
<file path=[Content_Types].xml><?xml version="1.0" encoding="utf-8"?>
<Types xmlns="http://schemas.openxmlformats.org/package/2006/content-types">
  <Default Extension="emf" ContentType="image/x-emf"/>
  <Default Extension="jpeg" ContentType="image/jpeg"/>
  <Default Extension="jpg" ContentType="image/jpeg"/>
  <Default Extension="png" ContentType="image/png"/>
  <Default Extension="rels" ContentType="application/vnd.openxmlformats-package.relationships+xml"/>
  <Default Extension="wmf" ContentType="image/x-wmf"/>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theme/themeOverride1.xml" ContentType="application/vnd.openxmlformats-officedocument.themeOverride+xml"/>
  <Override PartName="/ppt/theme/themeOverride2.xml" ContentType="application/vnd.openxmlformats-officedocument.themeOverride+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charts/chart1.xml" ContentType="application/vnd.openxmlformats-officedocument.drawingml.chart+xml"/>
  <Override PartName="/ppt/theme/themeOverride3.xml" ContentType="application/vnd.openxmlformats-officedocument.themeOverride+xml"/>
  <Override PartName="/ppt/drawings/drawing1.xml" ContentType="application/vnd.openxmlformats-officedocument.drawingml.chartshapes+xml"/>
  <Override PartName="/ppt/charts/chart2.xml" ContentType="application/vnd.openxmlformats-officedocument.drawingml.chart+xml"/>
  <Override PartName="/ppt/drawings/drawing2.xml" ContentType="application/vnd.openxmlformats-officedocument.drawingml.chartshapes+xml"/>
  <Override PartName="/ppt/charts/chart3.xml" ContentType="application/vnd.openxmlformats-officedocument.drawingml.chart+xml"/>
  <Override PartName="/ppt/drawings/drawing3.xml" ContentType="application/vnd.openxmlformats-officedocument.drawingml.chartshapes+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792" r:id="rId1"/>
  </p:sldMasterIdLst>
  <p:notesMasterIdLst>
    <p:notesMasterId r:id="rId93"/>
  </p:notesMasterIdLst>
  <p:handoutMasterIdLst>
    <p:handoutMasterId r:id="rId94"/>
  </p:handoutMasterIdLst>
  <p:sldIdLst>
    <p:sldId id="780" r:id="rId2"/>
    <p:sldId id="808" r:id="rId3"/>
    <p:sldId id="837" r:id="rId4"/>
    <p:sldId id="794" r:id="rId5"/>
    <p:sldId id="796" r:id="rId6"/>
    <p:sldId id="797" r:id="rId7"/>
    <p:sldId id="807" r:id="rId8"/>
    <p:sldId id="337" r:id="rId9"/>
    <p:sldId id="339" r:id="rId10"/>
    <p:sldId id="295" r:id="rId11"/>
    <p:sldId id="360" r:id="rId12"/>
    <p:sldId id="318" r:id="rId13"/>
    <p:sldId id="319" r:id="rId14"/>
    <p:sldId id="788" r:id="rId15"/>
    <p:sldId id="789" r:id="rId16"/>
    <p:sldId id="784" r:id="rId17"/>
    <p:sldId id="783" r:id="rId18"/>
    <p:sldId id="792" r:id="rId19"/>
    <p:sldId id="730" r:id="rId20"/>
    <p:sldId id="547" r:id="rId21"/>
    <p:sldId id="438" r:id="rId22"/>
    <p:sldId id="810" r:id="rId23"/>
    <p:sldId id="811" r:id="rId24"/>
    <p:sldId id="815" r:id="rId25"/>
    <p:sldId id="816" r:id="rId26"/>
    <p:sldId id="817" r:id="rId27"/>
    <p:sldId id="818" r:id="rId28"/>
    <p:sldId id="696" r:id="rId29"/>
    <p:sldId id="697" r:id="rId30"/>
    <p:sldId id="700" r:id="rId31"/>
    <p:sldId id="813" r:id="rId32"/>
    <p:sldId id="814" r:id="rId33"/>
    <p:sldId id="779" r:id="rId34"/>
    <p:sldId id="603" r:id="rId35"/>
    <p:sldId id="604" r:id="rId36"/>
    <p:sldId id="606" r:id="rId37"/>
    <p:sldId id="612" r:id="rId38"/>
    <p:sldId id="832" r:id="rId39"/>
    <p:sldId id="833" r:id="rId40"/>
    <p:sldId id="614" r:id="rId41"/>
    <p:sldId id="616" r:id="rId42"/>
    <p:sldId id="619" r:id="rId43"/>
    <p:sldId id="830" r:id="rId44"/>
    <p:sldId id="620" r:id="rId45"/>
    <p:sldId id="793" r:id="rId46"/>
    <p:sldId id="311" r:id="rId47"/>
    <p:sldId id="704" r:id="rId48"/>
    <p:sldId id="758" r:id="rId49"/>
    <p:sldId id="799" r:id="rId50"/>
    <p:sldId id="800" r:id="rId51"/>
    <p:sldId id="781" r:id="rId52"/>
    <p:sldId id="827" r:id="rId53"/>
    <p:sldId id="801" r:id="rId54"/>
    <p:sldId id="805" r:id="rId55"/>
    <p:sldId id="804" r:id="rId56"/>
    <p:sldId id="762" r:id="rId57"/>
    <p:sldId id="761" r:id="rId58"/>
    <p:sldId id="828" r:id="rId59"/>
    <p:sldId id="681" r:id="rId60"/>
    <p:sldId id="682" r:id="rId61"/>
    <p:sldId id="759" r:id="rId62"/>
    <p:sldId id="835" r:id="rId63"/>
    <p:sldId id="554" r:id="rId64"/>
    <p:sldId id="757" r:id="rId65"/>
    <p:sldId id="705" r:id="rId66"/>
    <p:sldId id="706" r:id="rId67"/>
    <p:sldId id="708" r:id="rId68"/>
    <p:sldId id="822" r:id="rId69"/>
    <p:sldId id="823" r:id="rId70"/>
    <p:sldId id="824" r:id="rId71"/>
    <p:sldId id="348" r:id="rId72"/>
    <p:sldId id="270" r:id="rId73"/>
    <p:sldId id="825" r:id="rId74"/>
    <p:sldId id="776" r:id="rId75"/>
    <p:sldId id="819" r:id="rId76"/>
    <p:sldId id="820" r:id="rId77"/>
    <p:sldId id="834" r:id="rId78"/>
    <p:sldId id="469" r:id="rId79"/>
    <p:sldId id="634" r:id="rId80"/>
    <p:sldId id="637" r:id="rId81"/>
    <p:sldId id="647" r:id="rId82"/>
    <p:sldId id="651" r:id="rId83"/>
    <p:sldId id="657" r:id="rId84"/>
    <p:sldId id="662" r:id="rId85"/>
    <p:sldId id="663" r:id="rId86"/>
    <p:sldId id="666" r:id="rId87"/>
    <p:sldId id="673" r:id="rId88"/>
    <p:sldId id="671" r:id="rId89"/>
    <p:sldId id="672" r:id="rId90"/>
    <p:sldId id="357" r:id="rId91"/>
    <p:sldId id="285" r:id="rId92"/>
  </p:sldIdLst>
  <p:sldSz cx="9144000" cy="6858000" type="screen4x3"/>
  <p:notesSz cx="6669088" cy="9926638"/>
  <p:defaultTextStyle>
    <a:defPPr>
      <a:defRPr lang="ru-RU"/>
    </a:defPPr>
    <a:lvl1pPr algn="l" rtl="0" fontAlgn="base">
      <a:spcBef>
        <a:spcPct val="0"/>
      </a:spcBef>
      <a:spcAft>
        <a:spcPct val="0"/>
      </a:spcAft>
      <a:defRPr kern="1200">
        <a:solidFill>
          <a:schemeClr val="tx1"/>
        </a:solidFill>
        <a:latin typeface="Arial" pitchFamily="34" charset="0"/>
        <a:ea typeface="ＭＳ Ｐゴシック" charset="-128"/>
        <a:cs typeface="+mn-cs"/>
      </a:defRPr>
    </a:lvl1pPr>
    <a:lvl2pPr marL="457200" algn="l" rtl="0" fontAlgn="base">
      <a:spcBef>
        <a:spcPct val="0"/>
      </a:spcBef>
      <a:spcAft>
        <a:spcPct val="0"/>
      </a:spcAft>
      <a:defRPr kern="1200">
        <a:solidFill>
          <a:schemeClr val="tx1"/>
        </a:solidFill>
        <a:latin typeface="Arial" pitchFamily="34" charset="0"/>
        <a:ea typeface="ＭＳ Ｐゴシック" charset="-128"/>
        <a:cs typeface="+mn-cs"/>
      </a:defRPr>
    </a:lvl2pPr>
    <a:lvl3pPr marL="914400" algn="l" rtl="0" fontAlgn="base">
      <a:spcBef>
        <a:spcPct val="0"/>
      </a:spcBef>
      <a:spcAft>
        <a:spcPct val="0"/>
      </a:spcAft>
      <a:defRPr kern="1200">
        <a:solidFill>
          <a:schemeClr val="tx1"/>
        </a:solidFill>
        <a:latin typeface="Arial" pitchFamily="34" charset="0"/>
        <a:ea typeface="ＭＳ Ｐゴシック" charset="-128"/>
        <a:cs typeface="+mn-cs"/>
      </a:defRPr>
    </a:lvl3pPr>
    <a:lvl4pPr marL="1371600" algn="l" rtl="0" fontAlgn="base">
      <a:spcBef>
        <a:spcPct val="0"/>
      </a:spcBef>
      <a:spcAft>
        <a:spcPct val="0"/>
      </a:spcAft>
      <a:defRPr kern="1200">
        <a:solidFill>
          <a:schemeClr val="tx1"/>
        </a:solidFill>
        <a:latin typeface="Arial" pitchFamily="34" charset="0"/>
        <a:ea typeface="ＭＳ Ｐゴシック" charset="-128"/>
        <a:cs typeface="+mn-cs"/>
      </a:defRPr>
    </a:lvl4pPr>
    <a:lvl5pPr marL="1828800" algn="l" rtl="0" fontAlgn="base">
      <a:spcBef>
        <a:spcPct val="0"/>
      </a:spcBef>
      <a:spcAft>
        <a:spcPct val="0"/>
      </a:spcAft>
      <a:defRPr kern="1200">
        <a:solidFill>
          <a:schemeClr val="tx1"/>
        </a:solidFill>
        <a:latin typeface="Arial" pitchFamily="34" charset="0"/>
        <a:ea typeface="ＭＳ Ｐゴシック" charset="-128"/>
        <a:cs typeface="+mn-cs"/>
      </a:defRPr>
    </a:lvl5pPr>
    <a:lvl6pPr marL="2286000" algn="l" defTabSz="914400" rtl="0" eaLnBrk="1" latinLnBrk="0" hangingPunct="1">
      <a:defRPr kern="1200">
        <a:solidFill>
          <a:schemeClr val="tx1"/>
        </a:solidFill>
        <a:latin typeface="Arial" pitchFamily="34" charset="0"/>
        <a:ea typeface="ＭＳ Ｐゴシック" charset="-128"/>
        <a:cs typeface="+mn-cs"/>
      </a:defRPr>
    </a:lvl6pPr>
    <a:lvl7pPr marL="2743200" algn="l" defTabSz="914400" rtl="0" eaLnBrk="1" latinLnBrk="0" hangingPunct="1">
      <a:defRPr kern="1200">
        <a:solidFill>
          <a:schemeClr val="tx1"/>
        </a:solidFill>
        <a:latin typeface="Arial" pitchFamily="34" charset="0"/>
        <a:ea typeface="ＭＳ Ｐゴシック" charset="-128"/>
        <a:cs typeface="+mn-cs"/>
      </a:defRPr>
    </a:lvl7pPr>
    <a:lvl8pPr marL="3200400" algn="l" defTabSz="914400" rtl="0" eaLnBrk="1" latinLnBrk="0" hangingPunct="1">
      <a:defRPr kern="1200">
        <a:solidFill>
          <a:schemeClr val="tx1"/>
        </a:solidFill>
        <a:latin typeface="Arial" pitchFamily="34" charset="0"/>
        <a:ea typeface="ＭＳ Ｐゴシック" charset="-128"/>
        <a:cs typeface="+mn-cs"/>
      </a:defRPr>
    </a:lvl8pPr>
    <a:lvl9pPr marL="3657600" algn="l" defTabSz="914400" rtl="0" eaLnBrk="1" latinLnBrk="0" hangingPunct="1">
      <a:defRPr kern="1200">
        <a:solidFill>
          <a:schemeClr val="tx1"/>
        </a:solidFill>
        <a:latin typeface="Arial" pitchFamily="34" charset="0"/>
        <a:ea typeface="ＭＳ Ｐゴシック" charset="-128"/>
        <a:cs typeface="+mn-cs"/>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0" name="Natalia" initials="" lastIdx="2" clrIdx="0"/>
  <p:cmAuthor id="1" name="Sergey  Shlyapnikov" initials="SS" lastIdx="2" clrIdx="1"/>
</p:cmAuthorLst>
</file>

<file path=ppt/presProps.xml><?xml version="1.0" encoding="utf-8"?>
<p:presentationPr xmlns:a="http://schemas.openxmlformats.org/drawingml/2006/main" xmlns:r="http://schemas.openxmlformats.org/officeDocument/2006/relationships" xmlns:p="http://schemas.openxmlformats.org/presentationml/2006/main">
  <p:clrMru>
    <a:srgbClr val="F6400E"/>
    <a:srgbClr val="B92D07"/>
    <a:srgbClr val="D105C2"/>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84E427A-3D55-4303-BF80-6455036E1DE7}" styleName="Стиль из темы 1 - акцент 2">
    <a:tblBg>
      <a:fillRef idx="2">
        <a:schemeClr val="accent2"/>
      </a:fillRef>
      <a:effectRef idx="1">
        <a:schemeClr val="accent2"/>
      </a:effectRef>
    </a:tblBg>
    <a:wholeTbl>
      <a:tcTxStyle>
        <a:fontRef idx="minor">
          <a:scrgbClr r="0" g="0" b="0"/>
        </a:fontRef>
        <a:schemeClr val="dk1"/>
      </a:tcTxStyle>
      <a:tcStyle>
        <a:tcBdr>
          <a:left>
            <a:lnRef idx="1">
              <a:schemeClr val="accent2"/>
            </a:lnRef>
          </a:left>
          <a:right>
            <a:lnRef idx="1">
              <a:schemeClr val="accent2"/>
            </a:lnRef>
          </a:right>
          <a:top>
            <a:lnRef idx="1">
              <a:schemeClr val="accent2"/>
            </a:lnRef>
          </a:top>
          <a:bottom>
            <a:lnRef idx="1">
              <a:schemeClr val="accent2"/>
            </a:lnRef>
          </a:bottom>
          <a:insideH>
            <a:lnRef idx="1">
              <a:schemeClr val="accent2"/>
            </a:lnRef>
          </a:insideH>
          <a:insideV>
            <a:lnRef idx="1">
              <a:schemeClr val="accent2"/>
            </a:lnRef>
          </a:insideV>
        </a:tcBdr>
        <a:fill>
          <a:noFill/>
        </a:fill>
      </a:tcStyle>
    </a:wholeTbl>
    <a:band1H>
      <a:tcStyle>
        <a:tcBdr/>
        <a:fill>
          <a:solidFill>
            <a:schemeClr val="accent2">
              <a:alpha val="40000"/>
            </a:schemeClr>
          </a:solidFill>
        </a:fill>
      </a:tcStyle>
    </a:band1H>
    <a:band2H>
      <a:tcStyle>
        <a:tcBdr/>
      </a:tcStyle>
    </a:band2H>
    <a:band1V>
      <a:tcStyle>
        <a:tcBdr>
          <a:top>
            <a:lnRef idx="1">
              <a:schemeClr val="accent2"/>
            </a:lnRef>
          </a:top>
          <a:bottom>
            <a:lnRef idx="1">
              <a:schemeClr val="accent2"/>
            </a:lnRef>
          </a:bottom>
        </a:tcBdr>
        <a:fill>
          <a:solidFill>
            <a:schemeClr val="accent2">
              <a:alpha val="40000"/>
            </a:schemeClr>
          </a:solidFill>
        </a:fill>
      </a:tcStyle>
    </a:band1V>
    <a:band2V>
      <a:tcStyle>
        <a:tcBdr/>
      </a:tcStyle>
    </a:band2V>
    <a:lastCol>
      <a:tcTxStyle b="on"/>
      <a:tcStyle>
        <a:tcBdr>
          <a:left>
            <a:lnRef idx="2">
              <a:schemeClr val="accent2"/>
            </a:lnRef>
          </a:left>
          <a:right>
            <a:lnRef idx="1">
              <a:schemeClr val="accent2"/>
            </a:lnRef>
          </a:right>
          <a:top>
            <a:lnRef idx="1">
              <a:schemeClr val="accent2"/>
            </a:lnRef>
          </a:top>
          <a:bottom>
            <a:lnRef idx="1">
              <a:schemeClr val="accent2"/>
            </a:lnRef>
          </a:bottom>
          <a:insideH>
            <a:lnRef idx="1">
              <a:schemeClr val="accent2"/>
            </a:lnRef>
          </a:insideH>
          <a:insideV>
            <a:ln>
              <a:noFill/>
            </a:ln>
          </a:insideV>
        </a:tcBdr>
      </a:tcStyle>
    </a:lastCol>
    <a:firstCol>
      <a:tcTxStyle b="on"/>
      <a:tcStyle>
        <a:tcBdr>
          <a:left>
            <a:lnRef idx="1">
              <a:schemeClr val="accent2"/>
            </a:lnRef>
          </a:left>
          <a:right>
            <a:lnRef idx="2">
              <a:schemeClr val="accent2"/>
            </a:lnRef>
          </a:right>
          <a:top>
            <a:lnRef idx="1">
              <a:schemeClr val="accent2"/>
            </a:lnRef>
          </a:top>
          <a:bottom>
            <a:lnRef idx="1">
              <a:schemeClr val="accent2"/>
            </a:lnRef>
          </a:bottom>
          <a:insideH>
            <a:lnRef idx="1">
              <a:schemeClr val="accent2"/>
            </a:lnRef>
          </a:insideH>
          <a:insideV>
            <a:ln>
              <a:noFill/>
            </a:ln>
          </a:insideV>
        </a:tcBdr>
      </a:tcStyle>
    </a:firstCol>
    <a:lastRow>
      <a:tcTxStyle b="on"/>
      <a:tcStyle>
        <a:tcBdr>
          <a:left>
            <a:lnRef idx="1">
              <a:schemeClr val="accent2"/>
            </a:lnRef>
          </a:left>
          <a:right>
            <a:lnRef idx="1">
              <a:schemeClr val="accent2"/>
            </a:lnRef>
          </a:right>
          <a:top>
            <a:lnRef idx="2">
              <a:schemeClr val="accent2"/>
            </a:lnRef>
          </a:top>
          <a:bottom>
            <a:lnRef idx="2">
              <a:schemeClr val="accent2"/>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2"/>
            </a:lnRef>
          </a:left>
          <a:right>
            <a:lnRef idx="1">
              <a:schemeClr val="accent2"/>
            </a:lnRef>
          </a:right>
          <a:top>
            <a:lnRef idx="1">
              <a:schemeClr val="accent2"/>
            </a:lnRef>
          </a:top>
          <a:bottom>
            <a:lnRef idx="2">
              <a:schemeClr val="lt1"/>
            </a:lnRef>
          </a:bottom>
          <a:insideH>
            <a:ln>
              <a:noFill/>
            </a:ln>
          </a:insideH>
          <a:insideV>
            <a:ln>
              <a:noFill/>
            </a:ln>
          </a:insideV>
        </a:tcBdr>
        <a:fill>
          <a:solidFill>
            <a:schemeClr val="accent2"/>
          </a:solidFill>
        </a:fill>
      </a:tcStyle>
    </a:firstRow>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26069" autoAdjust="0"/>
    <p:restoredTop sz="99330" autoAdjust="0"/>
  </p:normalViewPr>
  <p:slideViewPr>
    <p:cSldViewPr>
      <p:cViewPr varScale="1">
        <p:scale>
          <a:sx n="86" d="100"/>
          <a:sy n="86" d="100"/>
        </p:scale>
        <p:origin x="874" y="82"/>
      </p:cViewPr>
      <p:guideLst>
        <p:guide orient="horz" pos="2160"/>
        <p:guide pos="2880"/>
      </p:guideLst>
    </p:cSldViewPr>
  </p:slideViewPr>
  <p:notesTextViewPr>
    <p:cViewPr>
      <p:scale>
        <a:sx n="100" d="100"/>
        <a:sy n="100" d="100"/>
      </p:scale>
      <p:origin x="0" y="0"/>
    </p:cViewPr>
  </p:notesTextViewPr>
  <p:sorterViewPr>
    <p:cViewPr>
      <p:scale>
        <a:sx n="66" d="100"/>
        <a:sy n="66" d="100"/>
      </p:scale>
      <p:origin x="0" y="4578"/>
    </p:cViewPr>
  </p:sorter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slide" Target="slides/slide41.xml"/><Relationship Id="rId47" Type="http://schemas.openxmlformats.org/officeDocument/2006/relationships/slide" Target="slides/slide46.xml"/><Relationship Id="rId50" Type="http://schemas.openxmlformats.org/officeDocument/2006/relationships/slide" Target="slides/slide49.xml"/><Relationship Id="rId55" Type="http://schemas.openxmlformats.org/officeDocument/2006/relationships/slide" Target="slides/slide54.xml"/><Relationship Id="rId63" Type="http://schemas.openxmlformats.org/officeDocument/2006/relationships/slide" Target="slides/slide62.xml"/><Relationship Id="rId68" Type="http://schemas.openxmlformats.org/officeDocument/2006/relationships/slide" Target="slides/slide67.xml"/><Relationship Id="rId76" Type="http://schemas.openxmlformats.org/officeDocument/2006/relationships/slide" Target="slides/slide75.xml"/><Relationship Id="rId84" Type="http://schemas.openxmlformats.org/officeDocument/2006/relationships/slide" Target="slides/slide83.xml"/><Relationship Id="rId89" Type="http://schemas.openxmlformats.org/officeDocument/2006/relationships/slide" Target="slides/slide88.xml"/><Relationship Id="rId97" Type="http://schemas.openxmlformats.org/officeDocument/2006/relationships/viewProps" Target="viewProps.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16" Type="http://schemas.openxmlformats.org/officeDocument/2006/relationships/slide" Target="slides/slide15.xml"/><Relationship Id="rId29" Type="http://schemas.openxmlformats.org/officeDocument/2006/relationships/slide" Target="slides/slide28.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openxmlformats.org/officeDocument/2006/relationships/slide" Target="slides/slide52.xml"/><Relationship Id="rId58" Type="http://schemas.openxmlformats.org/officeDocument/2006/relationships/slide" Target="slides/slide57.xml"/><Relationship Id="rId66" Type="http://schemas.openxmlformats.org/officeDocument/2006/relationships/slide" Target="slides/slide65.xml"/><Relationship Id="rId74" Type="http://schemas.openxmlformats.org/officeDocument/2006/relationships/slide" Target="slides/slide73.xml"/><Relationship Id="rId79" Type="http://schemas.openxmlformats.org/officeDocument/2006/relationships/slide" Target="slides/slide78.xml"/><Relationship Id="rId87" Type="http://schemas.openxmlformats.org/officeDocument/2006/relationships/slide" Target="slides/slide86.xml"/><Relationship Id="rId5" Type="http://schemas.openxmlformats.org/officeDocument/2006/relationships/slide" Target="slides/slide4.xml"/><Relationship Id="rId61" Type="http://schemas.openxmlformats.org/officeDocument/2006/relationships/slide" Target="slides/slide60.xml"/><Relationship Id="rId82" Type="http://schemas.openxmlformats.org/officeDocument/2006/relationships/slide" Target="slides/slide81.xml"/><Relationship Id="rId90" Type="http://schemas.openxmlformats.org/officeDocument/2006/relationships/slide" Target="slides/slide89.xml"/><Relationship Id="rId95" Type="http://schemas.openxmlformats.org/officeDocument/2006/relationships/commentAuthors" Target="commentAuthors.xml"/><Relationship Id="rId19" Type="http://schemas.openxmlformats.org/officeDocument/2006/relationships/slide" Target="slides/slide1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openxmlformats.org/officeDocument/2006/relationships/slide" Target="slides/slide63.xml"/><Relationship Id="rId69" Type="http://schemas.openxmlformats.org/officeDocument/2006/relationships/slide" Target="slides/slide68.xml"/><Relationship Id="rId77" Type="http://schemas.openxmlformats.org/officeDocument/2006/relationships/slide" Target="slides/slide76.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80" Type="http://schemas.openxmlformats.org/officeDocument/2006/relationships/slide" Target="slides/slide79.xml"/><Relationship Id="rId85" Type="http://schemas.openxmlformats.org/officeDocument/2006/relationships/slide" Target="slides/slide84.xml"/><Relationship Id="rId93" Type="http://schemas.openxmlformats.org/officeDocument/2006/relationships/notesMaster" Target="notesMasters/notesMaster1.xml"/><Relationship Id="rId98" Type="http://schemas.openxmlformats.org/officeDocument/2006/relationships/theme" Target="theme/theme1.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83" Type="http://schemas.openxmlformats.org/officeDocument/2006/relationships/slide" Target="slides/slide82.xml"/><Relationship Id="rId88" Type="http://schemas.openxmlformats.org/officeDocument/2006/relationships/slide" Target="slides/slide87.xml"/><Relationship Id="rId91" Type="http://schemas.openxmlformats.org/officeDocument/2006/relationships/slide" Target="slides/slide90.xml"/><Relationship Id="rId96"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slide" Target="slides/slide85.xml"/><Relationship Id="rId94" Type="http://schemas.openxmlformats.org/officeDocument/2006/relationships/handoutMaster" Target="handoutMasters/handoutMaster1.xml"/><Relationship Id="rId99" Type="http://schemas.openxmlformats.org/officeDocument/2006/relationships/tableStyles" Target="tableStyles.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s>
</file>

<file path=ppt/charts/_rels/chart1.xml.rels><?xml version="1.0" encoding="UTF-8" standalone="yes"?>
<Relationships xmlns="http://schemas.openxmlformats.org/package/2006/relationships"><Relationship Id="rId3" Type="http://schemas.openxmlformats.org/officeDocument/2006/relationships/chartUserShapes" Target="../drawings/drawing1.xml"/><Relationship Id="rId2" Type="http://schemas.openxmlformats.org/officeDocument/2006/relationships/package" Target="../embeddings/Microsoft_Excel_Worksheet.xlsx"/><Relationship Id="rId1" Type="http://schemas.openxmlformats.org/officeDocument/2006/relationships/themeOverride" Target="../theme/themeOverride3.xml"/></Relationships>
</file>

<file path=ppt/charts/_rels/chart2.xml.rels><?xml version="1.0" encoding="UTF-8" standalone="yes"?>
<Relationships xmlns="http://schemas.openxmlformats.org/package/2006/relationships"><Relationship Id="rId2" Type="http://schemas.openxmlformats.org/officeDocument/2006/relationships/chartUserShapes" Target="../drawings/drawing2.xml"/><Relationship Id="rId1" Type="http://schemas.openxmlformats.org/officeDocument/2006/relationships/package" Target="../embeddings/Microsoft_Excel_Worksheet1.xlsx"/></Relationships>
</file>

<file path=ppt/charts/_rels/chart3.xml.rels><?xml version="1.0" encoding="UTF-8" standalone="yes"?>
<Relationships xmlns="http://schemas.openxmlformats.org/package/2006/relationships"><Relationship Id="rId2" Type="http://schemas.openxmlformats.org/officeDocument/2006/relationships/chartUserShapes" Target="../drawings/drawing3.xml"/><Relationship Id="rId1" Type="http://schemas.openxmlformats.org/officeDocument/2006/relationships/package" Target="../embeddings/Microsoft_Excel_Worksheet2.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8.5364051715757699E-2"/>
          <c:y val="0.19741453453007701"/>
          <c:w val="0.68734045397103205"/>
          <c:h val="0.58030974643761901"/>
        </c:manualLayout>
      </c:layout>
      <c:barChart>
        <c:barDir val="col"/>
        <c:grouping val="clustered"/>
        <c:varyColors val="0"/>
        <c:ser>
          <c:idx val="0"/>
          <c:order val="0"/>
          <c:tx>
            <c:strRef>
              <c:f>Лист1!$B$1</c:f>
              <c:strCache>
                <c:ptCount val="1"/>
                <c:pt idx="0">
                  <c:v>Умифеновир</c:v>
                </c:pt>
              </c:strCache>
            </c:strRef>
          </c:tx>
          <c:spPr>
            <a:gradFill rotWithShape="1">
              <a:gsLst>
                <a:gs pos="0">
                  <a:srgbClr val="6076B4">
                    <a:shade val="51000"/>
                    <a:satMod val="130000"/>
                  </a:srgbClr>
                </a:gs>
                <a:gs pos="80000">
                  <a:srgbClr val="6076B4">
                    <a:shade val="93000"/>
                    <a:satMod val="130000"/>
                  </a:srgbClr>
                </a:gs>
                <a:gs pos="100000">
                  <a:srgbClr val="6076B4">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c:spPr>
          <c:invertIfNegative val="0"/>
          <c:dLbls>
            <c:dLbl>
              <c:idx val="0"/>
              <c:tx>
                <c:rich>
                  <a:bodyPr/>
                  <a:lstStyle/>
                  <a:p>
                    <a:r>
                      <a:rPr lang="en-US"/>
                      <a:t>4,1%*</a:t>
                    </a:r>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F80A-4334-97A7-39B323CC9A0C}"/>
                </c:ext>
              </c:extLst>
            </c:dLbl>
            <c:dLbl>
              <c:idx val="1"/>
              <c:tx>
                <c:rich>
                  <a:bodyPr/>
                  <a:lstStyle/>
                  <a:p>
                    <a:r>
                      <a:rPr lang="en-US"/>
                      <a:t>0,3%*</a:t>
                    </a:r>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F80A-4334-97A7-39B323CC9A0C}"/>
                </c:ext>
              </c:extLst>
            </c:dLbl>
            <c:dLbl>
              <c:idx val="2"/>
              <c:tx>
                <c:rich>
                  <a:bodyPr/>
                  <a:lstStyle/>
                  <a:p>
                    <a:r>
                      <a:rPr lang="en-US" dirty="0"/>
                      <a:t>0,9%**</a:t>
                    </a:r>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F80A-4334-97A7-39B323CC9A0C}"/>
                </c:ext>
              </c:extLst>
            </c:dLbl>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Лист1!$A$2:$A$4</c:f>
              <c:strCache>
                <c:ptCount val="3"/>
                <c:pt idx="0">
                  <c:v>Бронхит</c:v>
                </c:pt>
                <c:pt idx="1">
                  <c:v>Пневмония</c:v>
                </c:pt>
                <c:pt idx="2">
                  <c:v>Синусит</c:v>
                </c:pt>
              </c:strCache>
            </c:strRef>
          </c:cat>
          <c:val>
            <c:numRef>
              <c:f>Лист1!$B$2:$B$4</c:f>
              <c:numCache>
                <c:formatCode>0.0%</c:formatCode>
                <c:ptCount val="3"/>
                <c:pt idx="0">
                  <c:v>4.1000000000000002E-2</c:v>
                </c:pt>
                <c:pt idx="1">
                  <c:v>3.0000000000000001E-3</c:v>
                </c:pt>
                <c:pt idx="2">
                  <c:v>8.9999999999999993E-3</c:v>
                </c:pt>
              </c:numCache>
            </c:numRef>
          </c:val>
          <c:extLst>
            <c:ext xmlns:c16="http://schemas.microsoft.com/office/drawing/2014/chart" uri="{C3380CC4-5D6E-409C-BE32-E72D297353CC}">
              <c16:uniqueId val="{00000003-F80A-4334-97A7-39B323CC9A0C}"/>
            </c:ext>
          </c:extLst>
        </c:ser>
        <c:ser>
          <c:idx val="1"/>
          <c:order val="1"/>
          <c:tx>
            <c:strRef>
              <c:f>Лист1!$C$1</c:f>
              <c:strCache>
                <c:ptCount val="1"/>
                <c:pt idx="0">
                  <c:v>Без противовирусной терапии</c:v>
                </c:pt>
              </c:strCache>
            </c:strRef>
          </c:tx>
          <c:spPr>
            <a:gradFill rotWithShape="1">
              <a:gsLst>
                <a:gs pos="0">
                  <a:srgbClr val="9C5252">
                    <a:shade val="51000"/>
                    <a:satMod val="130000"/>
                  </a:srgbClr>
                </a:gs>
                <a:gs pos="80000">
                  <a:srgbClr val="9C5252">
                    <a:shade val="93000"/>
                    <a:satMod val="130000"/>
                  </a:srgbClr>
                </a:gs>
                <a:gs pos="100000">
                  <a:srgbClr val="9C5252">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c:spPr>
          <c:invertIfNegative val="0"/>
          <c:dLbls>
            <c:dLbl>
              <c:idx val="0"/>
              <c:tx>
                <c:rich>
                  <a:bodyPr/>
                  <a:lstStyle/>
                  <a:p>
                    <a:r>
                      <a:rPr lang="en-US"/>
                      <a:t>40%</a:t>
                    </a:r>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F80A-4334-97A7-39B323CC9A0C}"/>
                </c:ext>
              </c:extLst>
            </c:dLbl>
            <c:dLbl>
              <c:idx val="1"/>
              <c:tx>
                <c:rich>
                  <a:bodyPr/>
                  <a:lstStyle/>
                  <a:p>
                    <a:r>
                      <a:rPr lang="en-US"/>
                      <a:t>24%</a:t>
                    </a:r>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F80A-4334-97A7-39B323CC9A0C}"/>
                </c:ext>
              </c:extLst>
            </c:dLbl>
            <c:dLbl>
              <c:idx val="2"/>
              <c:layout>
                <c:manualLayout>
                  <c:x val="0"/>
                  <c:y val="-9.9831674887276706E-3"/>
                </c:manualLayout>
              </c:layout>
              <c:tx>
                <c:rich>
                  <a:bodyPr/>
                  <a:lstStyle/>
                  <a:p>
                    <a:endParaRPr lang="en-US"/>
                  </a:p>
                  <a:p>
                    <a:r>
                      <a:rPr lang="en-US"/>
                      <a:t>4%</a:t>
                    </a:r>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F80A-4334-97A7-39B323CC9A0C}"/>
                </c:ext>
              </c:extLst>
            </c:dLbl>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Лист1!$A$2:$A$4</c:f>
              <c:strCache>
                <c:ptCount val="3"/>
                <c:pt idx="0">
                  <c:v>Бронхит</c:v>
                </c:pt>
                <c:pt idx="1">
                  <c:v>Пневмония</c:v>
                </c:pt>
                <c:pt idx="2">
                  <c:v>Синусит</c:v>
                </c:pt>
              </c:strCache>
            </c:strRef>
          </c:cat>
          <c:val>
            <c:numRef>
              <c:f>Лист1!$C$2:$C$4</c:f>
              <c:numCache>
                <c:formatCode>0.0%</c:formatCode>
                <c:ptCount val="3"/>
                <c:pt idx="0">
                  <c:v>0.40200000000000002</c:v>
                </c:pt>
                <c:pt idx="1">
                  <c:v>0.23699999999999999</c:v>
                </c:pt>
                <c:pt idx="2">
                  <c:v>4.1000000000000002E-2</c:v>
                </c:pt>
              </c:numCache>
            </c:numRef>
          </c:val>
          <c:extLst>
            <c:ext xmlns:c16="http://schemas.microsoft.com/office/drawing/2014/chart" uri="{C3380CC4-5D6E-409C-BE32-E72D297353CC}">
              <c16:uniqueId val="{00000007-F80A-4334-97A7-39B323CC9A0C}"/>
            </c:ext>
          </c:extLst>
        </c:ser>
        <c:dLbls>
          <c:showLegendKey val="0"/>
          <c:showVal val="0"/>
          <c:showCatName val="0"/>
          <c:showSerName val="0"/>
          <c:showPercent val="0"/>
          <c:showBubbleSize val="0"/>
        </c:dLbls>
        <c:gapWidth val="150"/>
        <c:axId val="-2075815640"/>
        <c:axId val="-2075812584"/>
      </c:barChart>
      <c:catAx>
        <c:axId val="-2075815640"/>
        <c:scaling>
          <c:orientation val="minMax"/>
        </c:scaling>
        <c:delete val="0"/>
        <c:axPos val="b"/>
        <c:numFmt formatCode="General" sourceLinked="0"/>
        <c:majorTickMark val="out"/>
        <c:minorTickMark val="none"/>
        <c:tickLblPos val="nextTo"/>
        <c:crossAx val="-2075812584"/>
        <c:crosses val="autoZero"/>
        <c:auto val="1"/>
        <c:lblAlgn val="ctr"/>
        <c:lblOffset val="100"/>
        <c:noMultiLvlLbl val="0"/>
      </c:catAx>
      <c:valAx>
        <c:axId val="-2075812584"/>
        <c:scaling>
          <c:orientation val="minMax"/>
        </c:scaling>
        <c:delete val="0"/>
        <c:axPos val="l"/>
        <c:majorGridlines/>
        <c:numFmt formatCode="0%" sourceLinked="0"/>
        <c:majorTickMark val="out"/>
        <c:minorTickMark val="none"/>
        <c:tickLblPos val="nextTo"/>
        <c:crossAx val="-2075815640"/>
        <c:crosses val="autoZero"/>
        <c:crossBetween val="between"/>
      </c:valAx>
    </c:plotArea>
    <c:legend>
      <c:legendPos val="t"/>
      <c:layout>
        <c:manualLayout>
          <c:xMode val="edge"/>
          <c:yMode val="edge"/>
          <c:x val="0.259357976113269"/>
          <c:y val="0.232718132154041"/>
          <c:w val="0.726329047263645"/>
          <c:h val="8.9778272621393401E-2"/>
        </c:manualLayout>
      </c:layout>
      <c:overlay val="0"/>
      <c:txPr>
        <a:bodyPr/>
        <a:lstStyle/>
        <a:p>
          <a:pPr>
            <a:defRPr sz="1500" b="1"/>
          </a:pPr>
          <a:endParaRPr lang="ru-RU"/>
        </a:p>
      </c:txPr>
    </c:legend>
    <c:plotVisOnly val="1"/>
    <c:dispBlanksAs val="gap"/>
    <c:showDLblsOverMax val="0"/>
  </c:chart>
  <c:txPr>
    <a:bodyPr/>
    <a:lstStyle/>
    <a:p>
      <a:pPr>
        <a:defRPr sz="1800"/>
      </a:pPr>
      <a:endParaRPr lang="ru-RU"/>
    </a:p>
  </c:txPr>
  <c:externalData r:id="rId2">
    <c:autoUpdate val="0"/>
  </c:externalData>
  <c:userShapes r:id="rId3"/>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0"/>
    <c:view3D>
      <c:rotX val="15"/>
      <c:rotY val="20"/>
      <c:rAngAx val="1"/>
    </c:view3D>
    <c:floor>
      <c:thickness val="0"/>
    </c:floor>
    <c:sideWall>
      <c:thickness val="0"/>
    </c:sideWall>
    <c:backWall>
      <c:thickness val="0"/>
    </c:backWall>
    <c:plotArea>
      <c:layout>
        <c:manualLayout>
          <c:layoutTarget val="inner"/>
          <c:xMode val="edge"/>
          <c:yMode val="edge"/>
          <c:x val="0.119878752395445"/>
          <c:y val="6.0671516920961302E-2"/>
          <c:w val="0.58919577718877802"/>
          <c:h val="0.38355097766651303"/>
        </c:manualLayout>
      </c:layout>
      <c:bar3DChart>
        <c:barDir val="col"/>
        <c:grouping val="clustered"/>
        <c:varyColors val="0"/>
        <c:ser>
          <c:idx val="0"/>
          <c:order val="0"/>
          <c:tx>
            <c:strRef>
              <c:f>Sheet1!$B$1</c:f>
              <c:strCache>
                <c:ptCount val="1"/>
                <c:pt idx="0">
                  <c:v>Группа сравнения</c:v>
                </c:pt>
              </c:strCache>
            </c:strRef>
          </c:tx>
          <c:spPr>
            <a:solidFill>
              <a:srgbClr val="800000"/>
            </a:solidFill>
          </c:spPr>
          <c:invertIfNegative val="0"/>
          <c:cat>
            <c:strRef>
              <c:f>Sheet1!$A$2:$A$6</c:f>
              <c:strCache>
                <c:ptCount val="5"/>
                <c:pt idx="0">
                  <c:v> лихорадка</c:v>
                </c:pt>
                <c:pt idx="1">
                  <c:v>миалгия</c:v>
                </c:pt>
                <c:pt idx="2">
                  <c:v>головная боль</c:v>
                </c:pt>
                <c:pt idx="3">
                  <c:v>слабость</c:v>
                </c:pt>
                <c:pt idx="4">
                  <c:v>КВДП</c:v>
                </c:pt>
              </c:strCache>
            </c:strRef>
          </c:cat>
          <c:val>
            <c:numRef>
              <c:f>Sheet1!$B$2:$B$6</c:f>
              <c:numCache>
                <c:formatCode>General</c:formatCode>
                <c:ptCount val="5"/>
                <c:pt idx="0">
                  <c:v>77</c:v>
                </c:pt>
                <c:pt idx="1">
                  <c:v>60</c:v>
                </c:pt>
                <c:pt idx="2">
                  <c:v>4.5</c:v>
                </c:pt>
                <c:pt idx="3">
                  <c:v>90</c:v>
                </c:pt>
                <c:pt idx="4">
                  <c:v>115</c:v>
                </c:pt>
              </c:numCache>
            </c:numRef>
          </c:val>
          <c:extLst>
            <c:ext xmlns:c16="http://schemas.microsoft.com/office/drawing/2014/chart" uri="{C3380CC4-5D6E-409C-BE32-E72D297353CC}">
              <c16:uniqueId val="{00000000-0216-45E4-AC87-7B1261317CCF}"/>
            </c:ext>
          </c:extLst>
        </c:ser>
        <c:ser>
          <c:idx val="1"/>
          <c:order val="1"/>
          <c:tx>
            <c:strRef>
              <c:f>Sheet1!$C$1</c:f>
              <c:strCache>
                <c:ptCount val="1"/>
                <c:pt idx="0">
                  <c:v>Энисамия йодид</c:v>
                </c:pt>
              </c:strCache>
            </c:strRef>
          </c:tx>
          <c:invertIfNegative val="0"/>
          <c:cat>
            <c:strRef>
              <c:f>Sheet1!$A$2:$A$6</c:f>
              <c:strCache>
                <c:ptCount val="5"/>
                <c:pt idx="0">
                  <c:v> лихорадка</c:v>
                </c:pt>
                <c:pt idx="1">
                  <c:v>миалгия</c:v>
                </c:pt>
                <c:pt idx="2">
                  <c:v>головная боль</c:v>
                </c:pt>
                <c:pt idx="3">
                  <c:v>слабость</c:v>
                </c:pt>
                <c:pt idx="4">
                  <c:v>КВДП</c:v>
                </c:pt>
              </c:strCache>
            </c:strRef>
          </c:cat>
          <c:val>
            <c:numRef>
              <c:f>Sheet1!$C$2:$C$6</c:f>
              <c:numCache>
                <c:formatCode>General</c:formatCode>
                <c:ptCount val="5"/>
                <c:pt idx="0">
                  <c:v>68</c:v>
                </c:pt>
                <c:pt idx="1">
                  <c:v>52</c:v>
                </c:pt>
                <c:pt idx="2">
                  <c:v>2.8</c:v>
                </c:pt>
                <c:pt idx="3">
                  <c:v>75</c:v>
                </c:pt>
                <c:pt idx="4">
                  <c:v>90</c:v>
                </c:pt>
              </c:numCache>
            </c:numRef>
          </c:val>
          <c:extLst>
            <c:ext xmlns:c16="http://schemas.microsoft.com/office/drawing/2014/chart" uri="{C3380CC4-5D6E-409C-BE32-E72D297353CC}">
              <c16:uniqueId val="{00000001-0216-45E4-AC87-7B1261317CCF}"/>
            </c:ext>
          </c:extLst>
        </c:ser>
        <c:ser>
          <c:idx val="2"/>
          <c:order val="2"/>
          <c:tx>
            <c:strRef>
              <c:f>Sheet1!$D$1</c:f>
              <c:strCache>
                <c:ptCount val="1"/>
                <c:pt idx="0">
                  <c:v>Series 3</c:v>
                </c:pt>
              </c:strCache>
            </c:strRef>
          </c:tx>
          <c:invertIfNegative val="0"/>
          <c:cat>
            <c:strRef>
              <c:f>Sheet1!$A$2:$A$6</c:f>
              <c:strCache>
                <c:ptCount val="5"/>
                <c:pt idx="0">
                  <c:v> лихорадка</c:v>
                </c:pt>
                <c:pt idx="1">
                  <c:v>миалгия</c:v>
                </c:pt>
                <c:pt idx="2">
                  <c:v>головная боль</c:v>
                </c:pt>
                <c:pt idx="3">
                  <c:v>слабость</c:v>
                </c:pt>
                <c:pt idx="4">
                  <c:v>КВДП</c:v>
                </c:pt>
              </c:strCache>
            </c:strRef>
          </c:cat>
          <c:val>
            <c:numRef>
              <c:f>Sheet1!$D$2:$D$6</c:f>
            </c:numRef>
          </c:val>
          <c:extLst>
            <c:ext xmlns:c16="http://schemas.microsoft.com/office/drawing/2014/chart" uri="{C3380CC4-5D6E-409C-BE32-E72D297353CC}">
              <c16:uniqueId val="{00000002-0216-45E4-AC87-7B1261317CCF}"/>
            </c:ext>
          </c:extLst>
        </c:ser>
        <c:dLbls>
          <c:showLegendKey val="0"/>
          <c:showVal val="0"/>
          <c:showCatName val="0"/>
          <c:showSerName val="0"/>
          <c:showPercent val="0"/>
          <c:showBubbleSize val="0"/>
        </c:dLbls>
        <c:gapWidth val="150"/>
        <c:shape val="box"/>
        <c:axId val="-2069175608"/>
        <c:axId val="-2069172600"/>
        <c:axId val="0"/>
      </c:bar3DChart>
      <c:catAx>
        <c:axId val="-2069175608"/>
        <c:scaling>
          <c:orientation val="minMax"/>
        </c:scaling>
        <c:delete val="0"/>
        <c:axPos val="b"/>
        <c:numFmt formatCode="General" sourceLinked="0"/>
        <c:majorTickMark val="out"/>
        <c:minorTickMark val="none"/>
        <c:tickLblPos val="nextTo"/>
        <c:txPr>
          <a:bodyPr/>
          <a:lstStyle/>
          <a:p>
            <a:pPr>
              <a:defRPr sz="1400"/>
            </a:pPr>
            <a:endParaRPr lang="ru-RU"/>
          </a:p>
        </c:txPr>
        <c:crossAx val="-2069172600"/>
        <c:crosses val="autoZero"/>
        <c:auto val="1"/>
        <c:lblAlgn val="ctr"/>
        <c:lblOffset val="100"/>
        <c:noMultiLvlLbl val="0"/>
      </c:catAx>
      <c:valAx>
        <c:axId val="-2069172600"/>
        <c:scaling>
          <c:orientation val="minMax"/>
        </c:scaling>
        <c:delete val="0"/>
        <c:axPos val="l"/>
        <c:majorGridlines/>
        <c:numFmt formatCode="General" sourceLinked="1"/>
        <c:majorTickMark val="out"/>
        <c:minorTickMark val="none"/>
        <c:tickLblPos val="nextTo"/>
        <c:crossAx val="-2069175608"/>
        <c:crosses val="autoZero"/>
        <c:crossBetween val="between"/>
      </c:valAx>
    </c:plotArea>
    <c:legend>
      <c:legendPos val="r"/>
      <c:layout>
        <c:manualLayout>
          <c:xMode val="edge"/>
          <c:yMode val="edge"/>
          <c:x val="0"/>
          <c:y val="0.704510877192982"/>
          <c:w val="1"/>
          <c:h val="0.21075154527055801"/>
        </c:manualLayout>
      </c:layout>
      <c:overlay val="0"/>
    </c:legend>
    <c:plotVisOnly val="1"/>
    <c:dispBlanksAs val="gap"/>
    <c:showDLblsOverMax val="0"/>
  </c:chart>
  <c:txPr>
    <a:bodyPr/>
    <a:lstStyle/>
    <a:p>
      <a:pPr>
        <a:defRPr sz="1800"/>
      </a:pPr>
      <a:endParaRPr lang="ru-RU"/>
    </a:p>
  </c:txPr>
  <c:externalData r:id="rId1">
    <c:autoUpdate val="0"/>
  </c:externalData>
  <c:userShapes r:id="rId2"/>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0"/>
    <c:view3D>
      <c:rotX val="15"/>
      <c:rotY val="20"/>
      <c:rAngAx val="1"/>
    </c:view3D>
    <c:floor>
      <c:thickness val="0"/>
    </c:floor>
    <c:sideWall>
      <c:thickness val="0"/>
    </c:sideWall>
    <c:backWall>
      <c:thickness val="0"/>
    </c:backWall>
    <c:plotArea>
      <c:layout>
        <c:manualLayout>
          <c:layoutTarget val="inner"/>
          <c:xMode val="edge"/>
          <c:yMode val="edge"/>
          <c:x val="9.6378353794022903E-2"/>
          <c:y val="0.26776373777736301"/>
          <c:w val="0.90362164620597696"/>
          <c:h val="0.50424559990790596"/>
        </c:manualLayout>
      </c:layout>
      <c:bar3DChart>
        <c:barDir val="col"/>
        <c:grouping val="clustered"/>
        <c:varyColors val="0"/>
        <c:ser>
          <c:idx val="0"/>
          <c:order val="0"/>
          <c:tx>
            <c:strRef>
              <c:f>Sheet1!$B$1</c:f>
              <c:strCache>
                <c:ptCount val="1"/>
                <c:pt idx="0">
                  <c:v>Группа сравнения</c:v>
                </c:pt>
              </c:strCache>
            </c:strRef>
          </c:tx>
          <c:invertIfNegative val="0"/>
          <c:dPt>
            <c:idx val="0"/>
            <c:invertIfNegative val="0"/>
            <c:bubble3D val="0"/>
            <c:spPr>
              <a:solidFill>
                <a:srgbClr val="800000"/>
              </a:solidFill>
            </c:spPr>
            <c:extLst>
              <c:ext xmlns:c16="http://schemas.microsoft.com/office/drawing/2014/chart" uri="{C3380CC4-5D6E-409C-BE32-E72D297353CC}">
                <c16:uniqueId val="{00000001-E904-4410-BC57-B5F46907849E}"/>
              </c:ext>
            </c:extLst>
          </c:dPt>
          <c:dPt>
            <c:idx val="1"/>
            <c:invertIfNegative val="0"/>
            <c:bubble3D val="0"/>
            <c:spPr>
              <a:solidFill>
                <a:srgbClr val="800000"/>
              </a:solidFill>
            </c:spPr>
            <c:extLst>
              <c:ext xmlns:c16="http://schemas.microsoft.com/office/drawing/2014/chart" uri="{C3380CC4-5D6E-409C-BE32-E72D297353CC}">
                <c16:uniqueId val="{00000003-E904-4410-BC57-B5F46907849E}"/>
              </c:ext>
            </c:extLst>
          </c:dPt>
          <c:dPt>
            <c:idx val="2"/>
            <c:invertIfNegative val="0"/>
            <c:bubble3D val="0"/>
            <c:spPr>
              <a:solidFill>
                <a:srgbClr val="800000"/>
              </a:solidFill>
            </c:spPr>
            <c:extLst>
              <c:ext xmlns:c16="http://schemas.microsoft.com/office/drawing/2014/chart" uri="{C3380CC4-5D6E-409C-BE32-E72D297353CC}">
                <c16:uniqueId val="{00000005-E904-4410-BC57-B5F46907849E}"/>
              </c:ext>
            </c:extLst>
          </c:dPt>
          <c:cat>
            <c:strRef>
              <c:f>Sheet1!$A$2:$A$4</c:f>
              <c:strCache>
                <c:ptCount val="3"/>
                <c:pt idx="0">
                  <c:v> % реконвалесцентов через 96 ч.</c:v>
                </c:pt>
                <c:pt idx="1">
                  <c:v>изоляция вируса на 4-й день</c:v>
                </c:pt>
                <c:pt idx="2">
                  <c:v>бак. осложнения</c:v>
                </c:pt>
              </c:strCache>
            </c:strRef>
          </c:cat>
          <c:val>
            <c:numRef>
              <c:f>Sheet1!$B$2:$B$4</c:f>
              <c:numCache>
                <c:formatCode>General</c:formatCode>
                <c:ptCount val="3"/>
                <c:pt idx="0">
                  <c:v>69</c:v>
                </c:pt>
                <c:pt idx="1">
                  <c:v>57</c:v>
                </c:pt>
                <c:pt idx="2">
                  <c:v>12</c:v>
                </c:pt>
              </c:numCache>
            </c:numRef>
          </c:val>
          <c:extLst>
            <c:ext xmlns:c16="http://schemas.microsoft.com/office/drawing/2014/chart" uri="{C3380CC4-5D6E-409C-BE32-E72D297353CC}">
              <c16:uniqueId val="{00000006-E904-4410-BC57-B5F46907849E}"/>
            </c:ext>
          </c:extLst>
        </c:ser>
        <c:ser>
          <c:idx val="1"/>
          <c:order val="1"/>
          <c:tx>
            <c:strRef>
              <c:f>Sheet1!$C$1</c:f>
              <c:strCache>
                <c:ptCount val="1"/>
                <c:pt idx="0">
                  <c:v>Энисамия йодид</c:v>
                </c:pt>
              </c:strCache>
            </c:strRef>
          </c:tx>
          <c:invertIfNegative val="0"/>
          <c:cat>
            <c:strRef>
              <c:f>Sheet1!$A$2:$A$4</c:f>
              <c:strCache>
                <c:ptCount val="3"/>
                <c:pt idx="0">
                  <c:v> % реконвалесцентов через 96 ч.</c:v>
                </c:pt>
                <c:pt idx="1">
                  <c:v>изоляция вируса на 4-й день</c:v>
                </c:pt>
                <c:pt idx="2">
                  <c:v>бак. осложнения</c:v>
                </c:pt>
              </c:strCache>
            </c:strRef>
          </c:cat>
          <c:val>
            <c:numRef>
              <c:f>Sheet1!$C$2:$C$4</c:f>
              <c:numCache>
                <c:formatCode>General</c:formatCode>
                <c:ptCount val="3"/>
                <c:pt idx="0">
                  <c:v>84</c:v>
                </c:pt>
                <c:pt idx="1">
                  <c:v>38</c:v>
                </c:pt>
                <c:pt idx="2">
                  <c:v>3</c:v>
                </c:pt>
              </c:numCache>
            </c:numRef>
          </c:val>
          <c:extLst>
            <c:ext xmlns:c16="http://schemas.microsoft.com/office/drawing/2014/chart" uri="{C3380CC4-5D6E-409C-BE32-E72D297353CC}">
              <c16:uniqueId val="{00000007-E904-4410-BC57-B5F46907849E}"/>
            </c:ext>
          </c:extLst>
        </c:ser>
        <c:ser>
          <c:idx val="2"/>
          <c:order val="2"/>
          <c:tx>
            <c:strRef>
              <c:f>Sheet1!$D$1</c:f>
              <c:strCache>
                <c:ptCount val="1"/>
                <c:pt idx="0">
                  <c:v>Series 3</c:v>
                </c:pt>
              </c:strCache>
            </c:strRef>
          </c:tx>
          <c:invertIfNegative val="0"/>
          <c:cat>
            <c:strRef>
              <c:f>Sheet1!$A$2:$A$4</c:f>
              <c:strCache>
                <c:ptCount val="3"/>
                <c:pt idx="0">
                  <c:v> % реконвалесцентов через 96 ч.</c:v>
                </c:pt>
                <c:pt idx="1">
                  <c:v>изоляция вируса на 4-й день</c:v>
                </c:pt>
                <c:pt idx="2">
                  <c:v>бак. осложнения</c:v>
                </c:pt>
              </c:strCache>
            </c:strRef>
          </c:cat>
          <c:val>
            <c:numRef>
              <c:f>Sheet1!$D$2:$D$4</c:f>
            </c:numRef>
          </c:val>
          <c:extLst>
            <c:ext xmlns:c16="http://schemas.microsoft.com/office/drawing/2014/chart" uri="{C3380CC4-5D6E-409C-BE32-E72D297353CC}">
              <c16:uniqueId val="{00000008-E904-4410-BC57-B5F46907849E}"/>
            </c:ext>
          </c:extLst>
        </c:ser>
        <c:dLbls>
          <c:showLegendKey val="0"/>
          <c:showVal val="0"/>
          <c:showCatName val="0"/>
          <c:showSerName val="0"/>
          <c:showPercent val="0"/>
          <c:showBubbleSize val="0"/>
        </c:dLbls>
        <c:gapWidth val="150"/>
        <c:shape val="box"/>
        <c:axId val="-2069148760"/>
        <c:axId val="-2069145672"/>
        <c:axId val="0"/>
      </c:bar3DChart>
      <c:catAx>
        <c:axId val="-2069148760"/>
        <c:scaling>
          <c:orientation val="minMax"/>
        </c:scaling>
        <c:delete val="0"/>
        <c:axPos val="b"/>
        <c:numFmt formatCode="General" sourceLinked="0"/>
        <c:majorTickMark val="out"/>
        <c:minorTickMark val="none"/>
        <c:tickLblPos val="nextTo"/>
        <c:txPr>
          <a:bodyPr/>
          <a:lstStyle/>
          <a:p>
            <a:pPr>
              <a:defRPr sz="1200"/>
            </a:pPr>
            <a:endParaRPr lang="ru-RU"/>
          </a:p>
        </c:txPr>
        <c:crossAx val="-2069145672"/>
        <c:crosses val="autoZero"/>
        <c:auto val="1"/>
        <c:lblAlgn val="ctr"/>
        <c:lblOffset val="100"/>
        <c:noMultiLvlLbl val="0"/>
      </c:catAx>
      <c:valAx>
        <c:axId val="-2069145672"/>
        <c:scaling>
          <c:orientation val="minMax"/>
        </c:scaling>
        <c:delete val="0"/>
        <c:axPos val="l"/>
        <c:majorGridlines/>
        <c:numFmt formatCode="General" sourceLinked="1"/>
        <c:majorTickMark val="out"/>
        <c:minorTickMark val="none"/>
        <c:tickLblPos val="nextTo"/>
        <c:crossAx val="-2069148760"/>
        <c:crosses val="autoZero"/>
        <c:crossBetween val="between"/>
      </c:valAx>
      <c:spPr>
        <a:noFill/>
        <a:ln w="25400">
          <a:noFill/>
        </a:ln>
      </c:spPr>
    </c:plotArea>
    <c:plotVisOnly val="1"/>
    <c:dispBlanksAs val="gap"/>
    <c:showDLblsOverMax val="0"/>
  </c:chart>
  <c:txPr>
    <a:bodyPr/>
    <a:lstStyle/>
    <a:p>
      <a:pPr>
        <a:defRPr sz="1800"/>
      </a:pPr>
      <a:endParaRPr lang="ru-RU"/>
    </a:p>
  </c:txPr>
  <c:externalData r:id="rId1">
    <c:autoUpdate val="0"/>
  </c:externalData>
  <c:userShapes r:id="rId2"/>
</c:chartSpace>
</file>

<file path=ppt/drawings/_rels/drawing1.xml.rels><?xml version="1.0" encoding="UTF-8" standalone="yes"?>
<Relationships xmlns="http://schemas.openxmlformats.org/package/2006/relationships"><Relationship Id="rId1" Type="http://schemas.openxmlformats.org/officeDocument/2006/relationships/image" Target="../media/image55.png"/></Relationships>
</file>

<file path=ppt/drawings/drawing1.xml><?xml version="1.0" encoding="utf-8"?>
<c:userShapes xmlns:c="http://schemas.openxmlformats.org/drawingml/2006/chart">
  <cdr:relSizeAnchor xmlns:cdr="http://schemas.openxmlformats.org/drawingml/2006/chartDrawing">
    <cdr:from>
      <cdr:x>0.72597</cdr:x>
      <cdr:y>0.36571</cdr:y>
    </cdr:from>
    <cdr:to>
      <cdr:x>1</cdr:x>
      <cdr:y>0.83835</cdr:y>
    </cdr:to>
    <cdr:pic>
      <cdr:nvPicPr>
        <cdr:cNvPr id="2" name="Рисунок 2">
          <a:extLst xmlns:a="http://schemas.openxmlformats.org/drawingml/2006/main">
            <a:ext uri="{FF2B5EF4-FFF2-40B4-BE49-F238E27FC236}">
              <a16:creationId xmlns:a16="http://schemas.microsoft.com/office/drawing/2014/main" id="{A513AD1B-7D28-4A0A-B307-C04B21B8B8AC}"/>
            </a:ext>
          </a:extLst>
        </cdr:cNvPr>
        <cdr:cNvPicPr>
          <a:picLocks xmlns:a="http://schemas.openxmlformats.org/drawingml/2006/main" noChangeAspect="1"/>
        </cdr:cNvPicPr>
      </cdr:nvPicPr>
      <cdr:blipFill>
        <a:blip xmlns:a="http://schemas.openxmlformats.org/drawingml/2006/main" xmlns:r="http://schemas.openxmlformats.org/officeDocument/2006/relationships" r:embed="rId1"/>
        <a:stretch xmlns:a="http://schemas.openxmlformats.org/drawingml/2006/main">
          <a:fillRect/>
        </a:stretch>
      </cdr:blipFill>
      <cdr:spPr>
        <a:xfrm xmlns:a="http://schemas.openxmlformats.org/drawingml/2006/main">
          <a:off x="5783637" y="983856"/>
          <a:ext cx="2183098" cy="1271526"/>
        </a:xfrm>
        <a:prstGeom xmlns:a="http://schemas.openxmlformats.org/drawingml/2006/main" prst="rect">
          <a:avLst/>
        </a:prstGeom>
      </cdr:spPr>
    </cdr:pic>
  </cdr:relSizeAnchor>
</c:userShapes>
</file>

<file path=ppt/drawings/drawing2.xml><?xml version="1.0" encoding="utf-8"?>
<c:userShapes xmlns:c="http://schemas.openxmlformats.org/drawingml/2006/chart">
  <cdr:relSizeAnchor xmlns:cdr="http://schemas.openxmlformats.org/drawingml/2006/chartDrawing">
    <cdr:from>
      <cdr:x>0.08772</cdr:x>
      <cdr:y>0</cdr:y>
    </cdr:from>
    <cdr:to>
      <cdr:x>0.25319</cdr:x>
      <cdr:y>0.14115</cdr:y>
    </cdr:to>
    <cdr:sp macro="" textlink="">
      <cdr:nvSpPr>
        <cdr:cNvPr id="2" name="Rectangle 1"/>
        <cdr:cNvSpPr/>
      </cdr:nvSpPr>
      <cdr:spPr>
        <a:xfrm xmlns:a="http://schemas.openxmlformats.org/drawingml/2006/main">
          <a:off x="405147" y="0"/>
          <a:ext cx="764194" cy="437894"/>
        </a:xfrm>
        <a:prstGeom xmlns:a="http://schemas.openxmlformats.org/drawingml/2006/main" prst="rect">
          <a:avLst/>
        </a:prstGeom>
        <a:noFill xmlns:a="http://schemas.openxmlformats.org/drawingml/2006/main"/>
        <a:ln xmlns:a="http://schemas.openxmlformats.org/drawingml/2006/main">
          <a:noFill/>
        </a:ln>
      </cdr:spPr>
      <cdr:style>
        <a:lnRef xmlns:a="http://schemas.openxmlformats.org/drawingml/2006/main" idx="1">
          <a:schemeClr val="accent1"/>
        </a:lnRef>
        <a:fillRef xmlns:a="http://schemas.openxmlformats.org/drawingml/2006/main" idx="3">
          <a:schemeClr val="accent1"/>
        </a:fillRef>
        <a:effectRef xmlns:a="http://schemas.openxmlformats.org/drawingml/2006/main" idx="2">
          <a:schemeClr val="accent1"/>
        </a:effectRef>
        <a:fontRef xmlns:a="http://schemas.openxmlformats.org/drawingml/2006/main" idx="minor">
          <a:schemeClr val="lt1"/>
        </a:fontRef>
      </cdr:style>
      <cdr:txBody>
        <a:bodyPr xmlns:a="http://schemas.openxmlformats.org/drawingml/2006/main" vertOverflow="clip" rtlCol="0" anchor="ctr"/>
        <a:lstStyle xmlns:a="http://schemas.openxmlformats.org/drawingml/2006/main"/>
        <a:p xmlns:a="http://schemas.openxmlformats.org/drawingml/2006/main">
          <a:r>
            <a:rPr lang="ru-RU" sz="1400" b="1" dirty="0" err="1">
              <a:solidFill>
                <a:schemeClr val="tx1"/>
              </a:solidFill>
              <a:latin typeface="Times"/>
              <a:cs typeface="Times"/>
            </a:rPr>
            <a:t>ча</a:t>
          </a:r>
          <a:r>
            <a:rPr lang="en-US" sz="1400" b="1" dirty="0">
              <a:solidFill>
                <a:schemeClr val="tx1"/>
              </a:solidFill>
              <a:latin typeface="Times"/>
              <a:cs typeface="Times"/>
            </a:rPr>
            <a:t>c</a:t>
          </a:r>
          <a:r>
            <a:rPr lang="ru-RU" sz="1400" b="1" dirty="0">
              <a:solidFill>
                <a:schemeClr val="tx1"/>
              </a:solidFill>
              <a:latin typeface="Times"/>
              <a:cs typeface="Times"/>
            </a:rPr>
            <a:t>ы</a:t>
          </a:r>
          <a:endParaRPr lang="en-US" sz="1400" b="1" dirty="0">
            <a:solidFill>
              <a:schemeClr val="tx1"/>
            </a:solidFill>
            <a:latin typeface="Times"/>
            <a:cs typeface="Times"/>
          </a:endParaRPr>
        </a:p>
      </cdr:txBody>
    </cdr:sp>
  </cdr:relSizeAnchor>
</c:userShapes>
</file>

<file path=ppt/drawings/drawing3.xml><?xml version="1.0" encoding="utf-8"?>
<c:userShapes xmlns:c="http://schemas.openxmlformats.org/drawingml/2006/chart">
  <cdr:relSizeAnchor xmlns:cdr="http://schemas.openxmlformats.org/drawingml/2006/chartDrawing">
    <cdr:from>
      <cdr:x>0.0375</cdr:x>
      <cdr:y>0.22682</cdr:y>
    </cdr:from>
    <cdr:to>
      <cdr:x>0.20297</cdr:x>
      <cdr:y>0.36797</cdr:y>
    </cdr:to>
    <cdr:sp macro="" textlink="">
      <cdr:nvSpPr>
        <cdr:cNvPr id="2" name="Rectangle 1"/>
        <cdr:cNvSpPr/>
      </cdr:nvSpPr>
      <cdr:spPr>
        <a:xfrm xmlns:a="http://schemas.openxmlformats.org/drawingml/2006/main">
          <a:off x="216024" y="792088"/>
          <a:ext cx="953213" cy="492908"/>
        </a:xfrm>
        <a:prstGeom xmlns:a="http://schemas.openxmlformats.org/drawingml/2006/main" prst="rect">
          <a:avLst/>
        </a:prstGeom>
        <a:noFill xmlns:a="http://schemas.openxmlformats.org/drawingml/2006/main"/>
        <a:ln xmlns:a="http://schemas.openxmlformats.org/drawingml/2006/main">
          <a:noFill/>
        </a:ln>
      </cdr:spPr>
      <cdr:style>
        <a:lnRef xmlns:a="http://schemas.openxmlformats.org/drawingml/2006/main" idx="1">
          <a:schemeClr val="accent1"/>
        </a:lnRef>
        <a:fillRef xmlns:a="http://schemas.openxmlformats.org/drawingml/2006/main" idx="3">
          <a:schemeClr val="accent1"/>
        </a:fillRef>
        <a:effectRef xmlns:a="http://schemas.openxmlformats.org/drawingml/2006/main" idx="2">
          <a:schemeClr val="accent1"/>
        </a:effectRef>
        <a:fontRef xmlns:a="http://schemas.openxmlformats.org/drawingml/2006/main" idx="minor">
          <a:schemeClr val="lt1"/>
        </a:fontRef>
      </cdr:style>
      <cdr:txBody>
        <a:bodyPr xmlns:a="http://schemas.openxmlformats.org/drawingml/2006/main" vertOverflow="clip" rtlCol="0" anchor="ctr"/>
        <a:lstStyle xmlns:a="http://schemas.openxmlformats.org/drawingml/2006/main"/>
        <a:p xmlns:a="http://schemas.openxmlformats.org/drawingml/2006/main">
          <a:r>
            <a:rPr lang="en-US" sz="1400" b="1" dirty="0">
              <a:solidFill>
                <a:schemeClr val="tx1"/>
              </a:solidFill>
              <a:latin typeface="Times"/>
              <a:cs typeface="Times"/>
            </a:rPr>
            <a:t>%</a:t>
          </a:r>
        </a:p>
      </cdr:txBody>
    </cdr:sp>
  </cdr:relSizeAnchor>
</c:userShape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Верхний колонтитул 1"/>
          <p:cNvSpPr>
            <a:spLocks noGrp="1"/>
          </p:cNvSpPr>
          <p:nvPr>
            <p:ph type="hdr" sz="quarter"/>
          </p:nvPr>
        </p:nvSpPr>
        <p:spPr>
          <a:xfrm>
            <a:off x="0" y="0"/>
            <a:ext cx="2889250" cy="496888"/>
          </a:xfrm>
          <a:prstGeom prst="rect">
            <a:avLst/>
          </a:prstGeom>
        </p:spPr>
        <p:txBody>
          <a:bodyPr vert="horz" lIns="91440" tIns="45720" rIns="91440" bIns="45720" rtlCol="0"/>
          <a:lstStyle>
            <a:lvl1pPr algn="l">
              <a:defRPr sz="1200">
                <a:latin typeface="Arial" charset="0"/>
                <a:ea typeface="+mn-ea"/>
                <a:cs typeface="+mn-cs"/>
              </a:defRPr>
            </a:lvl1pPr>
          </a:lstStyle>
          <a:p>
            <a:pPr>
              <a:defRPr/>
            </a:pPr>
            <a:endParaRPr lang="ru-RU"/>
          </a:p>
        </p:txBody>
      </p:sp>
      <p:sp>
        <p:nvSpPr>
          <p:cNvPr id="3" name="Дата 2"/>
          <p:cNvSpPr>
            <a:spLocks noGrp="1"/>
          </p:cNvSpPr>
          <p:nvPr>
            <p:ph type="dt" sz="quarter" idx="1"/>
          </p:nvPr>
        </p:nvSpPr>
        <p:spPr>
          <a:xfrm>
            <a:off x="3778250" y="0"/>
            <a:ext cx="2889250" cy="496888"/>
          </a:xfrm>
          <a:prstGeom prst="rect">
            <a:avLst/>
          </a:prstGeom>
        </p:spPr>
        <p:txBody>
          <a:bodyPr vert="horz" wrap="square" lIns="91440" tIns="45720" rIns="91440" bIns="45720" numCol="1" anchor="t" anchorCtr="0" compatLnSpc="1">
            <a:prstTxWarp prst="textNoShape">
              <a:avLst/>
            </a:prstTxWarp>
          </a:bodyPr>
          <a:lstStyle>
            <a:lvl1pPr algn="r">
              <a:defRPr sz="1200"/>
            </a:lvl1pPr>
          </a:lstStyle>
          <a:p>
            <a:fld id="{A1E56292-7573-4C43-B323-FFCB01533FF8}" type="datetimeFigureOut">
              <a:rPr lang="ru-RU"/>
              <a:pPr/>
              <a:t>24.01.2020</a:t>
            </a:fld>
            <a:endParaRPr lang="ru-RU"/>
          </a:p>
        </p:txBody>
      </p:sp>
      <p:sp>
        <p:nvSpPr>
          <p:cNvPr id="4" name="Нижний колонтитул 3"/>
          <p:cNvSpPr>
            <a:spLocks noGrp="1"/>
          </p:cNvSpPr>
          <p:nvPr>
            <p:ph type="ftr" sz="quarter" idx="2"/>
          </p:nvPr>
        </p:nvSpPr>
        <p:spPr>
          <a:xfrm>
            <a:off x="0" y="9428163"/>
            <a:ext cx="2889250" cy="496887"/>
          </a:xfrm>
          <a:prstGeom prst="rect">
            <a:avLst/>
          </a:prstGeom>
        </p:spPr>
        <p:txBody>
          <a:bodyPr vert="horz" lIns="91440" tIns="45720" rIns="91440" bIns="45720" rtlCol="0" anchor="b"/>
          <a:lstStyle>
            <a:lvl1pPr algn="l">
              <a:defRPr sz="1200">
                <a:latin typeface="Arial" charset="0"/>
                <a:ea typeface="+mn-ea"/>
                <a:cs typeface="+mn-cs"/>
              </a:defRPr>
            </a:lvl1pPr>
          </a:lstStyle>
          <a:p>
            <a:pPr>
              <a:defRPr/>
            </a:pPr>
            <a:endParaRPr lang="ru-RU"/>
          </a:p>
        </p:txBody>
      </p:sp>
      <p:sp>
        <p:nvSpPr>
          <p:cNvPr id="5" name="Номер слайда 4"/>
          <p:cNvSpPr>
            <a:spLocks noGrp="1"/>
          </p:cNvSpPr>
          <p:nvPr>
            <p:ph type="sldNum" sz="quarter" idx="3"/>
          </p:nvPr>
        </p:nvSpPr>
        <p:spPr>
          <a:xfrm>
            <a:off x="3778250" y="9428163"/>
            <a:ext cx="2889250" cy="496887"/>
          </a:xfrm>
          <a:prstGeom prst="rect">
            <a:avLst/>
          </a:prstGeom>
        </p:spPr>
        <p:txBody>
          <a:bodyPr vert="horz" wrap="square" lIns="91440" tIns="45720" rIns="91440" bIns="45720" numCol="1" anchor="b" anchorCtr="0" compatLnSpc="1">
            <a:prstTxWarp prst="textNoShape">
              <a:avLst/>
            </a:prstTxWarp>
          </a:bodyPr>
          <a:lstStyle>
            <a:lvl1pPr algn="r">
              <a:defRPr sz="1200"/>
            </a:lvl1pPr>
          </a:lstStyle>
          <a:p>
            <a:fld id="{B28BABB3-A869-4B8D-9D87-F4C44BF5E7C8}" type="slidenum">
              <a:rPr lang="ru-RU"/>
              <a:pPr/>
              <a:t>‹#›</a:t>
            </a:fld>
            <a:endParaRPr lang="ru-RU"/>
          </a:p>
        </p:txBody>
      </p:sp>
    </p:spTree>
    <p:extLst>
      <p:ext uri="{BB962C8B-B14F-4D97-AF65-F5344CB8AC3E}">
        <p14:creationId xmlns:p14="http://schemas.microsoft.com/office/powerpoint/2010/main" val="60301046"/>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Верхний колонтитул 1"/>
          <p:cNvSpPr>
            <a:spLocks noGrp="1"/>
          </p:cNvSpPr>
          <p:nvPr>
            <p:ph type="hdr" sz="quarter"/>
          </p:nvPr>
        </p:nvSpPr>
        <p:spPr>
          <a:xfrm>
            <a:off x="0" y="0"/>
            <a:ext cx="2889250" cy="496888"/>
          </a:xfrm>
          <a:prstGeom prst="rect">
            <a:avLst/>
          </a:prstGeom>
        </p:spPr>
        <p:txBody>
          <a:bodyPr vert="horz" lIns="91440" tIns="45720" rIns="91440" bIns="45720" rtlCol="0"/>
          <a:lstStyle>
            <a:lvl1pPr algn="l">
              <a:defRPr sz="1200">
                <a:latin typeface="Arial" pitchFamily="34" charset="0"/>
                <a:ea typeface="+mn-ea"/>
                <a:cs typeface="+mn-cs"/>
              </a:defRPr>
            </a:lvl1pPr>
          </a:lstStyle>
          <a:p>
            <a:pPr>
              <a:defRPr/>
            </a:pPr>
            <a:endParaRPr lang="ru-RU"/>
          </a:p>
        </p:txBody>
      </p:sp>
      <p:sp>
        <p:nvSpPr>
          <p:cNvPr id="3" name="Дата 2"/>
          <p:cNvSpPr>
            <a:spLocks noGrp="1"/>
          </p:cNvSpPr>
          <p:nvPr>
            <p:ph type="dt" idx="1"/>
          </p:nvPr>
        </p:nvSpPr>
        <p:spPr>
          <a:xfrm>
            <a:off x="3778250" y="0"/>
            <a:ext cx="2889250" cy="496888"/>
          </a:xfrm>
          <a:prstGeom prst="rect">
            <a:avLst/>
          </a:prstGeom>
        </p:spPr>
        <p:txBody>
          <a:bodyPr vert="horz" wrap="square" lIns="91440" tIns="45720" rIns="91440" bIns="45720" numCol="1" anchor="t" anchorCtr="0" compatLnSpc="1">
            <a:prstTxWarp prst="textNoShape">
              <a:avLst/>
            </a:prstTxWarp>
          </a:bodyPr>
          <a:lstStyle>
            <a:lvl1pPr algn="r">
              <a:defRPr sz="1200"/>
            </a:lvl1pPr>
          </a:lstStyle>
          <a:p>
            <a:fld id="{3E67FBD4-8191-454E-AAF2-ECB651CC4373}" type="datetimeFigureOut">
              <a:rPr lang="ru-RU"/>
              <a:pPr/>
              <a:t>24.01.2020</a:t>
            </a:fld>
            <a:endParaRPr lang="ru-RU"/>
          </a:p>
        </p:txBody>
      </p:sp>
      <p:sp>
        <p:nvSpPr>
          <p:cNvPr id="4" name="Образ слайда 3"/>
          <p:cNvSpPr>
            <a:spLocks noGrp="1" noRot="1" noChangeAspect="1"/>
          </p:cNvSpPr>
          <p:nvPr>
            <p:ph type="sldImg" idx="2"/>
          </p:nvPr>
        </p:nvSpPr>
        <p:spPr>
          <a:xfrm>
            <a:off x="854075" y="744538"/>
            <a:ext cx="4960938" cy="3722687"/>
          </a:xfrm>
          <a:prstGeom prst="rect">
            <a:avLst/>
          </a:prstGeom>
          <a:noFill/>
          <a:ln w="12700">
            <a:solidFill>
              <a:prstClr val="black"/>
            </a:solidFill>
          </a:ln>
        </p:spPr>
        <p:txBody>
          <a:bodyPr vert="horz" lIns="91440" tIns="45720" rIns="91440" bIns="45720" rtlCol="0" anchor="ctr"/>
          <a:lstStyle/>
          <a:p>
            <a:pPr lvl="0"/>
            <a:endParaRPr lang="ru-RU" noProof="0"/>
          </a:p>
        </p:txBody>
      </p:sp>
      <p:sp>
        <p:nvSpPr>
          <p:cNvPr id="5" name="Заметки 4"/>
          <p:cNvSpPr>
            <a:spLocks noGrp="1"/>
          </p:cNvSpPr>
          <p:nvPr>
            <p:ph type="body" sz="quarter" idx="3"/>
          </p:nvPr>
        </p:nvSpPr>
        <p:spPr>
          <a:xfrm>
            <a:off x="666750" y="4714875"/>
            <a:ext cx="5335588" cy="4467225"/>
          </a:xfrm>
          <a:prstGeom prst="rect">
            <a:avLst/>
          </a:prstGeom>
        </p:spPr>
        <p:txBody>
          <a:bodyPr vert="horz" wrap="square" lIns="91440" tIns="45720" rIns="91440" bIns="45720" numCol="1" anchor="t" anchorCtr="0" compatLnSpc="1">
            <a:prstTxWarp prst="textNoShape">
              <a:avLst/>
            </a:prstTxWarp>
            <a:normAutofit/>
          </a:bodyPr>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p>
        </p:txBody>
      </p:sp>
      <p:sp>
        <p:nvSpPr>
          <p:cNvPr id="6" name="Нижний колонтитул 5"/>
          <p:cNvSpPr>
            <a:spLocks noGrp="1"/>
          </p:cNvSpPr>
          <p:nvPr>
            <p:ph type="ftr" sz="quarter" idx="4"/>
          </p:nvPr>
        </p:nvSpPr>
        <p:spPr>
          <a:xfrm>
            <a:off x="0" y="9428163"/>
            <a:ext cx="2889250" cy="496887"/>
          </a:xfrm>
          <a:prstGeom prst="rect">
            <a:avLst/>
          </a:prstGeom>
        </p:spPr>
        <p:txBody>
          <a:bodyPr vert="horz" lIns="91440" tIns="45720" rIns="91440" bIns="45720" rtlCol="0" anchor="b"/>
          <a:lstStyle>
            <a:lvl1pPr algn="l">
              <a:defRPr sz="1200">
                <a:latin typeface="Arial" pitchFamily="34" charset="0"/>
                <a:ea typeface="+mn-ea"/>
                <a:cs typeface="+mn-cs"/>
              </a:defRPr>
            </a:lvl1pPr>
          </a:lstStyle>
          <a:p>
            <a:pPr>
              <a:defRPr/>
            </a:pPr>
            <a:endParaRPr lang="ru-RU"/>
          </a:p>
        </p:txBody>
      </p:sp>
      <p:sp>
        <p:nvSpPr>
          <p:cNvPr id="7" name="Номер слайда 6"/>
          <p:cNvSpPr>
            <a:spLocks noGrp="1"/>
          </p:cNvSpPr>
          <p:nvPr>
            <p:ph type="sldNum" sz="quarter" idx="5"/>
          </p:nvPr>
        </p:nvSpPr>
        <p:spPr>
          <a:xfrm>
            <a:off x="3778250" y="9428163"/>
            <a:ext cx="2889250" cy="496887"/>
          </a:xfrm>
          <a:prstGeom prst="rect">
            <a:avLst/>
          </a:prstGeom>
        </p:spPr>
        <p:txBody>
          <a:bodyPr vert="horz" wrap="square" lIns="91440" tIns="45720" rIns="91440" bIns="45720" numCol="1" anchor="b" anchorCtr="0" compatLnSpc="1">
            <a:prstTxWarp prst="textNoShape">
              <a:avLst/>
            </a:prstTxWarp>
          </a:bodyPr>
          <a:lstStyle>
            <a:lvl1pPr algn="r">
              <a:defRPr sz="1200"/>
            </a:lvl1pPr>
          </a:lstStyle>
          <a:p>
            <a:fld id="{1BF15612-896D-4033-8162-03D2A0AF9BC9}" type="slidenum">
              <a:rPr lang="ru-RU"/>
              <a:pPr/>
              <a:t>‹#›</a:t>
            </a:fld>
            <a:endParaRPr lang="ru-RU"/>
          </a:p>
        </p:txBody>
      </p:sp>
    </p:spTree>
    <p:extLst>
      <p:ext uri="{BB962C8B-B14F-4D97-AF65-F5344CB8AC3E}">
        <p14:creationId xmlns:p14="http://schemas.microsoft.com/office/powerpoint/2010/main" val="4236509764"/>
      </p:ext>
    </p:extLst>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mn-lt"/>
        <a:ea typeface="ＭＳ Ｐゴシック" charset="0"/>
        <a:cs typeface="ＭＳ Ｐゴシック" charset="0"/>
      </a:defRPr>
    </a:lvl1pPr>
    <a:lvl2pPr marL="457200" algn="l" rtl="0" eaLnBrk="0" fontAlgn="base" hangingPunct="0">
      <a:spcBef>
        <a:spcPct val="30000"/>
      </a:spcBef>
      <a:spcAft>
        <a:spcPct val="0"/>
      </a:spcAft>
      <a:defRPr sz="1200" kern="1200">
        <a:solidFill>
          <a:schemeClr val="tx1"/>
        </a:solidFill>
        <a:latin typeface="+mn-lt"/>
        <a:ea typeface="ＭＳ Ｐゴシック" charset="0"/>
        <a:cs typeface="+mn-cs"/>
      </a:defRPr>
    </a:lvl2pPr>
    <a:lvl3pPr marL="914400" algn="l" rtl="0" eaLnBrk="0" fontAlgn="base" hangingPunct="0">
      <a:spcBef>
        <a:spcPct val="30000"/>
      </a:spcBef>
      <a:spcAft>
        <a:spcPct val="0"/>
      </a:spcAft>
      <a:defRPr sz="1200" kern="1200">
        <a:solidFill>
          <a:schemeClr val="tx1"/>
        </a:solidFill>
        <a:latin typeface="+mn-lt"/>
        <a:ea typeface="ＭＳ Ｐゴシック" charset="0"/>
        <a:cs typeface="+mn-cs"/>
      </a:defRPr>
    </a:lvl3pPr>
    <a:lvl4pPr marL="1371600" algn="l" rtl="0" eaLnBrk="0" fontAlgn="base" hangingPunct="0">
      <a:spcBef>
        <a:spcPct val="30000"/>
      </a:spcBef>
      <a:spcAft>
        <a:spcPct val="0"/>
      </a:spcAft>
      <a:defRPr sz="1200" kern="1200">
        <a:solidFill>
          <a:schemeClr val="tx1"/>
        </a:solidFill>
        <a:latin typeface="+mn-lt"/>
        <a:ea typeface="ＭＳ Ｐゴシック" charset="0"/>
        <a:cs typeface="+mn-cs"/>
      </a:defRPr>
    </a:lvl4pPr>
    <a:lvl5pPr marL="1828800" algn="l" rtl="0" eaLnBrk="0" fontAlgn="base" hangingPunct="0">
      <a:spcBef>
        <a:spcPct val="30000"/>
      </a:spcBef>
      <a:spcAft>
        <a:spcPct val="0"/>
      </a:spcAft>
      <a:defRPr sz="1200" kern="1200">
        <a:solidFill>
          <a:schemeClr val="tx1"/>
        </a:solidFill>
        <a:latin typeface="+mn-lt"/>
        <a:ea typeface="ＭＳ Ｐゴシック" charset="0"/>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8" Type="http://schemas.openxmlformats.org/officeDocument/2006/relationships/hyperlink" Target="http://humbio.ru/humbio/har/00069fe7.htm" TargetMode="External"/><Relationship Id="rId13" Type="http://schemas.openxmlformats.org/officeDocument/2006/relationships/hyperlink" Target="http://humbio.ru/humbio/har/0021a939.htm" TargetMode="External"/><Relationship Id="rId18" Type="http://schemas.openxmlformats.org/officeDocument/2006/relationships/hyperlink" Target="http://humbio.ru/humbio/har_nevr/00072df1.htm" TargetMode="External"/><Relationship Id="rId26" Type="http://schemas.openxmlformats.org/officeDocument/2006/relationships/hyperlink" Target="http://humbio.ru/humbio/micoplasm/00000906.htm" TargetMode="External"/><Relationship Id="rId39" Type="http://schemas.openxmlformats.org/officeDocument/2006/relationships/hyperlink" Target="http://humbio.ru/humbio/infect_har/000648bf.htm" TargetMode="External"/><Relationship Id="rId3" Type="http://schemas.openxmlformats.org/officeDocument/2006/relationships/hyperlink" Target="http://humbio.ru/humbio/har_nevr/0004659f.htm" TargetMode="External"/><Relationship Id="rId21" Type="http://schemas.openxmlformats.org/officeDocument/2006/relationships/hyperlink" Target="http://humbio.ru/humbio/infect_har/000ee64a.htm" TargetMode="External"/><Relationship Id="rId34" Type="http://schemas.openxmlformats.org/officeDocument/2006/relationships/hyperlink" Target="http://humbio.ru/humbio/har/000e57d2.htm" TargetMode="External"/><Relationship Id="rId42" Type="http://schemas.openxmlformats.org/officeDocument/2006/relationships/hyperlink" Target="http://humbio.ru/humbio/allerg/0016825e.htm" TargetMode="External"/><Relationship Id="rId7" Type="http://schemas.openxmlformats.org/officeDocument/2006/relationships/hyperlink" Target="http://humbio.ru/humbio/har_nevr/0021c2c9.htm" TargetMode="External"/><Relationship Id="rId12" Type="http://schemas.openxmlformats.org/officeDocument/2006/relationships/hyperlink" Target="http://humbio.ru/humbio/har/004de7bc.htm" TargetMode="External"/><Relationship Id="rId17" Type="http://schemas.openxmlformats.org/officeDocument/2006/relationships/hyperlink" Target="http://humbio.ru/humbio/infect_har/0014dc36.htm" TargetMode="External"/><Relationship Id="rId25" Type="http://schemas.openxmlformats.org/officeDocument/2006/relationships/hyperlink" Target="http://humbio.ru/humbio/sol_vir/0001a163.htm" TargetMode="External"/><Relationship Id="rId33" Type="http://schemas.openxmlformats.org/officeDocument/2006/relationships/hyperlink" Target="http://humbio.ru/humbio/har/00593eb0.htm" TargetMode="External"/><Relationship Id="rId38" Type="http://schemas.openxmlformats.org/officeDocument/2006/relationships/hyperlink" Target="http://humbio.ru/humbio/infect_har/00064881.htm" TargetMode="External"/><Relationship Id="rId2" Type="http://schemas.openxmlformats.org/officeDocument/2006/relationships/slide" Target="../slides/slide24.xml"/><Relationship Id="rId16" Type="http://schemas.openxmlformats.org/officeDocument/2006/relationships/hyperlink" Target="http://humbio.ru/humbio/har_nevr/00188c7a.htm" TargetMode="External"/><Relationship Id="rId20" Type="http://schemas.openxmlformats.org/officeDocument/2006/relationships/hyperlink" Target="http://humbio.ru/humbio/infect_har/0024c4d2.htm" TargetMode="External"/><Relationship Id="rId29" Type="http://schemas.openxmlformats.org/officeDocument/2006/relationships/hyperlink" Target="http://humbio.ru/humbio/har_nevr/00133d13.htm" TargetMode="External"/><Relationship Id="rId41" Type="http://schemas.openxmlformats.org/officeDocument/2006/relationships/hyperlink" Target="http://humbio.ru/humbio/drugs/0000dfa7.htm" TargetMode="External"/><Relationship Id="rId1" Type="http://schemas.openxmlformats.org/officeDocument/2006/relationships/notesMaster" Target="../notesMasters/notesMaster1.xml"/><Relationship Id="rId6" Type="http://schemas.openxmlformats.org/officeDocument/2006/relationships/hyperlink" Target="http://humbio.ru/humbio/eclin/001d412a.htm" TargetMode="External"/><Relationship Id="rId11" Type="http://schemas.openxmlformats.org/officeDocument/2006/relationships/hyperlink" Target="http://humbio.ru/humbio/har_nevr/0021af1b.htm" TargetMode="External"/><Relationship Id="rId24" Type="http://schemas.openxmlformats.org/officeDocument/2006/relationships/hyperlink" Target="http://humbio.ru/humbio/allerg/000c4475.htm" TargetMode="External"/><Relationship Id="rId32" Type="http://schemas.openxmlformats.org/officeDocument/2006/relationships/hyperlink" Target="http://humbio.ru/humbio/har/002d87dc.htm" TargetMode="External"/><Relationship Id="rId37" Type="http://schemas.openxmlformats.org/officeDocument/2006/relationships/hyperlink" Target="http://humbio.ru/humbio/eclin/001f3e1f.htm" TargetMode="External"/><Relationship Id="rId40" Type="http://schemas.openxmlformats.org/officeDocument/2006/relationships/hyperlink" Target="http://humbio.ru/humbio/har_nevr/00214897.htm" TargetMode="External"/><Relationship Id="rId5" Type="http://schemas.openxmlformats.org/officeDocument/2006/relationships/hyperlink" Target="http://humbio.ru/humbio/har_nevr/000656b7.htm" TargetMode="External"/><Relationship Id="rId15" Type="http://schemas.openxmlformats.org/officeDocument/2006/relationships/hyperlink" Target="http://humbio.ru/humbio/har_nevr/0021b6de.htm" TargetMode="External"/><Relationship Id="rId23" Type="http://schemas.openxmlformats.org/officeDocument/2006/relationships/hyperlink" Target="http://humbio.ru/humbio/infect_har/00302acd.htm" TargetMode="External"/><Relationship Id="rId28" Type="http://schemas.openxmlformats.org/officeDocument/2006/relationships/hyperlink" Target="http://humbio.ru/humbio/har_nevr/001782ca.htm" TargetMode="External"/><Relationship Id="rId36" Type="http://schemas.openxmlformats.org/officeDocument/2006/relationships/hyperlink" Target="http://humbio.ru/humbio/har_nevr/000fcdc4.htm" TargetMode="External"/><Relationship Id="rId10" Type="http://schemas.openxmlformats.org/officeDocument/2006/relationships/hyperlink" Target="http://humbio.ru/humbio/har_nevr/001025c1.htm" TargetMode="External"/><Relationship Id="rId19" Type="http://schemas.openxmlformats.org/officeDocument/2006/relationships/hyperlink" Target="http://humbio.ru/humbio/infect_har/0014cb7f.htm" TargetMode="External"/><Relationship Id="rId31" Type="http://schemas.openxmlformats.org/officeDocument/2006/relationships/hyperlink" Target="http://humbio.ru/humbio/allerg/000c9ce1.htm" TargetMode="External"/><Relationship Id="rId4" Type="http://schemas.openxmlformats.org/officeDocument/2006/relationships/hyperlink" Target="http://humbio.ru/humbio/har_nevr/001bc4bc.htm" TargetMode="External"/><Relationship Id="rId9" Type="http://schemas.openxmlformats.org/officeDocument/2006/relationships/hyperlink" Target="http://humbio.ru/humbio/har_nevr/001740b9.htm" TargetMode="External"/><Relationship Id="rId14" Type="http://schemas.openxmlformats.org/officeDocument/2006/relationships/hyperlink" Target="http://humbio.ru/humbio/infect_har/0038eca2.htm" TargetMode="External"/><Relationship Id="rId22" Type="http://schemas.openxmlformats.org/officeDocument/2006/relationships/hyperlink" Target="http://humbio.ru/humbio/infect_har/002529c0.htm" TargetMode="External"/><Relationship Id="rId27" Type="http://schemas.openxmlformats.org/officeDocument/2006/relationships/hyperlink" Target="http://humbio.ru/humbio/har_nevr/0013d4e2.htm" TargetMode="External"/><Relationship Id="rId30" Type="http://schemas.openxmlformats.org/officeDocument/2006/relationships/hyperlink" Target="http://humbio.ru/humbio/har/003c68f1.htm" TargetMode="External"/><Relationship Id="rId35" Type="http://schemas.openxmlformats.org/officeDocument/2006/relationships/hyperlink" Target="http://humbio.ru/humbio/allerg/0017d76a.htm" TargetMode="External"/><Relationship Id="rId43" Type="http://schemas.openxmlformats.org/officeDocument/2006/relationships/hyperlink" Target="http://humbio.ru/humbio/har_nevr/001cb53c.htm" TargetMode="Externa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3" Type="http://schemas.openxmlformats.org/officeDocument/2006/relationships/hyperlink" Target="http://www.zdorovieinfo.ru/spravochnik-lekarstv/flukonazol/" TargetMode="External"/><Relationship Id="rId2" Type="http://schemas.openxmlformats.org/officeDocument/2006/relationships/slide" Target="../slides/slide39.xml"/><Relationship Id="rId1" Type="http://schemas.openxmlformats.org/officeDocument/2006/relationships/notesMaster" Target="../notesMasters/notesMaster1.xml"/><Relationship Id="rId5" Type="http://schemas.openxmlformats.org/officeDocument/2006/relationships/hyperlink" Target="http://www.zdorovieinfo.ru/spravochnik-lekarstv/ketokonazol/" TargetMode="External"/><Relationship Id="rId4" Type="http://schemas.openxmlformats.org/officeDocument/2006/relationships/hyperlink" Target="http://www.zdorovieinfo.ru/spravochnik-lekarstv/itrakonazol/" TargetMode="Externa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09" name="Образ слайда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xmlns="">
                <a:solidFill>
                  <a:srgbClr val="FFFFFF"/>
                </a:solidFill>
              </a14:hiddenFill>
            </a:ext>
            <a:ext uri="{FAA26D3D-D897-4be2-8F04-BA451C77F1D7}">
              <ma14:placeholderFlag xmlns:ma14="http://schemas.microsoft.com/office/mac/drawingml/2011/main" xmlns="" val="1"/>
            </a:ext>
          </a:extLst>
        </p:spPr>
      </p:sp>
      <p:sp>
        <p:nvSpPr>
          <p:cNvPr id="17410" name="Заметки 2"/>
          <p:cNvSpPr>
            <a:spLocks noGrp="1"/>
          </p:cNvSpPr>
          <p:nvPr>
            <p:ph type="body" idx="1"/>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r>
              <a:rPr lang="ru-RU" dirty="0">
                <a:latin typeface="Calibri" charset="0"/>
              </a:rPr>
              <a:t>Минувший год ознаменовался первой пандемией нового тысячелетия, окончательные итоги которой можно будет подвести только спустя 1-2 года после ее окончания</a:t>
            </a:r>
          </a:p>
          <a:p>
            <a:r>
              <a:rPr lang="ru-RU" dirty="0">
                <a:latin typeface="Calibri" charset="0"/>
              </a:rPr>
              <a:t>Ряд специалистов называет пандемию умеренной, ряд самой мягкой из всех существующих. Зависает также в воздухе и ответ на вопрос была ли эта пандемия именно той, к которой готовились, либо же это состоялась только генеральная репетиция, так как вызвана была эта пандемия не новым подтипом, а лишь впервые только новым штаммом постоянно циркулирующего уже более 30 лет подтипом Н1</a:t>
            </a:r>
            <a:r>
              <a:rPr lang="en-US" dirty="0">
                <a:latin typeface="Calibri" charset="0"/>
              </a:rPr>
              <a:t>N1</a:t>
            </a:r>
            <a:endParaRPr lang="ru-RU" dirty="0">
              <a:latin typeface="Calibri" charset="0"/>
            </a:endParaRPr>
          </a:p>
          <a:p>
            <a:endParaRPr lang="ru-RU" dirty="0">
              <a:latin typeface="Calibri" charset="0"/>
            </a:endParaRPr>
          </a:p>
          <a:p>
            <a:r>
              <a:rPr lang="ru-RU" b="1" dirty="0">
                <a:latin typeface="Calibri" charset="0"/>
              </a:rPr>
              <a:t>Грипп – это тяжелая вирусная инфекция, которая  в холодное время года  поражает до 15% населения</a:t>
            </a:r>
            <a:r>
              <a:rPr lang="ru-RU" dirty="0">
                <a:latin typeface="Calibri" charset="0"/>
              </a:rPr>
              <a:t> Земного шара.</a:t>
            </a:r>
            <a:r>
              <a:rPr lang="ru-RU" b="1" dirty="0">
                <a:latin typeface="Calibri" charset="0"/>
              </a:rPr>
              <a:t> Ежегодно в мире болеет до 500 млн. человек, 2 миллиона  - умирают. В России ежегодно регистрируют от 27,3 до 41,2 млн. заболевших гриппов и  ОРВИ. </a:t>
            </a:r>
          </a:p>
          <a:p>
            <a:r>
              <a:rPr lang="ru-RU" b="1" dirty="0">
                <a:latin typeface="Calibri" charset="0"/>
              </a:rPr>
              <a:t>Каждый    6 - 7 россиянин  вовлекается в эпидемический процесс. </a:t>
            </a:r>
          </a:p>
          <a:p>
            <a:endParaRPr lang="ru-RU" b="1" dirty="0">
              <a:latin typeface="Calibri" charset="0"/>
            </a:endParaRPr>
          </a:p>
          <a:p>
            <a:r>
              <a:rPr lang="ru-RU" b="1" dirty="0">
                <a:latin typeface="Calibri" charset="0"/>
              </a:rPr>
              <a:t>Каждую эпидемию гриппа сопровождает повышенная смертность.</a:t>
            </a:r>
          </a:p>
          <a:p>
            <a:r>
              <a:rPr lang="ru-RU" b="1" dirty="0">
                <a:latin typeface="Calibri" charset="0"/>
              </a:rPr>
              <a:t>Показатели смертности от гриппа в мире составляют 0,01-0,2%. Смертность среди лиц 5-19 лет составляет 0,9 на 100000 человек, среди лиц старше 65 лет - 103,5 на 100000 человек.</a:t>
            </a:r>
            <a:endParaRPr lang="ru-RU" dirty="0">
              <a:latin typeface="Calibri" charset="0"/>
            </a:endParaRPr>
          </a:p>
        </p:txBody>
      </p:sp>
      <p:sp>
        <p:nvSpPr>
          <p:cNvPr id="17411" name="Номер слайда 3"/>
          <p:cNvSpPr>
            <a:spLocks noGrp="1"/>
          </p:cNvSpPr>
          <p:nvPr>
            <p:ph type="sldNum" sz="quarter" idx="5"/>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1911FABA-1745-7640-BC36-4154078D6812}" type="slidenum">
              <a:rPr lang="ru-RU" sz="1200"/>
              <a:pPr eaLnBrk="1" hangingPunct="1"/>
              <a:t>1</a:t>
            </a:fld>
            <a:endParaRPr lang="ru-RU" sz="1200"/>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3" name="Rectangle 7"/>
          <p:cNvSpPr>
            <a:spLocks noGrp="1" noChangeArrowheads="1"/>
          </p:cNvSpPr>
          <p:nvPr>
            <p:ph type="sldNum" sz="quarter" idx="5"/>
          </p:nvPr>
        </p:nvSpPr>
        <p:spPr bwMode="auto">
          <a:noFill/>
          <a:ln>
            <a:miter lim="800000"/>
            <a:headEnd/>
            <a:tailEnd/>
          </a:ln>
        </p:spPr>
        <p:txBody>
          <a:bodyPr/>
          <a:lstStyle/>
          <a:p>
            <a:fld id="{932CE336-2101-41D7-96F5-5690BE632D98}" type="slidenum">
              <a:rPr lang="en-US"/>
              <a:pPr/>
              <a:t>8</a:t>
            </a:fld>
            <a:endParaRPr lang="en-US"/>
          </a:p>
        </p:txBody>
      </p:sp>
      <p:sp>
        <p:nvSpPr>
          <p:cNvPr id="23554" name="Rectangle 2"/>
          <p:cNvSpPr>
            <a:spLocks noGrp="1" noRot="1" noChangeAspect="1" noChangeArrowheads="1" noTextEdit="1"/>
          </p:cNvSpPr>
          <p:nvPr>
            <p:ph type="sldImg"/>
          </p:nvPr>
        </p:nvSpPr>
        <p:spPr bwMode="auto">
          <a:xfrm>
            <a:off x="855663" y="744538"/>
            <a:ext cx="4962525" cy="3722687"/>
          </a:xfrm>
          <a:noFill/>
          <a:ln>
            <a:solidFill>
              <a:srgbClr val="000000"/>
            </a:solidFill>
            <a:miter lim="800000"/>
            <a:headEnd/>
            <a:tailEnd/>
          </a:ln>
        </p:spPr>
      </p:sp>
      <p:sp>
        <p:nvSpPr>
          <p:cNvPr id="23555" name="Rectangle 3"/>
          <p:cNvSpPr>
            <a:spLocks noGrp="1" noChangeArrowheads="1"/>
          </p:cNvSpPr>
          <p:nvPr>
            <p:ph type="body" idx="1"/>
          </p:nvPr>
        </p:nvSpPr>
        <p:spPr bwMode="auto">
          <a:xfrm>
            <a:off x="890588" y="4714875"/>
            <a:ext cx="4887912" cy="4467225"/>
          </a:xfrm>
          <a:noFill/>
        </p:spPr>
        <p:txBody>
          <a:bodyPr/>
          <a:lstStyle/>
          <a:p>
            <a:r>
              <a:rPr lang="ru-RU">
                <a:latin typeface="Arial" pitchFamily="34" charset="0"/>
                <a:ea typeface="ＭＳ Ｐゴシック" charset="-128"/>
              </a:rPr>
              <a:t>Геном состоит из 8 одноцепочечных сегментов, которые кодируют 10 поверхностных белков и в том числе гемагглютинин (НА), нейраминидазу (NA) и белок ионного канала (М2).</a:t>
            </a:r>
            <a:r>
              <a:rPr lang="ru-RU" sz="1100">
                <a:latin typeface="Times New Roman" pitchFamily="18" charset="0"/>
                <a:ea typeface="ＭＳ Ｐゴシック" charset="-128"/>
              </a:rPr>
              <a:t> </a:t>
            </a:r>
            <a:endParaRPr lang="ru-RU">
              <a:ea typeface="ＭＳ Ｐゴシック" charset="-128"/>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1" name="Rectangle 7"/>
          <p:cNvSpPr>
            <a:spLocks noGrp="1" noChangeArrowheads="1"/>
          </p:cNvSpPr>
          <p:nvPr>
            <p:ph type="sldNum" sz="quarter" idx="5"/>
          </p:nvPr>
        </p:nvSpPr>
        <p:spPr bwMode="auto">
          <a:noFill/>
          <a:ln>
            <a:miter lim="800000"/>
            <a:headEnd/>
            <a:tailEnd/>
          </a:ln>
        </p:spPr>
        <p:txBody>
          <a:bodyPr/>
          <a:lstStyle/>
          <a:p>
            <a:fld id="{EFA1F8A1-A9BB-48FF-A3C7-77081C5B408A}" type="slidenum">
              <a:rPr lang="en-US"/>
              <a:pPr/>
              <a:t>9</a:t>
            </a:fld>
            <a:endParaRPr lang="en-US"/>
          </a:p>
        </p:txBody>
      </p:sp>
      <p:sp>
        <p:nvSpPr>
          <p:cNvPr id="25602" name="Rectangle 2"/>
          <p:cNvSpPr>
            <a:spLocks noGrp="1" noRot="1" noChangeAspect="1" noChangeArrowheads="1" noTextEdit="1"/>
          </p:cNvSpPr>
          <p:nvPr>
            <p:ph type="sldImg"/>
          </p:nvPr>
        </p:nvSpPr>
        <p:spPr bwMode="auto">
          <a:noFill/>
          <a:ln>
            <a:solidFill>
              <a:srgbClr val="000000"/>
            </a:solidFill>
            <a:miter lim="800000"/>
            <a:headEnd/>
            <a:tailEnd/>
          </a:ln>
        </p:spPr>
      </p:sp>
      <p:sp>
        <p:nvSpPr>
          <p:cNvPr id="25603" name="Rectangle 3"/>
          <p:cNvSpPr>
            <a:spLocks noGrp="1" noChangeArrowheads="1"/>
          </p:cNvSpPr>
          <p:nvPr>
            <p:ph type="body" idx="1"/>
          </p:nvPr>
        </p:nvSpPr>
        <p:spPr bwMode="auto">
          <a:noFill/>
        </p:spPr>
        <p:txBody>
          <a:bodyPr/>
          <a:lstStyle/>
          <a:p>
            <a:endParaRPr lang="en-US">
              <a:ea typeface="ＭＳ Ｐゴシック" charset="-128"/>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5" name="Rectangle 7"/>
          <p:cNvSpPr>
            <a:spLocks noGrp="1" noChangeArrowheads="1"/>
          </p:cNvSpPr>
          <p:nvPr>
            <p:ph type="sldNum" sz="quarter" idx="5"/>
          </p:nvPr>
        </p:nvSpPr>
        <p:spPr bwMode="auto">
          <a:noFill/>
          <a:ln>
            <a:miter lim="800000"/>
            <a:headEnd/>
            <a:tailEnd/>
          </a:ln>
        </p:spPr>
        <p:txBody>
          <a:bodyPr/>
          <a:lstStyle/>
          <a:p>
            <a:fld id="{FEC82FEE-B8E4-43AB-B476-64871B153FD5}" type="slidenum">
              <a:rPr lang="en-GB"/>
              <a:pPr/>
              <a:t>10</a:t>
            </a:fld>
            <a:endParaRPr lang="en-GB"/>
          </a:p>
        </p:txBody>
      </p:sp>
      <p:sp>
        <p:nvSpPr>
          <p:cNvPr id="31746" name="Rectangle 7"/>
          <p:cNvSpPr txBox="1">
            <a:spLocks noGrp="1" noChangeArrowheads="1"/>
          </p:cNvSpPr>
          <p:nvPr/>
        </p:nvSpPr>
        <p:spPr bwMode="auto">
          <a:xfrm>
            <a:off x="3778250" y="9426575"/>
            <a:ext cx="2889250" cy="498475"/>
          </a:xfrm>
          <a:prstGeom prst="rect">
            <a:avLst/>
          </a:prstGeom>
          <a:noFill/>
          <a:ln w="9525">
            <a:noFill/>
            <a:miter lim="800000"/>
            <a:headEnd/>
            <a:tailEnd/>
          </a:ln>
        </p:spPr>
        <p:txBody>
          <a:bodyPr lIns="92618" tIns="46308" rIns="92618" bIns="46308" anchor="b"/>
          <a:lstStyle/>
          <a:p>
            <a:pPr algn="r" defTabSz="915988"/>
            <a:fld id="{722D7AB0-6355-4562-9677-B1F109361249}" type="slidenum">
              <a:rPr lang="en-GB" sz="1200">
                <a:solidFill>
                  <a:srgbClr val="000000"/>
                </a:solidFill>
              </a:rPr>
              <a:pPr algn="r" defTabSz="915988"/>
              <a:t>10</a:t>
            </a:fld>
            <a:endParaRPr lang="en-GB" sz="1200">
              <a:solidFill>
                <a:srgbClr val="000000"/>
              </a:solidFill>
            </a:endParaRPr>
          </a:p>
        </p:txBody>
      </p:sp>
      <p:sp>
        <p:nvSpPr>
          <p:cNvPr id="31747" name="Rectangle 2"/>
          <p:cNvSpPr>
            <a:spLocks noGrp="1" noRot="1" noChangeAspect="1" noChangeArrowheads="1" noTextEdit="1"/>
          </p:cNvSpPr>
          <p:nvPr>
            <p:ph type="sldImg"/>
          </p:nvPr>
        </p:nvSpPr>
        <p:spPr bwMode="auto">
          <a:noFill/>
          <a:ln>
            <a:solidFill>
              <a:srgbClr val="000000"/>
            </a:solidFill>
            <a:miter lim="800000"/>
            <a:headEnd/>
            <a:tailEnd/>
          </a:ln>
        </p:spPr>
      </p:sp>
      <p:sp>
        <p:nvSpPr>
          <p:cNvPr id="31748" name="Rectangle 3"/>
          <p:cNvSpPr>
            <a:spLocks noGrp="1" noChangeArrowheads="1"/>
          </p:cNvSpPr>
          <p:nvPr>
            <p:ph type="body" idx="1"/>
          </p:nvPr>
        </p:nvSpPr>
        <p:spPr bwMode="auto">
          <a:noFill/>
        </p:spPr>
        <p:txBody>
          <a:bodyPr/>
          <a:lstStyle/>
          <a:p>
            <a:pPr>
              <a:spcBef>
                <a:spcPct val="50000"/>
              </a:spcBef>
            </a:pPr>
            <a:r>
              <a:rPr lang="ru-RU" i="1" dirty="0">
                <a:latin typeface="Arial" pitchFamily="34" charset="0"/>
                <a:ea typeface="ＭＳ Ｐゴシック" charset="-128"/>
              </a:rPr>
              <a:t>Организм свиньи может служить „сосудом для смешивания</a:t>
            </a:r>
            <a:r>
              <a:rPr lang="ja-JP" altLang="ru-RU" i="1" dirty="0">
                <a:latin typeface="Arial" pitchFamily="34" charset="0"/>
                <a:ea typeface="ＭＳ Ｐゴシック" charset="-128"/>
              </a:rPr>
              <a:t>“</a:t>
            </a:r>
            <a:r>
              <a:rPr lang="ru-RU" altLang="ja-JP" i="1" dirty="0">
                <a:latin typeface="Arial" pitchFamily="34" charset="0"/>
                <a:ea typeface="ＭＳ Ｐゴシック" charset="-128"/>
              </a:rPr>
              <a:t> вирусов гриппа человека, птиц и свиньи. В клетках свиньи гены гриппа птиц и млекопитающих меняются участками своего генома. Такое скрещивание называется </a:t>
            </a:r>
            <a:r>
              <a:rPr lang="ru-RU" altLang="ja-JP" i="1" dirty="0" err="1">
                <a:latin typeface="Arial" pitchFamily="34" charset="0"/>
                <a:ea typeface="ＭＳ Ｐゴシック" charset="-128"/>
              </a:rPr>
              <a:t>реассортацией</a:t>
            </a:r>
            <a:r>
              <a:rPr lang="ru-RU" altLang="ja-JP" i="1" dirty="0">
                <a:latin typeface="Arial" pitchFamily="34" charset="0"/>
                <a:ea typeface="ＭＳ Ｐゴシック" charset="-128"/>
              </a:rPr>
              <a:t>. В результате на свет появляются новые вирусы гриппа, опасные для человека. Возможно, так возникли многие всемирные эпидемии гриппа.</a:t>
            </a:r>
          </a:p>
          <a:p>
            <a:pPr>
              <a:spcBef>
                <a:spcPct val="50000"/>
              </a:spcBef>
            </a:pPr>
            <a:endParaRPr lang="ru-RU" b="1" dirty="0">
              <a:solidFill>
                <a:srgbClr val="800080"/>
              </a:solidFill>
              <a:latin typeface="Arial" pitchFamily="34" charset="0"/>
              <a:ea typeface="ＭＳ Ｐゴシック" charset="-128"/>
            </a:endParaRPr>
          </a:p>
          <a:p>
            <a:pPr>
              <a:spcBef>
                <a:spcPct val="50000"/>
              </a:spcBef>
            </a:pPr>
            <a:r>
              <a:rPr lang="fr-BE" b="1" dirty="0">
                <a:solidFill>
                  <a:srgbClr val="800080"/>
                </a:solidFill>
                <a:latin typeface="Arial" pitchFamily="34" charset="0"/>
                <a:ea typeface="ＭＳ Ｐゴシック" charset="-128"/>
              </a:rPr>
              <a:t>Code :</a:t>
            </a:r>
            <a:r>
              <a:rPr lang="fr-BE" b="1" dirty="0">
                <a:latin typeface="Arial" pitchFamily="34" charset="0"/>
                <a:ea typeface="ＭＳ Ｐゴシック" charset="-128"/>
              </a:rPr>
              <a:t> FLU-2009-003</a:t>
            </a:r>
            <a:br>
              <a:rPr lang="fr-BE" b="1" dirty="0">
                <a:latin typeface="Arial" pitchFamily="34" charset="0"/>
                <a:ea typeface="ＭＳ Ｐゴシック" charset="-128"/>
              </a:rPr>
            </a:br>
            <a:r>
              <a:rPr lang="fr-BE" b="1" dirty="0">
                <a:solidFill>
                  <a:srgbClr val="800080"/>
                </a:solidFill>
                <a:latin typeface="Arial" pitchFamily="34" charset="0"/>
                <a:ea typeface="ＭＳ Ｐゴシック" charset="-128"/>
              </a:rPr>
              <a:t>Approved version:</a:t>
            </a:r>
            <a:r>
              <a:rPr lang="fr-BE" b="1" dirty="0">
                <a:latin typeface="Arial" pitchFamily="34" charset="0"/>
                <a:ea typeface="ＭＳ Ｐゴシック" charset="-128"/>
              </a:rPr>
              <a:t> 9 Jun 2009</a:t>
            </a:r>
            <a:endParaRPr lang="en-GB" b="1" dirty="0">
              <a:latin typeface="Arial" pitchFamily="34" charset="0"/>
              <a:ea typeface="ＭＳ Ｐゴシック" charset="-128"/>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7" name="Образ слайда 1"/>
          <p:cNvSpPr>
            <a:spLocks noGrp="1" noRot="1" noChangeAspect="1" noTextEdit="1"/>
          </p:cNvSpPr>
          <p:nvPr>
            <p:ph type="sldImg"/>
          </p:nvPr>
        </p:nvSpPr>
        <p:spPr bwMode="auto">
          <a:noFill/>
          <a:ln>
            <a:solidFill>
              <a:srgbClr val="000000"/>
            </a:solidFill>
            <a:miter lim="800000"/>
            <a:headEnd/>
            <a:tailEnd/>
          </a:ln>
        </p:spPr>
      </p:sp>
      <p:sp>
        <p:nvSpPr>
          <p:cNvPr id="50178" name="Заметки 2"/>
          <p:cNvSpPr>
            <a:spLocks noGrp="1"/>
          </p:cNvSpPr>
          <p:nvPr>
            <p:ph type="body" idx="1"/>
          </p:nvPr>
        </p:nvSpPr>
        <p:spPr bwMode="auto">
          <a:noFill/>
        </p:spPr>
        <p:txBody>
          <a:bodyPr/>
          <a:lstStyle/>
          <a:p>
            <a:r>
              <a:rPr lang="ru-RU">
                <a:ea typeface="ＭＳ Ｐゴシック" charset="-128"/>
              </a:rPr>
              <a:t>В клетках альвеолярного эпителия -  отек, интерстициальное воспаление, метаплазия и десквамация   альвеолярного эпителия, отек, полнокровие сосудов, гиалиновые мембраны, внутриальвеолярный отек (ОРДС), эритроциты в альвеолах.</a:t>
            </a:r>
          </a:p>
          <a:p>
            <a:endParaRPr lang="ru-RU">
              <a:ea typeface="ＭＳ Ｐゴシック" charset="-128"/>
            </a:endParaRPr>
          </a:p>
        </p:txBody>
      </p:sp>
      <p:sp>
        <p:nvSpPr>
          <p:cNvPr id="50179" name="Номер слайда 3"/>
          <p:cNvSpPr>
            <a:spLocks noGrp="1"/>
          </p:cNvSpPr>
          <p:nvPr>
            <p:ph type="sldNum" sz="quarter" idx="5"/>
          </p:nvPr>
        </p:nvSpPr>
        <p:spPr bwMode="auto">
          <a:noFill/>
          <a:ln>
            <a:miter lim="800000"/>
            <a:headEnd/>
            <a:tailEnd/>
          </a:ln>
        </p:spPr>
        <p:txBody>
          <a:bodyPr/>
          <a:lstStyle/>
          <a:p>
            <a:fld id="{8C0D7234-970E-45BD-90DA-6F570E7CEC09}" type="slidenum">
              <a:rPr lang="ru-RU"/>
              <a:pPr/>
              <a:t>13</a:t>
            </a:fld>
            <a:endParaRPr lang="ru-RU"/>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7" name="Slide Image Placeholder 1"/>
          <p:cNvSpPr>
            <a:spLocks noGrp="1" noRot="1" noChangeAspect="1"/>
          </p:cNvSpPr>
          <p:nvPr>
            <p:ph type="sldImg"/>
          </p:nvPr>
        </p:nvSpPr>
        <p:spPr bwMode="auto">
          <a:noFill/>
          <a:ln>
            <a:solidFill>
              <a:srgbClr val="000000"/>
            </a:solidFill>
            <a:miter lim="800000"/>
            <a:headEnd/>
            <a:tailEnd/>
          </a:ln>
          <a:extLst>
            <a:ext uri="{909E8E84-426E-40dd-AFC4-6F175D3DCCD1}">
              <a14:hiddenFill xmlns:a14="http://schemas.microsoft.com/office/drawing/2010/main" xmlns="">
                <a:solidFill>
                  <a:srgbClr val="FFFFFF"/>
                </a:solidFill>
              </a14:hiddenFill>
            </a:ext>
            <a:ext uri="{FAA26D3D-D897-4be2-8F04-BA451C77F1D7}">
              <ma14:placeholderFlag xmlns:ma14="http://schemas.microsoft.com/office/mac/drawingml/2011/main" xmlns="" val="1"/>
            </a:ext>
          </a:extLst>
        </p:spPr>
      </p:sp>
      <p:sp>
        <p:nvSpPr>
          <p:cNvPr id="24578" name="Notes Placeholder 2"/>
          <p:cNvSpPr>
            <a:spLocks noGrp="1"/>
          </p:cNvSpPr>
          <p:nvPr>
            <p:ph type="body" idx="1"/>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a:spcBef>
                <a:spcPct val="20000"/>
              </a:spcBef>
              <a:buClr>
                <a:srgbClr val="0BD0D9"/>
              </a:buClr>
              <a:buSzPct val="95000"/>
              <a:buFont typeface="Wingdings 2" charset="0"/>
              <a:buChar char=""/>
            </a:pPr>
            <a:r>
              <a:rPr lang="ru-RU" sz="1600">
                <a:latin typeface="Constantia" charset="0"/>
              </a:rPr>
              <a:t>Беременные женщины, особенно во </a:t>
            </a:r>
            <a:r>
              <a:rPr lang="en-US" sz="1600">
                <a:latin typeface="Constantia" charset="0"/>
              </a:rPr>
              <a:t> II-III </a:t>
            </a:r>
            <a:r>
              <a:rPr lang="ru-RU" sz="1600">
                <a:latin typeface="Constantia" charset="0"/>
              </a:rPr>
              <a:t>триместре</a:t>
            </a:r>
          </a:p>
          <a:p>
            <a:pPr>
              <a:spcBef>
                <a:spcPct val="20000"/>
              </a:spcBef>
              <a:buClr>
                <a:srgbClr val="0BD0D9"/>
              </a:buClr>
              <a:buSzPct val="95000"/>
              <a:buFont typeface="Wingdings 2" charset="0"/>
              <a:buNone/>
            </a:pPr>
            <a:r>
              <a:rPr lang="ru-RU" sz="1600" i="1">
                <a:latin typeface="Constantia" charset="0"/>
              </a:rPr>
              <a:t>    </a:t>
            </a:r>
            <a:r>
              <a:rPr lang="ru-RU" i="1">
                <a:latin typeface="Constantia" charset="0"/>
              </a:rPr>
              <a:t>7-10% случаев госпитализации приходилось на беременных во </a:t>
            </a:r>
            <a:r>
              <a:rPr lang="en-US" i="1">
                <a:latin typeface="Constantia" charset="0"/>
              </a:rPr>
              <a:t>II-III </a:t>
            </a:r>
            <a:r>
              <a:rPr lang="ru-RU" i="1">
                <a:latin typeface="Constantia" charset="0"/>
              </a:rPr>
              <a:t>триместре , необходимость проведения им интенсивной терапии возникала в 10 раз чаще. По данным Минздрава Украины на 1 января 2010, число летальных исходов среди беременных превысило в 7  раз средний уровень летальности от гриппа и ОРВИ.</a:t>
            </a:r>
          </a:p>
          <a:p>
            <a:pPr>
              <a:spcBef>
                <a:spcPct val="20000"/>
              </a:spcBef>
              <a:buClr>
                <a:srgbClr val="0BD0D9"/>
              </a:buClr>
              <a:buSzPct val="95000"/>
              <a:buFont typeface="Wingdings 2" charset="0"/>
              <a:buChar char=""/>
            </a:pPr>
            <a:r>
              <a:rPr lang="ru-RU" sz="1600">
                <a:latin typeface="Constantia" charset="0"/>
              </a:rPr>
              <a:t>Дети младше 2 лет (частое развитие миокардита)</a:t>
            </a:r>
          </a:p>
          <a:p>
            <a:pPr>
              <a:spcBef>
                <a:spcPct val="20000"/>
              </a:spcBef>
              <a:buClr>
                <a:srgbClr val="0BD0D9"/>
              </a:buClr>
              <a:buSzPct val="95000"/>
              <a:buFont typeface="Wingdings 2" charset="0"/>
              <a:buChar char=""/>
            </a:pPr>
            <a:r>
              <a:rPr lang="ru-RU" sz="1600">
                <a:latin typeface="Constantia" charset="0"/>
              </a:rPr>
              <a:t>Лица с хроническими заболеваниями легких, в т.ч. бронхиальной астмой</a:t>
            </a:r>
          </a:p>
          <a:p>
            <a:pPr>
              <a:spcBef>
                <a:spcPct val="20000"/>
              </a:spcBef>
              <a:buClr>
                <a:srgbClr val="0BD0D9"/>
              </a:buClr>
              <a:buSzPct val="95000"/>
              <a:buFont typeface="Wingdings 2" charset="0"/>
              <a:buChar char=""/>
            </a:pPr>
            <a:r>
              <a:rPr lang="ru-RU" sz="1600">
                <a:latin typeface="Constantia" charset="0"/>
              </a:rPr>
              <a:t>Лица с заболеваниями сердечно-сосудистой системы</a:t>
            </a:r>
          </a:p>
          <a:p>
            <a:pPr>
              <a:spcBef>
                <a:spcPct val="20000"/>
              </a:spcBef>
              <a:buClr>
                <a:srgbClr val="0BD0D9"/>
              </a:buClr>
              <a:buSzPct val="95000"/>
              <a:buFont typeface="Wingdings 2" charset="0"/>
              <a:buChar char=""/>
            </a:pPr>
            <a:r>
              <a:rPr lang="ru-RU" sz="1600">
                <a:latin typeface="Constantia" charset="0"/>
              </a:rPr>
              <a:t>Лица с нарушением обмена веществ (сахарный диабет, ожирение 2-3 степени)</a:t>
            </a:r>
          </a:p>
        </p:txBody>
      </p:sp>
      <p:sp>
        <p:nvSpPr>
          <p:cNvPr id="24579" name="Slide Number Placeholder 3"/>
          <p:cNvSpPr>
            <a:spLocks noGrp="1"/>
          </p:cNvSpPr>
          <p:nvPr>
            <p:ph type="sldNum" sz="quarter" idx="5"/>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273CD2D6-A3B8-8D41-BB94-39193BC14911}" type="slidenum">
              <a:rPr lang="ru-RU" sz="1200"/>
              <a:pPr eaLnBrk="1" hangingPunct="1"/>
              <a:t>20</a:t>
            </a:fld>
            <a:endParaRPr lang="ru-RU" sz="1200"/>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098" name="Rectangle 6"/>
          <p:cNvSpPr>
            <a:spLocks noGrp="1" noChangeArrowheads="1"/>
          </p:cNvSpPr>
          <p:nvPr>
            <p:ph type="sldNum" sz="quarter" idx="5"/>
          </p:nvPr>
        </p:nvSpPr>
        <p:spPr/>
        <p:txBody>
          <a:bodyPr/>
          <a:lstStyle/>
          <a:p>
            <a:pPr>
              <a:defRPr/>
            </a:pPr>
            <a:fld id="{FA1E9727-BE4A-684B-BAF9-235395E34F88}" type="slidenum">
              <a:rPr lang="en-GB"/>
              <a:pPr>
                <a:defRPr/>
              </a:pPr>
              <a:t>23</a:t>
            </a:fld>
            <a:endParaRPr lang="en-GB"/>
          </a:p>
        </p:txBody>
      </p:sp>
      <p:sp>
        <p:nvSpPr>
          <p:cNvPr id="61443" name="Rectangle 1"/>
          <p:cNvSpPr>
            <a:spLocks noGrp="1" noRot="1" noChangeAspect="1" noChangeArrowheads="1" noTextEdit="1"/>
          </p:cNvSpPr>
          <p:nvPr>
            <p:ph type="sldImg"/>
          </p:nvPr>
        </p:nvSpPr>
        <p:spPr bwMode="auto">
          <a:xfrm>
            <a:off x="852488" y="754063"/>
            <a:ext cx="4962525" cy="3722687"/>
          </a:xfrm>
          <a:solidFill>
            <a:srgbClr val="FFFFFF"/>
          </a:solidFill>
          <a:ln>
            <a:solidFill>
              <a:srgbClr val="000000"/>
            </a:solidFill>
            <a:miter lim="800000"/>
            <a:headEnd/>
            <a:tailEnd/>
          </a:ln>
          <a:extLst>
            <a:ext uri="{FAA26D3D-D897-4be2-8F04-BA451C77F1D7}">
              <ma14:placeholderFlag xmlns:ma14="http://schemas.microsoft.com/office/mac/drawingml/2011/main" xmlns="" val="1"/>
            </a:ext>
          </a:extLst>
        </p:spPr>
      </p:sp>
      <p:sp>
        <p:nvSpPr>
          <p:cNvPr id="61444" name="Text Box 2"/>
          <p:cNvSpPr>
            <a:spLocks noGrp="1" noChangeArrowheads="1"/>
          </p:cNvSpPr>
          <p:nvPr>
            <p:ph type="body" idx="1"/>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tIns="9623"/>
          <a:lstStyle/>
          <a:p>
            <a:pPr algn="just" eaLnBrk="1">
              <a:lnSpc>
                <a:spcPct val="93000"/>
              </a:lnSpc>
              <a:spcBef>
                <a:spcPct val="0"/>
              </a:spcBef>
              <a:tabLst>
                <a:tab pos="657225" algn="l"/>
                <a:tab pos="1316038" algn="l"/>
                <a:tab pos="1973263" algn="l"/>
                <a:tab pos="2632075" algn="l"/>
                <a:tab pos="3289300" algn="l"/>
                <a:tab pos="3948113" algn="l"/>
                <a:tab pos="4606925" algn="l"/>
                <a:tab pos="5264150" algn="l"/>
              </a:tabLst>
            </a:pPr>
            <a:r>
              <a:rPr lang="en-US">
                <a:latin typeface="Calibri" charset="0"/>
              </a:rPr>
              <a:t>Photographs of rash in association with confirmed influenza B illness. (A) Localized papular non‐pruritic rash involving both hands (case C6). (B–D) Generalized maculopapular pruritic rash (case </a:t>
            </a:r>
            <a:r>
              <a:rPr lang="en-US" b="1">
                <a:latin typeface="Calibri" charset="0"/>
              </a:rPr>
              <a:t>E1</a:t>
            </a:r>
            <a:r>
              <a:rPr lang="en-US">
                <a:latin typeface="Calibri" charset="0"/>
              </a:rPr>
              <a:t>) including face and chest (B), arms and back (C) and legs (D).</a:t>
            </a:r>
          </a:p>
          <a:p>
            <a:pPr>
              <a:tabLst>
                <a:tab pos="657225" algn="l"/>
                <a:tab pos="1316038" algn="l"/>
                <a:tab pos="1973263" algn="l"/>
                <a:tab pos="2632075" algn="l"/>
                <a:tab pos="3289300" algn="l"/>
                <a:tab pos="3948113" algn="l"/>
                <a:tab pos="4606925" algn="l"/>
                <a:tab pos="5264150" algn="l"/>
              </a:tabLst>
            </a:pPr>
            <a:r>
              <a:rPr lang="ru-RU">
                <a:latin typeface="Calibri" charset="0"/>
              </a:rPr>
              <a:t>Также в Индии</a:t>
            </a:r>
            <a:endParaRPr lang="en-US">
              <a:latin typeface="Calibri" charset="0"/>
            </a:endParaRPr>
          </a:p>
          <a:p>
            <a:pPr>
              <a:tabLst>
                <a:tab pos="657225" algn="l"/>
                <a:tab pos="1316038" algn="l"/>
                <a:tab pos="1973263" algn="l"/>
                <a:tab pos="2632075" algn="l"/>
                <a:tab pos="3289300" algn="l"/>
                <a:tab pos="3948113" algn="l"/>
                <a:tab pos="4606925" algn="l"/>
                <a:tab pos="5264150" algn="l"/>
              </a:tabLst>
            </a:pPr>
            <a:r>
              <a:rPr lang="en-GB">
                <a:latin typeface="Calibri" charset="0"/>
              </a:rPr>
              <a:t>© IF THIS IMAGE HAS BEEN PROVIDED BY OR IS OWNED BY A THIRD PARTY, AS INDICATED IN THE CAPTION LINE, THEN FURTHER PERMISSION MAY BE NEEDED BEFORE ANY FURTHER USE. PLEASE CONTACT WILEY'S PERMISSIONS DEPARTMENT ON PERMISSIONS@WILEY.COM OR USE THE RIGHTSLINK SERVICE BY CLICKING ON THE 'REQUEST PERMISSION' LINK ACCOMPANYING THIS ARTICLE. WILEY OR AUTHOR OWNED IMAGES MAY BE USED FOR NON-COMMERCIAL PURPOSES, SUBJECT TO PROPER CITATION OF THE ARTICLE, AUTHOR, AND PUBLISHER.</a:t>
            </a:r>
          </a:p>
          <a:p>
            <a:pPr>
              <a:tabLst>
                <a:tab pos="657225" algn="l"/>
                <a:tab pos="1316038" algn="l"/>
                <a:tab pos="1973263" algn="l"/>
                <a:tab pos="2632075" algn="l"/>
                <a:tab pos="3289300" algn="l"/>
                <a:tab pos="3948113" algn="l"/>
                <a:tab pos="4606925" algn="l"/>
                <a:tab pos="5264150" algn="l"/>
              </a:tabLst>
            </a:pPr>
            <a:endParaRPr lang="en-GB">
              <a:latin typeface="Calibri" charset="0"/>
            </a:endParaRPr>
          </a:p>
          <a:p>
            <a:pPr>
              <a:tabLst>
                <a:tab pos="657225" algn="l"/>
                <a:tab pos="1316038" algn="l"/>
                <a:tab pos="1973263" algn="l"/>
                <a:tab pos="2632075" algn="l"/>
                <a:tab pos="3289300" algn="l"/>
                <a:tab pos="3948113" algn="l"/>
                <a:tab pos="4606925" algn="l"/>
                <a:tab pos="5264150" algn="l"/>
              </a:tabLst>
            </a:pPr>
            <a:r>
              <a:rPr lang="en-US" b="1">
                <a:latin typeface="Calibri" charset="0"/>
              </a:rPr>
              <a:t>E1's</a:t>
            </a:r>
            <a:r>
              <a:rPr lang="en-US">
                <a:latin typeface="Calibri" charset="0"/>
              </a:rPr>
              <a:t> rash was erythematous, pruritic and maculopapular, beginning on the arms and face 2 days after ILI onset with spread to the rest of the body, sparing the palms and soles (Figure </a:t>
            </a:r>
            <a:r>
              <a:rPr lang="en-US" u="sng">
                <a:latin typeface="Calibri" charset="0"/>
              </a:rPr>
              <a:t>1B–D). There was no oral enanthem. Rash persisted 9 days, worsening with exposure to cold air/water. Tearing and photophobia, without conjunctivitis, and nausea, vomiting, abdominal pain and loss of appetite were accompanying symptoms.</a:t>
            </a:r>
          </a:p>
          <a:p>
            <a:pPr>
              <a:tabLst>
                <a:tab pos="657225" algn="l"/>
                <a:tab pos="1316038" algn="l"/>
                <a:tab pos="1973263" algn="l"/>
                <a:tab pos="2632075" algn="l"/>
                <a:tab pos="3289300" algn="l"/>
                <a:tab pos="3948113" algn="l"/>
                <a:tab pos="4606925" algn="l"/>
                <a:tab pos="5264150" algn="l"/>
              </a:tabLst>
            </a:pPr>
            <a:endParaRPr lang="en-US">
              <a:latin typeface="Calibri" charset="0"/>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69" name="Rectangle 2"/>
          <p:cNvSpPr>
            <a:spLocks noGrp="1" noChangeArrowheads="1"/>
          </p:cNvSpPr>
          <p:nvPr>
            <p:ph type="hdr" sz="quarter"/>
          </p:nvPr>
        </p:nvSpPr>
        <p:spPr bwMode="auto">
          <a:noFill/>
          <a:ln>
            <a:miter lim="800000"/>
            <a:headEnd/>
            <a:tailEnd/>
          </a:ln>
        </p:spPr>
        <p:txBody>
          <a:bodyPr wrap="square" numCol="1" anchor="t" anchorCtr="0" compatLnSpc="1">
            <a:prstTxWarp prst="textNoShape">
              <a:avLst/>
            </a:prstTxWarp>
          </a:bodyPr>
          <a:lstStyle/>
          <a:p>
            <a:r>
              <a:rPr lang="en-US">
                <a:ea typeface="ＭＳ Ｐゴシック" charset="-128"/>
                <a:cs typeface="Arial" pitchFamily="34" charset="0"/>
              </a:rPr>
              <a:t>Module 4: Case Management of Suspect Human Avian Influenza Infection; Parts 1 &amp; 2</a:t>
            </a:r>
          </a:p>
        </p:txBody>
      </p:sp>
      <p:sp>
        <p:nvSpPr>
          <p:cNvPr id="58370" name="Rectangle 7"/>
          <p:cNvSpPr>
            <a:spLocks noGrp="1" noChangeArrowheads="1"/>
          </p:cNvSpPr>
          <p:nvPr>
            <p:ph type="sldNum" sz="quarter" idx="5"/>
          </p:nvPr>
        </p:nvSpPr>
        <p:spPr bwMode="auto">
          <a:noFill/>
          <a:ln>
            <a:miter lim="800000"/>
            <a:headEnd/>
            <a:tailEnd/>
          </a:ln>
        </p:spPr>
        <p:txBody>
          <a:bodyPr/>
          <a:lstStyle/>
          <a:p>
            <a:fld id="{5486D382-6174-4826-BE19-97BB6F8AEC66}" type="slidenum">
              <a:rPr lang="en-US">
                <a:cs typeface="Arial" pitchFamily="34" charset="0"/>
              </a:rPr>
              <a:pPr/>
              <a:t>24</a:t>
            </a:fld>
            <a:endParaRPr lang="en-US">
              <a:cs typeface="Arial" pitchFamily="34" charset="0"/>
            </a:endParaRPr>
          </a:p>
        </p:txBody>
      </p:sp>
      <p:sp>
        <p:nvSpPr>
          <p:cNvPr id="58371" name="Rectangle 2"/>
          <p:cNvSpPr>
            <a:spLocks noGrp="1" noRot="1" noChangeAspect="1" noChangeArrowheads="1" noTextEdit="1"/>
          </p:cNvSpPr>
          <p:nvPr>
            <p:ph type="sldImg"/>
          </p:nvPr>
        </p:nvSpPr>
        <p:spPr bwMode="auto">
          <a:noFill/>
          <a:ln>
            <a:solidFill>
              <a:srgbClr val="000000"/>
            </a:solidFill>
            <a:miter lim="800000"/>
            <a:headEnd/>
            <a:tailEnd/>
          </a:ln>
        </p:spPr>
      </p:sp>
      <p:sp>
        <p:nvSpPr>
          <p:cNvPr id="58372" name="Rectangle 3"/>
          <p:cNvSpPr>
            <a:spLocks noGrp="1" noChangeArrowheads="1"/>
          </p:cNvSpPr>
          <p:nvPr>
            <p:ph type="body" idx="1"/>
          </p:nvPr>
        </p:nvSpPr>
        <p:spPr bwMode="auto">
          <a:noFill/>
        </p:spPr>
        <p:txBody>
          <a:bodyPr/>
          <a:lstStyle/>
          <a:p>
            <a:pPr eaLnBrk="1" hangingPunct="1">
              <a:lnSpc>
                <a:spcPct val="80000"/>
              </a:lnSpc>
            </a:pPr>
            <a:r>
              <a:rPr lang="en-US" sz="300" b="1">
                <a:latin typeface="Arial" pitchFamily="34" charset="0"/>
                <a:ea typeface="ＭＳ Ｐゴシック" charset="-128"/>
                <a:cs typeface="Arial" pitchFamily="34" charset="0"/>
              </a:rPr>
              <a:t>Acute respiratory distress syndrome (or ARDS) was observed in patients in Thailand about 6 days after symptoms appeared. In Turkey, ARDS developed about 3 to 5 days after symptoms appeared. Multi-organ failure involving the kidneys and heart have also been reported.</a:t>
            </a:r>
            <a:br>
              <a:rPr lang="en-US" sz="300" b="1">
                <a:latin typeface="Arial" pitchFamily="34" charset="0"/>
                <a:ea typeface="ＭＳ Ｐゴシック" charset="-128"/>
                <a:cs typeface="Arial" pitchFamily="34" charset="0"/>
              </a:rPr>
            </a:br>
            <a:br>
              <a:rPr lang="en-US" sz="300">
                <a:latin typeface="Arial" pitchFamily="34" charset="0"/>
                <a:ea typeface="ＭＳ Ｐゴシック" charset="-128"/>
                <a:cs typeface="Arial" pitchFamily="34" charset="0"/>
              </a:rPr>
            </a:br>
            <a:r>
              <a:rPr lang="en-US" sz="400">
                <a:latin typeface="Arial" pitchFamily="34" charset="0"/>
                <a:ea typeface="ＭＳ Ｐゴシック" charset="-128"/>
                <a:cs typeface="Arial" pitchFamily="34" charset="0"/>
              </a:rPr>
              <a:t>Human influenza infection can lead to complications involving the upper (ear infection; sinusitis) and lower respiratory (pneumonia due to viral or secondary bacterial infections; exacerbation of chronic conditions such as asthma) tracts; muscle inflammation; and neurologic disease. Neurologic disease includes seizure, inflammation of the brain, and Reye</a:t>
            </a:r>
            <a:r>
              <a:rPr lang="en-US" altLang="en-US" sz="400">
                <a:latin typeface="Arial" pitchFamily="34" charset="0"/>
                <a:ea typeface="ＭＳ Ｐゴシック" charset="-128"/>
                <a:cs typeface="Arial" pitchFamily="34" charset="0"/>
              </a:rPr>
              <a:t>’</a:t>
            </a:r>
            <a:r>
              <a:rPr lang="en-US" sz="400">
                <a:latin typeface="Arial" pitchFamily="34" charset="0"/>
                <a:ea typeface="ＭＳ Ｐゴシック" charset="-128"/>
                <a:cs typeface="Arial" pitchFamily="34" charset="0"/>
              </a:rPr>
              <a:t>s syndrome.   </a:t>
            </a:r>
          </a:p>
          <a:p>
            <a:pPr eaLnBrk="1" hangingPunct="1">
              <a:lnSpc>
                <a:spcPct val="80000"/>
              </a:lnSpc>
            </a:pPr>
            <a:endParaRPr lang="en-US" sz="400">
              <a:latin typeface="Arial" pitchFamily="34" charset="0"/>
              <a:ea typeface="ＭＳ Ｐゴシック" charset="-128"/>
              <a:cs typeface="Arial" pitchFamily="34" charset="0"/>
            </a:endParaRPr>
          </a:p>
          <a:p>
            <a:pPr eaLnBrk="1" hangingPunct="1">
              <a:lnSpc>
                <a:spcPct val="80000"/>
              </a:lnSpc>
            </a:pPr>
            <a:r>
              <a:rPr lang="en-US" sz="400">
                <a:latin typeface="Arial" pitchFamily="34" charset="0"/>
                <a:ea typeface="ＭＳ Ｐゴシック" charset="-128"/>
                <a:cs typeface="Arial" pitchFamily="34" charset="0"/>
              </a:rPr>
              <a:t>Almost all avian influenza cases develop pneumonia that seems to be viral rather than bacterial in etiology at the time of presentation. However, patients may occasionally have bacterial suprainfection, and there is a substantial risk of developing nosocomial bacterial infections, especially in intubated. Acute respiratory distress syndrome (or ARDS) is commonly observed in patients about 5-6 days after symptoms appearance. Multi-organ failure involving the kidneys and heart and encephalitis have also been reported.</a:t>
            </a:r>
            <a:endParaRPr lang="ru-RU" sz="400">
              <a:latin typeface="Arial" pitchFamily="34" charset="0"/>
              <a:ea typeface="ＭＳ Ｐゴシック" charset="-128"/>
              <a:cs typeface="Arial" pitchFamily="34" charset="0"/>
            </a:endParaRPr>
          </a:p>
          <a:p>
            <a:pPr eaLnBrk="1" hangingPunct="1">
              <a:lnSpc>
                <a:spcPct val="80000"/>
              </a:lnSpc>
            </a:pPr>
            <a:endParaRPr lang="ru-RU" sz="400">
              <a:latin typeface="Arial" pitchFamily="34" charset="0"/>
              <a:ea typeface="ＭＳ Ｐゴシック" charset="-128"/>
              <a:cs typeface="Arial" pitchFamily="34" charset="0"/>
            </a:endParaRPr>
          </a:p>
          <a:p>
            <a:pPr eaLnBrk="1" hangingPunct="1">
              <a:lnSpc>
                <a:spcPct val="80000"/>
              </a:lnSpc>
            </a:pPr>
            <a:r>
              <a:rPr lang="ru-RU" sz="400">
                <a:latin typeface="Arial" pitchFamily="34" charset="0"/>
                <a:ea typeface="ＭＳ Ｐゴシック" charset="-128"/>
                <a:cs typeface="Arial" pitchFamily="34" charset="0"/>
              </a:rPr>
              <a:t>Острая прогрессирующая полинейропатия – Гийена Барре</a:t>
            </a:r>
          </a:p>
          <a:p>
            <a:pPr eaLnBrk="1" hangingPunct="1">
              <a:lnSpc>
                <a:spcPct val="80000"/>
              </a:lnSpc>
            </a:pPr>
            <a:endParaRPr lang="ru-RU" sz="400">
              <a:latin typeface="Arial" pitchFamily="34" charset="0"/>
              <a:ea typeface="ＭＳ Ｐゴシック" charset="-128"/>
              <a:cs typeface="Arial" pitchFamily="34" charset="0"/>
            </a:endParaRPr>
          </a:p>
          <a:p>
            <a:pPr eaLnBrk="1" hangingPunct="1">
              <a:lnSpc>
                <a:spcPct val="80000"/>
              </a:lnSpc>
            </a:pPr>
            <a:r>
              <a:rPr lang="ru-RU" sz="300" b="1">
                <a:latin typeface="Arial" pitchFamily="34" charset="0"/>
                <a:ea typeface="ＭＳ Ｐゴシック" charset="-128"/>
                <a:cs typeface="Arial" pitchFamily="34" charset="0"/>
              </a:rPr>
              <a:t>Рабдомиолиз</a:t>
            </a:r>
            <a:r>
              <a:rPr lang="ru-RU" sz="300">
                <a:latin typeface="Arial" pitchFamily="34" charset="0"/>
                <a:ea typeface="ＭＳ Ｐゴシック" charset="-128"/>
                <a:cs typeface="Arial" pitchFamily="34" charset="0"/>
              </a:rPr>
              <a:t> - синдром, развивающийся вследствие повреждения скелетной мышцы с появлением в результате этого в крови свободного миоглобина </a:t>
            </a:r>
          </a:p>
          <a:p>
            <a:pPr eaLnBrk="1" hangingPunct="1">
              <a:lnSpc>
                <a:spcPct val="80000"/>
              </a:lnSpc>
            </a:pPr>
            <a:r>
              <a:rPr lang="ru-RU" sz="300">
                <a:latin typeface="Arial" pitchFamily="34" charset="0"/>
                <a:ea typeface="ＭＳ Ｐゴシック" charset="-128"/>
                <a:cs typeface="Arial" pitchFamily="34" charset="0"/>
              </a:rPr>
              <a:t>РАБДОМИОЛИЗ Рабдомиолиз - синдром, развивающийся вследствие повреждения скелетной мышцы с появлением в результате этого в крови свободного миоглобина (миоглобинемия). Миоглобин крови фильтруется клубочками </a:t>
            </a:r>
          </a:p>
          <a:p>
            <a:pPr eaLnBrk="1" hangingPunct="1">
              <a:lnSpc>
                <a:spcPct val="80000"/>
              </a:lnSpc>
            </a:pPr>
            <a:r>
              <a:rPr lang="ru-RU" sz="300">
                <a:latin typeface="Arial" pitchFamily="34" charset="0"/>
                <a:ea typeface="ＭＳ Ｐゴシック" charset="-128"/>
                <a:cs typeface="Arial" pitchFamily="34" charset="0"/>
              </a:rPr>
              <a:t>Синдром Рейе представляет собой острое детское заболевание, вызывающее жировую инфильтрацию печени и увеличение аммиака в крови, энцефалопатию (поражение головного мозга) и повышение внутричерепного давления. Кроме того, может происходить жировая инфильтрация почек, головного мозга и сердечной мышцы.</a:t>
            </a:r>
          </a:p>
          <a:p>
            <a:pPr eaLnBrk="1" hangingPunct="1">
              <a:lnSpc>
                <a:spcPct val="80000"/>
              </a:lnSpc>
            </a:pPr>
            <a:r>
              <a:rPr lang="en-US" sz="400">
                <a:latin typeface="Arial" pitchFamily="34" charset="0"/>
                <a:ea typeface="ＭＳ Ｐゴシック" charset="-128"/>
                <a:cs typeface="Arial" pitchFamily="34" charset="0"/>
              </a:rPr>
              <a:t>Acute respiratory distress syndrome and respiratory failure are two complications that may occur.  Onset of respiratory distress occurs about 6 days after the onset of illness, with a range of just a few days to about 2 weeks.</a:t>
            </a:r>
          </a:p>
          <a:p>
            <a:pPr eaLnBrk="1" hangingPunct="1">
              <a:lnSpc>
                <a:spcPct val="80000"/>
              </a:lnSpc>
            </a:pPr>
            <a:endParaRPr lang="en-US" sz="400">
              <a:latin typeface="Arial" pitchFamily="34" charset="0"/>
              <a:ea typeface="ＭＳ Ｐゴシック" charset="-128"/>
              <a:cs typeface="Arial" pitchFamily="34" charset="0"/>
            </a:endParaRPr>
          </a:p>
          <a:p>
            <a:pPr eaLnBrk="1" hangingPunct="1">
              <a:lnSpc>
                <a:spcPct val="80000"/>
              </a:lnSpc>
            </a:pPr>
            <a:r>
              <a:rPr lang="en-US" sz="400">
                <a:latin typeface="Arial" pitchFamily="34" charset="0"/>
                <a:ea typeface="ＭＳ Ｐゴシック" charset="-128"/>
                <a:cs typeface="Arial" pitchFamily="34" charset="0"/>
              </a:rPr>
              <a:t>Other organ systems may also fail. Multi-organ failure with signs of renal dysfunction and cardiac compromise has been observed among H5N1 patients. Bone marrow depression may also be common. This includes a laboratory diagnosis of low blood lymphocytes, which has been associated with higher mortality. Other findings include a low blood platelet count. Patients may also have hypotension (low blood pressure) and arrhythmia (irregular heartbeat).</a:t>
            </a:r>
          </a:p>
          <a:p>
            <a:pPr eaLnBrk="1" hangingPunct="1">
              <a:lnSpc>
                <a:spcPct val="80000"/>
              </a:lnSpc>
            </a:pPr>
            <a:endParaRPr lang="en-US" sz="400">
              <a:latin typeface="Arial" pitchFamily="34" charset="0"/>
              <a:ea typeface="ＭＳ Ｐゴシック" charset="-128"/>
              <a:cs typeface="Arial" pitchFamily="34" charset="0"/>
            </a:endParaRPr>
          </a:p>
          <a:p>
            <a:pPr eaLnBrk="1" hangingPunct="1">
              <a:lnSpc>
                <a:spcPct val="80000"/>
              </a:lnSpc>
            </a:pPr>
            <a:endParaRPr lang="en-US" sz="300">
              <a:latin typeface="Arial" pitchFamily="34" charset="0"/>
              <a:ea typeface="ＭＳ Ｐゴシック" charset="-128"/>
              <a:cs typeface="Arial" pitchFamily="34" charset="0"/>
            </a:endParaRPr>
          </a:p>
          <a:p>
            <a:pPr eaLnBrk="1" hangingPunct="1">
              <a:lnSpc>
                <a:spcPct val="80000"/>
              </a:lnSpc>
            </a:pPr>
            <a:endParaRPr lang="ru-RU" sz="300">
              <a:latin typeface="Arial" pitchFamily="34" charset="0"/>
              <a:ea typeface="ＭＳ Ｐゴシック" charset="-128"/>
              <a:cs typeface="Arial" pitchFamily="34" charset="0"/>
            </a:endParaRPr>
          </a:p>
          <a:p>
            <a:pPr eaLnBrk="1" hangingPunct="1">
              <a:lnSpc>
                <a:spcPct val="80000"/>
              </a:lnSpc>
            </a:pPr>
            <a:r>
              <a:rPr lang="ru-RU" sz="300">
                <a:latin typeface="Arial" pitchFamily="34" charset="0"/>
                <a:ea typeface="ＭＳ Ｐゴシック" charset="-128"/>
                <a:cs typeface="Arial" pitchFamily="34" charset="0"/>
              </a:rPr>
              <a:t>Поперечный миелит- воспалительное </a:t>
            </a:r>
            <a:r>
              <a:rPr lang="ru-RU" sz="300">
                <a:latin typeface="Arial" pitchFamily="34" charset="0"/>
                <a:ea typeface="ＭＳ Ｐゴシック" charset="-128"/>
                <a:cs typeface="Arial" pitchFamily="34" charset="0"/>
                <a:hlinkClick r:id="rId3"/>
              </a:rPr>
              <a:t>поражение спинного мозга</a:t>
            </a:r>
            <a:r>
              <a:rPr lang="ru-RU" sz="300">
                <a:latin typeface="Arial" pitchFamily="34" charset="0"/>
                <a:ea typeface="ＭＳ Ｐゴシック" charset="-128"/>
                <a:cs typeface="Arial" pitchFamily="34" charset="0"/>
              </a:rPr>
              <a:t> , вовлекающее как серое, так и белое его вещество на уровне одного или нескольких прилегающих сегментов. Поперечный миелит - острое или подострое нерецидивирующее воспалительное заболевание </a:t>
            </a:r>
            <a:r>
              <a:rPr lang="ru-RU" sz="300">
                <a:latin typeface="Arial" pitchFamily="34" charset="0"/>
                <a:ea typeface="ＭＳ Ｐゴシック" charset="-128"/>
                <a:cs typeface="Arial" pitchFamily="34" charset="0"/>
                <a:hlinkClick r:id="rId4"/>
              </a:rPr>
              <a:t>спинного мозга</a:t>
            </a:r>
            <a:r>
              <a:rPr lang="ru-RU" sz="300">
                <a:latin typeface="Arial" pitchFamily="34" charset="0"/>
                <a:ea typeface="ＭＳ Ｐゴシック" charset="-128"/>
                <a:cs typeface="Arial" pitchFamily="34" charset="0"/>
              </a:rPr>
              <a:t> . Заболевание начинается с </a:t>
            </a:r>
            <a:r>
              <a:rPr lang="ru-RU" sz="300">
                <a:latin typeface="Arial" pitchFamily="34" charset="0"/>
                <a:ea typeface="ＭＳ Ｐゴシック" charset="-128"/>
                <a:cs typeface="Arial" pitchFamily="34" charset="0"/>
                <a:hlinkClick r:id="rId5"/>
              </a:rPr>
              <a:t>боли в шее</a:t>
            </a:r>
            <a:r>
              <a:rPr lang="ru-RU" sz="300">
                <a:latin typeface="Arial" pitchFamily="34" charset="0"/>
                <a:ea typeface="ＭＳ Ｐゴシック" charset="-128"/>
                <a:cs typeface="Arial" pitchFamily="34" charset="0"/>
              </a:rPr>
              <a:t> или </a:t>
            </a:r>
            <a:r>
              <a:rPr lang="ru-RU" sz="300">
                <a:latin typeface="Arial" pitchFamily="34" charset="0"/>
                <a:ea typeface="ＭＳ Ｐゴシック" charset="-128"/>
                <a:cs typeface="Arial" pitchFamily="34" charset="0"/>
                <a:hlinkClick r:id="rId6"/>
              </a:rPr>
              <a:t>боли в спине</a:t>
            </a:r>
            <a:r>
              <a:rPr lang="ru-RU" sz="300">
                <a:latin typeface="Arial" pitchFamily="34" charset="0"/>
                <a:ea typeface="ＭＳ Ｐゴシック" charset="-128"/>
                <a:cs typeface="Arial" pitchFamily="34" charset="0"/>
              </a:rPr>
              <a:t> , вслед за которой развиваются </a:t>
            </a:r>
            <a:r>
              <a:rPr lang="ru-RU" sz="300">
                <a:latin typeface="Arial" pitchFamily="34" charset="0"/>
                <a:ea typeface="ＭＳ Ｐゴシック" charset="-128"/>
                <a:cs typeface="Arial" pitchFamily="34" charset="0"/>
                <a:hlinkClick r:id="rId7"/>
              </a:rPr>
              <a:t>парестезия</a:t>
            </a:r>
            <a:r>
              <a:rPr lang="ru-RU" sz="300">
                <a:latin typeface="Arial" pitchFamily="34" charset="0"/>
                <a:ea typeface="ＭＳ Ｐゴシック" charset="-128"/>
                <a:cs typeface="Arial" pitchFamily="34" charset="0"/>
              </a:rPr>
              <a:t> или </a:t>
            </a:r>
            <a:r>
              <a:rPr lang="ru-RU" sz="300">
                <a:latin typeface="Arial" pitchFamily="34" charset="0"/>
                <a:ea typeface="ＭＳ Ｐゴシック" charset="-128"/>
                <a:cs typeface="Arial" pitchFamily="34" charset="0"/>
                <a:hlinkClick r:id="rId8"/>
              </a:rPr>
              <a:t>анестезия</a:t>
            </a:r>
            <a:r>
              <a:rPr lang="ru-RU" sz="300">
                <a:latin typeface="Arial" pitchFamily="34" charset="0"/>
                <a:ea typeface="ＭＳ Ｐゴシック" charset="-128"/>
                <a:cs typeface="Arial" pitchFamily="34" charset="0"/>
              </a:rPr>
              <a:t> , </a:t>
            </a:r>
            <a:r>
              <a:rPr lang="ru-RU" sz="300">
                <a:latin typeface="Arial" pitchFamily="34" charset="0"/>
                <a:ea typeface="ＭＳ Ｐゴシック" charset="-128"/>
                <a:cs typeface="Arial" pitchFamily="34" charset="0"/>
                <a:hlinkClick r:id="rId9"/>
              </a:rPr>
              <a:t>парезы</a:t>
            </a:r>
            <a:r>
              <a:rPr lang="ru-RU" sz="300">
                <a:latin typeface="Arial" pitchFamily="34" charset="0"/>
                <a:ea typeface="ＭＳ Ｐゴシック" charset="-128"/>
                <a:cs typeface="Arial" pitchFamily="34" charset="0"/>
              </a:rPr>
              <a:t> и </a:t>
            </a:r>
            <a:r>
              <a:rPr lang="ru-RU" sz="300">
                <a:latin typeface="Arial" pitchFamily="34" charset="0"/>
                <a:ea typeface="ＭＳ Ｐゴシック" charset="-128"/>
                <a:cs typeface="Arial" pitchFamily="34" charset="0"/>
                <a:hlinkClick r:id="rId10"/>
              </a:rPr>
              <a:t>нарушения функций тазовых органов</a:t>
            </a:r>
            <a:r>
              <a:rPr lang="ru-RU" sz="300">
                <a:latin typeface="Arial" pitchFamily="34" charset="0"/>
                <a:ea typeface="ＭＳ Ｐゴシック" charset="-128"/>
                <a:cs typeface="Arial" pitchFamily="34" charset="0"/>
              </a:rPr>
              <a:t> . Расстройства прогрессируют в течение нескольких часов или суток. Тяжесть заболевания бывает различной - от легких </a:t>
            </a:r>
            <a:r>
              <a:rPr lang="ru-RU" sz="300">
                <a:latin typeface="Arial" pitchFamily="34" charset="0"/>
                <a:ea typeface="ＭＳ Ｐゴシック" charset="-128"/>
                <a:cs typeface="Arial" pitchFamily="34" charset="0"/>
                <a:hlinkClick r:id="rId11"/>
              </a:rPr>
              <a:t>нарушений чувствительности</a:t>
            </a:r>
            <a:r>
              <a:rPr lang="ru-RU" sz="300">
                <a:latin typeface="Arial" pitchFamily="34" charset="0"/>
                <a:ea typeface="ＭＳ Ｐゴシック" charset="-128"/>
                <a:cs typeface="Arial" pitchFamily="34" charset="0"/>
              </a:rPr>
              <a:t> до тяжелого поперечного поражения спинного мозга. Возможно избирательное повреждение </a:t>
            </a:r>
            <a:r>
              <a:rPr lang="ru-RU" sz="300">
                <a:latin typeface="Arial" pitchFamily="34" charset="0"/>
                <a:ea typeface="ＭＳ Ｐゴシック" charset="-128"/>
                <a:cs typeface="Arial" pitchFamily="34" charset="0"/>
                <a:hlinkClick r:id="rId4"/>
              </a:rPr>
              <a:t>задних канатиков</a:t>
            </a:r>
            <a:r>
              <a:rPr lang="ru-RU" sz="300">
                <a:latin typeface="Arial" pitchFamily="34" charset="0"/>
                <a:ea typeface="ＭＳ Ｐゴシック" charset="-128"/>
                <a:cs typeface="Arial" pitchFamily="34" charset="0"/>
              </a:rPr>
              <a:t> , </a:t>
            </a:r>
            <a:r>
              <a:rPr lang="ru-RU" sz="300">
                <a:latin typeface="Arial" pitchFamily="34" charset="0"/>
                <a:ea typeface="ＭＳ Ｐゴシック" charset="-128"/>
                <a:cs typeface="Arial" pitchFamily="34" charset="0"/>
                <a:hlinkClick r:id="rId12"/>
              </a:rPr>
              <a:t>передних спиноталамических путей</a:t>
            </a:r>
            <a:r>
              <a:rPr lang="ru-RU" sz="300">
                <a:latin typeface="Arial" pitchFamily="34" charset="0"/>
                <a:ea typeface="ＭＳ Ｐゴシック" charset="-128"/>
                <a:cs typeface="Arial" pitchFamily="34" charset="0"/>
              </a:rPr>
              <a:t> или половины поперечника спинного мозга. </a:t>
            </a:r>
            <a:r>
              <a:rPr lang="ru-RU" sz="300">
                <a:latin typeface="Arial" pitchFamily="34" charset="0"/>
                <a:ea typeface="ＭＳ Ｐゴシック" charset="-128"/>
                <a:cs typeface="Arial" pitchFamily="34" charset="0"/>
                <a:hlinkClick r:id="rId13"/>
              </a:rPr>
              <a:t>Дизестезия</a:t>
            </a:r>
            <a:r>
              <a:rPr lang="ru-RU" sz="300">
                <a:latin typeface="Arial" pitchFamily="34" charset="0"/>
                <a:ea typeface="ＭＳ Ｐゴシック" charset="-128"/>
                <a:cs typeface="Arial" pitchFamily="34" charset="0"/>
              </a:rPr>
              <a:t> может сначала появляться в одной стопе, а затем симметрично или асимметрично распространяться по ногам вверх. Сходная картина наблюдается при </a:t>
            </a:r>
            <a:r>
              <a:rPr lang="ru-RU" sz="300">
                <a:latin typeface="Arial" pitchFamily="34" charset="0"/>
                <a:ea typeface="ＭＳ Ｐゴシック" charset="-128"/>
                <a:cs typeface="Arial" pitchFamily="34" charset="0"/>
                <a:hlinkClick r:id="rId14"/>
              </a:rPr>
              <a:t>синдроме Гийена-Барре</a:t>
            </a:r>
            <a:r>
              <a:rPr lang="ru-RU" sz="300">
                <a:latin typeface="Arial" pitchFamily="34" charset="0"/>
                <a:ea typeface="ＭＳ Ｐゴシック" charset="-128"/>
                <a:cs typeface="Arial" pitchFamily="34" charset="0"/>
              </a:rPr>
              <a:t> , однако как только на туловище появляется </a:t>
            </a:r>
            <a:r>
              <a:rPr lang="ru-RU" sz="300">
                <a:latin typeface="Arial" pitchFamily="34" charset="0"/>
                <a:ea typeface="ＭＳ Ｐゴシック" charset="-128"/>
                <a:cs typeface="Arial" pitchFamily="34" charset="0"/>
                <a:hlinkClick r:id="rId15"/>
              </a:rPr>
              <a:t>четкая граница чувствительных расстройств</a:t>
            </a:r>
            <a:r>
              <a:rPr lang="ru-RU" sz="300">
                <a:latin typeface="Arial" pitchFamily="34" charset="0"/>
                <a:ea typeface="ＭＳ Ｐゴシック" charset="-128"/>
                <a:cs typeface="Arial" pitchFamily="34" charset="0"/>
              </a:rPr>
              <a:t> , диагноз поперечного миелита становится очевидным. В тяжелых случаях в начале заболевания из-за спинального шока </a:t>
            </a:r>
            <a:r>
              <a:rPr lang="ru-RU" sz="300">
                <a:latin typeface="Arial" pitchFamily="34" charset="0"/>
                <a:ea typeface="ＭＳ Ｐゴシック" charset="-128"/>
                <a:cs typeface="Arial" pitchFamily="34" charset="0"/>
                <a:hlinkClick r:id="rId16"/>
              </a:rPr>
              <a:t>рефлексы пропадают</a:t>
            </a:r>
            <a:r>
              <a:rPr lang="ru-RU" sz="300">
                <a:latin typeface="Arial" pitchFamily="34" charset="0"/>
                <a:ea typeface="ＭＳ Ｐゴシック" charset="-128"/>
                <a:cs typeface="Arial" pitchFamily="34" charset="0"/>
              </a:rPr>
              <a:t> , но вскоре развивается </a:t>
            </a:r>
            <a:r>
              <a:rPr lang="ru-RU" sz="300">
                <a:latin typeface="Arial" pitchFamily="34" charset="0"/>
                <a:ea typeface="ＭＳ Ｐゴシック" charset="-128"/>
                <a:cs typeface="Arial" pitchFamily="34" charset="0"/>
                <a:hlinkClick r:id="rId17"/>
              </a:rPr>
              <a:t>гиперрефлексия</a:t>
            </a:r>
            <a:r>
              <a:rPr lang="ru-RU" sz="300">
                <a:latin typeface="Arial" pitchFamily="34" charset="0"/>
                <a:ea typeface="ＭＳ Ｐゴシック" charset="-128"/>
                <a:cs typeface="Arial" pitchFamily="34" charset="0"/>
              </a:rPr>
              <a:t> . </a:t>
            </a:r>
            <a:r>
              <a:rPr lang="ru-RU" sz="300">
                <a:latin typeface="Arial" pitchFamily="34" charset="0"/>
                <a:ea typeface="ＭＳ Ｐゴシック" charset="-128"/>
                <a:cs typeface="Arial" pitchFamily="34" charset="0"/>
                <a:hlinkClick r:id="rId18"/>
              </a:rPr>
              <a:t>Стойкий вялый паралич</a:t>
            </a:r>
            <a:r>
              <a:rPr lang="ru-RU" sz="300">
                <a:latin typeface="Arial" pitchFamily="34" charset="0"/>
                <a:ea typeface="ＭＳ Ｐゴシック" charset="-128"/>
                <a:cs typeface="Arial" pitchFamily="34" charset="0"/>
              </a:rPr>
              <a:t> означает некроз нескольких сегментов спинного мозга. </a:t>
            </a:r>
          </a:p>
          <a:p>
            <a:pPr eaLnBrk="1" hangingPunct="1">
              <a:lnSpc>
                <a:spcPct val="80000"/>
              </a:lnSpc>
            </a:pPr>
            <a:r>
              <a:rPr lang="ru-RU" sz="300">
                <a:latin typeface="Arial" pitchFamily="34" charset="0"/>
                <a:ea typeface="ＭＳ Ｐゴシック" charset="-128"/>
                <a:cs typeface="Arial" pitchFamily="34" charset="0"/>
              </a:rPr>
              <a:t>В 40% случаев поперечный миелит развивается после инфекции (</a:t>
            </a:r>
            <a:r>
              <a:rPr lang="ru-RU" sz="300">
                <a:latin typeface="Arial" pitchFamily="34" charset="0"/>
                <a:ea typeface="ＭＳ Ｐゴシック" charset="-128"/>
                <a:cs typeface="Arial" pitchFamily="34" charset="0"/>
                <a:hlinkClick r:id="rId19"/>
              </a:rPr>
              <a:t> гриппа</a:t>
            </a:r>
            <a:r>
              <a:rPr lang="ru-RU" sz="300">
                <a:latin typeface="Arial" pitchFamily="34" charset="0"/>
                <a:ea typeface="ＭＳ Ｐゴシック" charset="-128"/>
                <a:cs typeface="Arial" pitchFamily="34" charset="0"/>
              </a:rPr>
              <a:t> , </a:t>
            </a:r>
            <a:r>
              <a:rPr lang="ru-RU" sz="300">
                <a:latin typeface="Arial" pitchFamily="34" charset="0"/>
                <a:ea typeface="ＭＳ Ｐゴシック" charset="-128"/>
                <a:cs typeface="Arial" pitchFamily="34" charset="0"/>
                <a:hlinkClick r:id="rId20"/>
              </a:rPr>
              <a:t>кори</a:t>
            </a:r>
            <a:r>
              <a:rPr lang="ru-RU" sz="300">
                <a:latin typeface="Arial" pitchFamily="34" charset="0"/>
                <a:ea typeface="ＭＳ Ｐゴシック" charset="-128"/>
                <a:cs typeface="Arial" pitchFamily="34" charset="0"/>
              </a:rPr>
              <a:t> , </a:t>
            </a:r>
            <a:r>
              <a:rPr lang="ru-RU" sz="300">
                <a:latin typeface="Arial" pitchFamily="34" charset="0"/>
                <a:ea typeface="ＭＳ Ｐゴシック" charset="-128"/>
                <a:cs typeface="Arial" pitchFamily="34" charset="0"/>
                <a:hlinkClick r:id="rId21"/>
              </a:rPr>
              <a:t>ветряной оспы</a:t>
            </a:r>
            <a:r>
              <a:rPr lang="ru-RU" sz="300">
                <a:latin typeface="Arial" pitchFamily="34" charset="0"/>
                <a:ea typeface="ＭＳ Ｐゴシック" charset="-128"/>
                <a:cs typeface="Arial" pitchFamily="34" charset="0"/>
              </a:rPr>
              <a:t> , </a:t>
            </a:r>
            <a:r>
              <a:rPr lang="ru-RU" sz="300">
                <a:latin typeface="Arial" pitchFamily="34" charset="0"/>
                <a:ea typeface="ＭＳ Ｐゴシック" charset="-128"/>
                <a:cs typeface="Arial" pitchFamily="34" charset="0"/>
                <a:hlinkClick r:id="rId22"/>
              </a:rPr>
              <a:t>краснухи</a:t>
            </a:r>
            <a:r>
              <a:rPr lang="ru-RU" sz="300">
                <a:latin typeface="Arial" pitchFamily="34" charset="0"/>
                <a:ea typeface="ＭＳ Ｐゴシック" charset="-128"/>
                <a:cs typeface="Arial" pitchFamily="34" charset="0"/>
              </a:rPr>
              <a:t> , </a:t>
            </a:r>
            <a:r>
              <a:rPr lang="ru-RU" sz="300">
                <a:latin typeface="Arial" pitchFamily="34" charset="0"/>
                <a:ea typeface="ＭＳ Ｐゴシック" charset="-128"/>
                <a:cs typeface="Arial" pitchFamily="34" charset="0"/>
                <a:hlinkClick r:id="rId23"/>
              </a:rPr>
              <a:t>эпидемического паротита</a:t>
            </a:r>
            <a:r>
              <a:rPr lang="ru-RU" sz="300">
                <a:latin typeface="Arial" pitchFamily="34" charset="0"/>
                <a:ea typeface="ＭＳ Ｐゴシック" charset="-128"/>
                <a:cs typeface="Arial" pitchFamily="34" charset="0"/>
              </a:rPr>
              <a:t> , инфекции, вызванной </a:t>
            </a:r>
            <a:r>
              <a:rPr lang="ru-RU" sz="300">
                <a:latin typeface="Arial" pitchFamily="34" charset="0"/>
                <a:ea typeface="ＭＳ Ｐゴシック" charset="-128"/>
                <a:cs typeface="Arial" pitchFamily="34" charset="0"/>
                <a:hlinkClick r:id="rId24"/>
              </a:rPr>
              <a:t>вирусом Эпштейна-Барр</a:t>
            </a:r>
            <a:r>
              <a:rPr lang="ru-RU" sz="300">
                <a:latin typeface="Arial" pitchFamily="34" charset="0"/>
                <a:ea typeface="ＭＳ Ｐゴシック" charset="-128"/>
                <a:cs typeface="Arial" pitchFamily="34" charset="0"/>
              </a:rPr>
              <a:t> , </a:t>
            </a:r>
            <a:r>
              <a:rPr lang="ru-RU" sz="300">
                <a:latin typeface="Arial" pitchFamily="34" charset="0"/>
                <a:ea typeface="ＭＳ Ｐゴシック" charset="-128"/>
                <a:cs typeface="Arial" pitchFamily="34" charset="0"/>
                <a:hlinkClick r:id="rId25"/>
              </a:rPr>
              <a:t>цитомегаловирусом</a:t>
            </a:r>
            <a:r>
              <a:rPr lang="ru-RU" sz="300">
                <a:latin typeface="Arial" pitchFamily="34" charset="0"/>
                <a:ea typeface="ＭＳ Ｐゴシック" charset="-128"/>
                <a:cs typeface="Arial" pitchFamily="34" charset="0"/>
              </a:rPr>
              <a:t> и </a:t>
            </a:r>
            <a:r>
              <a:rPr lang="ru-RU" sz="300">
                <a:latin typeface="Arial" pitchFamily="34" charset="0"/>
                <a:ea typeface="ＭＳ Ｐゴシック" charset="-128"/>
                <a:cs typeface="Arial" pitchFamily="34" charset="0"/>
                <a:hlinkClick r:id="rId26"/>
              </a:rPr>
              <a:t>микоплазмами</a:t>
            </a:r>
            <a:r>
              <a:rPr lang="ru-RU" sz="300">
                <a:latin typeface="Arial" pitchFamily="34" charset="0"/>
                <a:ea typeface="ＭＳ Ｐゴシック" charset="-128"/>
                <a:cs typeface="Arial" pitchFamily="34" charset="0"/>
              </a:rPr>
              <a:t> ) или вакцинации. Так же, как </a:t>
            </a:r>
            <a:r>
              <a:rPr lang="ru-RU" sz="300">
                <a:latin typeface="Arial" pitchFamily="34" charset="0"/>
                <a:ea typeface="ＭＳ Ｐゴシック" charset="-128"/>
                <a:cs typeface="Arial" pitchFamily="34" charset="0"/>
                <a:hlinkClick r:id="rId27"/>
              </a:rPr>
              <a:t>острый рассеянный энцефаломиелит</a:t>
            </a:r>
            <a:r>
              <a:rPr lang="ru-RU" sz="300">
                <a:latin typeface="Arial" pitchFamily="34" charset="0"/>
                <a:ea typeface="ＭＳ Ｐゴシック" charset="-128"/>
                <a:cs typeface="Arial" pitchFamily="34" charset="0"/>
              </a:rPr>
              <a:t> , поперечный миелит часто начинается в период восстановления после инфекции, а возбудителей из нервной системы выделить не удается. Это подтверждает предположение о том, что поперечный миелит обусловлен аутоиммунной реакцией, возникающей в ответ на инфекцию, а не непосредственным действием возбудителя на спинной мозг. </a:t>
            </a:r>
          </a:p>
          <a:p>
            <a:pPr eaLnBrk="1" hangingPunct="1">
              <a:lnSpc>
                <a:spcPct val="80000"/>
              </a:lnSpc>
            </a:pPr>
            <a:r>
              <a:rPr lang="ru-RU" sz="300">
                <a:latin typeface="Arial" pitchFamily="34" charset="0"/>
                <a:ea typeface="ＭＳ Ｐゴシック" charset="-128"/>
                <a:cs typeface="Arial" pitchFamily="34" charset="0"/>
              </a:rPr>
              <a:t>Поперечный миелит может быть первым проявлением </a:t>
            </a:r>
            <a:r>
              <a:rPr lang="ru-RU" sz="300">
                <a:latin typeface="Arial" pitchFamily="34" charset="0"/>
                <a:ea typeface="ＭＳ Ｐゴシック" charset="-128"/>
                <a:cs typeface="Arial" pitchFamily="34" charset="0"/>
                <a:hlinkClick r:id="rId28"/>
              </a:rPr>
              <a:t>рассеянного склероза</a:t>
            </a:r>
            <a:r>
              <a:rPr lang="ru-RU" sz="300">
                <a:latin typeface="Arial" pitchFamily="34" charset="0"/>
                <a:ea typeface="ＭＳ Ｐゴシック" charset="-128"/>
                <a:cs typeface="Arial" pitchFamily="34" charset="0"/>
              </a:rPr>
              <a:t> . В таких случаях началу заболевания обычно не предшествует инфекция или вакцинация. </a:t>
            </a:r>
            <a:endParaRPr lang="ru-RU" sz="300">
              <a:latin typeface="Arial" pitchFamily="34" charset="0"/>
              <a:ea typeface="ＭＳ Ｐゴシック" charset="-128"/>
              <a:cs typeface="Arial" pitchFamily="34" charset="0"/>
              <a:hlinkClick r:id="rId29"/>
            </a:endParaRPr>
          </a:p>
          <a:p>
            <a:pPr eaLnBrk="1" hangingPunct="1">
              <a:lnSpc>
                <a:spcPct val="80000"/>
              </a:lnSpc>
            </a:pPr>
            <a:r>
              <a:rPr lang="ru-RU" sz="300">
                <a:latin typeface="Arial" pitchFamily="34" charset="0"/>
                <a:ea typeface="ＭＳ Ｐゴシック" charset="-128"/>
                <a:cs typeface="Arial" pitchFamily="34" charset="0"/>
                <a:hlinkClick r:id="rId29"/>
              </a:rPr>
              <a:t>Оптикомиелит</a:t>
            </a:r>
            <a:r>
              <a:rPr lang="ru-RU" sz="300">
                <a:latin typeface="Arial" pitchFamily="34" charset="0"/>
                <a:ea typeface="ＭＳ Ｐゴシック" charset="-128"/>
                <a:cs typeface="Arial" pitchFamily="34" charset="0"/>
              </a:rPr>
              <a:t> - демиелинизирующее заболевание, часто встречающееся у азиатов и характеризующееся сочетанием поперечного миелита и </a:t>
            </a:r>
            <a:r>
              <a:rPr lang="ru-RU" sz="300">
                <a:latin typeface="Arial" pitchFamily="34" charset="0"/>
                <a:ea typeface="ＭＳ Ｐゴシック" charset="-128"/>
                <a:cs typeface="Arial" pitchFamily="34" charset="0"/>
                <a:hlinkClick r:id="rId30"/>
              </a:rPr>
              <a:t>неврита зрительного нерва</a:t>
            </a:r>
            <a:r>
              <a:rPr lang="ru-RU" sz="300">
                <a:latin typeface="Arial" pitchFamily="34" charset="0"/>
                <a:ea typeface="ＭＳ Ｐゴシック" charset="-128"/>
                <a:cs typeface="Arial" pitchFamily="34" charset="0"/>
              </a:rPr>
              <a:t> - как правило, двустороннего. </a:t>
            </a:r>
          </a:p>
          <a:p>
            <a:pPr eaLnBrk="1" hangingPunct="1">
              <a:lnSpc>
                <a:spcPct val="80000"/>
              </a:lnSpc>
            </a:pPr>
            <a:r>
              <a:rPr lang="ru-RU" sz="300">
                <a:latin typeface="Arial" pitchFamily="34" charset="0"/>
                <a:ea typeface="ＭＳ Ｐゴシック" charset="-128"/>
                <a:cs typeface="Arial" pitchFamily="34" charset="0"/>
              </a:rPr>
              <a:t>Поперечный миелит, в том числе рецидивирующий, встречается при </a:t>
            </a:r>
            <a:r>
              <a:rPr lang="ru-RU" sz="300">
                <a:latin typeface="Arial" pitchFamily="34" charset="0"/>
                <a:ea typeface="ＭＳ Ｐゴシック" charset="-128"/>
                <a:cs typeface="Arial" pitchFamily="34" charset="0"/>
                <a:hlinkClick r:id="rId31"/>
              </a:rPr>
              <a:t>СКВ</a:t>
            </a:r>
            <a:r>
              <a:rPr lang="ru-RU" sz="300">
                <a:latin typeface="Arial" pitchFamily="34" charset="0"/>
                <a:ea typeface="ＭＳ Ｐゴシック" charset="-128"/>
                <a:cs typeface="Arial" pitchFamily="34" charset="0"/>
              </a:rPr>
              <a:t> и других </a:t>
            </a:r>
            <a:r>
              <a:rPr lang="ru-RU" sz="300">
                <a:latin typeface="Arial" pitchFamily="34" charset="0"/>
                <a:ea typeface="ＭＳ Ｐゴシック" charset="-128"/>
                <a:cs typeface="Arial" pitchFamily="34" charset="0"/>
                <a:hlinkClick r:id="rId32"/>
              </a:rPr>
              <a:t>коллагенозах</a:t>
            </a:r>
            <a:r>
              <a:rPr lang="ru-RU" sz="300">
                <a:latin typeface="Arial" pitchFamily="34" charset="0"/>
                <a:ea typeface="ＭＳ Ｐゴシック" charset="-128"/>
                <a:cs typeface="Arial" pitchFamily="34" charset="0"/>
              </a:rPr>
              <a:t> , </a:t>
            </a:r>
            <a:r>
              <a:rPr lang="ru-RU" sz="300">
                <a:latin typeface="Arial" pitchFamily="34" charset="0"/>
                <a:ea typeface="ＭＳ Ｐゴシック" charset="-128"/>
                <a:cs typeface="Arial" pitchFamily="34" charset="0"/>
                <a:hlinkClick r:id="rId33"/>
              </a:rPr>
              <a:t>синдроме Шегрена</a:t>
            </a:r>
            <a:r>
              <a:rPr lang="ru-RU" sz="300">
                <a:latin typeface="Arial" pitchFamily="34" charset="0"/>
                <a:ea typeface="ＭＳ Ｐゴシック" charset="-128"/>
                <a:cs typeface="Arial" pitchFamily="34" charset="0"/>
              </a:rPr>
              <a:t> и </a:t>
            </a:r>
            <a:r>
              <a:rPr lang="ru-RU" sz="300">
                <a:latin typeface="Arial" pitchFamily="34" charset="0"/>
                <a:ea typeface="ＭＳ Ｐゴシック" charset="-128"/>
                <a:cs typeface="Arial" pitchFamily="34" charset="0"/>
                <a:hlinkClick r:id="rId34"/>
              </a:rPr>
              <a:t>болезни Бехчета</a:t>
            </a:r>
            <a:r>
              <a:rPr lang="ru-RU" sz="300">
                <a:latin typeface="Arial" pitchFamily="34" charset="0"/>
                <a:ea typeface="ＭＳ Ｐゴシック" charset="-128"/>
                <a:cs typeface="Arial" pitchFamily="34" charset="0"/>
              </a:rPr>
              <a:t> . При </a:t>
            </a:r>
            <a:r>
              <a:rPr lang="ru-RU" sz="300">
                <a:latin typeface="Arial" pitchFamily="34" charset="0"/>
                <a:ea typeface="ＭＳ Ｐゴシック" charset="-128"/>
                <a:cs typeface="Arial" pitchFamily="34" charset="0"/>
                <a:hlinkClick r:id="rId35"/>
              </a:rPr>
              <a:t>саркоидозе</a:t>
            </a:r>
            <a:r>
              <a:rPr lang="ru-RU" sz="300">
                <a:latin typeface="Arial" pitchFamily="34" charset="0"/>
                <a:ea typeface="ＭＳ Ｐゴシック" charset="-128"/>
                <a:cs typeface="Arial" pitchFamily="34" charset="0"/>
              </a:rPr>
              <a:t> описан подострый поперечный миелит с тяжелым отеком спинного мозга. </a:t>
            </a:r>
          </a:p>
          <a:p>
            <a:pPr eaLnBrk="1" hangingPunct="1">
              <a:lnSpc>
                <a:spcPct val="80000"/>
              </a:lnSpc>
            </a:pPr>
            <a:r>
              <a:rPr lang="ru-RU" sz="300">
                <a:latin typeface="Arial" pitchFamily="34" charset="0"/>
                <a:ea typeface="ＭＳ Ｐゴシック" charset="-128"/>
                <a:cs typeface="Arial" pitchFamily="34" charset="0"/>
              </a:rPr>
              <a:t>При </a:t>
            </a:r>
            <a:r>
              <a:rPr lang="ru-RU" sz="300">
                <a:latin typeface="Arial" pitchFamily="34" charset="0"/>
                <a:ea typeface="ＭＳ Ｐゴシック" charset="-128"/>
                <a:cs typeface="Arial" pitchFamily="34" charset="0"/>
                <a:hlinkClick r:id="rId36"/>
              </a:rPr>
              <a:t>МРТ</a:t>
            </a:r>
            <a:r>
              <a:rPr lang="ru-RU" sz="300">
                <a:latin typeface="Arial" pitchFamily="34" charset="0"/>
                <a:ea typeface="ＭＳ Ｐゴシック" charset="-128"/>
                <a:cs typeface="Arial" pitchFamily="34" charset="0"/>
              </a:rPr>
              <a:t> находят в разной степени выраженное набухание спинного мозга и диффузное или многоочаговое повышение интенсивности сигнала на Т2-взвешенных изображениях, нередко в нескольких сегментах. В остром периоде характерно накопление контраста, что свидетельствует о разрушении гематоэнцефалического барьера в результате воспалительных изменений вокруг вен. МРТ позволяет исключить сдавление спинного мозга. </a:t>
            </a:r>
          </a:p>
          <a:p>
            <a:pPr eaLnBrk="1" hangingPunct="1">
              <a:lnSpc>
                <a:spcPct val="80000"/>
              </a:lnSpc>
            </a:pPr>
            <a:r>
              <a:rPr lang="ru-RU" sz="300">
                <a:latin typeface="Arial" pitchFamily="34" charset="0"/>
                <a:ea typeface="ＭＳ Ｐゴシック" charset="-128"/>
                <a:cs typeface="Arial" pitchFamily="34" charset="0"/>
              </a:rPr>
              <a:t>Поскольку поперечный миелит может быть первым проявлением </a:t>
            </a:r>
            <a:r>
              <a:rPr lang="ru-RU" sz="300">
                <a:latin typeface="Arial" pitchFamily="34" charset="0"/>
                <a:ea typeface="ＭＳ Ｐゴシック" charset="-128"/>
                <a:cs typeface="Arial" pitchFamily="34" charset="0"/>
                <a:hlinkClick r:id="rId28"/>
              </a:rPr>
              <a:t>рассеянного склероза</a:t>
            </a:r>
            <a:r>
              <a:rPr lang="ru-RU" sz="300">
                <a:latin typeface="Arial" pitchFamily="34" charset="0"/>
                <a:ea typeface="ＭＳ Ｐゴシック" charset="-128"/>
                <a:cs typeface="Arial" pitchFamily="34" charset="0"/>
              </a:rPr>
              <a:t> , показана и МРТ головы. В отсутствие изменений в головном мозге рассеянный склероз в ближайшие 3-5 лет развивается примерно у 5% больных, а при наличии перивентрикулярных очагов на Т2-взвешенном изображении - более чем у 50%. </a:t>
            </a:r>
          </a:p>
          <a:p>
            <a:pPr eaLnBrk="1" hangingPunct="1">
              <a:lnSpc>
                <a:spcPct val="80000"/>
              </a:lnSpc>
            </a:pPr>
            <a:r>
              <a:rPr lang="ru-RU" sz="300">
                <a:latin typeface="Arial" pitchFamily="34" charset="0"/>
                <a:ea typeface="ＭＳ Ｐゴシック" charset="-128"/>
                <a:cs typeface="Arial" pitchFamily="34" charset="0"/>
              </a:rPr>
              <a:t>Изменения в </a:t>
            </a:r>
            <a:r>
              <a:rPr lang="ru-RU" sz="300">
                <a:latin typeface="Arial" pitchFamily="34" charset="0"/>
                <a:ea typeface="ＭＳ Ｐゴシック" charset="-128"/>
                <a:cs typeface="Arial" pitchFamily="34" charset="0"/>
                <a:hlinkClick r:id="rId37"/>
              </a:rPr>
              <a:t>СМЖ</a:t>
            </a:r>
            <a:r>
              <a:rPr lang="ru-RU" sz="300">
                <a:latin typeface="Arial" pitchFamily="34" charset="0"/>
                <a:ea typeface="ＭＳ Ｐゴシック" charset="-128"/>
                <a:cs typeface="Arial" pitchFamily="34" charset="0"/>
              </a:rPr>
              <a:t> могут отсутствовать, однако чаще находят </a:t>
            </a:r>
            <a:r>
              <a:rPr lang="ru-RU" sz="300">
                <a:latin typeface="Arial" pitchFamily="34" charset="0"/>
                <a:ea typeface="ＭＳ Ｐゴシック" charset="-128"/>
                <a:cs typeface="Arial" pitchFamily="34" charset="0"/>
                <a:hlinkClick r:id="rId38"/>
              </a:rPr>
              <a:t>лимфоцитарный цитоз</a:t>
            </a:r>
            <a:r>
              <a:rPr lang="ru-RU" sz="300">
                <a:latin typeface="Arial" pitchFamily="34" charset="0"/>
                <a:ea typeface="ＭＳ Ｐゴシック" charset="-128"/>
                <a:cs typeface="Arial" pitchFamily="34" charset="0"/>
              </a:rPr>
              <a:t> (до нескольких сотен лимфоцитов в микролитре). Тяжелое или быстро прогрессирующее заболевание может сопровождаться </a:t>
            </a:r>
            <a:r>
              <a:rPr lang="ru-RU" sz="300">
                <a:latin typeface="Arial" pitchFamily="34" charset="0"/>
                <a:ea typeface="ＭＳ Ｐゴシック" charset="-128"/>
                <a:cs typeface="Arial" pitchFamily="34" charset="0"/>
                <a:hlinkClick r:id="rId39"/>
              </a:rPr>
              <a:t>нейтрофильным цитозом</a:t>
            </a:r>
            <a:r>
              <a:rPr lang="ru-RU" sz="300">
                <a:latin typeface="Arial" pitchFamily="34" charset="0"/>
                <a:ea typeface="ＭＳ Ｐゴシック" charset="-128"/>
                <a:cs typeface="Arial" pitchFamily="34" charset="0"/>
              </a:rPr>
              <a:t> . Содержание белка в СМЖ нормально или слегка повышено. Иногда находят </a:t>
            </a:r>
            <a:r>
              <a:rPr lang="ru-RU" sz="300">
                <a:latin typeface="Arial" pitchFamily="34" charset="0"/>
                <a:ea typeface="ＭＳ Ｐゴシック" charset="-128"/>
                <a:cs typeface="Arial" pitchFamily="34" charset="0"/>
                <a:hlinkClick r:id="rId40"/>
              </a:rPr>
              <a:t>олигоклональные антитела</a:t>
            </a:r>
            <a:r>
              <a:rPr lang="ru-RU" sz="300">
                <a:latin typeface="Arial" pitchFamily="34" charset="0"/>
                <a:ea typeface="ＭＳ Ｐゴシック" charset="-128"/>
                <a:cs typeface="Arial" pitchFamily="34" charset="0"/>
              </a:rPr>
              <a:t> , что указывает на высокий риск </a:t>
            </a:r>
            <a:r>
              <a:rPr lang="ru-RU" sz="300">
                <a:latin typeface="Arial" pitchFamily="34" charset="0"/>
                <a:ea typeface="ＭＳ Ｐゴシック" charset="-128"/>
                <a:cs typeface="Arial" pitchFamily="34" charset="0"/>
                <a:hlinkClick r:id="rId28"/>
              </a:rPr>
              <a:t>рассеянного склероза</a:t>
            </a:r>
            <a:r>
              <a:rPr lang="ru-RU" sz="300">
                <a:latin typeface="Arial" pitchFamily="34" charset="0"/>
                <a:ea typeface="ＭＳ Ｐゴシック" charset="-128"/>
                <a:cs typeface="Arial" pitchFamily="34" charset="0"/>
              </a:rPr>
              <a:t> в будущем. </a:t>
            </a:r>
          </a:p>
          <a:p>
            <a:pPr eaLnBrk="1" hangingPunct="1">
              <a:lnSpc>
                <a:spcPct val="80000"/>
              </a:lnSpc>
            </a:pPr>
            <a:r>
              <a:rPr lang="ru-RU" sz="300">
                <a:latin typeface="Arial" pitchFamily="34" charset="0"/>
                <a:ea typeface="ＭＳ Ｐゴシック" charset="-128"/>
                <a:cs typeface="Arial" pitchFamily="34" charset="0"/>
              </a:rPr>
              <a:t>Проспективных исследований лечения поперечного миелита не проводилось. В среднетяжелых и тяжелых случаях назначают </a:t>
            </a:r>
            <a:r>
              <a:rPr lang="ru-RU" sz="300">
                <a:latin typeface="Arial" pitchFamily="34" charset="0"/>
                <a:ea typeface="ＭＳ Ｐゴシック" charset="-128"/>
                <a:cs typeface="Arial" pitchFamily="34" charset="0"/>
                <a:hlinkClick r:id="rId41"/>
              </a:rPr>
              <a:t>метилпреднизолон</a:t>
            </a:r>
            <a:r>
              <a:rPr lang="ru-RU" sz="300">
                <a:latin typeface="Arial" pitchFamily="34" charset="0"/>
                <a:ea typeface="ＭＳ Ｐゴシック" charset="-128"/>
                <a:cs typeface="Arial" pitchFamily="34" charset="0"/>
              </a:rPr>
              <a:t> в/в с последующим переходом на </a:t>
            </a:r>
            <a:r>
              <a:rPr lang="ru-RU" sz="300">
                <a:latin typeface="Arial" pitchFamily="34" charset="0"/>
                <a:ea typeface="ＭＳ Ｐゴシック" charset="-128"/>
                <a:cs typeface="Arial" pitchFamily="34" charset="0"/>
                <a:hlinkClick r:id="rId42"/>
              </a:rPr>
              <a:t>преднизон</a:t>
            </a:r>
            <a:r>
              <a:rPr lang="ru-RU" sz="300">
                <a:latin typeface="Arial" pitchFamily="34" charset="0"/>
                <a:ea typeface="ＭＳ Ｐゴシック" charset="-128"/>
                <a:cs typeface="Arial" pitchFamily="34" charset="0"/>
              </a:rPr>
              <a:t> внутрь (</a:t>
            </a:r>
            <a:r>
              <a:rPr lang="ru-RU" sz="300">
                <a:latin typeface="Arial" pitchFamily="34" charset="0"/>
                <a:ea typeface="ＭＳ Ｐゴシック" charset="-128"/>
                <a:cs typeface="Arial" pitchFamily="34" charset="0"/>
                <a:hlinkClick r:id="rId43"/>
              </a:rPr>
              <a:t> табл. 376.4</a:t>
            </a:r>
            <a:r>
              <a:rPr lang="ru-RU" sz="300">
                <a:latin typeface="Arial" pitchFamily="34" charset="0"/>
                <a:ea typeface="ＭＳ Ｐゴシック" charset="-128"/>
                <a:cs typeface="Arial" pitchFamily="34" charset="0"/>
              </a:rPr>
              <a:t> ). </a:t>
            </a:r>
          </a:p>
          <a:p>
            <a:pPr eaLnBrk="1" hangingPunct="1">
              <a:lnSpc>
                <a:spcPct val="80000"/>
              </a:lnSpc>
            </a:pPr>
            <a:r>
              <a:rPr lang="ru-RU" sz="300">
                <a:latin typeface="Arial" pitchFamily="34" charset="0"/>
                <a:ea typeface="ＭＳ Ｐゴシック" charset="-128"/>
                <a:cs typeface="Arial" pitchFamily="34" charset="0"/>
              </a:rPr>
              <a:t>Синдром Гийена-Барре (Guillain-Barre) - это острое тяжёлое заболевание центральной нервной системы, сопровождающееся прогрессирующей мышечной слабостью и параличами, в том числе и дыхательных мышц, что нередко требует длительной искусственной вентиляции лёгких.</a:t>
            </a:r>
          </a:p>
          <a:p>
            <a:pPr eaLnBrk="1" hangingPunct="1">
              <a:lnSpc>
                <a:spcPct val="80000"/>
              </a:lnSpc>
            </a:pPr>
            <a:r>
              <a:rPr lang="ru-RU" sz="300">
                <a:latin typeface="Arial" pitchFamily="34" charset="0"/>
                <a:ea typeface="ＭＳ Ｐゴシック" charset="-128"/>
                <a:cs typeface="Arial" pitchFamily="34" charset="0"/>
              </a:rPr>
              <a:t>В основе этого острого диссеминированного энцефаломиелита лежат демиелинизирующие процессы. Связь его с хроническими демиелинизирующими болезнями ещё дискутируется, патогенез его остаётся не ясным, но роль иммунной системы несомненна. Нередко такому процессу предшествуют вирусные инфекции и даже вакцинации, иногда инфекция, вызванная Campylobacter jejuni. По крайней мере, у 41% больных выявляют этот возбудитель.</a:t>
            </a:r>
          </a:p>
          <a:p>
            <a:pPr eaLnBrk="1" hangingPunct="1">
              <a:lnSpc>
                <a:spcPct val="80000"/>
              </a:lnSpc>
            </a:pPr>
            <a:r>
              <a:rPr lang="ru-RU" sz="300">
                <a:latin typeface="Arial" pitchFamily="34" charset="0"/>
                <a:ea typeface="ＭＳ Ｐゴシック" charset="-128"/>
                <a:cs typeface="Arial" pitchFamily="34" charset="0"/>
              </a:rPr>
              <a:t>Обнаружение антиганглиозных антител указывает на возможную молекулярную мимикрию между эпитопами антигена инфекционного агента и элементами периферических нервов, что и определяет патогенез этого синдромаГийена-Барре .</a:t>
            </a:r>
          </a:p>
          <a:p>
            <a:pPr eaLnBrk="1" hangingPunct="1">
              <a:lnSpc>
                <a:spcPct val="80000"/>
              </a:lnSpc>
            </a:pPr>
            <a:r>
              <a:rPr lang="ru-RU" sz="300">
                <a:latin typeface="Arial" pitchFamily="34" charset="0"/>
                <a:ea typeface="ＭＳ Ｐゴシック" charset="-128"/>
                <a:cs typeface="Arial" pitchFamily="34" charset="0"/>
              </a:rPr>
              <a:t>Среди больных этим заболеванием имеется большая гетерогенность неврологических нарушений по тяжести мышечной слабости, степени сенсорных расстройств, демиелинизации и аксональной дегенерации. Анти-GQIb антитела возрастают при выраженной офтальмоплегии и Фишер-синдроме, Анти-GMI антитела больше связаны с чисто моторным вариантом развития болезни, анти-GalNAcGDIa антитела выявляются чаще при желудочно-кишечных инфекциях ещё до клинических проявлений синдрома Гийена-Барре с развитием дистальных параличей.</a:t>
            </a:r>
            <a:endParaRPr lang="ru-RU" sz="300" b="1">
              <a:latin typeface="Arial" pitchFamily="34" charset="0"/>
              <a:ea typeface="ＭＳ Ｐゴシック" charset="-128"/>
              <a:cs typeface="Arial" pitchFamily="34" charset="0"/>
            </a:endParaRPr>
          </a:p>
          <a:p>
            <a:pPr eaLnBrk="1" hangingPunct="1">
              <a:lnSpc>
                <a:spcPct val="80000"/>
              </a:lnSpc>
            </a:pPr>
            <a:r>
              <a:rPr lang="ru-RU" sz="300" b="1">
                <a:latin typeface="Arial" pitchFamily="34" charset="0"/>
                <a:ea typeface="ＭＳ Ｐゴシック" charset="-128"/>
                <a:cs typeface="Arial" pitchFamily="34" charset="0"/>
              </a:rPr>
              <a:t>Лечение синдрома Гийена-Барре</a:t>
            </a:r>
          </a:p>
          <a:p>
            <a:pPr eaLnBrk="1" hangingPunct="1">
              <a:lnSpc>
                <a:spcPct val="80000"/>
              </a:lnSpc>
            </a:pPr>
            <a:r>
              <a:rPr lang="ru-RU" sz="300">
                <a:latin typeface="Arial" pitchFamily="34" charset="0"/>
                <a:ea typeface="ＭＳ Ｐゴシック" charset="-128"/>
                <a:cs typeface="Arial" pitchFamily="34" charset="0"/>
              </a:rPr>
              <a:t>Широко распространенное ранее использование кортикостероидов при лечении синдрома Гийена-Барре показало свою неэффективность и было практически повсеместно оставлено. В настоящее время методами выбора являются плазмаферез и внутривенное введение иммуноглобулинов, а чаще всего их сочетание.</a:t>
            </a:r>
          </a:p>
          <a:p>
            <a:pPr eaLnBrk="1" hangingPunct="1">
              <a:lnSpc>
                <a:spcPct val="80000"/>
              </a:lnSpc>
            </a:pPr>
            <a:r>
              <a:rPr lang="ru-RU" sz="300">
                <a:latin typeface="Arial" pitchFamily="34" charset="0"/>
                <a:ea typeface="ＭＳ Ｐゴシック" charset="-128"/>
                <a:cs typeface="Arial" pitchFamily="34" charset="0"/>
              </a:rPr>
              <a:t>Одна из групп исследователей считает целесообразным сразу после плазмафереза внутривенное введение иммуноглобулинов в дозе 0,4 г/кг, которые должны блокировать дальнейшую выработку антител. Всего требуется до пяти сеансов плазмафереза с удалением по 50 мл плазмы на кг массы тела.</a:t>
            </a:r>
          </a:p>
          <a:p>
            <a:pPr eaLnBrk="1" hangingPunct="1">
              <a:lnSpc>
                <a:spcPct val="80000"/>
              </a:lnSpc>
            </a:pPr>
            <a:r>
              <a:rPr lang="ru-RU" sz="300">
                <a:latin typeface="Arial" pitchFamily="34" charset="0"/>
                <a:ea typeface="ＭＳ Ｐゴシック" charset="-128"/>
                <a:cs typeface="Arial" pitchFamily="34" charset="0"/>
              </a:rPr>
              <a:t>Другая группа отдаёт предпочтение плазмаферезу. При этом, при лёгкой степени поражения (больные могут пройти более 5 м без посторонней помощи) бывает достаточно двух сеансов плазмафереза, при средней тяжести (больной не может стоять без поддержки) и тяжёлой степени (необходимость искусственной вентиляции лёгких) требуется по 4 сеанса плазмафереза. Такого же мнения придерживаются J.C. Raphael и соавт., считающие, что введение иммуноглобулина при синдроме Гийена-Барре малоэффективно. Кроме того, описаны и драматические осложнения такого лечения при болезни Гийена-Барре с использованием внутривенных инфузий иммуноглобулинов в дозе 0,4 г/кг массы тела - развитие острого тяжёлого аллергического миокардита с летальным исходом.</a:t>
            </a:r>
          </a:p>
          <a:p>
            <a:pPr eaLnBrk="1" hangingPunct="1">
              <a:lnSpc>
                <a:spcPct val="80000"/>
              </a:lnSpc>
            </a:pPr>
            <a:r>
              <a:rPr lang="ru-RU" sz="300">
                <a:latin typeface="Arial" pitchFamily="34" charset="0"/>
                <a:ea typeface="ＭＳ Ｐゴシック" charset="-128"/>
                <a:cs typeface="Arial" pitchFamily="34" charset="0"/>
              </a:rPr>
              <a:t>В лечении тяжёлых форм этой болезни у детей плазмообмен более эффективен.</a:t>
            </a:r>
            <a:endParaRPr lang="en-US" sz="300">
              <a:latin typeface="Arial" pitchFamily="34" charset="0"/>
              <a:ea typeface="ＭＳ Ｐゴシック" charset="-128"/>
              <a:cs typeface="Arial" pitchFamily="34" charset="0"/>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Образ слайда 1"/>
          <p:cNvSpPr>
            <a:spLocks noGrp="1" noRot="1" noChangeAspect="1"/>
          </p:cNvSpPr>
          <p:nvPr>
            <p:ph type="sldImg"/>
          </p:nvPr>
        </p:nvSpPr>
        <p:spPr/>
      </p:sp>
      <p:sp>
        <p:nvSpPr>
          <p:cNvPr id="3" name="Заметки 2"/>
          <p:cNvSpPr>
            <a:spLocks noGrp="1"/>
          </p:cNvSpPr>
          <p:nvPr>
            <p:ph type="body" idx="1"/>
          </p:nvPr>
        </p:nvSpPr>
        <p:spPr/>
        <p:txBody>
          <a:bodyPr>
            <a:normAutofit/>
          </a:bodyPr>
          <a:lstStyle/>
          <a:p>
            <a:r>
              <a:rPr lang="ru-RU" dirty="0"/>
              <a:t>Вирус гриппа – мощный генератор свободных радикалов – генерация </a:t>
            </a:r>
            <a:r>
              <a:rPr lang="ru-RU" dirty="0" err="1"/>
              <a:t>своб</a:t>
            </a:r>
            <a:r>
              <a:rPr lang="ru-RU" dirty="0"/>
              <a:t> радикалов – </a:t>
            </a:r>
            <a:r>
              <a:rPr lang="ru-RU" dirty="0" err="1"/>
              <a:t>геморраг</a:t>
            </a:r>
            <a:r>
              <a:rPr lang="ru-RU" dirty="0"/>
              <a:t> отек.</a:t>
            </a:r>
          </a:p>
          <a:p>
            <a:r>
              <a:rPr lang="ru-RU" dirty="0" err="1"/>
              <a:t>Цитокиновая</a:t>
            </a:r>
            <a:r>
              <a:rPr lang="ru-RU" baseline="0" dirty="0"/>
              <a:t> теория гриппа – </a:t>
            </a:r>
            <a:r>
              <a:rPr lang="ru-RU" baseline="0" dirty="0" err="1"/>
              <a:t>цитокиновые</a:t>
            </a:r>
            <a:r>
              <a:rPr lang="ru-RU" baseline="0" dirty="0"/>
              <a:t> препараты имеют смысл.</a:t>
            </a:r>
          </a:p>
          <a:p>
            <a:r>
              <a:rPr lang="ru-RU" baseline="0" dirty="0"/>
              <a:t>При тяжелом течении в легких активизируются нейтрофилы – </a:t>
            </a:r>
            <a:r>
              <a:rPr lang="ru-RU" baseline="0" dirty="0" err="1"/>
              <a:t>гиперпродукция</a:t>
            </a:r>
            <a:r>
              <a:rPr lang="ru-RU" baseline="0" dirty="0"/>
              <a:t> </a:t>
            </a:r>
            <a:r>
              <a:rPr lang="ru-RU" baseline="0" dirty="0" err="1"/>
              <a:t>эластазы</a:t>
            </a:r>
            <a:r>
              <a:rPr lang="ru-RU" baseline="0" dirty="0"/>
              <a:t> – гибель эластина легких – </a:t>
            </a:r>
            <a:r>
              <a:rPr lang="ru-RU" baseline="0" dirty="0" err="1"/>
              <a:t>фиброзирование</a:t>
            </a:r>
            <a:r>
              <a:rPr lang="ru-RU" baseline="0" dirty="0"/>
              <a:t> </a:t>
            </a:r>
            <a:r>
              <a:rPr lang="ru-RU" baseline="0" dirty="0" err="1"/>
              <a:t>легких</a:t>
            </a:r>
            <a:endParaRPr lang="ru-RU" baseline="0" dirty="0"/>
          </a:p>
          <a:p>
            <a:r>
              <a:rPr lang="ru-RU" baseline="0" dirty="0"/>
              <a:t>Интерферон подталкивает инфицированную клетку к </a:t>
            </a:r>
            <a:r>
              <a:rPr lang="ru-RU" baseline="0" dirty="0" err="1"/>
              <a:t>апоптозу</a:t>
            </a:r>
            <a:r>
              <a:rPr lang="ru-RU" baseline="0" dirty="0"/>
              <a:t>, но это имеет смысл только в первые 3 дня, когда инфицированных клеток мало, а когда их много, то можно погибнуть от некротической пневмонии.</a:t>
            </a:r>
          </a:p>
          <a:p>
            <a:r>
              <a:rPr lang="ru-RU" baseline="0" dirty="0"/>
              <a:t>Далее могут сработать НК, но у беременных они не работают</a:t>
            </a:r>
          </a:p>
          <a:p>
            <a:endParaRPr lang="ru-RU" dirty="0"/>
          </a:p>
        </p:txBody>
      </p:sp>
      <p:sp>
        <p:nvSpPr>
          <p:cNvPr id="4" name="Номер слайда 3"/>
          <p:cNvSpPr>
            <a:spLocks noGrp="1"/>
          </p:cNvSpPr>
          <p:nvPr>
            <p:ph type="sldNum" sz="quarter" idx="10"/>
          </p:nvPr>
        </p:nvSpPr>
        <p:spPr/>
        <p:txBody>
          <a:bodyPr/>
          <a:lstStyle/>
          <a:p>
            <a:fld id="{1BF15612-896D-4033-8162-03D2A0AF9BC9}" type="slidenum">
              <a:rPr lang="ru-RU" smtClean="0"/>
              <a:pPr/>
              <a:t>25</a:t>
            </a:fld>
            <a:endParaRPr lang="ru-RU"/>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a:spLocks noGrp="1" noChangeArrowheads="1"/>
          </p:cNvSpPr>
          <p:nvPr>
            <p:ph type="hdr" sz="quarter"/>
          </p:nvPr>
        </p:nvSpPr>
        <p:spPr/>
        <p:txBody>
          <a:bodyPr/>
          <a:lstStyle/>
          <a:p>
            <a:pPr>
              <a:defRPr/>
            </a:pPr>
            <a:r>
              <a:rPr lang="en-US"/>
              <a:t>Module 4: Case Management of Suspect Human Avian Influenza Infection; Parts 1 &amp; 2</a:t>
            </a:r>
          </a:p>
        </p:txBody>
      </p:sp>
      <p:sp>
        <p:nvSpPr>
          <p:cNvPr id="6" name="Rectangle 7"/>
          <p:cNvSpPr>
            <a:spLocks noGrp="1" noChangeArrowheads="1"/>
          </p:cNvSpPr>
          <p:nvPr>
            <p:ph type="sldNum" sz="quarter" idx="5"/>
          </p:nvPr>
        </p:nvSpPr>
        <p:spPr/>
        <p:txBody>
          <a:bodyPr/>
          <a:lstStyle/>
          <a:p>
            <a:pPr>
              <a:defRPr/>
            </a:pPr>
            <a:fld id="{AF34BF53-A8BB-B542-85AC-9CCDF61F2F9A}" type="slidenum">
              <a:rPr lang="en-US"/>
              <a:pPr>
                <a:defRPr/>
              </a:pPr>
              <a:t>27</a:t>
            </a:fld>
            <a:endParaRPr lang="en-US"/>
          </a:p>
        </p:txBody>
      </p:sp>
      <p:sp>
        <p:nvSpPr>
          <p:cNvPr id="113667"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xmlns="">
                <a:solidFill>
                  <a:srgbClr val="FFFFFF"/>
                </a:solidFill>
              </a14:hiddenFill>
            </a:ext>
            <a:ext uri="{FAA26D3D-D897-4be2-8F04-BA451C77F1D7}">
              <ma14:placeholderFlag xmlns:ma14="http://schemas.microsoft.com/office/mac/drawingml/2011/main" xmlns="" val="1"/>
            </a:ext>
          </a:extLst>
        </p:spPr>
      </p:sp>
      <p:sp>
        <p:nvSpPr>
          <p:cNvPr id="113668" name="Rectangle 3"/>
          <p:cNvSpPr>
            <a:spLocks noGrp="1" noChangeArrowheads="1"/>
          </p:cNvSpPr>
          <p:nvPr>
            <p:ph type="body" idx="1"/>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r>
              <a:rPr lang="en-US" sz="1600">
                <a:latin typeface="Calibri" charset="0"/>
              </a:rPr>
              <a:t>This excerpt from a published article illustrates the progression of pneumonia in a hospitalized patient from day 5 to day 10. You can see that the lung infiltrates worsen and become more dense.</a:t>
            </a:r>
            <a:endParaRPr lang="ru-RU" sz="1600">
              <a:latin typeface="Calibri" charset="0"/>
            </a:endParaRPr>
          </a:p>
          <a:p>
            <a:r>
              <a:rPr lang="ru-RU" sz="1600">
                <a:latin typeface="Calibri" charset="0"/>
              </a:rPr>
              <a:t>Сетчатая перестройка легочного рисунка + очаговые инфильтраты и далее обширное затемнение легочных полей (альвеолярный отек)</a:t>
            </a:r>
          </a:p>
          <a:p>
            <a:r>
              <a:rPr lang="ru-RU" sz="1600">
                <a:latin typeface="Calibri" charset="0"/>
              </a:rPr>
              <a:t>Гипоксемия, спавшиеся альвеолы</a:t>
            </a:r>
            <a:endParaRPr lang="en-US" sz="1600">
              <a:latin typeface="Calibri" charset="0"/>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3" name="Rectangle 1"/>
          <p:cNvSpPr>
            <a:spLocks noGrp="1" noRot="1" noChangeAspect="1" noChangeArrowheads="1" noTextEdit="1"/>
          </p:cNvSpPr>
          <p:nvPr>
            <p:ph type="sldImg"/>
          </p:nvPr>
        </p:nvSpPr>
        <p:spPr bwMode="auto">
          <a:solidFill>
            <a:srgbClr val="FFFFFF"/>
          </a:solidFill>
          <a:ln>
            <a:solidFill>
              <a:srgbClr val="000000"/>
            </a:solidFill>
            <a:miter lim="800000"/>
            <a:headEnd/>
            <a:tailEnd/>
          </a:ln>
          <a:extLst>
            <a:ext uri="{FAA26D3D-D897-4be2-8F04-BA451C77F1D7}">
              <ma14:placeholderFlag xmlns:ma14="http://schemas.microsoft.com/office/mac/drawingml/2011/main" xmlns="" val="1"/>
            </a:ext>
          </a:extLst>
        </p:spPr>
      </p:sp>
      <p:sp>
        <p:nvSpPr>
          <p:cNvPr id="59394" name="Rectangle 2"/>
          <p:cNvSpPr>
            <a:spLocks noGrp="1" noChangeArrowheads="1"/>
          </p:cNvSpPr>
          <p:nvPr>
            <p:ph type="body" idx="1"/>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pPr marL="265113" indent="-225425" eaLnBrk="1" hangingPunct="1">
              <a:lnSpc>
                <a:spcPct val="80000"/>
              </a:lnSpc>
            </a:pPr>
            <a:endParaRPr lang="fr-FR" sz="900">
              <a:solidFill>
                <a:srgbClr val="000066"/>
              </a:solidFill>
              <a:latin typeface="Calibri" charset="0"/>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7" name="Rectangle 1"/>
          <p:cNvSpPr>
            <a:spLocks noGrp="1" noRot="1" noChangeAspect="1" noChangeArrowheads="1" noTextEdit="1"/>
          </p:cNvSpPr>
          <p:nvPr>
            <p:ph type="sldImg"/>
          </p:nvPr>
        </p:nvSpPr>
        <p:spPr bwMode="auto">
          <a:solidFill>
            <a:srgbClr val="FFFFFF"/>
          </a:solidFill>
          <a:ln>
            <a:solidFill>
              <a:srgbClr val="000000"/>
            </a:solidFill>
            <a:miter lim="800000"/>
            <a:headEnd/>
            <a:tailEnd/>
          </a:ln>
          <a:extLst>
            <a:ext uri="{FAA26D3D-D897-4be2-8F04-BA451C77F1D7}">
              <ma14:placeholderFlag xmlns:ma14="http://schemas.microsoft.com/office/mac/drawingml/2011/main" xmlns="" val="1"/>
            </a:ext>
          </a:extLst>
        </p:spPr>
      </p:sp>
      <p:sp>
        <p:nvSpPr>
          <p:cNvPr id="60418" name="Rectangle 2"/>
          <p:cNvSpPr>
            <a:spLocks noGrp="1" noChangeArrowheads="1"/>
          </p:cNvSpPr>
          <p:nvPr>
            <p:ph type="body" idx="1"/>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pPr marL="38100" eaLnBrk="1" hangingPunct="1">
              <a:spcBef>
                <a:spcPts val="413"/>
              </a:spcBef>
            </a:pPr>
            <a:endParaRPr lang="fr-FR">
              <a:solidFill>
                <a:srgbClr val="000000"/>
              </a:solidFill>
              <a:latin typeface="Arial" charset="0"/>
              <a:cs typeface="Arial" charset="0"/>
              <a:sym typeface="Arial" charset="0"/>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737" name="Slide Image Placeholder 1"/>
          <p:cNvSpPr>
            <a:spLocks noGrp="1" noRot="1" noChangeAspect="1"/>
          </p:cNvSpPr>
          <p:nvPr>
            <p:ph type="sldImg"/>
          </p:nvPr>
        </p:nvSpPr>
        <p:spPr bwMode="auto">
          <a:noFill/>
          <a:ln>
            <a:solidFill>
              <a:srgbClr val="000000"/>
            </a:solidFill>
            <a:miter lim="800000"/>
            <a:headEnd/>
            <a:tailEnd/>
          </a:ln>
          <a:extLst>
            <a:ext uri="{909E8E84-426E-40dd-AFC4-6F175D3DCCD1}">
              <a14:hiddenFill xmlns:a14="http://schemas.microsoft.com/office/drawing/2010/main" xmlns="">
                <a:solidFill>
                  <a:srgbClr val="FFFFFF"/>
                </a:solidFill>
              </a14:hiddenFill>
            </a:ext>
            <a:ext uri="{FAA26D3D-D897-4be2-8F04-BA451C77F1D7}">
              <ma14:placeholderFlag xmlns:ma14="http://schemas.microsoft.com/office/mac/drawingml/2011/main" xmlns="" val="1"/>
            </a:ext>
          </a:extLst>
        </p:spPr>
      </p:sp>
      <p:sp>
        <p:nvSpPr>
          <p:cNvPr id="116738" name="Notes Placeholder 2"/>
          <p:cNvSpPr>
            <a:spLocks noGrp="1"/>
          </p:cNvSpPr>
          <p:nvPr>
            <p:ph type="body" idx="1"/>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endParaRPr lang="en-US">
              <a:latin typeface="Calibri" charset="0"/>
            </a:endParaRPr>
          </a:p>
        </p:txBody>
      </p:sp>
      <p:sp>
        <p:nvSpPr>
          <p:cNvPr id="4" name="Slide Number Placeholder 3"/>
          <p:cNvSpPr>
            <a:spLocks noGrp="1"/>
          </p:cNvSpPr>
          <p:nvPr>
            <p:ph type="sldNum" sz="quarter" idx="5"/>
          </p:nvPr>
        </p:nvSpPr>
        <p:spPr/>
        <p:txBody>
          <a:bodyPr/>
          <a:lstStyle/>
          <a:p>
            <a:pPr>
              <a:defRPr/>
            </a:pPr>
            <a:fld id="{8C6FA7A0-CF9C-5040-98F6-B85640A83251}" type="slidenum">
              <a:rPr lang="ru-RU" smtClean="0"/>
              <a:pPr>
                <a:defRPr/>
              </a:pPr>
              <a:t>34</a:t>
            </a:fld>
            <a:endParaRPr lang="ru-RU"/>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1"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xmlns="">
                <a:solidFill>
                  <a:srgbClr val="FFFFFF"/>
                </a:solidFill>
              </a14:hiddenFill>
            </a:ext>
            <a:ext uri="{FAA26D3D-D897-4be2-8F04-BA451C77F1D7}">
              <ma14:placeholderFlag xmlns:ma14="http://schemas.microsoft.com/office/mac/drawingml/2011/main" xmlns="" val="1"/>
            </a:ext>
          </a:extLst>
        </p:spPr>
      </p:sp>
      <p:sp>
        <p:nvSpPr>
          <p:cNvPr id="56322" name="Rectangle 3"/>
          <p:cNvSpPr>
            <a:spLocks noGrp="1" noChangeArrowheads="1"/>
          </p:cNvSpPr>
          <p:nvPr>
            <p:ph type="body" idx="1"/>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925" eaLnBrk="1" hangingPunct="1"/>
            <a:r>
              <a:rPr lang="ru-RU" sz="1100">
                <a:latin typeface="Arial Bold" charset="0"/>
              </a:rPr>
              <a:t>гистоплазма капсулатум (Histoplasma capsulatum) – вызывает гистоплазмоз; - кокцидиоидес иммитис (Coccidioides immitis) – вызывает кокцидиоидомикоз; - бластомицес дерматитидис (Blastomyces dermatitidis) – вызывает бластомикоз.</a:t>
            </a:r>
          </a:p>
          <a:p>
            <a:pPr marL="34925" eaLnBrk="1" hangingPunct="1"/>
            <a:r>
              <a:rPr lang="ru-RU" sz="1100">
                <a:latin typeface="Arial Bold" charset="0"/>
              </a:rPr>
              <a:t>Другие микозы (криптококкоз, аспергиллез, кандидоз, мукормикоз) возникают прежде всего у людей с подавленной иммунной системой. </a:t>
            </a:r>
          </a:p>
          <a:p>
            <a:pPr marL="34925" eaLnBrk="1" hangingPunct="1"/>
            <a:endParaRPr lang="ru-RU" sz="1100">
              <a:latin typeface="Arial Bold" charset="0"/>
            </a:endParaRPr>
          </a:p>
          <a:p>
            <a:pPr marL="34925" eaLnBrk="1" hangingPunct="1"/>
            <a:r>
              <a:rPr lang="ru-RU" sz="1100">
                <a:latin typeface="Arial Bold" charset="0"/>
              </a:rPr>
              <a:t>Острая форма кокцидиоидомикоза, как правило, без лечения заканчивается полным выздоровлением. Больных с прогрессирующей формой заболевания лечат внутривенным введением амфотерицина B или назначают внутрь </a:t>
            </a:r>
            <a:r>
              <a:rPr lang="ru-RU" sz="1100">
                <a:latin typeface="Arial Bold" charset="0"/>
                <a:hlinkClick r:id="rId3"/>
              </a:rPr>
              <a:t>флуконазол. В других случаях заболевание лечат </a:t>
            </a:r>
            <a:r>
              <a:rPr lang="ru-RU" sz="1100">
                <a:latin typeface="Arial Bold" charset="0"/>
                <a:hlinkClick r:id="rId4"/>
              </a:rPr>
              <a:t>итраконазолом или </a:t>
            </a:r>
            <a:r>
              <a:rPr lang="ru-RU" sz="1100">
                <a:latin typeface="Arial Bold" charset="0"/>
                <a:hlinkClick r:id="rId5"/>
              </a:rPr>
              <a:t>кетоконазолом.</a:t>
            </a:r>
            <a:endParaRPr lang="fr-FR" sz="1400">
              <a:latin typeface="Calibri" charset="0"/>
              <a:cs typeface="Arial" charset="0"/>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049" name="Rectangle 7"/>
          <p:cNvSpPr>
            <a:spLocks noGrp="1" noChangeArrowheads="1"/>
          </p:cNvSpPr>
          <p:nvPr>
            <p:ph type="sldNum" sz="quarter" idx="5"/>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000">
                <a:solidFill>
                  <a:schemeClr val="tx1"/>
                </a:solidFill>
                <a:latin typeface="Arial" charset="0"/>
                <a:ea typeface="ＭＳ Ｐゴシック" charset="0"/>
                <a:cs typeface="ＭＳ Ｐゴシック" charset="0"/>
              </a:defRPr>
            </a:lvl1pPr>
            <a:lvl2pPr marL="742950" indent="-285750" eaLnBrk="0" hangingPunct="0">
              <a:defRPr sz="2000">
                <a:solidFill>
                  <a:schemeClr val="tx1"/>
                </a:solidFill>
                <a:latin typeface="Arial" charset="0"/>
                <a:ea typeface="ＭＳ Ｐゴシック" charset="0"/>
              </a:defRPr>
            </a:lvl2pPr>
            <a:lvl3pPr marL="1143000" indent="-228600" eaLnBrk="0" hangingPunct="0">
              <a:defRPr sz="2000">
                <a:solidFill>
                  <a:schemeClr val="tx1"/>
                </a:solidFill>
                <a:latin typeface="Arial" charset="0"/>
                <a:ea typeface="ＭＳ Ｐゴシック" charset="0"/>
              </a:defRPr>
            </a:lvl3pPr>
            <a:lvl4pPr marL="1600200" indent="-228600" eaLnBrk="0" hangingPunct="0">
              <a:defRPr sz="2000">
                <a:solidFill>
                  <a:schemeClr val="tx1"/>
                </a:solidFill>
                <a:latin typeface="Arial" charset="0"/>
                <a:ea typeface="ＭＳ Ｐゴシック" charset="0"/>
              </a:defRPr>
            </a:lvl4pPr>
            <a:lvl5pPr marL="2057400" indent="-228600" eaLnBrk="0" hangingPunct="0">
              <a:defRPr sz="2000">
                <a:solidFill>
                  <a:schemeClr val="tx1"/>
                </a:solidFill>
                <a:latin typeface="Arial" charset="0"/>
                <a:ea typeface="ＭＳ Ｐゴシック" charset="0"/>
              </a:defRPr>
            </a:lvl5pPr>
            <a:lvl6pPr marL="2514600" indent="-228600" eaLnBrk="0" fontAlgn="base" hangingPunct="0">
              <a:spcBef>
                <a:spcPct val="0"/>
              </a:spcBef>
              <a:spcAft>
                <a:spcPct val="0"/>
              </a:spcAft>
              <a:defRPr sz="2000">
                <a:solidFill>
                  <a:schemeClr val="tx1"/>
                </a:solidFill>
                <a:latin typeface="Arial" charset="0"/>
                <a:ea typeface="ＭＳ Ｐゴシック" charset="0"/>
              </a:defRPr>
            </a:lvl6pPr>
            <a:lvl7pPr marL="2971800" indent="-228600" eaLnBrk="0" fontAlgn="base" hangingPunct="0">
              <a:spcBef>
                <a:spcPct val="0"/>
              </a:spcBef>
              <a:spcAft>
                <a:spcPct val="0"/>
              </a:spcAft>
              <a:defRPr sz="2000">
                <a:solidFill>
                  <a:schemeClr val="tx1"/>
                </a:solidFill>
                <a:latin typeface="Arial" charset="0"/>
                <a:ea typeface="ＭＳ Ｐゴシック" charset="0"/>
              </a:defRPr>
            </a:lvl7pPr>
            <a:lvl8pPr marL="3429000" indent="-228600" eaLnBrk="0" fontAlgn="base" hangingPunct="0">
              <a:spcBef>
                <a:spcPct val="0"/>
              </a:spcBef>
              <a:spcAft>
                <a:spcPct val="0"/>
              </a:spcAft>
              <a:defRPr sz="2000">
                <a:solidFill>
                  <a:schemeClr val="tx1"/>
                </a:solidFill>
                <a:latin typeface="Arial" charset="0"/>
                <a:ea typeface="ＭＳ Ｐゴシック" charset="0"/>
              </a:defRPr>
            </a:lvl8pPr>
            <a:lvl9pPr marL="3886200" indent="-228600" eaLnBrk="0" fontAlgn="base" hangingPunct="0">
              <a:spcBef>
                <a:spcPct val="0"/>
              </a:spcBef>
              <a:spcAft>
                <a:spcPct val="0"/>
              </a:spcAft>
              <a:defRPr sz="2000">
                <a:solidFill>
                  <a:schemeClr val="tx1"/>
                </a:solidFill>
                <a:latin typeface="Arial" charset="0"/>
                <a:ea typeface="ＭＳ Ｐゴシック" charset="0"/>
              </a:defRPr>
            </a:lvl9pPr>
          </a:lstStyle>
          <a:p>
            <a:pPr eaLnBrk="1" hangingPunct="1"/>
            <a:fld id="{602C9898-353D-C344-BE5E-C24F26F09681}" type="slidenum">
              <a:rPr lang="ru-RU" sz="1200"/>
              <a:pPr eaLnBrk="1" hangingPunct="1"/>
              <a:t>40</a:t>
            </a:fld>
            <a:endParaRPr lang="ru-RU" sz="1200"/>
          </a:p>
        </p:txBody>
      </p:sp>
      <p:sp>
        <p:nvSpPr>
          <p:cNvPr id="130050"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xmlns="">
                <a:solidFill>
                  <a:srgbClr val="FFFFFF"/>
                </a:solidFill>
              </a14:hiddenFill>
            </a:ext>
            <a:ext uri="{FAA26D3D-D897-4be2-8F04-BA451C77F1D7}">
              <ma14:placeholderFlag xmlns:ma14="http://schemas.microsoft.com/office/mac/drawingml/2011/main" xmlns="" val="1"/>
            </a:ext>
          </a:extLst>
        </p:spPr>
      </p:sp>
      <p:sp>
        <p:nvSpPr>
          <p:cNvPr id="130051" name="Rectangle 3"/>
          <p:cNvSpPr>
            <a:spLocks noGrp="1" noChangeArrowheads="1"/>
          </p:cNvSpPr>
          <p:nvPr>
            <p:ph type="body" idx="1"/>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eaLnBrk="1" hangingPunct="1">
              <a:lnSpc>
                <a:spcPct val="80000"/>
              </a:lnSpc>
              <a:spcBef>
                <a:spcPct val="0"/>
              </a:spcBef>
            </a:pPr>
            <a:r>
              <a:rPr lang="ru-RU" sz="800" b="1">
                <a:latin typeface="Arial" charset="0"/>
              </a:rPr>
              <a:t>Микоплазмозы</a:t>
            </a:r>
            <a:r>
              <a:rPr lang="ru-RU" sz="800">
                <a:latin typeface="Arial" charset="0"/>
              </a:rPr>
              <a:t> - антропонозные инфекционные болезни, характеризующиеся поражением органов дыхания, мочеполовых органов, центральной нервной системы и внутриутробным поражением плода.</a:t>
            </a:r>
          </a:p>
          <a:p>
            <a:pPr eaLnBrk="1" hangingPunct="1">
              <a:lnSpc>
                <a:spcPct val="80000"/>
              </a:lnSpc>
              <a:spcBef>
                <a:spcPct val="0"/>
              </a:spcBef>
            </a:pPr>
            <a:r>
              <a:rPr lang="ru-RU" sz="800">
                <a:latin typeface="Arial" charset="0"/>
              </a:rPr>
              <a:t>Этиология. В настоящее время известно свыше 40 видов микоплазм, выделенных из различных источников (от коз, овец, крупного рогатого скота, свиней, грызунов, птиц, а также от здоровых и больных людей). От человека выделено 9 видов микоплазм, но в патологии имеет значение только три вида: Mycoplasma pneumoniae, Mycoplasma hominis, Ureaplasma urealyticum (T-Mycoplasma). Общими свойствами микоплазм являются: небольшие размеры (150-225 нм); способность размножаться на бесклеточной среде (в отличие от вирусов и хламидий); выраженный полиморфизм (из-за отсутствия ригидной оболочки); потребность в стеролах (холестерине и др.); гибель под действием дистиллированной воды; устойчивость к действию сульфаниламидов, пенициллину, стрептомицину и чувствительность к антибиотикам тетрациклиновой группы (Т-микоплазмы, кроме того, чувствительны к эритромицину); отсутствие реверсии микоплазм в отличие от L-форм бактерий. При росте на специальных питательных средах (довольно сложных по составу) микоплазмы образуют небольшие колонии с темным центром и более светлой периферией (форма, напоминающая яичницу-глазунью) диаметром до 1-1,5 мм. Очень мелкие колонии (всего 15-20 мкм в диаметре) образуют Т-микоплазмы, откуда и произошло их название (от англ. tiny - очень маленький, крошечный). Особенностью Т-микоплазм является их абсолютная потребность в мочевине. Только они имеют ферменты для расщепления мочевины, избирательно подавляются эритромицином и калия ацетатом и, наоборот, этот вид устойчив к линкомицину, подавляющему рост других видов микоплазм. Т-микоплазмы подразделяются на 11 серотипов. Микоплазмы занимают промежуточное положение между вирусами, бактериями и простейшими.</a:t>
            </a:r>
          </a:p>
          <a:p>
            <a:pPr eaLnBrk="1" hangingPunct="1">
              <a:lnSpc>
                <a:spcPct val="80000"/>
              </a:lnSpc>
              <a:spcBef>
                <a:spcPct val="0"/>
              </a:spcBef>
            </a:pPr>
            <a:r>
              <a:rPr lang="ru-RU" sz="800">
                <a:latin typeface="Arial" charset="0"/>
              </a:rPr>
              <a:t>Эпидемиология. Источником инфекции является только человек, больной микоплазмозом или здоровый носитель микоплазм. Передача инфекции может осуществляться воздушно-капельным путем и половым путями; от матери плоду (внутриутробно или во время родов). Микоплазмоз более распространен во вновь сформированных коллективах, где за первые 2-3 мес инфицируются, судя по нарастанию титра антител до 50% лиц, входящих в коллектив. Удельный вес микоплазмозов среди острых респираторных заболеваний, протекающих с преимущественным поражением верхних дыхательных путей, равен 5-6% к общему числу больных, а при острых пневмониях - от 6 до 22% всех больных пневмониями. Во время эпидемических вспышек удельный вес микоплазмозов может повышаться до 50% и более. Повышение заболеваемости микоплазмозом часто сочетается с повышением заболеваемости острыми респираторными заболеваниями другой этиологии. Микоплазмозы чаще встречаются в холодное время года. Мочеполовой микоплазмоз в виде негонококкового уретрита у мужчин и воспалительных заболеваний тазовых органов у женщин наблюдается значительно реже по сравнению с хламидиозом и гонореей. Нередко наблюдаются сочетанные заболевания, а также здоровое носительство микоплазм (у 30-40% женщин), что создает угрозу передачи инфекции плоду. Внутриутробное инфицирование может возникнуть в результате восходящей инфекции (реже гематогенно), высока опасность инфицирования плода во время родов. При инфицировании в ранние сроки беременности может наступать самопроизвольный аборт.</a:t>
            </a:r>
          </a:p>
          <a:p>
            <a:pPr eaLnBrk="1" hangingPunct="1">
              <a:lnSpc>
                <a:spcPct val="80000"/>
              </a:lnSpc>
              <a:spcBef>
                <a:spcPct val="0"/>
              </a:spcBef>
            </a:pPr>
            <a:r>
              <a:rPr lang="ru-RU" sz="800">
                <a:latin typeface="Arial" charset="0"/>
              </a:rPr>
              <a:t>Патогенез. При воздушно-капельном пути передачи воротами инфекции чаще служат слизистые оболочки респираторного тракта, что подтверждается опытами на добровольцах, у которых удалось вызвать заболевания при введении возбудителя в дыхательные пути. Об этом же говорит и преимущественное поражение органов дыхания. Внедрение возбудителя может происходить в слизистые оболочки мочеполовых органов (при половом пути передачи инфекции). Что касается Т-микоплазмы, то она может существовать только в мочеполовых органах (из-за потребности в мочевине) и для нее характерен только половой путь передачи инфекции, а воротами инфекции является слизистая оболочка мочеполовых органов.</a:t>
            </a:r>
          </a:p>
          <a:p>
            <a:pPr eaLnBrk="1" hangingPunct="1">
              <a:lnSpc>
                <a:spcPct val="80000"/>
              </a:lnSpc>
              <a:spcBef>
                <a:spcPct val="0"/>
              </a:spcBef>
            </a:pPr>
            <a:r>
              <a:rPr lang="ru-RU" sz="800">
                <a:latin typeface="Arial" charset="0"/>
              </a:rPr>
              <a:t>Инфицирование микоплазмами не всегда ведет к заболеванию, о чем свидетельствуют выделение микоплазм от здоровых людей, а также появление противомикоплазменных антител у большого числа новобранцев без перенесения ими заболевания. Наличие поражений, отдаленных от ворот инфекции (экзантема, изменение суставов, менингиты и энцефалиты и др.), позволяют предполагать наличие гематогенной диссеминации возбудителя. О генерализации инфекции свидетельствует также обнаружение микоплазма в костном мозге, лимфатических узлах, ткани легкого.</a:t>
            </a:r>
          </a:p>
          <a:p>
            <a:pPr eaLnBrk="1" hangingPunct="1">
              <a:lnSpc>
                <a:spcPct val="80000"/>
              </a:lnSpc>
              <a:spcBef>
                <a:spcPct val="0"/>
              </a:spcBef>
            </a:pPr>
            <a:r>
              <a:rPr lang="ru-RU" sz="800">
                <a:latin typeface="Arial" charset="0"/>
              </a:rPr>
              <a:t>Изменения в различных органах могут быть обусловлены не только развитием в них микоплазм, но и токсическими веществами, которые они могут продуцировать. Так, некоторые виды микоплазм животных продуцируют нейротоксин, относящийся к экзотоксинам. Он нейтрализуется специфической антисывороткой. Экзотоксин оказывает первичное токсическое действие на нервную систему, действует на нервные клетки, поражает капилляры, делает проницаемым гематоэнцефалический барьер. Поражается также сердечно-сосудистая система. Иммунитет при микоплазмозе напряженный, что делает перспективной работу по созданию вакцин. В патогенезе микоплазмоза большое значение имеет наслоение других инфекционных агентов, преимущественно бактериальных. Это имеет значение как при заболеваниях органов дыхания, так и при болезнях мочеполовых органов. Этот факт имеет большое значение для диагностики и лечения микоплазмозов.</a:t>
            </a:r>
          </a:p>
          <a:p>
            <a:pPr eaLnBrk="1" hangingPunct="1">
              <a:lnSpc>
                <a:spcPct val="80000"/>
              </a:lnSpc>
              <a:spcBef>
                <a:spcPct val="0"/>
              </a:spcBef>
            </a:pPr>
            <a:r>
              <a:rPr lang="ru-RU" sz="800">
                <a:latin typeface="Arial" charset="0"/>
              </a:rPr>
              <a:t>Симптомы и течение. Инкубационный период продолжается от 4 до 25 дней (чаще 9-12 сут). Описаны следующие клинические формы болезни: острые респираторные заболевания (фарингиты, ринофарингиты, ларинго-фарингиты, бронхиты); острые пневмонии; абактериальный уретрит; менингеальные формы; малоизученные заболевания (воспалительные заболевания органов малого таза у женщин, внутриутробное поражение плода). Кроме того, микоплазменная инфекция может протекать в бессимптомной форме (инаппарантной при респираторном микоплазмозе и латентной - при мочеполовом микоплазмозе, последний характеризуется длительным персистированием возбудителя в организме).</a:t>
            </a:r>
          </a:p>
          <a:p>
            <a:pPr eaLnBrk="1" hangingPunct="1">
              <a:lnSpc>
                <a:spcPct val="80000"/>
              </a:lnSpc>
              <a:spcBef>
                <a:spcPct val="0"/>
              </a:spcBef>
            </a:pPr>
            <a:r>
              <a:rPr lang="ru-RU" sz="800">
                <a:latin typeface="Arial" charset="0"/>
              </a:rPr>
              <a:t>Острые респираторные заболевания. Эта форма микоплазмоза встречается наиболее часто у военнослужащих первых 1-3 мес службы (повышенная заболеваемость может встречаться и в других вновь сформированных коллективах). Микоплазмы обусловливают до 5% всех острых респираторных заболеваний. Эти заболевания, также как и острые пневмонии, обусловлены М. pneumoniae. Хотя в эксперименте на добровольцах показано, что ингаляция большой дозы М. hominis может обусловить возникновение экссудативного фарингита, однако в естественных условиях эта микоплазма вызывает заболевания только мочеполовых органов. При острых респираторных заболеваниях (как это наблюдалось на добровольцах) инкубационный период обычно колебался от 4 до 8 дней. Общее состояние больных остается удовлетворительным или хорошим. Температура тела нормальная или субфебрильная. Больные жалуются на боли в горле, насморк, иногда кашель, умеренные боли в мышцах. Слизистые оболочки зева, мягкого неба гиперемированы, несколько отечны, иногда отмечается зернистость слизистой оболочки зева. Миндалины умеренно увеличены. Изменения в зеве держатся около 7 дней. У некоторых больных в процесс вовлекаются гортань, трахея, бронхи. Общее самочувствие также не нарушается; кратковременно повышается температура тела до 38°С. Осложнений при этой форме обычно не бывает.</a:t>
            </a:r>
          </a:p>
          <a:p>
            <a:pPr eaLnBrk="1" hangingPunct="1">
              <a:lnSpc>
                <a:spcPct val="80000"/>
              </a:lnSpc>
              <a:spcBef>
                <a:spcPct val="0"/>
              </a:spcBef>
            </a:pPr>
            <a:r>
              <a:rPr lang="ru-RU" sz="800">
                <a:latin typeface="Arial" charset="0"/>
              </a:rPr>
              <a:t>Острая пневмония (синонимы: первичная атипичная пневмония, пневмония, обусловленная агентом Итона и др.). Инкубационный период обычно около 2 нед. Заболевание вызывается микоплазмой (М. pneu-moniae), но нередко вовлекается и вторичная бактериальная инфекция (пневмококк, стафилококк, гемофильная палочка и др.). Заболевание начинается остро с озноба, повышения температуры тела, наблюдается слабость, разбитость, ломящие боли во всем теле, головная боль, отсутствие аппетита. Температура в большинстве случаев достигает высоких цифр, субфебрилитет наблюдается редко (около 5%), у 70% больных температура тела выше 39°С. Лихорадка чаще продолжается от 5 до 10 дней, хотя у части больных она длится 2 нед и более. Нередко в периоде реконвалесценции несколько дней сохраняется субфебрильная температура тела.</a:t>
            </a:r>
          </a:p>
          <a:p>
            <a:pPr eaLnBrk="1" hangingPunct="1">
              <a:lnSpc>
                <a:spcPct val="80000"/>
              </a:lnSpc>
              <a:spcBef>
                <a:spcPct val="0"/>
              </a:spcBef>
            </a:pPr>
            <a:r>
              <a:rPr lang="ru-RU" sz="800">
                <a:latin typeface="Arial" charset="0"/>
              </a:rPr>
              <a:t>Наиболее частым признаком поражения органов дыхания является кашель. Он вначале бывает сухой, затем начинает отделяться слизистая мокрота, очень редко отмечается примесь крови в мокроте. У больных часто отмечается насморк, боли и першение в горле, гиперемия слизистой оболочки ротоглотки. Несколько реже отмечается охриплость голоса, одышка. При обследовании отмечаются физикальные признаки пневмонии в виде укорочения перкуторного звука, выслушиваются сухие и чаще влажные хрипы, у части больных - шум трения плевры. Пневмония чаще бывает односторонней (правосторонней), поражаются нижние доли. Рентгенологически чаще выявляются очаговые изменения.</a:t>
            </a:r>
          </a:p>
          <a:p>
            <a:pPr eaLnBrk="1" hangingPunct="1">
              <a:lnSpc>
                <a:spcPct val="80000"/>
              </a:lnSpc>
              <a:spcBef>
                <a:spcPct val="0"/>
              </a:spcBef>
            </a:pPr>
            <a:r>
              <a:rPr lang="ru-RU" sz="800">
                <a:latin typeface="Arial" charset="0"/>
              </a:rPr>
              <a:t>При осмотре отмечается бледность лица, у отдельных больных цианоз губ, может быть герпетическая сыпь, иногда появляется экзантема, у части больных инъекция сосудов склер. Нередко увеличиваются шейные лимфатические узлы. У части больных в начальном периоде отмечается тошнота, боли в животе, может быть рвота. В последующем, примерно у 30% больных, выявляется увеличение печени. Увеличение селезенки бывает редко.</a:t>
            </a:r>
          </a:p>
          <a:p>
            <a:pPr eaLnBrk="1" hangingPunct="1">
              <a:lnSpc>
                <a:spcPct val="80000"/>
              </a:lnSpc>
              <a:spcBef>
                <a:spcPct val="0"/>
              </a:spcBef>
            </a:pPr>
            <a:r>
              <a:rPr lang="ru-RU" sz="800">
                <a:latin typeface="Arial" charset="0"/>
              </a:rPr>
              <a:t>Со стороны сердечно-сосудистой системы отмечается брадикардия, снижение АД, в периоде разгара болезни могут быть более выраженные поражения сердечной мышцы. При рентгенографии в периоде разгара болезни отмечаются интерстициальные изменения в легких, на фоне которых выявляются небольшие участки инфильтративных изменений. У отдельных больных с самого начала болезни преобладают паренхиматозные изменения, обусловленные, вероятно, смешанной мико-плазменно-бактериальной инфекцией. Инфильтраты могут быть массивными, сливными, иногда формируются ателектазы. Рентгенологические изменения сохраняются до 3-5 нед. При тяжелых формах возможна лихорадка неправильного типа с большими суточными размахами, повышенной потливостью при падении температуры и познабливанием при повышении, у этих больных лихорадка может затянуться до 30-40 дней. Возможны рецидивы.</a:t>
            </a:r>
          </a:p>
          <a:p>
            <a:pPr eaLnBrk="1" hangingPunct="1">
              <a:lnSpc>
                <a:spcPct val="80000"/>
              </a:lnSpc>
              <a:spcBef>
                <a:spcPct val="0"/>
              </a:spcBef>
            </a:pPr>
            <a:r>
              <a:rPr lang="ru-RU" sz="800">
                <a:latin typeface="Arial" charset="0"/>
              </a:rPr>
              <a:t>При исследовании периферической крови отмечается нормоцитоз или (у половины больных) умеренный лейкоцитоз 10-15 тыс. в 1 мкл, лейкопения бывает редко. СОЭ у большинства больных в пределах 20-50 мм/ч. Может быть анэозинофилия (у 30-40%).</a:t>
            </a:r>
          </a:p>
          <a:p>
            <a:pPr eaLnBrk="1" hangingPunct="1">
              <a:lnSpc>
                <a:spcPct val="80000"/>
              </a:lnSpc>
              <a:spcBef>
                <a:spcPct val="0"/>
              </a:spcBef>
            </a:pPr>
            <a:r>
              <a:rPr lang="ru-RU" sz="800">
                <a:latin typeface="Arial" charset="0"/>
              </a:rPr>
              <a:t>Осложнения могут быть обусловлены как самой микоплазмой, так и присоединившейся бактериальной инфекцией. Редко наблюдаются гнойные синуситы, плеврит, тромбофлебит. К крайне редким осложнениям относятся полиневрит, моноартриты, перикардит, миокардит, гепатит, синдром Стивенсона-Джонсона, гемолитическая анемия, тромбогеморрагический синдром, отек легкого.</a:t>
            </a:r>
          </a:p>
          <a:p>
            <a:pPr eaLnBrk="1" hangingPunct="1">
              <a:lnSpc>
                <a:spcPct val="80000"/>
              </a:lnSpc>
              <a:spcBef>
                <a:spcPct val="0"/>
              </a:spcBef>
            </a:pPr>
            <a:r>
              <a:rPr lang="ru-RU" sz="800">
                <a:latin typeface="Arial" charset="0"/>
              </a:rPr>
              <a:t>Абактериальный уретрит. Этиологическая роль микоплазм при негонококковом уретрите и других заболеваниях мочеполовой системы еще вызывает некоторые сомнения, так как у больных нередко выявляются и другие инфекционные агенты (чаще бактериальные). С другой стороны, микоплазмы нередко удается выделить не только от больных, но и от здоровых лиц. Обнаружение микоплазм не связано с какими-либо клиническими особенностями течения уретритов и других болезней мочеполовых органов. В последние годы большое значение придается микоплазмам в акушерской патологии и внутриутробных поражениях плода. Большое значение придают находкам микоплазм в тканях лимфатических узлов, костном мозге больных лейкозами, а также в опухолевых тканях. Однако роль микоплазм в генезе лейкозов еще окончательно не выяснена.</a:t>
            </a:r>
          </a:p>
          <a:p>
            <a:pPr eaLnBrk="1" hangingPunct="1">
              <a:lnSpc>
                <a:spcPct val="80000"/>
              </a:lnSpc>
              <a:spcBef>
                <a:spcPct val="0"/>
              </a:spcBef>
            </a:pPr>
            <a:r>
              <a:rPr lang="ru-RU" sz="800">
                <a:latin typeface="Arial" charset="0"/>
              </a:rPr>
              <a:t>Менингеольные формы микоплазмоза при спорадической заболеваемости у взрослых больных встречаются у 3-5% к общему числу заболевших. Менингиты с характерной симптоматикой могут протекать как гнойные (с цитозом до 18 000/3) и чаще как серозные (400-600/3), в цереброспинальной жидкости преобладают лимфоциты. Нормализация ее состава происходит к 25-30 дню болезни.</a:t>
            </a:r>
          </a:p>
          <a:p>
            <a:pPr eaLnBrk="1" hangingPunct="1">
              <a:lnSpc>
                <a:spcPct val="80000"/>
              </a:lnSpc>
              <a:spcBef>
                <a:spcPct val="0"/>
              </a:spcBef>
            </a:pPr>
            <a:r>
              <a:rPr lang="ru-RU" sz="800">
                <a:latin typeface="Arial" charset="0"/>
              </a:rPr>
              <a:t>Диагноз и дифференциальный диагноз. Клиническая диагностика довольно сложна из-за полиморфизма проявлений микоплазмоза. Микоплазмозные пневмонии отличаются отсутствием выраженного сезонного подъема заболеваемости, относительно легким течением, умеренной интоксикацией. Однако в отдельных случаях их трудно отличить от пневмоний другой этиологии. Сложна диагностика и более редких форм микоплазмоза, поэтому большое значение имеют лабораторные методы. Выделение микоплазм довольно сложно, так как они растут только на специальных средах, содержащих много компонентов или на культуре тканей. В настоящее время хорошо отработана лишь методика обнаружения Т-микоплазм. При использовании элективной уреазной среды уже через 24-28 ч по изменению цвета среды (с желтого на красный) можно обнаружить наличие Т-микоплазм.</a:t>
            </a:r>
          </a:p>
          <a:p>
            <a:pPr eaLnBrk="1" hangingPunct="1">
              <a:lnSpc>
                <a:spcPct val="80000"/>
              </a:lnSpc>
              <a:spcBef>
                <a:spcPct val="0"/>
              </a:spcBef>
            </a:pPr>
            <a:r>
              <a:rPr lang="ru-RU" sz="800">
                <a:latin typeface="Arial" charset="0"/>
              </a:rPr>
              <a:t>Для диагностики чаще используют серологические реакции (РСК, непрямой гемагглютинации, определение холодных агглютининов). Исследуют парные сыворотки, так как наличие противомикоплазменных антител (в невысоких титрах) отмечается у 60-80% здоровых лиц. Первую сыворотку берут до 6-го дня болезни, вторую - спустя 10-14 дней. Диагностическим считается нарастание титра антител в 4 раза и больше. РТГА является более чувствительной. Холодовые агглютинины выявляются лишь у половины больных и имеют значительно меньшее диагностическое значение. РСК и РНГА служат для выявления антител, при обследовании беременных или больных уретритами она не используется. Следовательно, положительная РСК с микоплазменным антигеном у беременной не указывает на инфицированность генитальными микоплазмами и не может служить обоснованием для лечения беременных женщин</a:t>
            </a: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097" name="Образ слайда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xmlns="">
                <a:solidFill>
                  <a:srgbClr val="FFFFFF"/>
                </a:solidFill>
              </a14:hiddenFill>
            </a:ext>
            <a:ext uri="{FAA26D3D-D897-4be2-8F04-BA451C77F1D7}">
              <ma14:placeholderFlag xmlns:ma14="http://schemas.microsoft.com/office/mac/drawingml/2011/main" xmlns="" val="1"/>
            </a:ext>
          </a:extLst>
        </p:spPr>
      </p:sp>
      <p:sp>
        <p:nvSpPr>
          <p:cNvPr id="132098" name="Заметки 2"/>
          <p:cNvSpPr>
            <a:spLocks noGrp="1"/>
          </p:cNvSpPr>
          <p:nvPr>
            <p:ph type="body" idx="1"/>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pPr eaLnBrk="1" hangingPunct="1"/>
            <a:endParaRPr lang="en-US">
              <a:latin typeface="Calibri" charset="0"/>
            </a:endParaRPr>
          </a:p>
        </p:txBody>
      </p:sp>
      <p:sp>
        <p:nvSpPr>
          <p:cNvPr id="132099" name="Номер слайда 3"/>
          <p:cNvSpPr>
            <a:spLocks noGrp="1"/>
          </p:cNvSpPr>
          <p:nvPr>
            <p:ph type="sldNum" sz="quarter" idx="5"/>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000">
                <a:solidFill>
                  <a:schemeClr val="tx1"/>
                </a:solidFill>
                <a:latin typeface="Arial" charset="0"/>
                <a:ea typeface="ＭＳ Ｐゴシック" charset="0"/>
                <a:cs typeface="ＭＳ Ｐゴシック" charset="0"/>
              </a:defRPr>
            </a:lvl1pPr>
            <a:lvl2pPr marL="742950" indent="-285750" eaLnBrk="0" hangingPunct="0">
              <a:defRPr sz="2000">
                <a:solidFill>
                  <a:schemeClr val="tx1"/>
                </a:solidFill>
                <a:latin typeface="Arial" charset="0"/>
                <a:ea typeface="ＭＳ Ｐゴシック" charset="0"/>
              </a:defRPr>
            </a:lvl2pPr>
            <a:lvl3pPr marL="1143000" indent="-228600" eaLnBrk="0" hangingPunct="0">
              <a:defRPr sz="2000">
                <a:solidFill>
                  <a:schemeClr val="tx1"/>
                </a:solidFill>
                <a:latin typeface="Arial" charset="0"/>
                <a:ea typeface="ＭＳ Ｐゴシック" charset="0"/>
              </a:defRPr>
            </a:lvl3pPr>
            <a:lvl4pPr marL="1600200" indent="-228600" eaLnBrk="0" hangingPunct="0">
              <a:defRPr sz="2000">
                <a:solidFill>
                  <a:schemeClr val="tx1"/>
                </a:solidFill>
                <a:latin typeface="Arial" charset="0"/>
                <a:ea typeface="ＭＳ Ｐゴシック" charset="0"/>
              </a:defRPr>
            </a:lvl4pPr>
            <a:lvl5pPr marL="2057400" indent="-228600" eaLnBrk="0" hangingPunct="0">
              <a:defRPr sz="2000">
                <a:solidFill>
                  <a:schemeClr val="tx1"/>
                </a:solidFill>
                <a:latin typeface="Arial" charset="0"/>
                <a:ea typeface="ＭＳ Ｐゴシック" charset="0"/>
              </a:defRPr>
            </a:lvl5pPr>
            <a:lvl6pPr marL="2514600" indent="-228600" eaLnBrk="0" fontAlgn="base" hangingPunct="0">
              <a:spcBef>
                <a:spcPct val="0"/>
              </a:spcBef>
              <a:spcAft>
                <a:spcPct val="0"/>
              </a:spcAft>
              <a:defRPr sz="2000">
                <a:solidFill>
                  <a:schemeClr val="tx1"/>
                </a:solidFill>
                <a:latin typeface="Arial" charset="0"/>
                <a:ea typeface="ＭＳ Ｐゴシック" charset="0"/>
              </a:defRPr>
            </a:lvl6pPr>
            <a:lvl7pPr marL="2971800" indent="-228600" eaLnBrk="0" fontAlgn="base" hangingPunct="0">
              <a:spcBef>
                <a:spcPct val="0"/>
              </a:spcBef>
              <a:spcAft>
                <a:spcPct val="0"/>
              </a:spcAft>
              <a:defRPr sz="2000">
                <a:solidFill>
                  <a:schemeClr val="tx1"/>
                </a:solidFill>
                <a:latin typeface="Arial" charset="0"/>
                <a:ea typeface="ＭＳ Ｐゴシック" charset="0"/>
              </a:defRPr>
            </a:lvl7pPr>
            <a:lvl8pPr marL="3429000" indent="-228600" eaLnBrk="0" fontAlgn="base" hangingPunct="0">
              <a:spcBef>
                <a:spcPct val="0"/>
              </a:spcBef>
              <a:spcAft>
                <a:spcPct val="0"/>
              </a:spcAft>
              <a:defRPr sz="2000">
                <a:solidFill>
                  <a:schemeClr val="tx1"/>
                </a:solidFill>
                <a:latin typeface="Arial" charset="0"/>
                <a:ea typeface="ＭＳ Ｐゴシック" charset="0"/>
              </a:defRPr>
            </a:lvl8pPr>
            <a:lvl9pPr marL="3886200" indent="-228600" eaLnBrk="0" fontAlgn="base" hangingPunct="0">
              <a:spcBef>
                <a:spcPct val="0"/>
              </a:spcBef>
              <a:spcAft>
                <a:spcPct val="0"/>
              </a:spcAft>
              <a:defRPr sz="2000">
                <a:solidFill>
                  <a:schemeClr val="tx1"/>
                </a:solidFill>
                <a:latin typeface="Arial" charset="0"/>
                <a:ea typeface="ＭＳ Ｐゴシック" charset="0"/>
              </a:defRPr>
            </a:lvl9pPr>
          </a:lstStyle>
          <a:p>
            <a:pPr eaLnBrk="1" hangingPunct="1"/>
            <a:fld id="{2242996A-7C12-944A-9F0B-E038C7623B52}" type="slidenum">
              <a:rPr lang="ru-RU" sz="1200"/>
              <a:pPr eaLnBrk="1" hangingPunct="1"/>
              <a:t>43</a:t>
            </a:fld>
            <a:endParaRPr lang="ru-RU" sz="1200"/>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3" name="Образ слайда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xmlns="">
                <a:solidFill>
                  <a:srgbClr val="FFFFFF"/>
                </a:solidFill>
              </a14:hiddenFill>
            </a:ext>
            <a:ext uri="{FAA26D3D-D897-4be2-8F04-BA451C77F1D7}">
              <ma14:placeholderFlag xmlns:ma14="http://schemas.microsoft.com/office/mac/drawingml/2011/main" xmlns="" val="1"/>
            </a:ext>
          </a:extLst>
        </p:spPr>
      </p:sp>
      <p:sp>
        <p:nvSpPr>
          <p:cNvPr id="141314" name="Заметки 2"/>
          <p:cNvSpPr>
            <a:spLocks noGrp="1"/>
          </p:cNvSpPr>
          <p:nvPr>
            <p:ph type="body" idx="1"/>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r>
              <a:rPr lang="ru-RU">
                <a:latin typeface="Calibri" charset="0"/>
              </a:rPr>
              <a:t>xTAG Respiratory Viral Panel позволяет определить присутствие вируса гриппа типа А подтипов H1 и H3, человеческого метапневмовируса, вируса гриппа типа В, респираторно – синцитиального вируса серотипов А и В, вирусов парагриппа 1, 2, 3 типов, риновируса, аденовируса.</a:t>
            </a:r>
          </a:p>
        </p:txBody>
      </p:sp>
      <p:sp>
        <p:nvSpPr>
          <p:cNvPr id="141315" name="Номер слайда 3"/>
          <p:cNvSpPr>
            <a:spLocks noGrp="1"/>
          </p:cNvSpPr>
          <p:nvPr>
            <p:ph type="sldNum" sz="quarter" idx="5"/>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000">
                <a:solidFill>
                  <a:schemeClr val="tx1"/>
                </a:solidFill>
                <a:latin typeface="Arial" charset="0"/>
                <a:ea typeface="ＭＳ Ｐゴシック" charset="0"/>
                <a:cs typeface="ＭＳ Ｐゴシック" charset="0"/>
              </a:defRPr>
            </a:lvl1pPr>
            <a:lvl2pPr marL="742950" indent="-285750" eaLnBrk="0" hangingPunct="0">
              <a:defRPr sz="2000">
                <a:solidFill>
                  <a:schemeClr val="tx1"/>
                </a:solidFill>
                <a:latin typeface="Arial" charset="0"/>
                <a:ea typeface="ＭＳ Ｐゴシック" charset="0"/>
              </a:defRPr>
            </a:lvl2pPr>
            <a:lvl3pPr marL="1143000" indent="-228600" eaLnBrk="0" hangingPunct="0">
              <a:defRPr sz="2000">
                <a:solidFill>
                  <a:schemeClr val="tx1"/>
                </a:solidFill>
                <a:latin typeface="Arial" charset="0"/>
                <a:ea typeface="ＭＳ Ｐゴシック" charset="0"/>
              </a:defRPr>
            </a:lvl3pPr>
            <a:lvl4pPr marL="1600200" indent="-228600" eaLnBrk="0" hangingPunct="0">
              <a:defRPr sz="2000">
                <a:solidFill>
                  <a:schemeClr val="tx1"/>
                </a:solidFill>
                <a:latin typeface="Arial" charset="0"/>
                <a:ea typeface="ＭＳ Ｐゴシック" charset="0"/>
              </a:defRPr>
            </a:lvl4pPr>
            <a:lvl5pPr marL="2057400" indent="-228600" eaLnBrk="0" hangingPunct="0">
              <a:defRPr sz="2000">
                <a:solidFill>
                  <a:schemeClr val="tx1"/>
                </a:solidFill>
                <a:latin typeface="Arial" charset="0"/>
                <a:ea typeface="ＭＳ Ｐゴシック" charset="0"/>
              </a:defRPr>
            </a:lvl5pPr>
            <a:lvl6pPr marL="2514600" indent="-228600" eaLnBrk="0" fontAlgn="base" hangingPunct="0">
              <a:spcBef>
                <a:spcPct val="0"/>
              </a:spcBef>
              <a:spcAft>
                <a:spcPct val="0"/>
              </a:spcAft>
              <a:defRPr sz="2000">
                <a:solidFill>
                  <a:schemeClr val="tx1"/>
                </a:solidFill>
                <a:latin typeface="Arial" charset="0"/>
                <a:ea typeface="ＭＳ Ｐゴシック" charset="0"/>
              </a:defRPr>
            </a:lvl6pPr>
            <a:lvl7pPr marL="2971800" indent="-228600" eaLnBrk="0" fontAlgn="base" hangingPunct="0">
              <a:spcBef>
                <a:spcPct val="0"/>
              </a:spcBef>
              <a:spcAft>
                <a:spcPct val="0"/>
              </a:spcAft>
              <a:defRPr sz="2000">
                <a:solidFill>
                  <a:schemeClr val="tx1"/>
                </a:solidFill>
                <a:latin typeface="Arial" charset="0"/>
                <a:ea typeface="ＭＳ Ｐゴシック" charset="0"/>
              </a:defRPr>
            </a:lvl7pPr>
            <a:lvl8pPr marL="3429000" indent="-228600" eaLnBrk="0" fontAlgn="base" hangingPunct="0">
              <a:spcBef>
                <a:spcPct val="0"/>
              </a:spcBef>
              <a:spcAft>
                <a:spcPct val="0"/>
              </a:spcAft>
              <a:defRPr sz="2000">
                <a:solidFill>
                  <a:schemeClr val="tx1"/>
                </a:solidFill>
                <a:latin typeface="Arial" charset="0"/>
                <a:ea typeface="ＭＳ Ｐゴシック" charset="0"/>
              </a:defRPr>
            </a:lvl8pPr>
            <a:lvl9pPr marL="3886200" indent="-228600" eaLnBrk="0" fontAlgn="base" hangingPunct="0">
              <a:spcBef>
                <a:spcPct val="0"/>
              </a:spcBef>
              <a:spcAft>
                <a:spcPct val="0"/>
              </a:spcAft>
              <a:defRPr sz="2000">
                <a:solidFill>
                  <a:schemeClr val="tx1"/>
                </a:solidFill>
                <a:latin typeface="Arial" charset="0"/>
                <a:ea typeface="ＭＳ Ｐゴシック" charset="0"/>
              </a:defRPr>
            </a:lvl9pPr>
          </a:lstStyle>
          <a:p>
            <a:pPr eaLnBrk="1" hangingPunct="1"/>
            <a:fld id="{437AA12C-F33A-3E47-9C8A-B4C53685BE86}" type="slidenum">
              <a:rPr lang="ru-RU" sz="1200"/>
              <a:pPr eaLnBrk="1" hangingPunct="1"/>
              <a:t>44</a:t>
            </a:fld>
            <a:endParaRPr lang="ru-RU" sz="1200"/>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7" name="Образ слайда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xmlns="">
                <a:solidFill>
                  <a:srgbClr val="FFFFFF"/>
                </a:solidFill>
              </a14:hiddenFill>
            </a:ext>
            <a:ext uri="{FAA26D3D-D897-4be2-8F04-BA451C77F1D7}">
              <ma14:placeholderFlag xmlns:ma14="http://schemas.microsoft.com/office/mac/drawingml/2011/main" xmlns="" val="1"/>
            </a:ext>
          </a:extLst>
        </p:spPr>
      </p:sp>
      <p:sp>
        <p:nvSpPr>
          <p:cNvPr id="34818" name="Заметки 2"/>
          <p:cNvSpPr>
            <a:spLocks noGrp="1"/>
          </p:cNvSpPr>
          <p:nvPr>
            <p:ph type="body" idx="1"/>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buFont typeface="Wingdings" charset="0"/>
              <a:buChar char="§"/>
            </a:pPr>
            <a:r>
              <a:rPr lang="ru-RU">
                <a:latin typeface="Franklin Gothic Medium" charset="0"/>
              </a:rPr>
              <a:t>Большинство современных противовирусных препаратов оказывают прямое действие на вариабельные белки вирусов.</a:t>
            </a:r>
          </a:p>
          <a:p>
            <a:pPr eaLnBrk="1" hangingPunct="1">
              <a:buFont typeface="Wingdings" charset="0"/>
              <a:buNone/>
            </a:pPr>
            <a:r>
              <a:rPr lang="ru-RU">
                <a:latin typeface="Franklin Gothic Medium" charset="0"/>
              </a:rPr>
              <a:t> </a:t>
            </a:r>
          </a:p>
          <a:p>
            <a:pPr eaLnBrk="1" hangingPunct="1">
              <a:buFont typeface="Wingdings" charset="0"/>
              <a:buChar char="§"/>
            </a:pPr>
            <a:r>
              <a:rPr lang="ru-RU">
                <a:latin typeface="Franklin Gothic Medium" charset="0"/>
              </a:rPr>
              <a:t> К противовирусным препаратам, действующим на конкретные вирусные белки, вирусы, в силу своей изменчивости, со временем вырабатывают резистентность. К некоторым из указанных препаратов (например, к ремантадину) резистентность уже выработана.</a:t>
            </a:r>
          </a:p>
          <a:p>
            <a:pPr eaLnBrk="1" hangingPunct="1">
              <a:buFont typeface="Wingdings" charset="0"/>
              <a:buNone/>
            </a:pPr>
            <a:r>
              <a:rPr lang="ru-RU">
                <a:latin typeface="Franklin Gothic Medium" charset="0"/>
              </a:rPr>
              <a:t>Имеются данные о появлении штаммов вирусов, устойчивых к ингибиторам нейраминидаз - Осельтамивиру и Занамивиру.</a:t>
            </a:r>
          </a:p>
          <a:p>
            <a:pPr eaLnBrk="1" hangingPunct="1">
              <a:buFont typeface="Wingdings" charset="0"/>
              <a:buNone/>
            </a:pPr>
            <a:r>
              <a:rPr lang="ru-RU">
                <a:latin typeface="Franklin Gothic Medium" charset="0"/>
              </a:rPr>
              <a:t>Доказана возможность мутаций вирусного генома, грозящих в недалёком будущем устойчивостью к арбидолу и ингавирину.</a:t>
            </a:r>
          </a:p>
          <a:p>
            <a:pPr eaLnBrk="1" hangingPunct="1">
              <a:buFont typeface="Wingdings" charset="0"/>
              <a:buNone/>
            </a:pPr>
            <a:endParaRPr lang="ru-RU">
              <a:latin typeface="Franklin Gothic Medium" charset="0"/>
            </a:endParaRPr>
          </a:p>
          <a:p>
            <a:pPr eaLnBrk="1" hangingPunct="1">
              <a:buFont typeface="Wingdings" charset="0"/>
              <a:buChar char="§"/>
            </a:pPr>
            <a:r>
              <a:rPr lang="ru-RU">
                <a:latin typeface="Franklin Gothic Medium" charset="0"/>
              </a:rPr>
              <a:t> Поэтому в настоящее время существует огромная потребность в противовирусных препаратах, действующих не на конкретный белок вируса, а на иммунные механизмы противовирусной защиты не только врождённого, но и адаптивного иммунитета. </a:t>
            </a:r>
          </a:p>
          <a:p>
            <a:endParaRPr lang="ru-RU">
              <a:latin typeface="Franklin Gothic Medium" charset="0"/>
            </a:endParaRPr>
          </a:p>
        </p:txBody>
      </p:sp>
      <p:sp>
        <p:nvSpPr>
          <p:cNvPr id="34819" name="Номер слайда 3"/>
          <p:cNvSpPr>
            <a:spLocks noGrp="1"/>
          </p:cNvSpPr>
          <p:nvPr>
            <p:ph type="sldNum" sz="quarter" idx="5"/>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Trebuchet MS" charset="0"/>
                <a:ea typeface="ＭＳ Ｐゴシック" charset="0"/>
                <a:cs typeface="ＭＳ Ｐゴシック" charset="0"/>
              </a:defRPr>
            </a:lvl1pPr>
            <a:lvl2pPr marL="742950" indent="-285750" eaLnBrk="0" hangingPunct="0">
              <a:defRPr sz="2400">
                <a:solidFill>
                  <a:schemeClr val="tx1"/>
                </a:solidFill>
                <a:latin typeface="Trebuchet MS" charset="0"/>
                <a:ea typeface="ＭＳ Ｐゴシック" charset="0"/>
              </a:defRPr>
            </a:lvl2pPr>
            <a:lvl3pPr marL="1143000" indent="-228600" eaLnBrk="0" hangingPunct="0">
              <a:defRPr sz="2400">
                <a:solidFill>
                  <a:schemeClr val="tx1"/>
                </a:solidFill>
                <a:latin typeface="Trebuchet MS" charset="0"/>
                <a:ea typeface="ＭＳ Ｐゴシック" charset="0"/>
              </a:defRPr>
            </a:lvl3pPr>
            <a:lvl4pPr marL="1600200" indent="-228600" eaLnBrk="0" hangingPunct="0">
              <a:defRPr sz="2400">
                <a:solidFill>
                  <a:schemeClr val="tx1"/>
                </a:solidFill>
                <a:latin typeface="Trebuchet MS" charset="0"/>
                <a:ea typeface="ＭＳ Ｐゴシック" charset="0"/>
              </a:defRPr>
            </a:lvl4pPr>
            <a:lvl5pPr marL="2057400" indent="-228600" eaLnBrk="0" hangingPunct="0">
              <a:defRPr sz="2400">
                <a:solidFill>
                  <a:schemeClr val="tx1"/>
                </a:solidFill>
                <a:latin typeface="Trebuchet MS" charset="0"/>
                <a:ea typeface="ＭＳ Ｐゴシック" charset="0"/>
              </a:defRPr>
            </a:lvl5pPr>
            <a:lvl6pPr marL="2514600" indent="-228600" eaLnBrk="0" fontAlgn="base" hangingPunct="0">
              <a:spcBef>
                <a:spcPct val="0"/>
              </a:spcBef>
              <a:spcAft>
                <a:spcPct val="0"/>
              </a:spcAft>
              <a:defRPr sz="2400">
                <a:solidFill>
                  <a:schemeClr val="tx1"/>
                </a:solidFill>
                <a:latin typeface="Trebuchet MS" charset="0"/>
                <a:ea typeface="ＭＳ Ｐゴシック" charset="0"/>
              </a:defRPr>
            </a:lvl6pPr>
            <a:lvl7pPr marL="2971800" indent="-228600" eaLnBrk="0" fontAlgn="base" hangingPunct="0">
              <a:spcBef>
                <a:spcPct val="0"/>
              </a:spcBef>
              <a:spcAft>
                <a:spcPct val="0"/>
              </a:spcAft>
              <a:defRPr sz="2400">
                <a:solidFill>
                  <a:schemeClr val="tx1"/>
                </a:solidFill>
                <a:latin typeface="Trebuchet MS" charset="0"/>
                <a:ea typeface="ＭＳ Ｐゴシック" charset="0"/>
              </a:defRPr>
            </a:lvl7pPr>
            <a:lvl8pPr marL="3429000" indent="-228600" eaLnBrk="0" fontAlgn="base" hangingPunct="0">
              <a:spcBef>
                <a:spcPct val="0"/>
              </a:spcBef>
              <a:spcAft>
                <a:spcPct val="0"/>
              </a:spcAft>
              <a:defRPr sz="2400">
                <a:solidFill>
                  <a:schemeClr val="tx1"/>
                </a:solidFill>
                <a:latin typeface="Trebuchet MS" charset="0"/>
                <a:ea typeface="ＭＳ Ｐゴシック" charset="0"/>
              </a:defRPr>
            </a:lvl8pPr>
            <a:lvl9pPr marL="3886200" indent="-228600" eaLnBrk="0" fontAlgn="base" hangingPunct="0">
              <a:spcBef>
                <a:spcPct val="0"/>
              </a:spcBef>
              <a:spcAft>
                <a:spcPct val="0"/>
              </a:spcAft>
              <a:defRPr sz="2400">
                <a:solidFill>
                  <a:schemeClr val="tx1"/>
                </a:solidFill>
                <a:latin typeface="Trebuchet MS" charset="0"/>
                <a:ea typeface="ＭＳ Ｐゴシック" charset="0"/>
              </a:defRPr>
            </a:lvl9pPr>
          </a:lstStyle>
          <a:p>
            <a:pPr eaLnBrk="1" fontAlgn="base" hangingPunct="1">
              <a:spcBef>
                <a:spcPct val="0"/>
              </a:spcBef>
              <a:spcAft>
                <a:spcPct val="0"/>
              </a:spcAft>
            </a:pPr>
            <a:fld id="{51127802-7773-544E-A984-798D27B057E3}" type="slidenum">
              <a:rPr lang="ru-RU" sz="1200">
                <a:latin typeface="Franklin Gothic Medium" charset="0"/>
                <a:cs typeface="Arial" charset="0"/>
              </a:rPr>
              <a:pPr eaLnBrk="1" fontAlgn="base" hangingPunct="1">
                <a:spcBef>
                  <a:spcPct val="0"/>
                </a:spcBef>
                <a:spcAft>
                  <a:spcPct val="0"/>
                </a:spcAft>
              </a:pPr>
              <a:t>48</a:t>
            </a:fld>
            <a:endParaRPr lang="ru-RU" sz="1200">
              <a:latin typeface="Franklin Gothic Medium" charset="0"/>
              <a:cs typeface="Arial" charset="0"/>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849" name="Rectangle 2"/>
          <p:cNvSpPr>
            <a:spLocks noGrp="1" noChangeArrowheads="1"/>
          </p:cNvSpPr>
          <p:nvPr>
            <p:ph type="hdr" sz="quarter"/>
          </p:nvPr>
        </p:nvSpPr>
        <p:spPr bwMode="auto">
          <a:noFill/>
          <a:ln>
            <a:miter lim="800000"/>
            <a:headEnd/>
            <a:tailEnd/>
          </a:ln>
        </p:spPr>
        <p:txBody>
          <a:bodyPr wrap="square" numCol="1" anchor="t" anchorCtr="0" compatLnSpc="1">
            <a:prstTxWarp prst="textNoShape">
              <a:avLst/>
            </a:prstTxWarp>
          </a:bodyPr>
          <a:lstStyle/>
          <a:p>
            <a:r>
              <a:rPr lang="en-US">
                <a:ea typeface="ＭＳ Ｐゴシック" charset="-128"/>
                <a:cs typeface="Arial" pitchFamily="34" charset="0"/>
              </a:rPr>
              <a:t>Module 4: Case Management of Suspect Human Avian Influenza Infection; Parts 1 &amp; 2</a:t>
            </a:r>
          </a:p>
        </p:txBody>
      </p:sp>
      <p:sp>
        <p:nvSpPr>
          <p:cNvPr id="78850" name="Rectangle 7"/>
          <p:cNvSpPr>
            <a:spLocks noGrp="1" noChangeArrowheads="1"/>
          </p:cNvSpPr>
          <p:nvPr>
            <p:ph type="sldNum" sz="quarter" idx="5"/>
          </p:nvPr>
        </p:nvSpPr>
        <p:spPr bwMode="auto">
          <a:noFill/>
          <a:ln>
            <a:miter lim="800000"/>
            <a:headEnd/>
            <a:tailEnd/>
          </a:ln>
        </p:spPr>
        <p:txBody>
          <a:bodyPr/>
          <a:lstStyle/>
          <a:p>
            <a:fld id="{5CEBA6CA-1852-45F8-9481-07C282065245}" type="slidenum">
              <a:rPr lang="en-US">
                <a:cs typeface="Arial" pitchFamily="34" charset="0"/>
              </a:rPr>
              <a:pPr/>
              <a:t>49</a:t>
            </a:fld>
            <a:endParaRPr lang="en-US">
              <a:cs typeface="Arial" pitchFamily="34" charset="0"/>
            </a:endParaRPr>
          </a:p>
        </p:txBody>
      </p:sp>
      <p:sp>
        <p:nvSpPr>
          <p:cNvPr id="78851" name="Rectangle 2"/>
          <p:cNvSpPr>
            <a:spLocks noGrp="1" noRot="1" noChangeAspect="1" noChangeArrowheads="1" noTextEdit="1"/>
          </p:cNvSpPr>
          <p:nvPr>
            <p:ph type="sldImg"/>
          </p:nvPr>
        </p:nvSpPr>
        <p:spPr bwMode="auto">
          <a:noFill/>
          <a:ln>
            <a:solidFill>
              <a:srgbClr val="000000"/>
            </a:solidFill>
            <a:miter lim="800000"/>
            <a:headEnd/>
            <a:tailEnd/>
          </a:ln>
        </p:spPr>
      </p:sp>
      <p:sp>
        <p:nvSpPr>
          <p:cNvPr id="78852" name="Rectangle 3"/>
          <p:cNvSpPr>
            <a:spLocks noGrp="1" noChangeArrowheads="1"/>
          </p:cNvSpPr>
          <p:nvPr>
            <p:ph type="body" idx="1"/>
          </p:nvPr>
        </p:nvSpPr>
        <p:spPr bwMode="auto">
          <a:xfrm>
            <a:off x="361950" y="4583113"/>
            <a:ext cx="6042025" cy="4467225"/>
          </a:xfrm>
          <a:noFill/>
        </p:spPr>
        <p:txBody>
          <a:bodyPr/>
          <a:lstStyle/>
          <a:p>
            <a:pPr eaLnBrk="1" hangingPunct="1"/>
            <a:r>
              <a:rPr lang="en-US" dirty="0">
                <a:latin typeface="Arial" pitchFamily="34" charset="0"/>
                <a:ea typeface="ＭＳ Ｐゴシック" charset="-128"/>
                <a:cs typeface="Arial" pitchFamily="34" charset="0"/>
              </a:rPr>
              <a:t>This is a picture of how neuraminidase inhibitors work.  </a:t>
            </a:r>
            <a:r>
              <a:rPr lang="en-US" dirty="0" err="1">
                <a:latin typeface="Arial" pitchFamily="34" charset="0"/>
                <a:ea typeface="ＭＳ Ｐゴシック" charset="-128"/>
                <a:cs typeface="Arial" pitchFamily="34" charset="0"/>
              </a:rPr>
              <a:t>Oseltamivir</a:t>
            </a:r>
            <a:r>
              <a:rPr lang="en-US" dirty="0">
                <a:latin typeface="Arial" pitchFamily="34" charset="0"/>
                <a:ea typeface="ＭＳ Ｐゴシック" charset="-128"/>
                <a:cs typeface="Arial" pitchFamily="34" charset="0"/>
              </a:rPr>
              <a:t> and </a:t>
            </a:r>
            <a:r>
              <a:rPr lang="en-US" dirty="0" err="1">
                <a:latin typeface="Arial" pitchFamily="34" charset="0"/>
                <a:ea typeface="ＭＳ Ｐゴシック" charset="-128"/>
                <a:cs typeface="Arial" pitchFamily="34" charset="0"/>
              </a:rPr>
              <a:t>zanamivir</a:t>
            </a:r>
            <a:r>
              <a:rPr lang="en-US" dirty="0">
                <a:latin typeface="Arial" pitchFamily="34" charset="0"/>
                <a:ea typeface="ＭＳ Ｐゴシック" charset="-128"/>
                <a:cs typeface="Arial" pitchFamily="34" charset="0"/>
              </a:rPr>
              <a:t> work by preventing neuraminidase (NA) from releasing newly made virus from budding out of the host cell.  (Left-Click)  At the top part of the slide, Section A, neuraminidase cuts (destroys) virus receptors (</a:t>
            </a:r>
            <a:r>
              <a:rPr lang="en-US" dirty="0" err="1">
                <a:latin typeface="Arial" pitchFamily="34" charset="0"/>
                <a:ea typeface="ＭＳ Ｐゴシック" charset="-128"/>
                <a:cs typeface="Arial" pitchFamily="34" charset="0"/>
              </a:rPr>
              <a:t>sialic</a:t>
            </a:r>
            <a:r>
              <a:rPr lang="en-US" dirty="0">
                <a:latin typeface="Arial" pitchFamily="34" charset="0"/>
                <a:ea typeface="ＭＳ Ｐゴシック" charset="-128"/>
                <a:cs typeface="Arial" pitchFamily="34" charset="0"/>
              </a:rPr>
              <a:t> acid residues on cell surface, new virus particles, respiratory mucus) to allow the release of new </a:t>
            </a:r>
            <a:r>
              <a:rPr lang="en-US" dirty="0" err="1">
                <a:latin typeface="Arial" pitchFamily="34" charset="0"/>
                <a:ea typeface="ＭＳ Ｐゴシック" charset="-128"/>
                <a:cs typeface="Arial" pitchFamily="34" charset="0"/>
              </a:rPr>
              <a:t>virions</a:t>
            </a:r>
            <a:r>
              <a:rPr lang="en-US" dirty="0">
                <a:latin typeface="Arial" pitchFamily="34" charset="0"/>
                <a:ea typeface="ＭＳ Ｐゴシック" charset="-128"/>
                <a:cs typeface="Arial" pitchFamily="34" charset="0"/>
              </a:rPr>
              <a:t> and spread within the respiratory tract.</a:t>
            </a:r>
          </a:p>
          <a:p>
            <a:pPr eaLnBrk="1" hangingPunct="1"/>
            <a:r>
              <a:rPr lang="en-US" dirty="0">
                <a:latin typeface="Arial" pitchFamily="34" charset="0"/>
                <a:ea typeface="ＭＳ Ｐゴシック" charset="-128"/>
                <a:cs typeface="Arial" pitchFamily="34" charset="0"/>
              </a:rPr>
              <a:t> </a:t>
            </a:r>
          </a:p>
          <a:p>
            <a:pPr eaLnBrk="1" hangingPunct="1"/>
            <a:r>
              <a:rPr lang="en-US" dirty="0">
                <a:latin typeface="Arial" pitchFamily="34" charset="0"/>
                <a:ea typeface="ＭＳ Ｐゴシック" charset="-128"/>
                <a:cs typeface="Arial" pitchFamily="34" charset="0"/>
              </a:rPr>
              <a:t>(Left-Click) At the bottom of the slide, section B, you can see where the drug prevents the release of new viruses (stops the multiplication of virus particles). When neuraminidase is blocked, virus particles stick to the cell surface and to each other.  Replication of the influenza virus in the respiratory tract reaches its peak between 24-72 hours after the onset of illness.  This is why timely administration of </a:t>
            </a:r>
            <a:r>
              <a:rPr lang="en-US" dirty="0" err="1">
                <a:latin typeface="Arial" pitchFamily="34" charset="0"/>
                <a:ea typeface="ＭＳ Ｐゴシック" charset="-128"/>
                <a:cs typeface="Arial" pitchFamily="34" charset="0"/>
              </a:rPr>
              <a:t>antivirals</a:t>
            </a:r>
            <a:r>
              <a:rPr lang="en-US" dirty="0">
                <a:latin typeface="Arial" pitchFamily="34" charset="0"/>
                <a:ea typeface="ＭＳ Ｐゴシック" charset="-128"/>
                <a:cs typeface="Arial" pitchFamily="34" charset="0"/>
              </a:rPr>
              <a:t> is important.  </a:t>
            </a:r>
            <a:endParaRPr lang="ru-RU" dirty="0">
              <a:latin typeface="Arial" pitchFamily="34" charset="0"/>
              <a:ea typeface="ＭＳ Ｐゴシック" charset="-128"/>
              <a:cs typeface="Arial" pitchFamily="34" charset="0"/>
            </a:endParaRPr>
          </a:p>
          <a:p>
            <a:pPr eaLnBrk="1" hangingPunct="1"/>
            <a:endParaRPr lang="ru-RU" dirty="0">
              <a:latin typeface="Arial" pitchFamily="34" charset="0"/>
              <a:ea typeface="ＭＳ Ｐゴシック" charset="-128"/>
              <a:cs typeface="Arial" pitchFamily="34" charset="0"/>
            </a:endParaRPr>
          </a:p>
          <a:p>
            <a:pPr eaLnBrk="1" hangingPunct="1"/>
            <a:r>
              <a:rPr lang="ru-RU" dirty="0">
                <a:latin typeface="Arial" pitchFamily="34" charset="0"/>
                <a:ea typeface="ＭＳ Ｐゴシック" charset="-128"/>
                <a:cs typeface="Arial" pitchFamily="34" charset="0"/>
              </a:rPr>
              <a:t>После прикрепления к клеточной мембране вирусные </a:t>
            </a:r>
            <a:r>
              <a:rPr lang="ru-RU" dirty="0" err="1">
                <a:latin typeface="Arial" pitchFamily="34" charset="0"/>
                <a:ea typeface="ＭＳ Ｐゴシック" charset="-128"/>
                <a:cs typeface="Arial" pitchFamily="34" charset="0"/>
              </a:rPr>
              <a:t>нуклеопротеины</a:t>
            </a:r>
            <a:r>
              <a:rPr lang="ru-RU" dirty="0">
                <a:latin typeface="Arial" pitchFamily="34" charset="0"/>
                <a:ea typeface="ＭＳ Ｐゴシック" charset="-128"/>
                <a:cs typeface="Arial" pitchFamily="34" charset="0"/>
              </a:rPr>
              <a:t> и вирусная РНК инкорпорируются в ядро эпителиальной клетки, где начинается репликация вируса. Синтезированные вирионы выходят из инфицированной клетки, но остаются связанными с </a:t>
            </a:r>
            <a:r>
              <a:rPr lang="ru-RU" dirty="0" err="1">
                <a:latin typeface="Arial" pitchFamily="34" charset="0"/>
                <a:ea typeface="ＭＳ Ｐゴシック" charset="-128"/>
                <a:cs typeface="Arial" pitchFamily="34" charset="0"/>
              </a:rPr>
              <a:t>сиаловой</a:t>
            </a:r>
            <a:r>
              <a:rPr lang="ru-RU" dirty="0">
                <a:latin typeface="Arial" pitchFamily="34" charset="0"/>
                <a:ea typeface="ＭＳ Ｐゴシック" charset="-128"/>
                <a:cs typeface="Arial" pitchFamily="34" charset="0"/>
              </a:rPr>
              <a:t> кислотой рецепторов на клеточной мембране, до тех пор, пока вирусная НА не оторвет их от поверхности клетки. В проведенных в последнее время исследованиях (26) показано также, что вирусная НА участвует в инициации инфекции вируса гриппа. Таким образом, НА играет ключевую роль в жизненном цикле вируса гриппа. </a:t>
            </a:r>
          </a:p>
          <a:p>
            <a:pPr eaLnBrk="1" hangingPunct="1"/>
            <a:endParaRPr lang="ru-RU" dirty="0">
              <a:latin typeface="Arial" pitchFamily="34" charset="0"/>
              <a:ea typeface="ＭＳ Ｐゴシック" charset="-128"/>
              <a:cs typeface="Arial" pitchFamily="34" charset="0"/>
            </a:endParaRPr>
          </a:p>
          <a:p>
            <a:pPr eaLnBrk="1" hangingPunct="1"/>
            <a:r>
              <a:rPr lang="ru-RU" dirty="0">
                <a:latin typeface="Arial" pitchFamily="34" charset="0"/>
                <a:ea typeface="ＭＳ Ｐゴシック" charset="-128"/>
                <a:cs typeface="Arial" pitchFamily="34" charset="0"/>
              </a:rPr>
              <a:t>основная функция НА состоит в обеспечении выхода вновь образованных вирионов из клетки. Возможно, НА выполняет и другую функцию в патогенезе гриппа. Так, НА способствует проникновению вируса в дыхательные пути и облегчает доступ к слизистой оболочке за счет разложения </a:t>
            </a:r>
            <a:r>
              <a:rPr lang="ru-RU" dirty="0" err="1">
                <a:latin typeface="Arial" pitchFamily="34" charset="0"/>
                <a:ea typeface="ＭＳ Ｐゴシック" charset="-128"/>
                <a:cs typeface="Arial" pitchFamily="34" charset="0"/>
              </a:rPr>
              <a:t>сиаловых</a:t>
            </a:r>
            <a:r>
              <a:rPr lang="ru-RU" dirty="0">
                <a:latin typeface="Arial" pitchFamily="34" charset="0"/>
                <a:ea typeface="ＭＳ Ｐゴシック" charset="-128"/>
                <a:cs typeface="Arial" pitchFamily="34" charset="0"/>
              </a:rPr>
              <a:t> кислот, присутствующих в муцине. </a:t>
            </a:r>
          </a:p>
          <a:p>
            <a:pPr eaLnBrk="1" hangingPunct="1"/>
            <a:r>
              <a:rPr lang="ru-RU" dirty="0">
                <a:latin typeface="Arial" pitchFamily="34" charset="0"/>
                <a:ea typeface="ＭＳ Ｐゴシック" charset="-128"/>
                <a:cs typeface="Arial" pitchFamily="34" charset="0"/>
              </a:rPr>
              <a:t>Для некоторых вирусов показана способность НА усиливать патогенную активность и </a:t>
            </a:r>
            <a:r>
              <a:rPr lang="ru-RU" dirty="0" err="1">
                <a:latin typeface="Arial" pitchFamily="34" charset="0"/>
                <a:ea typeface="ＭＳ Ｐゴシック" charset="-128"/>
                <a:cs typeface="Arial" pitchFamily="34" charset="0"/>
              </a:rPr>
              <a:t>нейровирулентность</a:t>
            </a:r>
            <a:r>
              <a:rPr lang="ru-RU" dirty="0">
                <a:latin typeface="Arial" pitchFamily="34" charset="0"/>
                <a:ea typeface="ＭＳ Ｐゴシック" charset="-128"/>
                <a:cs typeface="Arial" pitchFamily="34" charset="0"/>
              </a:rPr>
              <a:t> вируса (3). Благодаря своей </a:t>
            </a:r>
            <a:r>
              <a:rPr lang="ru-RU" dirty="0" err="1">
                <a:latin typeface="Arial" pitchFamily="34" charset="0"/>
                <a:ea typeface="ＭＳ Ｐゴシック" charset="-128"/>
                <a:cs typeface="Arial" pitchFamily="34" charset="0"/>
              </a:rPr>
              <a:t>сиалидазной</a:t>
            </a:r>
            <a:r>
              <a:rPr lang="ru-RU" dirty="0">
                <a:latin typeface="Arial" pitchFamily="34" charset="0"/>
                <a:ea typeface="ＭＳ Ｐゴシック" charset="-128"/>
                <a:cs typeface="Arial" pitchFamily="34" charset="0"/>
              </a:rPr>
              <a:t> активности НА разрушает концевые остатки </a:t>
            </a:r>
            <a:r>
              <a:rPr lang="ru-RU" dirty="0" err="1">
                <a:latin typeface="Arial" pitchFamily="34" charset="0"/>
                <a:ea typeface="ＭＳ Ｐゴシック" charset="-128"/>
                <a:cs typeface="Arial" pitchFamily="34" charset="0"/>
              </a:rPr>
              <a:t>сиаловой</a:t>
            </a:r>
            <a:r>
              <a:rPr lang="ru-RU" dirty="0">
                <a:latin typeface="Arial" pitchFamily="34" charset="0"/>
                <a:ea typeface="ＭＳ Ｐゴシック" charset="-128"/>
                <a:cs typeface="Arial" pitchFamily="34" charset="0"/>
              </a:rPr>
              <a:t> кислоты на белках ГА и НА, а также поверхностные гликопротеины на клетках организма-носителя. В связи с тем, что концевая </a:t>
            </a:r>
            <a:r>
              <a:rPr lang="ru-RU" dirty="0" err="1">
                <a:latin typeface="Arial" pitchFamily="34" charset="0"/>
                <a:ea typeface="ＭＳ Ｐゴシック" charset="-128"/>
                <a:cs typeface="Arial" pitchFamily="34" charset="0"/>
              </a:rPr>
              <a:t>сиаловая</a:t>
            </a:r>
            <a:r>
              <a:rPr lang="ru-RU" dirty="0">
                <a:latin typeface="Arial" pitchFamily="34" charset="0"/>
                <a:ea typeface="ＭＳ Ｐゴシック" charset="-128"/>
                <a:cs typeface="Arial" pitchFamily="34" charset="0"/>
              </a:rPr>
              <a:t> кислота играет ключевую роль в процессах связывания ГА, </a:t>
            </a:r>
            <a:r>
              <a:rPr lang="ru-RU" dirty="0" err="1">
                <a:latin typeface="Arial" pitchFamily="34" charset="0"/>
                <a:ea typeface="ＭＳ Ｐゴシック" charset="-128"/>
                <a:cs typeface="Arial" pitchFamily="34" charset="0"/>
              </a:rPr>
              <a:t>рецептор-разрушающая</a:t>
            </a:r>
            <a:r>
              <a:rPr lang="ru-RU" dirty="0">
                <a:latin typeface="Arial" pitchFamily="34" charset="0"/>
                <a:ea typeface="ＭＳ Ｐゴシック" charset="-128"/>
                <a:cs typeface="Arial" pitchFamily="34" charset="0"/>
              </a:rPr>
              <a:t> активность НА направлена против </a:t>
            </a:r>
            <a:r>
              <a:rPr lang="ru-RU" dirty="0" err="1">
                <a:latin typeface="Arial" pitchFamily="34" charset="0"/>
                <a:ea typeface="ＭＳ Ｐゴシック" charset="-128"/>
                <a:cs typeface="Arial" pitchFamily="34" charset="0"/>
              </a:rPr>
              <a:t>рецептор-связывающей</a:t>
            </a:r>
            <a:r>
              <a:rPr lang="ru-RU" dirty="0">
                <a:latin typeface="Arial" pitchFamily="34" charset="0"/>
                <a:ea typeface="ＭＳ Ｐゴシック" charset="-128"/>
                <a:cs typeface="Arial" pitchFamily="34" charset="0"/>
              </a:rPr>
              <a:t> активности ГА. При отсутствии функциональной </a:t>
            </a:r>
            <a:r>
              <a:rPr lang="ru-RU" dirty="0" err="1">
                <a:latin typeface="Arial" pitchFamily="34" charset="0"/>
                <a:ea typeface="ＭＳ Ｐゴシック" charset="-128"/>
                <a:cs typeface="Arial" pitchFamily="34" charset="0"/>
              </a:rPr>
              <a:t>сиалидазы</a:t>
            </a:r>
            <a:r>
              <a:rPr lang="ru-RU" dirty="0">
                <a:latin typeface="Arial" pitchFamily="34" charset="0"/>
                <a:ea typeface="ＭＳ Ｐゴシック" charset="-128"/>
                <a:cs typeface="Arial" pitchFamily="34" charset="0"/>
              </a:rPr>
              <a:t> потомство вирионов группируется на поверхности клетки за счет </a:t>
            </a:r>
            <a:r>
              <a:rPr lang="ru-RU" dirty="0" err="1">
                <a:latin typeface="Arial" pitchFamily="34" charset="0"/>
                <a:ea typeface="ＭＳ Ｐゴシック" charset="-128"/>
                <a:cs typeface="Arial" pitchFamily="34" charset="0"/>
              </a:rPr>
              <a:t>рецептор-связывающей</a:t>
            </a:r>
            <a:r>
              <a:rPr lang="ru-RU" dirty="0">
                <a:latin typeface="Arial" pitchFamily="34" charset="0"/>
                <a:ea typeface="ＭＳ Ｐゴシック" charset="-128"/>
                <a:cs typeface="Arial" pitchFamily="34" charset="0"/>
              </a:rPr>
              <a:t> активности ГА и не может покинуть клеточную поверхность, ограничивая, таким образом, распространение вируса от одной клетки к другой или, через инфицированный секрет дыхательных путей, от одного организма к другому (4, 5). Вирус гриппа А содержит еще один белок — М2, который является ионным каналом, контролирующим </a:t>
            </a:r>
            <a:r>
              <a:rPr lang="ru-RU" dirty="0" err="1">
                <a:latin typeface="Arial" pitchFamily="34" charset="0"/>
                <a:ea typeface="ＭＳ Ｐゴシック" charset="-128"/>
                <a:cs typeface="Arial" pitchFamily="34" charset="0"/>
              </a:rPr>
              <a:t>рН</a:t>
            </a:r>
            <a:r>
              <a:rPr lang="ru-RU" dirty="0">
                <a:latin typeface="Arial" pitchFamily="34" charset="0"/>
                <a:ea typeface="ＭＳ Ｐゴシック" charset="-128"/>
                <a:cs typeface="Arial" pitchFamily="34" charset="0"/>
              </a:rPr>
              <a:t> </a:t>
            </a:r>
            <a:r>
              <a:rPr lang="ru-RU" dirty="0" err="1">
                <a:latin typeface="Arial" pitchFamily="34" charset="0"/>
                <a:ea typeface="ＭＳ Ｐゴシック" charset="-128"/>
                <a:cs typeface="Arial" pitchFamily="34" charset="0"/>
              </a:rPr>
              <a:t>эндосомы</a:t>
            </a:r>
            <a:r>
              <a:rPr lang="ru-RU" dirty="0">
                <a:latin typeface="Arial" pitchFamily="34" charset="0"/>
                <a:ea typeface="ＭＳ Ｐゴシック" charset="-128"/>
                <a:cs typeface="Arial" pitchFamily="34" charset="0"/>
              </a:rPr>
              <a:t> и обеспечивающим выделение </a:t>
            </a:r>
            <a:r>
              <a:rPr lang="ru-RU" dirty="0" err="1">
                <a:latin typeface="Arial" pitchFamily="34" charset="0"/>
                <a:ea typeface="ＭＳ Ｐゴシック" charset="-128"/>
                <a:cs typeface="Arial" pitchFamily="34" charset="0"/>
              </a:rPr>
              <a:t>рибонуклеопротеинов</a:t>
            </a:r>
            <a:r>
              <a:rPr lang="ru-RU" dirty="0">
                <a:latin typeface="Arial" pitchFamily="34" charset="0"/>
                <a:ea typeface="ＭＳ Ｐゴシック" charset="-128"/>
                <a:cs typeface="Arial" pitchFamily="34" charset="0"/>
              </a:rPr>
              <a:t> (РНП) в цитоплазму клетки.  Для эффективной репликации вируса гриппа типа А в условиях </a:t>
            </a:r>
            <a:r>
              <a:rPr lang="ru-RU" dirty="0" err="1">
                <a:latin typeface="Arial" pitchFamily="34" charset="0"/>
                <a:ea typeface="ＭＳ Ｐゴシック" charset="-128"/>
                <a:cs typeface="Arial" pitchFamily="34" charset="0"/>
              </a:rPr>
              <a:t>in</a:t>
            </a:r>
            <a:r>
              <a:rPr lang="ru-RU" dirty="0">
                <a:latin typeface="Arial" pitchFamily="34" charset="0"/>
                <a:ea typeface="ＭＳ Ｐゴシック" charset="-128"/>
                <a:cs typeface="Arial" pitchFamily="34" charset="0"/>
              </a:rPr>
              <a:t> </a:t>
            </a:r>
            <a:r>
              <a:rPr lang="ru-RU" dirty="0" err="1">
                <a:latin typeface="Arial" pitchFamily="34" charset="0"/>
                <a:ea typeface="ＭＳ Ｐゴシック" charset="-128"/>
                <a:cs typeface="Arial" pitchFamily="34" charset="0"/>
              </a:rPr>
              <a:t>vivo</a:t>
            </a:r>
            <a:r>
              <a:rPr lang="ru-RU" dirty="0">
                <a:latin typeface="Arial" pitchFamily="34" charset="0"/>
                <a:ea typeface="ＭＳ Ｐゴシック" charset="-128"/>
                <a:cs typeface="Arial" pitchFamily="34" charset="0"/>
              </a:rPr>
              <a:t> необходима активность всех указанных ферментов (1). </a:t>
            </a:r>
            <a:endParaRPr lang="en-US" dirty="0">
              <a:latin typeface="Arial" pitchFamily="34" charset="0"/>
              <a:ea typeface="ＭＳ Ｐゴシック" charset="-128"/>
              <a:cs typeface="Arial" pitchFamily="34" charset="0"/>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137" name="Образ слайда 1"/>
          <p:cNvSpPr>
            <a:spLocks noGrp="1" noRot="1" noChangeAspect="1" noTextEdit="1"/>
          </p:cNvSpPr>
          <p:nvPr>
            <p:ph type="sldImg"/>
          </p:nvPr>
        </p:nvSpPr>
        <p:spPr bwMode="auto">
          <a:noFill/>
          <a:ln>
            <a:solidFill>
              <a:srgbClr val="000000"/>
            </a:solidFill>
            <a:miter lim="800000"/>
            <a:headEnd/>
            <a:tailEnd/>
          </a:ln>
        </p:spPr>
      </p:sp>
      <p:sp>
        <p:nvSpPr>
          <p:cNvPr id="91138" name="Заметки 2"/>
          <p:cNvSpPr>
            <a:spLocks noGrp="1"/>
          </p:cNvSpPr>
          <p:nvPr>
            <p:ph type="body" idx="1"/>
          </p:nvPr>
        </p:nvSpPr>
        <p:spPr bwMode="auto">
          <a:noFill/>
        </p:spPr>
        <p:txBody>
          <a:bodyPr/>
          <a:lstStyle/>
          <a:p>
            <a:endParaRPr lang="en-US">
              <a:ea typeface="ＭＳ Ｐゴシック" charset="-128"/>
            </a:endParaRPr>
          </a:p>
        </p:txBody>
      </p:sp>
      <p:sp>
        <p:nvSpPr>
          <p:cNvPr id="91139" name="Номер слайда 3"/>
          <p:cNvSpPr>
            <a:spLocks noGrp="1"/>
          </p:cNvSpPr>
          <p:nvPr>
            <p:ph type="sldNum" sz="quarter" idx="5"/>
          </p:nvPr>
        </p:nvSpPr>
        <p:spPr bwMode="auto">
          <a:noFill/>
          <a:ln>
            <a:miter lim="800000"/>
            <a:headEnd/>
            <a:tailEnd/>
          </a:ln>
        </p:spPr>
        <p:txBody>
          <a:bodyPr/>
          <a:lstStyle/>
          <a:p>
            <a:fld id="{39426A08-CF45-467F-BCED-1E7DE452C798}" type="slidenum">
              <a:rPr lang="ru-RU"/>
              <a:pPr/>
              <a:t>51</a:t>
            </a:fld>
            <a:endParaRPr lang="ru-RU"/>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1BF15612-896D-4033-8162-03D2A0AF9BC9}" type="slidenum">
              <a:rPr lang="ru-RU" smtClean="0"/>
              <a:pPr/>
              <a:t>53</a:t>
            </a:fld>
            <a:endParaRPr lang="ru-RU"/>
          </a:p>
        </p:txBody>
      </p:sp>
    </p:spTree>
    <p:extLst>
      <p:ext uri="{BB962C8B-B14F-4D97-AF65-F5344CB8AC3E}">
        <p14:creationId xmlns:p14="http://schemas.microsoft.com/office/powerpoint/2010/main" val="3279594713"/>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Образ слайда 1"/>
          <p:cNvSpPr>
            <a:spLocks noGrp="1" noRot="1" noChangeAspect="1"/>
          </p:cNvSpPr>
          <p:nvPr>
            <p:ph type="sldImg"/>
          </p:nvPr>
        </p:nvSpPr>
        <p:spPr/>
      </p:sp>
      <p:sp>
        <p:nvSpPr>
          <p:cNvPr id="3" name="Заметки 2"/>
          <p:cNvSpPr>
            <a:spLocks noGrp="1"/>
          </p:cNvSpPr>
          <p:nvPr>
            <p:ph type="body" idx="1"/>
          </p:nvPr>
        </p:nvSpPr>
        <p:spPr/>
        <p:txBody>
          <a:bodyPr/>
          <a:lstStyle/>
          <a:p>
            <a:endParaRPr lang="en-US" dirty="0"/>
          </a:p>
        </p:txBody>
      </p:sp>
      <p:sp>
        <p:nvSpPr>
          <p:cNvPr id="4" name="Номер слайда 3"/>
          <p:cNvSpPr>
            <a:spLocks noGrp="1"/>
          </p:cNvSpPr>
          <p:nvPr>
            <p:ph type="sldNum" sz="quarter" idx="10"/>
          </p:nvPr>
        </p:nvSpPr>
        <p:spPr/>
        <p:txBody>
          <a:bodyPr/>
          <a:lstStyle/>
          <a:p>
            <a:fld id="{2E4058AB-E761-41C9-92E8-7DDF6CED1A27}" type="slidenum">
              <a:rPr lang="ru-RU" smtClean="0"/>
              <a:t>54</a:t>
            </a:fld>
            <a:endParaRPr lang="ru-RU"/>
          </a:p>
        </p:txBody>
      </p:sp>
    </p:spTree>
    <p:extLst>
      <p:ext uri="{BB962C8B-B14F-4D97-AF65-F5344CB8AC3E}">
        <p14:creationId xmlns:p14="http://schemas.microsoft.com/office/powerpoint/2010/main" val="93888353"/>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29" name="Slide Image Placeholder 1"/>
          <p:cNvSpPr>
            <a:spLocks noGrp="1" noRot="1" noChangeAspect="1"/>
          </p:cNvSpPr>
          <p:nvPr>
            <p:ph type="sldImg"/>
          </p:nvPr>
        </p:nvSpPr>
        <p:spPr bwMode="auto">
          <a:noFill/>
          <a:ln>
            <a:solidFill>
              <a:srgbClr val="000000"/>
            </a:solidFill>
            <a:miter lim="800000"/>
            <a:headEnd/>
            <a:tailEnd/>
          </a:ln>
          <a:extLst>
            <a:ext uri="{909E8E84-426E-40dd-AFC4-6F175D3DCCD1}">
              <a14:hiddenFill xmlns:a14="http://schemas.microsoft.com/office/drawing/2010/main" xmlns="">
                <a:solidFill>
                  <a:srgbClr val="FFFFFF"/>
                </a:solidFill>
              </a14:hiddenFill>
            </a:ext>
            <a:ext uri="{FAA26D3D-D897-4be2-8F04-BA451C77F1D7}">
              <ma14:placeholderFlag xmlns:ma14="http://schemas.microsoft.com/office/mac/drawingml/2011/main" xmlns="" val="1"/>
            </a:ext>
          </a:extLst>
        </p:spPr>
      </p:sp>
      <p:sp>
        <p:nvSpPr>
          <p:cNvPr id="48130" name="Notes Placeholder 2"/>
          <p:cNvSpPr>
            <a:spLocks noGrp="1"/>
          </p:cNvSpPr>
          <p:nvPr>
            <p:ph type="body" idx="1"/>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r>
              <a:rPr lang="en-US">
                <a:latin typeface="Calibri" charset="0"/>
              </a:rPr>
              <a:t>Favipiravir is active against influenza viruses, West Nile virus, yellow fever virus, foot-and-mouth disease virus as well as other flaviviruses, arenaviruses, bunyaviruses and alphaviruses.</a:t>
            </a:r>
            <a:r>
              <a:rPr lang="en-US" baseline="30000">
                <a:latin typeface="Calibri" charset="0"/>
              </a:rPr>
              <a:t>[1]</a:t>
            </a:r>
            <a:r>
              <a:rPr lang="en-US">
                <a:latin typeface="Calibri" charset="0"/>
              </a:rPr>
              <a:t> Activity against enteroviruses </a:t>
            </a:r>
            <a:r>
              <a:rPr lang="en-US" baseline="30000">
                <a:latin typeface="Calibri" charset="0"/>
              </a:rPr>
              <a:t>[2]</a:t>
            </a:r>
            <a:r>
              <a:rPr lang="en-US">
                <a:latin typeface="Calibri" charset="0"/>
              </a:rPr>
              <a:t> and Rift Valley fever virus has also been demonstrated.</a:t>
            </a:r>
            <a:r>
              <a:rPr lang="en-US" baseline="30000">
                <a:latin typeface="Calibri" charset="0"/>
              </a:rPr>
              <a:t>[3]</a:t>
            </a:r>
            <a:endParaRPr lang="ru-RU" baseline="30000">
              <a:latin typeface="Calibri" charset="0"/>
            </a:endParaRPr>
          </a:p>
          <a:p>
            <a:r>
              <a:rPr lang="en-US">
                <a:latin typeface="Calibri" charset="0"/>
              </a:rPr>
              <a:t>During the 2014 West Africa Ebola virus outbreak, it was reported that a French nurse who contracted Ebola while volunteering for MSF in Liberia recovered after receiving a course of favipiravir.</a:t>
            </a:r>
            <a:r>
              <a:rPr lang="en-US" baseline="30000">
                <a:latin typeface="Calibri" charset="0"/>
              </a:rPr>
              <a:t>[6]</a:t>
            </a:r>
            <a:endParaRPr lang="en-US">
              <a:latin typeface="Calibri" charset="0"/>
            </a:endParaRPr>
          </a:p>
          <a:p>
            <a:r>
              <a:rPr lang="en-US">
                <a:latin typeface="Calibri" charset="0"/>
              </a:rPr>
              <a:t>Though the efficiency of this drug in curing human Ebola infection is unproved, the drug appears to be effective in a mouse model of Ebola virus disease.</a:t>
            </a:r>
            <a:r>
              <a:rPr lang="en-US" baseline="30000">
                <a:latin typeface="Calibri" charset="0"/>
              </a:rPr>
              <a:t>[7][8][9]</a:t>
            </a:r>
            <a:endParaRPr lang="en-US">
              <a:latin typeface="Calibri" charset="0"/>
            </a:endParaRPr>
          </a:p>
          <a:p>
            <a:r>
              <a:rPr lang="en-US">
                <a:latin typeface="Calibri" charset="0"/>
              </a:rPr>
              <a:t>A clinical trial investigating the use of favipiravir against Ebola virus disease was started in Guéckédou, Guinea, during December 2014.</a:t>
            </a:r>
            <a:r>
              <a:rPr lang="en-US" baseline="30000">
                <a:latin typeface="Calibri" charset="0"/>
              </a:rPr>
              <a:t>[10]</a:t>
            </a:r>
            <a:r>
              <a:rPr lang="en-US">
                <a:latin typeface="Calibri" charset="0"/>
              </a:rPr>
              <a:t> Preliminary results showed a decrease in mortality rate in patients with low-to-moderate levels of Ebola virus in the blood, but no effect on patients with high levels of the virus, a group at a higher risk of death.</a:t>
            </a:r>
            <a:r>
              <a:rPr lang="en-US" baseline="30000">
                <a:latin typeface="Calibri" charset="0"/>
              </a:rPr>
              <a:t>[11]</a:t>
            </a:r>
            <a:endParaRPr lang="en-US">
              <a:latin typeface="Calibri" charset="0"/>
            </a:endParaRPr>
          </a:p>
        </p:txBody>
      </p:sp>
      <p:sp>
        <p:nvSpPr>
          <p:cNvPr id="4" name="Slide Number Placeholder 3"/>
          <p:cNvSpPr>
            <a:spLocks noGrp="1"/>
          </p:cNvSpPr>
          <p:nvPr>
            <p:ph type="sldNum" sz="quarter" idx="5"/>
          </p:nvPr>
        </p:nvSpPr>
        <p:spPr/>
        <p:txBody>
          <a:bodyPr/>
          <a:lstStyle/>
          <a:p>
            <a:pPr>
              <a:defRPr/>
            </a:pPr>
            <a:fld id="{4A7F08D3-B90D-8843-99FD-8E200CD5AC00}" type="slidenum">
              <a:rPr lang="ru-RU" smtClean="0"/>
              <a:pPr>
                <a:defRPr/>
              </a:pPr>
              <a:t>63</a:t>
            </a:fld>
            <a:endParaRPr lang="ru-RU"/>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9" name="Slide Image Placeholder 1"/>
          <p:cNvSpPr>
            <a:spLocks noGrp="1" noRot="1" noChangeAspect="1"/>
          </p:cNvSpPr>
          <p:nvPr>
            <p:ph type="sldImg"/>
          </p:nvPr>
        </p:nvSpPr>
        <p:spPr bwMode="auto">
          <a:noFill/>
          <a:ln>
            <a:solidFill>
              <a:srgbClr val="000000"/>
            </a:solidFill>
            <a:miter lim="800000"/>
            <a:headEnd/>
            <a:tailEnd/>
          </a:ln>
        </p:spPr>
      </p:sp>
      <p:sp>
        <p:nvSpPr>
          <p:cNvPr id="53250" name="Notes Placeholder 2"/>
          <p:cNvSpPr>
            <a:spLocks noGrp="1"/>
          </p:cNvSpPr>
          <p:nvPr>
            <p:ph type="body" idx="1"/>
          </p:nvPr>
        </p:nvSpPr>
        <p:spPr bwMode="auto">
          <a:noFill/>
        </p:spPr>
        <p:txBody>
          <a:bodyPr/>
          <a:lstStyle/>
          <a:p>
            <a:endParaRPr lang="en-US">
              <a:ea typeface="ＭＳ Ｐゴシック" charset="-128"/>
            </a:endParaRPr>
          </a:p>
        </p:txBody>
      </p:sp>
      <p:sp>
        <p:nvSpPr>
          <p:cNvPr id="53251" name="Slide Number Placeholder 3"/>
          <p:cNvSpPr>
            <a:spLocks noGrp="1"/>
          </p:cNvSpPr>
          <p:nvPr>
            <p:ph type="sldNum" sz="quarter" idx="5"/>
          </p:nvPr>
        </p:nvSpPr>
        <p:spPr bwMode="auto">
          <a:noFill/>
          <a:ln>
            <a:miter lim="800000"/>
            <a:headEnd/>
            <a:tailEnd/>
          </a:ln>
        </p:spPr>
        <p:txBody>
          <a:bodyPr/>
          <a:lstStyle/>
          <a:p>
            <a:fld id="{AE9C78FD-5BFC-42E5-8BB7-C2E032357E9C}" type="slidenum">
              <a:rPr lang="ru-RU"/>
              <a:pPr/>
              <a:t>66</a:t>
            </a:fld>
            <a:endParaRPr lang="ru-RU"/>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593" name="Slide Image Placeholder 1"/>
          <p:cNvSpPr>
            <a:spLocks noGrp="1" noRot="1" noChangeAspect="1"/>
          </p:cNvSpPr>
          <p:nvPr>
            <p:ph type="sldImg"/>
          </p:nvPr>
        </p:nvSpPr>
        <p:spPr bwMode="auto">
          <a:noFill/>
          <a:ln>
            <a:solidFill>
              <a:srgbClr val="000000"/>
            </a:solidFill>
            <a:miter lim="800000"/>
            <a:headEnd/>
            <a:tailEnd/>
          </a:ln>
        </p:spPr>
      </p:sp>
      <p:sp>
        <p:nvSpPr>
          <p:cNvPr id="3" name="Notes Placeholder 2"/>
          <p:cNvSpPr>
            <a:spLocks noGrp="1"/>
          </p:cNvSpPr>
          <p:nvPr>
            <p:ph type="body" idx="1"/>
          </p:nvPr>
        </p:nvSpPr>
        <p:spPr/>
        <p:txBody>
          <a:bodyPr/>
          <a:lstStyle/>
          <a:p>
            <a:pPr indent="450850"/>
            <a:r>
              <a:rPr lang="ru-RU">
                <a:latin typeface="Times New Roman" pitchFamily="18" charset="0"/>
                <a:ea typeface="Calibri" pitchFamily="34" charset="0"/>
                <a:cs typeface="Times New Roman" pitchFamily="18" charset="0"/>
              </a:rPr>
              <a:t>1) если cатурация &lt;90% первоначально дают кислород через назальную канюлю  (фракция кислорода во вдыхаемом воздухе (FiO2) -  30-40%), скорость подачи </a:t>
            </a:r>
            <a:r>
              <a:rPr lang="en-US">
                <a:latin typeface="Times New Roman" pitchFamily="18" charset="0"/>
                <a:ea typeface="Calibri" pitchFamily="34" charset="0"/>
                <a:cs typeface="Times New Roman" pitchFamily="18" charset="0"/>
              </a:rPr>
              <a:t>O</a:t>
            </a:r>
            <a:r>
              <a:rPr lang="en-US" baseline="-25000">
                <a:latin typeface="Times New Roman" pitchFamily="18" charset="0"/>
                <a:ea typeface="Calibri" pitchFamily="34" charset="0"/>
                <a:cs typeface="Times New Roman" pitchFamily="18" charset="0"/>
              </a:rPr>
              <a:t>2</a:t>
            </a:r>
            <a:r>
              <a:rPr lang="en-US">
                <a:latin typeface="Times New Roman" pitchFamily="18" charset="0"/>
                <a:ea typeface="Calibri" pitchFamily="34" charset="0"/>
                <a:cs typeface="Times New Roman" pitchFamily="18" charset="0"/>
              </a:rPr>
              <a:t>  - </a:t>
            </a:r>
            <a:r>
              <a:rPr lang="ru-RU">
                <a:latin typeface="Times New Roman" pitchFamily="18" charset="0"/>
                <a:ea typeface="Calibri" pitchFamily="34" charset="0"/>
                <a:cs typeface="Times New Roman" pitchFamily="18" charset="0"/>
              </a:rPr>
              <a:t>2-4  л/мин) и, регулируя скорость подачи смеси (при наличии расходометра), пытаются достичь нормального уровня  сатурации  </a:t>
            </a:r>
            <a:endParaRPr lang="ru-RU">
              <a:ea typeface="Calibri" pitchFamily="34" charset="0"/>
              <a:cs typeface="Times New Roman" pitchFamily="18" charset="0"/>
            </a:endParaRPr>
          </a:p>
          <a:p>
            <a:pPr indent="450850"/>
            <a:r>
              <a:rPr lang="ru-RU">
                <a:latin typeface="Times New Roman" pitchFamily="18" charset="0"/>
                <a:ea typeface="Calibri" pitchFamily="34" charset="0"/>
                <a:cs typeface="Times New Roman" pitchFamily="18" charset="0"/>
              </a:rPr>
              <a:t>2) если в течение 5 минут не удается достичь уровня сатурации &gt;90%, переходят к подаче кислорода с помощью маски (FiO2 от 30 до 50%) и  с помощью изменения  скорости подачи смеси от 3 до 6 л/мин (при наличии расходометра)  пытаются достичь  сатурации не менее 90% ;</a:t>
            </a:r>
            <a:endParaRPr lang="ru-RU">
              <a:ea typeface="ＭＳ Ｐゴシック" charset="-128"/>
            </a:endParaRPr>
          </a:p>
          <a:p>
            <a:pPr indent="450850"/>
            <a:r>
              <a:rPr lang="ru-RU">
                <a:latin typeface="Times New Roman" pitchFamily="18" charset="0"/>
                <a:ea typeface="ＭＳ Ｐゴシック" charset="-128"/>
              </a:rPr>
              <a:t>3)если в течение 5 минут  при подаче кислорода через маску не удается достичь нормальных величин, необходимо использовать маску с резервуаром. Эту маску можно применять  при централизованной подаче кислорода, использовании баллонного кислорода. В этом случае можно достичь FiO2 от 50 до 75%  при скорости  подачи смеси от 3 до 6 л/мин  и FiO2 от 65 до 90% при скорости  подачи смеси от 5 до 9 литров  в минуту. При глубокой степени гипоксемии оксигенация проводится через маску с резервуаром  (рис.5) с использованием наркозно-дыхательного аппарата или аппарата ИВЛ (FiO2 от 80 до 100%)  при скорости  подачи смеси от 10 - 15 л/мин, а в некоторых случаях до 30 л/мин .</a:t>
            </a:r>
            <a:endParaRPr lang="ru-RU">
              <a:ea typeface="ＭＳ Ｐゴシック" charset="-128"/>
            </a:endParaRPr>
          </a:p>
          <a:p>
            <a:pPr indent="450850"/>
            <a:endParaRPr lang="en-US">
              <a:ea typeface="ＭＳ Ｐゴシック" charset="-128"/>
            </a:endParaRPr>
          </a:p>
        </p:txBody>
      </p:sp>
      <p:sp>
        <p:nvSpPr>
          <p:cNvPr id="110595" name="Slide Number Placeholder 3"/>
          <p:cNvSpPr>
            <a:spLocks noGrp="1"/>
          </p:cNvSpPr>
          <p:nvPr>
            <p:ph type="sldNum" sz="quarter" idx="5"/>
          </p:nvPr>
        </p:nvSpPr>
        <p:spPr bwMode="auto">
          <a:noFill/>
          <a:ln>
            <a:miter lim="800000"/>
            <a:headEnd/>
            <a:tailEnd/>
          </a:ln>
        </p:spPr>
        <p:txBody>
          <a:bodyPr/>
          <a:lstStyle/>
          <a:p>
            <a:fld id="{A528B52F-59D8-4ABF-A6FF-9DB2758B5D04}" type="slidenum">
              <a:rPr lang="ru-RU"/>
              <a:pPr/>
              <a:t>68</a:t>
            </a:fld>
            <a:endParaRPr lang="ru-RU"/>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5" name="Slide Image Placeholder 1"/>
          <p:cNvSpPr>
            <a:spLocks noGrp="1" noRot="1" noChangeAspect="1"/>
          </p:cNvSpPr>
          <p:nvPr>
            <p:ph type="sldImg"/>
          </p:nvPr>
        </p:nvSpPr>
        <p:spPr bwMode="auto">
          <a:noFill/>
          <a:ln>
            <a:solidFill>
              <a:srgbClr val="000000"/>
            </a:solidFill>
            <a:miter lim="800000"/>
            <a:headEnd/>
            <a:tailEnd/>
          </a:ln>
          <a:extLst>
            <a:ext uri="{909E8E84-426E-40dd-AFC4-6F175D3DCCD1}">
              <a14:hiddenFill xmlns:a14="http://schemas.microsoft.com/office/drawing/2010/main" xmlns="">
                <a:solidFill>
                  <a:srgbClr val="FFFFFF"/>
                </a:solidFill>
              </a14:hiddenFill>
            </a:ext>
            <a:ext uri="{FAA26D3D-D897-4be2-8F04-BA451C77F1D7}">
              <ma14:placeholderFlag xmlns:ma14="http://schemas.microsoft.com/office/mac/drawingml/2011/main" xmlns="" val="1"/>
            </a:ext>
          </a:extLst>
        </p:spPr>
      </p:sp>
      <p:sp>
        <p:nvSpPr>
          <p:cNvPr id="3" name="Notes Placeholder 2"/>
          <p:cNvSpPr>
            <a:spLocks noGrp="1"/>
          </p:cNvSpPr>
          <p:nvPr>
            <p:ph type="body" idx="1"/>
          </p:nvPr>
        </p:nvSpPr>
        <p:spPr/>
        <p:txBody>
          <a:bodyPr>
            <a:normAutofit fontScale="77500" lnSpcReduction="20000"/>
          </a:bodyPr>
          <a:lstStyle/>
          <a:p>
            <a:pPr>
              <a:defRPr/>
            </a:pPr>
            <a:r>
              <a:rPr lang="ru-RU" b="1" dirty="0"/>
              <a:t>Способ введения</a:t>
            </a:r>
            <a:endParaRPr lang="en-US" dirty="0"/>
          </a:p>
          <a:p>
            <a:pPr>
              <a:defRPr/>
            </a:pPr>
            <a:r>
              <a:rPr lang="ru-RU" b="1" dirty="0"/>
              <a:t>Норадреналин</a:t>
            </a:r>
            <a:endParaRPr lang="en-US" dirty="0"/>
          </a:p>
          <a:p>
            <a:pPr>
              <a:defRPr/>
            </a:pPr>
            <a:r>
              <a:rPr lang="ru-RU" b="1" dirty="0" err="1"/>
              <a:t>Допамин</a:t>
            </a:r>
            <a:r>
              <a:rPr lang="ru-RU" b="1" dirty="0"/>
              <a:t>/</a:t>
            </a:r>
            <a:r>
              <a:rPr lang="ru-RU" b="1" dirty="0" err="1"/>
              <a:t>Добутамин</a:t>
            </a:r>
            <a:endParaRPr lang="en-US" dirty="0"/>
          </a:p>
          <a:p>
            <a:pPr>
              <a:defRPr/>
            </a:pPr>
            <a:r>
              <a:rPr lang="ru-RU" b="1" dirty="0"/>
              <a:t>Адреналин</a:t>
            </a:r>
            <a:endParaRPr lang="en-US" dirty="0"/>
          </a:p>
          <a:p>
            <a:pPr>
              <a:defRPr/>
            </a:pPr>
            <a:r>
              <a:rPr lang="ru-RU" dirty="0"/>
              <a:t>Центральная вена – это предпочтительный путь введения</a:t>
            </a:r>
            <a:endParaRPr lang="en-US" dirty="0"/>
          </a:p>
          <a:p>
            <a:pPr>
              <a:defRPr/>
            </a:pPr>
            <a:r>
              <a:rPr lang="ru-RU" dirty="0"/>
              <a:t>Начальная доза:</a:t>
            </a:r>
            <a:endParaRPr lang="en-US" dirty="0"/>
          </a:p>
          <a:p>
            <a:pPr>
              <a:defRPr/>
            </a:pPr>
            <a:r>
              <a:rPr lang="ru-RU" dirty="0"/>
              <a:t>0,1-0,2 мкг/кг/мин </a:t>
            </a:r>
            <a:endParaRPr lang="en-US" dirty="0"/>
          </a:p>
          <a:p>
            <a:pPr>
              <a:defRPr/>
            </a:pPr>
            <a:r>
              <a:rPr lang="ru-RU" dirty="0"/>
              <a:t> </a:t>
            </a:r>
            <a:endParaRPr lang="en-US" dirty="0"/>
          </a:p>
          <a:p>
            <a:pPr>
              <a:defRPr/>
            </a:pPr>
            <a:r>
              <a:rPr lang="ru-RU" dirty="0"/>
              <a:t>Диапазон:</a:t>
            </a:r>
            <a:endParaRPr lang="en-US" dirty="0"/>
          </a:p>
          <a:p>
            <a:pPr>
              <a:defRPr/>
            </a:pPr>
            <a:r>
              <a:rPr lang="ru-RU" dirty="0"/>
              <a:t>увеличение по 0,1 мкг/кг/мин; </a:t>
            </a:r>
            <a:endParaRPr lang="en-US" dirty="0"/>
          </a:p>
          <a:p>
            <a:pPr>
              <a:defRPr/>
            </a:pPr>
            <a:r>
              <a:rPr lang="ru-RU" dirty="0"/>
              <a:t>считайте шок рефрактерным, если </a:t>
            </a:r>
            <a:endParaRPr lang="en-US" dirty="0"/>
          </a:p>
          <a:p>
            <a:pPr>
              <a:defRPr/>
            </a:pPr>
            <a:r>
              <a:rPr lang="ru-RU" dirty="0"/>
              <a:t>&gt;1 мкг/кг/мин </a:t>
            </a:r>
            <a:endParaRPr lang="en-US" dirty="0"/>
          </a:p>
          <a:p>
            <a:pPr>
              <a:defRPr/>
            </a:pPr>
            <a:r>
              <a:rPr lang="ru-RU" dirty="0"/>
              <a:t>Начальная доза:</a:t>
            </a:r>
            <a:endParaRPr lang="en-US" dirty="0"/>
          </a:p>
          <a:p>
            <a:pPr>
              <a:defRPr/>
            </a:pPr>
            <a:r>
              <a:rPr lang="ru-RU" dirty="0"/>
              <a:t>2-5 мкг/кг/мин </a:t>
            </a:r>
            <a:endParaRPr lang="en-US" dirty="0"/>
          </a:p>
          <a:p>
            <a:pPr>
              <a:defRPr/>
            </a:pPr>
            <a:r>
              <a:rPr lang="ru-RU" dirty="0"/>
              <a:t> </a:t>
            </a:r>
            <a:endParaRPr lang="en-US" dirty="0"/>
          </a:p>
          <a:p>
            <a:pPr>
              <a:defRPr/>
            </a:pPr>
            <a:r>
              <a:rPr lang="ru-RU" dirty="0"/>
              <a:t>Диапазон:</a:t>
            </a:r>
            <a:endParaRPr lang="en-US" dirty="0"/>
          </a:p>
          <a:p>
            <a:pPr>
              <a:defRPr/>
            </a:pPr>
            <a:r>
              <a:rPr lang="ru-RU" dirty="0"/>
              <a:t>увеличение по 2,5 мкг/кг/мин; </a:t>
            </a:r>
            <a:endParaRPr lang="en-US" dirty="0"/>
          </a:p>
          <a:p>
            <a:pPr>
              <a:defRPr/>
            </a:pPr>
            <a:r>
              <a:rPr lang="ru-RU" dirty="0"/>
              <a:t>максимально: 20 мкг/кг/мин </a:t>
            </a:r>
            <a:endParaRPr lang="en-US" dirty="0"/>
          </a:p>
          <a:p>
            <a:pPr>
              <a:defRPr/>
            </a:pPr>
            <a:r>
              <a:rPr lang="ru-RU" dirty="0"/>
              <a:t>Начальная доза:</a:t>
            </a:r>
            <a:endParaRPr lang="en-US" dirty="0"/>
          </a:p>
          <a:p>
            <a:pPr>
              <a:defRPr/>
            </a:pPr>
            <a:r>
              <a:rPr lang="ru-RU" dirty="0"/>
              <a:t>0,1-0,2 мкг/кг/мин </a:t>
            </a:r>
            <a:endParaRPr lang="en-US" dirty="0"/>
          </a:p>
          <a:p>
            <a:pPr>
              <a:defRPr/>
            </a:pPr>
            <a:r>
              <a:rPr lang="ru-RU" dirty="0"/>
              <a:t> </a:t>
            </a:r>
            <a:endParaRPr lang="en-US" dirty="0"/>
          </a:p>
          <a:p>
            <a:pPr>
              <a:defRPr/>
            </a:pPr>
            <a:r>
              <a:rPr lang="ru-RU" dirty="0"/>
              <a:t>Диапазон:</a:t>
            </a:r>
            <a:endParaRPr lang="en-US" dirty="0"/>
          </a:p>
          <a:p>
            <a:pPr>
              <a:defRPr/>
            </a:pPr>
            <a:r>
              <a:rPr lang="ru-RU" dirty="0"/>
              <a:t>увеличение по 0,1 мкг/кг/мин; </a:t>
            </a:r>
            <a:endParaRPr lang="en-US" dirty="0"/>
          </a:p>
          <a:p>
            <a:pPr>
              <a:defRPr/>
            </a:pPr>
            <a:r>
              <a:rPr lang="ru-RU" dirty="0"/>
              <a:t>считайте шок рефрактерным, если &gt;1 мкг/кг/мин </a:t>
            </a:r>
            <a:endParaRPr lang="en-US" dirty="0"/>
          </a:p>
          <a:p>
            <a:pPr>
              <a:defRPr/>
            </a:pPr>
            <a:r>
              <a:rPr lang="ru-RU" dirty="0"/>
              <a:t>Периферические вена при необходимости</a:t>
            </a:r>
            <a:endParaRPr lang="en-US" dirty="0"/>
          </a:p>
          <a:p>
            <a:pPr>
              <a:defRPr/>
            </a:pPr>
            <a:r>
              <a:rPr lang="ru-RU" dirty="0"/>
              <a:t>Та же дозировка</a:t>
            </a:r>
            <a:endParaRPr lang="en-US" dirty="0"/>
          </a:p>
          <a:p>
            <a:pPr>
              <a:defRPr/>
            </a:pPr>
            <a:r>
              <a:rPr lang="ru-RU" dirty="0"/>
              <a:t>Та же дозировка</a:t>
            </a:r>
            <a:endParaRPr lang="en-US" dirty="0"/>
          </a:p>
          <a:p>
            <a:pPr>
              <a:defRPr/>
            </a:pPr>
            <a:r>
              <a:rPr lang="ru-RU" dirty="0"/>
              <a:t>Та же дозировка</a:t>
            </a:r>
          </a:p>
          <a:p>
            <a:pPr>
              <a:defRPr/>
            </a:pPr>
            <a:endParaRPr lang="ru-RU" dirty="0"/>
          </a:p>
          <a:p>
            <a:pPr marL="533400" indent="-533400"/>
            <a:r>
              <a:rPr lang="en-US" sz="2000" dirty="0" err="1"/>
              <a:t>Если</a:t>
            </a:r>
            <a:r>
              <a:rPr lang="en-US" sz="2000" dirty="0"/>
              <a:t> </a:t>
            </a:r>
            <a:r>
              <a:rPr lang="en-US" sz="2000" dirty="0" err="1"/>
              <a:t>шок</a:t>
            </a:r>
            <a:r>
              <a:rPr lang="en-US" sz="2000" dirty="0"/>
              <a:t> </a:t>
            </a:r>
            <a:r>
              <a:rPr lang="en-US" sz="2000" dirty="0" err="1"/>
              <a:t>не</a:t>
            </a:r>
            <a:r>
              <a:rPr lang="en-US" sz="2000" dirty="0"/>
              <a:t> </a:t>
            </a:r>
            <a:r>
              <a:rPr lang="en-US" sz="2000" dirty="0" err="1"/>
              <a:t>купируется</a:t>
            </a:r>
            <a:r>
              <a:rPr lang="en-US" sz="2000" dirty="0"/>
              <a:t> </a:t>
            </a:r>
            <a:r>
              <a:rPr lang="en-US" sz="2000" dirty="0" err="1"/>
              <a:t>с</a:t>
            </a:r>
            <a:r>
              <a:rPr lang="en-US" sz="2000" dirty="0"/>
              <a:t> </a:t>
            </a:r>
            <a:r>
              <a:rPr lang="en-US" sz="2000" dirty="0" err="1"/>
              <a:t>помощью</a:t>
            </a:r>
            <a:r>
              <a:rPr lang="en-US" sz="2000" dirty="0"/>
              <a:t> </a:t>
            </a:r>
            <a:r>
              <a:rPr lang="en-US" sz="2000" dirty="0" err="1"/>
              <a:t>целенаправленных</a:t>
            </a:r>
            <a:r>
              <a:rPr lang="en-US" sz="2000" dirty="0"/>
              <a:t> </a:t>
            </a:r>
            <a:r>
              <a:rPr lang="en-US" sz="2000" dirty="0" err="1"/>
              <a:t>реанимационных</a:t>
            </a:r>
            <a:r>
              <a:rPr lang="en-US" sz="2000" dirty="0"/>
              <a:t> </a:t>
            </a:r>
            <a:r>
              <a:rPr lang="en-US" sz="2000" dirty="0" err="1"/>
              <a:t>мероприятий</a:t>
            </a:r>
            <a:r>
              <a:rPr lang="en-US" sz="2000" dirty="0"/>
              <a:t> </a:t>
            </a:r>
            <a:r>
              <a:rPr lang="en-US" sz="2000" dirty="0" err="1"/>
              <a:t>и</a:t>
            </a:r>
            <a:r>
              <a:rPr lang="en-US" sz="2000" dirty="0"/>
              <a:t> </a:t>
            </a:r>
            <a:r>
              <a:rPr lang="en-US" sz="2000" dirty="0" err="1"/>
              <a:t>вазопрессоров</a:t>
            </a:r>
            <a:r>
              <a:rPr lang="en-US" sz="2000" dirty="0"/>
              <a:t>, </a:t>
            </a:r>
            <a:r>
              <a:rPr lang="en-US" sz="2000" dirty="0" err="1"/>
              <a:t>рассмотрите</a:t>
            </a:r>
            <a:r>
              <a:rPr lang="en-US" sz="2000" dirty="0"/>
              <a:t> </a:t>
            </a:r>
            <a:r>
              <a:rPr lang="en-US" sz="2000" dirty="0" err="1"/>
              <a:t>целесообразность</a:t>
            </a:r>
            <a:r>
              <a:rPr lang="en-US" sz="2000" dirty="0"/>
              <a:t> </a:t>
            </a:r>
            <a:r>
              <a:rPr lang="en-US" sz="2000" dirty="0" err="1"/>
              <a:t>в</a:t>
            </a:r>
            <a:r>
              <a:rPr lang="en-US" sz="2000" dirty="0"/>
              <a:t>/</a:t>
            </a:r>
            <a:r>
              <a:rPr lang="en-US" sz="2000" dirty="0" err="1"/>
              <a:t>в</a:t>
            </a:r>
            <a:r>
              <a:rPr lang="en-US" sz="2000" dirty="0"/>
              <a:t> </a:t>
            </a:r>
            <a:r>
              <a:rPr lang="en-US" sz="2000" dirty="0" err="1"/>
              <a:t>введения</a:t>
            </a:r>
            <a:r>
              <a:rPr lang="en-US" sz="2000" dirty="0"/>
              <a:t> </a:t>
            </a:r>
            <a:r>
              <a:rPr lang="en-US" sz="2000" u="sng" dirty="0" err="1"/>
              <a:t>низкой</a:t>
            </a:r>
            <a:r>
              <a:rPr lang="en-US" sz="2000" u="sng" dirty="0"/>
              <a:t> </a:t>
            </a:r>
            <a:r>
              <a:rPr lang="en-US" sz="2000" u="sng" dirty="0" err="1"/>
              <a:t>дозы</a:t>
            </a:r>
            <a:r>
              <a:rPr lang="en-US" sz="2000" u="sng" dirty="0"/>
              <a:t> </a:t>
            </a:r>
            <a:r>
              <a:rPr lang="en-US" sz="2000" dirty="0" err="1"/>
              <a:t>гидрокортизона</a:t>
            </a:r>
            <a:r>
              <a:rPr lang="en-US" sz="2000" dirty="0"/>
              <a:t> IV</a:t>
            </a:r>
          </a:p>
          <a:p>
            <a:pPr lvl="1"/>
            <a:r>
              <a:rPr lang="en-US" sz="1800" dirty="0"/>
              <a:t>50 </a:t>
            </a:r>
            <a:r>
              <a:rPr lang="en-US" sz="1800" dirty="0" err="1"/>
              <a:t>мг</a:t>
            </a:r>
            <a:r>
              <a:rPr lang="en-US" sz="1800" dirty="0"/>
              <a:t> </a:t>
            </a:r>
            <a:r>
              <a:rPr lang="en-US" sz="1800" dirty="0" err="1"/>
              <a:t>каждые</a:t>
            </a:r>
            <a:r>
              <a:rPr lang="en-US" sz="1800" dirty="0"/>
              <a:t> 6 </a:t>
            </a:r>
            <a:r>
              <a:rPr lang="en-US" sz="1800" dirty="0" err="1"/>
              <a:t>часов</a:t>
            </a:r>
            <a:r>
              <a:rPr lang="en-US" sz="1800" dirty="0"/>
              <a:t> </a:t>
            </a:r>
            <a:r>
              <a:rPr lang="en-US" sz="1800" dirty="0" err="1"/>
              <a:t>или</a:t>
            </a:r>
            <a:r>
              <a:rPr lang="en-US" sz="1800" dirty="0"/>
              <a:t> </a:t>
            </a:r>
            <a:r>
              <a:rPr lang="en-US" sz="1800" dirty="0" err="1"/>
              <a:t>непрерывно</a:t>
            </a:r>
            <a:r>
              <a:rPr lang="en-US" sz="1800" dirty="0"/>
              <a:t> </a:t>
            </a:r>
            <a:r>
              <a:rPr lang="en-US" sz="1800" dirty="0" err="1"/>
              <a:t>у</a:t>
            </a:r>
            <a:r>
              <a:rPr lang="en-US" sz="1800" dirty="0"/>
              <a:t> </a:t>
            </a:r>
            <a:r>
              <a:rPr lang="en-US" sz="1800" dirty="0" err="1"/>
              <a:t>взрослых</a:t>
            </a:r>
            <a:r>
              <a:rPr lang="en-US" sz="1800" dirty="0"/>
              <a:t> </a:t>
            </a:r>
          </a:p>
          <a:p>
            <a:pPr lvl="1"/>
            <a:r>
              <a:rPr lang="en-US" sz="1800" dirty="0"/>
              <a:t>50 </a:t>
            </a:r>
            <a:r>
              <a:rPr lang="en-US" sz="1800" dirty="0" err="1"/>
              <a:t>мг</a:t>
            </a:r>
            <a:r>
              <a:rPr lang="en-US" sz="1800" dirty="0"/>
              <a:t>/м</a:t>
            </a:r>
            <a:r>
              <a:rPr lang="en-US" sz="1800" baseline="30000" dirty="0"/>
              <a:t>2</a:t>
            </a:r>
            <a:r>
              <a:rPr lang="en-US" sz="1800" dirty="0"/>
              <a:t>/24 </a:t>
            </a:r>
            <a:r>
              <a:rPr lang="en-US" sz="1800" dirty="0" err="1"/>
              <a:t>ч</a:t>
            </a:r>
            <a:r>
              <a:rPr lang="en-US" sz="1800" dirty="0"/>
              <a:t> (1-2 </a:t>
            </a:r>
            <a:r>
              <a:rPr lang="en-US" sz="1800" dirty="0" err="1"/>
              <a:t>мкг</a:t>
            </a:r>
            <a:r>
              <a:rPr lang="en-US" sz="1800" dirty="0"/>
              <a:t>/</a:t>
            </a:r>
            <a:r>
              <a:rPr lang="en-US" sz="1800" dirty="0" err="1"/>
              <a:t>кг</a:t>
            </a:r>
            <a:r>
              <a:rPr lang="en-US" sz="1800" dirty="0"/>
              <a:t> </a:t>
            </a:r>
            <a:r>
              <a:rPr lang="en-US" sz="1800" dirty="0" err="1"/>
              <a:t>каждые</a:t>
            </a:r>
            <a:r>
              <a:rPr lang="en-US" sz="1800" dirty="0"/>
              <a:t> 6 </a:t>
            </a:r>
            <a:r>
              <a:rPr lang="en-US" sz="1800" dirty="0" err="1"/>
              <a:t>часов</a:t>
            </a:r>
            <a:r>
              <a:rPr lang="en-US" sz="1800" dirty="0"/>
              <a:t>) </a:t>
            </a:r>
            <a:r>
              <a:rPr lang="en-US" sz="1800" dirty="0" err="1"/>
              <a:t>у</a:t>
            </a:r>
            <a:r>
              <a:rPr lang="en-US" sz="1800" dirty="0"/>
              <a:t> </a:t>
            </a:r>
            <a:r>
              <a:rPr lang="en-US" sz="1800" dirty="0" err="1"/>
              <a:t>детей</a:t>
            </a:r>
            <a:endParaRPr lang="en-US" sz="1800" dirty="0"/>
          </a:p>
          <a:p>
            <a:pPr lvl="1"/>
            <a:r>
              <a:rPr lang="en-US" sz="1800" dirty="0" err="1"/>
              <a:t>Когда</a:t>
            </a:r>
            <a:r>
              <a:rPr lang="en-US" sz="1800" dirty="0"/>
              <a:t> </a:t>
            </a:r>
            <a:r>
              <a:rPr lang="en-US" sz="1800" dirty="0" err="1"/>
              <a:t>отпадет</a:t>
            </a:r>
            <a:r>
              <a:rPr lang="en-US" sz="1800" dirty="0"/>
              <a:t> </a:t>
            </a:r>
            <a:r>
              <a:rPr lang="en-US" sz="1800" dirty="0" err="1"/>
              <a:t>необходимость</a:t>
            </a:r>
            <a:r>
              <a:rPr lang="en-US" sz="1800" dirty="0"/>
              <a:t> </a:t>
            </a:r>
            <a:r>
              <a:rPr lang="en-US" sz="1800" dirty="0" err="1"/>
              <a:t>в</a:t>
            </a:r>
            <a:r>
              <a:rPr lang="en-US" sz="1800" dirty="0"/>
              <a:t> </a:t>
            </a:r>
            <a:r>
              <a:rPr lang="en-US" sz="1800" dirty="0" err="1"/>
              <a:t>вазопрессорах</a:t>
            </a:r>
            <a:r>
              <a:rPr lang="en-US" sz="1800" dirty="0"/>
              <a:t>, </a:t>
            </a:r>
            <a:r>
              <a:rPr lang="en-US" sz="1800" dirty="0" err="1"/>
              <a:t>кортикостероиды</a:t>
            </a:r>
            <a:r>
              <a:rPr lang="en-US" sz="1800" dirty="0"/>
              <a:t> </a:t>
            </a:r>
            <a:r>
              <a:rPr lang="en-US" sz="1800" dirty="0" err="1"/>
              <a:t>следует</a:t>
            </a:r>
            <a:r>
              <a:rPr lang="en-US" sz="1800" dirty="0"/>
              <a:t> </a:t>
            </a:r>
            <a:r>
              <a:rPr lang="en-US" sz="1800" dirty="0" err="1"/>
              <a:t>постепенно</a:t>
            </a:r>
            <a:r>
              <a:rPr lang="en-US" sz="1800" dirty="0"/>
              <a:t> </a:t>
            </a:r>
            <a:r>
              <a:rPr lang="en-US" sz="1800" dirty="0" err="1"/>
              <a:t>отменить</a:t>
            </a:r>
            <a:endParaRPr lang="en-US" sz="1800" dirty="0"/>
          </a:p>
          <a:p>
            <a:pPr lvl="1"/>
            <a:r>
              <a:rPr lang="en-US" sz="1800" dirty="0" err="1"/>
              <a:t>Риски</a:t>
            </a:r>
            <a:r>
              <a:rPr lang="en-US" sz="1800" dirty="0"/>
              <a:t>: </a:t>
            </a:r>
            <a:r>
              <a:rPr lang="en-US" sz="1800" dirty="0" err="1"/>
              <a:t>гипергликемия</a:t>
            </a:r>
            <a:r>
              <a:rPr lang="en-US" sz="1800" dirty="0"/>
              <a:t> </a:t>
            </a:r>
            <a:r>
              <a:rPr lang="en-US" sz="1800" dirty="0" err="1"/>
              <a:t>и</a:t>
            </a:r>
            <a:r>
              <a:rPr lang="en-US" sz="1800" dirty="0"/>
              <a:t> </a:t>
            </a:r>
            <a:r>
              <a:rPr lang="en-US" sz="1800" dirty="0" err="1"/>
              <a:t>гипернатриемия</a:t>
            </a:r>
            <a:endParaRPr lang="en-US" sz="1800" dirty="0"/>
          </a:p>
          <a:p>
            <a:pPr lvl="1"/>
            <a:r>
              <a:rPr lang="en-US" sz="1800" dirty="0" err="1"/>
              <a:t>достоверных</a:t>
            </a:r>
            <a:r>
              <a:rPr lang="en-US" sz="1800" dirty="0"/>
              <a:t> </a:t>
            </a:r>
            <a:r>
              <a:rPr lang="en-US" sz="1800" dirty="0" err="1"/>
              <a:t>данных</a:t>
            </a:r>
            <a:r>
              <a:rPr lang="en-US" sz="1800" dirty="0"/>
              <a:t> </a:t>
            </a:r>
            <a:r>
              <a:rPr lang="en-US" sz="1800" dirty="0" err="1"/>
              <a:t>о</a:t>
            </a:r>
            <a:r>
              <a:rPr lang="en-US" sz="1800" dirty="0"/>
              <a:t> </a:t>
            </a:r>
            <a:r>
              <a:rPr lang="en-US" sz="1800" dirty="0" err="1"/>
              <a:t>повышении</a:t>
            </a:r>
            <a:r>
              <a:rPr lang="en-US" sz="1800" dirty="0"/>
              <a:t> </a:t>
            </a:r>
            <a:r>
              <a:rPr lang="en-US" sz="1800" dirty="0" err="1"/>
              <a:t>риска</a:t>
            </a:r>
            <a:r>
              <a:rPr lang="en-US" sz="1800" dirty="0"/>
              <a:t> </a:t>
            </a:r>
            <a:r>
              <a:rPr lang="en-US" sz="1800" dirty="0" err="1"/>
              <a:t>нервно-мышечной</a:t>
            </a:r>
            <a:r>
              <a:rPr lang="en-US" sz="1800" dirty="0"/>
              <a:t> </a:t>
            </a:r>
            <a:r>
              <a:rPr lang="en-US" sz="1800" dirty="0" err="1"/>
              <a:t>слабости</a:t>
            </a:r>
            <a:r>
              <a:rPr lang="en-US" sz="1800" dirty="0"/>
              <a:t>, </a:t>
            </a:r>
            <a:r>
              <a:rPr lang="en-US" sz="1800" dirty="0" err="1"/>
              <a:t>внутрибольничной</a:t>
            </a:r>
            <a:r>
              <a:rPr lang="en-US" sz="1800" dirty="0"/>
              <a:t> </a:t>
            </a:r>
            <a:r>
              <a:rPr lang="en-US" sz="1800" dirty="0" err="1"/>
              <a:t>инфекции</a:t>
            </a:r>
            <a:r>
              <a:rPr lang="en-US" sz="1800" dirty="0"/>
              <a:t> </a:t>
            </a:r>
            <a:r>
              <a:rPr lang="en-US" sz="1800" dirty="0" err="1"/>
              <a:t>или</a:t>
            </a:r>
            <a:r>
              <a:rPr lang="en-US" sz="1800" dirty="0"/>
              <a:t> </a:t>
            </a:r>
            <a:r>
              <a:rPr lang="en-US" sz="1800" dirty="0" err="1"/>
              <a:t>гастродуоденального</a:t>
            </a:r>
            <a:r>
              <a:rPr lang="en-US" sz="1800" dirty="0"/>
              <a:t> </a:t>
            </a:r>
            <a:r>
              <a:rPr lang="en-US" sz="1800" dirty="0" err="1"/>
              <a:t>кровотечения</a:t>
            </a:r>
            <a:r>
              <a:rPr lang="en-US" sz="1800" dirty="0"/>
              <a:t> </a:t>
            </a:r>
            <a:r>
              <a:rPr lang="en-US" sz="1800" dirty="0" err="1"/>
              <a:t>не</a:t>
            </a:r>
            <a:r>
              <a:rPr lang="en-US" sz="1800" dirty="0"/>
              <a:t> </a:t>
            </a:r>
            <a:r>
              <a:rPr lang="en-US" sz="1800" dirty="0" err="1"/>
              <a:t>имеется</a:t>
            </a:r>
            <a:r>
              <a:rPr lang="en-US" sz="1800" dirty="0"/>
              <a:t> </a:t>
            </a:r>
          </a:p>
          <a:p>
            <a:pPr lvl="1"/>
            <a:endParaRPr lang="en-US" sz="1800" dirty="0"/>
          </a:p>
          <a:p>
            <a:pPr>
              <a:defRPr/>
            </a:pPr>
            <a:endParaRPr lang="en-US" dirty="0"/>
          </a:p>
          <a:p>
            <a:pPr>
              <a:defRPr/>
            </a:pPr>
            <a:endParaRPr lang="en-US" dirty="0"/>
          </a:p>
        </p:txBody>
      </p:sp>
      <p:sp>
        <p:nvSpPr>
          <p:cNvPr id="62467" name="Slide Number Placeholder 3"/>
          <p:cNvSpPr>
            <a:spLocks noGrp="1"/>
          </p:cNvSpPr>
          <p:nvPr>
            <p:ph type="sldNum" sz="quarter" idx="5"/>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897BCB7F-BB19-C142-8602-AC38F3F39301}" type="slidenum">
              <a:rPr lang="ru-RU" sz="1200"/>
              <a:pPr eaLnBrk="1" hangingPunct="1"/>
              <a:t>70</a:t>
            </a:fld>
            <a:endParaRPr lang="ru-RU" sz="1200"/>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737" name="Rectangle 7"/>
          <p:cNvSpPr>
            <a:spLocks noGrp="1" noChangeArrowheads="1"/>
          </p:cNvSpPr>
          <p:nvPr>
            <p:ph type="sldNum" sz="quarter" idx="5"/>
          </p:nvPr>
        </p:nvSpPr>
        <p:spPr bwMode="auto">
          <a:noFill/>
          <a:ln>
            <a:miter lim="800000"/>
            <a:headEnd/>
            <a:tailEnd/>
          </a:ln>
        </p:spPr>
        <p:txBody>
          <a:bodyPr/>
          <a:lstStyle/>
          <a:p>
            <a:fld id="{E84C0C7A-30C6-4644-8A50-0FFADD148950}" type="slidenum">
              <a:rPr lang="en-US"/>
              <a:pPr/>
              <a:t>71</a:t>
            </a:fld>
            <a:endParaRPr lang="en-US"/>
          </a:p>
        </p:txBody>
      </p:sp>
      <p:sp>
        <p:nvSpPr>
          <p:cNvPr id="116738" name="Rectangle 2"/>
          <p:cNvSpPr>
            <a:spLocks noGrp="1" noRot="1" noChangeAspect="1" noChangeArrowheads="1" noTextEdit="1"/>
          </p:cNvSpPr>
          <p:nvPr>
            <p:ph type="sldImg"/>
          </p:nvPr>
        </p:nvSpPr>
        <p:spPr bwMode="auto">
          <a:noFill/>
          <a:ln>
            <a:solidFill>
              <a:srgbClr val="000000"/>
            </a:solidFill>
            <a:miter lim="800000"/>
            <a:headEnd/>
            <a:tailEnd/>
          </a:ln>
        </p:spPr>
      </p:sp>
      <p:sp>
        <p:nvSpPr>
          <p:cNvPr id="116739" name="Rectangle 3"/>
          <p:cNvSpPr>
            <a:spLocks noGrp="1" noChangeArrowheads="1"/>
          </p:cNvSpPr>
          <p:nvPr>
            <p:ph type="body" idx="1"/>
          </p:nvPr>
        </p:nvSpPr>
        <p:spPr bwMode="auto">
          <a:noFill/>
        </p:spPr>
        <p:txBody>
          <a:bodyPr/>
          <a:lstStyle/>
          <a:p>
            <a:endParaRPr lang="en-US">
              <a:ea typeface="ＭＳ Ｐゴシック" charset="-128"/>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Slide Image Placeholder 1"/>
          <p:cNvSpPr>
            <a:spLocks noGrp="1" noRot="1" noChangeAspect="1"/>
          </p:cNvSpPr>
          <p:nvPr>
            <p:ph type="sldImg"/>
          </p:nvPr>
        </p:nvSpPr>
        <p:spPr bwMode="auto">
          <a:noFill/>
          <a:ln>
            <a:solidFill>
              <a:srgbClr val="000000"/>
            </a:solidFill>
            <a:miter lim="800000"/>
            <a:headEnd/>
            <a:tailEnd/>
          </a:ln>
          <a:extLst>
            <a:ext uri="{909E8E84-426E-40dd-AFC4-6F175D3DCCD1}">
              <a14:hiddenFill xmlns:a14="http://schemas.microsoft.com/office/drawing/2010/main" xmlns="">
                <a:solidFill>
                  <a:srgbClr val="FFFFFF"/>
                </a:solidFill>
              </a14:hiddenFill>
            </a:ext>
            <a:ext uri="{FAA26D3D-D897-4be2-8F04-BA451C77F1D7}">
              <ma14:placeholderFlag xmlns:ma14="http://schemas.microsoft.com/office/mac/drawingml/2011/main" xmlns="" val="1"/>
            </a:ext>
          </a:extLst>
        </p:spPr>
      </p:sp>
      <p:sp>
        <p:nvSpPr>
          <p:cNvPr id="3" name="Notes Placeholder 2"/>
          <p:cNvSpPr>
            <a:spLocks noGrp="1"/>
          </p:cNvSpPr>
          <p:nvPr>
            <p:ph type="body" idx="1"/>
          </p:nvPr>
        </p:nvSpPr>
        <p:spPr/>
        <p:txBody>
          <a:bodyPr>
            <a:normAutofit fontScale="77500" lnSpcReduction="20000"/>
          </a:bodyPr>
          <a:lstStyle/>
          <a:p>
            <a:pPr>
              <a:defRPr/>
            </a:pPr>
            <a:r>
              <a:rPr lang="en-US" dirty="0"/>
              <a:t>From week 40/2015, the start of weekly reporting on influenza activity in the WHO European Region, to week 07/2016 over 70 000 influenza detections across the Region have been reported. Influenza type A viruses are prevailing over type B but, unlike the situation in the 2014–15 season, A(H1N1)pdm09 viruses are prevailing over A(H3N2), and the proportion of B/Victoria-lineage detections has risen substantially, representing ~92% of those ascribed to a B virus lineage.</a:t>
            </a:r>
          </a:p>
          <a:p>
            <a:pPr>
              <a:defRPr/>
            </a:pPr>
            <a:r>
              <a:rPr lang="en-US" dirty="0"/>
              <a:t> </a:t>
            </a:r>
          </a:p>
          <a:p>
            <a:pPr>
              <a:defRPr/>
            </a:pPr>
            <a:r>
              <a:rPr lang="en-US" dirty="0"/>
              <a:t>To date, 23 EU/EEA countries have shared 424 influenza-positive specimens with the Francis Crick Institute, London, for detailed </a:t>
            </a:r>
            <a:r>
              <a:rPr lang="en-US" dirty="0" err="1"/>
              <a:t>characterisation</a:t>
            </a:r>
            <a:r>
              <a:rPr lang="en-US" dirty="0"/>
              <a:t>: 16 additional countries and 330 specimens since the December 2015 report. Since the latter report, 230 viruses have been </a:t>
            </a:r>
            <a:r>
              <a:rPr lang="en-US" dirty="0" err="1"/>
              <a:t>characterised</a:t>
            </a:r>
            <a:r>
              <a:rPr lang="en-US" dirty="0"/>
              <a:t> </a:t>
            </a:r>
            <a:r>
              <a:rPr lang="en-US" dirty="0" err="1"/>
              <a:t>antigenically</a:t>
            </a:r>
            <a:r>
              <a:rPr lang="en-US" dirty="0"/>
              <a:t> and genetic analyses are ongoing.</a:t>
            </a:r>
          </a:p>
          <a:p>
            <a:pPr>
              <a:defRPr/>
            </a:pPr>
            <a:r>
              <a:rPr lang="en-US" dirty="0"/>
              <a:t> </a:t>
            </a:r>
          </a:p>
          <a:p>
            <a:pPr>
              <a:defRPr/>
            </a:pPr>
            <a:r>
              <a:rPr lang="en-US" dirty="0"/>
              <a:t>The 166 A(H1N1)pdm09 viruses </a:t>
            </a:r>
            <a:r>
              <a:rPr lang="en-US" dirty="0" err="1"/>
              <a:t>characterised</a:t>
            </a:r>
            <a:r>
              <a:rPr lang="en-US" dirty="0"/>
              <a:t> </a:t>
            </a:r>
            <a:r>
              <a:rPr lang="en-US" dirty="0" err="1"/>
              <a:t>antigenically</a:t>
            </a:r>
            <a:r>
              <a:rPr lang="en-US" dirty="0"/>
              <a:t> were similar to the vaccine virus A/California/7/2009. Worldwide new genetic sub-clusters of viruses within the 6B clade have emerged, with two being designated as </a:t>
            </a:r>
            <a:r>
              <a:rPr lang="en-US" dirty="0" err="1"/>
              <a:t>subclades</a:t>
            </a:r>
            <a:r>
              <a:rPr lang="en-US" dirty="0"/>
              <a:t>: 6B.1 defined by HA1 amino acid substitutions S162N and I216T and 6B.2 defined by HA1 amino acid substitutions V152T and V173I. Of the 123 viruses </a:t>
            </a:r>
            <a:r>
              <a:rPr lang="en-US" dirty="0" err="1"/>
              <a:t>characterised</a:t>
            </a:r>
            <a:r>
              <a:rPr lang="en-US" dirty="0"/>
              <a:t> genetically, 18 (14%) were clade 6B, 98 (80%) were </a:t>
            </a:r>
            <a:r>
              <a:rPr lang="en-US" dirty="0" err="1"/>
              <a:t>subclade</a:t>
            </a:r>
            <a:r>
              <a:rPr lang="en-US" dirty="0"/>
              <a:t> 6B.1 and seven (6%) were </a:t>
            </a:r>
            <a:r>
              <a:rPr lang="en-US" dirty="0" err="1"/>
              <a:t>subclade</a:t>
            </a:r>
            <a:r>
              <a:rPr lang="en-US" dirty="0"/>
              <a:t> 6B.2.</a:t>
            </a:r>
          </a:p>
          <a:p>
            <a:pPr>
              <a:defRPr/>
            </a:pPr>
            <a:r>
              <a:rPr lang="en-US" dirty="0"/>
              <a:t> </a:t>
            </a:r>
          </a:p>
          <a:p>
            <a:pPr>
              <a:defRPr/>
            </a:pPr>
            <a:r>
              <a:rPr lang="en-US" dirty="0"/>
              <a:t>The 26 A(H3N2) test viruses </a:t>
            </a:r>
            <a:r>
              <a:rPr lang="en-US" dirty="0" err="1"/>
              <a:t>characterised</a:t>
            </a:r>
            <a:r>
              <a:rPr lang="en-US" dirty="0"/>
              <a:t> by </a:t>
            </a:r>
            <a:r>
              <a:rPr lang="en-US" dirty="0" err="1"/>
              <a:t>haemagglutination</a:t>
            </a:r>
            <a:r>
              <a:rPr lang="en-US" dirty="0"/>
              <a:t> inhibition (HI) assay were poorly </a:t>
            </a:r>
            <a:r>
              <a:rPr lang="en-US" dirty="0" err="1"/>
              <a:t>recognised</a:t>
            </a:r>
            <a:r>
              <a:rPr lang="en-US" dirty="0"/>
              <a:t> by reference antiserum raised against egg-propagated A/Switzerland/9715293/2013, the vaccine virus recommended for use in the 2015–2016 northern hemisphere influenza season, despite over 75% of the test viruses falling in the same genetic </a:t>
            </a:r>
            <a:r>
              <a:rPr lang="en-US" dirty="0" err="1"/>
              <a:t>subclade</a:t>
            </a:r>
            <a:r>
              <a:rPr lang="en-US" dirty="0"/>
              <a:t> (3C.3a) as the vaccine virus. The test viruses were </a:t>
            </a:r>
            <a:r>
              <a:rPr lang="en-US" dirty="0" err="1"/>
              <a:t>recognised</a:t>
            </a:r>
            <a:r>
              <a:rPr lang="en-US" dirty="0"/>
              <a:t> somewhat better by antisera raised against egg-propagated A/Hong Kong/4801/2014, the virus recommended for use in 2016 southern hemisphere and 2016–2017 northern hemisphere influenza vaccines. Of 40 A(H3N2) viruses </a:t>
            </a:r>
            <a:r>
              <a:rPr lang="en-US" dirty="0" err="1"/>
              <a:t>characterised</a:t>
            </a:r>
            <a:r>
              <a:rPr lang="en-US" dirty="0"/>
              <a:t> genetically: one (2%) was clade 3C.3, 23 (58%) were </a:t>
            </a:r>
            <a:r>
              <a:rPr lang="en-US" dirty="0" err="1"/>
              <a:t>subclade</a:t>
            </a:r>
            <a:r>
              <a:rPr lang="en-US" dirty="0"/>
              <a:t> 3C.2a and 16 (40%) were </a:t>
            </a:r>
            <a:r>
              <a:rPr lang="en-US" dirty="0" err="1"/>
              <a:t>subclade</a:t>
            </a:r>
            <a:r>
              <a:rPr lang="en-US" dirty="0"/>
              <a:t> 3C.3a.</a:t>
            </a:r>
          </a:p>
          <a:p>
            <a:pPr>
              <a:defRPr/>
            </a:pPr>
            <a:r>
              <a:rPr lang="en-US" dirty="0"/>
              <a:t> </a:t>
            </a:r>
          </a:p>
          <a:p>
            <a:pPr>
              <a:defRPr/>
            </a:pPr>
            <a:r>
              <a:rPr lang="en-US" dirty="0"/>
              <a:t>The 33 B/Victoria-lineage viruses were </a:t>
            </a:r>
            <a:r>
              <a:rPr lang="en-US" dirty="0" err="1"/>
              <a:t>antigenically</a:t>
            </a:r>
            <a:r>
              <a:rPr lang="en-US" dirty="0"/>
              <a:t> similar to B/Brisbane/60/2008 and fell in genetic clade 1A as do recently collected viruses worldwide.</a:t>
            </a:r>
          </a:p>
          <a:p>
            <a:pPr>
              <a:defRPr/>
            </a:pPr>
            <a:r>
              <a:rPr lang="en-US" dirty="0"/>
              <a:t> </a:t>
            </a:r>
          </a:p>
          <a:p>
            <a:pPr>
              <a:defRPr/>
            </a:pPr>
            <a:r>
              <a:rPr lang="en-US" dirty="0"/>
              <a:t>The five B/Yamagata viruses </a:t>
            </a:r>
            <a:r>
              <a:rPr lang="en-US" dirty="0" err="1"/>
              <a:t>characterised</a:t>
            </a:r>
            <a:r>
              <a:rPr lang="en-US" dirty="0"/>
              <a:t> fell in genetic clade 3 and reacted well with post-infection ferret antiserum raised against egg-propagated B/Phuket/3073/2013, the recommended vaccine virus for the northern hemisphere 2015–16 influenza season and for use in </a:t>
            </a:r>
            <a:r>
              <a:rPr lang="en-US" dirty="0" err="1"/>
              <a:t>quadrivalent</a:t>
            </a:r>
            <a:r>
              <a:rPr lang="en-US" dirty="0"/>
              <a:t> vaccines in the 2016 southern hemisphere and 2016–17 northern hemisphere influenza seasons.</a:t>
            </a:r>
          </a:p>
          <a:p>
            <a:pPr>
              <a:defRPr/>
            </a:pPr>
            <a:r>
              <a:rPr lang="en-US" dirty="0"/>
              <a:t>- See more at: http://</a:t>
            </a:r>
            <a:r>
              <a:rPr lang="en-US" dirty="0" err="1"/>
              <a:t>ecdc.europa.eu</a:t>
            </a:r>
            <a:r>
              <a:rPr lang="en-US" dirty="0"/>
              <a:t>/en/publications/_layouts/forms/</a:t>
            </a:r>
            <a:r>
              <a:rPr lang="en-US" dirty="0" err="1"/>
              <a:t>Publication_DispForm.aspx?List</a:t>
            </a:r>
            <a:r>
              <a:rPr lang="en-US" dirty="0"/>
              <a:t>=4f55ad51-4aed-4d32-b960-af70113dbb90&amp;ID=1447#sthash.6yPWzakk.dpuf</a:t>
            </a:r>
          </a:p>
        </p:txBody>
      </p:sp>
      <p:sp>
        <p:nvSpPr>
          <p:cNvPr id="4" name="Slide Number Placeholder 3"/>
          <p:cNvSpPr>
            <a:spLocks noGrp="1"/>
          </p:cNvSpPr>
          <p:nvPr>
            <p:ph type="sldNum" sz="quarter" idx="5"/>
          </p:nvPr>
        </p:nvSpPr>
        <p:spPr/>
        <p:txBody>
          <a:bodyPr/>
          <a:lstStyle/>
          <a:p>
            <a:pPr>
              <a:defRPr/>
            </a:pPr>
            <a:fld id="{915CDFEE-A8C4-C443-B3F9-33091B74FC48}" type="slidenum">
              <a:rPr lang="ru-RU" smtClean="0"/>
              <a:pPr>
                <a:defRPr/>
              </a:pPr>
              <a:t>75</a:t>
            </a:fld>
            <a:endParaRPr lang="ru-RU"/>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1" name="Slide Image Placeholder 1"/>
          <p:cNvSpPr>
            <a:spLocks noGrp="1" noRot="1" noChangeAspect="1"/>
          </p:cNvSpPr>
          <p:nvPr>
            <p:ph type="sldImg"/>
          </p:nvPr>
        </p:nvSpPr>
        <p:spPr bwMode="auto">
          <a:noFill/>
          <a:ln>
            <a:solidFill>
              <a:srgbClr val="000000"/>
            </a:solidFill>
            <a:miter lim="800000"/>
            <a:headEnd/>
            <a:tailEnd/>
          </a:ln>
          <a:extLst>
            <a:ext uri="{909E8E84-426E-40dd-AFC4-6F175D3DCCD1}">
              <a14:hiddenFill xmlns:a14="http://schemas.microsoft.com/office/drawing/2010/main" xmlns="">
                <a:solidFill>
                  <a:srgbClr val="FFFFFF"/>
                </a:solidFill>
              </a14:hiddenFill>
            </a:ext>
            <a:ext uri="{FAA26D3D-D897-4be2-8F04-BA451C77F1D7}">
              <ma14:placeholderFlag xmlns:ma14="http://schemas.microsoft.com/office/mac/drawingml/2011/main" xmlns="" val="1"/>
            </a:ext>
          </a:extLst>
        </p:spPr>
      </p:sp>
      <p:sp>
        <p:nvSpPr>
          <p:cNvPr id="3" name="Notes Placeholder 2"/>
          <p:cNvSpPr>
            <a:spLocks noGrp="1"/>
          </p:cNvSpPr>
          <p:nvPr>
            <p:ph type="body" idx="1"/>
          </p:nvPr>
        </p:nvSpPr>
        <p:spPr/>
        <p:txBody>
          <a:bodyPr/>
          <a:lstStyle/>
          <a:p>
            <a:pPr>
              <a:defRPr/>
            </a:pPr>
            <a:r>
              <a:rPr lang="ru-RU" dirty="0"/>
              <a:t>В сезон 2012-2013 года, 2007-2008 года и 2003-2004 года штамм вируса гриппа </a:t>
            </a:r>
            <a:r>
              <a:rPr lang="en-US" b="1" spc="300" dirty="0">
                <a:ln w="11430" cmpd="sng">
                  <a:solidFill>
                    <a:schemeClr val="accent1">
                      <a:tint val="10000"/>
                    </a:schemeClr>
                  </a:solidFill>
                  <a:prstDash val="solid"/>
                  <a:miter lim="800000"/>
                </a:ln>
                <a:gradFill>
                  <a:gsLst>
                    <a:gs pos="10000">
                      <a:schemeClr val="accent1">
                        <a:tint val="83000"/>
                        <a:shade val="100000"/>
                        <a:satMod val="200000"/>
                      </a:schemeClr>
                    </a:gs>
                    <a:gs pos="75000">
                      <a:schemeClr val="accent1">
                        <a:tint val="100000"/>
                        <a:shade val="50000"/>
                        <a:satMod val="150000"/>
                      </a:schemeClr>
                    </a:gs>
                  </a:gsLst>
                  <a:lin ang="5400000"/>
                </a:gradFill>
                <a:effectLst>
                  <a:glow rad="45500">
                    <a:schemeClr val="accent1">
                      <a:satMod val="220000"/>
                      <a:alpha val="35000"/>
                    </a:schemeClr>
                  </a:glow>
                </a:effectLst>
                <a:latin typeface="Calibri" charset="0"/>
              </a:rPr>
              <a:t>A(H</a:t>
            </a:r>
            <a:r>
              <a:rPr lang="ru-RU" b="1" spc="300" dirty="0">
                <a:ln w="11430" cmpd="sng">
                  <a:solidFill>
                    <a:schemeClr val="accent1">
                      <a:tint val="10000"/>
                    </a:schemeClr>
                  </a:solidFill>
                  <a:prstDash val="solid"/>
                  <a:miter lim="800000"/>
                </a:ln>
                <a:gradFill>
                  <a:gsLst>
                    <a:gs pos="10000">
                      <a:schemeClr val="accent1">
                        <a:tint val="83000"/>
                        <a:shade val="100000"/>
                        <a:satMod val="200000"/>
                      </a:schemeClr>
                    </a:gs>
                    <a:gs pos="75000">
                      <a:schemeClr val="accent1">
                        <a:tint val="100000"/>
                        <a:shade val="50000"/>
                        <a:satMod val="150000"/>
                      </a:schemeClr>
                    </a:gs>
                  </a:gsLst>
                  <a:lin ang="5400000"/>
                </a:gradFill>
                <a:effectLst>
                  <a:glow rad="45500">
                    <a:schemeClr val="accent1">
                      <a:satMod val="220000"/>
                      <a:alpha val="35000"/>
                    </a:schemeClr>
                  </a:glow>
                </a:effectLst>
                <a:latin typeface="Calibri" charset="0"/>
              </a:rPr>
              <a:t>3</a:t>
            </a:r>
            <a:r>
              <a:rPr lang="en-US" b="1" spc="300" dirty="0">
                <a:ln w="11430" cmpd="sng">
                  <a:solidFill>
                    <a:schemeClr val="accent1">
                      <a:tint val="10000"/>
                    </a:schemeClr>
                  </a:solidFill>
                  <a:prstDash val="solid"/>
                  <a:miter lim="800000"/>
                </a:ln>
                <a:gradFill>
                  <a:gsLst>
                    <a:gs pos="10000">
                      <a:schemeClr val="accent1">
                        <a:tint val="83000"/>
                        <a:shade val="100000"/>
                        <a:satMod val="200000"/>
                      </a:schemeClr>
                    </a:gs>
                    <a:gs pos="75000">
                      <a:schemeClr val="accent1">
                        <a:tint val="100000"/>
                        <a:shade val="50000"/>
                        <a:satMod val="150000"/>
                      </a:schemeClr>
                    </a:gs>
                  </a:gsLst>
                  <a:lin ang="5400000"/>
                </a:gradFill>
                <a:effectLst>
                  <a:glow rad="45500">
                    <a:schemeClr val="accent1">
                      <a:satMod val="220000"/>
                      <a:alpha val="35000"/>
                    </a:schemeClr>
                  </a:glow>
                </a:effectLst>
                <a:latin typeface="Calibri" charset="0"/>
              </a:rPr>
              <a:t>N</a:t>
            </a:r>
            <a:r>
              <a:rPr lang="ru-RU" b="1" spc="300" dirty="0">
                <a:ln w="11430" cmpd="sng">
                  <a:solidFill>
                    <a:schemeClr val="accent1">
                      <a:tint val="10000"/>
                    </a:schemeClr>
                  </a:solidFill>
                  <a:prstDash val="solid"/>
                  <a:miter lim="800000"/>
                </a:ln>
                <a:gradFill>
                  <a:gsLst>
                    <a:gs pos="10000">
                      <a:schemeClr val="accent1">
                        <a:tint val="83000"/>
                        <a:shade val="100000"/>
                        <a:satMod val="200000"/>
                      </a:schemeClr>
                    </a:gs>
                    <a:gs pos="75000">
                      <a:schemeClr val="accent1">
                        <a:tint val="100000"/>
                        <a:shade val="50000"/>
                        <a:satMod val="150000"/>
                      </a:schemeClr>
                    </a:gs>
                  </a:gsLst>
                  <a:lin ang="5400000"/>
                </a:gradFill>
                <a:effectLst>
                  <a:glow rad="45500">
                    <a:schemeClr val="accent1">
                      <a:satMod val="220000"/>
                      <a:alpha val="35000"/>
                    </a:schemeClr>
                  </a:glow>
                </a:effectLst>
                <a:latin typeface="Calibri" charset="0"/>
              </a:rPr>
              <a:t>2</a:t>
            </a:r>
            <a:r>
              <a:rPr lang="en-US" b="1" spc="300" dirty="0">
                <a:ln w="11430" cmpd="sng">
                  <a:solidFill>
                    <a:schemeClr val="accent1">
                      <a:tint val="10000"/>
                    </a:schemeClr>
                  </a:solidFill>
                  <a:prstDash val="solid"/>
                  <a:miter lim="800000"/>
                </a:ln>
                <a:gradFill>
                  <a:gsLst>
                    <a:gs pos="10000">
                      <a:schemeClr val="accent1">
                        <a:tint val="83000"/>
                        <a:shade val="100000"/>
                        <a:satMod val="200000"/>
                      </a:schemeClr>
                    </a:gs>
                    <a:gs pos="75000">
                      <a:schemeClr val="accent1">
                        <a:tint val="100000"/>
                        <a:shade val="50000"/>
                        <a:satMod val="150000"/>
                      </a:schemeClr>
                    </a:gs>
                  </a:gsLst>
                  <a:lin ang="5400000"/>
                </a:gradFill>
                <a:effectLst>
                  <a:glow rad="45500">
                    <a:schemeClr val="accent1">
                      <a:satMod val="220000"/>
                      <a:alpha val="35000"/>
                    </a:schemeClr>
                  </a:glow>
                </a:effectLst>
                <a:latin typeface="Calibri" charset="0"/>
              </a:rPr>
              <a:t>)</a:t>
            </a:r>
            <a:r>
              <a:rPr lang="ru-RU" b="1" spc="300" dirty="0">
                <a:ln w="11430" cmpd="sng">
                  <a:solidFill>
                    <a:schemeClr val="accent1">
                      <a:tint val="10000"/>
                    </a:schemeClr>
                  </a:solidFill>
                  <a:prstDash val="solid"/>
                  <a:miter lim="800000"/>
                </a:ln>
                <a:gradFill>
                  <a:gsLst>
                    <a:gs pos="10000">
                      <a:schemeClr val="accent1">
                        <a:tint val="83000"/>
                        <a:shade val="100000"/>
                        <a:satMod val="200000"/>
                      </a:schemeClr>
                    </a:gs>
                    <a:gs pos="75000">
                      <a:schemeClr val="accent1">
                        <a:tint val="100000"/>
                        <a:shade val="50000"/>
                        <a:satMod val="150000"/>
                      </a:schemeClr>
                    </a:gs>
                  </a:gsLst>
                  <a:lin ang="5400000"/>
                </a:gradFill>
                <a:effectLst>
                  <a:glow rad="45500">
                    <a:schemeClr val="accent1">
                      <a:satMod val="220000"/>
                      <a:alpha val="35000"/>
                    </a:schemeClr>
                  </a:glow>
                </a:effectLst>
                <a:latin typeface="Calibri" charset="0"/>
              </a:rPr>
              <a:t> </a:t>
            </a:r>
            <a:r>
              <a:rPr lang="ru-RU" dirty="0"/>
              <a:t>  вызвал мощные эпидемии, приводя к большому числу госпитализаций, осложнений  и летальных исходов. Около половины вариантов подтипа H3N2, циркулирующих в сезоне 2014-2015 года, имеют генетические мутации, что значительно снижает эффективность вакцин, разработанных специально для этого сезона.</a:t>
            </a:r>
            <a:endParaRPr lang="en-US" dirty="0"/>
          </a:p>
        </p:txBody>
      </p:sp>
      <p:sp>
        <p:nvSpPr>
          <p:cNvPr id="4" name="Slide Number Placeholder 3"/>
          <p:cNvSpPr>
            <a:spLocks noGrp="1"/>
          </p:cNvSpPr>
          <p:nvPr>
            <p:ph type="sldNum" sz="quarter" idx="5"/>
          </p:nvPr>
        </p:nvSpPr>
        <p:spPr/>
        <p:txBody>
          <a:bodyPr/>
          <a:lstStyle/>
          <a:p>
            <a:pPr>
              <a:defRPr/>
            </a:pPr>
            <a:fld id="{C2E36EDB-3DFA-914D-8CF2-B1AC2608251F}" type="slidenum">
              <a:rPr lang="ru-RU" smtClean="0"/>
              <a:pPr>
                <a:defRPr/>
              </a:pPr>
              <a:t>76</a:t>
            </a:fld>
            <a:endParaRPr lang="ru-RU"/>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Образ слайда 1"/>
          <p:cNvSpPr>
            <a:spLocks noGrp="1" noRot="1" noChangeAspect="1"/>
          </p:cNvSpPr>
          <p:nvPr>
            <p:ph type="sldImg"/>
          </p:nvPr>
        </p:nvSpPr>
        <p:spPr/>
      </p:sp>
      <p:sp>
        <p:nvSpPr>
          <p:cNvPr id="3" name="Заметки 2"/>
          <p:cNvSpPr>
            <a:spLocks noGrp="1"/>
          </p:cNvSpPr>
          <p:nvPr>
            <p:ph type="body" idx="1"/>
          </p:nvPr>
        </p:nvSpPr>
        <p:spPr/>
        <p:txBody>
          <a:bodyPr>
            <a:normAutofit/>
          </a:bodyPr>
          <a:lstStyle/>
          <a:p>
            <a:r>
              <a:rPr lang="ru-RU" sz="1200" i="1" dirty="0">
                <a:solidFill>
                  <a:srgbClr val="F29000"/>
                </a:solidFill>
              </a:rPr>
              <a:t>Этиология</a:t>
            </a:r>
            <a:r>
              <a:rPr lang="ru-RU" sz="1200" i="1" baseline="0" dirty="0">
                <a:solidFill>
                  <a:srgbClr val="F29000"/>
                </a:solidFill>
              </a:rPr>
              <a:t> внебольничной пневмонии </a:t>
            </a:r>
            <a:r>
              <a:rPr lang="en-US" sz="1200" i="1" dirty="0">
                <a:solidFill>
                  <a:srgbClr val="F29000"/>
                </a:solidFill>
              </a:rPr>
              <a:t>Streptococcus</a:t>
            </a:r>
            <a:r>
              <a:rPr lang="ru-RU" sz="1200" i="1" dirty="0">
                <a:solidFill>
                  <a:srgbClr val="F29000"/>
                </a:solidFill>
              </a:rPr>
              <a:t> </a:t>
            </a:r>
            <a:r>
              <a:rPr lang="en-US" sz="1200" i="1" dirty="0" err="1">
                <a:solidFill>
                  <a:srgbClr val="F29000"/>
                </a:solidFill>
              </a:rPr>
              <a:t>pneumoniae</a:t>
            </a:r>
            <a:r>
              <a:rPr lang="ru-RU" sz="1200" b="0" i="1" dirty="0">
                <a:solidFill>
                  <a:schemeClr val="folHlink"/>
                </a:solidFill>
                <a:effectLst>
                  <a:outerShdw blurRad="38100" dist="38100" dir="2700000" algn="tl">
                    <a:srgbClr val="C0C0C0"/>
                  </a:outerShdw>
                </a:effectLst>
              </a:rPr>
              <a:t>		</a:t>
            </a:r>
            <a:r>
              <a:rPr lang="en-US" sz="1200" i="1" dirty="0">
                <a:solidFill>
                  <a:srgbClr val="F29000"/>
                </a:solidFill>
              </a:rPr>
              <a:t>30,5% (7-76%)</a:t>
            </a:r>
            <a:endParaRPr lang="ru-RU" dirty="0"/>
          </a:p>
        </p:txBody>
      </p:sp>
      <p:sp>
        <p:nvSpPr>
          <p:cNvPr id="4" name="Номер слайда 3"/>
          <p:cNvSpPr>
            <a:spLocks noGrp="1"/>
          </p:cNvSpPr>
          <p:nvPr>
            <p:ph type="sldNum" sz="quarter" idx="10"/>
          </p:nvPr>
        </p:nvSpPr>
        <p:spPr/>
        <p:txBody>
          <a:bodyPr/>
          <a:lstStyle/>
          <a:p>
            <a:fld id="{1BF15612-896D-4033-8162-03D2A0AF9BC9}" type="slidenum">
              <a:rPr lang="ru-RU" smtClean="0"/>
              <a:pPr/>
              <a:t>78</a:t>
            </a:fld>
            <a:endParaRPr lang="ru-RU"/>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897" name="Образ слайда 1"/>
          <p:cNvSpPr>
            <a:spLocks noGrp="1" noRot="1" noChangeAspect="1"/>
          </p:cNvSpPr>
          <p:nvPr>
            <p:ph type="sldImg"/>
          </p:nvPr>
        </p:nvSpPr>
        <p:spPr bwMode="auto">
          <a:noFill/>
          <a:ln>
            <a:solidFill>
              <a:srgbClr val="000000"/>
            </a:solidFill>
            <a:miter lim="800000"/>
            <a:headEnd/>
            <a:tailEnd/>
          </a:ln>
          <a:extLst>
            <a:ext uri="{909E8E84-426E-40dd-AFC4-6F175D3DCCD1}">
              <a14:hiddenFill xmlns:a14="http://schemas.microsoft.com/office/drawing/2010/main" xmlns="">
                <a:solidFill>
                  <a:srgbClr val="FFFFFF"/>
                </a:solidFill>
              </a14:hiddenFill>
            </a:ext>
            <a:ext uri="{FAA26D3D-D897-4be2-8F04-BA451C77F1D7}">
              <ma14:placeholderFlag xmlns:ma14="http://schemas.microsoft.com/office/mac/drawingml/2011/main" xmlns="" val="1"/>
            </a:ext>
          </a:extLst>
        </p:spPr>
      </p:sp>
      <p:sp>
        <p:nvSpPr>
          <p:cNvPr id="3" name="Заметки 2"/>
          <p:cNvSpPr>
            <a:spLocks noGrp="1"/>
          </p:cNvSpPr>
          <p:nvPr>
            <p:ph type="body" idx="1"/>
          </p:nvPr>
        </p:nvSpPr>
        <p:spPr/>
        <p:txBody>
          <a:bodyPr/>
          <a:lstStyle/>
          <a:p>
            <a:pPr>
              <a:defRPr/>
            </a:pPr>
            <a:r>
              <a:rPr lang="ru-RU" i="1" dirty="0">
                <a:solidFill>
                  <a:srgbClr val="F29000"/>
                </a:solidFill>
              </a:rPr>
              <a:t>Этиология внебольничной пневмонии </a:t>
            </a:r>
            <a:r>
              <a:rPr lang="en-US" i="1" dirty="0">
                <a:solidFill>
                  <a:srgbClr val="F29000"/>
                </a:solidFill>
              </a:rPr>
              <a:t>Streptococcus</a:t>
            </a:r>
            <a:r>
              <a:rPr lang="ru-RU" i="1" dirty="0">
                <a:solidFill>
                  <a:srgbClr val="F29000"/>
                </a:solidFill>
              </a:rPr>
              <a:t> </a:t>
            </a:r>
            <a:r>
              <a:rPr lang="en-US" i="1" dirty="0" err="1">
                <a:solidFill>
                  <a:srgbClr val="F29000"/>
                </a:solidFill>
              </a:rPr>
              <a:t>pneumoniae</a:t>
            </a:r>
            <a:r>
              <a:rPr lang="ru-RU" i="1" dirty="0">
                <a:solidFill>
                  <a:schemeClr val="folHlink"/>
                </a:solidFill>
                <a:effectLst>
                  <a:outerShdw blurRad="38100" dist="38100" dir="2700000" algn="tl">
                    <a:srgbClr val="C0C0C0"/>
                  </a:outerShdw>
                </a:effectLst>
              </a:rPr>
              <a:t>		</a:t>
            </a:r>
            <a:r>
              <a:rPr lang="en-US" i="1" dirty="0">
                <a:solidFill>
                  <a:srgbClr val="F29000"/>
                </a:solidFill>
              </a:rPr>
              <a:t>30,5% (7-76%)</a:t>
            </a:r>
            <a:endParaRPr lang="ru-RU" dirty="0"/>
          </a:p>
        </p:txBody>
      </p:sp>
      <p:sp>
        <p:nvSpPr>
          <p:cNvPr id="4" name="Номер слайда 3"/>
          <p:cNvSpPr>
            <a:spLocks noGrp="1"/>
          </p:cNvSpPr>
          <p:nvPr>
            <p:ph type="sldNum" sz="quarter" idx="5"/>
          </p:nvPr>
        </p:nvSpPr>
        <p:spPr/>
        <p:txBody>
          <a:bodyPr/>
          <a:lstStyle/>
          <a:p>
            <a:pPr>
              <a:defRPr/>
            </a:pPr>
            <a:fld id="{228964D6-0A2F-9F48-AA83-ED1CBA9A1D7D}" type="slidenum">
              <a:rPr lang="ru-RU" smtClean="0"/>
              <a:pPr>
                <a:defRPr/>
              </a:pPr>
              <a:t>79</a:t>
            </a:fld>
            <a:endParaRPr lang="ru-RU"/>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1" name="Образ слайда 1"/>
          <p:cNvSpPr>
            <a:spLocks noGrp="1" noRot="1" noChangeAspect="1"/>
          </p:cNvSpPr>
          <p:nvPr>
            <p:ph type="sldImg"/>
          </p:nvPr>
        </p:nvSpPr>
        <p:spPr bwMode="auto">
          <a:noFill/>
          <a:ln>
            <a:solidFill>
              <a:srgbClr val="000000"/>
            </a:solidFill>
            <a:miter lim="800000"/>
            <a:headEnd/>
            <a:tailEnd/>
          </a:ln>
          <a:extLst>
            <a:ext uri="{909E8E84-426E-40dd-AFC4-6F175D3DCCD1}">
              <a14:hiddenFill xmlns:a14="http://schemas.microsoft.com/office/drawing/2010/main" xmlns="">
                <a:solidFill>
                  <a:srgbClr val="FFFFFF"/>
                </a:solidFill>
              </a14:hiddenFill>
            </a:ext>
            <a:ext uri="{FAA26D3D-D897-4be2-8F04-BA451C77F1D7}">
              <ma14:placeholderFlag xmlns:ma14="http://schemas.microsoft.com/office/mac/drawingml/2011/main" xmlns="" val="1"/>
            </a:ext>
          </a:extLst>
        </p:spPr>
      </p:sp>
      <p:sp>
        <p:nvSpPr>
          <p:cNvPr id="3" name="Заметки 2"/>
          <p:cNvSpPr>
            <a:spLocks noGrp="1"/>
          </p:cNvSpPr>
          <p:nvPr>
            <p:ph type="body" idx="1"/>
          </p:nvPr>
        </p:nvSpPr>
        <p:spPr/>
        <p:txBody>
          <a:bodyPr/>
          <a:lstStyle/>
          <a:p>
            <a:pPr>
              <a:defRPr/>
            </a:pPr>
            <a:r>
              <a:rPr lang="ru-RU" dirty="0">
                <a:ea typeface="+mn-ea"/>
                <a:cs typeface="+mn-cs"/>
              </a:rPr>
              <a:t>В плаценте женщин, перенесших грипп, находят тромбоз интервиллезного пространства, очаговые кровоизлияния в базальную пластинку, оболочку, пуповину, которые нарушая плацентарное кровообращение, неблагоприятно влияют на плод и новорожденного. При этом доказана возможность прохождения вируса через плаценту.  Причиной прерывания беременности является </a:t>
            </a:r>
            <a:r>
              <a:rPr lang="ru-RU" dirty="0" err="1">
                <a:ea typeface="+mn-ea"/>
                <a:cs typeface="+mn-cs"/>
              </a:rPr>
              <a:t>гиперацидоз</a:t>
            </a:r>
            <a:r>
              <a:rPr lang="ru-RU" dirty="0">
                <a:ea typeface="+mn-ea"/>
                <a:cs typeface="+mn-cs"/>
              </a:rPr>
              <a:t>, гриппозная токсемия, ведущие к </a:t>
            </a:r>
            <a:r>
              <a:rPr lang="ru-RU" dirty="0" err="1">
                <a:ea typeface="+mn-ea"/>
                <a:cs typeface="+mn-cs"/>
              </a:rPr>
              <a:t>капилляритам</a:t>
            </a:r>
            <a:r>
              <a:rPr lang="ru-RU" dirty="0">
                <a:ea typeface="+mn-ea"/>
                <a:cs typeface="+mn-cs"/>
              </a:rPr>
              <a:t>, </a:t>
            </a:r>
            <a:r>
              <a:rPr lang="ru-RU" dirty="0" err="1">
                <a:ea typeface="+mn-ea"/>
                <a:cs typeface="+mn-cs"/>
              </a:rPr>
              <a:t>васкулитам</a:t>
            </a:r>
            <a:r>
              <a:rPr lang="ru-RU" dirty="0">
                <a:ea typeface="+mn-ea"/>
                <a:cs typeface="+mn-cs"/>
              </a:rPr>
              <a:t>. Указывается и на прямое воздействие вируса гриппа на гладкую мускулатуру сосудов.</a:t>
            </a:r>
            <a:endParaRPr lang="ru-RU" dirty="0"/>
          </a:p>
        </p:txBody>
      </p:sp>
      <p:sp>
        <p:nvSpPr>
          <p:cNvPr id="4" name="Номер слайда 3"/>
          <p:cNvSpPr>
            <a:spLocks noGrp="1"/>
          </p:cNvSpPr>
          <p:nvPr>
            <p:ph type="sldNum" sz="quarter" idx="5"/>
          </p:nvPr>
        </p:nvSpPr>
        <p:spPr/>
        <p:txBody>
          <a:bodyPr/>
          <a:lstStyle/>
          <a:p>
            <a:pPr>
              <a:defRPr/>
            </a:pPr>
            <a:fld id="{E1F1EC96-29FE-6A43-8EE9-6E89D7A1ADE9}" type="slidenum">
              <a:rPr lang="ru-RU" smtClean="0"/>
              <a:pPr>
                <a:defRPr/>
              </a:pPr>
              <a:t>82</a:t>
            </a:fld>
            <a:endParaRPr lang="ru-RU"/>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1BF15612-896D-4033-8162-03D2A0AF9BC9}" type="slidenum">
              <a:rPr lang="ru-RU" smtClean="0"/>
              <a:pPr/>
              <a:t>86</a:t>
            </a:fld>
            <a:endParaRPr lang="ru-RU"/>
          </a:p>
        </p:txBody>
      </p:sp>
    </p:spTree>
    <p:extLst>
      <p:ext uri="{BB962C8B-B14F-4D97-AF65-F5344CB8AC3E}">
        <p14:creationId xmlns:p14="http://schemas.microsoft.com/office/powerpoint/2010/main" val="3291065841"/>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hemeOverride" Target="../theme/themeOverride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hemeOverride" Target="../theme/themeOverride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Титульный слайд">
    <p:bg>
      <p:bgRef idx="1002">
        <a:schemeClr val="bg2"/>
      </p:bgRef>
    </p:bg>
    <p:spTree>
      <p:nvGrpSpPr>
        <p:cNvPr id="1" name=""/>
        <p:cNvGrpSpPr/>
        <p:nvPr/>
      </p:nvGrpSpPr>
      <p:grpSpPr>
        <a:xfrm>
          <a:off x="0" y="0"/>
          <a:ext cx="0" cy="0"/>
          <a:chOff x="0" y="0"/>
          <a:chExt cx="0" cy="0"/>
        </a:xfrm>
      </p:grpSpPr>
      <p:sp>
        <p:nvSpPr>
          <p:cNvPr id="9" name="Заголовок 8"/>
          <p:cNvSpPr>
            <a:spLocks noGrp="1"/>
          </p:cNvSpPr>
          <p:nvPr>
            <p:ph type="ctrTitle"/>
          </p:nvPr>
        </p:nvSpPr>
        <p:spPr>
          <a:xfrm>
            <a:off x="533400" y="1371600"/>
            <a:ext cx="7851648" cy="1828800"/>
          </a:xfrm>
          <a:ln>
            <a:noFill/>
          </a:ln>
        </p:spPr>
        <p:txBody>
          <a:bodyPr tIns="0" rIns="18288">
            <a:normAutofit/>
            <a:scene3d>
              <a:camera prst="orthographicFront"/>
              <a:lightRig rig="freezing" dir="t">
                <a:rot lat="0" lon="0" rev="5640000"/>
              </a:lightRig>
            </a:scene3d>
            <a:sp3d prstMaterial="flat">
              <a:bevelT w="38100" h="38100"/>
              <a:contourClr>
                <a:schemeClr val="tx2"/>
              </a:contourClr>
            </a:sp3d>
          </a:bodyPr>
          <a:lstStyle>
            <a:lvl1pPr algn="r" rtl="0">
              <a:spcBef>
                <a:spcPct val="0"/>
              </a:spcBef>
              <a:buNone/>
              <a:defRPr sz="5600" b="1">
                <a:ln>
                  <a:noFill/>
                </a:ln>
                <a:solidFill>
                  <a:schemeClr val="accent3">
                    <a:tint val="90000"/>
                    <a:satMod val="120000"/>
                  </a:schemeClr>
                </a:solidFill>
                <a:effectLst>
                  <a:outerShdw blurRad="38100" dist="25400" dir="5400000" algn="tl" rotWithShape="0">
                    <a:srgbClr val="000000">
                      <a:alpha val="43000"/>
                    </a:srgbClr>
                  </a:outerShdw>
                </a:effectLst>
                <a:latin typeface="+mj-lt"/>
                <a:ea typeface="+mj-ea"/>
                <a:cs typeface="+mj-cs"/>
              </a:defRPr>
            </a:lvl1pPr>
          </a:lstStyle>
          <a:p>
            <a:r>
              <a:rPr lang="ru-RU"/>
              <a:t>Образец заголовка</a:t>
            </a:r>
            <a:endParaRPr lang="en-US"/>
          </a:p>
        </p:txBody>
      </p:sp>
      <p:sp>
        <p:nvSpPr>
          <p:cNvPr id="17" name="Подзаголовок 16"/>
          <p:cNvSpPr>
            <a:spLocks noGrp="1"/>
          </p:cNvSpPr>
          <p:nvPr>
            <p:ph type="subTitle" idx="1"/>
          </p:nvPr>
        </p:nvSpPr>
        <p:spPr>
          <a:xfrm>
            <a:off x="533400" y="3228536"/>
            <a:ext cx="7854696" cy="1752600"/>
          </a:xfrm>
        </p:spPr>
        <p:txBody>
          <a:bodyPr lIns="0" rIns="18288"/>
          <a:lstStyle>
            <a:lvl1pPr marL="0" marR="45720" indent="0" algn="r">
              <a:buNone/>
              <a:defRPr>
                <a:solidFill>
                  <a:schemeClr val="tx1"/>
                </a:solidFill>
              </a:defRPr>
            </a:lvl1pPr>
            <a:lvl2pPr marL="457200" indent="0" algn="ctr">
              <a:buNone/>
            </a:lvl2pPr>
            <a:lvl3pPr marL="914400" indent="0" algn="ctr">
              <a:buNone/>
            </a:lvl3pPr>
            <a:lvl4pPr marL="1371600" indent="0" algn="ctr">
              <a:buNone/>
            </a:lvl4pPr>
            <a:lvl5pPr marL="1828800" indent="0" algn="ctr">
              <a:buNone/>
            </a:lvl5pPr>
            <a:lvl6pPr marL="2286000" indent="0" algn="ctr">
              <a:buNone/>
            </a:lvl6pPr>
            <a:lvl7pPr marL="2743200" indent="0" algn="ctr">
              <a:buNone/>
            </a:lvl7pPr>
            <a:lvl8pPr marL="3200400" indent="0" algn="ctr">
              <a:buNone/>
            </a:lvl8pPr>
            <a:lvl9pPr marL="3657600" indent="0" algn="ctr">
              <a:buNone/>
            </a:lvl9pPr>
          </a:lstStyle>
          <a:p>
            <a:r>
              <a:rPr lang="ru-RU"/>
              <a:t>Образец подзаголовка</a:t>
            </a:r>
            <a:endParaRPr lang="en-US"/>
          </a:p>
        </p:txBody>
      </p:sp>
      <p:sp>
        <p:nvSpPr>
          <p:cNvPr id="4" name="Дата 29"/>
          <p:cNvSpPr>
            <a:spLocks noGrp="1"/>
          </p:cNvSpPr>
          <p:nvPr>
            <p:ph type="dt" sz="half" idx="10"/>
          </p:nvPr>
        </p:nvSpPr>
        <p:spPr/>
        <p:txBody>
          <a:bodyPr/>
          <a:lstStyle>
            <a:lvl1pPr>
              <a:defRPr>
                <a:solidFill>
                  <a:srgbClr val="D1EAEE"/>
                </a:solidFill>
              </a:defRPr>
            </a:lvl1pPr>
          </a:lstStyle>
          <a:p>
            <a:fld id="{E21B51E9-BAE6-45EC-B84A-B57C853F05B3}" type="datetimeFigureOut">
              <a:rPr lang="ru-RU"/>
              <a:pPr/>
              <a:t>24.01.2020</a:t>
            </a:fld>
            <a:endParaRPr lang="ru-RU"/>
          </a:p>
        </p:txBody>
      </p:sp>
      <p:sp>
        <p:nvSpPr>
          <p:cNvPr id="5" name="Нижний колонтитул 18"/>
          <p:cNvSpPr>
            <a:spLocks noGrp="1"/>
          </p:cNvSpPr>
          <p:nvPr>
            <p:ph type="ftr" sz="quarter" idx="11"/>
          </p:nvPr>
        </p:nvSpPr>
        <p:spPr/>
        <p:txBody>
          <a:bodyPr/>
          <a:lstStyle>
            <a:lvl1pPr>
              <a:defRPr/>
            </a:lvl1pPr>
          </a:lstStyle>
          <a:p>
            <a:pPr>
              <a:defRPr/>
            </a:pPr>
            <a:endParaRPr lang="ru-RU"/>
          </a:p>
        </p:txBody>
      </p:sp>
      <p:sp>
        <p:nvSpPr>
          <p:cNvPr id="6" name="Номер слайда 26"/>
          <p:cNvSpPr>
            <a:spLocks noGrp="1"/>
          </p:cNvSpPr>
          <p:nvPr>
            <p:ph type="sldNum" sz="quarter" idx="12"/>
          </p:nvPr>
        </p:nvSpPr>
        <p:spPr/>
        <p:txBody>
          <a:bodyPr/>
          <a:lstStyle>
            <a:lvl1pPr>
              <a:defRPr>
                <a:solidFill>
                  <a:srgbClr val="D1EAEE"/>
                </a:solidFill>
              </a:defRPr>
            </a:lvl1pPr>
          </a:lstStyle>
          <a:p>
            <a:fld id="{0E780D40-C190-4B94-B9D2-CB110E4CBE41}" type="slidenum">
              <a:rPr lang="ru-RU"/>
              <a:pPr/>
              <a:t>‹#›</a:t>
            </a:fld>
            <a:endParaRPr lang="ru-RU"/>
          </a:p>
        </p:txBody>
      </p:sp>
    </p:spTree>
  </p:cSld>
  <p:clrMapOvr>
    <a:overrideClrMapping bg1="dk1" tx1="lt1" bg2="dk2" tx2="lt2" accent1="accent1" accent2="accent2" accent3="accent3" accent4="accent4" accent5="accent5" accent6="accent6" hlink="hlink" folHlink="folHlink"/>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Заголовок и объект">
    <p:spTree>
      <p:nvGrpSpPr>
        <p:cNvPr id="1" name=""/>
        <p:cNvGrpSpPr/>
        <p:nvPr/>
      </p:nvGrpSpPr>
      <p:grpSpPr>
        <a:xfrm>
          <a:off x="0" y="0"/>
          <a:ext cx="0" cy="0"/>
          <a:chOff x="0" y="0"/>
          <a:chExt cx="0" cy="0"/>
        </a:xfrm>
      </p:grpSpPr>
      <p:sp>
        <p:nvSpPr>
          <p:cNvPr id="2" name="Заголовок 1"/>
          <p:cNvSpPr>
            <a:spLocks noGrp="1"/>
          </p:cNvSpPr>
          <p:nvPr>
            <p:ph type="title"/>
          </p:nvPr>
        </p:nvSpPr>
        <p:spPr/>
        <p:txBody>
          <a:bodyPr/>
          <a:lstStyle/>
          <a:p>
            <a:r>
              <a:rPr lang="ru-RU"/>
              <a:t>Образец заголовка</a:t>
            </a:r>
            <a:endParaRPr lang="en-US"/>
          </a:p>
        </p:txBody>
      </p:sp>
      <p:sp>
        <p:nvSpPr>
          <p:cNvPr id="3" name="Содержимое 2"/>
          <p:cNvSpPr>
            <a:spLocks noGrp="1"/>
          </p:cNvSpPr>
          <p:nvPr>
            <p:ph idx="1"/>
          </p:nvPr>
        </p:nvSpPr>
        <p:spPr/>
        <p:txBody>
          <a:bodyPr/>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endParaRPr lang="en-US"/>
          </a:p>
        </p:txBody>
      </p:sp>
      <p:sp>
        <p:nvSpPr>
          <p:cNvPr id="4" name="Дата 9"/>
          <p:cNvSpPr>
            <a:spLocks noGrp="1"/>
          </p:cNvSpPr>
          <p:nvPr>
            <p:ph type="dt" sz="half" idx="10"/>
          </p:nvPr>
        </p:nvSpPr>
        <p:spPr/>
        <p:txBody>
          <a:bodyPr/>
          <a:lstStyle>
            <a:lvl1pPr>
              <a:defRPr/>
            </a:lvl1pPr>
          </a:lstStyle>
          <a:p>
            <a:fld id="{58B846E2-E128-4A46-83E7-FC7415182EA5}" type="datetimeFigureOut">
              <a:rPr lang="ru-RU"/>
              <a:pPr/>
              <a:t>24.01.2020</a:t>
            </a:fld>
            <a:endParaRPr lang="ru-RU"/>
          </a:p>
        </p:txBody>
      </p:sp>
      <p:sp>
        <p:nvSpPr>
          <p:cNvPr id="5" name="Нижний колонтитул 21"/>
          <p:cNvSpPr>
            <a:spLocks noGrp="1"/>
          </p:cNvSpPr>
          <p:nvPr>
            <p:ph type="ftr" sz="quarter" idx="11"/>
          </p:nvPr>
        </p:nvSpPr>
        <p:spPr/>
        <p:txBody>
          <a:bodyPr/>
          <a:lstStyle>
            <a:lvl1pPr>
              <a:defRPr/>
            </a:lvl1pPr>
          </a:lstStyle>
          <a:p>
            <a:pPr>
              <a:defRPr/>
            </a:pPr>
            <a:endParaRPr lang="ru-RU"/>
          </a:p>
        </p:txBody>
      </p:sp>
      <p:sp>
        <p:nvSpPr>
          <p:cNvPr id="6" name="Номер слайда 17"/>
          <p:cNvSpPr>
            <a:spLocks noGrp="1"/>
          </p:cNvSpPr>
          <p:nvPr>
            <p:ph type="sldNum" sz="quarter" idx="12"/>
          </p:nvPr>
        </p:nvSpPr>
        <p:spPr/>
        <p:txBody>
          <a:bodyPr/>
          <a:lstStyle>
            <a:lvl1pPr>
              <a:defRPr/>
            </a:lvl1pPr>
          </a:lstStyle>
          <a:p>
            <a:fld id="{B5E0CD03-BBCF-47BF-B3F9-AE5A429B201C}" type="slidenum">
              <a:rPr lang="ru-RU"/>
              <a:pPr/>
              <a:t>‹#›</a:t>
            </a:fld>
            <a:endParaRPr lang="ru-RU"/>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Заголовок раздела">
    <p:bg>
      <p:bgRef idx="1002">
        <a:schemeClr val="bg2"/>
      </p:bgRef>
    </p:bg>
    <p:spTree>
      <p:nvGrpSpPr>
        <p:cNvPr id="1" name=""/>
        <p:cNvGrpSpPr/>
        <p:nvPr/>
      </p:nvGrpSpPr>
      <p:grpSpPr>
        <a:xfrm>
          <a:off x="0" y="0"/>
          <a:ext cx="0" cy="0"/>
          <a:chOff x="0" y="0"/>
          <a:chExt cx="0" cy="0"/>
        </a:xfrm>
      </p:grpSpPr>
      <p:sp>
        <p:nvSpPr>
          <p:cNvPr id="2" name="Заголовок 1"/>
          <p:cNvSpPr>
            <a:spLocks noGrp="1"/>
          </p:cNvSpPr>
          <p:nvPr>
            <p:ph type="title"/>
          </p:nvPr>
        </p:nvSpPr>
        <p:spPr>
          <a:xfrm>
            <a:off x="530352" y="1316736"/>
            <a:ext cx="7772400" cy="1362456"/>
          </a:xfrm>
          <a:ln>
            <a:noFill/>
          </a:ln>
        </p:spPr>
        <p:txBody>
          <a:bodyPr tIns="0">
            <a:noAutofit/>
            <a:scene3d>
              <a:camera prst="orthographicFront"/>
              <a:lightRig rig="freezing" dir="t">
                <a:rot lat="0" lon="0" rev="5640000"/>
              </a:lightRig>
            </a:scene3d>
            <a:sp3d prstMaterial="flat">
              <a:bevelT w="38100" h="38100"/>
            </a:sp3d>
          </a:bodyPr>
          <a:lstStyle>
            <a:lvl1pPr algn="l" rtl="0">
              <a:spcBef>
                <a:spcPct val="0"/>
              </a:spcBef>
              <a:buNone/>
              <a:defRPr lang="en-US" sz="5600" b="1" cap="none" baseline="0" dirty="0">
                <a:ln w="635">
                  <a:noFill/>
                </a:ln>
                <a:solidFill>
                  <a:schemeClr val="accent4">
                    <a:tint val="90000"/>
                    <a:satMod val="125000"/>
                  </a:schemeClr>
                </a:solidFill>
                <a:effectLst>
                  <a:outerShdw blurRad="38100" dist="25400" dir="5400000" algn="tl" rotWithShape="0">
                    <a:srgbClr val="000000">
                      <a:alpha val="43000"/>
                    </a:srgbClr>
                  </a:outerShdw>
                </a:effectLst>
                <a:latin typeface="+mj-lt"/>
                <a:ea typeface="+mj-ea"/>
                <a:cs typeface="+mj-cs"/>
              </a:defRPr>
            </a:lvl1pPr>
          </a:lstStyle>
          <a:p>
            <a:r>
              <a:rPr lang="ru-RU"/>
              <a:t>Образец заголовка</a:t>
            </a:r>
            <a:endParaRPr lang="en-US"/>
          </a:p>
        </p:txBody>
      </p:sp>
      <p:sp>
        <p:nvSpPr>
          <p:cNvPr id="3" name="Текст 2"/>
          <p:cNvSpPr>
            <a:spLocks noGrp="1"/>
          </p:cNvSpPr>
          <p:nvPr>
            <p:ph type="body" idx="1"/>
          </p:nvPr>
        </p:nvSpPr>
        <p:spPr>
          <a:xfrm>
            <a:off x="530352" y="2704664"/>
            <a:ext cx="7772400" cy="1509712"/>
          </a:xfrm>
        </p:spPr>
        <p:txBody>
          <a:bodyPr lIns="45720" rIns="45720"/>
          <a:lstStyle>
            <a:lvl1pPr marL="0" indent="0">
              <a:buNone/>
              <a:defRPr sz="2200">
                <a:solidFill>
                  <a:schemeClr val="tx1"/>
                </a:solidFill>
              </a:defRPr>
            </a:lvl1pPr>
            <a:lvl2pPr>
              <a:buNone/>
              <a:defRPr sz="1800">
                <a:solidFill>
                  <a:schemeClr val="tx1">
                    <a:tint val="75000"/>
                  </a:schemeClr>
                </a:solidFill>
              </a:defRPr>
            </a:lvl2pPr>
            <a:lvl3pPr>
              <a:buNone/>
              <a:defRPr sz="1600">
                <a:solidFill>
                  <a:schemeClr val="tx1">
                    <a:tint val="75000"/>
                  </a:schemeClr>
                </a:solidFill>
              </a:defRPr>
            </a:lvl3pPr>
            <a:lvl4pPr>
              <a:buNone/>
              <a:defRPr sz="1400">
                <a:solidFill>
                  <a:schemeClr val="tx1">
                    <a:tint val="75000"/>
                  </a:schemeClr>
                </a:solidFill>
              </a:defRPr>
            </a:lvl4pPr>
            <a:lvl5pPr>
              <a:buNone/>
              <a:defRPr sz="1400">
                <a:solidFill>
                  <a:schemeClr val="tx1">
                    <a:tint val="75000"/>
                  </a:schemeClr>
                </a:solidFill>
              </a:defRPr>
            </a:lvl5pPr>
          </a:lstStyle>
          <a:p>
            <a:pPr lvl="0"/>
            <a:r>
              <a:rPr lang="ru-RU"/>
              <a:t>Образец текста</a:t>
            </a:r>
          </a:p>
        </p:txBody>
      </p:sp>
      <p:sp>
        <p:nvSpPr>
          <p:cNvPr id="4" name="Дата 3"/>
          <p:cNvSpPr>
            <a:spLocks noGrp="1"/>
          </p:cNvSpPr>
          <p:nvPr>
            <p:ph type="dt" sz="half" idx="10"/>
          </p:nvPr>
        </p:nvSpPr>
        <p:spPr/>
        <p:txBody>
          <a:bodyPr/>
          <a:lstStyle>
            <a:lvl1pPr>
              <a:defRPr>
                <a:solidFill>
                  <a:srgbClr val="D1EAEE"/>
                </a:solidFill>
              </a:defRPr>
            </a:lvl1pPr>
          </a:lstStyle>
          <a:p>
            <a:fld id="{D45E604E-D922-4DF5-BCF9-6C9A116C9FC4}" type="datetimeFigureOut">
              <a:rPr lang="ru-RU"/>
              <a:pPr/>
              <a:t>24.01.2020</a:t>
            </a:fld>
            <a:endParaRPr lang="ru-RU"/>
          </a:p>
        </p:txBody>
      </p:sp>
      <p:sp>
        <p:nvSpPr>
          <p:cNvPr id="5" name="Нижний колонтитул 4"/>
          <p:cNvSpPr>
            <a:spLocks noGrp="1"/>
          </p:cNvSpPr>
          <p:nvPr>
            <p:ph type="ftr" sz="quarter" idx="11"/>
          </p:nvPr>
        </p:nvSpPr>
        <p:spPr/>
        <p:txBody>
          <a:bodyPr/>
          <a:lstStyle>
            <a:lvl1pPr>
              <a:defRPr/>
            </a:lvl1pPr>
          </a:lstStyle>
          <a:p>
            <a:pPr>
              <a:defRPr/>
            </a:pPr>
            <a:endParaRPr lang="ru-RU"/>
          </a:p>
        </p:txBody>
      </p:sp>
      <p:sp>
        <p:nvSpPr>
          <p:cNvPr id="6" name="Номер слайда 5"/>
          <p:cNvSpPr>
            <a:spLocks noGrp="1"/>
          </p:cNvSpPr>
          <p:nvPr>
            <p:ph type="sldNum" sz="quarter" idx="12"/>
          </p:nvPr>
        </p:nvSpPr>
        <p:spPr/>
        <p:txBody>
          <a:bodyPr/>
          <a:lstStyle>
            <a:lvl1pPr>
              <a:defRPr>
                <a:solidFill>
                  <a:srgbClr val="D1EAEE"/>
                </a:solidFill>
              </a:defRPr>
            </a:lvl1pPr>
          </a:lstStyle>
          <a:p>
            <a:fld id="{85AAB7F8-73CB-400E-9AA9-93316D774686}" type="slidenum">
              <a:rPr lang="ru-RU"/>
              <a:pPr/>
              <a:t>‹#›</a:t>
            </a:fld>
            <a:endParaRPr lang="ru-RU"/>
          </a:p>
        </p:txBody>
      </p:sp>
    </p:spTree>
  </p:cSld>
  <p:clrMapOvr>
    <a:overrideClrMapping bg1="dk1" tx1="lt1" bg2="dk2" tx2="lt2" accent1="accent1" accent2="accent2" accent3="accent3" accent4="accent4" accent5="accent5" accent6="accent6" hlink="hlink" folHlink="folHlink"/>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Два объекта">
    <p:spTree>
      <p:nvGrpSpPr>
        <p:cNvPr id="1" name=""/>
        <p:cNvGrpSpPr/>
        <p:nvPr/>
      </p:nvGrpSpPr>
      <p:grpSpPr>
        <a:xfrm>
          <a:off x="0" y="0"/>
          <a:ext cx="0" cy="0"/>
          <a:chOff x="0" y="0"/>
          <a:chExt cx="0" cy="0"/>
        </a:xfrm>
      </p:grpSpPr>
      <p:sp>
        <p:nvSpPr>
          <p:cNvPr id="2" name="Заголовок 1"/>
          <p:cNvSpPr>
            <a:spLocks noGrp="1"/>
          </p:cNvSpPr>
          <p:nvPr>
            <p:ph type="title"/>
          </p:nvPr>
        </p:nvSpPr>
        <p:spPr>
          <a:xfrm>
            <a:off x="457200" y="704088"/>
            <a:ext cx="8229600" cy="1143000"/>
          </a:xfrm>
        </p:spPr>
        <p:txBody>
          <a:bodyPr/>
          <a:lstStyle/>
          <a:p>
            <a:r>
              <a:rPr lang="ru-RU"/>
              <a:t>Образец заголовка</a:t>
            </a:r>
            <a:endParaRPr lang="en-US"/>
          </a:p>
        </p:txBody>
      </p:sp>
      <p:sp>
        <p:nvSpPr>
          <p:cNvPr id="3" name="Содержимое 2"/>
          <p:cNvSpPr>
            <a:spLocks noGrp="1"/>
          </p:cNvSpPr>
          <p:nvPr>
            <p:ph sz="half" idx="1"/>
          </p:nvPr>
        </p:nvSpPr>
        <p:spPr>
          <a:xfrm>
            <a:off x="457200" y="1920085"/>
            <a:ext cx="4038600" cy="4434840"/>
          </a:xfrm>
        </p:spPr>
        <p:txBody>
          <a:bodyPr/>
          <a:lstStyle>
            <a:lvl1pPr>
              <a:defRPr sz="2600"/>
            </a:lvl1pPr>
            <a:lvl2pPr>
              <a:defRPr sz="2400"/>
            </a:lvl2pPr>
            <a:lvl3pPr>
              <a:defRPr sz="2000"/>
            </a:lvl3pPr>
            <a:lvl4pPr>
              <a:defRPr sz="1800"/>
            </a:lvl4pPr>
            <a:lvl5pPr>
              <a:defRPr sz="1800"/>
            </a:lvl5pPr>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endParaRPr lang="en-US"/>
          </a:p>
        </p:txBody>
      </p:sp>
      <p:sp>
        <p:nvSpPr>
          <p:cNvPr id="4" name="Содержимое 3"/>
          <p:cNvSpPr>
            <a:spLocks noGrp="1"/>
          </p:cNvSpPr>
          <p:nvPr>
            <p:ph sz="half" idx="2"/>
          </p:nvPr>
        </p:nvSpPr>
        <p:spPr>
          <a:xfrm>
            <a:off x="4648200" y="1920085"/>
            <a:ext cx="4038600" cy="4434840"/>
          </a:xfrm>
        </p:spPr>
        <p:txBody>
          <a:bodyPr/>
          <a:lstStyle>
            <a:lvl1pPr>
              <a:defRPr sz="2600"/>
            </a:lvl1pPr>
            <a:lvl2pPr>
              <a:defRPr sz="2400"/>
            </a:lvl2pPr>
            <a:lvl3pPr>
              <a:defRPr sz="2000"/>
            </a:lvl3pPr>
            <a:lvl4pPr>
              <a:defRPr sz="1800"/>
            </a:lvl4pPr>
            <a:lvl5pPr>
              <a:defRPr sz="1800"/>
            </a:lvl5pPr>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endParaRPr lang="en-US"/>
          </a:p>
        </p:txBody>
      </p:sp>
      <p:sp>
        <p:nvSpPr>
          <p:cNvPr id="5" name="Дата 9"/>
          <p:cNvSpPr>
            <a:spLocks noGrp="1"/>
          </p:cNvSpPr>
          <p:nvPr>
            <p:ph type="dt" sz="half" idx="10"/>
          </p:nvPr>
        </p:nvSpPr>
        <p:spPr/>
        <p:txBody>
          <a:bodyPr/>
          <a:lstStyle>
            <a:lvl1pPr>
              <a:defRPr/>
            </a:lvl1pPr>
          </a:lstStyle>
          <a:p>
            <a:fld id="{5D51A966-E516-4F54-9264-CF42FF6FD389}" type="datetimeFigureOut">
              <a:rPr lang="ru-RU"/>
              <a:pPr/>
              <a:t>24.01.2020</a:t>
            </a:fld>
            <a:endParaRPr lang="ru-RU"/>
          </a:p>
        </p:txBody>
      </p:sp>
      <p:sp>
        <p:nvSpPr>
          <p:cNvPr id="6" name="Нижний колонтитул 21"/>
          <p:cNvSpPr>
            <a:spLocks noGrp="1"/>
          </p:cNvSpPr>
          <p:nvPr>
            <p:ph type="ftr" sz="quarter" idx="11"/>
          </p:nvPr>
        </p:nvSpPr>
        <p:spPr/>
        <p:txBody>
          <a:bodyPr/>
          <a:lstStyle>
            <a:lvl1pPr>
              <a:defRPr/>
            </a:lvl1pPr>
          </a:lstStyle>
          <a:p>
            <a:pPr>
              <a:defRPr/>
            </a:pPr>
            <a:endParaRPr lang="ru-RU"/>
          </a:p>
        </p:txBody>
      </p:sp>
      <p:sp>
        <p:nvSpPr>
          <p:cNvPr id="7" name="Номер слайда 17"/>
          <p:cNvSpPr>
            <a:spLocks noGrp="1"/>
          </p:cNvSpPr>
          <p:nvPr>
            <p:ph type="sldNum" sz="quarter" idx="12"/>
          </p:nvPr>
        </p:nvSpPr>
        <p:spPr/>
        <p:txBody>
          <a:bodyPr/>
          <a:lstStyle>
            <a:lvl1pPr>
              <a:defRPr/>
            </a:lvl1pPr>
          </a:lstStyle>
          <a:p>
            <a:fld id="{4BE6E0BF-0944-4B43-80C0-704B15454389}" type="slidenum">
              <a:rPr lang="ru-RU"/>
              <a:pPr/>
              <a:t>‹#›</a:t>
            </a:fld>
            <a:endParaRPr lang="ru-RU"/>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Сравнение">
    <p:spTree>
      <p:nvGrpSpPr>
        <p:cNvPr id="1" name=""/>
        <p:cNvGrpSpPr/>
        <p:nvPr/>
      </p:nvGrpSpPr>
      <p:grpSpPr>
        <a:xfrm>
          <a:off x="0" y="0"/>
          <a:ext cx="0" cy="0"/>
          <a:chOff x="0" y="0"/>
          <a:chExt cx="0" cy="0"/>
        </a:xfrm>
      </p:grpSpPr>
      <p:sp>
        <p:nvSpPr>
          <p:cNvPr id="2" name="Заголовок 1"/>
          <p:cNvSpPr>
            <a:spLocks noGrp="1"/>
          </p:cNvSpPr>
          <p:nvPr>
            <p:ph type="title"/>
          </p:nvPr>
        </p:nvSpPr>
        <p:spPr>
          <a:xfrm>
            <a:off x="457200" y="704088"/>
            <a:ext cx="8229600" cy="1143000"/>
          </a:xfrm>
        </p:spPr>
        <p:txBody>
          <a:bodyPr/>
          <a:lstStyle>
            <a:lvl1pPr>
              <a:defRPr/>
            </a:lvl1pPr>
          </a:lstStyle>
          <a:p>
            <a:r>
              <a:rPr lang="ru-RU"/>
              <a:t>Образец заголовка</a:t>
            </a:r>
            <a:endParaRPr lang="en-US"/>
          </a:p>
        </p:txBody>
      </p:sp>
      <p:sp>
        <p:nvSpPr>
          <p:cNvPr id="3" name="Текст 2"/>
          <p:cNvSpPr>
            <a:spLocks noGrp="1"/>
          </p:cNvSpPr>
          <p:nvPr>
            <p:ph type="body" idx="1"/>
          </p:nvPr>
        </p:nvSpPr>
        <p:spPr>
          <a:xfrm>
            <a:off x="457200" y="1855248"/>
            <a:ext cx="4040188" cy="659352"/>
          </a:xfrm>
        </p:spPr>
        <p:txBody>
          <a:bodyPr lIns="45720" tIns="0" rIns="45720" bIns="0" anchor="ctr">
            <a:noAutofit/>
          </a:bodyPr>
          <a:lstStyle>
            <a:lvl1pPr marL="0" indent="0">
              <a:buNone/>
              <a:defRPr sz="2400" b="1" cap="none" baseline="0">
                <a:solidFill>
                  <a:schemeClr val="tx2"/>
                </a:solidFill>
                <a:effectLst/>
              </a:defRPr>
            </a:lvl1pPr>
            <a:lvl2pPr>
              <a:buNone/>
              <a:defRPr sz="2000" b="1"/>
            </a:lvl2pPr>
            <a:lvl3pPr>
              <a:buNone/>
              <a:defRPr sz="1800" b="1"/>
            </a:lvl3pPr>
            <a:lvl4pPr>
              <a:buNone/>
              <a:defRPr sz="1600" b="1"/>
            </a:lvl4pPr>
            <a:lvl5pPr>
              <a:buNone/>
              <a:defRPr sz="1600" b="1"/>
            </a:lvl5pPr>
          </a:lstStyle>
          <a:p>
            <a:pPr lvl="0"/>
            <a:r>
              <a:rPr lang="ru-RU"/>
              <a:t>Образец текста</a:t>
            </a:r>
          </a:p>
        </p:txBody>
      </p:sp>
      <p:sp>
        <p:nvSpPr>
          <p:cNvPr id="4" name="Текст 3"/>
          <p:cNvSpPr>
            <a:spLocks noGrp="1"/>
          </p:cNvSpPr>
          <p:nvPr>
            <p:ph type="body" sz="half" idx="3"/>
          </p:nvPr>
        </p:nvSpPr>
        <p:spPr>
          <a:xfrm>
            <a:off x="4645025" y="1859757"/>
            <a:ext cx="4041775" cy="654843"/>
          </a:xfrm>
        </p:spPr>
        <p:txBody>
          <a:bodyPr lIns="45720" tIns="0" rIns="45720" bIns="0" anchor="ctr"/>
          <a:lstStyle>
            <a:lvl1pPr marL="0" indent="0">
              <a:buNone/>
              <a:defRPr sz="2400" b="1" cap="none" baseline="0">
                <a:solidFill>
                  <a:schemeClr val="tx2"/>
                </a:solidFill>
                <a:effectLst/>
              </a:defRPr>
            </a:lvl1pPr>
            <a:lvl2pPr>
              <a:buNone/>
              <a:defRPr sz="2000" b="1"/>
            </a:lvl2pPr>
            <a:lvl3pPr>
              <a:buNone/>
              <a:defRPr sz="1800" b="1"/>
            </a:lvl3pPr>
            <a:lvl4pPr>
              <a:buNone/>
              <a:defRPr sz="1600" b="1"/>
            </a:lvl4pPr>
            <a:lvl5pPr>
              <a:buNone/>
              <a:defRPr sz="1600" b="1"/>
            </a:lvl5pPr>
          </a:lstStyle>
          <a:p>
            <a:pPr lvl="0"/>
            <a:r>
              <a:rPr lang="ru-RU"/>
              <a:t>Образец текста</a:t>
            </a:r>
          </a:p>
        </p:txBody>
      </p:sp>
      <p:sp>
        <p:nvSpPr>
          <p:cNvPr id="5" name="Содержимое 4"/>
          <p:cNvSpPr>
            <a:spLocks noGrp="1"/>
          </p:cNvSpPr>
          <p:nvPr>
            <p:ph sz="quarter" idx="2"/>
          </p:nvPr>
        </p:nvSpPr>
        <p:spPr>
          <a:xfrm>
            <a:off x="457200" y="2514600"/>
            <a:ext cx="4040188" cy="3845720"/>
          </a:xfrm>
        </p:spPr>
        <p:txBody>
          <a:bodyPr tIns="0"/>
          <a:lstStyle>
            <a:lvl1pPr>
              <a:defRPr sz="2200"/>
            </a:lvl1pPr>
            <a:lvl2pPr>
              <a:defRPr sz="2000"/>
            </a:lvl2pPr>
            <a:lvl3pPr>
              <a:defRPr sz="1800"/>
            </a:lvl3pPr>
            <a:lvl4pPr>
              <a:defRPr sz="1600"/>
            </a:lvl4pPr>
            <a:lvl5pPr>
              <a:defRPr sz="1600"/>
            </a:lvl5pPr>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endParaRPr lang="en-US"/>
          </a:p>
        </p:txBody>
      </p:sp>
      <p:sp>
        <p:nvSpPr>
          <p:cNvPr id="6" name="Содержимое 5"/>
          <p:cNvSpPr>
            <a:spLocks noGrp="1"/>
          </p:cNvSpPr>
          <p:nvPr>
            <p:ph sz="quarter" idx="4"/>
          </p:nvPr>
        </p:nvSpPr>
        <p:spPr>
          <a:xfrm>
            <a:off x="4645025" y="2514600"/>
            <a:ext cx="4041775" cy="3845720"/>
          </a:xfrm>
        </p:spPr>
        <p:txBody>
          <a:bodyPr tIns="0"/>
          <a:lstStyle>
            <a:lvl1pPr>
              <a:defRPr sz="2200"/>
            </a:lvl1pPr>
            <a:lvl2pPr>
              <a:defRPr sz="2000"/>
            </a:lvl2pPr>
            <a:lvl3pPr>
              <a:defRPr sz="1800"/>
            </a:lvl3pPr>
            <a:lvl4pPr>
              <a:defRPr sz="1600"/>
            </a:lvl4pPr>
            <a:lvl5pPr>
              <a:defRPr sz="1600"/>
            </a:lvl5pPr>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endParaRPr lang="en-US"/>
          </a:p>
        </p:txBody>
      </p:sp>
      <p:sp>
        <p:nvSpPr>
          <p:cNvPr id="7" name="Дата 9"/>
          <p:cNvSpPr>
            <a:spLocks noGrp="1"/>
          </p:cNvSpPr>
          <p:nvPr>
            <p:ph type="dt" sz="half" idx="10"/>
          </p:nvPr>
        </p:nvSpPr>
        <p:spPr/>
        <p:txBody>
          <a:bodyPr/>
          <a:lstStyle>
            <a:lvl1pPr>
              <a:defRPr/>
            </a:lvl1pPr>
          </a:lstStyle>
          <a:p>
            <a:fld id="{9EC3C534-0CA4-4D84-9AED-3213F466FF6D}" type="datetimeFigureOut">
              <a:rPr lang="ru-RU"/>
              <a:pPr/>
              <a:t>24.01.2020</a:t>
            </a:fld>
            <a:endParaRPr lang="ru-RU"/>
          </a:p>
        </p:txBody>
      </p:sp>
      <p:sp>
        <p:nvSpPr>
          <p:cNvPr id="8" name="Нижний колонтитул 21"/>
          <p:cNvSpPr>
            <a:spLocks noGrp="1"/>
          </p:cNvSpPr>
          <p:nvPr>
            <p:ph type="ftr" sz="quarter" idx="11"/>
          </p:nvPr>
        </p:nvSpPr>
        <p:spPr/>
        <p:txBody>
          <a:bodyPr/>
          <a:lstStyle>
            <a:lvl1pPr>
              <a:defRPr/>
            </a:lvl1pPr>
          </a:lstStyle>
          <a:p>
            <a:pPr>
              <a:defRPr/>
            </a:pPr>
            <a:endParaRPr lang="ru-RU"/>
          </a:p>
        </p:txBody>
      </p:sp>
      <p:sp>
        <p:nvSpPr>
          <p:cNvPr id="9" name="Номер слайда 17"/>
          <p:cNvSpPr>
            <a:spLocks noGrp="1"/>
          </p:cNvSpPr>
          <p:nvPr>
            <p:ph type="sldNum" sz="quarter" idx="12"/>
          </p:nvPr>
        </p:nvSpPr>
        <p:spPr/>
        <p:txBody>
          <a:bodyPr/>
          <a:lstStyle>
            <a:lvl1pPr>
              <a:defRPr/>
            </a:lvl1pPr>
          </a:lstStyle>
          <a:p>
            <a:fld id="{A051DDA7-CF01-4E6C-8E0D-DEBB93099690}" type="slidenum">
              <a:rPr lang="ru-RU"/>
              <a:pPr/>
              <a:t>‹#›</a:t>
            </a:fld>
            <a:endParaRPr lang="ru-RU"/>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Только заголовок">
    <p:spTree>
      <p:nvGrpSpPr>
        <p:cNvPr id="1" name=""/>
        <p:cNvGrpSpPr/>
        <p:nvPr/>
      </p:nvGrpSpPr>
      <p:grpSpPr>
        <a:xfrm>
          <a:off x="0" y="0"/>
          <a:ext cx="0" cy="0"/>
          <a:chOff x="0" y="0"/>
          <a:chExt cx="0" cy="0"/>
        </a:xfrm>
      </p:grpSpPr>
      <p:sp>
        <p:nvSpPr>
          <p:cNvPr id="2" name="Заголовок 1"/>
          <p:cNvSpPr>
            <a:spLocks noGrp="1"/>
          </p:cNvSpPr>
          <p:nvPr>
            <p:ph type="title"/>
          </p:nvPr>
        </p:nvSpPr>
        <p:spPr>
          <a:xfrm>
            <a:off x="457200" y="704088"/>
            <a:ext cx="8305800" cy="1143000"/>
          </a:xfrm>
        </p:spPr>
        <p:txBody>
          <a:bodyPr>
            <a:normAutofit/>
            <a:scene3d>
              <a:camera prst="orthographicFront"/>
              <a:lightRig rig="freezing" dir="t">
                <a:rot lat="0" lon="0" rev="5640000"/>
              </a:lightRig>
            </a:scene3d>
            <a:sp3d prstMaterial="flat">
              <a:contourClr>
                <a:schemeClr val="tx2"/>
              </a:contourClr>
            </a:sp3d>
          </a:bodyPr>
          <a:lstStyle>
            <a:lvl1pPr algn="l" rtl="0">
              <a:spcBef>
                <a:spcPct val="0"/>
              </a:spcBef>
              <a:buNone/>
              <a:defRPr sz="5000" b="0">
                <a:ln>
                  <a:noFill/>
                </a:ln>
                <a:solidFill>
                  <a:schemeClr val="tx2"/>
                </a:solidFill>
                <a:effectLst/>
                <a:latin typeface="+mj-lt"/>
                <a:ea typeface="+mj-ea"/>
                <a:cs typeface="+mj-cs"/>
              </a:defRPr>
            </a:lvl1pPr>
          </a:lstStyle>
          <a:p>
            <a:r>
              <a:rPr lang="ru-RU"/>
              <a:t>Образец заголовка</a:t>
            </a:r>
            <a:endParaRPr lang="en-US"/>
          </a:p>
        </p:txBody>
      </p:sp>
      <p:sp>
        <p:nvSpPr>
          <p:cNvPr id="3" name="Дата 9"/>
          <p:cNvSpPr>
            <a:spLocks noGrp="1"/>
          </p:cNvSpPr>
          <p:nvPr>
            <p:ph type="dt" sz="half" idx="10"/>
          </p:nvPr>
        </p:nvSpPr>
        <p:spPr/>
        <p:txBody>
          <a:bodyPr/>
          <a:lstStyle>
            <a:lvl1pPr>
              <a:defRPr/>
            </a:lvl1pPr>
          </a:lstStyle>
          <a:p>
            <a:fld id="{9C8D0E7D-DA41-41C4-9E04-4395FB21972D}" type="datetimeFigureOut">
              <a:rPr lang="ru-RU"/>
              <a:pPr/>
              <a:t>24.01.2020</a:t>
            </a:fld>
            <a:endParaRPr lang="ru-RU"/>
          </a:p>
        </p:txBody>
      </p:sp>
      <p:sp>
        <p:nvSpPr>
          <p:cNvPr id="4" name="Нижний колонтитул 21"/>
          <p:cNvSpPr>
            <a:spLocks noGrp="1"/>
          </p:cNvSpPr>
          <p:nvPr>
            <p:ph type="ftr" sz="quarter" idx="11"/>
          </p:nvPr>
        </p:nvSpPr>
        <p:spPr/>
        <p:txBody>
          <a:bodyPr/>
          <a:lstStyle>
            <a:lvl1pPr>
              <a:defRPr/>
            </a:lvl1pPr>
          </a:lstStyle>
          <a:p>
            <a:pPr>
              <a:defRPr/>
            </a:pPr>
            <a:endParaRPr lang="ru-RU"/>
          </a:p>
        </p:txBody>
      </p:sp>
      <p:sp>
        <p:nvSpPr>
          <p:cNvPr id="5" name="Номер слайда 17"/>
          <p:cNvSpPr>
            <a:spLocks noGrp="1"/>
          </p:cNvSpPr>
          <p:nvPr>
            <p:ph type="sldNum" sz="quarter" idx="12"/>
          </p:nvPr>
        </p:nvSpPr>
        <p:spPr/>
        <p:txBody>
          <a:bodyPr/>
          <a:lstStyle>
            <a:lvl1pPr>
              <a:defRPr/>
            </a:lvl1pPr>
          </a:lstStyle>
          <a:p>
            <a:fld id="{95F10F7B-E694-4363-B6D2-74F8EA3159E9}" type="slidenum">
              <a:rPr lang="ru-RU"/>
              <a:pPr/>
              <a:t>‹#›</a:t>
            </a:fld>
            <a:endParaRPr lang="ru-RU"/>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Пустой слайд">
    <p:spTree>
      <p:nvGrpSpPr>
        <p:cNvPr id="1" name=""/>
        <p:cNvGrpSpPr/>
        <p:nvPr/>
      </p:nvGrpSpPr>
      <p:grpSpPr>
        <a:xfrm>
          <a:off x="0" y="0"/>
          <a:ext cx="0" cy="0"/>
          <a:chOff x="0" y="0"/>
          <a:chExt cx="0" cy="0"/>
        </a:xfrm>
      </p:grpSpPr>
      <p:sp>
        <p:nvSpPr>
          <p:cNvPr id="2" name="Дата 9"/>
          <p:cNvSpPr>
            <a:spLocks noGrp="1"/>
          </p:cNvSpPr>
          <p:nvPr>
            <p:ph type="dt" sz="half" idx="10"/>
          </p:nvPr>
        </p:nvSpPr>
        <p:spPr/>
        <p:txBody>
          <a:bodyPr/>
          <a:lstStyle>
            <a:lvl1pPr>
              <a:defRPr/>
            </a:lvl1pPr>
          </a:lstStyle>
          <a:p>
            <a:fld id="{6794E3A1-1789-4719-8F72-49C8C0C0F79C}" type="datetimeFigureOut">
              <a:rPr lang="ru-RU"/>
              <a:pPr/>
              <a:t>24.01.2020</a:t>
            </a:fld>
            <a:endParaRPr lang="ru-RU"/>
          </a:p>
        </p:txBody>
      </p:sp>
      <p:sp>
        <p:nvSpPr>
          <p:cNvPr id="3" name="Нижний колонтитул 21"/>
          <p:cNvSpPr>
            <a:spLocks noGrp="1"/>
          </p:cNvSpPr>
          <p:nvPr>
            <p:ph type="ftr" sz="quarter" idx="11"/>
          </p:nvPr>
        </p:nvSpPr>
        <p:spPr/>
        <p:txBody>
          <a:bodyPr/>
          <a:lstStyle>
            <a:lvl1pPr>
              <a:defRPr/>
            </a:lvl1pPr>
          </a:lstStyle>
          <a:p>
            <a:pPr>
              <a:defRPr/>
            </a:pPr>
            <a:endParaRPr lang="ru-RU"/>
          </a:p>
        </p:txBody>
      </p:sp>
      <p:sp>
        <p:nvSpPr>
          <p:cNvPr id="4" name="Номер слайда 17"/>
          <p:cNvSpPr>
            <a:spLocks noGrp="1"/>
          </p:cNvSpPr>
          <p:nvPr>
            <p:ph type="sldNum" sz="quarter" idx="12"/>
          </p:nvPr>
        </p:nvSpPr>
        <p:spPr/>
        <p:txBody>
          <a:bodyPr/>
          <a:lstStyle>
            <a:lvl1pPr>
              <a:defRPr/>
            </a:lvl1pPr>
          </a:lstStyle>
          <a:p>
            <a:fld id="{5895AE92-DA69-4337-B2ED-AA7344B98481}" type="slidenum">
              <a:rPr lang="ru-RU"/>
              <a:pPr/>
              <a:t>‹#›</a:t>
            </a:fld>
            <a:endParaRPr lang="ru-RU"/>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Объект с подписью">
    <p:spTree>
      <p:nvGrpSpPr>
        <p:cNvPr id="1" name=""/>
        <p:cNvGrpSpPr/>
        <p:nvPr/>
      </p:nvGrpSpPr>
      <p:grpSpPr>
        <a:xfrm>
          <a:off x="0" y="0"/>
          <a:ext cx="0" cy="0"/>
          <a:chOff x="0" y="0"/>
          <a:chExt cx="0" cy="0"/>
        </a:xfrm>
      </p:grpSpPr>
      <p:sp>
        <p:nvSpPr>
          <p:cNvPr id="2" name="Заголовок 1"/>
          <p:cNvSpPr>
            <a:spLocks noGrp="1"/>
          </p:cNvSpPr>
          <p:nvPr>
            <p:ph type="title"/>
          </p:nvPr>
        </p:nvSpPr>
        <p:spPr>
          <a:xfrm>
            <a:off x="685800" y="514352"/>
            <a:ext cx="2743200" cy="1162050"/>
          </a:xfrm>
        </p:spPr>
        <p:txBody>
          <a:bodyPr>
            <a:noAutofit/>
          </a:bodyPr>
          <a:lstStyle>
            <a:lvl1pPr algn="l" rtl="0">
              <a:spcBef>
                <a:spcPct val="0"/>
              </a:spcBef>
              <a:buNone/>
              <a:defRPr sz="2600" b="0">
                <a:ln>
                  <a:noFill/>
                </a:ln>
                <a:solidFill>
                  <a:schemeClr val="tx2"/>
                </a:solidFill>
                <a:effectLst/>
                <a:latin typeface="+mj-lt"/>
                <a:ea typeface="+mj-ea"/>
                <a:cs typeface="+mj-cs"/>
              </a:defRPr>
            </a:lvl1pPr>
          </a:lstStyle>
          <a:p>
            <a:r>
              <a:rPr lang="ru-RU"/>
              <a:t>Образец заголовка</a:t>
            </a:r>
            <a:endParaRPr lang="en-US"/>
          </a:p>
        </p:txBody>
      </p:sp>
      <p:sp>
        <p:nvSpPr>
          <p:cNvPr id="3" name="Текст 2"/>
          <p:cNvSpPr>
            <a:spLocks noGrp="1"/>
          </p:cNvSpPr>
          <p:nvPr>
            <p:ph type="body" idx="2"/>
          </p:nvPr>
        </p:nvSpPr>
        <p:spPr>
          <a:xfrm>
            <a:off x="685800" y="1676400"/>
            <a:ext cx="2743200" cy="4572000"/>
          </a:xfrm>
        </p:spPr>
        <p:txBody>
          <a:bodyPr lIns="18288" rIns="18288"/>
          <a:lstStyle>
            <a:lvl1pPr marL="0" indent="0" algn="l">
              <a:buNone/>
              <a:defRPr sz="1400"/>
            </a:lvl1pPr>
            <a:lvl2pPr indent="0" algn="l">
              <a:buNone/>
              <a:defRPr sz="1200"/>
            </a:lvl2pPr>
            <a:lvl3pPr indent="0" algn="l">
              <a:buNone/>
              <a:defRPr sz="1000"/>
            </a:lvl3pPr>
            <a:lvl4pPr indent="0" algn="l">
              <a:buNone/>
              <a:defRPr sz="900"/>
            </a:lvl4pPr>
            <a:lvl5pPr indent="0" algn="l">
              <a:buNone/>
              <a:defRPr sz="900"/>
            </a:lvl5pPr>
          </a:lstStyle>
          <a:p>
            <a:pPr lvl="0"/>
            <a:r>
              <a:rPr lang="ru-RU"/>
              <a:t>Образец текста</a:t>
            </a:r>
          </a:p>
        </p:txBody>
      </p:sp>
      <p:sp>
        <p:nvSpPr>
          <p:cNvPr id="4" name="Содержимое 3"/>
          <p:cNvSpPr>
            <a:spLocks noGrp="1"/>
          </p:cNvSpPr>
          <p:nvPr>
            <p:ph sz="half" idx="1"/>
          </p:nvPr>
        </p:nvSpPr>
        <p:spPr>
          <a:xfrm>
            <a:off x="3575050" y="1676400"/>
            <a:ext cx="5111750" cy="4572000"/>
          </a:xfrm>
        </p:spPr>
        <p:txBody>
          <a:bodyPr tIns="0"/>
          <a:lstStyle>
            <a:lvl1pPr>
              <a:defRPr sz="2800"/>
            </a:lvl1pPr>
            <a:lvl2pPr>
              <a:defRPr sz="2600"/>
            </a:lvl2pPr>
            <a:lvl3pPr>
              <a:defRPr sz="2400"/>
            </a:lvl3pPr>
            <a:lvl4pPr>
              <a:defRPr sz="2000"/>
            </a:lvl4pPr>
            <a:lvl5pPr>
              <a:defRPr sz="1800"/>
            </a:lvl5pPr>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endParaRPr lang="en-US"/>
          </a:p>
        </p:txBody>
      </p:sp>
      <p:sp>
        <p:nvSpPr>
          <p:cNvPr id="5" name="Дата 9"/>
          <p:cNvSpPr>
            <a:spLocks noGrp="1"/>
          </p:cNvSpPr>
          <p:nvPr>
            <p:ph type="dt" sz="half" idx="10"/>
          </p:nvPr>
        </p:nvSpPr>
        <p:spPr/>
        <p:txBody>
          <a:bodyPr/>
          <a:lstStyle>
            <a:lvl1pPr>
              <a:defRPr/>
            </a:lvl1pPr>
          </a:lstStyle>
          <a:p>
            <a:fld id="{B24F8172-5B43-4758-9CD2-600B3D6EFEED}" type="datetimeFigureOut">
              <a:rPr lang="ru-RU"/>
              <a:pPr/>
              <a:t>24.01.2020</a:t>
            </a:fld>
            <a:endParaRPr lang="ru-RU"/>
          </a:p>
        </p:txBody>
      </p:sp>
      <p:sp>
        <p:nvSpPr>
          <p:cNvPr id="6" name="Нижний колонтитул 21"/>
          <p:cNvSpPr>
            <a:spLocks noGrp="1"/>
          </p:cNvSpPr>
          <p:nvPr>
            <p:ph type="ftr" sz="quarter" idx="11"/>
          </p:nvPr>
        </p:nvSpPr>
        <p:spPr/>
        <p:txBody>
          <a:bodyPr/>
          <a:lstStyle>
            <a:lvl1pPr>
              <a:defRPr/>
            </a:lvl1pPr>
          </a:lstStyle>
          <a:p>
            <a:pPr>
              <a:defRPr/>
            </a:pPr>
            <a:endParaRPr lang="ru-RU"/>
          </a:p>
        </p:txBody>
      </p:sp>
      <p:sp>
        <p:nvSpPr>
          <p:cNvPr id="7" name="Номер слайда 17"/>
          <p:cNvSpPr>
            <a:spLocks noGrp="1"/>
          </p:cNvSpPr>
          <p:nvPr>
            <p:ph type="sldNum" sz="quarter" idx="12"/>
          </p:nvPr>
        </p:nvSpPr>
        <p:spPr/>
        <p:txBody>
          <a:bodyPr/>
          <a:lstStyle>
            <a:lvl1pPr>
              <a:defRPr/>
            </a:lvl1pPr>
          </a:lstStyle>
          <a:p>
            <a:fld id="{52CDD8A5-96A0-44E8-8927-4674EC5985F0}" type="slidenum">
              <a:rPr lang="ru-RU"/>
              <a:pPr/>
              <a:t>‹#›</a:t>
            </a:fld>
            <a:endParaRPr lang="ru-RU"/>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showMasterSp="0" type="picTx" preserve="1">
  <p:cSld name="Рисунок с подписью">
    <p:spTree>
      <p:nvGrpSpPr>
        <p:cNvPr id="1" name=""/>
        <p:cNvGrpSpPr/>
        <p:nvPr/>
      </p:nvGrpSpPr>
      <p:grpSpPr>
        <a:xfrm>
          <a:off x="0" y="0"/>
          <a:ext cx="0" cy="0"/>
          <a:chOff x="0" y="0"/>
          <a:chExt cx="0" cy="0"/>
        </a:xfrm>
      </p:grpSpPr>
      <p:sp>
        <p:nvSpPr>
          <p:cNvPr id="5" name="Прямоугольник с одним вырезанным скругленным углом 13"/>
          <p:cNvSpPr>
            <a:spLocks/>
          </p:cNvSpPr>
          <p:nvPr/>
        </p:nvSpPr>
        <p:spPr bwMode="auto">
          <a:xfrm rot="420000" flipV="1">
            <a:off x="3165475" y="1108075"/>
            <a:ext cx="5257800" cy="4114800"/>
          </a:xfrm>
          <a:custGeom>
            <a:avLst/>
            <a:gdLst>
              <a:gd name="T0" fmla="*/ 5257800 w 5257800"/>
              <a:gd name="T1" fmla="*/ 2057400 h 4114800"/>
              <a:gd name="T2" fmla="*/ 2628900 w 5257800"/>
              <a:gd name="T3" fmla="*/ 4114800 h 4114800"/>
              <a:gd name="T4" fmla="*/ 0 w 5257800"/>
              <a:gd name="T5" fmla="*/ 2057400 h 4114800"/>
              <a:gd name="T6" fmla="*/ 2628900 w 5257800"/>
              <a:gd name="T7" fmla="*/ 0 h 4114800"/>
              <a:gd name="T8" fmla="*/ 0 60000 65536"/>
              <a:gd name="T9" fmla="*/ 5898240 60000 65536"/>
              <a:gd name="T10" fmla="*/ 11796480 60000 65536"/>
              <a:gd name="T11" fmla="*/ 17694720 60000 65536"/>
              <a:gd name="T12" fmla="*/ 0 w 5257800"/>
              <a:gd name="T13" fmla="*/ 0 h 4114800"/>
              <a:gd name="T14" fmla="*/ 5182785 w 5257800"/>
              <a:gd name="T15" fmla="*/ 4114800 h 4114800"/>
            </a:gdLst>
            <a:ahLst/>
            <a:cxnLst>
              <a:cxn ang="T8">
                <a:pos x="T0" y="T1"/>
              </a:cxn>
              <a:cxn ang="T9">
                <a:pos x="T2" y="T3"/>
              </a:cxn>
              <a:cxn ang="T10">
                <a:pos x="T4" y="T5"/>
              </a:cxn>
              <a:cxn ang="T11">
                <a:pos x="T6" y="T7"/>
              </a:cxn>
            </a:cxnLst>
            <a:rect l="T12" t="T13" r="T14" b="T15"/>
            <a:pathLst>
              <a:path w="5257800" h="4114800">
                <a:moveTo>
                  <a:pt x="0" y="0"/>
                </a:moveTo>
                <a:lnTo>
                  <a:pt x="5107774" y="0"/>
                </a:lnTo>
                <a:lnTo>
                  <a:pt x="5257800" y="150026"/>
                </a:lnTo>
                <a:lnTo>
                  <a:pt x="5257800" y="4114800"/>
                </a:lnTo>
                <a:lnTo>
                  <a:pt x="0" y="4114800"/>
                </a:lnTo>
                <a:lnTo>
                  <a:pt x="0" y="0"/>
                </a:lnTo>
                <a:close/>
              </a:path>
            </a:pathLst>
          </a:custGeom>
          <a:solidFill>
            <a:srgbClr val="FFFFFF"/>
          </a:solidFill>
          <a:ln w="3175" cap="rnd" cmpd="sng">
            <a:solidFill>
              <a:srgbClr val="C0C0C0"/>
            </a:solidFill>
            <a:prstDash val="solid"/>
            <a:round/>
            <a:headEnd/>
            <a:tailEnd/>
          </a:ln>
          <a:effectLst>
            <a:outerShdw dist="38500" dir="7500041" sx="98500" sy="100079" kx="99984" algn="tl" rotWithShape="0">
              <a:srgbClr val="000000">
                <a:alpha val="25000"/>
              </a:srgbClr>
            </a:outerShdw>
          </a:effectLst>
        </p:spPr>
        <p:txBody>
          <a:bodyPr anchor="ctr"/>
          <a:lstStyle/>
          <a:p>
            <a:endParaRPr lang="ru-RU"/>
          </a:p>
        </p:txBody>
      </p:sp>
      <p:sp>
        <p:nvSpPr>
          <p:cNvPr id="6" name="Прямоугольный треугольник 5"/>
          <p:cNvSpPr>
            <a:spLocks noChangeArrowheads="1"/>
          </p:cNvSpPr>
          <p:nvPr/>
        </p:nvSpPr>
        <p:spPr bwMode="auto">
          <a:xfrm rot="420000" flipV="1">
            <a:off x="8004175" y="5359400"/>
            <a:ext cx="155575" cy="155575"/>
          </a:xfrm>
          <a:prstGeom prst="rtTriangle">
            <a:avLst/>
          </a:prstGeom>
          <a:solidFill>
            <a:srgbClr val="FFFFFF"/>
          </a:solidFill>
          <a:ln w="12700">
            <a:solidFill>
              <a:srgbClr val="FFFFFF"/>
            </a:solidFill>
            <a:bevel/>
            <a:headEnd/>
            <a:tailEnd/>
          </a:ln>
          <a:effectLst>
            <a:outerShdw blurRad="63500" dist="6350" dir="12899787" algn="tl" rotWithShape="0">
              <a:srgbClr val="000000">
                <a:alpha val="46999"/>
              </a:srgbClr>
            </a:outerShdw>
          </a:effectLst>
        </p:spPr>
        <p:txBody>
          <a:bodyPr anchor="ctr"/>
          <a:lstStyle/>
          <a:p>
            <a:pPr algn="ctr" fontAlgn="auto">
              <a:spcBef>
                <a:spcPts val="0"/>
              </a:spcBef>
              <a:spcAft>
                <a:spcPts val="0"/>
              </a:spcAft>
              <a:defRPr/>
            </a:pPr>
            <a:endParaRPr lang="en-US">
              <a:solidFill>
                <a:schemeClr val="lt1"/>
              </a:solidFill>
              <a:latin typeface="+mn-lt"/>
              <a:ea typeface="+mn-ea"/>
            </a:endParaRPr>
          </a:p>
        </p:txBody>
      </p:sp>
      <p:sp>
        <p:nvSpPr>
          <p:cNvPr id="7" name="Полилиния 6"/>
          <p:cNvSpPr>
            <a:spLocks/>
          </p:cNvSpPr>
          <p:nvPr/>
        </p:nvSpPr>
        <p:spPr bwMode="auto">
          <a:xfrm flipV="1">
            <a:off x="-9525" y="5816600"/>
            <a:ext cx="9163050" cy="1041400"/>
          </a:xfrm>
          <a:custGeom>
            <a:avLst>
              <a:gd name="A1" fmla="val 0"/>
              <a:gd name="A2" fmla="val 0"/>
              <a:gd name="A3" fmla="val 0"/>
              <a:gd name="A4" fmla="val 0"/>
              <a:gd name="A5" fmla="val 0"/>
              <a:gd name="A6" fmla="val 0"/>
              <a:gd name="A7" fmla="val 0"/>
              <a:gd name="A8" fmla="val 0"/>
            </a:avLst>
            <a:gdLst/>
            <a:ahLst/>
            <a:cxnLst>
              <a:cxn ang="0">
                <a:pos x="6" y="2"/>
              </a:cxn>
              <a:cxn ang="0">
                <a:pos x="2542" y="0"/>
              </a:cxn>
              <a:cxn ang="0">
                <a:pos x="4374" y="367"/>
              </a:cxn>
              <a:cxn ang="0">
                <a:pos x="5766" y="55"/>
              </a:cxn>
              <a:cxn ang="0">
                <a:pos x="5772" y="213"/>
              </a:cxn>
              <a:cxn ang="0">
                <a:pos x="4302" y="439"/>
              </a:cxn>
              <a:cxn ang="0">
                <a:pos x="1488" y="201"/>
              </a:cxn>
              <a:cxn ang="0">
                <a:pos x="0" y="656"/>
              </a:cxn>
              <a:cxn ang="0">
                <a:pos x="6" y="2"/>
              </a:cxn>
            </a:cxnLst>
            <a:rect l="0" t="0" r="0" b="0"/>
            <a:pathLst>
              <a:path w="5772" h="656">
                <a:moveTo>
                  <a:pt x="6" y="2"/>
                </a:moveTo>
                <a:lnTo>
                  <a:pt x="2542" y="0"/>
                </a:lnTo>
                <a:cubicBezTo>
                  <a:pt x="2746" y="101"/>
                  <a:pt x="3828" y="367"/>
                  <a:pt x="4374" y="367"/>
                </a:cubicBezTo>
                <a:cubicBezTo>
                  <a:pt x="4920" y="367"/>
                  <a:pt x="5526" y="152"/>
                  <a:pt x="5766" y="55"/>
                </a:cubicBezTo>
                <a:lnTo>
                  <a:pt x="5772" y="213"/>
                </a:lnTo>
                <a:cubicBezTo>
                  <a:pt x="5670" y="257"/>
                  <a:pt x="5016" y="441"/>
                  <a:pt x="4302" y="439"/>
                </a:cubicBezTo>
                <a:cubicBezTo>
                  <a:pt x="3588" y="437"/>
                  <a:pt x="2205" y="165"/>
                  <a:pt x="1488" y="201"/>
                </a:cubicBezTo>
                <a:cubicBezTo>
                  <a:pt x="750" y="209"/>
                  <a:pt x="270" y="482"/>
                  <a:pt x="0" y="656"/>
                </a:cubicBezTo>
                <a:lnTo>
                  <a:pt x="6" y="2"/>
                </a:lnTo>
                <a:close/>
              </a:path>
            </a:pathLst>
          </a:custGeom>
          <a:gradFill>
            <a:gsLst>
              <a:gs pos="0">
                <a:schemeClr val="accent2">
                  <a:shade val="50000"/>
                  <a:alpha val="45000"/>
                  <a:satMod val="120000"/>
                </a:schemeClr>
              </a:gs>
              <a:gs pos="100000">
                <a:schemeClr val="accent3">
                  <a:shade val="80000"/>
                  <a:alpha val="55000"/>
                  <a:satMod val="155000"/>
                </a:schemeClr>
              </a:gs>
            </a:gsLst>
            <a:lin ang="5400000" scaled="1"/>
          </a:gradFill>
          <a:ln w="9525" cap="flat" cmpd="sng" algn="ctr">
            <a:noFill/>
            <a:prstDash val="solid"/>
            <a:round/>
            <a:headEnd type="none" w="med" len="med"/>
            <a:tailEnd type="none" w="med" len="med"/>
          </a:ln>
          <a:effectLst/>
        </p:spPr>
        <p:txBody>
          <a:bodyPr/>
          <a:lstStyle/>
          <a:p>
            <a:pPr fontAlgn="auto">
              <a:spcBef>
                <a:spcPts val="0"/>
              </a:spcBef>
              <a:spcAft>
                <a:spcPts val="0"/>
              </a:spcAft>
              <a:defRPr/>
            </a:pPr>
            <a:endParaRPr lang="en-US">
              <a:latin typeface="+mn-lt"/>
              <a:ea typeface="+mn-ea"/>
            </a:endParaRPr>
          </a:p>
        </p:txBody>
      </p:sp>
      <p:sp>
        <p:nvSpPr>
          <p:cNvPr id="8" name="Полилиния 7"/>
          <p:cNvSpPr>
            <a:spLocks/>
          </p:cNvSpPr>
          <p:nvPr/>
        </p:nvSpPr>
        <p:spPr bwMode="auto">
          <a:xfrm flipV="1">
            <a:off x="4381500" y="6219825"/>
            <a:ext cx="4762500" cy="638175"/>
          </a:xfrm>
          <a:custGeom>
            <a:avLst>
              <a:gd name="A1" fmla="val 0"/>
              <a:gd name="A2" fmla="val 0"/>
              <a:gd name="A3" fmla="val 0"/>
              <a:gd name="A4" fmla="val 0"/>
              <a:gd name="A5" fmla="val 0"/>
              <a:gd name="A6" fmla="val 0"/>
              <a:gd name="A7" fmla="val 0"/>
              <a:gd name="A8" fmla="val 0"/>
            </a:avLst>
            <a:gdLst/>
            <a:ahLst/>
            <a:cxnLst>
              <a:cxn ang="0">
                <a:pos x="0" y="0"/>
              </a:cxn>
              <a:cxn ang="0">
                <a:pos x="1668" y="564"/>
              </a:cxn>
              <a:cxn ang="0">
                <a:pos x="3000" y="186"/>
              </a:cxn>
              <a:cxn ang="0">
                <a:pos x="3000" y="6"/>
              </a:cxn>
              <a:cxn ang="0">
                <a:pos x="0" y="0"/>
              </a:cxn>
            </a:cxnLst>
            <a:rect l="0" t="0" r="0" b="0"/>
            <a:pathLst>
              <a:path w="3000" h="595">
                <a:moveTo>
                  <a:pt x="0" y="0"/>
                </a:moveTo>
                <a:cubicBezTo>
                  <a:pt x="174" y="102"/>
                  <a:pt x="1168" y="533"/>
                  <a:pt x="1668" y="564"/>
                </a:cubicBezTo>
                <a:cubicBezTo>
                  <a:pt x="2168" y="595"/>
                  <a:pt x="2778" y="279"/>
                  <a:pt x="3000" y="186"/>
                </a:cubicBezTo>
                <a:lnTo>
                  <a:pt x="3000" y="6"/>
                </a:lnTo>
                <a:lnTo>
                  <a:pt x="0" y="0"/>
                </a:lnTo>
                <a:close/>
              </a:path>
            </a:pathLst>
          </a:custGeom>
          <a:gradFill>
            <a:gsLst>
              <a:gs pos="0">
                <a:schemeClr val="accent3">
                  <a:shade val="50000"/>
                  <a:alpha val="30000"/>
                  <a:satMod val="130000"/>
                </a:schemeClr>
              </a:gs>
              <a:gs pos="80000">
                <a:schemeClr val="accent2">
                  <a:shade val="75000"/>
                  <a:alpha val="45000"/>
                  <a:satMod val="140000"/>
                </a:schemeClr>
              </a:gs>
            </a:gsLst>
            <a:lin ang="5400000" scaled="1"/>
          </a:gradFill>
          <a:ln w="9525" cap="flat" cmpd="sng" algn="ctr">
            <a:noFill/>
            <a:prstDash val="solid"/>
            <a:round/>
            <a:headEnd type="none" w="med" len="med"/>
            <a:tailEnd type="none" w="med" len="med"/>
          </a:ln>
          <a:effectLst/>
        </p:spPr>
        <p:txBody>
          <a:bodyPr/>
          <a:lstStyle/>
          <a:p>
            <a:pPr fontAlgn="auto">
              <a:spcBef>
                <a:spcPts val="0"/>
              </a:spcBef>
              <a:spcAft>
                <a:spcPts val="0"/>
              </a:spcAft>
              <a:defRPr/>
            </a:pPr>
            <a:endParaRPr lang="en-US">
              <a:latin typeface="+mn-lt"/>
              <a:ea typeface="+mn-ea"/>
            </a:endParaRPr>
          </a:p>
        </p:txBody>
      </p:sp>
      <p:sp>
        <p:nvSpPr>
          <p:cNvPr id="2" name="Заголовок 1"/>
          <p:cNvSpPr>
            <a:spLocks noGrp="1"/>
          </p:cNvSpPr>
          <p:nvPr>
            <p:ph type="title"/>
          </p:nvPr>
        </p:nvSpPr>
        <p:spPr>
          <a:xfrm>
            <a:off x="609600" y="1176996"/>
            <a:ext cx="2212848" cy="1582621"/>
          </a:xfrm>
        </p:spPr>
        <p:txBody>
          <a:bodyPr lIns="45720" rIns="45720" bIns="45720"/>
          <a:lstStyle>
            <a:lvl1pPr algn="l">
              <a:buNone/>
              <a:defRPr sz="2000" b="1">
                <a:solidFill>
                  <a:schemeClr val="tx2"/>
                </a:solidFill>
              </a:defRPr>
            </a:lvl1pPr>
          </a:lstStyle>
          <a:p>
            <a:r>
              <a:rPr lang="ru-RU"/>
              <a:t>Образец заголовка</a:t>
            </a:r>
            <a:endParaRPr lang="en-US"/>
          </a:p>
        </p:txBody>
      </p:sp>
      <p:sp>
        <p:nvSpPr>
          <p:cNvPr id="4" name="Текст 3"/>
          <p:cNvSpPr>
            <a:spLocks noGrp="1"/>
          </p:cNvSpPr>
          <p:nvPr>
            <p:ph type="body" sz="half" idx="2"/>
          </p:nvPr>
        </p:nvSpPr>
        <p:spPr>
          <a:xfrm>
            <a:off x="609600" y="2828785"/>
            <a:ext cx="2209800" cy="2179320"/>
          </a:xfrm>
        </p:spPr>
        <p:txBody>
          <a:bodyPr lIns="64008" rIns="45720"/>
          <a:lstStyle>
            <a:lvl1pPr marL="0" indent="0" algn="l">
              <a:spcBef>
                <a:spcPts val="250"/>
              </a:spcBef>
              <a:buFontTx/>
              <a:buNone/>
              <a:defRPr sz="1300"/>
            </a:lvl1pPr>
            <a:lvl2pPr>
              <a:defRPr sz="1200"/>
            </a:lvl2pPr>
            <a:lvl3pPr>
              <a:defRPr sz="1000"/>
            </a:lvl3pPr>
            <a:lvl4pPr>
              <a:defRPr sz="900"/>
            </a:lvl4pPr>
            <a:lvl5pPr>
              <a:defRPr sz="900"/>
            </a:lvl5pPr>
          </a:lstStyle>
          <a:p>
            <a:pPr lvl="0"/>
            <a:r>
              <a:rPr lang="ru-RU"/>
              <a:t>Образец текста</a:t>
            </a:r>
          </a:p>
        </p:txBody>
      </p:sp>
      <p:sp>
        <p:nvSpPr>
          <p:cNvPr id="3" name="Рисунок 2"/>
          <p:cNvSpPr>
            <a:spLocks noGrp="1"/>
          </p:cNvSpPr>
          <p:nvPr>
            <p:ph type="pic" idx="1"/>
          </p:nvPr>
        </p:nvSpPr>
        <p:spPr>
          <a:xfrm rot="420000">
            <a:off x="3485793" y="1199517"/>
            <a:ext cx="4617720" cy="3931920"/>
          </a:xfrm>
          <a:prstGeom prst="rect">
            <a:avLst/>
          </a:prstGeom>
          <a:solidFill>
            <a:schemeClr val="bg2"/>
          </a:solidFill>
          <a:ln w="3000" cap="rnd">
            <a:solidFill>
              <a:srgbClr val="C0C0C0"/>
            </a:solidFill>
            <a:round/>
          </a:ln>
          <a:effectLst/>
        </p:spPr>
        <p:txBody>
          <a:bodyPr>
            <a:normAutofit/>
          </a:bodyPr>
          <a:lstStyle>
            <a:lvl1pPr marL="0" indent="0">
              <a:buNone/>
              <a:defRPr sz="3200"/>
            </a:lvl1pPr>
          </a:lstStyle>
          <a:p>
            <a:pPr lvl="0"/>
            <a:r>
              <a:rPr lang="ru-RU" noProof="0"/>
              <a:t>Вставка рисунка</a:t>
            </a:r>
            <a:endParaRPr lang="en-US" noProof="0" dirty="0"/>
          </a:p>
        </p:txBody>
      </p:sp>
      <p:sp>
        <p:nvSpPr>
          <p:cNvPr id="9" name="Дата 4"/>
          <p:cNvSpPr>
            <a:spLocks noGrp="1"/>
          </p:cNvSpPr>
          <p:nvPr>
            <p:ph type="dt" sz="half" idx="10"/>
          </p:nvPr>
        </p:nvSpPr>
        <p:spPr/>
        <p:txBody>
          <a:bodyPr/>
          <a:lstStyle>
            <a:lvl1pPr>
              <a:defRPr/>
            </a:lvl1pPr>
          </a:lstStyle>
          <a:p>
            <a:fld id="{1A401C04-CA6A-46DA-A9B0-38512AD7F1F6}" type="datetimeFigureOut">
              <a:rPr lang="ru-RU"/>
              <a:pPr/>
              <a:t>24.01.2020</a:t>
            </a:fld>
            <a:endParaRPr lang="ru-RU"/>
          </a:p>
        </p:txBody>
      </p:sp>
      <p:sp>
        <p:nvSpPr>
          <p:cNvPr id="10" name="Нижний колонтитул 5"/>
          <p:cNvSpPr>
            <a:spLocks noGrp="1"/>
          </p:cNvSpPr>
          <p:nvPr>
            <p:ph type="ftr" sz="quarter" idx="11"/>
          </p:nvPr>
        </p:nvSpPr>
        <p:spPr/>
        <p:txBody>
          <a:bodyPr/>
          <a:lstStyle>
            <a:lvl1pPr>
              <a:defRPr/>
            </a:lvl1pPr>
          </a:lstStyle>
          <a:p>
            <a:pPr>
              <a:defRPr/>
            </a:pPr>
            <a:endParaRPr lang="ru-RU"/>
          </a:p>
        </p:txBody>
      </p:sp>
      <p:sp>
        <p:nvSpPr>
          <p:cNvPr id="11" name="Номер слайда 6"/>
          <p:cNvSpPr>
            <a:spLocks noGrp="1"/>
          </p:cNvSpPr>
          <p:nvPr>
            <p:ph type="sldNum" sz="quarter" idx="12"/>
          </p:nvPr>
        </p:nvSpPr>
        <p:spPr>
          <a:xfrm>
            <a:off x="8077200" y="6356350"/>
            <a:ext cx="609600" cy="365125"/>
          </a:xfrm>
        </p:spPr>
        <p:txBody>
          <a:bodyPr/>
          <a:lstStyle>
            <a:lvl1pPr>
              <a:defRPr/>
            </a:lvl1pPr>
          </a:lstStyle>
          <a:p>
            <a:fld id="{336702C0-3BA1-4C43-A9EC-7F3111D3ECF9}" type="slidenum">
              <a:rPr lang="ru-RU"/>
              <a:pPr/>
              <a:t>‹#›</a:t>
            </a:fld>
            <a:endParaRPr lang="ru-RU"/>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Заголовок и вертикальный текст">
    <p:spTree>
      <p:nvGrpSpPr>
        <p:cNvPr id="1" name=""/>
        <p:cNvGrpSpPr/>
        <p:nvPr/>
      </p:nvGrpSpPr>
      <p:grpSpPr>
        <a:xfrm>
          <a:off x="0" y="0"/>
          <a:ext cx="0" cy="0"/>
          <a:chOff x="0" y="0"/>
          <a:chExt cx="0" cy="0"/>
        </a:xfrm>
      </p:grpSpPr>
      <p:sp>
        <p:nvSpPr>
          <p:cNvPr id="2" name="Заголовок 1"/>
          <p:cNvSpPr>
            <a:spLocks noGrp="1"/>
          </p:cNvSpPr>
          <p:nvPr>
            <p:ph type="title"/>
          </p:nvPr>
        </p:nvSpPr>
        <p:spPr/>
        <p:txBody>
          <a:bodyPr/>
          <a:lstStyle/>
          <a:p>
            <a:r>
              <a:rPr lang="ru-RU"/>
              <a:t>Образец заголовка</a:t>
            </a:r>
            <a:endParaRPr lang="en-US"/>
          </a:p>
        </p:txBody>
      </p:sp>
      <p:sp>
        <p:nvSpPr>
          <p:cNvPr id="3" name="Вертикальный текст 2"/>
          <p:cNvSpPr>
            <a:spLocks noGrp="1"/>
          </p:cNvSpPr>
          <p:nvPr>
            <p:ph type="body" orient="vert" idx="1"/>
          </p:nvPr>
        </p:nvSpPr>
        <p:spPr/>
        <p:txBody>
          <a:bodyPr vert="eaVert"/>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endParaRPr lang="en-US"/>
          </a:p>
        </p:txBody>
      </p:sp>
      <p:sp>
        <p:nvSpPr>
          <p:cNvPr id="4" name="Дата 9"/>
          <p:cNvSpPr>
            <a:spLocks noGrp="1"/>
          </p:cNvSpPr>
          <p:nvPr>
            <p:ph type="dt" sz="half" idx="10"/>
          </p:nvPr>
        </p:nvSpPr>
        <p:spPr/>
        <p:txBody>
          <a:bodyPr/>
          <a:lstStyle>
            <a:lvl1pPr>
              <a:defRPr/>
            </a:lvl1pPr>
          </a:lstStyle>
          <a:p>
            <a:fld id="{BBC7BE3A-0596-4323-9B3E-D6FE0CEC3466}" type="datetimeFigureOut">
              <a:rPr lang="ru-RU"/>
              <a:pPr/>
              <a:t>24.01.2020</a:t>
            </a:fld>
            <a:endParaRPr lang="ru-RU"/>
          </a:p>
        </p:txBody>
      </p:sp>
      <p:sp>
        <p:nvSpPr>
          <p:cNvPr id="5" name="Нижний колонтитул 21"/>
          <p:cNvSpPr>
            <a:spLocks noGrp="1"/>
          </p:cNvSpPr>
          <p:nvPr>
            <p:ph type="ftr" sz="quarter" idx="11"/>
          </p:nvPr>
        </p:nvSpPr>
        <p:spPr/>
        <p:txBody>
          <a:bodyPr/>
          <a:lstStyle>
            <a:lvl1pPr>
              <a:defRPr/>
            </a:lvl1pPr>
          </a:lstStyle>
          <a:p>
            <a:pPr>
              <a:defRPr/>
            </a:pPr>
            <a:endParaRPr lang="ru-RU"/>
          </a:p>
        </p:txBody>
      </p:sp>
      <p:sp>
        <p:nvSpPr>
          <p:cNvPr id="6" name="Номер слайда 17"/>
          <p:cNvSpPr>
            <a:spLocks noGrp="1"/>
          </p:cNvSpPr>
          <p:nvPr>
            <p:ph type="sldNum" sz="quarter" idx="12"/>
          </p:nvPr>
        </p:nvSpPr>
        <p:spPr/>
        <p:txBody>
          <a:bodyPr/>
          <a:lstStyle>
            <a:lvl1pPr>
              <a:defRPr/>
            </a:lvl1pPr>
          </a:lstStyle>
          <a:p>
            <a:fld id="{CC173435-625E-45B1-8478-6C1CBE0DD791}" type="slidenum">
              <a:rPr lang="ru-RU"/>
              <a:pPr/>
              <a:t>‹#›</a:t>
            </a:fld>
            <a:endParaRPr lang="ru-RU"/>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Вертикальный заголовок и текст">
    <p:spTree>
      <p:nvGrpSpPr>
        <p:cNvPr id="1" name=""/>
        <p:cNvGrpSpPr/>
        <p:nvPr/>
      </p:nvGrpSpPr>
      <p:grpSpPr>
        <a:xfrm>
          <a:off x="0" y="0"/>
          <a:ext cx="0" cy="0"/>
          <a:chOff x="0" y="0"/>
          <a:chExt cx="0" cy="0"/>
        </a:xfrm>
      </p:grpSpPr>
      <p:sp>
        <p:nvSpPr>
          <p:cNvPr id="2" name="Вертикальный заголовок 1"/>
          <p:cNvSpPr>
            <a:spLocks noGrp="1"/>
          </p:cNvSpPr>
          <p:nvPr>
            <p:ph type="title" orient="vert"/>
          </p:nvPr>
        </p:nvSpPr>
        <p:spPr>
          <a:xfrm>
            <a:off x="6629400" y="914401"/>
            <a:ext cx="2057400" cy="5211763"/>
          </a:xfrm>
        </p:spPr>
        <p:txBody>
          <a:bodyPr vert="eaVert"/>
          <a:lstStyle/>
          <a:p>
            <a:r>
              <a:rPr lang="ru-RU"/>
              <a:t>Образец заголовка</a:t>
            </a:r>
            <a:endParaRPr lang="en-US"/>
          </a:p>
        </p:txBody>
      </p:sp>
      <p:sp>
        <p:nvSpPr>
          <p:cNvPr id="3" name="Вертикальный текст 2"/>
          <p:cNvSpPr>
            <a:spLocks noGrp="1"/>
          </p:cNvSpPr>
          <p:nvPr>
            <p:ph type="body" orient="vert" idx="1"/>
          </p:nvPr>
        </p:nvSpPr>
        <p:spPr>
          <a:xfrm>
            <a:off x="457200" y="914401"/>
            <a:ext cx="6019800" cy="5211763"/>
          </a:xfrm>
        </p:spPr>
        <p:txBody>
          <a:bodyPr vert="eaVert"/>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endParaRPr lang="en-US"/>
          </a:p>
        </p:txBody>
      </p:sp>
      <p:sp>
        <p:nvSpPr>
          <p:cNvPr id="4" name="Дата 9"/>
          <p:cNvSpPr>
            <a:spLocks noGrp="1"/>
          </p:cNvSpPr>
          <p:nvPr>
            <p:ph type="dt" sz="half" idx="10"/>
          </p:nvPr>
        </p:nvSpPr>
        <p:spPr/>
        <p:txBody>
          <a:bodyPr/>
          <a:lstStyle>
            <a:lvl1pPr>
              <a:defRPr/>
            </a:lvl1pPr>
          </a:lstStyle>
          <a:p>
            <a:fld id="{13C4FCBA-0F08-462B-BA47-F4E1B788D7CC}" type="datetimeFigureOut">
              <a:rPr lang="ru-RU"/>
              <a:pPr/>
              <a:t>24.01.2020</a:t>
            </a:fld>
            <a:endParaRPr lang="ru-RU"/>
          </a:p>
        </p:txBody>
      </p:sp>
      <p:sp>
        <p:nvSpPr>
          <p:cNvPr id="5" name="Нижний колонтитул 21"/>
          <p:cNvSpPr>
            <a:spLocks noGrp="1"/>
          </p:cNvSpPr>
          <p:nvPr>
            <p:ph type="ftr" sz="quarter" idx="11"/>
          </p:nvPr>
        </p:nvSpPr>
        <p:spPr/>
        <p:txBody>
          <a:bodyPr/>
          <a:lstStyle>
            <a:lvl1pPr>
              <a:defRPr/>
            </a:lvl1pPr>
          </a:lstStyle>
          <a:p>
            <a:pPr>
              <a:defRPr/>
            </a:pPr>
            <a:endParaRPr lang="ru-RU"/>
          </a:p>
        </p:txBody>
      </p:sp>
      <p:sp>
        <p:nvSpPr>
          <p:cNvPr id="6" name="Номер слайда 17"/>
          <p:cNvSpPr>
            <a:spLocks noGrp="1"/>
          </p:cNvSpPr>
          <p:nvPr>
            <p:ph type="sldNum" sz="quarter" idx="12"/>
          </p:nvPr>
        </p:nvSpPr>
        <p:spPr/>
        <p:txBody>
          <a:bodyPr/>
          <a:lstStyle>
            <a:lvl1pPr>
              <a:defRPr/>
            </a:lvl1pPr>
          </a:lstStyle>
          <a:p>
            <a:fld id="{21C90DA6-E13A-4C8C-9ABF-153F5EBF6ACC}" type="slidenum">
              <a:rPr lang="ru-RU"/>
              <a:pPr/>
              <a:t>‹#›</a:t>
            </a:fld>
            <a:endParaRPr lang="ru-RU"/>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objOnly">
  <p:cSld name="Объект">
    <p:spTree>
      <p:nvGrpSpPr>
        <p:cNvPr id="1" name=""/>
        <p:cNvGrpSpPr/>
        <p:nvPr/>
      </p:nvGrpSpPr>
      <p:grpSpPr>
        <a:xfrm>
          <a:off x="0" y="0"/>
          <a:ext cx="0" cy="0"/>
          <a:chOff x="0" y="0"/>
          <a:chExt cx="0" cy="0"/>
        </a:xfrm>
      </p:grpSpPr>
      <p:sp>
        <p:nvSpPr>
          <p:cNvPr id="2" name="Содержимое 1"/>
          <p:cNvSpPr>
            <a:spLocks noGrp="1"/>
          </p:cNvSpPr>
          <p:nvPr>
            <p:ph/>
          </p:nvPr>
        </p:nvSpPr>
        <p:spPr>
          <a:xfrm>
            <a:off x="0" y="0"/>
            <a:ext cx="9144000" cy="5851525"/>
          </a:xfrm>
        </p:spPr>
        <p:txBody>
          <a:bodyPr/>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p>
        </p:txBody>
      </p:sp>
      <p:sp>
        <p:nvSpPr>
          <p:cNvPr id="3" name="Rectangle 7"/>
          <p:cNvSpPr>
            <a:spLocks noGrp="1" noChangeArrowheads="1"/>
          </p:cNvSpPr>
          <p:nvPr>
            <p:ph type="sldNum" sz="quarter" idx="10"/>
          </p:nvPr>
        </p:nvSpPr>
        <p:spPr/>
        <p:txBody>
          <a:bodyPr/>
          <a:lstStyle>
            <a:lvl1pPr>
              <a:defRPr/>
            </a:lvl1pPr>
          </a:lstStyle>
          <a:p>
            <a:fld id="{DB46CE57-A749-4CFE-A827-02CE3ACF4613}" type="slidenum">
              <a:rPr lang="en-US"/>
              <a:pPr/>
              <a:t>‹#›</a:t>
            </a:fld>
            <a:endParaRPr lang="en-US"/>
          </a:p>
        </p:txBody>
      </p:sp>
    </p:spTree>
  </p:cSld>
  <p:clrMapOvr>
    <a:masterClrMapping/>
  </p:clrMapOvr>
  <p:transition>
    <p:random/>
  </p:transition>
</p:sldLayout>
</file>

<file path=ppt/slideLayouts/slideLayout13.xml><?xml version="1.0" encoding="utf-8"?>
<p:sldLayout xmlns:a="http://schemas.openxmlformats.org/drawingml/2006/main" xmlns:r="http://schemas.openxmlformats.org/officeDocument/2006/relationships" xmlns:p="http://schemas.openxmlformats.org/presentationml/2006/main" userDrawn="1">
  <p:cSld name="Title and Content">
    <p:spTree>
      <p:nvGrpSpPr>
        <p:cNvPr id="1" name=""/>
        <p:cNvGrpSpPr/>
        <p:nvPr/>
      </p:nvGrpSpPr>
      <p:grpSpPr>
        <a:xfrm>
          <a:off x="0" y="0"/>
          <a:ext cx="0" cy="0"/>
          <a:chOff x="0" y="0"/>
          <a:chExt cx="0" cy="0"/>
        </a:xfrm>
      </p:grpSpPr>
      <p:sp>
        <p:nvSpPr>
          <p:cNvPr id="4" name="Text Box 11"/>
          <p:cNvSpPr txBox="1">
            <a:spLocks noChangeArrowheads="1"/>
          </p:cNvSpPr>
          <p:nvPr userDrawn="1"/>
        </p:nvSpPr>
        <p:spPr bwMode="auto">
          <a:xfrm>
            <a:off x="3000375" y="6597650"/>
            <a:ext cx="2592388" cy="244475"/>
          </a:xfrm>
          <a:prstGeom prst="rect">
            <a:avLst/>
          </a:prstGeom>
          <a:noFill/>
          <a:ln w="9525">
            <a:noFill/>
            <a:miter lim="800000"/>
            <a:headEnd/>
            <a:tailEnd/>
          </a:ln>
          <a:effectLst/>
        </p:spPr>
        <p:txBody>
          <a:bodyPr>
            <a:spAutoFit/>
          </a:bodyPr>
          <a:lstStyle/>
          <a:p>
            <a:pPr>
              <a:spcBef>
                <a:spcPct val="50000"/>
              </a:spcBef>
            </a:pPr>
            <a:r>
              <a:rPr lang="en-GB" sz="1000">
                <a:solidFill>
                  <a:schemeClr val="bg1"/>
                </a:solidFill>
              </a:rPr>
              <a:t>PPE/COE/0109/0016/04 – </a:t>
            </a:r>
            <a:r>
              <a:rPr lang="ru-RU" sz="1000">
                <a:solidFill>
                  <a:schemeClr val="bg1"/>
                </a:solidFill>
              </a:rPr>
              <a:t>Ноябрь</a:t>
            </a:r>
            <a:r>
              <a:rPr lang="en-GB" sz="1000">
                <a:solidFill>
                  <a:schemeClr val="bg1"/>
                </a:solidFill>
              </a:rPr>
              <a:t> 2009</a:t>
            </a:r>
          </a:p>
        </p:txBody>
      </p:sp>
      <p:sp>
        <p:nvSpPr>
          <p:cNvPr id="2" name="Title 1"/>
          <p:cNvSpPr>
            <a:spLocks noGrp="1"/>
          </p:cNvSpPr>
          <p:nvPr>
            <p:ph type="title"/>
          </p:nvPr>
        </p:nvSpPr>
        <p:spPr>
          <a:xfrm>
            <a:off x="214282" y="80650"/>
            <a:ext cx="8715436" cy="766755"/>
          </a:xfrm>
          <a:prstGeom prst="rect">
            <a:avLst/>
          </a:prstGeom>
        </p:spPr>
        <p:txBody>
          <a:bodyPr anchor="ctr"/>
          <a:lstStyle>
            <a:lvl1pPr algn="l">
              <a:defRPr sz="2800" b="1">
                <a:solidFill>
                  <a:schemeClr val="bg1"/>
                </a:solidFill>
              </a:defRPr>
            </a:lvl1pPr>
          </a:lstStyle>
          <a:p>
            <a:r>
              <a:rPr lang="en-US" dirty="0"/>
              <a:t>Click to edit Master title style</a:t>
            </a:r>
            <a:endParaRPr lang="en-GB" dirty="0"/>
          </a:p>
        </p:txBody>
      </p:sp>
      <p:sp>
        <p:nvSpPr>
          <p:cNvPr id="3" name="Content Placeholder 2"/>
          <p:cNvSpPr>
            <a:spLocks noGrp="1"/>
          </p:cNvSpPr>
          <p:nvPr>
            <p:ph idx="1"/>
          </p:nvPr>
        </p:nvSpPr>
        <p:spPr>
          <a:xfrm>
            <a:off x="214282" y="1142984"/>
            <a:ext cx="8715436" cy="4857784"/>
          </a:xfrm>
          <a:prstGeom prst="rect">
            <a:avLst/>
          </a:prstGeom>
        </p:spPr>
        <p:txBody>
          <a:bodyPr/>
          <a:lstStyle>
            <a:lvl1pPr>
              <a:defRPr sz="2400"/>
            </a:lvl1pPr>
            <a:lvl2pPr>
              <a:defRPr sz="2000"/>
            </a:lvl2pPr>
            <a:lvl3pPr>
              <a:defRPr sz="1800"/>
            </a:lvl3pPr>
            <a:lvl4pPr>
              <a:defRPr sz="1600"/>
            </a:lvl4pPr>
            <a:lvl5pPr>
              <a:defRPr sz="16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5" name="Slide Number Placeholder 2"/>
          <p:cNvSpPr>
            <a:spLocks noGrp="1"/>
          </p:cNvSpPr>
          <p:nvPr>
            <p:ph type="sldNum" sz="quarter" idx="10"/>
          </p:nvPr>
        </p:nvSpPr>
        <p:spPr>
          <a:xfrm>
            <a:off x="7081838" y="6492875"/>
            <a:ext cx="2133600" cy="365125"/>
          </a:xfrm>
        </p:spPr>
        <p:txBody>
          <a:bodyPr lIns="91440" tIns="45720" rIns="91440" bIns="45720" anchor="ctr"/>
          <a:lstStyle>
            <a:lvl1pPr>
              <a:defRPr>
                <a:solidFill>
                  <a:schemeClr val="bg1"/>
                </a:solidFill>
                <a:latin typeface="Arial" pitchFamily="34" charset="0"/>
              </a:defRPr>
            </a:lvl1pPr>
          </a:lstStyle>
          <a:p>
            <a:fld id="{E3E0345E-EA1F-468A-B14F-F7D65A0934C1}" type="slidenum">
              <a:rPr lang="en-GB"/>
              <a:pPr/>
              <a:t>‹#›</a:t>
            </a:fld>
            <a:endParaRPr lang="en-GB"/>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txAndObj">
  <p:cSld name="Заголовок, текст и объект">
    <p:spTree>
      <p:nvGrpSpPr>
        <p:cNvPr id="1" name=""/>
        <p:cNvGrpSpPr/>
        <p:nvPr/>
      </p:nvGrpSpPr>
      <p:grpSpPr>
        <a:xfrm>
          <a:off x="0" y="0"/>
          <a:ext cx="0" cy="0"/>
          <a:chOff x="0" y="0"/>
          <a:chExt cx="0" cy="0"/>
        </a:xfrm>
      </p:grpSpPr>
      <p:sp>
        <p:nvSpPr>
          <p:cNvPr id="2" name="Заголовок 1"/>
          <p:cNvSpPr>
            <a:spLocks noGrp="1"/>
          </p:cNvSpPr>
          <p:nvPr>
            <p:ph type="title"/>
          </p:nvPr>
        </p:nvSpPr>
        <p:spPr>
          <a:xfrm>
            <a:off x="412045" y="0"/>
            <a:ext cx="8319911" cy="908050"/>
          </a:xfrm>
        </p:spPr>
        <p:txBody>
          <a:bodyPr/>
          <a:lstStyle/>
          <a:p>
            <a:r>
              <a:rPr lang="ru-RU"/>
              <a:t>Образец заголовка</a:t>
            </a:r>
          </a:p>
        </p:txBody>
      </p:sp>
      <p:sp>
        <p:nvSpPr>
          <p:cNvPr id="3" name="Текст 2"/>
          <p:cNvSpPr>
            <a:spLocks noGrp="1"/>
          </p:cNvSpPr>
          <p:nvPr>
            <p:ph type="body" sz="half" idx="1"/>
          </p:nvPr>
        </p:nvSpPr>
        <p:spPr>
          <a:xfrm>
            <a:off x="443089" y="981076"/>
            <a:ext cx="4078111" cy="5256213"/>
          </a:xfrm>
        </p:spPr>
        <p:txBody>
          <a:bodyPr/>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p>
        </p:txBody>
      </p:sp>
      <p:sp>
        <p:nvSpPr>
          <p:cNvPr id="4" name="Содержимое 3"/>
          <p:cNvSpPr>
            <a:spLocks noGrp="1"/>
          </p:cNvSpPr>
          <p:nvPr>
            <p:ph sz="half" idx="2"/>
          </p:nvPr>
        </p:nvSpPr>
        <p:spPr>
          <a:xfrm>
            <a:off x="4656667" y="981076"/>
            <a:ext cx="4078111" cy="5256213"/>
          </a:xfrm>
        </p:spPr>
        <p:txBody>
          <a:bodyPr/>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objAndTx">
  <p:cSld name="Заголовок, объект и текст">
    <p:spTree>
      <p:nvGrpSpPr>
        <p:cNvPr id="1" name=""/>
        <p:cNvGrpSpPr/>
        <p:nvPr/>
      </p:nvGrpSpPr>
      <p:grpSpPr>
        <a:xfrm>
          <a:off x="0" y="0"/>
          <a:ext cx="0" cy="0"/>
          <a:chOff x="0" y="0"/>
          <a:chExt cx="0" cy="0"/>
        </a:xfrm>
      </p:grpSpPr>
      <p:sp>
        <p:nvSpPr>
          <p:cNvPr id="2" name="Заголовок 1"/>
          <p:cNvSpPr>
            <a:spLocks noGrp="1"/>
          </p:cNvSpPr>
          <p:nvPr>
            <p:ph type="title"/>
          </p:nvPr>
        </p:nvSpPr>
        <p:spPr>
          <a:xfrm>
            <a:off x="412045" y="0"/>
            <a:ext cx="8319911" cy="908050"/>
          </a:xfrm>
        </p:spPr>
        <p:txBody>
          <a:bodyPr/>
          <a:lstStyle/>
          <a:p>
            <a:r>
              <a:rPr lang="ru-RU"/>
              <a:t>Образец заголовка</a:t>
            </a:r>
          </a:p>
        </p:txBody>
      </p:sp>
      <p:sp>
        <p:nvSpPr>
          <p:cNvPr id="3" name="Содержимое 2"/>
          <p:cNvSpPr>
            <a:spLocks noGrp="1"/>
          </p:cNvSpPr>
          <p:nvPr>
            <p:ph sz="half" idx="1"/>
          </p:nvPr>
        </p:nvSpPr>
        <p:spPr>
          <a:xfrm>
            <a:off x="443089" y="981076"/>
            <a:ext cx="4078111" cy="5256213"/>
          </a:xfrm>
        </p:spPr>
        <p:txBody>
          <a:bodyPr/>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p>
        </p:txBody>
      </p:sp>
      <p:sp>
        <p:nvSpPr>
          <p:cNvPr id="4" name="Текст 3"/>
          <p:cNvSpPr>
            <a:spLocks noGrp="1"/>
          </p:cNvSpPr>
          <p:nvPr>
            <p:ph type="body" sz="half" idx="2"/>
          </p:nvPr>
        </p:nvSpPr>
        <p:spPr>
          <a:xfrm>
            <a:off x="4656667" y="981076"/>
            <a:ext cx="4078111" cy="5256213"/>
          </a:xfrm>
        </p:spPr>
        <p:txBody>
          <a:bodyPr/>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objOverTx">
  <p:cSld name="Title and Content over Text">
    <p:spTree>
      <p:nvGrpSpPr>
        <p:cNvPr id="1" name=""/>
        <p:cNvGrpSpPr/>
        <p:nvPr/>
      </p:nvGrpSpPr>
      <p:grpSpPr>
        <a:xfrm>
          <a:off x="0" y="0"/>
          <a:ext cx="0" cy="0"/>
          <a:chOff x="0" y="0"/>
          <a:chExt cx="0" cy="0"/>
        </a:xfrm>
      </p:grpSpPr>
      <p:sp>
        <p:nvSpPr>
          <p:cNvPr id="2" name="Title 1"/>
          <p:cNvSpPr>
            <a:spLocks noGrp="1"/>
          </p:cNvSpPr>
          <p:nvPr>
            <p:ph type="title"/>
          </p:nvPr>
        </p:nvSpPr>
        <p:spPr>
          <a:xfrm>
            <a:off x="456481" y="273629"/>
            <a:ext cx="8226720" cy="1143480"/>
          </a:xfrm>
        </p:spPr>
        <p:txBody>
          <a:bodyPr/>
          <a:lstStyle/>
          <a:p>
            <a:r>
              <a:rPr lang="en-US"/>
              <a:t>Click to edit Master title style</a:t>
            </a:r>
          </a:p>
        </p:txBody>
      </p:sp>
      <p:sp>
        <p:nvSpPr>
          <p:cNvPr id="3" name="Content Placeholder 2"/>
          <p:cNvSpPr>
            <a:spLocks noGrp="1"/>
          </p:cNvSpPr>
          <p:nvPr>
            <p:ph sz="half" idx="1"/>
          </p:nvPr>
        </p:nvSpPr>
        <p:spPr>
          <a:xfrm>
            <a:off x="456481" y="1604329"/>
            <a:ext cx="8226720" cy="219335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6481" y="3935934"/>
            <a:ext cx="8226720" cy="219335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3"/>
          <p:cNvSpPr>
            <a:spLocks noGrp="1" noChangeArrowheads="1"/>
          </p:cNvSpPr>
          <p:nvPr>
            <p:ph type="dt" idx="10"/>
          </p:nvPr>
        </p:nvSpPr>
        <p:spPr/>
        <p:txBody>
          <a:bodyPr/>
          <a:lstStyle>
            <a:lvl1pPr>
              <a:defRPr/>
            </a:lvl1pPr>
          </a:lstStyle>
          <a:p>
            <a:pPr>
              <a:defRPr/>
            </a:pPr>
            <a:endParaRPr lang="en-US"/>
          </a:p>
        </p:txBody>
      </p:sp>
      <p:sp>
        <p:nvSpPr>
          <p:cNvPr id="6" name="Rectangle 4"/>
          <p:cNvSpPr>
            <a:spLocks noGrp="1" noChangeArrowheads="1"/>
          </p:cNvSpPr>
          <p:nvPr>
            <p:ph type="ftr" idx="11"/>
          </p:nvPr>
        </p:nvSpPr>
        <p:spPr/>
        <p:txBody>
          <a:bodyPr/>
          <a:lstStyle>
            <a:lvl1pPr>
              <a:defRPr/>
            </a:lvl1pPr>
          </a:lstStyle>
          <a:p>
            <a:pPr>
              <a:defRPr/>
            </a:pPr>
            <a:endParaRPr lang="en-US"/>
          </a:p>
        </p:txBody>
      </p:sp>
      <p:sp>
        <p:nvSpPr>
          <p:cNvPr id="7" name="Rectangle 5"/>
          <p:cNvSpPr>
            <a:spLocks noGrp="1" noChangeArrowheads="1"/>
          </p:cNvSpPr>
          <p:nvPr>
            <p:ph type="sldNum" idx="12"/>
          </p:nvPr>
        </p:nvSpPr>
        <p:spPr/>
        <p:txBody>
          <a:bodyPr/>
          <a:lstStyle>
            <a:lvl1pPr>
              <a:defRPr/>
            </a:lvl1pPr>
          </a:lstStyle>
          <a:p>
            <a:pPr>
              <a:defRPr/>
            </a:pPr>
            <a:fld id="{1CA518DA-5C55-0644-AACC-9B7D718952E1}" type="slidenum">
              <a:rPr lang="en-GB"/>
              <a:pPr>
                <a:defRPr/>
              </a:pPr>
              <a:t>‹#›</a:t>
            </a:fld>
            <a:endParaRPr lang="en-GB"/>
          </a:p>
        </p:txBody>
      </p:sp>
    </p:spTree>
    <p:extLst>
      <p:ext uri="{BB962C8B-B14F-4D97-AF65-F5344CB8AC3E}">
        <p14:creationId xmlns:p14="http://schemas.microsoft.com/office/powerpoint/2010/main" val="1600257270"/>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slideLayout" Target="../slideLayouts/slideLayout16.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3">
        <a:schemeClr val="bg1"/>
      </p:bgRef>
    </p:bg>
    <p:spTree>
      <p:nvGrpSpPr>
        <p:cNvPr id="1" name=""/>
        <p:cNvGrpSpPr/>
        <p:nvPr/>
      </p:nvGrpSpPr>
      <p:grpSpPr>
        <a:xfrm>
          <a:off x="0" y="0"/>
          <a:ext cx="0" cy="0"/>
          <a:chOff x="0" y="0"/>
          <a:chExt cx="0" cy="0"/>
        </a:xfrm>
      </p:grpSpPr>
      <p:sp>
        <p:nvSpPr>
          <p:cNvPr id="7" name="Полилиния 6"/>
          <p:cNvSpPr>
            <a:spLocks/>
          </p:cNvSpPr>
          <p:nvPr/>
        </p:nvSpPr>
        <p:spPr bwMode="auto">
          <a:xfrm>
            <a:off x="-9525" y="-7938"/>
            <a:ext cx="9163050" cy="1041401"/>
          </a:xfrm>
          <a:custGeom>
            <a:avLst>
              <a:gd name="A1" fmla="val 0"/>
              <a:gd name="A2" fmla="val 0"/>
              <a:gd name="A3" fmla="val 0"/>
              <a:gd name="A4" fmla="val 0"/>
              <a:gd name="A5" fmla="val 0"/>
              <a:gd name="A6" fmla="val 0"/>
              <a:gd name="A7" fmla="val 0"/>
              <a:gd name="A8" fmla="val 0"/>
            </a:avLst>
            <a:gdLst/>
            <a:ahLst/>
            <a:cxnLst>
              <a:cxn ang="0">
                <a:pos x="6" y="2"/>
              </a:cxn>
              <a:cxn ang="0">
                <a:pos x="2542" y="0"/>
              </a:cxn>
              <a:cxn ang="0">
                <a:pos x="4374" y="367"/>
              </a:cxn>
              <a:cxn ang="0">
                <a:pos x="5766" y="55"/>
              </a:cxn>
              <a:cxn ang="0">
                <a:pos x="5772" y="213"/>
              </a:cxn>
              <a:cxn ang="0">
                <a:pos x="4302" y="439"/>
              </a:cxn>
              <a:cxn ang="0">
                <a:pos x="1488" y="201"/>
              </a:cxn>
              <a:cxn ang="0">
                <a:pos x="0" y="656"/>
              </a:cxn>
              <a:cxn ang="0">
                <a:pos x="6" y="2"/>
              </a:cxn>
            </a:cxnLst>
            <a:rect l="0" t="0" r="0" b="0"/>
            <a:pathLst>
              <a:path w="5772" h="656">
                <a:moveTo>
                  <a:pt x="6" y="2"/>
                </a:moveTo>
                <a:lnTo>
                  <a:pt x="2542" y="0"/>
                </a:lnTo>
                <a:cubicBezTo>
                  <a:pt x="2746" y="101"/>
                  <a:pt x="3828" y="367"/>
                  <a:pt x="4374" y="367"/>
                </a:cubicBezTo>
                <a:cubicBezTo>
                  <a:pt x="4920" y="367"/>
                  <a:pt x="5526" y="152"/>
                  <a:pt x="5766" y="55"/>
                </a:cubicBezTo>
                <a:lnTo>
                  <a:pt x="5772" y="213"/>
                </a:lnTo>
                <a:cubicBezTo>
                  <a:pt x="5670" y="257"/>
                  <a:pt x="5016" y="441"/>
                  <a:pt x="4302" y="439"/>
                </a:cubicBezTo>
                <a:cubicBezTo>
                  <a:pt x="3588" y="437"/>
                  <a:pt x="2205" y="165"/>
                  <a:pt x="1488" y="201"/>
                </a:cubicBezTo>
                <a:cubicBezTo>
                  <a:pt x="750" y="209"/>
                  <a:pt x="270" y="482"/>
                  <a:pt x="0" y="656"/>
                </a:cubicBezTo>
                <a:lnTo>
                  <a:pt x="6" y="2"/>
                </a:lnTo>
                <a:close/>
              </a:path>
            </a:pathLst>
          </a:custGeom>
          <a:gradFill>
            <a:gsLst>
              <a:gs pos="0">
                <a:schemeClr val="accent2">
                  <a:shade val="50000"/>
                  <a:alpha val="45000"/>
                  <a:satMod val="120000"/>
                </a:schemeClr>
              </a:gs>
              <a:gs pos="100000">
                <a:schemeClr val="accent3">
                  <a:shade val="80000"/>
                  <a:alpha val="55000"/>
                  <a:satMod val="155000"/>
                </a:schemeClr>
              </a:gs>
            </a:gsLst>
            <a:lin ang="5400000" scaled="1"/>
          </a:gradFill>
          <a:ln w="9525" cap="flat" cmpd="sng" algn="ctr">
            <a:noFill/>
            <a:prstDash val="solid"/>
            <a:round/>
            <a:headEnd type="none" w="med" len="med"/>
            <a:tailEnd type="none" w="med" len="med"/>
          </a:ln>
          <a:effectLst/>
        </p:spPr>
        <p:txBody>
          <a:bodyPr/>
          <a:lstStyle/>
          <a:p>
            <a:pPr fontAlgn="auto">
              <a:spcBef>
                <a:spcPts val="0"/>
              </a:spcBef>
              <a:spcAft>
                <a:spcPts val="0"/>
              </a:spcAft>
              <a:defRPr/>
            </a:pPr>
            <a:endParaRPr lang="en-US">
              <a:latin typeface="+mn-lt"/>
              <a:ea typeface="+mn-ea"/>
            </a:endParaRPr>
          </a:p>
        </p:txBody>
      </p:sp>
      <p:sp>
        <p:nvSpPr>
          <p:cNvPr id="8" name="Полилиния 7"/>
          <p:cNvSpPr>
            <a:spLocks/>
          </p:cNvSpPr>
          <p:nvPr/>
        </p:nvSpPr>
        <p:spPr bwMode="auto">
          <a:xfrm>
            <a:off x="4381500" y="-7938"/>
            <a:ext cx="4762500" cy="638176"/>
          </a:xfrm>
          <a:custGeom>
            <a:avLst>
              <a:gd name="A1" fmla="val 0"/>
              <a:gd name="A2" fmla="val 0"/>
              <a:gd name="A3" fmla="val 0"/>
              <a:gd name="A4" fmla="val 0"/>
              <a:gd name="A5" fmla="val 0"/>
              <a:gd name="A6" fmla="val 0"/>
              <a:gd name="A7" fmla="val 0"/>
              <a:gd name="A8" fmla="val 0"/>
            </a:avLst>
            <a:gdLst/>
            <a:ahLst/>
            <a:cxnLst>
              <a:cxn ang="0">
                <a:pos x="0" y="0"/>
              </a:cxn>
              <a:cxn ang="0">
                <a:pos x="1668" y="564"/>
              </a:cxn>
              <a:cxn ang="0">
                <a:pos x="3000" y="186"/>
              </a:cxn>
              <a:cxn ang="0">
                <a:pos x="3000" y="6"/>
              </a:cxn>
              <a:cxn ang="0">
                <a:pos x="0" y="0"/>
              </a:cxn>
            </a:cxnLst>
            <a:rect l="0" t="0" r="0" b="0"/>
            <a:pathLst>
              <a:path w="3000" h="595">
                <a:moveTo>
                  <a:pt x="0" y="0"/>
                </a:moveTo>
                <a:cubicBezTo>
                  <a:pt x="174" y="102"/>
                  <a:pt x="1168" y="533"/>
                  <a:pt x="1668" y="564"/>
                </a:cubicBezTo>
                <a:cubicBezTo>
                  <a:pt x="2168" y="595"/>
                  <a:pt x="2778" y="279"/>
                  <a:pt x="3000" y="186"/>
                </a:cubicBezTo>
                <a:lnTo>
                  <a:pt x="3000" y="6"/>
                </a:lnTo>
                <a:lnTo>
                  <a:pt x="0" y="0"/>
                </a:lnTo>
                <a:close/>
              </a:path>
            </a:pathLst>
          </a:custGeom>
          <a:gradFill>
            <a:gsLst>
              <a:gs pos="0">
                <a:schemeClr val="accent3">
                  <a:shade val="50000"/>
                  <a:alpha val="30000"/>
                  <a:satMod val="130000"/>
                </a:schemeClr>
              </a:gs>
              <a:gs pos="80000">
                <a:schemeClr val="accent2">
                  <a:shade val="75000"/>
                  <a:alpha val="45000"/>
                  <a:satMod val="140000"/>
                </a:schemeClr>
              </a:gs>
            </a:gsLst>
            <a:lin ang="5400000" scaled="1"/>
          </a:gradFill>
          <a:ln w="9525" cap="flat" cmpd="sng" algn="ctr">
            <a:noFill/>
            <a:prstDash val="solid"/>
            <a:round/>
            <a:headEnd type="none" w="med" len="med"/>
            <a:tailEnd type="none" w="med" len="med"/>
          </a:ln>
          <a:effectLst/>
        </p:spPr>
        <p:txBody>
          <a:bodyPr/>
          <a:lstStyle/>
          <a:p>
            <a:pPr fontAlgn="auto">
              <a:spcBef>
                <a:spcPts val="0"/>
              </a:spcBef>
              <a:spcAft>
                <a:spcPts val="0"/>
              </a:spcAft>
              <a:defRPr/>
            </a:pPr>
            <a:endParaRPr lang="en-US">
              <a:latin typeface="+mn-lt"/>
              <a:ea typeface="+mn-ea"/>
            </a:endParaRPr>
          </a:p>
        </p:txBody>
      </p:sp>
      <p:sp>
        <p:nvSpPr>
          <p:cNvPr id="1028" name="Заголовок 8"/>
          <p:cNvSpPr>
            <a:spLocks noGrp="1"/>
          </p:cNvSpPr>
          <p:nvPr>
            <p:ph type="title"/>
          </p:nvPr>
        </p:nvSpPr>
        <p:spPr bwMode="auto">
          <a:xfrm>
            <a:off x="457200" y="704850"/>
            <a:ext cx="8229600" cy="1143000"/>
          </a:xfrm>
          <a:prstGeom prst="rect">
            <a:avLst/>
          </a:prstGeom>
          <a:noFill/>
          <a:ln w="9525">
            <a:noFill/>
            <a:miter lim="800000"/>
            <a:headEnd/>
            <a:tailEnd/>
          </a:ln>
        </p:spPr>
        <p:txBody>
          <a:bodyPr vert="horz" wrap="square" lIns="0" tIns="45720" rIns="0" bIns="0" numCol="1" anchor="b" anchorCtr="0" compatLnSpc="1">
            <a:prstTxWarp prst="textNoShape">
              <a:avLst/>
            </a:prstTxWarp>
          </a:bodyPr>
          <a:lstStyle/>
          <a:p>
            <a:pPr lvl="0"/>
            <a:r>
              <a:rPr lang="ru-RU"/>
              <a:t>Образец заголовка</a:t>
            </a:r>
            <a:endParaRPr lang="en-US"/>
          </a:p>
        </p:txBody>
      </p:sp>
      <p:sp>
        <p:nvSpPr>
          <p:cNvPr id="1029" name="Текст 29"/>
          <p:cNvSpPr>
            <a:spLocks noGrp="1"/>
          </p:cNvSpPr>
          <p:nvPr>
            <p:ph type="body" idx="1"/>
          </p:nvPr>
        </p:nvSpPr>
        <p:spPr bwMode="auto">
          <a:xfrm>
            <a:off x="457200" y="1935163"/>
            <a:ext cx="8229600" cy="4389437"/>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endParaRPr lang="en-US"/>
          </a:p>
        </p:txBody>
      </p:sp>
      <p:sp>
        <p:nvSpPr>
          <p:cNvPr id="10" name="Дата 9"/>
          <p:cNvSpPr>
            <a:spLocks noGrp="1"/>
          </p:cNvSpPr>
          <p:nvPr>
            <p:ph type="dt" sz="half" idx="2"/>
          </p:nvPr>
        </p:nvSpPr>
        <p:spPr>
          <a:xfrm>
            <a:off x="457200" y="6356350"/>
            <a:ext cx="2133600" cy="365125"/>
          </a:xfrm>
          <a:prstGeom prst="rect">
            <a:avLst/>
          </a:prstGeom>
        </p:spPr>
        <p:txBody>
          <a:bodyPr vert="horz" wrap="square" lIns="0" tIns="0" rIns="0" bIns="0" numCol="1" anchor="b" anchorCtr="0" compatLnSpc="1">
            <a:prstTxWarp prst="textNoShape">
              <a:avLst/>
            </a:prstTxWarp>
          </a:bodyPr>
          <a:lstStyle>
            <a:lvl1pPr>
              <a:defRPr sz="1200">
                <a:solidFill>
                  <a:srgbClr val="045C75"/>
                </a:solidFill>
                <a:latin typeface="Constantia" pitchFamily="18" charset="0"/>
              </a:defRPr>
            </a:lvl1pPr>
          </a:lstStyle>
          <a:p>
            <a:fld id="{D1C59CFC-EE31-4B7B-91EE-06B9B99CFCD9}" type="datetimeFigureOut">
              <a:rPr lang="ru-RU"/>
              <a:pPr/>
              <a:t>24.01.2020</a:t>
            </a:fld>
            <a:endParaRPr lang="ru-RU"/>
          </a:p>
        </p:txBody>
      </p:sp>
      <p:sp>
        <p:nvSpPr>
          <p:cNvPr id="22" name="Нижний колонтитул 21"/>
          <p:cNvSpPr>
            <a:spLocks noGrp="1"/>
          </p:cNvSpPr>
          <p:nvPr>
            <p:ph type="ftr" sz="quarter" idx="3"/>
          </p:nvPr>
        </p:nvSpPr>
        <p:spPr>
          <a:xfrm>
            <a:off x="2667000" y="6356350"/>
            <a:ext cx="3352800" cy="365125"/>
          </a:xfrm>
          <a:prstGeom prst="rect">
            <a:avLst/>
          </a:prstGeom>
        </p:spPr>
        <p:txBody>
          <a:bodyPr vert="horz" lIns="0" tIns="0" rIns="0" bIns="0" anchor="b"/>
          <a:lstStyle>
            <a:lvl1pPr algn="l" eaLnBrk="1" fontAlgn="auto" latinLnBrk="0" hangingPunct="1">
              <a:spcBef>
                <a:spcPts val="0"/>
              </a:spcBef>
              <a:spcAft>
                <a:spcPts val="0"/>
              </a:spcAft>
              <a:defRPr kumimoji="0" sz="1200">
                <a:solidFill>
                  <a:schemeClr val="tx2">
                    <a:shade val="90000"/>
                  </a:schemeClr>
                </a:solidFill>
                <a:latin typeface="+mn-lt"/>
                <a:ea typeface="+mn-ea"/>
                <a:cs typeface="+mn-cs"/>
              </a:defRPr>
            </a:lvl1pPr>
          </a:lstStyle>
          <a:p>
            <a:pPr>
              <a:defRPr/>
            </a:pPr>
            <a:endParaRPr lang="ru-RU"/>
          </a:p>
        </p:txBody>
      </p:sp>
      <p:sp>
        <p:nvSpPr>
          <p:cNvPr id="18" name="Номер слайда 17"/>
          <p:cNvSpPr>
            <a:spLocks noGrp="1"/>
          </p:cNvSpPr>
          <p:nvPr>
            <p:ph type="sldNum" sz="quarter" idx="4"/>
          </p:nvPr>
        </p:nvSpPr>
        <p:spPr>
          <a:xfrm>
            <a:off x="7924800" y="6356350"/>
            <a:ext cx="762000" cy="365125"/>
          </a:xfrm>
          <a:prstGeom prst="rect">
            <a:avLst/>
          </a:prstGeom>
        </p:spPr>
        <p:txBody>
          <a:bodyPr vert="horz" wrap="square" lIns="0" tIns="0" rIns="0" bIns="0" numCol="1" anchor="b" anchorCtr="0" compatLnSpc="1">
            <a:prstTxWarp prst="textNoShape">
              <a:avLst/>
            </a:prstTxWarp>
          </a:bodyPr>
          <a:lstStyle>
            <a:lvl1pPr algn="r">
              <a:defRPr sz="1200">
                <a:solidFill>
                  <a:srgbClr val="045C75"/>
                </a:solidFill>
                <a:latin typeface="Constantia" pitchFamily="18" charset="0"/>
              </a:defRPr>
            </a:lvl1pPr>
          </a:lstStyle>
          <a:p>
            <a:fld id="{C301CF66-AD91-4687-B46F-6C3A81AC3FF6}" type="slidenum">
              <a:rPr lang="ru-RU"/>
              <a:pPr/>
              <a:t>‹#›</a:t>
            </a:fld>
            <a:endParaRPr lang="ru-RU"/>
          </a:p>
        </p:txBody>
      </p:sp>
      <p:grpSp>
        <p:nvGrpSpPr>
          <p:cNvPr id="1033" name="Группа 1"/>
          <p:cNvGrpSpPr>
            <a:grpSpLocks/>
          </p:cNvGrpSpPr>
          <p:nvPr/>
        </p:nvGrpSpPr>
        <p:grpSpPr bwMode="auto">
          <a:xfrm>
            <a:off x="-19050" y="203200"/>
            <a:ext cx="9180513" cy="647700"/>
            <a:chOff x="-19045" y="216550"/>
            <a:chExt cx="9180548" cy="649224"/>
          </a:xfrm>
        </p:grpSpPr>
        <p:sp>
          <p:nvSpPr>
            <p:cNvPr id="12" name="Полилиния 11"/>
            <p:cNvSpPr>
              <a:spLocks/>
            </p:cNvSpPr>
            <p:nvPr/>
          </p:nvSpPr>
          <p:spPr bwMode="auto">
            <a:xfrm rot="21435692">
              <a:off x="-19045" y="216550"/>
              <a:ext cx="9163050" cy="649224"/>
            </a:xfrm>
            <a:custGeom>
              <a:avLst>
                <a:gd name="A1" fmla="val 0"/>
                <a:gd name="A2" fmla="val 0"/>
                <a:gd name="A3" fmla="val 0"/>
                <a:gd name="A4" fmla="val 0"/>
                <a:gd name="A5" fmla="val 0"/>
                <a:gd name="A6" fmla="val 0"/>
                <a:gd name="A7" fmla="val 0"/>
                <a:gd name="A8" fmla="val 0"/>
              </a:avLst>
              <a:gdLst/>
              <a:ahLst/>
              <a:cxnLst>
                <a:cxn ang="0">
                  <a:pos x="0" y="966"/>
                </a:cxn>
                <a:cxn ang="0">
                  <a:pos x="1608" y="282"/>
                </a:cxn>
                <a:cxn ang="0">
                  <a:pos x="4110" y="1008"/>
                </a:cxn>
                <a:cxn ang="0">
                  <a:pos x="5772" y="0"/>
                </a:cxn>
              </a:cxnLst>
              <a:rect l="0" t="0" r="0" b="0"/>
              <a:pathLst>
                <a:path w="5772" h="1055">
                  <a:moveTo>
                    <a:pt x="0" y="966"/>
                  </a:moveTo>
                  <a:cubicBezTo>
                    <a:pt x="282" y="738"/>
                    <a:pt x="923" y="275"/>
                    <a:pt x="1608" y="282"/>
                  </a:cubicBezTo>
                  <a:cubicBezTo>
                    <a:pt x="2293" y="289"/>
                    <a:pt x="3416" y="1055"/>
                    <a:pt x="4110" y="1008"/>
                  </a:cubicBezTo>
                  <a:cubicBezTo>
                    <a:pt x="4804" y="961"/>
                    <a:pt x="5426" y="210"/>
                    <a:pt x="5772" y="0"/>
                  </a:cubicBezTo>
                </a:path>
              </a:pathLst>
            </a:custGeom>
            <a:noFill/>
            <a:ln w="10795" cap="flat" cmpd="sng" algn="ctr">
              <a:gradFill>
                <a:gsLst>
                  <a:gs pos="74000">
                    <a:schemeClr val="accent3">
                      <a:shade val="75000"/>
                    </a:schemeClr>
                  </a:gs>
                  <a:gs pos="86000">
                    <a:schemeClr val="tx1">
                      <a:alpha val="29000"/>
                    </a:schemeClr>
                  </a:gs>
                  <a:gs pos="16000">
                    <a:schemeClr val="accent2">
                      <a:shade val="75000"/>
                      <a:alpha val="56000"/>
                    </a:schemeClr>
                  </a:gs>
                </a:gsLst>
                <a:lin ang="5400000" scaled="1"/>
              </a:gradFill>
              <a:prstDash val="solid"/>
              <a:round/>
              <a:headEnd type="none" w="med" len="med"/>
              <a:tailEnd type="none" w="med" len="med"/>
            </a:ln>
            <a:effectLst/>
          </p:spPr>
          <p:txBody>
            <a:bodyPr/>
            <a:lstStyle/>
            <a:p>
              <a:pPr fontAlgn="auto">
                <a:spcBef>
                  <a:spcPts val="0"/>
                </a:spcBef>
                <a:spcAft>
                  <a:spcPts val="0"/>
                </a:spcAft>
                <a:defRPr/>
              </a:pPr>
              <a:endParaRPr lang="en-US">
                <a:latin typeface="+mn-lt"/>
                <a:ea typeface="+mn-ea"/>
              </a:endParaRPr>
            </a:p>
          </p:txBody>
        </p:sp>
        <p:sp>
          <p:nvSpPr>
            <p:cNvPr id="13" name="Полилиния 12"/>
            <p:cNvSpPr>
              <a:spLocks/>
            </p:cNvSpPr>
            <p:nvPr/>
          </p:nvSpPr>
          <p:spPr bwMode="auto">
            <a:xfrm rot="21435692">
              <a:off x="-14309" y="290003"/>
              <a:ext cx="9175812" cy="530352"/>
            </a:xfrm>
            <a:custGeom>
              <a:avLst>
                <a:gd name="A1" fmla="val 0"/>
                <a:gd name="A2" fmla="val 0"/>
                <a:gd name="A3" fmla="val 0"/>
                <a:gd name="A4" fmla="val 0"/>
                <a:gd name="A5" fmla="val 0"/>
                <a:gd name="A6" fmla="val 0"/>
                <a:gd name="A7" fmla="val 0"/>
                <a:gd name="A8" fmla="val 0"/>
              </a:avLst>
              <a:gdLst/>
              <a:ahLst/>
              <a:cxnLst>
                <a:cxn ang="0">
                  <a:pos x="0" y="732"/>
                </a:cxn>
                <a:cxn ang="0">
                  <a:pos x="1638" y="228"/>
                </a:cxn>
                <a:cxn ang="0">
                  <a:pos x="4122" y="816"/>
                </a:cxn>
                <a:cxn ang="0">
                  <a:pos x="5766" y="0"/>
                </a:cxn>
              </a:cxnLst>
              <a:rect l="0" t="0" r="0" b="0"/>
              <a:pathLst>
                <a:path w="5766" h="854">
                  <a:moveTo>
                    <a:pt x="0" y="732"/>
                  </a:moveTo>
                  <a:cubicBezTo>
                    <a:pt x="273" y="647"/>
                    <a:pt x="951" y="214"/>
                    <a:pt x="1638" y="228"/>
                  </a:cubicBezTo>
                  <a:cubicBezTo>
                    <a:pt x="2325" y="242"/>
                    <a:pt x="3434" y="854"/>
                    <a:pt x="4122" y="816"/>
                  </a:cubicBezTo>
                  <a:cubicBezTo>
                    <a:pt x="4810" y="778"/>
                    <a:pt x="5424" y="170"/>
                    <a:pt x="5766" y="0"/>
                  </a:cubicBezTo>
                </a:path>
              </a:pathLst>
            </a:custGeom>
            <a:noFill/>
            <a:ln w="9525" cap="flat" cmpd="sng" algn="ctr">
              <a:gradFill>
                <a:gsLst>
                  <a:gs pos="74000">
                    <a:schemeClr val="accent4"/>
                  </a:gs>
                  <a:gs pos="44000">
                    <a:schemeClr val="accent1"/>
                  </a:gs>
                  <a:gs pos="33000">
                    <a:schemeClr val="accent2">
                      <a:alpha val="56000"/>
                    </a:schemeClr>
                  </a:gs>
                </a:gsLst>
                <a:lin ang="5400000" scaled="1"/>
              </a:gradFill>
              <a:prstDash val="solid"/>
              <a:round/>
              <a:headEnd type="none" w="med" len="med"/>
              <a:tailEnd type="none" w="med" len="med"/>
            </a:ln>
            <a:effectLst/>
          </p:spPr>
          <p:txBody>
            <a:bodyPr/>
            <a:lstStyle/>
            <a:p>
              <a:pPr fontAlgn="auto">
                <a:spcBef>
                  <a:spcPts val="0"/>
                </a:spcBef>
                <a:spcAft>
                  <a:spcPts val="0"/>
                </a:spcAft>
                <a:defRPr/>
              </a:pPr>
              <a:endParaRPr lang="en-US">
                <a:latin typeface="+mn-lt"/>
                <a:ea typeface="+mn-ea"/>
              </a:endParaRPr>
            </a:p>
          </p:txBody>
        </p:sp>
      </p:grpSp>
    </p:spTree>
  </p:cSld>
  <p:clrMap bg1="lt1" tx1="dk1" bg2="lt2" tx2="dk2" accent1="accent1" accent2="accent2" accent3="accent3" accent4="accent4" accent5="accent5" accent6="accent6" hlink="hlink" folHlink="folHlink"/>
  <p:sldLayoutIdLst>
    <p:sldLayoutId id="2147484315" r:id="rId1"/>
    <p:sldLayoutId id="2147484307" r:id="rId2"/>
    <p:sldLayoutId id="2147484316" r:id="rId3"/>
    <p:sldLayoutId id="2147484308" r:id="rId4"/>
    <p:sldLayoutId id="2147484309" r:id="rId5"/>
    <p:sldLayoutId id="2147484310" r:id="rId6"/>
    <p:sldLayoutId id="2147484311" r:id="rId7"/>
    <p:sldLayoutId id="2147484312" r:id="rId8"/>
    <p:sldLayoutId id="2147484317" r:id="rId9"/>
    <p:sldLayoutId id="2147484313" r:id="rId10"/>
    <p:sldLayoutId id="2147484314" r:id="rId11"/>
    <p:sldLayoutId id="2147484318" r:id="rId12"/>
    <p:sldLayoutId id="2147484319" r:id="rId13"/>
    <p:sldLayoutId id="2147484321" r:id="rId14"/>
    <p:sldLayoutId id="2147484322" r:id="rId15"/>
    <p:sldLayoutId id="2147484323" r:id="rId16"/>
  </p:sldLayoutIdLst>
  <p:txStyles>
    <p:titleStyle>
      <a:lvl1pPr algn="l" rtl="0" eaLnBrk="0" fontAlgn="base" hangingPunct="0">
        <a:spcBef>
          <a:spcPct val="0"/>
        </a:spcBef>
        <a:spcAft>
          <a:spcPct val="0"/>
        </a:spcAft>
        <a:defRPr sz="5000" kern="12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5000">
          <a:solidFill>
            <a:schemeClr val="tx2"/>
          </a:solidFill>
          <a:latin typeface="Calibri" pitchFamily="34" charset="0"/>
          <a:ea typeface="ＭＳ Ｐゴシック" charset="0"/>
          <a:cs typeface="ＭＳ Ｐゴシック" charset="0"/>
        </a:defRPr>
      </a:lvl2pPr>
      <a:lvl3pPr algn="l" rtl="0" eaLnBrk="0" fontAlgn="base" hangingPunct="0">
        <a:spcBef>
          <a:spcPct val="0"/>
        </a:spcBef>
        <a:spcAft>
          <a:spcPct val="0"/>
        </a:spcAft>
        <a:defRPr sz="5000">
          <a:solidFill>
            <a:schemeClr val="tx2"/>
          </a:solidFill>
          <a:latin typeface="Calibri" pitchFamily="34" charset="0"/>
          <a:ea typeface="ＭＳ Ｐゴシック" charset="0"/>
          <a:cs typeface="ＭＳ Ｐゴシック" charset="0"/>
        </a:defRPr>
      </a:lvl3pPr>
      <a:lvl4pPr algn="l" rtl="0" eaLnBrk="0" fontAlgn="base" hangingPunct="0">
        <a:spcBef>
          <a:spcPct val="0"/>
        </a:spcBef>
        <a:spcAft>
          <a:spcPct val="0"/>
        </a:spcAft>
        <a:defRPr sz="5000">
          <a:solidFill>
            <a:schemeClr val="tx2"/>
          </a:solidFill>
          <a:latin typeface="Calibri" pitchFamily="34" charset="0"/>
          <a:ea typeface="ＭＳ Ｐゴシック" charset="0"/>
          <a:cs typeface="ＭＳ Ｐゴシック" charset="0"/>
        </a:defRPr>
      </a:lvl4pPr>
      <a:lvl5pPr algn="l" rtl="0" eaLnBrk="0" fontAlgn="base" hangingPunct="0">
        <a:spcBef>
          <a:spcPct val="0"/>
        </a:spcBef>
        <a:spcAft>
          <a:spcPct val="0"/>
        </a:spcAft>
        <a:defRPr sz="5000">
          <a:solidFill>
            <a:schemeClr val="tx2"/>
          </a:solidFill>
          <a:latin typeface="Calibri" pitchFamily="34" charset="0"/>
          <a:ea typeface="ＭＳ Ｐゴシック" charset="0"/>
          <a:cs typeface="ＭＳ Ｐゴシック" charset="0"/>
        </a:defRPr>
      </a:lvl5pPr>
      <a:lvl6pPr marL="457200" algn="l" rtl="0" fontAlgn="base">
        <a:spcBef>
          <a:spcPct val="0"/>
        </a:spcBef>
        <a:spcAft>
          <a:spcPct val="0"/>
        </a:spcAft>
        <a:defRPr sz="5000">
          <a:solidFill>
            <a:schemeClr val="tx2"/>
          </a:solidFill>
          <a:latin typeface="Calibri" pitchFamily="34" charset="0"/>
        </a:defRPr>
      </a:lvl6pPr>
      <a:lvl7pPr marL="914400" algn="l" rtl="0" fontAlgn="base">
        <a:spcBef>
          <a:spcPct val="0"/>
        </a:spcBef>
        <a:spcAft>
          <a:spcPct val="0"/>
        </a:spcAft>
        <a:defRPr sz="5000">
          <a:solidFill>
            <a:schemeClr val="tx2"/>
          </a:solidFill>
          <a:latin typeface="Calibri" pitchFamily="34" charset="0"/>
        </a:defRPr>
      </a:lvl7pPr>
      <a:lvl8pPr marL="1371600" algn="l" rtl="0" fontAlgn="base">
        <a:spcBef>
          <a:spcPct val="0"/>
        </a:spcBef>
        <a:spcAft>
          <a:spcPct val="0"/>
        </a:spcAft>
        <a:defRPr sz="5000">
          <a:solidFill>
            <a:schemeClr val="tx2"/>
          </a:solidFill>
          <a:latin typeface="Calibri" pitchFamily="34" charset="0"/>
        </a:defRPr>
      </a:lvl8pPr>
      <a:lvl9pPr marL="1828800" algn="l" rtl="0" fontAlgn="base">
        <a:spcBef>
          <a:spcPct val="0"/>
        </a:spcBef>
        <a:spcAft>
          <a:spcPct val="0"/>
        </a:spcAft>
        <a:defRPr sz="5000">
          <a:solidFill>
            <a:schemeClr val="tx2"/>
          </a:solidFill>
          <a:latin typeface="Calibri" pitchFamily="34" charset="0"/>
        </a:defRPr>
      </a:lvl9pPr>
    </p:titleStyle>
    <p:bodyStyle>
      <a:lvl1pPr marL="273050" indent="-273050" algn="l" rtl="0" eaLnBrk="0" fontAlgn="base" hangingPunct="0">
        <a:spcBef>
          <a:spcPct val="20000"/>
        </a:spcBef>
        <a:spcAft>
          <a:spcPct val="0"/>
        </a:spcAft>
        <a:buClr>
          <a:srgbClr val="0BD0D9"/>
        </a:buClr>
        <a:buSzPct val="95000"/>
        <a:buFont typeface="Wingdings 2" pitchFamily="18" charset="2"/>
        <a:buChar char=""/>
        <a:defRPr sz="2600" kern="1200">
          <a:solidFill>
            <a:schemeClr val="tx1"/>
          </a:solidFill>
          <a:latin typeface="+mn-lt"/>
          <a:ea typeface="ＭＳ Ｐゴシック" charset="0"/>
          <a:cs typeface="ＭＳ Ｐゴシック" charset="0"/>
        </a:defRPr>
      </a:lvl1pPr>
      <a:lvl2pPr marL="639763" indent="-246063" algn="l" rtl="0" eaLnBrk="0" fontAlgn="base" hangingPunct="0">
        <a:spcBef>
          <a:spcPct val="20000"/>
        </a:spcBef>
        <a:spcAft>
          <a:spcPct val="0"/>
        </a:spcAft>
        <a:buClr>
          <a:schemeClr val="accent1"/>
        </a:buClr>
        <a:buSzPct val="85000"/>
        <a:buFont typeface="Wingdings 2" pitchFamily="18" charset="2"/>
        <a:buChar char=""/>
        <a:defRPr sz="2400" kern="1200">
          <a:solidFill>
            <a:schemeClr val="tx1"/>
          </a:solidFill>
          <a:latin typeface="+mn-lt"/>
          <a:ea typeface="ＭＳ Ｐゴシック" charset="0"/>
          <a:cs typeface="+mn-cs"/>
        </a:defRPr>
      </a:lvl2pPr>
      <a:lvl3pPr marL="914400" indent="-246063" algn="l" rtl="0" eaLnBrk="0" fontAlgn="base" hangingPunct="0">
        <a:spcBef>
          <a:spcPct val="20000"/>
        </a:spcBef>
        <a:spcAft>
          <a:spcPct val="0"/>
        </a:spcAft>
        <a:buClr>
          <a:schemeClr val="accent2"/>
        </a:buClr>
        <a:buSzPct val="70000"/>
        <a:buFont typeface="Wingdings 2" pitchFamily="18" charset="2"/>
        <a:buChar char=""/>
        <a:defRPr sz="2100" kern="1200">
          <a:solidFill>
            <a:schemeClr val="tx1"/>
          </a:solidFill>
          <a:latin typeface="+mn-lt"/>
          <a:ea typeface="ＭＳ Ｐゴシック" charset="0"/>
          <a:cs typeface="+mn-cs"/>
        </a:defRPr>
      </a:lvl3pPr>
      <a:lvl4pPr marL="1187450" indent="-209550" algn="l" rtl="0" eaLnBrk="0" fontAlgn="base" hangingPunct="0">
        <a:spcBef>
          <a:spcPct val="20000"/>
        </a:spcBef>
        <a:spcAft>
          <a:spcPct val="0"/>
        </a:spcAft>
        <a:buClr>
          <a:srgbClr val="0BD0D9"/>
        </a:buClr>
        <a:buSzPct val="65000"/>
        <a:buFont typeface="Wingdings 2" pitchFamily="18" charset="2"/>
        <a:buChar char=""/>
        <a:defRPr sz="2000" kern="1200">
          <a:solidFill>
            <a:schemeClr val="tx1"/>
          </a:solidFill>
          <a:latin typeface="+mn-lt"/>
          <a:ea typeface="ＭＳ Ｐゴシック" charset="0"/>
          <a:cs typeface="+mn-cs"/>
        </a:defRPr>
      </a:lvl4pPr>
      <a:lvl5pPr marL="1462088" indent="-209550" algn="l" rtl="0" eaLnBrk="0" fontAlgn="base" hangingPunct="0">
        <a:spcBef>
          <a:spcPct val="20000"/>
        </a:spcBef>
        <a:spcAft>
          <a:spcPct val="0"/>
        </a:spcAft>
        <a:buClr>
          <a:srgbClr val="10CF9B"/>
        </a:buClr>
        <a:buSzPct val="65000"/>
        <a:buFont typeface="Wingdings 2" pitchFamily="18" charset="2"/>
        <a:buChar char=""/>
        <a:defRPr sz="2000" kern="1200">
          <a:solidFill>
            <a:schemeClr val="tx1"/>
          </a:solidFill>
          <a:latin typeface="+mn-lt"/>
          <a:ea typeface="ＭＳ Ｐゴシック" charset="0"/>
          <a:cs typeface="+mn-cs"/>
        </a:defRPr>
      </a:lvl5pPr>
      <a:lvl6pPr marL="1737360" indent="-210312" algn="l" rtl="0" eaLnBrk="1" latinLnBrk="0" hangingPunct="1">
        <a:spcBef>
          <a:spcPct val="20000"/>
        </a:spcBef>
        <a:buClr>
          <a:schemeClr val="accent5"/>
        </a:buClr>
        <a:buSzPct val="80000"/>
        <a:buFont typeface="Wingdings 2"/>
        <a:buChar char=""/>
        <a:defRPr kumimoji="0" sz="1800" kern="1200">
          <a:solidFill>
            <a:schemeClr val="tx1"/>
          </a:solidFill>
          <a:latin typeface="+mn-lt"/>
          <a:ea typeface="+mn-ea"/>
          <a:cs typeface="+mn-cs"/>
        </a:defRPr>
      </a:lvl6pPr>
      <a:lvl7pPr marL="1920240" indent="-182880" algn="l" rtl="0" eaLnBrk="1" latinLnBrk="0" hangingPunct="1">
        <a:spcBef>
          <a:spcPct val="20000"/>
        </a:spcBef>
        <a:buClr>
          <a:schemeClr val="accent6"/>
        </a:buClr>
        <a:buSzPct val="80000"/>
        <a:buFont typeface="Wingdings 2"/>
        <a:buChar char=""/>
        <a:defRPr kumimoji="0" sz="1600" kern="1200" baseline="0">
          <a:solidFill>
            <a:schemeClr val="tx1"/>
          </a:solidFill>
          <a:latin typeface="+mn-lt"/>
          <a:ea typeface="+mn-ea"/>
          <a:cs typeface="+mn-cs"/>
        </a:defRPr>
      </a:lvl7pPr>
      <a:lvl8pPr marL="2194560" indent="-182880" algn="l" rtl="0" eaLnBrk="1" latinLnBrk="0" hangingPunct="1">
        <a:spcBef>
          <a:spcPct val="20000"/>
        </a:spcBef>
        <a:buClr>
          <a:schemeClr val="tx2"/>
        </a:buClr>
        <a:buChar char="•"/>
        <a:defRPr kumimoji="0" sz="1600" kern="1200">
          <a:solidFill>
            <a:schemeClr val="tx1"/>
          </a:solidFill>
          <a:latin typeface="+mn-lt"/>
          <a:ea typeface="+mn-ea"/>
          <a:cs typeface="+mn-cs"/>
        </a:defRPr>
      </a:lvl8pPr>
      <a:lvl9pPr marL="2468880" indent="-182880" algn="l" rtl="0" eaLnBrk="1" latinLnBrk="0" hangingPunct="1">
        <a:spcBef>
          <a:spcPct val="20000"/>
        </a:spcBef>
        <a:buClr>
          <a:schemeClr val="tx2"/>
        </a:buClr>
        <a:buFontTx/>
        <a:buChar char="•"/>
        <a:defRPr kumimoji="0" sz="1400" kern="1200" baseline="0">
          <a:solidFill>
            <a:schemeClr val="tx1"/>
          </a:solidFill>
          <a:latin typeface="+mn-lt"/>
          <a:ea typeface="+mn-ea"/>
          <a:cs typeface="+mn-cs"/>
        </a:defRPr>
      </a:lvl9pPr>
    </p:bodyStyle>
    <p:otherStyle>
      <a:lvl1pPr marL="0" algn="l" rtl="0" eaLnBrk="1" latinLnBrk="0" hangingPunct="1">
        <a:defRPr kumimoji="0" kern="1200">
          <a:solidFill>
            <a:schemeClr val="tx1"/>
          </a:solidFill>
          <a:latin typeface="+mn-lt"/>
          <a:ea typeface="+mn-ea"/>
          <a:cs typeface="+mn-cs"/>
        </a:defRPr>
      </a:lvl1pPr>
      <a:lvl2pPr marL="457200" algn="l" rtl="0" eaLnBrk="1" latinLnBrk="0" hangingPunct="1">
        <a:defRPr kumimoji="0" kern="1200">
          <a:solidFill>
            <a:schemeClr val="tx1"/>
          </a:solidFill>
          <a:latin typeface="+mn-lt"/>
          <a:ea typeface="+mn-ea"/>
          <a:cs typeface="+mn-cs"/>
        </a:defRPr>
      </a:lvl2pPr>
      <a:lvl3pPr marL="914400" algn="l" rtl="0" eaLnBrk="1" latinLnBrk="0" hangingPunct="1">
        <a:defRPr kumimoji="0" kern="1200">
          <a:solidFill>
            <a:schemeClr val="tx1"/>
          </a:solidFill>
          <a:latin typeface="+mn-lt"/>
          <a:ea typeface="+mn-ea"/>
          <a:cs typeface="+mn-cs"/>
        </a:defRPr>
      </a:lvl3pPr>
      <a:lvl4pPr marL="1371600" algn="l" rtl="0" eaLnBrk="1" latinLnBrk="0" hangingPunct="1">
        <a:defRPr kumimoji="0" kern="1200">
          <a:solidFill>
            <a:schemeClr val="tx1"/>
          </a:solidFill>
          <a:latin typeface="+mn-lt"/>
          <a:ea typeface="+mn-ea"/>
          <a:cs typeface="+mn-cs"/>
        </a:defRPr>
      </a:lvl4pPr>
      <a:lvl5pPr marL="1828800" algn="l" rtl="0" eaLnBrk="1" latinLnBrk="0" hangingPunct="1">
        <a:defRPr kumimoji="0" kern="1200">
          <a:solidFill>
            <a:schemeClr val="tx1"/>
          </a:solidFill>
          <a:latin typeface="+mn-lt"/>
          <a:ea typeface="+mn-ea"/>
          <a:cs typeface="+mn-cs"/>
        </a:defRPr>
      </a:lvl5pPr>
      <a:lvl6pPr marL="2286000" algn="l" rtl="0" eaLnBrk="1" latinLnBrk="0" hangingPunct="1">
        <a:defRPr kumimoji="0" kern="1200">
          <a:solidFill>
            <a:schemeClr val="tx1"/>
          </a:solidFill>
          <a:latin typeface="+mn-lt"/>
          <a:ea typeface="+mn-ea"/>
          <a:cs typeface="+mn-cs"/>
        </a:defRPr>
      </a:lvl6pPr>
      <a:lvl7pPr marL="2743200" algn="l" rtl="0" eaLnBrk="1" latinLnBrk="0" hangingPunct="1">
        <a:defRPr kumimoji="0" kern="1200">
          <a:solidFill>
            <a:schemeClr val="tx1"/>
          </a:solidFill>
          <a:latin typeface="+mn-lt"/>
          <a:ea typeface="+mn-ea"/>
          <a:cs typeface="+mn-cs"/>
        </a:defRPr>
      </a:lvl7pPr>
      <a:lvl8pPr marL="3200400" algn="l" rtl="0" eaLnBrk="1" latinLnBrk="0" hangingPunct="1">
        <a:defRPr kumimoji="0" kern="1200">
          <a:solidFill>
            <a:schemeClr val="tx1"/>
          </a:solidFill>
          <a:latin typeface="+mn-lt"/>
          <a:ea typeface="+mn-ea"/>
          <a:cs typeface="+mn-cs"/>
        </a:defRPr>
      </a:lvl8pPr>
      <a:lvl9pPr marL="3657600" algn="l" rtl="0" eaLnBrk="1" latinLnBrk="0" hangingPunct="1">
        <a:defRPr kumimoji="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8" Type="http://schemas.openxmlformats.org/officeDocument/2006/relationships/image" Target="../media/image6.jpeg"/><Relationship Id="rId3" Type="http://schemas.openxmlformats.org/officeDocument/2006/relationships/image" Target="../media/image2.jpeg"/><Relationship Id="rId7" Type="http://schemas.openxmlformats.org/officeDocument/2006/relationships/image" Target="../media/image5.jpeg"/><Relationship Id="rId2" Type="http://schemas.openxmlformats.org/officeDocument/2006/relationships/notesSlide" Target="../notesSlides/notesSlide1.xml"/><Relationship Id="rId1" Type="http://schemas.openxmlformats.org/officeDocument/2006/relationships/slideLayout" Target="../slideLayouts/slideLayout7.xml"/><Relationship Id="rId6" Type="http://schemas.openxmlformats.org/officeDocument/2006/relationships/image" Target="../media/image4.png"/><Relationship Id="rId5" Type="http://schemas.openxmlformats.org/officeDocument/2006/relationships/image" Target="../media/image3.jpeg"/><Relationship Id="rId4" Type="http://schemas.openxmlformats.org/officeDocument/2006/relationships/hyperlink" Target="http://images.search.yahoo.com/search/images/view?back=http://images.search.yahoo.com/search/images?p=influenza+vaccination&amp;ei=UTF-8&amp;x=wrt&amp;w=220&amp;h=132&amp;imgurl=www.santeoutaouais.qc.ca/app/ImageRepository/1/vaccination.jpg&amp;rurl=http://www.santeoutaouais.qc.ca/portail/contenu_nouvelles/index.aspx?ArticleID=1616&amp;size=8.2kB&amp;name=vaccination.jpg&amp;p=influenza+vaccination&amp;type=jpeg&amp;no=4&amp;tt=742&amp;oid=2a54a73efc1a45ee&amp;ei=UTF-8" TargetMode="External"/><Relationship Id="rId9" Type="http://schemas.openxmlformats.org/officeDocument/2006/relationships/image" Target="../media/image7.png"/></Relationships>
</file>

<file path=ppt/slides/_rels/slide2.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Layout" Target="../slideLayouts/slideLayout6.xml"/></Relationships>
</file>

<file path=ppt/slides/_rels/slide3.xml.rels><?xml version="1.0" encoding="UTF-8" standalone="yes"?>
<Relationships xmlns="http://schemas.openxmlformats.org/package/2006/relationships"><Relationship Id="rId2" Type="http://schemas.openxmlformats.org/officeDocument/2006/relationships/image" Target="../media/image9.jpg"/><Relationship Id="rId1"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3.png"/><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6.xml"/></Relationships>
</file>

<file path=ppt/slides/_rels/slide9.xml.rels><?xml version="1.0" encoding="UTF-8" standalone="yes"?>
<Relationships xmlns="http://schemas.openxmlformats.org/package/2006/relationships"><Relationship Id="rId3" Type="http://schemas.openxmlformats.org/officeDocument/2006/relationships/image" Target="../media/image15.wmf"/><Relationship Id="rId2" Type="http://schemas.openxmlformats.org/officeDocument/2006/relationships/notesSlide" Target="../notesSlides/notesSlide3.xml"/><Relationship Id="rId1" Type="http://schemas.openxmlformats.org/officeDocument/2006/relationships/slideLayout" Target="../slideLayouts/slideLayout14.xml"/></Relationships>
</file>

<file path=ppt/slides/_rels/slide10.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4.xml"/><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3" Type="http://schemas.openxmlformats.org/officeDocument/2006/relationships/image" Target="../media/image17.emf"/><Relationship Id="rId2" Type="http://schemas.openxmlformats.org/officeDocument/2006/relationships/notesSlide" Target="../notesSlides/notesSlide5.xml"/><Relationship Id="rId1" Type="http://schemas.openxmlformats.org/officeDocument/2006/relationships/slideLayout" Target="../slideLayouts/slideLayout7.xml"/><Relationship Id="rId5" Type="http://schemas.openxmlformats.org/officeDocument/2006/relationships/image" Target="../media/image18.jpeg"/><Relationship Id="rId4" Type="http://schemas.openxmlformats.org/officeDocument/2006/relationships/hyperlink" Target="http://www.nap.edu/catalog/12799.html" TargetMode="External"/></Relationships>
</file>

<file path=ppt/slides/_rels/slide14.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Layout" Target="../slideLayouts/slideLayout13.xml"/></Relationships>
</file>

<file path=ppt/slides/_rels/slide15.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Layout" Target="../slideLayouts/slideLayout13.xml"/></Relationships>
</file>

<file path=ppt/slides/_rels/slide16.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Layout" Target="../slideLayouts/slideLayout6.xml"/></Relationships>
</file>

<file path=ppt/slides/_rels/slide17.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Layout" Target="../slideLayouts/slideLayout6.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9.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Layout" Target="../slideLayouts/slideLayout6.xml"/></Relationships>
</file>

<file path=ppt/slides/_rels/slide20.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6.xml"/><Relationship Id="rId1" Type="http://schemas.openxmlformats.org/officeDocument/2006/relationships/slideLayout" Target="../slideLayouts/slideLayout2.xml"/><Relationship Id="rId4" Type="http://schemas.openxmlformats.org/officeDocument/2006/relationships/image" Target="../media/image25.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2.xml.rels><?xml version="1.0" encoding="UTF-8" standalone="yes"?>
<Relationships xmlns="http://schemas.openxmlformats.org/package/2006/relationships"><Relationship Id="rId2" Type="http://schemas.openxmlformats.org/officeDocument/2006/relationships/image" Target="../media/image26.jpeg"/><Relationship Id="rId1" Type="http://schemas.openxmlformats.org/officeDocument/2006/relationships/slideLayout" Target="../slideLayouts/slideLayout16.xml"/></Relationships>
</file>

<file path=ppt/slides/_rels/slide23.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7.xml"/><Relationship Id="rId1" Type="http://schemas.openxmlformats.org/officeDocument/2006/relationships/slideLayout" Target="../slideLayouts/slideLayout16.xml"/><Relationship Id="rId6" Type="http://schemas.openxmlformats.org/officeDocument/2006/relationships/hyperlink" Target="http://onlinelibrary.wiley.com/doi/10.1111/irv.12296/full%23irv12296-fig-0001" TargetMode="External"/><Relationship Id="rId5" Type="http://schemas.openxmlformats.org/officeDocument/2006/relationships/hyperlink" Target="http://onlinelibrary.wiley.com/doi/10.1111/irv.2014.9.issue-1/issuetoc" TargetMode="External"/><Relationship Id="rId4" Type="http://schemas.openxmlformats.org/officeDocument/2006/relationships/image" Target="../media/image28.png"/></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4.xml"/></Relationships>
</file>

<file path=ppt/slides/_rels/slide25.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9.xml"/><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Layout" Target="../slideLayouts/slideLayout7.xml"/></Relationships>
</file>

<file path=ppt/slides/_rels/slide30.xml.rels><?xml version="1.0" encoding="UTF-8" standalone="yes"?>
<Relationships xmlns="http://schemas.openxmlformats.org/package/2006/relationships"><Relationship Id="rId2" Type="http://schemas.openxmlformats.org/officeDocument/2006/relationships/image" Target="../media/image34.emf"/><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3" Type="http://schemas.openxmlformats.org/officeDocument/2006/relationships/image" Target="../media/image35.jpeg"/><Relationship Id="rId2" Type="http://schemas.openxmlformats.org/officeDocument/2006/relationships/notesSlide" Target="../notesSlides/notesSlide11.xml"/><Relationship Id="rId1" Type="http://schemas.openxmlformats.org/officeDocument/2006/relationships/slideLayout" Target="../slideLayouts/slideLayout13.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3.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image" Target="../media/image36.png"/><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notesSlide" Target="../notesSlides/notesSlide14.xml"/><Relationship Id="rId1" Type="http://schemas.openxmlformats.org/officeDocument/2006/relationships/slideLayout" Target="../slideLayouts/slideLayout13.xml"/><Relationship Id="rId4" Type="http://schemas.openxmlformats.org/officeDocument/2006/relationships/image" Target="../media/image39.png"/></Relationships>
</file>

<file path=ppt/slides/_rels/slide40.xml.rels><?xml version="1.0" encoding="UTF-8" standalone="yes"?>
<Relationships xmlns="http://schemas.openxmlformats.org/package/2006/relationships"><Relationship Id="rId3" Type="http://schemas.openxmlformats.org/officeDocument/2006/relationships/image" Target="../media/image40.jpeg"/><Relationship Id="rId2" Type="http://schemas.openxmlformats.org/officeDocument/2006/relationships/notesSlide" Target="../notesSlides/notesSlide15.xml"/><Relationship Id="rId1" Type="http://schemas.openxmlformats.org/officeDocument/2006/relationships/slideLayout" Target="../slideLayouts/slideLayout2.xml"/><Relationship Id="rId4" Type="http://schemas.openxmlformats.org/officeDocument/2006/relationships/image" Target="../media/image41.jpeg"/></Relationships>
</file>

<file path=ppt/slides/_rels/slide41.xml.rels><?xml version="1.0" encoding="UTF-8" standalone="yes"?>
<Relationships xmlns="http://schemas.openxmlformats.org/package/2006/relationships"><Relationship Id="rId2" Type="http://schemas.openxmlformats.org/officeDocument/2006/relationships/image" Target="../media/image42.jpeg"/><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3" Type="http://schemas.openxmlformats.org/officeDocument/2006/relationships/image" Target="../media/image44.jpeg"/><Relationship Id="rId2" Type="http://schemas.openxmlformats.org/officeDocument/2006/relationships/image" Target="../media/image43.jpeg"/><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3" Type="http://schemas.openxmlformats.org/officeDocument/2006/relationships/image" Target="../media/image45.jpeg"/><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2" Type="http://schemas.openxmlformats.org/officeDocument/2006/relationships/image" Target="../media/image46.jpg"/><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3.xml"/></Relationships>
</file>

<file path=ppt/slides/_rels/slide49.xml.rels><?xml version="1.0" encoding="UTF-8" standalone="yes"?>
<Relationships xmlns="http://schemas.openxmlformats.org/package/2006/relationships"><Relationship Id="rId3" Type="http://schemas.openxmlformats.org/officeDocument/2006/relationships/image" Target="../media/image47.jpeg"/><Relationship Id="rId2" Type="http://schemas.openxmlformats.org/officeDocument/2006/relationships/notesSlide" Target="../notesSlides/notesSlide19.xml"/><Relationship Id="rId1" Type="http://schemas.openxmlformats.org/officeDocument/2006/relationships/slideLayout" Target="../slideLayouts/slideLayout12.xml"/></Relationships>
</file>

<file path=ppt/slides/_rels/slide50.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image" Target="../media/image48.png"/><Relationship Id="rId1" Type="http://schemas.openxmlformats.org/officeDocument/2006/relationships/slideLayout" Target="../slideLayouts/slideLayout7.xml"/><Relationship Id="rId5" Type="http://schemas.openxmlformats.org/officeDocument/2006/relationships/image" Target="../media/image51.png"/><Relationship Id="rId4" Type="http://schemas.openxmlformats.org/officeDocument/2006/relationships/image" Target="../media/image50.png"/></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3.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notesSlide" Target="../notesSlides/notesSlide21.xml"/><Relationship Id="rId1" Type="http://schemas.openxmlformats.org/officeDocument/2006/relationships/slideLayout" Target="../slideLayouts/slideLayout12.xml"/></Relationships>
</file>

<file path=ppt/slides/_rels/slide54.xml.rels><?xml version="1.0" encoding="UTF-8" standalone="yes"?>
<Relationships xmlns="http://schemas.openxmlformats.org/package/2006/relationships"><Relationship Id="rId3" Type="http://schemas.openxmlformats.org/officeDocument/2006/relationships/image" Target="../media/image53.png"/><Relationship Id="rId2" Type="http://schemas.openxmlformats.org/officeDocument/2006/relationships/notesSlide" Target="../notesSlides/notesSlide22.xml"/><Relationship Id="rId1" Type="http://schemas.openxmlformats.org/officeDocument/2006/relationships/slideLayout" Target="../slideLayouts/slideLayout13.xml"/><Relationship Id="rId4" Type="http://schemas.openxmlformats.org/officeDocument/2006/relationships/image" Target="../media/image54.png"/></Relationships>
</file>

<file path=ppt/slides/_rels/slide55.xml.rels><?xml version="1.0" encoding="UTF-8" standalone="yes"?>
<Relationships xmlns="http://schemas.openxmlformats.org/package/2006/relationships"><Relationship Id="rId2" Type="http://schemas.openxmlformats.org/officeDocument/2006/relationships/chart" Target="../charts/chart1.xml"/><Relationship Id="rId1" Type="http://schemas.openxmlformats.org/officeDocument/2006/relationships/slideLayout" Target="../slideLayouts/slideLayout1.xml"/></Relationships>
</file>

<file path=ppt/slides/_rels/slide56.xml.rels><?xml version="1.0" encoding="UTF-8" standalone="yes"?>
<Relationships xmlns="http://schemas.openxmlformats.org/package/2006/relationships"><Relationship Id="rId2" Type="http://schemas.openxmlformats.org/officeDocument/2006/relationships/image" Target="../media/image56.png"/><Relationship Id="rId1" Type="http://schemas.openxmlformats.org/officeDocument/2006/relationships/slideLayout" Target="../slideLayouts/slideLayout13.xml"/></Relationships>
</file>

<file path=ppt/slides/_rels/slide57.xml.rels><?xml version="1.0" encoding="UTF-8" standalone="yes"?>
<Relationships xmlns="http://schemas.openxmlformats.org/package/2006/relationships"><Relationship Id="rId2" Type="http://schemas.openxmlformats.org/officeDocument/2006/relationships/hyperlink" Target="https://apps.who.int/iris/bitstream/handle/10665/311184/9789241515320-eng.pdf?ua=1" TargetMode="External"/><Relationship Id="rId1" Type="http://schemas.openxmlformats.org/officeDocument/2006/relationships/slideLayout" Target="../slideLayouts/slideLayout1.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9.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image" Target="../media/image57.png"/><Relationship Id="rId1" Type="http://schemas.openxmlformats.org/officeDocument/2006/relationships/slideLayout" Target="../slideLayouts/slideLayout7.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3" Type="http://schemas.openxmlformats.org/officeDocument/2006/relationships/chart" Target="../charts/chart3.xml"/><Relationship Id="rId2" Type="http://schemas.openxmlformats.org/officeDocument/2006/relationships/chart" Target="../charts/chart2.xml"/><Relationship Id="rId1" Type="http://schemas.openxmlformats.org/officeDocument/2006/relationships/slideLayout" Target="../slideLayouts/slideLayout13.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63.xml.rels><?xml version="1.0" encoding="UTF-8" standalone="yes"?>
<Relationships xmlns="http://schemas.openxmlformats.org/package/2006/relationships"><Relationship Id="rId3" Type="http://schemas.openxmlformats.org/officeDocument/2006/relationships/image" Target="../media/image59.wmf"/><Relationship Id="rId2" Type="http://schemas.openxmlformats.org/officeDocument/2006/relationships/notesSlide" Target="../notesSlides/notesSlide23.xml"/><Relationship Id="rId1" Type="http://schemas.openxmlformats.org/officeDocument/2006/relationships/slideLayout" Target="../slideLayouts/slideLayout13.xml"/><Relationship Id="rId4" Type="http://schemas.openxmlformats.org/officeDocument/2006/relationships/image" Target="../media/image60.png"/></Relationships>
</file>

<file path=ppt/slides/_rels/slide64.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Layout" Target="../slideLayouts/slideLayout1.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notesSlide" Target="../notesSlides/notesSlide25.xml"/><Relationship Id="rId1" Type="http://schemas.openxmlformats.org/officeDocument/2006/relationships/slideLayout" Target="../slideLayouts/slideLayout4.xml"/><Relationship Id="rId6" Type="http://schemas.openxmlformats.org/officeDocument/2006/relationships/image" Target="../media/image66.jpeg"/><Relationship Id="rId5" Type="http://schemas.openxmlformats.org/officeDocument/2006/relationships/image" Target="../media/image65.png"/><Relationship Id="rId4" Type="http://schemas.openxmlformats.org/officeDocument/2006/relationships/image" Target="../media/image64.png"/></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3" Type="http://schemas.openxmlformats.org/officeDocument/2006/relationships/image" Target="../media/image67.jpeg"/><Relationship Id="rId2" Type="http://schemas.openxmlformats.org/officeDocument/2006/relationships/notesSlide" Target="../notesSlides/notesSlide27.xml"/><Relationship Id="rId1" Type="http://schemas.openxmlformats.org/officeDocument/2006/relationships/slideLayout" Target="../slideLayouts/slideLayout15.xml"/></Relationships>
</file>

<file path=ppt/slides/_rels/slide72.xml.rels><?xml version="1.0" encoding="UTF-8" standalone="yes"?>
<Relationships xmlns="http://schemas.openxmlformats.org/package/2006/relationships"><Relationship Id="rId2" Type="http://schemas.openxmlformats.org/officeDocument/2006/relationships/image" Target="../media/image68.jpeg"/><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2" Type="http://schemas.openxmlformats.org/officeDocument/2006/relationships/image" Target="../media/image69.png"/><Relationship Id="rId1" Type="http://schemas.openxmlformats.org/officeDocument/2006/relationships/slideLayout" Target="../slideLayouts/slideLayout13.xml"/></Relationships>
</file>

<file path=ppt/slides/_rels/slide74.xml.rels><?xml version="1.0" encoding="UTF-8" standalone="yes"?>
<Relationships xmlns="http://schemas.openxmlformats.org/package/2006/relationships"><Relationship Id="rId2" Type="http://schemas.openxmlformats.org/officeDocument/2006/relationships/image" Target="../media/image70.png"/><Relationship Id="rId1" Type="http://schemas.openxmlformats.org/officeDocument/2006/relationships/slideLayout" Target="../slideLayouts/slideLayout6.xml"/></Relationships>
</file>

<file path=ppt/slides/_rels/slide75.xml.rels><?xml version="1.0" encoding="UTF-8" standalone="yes"?>
<Relationships xmlns="http://schemas.openxmlformats.org/package/2006/relationships"><Relationship Id="rId3" Type="http://schemas.openxmlformats.org/officeDocument/2006/relationships/hyperlink" Target="mailto:anette.kilander@fhi.no" TargetMode="External"/><Relationship Id="rId7" Type="http://schemas.openxmlformats.org/officeDocument/2006/relationships/image" Target="../media/image72.png"/><Relationship Id="rId2" Type="http://schemas.openxmlformats.org/officeDocument/2006/relationships/notesSlide" Target="../notesSlides/notesSlide28.xml"/><Relationship Id="rId1" Type="http://schemas.openxmlformats.org/officeDocument/2006/relationships/slideLayout" Target="../slideLayouts/slideLayout2.xml"/><Relationship Id="rId6" Type="http://schemas.openxmlformats.org/officeDocument/2006/relationships/image" Target="../media/image71.png"/><Relationship Id="rId5" Type="http://schemas.openxmlformats.org/officeDocument/2006/relationships/hyperlink" Target="http://ecdc.europa.eu" TargetMode="External"/><Relationship Id="rId4" Type="http://schemas.openxmlformats.org/officeDocument/2006/relationships/hyperlink" Target="http://www.nature.com/ncomms/journal/v4/n1/full/ncomms2433.html" TargetMode="External"/></Relationships>
</file>

<file path=ppt/slides/_rels/slide76.xml.rels><?xml version="1.0" encoding="UTF-8" standalone="yes"?>
<Relationships xmlns="http://schemas.openxmlformats.org/package/2006/relationships"><Relationship Id="rId8" Type="http://schemas.openxmlformats.org/officeDocument/2006/relationships/image" Target="../media/image74.png"/><Relationship Id="rId3" Type="http://schemas.openxmlformats.org/officeDocument/2006/relationships/hyperlink" Target="http://ecdc.europa.eu/en/publications/_layouts/forms/Publication_DispForm.aspx?List=4f55ad51-4aed-4d32-b960-af70113dbb90&amp;ID=1447" TargetMode="External"/><Relationship Id="rId7" Type="http://schemas.openxmlformats.org/officeDocument/2006/relationships/image" Target="../media/image73.png"/><Relationship Id="rId2" Type="http://schemas.openxmlformats.org/officeDocument/2006/relationships/notesSlide" Target="../notesSlides/notesSlide29.xml"/><Relationship Id="rId1" Type="http://schemas.openxmlformats.org/officeDocument/2006/relationships/slideLayout" Target="../slideLayouts/slideLayout2.xml"/><Relationship Id="rId6" Type="http://schemas.openxmlformats.org/officeDocument/2006/relationships/image" Target="../media/image71.png"/><Relationship Id="rId5" Type="http://schemas.openxmlformats.org/officeDocument/2006/relationships/hyperlink" Target="mailto:anette.kilander@fhi.no" TargetMode="External"/><Relationship Id="rId4" Type="http://schemas.openxmlformats.org/officeDocument/2006/relationships/hyperlink" Target="https://www.eurosurveillance.org/content/10.2807/1560-7917.ES.2019.24.6.1800467" TargetMode="External"/></Relationships>
</file>

<file path=ppt/slides/_rels/slide77.xml.rels><?xml version="1.0" encoding="UTF-8" standalone="yes"?>
<Relationships xmlns="http://schemas.openxmlformats.org/package/2006/relationships"><Relationship Id="rId2" Type="http://schemas.openxmlformats.org/officeDocument/2006/relationships/image" Target="../media/image75.png"/><Relationship Id="rId1" Type="http://schemas.openxmlformats.org/officeDocument/2006/relationships/slideLayout" Target="../slideLayouts/slideLayout13.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3" Type="http://schemas.openxmlformats.org/officeDocument/2006/relationships/image" Target="../media/image77.jpeg"/><Relationship Id="rId2" Type="http://schemas.openxmlformats.org/officeDocument/2006/relationships/image" Target="../media/image76.jpeg"/><Relationship Id="rId1" Type="http://schemas.openxmlformats.org/officeDocument/2006/relationships/slideLayout" Target="../slideLayouts/slideLayout4.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2.xml.rels><?xml version="1.0" encoding="UTF-8" standalone="yes"?>
<Relationships xmlns="http://schemas.openxmlformats.org/package/2006/relationships"><Relationship Id="rId3" Type="http://schemas.openxmlformats.org/officeDocument/2006/relationships/image" Target="../media/image78.jpeg"/><Relationship Id="rId2" Type="http://schemas.openxmlformats.org/officeDocument/2006/relationships/notesSlide" Target="../notesSlides/notesSlide32.xml"/><Relationship Id="rId1" Type="http://schemas.openxmlformats.org/officeDocument/2006/relationships/slideLayout" Target="../slideLayouts/slideLayout6.xml"/></Relationships>
</file>

<file path=ppt/slides/_rels/slide83.xml.rels><?xml version="1.0" encoding="UTF-8" standalone="yes"?>
<Relationships xmlns="http://schemas.openxmlformats.org/package/2006/relationships"><Relationship Id="rId2" Type="http://schemas.openxmlformats.org/officeDocument/2006/relationships/image" Target="../media/image79.png"/><Relationship Id="rId1" Type="http://schemas.openxmlformats.org/officeDocument/2006/relationships/slideLayout" Target="../slideLayouts/slideLayout7.xml"/></Relationships>
</file>

<file path=ppt/slides/_rels/slide84.xml.rels><?xml version="1.0" encoding="UTF-8" standalone="yes"?>
<Relationships xmlns="http://schemas.openxmlformats.org/package/2006/relationships"><Relationship Id="rId2" Type="http://schemas.openxmlformats.org/officeDocument/2006/relationships/image" Target="../media/image80.jpeg"/><Relationship Id="rId1" Type="http://schemas.openxmlformats.org/officeDocument/2006/relationships/slideLayout" Target="../slideLayouts/slideLayout7.xml"/></Relationships>
</file>

<file path=ppt/slides/_rels/slide85.xml.rels><?xml version="1.0" encoding="UTF-8" standalone="yes"?>
<Relationships xmlns="http://schemas.openxmlformats.org/package/2006/relationships"><Relationship Id="rId2" Type="http://schemas.openxmlformats.org/officeDocument/2006/relationships/image" Target="../media/image81.jpeg"/><Relationship Id="rId1" Type="http://schemas.openxmlformats.org/officeDocument/2006/relationships/slideLayout" Target="../slideLayouts/slideLayout7.xml"/></Relationships>
</file>

<file path=ppt/slides/_rels/slide86.xml.rels><?xml version="1.0" encoding="UTF-8" standalone="yes"?>
<Relationships xmlns="http://schemas.openxmlformats.org/package/2006/relationships"><Relationship Id="rId3" Type="http://schemas.openxmlformats.org/officeDocument/2006/relationships/image" Target="../media/image82.jpeg"/><Relationship Id="rId2" Type="http://schemas.openxmlformats.org/officeDocument/2006/relationships/notesSlide" Target="../notesSlides/notesSlide33.xml"/><Relationship Id="rId1" Type="http://schemas.openxmlformats.org/officeDocument/2006/relationships/slideLayout" Target="../slideLayouts/slideLayout12.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hyperlink" Target="http://images.search.yahoo.com/search/images/view?back=http://images.search.yahoo.com/search/images?p=influenza+vaccination&amp;ei=UTF-8&amp;x=wrt&amp;w=220&amp;h=132&amp;imgurl=www.santeoutaouais.qc.ca/app/ImageRepository/1/vaccination.jpg&amp;rurl=http://www.santeoutaouais.qc.ca/portail/contenu_nouvelles/index.aspx?ArticleID=1616&amp;size=8.2kB&amp;name=vaccination.jpg&amp;p=influenza+vaccination&amp;type=jpeg&amp;no=4&amp;tt=742&amp;oid=2a54a73efc1a45ee&amp;ei=UTF-8" TargetMode="External"/><Relationship Id="rId1" Type="http://schemas.openxmlformats.org/officeDocument/2006/relationships/slideLayout" Target="../slideLayouts/slideLayout6.xml"/><Relationship Id="rId4" Type="http://schemas.openxmlformats.org/officeDocument/2006/relationships/image" Target="../media/image83.jpeg"/></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2" Type="http://schemas.openxmlformats.org/officeDocument/2006/relationships/image" Target="../media/image84.jpeg"/><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Заголовок 1"/>
          <p:cNvSpPr txBox="1">
            <a:spLocks/>
          </p:cNvSpPr>
          <p:nvPr/>
        </p:nvSpPr>
        <p:spPr>
          <a:xfrm>
            <a:off x="642938" y="5143500"/>
            <a:ext cx="8229600" cy="1143000"/>
          </a:xfrm>
          <a:prstGeom prst="rect">
            <a:avLst/>
          </a:prstGeom>
        </p:spPr>
        <p:txBody>
          <a:bodyPr/>
          <a:lstStyle/>
          <a:p>
            <a:pPr algn="ctr">
              <a:defRPr/>
            </a:pPr>
            <a:endParaRPr lang="ru-RU" sz="4400" b="1" dirty="0">
              <a:solidFill>
                <a:schemeClr val="tx2"/>
              </a:solidFill>
              <a:latin typeface="+mj-lt"/>
              <a:ea typeface="+mj-ea"/>
              <a:cs typeface="+mj-cs"/>
            </a:endParaRPr>
          </a:p>
        </p:txBody>
      </p:sp>
      <p:pic>
        <p:nvPicPr>
          <p:cNvPr id="6" name="Picture 16" descr="Tumb up"/>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116" y="-99392"/>
            <a:ext cx="2155825" cy="17145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7" name="Picture 28" descr="Go to fullsize image">
            <a:hlinkClick r:id="rId4"/>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932613" y="0"/>
            <a:ext cx="2211387" cy="17002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388" name="Рисунок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419872" y="0"/>
            <a:ext cx="2281237" cy="17113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390" name="Рисунок 13" descr="D:\wild monkey\H1N1 Kyiv\Case management\photos UKR 11Nov09\IMGP0528.JPG"/>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575551" y="5018718"/>
            <a:ext cx="1296987" cy="17287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391" name="Рисунок 14" descr="D:\wild monkey\H1N1 Kyiv\Case management\photos UKR 11Nov09\IMGP0475.JPG"/>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923928" y="4432062"/>
            <a:ext cx="2789238" cy="22050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392" name="Picture 4"/>
          <p:cNvPicPr>
            <a:picLocks noChangeAspect="1"/>
          </p:cNvPicPr>
          <p:nvPr/>
        </p:nvPicPr>
        <p:blipFill>
          <a:blip r:embed="rId9">
            <a:extLst>
              <a:ext uri="{28A0092B-C50C-407E-A947-70E740481C1C}">
                <a14:useLocalDpi xmlns:a14="http://schemas.microsoft.com/office/drawing/2010/main" val="0"/>
              </a:ext>
            </a:extLst>
          </a:blip>
          <a:srcRect/>
          <a:stretch>
            <a:fillRect/>
          </a:stretch>
        </p:blipFill>
        <p:spPr bwMode="auto">
          <a:xfrm>
            <a:off x="-22863" y="4841875"/>
            <a:ext cx="3024188" cy="20161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6393" name="Rectangle 3"/>
          <p:cNvSpPr>
            <a:spLocks noChangeArrowheads="1"/>
          </p:cNvSpPr>
          <p:nvPr/>
        </p:nvSpPr>
        <p:spPr bwMode="auto">
          <a:xfrm>
            <a:off x="755576" y="1013324"/>
            <a:ext cx="7632848" cy="3754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p>
            <a:endParaRPr lang="en-US" sz="2000" dirty="0"/>
          </a:p>
          <a:p>
            <a:endParaRPr lang="en-US" sz="2000" dirty="0"/>
          </a:p>
          <a:p>
            <a:pPr algn="ctr"/>
            <a:endParaRPr lang="ru-RU" b="1" dirty="0">
              <a:latin typeface="Times"/>
              <a:cs typeface="Times"/>
            </a:endParaRPr>
          </a:p>
          <a:p>
            <a:pPr algn="ctr"/>
            <a:r>
              <a:rPr lang="ru-RU" sz="2400" b="1" dirty="0">
                <a:latin typeface="Times"/>
                <a:cs typeface="Times"/>
              </a:rPr>
              <a:t>Грипп и ОРВИ </a:t>
            </a:r>
            <a:r>
              <a:rPr lang="mr-IN" sz="2400" b="1" dirty="0">
                <a:latin typeface="Times"/>
                <a:cs typeface="Times"/>
              </a:rPr>
              <a:t>–</a:t>
            </a:r>
            <a:r>
              <a:rPr lang="ru-RU" sz="2400" b="1" dirty="0">
                <a:latin typeface="Times"/>
                <a:cs typeface="Times"/>
              </a:rPr>
              <a:t> эпидемиология, группы риска, клиника </a:t>
            </a:r>
            <a:r>
              <a:rPr lang="mr-IN" sz="2400" b="1" dirty="0">
                <a:latin typeface="Times"/>
                <a:cs typeface="Times"/>
              </a:rPr>
              <a:t>–</a:t>
            </a:r>
            <a:r>
              <a:rPr lang="ru-RU" sz="2400" b="1" dirty="0">
                <a:latin typeface="Times"/>
                <a:cs typeface="Times"/>
              </a:rPr>
              <a:t> симптомы и осложнения, лечение и профилактика</a:t>
            </a:r>
          </a:p>
          <a:p>
            <a:pPr algn="ctr"/>
            <a:endParaRPr lang="ru-RU" b="1" dirty="0">
              <a:latin typeface="Times"/>
              <a:cs typeface="Times"/>
            </a:endParaRPr>
          </a:p>
          <a:p>
            <a:pPr algn="ctr"/>
            <a:endParaRPr lang="ru-RU" b="1" dirty="0">
              <a:latin typeface="Times"/>
              <a:cs typeface="Times"/>
            </a:endParaRPr>
          </a:p>
          <a:p>
            <a:pPr algn="ctr"/>
            <a:r>
              <a:rPr lang="ru-RU" b="1" dirty="0">
                <a:latin typeface="Times"/>
                <a:cs typeface="Times"/>
              </a:rPr>
              <a:t>Пшеничная Н</a:t>
            </a:r>
            <a:r>
              <a:rPr lang="en-US" b="1" dirty="0">
                <a:latin typeface="Times"/>
                <a:cs typeface="Times"/>
              </a:rPr>
              <a:t>.</a:t>
            </a:r>
            <a:r>
              <a:rPr lang="ru-RU" b="1" dirty="0">
                <a:latin typeface="Times"/>
                <a:cs typeface="Times"/>
              </a:rPr>
              <a:t>Ю., </a:t>
            </a:r>
            <a:r>
              <a:rPr lang="ru-RU" b="1" dirty="0" err="1">
                <a:latin typeface="Times"/>
                <a:cs typeface="Times"/>
              </a:rPr>
              <a:t>дмн</a:t>
            </a:r>
            <a:r>
              <a:rPr lang="ru-RU" b="1" dirty="0">
                <a:latin typeface="Times"/>
                <a:cs typeface="Times"/>
              </a:rPr>
              <a:t>., проф.</a:t>
            </a:r>
          </a:p>
          <a:p>
            <a:pPr algn="ctr"/>
            <a:r>
              <a:rPr lang="ru-RU" b="1" dirty="0">
                <a:latin typeface="Times"/>
                <a:cs typeface="Times"/>
              </a:rPr>
              <a:t>ФГБУ «Национальный медицинский исследовательский центр </a:t>
            </a:r>
            <a:r>
              <a:rPr lang="ru-RU" b="1" dirty="0" err="1">
                <a:latin typeface="Times"/>
                <a:cs typeface="Times"/>
              </a:rPr>
              <a:t>фтизиопульмонологии</a:t>
            </a:r>
            <a:r>
              <a:rPr lang="ru-RU" b="1" dirty="0">
                <a:latin typeface="Times"/>
                <a:cs typeface="Times"/>
              </a:rPr>
              <a:t> и инфекционных заболеваний» МЗ РФ</a:t>
            </a:r>
            <a:endParaRPr lang="en-US" b="1" dirty="0">
              <a:latin typeface="Times"/>
              <a:cs typeface="Times"/>
            </a:endParaRPr>
          </a:p>
          <a:p>
            <a:pPr algn="ctr"/>
            <a:endParaRPr lang="ru-RU" dirty="0">
              <a:latin typeface="Times"/>
              <a:cs typeface="Times"/>
            </a:endParaRPr>
          </a:p>
        </p:txBody>
      </p:sp>
    </p:spTree>
    <p:extLst>
      <p:ext uri="{BB962C8B-B14F-4D97-AF65-F5344CB8AC3E}">
        <p14:creationId xmlns:p14="http://schemas.microsoft.com/office/powerpoint/2010/main" val="360473000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 presetClass="entr" presetSubtype="1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blinds(horizontal)">
                                      <p:cBhvr>
                                        <p:cTn id="7" dur="500"/>
                                        <p:tgtEl>
                                          <p:spTgt spid="6"/>
                                        </p:tgtEl>
                                      </p:cBhvr>
                                    </p:animEffect>
                                  </p:childTnLst>
                                </p:cTn>
                              </p:par>
                              <p:par>
                                <p:cTn id="8" presetID="3" presetClass="entr" presetSubtype="1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blinds(horizontal)">
                                      <p:cBhvr>
                                        <p:cTn id="10"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Заголовок 1" hidden="1"/>
          <p:cNvSpPr>
            <a:spLocks noGrp="1"/>
          </p:cNvSpPr>
          <p:nvPr>
            <p:ph type="title"/>
          </p:nvPr>
        </p:nvSpPr>
        <p:spPr/>
        <p:txBody>
          <a:bodyPr/>
          <a:lstStyle/>
          <a:p>
            <a:endParaRPr lang="ru-RU"/>
          </a:p>
        </p:txBody>
      </p:sp>
      <p:pic>
        <p:nvPicPr>
          <p:cNvPr id="3" name="Рисунок 2"/>
          <p:cNvPicPr/>
          <p:nvPr/>
        </p:nvPicPr>
        <p:blipFill>
          <a:blip r:embed="rId2"/>
          <a:stretch>
            <a:fillRect/>
          </a:stretch>
        </p:blipFill>
        <p:spPr>
          <a:xfrm>
            <a:off x="362868" y="779640"/>
            <a:ext cx="8456563" cy="5899751"/>
          </a:xfrm>
          <a:prstGeom prst="rect">
            <a:avLst/>
          </a:prstGeom>
        </p:spPr>
      </p:pic>
      <p:sp>
        <p:nvSpPr>
          <p:cNvPr id="4" name="Rectangle 3"/>
          <p:cNvSpPr/>
          <p:nvPr/>
        </p:nvSpPr>
        <p:spPr>
          <a:xfrm>
            <a:off x="442246" y="5613411"/>
            <a:ext cx="8198558" cy="510309"/>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749100799"/>
      </p:ext>
    </p:extLst>
  </p:cSld>
  <p:clrMapOvr>
    <a:masterClrMapping/>
  </p:clrMapOvr>
  <p:transition spd="slow">
    <p:push dir="u"/>
  </p:transition>
</p:sld>
</file>

<file path=ppt/slides/slide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553105" y="0"/>
            <a:ext cx="8185705" cy="694294"/>
          </a:xfrm>
        </p:spPr>
        <p:txBody>
          <a:bodyPr>
            <a:noAutofit/>
          </a:bodyPr>
          <a:lstStyle/>
          <a:p>
            <a:r>
              <a:rPr lang="en-US" sz="2800" b="1" dirty="0">
                <a:solidFill>
                  <a:srgbClr val="000090"/>
                </a:solidFill>
              </a:rPr>
              <a:t>2019 novel coronavirus</a:t>
            </a:r>
            <a:r>
              <a:rPr lang="ru-RU" sz="2800" b="1" dirty="0">
                <a:solidFill>
                  <a:srgbClr val="000090"/>
                </a:solidFill>
              </a:rPr>
              <a:t> </a:t>
            </a:r>
            <a:r>
              <a:rPr lang="mr-IN" sz="2800" b="1" dirty="0">
                <a:solidFill>
                  <a:srgbClr val="000090"/>
                </a:solidFill>
              </a:rPr>
              <a:t>–</a:t>
            </a:r>
            <a:r>
              <a:rPr lang="ru-RU" sz="2800" b="1" dirty="0">
                <a:solidFill>
                  <a:srgbClr val="000090"/>
                </a:solidFill>
              </a:rPr>
              <a:t> Новый </a:t>
            </a:r>
            <a:r>
              <a:rPr lang="ru-RU" sz="2800" b="1" dirty="0" err="1">
                <a:solidFill>
                  <a:srgbClr val="000090"/>
                </a:solidFill>
              </a:rPr>
              <a:t>коронавирус</a:t>
            </a:r>
            <a:endParaRPr lang="en-US" sz="2800" b="1" dirty="0">
              <a:solidFill>
                <a:srgbClr val="000090"/>
              </a:solidFill>
            </a:endParaRPr>
          </a:p>
        </p:txBody>
      </p:sp>
      <p:pic>
        <p:nvPicPr>
          <p:cNvPr id="4" name="Picture 3" descr="PHOTO-2020-01-21-05-34-31.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473664" y="3749845"/>
            <a:ext cx="4670335" cy="2656366"/>
          </a:xfrm>
          <a:prstGeom prst="rect">
            <a:avLst/>
          </a:prstGeom>
        </p:spPr>
      </p:pic>
      <p:sp>
        <p:nvSpPr>
          <p:cNvPr id="5" name="Rectangle 4"/>
          <p:cNvSpPr/>
          <p:nvPr/>
        </p:nvSpPr>
        <p:spPr>
          <a:xfrm>
            <a:off x="395536" y="6604032"/>
            <a:ext cx="8067820" cy="276999"/>
          </a:xfrm>
          <a:prstGeom prst="rect">
            <a:avLst/>
          </a:prstGeom>
        </p:spPr>
        <p:txBody>
          <a:bodyPr wrap="square">
            <a:spAutoFit/>
          </a:bodyPr>
          <a:lstStyle/>
          <a:p>
            <a:r>
              <a:rPr lang="en-US" sz="1200" dirty="0">
                <a:solidFill>
                  <a:srgbClr val="000090"/>
                </a:solidFill>
              </a:rPr>
              <a:t>https://</a:t>
            </a:r>
            <a:r>
              <a:rPr lang="en-US" sz="1200" dirty="0" err="1">
                <a:solidFill>
                  <a:srgbClr val="000090"/>
                </a:solidFill>
              </a:rPr>
              <a:t>www.cdc.gov</a:t>
            </a:r>
            <a:r>
              <a:rPr lang="en-US" sz="1200" dirty="0">
                <a:solidFill>
                  <a:srgbClr val="000090"/>
                </a:solidFill>
              </a:rPr>
              <a:t>/coronavirus/2019-ncov/</a:t>
            </a:r>
            <a:r>
              <a:rPr lang="en-US" sz="1200" dirty="0" err="1">
                <a:solidFill>
                  <a:srgbClr val="000090"/>
                </a:solidFill>
              </a:rPr>
              <a:t>summary.html</a:t>
            </a:r>
            <a:endParaRPr lang="en-US" sz="1200" dirty="0">
              <a:solidFill>
                <a:srgbClr val="000090"/>
              </a:solidFill>
            </a:endParaRPr>
          </a:p>
        </p:txBody>
      </p:sp>
      <p:sp>
        <p:nvSpPr>
          <p:cNvPr id="6" name="Rectangle 5"/>
          <p:cNvSpPr/>
          <p:nvPr/>
        </p:nvSpPr>
        <p:spPr>
          <a:xfrm>
            <a:off x="553105" y="682483"/>
            <a:ext cx="8232450" cy="2744166"/>
          </a:xfrm>
          <a:prstGeom prst="rect">
            <a:avLst/>
          </a:prstGeom>
          <a:solidFill>
            <a:schemeClr val="tx2"/>
          </a:solidFill>
        </p:spPr>
        <p:style>
          <a:lnRef idx="1">
            <a:schemeClr val="accent1"/>
          </a:lnRef>
          <a:fillRef idx="3">
            <a:schemeClr val="accent1"/>
          </a:fillRef>
          <a:effectRef idx="2">
            <a:schemeClr val="accent1"/>
          </a:effectRef>
          <a:fontRef idx="minor">
            <a:schemeClr val="lt1"/>
          </a:fontRef>
        </p:style>
        <p:txBody>
          <a:bodyPr rtlCol="0" anchor="ctr"/>
          <a:lstStyle/>
          <a:p>
            <a:pPr marL="457200" indent="-457200">
              <a:buAutoNum type="arabicPeriod"/>
            </a:pPr>
            <a:endParaRPr lang="ru-RU" dirty="0">
              <a:solidFill>
                <a:srgbClr val="000090"/>
              </a:solidFill>
            </a:endParaRPr>
          </a:p>
          <a:p>
            <a:pPr marL="457200" indent="-457200">
              <a:buAutoNum type="arabicPeriod"/>
            </a:pPr>
            <a:endParaRPr lang="ru-RU" dirty="0">
              <a:solidFill>
                <a:srgbClr val="000090"/>
              </a:solidFill>
            </a:endParaRPr>
          </a:p>
          <a:p>
            <a:pPr marL="457200" indent="-457200">
              <a:buAutoNum type="arabicPeriod"/>
            </a:pPr>
            <a:r>
              <a:rPr lang="ru-RU" sz="1700" dirty="0">
                <a:solidFill>
                  <a:srgbClr val="000090"/>
                </a:solidFill>
              </a:rPr>
              <a:t>Число заболевших в Китае приблизило к </a:t>
            </a:r>
            <a:r>
              <a:rPr lang="en-US" sz="1700" dirty="0">
                <a:solidFill>
                  <a:srgbClr val="000090"/>
                </a:solidFill>
              </a:rPr>
              <a:t>4</a:t>
            </a:r>
            <a:r>
              <a:rPr lang="ru-RU" sz="1700" dirty="0">
                <a:solidFill>
                  <a:srgbClr val="000090"/>
                </a:solidFill>
              </a:rPr>
              <a:t>00 (подтвержденные случаи) </a:t>
            </a:r>
            <a:r>
              <a:rPr lang="mr-IN" sz="1700" dirty="0">
                <a:solidFill>
                  <a:srgbClr val="000090"/>
                </a:solidFill>
              </a:rPr>
              <a:t>–</a:t>
            </a:r>
            <a:r>
              <a:rPr lang="ru-RU" sz="1700" dirty="0">
                <a:solidFill>
                  <a:srgbClr val="000090"/>
                </a:solidFill>
              </a:rPr>
              <a:t> </a:t>
            </a:r>
            <a:r>
              <a:rPr lang="ru-RU" sz="1700" dirty="0" err="1">
                <a:solidFill>
                  <a:srgbClr val="000090"/>
                </a:solidFill>
              </a:rPr>
              <a:t>Хубэй</a:t>
            </a:r>
            <a:r>
              <a:rPr lang="ru-RU" sz="1700" dirty="0">
                <a:solidFill>
                  <a:srgbClr val="000090"/>
                </a:solidFill>
              </a:rPr>
              <a:t>, Пекин, Шанхай</a:t>
            </a:r>
            <a:r>
              <a:rPr lang="en-US" sz="1700" dirty="0">
                <a:solidFill>
                  <a:srgbClr val="000090"/>
                </a:solidFill>
              </a:rPr>
              <a:t>,</a:t>
            </a:r>
            <a:r>
              <a:rPr lang="ru-RU" sz="1700" dirty="0">
                <a:solidFill>
                  <a:srgbClr val="000090"/>
                </a:solidFill>
              </a:rPr>
              <a:t> </a:t>
            </a:r>
            <a:r>
              <a:rPr lang="ru-RU" sz="1700" dirty="0" err="1">
                <a:solidFill>
                  <a:srgbClr val="000090"/>
                </a:solidFill>
              </a:rPr>
              <a:t>Шэньчжэнь</a:t>
            </a:r>
            <a:r>
              <a:rPr lang="ru-RU" sz="1700" dirty="0">
                <a:solidFill>
                  <a:srgbClr val="000090"/>
                </a:solidFill>
              </a:rPr>
              <a:t> и </a:t>
            </a:r>
            <a:r>
              <a:rPr lang="ru-RU" sz="1700" dirty="0" err="1">
                <a:solidFill>
                  <a:srgbClr val="000090"/>
                </a:solidFill>
              </a:rPr>
              <a:t>др</a:t>
            </a:r>
            <a:r>
              <a:rPr lang="ru-RU" sz="1700" dirty="0">
                <a:solidFill>
                  <a:srgbClr val="000090"/>
                </a:solidFill>
              </a:rPr>
              <a:t> (всего  в 14 провинциях) </a:t>
            </a:r>
          </a:p>
          <a:p>
            <a:pPr marL="457200" indent="-457200">
              <a:buAutoNum type="arabicPeriod"/>
            </a:pPr>
            <a:r>
              <a:rPr lang="ru-RU" sz="1700" dirty="0">
                <a:solidFill>
                  <a:srgbClr val="000090"/>
                </a:solidFill>
              </a:rPr>
              <a:t>Официально подтвержден завоз нового </a:t>
            </a:r>
            <a:r>
              <a:rPr lang="ru-RU" sz="1700" dirty="0" err="1">
                <a:solidFill>
                  <a:srgbClr val="000090"/>
                </a:solidFill>
              </a:rPr>
              <a:t>коронавируса</a:t>
            </a:r>
            <a:r>
              <a:rPr lang="ru-RU" sz="1700" dirty="0">
                <a:solidFill>
                  <a:srgbClr val="000090"/>
                </a:solidFill>
              </a:rPr>
              <a:t> в США, Японию,  Таиланд, Южную Корею</a:t>
            </a:r>
            <a:endParaRPr lang="en-US" sz="1700" dirty="0">
              <a:solidFill>
                <a:srgbClr val="000090"/>
              </a:solidFill>
            </a:endParaRPr>
          </a:p>
          <a:p>
            <a:pPr marL="457200" indent="-457200">
              <a:buAutoNum type="arabicPeriod"/>
            </a:pPr>
            <a:r>
              <a:rPr lang="ru-RU" sz="1700" dirty="0">
                <a:solidFill>
                  <a:srgbClr val="000090"/>
                </a:solidFill>
              </a:rPr>
              <a:t>Случаи, ожидающие подтверждения в Сингапуре, Австралии, Тайване, на </a:t>
            </a:r>
            <a:r>
              <a:rPr lang="ru-RU" sz="1700" dirty="0" err="1">
                <a:solidFill>
                  <a:srgbClr val="000090"/>
                </a:solidFill>
              </a:rPr>
              <a:t>Филлипинах</a:t>
            </a:r>
            <a:endParaRPr lang="ru-RU" sz="1700" dirty="0">
              <a:solidFill>
                <a:srgbClr val="000090"/>
              </a:solidFill>
            </a:endParaRPr>
          </a:p>
          <a:p>
            <a:pPr marL="457200" indent="-457200">
              <a:buAutoNum type="arabicPeriod"/>
            </a:pPr>
            <a:r>
              <a:rPr lang="ru-RU" sz="1700" dirty="0">
                <a:solidFill>
                  <a:srgbClr val="000090"/>
                </a:solidFill>
              </a:rPr>
              <a:t>6 летальных, ориентировочный </a:t>
            </a:r>
            <a:r>
              <a:rPr lang="en-US" sz="1700" dirty="0">
                <a:solidFill>
                  <a:srgbClr val="000090"/>
                </a:solidFill>
              </a:rPr>
              <a:t>% </a:t>
            </a:r>
            <a:r>
              <a:rPr lang="ru-RU" sz="1700" dirty="0">
                <a:solidFill>
                  <a:srgbClr val="000090"/>
                </a:solidFill>
              </a:rPr>
              <a:t>летальности 1-1,7 на 1000</a:t>
            </a:r>
          </a:p>
          <a:p>
            <a:pPr marL="457200" indent="-457200">
              <a:buAutoNum type="arabicPeriod"/>
            </a:pPr>
            <a:r>
              <a:rPr lang="ru-RU" sz="1700" dirty="0">
                <a:solidFill>
                  <a:srgbClr val="000090"/>
                </a:solidFill>
              </a:rPr>
              <a:t>Первичный источник (предположение) </a:t>
            </a:r>
            <a:r>
              <a:rPr lang="mr-IN" sz="1700" dirty="0">
                <a:solidFill>
                  <a:srgbClr val="000090"/>
                </a:solidFill>
              </a:rPr>
              <a:t>–</a:t>
            </a:r>
            <a:r>
              <a:rPr lang="ru-RU" sz="1700" dirty="0">
                <a:solidFill>
                  <a:srgbClr val="000090"/>
                </a:solidFill>
              </a:rPr>
              <a:t> рынок морепродуктов в  г. Ухань</a:t>
            </a:r>
          </a:p>
          <a:p>
            <a:pPr marL="457200" indent="-457200">
              <a:buAutoNum type="arabicPeriod"/>
            </a:pPr>
            <a:r>
              <a:rPr lang="ru-RU" sz="1700" dirty="0">
                <a:solidFill>
                  <a:srgbClr val="000090"/>
                </a:solidFill>
              </a:rPr>
              <a:t>14 случаев заражения медработников, 2 вторичных  случая заражения (от человека к человеку)</a:t>
            </a:r>
          </a:p>
          <a:p>
            <a:pPr marL="457200" indent="-457200">
              <a:buAutoNum type="arabicPeriod"/>
            </a:pPr>
            <a:endParaRPr lang="ru-RU" sz="1700" dirty="0">
              <a:solidFill>
                <a:srgbClr val="000090"/>
              </a:solidFill>
            </a:endParaRPr>
          </a:p>
          <a:p>
            <a:pPr algn="ctr"/>
            <a:endParaRPr lang="en-US" dirty="0"/>
          </a:p>
        </p:txBody>
      </p:sp>
      <p:sp>
        <p:nvSpPr>
          <p:cNvPr id="8" name="Rectangle 7"/>
          <p:cNvSpPr/>
          <p:nvPr/>
        </p:nvSpPr>
        <p:spPr>
          <a:xfrm>
            <a:off x="553105" y="3518191"/>
            <a:ext cx="4091166" cy="3041223"/>
          </a:xfrm>
          <a:prstGeom prst="rect">
            <a:avLst/>
          </a:prstGeom>
          <a:solidFill>
            <a:schemeClr val="tx2"/>
          </a:solidFill>
        </p:spPr>
        <p:style>
          <a:lnRef idx="1">
            <a:schemeClr val="accent1"/>
          </a:lnRef>
          <a:fillRef idx="3">
            <a:schemeClr val="accent1"/>
          </a:fillRef>
          <a:effectRef idx="2">
            <a:schemeClr val="accent1"/>
          </a:effectRef>
          <a:fontRef idx="minor">
            <a:schemeClr val="lt1"/>
          </a:fontRef>
        </p:style>
        <p:txBody>
          <a:bodyPr rtlCol="0" anchor="ctr"/>
          <a:lstStyle/>
          <a:p>
            <a:r>
              <a:rPr lang="ru-RU" dirty="0">
                <a:solidFill>
                  <a:srgbClr val="000090"/>
                </a:solidFill>
              </a:rPr>
              <a:t>1.Россия </a:t>
            </a:r>
            <a:r>
              <a:rPr lang="mr-IN" dirty="0">
                <a:solidFill>
                  <a:srgbClr val="000090"/>
                </a:solidFill>
              </a:rPr>
              <a:t>–</a:t>
            </a:r>
            <a:r>
              <a:rPr lang="ru-RU" dirty="0">
                <a:solidFill>
                  <a:srgbClr val="000090"/>
                </a:solidFill>
              </a:rPr>
              <a:t> завоз не зарегистрирован</a:t>
            </a:r>
          </a:p>
          <a:p>
            <a:r>
              <a:rPr lang="ru-RU" dirty="0">
                <a:solidFill>
                  <a:srgbClr val="000090"/>
                </a:solidFill>
              </a:rPr>
              <a:t>2.Роспотребнадзор проводит скрининг пассажиров всех рейсов, прибывающих из Китая</a:t>
            </a:r>
          </a:p>
          <a:p>
            <a:r>
              <a:rPr lang="ru-RU" dirty="0">
                <a:solidFill>
                  <a:srgbClr val="000090"/>
                </a:solidFill>
              </a:rPr>
              <a:t>3. Рекомендуемые меры предосторожности при выявлении подозрительного случая: изоляция пациента,  медицинские маски, гигиена рук, респираторы </a:t>
            </a:r>
            <a:r>
              <a:rPr lang="en-US" dirty="0">
                <a:solidFill>
                  <a:srgbClr val="000090"/>
                </a:solidFill>
              </a:rPr>
              <a:t>N95, FFP2 </a:t>
            </a:r>
            <a:r>
              <a:rPr lang="ru-RU" dirty="0">
                <a:solidFill>
                  <a:srgbClr val="000090"/>
                </a:solidFill>
              </a:rPr>
              <a:t>при проведении процедур, связанных с генерацией аэрозоля</a:t>
            </a:r>
            <a:endParaRPr lang="en-US" dirty="0">
              <a:solidFill>
                <a:srgbClr val="000090"/>
              </a:solidFill>
            </a:endParaRPr>
          </a:p>
        </p:txBody>
      </p:sp>
      <p:sp>
        <p:nvSpPr>
          <p:cNvPr id="9" name="Rectangle 8"/>
          <p:cNvSpPr/>
          <p:nvPr/>
        </p:nvSpPr>
        <p:spPr>
          <a:xfrm>
            <a:off x="5743731" y="5877272"/>
            <a:ext cx="3400269" cy="980728"/>
          </a:xfrm>
          <a:prstGeom prst="rect">
            <a:avLst/>
          </a:prstGeom>
          <a:solidFill>
            <a:schemeClr val="tx2"/>
          </a:solidFill>
        </p:spPr>
        <p:style>
          <a:lnRef idx="1">
            <a:schemeClr val="accent1"/>
          </a:lnRef>
          <a:fillRef idx="3">
            <a:schemeClr val="accent1"/>
          </a:fillRef>
          <a:effectRef idx="2">
            <a:schemeClr val="accent1"/>
          </a:effectRef>
          <a:fontRef idx="minor">
            <a:schemeClr val="lt1"/>
          </a:fontRef>
        </p:style>
        <p:txBody>
          <a:bodyPr rtlCol="0" anchor="ctr"/>
          <a:lstStyle/>
          <a:p>
            <a:r>
              <a:rPr lang="ru-RU" dirty="0">
                <a:solidFill>
                  <a:srgbClr val="000090"/>
                </a:solidFill>
              </a:rPr>
              <a:t>Симптомы: лихорадка, кашель, одышка, слабость, развитие вирусной пневмонии, ОРДС, ОПН</a:t>
            </a:r>
            <a:endParaRPr lang="en-US" dirty="0">
              <a:solidFill>
                <a:srgbClr val="000090"/>
              </a:solidFill>
            </a:endParaRPr>
          </a:p>
        </p:txBody>
      </p:sp>
    </p:spTree>
    <p:extLst>
      <p:ext uri="{BB962C8B-B14F-4D97-AF65-F5344CB8AC3E}">
        <p14:creationId xmlns:p14="http://schemas.microsoft.com/office/powerpoint/2010/main" val="345678937"/>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539552" y="188640"/>
            <a:ext cx="7812360" cy="5390816"/>
          </a:xfrm>
          <a:prstGeom prst="rect">
            <a:avLst/>
          </a:prstGeom>
        </p:spPr>
      </p:pic>
      <p:sp>
        <p:nvSpPr>
          <p:cNvPr id="4" name="Rectangle 3"/>
          <p:cNvSpPr/>
          <p:nvPr/>
        </p:nvSpPr>
        <p:spPr>
          <a:xfrm>
            <a:off x="2483768" y="6381328"/>
            <a:ext cx="5400600" cy="276999"/>
          </a:xfrm>
          <a:prstGeom prst="rect">
            <a:avLst/>
          </a:prstGeom>
        </p:spPr>
        <p:txBody>
          <a:bodyPr wrap="square">
            <a:spAutoFit/>
          </a:bodyPr>
          <a:lstStyle/>
          <a:p>
            <a:r>
              <a:rPr lang="en-US" sz="1200" dirty="0"/>
              <a:t>https://</a:t>
            </a:r>
            <a:r>
              <a:rPr lang="en-US" sz="1200" dirty="0" err="1"/>
              <a:t>www.influenza.spb.ru</a:t>
            </a:r>
            <a:r>
              <a:rPr lang="en-US" sz="1200" dirty="0"/>
              <a:t>/system/</a:t>
            </a:r>
            <a:r>
              <a:rPr lang="en-US" sz="1200" dirty="0" err="1"/>
              <a:t>epidemic_situation</a:t>
            </a:r>
            <a:r>
              <a:rPr lang="en-US" sz="1200" dirty="0"/>
              <a:t>/</a:t>
            </a:r>
            <a:r>
              <a:rPr lang="en-US" sz="1200" dirty="0" err="1"/>
              <a:t>situation_on_a_flu</a:t>
            </a:r>
            <a:r>
              <a:rPr lang="en-US" sz="1200" dirty="0"/>
              <a:t>/</a:t>
            </a:r>
          </a:p>
        </p:txBody>
      </p:sp>
      <p:sp>
        <p:nvSpPr>
          <p:cNvPr id="5" name="Rectangle 2"/>
          <p:cNvSpPr txBox="1">
            <a:spLocks noChangeArrowheads="1"/>
          </p:cNvSpPr>
          <p:nvPr/>
        </p:nvSpPr>
        <p:spPr>
          <a:xfrm>
            <a:off x="848961" y="404664"/>
            <a:ext cx="8316416" cy="908050"/>
          </a:xfrm>
          <a:prstGeom prst="rect">
            <a:avLst/>
          </a:prstGeom>
        </p:spPr>
        <p:txBody>
          <a:bodyPr/>
          <a:lstStyle>
            <a:lvl1pPr algn="l" rtl="0" eaLnBrk="0" fontAlgn="base" hangingPunct="0">
              <a:spcBef>
                <a:spcPct val="0"/>
              </a:spcBef>
              <a:spcAft>
                <a:spcPct val="0"/>
              </a:spcAft>
              <a:defRPr sz="5000" kern="12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5000">
                <a:solidFill>
                  <a:schemeClr val="tx2"/>
                </a:solidFill>
                <a:latin typeface="Calibri" pitchFamily="34" charset="0"/>
                <a:ea typeface="ＭＳ Ｐゴシック" charset="0"/>
                <a:cs typeface="ＭＳ Ｐゴシック" charset="0"/>
              </a:defRPr>
            </a:lvl2pPr>
            <a:lvl3pPr algn="l" rtl="0" eaLnBrk="0" fontAlgn="base" hangingPunct="0">
              <a:spcBef>
                <a:spcPct val="0"/>
              </a:spcBef>
              <a:spcAft>
                <a:spcPct val="0"/>
              </a:spcAft>
              <a:defRPr sz="5000">
                <a:solidFill>
                  <a:schemeClr val="tx2"/>
                </a:solidFill>
                <a:latin typeface="Calibri" pitchFamily="34" charset="0"/>
                <a:ea typeface="ＭＳ Ｐゴシック" charset="0"/>
                <a:cs typeface="ＭＳ Ｐゴシック" charset="0"/>
              </a:defRPr>
            </a:lvl3pPr>
            <a:lvl4pPr algn="l" rtl="0" eaLnBrk="0" fontAlgn="base" hangingPunct="0">
              <a:spcBef>
                <a:spcPct val="0"/>
              </a:spcBef>
              <a:spcAft>
                <a:spcPct val="0"/>
              </a:spcAft>
              <a:defRPr sz="5000">
                <a:solidFill>
                  <a:schemeClr val="tx2"/>
                </a:solidFill>
                <a:latin typeface="Calibri" pitchFamily="34" charset="0"/>
                <a:ea typeface="ＭＳ Ｐゴシック" charset="0"/>
                <a:cs typeface="ＭＳ Ｐゴシック" charset="0"/>
              </a:defRPr>
            </a:lvl4pPr>
            <a:lvl5pPr algn="l" rtl="0" eaLnBrk="0" fontAlgn="base" hangingPunct="0">
              <a:spcBef>
                <a:spcPct val="0"/>
              </a:spcBef>
              <a:spcAft>
                <a:spcPct val="0"/>
              </a:spcAft>
              <a:defRPr sz="5000">
                <a:solidFill>
                  <a:schemeClr val="tx2"/>
                </a:solidFill>
                <a:latin typeface="Calibri" pitchFamily="34" charset="0"/>
                <a:ea typeface="ＭＳ Ｐゴシック" charset="0"/>
                <a:cs typeface="ＭＳ Ｐゴシック" charset="0"/>
              </a:defRPr>
            </a:lvl5pPr>
            <a:lvl6pPr marL="457200" algn="l" rtl="0" fontAlgn="base">
              <a:spcBef>
                <a:spcPct val="0"/>
              </a:spcBef>
              <a:spcAft>
                <a:spcPct val="0"/>
              </a:spcAft>
              <a:defRPr sz="5000">
                <a:solidFill>
                  <a:schemeClr val="tx2"/>
                </a:solidFill>
                <a:latin typeface="Calibri" pitchFamily="34" charset="0"/>
              </a:defRPr>
            </a:lvl6pPr>
            <a:lvl7pPr marL="914400" algn="l" rtl="0" fontAlgn="base">
              <a:spcBef>
                <a:spcPct val="0"/>
              </a:spcBef>
              <a:spcAft>
                <a:spcPct val="0"/>
              </a:spcAft>
              <a:defRPr sz="5000">
                <a:solidFill>
                  <a:schemeClr val="tx2"/>
                </a:solidFill>
                <a:latin typeface="Calibri" pitchFamily="34" charset="0"/>
              </a:defRPr>
            </a:lvl7pPr>
            <a:lvl8pPr marL="1371600" algn="l" rtl="0" fontAlgn="base">
              <a:spcBef>
                <a:spcPct val="0"/>
              </a:spcBef>
              <a:spcAft>
                <a:spcPct val="0"/>
              </a:spcAft>
              <a:defRPr sz="5000">
                <a:solidFill>
                  <a:schemeClr val="tx2"/>
                </a:solidFill>
                <a:latin typeface="Calibri" pitchFamily="34" charset="0"/>
              </a:defRPr>
            </a:lvl8pPr>
            <a:lvl9pPr marL="1828800" algn="l" rtl="0" fontAlgn="base">
              <a:spcBef>
                <a:spcPct val="0"/>
              </a:spcBef>
              <a:spcAft>
                <a:spcPct val="0"/>
              </a:spcAft>
              <a:defRPr sz="5000">
                <a:solidFill>
                  <a:schemeClr val="tx2"/>
                </a:solidFill>
                <a:latin typeface="Calibri" pitchFamily="34" charset="0"/>
              </a:defRPr>
            </a:lvl9pPr>
          </a:lstStyle>
          <a:p>
            <a:r>
              <a:rPr lang="ru-RU" sz="2400" dirty="0">
                <a:ea typeface="ＭＳ Ｐゴシック" charset="-128"/>
              </a:rPr>
              <a:t>Данные ФГБУ «НИИ гриппа им. А.А. </a:t>
            </a:r>
            <a:r>
              <a:rPr lang="ru-RU" sz="2400" dirty="0" err="1">
                <a:ea typeface="ＭＳ Ｐゴシック" charset="-128"/>
              </a:rPr>
              <a:t>Смородинцева</a:t>
            </a:r>
            <a:r>
              <a:rPr lang="ru-RU" sz="2400" dirty="0">
                <a:ea typeface="ＭＳ Ｐゴシック" charset="-128"/>
              </a:rPr>
              <a:t> МЗ РФ </a:t>
            </a:r>
            <a:endParaRPr lang="en-GB" sz="2400" dirty="0">
              <a:ea typeface="ＭＳ Ｐゴシック" charset="-128"/>
            </a:endParaRPr>
          </a:p>
        </p:txBody>
      </p:sp>
      <p:sp>
        <p:nvSpPr>
          <p:cNvPr id="6" name="Rectangle 5"/>
          <p:cNvSpPr/>
          <p:nvPr/>
        </p:nvSpPr>
        <p:spPr>
          <a:xfrm>
            <a:off x="395536" y="5805264"/>
            <a:ext cx="8640960" cy="523220"/>
          </a:xfrm>
          <a:prstGeom prst="rect">
            <a:avLst/>
          </a:prstGeom>
        </p:spPr>
        <p:txBody>
          <a:bodyPr wrap="square">
            <a:spAutoFit/>
          </a:bodyPr>
          <a:lstStyle/>
          <a:p>
            <a:r>
              <a:rPr lang="ru-RU" sz="1400" dirty="0"/>
              <a:t>Превышение </a:t>
            </a:r>
            <a:r>
              <a:rPr lang="ru-RU" sz="1400" dirty="0" err="1"/>
              <a:t>эпид</a:t>
            </a:r>
            <a:r>
              <a:rPr lang="ru-RU" sz="1400" dirty="0"/>
              <a:t> порогов по населению в целом выявлено в 5 городах: в Волгограде, Казани,  </a:t>
            </a:r>
            <a:r>
              <a:rPr lang="ru-RU" sz="1400" dirty="0" err="1"/>
              <a:t>Ю.Сахалинске</a:t>
            </a:r>
            <a:r>
              <a:rPr lang="ru-RU" sz="1400" dirty="0"/>
              <a:t>,  Астрахани и Барнауле.</a:t>
            </a:r>
            <a:endParaRPr lang="en-US" sz="1400" dirty="0"/>
          </a:p>
        </p:txBody>
      </p:sp>
    </p:spTree>
    <p:extLst>
      <p:ext uri="{BB962C8B-B14F-4D97-AF65-F5344CB8AC3E}">
        <p14:creationId xmlns:p14="http://schemas.microsoft.com/office/powerpoint/2010/main" val="3602162740"/>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332656"/>
            <a:ext cx="8604448" cy="5794458"/>
          </a:xfrm>
          <a:prstGeom prst="rect">
            <a:avLst/>
          </a:prstGeom>
        </p:spPr>
      </p:pic>
      <p:sp>
        <p:nvSpPr>
          <p:cNvPr id="3" name="Rectangle 2"/>
          <p:cNvSpPr/>
          <p:nvPr/>
        </p:nvSpPr>
        <p:spPr>
          <a:xfrm>
            <a:off x="251520" y="6468325"/>
            <a:ext cx="8640960" cy="307777"/>
          </a:xfrm>
          <a:prstGeom prst="rect">
            <a:avLst/>
          </a:prstGeom>
        </p:spPr>
        <p:txBody>
          <a:bodyPr wrap="square">
            <a:spAutoFit/>
          </a:bodyPr>
          <a:lstStyle/>
          <a:p>
            <a:r>
              <a:rPr lang="en-US" sz="1400" dirty="0"/>
              <a:t>http://</a:t>
            </a:r>
            <a:r>
              <a:rPr lang="en-US" sz="1400" dirty="0" err="1"/>
              <a:t>apps.who.int</a:t>
            </a:r>
            <a:r>
              <a:rPr lang="en-US" sz="1400" dirty="0"/>
              <a:t>/</a:t>
            </a:r>
            <a:r>
              <a:rPr lang="en-US" sz="1400" dirty="0" err="1"/>
              <a:t>flumart</a:t>
            </a:r>
            <a:r>
              <a:rPr lang="en-US" sz="1400" dirty="0"/>
              <a:t>/</a:t>
            </a:r>
            <a:r>
              <a:rPr lang="en-US" sz="1400" dirty="0" err="1"/>
              <a:t>Default?ReportNo</a:t>
            </a:r>
            <a:r>
              <a:rPr lang="en-US" sz="1400" dirty="0"/>
              <a:t>=7</a:t>
            </a:r>
          </a:p>
        </p:txBody>
      </p:sp>
    </p:spTree>
    <p:extLst>
      <p:ext uri="{BB962C8B-B14F-4D97-AF65-F5344CB8AC3E}">
        <p14:creationId xmlns:p14="http://schemas.microsoft.com/office/powerpoint/2010/main" val="2666576792"/>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179512" y="6453336"/>
            <a:ext cx="8964488" cy="307777"/>
          </a:xfrm>
          <a:prstGeom prst="rect">
            <a:avLst/>
          </a:prstGeom>
        </p:spPr>
        <p:txBody>
          <a:bodyPr wrap="square">
            <a:spAutoFit/>
          </a:bodyPr>
          <a:lstStyle/>
          <a:p>
            <a:r>
              <a:rPr lang="en-US" sz="1400" dirty="0"/>
              <a:t>https://</a:t>
            </a:r>
            <a:r>
              <a:rPr lang="en-US" sz="1400" dirty="0" err="1"/>
              <a:t>www.who.int</a:t>
            </a:r>
            <a:r>
              <a:rPr lang="en-US" sz="1400" dirty="0"/>
              <a:t>/influenza/</a:t>
            </a:r>
            <a:r>
              <a:rPr lang="en-US" sz="1400" dirty="0" err="1"/>
              <a:t>surveillance_monitoring</a:t>
            </a:r>
            <a:r>
              <a:rPr lang="en-US" sz="1400" dirty="0"/>
              <a:t>/updates/2020_01_06_influenza_update_358.png?ua=1</a:t>
            </a:r>
          </a:p>
        </p:txBody>
      </p:sp>
      <p:pic>
        <p:nvPicPr>
          <p:cNvPr id="3" name="Picture 2"/>
          <p:cNvPicPr>
            <a:picLocks noChangeAspect="1"/>
          </p:cNvPicPr>
          <p:nvPr/>
        </p:nvPicPr>
        <p:blipFill>
          <a:blip r:embed="rId2"/>
          <a:stretch>
            <a:fillRect/>
          </a:stretch>
        </p:blipFill>
        <p:spPr>
          <a:xfrm>
            <a:off x="0" y="620688"/>
            <a:ext cx="9144000" cy="5433685"/>
          </a:xfrm>
          <a:prstGeom prst="rect">
            <a:avLst/>
          </a:prstGeom>
        </p:spPr>
      </p:pic>
    </p:spTree>
    <p:extLst>
      <p:ext uri="{BB962C8B-B14F-4D97-AF65-F5344CB8AC3E}">
        <p14:creationId xmlns:p14="http://schemas.microsoft.com/office/powerpoint/2010/main" val="1316587808"/>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95536" y="1720629"/>
            <a:ext cx="8424936" cy="4591153"/>
          </a:xfrm>
          <a:prstGeom prst="rect">
            <a:avLst/>
          </a:prstGeom>
        </p:spPr>
      </p:pic>
      <p:pic>
        <p:nvPicPr>
          <p:cNvPr id="3" name="Picture 2"/>
          <p:cNvPicPr>
            <a:picLocks noChangeAspect="1"/>
          </p:cNvPicPr>
          <p:nvPr/>
        </p:nvPicPr>
        <p:blipFill>
          <a:blip r:embed="rId3"/>
          <a:stretch>
            <a:fillRect/>
          </a:stretch>
        </p:blipFill>
        <p:spPr>
          <a:xfrm>
            <a:off x="611560" y="332656"/>
            <a:ext cx="2331429" cy="936104"/>
          </a:xfrm>
          <a:prstGeom prst="rect">
            <a:avLst/>
          </a:prstGeom>
        </p:spPr>
      </p:pic>
      <p:sp>
        <p:nvSpPr>
          <p:cNvPr id="4" name="Rectangle 3"/>
          <p:cNvSpPr/>
          <p:nvPr/>
        </p:nvSpPr>
        <p:spPr>
          <a:xfrm>
            <a:off x="683568" y="6475185"/>
            <a:ext cx="5400600" cy="307777"/>
          </a:xfrm>
          <a:prstGeom prst="rect">
            <a:avLst/>
          </a:prstGeom>
        </p:spPr>
        <p:txBody>
          <a:bodyPr wrap="square">
            <a:spAutoFit/>
          </a:bodyPr>
          <a:lstStyle/>
          <a:p>
            <a:r>
              <a:rPr lang="en-US" sz="1400" dirty="0"/>
              <a:t>https://</a:t>
            </a:r>
            <a:r>
              <a:rPr lang="en-US" sz="1400" dirty="0" err="1"/>
              <a:t>promedmail.org</a:t>
            </a:r>
            <a:r>
              <a:rPr lang="en-US" sz="1400" dirty="0"/>
              <a:t>/</a:t>
            </a:r>
            <a:r>
              <a:rPr lang="en-US" sz="1400" dirty="0" err="1"/>
              <a:t>promed</a:t>
            </a:r>
            <a:r>
              <a:rPr lang="en-US" sz="1400" dirty="0"/>
              <a:t>-posts/</a:t>
            </a:r>
          </a:p>
        </p:txBody>
      </p:sp>
    </p:spTree>
    <p:extLst>
      <p:ext uri="{BB962C8B-B14F-4D97-AF65-F5344CB8AC3E}">
        <p14:creationId xmlns:p14="http://schemas.microsoft.com/office/powerpoint/2010/main" val="1480744293"/>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677890" name="Rectangle 2"/>
          <p:cNvSpPr>
            <a:spLocks noGrp="1" noChangeArrowheads="1"/>
          </p:cNvSpPr>
          <p:nvPr>
            <p:ph type="title"/>
          </p:nvPr>
        </p:nvSpPr>
        <p:spPr>
          <a:xfrm>
            <a:off x="412045" y="1"/>
            <a:ext cx="8319911" cy="620713"/>
          </a:xfrm>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normAutofit fontScale="90000"/>
          </a:bodyPr>
          <a:lstStyle/>
          <a:p>
            <a:pPr>
              <a:defRPr/>
            </a:pPr>
            <a:r>
              <a:rPr lang="ru-RU"/>
              <a:t>Вирус гриппа</a:t>
            </a:r>
            <a:endParaRPr lang="en-AU"/>
          </a:p>
        </p:txBody>
      </p:sp>
      <p:sp>
        <p:nvSpPr>
          <p:cNvPr id="677891" name="Text Box 3"/>
          <p:cNvSpPr txBox="1">
            <a:spLocks noChangeArrowheads="1"/>
          </p:cNvSpPr>
          <p:nvPr/>
        </p:nvSpPr>
        <p:spPr bwMode="auto">
          <a:xfrm>
            <a:off x="6184900" y="5535613"/>
            <a:ext cx="2819400" cy="708025"/>
          </a:xfrm>
          <a:prstGeom prst="rect">
            <a:avLst/>
          </a:prstGeom>
          <a:noFill/>
          <a:ln w="28575">
            <a:noFill/>
            <a:miter lim="800000"/>
            <a:headEnd/>
            <a:tailEnd/>
          </a:ln>
        </p:spPr>
        <p:txBody>
          <a:bodyPr wrap="none" anchor="ctr">
            <a:spAutoFit/>
          </a:bodyPr>
          <a:lstStyle/>
          <a:p>
            <a:pPr algn="ctr"/>
            <a:r>
              <a:rPr lang="en-AU" sz="4000" b="1" u="sng">
                <a:solidFill>
                  <a:srgbClr val="FF6699"/>
                </a:solidFill>
              </a:rPr>
              <a:t>N</a:t>
            </a:r>
            <a:r>
              <a:rPr lang="en-AU" sz="2000" b="1">
                <a:solidFill>
                  <a:srgbClr val="FF6699"/>
                </a:solidFill>
              </a:rPr>
              <a:t>euraminidase (NA)</a:t>
            </a:r>
            <a:endParaRPr lang="en-AU" sz="2000" b="1">
              <a:solidFill>
                <a:srgbClr val="0000CC"/>
              </a:solidFill>
            </a:endParaRPr>
          </a:p>
        </p:txBody>
      </p:sp>
      <p:sp>
        <p:nvSpPr>
          <p:cNvPr id="677892" name="Text Box 4"/>
          <p:cNvSpPr txBox="1">
            <a:spLocks noChangeArrowheads="1"/>
          </p:cNvSpPr>
          <p:nvPr/>
        </p:nvSpPr>
        <p:spPr bwMode="auto">
          <a:xfrm>
            <a:off x="0" y="714375"/>
            <a:ext cx="3200400" cy="701675"/>
          </a:xfrm>
          <a:prstGeom prst="rect">
            <a:avLst/>
          </a:prstGeom>
          <a:noFill/>
          <a:ln w="28575">
            <a:noFill/>
            <a:miter lim="800000"/>
            <a:headEnd/>
            <a:tailEnd/>
          </a:ln>
        </p:spPr>
        <p:txBody>
          <a:bodyPr anchor="ctr">
            <a:spAutoFit/>
          </a:bodyPr>
          <a:lstStyle/>
          <a:p>
            <a:pPr algn="ctr"/>
            <a:r>
              <a:rPr lang="en-AU" sz="4000" b="1" u="sng">
                <a:solidFill>
                  <a:srgbClr val="0000CC"/>
                </a:solidFill>
              </a:rPr>
              <a:t>H</a:t>
            </a:r>
            <a:r>
              <a:rPr lang="en-AU" sz="2000" b="1">
                <a:solidFill>
                  <a:srgbClr val="0000CC"/>
                </a:solidFill>
              </a:rPr>
              <a:t>aemagglutinin (HA)</a:t>
            </a:r>
          </a:p>
        </p:txBody>
      </p:sp>
      <p:grpSp>
        <p:nvGrpSpPr>
          <p:cNvPr id="22532" name="Group 5"/>
          <p:cNvGrpSpPr>
            <a:grpSpLocks noChangeAspect="1"/>
          </p:cNvGrpSpPr>
          <p:nvPr/>
        </p:nvGrpSpPr>
        <p:grpSpPr bwMode="auto">
          <a:xfrm>
            <a:off x="1714500" y="692150"/>
            <a:ext cx="5715000" cy="5568950"/>
            <a:chOff x="1111" y="482"/>
            <a:chExt cx="3600" cy="3508"/>
          </a:xfrm>
        </p:grpSpPr>
        <p:sp>
          <p:nvSpPr>
            <p:cNvPr id="22533" name="AutoShape 6"/>
            <p:cNvSpPr>
              <a:spLocks noChangeAspect="1" noChangeArrowheads="1" noTextEdit="1"/>
            </p:cNvSpPr>
            <p:nvPr/>
          </p:nvSpPr>
          <p:spPr bwMode="auto">
            <a:xfrm>
              <a:off x="1111" y="482"/>
              <a:ext cx="3600" cy="3508"/>
            </a:xfrm>
            <a:prstGeom prst="rect">
              <a:avLst/>
            </a:prstGeom>
            <a:noFill/>
            <a:ln w="9525">
              <a:noFill/>
              <a:miter lim="800000"/>
              <a:headEnd/>
              <a:tailEnd/>
            </a:ln>
          </p:spPr>
          <p:txBody>
            <a:bodyPr/>
            <a:lstStyle/>
            <a:p>
              <a:endParaRPr lang="ru-RU"/>
            </a:p>
          </p:txBody>
        </p:sp>
        <p:sp>
          <p:nvSpPr>
            <p:cNvPr id="22534" name="Freeform 7"/>
            <p:cNvSpPr>
              <a:spLocks/>
            </p:cNvSpPr>
            <p:nvPr/>
          </p:nvSpPr>
          <p:spPr bwMode="auto">
            <a:xfrm>
              <a:off x="1192" y="2575"/>
              <a:ext cx="595" cy="218"/>
            </a:xfrm>
            <a:custGeom>
              <a:avLst/>
              <a:gdLst>
                <a:gd name="T0" fmla="*/ 595 w 595"/>
                <a:gd name="T1" fmla="*/ 0 h 218"/>
                <a:gd name="T2" fmla="*/ 572 w 595"/>
                <a:gd name="T3" fmla="*/ 13 h 218"/>
                <a:gd name="T4" fmla="*/ 509 w 595"/>
                <a:gd name="T5" fmla="*/ 47 h 218"/>
                <a:gd name="T6" fmla="*/ 466 w 595"/>
                <a:gd name="T7" fmla="*/ 68 h 218"/>
                <a:gd name="T8" fmla="*/ 417 w 595"/>
                <a:gd name="T9" fmla="*/ 91 h 218"/>
                <a:gd name="T10" fmla="*/ 367 w 595"/>
                <a:gd name="T11" fmla="*/ 117 h 218"/>
                <a:gd name="T12" fmla="*/ 313 w 595"/>
                <a:gd name="T13" fmla="*/ 140 h 218"/>
                <a:gd name="T14" fmla="*/ 259 w 595"/>
                <a:gd name="T15" fmla="*/ 162 h 218"/>
                <a:gd name="T16" fmla="*/ 205 w 595"/>
                <a:gd name="T17" fmla="*/ 181 h 218"/>
                <a:gd name="T18" fmla="*/ 181 w 595"/>
                <a:gd name="T19" fmla="*/ 191 h 218"/>
                <a:gd name="T20" fmla="*/ 156 w 595"/>
                <a:gd name="T21" fmla="*/ 199 h 218"/>
                <a:gd name="T22" fmla="*/ 133 w 595"/>
                <a:gd name="T23" fmla="*/ 205 h 218"/>
                <a:gd name="T24" fmla="*/ 122 w 595"/>
                <a:gd name="T25" fmla="*/ 208 h 218"/>
                <a:gd name="T26" fmla="*/ 111 w 595"/>
                <a:gd name="T27" fmla="*/ 210 h 218"/>
                <a:gd name="T28" fmla="*/ 91 w 595"/>
                <a:gd name="T29" fmla="*/ 215 h 218"/>
                <a:gd name="T30" fmla="*/ 72 w 595"/>
                <a:gd name="T31" fmla="*/ 217 h 218"/>
                <a:gd name="T32" fmla="*/ 54 w 595"/>
                <a:gd name="T33" fmla="*/ 218 h 218"/>
                <a:gd name="T34" fmla="*/ 46 w 595"/>
                <a:gd name="T35" fmla="*/ 218 h 218"/>
                <a:gd name="T36" fmla="*/ 38 w 595"/>
                <a:gd name="T37" fmla="*/ 217 h 218"/>
                <a:gd name="T38" fmla="*/ 32 w 595"/>
                <a:gd name="T39" fmla="*/ 215 h 218"/>
                <a:gd name="T40" fmla="*/ 25 w 595"/>
                <a:gd name="T41" fmla="*/ 213 h 218"/>
                <a:gd name="T42" fmla="*/ 19 w 595"/>
                <a:gd name="T43" fmla="*/ 212 h 218"/>
                <a:gd name="T44" fmla="*/ 15 w 595"/>
                <a:gd name="T45" fmla="*/ 208 h 218"/>
                <a:gd name="T46" fmla="*/ 10 w 595"/>
                <a:gd name="T47" fmla="*/ 206 h 218"/>
                <a:gd name="T48" fmla="*/ 6 w 595"/>
                <a:gd name="T49" fmla="*/ 201 h 218"/>
                <a:gd name="T50" fmla="*/ 4 w 595"/>
                <a:gd name="T51" fmla="*/ 197 h 218"/>
                <a:gd name="T52" fmla="*/ 2 w 595"/>
                <a:gd name="T53" fmla="*/ 191 h 218"/>
                <a:gd name="T54" fmla="*/ 0 w 595"/>
                <a:gd name="T55" fmla="*/ 187 h 218"/>
                <a:gd name="T56" fmla="*/ 0 w 595"/>
                <a:gd name="T57" fmla="*/ 182 h 218"/>
                <a:gd name="T58" fmla="*/ 0 w 595"/>
                <a:gd name="T59" fmla="*/ 176 h 218"/>
                <a:gd name="T60" fmla="*/ 2 w 595"/>
                <a:gd name="T61" fmla="*/ 171 h 218"/>
                <a:gd name="T62" fmla="*/ 5 w 595"/>
                <a:gd name="T63" fmla="*/ 166 h 218"/>
                <a:gd name="T64" fmla="*/ 8 w 595"/>
                <a:gd name="T65" fmla="*/ 161 h 218"/>
                <a:gd name="T66" fmla="*/ 11 w 595"/>
                <a:gd name="T67" fmla="*/ 157 h 218"/>
                <a:gd name="T68" fmla="*/ 16 w 595"/>
                <a:gd name="T69" fmla="*/ 152 h 218"/>
                <a:gd name="T70" fmla="*/ 29 w 595"/>
                <a:gd name="T71" fmla="*/ 142 h 218"/>
                <a:gd name="T72" fmla="*/ 43 w 595"/>
                <a:gd name="T73" fmla="*/ 133 h 218"/>
                <a:gd name="T74" fmla="*/ 59 w 595"/>
                <a:gd name="T75" fmla="*/ 123 h 218"/>
                <a:gd name="T76" fmla="*/ 68 w 595"/>
                <a:gd name="T77" fmla="*/ 118 h 218"/>
                <a:gd name="T78" fmla="*/ 79 w 595"/>
                <a:gd name="T79" fmla="*/ 114 h 218"/>
                <a:gd name="T80" fmla="*/ 100 w 595"/>
                <a:gd name="T81" fmla="*/ 106 h 218"/>
                <a:gd name="T82" fmla="*/ 122 w 595"/>
                <a:gd name="T83" fmla="*/ 97 h 218"/>
                <a:gd name="T84" fmla="*/ 147 w 595"/>
                <a:gd name="T85" fmla="*/ 90 h 218"/>
                <a:gd name="T86" fmla="*/ 173 w 595"/>
                <a:gd name="T87" fmla="*/ 82 h 218"/>
                <a:gd name="T88" fmla="*/ 227 w 595"/>
                <a:gd name="T89" fmla="*/ 67 h 218"/>
                <a:gd name="T90" fmla="*/ 256 w 595"/>
                <a:gd name="T91" fmla="*/ 59 h 218"/>
                <a:gd name="T92" fmla="*/ 284 w 595"/>
                <a:gd name="T93" fmla="*/ 53 h 218"/>
                <a:gd name="T94" fmla="*/ 342 w 595"/>
                <a:gd name="T95" fmla="*/ 42 h 218"/>
                <a:gd name="T96" fmla="*/ 398 w 595"/>
                <a:gd name="T97" fmla="*/ 31 h 218"/>
                <a:gd name="T98" fmla="*/ 498 w 595"/>
                <a:gd name="T99" fmla="*/ 15 h 218"/>
                <a:gd name="T100" fmla="*/ 569 w 595"/>
                <a:gd name="T101" fmla="*/ 4 h 218"/>
                <a:gd name="T102" fmla="*/ 595 w 595"/>
                <a:gd name="T103" fmla="*/ 0 h 21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595"/>
                <a:gd name="T157" fmla="*/ 0 h 218"/>
                <a:gd name="T158" fmla="*/ 595 w 595"/>
                <a:gd name="T159" fmla="*/ 218 h 21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595" h="218">
                  <a:moveTo>
                    <a:pt x="595" y="0"/>
                  </a:moveTo>
                  <a:lnTo>
                    <a:pt x="572" y="13"/>
                  </a:lnTo>
                  <a:lnTo>
                    <a:pt x="509" y="47"/>
                  </a:lnTo>
                  <a:lnTo>
                    <a:pt x="466" y="68"/>
                  </a:lnTo>
                  <a:lnTo>
                    <a:pt x="417" y="91"/>
                  </a:lnTo>
                  <a:lnTo>
                    <a:pt x="367" y="117"/>
                  </a:lnTo>
                  <a:lnTo>
                    <a:pt x="313" y="140"/>
                  </a:lnTo>
                  <a:lnTo>
                    <a:pt x="259" y="162"/>
                  </a:lnTo>
                  <a:lnTo>
                    <a:pt x="205" y="181"/>
                  </a:lnTo>
                  <a:lnTo>
                    <a:pt x="181" y="191"/>
                  </a:lnTo>
                  <a:lnTo>
                    <a:pt x="156" y="199"/>
                  </a:lnTo>
                  <a:lnTo>
                    <a:pt x="133" y="205"/>
                  </a:lnTo>
                  <a:lnTo>
                    <a:pt x="122" y="208"/>
                  </a:lnTo>
                  <a:lnTo>
                    <a:pt x="111" y="210"/>
                  </a:lnTo>
                  <a:lnTo>
                    <a:pt x="91" y="215"/>
                  </a:lnTo>
                  <a:lnTo>
                    <a:pt x="72" y="217"/>
                  </a:lnTo>
                  <a:lnTo>
                    <a:pt x="54" y="218"/>
                  </a:lnTo>
                  <a:lnTo>
                    <a:pt x="46" y="218"/>
                  </a:lnTo>
                  <a:lnTo>
                    <a:pt x="38" y="217"/>
                  </a:lnTo>
                  <a:lnTo>
                    <a:pt x="32" y="215"/>
                  </a:lnTo>
                  <a:lnTo>
                    <a:pt x="25" y="213"/>
                  </a:lnTo>
                  <a:lnTo>
                    <a:pt x="19" y="212"/>
                  </a:lnTo>
                  <a:lnTo>
                    <a:pt x="15" y="208"/>
                  </a:lnTo>
                  <a:lnTo>
                    <a:pt x="10" y="206"/>
                  </a:lnTo>
                  <a:lnTo>
                    <a:pt x="6" y="201"/>
                  </a:lnTo>
                  <a:lnTo>
                    <a:pt x="4" y="197"/>
                  </a:lnTo>
                  <a:lnTo>
                    <a:pt x="2" y="191"/>
                  </a:lnTo>
                  <a:lnTo>
                    <a:pt x="0" y="187"/>
                  </a:lnTo>
                  <a:lnTo>
                    <a:pt x="0" y="182"/>
                  </a:lnTo>
                  <a:lnTo>
                    <a:pt x="0" y="176"/>
                  </a:lnTo>
                  <a:lnTo>
                    <a:pt x="2" y="171"/>
                  </a:lnTo>
                  <a:lnTo>
                    <a:pt x="5" y="166"/>
                  </a:lnTo>
                  <a:lnTo>
                    <a:pt x="8" y="161"/>
                  </a:lnTo>
                  <a:lnTo>
                    <a:pt x="11" y="157"/>
                  </a:lnTo>
                  <a:lnTo>
                    <a:pt x="16" y="152"/>
                  </a:lnTo>
                  <a:lnTo>
                    <a:pt x="29" y="142"/>
                  </a:lnTo>
                  <a:lnTo>
                    <a:pt x="43" y="133"/>
                  </a:lnTo>
                  <a:lnTo>
                    <a:pt x="59" y="123"/>
                  </a:lnTo>
                  <a:lnTo>
                    <a:pt x="68" y="118"/>
                  </a:lnTo>
                  <a:lnTo>
                    <a:pt x="79" y="114"/>
                  </a:lnTo>
                  <a:lnTo>
                    <a:pt x="100" y="106"/>
                  </a:lnTo>
                  <a:lnTo>
                    <a:pt x="122" y="97"/>
                  </a:lnTo>
                  <a:lnTo>
                    <a:pt x="147" y="90"/>
                  </a:lnTo>
                  <a:lnTo>
                    <a:pt x="173" y="82"/>
                  </a:lnTo>
                  <a:lnTo>
                    <a:pt x="227" y="67"/>
                  </a:lnTo>
                  <a:lnTo>
                    <a:pt x="256" y="59"/>
                  </a:lnTo>
                  <a:lnTo>
                    <a:pt x="284" y="53"/>
                  </a:lnTo>
                  <a:lnTo>
                    <a:pt x="342" y="42"/>
                  </a:lnTo>
                  <a:lnTo>
                    <a:pt x="398" y="31"/>
                  </a:lnTo>
                  <a:lnTo>
                    <a:pt x="498" y="15"/>
                  </a:lnTo>
                  <a:lnTo>
                    <a:pt x="569" y="4"/>
                  </a:lnTo>
                  <a:lnTo>
                    <a:pt x="595" y="0"/>
                  </a:lnTo>
                  <a:close/>
                </a:path>
              </a:pathLst>
            </a:custGeom>
            <a:solidFill>
              <a:srgbClr val="844CD6"/>
            </a:solidFill>
            <a:ln w="9525">
              <a:noFill/>
              <a:round/>
              <a:headEnd/>
              <a:tailEnd/>
            </a:ln>
          </p:spPr>
          <p:txBody>
            <a:bodyPr/>
            <a:lstStyle/>
            <a:p>
              <a:endParaRPr lang="ru-RU"/>
            </a:p>
          </p:txBody>
        </p:sp>
        <p:sp>
          <p:nvSpPr>
            <p:cNvPr id="22535" name="Freeform 8"/>
            <p:cNvSpPr>
              <a:spLocks/>
            </p:cNvSpPr>
            <p:nvPr/>
          </p:nvSpPr>
          <p:spPr bwMode="auto">
            <a:xfrm>
              <a:off x="1192" y="2572"/>
              <a:ext cx="599" cy="222"/>
            </a:xfrm>
            <a:custGeom>
              <a:avLst/>
              <a:gdLst>
                <a:gd name="T0" fmla="*/ 599 w 599"/>
                <a:gd name="T1" fmla="*/ 7 h 222"/>
                <a:gd name="T2" fmla="*/ 512 w 599"/>
                <a:gd name="T3" fmla="*/ 53 h 222"/>
                <a:gd name="T4" fmla="*/ 420 w 599"/>
                <a:gd name="T5" fmla="*/ 97 h 222"/>
                <a:gd name="T6" fmla="*/ 316 w 599"/>
                <a:gd name="T7" fmla="*/ 145 h 222"/>
                <a:gd name="T8" fmla="*/ 209 w 599"/>
                <a:gd name="T9" fmla="*/ 188 h 222"/>
                <a:gd name="T10" fmla="*/ 159 w 599"/>
                <a:gd name="T11" fmla="*/ 205 h 222"/>
                <a:gd name="T12" fmla="*/ 113 w 599"/>
                <a:gd name="T13" fmla="*/ 216 h 222"/>
                <a:gd name="T14" fmla="*/ 73 w 599"/>
                <a:gd name="T15" fmla="*/ 222 h 222"/>
                <a:gd name="T16" fmla="*/ 40 w 599"/>
                <a:gd name="T17" fmla="*/ 222 h 222"/>
                <a:gd name="T18" fmla="*/ 15 w 599"/>
                <a:gd name="T19" fmla="*/ 213 h 222"/>
                <a:gd name="T20" fmla="*/ 5 w 599"/>
                <a:gd name="T21" fmla="*/ 205 h 222"/>
                <a:gd name="T22" fmla="*/ 0 w 599"/>
                <a:gd name="T23" fmla="*/ 196 h 222"/>
                <a:gd name="T24" fmla="*/ 5 w 599"/>
                <a:gd name="T25" fmla="*/ 191 h 222"/>
                <a:gd name="T26" fmla="*/ 10 w 599"/>
                <a:gd name="T27" fmla="*/ 200 h 222"/>
                <a:gd name="T28" fmla="*/ 18 w 599"/>
                <a:gd name="T29" fmla="*/ 209 h 222"/>
                <a:gd name="T30" fmla="*/ 40 w 599"/>
                <a:gd name="T31" fmla="*/ 216 h 222"/>
                <a:gd name="T32" fmla="*/ 73 w 599"/>
                <a:gd name="T33" fmla="*/ 216 h 222"/>
                <a:gd name="T34" fmla="*/ 111 w 599"/>
                <a:gd name="T35" fmla="*/ 209 h 222"/>
                <a:gd name="T36" fmla="*/ 157 w 599"/>
                <a:gd name="T37" fmla="*/ 199 h 222"/>
                <a:gd name="T38" fmla="*/ 207 w 599"/>
                <a:gd name="T39" fmla="*/ 181 h 222"/>
                <a:gd name="T40" fmla="*/ 314 w 599"/>
                <a:gd name="T41" fmla="*/ 139 h 222"/>
                <a:gd name="T42" fmla="*/ 418 w 599"/>
                <a:gd name="T43" fmla="*/ 90 h 222"/>
                <a:gd name="T44" fmla="*/ 510 w 599"/>
                <a:gd name="T45" fmla="*/ 46 h 222"/>
                <a:gd name="T46" fmla="*/ 597 w 599"/>
                <a:gd name="T47" fmla="*/ 0 h 222"/>
                <a:gd name="T48" fmla="*/ 599 w 599"/>
                <a:gd name="T49" fmla="*/ 7 h 2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99"/>
                <a:gd name="T76" fmla="*/ 0 h 222"/>
                <a:gd name="T77" fmla="*/ 599 w 599"/>
                <a:gd name="T78" fmla="*/ 222 h 2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99" h="222">
                  <a:moveTo>
                    <a:pt x="599" y="7"/>
                  </a:moveTo>
                  <a:lnTo>
                    <a:pt x="512" y="53"/>
                  </a:lnTo>
                  <a:lnTo>
                    <a:pt x="420" y="97"/>
                  </a:lnTo>
                  <a:lnTo>
                    <a:pt x="316" y="145"/>
                  </a:lnTo>
                  <a:lnTo>
                    <a:pt x="209" y="188"/>
                  </a:lnTo>
                  <a:lnTo>
                    <a:pt x="159" y="205"/>
                  </a:lnTo>
                  <a:lnTo>
                    <a:pt x="113" y="216"/>
                  </a:lnTo>
                  <a:lnTo>
                    <a:pt x="73" y="222"/>
                  </a:lnTo>
                  <a:lnTo>
                    <a:pt x="40" y="222"/>
                  </a:lnTo>
                  <a:lnTo>
                    <a:pt x="15" y="213"/>
                  </a:lnTo>
                  <a:lnTo>
                    <a:pt x="5" y="205"/>
                  </a:lnTo>
                  <a:lnTo>
                    <a:pt x="0" y="196"/>
                  </a:lnTo>
                  <a:lnTo>
                    <a:pt x="5" y="191"/>
                  </a:lnTo>
                  <a:lnTo>
                    <a:pt x="10" y="200"/>
                  </a:lnTo>
                  <a:lnTo>
                    <a:pt x="18" y="209"/>
                  </a:lnTo>
                  <a:lnTo>
                    <a:pt x="40" y="216"/>
                  </a:lnTo>
                  <a:lnTo>
                    <a:pt x="73" y="216"/>
                  </a:lnTo>
                  <a:lnTo>
                    <a:pt x="111" y="209"/>
                  </a:lnTo>
                  <a:lnTo>
                    <a:pt x="157" y="199"/>
                  </a:lnTo>
                  <a:lnTo>
                    <a:pt x="207" y="181"/>
                  </a:lnTo>
                  <a:lnTo>
                    <a:pt x="314" y="139"/>
                  </a:lnTo>
                  <a:lnTo>
                    <a:pt x="418" y="90"/>
                  </a:lnTo>
                  <a:lnTo>
                    <a:pt x="510" y="46"/>
                  </a:lnTo>
                  <a:lnTo>
                    <a:pt x="597" y="0"/>
                  </a:lnTo>
                  <a:lnTo>
                    <a:pt x="599" y="7"/>
                  </a:lnTo>
                  <a:close/>
                </a:path>
              </a:pathLst>
            </a:custGeom>
            <a:solidFill>
              <a:srgbClr val="844CD6"/>
            </a:solidFill>
            <a:ln w="9525">
              <a:noFill/>
              <a:round/>
              <a:headEnd/>
              <a:tailEnd/>
            </a:ln>
          </p:spPr>
          <p:txBody>
            <a:bodyPr/>
            <a:lstStyle/>
            <a:p>
              <a:endParaRPr lang="ru-RU"/>
            </a:p>
          </p:txBody>
        </p:sp>
        <p:sp>
          <p:nvSpPr>
            <p:cNvPr id="22536" name="Freeform 9"/>
            <p:cNvSpPr>
              <a:spLocks/>
            </p:cNvSpPr>
            <p:nvPr/>
          </p:nvSpPr>
          <p:spPr bwMode="auto">
            <a:xfrm>
              <a:off x="1192" y="2572"/>
              <a:ext cx="599" cy="195"/>
            </a:xfrm>
            <a:custGeom>
              <a:avLst/>
              <a:gdLst>
                <a:gd name="T0" fmla="*/ 0 w 599"/>
                <a:gd name="T1" fmla="*/ 195 h 195"/>
                <a:gd name="T2" fmla="*/ 0 w 599"/>
                <a:gd name="T3" fmla="*/ 173 h 195"/>
                <a:gd name="T4" fmla="*/ 15 w 599"/>
                <a:gd name="T5" fmla="*/ 154 h 195"/>
                <a:gd name="T6" fmla="*/ 42 w 599"/>
                <a:gd name="T7" fmla="*/ 133 h 195"/>
                <a:gd name="T8" fmla="*/ 59 w 599"/>
                <a:gd name="T9" fmla="*/ 124 h 195"/>
                <a:gd name="T10" fmla="*/ 79 w 599"/>
                <a:gd name="T11" fmla="*/ 114 h 195"/>
                <a:gd name="T12" fmla="*/ 173 w 599"/>
                <a:gd name="T13" fmla="*/ 82 h 195"/>
                <a:gd name="T14" fmla="*/ 286 w 599"/>
                <a:gd name="T15" fmla="*/ 53 h 195"/>
                <a:gd name="T16" fmla="*/ 401 w 599"/>
                <a:gd name="T17" fmla="*/ 31 h 195"/>
                <a:gd name="T18" fmla="*/ 500 w 599"/>
                <a:gd name="T19" fmla="*/ 15 h 195"/>
                <a:gd name="T20" fmla="*/ 599 w 599"/>
                <a:gd name="T21" fmla="*/ 0 h 195"/>
                <a:gd name="T22" fmla="*/ 599 w 599"/>
                <a:gd name="T23" fmla="*/ 5 h 195"/>
                <a:gd name="T24" fmla="*/ 501 w 599"/>
                <a:gd name="T25" fmla="*/ 20 h 195"/>
                <a:gd name="T26" fmla="*/ 401 w 599"/>
                <a:gd name="T27" fmla="*/ 36 h 195"/>
                <a:gd name="T28" fmla="*/ 286 w 599"/>
                <a:gd name="T29" fmla="*/ 58 h 195"/>
                <a:gd name="T30" fmla="*/ 176 w 599"/>
                <a:gd name="T31" fmla="*/ 87 h 195"/>
                <a:gd name="T32" fmla="*/ 83 w 599"/>
                <a:gd name="T33" fmla="*/ 119 h 195"/>
                <a:gd name="T34" fmla="*/ 62 w 599"/>
                <a:gd name="T35" fmla="*/ 129 h 195"/>
                <a:gd name="T36" fmla="*/ 47 w 599"/>
                <a:gd name="T37" fmla="*/ 138 h 195"/>
                <a:gd name="T38" fmla="*/ 19 w 599"/>
                <a:gd name="T39" fmla="*/ 157 h 195"/>
                <a:gd name="T40" fmla="*/ 5 w 599"/>
                <a:gd name="T41" fmla="*/ 176 h 195"/>
                <a:gd name="T42" fmla="*/ 5 w 599"/>
                <a:gd name="T43" fmla="*/ 195 h 195"/>
                <a:gd name="T44" fmla="*/ 0 w 599"/>
                <a:gd name="T45" fmla="*/ 195 h 19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599"/>
                <a:gd name="T70" fmla="*/ 0 h 195"/>
                <a:gd name="T71" fmla="*/ 599 w 599"/>
                <a:gd name="T72" fmla="*/ 195 h 19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599" h="195">
                  <a:moveTo>
                    <a:pt x="0" y="195"/>
                  </a:moveTo>
                  <a:lnTo>
                    <a:pt x="0" y="173"/>
                  </a:lnTo>
                  <a:lnTo>
                    <a:pt x="15" y="154"/>
                  </a:lnTo>
                  <a:lnTo>
                    <a:pt x="42" y="133"/>
                  </a:lnTo>
                  <a:lnTo>
                    <a:pt x="59" y="124"/>
                  </a:lnTo>
                  <a:lnTo>
                    <a:pt x="79" y="114"/>
                  </a:lnTo>
                  <a:lnTo>
                    <a:pt x="173" y="82"/>
                  </a:lnTo>
                  <a:lnTo>
                    <a:pt x="286" y="53"/>
                  </a:lnTo>
                  <a:lnTo>
                    <a:pt x="401" y="31"/>
                  </a:lnTo>
                  <a:lnTo>
                    <a:pt x="500" y="15"/>
                  </a:lnTo>
                  <a:lnTo>
                    <a:pt x="599" y="0"/>
                  </a:lnTo>
                  <a:lnTo>
                    <a:pt x="599" y="5"/>
                  </a:lnTo>
                  <a:lnTo>
                    <a:pt x="501" y="20"/>
                  </a:lnTo>
                  <a:lnTo>
                    <a:pt x="401" y="36"/>
                  </a:lnTo>
                  <a:lnTo>
                    <a:pt x="286" y="58"/>
                  </a:lnTo>
                  <a:lnTo>
                    <a:pt x="176" y="87"/>
                  </a:lnTo>
                  <a:lnTo>
                    <a:pt x="83" y="119"/>
                  </a:lnTo>
                  <a:lnTo>
                    <a:pt x="62" y="129"/>
                  </a:lnTo>
                  <a:lnTo>
                    <a:pt x="47" y="138"/>
                  </a:lnTo>
                  <a:lnTo>
                    <a:pt x="19" y="157"/>
                  </a:lnTo>
                  <a:lnTo>
                    <a:pt x="5" y="176"/>
                  </a:lnTo>
                  <a:lnTo>
                    <a:pt x="5" y="195"/>
                  </a:lnTo>
                  <a:lnTo>
                    <a:pt x="0" y="195"/>
                  </a:lnTo>
                  <a:close/>
                </a:path>
              </a:pathLst>
            </a:custGeom>
            <a:solidFill>
              <a:srgbClr val="844CD6"/>
            </a:solidFill>
            <a:ln w="9525">
              <a:noFill/>
              <a:round/>
              <a:headEnd/>
              <a:tailEnd/>
            </a:ln>
          </p:spPr>
          <p:txBody>
            <a:bodyPr/>
            <a:lstStyle/>
            <a:p>
              <a:endParaRPr lang="ru-RU"/>
            </a:p>
          </p:txBody>
        </p:sp>
        <p:sp>
          <p:nvSpPr>
            <p:cNvPr id="22537" name="Freeform 10"/>
            <p:cNvSpPr>
              <a:spLocks/>
            </p:cNvSpPr>
            <p:nvPr/>
          </p:nvSpPr>
          <p:spPr bwMode="auto">
            <a:xfrm>
              <a:off x="1191" y="2762"/>
              <a:ext cx="4" cy="5"/>
            </a:xfrm>
            <a:custGeom>
              <a:avLst/>
              <a:gdLst>
                <a:gd name="T0" fmla="*/ 0 w 4"/>
                <a:gd name="T1" fmla="*/ 5 h 5"/>
                <a:gd name="T2" fmla="*/ 0 w 4"/>
                <a:gd name="T3" fmla="*/ 3 h 5"/>
                <a:gd name="T4" fmla="*/ 4 w 4"/>
                <a:gd name="T5" fmla="*/ 3 h 5"/>
                <a:gd name="T6" fmla="*/ 4 w 4"/>
                <a:gd name="T7" fmla="*/ 0 h 5"/>
                <a:gd name="T8" fmla="*/ 0 w 4"/>
                <a:gd name="T9" fmla="*/ 5 h 5"/>
                <a:gd name="T10" fmla="*/ 0 60000 65536"/>
                <a:gd name="T11" fmla="*/ 0 60000 65536"/>
                <a:gd name="T12" fmla="*/ 0 60000 65536"/>
                <a:gd name="T13" fmla="*/ 0 60000 65536"/>
                <a:gd name="T14" fmla="*/ 0 60000 65536"/>
                <a:gd name="T15" fmla="*/ 0 w 4"/>
                <a:gd name="T16" fmla="*/ 0 h 5"/>
                <a:gd name="T17" fmla="*/ 4 w 4"/>
                <a:gd name="T18" fmla="*/ 5 h 5"/>
              </a:gdLst>
              <a:ahLst/>
              <a:cxnLst>
                <a:cxn ang="T10">
                  <a:pos x="T0" y="T1"/>
                </a:cxn>
                <a:cxn ang="T11">
                  <a:pos x="T2" y="T3"/>
                </a:cxn>
                <a:cxn ang="T12">
                  <a:pos x="T4" y="T5"/>
                </a:cxn>
                <a:cxn ang="T13">
                  <a:pos x="T6" y="T7"/>
                </a:cxn>
                <a:cxn ang="T14">
                  <a:pos x="T8" y="T9"/>
                </a:cxn>
              </a:cxnLst>
              <a:rect l="T15" t="T16" r="T17" b="T18"/>
              <a:pathLst>
                <a:path w="4" h="5">
                  <a:moveTo>
                    <a:pt x="0" y="5"/>
                  </a:moveTo>
                  <a:lnTo>
                    <a:pt x="0" y="3"/>
                  </a:lnTo>
                  <a:lnTo>
                    <a:pt x="4" y="3"/>
                  </a:lnTo>
                  <a:lnTo>
                    <a:pt x="4" y="0"/>
                  </a:lnTo>
                  <a:lnTo>
                    <a:pt x="0" y="5"/>
                  </a:lnTo>
                  <a:close/>
                </a:path>
              </a:pathLst>
            </a:custGeom>
            <a:solidFill>
              <a:srgbClr val="844CD6"/>
            </a:solidFill>
            <a:ln w="9525">
              <a:noFill/>
              <a:round/>
              <a:headEnd/>
              <a:tailEnd/>
            </a:ln>
          </p:spPr>
          <p:txBody>
            <a:bodyPr/>
            <a:lstStyle/>
            <a:p>
              <a:endParaRPr lang="ru-RU"/>
            </a:p>
          </p:txBody>
        </p:sp>
        <p:sp>
          <p:nvSpPr>
            <p:cNvPr id="22538" name="Freeform 11"/>
            <p:cNvSpPr>
              <a:spLocks/>
            </p:cNvSpPr>
            <p:nvPr/>
          </p:nvSpPr>
          <p:spPr bwMode="auto">
            <a:xfrm>
              <a:off x="1786" y="2573"/>
              <a:ext cx="2" cy="6"/>
            </a:xfrm>
            <a:custGeom>
              <a:avLst/>
              <a:gdLst>
                <a:gd name="T0" fmla="*/ 2 w 2"/>
                <a:gd name="T1" fmla="*/ 0 h 6"/>
                <a:gd name="T2" fmla="*/ 2 w 2"/>
                <a:gd name="T3" fmla="*/ 6 h 6"/>
                <a:gd name="T4" fmla="*/ 0 w 2"/>
                <a:gd name="T5" fmla="*/ 0 h 6"/>
                <a:gd name="T6" fmla="*/ 2 w 2"/>
                <a:gd name="T7" fmla="*/ 5 h 6"/>
                <a:gd name="T8" fmla="*/ 2 w 2"/>
                <a:gd name="T9" fmla="*/ 0 h 6"/>
                <a:gd name="T10" fmla="*/ 0 60000 65536"/>
                <a:gd name="T11" fmla="*/ 0 60000 65536"/>
                <a:gd name="T12" fmla="*/ 0 60000 65536"/>
                <a:gd name="T13" fmla="*/ 0 60000 65536"/>
                <a:gd name="T14" fmla="*/ 0 60000 65536"/>
                <a:gd name="T15" fmla="*/ 0 w 2"/>
                <a:gd name="T16" fmla="*/ 0 h 6"/>
                <a:gd name="T17" fmla="*/ 2 w 2"/>
                <a:gd name="T18" fmla="*/ 6 h 6"/>
              </a:gdLst>
              <a:ahLst/>
              <a:cxnLst>
                <a:cxn ang="T10">
                  <a:pos x="T0" y="T1"/>
                </a:cxn>
                <a:cxn ang="T11">
                  <a:pos x="T2" y="T3"/>
                </a:cxn>
                <a:cxn ang="T12">
                  <a:pos x="T4" y="T5"/>
                </a:cxn>
                <a:cxn ang="T13">
                  <a:pos x="T6" y="T7"/>
                </a:cxn>
                <a:cxn ang="T14">
                  <a:pos x="T8" y="T9"/>
                </a:cxn>
              </a:cxnLst>
              <a:rect l="T15" t="T16" r="T17" b="T18"/>
              <a:pathLst>
                <a:path w="2" h="6">
                  <a:moveTo>
                    <a:pt x="2" y="0"/>
                  </a:moveTo>
                  <a:lnTo>
                    <a:pt x="2" y="6"/>
                  </a:lnTo>
                  <a:lnTo>
                    <a:pt x="0" y="0"/>
                  </a:lnTo>
                  <a:lnTo>
                    <a:pt x="2" y="5"/>
                  </a:lnTo>
                  <a:lnTo>
                    <a:pt x="2" y="0"/>
                  </a:lnTo>
                  <a:close/>
                </a:path>
              </a:pathLst>
            </a:custGeom>
            <a:solidFill>
              <a:srgbClr val="844CD6"/>
            </a:solidFill>
            <a:ln w="9525">
              <a:noFill/>
              <a:round/>
              <a:headEnd/>
              <a:tailEnd/>
            </a:ln>
          </p:spPr>
          <p:txBody>
            <a:bodyPr/>
            <a:lstStyle/>
            <a:p>
              <a:endParaRPr lang="ru-RU"/>
            </a:p>
          </p:txBody>
        </p:sp>
        <p:sp>
          <p:nvSpPr>
            <p:cNvPr id="22539" name="Freeform 12"/>
            <p:cNvSpPr>
              <a:spLocks/>
            </p:cNvSpPr>
            <p:nvPr/>
          </p:nvSpPr>
          <p:spPr bwMode="auto">
            <a:xfrm>
              <a:off x="1554" y="926"/>
              <a:ext cx="2670" cy="2601"/>
            </a:xfrm>
            <a:custGeom>
              <a:avLst/>
              <a:gdLst>
                <a:gd name="T0" fmla="*/ 0 w 14911"/>
                <a:gd name="T1" fmla="*/ 0 h 12829"/>
                <a:gd name="T2" fmla="*/ 0 w 14911"/>
                <a:gd name="T3" fmla="*/ 0 h 12829"/>
                <a:gd name="T4" fmla="*/ 0 w 14911"/>
                <a:gd name="T5" fmla="*/ 0 h 12829"/>
                <a:gd name="T6" fmla="*/ 0 w 14911"/>
                <a:gd name="T7" fmla="*/ 0 h 12829"/>
                <a:gd name="T8" fmla="*/ 0 w 14911"/>
                <a:gd name="T9" fmla="*/ 0 h 12829"/>
                <a:gd name="T10" fmla="*/ 0 60000 65536"/>
                <a:gd name="T11" fmla="*/ 0 60000 65536"/>
                <a:gd name="T12" fmla="*/ 0 60000 65536"/>
                <a:gd name="T13" fmla="*/ 0 60000 65536"/>
                <a:gd name="T14" fmla="*/ 0 60000 65536"/>
                <a:gd name="T15" fmla="*/ 0 w 14911"/>
                <a:gd name="T16" fmla="*/ 0 h 12829"/>
                <a:gd name="T17" fmla="*/ 14911 w 14911"/>
                <a:gd name="T18" fmla="*/ 12829 h 12829"/>
              </a:gdLst>
              <a:ahLst/>
              <a:cxnLst>
                <a:cxn ang="T10">
                  <a:pos x="T0" y="T1"/>
                </a:cxn>
                <a:cxn ang="T11">
                  <a:pos x="T2" y="T3"/>
                </a:cxn>
                <a:cxn ang="T12">
                  <a:pos x="T4" y="T5"/>
                </a:cxn>
                <a:cxn ang="T13">
                  <a:pos x="T6" y="T7"/>
                </a:cxn>
                <a:cxn ang="T14">
                  <a:pos x="T8" y="T9"/>
                </a:cxn>
              </a:cxnLst>
              <a:rect l="T15" t="T16" r="T17" b="T18"/>
              <a:pathLst>
                <a:path w="14911" h="12829">
                  <a:moveTo>
                    <a:pt x="14906" y="6403"/>
                  </a:moveTo>
                  <a:cubicBezTo>
                    <a:pt x="14900" y="2863"/>
                    <a:pt x="11560" y="0"/>
                    <a:pt x="7446" y="6"/>
                  </a:cubicBezTo>
                  <a:cubicBezTo>
                    <a:pt x="3331" y="13"/>
                    <a:pt x="0" y="2887"/>
                    <a:pt x="6" y="6426"/>
                  </a:cubicBezTo>
                  <a:cubicBezTo>
                    <a:pt x="11" y="9966"/>
                    <a:pt x="3351" y="12829"/>
                    <a:pt x="7466" y="12823"/>
                  </a:cubicBezTo>
                  <a:cubicBezTo>
                    <a:pt x="11581" y="12816"/>
                    <a:pt x="14911" y="9942"/>
                    <a:pt x="14906" y="6403"/>
                  </a:cubicBezTo>
                </a:path>
              </a:pathLst>
            </a:custGeom>
            <a:solidFill>
              <a:srgbClr val="597B20"/>
            </a:solidFill>
            <a:ln w="0">
              <a:solidFill>
                <a:srgbClr val="000000"/>
              </a:solidFill>
              <a:prstDash val="solid"/>
              <a:round/>
              <a:headEnd/>
              <a:tailEnd/>
            </a:ln>
          </p:spPr>
          <p:txBody>
            <a:bodyPr/>
            <a:lstStyle/>
            <a:p>
              <a:endParaRPr lang="ru-RU"/>
            </a:p>
          </p:txBody>
        </p:sp>
        <p:sp>
          <p:nvSpPr>
            <p:cNvPr id="22540" name="Freeform 13"/>
            <p:cNvSpPr>
              <a:spLocks/>
            </p:cNvSpPr>
            <p:nvPr/>
          </p:nvSpPr>
          <p:spPr bwMode="auto">
            <a:xfrm>
              <a:off x="1552" y="924"/>
              <a:ext cx="2673" cy="2605"/>
            </a:xfrm>
            <a:custGeom>
              <a:avLst/>
              <a:gdLst>
                <a:gd name="T0" fmla="*/ 2672 w 2673"/>
                <a:gd name="T1" fmla="*/ 1300 h 2605"/>
                <a:gd name="T2" fmla="*/ 1335 w 2673"/>
                <a:gd name="T3" fmla="*/ 1 h 2605"/>
                <a:gd name="T4" fmla="*/ 1 w 2673"/>
                <a:gd name="T5" fmla="*/ 1305 h 2605"/>
                <a:gd name="T6" fmla="*/ 1339 w 2673"/>
                <a:gd name="T7" fmla="*/ 2603 h 2605"/>
                <a:gd name="T8" fmla="*/ 2672 w 2673"/>
                <a:gd name="T9" fmla="*/ 1300 h 2605"/>
                <a:gd name="T10" fmla="*/ 0 60000 65536"/>
                <a:gd name="T11" fmla="*/ 0 60000 65536"/>
                <a:gd name="T12" fmla="*/ 0 60000 65536"/>
                <a:gd name="T13" fmla="*/ 0 60000 65536"/>
                <a:gd name="T14" fmla="*/ 0 60000 65536"/>
                <a:gd name="T15" fmla="*/ 0 w 2673"/>
                <a:gd name="T16" fmla="*/ 0 h 2605"/>
                <a:gd name="T17" fmla="*/ 2673 w 2673"/>
                <a:gd name="T18" fmla="*/ 2605 h 2605"/>
              </a:gdLst>
              <a:ahLst/>
              <a:cxnLst>
                <a:cxn ang="T10">
                  <a:pos x="T0" y="T1"/>
                </a:cxn>
                <a:cxn ang="T11">
                  <a:pos x="T2" y="T3"/>
                </a:cxn>
                <a:cxn ang="T12">
                  <a:pos x="T4" y="T5"/>
                </a:cxn>
                <a:cxn ang="T13">
                  <a:pos x="T6" y="T7"/>
                </a:cxn>
                <a:cxn ang="T14">
                  <a:pos x="T8" y="T9"/>
                </a:cxn>
              </a:cxnLst>
              <a:rect l="T15" t="T16" r="T17" b="T18"/>
              <a:pathLst>
                <a:path w="2673" h="2605">
                  <a:moveTo>
                    <a:pt x="2672" y="1300"/>
                  </a:moveTo>
                  <a:cubicBezTo>
                    <a:pt x="2672" y="581"/>
                    <a:pt x="2073" y="0"/>
                    <a:pt x="1335" y="1"/>
                  </a:cubicBezTo>
                  <a:cubicBezTo>
                    <a:pt x="597" y="3"/>
                    <a:pt x="0" y="586"/>
                    <a:pt x="1" y="1305"/>
                  </a:cubicBezTo>
                  <a:cubicBezTo>
                    <a:pt x="2" y="2023"/>
                    <a:pt x="601" y="2605"/>
                    <a:pt x="1339" y="2603"/>
                  </a:cubicBezTo>
                  <a:cubicBezTo>
                    <a:pt x="2076" y="2602"/>
                    <a:pt x="2673" y="2018"/>
                    <a:pt x="2672" y="1300"/>
                  </a:cubicBezTo>
                </a:path>
              </a:pathLst>
            </a:custGeom>
            <a:noFill/>
            <a:ln w="15875" cap="rnd">
              <a:solidFill>
                <a:srgbClr val="F561AF"/>
              </a:solidFill>
              <a:prstDash val="solid"/>
              <a:round/>
              <a:headEnd/>
              <a:tailEnd/>
            </a:ln>
          </p:spPr>
          <p:txBody>
            <a:bodyPr/>
            <a:lstStyle/>
            <a:p>
              <a:endParaRPr lang="ru-RU"/>
            </a:p>
          </p:txBody>
        </p:sp>
        <p:sp>
          <p:nvSpPr>
            <p:cNvPr id="22541" name="Freeform 14"/>
            <p:cNvSpPr>
              <a:spLocks/>
            </p:cNvSpPr>
            <p:nvPr/>
          </p:nvSpPr>
          <p:spPr bwMode="auto">
            <a:xfrm>
              <a:off x="1729" y="1093"/>
              <a:ext cx="2324" cy="2267"/>
            </a:xfrm>
            <a:custGeom>
              <a:avLst/>
              <a:gdLst>
                <a:gd name="T0" fmla="*/ 2320 w 2324"/>
                <a:gd name="T1" fmla="*/ 1219 h 2267"/>
                <a:gd name="T2" fmla="*/ 2307 w 2324"/>
                <a:gd name="T3" fmla="*/ 1333 h 2267"/>
                <a:gd name="T4" fmla="*/ 2281 w 2324"/>
                <a:gd name="T5" fmla="*/ 1442 h 2267"/>
                <a:gd name="T6" fmla="*/ 2244 w 2324"/>
                <a:gd name="T7" fmla="*/ 1548 h 2267"/>
                <a:gd name="T8" fmla="*/ 2198 w 2324"/>
                <a:gd name="T9" fmla="*/ 1649 h 2267"/>
                <a:gd name="T10" fmla="*/ 2127 w 2324"/>
                <a:gd name="T11" fmla="*/ 1766 h 2267"/>
                <a:gd name="T12" fmla="*/ 2060 w 2324"/>
                <a:gd name="T13" fmla="*/ 1853 h 2267"/>
                <a:gd name="T14" fmla="*/ 1945 w 2324"/>
                <a:gd name="T15" fmla="*/ 1972 h 2267"/>
                <a:gd name="T16" fmla="*/ 1859 w 2324"/>
                <a:gd name="T17" fmla="*/ 2042 h 2267"/>
                <a:gd name="T18" fmla="*/ 1767 w 2324"/>
                <a:gd name="T19" fmla="*/ 2104 h 2267"/>
                <a:gd name="T20" fmla="*/ 1667 w 2324"/>
                <a:gd name="T21" fmla="*/ 2155 h 2267"/>
                <a:gd name="T22" fmla="*/ 1563 w 2324"/>
                <a:gd name="T23" fmla="*/ 2198 h 2267"/>
                <a:gd name="T24" fmla="*/ 1427 w 2324"/>
                <a:gd name="T25" fmla="*/ 2238 h 2267"/>
                <a:gd name="T26" fmla="*/ 1283 w 2324"/>
                <a:gd name="T27" fmla="*/ 2262 h 2267"/>
                <a:gd name="T28" fmla="*/ 1164 w 2324"/>
                <a:gd name="T29" fmla="*/ 2267 h 2267"/>
                <a:gd name="T30" fmla="*/ 1045 w 2324"/>
                <a:gd name="T31" fmla="*/ 2263 h 2267"/>
                <a:gd name="T32" fmla="*/ 902 w 2324"/>
                <a:gd name="T33" fmla="*/ 2239 h 2267"/>
                <a:gd name="T34" fmla="*/ 791 w 2324"/>
                <a:gd name="T35" fmla="*/ 2209 h 2267"/>
                <a:gd name="T36" fmla="*/ 686 w 2324"/>
                <a:gd name="T37" fmla="*/ 2168 h 2267"/>
                <a:gd name="T38" fmla="*/ 586 w 2324"/>
                <a:gd name="T39" fmla="*/ 2118 h 2267"/>
                <a:gd name="T40" fmla="*/ 490 w 2324"/>
                <a:gd name="T41" fmla="*/ 2059 h 2267"/>
                <a:gd name="T42" fmla="*/ 404 w 2324"/>
                <a:gd name="T43" fmla="*/ 1992 h 2267"/>
                <a:gd name="T44" fmla="*/ 323 w 2324"/>
                <a:gd name="T45" fmla="*/ 1918 h 2267"/>
                <a:gd name="T46" fmla="*/ 250 w 2324"/>
                <a:gd name="T47" fmla="*/ 1836 h 2267"/>
                <a:gd name="T48" fmla="*/ 185 w 2324"/>
                <a:gd name="T49" fmla="*/ 1748 h 2267"/>
                <a:gd name="T50" fmla="*/ 127 w 2324"/>
                <a:gd name="T51" fmla="*/ 1653 h 2267"/>
                <a:gd name="T52" fmla="*/ 82 w 2324"/>
                <a:gd name="T53" fmla="*/ 1551 h 2267"/>
                <a:gd name="T54" fmla="*/ 46 w 2324"/>
                <a:gd name="T55" fmla="*/ 1446 h 2267"/>
                <a:gd name="T56" fmla="*/ 18 w 2324"/>
                <a:gd name="T57" fmla="*/ 1337 h 2267"/>
                <a:gd name="T58" fmla="*/ 4 w 2324"/>
                <a:gd name="T59" fmla="*/ 1223 h 2267"/>
                <a:gd name="T60" fmla="*/ 0 w 2324"/>
                <a:gd name="T61" fmla="*/ 1106 h 2267"/>
                <a:gd name="T62" fmla="*/ 10 w 2324"/>
                <a:gd name="T63" fmla="*/ 992 h 2267"/>
                <a:gd name="T64" fmla="*/ 30 w 2324"/>
                <a:gd name="T65" fmla="*/ 880 h 2267"/>
                <a:gd name="T66" fmla="*/ 60 w 2324"/>
                <a:gd name="T67" fmla="*/ 772 h 2267"/>
                <a:gd name="T68" fmla="*/ 103 w 2324"/>
                <a:gd name="T69" fmla="*/ 670 h 2267"/>
                <a:gd name="T70" fmla="*/ 153 w 2324"/>
                <a:gd name="T71" fmla="*/ 572 h 2267"/>
                <a:gd name="T72" fmla="*/ 231 w 2324"/>
                <a:gd name="T73" fmla="*/ 458 h 2267"/>
                <a:gd name="T74" fmla="*/ 339 w 2324"/>
                <a:gd name="T75" fmla="*/ 334 h 2267"/>
                <a:gd name="T76" fmla="*/ 422 w 2324"/>
                <a:gd name="T77" fmla="*/ 260 h 2267"/>
                <a:gd name="T78" fmla="*/ 512 w 2324"/>
                <a:gd name="T79" fmla="*/ 195 h 2267"/>
                <a:gd name="T80" fmla="*/ 606 w 2324"/>
                <a:gd name="T81" fmla="*/ 138 h 2267"/>
                <a:gd name="T82" fmla="*/ 709 w 2324"/>
                <a:gd name="T83" fmla="*/ 90 h 2267"/>
                <a:gd name="T84" fmla="*/ 815 w 2324"/>
                <a:gd name="T85" fmla="*/ 53 h 2267"/>
                <a:gd name="T86" fmla="*/ 956 w 2324"/>
                <a:gd name="T87" fmla="*/ 19 h 2267"/>
                <a:gd name="T88" fmla="*/ 1102 w 2324"/>
                <a:gd name="T89" fmla="*/ 1 h 2267"/>
                <a:gd name="T90" fmla="*/ 1220 w 2324"/>
                <a:gd name="T91" fmla="*/ 1 h 2267"/>
                <a:gd name="T92" fmla="*/ 1367 w 2324"/>
                <a:gd name="T93" fmla="*/ 18 h 2267"/>
                <a:gd name="T94" fmla="*/ 1480 w 2324"/>
                <a:gd name="T95" fmla="*/ 43 h 2267"/>
                <a:gd name="T96" fmla="*/ 1587 w 2324"/>
                <a:gd name="T97" fmla="*/ 78 h 2267"/>
                <a:gd name="T98" fmla="*/ 1689 w 2324"/>
                <a:gd name="T99" fmla="*/ 123 h 2267"/>
                <a:gd name="T100" fmla="*/ 1788 w 2324"/>
                <a:gd name="T101" fmla="*/ 177 h 2267"/>
                <a:gd name="T102" fmla="*/ 1879 w 2324"/>
                <a:gd name="T103" fmla="*/ 240 h 2267"/>
                <a:gd name="T104" fmla="*/ 1964 w 2324"/>
                <a:gd name="T105" fmla="*/ 312 h 2267"/>
                <a:gd name="T106" fmla="*/ 2039 w 2324"/>
                <a:gd name="T107" fmla="*/ 389 h 2267"/>
                <a:gd name="T108" fmla="*/ 2109 w 2324"/>
                <a:gd name="T109" fmla="*/ 477 h 2267"/>
                <a:gd name="T110" fmla="*/ 2169 w 2324"/>
                <a:gd name="T111" fmla="*/ 569 h 2267"/>
                <a:gd name="T112" fmla="*/ 2220 w 2324"/>
                <a:gd name="T113" fmla="*/ 666 h 2267"/>
                <a:gd name="T114" fmla="*/ 2263 w 2324"/>
                <a:gd name="T115" fmla="*/ 768 h 2267"/>
                <a:gd name="T116" fmla="*/ 2295 w 2324"/>
                <a:gd name="T117" fmla="*/ 876 h 2267"/>
                <a:gd name="T118" fmla="*/ 2314 w 2324"/>
                <a:gd name="T119" fmla="*/ 988 h 2267"/>
                <a:gd name="T120" fmla="*/ 2324 w 2324"/>
                <a:gd name="T121" fmla="*/ 1102 h 226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324"/>
                <a:gd name="T184" fmla="*/ 0 h 2267"/>
                <a:gd name="T185" fmla="*/ 2324 w 2324"/>
                <a:gd name="T186" fmla="*/ 2267 h 226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324" h="2267">
                  <a:moveTo>
                    <a:pt x="2324" y="1132"/>
                  </a:moveTo>
                  <a:lnTo>
                    <a:pt x="2324" y="1160"/>
                  </a:lnTo>
                  <a:lnTo>
                    <a:pt x="2322" y="1190"/>
                  </a:lnTo>
                  <a:lnTo>
                    <a:pt x="2320" y="1219"/>
                  </a:lnTo>
                  <a:lnTo>
                    <a:pt x="2319" y="1247"/>
                  </a:lnTo>
                  <a:lnTo>
                    <a:pt x="2315" y="1276"/>
                  </a:lnTo>
                  <a:lnTo>
                    <a:pt x="2311" y="1304"/>
                  </a:lnTo>
                  <a:lnTo>
                    <a:pt x="2307" y="1333"/>
                  </a:lnTo>
                  <a:lnTo>
                    <a:pt x="2300" y="1361"/>
                  </a:lnTo>
                  <a:lnTo>
                    <a:pt x="2296" y="1388"/>
                  </a:lnTo>
                  <a:lnTo>
                    <a:pt x="2288" y="1415"/>
                  </a:lnTo>
                  <a:lnTo>
                    <a:pt x="2281" y="1442"/>
                  </a:lnTo>
                  <a:lnTo>
                    <a:pt x="2272" y="1468"/>
                  </a:lnTo>
                  <a:lnTo>
                    <a:pt x="2264" y="1496"/>
                  </a:lnTo>
                  <a:lnTo>
                    <a:pt x="2255" y="1523"/>
                  </a:lnTo>
                  <a:lnTo>
                    <a:pt x="2244" y="1548"/>
                  </a:lnTo>
                  <a:lnTo>
                    <a:pt x="2234" y="1573"/>
                  </a:lnTo>
                  <a:lnTo>
                    <a:pt x="2221" y="1598"/>
                  </a:lnTo>
                  <a:lnTo>
                    <a:pt x="2210" y="1624"/>
                  </a:lnTo>
                  <a:lnTo>
                    <a:pt x="2198" y="1649"/>
                  </a:lnTo>
                  <a:lnTo>
                    <a:pt x="2185" y="1673"/>
                  </a:lnTo>
                  <a:lnTo>
                    <a:pt x="2171" y="1696"/>
                  </a:lnTo>
                  <a:lnTo>
                    <a:pt x="2157" y="1720"/>
                  </a:lnTo>
                  <a:lnTo>
                    <a:pt x="2127" y="1766"/>
                  </a:lnTo>
                  <a:lnTo>
                    <a:pt x="2111" y="1788"/>
                  </a:lnTo>
                  <a:lnTo>
                    <a:pt x="2094" y="1810"/>
                  </a:lnTo>
                  <a:lnTo>
                    <a:pt x="2078" y="1833"/>
                  </a:lnTo>
                  <a:lnTo>
                    <a:pt x="2060" y="1853"/>
                  </a:lnTo>
                  <a:lnTo>
                    <a:pt x="2024" y="1895"/>
                  </a:lnTo>
                  <a:lnTo>
                    <a:pt x="1985" y="1934"/>
                  </a:lnTo>
                  <a:lnTo>
                    <a:pt x="1966" y="1953"/>
                  </a:lnTo>
                  <a:lnTo>
                    <a:pt x="1945" y="1972"/>
                  </a:lnTo>
                  <a:lnTo>
                    <a:pt x="1923" y="1989"/>
                  </a:lnTo>
                  <a:lnTo>
                    <a:pt x="1903" y="2008"/>
                  </a:lnTo>
                  <a:lnTo>
                    <a:pt x="1881" y="2024"/>
                  </a:lnTo>
                  <a:lnTo>
                    <a:pt x="1859" y="2042"/>
                  </a:lnTo>
                  <a:lnTo>
                    <a:pt x="1836" y="2057"/>
                  </a:lnTo>
                  <a:lnTo>
                    <a:pt x="1812" y="2073"/>
                  </a:lnTo>
                  <a:lnTo>
                    <a:pt x="1791" y="2087"/>
                  </a:lnTo>
                  <a:lnTo>
                    <a:pt x="1767" y="2104"/>
                  </a:lnTo>
                  <a:lnTo>
                    <a:pt x="1742" y="2116"/>
                  </a:lnTo>
                  <a:lnTo>
                    <a:pt x="1718" y="2130"/>
                  </a:lnTo>
                  <a:lnTo>
                    <a:pt x="1692" y="2143"/>
                  </a:lnTo>
                  <a:lnTo>
                    <a:pt x="1667" y="2155"/>
                  </a:lnTo>
                  <a:lnTo>
                    <a:pt x="1642" y="2166"/>
                  </a:lnTo>
                  <a:lnTo>
                    <a:pt x="1617" y="2178"/>
                  </a:lnTo>
                  <a:lnTo>
                    <a:pt x="1590" y="2189"/>
                  </a:lnTo>
                  <a:lnTo>
                    <a:pt x="1563" y="2198"/>
                  </a:lnTo>
                  <a:lnTo>
                    <a:pt x="1536" y="2208"/>
                  </a:lnTo>
                  <a:lnTo>
                    <a:pt x="1509" y="2216"/>
                  </a:lnTo>
                  <a:lnTo>
                    <a:pt x="1454" y="2232"/>
                  </a:lnTo>
                  <a:lnTo>
                    <a:pt x="1427" y="2238"/>
                  </a:lnTo>
                  <a:lnTo>
                    <a:pt x="1399" y="2245"/>
                  </a:lnTo>
                  <a:lnTo>
                    <a:pt x="1370" y="2249"/>
                  </a:lnTo>
                  <a:lnTo>
                    <a:pt x="1342" y="2254"/>
                  </a:lnTo>
                  <a:lnTo>
                    <a:pt x="1283" y="2262"/>
                  </a:lnTo>
                  <a:lnTo>
                    <a:pt x="1253" y="2264"/>
                  </a:lnTo>
                  <a:lnTo>
                    <a:pt x="1223" y="2265"/>
                  </a:lnTo>
                  <a:lnTo>
                    <a:pt x="1194" y="2267"/>
                  </a:lnTo>
                  <a:lnTo>
                    <a:pt x="1164" y="2267"/>
                  </a:lnTo>
                  <a:lnTo>
                    <a:pt x="1135" y="2267"/>
                  </a:lnTo>
                  <a:lnTo>
                    <a:pt x="1105" y="2265"/>
                  </a:lnTo>
                  <a:lnTo>
                    <a:pt x="1075" y="2264"/>
                  </a:lnTo>
                  <a:lnTo>
                    <a:pt x="1045" y="2263"/>
                  </a:lnTo>
                  <a:lnTo>
                    <a:pt x="987" y="2255"/>
                  </a:lnTo>
                  <a:lnTo>
                    <a:pt x="959" y="2250"/>
                  </a:lnTo>
                  <a:lnTo>
                    <a:pt x="931" y="2246"/>
                  </a:lnTo>
                  <a:lnTo>
                    <a:pt x="902" y="2239"/>
                  </a:lnTo>
                  <a:lnTo>
                    <a:pt x="874" y="2233"/>
                  </a:lnTo>
                  <a:lnTo>
                    <a:pt x="845" y="2225"/>
                  </a:lnTo>
                  <a:lnTo>
                    <a:pt x="818" y="2217"/>
                  </a:lnTo>
                  <a:lnTo>
                    <a:pt x="791" y="2209"/>
                  </a:lnTo>
                  <a:lnTo>
                    <a:pt x="765" y="2200"/>
                  </a:lnTo>
                  <a:lnTo>
                    <a:pt x="737" y="2190"/>
                  </a:lnTo>
                  <a:lnTo>
                    <a:pt x="712" y="2179"/>
                  </a:lnTo>
                  <a:lnTo>
                    <a:pt x="686" y="2168"/>
                  </a:lnTo>
                  <a:lnTo>
                    <a:pt x="660" y="2157"/>
                  </a:lnTo>
                  <a:lnTo>
                    <a:pt x="635" y="2145"/>
                  </a:lnTo>
                  <a:lnTo>
                    <a:pt x="609" y="2132"/>
                  </a:lnTo>
                  <a:lnTo>
                    <a:pt x="586" y="2118"/>
                  </a:lnTo>
                  <a:lnTo>
                    <a:pt x="562" y="2106"/>
                  </a:lnTo>
                  <a:lnTo>
                    <a:pt x="538" y="2089"/>
                  </a:lnTo>
                  <a:lnTo>
                    <a:pt x="515" y="2076"/>
                  </a:lnTo>
                  <a:lnTo>
                    <a:pt x="490" y="2059"/>
                  </a:lnTo>
                  <a:lnTo>
                    <a:pt x="468" y="2044"/>
                  </a:lnTo>
                  <a:lnTo>
                    <a:pt x="447" y="2027"/>
                  </a:lnTo>
                  <a:lnTo>
                    <a:pt x="424" y="2011"/>
                  </a:lnTo>
                  <a:lnTo>
                    <a:pt x="404" y="1992"/>
                  </a:lnTo>
                  <a:lnTo>
                    <a:pt x="383" y="1975"/>
                  </a:lnTo>
                  <a:lnTo>
                    <a:pt x="362" y="1956"/>
                  </a:lnTo>
                  <a:lnTo>
                    <a:pt x="342" y="1937"/>
                  </a:lnTo>
                  <a:lnTo>
                    <a:pt x="323" y="1918"/>
                  </a:lnTo>
                  <a:lnTo>
                    <a:pt x="304" y="1898"/>
                  </a:lnTo>
                  <a:lnTo>
                    <a:pt x="285" y="1877"/>
                  </a:lnTo>
                  <a:lnTo>
                    <a:pt x="267" y="1856"/>
                  </a:lnTo>
                  <a:lnTo>
                    <a:pt x="250" y="1836"/>
                  </a:lnTo>
                  <a:lnTo>
                    <a:pt x="232" y="1814"/>
                  </a:lnTo>
                  <a:lnTo>
                    <a:pt x="215" y="1791"/>
                  </a:lnTo>
                  <a:lnTo>
                    <a:pt x="199" y="1769"/>
                  </a:lnTo>
                  <a:lnTo>
                    <a:pt x="185" y="1748"/>
                  </a:lnTo>
                  <a:lnTo>
                    <a:pt x="169" y="1724"/>
                  </a:lnTo>
                  <a:lnTo>
                    <a:pt x="155" y="1700"/>
                  </a:lnTo>
                  <a:lnTo>
                    <a:pt x="142" y="1676"/>
                  </a:lnTo>
                  <a:lnTo>
                    <a:pt x="127" y="1653"/>
                  </a:lnTo>
                  <a:lnTo>
                    <a:pt x="115" y="1628"/>
                  </a:lnTo>
                  <a:lnTo>
                    <a:pt x="104" y="1602"/>
                  </a:lnTo>
                  <a:lnTo>
                    <a:pt x="93" y="1577"/>
                  </a:lnTo>
                  <a:lnTo>
                    <a:pt x="82" y="1551"/>
                  </a:lnTo>
                  <a:lnTo>
                    <a:pt x="70" y="1526"/>
                  </a:lnTo>
                  <a:lnTo>
                    <a:pt x="61" y="1500"/>
                  </a:lnTo>
                  <a:lnTo>
                    <a:pt x="53" y="1473"/>
                  </a:lnTo>
                  <a:lnTo>
                    <a:pt x="46" y="1446"/>
                  </a:lnTo>
                  <a:lnTo>
                    <a:pt x="38" y="1419"/>
                  </a:lnTo>
                  <a:lnTo>
                    <a:pt x="31" y="1392"/>
                  </a:lnTo>
                  <a:lnTo>
                    <a:pt x="25" y="1365"/>
                  </a:lnTo>
                  <a:lnTo>
                    <a:pt x="18" y="1337"/>
                  </a:lnTo>
                  <a:lnTo>
                    <a:pt x="14" y="1309"/>
                  </a:lnTo>
                  <a:lnTo>
                    <a:pt x="10" y="1280"/>
                  </a:lnTo>
                  <a:lnTo>
                    <a:pt x="7" y="1251"/>
                  </a:lnTo>
                  <a:lnTo>
                    <a:pt x="4" y="1223"/>
                  </a:lnTo>
                  <a:lnTo>
                    <a:pt x="2" y="1195"/>
                  </a:lnTo>
                  <a:lnTo>
                    <a:pt x="0" y="1165"/>
                  </a:lnTo>
                  <a:lnTo>
                    <a:pt x="0" y="1136"/>
                  </a:lnTo>
                  <a:lnTo>
                    <a:pt x="0" y="1106"/>
                  </a:lnTo>
                  <a:lnTo>
                    <a:pt x="2" y="1078"/>
                  </a:lnTo>
                  <a:lnTo>
                    <a:pt x="4" y="1049"/>
                  </a:lnTo>
                  <a:lnTo>
                    <a:pt x="7" y="1021"/>
                  </a:lnTo>
                  <a:lnTo>
                    <a:pt x="10" y="992"/>
                  </a:lnTo>
                  <a:lnTo>
                    <a:pt x="13" y="964"/>
                  </a:lnTo>
                  <a:lnTo>
                    <a:pt x="17" y="935"/>
                  </a:lnTo>
                  <a:lnTo>
                    <a:pt x="24" y="907"/>
                  </a:lnTo>
                  <a:lnTo>
                    <a:pt x="30" y="880"/>
                  </a:lnTo>
                  <a:lnTo>
                    <a:pt x="37" y="853"/>
                  </a:lnTo>
                  <a:lnTo>
                    <a:pt x="45" y="825"/>
                  </a:lnTo>
                  <a:lnTo>
                    <a:pt x="52" y="800"/>
                  </a:lnTo>
                  <a:lnTo>
                    <a:pt x="60" y="772"/>
                  </a:lnTo>
                  <a:lnTo>
                    <a:pt x="69" y="745"/>
                  </a:lnTo>
                  <a:lnTo>
                    <a:pt x="80" y="721"/>
                  </a:lnTo>
                  <a:lnTo>
                    <a:pt x="92" y="695"/>
                  </a:lnTo>
                  <a:lnTo>
                    <a:pt x="103" y="670"/>
                  </a:lnTo>
                  <a:lnTo>
                    <a:pt x="114" y="644"/>
                  </a:lnTo>
                  <a:lnTo>
                    <a:pt x="126" y="619"/>
                  </a:lnTo>
                  <a:lnTo>
                    <a:pt x="140" y="595"/>
                  </a:lnTo>
                  <a:lnTo>
                    <a:pt x="153" y="572"/>
                  </a:lnTo>
                  <a:lnTo>
                    <a:pt x="167" y="548"/>
                  </a:lnTo>
                  <a:lnTo>
                    <a:pt x="197" y="502"/>
                  </a:lnTo>
                  <a:lnTo>
                    <a:pt x="213" y="480"/>
                  </a:lnTo>
                  <a:lnTo>
                    <a:pt x="231" y="458"/>
                  </a:lnTo>
                  <a:lnTo>
                    <a:pt x="248" y="436"/>
                  </a:lnTo>
                  <a:lnTo>
                    <a:pt x="265" y="415"/>
                  </a:lnTo>
                  <a:lnTo>
                    <a:pt x="302" y="373"/>
                  </a:lnTo>
                  <a:lnTo>
                    <a:pt x="339" y="334"/>
                  </a:lnTo>
                  <a:lnTo>
                    <a:pt x="360" y="315"/>
                  </a:lnTo>
                  <a:lnTo>
                    <a:pt x="381" y="296"/>
                  </a:lnTo>
                  <a:lnTo>
                    <a:pt x="401" y="277"/>
                  </a:lnTo>
                  <a:lnTo>
                    <a:pt x="422" y="260"/>
                  </a:lnTo>
                  <a:lnTo>
                    <a:pt x="444" y="243"/>
                  </a:lnTo>
                  <a:lnTo>
                    <a:pt x="465" y="226"/>
                  </a:lnTo>
                  <a:lnTo>
                    <a:pt x="488" y="211"/>
                  </a:lnTo>
                  <a:lnTo>
                    <a:pt x="512" y="195"/>
                  </a:lnTo>
                  <a:lnTo>
                    <a:pt x="535" y="179"/>
                  </a:lnTo>
                  <a:lnTo>
                    <a:pt x="559" y="165"/>
                  </a:lnTo>
                  <a:lnTo>
                    <a:pt x="583" y="151"/>
                  </a:lnTo>
                  <a:lnTo>
                    <a:pt x="606" y="138"/>
                  </a:lnTo>
                  <a:lnTo>
                    <a:pt x="632" y="125"/>
                  </a:lnTo>
                  <a:lnTo>
                    <a:pt x="657" y="113"/>
                  </a:lnTo>
                  <a:lnTo>
                    <a:pt x="683" y="102"/>
                  </a:lnTo>
                  <a:lnTo>
                    <a:pt x="709" y="90"/>
                  </a:lnTo>
                  <a:lnTo>
                    <a:pt x="734" y="79"/>
                  </a:lnTo>
                  <a:lnTo>
                    <a:pt x="762" y="70"/>
                  </a:lnTo>
                  <a:lnTo>
                    <a:pt x="788" y="60"/>
                  </a:lnTo>
                  <a:lnTo>
                    <a:pt x="815" y="53"/>
                  </a:lnTo>
                  <a:lnTo>
                    <a:pt x="871" y="36"/>
                  </a:lnTo>
                  <a:lnTo>
                    <a:pt x="899" y="30"/>
                  </a:lnTo>
                  <a:lnTo>
                    <a:pt x="927" y="23"/>
                  </a:lnTo>
                  <a:lnTo>
                    <a:pt x="956" y="19"/>
                  </a:lnTo>
                  <a:lnTo>
                    <a:pt x="984" y="14"/>
                  </a:lnTo>
                  <a:lnTo>
                    <a:pt x="1042" y="6"/>
                  </a:lnTo>
                  <a:lnTo>
                    <a:pt x="1072" y="4"/>
                  </a:lnTo>
                  <a:lnTo>
                    <a:pt x="1102" y="1"/>
                  </a:lnTo>
                  <a:lnTo>
                    <a:pt x="1132" y="1"/>
                  </a:lnTo>
                  <a:lnTo>
                    <a:pt x="1161" y="0"/>
                  </a:lnTo>
                  <a:lnTo>
                    <a:pt x="1191" y="1"/>
                  </a:lnTo>
                  <a:lnTo>
                    <a:pt x="1220" y="1"/>
                  </a:lnTo>
                  <a:lnTo>
                    <a:pt x="1250" y="4"/>
                  </a:lnTo>
                  <a:lnTo>
                    <a:pt x="1280" y="5"/>
                  </a:lnTo>
                  <a:lnTo>
                    <a:pt x="1339" y="13"/>
                  </a:lnTo>
                  <a:lnTo>
                    <a:pt x="1367" y="18"/>
                  </a:lnTo>
                  <a:lnTo>
                    <a:pt x="1396" y="22"/>
                  </a:lnTo>
                  <a:lnTo>
                    <a:pt x="1424" y="29"/>
                  </a:lnTo>
                  <a:lnTo>
                    <a:pt x="1451" y="35"/>
                  </a:lnTo>
                  <a:lnTo>
                    <a:pt x="1480" y="43"/>
                  </a:lnTo>
                  <a:lnTo>
                    <a:pt x="1506" y="51"/>
                  </a:lnTo>
                  <a:lnTo>
                    <a:pt x="1533" y="59"/>
                  </a:lnTo>
                  <a:lnTo>
                    <a:pt x="1560" y="68"/>
                  </a:lnTo>
                  <a:lnTo>
                    <a:pt x="1587" y="78"/>
                  </a:lnTo>
                  <a:lnTo>
                    <a:pt x="1614" y="89"/>
                  </a:lnTo>
                  <a:lnTo>
                    <a:pt x="1639" y="100"/>
                  </a:lnTo>
                  <a:lnTo>
                    <a:pt x="1665" y="111"/>
                  </a:lnTo>
                  <a:lnTo>
                    <a:pt x="1689" y="123"/>
                  </a:lnTo>
                  <a:lnTo>
                    <a:pt x="1715" y="136"/>
                  </a:lnTo>
                  <a:lnTo>
                    <a:pt x="1739" y="149"/>
                  </a:lnTo>
                  <a:lnTo>
                    <a:pt x="1764" y="162"/>
                  </a:lnTo>
                  <a:lnTo>
                    <a:pt x="1788" y="177"/>
                  </a:lnTo>
                  <a:lnTo>
                    <a:pt x="1810" y="192"/>
                  </a:lnTo>
                  <a:lnTo>
                    <a:pt x="1834" y="209"/>
                  </a:lnTo>
                  <a:lnTo>
                    <a:pt x="1856" y="224"/>
                  </a:lnTo>
                  <a:lnTo>
                    <a:pt x="1879" y="240"/>
                  </a:lnTo>
                  <a:lnTo>
                    <a:pt x="1900" y="258"/>
                  </a:lnTo>
                  <a:lnTo>
                    <a:pt x="1921" y="275"/>
                  </a:lnTo>
                  <a:lnTo>
                    <a:pt x="1943" y="293"/>
                  </a:lnTo>
                  <a:lnTo>
                    <a:pt x="1964" y="312"/>
                  </a:lnTo>
                  <a:lnTo>
                    <a:pt x="1983" y="331"/>
                  </a:lnTo>
                  <a:lnTo>
                    <a:pt x="2002" y="350"/>
                  </a:lnTo>
                  <a:lnTo>
                    <a:pt x="2022" y="370"/>
                  </a:lnTo>
                  <a:lnTo>
                    <a:pt x="2039" y="389"/>
                  </a:lnTo>
                  <a:lnTo>
                    <a:pt x="2058" y="412"/>
                  </a:lnTo>
                  <a:lnTo>
                    <a:pt x="2076" y="432"/>
                  </a:lnTo>
                  <a:lnTo>
                    <a:pt x="2092" y="455"/>
                  </a:lnTo>
                  <a:lnTo>
                    <a:pt x="2109" y="477"/>
                  </a:lnTo>
                  <a:lnTo>
                    <a:pt x="2125" y="499"/>
                  </a:lnTo>
                  <a:lnTo>
                    <a:pt x="2141" y="520"/>
                  </a:lnTo>
                  <a:lnTo>
                    <a:pt x="2156" y="544"/>
                  </a:lnTo>
                  <a:lnTo>
                    <a:pt x="2169" y="569"/>
                  </a:lnTo>
                  <a:lnTo>
                    <a:pt x="2184" y="592"/>
                  </a:lnTo>
                  <a:lnTo>
                    <a:pt x="2197" y="616"/>
                  </a:lnTo>
                  <a:lnTo>
                    <a:pt x="2209" y="640"/>
                  </a:lnTo>
                  <a:lnTo>
                    <a:pt x="2220" y="666"/>
                  </a:lnTo>
                  <a:lnTo>
                    <a:pt x="2233" y="691"/>
                  </a:lnTo>
                  <a:lnTo>
                    <a:pt x="2243" y="717"/>
                  </a:lnTo>
                  <a:lnTo>
                    <a:pt x="2254" y="742"/>
                  </a:lnTo>
                  <a:lnTo>
                    <a:pt x="2263" y="768"/>
                  </a:lnTo>
                  <a:lnTo>
                    <a:pt x="2271" y="796"/>
                  </a:lnTo>
                  <a:lnTo>
                    <a:pt x="2281" y="821"/>
                  </a:lnTo>
                  <a:lnTo>
                    <a:pt x="2287" y="849"/>
                  </a:lnTo>
                  <a:lnTo>
                    <a:pt x="2295" y="876"/>
                  </a:lnTo>
                  <a:lnTo>
                    <a:pt x="2299" y="903"/>
                  </a:lnTo>
                  <a:lnTo>
                    <a:pt x="2306" y="931"/>
                  </a:lnTo>
                  <a:lnTo>
                    <a:pt x="2311" y="960"/>
                  </a:lnTo>
                  <a:lnTo>
                    <a:pt x="2314" y="988"/>
                  </a:lnTo>
                  <a:lnTo>
                    <a:pt x="2318" y="1017"/>
                  </a:lnTo>
                  <a:lnTo>
                    <a:pt x="2320" y="1045"/>
                  </a:lnTo>
                  <a:lnTo>
                    <a:pt x="2322" y="1074"/>
                  </a:lnTo>
                  <a:lnTo>
                    <a:pt x="2324" y="1102"/>
                  </a:lnTo>
                  <a:lnTo>
                    <a:pt x="2324" y="1132"/>
                  </a:lnTo>
                  <a:close/>
                </a:path>
              </a:pathLst>
            </a:custGeom>
            <a:solidFill>
              <a:srgbClr val="000000"/>
            </a:solidFill>
            <a:ln w="9525">
              <a:noFill/>
              <a:round/>
              <a:headEnd/>
              <a:tailEnd/>
            </a:ln>
          </p:spPr>
          <p:txBody>
            <a:bodyPr/>
            <a:lstStyle/>
            <a:p>
              <a:endParaRPr lang="ru-RU"/>
            </a:p>
          </p:txBody>
        </p:sp>
        <p:sp>
          <p:nvSpPr>
            <p:cNvPr id="22542" name="Freeform 15"/>
            <p:cNvSpPr>
              <a:spLocks/>
            </p:cNvSpPr>
            <p:nvPr/>
          </p:nvSpPr>
          <p:spPr bwMode="auto">
            <a:xfrm>
              <a:off x="1750" y="1115"/>
              <a:ext cx="2279" cy="2225"/>
            </a:xfrm>
            <a:custGeom>
              <a:avLst/>
              <a:gdLst>
                <a:gd name="T0" fmla="*/ 2277 w 2279"/>
                <a:gd name="T1" fmla="*/ 1195 h 2225"/>
                <a:gd name="T2" fmla="*/ 2257 w 2279"/>
                <a:gd name="T3" fmla="*/ 1334 h 2225"/>
                <a:gd name="T4" fmla="*/ 2229 w 2279"/>
                <a:gd name="T5" fmla="*/ 1441 h 2225"/>
                <a:gd name="T6" fmla="*/ 2191 w 2279"/>
                <a:gd name="T7" fmla="*/ 1544 h 2225"/>
                <a:gd name="T8" fmla="*/ 2142 w 2279"/>
                <a:gd name="T9" fmla="*/ 1640 h 2225"/>
                <a:gd name="T10" fmla="*/ 2086 w 2279"/>
                <a:gd name="T11" fmla="*/ 1732 h 2225"/>
                <a:gd name="T12" fmla="*/ 2003 w 2279"/>
                <a:gd name="T13" fmla="*/ 1838 h 2225"/>
                <a:gd name="T14" fmla="*/ 1907 w 2279"/>
                <a:gd name="T15" fmla="*/ 1934 h 2225"/>
                <a:gd name="T16" fmla="*/ 1823 w 2279"/>
                <a:gd name="T17" fmla="*/ 2003 h 2225"/>
                <a:gd name="T18" fmla="*/ 1731 w 2279"/>
                <a:gd name="T19" fmla="*/ 2063 h 2225"/>
                <a:gd name="T20" fmla="*/ 1635 w 2279"/>
                <a:gd name="T21" fmla="*/ 2113 h 2225"/>
                <a:gd name="T22" fmla="*/ 1532 w 2279"/>
                <a:gd name="T23" fmla="*/ 2156 h 2225"/>
                <a:gd name="T24" fmla="*/ 1427 w 2279"/>
                <a:gd name="T25" fmla="*/ 2188 h 2225"/>
                <a:gd name="T26" fmla="*/ 1314 w 2279"/>
                <a:gd name="T27" fmla="*/ 2211 h 2225"/>
                <a:gd name="T28" fmla="*/ 1171 w 2279"/>
                <a:gd name="T29" fmla="*/ 2224 h 2225"/>
                <a:gd name="T30" fmla="*/ 1053 w 2279"/>
                <a:gd name="T31" fmla="*/ 2222 h 2225"/>
                <a:gd name="T32" fmla="*/ 940 w 2279"/>
                <a:gd name="T33" fmla="*/ 2208 h 2225"/>
                <a:gd name="T34" fmla="*/ 829 w 2279"/>
                <a:gd name="T35" fmla="*/ 2183 h 2225"/>
                <a:gd name="T36" fmla="*/ 698 w 2279"/>
                <a:gd name="T37" fmla="*/ 2137 h 2225"/>
                <a:gd name="T38" fmla="*/ 574 w 2279"/>
                <a:gd name="T39" fmla="*/ 2077 h 2225"/>
                <a:gd name="T40" fmla="*/ 458 w 2279"/>
                <a:gd name="T41" fmla="*/ 2005 h 2225"/>
                <a:gd name="T42" fmla="*/ 354 w 2279"/>
                <a:gd name="T43" fmla="*/ 1918 h 2225"/>
                <a:gd name="T44" fmla="*/ 280 w 2279"/>
                <a:gd name="T45" fmla="*/ 1841 h 2225"/>
                <a:gd name="T46" fmla="*/ 195 w 2279"/>
                <a:gd name="T47" fmla="*/ 1735 h 2225"/>
                <a:gd name="T48" fmla="*/ 138 w 2279"/>
                <a:gd name="T49" fmla="*/ 1644 h 2225"/>
                <a:gd name="T50" fmla="*/ 61 w 2279"/>
                <a:gd name="T51" fmla="*/ 1471 h 2225"/>
                <a:gd name="T52" fmla="*/ 29 w 2279"/>
                <a:gd name="T53" fmla="*/ 1366 h 2225"/>
                <a:gd name="T54" fmla="*/ 6 w 2279"/>
                <a:gd name="T55" fmla="*/ 1228 h 2225"/>
                <a:gd name="T56" fmla="*/ 0 w 2279"/>
                <a:gd name="T57" fmla="*/ 1114 h 2225"/>
                <a:gd name="T58" fmla="*/ 6 w 2279"/>
                <a:gd name="T59" fmla="*/ 1000 h 2225"/>
                <a:gd name="T60" fmla="*/ 28 w 2279"/>
                <a:gd name="T61" fmla="*/ 863 h 2225"/>
                <a:gd name="T62" fmla="*/ 60 w 2279"/>
                <a:gd name="T63" fmla="*/ 757 h 2225"/>
                <a:gd name="T64" fmla="*/ 101 w 2279"/>
                <a:gd name="T65" fmla="*/ 656 h 2225"/>
                <a:gd name="T66" fmla="*/ 150 w 2279"/>
                <a:gd name="T67" fmla="*/ 560 h 2225"/>
                <a:gd name="T68" fmla="*/ 225 w 2279"/>
                <a:gd name="T69" fmla="*/ 448 h 2225"/>
                <a:gd name="T70" fmla="*/ 295 w 2279"/>
                <a:gd name="T71" fmla="*/ 366 h 2225"/>
                <a:gd name="T72" fmla="*/ 393 w 2279"/>
                <a:gd name="T73" fmla="*/ 272 h 2225"/>
                <a:gd name="T74" fmla="*/ 478 w 2279"/>
                <a:gd name="T75" fmla="*/ 206 h 2225"/>
                <a:gd name="T76" fmla="*/ 571 w 2279"/>
                <a:gd name="T77" fmla="*/ 147 h 2225"/>
                <a:gd name="T78" fmla="*/ 670 w 2279"/>
                <a:gd name="T79" fmla="*/ 98 h 2225"/>
                <a:gd name="T80" fmla="*/ 772 w 2279"/>
                <a:gd name="T81" fmla="*/ 59 h 2225"/>
                <a:gd name="T82" fmla="*/ 881 w 2279"/>
                <a:gd name="T83" fmla="*/ 28 h 2225"/>
                <a:gd name="T84" fmla="*/ 1022 w 2279"/>
                <a:gd name="T85" fmla="*/ 6 h 2225"/>
                <a:gd name="T86" fmla="*/ 1139 w 2279"/>
                <a:gd name="T87" fmla="*/ 0 h 2225"/>
                <a:gd name="T88" fmla="*/ 1254 w 2279"/>
                <a:gd name="T89" fmla="*/ 5 h 2225"/>
                <a:gd name="T90" fmla="*/ 1368 w 2279"/>
                <a:gd name="T91" fmla="*/ 22 h 2225"/>
                <a:gd name="T92" fmla="*/ 1478 w 2279"/>
                <a:gd name="T93" fmla="*/ 50 h 2225"/>
                <a:gd name="T94" fmla="*/ 1633 w 2279"/>
                <a:gd name="T95" fmla="*/ 109 h 2225"/>
                <a:gd name="T96" fmla="*/ 1729 w 2279"/>
                <a:gd name="T97" fmla="*/ 159 h 2225"/>
                <a:gd name="T98" fmla="*/ 1843 w 2279"/>
                <a:gd name="T99" fmla="*/ 235 h 2225"/>
                <a:gd name="T100" fmla="*/ 1945 w 2279"/>
                <a:gd name="T101" fmla="*/ 323 h 2225"/>
                <a:gd name="T102" fmla="*/ 2018 w 2279"/>
                <a:gd name="T103" fmla="*/ 402 h 2225"/>
                <a:gd name="T104" fmla="*/ 2099 w 2279"/>
                <a:gd name="T105" fmla="*/ 511 h 2225"/>
                <a:gd name="T106" fmla="*/ 2166 w 2279"/>
                <a:gd name="T107" fmla="*/ 628 h 2225"/>
                <a:gd name="T108" fmla="*/ 2228 w 2279"/>
                <a:gd name="T109" fmla="*/ 780 h 2225"/>
                <a:gd name="T110" fmla="*/ 2256 w 2279"/>
                <a:gd name="T111" fmla="*/ 885 h 2225"/>
                <a:gd name="T112" fmla="*/ 2276 w 2279"/>
                <a:gd name="T113" fmla="*/ 1025 h 222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279"/>
                <a:gd name="T172" fmla="*/ 0 h 2225"/>
                <a:gd name="T173" fmla="*/ 2279 w 2279"/>
                <a:gd name="T174" fmla="*/ 2225 h 222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279" h="2225">
                  <a:moveTo>
                    <a:pt x="2279" y="1110"/>
                  </a:moveTo>
                  <a:lnTo>
                    <a:pt x="2279" y="1138"/>
                  </a:lnTo>
                  <a:lnTo>
                    <a:pt x="2277" y="1167"/>
                  </a:lnTo>
                  <a:lnTo>
                    <a:pt x="2277" y="1195"/>
                  </a:lnTo>
                  <a:lnTo>
                    <a:pt x="2275" y="1224"/>
                  </a:lnTo>
                  <a:lnTo>
                    <a:pt x="2266" y="1279"/>
                  </a:lnTo>
                  <a:lnTo>
                    <a:pt x="2262" y="1306"/>
                  </a:lnTo>
                  <a:lnTo>
                    <a:pt x="2257" y="1334"/>
                  </a:lnTo>
                  <a:lnTo>
                    <a:pt x="2251" y="1362"/>
                  </a:lnTo>
                  <a:lnTo>
                    <a:pt x="2245" y="1388"/>
                  </a:lnTo>
                  <a:lnTo>
                    <a:pt x="2236" y="1415"/>
                  </a:lnTo>
                  <a:lnTo>
                    <a:pt x="2229" y="1441"/>
                  </a:lnTo>
                  <a:lnTo>
                    <a:pt x="2219" y="1467"/>
                  </a:lnTo>
                  <a:lnTo>
                    <a:pt x="2212" y="1493"/>
                  </a:lnTo>
                  <a:lnTo>
                    <a:pt x="2200" y="1518"/>
                  </a:lnTo>
                  <a:lnTo>
                    <a:pt x="2191" y="1544"/>
                  </a:lnTo>
                  <a:lnTo>
                    <a:pt x="2180" y="1569"/>
                  </a:lnTo>
                  <a:lnTo>
                    <a:pt x="2167" y="1593"/>
                  </a:lnTo>
                  <a:lnTo>
                    <a:pt x="2155" y="1616"/>
                  </a:lnTo>
                  <a:lnTo>
                    <a:pt x="2142" y="1640"/>
                  </a:lnTo>
                  <a:lnTo>
                    <a:pt x="2129" y="1663"/>
                  </a:lnTo>
                  <a:lnTo>
                    <a:pt x="2116" y="1687"/>
                  </a:lnTo>
                  <a:lnTo>
                    <a:pt x="2101" y="1710"/>
                  </a:lnTo>
                  <a:lnTo>
                    <a:pt x="2086" y="1732"/>
                  </a:lnTo>
                  <a:lnTo>
                    <a:pt x="2054" y="1776"/>
                  </a:lnTo>
                  <a:lnTo>
                    <a:pt x="2038" y="1796"/>
                  </a:lnTo>
                  <a:lnTo>
                    <a:pt x="2020" y="1819"/>
                  </a:lnTo>
                  <a:lnTo>
                    <a:pt x="2003" y="1838"/>
                  </a:lnTo>
                  <a:lnTo>
                    <a:pt x="1984" y="1858"/>
                  </a:lnTo>
                  <a:lnTo>
                    <a:pt x="1947" y="1896"/>
                  </a:lnTo>
                  <a:lnTo>
                    <a:pt x="1928" y="1915"/>
                  </a:lnTo>
                  <a:lnTo>
                    <a:pt x="1907" y="1934"/>
                  </a:lnTo>
                  <a:lnTo>
                    <a:pt x="1887" y="1952"/>
                  </a:lnTo>
                  <a:lnTo>
                    <a:pt x="1866" y="1969"/>
                  </a:lnTo>
                  <a:lnTo>
                    <a:pt x="1846" y="1986"/>
                  </a:lnTo>
                  <a:lnTo>
                    <a:pt x="1823" y="2003"/>
                  </a:lnTo>
                  <a:lnTo>
                    <a:pt x="1801" y="2018"/>
                  </a:lnTo>
                  <a:lnTo>
                    <a:pt x="1779" y="2033"/>
                  </a:lnTo>
                  <a:lnTo>
                    <a:pt x="1755" y="2048"/>
                  </a:lnTo>
                  <a:lnTo>
                    <a:pt x="1731" y="2063"/>
                  </a:lnTo>
                  <a:lnTo>
                    <a:pt x="1708" y="2075"/>
                  </a:lnTo>
                  <a:lnTo>
                    <a:pt x="1684" y="2090"/>
                  </a:lnTo>
                  <a:lnTo>
                    <a:pt x="1660" y="2103"/>
                  </a:lnTo>
                  <a:lnTo>
                    <a:pt x="1635" y="2113"/>
                  </a:lnTo>
                  <a:lnTo>
                    <a:pt x="1610" y="2124"/>
                  </a:lnTo>
                  <a:lnTo>
                    <a:pt x="1585" y="2135"/>
                  </a:lnTo>
                  <a:lnTo>
                    <a:pt x="1560" y="2146"/>
                  </a:lnTo>
                  <a:lnTo>
                    <a:pt x="1532" y="2156"/>
                  </a:lnTo>
                  <a:lnTo>
                    <a:pt x="1507" y="2166"/>
                  </a:lnTo>
                  <a:lnTo>
                    <a:pt x="1481" y="2173"/>
                  </a:lnTo>
                  <a:lnTo>
                    <a:pt x="1453" y="2182"/>
                  </a:lnTo>
                  <a:lnTo>
                    <a:pt x="1427" y="2188"/>
                  </a:lnTo>
                  <a:lnTo>
                    <a:pt x="1398" y="2196"/>
                  </a:lnTo>
                  <a:lnTo>
                    <a:pt x="1371" y="2201"/>
                  </a:lnTo>
                  <a:lnTo>
                    <a:pt x="1343" y="2207"/>
                  </a:lnTo>
                  <a:lnTo>
                    <a:pt x="1314" y="2211"/>
                  </a:lnTo>
                  <a:lnTo>
                    <a:pt x="1257" y="2218"/>
                  </a:lnTo>
                  <a:lnTo>
                    <a:pt x="1229" y="2222"/>
                  </a:lnTo>
                  <a:lnTo>
                    <a:pt x="1201" y="2224"/>
                  </a:lnTo>
                  <a:lnTo>
                    <a:pt x="1171" y="2224"/>
                  </a:lnTo>
                  <a:lnTo>
                    <a:pt x="1142" y="2225"/>
                  </a:lnTo>
                  <a:lnTo>
                    <a:pt x="1112" y="2224"/>
                  </a:lnTo>
                  <a:lnTo>
                    <a:pt x="1083" y="2224"/>
                  </a:lnTo>
                  <a:lnTo>
                    <a:pt x="1053" y="2222"/>
                  </a:lnTo>
                  <a:lnTo>
                    <a:pt x="1025" y="2219"/>
                  </a:lnTo>
                  <a:lnTo>
                    <a:pt x="996" y="2215"/>
                  </a:lnTo>
                  <a:lnTo>
                    <a:pt x="968" y="2211"/>
                  </a:lnTo>
                  <a:lnTo>
                    <a:pt x="940" y="2208"/>
                  </a:lnTo>
                  <a:lnTo>
                    <a:pt x="911" y="2202"/>
                  </a:lnTo>
                  <a:lnTo>
                    <a:pt x="884" y="2197"/>
                  </a:lnTo>
                  <a:lnTo>
                    <a:pt x="856" y="2189"/>
                  </a:lnTo>
                  <a:lnTo>
                    <a:pt x="829" y="2183"/>
                  </a:lnTo>
                  <a:lnTo>
                    <a:pt x="802" y="2174"/>
                  </a:lnTo>
                  <a:lnTo>
                    <a:pt x="775" y="2167"/>
                  </a:lnTo>
                  <a:lnTo>
                    <a:pt x="750" y="2157"/>
                  </a:lnTo>
                  <a:lnTo>
                    <a:pt x="698" y="2137"/>
                  </a:lnTo>
                  <a:lnTo>
                    <a:pt x="647" y="2115"/>
                  </a:lnTo>
                  <a:lnTo>
                    <a:pt x="624" y="2105"/>
                  </a:lnTo>
                  <a:lnTo>
                    <a:pt x="598" y="2092"/>
                  </a:lnTo>
                  <a:lnTo>
                    <a:pt x="574" y="2077"/>
                  </a:lnTo>
                  <a:lnTo>
                    <a:pt x="550" y="2065"/>
                  </a:lnTo>
                  <a:lnTo>
                    <a:pt x="504" y="2035"/>
                  </a:lnTo>
                  <a:lnTo>
                    <a:pt x="481" y="2021"/>
                  </a:lnTo>
                  <a:lnTo>
                    <a:pt x="458" y="2005"/>
                  </a:lnTo>
                  <a:lnTo>
                    <a:pt x="438" y="1989"/>
                  </a:lnTo>
                  <a:lnTo>
                    <a:pt x="415" y="1972"/>
                  </a:lnTo>
                  <a:lnTo>
                    <a:pt x="374" y="1937"/>
                  </a:lnTo>
                  <a:lnTo>
                    <a:pt x="354" y="1918"/>
                  </a:lnTo>
                  <a:lnTo>
                    <a:pt x="335" y="1899"/>
                  </a:lnTo>
                  <a:lnTo>
                    <a:pt x="316" y="1880"/>
                  </a:lnTo>
                  <a:lnTo>
                    <a:pt x="297" y="1861"/>
                  </a:lnTo>
                  <a:lnTo>
                    <a:pt x="280" y="1841"/>
                  </a:lnTo>
                  <a:lnTo>
                    <a:pt x="262" y="1822"/>
                  </a:lnTo>
                  <a:lnTo>
                    <a:pt x="227" y="1779"/>
                  </a:lnTo>
                  <a:lnTo>
                    <a:pt x="212" y="1757"/>
                  </a:lnTo>
                  <a:lnTo>
                    <a:pt x="195" y="1735"/>
                  </a:lnTo>
                  <a:lnTo>
                    <a:pt x="180" y="1713"/>
                  </a:lnTo>
                  <a:lnTo>
                    <a:pt x="165" y="1691"/>
                  </a:lnTo>
                  <a:lnTo>
                    <a:pt x="151" y="1667"/>
                  </a:lnTo>
                  <a:lnTo>
                    <a:pt x="138" y="1644"/>
                  </a:lnTo>
                  <a:lnTo>
                    <a:pt x="114" y="1596"/>
                  </a:lnTo>
                  <a:lnTo>
                    <a:pt x="91" y="1547"/>
                  </a:lnTo>
                  <a:lnTo>
                    <a:pt x="70" y="1497"/>
                  </a:lnTo>
                  <a:lnTo>
                    <a:pt x="61" y="1471"/>
                  </a:lnTo>
                  <a:lnTo>
                    <a:pt x="51" y="1444"/>
                  </a:lnTo>
                  <a:lnTo>
                    <a:pt x="44" y="1419"/>
                  </a:lnTo>
                  <a:lnTo>
                    <a:pt x="37" y="1392"/>
                  </a:lnTo>
                  <a:lnTo>
                    <a:pt x="29" y="1366"/>
                  </a:lnTo>
                  <a:lnTo>
                    <a:pt x="25" y="1338"/>
                  </a:lnTo>
                  <a:lnTo>
                    <a:pt x="18" y="1310"/>
                  </a:lnTo>
                  <a:lnTo>
                    <a:pt x="13" y="1283"/>
                  </a:lnTo>
                  <a:lnTo>
                    <a:pt x="6" y="1228"/>
                  </a:lnTo>
                  <a:lnTo>
                    <a:pt x="4" y="1199"/>
                  </a:lnTo>
                  <a:lnTo>
                    <a:pt x="2" y="1171"/>
                  </a:lnTo>
                  <a:lnTo>
                    <a:pt x="0" y="1142"/>
                  </a:lnTo>
                  <a:lnTo>
                    <a:pt x="0" y="1114"/>
                  </a:lnTo>
                  <a:lnTo>
                    <a:pt x="0" y="1086"/>
                  </a:lnTo>
                  <a:lnTo>
                    <a:pt x="2" y="1057"/>
                  </a:lnTo>
                  <a:lnTo>
                    <a:pt x="4" y="1029"/>
                  </a:lnTo>
                  <a:lnTo>
                    <a:pt x="6" y="1000"/>
                  </a:lnTo>
                  <a:lnTo>
                    <a:pt x="13" y="945"/>
                  </a:lnTo>
                  <a:lnTo>
                    <a:pt x="17" y="917"/>
                  </a:lnTo>
                  <a:lnTo>
                    <a:pt x="24" y="889"/>
                  </a:lnTo>
                  <a:lnTo>
                    <a:pt x="28" y="863"/>
                  </a:lnTo>
                  <a:lnTo>
                    <a:pt x="36" y="836"/>
                  </a:lnTo>
                  <a:lnTo>
                    <a:pt x="43" y="809"/>
                  </a:lnTo>
                  <a:lnTo>
                    <a:pt x="51" y="783"/>
                  </a:lnTo>
                  <a:lnTo>
                    <a:pt x="60" y="757"/>
                  </a:lnTo>
                  <a:lnTo>
                    <a:pt x="69" y="731"/>
                  </a:lnTo>
                  <a:lnTo>
                    <a:pt x="79" y="706"/>
                  </a:lnTo>
                  <a:lnTo>
                    <a:pt x="90" y="681"/>
                  </a:lnTo>
                  <a:lnTo>
                    <a:pt x="101" y="656"/>
                  </a:lnTo>
                  <a:lnTo>
                    <a:pt x="112" y="631"/>
                  </a:lnTo>
                  <a:lnTo>
                    <a:pt x="124" y="608"/>
                  </a:lnTo>
                  <a:lnTo>
                    <a:pt x="137" y="583"/>
                  </a:lnTo>
                  <a:lnTo>
                    <a:pt x="150" y="560"/>
                  </a:lnTo>
                  <a:lnTo>
                    <a:pt x="164" y="537"/>
                  </a:lnTo>
                  <a:lnTo>
                    <a:pt x="178" y="515"/>
                  </a:lnTo>
                  <a:lnTo>
                    <a:pt x="194" y="491"/>
                  </a:lnTo>
                  <a:lnTo>
                    <a:pt x="225" y="448"/>
                  </a:lnTo>
                  <a:lnTo>
                    <a:pt x="243" y="426"/>
                  </a:lnTo>
                  <a:lnTo>
                    <a:pt x="260" y="405"/>
                  </a:lnTo>
                  <a:lnTo>
                    <a:pt x="278" y="385"/>
                  </a:lnTo>
                  <a:lnTo>
                    <a:pt x="295" y="366"/>
                  </a:lnTo>
                  <a:lnTo>
                    <a:pt x="332" y="326"/>
                  </a:lnTo>
                  <a:lnTo>
                    <a:pt x="352" y="309"/>
                  </a:lnTo>
                  <a:lnTo>
                    <a:pt x="372" y="290"/>
                  </a:lnTo>
                  <a:lnTo>
                    <a:pt x="393" y="272"/>
                  </a:lnTo>
                  <a:lnTo>
                    <a:pt x="413" y="255"/>
                  </a:lnTo>
                  <a:lnTo>
                    <a:pt x="435" y="238"/>
                  </a:lnTo>
                  <a:lnTo>
                    <a:pt x="456" y="221"/>
                  </a:lnTo>
                  <a:lnTo>
                    <a:pt x="478" y="206"/>
                  </a:lnTo>
                  <a:lnTo>
                    <a:pt x="501" y="190"/>
                  </a:lnTo>
                  <a:lnTo>
                    <a:pt x="524" y="176"/>
                  </a:lnTo>
                  <a:lnTo>
                    <a:pt x="548" y="161"/>
                  </a:lnTo>
                  <a:lnTo>
                    <a:pt x="571" y="147"/>
                  </a:lnTo>
                  <a:lnTo>
                    <a:pt x="595" y="134"/>
                  </a:lnTo>
                  <a:lnTo>
                    <a:pt x="621" y="122"/>
                  </a:lnTo>
                  <a:lnTo>
                    <a:pt x="644" y="110"/>
                  </a:lnTo>
                  <a:lnTo>
                    <a:pt x="670" y="98"/>
                  </a:lnTo>
                  <a:lnTo>
                    <a:pt x="695" y="89"/>
                  </a:lnTo>
                  <a:lnTo>
                    <a:pt x="720" y="78"/>
                  </a:lnTo>
                  <a:lnTo>
                    <a:pt x="747" y="68"/>
                  </a:lnTo>
                  <a:lnTo>
                    <a:pt x="772" y="59"/>
                  </a:lnTo>
                  <a:lnTo>
                    <a:pt x="799" y="51"/>
                  </a:lnTo>
                  <a:lnTo>
                    <a:pt x="826" y="42"/>
                  </a:lnTo>
                  <a:lnTo>
                    <a:pt x="853" y="34"/>
                  </a:lnTo>
                  <a:lnTo>
                    <a:pt x="881" y="28"/>
                  </a:lnTo>
                  <a:lnTo>
                    <a:pt x="908" y="23"/>
                  </a:lnTo>
                  <a:lnTo>
                    <a:pt x="937" y="17"/>
                  </a:lnTo>
                  <a:lnTo>
                    <a:pt x="965" y="12"/>
                  </a:lnTo>
                  <a:lnTo>
                    <a:pt x="1022" y="6"/>
                  </a:lnTo>
                  <a:lnTo>
                    <a:pt x="1050" y="2"/>
                  </a:lnTo>
                  <a:lnTo>
                    <a:pt x="1080" y="1"/>
                  </a:lnTo>
                  <a:lnTo>
                    <a:pt x="1109" y="0"/>
                  </a:lnTo>
                  <a:lnTo>
                    <a:pt x="1139" y="0"/>
                  </a:lnTo>
                  <a:lnTo>
                    <a:pt x="1168" y="0"/>
                  </a:lnTo>
                  <a:lnTo>
                    <a:pt x="1198" y="0"/>
                  </a:lnTo>
                  <a:lnTo>
                    <a:pt x="1226" y="2"/>
                  </a:lnTo>
                  <a:lnTo>
                    <a:pt x="1254" y="5"/>
                  </a:lnTo>
                  <a:lnTo>
                    <a:pt x="1283" y="9"/>
                  </a:lnTo>
                  <a:lnTo>
                    <a:pt x="1311" y="11"/>
                  </a:lnTo>
                  <a:lnTo>
                    <a:pt x="1339" y="16"/>
                  </a:lnTo>
                  <a:lnTo>
                    <a:pt x="1368" y="22"/>
                  </a:lnTo>
                  <a:lnTo>
                    <a:pt x="1395" y="27"/>
                  </a:lnTo>
                  <a:lnTo>
                    <a:pt x="1424" y="33"/>
                  </a:lnTo>
                  <a:lnTo>
                    <a:pt x="1450" y="41"/>
                  </a:lnTo>
                  <a:lnTo>
                    <a:pt x="1478" y="50"/>
                  </a:lnTo>
                  <a:lnTo>
                    <a:pt x="1504" y="57"/>
                  </a:lnTo>
                  <a:lnTo>
                    <a:pt x="1529" y="67"/>
                  </a:lnTo>
                  <a:lnTo>
                    <a:pt x="1582" y="87"/>
                  </a:lnTo>
                  <a:lnTo>
                    <a:pt x="1633" y="109"/>
                  </a:lnTo>
                  <a:lnTo>
                    <a:pt x="1657" y="120"/>
                  </a:lnTo>
                  <a:lnTo>
                    <a:pt x="1681" y="133"/>
                  </a:lnTo>
                  <a:lnTo>
                    <a:pt x="1706" y="145"/>
                  </a:lnTo>
                  <a:lnTo>
                    <a:pt x="1729" y="159"/>
                  </a:lnTo>
                  <a:lnTo>
                    <a:pt x="1777" y="188"/>
                  </a:lnTo>
                  <a:lnTo>
                    <a:pt x="1798" y="203"/>
                  </a:lnTo>
                  <a:lnTo>
                    <a:pt x="1821" y="219"/>
                  </a:lnTo>
                  <a:lnTo>
                    <a:pt x="1843" y="235"/>
                  </a:lnTo>
                  <a:lnTo>
                    <a:pt x="1864" y="252"/>
                  </a:lnTo>
                  <a:lnTo>
                    <a:pt x="1905" y="287"/>
                  </a:lnTo>
                  <a:lnTo>
                    <a:pt x="1926" y="306"/>
                  </a:lnTo>
                  <a:lnTo>
                    <a:pt x="1945" y="323"/>
                  </a:lnTo>
                  <a:lnTo>
                    <a:pt x="1964" y="342"/>
                  </a:lnTo>
                  <a:lnTo>
                    <a:pt x="1982" y="363"/>
                  </a:lnTo>
                  <a:lnTo>
                    <a:pt x="2001" y="382"/>
                  </a:lnTo>
                  <a:lnTo>
                    <a:pt x="2018" y="402"/>
                  </a:lnTo>
                  <a:lnTo>
                    <a:pt x="2052" y="445"/>
                  </a:lnTo>
                  <a:lnTo>
                    <a:pt x="2068" y="467"/>
                  </a:lnTo>
                  <a:lnTo>
                    <a:pt x="2084" y="487"/>
                  </a:lnTo>
                  <a:lnTo>
                    <a:pt x="2099" y="511"/>
                  </a:lnTo>
                  <a:lnTo>
                    <a:pt x="2114" y="534"/>
                  </a:lnTo>
                  <a:lnTo>
                    <a:pt x="2128" y="557"/>
                  </a:lnTo>
                  <a:lnTo>
                    <a:pt x="2141" y="579"/>
                  </a:lnTo>
                  <a:lnTo>
                    <a:pt x="2166" y="628"/>
                  </a:lnTo>
                  <a:lnTo>
                    <a:pt x="2190" y="677"/>
                  </a:lnTo>
                  <a:lnTo>
                    <a:pt x="2211" y="727"/>
                  </a:lnTo>
                  <a:lnTo>
                    <a:pt x="2218" y="753"/>
                  </a:lnTo>
                  <a:lnTo>
                    <a:pt x="2228" y="780"/>
                  </a:lnTo>
                  <a:lnTo>
                    <a:pt x="2236" y="805"/>
                  </a:lnTo>
                  <a:lnTo>
                    <a:pt x="2244" y="832"/>
                  </a:lnTo>
                  <a:lnTo>
                    <a:pt x="2250" y="859"/>
                  </a:lnTo>
                  <a:lnTo>
                    <a:pt x="2256" y="885"/>
                  </a:lnTo>
                  <a:lnTo>
                    <a:pt x="2261" y="913"/>
                  </a:lnTo>
                  <a:lnTo>
                    <a:pt x="2266" y="941"/>
                  </a:lnTo>
                  <a:lnTo>
                    <a:pt x="2275" y="996"/>
                  </a:lnTo>
                  <a:lnTo>
                    <a:pt x="2276" y="1025"/>
                  </a:lnTo>
                  <a:lnTo>
                    <a:pt x="2277" y="1053"/>
                  </a:lnTo>
                  <a:lnTo>
                    <a:pt x="2279" y="1082"/>
                  </a:lnTo>
                  <a:lnTo>
                    <a:pt x="2279" y="1110"/>
                  </a:lnTo>
                  <a:close/>
                </a:path>
              </a:pathLst>
            </a:custGeom>
            <a:solidFill>
              <a:srgbClr val="1F1B19"/>
            </a:solidFill>
            <a:ln w="9525">
              <a:noFill/>
              <a:round/>
              <a:headEnd/>
              <a:tailEnd/>
            </a:ln>
          </p:spPr>
          <p:txBody>
            <a:bodyPr/>
            <a:lstStyle/>
            <a:p>
              <a:endParaRPr lang="ru-RU"/>
            </a:p>
          </p:txBody>
        </p:sp>
        <p:sp>
          <p:nvSpPr>
            <p:cNvPr id="22543" name="Freeform 16"/>
            <p:cNvSpPr>
              <a:spLocks/>
            </p:cNvSpPr>
            <p:nvPr/>
          </p:nvSpPr>
          <p:spPr bwMode="auto">
            <a:xfrm>
              <a:off x="1773" y="1136"/>
              <a:ext cx="2234" cy="2180"/>
            </a:xfrm>
            <a:custGeom>
              <a:avLst/>
              <a:gdLst>
                <a:gd name="T0" fmla="*/ 2231 w 2234"/>
                <a:gd name="T1" fmla="*/ 1172 h 2180"/>
                <a:gd name="T2" fmla="*/ 2212 w 2234"/>
                <a:gd name="T3" fmla="*/ 1308 h 2180"/>
                <a:gd name="T4" fmla="*/ 2184 w 2234"/>
                <a:gd name="T5" fmla="*/ 1411 h 2180"/>
                <a:gd name="T6" fmla="*/ 2136 w 2234"/>
                <a:gd name="T7" fmla="*/ 1537 h 2180"/>
                <a:gd name="T8" fmla="*/ 2074 w 2234"/>
                <a:gd name="T9" fmla="*/ 1654 h 2180"/>
                <a:gd name="T10" fmla="*/ 2014 w 2234"/>
                <a:gd name="T11" fmla="*/ 1741 h 2180"/>
                <a:gd name="T12" fmla="*/ 1945 w 2234"/>
                <a:gd name="T13" fmla="*/ 1821 h 2180"/>
                <a:gd name="T14" fmla="*/ 1870 w 2234"/>
                <a:gd name="T15" fmla="*/ 1896 h 2180"/>
                <a:gd name="T16" fmla="*/ 1766 w 2234"/>
                <a:gd name="T17" fmla="*/ 1978 h 2180"/>
                <a:gd name="T18" fmla="*/ 1674 w 2234"/>
                <a:gd name="T19" fmla="*/ 2033 h 2180"/>
                <a:gd name="T20" fmla="*/ 1577 w 2234"/>
                <a:gd name="T21" fmla="*/ 2082 h 2180"/>
                <a:gd name="T22" fmla="*/ 1477 w 2234"/>
                <a:gd name="T23" fmla="*/ 2122 h 2180"/>
                <a:gd name="T24" fmla="*/ 1370 w 2234"/>
                <a:gd name="T25" fmla="*/ 2150 h 2180"/>
                <a:gd name="T26" fmla="*/ 1233 w 2234"/>
                <a:gd name="T27" fmla="*/ 2173 h 2180"/>
                <a:gd name="T28" fmla="*/ 1119 w 2234"/>
                <a:gd name="T29" fmla="*/ 2180 h 2180"/>
                <a:gd name="T30" fmla="*/ 1003 w 2234"/>
                <a:gd name="T31" fmla="*/ 2173 h 2180"/>
                <a:gd name="T32" fmla="*/ 893 w 2234"/>
                <a:gd name="T33" fmla="*/ 2158 h 2180"/>
                <a:gd name="T34" fmla="*/ 787 w 2234"/>
                <a:gd name="T35" fmla="*/ 2132 h 2180"/>
                <a:gd name="T36" fmla="*/ 684 w 2234"/>
                <a:gd name="T37" fmla="*/ 2095 h 2180"/>
                <a:gd name="T38" fmla="*/ 586 w 2234"/>
                <a:gd name="T39" fmla="*/ 2050 h 2180"/>
                <a:gd name="T40" fmla="*/ 494 w 2234"/>
                <a:gd name="T41" fmla="*/ 1994 h 2180"/>
                <a:gd name="T42" fmla="*/ 407 w 2234"/>
                <a:gd name="T43" fmla="*/ 1932 h 2180"/>
                <a:gd name="T44" fmla="*/ 309 w 2234"/>
                <a:gd name="T45" fmla="*/ 1843 h 2180"/>
                <a:gd name="T46" fmla="*/ 221 w 2234"/>
                <a:gd name="T47" fmla="*/ 1744 h 2180"/>
                <a:gd name="T48" fmla="*/ 149 w 2234"/>
                <a:gd name="T49" fmla="*/ 1634 h 2180"/>
                <a:gd name="T50" fmla="*/ 98 w 2234"/>
                <a:gd name="T51" fmla="*/ 1540 h 2180"/>
                <a:gd name="T52" fmla="*/ 59 w 2234"/>
                <a:gd name="T53" fmla="*/ 1441 h 2180"/>
                <a:gd name="T54" fmla="*/ 28 w 2234"/>
                <a:gd name="T55" fmla="*/ 1338 h 2180"/>
                <a:gd name="T56" fmla="*/ 6 w 2234"/>
                <a:gd name="T57" fmla="*/ 1203 h 2180"/>
                <a:gd name="T58" fmla="*/ 0 w 2234"/>
                <a:gd name="T59" fmla="*/ 1092 h 2180"/>
                <a:gd name="T60" fmla="*/ 6 w 2234"/>
                <a:gd name="T61" fmla="*/ 980 h 2180"/>
                <a:gd name="T62" fmla="*/ 28 w 2234"/>
                <a:gd name="T63" fmla="*/ 846 h 2180"/>
                <a:gd name="T64" fmla="*/ 67 w 2234"/>
                <a:gd name="T65" fmla="*/ 718 h 2180"/>
                <a:gd name="T66" fmla="*/ 110 w 2234"/>
                <a:gd name="T67" fmla="*/ 620 h 2180"/>
                <a:gd name="T68" fmla="*/ 174 w 2234"/>
                <a:gd name="T69" fmla="*/ 505 h 2180"/>
                <a:gd name="T70" fmla="*/ 238 w 2234"/>
                <a:gd name="T71" fmla="*/ 420 h 2180"/>
                <a:gd name="T72" fmla="*/ 307 w 2234"/>
                <a:gd name="T73" fmla="*/ 340 h 2180"/>
                <a:gd name="T74" fmla="*/ 384 w 2234"/>
                <a:gd name="T75" fmla="*/ 268 h 2180"/>
                <a:gd name="T76" fmla="*/ 491 w 2234"/>
                <a:gd name="T77" fmla="*/ 189 h 2180"/>
                <a:gd name="T78" fmla="*/ 583 w 2234"/>
                <a:gd name="T79" fmla="*/ 133 h 2180"/>
                <a:gd name="T80" fmla="*/ 681 w 2234"/>
                <a:gd name="T81" fmla="*/ 87 h 2180"/>
                <a:gd name="T82" fmla="*/ 784 w 2234"/>
                <a:gd name="T83" fmla="*/ 50 h 2180"/>
                <a:gd name="T84" fmla="*/ 890 w 2234"/>
                <a:gd name="T85" fmla="*/ 23 h 2180"/>
                <a:gd name="T86" fmla="*/ 1029 w 2234"/>
                <a:gd name="T87" fmla="*/ 4 h 2180"/>
                <a:gd name="T88" fmla="*/ 1145 w 2234"/>
                <a:gd name="T89" fmla="*/ 0 h 2180"/>
                <a:gd name="T90" fmla="*/ 1258 w 2234"/>
                <a:gd name="T91" fmla="*/ 10 h 2180"/>
                <a:gd name="T92" fmla="*/ 1367 w 2234"/>
                <a:gd name="T93" fmla="*/ 29 h 2180"/>
                <a:gd name="T94" fmla="*/ 1474 w 2234"/>
                <a:gd name="T95" fmla="*/ 57 h 2180"/>
                <a:gd name="T96" fmla="*/ 1574 w 2234"/>
                <a:gd name="T97" fmla="*/ 97 h 2180"/>
                <a:gd name="T98" fmla="*/ 1671 w 2234"/>
                <a:gd name="T99" fmla="*/ 144 h 2180"/>
                <a:gd name="T100" fmla="*/ 1763 w 2234"/>
                <a:gd name="T101" fmla="*/ 200 h 2180"/>
                <a:gd name="T102" fmla="*/ 1847 w 2234"/>
                <a:gd name="T103" fmla="*/ 265 h 2180"/>
                <a:gd name="T104" fmla="*/ 1943 w 2234"/>
                <a:gd name="T105" fmla="*/ 357 h 2180"/>
                <a:gd name="T106" fmla="*/ 2027 w 2234"/>
                <a:gd name="T107" fmla="*/ 458 h 2180"/>
                <a:gd name="T108" fmla="*/ 2099 w 2234"/>
                <a:gd name="T109" fmla="*/ 569 h 2180"/>
                <a:gd name="T110" fmla="*/ 2146 w 2234"/>
                <a:gd name="T111" fmla="*/ 664 h 2180"/>
                <a:gd name="T112" fmla="*/ 2183 w 2234"/>
                <a:gd name="T113" fmla="*/ 764 h 2180"/>
                <a:gd name="T114" fmla="*/ 2212 w 2234"/>
                <a:gd name="T115" fmla="*/ 869 h 2180"/>
                <a:gd name="T116" fmla="*/ 2231 w 2234"/>
                <a:gd name="T117" fmla="*/ 1004 h 218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34"/>
                <a:gd name="T178" fmla="*/ 0 h 2180"/>
                <a:gd name="T179" fmla="*/ 2234 w 2234"/>
                <a:gd name="T180" fmla="*/ 2180 h 218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34" h="2180">
                  <a:moveTo>
                    <a:pt x="2233" y="1088"/>
                  </a:moveTo>
                  <a:lnTo>
                    <a:pt x="2234" y="1116"/>
                  </a:lnTo>
                  <a:lnTo>
                    <a:pt x="2233" y="1143"/>
                  </a:lnTo>
                  <a:lnTo>
                    <a:pt x="2231" y="1172"/>
                  </a:lnTo>
                  <a:lnTo>
                    <a:pt x="2228" y="1199"/>
                  </a:lnTo>
                  <a:lnTo>
                    <a:pt x="2222" y="1254"/>
                  </a:lnTo>
                  <a:lnTo>
                    <a:pt x="2217" y="1281"/>
                  </a:lnTo>
                  <a:lnTo>
                    <a:pt x="2212" y="1308"/>
                  </a:lnTo>
                  <a:lnTo>
                    <a:pt x="2206" y="1334"/>
                  </a:lnTo>
                  <a:lnTo>
                    <a:pt x="2200" y="1360"/>
                  </a:lnTo>
                  <a:lnTo>
                    <a:pt x="2192" y="1387"/>
                  </a:lnTo>
                  <a:lnTo>
                    <a:pt x="2184" y="1411"/>
                  </a:lnTo>
                  <a:lnTo>
                    <a:pt x="2166" y="1462"/>
                  </a:lnTo>
                  <a:lnTo>
                    <a:pt x="2157" y="1488"/>
                  </a:lnTo>
                  <a:lnTo>
                    <a:pt x="2147" y="1511"/>
                  </a:lnTo>
                  <a:lnTo>
                    <a:pt x="2136" y="1537"/>
                  </a:lnTo>
                  <a:lnTo>
                    <a:pt x="2124" y="1561"/>
                  </a:lnTo>
                  <a:lnTo>
                    <a:pt x="2100" y="1608"/>
                  </a:lnTo>
                  <a:lnTo>
                    <a:pt x="2088" y="1630"/>
                  </a:lnTo>
                  <a:lnTo>
                    <a:pt x="2074" y="1654"/>
                  </a:lnTo>
                  <a:lnTo>
                    <a:pt x="2059" y="1676"/>
                  </a:lnTo>
                  <a:lnTo>
                    <a:pt x="2044" y="1698"/>
                  </a:lnTo>
                  <a:lnTo>
                    <a:pt x="2029" y="1719"/>
                  </a:lnTo>
                  <a:lnTo>
                    <a:pt x="2014" y="1741"/>
                  </a:lnTo>
                  <a:lnTo>
                    <a:pt x="1996" y="1761"/>
                  </a:lnTo>
                  <a:lnTo>
                    <a:pt x="1980" y="1781"/>
                  </a:lnTo>
                  <a:lnTo>
                    <a:pt x="1963" y="1800"/>
                  </a:lnTo>
                  <a:lnTo>
                    <a:pt x="1945" y="1821"/>
                  </a:lnTo>
                  <a:lnTo>
                    <a:pt x="1926" y="1841"/>
                  </a:lnTo>
                  <a:lnTo>
                    <a:pt x="1907" y="1860"/>
                  </a:lnTo>
                  <a:lnTo>
                    <a:pt x="1889" y="1877"/>
                  </a:lnTo>
                  <a:lnTo>
                    <a:pt x="1870" y="1896"/>
                  </a:lnTo>
                  <a:lnTo>
                    <a:pt x="1849" y="1913"/>
                  </a:lnTo>
                  <a:lnTo>
                    <a:pt x="1828" y="1929"/>
                  </a:lnTo>
                  <a:lnTo>
                    <a:pt x="1787" y="1962"/>
                  </a:lnTo>
                  <a:lnTo>
                    <a:pt x="1766" y="1978"/>
                  </a:lnTo>
                  <a:lnTo>
                    <a:pt x="1744" y="1992"/>
                  </a:lnTo>
                  <a:lnTo>
                    <a:pt x="1720" y="2006"/>
                  </a:lnTo>
                  <a:lnTo>
                    <a:pt x="1697" y="2020"/>
                  </a:lnTo>
                  <a:lnTo>
                    <a:pt x="1674" y="2033"/>
                  </a:lnTo>
                  <a:lnTo>
                    <a:pt x="1650" y="2048"/>
                  </a:lnTo>
                  <a:lnTo>
                    <a:pt x="1627" y="2059"/>
                  </a:lnTo>
                  <a:lnTo>
                    <a:pt x="1603" y="2071"/>
                  </a:lnTo>
                  <a:lnTo>
                    <a:pt x="1577" y="2082"/>
                  </a:lnTo>
                  <a:lnTo>
                    <a:pt x="1554" y="2093"/>
                  </a:lnTo>
                  <a:lnTo>
                    <a:pt x="1528" y="2103"/>
                  </a:lnTo>
                  <a:lnTo>
                    <a:pt x="1503" y="2112"/>
                  </a:lnTo>
                  <a:lnTo>
                    <a:pt x="1477" y="2122"/>
                  </a:lnTo>
                  <a:lnTo>
                    <a:pt x="1451" y="2130"/>
                  </a:lnTo>
                  <a:lnTo>
                    <a:pt x="1424" y="2138"/>
                  </a:lnTo>
                  <a:lnTo>
                    <a:pt x="1398" y="2144"/>
                  </a:lnTo>
                  <a:lnTo>
                    <a:pt x="1370" y="2150"/>
                  </a:lnTo>
                  <a:lnTo>
                    <a:pt x="1344" y="2157"/>
                  </a:lnTo>
                  <a:lnTo>
                    <a:pt x="1317" y="2162"/>
                  </a:lnTo>
                  <a:lnTo>
                    <a:pt x="1289" y="2167"/>
                  </a:lnTo>
                  <a:lnTo>
                    <a:pt x="1233" y="2173"/>
                  </a:lnTo>
                  <a:lnTo>
                    <a:pt x="1204" y="2176"/>
                  </a:lnTo>
                  <a:lnTo>
                    <a:pt x="1176" y="2178"/>
                  </a:lnTo>
                  <a:lnTo>
                    <a:pt x="1148" y="2180"/>
                  </a:lnTo>
                  <a:lnTo>
                    <a:pt x="1119" y="2180"/>
                  </a:lnTo>
                  <a:lnTo>
                    <a:pt x="1089" y="2180"/>
                  </a:lnTo>
                  <a:lnTo>
                    <a:pt x="1060" y="2178"/>
                  </a:lnTo>
                  <a:lnTo>
                    <a:pt x="1032" y="2177"/>
                  </a:lnTo>
                  <a:lnTo>
                    <a:pt x="1003" y="2173"/>
                  </a:lnTo>
                  <a:lnTo>
                    <a:pt x="977" y="2171"/>
                  </a:lnTo>
                  <a:lnTo>
                    <a:pt x="948" y="2167"/>
                  </a:lnTo>
                  <a:lnTo>
                    <a:pt x="921" y="2162"/>
                  </a:lnTo>
                  <a:lnTo>
                    <a:pt x="893" y="2158"/>
                  </a:lnTo>
                  <a:lnTo>
                    <a:pt x="866" y="2151"/>
                  </a:lnTo>
                  <a:lnTo>
                    <a:pt x="839" y="2145"/>
                  </a:lnTo>
                  <a:lnTo>
                    <a:pt x="812" y="2139"/>
                  </a:lnTo>
                  <a:lnTo>
                    <a:pt x="787" y="2132"/>
                  </a:lnTo>
                  <a:lnTo>
                    <a:pt x="760" y="2123"/>
                  </a:lnTo>
                  <a:lnTo>
                    <a:pt x="735" y="2114"/>
                  </a:lnTo>
                  <a:lnTo>
                    <a:pt x="710" y="2104"/>
                  </a:lnTo>
                  <a:lnTo>
                    <a:pt x="684" y="2095"/>
                  </a:lnTo>
                  <a:lnTo>
                    <a:pt x="659" y="2084"/>
                  </a:lnTo>
                  <a:lnTo>
                    <a:pt x="633" y="2073"/>
                  </a:lnTo>
                  <a:lnTo>
                    <a:pt x="610" y="2061"/>
                  </a:lnTo>
                  <a:lnTo>
                    <a:pt x="586" y="2050"/>
                  </a:lnTo>
                  <a:lnTo>
                    <a:pt x="562" y="2035"/>
                  </a:lnTo>
                  <a:lnTo>
                    <a:pt x="539" y="2022"/>
                  </a:lnTo>
                  <a:lnTo>
                    <a:pt x="516" y="2009"/>
                  </a:lnTo>
                  <a:lnTo>
                    <a:pt x="494" y="1994"/>
                  </a:lnTo>
                  <a:lnTo>
                    <a:pt x="472" y="1981"/>
                  </a:lnTo>
                  <a:lnTo>
                    <a:pt x="450" y="1964"/>
                  </a:lnTo>
                  <a:lnTo>
                    <a:pt x="428" y="1949"/>
                  </a:lnTo>
                  <a:lnTo>
                    <a:pt x="407" y="1932"/>
                  </a:lnTo>
                  <a:lnTo>
                    <a:pt x="386" y="1915"/>
                  </a:lnTo>
                  <a:lnTo>
                    <a:pt x="368" y="1898"/>
                  </a:lnTo>
                  <a:lnTo>
                    <a:pt x="328" y="1862"/>
                  </a:lnTo>
                  <a:lnTo>
                    <a:pt x="309" y="1843"/>
                  </a:lnTo>
                  <a:lnTo>
                    <a:pt x="292" y="1824"/>
                  </a:lnTo>
                  <a:lnTo>
                    <a:pt x="255" y="1784"/>
                  </a:lnTo>
                  <a:lnTo>
                    <a:pt x="239" y="1764"/>
                  </a:lnTo>
                  <a:lnTo>
                    <a:pt x="221" y="1744"/>
                  </a:lnTo>
                  <a:lnTo>
                    <a:pt x="206" y="1722"/>
                  </a:lnTo>
                  <a:lnTo>
                    <a:pt x="192" y="1701"/>
                  </a:lnTo>
                  <a:lnTo>
                    <a:pt x="162" y="1657"/>
                  </a:lnTo>
                  <a:lnTo>
                    <a:pt x="149" y="1634"/>
                  </a:lnTo>
                  <a:lnTo>
                    <a:pt x="134" y="1612"/>
                  </a:lnTo>
                  <a:lnTo>
                    <a:pt x="122" y="1588"/>
                  </a:lnTo>
                  <a:lnTo>
                    <a:pt x="111" y="1564"/>
                  </a:lnTo>
                  <a:lnTo>
                    <a:pt x="98" y="1540"/>
                  </a:lnTo>
                  <a:lnTo>
                    <a:pt x="89" y="1515"/>
                  </a:lnTo>
                  <a:lnTo>
                    <a:pt x="78" y="1492"/>
                  </a:lnTo>
                  <a:lnTo>
                    <a:pt x="68" y="1466"/>
                  </a:lnTo>
                  <a:lnTo>
                    <a:pt x="59" y="1441"/>
                  </a:lnTo>
                  <a:lnTo>
                    <a:pt x="51" y="1415"/>
                  </a:lnTo>
                  <a:lnTo>
                    <a:pt x="42" y="1391"/>
                  </a:lnTo>
                  <a:lnTo>
                    <a:pt x="34" y="1364"/>
                  </a:lnTo>
                  <a:lnTo>
                    <a:pt x="28" y="1338"/>
                  </a:lnTo>
                  <a:lnTo>
                    <a:pt x="21" y="1312"/>
                  </a:lnTo>
                  <a:lnTo>
                    <a:pt x="17" y="1285"/>
                  </a:lnTo>
                  <a:lnTo>
                    <a:pt x="12" y="1258"/>
                  </a:lnTo>
                  <a:lnTo>
                    <a:pt x="6" y="1203"/>
                  </a:lnTo>
                  <a:lnTo>
                    <a:pt x="2" y="1176"/>
                  </a:lnTo>
                  <a:lnTo>
                    <a:pt x="1" y="1147"/>
                  </a:lnTo>
                  <a:lnTo>
                    <a:pt x="0" y="1121"/>
                  </a:lnTo>
                  <a:lnTo>
                    <a:pt x="0" y="1092"/>
                  </a:lnTo>
                  <a:lnTo>
                    <a:pt x="0" y="1064"/>
                  </a:lnTo>
                  <a:lnTo>
                    <a:pt x="1" y="1036"/>
                  </a:lnTo>
                  <a:lnTo>
                    <a:pt x="2" y="1008"/>
                  </a:lnTo>
                  <a:lnTo>
                    <a:pt x="6" y="980"/>
                  </a:lnTo>
                  <a:lnTo>
                    <a:pt x="11" y="927"/>
                  </a:lnTo>
                  <a:lnTo>
                    <a:pt x="17" y="899"/>
                  </a:lnTo>
                  <a:lnTo>
                    <a:pt x="21" y="873"/>
                  </a:lnTo>
                  <a:lnTo>
                    <a:pt x="28" y="846"/>
                  </a:lnTo>
                  <a:lnTo>
                    <a:pt x="34" y="819"/>
                  </a:lnTo>
                  <a:lnTo>
                    <a:pt x="41" y="794"/>
                  </a:lnTo>
                  <a:lnTo>
                    <a:pt x="50" y="768"/>
                  </a:lnTo>
                  <a:lnTo>
                    <a:pt x="67" y="718"/>
                  </a:lnTo>
                  <a:lnTo>
                    <a:pt x="76" y="693"/>
                  </a:lnTo>
                  <a:lnTo>
                    <a:pt x="88" y="668"/>
                  </a:lnTo>
                  <a:lnTo>
                    <a:pt x="97" y="644"/>
                  </a:lnTo>
                  <a:lnTo>
                    <a:pt x="110" y="620"/>
                  </a:lnTo>
                  <a:lnTo>
                    <a:pt x="133" y="572"/>
                  </a:lnTo>
                  <a:lnTo>
                    <a:pt x="148" y="550"/>
                  </a:lnTo>
                  <a:lnTo>
                    <a:pt x="160" y="527"/>
                  </a:lnTo>
                  <a:lnTo>
                    <a:pt x="174" y="505"/>
                  </a:lnTo>
                  <a:lnTo>
                    <a:pt x="190" y="482"/>
                  </a:lnTo>
                  <a:lnTo>
                    <a:pt x="204" y="462"/>
                  </a:lnTo>
                  <a:lnTo>
                    <a:pt x="220" y="439"/>
                  </a:lnTo>
                  <a:lnTo>
                    <a:pt x="238" y="420"/>
                  </a:lnTo>
                  <a:lnTo>
                    <a:pt x="253" y="399"/>
                  </a:lnTo>
                  <a:lnTo>
                    <a:pt x="270" y="378"/>
                  </a:lnTo>
                  <a:lnTo>
                    <a:pt x="290" y="359"/>
                  </a:lnTo>
                  <a:lnTo>
                    <a:pt x="307" y="340"/>
                  </a:lnTo>
                  <a:lnTo>
                    <a:pt x="326" y="321"/>
                  </a:lnTo>
                  <a:lnTo>
                    <a:pt x="345" y="304"/>
                  </a:lnTo>
                  <a:lnTo>
                    <a:pt x="365" y="285"/>
                  </a:lnTo>
                  <a:lnTo>
                    <a:pt x="384" y="268"/>
                  </a:lnTo>
                  <a:lnTo>
                    <a:pt x="405" y="251"/>
                  </a:lnTo>
                  <a:lnTo>
                    <a:pt x="448" y="219"/>
                  </a:lnTo>
                  <a:lnTo>
                    <a:pt x="469" y="202"/>
                  </a:lnTo>
                  <a:lnTo>
                    <a:pt x="491" y="189"/>
                  </a:lnTo>
                  <a:lnTo>
                    <a:pt x="514" y="174"/>
                  </a:lnTo>
                  <a:lnTo>
                    <a:pt x="536" y="160"/>
                  </a:lnTo>
                  <a:lnTo>
                    <a:pt x="559" y="146"/>
                  </a:lnTo>
                  <a:lnTo>
                    <a:pt x="583" y="133"/>
                  </a:lnTo>
                  <a:lnTo>
                    <a:pt x="607" y="120"/>
                  </a:lnTo>
                  <a:lnTo>
                    <a:pt x="630" y="109"/>
                  </a:lnTo>
                  <a:lnTo>
                    <a:pt x="656" y="98"/>
                  </a:lnTo>
                  <a:lnTo>
                    <a:pt x="681" y="87"/>
                  </a:lnTo>
                  <a:lnTo>
                    <a:pt x="707" y="77"/>
                  </a:lnTo>
                  <a:lnTo>
                    <a:pt x="732" y="68"/>
                  </a:lnTo>
                  <a:lnTo>
                    <a:pt x="757" y="59"/>
                  </a:lnTo>
                  <a:lnTo>
                    <a:pt x="784" y="50"/>
                  </a:lnTo>
                  <a:lnTo>
                    <a:pt x="809" y="42"/>
                  </a:lnTo>
                  <a:lnTo>
                    <a:pt x="836" y="36"/>
                  </a:lnTo>
                  <a:lnTo>
                    <a:pt x="863" y="30"/>
                  </a:lnTo>
                  <a:lnTo>
                    <a:pt x="890" y="23"/>
                  </a:lnTo>
                  <a:lnTo>
                    <a:pt x="918" y="19"/>
                  </a:lnTo>
                  <a:lnTo>
                    <a:pt x="945" y="14"/>
                  </a:lnTo>
                  <a:lnTo>
                    <a:pt x="1000" y="8"/>
                  </a:lnTo>
                  <a:lnTo>
                    <a:pt x="1029" y="4"/>
                  </a:lnTo>
                  <a:lnTo>
                    <a:pt x="1057" y="2"/>
                  </a:lnTo>
                  <a:lnTo>
                    <a:pt x="1086" y="1"/>
                  </a:lnTo>
                  <a:lnTo>
                    <a:pt x="1116" y="0"/>
                  </a:lnTo>
                  <a:lnTo>
                    <a:pt x="1145" y="0"/>
                  </a:lnTo>
                  <a:lnTo>
                    <a:pt x="1173" y="2"/>
                  </a:lnTo>
                  <a:lnTo>
                    <a:pt x="1202" y="4"/>
                  </a:lnTo>
                  <a:lnTo>
                    <a:pt x="1230" y="7"/>
                  </a:lnTo>
                  <a:lnTo>
                    <a:pt x="1258" y="10"/>
                  </a:lnTo>
                  <a:lnTo>
                    <a:pt x="1286" y="13"/>
                  </a:lnTo>
                  <a:lnTo>
                    <a:pt x="1314" y="18"/>
                  </a:lnTo>
                  <a:lnTo>
                    <a:pt x="1341" y="22"/>
                  </a:lnTo>
                  <a:lnTo>
                    <a:pt x="1367" y="29"/>
                  </a:lnTo>
                  <a:lnTo>
                    <a:pt x="1395" y="35"/>
                  </a:lnTo>
                  <a:lnTo>
                    <a:pt x="1421" y="41"/>
                  </a:lnTo>
                  <a:lnTo>
                    <a:pt x="1448" y="49"/>
                  </a:lnTo>
                  <a:lnTo>
                    <a:pt x="1474" y="57"/>
                  </a:lnTo>
                  <a:lnTo>
                    <a:pt x="1500" y="67"/>
                  </a:lnTo>
                  <a:lnTo>
                    <a:pt x="1525" y="76"/>
                  </a:lnTo>
                  <a:lnTo>
                    <a:pt x="1551" y="86"/>
                  </a:lnTo>
                  <a:lnTo>
                    <a:pt x="1574" y="97"/>
                  </a:lnTo>
                  <a:lnTo>
                    <a:pt x="1600" y="108"/>
                  </a:lnTo>
                  <a:lnTo>
                    <a:pt x="1624" y="118"/>
                  </a:lnTo>
                  <a:lnTo>
                    <a:pt x="1647" y="131"/>
                  </a:lnTo>
                  <a:lnTo>
                    <a:pt x="1671" y="144"/>
                  </a:lnTo>
                  <a:lnTo>
                    <a:pt x="1695" y="158"/>
                  </a:lnTo>
                  <a:lnTo>
                    <a:pt x="1717" y="172"/>
                  </a:lnTo>
                  <a:lnTo>
                    <a:pt x="1741" y="186"/>
                  </a:lnTo>
                  <a:lnTo>
                    <a:pt x="1763" y="200"/>
                  </a:lnTo>
                  <a:lnTo>
                    <a:pt x="1784" y="216"/>
                  </a:lnTo>
                  <a:lnTo>
                    <a:pt x="1806" y="232"/>
                  </a:lnTo>
                  <a:lnTo>
                    <a:pt x="1826" y="249"/>
                  </a:lnTo>
                  <a:lnTo>
                    <a:pt x="1847" y="265"/>
                  </a:lnTo>
                  <a:lnTo>
                    <a:pt x="1867" y="282"/>
                  </a:lnTo>
                  <a:lnTo>
                    <a:pt x="1905" y="318"/>
                  </a:lnTo>
                  <a:lnTo>
                    <a:pt x="1924" y="337"/>
                  </a:lnTo>
                  <a:lnTo>
                    <a:pt x="1943" y="357"/>
                  </a:lnTo>
                  <a:lnTo>
                    <a:pt x="1978" y="396"/>
                  </a:lnTo>
                  <a:lnTo>
                    <a:pt x="1994" y="416"/>
                  </a:lnTo>
                  <a:lnTo>
                    <a:pt x="2012" y="436"/>
                  </a:lnTo>
                  <a:lnTo>
                    <a:pt x="2027" y="458"/>
                  </a:lnTo>
                  <a:lnTo>
                    <a:pt x="2042" y="479"/>
                  </a:lnTo>
                  <a:lnTo>
                    <a:pt x="2072" y="523"/>
                  </a:lnTo>
                  <a:lnTo>
                    <a:pt x="2086" y="547"/>
                  </a:lnTo>
                  <a:lnTo>
                    <a:pt x="2099" y="569"/>
                  </a:lnTo>
                  <a:lnTo>
                    <a:pt x="2112" y="593"/>
                  </a:lnTo>
                  <a:lnTo>
                    <a:pt x="2123" y="616"/>
                  </a:lnTo>
                  <a:lnTo>
                    <a:pt x="2135" y="640"/>
                  </a:lnTo>
                  <a:lnTo>
                    <a:pt x="2146" y="664"/>
                  </a:lnTo>
                  <a:lnTo>
                    <a:pt x="2156" y="689"/>
                  </a:lnTo>
                  <a:lnTo>
                    <a:pt x="2165" y="714"/>
                  </a:lnTo>
                  <a:lnTo>
                    <a:pt x="2175" y="739"/>
                  </a:lnTo>
                  <a:lnTo>
                    <a:pt x="2183" y="764"/>
                  </a:lnTo>
                  <a:lnTo>
                    <a:pt x="2191" y="790"/>
                  </a:lnTo>
                  <a:lnTo>
                    <a:pt x="2199" y="815"/>
                  </a:lnTo>
                  <a:lnTo>
                    <a:pt x="2205" y="842"/>
                  </a:lnTo>
                  <a:lnTo>
                    <a:pt x="2212" y="869"/>
                  </a:lnTo>
                  <a:lnTo>
                    <a:pt x="2216" y="895"/>
                  </a:lnTo>
                  <a:lnTo>
                    <a:pt x="2221" y="923"/>
                  </a:lnTo>
                  <a:lnTo>
                    <a:pt x="2227" y="976"/>
                  </a:lnTo>
                  <a:lnTo>
                    <a:pt x="2231" y="1004"/>
                  </a:lnTo>
                  <a:lnTo>
                    <a:pt x="2233" y="1032"/>
                  </a:lnTo>
                  <a:lnTo>
                    <a:pt x="2233" y="1060"/>
                  </a:lnTo>
                  <a:lnTo>
                    <a:pt x="2233" y="1088"/>
                  </a:lnTo>
                  <a:close/>
                </a:path>
              </a:pathLst>
            </a:custGeom>
            <a:solidFill>
              <a:srgbClr val="26211F"/>
            </a:solidFill>
            <a:ln w="9525">
              <a:noFill/>
              <a:round/>
              <a:headEnd/>
              <a:tailEnd/>
            </a:ln>
          </p:spPr>
          <p:txBody>
            <a:bodyPr/>
            <a:lstStyle/>
            <a:p>
              <a:endParaRPr lang="ru-RU"/>
            </a:p>
          </p:txBody>
        </p:sp>
        <p:grpSp>
          <p:nvGrpSpPr>
            <p:cNvPr id="22544" name="Group 17"/>
            <p:cNvGrpSpPr>
              <a:grpSpLocks/>
            </p:cNvGrpSpPr>
            <p:nvPr/>
          </p:nvGrpSpPr>
          <p:grpSpPr bwMode="auto">
            <a:xfrm>
              <a:off x="1741" y="606"/>
              <a:ext cx="2719" cy="2740"/>
              <a:chOff x="1741" y="606"/>
              <a:chExt cx="2719" cy="2740"/>
            </a:xfrm>
          </p:grpSpPr>
          <p:sp>
            <p:nvSpPr>
              <p:cNvPr id="163793" name="Freeform 18"/>
              <p:cNvSpPr>
                <a:spLocks/>
              </p:cNvSpPr>
              <p:nvPr/>
            </p:nvSpPr>
            <p:spPr bwMode="auto">
              <a:xfrm>
                <a:off x="1798" y="1159"/>
                <a:ext cx="2191" cy="2135"/>
              </a:xfrm>
              <a:custGeom>
                <a:avLst/>
                <a:gdLst>
                  <a:gd name="T0" fmla="*/ 2187 w 2191"/>
                  <a:gd name="T1" fmla="*/ 1148 h 2135"/>
                  <a:gd name="T2" fmla="*/ 2173 w 2191"/>
                  <a:gd name="T3" fmla="*/ 1255 h 2135"/>
                  <a:gd name="T4" fmla="*/ 2150 w 2191"/>
                  <a:gd name="T5" fmla="*/ 1358 h 2135"/>
                  <a:gd name="T6" fmla="*/ 2115 w 2191"/>
                  <a:gd name="T7" fmla="*/ 1457 h 2135"/>
                  <a:gd name="T8" fmla="*/ 2058 w 2191"/>
                  <a:gd name="T9" fmla="*/ 1574 h 2135"/>
                  <a:gd name="T10" fmla="*/ 2004 w 2191"/>
                  <a:gd name="T11" fmla="*/ 1663 h 2135"/>
                  <a:gd name="T12" fmla="*/ 1924 w 2191"/>
                  <a:gd name="T13" fmla="*/ 1764 h 2135"/>
                  <a:gd name="T14" fmla="*/ 1852 w 2191"/>
                  <a:gd name="T15" fmla="*/ 1838 h 2135"/>
                  <a:gd name="T16" fmla="*/ 1752 w 2191"/>
                  <a:gd name="T17" fmla="*/ 1922 h 2135"/>
                  <a:gd name="T18" fmla="*/ 1666 w 2191"/>
                  <a:gd name="T19" fmla="*/ 1979 h 2135"/>
                  <a:gd name="T20" fmla="*/ 1572 w 2191"/>
                  <a:gd name="T21" fmla="*/ 2028 h 2135"/>
                  <a:gd name="T22" fmla="*/ 1474 w 2191"/>
                  <a:gd name="T23" fmla="*/ 2069 h 2135"/>
                  <a:gd name="T24" fmla="*/ 1344 w 2191"/>
                  <a:gd name="T25" fmla="*/ 2108 h 2135"/>
                  <a:gd name="T26" fmla="*/ 1208 w 2191"/>
                  <a:gd name="T27" fmla="*/ 2130 h 2135"/>
                  <a:gd name="T28" fmla="*/ 1097 w 2191"/>
                  <a:gd name="T29" fmla="*/ 2135 h 2135"/>
                  <a:gd name="T30" fmla="*/ 986 w 2191"/>
                  <a:gd name="T31" fmla="*/ 2130 h 2135"/>
                  <a:gd name="T32" fmla="*/ 877 w 2191"/>
                  <a:gd name="T33" fmla="*/ 2113 h 2135"/>
                  <a:gd name="T34" fmla="*/ 772 w 2191"/>
                  <a:gd name="T35" fmla="*/ 2088 h 2135"/>
                  <a:gd name="T36" fmla="*/ 621 w 2191"/>
                  <a:gd name="T37" fmla="*/ 2030 h 2135"/>
                  <a:gd name="T38" fmla="*/ 506 w 2191"/>
                  <a:gd name="T39" fmla="*/ 1967 h 2135"/>
                  <a:gd name="T40" fmla="*/ 420 w 2191"/>
                  <a:gd name="T41" fmla="*/ 1909 h 2135"/>
                  <a:gd name="T42" fmla="*/ 341 w 2191"/>
                  <a:gd name="T43" fmla="*/ 1840 h 2135"/>
                  <a:gd name="T44" fmla="*/ 251 w 2191"/>
                  <a:gd name="T45" fmla="*/ 1748 h 2135"/>
                  <a:gd name="T46" fmla="*/ 188 w 2191"/>
                  <a:gd name="T47" fmla="*/ 1666 h 2135"/>
                  <a:gd name="T48" fmla="*/ 121 w 2191"/>
                  <a:gd name="T49" fmla="*/ 1555 h 2135"/>
                  <a:gd name="T50" fmla="*/ 77 w 2191"/>
                  <a:gd name="T51" fmla="*/ 1461 h 2135"/>
                  <a:gd name="T52" fmla="*/ 42 w 2191"/>
                  <a:gd name="T53" fmla="*/ 1361 h 2135"/>
                  <a:gd name="T54" fmla="*/ 18 w 2191"/>
                  <a:gd name="T55" fmla="*/ 1259 h 2135"/>
                  <a:gd name="T56" fmla="*/ 2 w 2191"/>
                  <a:gd name="T57" fmla="*/ 1124 h 2135"/>
                  <a:gd name="T58" fmla="*/ 2 w 2191"/>
                  <a:gd name="T59" fmla="*/ 1014 h 2135"/>
                  <a:gd name="T60" fmla="*/ 13 w 2191"/>
                  <a:gd name="T61" fmla="*/ 906 h 2135"/>
                  <a:gd name="T62" fmla="*/ 35 w 2191"/>
                  <a:gd name="T63" fmla="*/ 802 h 2135"/>
                  <a:gd name="T64" fmla="*/ 66 w 2191"/>
                  <a:gd name="T65" fmla="*/ 701 h 2135"/>
                  <a:gd name="T66" fmla="*/ 120 w 2191"/>
                  <a:gd name="T67" fmla="*/ 583 h 2135"/>
                  <a:gd name="T68" fmla="*/ 172 w 2191"/>
                  <a:gd name="T69" fmla="*/ 494 h 2135"/>
                  <a:gd name="T70" fmla="*/ 249 w 2191"/>
                  <a:gd name="T71" fmla="*/ 390 h 2135"/>
                  <a:gd name="T72" fmla="*/ 320 w 2191"/>
                  <a:gd name="T73" fmla="*/ 314 h 2135"/>
                  <a:gd name="T74" fmla="*/ 418 w 2191"/>
                  <a:gd name="T75" fmla="*/ 228 h 2135"/>
                  <a:gd name="T76" fmla="*/ 504 w 2191"/>
                  <a:gd name="T77" fmla="*/ 168 h 2135"/>
                  <a:gd name="T78" fmla="*/ 596 w 2191"/>
                  <a:gd name="T79" fmla="*/ 117 h 2135"/>
                  <a:gd name="T80" fmla="*/ 693 w 2191"/>
                  <a:gd name="T81" fmla="*/ 75 h 2135"/>
                  <a:gd name="T82" fmla="*/ 821 w 2191"/>
                  <a:gd name="T83" fmla="*/ 33 h 2135"/>
                  <a:gd name="T84" fmla="*/ 954 w 2191"/>
                  <a:gd name="T85" fmla="*/ 7 h 2135"/>
                  <a:gd name="T86" fmla="*/ 1066 w 2191"/>
                  <a:gd name="T87" fmla="*/ 0 h 2135"/>
                  <a:gd name="T88" fmla="*/ 1178 w 2191"/>
                  <a:gd name="T89" fmla="*/ 3 h 2135"/>
                  <a:gd name="T90" fmla="*/ 1288 w 2191"/>
                  <a:gd name="T91" fmla="*/ 15 h 2135"/>
                  <a:gd name="T92" fmla="*/ 1393 w 2191"/>
                  <a:gd name="T93" fmla="*/ 38 h 2135"/>
                  <a:gd name="T94" fmla="*/ 1520 w 2191"/>
                  <a:gd name="T95" fmla="*/ 83 h 2135"/>
                  <a:gd name="T96" fmla="*/ 1663 w 2191"/>
                  <a:gd name="T97" fmla="*/ 154 h 2135"/>
                  <a:gd name="T98" fmla="*/ 1750 w 2191"/>
                  <a:gd name="T99" fmla="*/ 210 h 2135"/>
                  <a:gd name="T100" fmla="*/ 1831 w 2191"/>
                  <a:gd name="T101" fmla="*/ 274 h 2135"/>
                  <a:gd name="T102" fmla="*/ 1922 w 2191"/>
                  <a:gd name="T103" fmla="*/ 366 h 2135"/>
                  <a:gd name="T104" fmla="*/ 1987 w 2191"/>
                  <a:gd name="T105" fmla="*/ 448 h 2135"/>
                  <a:gd name="T106" fmla="*/ 2057 w 2191"/>
                  <a:gd name="T107" fmla="*/ 557 h 2135"/>
                  <a:gd name="T108" fmla="*/ 2104 w 2191"/>
                  <a:gd name="T109" fmla="*/ 650 h 2135"/>
                  <a:gd name="T110" fmla="*/ 2141 w 2191"/>
                  <a:gd name="T111" fmla="*/ 748 h 2135"/>
                  <a:gd name="T112" fmla="*/ 2168 w 2191"/>
                  <a:gd name="T113" fmla="*/ 851 h 2135"/>
                  <a:gd name="T114" fmla="*/ 2187 w 2191"/>
                  <a:gd name="T115" fmla="*/ 983 h 213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191"/>
                  <a:gd name="T175" fmla="*/ 0 h 2135"/>
                  <a:gd name="T176" fmla="*/ 2191 w 2191"/>
                  <a:gd name="T177" fmla="*/ 2135 h 213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191" h="2135">
                    <a:moveTo>
                      <a:pt x="2191" y="1065"/>
                    </a:moveTo>
                    <a:lnTo>
                      <a:pt x="2191" y="1092"/>
                    </a:lnTo>
                    <a:lnTo>
                      <a:pt x="2189" y="1120"/>
                    </a:lnTo>
                    <a:lnTo>
                      <a:pt x="2187" y="1148"/>
                    </a:lnTo>
                    <a:lnTo>
                      <a:pt x="2184" y="1174"/>
                    </a:lnTo>
                    <a:lnTo>
                      <a:pt x="2181" y="1201"/>
                    </a:lnTo>
                    <a:lnTo>
                      <a:pt x="2178" y="1228"/>
                    </a:lnTo>
                    <a:lnTo>
                      <a:pt x="2173" y="1255"/>
                    </a:lnTo>
                    <a:lnTo>
                      <a:pt x="2169" y="1280"/>
                    </a:lnTo>
                    <a:lnTo>
                      <a:pt x="2163" y="1307"/>
                    </a:lnTo>
                    <a:lnTo>
                      <a:pt x="2156" y="1332"/>
                    </a:lnTo>
                    <a:lnTo>
                      <a:pt x="2150" y="1358"/>
                    </a:lnTo>
                    <a:lnTo>
                      <a:pt x="2142" y="1383"/>
                    </a:lnTo>
                    <a:lnTo>
                      <a:pt x="2134" y="1408"/>
                    </a:lnTo>
                    <a:lnTo>
                      <a:pt x="2124" y="1432"/>
                    </a:lnTo>
                    <a:lnTo>
                      <a:pt x="2115" y="1457"/>
                    </a:lnTo>
                    <a:lnTo>
                      <a:pt x="2105" y="1481"/>
                    </a:lnTo>
                    <a:lnTo>
                      <a:pt x="2083" y="1529"/>
                    </a:lnTo>
                    <a:lnTo>
                      <a:pt x="2071" y="1552"/>
                    </a:lnTo>
                    <a:lnTo>
                      <a:pt x="2058" y="1574"/>
                    </a:lnTo>
                    <a:lnTo>
                      <a:pt x="2045" y="1596"/>
                    </a:lnTo>
                    <a:lnTo>
                      <a:pt x="2033" y="1618"/>
                    </a:lnTo>
                    <a:lnTo>
                      <a:pt x="2019" y="1640"/>
                    </a:lnTo>
                    <a:lnTo>
                      <a:pt x="2004" y="1663"/>
                    </a:lnTo>
                    <a:lnTo>
                      <a:pt x="1973" y="1704"/>
                    </a:lnTo>
                    <a:lnTo>
                      <a:pt x="1957" y="1724"/>
                    </a:lnTo>
                    <a:lnTo>
                      <a:pt x="1942" y="1745"/>
                    </a:lnTo>
                    <a:lnTo>
                      <a:pt x="1924" y="1764"/>
                    </a:lnTo>
                    <a:lnTo>
                      <a:pt x="1907" y="1783"/>
                    </a:lnTo>
                    <a:lnTo>
                      <a:pt x="1889" y="1802"/>
                    </a:lnTo>
                    <a:lnTo>
                      <a:pt x="1871" y="1820"/>
                    </a:lnTo>
                    <a:lnTo>
                      <a:pt x="1852" y="1838"/>
                    </a:lnTo>
                    <a:lnTo>
                      <a:pt x="1833" y="1856"/>
                    </a:lnTo>
                    <a:lnTo>
                      <a:pt x="1793" y="1890"/>
                    </a:lnTo>
                    <a:lnTo>
                      <a:pt x="1773" y="1906"/>
                    </a:lnTo>
                    <a:lnTo>
                      <a:pt x="1752" y="1922"/>
                    </a:lnTo>
                    <a:lnTo>
                      <a:pt x="1730" y="1937"/>
                    </a:lnTo>
                    <a:lnTo>
                      <a:pt x="1709" y="1952"/>
                    </a:lnTo>
                    <a:lnTo>
                      <a:pt x="1687" y="1965"/>
                    </a:lnTo>
                    <a:lnTo>
                      <a:pt x="1666" y="1979"/>
                    </a:lnTo>
                    <a:lnTo>
                      <a:pt x="1642" y="1992"/>
                    </a:lnTo>
                    <a:lnTo>
                      <a:pt x="1619" y="2005"/>
                    </a:lnTo>
                    <a:lnTo>
                      <a:pt x="1595" y="2017"/>
                    </a:lnTo>
                    <a:lnTo>
                      <a:pt x="1572" y="2028"/>
                    </a:lnTo>
                    <a:lnTo>
                      <a:pt x="1548" y="2039"/>
                    </a:lnTo>
                    <a:lnTo>
                      <a:pt x="1523" y="2050"/>
                    </a:lnTo>
                    <a:lnTo>
                      <a:pt x="1497" y="2060"/>
                    </a:lnTo>
                    <a:lnTo>
                      <a:pt x="1474" y="2069"/>
                    </a:lnTo>
                    <a:lnTo>
                      <a:pt x="1422" y="2087"/>
                    </a:lnTo>
                    <a:lnTo>
                      <a:pt x="1396" y="2093"/>
                    </a:lnTo>
                    <a:lnTo>
                      <a:pt x="1371" y="2101"/>
                    </a:lnTo>
                    <a:lnTo>
                      <a:pt x="1344" y="2108"/>
                    </a:lnTo>
                    <a:lnTo>
                      <a:pt x="1317" y="2112"/>
                    </a:lnTo>
                    <a:lnTo>
                      <a:pt x="1264" y="2122"/>
                    </a:lnTo>
                    <a:lnTo>
                      <a:pt x="1237" y="2127"/>
                    </a:lnTo>
                    <a:lnTo>
                      <a:pt x="1208" y="2130"/>
                    </a:lnTo>
                    <a:lnTo>
                      <a:pt x="1181" y="2131"/>
                    </a:lnTo>
                    <a:lnTo>
                      <a:pt x="1153" y="2133"/>
                    </a:lnTo>
                    <a:lnTo>
                      <a:pt x="1125" y="2135"/>
                    </a:lnTo>
                    <a:lnTo>
                      <a:pt x="1097" y="2135"/>
                    </a:lnTo>
                    <a:lnTo>
                      <a:pt x="1069" y="2135"/>
                    </a:lnTo>
                    <a:lnTo>
                      <a:pt x="1041" y="2133"/>
                    </a:lnTo>
                    <a:lnTo>
                      <a:pt x="1012" y="2132"/>
                    </a:lnTo>
                    <a:lnTo>
                      <a:pt x="986" y="2130"/>
                    </a:lnTo>
                    <a:lnTo>
                      <a:pt x="957" y="2127"/>
                    </a:lnTo>
                    <a:lnTo>
                      <a:pt x="930" y="2122"/>
                    </a:lnTo>
                    <a:lnTo>
                      <a:pt x="903" y="2118"/>
                    </a:lnTo>
                    <a:lnTo>
                      <a:pt x="877" y="2113"/>
                    </a:lnTo>
                    <a:lnTo>
                      <a:pt x="849" y="2109"/>
                    </a:lnTo>
                    <a:lnTo>
                      <a:pt x="824" y="2102"/>
                    </a:lnTo>
                    <a:lnTo>
                      <a:pt x="798" y="2094"/>
                    </a:lnTo>
                    <a:lnTo>
                      <a:pt x="772" y="2088"/>
                    </a:lnTo>
                    <a:lnTo>
                      <a:pt x="747" y="2079"/>
                    </a:lnTo>
                    <a:lnTo>
                      <a:pt x="721" y="2070"/>
                    </a:lnTo>
                    <a:lnTo>
                      <a:pt x="670" y="2052"/>
                    </a:lnTo>
                    <a:lnTo>
                      <a:pt x="621" y="2030"/>
                    </a:lnTo>
                    <a:lnTo>
                      <a:pt x="598" y="2019"/>
                    </a:lnTo>
                    <a:lnTo>
                      <a:pt x="576" y="2006"/>
                    </a:lnTo>
                    <a:lnTo>
                      <a:pt x="529" y="1981"/>
                    </a:lnTo>
                    <a:lnTo>
                      <a:pt x="506" y="1967"/>
                    </a:lnTo>
                    <a:lnTo>
                      <a:pt x="484" y="1954"/>
                    </a:lnTo>
                    <a:lnTo>
                      <a:pt x="463" y="1939"/>
                    </a:lnTo>
                    <a:lnTo>
                      <a:pt x="441" y="1924"/>
                    </a:lnTo>
                    <a:lnTo>
                      <a:pt x="420" y="1909"/>
                    </a:lnTo>
                    <a:lnTo>
                      <a:pt x="400" y="1893"/>
                    </a:lnTo>
                    <a:lnTo>
                      <a:pt x="380" y="1875"/>
                    </a:lnTo>
                    <a:lnTo>
                      <a:pt x="360" y="1858"/>
                    </a:lnTo>
                    <a:lnTo>
                      <a:pt x="341" y="1840"/>
                    </a:lnTo>
                    <a:lnTo>
                      <a:pt x="322" y="1823"/>
                    </a:lnTo>
                    <a:lnTo>
                      <a:pt x="286" y="1786"/>
                    </a:lnTo>
                    <a:lnTo>
                      <a:pt x="269" y="1767"/>
                    </a:lnTo>
                    <a:lnTo>
                      <a:pt x="251" y="1748"/>
                    </a:lnTo>
                    <a:lnTo>
                      <a:pt x="235" y="1727"/>
                    </a:lnTo>
                    <a:lnTo>
                      <a:pt x="220" y="1707"/>
                    </a:lnTo>
                    <a:lnTo>
                      <a:pt x="204" y="1686"/>
                    </a:lnTo>
                    <a:lnTo>
                      <a:pt x="188" y="1666"/>
                    </a:lnTo>
                    <a:lnTo>
                      <a:pt x="174" y="1644"/>
                    </a:lnTo>
                    <a:lnTo>
                      <a:pt x="160" y="1621"/>
                    </a:lnTo>
                    <a:lnTo>
                      <a:pt x="134" y="1577"/>
                    </a:lnTo>
                    <a:lnTo>
                      <a:pt x="121" y="1555"/>
                    </a:lnTo>
                    <a:lnTo>
                      <a:pt x="109" y="1532"/>
                    </a:lnTo>
                    <a:lnTo>
                      <a:pt x="98" y="1508"/>
                    </a:lnTo>
                    <a:lnTo>
                      <a:pt x="88" y="1484"/>
                    </a:lnTo>
                    <a:lnTo>
                      <a:pt x="77" y="1461"/>
                    </a:lnTo>
                    <a:lnTo>
                      <a:pt x="68" y="1435"/>
                    </a:lnTo>
                    <a:lnTo>
                      <a:pt x="60" y="1412"/>
                    </a:lnTo>
                    <a:lnTo>
                      <a:pt x="50" y="1386"/>
                    </a:lnTo>
                    <a:lnTo>
                      <a:pt x="42" y="1361"/>
                    </a:lnTo>
                    <a:lnTo>
                      <a:pt x="36" y="1336"/>
                    </a:lnTo>
                    <a:lnTo>
                      <a:pt x="30" y="1311"/>
                    </a:lnTo>
                    <a:lnTo>
                      <a:pt x="23" y="1283"/>
                    </a:lnTo>
                    <a:lnTo>
                      <a:pt x="18" y="1259"/>
                    </a:lnTo>
                    <a:lnTo>
                      <a:pt x="13" y="1232"/>
                    </a:lnTo>
                    <a:lnTo>
                      <a:pt x="7" y="1178"/>
                    </a:lnTo>
                    <a:lnTo>
                      <a:pt x="4" y="1151"/>
                    </a:lnTo>
                    <a:lnTo>
                      <a:pt x="2" y="1124"/>
                    </a:lnTo>
                    <a:lnTo>
                      <a:pt x="0" y="1096"/>
                    </a:lnTo>
                    <a:lnTo>
                      <a:pt x="0" y="1069"/>
                    </a:lnTo>
                    <a:lnTo>
                      <a:pt x="0" y="1041"/>
                    </a:lnTo>
                    <a:lnTo>
                      <a:pt x="2" y="1014"/>
                    </a:lnTo>
                    <a:lnTo>
                      <a:pt x="3" y="987"/>
                    </a:lnTo>
                    <a:lnTo>
                      <a:pt x="7" y="960"/>
                    </a:lnTo>
                    <a:lnTo>
                      <a:pt x="10" y="934"/>
                    </a:lnTo>
                    <a:lnTo>
                      <a:pt x="13" y="906"/>
                    </a:lnTo>
                    <a:lnTo>
                      <a:pt x="18" y="880"/>
                    </a:lnTo>
                    <a:lnTo>
                      <a:pt x="22" y="855"/>
                    </a:lnTo>
                    <a:lnTo>
                      <a:pt x="29" y="827"/>
                    </a:lnTo>
                    <a:lnTo>
                      <a:pt x="35" y="802"/>
                    </a:lnTo>
                    <a:lnTo>
                      <a:pt x="41" y="777"/>
                    </a:lnTo>
                    <a:lnTo>
                      <a:pt x="49" y="752"/>
                    </a:lnTo>
                    <a:lnTo>
                      <a:pt x="59" y="726"/>
                    </a:lnTo>
                    <a:lnTo>
                      <a:pt x="66" y="701"/>
                    </a:lnTo>
                    <a:lnTo>
                      <a:pt x="76" y="677"/>
                    </a:lnTo>
                    <a:lnTo>
                      <a:pt x="87" y="654"/>
                    </a:lnTo>
                    <a:lnTo>
                      <a:pt x="108" y="606"/>
                    </a:lnTo>
                    <a:lnTo>
                      <a:pt x="120" y="583"/>
                    </a:lnTo>
                    <a:lnTo>
                      <a:pt x="132" y="560"/>
                    </a:lnTo>
                    <a:lnTo>
                      <a:pt x="145" y="536"/>
                    </a:lnTo>
                    <a:lnTo>
                      <a:pt x="158" y="515"/>
                    </a:lnTo>
                    <a:lnTo>
                      <a:pt x="172" y="494"/>
                    </a:lnTo>
                    <a:lnTo>
                      <a:pt x="186" y="472"/>
                    </a:lnTo>
                    <a:lnTo>
                      <a:pt x="218" y="429"/>
                    </a:lnTo>
                    <a:lnTo>
                      <a:pt x="234" y="410"/>
                    </a:lnTo>
                    <a:lnTo>
                      <a:pt x="249" y="390"/>
                    </a:lnTo>
                    <a:lnTo>
                      <a:pt x="267" y="369"/>
                    </a:lnTo>
                    <a:lnTo>
                      <a:pt x="284" y="350"/>
                    </a:lnTo>
                    <a:lnTo>
                      <a:pt x="301" y="331"/>
                    </a:lnTo>
                    <a:lnTo>
                      <a:pt x="320" y="314"/>
                    </a:lnTo>
                    <a:lnTo>
                      <a:pt x="339" y="297"/>
                    </a:lnTo>
                    <a:lnTo>
                      <a:pt x="358" y="277"/>
                    </a:lnTo>
                    <a:lnTo>
                      <a:pt x="397" y="244"/>
                    </a:lnTo>
                    <a:lnTo>
                      <a:pt x="418" y="228"/>
                    </a:lnTo>
                    <a:lnTo>
                      <a:pt x="439" y="212"/>
                    </a:lnTo>
                    <a:lnTo>
                      <a:pt x="461" y="198"/>
                    </a:lnTo>
                    <a:lnTo>
                      <a:pt x="481" y="182"/>
                    </a:lnTo>
                    <a:lnTo>
                      <a:pt x="504" y="168"/>
                    </a:lnTo>
                    <a:lnTo>
                      <a:pt x="527" y="156"/>
                    </a:lnTo>
                    <a:lnTo>
                      <a:pt x="549" y="141"/>
                    </a:lnTo>
                    <a:lnTo>
                      <a:pt x="573" y="128"/>
                    </a:lnTo>
                    <a:lnTo>
                      <a:pt x="596" y="117"/>
                    </a:lnTo>
                    <a:lnTo>
                      <a:pt x="619" y="105"/>
                    </a:lnTo>
                    <a:lnTo>
                      <a:pt x="644" y="95"/>
                    </a:lnTo>
                    <a:lnTo>
                      <a:pt x="668" y="84"/>
                    </a:lnTo>
                    <a:lnTo>
                      <a:pt x="693" y="75"/>
                    </a:lnTo>
                    <a:lnTo>
                      <a:pt x="718" y="65"/>
                    </a:lnTo>
                    <a:lnTo>
                      <a:pt x="769" y="47"/>
                    </a:lnTo>
                    <a:lnTo>
                      <a:pt x="795" y="39"/>
                    </a:lnTo>
                    <a:lnTo>
                      <a:pt x="821" y="33"/>
                    </a:lnTo>
                    <a:lnTo>
                      <a:pt x="846" y="26"/>
                    </a:lnTo>
                    <a:lnTo>
                      <a:pt x="874" y="22"/>
                    </a:lnTo>
                    <a:lnTo>
                      <a:pt x="927" y="13"/>
                    </a:lnTo>
                    <a:lnTo>
                      <a:pt x="954" y="7"/>
                    </a:lnTo>
                    <a:lnTo>
                      <a:pt x="983" y="5"/>
                    </a:lnTo>
                    <a:lnTo>
                      <a:pt x="1009" y="3"/>
                    </a:lnTo>
                    <a:lnTo>
                      <a:pt x="1038" y="1"/>
                    </a:lnTo>
                    <a:lnTo>
                      <a:pt x="1066" y="0"/>
                    </a:lnTo>
                    <a:lnTo>
                      <a:pt x="1094" y="0"/>
                    </a:lnTo>
                    <a:lnTo>
                      <a:pt x="1122" y="0"/>
                    </a:lnTo>
                    <a:lnTo>
                      <a:pt x="1150" y="1"/>
                    </a:lnTo>
                    <a:lnTo>
                      <a:pt x="1178" y="3"/>
                    </a:lnTo>
                    <a:lnTo>
                      <a:pt x="1205" y="4"/>
                    </a:lnTo>
                    <a:lnTo>
                      <a:pt x="1234" y="7"/>
                    </a:lnTo>
                    <a:lnTo>
                      <a:pt x="1261" y="12"/>
                    </a:lnTo>
                    <a:lnTo>
                      <a:pt x="1288" y="15"/>
                    </a:lnTo>
                    <a:lnTo>
                      <a:pt x="1314" y="21"/>
                    </a:lnTo>
                    <a:lnTo>
                      <a:pt x="1342" y="26"/>
                    </a:lnTo>
                    <a:lnTo>
                      <a:pt x="1368" y="32"/>
                    </a:lnTo>
                    <a:lnTo>
                      <a:pt x="1393" y="38"/>
                    </a:lnTo>
                    <a:lnTo>
                      <a:pt x="1419" y="46"/>
                    </a:lnTo>
                    <a:lnTo>
                      <a:pt x="1446" y="55"/>
                    </a:lnTo>
                    <a:lnTo>
                      <a:pt x="1471" y="64"/>
                    </a:lnTo>
                    <a:lnTo>
                      <a:pt x="1520" y="83"/>
                    </a:lnTo>
                    <a:lnTo>
                      <a:pt x="1569" y="103"/>
                    </a:lnTo>
                    <a:lnTo>
                      <a:pt x="1592" y="115"/>
                    </a:lnTo>
                    <a:lnTo>
                      <a:pt x="1617" y="126"/>
                    </a:lnTo>
                    <a:lnTo>
                      <a:pt x="1663" y="154"/>
                    </a:lnTo>
                    <a:lnTo>
                      <a:pt x="1685" y="166"/>
                    </a:lnTo>
                    <a:lnTo>
                      <a:pt x="1707" y="180"/>
                    </a:lnTo>
                    <a:lnTo>
                      <a:pt x="1727" y="196"/>
                    </a:lnTo>
                    <a:lnTo>
                      <a:pt x="1750" y="210"/>
                    </a:lnTo>
                    <a:lnTo>
                      <a:pt x="1770" y="226"/>
                    </a:lnTo>
                    <a:lnTo>
                      <a:pt x="1791" y="242"/>
                    </a:lnTo>
                    <a:lnTo>
                      <a:pt x="1812" y="259"/>
                    </a:lnTo>
                    <a:lnTo>
                      <a:pt x="1831" y="274"/>
                    </a:lnTo>
                    <a:lnTo>
                      <a:pt x="1849" y="294"/>
                    </a:lnTo>
                    <a:lnTo>
                      <a:pt x="1868" y="311"/>
                    </a:lnTo>
                    <a:lnTo>
                      <a:pt x="1905" y="347"/>
                    </a:lnTo>
                    <a:lnTo>
                      <a:pt x="1922" y="366"/>
                    </a:lnTo>
                    <a:lnTo>
                      <a:pt x="1940" y="387"/>
                    </a:lnTo>
                    <a:lnTo>
                      <a:pt x="1955" y="407"/>
                    </a:lnTo>
                    <a:lnTo>
                      <a:pt x="1972" y="426"/>
                    </a:lnTo>
                    <a:lnTo>
                      <a:pt x="1987" y="448"/>
                    </a:lnTo>
                    <a:lnTo>
                      <a:pt x="2003" y="469"/>
                    </a:lnTo>
                    <a:lnTo>
                      <a:pt x="2017" y="491"/>
                    </a:lnTo>
                    <a:lnTo>
                      <a:pt x="2032" y="511"/>
                    </a:lnTo>
                    <a:lnTo>
                      <a:pt x="2057" y="557"/>
                    </a:lnTo>
                    <a:lnTo>
                      <a:pt x="2070" y="579"/>
                    </a:lnTo>
                    <a:lnTo>
                      <a:pt x="2082" y="602"/>
                    </a:lnTo>
                    <a:lnTo>
                      <a:pt x="2093" y="626"/>
                    </a:lnTo>
                    <a:lnTo>
                      <a:pt x="2104" y="650"/>
                    </a:lnTo>
                    <a:lnTo>
                      <a:pt x="2114" y="673"/>
                    </a:lnTo>
                    <a:lnTo>
                      <a:pt x="2123" y="698"/>
                    </a:lnTo>
                    <a:lnTo>
                      <a:pt x="2133" y="722"/>
                    </a:lnTo>
                    <a:lnTo>
                      <a:pt x="2141" y="748"/>
                    </a:lnTo>
                    <a:lnTo>
                      <a:pt x="2149" y="773"/>
                    </a:lnTo>
                    <a:lnTo>
                      <a:pt x="2155" y="799"/>
                    </a:lnTo>
                    <a:lnTo>
                      <a:pt x="2162" y="823"/>
                    </a:lnTo>
                    <a:lnTo>
                      <a:pt x="2168" y="851"/>
                    </a:lnTo>
                    <a:lnTo>
                      <a:pt x="2172" y="876"/>
                    </a:lnTo>
                    <a:lnTo>
                      <a:pt x="2177" y="902"/>
                    </a:lnTo>
                    <a:lnTo>
                      <a:pt x="2184" y="956"/>
                    </a:lnTo>
                    <a:lnTo>
                      <a:pt x="2187" y="983"/>
                    </a:lnTo>
                    <a:lnTo>
                      <a:pt x="2189" y="1010"/>
                    </a:lnTo>
                    <a:lnTo>
                      <a:pt x="2191" y="1037"/>
                    </a:lnTo>
                    <a:lnTo>
                      <a:pt x="2191" y="1065"/>
                    </a:lnTo>
                    <a:close/>
                  </a:path>
                </a:pathLst>
              </a:custGeom>
              <a:solidFill>
                <a:srgbClr val="2D2826"/>
              </a:solidFill>
              <a:ln w="9525">
                <a:noFill/>
                <a:round/>
                <a:headEnd/>
                <a:tailEnd/>
              </a:ln>
            </p:spPr>
            <p:txBody>
              <a:bodyPr/>
              <a:lstStyle/>
              <a:p>
                <a:endParaRPr lang="ru-RU"/>
              </a:p>
            </p:txBody>
          </p:sp>
          <p:sp>
            <p:nvSpPr>
              <p:cNvPr id="163794" name="Freeform 19"/>
              <p:cNvSpPr>
                <a:spLocks/>
              </p:cNvSpPr>
              <p:nvPr/>
            </p:nvSpPr>
            <p:spPr bwMode="auto">
              <a:xfrm>
                <a:off x="1820" y="1180"/>
                <a:ext cx="2146" cy="2090"/>
              </a:xfrm>
              <a:custGeom>
                <a:avLst/>
                <a:gdLst>
                  <a:gd name="T0" fmla="*/ 2143 w 2146"/>
                  <a:gd name="T1" fmla="*/ 1124 h 2090"/>
                  <a:gd name="T2" fmla="*/ 2129 w 2146"/>
                  <a:gd name="T3" fmla="*/ 1228 h 2090"/>
                  <a:gd name="T4" fmla="*/ 2106 w 2146"/>
                  <a:gd name="T5" fmla="*/ 1329 h 2090"/>
                  <a:gd name="T6" fmla="*/ 2072 w 2146"/>
                  <a:gd name="T7" fmla="*/ 1427 h 2090"/>
                  <a:gd name="T8" fmla="*/ 2030 w 2146"/>
                  <a:gd name="T9" fmla="*/ 1518 h 2090"/>
                  <a:gd name="T10" fmla="*/ 1963 w 2146"/>
                  <a:gd name="T11" fmla="*/ 1628 h 2090"/>
                  <a:gd name="T12" fmla="*/ 1902 w 2146"/>
                  <a:gd name="T13" fmla="*/ 1708 h 2090"/>
                  <a:gd name="T14" fmla="*/ 1832 w 2146"/>
                  <a:gd name="T15" fmla="*/ 1783 h 2090"/>
                  <a:gd name="T16" fmla="*/ 1736 w 2146"/>
                  <a:gd name="T17" fmla="*/ 1866 h 2090"/>
                  <a:gd name="T18" fmla="*/ 1631 w 2146"/>
                  <a:gd name="T19" fmla="*/ 1938 h 2090"/>
                  <a:gd name="T20" fmla="*/ 1493 w 2146"/>
                  <a:gd name="T21" fmla="*/ 2007 h 2090"/>
                  <a:gd name="T22" fmla="*/ 1368 w 2146"/>
                  <a:gd name="T23" fmla="*/ 2050 h 2090"/>
                  <a:gd name="T24" fmla="*/ 1265 w 2146"/>
                  <a:gd name="T25" fmla="*/ 2075 h 2090"/>
                  <a:gd name="T26" fmla="*/ 1158 w 2146"/>
                  <a:gd name="T27" fmla="*/ 2087 h 2090"/>
                  <a:gd name="T28" fmla="*/ 1020 w 2146"/>
                  <a:gd name="T29" fmla="*/ 2089 h 2090"/>
                  <a:gd name="T30" fmla="*/ 911 w 2146"/>
                  <a:gd name="T31" fmla="*/ 2079 h 2090"/>
                  <a:gd name="T32" fmla="*/ 806 w 2146"/>
                  <a:gd name="T33" fmla="*/ 2057 h 2090"/>
                  <a:gd name="T34" fmla="*/ 658 w 2146"/>
                  <a:gd name="T35" fmla="*/ 2009 h 2090"/>
                  <a:gd name="T36" fmla="*/ 563 w 2146"/>
                  <a:gd name="T37" fmla="*/ 1965 h 2090"/>
                  <a:gd name="T38" fmla="*/ 475 w 2146"/>
                  <a:gd name="T39" fmla="*/ 1913 h 2090"/>
                  <a:gd name="T40" fmla="*/ 392 w 2146"/>
                  <a:gd name="T41" fmla="*/ 1853 h 2090"/>
                  <a:gd name="T42" fmla="*/ 299 w 2146"/>
                  <a:gd name="T43" fmla="*/ 1768 h 2090"/>
                  <a:gd name="T44" fmla="*/ 231 w 2146"/>
                  <a:gd name="T45" fmla="*/ 1692 h 2090"/>
                  <a:gd name="T46" fmla="*/ 144 w 2146"/>
                  <a:gd name="T47" fmla="*/ 1568 h 2090"/>
                  <a:gd name="T48" fmla="*/ 66 w 2146"/>
                  <a:gd name="T49" fmla="*/ 1407 h 2090"/>
                  <a:gd name="T50" fmla="*/ 23 w 2146"/>
                  <a:gd name="T51" fmla="*/ 1257 h 2090"/>
                  <a:gd name="T52" fmla="*/ 4 w 2146"/>
                  <a:gd name="T53" fmla="*/ 1128 h 2090"/>
                  <a:gd name="T54" fmla="*/ 2 w 2146"/>
                  <a:gd name="T55" fmla="*/ 1021 h 2090"/>
                  <a:gd name="T56" fmla="*/ 10 w 2146"/>
                  <a:gd name="T57" fmla="*/ 914 h 2090"/>
                  <a:gd name="T58" fmla="*/ 29 w 2146"/>
                  <a:gd name="T59" fmla="*/ 811 h 2090"/>
                  <a:gd name="T60" fmla="*/ 58 w 2146"/>
                  <a:gd name="T61" fmla="*/ 711 h 2090"/>
                  <a:gd name="T62" fmla="*/ 95 w 2146"/>
                  <a:gd name="T63" fmla="*/ 616 h 2090"/>
                  <a:gd name="T64" fmla="*/ 157 w 2146"/>
                  <a:gd name="T65" fmla="*/ 504 h 2090"/>
                  <a:gd name="T66" fmla="*/ 213 w 2146"/>
                  <a:gd name="T67" fmla="*/ 422 h 2090"/>
                  <a:gd name="T68" fmla="*/ 279 w 2146"/>
                  <a:gd name="T69" fmla="*/ 345 h 2090"/>
                  <a:gd name="T70" fmla="*/ 371 w 2146"/>
                  <a:gd name="T71" fmla="*/ 255 h 2090"/>
                  <a:gd name="T72" fmla="*/ 472 w 2146"/>
                  <a:gd name="T73" fmla="*/ 180 h 2090"/>
                  <a:gd name="T74" fmla="*/ 608 w 2146"/>
                  <a:gd name="T75" fmla="*/ 104 h 2090"/>
                  <a:gd name="T76" fmla="*/ 703 w 2146"/>
                  <a:gd name="T77" fmla="*/ 64 h 2090"/>
                  <a:gd name="T78" fmla="*/ 829 w 2146"/>
                  <a:gd name="T79" fmla="*/ 27 h 2090"/>
                  <a:gd name="T80" fmla="*/ 935 w 2146"/>
                  <a:gd name="T81" fmla="*/ 8 h 2090"/>
                  <a:gd name="T82" fmla="*/ 1044 w 2146"/>
                  <a:gd name="T83" fmla="*/ 0 h 2090"/>
                  <a:gd name="T84" fmla="*/ 1182 w 2146"/>
                  <a:gd name="T85" fmla="*/ 4 h 2090"/>
                  <a:gd name="T86" fmla="*/ 1288 w 2146"/>
                  <a:gd name="T87" fmla="*/ 21 h 2090"/>
                  <a:gd name="T88" fmla="*/ 1416 w 2146"/>
                  <a:gd name="T89" fmla="*/ 54 h 2090"/>
                  <a:gd name="T90" fmla="*/ 1538 w 2146"/>
                  <a:gd name="T91" fmla="*/ 102 h 2090"/>
                  <a:gd name="T92" fmla="*/ 1628 w 2146"/>
                  <a:gd name="T93" fmla="*/ 149 h 2090"/>
                  <a:gd name="T94" fmla="*/ 1713 w 2146"/>
                  <a:gd name="T95" fmla="*/ 206 h 2090"/>
                  <a:gd name="T96" fmla="*/ 1813 w 2146"/>
                  <a:gd name="T97" fmla="*/ 286 h 2090"/>
                  <a:gd name="T98" fmla="*/ 1883 w 2146"/>
                  <a:gd name="T99" fmla="*/ 359 h 2090"/>
                  <a:gd name="T100" fmla="*/ 1962 w 2146"/>
                  <a:gd name="T101" fmla="*/ 460 h 2090"/>
                  <a:gd name="T102" fmla="*/ 2040 w 2146"/>
                  <a:gd name="T103" fmla="*/ 590 h 2090"/>
                  <a:gd name="T104" fmla="*/ 2112 w 2146"/>
                  <a:gd name="T105" fmla="*/ 781 h 2090"/>
                  <a:gd name="T106" fmla="*/ 2137 w 2146"/>
                  <a:gd name="T107" fmla="*/ 911 h 2090"/>
                  <a:gd name="T108" fmla="*/ 2146 w 2146"/>
                  <a:gd name="T109" fmla="*/ 1017 h 209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46"/>
                  <a:gd name="T166" fmla="*/ 0 h 2090"/>
                  <a:gd name="T167" fmla="*/ 2146 w 2146"/>
                  <a:gd name="T168" fmla="*/ 2090 h 209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46" h="2090">
                    <a:moveTo>
                      <a:pt x="2146" y="1043"/>
                    </a:moveTo>
                    <a:lnTo>
                      <a:pt x="2146" y="1070"/>
                    </a:lnTo>
                    <a:lnTo>
                      <a:pt x="2145" y="1097"/>
                    </a:lnTo>
                    <a:lnTo>
                      <a:pt x="2143" y="1124"/>
                    </a:lnTo>
                    <a:lnTo>
                      <a:pt x="2140" y="1151"/>
                    </a:lnTo>
                    <a:lnTo>
                      <a:pt x="2137" y="1176"/>
                    </a:lnTo>
                    <a:lnTo>
                      <a:pt x="2134" y="1203"/>
                    </a:lnTo>
                    <a:lnTo>
                      <a:pt x="2129" y="1228"/>
                    </a:lnTo>
                    <a:lnTo>
                      <a:pt x="2124" y="1254"/>
                    </a:lnTo>
                    <a:lnTo>
                      <a:pt x="2118" y="1278"/>
                    </a:lnTo>
                    <a:lnTo>
                      <a:pt x="2113" y="1304"/>
                    </a:lnTo>
                    <a:lnTo>
                      <a:pt x="2106" y="1329"/>
                    </a:lnTo>
                    <a:lnTo>
                      <a:pt x="2098" y="1355"/>
                    </a:lnTo>
                    <a:lnTo>
                      <a:pt x="2090" y="1378"/>
                    </a:lnTo>
                    <a:lnTo>
                      <a:pt x="2082" y="1404"/>
                    </a:lnTo>
                    <a:lnTo>
                      <a:pt x="2072" y="1427"/>
                    </a:lnTo>
                    <a:lnTo>
                      <a:pt x="2063" y="1451"/>
                    </a:lnTo>
                    <a:lnTo>
                      <a:pt x="2052" y="1473"/>
                    </a:lnTo>
                    <a:lnTo>
                      <a:pt x="2041" y="1496"/>
                    </a:lnTo>
                    <a:lnTo>
                      <a:pt x="2030" y="1518"/>
                    </a:lnTo>
                    <a:lnTo>
                      <a:pt x="2017" y="1543"/>
                    </a:lnTo>
                    <a:lnTo>
                      <a:pt x="1992" y="1585"/>
                    </a:lnTo>
                    <a:lnTo>
                      <a:pt x="1978" y="1607"/>
                    </a:lnTo>
                    <a:lnTo>
                      <a:pt x="1963" y="1628"/>
                    </a:lnTo>
                    <a:lnTo>
                      <a:pt x="1950" y="1648"/>
                    </a:lnTo>
                    <a:lnTo>
                      <a:pt x="1933" y="1669"/>
                    </a:lnTo>
                    <a:lnTo>
                      <a:pt x="1918" y="1689"/>
                    </a:lnTo>
                    <a:lnTo>
                      <a:pt x="1902" y="1708"/>
                    </a:lnTo>
                    <a:lnTo>
                      <a:pt x="1884" y="1727"/>
                    </a:lnTo>
                    <a:lnTo>
                      <a:pt x="1869" y="1746"/>
                    </a:lnTo>
                    <a:lnTo>
                      <a:pt x="1852" y="1766"/>
                    </a:lnTo>
                    <a:lnTo>
                      <a:pt x="1832" y="1783"/>
                    </a:lnTo>
                    <a:lnTo>
                      <a:pt x="1796" y="1817"/>
                    </a:lnTo>
                    <a:lnTo>
                      <a:pt x="1776" y="1835"/>
                    </a:lnTo>
                    <a:lnTo>
                      <a:pt x="1757" y="1851"/>
                    </a:lnTo>
                    <a:lnTo>
                      <a:pt x="1736" y="1866"/>
                    </a:lnTo>
                    <a:lnTo>
                      <a:pt x="1716" y="1883"/>
                    </a:lnTo>
                    <a:lnTo>
                      <a:pt x="1674" y="1911"/>
                    </a:lnTo>
                    <a:lnTo>
                      <a:pt x="1653" y="1926"/>
                    </a:lnTo>
                    <a:lnTo>
                      <a:pt x="1631" y="1938"/>
                    </a:lnTo>
                    <a:lnTo>
                      <a:pt x="1586" y="1963"/>
                    </a:lnTo>
                    <a:lnTo>
                      <a:pt x="1541" y="1987"/>
                    </a:lnTo>
                    <a:lnTo>
                      <a:pt x="1516" y="1998"/>
                    </a:lnTo>
                    <a:lnTo>
                      <a:pt x="1493" y="2007"/>
                    </a:lnTo>
                    <a:lnTo>
                      <a:pt x="1468" y="2017"/>
                    </a:lnTo>
                    <a:lnTo>
                      <a:pt x="1444" y="2026"/>
                    </a:lnTo>
                    <a:lnTo>
                      <a:pt x="1394" y="2043"/>
                    </a:lnTo>
                    <a:lnTo>
                      <a:pt x="1368" y="2050"/>
                    </a:lnTo>
                    <a:lnTo>
                      <a:pt x="1343" y="2056"/>
                    </a:lnTo>
                    <a:lnTo>
                      <a:pt x="1317" y="2063"/>
                    </a:lnTo>
                    <a:lnTo>
                      <a:pt x="1291" y="2069"/>
                    </a:lnTo>
                    <a:lnTo>
                      <a:pt x="1265" y="2075"/>
                    </a:lnTo>
                    <a:lnTo>
                      <a:pt x="1238" y="2079"/>
                    </a:lnTo>
                    <a:lnTo>
                      <a:pt x="1212" y="2082"/>
                    </a:lnTo>
                    <a:lnTo>
                      <a:pt x="1185" y="2086"/>
                    </a:lnTo>
                    <a:lnTo>
                      <a:pt x="1158" y="2087"/>
                    </a:lnTo>
                    <a:lnTo>
                      <a:pt x="1131" y="2089"/>
                    </a:lnTo>
                    <a:lnTo>
                      <a:pt x="1103" y="2090"/>
                    </a:lnTo>
                    <a:lnTo>
                      <a:pt x="1075" y="2090"/>
                    </a:lnTo>
                    <a:lnTo>
                      <a:pt x="1020" y="2089"/>
                    </a:lnTo>
                    <a:lnTo>
                      <a:pt x="992" y="2087"/>
                    </a:lnTo>
                    <a:lnTo>
                      <a:pt x="965" y="2086"/>
                    </a:lnTo>
                    <a:lnTo>
                      <a:pt x="938" y="2083"/>
                    </a:lnTo>
                    <a:lnTo>
                      <a:pt x="911" y="2079"/>
                    </a:lnTo>
                    <a:lnTo>
                      <a:pt x="886" y="2075"/>
                    </a:lnTo>
                    <a:lnTo>
                      <a:pt x="859" y="2070"/>
                    </a:lnTo>
                    <a:lnTo>
                      <a:pt x="832" y="2064"/>
                    </a:lnTo>
                    <a:lnTo>
                      <a:pt x="806" y="2057"/>
                    </a:lnTo>
                    <a:lnTo>
                      <a:pt x="757" y="2044"/>
                    </a:lnTo>
                    <a:lnTo>
                      <a:pt x="731" y="2036"/>
                    </a:lnTo>
                    <a:lnTo>
                      <a:pt x="706" y="2028"/>
                    </a:lnTo>
                    <a:lnTo>
                      <a:pt x="658" y="2009"/>
                    </a:lnTo>
                    <a:lnTo>
                      <a:pt x="633" y="1999"/>
                    </a:lnTo>
                    <a:lnTo>
                      <a:pt x="611" y="1988"/>
                    </a:lnTo>
                    <a:lnTo>
                      <a:pt x="587" y="1977"/>
                    </a:lnTo>
                    <a:lnTo>
                      <a:pt x="563" y="1965"/>
                    </a:lnTo>
                    <a:lnTo>
                      <a:pt x="541" y="1952"/>
                    </a:lnTo>
                    <a:lnTo>
                      <a:pt x="519" y="1940"/>
                    </a:lnTo>
                    <a:lnTo>
                      <a:pt x="497" y="1928"/>
                    </a:lnTo>
                    <a:lnTo>
                      <a:pt x="475" y="1913"/>
                    </a:lnTo>
                    <a:lnTo>
                      <a:pt x="454" y="1899"/>
                    </a:lnTo>
                    <a:lnTo>
                      <a:pt x="434" y="1885"/>
                    </a:lnTo>
                    <a:lnTo>
                      <a:pt x="413" y="1869"/>
                    </a:lnTo>
                    <a:lnTo>
                      <a:pt x="392" y="1853"/>
                    </a:lnTo>
                    <a:lnTo>
                      <a:pt x="354" y="1820"/>
                    </a:lnTo>
                    <a:lnTo>
                      <a:pt x="335" y="1803"/>
                    </a:lnTo>
                    <a:lnTo>
                      <a:pt x="317" y="1786"/>
                    </a:lnTo>
                    <a:lnTo>
                      <a:pt x="299" y="1768"/>
                    </a:lnTo>
                    <a:lnTo>
                      <a:pt x="281" y="1749"/>
                    </a:lnTo>
                    <a:lnTo>
                      <a:pt x="264" y="1730"/>
                    </a:lnTo>
                    <a:lnTo>
                      <a:pt x="247" y="1711"/>
                    </a:lnTo>
                    <a:lnTo>
                      <a:pt x="231" y="1692"/>
                    </a:lnTo>
                    <a:lnTo>
                      <a:pt x="215" y="1672"/>
                    </a:lnTo>
                    <a:lnTo>
                      <a:pt x="185" y="1631"/>
                    </a:lnTo>
                    <a:lnTo>
                      <a:pt x="158" y="1589"/>
                    </a:lnTo>
                    <a:lnTo>
                      <a:pt x="144" y="1568"/>
                    </a:lnTo>
                    <a:lnTo>
                      <a:pt x="131" y="1546"/>
                    </a:lnTo>
                    <a:lnTo>
                      <a:pt x="108" y="1500"/>
                    </a:lnTo>
                    <a:lnTo>
                      <a:pt x="87" y="1454"/>
                    </a:lnTo>
                    <a:lnTo>
                      <a:pt x="66" y="1407"/>
                    </a:lnTo>
                    <a:lnTo>
                      <a:pt x="50" y="1358"/>
                    </a:lnTo>
                    <a:lnTo>
                      <a:pt x="36" y="1308"/>
                    </a:lnTo>
                    <a:lnTo>
                      <a:pt x="29" y="1282"/>
                    </a:lnTo>
                    <a:lnTo>
                      <a:pt x="23" y="1257"/>
                    </a:lnTo>
                    <a:lnTo>
                      <a:pt x="13" y="1207"/>
                    </a:lnTo>
                    <a:lnTo>
                      <a:pt x="10" y="1180"/>
                    </a:lnTo>
                    <a:lnTo>
                      <a:pt x="7" y="1154"/>
                    </a:lnTo>
                    <a:lnTo>
                      <a:pt x="4" y="1128"/>
                    </a:lnTo>
                    <a:lnTo>
                      <a:pt x="2" y="1101"/>
                    </a:lnTo>
                    <a:lnTo>
                      <a:pt x="2" y="1074"/>
                    </a:lnTo>
                    <a:lnTo>
                      <a:pt x="0" y="1047"/>
                    </a:lnTo>
                    <a:lnTo>
                      <a:pt x="2" y="1021"/>
                    </a:lnTo>
                    <a:lnTo>
                      <a:pt x="2" y="993"/>
                    </a:lnTo>
                    <a:lnTo>
                      <a:pt x="4" y="967"/>
                    </a:lnTo>
                    <a:lnTo>
                      <a:pt x="7" y="940"/>
                    </a:lnTo>
                    <a:lnTo>
                      <a:pt x="10" y="914"/>
                    </a:lnTo>
                    <a:lnTo>
                      <a:pt x="13" y="888"/>
                    </a:lnTo>
                    <a:lnTo>
                      <a:pt x="18" y="863"/>
                    </a:lnTo>
                    <a:lnTo>
                      <a:pt x="22" y="835"/>
                    </a:lnTo>
                    <a:lnTo>
                      <a:pt x="29" y="811"/>
                    </a:lnTo>
                    <a:lnTo>
                      <a:pt x="35" y="785"/>
                    </a:lnTo>
                    <a:lnTo>
                      <a:pt x="41" y="762"/>
                    </a:lnTo>
                    <a:lnTo>
                      <a:pt x="49" y="736"/>
                    </a:lnTo>
                    <a:lnTo>
                      <a:pt x="58" y="711"/>
                    </a:lnTo>
                    <a:lnTo>
                      <a:pt x="65" y="687"/>
                    </a:lnTo>
                    <a:lnTo>
                      <a:pt x="75" y="664"/>
                    </a:lnTo>
                    <a:lnTo>
                      <a:pt x="86" y="640"/>
                    </a:lnTo>
                    <a:lnTo>
                      <a:pt x="95" y="616"/>
                    </a:lnTo>
                    <a:lnTo>
                      <a:pt x="106" y="594"/>
                    </a:lnTo>
                    <a:lnTo>
                      <a:pt x="118" y="571"/>
                    </a:lnTo>
                    <a:lnTo>
                      <a:pt x="129" y="548"/>
                    </a:lnTo>
                    <a:lnTo>
                      <a:pt x="157" y="504"/>
                    </a:lnTo>
                    <a:lnTo>
                      <a:pt x="169" y="484"/>
                    </a:lnTo>
                    <a:lnTo>
                      <a:pt x="183" y="463"/>
                    </a:lnTo>
                    <a:lnTo>
                      <a:pt x="197" y="443"/>
                    </a:lnTo>
                    <a:lnTo>
                      <a:pt x="213" y="422"/>
                    </a:lnTo>
                    <a:lnTo>
                      <a:pt x="229" y="401"/>
                    </a:lnTo>
                    <a:lnTo>
                      <a:pt x="245" y="383"/>
                    </a:lnTo>
                    <a:lnTo>
                      <a:pt x="262" y="362"/>
                    </a:lnTo>
                    <a:lnTo>
                      <a:pt x="279" y="345"/>
                    </a:lnTo>
                    <a:lnTo>
                      <a:pt x="297" y="325"/>
                    </a:lnTo>
                    <a:lnTo>
                      <a:pt x="315" y="308"/>
                    </a:lnTo>
                    <a:lnTo>
                      <a:pt x="352" y="273"/>
                    </a:lnTo>
                    <a:lnTo>
                      <a:pt x="371" y="255"/>
                    </a:lnTo>
                    <a:lnTo>
                      <a:pt x="390" y="240"/>
                    </a:lnTo>
                    <a:lnTo>
                      <a:pt x="411" y="224"/>
                    </a:lnTo>
                    <a:lnTo>
                      <a:pt x="431" y="208"/>
                    </a:lnTo>
                    <a:lnTo>
                      <a:pt x="472" y="180"/>
                    </a:lnTo>
                    <a:lnTo>
                      <a:pt x="495" y="165"/>
                    </a:lnTo>
                    <a:lnTo>
                      <a:pt x="516" y="151"/>
                    </a:lnTo>
                    <a:lnTo>
                      <a:pt x="561" y="127"/>
                    </a:lnTo>
                    <a:lnTo>
                      <a:pt x="608" y="104"/>
                    </a:lnTo>
                    <a:lnTo>
                      <a:pt x="630" y="93"/>
                    </a:lnTo>
                    <a:lnTo>
                      <a:pt x="655" y="84"/>
                    </a:lnTo>
                    <a:lnTo>
                      <a:pt x="679" y="74"/>
                    </a:lnTo>
                    <a:lnTo>
                      <a:pt x="703" y="64"/>
                    </a:lnTo>
                    <a:lnTo>
                      <a:pt x="754" y="46"/>
                    </a:lnTo>
                    <a:lnTo>
                      <a:pt x="779" y="40"/>
                    </a:lnTo>
                    <a:lnTo>
                      <a:pt x="804" y="33"/>
                    </a:lnTo>
                    <a:lnTo>
                      <a:pt x="829" y="27"/>
                    </a:lnTo>
                    <a:lnTo>
                      <a:pt x="856" y="21"/>
                    </a:lnTo>
                    <a:lnTo>
                      <a:pt x="883" y="16"/>
                    </a:lnTo>
                    <a:lnTo>
                      <a:pt x="908" y="12"/>
                    </a:lnTo>
                    <a:lnTo>
                      <a:pt x="935" y="8"/>
                    </a:lnTo>
                    <a:lnTo>
                      <a:pt x="962" y="5"/>
                    </a:lnTo>
                    <a:lnTo>
                      <a:pt x="989" y="4"/>
                    </a:lnTo>
                    <a:lnTo>
                      <a:pt x="1017" y="1"/>
                    </a:lnTo>
                    <a:lnTo>
                      <a:pt x="1044" y="0"/>
                    </a:lnTo>
                    <a:lnTo>
                      <a:pt x="1072" y="0"/>
                    </a:lnTo>
                    <a:lnTo>
                      <a:pt x="1128" y="0"/>
                    </a:lnTo>
                    <a:lnTo>
                      <a:pt x="1155" y="4"/>
                    </a:lnTo>
                    <a:lnTo>
                      <a:pt x="1182" y="4"/>
                    </a:lnTo>
                    <a:lnTo>
                      <a:pt x="1209" y="8"/>
                    </a:lnTo>
                    <a:lnTo>
                      <a:pt x="1235" y="11"/>
                    </a:lnTo>
                    <a:lnTo>
                      <a:pt x="1262" y="16"/>
                    </a:lnTo>
                    <a:lnTo>
                      <a:pt x="1288" y="21"/>
                    </a:lnTo>
                    <a:lnTo>
                      <a:pt x="1315" y="27"/>
                    </a:lnTo>
                    <a:lnTo>
                      <a:pt x="1340" y="32"/>
                    </a:lnTo>
                    <a:lnTo>
                      <a:pt x="1391" y="45"/>
                    </a:lnTo>
                    <a:lnTo>
                      <a:pt x="1416" y="54"/>
                    </a:lnTo>
                    <a:lnTo>
                      <a:pt x="1442" y="63"/>
                    </a:lnTo>
                    <a:lnTo>
                      <a:pt x="1491" y="82"/>
                    </a:lnTo>
                    <a:lnTo>
                      <a:pt x="1514" y="91"/>
                    </a:lnTo>
                    <a:lnTo>
                      <a:pt x="1538" y="102"/>
                    </a:lnTo>
                    <a:lnTo>
                      <a:pt x="1560" y="114"/>
                    </a:lnTo>
                    <a:lnTo>
                      <a:pt x="1583" y="125"/>
                    </a:lnTo>
                    <a:lnTo>
                      <a:pt x="1606" y="137"/>
                    </a:lnTo>
                    <a:lnTo>
                      <a:pt x="1628" y="149"/>
                    </a:lnTo>
                    <a:lnTo>
                      <a:pt x="1651" y="163"/>
                    </a:lnTo>
                    <a:lnTo>
                      <a:pt x="1672" y="178"/>
                    </a:lnTo>
                    <a:lnTo>
                      <a:pt x="1693" y="192"/>
                    </a:lnTo>
                    <a:lnTo>
                      <a:pt x="1713" y="206"/>
                    </a:lnTo>
                    <a:lnTo>
                      <a:pt x="1734" y="222"/>
                    </a:lnTo>
                    <a:lnTo>
                      <a:pt x="1754" y="238"/>
                    </a:lnTo>
                    <a:lnTo>
                      <a:pt x="1794" y="271"/>
                    </a:lnTo>
                    <a:lnTo>
                      <a:pt x="1813" y="286"/>
                    </a:lnTo>
                    <a:lnTo>
                      <a:pt x="1830" y="305"/>
                    </a:lnTo>
                    <a:lnTo>
                      <a:pt x="1850" y="322"/>
                    </a:lnTo>
                    <a:lnTo>
                      <a:pt x="1867" y="342"/>
                    </a:lnTo>
                    <a:lnTo>
                      <a:pt x="1883" y="359"/>
                    </a:lnTo>
                    <a:lnTo>
                      <a:pt x="1900" y="380"/>
                    </a:lnTo>
                    <a:lnTo>
                      <a:pt x="1916" y="398"/>
                    </a:lnTo>
                    <a:lnTo>
                      <a:pt x="1932" y="419"/>
                    </a:lnTo>
                    <a:lnTo>
                      <a:pt x="1962" y="460"/>
                    </a:lnTo>
                    <a:lnTo>
                      <a:pt x="1990" y="501"/>
                    </a:lnTo>
                    <a:lnTo>
                      <a:pt x="2003" y="522"/>
                    </a:lnTo>
                    <a:lnTo>
                      <a:pt x="2016" y="545"/>
                    </a:lnTo>
                    <a:lnTo>
                      <a:pt x="2040" y="590"/>
                    </a:lnTo>
                    <a:lnTo>
                      <a:pt x="2061" y="636"/>
                    </a:lnTo>
                    <a:lnTo>
                      <a:pt x="2080" y="684"/>
                    </a:lnTo>
                    <a:lnTo>
                      <a:pt x="2097" y="732"/>
                    </a:lnTo>
                    <a:lnTo>
                      <a:pt x="2112" y="781"/>
                    </a:lnTo>
                    <a:lnTo>
                      <a:pt x="2118" y="807"/>
                    </a:lnTo>
                    <a:lnTo>
                      <a:pt x="2124" y="832"/>
                    </a:lnTo>
                    <a:lnTo>
                      <a:pt x="2133" y="884"/>
                    </a:lnTo>
                    <a:lnTo>
                      <a:pt x="2137" y="911"/>
                    </a:lnTo>
                    <a:lnTo>
                      <a:pt x="2140" y="936"/>
                    </a:lnTo>
                    <a:lnTo>
                      <a:pt x="2143" y="963"/>
                    </a:lnTo>
                    <a:lnTo>
                      <a:pt x="2144" y="989"/>
                    </a:lnTo>
                    <a:lnTo>
                      <a:pt x="2146" y="1017"/>
                    </a:lnTo>
                    <a:lnTo>
                      <a:pt x="2146" y="1043"/>
                    </a:lnTo>
                    <a:close/>
                  </a:path>
                </a:pathLst>
              </a:custGeom>
              <a:solidFill>
                <a:srgbClr val="342E2C"/>
              </a:solidFill>
              <a:ln w="9525">
                <a:noFill/>
                <a:round/>
                <a:headEnd/>
                <a:tailEnd/>
              </a:ln>
            </p:spPr>
            <p:txBody>
              <a:bodyPr/>
              <a:lstStyle/>
              <a:p>
                <a:endParaRPr lang="ru-RU"/>
              </a:p>
            </p:txBody>
          </p:sp>
          <p:sp>
            <p:nvSpPr>
              <p:cNvPr id="163795" name="Freeform 20"/>
              <p:cNvSpPr>
                <a:spLocks/>
              </p:cNvSpPr>
              <p:nvPr/>
            </p:nvSpPr>
            <p:spPr bwMode="auto">
              <a:xfrm>
                <a:off x="1843" y="1201"/>
                <a:ext cx="2101" cy="2048"/>
              </a:xfrm>
              <a:custGeom>
                <a:avLst/>
                <a:gdLst>
                  <a:gd name="T0" fmla="*/ 2095 w 2101"/>
                  <a:gd name="T1" fmla="*/ 1127 h 2048"/>
                  <a:gd name="T2" fmla="*/ 2075 w 2101"/>
                  <a:gd name="T3" fmla="*/ 1253 h 2048"/>
                  <a:gd name="T4" fmla="*/ 2037 w 2101"/>
                  <a:gd name="T5" fmla="*/ 1375 h 2048"/>
                  <a:gd name="T6" fmla="*/ 1987 w 2101"/>
                  <a:gd name="T7" fmla="*/ 1488 h 2048"/>
                  <a:gd name="T8" fmla="*/ 1936 w 2101"/>
                  <a:gd name="T9" fmla="*/ 1574 h 2048"/>
                  <a:gd name="T10" fmla="*/ 1861 w 2101"/>
                  <a:gd name="T11" fmla="*/ 1674 h 2048"/>
                  <a:gd name="T12" fmla="*/ 1758 w 2101"/>
                  <a:gd name="T13" fmla="*/ 1781 h 2048"/>
                  <a:gd name="T14" fmla="*/ 1660 w 2101"/>
                  <a:gd name="T15" fmla="*/ 1859 h 2048"/>
                  <a:gd name="T16" fmla="*/ 1574 w 2101"/>
                  <a:gd name="T17" fmla="*/ 1911 h 2048"/>
                  <a:gd name="T18" fmla="*/ 1484 w 2101"/>
                  <a:gd name="T19" fmla="*/ 1956 h 2048"/>
                  <a:gd name="T20" fmla="*/ 1390 w 2101"/>
                  <a:gd name="T21" fmla="*/ 1994 h 2048"/>
                  <a:gd name="T22" fmla="*/ 1290 w 2101"/>
                  <a:gd name="T23" fmla="*/ 2022 h 2048"/>
                  <a:gd name="T24" fmla="*/ 1185 w 2101"/>
                  <a:gd name="T25" fmla="*/ 2039 h 2048"/>
                  <a:gd name="T26" fmla="*/ 1080 w 2101"/>
                  <a:gd name="T27" fmla="*/ 2047 h 2048"/>
                  <a:gd name="T28" fmla="*/ 945 w 2101"/>
                  <a:gd name="T29" fmla="*/ 2043 h 2048"/>
                  <a:gd name="T30" fmla="*/ 841 w 2101"/>
                  <a:gd name="T31" fmla="*/ 2027 h 2048"/>
                  <a:gd name="T32" fmla="*/ 740 w 2101"/>
                  <a:gd name="T33" fmla="*/ 2003 h 2048"/>
                  <a:gd name="T34" fmla="*/ 619 w 2101"/>
                  <a:gd name="T35" fmla="*/ 1958 h 2048"/>
                  <a:gd name="T36" fmla="*/ 507 w 2101"/>
                  <a:gd name="T37" fmla="*/ 1902 h 2048"/>
                  <a:gd name="T38" fmla="*/ 384 w 2101"/>
                  <a:gd name="T39" fmla="*/ 1815 h 2048"/>
                  <a:gd name="T40" fmla="*/ 292 w 2101"/>
                  <a:gd name="T41" fmla="*/ 1731 h 2048"/>
                  <a:gd name="T42" fmla="*/ 209 w 2101"/>
                  <a:gd name="T43" fmla="*/ 1638 h 2048"/>
                  <a:gd name="T44" fmla="*/ 154 w 2101"/>
                  <a:gd name="T45" fmla="*/ 1557 h 2048"/>
                  <a:gd name="T46" fmla="*/ 94 w 2101"/>
                  <a:gd name="T47" fmla="*/ 1448 h 2048"/>
                  <a:gd name="T48" fmla="*/ 55 w 2101"/>
                  <a:gd name="T49" fmla="*/ 1355 h 2048"/>
                  <a:gd name="T50" fmla="*/ 22 w 2101"/>
                  <a:gd name="T51" fmla="*/ 1233 h 2048"/>
                  <a:gd name="T52" fmla="*/ 6 w 2101"/>
                  <a:gd name="T53" fmla="*/ 1131 h 2048"/>
                  <a:gd name="T54" fmla="*/ 1 w 2101"/>
                  <a:gd name="T55" fmla="*/ 974 h 2048"/>
                  <a:gd name="T56" fmla="*/ 13 w 2101"/>
                  <a:gd name="T57" fmla="*/ 870 h 2048"/>
                  <a:gd name="T58" fmla="*/ 47 w 2101"/>
                  <a:gd name="T59" fmla="*/ 722 h 2048"/>
                  <a:gd name="T60" fmla="*/ 83 w 2101"/>
                  <a:gd name="T61" fmla="*/ 627 h 2048"/>
                  <a:gd name="T62" fmla="*/ 138 w 2101"/>
                  <a:gd name="T63" fmla="*/ 516 h 2048"/>
                  <a:gd name="T64" fmla="*/ 208 w 2101"/>
                  <a:gd name="T65" fmla="*/ 413 h 2048"/>
                  <a:gd name="T66" fmla="*/ 290 w 2101"/>
                  <a:gd name="T67" fmla="*/ 318 h 2048"/>
                  <a:gd name="T68" fmla="*/ 382 w 2101"/>
                  <a:gd name="T69" fmla="*/ 236 h 2048"/>
                  <a:gd name="T70" fmla="*/ 484 w 2101"/>
                  <a:gd name="T71" fmla="*/ 164 h 2048"/>
                  <a:gd name="T72" fmla="*/ 571 w 2101"/>
                  <a:gd name="T73" fmla="*/ 113 h 2048"/>
                  <a:gd name="T74" fmla="*/ 664 w 2101"/>
                  <a:gd name="T75" fmla="*/ 72 h 2048"/>
                  <a:gd name="T76" fmla="*/ 762 w 2101"/>
                  <a:gd name="T77" fmla="*/ 40 h 2048"/>
                  <a:gd name="T78" fmla="*/ 863 w 2101"/>
                  <a:gd name="T79" fmla="*/ 17 h 2048"/>
                  <a:gd name="T80" fmla="*/ 969 w 2101"/>
                  <a:gd name="T81" fmla="*/ 3 h 2048"/>
                  <a:gd name="T82" fmla="*/ 1103 w 2101"/>
                  <a:gd name="T83" fmla="*/ 1 h 2048"/>
                  <a:gd name="T84" fmla="*/ 1209 w 2101"/>
                  <a:gd name="T85" fmla="*/ 12 h 2048"/>
                  <a:gd name="T86" fmla="*/ 1312 w 2101"/>
                  <a:gd name="T87" fmla="*/ 33 h 2048"/>
                  <a:gd name="T88" fmla="*/ 1410 w 2101"/>
                  <a:gd name="T89" fmla="*/ 63 h 2048"/>
                  <a:gd name="T90" fmla="*/ 1528 w 2101"/>
                  <a:gd name="T91" fmla="*/ 111 h 2048"/>
                  <a:gd name="T92" fmla="*/ 1658 w 2101"/>
                  <a:gd name="T93" fmla="*/ 188 h 2048"/>
                  <a:gd name="T94" fmla="*/ 1756 w 2101"/>
                  <a:gd name="T95" fmla="*/ 265 h 2048"/>
                  <a:gd name="T96" fmla="*/ 1844 w 2101"/>
                  <a:gd name="T97" fmla="*/ 353 h 2048"/>
                  <a:gd name="T98" fmla="*/ 1920 w 2101"/>
                  <a:gd name="T99" fmla="*/ 450 h 2048"/>
                  <a:gd name="T100" fmla="*/ 1974 w 2101"/>
                  <a:gd name="T101" fmla="*/ 535 h 2048"/>
                  <a:gd name="T102" fmla="*/ 2027 w 2101"/>
                  <a:gd name="T103" fmla="*/ 647 h 2048"/>
                  <a:gd name="T104" fmla="*/ 2067 w 2101"/>
                  <a:gd name="T105" fmla="*/ 767 h 2048"/>
                  <a:gd name="T106" fmla="*/ 2088 w 2101"/>
                  <a:gd name="T107" fmla="*/ 866 h 2048"/>
                  <a:gd name="T108" fmla="*/ 2099 w 2101"/>
                  <a:gd name="T109" fmla="*/ 970 h 204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01"/>
                  <a:gd name="T166" fmla="*/ 0 h 2048"/>
                  <a:gd name="T167" fmla="*/ 2101 w 2101"/>
                  <a:gd name="T168" fmla="*/ 2048 h 204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01" h="2048">
                    <a:moveTo>
                      <a:pt x="2101" y="1022"/>
                    </a:moveTo>
                    <a:lnTo>
                      <a:pt x="2099" y="1075"/>
                    </a:lnTo>
                    <a:lnTo>
                      <a:pt x="2098" y="1101"/>
                    </a:lnTo>
                    <a:lnTo>
                      <a:pt x="2095" y="1127"/>
                    </a:lnTo>
                    <a:lnTo>
                      <a:pt x="2092" y="1154"/>
                    </a:lnTo>
                    <a:lnTo>
                      <a:pt x="2088" y="1179"/>
                    </a:lnTo>
                    <a:lnTo>
                      <a:pt x="2079" y="1229"/>
                    </a:lnTo>
                    <a:lnTo>
                      <a:pt x="2075" y="1253"/>
                    </a:lnTo>
                    <a:lnTo>
                      <a:pt x="2068" y="1278"/>
                    </a:lnTo>
                    <a:lnTo>
                      <a:pt x="2054" y="1327"/>
                    </a:lnTo>
                    <a:lnTo>
                      <a:pt x="2046" y="1351"/>
                    </a:lnTo>
                    <a:lnTo>
                      <a:pt x="2037" y="1375"/>
                    </a:lnTo>
                    <a:lnTo>
                      <a:pt x="2028" y="1398"/>
                    </a:lnTo>
                    <a:lnTo>
                      <a:pt x="2019" y="1420"/>
                    </a:lnTo>
                    <a:lnTo>
                      <a:pt x="1998" y="1466"/>
                    </a:lnTo>
                    <a:lnTo>
                      <a:pt x="1987" y="1488"/>
                    </a:lnTo>
                    <a:lnTo>
                      <a:pt x="1975" y="1511"/>
                    </a:lnTo>
                    <a:lnTo>
                      <a:pt x="1963" y="1533"/>
                    </a:lnTo>
                    <a:lnTo>
                      <a:pt x="1950" y="1553"/>
                    </a:lnTo>
                    <a:lnTo>
                      <a:pt x="1936" y="1574"/>
                    </a:lnTo>
                    <a:lnTo>
                      <a:pt x="1921" y="1595"/>
                    </a:lnTo>
                    <a:lnTo>
                      <a:pt x="1893" y="1635"/>
                    </a:lnTo>
                    <a:lnTo>
                      <a:pt x="1878" y="1655"/>
                    </a:lnTo>
                    <a:lnTo>
                      <a:pt x="1861" y="1674"/>
                    </a:lnTo>
                    <a:lnTo>
                      <a:pt x="1829" y="1712"/>
                    </a:lnTo>
                    <a:lnTo>
                      <a:pt x="1811" y="1729"/>
                    </a:lnTo>
                    <a:lnTo>
                      <a:pt x="1794" y="1746"/>
                    </a:lnTo>
                    <a:lnTo>
                      <a:pt x="1758" y="1781"/>
                    </a:lnTo>
                    <a:lnTo>
                      <a:pt x="1739" y="1797"/>
                    </a:lnTo>
                    <a:lnTo>
                      <a:pt x="1720" y="1813"/>
                    </a:lnTo>
                    <a:lnTo>
                      <a:pt x="1680" y="1845"/>
                    </a:lnTo>
                    <a:lnTo>
                      <a:pt x="1660" y="1859"/>
                    </a:lnTo>
                    <a:lnTo>
                      <a:pt x="1639" y="1873"/>
                    </a:lnTo>
                    <a:lnTo>
                      <a:pt x="1619" y="1885"/>
                    </a:lnTo>
                    <a:lnTo>
                      <a:pt x="1596" y="1900"/>
                    </a:lnTo>
                    <a:lnTo>
                      <a:pt x="1574" y="1911"/>
                    </a:lnTo>
                    <a:lnTo>
                      <a:pt x="1552" y="1924"/>
                    </a:lnTo>
                    <a:lnTo>
                      <a:pt x="1530" y="1935"/>
                    </a:lnTo>
                    <a:lnTo>
                      <a:pt x="1508" y="1945"/>
                    </a:lnTo>
                    <a:lnTo>
                      <a:pt x="1484" y="1956"/>
                    </a:lnTo>
                    <a:lnTo>
                      <a:pt x="1461" y="1966"/>
                    </a:lnTo>
                    <a:lnTo>
                      <a:pt x="1437" y="1976"/>
                    </a:lnTo>
                    <a:lnTo>
                      <a:pt x="1413" y="1985"/>
                    </a:lnTo>
                    <a:lnTo>
                      <a:pt x="1390" y="1994"/>
                    </a:lnTo>
                    <a:lnTo>
                      <a:pt x="1364" y="2001"/>
                    </a:lnTo>
                    <a:lnTo>
                      <a:pt x="1339" y="2009"/>
                    </a:lnTo>
                    <a:lnTo>
                      <a:pt x="1315" y="2015"/>
                    </a:lnTo>
                    <a:lnTo>
                      <a:pt x="1290" y="2022"/>
                    </a:lnTo>
                    <a:lnTo>
                      <a:pt x="1263" y="2026"/>
                    </a:lnTo>
                    <a:lnTo>
                      <a:pt x="1238" y="2032"/>
                    </a:lnTo>
                    <a:lnTo>
                      <a:pt x="1212" y="2036"/>
                    </a:lnTo>
                    <a:lnTo>
                      <a:pt x="1185" y="2039"/>
                    </a:lnTo>
                    <a:lnTo>
                      <a:pt x="1160" y="2043"/>
                    </a:lnTo>
                    <a:lnTo>
                      <a:pt x="1133" y="2045"/>
                    </a:lnTo>
                    <a:lnTo>
                      <a:pt x="1106" y="2047"/>
                    </a:lnTo>
                    <a:lnTo>
                      <a:pt x="1080" y="2047"/>
                    </a:lnTo>
                    <a:lnTo>
                      <a:pt x="1052" y="2047"/>
                    </a:lnTo>
                    <a:lnTo>
                      <a:pt x="997" y="2048"/>
                    </a:lnTo>
                    <a:lnTo>
                      <a:pt x="972" y="2046"/>
                    </a:lnTo>
                    <a:lnTo>
                      <a:pt x="945" y="2043"/>
                    </a:lnTo>
                    <a:lnTo>
                      <a:pt x="918" y="2040"/>
                    </a:lnTo>
                    <a:lnTo>
                      <a:pt x="892" y="2037"/>
                    </a:lnTo>
                    <a:lnTo>
                      <a:pt x="866" y="2032"/>
                    </a:lnTo>
                    <a:lnTo>
                      <a:pt x="841" y="2027"/>
                    </a:lnTo>
                    <a:lnTo>
                      <a:pt x="815" y="2023"/>
                    </a:lnTo>
                    <a:lnTo>
                      <a:pt x="790" y="2016"/>
                    </a:lnTo>
                    <a:lnTo>
                      <a:pt x="765" y="2010"/>
                    </a:lnTo>
                    <a:lnTo>
                      <a:pt x="740" y="2003"/>
                    </a:lnTo>
                    <a:lnTo>
                      <a:pt x="716" y="1995"/>
                    </a:lnTo>
                    <a:lnTo>
                      <a:pt x="691" y="1986"/>
                    </a:lnTo>
                    <a:lnTo>
                      <a:pt x="643" y="1967"/>
                    </a:lnTo>
                    <a:lnTo>
                      <a:pt x="619" y="1958"/>
                    </a:lnTo>
                    <a:lnTo>
                      <a:pt x="597" y="1947"/>
                    </a:lnTo>
                    <a:lnTo>
                      <a:pt x="574" y="1937"/>
                    </a:lnTo>
                    <a:lnTo>
                      <a:pt x="552" y="1926"/>
                    </a:lnTo>
                    <a:lnTo>
                      <a:pt x="507" y="1902"/>
                    </a:lnTo>
                    <a:lnTo>
                      <a:pt x="465" y="1875"/>
                    </a:lnTo>
                    <a:lnTo>
                      <a:pt x="444" y="1861"/>
                    </a:lnTo>
                    <a:lnTo>
                      <a:pt x="423" y="1847"/>
                    </a:lnTo>
                    <a:lnTo>
                      <a:pt x="384" y="1815"/>
                    </a:lnTo>
                    <a:lnTo>
                      <a:pt x="365" y="1799"/>
                    </a:lnTo>
                    <a:lnTo>
                      <a:pt x="345" y="1784"/>
                    </a:lnTo>
                    <a:lnTo>
                      <a:pt x="309" y="1748"/>
                    </a:lnTo>
                    <a:lnTo>
                      <a:pt x="292" y="1731"/>
                    </a:lnTo>
                    <a:lnTo>
                      <a:pt x="275" y="1714"/>
                    </a:lnTo>
                    <a:lnTo>
                      <a:pt x="257" y="1696"/>
                    </a:lnTo>
                    <a:lnTo>
                      <a:pt x="241" y="1677"/>
                    </a:lnTo>
                    <a:lnTo>
                      <a:pt x="209" y="1638"/>
                    </a:lnTo>
                    <a:lnTo>
                      <a:pt x="196" y="1618"/>
                    </a:lnTo>
                    <a:lnTo>
                      <a:pt x="181" y="1598"/>
                    </a:lnTo>
                    <a:lnTo>
                      <a:pt x="166" y="1577"/>
                    </a:lnTo>
                    <a:lnTo>
                      <a:pt x="154" y="1557"/>
                    </a:lnTo>
                    <a:lnTo>
                      <a:pt x="140" y="1536"/>
                    </a:lnTo>
                    <a:lnTo>
                      <a:pt x="128" y="1514"/>
                    </a:lnTo>
                    <a:lnTo>
                      <a:pt x="105" y="1469"/>
                    </a:lnTo>
                    <a:lnTo>
                      <a:pt x="94" y="1448"/>
                    </a:lnTo>
                    <a:lnTo>
                      <a:pt x="85" y="1424"/>
                    </a:lnTo>
                    <a:lnTo>
                      <a:pt x="75" y="1402"/>
                    </a:lnTo>
                    <a:lnTo>
                      <a:pt x="66" y="1378"/>
                    </a:lnTo>
                    <a:lnTo>
                      <a:pt x="55" y="1355"/>
                    </a:lnTo>
                    <a:lnTo>
                      <a:pt x="47" y="1331"/>
                    </a:lnTo>
                    <a:lnTo>
                      <a:pt x="34" y="1282"/>
                    </a:lnTo>
                    <a:lnTo>
                      <a:pt x="27" y="1257"/>
                    </a:lnTo>
                    <a:lnTo>
                      <a:pt x="22" y="1233"/>
                    </a:lnTo>
                    <a:lnTo>
                      <a:pt x="17" y="1208"/>
                    </a:lnTo>
                    <a:lnTo>
                      <a:pt x="13" y="1182"/>
                    </a:lnTo>
                    <a:lnTo>
                      <a:pt x="9" y="1158"/>
                    </a:lnTo>
                    <a:lnTo>
                      <a:pt x="6" y="1131"/>
                    </a:lnTo>
                    <a:lnTo>
                      <a:pt x="3" y="1105"/>
                    </a:lnTo>
                    <a:lnTo>
                      <a:pt x="2" y="1079"/>
                    </a:lnTo>
                    <a:lnTo>
                      <a:pt x="0" y="1026"/>
                    </a:lnTo>
                    <a:lnTo>
                      <a:pt x="1" y="974"/>
                    </a:lnTo>
                    <a:lnTo>
                      <a:pt x="3" y="947"/>
                    </a:lnTo>
                    <a:lnTo>
                      <a:pt x="6" y="922"/>
                    </a:lnTo>
                    <a:lnTo>
                      <a:pt x="9" y="895"/>
                    </a:lnTo>
                    <a:lnTo>
                      <a:pt x="13" y="870"/>
                    </a:lnTo>
                    <a:lnTo>
                      <a:pt x="22" y="820"/>
                    </a:lnTo>
                    <a:lnTo>
                      <a:pt x="26" y="794"/>
                    </a:lnTo>
                    <a:lnTo>
                      <a:pt x="33" y="771"/>
                    </a:lnTo>
                    <a:lnTo>
                      <a:pt x="47" y="722"/>
                    </a:lnTo>
                    <a:lnTo>
                      <a:pt x="54" y="698"/>
                    </a:lnTo>
                    <a:lnTo>
                      <a:pt x="65" y="674"/>
                    </a:lnTo>
                    <a:lnTo>
                      <a:pt x="74" y="650"/>
                    </a:lnTo>
                    <a:lnTo>
                      <a:pt x="83" y="627"/>
                    </a:lnTo>
                    <a:lnTo>
                      <a:pt x="104" y="583"/>
                    </a:lnTo>
                    <a:lnTo>
                      <a:pt x="114" y="560"/>
                    </a:lnTo>
                    <a:lnTo>
                      <a:pt x="127" y="538"/>
                    </a:lnTo>
                    <a:lnTo>
                      <a:pt x="138" y="516"/>
                    </a:lnTo>
                    <a:lnTo>
                      <a:pt x="153" y="495"/>
                    </a:lnTo>
                    <a:lnTo>
                      <a:pt x="165" y="473"/>
                    </a:lnTo>
                    <a:lnTo>
                      <a:pt x="179" y="453"/>
                    </a:lnTo>
                    <a:lnTo>
                      <a:pt x="208" y="413"/>
                    </a:lnTo>
                    <a:lnTo>
                      <a:pt x="224" y="394"/>
                    </a:lnTo>
                    <a:lnTo>
                      <a:pt x="239" y="373"/>
                    </a:lnTo>
                    <a:lnTo>
                      <a:pt x="273" y="337"/>
                    </a:lnTo>
                    <a:lnTo>
                      <a:pt x="290" y="318"/>
                    </a:lnTo>
                    <a:lnTo>
                      <a:pt x="307" y="301"/>
                    </a:lnTo>
                    <a:lnTo>
                      <a:pt x="343" y="268"/>
                    </a:lnTo>
                    <a:lnTo>
                      <a:pt x="363" y="252"/>
                    </a:lnTo>
                    <a:lnTo>
                      <a:pt x="382" y="236"/>
                    </a:lnTo>
                    <a:lnTo>
                      <a:pt x="421" y="204"/>
                    </a:lnTo>
                    <a:lnTo>
                      <a:pt x="442" y="190"/>
                    </a:lnTo>
                    <a:lnTo>
                      <a:pt x="462" y="176"/>
                    </a:lnTo>
                    <a:lnTo>
                      <a:pt x="484" y="164"/>
                    </a:lnTo>
                    <a:lnTo>
                      <a:pt x="504" y="149"/>
                    </a:lnTo>
                    <a:lnTo>
                      <a:pt x="527" y="136"/>
                    </a:lnTo>
                    <a:lnTo>
                      <a:pt x="549" y="125"/>
                    </a:lnTo>
                    <a:lnTo>
                      <a:pt x="571" y="113"/>
                    </a:lnTo>
                    <a:lnTo>
                      <a:pt x="594" y="102"/>
                    </a:lnTo>
                    <a:lnTo>
                      <a:pt x="617" y="92"/>
                    </a:lnTo>
                    <a:lnTo>
                      <a:pt x="641" y="81"/>
                    </a:lnTo>
                    <a:lnTo>
                      <a:pt x="664" y="72"/>
                    </a:lnTo>
                    <a:lnTo>
                      <a:pt x="688" y="64"/>
                    </a:lnTo>
                    <a:lnTo>
                      <a:pt x="713" y="53"/>
                    </a:lnTo>
                    <a:lnTo>
                      <a:pt x="737" y="48"/>
                    </a:lnTo>
                    <a:lnTo>
                      <a:pt x="762" y="40"/>
                    </a:lnTo>
                    <a:lnTo>
                      <a:pt x="788" y="34"/>
                    </a:lnTo>
                    <a:lnTo>
                      <a:pt x="812" y="27"/>
                    </a:lnTo>
                    <a:lnTo>
                      <a:pt x="838" y="22"/>
                    </a:lnTo>
                    <a:lnTo>
                      <a:pt x="863" y="17"/>
                    </a:lnTo>
                    <a:lnTo>
                      <a:pt x="889" y="13"/>
                    </a:lnTo>
                    <a:lnTo>
                      <a:pt x="915" y="9"/>
                    </a:lnTo>
                    <a:lnTo>
                      <a:pt x="942" y="6"/>
                    </a:lnTo>
                    <a:lnTo>
                      <a:pt x="969" y="3"/>
                    </a:lnTo>
                    <a:lnTo>
                      <a:pt x="994" y="2"/>
                    </a:lnTo>
                    <a:lnTo>
                      <a:pt x="1021" y="2"/>
                    </a:lnTo>
                    <a:lnTo>
                      <a:pt x="1049" y="0"/>
                    </a:lnTo>
                    <a:lnTo>
                      <a:pt x="1103" y="1"/>
                    </a:lnTo>
                    <a:lnTo>
                      <a:pt x="1130" y="3"/>
                    </a:lnTo>
                    <a:lnTo>
                      <a:pt x="1157" y="6"/>
                    </a:lnTo>
                    <a:lnTo>
                      <a:pt x="1183" y="9"/>
                    </a:lnTo>
                    <a:lnTo>
                      <a:pt x="1209" y="12"/>
                    </a:lnTo>
                    <a:lnTo>
                      <a:pt x="1235" y="17"/>
                    </a:lnTo>
                    <a:lnTo>
                      <a:pt x="1260" y="22"/>
                    </a:lnTo>
                    <a:lnTo>
                      <a:pt x="1287" y="26"/>
                    </a:lnTo>
                    <a:lnTo>
                      <a:pt x="1312" y="33"/>
                    </a:lnTo>
                    <a:lnTo>
                      <a:pt x="1336" y="39"/>
                    </a:lnTo>
                    <a:lnTo>
                      <a:pt x="1361" y="46"/>
                    </a:lnTo>
                    <a:lnTo>
                      <a:pt x="1387" y="52"/>
                    </a:lnTo>
                    <a:lnTo>
                      <a:pt x="1410" y="63"/>
                    </a:lnTo>
                    <a:lnTo>
                      <a:pt x="1458" y="80"/>
                    </a:lnTo>
                    <a:lnTo>
                      <a:pt x="1481" y="91"/>
                    </a:lnTo>
                    <a:lnTo>
                      <a:pt x="1505" y="100"/>
                    </a:lnTo>
                    <a:lnTo>
                      <a:pt x="1528" y="111"/>
                    </a:lnTo>
                    <a:lnTo>
                      <a:pt x="1549" y="123"/>
                    </a:lnTo>
                    <a:lnTo>
                      <a:pt x="1594" y="147"/>
                    </a:lnTo>
                    <a:lnTo>
                      <a:pt x="1637" y="174"/>
                    </a:lnTo>
                    <a:lnTo>
                      <a:pt x="1658" y="188"/>
                    </a:lnTo>
                    <a:lnTo>
                      <a:pt x="1677" y="202"/>
                    </a:lnTo>
                    <a:lnTo>
                      <a:pt x="1718" y="233"/>
                    </a:lnTo>
                    <a:lnTo>
                      <a:pt x="1737" y="250"/>
                    </a:lnTo>
                    <a:lnTo>
                      <a:pt x="1756" y="265"/>
                    </a:lnTo>
                    <a:lnTo>
                      <a:pt x="1792" y="299"/>
                    </a:lnTo>
                    <a:lnTo>
                      <a:pt x="1809" y="316"/>
                    </a:lnTo>
                    <a:lnTo>
                      <a:pt x="1827" y="334"/>
                    </a:lnTo>
                    <a:lnTo>
                      <a:pt x="1844" y="353"/>
                    </a:lnTo>
                    <a:lnTo>
                      <a:pt x="1860" y="370"/>
                    </a:lnTo>
                    <a:lnTo>
                      <a:pt x="1891" y="410"/>
                    </a:lnTo>
                    <a:lnTo>
                      <a:pt x="1906" y="430"/>
                    </a:lnTo>
                    <a:lnTo>
                      <a:pt x="1920" y="450"/>
                    </a:lnTo>
                    <a:lnTo>
                      <a:pt x="1934" y="470"/>
                    </a:lnTo>
                    <a:lnTo>
                      <a:pt x="1948" y="492"/>
                    </a:lnTo>
                    <a:lnTo>
                      <a:pt x="1961" y="513"/>
                    </a:lnTo>
                    <a:lnTo>
                      <a:pt x="1974" y="535"/>
                    </a:lnTo>
                    <a:lnTo>
                      <a:pt x="1996" y="579"/>
                    </a:lnTo>
                    <a:lnTo>
                      <a:pt x="2007" y="601"/>
                    </a:lnTo>
                    <a:lnTo>
                      <a:pt x="2018" y="623"/>
                    </a:lnTo>
                    <a:lnTo>
                      <a:pt x="2027" y="647"/>
                    </a:lnTo>
                    <a:lnTo>
                      <a:pt x="2036" y="670"/>
                    </a:lnTo>
                    <a:lnTo>
                      <a:pt x="2045" y="694"/>
                    </a:lnTo>
                    <a:lnTo>
                      <a:pt x="2053" y="718"/>
                    </a:lnTo>
                    <a:lnTo>
                      <a:pt x="2067" y="767"/>
                    </a:lnTo>
                    <a:lnTo>
                      <a:pt x="2074" y="790"/>
                    </a:lnTo>
                    <a:lnTo>
                      <a:pt x="2078" y="816"/>
                    </a:lnTo>
                    <a:lnTo>
                      <a:pt x="2083" y="841"/>
                    </a:lnTo>
                    <a:lnTo>
                      <a:pt x="2088" y="866"/>
                    </a:lnTo>
                    <a:lnTo>
                      <a:pt x="2091" y="891"/>
                    </a:lnTo>
                    <a:lnTo>
                      <a:pt x="2095" y="918"/>
                    </a:lnTo>
                    <a:lnTo>
                      <a:pt x="2097" y="944"/>
                    </a:lnTo>
                    <a:lnTo>
                      <a:pt x="2099" y="970"/>
                    </a:lnTo>
                    <a:lnTo>
                      <a:pt x="2101" y="1022"/>
                    </a:lnTo>
                    <a:close/>
                  </a:path>
                </a:pathLst>
              </a:custGeom>
              <a:solidFill>
                <a:srgbClr val="3B3332"/>
              </a:solidFill>
              <a:ln w="9525">
                <a:noFill/>
                <a:round/>
                <a:headEnd/>
                <a:tailEnd/>
              </a:ln>
            </p:spPr>
            <p:txBody>
              <a:bodyPr/>
              <a:lstStyle/>
              <a:p>
                <a:endParaRPr lang="ru-RU"/>
              </a:p>
            </p:txBody>
          </p:sp>
          <p:sp>
            <p:nvSpPr>
              <p:cNvPr id="163796" name="Freeform 21"/>
              <p:cNvSpPr>
                <a:spLocks/>
              </p:cNvSpPr>
              <p:nvPr/>
            </p:nvSpPr>
            <p:spPr bwMode="auto">
              <a:xfrm>
                <a:off x="1865" y="1223"/>
                <a:ext cx="2056" cy="2005"/>
              </a:xfrm>
              <a:custGeom>
                <a:avLst/>
                <a:gdLst>
                  <a:gd name="T0" fmla="*/ 2051 w 2056"/>
                  <a:gd name="T1" fmla="*/ 1103 h 2005"/>
                  <a:gd name="T2" fmla="*/ 2035 w 2056"/>
                  <a:gd name="T3" fmla="*/ 1203 h 2005"/>
                  <a:gd name="T4" fmla="*/ 2010 w 2056"/>
                  <a:gd name="T5" fmla="*/ 1299 h 2005"/>
                  <a:gd name="T6" fmla="*/ 1976 w 2056"/>
                  <a:gd name="T7" fmla="*/ 1391 h 2005"/>
                  <a:gd name="T8" fmla="*/ 1932 w 2056"/>
                  <a:gd name="T9" fmla="*/ 1478 h 2005"/>
                  <a:gd name="T10" fmla="*/ 1882 w 2056"/>
                  <a:gd name="T11" fmla="*/ 1562 h 2005"/>
                  <a:gd name="T12" fmla="*/ 1822 w 2056"/>
                  <a:gd name="T13" fmla="*/ 1639 h 2005"/>
                  <a:gd name="T14" fmla="*/ 1738 w 2056"/>
                  <a:gd name="T15" fmla="*/ 1726 h 2005"/>
                  <a:gd name="T16" fmla="*/ 1645 w 2056"/>
                  <a:gd name="T17" fmla="*/ 1805 h 2005"/>
                  <a:gd name="T18" fmla="*/ 1540 w 2056"/>
                  <a:gd name="T19" fmla="*/ 1872 h 2005"/>
                  <a:gd name="T20" fmla="*/ 1452 w 2056"/>
                  <a:gd name="T21" fmla="*/ 1916 h 2005"/>
                  <a:gd name="T22" fmla="*/ 1358 w 2056"/>
                  <a:gd name="T23" fmla="*/ 1951 h 2005"/>
                  <a:gd name="T24" fmla="*/ 1260 w 2056"/>
                  <a:gd name="T25" fmla="*/ 1978 h 2005"/>
                  <a:gd name="T26" fmla="*/ 1159 w 2056"/>
                  <a:gd name="T27" fmla="*/ 1997 h 2005"/>
                  <a:gd name="T28" fmla="*/ 1055 w 2056"/>
                  <a:gd name="T29" fmla="*/ 2003 h 2005"/>
                  <a:gd name="T30" fmla="*/ 924 w 2056"/>
                  <a:gd name="T31" fmla="*/ 1999 h 2005"/>
                  <a:gd name="T32" fmla="*/ 822 w 2056"/>
                  <a:gd name="T33" fmla="*/ 1985 h 2005"/>
                  <a:gd name="T34" fmla="*/ 723 w 2056"/>
                  <a:gd name="T35" fmla="*/ 1960 h 2005"/>
                  <a:gd name="T36" fmla="*/ 630 w 2056"/>
                  <a:gd name="T37" fmla="*/ 1927 h 2005"/>
                  <a:gd name="T38" fmla="*/ 496 w 2056"/>
                  <a:gd name="T39" fmla="*/ 1861 h 2005"/>
                  <a:gd name="T40" fmla="*/ 414 w 2056"/>
                  <a:gd name="T41" fmla="*/ 1807 h 2005"/>
                  <a:gd name="T42" fmla="*/ 338 w 2056"/>
                  <a:gd name="T43" fmla="*/ 1746 h 2005"/>
                  <a:gd name="T44" fmla="*/ 235 w 2056"/>
                  <a:gd name="T45" fmla="*/ 1642 h 2005"/>
                  <a:gd name="T46" fmla="*/ 176 w 2056"/>
                  <a:gd name="T47" fmla="*/ 1565 h 2005"/>
                  <a:gd name="T48" fmla="*/ 113 w 2056"/>
                  <a:gd name="T49" fmla="*/ 1460 h 2005"/>
                  <a:gd name="T50" fmla="*/ 62 w 2056"/>
                  <a:gd name="T51" fmla="*/ 1348 h 2005"/>
                  <a:gd name="T52" fmla="*/ 32 w 2056"/>
                  <a:gd name="T53" fmla="*/ 1256 h 2005"/>
                  <a:gd name="T54" fmla="*/ 12 w 2056"/>
                  <a:gd name="T55" fmla="*/ 1158 h 2005"/>
                  <a:gd name="T56" fmla="*/ 0 w 2056"/>
                  <a:gd name="T57" fmla="*/ 1056 h 2005"/>
                  <a:gd name="T58" fmla="*/ 4 w 2056"/>
                  <a:gd name="T59" fmla="*/ 901 h 2005"/>
                  <a:gd name="T60" fmla="*/ 21 w 2056"/>
                  <a:gd name="T61" fmla="*/ 802 h 2005"/>
                  <a:gd name="T62" fmla="*/ 45 w 2056"/>
                  <a:gd name="T63" fmla="*/ 706 h 2005"/>
                  <a:gd name="T64" fmla="*/ 80 w 2056"/>
                  <a:gd name="T65" fmla="*/ 614 h 2005"/>
                  <a:gd name="T66" fmla="*/ 122 w 2056"/>
                  <a:gd name="T67" fmla="*/ 525 h 2005"/>
                  <a:gd name="T68" fmla="*/ 175 w 2056"/>
                  <a:gd name="T69" fmla="*/ 443 h 2005"/>
                  <a:gd name="T70" fmla="*/ 233 w 2056"/>
                  <a:gd name="T71" fmla="*/ 366 h 2005"/>
                  <a:gd name="T72" fmla="*/ 317 w 2056"/>
                  <a:gd name="T73" fmla="*/ 277 h 2005"/>
                  <a:gd name="T74" fmla="*/ 412 w 2056"/>
                  <a:gd name="T75" fmla="*/ 200 h 2005"/>
                  <a:gd name="T76" fmla="*/ 515 w 2056"/>
                  <a:gd name="T77" fmla="*/ 133 h 2005"/>
                  <a:gd name="T78" fmla="*/ 603 w 2056"/>
                  <a:gd name="T79" fmla="*/ 89 h 2005"/>
                  <a:gd name="T80" fmla="*/ 697 w 2056"/>
                  <a:gd name="T81" fmla="*/ 54 h 2005"/>
                  <a:gd name="T82" fmla="*/ 795 w 2056"/>
                  <a:gd name="T83" fmla="*/ 25 h 2005"/>
                  <a:gd name="T84" fmla="*/ 896 w 2056"/>
                  <a:gd name="T85" fmla="*/ 8 h 2005"/>
                  <a:gd name="T86" fmla="*/ 1000 w 2056"/>
                  <a:gd name="T87" fmla="*/ 0 h 2005"/>
                  <a:gd name="T88" fmla="*/ 1131 w 2056"/>
                  <a:gd name="T89" fmla="*/ 4 h 2005"/>
                  <a:gd name="T90" fmla="*/ 1234 w 2056"/>
                  <a:gd name="T91" fmla="*/ 20 h 2005"/>
                  <a:gd name="T92" fmla="*/ 1332 w 2056"/>
                  <a:gd name="T93" fmla="*/ 45 h 2005"/>
                  <a:gd name="T94" fmla="*/ 1427 w 2056"/>
                  <a:gd name="T95" fmla="*/ 78 h 2005"/>
                  <a:gd name="T96" fmla="*/ 1560 w 2056"/>
                  <a:gd name="T97" fmla="*/ 144 h 2005"/>
                  <a:gd name="T98" fmla="*/ 1643 w 2056"/>
                  <a:gd name="T99" fmla="*/ 198 h 2005"/>
                  <a:gd name="T100" fmla="*/ 1719 w 2056"/>
                  <a:gd name="T101" fmla="*/ 258 h 2005"/>
                  <a:gd name="T102" fmla="*/ 1820 w 2056"/>
                  <a:gd name="T103" fmla="*/ 363 h 2005"/>
                  <a:gd name="T104" fmla="*/ 1880 w 2056"/>
                  <a:gd name="T105" fmla="*/ 440 h 2005"/>
                  <a:gd name="T106" fmla="*/ 1942 w 2056"/>
                  <a:gd name="T107" fmla="*/ 544 h 2005"/>
                  <a:gd name="T108" fmla="*/ 1993 w 2056"/>
                  <a:gd name="T109" fmla="*/ 657 h 2005"/>
                  <a:gd name="T110" fmla="*/ 2023 w 2056"/>
                  <a:gd name="T111" fmla="*/ 749 h 2005"/>
                  <a:gd name="T112" fmla="*/ 2044 w 2056"/>
                  <a:gd name="T113" fmla="*/ 847 h 2005"/>
                  <a:gd name="T114" fmla="*/ 2055 w 2056"/>
                  <a:gd name="T115" fmla="*/ 948 h 200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056"/>
                  <a:gd name="T175" fmla="*/ 0 h 2005"/>
                  <a:gd name="T176" fmla="*/ 2056 w 2056"/>
                  <a:gd name="T177" fmla="*/ 2005 h 200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056" h="2005">
                    <a:moveTo>
                      <a:pt x="2056" y="1000"/>
                    </a:moveTo>
                    <a:lnTo>
                      <a:pt x="2055" y="1053"/>
                    </a:lnTo>
                    <a:lnTo>
                      <a:pt x="2054" y="1078"/>
                    </a:lnTo>
                    <a:lnTo>
                      <a:pt x="2051" y="1103"/>
                    </a:lnTo>
                    <a:lnTo>
                      <a:pt x="2047" y="1128"/>
                    </a:lnTo>
                    <a:lnTo>
                      <a:pt x="2045" y="1154"/>
                    </a:lnTo>
                    <a:lnTo>
                      <a:pt x="2040" y="1177"/>
                    </a:lnTo>
                    <a:lnTo>
                      <a:pt x="2035" y="1203"/>
                    </a:lnTo>
                    <a:lnTo>
                      <a:pt x="2030" y="1226"/>
                    </a:lnTo>
                    <a:lnTo>
                      <a:pt x="2024" y="1252"/>
                    </a:lnTo>
                    <a:lnTo>
                      <a:pt x="2017" y="1275"/>
                    </a:lnTo>
                    <a:lnTo>
                      <a:pt x="2010" y="1299"/>
                    </a:lnTo>
                    <a:lnTo>
                      <a:pt x="2002" y="1321"/>
                    </a:lnTo>
                    <a:lnTo>
                      <a:pt x="1994" y="1345"/>
                    </a:lnTo>
                    <a:lnTo>
                      <a:pt x="1986" y="1369"/>
                    </a:lnTo>
                    <a:lnTo>
                      <a:pt x="1976" y="1391"/>
                    </a:lnTo>
                    <a:lnTo>
                      <a:pt x="1966" y="1413"/>
                    </a:lnTo>
                    <a:lnTo>
                      <a:pt x="1956" y="1435"/>
                    </a:lnTo>
                    <a:lnTo>
                      <a:pt x="1944" y="1457"/>
                    </a:lnTo>
                    <a:lnTo>
                      <a:pt x="1932" y="1478"/>
                    </a:lnTo>
                    <a:lnTo>
                      <a:pt x="1920" y="1500"/>
                    </a:lnTo>
                    <a:lnTo>
                      <a:pt x="1907" y="1521"/>
                    </a:lnTo>
                    <a:lnTo>
                      <a:pt x="1895" y="1541"/>
                    </a:lnTo>
                    <a:lnTo>
                      <a:pt x="1882" y="1562"/>
                    </a:lnTo>
                    <a:lnTo>
                      <a:pt x="1867" y="1581"/>
                    </a:lnTo>
                    <a:lnTo>
                      <a:pt x="1852" y="1601"/>
                    </a:lnTo>
                    <a:lnTo>
                      <a:pt x="1837" y="1620"/>
                    </a:lnTo>
                    <a:lnTo>
                      <a:pt x="1822" y="1639"/>
                    </a:lnTo>
                    <a:lnTo>
                      <a:pt x="1806" y="1656"/>
                    </a:lnTo>
                    <a:lnTo>
                      <a:pt x="1790" y="1675"/>
                    </a:lnTo>
                    <a:lnTo>
                      <a:pt x="1756" y="1710"/>
                    </a:lnTo>
                    <a:lnTo>
                      <a:pt x="1738" y="1726"/>
                    </a:lnTo>
                    <a:lnTo>
                      <a:pt x="1721" y="1743"/>
                    </a:lnTo>
                    <a:lnTo>
                      <a:pt x="1683" y="1775"/>
                    </a:lnTo>
                    <a:lnTo>
                      <a:pt x="1664" y="1790"/>
                    </a:lnTo>
                    <a:lnTo>
                      <a:pt x="1645" y="1805"/>
                    </a:lnTo>
                    <a:lnTo>
                      <a:pt x="1625" y="1820"/>
                    </a:lnTo>
                    <a:lnTo>
                      <a:pt x="1604" y="1833"/>
                    </a:lnTo>
                    <a:lnTo>
                      <a:pt x="1563" y="1859"/>
                    </a:lnTo>
                    <a:lnTo>
                      <a:pt x="1540" y="1872"/>
                    </a:lnTo>
                    <a:lnTo>
                      <a:pt x="1518" y="1883"/>
                    </a:lnTo>
                    <a:lnTo>
                      <a:pt x="1498" y="1894"/>
                    </a:lnTo>
                    <a:lnTo>
                      <a:pt x="1474" y="1905"/>
                    </a:lnTo>
                    <a:lnTo>
                      <a:pt x="1452" y="1916"/>
                    </a:lnTo>
                    <a:lnTo>
                      <a:pt x="1430" y="1925"/>
                    </a:lnTo>
                    <a:lnTo>
                      <a:pt x="1406" y="1935"/>
                    </a:lnTo>
                    <a:lnTo>
                      <a:pt x="1382" y="1943"/>
                    </a:lnTo>
                    <a:lnTo>
                      <a:pt x="1358" y="1951"/>
                    </a:lnTo>
                    <a:lnTo>
                      <a:pt x="1335" y="1959"/>
                    </a:lnTo>
                    <a:lnTo>
                      <a:pt x="1311" y="1967"/>
                    </a:lnTo>
                    <a:lnTo>
                      <a:pt x="1286" y="1973"/>
                    </a:lnTo>
                    <a:lnTo>
                      <a:pt x="1260" y="1978"/>
                    </a:lnTo>
                    <a:lnTo>
                      <a:pt x="1237" y="1984"/>
                    </a:lnTo>
                    <a:lnTo>
                      <a:pt x="1211" y="1989"/>
                    </a:lnTo>
                    <a:lnTo>
                      <a:pt x="1187" y="1993"/>
                    </a:lnTo>
                    <a:lnTo>
                      <a:pt x="1159" y="1997"/>
                    </a:lnTo>
                    <a:lnTo>
                      <a:pt x="1134" y="1999"/>
                    </a:lnTo>
                    <a:lnTo>
                      <a:pt x="1109" y="2002"/>
                    </a:lnTo>
                    <a:lnTo>
                      <a:pt x="1082" y="2003"/>
                    </a:lnTo>
                    <a:lnTo>
                      <a:pt x="1055" y="2003"/>
                    </a:lnTo>
                    <a:lnTo>
                      <a:pt x="1029" y="2005"/>
                    </a:lnTo>
                    <a:lnTo>
                      <a:pt x="976" y="2003"/>
                    </a:lnTo>
                    <a:lnTo>
                      <a:pt x="950" y="2003"/>
                    </a:lnTo>
                    <a:lnTo>
                      <a:pt x="924" y="1999"/>
                    </a:lnTo>
                    <a:lnTo>
                      <a:pt x="899" y="1998"/>
                    </a:lnTo>
                    <a:lnTo>
                      <a:pt x="873" y="1993"/>
                    </a:lnTo>
                    <a:lnTo>
                      <a:pt x="848" y="1990"/>
                    </a:lnTo>
                    <a:lnTo>
                      <a:pt x="822" y="1985"/>
                    </a:lnTo>
                    <a:lnTo>
                      <a:pt x="797" y="1979"/>
                    </a:lnTo>
                    <a:lnTo>
                      <a:pt x="771" y="1974"/>
                    </a:lnTo>
                    <a:lnTo>
                      <a:pt x="748" y="1968"/>
                    </a:lnTo>
                    <a:lnTo>
                      <a:pt x="723" y="1960"/>
                    </a:lnTo>
                    <a:lnTo>
                      <a:pt x="699" y="1953"/>
                    </a:lnTo>
                    <a:lnTo>
                      <a:pt x="675" y="1944"/>
                    </a:lnTo>
                    <a:lnTo>
                      <a:pt x="651" y="1936"/>
                    </a:lnTo>
                    <a:lnTo>
                      <a:pt x="630" y="1927"/>
                    </a:lnTo>
                    <a:lnTo>
                      <a:pt x="606" y="1917"/>
                    </a:lnTo>
                    <a:lnTo>
                      <a:pt x="583" y="1906"/>
                    </a:lnTo>
                    <a:lnTo>
                      <a:pt x="539" y="1885"/>
                    </a:lnTo>
                    <a:lnTo>
                      <a:pt x="496" y="1861"/>
                    </a:lnTo>
                    <a:lnTo>
                      <a:pt x="474" y="1848"/>
                    </a:lnTo>
                    <a:lnTo>
                      <a:pt x="453" y="1835"/>
                    </a:lnTo>
                    <a:lnTo>
                      <a:pt x="433" y="1822"/>
                    </a:lnTo>
                    <a:lnTo>
                      <a:pt x="414" y="1807"/>
                    </a:lnTo>
                    <a:lnTo>
                      <a:pt x="393" y="1792"/>
                    </a:lnTo>
                    <a:lnTo>
                      <a:pt x="374" y="1777"/>
                    </a:lnTo>
                    <a:lnTo>
                      <a:pt x="355" y="1762"/>
                    </a:lnTo>
                    <a:lnTo>
                      <a:pt x="338" y="1746"/>
                    </a:lnTo>
                    <a:lnTo>
                      <a:pt x="319" y="1729"/>
                    </a:lnTo>
                    <a:lnTo>
                      <a:pt x="302" y="1713"/>
                    </a:lnTo>
                    <a:lnTo>
                      <a:pt x="267" y="1678"/>
                    </a:lnTo>
                    <a:lnTo>
                      <a:pt x="235" y="1642"/>
                    </a:lnTo>
                    <a:lnTo>
                      <a:pt x="219" y="1623"/>
                    </a:lnTo>
                    <a:lnTo>
                      <a:pt x="205" y="1604"/>
                    </a:lnTo>
                    <a:lnTo>
                      <a:pt x="191" y="1584"/>
                    </a:lnTo>
                    <a:lnTo>
                      <a:pt x="176" y="1565"/>
                    </a:lnTo>
                    <a:lnTo>
                      <a:pt x="150" y="1524"/>
                    </a:lnTo>
                    <a:lnTo>
                      <a:pt x="137" y="1503"/>
                    </a:lnTo>
                    <a:lnTo>
                      <a:pt x="124" y="1481"/>
                    </a:lnTo>
                    <a:lnTo>
                      <a:pt x="113" y="1460"/>
                    </a:lnTo>
                    <a:lnTo>
                      <a:pt x="102" y="1438"/>
                    </a:lnTo>
                    <a:lnTo>
                      <a:pt x="91" y="1417"/>
                    </a:lnTo>
                    <a:lnTo>
                      <a:pt x="81" y="1394"/>
                    </a:lnTo>
                    <a:lnTo>
                      <a:pt x="62" y="1348"/>
                    </a:lnTo>
                    <a:lnTo>
                      <a:pt x="54" y="1325"/>
                    </a:lnTo>
                    <a:lnTo>
                      <a:pt x="46" y="1303"/>
                    </a:lnTo>
                    <a:lnTo>
                      <a:pt x="38" y="1279"/>
                    </a:lnTo>
                    <a:lnTo>
                      <a:pt x="32" y="1256"/>
                    </a:lnTo>
                    <a:lnTo>
                      <a:pt x="25" y="1230"/>
                    </a:lnTo>
                    <a:lnTo>
                      <a:pt x="21" y="1207"/>
                    </a:lnTo>
                    <a:lnTo>
                      <a:pt x="16" y="1181"/>
                    </a:lnTo>
                    <a:lnTo>
                      <a:pt x="12" y="1158"/>
                    </a:lnTo>
                    <a:lnTo>
                      <a:pt x="8" y="1132"/>
                    </a:lnTo>
                    <a:lnTo>
                      <a:pt x="5" y="1107"/>
                    </a:lnTo>
                    <a:lnTo>
                      <a:pt x="3" y="1081"/>
                    </a:lnTo>
                    <a:lnTo>
                      <a:pt x="0" y="1056"/>
                    </a:lnTo>
                    <a:lnTo>
                      <a:pt x="0" y="1004"/>
                    </a:lnTo>
                    <a:lnTo>
                      <a:pt x="0" y="952"/>
                    </a:lnTo>
                    <a:lnTo>
                      <a:pt x="3" y="927"/>
                    </a:lnTo>
                    <a:lnTo>
                      <a:pt x="4" y="901"/>
                    </a:lnTo>
                    <a:lnTo>
                      <a:pt x="8" y="876"/>
                    </a:lnTo>
                    <a:lnTo>
                      <a:pt x="11" y="851"/>
                    </a:lnTo>
                    <a:lnTo>
                      <a:pt x="15" y="828"/>
                    </a:lnTo>
                    <a:lnTo>
                      <a:pt x="21" y="802"/>
                    </a:lnTo>
                    <a:lnTo>
                      <a:pt x="25" y="778"/>
                    </a:lnTo>
                    <a:lnTo>
                      <a:pt x="31" y="753"/>
                    </a:lnTo>
                    <a:lnTo>
                      <a:pt x="38" y="730"/>
                    </a:lnTo>
                    <a:lnTo>
                      <a:pt x="45" y="706"/>
                    </a:lnTo>
                    <a:lnTo>
                      <a:pt x="53" y="682"/>
                    </a:lnTo>
                    <a:lnTo>
                      <a:pt x="61" y="660"/>
                    </a:lnTo>
                    <a:lnTo>
                      <a:pt x="71" y="636"/>
                    </a:lnTo>
                    <a:lnTo>
                      <a:pt x="80" y="614"/>
                    </a:lnTo>
                    <a:lnTo>
                      <a:pt x="90" y="592"/>
                    </a:lnTo>
                    <a:lnTo>
                      <a:pt x="101" y="570"/>
                    </a:lnTo>
                    <a:lnTo>
                      <a:pt x="111" y="548"/>
                    </a:lnTo>
                    <a:lnTo>
                      <a:pt x="122" y="525"/>
                    </a:lnTo>
                    <a:lnTo>
                      <a:pt x="135" y="505"/>
                    </a:lnTo>
                    <a:lnTo>
                      <a:pt x="148" y="484"/>
                    </a:lnTo>
                    <a:lnTo>
                      <a:pt x="160" y="464"/>
                    </a:lnTo>
                    <a:lnTo>
                      <a:pt x="175" y="443"/>
                    </a:lnTo>
                    <a:lnTo>
                      <a:pt x="189" y="422"/>
                    </a:lnTo>
                    <a:lnTo>
                      <a:pt x="203" y="403"/>
                    </a:lnTo>
                    <a:lnTo>
                      <a:pt x="218" y="385"/>
                    </a:lnTo>
                    <a:lnTo>
                      <a:pt x="233" y="366"/>
                    </a:lnTo>
                    <a:lnTo>
                      <a:pt x="249" y="348"/>
                    </a:lnTo>
                    <a:lnTo>
                      <a:pt x="265" y="330"/>
                    </a:lnTo>
                    <a:lnTo>
                      <a:pt x="300" y="294"/>
                    </a:lnTo>
                    <a:lnTo>
                      <a:pt x="317" y="277"/>
                    </a:lnTo>
                    <a:lnTo>
                      <a:pt x="336" y="261"/>
                    </a:lnTo>
                    <a:lnTo>
                      <a:pt x="372" y="230"/>
                    </a:lnTo>
                    <a:lnTo>
                      <a:pt x="391" y="215"/>
                    </a:lnTo>
                    <a:lnTo>
                      <a:pt x="412" y="200"/>
                    </a:lnTo>
                    <a:lnTo>
                      <a:pt x="430" y="185"/>
                    </a:lnTo>
                    <a:lnTo>
                      <a:pt x="451" y="172"/>
                    </a:lnTo>
                    <a:lnTo>
                      <a:pt x="494" y="146"/>
                    </a:lnTo>
                    <a:lnTo>
                      <a:pt x="515" y="133"/>
                    </a:lnTo>
                    <a:lnTo>
                      <a:pt x="537" y="121"/>
                    </a:lnTo>
                    <a:lnTo>
                      <a:pt x="558" y="111"/>
                    </a:lnTo>
                    <a:lnTo>
                      <a:pt x="581" y="100"/>
                    </a:lnTo>
                    <a:lnTo>
                      <a:pt x="603" y="89"/>
                    </a:lnTo>
                    <a:lnTo>
                      <a:pt x="627" y="79"/>
                    </a:lnTo>
                    <a:lnTo>
                      <a:pt x="649" y="70"/>
                    </a:lnTo>
                    <a:lnTo>
                      <a:pt x="673" y="61"/>
                    </a:lnTo>
                    <a:lnTo>
                      <a:pt x="697" y="54"/>
                    </a:lnTo>
                    <a:lnTo>
                      <a:pt x="720" y="46"/>
                    </a:lnTo>
                    <a:lnTo>
                      <a:pt x="746" y="38"/>
                    </a:lnTo>
                    <a:lnTo>
                      <a:pt x="769" y="31"/>
                    </a:lnTo>
                    <a:lnTo>
                      <a:pt x="795" y="25"/>
                    </a:lnTo>
                    <a:lnTo>
                      <a:pt x="819" y="21"/>
                    </a:lnTo>
                    <a:lnTo>
                      <a:pt x="845" y="15"/>
                    </a:lnTo>
                    <a:lnTo>
                      <a:pt x="870" y="12"/>
                    </a:lnTo>
                    <a:lnTo>
                      <a:pt x="896" y="8"/>
                    </a:lnTo>
                    <a:lnTo>
                      <a:pt x="921" y="4"/>
                    </a:lnTo>
                    <a:lnTo>
                      <a:pt x="947" y="2"/>
                    </a:lnTo>
                    <a:lnTo>
                      <a:pt x="973" y="1"/>
                    </a:lnTo>
                    <a:lnTo>
                      <a:pt x="1000" y="0"/>
                    </a:lnTo>
                    <a:lnTo>
                      <a:pt x="1027" y="0"/>
                    </a:lnTo>
                    <a:lnTo>
                      <a:pt x="1079" y="0"/>
                    </a:lnTo>
                    <a:lnTo>
                      <a:pt x="1106" y="2"/>
                    </a:lnTo>
                    <a:lnTo>
                      <a:pt x="1131" y="4"/>
                    </a:lnTo>
                    <a:lnTo>
                      <a:pt x="1156" y="7"/>
                    </a:lnTo>
                    <a:lnTo>
                      <a:pt x="1184" y="11"/>
                    </a:lnTo>
                    <a:lnTo>
                      <a:pt x="1209" y="15"/>
                    </a:lnTo>
                    <a:lnTo>
                      <a:pt x="1234" y="20"/>
                    </a:lnTo>
                    <a:lnTo>
                      <a:pt x="1258" y="24"/>
                    </a:lnTo>
                    <a:lnTo>
                      <a:pt x="1284" y="30"/>
                    </a:lnTo>
                    <a:lnTo>
                      <a:pt x="1308" y="37"/>
                    </a:lnTo>
                    <a:lnTo>
                      <a:pt x="1332" y="45"/>
                    </a:lnTo>
                    <a:lnTo>
                      <a:pt x="1356" y="52"/>
                    </a:lnTo>
                    <a:lnTo>
                      <a:pt x="1380" y="60"/>
                    </a:lnTo>
                    <a:lnTo>
                      <a:pt x="1404" y="69"/>
                    </a:lnTo>
                    <a:lnTo>
                      <a:pt x="1427" y="78"/>
                    </a:lnTo>
                    <a:lnTo>
                      <a:pt x="1449" y="87"/>
                    </a:lnTo>
                    <a:lnTo>
                      <a:pt x="1472" y="98"/>
                    </a:lnTo>
                    <a:lnTo>
                      <a:pt x="1516" y="120"/>
                    </a:lnTo>
                    <a:lnTo>
                      <a:pt x="1560" y="144"/>
                    </a:lnTo>
                    <a:lnTo>
                      <a:pt x="1581" y="156"/>
                    </a:lnTo>
                    <a:lnTo>
                      <a:pt x="1602" y="170"/>
                    </a:lnTo>
                    <a:lnTo>
                      <a:pt x="1622" y="183"/>
                    </a:lnTo>
                    <a:lnTo>
                      <a:pt x="1643" y="198"/>
                    </a:lnTo>
                    <a:lnTo>
                      <a:pt x="1662" y="213"/>
                    </a:lnTo>
                    <a:lnTo>
                      <a:pt x="1681" y="227"/>
                    </a:lnTo>
                    <a:lnTo>
                      <a:pt x="1700" y="243"/>
                    </a:lnTo>
                    <a:lnTo>
                      <a:pt x="1719" y="258"/>
                    </a:lnTo>
                    <a:lnTo>
                      <a:pt x="1736" y="275"/>
                    </a:lnTo>
                    <a:lnTo>
                      <a:pt x="1754" y="292"/>
                    </a:lnTo>
                    <a:lnTo>
                      <a:pt x="1788" y="327"/>
                    </a:lnTo>
                    <a:lnTo>
                      <a:pt x="1820" y="363"/>
                    </a:lnTo>
                    <a:lnTo>
                      <a:pt x="1836" y="382"/>
                    </a:lnTo>
                    <a:lnTo>
                      <a:pt x="1850" y="400"/>
                    </a:lnTo>
                    <a:lnTo>
                      <a:pt x="1866" y="419"/>
                    </a:lnTo>
                    <a:lnTo>
                      <a:pt x="1880" y="440"/>
                    </a:lnTo>
                    <a:lnTo>
                      <a:pt x="1905" y="481"/>
                    </a:lnTo>
                    <a:lnTo>
                      <a:pt x="1918" y="502"/>
                    </a:lnTo>
                    <a:lnTo>
                      <a:pt x="1931" y="522"/>
                    </a:lnTo>
                    <a:lnTo>
                      <a:pt x="1942" y="544"/>
                    </a:lnTo>
                    <a:lnTo>
                      <a:pt x="1955" y="567"/>
                    </a:lnTo>
                    <a:lnTo>
                      <a:pt x="1965" y="588"/>
                    </a:lnTo>
                    <a:lnTo>
                      <a:pt x="1975" y="610"/>
                    </a:lnTo>
                    <a:lnTo>
                      <a:pt x="1993" y="657"/>
                    </a:lnTo>
                    <a:lnTo>
                      <a:pt x="2001" y="678"/>
                    </a:lnTo>
                    <a:lnTo>
                      <a:pt x="2009" y="702"/>
                    </a:lnTo>
                    <a:lnTo>
                      <a:pt x="2017" y="726"/>
                    </a:lnTo>
                    <a:lnTo>
                      <a:pt x="2023" y="749"/>
                    </a:lnTo>
                    <a:lnTo>
                      <a:pt x="2030" y="775"/>
                    </a:lnTo>
                    <a:lnTo>
                      <a:pt x="2035" y="798"/>
                    </a:lnTo>
                    <a:lnTo>
                      <a:pt x="2039" y="824"/>
                    </a:lnTo>
                    <a:lnTo>
                      <a:pt x="2044" y="847"/>
                    </a:lnTo>
                    <a:lnTo>
                      <a:pt x="2047" y="873"/>
                    </a:lnTo>
                    <a:lnTo>
                      <a:pt x="2050" y="898"/>
                    </a:lnTo>
                    <a:lnTo>
                      <a:pt x="2054" y="923"/>
                    </a:lnTo>
                    <a:lnTo>
                      <a:pt x="2055" y="948"/>
                    </a:lnTo>
                    <a:lnTo>
                      <a:pt x="2056" y="1000"/>
                    </a:lnTo>
                    <a:close/>
                  </a:path>
                </a:pathLst>
              </a:custGeom>
              <a:solidFill>
                <a:srgbClr val="413838"/>
              </a:solidFill>
              <a:ln w="9525">
                <a:noFill/>
                <a:round/>
                <a:headEnd/>
                <a:tailEnd/>
              </a:ln>
            </p:spPr>
            <p:txBody>
              <a:bodyPr/>
              <a:lstStyle/>
              <a:p>
                <a:endParaRPr lang="ru-RU"/>
              </a:p>
            </p:txBody>
          </p:sp>
          <p:sp>
            <p:nvSpPr>
              <p:cNvPr id="163797" name="Freeform 22"/>
              <p:cNvSpPr>
                <a:spLocks/>
              </p:cNvSpPr>
              <p:nvPr/>
            </p:nvSpPr>
            <p:spPr bwMode="auto">
              <a:xfrm>
                <a:off x="1886" y="1246"/>
                <a:ext cx="2010" cy="1960"/>
              </a:xfrm>
              <a:custGeom>
                <a:avLst/>
                <a:gdLst>
                  <a:gd name="T0" fmla="*/ 2005 w 2010"/>
                  <a:gd name="T1" fmla="*/ 1078 h 1960"/>
                  <a:gd name="T2" fmla="*/ 1992 w 2010"/>
                  <a:gd name="T3" fmla="*/ 1176 h 1960"/>
                  <a:gd name="T4" fmla="*/ 1966 w 2010"/>
                  <a:gd name="T5" fmla="*/ 1271 h 1960"/>
                  <a:gd name="T6" fmla="*/ 1932 w 2010"/>
                  <a:gd name="T7" fmla="*/ 1361 h 1960"/>
                  <a:gd name="T8" fmla="*/ 1865 w 2010"/>
                  <a:gd name="T9" fmla="*/ 1487 h 1960"/>
                  <a:gd name="T10" fmla="*/ 1797 w 2010"/>
                  <a:gd name="T11" fmla="*/ 1583 h 1960"/>
                  <a:gd name="T12" fmla="*/ 1734 w 2010"/>
                  <a:gd name="T13" fmla="*/ 1654 h 1960"/>
                  <a:gd name="T14" fmla="*/ 1664 w 2010"/>
                  <a:gd name="T15" fmla="*/ 1719 h 1960"/>
                  <a:gd name="T16" fmla="*/ 1589 w 2010"/>
                  <a:gd name="T17" fmla="*/ 1777 h 1960"/>
                  <a:gd name="T18" fmla="*/ 1486 w 2010"/>
                  <a:gd name="T19" fmla="*/ 1840 h 1960"/>
                  <a:gd name="T20" fmla="*/ 1352 w 2010"/>
                  <a:gd name="T21" fmla="*/ 1900 h 1960"/>
                  <a:gd name="T22" fmla="*/ 1258 w 2010"/>
                  <a:gd name="T23" fmla="*/ 1928 h 1960"/>
                  <a:gd name="T24" fmla="*/ 1136 w 2010"/>
                  <a:gd name="T25" fmla="*/ 1951 h 1960"/>
                  <a:gd name="T26" fmla="*/ 1007 w 2010"/>
                  <a:gd name="T27" fmla="*/ 1960 h 1960"/>
                  <a:gd name="T28" fmla="*/ 905 w 2010"/>
                  <a:gd name="T29" fmla="*/ 1955 h 1960"/>
                  <a:gd name="T30" fmla="*/ 803 w 2010"/>
                  <a:gd name="T31" fmla="*/ 1940 h 1960"/>
                  <a:gd name="T32" fmla="*/ 708 w 2010"/>
                  <a:gd name="T33" fmla="*/ 1916 h 1960"/>
                  <a:gd name="T34" fmla="*/ 593 w 2010"/>
                  <a:gd name="T35" fmla="*/ 1873 h 1960"/>
                  <a:gd name="T36" fmla="*/ 506 w 2010"/>
                  <a:gd name="T37" fmla="*/ 1832 h 1960"/>
                  <a:gd name="T38" fmla="*/ 425 w 2010"/>
                  <a:gd name="T39" fmla="*/ 1780 h 1960"/>
                  <a:gd name="T40" fmla="*/ 348 w 2010"/>
                  <a:gd name="T41" fmla="*/ 1722 h 1960"/>
                  <a:gd name="T42" fmla="*/ 278 w 2010"/>
                  <a:gd name="T43" fmla="*/ 1656 h 1960"/>
                  <a:gd name="T44" fmla="*/ 200 w 2010"/>
                  <a:gd name="T45" fmla="*/ 1567 h 1960"/>
                  <a:gd name="T46" fmla="*/ 134 w 2010"/>
                  <a:gd name="T47" fmla="*/ 1469 h 1960"/>
                  <a:gd name="T48" fmla="*/ 90 w 2010"/>
                  <a:gd name="T49" fmla="*/ 1384 h 1960"/>
                  <a:gd name="T50" fmla="*/ 45 w 2010"/>
                  <a:gd name="T51" fmla="*/ 1274 h 1960"/>
                  <a:gd name="T52" fmla="*/ 21 w 2010"/>
                  <a:gd name="T53" fmla="*/ 1179 h 1960"/>
                  <a:gd name="T54" fmla="*/ 5 w 2010"/>
                  <a:gd name="T55" fmla="*/ 1081 h 1960"/>
                  <a:gd name="T56" fmla="*/ 2 w 2010"/>
                  <a:gd name="T57" fmla="*/ 931 h 1960"/>
                  <a:gd name="T58" fmla="*/ 11 w 2010"/>
                  <a:gd name="T59" fmla="*/ 832 h 1960"/>
                  <a:gd name="T60" fmla="*/ 31 w 2010"/>
                  <a:gd name="T61" fmla="*/ 738 h 1960"/>
                  <a:gd name="T62" fmla="*/ 60 w 2010"/>
                  <a:gd name="T63" fmla="*/ 644 h 1960"/>
                  <a:gd name="T64" fmla="*/ 98 w 2010"/>
                  <a:gd name="T65" fmla="*/ 558 h 1960"/>
                  <a:gd name="T66" fmla="*/ 170 w 2010"/>
                  <a:gd name="T67" fmla="*/ 434 h 1960"/>
                  <a:gd name="T68" fmla="*/ 245 w 2010"/>
                  <a:gd name="T69" fmla="*/ 341 h 1960"/>
                  <a:gd name="T70" fmla="*/ 311 w 2010"/>
                  <a:gd name="T71" fmla="*/ 271 h 1960"/>
                  <a:gd name="T72" fmla="*/ 384 w 2010"/>
                  <a:gd name="T73" fmla="*/ 210 h 1960"/>
                  <a:gd name="T74" fmla="*/ 483 w 2010"/>
                  <a:gd name="T75" fmla="*/ 143 h 1960"/>
                  <a:gd name="T76" fmla="*/ 613 w 2010"/>
                  <a:gd name="T77" fmla="*/ 79 h 1960"/>
                  <a:gd name="T78" fmla="*/ 705 w 2010"/>
                  <a:gd name="T79" fmla="*/ 45 h 1960"/>
                  <a:gd name="T80" fmla="*/ 826 w 2010"/>
                  <a:gd name="T81" fmla="*/ 17 h 1960"/>
                  <a:gd name="T82" fmla="*/ 953 w 2010"/>
                  <a:gd name="T83" fmla="*/ 2 h 1960"/>
                  <a:gd name="T84" fmla="*/ 1055 w 2010"/>
                  <a:gd name="T85" fmla="*/ 2 h 1960"/>
                  <a:gd name="T86" fmla="*/ 1156 w 2010"/>
                  <a:gd name="T87" fmla="*/ 11 h 1960"/>
                  <a:gd name="T88" fmla="*/ 1256 w 2010"/>
                  <a:gd name="T89" fmla="*/ 32 h 1960"/>
                  <a:gd name="T90" fmla="*/ 1349 w 2010"/>
                  <a:gd name="T91" fmla="*/ 60 h 1960"/>
                  <a:gd name="T92" fmla="*/ 1462 w 2010"/>
                  <a:gd name="T93" fmla="*/ 107 h 1960"/>
                  <a:gd name="T94" fmla="*/ 1545 w 2010"/>
                  <a:gd name="T95" fmla="*/ 154 h 1960"/>
                  <a:gd name="T96" fmla="*/ 1624 w 2010"/>
                  <a:gd name="T97" fmla="*/ 208 h 1960"/>
                  <a:gd name="T98" fmla="*/ 1698 w 2010"/>
                  <a:gd name="T99" fmla="*/ 269 h 1960"/>
                  <a:gd name="T100" fmla="*/ 1764 w 2010"/>
                  <a:gd name="T101" fmla="*/ 338 h 1960"/>
                  <a:gd name="T102" fmla="*/ 1851 w 2010"/>
                  <a:gd name="T103" fmla="*/ 450 h 1960"/>
                  <a:gd name="T104" fmla="*/ 1900 w 2010"/>
                  <a:gd name="T105" fmla="*/ 532 h 1960"/>
                  <a:gd name="T106" fmla="*/ 1950 w 2010"/>
                  <a:gd name="T107" fmla="*/ 641 h 1960"/>
                  <a:gd name="T108" fmla="*/ 1978 w 2010"/>
                  <a:gd name="T109" fmla="*/ 734 h 1960"/>
                  <a:gd name="T110" fmla="*/ 1999 w 2010"/>
                  <a:gd name="T111" fmla="*/ 828 h 1960"/>
                  <a:gd name="T112" fmla="*/ 2010 w 2010"/>
                  <a:gd name="T113" fmla="*/ 928 h 196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010"/>
                  <a:gd name="T172" fmla="*/ 0 h 1960"/>
                  <a:gd name="T173" fmla="*/ 2010 w 2010"/>
                  <a:gd name="T174" fmla="*/ 1960 h 196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010" h="1960">
                    <a:moveTo>
                      <a:pt x="2010" y="979"/>
                    </a:moveTo>
                    <a:lnTo>
                      <a:pt x="2010" y="1029"/>
                    </a:lnTo>
                    <a:lnTo>
                      <a:pt x="2009" y="1054"/>
                    </a:lnTo>
                    <a:lnTo>
                      <a:pt x="2005" y="1078"/>
                    </a:lnTo>
                    <a:lnTo>
                      <a:pt x="2002" y="1103"/>
                    </a:lnTo>
                    <a:lnTo>
                      <a:pt x="1999" y="1127"/>
                    </a:lnTo>
                    <a:lnTo>
                      <a:pt x="1996" y="1152"/>
                    </a:lnTo>
                    <a:lnTo>
                      <a:pt x="1992" y="1176"/>
                    </a:lnTo>
                    <a:lnTo>
                      <a:pt x="1985" y="1199"/>
                    </a:lnTo>
                    <a:lnTo>
                      <a:pt x="1979" y="1223"/>
                    </a:lnTo>
                    <a:lnTo>
                      <a:pt x="1973" y="1247"/>
                    </a:lnTo>
                    <a:lnTo>
                      <a:pt x="1966" y="1271"/>
                    </a:lnTo>
                    <a:lnTo>
                      <a:pt x="1958" y="1292"/>
                    </a:lnTo>
                    <a:lnTo>
                      <a:pt x="1951" y="1314"/>
                    </a:lnTo>
                    <a:lnTo>
                      <a:pt x="1941" y="1338"/>
                    </a:lnTo>
                    <a:lnTo>
                      <a:pt x="1932" y="1361"/>
                    </a:lnTo>
                    <a:lnTo>
                      <a:pt x="1922" y="1381"/>
                    </a:lnTo>
                    <a:lnTo>
                      <a:pt x="1913" y="1403"/>
                    </a:lnTo>
                    <a:lnTo>
                      <a:pt x="1891" y="1445"/>
                    </a:lnTo>
                    <a:lnTo>
                      <a:pt x="1865" y="1487"/>
                    </a:lnTo>
                    <a:lnTo>
                      <a:pt x="1853" y="1507"/>
                    </a:lnTo>
                    <a:lnTo>
                      <a:pt x="1840" y="1526"/>
                    </a:lnTo>
                    <a:lnTo>
                      <a:pt x="1812" y="1564"/>
                    </a:lnTo>
                    <a:lnTo>
                      <a:pt x="1797" y="1583"/>
                    </a:lnTo>
                    <a:lnTo>
                      <a:pt x="1782" y="1602"/>
                    </a:lnTo>
                    <a:lnTo>
                      <a:pt x="1765" y="1620"/>
                    </a:lnTo>
                    <a:lnTo>
                      <a:pt x="1750" y="1637"/>
                    </a:lnTo>
                    <a:lnTo>
                      <a:pt x="1734" y="1654"/>
                    </a:lnTo>
                    <a:lnTo>
                      <a:pt x="1717" y="1671"/>
                    </a:lnTo>
                    <a:lnTo>
                      <a:pt x="1699" y="1687"/>
                    </a:lnTo>
                    <a:lnTo>
                      <a:pt x="1682" y="1705"/>
                    </a:lnTo>
                    <a:lnTo>
                      <a:pt x="1664" y="1719"/>
                    </a:lnTo>
                    <a:lnTo>
                      <a:pt x="1645" y="1735"/>
                    </a:lnTo>
                    <a:lnTo>
                      <a:pt x="1627" y="1749"/>
                    </a:lnTo>
                    <a:lnTo>
                      <a:pt x="1608" y="1763"/>
                    </a:lnTo>
                    <a:lnTo>
                      <a:pt x="1589" y="1777"/>
                    </a:lnTo>
                    <a:lnTo>
                      <a:pt x="1568" y="1791"/>
                    </a:lnTo>
                    <a:lnTo>
                      <a:pt x="1527" y="1817"/>
                    </a:lnTo>
                    <a:lnTo>
                      <a:pt x="1506" y="1830"/>
                    </a:lnTo>
                    <a:lnTo>
                      <a:pt x="1486" y="1840"/>
                    </a:lnTo>
                    <a:lnTo>
                      <a:pt x="1442" y="1863"/>
                    </a:lnTo>
                    <a:lnTo>
                      <a:pt x="1397" y="1881"/>
                    </a:lnTo>
                    <a:lnTo>
                      <a:pt x="1376" y="1891"/>
                    </a:lnTo>
                    <a:lnTo>
                      <a:pt x="1352" y="1900"/>
                    </a:lnTo>
                    <a:lnTo>
                      <a:pt x="1330" y="1907"/>
                    </a:lnTo>
                    <a:lnTo>
                      <a:pt x="1306" y="1915"/>
                    </a:lnTo>
                    <a:lnTo>
                      <a:pt x="1282" y="1921"/>
                    </a:lnTo>
                    <a:lnTo>
                      <a:pt x="1258" y="1928"/>
                    </a:lnTo>
                    <a:lnTo>
                      <a:pt x="1210" y="1939"/>
                    </a:lnTo>
                    <a:lnTo>
                      <a:pt x="1185" y="1944"/>
                    </a:lnTo>
                    <a:lnTo>
                      <a:pt x="1159" y="1949"/>
                    </a:lnTo>
                    <a:lnTo>
                      <a:pt x="1136" y="1951"/>
                    </a:lnTo>
                    <a:lnTo>
                      <a:pt x="1110" y="1955"/>
                    </a:lnTo>
                    <a:lnTo>
                      <a:pt x="1058" y="1958"/>
                    </a:lnTo>
                    <a:lnTo>
                      <a:pt x="1033" y="1960"/>
                    </a:lnTo>
                    <a:lnTo>
                      <a:pt x="1007" y="1960"/>
                    </a:lnTo>
                    <a:lnTo>
                      <a:pt x="980" y="1960"/>
                    </a:lnTo>
                    <a:lnTo>
                      <a:pt x="955" y="1959"/>
                    </a:lnTo>
                    <a:lnTo>
                      <a:pt x="930" y="1957"/>
                    </a:lnTo>
                    <a:lnTo>
                      <a:pt x="905" y="1955"/>
                    </a:lnTo>
                    <a:lnTo>
                      <a:pt x="879" y="1952"/>
                    </a:lnTo>
                    <a:lnTo>
                      <a:pt x="854" y="1949"/>
                    </a:lnTo>
                    <a:lnTo>
                      <a:pt x="828" y="1944"/>
                    </a:lnTo>
                    <a:lnTo>
                      <a:pt x="803" y="1940"/>
                    </a:lnTo>
                    <a:lnTo>
                      <a:pt x="779" y="1935"/>
                    </a:lnTo>
                    <a:lnTo>
                      <a:pt x="756" y="1929"/>
                    </a:lnTo>
                    <a:lnTo>
                      <a:pt x="732" y="1922"/>
                    </a:lnTo>
                    <a:lnTo>
                      <a:pt x="708" y="1916"/>
                    </a:lnTo>
                    <a:lnTo>
                      <a:pt x="685" y="1908"/>
                    </a:lnTo>
                    <a:lnTo>
                      <a:pt x="661" y="1901"/>
                    </a:lnTo>
                    <a:lnTo>
                      <a:pt x="615" y="1883"/>
                    </a:lnTo>
                    <a:lnTo>
                      <a:pt x="593" y="1873"/>
                    </a:lnTo>
                    <a:lnTo>
                      <a:pt x="571" y="1864"/>
                    </a:lnTo>
                    <a:lnTo>
                      <a:pt x="549" y="1853"/>
                    </a:lnTo>
                    <a:lnTo>
                      <a:pt x="529" y="1842"/>
                    </a:lnTo>
                    <a:lnTo>
                      <a:pt x="506" y="1832"/>
                    </a:lnTo>
                    <a:lnTo>
                      <a:pt x="486" y="1819"/>
                    </a:lnTo>
                    <a:lnTo>
                      <a:pt x="465" y="1806"/>
                    </a:lnTo>
                    <a:lnTo>
                      <a:pt x="444" y="1793"/>
                    </a:lnTo>
                    <a:lnTo>
                      <a:pt x="425" y="1780"/>
                    </a:lnTo>
                    <a:lnTo>
                      <a:pt x="405" y="1765"/>
                    </a:lnTo>
                    <a:lnTo>
                      <a:pt x="386" y="1751"/>
                    </a:lnTo>
                    <a:lnTo>
                      <a:pt x="367" y="1737"/>
                    </a:lnTo>
                    <a:lnTo>
                      <a:pt x="348" y="1722"/>
                    </a:lnTo>
                    <a:lnTo>
                      <a:pt x="330" y="1707"/>
                    </a:lnTo>
                    <a:lnTo>
                      <a:pt x="313" y="1690"/>
                    </a:lnTo>
                    <a:lnTo>
                      <a:pt x="296" y="1673"/>
                    </a:lnTo>
                    <a:lnTo>
                      <a:pt x="278" y="1656"/>
                    </a:lnTo>
                    <a:lnTo>
                      <a:pt x="262" y="1639"/>
                    </a:lnTo>
                    <a:lnTo>
                      <a:pt x="247" y="1622"/>
                    </a:lnTo>
                    <a:lnTo>
                      <a:pt x="230" y="1604"/>
                    </a:lnTo>
                    <a:lnTo>
                      <a:pt x="200" y="1567"/>
                    </a:lnTo>
                    <a:lnTo>
                      <a:pt x="172" y="1529"/>
                    </a:lnTo>
                    <a:lnTo>
                      <a:pt x="160" y="1510"/>
                    </a:lnTo>
                    <a:lnTo>
                      <a:pt x="147" y="1490"/>
                    </a:lnTo>
                    <a:lnTo>
                      <a:pt x="134" y="1469"/>
                    </a:lnTo>
                    <a:lnTo>
                      <a:pt x="121" y="1449"/>
                    </a:lnTo>
                    <a:lnTo>
                      <a:pt x="110" y="1428"/>
                    </a:lnTo>
                    <a:lnTo>
                      <a:pt x="100" y="1406"/>
                    </a:lnTo>
                    <a:lnTo>
                      <a:pt x="90" y="1384"/>
                    </a:lnTo>
                    <a:lnTo>
                      <a:pt x="81" y="1364"/>
                    </a:lnTo>
                    <a:lnTo>
                      <a:pt x="61" y="1318"/>
                    </a:lnTo>
                    <a:lnTo>
                      <a:pt x="53" y="1295"/>
                    </a:lnTo>
                    <a:lnTo>
                      <a:pt x="45" y="1274"/>
                    </a:lnTo>
                    <a:lnTo>
                      <a:pt x="39" y="1250"/>
                    </a:lnTo>
                    <a:lnTo>
                      <a:pt x="32" y="1226"/>
                    </a:lnTo>
                    <a:lnTo>
                      <a:pt x="26" y="1203"/>
                    </a:lnTo>
                    <a:lnTo>
                      <a:pt x="21" y="1179"/>
                    </a:lnTo>
                    <a:lnTo>
                      <a:pt x="17" y="1156"/>
                    </a:lnTo>
                    <a:lnTo>
                      <a:pt x="11" y="1130"/>
                    </a:lnTo>
                    <a:lnTo>
                      <a:pt x="9" y="1106"/>
                    </a:lnTo>
                    <a:lnTo>
                      <a:pt x="5" y="1081"/>
                    </a:lnTo>
                    <a:lnTo>
                      <a:pt x="4" y="1057"/>
                    </a:lnTo>
                    <a:lnTo>
                      <a:pt x="2" y="1033"/>
                    </a:lnTo>
                    <a:lnTo>
                      <a:pt x="0" y="982"/>
                    </a:lnTo>
                    <a:lnTo>
                      <a:pt x="2" y="931"/>
                    </a:lnTo>
                    <a:lnTo>
                      <a:pt x="3" y="907"/>
                    </a:lnTo>
                    <a:lnTo>
                      <a:pt x="5" y="881"/>
                    </a:lnTo>
                    <a:lnTo>
                      <a:pt x="9" y="858"/>
                    </a:lnTo>
                    <a:lnTo>
                      <a:pt x="11" y="832"/>
                    </a:lnTo>
                    <a:lnTo>
                      <a:pt x="16" y="808"/>
                    </a:lnTo>
                    <a:lnTo>
                      <a:pt x="20" y="785"/>
                    </a:lnTo>
                    <a:lnTo>
                      <a:pt x="26" y="761"/>
                    </a:lnTo>
                    <a:lnTo>
                      <a:pt x="31" y="738"/>
                    </a:lnTo>
                    <a:lnTo>
                      <a:pt x="38" y="714"/>
                    </a:lnTo>
                    <a:lnTo>
                      <a:pt x="44" y="690"/>
                    </a:lnTo>
                    <a:lnTo>
                      <a:pt x="52" y="669"/>
                    </a:lnTo>
                    <a:lnTo>
                      <a:pt x="60" y="644"/>
                    </a:lnTo>
                    <a:lnTo>
                      <a:pt x="69" y="622"/>
                    </a:lnTo>
                    <a:lnTo>
                      <a:pt x="79" y="600"/>
                    </a:lnTo>
                    <a:lnTo>
                      <a:pt x="89" y="579"/>
                    </a:lnTo>
                    <a:lnTo>
                      <a:pt x="98" y="558"/>
                    </a:lnTo>
                    <a:lnTo>
                      <a:pt x="120" y="515"/>
                    </a:lnTo>
                    <a:lnTo>
                      <a:pt x="145" y="474"/>
                    </a:lnTo>
                    <a:lnTo>
                      <a:pt x="158" y="453"/>
                    </a:lnTo>
                    <a:lnTo>
                      <a:pt x="170" y="434"/>
                    </a:lnTo>
                    <a:lnTo>
                      <a:pt x="199" y="395"/>
                    </a:lnTo>
                    <a:lnTo>
                      <a:pt x="213" y="378"/>
                    </a:lnTo>
                    <a:lnTo>
                      <a:pt x="228" y="359"/>
                    </a:lnTo>
                    <a:lnTo>
                      <a:pt x="245" y="341"/>
                    </a:lnTo>
                    <a:lnTo>
                      <a:pt x="260" y="322"/>
                    </a:lnTo>
                    <a:lnTo>
                      <a:pt x="276" y="307"/>
                    </a:lnTo>
                    <a:lnTo>
                      <a:pt x="294" y="289"/>
                    </a:lnTo>
                    <a:lnTo>
                      <a:pt x="311" y="271"/>
                    </a:lnTo>
                    <a:lnTo>
                      <a:pt x="328" y="256"/>
                    </a:lnTo>
                    <a:lnTo>
                      <a:pt x="346" y="240"/>
                    </a:lnTo>
                    <a:lnTo>
                      <a:pt x="365" y="226"/>
                    </a:lnTo>
                    <a:lnTo>
                      <a:pt x="384" y="210"/>
                    </a:lnTo>
                    <a:lnTo>
                      <a:pt x="403" y="196"/>
                    </a:lnTo>
                    <a:lnTo>
                      <a:pt x="423" y="183"/>
                    </a:lnTo>
                    <a:lnTo>
                      <a:pt x="442" y="169"/>
                    </a:lnTo>
                    <a:lnTo>
                      <a:pt x="483" y="143"/>
                    </a:lnTo>
                    <a:lnTo>
                      <a:pt x="504" y="131"/>
                    </a:lnTo>
                    <a:lnTo>
                      <a:pt x="526" y="120"/>
                    </a:lnTo>
                    <a:lnTo>
                      <a:pt x="568" y="98"/>
                    </a:lnTo>
                    <a:lnTo>
                      <a:pt x="613" y="79"/>
                    </a:lnTo>
                    <a:lnTo>
                      <a:pt x="635" y="69"/>
                    </a:lnTo>
                    <a:lnTo>
                      <a:pt x="658" y="61"/>
                    </a:lnTo>
                    <a:lnTo>
                      <a:pt x="682" y="53"/>
                    </a:lnTo>
                    <a:lnTo>
                      <a:pt x="705" y="45"/>
                    </a:lnTo>
                    <a:lnTo>
                      <a:pt x="729" y="39"/>
                    </a:lnTo>
                    <a:lnTo>
                      <a:pt x="753" y="33"/>
                    </a:lnTo>
                    <a:lnTo>
                      <a:pt x="801" y="21"/>
                    </a:lnTo>
                    <a:lnTo>
                      <a:pt x="826" y="17"/>
                    </a:lnTo>
                    <a:lnTo>
                      <a:pt x="851" y="12"/>
                    </a:lnTo>
                    <a:lnTo>
                      <a:pt x="876" y="9"/>
                    </a:lnTo>
                    <a:lnTo>
                      <a:pt x="902" y="6"/>
                    </a:lnTo>
                    <a:lnTo>
                      <a:pt x="953" y="2"/>
                    </a:lnTo>
                    <a:lnTo>
                      <a:pt x="977" y="0"/>
                    </a:lnTo>
                    <a:lnTo>
                      <a:pt x="1004" y="0"/>
                    </a:lnTo>
                    <a:lnTo>
                      <a:pt x="1030" y="0"/>
                    </a:lnTo>
                    <a:lnTo>
                      <a:pt x="1055" y="2"/>
                    </a:lnTo>
                    <a:lnTo>
                      <a:pt x="1082" y="4"/>
                    </a:lnTo>
                    <a:lnTo>
                      <a:pt x="1107" y="5"/>
                    </a:lnTo>
                    <a:lnTo>
                      <a:pt x="1133" y="9"/>
                    </a:lnTo>
                    <a:lnTo>
                      <a:pt x="1156" y="11"/>
                    </a:lnTo>
                    <a:lnTo>
                      <a:pt x="1182" y="16"/>
                    </a:lnTo>
                    <a:lnTo>
                      <a:pt x="1207" y="21"/>
                    </a:lnTo>
                    <a:lnTo>
                      <a:pt x="1231" y="26"/>
                    </a:lnTo>
                    <a:lnTo>
                      <a:pt x="1256" y="32"/>
                    </a:lnTo>
                    <a:lnTo>
                      <a:pt x="1280" y="38"/>
                    </a:lnTo>
                    <a:lnTo>
                      <a:pt x="1303" y="44"/>
                    </a:lnTo>
                    <a:lnTo>
                      <a:pt x="1327" y="52"/>
                    </a:lnTo>
                    <a:lnTo>
                      <a:pt x="1349" y="60"/>
                    </a:lnTo>
                    <a:lnTo>
                      <a:pt x="1395" y="78"/>
                    </a:lnTo>
                    <a:lnTo>
                      <a:pt x="1417" y="87"/>
                    </a:lnTo>
                    <a:lnTo>
                      <a:pt x="1440" y="96"/>
                    </a:lnTo>
                    <a:lnTo>
                      <a:pt x="1462" y="107"/>
                    </a:lnTo>
                    <a:lnTo>
                      <a:pt x="1484" y="118"/>
                    </a:lnTo>
                    <a:lnTo>
                      <a:pt x="1504" y="129"/>
                    </a:lnTo>
                    <a:lnTo>
                      <a:pt x="1525" y="142"/>
                    </a:lnTo>
                    <a:lnTo>
                      <a:pt x="1545" y="154"/>
                    </a:lnTo>
                    <a:lnTo>
                      <a:pt x="1566" y="167"/>
                    </a:lnTo>
                    <a:lnTo>
                      <a:pt x="1586" y="181"/>
                    </a:lnTo>
                    <a:lnTo>
                      <a:pt x="1605" y="194"/>
                    </a:lnTo>
                    <a:lnTo>
                      <a:pt x="1624" y="208"/>
                    </a:lnTo>
                    <a:lnTo>
                      <a:pt x="1643" y="224"/>
                    </a:lnTo>
                    <a:lnTo>
                      <a:pt x="1662" y="237"/>
                    </a:lnTo>
                    <a:lnTo>
                      <a:pt x="1680" y="254"/>
                    </a:lnTo>
                    <a:lnTo>
                      <a:pt x="1698" y="269"/>
                    </a:lnTo>
                    <a:lnTo>
                      <a:pt x="1715" y="287"/>
                    </a:lnTo>
                    <a:lnTo>
                      <a:pt x="1732" y="304"/>
                    </a:lnTo>
                    <a:lnTo>
                      <a:pt x="1748" y="319"/>
                    </a:lnTo>
                    <a:lnTo>
                      <a:pt x="1764" y="338"/>
                    </a:lnTo>
                    <a:lnTo>
                      <a:pt x="1780" y="356"/>
                    </a:lnTo>
                    <a:lnTo>
                      <a:pt x="1810" y="392"/>
                    </a:lnTo>
                    <a:lnTo>
                      <a:pt x="1838" y="431"/>
                    </a:lnTo>
                    <a:lnTo>
                      <a:pt x="1851" y="450"/>
                    </a:lnTo>
                    <a:lnTo>
                      <a:pt x="1864" y="471"/>
                    </a:lnTo>
                    <a:lnTo>
                      <a:pt x="1876" y="491"/>
                    </a:lnTo>
                    <a:lnTo>
                      <a:pt x="1889" y="512"/>
                    </a:lnTo>
                    <a:lnTo>
                      <a:pt x="1900" y="532"/>
                    </a:lnTo>
                    <a:lnTo>
                      <a:pt x="1912" y="555"/>
                    </a:lnTo>
                    <a:lnTo>
                      <a:pt x="1921" y="575"/>
                    </a:lnTo>
                    <a:lnTo>
                      <a:pt x="1931" y="597"/>
                    </a:lnTo>
                    <a:lnTo>
                      <a:pt x="1950" y="641"/>
                    </a:lnTo>
                    <a:lnTo>
                      <a:pt x="1957" y="665"/>
                    </a:lnTo>
                    <a:lnTo>
                      <a:pt x="1965" y="686"/>
                    </a:lnTo>
                    <a:lnTo>
                      <a:pt x="1972" y="710"/>
                    </a:lnTo>
                    <a:lnTo>
                      <a:pt x="1978" y="734"/>
                    </a:lnTo>
                    <a:lnTo>
                      <a:pt x="1984" y="758"/>
                    </a:lnTo>
                    <a:lnTo>
                      <a:pt x="1991" y="781"/>
                    </a:lnTo>
                    <a:lnTo>
                      <a:pt x="1995" y="805"/>
                    </a:lnTo>
                    <a:lnTo>
                      <a:pt x="1999" y="828"/>
                    </a:lnTo>
                    <a:lnTo>
                      <a:pt x="2001" y="854"/>
                    </a:lnTo>
                    <a:lnTo>
                      <a:pt x="2005" y="877"/>
                    </a:lnTo>
                    <a:lnTo>
                      <a:pt x="2008" y="903"/>
                    </a:lnTo>
                    <a:lnTo>
                      <a:pt x="2010" y="928"/>
                    </a:lnTo>
                    <a:lnTo>
                      <a:pt x="2010" y="979"/>
                    </a:lnTo>
                    <a:close/>
                  </a:path>
                </a:pathLst>
              </a:custGeom>
              <a:solidFill>
                <a:srgbClr val="483D3D"/>
              </a:solidFill>
              <a:ln w="9525">
                <a:noFill/>
                <a:round/>
                <a:headEnd/>
                <a:tailEnd/>
              </a:ln>
            </p:spPr>
            <p:txBody>
              <a:bodyPr/>
              <a:lstStyle/>
              <a:p>
                <a:endParaRPr lang="ru-RU"/>
              </a:p>
            </p:txBody>
          </p:sp>
          <p:sp>
            <p:nvSpPr>
              <p:cNvPr id="163798" name="Freeform 23"/>
              <p:cNvSpPr>
                <a:spLocks/>
              </p:cNvSpPr>
              <p:nvPr/>
            </p:nvSpPr>
            <p:spPr bwMode="auto">
              <a:xfrm>
                <a:off x="1909" y="1268"/>
                <a:ext cx="1965" cy="1916"/>
              </a:xfrm>
              <a:custGeom>
                <a:avLst/>
                <a:gdLst>
                  <a:gd name="T0" fmla="*/ 1960 w 1965"/>
                  <a:gd name="T1" fmla="*/ 1054 h 1916"/>
                  <a:gd name="T2" fmla="*/ 1946 w 1965"/>
                  <a:gd name="T3" fmla="*/ 1149 h 1916"/>
                  <a:gd name="T4" fmla="*/ 1921 w 1965"/>
                  <a:gd name="T5" fmla="*/ 1240 h 1916"/>
                  <a:gd name="T6" fmla="*/ 1888 w 1965"/>
                  <a:gd name="T7" fmla="*/ 1329 h 1916"/>
                  <a:gd name="T8" fmla="*/ 1847 w 1965"/>
                  <a:gd name="T9" fmla="*/ 1412 h 1916"/>
                  <a:gd name="T10" fmla="*/ 1771 w 1965"/>
                  <a:gd name="T11" fmla="*/ 1529 h 1916"/>
                  <a:gd name="T12" fmla="*/ 1711 w 1965"/>
                  <a:gd name="T13" fmla="*/ 1600 h 1916"/>
                  <a:gd name="T14" fmla="*/ 1626 w 1965"/>
                  <a:gd name="T15" fmla="*/ 1681 h 1916"/>
                  <a:gd name="T16" fmla="*/ 1553 w 1965"/>
                  <a:gd name="T17" fmla="*/ 1739 h 1916"/>
                  <a:gd name="T18" fmla="*/ 1472 w 1965"/>
                  <a:gd name="T19" fmla="*/ 1789 h 1916"/>
                  <a:gd name="T20" fmla="*/ 1367 w 1965"/>
                  <a:gd name="T21" fmla="*/ 1839 h 1916"/>
                  <a:gd name="T22" fmla="*/ 1275 w 1965"/>
                  <a:gd name="T23" fmla="*/ 1873 h 1916"/>
                  <a:gd name="T24" fmla="*/ 1158 w 1965"/>
                  <a:gd name="T25" fmla="*/ 1901 h 1916"/>
                  <a:gd name="T26" fmla="*/ 1010 w 1965"/>
                  <a:gd name="T27" fmla="*/ 1916 h 1916"/>
                  <a:gd name="T28" fmla="*/ 883 w 1965"/>
                  <a:gd name="T29" fmla="*/ 1911 h 1916"/>
                  <a:gd name="T30" fmla="*/ 785 w 1965"/>
                  <a:gd name="T31" fmla="*/ 1898 h 1916"/>
                  <a:gd name="T32" fmla="*/ 692 w 1965"/>
                  <a:gd name="T33" fmla="*/ 1874 h 1916"/>
                  <a:gd name="T34" fmla="*/ 557 w 1965"/>
                  <a:gd name="T35" fmla="*/ 1822 h 1916"/>
                  <a:gd name="T36" fmla="*/ 453 w 1965"/>
                  <a:gd name="T37" fmla="*/ 1765 h 1916"/>
                  <a:gd name="T38" fmla="*/ 377 w 1965"/>
                  <a:gd name="T39" fmla="*/ 1713 h 1916"/>
                  <a:gd name="T40" fmla="*/ 288 w 1965"/>
                  <a:gd name="T41" fmla="*/ 1636 h 1916"/>
                  <a:gd name="T42" fmla="*/ 225 w 1965"/>
                  <a:gd name="T43" fmla="*/ 1569 h 1916"/>
                  <a:gd name="T44" fmla="*/ 143 w 1965"/>
                  <a:gd name="T45" fmla="*/ 1457 h 1916"/>
                  <a:gd name="T46" fmla="*/ 77 w 1965"/>
                  <a:gd name="T47" fmla="*/ 1333 h 1916"/>
                  <a:gd name="T48" fmla="*/ 44 w 1965"/>
                  <a:gd name="T49" fmla="*/ 1244 h 1916"/>
                  <a:gd name="T50" fmla="*/ 11 w 1965"/>
                  <a:gd name="T51" fmla="*/ 1105 h 1916"/>
                  <a:gd name="T52" fmla="*/ 0 w 1965"/>
                  <a:gd name="T53" fmla="*/ 960 h 1916"/>
                  <a:gd name="T54" fmla="*/ 7 w 1965"/>
                  <a:gd name="T55" fmla="*/ 838 h 1916"/>
                  <a:gd name="T56" fmla="*/ 25 w 1965"/>
                  <a:gd name="T57" fmla="*/ 744 h 1916"/>
                  <a:gd name="T58" fmla="*/ 51 w 1965"/>
                  <a:gd name="T59" fmla="*/ 652 h 1916"/>
                  <a:gd name="T60" fmla="*/ 86 w 1965"/>
                  <a:gd name="T61" fmla="*/ 566 h 1916"/>
                  <a:gd name="T62" fmla="*/ 141 w 1965"/>
                  <a:gd name="T63" fmla="*/ 463 h 1916"/>
                  <a:gd name="T64" fmla="*/ 207 w 1965"/>
                  <a:gd name="T65" fmla="*/ 368 h 1916"/>
                  <a:gd name="T66" fmla="*/ 271 w 1965"/>
                  <a:gd name="T67" fmla="*/ 298 h 1916"/>
                  <a:gd name="T68" fmla="*/ 356 w 1965"/>
                  <a:gd name="T69" fmla="*/ 219 h 1916"/>
                  <a:gd name="T70" fmla="*/ 432 w 1965"/>
                  <a:gd name="T71" fmla="*/ 164 h 1916"/>
                  <a:gd name="T72" fmla="*/ 513 w 1965"/>
                  <a:gd name="T73" fmla="*/ 117 h 1916"/>
                  <a:gd name="T74" fmla="*/ 622 w 1965"/>
                  <a:gd name="T75" fmla="*/ 68 h 1916"/>
                  <a:gd name="T76" fmla="*/ 712 w 1965"/>
                  <a:gd name="T77" fmla="*/ 38 h 1916"/>
                  <a:gd name="T78" fmla="*/ 832 w 1965"/>
                  <a:gd name="T79" fmla="*/ 12 h 1916"/>
                  <a:gd name="T80" fmla="*/ 981 w 1965"/>
                  <a:gd name="T81" fmla="*/ 0 h 1916"/>
                  <a:gd name="T82" fmla="*/ 1107 w 1965"/>
                  <a:gd name="T83" fmla="*/ 8 h 1916"/>
                  <a:gd name="T84" fmla="*/ 1203 w 1965"/>
                  <a:gd name="T85" fmla="*/ 24 h 1916"/>
                  <a:gd name="T86" fmla="*/ 1319 w 1965"/>
                  <a:gd name="T87" fmla="*/ 58 h 1916"/>
                  <a:gd name="T88" fmla="*/ 1430 w 1965"/>
                  <a:gd name="T89" fmla="*/ 104 h 1916"/>
                  <a:gd name="T90" fmla="*/ 1530 w 1965"/>
                  <a:gd name="T91" fmla="*/ 162 h 1916"/>
                  <a:gd name="T92" fmla="*/ 1606 w 1965"/>
                  <a:gd name="T93" fmla="*/ 217 h 1916"/>
                  <a:gd name="T94" fmla="*/ 1693 w 1965"/>
                  <a:gd name="T95" fmla="*/ 296 h 1916"/>
                  <a:gd name="T96" fmla="*/ 1769 w 1965"/>
                  <a:gd name="T97" fmla="*/ 384 h 1916"/>
                  <a:gd name="T98" fmla="*/ 1834 w 1965"/>
                  <a:gd name="T99" fmla="*/ 480 h 1916"/>
                  <a:gd name="T100" fmla="*/ 1896 w 1965"/>
                  <a:gd name="T101" fmla="*/ 604 h 1916"/>
                  <a:gd name="T102" fmla="*/ 1934 w 1965"/>
                  <a:gd name="T103" fmla="*/ 717 h 1916"/>
                  <a:gd name="T104" fmla="*/ 1957 w 1965"/>
                  <a:gd name="T105" fmla="*/ 835 h 191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965"/>
                  <a:gd name="T160" fmla="*/ 0 h 1916"/>
                  <a:gd name="T161" fmla="*/ 1965 w 1965"/>
                  <a:gd name="T162" fmla="*/ 1916 h 191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965" h="1916">
                    <a:moveTo>
                      <a:pt x="1965" y="957"/>
                    </a:moveTo>
                    <a:lnTo>
                      <a:pt x="1965" y="1005"/>
                    </a:lnTo>
                    <a:lnTo>
                      <a:pt x="1963" y="1031"/>
                    </a:lnTo>
                    <a:lnTo>
                      <a:pt x="1960" y="1054"/>
                    </a:lnTo>
                    <a:lnTo>
                      <a:pt x="1957" y="1078"/>
                    </a:lnTo>
                    <a:lnTo>
                      <a:pt x="1954" y="1101"/>
                    </a:lnTo>
                    <a:lnTo>
                      <a:pt x="1950" y="1125"/>
                    </a:lnTo>
                    <a:lnTo>
                      <a:pt x="1946" y="1149"/>
                    </a:lnTo>
                    <a:lnTo>
                      <a:pt x="1939" y="1172"/>
                    </a:lnTo>
                    <a:lnTo>
                      <a:pt x="1935" y="1196"/>
                    </a:lnTo>
                    <a:lnTo>
                      <a:pt x="1929" y="1219"/>
                    </a:lnTo>
                    <a:lnTo>
                      <a:pt x="1921" y="1240"/>
                    </a:lnTo>
                    <a:lnTo>
                      <a:pt x="1914" y="1264"/>
                    </a:lnTo>
                    <a:lnTo>
                      <a:pt x="1907" y="1286"/>
                    </a:lnTo>
                    <a:lnTo>
                      <a:pt x="1897" y="1309"/>
                    </a:lnTo>
                    <a:lnTo>
                      <a:pt x="1888" y="1329"/>
                    </a:lnTo>
                    <a:lnTo>
                      <a:pt x="1879" y="1351"/>
                    </a:lnTo>
                    <a:lnTo>
                      <a:pt x="1869" y="1371"/>
                    </a:lnTo>
                    <a:lnTo>
                      <a:pt x="1858" y="1392"/>
                    </a:lnTo>
                    <a:lnTo>
                      <a:pt x="1847" y="1412"/>
                    </a:lnTo>
                    <a:lnTo>
                      <a:pt x="1823" y="1454"/>
                    </a:lnTo>
                    <a:lnTo>
                      <a:pt x="1798" y="1491"/>
                    </a:lnTo>
                    <a:lnTo>
                      <a:pt x="1785" y="1510"/>
                    </a:lnTo>
                    <a:lnTo>
                      <a:pt x="1771" y="1529"/>
                    </a:lnTo>
                    <a:lnTo>
                      <a:pt x="1757" y="1549"/>
                    </a:lnTo>
                    <a:lnTo>
                      <a:pt x="1741" y="1566"/>
                    </a:lnTo>
                    <a:lnTo>
                      <a:pt x="1727" y="1583"/>
                    </a:lnTo>
                    <a:lnTo>
                      <a:pt x="1711" y="1600"/>
                    </a:lnTo>
                    <a:lnTo>
                      <a:pt x="1695" y="1618"/>
                    </a:lnTo>
                    <a:lnTo>
                      <a:pt x="1678" y="1634"/>
                    </a:lnTo>
                    <a:lnTo>
                      <a:pt x="1645" y="1666"/>
                    </a:lnTo>
                    <a:lnTo>
                      <a:pt x="1626" y="1681"/>
                    </a:lnTo>
                    <a:lnTo>
                      <a:pt x="1609" y="1696"/>
                    </a:lnTo>
                    <a:lnTo>
                      <a:pt x="1590" y="1711"/>
                    </a:lnTo>
                    <a:lnTo>
                      <a:pt x="1572" y="1724"/>
                    </a:lnTo>
                    <a:lnTo>
                      <a:pt x="1553" y="1739"/>
                    </a:lnTo>
                    <a:lnTo>
                      <a:pt x="1532" y="1751"/>
                    </a:lnTo>
                    <a:lnTo>
                      <a:pt x="1513" y="1764"/>
                    </a:lnTo>
                    <a:lnTo>
                      <a:pt x="1493" y="1776"/>
                    </a:lnTo>
                    <a:lnTo>
                      <a:pt x="1472" y="1789"/>
                    </a:lnTo>
                    <a:lnTo>
                      <a:pt x="1452" y="1800"/>
                    </a:lnTo>
                    <a:lnTo>
                      <a:pt x="1432" y="1811"/>
                    </a:lnTo>
                    <a:lnTo>
                      <a:pt x="1410" y="1820"/>
                    </a:lnTo>
                    <a:lnTo>
                      <a:pt x="1367" y="1839"/>
                    </a:lnTo>
                    <a:lnTo>
                      <a:pt x="1344" y="1849"/>
                    </a:lnTo>
                    <a:lnTo>
                      <a:pt x="1321" y="1857"/>
                    </a:lnTo>
                    <a:lnTo>
                      <a:pt x="1299" y="1865"/>
                    </a:lnTo>
                    <a:lnTo>
                      <a:pt x="1275" y="1873"/>
                    </a:lnTo>
                    <a:lnTo>
                      <a:pt x="1253" y="1879"/>
                    </a:lnTo>
                    <a:lnTo>
                      <a:pt x="1229" y="1886"/>
                    </a:lnTo>
                    <a:lnTo>
                      <a:pt x="1182" y="1897"/>
                    </a:lnTo>
                    <a:lnTo>
                      <a:pt x="1158" y="1901"/>
                    </a:lnTo>
                    <a:lnTo>
                      <a:pt x="1133" y="1905"/>
                    </a:lnTo>
                    <a:lnTo>
                      <a:pt x="1083" y="1911"/>
                    </a:lnTo>
                    <a:lnTo>
                      <a:pt x="1035" y="1914"/>
                    </a:lnTo>
                    <a:lnTo>
                      <a:pt x="1010" y="1916"/>
                    </a:lnTo>
                    <a:lnTo>
                      <a:pt x="984" y="1916"/>
                    </a:lnTo>
                    <a:lnTo>
                      <a:pt x="959" y="1916"/>
                    </a:lnTo>
                    <a:lnTo>
                      <a:pt x="934" y="1914"/>
                    </a:lnTo>
                    <a:lnTo>
                      <a:pt x="883" y="1911"/>
                    </a:lnTo>
                    <a:lnTo>
                      <a:pt x="858" y="1909"/>
                    </a:lnTo>
                    <a:lnTo>
                      <a:pt x="835" y="1905"/>
                    </a:lnTo>
                    <a:lnTo>
                      <a:pt x="811" y="1902"/>
                    </a:lnTo>
                    <a:lnTo>
                      <a:pt x="785" y="1898"/>
                    </a:lnTo>
                    <a:lnTo>
                      <a:pt x="761" y="1891"/>
                    </a:lnTo>
                    <a:lnTo>
                      <a:pt x="737" y="1887"/>
                    </a:lnTo>
                    <a:lnTo>
                      <a:pt x="714" y="1880"/>
                    </a:lnTo>
                    <a:lnTo>
                      <a:pt x="692" y="1874"/>
                    </a:lnTo>
                    <a:lnTo>
                      <a:pt x="646" y="1858"/>
                    </a:lnTo>
                    <a:lnTo>
                      <a:pt x="602" y="1841"/>
                    </a:lnTo>
                    <a:lnTo>
                      <a:pt x="579" y="1831"/>
                    </a:lnTo>
                    <a:lnTo>
                      <a:pt x="557" y="1822"/>
                    </a:lnTo>
                    <a:lnTo>
                      <a:pt x="536" y="1812"/>
                    </a:lnTo>
                    <a:lnTo>
                      <a:pt x="515" y="1801"/>
                    </a:lnTo>
                    <a:lnTo>
                      <a:pt x="474" y="1778"/>
                    </a:lnTo>
                    <a:lnTo>
                      <a:pt x="453" y="1765"/>
                    </a:lnTo>
                    <a:lnTo>
                      <a:pt x="434" y="1753"/>
                    </a:lnTo>
                    <a:lnTo>
                      <a:pt x="415" y="1741"/>
                    </a:lnTo>
                    <a:lnTo>
                      <a:pt x="396" y="1726"/>
                    </a:lnTo>
                    <a:lnTo>
                      <a:pt x="377" y="1713"/>
                    </a:lnTo>
                    <a:lnTo>
                      <a:pt x="358" y="1698"/>
                    </a:lnTo>
                    <a:lnTo>
                      <a:pt x="340" y="1683"/>
                    </a:lnTo>
                    <a:lnTo>
                      <a:pt x="323" y="1668"/>
                    </a:lnTo>
                    <a:lnTo>
                      <a:pt x="288" y="1636"/>
                    </a:lnTo>
                    <a:lnTo>
                      <a:pt x="273" y="1621"/>
                    </a:lnTo>
                    <a:lnTo>
                      <a:pt x="255" y="1603"/>
                    </a:lnTo>
                    <a:lnTo>
                      <a:pt x="239" y="1586"/>
                    </a:lnTo>
                    <a:lnTo>
                      <a:pt x="225" y="1569"/>
                    </a:lnTo>
                    <a:lnTo>
                      <a:pt x="195" y="1532"/>
                    </a:lnTo>
                    <a:lnTo>
                      <a:pt x="182" y="1513"/>
                    </a:lnTo>
                    <a:lnTo>
                      <a:pt x="168" y="1494"/>
                    </a:lnTo>
                    <a:lnTo>
                      <a:pt x="143" y="1457"/>
                    </a:lnTo>
                    <a:lnTo>
                      <a:pt x="130" y="1436"/>
                    </a:lnTo>
                    <a:lnTo>
                      <a:pt x="119" y="1415"/>
                    </a:lnTo>
                    <a:lnTo>
                      <a:pt x="97" y="1375"/>
                    </a:lnTo>
                    <a:lnTo>
                      <a:pt x="77" y="1333"/>
                    </a:lnTo>
                    <a:lnTo>
                      <a:pt x="68" y="1312"/>
                    </a:lnTo>
                    <a:lnTo>
                      <a:pt x="60" y="1290"/>
                    </a:lnTo>
                    <a:lnTo>
                      <a:pt x="52" y="1267"/>
                    </a:lnTo>
                    <a:lnTo>
                      <a:pt x="44" y="1244"/>
                    </a:lnTo>
                    <a:lnTo>
                      <a:pt x="30" y="1200"/>
                    </a:lnTo>
                    <a:lnTo>
                      <a:pt x="19" y="1153"/>
                    </a:lnTo>
                    <a:lnTo>
                      <a:pt x="16" y="1129"/>
                    </a:lnTo>
                    <a:lnTo>
                      <a:pt x="11" y="1105"/>
                    </a:lnTo>
                    <a:lnTo>
                      <a:pt x="7" y="1082"/>
                    </a:lnTo>
                    <a:lnTo>
                      <a:pt x="5" y="1058"/>
                    </a:lnTo>
                    <a:lnTo>
                      <a:pt x="1" y="1009"/>
                    </a:lnTo>
                    <a:lnTo>
                      <a:pt x="0" y="960"/>
                    </a:lnTo>
                    <a:lnTo>
                      <a:pt x="1" y="911"/>
                    </a:lnTo>
                    <a:lnTo>
                      <a:pt x="3" y="885"/>
                    </a:lnTo>
                    <a:lnTo>
                      <a:pt x="5" y="862"/>
                    </a:lnTo>
                    <a:lnTo>
                      <a:pt x="7" y="838"/>
                    </a:lnTo>
                    <a:lnTo>
                      <a:pt x="10" y="813"/>
                    </a:lnTo>
                    <a:lnTo>
                      <a:pt x="16" y="789"/>
                    </a:lnTo>
                    <a:lnTo>
                      <a:pt x="18" y="767"/>
                    </a:lnTo>
                    <a:lnTo>
                      <a:pt x="25" y="744"/>
                    </a:lnTo>
                    <a:lnTo>
                      <a:pt x="29" y="720"/>
                    </a:lnTo>
                    <a:lnTo>
                      <a:pt x="36" y="698"/>
                    </a:lnTo>
                    <a:lnTo>
                      <a:pt x="44" y="674"/>
                    </a:lnTo>
                    <a:lnTo>
                      <a:pt x="51" y="652"/>
                    </a:lnTo>
                    <a:lnTo>
                      <a:pt x="59" y="630"/>
                    </a:lnTo>
                    <a:lnTo>
                      <a:pt x="67" y="608"/>
                    </a:lnTo>
                    <a:lnTo>
                      <a:pt x="76" y="587"/>
                    </a:lnTo>
                    <a:lnTo>
                      <a:pt x="86" y="566"/>
                    </a:lnTo>
                    <a:lnTo>
                      <a:pt x="96" y="545"/>
                    </a:lnTo>
                    <a:lnTo>
                      <a:pt x="106" y="524"/>
                    </a:lnTo>
                    <a:lnTo>
                      <a:pt x="117" y="504"/>
                    </a:lnTo>
                    <a:lnTo>
                      <a:pt x="141" y="463"/>
                    </a:lnTo>
                    <a:lnTo>
                      <a:pt x="166" y="423"/>
                    </a:lnTo>
                    <a:lnTo>
                      <a:pt x="181" y="404"/>
                    </a:lnTo>
                    <a:lnTo>
                      <a:pt x="194" y="387"/>
                    </a:lnTo>
                    <a:lnTo>
                      <a:pt x="207" y="368"/>
                    </a:lnTo>
                    <a:lnTo>
                      <a:pt x="224" y="350"/>
                    </a:lnTo>
                    <a:lnTo>
                      <a:pt x="237" y="333"/>
                    </a:lnTo>
                    <a:lnTo>
                      <a:pt x="254" y="316"/>
                    </a:lnTo>
                    <a:lnTo>
                      <a:pt x="271" y="298"/>
                    </a:lnTo>
                    <a:lnTo>
                      <a:pt x="286" y="283"/>
                    </a:lnTo>
                    <a:lnTo>
                      <a:pt x="321" y="251"/>
                    </a:lnTo>
                    <a:lnTo>
                      <a:pt x="338" y="235"/>
                    </a:lnTo>
                    <a:lnTo>
                      <a:pt x="356" y="219"/>
                    </a:lnTo>
                    <a:lnTo>
                      <a:pt x="374" y="205"/>
                    </a:lnTo>
                    <a:lnTo>
                      <a:pt x="394" y="191"/>
                    </a:lnTo>
                    <a:lnTo>
                      <a:pt x="413" y="178"/>
                    </a:lnTo>
                    <a:lnTo>
                      <a:pt x="432" y="164"/>
                    </a:lnTo>
                    <a:lnTo>
                      <a:pt x="451" y="151"/>
                    </a:lnTo>
                    <a:lnTo>
                      <a:pt x="471" y="140"/>
                    </a:lnTo>
                    <a:lnTo>
                      <a:pt x="492" y="128"/>
                    </a:lnTo>
                    <a:lnTo>
                      <a:pt x="513" y="117"/>
                    </a:lnTo>
                    <a:lnTo>
                      <a:pt x="534" y="106"/>
                    </a:lnTo>
                    <a:lnTo>
                      <a:pt x="555" y="96"/>
                    </a:lnTo>
                    <a:lnTo>
                      <a:pt x="599" y="77"/>
                    </a:lnTo>
                    <a:lnTo>
                      <a:pt x="622" y="68"/>
                    </a:lnTo>
                    <a:lnTo>
                      <a:pt x="643" y="59"/>
                    </a:lnTo>
                    <a:lnTo>
                      <a:pt x="665" y="51"/>
                    </a:lnTo>
                    <a:lnTo>
                      <a:pt x="689" y="44"/>
                    </a:lnTo>
                    <a:lnTo>
                      <a:pt x="712" y="38"/>
                    </a:lnTo>
                    <a:lnTo>
                      <a:pt x="735" y="31"/>
                    </a:lnTo>
                    <a:lnTo>
                      <a:pt x="782" y="19"/>
                    </a:lnTo>
                    <a:lnTo>
                      <a:pt x="808" y="15"/>
                    </a:lnTo>
                    <a:lnTo>
                      <a:pt x="832" y="12"/>
                    </a:lnTo>
                    <a:lnTo>
                      <a:pt x="881" y="6"/>
                    </a:lnTo>
                    <a:lnTo>
                      <a:pt x="931" y="2"/>
                    </a:lnTo>
                    <a:lnTo>
                      <a:pt x="956" y="0"/>
                    </a:lnTo>
                    <a:lnTo>
                      <a:pt x="981" y="0"/>
                    </a:lnTo>
                    <a:lnTo>
                      <a:pt x="1007" y="0"/>
                    </a:lnTo>
                    <a:lnTo>
                      <a:pt x="1032" y="2"/>
                    </a:lnTo>
                    <a:lnTo>
                      <a:pt x="1081" y="5"/>
                    </a:lnTo>
                    <a:lnTo>
                      <a:pt x="1107" y="8"/>
                    </a:lnTo>
                    <a:lnTo>
                      <a:pt x="1131" y="11"/>
                    </a:lnTo>
                    <a:lnTo>
                      <a:pt x="1156" y="15"/>
                    </a:lnTo>
                    <a:lnTo>
                      <a:pt x="1180" y="19"/>
                    </a:lnTo>
                    <a:lnTo>
                      <a:pt x="1203" y="24"/>
                    </a:lnTo>
                    <a:lnTo>
                      <a:pt x="1227" y="30"/>
                    </a:lnTo>
                    <a:lnTo>
                      <a:pt x="1251" y="37"/>
                    </a:lnTo>
                    <a:lnTo>
                      <a:pt x="1272" y="43"/>
                    </a:lnTo>
                    <a:lnTo>
                      <a:pt x="1319" y="58"/>
                    </a:lnTo>
                    <a:lnTo>
                      <a:pt x="1364" y="76"/>
                    </a:lnTo>
                    <a:lnTo>
                      <a:pt x="1385" y="84"/>
                    </a:lnTo>
                    <a:lnTo>
                      <a:pt x="1407" y="95"/>
                    </a:lnTo>
                    <a:lnTo>
                      <a:pt x="1430" y="104"/>
                    </a:lnTo>
                    <a:lnTo>
                      <a:pt x="1450" y="115"/>
                    </a:lnTo>
                    <a:lnTo>
                      <a:pt x="1491" y="138"/>
                    </a:lnTo>
                    <a:lnTo>
                      <a:pt x="1511" y="149"/>
                    </a:lnTo>
                    <a:lnTo>
                      <a:pt x="1530" y="162"/>
                    </a:lnTo>
                    <a:lnTo>
                      <a:pt x="1551" y="176"/>
                    </a:lnTo>
                    <a:lnTo>
                      <a:pt x="1570" y="189"/>
                    </a:lnTo>
                    <a:lnTo>
                      <a:pt x="1588" y="203"/>
                    </a:lnTo>
                    <a:lnTo>
                      <a:pt x="1606" y="217"/>
                    </a:lnTo>
                    <a:lnTo>
                      <a:pt x="1624" y="233"/>
                    </a:lnTo>
                    <a:lnTo>
                      <a:pt x="1643" y="249"/>
                    </a:lnTo>
                    <a:lnTo>
                      <a:pt x="1676" y="280"/>
                    </a:lnTo>
                    <a:lnTo>
                      <a:pt x="1693" y="296"/>
                    </a:lnTo>
                    <a:lnTo>
                      <a:pt x="1709" y="313"/>
                    </a:lnTo>
                    <a:lnTo>
                      <a:pt x="1725" y="330"/>
                    </a:lnTo>
                    <a:lnTo>
                      <a:pt x="1739" y="348"/>
                    </a:lnTo>
                    <a:lnTo>
                      <a:pt x="1769" y="384"/>
                    </a:lnTo>
                    <a:lnTo>
                      <a:pt x="1784" y="402"/>
                    </a:lnTo>
                    <a:lnTo>
                      <a:pt x="1797" y="420"/>
                    </a:lnTo>
                    <a:lnTo>
                      <a:pt x="1822" y="460"/>
                    </a:lnTo>
                    <a:lnTo>
                      <a:pt x="1834" y="480"/>
                    </a:lnTo>
                    <a:lnTo>
                      <a:pt x="1846" y="501"/>
                    </a:lnTo>
                    <a:lnTo>
                      <a:pt x="1868" y="542"/>
                    </a:lnTo>
                    <a:lnTo>
                      <a:pt x="1887" y="584"/>
                    </a:lnTo>
                    <a:lnTo>
                      <a:pt x="1896" y="604"/>
                    </a:lnTo>
                    <a:lnTo>
                      <a:pt x="1906" y="627"/>
                    </a:lnTo>
                    <a:lnTo>
                      <a:pt x="1914" y="649"/>
                    </a:lnTo>
                    <a:lnTo>
                      <a:pt x="1920" y="671"/>
                    </a:lnTo>
                    <a:lnTo>
                      <a:pt x="1934" y="717"/>
                    </a:lnTo>
                    <a:lnTo>
                      <a:pt x="1946" y="764"/>
                    </a:lnTo>
                    <a:lnTo>
                      <a:pt x="1950" y="786"/>
                    </a:lnTo>
                    <a:lnTo>
                      <a:pt x="1953" y="810"/>
                    </a:lnTo>
                    <a:lnTo>
                      <a:pt x="1957" y="835"/>
                    </a:lnTo>
                    <a:lnTo>
                      <a:pt x="1959" y="859"/>
                    </a:lnTo>
                    <a:lnTo>
                      <a:pt x="1965" y="908"/>
                    </a:lnTo>
                    <a:lnTo>
                      <a:pt x="1965" y="957"/>
                    </a:lnTo>
                    <a:close/>
                  </a:path>
                </a:pathLst>
              </a:custGeom>
              <a:solidFill>
                <a:srgbClr val="4E4142"/>
              </a:solidFill>
              <a:ln w="9525">
                <a:noFill/>
                <a:round/>
                <a:headEnd/>
                <a:tailEnd/>
              </a:ln>
            </p:spPr>
            <p:txBody>
              <a:bodyPr/>
              <a:lstStyle/>
              <a:p>
                <a:endParaRPr lang="ru-RU"/>
              </a:p>
            </p:txBody>
          </p:sp>
          <p:sp>
            <p:nvSpPr>
              <p:cNvPr id="163799" name="Freeform 24"/>
              <p:cNvSpPr>
                <a:spLocks/>
              </p:cNvSpPr>
              <p:nvPr/>
            </p:nvSpPr>
            <p:spPr bwMode="auto">
              <a:xfrm>
                <a:off x="1932" y="1288"/>
                <a:ext cx="1922" cy="1873"/>
              </a:xfrm>
              <a:custGeom>
                <a:avLst/>
                <a:gdLst>
                  <a:gd name="T0" fmla="*/ 1911 w 1922"/>
                  <a:gd name="T1" fmla="*/ 1077 h 1873"/>
                  <a:gd name="T2" fmla="*/ 1880 w 1922"/>
                  <a:gd name="T3" fmla="*/ 1213 h 1873"/>
                  <a:gd name="T4" fmla="*/ 1840 w 1922"/>
                  <a:gd name="T5" fmla="*/ 1320 h 1873"/>
                  <a:gd name="T6" fmla="*/ 1797 w 1922"/>
                  <a:gd name="T7" fmla="*/ 1400 h 1873"/>
                  <a:gd name="T8" fmla="*/ 1746 w 1922"/>
                  <a:gd name="T9" fmla="*/ 1477 h 1873"/>
                  <a:gd name="T10" fmla="*/ 1658 w 1922"/>
                  <a:gd name="T11" fmla="*/ 1581 h 1873"/>
                  <a:gd name="T12" fmla="*/ 1574 w 1922"/>
                  <a:gd name="T13" fmla="*/ 1658 h 1873"/>
                  <a:gd name="T14" fmla="*/ 1500 w 1922"/>
                  <a:gd name="T15" fmla="*/ 1712 h 1873"/>
                  <a:gd name="T16" fmla="*/ 1400 w 1922"/>
                  <a:gd name="T17" fmla="*/ 1769 h 1873"/>
                  <a:gd name="T18" fmla="*/ 1314 w 1922"/>
                  <a:gd name="T19" fmla="*/ 1807 h 1873"/>
                  <a:gd name="T20" fmla="*/ 1226 w 1922"/>
                  <a:gd name="T21" fmla="*/ 1837 h 1873"/>
                  <a:gd name="T22" fmla="*/ 1133 w 1922"/>
                  <a:gd name="T23" fmla="*/ 1858 h 1873"/>
                  <a:gd name="T24" fmla="*/ 1013 w 1922"/>
                  <a:gd name="T25" fmla="*/ 1871 h 1873"/>
                  <a:gd name="T26" fmla="*/ 913 w 1922"/>
                  <a:gd name="T27" fmla="*/ 1871 h 1873"/>
                  <a:gd name="T28" fmla="*/ 769 w 1922"/>
                  <a:gd name="T29" fmla="*/ 1854 h 1873"/>
                  <a:gd name="T30" fmla="*/ 633 w 1922"/>
                  <a:gd name="T31" fmla="*/ 1817 h 1873"/>
                  <a:gd name="T32" fmla="*/ 505 w 1922"/>
                  <a:gd name="T33" fmla="*/ 1761 h 1873"/>
                  <a:gd name="T34" fmla="*/ 406 w 1922"/>
                  <a:gd name="T35" fmla="*/ 1701 h 1873"/>
                  <a:gd name="T36" fmla="*/ 316 w 1922"/>
                  <a:gd name="T37" fmla="*/ 1630 h 1873"/>
                  <a:gd name="T38" fmla="*/ 236 w 1922"/>
                  <a:gd name="T39" fmla="*/ 1550 h 1873"/>
                  <a:gd name="T40" fmla="*/ 178 w 1922"/>
                  <a:gd name="T41" fmla="*/ 1480 h 1873"/>
                  <a:gd name="T42" fmla="*/ 95 w 1922"/>
                  <a:gd name="T43" fmla="*/ 1343 h 1873"/>
                  <a:gd name="T44" fmla="*/ 44 w 1922"/>
                  <a:gd name="T45" fmla="*/ 1216 h 1873"/>
                  <a:gd name="T46" fmla="*/ 19 w 1922"/>
                  <a:gd name="T47" fmla="*/ 1126 h 1873"/>
                  <a:gd name="T48" fmla="*/ 4 w 1922"/>
                  <a:gd name="T49" fmla="*/ 1011 h 1873"/>
                  <a:gd name="T50" fmla="*/ 5 w 1922"/>
                  <a:gd name="T51" fmla="*/ 842 h 1873"/>
                  <a:gd name="T52" fmla="*/ 30 w 1922"/>
                  <a:gd name="T53" fmla="*/ 704 h 1873"/>
                  <a:gd name="T54" fmla="*/ 76 w 1922"/>
                  <a:gd name="T55" fmla="*/ 574 h 1873"/>
                  <a:gd name="T56" fmla="*/ 115 w 1922"/>
                  <a:gd name="T57" fmla="*/ 491 h 1873"/>
                  <a:gd name="T58" fmla="*/ 164 w 1922"/>
                  <a:gd name="T59" fmla="*/ 414 h 1873"/>
                  <a:gd name="T60" fmla="*/ 249 w 1922"/>
                  <a:gd name="T61" fmla="*/ 308 h 1873"/>
                  <a:gd name="T62" fmla="*/ 314 w 1922"/>
                  <a:gd name="T63" fmla="*/ 245 h 1873"/>
                  <a:gd name="T64" fmla="*/ 404 w 1922"/>
                  <a:gd name="T65" fmla="*/ 174 h 1873"/>
                  <a:gd name="T66" fmla="*/ 503 w 1922"/>
                  <a:gd name="T67" fmla="*/ 114 h 1873"/>
                  <a:gd name="T68" fmla="*/ 586 w 1922"/>
                  <a:gd name="T69" fmla="*/ 74 h 1873"/>
                  <a:gd name="T70" fmla="*/ 674 w 1922"/>
                  <a:gd name="T71" fmla="*/ 42 h 1873"/>
                  <a:gd name="T72" fmla="*/ 766 w 1922"/>
                  <a:gd name="T73" fmla="*/ 20 h 1873"/>
                  <a:gd name="T74" fmla="*/ 861 w 1922"/>
                  <a:gd name="T75" fmla="*/ 6 h 1873"/>
                  <a:gd name="T76" fmla="*/ 984 w 1922"/>
                  <a:gd name="T77" fmla="*/ 0 h 1873"/>
                  <a:gd name="T78" fmla="*/ 1107 w 1922"/>
                  <a:gd name="T79" fmla="*/ 10 h 1873"/>
                  <a:gd name="T80" fmla="*/ 1246 w 1922"/>
                  <a:gd name="T81" fmla="*/ 41 h 1873"/>
                  <a:gd name="T82" fmla="*/ 1377 w 1922"/>
                  <a:gd name="T83" fmla="*/ 91 h 1873"/>
                  <a:gd name="T84" fmla="*/ 1498 w 1922"/>
                  <a:gd name="T85" fmla="*/ 159 h 1873"/>
                  <a:gd name="T86" fmla="*/ 1589 w 1922"/>
                  <a:gd name="T87" fmla="*/ 227 h 1873"/>
                  <a:gd name="T88" fmla="*/ 1671 w 1922"/>
                  <a:gd name="T89" fmla="*/ 305 h 1873"/>
                  <a:gd name="T90" fmla="*/ 1730 w 1922"/>
                  <a:gd name="T91" fmla="*/ 375 h 1873"/>
                  <a:gd name="T92" fmla="*/ 1807 w 1922"/>
                  <a:gd name="T93" fmla="*/ 488 h 1873"/>
                  <a:gd name="T94" fmla="*/ 1871 w 1922"/>
                  <a:gd name="T95" fmla="*/ 635 h 1873"/>
                  <a:gd name="T96" fmla="*/ 1899 w 1922"/>
                  <a:gd name="T97" fmla="*/ 723 h 1873"/>
                  <a:gd name="T98" fmla="*/ 1918 w 1922"/>
                  <a:gd name="T99" fmla="*/ 839 h 187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922"/>
                  <a:gd name="T151" fmla="*/ 0 h 1873"/>
                  <a:gd name="T152" fmla="*/ 1922 w 1922"/>
                  <a:gd name="T153" fmla="*/ 1873 h 1873"/>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922" h="1873">
                    <a:moveTo>
                      <a:pt x="1922" y="935"/>
                    </a:moveTo>
                    <a:lnTo>
                      <a:pt x="1921" y="982"/>
                    </a:lnTo>
                    <a:lnTo>
                      <a:pt x="1918" y="1031"/>
                    </a:lnTo>
                    <a:lnTo>
                      <a:pt x="1911" y="1077"/>
                    </a:lnTo>
                    <a:lnTo>
                      <a:pt x="1904" y="1123"/>
                    </a:lnTo>
                    <a:lnTo>
                      <a:pt x="1900" y="1147"/>
                    </a:lnTo>
                    <a:lnTo>
                      <a:pt x="1893" y="1169"/>
                    </a:lnTo>
                    <a:lnTo>
                      <a:pt x="1880" y="1213"/>
                    </a:lnTo>
                    <a:lnTo>
                      <a:pt x="1864" y="1257"/>
                    </a:lnTo>
                    <a:lnTo>
                      <a:pt x="1857" y="1278"/>
                    </a:lnTo>
                    <a:lnTo>
                      <a:pt x="1847" y="1299"/>
                    </a:lnTo>
                    <a:lnTo>
                      <a:pt x="1840" y="1320"/>
                    </a:lnTo>
                    <a:lnTo>
                      <a:pt x="1828" y="1340"/>
                    </a:lnTo>
                    <a:lnTo>
                      <a:pt x="1819" y="1361"/>
                    </a:lnTo>
                    <a:lnTo>
                      <a:pt x="1808" y="1382"/>
                    </a:lnTo>
                    <a:lnTo>
                      <a:pt x="1797" y="1400"/>
                    </a:lnTo>
                    <a:lnTo>
                      <a:pt x="1784" y="1421"/>
                    </a:lnTo>
                    <a:lnTo>
                      <a:pt x="1771" y="1440"/>
                    </a:lnTo>
                    <a:lnTo>
                      <a:pt x="1759" y="1459"/>
                    </a:lnTo>
                    <a:lnTo>
                      <a:pt x="1746" y="1477"/>
                    </a:lnTo>
                    <a:lnTo>
                      <a:pt x="1732" y="1496"/>
                    </a:lnTo>
                    <a:lnTo>
                      <a:pt x="1703" y="1530"/>
                    </a:lnTo>
                    <a:lnTo>
                      <a:pt x="1673" y="1565"/>
                    </a:lnTo>
                    <a:lnTo>
                      <a:pt x="1658" y="1581"/>
                    </a:lnTo>
                    <a:lnTo>
                      <a:pt x="1641" y="1597"/>
                    </a:lnTo>
                    <a:lnTo>
                      <a:pt x="1626" y="1612"/>
                    </a:lnTo>
                    <a:lnTo>
                      <a:pt x="1609" y="1628"/>
                    </a:lnTo>
                    <a:lnTo>
                      <a:pt x="1574" y="1658"/>
                    </a:lnTo>
                    <a:lnTo>
                      <a:pt x="1556" y="1673"/>
                    </a:lnTo>
                    <a:lnTo>
                      <a:pt x="1538" y="1685"/>
                    </a:lnTo>
                    <a:lnTo>
                      <a:pt x="1519" y="1699"/>
                    </a:lnTo>
                    <a:lnTo>
                      <a:pt x="1500" y="1712"/>
                    </a:lnTo>
                    <a:lnTo>
                      <a:pt x="1461" y="1736"/>
                    </a:lnTo>
                    <a:lnTo>
                      <a:pt x="1441" y="1748"/>
                    </a:lnTo>
                    <a:lnTo>
                      <a:pt x="1421" y="1759"/>
                    </a:lnTo>
                    <a:lnTo>
                      <a:pt x="1400" y="1769"/>
                    </a:lnTo>
                    <a:lnTo>
                      <a:pt x="1380" y="1780"/>
                    </a:lnTo>
                    <a:lnTo>
                      <a:pt x="1359" y="1789"/>
                    </a:lnTo>
                    <a:lnTo>
                      <a:pt x="1337" y="1799"/>
                    </a:lnTo>
                    <a:lnTo>
                      <a:pt x="1314" y="1807"/>
                    </a:lnTo>
                    <a:lnTo>
                      <a:pt x="1294" y="1815"/>
                    </a:lnTo>
                    <a:lnTo>
                      <a:pt x="1271" y="1823"/>
                    </a:lnTo>
                    <a:lnTo>
                      <a:pt x="1248" y="1831"/>
                    </a:lnTo>
                    <a:lnTo>
                      <a:pt x="1226" y="1837"/>
                    </a:lnTo>
                    <a:lnTo>
                      <a:pt x="1203" y="1844"/>
                    </a:lnTo>
                    <a:lnTo>
                      <a:pt x="1180" y="1848"/>
                    </a:lnTo>
                    <a:lnTo>
                      <a:pt x="1156" y="1853"/>
                    </a:lnTo>
                    <a:lnTo>
                      <a:pt x="1133" y="1858"/>
                    </a:lnTo>
                    <a:lnTo>
                      <a:pt x="1109" y="1861"/>
                    </a:lnTo>
                    <a:lnTo>
                      <a:pt x="1085" y="1865"/>
                    </a:lnTo>
                    <a:lnTo>
                      <a:pt x="1062" y="1867"/>
                    </a:lnTo>
                    <a:lnTo>
                      <a:pt x="1013" y="1871"/>
                    </a:lnTo>
                    <a:lnTo>
                      <a:pt x="987" y="1873"/>
                    </a:lnTo>
                    <a:lnTo>
                      <a:pt x="963" y="1873"/>
                    </a:lnTo>
                    <a:lnTo>
                      <a:pt x="938" y="1873"/>
                    </a:lnTo>
                    <a:lnTo>
                      <a:pt x="913" y="1871"/>
                    </a:lnTo>
                    <a:lnTo>
                      <a:pt x="889" y="1869"/>
                    </a:lnTo>
                    <a:lnTo>
                      <a:pt x="863" y="1867"/>
                    </a:lnTo>
                    <a:lnTo>
                      <a:pt x="816" y="1862"/>
                    </a:lnTo>
                    <a:lnTo>
                      <a:pt x="769" y="1854"/>
                    </a:lnTo>
                    <a:lnTo>
                      <a:pt x="723" y="1845"/>
                    </a:lnTo>
                    <a:lnTo>
                      <a:pt x="699" y="1838"/>
                    </a:lnTo>
                    <a:lnTo>
                      <a:pt x="677" y="1832"/>
                    </a:lnTo>
                    <a:lnTo>
                      <a:pt x="633" y="1817"/>
                    </a:lnTo>
                    <a:lnTo>
                      <a:pt x="611" y="1808"/>
                    </a:lnTo>
                    <a:lnTo>
                      <a:pt x="588" y="1800"/>
                    </a:lnTo>
                    <a:lnTo>
                      <a:pt x="545" y="1782"/>
                    </a:lnTo>
                    <a:lnTo>
                      <a:pt x="505" y="1761"/>
                    </a:lnTo>
                    <a:lnTo>
                      <a:pt x="465" y="1738"/>
                    </a:lnTo>
                    <a:lnTo>
                      <a:pt x="445" y="1727"/>
                    </a:lnTo>
                    <a:lnTo>
                      <a:pt x="425" y="1714"/>
                    </a:lnTo>
                    <a:lnTo>
                      <a:pt x="406" y="1701"/>
                    </a:lnTo>
                    <a:lnTo>
                      <a:pt x="387" y="1687"/>
                    </a:lnTo>
                    <a:lnTo>
                      <a:pt x="351" y="1660"/>
                    </a:lnTo>
                    <a:lnTo>
                      <a:pt x="334" y="1646"/>
                    </a:lnTo>
                    <a:lnTo>
                      <a:pt x="316" y="1630"/>
                    </a:lnTo>
                    <a:lnTo>
                      <a:pt x="299" y="1615"/>
                    </a:lnTo>
                    <a:lnTo>
                      <a:pt x="283" y="1599"/>
                    </a:lnTo>
                    <a:lnTo>
                      <a:pt x="251" y="1568"/>
                    </a:lnTo>
                    <a:lnTo>
                      <a:pt x="236" y="1550"/>
                    </a:lnTo>
                    <a:lnTo>
                      <a:pt x="221" y="1533"/>
                    </a:lnTo>
                    <a:lnTo>
                      <a:pt x="206" y="1516"/>
                    </a:lnTo>
                    <a:lnTo>
                      <a:pt x="193" y="1498"/>
                    </a:lnTo>
                    <a:lnTo>
                      <a:pt x="178" y="1480"/>
                    </a:lnTo>
                    <a:lnTo>
                      <a:pt x="165" y="1462"/>
                    </a:lnTo>
                    <a:lnTo>
                      <a:pt x="140" y="1424"/>
                    </a:lnTo>
                    <a:lnTo>
                      <a:pt x="116" y="1385"/>
                    </a:lnTo>
                    <a:lnTo>
                      <a:pt x="95" y="1343"/>
                    </a:lnTo>
                    <a:lnTo>
                      <a:pt x="76" y="1302"/>
                    </a:lnTo>
                    <a:lnTo>
                      <a:pt x="59" y="1260"/>
                    </a:lnTo>
                    <a:lnTo>
                      <a:pt x="52" y="1238"/>
                    </a:lnTo>
                    <a:lnTo>
                      <a:pt x="44" y="1216"/>
                    </a:lnTo>
                    <a:lnTo>
                      <a:pt x="37" y="1194"/>
                    </a:lnTo>
                    <a:lnTo>
                      <a:pt x="31" y="1172"/>
                    </a:lnTo>
                    <a:lnTo>
                      <a:pt x="26" y="1150"/>
                    </a:lnTo>
                    <a:lnTo>
                      <a:pt x="19" y="1126"/>
                    </a:lnTo>
                    <a:lnTo>
                      <a:pt x="12" y="1080"/>
                    </a:lnTo>
                    <a:lnTo>
                      <a:pt x="8" y="1057"/>
                    </a:lnTo>
                    <a:lnTo>
                      <a:pt x="6" y="1034"/>
                    </a:lnTo>
                    <a:lnTo>
                      <a:pt x="4" y="1011"/>
                    </a:lnTo>
                    <a:lnTo>
                      <a:pt x="2" y="985"/>
                    </a:lnTo>
                    <a:lnTo>
                      <a:pt x="0" y="938"/>
                    </a:lnTo>
                    <a:lnTo>
                      <a:pt x="2" y="889"/>
                    </a:lnTo>
                    <a:lnTo>
                      <a:pt x="5" y="842"/>
                    </a:lnTo>
                    <a:lnTo>
                      <a:pt x="11" y="796"/>
                    </a:lnTo>
                    <a:lnTo>
                      <a:pt x="19" y="749"/>
                    </a:lnTo>
                    <a:lnTo>
                      <a:pt x="25" y="726"/>
                    </a:lnTo>
                    <a:lnTo>
                      <a:pt x="30" y="704"/>
                    </a:lnTo>
                    <a:lnTo>
                      <a:pt x="43" y="659"/>
                    </a:lnTo>
                    <a:lnTo>
                      <a:pt x="58" y="616"/>
                    </a:lnTo>
                    <a:lnTo>
                      <a:pt x="66" y="594"/>
                    </a:lnTo>
                    <a:lnTo>
                      <a:pt x="76" y="574"/>
                    </a:lnTo>
                    <a:lnTo>
                      <a:pt x="85" y="553"/>
                    </a:lnTo>
                    <a:lnTo>
                      <a:pt x="94" y="533"/>
                    </a:lnTo>
                    <a:lnTo>
                      <a:pt x="105" y="512"/>
                    </a:lnTo>
                    <a:lnTo>
                      <a:pt x="115" y="491"/>
                    </a:lnTo>
                    <a:lnTo>
                      <a:pt x="126" y="473"/>
                    </a:lnTo>
                    <a:lnTo>
                      <a:pt x="139" y="452"/>
                    </a:lnTo>
                    <a:lnTo>
                      <a:pt x="152" y="433"/>
                    </a:lnTo>
                    <a:lnTo>
                      <a:pt x="164" y="414"/>
                    </a:lnTo>
                    <a:lnTo>
                      <a:pt x="177" y="395"/>
                    </a:lnTo>
                    <a:lnTo>
                      <a:pt x="191" y="377"/>
                    </a:lnTo>
                    <a:lnTo>
                      <a:pt x="220" y="343"/>
                    </a:lnTo>
                    <a:lnTo>
                      <a:pt x="249" y="308"/>
                    </a:lnTo>
                    <a:lnTo>
                      <a:pt x="265" y="292"/>
                    </a:lnTo>
                    <a:lnTo>
                      <a:pt x="281" y="275"/>
                    </a:lnTo>
                    <a:lnTo>
                      <a:pt x="297" y="259"/>
                    </a:lnTo>
                    <a:lnTo>
                      <a:pt x="314" y="245"/>
                    </a:lnTo>
                    <a:lnTo>
                      <a:pt x="349" y="215"/>
                    </a:lnTo>
                    <a:lnTo>
                      <a:pt x="366" y="201"/>
                    </a:lnTo>
                    <a:lnTo>
                      <a:pt x="385" y="186"/>
                    </a:lnTo>
                    <a:lnTo>
                      <a:pt x="404" y="174"/>
                    </a:lnTo>
                    <a:lnTo>
                      <a:pt x="423" y="161"/>
                    </a:lnTo>
                    <a:lnTo>
                      <a:pt x="462" y="137"/>
                    </a:lnTo>
                    <a:lnTo>
                      <a:pt x="482" y="125"/>
                    </a:lnTo>
                    <a:lnTo>
                      <a:pt x="503" y="114"/>
                    </a:lnTo>
                    <a:lnTo>
                      <a:pt x="522" y="104"/>
                    </a:lnTo>
                    <a:lnTo>
                      <a:pt x="543" y="93"/>
                    </a:lnTo>
                    <a:lnTo>
                      <a:pt x="565" y="84"/>
                    </a:lnTo>
                    <a:lnTo>
                      <a:pt x="586" y="74"/>
                    </a:lnTo>
                    <a:lnTo>
                      <a:pt x="608" y="66"/>
                    </a:lnTo>
                    <a:lnTo>
                      <a:pt x="631" y="58"/>
                    </a:lnTo>
                    <a:lnTo>
                      <a:pt x="652" y="50"/>
                    </a:lnTo>
                    <a:lnTo>
                      <a:pt x="674" y="42"/>
                    </a:lnTo>
                    <a:lnTo>
                      <a:pt x="697" y="36"/>
                    </a:lnTo>
                    <a:lnTo>
                      <a:pt x="721" y="29"/>
                    </a:lnTo>
                    <a:lnTo>
                      <a:pt x="742" y="25"/>
                    </a:lnTo>
                    <a:lnTo>
                      <a:pt x="766" y="20"/>
                    </a:lnTo>
                    <a:lnTo>
                      <a:pt x="790" y="15"/>
                    </a:lnTo>
                    <a:lnTo>
                      <a:pt x="814" y="10"/>
                    </a:lnTo>
                    <a:lnTo>
                      <a:pt x="838" y="7"/>
                    </a:lnTo>
                    <a:lnTo>
                      <a:pt x="861" y="6"/>
                    </a:lnTo>
                    <a:lnTo>
                      <a:pt x="911" y="1"/>
                    </a:lnTo>
                    <a:lnTo>
                      <a:pt x="936" y="1"/>
                    </a:lnTo>
                    <a:lnTo>
                      <a:pt x="960" y="0"/>
                    </a:lnTo>
                    <a:lnTo>
                      <a:pt x="984" y="0"/>
                    </a:lnTo>
                    <a:lnTo>
                      <a:pt x="1010" y="0"/>
                    </a:lnTo>
                    <a:lnTo>
                      <a:pt x="1034" y="2"/>
                    </a:lnTo>
                    <a:lnTo>
                      <a:pt x="1059" y="6"/>
                    </a:lnTo>
                    <a:lnTo>
                      <a:pt x="1107" y="10"/>
                    </a:lnTo>
                    <a:lnTo>
                      <a:pt x="1154" y="19"/>
                    </a:lnTo>
                    <a:lnTo>
                      <a:pt x="1200" y="28"/>
                    </a:lnTo>
                    <a:lnTo>
                      <a:pt x="1223" y="35"/>
                    </a:lnTo>
                    <a:lnTo>
                      <a:pt x="1246" y="41"/>
                    </a:lnTo>
                    <a:lnTo>
                      <a:pt x="1291" y="57"/>
                    </a:lnTo>
                    <a:lnTo>
                      <a:pt x="1312" y="64"/>
                    </a:lnTo>
                    <a:lnTo>
                      <a:pt x="1334" y="73"/>
                    </a:lnTo>
                    <a:lnTo>
                      <a:pt x="1377" y="91"/>
                    </a:lnTo>
                    <a:lnTo>
                      <a:pt x="1419" y="112"/>
                    </a:lnTo>
                    <a:lnTo>
                      <a:pt x="1459" y="135"/>
                    </a:lnTo>
                    <a:lnTo>
                      <a:pt x="1479" y="146"/>
                    </a:lnTo>
                    <a:lnTo>
                      <a:pt x="1498" y="159"/>
                    </a:lnTo>
                    <a:lnTo>
                      <a:pt x="1517" y="172"/>
                    </a:lnTo>
                    <a:lnTo>
                      <a:pt x="1535" y="184"/>
                    </a:lnTo>
                    <a:lnTo>
                      <a:pt x="1572" y="213"/>
                    </a:lnTo>
                    <a:lnTo>
                      <a:pt x="1589" y="227"/>
                    </a:lnTo>
                    <a:lnTo>
                      <a:pt x="1607" y="243"/>
                    </a:lnTo>
                    <a:lnTo>
                      <a:pt x="1624" y="257"/>
                    </a:lnTo>
                    <a:lnTo>
                      <a:pt x="1640" y="273"/>
                    </a:lnTo>
                    <a:lnTo>
                      <a:pt x="1671" y="305"/>
                    </a:lnTo>
                    <a:lnTo>
                      <a:pt x="1688" y="322"/>
                    </a:lnTo>
                    <a:lnTo>
                      <a:pt x="1702" y="340"/>
                    </a:lnTo>
                    <a:lnTo>
                      <a:pt x="1718" y="357"/>
                    </a:lnTo>
                    <a:lnTo>
                      <a:pt x="1730" y="375"/>
                    </a:lnTo>
                    <a:lnTo>
                      <a:pt x="1745" y="393"/>
                    </a:lnTo>
                    <a:lnTo>
                      <a:pt x="1758" y="411"/>
                    </a:lnTo>
                    <a:lnTo>
                      <a:pt x="1782" y="449"/>
                    </a:lnTo>
                    <a:lnTo>
                      <a:pt x="1807" y="488"/>
                    </a:lnTo>
                    <a:lnTo>
                      <a:pt x="1827" y="530"/>
                    </a:lnTo>
                    <a:lnTo>
                      <a:pt x="1846" y="571"/>
                    </a:lnTo>
                    <a:lnTo>
                      <a:pt x="1864" y="613"/>
                    </a:lnTo>
                    <a:lnTo>
                      <a:pt x="1871" y="635"/>
                    </a:lnTo>
                    <a:lnTo>
                      <a:pt x="1879" y="656"/>
                    </a:lnTo>
                    <a:lnTo>
                      <a:pt x="1886" y="678"/>
                    </a:lnTo>
                    <a:lnTo>
                      <a:pt x="1892" y="701"/>
                    </a:lnTo>
                    <a:lnTo>
                      <a:pt x="1899" y="723"/>
                    </a:lnTo>
                    <a:lnTo>
                      <a:pt x="1903" y="746"/>
                    </a:lnTo>
                    <a:lnTo>
                      <a:pt x="1911" y="793"/>
                    </a:lnTo>
                    <a:lnTo>
                      <a:pt x="1914" y="815"/>
                    </a:lnTo>
                    <a:lnTo>
                      <a:pt x="1918" y="839"/>
                    </a:lnTo>
                    <a:lnTo>
                      <a:pt x="1919" y="862"/>
                    </a:lnTo>
                    <a:lnTo>
                      <a:pt x="1920" y="886"/>
                    </a:lnTo>
                    <a:lnTo>
                      <a:pt x="1922" y="935"/>
                    </a:lnTo>
                    <a:close/>
                  </a:path>
                </a:pathLst>
              </a:custGeom>
              <a:solidFill>
                <a:srgbClr val="554546"/>
              </a:solidFill>
              <a:ln w="9525">
                <a:noFill/>
                <a:round/>
                <a:headEnd/>
                <a:tailEnd/>
              </a:ln>
            </p:spPr>
            <p:txBody>
              <a:bodyPr/>
              <a:lstStyle/>
              <a:p>
                <a:endParaRPr lang="ru-RU"/>
              </a:p>
            </p:txBody>
          </p:sp>
          <p:sp>
            <p:nvSpPr>
              <p:cNvPr id="163800" name="Freeform 25"/>
              <p:cNvSpPr>
                <a:spLocks/>
              </p:cNvSpPr>
              <p:nvPr/>
            </p:nvSpPr>
            <p:spPr bwMode="auto">
              <a:xfrm>
                <a:off x="1955" y="1309"/>
                <a:ext cx="1877" cy="1831"/>
              </a:xfrm>
              <a:custGeom>
                <a:avLst/>
                <a:gdLst>
                  <a:gd name="T0" fmla="*/ 1873 w 1877"/>
                  <a:gd name="T1" fmla="*/ 1008 h 1831"/>
                  <a:gd name="T2" fmla="*/ 1854 w 1877"/>
                  <a:gd name="T3" fmla="*/ 1121 h 1831"/>
                  <a:gd name="T4" fmla="*/ 1821 w 1877"/>
                  <a:gd name="T5" fmla="*/ 1229 h 1831"/>
                  <a:gd name="T6" fmla="*/ 1786 w 1877"/>
                  <a:gd name="T7" fmla="*/ 1311 h 1831"/>
                  <a:gd name="T8" fmla="*/ 1731 w 1877"/>
                  <a:gd name="T9" fmla="*/ 1408 h 1831"/>
                  <a:gd name="T10" fmla="*/ 1665 w 1877"/>
                  <a:gd name="T11" fmla="*/ 1498 h 1831"/>
                  <a:gd name="T12" fmla="*/ 1571 w 1877"/>
                  <a:gd name="T13" fmla="*/ 1593 h 1831"/>
                  <a:gd name="T14" fmla="*/ 1483 w 1877"/>
                  <a:gd name="T15" fmla="*/ 1661 h 1831"/>
                  <a:gd name="T16" fmla="*/ 1347 w 1877"/>
                  <a:gd name="T17" fmla="*/ 1740 h 1831"/>
                  <a:gd name="T18" fmla="*/ 1263 w 1877"/>
                  <a:gd name="T19" fmla="*/ 1776 h 1831"/>
                  <a:gd name="T20" fmla="*/ 1175 w 1877"/>
                  <a:gd name="T21" fmla="*/ 1802 h 1831"/>
                  <a:gd name="T22" fmla="*/ 1083 w 1877"/>
                  <a:gd name="T23" fmla="*/ 1822 h 1831"/>
                  <a:gd name="T24" fmla="*/ 988 w 1877"/>
                  <a:gd name="T25" fmla="*/ 1831 h 1831"/>
                  <a:gd name="T26" fmla="*/ 891 w 1877"/>
                  <a:gd name="T27" fmla="*/ 1831 h 1831"/>
                  <a:gd name="T28" fmla="*/ 751 w 1877"/>
                  <a:gd name="T29" fmla="*/ 1814 h 1831"/>
                  <a:gd name="T30" fmla="*/ 638 w 1877"/>
                  <a:gd name="T31" fmla="*/ 1785 h 1831"/>
                  <a:gd name="T32" fmla="*/ 512 w 1877"/>
                  <a:gd name="T33" fmla="*/ 1733 h 1831"/>
                  <a:gd name="T34" fmla="*/ 434 w 1877"/>
                  <a:gd name="T35" fmla="*/ 1689 h 1831"/>
                  <a:gd name="T36" fmla="*/ 342 w 1877"/>
                  <a:gd name="T37" fmla="*/ 1624 h 1831"/>
                  <a:gd name="T38" fmla="*/ 260 w 1877"/>
                  <a:gd name="T39" fmla="*/ 1550 h 1831"/>
                  <a:gd name="T40" fmla="*/ 202 w 1877"/>
                  <a:gd name="T41" fmla="*/ 1483 h 1831"/>
                  <a:gd name="T42" fmla="*/ 136 w 1877"/>
                  <a:gd name="T43" fmla="*/ 1392 h 1831"/>
                  <a:gd name="T44" fmla="*/ 93 w 1877"/>
                  <a:gd name="T45" fmla="*/ 1314 h 1831"/>
                  <a:gd name="T46" fmla="*/ 49 w 1877"/>
                  <a:gd name="T47" fmla="*/ 1211 h 1831"/>
                  <a:gd name="T48" fmla="*/ 23 w 1877"/>
                  <a:gd name="T49" fmla="*/ 1125 h 1831"/>
                  <a:gd name="T50" fmla="*/ 4 w 1877"/>
                  <a:gd name="T51" fmla="*/ 1012 h 1831"/>
                  <a:gd name="T52" fmla="*/ 1 w 1877"/>
                  <a:gd name="T53" fmla="*/ 871 h 1831"/>
                  <a:gd name="T54" fmla="*/ 11 w 1877"/>
                  <a:gd name="T55" fmla="*/ 779 h 1831"/>
                  <a:gd name="T56" fmla="*/ 36 w 1877"/>
                  <a:gd name="T57" fmla="*/ 667 h 1831"/>
                  <a:gd name="T58" fmla="*/ 73 w 1877"/>
                  <a:gd name="T59" fmla="*/ 561 h 1831"/>
                  <a:gd name="T60" fmla="*/ 124 w 1877"/>
                  <a:gd name="T61" fmla="*/ 461 h 1831"/>
                  <a:gd name="T62" fmla="*/ 173 w 1877"/>
                  <a:gd name="T63" fmla="*/ 387 h 1831"/>
                  <a:gd name="T64" fmla="*/ 242 w 1877"/>
                  <a:gd name="T65" fmla="*/ 301 h 1831"/>
                  <a:gd name="T66" fmla="*/ 358 w 1877"/>
                  <a:gd name="T67" fmla="*/ 197 h 1831"/>
                  <a:gd name="T68" fmla="*/ 451 w 1877"/>
                  <a:gd name="T69" fmla="*/ 134 h 1831"/>
                  <a:gd name="T70" fmla="*/ 573 w 1877"/>
                  <a:gd name="T71" fmla="*/ 73 h 1831"/>
                  <a:gd name="T72" fmla="*/ 658 w 1877"/>
                  <a:gd name="T73" fmla="*/ 42 h 1831"/>
                  <a:gd name="T74" fmla="*/ 749 w 1877"/>
                  <a:gd name="T75" fmla="*/ 19 h 1831"/>
                  <a:gd name="T76" fmla="*/ 841 w 1877"/>
                  <a:gd name="T77" fmla="*/ 4 h 1831"/>
                  <a:gd name="T78" fmla="*/ 937 w 1877"/>
                  <a:gd name="T79" fmla="*/ 0 h 1831"/>
                  <a:gd name="T80" fmla="*/ 1057 w 1877"/>
                  <a:gd name="T81" fmla="*/ 7 h 1831"/>
                  <a:gd name="T82" fmla="*/ 1172 w 1877"/>
                  <a:gd name="T83" fmla="*/ 30 h 1831"/>
                  <a:gd name="T84" fmla="*/ 1304 w 1877"/>
                  <a:gd name="T85" fmla="*/ 72 h 1831"/>
                  <a:gd name="T86" fmla="*/ 1405 w 1877"/>
                  <a:gd name="T87" fmla="*/ 121 h 1831"/>
                  <a:gd name="T88" fmla="*/ 1481 w 1877"/>
                  <a:gd name="T89" fmla="*/ 168 h 1831"/>
                  <a:gd name="T90" fmla="*/ 1586 w 1877"/>
                  <a:gd name="T91" fmla="*/ 252 h 1831"/>
                  <a:gd name="T92" fmla="*/ 1647 w 1877"/>
                  <a:gd name="T93" fmla="*/ 316 h 1831"/>
                  <a:gd name="T94" fmla="*/ 1704 w 1877"/>
                  <a:gd name="T95" fmla="*/ 384 h 1831"/>
                  <a:gd name="T96" fmla="*/ 1763 w 1877"/>
                  <a:gd name="T97" fmla="*/ 479 h 1831"/>
                  <a:gd name="T98" fmla="*/ 1803 w 1877"/>
                  <a:gd name="T99" fmla="*/ 558 h 1831"/>
                  <a:gd name="T100" fmla="*/ 1842 w 1877"/>
                  <a:gd name="T101" fmla="*/ 663 h 1831"/>
                  <a:gd name="T102" fmla="*/ 1866 w 1877"/>
                  <a:gd name="T103" fmla="*/ 776 h 1831"/>
                  <a:gd name="T104" fmla="*/ 1876 w 1877"/>
                  <a:gd name="T105" fmla="*/ 867 h 183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877"/>
                  <a:gd name="T160" fmla="*/ 0 h 1831"/>
                  <a:gd name="T161" fmla="*/ 1877 w 1877"/>
                  <a:gd name="T162" fmla="*/ 1831 h 1831"/>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877" h="1831">
                    <a:moveTo>
                      <a:pt x="1877" y="915"/>
                    </a:moveTo>
                    <a:lnTo>
                      <a:pt x="1876" y="962"/>
                    </a:lnTo>
                    <a:lnTo>
                      <a:pt x="1875" y="984"/>
                    </a:lnTo>
                    <a:lnTo>
                      <a:pt x="1873" y="1008"/>
                    </a:lnTo>
                    <a:lnTo>
                      <a:pt x="1869" y="1031"/>
                    </a:lnTo>
                    <a:lnTo>
                      <a:pt x="1866" y="1054"/>
                    </a:lnTo>
                    <a:lnTo>
                      <a:pt x="1858" y="1099"/>
                    </a:lnTo>
                    <a:lnTo>
                      <a:pt x="1854" y="1121"/>
                    </a:lnTo>
                    <a:lnTo>
                      <a:pt x="1847" y="1144"/>
                    </a:lnTo>
                    <a:lnTo>
                      <a:pt x="1843" y="1166"/>
                    </a:lnTo>
                    <a:lnTo>
                      <a:pt x="1835" y="1187"/>
                    </a:lnTo>
                    <a:lnTo>
                      <a:pt x="1821" y="1229"/>
                    </a:lnTo>
                    <a:lnTo>
                      <a:pt x="1813" y="1250"/>
                    </a:lnTo>
                    <a:lnTo>
                      <a:pt x="1804" y="1270"/>
                    </a:lnTo>
                    <a:lnTo>
                      <a:pt x="1796" y="1291"/>
                    </a:lnTo>
                    <a:lnTo>
                      <a:pt x="1786" y="1311"/>
                    </a:lnTo>
                    <a:lnTo>
                      <a:pt x="1764" y="1351"/>
                    </a:lnTo>
                    <a:lnTo>
                      <a:pt x="1753" y="1370"/>
                    </a:lnTo>
                    <a:lnTo>
                      <a:pt x="1742" y="1389"/>
                    </a:lnTo>
                    <a:lnTo>
                      <a:pt x="1731" y="1408"/>
                    </a:lnTo>
                    <a:lnTo>
                      <a:pt x="1718" y="1427"/>
                    </a:lnTo>
                    <a:lnTo>
                      <a:pt x="1706" y="1444"/>
                    </a:lnTo>
                    <a:lnTo>
                      <a:pt x="1691" y="1463"/>
                    </a:lnTo>
                    <a:lnTo>
                      <a:pt x="1665" y="1498"/>
                    </a:lnTo>
                    <a:lnTo>
                      <a:pt x="1648" y="1514"/>
                    </a:lnTo>
                    <a:lnTo>
                      <a:pt x="1635" y="1531"/>
                    </a:lnTo>
                    <a:lnTo>
                      <a:pt x="1603" y="1563"/>
                    </a:lnTo>
                    <a:lnTo>
                      <a:pt x="1571" y="1593"/>
                    </a:lnTo>
                    <a:lnTo>
                      <a:pt x="1537" y="1622"/>
                    </a:lnTo>
                    <a:lnTo>
                      <a:pt x="1519" y="1636"/>
                    </a:lnTo>
                    <a:lnTo>
                      <a:pt x="1502" y="1648"/>
                    </a:lnTo>
                    <a:lnTo>
                      <a:pt x="1483" y="1661"/>
                    </a:lnTo>
                    <a:lnTo>
                      <a:pt x="1464" y="1674"/>
                    </a:lnTo>
                    <a:lnTo>
                      <a:pt x="1426" y="1699"/>
                    </a:lnTo>
                    <a:lnTo>
                      <a:pt x="1387" y="1720"/>
                    </a:lnTo>
                    <a:lnTo>
                      <a:pt x="1347" y="1740"/>
                    </a:lnTo>
                    <a:lnTo>
                      <a:pt x="1327" y="1750"/>
                    </a:lnTo>
                    <a:lnTo>
                      <a:pt x="1306" y="1759"/>
                    </a:lnTo>
                    <a:lnTo>
                      <a:pt x="1284" y="1768"/>
                    </a:lnTo>
                    <a:lnTo>
                      <a:pt x="1263" y="1776"/>
                    </a:lnTo>
                    <a:lnTo>
                      <a:pt x="1241" y="1783"/>
                    </a:lnTo>
                    <a:lnTo>
                      <a:pt x="1219" y="1789"/>
                    </a:lnTo>
                    <a:lnTo>
                      <a:pt x="1197" y="1796"/>
                    </a:lnTo>
                    <a:lnTo>
                      <a:pt x="1175" y="1802"/>
                    </a:lnTo>
                    <a:lnTo>
                      <a:pt x="1152" y="1809"/>
                    </a:lnTo>
                    <a:lnTo>
                      <a:pt x="1129" y="1814"/>
                    </a:lnTo>
                    <a:lnTo>
                      <a:pt x="1107" y="1817"/>
                    </a:lnTo>
                    <a:lnTo>
                      <a:pt x="1083" y="1822"/>
                    </a:lnTo>
                    <a:lnTo>
                      <a:pt x="1059" y="1825"/>
                    </a:lnTo>
                    <a:lnTo>
                      <a:pt x="1035" y="1827"/>
                    </a:lnTo>
                    <a:lnTo>
                      <a:pt x="1011" y="1829"/>
                    </a:lnTo>
                    <a:lnTo>
                      <a:pt x="988" y="1831"/>
                    </a:lnTo>
                    <a:lnTo>
                      <a:pt x="964" y="1831"/>
                    </a:lnTo>
                    <a:lnTo>
                      <a:pt x="940" y="1831"/>
                    </a:lnTo>
                    <a:lnTo>
                      <a:pt x="915" y="1831"/>
                    </a:lnTo>
                    <a:lnTo>
                      <a:pt x="891" y="1831"/>
                    </a:lnTo>
                    <a:lnTo>
                      <a:pt x="844" y="1827"/>
                    </a:lnTo>
                    <a:lnTo>
                      <a:pt x="821" y="1825"/>
                    </a:lnTo>
                    <a:lnTo>
                      <a:pt x="797" y="1822"/>
                    </a:lnTo>
                    <a:lnTo>
                      <a:pt x="751" y="1814"/>
                    </a:lnTo>
                    <a:lnTo>
                      <a:pt x="729" y="1809"/>
                    </a:lnTo>
                    <a:lnTo>
                      <a:pt x="705" y="1803"/>
                    </a:lnTo>
                    <a:lnTo>
                      <a:pt x="661" y="1791"/>
                    </a:lnTo>
                    <a:lnTo>
                      <a:pt x="638" y="1785"/>
                    </a:lnTo>
                    <a:lnTo>
                      <a:pt x="618" y="1777"/>
                    </a:lnTo>
                    <a:lnTo>
                      <a:pt x="575" y="1761"/>
                    </a:lnTo>
                    <a:lnTo>
                      <a:pt x="532" y="1742"/>
                    </a:lnTo>
                    <a:lnTo>
                      <a:pt x="512" y="1733"/>
                    </a:lnTo>
                    <a:lnTo>
                      <a:pt x="492" y="1721"/>
                    </a:lnTo>
                    <a:lnTo>
                      <a:pt x="472" y="1712"/>
                    </a:lnTo>
                    <a:lnTo>
                      <a:pt x="453" y="1701"/>
                    </a:lnTo>
                    <a:lnTo>
                      <a:pt x="434" y="1689"/>
                    </a:lnTo>
                    <a:lnTo>
                      <a:pt x="415" y="1676"/>
                    </a:lnTo>
                    <a:lnTo>
                      <a:pt x="396" y="1663"/>
                    </a:lnTo>
                    <a:lnTo>
                      <a:pt x="379" y="1650"/>
                    </a:lnTo>
                    <a:lnTo>
                      <a:pt x="342" y="1624"/>
                    </a:lnTo>
                    <a:lnTo>
                      <a:pt x="309" y="1595"/>
                    </a:lnTo>
                    <a:lnTo>
                      <a:pt x="292" y="1580"/>
                    </a:lnTo>
                    <a:lnTo>
                      <a:pt x="276" y="1565"/>
                    </a:lnTo>
                    <a:lnTo>
                      <a:pt x="260" y="1550"/>
                    </a:lnTo>
                    <a:lnTo>
                      <a:pt x="244" y="1534"/>
                    </a:lnTo>
                    <a:lnTo>
                      <a:pt x="230" y="1517"/>
                    </a:lnTo>
                    <a:lnTo>
                      <a:pt x="215" y="1500"/>
                    </a:lnTo>
                    <a:lnTo>
                      <a:pt x="202" y="1483"/>
                    </a:lnTo>
                    <a:lnTo>
                      <a:pt x="187" y="1466"/>
                    </a:lnTo>
                    <a:lnTo>
                      <a:pt x="174" y="1447"/>
                    </a:lnTo>
                    <a:lnTo>
                      <a:pt x="160" y="1430"/>
                    </a:lnTo>
                    <a:lnTo>
                      <a:pt x="136" y="1392"/>
                    </a:lnTo>
                    <a:lnTo>
                      <a:pt x="125" y="1373"/>
                    </a:lnTo>
                    <a:lnTo>
                      <a:pt x="114" y="1354"/>
                    </a:lnTo>
                    <a:lnTo>
                      <a:pt x="103" y="1335"/>
                    </a:lnTo>
                    <a:lnTo>
                      <a:pt x="93" y="1314"/>
                    </a:lnTo>
                    <a:lnTo>
                      <a:pt x="84" y="1294"/>
                    </a:lnTo>
                    <a:lnTo>
                      <a:pt x="74" y="1273"/>
                    </a:lnTo>
                    <a:lnTo>
                      <a:pt x="57" y="1232"/>
                    </a:lnTo>
                    <a:lnTo>
                      <a:pt x="49" y="1211"/>
                    </a:lnTo>
                    <a:lnTo>
                      <a:pt x="42" y="1190"/>
                    </a:lnTo>
                    <a:lnTo>
                      <a:pt x="36" y="1170"/>
                    </a:lnTo>
                    <a:lnTo>
                      <a:pt x="30" y="1147"/>
                    </a:lnTo>
                    <a:lnTo>
                      <a:pt x="23" y="1125"/>
                    </a:lnTo>
                    <a:lnTo>
                      <a:pt x="19" y="1103"/>
                    </a:lnTo>
                    <a:lnTo>
                      <a:pt x="11" y="1057"/>
                    </a:lnTo>
                    <a:lnTo>
                      <a:pt x="8" y="1035"/>
                    </a:lnTo>
                    <a:lnTo>
                      <a:pt x="4" y="1012"/>
                    </a:lnTo>
                    <a:lnTo>
                      <a:pt x="2" y="987"/>
                    </a:lnTo>
                    <a:lnTo>
                      <a:pt x="2" y="965"/>
                    </a:lnTo>
                    <a:lnTo>
                      <a:pt x="0" y="918"/>
                    </a:lnTo>
                    <a:lnTo>
                      <a:pt x="1" y="871"/>
                    </a:lnTo>
                    <a:lnTo>
                      <a:pt x="2" y="847"/>
                    </a:lnTo>
                    <a:lnTo>
                      <a:pt x="4" y="824"/>
                    </a:lnTo>
                    <a:lnTo>
                      <a:pt x="7" y="801"/>
                    </a:lnTo>
                    <a:lnTo>
                      <a:pt x="11" y="779"/>
                    </a:lnTo>
                    <a:lnTo>
                      <a:pt x="18" y="733"/>
                    </a:lnTo>
                    <a:lnTo>
                      <a:pt x="23" y="711"/>
                    </a:lnTo>
                    <a:lnTo>
                      <a:pt x="29" y="689"/>
                    </a:lnTo>
                    <a:lnTo>
                      <a:pt x="36" y="667"/>
                    </a:lnTo>
                    <a:lnTo>
                      <a:pt x="41" y="646"/>
                    </a:lnTo>
                    <a:lnTo>
                      <a:pt x="56" y="604"/>
                    </a:lnTo>
                    <a:lnTo>
                      <a:pt x="64" y="582"/>
                    </a:lnTo>
                    <a:lnTo>
                      <a:pt x="73" y="561"/>
                    </a:lnTo>
                    <a:lnTo>
                      <a:pt x="83" y="540"/>
                    </a:lnTo>
                    <a:lnTo>
                      <a:pt x="92" y="521"/>
                    </a:lnTo>
                    <a:lnTo>
                      <a:pt x="113" y="482"/>
                    </a:lnTo>
                    <a:lnTo>
                      <a:pt x="124" y="461"/>
                    </a:lnTo>
                    <a:lnTo>
                      <a:pt x="135" y="442"/>
                    </a:lnTo>
                    <a:lnTo>
                      <a:pt x="148" y="424"/>
                    </a:lnTo>
                    <a:lnTo>
                      <a:pt x="159" y="405"/>
                    </a:lnTo>
                    <a:lnTo>
                      <a:pt x="173" y="387"/>
                    </a:lnTo>
                    <a:lnTo>
                      <a:pt x="185" y="369"/>
                    </a:lnTo>
                    <a:lnTo>
                      <a:pt x="214" y="334"/>
                    </a:lnTo>
                    <a:lnTo>
                      <a:pt x="228" y="319"/>
                    </a:lnTo>
                    <a:lnTo>
                      <a:pt x="242" y="301"/>
                    </a:lnTo>
                    <a:lnTo>
                      <a:pt x="274" y="270"/>
                    </a:lnTo>
                    <a:lnTo>
                      <a:pt x="307" y="240"/>
                    </a:lnTo>
                    <a:lnTo>
                      <a:pt x="340" y="211"/>
                    </a:lnTo>
                    <a:lnTo>
                      <a:pt x="358" y="197"/>
                    </a:lnTo>
                    <a:lnTo>
                      <a:pt x="377" y="184"/>
                    </a:lnTo>
                    <a:lnTo>
                      <a:pt x="394" y="170"/>
                    </a:lnTo>
                    <a:lnTo>
                      <a:pt x="413" y="157"/>
                    </a:lnTo>
                    <a:lnTo>
                      <a:pt x="451" y="134"/>
                    </a:lnTo>
                    <a:lnTo>
                      <a:pt x="490" y="111"/>
                    </a:lnTo>
                    <a:lnTo>
                      <a:pt x="530" y="92"/>
                    </a:lnTo>
                    <a:lnTo>
                      <a:pt x="550" y="83"/>
                    </a:lnTo>
                    <a:lnTo>
                      <a:pt x="573" y="73"/>
                    </a:lnTo>
                    <a:lnTo>
                      <a:pt x="593" y="65"/>
                    </a:lnTo>
                    <a:lnTo>
                      <a:pt x="615" y="57"/>
                    </a:lnTo>
                    <a:lnTo>
                      <a:pt x="636" y="49"/>
                    </a:lnTo>
                    <a:lnTo>
                      <a:pt x="658" y="42"/>
                    </a:lnTo>
                    <a:lnTo>
                      <a:pt x="680" y="35"/>
                    </a:lnTo>
                    <a:lnTo>
                      <a:pt x="702" y="30"/>
                    </a:lnTo>
                    <a:lnTo>
                      <a:pt x="726" y="24"/>
                    </a:lnTo>
                    <a:lnTo>
                      <a:pt x="749" y="19"/>
                    </a:lnTo>
                    <a:lnTo>
                      <a:pt x="772" y="15"/>
                    </a:lnTo>
                    <a:lnTo>
                      <a:pt x="794" y="11"/>
                    </a:lnTo>
                    <a:lnTo>
                      <a:pt x="818" y="8"/>
                    </a:lnTo>
                    <a:lnTo>
                      <a:pt x="841" y="4"/>
                    </a:lnTo>
                    <a:lnTo>
                      <a:pt x="865" y="3"/>
                    </a:lnTo>
                    <a:lnTo>
                      <a:pt x="889" y="2"/>
                    </a:lnTo>
                    <a:lnTo>
                      <a:pt x="913" y="2"/>
                    </a:lnTo>
                    <a:lnTo>
                      <a:pt x="937" y="0"/>
                    </a:lnTo>
                    <a:lnTo>
                      <a:pt x="961" y="2"/>
                    </a:lnTo>
                    <a:lnTo>
                      <a:pt x="986" y="2"/>
                    </a:lnTo>
                    <a:lnTo>
                      <a:pt x="1033" y="4"/>
                    </a:lnTo>
                    <a:lnTo>
                      <a:pt x="1057" y="7"/>
                    </a:lnTo>
                    <a:lnTo>
                      <a:pt x="1080" y="11"/>
                    </a:lnTo>
                    <a:lnTo>
                      <a:pt x="1127" y="18"/>
                    </a:lnTo>
                    <a:lnTo>
                      <a:pt x="1150" y="23"/>
                    </a:lnTo>
                    <a:lnTo>
                      <a:pt x="1172" y="30"/>
                    </a:lnTo>
                    <a:lnTo>
                      <a:pt x="1217" y="40"/>
                    </a:lnTo>
                    <a:lnTo>
                      <a:pt x="1238" y="48"/>
                    </a:lnTo>
                    <a:lnTo>
                      <a:pt x="1261" y="56"/>
                    </a:lnTo>
                    <a:lnTo>
                      <a:pt x="1304" y="72"/>
                    </a:lnTo>
                    <a:lnTo>
                      <a:pt x="1345" y="91"/>
                    </a:lnTo>
                    <a:lnTo>
                      <a:pt x="1365" y="100"/>
                    </a:lnTo>
                    <a:lnTo>
                      <a:pt x="1384" y="110"/>
                    </a:lnTo>
                    <a:lnTo>
                      <a:pt x="1405" y="121"/>
                    </a:lnTo>
                    <a:lnTo>
                      <a:pt x="1424" y="132"/>
                    </a:lnTo>
                    <a:lnTo>
                      <a:pt x="1443" y="144"/>
                    </a:lnTo>
                    <a:lnTo>
                      <a:pt x="1462" y="155"/>
                    </a:lnTo>
                    <a:lnTo>
                      <a:pt x="1481" y="168"/>
                    </a:lnTo>
                    <a:lnTo>
                      <a:pt x="1500" y="182"/>
                    </a:lnTo>
                    <a:lnTo>
                      <a:pt x="1535" y="209"/>
                    </a:lnTo>
                    <a:lnTo>
                      <a:pt x="1569" y="237"/>
                    </a:lnTo>
                    <a:lnTo>
                      <a:pt x="1586" y="252"/>
                    </a:lnTo>
                    <a:lnTo>
                      <a:pt x="1601" y="267"/>
                    </a:lnTo>
                    <a:lnTo>
                      <a:pt x="1617" y="283"/>
                    </a:lnTo>
                    <a:lnTo>
                      <a:pt x="1633" y="299"/>
                    </a:lnTo>
                    <a:lnTo>
                      <a:pt x="1647" y="316"/>
                    </a:lnTo>
                    <a:lnTo>
                      <a:pt x="1663" y="332"/>
                    </a:lnTo>
                    <a:lnTo>
                      <a:pt x="1676" y="349"/>
                    </a:lnTo>
                    <a:lnTo>
                      <a:pt x="1690" y="367"/>
                    </a:lnTo>
                    <a:lnTo>
                      <a:pt x="1704" y="384"/>
                    </a:lnTo>
                    <a:lnTo>
                      <a:pt x="1716" y="403"/>
                    </a:lnTo>
                    <a:lnTo>
                      <a:pt x="1741" y="439"/>
                    </a:lnTo>
                    <a:lnTo>
                      <a:pt x="1752" y="458"/>
                    </a:lnTo>
                    <a:lnTo>
                      <a:pt x="1763" y="479"/>
                    </a:lnTo>
                    <a:lnTo>
                      <a:pt x="1774" y="498"/>
                    </a:lnTo>
                    <a:lnTo>
                      <a:pt x="1785" y="518"/>
                    </a:lnTo>
                    <a:lnTo>
                      <a:pt x="1795" y="537"/>
                    </a:lnTo>
                    <a:lnTo>
                      <a:pt x="1803" y="558"/>
                    </a:lnTo>
                    <a:lnTo>
                      <a:pt x="1820" y="601"/>
                    </a:lnTo>
                    <a:lnTo>
                      <a:pt x="1828" y="621"/>
                    </a:lnTo>
                    <a:lnTo>
                      <a:pt x="1834" y="643"/>
                    </a:lnTo>
                    <a:lnTo>
                      <a:pt x="1842" y="663"/>
                    </a:lnTo>
                    <a:lnTo>
                      <a:pt x="1847" y="686"/>
                    </a:lnTo>
                    <a:lnTo>
                      <a:pt x="1853" y="708"/>
                    </a:lnTo>
                    <a:lnTo>
                      <a:pt x="1858" y="730"/>
                    </a:lnTo>
                    <a:lnTo>
                      <a:pt x="1866" y="776"/>
                    </a:lnTo>
                    <a:lnTo>
                      <a:pt x="1869" y="798"/>
                    </a:lnTo>
                    <a:lnTo>
                      <a:pt x="1873" y="821"/>
                    </a:lnTo>
                    <a:lnTo>
                      <a:pt x="1874" y="844"/>
                    </a:lnTo>
                    <a:lnTo>
                      <a:pt x="1876" y="867"/>
                    </a:lnTo>
                    <a:lnTo>
                      <a:pt x="1877" y="915"/>
                    </a:lnTo>
                    <a:close/>
                  </a:path>
                </a:pathLst>
              </a:custGeom>
              <a:solidFill>
                <a:srgbClr val="5B494B"/>
              </a:solidFill>
              <a:ln w="9525">
                <a:noFill/>
                <a:round/>
                <a:headEnd/>
                <a:tailEnd/>
              </a:ln>
            </p:spPr>
            <p:txBody>
              <a:bodyPr/>
              <a:lstStyle/>
              <a:p>
                <a:endParaRPr lang="ru-RU"/>
              </a:p>
            </p:txBody>
          </p:sp>
          <p:sp>
            <p:nvSpPr>
              <p:cNvPr id="163801" name="Freeform 26"/>
              <p:cNvSpPr>
                <a:spLocks/>
              </p:cNvSpPr>
              <p:nvPr/>
            </p:nvSpPr>
            <p:spPr bwMode="auto">
              <a:xfrm>
                <a:off x="1976" y="1331"/>
                <a:ext cx="1833" cy="1789"/>
              </a:xfrm>
              <a:custGeom>
                <a:avLst/>
                <a:gdLst>
                  <a:gd name="T0" fmla="*/ 1828 w 1833"/>
                  <a:gd name="T1" fmla="*/ 985 h 1789"/>
                  <a:gd name="T2" fmla="*/ 1810 w 1833"/>
                  <a:gd name="T3" fmla="*/ 1095 h 1789"/>
                  <a:gd name="T4" fmla="*/ 1761 w 1833"/>
                  <a:gd name="T5" fmla="*/ 1241 h 1789"/>
                  <a:gd name="T6" fmla="*/ 1712 w 1833"/>
                  <a:gd name="T7" fmla="*/ 1337 h 1789"/>
                  <a:gd name="T8" fmla="*/ 1665 w 1833"/>
                  <a:gd name="T9" fmla="*/ 1410 h 1789"/>
                  <a:gd name="T10" fmla="*/ 1596 w 1833"/>
                  <a:gd name="T11" fmla="*/ 1494 h 1789"/>
                  <a:gd name="T12" fmla="*/ 1517 w 1833"/>
                  <a:gd name="T13" fmla="*/ 1570 h 1789"/>
                  <a:gd name="T14" fmla="*/ 1431 w 1833"/>
                  <a:gd name="T15" fmla="*/ 1635 h 1789"/>
                  <a:gd name="T16" fmla="*/ 1316 w 1833"/>
                  <a:gd name="T17" fmla="*/ 1700 h 1789"/>
                  <a:gd name="T18" fmla="*/ 1211 w 1833"/>
                  <a:gd name="T19" fmla="*/ 1741 h 1789"/>
                  <a:gd name="T20" fmla="*/ 1124 w 1833"/>
                  <a:gd name="T21" fmla="*/ 1765 h 1789"/>
                  <a:gd name="T22" fmla="*/ 1034 w 1833"/>
                  <a:gd name="T23" fmla="*/ 1781 h 1789"/>
                  <a:gd name="T24" fmla="*/ 942 w 1833"/>
                  <a:gd name="T25" fmla="*/ 1787 h 1789"/>
                  <a:gd name="T26" fmla="*/ 823 w 1833"/>
                  <a:gd name="T27" fmla="*/ 1785 h 1789"/>
                  <a:gd name="T28" fmla="*/ 689 w 1833"/>
                  <a:gd name="T29" fmla="*/ 1761 h 1789"/>
                  <a:gd name="T30" fmla="*/ 581 w 1833"/>
                  <a:gd name="T31" fmla="*/ 1727 h 1789"/>
                  <a:gd name="T32" fmla="*/ 479 w 1833"/>
                  <a:gd name="T33" fmla="*/ 1681 h 1789"/>
                  <a:gd name="T34" fmla="*/ 386 w 1833"/>
                  <a:gd name="T35" fmla="*/ 1624 h 1789"/>
                  <a:gd name="T36" fmla="*/ 301 w 1833"/>
                  <a:gd name="T37" fmla="*/ 1558 h 1789"/>
                  <a:gd name="T38" fmla="*/ 210 w 1833"/>
                  <a:gd name="T39" fmla="*/ 1465 h 1789"/>
                  <a:gd name="T40" fmla="*/ 146 w 1833"/>
                  <a:gd name="T41" fmla="*/ 1378 h 1789"/>
                  <a:gd name="T42" fmla="*/ 90 w 1833"/>
                  <a:gd name="T43" fmla="*/ 1283 h 1789"/>
                  <a:gd name="T44" fmla="*/ 55 w 1833"/>
                  <a:gd name="T45" fmla="*/ 1202 h 1789"/>
                  <a:gd name="T46" fmla="*/ 23 w 1833"/>
                  <a:gd name="T47" fmla="*/ 1099 h 1789"/>
                  <a:gd name="T48" fmla="*/ 8 w 1833"/>
                  <a:gd name="T49" fmla="*/ 1010 h 1789"/>
                  <a:gd name="T50" fmla="*/ 0 w 1833"/>
                  <a:gd name="T51" fmla="*/ 896 h 1789"/>
                  <a:gd name="T52" fmla="*/ 7 w 1833"/>
                  <a:gd name="T53" fmla="*/ 782 h 1789"/>
                  <a:gd name="T54" fmla="*/ 28 w 1833"/>
                  <a:gd name="T55" fmla="*/ 673 h 1789"/>
                  <a:gd name="T56" fmla="*/ 89 w 1833"/>
                  <a:gd name="T57" fmla="*/ 509 h 1789"/>
                  <a:gd name="T58" fmla="*/ 131 w 1833"/>
                  <a:gd name="T59" fmla="*/ 432 h 1789"/>
                  <a:gd name="T60" fmla="*/ 180 w 1833"/>
                  <a:gd name="T61" fmla="*/ 360 h 1789"/>
                  <a:gd name="T62" fmla="*/ 268 w 1833"/>
                  <a:gd name="T63" fmla="*/ 263 h 1789"/>
                  <a:gd name="T64" fmla="*/ 332 w 1833"/>
                  <a:gd name="T65" fmla="*/ 204 h 1789"/>
                  <a:gd name="T66" fmla="*/ 439 w 1833"/>
                  <a:gd name="T67" fmla="*/ 130 h 1789"/>
                  <a:gd name="T68" fmla="*/ 537 w 1833"/>
                  <a:gd name="T69" fmla="*/ 80 h 1789"/>
                  <a:gd name="T70" fmla="*/ 642 w 1833"/>
                  <a:gd name="T71" fmla="*/ 41 h 1789"/>
                  <a:gd name="T72" fmla="*/ 731 w 1833"/>
                  <a:gd name="T73" fmla="*/ 19 h 1789"/>
                  <a:gd name="T74" fmla="*/ 821 w 1833"/>
                  <a:gd name="T75" fmla="*/ 4 h 1789"/>
                  <a:gd name="T76" fmla="*/ 915 w 1833"/>
                  <a:gd name="T77" fmla="*/ 0 h 1789"/>
                  <a:gd name="T78" fmla="*/ 1055 w 1833"/>
                  <a:gd name="T79" fmla="*/ 11 h 1789"/>
                  <a:gd name="T80" fmla="*/ 1166 w 1833"/>
                  <a:gd name="T81" fmla="*/ 34 h 1789"/>
                  <a:gd name="T82" fmla="*/ 1272 w 1833"/>
                  <a:gd name="T83" fmla="*/ 70 h 1789"/>
                  <a:gd name="T84" fmla="*/ 1372 w 1833"/>
                  <a:gd name="T85" fmla="*/ 117 h 1789"/>
                  <a:gd name="T86" fmla="*/ 1464 w 1833"/>
                  <a:gd name="T87" fmla="*/ 177 h 1789"/>
                  <a:gd name="T88" fmla="*/ 1547 w 1833"/>
                  <a:gd name="T89" fmla="*/ 245 h 1789"/>
                  <a:gd name="T90" fmla="*/ 1636 w 1833"/>
                  <a:gd name="T91" fmla="*/ 341 h 1789"/>
                  <a:gd name="T92" fmla="*/ 1700 w 1833"/>
                  <a:gd name="T93" fmla="*/ 429 h 1789"/>
                  <a:gd name="T94" fmla="*/ 1752 w 1833"/>
                  <a:gd name="T95" fmla="*/ 525 h 1789"/>
                  <a:gd name="T96" fmla="*/ 1792 w 1833"/>
                  <a:gd name="T97" fmla="*/ 628 h 1789"/>
                  <a:gd name="T98" fmla="*/ 1814 w 1833"/>
                  <a:gd name="T99" fmla="*/ 712 h 1789"/>
                  <a:gd name="T100" fmla="*/ 1828 w 1833"/>
                  <a:gd name="T101" fmla="*/ 801 h 178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833"/>
                  <a:gd name="T154" fmla="*/ 0 h 1789"/>
                  <a:gd name="T155" fmla="*/ 1833 w 1833"/>
                  <a:gd name="T156" fmla="*/ 1789 h 178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833" h="1789">
                    <a:moveTo>
                      <a:pt x="1833" y="893"/>
                    </a:moveTo>
                    <a:lnTo>
                      <a:pt x="1832" y="938"/>
                    </a:lnTo>
                    <a:lnTo>
                      <a:pt x="1830" y="961"/>
                    </a:lnTo>
                    <a:lnTo>
                      <a:pt x="1828" y="985"/>
                    </a:lnTo>
                    <a:lnTo>
                      <a:pt x="1825" y="1007"/>
                    </a:lnTo>
                    <a:lnTo>
                      <a:pt x="1823" y="1028"/>
                    </a:lnTo>
                    <a:lnTo>
                      <a:pt x="1814" y="1073"/>
                    </a:lnTo>
                    <a:lnTo>
                      <a:pt x="1810" y="1095"/>
                    </a:lnTo>
                    <a:lnTo>
                      <a:pt x="1805" y="1116"/>
                    </a:lnTo>
                    <a:lnTo>
                      <a:pt x="1793" y="1158"/>
                    </a:lnTo>
                    <a:lnTo>
                      <a:pt x="1778" y="1199"/>
                    </a:lnTo>
                    <a:lnTo>
                      <a:pt x="1761" y="1241"/>
                    </a:lnTo>
                    <a:lnTo>
                      <a:pt x="1744" y="1280"/>
                    </a:lnTo>
                    <a:lnTo>
                      <a:pt x="1734" y="1299"/>
                    </a:lnTo>
                    <a:lnTo>
                      <a:pt x="1723" y="1320"/>
                    </a:lnTo>
                    <a:lnTo>
                      <a:pt x="1712" y="1337"/>
                    </a:lnTo>
                    <a:lnTo>
                      <a:pt x="1701" y="1357"/>
                    </a:lnTo>
                    <a:lnTo>
                      <a:pt x="1690" y="1375"/>
                    </a:lnTo>
                    <a:lnTo>
                      <a:pt x="1677" y="1393"/>
                    </a:lnTo>
                    <a:lnTo>
                      <a:pt x="1665" y="1410"/>
                    </a:lnTo>
                    <a:lnTo>
                      <a:pt x="1652" y="1427"/>
                    </a:lnTo>
                    <a:lnTo>
                      <a:pt x="1638" y="1445"/>
                    </a:lnTo>
                    <a:lnTo>
                      <a:pt x="1626" y="1462"/>
                    </a:lnTo>
                    <a:lnTo>
                      <a:pt x="1596" y="1494"/>
                    </a:lnTo>
                    <a:lnTo>
                      <a:pt x="1565" y="1526"/>
                    </a:lnTo>
                    <a:lnTo>
                      <a:pt x="1549" y="1540"/>
                    </a:lnTo>
                    <a:lnTo>
                      <a:pt x="1534" y="1556"/>
                    </a:lnTo>
                    <a:lnTo>
                      <a:pt x="1517" y="1570"/>
                    </a:lnTo>
                    <a:lnTo>
                      <a:pt x="1500" y="1583"/>
                    </a:lnTo>
                    <a:lnTo>
                      <a:pt x="1466" y="1609"/>
                    </a:lnTo>
                    <a:lnTo>
                      <a:pt x="1448" y="1622"/>
                    </a:lnTo>
                    <a:lnTo>
                      <a:pt x="1431" y="1635"/>
                    </a:lnTo>
                    <a:lnTo>
                      <a:pt x="1393" y="1658"/>
                    </a:lnTo>
                    <a:lnTo>
                      <a:pt x="1374" y="1670"/>
                    </a:lnTo>
                    <a:lnTo>
                      <a:pt x="1355" y="1679"/>
                    </a:lnTo>
                    <a:lnTo>
                      <a:pt x="1316" y="1700"/>
                    </a:lnTo>
                    <a:lnTo>
                      <a:pt x="1295" y="1709"/>
                    </a:lnTo>
                    <a:lnTo>
                      <a:pt x="1274" y="1717"/>
                    </a:lnTo>
                    <a:lnTo>
                      <a:pt x="1233" y="1733"/>
                    </a:lnTo>
                    <a:lnTo>
                      <a:pt x="1211" y="1741"/>
                    </a:lnTo>
                    <a:lnTo>
                      <a:pt x="1190" y="1747"/>
                    </a:lnTo>
                    <a:lnTo>
                      <a:pt x="1168" y="1754"/>
                    </a:lnTo>
                    <a:lnTo>
                      <a:pt x="1146" y="1760"/>
                    </a:lnTo>
                    <a:lnTo>
                      <a:pt x="1124" y="1765"/>
                    </a:lnTo>
                    <a:lnTo>
                      <a:pt x="1102" y="1770"/>
                    </a:lnTo>
                    <a:lnTo>
                      <a:pt x="1079" y="1775"/>
                    </a:lnTo>
                    <a:lnTo>
                      <a:pt x="1058" y="1778"/>
                    </a:lnTo>
                    <a:lnTo>
                      <a:pt x="1034" y="1781"/>
                    </a:lnTo>
                    <a:lnTo>
                      <a:pt x="1012" y="1785"/>
                    </a:lnTo>
                    <a:lnTo>
                      <a:pt x="988" y="1786"/>
                    </a:lnTo>
                    <a:lnTo>
                      <a:pt x="964" y="1787"/>
                    </a:lnTo>
                    <a:lnTo>
                      <a:pt x="942" y="1787"/>
                    </a:lnTo>
                    <a:lnTo>
                      <a:pt x="918" y="1789"/>
                    </a:lnTo>
                    <a:lnTo>
                      <a:pt x="895" y="1787"/>
                    </a:lnTo>
                    <a:lnTo>
                      <a:pt x="871" y="1787"/>
                    </a:lnTo>
                    <a:lnTo>
                      <a:pt x="823" y="1785"/>
                    </a:lnTo>
                    <a:lnTo>
                      <a:pt x="778" y="1778"/>
                    </a:lnTo>
                    <a:lnTo>
                      <a:pt x="755" y="1775"/>
                    </a:lnTo>
                    <a:lnTo>
                      <a:pt x="733" y="1770"/>
                    </a:lnTo>
                    <a:lnTo>
                      <a:pt x="689" y="1761"/>
                    </a:lnTo>
                    <a:lnTo>
                      <a:pt x="667" y="1755"/>
                    </a:lnTo>
                    <a:lnTo>
                      <a:pt x="644" y="1748"/>
                    </a:lnTo>
                    <a:lnTo>
                      <a:pt x="602" y="1735"/>
                    </a:lnTo>
                    <a:lnTo>
                      <a:pt x="581" y="1727"/>
                    </a:lnTo>
                    <a:lnTo>
                      <a:pt x="560" y="1718"/>
                    </a:lnTo>
                    <a:lnTo>
                      <a:pt x="540" y="1711"/>
                    </a:lnTo>
                    <a:lnTo>
                      <a:pt x="519" y="1701"/>
                    </a:lnTo>
                    <a:lnTo>
                      <a:pt x="479" y="1681"/>
                    </a:lnTo>
                    <a:lnTo>
                      <a:pt x="460" y="1671"/>
                    </a:lnTo>
                    <a:lnTo>
                      <a:pt x="442" y="1660"/>
                    </a:lnTo>
                    <a:lnTo>
                      <a:pt x="405" y="1637"/>
                    </a:lnTo>
                    <a:lnTo>
                      <a:pt x="386" y="1624"/>
                    </a:lnTo>
                    <a:lnTo>
                      <a:pt x="369" y="1611"/>
                    </a:lnTo>
                    <a:lnTo>
                      <a:pt x="334" y="1585"/>
                    </a:lnTo>
                    <a:lnTo>
                      <a:pt x="317" y="1572"/>
                    </a:lnTo>
                    <a:lnTo>
                      <a:pt x="301" y="1558"/>
                    </a:lnTo>
                    <a:lnTo>
                      <a:pt x="285" y="1542"/>
                    </a:lnTo>
                    <a:lnTo>
                      <a:pt x="270" y="1528"/>
                    </a:lnTo>
                    <a:lnTo>
                      <a:pt x="239" y="1497"/>
                    </a:lnTo>
                    <a:lnTo>
                      <a:pt x="210" y="1465"/>
                    </a:lnTo>
                    <a:lnTo>
                      <a:pt x="196" y="1448"/>
                    </a:lnTo>
                    <a:lnTo>
                      <a:pt x="182" y="1430"/>
                    </a:lnTo>
                    <a:lnTo>
                      <a:pt x="157" y="1395"/>
                    </a:lnTo>
                    <a:lnTo>
                      <a:pt x="146" y="1378"/>
                    </a:lnTo>
                    <a:lnTo>
                      <a:pt x="133" y="1359"/>
                    </a:lnTo>
                    <a:lnTo>
                      <a:pt x="110" y="1322"/>
                    </a:lnTo>
                    <a:lnTo>
                      <a:pt x="101" y="1302"/>
                    </a:lnTo>
                    <a:lnTo>
                      <a:pt x="90" y="1283"/>
                    </a:lnTo>
                    <a:lnTo>
                      <a:pt x="80" y="1264"/>
                    </a:lnTo>
                    <a:lnTo>
                      <a:pt x="72" y="1244"/>
                    </a:lnTo>
                    <a:lnTo>
                      <a:pt x="63" y="1223"/>
                    </a:lnTo>
                    <a:lnTo>
                      <a:pt x="55" y="1202"/>
                    </a:lnTo>
                    <a:lnTo>
                      <a:pt x="40" y="1161"/>
                    </a:lnTo>
                    <a:lnTo>
                      <a:pt x="34" y="1141"/>
                    </a:lnTo>
                    <a:lnTo>
                      <a:pt x="28" y="1119"/>
                    </a:lnTo>
                    <a:lnTo>
                      <a:pt x="23" y="1099"/>
                    </a:lnTo>
                    <a:lnTo>
                      <a:pt x="19" y="1076"/>
                    </a:lnTo>
                    <a:lnTo>
                      <a:pt x="14" y="1054"/>
                    </a:lnTo>
                    <a:lnTo>
                      <a:pt x="10" y="1032"/>
                    </a:lnTo>
                    <a:lnTo>
                      <a:pt x="8" y="1010"/>
                    </a:lnTo>
                    <a:lnTo>
                      <a:pt x="4" y="988"/>
                    </a:lnTo>
                    <a:lnTo>
                      <a:pt x="2" y="964"/>
                    </a:lnTo>
                    <a:lnTo>
                      <a:pt x="1" y="942"/>
                    </a:lnTo>
                    <a:lnTo>
                      <a:pt x="0" y="896"/>
                    </a:lnTo>
                    <a:lnTo>
                      <a:pt x="0" y="851"/>
                    </a:lnTo>
                    <a:lnTo>
                      <a:pt x="2" y="826"/>
                    </a:lnTo>
                    <a:lnTo>
                      <a:pt x="4" y="804"/>
                    </a:lnTo>
                    <a:lnTo>
                      <a:pt x="7" y="782"/>
                    </a:lnTo>
                    <a:lnTo>
                      <a:pt x="10" y="760"/>
                    </a:lnTo>
                    <a:lnTo>
                      <a:pt x="18" y="716"/>
                    </a:lnTo>
                    <a:lnTo>
                      <a:pt x="23" y="693"/>
                    </a:lnTo>
                    <a:lnTo>
                      <a:pt x="28" y="673"/>
                    </a:lnTo>
                    <a:lnTo>
                      <a:pt x="40" y="631"/>
                    </a:lnTo>
                    <a:lnTo>
                      <a:pt x="54" y="588"/>
                    </a:lnTo>
                    <a:lnTo>
                      <a:pt x="71" y="548"/>
                    </a:lnTo>
                    <a:lnTo>
                      <a:pt x="89" y="509"/>
                    </a:lnTo>
                    <a:lnTo>
                      <a:pt x="100" y="488"/>
                    </a:lnTo>
                    <a:lnTo>
                      <a:pt x="109" y="469"/>
                    </a:lnTo>
                    <a:lnTo>
                      <a:pt x="120" y="450"/>
                    </a:lnTo>
                    <a:lnTo>
                      <a:pt x="131" y="432"/>
                    </a:lnTo>
                    <a:lnTo>
                      <a:pt x="144" y="413"/>
                    </a:lnTo>
                    <a:lnTo>
                      <a:pt x="155" y="396"/>
                    </a:lnTo>
                    <a:lnTo>
                      <a:pt x="168" y="377"/>
                    </a:lnTo>
                    <a:lnTo>
                      <a:pt x="180" y="360"/>
                    </a:lnTo>
                    <a:lnTo>
                      <a:pt x="195" y="344"/>
                    </a:lnTo>
                    <a:lnTo>
                      <a:pt x="208" y="326"/>
                    </a:lnTo>
                    <a:lnTo>
                      <a:pt x="238" y="295"/>
                    </a:lnTo>
                    <a:lnTo>
                      <a:pt x="268" y="263"/>
                    </a:lnTo>
                    <a:lnTo>
                      <a:pt x="283" y="247"/>
                    </a:lnTo>
                    <a:lnTo>
                      <a:pt x="299" y="233"/>
                    </a:lnTo>
                    <a:lnTo>
                      <a:pt x="315" y="219"/>
                    </a:lnTo>
                    <a:lnTo>
                      <a:pt x="332" y="204"/>
                    </a:lnTo>
                    <a:lnTo>
                      <a:pt x="367" y="179"/>
                    </a:lnTo>
                    <a:lnTo>
                      <a:pt x="384" y="166"/>
                    </a:lnTo>
                    <a:lnTo>
                      <a:pt x="403" y="154"/>
                    </a:lnTo>
                    <a:lnTo>
                      <a:pt x="439" y="130"/>
                    </a:lnTo>
                    <a:lnTo>
                      <a:pt x="458" y="119"/>
                    </a:lnTo>
                    <a:lnTo>
                      <a:pt x="477" y="108"/>
                    </a:lnTo>
                    <a:lnTo>
                      <a:pt x="517" y="89"/>
                    </a:lnTo>
                    <a:lnTo>
                      <a:pt x="537" y="80"/>
                    </a:lnTo>
                    <a:lnTo>
                      <a:pt x="558" y="72"/>
                    </a:lnTo>
                    <a:lnTo>
                      <a:pt x="599" y="55"/>
                    </a:lnTo>
                    <a:lnTo>
                      <a:pt x="622" y="47"/>
                    </a:lnTo>
                    <a:lnTo>
                      <a:pt x="642" y="41"/>
                    </a:lnTo>
                    <a:lnTo>
                      <a:pt x="665" y="35"/>
                    </a:lnTo>
                    <a:lnTo>
                      <a:pt x="687" y="29"/>
                    </a:lnTo>
                    <a:lnTo>
                      <a:pt x="708" y="23"/>
                    </a:lnTo>
                    <a:lnTo>
                      <a:pt x="731" y="19"/>
                    </a:lnTo>
                    <a:lnTo>
                      <a:pt x="753" y="14"/>
                    </a:lnTo>
                    <a:lnTo>
                      <a:pt x="775" y="11"/>
                    </a:lnTo>
                    <a:lnTo>
                      <a:pt x="798" y="8"/>
                    </a:lnTo>
                    <a:lnTo>
                      <a:pt x="821" y="4"/>
                    </a:lnTo>
                    <a:lnTo>
                      <a:pt x="845" y="2"/>
                    </a:lnTo>
                    <a:lnTo>
                      <a:pt x="868" y="2"/>
                    </a:lnTo>
                    <a:lnTo>
                      <a:pt x="892" y="0"/>
                    </a:lnTo>
                    <a:lnTo>
                      <a:pt x="915" y="0"/>
                    </a:lnTo>
                    <a:lnTo>
                      <a:pt x="939" y="0"/>
                    </a:lnTo>
                    <a:lnTo>
                      <a:pt x="962" y="1"/>
                    </a:lnTo>
                    <a:lnTo>
                      <a:pt x="1009" y="4"/>
                    </a:lnTo>
                    <a:lnTo>
                      <a:pt x="1055" y="11"/>
                    </a:lnTo>
                    <a:lnTo>
                      <a:pt x="1077" y="13"/>
                    </a:lnTo>
                    <a:lnTo>
                      <a:pt x="1099" y="18"/>
                    </a:lnTo>
                    <a:lnTo>
                      <a:pt x="1144" y="28"/>
                    </a:lnTo>
                    <a:lnTo>
                      <a:pt x="1166" y="34"/>
                    </a:lnTo>
                    <a:lnTo>
                      <a:pt x="1188" y="41"/>
                    </a:lnTo>
                    <a:lnTo>
                      <a:pt x="1231" y="54"/>
                    </a:lnTo>
                    <a:lnTo>
                      <a:pt x="1252" y="61"/>
                    </a:lnTo>
                    <a:lnTo>
                      <a:pt x="1272" y="70"/>
                    </a:lnTo>
                    <a:lnTo>
                      <a:pt x="1293" y="78"/>
                    </a:lnTo>
                    <a:lnTo>
                      <a:pt x="1313" y="87"/>
                    </a:lnTo>
                    <a:lnTo>
                      <a:pt x="1353" y="106"/>
                    </a:lnTo>
                    <a:lnTo>
                      <a:pt x="1372" y="117"/>
                    </a:lnTo>
                    <a:lnTo>
                      <a:pt x="1391" y="129"/>
                    </a:lnTo>
                    <a:lnTo>
                      <a:pt x="1429" y="152"/>
                    </a:lnTo>
                    <a:lnTo>
                      <a:pt x="1446" y="164"/>
                    </a:lnTo>
                    <a:lnTo>
                      <a:pt x="1464" y="177"/>
                    </a:lnTo>
                    <a:lnTo>
                      <a:pt x="1498" y="202"/>
                    </a:lnTo>
                    <a:lnTo>
                      <a:pt x="1515" y="217"/>
                    </a:lnTo>
                    <a:lnTo>
                      <a:pt x="1532" y="231"/>
                    </a:lnTo>
                    <a:lnTo>
                      <a:pt x="1547" y="245"/>
                    </a:lnTo>
                    <a:lnTo>
                      <a:pt x="1564" y="261"/>
                    </a:lnTo>
                    <a:lnTo>
                      <a:pt x="1594" y="292"/>
                    </a:lnTo>
                    <a:lnTo>
                      <a:pt x="1624" y="324"/>
                    </a:lnTo>
                    <a:lnTo>
                      <a:pt x="1636" y="341"/>
                    </a:lnTo>
                    <a:lnTo>
                      <a:pt x="1651" y="357"/>
                    </a:lnTo>
                    <a:lnTo>
                      <a:pt x="1676" y="393"/>
                    </a:lnTo>
                    <a:lnTo>
                      <a:pt x="1688" y="411"/>
                    </a:lnTo>
                    <a:lnTo>
                      <a:pt x="1700" y="429"/>
                    </a:lnTo>
                    <a:lnTo>
                      <a:pt x="1722" y="466"/>
                    </a:lnTo>
                    <a:lnTo>
                      <a:pt x="1733" y="485"/>
                    </a:lnTo>
                    <a:lnTo>
                      <a:pt x="1743" y="506"/>
                    </a:lnTo>
                    <a:lnTo>
                      <a:pt x="1752" y="525"/>
                    </a:lnTo>
                    <a:lnTo>
                      <a:pt x="1760" y="545"/>
                    </a:lnTo>
                    <a:lnTo>
                      <a:pt x="1770" y="564"/>
                    </a:lnTo>
                    <a:lnTo>
                      <a:pt x="1777" y="585"/>
                    </a:lnTo>
                    <a:lnTo>
                      <a:pt x="1792" y="628"/>
                    </a:lnTo>
                    <a:lnTo>
                      <a:pt x="1798" y="648"/>
                    </a:lnTo>
                    <a:lnTo>
                      <a:pt x="1804" y="669"/>
                    </a:lnTo>
                    <a:lnTo>
                      <a:pt x="1809" y="690"/>
                    </a:lnTo>
                    <a:lnTo>
                      <a:pt x="1814" y="712"/>
                    </a:lnTo>
                    <a:lnTo>
                      <a:pt x="1819" y="735"/>
                    </a:lnTo>
                    <a:lnTo>
                      <a:pt x="1822" y="757"/>
                    </a:lnTo>
                    <a:lnTo>
                      <a:pt x="1825" y="779"/>
                    </a:lnTo>
                    <a:lnTo>
                      <a:pt x="1828" y="801"/>
                    </a:lnTo>
                    <a:lnTo>
                      <a:pt x="1830" y="823"/>
                    </a:lnTo>
                    <a:lnTo>
                      <a:pt x="1832" y="847"/>
                    </a:lnTo>
                    <a:lnTo>
                      <a:pt x="1833" y="893"/>
                    </a:lnTo>
                    <a:close/>
                  </a:path>
                </a:pathLst>
              </a:custGeom>
              <a:solidFill>
                <a:srgbClr val="634C4E"/>
              </a:solidFill>
              <a:ln w="9525">
                <a:noFill/>
                <a:round/>
                <a:headEnd/>
                <a:tailEnd/>
              </a:ln>
            </p:spPr>
            <p:txBody>
              <a:bodyPr/>
              <a:lstStyle/>
              <a:p>
                <a:endParaRPr lang="ru-RU"/>
              </a:p>
            </p:txBody>
          </p:sp>
          <p:sp>
            <p:nvSpPr>
              <p:cNvPr id="163802" name="Freeform 27"/>
              <p:cNvSpPr>
                <a:spLocks/>
              </p:cNvSpPr>
              <p:nvPr/>
            </p:nvSpPr>
            <p:spPr bwMode="auto">
              <a:xfrm>
                <a:off x="1998" y="1354"/>
                <a:ext cx="1789" cy="1744"/>
              </a:xfrm>
              <a:custGeom>
                <a:avLst/>
                <a:gdLst>
                  <a:gd name="T0" fmla="*/ 1784 w 1789"/>
                  <a:gd name="T1" fmla="*/ 959 h 1744"/>
                  <a:gd name="T2" fmla="*/ 1761 w 1789"/>
                  <a:gd name="T3" fmla="*/ 1089 h 1744"/>
                  <a:gd name="T4" fmla="*/ 1718 w 1789"/>
                  <a:gd name="T5" fmla="*/ 1211 h 1744"/>
                  <a:gd name="T6" fmla="*/ 1660 w 1789"/>
                  <a:gd name="T7" fmla="*/ 1323 h 1744"/>
                  <a:gd name="T8" fmla="*/ 1557 w 1789"/>
                  <a:gd name="T9" fmla="*/ 1457 h 1744"/>
                  <a:gd name="T10" fmla="*/ 1480 w 1789"/>
                  <a:gd name="T11" fmla="*/ 1530 h 1744"/>
                  <a:gd name="T12" fmla="*/ 1377 w 1789"/>
                  <a:gd name="T13" fmla="*/ 1606 h 1744"/>
                  <a:gd name="T14" fmla="*/ 1264 w 1789"/>
                  <a:gd name="T15" fmla="*/ 1666 h 1744"/>
                  <a:gd name="T16" fmla="*/ 1140 w 1789"/>
                  <a:gd name="T17" fmla="*/ 1711 h 1744"/>
                  <a:gd name="T18" fmla="*/ 1033 w 1789"/>
                  <a:gd name="T19" fmla="*/ 1733 h 1744"/>
                  <a:gd name="T20" fmla="*/ 943 w 1789"/>
                  <a:gd name="T21" fmla="*/ 1743 h 1744"/>
                  <a:gd name="T22" fmla="*/ 827 w 1789"/>
                  <a:gd name="T23" fmla="*/ 1741 h 1744"/>
                  <a:gd name="T24" fmla="*/ 717 w 1789"/>
                  <a:gd name="T25" fmla="*/ 1727 h 1744"/>
                  <a:gd name="T26" fmla="*/ 631 w 1789"/>
                  <a:gd name="T27" fmla="*/ 1705 h 1744"/>
                  <a:gd name="T28" fmla="*/ 548 w 1789"/>
                  <a:gd name="T29" fmla="*/ 1675 h 1744"/>
                  <a:gd name="T30" fmla="*/ 397 w 1789"/>
                  <a:gd name="T31" fmla="*/ 1597 h 1744"/>
                  <a:gd name="T32" fmla="*/ 327 w 1789"/>
                  <a:gd name="T33" fmla="*/ 1546 h 1744"/>
                  <a:gd name="T34" fmla="*/ 248 w 1789"/>
                  <a:gd name="T35" fmla="*/ 1476 h 1744"/>
                  <a:gd name="T36" fmla="*/ 167 w 1789"/>
                  <a:gd name="T37" fmla="*/ 1377 h 1744"/>
                  <a:gd name="T38" fmla="*/ 110 w 1789"/>
                  <a:gd name="T39" fmla="*/ 1289 h 1744"/>
                  <a:gd name="T40" fmla="*/ 64 w 1789"/>
                  <a:gd name="T41" fmla="*/ 1193 h 1744"/>
                  <a:gd name="T42" fmla="*/ 36 w 1789"/>
                  <a:gd name="T43" fmla="*/ 1113 h 1744"/>
                  <a:gd name="T44" fmla="*/ 15 w 1789"/>
                  <a:gd name="T45" fmla="*/ 1029 h 1744"/>
                  <a:gd name="T46" fmla="*/ 4 w 1789"/>
                  <a:gd name="T47" fmla="*/ 940 h 1744"/>
                  <a:gd name="T48" fmla="*/ 3 w 1789"/>
                  <a:gd name="T49" fmla="*/ 806 h 1744"/>
                  <a:gd name="T50" fmla="*/ 19 w 1789"/>
                  <a:gd name="T51" fmla="*/ 699 h 1744"/>
                  <a:gd name="T52" fmla="*/ 55 w 1789"/>
                  <a:gd name="T53" fmla="*/ 574 h 1744"/>
                  <a:gd name="T54" fmla="*/ 109 w 1789"/>
                  <a:gd name="T55" fmla="*/ 459 h 1744"/>
                  <a:gd name="T56" fmla="*/ 204 w 1789"/>
                  <a:gd name="T57" fmla="*/ 320 h 1744"/>
                  <a:gd name="T58" fmla="*/ 294 w 1789"/>
                  <a:gd name="T59" fmla="*/ 228 h 1744"/>
                  <a:gd name="T60" fmla="*/ 395 w 1789"/>
                  <a:gd name="T61" fmla="*/ 151 h 1744"/>
                  <a:gd name="T62" fmla="*/ 507 w 1789"/>
                  <a:gd name="T63" fmla="*/ 87 h 1744"/>
                  <a:gd name="T64" fmla="*/ 628 w 1789"/>
                  <a:gd name="T65" fmla="*/ 41 h 1744"/>
                  <a:gd name="T66" fmla="*/ 736 w 1789"/>
                  <a:gd name="T67" fmla="*/ 15 h 1744"/>
                  <a:gd name="T68" fmla="*/ 824 w 1789"/>
                  <a:gd name="T69" fmla="*/ 4 h 1744"/>
                  <a:gd name="T70" fmla="*/ 940 w 1789"/>
                  <a:gd name="T71" fmla="*/ 2 h 1744"/>
                  <a:gd name="T72" fmla="*/ 1030 w 1789"/>
                  <a:gd name="T73" fmla="*/ 10 h 1744"/>
                  <a:gd name="T74" fmla="*/ 1138 w 1789"/>
                  <a:gd name="T75" fmla="*/ 33 h 1744"/>
                  <a:gd name="T76" fmla="*/ 1222 w 1789"/>
                  <a:gd name="T77" fmla="*/ 60 h 1744"/>
                  <a:gd name="T78" fmla="*/ 1358 w 1789"/>
                  <a:gd name="T79" fmla="*/ 126 h 1744"/>
                  <a:gd name="T80" fmla="*/ 1446 w 1789"/>
                  <a:gd name="T81" fmla="*/ 186 h 1744"/>
                  <a:gd name="T82" fmla="*/ 1526 w 1789"/>
                  <a:gd name="T83" fmla="*/ 256 h 1744"/>
                  <a:gd name="T84" fmla="*/ 1611 w 1789"/>
                  <a:gd name="T85" fmla="*/ 350 h 1744"/>
                  <a:gd name="T86" fmla="*/ 1670 w 1789"/>
                  <a:gd name="T87" fmla="*/ 437 h 1744"/>
                  <a:gd name="T88" fmla="*/ 1717 w 1789"/>
                  <a:gd name="T89" fmla="*/ 532 h 1744"/>
                  <a:gd name="T90" fmla="*/ 1748 w 1789"/>
                  <a:gd name="T91" fmla="*/ 612 h 1744"/>
                  <a:gd name="T92" fmla="*/ 1770 w 1789"/>
                  <a:gd name="T93" fmla="*/ 696 h 1744"/>
                  <a:gd name="T94" fmla="*/ 1784 w 1789"/>
                  <a:gd name="T95" fmla="*/ 781 h 17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789"/>
                  <a:gd name="T145" fmla="*/ 0 h 1744"/>
                  <a:gd name="T146" fmla="*/ 1789 w 1789"/>
                  <a:gd name="T147" fmla="*/ 1744 h 174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789" h="1744">
                    <a:moveTo>
                      <a:pt x="1789" y="871"/>
                    </a:moveTo>
                    <a:lnTo>
                      <a:pt x="1788" y="916"/>
                    </a:lnTo>
                    <a:lnTo>
                      <a:pt x="1786" y="937"/>
                    </a:lnTo>
                    <a:lnTo>
                      <a:pt x="1784" y="959"/>
                    </a:lnTo>
                    <a:lnTo>
                      <a:pt x="1778" y="1004"/>
                    </a:lnTo>
                    <a:lnTo>
                      <a:pt x="1775" y="1025"/>
                    </a:lnTo>
                    <a:lnTo>
                      <a:pt x="1770" y="1046"/>
                    </a:lnTo>
                    <a:lnTo>
                      <a:pt x="1761" y="1089"/>
                    </a:lnTo>
                    <a:lnTo>
                      <a:pt x="1748" y="1130"/>
                    </a:lnTo>
                    <a:lnTo>
                      <a:pt x="1742" y="1151"/>
                    </a:lnTo>
                    <a:lnTo>
                      <a:pt x="1736" y="1171"/>
                    </a:lnTo>
                    <a:lnTo>
                      <a:pt x="1718" y="1211"/>
                    </a:lnTo>
                    <a:lnTo>
                      <a:pt x="1711" y="1230"/>
                    </a:lnTo>
                    <a:lnTo>
                      <a:pt x="1701" y="1249"/>
                    </a:lnTo>
                    <a:lnTo>
                      <a:pt x="1682" y="1286"/>
                    </a:lnTo>
                    <a:lnTo>
                      <a:pt x="1660" y="1323"/>
                    </a:lnTo>
                    <a:lnTo>
                      <a:pt x="1636" y="1358"/>
                    </a:lnTo>
                    <a:lnTo>
                      <a:pt x="1613" y="1393"/>
                    </a:lnTo>
                    <a:lnTo>
                      <a:pt x="1586" y="1425"/>
                    </a:lnTo>
                    <a:lnTo>
                      <a:pt x="1557" y="1457"/>
                    </a:lnTo>
                    <a:lnTo>
                      <a:pt x="1543" y="1473"/>
                    </a:lnTo>
                    <a:lnTo>
                      <a:pt x="1527" y="1487"/>
                    </a:lnTo>
                    <a:lnTo>
                      <a:pt x="1497" y="1516"/>
                    </a:lnTo>
                    <a:lnTo>
                      <a:pt x="1480" y="1530"/>
                    </a:lnTo>
                    <a:lnTo>
                      <a:pt x="1465" y="1544"/>
                    </a:lnTo>
                    <a:lnTo>
                      <a:pt x="1431" y="1570"/>
                    </a:lnTo>
                    <a:lnTo>
                      <a:pt x="1396" y="1595"/>
                    </a:lnTo>
                    <a:lnTo>
                      <a:pt x="1377" y="1606"/>
                    </a:lnTo>
                    <a:lnTo>
                      <a:pt x="1360" y="1617"/>
                    </a:lnTo>
                    <a:lnTo>
                      <a:pt x="1322" y="1638"/>
                    </a:lnTo>
                    <a:lnTo>
                      <a:pt x="1284" y="1657"/>
                    </a:lnTo>
                    <a:lnTo>
                      <a:pt x="1264" y="1666"/>
                    </a:lnTo>
                    <a:lnTo>
                      <a:pt x="1245" y="1674"/>
                    </a:lnTo>
                    <a:lnTo>
                      <a:pt x="1204" y="1690"/>
                    </a:lnTo>
                    <a:lnTo>
                      <a:pt x="1163" y="1704"/>
                    </a:lnTo>
                    <a:lnTo>
                      <a:pt x="1140" y="1711"/>
                    </a:lnTo>
                    <a:lnTo>
                      <a:pt x="1120" y="1715"/>
                    </a:lnTo>
                    <a:lnTo>
                      <a:pt x="1077" y="1726"/>
                    </a:lnTo>
                    <a:lnTo>
                      <a:pt x="1055" y="1730"/>
                    </a:lnTo>
                    <a:lnTo>
                      <a:pt x="1033" y="1733"/>
                    </a:lnTo>
                    <a:lnTo>
                      <a:pt x="1011" y="1736"/>
                    </a:lnTo>
                    <a:lnTo>
                      <a:pt x="986" y="1740"/>
                    </a:lnTo>
                    <a:lnTo>
                      <a:pt x="965" y="1741"/>
                    </a:lnTo>
                    <a:lnTo>
                      <a:pt x="943" y="1743"/>
                    </a:lnTo>
                    <a:lnTo>
                      <a:pt x="896" y="1744"/>
                    </a:lnTo>
                    <a:lnTo>
                      <a:pt x="873" y="1744"/>
                    </a:lnTo>
                    <a:lnTo>
                      <a:pt x="851" y="1743"/>
                    </a:lnTo>
                    <a:lnTo>
                      <a:pt x="827" y="1741"/>
                    </a:lnTo>
                    <a:lnTo>
                      <a:pt x="805" y="1740"/>
                    </a:lnTo>
                    <a:lnTo>
                      <a:pt x="783" y="1736"/>
                    </a:lnTo>
                    <a:lnTo>
                      <a:pt x="761" y="1734"/>
                    </a:lnTo>
                    <a:lnTo>
                      <a:pt x="717" y="1727"/>
                    </a:lnTo>
                    <a:lnTo>
                      <a:pt x="694" y="1723"/>
                    </a:lnTo>
                    <a:lnTo>
                      <a:pt x="672" y="1716"/>
                    </a:lnTo>
                    <a:lnTo>
                      <a:pt x="651" y="1712"/>
                    </a:lnTo>
                    <a:lnTo>
                      <a:pt x="631" y="1705"/>
                    </a:lnTo>
                    <a:lnTo>
                      <a:pt x="609" y="1699"/>
                    </a:lnTo>
                    <a:lnTo>
                      <a:pt x="588" y="1691"/>
                    </a:lnTo>
                    <a:lnTo>
                      <a:pt x="568" y="1684"/>
                    </a:lnTo>
                    <a:lnTo>
                      <a:pt x="548" y="1675"/>
                    </a:lnTo>
                    <a:lnTo>
                      <a:pt x="509" y="1658"/>
                    </a:lnTo>
                    <a:lnTo>
                      <a:pt x="469" y="1639"/>
                    </a:lnTo>
                    <a:lnTo>
                      <a:pt x="433" y="1619"/>
                    </a:lnTo>
                    <a:lnTo>
                      <a:pt x="397" y="1597"/>
                    </a:lnTo>
                    <a:lnTo>
                      <a:pt x="378" y="1585"/>
                    </a:lnTo>
                    <a:lnTo>
                      <a:pt x="360" y="1572"/>
                    </a:lnTo>
                    <a:lnTo>
                      <a:pt x="345" y="1559"/>
                    </a:lnTo>
                    <a:lnTo>
                      <a:pt x="327" y="1546"/>
                    </a:lnTo>
                    <a:lnTo>
                      <a:pt x="311" y="1532"/>
                    </a:lnTo>
                    <a:lnTo>
                      <a:pt x="296" y="1518"/>
                    </a:lnTo>
                    <a:lnTo>
                      <a:pt x="264" y="1489"/>
                    </a:lnTo>
                    <a:lnTo>
                      <a:pt x="248" y="1476"/>
                    </a:lnTo>
                    <a:lnTo>
                      <a:pt x="234" y="1460"/>
                    </a:lnTo>
                    <a:lnTo>
                      <a:pt x="205" y="1428"/>
                    </a:lnTo>
                    <a:lnTo>
                      <a:pt x="179" y="1395"/>
                    </a:lnTo>
                    <a:lnTo>
                      <a:pt x="167" y="1377"/>
                    </a:lnTo>
                    <a:lnTo>
                      <a:pt x="154" y="1360"/>
                    </a:lnTo>
                    <a:lnTo>
                      <a:pt x="130" y="1326"/>
                    </a:lnTo>
                    <a:lnTo>
                      <a:pt x="119" y="1308"/>
                    </a:lnTo>
                    <a:lnTo>
                      <a:pt x="110" y="1289"/>
                    </a:lnTo>
                    <a:lnTo>
                      <a:pt x="89" y="1251"/>
                    </a:lnTo>
                    <a:lnTo>
                      <a:pt x="80" y="1233"/>
                    </a:lnTo>
                    <a:lnTo>
                      <a:pt x="72" y="1214"/>
                    </a:lnTo>
                    <a:lnTo>
                      <a:pt x="64" y="1193"/>
                    </a:lnTo>
                    <a:lnTo>
                      <a:pt x="56" y="1174"/>
                    </a:lnTo>
                    <a:lnTo>
                      <a:pt x="49" y="1154"/>
                    </a:lnTo>
                    <a:lnTo>
                      <a:pt x="42" y="1133"/>
                    </a:lnTo>
                    <a:lnTo>
                      <a:pt x="36" y="1113"/>
                    </a:lnTo>
                    <a:lnTo>
                      <a:pt x="29" y="1092"/>
                    </a:lnTo>
                    <a:lnTo>
                      <a:pt x="24" y="1071"/>
                    </a:lnTo>
                    <a:lnTo>
                      <a:pt x="19" y="1049"/>
                    </a:lnTo>
                    <a:lnTo>
                      <a:pt x="15" y="1029"/>
                    </a:lnTo>
                    <a:lnTo>
                      <a:pt x="11" y="1007"/>
                    </a:lnTo>
                    <a:lnTo>
                      <a:pt x="9" y="985"/>
                    </a:lnTo>
                    <a:lnTo>
                      <a:pt x="5" y="963"/>
                    </a:lnTo>
                    <a:lnTo>
                      <a:pt x="4" y="940"/>
                    </a:lnTo>
                    <a:lnTo>
                      <a:pt x="2" y="919"/>
                    </a:lnTo>
                    <a:lnTo>
                      <a:pt x="0" y="874"/>
                    </a:lnTo>
                    <a:lnTo>
                      <a:pt x="2" y="830"/>
                    </a:lnTo>
                    <a:lnTo>
                      <a:pt x="3" y="806"/>
                    </a:lnTo>
                    <a:lnTo>
                      <a:pt x="5" y="784"/>
                    </a:lnTo>
                    <a:lnTo>
                      <a:pt x="11" y="741"/>
                    </a:lnTo>
                    <a:lnTo>
                      <a:pt x="14" y="720"/>
                    </a:lnTo>
                    <a:lnTo>
                      <a:pt x="19" y="699"/>
                    </a:lnTo>
                    <a:lnTo>
                      <a:pt x="28" y="656"/>
                    </a:lnTo>
                    <a:lnTo>
                      <a:pt x="41" y="615"/>
                    </a:lnTo>
                    <a:lnTo>
                      <a:pt x="48" y="595"/>
                    </a:lnTo>
                    <a:lnTo>
                      <a:pt x="55" y="574"/>
                    </a:lnTo>
                    <a:lnTo>
                      <a:pt x="71" y="535"/>
                    </a:lnTo>
                    <a:lnTo>
                      <a:pt x="78" y="516"/>
                    </a:lnTo>
                    <a:lnTo>
                      <a:pt x="88" y="497"/>
                    </a:lnTo>
                    <a:lnTo>
                      <a:pt x="109" y="459"/>
                    </a:lnTo>
                    <a:lnTo>
                      <a:pt x="129" y="422"/>
                    </a:lnTo>
                    <a:lnTo>
                      <a:pt x="153" y="386"/>
                    </a:lnTo>
                    <a:lnTo>
                      <a:pt x="178" y="353"/>
                    </a:lnTo>
                    <a:lnTo>
                      <a:pt x="204" y="320"/>
                    </a:lnTo>
                    <a:lnTo>
                      <a:pt x="232" y="288"/>
                    </a:lnTo>
                    <a:lnTo>
                      <a:pt x="247" y="272"/>
                    </a:lnTo>
                    <a:lnTo>
                      <a:pt x="262" y="258"/>
                    </a:lnTo>
                    <a:lnTo>
                      <a:pt x="294" y="228"/>
                    </a:lnTo>
                    <a:lnTo>
                      <a:pt x="309" y="215"/>
                    </a:lnTo>
                    <a:lnTo>
                      <a:pt x="325" y="201"/>
                    </a:lnTo>
                    <a:lnTo>
                      <a:pt x="358" y="176"/>
                    </a:lnTo>
                    <a:lnTo>
                      <a:pt x="395" y="151"/>
                    </a:lnTo>
                    <a:lnTo>
                      <a:pt x="412" y="139"/>
                    </a:lnTo>
                    <a:lnTo>
                      <a:pt x="431" y="128"/>
                    </a:lnTo>
                    <a:lnTo>
                      <a:pt x="467" y="108"/>
                    </a:lnTo>
                    <a:lnTo>
                      <a:pt x="507" y="87"/>
                    </a:lnTo>
                    <a:lnTo>
                      <a:pt x="525" y="79"/>
                    </a:lnTo>
                    <a:lnTo>
                      <a:pt x="546" y="70"/>
                    </a:lnTo>
                    <a:lnTo>
                      <a:pt x="586" y="53"/>
                    </a:lnTo>
                    <a:lnTo>
                      <a:pt x="628" y="41"/>
                    </a:lnTo>
                    <a:lnTo>
                      <a:pt x="649" y="34"/>
                    </a:lnTo>
                    <a:lnTo>
                      <a:pt x="670" y="28"/>
                    </a:lnTo>
                    <a:lnTo>
                      <a:pt x="714" y="19"/>
                    </a:lnTo>
                    <a:lnTo>
                      <a:pt x="736" y="15"/>
                    </a:lnTo>
                    <a:lnTo>
                      <a:pt x="758" y="11"/>
                    </a:lnTo>
                    <a:lnTo>
                      <a:pt x="780" y="7"/>
                    </a:lnTo>
                    <a:lnTo>
                      <a:pt x="803" y="6"/>
                    </a:lnTo>
                    <a:lnTo>
                      <a:pt x="824" y="4"/>
                    </a:lnTo>
                    <a:lnTo>
                      <a:pt x="848" y="2"/>
                    </a:lnTo>
                    <a:lnTo>
                      <a:pt x="894" y="0"/>
                    </a:lnTo>
                    <a:lnTo>
                      <a:pt x="916" y="0"/>
                    </a:lnTo>
                    <a:lnTo>
                      <a:pt x="940" y="2"/>
                    </a:lnTo>
                    <a:lnTo>
                      <a:pt x="963" y="4"/>
                    </a:lnTo>
                    <a:lnTo>
                      <a:pt x="984" y="5"/>
                    </a:lnTo>
                    <a:lnTo>
                      <a:pt x="1008" y="7"/>
                    </a:lnTo>
                    <a:lnTo>
                      <a:pt x="1030" y="10"/>
                    </a:lnTo>
                    <a:lnTo>
                      <a:pt x="1074" y="18"/>
                    </a:lnTo>
                    <a:lnTo>
                      <a:pt x="1095" y="22"/>
                    </a:lnTo>
                    <a:lnTo>
                      <a:pt x="1117" y="28"/>
                    </a:lnTo>
                    <a:lnTo>
                      <a:pt x="1138" y="33"/>
                    </a:lnTo>
                    <a:lnTo>
                      <a:pt x="1160" y="40"/>
                    </a:lnTo>
                    <a:lnTo>
                      <a:pt x="1181" y="46"/>
                    </a:lnTo>
                    <a:lnTo>
                      <a:pt x="1201" y="52"/>
                    </a:lnTo>
                    <a:lnTo>
                      <a:pt x="1222" y="60"/>
                    </a:lnTo>
                    <a:lnTo>
                      <a:pt x="1243" y="68"/>
                    </a:lnTo>
                    <a:lnTo>
                      <a:pt x="1282" y="86"/>
                    </a:lnTo>
                    <a:lnTo>
                      <a:pt x="1320" y="106"/>
                    </a:lnTo>
                    <a:lnTo>
                      <a:pt x="1358" y="126"/>
                    </a:lnTo>
                    <a:lnTo>
                      <a:pt x="1394" y="149"/>
                    </a:lnTo>
                    <a:lnTo>
                      <a:pt x="1412" y="161"/>
                    </a:lnTo>
                    <a:lnTo>
                      <a:pt x="1429" y="173"/>
                    </a:lnTo>
                    <a:lnTo>
                      <a:pt x="1446" y="186"/>
                    </a:lnTo>
                    <a:lnTo>
                      <a:pt x="1463" y="199"/>
                    </a:lnTo>
                    <a:lnTo>
                      <a:pt x="1478" y="213"/>
                    </a:lnTo>
                    <a:lnTo>
                      <a:pt x="1495" y="226"/>
                    </a:lnTo>
                    <a:lnTo>
                      <a:pt x="1526" y="256"/>
                    </a:lnTo>
                    <a:lnTo>
                      <a:pt x="1542" y="269"/>
                    </a:lnTo>
                    <a:lnTo>
                      <a:pt x="1556" y="286"/>
                    </a:lnTo>
                    <a:lnTo>
                      <a:pt x="1584" y="317"/>
                    </a:lnTo>
                    <a:lnTo>
                      <a:pt x="1611" y="350"/>
                    </a:lnTo>
                    <a:lnTo>
                      <a:pt x="1624" y="366"/>
                    </a:lnTo>
                    <a:lnTo>
                      <a:pt x="1635" y="383"/>
                    </a:lnTo>
                    <a:lnTo>
                      <a:pt x="1659" y="419"/>
                    </a:lnTo>
                    <a:lnTo>
                      <a:pt x="1670" y="437"/>
                    </a:lnTo>
                    <a:lnTo>
                      <a:pt x="1681" y="456"/>
                    </a:lnTo>
                    <a:lnTo>
                      <a:pt x="1700" y="494"/>
                    </a:lnTo>
                    <a:lnTo>
                      <a:pt x="1710" y="513"/>
                    </a:lnTo>
                    <a:lnTo>
                      <a:pt x="1717" y="532"/>
                    </a:lnTo>
                    <a:lnTo>
                      <a:pt x="1727" y="552"/>
                    </a:lnTo>
                    <a:lnTo>
                      <a:pt x="1735" y="571"/>
                    </a:lnTo>
                    <a:lnTo>
                      <a:pt x="1741" y="592"/>
                    </a:lnTo>
                    <a:lnTo>
                      <a:pt x="1748" y="612"/>
                    </a:lnTo>
                    <a:lnTo>
                      <a:pt x="1754" y="633"/>
                    </a:lnTo>
                    <a:lnTo>
                      <a:pt x="1760" y="653"/>
                    </a:lnTo>
                    <a:lnTo>
                      <a:pt x="1765" y="674"/>
                    </a:lnTo>
                    <a:lnTo>
                      <a:pt x="1770" y="696"/>
                    </a:lnTo>
                    <a:lnTo>
                      <a:pt x="1774" y="717"/>
                    </a:lnTo>
                    <a:lnTo>
                      <a:pt x="1778" y="738"/>
                    </a:lnTo>
                    <a:lnTo>
                      <a:pt x="1781" y="760"/>
                    </a:lnTo>
                    <a:lnTo>
                      <a:pt x="1784" y="781"/>
                    </a:lnTo>
                    <a:lnTo>
                      <a:pt x="1786" y="803"/>
                    </a:lnTo>
                    <a:lnTo>
                      <a:pt x="1788" y="827"/>
                    </a:lnTo>
                    <a:lnTo>
                      <a:pt x="1789" y="871"/>
                    </a:lnTo>
                    <a:close/>
                  </a:path>
                </a:pathLst>
              </a:custGeom>
              <a:solidFill>
                <a:srgbClr val="6A4F52"/>
              </a:solidFill>
              <a:ln w="9525">
                <a:noFill/>
                <a:round/>
                <a:headEnd/>
                <a:tailEnd/>
              </a:ln>
            </p:spPr>
            <p:txBody>
              <a:bodyPr/>
              <a:lstStyle/>
              <a:p>
                <a:endParaRPr lang="ru-RU"/>
              </a:p>
            </p:txBody>
          </p:sp>
          <p:sp>
            <p:nvSpPr>
              <p:cNvPr id="163803" name="Freeform 28"/>
              <p:cNvSpPr>
                <a:spLocks/>
              </p:cNvSpPr>
              <p:nvPr/>
            </p:nvSpPr>
            <p:spPr bwMode="auto">
              <a:xfrm>
                <a:off x="2020" y="1376"/>
                <a:ext cx="1745" cy="1700"/>
              </a:xfrm>
              <a:custGeom>
                <a:avLst/>
                <a:gdLst>
                  <a:gd name="T0" fmla="*/ 1742 w 1745"/>
                  <a:gd name="T1" fmla="*/ 913 h 1700"/>
                  <a:gd name="T2" fmla="*/ 1734 w 1745"/>
                  <a:gd name="T3" fmla="*/ 978 h 1700"/>
                  <a:gd name="T4" fmla="*/ 1717 w 1745"/>
                  <a:gd name="T5" fmla="*/ 1061 h 1700"/>
                  <a:gd name="T6" fmla="*/ 1691 w 1745"/>
                  <a:gd name="T7" fmla="*/ 1141 h 1700"/>
                  <a:gd name="T8" fmla="*/ 1649 w 1745"/>
                  <a:gd name="T9" fmla="*/ 1236 h 1700"/>
                  <a:gd name="T10" fmla="*/ 1608 w 1745"/>
                  <a:gd name="T11" fmla="*/ 1307 h 1700"/>
                  <a:gd name="T12" fmla="*/ 1571 w 1745"/>
                  <a:gd name="T13" fmla="*/ 1358 h 1700"/>
                  <a:gd name="T14" fmla="*/ 1531 w 1745"/>
                  <a:gd name="T15" fmla="*/ 1405 h 1700"/>
                  <a:gd name="T16" fmla="*/ 1475 w 1745"/>
                  <a:gd name="T17" fmla="*/ 1463 h 1700"/>
                  <a:gd name="T18" fmla="*/ 1394 w 1745"/>
                  <a:gd name="T19" fmla="*/ 1530 h 1700"/>
                  <a:gd name="T20" fmla="*/ 1325 w 1745"/>
                  <a:gd name="T21" fmla="*/ 1576 h 1700"/>
                  <a:gd name="T22" fmla="*/ 1252 w 1745"/>
                  <a:gd name="T23" fmla="*/ 1615 h 1700"/>
                  <a:gd name="T24" fmla="*/ 1132 w 1745"/>
                  <a:gd name="T25" fmla="*/ 1661 h 1700"/>
                  <a:gd name="T26" fmla="*/ 1050 w 1745"/>
                  <a:gd name="T27" fmla="*/ 1682 h 1700"/>
                  <a:gd name="T28" fmla="*/ 940 w 1745"/>
                  <a:gd name="T29" fmla="*/ 1697 h 1700"/>
                  <a:gd name="T30" fmla="*/ 850 w 1745"/>
                  <a:gd name="T31" fmla="*/ 1700 h 1700"/>
                  <a:gd name="T32" fmla="*/ 762 w 1745"/>
                  <a:gd name="T33" fmla="*/ 1693 h 1700"/>
                  <a:gd name="T34" fmla="*/ 698 w 1745"/>
                  <a:gd name="T35" fmla="*/ 1682 h 1700"/>
                  <a:gd name="T36" fmla="*/ 594 w 1745"/>
                  <a:gd name="T37" fmla="*/ 1656 h 1700"/>
                  <a:gd name="T38" fmla="*/ 534 w 1745"/>
                  <a:gd name="T39" fmla="*/ 1634 h 1700"/>
                  <a:gd name="T40" fmla="*/ 457 w 1745"/>
                  <a:gd name="T41" fmla="*/ 1598 h 1700"/>
                  <a:gd name="T42" fmla="*/ 368 w 1745"/>
                  <a:gd name="T43" fmla="*/ 1544 h 1700"/>
                  <a:gd name="T44" fmla="*/ 302 w 1745"/>
                  <a:gd name="T45" fmla="*/ 1494 h 1700"/>
                  <a:gd name="T46" fmla="*/ 242 w 1745"/>
                  <a:gd name="T47" fmla="*/ 1437 h 1700"/>
                  <a:gd name="T48" fmla="*/ 199 w 1745"/>
                  <a:gd name="T49" fmla="*/ 1392 h 1700"/>
                  <a:gd name="T50" fmla="*/ 126 w 1745"/>
                  <a:gd name="T51" fmla="*/ 1292 h 1700"/>
                  <a:gd name="T52" fmla="*/ 69 w 1745"/>
                  <a:gd name="T53" fmla="*/ 1182 h 1700"/>
                  <a:gd name="T54" fmla="*/ 39 w 1745"/>
                  <a:gd name="T55" fmla="*/ 1105 h 1700"/>
                  <a:gd name="T56" fmla="*/ 14 w 1745"/>
                  <a:gd name="T57" fmla="*/ 1002 h 1700"/>
                  <a:gd name="T58" fmla="*/ 4 w 1745"/>
                  <a:gd name="T59" fmla="*/ 938 h 1700"/>
                  <a:gd name="T60" fmla="*/ 0 w 1745"/>
                  <a:gd name="T61" fmla="*/ 807 h 1700"/>
                  <a:gd name="T62" fmla="*/ 6 w 1745"/>
                  <a:gd name="T63" fmla="*/ 743 h 1700"/>
                  <a:gd name="T64" fmla="*/ 22 w 1745"/>
                  <a:gd name="T65" fmla="*/ 659 h 1700"/>
                  <a:gd name="T66" fmla="*/ 45 w 1745"/>
                  <a:gd name="T67" fmla="*/ 578 h 1700"/>
                  <a:gd name="T68" fmla="*/ 85 w 1745"/>
                  <a:gd name="T69" fmla="*/ 484 h 1700"/>
                  <a:gd name="T70" fmla="*/ 125 w 1745"/>
                  <a:gd name="T71" fmla="*/ 411 h 1700"/>
                  <a:gd name="T72" fmla="*/ 160 w 1745"/>
                  <a:gd name="T73" fmla="*/ 358 h 1700"/>
                  <a:gd name="T74" fmla="*/ 197 w 1745"/>
                  <a:gd name="T75" fmla="*/ 311 h 1700"/>
                  <a:gd name="T76" fmla="*/ 254 w 1745"/>
                  <a:gd name="T77" fmla="*/ 249 h 1700"/>
                  <a:gd name="T78" fmla="*/ 316 w 1745"/>
                  <a:gd name="T79" fmla="*/ 196 h 1700"/>
                  <a:gd name="T80" fmla="*/ 383 w 1745"/>
                  <a:gd name="T81" fmla="*/ 147 h 1700"/>
                  <a:gd name="T82" fmla="*/ 474 w 1745"/>
                  <a:gd name="T83" fmla="*/ 95 h 1700"/>
                  <a:gd name="T84" fmla="*/ 571 w 1745"/>
                  <a:gd name="T85" fmla="*/ 52 h 1700"/>
                  <a:gd name="T86" fmla="*/ 673 w 1745"/>
                  <a:gd name="T87" fmla="*/ 23 h 1700"/>
                  <a:gd name="T88" fmla="*/ 782 w 1745"/>
                  <a:gd name="T89" fmla="*/ 6 h 1700"/>
                  <a:gd name="T90" fmla="*/ 871 w 1745"/>
                  <a:gd name="T91" fmla="*/ 0 h 1700"/>
                  <a:gd name="T92" fmla="*/ 960 w 1745"/>
                  <a:gd name="T93" fmla="*/ 5 h 1700"/>
                  <a:gd name="T94" fmla="*/ 1025 w 1745"/>
                  <a:gd name="T95" fmla="*/ 13 h 1700"/>
                  <a:gd name="T96" fmla="*/ 1130 w 1745"/>
                  <a:gd name="T97" fmla="*/ 38 h 1700"/>
                  <a:gd name="T98" fmla="*/ 1191 w 1745"/>
                  <a:gd name="T99" fmla="*/ 58 h 1700"/>
                  <a:gd name="T100" fmla="*/ 1268 w 1745"/>
                  <a:gd name="T101" fmla="*/ 93 h 1700"/>
                  <a:gd name="T102" fmla="*/ 1360 w 1745"/>
                  <a:gd name="T103" fmla="*/ 145 h 1700"/>
                  <a:gd name="T104" fmla="*/ 1426 w 1745"/>
                  <a:gd name="T105" fmla="*/ 194 h 1700"/>
                  <a:gd name="T106" fmla="*/ 1488 w 1745"/>
                  <a:gd name="T107" fmla="*/ 247 h 1700"/>
                  <a:gd name="T108" fmla="*/ 1530 w 1745"/>
                  <a:gd name="T109" fmla="*/ 293 h 1700"/>
                  <a:gd name="T110" fmla="*/ 1595 w 1745"/>
                  <a:gd name="T111" fmla="*/ 374 h 1700"/>
                  <a:gd name="T112" fmla="*/ 1658 w 1745"/>
                  <a:gd name="T113" fmla="*/ 481 h 1700"/>
                  <a:gd name="T114" fmla="*/ 1690 w 1745"/>
                  <a:gd name="T115" fmla="*/ 556 h 1700"/>
                  <a:gd name="T116" fmla="*/ 1726 w 1745"/>
                  <a:gd name="T117" fmla="*/ 676 h 1700"/>
                  <a:gd name="T118" fmla="*/ 1737 w 1745"/>
                  <a:gd name="T119" fmla="*/ 740 h 1700"/>
                  <a:gd name="T120" fmla="*/ 1745 w 1745"/>
                  <a:gd name="T121" fmla="*/ 849 h 170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745"/>
                  <a:gd name="T184" fmla="*/ 0 h 1700"/>
                  <a:gd name="T185" fmla="*/ 1745 w 1745"/>
                  <a:gd name="T186" fmla="*/ 1700 h 170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745" h="1700">
                    <a:moveTo>
                      <a:pt x="1745" y="849"/>
                    </a:moveTo>
                    <a:lnTo>
                      <a:pt x="1743" y="893"/>
                    </a:lnTo>
                    <a:lnTo>
                      <a:pt x="1742" y="913"/>
                    </a:lnTo>
                    <a:lnTo>
                      <a:pt x="1741" y="935"/>
                    </a:lnTo>
                    <a:lnTo>
                      <a:pt x="1737" y="956"/>
                    </a:lnTo>
                    <a:lnTo>
                      <a:pt x="1734" y="978"/>
                    </a:lnTo>
                    <a:lnTo>
                      <a:pt x="1726" y="1019"/>
                    </a:lnTo>
                    <a:lnTo>
                      <a:pt x="1723" y="1040"/>
                    </a:lnTo>
                    <a:lnTo>
                      <a:pt x="1717" y="1061"/>
                    </a:lnTo>
                    <a:lnTo>
                      <a:pt x="1706" y="1102"/>
                    </a:lnTo>
                    <a:lnTo>
                      <a:pt x="1700" y="1121"/>
                    </a:lnTo>
                    <a:lnTo>
                      <a:pt x="1691" y="1141"/>
                    </a:lnTo>
                    <a:lnTo>
                      <a:pt x="1676" y="1179"/>
                    </a:lnTo>
                    <a:lnTo>
                      <a:pt x="1658" y="1217"/>
                    </a:lnTo>
                    <a:lnTo>
                      <a:pt x="1649" y="1236"/>
                    </a:lnTo>
                    <a:lnTo>
                      <a:pt x="1640" y="1253"/>
                    </a:lnTo>
                    <a:lnTo>
                      <a:pt x="1619" y="1290"/>
                    </a:lnTo>
                    <a:lnTo>
                      <a:pt x="1608" y="1307"/>
                    </a:lnTo>
                    <a:lnTo>
                      <a:pt x="1597" y="1324"/>
                    </a:lnTo>
                    <a:lnTo>
                      <a:pt x="1584" y="1340"/>
                    </a:lnTo>
                    <a:lnTo>
                      <a:pt x="1571" y="1358"/>
                    </a:lnTo>
                    <a:lnTo>
                      <a:pt x="1559" y="1373"/>
                    </a:lnTo>
                    <a:lnTo>
                      <a:pt x="1546" y="1389"/>
                    </a:lnTo>
                    <a:lnTo>
                      <a:pt x="1531" y="1405"/>
                    </a:lnTo>
                    <a:lnTo>
                      <a:pt x="1519" y="1421"/>
                    </a:lnTo>
                    <a:lnTo>
                      <a:pt x="1489" y="1449"/>
                    </a:lnTo>
                    <a:lnTo>
                      <a:pt x="1475" y="1463"/>
                    </a:lnTo>
                    <a:lnTo>
                      <a:pt x="1459" y="1478"/>
                    </a:lnTo>
                    <a:lnTo>
                      <a:pt x="1428" y="1504"/>
                    </a:lnTo>
                    <a:lnTo>
                      <a:pt x="1394" y="1530"/>
                    </a:lnTo>
                    <a:lnTo>
                      <a:pt x="1379" y="1542"/>
                    </a:lnTo>
                    <a:lnTo>
                      <a:pt x="1362" y="1553"/>
                    </a:lnTo>
                    <a:lnTo>
                      <a:pt x="1325" y="1576"/>
                    </a:lnTo>
                    <a:lnTo>
                      <a:pt x="1288" y="1596"/>
                    </a:lnTo>
                    <a:lnTo>
                      <a:pt x="1269" y="1606"/>
                    </a:lnTo>
                    <a:lnTo>
                      <a:pt x="1252" y="1615"/>
                    </a:lnTo>
                    <a:lnTo>
                      <a:pt x="1213" y="1632"/>
                    </a:lnTo>
                    <a:lnTo>
                      <a:pt x="1172" y="1647"/>
                    </a:lnTo>
                    <a:lnTo>
                      <a:pt x="1132" y="1661"/>
                    </a:lnTo>
                    <a:lnTo>
                      <a:pt x="1091" y="1672"/>
                    </a:lnTo>
                    <a:lnTo>
                      <a:pt x="1070" y="1677"/>
                    </a:lnTo>
                    <a:lnTo>
                      <a:pt x="1050" y="1682"/>
                    </a:lnTo>
                    <a:lnTo>
                      <a:pt x="1007" y="1690"/>
                    </a:lnTo>
                    <a:lnTo>
                      <a:pt x="963" y="1695"/>
                    </a:lnTo>
                    <a:lnTo>
                      <a:pt x="940" y="1697"/>
                    </a:lnTo>
                    <a:lnTo>
                      <a:pt x="918" y="1698"/>
                    </a:lnTo>
                    <a:lnTo>
                      <a:pt x="873" y="1700"/>
                    </a:lnTo>
                    <a:lnTo>
                      <a:pt x="850" y="1700"/>
                    </a:lnTo>
                    <a:lnTo>
                      <a:pt x="828" y="1698"/>
                    </a:lnTo>
                    <a:lnTo>
                      <a:pt x="784" y="1695"/>
                    </a:lnTo>
                    <a:lnTo>
                      <a:pt x="762" y="1693"/>
                    </a:lnTo>
                    <a:lnTo>
                      <a:pt x="741" y="1691"/>
                    </a:lnTo>
                    <a:lnTo>
                      <a:pt x="719" y="1687"/>
                    </a:lnTo>
                    <a:lnTo>
                      <a:pt x="698" y="1682"/>
                    </a:lnTo>
                    <a:lnTo>
                      <a:pt x="655" y="1673"/>
                    </a:lnTo>
                    <a:lnTo>
                      <a:pt x="614" y="1662"/>
                    </a:lnTo>
                    <a:lnTo>
                      <a:pt x="594" y="1656"/>
                    </a:lnTo>
                    <a:lnTo>
                      <a:pt x="573" y="1648"/>
                    </a:lnTo>
                    <a:lnTo>
                      <a:pt x="554" y="1642"/>
                    </a:lnTo>
                    <a:lnTo>
                      <a:pt x="534" y="1634"/>
                    </a:lnTo>
                    <a:lnTo>
                      <a:pt x="495" y="1617"/>
                    </a:lnTo>
                    <a:lnTo>
                      <a:pt x="476" y="1607"/>
                    </a:lnTo>
                    <a:lnTo>
                      <a:pt x="457" y="1598"/>
                    </a:lnTo>
                    <a:lnTo>
                      <a:pt x="421" y="1577"/>
                    </a:lnTo>
                    <a:lnTo>
                      <a:pt x="385" y="1555"/>
                    </a:lnTo>
                    <a:lnTo>
                      <a:pt x="368" y="1544"/>
                    </a:lnTo>
                    <a:lnTo>
                      <a:pt x="351" y="1532"/>
                    </a:lnTo>
                    <a:lnTo>
                      <a:pt x="318" y="1506"/>
                    </a:lnTo>
                    <a:lnTo>
                      <a:pt x="302" y="1494"/>
                    </a:lnTo>
                    <a:lnTo>
                      <a:pt x="286" y="1480"/>
                    </a:lnTo>
                    <a:lnTo>
                      <a:pt x="256" y="1452"/>
                    </a:lnTo>
                    <a:lnTo>
                      <a:pt x="242" y="1437"/>
                    </a:lnTo>
                    <a:lnTo>
                      <a:pt x="227" y="1423"/>
                    </a:lnTo>
                    <a:lnTo>
                      <a:pt x="214" y="1407"/>
                    </a:lnTo>
                    <a:lnTo>
                      <a:pt x="199" y="1392"/>
                    </a:lnTo>
                    <a:lnTo>
                      <a:pt x="174" y="1360"/>
                    </a:lnTo>
                    <a:lnTo>
                      <a:pt x="150" y="1327"/>
                    </a:lnTo>
                    <a:lnTo>
                      <a:pt x="126" y="1292"/>
                    </a:lnTo>
                    <a:lnTo>
                      <a:pt x="105" y="1255"/>
                    </a:lnTo>
                    <a:lnTo>
                      <a:pt x="86" y="1220"/>
                    </a:lnTo>
                    <a:lnTo>
                      <a:pt x="69" y="1182"/>
                    </a:lnTo>
                    <a:lnTo>
                      <a:pt x="61" y="1163"/>
                    </a:lnTo>
                    <a:lnTo>
                      <a:pt x="53" y="1144"/>
                    </a:lnTo>
                    <a:lnTo>
                      <a:pt x="39" y="1105"/>
                    </a:lnTo>
                    <a:lnTo>
                      <a:pt x="27" y="1064"/>
                    </a:lnTo>
                    <a:lnTo>
                      <a:pt x="18" y="1022"/>
                    </a:lnTo>
                    <a:lnTo>
                      <a:pt x="14" y="1002"/>
                    </a:lnTo>
                    <a:lnTo>
                      <a:pt x="10" y="981"/>
                    </a:lnTo>
                    <a:lnTo>
                      <a:pt x="7" y="959"/>
                    </a:lnTo>
                    <a:lnTo>
                      <a:pt x="4" y="938"/>
                    </a:lnTo>
                    <a:lnTo>
                      <a:pt x="0" y="896"/>
                    </a:lnTo>
                    <a:lnTo>
                      <a:pt x="0" y="852"/>
                    </a:lnTo>
                    <a:lnTo>
                      <a:pt x="0" y="807"/>
                    </a:lnTo>
                    <a:lnTo>
                      <a:pt x="2" y="787"/>
                    </a:lnTo>
                    <a:lnTo>
                      <a:pt x="4" y="765"/>
                    </a:lnTo>
                    <a:lnTo>
                      <a:pt x="6" y="743"/>
                    </a:lnTo>
                    <a:lnTo>
                      <a:pt x="10" y="722"/>
                    </a:lnTo>
                    <a:lnTo>
                      <a:pt x="17" y="679"/>
                    </a:lnTo>
                    <a:lnTo>
                      <a:pt x="22" y="659"/>
                    </a:lnTo>
                    <a:lnTo>
                      <a:pt x="27" y="638"/>
                    </a:lnTo>
                    <a:lnTo>
                      <a:pt x="38" y="599"/>
                    </a:lnTo>
                    <a:lnTo>
                      <a:pt x="45" y="578"/>
                    </a:lnTo>
                    <a:lnTo>
                      <a:pt x="52" y="559"/>
                    </a:lnTo>
                    <a:lnTo>
                      <a:pt x="68" y="520"/>
                    </a:lnTo>
                    <a:lnTo>
                      <a:pt x="85" y="484"/>
                    </a:lnTo>
                    <a:lnTo>
                      <a:pt x="94" y="465"/>
                    </a:lnTo>
                    <a:lnTo>
                      <a:pt x="104" y="446"/>
                    </a:lnTo>
                    <a:lnTo>
                      <a:pt x="125" y="411"/>
                    </a:lnTo>
                    <a:lnTo>
                      <a:pt x="136" y="394"/>
                    </a:lnTo>
                    <a:lnTo>
                      <a:pt x="149" y="377"/>
                    </a:lnTo>
                    <a:lnTo>
                      <a:pt x="160" y="358"/>
                    </a:lnTo>
                    <a:lnTo>
                      <a:pt x="173" y="343"/>
                    </a:lnTo>
                    <a:lnTo>
                      <a:pt x="185" y="327"/>
                    </a:lnTo>
                    <a:lnTo>
                      <a:pt x="197" y="311"/>
                    </a:lnTo>
                    <a:lnTo>
                      <a:pt x="212" y="296"/>
                    </a:lnTo>
                    <a:lnTo>
                      <a:pt x="226" y="279"/>
                    </a:lnTo>
                    <a:lnTo>
                      <a:pt x="254" y="249"/>
                    </a:lnTo>
                    <a:lnTo>
                      <a:pt x="269" y="236"/>
                    </a:lnTo>
                    <a:lnTo>
                      <a:pt x="284" y="223"/>
                    </a:lnTo>
                    <a:lnTo>
                      <a:pt x="316" y="196"/>
                    </a:lnTo>
                    <a:lnTo>
                      <a:pt x="349" y="170"/>
                    </a:lnTo>
                    <a:lnTo>
                      <a:pt x="367" y="158"/>
                    </a:lnTo>
                    <a:lnTo>
                      <a:pt x="383" y="147"/>
                    </a:lnTo>
                    <a:lnTo>
                      <a:pt x="419" y="125"/>
                    </a:lnTo>
                    <a:lnTo>
                      <a:pt x="455" y="104"/>
                    </a:lnTo>
                    <a:lnTo>
                      <a:pt x="474" y="95"/>
                    </a:lnTo>
                    <a:lnTo>
                      <a:pt x="493" y="85"/>
                    </a:lnTo>
                    <a:lnTo>
                      <a:pt x="532" y="68"/>
                    </a:lnTo>
                    <a:lnTo>
                      <a:pt x="571" y="52"/>
                    </a:lnTo>
                    <a:lnTo>
                      <a:pt x="612" y="39"/>
                    </a:lnTo>
                    <a:lnTo>
                      <a:pt x="653" y="28"/>
                    </a:lnTo>
                    <a:lnTo>
                      <a:pt x="673" y="23"/>
                    </a:lnTo>
                    <a:lnTo>
                      <a:pt x="696" y="19"/>
                    </a:lnTo>
                    <a:lnTo>
                      <a:pt x="739" y="10"/>
                    </a:lnTo>
                    <a:lnTo>
                      <a:pt x="782" y="6"/>
                    </a:lnTo>
                    <a:lnTo>
                      <a:pt x="803" y="2"/>
                    </a:lnTo>
                    <a:lnTo>
                      <a:pt x="825" y="0"/>
                    </a:lnTo>
                    <a:lnTo>
                      <a:pt x="871" y="0"/>
                    </a:lnTo>
                    <a:lnTo>
                      <a:pt x="893" y="0"/>
                    </a:lnTo>
                    <a:lnTo>
                      <a:pt x="916" y="0"/>
                    </a:lnTo>
                    <a:lnTo>
                      <a:pt x="960" y="5"/>
                    </a:lnTo>
                    <a:lnTo>
                      <a:pt x="982" y="7"/>
                    </a:lnTo>
                    <a:lnTo>
                      <a:pt x="1004" y="10"/>
                    </a:lnTo>
                    <a:lnTo>
                      <a:pt x="1025" y="13"/>
                    </a:lnTo>
                    <a:lnTo>
                      <a:pt x="1047" y="18"/>
                    </a:lnTo>
                    <a:lnTo>
                      <a:pt x="1089" y="27"/>
                    </a:lnTo>
                    <a:lnTo>
                      <a:pt x="1130" y="38"/>
                    </a:lnTo>
                    <a:lnTo>
                      <a:pt x="1150" y="44"/>
                    </a:lnTo>
                    <a:lnTo>
                      <a:pt x="1170" y="51"/>
                    </a:lnTo>
                    <a:lnTo>
                      <a:pt x="1191" y="58"/>
                    </a:lnTo>
                    <a:lnTo>
                      <a:pt x="1211" y="67"/>
                    </a:lnTo>
                    <a:lnTo>
                      <a:pt x="1250" y="84"/>
                    </a:lnTo>
                    <a:lnTo>
                      <a:pt x="1268" y="93"/>
                    </a:lnTo>
                    <a:lnTo>
                      <a:pt x="1286" y="103"/>
                    </a:lnTo>
                    <a:lnTo>
                      <a:pt x="1322" y="123"/>
                    </a:lnTo>
                    <a:lnTo>
                      <a:pt x="1360" y="145"/>
                    </a:lnTo>
                    <a:lnTo>
                      <a:pt x="1377" y="156"/>
                    </a:lnTo>
                    <a:lnTo>
                      <a:pt x="1392" y="168"/>
                    </a:lnTo>
                    <a:lnTo>
                      <a:pt x="1426" y="194"/>
                    </a:lnTo>
                    <a:lnTo>
                      <a:pt x="1441" y="207"/>
                    </a:lnTo>
                    <a:lnTo>
                      <a:pt x="1458" y="221"/>
                    </a:lnTo>
                    <a:lnTo>
                      <a:pt x="1488" y="247"/>
                    </a:lnTo>
                    <a:lnTo>
                      <a:pt x="1503" y="263"/>
                    </a:lnTo>
                    <a:lnTo>
                      <a:pt x="1518" y="277"/>
                    </a:lnTo>
                    <a:lnTo>
                      <a:pt x="1530" y="293"/>
                    </a:lnTo>
                    <a:lnTo>
                      <a:pt x="1545" y="309"/>
                    </a:lnTo>
                    <a:lnTo>
                      <a:pt x="1570" y="340"/>
                    </a:lnTo>
                    <a:lnTo>
                      <a:pt x="1595" y="374"/>
                    </a:lnTo>
                    <a:lnTo>
                      <a:pt x="1618" y="408"/>
                    </a:lnTo>
                    <a:lnTo>
                      <a:pt x="1639" y="443"/>
                    </a:lnTo>
                    <a:lnTo>
                      <a:pt x="1658" y="481"/>
                    </a:lnTo>
                    <a:lnTo>
                      <a:pt x="1675" y="517"/>
                    </a:lnTo>
                    <a:lnTo>
                      <a:pt x="1682" y="538"/>
                    </a:lnTo>
                    <a:lnTo>
                      <a:pt x="1690" y="556"/>
                    </a:lnTo>
                    <a:lnTo>
                      <a:pt x="1705" y="596"/>
                    </a:lnTo>
                    <a:lnTo>
                      <a:pt x="1716" y="635"/>
                    </a:lnTo>
                    <a:lnTo>
                      <a:pt x="1726" y="676"/>
                    </a:lnTo>
                    <a:lnTo>
                      <a:pt x="1730" y="699"/>
                    </a:lnTo>
                    <a:lnTo>
                      <a:pt x="1733" y="719"/>
                    </a:lnTo>
                    <a:lnTo>
                      <a:pt x="1737" y="740"/>
                    </a:lnTo>
                    <a:lnTo>
                      <a:pt x="1740" y="762"/>
                    </a:lnTo>
                    <a:lnTo>
                      <a:pt x="1743" y="804"/>
                    </a:lnTo>
                    <a:lnTo>
                      <a:pt x="1745" y="849"/>
                    </a:lnTo>
                    <a:close/>
                  </a:path>
                </a:pathLst>
              </a:custGeom>
              <a:solidFill>
                <a:srgbClr val="715255"/>
              </a:solidFill>
              <a:ln w="9525">
                <a:noFill/>
                <a:round/>
                <a:headEnd/>
                <a:tailEnd/>
              </a:ln>
            </p:spPr>
            <p:txBody>
              <a:bodyPr/>
              <a:lstStyle/>
              <a:p>
                <a:endParaRPr lang="ru-RU"/>
              </a:p>
            </p:txBody>
          </p:sp>
          <p:sp>
            <p:nvSpPr>
              <p:cNvPr id="163804" name="Freeform 29"/>
              <p:cNvSpPr>
                <a:spLocks/>
              </p:cNvSpPr>
              <p:nvPr/>
            </p:nvSpPr>
            <p:spPr bwMode="auto">
              <a:xfrm>
                <a:off x="2043" y="1398"/>
                <a:ext cx="1699" cy="1654"/>
              </a:xfrm>
              <a:custGeom>
                <a:avLst/>
                <a:gdLst>
                  <a:gd name="T0" fmla="*/ 1695 w 1699"/>
                  <a:gd name="T1" fmla="*/ 911 h 1654"/>
                  <a:gd name="T2" fmla="*/ 1686 w 1699"/>
                  <a:gd name="T3" fmla="*/ 972 h 1654"/>
                  <a:gd name="T4" fmla="*/ 1673 w 1699"/>
                  <a:gd name="T5" fmla="*/ 1032 h 1654"/>
                  <a:gd name="T6" fmla="*/ 1654 w 1699"/>
                  <a:gd name="T7" fmla="*/ 1091 h 1654"/>
                  <a:gd name="T8" fmla="*/ 1617 w 1699"/>
                  <a:gd name="T9" fmla="*/ 1184 h 1654"/>
                  <a:gd name="T10" fmla="*/ 1555 w 1699"/>
                  <a:gd name="T11" fmla="*/ 1289 h 1654"/>
                  <a:gd name="T12" fmla="*/ 1506 w 1699"/>
                  <a:gd name="T13" fmla="*/ 1352 h 1654"/>
                  <a:gd name="T14" fmla="*/ 1450 w 1699"/>
                  <a:gd name="T15" fmla="*/ 1412 h 1654"/>
                  <a:gd name="T16" fmla="*/ 1406 w 1699"/>
                  <a:gd name="T17" fmla="*/ 1451 h 1654"/>
                  <a:gd name="T18" fmla="*/ 1326 w 1699"/>
                  <a:gd name="T19" fmla="*/ 1513 h 1654"/>
                  <a:gd name="T20" fmla="*/ 1256 w 1699"/>
                  <a:gd name="T21" fmla="*/ 1554 h 1654"/>
                  <a:gd name="T22" fmla="*/ 1200 w 1699"/>
                  <a:gd name="T23" fmla="*/ 1581 h 1654"/>
                  <a:gd name="T24" fmla="*/ 1123 w 1699"/>
                  <a:gd name="T25" fmla="*/ 1611 h 1654"/>
                  <a:gd name="T26" fmla="*/ 1063 w 1699"/>
                  <a:gd name="T27" fmla="*/ 1628 h 1654"/>
                  <a:gd name="T28" fmla="*/ 1001 w 1699"/>
                  <a:gd name="T29" fmla="*/ 1641 h 1654"/>
                  <a:gd name="T30" fmla="*/ 938 w 1699"/>
                  <a:gd name="T31" fmla="*/ 1651 h 1654"/>
                  <a:gd name="T32" fmla="*/ 871 w 1699"/>
                  <a:gd name="T33" fmla="*/ 1654 h 1654"/>
                  <a:gd name="T34" fmla="*/ 764 w 1699"/>
                  <a:gd name="T35" fmla="*/ 1651 h 1654"/>
                  <a:gd name="T36" fmla="*/ 678 w 1699"/>
                  <a:gd name="T37" fmla="*/ 1638 h 1654"/>
                  <a:gd name="T38" fmla="*/ 577 w 1699"/>
                  <a:gd name="T39" fmla="*/ 1612 h 1654"/>
                  <a:gd name="T40" fmla="*/ 520 w 1699"/>
                  <a:gd name="T41" fmla="*/ 1590 h 1654"/>
                  <a:gd name="T42" fmla="*/ 445 w 1699"/>
                  <a:gd name="T43" fmla="*/ 1556 h 1654"/>
                  <a:gd name="T44" fmla="*/ 358 w 1699"/>
                  <a:gd name="T45" fmla="*/ 1502 h 1654"/>
                  <a:gd name="T46" fmla="*/ 309 w 1699"/>
                  <a:gd name="T47" fmla="*/ 1466 h 1654"/>
                  <a:gd name="T48" fmla="*/ 249 w 1699"/>
                  <a:gd name="T49" fmla="*/ 1414 h 1654"/>
                  <a:gd name="T50" fmla="*/ 168 w 1699"/>
                  <a:gd name="T51" fmla="*/ 1324 h 1654"/>
                  <a:gd name="T52" fmla="*/ 122 w 1699"/>
                  <a:gd name="T53" fmla="*/ 1258 h 1654"/>
                  <a:gd name="T54" fmla="*/ 84 w 1699"/>
                  <a:gd name="T55" fmla="*/ 1187 h 1654"/>
                  <a:gd name="T56" fmla="*/ 51 w 1699"/>
                  <a:gd name="T57" fmla="*/ 1113 h 1654"/>
                  <a:gd name="T58" fmla="*/ 17 w 1699"/>
                  <a:gd name="T59" fmla="*/ 996 h 1654"/>
                  <a:gd name="T60" fmla="*/ 2 w 1699"/>
                  <a:gd name="T61" fmla="*/ 892 h 1654"/>
                  <a:gd name="T62" fmla="*/ 0 w 1699"/>
                  <a:gd name="T63" fmla="*/ 786 h 1654"/>
                  <a:gd name="T64" fmla="*/ 9 w 1699"/>
                  <a:gd name="T65" fmla="*/ 703 h 1654"/>
                  <a:gd name="T66" fmla="*/ 20 w 1699"/>
                  <a:gd name="T67" fmla="*/ 641 h 1654"/>
                  <a:gd name="T68" fmla="*/ 37 w 1699"/>
                  <a:gd name="T69" fmla="*/ 583 h 1654"/>
                  <a:gd name="T70" fmla="*/ 66 w 1699"/>
                  <a:gd name="T71" fmla="*/ 507 h 1654"/>
                  <a:gd name="T72" fmla="*/ 121 w 1699"/>
                  <a:gd name="T73" fmla="*/ 399 h 1654"/>
                  <a:gd name="T74" fmla="*/ 167 w 1699"/>
                  <a:gd name="T75" fmla="*/ 333 h 1654"/>
                  <a:gd name="T76" fmla="*/ 219 w 1699"/>
                  <a:gd name="T77" fmla="*/ 271 h 1654"/>
                  <a:gd name="T78" fmla="*/ 278 w 1699"/>
                  <a:gd name="T79" fmla="*/ 216 h 1654"/>
                  <a:gd name="T80" fmla="*/ 339 w 1699"/>
                  <a:gd name="T81" fmla="*/ 166 h 1654"/>
                  <a:gd name="T82" fmla="*/ 424 w 1699"/>
                  <a:gd name="T83" fmla="*/ 110 h 1654"/>
                  <a:gd name="T84" fmla="*/ 479 w 1699"/>
                  <a:gd name="T85" fmla="*/ 82 h 1654"/>
                  <a:gd name="T86" fmla="*/ 556 w 1699"/>
                  <a:gd name="T87" fmla="*/ 50 h 1654"/>
                  <a:gd name="T88" fmla="*/ 616 w 1699"/>
                  <a:gd name="T89" fmla="*/ 31 h 1654"/>
                  <a:gd name="T90" fmla="*/ 676 w 1699"/>
                  <a:gd name="T91" fmla="*/ 16 h 1654"/>
                  <a:gd name="T92" fmla="*/ 739 w 1699"/>
                  <a:gd name="T93" fmla="*/ 7 h 1654"/>
                  <a:gd name="T94" fmla="*/ 804 w 1699"/>
                  <a:gd name="T95" fmla="*/ 1 h 1654"/>
                  <a:gd name="T96" fmla="*/ 891 w 1699"/>
                  <a:gd name="T97" fmla="*/ 0 h 1654"/>
                  <a:gd name="T98" fmla="*/ 998 w 1699"/>
                  <a:gd name="T99" fmla="*/ 13 h 1654"/>
                  <a:gd name="T100" fmla="*/ 1100 w 1699"/>
                  <a:gd name="T101" fmla="*/ 36 h 1654"/>
                  <a:gd name="T102" fmla="*/ 1158 w 1699"/>
                  <a:gd name="T103" fmla="*/ 56 h 1654"/>
                  <a:gd name="T104" fmla="*/ 1216 w 1699"/>
                  <a:gd name="T105" fmla="*/ 80 h 1654"/>
                  <a:gd name="T106" fmla="*/ 1324 w 1699"/>
                  <a:gd name="T107" fmla="*/ 140 h 1654"/>
                  <a:gd name="T108" fmla="*/ 1373 w 1699"/>
                  <a:gd name="T109" fmla="*/ 174 h 1654"/>
                  <a:gd name="T110" fmla="*/ 1420 w 1699"/>
                  <a:gd name="T111" fmla="*/ 214 h 1654"/>
                  <a:gd name="T112" fmla="*/ 1504 w 1699"/>
                  <a:gd name="T113" fmla="*/ 299 h 1654"/>
                  <a:gd name="T114" fmla="*/ 1553 w 1699"/>
                  <a:gd name="T115" fmla="*/ 363 h 1654"/>
                  <a:gd name="T116" fmla="*/ 1606 w 1699"/>
                  <a:gd name="T117" fmla="*/ 449 h 1654"/>
                  <a:gd name="T118" fmla="*/ 1639 w 1699"/>
                  <a:gd name="T119" fmla="*/ 523 h 1654"/>
                  <a:gd name="T120" fmla="*/ 1672 w 1699"/>
                  <a:gd name="T121" fmla="*/ 619 h 1654"/>
                  <a:gd name="T122" fmla="*/ 1695 w 1699"/>
                  <a:gd name="T123" fmla="*/ 741 h 1654"/>
                  <a:gd name="T124" fmla="*/ 1699 w 1699"/>
                  <a:gd name="T125" fmla="*/ 826 h 165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699"/>
                  <a:gd name="T190" fmla="*/ 0 h 1654"/>
                  <a:gd name="T191" fmla="*/ 1699 w 1699"/>
                  <a:gd name="T192" fmla="*/ 1654 h 165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699" h="1654">
                    <a:moveTo>
                      <a:pt x="1699" y="826"/>
                    </a:moveTo>
                    <a:lnTo>
                      <a:pt x="1698" y="869"/>
                    </a:lnTo>
                    <a:lnTo>
                      <a:pt x="1695" y="911"/>
                    </a:lnTo>
                    <a:lnTo>
                      <a:pt x="1692" y="931"/>
                    </a:lnTo>
                    <a:lnTo>
                      <a:pt x="1688" y="952"/>
                    </a:lnTo>
                    <a:lnTo>
                      <a:pt x="1686" y="972"/>
                    </a:lnTo>
                    <a:lnTo>
                      <a:pt x="1683" y="993"/>
                    </a:lnTo>
                    <a:lnTo>
                      <a:pt x="1677" y="1012"/>
                    </a:lnTo>
                    <a:lnTo>
                      <a:pt x="1673" y="1032"/>
                    </a:lnTo>
                    <a:lnTo>
                      <a:pt x="1667" y="1051"/>
                    </a:lnTo>
                    <a:lnTo>
                      <a:pt x="1660" y="1072"/>
                    </a:lnTo>
                    <a:lnTo>
                      <a:pt x="1654" y="1091"/>
                    </a:lnTo>
                    <a:lnTo>
                      <a:pt x="1647" y="1110"/>
                    </a:lnTo>
                    <a:lnTo>
                      <a:pt x="1632" y="1148"/>
                    </a:lnTo>
                    <a:lnTo>
                      <a:pt x="1617" y="1184"/>
                    </a:lnTo>
                    <a:lnTo>
                      <a:pt x="1598" y="1220"/>
                    </a:lnTo>
                    <a:lnTo>
                      <a:pt x="1577" y="1255"/>
                    </a:lnTo>
                    <a:lnTo>
                      <a:pt x="1555" y="1289"/>
                    </a:lnTo>
                    <a:lnTo>
                      <a:pt x="1542" y="1304"/>
                    </a:lnTo>
                    <a:lnTo>
                      <a:pt x="1531" y="1322"/>
                    </a:lnTo>
                    <a:lnTo>
                      <a:pt x="1506" y="1352"/>
                    </a:lnTo>
                    <a:lnTo>
                      <a:pt x="1493" y="1368"/>
                    </a:lnTo>
                    <a:lnTo>
                      <a:pt x="1478" y="1382"/>
                    </a:lnTo>
                    <a:lnTo>
                      <a:pt x="1450" y="1412"/>
                    </a:lnTo>
                    <a:lnTo>
                      <a:pt x="1436" y="1425"/>
                    </a:lnTo>
                    <a:lnTo>
                      <a:pt x="1422" y="1438"/>
                    </a:lnTo>
                    <a:lnTo>
                      <a:pt x="1406" y="1451"/>
                    </a:lnTo>
                    <a:lnTo>
                      <a:pt x="1390" y="1464"/>
                    </a:lnTo>
                    <a:lnTo>
                      <a:pt x="1359" y="1489"/>
                    </a:lnTo>
                    <a:lnTo>
                      <a:pt x="1326" y="1513"/>
                    </a:lnTo>
                    <a:lnTo>
                      <a:pt x="1290" y="1534"/>
                    </a:lnTo>
                    <a:lnTo>
                      <a:pt x="1273" y="1545"/>
                    </a:lnTo>
                    <a:lnTo>
                      <a:pt x="1256" y="1554"/>
                    </a:lnTo>
                    <a:lnTo>
                      <a:pt x="1237" y="1564"/>
                    </a:lnTo>
                    <a:lnTo>
                      <a:pt x="1218" y="1573"/>
                    </a:lnTo>
                    <a:lnTo>
                      <a:pt x="1200" y="1581"/>
                    </a:lnTo>
                    <a:lnTo>
                      <a:pt x="1181" y="1589"/>
                    </a:lnTo>
                    <a:lnTo>
                      <a:pt x="1142" y="1603"/>
                    </a:lnTo>
                    <a:lnTo>
                      <a:pt x="1123" y="1611"/>
                    </a:lnTo>
                    <a:lnTo>
                      <a:pt x="1102" y="1618"/>
                    </a:lnTo>
                    <a:lnTo>
                      <a:pt x="1083" y="1622"/>
                    </a:lnTo>
                    <a:lnTo>
                      <a:pt x="1063" y="1628"/>
                    </a:lnTo>
                    <a:lnTo>
                      <a:pt x="1042" y="1633"/>
                    </a:lnTo>
                    <a:lnTo>
                      <a:pt x="1021" y="1638"/>
                    </a:lnTo>
                    <a:lnTo>
                      <a:pt x="1001" y="1641"/>
                    </a:lnTo>
                    <a:lnTo>
                      <a:pt x="979" y="1645"/>
                    </a:lnTo>
                    <a:lnTo>
                      <a:pt x="959" y="1648"/>
                    </a:lnTo>
                    <a:lnTo>
                      <a:pt x="938" y="1651"/>
                    </a:lnTo>
                    <a:lnTo>
                      <a:pt x="916" y="1652"/>
                    </a:lnTo>
                    <a:lnTo>
                      <a:pt x="893" y="1654"/>
                    </a:lnTo>
                    <a:lnTo>
                      <a:pt x="871" y="1654"/>
                    </a:lnTo>
                    <a:lnTo>
                      <a:pt x="850" y="1654"/>
                    </a:lnTo>
                    <a:lnTo>
                      <a:pt x="807" y="1654"/>
                    </a:lnTo>
                    <a:lnTo>
                      <a:pt x="764" y="1651"/>
                    </a:lnTo>
                    <a:lnTo>
                      <a:pt x="721" y="1645"/>
                    </a:lnTo>
                    <a:lnTo>
                      <a:pt x="701" y="1642"/>
                    </a:lnTo>
                    <a:lnTo>
                      <a:pt x="678" y="1638"/>
                    </a:lnTo>
                    <a:lnTo>
                      <a:pt x="637" y="1629"/>
                    </a:lnTo>
                    <a:lnTo>
                      <a:pt x="598" y="1619"/>
                    </a:lnTo>
                    <a:lnTo>
                      <a:pt x="577" y="1612"/>
                    </a:lnTo>
                    <a:lnTo>
                      <a:pt x="558" y="1604"/>
                    </a:lnTo>
                    <a:lnTo>
                      <a:pt x="539" y="1598"/>
                    </a:lnTo>
                    <a:lnTo>
                      <a:pt x="520" y="1590"/>
                    </a:lnTo>
                    <a:lnTo>
                      <a:pt x="501" y="1582"/>
                    </a:lnTo>
                    <a:lnTo>
                      <a:pt x="481" y="1574"/>
                    </a:lnTo>
                    <a:lnTo>
                      <a:pt x="445" y="1556"/>
                    </a:lnTo>
                    <a:lnTo>
                      <a:pt x="409" y="1535"/>
                    </a:lnTo>
                    <a:lnTo>
                      <a:pt x="374" y="1515"/>
                    </a:lnTo>
                    <a:lnTo>
                      <a:pt x="358" y="1502"/>
                    </a:lnTo>
                    <a:lnTo>
                      <a:pt x="341" y="1491"/>
                    </a:lnTo>
                    <a:lnTo>
                      <a:pt x="325" y="1479"/>
                    </a:lnTo>
                    <a:lnTo>
                      <a:pt x="309" y="1466"/>
                    </a:lnTo>
                    <a:lnTo>
                      <a:pt x="293" y="1453"/>
                    </a:lnTo>
                    <a:lnTo>
                      <a:pt x="279" y="1440"/>
                    </a:lnTo>
                    <a:lnTo>
                      <a:pt x="249" y="1414"/>
                    </a:lnTo>
                    <a:lnTo>
                      <a:pt x="221" y="1384"/>
                    </a:lnTo>
                    <a:lnTo>
                      <a:pt x="193" y="1354"/>
                    </a:lnTo>
                    <a:lnTo>
                      <a:pt x="168" y="1324"/>
                    </a:lnTo>
                    <a:lnTo>
                      <a:pt x="157" y="1307"/>
                    </a:lnTo>
                    <a:lnTo>
                      <a:pt x="144" y="1291"/>
                    </a:lnTo>
                    <a:lnTo>
                      <a:pt x="122" y="1258"/>
                    </a:lnTo>
                    <a:lnTo>
                      <a:pt x="102" y="1223"/>
                    </a:lnTo>
                    <a:lnTo>
                      <a:pt x="92" y="1206"/>
                    </a:lnTo>
                    <a:lnTo>
                      <a:pt x="84" y="1187"/>
                    </a:lnTo>
                    <a:lnTo>
                      <a:pt x="66" y="1151"/>
                    </a:lnTo>
                    <a:lnTo>
                      <a:pt x="59" y="1132"/>
                    </a:lnTo>
                    <a:lnTo>
                      <a:pt x="51" y="1113"/>
                    </a:lnTo>
                    <a:lnTo>
                      <a:pt x="38" y="1075"/>
                    </a:lnTo>
                    <a:lnTo>
                      <a:pt x="27" y="1035"/>
                    </a:lnTo>
                    <a:lnTo>
                      <a:pt x="17" y="996"/>
                    </a:lnTo>
                    <a:lnTo>
                      <a:pt x="9" y="955"/>
                    </a:lnTo>
                    <a:lnTo>
                      <a:pt x="3" y="914"/>
                    </a:lnTo>
                    <a:lnTo>
                      <a:pt x="2" y="892"/>
                    </a:lnTo>
                    <a:lnTo>
                      <a:pt x="0" y="872"/>
                    </a:lnTo>
                    <a:lnTo>
                      <a:pt x="0" y="829"/>
                    </a:lnTo>
                    <a:lnTo>
                      <a:pt x="0" y="786"/>
                    </a:lnTo>
                    <a:lnTo>
                      <a:pt x="2" y="744"/>
                    </a:lnTo>
                    <a:lnTo>
                      <a:pt x="6" y="724"/>
                    </a:lnTo>
                    <a:lnTo>
                      <a:pt x="9" y="703"/>
                    </a:lnTo>
                    <a:lnTo>
                      <a:pt x="12" y="682"/>
                    </a:lnTo>
                    <a:lnTo>
                      <a:pt x="17" y="662"/>
                    </a:lnTo>
                    <a:lnTo>
                      <a:pt x="20" y="641"/>
                    </a:lnTo>
                    <a:lnTo>
                      <a:pt x="26" y="622"/>
                    </a:lnTo>
                    <a:lnTo>
                      <a:pt x="31" y="602"/>
                    </a:lnTo>
                    <a:lnTo>
                      <a:pt x="37" y="583"/>
                    </a:lnTo>
                    <a:lnTo>
                      <a:pt x="43" y="564"/>
                    </a:lnTo>
                    <a:lnTo>
                      <a:pt x="50" y="545"/>
                    </a:lnTo>
                    <a:lnTo>
                      <a:pt x="66" y="507"/>
                    </a:lnTo>
                    <a:lnTo>
                      <a:pt x="83" y="470"/>
                    </a:lnTo>
                    <a:lnTo>
                      <a:pt x="101" y="434"/>
                    </a:lnTo>
                    <a:lnTo>
                      <a:pt x="121" y="399"/>
                    </a:lnTo>
                    <a:lnTo>
                      <a:pt x="143" y="366"/>
                    </a:lnTo>
                    <a:lnTo>
                      <a:pt x="156" y="349"/>
                    </a:lnTo>
                    <a:lnTo>
                      <a:pt x="167" y="333"/>
                    </a:lnTo>
                    <a:lnTo>
                      <a:pt x="192" y="301"/>
                    </a:lnTo>
                    <a:lnTo>
                      <a:pt x="206" y="287"/>
                    </a:lnTo>
                    <a:lnTo>
                      <a:pt x="219" y="271"/>
                    </a:lnTo>
                    <a:lnTo>
                      <a:pt x="247" y="243"/>
                    </a:lnTo>
                    <a:lnTo>
                      <a:pt x="261" y="229"/>
                    </a:lnTo>
                    <a:lnTo>
                      <a:pt x="278" y="216"/>
                    </a:lnTo>
                    <a:lnTo>
                      <a:pt x="291" y="202"/>
                    </a:lnTo>
                    <a:lnTo>
                      <a:pt x="307" y="189"/>
                    </a:lnTo>
                    <a:lnTo>
                      <a:pt x="339" y="166"/>
                    </a:lnTo>
                    <a:lnTo>
                      <a:pt x="372" y="142"/>
                    </a:lnTo>
                    <a:lnTo>
                      <a:pt x="407" y="121"/>
                    </a:lnTo>
                    <a:lnTo>
                      <a:pt x="424" y="110"/>
                    </a:lnTo>
                    <a:lnTo>
                      <a:pt x="443" y="101"/>
                    </a:lnTo>
                    <a:lnTo>
                      <a:pt x="460" y="91"/>
                    </a:lnTo>
                    <a:lnTo>
                      <a:pt x="479" y="82"/>
                    </a:lnTo>
                    <a:lnTo>
                      <a:pt x="499" y="74"/>
                    </a:lnTo>
                    <a:lnTo>
                      <a:pt x="518" y="66"/>
                    </a:lnTo>
                    <a:lnTo>
                      <a:pt x="556" y="50"/>
                    </a:lnTo>
                    <a:lnTo>
                      <a:pt x="575" y="44"/>
                    </a:lnTo>
                    <a:lnTo>
                      <a:pt x="595" y="37"/>
                    </a:lnTo>
                    <a:lnTo>
                      <a:pt x="616" y="31"/>
                    </a:lnTo>
                    <a:lnTo>
                      <a:pt x="635" y="27"/>
                    </a:lnTo>
                    <a:lnTo>
                      <a:pt x="656" y="21"/>
                    </a:lnTo>
                    <a:lnTo>
                      <a:pt x="676" y="16"/>
                    </a:lnTo>
                    <a:lnTo>
                      <a:pt x="699" y="14"/>
                    </a:lnTo>
                    <a:lnTo>
                      <a:pt x="719" y="10"/>
                    </a:lnTo>
                    <a:lnTo>
                      <a:pt x="739" y="7"/>
                    </a:lnTo>
                    <a:lnTo>
                      <a:pt x="761" y="4"/>
                    </a:lnTo>
                    <a:lnTo>
                      <a:pt x="782" y="2"/>
                    </a:lnTo>
                    <a:lnTo>
                      <a:pt x="804" y="1"/>
                    </a:lnTo>
                    <a:lnTo>
                      <a:pt x="827" y="0"/>
                    </a:lnTo>
                    <a:lnTo>
                      <a:pt x="848" y="0"/>
                    </a:lnTo>
                    <a:lnTo>
                      <a:pt x="891" y="0"/>
                    </a:lnTo>
                    <a:lnTo>
                      <a:pt x="936" y="4"/>
                    </a:lnTo>
                    <a:lnTo>
                      <a:pt x="977" y="10"/>
                    </a:lnTo>
                    <a:lnTo>
                      <a:pt x="998" y="13"/>
                    </a:lnTo>
                    <a:lnTo>
                      <a:pt x="1019" y="16"/>
                    </a:lnTo>
                    <a:lnTo>
                      <a:pt x="1060" y="26"/>
                    </a:lnTo>
                    <a:lnTo>
                      <a:pt x="1100" y="36"/>
                    </a:lnTo>
                    <a:lnTo>
                      <a:pt x="1121" y="43"/>
                    </a:lnTo>
                    <a:lnTo>
                      <a:pt x="1140" y="49"/>
                    </a:lnTo>
                    <a:lnTo>
                      <a:pt x="1158" y="56"/>
                    </a:lnTo>
                    <a:lnTo>
                      <a:pt x="1179" y="65"/>
                    </a:lnTo>
                    <a:lnTo>
                      <a:pt x="1198" y="73"/>
                    </a:lnTo>
                    <a:lnTo>
                      <a:pt x="1216" y="80"/>
                    </a:lnTo>
                    <a:lnTo>
                      <a:pt x="1254" y="99"/>
                    </a:lnTo>
                    <a:lnTo>
                      <a:pt x="1288" y="120"/>
                    </a:lnTo>
                    <a:lnTo>
                      <a:pt x="1324" y="140"/>
                    </a:lnTo>
                    <a:lnTo>
                      <a:pt x="1339" y="151"/>
                    </a:lnTo>
                    <a:lnTo>
                      <a:pt x="1357" y="164"/>
                    </a:lnTo>
                    <a:lnTo>
                      <a:pt x="1373" y="174"/>
                    </a:lnTo>
                    <a:lnTo>
                      <a:pt x="1388" y="187"/>
                    </a:lnTo>
                    <a:lnTo>
                      <a:pt x="1405" y="200"/>
                    </a:lnTo>
                    <a:lnTo>
                      <a:pt x="1420" y="214"/>
                    </a:lnTo>
                    <a:lnTo>
                      <a:pt x="1448" y="241"/>
                    </a:lnTo>
                    <a:lnTo>
                      <a:pt x="1477" y="269"/>
                    </a:lnTo>
                    <a:lnTo>
                      <a:pt x="1504" y="299"/>
                    </a:lnTo>
                    <a:lnTo>
                      <a:pt x="1529" y="331"/>
                    </a:lnTo>
                    <a:lnTo>
                      <a:pt x="1541" y="346"/>
                    </a:lnTo>
                    <a:lnTo>
                      <a:pt x="1553" y="363"/>
                    </a:lnTo>
                    <a:lnTo>
                      <a:pt x="1576" y="397"/>
                    </a:lnTo>
                    <a:lnTo>
                      <a:pt x="1597" y="432"/>
                    </a:lnTo>
                    <a:lnTo>
                      <a:pt x="1606" y="449"/>
                    </a:lnTo>
                    <a:lnTo>
                      <a:pt x="1616" y="468"/>
                    </a:lnTo>
                    <a:lnTo>
                      <a:pt x="1631" y="504"/>
                    </a:lnTo>
                    <a:lnTo>
                      <a:pt x="1639" y="523"/>
                    </a:lnTo>
                    <a:lnTo>
                      <a:pt x="1647" y="542"/>
                    </a:lnTo>
                    <a:lnTo>
                      <a:pt x="1660" y="580"/>
                    </a:lnTo>
                    <a:lnTo>
                      <a:pt x="1672" y="619"/>
                    </a:lnTo>
                    <a:lnTo>
                      <a:pt x="1682" y="659"/>
                    </a:lnTo>
                    <a:lnTo>
                      <a:pt x="1688" y="700"/>
                    </a:lnTo>
                    <a:lnTo>
                      <a:pt x="1695" y="741"/>
                    </a:lnTo>
                    <a:lnTo>
                      <a:pt x="1697" y="762"/>
                    </a:lnTo>
                    <a:lnTo>
                      <a:pt x="1698" y="783"/>
                    </a:lnTo>
                    <a:lnTo>
                      <a:pt x="1699" y="826"/>
                    </a:lnTo>
                    <a:close/>
                  </a:path>
                </a:pathLst>
              </a:custGeom>
              <a:solidFill>
                <a:srgbClr val="785559"/>
              </a:solidFill>
              <a:ln w="9525">
                <a:noFill/>
                <a:round/>
                <a:headEnd/>
                <a:tailEnd/>
              </a:ln>
            </p:spPr>
            <p:txBody>
              <a:bodyPr/>
              <a:lstStyle/>
              <a:p>
                <a:endParaRPr lang="ru-RU"/>
              </a:p>
            </p:txBody>
          </p:sp>
          <p:sp>
            <p:nvSpPr>
              <p:cNvPr id="163805" name="Freeform 30"/>
              <p:cNvSpPr>
                <a:spLocks/>
              </p:cNvSpPr>
              <p:nvPr/>
            </p:nvSpPr>
            <p:spPr bwMode="auto">
              <a:xfrm>
                <a:off x="2065" y="1419"/>
                <a:ext cx="1652" cy="1612"/>
              </a:xfrm>
              <a:custGeom>
                <a:avLst/>
                <a:gdLst>
                  <a:gd name="T0" fmla="*/ 1649 w 1652"/>
                  <a:gd name="T1" fmla="*/ 887 h 1612"/>
                  <a:gd name="T2" fmla="*/ 1627 w 1652"/>
                  <a:gd name="T3" fmla="*/ 1006 h 1612"/>
                  <a:gd name="T4" fmla="*/ 1604 w 1652"/>
                  <a:gd name="T5" fmla="*/ 1081 h 1612"/>
                  <a:gd name="T6" fmla="*/ 1572 w 1652"/>
                  <a:gd name="T7" fmla="*/ 1154 h 1612"/>
                  <a:gd name="T8" fmla="*/ 1512 w 1652"/>
                  <a:gd name="T9" fmla="*/ 1255 h 1612"/>
                  <a:gd name="T10" fmla="*/ 1452 w 1652"/>
                  <a:gd name="T11" fmla="*/ 1333 h 1612"/>
                  <a:gd name="T12" fmla="*/ 1382 w 1652"/>
                  <a:gd name="T13" fmla="*/ 1402 h 1612"/>
                  <a:gd name="T14" fmla="*/ 1305 w 1652"/>
                  <a:gd name="T15" fmla="*/ 1462 h 1612"/>
                  <a:gd name="T16" fmla="*/ 1221 w 1652"/>
                  <a:gd name="T17" fmla="*/ 1515 h 1612"/>
                  <a:gd name="T18" fmla="*/ 1110 w 1652"/>
                  <a:gd name="T19" fmla="*/ 1562 h 1612"/>
                  <a:gd name="T20" fmla="*/ 994 w 1652"/>
                  <a:gd name="T21" fmla="*/ 1596 h 1612"/>
                  <a:gd name="T22" fmla="*/ 932 w 1652"/>
                  <a:gd name="T23" fmla="*/ 1605 h 1612"/>
                  <a:gd name="T24" fmla="*/ 827 w 1652"/>
                  <a:gd name="T25" fmla="*/ 1611 h 1612"/>
                  <a:gd name="T26" fmla="*/ 742 w 1652"/>
                  <a:gd name="T27" fmla="*/ 1608 h 1612"/>
                  <a:gd name="T28" fmla="*/ 680 w 1652"/>
                  <a:gd name="T29" fmla="*/ 1599 h 1612"/>
                  <a:gd name="T30" fmla="*/ 620 w 1652"/>
                  <a:gd name="T31" fmla="*/ 1587 h 1612"/>
                  <a:gd name="T32" fmla="*/ 543 w 1652"/>
                  <a:gd name="T33" fmla="*/ 1563 h 1612"/>
                  <a:gd name="T34" fmla="*/ 469 w 1652"/>
                  <a:gd name="T35" fmla="*/ 1533 h 1612"/>
                  <a:gd name="T36" fmla="*/ 398 w 1652"/>
                  <a:gd name="T37" fmla="*/ 1497 h 1612"/>
                  <a:gd name="T38" fmla="*/ 333 w 1652"/>
                  <a:gd name="T39" fmla="*/ 1453 h 1612"/>
                  <a:gd name="T40" fmla="*/ 242 w 1652"/>
                  <a:gd name="T41" fmla="*/ 1378 h 1612"/>
                  <a:gd name="T42" fmla="*/ 201 w 1652"/>
                  <a:gd name="T43" fmla="*/ 1335 h 1612"/>
                  <a:gd name="T44" fmla="*/ 152 w 1652"/>
                  <a:gd name="T45" fmla="*/ 1273 h 1612"/>
                  <a:gd name="T46" fmla="*/ 119 w 1652"/>
                  <a:gd name="T47" fmla="*/ 1226 h 1612"/>
                  <a:gd name="T48" fmla="*/ 65 w 1652"/>
                  <a:gd name="T49" fmla="*/ 1122 h 1612"/>
                  <a:gd name="T50" fmla="*/ 43 w 1652"/>
                  <a:gd name="T51" fmla="*/ 1067 h 1612"/>
                  <a:gd name="T52" fmla="*/ 25 w 1652"/>
                  <a:gd name="T53" fmla="*/ 1008 h 1612"/>
                  <a:gd name="T54" fmla="*/ 12 w 1652"/>
                  <a:gd name="T55" fmla="*/ 950 h 1612"/>
                  <a:gd name="T56" fmla="*/ 3 w 1652"/>
                  <a:gd name="T57" fmla="*/ 890 h 1612"/>
                  <a:gd name="T58" fmla="*/ 0 w 1652"/>
                  <a:gd name="T59" fmla="*/ 808 h 1612"/>
                  <a:gd name="T60" fmla="*/ 10 w 1652"/>
                  <a:gd name="T61" fmla="*/ 684 h 1612"/>
                  <a:gd name="T62" fmla="*/ 36 w 1652"/>
                  <a:gd name="T63" fmla="*/ 568 h 1612"/>
                  <a:gd name="T64" fmla="*/ 64 w 1652"/>
                  <a:gd name="T65" fmla="*/ 494 h 1612"/>
                  <a:gd name="T66" fmla="*/ 99 w 1652"/>
                  <a:gd name="T67" fmla="*/ 425 h 1612"/>
                  <a:gd name="T68" fmla="*/ 164 w 1652"/>
                  <a:gd name="T69" fmla="*/ 324 h 1612"/>
                  <a:gd name="T70" fmla="*/ 214 w 1652"/>
                  <a:gd name="T71" fmla="*/ 266 h 1612"/>
                  <a:gd name="T72" fmla="*/ 299 w 1652"/>
                  <a:gd name="T73" fmla="*/ 185 h 1612"/>
                  <a:gd name="T74" fmla="*/ 362 w 1652"/>
                  <a:gd name="T75" fmla="*/ 139 h 1612"/>
                  <a:gd name="T76" fmla="*/ 467 w 1652"/>
                  <a:gd name="T77" fmla="*/ 81 h 1612"/>
                  <a:gd name="T78" fmla="*/ 579 w 1652"/>
                  <a:gd name="T79" fmla="*/ 36 h 1612"/>
                  <a:gd name="T80" fmla="*/ 678 w 1652"/>
                  <a:gd name="T81" fmla="*/ 13 h 1612"/>
                  <a:gd name="T82" fmla="*/ 740 w 1652"/>
                  <a:gd name="T83" fmla="*/ 5 h 1612"/>
                  <a:gd name="T84" fmla="*/ 868 w 1652"/>
                  <a:gd name="T85" fmla="*/ 1 h 1612"/>
                  <a:gd name="T86" fmla="*/ 930 w 1652"/>
                  <a:gd name="T87" fmla="*/ 7 h 1612"/>
                  <a:gd name="T88" fmla="*/ 992 w 1652"/>
                  <a:gd name="T89" fmla="*/ 16 h 1612"/>
                  <a:gd name="T90" fmla="*/ 1052 w 1652"/>
                  <a:gd name="T91" fmla="*/ 31 h 1612"/>
                  <a:gd name="T92" fmla="*/ 1127 w 1652"/>
                  <a:gd name="T93" fmla="*/ 56 h 1612"/>
                  <a:gd name="T94" fmla="*/ 1202 w 1652"/>
                  <a:gd name="T95" fmla="*/ 87 h 1612"/>
                  <a:gd name="T96" fmla="*/ 1287 w 1652"/>
                  <a:gd name="T97" fmla="*/ 138 h 1612"/>
                  <a:gd name="T98" fmla="*/ 1351 w 1652"/>
                  <a:gd name="T99" fmla="*/ 183 h 1612"/>
                  <a:gd name="T100" fmla="*/ 1423 w 1652"/>
                  <a:gd name="T101" fmla="*/ 250 h 1612"/>
                  <a:gd name="T102" fmla="*/ 1463 w 1652"/>
                  <a:gd name="T103" fmla="*/ 293 h 1612"/>
                  <a:gd name="T104" fmla="*/ 1511 w 1652"/>
                  <a:gd name="T105" fmla="*/ 353 h 1612"/>
                  <a:gd name="T106" fmla="*/ 1552 w 1652"/>
                  <a:gd name="T107" fmla="*/ 422 h 1612"/>
                  <a:gd name="T108" fmla="*/ 1594 w 1652"/>
                  <a:gd name="T109" fmla="*/ 510 h 1612"/>
                  <a:gd name="T110" fmla="*/ 1615 w 1652"/>
                  <a:gd name="T111" fmla="*/ 565 h 1612"/>
                  <a:gd name="T112" fmla="*/ 1631 w 1652"/>
                  <a:gd name="T113" fmla="*/ 623 h 1612"/>
                  <a:gd name="T114" fmla="*/ 1642 w 1652"/>
                  <a:gd name="T115" fmla="*/ 681 h 1612"/>
                  <a:gd name="T116" fmla="*/ 1650 w 1652"/>
                  <a:gd name="T117" fmla="*/ 743 h 161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652"/>
                  <a:gd name="T178" fmla="*/ 0 h 1612"/>
                  <a:gd name="T179" fmla="*/ 1652 w 1652"/>
                  <a:gd name="T180" fmla="*/ 1612 h 161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652" h="1612">
                    <a:moveTo>
                      <a:pt x="1652" y="805"/>
                    </a:moveTo>
                    <a:lnTo>
                      <a:pt x="1652" y="846"/>
                    </a:lnTo>
                    <a:lnTo>
                      <a:pt x="1649" y="887"/>
                    </a:lnTo>
                    <a:lnTo>
                      <a:pt x="1643" y="928"/>
                    </a:lnTo>
                    <a:lnTo>
                      <a:pt x="1636" y="968"/>
                    </a:lnTo>
                    <a:lnTo>
                      <a:pt x="1627" y="1006"/>
                    </a:lnTo>
                    <a:lnTo>
                      <a:pt x="1616" y="1045"/>
                    </a:lnTo>
                    <a:lnTo>
                      <a:pt x="1609" y="1064"/>
                    </a:lnTo>
                    <a:lnTo>
                      <a:pt x="1604" y="1081"/>
                    </a:lnTo>
                    <a:lnTo>
                      <a:pt x="1587" y="1119"/>
                    </a:lnTo>
                    <a:lnTo>
                      <a:pt x="1580" y="1137"/>
                    </a:lnTo>
                    <a:lnTo>
                      <a:pt x="1572" y="1154"/>
                    </a:lnTo>
                    <a:lnTo>
                      <a:pt x="1553" y="1188"/>
                    </a:lnTo>
                    <a:lnTo>
                      <a:pt x="1534" y="1224"/>
                    </a:lnTo>
                    <a:lnTo>
                      <a:pt x="1512" y="1255"/>
                    </a:lnTo>
                    <a:lnTo>
                      <a:pt x="1490" y="1287"/>
                    </a:lnTo>
                    <a:lnTo>
                      <a:pt x="1465" y="1318"/>
                    </a:lnTo>
                    <a:lnTo>
                      <a:pt x="1452" y="1333"/>
                    </a:lnTo>
                    <a:lnTo>
                      <a:pt x="1439" y="1347"/>
                    </a:lnTo>
                    <a:lnTo>
                      <a:pt x="1411" y="1375"/>
                    </a:lnTo>
                    <a:lnTo>
                      <a:pt x="1382" y="1402"/>
                    </a:lnTo>
                    <a:lnTo>
                      <a:pt x="1353" y="1428"/>
                    </a:lnTo>
                    <a:lnTo>
                      <a:pt x="1321" y="1451"/>
                    </a:lnTo>
                    <a:lnTo>
                      <a:pt x="1305" y="1462"/>
                    </a:lnTo>
                    <a:lnTo>
                      <a:pt x="1289" y="1473"/>
                    </a:lnTo>
                    <a:lnTo>
                      <a:pt x="1255" y="1496"/>
                    </a:lnTo>
                    <a:lnTo>
                      <a:pt x="1221" y="1515"/>
                    </a:lnTo>
                    <a:lnTo>
                      <a:pt x="1185" y="1532"/>
                    </a:lnTo>
                    <a:lnTo>
                      <a:pt x="1148" y="1547"/>
                    </a:lnTo>
                    <a:lnTo>
                      <a:pt x="1110" y="1562"/>
                    </a:lnTo>
                    <a:lnTo>
                      <a:pt x="1073" y="1575"/>
                    </a:lnTo>
                    <a:lnTo>
                      <a:pt x="1033" y="1586"/>
                    </a:lnTo>
                    <a:lnTo>
                      <a:pt x="994" y="1596"/>
                    </a:lnTo>
                    <a:lnTo>
                      <a:pt x="973" y="1598"/>
                    </a:lnTo>
                    <a:lnTo>
                      <a:pt x="953" y="1603"/>
                    </a:lnTo>
                    <a:lnTo>
                      <a:pt x="932" y="1605"/>
                    </a:lnTo>
                    <a:lnTo>
                      <a:pt x="911" y="1608"/>
                    </a:lnTo>
                    <a:lnTo>
                      <a:pt x="870" y="1611"/>
                    </a:lnTo>
                    <a:lnTo>
                      <a:pt x="827" y="1611"/>
                    </a:lnTo>
                    <a:lnTo>
                      <a:pt x="785" y="1612"/>
                    </a:lnTo>
                    <a:lnTo>
                      <a:pt x="763" y="1610"/>
                    </a:lnTo>
                    <a:lnTo>
                      <a:pt x="742" y="1608"/>
                    </a:lnTo>
                    <a:lnTo>
                      <a:pt x="722" y="1606"/>
                    </a:lnTo>
                    <a:lnTo>
                      <a:pt x="701" y="1604"/>
                    </a:lnTo>
                    <a:lnTo>
                      <a:pt x="680" y="1599"/>
                    </a:lnTo>
                    <a:lnTo>
                      <a:pt x="660" y="1596"/>
                    </a:lnTo>
                    <a:lnTo>
                      <a:pt x="641" y="1591"/>
                    </a:lnTo>
                    <a:lnTo>
                      <a:pt x="620" y="1587"/>
                    </a:lnTo>
                    <a:lnTo>
                      <a:pt x="600" y="1582"/>
                    </a:lnTo>
                    <a:lnTo>
                      <a:pt x="581" y="1576"/>
                    </a:lnTo>
                    <a:lnTo>
                      <a:pt x="543" y="1563"/>
                    </a:lnTo>
                    <a:lnTo>
                      <a:pt x="524" y="1557"/>
                    </a:lnTo>
                    <a:lnTo>
                      <a:pt x="505" y="1549"/>
                    </a:lnTo>
                    <a:lnTo>
                      <a:pt x="469" y="1533"/>
                    </a:lnTo>
                    <a:lnTo>
                      <a:pt x="451" y="1525"/>
                    </a:lnTo>
                    <a:lnTo>
                      <a:pt x="432" y="1516"/>
                    </a:lnTo>
                    <a:lnTo>
                      <a:pt x="398" y="1497"/>
                    </a:lnTo>
                    <a:lnTo>
                      <a:pt x="364" y="1475"/>
                    </a:lnTo>
                    <a:lnTo>
                      <a:pt x="349" y="1464"/>
                    </a:lnTo>
                    <a:lnTo>
                      <a:pt x="333" y="1453"/>
                    </a:lnTo>
                    <a:lnTo>
                      <a:pt x="301" y="1430"/>
                    </a:lnTo>
                    <a:lnTo>
                      <a:pt x="271" y="1404"/>
                    </a:lnTo>
                    <a:lnTo>
                      <a:pt x="242" y="1378"/>
                    </a:lnTo>
                    <a:lnTo>
                      <a:pt x="229" y="1363"/>
                    </a:lnTo>
                    <a:lnTo>
                      <a:pt x="216" y="1349"/>
                    </a:lnTo>
                    <a:lnTo>
                      <a:pt x="201" y="1335"/>
                    </a:lnTo>
                    <a:lnTo>
                      <a:pt x="189" y="1320"/>
                    </a:lnTo>
                    <a:lnTo>
                      <a:pt x="165" y="1289"/>
                    </a:lnTo>
                    <a:lnTo>
                      <a:pt x="152" y="1273"/>
                    </a:lnTo>
                    <a:lnTo>
                      <a:pt x="141" y="1258"/>
                    </a:lnTo>
                    <a:lnTo>
                      <a:pt x="129" y="1241"/>
                    </a:lnTo>
                    <a:lnTo>
                      <a:pt x="119" y="1226"/>
                    </a:lnTo>
                    <a:lnTo>
                      <a:pt x="100" y="1191"/>
                    </a:lnTo>
                    <a:lnTo>
                      <a:pt x="80" y="1157"/>
                    </a:lnTo>
                    <a:lnTo>
                      <a:pt x="65" y="1122"/>
                    </a:lnTo>
                    <a:lnTo>
                      <a:pt x="57" y="1103"/>
                    </a:lnTo>
                    <a:lnTo>
                      <a:pt x="50" y="1084"/>
                    </a:lnTo>
                    <a:lnTo>
                      <a:pt x="43" y="1067"/>
                    </a:lnTo>
                    <a:lnTo>
                      <a:pt x="37" y="1048"/>
                    </a:lnTo>
                    <a:lnTo>
                      <a:pt x="31" y="1029"/>
                    </a:lnTo>
                    <a:lnTo>
                      <a:pt x="25" y="1008"/>
                    </a:lnTo>
                    <a:lnTo>
                      <a:pt x="20" y="990"/>
                    </a:lnTo>
                    <a:lnTo>
                      <a:pt x="16" y="971"/>
                    </a:lnTo>
                    <a:lnTo>
                      <a:pt x="12" y="950"/>
                    </a:lnTo>
                    <a:lnTo>
                      <a:pt x="10" y="931"/>
                    </a:lnTo>
                    <a:lnTo>
                      <a:pt x="6" y="911"/>
                    </a:lnTo>
                    <a:lnTo>
                      <a:pt x="3" y="890"/>
                    </a:lnTo>
                    <a:lnTo>
                      <a:pt x="1" y="870"/>
                    </a:lnTo>
                    <a:lnTo>
                      <a:pt x="0" y="849"/>
                    </a:lnTo>
                    <a:lnTo>
                      <a:pt x="0" y="808"/>
                    </a:lnTo>
                    <a:lnTo>
                      <a:pt x="0" y="767"/>
                    </a:lnTo>
                    <a:lnTo>
                      <a:pt x="3" y="726"/>
                    </a:lnTo>
                    <a:lnTo>
                      <a:pt x="10" y="684"/>
                    </a:lnTo>
                    <a:lnTo>
                      <a:pt x="15" y="645"/>
                    </a:lnTo>
                    <a:lnTo>
                      <a:pt x="25" y="605"/>
                    </a:lnTo>
                    <a:lnTo>
                      <a:pt x="36" y="568"/>
                    </a:lnTo>
                    <a:lnTo>
                      <a:pt x="42" y="549"/>
                    </a:lnTo>
                    <a:lnTo>
                      <a:pt x="50" y="530"/>
                    </a:lnTo>
                    <a:lnTo>
                      <a:pt x="64" y="494"/>
                    </a:lnTo>
                    <a:lnTo>
                      <a:pt x="72" y="476"/>
                    </a:lnTo>
                    <a:lnTo>
                      <a:pt x="80" y="459"/>
                    </a:lnTo>
                    <a:lnTo>
                      <a:pt x="99" y="425"/>
                    </a:lnTo>
                    <a:lnTo>
                      <a:pt x="118" y="389"/>
                    </a:lnTo>
                    <a:lnTo>
                      <a:pt x="140" y="356"/>
                    </a:lnTo>
                    <a:lnTo>
                      <a:pt x="164" y="324"/>
                    </a:lnTo>
                    <a:lnTo>
                      <a:pt x="188" y="295"/>
                    </a:lnTo>
                    <a:lnTo>
                      <a:pt x="200" y="280"/>
                    </a:lnTo>
                    <a:lnTo>
                      <a:pt x="214" y="266"/>
                    </a:lnTo>
                    <a:lnTo>
                      <a:pt x="241" y="237"/>
                    </a:lnTo>
                    <a:lnTo>
                      <a:pt x="269" y="211"/>
                    </a:lnTo>
                    <a:lnTo>
                      <a:pt x="299" y="185"/>
                    </a:lnTo>
                    <a:lnTo>
                      <a:pt x="331" y="162"/>
                    </a:lnTo>
                    <a:lnTo>
                      <a:pt x="347" y="150"/>
                    </a:lnTo>
                    <a:lnTo>
                      <a:pt x="362" y="139"/>
                    </a:lnTo>
                    <a:lnTo>
                      <a:pt x="396" y="117"/>
                    </a:lnTo>
                    <a:lnTo>
                      <a:pt x="430" y="98"/>
                    </a:lnTo>
                    <a:lnTo>
                      <a:pt x="467" y="81"/>
                    </a:lnTo>
                    <a:lnTo>
                      <a:pt x="503" y="64"/>
                    </a:lnTo>
                    <a:lnTo>
                      <a:pt x="541" y="49"/>
                    </a:lnTo>
                    <a:lnTo>
                      <a:pt x="579" y="36"/>
                    </a:lnTo>
                    <a:lnTo>
                      <a:pt x="618" y="25"/>
                    </a:lnTo>
                    <a:lnTo>
                      <a:pt x="658" y="17"/>
                    </a:lnTo>
                    <a:lnTo>
                      <a:pt x="678" y="13"/>
                    </a:lnTo>
                    <a:lnTo>
                      <a:pt x="699" y="9"/>
                    </a:lnTo>
                    <a:lnTo>
                      <a:pt x="719" y="8"/>
                    </a:lnTo>
                    <a:lnTo>
                      <a:pt x="740" y="5"/>
                    </a:lnTo>
                    <a:lnTo>
                      <a:pt x="783" y="1"/>
                    </a:lnTo>
                    <a:lnTo>
                      <a:pt x="825" y="0"/>
                    </a:lnTo>
                    <a:lnTo>
                      <a:pt x="868" y="1"/>
                    </a:lnTo>
                    <a:lnTo>
                      <a:pt x="889" y="3"/>
                    </a:lnTo>
                    <a:lnTo>
                      <a:pt x="909" y="5"/>
                    </a:lnTo>
                    <a:lnTo>
                      <a:pt x="930" y="7"/>
                    </a:lnTo>
                    <a:lnTo>
                      <a:pt x="950" y="9"/>
                    </a:lnTo>
                    <a:lnTo>
                      <a:pt x="971" y="12"/>
                    </a:lnTo>
                    <a:lnTo>
                      <a:pt x="992" y="16"/>
                    </a:lnTo>
                    <a:lnTo>
                      <a:pt x="1012" y="20"/>
                    </a:lnTo>
                    <a:lnTo>
                      <a:pt x="1031" y="24"/>
                    </a:lnTo>
                    <a:lnTo>
                      <a:pt x="1052" y="31"/>
                    </a:lnTo>
                    <a:lnTo>
                      <a:pt x="1071" y="35"/>
                    </a:lnTo>
                    <a:lnTo>
                      <a:pt x="1108" y="48"/>
                    </a:lnTo>
                    <a:lnTo>
                      <a:pt x="1127" y="56"/>
                    </a:lnTo>
                    <a:lnTo>
                      <a:pt x="1146" y="63"/>
                    </a:lnTo>
                    <a:lnTo>
                      <a:pt x="1183" y="80"/>
                    </a:lnTo>
                    <a:lnTo>
                      <a:pt x="1202" y="87"/>
                    </a:lnTo>
                    <a:lnTo>
                      <a:pt x="1219" y="97"/>
                    </a:lnTo>
                    <a:lnTo>
                      <a:pt x="1253" y="115"/>
                    </a:lnTo>
                    <a:lnTo>
                      <a:pt x="1287" y="138"/>
                    </a:lnTo>
                    <a:lnTo>
                      <a:pt x="1303" y="149"/>
                    </a:lnTo>
                    <a:lnTo>
                      <a:pt x="1319" y="160"/>
                    </a:lnTo>
                    <a:lnTo>
                      <a:pt x="1351" y="183"/>
                    </a:lnTo>
                    <a:lnTo>
                      <a:pt x="1381" y="209"/>
                    </a:lnTo>
                    <a:lnTo>
                      <a:pt x="1409" y="235"/>
                    </a:lnTo>
                    <a:lnTo>
                      <a:pt x="1423" y="250"/>
                    </a:lnTo>
                    <a:lnTo>
                      <a:pt x="1438" y="263"/>
                    </a:lnTo>
                    <a:lnTo>
                      <a:pt x="1450" y="278"/>
                    </a:lnTo>
                    <a:lnTo>
                      <a:pt x="1463" y="293"/>
                    </a:lnTo>
                    <a:lnTo>
                      <a:pt x="1488" y="322"/>
                    </a:lnTo>
                    <a:lnTo>
                      <a:pt x="1500" y="338"/>
                    </a:lnTo>
                    <a:lnTo>
                      <a:pt x="1511" y="353"/>
                    </a:lnTo>
                    <a:lnTo>
                      <a:pt x="1522" y="371"/>
                    </a:lnTo>
                    <a:lnTo>
                      <a:pt x="1533" y="387"/>
                    </a:lnTo>
                    <a:lnTo>
                      <a:pt x="1552" y="422"/>
                    </a:lnTo>
                    <a:lnTo>
                      <a:pt x="1571" y="456"/>
                    </a:lnTo>
                    <a:lnTo>
                      <a:pt x="1586" y="491"/>
                    </a:lnTo>
                    <a:lnTo>
                      <a:pt x="1594" y="510"/>
                    </a:lnTo>
                    <a:lnTo>
                      <a:pt x="1603" y="527"/>
                    </a:lnTo>
                    <a:lnTo>
                      <a:pt x="1609" y="546"/>
                    </a:lnTo>
                    <a:lnTo>
                      <a:pt x="1615" y="565"/>
                    </a:lnTo>
                    <a:lnTo>
                      <a:pt x="1622" y="584"/>
                    </a:lnTo>
                    <a:lnTo>
                      <a:pt x="1626" y="603"/>
                    </a:lnTo>
                    <a:lnTo>
                      <a:pt x="1631" y="623"/>
                    </a:lnTo>
                    <a:lnTo>
                      <a:pt x="1635" y="642"/>
                    </a:lnTo>
                    <a:lnTo>
                      <a:pt x="1639" y="663"/>
                    </a:lnTo>
                    <a:lnTo>
                      <a:pt x="1642" y="681"/>
                    </a:lnTo>
                    <a:lnTo>
                      <a:pt x="1645" y="702"/>
                    </a:lnTo>
                    <a:lnTo>
                      <a:pt x="1649" y="723"/>
                    </a:lnTo>
                    <a:lnTo>
                      <a:pt x="1650" y="743"/>
                    </a:lnTo>
                    <a:lnTo>
                      <a:pt x="1652" y="764"/>
                    </a:lnTo>
                    <a:lnTo>
                      <a:pt x="1652" y="805"/>
                    </a:lnTo>
                    <a:close/>
                  </a:path>
                </a:pathLst>
              </a:custGeom>
              <a:solidFill>
                <a:srgbClr val="80575C"/>
              </a:solidFill>
              <a:ln w="9525">
                <a:noFill/>
                <a:round/>
                <a:headEnd/>
                <a:tailEnd/>
              </a:ln>
            </p:spPr>
            <p:txBody>
              <a:bodyPr/>
              <a:lstStyle/>
              <a:p>
                <a:endParaRPr lang="ru-RU"/>
              </a:p>
            </p:txBody>
          </p:sp>
          <p:sp>
            <p:nvSpPr>
              <p:cNvPr id="163806" name="Freeform 31"/>
              <p:cNvSpPr>
                <a:spLocks/>
              </p:cNvSpPr>
              <p:nvPr/>
            </p:nvSpPr>
            <p:spPr bwMode="auto">
              <a:xfrm>
                <a:off x="2088" y="1441"/>
                <a:ext cx="1608" cy="1569"/>
              </a:xfrm>
              <a:custGeom>
                <a:avLst/>
                <a:gdLst>
                  <a:gd name="T0" fmla="*/ 1607 w 1608"/>
                  <a:gd name="T1" fmla="*/ 843 h 1569"/>
                  <a:gd name="T2" fmla="*/ 1599 w 1608"/>
                  <a:gd name="T3" fmla="*/ 903 h 1569"/>
                  <a:gd name="T4" fmla="*/ 1588 w 1608"/>
                  <a:gd name="T5" fmla="*/ 960 h 1569"/>
                  <a:gd name="T6" fmla="*/ 1573 w 1608"/>
                  <a:gd name="T7" fmla="*/ 1017 h 1569"/>
                  <a:gd name="T8" fmla="*/ 1537 w 1608"/>
                  <a:gd name="T9" fmla="*/ 1105 h 1569"/>
                  <a:gd name="T10" fmla="*/ 1513 w 1608"/>
                  <a:gd name="T11" fmla="*/ 1157 h 1569"/>
                  <a:gd name="T12" fmla="*/ 1449 w 1608"/>
                  <a:gd name="T13" fmla="*/ 1252 h 1569"/>
                  <a:gd name="T14" fmla="*/ 1400 w 1608"/>
                  <a:gd name="T15" fmla="*/ 1311 h 1569"/>
                  <a:gd name="T16" fmla="*/ 1346 w 1608"/>
                  <a:gd name="T17" fmla="*/ 1365 h 1569"/>
                  <a:gd name="T18" fmla="*/ 1271 w 1608"/>
                  <a:gd name="T19" fmla="*/ 1423 h 1569"/>
                  <a:gd name="T20" fmla="*/ 1205 w 1608"/>
                  <a:gd name="T21" fmla="*/ 1465 h 1569"/>
                  <a:gd name="T22" fmla="*/ 1119 w 1608"/>
                  <a:gd name="T23" fmla="*/ 1507 h 1569"/>
                  <a:gd name="T24" fmla="*/ 1064 w 1608"/>
                  <a:gd name="T25" fmla="*/ 1528 h 1569"/>
                  <a:gd name="T26" fmla="*/ 1006 w 1608"/>
                  <a:gd name="T27" fmla="*/ 1544 h 1569"/>
                  <a:gd name="T28" fmla="*/ 948 w 1608"/>
                  <a:gd name="T29" fmla="*/ 1556 h 1569"/>
                  <a:gd name="T30" fmla="*/ 847 w 1608"/>
                  <a:gd name="T31" fmla="*/ 1567 h 1569"/>
                  <a:gd name="T32" fmla="*/ 743 w 1608"/>
                  <a:gd name="T33" fmla="*/ 1567 h 1569"/>
                  <a:gd name="T34" fmla="*/ 683 w 1608"/>
                  <a:gd name="T35" fmla="*/ 1560 h 1569"/>
                  <a:gd name="T36" fmla="*/ 585 w 1608"/>
                  <a:gd name="T37" fmla="*/ 1540 h 1569"/>
                  <a:gd name="T38" fmla="*/ 510 w 1608"/>
                  <a:gd name="T39" fmla="*/ 1515 h 1569"/>
                  <a:gd name="T40" fmla="*/ 421 w 1608"/>
                  <a:gd name="T41" fmla="*/ 1475 h 1569"/>
                  <a:gd name="T42" fmla="*/ 355 w 1608"/>
                  <a:gd name="T43" fmla="*/ 1436 h 1569"/>
                  <a:gd name="T44" fmla="*/ 265 w 1608"/>
                  <a:gd name="T45" fmla="*/ 1367 h 1569"/>
                  <a:gd name="T46" fmla="*/ 222 w 1608"/>
                  <a:gd name="T47" fmla="*/ 1327 h 1569"/>
                  <a:gd name="T48" fmla="*/ 160 w 1608"/>
                  <a:gd name="T49" fmla="*/ 1255 h 1569"/>
                  <a:gd name="T50" fmla="*/ 118 w 1608"/>
                  <a:gd name="T51" fmla="*/ 1191 h 1569"/>
                  <a:gd name="T52" fmla="*/ 79 w 1608"/>
                  <a:gd name="T53" fmla="*/ 1125 h 1569"/>
                  <a:gd name="T54" fmla="*/ 37 w 1608"/>
                  <a:gd name="T55" fmla="*/ 1020 h 1569"/>
                  <a:gd name="T56" fmla="*/ 13 w 1608"/>
                  <a:gd name="T57" fmla="*/ 925 h 1569"/>
                  <a:gd name="T58" fmla="*/ 1 w 1608"/>
                  <a:gd name="T59" fmla="*/ 825 h 1569"/>
                  <a:gd name="T60" fmla="*/ 1 w 1608"/>
                  <a:gd name="T61" fmla="*/ 726 h 1569"/>
                  <a:gd name="T62" fmla="*/ 9 w 1608"/>
                  <a:gd name="T63" fmla="*/ 666 h 1569"/>
                  <a:gd name="T64" fmla="*/ 20 w 1608"/>
                  <a:gd name="T65" fmla="*/ 609 h 1569"/>
                  <a:gd name="T66" fmla="*/ 36 w 1608"/>
                  <a:gd name="T67" fmla="*/ 552 h 1569"/>
                  <a:gd name="T68" fmla="*/ 70 w 1608"/>
                  <a:gd name="T69" fmla="*/ 462 h 1569"/>
                  <a:gd name="T70" fmla="*/ 96 w 1608"/>
                  <a:gd name="T71" fmla="*/ 412 h 1569"/>
                  <a:gd name="T72" fmla="*/ 159 w 1608"/>
                  <a:gd name="T73" fmla="*/ 316 h 1569"/>
                  <a:gd name="T74" fmla="*/ 207 w 1608"/>
                  <a:gd name="T75" fmla="*/ 258 h 1569"/>
                  <a:gd name="T76" fmla="*/ 263 w 1608"/>
                  <a:gd name="T77" fmla="*/ 204 h 1569"/>
                  <a:gd name="T78" fmla="*/ 337 w 1608"/>
                  <a:gd name="T79" fmla="*/ 145 h 1569"/>
                  <a:gd name="T80" fmla="*/ 402 w 1608"/>
                  <a:gd name="T81" fmla="*/ 104 h 1569"/>
                  <a:gd name="T82" fmla="*/ 491 w 1608"/>
                  <a:gd name="T83" fmla="*/ 62 h 1569"/>
                  <a:gd name="T84" fmla="*/ 545 w 1608"/>
                  <a:gd name="T85" fmla="*/ 41 h 1569"/>
                  <a:gd name="T86" fmla="*/ 601 w 1608"/>
                  <a:gd name="T87" fmla="*/ 25 h 1569"/>
                  <a:gd name="T88" fmla="*/ 661 w 1608"/>
                  <a:gd name="T89" fmla="*/ 13 h 1569"/>
                  <a:gd name="T90" fmla="*/ 761 w 1608"/>
                  <a:gd name="T91" fmla="*/ 1 h 1569"/>
                  <a:gd name="T92" fmla="*/ 865 w 1608"/>
                  <a:gd name="T93" fmla="*/ 2 h 1569"/>
                  <a:gd name="T94" fmla="*/ 925 w 1608"/>
                  <a:gd name="T95" fmla="*/ 9 h 1569"/>
                  <a:gd name="T96" fmla="*/ 1023 w 1608"/>
                  <a:gd name="T97" fmla="*/ 29 h 1569"/>
                  <a:gd name="T98" fmla="*/ 1098 w 1608"/>
                  <a:gd name="T99" fmla="*/ 54 h 1569"/>
                  <a:gd name="T100" fmla="*/ 1186 w 1608"/>
                  <a:gd name="T101" fmla="*/ 93 h 1569"/>
                  <a:gd name="T102" fmla="*/ 1253 w 1608"/>
                  <a:gd name="T103" fmla="*/ 133 h 1569"/>
                  <a:gd name="T104" fmla="*/ 1345 w 1608"/>
                  <a:gd name="T105" fmla="*/ 202 h 1569"/>
                  <a:gd name="T106" fmla="*/ 1386 w 1608"/>
                  <a:gd name="T107" fmla="*/ 241 h 1569"/>
                  <a:gd name="T108" fmla="*/ 1448 w 1608"/>
                  <a:gd name="T109" fmla="*/ 314 h 1569"/>
                  <a:gd name="T110" fmla="*/ 1492 w 1608"/>
                  <a:gd name="T111" fmla="*/ 376 h 1569"/>
                  <a:gd name="T112" fmla="*/ 1529 w 1608"/>
                  <a:gd name="T113" fmla="*/ 444 h 1569"/>
                  <a:gd name="T114" fmla="*/ 1572 w 1608"/>
                  <a:gd name="T115" fmla="*/ 549 h 1569"/>
                  <a:gd name="T116" fmla="*/ 1595 w 1608"/>
                  <a:gd name="T117" fmla="*/ 644 h 1569"/>
                  <a:gd name="T118" fmla="*/ 1608 w 1608"/>
                  <a:gd name="T119" fmla="*/ 742 h 156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608"/>
                  <a:gd name="T181" fmla="*/ 0 h 1569"/>
                  <a:gd name="T182" fmla="*/ 1608 w 1608"/>
                  <a:gd name="T183" fmla="*/ 1569 h 156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608" h="1569">
                    <a:moveTo>
                      <a:pt x="1608" y="783"/>
                    </a:moveTo>
                    <a:lnTo>
                      <a:pt x="1608" y="822"/>
                    </a:lnTo>
                    <a:lnTo>
                      <a:pt x="1607" y="843"/>
                    </a:lnTo>
                    <a:lnTo>
                      <a:pt x="1605" y="864"/>
                    </a:lnTo>
                    <a:lnTo>
                      <a:pt x="1602" y="882"/>
                    </a:lnTo>
                    <a:lnTo>
                      <a:pt x="1599" y="903"/>
                    </a:lnTo>
                    <a:lnTo>
                      <a:pt x="1595" y="922"/>
                    </a:lnTo>
                    <a:lnTo>
                      <a:pt x="1592" y="941"/>
                    </a:lnTo>
                    <a:lnTo>
                      <a:pt x="1588" y="960"/>
                    </a:lnTo>
                    <a:lnTo>
                      <a:pt x="1583" y="979"/>
                    </a:lnTo>
                    <a:lnTo>
                      <a:pt x="1578" y="997"/>
                    </a:lnTo>
                    <a:lnTo>
                      <a:pt x="1573" y="1017"/>
                    </a:lnTo>
                    <a:lnTo>
                      <a:pt x="1560" y="1053"/>
                    </a:lnTo>
                    <a:lnTo>
                      <a:pt x="1545" y="1088"/>
                    </a:lnTo>
                    <a:lnTo>
                      <a:pt x="1537" y="1105"/>
                    </a:lnTo>
                    <a:lnTo>
                      <a:pt x="1530" y="1123"/>
                    </a:lnTo>
                    <a:lnTo>
                      <a:pt x="1522" y="1140"/>
                    </a:lnTo>
                    <a:lnTo>
                      <a:pt x="1513" y="1157"/>
                    </a:lnTo>
                    <a:lnTo>
                      <a:pt x="1493" y="1189"/>
                    </a:lnTo>
                    <a:lnTo>
                      <a:pt x="1471" y="1222"/>
                    </a:lnTo>
                    <a:lnTo>
                      <a:pt x="1449" y="1252"/>
                    </a:lnTo>
                    <a:lnTo>
                      <a:pt x="1425" y="1282"/>
                    </a:lnTo>
                    <a:lnTo>
                      <a:pt x="1413" y="1296"/>
                    </a:lnTo>
                    <a:lnTo>
                      <a:pt x="1400" y="1311"/>
                    </a:lnTo>
                    <a:lnTo>
                      <a:pt x="1387" y="1325"/>
                    </a:lnTo>
                    <a:lnTo>
                      <a:pt x="1374" y="1337"/>
                    </a:lnTo>
                    <a:lnTo>
                      <a:pt x="1346" y="1365"/>
                    </a:lnTo>
                    <a:lnTo>
                      <a:pt x="1316" y="1388"/>
                    </a:lnTo>
                    <a:lnTo>
                      <a:pt x="1286" y="1412"/>
                    </a:lnTo>
                    <a:lnTo>
                      <a:pt x="1271" y="1423"/>
                    </a:lnTo>
                    <a:lnTo>
                      <a:pt x="1254" y="1434"/>
                    </a:lnTo>
                    <a:lnTo>
                      <a:pt x="1222" y="1455"/>
                    </a:lnTo>
                    <a:lnTo>
                      <a:pt x="1205" y="1465"/>
                    </a:lnTo>
                    <a:lnTo>
                      <a:pt x="1188" y="1474"/>
                    </a:lnTo>
                    <a:lnTo>
                      <a:pt x="1154" y="1491"/>
                    </a:lnTo>
                    <a:lnTo>
                      <a:pt x="1119" y="1507"/>
                    </a:lnTo>
                    <a:lnTo>
                      <a:pt x="1100" y="1514"/>
                    </a:lnTo>
                    <a:lnTo>
                      <a:pt x="1083" y="1520"/>
                    </a:lnTo>
                    <a:lnTo>
                      <a:pt x="1064" y="1528"/>
                    </a:lnTo>
                    <a:lnTo>
                      <a:pt x="1045" y="1533"/>
                    </a:lnTo>
                    <a:lnTo>
                      <a:pt x="1025" y="1539"/>
                    </a:lnTo>
                    <a:lnTo>
                      <a:pt x="1006" y="1544"/>
                    </a:lnTo>
                    <a:lnTo>
                      <a:pt x="986" y="1548"/>
                    </a:lnTo>
                    <a:lnTo>
                      <a:pt x="967" y="1553"/>
                    </a:lnTo>
                    <a:lnTo>
                      <a:pt x="948" y="1556"/>
                    </a:lnTo>
                    <a:lnTo>
                      <a:pt x="927" y="1560"/>
                    </a:lnTo>
                    <a:lnTo>
                      <a:pt x="888" y="1565"/>
                    </a:lnTo>
                    <a:lnTo>
                      <a:pt x="847" y="1567"/>
                    </a:lnTo>
                    <a:lnTo>
                      <a:pt x="805" y="1569"/>
                    </a:lnTo>
                    <a:lnTo>
                      <a:pt x="763" y="1567"/>
                    </a:lnTo>
                    <a:lnTo>
                      <a:pt x="743" y="1567"/>
                    </a:lnTo>
                    <a:lnTo>
                      <a:pt x="724" y="1565"/>
                    </a:lnTo>
                    <a:lnTo>
                      <a:pt x="703" y="1563"/>
                    </a:lnTo>
                    <a:lnTo>
                      <a:pt x="683" y="1560"/>
                    </a:lnTo>
                    <a:lnTo>
                      <a:pt x="643" y="1554"/>
                    </a:lnTo>
                    <a:lnTo>
                      <a:pt x="604" y="1545"/>
                    </a:lnTo>
                    <a:lnTo>
                      <a:pt x="585" y="1540"/>
                    </a:lnTo>
                    <a:lnTo>
                      <a:pt x="566" y="1534"/>
                    </a:lnTo>
                    <a:lnTo>
                      <a:pt x="529" y="1521"/>
                    </a:lnTo>
                    <a:lnTo>
                      <a:pt x="510" y="1515"/>
                    </a:lnTo>
                    <a:lnTo>
                      <a:pt x="493" y="1508"/>
                    </a:lnTo>
                    <a:lnTo>
                      <a:pt x="457" y="1492"/>
                    </a:lnTo>
                    <a:lnTo>
                      <a:pt x="421" y="1475"/>
                    </a:lnTo>
                    <a:lnTo>
                      <a:pt x="404" y="1466"/>
                    </a:lnTo>
                    <a:lnTo>
                      <a:pt x="388" y="1457"/>
                    </a:lnTo>
                    <a:lnTo>
                      <a:pt x="355" y="1436"/>
                    </a:lnTo>
                    <a:lnTo>
                      <a:pt x="323" y="1414"/>
                    </a:lnTo>
                    <a:lnTo>
                      <a:pt x="293" y="1390"/>
                    </a:lnTo>
                    <a:lnTo>
                      <a:pt x="265" y="1367"/>
                    </a:lnTo>
                    <a:lnTo>
                      <a:pt x="250" y="1352"/>
                    </a:lnTo>
                    <a:lnTo>
                      <a:pt x="236" y="1339"/>
                    </a:lnTo>
                    <a:lnTo>
                      <a:pt x="222" y="1327"/>
                    </a:lnTo>
                    <a:lnTo>
                      <a:pt x="209" y="1313"/>
                    </a:lnTo>
                    <a:lnTo>
                      <a:pt x="184" y="1285"/>
                    </a:lnTo>
                    <a:lnTo>
                      <a:pt x="160" y="1255"/>
                    </a:lnTo>
                    <a:lnTo>
                      <a:pt x="149" y="1238"/>
                    </a:lnTo>
                    <a:lnTo>
                      <a:pt x="138" y="1225"/>
                    </a:lnTo>
                    <a:lnTo>
                      <a:pt x="118" y="1191"/>
                    </a:lnTo>
                    <a:lnTo>
                      <a:pt x="97" y="1160"/>
                    </a:lnTo>
                    <a:lnTo>
                      <a:pt x="89" y="1142"/>
                    </a:lnTo>
                    <a:lnTo>
                      <a:pt x="79" y="1125"/>
                    </a:lnTo>
                    <a:lnTo>
                      <a:pt x="64" y="1090"/>
                    </a:lnTo>
                    <a:lnTo>
                      <a:pt x="49" y="1056"/>
                    </a:lnTo>
                    <a:lnTo>
                      <a:pt x="37" y="1020"/>
                    </a:lnTo>
                    <a:lnTo>
                      <a:pt x="26" y="981"/>
                    </a:lnTo>
                    <a:lnTo>
                      <a:pt x="16" y="944"/>
                    </a:lnTo>
                    <a:lnTo>
                      <a:pt x="13" y="925"/>
                    </a:lnTo>
                    <a:lnTo>
                      <a:pt x="9" y="906"/>
                    </a:lnTo>
                    <a:lnTo>
                      <a:pt x="5" y="866"/>
                    </a:lnTo>
                    <a:lnTo>
                      <a:pt x="1" y="825"/>
                    </a:lnTo>
                    <a:lnTo>
                      <a:pt x="0" y="786"/>
                    </a:lnTo>
                    <a:lnTo>
                      <a:pt x="1" y="745"/>
                    </a:lnTo>
                    <a:lnTo>
                      <a:pt x="1" y="726"/>
                    </a:lnTo>
                    <a:lnTo>
                      <a:pt x="5" y="705"/>
                    </a:lnTo>
                    <a:lnTo>
                      <a:pt x="6" y="686"/>
                    </a:lnTo>
                    <a:lnTo>
                      <a:pt x="9" y="666"/>
                    </a:lnTo>
                    <a:lnTo>
                      <a:pt x="12" y="647"/>
                    </a:lnTo>
                    <a:lnTo>
                      <a:pt x="16" y="628"/>
                    </a:lnTo>
                    <a:lnTo>
                      <a:pt x="20" y="609"/>
                    </a:lnTo>
                    <a:lnTo>
                      <a:pt x="25" y="590"/>
                    </a:lnTo>
                    <a:lnTo>
                      <a:pt x="29" y="571"/>
                    </a:lnTo>
                    <a:lnTo>
                      <a:pt x="36" y="552"/>
                    </a:lnTo>
                    <a:lnTo>
                      <a:pt x="48" y="515"/>
                    </a:lnTo>
                    <a:lnTo>
                      <a:pt x="63" y="481"/>
                    </a:lnTo>
                    <a:lnTo>
                      <a:pt x="70" y="462"/>
                    </a:lnTo>
                    <a:lnTo>
                      <a:pt x="78" y="446"/>
                    </a:lnTo>
                    <a:lnTo>
                      <a:pt x="88" y="429"/>
                    </a:lnTo>
                    <a:lnTo>
                      <a:pt x="96" y="412"/>
                    </a:lnTo>
                    <a:lnTo>
                      <a:pt x="117" y="378"/>
                    </a:lnTo>
                    <a:lnTo>
                      <a:pt x="136" y="346"/>
                    </a:lnTo>
                    <a:lnTo>
                      <a:pt x="159" y="316"/>
                    </a:lnTo>
                    <a:lnTo>
                      <a:pt x="183" y="286"/>
                    </a:lnTo>
                    <a:lnTo>
                      <a:pt x="195" y="273"/>
                    </a:lnTo>
                    <a:lnTo>
                      <a:pt x="207" y="258"/>
                    </a:lnTo>
                    <a:lnTo>
                      <a:pt x="220" y="243"/>
                    </a:lnTo>
                    <a:lnTo>
                      <a:pt x="235" y="231"/>
                    </a:lnTo>
                    <a:lnTo>
                      <a:pt x="263" y="204"/>
                    </a:lnTo>
                    <a:lnTo>
                      <a:pt x="292" y="181"/>
                    </a:lnTo>
                    <a:lnTo>
                      <a:pt x="322" y="157"/>
                    </a:lnTo>
                    <a:lnTo>
                      <a:pt x="337" y="145"/>
                    </a:lnTo>
                    <a:lnTo>
                      <a:pt x="353" y="134"/>
                    </a:lnTo>
                    <a:lnTo>
                      <a:pt x="386" y="114"/>
                    </a:lnTo>
                    <a:lnTo>
                      <a:pt x="402" y="104"/>
                    </a:lnTo>
                    <a:lnTo>
                      <a:pt x="420" y="95"/>
                    </a:lnTo>
                    <a:lnTo>
                      <a:pt x="455" y="77"/>
                    </a:lnTo>
                    <a:lnTo>
                      <a:pt x="491" y="62"/>
                    </a:lnTo>
                    <a:lnTo>
                      <a:pt x="508" y="55"/>
                    </a:lnTo>
                    <a:lnTo>
                      <a:pt x="527" y="47"/>
                    </a:lnTo>
                    <a:lnTo>
                      <a:pt x="545" y="41"/>
                    </a:lnTo>
                    <a:lnTo>
                      <a:pt x="564" y="36"/>
                    </a:lnTo>
                    <a:lnTo>
                      <a:pt x="582" y="30"/>
                    </a:lnTo>
                    <a:lnTo>
                      <a:pt x="601" y="25"/>
                    </a:lnTo>
                    <a:lnTo>
                      <a:pt x="622" y="21"/>
                    </a:lnTo>
                    <a:lnTo>
                      <a:pt x="641" y="15"/>
                    </a:lnTo>
                    <a:lnTo>
                      <a:pt x="661" y="13"/>
                    </a:lnTo>
                    <a:lnTo>
                      <a:pt x="680" y="9"/>
                    </a:lnTo>
                    <a:lnTo>
                      <a:pt x="722" y="4"/>
                    </a:lnTo>
                    <a:lnTo>
                      <a:pt x="761" y="1"/>
                    </a:lnTo>
                    <a:lnTo>
                      <a:pt x="803" y="0"/>
                    </a:lnTo>
                    <a:lnTo>
                      <a:pt x="844" y="1"/>
                    </a:lnTo>
                    <a:lnTo>
                      <a:pt x="865" y="2"/>
                    </a:lnTo>
                    <a:lnTo>
                      <a:pt x="886" y="4"/>
                    </a:lnTo>
                    <a:lnTo>
                      <a:pt x="905" y="5"/>
                    </a:lnTo>
                    <a:lnTo>
                      <a:pt x="925" y="9"/>
                    </a:lnTo>
                    <a:lnTo>
                      <a:pt x="965" y="15"/>
                    </a:lnTo>
                    <a:lnTo>
                      <a:pt x="1004" y="24"/>
                    </a:lnTo>
                    <a:lnTo>
                      <a:pt x="1023" y="29"/>
                    </a:lnTo>
                    <a:lnTo>
                      <a:pt x="1043" y="35"/>
                    </a:lnTo>
                    <a:lnTo>
                      <a:pt x="1081" y="46"/>
                    </a:lnTo>
                    <a:lnTo>
                      <a:pt x="1098" y="54"/>
                    </a:lnTo>
                    <a:lnTo>
                      <a:pt x="1117" y="61"/>
                    </a:lnTo>
                    <a:lnTo>
                      <a:pt x="1152" y="76"/>
                    </a:lnTo>
                    <a:lnTo>
                      <a:pt x="1186" y="93"/>
                    </a:lnTo>
                    <a:lnTo>
                      <a:pt x="1204" y="103"/>
                    </a:lnTo>
                    <a:lnTo>
                      <a:pt x="1220" y="112"/>
                    </a:lnTo>
                    <a:lnTo>
                      <a:pt x="1253" y="133"/>
                    </a:lnTo>
                    <a:lnTo>
                      <a:pt x="1284" y="155"/>
                    </a:lnTo>
                    <a:lnTo>
                      <a:pt x="1314" y="179"/>
                    </a:lnTo>
                    <a:lnTo>
                      <a:pt x="1345" y="202"/>
                    </a:lnTo>
                    <a:lnTo>
                      <a:pt x="1359" y="215"/>
                    </a:lnTo>
                    <a:lnTo>
                      <a:pt x="1372" y="229"/>
                    </a:lnTo>
                    <a:lnTo>
                      <a:pt x="1386" y="241"/>
                    </a:lnTo>
                    <a:lnTo>
                      <a:pt x="1399" y="256"/>
                    </a:lnTo>
                    <a:lnTo>
                      <a:pt x="1424" y="284"/>
                    </a:lnTo>
                    <a:lnTo>
                      <a:pt x="1448" y="314"/>
                    </a:lnTo>
                    <a:lnTo>
                      <a:pt x="1459" y="329"/>
                    </a:lnTo>
                    <a:lnTo>
                      <a:pt x="1470" y="344"/>
                    </a:lnTo>
                    <a:lnTo>
                      <a:pt x="1492" y="376"/>
                    </a:lnTo>
                    <a:lnTo>
                      <a:pt x="1511" y="409"/>
                    </a:lnTo>
                    <a:lnTo>
                      <a:pt x="1521" y="426"/>
                    </a:lnTo>
                    <a:lnTo>
                      <a:pt x="1529" y="444"/>
                    </a:lnTo>
                    <a:lnTo>
                      <a:pt x="1544" y="479"/>
                    </a:lnTo>
                    <a:lnTo>
                      <a:pt x="1559" y="513"/>
                    </a:lnTo>
                    <a:lnTo>
                      <a:pt x="1572" y="549"/>
                    </a:lnTo>
                    <a:lnTo>
                      <a:pt x="1582" y="587"/>
                    </a:lnTo>
                    <a:lnTo>
                      <a:pt x="1592" y="625"/>
                    </a:lnTo>
                    <a:lnTo>
                      <a:pt x="1595" y="644"/>
                    </a:lnTo>
                    <a:lnTo>
                      <a:pt x="1598" y="663"/>
                    </a:lnTo>
                    <a:lnTo>
                      <a:pt x="1605" y="702"/>
                    </a:lnTo>
                    <a:lnTo>
                      <a:pt x="1608" y="742"/>
                    </a:lnTo>
                    <a:lnTo>
                      <a:pt x="1608" y="783"/>
                    </a:lnTo>
                    <a:close/>
                  </a:path>
                </a:pathLst>
              </a:custGeom>
              <a:solidFill>
                <a:srgbClr val="87595F"/>
              </a:solidFill>
              <a:ln w="9525">
                <a:noFill/>
                <a:round/>
                <a:headEnd/>
                <a:tailEnd/>
              </a:ln>
            </p:spPr>
            <p:txBody>
              <a:bodyPr/>
              <a:lstStyle/>
              <a:p>
                <a:endParaRPr lang="ru-RU"/>
              </a:p>
            </p:txBody>
          </p:sp>
          <p:sp>
            <p:nvSpPr>
              <p:cNvPr id="163807" name="Freeform 32"/>
              <p:cNvSpPr>
                <a:spLocks/>
              </p:cNvSpPr>
              <p:nvPr/>
            </p:nvSpPr>
            <p:spPr bwMode="auto">
              <a:xfrm>
                <a:off x="2110" y="1463"/>
                <a:ext cx="1567" cy="1525"/>
              </a:xfrm>
              <a:custGeom>
                <a:avLst/>
                <a:gdLst>
                  <a:gd name="T0" fmla="*/ 1565 w 1567"/>
                  <a:gd name="T1" fmla="*/ 819 h 1525"/>
                  <a:gd name="T2" fmla="*/ 1557 w 1567"/>
                  <a:gd name="T3" fmla="*/ 876 h 1525"/>
                  <a:gd name="T4" fmla="*/ 1533 w 1567"/>
                  <a:gd name="T5" fmla="*/ 988 h 1525"/>
                  <a:gd name="T6" fmla="*/ 1490 w 1567"/>
                  <a:gd name="T7" fmla="*/ 1092 h 1525"/>
                  <a:gd name="T8" fmla="*/ 1455 w 1567"/>
                  <a:gd name="T9" fmla="*/ 1156 h 1525"/>
                  <a:gd name="T10" fmla="*/ 1388 w 1567"/>
                  <a:gd name="T11" fmla="*/ 1246 h 1525"/>
                  <a:gd name="T12" fmla="*/ 1338 w 1567"/>
                  <a:gd name="T13" fmla="*/ 1300 h 1525"/>
                  <a:gd name="T14" fmla="*/ 1297 w 1567"/>
                  <a:gd name="T15" fmla="*/ 1338 h 1525"/>
                  <a:gd name="T16" fmla="*/ 1255 w 1567"/>
                  <a:gd name="T17" fmla="*/ 1373 h 1525"/>
                  <a:gd name="T18" fmla="*/ 1191 w 1567"/>
                  <a:gd name="T19" fmla="*/ 1415 h 1525"/>
                  <a:gd name="T20" fmla="*/ 1089 w 1567"/>
                  <a:gd name="T21" fmla="*/ 1465 h 1525"/>
                  <a:gd name="T22" fmla="*/ 1018 w 1567"/>
                  <a:gd name="T23" fmla="*/ 1490 h 1525"/>
                  <a:gd name="T24" fmla="*/ 904 w 1567"/>
                  <a:gd name="T25" fmla="*/ 1515 h 1525"/>
                  <a:gd name="T26" fmla="*/ 825 w 1567"/>
                  <a:gd name="T27" fmla="*/ 1524 h 1525"/>
                  <a:gd name="T28" fmla="*/ 705 w 1567"/>
                  <a:gd name="T29" fmla="*/ 1521 h 1525"/>
                  <a:gd name="T30" fmla="*/ 608 w 1567"/>
                  <a:gd name="T31" fmla="*/ 1505 h 1525"/>
                  <a:gd name="T32" fmla="*/ 516 w 1567"/>
                  <a:gd name="T33" fmla="*/ 1480 h 1525"/>
                  <a:gd name="T34" fmla="*/ 462 w 1567"/>
                  <a:gd name="T35" fmla="*/ 1458 h 1525"/>
                  <a:gd name="T36" fmla="*/ 394 w 1567"/>
                  <a:gd name="T37" fmla="*/ 1425 h 1525"/>
                  <a:gd name="T38" fmla="*/ 316 w 1567"/>
                  <a:gd name="T39" fmla="*/ 1375 h 1525"/>
                  <a:gd name="T40" fmla="*/ 230 w 1567"/>
                  <a:gd name="T41" fmla="*/ 1302 h 1525"/>
                  <a:gd name="T42" fmla="*/ 156 w 1567"/>
                  <a:gd name="T43" fmla="*/ 1220 h 1525"/>
                  <a:gd name="T44" fmla="*/ 96 w 1567"/>
                  <a:gd name="T45" fmla="*/ 1127 h 1525"/>
                  <a:gd name="T46" fmla="*/ 55 w 1567"/>
                  <a:gd name="T47" fmla="*/ 1043 h 1525"/>
                  <a:gd name="T48" fmla="*/ 30 w 1567"/>
                  <a:gd name="T49" fmla="*/ 972 h 1525"/>
                  <a:gd name="T50" fmla="*/ 16 w 1567"/>
                  <a:gd name="T51" fmla="*/ 917 h 1525"/>
                  <a:gd name="T52" fmla="*/ 5 w 1567"/>
                  <a:gd name="T53" fmla="*/ 841 h 1525"/>
                  <a:gd name="T54" fmla="*/ 2 w 1567"/>
                  <a:gd name="T55" fmla="*/ 724 h 1525"/>
                  <a:gd name="T56" fmla="*/ 6 w 1567"/>
                  <a:gd name="T57" fmla="*/ 666 h 1525"/>
                  <a:gd name="T58" fmla="*/ 25 w 1567"/>
                  <a:gd name="T59" fmla="*/ 572 h 1525"/>
                  <a:gd name="T60" fmla="*/ 61 w 1567"/>
                  <a:gd name="T61" fmla="*/ 467 h 1525"/>
                  <a:gd name="T62" fmla="*/ 95 w 1567"/>
                  <a:gd name="T63" fmla="*/ 400 h 1525"/>
                  <a:gd name="T64" fmla="*/ 155 w 1567"/>
                  <a:gd name="T65" fmla="*/ 307 h 1525"/>
                  <a:gd name="T66" fmla="*/ 216 w 1567"/>
                  <a:gd name="T67" fmla="*/ 237 h 1525"/>
                  <a:gd name="T68" fmla="*/ 256 w 1567"/>
                  <a:gd name="T69" fmla="*/ 198 h 1525"/>
                  <a:gd name="T70" fmla="*/ 298 w 1567"/>
                  <a:gd name="T71" fmla="*/ 163 h 1525"/>
                  <a:gd name="T72" fmla="*/ 344 w 1567"/>
                  <a:gd name="T73" fmla="*/ 130 h 1525"/>
                  <a:gd name="T74" fmla="*/ 443 w 1567"/>
                  <a:gd name="T75" fmla="*/ 76 h 1525"/>
                  <a:gd name="T76" fmla="*/ 532 w 1567"/>
                  <a:gd name="T77" fmla="*/ 40 h 1525"/>
                  <a:gd name="T78" fmla="*/ 624 w 1567"/>
                  <a:gd name="T79" fmla="*/ 15 h 1525"/>
                  <a:gd name="T80" fmla="*/ 723 w 1567"/>
                  <a:gd name="T81" fmla="*/ 1 h 1525"/>
                  <a:gd name="T82" fmla="*/ 823 w 1567"/>
                  <a:gd name="T83" fmla="*/ 0 h 1525"/>
                  <a:gd name="T84" fmla="*/ 940 w 1567"/>
                  <a:gd name="T85" fmla="*/ 15 h 1525"/>
                  <a:gd name="T86" fmla="*/ 1016 w 1567"/>
                  <a:gd name="T87" fmla="*/ 33 h 1525"/>
                  <a:gd name="T88" fmla="*/ 1087 w 1567"/>
                  <a:gd name="T89" fmla="*/ 59 h 1525"/>
                  <a:gd name="T90" fmla="*/ 1155 w 1567"/>
                  <a:gd name="T91" fmla="*/ 90 h 1525"/>
                  <a:gd name="T92" fmla="*/ 1221 w 1567"/>
                  <a:gd name="T93" fmla="*/ 128 h 1525"/>
                  <a:gd name="T94" fmla="*/ 1309 w 1567"/>
                  <a:gd name="T95" fmla="*/ 196 h 1525"/>
                  <a:gd name="T96" fmla="*/ 1387 w 1567"/>
                  <a:gd name="T97" fmla="*/ 277 h 1525"/>
                  <a:gd name="T98" fmla="*/ 1453 w 1567"/>
                  <a:gd name="T99" fmla="*/ 365 h 1525"/>
                  <a:gd name="T100" fmla="*/ 1504 w 1567"/>
                  <a:gd name="T101" fmla="*/ 464 h 1525"/>
                  <a:gd name="T102" fmla="*/ 1532 w 1567"/>
                  <a:gd name="T103" fmla="*/ 534 h 1525"/>
                  <a:gd name="T104" fmla="*/ 1546 w 1567"/>
                  <a:gd name="T105" fmla="*/ 589 h 1525"/>
                  <a:gd name="T106" fmla="*/ 1557 w 1567"/>
                  <a:gd name="T107" fmla="*/ 644 h 1525"/>
                  <a:gd name="T108" fmla="*/ 1567 w 1567"/>
                  <a:gd name="T109" fmla="*/ 761 h 152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567"/>
                  <a:gd name="T166" fmla="*/ 0 h 1525"/>
                  <a:gd name="T167" fmla="*/ 1567 w 1567"/>
                  <a:gd name="T168" fmla="*/ 1525 h 1525"/>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567" h="1525">
                    <a:moveTo>
                      <a:pt x="1567" y="761"/>
                    </a:moveTo>
                    <a:lnTo>
                      <a:pt x="1567" y="800"/>
                    </a:lnTo>
                    <a:lnTo>
                      <a:pt x="1565" y="819"/>
                    </a:lnTo>
                    <a:lnTo>
                      <a:pt x="1563" y="838"/>
                    </a:lnTo>
                    <a:lnTo>
                      <a:pt x="1561" y="857"/>
                    </a:lnTo>
                    <a:lnTo>
                      <a:pt x="1557" y="876"/>
                    </a:lnTo>
                    <a:lnTo>
                      <a:pt x="1552" y="915"/>
                    </a:lnTo>
                    <a:lnTo>
                      <a:pt x="1543" y="952"/>
                    </a:lnTo>
                    <a:lnTo>
                      <a:pt x="1533" y="988"/>
                    </a:lnTo>
                    <a:lnTo>
                      <a:pt x="1520" y="1024"/>
                    </a:lnTo>
                    <a:lnTo>
                      <a:pt x="1505" y="1058"/>
                    </a:lnTo>
                    <a:lnTo>
                      <a:pt x="1490" y="1092"/>
                    </a:lnTo>
                    <a:lnTo>
                      <a:pt x="1482" y="1109"/>
                    </a:lnTo>
                    <a:lnTo>
                      <a:pt x="1473" y="1125"/>
                    </a:lnTo>
                    <a:lnTo>
                      <a:pt x="1455" y="1156"/>
                    </a:lnTo>
                    <a:lnTo>
                      <a:pt x="1434" y="1188"/>
                    </a:lnTo>
                    <a:lnTo>
                      <a:pt x="1412" y="1218"/>
                    </a:lnTo>
                    <a:lnTo>
                      <a:pt x="1388" y="1246"/>
                    </a:lnTo>
                    <a:lnTo>
                      <a:pt x="1364" y="1274"/>
                    </a:lnTo>
                    <a:lnTo>
                      <a:pt x="1352" y="1287"/>
                    </a:lnTo>
                    <a:lnTo>
                      <a:pt x="1338" y="1300"/>
                    </a:lnTo>
                    <a:lnTo>
                      <a:pt x="1325" y="1313"/>
                    </a:lnTo>
                    <a:lnTo>
                      <a:pt x="1311" y="1325"/>
                    </a:lnTo>
                    <a:lnTo>
                      <a:pt x="1297" y="1338"/>
                    </a:lnTo>
                    <a:lnTo>
                      <a:pt x="1283" y="1351"/>
                    </a:lnTo>
                    <a:lnTo>
                      <a:pt x="1268" y="1362"/>
                    </a:lnTo>
                    <a:lnTo>
                      <a:pt x="1255" y="1373"/>
                    </a:lnTo>
                    <a:lnTo>
                      <a:pt x="1238" y="1385"/>
                    </a:lnTo>
                    <a:lnTo>
                      <a:pt x="1223" y="1394"/>
                    </a:lnTo>
                    <a:lnTo>
                      <a:pt x="1191" y="1415"/>
                    </a:lnTo>
                    <a:lnTo>
                      <a:pt x="1157" y="1434"/>
                    </a:lnTo>
                    <a:lnTo>
                      <a:pt x="1125" y="1449"/>
                    </a:lnTo>
                    <a:lnTo>
                      <a:pt x="1089" y="1465"/>
                    </a:lnTo>
                    <a:lnTo>
                      <a:pt x="1055" y="1479"/>
                    </a:lnTo>
                    <a:lnTo>
                      <a:pt x="1035" y="1484"/>
                    </a:lnTo>
                    <a:lnTo>
                      <a:pt x="1018" y="1490"/>
                    </a:lnTo>
                    <a:lnTo>
                      <a:pt x="980" y="1502"/>
                    </a:lnTo>
                    <a:lnTo>
                      <a:pt x="942" y="1509"/>
                    </a:lnTo>
                    <a:lnTo>
                      <a:pt x="904" y="1515"/>
                    </a:lnTo>
                    <a:lnTo>
                      <a:pt x="865" y="1521"/>
                    </a:lnTo>
                    <a:lnTo>
                      <a:pt x="845" y="1523"/>
                    </a:lnTo>
                    <a:lnTo>
                      <a:pt x="825" y="1524"/>
                    </a:lnTo>
                    <a:lnTo>
                      <a:pt x="785" y="1525"/>
                    </a:lnTo>
                    <a:lnTo>
                      <a:pt x="744" y="1524"/>
                    </a:lnTo>
                    <a:lnTo>
                      <a:pt x="705" y="1521"/>
                    </a:lnTo>
                    <a:lnTo>
                      <a:pt x="665" y="1516"/>
                    </a:lnTo>
                    <a:lnTo>
                      <a:pt x="627" y="1510"/>
                    </a:lnTo>
                    <a:lnTo>
                      <a:pt x="608" y="1505"/>
                    </a:lnTo>
                    <a:lnTo>
                      <a:pt x="589" y="1502"/>
                    </a:lnTo>
                    <a:lnTo>
                      <a:pt x="553" y="1491"/>
                    </a:lnTo>
                    <a:lnTo>
                      <a:pt x="516" y="1480"/>
                    </a:lnTo>
                    <a:lnTo>
                      <a:pt x="497" y="1472"/>
                    </a:lnTo>
                    <a:lnTo>
                      <a:pt x="479" y="1466"/>
                    </a:lnTo>
                    <a:lnTo>
                      <a:pt x="462" y="1458"/>
                    </a:lnTo>
                    <a:lnTo>
                      <a:pt x="445" y="1450"/>
                    </a:lnTo>
                    <a:lnTo>
                      <a:pt x="411" y="1435"/>
                    </a:lnTo>
                    <a:lnTo>
                      <a:pt x="394" y="1425"/>
                    </a:lnTo>
                    <a:lnTo>
                      <a:pt x="378" y="1416"/>
                    </a:lnTo>
                    <a:lnTo>
                      <a:pt x="346" y="1395"/>
                    </a:lnTo>
                    <a:lnTo>
                      <a:pt x="316" y="1375"/>
                    </a:lnTo>
                    <a:lnTo>
                      <a:pt x="286" y="1353"/>
                    </a:lnTo>
                    <a:lnTo>
                      <a:pt x="257" y="1327"/>
                    </a:lnTo>
                    <a:lnTo>
                      <a:pt x="230" y="1302"/>
                    </a:lnTo>
                    <a:lnTo>
                      <a:pt x="205" y="1276"/>
                    </a:lnTo>
                    <a:lnTo>
                      <a:pt x="180" y="1248"/>
                    </a:lnTo>
                    <a:lnTo>
                      <a:pt x="156" y="1220"/>
                    </a:lnTo>
                    <a:lnTo>
                      <a:pt x="136" y="1190"/>
                    </a:lnTo>
                    <a:lnTo>
                      <a:pt x="115" y="1158"/>
                    </a:lnTo>
                    <a:lnTo>
                      <a:pt x="96" y="1127"/>
                    </a:lnTo>
                    <a:lnTo>
                      <a:pt x="78" y="1094"/>
                    </a:lnTo>
                    <a:lnTo>
                      <a:pt x="62" y="1061"/>
                    </a:lnTo>
                    <a:lnTo>
                      <a:pt x="55" y="1043"/>
                    </a:lnTo>
                    <a:lnTo>
                      <a:pt x="48" y="1026"/>
                    </a:lnTo>
                    <a:lnTo>
                      <a:pt x="36" y="991"/>
                    </a:lnTo>
                    <a:lnTo>
                      <a:pt x="30" y="972"/>
                    </a:lnTo>
                    <a:lnTo>
                      <a:pt x="26" y="955"/>
                    </a:lnTo>
                    <a:lnTo>
                      <a:pt x="21" y="936"/>
                    </a:lnTo>
                    <a:lnTo>
                      <a:pt x="16" y="917"/>
                    </a:lnTo>
                    <a:lnTo>
                      <a:pt x="13" y="899"/>
                    </a:lnTo>
                    <a:lnTo>
                      <a:pt x="10" y="879"/>
                    </a:lnTo>
                    <a:lnTo>
                      <a:pt x="5" y="841"/>
                    </a:lnTo>
                    <a:lnTo>
                      <a:pt x="2" y="803"/>
                    </a:lnTo>
                    <a:lnTo>
                      <a:pt x="0" y="764"/>
                    </a:lnTo>
                    <a:lnTo>
                      <a:pt x="2" y="724"/>
                    </a:lnTo>
                    <a:lnTo>
                      <a:pt x="2" y="705"/>
                    </a:lnTo>
                    <a:lnTo>
                      <a:pt x="5" y="686"/>
                    </a:lnTo>
                    <a:lnTo>
                      <a:pt x="6" y="666"/>
                    </a:lnTo>
                    <a:lnTo>
                      <a:pt x="9" y="647"/>
                    </a:lnTo>
                    <a:lnTo>
                      <a:pt x="15" y="610"/>
                    </a:lnTo>
                    <a:lnTo>
                      <a:pt x="25" y="572"/>
                    </a:lnTo>
                    <a:lnTo>
                      <a:pt x="35" y="536"/>
                    </a:lnTo>
                    <a:lnTo>
                      <a:pt x="47" y="501"/>
                    </a:lnTo>
                    <a:lnTo>
                      <a:pt x="61" y="467"/>
                    </a:lnTo>
                    <a:lnTo>
                      <a:pt x="77" y="433"/>
                    </a:lnTo>
                    <a:lnTo>
                      <a:pt x="85" y="416"/>
                    </a:lnTo>
                    <a:lnTo>
                      <a:pt x="95" y="400"/>
                    </a:lnTo>
                    <a:lnTo>
                      <a:pt x="114" y="367"/>
                    </a:lnTo>
                    <a:lnTo>
                      <a:pt x="134" y="337"/>
                    </a:lnTo>
                    <a:lnTo>
                      <a:pt x="155" y="307"/>
                    </a:lnTo>
                    <a:lnTo>
                      <a:pt x="178" y="279"/>
                    </a:lnTo>
                    <a:lnTo>
                      <a:pt x="204" y="250"/>
                    </a:lnTo>
                    <a:lnTo>
                      <a:pt x="216" y="237"/>
                    </a:lnTo>
                    <a:lnTo>
                      <a:pt x="229" y="223"/>
                    </a:lnTo>
                    <a:lnTo>
                      <a:pt x="242" y="210"/>
                    </a:lnTo>
                    <a:lnTo>
                      <a:pt x="256" y="198"/>
                    </a:lnTo>
                    <a:lnTo>
                      <a:pt x="270" y="187"/>
                    </a:lnTo>
                    <a:lnTo>
                      <a:pt x="284" y="174"/>
                    </a:lnTo>
                    <a:lnTo>
                      <a:pt x="298" y="163"/>
                    </a:lnTo>
                    <a:lnTo>
                      <a:pt x="314" y="151"/>
                    </a:lnTo>
                    <a:lnTo>
                      <a:pt x="329" y="140"/>
                    </a:lnTo>
                    <a:lnTo>
                      <a:pt x="344" y="130"/>
                    </a:lnTo>
                    <a:lnTo>
                      <a:pt x="376" y="110"/>
                    </a:lnTo>
                    <a:lnTo>
                      <a:pt x="409" y="91"/>
                    </a:lnTo>
                    <a:lnTo>
                      <a:pt x="443" y="76"/>
                    </a:lnTo>
                    <a:lnTo>
                      <a:pt x="477" y="60"/>
                    </a:lnTo>
                    <a:lnTo>
                      <a:pt x="514" y="45"/>
                    </a:lnTo>
                    <a:lnTo>
                      <a:pt x="532" y="40"/>
                    </a:lnTo>
                    <a:lnTo>
                      <a:pt x="550" y="34"/>
                    </a:lnTo>
                    <a:lnTo>
                      <a:pt x="587" y="23"/>
                    </a:lnTo>
                    <a:lnTo>
                      <a:pt x="624" y="15"/>
                    </a:lnTo>
                    <a:lnTo>
                      <a:pt x="663" y="9"/>
                    </a:lnTo>
                    <a:lnTo>
                      <a:pt x="703" y="2"/>
                    </a:lnTo>
                    <a:lnTo>
                      <a:pt x="723" y="1"/>
                    </a:lnTo>
                    <a:lnTo>
                      <a:pt x="742" y="0"/>
                    </a:lnTo>
                    <a:lnTo>
                      <a:pt x="783" y="0"/>
                    </a:lnTo>
                    <a:lnTo>
                      <a:pt x="823" y="0"/>
                    </a:lnTo>
                    <a:lnTo>
                      <a:pt x="863" y="2"/>
                    </a:lnTo>
                    <a:lnTo>
                      <a:pt x="902" y="9"/>
                    </a:lnTo>
                    <a:lnTo>
                      <a:pt x="940" y="15"/>
                    </a:lnTo>
                    <a:lnTo>
                      <a:pt x="959" y="18"/>
                    </a:lnTo>
                    <a:lnTo>
                      <a:pt x="978" y="22"/>
                    </a:lnTo>
                    <a:lnTo>
                      <a:pt x="1016" y="33"/>
                    </a:lnTo>
                    <a:lnTo>
                      <a:pt x="1053" y="45"/>
                    </a:lnTo>
                    <a:lnTo>
                      <a:pt x="1070" y="51"/>
                    </a:lnTo>
                    <a:lnTo>
                      <a:pt x="1087" y="59"/>
                    </a:lnTo>
                    <a:lnTo>
                      <a:pt x="1105" y="67"/>
                    </a:lnTo>
                    <a:lnTo>
                      <a:pt x="1123" y="74"/>
                    </a:lnTo>
                    <a:lnTo>
                      <a:pt x="1155" y="90"/>
                    </a:lnTo>
                    <a:lnTo>
                      <a:pt x="1173" y="99"/>
                    </a:lnTo>
                    <a:lnTo>
                      <a:pt x="1189" y="109"/>
                    </a:lnTo>
                    <a:lnTo>
                      <a:pt x="1221" y="128"/>
                    </a:lnTo>
                    <a:lnTo>
                      <a:pt x="1253" y="150"/>
                    </a:lnTo>
                    <a:lnTo>
                      <a:pt x="1281" y="172"/>
                    </a:lnTo>
                    <a:lnTo>
                      <a:pt x="1309" y="196"/>
                    </a:lnTo>
                    <a:lnTo>
                      <a:pt x="1336" y="221"/>
                    </a:lnTo>
                    <a:lnTo>
                      <a:pt x="1363" y="248"/>
                    </a:lnTo>
                    <a:lnTo>
                      <a:pt x="1387" y="277"/>
                    </a:lnTo>
                    <a:lnTo>
                      <a:pt x="1411" y="305"/>
                    </a:lnTo>
                    <a:lnTo>
                      <a:pt x="1433" y="335"/>
                    </a:lnTo>
                    <a:lnTo>
                      <a:pt x="1453" y="365"/>
                    </a:lnTo>
                    <a:lnTo>
                      <a:pt x="1472" y="397"/>
                    </a:lnTo>
                    <a:lnTo>
                      <a:pt x="1489" y="431"/>
                    </a:lnTo>
                    <a:lnTo>
                      <a:pt x="1504" y="464"/>
                    </a:lnTo>
                    <a:lnTo>
                      <a:pt x="1512" y="481"/>
                    </a:lnTo>
                    <a:lnTo>
                      <a:pt x="1519" y="499"/>
                    </a:lnTo>
                    <a:lnTo>
                      <a:pt x="1532" y="534"/>
                    </a:lnTo>
                    <a:lnTo>
                      <a:pt x="1536" y="552"/>
                    </a:lnTo>
                    <a:lnTo>
                      <a:pt x="1542" y="570"/>
                    </a:lnTo>
                    <a:lnTo>
                      <a:pt x="1546" y="589"/>
                    </a:lnTo>
                    <a:lnTo>
                      <a:pt x="1551" y="607"/>
                    </a:lnTo>
                    <a:lnTo>
                      <a:pt x="1554" y="625"/>
                    </a:lnTo>
                    <a:lnTo>
                      <a:pt x="1557" y="644"/>
                    </a:lnTo>
                    <a:lnTo>
                      <a:pt x="1563" y="684"/>
                    </a:lnTo>
                    <a:lnTo>
                      <a:pt x="1567" y="722"/>
                    </a:lnTo>
                    <a:lnTo>
                      <a:pt x="1567" y="761"/>
                    </a:lnTo>
                    <a:close/>
                  </a:path>
                </a:pathLst>
              </a:custGeom>
              <a:solidFill>
                <a:srgbClr val="905A62"/>
              </a:solidFill>
              <a:ln w="9525">
                <a:noFill/>
                <a:round/>
                <a:headEnd/>
                <a:tailEnd/>
              </a:ln>
            </p:spPr>
            <p:txBody>
              <a:bodyPr/>
              <a:lstStyle/>
              <a:p>
                <a:endParaRPr lang="ru-RU"/>
              </a:p>
            </p:txBody>
          </p:sp>
          <p:sp>
            <p:nvSpPr>
              <p:cNvPr id="163808" name="Freeform 33"/>
              <p:cNvSpPr>
                <a:spLocks/>
              </p:cNvSpPr>
              <p:nvPr/>
            </p:nvSpPr>
            <p:spPr bwMode="auto">
              <a:xfrm>
                <a:off x="2132" y="1486"/>
                <a:ext cx="1522" cy="1480"/>
              </a:xfrm>
              <a:custGeom>
                <a:avLst/>
                <a:gdLst>
                  <a:gd name="T0" fmla="*/ 1520 w 1522"/>
                  <a:gd name="T1" fmla="*/ 814 h 1480"/>
                  <a:gd name="T2" fmla="*/ 1507 w 1522"/>
                  <a:gd name="T3" fmla="*/ 887 h 1480"/>
                  <a:gd name="T4" fmla="*/ 1488 w 1522"/>
                  <a:gd name="T5" fmla="*/ 958 h 1480"/>
                  <a:gd name="T6" fmla="*/ 1449 w 1522"/>
                  <a:gd name="T7" fmla="*/ 1059 h 1480"/>
                  <a:gd name="T8" fmla="*/ 1393 w 1522"/>
                  <a:gd name="T9" fmla="*/ 1152 h 1480"/>
                  <a:gd name="T10" fmla="*/ 1349 w 1522"/>
                  <a:gd name="T11" fmla="*/ 1209 h 1480"/>
                  <a:gd name="T12" fmla="*/ 1274 w 1522"/>
                  <a:gd name="T13" fmla="*/ 1286 h 1480"/>
                  <a:gd name="T14" fmla="*/ 1188 w 1522"/>
                  <a:gd name="T15" fmla="*/ 1353 h 1480"/>
                  <a:gd name="T16" fmla="*/ 1126 w 1522"/>
                  <a:gd name="T17" fmla="*/ 1390 h 1480"/>
                  <a:gd name="T18" fmla="*/ 1024 w 1522"/>
                  <a:gd name="T19" fmla="*/ 1435 h 1480"/>
                  <a:gd name="T20" fmla="*/ 971 w 1522"/>
                  <a:gd name="T21" fmla="*/ 1451 h 1480"/>
                  <a:gd name="T22" fmla="*/ 879 w 1522"/>
                  <a:gd name="T23" fmla="*/ 1471 h 1480"/>
                  <a:gd name="T24" fmla="*/ 802 w 1522"/>
                  <a:gd name="T25" fmla="*/ 1478 h 1480"/>
                  <a:gd name="T26" fmla="*/ 723 w 1522"/>
                  <a:gd name="T27" fmla="*/ 1478 h 1480"/>
                  <a:gd name="T28" fmla="*/ 629 w 1522"/>
                  <a:gd name="T29" fmla="*/ 1469 h 1480"/>
                  <a:gd name="T30" fmla="*/ 536 w 1522"/>
                  <a:gd name="T31" fmla="*/ 1447 h 1480"/>
                  <a:gd name="T32" fmla="*/ 467 w 1522"/>
                  <a:gd name="T33" fmla="*/ 1422 h 1480"/>
                  <a:gd name="T34" fmla="*/ 400 w 1522"/>
                  <a:gd name="T35" fmla="*/ 1391 h 1480"/>
                  <a:gd name="T36" fmla="*/ 321 w 1522"/>
                  <a:gd name="T37" fmla="*/ 1343 h 1480"/>
                  <a:gd name="T38" fmla="*/ 251 w 1522"/>
                  <a:gd name="T39" fmla="*/ 1288 h 1480"/>
                  <a:gd name="T40" fmla="*/ 186 w 1522"/>
                  <a:gd name="T41" fmla="*/ 1225 h 1480"/>
                  <a:gd name="T42" fmla="*/ 153 w 1522"/>
                  <a:gd name="T43" fmla="*/ 1184 h 1480"/>
                  <a:gd name="T44" fmla="*/ 93 w 1522"/>
                  <a:gd name="T45" fmla="*/ 1094 h 1480"/>
                  <a:gd name="T46" fmla="*/ 53 w 1522"/>
                  <a:gd name="T47" fmla="*/ 1013 h 1480"/>
                  <a:gd name="T48" fmla="*/ 24 w 1522"/>
                  <a:gd name="T49" fmla="*/ 926 h 1480"/>
                  <a:gd name="T50" fmla="*/ 10 w 1522"/>
                  <a:gd name="T51" fmla="*/ 854 h 1480"/>
                  <a:gd name="T52" fmla="*/ 4 w 1522"/>
                  <a:gd name="T53" fmla="*/ 798 h 1480"/>
                  <a:gd name="T54" fmla="*/ 2 w 1522"/>
                  <a:gd name="T55" fmla="*/ 704 h 1480"/>
                  <a:gd name="T56" fmla="*/ 10 w 1522"/>
                  <a:gd name="T57" fmla="*/ 628 h 1480"/>
                  <a:gd name="T58" fmla="*/ 23 w 1522"/>
                  <a:gd name="T59" fmla="*/ 557 h 1480"/>
                  <a:gd name="T60" fmla="*/ 60 w 1522"/>
                  <a:gd name="T61" fmla="*/ 453 h 1480"/>
                  <a:gd name="T62" fmla="*/ 111 w 1522"/>
                  <a:gd name="T63" fmla="*/ 359 h 1480"/>
                  <a:gd name="T64" fmla="*/ 162 w 1522"/>
                  <a:gd name="T65" fmla="*/ 284 h 1480"/>
                  <a:gd name="T66" fmla="*/ 222 w 1522"/>
                  <a:gd name="T67" fmla="*/ 218 h 1480"/>
                  <a:gd name="T68" fmla="*/ 305 w 1522"/>
                  <a:gd name="T69" fmla="*/ 148 h 1480"/>
                  <a:gd name="T70" fmla="*/ 381 w 1522"/>
                  <a:gd name="T71" fmla="*/ 99 h 1480"/>
                  <a:gd name="T72" fmla="*/ 465 w 1522"/>
                  <a:gd name="T73" fmla="*/ 59 h 1480"/>
                  <a:gd name="T74" fmla="*/ 535 w 1522"/>
                  <a:gd name="T75" fmla="*/ 34 h 1480"/>
                  <a:gd name="T76" fmla="*/ 608 w 1522"/>
                  <a:gd name="T77" fmla="*/ 15 h 1480"/>
                  <a:gd name="T78" fmla="*/ 702 w 1522"/>
                  <a:gd name="T79" fmla="*/ 2 h 1480"/>
                  <a:gd name="T80" fmla="*/ 761 w 1522"/>
                  <a:gd name="T81" fmla="*/ 0 h 1480"/>
                  <a:gd name="T82" fmla="*/ 877 w 1522"/>
                  <a:gd name="T83" fmla="*/ 9 h 1480"/>
                  <a:gd name="T84" fmla="*/ 951 w 1522"/>
                  <a:gd name="T85" fmla="*/ 24 h 1480"/>
                  <a:gd name="T86" fmla="*/ 1022 w 1522"/>
                  <a:gd name="T87" fmla="*/ 44 h 1480"/>
                  <a:gd name="T88" fmla="*/ 1090 w 1522"/>
                  <a:gd name="T89" fmla="*/ 73 h 1480"/>
                  <a:gd name="T90" fmla="*/ 1186 w 1522"/>
                  <a:gd name="T91" fmla="*/ 126 h 1480"/>
                  <a:gd name="T92" fmla="*/ 1245 w 1522"/>
                  <a:gd name="T93" fmla="*/ 168 h 1480"/>
                  <a:gd name="T94" fmla="*/ 1324 w 1522"/>
                  <a:gd name="T95" fmla="*/ 241 h 1480"/>
                  <a:gd name="T96" fmla="*/ 1360 w 1522"/>
                  <a:gd name="T97" fmla="*/ 282 h 1480"/>
                  <a:gd name="T98" fmla="*/ 1411 w 1522"/>
                  <a:gd name="T99" fmla="*/ 356 h 1480"/>
                  <a:gd name="T100" fmla="*/ 1462 w 1522"/>
                  <a:gd name="T101" fmla="*/ 450 h 1480"/>
                  <a:gd name="T102" fmla="*/ 1488 w 1522"/>
                  <a:gd name="T103" fmla="*/ 518 h 1480"/>
                  <a:gd name="T104" fmla="*/ 1507 w 1522"/>
                  <a:gd name="T105" fmla="*/ 589 h 1480"/>
                  <a:gd name="T106" fmla="*/ 1520 w 1522"/>
                  <a:gd name="T107" fmla="*/ 663 h 1480"/>
                  <a:gd name="T108" fmla="*/ 1522 w 1522"/>
                  <a:gd name="T109" fmla="*/ 739 h 148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522"/>
                  <a:gd name="T166" fmla="*/ 0 h 1480"/>
                  <a:gd name="T167" fmla="*/ 1522 w 1522"/>
                  <a:gd name="T168" fmla="*/ 1480 h 148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522" h="1480">
                    <a:moveTo>
                      <a:pt x="1522" y="739"/>
                    </a:moveTo>
                    <a:lnTo>
                      <a:pt x="1521" y="777"/>
                    </a:lnTo>
                    <a:lnTo>
                      <a:pt x="1520" y="814"/>
                    </a:lnTo>
                    <a:lnTo>
                      <a:pt x="1517" y="833"/>
                    </a:lnTo>
                    <a:lnTo>
                      <a:pt x="1513" y="851"/>
                    </a:lnTo>
                    <a:lnTo>
                      <a:pt x="1507" y="887"/>
                    </a:lnTo>
                    <a:lnTo>
                      <a:pt x="1504" y="906"/>
                    </a:lnTo>
                    <a:lnTo>
                      <a:pt x="1499" y="923"/>
                    </a:lnTo>
                    <a:lnTo>
                      <a:pt x="1488" y="958"/>
                    </a:lnTo>
                    <a:lnTo>
                      <a:pt x="1477" y="993"/>
                    </a:lnTo>
                    <a:lnTo>
                      <a:pt x="1463" y="1028"/>
                    </a:lnTo>
                    <a:lnTo>
                      <a:pt x="1449" y="1059"/>
                    </a:lnTo>
                    <a:lnTo>
                      <a:pt x="1432" y="1092"/>
                    </a:lnTo>
                    <a:lnTo>
                      <a:pt x="1412" y="1122"/>
                    </a:lnTo>
                    <a:lnTo>
                      <a:pt x="1393" y="1152"/>
                    </a:lnTo>
                    <a:lnTo>
                      <a:pt x="1372" y="1182"/>
                    </a:lnTo>
                    <a:lnTo>
                      <a:pt x="1361" y="1196"/>
                    </a:lnTo>
                    <a:lnTo>
                      <a:pt x="1349" y="1209"/>
                    </a:lnTo>
                    <a:lnTo>
                      <a:pt x="1325" y="1236"/>
                    </a:lnTo>
                    <a:lnTo>
                      <a:pt x="1300" y="1263"/>
                    </a:lnTo>
                    <a:lnTo>
                      <a:pt x="1274" y="1286"/>
                    </a:lnTo>
                    <a:lnTo>
                      <a:pt x="1246" y="1311"/>
                    </a:lnTo>
                    <a:lnTo>
                      <a:pt x="1218" y="1332"/>
                    </a:lnTo>
                    <a:lnTo>
                      <a:pt x="1188" y="1353"/>
                    </a:lnTo>
                    <a:lnTo>
                      <a:pt x="1158" y="1372"/>
                    </a:lnTo>
                    <a:lnTo>
                      <a:pt x="1142" y="1381"/>
                    </a:lnTo>
                    <a:lnTo>
                      <a:pt x="1126" y="1390"/>
                    </a:lnTo>
                    <a:lnTo>
                      <a:pt x="1092" y="1407"/>
                    </a:lnTo>
                    <a:lnTo>
                      <a:pt x="1060" y="1421"/>
                    </a:lnTo>
                    <a:lnTo>
                      <a:pt x="1024" y="1435"/>
                    </a:lnTo>
                    <a:lnTo>
                      <a:pt x="1007" y="1440"/>
                    </a:lnTo>
                    <a:lnTo>
                      <a:pt x="988" y="1446"/>
                    </a:lnTo>
                    <a:lnTo>
                      <a:pt x="971" y="1451"/>
                    </a:lnTo>
                    <a:lnTo>
                      <a:pt x="953" y="1456"/>
                    </a:lnTo>
                    <a:lnTo>
                      <a:pt x="915" y="1464"/>
                    </a:lnTo>
                    <a:lnTo>
                      <a:pt x="879" y="1471"/>
                    </a:lnTo>
                    <a:lnTo>
                      <a:pt x="841" y="1477"/>
                    </a:lnTo>
                    <a:lnTo>
                      <a:pt x="822" y="1478"/>
                    </a:lnTo>
                    <a:lnTo>
                      <a:pt x="802" y="1478"/>
                    </a:lnTo>
                    <a:lnTo>
                      <a:pt x="783" y="1480"/>
                    </a:lnTo>
                    <a:lnTo>
                      <a:pt x="763" y="1480"/>
                    </a:lnTo>
                    <a:lnTo>
                      <a:pt x="723" y="1478"/>
                    </a:lnTo>
                    <a:lnTo>
                      <a:pt x="684" y="1477"/>
                    </a:lnTo>
                    <a:lnTo>
                      <a:pt x="646" y="1472"/>
                    </a:lnTo>
                    <a:lnTo>
                      <a:pt x="629" y="1469"/>
                    </a:lnTo>
                    <a:lnTo>
                      <a:pt x="610" y="1464"/>
                    </a:lnTo>
                    <a:lnTo>
                      <a:pt x="574" y="1457"/>
                    </a:lnTo>
                    <a:lnTo>
                      <a:pt x="536" y="1447"/>
                    </a:lnTo>
                    <a:lnTo>
                      <a:pt x="519" y="1441"/>
                    </a:lnTo>
                    <a:lnTo>
                      <a:pt x="500" y="1436"/>
                    </a:lnTo>
                    <a:lnTo>
                      <a:pt x="467" y="1422"/>
                    </a:lnTo>
                    <a:lnTo>
                      <a:pt x="449" y="1416"/>
                    </a:lnTo>
                    <a:lnTo>
                      <a:pt x="432" y="1408"/>
                    </a:lnTo>
                    <a:lnTo>
                      <a:pt x="400" y="1391"/>
                    </a:lnTo>
                    <a:lnTo>
                      <a:pt x="367" y="1373"/>
                    </a:lnTo>
                    <a:lnTo>
                      <a:pt x="337" y="1354"/>
                    </a:lnTo>
                    <a:lnTo>
                      <a:pt x="321" y="1343"/>
                    </a:lnTo>
                    <a:lnTo>
                      <a:pt x="307" y="1334"/>
                    </a:lnTo>
                    <a:lnTo>
                      <a:pt x="278" y="1312"/>
                    </a:lnTo>
                    <a:lnTo>
                      <a:pt x="251" y="1288"/>
                    </a:lnTo>
                    <a:lnTo>
                      <a:pt x="224" y="1264"/>
                    </a:lnTo>
                    <a:lnTo>
                      <a:pt x="199" y="1238"/>
                    </a:lnTo>
                    <a:lnTo>
                      <a:pt x="186" y="1225"/>
                    </a:lnTo>
                    <a:lnTo>
                      <a:pt x="175" y="1211"/>
                    </a:lnTo>
                    <a:lnTo>
                      <a:pt x="164" y="1199"/>
                    </a:lnTo>
                    <a:lnTo>
                      <a:pt x="153" y="1184"/>
                    </a:lnTo>
                    <a:lnTo>
                      <a:pt x="131" y="1154"/>
                    </a:lnTo>
                    <a:lnTo>
                      <a:pt x="112" y="1124"/>
                    </a:lnTo>
                    <a:lnTo>
                      <a:pt x="93" y="1094"/>
                    </a:lnTo>
                    <a:lnTo>
                      <a:pt x="76" y="1062"/>
                    </a:lnTo>
                    <a:lnTo>
                      <a:pt x="61" y="1030"/>
                    </a:lnTo>
                    <a:lnTo>
                      <a:pt x="53" y="1013"/>
                    </a:lnTo>
                    <a:lnTo>
                      <a:pt x="46" y="995"/>
                    </a:lnTo>
                    <a:lnTo>
                      <a:pt x="35" y="961"/>
                    </a:lnTo>
                    <a:lnTo>
                      <a:pt x="24" y="926"/>
                    </a:lnTo>
                    <a:lnTo>
                      <a:pt x="20" y="909"/>
                    </a:lnTo>
                    <a:lnTo>
                      <a:pt x="16" y="890"/>
                    </a:lnTo>
                    <a:lnTo>
                      <a:pt x="10" y="854"/>
                    </a:lnTo>
                    <a:lnTo>
                      <a:pt x="6" y="836"/>
                    </a:lnTo>
                    <a:lnTo>
                      <a:pt x="5" y="817"/>
                    </a:lnTo>
                    <a:lnTo>
                      <a:pt x="4" y="798"/>
                    </a:lnTo>
                    <a:lnTo>
                      <a:pt x="2" y="779"/>
                    </a:lnTo>
                    <a:lnTo>
                      <a:pt x="0" y="742"/>
                    </a:lnTo>
                    <a:lnTo>
                      <a:pt x="2" y="704"/>
                    </a:lnTo>
                    <a:lnTo>
                      <a:pt x="4" y="666"/>
                    </a:lnTo>
                    <a:lnTo>
                      <a:pt x="6" y="646"/>
                    </a:lnTo>
                    <a:lnTo>
                      <a:pt x="10" y="628"/>
                    </a:lnTo>
                    <a:lnTo>
                      <a:pt x="16" y="592"/>
                    </a:lnTo>
                    <a:lnTo>
                      <a:pt x="19" y="574"/>
                    </a:lnTo>
                    <a:lnTo>
                      <a:pt x="23" y="557"/>
                    </a:lnTo>
                    <a:lnTo>
                      <a:pt x="34" y="521"/>
                    </a:lnTo>
                    <a:lnTo>
                      <a:pt x="46" y="488"/>
                    </a:lnTo>
                    <a:lnTo>
                      <a:pt x="60" y="453"/>
                    </a:lnTo>
                    <a:lnTo>
                      <a:pt x="76" y="421"/>
                    </a:lnTo>
                    <a:lnTo>
                      <a:pt x="92" y="388"/>
                    </a:lnTo>
                    <a:lnTo>
                      <a:pt x="111" y="359"/>
                    </a:lnTo>
                    <a:lnTo>
                      <a:pt x="130" y="329"/>
                    </a:lnTo>
                    <a:lnTo>
                      <a:pt x="152" y="299"/>
                    </a:lnTo>
                    <a:lnTo>
                      <a:pt x="162" y="284"/>
                    </a:lnTo>
                    <a:lnTo>
                      <a:pt x="174" y="271"/>
                    </a:lnTo>
                    <a:lnTo>
                      <a:pt x="198" y="243"/>
                    </a:lnTo>
                    <a:lnTo>
                      <a:pt x="222" y="218"/>
                    </a:lnTo>
                    <a:lnTo>
                      <a:pt x="250" y="194"/>
                    </a:lnTo>
                    <a:lnTo>
                      <a:pt x="277" y="170"/>
                    </a:lnTo>
                    <a:lnTo>
                      <a:pt x="305" y="148"/>
                    </a:lnTo>
                    <a:lnTo>
                      <a:pt x="335" y="128"/>
                    </a:lnTo>
                    <a:lnTo>
                      <a:pt x="365" y="109"/>
                    </a:lnTo>
                    <a:lnTo>
                      <a:pt x="381" y="99"/>
                    </a:lnTo>
                    <a:lnTo>
                      <a:pt x="399" y="89"/>
                    </a:lnTo>
                    <a:lnTo>
                      <a:pt x="430" y="74"/>
                    </a:lnTo>
                    <a:lnTo>
                      <a:pt x="465" y="59"/>
                    </a:lnTo>
                    <a:lnTo>
                      <a:pt x="498" y="45"/>
                    </a:lnTo>
                    <a:lnTo>
                      <a:pt x="517" y="39"/>
                    </a:lnTo>
                    <a:lnTo>
                      <a:pt x="535" y="34"/>
                    </a:lnTo>
                    <a:lnTo>
                      <a:pt x="552" y="29"/>
                    </a:lnTo>
                    <a:lnTo>
                      <a:pt x="572" y="24"/>
                    </a:lnTo>
                    <a:lnTo>
                      <a:pt x="608" y="15"/>
                    </a:lnTo>
                    <a:lnTo>
                      <a:pt x="644" y="9"/>
                    </a:lnTo>
                    <a:lnTo>
                      <a:pt x="682" y="4"/>
                    </a:lnTo>
                    <a:lnTo>
                      <a:pt x="702" y="2"/>
                    </a:lnTo>
                    <a:lnTo>
                      <a:pt x="721" y="0"/>
                    </a:lnTo>
                    <a:lnTo>
                      <a:pt x="741" y="0"/>
                    </a:lnTo>
                    <a:lnTo>
                      <a:pt x="761" y="0"/>
                    </a:lnTo>
                    <a:lnTo>
                      <a:pt x="800" y="0"/>
                    </a:lnTo>
                    <a:lnTo>
                      <a:pt x="839" y="4"/>
                    </a:lnTo>
                    <a:lnTo>
                      <a:pt x="877" y="9"/>
                    </a:lnTo>
                    <a:lnTo>
                      <a:pt x="896" y="11"/>
                    </a:lnTo>
                    <a:lnTo>
                      <a:pt x="913" y="15"/>
                    </a:lnTo>
                    <a:lnTo>
                      <a:pt x="951" y="24"/>
                    </a:lnTo>
                    <a:lnTo>
                      <a:pt x="986" y="33"/>
                    </a:lnTo>
                    <a:lnTo>
                      <a:pt x="1005" y="38"/>
                    </a:lnTo>
                    <a:lnTo>
                      <a:pt x="1022" y="44"/>
                    </a:lnTo>
                    <a:lnTo>
                      <a:pt x="1058" y="58"/>
                    </a:lnTo>
                    <a:lnTo>
                      <a:pt x="1073" y="65"/>
                    </a:lnTo>
                    <a:lnTo>
                      <a:pt x="1090" y="73"/>
                    </a:lnTo>
                    <a:lnTo>
                      <a:pt x="1124" y="88"/>
                    </a:lnTo>
                    <a:lnTo>
                      <a:pt x="1156" y="107"/>
                    </a:lnTo>
                    <a:lnTo>
                      <a:pt x="1186" y="126"/>
                    </a:lnTo>
                    <a:lnTo>
                      <a:pt x="1202" y="136"/>
                    </a:lnTo>
                    <a:lnTo>
                      <a:pt x="1216" y="147"/>
                    </a:lnTo>
                    <a:lnTo>
                      <a:pt x="1245" y="168"/>
                    </a:lnTo>
                    <a:lnTo>
                      <a:pt x="1273" y="192"/>
                    </a:lnTo>
                    <a:lnTo>
                      <a:pt x="1299" y="216"/>
                    </a:lnTo>
                    <a:lnTo>
                      <a:pt x="1324" y="241"/>
                    </a:lnTo>
                    <a:lnTo>
                      <a:pt x="1337" y="255"/>
                    </a:lnTo>
                    <a:lnTo>
                      <a:pt x="1348" y="269"/>
                    </a:lnTo>
                    <a:lnTo>
                      <a:pt x="1360" y="282"/>
                    </a:lnTo>
                    <a:lnTo>
                      <a:pt x="1371" y="296"/>
                    </a:lnTo>
                    <a:lnTo>
                      <a:pt x="1392" y="326"/>
                    </a:lnTo>
                    <a:lnTo>
                      <a:pt x="1411" y="356"/>
                    </a:lnTo>
                    <a:lnTo>
                      <a:pt x="1431" y="385"/>
                    </a:lnTo>
                    <a:lnTo>
                      <a:pt x="1448" y="419"/>
                    </a:lnTo>
                    <a:lnTo>
                      <a:pt x="1462" y="450"/>
                    </a:lnTo>
                    <a:lnTo>
                      <a:pt x="1470" y="467"/>
                    </a:lnTo>
                    <a:lnTo>
                      <a:pt x="1476" y="485"/>
                    </a:lnTo>
                    <a:lnTo>
                      <a:pt x="1488" y="518"/>
                    </a:lnTo>
                    <a:lnTo>
                      <a:pt x="1499" y="555"/>
                    </a:lnTo>
                    <a:lnTo>
                      <a:pt x="1503" y="572"/>
                    </a:lnTo>
                    <a:lnTo>
                      <a:pt x="1507" y="589"/>
                    </a:lnTo>
                    <a:lnTo>
                      <a:pt x="1513" y="625"/>
                    </a:lnTo>
                    <a:lnTo>
                      <a:pt x="1516" y="644"/>
                    </a:lnTo>
                    <a:lnTo>
                      <a:pt x="1520" y="663"/>
                    </a:lnTo>
                    <a:lnTo>
                      <a:pt x="1521" y="682"/>
                    </a:lnTo>
                    <a:lnTo>
                      <a:pt x="1521" y="701"/>
                    </a:lnTo>
                    <a:lnTo>
                      <a:pt x="1522" y="739"/>
                    </a:lnTo>
                    <a:close/>
                  </a:path>
                </a:pathLst>
              </a:custGeom>
              <a:solidFill>
                <a:srgbClr val="985B64"/>
              </a:solidFill>
              <a:ln w="9525">
                <a:noFill/>
                <a:round/>
                <a:headEnd/>
                <a:tailEnd/>
              </a:ln>
            </p:spPr>
            <p:txBody>
              <a:bodyPr/>
              <a:lstStyle/>
              <a:p>
                <a:endParaRPr lang="ru-RU"/>
              </a:p>
            </p:txBody>
          </p:sp>
          <p:sp>
            <p:nvSpPr>
              <p:cNvPr id="163809" name="Freeform 34"/>
              <p:cNvSpPr>
                <a:spLocks/>
              </p:cNvSpPr>
              <p:nvPr/>
            </p:nvSpPr>
            <p:spPr bwMode="auto">
              <a:xfrm>
                <a:off x="2155" y="1508"/>
                <a:ext cx="1477" cy="1435"/>
              </a:xfrm>
              <a:custGeom>
                <a:avLst/>
                <a:gdLst>
                  <a:gd name="T0" fmla="*/ 1472 w 1477"/>
                  <a:gd name="T1" fmla="*/ 789 h 1435"/>
                  <a:gd name="T2" fmla="*/ 1461 w 1477"/>
                  <a:gd name="T3" fmla="*/ 861 h 1435"/>
                  <a:gd name="T4" fmla="*/ 1444 w 1477"/>
                  <a:gd name="T5" fmla="*/ 929 h 1435"/>
                  <a:gd name="T6" fmla="*/ 1404 w 1477"/>
                  <a:gd name="T7" fmla="*/ 1027 h 1435"/>
                  <a:gd name="T8" fmla="*/ 1369 w 1477"/>
                  <a:gd name="T9" fmla="*/ 1089 h 1435"/>
                  <a:gd name="T10" fmla="*/ 1308 w 1477"/>
                  <a:gd name="T11" fmla="*/ 1173 h 1435"/>
                  <a:gd name="T12" fmla="*/ 1260 w 1477"/>
                  <a:gd name="T13" fmla="*/ 1224 h 1435"/>
                  <a:gd name="T14" fmla="*/ 1222 w 1477"/>
                  <a:gd name="T15" fmla="*/ 1258 h 1435"/>
                  <a:gd name="T16" fmla="*/ 1151 w 1477"/>
                  <a:gd name="T17" fmla="*/ 1311 h 1435"/>
                  <a:gd name="T18" fmla="*/ 1059 w 1477"/>
                  <a:gd name="T19" fmla="*/ 1363 h 1435"/>
                  <a:gd name="T20" fmla="*/ 993 w 1477"/>
                  <a:gd name="T21" fmla="*/ 1391 h 1435"/>
                  <a:gd name="T22" fmla="*/ 889 w 1477"/>
                  <a:gd name="T23" fmla="*/ 1420 h 1435"/>
                  <a:gd name="T24" fmla="*/ 778 w 1477"/>
                  <a:gd name="T25" fmla="*/ 1434 h 1435"/>
                  <a:gd name="T26" fmla="*/ 702 w 1477"/>
                  <a:gd name="T27" fmla="*/ 1435 h 1435"/>
                  <a:gd name="T28" fmla="*/ 591 w 1477"/>
                  <a:gd name="T29" fmla="*/ 1420 h 1435"/>
                  <a:gd name="T30" fmla="*/ 520 w 1477"/>
                  <a:gd name="T31" fmla="*/ 1403 h 1435"/>
                  <a:gd name="T32" fmla="*/ 469 w 1477"/>
                  <a:gd name="T33" fmla="*/ 1386 h 1435"/>
                  <a:gd name="T34" fmla="*/ 387 w 1477"/>
                  <a:gd name="T35" fmla="*/ 1349 h 1435"/>
                  <a:gd name="T36" fmla="*/ 312 w 1477"/>
                  <a:gd name="T37" fmla="*/ 1303 h 1435"/>
                  <a:gd name="T38" fmla="*/ 270 w 1477"/>
                  <a:gd name="T39" fmla="*/ 1271 h 1435"/>
                  <a:gd name="T40" fmla="*/ 191 w 1477"/>
                  <a:gd name="T41" fmla="*/ 1200 h 1435"/>
                  <a:gd name="T42" fmla="*/ 147 w 1477"/>
                  <a:gd name="T43" fmla="*/ 1147 h 1435"/>
                  <a:gd name="T44" fmla="*/ 98 w 1477"/>
                  <a:gd name="T45" fmla="*/ 1076 h 1435"/>
                  <a:gd name="T46" fmla="*/ 65 w 1477"/>
                  <a:gd name="T47" fmla="*/ 1013 h 1435"/>
                  <a:gd name="T48" fmla="*/ 46 w 1477"/>
                  <a:gd name="T49" fmla="*/ 964 h 1435"/>
                  <a:gd name="T50" fmla="*/ 19 w 1477"/>
                  <a:gd name="T51" fmla="*/ 881 h 1435"/>
                  <a:gd name="T52" fmla="*/ 9 w 1477"/>
                  <a:gd name="T53" fmla="*/ 827 h 1435"/>
                  <a:gd name="T54" fmla="*/ 1 w 1477"/>
                  <a:gd name="T55" fmla="*/ 755 h 1435"/>
                  <a:gd name="T56" fmla="*/ 0 w 1477"/>
                  <a:gd name="T57" fmla="*/ 681 h 1435"/>
                  <a:gd name="T58" fmla="*/ 9 w 1477"/>
                  <a:gd name="T59" fmla="*/ 610 h 1435"/>
                  <a:gd name="T60" fmla="*/ 23 w 1477"/>
                  <a:gd name="T61" fmla="*/ 539 h 1435"/>
                  <a:gd name="T62" fmla="*/ 58 w 1477"/>
                  <a:gd name="T63" fmla="*/ 440 h 1435"/>
                  <a:gd name="T64" fmla="*/ 97 w 1477"/>
                  <a:gd name="T65" fmla="*/ 361 h 1435"/>
                  <a:gd name="T66" fmla="*/ 146 w 1477"/>
                  <a:gd name="T67" fmla="*/ 288 h 1435"/>
                  <a:gd name="T68" fmla="*/ 203 w 1477"/>
                  <a:gd name="T69" fmla="*/ 224 h 1435"/>
                  <a:gd name="T70" fmla="*/ 241 w 1477"/>
                  <a:gd name="T71" fmla="*/ 187 h 1435"/>
                  <a:gd name="T72" fmla="*/ 296 w 1477"/>
                  <a:gd name="T73" fmla="*/ 143 h 1435"/>
                  <a:gd name="T74" fmla="*/ 385 w 1477"/>
                  <a:gd name="T75" fmla="*/ 87 h 1435"/>
                  <a:gd name="T76" fmla="*/ 449 w 1477"/>
                  <a:gd name="T77" fmla="*/ 56 h 1435"/>
                  <a:gd name="T78" fmla="*/ 553 w 1477"/>
                  <a:gd name="T79" fmla="*/ 23 h 1435"/>
                  <a:gd name="T80" fmla="*/ 662 w 1477"/>
                  <a:gd name="T81" fmla="*/ 4 h 1435"/>
                  <a:gd name="T82" fmla="*/ 737 w 1477"/>
                  <a:gd name="T83" fmla="*/ 0 h 1435"/>
                  <a:gd name="T84" fmla="*/ 850 w 1477"/>
                  <a:gd name="T85" fmla="*/ 8 h 1435"/>
                  <a:gd name="T86" fmla="*/ 939 w 1477"/>
                  <a:gd name="T87" fmla="*/ 26 h 1435"/>
                  <a:gd name="T88" fmla="*/ 991 w 1477"/>
                  <a:gd name="T89" fmla="*/ 43 h 1435"/>
                  <a:gd name="T90" fmla="*/ 1057 w 1477"/>
                  <a:gd name="T91" fmla="*/ 69 h 1435"/>
                  <a:gd name="T92" fmla="*/ 1149 w 1477"/>
                  <a:gd name="T93" fmla="*/ 121 h 1435"/>
                  <a:gd name="T94" fmla="*/ 1193 w 1477"/>
                  <a:gd name="T95" fmla="*/ 152 h 1435"/>
                  <a:gd name="T96" fmla="*/ 1259 w 1477"/>
                  <a:gd name="T97" fmla="*/ 209 h 1435"/>
                  <a:gd name="T98" fmla="*/ 1317 w 1477"/>
                  <a:gd name="T99" fmla="*/ 274 h 1435"/>
                  <a:gd name="T100" fmla="*/ 1368 w 1477"/>
                  <a:gd name="T101" fmla="*/ 344 h 1435"/>
                  <a:gd name="T102" fmla="*/ 1403 w 1477"/>
                  <a:gd name="T103" fmla="*/ 406 h 1435"/>
                  <a:gd name="T104" fmla="*/ 1426 w 1477"/>
                  <a:gd name="T105" fmla="*/ 453 h 1435"/>
                  <a:gd name="T106" fmla="*/ 1453 w 1477"/>
                  <a:gd name="T107" fmla="*/ 536 h 1435"/>
                  <a:gd name="T108" fmla="*/ 1466 w 1477"/>
                  <a:gd name="T109" fmla="*/ 589 h 1435"/>
                  <a:gd name="T110" fmla="*/ 1475 w 1477"/>
                  <a:gd name="T111" fmla="*/ 661 h 1435"/>
                  <a:gd name="T112" fmla="*/ 1477 w 1477"/>
                  <a:gd name="T113" fmla="*/ 716 h 143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477"/>
                  <a:gd name="T172" fmla="*/ 0 h 1435"/>
                  <a:gd name="T173" fmla="*/ 1477 w 1477"/>
                  <a:gd name="T174" fmla="*/ 1435 h 143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477" h="1435">
                    <a:moveTo>
                      <a:pt x="1477" y="716"/>
                    </a:moveTo>
                    <a:lnTo>
                      <a:pt x="1475" y="752"/>
                    </a:lnTo>
                    <a:lnTo>
                      <a:pt x="1472" y="789"/>
                    </a:lnTo>
                    <a:lnTo>
                      <a:pt x="1470" y="808"/>
                    </a:lnTo>
                    <a:lnTo>
                      <a:pt x="1469" y="825"/>
                    </a:lnTo>
                    <a:lnTo>
                      <a:pt x="1461" y="861"/>
                    </a:lnTo>
                    <a:lnTo>
                      <a:pt x="1458" y="879"/>
                    </a:lnTo>
                    <a:lnTo>
                      <a:pt x="1453" y="896"/>
                    </a:lnTo>
                    <a:lnTo>
                      <a:pt x="1444" y="929"/>
                    </a:lnTo>
                    <a:lnTo>
                      <a:pt x="1433" y="962"/>
                    </a:lnTo>
                    <a:lnTo>
                      <a:pt x="1418" y="995"/>
                    </a:lnTo>
                    <a:lnTo>
                      <a:pt x="1404" y="1027"/>
                    </a:lnTo>
                    <a:lnTo>
                      <a:pt x="1388" y="1059"/>
                    </a:lnTo>
                    <a:lnTo>
                      <a:pt x="1379" y="1074"/>
                    </a:lnTo>
                    <a:lnTo>
                      <a:pt x="1369" y="1089"/>
                    </a:lnTo>
                    <a:lnTo>
                      <a:pt x="1350" y="1117"/>
                    </a:lnTo>
                    <a:lnTo>
                      <a:pt x="1330" y="1145"/>
                    </a:lnTo>
                    <a:lnTo>
                      <a:pt x="1308" y="1173"/>
                    </a:lnTo>
                    <a:lnTo>
                      <a:pt x="1286" y="1198"/>
                    </a:lnTo>
                    <a:lnTo>
                      <a:pt x="1273" y="1211"/>
                    </a:lnTo>
                    <a:lnTo>
                      <a:pt x="1260" y="1224"/>
                    </a:lnTo>
                    <a:lnTo>
                      <a:pt x="1248" y="1237"/>
                    </a:lnTo>
                    <a:lnTo>
                      <a:pt x="1235" y="1248"/>
                    </a:lnTo>
                    <a:lnTo>
                      <a:pt x="1222" y="1258"/>
                    </a:lnTo>
                    <a:lnTo>
                      <a:pt x="1209" y="1269"/>
                    </a:lnTo>
                    <a:lnTo>
                      <a:pt x="1181" y="1292"/>
                    </a:lnTo>
                    <a:lnTo>
                      <a:pt x="1151" y="1311"/>
                    </a:lnTo>
                    <a:lnTo>
                      <a:pt x="1121" y="1329"/>
                    </a:lnTo>
                    <a:lnTo>
                      <a:pt x="1091" y="1347"/>
                    </a:lnTo>
                    <a:lnTo>
                      <a:pt x="1059" y="1363"/>
                    </a:lnTo>
                    <a:lnTo>
                      <a:pt x="1044" y="1371"/>
                    </a:lnTo>
                    <a:lnTo>
                      <a:pt x="1027" y="1378"/>
                    </a:lnTo>
                    <a:lnTo>
                      <a:pt x="993" y="1391"/>
                    </a:lnTo>
                    <a:lnTo>
                      <a:pt x="959" y="1403"/>
                    </a:lnTo>
                    <a:lnTo>
                      <a:pt x="923" y="1412"/>
                    </a:lnTo>
                    <a:lnTo>
                      <a:pt x="889" y="1420"/>
                    </a:lnTo>
                    <a:lnTo>
                      <a:pt x="852" y="1427"/>
                    </a:lnTo>
                    <a:lnTo>
                      <a:pt x="814" y="1431"/>
                    </a:lnTo>
                    <a:lnTo>
                      <a:pt x="778" y="1434"/>
                    </a:lnTo>
                    <a:lnTo>
                      <a:pt x="759" y="1435"/>
                    </a:lnTo>
                    <a:lnTo>
                      <a:pt x="739" y="1435"/>
                    </a:lnTo>
                    <a:lnTo>
                      <a:pt x="702" y="1435"/>
                    </a:lnTo>
                    <a:lnTo>
                      <a:pt x="664" y="1431"/>
                    </a:lnTo>
                    <a:lnTo>
                      <a:pt x="628" y="1427"/>
                    </a:lnTo>
                    <a:lnTo>
                      <a:pt x="591" y="1420"/>
                    </a:lnTo>
                    <a:lnTo>
                      <a:pt x="554" y="1413"/>
                    </a:lnTo>
                    <a:lnTo>
                      <a:pt x="537" y="1408"/>
                    </a:lnTo>
                    <a:lnTo>
                      <a:pt x="520" y="1403"/>
                    </a:lnTo>
                    <a:lnTo>
                      <a:pt x="502" y="1397"/>
                    </a:lnTo>
                    <a:lnTo>
                      <a:pt x="485" y="1392"/>
                    </a:lnTo>
                    <a:lnTo>
                      <a:pt x="469" y="1386"/>
                    </a:lnTo>
                    <a:lnTo>
                      <a:pt x="451" y="1379"/>
                    </a:lnTo>
                    <a:lnTo>
                      <a:pt x="419" y="1364"/>
                    </a:lnTo>
                    <a:lnTo>
                      <a:pt x="387" y="1349"/>
                    </a:lnTo>
                    <a:lnTo>
                      <a:pt x="357" y="1331"/>
                    </a:lnTo>
                    <a:lnTo>
                      <a:pt x="326" y="1312"/>
                    </a:lnTo>
                    <a:lnTo>
                      <a:pt x="312" y="1303"/>
                    </a:lnTo>
                    <a:lnTo>
                      <a:pt x="298" y="1293"/>
                    </a:lnTo>
                    <a:lnTo>
                      <a:pt x="283" y="1282"/>
                    </a:lnTo>
                    <a:lnTo>
                      <a:pt x="270" y="1271"/>
                    </a:lnTo>
                    <a:lnTo>
                      <a:pt x="242" y="1250"/>
                    </a:lnTo>
                    <a:lnTo>
                      <a:pt x="217" y="1226"/>
                    </a:lnTo>
                    <a:lnTo>
                      <a:pt x="191" y="1200"/>
                    </a:lnTo>
                    <a:lnTo>
                      <a:pt x="170" y="1175"/>
                    </a:lnTo>
                    <a:lnTo>
                      <a:pt x="159" y="1161"/>
                    </a:lnTo>
                    <a:lnTo>
                      <a:pt x="147" y="1147"/>
                    </a:lnTo>
                    <a:lnTo>
                      <a:pt x="127" y="1119"/>
                    </a:lnTo>
                    <a:lnTo>
                      <a:pt x="108" y="1091"/>
                    </a:lnTo>
                    <a:lnTo>
                      <a:pt x="98" y="1076"/>
                    </a:lnTo>
                    <a:lnTo>
                      <a:pt x="91" y="1061"/>
                    </a:lnTo>
                    <a:lnTo>
                      <a:pt x="72" y="1029"/>
                    </a:lnTo>
                    <a:lnTo>
                      <a:pt x="65" y="1013"/>
                    </a:lnTo>
                    <a:lnTo>
                      <a:pt x="59" y="997"/>
                    </a:lnTo>
                    <a:lnTo>
                      <a:pt x="52" y="982"/>
                    </a:lnTo>
                    <a:lnTo>
                      <a:pt x="46" y="964"/>
                    </a:lnTo>
                    <a:lnTo>
                      <a:pt x="33" y="932"/>
                    </a:lnTo>
                    <a:lnTo>
                      <a:pt x="23" y="898"/>
                    </a:lnTo>
                    <a:lnTo>
                      <a:pt x="19" y="881"/>
                    </a:lnTo>
                    <a:lnTo>
                      <a:pt x="15" y="863"/>
                    </a:lnTo>
                    <a:lnTo>
                      <a:pt x="12" y="846"/>
                    </a:lnTo>
                    <a:lnTo>
                      <a:pt x="9" y="827"/>
                    </a:lnTo>
                    <a:lnTo>
                      <a:pt x="4" y="792"/>
                    </a:lnTo>
                    <a:lnTo>
                      <a:pt x="2" y="773"/>
                    </a:lnTo>
                    <a:lnTo>
                      <a:pt x="1" y="755"/>
                    </a:lnTo>
                    <a:lnTo>
                      <a:pt x="0" y="738"/>
                    </a:lnTo>
                    <a:lnTo>
                      <a:pt x="0" y="719"/>
                    </a:lnTo>
                    <a:lnTo>
                      <a:pt x="0" y="681"/>
                    </a:lnTo>
                    <a:lnTo>
                      <a:pt x="4" y="644"/>
                    </a:lnTo>
                    <a:lnTo>
                      <a:pt x="6" y="627"/>
                    </a:lnTo>
                    <a:lnTo>
                      <a:pt x="9" y="610"/>
                    </a:lnTo>
                    <a:lnTo>
                      <a:pt x="15" y="574"/>
                    </a:lnTo>
                    <a:lnTo>
                      <a:pt x="18" y="556"/>
                    </a:lnTo>
                    <a:lnTo>
                      <a:pt x="23" y="539"/>
                    </a:lnTo>
                    <a:lnTo>
                      <a:pt x="32" y="505"/>
                    </a:lnTo>
                    <a:lnTo>
                      <a:pt x="45" y="471"/>
                    </a:lnTo>
                    <a:lnTo>
                      <a:pt x="58" y="440"/>
                    </a:lnTo>
                    <a:lnTo>
                      <a:pt x="72" y="408"/>
                    </a:lnTo>
                    <a:lnTo>
                      <a:pt x="89" y="376"/>
                    </a:lnTo>
                    <a:lnTo>
                      <a:pt x="97" y="361"/>
                    </a:lnTo>
                    <a:lnTo>
                      <a:pt x="107" y="346"/>
                    </a:lnTo>
                    <a:lnTo>
                      <a:pt x="126" y="316"/>
                    </a:lnTo>
                    <a:lnTo>
                      <a:pt x="146" y="288"/>
                    </a:lnTo>
                    <a:lnTo>
                      <a:pt x="168" y="261"/>
                    </a:lnTo>
                    <a:lnTo>
                      <a:pt x="190" y="236"/>
                    </a:lnTo>
                    <a:lnTo>
                      <a:pt x="203" y="224"/>
                    </a:lnTo>
                    <a:lnTo>
                      <a:pt x="216" y="211"/>
                    </a:lnTo>
                    <a:lnTo>
                      <a:pt x="229" y="198"/>
                    </a:lnTo>
                    <a:lnTo>
                      <a:pt x="241" y="187"/>
                    </a:lnTo>
                    <a:lnTo>
                      <a:pt x="253" y="176"/>
                    </a:lnTo>
                    <a:lnTo>
                      <a:pt x="268" y="165"/>
                    </a:lnTo>
                    <a:lnTo>
                      <a:pt x="296" y="143"/>
                    </a:lnTo>
                    <a:lnTo>
                      <a:pt x="325" y="122"/>
                    </a:lnTo>
                    <a:lnTo>
                      <a:pt x="355" y="105"/>
                    </a:lnTo>
                    <a:lnTo>
                      <a:pt x="385" y="87"/>
                    </a:lnTo>
                    <a:lnTo>
                      <a:pt x="417" y="70"/>
                    </a:lnTo>
                    <a:lnTo>
                      <a:pt x="434" y="64"/>
                    </a:lnTo>
                    <a:lnTo>
                      <a:pt x="449" y="56"/>
                    </a:lnTo>
                    <a:lnTo>
                      <a:pt x="483" y="43"/>
                    </a:lnTo>
                    <a:lnTo>
                      <a:pt x="518" y="32"/>
                    </a:lnTo>
                    <a:lnTo>
                      <a:pt x="553" y="23"/>
                    </a:lnTo>
                    <a:lnTo>
                      <a:pt x="589" y="15"/>
                    </a:lnTo>
                    <a:lnTo>
                      <a:pt x="626" y="8"/>
                    </a:lnTo>
                    <a:lnTo>
                      <a:pt x="662" y="4"/>
                    </a:lnTo>
                    <a:lnTo>
                      <a:pt x="700" y="0"/>
                    </a:lnTo>
                    <a:lnTo>
                      <a:pt x="719" y="0"/>
                    </a:lnTo>
                    <a:lnTo>
                      <a:pt x="737" y="0"/>
                    </a:lnTo>
                    <a:lnTo>
                      <a:pt x="776" y="0"/>
                    </a:lnTo>
                    <a:lnTo>
                      <a:pt x="812" y="3"/>
                    </a:lnTo>
                    <a:lnTo>
                      <a:pt x="850" y="8"/>
                    </a:lnTo>
                    <a:lnTo>
                      <a:pt x="887" y="14"/>
                    </a:lnTo>
                    <a:lnTo>
                      <a:pt x="921" y="22"/>
                    </a:lnTo>
                    <a:lnTo>
                      <a:pt x="939" y="26"/>
                    </a:lnTo>
                    <a:lnTo>
                      <a:pt x="957" y="31"/>
                    </a:lnTo>
                    <a:lnTo>
                      <a:pt x="974" y="37"/>
                    </a:lnTo>
                    <a:lnTo>
                      <a:pt x="991" y="43"/>
                    </a:lnTo>
                    <a:lnTo>
                      <a:pt x="1008" y="48"/>
                    </a:lnTo>
                    <a:lnTo>
                      <a:pt x="1025" y="55"/>
                    </a:lnTo>
                    <a:lnTo>
                      <a:pt x="1057" y="69"/>
                    </a:lnTo>
                    <a:lnTo>
                      <a:pt x="1089" y="86"/>
                    </a:lnTo>
                    <a:lnTo>
                      <a:pt x="1119" y="104"/>
                    </a:lnTo>
                    <a:lnTo>
                      <a:pt x="1149" y="121"/>
                    </a:lnTo>
                    <a:lnTo>
                      <a:pt x="1166" y="132"/>
                    </a:lnTo>
                    <a:lnTo>
                      <a:pt x="1180" y="142"/>
                    </a:lnTo>
                    <a:lnTo>
                      <a:pt x="1193" y="152"/>
                    </a:lnTo>
                    <a:lnTo>
                      <a:pt x="1207" y="164"/>
                    </a:lnTo>
                    <a:lnTo>
                      <a:pt x="1234" y="185"/>
                    </a:lnTo>
                    <a:lnTo>
                      <a:pt x="1259" y="209"/>
                    </a:lnTo>
                    <a:lnTo>
                      <a:pt x="1285" y="234"/>
                    </a:lnTo>
                    <a:lnTo>
                      <a:pt x="1307" y="259"/>
                    </a:lnTo>
                    <a:lnTo>
                      <a:pt x="1317" y="274"/>
                    </a:lnTo>
                    <a:lnTo>
                      <a:pt x="1328" y="286"/>
                    </a:lnTo>
                    <a:lnTo>
                      <a:pt x="1349" y="314"/>
                    </a:lnTo>
                    <a:lnTo>
                      <a:pt x="1368" y="344"/>
                    </a:lnTo>
                    <a:lnTo>
                      <a:pt x="1378" y="358"/>
                    </a:lnTo>
                    <a:lnTo>
                      <a:pt x="1387" y="374"/>
                    </a:lnTo>
                    <a:lnTo>
                      <a:pt x="1403" y="406"/>
                    </a:lnTo>
                    <a:lnTo>
                      <a:pt x="1411" y="422"/>
                    </a:lnTo>
                    <a:lnTo>
                      <a:pt x="1417" y="437"/>
                    </a:lnTo>
                    <a:lnTo>
                      <a:pt x="1426" y="453"/>
                    </a:lnTo>
                    <a:lnTo>
                      <a:pt x="1432" y="469"/>
                    </a:lnTo>
                    <a:lnTo>
                      <a:pt x="1443" y="503"/>
                    </a:lnTo>
                    <a:lnTo>
                      <a:pt x="1453" y="536"/>
                    </a:lnTo>
                    <a:lnTo>
                      <a:pt x="1457" y="554"/>
                    </a:lnTo>
                    <a:lnTo>
                      <a:pt x="1460" y="572"/>
                    </a:lnTo>
                    <a:lnTo>
                      <a:pt x="1466" y="589"/>
                    </a:lnTo>
                    <a:lnTo>
                      <a:pt x="1468" y="607"/>
                    </a:lnTo>
                    <a:lnTo>
                      <a:pt x="1472" y="642"/>
                    </a:lnTo>
                    <a:lnTo>
                      <a:pt x="1475" y="661"/>
                    </a:lnTo>
                    <a:lnTo>
                      <a:pt x="1475" y="678"/>
                    </a:lnTo>
                    <a:lnTo>
                      <a:pt x="1477" y="697"/>
                    </a:lnTo>
                    <a:lnTo>
                      <a:pt x="1477" y="716"/>
                    </a:lnTo>
                    <a:close/>
                  </a:path>
                </a:pathLst>
              </a:custGeom>
              <a:solidFill>
                <a:srgbClr val="A15C67"/>
              </a:solidFill>
              <a:ln w="9525">
                <a:noFill/>
                <a:round/>
                <a:headEnd/>
                <a:tailEnd/>
              </a:ln>
            </p:spPr>
            <p:txBody>
              <a:bodyPr/>
              <a:lstStyle/>
              <a:p>
                <a:endParaRPr lang="ru-RU"/>
              </a:p>
            </p:txBody>
          </p:sp>
          <p:sp>
            <p:nvSpPr>
              <p:cNvPr id="163810" name="Freeform 35"/>
              <p:cNvSpPr>
                <a:spLocks/>
              </p:cNvSpPr>
              <p:nvPr/>
            </p:nvSpPr>
            <p:spPr bwMode="auto">
              <a:xfrm>
                <a:off x="2177" y="1529"/>
                <a:ext cx="1433" cy="1393"/>
              </a:xfrm>
              <a:custGeom>
                <a:avLst/>
                <a:gdLst>
                  <a:gd name="T0" fmla="*/ 1428 w 1433"/>
                  <a:gd name="T1" fmla="*/ 767 h 1393"/>
                  <a:gd name="T2" fmla="*/ 1418 w 1433"/>
                  <a:gd name="T3" fmla="*/ 837 h 1393"/>
                  <a:gd name="T4" fmla="*/ 1388 w 1433"/>
                  <a:gd name="T5" fmla="*/ 936 h 1393"/>
                  <a:gd name="T6" fmla="*/ 1345 w 1433"/>
                  <a:gd name="T7" fmla="*/ 1028 h 1393"/>
                  <a:gd name="T8" fmla="*/ 1311 w 1433"/>
                  <a:gd name="T9" fmla="*/ 1086 h 1393"/>
                  <a:gd name="T10" fmla="*/ 1270 w 1433"/>
                  <a:gd name="T11" fmla="*/ 1139 h 1393"/>
                  <a:gd name="T12" fmla="*/ 1236 w 1433"/>
                  <a:gd name="T13" fmla="*/ 1178 h 1393"/>
                  <a:gd name="T14" fmla="*/ 1199 w 1433"/>
                  <a:gd name="T15" fmla="*/ 1212 h 1393"/>
                  <a:gd name="T16" fmla="*/ 1145 w 1433"/>
                  <a:gd name="T17" fmla="*/ 1255 h 1393"/>
                  <a:gd name="T18" fmla="*/ 1058 w 1433"/>
                  <a:gd name="T19" fmla="*/ 1309 h 1393"/>
                  <a:gd name="T20" fmla="*/ 964 w 1433"/>
                  <a:gd name="T21" fmla="*/ 1352 h 1393"/>
                  <a:gd name="T22" fmla="*/ 897 w 1433"/>
                  <a:gd name="T23" fmla="*/ 1372 h 1393"/>
                  <a:gd name="T24" fmla="*/ 791 w 1433"/>
                  <a:gd name="T25" fmla="*/ 1390 h 1393"/>
                  <a:gd name="T26" fmla="*/ 718 w 1433"/>
                  <a:gd name="T27" fmla="*/ 1393 h 1393"/>
                  <a:gd name="T28" fmla="*/ 609 w 1433"/>
                  <a:gd name="T29" fmla="*/ 1386 h 1393"/>
                  <a:gd name="T30" fmla="*/ 555 w 1433"/>
                  <a:gd name="T31" fmla="*/ 1376 h 1393"/>
                  <a:gd name="T32" fmla="*/ 505 w 1433"/>
                  <a:gd name="T33" fmla="*/ 1364 h 1393"/>
                  <a:gd name="T34" fmla="*/ 439 w 1433"/>
                  <a:gd name="T35" fmla="*/ 1340 h 1393"/>
                  <a:gd name="T36" fmla="*/ 346 w 1433"/>
                  <a:gd name="T37" fmla="*/ 1295 h 1393"/>
                  <a:gd name="T38" fmla="*/ 262 w 1433"/>
                  <a:gd name="T39" fmla="*/ 1236 h 1393"/>
                  <a:gd name="T40" fmla="*/ 188 w 1433"/>
                  <a:gd name="T41" fmla="*/ 1167 h 1393"/>
                  <a:gd name="T42" fmla="*/ 124 w 1433"/>
                  <a:gd name="T43" fmla="*/ 1088 h 1393"/>
                  <a:gd name="T44" fmla="*/ 72 w 1433"/>
                  <a:gd name="T45" fmla="*/ 1000 h 1393"/>
                  <a:gd name="T46" fmla="*/ 39 w 1433"/>
                  <a:gd name="T47" fmla="*/ 922 h 1393"/>
                  <a:gd name="T48" fmla="*/ 17 w 1433"/>
                  <a:gd name="T49" fmla="*/ 839 h 1393"/>
                  <a:gd name="T50" fmla="*/ 2 w 1433"/>
                  <a:gd name="T51" fmla="*/ 734 h 1393"/>
                  <a:gd name="T52" fmla="*/ 2 w 1433"/>
                  <a:gd name="T53" fmla="*/ 662 h 1393"/>
                  <a:gd name="T54" fmla="*/ 9 w 1433"/>
                  <a:gd name="T55" fmla="*/ 593 h 1393"/>
                  <a:gd name="T56" fmla="*/ 33 w 1433"/>
                  <a:gd name="T57" fmla="*/ 492 h 1393"/>
                  <a:gd name="T58" fmla="*/ 71 w 1433"/>
                  <a:gd name="T59" fmla="*/ 395 h 1393"/>
                  <a:gd name="T60" fmla="*/ 104 w 1433"/>
                  <a:gd name="T61" fmla="*/ 337 h 1393"/>
                  <a:gd name="T62" fmla="*/ 153 w 1433"/>
                  <a:gd name="T63" fmla="*/ 267 h 1393"/>
                  <a:gd name="T64" fmla="*/ 187 w 1433"/>
                  <a:gd name="T65" fmla="*/ 229 h 1393"/>
                  <a:gd name="T66" fmla="*/ 223 w 1433"/>
                  <a:gd name="T67" fmla="*/ 193 h 1393"/>
                  <a:gd name="T68" fmla="*/ 261 w 1433"/>
                  <a:gd name="T69" fmla="*/ 160 h 1393"/>
                  <a:gd name="T70" fmla="*/ 345 w 1433"/>
                  <a:gd name="T71" fmla="*/ 101 h 1393"/>
                  <a:gd name="T72" fmla="*/ 437 w 1433"/>
                  <a:gd name="T73" fmla="*/ 56 h 1393"/>
                  <a:gd name="T74" fmla="*/ 520 w 1433"/>
                  <a:gd name="T75" fmla="*/ 26 h 1393"/>
                  <a:gd name="T76" fmla="*/ 607 w 1433"/>
                  <a:gd name="T77" fmla="*/ 7 h 1393"/>
                  <a:gd name="T78" fmla="*/ 697 w 1433"/>
                  <a:gd name="T79" fmla="*/ 1 h 1393"/>
                  <a:gd name="T80" fmla="*/ 789 w 1433"/>
                  <a:gd name="T81" fmla="*/ 5 h 1393"/>
                  <a:gd name="T82" fmla="*/ 860 w 1433"/>
                  <a:gd name="T83" fmla="*/ 14 h 1393"/>
                  <a:gd name="T84" fmla="*/ 911 w 1433"/>
                  <a:gd name="T85" fmla="*/ 26 h 1393"/>
                  <a:gd name="T86" fmla="*/ 977 w 1433"/>
                  <a:gd name="T87" fmla="*/ 48 h 1393"/>
                  <a:gd name="T88" fmla="*/ 1056 w 1433"/>
                  <a:gd name="T89" fmla="*/ 84 h 1393"/>
                  <a:gd name="T90" fmla="*/ 1144 w 1433"/>
                  <a:gd name="T91" fmla="*/ 138 h 1393"/>
                  <a:gd name="T92" fmla="*/ 1221 w 1433"/>
                  <a:gd name="T93" fmla="*/ 203 h 1393"/>
                  <a:gd name="T94" fmla="*/ 1289 w 1433"/>
                  <a:gd name="T95" fmla="*/ 280 h 1393"/>
                  <a:gd name="T96" fmla="*/ 1345 w 1433"/>
                  <a:gd name="T97" fmla="*/ 363 h 1393"/>
                  <a:gd name="T98" fmla="*/ 1388 w 1433"/>
                  <a:gd name="T99" fmla="*/ 456 h 1393"/>
                  <a:gd name="T100" fmla="*/ 1410 w 1433"/>
                  <a:gd name="T101" fmla="*/ 522 h 1393"/>
                  <a:gd name="T102" fmla="*/ 1427 w 1433"/>
                  <a:gd name="T103" fmla="*/ 625 h 1393"/>
                  <a:gd name="T104" fmla="*/ 1433 w 1433"/>
                  <a:gd name="T105" fmla="*/ 696 h 139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433"/>
                  <a:gd name="T160" fmla="*/ 0 h 1393"/>
                  <a:gd name="T161" fmla="*/ 1433 w 1433"/>
                  <a:gd name="T162" fmla="*/ 1393 h 139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433" h="1393">
                    <a:moveTo>
                      <a:pt x="1433" y="696"/>
                    </a:moveTo>
                    <a:lnTo>
                      <a:pt x="1431" y="732"/>
                    </a:lnTo>
                    <a:lnTo>
                      <a:pt x="1428" y="767"/>
                    </a:lnTo>
                    <a:lnTo>
                      <a:pt x="1426" y="784"/>
                    </a:lnTo>
                    <a:lnTo>
                      <a:pt x="1425" y="801"/>
                    </a:lnTo>
                    <a:lnTo>
                      <a:pt x="1418" y="837"/>
                    </a:lnTo>
                    <a:lnTo>
                      <a:pt x="1410" y="870"/>
                    </a:lnTo>
                    <a:lnTo>
                      <a:pt x="1399" y="903"/>
                    </a:lnTo>
                    <a:lnTo>
                      <a:pt x="1388" y="936"/>
                    </a:lnTo>
                    <a:lnTo>
                      <a:pt x="1375" y="968"/>
                    </a:lnTo>
                    <a:lnTo>
                      <a:pt x="1362" y="998"/>
                    </a:lnTo>
                    <a:lnTo>
                      <a:pt x="1345" y="1028"/>
                    </a:lnTo>
                    <a:lnTo>
                      <a:pt x="1338" y="1043"/>
                    </a:lnTo>
                    <a:lnTo>
                      <a:pt x="1328" y="1058"/>
                    </a:lnTo>
                    <a:lnTo>
                      <a:pt x="1311" y="1086"/>
                    </a:lnTo>
                    <a:lnTo>
                      <a:pt x="1290" y="1113"/>
                    </a:lnTo>
                    <a:lnTo>
                      <a:pt x="1279" y="1126"/>
                    </a:lnTo>
                    <a:lnTo>
                      <a:pt x="1270" y="1139"/>
                    </a:lnTo>
                    <a:lnTo>
                      <a:pt x="1259" y="1152"/>
                    </a:lnTo>
                    <a:lnTo>
                      <a:pt x="1246" y="1165"/>
                    </a:lnTo>
                    <a:lnTo>
                      <a:pt x="1236" y="1178"/>
                    </a:lnTo>
                    <a:lnTo>
                      <a:pt x="1223" y="1189"/>
                    </a:lnTo>
                    <a:lnTo>
                      <a:pt x="1212" y="1201"/>
                    </a:lnTo>
                    <a:lnTo>
                      <a:pt x="1199" y="1212"/>
                    </a:lnTo>
                    <a:lnTo>
                      <a:pt x="1187" y="1224"/>
                    </a:lnTo>
                    <a:lnTo>
                      <a:pt x="1172" y="1235"/>
                    </a:lnTo>
                    <a:lnTo>
                      <a:pt x="1145" y="1255"/>
                    </a:lnTo>
                    <a:lnTo>
                      <a:pt x="1116" y="1274"/>
                    </a:lnTo>
                    <a:lnTo>
                      <a:pt x="1088" y="1293"/>
                    </a:lnTo>
                    <a:lnTo>
                      <a:pt x="1058" y="1309"/>
                    </a:lnTo>
                    <a:lnTo>
                      <a:pt x="1028" y="1325"/>
                    </a:lnTo>
                    <a:lnTo>
                      <a:pt x="997" y="1339"/>
                    </a:lnTo>
                    <a:lnTo>
                      <a:pt x="964" y="1352"/>
                    </a:lnTo>
                    <a:lnTo>
                      <a:pt x="930" y="1363"/>
                    </a:lnTo>
                    <a:lnTo>
                      <a:pt x="913" y="1368"/>
                    </a:lnTo>
                    <a:lnTo>
                      <a:pt x="897" y="1372"/>
                    </a:lnTo>
                    <a:lnTo>
                      <a:pt x="862" y="1379"/>
                    </a:lnTo>
                    <a:lnTo>
                      <a:pt x="826" y="1385"/>
                    </a:lnTo>
                    <a:lnTo>
                      <a:pt x="791" y="1390"/>
                    </a:lnTo>
                    <a:lnTo>
                      <a:pt x="755" y="1393"/>
                    </a:lnTo>
                    <a:lnTo>
                      <a:pt x="736" y="1393"/>
                    </a:lnTo>
                    <a:lnTo>
                      <a:pt x="718" y="1393"/>
                    </a:lnTo>
                    <a:lnTo>
                      <a:pt x="680" y="1393"/>
                    </a:lnTo>
                    <a:lnTo>
                      <a:pt x="644" y="1390"/>
                    </a:lnTo>
                    <a:lnTo>
                      <a:pt x="609" y="1386"/>
                    </a:lnTo>
                    <a:lnTo>
                      <a:pt x="591" y="1384"/>
                    </a:lnTo>
                    <a:lnTo>
                      <a:pt x="572" y="1379"/>
                    </a:lnTo>
                    <a:lnTo>
                      <a:pt x="555" y="1376"/>
                    </a:lnTo>
                    <a:lnTo>
                      <a:pt x="539" y="1373"/>
                    </a:lnTo>
                    <a:lnTo>
                      <a:pt x="522" y="1369"/>
                    </a:lnTo>
                    <a:lnTo>
                      <a:pt x="505" y="1364"/>
                    </a:lnTo>
                    <a:lnTo>
                      <a:pt x="471" y="1353"/>
                    </a:lnTo>
                    <a:lnTo>
                      <a:pt x="456" y="1347"/>
                    </a:lnTo>
                    <a:lnTo>
                      <a:pt x="439" y="1340"/>
                    </a:lnTo>
                    <a:lnTo>
                      <a:pt x="408" y="1326"/>
                    </a:lnTo>
                    <a:lnTo>
                      <a:pt x="377" y="1310"/>
                    </a:lnTo>
                    <a:lnTo>
                      <a:pt x="346" y="1295"/>
                    </a:lnTo>
                    <a:lnTo>
                      <a:pt x="318" y="1276"/>
                    </a:lnTo>
                    <a:lnTo>
                      <a:pt x="290" y="1257"/>
                    </a:lnTo>
                    <a:lnTo>
                      <a:pt x="262" y="1236"/>
                    </a:lnTo>
                    <a:lnTo>
                      <a:pt x="237" y="1214"/>
                    </a:lnTo>
                    <a:lnTo>
                      <a:pt x="211" y="1191"/>
                    </a:lnTo>
                    <a:lnTo>
                      <a:pt x="188" y="1167"/>
                    </a:lnTo>
                    <a:lnTo>
                      <a:pt x="166" y="1141"/>
                    </a:lnTo>
                    <a:lnTo>
                      <a:pt x="143" y="1115"/>
                    </a:lnTo>
                    <a:lnTo>
                      <a:pt x="124" y="1088"/>
                    </a:lnTo>
                    <a:lnTo>
                      <a:pt x="105" y="1060"/>
                    </a:lnTo>
                    <a:lnTo>
                      <a:pt x="88" y="1030"/>
                    </a:lnTo>
                    <a:lnTo>
                      <a:pt x="72" y="1000"/>
                    </a:lnTo>
                    <a:lnTo>
                      <a:pt x="58" y="970"/>
                    </a:lnTo>
                    <a:lnTo>
                      <a:pt x="45" y="938"/>
                    </a:lnTo>
                    <a:lnTo>
                      <a:pt x="39" y="922"/>
                    </a:lnTo>
                    <a:lnTo>
                      <a:pt x="34" y="905"/>
                    </a:lnTo>
                    <a:lnTo>
                      <a:pt x="24" y="872"/>
                    </a:lnTo>
                    <a:lnTo>
                      <a:pt x="17" y="839"/>
                    </a:lnTo>
                    <a:lnTo>
                      <a:pt x="10" y="804"/>
                    </a:lnTo>
                    <a:lnTo>
                      <a:pt x="5" y="770"/>
                    </a:lnTo>
                    <a:lnTo>
                      <a:pt x="2" y="734"/>
                    </a:lnTo>
                    <a:lnTo>
                      <a:pt x="2" y="716"/>
                    </a:lnTo>
                    <a:lnTo>
                      <a:pt x="0" y="699"/>
                    </a:lnTo>
                    <a:lnTo>
                      <a:pt x="2" y="662"/>
                    </a:lnTo>
                    <a:lnTo>
                      <a:pt x="5" y="627"/>
                    </a:lnTo>
                    <a:lnTo>
                      <a:pt x="7" y="610"/>
                    </a:lnTo>
                    <a:lnTo>
                      <a:pt x="9" y="593"/>
                    </a:lnTo>
                    <a:lnTo>
                      <a:pt x="16" y="558"/>
                    </a:lnTo>
                    <a:lnTo>
                      <a:pt x="24" y="524"/>
                    </a:lnTo>
                    <a:lnTo>
                      <a:pt x="33" y="492"/>
                    </a:lnTo>
                    <a:lnTo>
                      <a:pt x="44" y="459"/>
                    </a:lnTo>
                    <a:lnTo>
                      <a:pt x="57" y="427"/>
                    </a:lnTo>
                    <a:lnTo>
                      <a:pt x="71" y="395"/>
                    </a:lnTo>
                    <a:lnTo>
                      <a:pt x="87" y="365"/>
                    </a:lnTo>
                    <a:lnTo>
                      <a:pt x="95" y="351"/>
                    </a:lnTo>
                    <a:lnTo>
                      <a:pt x="104" y="337"/>
                    </a:lnTo>
                    <a:lnTo>
                      <a:pt x="123" y="308"/>
                    </a:lnTo>
                    <a:lnTo>
                      <a:pt x="142" y="282"/>
                    </a:lnTo>
                    <a:lnTo>
                      <a:pt x="153" y="267"/>
                    </a:lnTo>
                    <a:lnTo>
                      <a:pt x="165" y="255"/>
                    </a:lnTo>
                    <a:lnTo>
                      <a:pt x="176" y="242"/>
                    </a:lnTo>
                    <a:lnTo>
                      <a:pt x="187" y="229"/>
                    </a:lnTo>
                    <a:lnTo>
                      <a:pt x="198" y="216"/>
                    </a:lnTo>
                    <a:lnTo>
                      <a:pt x="210" y="205"/>
                    </a:lnTo>
                    <a:lnTo>
                      <a:pt x="223" y="193"/>
                    </a:lnTo>
                    <a:lnTo>
                      <a:pt x="236" y="182"/>
                    </a:lnTo>
                    <a:lnTo>
                      <a:pt x="248" y="171"/>
                    </a:lnTo>
                    <a:lnTo>
                      <a:pt x="261" y="160"/>
                    </a:lnTo>
                    <a:lnTo>
                      <a:pt x="288" y="139"/>
                    </a:lnTo>
                    <a:lnTo>
                      <a:pt x="316" y="120"/>
                    </a:lnTo>
                    <a:lnTo>
                      <a:pt x="345" y="101"/>
                    </a:lnTo>
                    <a:lnTo>
                      <a:pt x="375" y="85"/>
                    </a:lnTo>
                    <a:lnTo>
                      <a:pt x="407" y="69"/>
                    </a:lnTo>
                    <a:lnTo>
                      <a:pt x="437" y="56"/>
                    </a:lnTo>
                    <a:lnTo>
                      <a:pt x="469" y="43"/>
                    </a:lnTo>
                    <a:lnTo>
                      <a:pt x="503" y="32"/>
                    </a:lnTo>
                    <a:lnTo>
                      <a:pt x="520" y="26"/>
                    </a:lnTo>
                    <a:lnTo>
                      <a:pt x="537" y="22"/>
                    </a:lnTo>
                    <a:lnTo>
                      <a:pt x="571" y="14"/>
                    </a:lnTo>
                    <a:lnTo>
                      <a:pt x="607" y="7"/>
                    </a:lnTo>
                    <a:lnTo>
                      <a:pt x="642" y="5"/>
                    </a:lnTo>
                    <a:lnTo>
                      <a:pt x="678" y="1"/>
                    </a:lnTo>
                    <a:lnTo>
                      <a:pt x="697" y="1"/>
                    </a:lnTo>
                    <a:lnTo>
                      <a:pt x="716" y="0"/>
                    </a:lnTo>
                    <a:lnTo>
                      <a:pt x="753" y="1"/>
                    </a:lnTo>
                    <a:lnTo>
                      <a:pt x="789" y="5"/>
                    </a:lnTo>
                    <a:lnTo>
                      <a:pt x="824" y="7"/>
                    </a:lnTo>
                    <a:lnTo>
                      <a:pt x="843" y="10"/>
                    </a:lnTo>
                    <a:lnTo>
                      <a:pt x="860" y="14"/>
                    </a:lnTo>
                    <a:lnTo>
                      <a:pt x="877" y="18"/>
                    </a:lnTo>
                    <a:lnTo>
                      <a:pt x="895" y="21"/>
                    </a:lnTo>
                    <a:lnTo>
                      <a:pt x="911" y="26"/>
                    </a:lnTo>
                    <a:lnTo>
                      <a:pt x="928" y="31"/>
                    </a:lnTo>
                    <a:lnTo>
                      <a:pt x="962" y="42"/>
                    </a:lnTo>
                    <a:lnTo>
                      <a:pt x="977" y="48"/>
                    </a:lnTo>
                    <a:lnTo>
                      <a:pt x="995" y="55"/>
                    </a:lnTo>
                    <a:lnTo>
                      <a:pt x="1026" y="68"/>
                    </a:lnTo>
                    <a:lnTo>
                      <a:pt x="1056" y="84"/>
                    </a:lnTo>
                    <a:lnTo>
                      <a:pt x="1086" y="100"/>
                    </a:lnTo>
                    <a:lnTo>
                      <a:pt x="1115" y="119"/>
                    </a:lnTo>
                    <a:lnTo>
                      <a:pt x="1144" y="138"/>
                    </a:lnTo>
                    <a:lnTo>
                      <a:pt x="1171" y="158"/>
                    </a:lnTo>
                    <a:lnTo>
                      <a:pt x="1197" y="180"/>
                    </a:lnTo>
                    <a:lnTo>
                      <a:pt x="1221" y="203"/>
                    </a:lnTo>
                    <a:lnTo>
                      <a:pt x="1245" y="227"/>
                    </a:lnTo>
                    <a:lnTo>
                      <a:pt x="1269" y="253"/>
                    </a:lnTo>
                    <a:lnTo>
                      <a:pt x="1289" y="280"/>
                    </a:lnTo>
                    <a:lnTo>
                      <a:pt x="1310" y="306"/>
                    </a:lnTo>
                    <a:lnTo>
                      <a:pt x="1327" y="334"/>
                    </a:lnTo>
                    <a:lnTo>
                      <a:pt x="1345" y="363"/>
                    </a:lnTo>
                    <a:lnTo>
                      <a:pt x="1361" y="393"/>
                    </a:lnTo>
                    <a:lnTo>
                      <a:pt x="1375" y="424"/>
                    </a:lnTo>
                    <a:lnTo>
                      <a:pt x="1388" y="456"/>
                    </a:lnTo>
                    <a:lnTo>
                      <a:pt x="1395" y="471"/>
                    </a:lnTo>
                    <a:lnTo>
                      <a:pt x="1399" y="490"/>
                    </a:lnTo>
                    <a:lnTo>
                      <a:pt x="1410" y="522"/>
                    </a:lnTo>
                    <a:lnTo>
                      <a:pt x="1418" y="555"/>
                    </a:lnTo>
                    <a:lnTo>
                      <a:pt x="1425" y="590"/>
                    </a:lnTo>
                    <a:lnTo>
                      <a:pt x="1427" y="625"/>
                    </a:lnTo>
                    <a:lnTo>
                      <a:pt x="1431" y="660"/>
                    </a:lnTo>
                    <a:lnTo>
                      <a:pt x="1433" y="679"/>
                    </a:lnTo>
                    <a:lnTo>
                      <a:pt x="1433" y="696"/>
                    </a:lnTo>
                    <a:close/>
                  </a:path>
                </a:pathLst>
              </a:custGeom>
              <a:solidFill>
                <a:srgbClr val="AA5D69"/>
              </a:solidFill>
              <a:ln w="9525">
                <a:noFill/>
                <a:round/>
                <a:headEnd/>
                <a:tailEnd/>
              </a:ln>
            </p:spPr>
            <p:txBody>
              <a:bodyPr/>
              <a:lstStyle/>
              <a:p>
                <a:endParaRPr lang="ru-RU"/>
              </a:p>
            </p:txBody>
          </p:sp>
          <p:sp>
            <p:nvSpPr>
              <p:cNvPr id="163811" name="Freeform 36"/>
              <p:cNvSpPr>
                <a:spLocks/>
              </p:cNvSpPr>
              <p:nvPr/>
            </p:nvSpPr>
            <p:spPr bwMode="auto">
              <a:xfrm>
                <a:off x="2202" y="1549"/>
                <a:ext cx="1385" cy="1353"/>
              </a:xfrm>
              <a:custGeom>
                <a:avLst/>
                <a:gdLst>
                  <a:gd name="T0" fmla="*/ 1380 w 1385"/>
                  <a:gd name="T1" fmla="*/ 745 h 1353"/>
                  <a:gd name="T2" fmla="*/ 1367 w 1385"/>
                  <a:gd name="T3" fmla="*/ 829 h 1353"/>
                  <a:gd name="T4" fmla="*/ 1343 w 1385"/>
                  <a:gd name="T5" fmla="*/ 908 h 1353"/>
                  <a:gd name="T6" fmla="*/ 1310 w 1385"/>
                  <a:gd name="T7" fmla="*/ 983 h 1353"/>
                  <a:gd name="T8" fmla="*/ 1267 w 1385"/>
                  <a:gd name="T9" fmla="*/ 1053 h 1353"/>
                  <a:gd name="T10" fmla="*/ 1206 w 1385"/>
                  <a:gd name="T11" fmla="*/ 1131 h 1353"/>
                  <a:gd name="T12" fmla="*/ 1133 w 1385"/>
                  <a:gd name="T13" fmla="*/ 1198 h 1353"/>
                  <a:gd name="T14" fmla="*/ 1052 w 1385"/>
                  <a:gd name="T15" fmla="*/ 1255 h 1353"/>
                  <a:gd name="T16" fmla="*/ 963 w 1385"/>
                  <a:gd name="T17" fmla="*/ 1299 h 1353"/>
                  <a:gd name="T18" fmla="*/ 866 w 1385"/>
                  <a:gd name="T19" fmla="*/ 1330 h 1353"/>
                  <a:gd name="T20" fmla="*/ 764 w 1385"/>
                  <a:gd name="T21" fmla="*/ 1349 h 1353"/>
                  <a:gd name="T22" fmla="*/ 657 w 1385"/>
                  <a:gd name="T23" fmla="*/ 1351 h 1353"/>
                  <a:gd name="T24" fmla="*/ 588 w 1385"/>
                  <a:gd name="T25" fmla="*/ 1346 h 1353"/>
                  <a:gd name="T26" fmla="*/ 520 w 1385"/>
                  <a:gd name="T27" fmla="*/ 1331 h 1353"/>
                  <a:gd name="T28" fmla="*/ 455 w 1385"/>
                  <a:gd name="T29" fmla="*/ 1312 h 1353"/>
                  <a:gd name="T30" fmla="*/ 364 w 1385"/>
                  <a:gd name="T31" fmla="*/ 1271 h 1353"/>
                  <a:gd name="T32" fmla="*/ 306 w 1385"/>
                  <a:gd name="T33" fmla="*/ 1239 h 1353"/>
                  <a:gd name="T34" fmla="*/ 253 w 1385"/>
                  <a:gd name="T35" fmla="*/ 1199 h 1353"/>
                  <a:gd name="T36" fmla="*/ 215 w 1385"/>
                  <a:gd name="T37" fmla="*/ 1168 h 1353"/>
                  <a:gd name="T38" fmla="*/ 159 w 1385"/>
                  <a:gd name="T39" fmla="*/ 1108 h 1353"/>
                  <a:gd name="T40" fmla="*/ 100 w 1385"/>
                  <a:gd name="T41" fmla="*/ 1029 h 1353"/>
                  <a:gd name="T42" fmla="*/ 69 w 1385"/>
                  <a:gd name="T43" fmla="*/ 970 h 1353"/>
                  <a:gd name="T44" fmla="*/ 42 w 1385"/>
                  <a:gd name="T45" fmla="*/ 910 h 1353"/>
                  <a:gd name="T46" fmla="*/ 13 w 1385"/>
                  <a:gd name="T47" fmla="*/ 813 h 1353"/>
                  <a:gd name="T48" fmla="*/ 1 w 1385"/>
                  <a:gd name="T49" fmla="*/ 712 h 1353"/>
                  <a:gd name="T50" fmla="*/ 0 w 1385"/>
                  <a:gd name="T51" fmla="*/ 642 h 1353"/>
                  <a:gd name="T52" fmla="*/ 13 w 1385"/>
                  <a:gd name="T53" fmla="*/ 542 h 1353"/>
                  <a:gd name="T54" fmla="*/ 30 w 1385"/>
                  <a:gd name="T55" fmla="*/ 477 h 1353"/>
                  <a:gd name="T56" fmla="*/ 68 w 1385"/>
                  <a:gd name="T57" fmla="*/ 383 h 1353"/>
                  <a:gd name="T58" fmla="*/ 100 w 1385"/>
                  <a:gd name="T59" fmla="*/ 326 h 1353"/>
                  <a:gd name="T60" fmla="*/ 158 w 1385"/>
                  <a:gd name="T61" fmla="*/ 247 h 1353"/>
                  <a:gd name="T62" fmla="*/ 225 w 1385"/>
                  <a:gd name="T63" fmla="*/ 176 h 1353"/>
                  <a:gd name="T64" fmla="*/ 304 w 1385"/>
                  <a:gd name="T65" fmla="*/ 116 h 1353"/>
                  <a:gd name="T66" fmla="*/ 392 w 1385"/>
                  <a:gd name="T67" fmla="*/ 66 h 1353"/>
                  <a:gd name="T68" fmla="*/ 485 w 1385"/>
                  <a:gd name="T69" fmla="*/ 30 h 1353"/>
                  <a:gd name="T70" fmla="*/ 586 w 1385"/>
                  <a:gd name="T71" fmla="*/ 8 h 1353"/>
                  <a:gd name="T72" fmla="*/ 691 w 1385"/>
                  <a:gd name="T73" fmla="*/ 0 h 1353"/>
                  <a:gd name="T74" fmla="*/ 762 w 1385"/>
                  <a:gd name="T75" fmla="*/ 3 h 1353"/>
                  <a:gd name="T76" fmla="*/ 831 w 1385"/>
                  <a:gd name="T77" fmla="*/ 13 h 1353"/>
                  <a:gd name="T78" fmla="*/ 913 w 1385"/>
                  <a:gd name="T79" fmla="*/ 35 h 1353"/>
                  <a:gd name="T80" fmla="*/ 992 w 1385"/>
                  <a:gd name="T81" fmla="*/ 65 h 1353"/>
                  <a:gd name="T82" fmla="*/ 1065 w 1385"/>
                  <a:gd name="T83" fmla="*/ 106 h 1353"/>
                  <a:gd name="T84" fmla="*/ 1119 w 1385"/>
                  <a:gd name="T85" fmla="*/ 142 h 1353"/>
                  <a:gd name="T86" fmla="*/ 1157 w 1385"/>
                  <a:gd name="T87" fmla="*/ 174 h 1353"/>
                  <a:gd name="T88" fmla="*/ 1204 w 1385"/>
                  <a:gd name="T89" fmla="*/ 220 h 1353"/>
                  <a:gd name="T90" fmla="*/ 1266 w 1385"/>
                  <a:gd name="T91" fmla="*/ 298 h 1353"/>
                  <a:gd name="T92" fmla="*/ 1301 w 1385"/>
                  <a:gd name="T93" fmla="*/ 352 h 1353"/>
                  <a:gd name="T94" fmla="*/ 1336 w 1385"/>
                  <a:gd name="T95" fmla="*/ 427 h 1353"/>
                  <a:gd name="T96" fmla="*/ 1363 w 1385"/>
                  <a:gd name="T97" fmla="*/ 506 h 1353"/>
                  <a:gd name="T98" fmla="*/ 1380 w 1385"/>
                  <a:gd name="T99" fmla="*/ 606 h 1353"/>
                  <a:gd name="T100" fmla="*/ 1385 w 1385"/>
                  <a:gd name="T101" fmla="*/ 675 h 135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85"/>
                  <a:gd name="T154" fmla="*/ 0 h 1353"/>
                  <a:gd name="T155" fmla="*/ 1385 w 1385"/>
                  <a:gd name="T156" fmla="*/ 1353 h 135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85" h="1353">
                    <a:moveTo>
                      <a:pt x="1385" y="675"/>
                    </a:moveTo>
                    <a:lnTo>
                      <a:pt x="1383" y="710"/>
                    </a:lnTo>
                    <a:lnTo>
                      <a:pt x="1380" y="745"/>
                    </a:lnTo>
                    <a:lnTo>
                      <a:pt x="1378" y="778"/>
                    </a:lnTo>
                    <a:lnTo>
                      <a:pt x="1371" y="811"/>
                    </a:lnTo>
                    <a:lnTo>
                      <a:pt x="1367" y="829"/>
                    </a:lnTo>
                    <a:lnTo>
                      <a:pt x="1363" y="844"/>
                    </a:lnTo>
                    <a:lnTo>
                      <a:pt x="1354" y="876"/>
                    </a:lnTo>
                    <a:lnTo>
                      <a:pt x="1343" y="908"/>
                    </a:lnTo>
                    <a:lnTo>
                      <a:pt x="1331" y="938"/>
                    </a:lnTo>
                    <a:lnTo>
                      <a:pt x="1316" y="968"/>
                    </a:lnTo>
                    <a:lnTo>
                      <a:pt x="1310" y="983"/>
                    </a:lnTo>
                    <a:lnTo>
                      <a:pt x="1301" y="998"/>
                    </a:lnTo>
                    <a:lnTo>
                      <a:pt x="1284" y="1026"/>
                    </a:lnTo>
                    <a:lnTo>
                      <a:pt x="1267" y="1053"/>
                    </a:lnTo>
                    <a:lnTo>
                      <a:pt x="1248" y="1080"/>
                    </a:lnTo>
                    <a:lnTo>
                      <a:pt x="1228" y="1106"/>
                    </a:lnTo>
                    <a:lnTo>
                      <a:pt x="1206" y="1131"/>
                    </a:lnTo>
                    <a:lnTo>
                      <a:pt x="1181" y="1153"/>
                    </a:lnTo>
                    <a:lnTo>
                      <a:pt x="1158" y="1177"/>
                    </a:lnTo>
                    <a:lnTo>
                      <a:pt x="1133" y="1198"/>
                    </a:lnTo>
                    <a:lnTo>
                      <a:pt x="1108" y="1218"/>
                    </a:lnTo>
                    <a:lnTo>
                      <a:pt x="1081" y="1237"/>
                    </a:lnTo>
                    <a:lnTo>
                      <a:pt x="1052" y="1255"/>
                    </a:lnTo>
                    <a:lnTo>
                      <a:pt x="1022" y="1270"/>
                    </a:lnTo>
                    <a:lnTo>
                      <a:pt x="994" y="1285"/>
                    </a:lnTo>
                    <a:lnTo>
                      <a:pt x="963" y="1299"/>
                    </a:lnTo>
                    <a:lnTo>
                      <a:pt x="931" y="1311"/>
                    </a:lnTo>
                    <a:lnTo>
                      <a:pt x="899" y="1321"/>
                    </a:lnTo>
                    <a:lnTo>
                      <a:pt x="866" y="1330"/>
                    </a:lnTo>
                    <a:lnTo>
                      <a:pt x="833" y="1339"/>
                    </a:lnTo>
                    <a:lnTo>
                      <a:pt x="798" y="1345"/>
                    </a:lnTo>
                    <a:lnTo>
                      <a:pt x="764" y="1349"/>
                    </a:lnTo>
                    <a:lnTo>
                      <a:pt x="729" y="1351"/>
                    </a:lnTo>
                    <a:lnTo>
                      <a:pt x="693" y="1353"/>
                    </a:lnTo>
                    <a:lnTo>
                      <a:pt x="657" y="1351"/>
                    </a:lnTo>
                    <a:lnTo>
                      <a:pt x="640" y="1350"/>
                    </a:lnTo>
                    <a:lnTo>
                      <a:pt x="623" y="1349"/>
                    </a:lnTo>
                    <a:lnTo>
                      <a:pt x="588" y="1346"/>
                    </a:lnTo>
                    <a:lnTo>
                      <a:pt x="571" y="1342"/>
                    </a:lnTo>
                    <a:lnTo>
                      <a:pt x="553" y="1339"/>
                    </a:lnTo>
                    <a:lnTo>
                      <a:pt x="520" y="1331"/>
                    </a:lnTo>
                    <a:lnTo>
                      <a:pt x="486" y="1322"/>
                    </a:lnTo>
                    <a:lnTo>
                      <a:pt x="471" y="1317"/>
                    </a:lnTo>
                    <a:lnTo>
                      <a:pt x="455" y="1312"/>
                    </a:lnTo>
                    <a:lnTo>
                      <a:pt x="424" y="1300"/>
                    </a:lnTo>
                    <a:lnTo>
                      <a:pt x="394" y="1286"/>
                    </a:lnTo>
                    <a:lnTo>
                      <a:pt x="364" y="1271"/>
                    </a:lnTo>
                    <a:lnTo>
                      <a:pt x="333" y="1256"/>
                    </a:lnTo>
                    <a:lnTo>
                      <a:pt x="321" y="1246"/>
                    </a:lnTo>
                    <a:lnTo>
                      <a:pt x="306" y="1239"/>
                    </a:lnTo>
                    <a:lnTo>
                      <a:pt x="279" y="1220"/>
                    </a:lnTo>
                    <a:lnTo>
                      <a:pt x="266" y="1209"/>
                    </a:lnTo>
                    <a:lnTo>
                      <a:pt x="253" y="1199"/>
                    </a:lnTo>
                    <a:lnTo>
                      <a:pt x="240" y="1188"/>
                    </a:lnTo>
                    <a:lnTo>
                      <a:pt x="227" y="1179"/>
                    </a:lnTo>
                    <a:lnTo>
                      <a:pt x="215" y="1168"/>
                    </a:lnTo>
                    <a:lnTo>
                      <a:pt x="204" y="1155"/>
                    </a:lnTo>
                    <a:lnTo>
                      <a:pt x="180" y="1132"/>
                    </a:lnTo>
                    <a:lnTo>
                      <a:pt x="159" y="1108"/>
                    </a:lnTo>
                    <a:lnTo>
                      <a:pt x="138" y="1082"/>
                    </a:lnTo>
                    <a:lnTo>
                      <a:pt x="118" y="1055"/>
                    </a:lnTo>
                    <a:lnTo>
                      <a:pt x="100" y="1029"/>
                    </a:lnTo>
                    <a:lnTo>
                      <a:pt x="93" y="1014"/>
                    </a:lnTo>
                    <a:lnTo>
                      <a:pt x="83" y="1000"/>
                    </a:lnTo>
                    <a:lnTo>
                      <a:pt x="69" y="970"/>
                    </a:lnTo>
                    <a:lnTo>
                      <a:pt x="55" y="940"/>
                    </a:lnTo>
                    <a:lnTo>
                      <a:pt x="48" y="926"/>
                    </a:lnTo>
                    <a:lnTo>
                      <a:pt x="42" y="910"/>
                    </a:lnTo>
                    <a:lnTo>
                      <a:pt x="31" y="878"/>
                    </a:lnTo>
                    <a:lnTo>
                      <a:pt x="21" y="847"/>
                    </a:lnTo>
                    <a:lnTo>
                      <a:pt x="13" y="813"/>
                    </a:lnTo>
                    <a:lnTo>
                      <a:pt x="8" y="781"/>
                    </a:lnTo>
                    <a:lnTo>
                      <a:pt x="4" y="747"/>
                    </a:lnTo>
                    <a:lnTo>
                      <a:pt x="1" y="712"/>
                    </a:lnTo>
                    <a:lnTo>
                      <a:pt x="1" y="695"/>
                    </a:lnTo>
                    <a:lnTo>
                      <a:pt x="0" y="678"/>
                    </a:lnTo>
                    <a:lnTo>
                      <a:pt x="0" y="642"/>
                    </a:lnTo>
                    <a:lnTo>
                      <a:pt x="4" y="608"/>
                    </a:lnTo>
                    <a:lnTo>
                      <a:pt x="8" y="575"/>
                    </a:lnTo>
                    <a:lnTo>
                      <a:pt x="13" y="542"/>
                    </a:lnTo>
                    <a:lnTo>
                      <a:pt x="17" y="524"/>
                    </a:lnTo>
                    <a:lnTo>
                      <a:pt x="21" y="508"/>
                    </a:lnTo>
                    <a:lnTo>
                      <a:pt x="30" y="477"/>
                    </a:lnTo>
                    <a:lnTo>
                      <a:pt x="41" y="445"/>
                    </a:lnTo>
                    <a:lnTo>
                      <a:pt x="54" y="413"/>
                    </a:lnTo>
                    <a:lnTo>
                      <a:pt x="68" y="383"/>
                    </a:lnTo>
                    <a:lnTo>
                      <a:pt x="75" y="369"/>
                    </a:lnTo>
                    <a:lnTo>
                      <a:pt x="82" y="355"/>
                    </a:lnTo>
                    <a:lnTo>
                      <a:pt x="100" y="326"/>
                    </a:lnTo>
                    <a:lnTo>
                      <a:pt x="117" y="300"/>
                    </a:lnTo>
                    <a:lnTo>
                      <a:pt x="137" y="273"/>
                    </a:lnTo>
                    <a:lnTo>
                      <a:pt x="158" y="247"/>
                    </a:lnTo>
                    <a:lnTo>
                      <a:pt x="178" y="222"/>
                    </a:lnTo>
                    <a:lnTo>
                      <a:pt x="202" y="198"/>
                    </a:lnTo>
                    <a:lnTo>
                      <a:pt x="225" y="176"/>
                    </a:lnTo>
                    <a:lnTo>
                      <a:pt x="251" y="155"/>
                    </a:lnTo>
                    <a:lnTo>
                      <a:pt x="278" y="134"/>
                    </a:lnTo>
                    <a:lnTo>
                      <a:pt x="304" y="116"/>
                    </a:lnTo>
                    <a:lnTo>
                      <a:pt x="332" y="98"/>
                    </a:lnTo>
                    <a:lnTo>
                      <a:pt x="362" y="83"/>
                    </a:lnTo>
                    <a:lnTo>
                      <a:pt x="392" y="66"/>
                    </a:lnTo>
                    <a:lnTo>
                      <a:pt x="422" y="54"/>
                    </a:lnTo>
                    <a:lnTo>
                      <a:pt x="453" y="41"/>
                    </a:lnTo>
                    <a:lnTo>
                      <a:pt x="485" y="30"/>
                    </a:lnTo>
                    <a:lnTo>
                      <a:pt x="518" y="22"/>
                    </a:lnTo>
                    <a:lnTo>
                      <a:pt x="552" y="14"/>
                    </a:lnTo>
                    <a:lnTo>
                      <a:pt x="586" y="8"/>
                    </a:lnTo>
                    <a:lnTo>
                      <a:pt x="621" y="3"/>
                    </a:lnTo>
                    <a:lnTo>
                      <a:pt x="655" y="2"/>
                    </a:lnTo>
                    <a:lnTo>
                      <a:pt x="691" y="0"/>
                    </a:lnTo>
                    <a:lnTo>
                      <a:pt x="727" y="1"/>
                    </a:lnTo>
                    <a:lnTo>
                      <a:pt x="744" y="1"/>
                    </a:lnTo>
                    <a:lnTo>
                      <a:pt x="762" y="3"/>
                    </a:lnTo>
                    <a:lnTo>
                      <a:pt x="796" y="7"/>
                    </a:lnTo>
                    <a:lnTo>
                      <a:pt x="813" y="11"/>
                    </a:lnTo>
                    <a:lnTo>
                      <a:pt x="831" y="13"/>
                    </a:lnTo>
                    <a:lnTo>
                      <a:pt x="864" y="22"/>
                    </a:lnTo>
                    <a:lnTo>
                      <a:pt x="897" y="29"/>
                    </a:lnTo>
                    <a:lnTo>
                      <a:pt x="913" y="35"/>
                    </a:lnTo>
                    <a:lnTo>
                      <a:pt x="929" y="41"/>
                    </a:lnTo>
                    <a:lnTo>
                      <a:pt x="961" y="52"/>
                    </a:lnTo>
                    <a:lnTo>
                      <a:pt x="992" y="65"/>
                    </a:lnTo>
                    <a:lnTo>
                      <a:pt x="1020" y="82"/>
                    </a:lnTo>
                    <a:lnTo>
                      <a:pt x="1050" y="97"/>
                    </a:lnTo>
                    <a:lnTo>
                      <a:pt x="1065" y="106"/>
                    </a:lnTo>
                    <a:lnTo>
                      <a:pt x="1080" y="114"/>
                    </a:lnTo>
                    <a:lnTo>
                      <a:pt x="1106" y="133"/>
                    </a:lnTo>
                    <a:lnTo>
                      <a:pt x="1119" y="142"/>
                    </a:lnTo>
                    <a:lnTo>
                      <a:pt x="1131" y="153"/>
                    </a:lnTo>
                    <a:lnTo>
                      <a:pt x="1144" y="163"/>
                    </a:lnTo>
                    <a:lnTo>
                      <a:pt x="1157" y="174"/>
                    </a:lnTo>
                    <a:lnTo>
                      <a:pt x="1170" y="185"/>
                    </a:lnTo>
                    <a:lnTo>
                      <a:pt x="1180" y="196"/>
                    </a:lnTo>
                    <a:lnTo>
                      <a:pt x="1204" y="220"/>
                    </a:lnTo>
                    <a:lnTo>
                      <a:pt x="1227" y="245"/>
                    </a:lnTo>
                    <a:lnTo>
                      <a:pt x="1247" y="271"/>
                    </a:lnTo>
                    <a:lnTo>
                      <a:pt x="1266" y="298"/>
                    </a:lnTo>
                    <a:lnTo>
                      <a:pt x="1283" y="324"/>
                    </a:lnTo>
                    <a:lnTo>
                      <a:pt x="1293" y="339"/>
                    </a:lnTo>
                    <a:lnTo>
                      <a:pt x="1301" y="352"/>
                    </a:lnTo>
                    <a:lnTo>
                      <a:pt x="1315" y="381"/>
                    </a:lnTo>
                    <a:lnTo>
                      <a:pt x="1330" y="411"/>
                    </a:lnTo>
                    <a:lnTo>
                      <a:pt x="1336" y="427"/>
                    </a:lnTo>
                    <a:lnTo>
                      <a:pt x="1342" y="443"/>
                    </a:lnTo>
                    <a:lnTo>
                      <a:pt x="1353" y="474"/>
                    </a:lnTo>
                    <a:lnTo>
                      <a:pt x="1363" y="506"/>
                    </a:lnTo>
                    <a:lnTo>
                      <a:pt x="1370" y="539"/>
                    </a:lnTo>
                    <a:lnTo>
                      <a:pt x="1377" y="572"/>
                    </a:lnTo>
                    <a:lnTo>
                      <a:pt x="1380" y="606"/>
                    </a:lnTo>
                    <a:lnTo>
                      <a:pt x="1383" y="640"/>
                    </a:lnTo>
                    <a:lnTo>
                      <a:pt x="1383" y="658"/>
                    </a:lnTo>
                    <a:lnTo>
                      <a:pt x="1385" y="675"/>
                    </a:lnTo>
                    <a:close/>
                  </a:path>
                </a:pathLst>
              </a:custGeom>
              <a:solidFill>
                <a:srgbClr val="B55D6B"/>
              </a:solidFill>
              <a:ln w="9525">
                <a:noFill/>
                <a:round/>
                <a:headEnd/>
                <a:tailEnd/>
              </a:ln>
            </p:spPr>
            <p:txBody>
              <a:bodyPr/>
              <a:lstStyle/>
              <a:p>
                <a:endParaRPr lang="ru-RU"/>
              </a:p>
            </p:txBody>
          </p:sp>
          <p:sp>
            <p:nvSpPr>
              <p:cNvPr id="163812" name="Freeform 37"/>
              <p:cNvSpPr>
                <a:spLocks/>
              </p:cNvSpPr>
              <p:nvPr/>
            </p:nvSpPr>
            <p:spPr bwMode="auto">
              <a:xfrm>
                <a:off x="2222" y="1571"/>
                <a:ext cx="1343" cy="1309"/>
              </a:xfrm>
              <a:custGeom>
                <a:avLst/>
                <a:gdLst>
                  <a:gd name="T0" fmla="*/ 1340 w 1343"/>
                  <a:gd name="T1" fmla="*/ 704 h 1309"/>
                  <a:gd name="T2" fmla="*/ 1335 w 1343"/>
                  <a:gd name="T3" fmla="*/ 753 h 1309"/>
                  <a:gd name="T4" fmla="*/ 1311 w 1343"/>
                  <a:gd name="T5" fmla="*/ 847 h 1309"/>
                  <a:gd name="T6" fmla="*/ 1290 w 1343"/>
                  <a:gd name="T7" fmla="*/ 908 h 1309"/>
                  <a:gd name="T8" fmla="*/ 1245 w 1343"/>
                  <a:gd name="T9" fmla="*/ 993 h 1309"/>
                  <a:gd name="T10" fmla="*/ 1190 w 1343"/>
                  <a:gd name="T11" fmla="*/ 1069 h 1309"/>
                  <a:gd name="T12" fmla="*/ 1123 w 1343"/>
                  <a:gd name="T13" fmla="*/ 1137 h 1309"/>
                  <a:gd name="T14" fmla="*/ 1048 w 1343"/>
                  <a:gd name="T15" fmla="*/ 1197 h 1309"/>
                  <a:gd name="T16" fmla="*/ 962 w 1343"/>
                  <a:gd name="T17" fmla="*/ 1244 h 1309"/>
                  <a:gd name="T18" fmla="*/ 871 w 1343"/>
                  <a:gd name="T19" fmla="*/ 1279 h 1309"/>
                  <a:gd name="T20" fmla="*/ 822 w 1343"/>
                  <a:gd name="T21" fmla="*/ 1292 h 1309"/>
                  <a:gd name="T22" fmla="*/ 741 w 1343"/>
                  <a:gd name="T23" fmla="*/ 1306 h 1309"/>
                  <a:gd name="T24" fmla="*/ 637 w 1343"/>
                  <a:gd name="T25" fmla="*/ 1308 h 1309"/>
                  <a:gd name="T26" fmla="*/ 570 w 1343"/>
                  <a:gd name="T27" fmla="*/ 1301 h 1309"/>
                  <a:gd name="T28" fmla="*/ 472 w 1343"/>
                  <a:gd name="T29" fmla="*/ 1279 h 1309"/>
                  <a:gd name="T30" fmla="*/ 411 w 1343"/>
                  <a:gd name="T31" fmla="*/ 1258 h 1309"/>
                  <a:gd name="T32" fmla="*/ 323 w 1343"/>
                  <a:gd name="T33" fmla="*/ 1215 h 1309"/>
                  <a:gd name="T34" fmla="*/ 270 w 1343"/>
                  <a:gd name="T35" fmla="*/ 1180 h 1309"/>
                  <a:gd name="T36" fmla="*/ 197 w 1343"/>
                  <a:gd name="T37" fmla="*/ 1119 h 1309"/>
                  <a:gd name="T38" fmla="*/ 143 w 1343"/>
                  <a:gd name="T39" fmla="*/ 1059 h 1309"/>
                  <a:gd name="T40" fmla="*/ 97 w 1343"/>
                  <a:gd name="T41" fmla="*/ 996 h 1309"/>
                  <a:gd name="T42" fmla="*/ 65 w 1343"/>
                  <a:gd name="T43" fmla="*/ 939 h 1309"/>
                  <a:gd name="T44" fmla="*/ 35 w 1343"/>
                  <a:gd name="T45" fmla="*/ 866 h 1309"/>
                  <a:gd name="T46" fmla="*/ 13 w 1343"/>
                  <a:gd name="T47" fmla="*/ 787 h 1309"/>
                  <a:gd name="T48" fmla="*/ 3 w 1343"/>
                  <a:gd name="T49" fmla="*/ 722 h 1309"/>
                  <a:gd name="T50" fmla="*/ 0 w 1343"/>
                  <a:gd name="T51" fmla="*/ 622 h 1309"/>
                  <a:gd name="T52" fmla="*/ 4 w 1343"/>
                  <a:gd name="T53" fmla="*/ 571 h 1309"/>
                  <a:gd name="T54" fmla="*/ 20 w 1343"/>
                  <a:gd name="T55" fmla="*/ 491 h 1309"/>
                  <a:gd name="T56" fmla="*/ 39 w 1343"/>
                  <a:gd name="T57" fmla="*/ 430 h 1309"/>
                  <a:gd name="T58" fmla="*/ 80 w 1343"/>
                  <a:gd name="T59" fmla="*/ 344 h 1309"/>
                  <a:gd name="T60" fmla="*/ 132 w 1343"/>
                  <a:gd name="T61" fmla="*/ 263 h 1309"/>
                  <a:gd name="T62" fmla="*/ 195 w 1343"/>
                  <a:gd name="T63" fmla="*/ 191 h 1309"/>
                  <a:gd name="T64" fmla="*/ 268 w 1343"/>
                  <a:gd name="T65" fmla="*/ 130 h 1309"/>
                  <a:gd name="T66" fmla="*/ 351 w 1343"/>
                  <a:gd name="T67" fmla="*/ 79 h 1309"/>
                  <a:gd name="T68" fmla="*/ 439 w 1343"/>
                  <a:gd name="T69" fmla="*/ 40 h 1309"/>
                  <a:gd name="T70" fmla="*/ 502 w 1343"/>
                  <a:gd name="T71" fmla="*/ 21 h 1309"/>
                  <a:gd name="T72" fmla="*/ 568 w 1343"/>
                  <a:gd name="T73" fmla="*/ 8 h 1309"/>
                  <a:gd name="T74" fmla="*/ 670 w 1343"/>
                  <a:gd name="T75" fmla="*/ 0 h 1309"/>
                  <a:gd name="T76" fmla="*/ 756 w 1343"/>
                  <a:gd name="T77" fmla="*/ 4 h 1309"/>
                  <a:gd name="T78" fmla="*/ 839 w 1343"/>
                  <a:gd name="T79" fmla="*/ 20 h 1309"/>
                  <a:gd name="T80" fmla="*/ 916 w 1343"/>
                  <a:gd name="T81" fmla="*/ 45 h 1309"/>
                  <a:gd name="T82" fmla="*/ 990 w 1343"/>
                  <a:gd name="T83" fmla="*/ 78 h 1309"/>
                  <a:gd name="T84" fmla="*/ 1059 w 1343"/>
                  <a:gd name="T85" fmla="*/ 119 h 1309"/>
                  <a:gd name="T86" fmla="*/ 1122 w 1343"/>
                  <a:gd name="T87" fmla="*/ 169 h 1309"/>
                  <a:gd name="T88" fmla="*/ 1189 w 1343"/>
                  <a:gd name="T89" fmla="*/ 238 h 1309"/>
                  <a:gd name="T90" fmla="*/ 1227 w 1343"/>
                  <a:gd name="T91" fmla="*/ 287 h 1309"/>
                  <a:gd name="T92" fmla="*/ 1268 w 1343"/>
                  <a:gd name="T93" fmla="*/ 354 h 1309"/>
                  <a:gd name="T94" fmla="*/ 1301 w 1343"/>
                  <a:gd name="T95" fmla="*/ 428 h 1309"/>
                  <a:gd name="T96" fmla="*/ 1320 w 1343"/>
                  <a:gd name="T97" fmla="*/ 488 h 1309"/>
                  <a:gd name="T98" fmla="*/ 1335 w 1343"/>
                  <a:gd name="T99" fmla="*/ 554 h 1309"/>
                  <a:gd name="T100" fmla="*/ 1343 w 1343"/>
                  <a:gd name="T101" fmla="*/ 653 h 130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43"/>
                  <a:gd name="T154" fmla="*/ 0 h 1309"/>
                  <a:gd name="T155" fmla="*/ 1343 w 1343"/>
                  <a:gd name="T156" fmla="*/ 1309 h 130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43" h="1309">
                    <a:moveTo>
                      <a:pt x="1343" y="653"/>
                    </a:moveTo>
                    <a:lnTo>
                      <a:pt x="1341" y="687"/>
                    </a:lnTo>
                    <a:lnTo>
                      <a:pt x="1340" y="704"/>
                    </a:lnTo>
                    <a:lnTo>
                      <a:pt x="1339" y="719"/>
                    </a:lnTo>
                    <a:lnTo>
                      <a:pt x="1337" y="737"/>
                    </a:lnTo>
                    <a:lnTo>
                      <a:pt x="1335" y="753"/>
                    </a:lnTo>
                    <a:lnTo>
                      <a:pt x="1329" y="785"/>
                    </a:lnTo>
                    <a:lnTo>
                      <a:pt x="1321" y="817"/>
                    </a:lnTo>
                    <a:lnTo>
                      <a:pt x="1311" y="847"/>
                    </a:lnTo>
                    <a:lnTo>
                      <a:pt x="1307" y="864"/>
                    </a:lnTo>
                    <a:lnTo>
                      <a:pt x="1302" y="878"/>
                    </a:lnTo>
                    <a:lnTo>
                      <a:pt x="1290" y="908"/>
                    </a:lnTo>
                    <a:lnTo>
                      <a:pt x="1277" y="937"/>
                    </a:lnTo>
                    <a:lnTo>
                      <a:pt x="1261" y="965"/>
                    </a:lnTo>
                    <a:lnTo>
                      <a:pt x="1245" y="993"/>
                    </a:lnTo>
                    <a:lnTo>
                      <a:pt x="1228" y="1018"/>
                    </a:lnTo>
                    <a:lnTo>
                      <a:pt x="1209" y="1046"/>
                    </a:lnTo>
                    <a:lnTo>
                      <a:pt x="1190" y="1069"/>
                    </a:lnTo>
                    <a:lnTo>
                      <a:pt x="1168" y="1093"/>
                    </a:lnTo>
                    <a:lnTo>
                      <a:pt x="1146" y="1118"/>
                    </a:lnTo>
                    <a:lnTo>
                      <a:pt x="1123" y="1137"/>
                    </a:lnTo>
                    <a:lnTo>
                      <a:pt x="1098" y="1158"/>
                    </a:lnTo>
                    <a:lnTo>
                      <a:pt x="1073" y="1179"/>
                    </a:lnTo>
                    <a:lnTo>
                      <a:pt x="1048" y="1197"/>
                    </a:lnTo>
                    <a:lnTo>
                      <a:pt x="1019" y="1214"/>
                    </a:lnTo>
                    <a:lnTo>
                      <a:pt x="992" y="1229"/>
                    </a:lnTo>
                    <a:lnTo>
                      <a:pt x="962" y="1244"/>
                    </a:lnTo>
                    <a:lnTo>
                      <a:pt x="933" y="1257"/>
                    </a:lnTo>
                    <a:lnTo>
                      <a:pt x="901" y="1269"/>
                    </a:lnTo>
                    <a:lnTo>
                      <a:pt x="871" y="1279"/>
                    </a:lnTo>
                    <a:lnTo>
                      <a:pt x="856" y="1284"/>
                    </a:lnTo>
                    <a:lnTo>
                      <a:pt x="840" y="1288"/>
                    </a:lnTo>
                    <a:lnTo>
                      <a:pt x="822" y="1292"/>
                    </a:lnTo>
                    <a:lnTo>
                      <a:pt x="807" y="1295"/>
                    </a:lnTo>
                    <a:lnTo>
                      <a:pt x="773" y="1301"/>
                    </a:lnTo>
                    <a:lnTo>
                      <a:pt x="741" y="1306"/>
                    </a:lnTo>
                    <a:lnTo>
                      <a:pt x="705" y="1308"/>
                    </a:lnTo>
                    <a:lnTo>
                      <a:pt x="672" y="1309"/>
                    </a:lnTo>
                    <a:lnTo>
                      <a:pt x="637" y="1308"/>
                    </a:lnTo>
                    <a:lnTo>
                      <a:pt x="602" y="1307"/>
                    </a:lnTo>
                    <a:lnTo>
                      <a:pt x="587" y="1305"/>
                    </a:lnTo>
                    <a:lnTo>
                      <a:pt x="570" y="1301"/>
                    </a:lnTo>
                    <a:lnTo>
                      <a:pt x="536" y="1296"/>
                    </a:lnTo>
                    <a:lnTo>
                      <a:pt x="504" y="1289"/>
                    </a:lnTo>
                    <a:lnTo>
                      <a:pt x="472" y="1279"/>
                    </a:lnTo>
                    <a:lnTo>
                      <a:pt x="441" y="1270"/>
                    </a:lnTo>
                    <a:lnTo>
                      <a:pt x="425" y="1264"/>
                    </a:lnTo>
                    <a:lnTo>
                      <a:pt x="411" y="1258"/>
                    </a:lnTo>
                    <a:lnTo>
                      <a:pt x="381" y="1245"/>
                    </a:lnTo>
                    <a:lnTo>
                      <a:pt x="352" y="1230"/>
                    </a:lnTo>
                    <a:lnTo>
                      <a:pt x="323" y="1215"/>
                    </a:lnTo>
                    <a:lnTo>
                      <a:pt x="297" y="1198"/>
                    </a:lnTo>
                    <a:lnTo>
                      <a:pt x="283" y="1189"/>
                    </a:lnTo>
                    <a:lnTo>
                      <a:pt x="270" y="1180"/>
                    </a:lnTo>
                    <a:lnTo>
                      <a:pt x="244" y="1160"/>
                    </a:lnTo>
                    <a:lnTo>
                      <a:pt x="221" y="1139"/>
                    </a:lnTo>
                    <a:lnTo>
                      <a:pt x="197" y="1119"/>
                    </a:lnTo>
                    <a:lnTo>
                      <a:pt x="174" y="1095"/>
                    </a:lnTo>
                    <a:lnTo>
                      <a:pt x="153" y="1071"/>
                    </a:lnTo>
                    <a:lnTo>
                      <a:pt x="143" y="1059"/>
                    </a:lnTo>
                    <a:lnTo>
                      <a:pt x="133" y="1048"/>
                    </a:lnTo>
                    <a:lnTo>
                      <a:pt x="114" y="1020"/>
                    </a:lnTo>
                    <a:lnTo>
                      <a:pt x="97" y="996"/>
                    </a:lnTo>
                    <a:lnTo>
                      <a:pt x="81" y="967"/>
                    </a:lnTo>
                    <a:lnTo>
                      <a:pt x="73" y="953"/>
                    </a:lnTo>
                    <a:lnTo>
                      <a:pt x="65" y="939"/>
                    </a:lnTo>
                    <a:lnTo>
                      <a:pt x="53" y="910"/>
                    </a:lnTo>
                    <a:lnTo>
                      <a:pt x="40" y="880"/>
                    </a:lnTo>
                    <a:lnTo>
                      <a:pt x="35" y="866"/>
                    </a:lnTo>
                    <a:lnTo>
                      <a:pt x="30" y="850"/>
                    </a:lnTo>
                    <a:lnTo>
                      <a:pt x="21" y="819"/>
                    </a:lnTo>
                    <a:lnTo>
                      <a:pt x="13" y="787"/>
                    </a:lnTo>
                    <a:lnTo>
                      <a:pt x="10" y="771"/>
                    </a:lnTo>
                    <a:lnTo>
                      <a:pt x="8" y="755"/>
                    </a:lnTo>
                    <a:lnTo>
                      <a:pt x="3" y="722"/>
                    </a:lnTo>
                    <a:lnTo>
                      <a:pt x="0" y="689"/>
                    </a:lnTo>
                    <a:lnTo>
                      <a:pt x="0" y="656"/>
                    </a:lnTo>
                    <a:lnTo>
                      <a:pt x="0" y="622"/>
                    </a:lnTo>
                    <a:lnTo>
                      <a:pt x="1" y="605"/>
                    </a:lnTo>
                    <a:lnTo>
                      <a:pt x="2" y="589"/>
                    </a:lnTo>
                    <a:lnTo>
                      <a:pt x="4" y="571"/>
                    </a:lnTo>
                    <a:lnTo>
                      <a:pt x="7" y="556"/>
                    </a:lnTo>
                    <a:lnTo>
                      <a:pt x="13" y="522"/>
                    </a:lnTo>
                    <a:lnTo>
                      <a:pt x="20" y="491"/>
                    </a:lnTo>
                    <a:lnTo>
                      <a:pt x="30" y="460"/>
                    </a:lnTo>
                    <a:lnTo>
                      <a:pt x="34" y="445"/>
                    </a:lnTo>
                    <a:lnTo>
                      <a:pt x="39" y="430"/>
                    </a:lnTo>
                    <a:lnTo>
                      <a:pt x="52" y="401"/>
                    </a:lnTo>
                    <a:lnTo>
                      <a:pt x="64" y="371"/>
                    </a:lnTo>
                    <a:lnTo>
                      <a:pt x="80" y="344"/>
                    </a:lnTo>
                    <a:lnTo>
                      <a:pt x="96" y="315"/>
                    </a:lnTo>
                    <a:lnTo>
                      <a:pt x="113" y="289"/>
                    </a:lnTo>
                    <a:lnTo>
                      <a:pt x="132" y="263"/>
                    </a:lnTo>
                    <a:lnTo>
                      <a:pt x="152" y="240"/>
                    </a:lnTo>
                    <a:lnTo>
                      <a:pt x="173" y="215"/>
                    </a:lnTo>
                    <a:lnTo>
                      <a:pt x="195" y="191"/>
                    </a:lnTo>
                    <a:lnTo>
                      <a:pt x="219" y="171"/>
                    </a:lnTo>
                    <a:lnTo>
                      <a:pt x="243" y="151"/>
                    </a:lnTo>
                    <a:lnTo>
                      <a:pt x="268" y="130"/>
                    </a:lnTo>
                    <a:lnTo>
                      <a:pt x="295" y="112"/>
                    </a:lnTo>
                    <a:lnTo>
                      <a:pt x="322" y="95"/>
                    </a:lnTo>
                    <a:lnTo>
                      <a:pt x="351" y="79"/>
                    </a:lnTo>
                    <a:lnTo>
                      <a:pt x="379" y="65"/>
                    </a:lnTo>
                    <a:lnTo>
                      <a:pt x="409" y="52"/>
                    </a:lnTo>
                    <a:lnTo>
                      <a:pt x="439" y="40"/>
                    </a:lnTo>
                    <a:lnTo>
                      <a:pt x="470" y="30"/>
                    </a:lnTo>
                    <a:lnTo>
                      <a:pt x="487" y="25"/>
                    </a:lnTo>
                    <a:lnTo>
                      <a:pt x="502" y="21"/>
                    </a:lnTo>
                    <a:lnTo>
                      <a:pt x="519" y="17"/>
                    </a:lnTo>
                    <a:lnTo>
                      <a:pt x="534" y="12"/>
                    </a:lnTo>
                    <a:lnTo>
                      <a:pt x="568" y="8"/>
                    </a:lnTo>
                    <a:lnTo>
                      <a:pt x="600" y="2"/>
                    </a:lnTo>
                    <a:lnTo>
                      <a:pt x="636" y="1"/>
                    </a:lnTo>
                    <a:lnTo>
                      <a:pt x="670" y="0"/>
                    </a:lnTo>
                    <a:lnTo>
                      <a:pt x="704" y="0"/>
                    </a:lnTo>
                    <a:lnTo>
                      <a:pt x="739" y="2"/>
                    </a:lnTo>
                    <a:lnTo>
                      <a:pt x="756" y="4"/>
                    </a:lnTo>
                    <a:lnTo>
                      <a:pt x="771" y="7"/>
                    </a:lnTo>
                    <a:lnTo>
                      <a:pt x="805" y="11"/>
                    </a:lnTo>
                    <a:lnTo>
                      <a:pt x="839" y="20"/>
                    </a:lnTo>
                    <a:lnTo>
                      <a:pt x="870" y="29"/>
                    </a:lnTo>
                    <a:lnTo>
                      <a:pt x="900" y="39"/>
                    </a:lnTo>
                    <a:lnTo>
                      <a:pt x="916" y="45"/>
                    </a:lnTo>
                    <a:lnTo>
                      <a:pt x="932" y="51"/>
                    </a:lnTo>
                    <a:lnTo>
                      <a:pt x="960" y="64"/>
                    </a:lnTo>
                    <a:lnTo>
                      <a:pt x="990" y="78"/>
                    </a:lnTo>
                    <a:lnTo>
                      <a:pt x="1018" y="94"/>
                    </a:lnTo>
                    <a:lnTo>
                      <a:pt x="1046" y="111"/>
                    </a:lnTo>
                    <a:lnTo>
                      <a:pt x="1059" y="119"/>
                    </a:lnTo>
                    <a:lnTo>
                      <a:pt x="1071" y="129"/>
                    </a:lnTo>
                    <a:lnTo>
                      <a:pt x="1097" y="149"/>
                    </a:lnTo>
                    <a:lnTo>
                      <a:pt x="1122" y="169"/>
                    </a:lnTo>
                    <a:lnTo>
                      <a:pt x="1144" y="190"/>
                    </a:lnTo>
                    <a:lnTo>
                      <a:pt x="1167" y="214"/>
                    </a:lnTo>
                    <a:lnTo>
                      <a:pt x="1189" y="238"/>
                    </a:lnTo>
                    <a:lnTo>
                      <a:pt x="1199" y="249"/>
                    </a:lnTo>
                    <a:lnTo>
                      <a:pt x="1208" y="261"/>
                    </a:lnTo>
                    <a:lnTo>
                      <a:pt x="1227" y="287"/>
                    </a:lnTo>
                    <a:lnTo>
                      <a:pt x="1244" y="313"/>
                    </a:lnTo>
                    <a:lnTo>
                      <a:pt x="1260" y="341"/>
                    </a:lnTo>
                    <a:lnTo>
                      <a:pt x="1268" y="354"/>
                    </a:lnTo>
                    <a:lnTo>
                      <a:pt x="1276" y="369"/>
                    </a:lnTo>
                    <a:lnTo>
                      <a:pt x="1289" y="399"/>
                    </a:lnTo>
                    <a:lnTo>
                      <a:pt x="1301" y="428"/>
                    </a:lnTo>
                    <a:lnTo>
                      <a:pt x="1306" y="443"/>
                    </a:lnTo>
                    <a:lnTo>
                      <a:pt x="1311" y="458"/>
                    </a:lnTo>
                    <a:lnTo>
                      <a:pt x="1320" y="488"/>
                    </a:lnTo>
                    <a:lnTo>
                      <a:pt x="1329" y="520"/>
                    </a:lnTo>
                    <a:lnTo>
                      <a:pt x="1331" y="538"/>
                    </a:lnTo>
                    <a:lnTo>
                      <a:pt x="1335" y="554"/>
                    </a:lnTo>
                    <a:lnTo>
                      <a:pt x="1338" y="587"/>
                    </a:lnTo>
                    <a:lnTo>
                      <a:pt x="1341" y="620"/>
                    </a:lnTo>
                    <a:lnTo>
                      <a:pt x="1343" y="653"/>
                    </a:lnTo>
                    <a:close/>
                  </a:path>
                </a:pathLst>
              </a:custGeom>
              <a:solidFill>
                <a:srgbClr val="BF5D6C"/>
              </a:solidFill>
              <a:ln w="9525">
                <a:noFill/>
                <a:round/>
                <a:headEnd/>
                <a:tailEnd/>
              </a:ln>
            </p:spPr>
            <p:txBody>
              <a:bodyPr/>
              <a:lstStyle/>
              <a:p>
                <a:endParaRPr lang="ru-RU"/>
              </a:p>
            </p:txBody>
          </p:sp>
          <p:sp>
            <p:nvSpPr>
              <p:cNvPr id="163813" name="Freeform 38"/>
              <p:cNvSpPr>
                <a:spLocks/>
              </p:cNvSpPr>
              <p:nvPr/>
            </p:nvSpPr>
            <p:spPr bwMode="auto">
              <a:xfrm>
                <a:off x="2243" y="1594"/>
                <a:ext cx="1296" cy="1264"/>
              </a:xfrm>
              <a:custGeom>
                <a:avLst/>
                <a:gdLst>
                  <a:gd name="T0" fmla="*/ 1293 w 1296"/>
                  <a:gd name="T1" fmla="*/ 695 h 1264"/>
                  <a:gd name="T2" fmla="*/ 1276 w 1296"/>
                  <a:gd name="T3" fmla="*/ 789 h 1264"/>
                  <a:gd name="T4" fmla="*/ 1246 w 1296"/>
                  <a:gd name="T5" fmla="*/ 877 h 1264"/>
                  <a:gd name="T6" fmla="*/ 1219 w 1296"/>
                  <a:gd name="T7" fmla="*/ 933 h 1264"/>
                  <a:gd name="T8" fmla="*/ 1168 w 1296"/>
                  <a:gd name="T9" fmla="*/ 1009 h 1264"/>
                  <a:gd name="T10" fmla="*/ 1128 w 1296"/>
                  <a:gd name="T11" fmla="*/ 1056 h 1264"/>
                  <a:gd name="T12" fmla="*/ 1061 w 1296"/>
                  <a:gd name="T13" fmla="*/ 1119 h 1264"/>
                  <a:gd name="T14" fmla="*/ 985 w 1296"/>
                  <a:gd name="T15" fmla="*/ 1172 h 1264"/>
                  <a:gd name="T16" fmla="*/ 901 w 1296"/>
                  <a:gd name="T17" fmla="*/ 1214 h 1264"/>
                  <a:gd name="T18" fmla="*/ 811 w 1296"/>
                  <a:gd name="T19" fmla="*/ 1243 h 1264"/>
                  <a:gd name="T20" fmla="*/ 714 w 1296"/>
                  <a:gd name="T21" fmla="*/ 1261 h 1264"/>
                  <a:gd name="T22" fmla="*/ 616 w 1296"/>
                  <a:gd name="T23" fmla="*/ 1264 h 1264"/>
                  <a:gd name="T24" fmla="*/ 549 w 1296"/>
                  <a:gd name="T25" fmla="*/ 1256 h 1264"/>
                  <a:gd name="T26" fmla="*/ 486 w 1296"/>
                  <a:gd name="T27" fmla="*/ 1244 h 1264"/>
                  <a:gd name="T28" fmla="*/ 396 w 1296"/>
                  <a:gd name="T29" fmla="*/ 1215 h 1264"/>
                  <a:gd name="T30" fmla="*/ 312 w 1296"/>
                  <a:gd name="T31" fmla="*/ 1173 h 1264"/>
                  <a:gd name="T32" fmla="*/ 272 w 1296"/>
                  <a:gd name="T33" fmla="*/ 1147 h 1264"/>
                  <a:gd name="T34" fmla="*/ 236 w 1296"/>
                  <a:gd name="T35" fmla="*/ 1121 h 1264"/>
                  <a:gd name="T36" fmla="*/ 179 w 1296"/>
                  <a:gd name="T37" fmla="*/ 1069 h 1264"/>
                  <a:gd name="T38" fmla="*/ 128 w 1296"/>
                  <a:gd name="T39" fmla="*/ 1010 h 1264"/>
                  <a:gd name="T40" fmla="*/ 85 w 1296"/>
                  <a:gd name="T41" fmla="*/ 947 h 1264"/>
                  <a:gd name="T42" fmla="*/ 57 w 1296"/>
                  <a:gd name="T43" fmla="*/ 894 h 1264"/>
                  <a:gd name="T44" fmla="*/ 28 w 1296"/>
                  <a:gd name="T45" fmla="*/ 821 h 1264"/>
                  <a:gd name="T46" fmla="*/ 8 w 1296"/>
                  <a:gd name="T47" fmla="*/ 729 h 1264"/>
                  <a:gd name="T48" fmla="*/ 0 w 1296"/>
                  <a:gd name="T49" fmla="*/ 665 h 1264"/>
                  <a:gd name="T50" fmla="*/ 2 w 1296"/>
                  <a:gd name="T51" fmla="*/ 568 h 1264"/>
                  <a:gd name="T52" fmla="*/ 20 w 1296"/>
                  <a:gd name="T53" fmla="*/ 476 h 1264"/>
                  <a:gd name="T54" fmla="*/ 49 w 1296"/>
                  <a:gd name="T55" fmla="*/ 387 h 1264"/>
                  <a:gd name="T56" fmla="*/ 77 w 1296"/>
                  <a:gd name="T57" fmla="*/ 331 h 1264"/>
                  <a:gd name="T58" fmla="*/ 127 w 1296"/>
                  <a:gd name="T59" fmla="*/ 256 h 1264"/>
                  <a:gd name="T60" fmla="*/ 167 w 1296"/>
                  <a:gd name="T61" fmla="*/ 209 h 1264"/>
                  <a:gd name="T62" fmla="*/ 235 w 1296"/>
                  <a:gd name="T63" fmla="*/ 145 h 1264"/>
                  <a:gd name="T64" fmla="*/ 310 w 1296"/>
                  <a:gd name="T65" fmla="*/ 93 h 1264"/>
                  <a:gd name="T66" fmla="*/ 395 w 1296"/>
                  <a:gd name="T67" fmla="*/ 50 h 1264"/>
                  <a:gd name="T68" fmla="*/ 485 w 1296"/>
                  <a:gd name="T69" fmla="*/ 19 h 1264"/>
                  <a:gd name="T70" fmla="*/ 581 w 1296"/>
                  <a:gd name="T71" fmla="*/ 4 h 1264"/>
                  <a:gd name="T72" fmla="*/ 681 w 1296"/>
                  <a:gd name="T73" fmla="*/ 0 h 1264"/>
                  <a:gd name="T74" fmla="*/ 746 w 1296"/>
                  <a:gd name="T75" fmla="*/ 7 h 1264"/>
                  <a:gd name="T76" fmla="*/ 809 w 1296"/>
                  <a:gd name="T77" fmla="*/ 19 h 1264"/>
                  <a:gd name="T78" fmla="*/ 899 w 1296"/>
                  <a:gd name="T79" fmla="*/ 49 h 1264"/>
                  <a:gd name="T80" fmla="*/ 984 w 1296"/>
                  <a:gd name="T81" fmla="*/ 91 h 1264"/>
                  <a:gd name="T82" fmla="*/ 1023 w 1296"/>
                  <a:gd name="T83" fmla="*/ 117 h 1264"/>
                  <a:gd name="T84" fmla="*/ 1059 w 1296"/>
                  <a:gd name="T85" fmla="*/ 144 h 1264"/>
                  <a:gd name="T86" fmla="*/ 1117 w 1296"/>
                  <a:gd name="T87" fmla="*/ 196 h 1264"/>
                  <a:gd name="T88" fmla="*/ 1167 w 1296"/>
                  <a:gd name="T89" fmla="*/ 254 h 1264"/>
                  <a:gd name="T90" fmla="*/ 1210 w 1296"/>
                  <a:gd name="T91" fmla="*/ 317 h 1264"/>
                  <a:gd name="T92" fmla="*/ 1238 w 1296"/>
                  <a:gd name="T93" fmla="*/ 371 h 1264"/>
                  <a:gd name="T94" fmla="*/ 1267 w 1296"/>
                  <a:gd name="T95" fmla="*/ 443 h 1264"/>
                  <a:gd name="T96" fmla="*/ 1289 w 1296"/>
                  <a:gd name="T97" fmla="*/ 535 h 1264"/>
                  <a:gd name="T98" fmla="*/ 1296 w 1296"/>
                  <a:gd name="T99" fmla="*/ 598 h 126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296"/>
                  <a:gd name="T151" fmla="*/ 0 h 1264"/>
                  <a:gd name="T152" fmla="*/ 1296 w 1296"/>
                  <a:gd name="T153" fmla="*/ 1264 h 1264"/>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296" h="1264">
                    <a:moveTo>
                      <a:pt x="1296" y="631"/>
                    </a:moveTo>
                    <a:lnTo>
                      <a:pt x="1296" y="663"/>
                    </a:lnTo>
                    <a:lnTo>
                      <a:pt x="1293" y="695"/>
                    </a:lnTo>
                    <a:lnTo>
                      <a:pt x="1290" y="727"/>
                    </a:lnTo>
                    <a:lnTo>
                      <a:pt x="1284" y="759"/>
                    </a:lnTo>
                    <a:lnTo>
                      <a:pt x="1276" y="789"/>
                    </a:lnTo>
                    <a:lnTo>
                      <a:pt x="1267" y="819"/>
                    </a:lnTo>
                    <a:lnTo>
                      <a:pt x="1258" y="847"/>
                    </a:lnTo>
                    <a:lnTo>
                      <a:pt x="1246" y="877"/>
                    </a:lnTo>
                    <a:lnTo>
                      <a:pt x="1239" y="892"/>
                    </a:lnTo>
                    <a:lnTo>
                      <a:pt x="1233" y="905"/>
                    </a:lnTo>
                    <a:lnTo>
                      <a:pt x="1219" y="933"/>
                    </a:lnTo>
                    <a:lnTo>
                      <a:pt x="1203" y="958"/>
                    </a:lnTo>
                    <a:lnTo>
                      <a:pt x="1186" y="984"/>
                    </a:lnTo>
                    <a:lnTo>
                      <a:pt x="1168" y="1009"/>
                    </a:lnTo>
                    <a:lnTo>
                      <a:pt x="1159" y="1021"/>
                    </a:lnTo>
                    <a:lnTo>
                      <a:pt x="1149" y="1033"/>
                    </a:lnTo>
                    <a:lnTo>
                      <a:pt x="1128" y="1056"/>
                    </a:lnTo>
                    <a:lnTo>
                      <a:pt x="1107" y="1078"/>
                    </a:lnTo>
                    <a:lnTo>
                      <a:pt x="1085" y="1099"/>
                    </a:lnTo>
                    <a:lnTo>
                      <a:pt x="1061" y="1119"/>
                    </a:lnTo>
                    <a:lnTo>
                      <a:pt x="1038" y="1138"/>
                    </a:lnTo>
                    <a:lnTo>
                      <a:pt x="1012" y="1155"/>
                    </a:lnTo>
                    <a:lnTo>
                      <a:pt x="985" y="1172"/>
                    </a:lnTo>
                    <a:lnTo>
                      <a:pt x="958" y="1187"/>
                    </a:lnTo>
                    <a:lnTo>
                      <a:pt x="929" y="1202"/>
                    </a:lnTo>
                    <a:lnTo>
                      <a:pt x="901" y="1214"/>
                    </a:lnTo>
                    <a:lnTo>
                      <a:pt x="871" y="1225"/>
                    </a:lnTo>
                    <a:lnTo>
                      <a:pt x="841" y="1235"/>
                    </a:lnTo>
                    <a:lnTo>
                      <a:pt x="811" y="1243"/>
                    </a:lnTo>
                    <a:lnTo>
                      <a:pt x="779" y="1251"/>
                    </a:lnTo>
                    <a:lnTo>
                      <a:pt x="748" y="1255"/>
                    </a:lnTo>
                    <a:lnTo>
                      <a:pt x="714" y="1261"/>
                    </a:lnTo>
                    <a:lnTo>
                      <a:pt x="683" y="1264"/>
                    </a:lnTo>
                    <a:lnTo>
                      <a:pt x="649" y="1264"/>
                    </a:lnTo>
                    <a:lnTo>
                      <a:pt x="616" y="1264"/>
                    </a:lnTo>
                    <a:lnTo>
                      <a:pt x="599" y="1262"/>
                    </a:lnTo>
                    <a:lnTo>
                      <a:pt x="583" y="1261"/>
                    </a:lnTo>
                    <a:lnTo>
                      <a:pt x="549" y="1256"/>
                    </a:lnTo>
                    <a:lnTo>
                      <a:pt x="518" y="1251"/>
                    </a:lnTo>
                    <a:lnTo>
                      <a:pt x="502" y="1248"/>
                    </a:lnTo>
                    <a:lnTo>
                      <a:pt x="486" y="1244"/>
                    </a:lnTo>
                    <a:lnTo>
                      <a:pt x="456" y="1235"/>
                    </a:lnTo>
                    <a:lnTo>
                      <a:pt x="426" y="1226"/>
                    </a:lnTo>
                    <a:lnTo>
                      <a:pt x="396" y="1215"/>
                    </a:lnTo>
                    <a:lnTo>
                      <a:pt x="368" y="1203"/>
                    </a:lnTo>
                    <a:lnTo>
                      <a:pt x="339" y="1188"/>
                    </a:lnTo>
                    <a:lnTo>
                      <a:pt x="312" y="1173"/>
                    </a:lnTo>
                    <a:lnTo>
                      <a:pt x="300" y="1165"/>
                    </a:lnTo>
                    <a:lnTo>
                      <a:pt x="285" y="1157"/>
                    </a:lnTo>
                    <a:lnTo>
                      <a:pt x="272" y="1147"/>
                    </a:lnTo>
                    <a:lnTo>
                      <a:pt x="260" y="1140"/>
                    </a:lnTo>
                    <a:lnTo>
                      <a:pt x="249" y="1130"/>
                    </a:lnTo>
                    <a:lnTo>
                      <a:pt x="236" y="1121"/>
                    </a:lnTo>
                    <a:lnTo>
                      <a:pt x="212" y="1100"/>
                    </a:lnTo>
                    <a:lnTo>
                      <a:pt x="190" y="1080"/>
                    </a:lnTo>
                    <a:lnTo>
                      <a:pt x="179" y="1069"/>
                    </a:lnTo>
                    <a:lnTo>
                      <a:pt x="168" y="1057"/>
                    </a:lnTo>
                    <a:lnTo>
                      <a:pt x="147" y="1034"/>
                    </a:lnTo>
                    <a:lnTo>
                      <a:pt x="128" y="1010"/>
                    </a:lnTo>
                    <a:lnTo>
                      <a:pt x="110" y="986"/>
                    </a:lnTo>
                    <a:lnTo>
                      <a:pt x="93" y="960"/>
                    </a:lnTo>
                    <a:lnTo>
                      <a:pt x="85" y="947"/>
                    </a:lnTo>
                    <a:lnTo>
                      <a:pt x="78" y="935"/>
                    </a:lnTo>
                    <a:lnTo>
                      <a:pt x="63" y="907"/>
                    </a:lnTo>
                    <a:lnTo>
                      <a:pt x="57" y="894"/>
                    </a:lnTo>
                    <a:lnTo>
                      <a:pt x="50" y="879"/>
                    </a:lnTo>
                    <a:lnTo>
                      <a:pt x="40" y="849"/>
                    </a:lnTo>
                    <a:lnTo>
                      <a:pt x="28" y="821"/>
                    </a:lnTo>
                    <a:lnTo>
                      <a:pt x="21" y="791"/>
                    </a:lnTo>
                    <a:lnTo>
                      <a:pt x="12" y="761"/>
                    </a:lnTo>
                    <a:lnTo>
                      <a:pt x="8" y="729"/>
                    </a:lnTo>
                    <a:lnTo>
                      <a:pt x="4" y="714"/>
                    </a:lnTo>
                    <a:lnTo>
                      <a:pt x="2" y="698"/>
                    </a:lnTo>
                    <a:lnTo>
                      <a:pt x="0" y="665"/>
                    </a:lnTo>
                    <a:lnTo>
                      <a:pt x="0" y="633"/>
                    </a:lnTo>
                    <a:lnTo>
                      <a:pt x="0" y="600"/>
                    </a:lnTo>
                    <a:lnTo>
                      <a:pt x="2" y="568"/>
                    </a:lnTo>
                    <a:lnTo>
                      <a:pt x="7" y="537"/>
                    </a:lnTo>
                    <a:lnTo>
                      <a:pt x="12" y="506"/>
                    </a:lnTo>
                    <a:lnTo>
                      <a:pt x="20" y="476"/>
                    </a:lnTo>
                    <a:lnTo>
                      <a:pt x="28" y="446"/>
                    </a:lnTo>
                    <a:lnTo>
                      <a:pt x="39" y="416"/>
                    </a:lnTo>
                    <a:lnTo>
                      <a:pt x="49" y="387"/>
                    </a:lnTo>
                    <a:lnTo>
                      <a:pt x="56" y="373"/>
                    </a:lnTo>
                    <a:lnTo>
                      <a:pt x="62" y="359"/>
                    </a:lnTo>
                    <a:lnTo>
                      <a:pt x="77" y="331"/>
                    </a:lnTo>
                    <a:lnTo>
                      <a:pt x="92" y="305"/>
                    </a:lnTo>
                    <a:lnTo>
                      <a:pt x="109" y="279"/>
                    </a:lnTo>
                    <a:lnTo>
                      <a:pt x="127" y="256"/>
                    </a:lnTo>
                    <a:lnTo>
                      <a:pt x="137" y="243"/>
                    </a:lnTo>
                    <a:lnTo>
                      <a:pt x="146" y="230"/>
                    </a:lnTo>
                    <a:lnTo>
                      <a:pt x="167" y="209"/>
                    </a:lnTo>
                    <a:lnTo>
                      <a:pt x="189" y="186"/>
                    </a:lnTo>
                    <a:lnTo>
                      <a:pt x="211" y="166"/>
                    </a:lnTo>
                    <a:lnTo>
                      <a:pt x="235" y="145"/>
                    </a:lnTo>
                    <a:lnTo>
                      <a:pt x="259" y="126"/>
                    </a:lnTo>
                    <a:lnTo>
                      <a:pt x="284" y="109"/>
                    </a:lnTo>
                    <a:lnTo>
                      <a:pt x="310" y="93"/>
                    </a:lnTo>
                    <a:lnTo>
                      <a:pt x="338" y="77"/>
                    </a:lnTo>
                    <a:lnTo>
                      <a:pt x="366" y="63"/>
                    </a:lnTo>
                    <a:lnTo>
                      <a:pt x="395" y="50"/>
                    </a:lnTo>
                    <a:lnTo>
                      <a:pt x="425" y="39"/>
                    </a:lnTo>
                    <a:lnTo>
                      <a:pt x="455" y="30"/>
                    </a:lnTo>
                    <a:lnTo>
                      <a:pt x="485" y="19"/>
                    </a:lnTo>
                    <a:lnTo>
                      <a:pt x="517" y="13"/>
                    </a:lnTo>
                    <a:lnTo>
                      <a:pt x="547" y="7"/>
                    </a:lnTo>
                    <a:lnTo>
                      <a:pt x="581" y="4"/>
                    </a:lnTo>
                    <a:lnTo>
                      <a:pt x="615" y="0"/>
                    </a:lnTo>
                    <a:lnTo>
                      <a:pt x="647" y="0"/>
                    </a:lnTo>
                    <a:lnTo>
                      <a:pt x="681" y="0"/>
                    </a:lnTo>
                    <a:lnTo>
                      <a:pt x="697" y="2"/>
                    </a:lnTo>
                    <a:lnTo>
                      <a:pt x="713" y="4"/>
                    </a:lnTo>
                    <a:lnTo>
                      <a:pt x="746" y="7"/>
                    </a:lnTo>
                    <a:lnTo>
                      <a:pt x="777" y="13"/>
                    </a:lnTo>
                    <a:lnTo>
                      <a:pt x="793" y="16"/>
                    </a:lnTo>
                    <a:lnTo>
                      <a:pt x="809" y="19"/>
                    </a:lnTo>
                    <a:lnTo>
                      <a:pt x="839" y="29"/>
                    </a:lnTo>
                    <a:lnTo>
                      <a:pt x="869" y="39"/>
                    </a:lnTo>
                    <a:lnTo>
                      <a:pt x="899" y="49"/>
                    </a:lnTo>
                    <a:lnTo>
                      <a:pt x="928" y="62"/>
                    </a:lnTo>
                    <a:lnTo>
                      <a:pt x="957" y="76"/>
                    </a:lnTo>
                    <a:lnTo>
                      <a:pt x="984" y="91"/>
                    </a:lnTo>
                    <a:lnTo>
                      <a:pt x="997" y="99"/>
                    </a:lnTo>
                    <a:lnTo>
                      <a:pt x="1010" y="108"/>
                    </a:lnTo>
                    <a:lnTo>
                      <a:pt x="1023" y="117"/>
                    </a:lnTo>
                    <a:lnTo>
                      <a:pt x="1036" y="125"/>
                    </a:lnTo>
                    <a:lnTo>
                      <a:pt x="1048" y="134"/>
                    </a:lnTo>
                    <a:lnTo>
                      <a:pt x="1059" y="144"/>
                    </a:lnTo>
                    <a:lnTo>
                      <a:pt x="1083" y="164"/>
                    </a:lnTo>
                    <a:lnTo>
                      <a:pt x="1106" y="185"/>
                    </a:lnTo>
                    <a:lnTo>
                      <a:pt x="1117" y="196"/>
                    </a:lnTo>
                    <a:lnTo>
                      <a:pt x="1127" y="207"/>
                    </a:lnTo>
                    <a:lnTo>
                      <a:pt x="1148" y="228"/>
                    </a:lnTo>
                    <a:lnTo>
                      <a:pt x="1167" y="254"/>
                    </a:lnTo>
                    <a:lnTo>
                      <a:pt x="1185" y="277"/>
                    </a:lnTo>
                    <a:lnTo>
                      <a:pt x="1202" y="303"/>
                    </a:lnTo>
                    <a:lnTo>
                      <a:pt x="1210" y="317"/>
                    </a:lnTo>
                    <a:lnTo>
                      <a:pt x="1218" y="329"/>
                    </a:lnTo>
                    <a:lnTo>
                      <a:pt x="1233" y="357"/>
                    </a:lnTo>
                    <a:lnTo>
                      <a:pt x="1238" y="371"/>
                    </a:lnTo>
                    <a:lnTo>
                      <a:pt x="1245" y="385"/>
                    </a:lnTo>
                    <a:lnTo>
                      <a:pt x="1257" y="413"/>
                    </a:lnTo>
                    <a:lnTo>
                      <a:pt x="1267" y="443"/>
                    </a:lnTo>
                    <a:lnTo>
                      <a:pt x="1276" y="473"/>
                    </a:lnTo>
                    <a:lnTo>
                      <a:pt x="1283" y="503"/>
                    </a:lnTo>
                    <a:lnTo>
                      <a:pt x="1289" y="535"/>
                    </a:lnTo>
                    <a:lnTo>
                      <a:pt x="1291" y="550"/>
                    </a:lnTo>
                    <a:lnTo>
                      <a:pt x="1293" y="566"/>
                    </a:lnTo>
                    <a:lnTo>
                      <a:pt x="1296" y="598"/>
                    </a:lnTo>
                    <a:lnTo>
                      <a:pt x="1296" y="631"/>
                    </a:lnTo>
                    <a:close/>
                  </a:path>
                </a:pathLst>
              </a:custGeom>
              <a:solidFill>
                <a:srgbClr val="C95C6E"/>
              </a:solidFill>
              <a:ln w="9525">
                <a:noFill/>
                <a:round/>
                <a:headEnd/>
                <a:tailEnd/>
              </a:ln>
            </p:spPr>
            <p:txBody>
              <a:bodyPr/>
              <a:lstStyle/>
              <a:p>
                <a:endParaRPr lang="ru-RU"/>
              </a:p>
            </p:txBody>
          </p:sp>
          <p:sp>
            <p:nvSpPr>
              <p:cNvPr id="163814" name="Freeform 39"/>
              <p:cNvSpPr>
                <a:spLocks/>
              </p:cNvSpPr>
              <p:nvPr/>
            </p:nvSpPr>
            <p:spPr bwMode="auto">
              <a:xfrm>
                <a:off x="2265" y="1616"/>
                <a:ext cx="1252" cy="1220"/>
              </a:xfrm>
              <a:custGeom>
                <a:avLst/>
                <a:gdLst>
                  <a:gd name="T0" fmla="*/ 1250 w 1252"/>
                  <a:gd name="T1" fmla="*/ 656 h 1220"/>
                  <a:gd name="T2" fmla="*/ 1239 w 1252"/>
                  <a:gd name="T3" fmla="*/ 733 h 1220"/>
                  <a:gd name="T4" fmla="*/ 1215 w 1252"/>
                  <a:gd name="T5" fmla="*/ 819 h 1220"/>
                  <a:gd name="T6" fmla="*/ 1176 w 1252"/>
                  <a:gd name="T7" fmla="*/ 900 h 1220"/>
                  <a:gd name="T8" fmla="*/ 1129 w 1252"/>
                  <a:gd name="T9" fmla="*/ 974 h 1220"/>
                  <a:gd name="T10" fmla="*/ 1069 w 1252"/>
                  <a:gd name="T11" fmla="*/ 1041 h 1220"/>
                  <a:gd name="T12" fmla="*/ 1025 w 1252"/>
                  <a:gd name="T13" fmla="*/ 1080 h 1220"/>
                  <a:gd name="T14" fmla="*/ 952 w 1252"/>
                  <a:gd name="T15" fmla="*/ 1131 h 1220"/>
                  <a:gd name="T16" fmla="*/ 871 w 1252"/>
                  <a:gd name="T17" fmla="*/ 1173 h 1220"/>
                  <a:gd name="T18" fmla="*/ 813 w 1252"/>
                  <a:gd name="T19" fmla="*/ 1192 h 1220"/>
                  <a:gd name="T20" fmla="*/ 723 w 1252"/>
                  <a:gd name="T21" fmla="*/ 1213 h 1220"/>
                  <a:gd name="T22" fmla="*/ 627 w 1252"/>
                  <a:gd name="T23" fmla="*/ 1220 h 1220"/>
                  <a:gd name="T24" fmla="*/ 563 w 1252"/>
                  <a:gd name="T25" fmla="*/ 1217 h 1220"/>
                  <a:gd name="T26" fmla="*/ 501 w 1252"/>
                  <a:gd name="T27" fmla="*/ 1207 h 1220"/>
                  <a:gd name="T28" fmla="*/ 412 w 1252"/>
                  <a:gd name="T29" fmla="*/ 1184 h 1220"/>
                  <a:gd name="T30" fmla="*/ 328 w 1252"/>
                  <a:gd name="T31" fmla="*/ 1148 h 1220"/>
                  <a:gd name="T32" fmla="*/ 253 w 1252"/>
                  <a:gd name="T33" fmla="*/ 1099 h 1220"/>
                  <a:gd name="T34" fmla="*/ 207 w 1252"/>
                  <a:gd name="T35" fmla="*/ 1063 h 1220"/>
                  <a:gd name="T36" fmla="*/ 164 w 1252"/>
                  <a:gd name="T37" fmla="*/ 1022 h 1220"/>
                  <a:gd name="T38" fmla="*/ 109 w 1252"/>
                  <a:gd name="T39" fmla="*/ 953 h 1220"/>
                  <a:gd name="T40" fmla="*/ 62 w 1252"/>
                  <a:gd name="T41" fmla="*/ 876 h 1220"/>
                  <a:gd name="T42" fmla="*/ 29 w 1252"/>
                  <a:gd name="T43" fmla="*/ 793 h 1220"/>
                  <a:gd name="T44" fmla="*/ 9 w 1252"/>
                  <a:gd name="T45" fmla="*/ 705 h 1220"/>
                  <a:gd name="T46" fmla="*/ 0 w 1252"/>
                  <a:gd name="T47" fmla="*/ 611 h 1220"/>
                  <a:gd name="T48" fmla="*/ 3 w 1252"/>
                  <a:gd name="T49" fmla="*/ 548 h 1220"/>
                  <a:gd name="T50" fmla="*/ 19 w 1252"/>
                  <a:gd name="T51" fmla="*/ 458 h 1220"/>
                  <a:gd name="T52" fmla="*/ 49 w 1252"/>
                  <a:gd name="T53" fmla="*/ 375 h 1220"/>
                  <a:gd name="T54" fmla="*/ 90 w 1252"/>
                  <a:gd name="T55" fmla="*/ 295 h 1220"/>
                  <a:gd name="T56" fmla="*/ 142 w 1252"/>
                  <a:gd name="T57" fmla="*/ 222 h 1220"/>
                  <a:gd name="T58" fmla="*/ 195 w 1252"/>
                  <a:gd name="T59" fmla="*/ 168 h 1220"/>
                  <a:gd name="T60" fmla="*/ 251 w 1252"/>
                  <a:gd name="T61" fmla="*/ 121 h 1220"/>
                  <a:gd name="T62" fmla="*/ 327 w 1252"/>
                  <a:gd name="T63" fmla="*/ 74 h 1220"/>
                  <a:gd name="T64" fmla="*/ 411 w 1252"/>
                  <a:gd name="T65" fmla="*/ 38 h 1220"/>
                  <a:gd name="T66" fmla="*/ 469 w 1252"/>
                  <a:gd name="T67" fmla="*/ 20 h 1220"/>
                  <a:gd name="T68" fmla="*/ 561 w 1252"/>
                  <a:gd name="T69" fmla="*/ 4 h 1220"/>
                  <a:gd name="T70" fmla="*/ 658 w 1252"/>
                  <a:gd name="T71" fmla="*/ 0 h 1220"/>
                  <a:gd name="T72" fmla="*/ 721 w 1252"/>
                  <a:gd name="T73" fmla="*/ 7 h 1220"/>
                  <a:gd name="T74" fmla="*/ 781 w 1252"/>
                  <a:gd name="T75" fmla="*/ 19 h 1220"/>
                  <a:gd name="T76" fmla="*/ 870 w 1252"/>
                  <a:gd name="T77" fmla="*/ 47 h 1220"/>
                  <a:gd name="T78" fmla="*/ 951 w 1252"/>
                  <a:gd name="T79" fmla="*/ 88 h 1220"/>
                  <a:gd name="T80" fmla="*/ 1024 w 1252"/>
                  <a:gd name="T81" fmla="*/ 139 h 1220"/>
                  <a:gd name="T82" fmla="*/ 1068 w 1252"/>
                  <a:gd name="T83" fmla="*/ 178 h 1220"/>
                  <a:gd name="T84" fmla="*/ 1109 w 1252"/>
                  <a:gd name="T85" fmla="*/ 221 h 1220"/>
                  <a:gd name="T86" fmla="*/ 1161 w 1252"/>
                  <a:gd name="T87" fmla="*/ 294 h 1220"/>
                  <a:gd name="T88" fmla="*/ 1203 w 1252"/>
                  <a:gd name="T89" fmla="*/ 373 h 1220"/>
                  <a:gd name="T90" fmla="*/ 1233 w 1252"/>
                  <a:gd name="T91" fmla="*/ 456 h 1220"/>
                  <a:gd name="T92" fmla="*/ 1248 w 1252"/>
                  <a:gd name="T93" fmla="*/ 546 h 122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52"/>
                  <a:gd name="T142" fmla="*/ 0 h 1220"/>
                  <a:gd name="T143" fmla="*/ 1252 w 1252"/>
                  <a:gd name="T144" fmla="*/ 1220 h 122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52" h="1220">
                    <a:moveTo>
                      <a:pt x="1252" y="609"/>
                    </a:moveTo>
                    <a:lnTo>
                      <a:pt x="1252" y="641"/>
                    </a:lnTo>
                    <a:lnTo>
                      <a:pt x="1250" y="656"/>
                    </a:lnTo>
                    <a:lnTo>
                      <a:pt x="1249" y="671"/>
                    </a:lnTo>
                    <a:lnTo>
                      <a:pt x="1245" y="703"/>
                    </a:lnTo>
                    <a:lnTo>
                      <a:pt x="1239" y="733"/>
                    </a:lnTo>
                    <a:lnTo>
                      <a:pt x="1233" y="761"/>
                    </a:lnTo>
                    <a:lnTo>
                      <a:pt x="1224" y="791"/>
                    </a:lnTo>
                    <a:lnTo>
                      <a:pt x="1215" y="819"/>
                    </a:lnTo>
                    <a:lnTo>
                      <a:pt x="1203" y="846"/>
                    </a:lnTo>
                    <a:lnTo>
                      <a:pt x="1191" y="873"/>
                    </a:lnTo>
                    <a:lnTo>
                      <a:pt x="1176" y="900"/>
                    </a:lnTo>
                    <a:lnTo>
                      <a:pt x="1162" y="925"/>
                    </a:lnTo>
                    <a:lnTo>
                      <a:pt x="1146" y="951"/>
                    </a:lnTo>
                    <a:lnTo>
                      <a:pt x="1129" y="974"/>
                    </a:lnTo>
                    <a:lnTo>
                      <a:pt x="1110" y="998"/>
                    </a:lnTo>
                    <a:lnTo>
                      <a:pt x="1089" y="1020"/>
                    </a:lnTo>
                    <a:lnTo>
                      <a:pt x="1069" y="1041"/>
                    </a:lnTo>
                    <a:lnTo>
                      <a:pt x="1059" y="1052"/>
                    </a:lnTo>
                    <a:lnTo>
                      <a:pt x="1048" y="1062"/>
                    </a:lnTo>
                    <a:lnTo>
                      <a:pt x="1025" y="1080"/>
                    </a:lnTo>
                    <a:lnTo>
                      <a:pt x="1001" y="1098"/>
                    </a:lnTo>
                    <a:lnTo>
                      <a:pt x="977" y="1115"/>
                    </a:lnTo>
                    <a:lnTo>
                      <a:pt x="952" y="1131"/>
                    </a:lnTo>
                    <a:lnTo>
                      <a:pt x="925" y="1147"/>
                    </a:lnTo>
                    <a:lnTo>
                      <a:pt x="898" y="1160"/>
                    </a:lnTo>
                    <a:lnTo>
                      <a:pt x="871" y="1173"/>
                    </a:lnTo>
                    <a:lnTo>
                      <a:pt x="843" y="1183"/>
                    </a:lnTo>
                    <a:lnTo>
                      <a:pt x="827" y="1188"/>
                    </a:lnTo>
                    <a:lnTo>
                      <a:pt x="813" y="1192"/>
                    </a:lnTo>
                    <a:lnTo>
                      <a:pt x="783" y="1201"/>
                    </a:lnTo>
                    <a:lnTo>
                      <a:pt x="753" y="1207"/>
                    </a:lnTo>
                    <a:lnTo>
                      <a:pt x="723" y="1213"/>
                    </a:lnTo>
                    <a:lnTo>
                      <a:pt x="691" y="1217"/>
                    </a:lnTo>
                    <a:lnTo>
                      <a:pt x="659" y="1220"/>
                    </a:lnTo>
                    <a:lnTo>
                      <a:pt x="627" y="1220"/>
                    </a:lnTo>
                    <a:lnTo>
                      <a:pt x="595" y="1220"/>
                    </a:lnTo>
                    <a:lnTo>
                      <a:pt x="578" y="1219"/>
                    </a:lnTo>
                    <a:lnTo>
                      <a:pt x="563" y="1217"/>
                    </a:lnTo>
                    <a:lnTo>
                      <a:pt x="531" y="1213"/>
                    </a:lnTo>
                    <a:lnTo>
                      <a:pt x="517" y="1211"/>
                    </a:lnTo>
                    <a:lnTo>
                      <a:pt x="501" y="1207"/>
                    </a:lnTo>
                    <a:lnTo>
                      <a:pt x="471" y="1202"/>
                    </a:lnTo>
                    <a:lnTo>
                      <a:pt x="441" y="1193"/>
                    </a:lnTo>
                    <a:lnTo>
                      <a:pt x="412" y="1184"/>
                    </a:lnTo>
                    <a:lnTo>
                      <a:pt x="384" y="1173"/>
                    </a:lnTo>
                    <a:lnTo>
                      <a:pt x="356" y="1161"/>
                    </a:lnTo>
                    <a:lnTo>
                      <a:pt x="328" y="1148"/>
                    </a:lnTo>
                    <a:lnTo>
                      <a:pt x="302" y="1132"/>
                    </a:lnTo>
                    <a:lnTo>
                      <a:pt x="277" y="1116"/>
                    </a:lnTo>
                    <a:lnTo>
                      <a:pt x="253" y="1099"/>
                    </a:lnTo>
                    <a:lnTo>
                      <a:pt x="229" y="1082"/>
                    </a:lnTo>
                    <a:lnTo>
                      <a:pt x="218" y="1072"/>
                    </a:lnTo>
                    <a:lnTo>
                      <a:pt x="207" y="1063"/>
                    </a:lnTo>
                    <a:lnTo>
                      <a:pt x="185" y="1043"/>
                    </a:lnTo>
                    <a:lnTo>
                      <a:pt x="173" y="1031"/>
                    </a:lnTo>
                    <a:lnTo>
                      <a:pt x="164" y="1022"/>
                    </a:lnTo>
                    <a:lnTo>
                      <a:pt x="143" y="1000"/>
                    </a:lnTo>
                    <a:lnTo>
                      <a:pt x="126" y="976"/>
                    </a:lnTo>
                    <a:lnTo>
                      <a:pt x="109" y="953"/>
                    </a:lnTo>
                    <a:lnTo>
                      <a:pt x="91" y="927"/>
                    </a:lnTo>
                    <a:lnTo>
                      <a:pt x="77" y="902"/>
                    </a:lnTo>
                    <a:lnTo>
                      <a:pt x="62" y="876"/>
                    </a:lnTo>
                    <a:lnTo>
                      <a:pt x="49" y="848"/>
                    </a:lnTo>
                    <a:lnTo>
                      <a:pt x="39" y="821"/>
                    </a:lnTo>
                    <a:lnTo>
                      <a:pt x="29" y="793"/>
                    </a:lnTo>
                    <a:lnTo>
                      <a:pt x="19" y="763"/>
                    </a:lnTo>
                    <a:lnTo>
                      <a:pt x="13" y="735"/>
                    </a:lnTo>
                    <a:lnTo>
                      <a:pt x="9" y="705"/>
                    </a:lnTo>
                    <a:lnTo>
                      <a:pt x="4" y="673"/>
                    </a:lnTo>
                    <a:lnTo>
                      <a:pt x="0" y="643"/>
                    </a:lnTo>
                    <a:lnTo>
                      <a:pt x="0" y="611"/>
                    </a:lnTo>
                    <a:lnTo>
                      <a:pt x="0" y="580"/>
                    </a:lnTo>
                    <a:lnTo>
                      <a:pt x="2" y="564"/>
                    </a:lnTo>
                    <a:lnTo>
                      <a:pt x="3" y="548"/>
                    </a:lnTo>
                    <a:lnTo>
                      <a:pt x="9" y="518"/>
                    </a:lnTo>
                    <a:lnTo>
                      <a:pt x="13" y="488"/>
                    </a:lnTo>
                    <a:lnTo>
                      <a:pt x="19" y="458"/>
                    </a:lnTo>
                    <a:lnTo>
                      <a:pt x="28" y="429"/>
                    </a:lnTo>
                    <a:lnTo>
                      <a:pt x="39" y="401"/>
                    </a:lnTo>
                    <a:lnTo>
                      <a:pt x="49" y="375"/>
                    </a:lnTo>
                    <a:lnTo>
                      <a:pt x="62" y="346"/>
                    </a:lnTo>
                    <a:lnTo>
                      <a:pt x="76" y="320"/>
                    </a:lnTo>
                    <a:lnTo>
                      <a:pt x="90" y="295"/>
                    </a:lnTo>
                    <a:lnTo>
                      <a:pt x="108" y="270"/>
                    </a:lnTo>
                    <a:lnTo>
                      <a:pt x="125" y="247"/>
                    </a:lnTo>
                    <a:lnTo>
                      <a:pt x="142" y="222"/>
                    </a:lnTo>
                    <a:lnTo>
                      <a:pt x="163" y="200"/>
                    </a:lnTo>
                    <a:lnTo>
                      <a:pt x="183" y="180"/>
                    </a:lnTo>
                    <a:lnTo>
                      <a:pt x="195" y="168"/>
                    </a:lnTo>
                    <a:lnTo>
                      <a:pt x="206" y="159"/>
                    </a:lnTo>
                    <a:lnTo>
                      <a:pt x="227" y="140"/>
                    </a:lnTo>
                    <a:lnTo>
                      <a:pt x="251" y="121"/>
                    </a:lnTo>
                    <a:lnTo>
                      <a:pt x="275" y="106"/>
                    </a:lnTo>
                    <a:lnTo>
                      <a:pt x="300" y="89"/>
                    </a:lnTo>
                    <a:lnTo>
                      <a:pt x="327" y="74"/>
                    </a:lnTo>
                    <a:lnTo>
                      <a:pt x="354" y="61"/>
                    </a:lnTo>
                    <a:lnTo>
                      <a:pt x="383" y="48"/>
                    </a:lnTo>
                    <a:lnTo>
                      <a:pt x="411" y="38"/>
                    </a:lnTo>
                    <a:lnTo>
                      <a:pt x="426" y="32"/>
                    </a:lnTo>
                    <a:lnTo>
                      <a:pt x="439" y="27"/>
                    </a:lnTo>
                    <a:lnTo>
                      <a:pt x="469" y="20"/>
                    </a:lnTo>
                    <a:lnTo>
                      <a:pt x="499" y="12"/>
                    </a:lnTo>
                    <a:lnTo>
                      <a:pt x="530" y="7"/>
                    </a:lnTo>
                    <a:lnTo>
                      <a:pt x="561" y="4"/>
                    </a:lnTo>
                    <a:lnTo>
                      <a:pt x="593" y="0"/>
                    </a:lnTo>
                    <a:lnTo>
                      <a:pt x="626" y="0"/>
                    </a:lnTo>
                    <a:lnTo>
                      <a:pt x="658" y="0"/>
                    </a:lnTo>
                    <a:lnTo>
                      <a:pt x="674" y="2"/>
                    </a:lnTo>
                    <a:lnTo>
                      <a:pt x="689" y="4"/>
                    </a:lnTo>
                    <a:lnTo>
                      <a:pt x="721" y="7"/>
                    </a:lnTo>
                    <a:lnTo>
                      <a:pt x="737" y="10"/>
                    </a:lnTo>
                    <a:lnTo>
                      <a:pt x="751" y="11"/>
                    </a:lnTo>
                    <a:lnTo>
                      <a:pt x="781" y="19"/>
                    </a:lnTo>
                    <a:lnTo>
                      <a:pt x="811" y="27"/>
                    </a:lnTo>
                    <a:lnTo>
                      <a:pt x="841" y="37"/>
                    </a:lnTo>
                    <a:lnTo>
                      <a:pt x="870" y="47"/>
                    </a:lnTo>
                    <a:lnTo>
                      <a:pt x="896" y="60"/>
                    </a:lnTo>
                    <a:lnTo>
                      <a:pt x="924" y="73"/>
                    </a:lnTo>
                    <a:lnTo>
                      <a:pt x="951" y="88"/>
                    </a:lnTo>
                    <a:lnTo>
                      <a:pt x="976" y="104"/>
                    </a:lnTo>
                    <a:lnTo>
                      <a:pt x="1000" y="120"/>
                    </a:lnTo>
                    <a:lnTo>
                      <a:pt x="1024" y="139"/>
                    </a:lnTo>
                    <a:lnTo>
                      <a:pt x="1036" y="148"/>
                    </a:lnTo>
                    <a:lnTo>
                      <a:pt x="1047" y="157"/>
                    </a:lnTo>
                    <a:lnTo>
                      <a:pt x="1068" y="178"/>
                    </a:lnTo>
                    <a:lnTo>
                      <a:pt x="1079" y="187"/>
                    </a:lnTo>
                    <a:lnTo>
                      <a:pt x="1088" y="199"/>
                    </a:lnTo>
                    <a:lnTo>
                      <a:pt x="1109" y="221"/>
                    </a:lnTo>
                    <a:lnTo>
                      <a:pt x="1128" y="245"/>
                    </a:lnTo>
                    <a:lnTo>
                      <a:pt x="1145" y="268"/>
                    </a:lnTo>
                    <a:lnTo>
                      <a:pt x="1161" y="294"/>
                    </a:lnTo>
                    <a:lnTo>
                      <a:pt x="1175" y="318"/>
                    </a:lnTo>
                    <a:lnTo>
                      <a:pt x="1190" y="344"/>
                    </a:lnTo>
                    <a:lnTo>
                      <a:pt x="1203" y="373"/>
                    </a:lnTo>
                    <a:lnTo>
                      <a:pt x="1214" y="399"/>
                    </a:lnTo>
                    <a:lnTo>
                      <a:pt x="1223" y="427"/>
                    </a:lnTo>
                    <a:lnTo>
                      <a:pt x="1233" y="456"/>
                    </a:lnTo>
                    <a:lnTo>
                      <a:pt x="1239" y="486"/>
                    </a:lnTo>
                    <a:lnTo>
                      <a:pt x="1245" y="516"/>
                    </a:lnTo>
                    <a:lnTo>
                      <a:pt x="1248" y="546"/>
                    </a:lnTo>
                    <a:lnTo>
                      <a:pt x="1252" y="577"/>
                    </a:lnTo>
                    <a:lnTo>
                      <a:pt x="1252" y="609"/>
                    </a:lnTo>
                    <a:close/>
                  </a:path>
                </a:pathLst>
              </a:custGeom>
              <a:solidFill>
                <a:srgbClr val="D55B6F"/>
              </a:solidFill>
              <a:ln w="9525">
                <a:noFill/>
                <a:round/>
                <a:headEnd/>
                <a:tailEnd/>
              </a:ln>
            </p:spPr>
            <p:txBody>
              <a:bodyPr/>
              <a:lstStyle/>
              <a:p>
                <a:endParaRPr lang="ru-RU"/>
              </a:p>
            </p:txBody>
          </p:sp>
          <p:sp>
            <p:nvSpPr>
              <p:cNvPr id="163815" name="Freeform 40"/>
              <p:cNvSpPr>
                <a:spLocks/>
              </p:cNvSpPr>
              <p:nvPr/>
            </p:nvSpPr>
            <p:spPr bwMode="auto">
              <a:xfrm>
                <a:off x="2289" y="1637"/>
                <a:ext cx="1209" cy="1175"/>
              </a:xfrm>
              <a:custGeom>
                <a:avLst/>
                <a:gdLst>
                  <a:gd name="T0" fmla="*/ 1205 w 1209"/>
                  <a:gd name="T1" fmla="*/ 647 h 1175"/>
                  <a:gd name="T2" fmla="*/ 1190 w 1209"/>
                  <a:gd name="T3" fmla="*/ 734 h 1175"/>
                  <a:gd name="T4" fmla="*/ 1162 w 1209"/>
                  <a:gd name="T5" fmla="*/ 816 h 1175"/>
                  <a:gd name="T6" fmla="*/ 1122 w 1209"/>
                  <a:gd name="T7" fmla="*/ 892 h 1175"/>
                  <a:gd name="T8" fmla="*/ 1072 w 1209"/>
                  <a:gd name="T9" fmla="*/ 961 h 1175"/>
                  <a:gd name="T10" fmla="*/ 1032 w 1209"/>
                  <a:gd name="T11" fmla="*/ 1003 h 1175"/>
                  <a:gd name="T12" fmla="*/ 967 w 1209"/>
                  <a:gd name="T13" fmla="*/ 1058 h 1175"/>
                  <a:gd name="T14" fmla="*/ 893 w 1209"/>
                  <a:gd name="T15" fmla="*/ 1104 h 1175"/>
                  <a:gd name="T16" fmla="*/ 814 w 1209"/>
                  <a:gd name="T17" fmla="*/ 1140 h 1175"/>
                  <a:gd name="T18" fmla="*/ 726 w 1209"/>
                  <a:gd name="T19" fmla="*/ 1164 h 1175"/>
                  <a:gd name="T20" fmla="*/ 636 w 1209"/>
                  <a:gd name="T21" fmla="*/ 1175 h 1175"/>
                  <a:gd name="T22" fmla="*/ 545 w 1209"/>
                  <a:gd name="T23" fmla="*/ 1174 h 1175"/>
                  <a:gd name="T24" fmla="*/ 454 w 1209"/>
                  <a:gd name="T25" fmla="*/ 1159 h 1175"/>
                  <a:gd name="T26" fmla="*/ 370 w 1209"/>
                  <a:gd name="T27" fmla="*/ 1130 h 1175"/>
                  <a:gd name="T28" fmla="*/ 305 w 1209"/>
                  <a:gd name="T29" fmla="*/ 1099 h 1175"/>
                  <a:gd name="T30" fmla="*/ 266 w 1209"/>
                  <a:gd name="T31" fmla="*/ 1077 h 1175"/>
                  <a:gd name="T32" fmla="*/ 198 w 1209"/>
                  <a:gd name="T33" fmla="*/ 1024 h 1175"/>
                  <a:gd name="T34" fmla="*/ 138 w 1209"/>
                  <a:gd name="T35" fmla="*/ 963 h 1175"/>
                  <a:gd name="T36" fmla="*/ 104 w 1209"/>
                  <a:gd name="T37" fmla="*/ 918 h 1175"/>
                  <a:gd name="T38" fmla="*/ 61 w 1209"/>
                  <a:gd name="T39" fmla="*/ 843 h 1175"/>
                  <a:gd name="T40" fmla="*/ 36 w 1209"/>
                  <a:gd name="T41" fmla="*/ 792 h 1175"/>
                  <a:gd name="T42" fmla="*/ 13 w 1209"/>
                  <a:gd name="T43" fmla="*/ 708 h 1175"/>
                  <a:gd name="T44" fmla="*/ 3 w 1209"/>
                  <a:gd name="T45" fmla="*/ 650 h 1175"/>
                  <a:gd name="T46" fmla="*/ 0 w 1209"/>
                  <a:gd name="T47" fmla="*/ 590 h 1175"/>
                  <a:gd name="T48" fmla="*/ 6 w 1209"/>
                  <a:gd name="T49" fmla="*/ 500 h 1175"/>
                  <a:gd name="T50" fmla="*/ 26 w 1209"/>
                  <a:gd name="T51" fmla="*/ 415 h 1175"/>
                  <a:gd name="T52" fmla="*/ 60 w 1209"/>
                  <a:gd name="T53" fmla="*/ 334 h 1175"/>
                  <a:gd name="T54" fmla="*/ 103 w 1209"/>
                  <a:gd name="T55" fmla="*/ 261 h 1175"/>
                  <a:gd name="T56" fmla="*/ 156 w 1209"/>
                  <a:gd name="T57" fmla="*/ 193 h 1175"/>
                  <a:gd name="T58" fmla="*/ 197 w 1209"/>
                  <a:gd name="T59" fmla="*/ 154 h 1175"/>
                  <a:gd name="T60" fmla="*/ 265 w 1209"/>
                  <a:gd name="T61" fmla="*/ 101 h 1175"/>
                  <a:gd name="T62" fmla="*/ 342 w 1209"/>
                  <a:gd name="T63" fmla="*/ 58 h 1175"/>
                  <a:gd name="T64" fmla="*/ 424 w 1209"/>
                  <a:gd name="T65" fmla="*/ 27 h 1175"/>
                  <a:gd name="T66" fmla="*/ 511 w 1209"/>
                  <a:gd name="T67" fmla="*/ 7 h 1175"/>
                  <a:gd name="T68" fmla="*/ 604 w 1209"/>
                  <a:gd name="T69" fmla="*/ 0 h 1175"/>
                  <a:gd name="T70" fmla="*/ 696 w 1209"/>
                  <a:gd name="T71" fmla="*/ 7 h 1175"/>
                  <a:gd name="T72" fmla="*/ 784 w 1209"/>
                  <a:gd name="T73" fmla="*/ 26 h 1175"/>
                  <a:gd name="T74" fmla="*/ 866 w 1209"/>
                  <a:gd name="T75" fmla="*/ 57 h 1175"/>
                  <a:gd name="T76" fmla="*/ 916 w 1209"/>
                  <a:gd name="T77" fmla="*/ 85 h 1175"/>
                  <a:gd name="T78" fmla="*/ 965 w 1209"/>
                  <a:gd name="T79" fmla="*/ 116 h 1175"/>
                  <a:gd name="T80" fmla="*/ 1031 w 1209"/>
                  <a:gd name="T81" fmla="*/ 171 h 1175"/>
                  <a:gd name="T82" fmla="*/ 1080 w 1209"/>
                  <a:gd name="T83" fmla="*/ 224 h 1175"/>
                  <a:gd name="T84" fmla="*/ 1121 w 1209"/>
                  <a:gd name="T85" fmla="*/ 283 h 1175"/>
                  <a:gd name="T86" fmla="*/ 1161 w 1209"/>
                  <a:gd name="T87" fmla="*/ 359 h 1175"/>
                  <a:gd name="T88" fmla="*/ 1182 w 1209"/>
                  <a:gd name="T89" fmla="*/ 413 h 1175"/>
                  <a:gd name="T90" fmla="*/ 1199 w 1209"/>
                  <a:gd name="T91" fmla="*/ 483 h 1175"/>
                  <a:gd name="T92" fmla="*/ 1207 w 1209"/>
                  <a:gd name="T93" fmla="*/ 542 h 117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09"/>
                  <a:gd name="T142" fmla="*/ 0 h 1175"/>
                  <a:gd name="T143" fmla="*/ 1209 w 1209"/>
                  <a:gd name="T144" fmla="*/ 1175 h 117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09" h="1175">
                    <a:moveTo>
                      <a:pt x="1209" y="587"/>
                    </a:moveTo>
                    <a:lnTo>
                      <a:pt x="1209" y="617"/>
                    </a:lnTo>
                    <a:lnTo>
                      <a:pt x="1205" y="647"/>
                    </a:lnTo>
                    <a:lnTo>
                      <a:pt x="1203" y="677"/>
                    </a:lnTo>
                    <a:lnTo>
                      <a:pt x="1196" y="706"/>
                    </a:lnTo>
                    <a:lnTo>
                      <a:pt x="1190" y="734"/>
                    </a:lnTo>
                    <a:lnTo>
                      <a:pt x="1182" y="762"/>
                    </a:lnTo>
                    <a:lnTo>
                      <a:pt x="1173" y="790"/>
                    </a:lnTo>
                    <a:lnTo>
                      <a:pt x="1162" y="816"/>
                    </a:lnTo>
                    <a:lnTo>
                      <a:pt x="1151" y="841"/>
                    </a:lnTo>
                    <a:lnTo>
                      <a:pt x="1136" y="867"/>
                    </a:lnTo>
                    <a:lnTo>
                      <a:pt x="1122" y="892"/>
                    </a:lnTo>
                    <a:lnTo>
                      <a:pt x="1106" y="916"/>
                    </a:lnTo>
                    <a:lnTo>
                      <a:pt x="1089" y="940"/>
                    </a:lnTo>
                    <a:lnTo>
                      <a:pt x="1072" y="961"/>
                    </a:lnTo>
                    <a:lnTo>
                      <a:pt x="1053" y="982"/>
                    </a:lnTo>
                    <a:lnTo>
                      <a:pt x="1043" y="993"/>
                    </a:lnTo>
                    <a:lnTo>
                      <a:pt x="1032" y="1003"/>
                    </a:lnTo>
                    <a:lnTo>
                      <a:pt x="1011" y="1023"/>
                    </a:lnTo>
                    <a:lnTo>
                      <a:pt x="989" y="1040"/>
                    </a:lnTo>
                    <a:lnTo>
                      <a:pt x="967" y="1058"/>
                    </a:lnTo>
                    <a:lnTo>
                      <a:pt x="944" y="1075"/>
                    </a:lnTo>
                    <a:lnTo>
                      <a:pt x="918" y="1091"/>
                    </a:lnTo>
                    <a:lnTo>
                      <a:pt x="893" y="1104"/>
                    </a:lnTo>
                    <a:lnTo>
                      <a:pt x="867" y="1118"/>
                    </a:lnTo>
                    <a:lnTo>
                      <a:pt x="840" y="1130"/>
                    </a:lnTo>
                    <a:lnTo>
                      <a:pt x="814" y="1140"/>
                    </a:lnTo>
                    <a:lnTo>
                      <a:pt x="785" y="1150"/>
                    </a:lnTo>
                    <a:lnTo>
                      <a:pt x="756" y="1158"/>
                    </a:lnTo>
                    <a:lnTo>
                      <a:pt x="726" y="1164"/>
                    </a:lnTo>
                    <a:lnTo>
                      <a:pt x="698" y="1169"/>
                    </a:lnTo>
                    <a:lnTo>
                      <a:pt x="668" y="1174"/>
                    </a:lnTo>
                    <a:lnTo>
                      <a:pt x="636" y="1175"/>
                    </a:lnTo>
                    <a:lnTo>
                      <a:pt x="606" y="1175"/>
                    </a:lnTo>
                    <a:lnTo>
                      <a:pt x="575" y="1175"/>
                    </a:lnTo>
                    <a:lnTo>
                      <a:pt x="545" y="1174"/>
                    </a:lnTo>
                    <a:lnTo>
                      <a:pt x="513" y="1170"/>
                    </a:lnTo>
                    <a:lnTo>
                      <a:pt x="484" y="1164"/>
                    </a:lnTo>
                    <a:lnTo>
                      <a:pt x="454" y="1159"/>
                    </a:lnTo>
                    <a:lnTo>
                      <a:pt x="426" y="1151"/>
                    </a:lnTo>
                    <a:lnTo>
                      <a:pt x="396" y="1141"/>
                    </a:lnTo>
                    <a:lnTo>
                      <a:pt x="370" y="1130"/>
                    </a:lnTo>
                    <a:lnTo>
                      <a:pt x="343" y="1119"/>
                    </a:lnTo>
                    <a:lnTo>
                      <a:pt x="317" y="1105"/>
                    </a:lnTo>
                    <a:lnTo>
                      <a:pt x="305" y="1099"/>
                    </a:lnTo>
                    <a:lnTo>
                      <a:pt x="292" y="1092"/>
                    </a:lnTo>
                    <a:lnTo>
                      <a:pt x="279" y="1084"/>
                    </a:lnTo>
                    <a:lnTo>
                      <a:pt x="266" y="1077"/>
                    </a:lnTo>
                    <a:lnTo>
                      <a:pt x="243" y="1059"/>
                    </a:lnTo>
                    <a:lnTo>
                      <a:pt x="221" y="1042"/>
                    </a:lnTo>
                    <a:lnTo>
                      <a:pt x="198" y="1024"/>
                    </a:lnTo>
                    <a:lnTo>
                      <a:pt x="178" y="1004"/>
                    </a:lnTo>
                    <a:lnTo>
                      <a:pt x="157" y="983"/>
                    </a:lnTo>
                    <a:lnTo>
                      <a:pt x="138" y="963"/>
                    </a:lnTo>
                    <a:lnTo>
                      <a:pt x="129" y="953"/>
                    </a:lnTo>
                    <a:lnTo>
                      <a:pt x="121" y="941"/>
                    </a:lnTo>
                    <a:lnTo>
                      <a:pt x="104" y="918"/>
                    </a:lnTo>
                    <a:lnTo>
                      <a:pt x="87" y="894"/>
                    </a:lnTo>
                    <a:lnTo>
                      <a:pt x="73" y="869"/>
                    </a:lnTo>
                    <a:lnTo>
                      <a:pt x="61" y="843"/>
                    </a:lnTo>
                    <a:lnTo>
                      <a:pt x="48" y="818"/>
                    </a:lnTo>
                    <a:lnTo>
                      <a:pt x="43" y="805"/>
                    </a:lnTo>
                    <a:lnTo>
                      <a:pt x="36" y="792"/>
                    </a:lnTo>
                    <a:lnTo>
                      <a:pt x="27" y="764"/>
                    </a:lnTo>
                    <a:lnTo>
                      <a:pt x="19" y="736"/>
                    </a:lnTo>
                    <a:lnTo>
                      <a:pt x="13" y="708"/>
                    </a:lnTo>
                    <a:lnTo>
                      <a:pt x="10" y="694"/>
                    </a:lnTo>
                    <a:lnTo>
                      <a:pt x="6" y="680"/>
                    </a:lnTo>
                    <a:lnTo>
                      <a:pt x="3" y="650"/>
                    </a:lnTo>
                    <a:lnTo>
                      <a:pt x="2" y="635"/>
                    </a:lnTo>
                    <a:lnTo>
                      <a:pt x="2" y="620"/>
                    </a:lnTo>
                    <a:lnTo>
                      <a:pt x="0" y="590"/>
                    </a:lnTo>
                    <a:lnTo>
                      <a:pt x="2" y="560"/>
                    </a:lnTo>
                    <a:lnTo>
                      <a:pt x="3" y="530"/>
                    </a:lnTo>
                    <a:lnTo>
                      <a:pt x="6" y="500"/>
                    </a:lnTo>
                    <a:lnTo>
                      <a:pt x="13" y="471"/>
                    </a:lnTo>
                    <a:lnTo>
                      <a:pt x="19" y="443"/>
                    </a:lnTo>
                    <a:lnTo>
                      <a:pt x="26" y="415"/>
                    </a:lnTo>
                    <a:lnTo>
                      <a:pt x="36" y="387"/>
                    </a:lnTo>
                    <a:lnTo>
                      <a:pt x="47" y="361"/>
                    </a:lnTo>
                    <a:lnTo>
                      <a:pt x="60" y="334"/>
                    </a:lnTo>
                    <a:lnTo>
                      <a:pt x="73" y="308"/>
                    </a:lnTo>
                    <a:lnTo>
                      <a:pt x="87" y="285"/>
                    </a:lnTo>
                    <a:lnTo>
                      <a:pt x="103" y="261"/>
                    </a:lnTo>
                    <a:lnTo>
                      <a:pt x="120" y="237"/>
                    </a:lnTo>
                    <a:lnTo>
                      <a:pt x="137" y="215"/>
                    </a:lnTo>
                    <a:lnTo>
                      <a:pt x="156" y="193"/>
                    </a:lnTo>
                    <a:lnTo>
                      <a:pt x="165" y="184"/>
                    </a:lnTo>
                    <a:lnTo>
                      <a:pt x="177" y="173"/>
                    </a:lnTo>
                    <a:lnTo>
                      <a:pt x="197" y="154"/>
                    </a:lnTo>
                    <a:lnTo>
                      <a:pt x="220" y="135"/>
                    </a:lnTo>
                    <a:lnTo>
                      <a:pt x="242" y="117"/>
                    </a:lnTo>
                    <a:lnTo>
                      <a:pt x="265" y="101"/>
                    </a:lnTo>
                    <a:lnTo>
                      <a:pt x="291" y="86"/>
                    </a:lnTo>
                    <a:lnTo>
                      <a:pt x="316" y="71"/>
                    </a:lnTo>
                    <a:lnTo>
                      <a:pt x="342" y="58"/>
                    </a:lnTo>
                    <a:lnTo>
                      <a:pt x="368" y="47"/>
                    </a:lnTo>
                    <a:lnTo>
                      <a:pt x="395" y="36"/>
                    </a:lnTo>
                    <a:lnTo>
                      <a:pt x="424" y="27"/>
                    </a:lnTo>
                    <a:lnTo>
                      <a:pt x="453" y="19"/>
                    </a:lnTo>
                    <a:lnTo>
                      <a:pt x="483" y="13"/>
                    </a:lnTo>
                    <a:lnTo>
                      <a:pt x="511" y="7"/>
                    </a:lnTo>
                    <a:lnTo>
                      <a:pt x="543" y="3"/>
                    </a:lnTo>
                    <a:lnTo>
                      <a:pt x="573" y="1"/>
                    </a:lnTo>
                    <a:lnTo>
                      <a:pt x="604" y="0"/>
                    </a:lnTo>
                    <a:lnTo>
                      <a:pt x="634" y="1"/>
                    </a:lnTo>
                    <a:lnTo>
                      <a:pt x="666" y="3"/>
                    </a:lnTo>
                    <a:lnTo>
                      <a:pt x="696" y="7"/>
                    </a:lnTo>
                    <a:lnTo>
                      <a:pt x="724" y="12"/>
                    </a:lnTo>
                    <a:lnTo>
                      <a:pt x="755" y="18"/>
                    </a:lnTo>
                    <a:lnTo>
                      <a:pt x="784" y="26"/>
                    </a:lnTo>
                    <a:lnTo>
                      <a:pt x="812" y="35"/>
                    </a:lnTo>
                    <a:lnTo>
                      <a:pt x="839" y="46"/>
                    </a:lnTo>
                    <a:lnTo>
                      <a:pt x="866" y="57"/>
                    </a:lnTo>
                    <a:lnTo>
                      <a:pt x="891" y="70"/>
                    </a:lnTo>
                    <a:lnTo>
                      <a:pt x="905" y="78"/>
                    </a:lnTo>
                    <a:lnTo>
                      <a:pt x="916" y="85"/>
                    </a:lnTo>
                    <a:lnTo>
                      <a:pt x="929" y="92"/>
                    </a:lnTo>
                    <a:lnTo>
                      <a:pt x="942" y="100"/>
                    </a:lnTo>
                    <a:lnTo>
                      <a:pt x="965" y="116"/>
                    </a:lnTo>
                    <a:lnTo>
                      <a:pt x="988" y="133"/>
                    </a:lnTo>
                    <a:lnTo>
                      <a:pt x="1010" y="152"/>
                    </a:lnTo>
                    <a:lnTo>
                      <a:pt x="1031" y="171"/>
                    </a:lnTo>
                    <a:lnTo>
                      <a:pt x="1052" y="192"/>
                    </a:lnTo>
                    <a:lnTo>
                      <a:pt x="1071" y="214"/>
                    </a:lnTo>
                    <a:lnTo>
                      <a:pt x="1080" y="224"/>
                    </a:lnTo>
                    <a:lnTo>
                      <a:pt x="1088" y="235"/>
                    </a:lnTo>
                    <a:lnTo>
                      <a:pt x="1105" y="259"/>
                    </a:lnTo>
                    <a:lnTo>
                      <a:pt x="1121" y="283"/>
                    </a:lnTo>
                    <a:lnTo>
                      <a:pt x="1135" y="306"/>
                    </a:lnTo>
                    <a:lnTo>
                      <a:pt x="1150" y="332"/>
                    </a:lnTo>
                    <a:lnTo>
                      <a:pt x="1161" y="359"/>
                    </a:lnTo>
                    <a:lnTo>
                      <a:pt x="1167" y="371"/>
                    </a:lnTo>
                    <a:lnTo>
                      <a:pt x="1172" y="385"/>
                    </a:lnTo>
                    <a:lnTo>
                      <a:pt x="1182" y="413"/>
                    </a:lnTo>
                    <a:lnTo>
                      <a:pt x="1190" y="441"/>
                    </a:lnTo>
                    <a:lnTo>
                      <a:pt x="1196" y="469"/>
                    </a:lnTo>
                    <a:lnTo>
                      <a:pt x="1199" y="483"/>
                    </a:lnTo>
                    <a:lnTo>
                      <a:pt x="1202" y="497"/>
                    </a:lnTo>
                    <a:lnTo>
                      <a:pt x="1205" y="527"/>
                    </a:lnTo>
                    <a:lnTo>
                      <a:pt x="1207" y="542"/>
                    </a:lnTo>
                    <a:lnTo>
                      <a:pt x="1209" y="557"/>
                    </a:lnTo>
                    <a:lnTo>
                      <a:pt x="1209" y="587"/>
                    </a:lnTo>
                    <a:close/>
                  </a:path>
                </a:pathLst>
              </a:custGeom>
              <a:solidFill>
                <a:srgbClr val="E15A70"/>
              </a:solidFill>
              <a:ln w="9525">
                <a:noFill/>
                <a:round/>
                <a:headEnd/>
                <a:tailEnd/>
              </a:ln>
            </p:spPr>
            <p:txBody>
              <a:bodyPr/>
              <a:lstStyle/>
              <a:p>
                <a:endParaRPr lang="ru-RU"/>
              </a:p>
            </p:txBody>
          </p:sp>
          <p:sp>
            <p:nvSpPr>
              <p:cNvPr id="163816" name="Freeform 41"/>
              <p:cNvSpPr>
                <a:spLocks/>
              </p:cNvSpPr>
              <p:nvPr/>
            </p:nvSpPr>
            <p:spPr bwMode="auto">
              <a:xfrm>
                <a:off x="2311" y="1658"/>
                <a:ext cx="1164" cy="1134"/>
              </a:xfrm>
              <a:custGeom>
                <a:avLst/>
                <a:gdLst>
                  <a:gd name="T0" fmla="*/ 1162 w 1164"/>
                  <a:gd name="T1" fmla="*/ 625 h 1134"/>
                  <a:gd name="T2" fmla="*/ 1146 w 1164"/>
                  <a:gd name="T3" fmla="*/ 709 h 1134"/>
                  <a:gd name="T4" fmla="*/ 1119 w 1164"/>
                  <a:gd name="T5" fmla="*/ 788 h 1134"/>
                  <a:gd name="T6" fmla="*/ 1081 w 1164"/>
                  <a:gd name="T7" fmla="*/ 860 h 1134"/>
                  <a:gd name="T8" fmla="*/ 1032 w 1164"/>
                  <a:gd name="T9" fmla="*/ 927 h 1134"/>
                  <a:gd name="T10" fmla="*/ 975 w 1164"/>
                  <a:gd name="T11" fmla="*/ 985 h 1134"/>
                  <a:gd name="T12" fmla="*/ 909 w 1164"/>
                  <a:gd name="T13" fmla="*/ 1036 h 1134"/>
                  <a:gd name="T14" fmla="*/ 836 w 1164"/>
                  <a:gd name="T15" fmla="*/ 1077 h 1134"/>
                  <a:gd name="T16" fmla="*/ 756 w 1164"/>
                  <a:gd name="T17" fmla="*/ 1109 h 1134"/>
                  <a:gd name="T18" fmla="*/ 673 w 1164"/>
                  <a:gd name="T19" fmla="*/ 1128 h 1134"/>
                  <a:gd name="T20" fmla="*/ 614 w 1164"/>
                  <a:gd name="T21" fmla="*/ 1132 h 1134"/>
                  <a:gd name="T22" fmla="*/ 524 w 1164"/>
                  <a:gd name="T23" fmla="*/ 1131 h 1134"/>
                  <a:gd name="T24" fmla="*/ 438 w 1164"/>
                  <a:gd name="T25" fmla="*/ 1116 h 1134"/>
                  <a:gd name="T26" fmla="*/ 357 w 1164"/>
                  <a:gd name="T27" fmla="*/ 1089 h 1134"/>
                  <a:gd name="T28" fmla="*/ 282 w 1164"/>
                  <a:gd name="T29" fmla="*/ 1052 h 1134"/>
                  <a:gd name="T30" fmla="*/ 214 w 1164"/>
                  <a:gd name="T31" fmla="*/ 1005 h 1134"/>
                  <a:gd name="T32" fmla="*/ 153 w 1164"/>
                  <a:gd name="T33" fmla="*/ 949 h 1134"/>
                  <a:gd name="T34" fmla="*/ 101 w 1164"/>
                  <a:gd name="T35" fmla="*/ 884 h 1134"/>
                  <a:gd name="T36" fmla="*/ 58 w 1164"/>
                  <a:gd name="T37" fmla="*/ 813 h 1134"/>
                  <a:gd name="T38" fmla="*/ 27 w 1164"/>
                  <a:gd name="T39" fmla="*/ 737 h 1134"/>
                  <a:gd name="T40" fmla="*/ 13 w 1164"/>
                  <a:gd name="T41" fmla="*/ 682 h 1134"/>
                  <a:gd name="T42" fmla="*/ 2 w 1164"/>
                  <a:gd name="T43" fmla="*/ 597 h 1134"/>
                  <a:gd name="T44" fmla="*/ 4 w 1164"/>
                  <a:gd name="T45" fmla="*/ 510 h 1134"/>
                  <a:gd name="T46" fmla="*/ 19 w 1164"/>
                  <a:gd name="T47" fmla="*/ 426 h 1134"/>
                  <a:gd name="T48" fmla="*/ 46 w 1164"/>
                  <a:gd name="T49" fmla="*/ 347 h 1134"/>
                  <a:gd name="T50" fmla="*/ 84 w 1164"/>
                  <a:gd name="T51" fmla="*/ 274 h 1134"/>
                  <a:gd name="T52" fmla="*/ 133 w 1164"/>
                  <a:gd name="T53" fmla="*/ 208 h 1134"/>
                  <a:gd name="T54" fmla="*/ 192 w 1164"/>
                  <a:gd name="T55" fmla="*/ 148 h 1134"/>
                  <a:gd name="T56" fmla="*/ 256 w 1164"/>
                  <a:gd name="T57" fmla="*/ 97 h 1134"/>
                  <a:gd name="T58" fmla="*/ 329 w 1164"/>
                  <a:gd name="T59" fmla="*/ 58 h 1134"/>
                  <a:gd name="T60" fmla="*/ 408 w 1164"/>
                  <a:gd name="T61" fmla="*/ 26 h 1134"/>
                  <a:gd name="T62" fmla="*/ 493 w 1164"/>
                  <a:gd name="T63" fmla="*/ 7 h 1134"/>
                  <a:gd name="T64" fmla="*/ 553 w 1164"/>
                  <a:gd name="T65" fmla="*/ 2 h 1134"/>
                  <a:gd name="T66" fmla="*/ 641 w 1164"/>
                  <a:gd name="T67" fmla="*/ 4 h 1134"/>
                  <a:gd name="T68" fmla="*/ 727 w 1164"/>
                  <a:gd name="T69" fmla="*/ 17 h 1134"/>
                  <a:gd name="T70" fmla="*/ 809 w 1164"/>
                  <a:gd name="T71" fmla="*/ 44 h 1134"/>
                  <a:gd name="T72" fmla="*/ 883 w 1164"/>
                  <a:gd name="T73" fmla="*/ 82 h 1134"/>
                  <a:gd name="T74" fmla="*/ 952 w 1164"/>
                  <a:gd name="T75" fmla="*/ 129 h 1134"/>
                  <a:gd name="T76" fmla="*/ 1013 w 1164"/>
                  <a:gd name="T77" fmla="*/ 186 h 1134"/>
                  <a:gd name="T78" fmla="*/ 1064 w 1164"/>
                  <a:gd name="T79" fmla="*/ 249 h 1134"/>
                  <a:gd name="T80" fmla="*/ 1107 w 1164"/>
                  <a:gd name="T81" fmla="*/ 320 h 1134"/>
                  <a:gd name="T82" fmla="*/ 1137 w 1164"/>
                  <a:gd name="T83" fmla="*/ 397 h 1134"/>
                  <a:gd name="T84" fmla="*/ 1153 w 1164"/>
                  <a:gd name="T85" fmla="*/ 452 h 1134"/>
                  <a:gd name="T86" fmla="*/ 1164 w 1164"/>
                  <a:gd name="T87" fmla="*/ 536 h 113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164"/>
                  <a:gd name="T133" fmla="*/ 0 h 1134"/>
                  <a:gd name="T134" fmla="*/ 1164 w 1164"/>
                  <a:gd name="T135" fmla="*/ 1134 h 113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164" h="1134">
                    <a:moveTo>
                      <a:pt x="1164" y="566"/>
                    </a:moveTo>
                    <a:lnTo>
                      <a:pt x="1164" y="595"/>
                    </a:lnTo>
                    <a:lnTo>
                      <a:pt x="1162" y="625"/>
                    </a:lnTo>
                    <a:lnTo>
                      <a:pt x="1158" y="653"/>
                    </a:lnTo>
                    <a:lnTo>
                      <a:pt x="1153" y="680"/>
                    </a:lnTo>
                    <a:lnTo>
                      <a:pt x="1146" y="709"/>
                    </a:lnTo>
                    <a:lnTo>
                      <a:pt x="1138" y="735"/>
                    </a:lnTo>
                    <a:lnTo>
                      <a:pt x="1130" y="760"/>
                    </a:lnTo>
                    <a:lnTo>
                      <a:pt x="1119" y="788"/>
                    </a:lnTo>
                    <a:lnTo>
                      <a:pt x="1108" y="811"/>
                    </a:lnTo>
                    <a:lnTo>
                      <a:pt x="1095" y="837"/>
                    </a:lnTo>
                    <a:lnTo>
                      <a:pt x="1081" y="860"/>
                    </a:lnTo>
                    <a:lnTo>
                      <a:pt x="1065" y="882"/>
                    </a:lnTo>
                    <a:lnTo>
                      <a:pt x="1050" y="906"/>
                    </a:lnTo>
                    <a:lnTo>
                      <a:pt x="1032" y="927"/>
                    </a:lnTo>
                    <a:lnTo>
                      <a:pt x="1014" y="947"/>
                    </a:lnTo>
                    <a:lnTo>
                      <a:pt x="994" y="968"/>
                    </a:lnTo>
                    <a:lnTo>
                      <a:pt x="975" y="985"/>
                    </a:lnTo>
                    <a:lnTo>
                      <a:pt x="953" y="1004"/>
                    </a:lnTo>
                    <a:lnTo>
                      <a:pt x="931" y="1020"/>
                    </a:lnTo>
                    <a:lnTo>
                      <a:pt x="909" y="1036"/>
                    </a:lnTo>
                    <a:lnTo>
                      <a:pt x="884" y="1051"/>
                    </a:lnTo>
                    <a:lnTo>
                      <a:pt x="861" y="1064"/>
                    </a:lnTo>
                    <a:lnTo>
                      <a:pt x="836" y="1077"/>
                    </a:lnTo>
                    <a:lnTo>
                      <a:pt x="811" y="1088"/>
                    </a:lnTo>
                    <a:lnTo>
                      <a:pt x="783" y="1099"/>
                    </a:lnTo>
                    <a:lnTo>
                      <a:pt x="756" y="1109"/>
                    </a:lnTo>
                    <a:lnTo>
                      <a:pt x="728" y="1115"/>
                    </a:lnTo>
                    <a:lnTo>
                      <a:pt x="701" y="1121"/>
                    </a:lnTo>
                    <a:lnTo>
                      <a:pt x="673" y="1128"/>
                    </a:lnTo>
                    <a:lnTo>
                      <a:pt x="657" y="1130"/>
                    </a:lnTo>
                    <a:lnTo>
                      <a:pt x="643" y="1131"/>
                    </a:lnTo>
                    <a:lnTo>
                      <a:pt x="614" y="1132"/>
                    </a:lnTo>
                    <a:lnTo>
                      <a:pt x="584" y="1134"/>
                    </a:lnTo>
                    <a:lnTo>
                      <a:pt x="554" y="1133"/>
                    </a:lnTo>
                    <a:lnTo>
                      <a:pt x="524" y="1131"/>
                    </a:lnTo>
                    <a:lnTo>
                      <a:pt x="495" y="1128"/>
                    </a:lnTo>
                    <a:lnTo>
                      <a:pt x="467" y="1122"/>
                    </a:lnTo>
                    <a:lnTo>
                      <a:pt x="438" y="1116"/>
                    </a:lnTo>
                    <a:lnTo>
                      <a:pt x="410" y="1110"/>
                    </a:lnTo>
                    <a:lnTo>
                      <a:pt x="383" y="1100"/>
                    </a:lnTo>
                    <a:lnTo>
                      <a:pt x="357" y="1089"/>
                    </a:lnTo>
                    <a:lnTo>
                      <a:pt x="331" y="1078"/>
                    </a:lnTo>
                    <a:lnTo>
                      <a:pt x="305" y="1065"/>
                    </a:lnTo>
                    <a:lnTo>
                      <a:pt x="282" y="1052"/>
                    </a:lnTo>
                    <a:lnTo>
                      <a:pt x="257" y="1037"/>
                    </a:lnTo>
                    <a:lnTo>
                      <a:pt x="235" y="1021"/>
                    </a:lnTo>
                    <a:lnTo>
                      <a:pt x="214" y="1005"/>
                    </a:lnTo>
                    <a:lnTo>
                      <a:pt x="193" y="987"/>
                    </a:lnTo>
                    <a:lnTo>
                      <a:pt x="172" y="969"/>
                    </a:lnTo>
                    <a:lnTo>
                      <a:pt x="153" y="949"/>
                    </a:lnTo>
                    <a:lnTo>
                      <a:pt x="134" y="928"/>
                    </a:lnTo>
                    <a:lnTo>
                      <a:pt x="116" y="908"/>
                    </a:lnTo>
                    <a:lnTo>
                      <a:pt x="101" y="884"/>
                    </a:lnTo>
                    <a:lnTo>
                      <a:pt x="84" y="861"/>
                    </a:lnTo>
                    <a:lnTo>
                      <a:pt x="72" y="838"/>
                    </a:lnTo>
                    <a:lnTo>
                      <a:pt x="58" y="813"/>
                    </a:lnTo>
                    <a:lnTo>
                      <a:pt x="46" y="790"/>
                    </a:lnTo>
                    <a:lnTo>
                      <a:pt x="37" y="762"/>
                    </a:lnTo>
                    <a:lnTo>
                      <a:pt x="27" y="737"/>
                    </a:lnTo>
                    <a:lnTo>
                      <a:pt x="20" y="711"/>
                    </a:lnTo>
                    <a:lnTo>
                      <a:pt x="16" y="696"/>
                    </a:lnTo>
                    <a:lnTo>
                      <a:pt x="13" y="682"/>
                    </a:lnTo>
                    <a:lnTo>
                      <a:pt x="7" y="655"/>
                    </a:lnTo>
                    <a:lnTo>
                      <a:pt x="4" y="627"/>
                    </a:lnTo>
                    <a:lnTo>
                      <a:pt x="2" y="597"/>
                    </a:lnTo>
                    <a:lnTo>
                      <a:pt x="0" y="568"/>
                    </a:lnTo>
                    <a:lnTo>
                      <a:pt x="2" y="538"/>
                    </a:lnTo>
                    <a:lnTo>
                      <a:pt x="4" y="510"/>
                    </a:lnTo>
                    <a:lnTo>
                      <a:pt x="6" y="482"/>
                    </a:lnTo>
                    <a:lnTo>
                      <a:pt x="13" y="454"/>
                    </a:lnTo>
                    <a:lnTo>
                      <a:pt x="19" y="426"/>
                    </a:lnTo>
                    <a:lnTo>
                      <a:pt x="27" y="399"/>
                    </a:lnTo>
                    <a:lnTo>
                      <a:pt x="36" y="374"/>
                    </a:lnTo>
                    <a:lnTo>
                      <a:pt x="46" y="347"/>
                    </a:lnTo>
                    <a:lnTo>
                      <a:pt x="57" y="322"/>
                    </a:lnTo>
                    <a:lnTo>
                      <a:pt x="71" y="298"/>
                    </a:lnTo>
                    <a:lnTo>
                      <a:pt x="84" y="274"/>
                    </a:lnTo>
                    <a:lnTo>
                      <a:pt x="100" y="251"/>
                    </a:lnTo>
                    <a:lnTo>
                      <a:pt x="115" y="229"/>
                    </a:lnTo>
                    <a:lnTo>
                      <a:pt x="133" y="208"/>
                    </a:lnTo>
                    <a:lnTo>
                      <a:pt x="152" y="187"/>
                    </a:lnTo>
                    <a:lnTo>
                      <a:pt x="171" y="167"/>
                    </a:lnTo>
                    <a:lnTo>
                      <a:pt x="192" y="148"/>
                    </a:lnTo>
                    <a:lnTo>
                      <a:pt x="212" y="131"/>
                    </a:lnTo>
                    <a:lnTo>
                      <a:pt x="234" y="114"/>
                    </a:lnTo>
                    <a:lnTo>
                      <a:pt x="256" y="97"/>
                    </a:lnTo>
                    <a:lnTo>
                      <a:pt x="280" y="83"/>
                    </a:lnTo>
                    <a:lnTo>
                      <a:pt x="303" y="69"/>
                    </a:lnTo>
                    <a:lnTo>
                      <a:pt x="329" y="58"/>
                    </a:lnTo>
                    <a:lnTo>
                      <a:pt x="356" y="45"/>
                    </a:lnTo>
                    <a:lnTo>
                      <a:pt x="382" y="35"/>
                    </a:lnTo>
                    <a:lnTo>
                      <a:pt x="408" y="26"/>
                    </a:lnTo>
                    <a:lnTo>
                      <a:pt x="437" y="18"/>
                    </a:lnTo>
                    <a:lnTo>
                      <a:pt x="465" y="12"/>
                    </a:lnTo>
                    <a:lnTo>
                      <a:pt x="493" y="7"/>
                    </a:lnTo>
                    <a:lnTo>
                      <a:pt x="508" y="5"/>
                    </a:lnTo>
                    <a:lnTo>
                      <a:pt x="523" y="4"/>
                    </a:lnTo>
                    <a:lnTo>
                      <a:pt x="553" y="2"/>
                    </a:lnTo>
                    <a:lnTo>
                      <a:pt x="582" y="0"/>
                    </a:lnTo>
                    <a:lnTo>
                      <a:pt x="612" y="2"/>
                    </a:lnTo>
                    <a:lnTo>
                      <a:pt x="641" y="4"/>
                    </a:lnTo>
                    <a:lnTo>
                      <a:pt x="671" y="6"/>
                    </a:lnTo>
                    <a:lnTo>
                      <a:pt x="700" y="11"/>
                    </a:lnTo>
                    <a:lnTo>
                      <a:pt x="727" y="17"/>
                    </a:lnTo>
                    <a:lnTo>
                      <a:pt x="755" y="25"/>
                    </a:lnTo>
                    <a:lnTo>
                      <a:pt x="782" y="35"/>
                    </a:lnTo>
                    <a:lnTo>
                      <a:pt x="809" y="44"/>
                    </a:lnTo>
                    <a:lnTo>
                      <a:pt x="834" y="57"/>
                    </a:lnTo>
                    <a:lnTo>
                      <a:pt x="860" y="68"/>
                    </a:lnTo>
                    <a:lnTo>
                      <a:pt x="883" y="82"/>
                    </a:lnTo>
                    <a:lnTo>
                      <a:pt x="907" y="96"/>
                    </a:lnTo>
                    <a:lnTo>
                      <a:pt x="930" y="112"/>
                    </a:lnTo>
                    <a:lnTo>
                      <a:pt x="952" y="129"/>
                    </a:lnTo>
                    <a:lnTo>
                      <a:pt x="974" y="146"/>
                    </a:lnTo>
                    <a:lnTo>
                      <a:pt x="993" y="165"/>
                    </a:lnTo>
                    <a:lnTo>
                      <a:pt x="1013" y="186"/>
                    </a:lnTo>
                    <a:lnTo>
                      <a:pt x="1031" y="206"/>
                    </a:lnTo>
                    <a:lnTo>
                      <a:pt x="1049" y="227"/>
                    </a:lnTo>
                    <a:lnTo>
                      <a:pt x="1064" y="249"/>
                    </a:lnTo>
                    <a:lnTo>
                      <a:pt x="1081" y="272"/>
                    </a:lnTo>
                    <a:lnTo>
                      <a:pt x="1094" y="296"/>
                    </a:lnTo>
                    <a:lnTo>
                      <a:pt x="1107" y="320"/>
                    </a:lnTo>
                    <a:lnTo>
                      <a:pt x="1118" y="345"/>
                    </a:lnTo>
                    <a:lnTo>
                      <a:pt x="1130" y="372"/>
                    </a:lnTo>
                    <a:lnTo>
                      <a:pt x="1137" y="397"/>
                    </a:lnTo>
                    <a:lnTo>
                      <a:pt x="1145" y="424"/>
                    </a:lnTo>
                    <a:lnTo>
                      <a:pt x="1150" y="439"/>
                    </a:lnTo>
                    <a:lnTo>
                      <a:pt x="1153" y="452"/>
                    </a:lnTo>
                    <a:lnTo>
                      <a:pt x="1158" y="480"/>
                    </a:lnTo>
                    <a:lnTo>
                      <a:pt x="1162" y="508"/>
                    </a:lnTo>
                    <a:lnTo>
                      <a:pt x="1164" y="536"/>
                    </a:lnTo>
                    <a:lnTo>
                      <a:pt x="1164" y="566"/>
                    </a:lnTo>
                    <a:close/>
                  </a:path>
                </a:pathLst>
              </a:custGeom>
              <a:solidFill>
                <a:srgbClr val="ED5871"/>
              </a:solidFill>
              <a:ln w="9525">
                <a:noFill/>
                <a:round/>
                <a:headEnd/>
                <a:tailEnd/>
              </a:ln>
            </p:spPr>
            <p:txBody>
              <a:bodyPr/>
              <a:lstStyle/>
              <a:p>
                <a:endParaRPr lang="ru-RU"/>
              </a:p>
            </p:txBody>
          </p:sp>
          <p:sp>
            <p:nvSpPr>
              <p:cNvPr id="163817" name="Freeform 42"/>
              <p:cNvSpPr>
                <a:spLocks/>
              </p:cNvSpPr>
              <p:nvPr/>
            </p:nvSpPr>
            <p:spPr bwMode="auto">
              <a:xfrm>
                <a:off x="2846" y="1109"/>
                <a:ext cx="91" cy="92"/>
              </a:xfrm>
              <a:custGeom>
                <a:avLst/>
                <a:gdLst>
                  <a:gd name="T0" fmla="*/ 0 w 509"/>
                  <a:gd name="T1" fmla="*/ 0 h 450"/>
                  <a:gd name="T2" fmla="*/ 0 w 509"/>
                  <a:gd name="T3" fmla="*/ 0 h 450"/>
                  <a:gd name="T4" fmla="*/ 0 w 509"/>
                  <a:gd name="T5" fmla="*/ 0 h 450"/>
                  <a:gd name="T6" fmla="*/ 0 w 509"/>
                  <a:gd name="T7" fmla="*/ 0 h 450"/>
                  <a:gd name="T8" fmla="*/ 0 w 509"/>
                  <a:gd name="T9" fmla="*/ 0 h 450"/>
                  <a:gd name="T10" fmla="*/ 0 60000 65536"/>
                  <a:gd name="T11" fmla="*/ 0 60000 65536"/>
                  <a:gd name="T12" fmla="*/ 0 60000 65536"/>
                  <a:gd name="T13" fmla="*/ 0 60000 65536"/>
                  <a:gd name="T14" fmla="*/ 0 60000 65536"/>
                  <a:gd name="T15" fmla="*/ 0 w 509"/>
                  <a:gd name="T16" fmla="*/ 0 h 450"/>
                  <a:gd name="T17" fmla="*/ 509 w 509"/>
                  <a:gd name="T18" fmla="*/ 450 h 450"/>
                </a:gdLst>
                <a:ahLst/>
                <a:cxnLst>
                  <a:cxn ang="T10">
                    <a:pos x="T0" y="T1"/>
                  </a:cxn>
                  <a:cxn ang="T11">
                    <a:pos x="T2" y="T3"/>
                  </a:cxn>
                  <a:cxn ang="T12">
                    <a:pos x="T4" y="T5"/>
                  </a:cxn>
                  <a:cxn ang="T13">
                    <a:pos x="T6" y="T7"/>
                  </a:cxn>
                  <a:cxn ang="T14">
                    <a:pos x="T8" y="T9"/>
                  </a:cxn>
                </a:cxnLst>
                <a:rect l="T15" t="T16" r="T17" b="T18"/>
                <a:pathLst>
                  <a:path w="509" h="450">
                    <a:moveTo>
                      <a:pt x="508" y="225"/>
                    </a:moveTo>
                    <a:cubicBezTo>
                      <a:pt x="508" y="100"/>
                      <a:pt x="394" y="0"/>
                      <a:pt x="254" y="0"/>
                    </a:cubicBezTo>
                    <a:cubicBezTo>
                      <a:pt x="114" y="0"/>
                      <a:pt x="0" y="101"/>
                      <a:pt x="0" y="226"/>
                    </a:cubicBezTo>
                    <a:cubicBezTo>
                      <a:pt x="0" y="350"/>
                      <a:pt x="114" y="450"/>
                      <a:pt x="255" y="450"/>
                    </a:cubicBezTo>
                    <a:cubicBezTo>
                      <a:pt x="395" y="450"/>
                      <a:pt x="509" y="349"/>
                      <a:pt x="508" y="225"/>
                    </a:cubicBezTo>
                  </a:path>
                </a:pathLst>
              </a:custGeom>
              <a:solidFill>
                <a:srgbClr val="FFFFFF"/>
              </a:solidFill>
              <a:ln w="0">
                <a:solidFill>
                  <a:srgbClr val="000000"/>
                </a:solidFill>
                <a:prstDash val="solid"/>
                <a:round/>
                <a:headEnd/>
                <a:tailEnd/>
              </a:ln>
            </p:spPr>
            <p:txBody>
              <a:bodyPr/>
              <a:lstStyle/>
              <a:p>
                <a:endParaRPr lang="ru-RU"/>
              </a:p>
            </p:txBody>
          </p:sp>
          <p:sp>
            <p:nvSpPr>
              <p:cNvPr id="163818" name="Oval 43"/>
              <p:cNvSpPr>
                <a:spLocks noChangeArrowheads="1"/>
              </p:cNvSpPr>
              <p:nvPr/>
            </p:nvSpPr>
            <p:spPr bwMode="auto">
              <a:xfrm>
                <a:off x="2846" y="1111"/>
                <a:ext cx="91" cy="90"/>
              </a:xfrm>
              <a:prstGeom prst="ellipse">
                <a:avLst/>
              </a:prstGeom>
              <a:noFill/>
              <a:ln w="6350" cap="rnd">
                <a:solidFill>
                  <a:srgbClr val="000000"/>
                </a:solidFill>
                <a:round/>
                <a:headEnd/>
                <a:tailEnd/>
              </a:ln>
            </p:spPr>
            <p:txBody>
              <a:bodyPr/>
              <a:lstStyle/>
              <a:p>
                <a:endParaRPr lang="en-US"/>
              </a:p>
            </p:txBody>
          </p:sp>
          <p:sp>
            <p:nvSpPr>
              <p:cNvPr id="163819" name="Freeform 44"/>
              <p:cNvSpPr>
                <a:spLocks/>
              </p:cNvSpPr>
              <p:nvPr/>
            </p:nvSpPr>
            <p:spPr bwMode="auto">
              <a:xfrm>
                <a:off x="2738" y="1126"/>
                <a:ext cx="93" cy="88"/>
              </a:xfrm>
              <a:custGeom>
                <a:avLst/>
                <a:gdLst>
                  <a:gd name="T0" fmla="*/ 0 w 93"/>
                  <a:gd name="T1" fmla="*/ 49 h 88"/>
                  <a:gd name="T2" fmla="*/ 0 w 93"/>
                  <a:gd name="T3" fmla="*/ 40 h 88"/>
                  <a:gd name="T4" fmla="*/ 2 w 93"/>
                  <a:gd name="T5" fmla="*/ 31 h 88"/>
                  <a:gd name="T6" fmla="*/ 4 w 93"/>
                  <a:gd name="T7" fmla="*/ 27 h 88"/>
                  <a:gd name="T8" fmla="*/ 4 w 93"/>
                  <a:gd name="T9" fmla="*/ 24 h 88"/>
                  <a:gd name="T10" fmla="*/ 10 w 93"/>
                  <a:gd name="T11" fmla="*/ 16 h 88"/>
                  <a:gd name="T12" fmla="*/ 13 w 93"/>
                  <a:gd name="T13" fmla="*/ 13 h 88"/>
                  <a:gd name="T14" fmla="*/ 16 w 93"/>
                  <a:gd name="T15" fmla="*/ 10 h 88"/>
                  <a:gd name="T16" fmla="*/ 21 w 93"/>
                  <a:gd name="T17" fmla="*/ 9 h 88"/>
                  <a:gd name="T18" fmla="*/ 24 w 93"/>
                  <a:gd name="T19" fmla="*/ 5 h 88"/>
                  <a:gd name="T20" fmla="*/ 32 w 93"/>
                  <a:gd name="T21" fmla="*/ 2 h 88"/>
                  <a:gd name="T22" fmla="*/ 36 w 93"/>
                  <a:gd name="T23" fmla="*/ 0 h 88"/>
                  <a:gd name="T24" fmla="*/ 42 w 93"/>
                  <a:gd name="T25" fmla="*/ 0 h 88"/>
                  <a:gd name="T26" fmla="*/ 51 w 93"/>
                  <a:gd name="T27" fmla="*/ 0 h 88"/>
                  <a:gd name="T28" fmla="*/ 55 w 93"/>
                  <a:gd name="T29" fmla="*/ 0 h 88"/>
                  <a:gd name="T30" fmla="*/ 61 w 93"/>
                  <a:gd name="T31" fmla="*/ 2 h 88"/>
                  <a:gd name="T32" fmla="*/ 68 w 93"/>
                  <a:gd name="T33" fmla="*/ 5 h 88"/>
                  <a:gd name="T34" fmla="*/ 74 w 93"/>
                  <a:gd name="T35" fmla="*/ 11 h 88"/>
                  <a:gd name="T36" fmla="*/ 81 w 93"/>
                  <a:gd name="T37" fmla="*/ 16 h 88"/>
                  <a:gd name="T38" fmla="*/ 86 w 93"/>
                  <a:gd name="T39" fmla="*/ 24 h 88"/>
                  <a:gd name="T40" fmla="*/ 91 w 93"/>
                  <a:gd name="T41" fmla="*/ 31 h 88"/>
                  <a:gd name="T42" fmla="*/ 91 w 93"/>
                  <a:gd name="T43" fmla="*/ 36 h 88"/>
                  <a:gd name="T44" fmla="*/ 93 w 93"/>
                  <a:gd name="T45" fmla="*/ 40 h 88"/>
                  <a:gd name="T46" fmla="*/ 93 w 93"/>
                  <a:gd name="T47" fmla="*/ 50 h 88"/>
                  <a:gd name="T48" fmla="*/ 89 w 93"/>
                  <a:gd name="T49" fmla="*/ 58 h 88"/>
                  <a:gd name="T50" fmla="*/ 88 w 93"/>
                  <a:gd name="T51" fmla="*/ 62 h 88"/>
                  <a:gd name="T52" fmla="*/ 86 w 93"/>
                  <a:gd name="T53" fmla="*/ 66 h 88"/>
                  <a:gd name="T54" fmla="*/ 81 w 93"/>
                  <a:gd name="T55" fmla="*/ 73 h 88"/>
                  <a:gd name="T56" fmla="*/ 78 w 93"/>
                  <a:gd name="T57" fmla="*/ 77 h 88"/>
                  <a:gd name="T58" fmla="*/ 75 w 93"/>
                  <a:gd name="T59" fmla="*/ 79 h 88"/>
                  <a:gd name="T60" fmla="*/ 72 w 93"/>
                  <a:gd name="T61" fmla="*/ 81 h 88"/>
                  <a:gd name="T62" fmla="*/ 67 w 93"/>
                  <a:gd name="T63" fmla="*/ 84 h 88"/>
                  <a:gd name="T64" fmla="*/ 59 w 93"/>
                  <a:gd name="T65" fmla="*/ 87 h 88"/>
                  <a:gd name="T66" fmla="*/ 54 w 93"/>
                  <a:gd name="T67" fmla="*/ 87 h 88"/>
                  <a:gd name="T68" fmla="*/ 50 w 93"/>
                  <a:gd name="T69" fmla="*/ 88 h 88"/>
                  <a:gd name="T70" fmla="*/ 40 w 93"/>
                  <a:gd name="T71" fmla="*/ 88 h 88"/>
                  <a:gd name="T72" fmla="*/ 35 w 93"/>
                  <a:gd name="T73" fmla="*/ 87 h 88"/>
                  <a:gd name="T74" fmla="*/ 32 w 93"/>
                  <a:gd name="T75" fmla="*/ 87 h 88"/>
                  <a:gd name="T76" fmla="*/ 24 w 93"/>
                  <a:gd name="T77" fmla="*/ 82 h 88"/>
                  <a:gd name="T78" fmla="*/ 16 w 93"/>
                  <a:gd name="T79" fmla="*/ 78 h 88"/>
                  <a:gd name="T80" fmla="*/ 10 w 93"/>
                  <a:gd name="T81" fmla="*/ 72 h 88"/>
                  <a:gd name="T82" fmla="*/ 4 w 93"/>
                  <a:gd name="T83" fmla="*/ 66 h 88"/>
                  <a:gd name="T84" fmla="*/ 2 w 93"/>
                  <a:gd name="T85" fmla="*/ 58 h 88"/>
                  <a:gd name="T86" fmla="*/ 0 w 93"/>
                  <a:gd name="T87" fmla="*/ 53 h 88"/>
                  <a:gd name="T88" fmla="*/ 0 w 93"/>
                  <a:gd name="T89" fmla="*/ 49 h 8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3"/>
                  <a:gd name="T136" fmla="*/ 0 h 88"/>
                  <a:gd name="T137" fmla="*/ 93 w 93"/>
                  <a:gd name="T138" fmla="*/ 88 h 8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3" h="88">
                    <a:moveTo>
                      <a:pt x="0" y="49"/>
                    </a:moveTo>
                    <a:lnTo>
                      <a:pt x="0" y="40"/>
                    </a:lnTo>
                    <a:lnTo>
                      <a:pt x="2" y="31"/>
                    </a:lnTo>
                    <a:lnTo>
                      <a:pt x="4" y="27"/>
                    </a:lnTo>
                    <a:lnTo>
                      <a:pt x="4" y="24"/>
                    </a:lnTo>
                    <a:lnTo>
                      <a:pt x="10" y="16"/>
                    </a:lnTo>
                    <a:lnTo>
                      <a:pt x="13" y="13"/>
                    </a:lnTo>
                    <a:lnTo>
                      <a:pt x="16" y="10"/>
                    </a:lnTo>
                    <a:lnTo>
                      <a:pt x="21" y="9"/>
                    </a:lnTo>
                    <a:lnTo>
                      <a:pt x="24" y="5"/>
                    </a:lnTo>
                    <a:lnTo>
                      <a:pt x="32" y="2"/>
                    </a:lnTo>
                    <a:lnTo>
                      <a:pt x="36" y="0"/>
                    </a:lnTo>
                    <a:lnTo>
                      <a:pt x="42" y="0"/>
                    </a:lnTo>
                    <a:lnTo>
                      <a:pt x="51" y="0"/>
                    </a:lnTo>
                    <a:lnTo>
                      <a:pt x="55" y="0"/>
                    </a:lnTo>
                    <a:lnTo>
                      <a:pt x="61" y="2"/>
                    </a:lnTo>
                    <a:lnTo>
                      <a:pt x="68" y="5"/>
                    </a:lnTo>
                    <a:lnTo>
                      <a:pt x="74" y="11"/>
                    </a:lnTo>
                    <a:lnTo>
                      <a:pt x="81" y="16"/>
                    </a:lnTo>
                    <a:lnTo>
                      <a:pt x="86" y="24"/>
                    </a:lnTo>
                    <a:lnTo>
                      <a:pt x="91" y="31"/>
                    </a:lnTo>
                    <a:lnTo>
                      <a:pt x="91" y="36"/>
                    </a:lnTo>
                    <a:lnTo>
                      <a:pt x="93" y="40"/>
                    </a:lnTo>
                    <a:lnTo>
                      <a:pt x="93" y="50"/>
                    </a:lnTo>
                    <a:lnTo>
                      <a:pt x="89" y="58"/>
                    </a:lnTo>
                    <a:lnTo>
                      <a:pt x="88" y="62"/>
                    </a:lnTo>
                    <a:lnTo>
                      <a:pt x="86" y="66"/>
                    </a:lnTo>
                    <a:lnTo>
                      <a:pt x="81" y="73"/>
                    </a:lnTo>
                    <a:lnTo>
                      <a:pt x="78" y="77"/>
                    </a:lnTo>
                    <a:lnTo>
                      <a:pt x="75" y="79"/>
                    </a:lnTo>
                    <a:lnTo>
                      <a:pt x="72" y="81"/>
                    </a:lnTo>
                    <a:lnTo>
                      <a:pt x="67" y="84"/>
                    </a:lnTo>
                    <a:lnTo>
                      <a:pt x="59" y="87"/>
                    </a:lnTo>
                    <a:lnTo>
                      <a:pt x="54" y="87"/>
                    </a:lnTo>
                    <a:lnTo>
                      <a:pt x="50" y="88"/>
                    </a:lnTo>
                    <a:lnTo>
                      <a:pt x="40" y="88"/>
                    </a:lnTo>
                    <a:lnTo>
                      <a:pt x="35" y="87"/>
                    </a:lnTo>
                    <a:lnTo>
                      <a:pt x="32" y="87"/>
                    </a:lnTo>
                    <a:lnTo>
                      <a:pt x="24" y="82"/>
                    </a:lnTo>
                    <a:lnTo>
                      <a:pt x="16" y="78"/>
                    </a:lnTo>
                    <a:lnTo>
                      <a:pt x="10" y="72"/>
                    </a:lnTo>
                    <a:lnTo>
                      <a:pt x="4" y="66"/>
                    </a:lnTo>
                    <a:lnTo>
                      <a:pt x="2" y="58"/>
                    </a:lnTo>
                    <a:lnTo>
                      <a:pt x="0" y="53"/>
                    </a:lnTo>
                    <a:lnTo>
                      <a:pt x="0" y="49"/>
                    </a:lnTo>
                    <a:close/>
                  </a:path>
                </a:pathLst>
              </a:custGeom>
              <a:solidFill>
                <a:srgbClr val="FFFFFF"/>
              </a:solidFill>
              <a:ln w="9525">
                <a:noFill/>
                <a:round/>
                <a:headEnd/>
                <a:tailEnd/>
              </a:ln>
            </p:spPr>
            <p:txBody>
              <a:bodyPr/>
              <a:lstStyle/>
              <a:p>
                <a:endParaRPr lang="ru-RU"/>
              </a:p>
            </p:txBody>
          </p:sp>
          <p:sp>
            <p:nvSpPr>
              <p:cNvPr id="163820" name="Freeform 45"/>
              <p:cNvSpPr>
                <a:spLocks/>
              </p:cNvSpPr>
              <p:nvPr/>
            </p:nvSpPr>
            <p:spPr bwMode="auto">
              <a:xfrm>
                <a:off x="2738" y="1126"/>
                <a:ext cx="93" cy="88"/>
              </a:xfrm>
              <a:custGeom>
                <a:avLst/>
                <a:gdLst>
                  <a:gd name="T0" fmla="*/ 0 w 93"/>
                  <a:gd name="T1" fmla="*/ 49 h 88"/>
                  <a:gd name="T2" fmla="*/ 2 w 93"/>
                  <a:gd name="T3" fmla="*/ 30 h 88"/>
                  <a:gd name="T4" fmla="*/ 10 w 93"/>
                  <a:gd name="T5" fmla="*/ 16 h 88"/>
                  <a:gd name="T6" fmla="*/ 16 w 93"/>
                  <a:gd name="T7" fmla="*/ 10 h 88"/>
                  <a:gd name="T8" fmla="*/ 24 w 93"/>
                  <a:gd name="T9" fmla="*/ 5 h 88"/>
                  <a:gd name="T10" fmla="*/ 32 w 93"/>
                  <a:gd name="T11" fmla="*/ 2 h 88"/>
                  <a:gd name="T12" fmla="*/ 42 w 93"/>
                  <a:gd name="T13" fmla="*/ 0 h 88"/>
                  <a:gd name="T14" fmla="*/ 61 w 93"/>
                  <a:gd name="T15" fmla="*/ 2 h 88"/>
                  <a:gd name="T16" fmla="*/ 76 w 93"/>
                  <a:gd name="T17" fmla="*/ 10 h 88"/>
                  <a:gd name="T18" fmla="*/ 88 w 93"/>
                  <a:gd name="T19" fmla="*/ 24 h 88"/>
                  <a:gd name="T20" fmla="*/ 93 w 93"/>
                  <a:gd name="T21" fmla="*/ 40 h 88"/>
                  <a:gd name="T22" fmla="*/ 91 w 93"/>
                  <a:gd name="T23" fmla="*/ 58 h 88"/>
                  <a:gd name="T24" fmla="*/ 81 w 93"/>
                  <a:gd name="T25" fmla="*/ 73 h 88"/>
                  <a:gd name="T26" fmla="*/ 75 w 93"/>
                  <a:gd name="T27" fmla="*/ 78 h 88"/>
                  <a:gd name="T28" fmla="*/ 67 w 93"/>
                  <a:gd name="T29" fmla="*/ 82 h 88"/>
                  <a:gd name="T30" fmla="*/ 59 w 93"/>
                  <a:gd name="T31" fmla="*/ 87 h 88"/>
                  <a:gd name="T32" fmla="*/ 50 w 93"/>
                  <a:gd name="T33" fmla="*/ 88 h 88"/>
                  <a:gd name="T34" fmla="*/ 32 w 93"/>
                  <a:gd name="T35" fmla="*/ 86 h 88"/>
                  <a:gd name="T36" fmla="*/ 16 w 93"/>
                  <a:gd name="T37" fmla="*/ 78 h 88"/>
                  <a:gd name="T38" fmla="*/ 4 w 93"/>
                  <a:gd name="T39" fmla="*/ 66 h 88"/>
                  <a:gd name="T40" fmla="*/ 0 w 93"/>
                  <a:gd name="T41" fmla="*/ 49 h 8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3"/>
                  <a:gd name="T64" fmla="*/ 0 h 88"/>
                  <a:gd name="T65" fmla="*/ 93 w 93"/>
                  <a:gd name="T66" fmla="*/ 88 h 8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3" h="88">
                    <a:moveTo>
                      <a:pt x="0" y="49"/>
                    </a:moveTo>
                    <a:lnTo>
                      <a:pt x="2" y="30"/>
                    </a:lnTo>
                    <a:lnTo>
                      <a:pt x="10" y="16"/>
                    </a:lnTo>
                    <a:lnTo>
                      <a:pt x="16" y="10"/>
                    </a:lnTo>
                    <a:lnTo>
                      <a:pt x="24" y="5"/>
                    </a:lnTo>
                    <a:lnTo>
                      <a:pt x="32" y="2"/>
                    </a:lnTo>
                    <a:lnTo>
                      <a:pt x="42" y="0"/>
                    </a:lnTo>
                    <a:lnTo>
                      <a:pt x="61" y="2"/>
                    </a:lnTo>
                    <a:lnTo>
                      <a:pt x="76" y="10"/>
                    </a:lnTo>
                    <a:lnTo>
                      <a:pt x="88" y="24"/>
                    </a:lnTo>
                    <a:lnTo>
                      <a:pt x="93" y="40"/>
                    </a:lnTo>
                    <a:lnTo>
                      <a:pt x="91" y="58"/>
                    </a:lnTo>
                    <a:lnTo>
                      <a:pt x="81" y="73"/>
                    </a:lnTo>
                    <a:lnTo>
                      <a:pt x="75" y="78"/>
                    </a:lnTo>
                    <a:lnTo>
                      <a:pt x="67" y="82"/>
                    </a:lnTo>
                    <a:lnTo>
                      <a:pt x="59" y="87"/>
                    </a:lnTo>
                    <a:lnTo>
                      <a:pt x="50" y="88"/>
                    </a:lnTo>
                    <a:lnTo>
                      <a:pt x="32" y="86"/>
                    </a:lnTo>
                    <a:lnTo>
                      <a:pt x="16" y="78"/>
                    </a:lnTo>
                    <a:lnTo>
                      <a:pt x="4" y="66"/>
                    </a:lnTo>
                    <a:lnTo>
                      <a:pt x="0" y="49"/>
                    </a:lnTo>
                  </a:path>
                </a:pathLst>
              </a:custGeom>
              <a:noFill/>
              <a:ln w="6350" cap="rnd">
                <a:solidFill>
                  <a:srgbClr val="000000"/>
                </a:solidFill>
                <a:prstDash val="solid"/>
                <a:round/>
                <a:headEnd/>
                <a:tailEnd/>
              </a:ln>
            </p:spPr>
            <p:txBody>
              <a:bodyPr/>
              <a:lstStyle/>
              <a:p>
                <a:endParaRPr lang="ru-RU"/>
              </a:p>
            </p:txBody>
          </p:sp>
          <p:sp>
            <p:nvSpPr>
              <p:cNvPr id="163821" name="Freeform 46"/>
              <p:cNvSpPr>
                <a:spLocks/>
              </p:cNvSpPr>
              <p:nvPr/>
            </p:nvSpPr>
            <p:spPr bwMode="auto">
              <a:xfrm>
                <a:off x="2644" y="1140"/>
                <a:ext cx="93" cy="89"/>
              </a:xfrm>
              <a:custGeom>
                <a:avLst/>
                <a:gdLst>
                  <a:gd name="T0" fmla="*/ 0 w 93"/>
                  <a:gd name="T1" fmla="*/ 52 h 89"/>
                  <a:gd name="T2" fmla="*/ 0 w 93"/>
                  <a:gd name="T3" fmla="*/ 44 h 89"/>
                  <a:gd name="T4" fmla="*/ 2 w 93"/>
                  <a:gd name="T5" fmla="*/ 35 h 89"/>
                  <a:gd name="T6" fmla="*/ 4 w 93"/>
                  <a:gd name="T7" fmla="*/ 26 h 89"/>
                  <a:gd name="T8" fmla="*/ 9 w 93"/>
                  <a:gd name="T9" fmla="*/ 19 h 89"/>
                  <a:gd name="T10" fmla="*/ 11 w 93"/>
                  <a:gd name="T11" fmla="*/ 15 h 89"/>
                  <a:gd name="T12" fmla="*/ 15 w 93"/>
                  <a:gd name="T13" fmla="*/ 13 h 89"/>
                  <a:gd name="T14" fmla="*/ 18 w 93"/>
                  <a:gd name="T15" fmla="*/ 9 h 89"/>
                  <a:gd name="T16" fmla="*/ 21 w 93"/>
                  <a:gd name="T17" fmla="*/ 6 h 89"/>
                  <a:gd name="T18" fmla="*/ 29 w 93"/>
                  <a:gd name="T19" fmla="*/ 3 h 89"/>
                  <a:gd name="T20" fmla="*/ 34 w 93"/>
                  <a:gd name="T21" fmla="*/ 2 h 89"/>
                  <a:gd name="T22" fmla="*/ 39 w 93"/>
                  <a:gd name="T23" fmla="*/ 0 h 89"/>
                  <a:gd name="T24" fmla="*/ 48 w 93"/>
                  <a:gd name="T25" fmla="*/ 0 h 89"/>
                  <a:gd name="T26" fmla="*/ 58 w 93"/>
                  <a:gd name="T27" fmla="*/ 1 h 89"/>
                  <a:gd name="T28" fmla="*/ 66 w 93"/>
                  <a:gd name="T29" fmla="*/ 3 h 89"/>
                  <a:gd name="T30" fmla="*/ 74 w 93"/>
                  <a:gd name="T31" fmla="*/ 8 h 89"/>
                  <a:gd name="T32" fmla="*/ 80 w 93"/>
                  <a:gd name="T33" fmla="*/ 14 h 89"/>
                  <a:gd name="T34" fmla="*/ 87 w 93"/>
                  <a:gd name="T35" fmla="*/ 20 h 89"/>
                  <a:gd name="T36" fmla="*/ 90 w 93"/>
                  <a:gd name="T37" fmla="*/ 28 h 89"/>
                  <a:gd name="T38" fmla="*/ 91 w 93"/>
                  <a:gd name="T39" fmla="*/ 33 h 89"/>
                  <a:gd name="T40" fmla="*/ 93 w 93"/>
                  <a:gd name="T41" fmla="*/ 36 h 89"/>
                  <a:gd name="T42" fmla="*/ 93 w 93"/>
                  <a:gd name="T43" fmla="*/ 45 h 89"/>
                  <a:gd name="T44" fmla="*/ 93 w 93"/>
                  <a:gd name="T45" fmla="*/ 55 h 89"/>
                  <a:gd name="T46" fmla="*/ 90 w 93"/>
                  <a:gd name="T47" fmla="*/ 63 h 89"/>
                  <a:gd name="T48" fmla="*/ 85 w 93"/>
                  <a:gd name="T49" fmla="*/ 71 h 89"/>
                  <a:gd name="T50" fmla="*/ 81 w 93"/>
                  <a:gd name="T51" fmla="*/ 74 h 89"/>
                  <a:gd name="T52" fmla="*/ 79 w 93"/>
                  <a:gd name="T53" fmla="*/ 76 h 89"/>
                  <a:gd name="T54" fmla="*/ 76 w 93"/>
                  <a:gd name="T55" fmla="*/ 80 h 89"/>
                  <a:gd name="T56" fmla="*/ 72 w 93"/>
                  <a:gd name="T57" fmla="*/ 82 h 89"/>
                  <a:gd name="T58" fmla="*/ 64 w 93"/>
                  <a:gd name="T59" fmla="*/ 86 h 89"/>
                  <a:gd name="T60" fmla="*/ 60 w 93"/>
                  <a:gd name="T61" fmla="*/ 88 h 89"/>
                  <a:gd name="T62" fmla="*/ 55 w 93"/>
                  <a:gd name="T63" fmla="*/ 88 h 89"/>
                  <a:gd name="T64" fmla="*/ 45 w 93"/>
                  <a:gd name="T65" fmla="*/ 89 h 89"/>
                  <a:gd name="T66" fmla="*/ 37 w 93"/>
                  <a:gd name="T67" fmla="*/ 88 h 89"/>
                  <a:gd name="T68" fmla="*/ 28 w 93"/>
                  <a:gd name="T69" fmla="*/ 84 h 89"/>
                  <a:gd name="T70" fmla="*/ 20 w 93"/>
                  <a:gd name="T71" fmla="*/ 82 h 89"/>
                  <a:gd name="T72" fmla="*/ 13 w 93"/>
                  <a:gd name="T73" fmla="*/ 75 h 89"/>
                  <a:gd name="T74" fmla="*/ 9 w 93"/>
                  <a:gd name="T75" fmla="*/ 69 h 89"/>
                  <a:gd name="T76" fmla="*/ 4 w 93"/>
                  <a:gd name="T77" fmla="*/ 61 h 89"/>
                  <a:gd name="T78" fmla="*/ 2 w 93"/>
                  <a:gd name="T79" fmla="*/ 56 h 89"/>
                  <a:gd name="T80" fmla="*/ 0 w 93"/>
                  <a:gd name="T81" fmla="*/ 52 h 8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3"/>
                  <a:gd name="T124" fmla="*/ 0 h 89"/>
                  <a:gd name="T125" fmla="*/ 93 w 93"/>
                  <a:gd name="T126" fmla="*/ 89 h 8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3" h="89">
                    <a:moveTo>
                      <a:pt x="0" y="52"/>
                    </a:moveTo>
                    <a:lnTo>
                      <a:pt x="0" y="44"/>
                    </a:lnTo>
                    <a:lnTo>
                      <a:pt x="2" y="35"/>
                    </a:lnTo>
                    <a:lnTo>
                      <a:pt x="4" y="26"/>
                    </a:lnTo>
                    <a:lnTo>
                      <a:pt x="9" y="19"/>
                    </a:lnTo>
                    <a:lnTo>
                      <a:pt x="11" y="15"/>
                    </a:lnTo>
                    <a:lnTo>
                      <a:pt x="15" y="13"/>
                    </a:lnTo>
                    <a:lnTo>
                      <a:pt x="18" y="9"/>
                    </a:lnTo>
                    <a:lnTo>
                      <a:pt x="21" y="6"/>
                    </a:lnTo>
                    <a:lnTo>
                      <a:pt x="29" y="3"/>
                    </a:lnTo>
                    <a:lnTo>
                      <a:pt x="34" y="2"/>
                    </a:lnTo>
                    <a:lnTo>
                      <a:pt x="39" y="0"/>
                    </a:lnTo>
                    <a:lnTo>
                      <a:pt x="48" y="0"/>
                    </a:lnTo>
                    <a:lnTo>
                      <a:pt x="58" y="1"/>
                    </a:lnTo>
                    <a:lnTo>
                      <a:pt x="66" y="3"/>
                    </a:lnTo>
                    <a:lnTo>
                      <a:pt x="74" y="8"/>
                    </a:lnTo>
                    <a:lnTo>
                      <a:pt x="80" y="14"/>
                    </a:lnTo>
                    <a:lnTo>
                      <a:pt x="87" y="20"/>
                    </a:lnTo>
                    <a:lnTo>
                      <a:pt x="90" y="28"/>
                    </a:lnTo>
                    <a:lnTo>
                      <a:pt x="91" y="33"/>
                    </a:lnTo>
                    <a:lnTo>
                      <a:pt x="93" y="36"/>
                    </a:lnTo>
                    <a:lnTo>
                      <a:pt x="93" y="45"/>
                    </a:lnTo>
                    <a:lnTo>
                      <a:pt x="93" y="55"/>
                    </a:lnTo>
                    <a:lnTo>
                      <a:pt x="90" y="63"/>
                    </a:lnTo>
                    <a:lnTo>
                      <a:pt x="85" y="71"/>
                    </a:lnTo>
                    <a:lnTo>
                      <a:pt x="81" y="74"/>
                    </a:lnTo>
                    <a:lnTo>
                      <a:pt x="79" y="76"/>
                    </a:lnTo>
                    <a:lnTo>
                      <a:pt x="76" y="80"/>
                    </a:lnTo>
                    <a:lnTo>
                      <a:pt x="72" y="82"/>
                    </a:lnTo>
                    <a:lnTo>
                      <a:pt x="64" y="86"/>
                    </a:lnTo>
                    <a:lnTo>
                      <a:pt x="60" y="88"/>
                    </a:lnTo>
                    <a:lnTo>
                      <a:pt x="55" y="88"/>
                    </a:lnTo>
                    <a:lnTo>
                      <a:pt x="45" y="89"/>
                    </a:lnTo>
                    <a:lnTo>
                      <a:pt x="37" y="88"/>
                    </a:lnTo>
                    <a:lnTo>
                      <a:pt x="28" y="84"/>
                    </a:lnTo>
                    <a:lnTo>
                      <a:pt x="20" y="82"/>
                    </a:lnTo>
                    <a:lnTo>
                      <a:pt x="13" y="75"/>
                    </a:lnTo>
                    <a:lnTo>
                      <a:pt x="9" y="69"/>
                    </a:lnTo>
                    <a:lnTo>
                      <a:pt x="4" y="61"/>
                    </a:lnTo>
                    <a:lnTo>
                      <a:pt x="2" y="56"/>
                    </a:lnTo>
                    <a:lnTo>
                      <a:pt x="0" y="52"/>
                    </a:lnTo>
                    <a:close/>
                  </a:path>
                </a:pathLst>
              </a:custGeom>
              <a:solidFill>
                <a:srgbClr val="FFFFFF"/>
              </a:solidFill>
              <a:ln w="9525">
                <a:noFill/>
                <a:round/>
                <a:headEnd/>
                <a:tailEnd/>
              </a:ln>
            </p:spPr>
            <p:txBody>
              <a:bodyPr/>
              <a:lstStyle/>
              <a:p>
                <a:endParaRPr lang="ru-RU"/>
              </a:p>
            </p:txBody>
          </p:sp>
          <p:sp>
            <p:nvSpPr>
              <p:cNvPr id="163822" name="Freeform 47"/>
              <p:cNvSpPr>
                <a:spLocks/>
              </p:cNvSpPr>
              <p:nvPr/>
            </p:nvSpPr>
            <p:spPr bwMode="auto">
              <a:xfrm>
                <a:off x="2644" y="1140"/>
                <a:ext cx="93" cy="88"/>
              </a:xfrm>
              <a:custGeom>
                <a:avLst/>
                <a:gdLst>
                  <a:gd name="T0" fmla="*/ 0 w 93"/>
                  <a:gd name="T1" fmla="*/ 52 h 88"/>
                  <a:gd name="T2" fmla="*/ 2 w 93"/>
                  <a:gd name="T3" fmla="*/ 35 h 88"/>
                  <a:gd name="T4" fmla="*/ 4 w 93"/>
                  <a:gd name="T5" fmla="*/ 26 h 88"/>
                  <a:gd name="T6" fmla="*/ 9 w 93"/>
                  <a:gd name="T7" fmla="*/ 19 h 88"/>
                  <a:gd name="T8" fmla="*/ 21 w 93"/>
                  <a:gd name="T9" fmla="*/ 6 h 88"/>
                  <a:gd name="T10" fmla="*/ 39 w 93"/>
                  <a:gd name="T11" fmla="*/ 0 h 88"/>
                  <a:gd name="T12" fmla="*/ 58 w 93"/>
                  <a:gd name="T13" fmla="*/ 0 h 88"/>
                  <a:gd name="T14" fmla="*/ 74 w 93"/>
                  <a:gd name="T15" fmla="*/ 8 h 88"/>
                  <a:gd name="T16" fmla="*/ 87 w 93"/>
                  <a:gd name="T17" fmla="*/ 20 h 88"/>
                  <a:gd name="T18" fmla="*/ 90 w 93"/>
                  <a:gd name="T19" fmla="*/ 28 h 88"/>
                  <a:gd name="T20" fmla="*/ 93 w 93"/>
                  <a:gd name="T21" fmla="*/ 36 h 88"/>
                  <a:gd name="T22" fmla="*/ 93 w 93"/>
                  <a:gd name="T23" fmla="*/ 55 h 88"/>
                  <a:gd name="T24" fmla="*/ 90 w 93"/>
                  <a:gd name="T25" fmla="*/ 63 h 88"/>
                  <a:gd name="T26" fmla="*/ 85 w 93"/>
                  <a:gd name="T27" fmla="*/ 71 h 88"/>
                  <a:gd name="T28" fmla="*/ 72 w 93"/>
                  <a:gd name="T29" fmla="*/ 82 h 88"/>
                  <a:gd name="T30" fmla="*/ 55 w 93"/>
                  <a:gd name="T31" fmla="*/ 88 h 88"/>
                  <a:gd name="T32" fmla="*/ 37 w 93"/>
                  <a:gd name="T33" fmla="*/ 88 h 88"/>
                  <a:gd name="T34" fmla="*/ 20 w 93"/>
                  <a:gd name="T35" fmla="*/ 82 h 88"/>
                  <a:gd name="T36" fmla="*/ 9 w 93"/>
                  <a:gd name="T37" fmla="*/ 69 h 88"/>
                  <a:gd name="T38" fmla="*/ 4 w 93"/>
                  <a:gd name="T39" fmla="*/ 61 h 88"/>
                  <a:gd name="T40" fmla="*/ 0 w 93"/>
                  <a:gd name="T41" fmla="*/ 52 h 8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3"/>
                  <a:gd name="T64" fmla="*/ 0 h 88"/>
                  <a:gd name="T65" fmla="*/ 93 w 93"/>
                  <a:gd name="T66" fmla="*/ 88 h 8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3" h="88">
                    <a:moveTo>
                      <a:pt x="0" y="52"/>
                    </a:moveTo>
                    <a:lnTo>
                      <a:pt x="2" y="35"/>
                    </a:lnTo>
                    <a:lnTo>
                      <a:pt x="4" y="26"/>
                    </a:lnTo>
                    <a:lnTo>
                      <a:pt x="9" y="19"/>
                    </a:lnTo>
                    <a:lnTo>
                      <a:pt x="21" y="6"/>
                    </a:lnTo>
                    <a:lnTo>
                      <a:pt x="39" y="0"/>
                    </a:lnTo>
                    <a:lnTo>
                      <a:pt x="58" y="0"/>
                    </a:lnTo>
                    <a:lnTo>
                      <a:pt x="74" y="8"/>
                    </a:lnTo>
                    <a:lnTo>
                      <a:pt x="87" y="20"/>
                    </a:lnTo>
                    <a:lnTo>
                      <a:pt x="90" y="28"/>
                    </a:lnTo>
                    <a:lnTo>
                      <a:pt x="93" y="36"/>
                    </a:lnTo>
                    <a:lnTo>
                      <a:pt x="93" y="55"/>
                    </a:lnTo>
                    <a:lnTo>
                      <a:pt x="90" y="63"/>
                    </a:lnTo>
                    <a:lnTo>
                      <a:pt x="85" y="71"/>
                    </a:lnTo>
                    <a:lnTo>
                      <a:pt x="72" y="82"/>
                    </a:lnTo>
                    <a:lnTo>
                      <a:pt x="55" y="88"/>
                    </a:lnTo>
                    <a:lnTo>
                      <a:pt x="37" y="88"/>
                    </a:lnTo>
                    <a:lnTo>
                      <a:pt x="20" y="82"/>
                    </a:lnTo>
                    <a:lnTo>
                      <a:pt x="9" y="69"/>
                    </a:lnTo>
                    <a:lnTo>
                      <a:pt x="4" y="61"/>
                    </a:lnTo>
                    <a:lnTo>
                      <a:pt x="0" y="52"/>
                    </a:lnTo>
                  </a:path>
                </a:pathLst>
              </a:custGeom>
              <a:noFill/>
              <a:ln w="6350" cap="rnd">
                <a:solidFill>
                  <a:srgbClr val="000000"/>
                </a:solidFill>
                <a:prstDash val="solid"/>
                <a:round/>
                <a:headEnd/>
                <a:tailEnd/>
              </a:ln>
            </p:spPr>
            <p:txBody>
              <a:bodyPr/>
              <a:lstStyle/>
              <a:p>
                <a:endParaRPr lang="ru-RU"/>
              </a:p>
            </p:txBody>
          </p:sp>
          <p:sp>
            <p:nvSpPr>
              <p:cNvPr id="163823" name="Freeform 48"/>
              <p:cNvSpPr>
                <a:spLocks/>
              </p:cNvSpPr>
              <p:nvPr/>
            </p:nvSpPr>
            <p:spPr bwMode="auto">
              <a:xfrm>
                <a:off x="2556" y="1159"/>
                <a:ext cx="91" cy="91"/>
              </a:xfrm>
              <a:custGeom>
                <a:avLst/>
                <a:gdLst>
                  <a:gd name="T0" fmla="*/ 2 w 91"/>
                  <a:gd name="T1" fmla="*/ 57 h 91"/>
                  <a:gd name="T2" fmla="*/ 0 w 91"/>
                  <a:gd name="T3" fmla="*/ 47 h 91"/>
                  <a:gd name="T4" fmla="*/ 0 w 91"/>
                  <a:gd name="T5" fmla="*/ 39 h 91"/>
                  <a:gd name="T6" fmla="*/ 2 w 91"/>
                  <a:gd name="T7" fmla="*/ 30 h 91"/>
                  <a:gd name="T8" fmla="*/ 7 w 91"/>
                  <a:gd name="T9" fmla="*/ 22 h 91"/>
                  <a:gd name="T10" fmla="*/ 11 w 91"/>
                  <a:gd name="T11" fmla="*/ 16 h 91"/>
                  <a:gd name="T12" fmla="*/ 15 w 91"/>
                  <a:gd name="T13" fmla="*/ 12 h 91"/>
                  <a:gd name="T14" fmla="*/ 17 w 91"/>
                  <a:gd name="T15" fmla="*/ 9 h 91"/>
                  <a:gd name="T16" fmla="*/ 20 w 91"/>
                  <a:gd name="T17" fmla="*/ 6 h 91"/>
                  <a:gd name="T18" fmla="*/ 26 w 91"/>
                  <a:gd name="T19" fmla="*/ 5 h 91"/>
                  <a:gd name="T20" fmla="*/ 33 w 91"/>
                  <a:gd name="T21" fmla="*/ 1 h 91"/>
                  <a:gd name="T22" fmla="*/ 43 w 91"/>
                  <a:gd name="T23" fmla="*/ 0 h 91"/>
                  <a:gd name="T24" fmla="*/ 52 w 91"/>
                  <a:gd name="T25" fmla="*/ 0 h 91"/>
                  <a:gd name="T26" fmla="*/ 60 w 91"/>
                  <a:gd name="T27" fmla="*/ 1 h 91"/>
                  <a:gd name="T28" fmla="*/ 65 w 91"/>
                  <a:gd name="T29" fmla="*/ 3 h 91"/>
                  <a:gd name="T30" fmla="*/ 69 w 91"/>
                  <a:gd name="T31" fmla="*/ 6 h 91"/>
                  <a:gd name="T32" fmla="*/ 72 w 91"/>
                  <a:gd name="T33" fmla="*/ 7 h 91"/>
                  <a:gd name="T34" fmla="*/ 76 w 91"/>
                  <a:gd name="T35" fmla="*/ 11 h 91"/>
                  <a:gd name="T36" fmla="*/ 82 w 91"/>
                  <a:gd name="T37" fmla="*/ 17 h 91"/>
                  <a:gd name="T38" fmla="*/ 85 w 91"/>
                  <a:gd name="T39" fmla="*/ 20 h 91"/>
                  <a:gd name="T40" fmla="*/ 86 w 91"/>
                  <a:gd name="T41" fmla="*/ 25 h 91"/>
                  <a:gd name="T42" fmla="*/ 89 w 91"/>
                  <a:gd name="T43" fmla="*/ 33 h 91"/>
                  <a:gd name="T44" fmla="*/ 91 w 91"/>
                  <a:gd name="T45" fmla="*/ 43 h 91"/>
                  <a:gd name="T46" fmla="*/ 91 w 91"/>
                  <a:gd name="T47" fmla="*/ 51 h 91"/>
                  <a:gd name="T48" fmla="*/ 89 w 91"/>
                  <a:gd name="T49" fmla="*/ 60 h 91"/>
                  <a:gd name="T50" fmla="*/ 85 w 91"/>
                  <a:gd name="T51" fmla="*/ 68 h 91"/>
                  <a:gd name="T52" fmla="*/ 80 w 91"/>
                  <a:gd name="T53" fmla="*/ 75 h 91"/>
                  <a:gd name="T54" fmla="*/ 77 w 91"/>
                  <a:gd name="T55" fmla="*/ 78 h 91"/>
                  <a:gd name="T56" fmla="*/ 74 w 91"/>
                  <a:gd name="T57" fmla="*/ 81 h 91"/>
                  <a:gd name="T58" fmla="*/ 71 w 91"/>
                  <a:gd name="T59" fmla="*/ 85 h 91"/>
                  <a:gd name="T60" fmla="*/ 66 w 91"/>
                  <a:gd name="T61" fmla="*/ 86 h 91"/>
                  <a:gd name="T62" fmla="*/ 56 w 91"/>
                  <a:gd name="T63" fmla="*/ 89 h 91"/>
                  <a:gd name="T64" fmla="*/ 49 w 91"/>
                  <a:gd name="T65" fmla="*/ 91 h 91"/>
                  <a:gd name="T66" fmla="*/ 39 w 91"/>
                  <a:gd name="T67" fmla="*/ 91 h 91"/>
                  <a:gd name="T68" fmla="*/ 30 w 91"/>
                  <a:gd name="T69" fmla="*/ 87 h 91"/>
                  <a:gd name="T70" fmla="*/ 27 w 91"/>
                  <a:gd name="T71" fmla="*/ 86 h 91"/>
                  <a:gd name="T72" fmla="*/ 22 w 91"/>
                  <a:gd name="T73" fmla="*/ 85 h 91"/>
                  <a:gd name="T74" fmla="*/ 19 w 91"/>
                  <a:gd name="T75" fmla="*/ 83 h 91"/>
                  <a:gd name="T76" fmla="*/ 16 w 91"/>
                  <a:gd name="T77" fmla="*/ 79 h 91"/>
                  <a:gd name="T78" fmla="*/ 10 w 91"/>
                  <a:gd name="T79" fmla="*/ 73 h 91"/>
                  <a:gd name="T80" fmla="*/ 7 w 91"/>
                  <a:gd name="T81" fmla="*/ 70 h 91"/>
                  <a:gd name="T82" fmla="*/ 5 w 91"/>
                  <a:gd name="T83" fmla="*/ 66 h 91"/>
                  <a:gd name="T84" fmla="*/ 2 w 91"/>
                  <a:gd name="T85" fmla="*/ 57 h 9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1"/>
                  <a:gd name="T130" fmla="*/ 0 h 91"/>
                  <a:gd name="T131" fmla="*/ 91 w 91"/>
                  <a:gd name="T132" fmla="*/ 91 h 9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1" h="91">
                    <a:moveTo>
                      <a:pt x="2" y="57"/>
                    </a:moveTo>
                    <a:lnTo>
                      <a:pt x="0" y="47"/>
                    </a:lnTo>
                    <a:lnTo>
                      <a:pt x="0" y="39"/>
                    </a:lnTo>
                    <a:lnTo>
                      <a:pt x="2" y="30"/>
                    </a:lnTo>
                    <a:lnTo>
                      <a:pt x="7" y="22"/>
                    </a:lnTo>
                    <a:lnTo>
                      <a:pt x="11" y="16"/>
                    </a:lnTo>
                    <a:lnTo>
                      <a:pt x="15" y="12"/>
                    </a:lnTo>
                    <a:lnTo>
                      <a:pt x="17" y="9"/>
                    </a:lnTo>
                    <a:lnTo>
                      <a:pt x="20" y="6"/>
                    </a:lnTo>
                    <a:lnTo>
                      <a:pt x="26" y="5"/>
                    </a:lnTo>
                    <a:lnTo>
                      <a:pt x="33" y="1"/>
                    </a:lnTo>
                    <a:lnTo>
                      <a:pt x="43" y="0"/>
                    </a:lnTo>
                    <a:lnTo>
                      <a:pt x="52" y="0"/>
                    </a:lnTo>
                    <a:lnTo>
                      <a:pt x="60" y="1"/>
                    </a:lnTo>
                    <a:lnTo>
                      <a:pt x="65" y="3"/>
                    </a:lnTo>
                    <a:lnTo>
                      <a:pt x="69" y="6"/>
                    </a:lnTo>
                    <a:lnTo>
                      <a:pt x="72" y="7"/>
                    </a:lnTo>
                    <a:lnTo>
                      <a:pt x="76" y="11"/>
                    </a:lnTo>
                    <a:lnTo>
                      <a:pt x="82" y="17"/>
                    </a:lnTo>
                    <a:lnTo>
                      <a:pt x="85" y="20"/>
                    </a:lnTo>
                    <a:lnTo>
                      <a:pt x="86" y="25"/>
                    </a:lnTo>
                    <a:lnTo>
                      <a:pt x="89" y="33"/>
                    </a:lnTo>
                    <a:lnTo>
                      <a:pt x="91" y="43"/>
                    </a:lnTo>
                    <a:lnTo>
                      <a:pt x="91" y="51"/>
                    </a:lnTo>
                    <a:lnTo>
                      <a:pt x="89" y="60"/>
                    </a:lnTo>
                    <a:lnTo>
                      <a:pt x="85" y="68"/>
                    </a:lnTo>
                    <a:lnTo>
                      <a:pt x="80" y="75"/>
                    </a:lnTo>
                    <a:lnTo>
                      <a:pt x="77" y="78"/>
                    </a:lnTo>
                    <a:lnTo>
                      <a:pt x="74" y="81"/>
                    </a:lnTo>
                    <a:lnTo>
                      <a:pt x="71" y="85"/>
                    </a:lnTo>
                    <a:lnTo>
                      <a:pt x="66" y="86"/>
                    </a:lnTo>
                    <a:lnTo>
                      <a:pt x="56" y="89"/>
                    </a:lnTo>
                    <a:lnTo>
                      <a:pt x="49" y="91"/>
                    </a:lnTo>
                    <a:lnTo>
                      <a:pt x="39" y="91"/>
                    </a:lnTo>
                    <a:lnTo>
                      <a:pt x="30" y="87"/>
                    </a:lnTo>
                    <a:lnTo>
                      <a:pt x="27" y="86"/>
                    </a:lnTo>
                    <a:lnTo>
                      <a:pt x="22" y="85"/>
                    </a:lnTo>
                    <a:lnTo>
                      <a:pt x="19" y="83"/>
                    </a:lnTo>
                    <a:lnTo>
                      <a:pt x="16" y="79"/>
                    </a:lnTo>
                    <a:lnTo>
                      <a:pt x="10" y="73"/>
                    </a:lnTo>
                    <a:lnTo>
                      <a:pt x="7" y="70"/>
                    </a:lnTo>
                    <a:lnTo>
                      <a:pt x="5" y="66"/>
                    </a:lnTo>
                    <a:lnTo>
                      <a:pt x="2" y="57"/>
                    </a:lnTo>
                    <a:close/>
                  </a:path>
                </a:pathLst>
              </a:custGeom>
              <a:solidFill>
                <a:srgbClr val="FFFFFF"/>
              </a:solidFill>
              <a:ln w="9525">
                <a:noFill/>
                <a:round/>
                <a:headEnd/>
                <a:tailEnd/>
              </a:ln>
            </p:spPr>
            <p:txBody>
              <a:bodyPr/>
              <a:lstStyle/>
              <a:p>
                <a:endParaRPr lang="ru-RU"/>
              </a:p>
            </p:txBody>
          </p:sp>
          <p:sp>
            <p:nvSpPr>
              <p:cNvPr id="163824" name="Freeform 49"/>
              <p:cNvSpPr>
                <a:spLocks/>
              </p:cNvSpPr>
              <p:nvPr/>
            </p:nvSpPr>
            <p:spPr bwMode="auto">
              <a:xfrm>
                <a:off x="2556" y="1159"/>
                <a:ext cx="91" cy="91"/>
              </a:xfrm>
              <a:custGeom>
                <a:avLst/>
                <a:gdLst>
                  <a:gd name="T0" fmla="*/ 2 w 91"/>
                  <a:gd name="T1" fmla="*/ 57 h 91"/>
                  <a:gd name="T2" fmla="*/ 0 w 91"/>
                  <a:gd name="T3" fmla="*/ 38 h 91"/>
                  <a:gd name="T4" fmla="*/ 7 w 91"/>
                  <a:gd name="T5" fmla="*/ 22 h 91"/>
                  <a:gd name="T6" fmla="*/ 17 w 91"/>
                  <a:gd name="T7" fmla="*/ 9 h 91"/>
                  <a:gd name="T8" fmla="*/ 33 w 91"/>
                  <a:gd name="T9" fmla="*/ 1 h 91"/>
                  <a:gd name="T10" fmla="*/ 52 w 91"/>
                  <a:gd name="T11" fmla="*/ 0 h 91"/>
                  <a:gd name="T12" fmla="*/ 69 w 91"/>
                  <a:gd name="T13" fmla="*/ 6 h 91"/>
                  <a:gd name="T14" fmla="*/ 82 w 91"/>
                  <a:gd name="T15" fmla="*/ 17 h 91"/>
                  <a:gd name="T16" fmla="*/ 89 w 91"/>
                  <a:gd name="T17" fmla="*/ 33 h 91"/>
                  <a:gd name="T18" fmla="*/ 91 w 91"/>
                  <a:gd name="T19" fmla="*/ 51 h 91"/>
                  <a:gd name="T20" fmla="*/ 85 w 91"/>
                  <a:gd name="T21" fmla="*/ 68 h 91"/>
                  <a:gd name="T22" fmla="*/ 74 w 91"/>
                  <a:gd name="T23" fmla="*/ 81 h 91"/>
                  <a:gd name="T24" fmla="*/ 58 w 91"/>
                  <a:gd name="T25" fmla="*/ 89 h 91"/>
                  <a:gd name="T26" fmla="*/ 39 w 91"/>
                  <a:gd name="T27" fmla="*/ 91 h 91"/>
                  <a:gd name="T28" fmla="*/ 22 w 91"/>
                  <a:gd name="T29" fmla="*/ 85 h 91"/>
                  <a:gd name="T30" fmla="*/ 10 w 91"/>
                  <a:gd name="T31" fmla="*/ 73 h 91"/>
                  <a:gd name="T32" fmla="*/ 2 w 91"/>
                  <a:gd name="T33" fmla="*/ 57 h 9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1"/>
                  <a:gd name="T52" fmla="*/ 0 h 91"/>
                  <a:gd name="T53" fmla="*/ 91 w 91"/>
                  <a:gd name="T54" fmla="*/ 91 h 9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1" h="91">
                    <a:moveTo>
                      <a:pt x="2" y="57"/>
                    </a:moveTo>
                    <a:lnTo>
                      <a:pt x="0" y="38"/>
                    </a:lnTo>
                    <a:lnTo>
                      <a:pt x="7" y="22"/>
                    </a:lnTo>
                    <a:lnTo>
                      <a:pt x="17" y="9"/>
                    </a:lnTo>
                    <a:lnTo>
                      <a:pt x="33" y="1"/>
                    </a:lnTo>
                    <a:lnTo>
                      <a:pt x="52" y="0"/>
                    </a:lnTo>
                    <a:lnTo>
                      <a:pt x="69" y="6"/>
                    </a:lnTo>
                    <a:lnTo>
                      <a:pt x="82" y="17"/>
                    </a:lnTo>
                    <a:lnTo>
                      <a:pt x="89" y="33"/>
                    </a:lnTo>
                    <a:lnTo>
                      <a:pt x="91" y="51"/>
                    </a:lnTo>
                    <a:lnTo>
                      <a:pt x="85" y="68"/>
                    </a:lnTo>
                    <a:lnTo>
                      <a:pt x="74" y="81"/>
                    </a:lnTo>
                    <a:lnTo>
                      <a:pt x="58" y="89"/>
                    </a:lnTo>
                    <a:lnTo>
                      <a:pt x="39" y="91"/>
                    </a:lnTo>
                    <a:lnTo>
                      <a:pt x="22" y="85"/>
                    </a:lnTo>
                    <a:lnTo>
                      <a:pt x="10" y="73"/>
                    </a:lnTo>
                    <a:lnTo>
                      <a:pt x="2" y="57"/>
                    </a:lnTo>
                  </a:path>
                </a:pathLst>
              </a:custGeom>
              <a:noFill/>
              <a:ln w="6350" cap="rnd">
                <a:solidFill>
                  <a:srgbClr val="000000"/>
                </a:solidFill>
                <a:prstDash val="solid"/>
                <a:round/>
                <a:headEnd/>
                <a:tailEnd/>
              </a:ln>
            </p:spPr>
            <p:txBody>
              <a:bodyPr/>
              <a:lstStyle/>
              <a:p>
                <a:endParaRPr lang="ru-RU"/>
              </a:p>
            </p:txBody>
          </p:sp>
          <p:sp>
            <p:nvSpPr>
              <p:cNvPr id="163825" name="Freeform 50"/>
              <p:cNvSpPr>
                <a:spLocks/>
              </p:cNvSpPr>
              <p:nvPr/>
            </p:nvSpPr>
            <p:spPr bwMode="auto">
              <a:xfrm>
                <a:off x="2456" y="1184"/>
                <a:ext cx="91" cy="89"/>
              </a:xfrm>
              <a:custGeom>
                <a:avLst/>
                <a:gdLst>
                  <a:gd name="T0" fmla="*/ 4 w 91"/>
                  <a:gd name="T1" fmla="*/ 60 h 89"/>
                  <a:gd name="T2" fmla="*/ 0 w 91"/>
                  <a:gd name="T3" fmla="*/ 51 h 89"/>
                  <a:gd name="T4" fmla="*/ 0 w 91"/>
                  <a:gd name="T5" fmla="*/ 42 h 89"/>
                  <a:gd name="T6" fmla="*/ 2 w 91"/>
                  <a:gd name="T7" fmla="*/ 34 h 89"/>
                  <a:gd name="T8" fmla="*/ 5 w 91"/>
                  <a:gd name="T9" fmla="*/ 26 h 89"/>
                  <a:gd name="T10" fmla="*/ 9 w 91"/>
                  <a:gd name="T11" fmla="*/ 19 h 89"/>
                  <a:gd name="T12" fmla="*/ 15 w 91"/>
                  <a:gd name="T13" fmla="*/ 12 h 89"/>
                  <a:gd name="T14" fmla="*/ 22 w 91"/>
                  <a:gd name="T15" fmla="*/ 8 h 89"/>
                  <a:gd name="T16" fmla="*/ 30 w 91"/>
                  <a:gd name="T17" fmla="*/ 2 h 89"/>
                  <a:gd name="T18" fmla="*/ 39 w 91"/>
                  <a:gd name="T19" fmla="*/ 1 h 89"/>
                  <a:gd name="T20" fmla="*/ 49 w 91"/>
                  <a:gd name="T21" fmla="*/ 0 h 89"/>
                  <a:gd name="T22" fmla="*/ 54 w 91"/>
                  <a:gd name="T23" fmla="*/ 1 h 89"/>
                  <a:gd name="T24" fmla="*/ 56 w 91"/>
                  <a:gd name="T25" fmla="*/ 1 h 89"/>
                  <a:gd name="T26" fmla="*/ 66 w 91"/>
                  <a:gd name="T27" fmla="*/ 4 h 89"/>
                  <a:gd name="T28" fmla="*/ 72 w 91"/>
                  <a:gd name="T29" fmla="*/ 9 h 89"/>
                  <a:gd name="T30" fmla="*/ 77 w 91"/>
                  <a:gd name="T31" fmla="*/ 11 h 89"/>
                  <a:gd name="T32" fmla="*/ 80 w 91"/>
                  <a:gd name="T33" fmla="*/ 13 h 89"/>
                  <a:gd name="T34" fmla="*/ 84 w 91"/>
                  <a:gd name="T35" fmla="*/ 19 h 89"/>
                  <a:gd name="T36" fmla="*/ 85 w 91"/>
                  <a:gd name="T37" fmla="*/ 21 h 89"/>
                  <a:gd name="T38" fmla="*/ 88 w 91"/>
                  <a:gd name="T39" fmla="*/ 24 h 89"/>
                  <a:gd name="T40" fmla="*/ 89 w 91"/>
                  <a:gd name="T41" fmla="*/ 30 h 89"/>
                  <a:gd name="T42" fmla="*/ 91 w 91"/>
                  <a:gd name="T43" fmla="*/ 39 h 89"/>
                  <a:gd name="T44" fmla="*/ 91 w 91"/>
                  <a:gd name="T45" fmla="*/ 47 h 89"/>
                  <a:gd name="T46" fmla="*/ 91 w 91"/>
                  <a:gd name="T47" fmla="*/ 56 h 89"/>
                  <a:gd name="T48" fmla="*/ 88 w 91"/>
                  <a:gd name="T49" fmla="*/ 64 h 89"/>
                  <a:gd name="T50" fmla="*/ 84 w 91"/>
                  <a:gd name="T51" fmla="*/ 71 h 89"/>
                  <a:gd name="T52" fmla="*/ 77 w 91"/>
                  <a:gd name="T53" fmla="*/ 78 h 89"/>
                  <a:gd name="T54" fmla="*/ 71 w 91"/>
                  <a:gd name="T55" fmla="*/ 83 h 89"/>
                  <a:gd name="T56" fmla="*/ 62 w 91"/>
                  <a:gd name="T57" fmla="*/ 88 h 89"/>
                  <a:gd name="T58" fmla="*/ 54 w 91"/>
                  <a:gd name="T59" fmla="*/ 89 h 89"/>
                  <a:gd name="T60" fmla="*/ 45 w 91"/>
                  <a:gd name="T61" fmla="*/ 89 h 89"/>
                  <a:gd name="T62" fmla="*/ 39 w 91"/>
                  <a:gd name="T63" fmla="*/ 89 h 89"/>
                  <a:gd name="T64" fmla="*/ 35 w 91"/>
                  <a:gd name="T65" fmla="*/ 88 h 89"/>
                  <a:gd name="T66" fmla="*/ 27 w 91"/>
                  <a:gd name="T67" fmla="*/ 86 h 89"/>
                  <a:gd name="T68" fmla="*/ 19 w 91"/>
                  <a:gd name="T69" fmla="*/ 81 h 89"/>
                  <a:gd name="T70" fmla="*/ 16 w 91"/>
                  <a:gd name="T71" fmla="*/ 78 h 89"/>
                  <a:gd name="T72" fmla="*/ 13 w 91"/>
                  <a:gd name="T73" fmla="*/ 75 h 89"/>
                  <a:gd name="T74" fmla="*/ 10 w 91"/>
                  <a:gd name="T75" fmla="*/ 71 h 89"/>
                  <a:gd name="T76" fmla="*/ 7 w 91"/>
                  <a:gd name="T77" fmla="*/ 69 h 89"/>
                  <a:gd name="T78" fmla="*/ 5 w 91"/>
                  <a:gd name="T79" fmla="*/ 64 h 89"/>
                  <a:gd name="T80" fmla="*/ 4 w 91"/>
                  <a:gd name="T81" fmla="*/ 60 h 8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1"/>
                  <a:gd name="T124" fmla="*/ 0 h 89"/>
                  <a:gd name="T125" fmla="*/ 91 w 91"/>
                  <a:gd name="T126" fmla="*/ 89 h 8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1" h="89">
                    <a:moveTo>
                      <a:pt x="4" y="60"/>
                    </a:moveTo>
                    <a:lnTo>
                      <a:pt x="0" y="51"/>
                    </a:lnTo>
                    <a:lnTo>
                      <a:pt x="0" y="42"/>
                    </a:lnTo>
                    <a:lnTo>
                      <a:pt x="2" y="34"/>
                    </a:lnTo>
                    <a:lnTo>
                      <a:pt x="5" y="26"/>
                    </a:lnTo>
                    <a:lnTo>
                      <a:pt x="9" y="19"/>
                    </a:lnTo>
                    <a:lnTo>
                      <a:pt x="15" y="12"/>
                    </a:lnTo>
                    <a:lnTo>
                      <a:pt x="22" y="8"/>
                    </a:lnTo>
                    <a:lnTo>
                      <a:pt x="30" y="2"/>
                    </a:lnTo>
                    <a:lnTo>
                      <a:pt x="39" y="1"/>
                    </a:lnTo>
                    <a:lnTo>
                      <a:pt x="49" y="0"/>
                    </a:lnTo>
                    <a:lnTo>
                      <a:pt x="54" y="1"/>
                    </a:lnTo>
                    <a:lnTo>
                      <a:pt x="56" y="1"/>
                    </a:lnTo>
                    <a:lnTo>
                      <a:pt x="66" y="4"/>
                    </a:lnTo>
                    <a:lnTo>
                      <a:pt x="72" y="9"/>
                    </a:lnTo>
                    <a:lnTo>
                      <a:pt x="77" y="11"/>
                    </a:lnTo>
                    <a:lnTo>
                      <a:pt x="80" y="13"/>
                    </a:lnTo>
                    <a:lnTo>
                      <a:pt x="84" y="19"/>
                    </a:lnTo>
                    <a:lnTo>
                      <a:pt x="85" y="21"/>
                    </a:lnTo>
                    <a:lnTo>
                      <a:pt x="88" y="24"/>
                    </a:lnTo>
                    <a:lnTo>
                      <a:pt x="89" y="30"/>
                    </a:lnTo>
                    <a:lnTo>
                      <a:pt x="91" y="39"/>
                    </a:lnTo>
                    <a:lnTo>
                      <a:pt x="91" y="47"/>
                    </a:lnTo>
                    <a:lnTo>
                      <a:pt x="91" y="56"/>
                    </a:lnTo>
                    <a:lnTo>
                      <a:pt x="88" y="64"/>
                    </a:lnTo>
                    <a:lnTo>
                      <a:pt x="84" y="71"/>
                    </a:lnTo>
                    <a:lnTo>
                      <a:pt x="77" y="78"/>
                    </a:lnTo>
                    <a:lnTo>
                      <a:pt x="71" y="83"/>
                    </a:lnTo>
                    <a:lnTo>
                      <a:pt x="62" y="88"/>
                    </a:lnTo>
                    <a:lnTo>
                      <a:pt x="54" y="89"/>
                    </a:lnTo>
                    <a:lnTo>
                      <a:pt x="45" y="89"/>
                    </a:lnTo>
                    <a:lnTo>
                      <a:pt x="39" y="89"/>
                    </a:lnTo>
                    <a:lnTo>
                      <a:pt x="35" y="88"/>
                    </a:lnTo>
                    <a:lnTo>
                      <a:pt x="27" y="86"/>
                    </a:lnTo>
                    <a:lnTo>
                      <a:pt x="19" y="81"/>
                    </a:lnTo>
                    <a:lnTo>
                      <a:pt x="16" y="78"/>
                    </a:lnTo>
                    <a:lnTo>
                      <a:pt x="13" y="75"/>
                    </a:lnTo>
                    <a:lnTo>
                      <a:pt x="10" y="71"/>
                    </a:lnTo>
                    <a:lnTo>
                      <a:pt x="7" y="69"/>
                    </a:lnTo>
                    <a:lnTo>
                      <a:pt x="5" y="64"/>
                    </a:lnTo>
                    <a:lnTo>
                      <a:pt x="4" y="60"/>
                    </a:lnTo>
                    <a:close/>
                  </a:path>
                </a:pathLst>
              </a:custGeom>
              <a:solidFill>
                <a:srgbClr val="FFFFFF"/>
              </a:solidFill>
              <a:ln w="9525">
                <a:noFill/>
                <a:round/>
                <a:headEnd/>
                <a:tailEnd/>
              </a:ln>
            </p:spPr>
            <p:txBody>
              <a:bodyPr/>
              <a:lstStyle/>
              <a:p>
                <a:endParaRPr lang="ru-RU"/>
              </a:p>
            </p:txBody>
          </p:sp>
          <p:sp>
            <p:nvSpPr>
              <p:cNvPr id="163826" name="Freeform 51"/>
              <p:cNvSpPr>
                <a:spLocks/>
              </p:cNvSpPr>
              <p:nvPr/>
            </p:nvSpPr>
            <p:spPr bwMode="auto">
              <a:xfrm>
                <a:off x="2458" y="1184"/>
                <a:ext cx="92" cy="89"/>
              </a:xfrm>
              <a:custGeom>
                <a:avLst/>
                <a:gdLst>
                  <a:gd name="T0" fmla="*/ 3 w 92"/>
                  <a:gd name="T1" fmla="*/ 60 h 89"/>
                  <a:gd name="T2" fmla="*/ 0 w 92"/>
                  <a:gd name="T3" fmla="*/ 42 h 89"/>
                  <a:gd name="T4" fmla="*/ 5 w 92"/>
                  <a:gd name="T5" fmla="*/ 26 h 89"/>
                  <a:gd name="T6" fmla="*/ 16 w 92"/>
                  <a:gd name="T7" fmla="*/ 12 h 89"/>
                  <a:gd name="T8" fmla="*/ 22 w 92"/>
                  <a:gd name="T9" fmla="*/ 6 h 89"/>
                  <a:gd name="T10" fmla="*/ 29 w 92"/>
                  <a:gd name="T11" fmla="*/ 2 h 89"/>
                  <a:gd name="T12" fmla="*/ 48 w 92"/>
                  <a:gd name="T13" fmla="*/ 0 h 89"/>
                  <a:gd name="T14" fmla="*/ 65 w 92"/>
                  <a:gd name="T15" fmla="*/ 4 h 89"/>
                  <a:gd name="T16" fmla="*/ 79 w 92"/>
                  <a:gd name="T17" fmla="*/ 13 h 89"/>
                  <a:gd name="T18" fmla="*/ 84 w 92"/>
                  <a:gd name="T19" fmla="*/ 21 h 89"/>
                  <a:gd name="T20" fmla="*/ 89 w 92"/>
                  <a:gd name="T21" fmla="*/ 30 h 89"/>
                  <a:gd name="T22" fmla="*/ 92 w 92"/>
                  <a:gd name="T23" fmla="*/ 47 h 89"/>
                  <a:gd name="T24" fmla="*/ 87 w 92"/>
                  <a:gd name="T25" fmla="*/ 64 h 89"/>
                  <a:gd name="T26" fmla="*/ 76 w 92"/>
                  <a:gd name="T27" fmla="*/ 78 h 89"/>
                  <a:gd name="T28" fmla="*/ 70 w 92"/>
                  <a:gd name="T29" fmla="*/ 83 h 89"/>
                  <a:gd name="T30" fmla="*/ 61 w 92"/>
                  <a:gd name="T31" fmla="*/ 86 h 89"/>
                  <a:gd name="T32" fmla="*/ 44 w 92"/>
                  <a:gd name="T33" fmla="*/ 89 h 89"/>
                  <a:gd name="T34" fmla="*/ 26 w 92"/>
                  <a:gd name="T35" fmla="*/ 86 h 89"/>
                  <a:gd name="T36" fmla="*/ 12 w 92"/>
                  <a:gd name="T37" fmla="*/ 75 h 89"/>
                  <a:gd name="T38" fmla="*/ 7 w 92"/>
                  <a:gd name="T39" fmla="*/ 69 h 89"/>
                  <a:gd name="T40" fmla="*/ 3 w 92"/>
                  <a:gd name="T41" fmla="*/ 60 h 8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2"/>
                  <a:gd name="T64" fmla="*/ 0 h 89"/>
                  <a:gd name="T65" fmla="*/ 92 w 92"/>
                  <a:gd name="T66" fmla="*/ 89 h 8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2" h="89">
                    <a:moveTo>
                      <a:pt x="3" y="60"/>
                    </a:moveTo>
                    <a:lnTo>
                      <a:pt x="0" y="42"/>
                    </a:lnTo>
                    <a:lnTo>
                      <a:pt x="5" y="26"/>
                    </a:lnTo>
                    <a:lnTo>
                      <a:pt x="16" y="12"/>
                    </a:lnTo>
                    <a:lnTo>
                      <a:pt x="22" y="6"/>
                    </a:lnTo>
                    <a:lnTo>
                      <a:pt x="29" y="2"/>
                    </a:lnTo>
                    <a:lnTo>
                      <a:pt x="48" y="0"/>
                    </a:lnTo>
                    <a:lnTo>
                      <a:pt x="65" y="4"/>
                    </a:lnTo>
                    <a:lnTo>
                      <a:pt x="79" y="13"/>
                    </a:lnTo>
                    <a:lnTo>
                      <a:pt x="84" y="21"/>
                    </a:lnTo>
                    <a:lnTo>
                      <a:pt x="89" y="30"/>
                    </a:lnTo>
                    <a:lnTo>
                      <a:pt x="92" y="47"/>
                    </a:lnTo>
                    <a:lnTo>
                      <a:pt x="87" y="64"/>
                    </a:lnTo>
                    <a:lnTo>
                      <a:pt x="76" y="78"/>
                    </a:lnTo>
                    <a:lnTo>
                      <a:pt x="70" y="83"/>
                    </a:lnTo>
                    <a:lnTo>
                      <a:pt x="61" y="86"/>
                    </a:lnTo>
                    <a:lnTo>
                      <a:pt x="44" y="89"/>
                    </a:lnTo>
                    <a:lnTo>
                      <a:pt x="26" y="86"/>
                    </a:lnTo>
                    <a:lnTo>
                      <a:pt x="12" y="75"/>
                    </a:lnTo>
                    <a:lnTo>
                      <a:pt x="7" y="69"/>
                    </a:lnTo>
                    <a:lnTo>
                      <a:pt x="3" y="60"/>
                    </a:lnTo>
                  </a:path>
                </a:pathLst>
              </a:custGeom>
              <a:noFill/>
              <a:ln w="6350" cap="rnd">
                <a:solidFill>
                  <a:srgbClr val="000000"/>
                </a:solidFill>
                <a:prstDash val="solid"/>
                <a:round/>
                <a:headEnd/>
                <a:tailEnd/>
              </a:ln>
            </p:spPr>
            <p:txBody>
              <a:bodyPr/>
              <a:lstStyle/>
              <a:p>
                <a:endParaRPr lang="ru-RU"/>
              </a:p>
            </p:txBody>
          </p:sp>
          <p:sp>
            <p:nvSpPr>
              <p:cNvPr id="163827" name="Freeform 52"/>
              <p:cNvSpPr>
                <a:spLocks/>
              </p:cNvSpPr>
              <p:nvPr/>
            </p:nvSpPr>
            <p:spPr bwMode="auto">
              <a:xfrm>
                <a:off x="2377" y="1214"/>
                <a:ext cx="93" cy="91"/>
              </a:xfrm>
              <a:custGeom>
                <a:avLst/>
                <a:gdLst>
                  <a:gd name="T0" fmla="*/ 5 w 93"/>
                  <a:gd name="T1" fmla="*/ 66 h 91"/>
                  <a:gd name="T2" fmla="*/ 2 w 93"/>
                  <a:gd name="T3" fmla="*/ 57 h 91"/>
                  <a:gd name="T4" fmla="*/ 0 w 93"/>
                  <a:gd name="T5" fmla="*/ 49 h 91"/>
                  <a:gd name="T6" fmla="*/ 2 w 93"/>
                  <a:gd name="T7" fmla="*/ 39 h 91"/>
                  <a:gd name="T8" fmla="*/ 3 w 93"/>
                  <a:gd name="T9" fmla="*/ 31 h 91"/>
                  <a:gd name="T10" fmla="*/ 7 w 93"/>
                  <a:gd name="T11" fmla="*/ 23 h 91"/>
                  <a:gd name="T12" fmla="*/ 13 w 93"/>
                  <a:gd name="T13" fmla="*/ 15 h 91"/>
                  <a:gd name="T14" fmla="*/ 19 w 93"/>
                  <a:gd name="T15" fmla="*/ 10 h 91"/>
                  <a:gd name="T16" fmla="*/ 22 w 93"/>
                  <a:gd name="T17" fmla="*/ 7 h 91"/>
                  <a:gd name="T18" fmla="*/ 27 w 93"/>
                  <a:gd name="T19" fmla="*/ 6 h 91"/>
                  <a:gd name="T20" fmla="*/ 36 w 93"/>
                  <a:gd name="T21" fmla="*/ 2 h 91"/>
                  <a:gd name="T22" fmla="*/ 44 w 93"/>
                  <a:gd name="T23" fmla="*/ 0 h 91"/>
                  <a:gd name="T24" fmla="*/ 54 w 93"/>
                  <a:gd name="T25" fmla="*/ 0 h 91"/>
                  <a:gd name="T26" fmla="*/ 61 w 93"/>
                  <a:gd name="T27" fmla="*/ 4 h 91"/>
                  <a:gd name="T28" fmla="*/ 69 w 93"/>
                  <a:gd name="T29" fmla="*/ 7 h 91"/>
                  <a:gd name="T30" fmla="*/ 74 w 93"/>
                  <a:gd name="T31" fmla="*/ 10 h 91"/>
                  <a:gd name="T32" fmla="*/ 76 w 93"/>
                  <a:gd name="T33" fmla="*/ 11 h 91"/>
                  <a:gd name="T34" fmla="*/ 80 w 93"/>
                  <a:gd name="T35" fmla="*/ 15 h 91"/>
                  <a:gd name="T36" fmla="*/ 83 w 93"/>
                  <a:gd name="T37" fmla="*/ 18 h 91"/>
                  <a:gd name="T38" fmla="*/ 85 w 93"/>
                  <a:gd name="T39" fmla="*/ 23 h 91"/>
                  <a:gd name="T40" fmla="*/ 88 w 93"/>
                  <a:gd name="T41" fmla="*/ 26 h 91"/>
                  <a:gd name="T42" fmla="*/ 91 w 93"/>
                  <a:gd name="T43" fmla="*/ 36 h 91"/>
                  <a:gd name="T44" fmla="*/ 93 w 93"/>
                  <a:gd name="T45" fmla="*/ 44 h 91"/>
                  <a:gd name="T46" fmla="*/ 91 w 93"/>
                  <a:gd name="T47" fmla="*/ 53 h 91"/>
                  <a:gd name="T48" fmla="*/ 89 w 93"/>
                  <a:gd name="T49" fmla="*/ 61 h 91"/>
                  <a:gd name="T50" fmla="*/ 85 w 93"/>
                  <a:gd name="T51" fmla="*/ 70 h 91"/>
                  <a:gd name="T52" fmla="*/ 80 w 93"/>
                  <a:gd name="T53" fmla="*/ 78 h 91"/>
                  <a:gd name="T54" fmla="*/ 74 w 93"/>
                  <a:gd name="T55" fmla="*/ 82 h 91"/>
                  <a:gd name="T56" fmla="*/ 69 w 93"/>
                  <a:gd name="T57" fmla="*/ 85 h 91"/>
                  <a:gd name="T58" fmla="*/ 66 w 93"/>
                  <a:gd name="T59" fmla="*/ 87 h 91"/>
                  <a:gd name="T60" fmla="*/ 57 w 93"/>
                  <a:gd name="T61" fmla="*/ 90 h 91"/>
                  <a:gd name="T62" fmla="*/ 47 w 93"/>
                  <a:gd name="T63" fmla="*/ 91 h 91"/>
                  <a:gd name="T64" fmla="*/ 39 w 93"/>
                  <a:gd name="T65" fmla="*/ 91 h 91"/>
                  <a:gd name="T66" fmla="*/ 30 w 93"/>
                  <a:gd name="T67" fmla="*/ 89 h 91"/>
                  <a:gd name="T68" fmla="*/ 22 w 93"/>
                  <a:gd name="T69" fmla="*/ 85 h 91"/>
                  <a:gd name="T70" fmla="*/ 19 w 93"/>
                  <a:gd name="T71" fmla="*/ 82 h 91"/>
                  <a:gd name="T72" fmla="*/ 16 w 93"/>
                  <a:gd name="T73" fmla="*/ 81 h 91"/>
                  <a:gd name="T74" fmla="*/ 13 w 93"/>
                  <a:gd name="T75" fmla="*/ 78 h 91"/>
                  <a:gd name="T76" fmla="*/ 9 w 93"/>
                  <a:gd name="T77" fmla="*/ 74 h 91"/>
                  <a:gd name="T78" fmla="*/ 7 w 93"/>
                  <a:gd name="T79" fmla="*/ 70 h 91"/>
                  <a:gd name="T80" fmla="*/ 5 w 93"/>
                  <a:gd name="T81" fmla="*/ 66 h 9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3"/>
                  <a:gd name="T124" fmla="*/ 0 h 91"/>
                  <a:gd name="T125" fmla="*/ 93 w 93"/>
                  <a:gd name="T126" fmla="*/ 91 h 9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3" h="91">
                    <a:moveTo>
                      <a:pt x="5" y="66"/>
                    </a:moveTo>
                    <a:lnTo>
                      <a:pt x="2" y="57"/>
                    </a:lnTo>
                    <a:lnTo>
                      <a:pt x="0" y="49"/>
                    </a:lnTo>
                    <a:lnTo>
                      <a:pt x="2" y="39"/>
                    </a:lnTo>
                    <a:lnTo>
                      <a:pt x="3" y="31"/>
                    </a:lnTo>
                    <a:lnTo>
                      <a:pt x="7" y="23"/>
                    </a:lnTo>
                    <a:lnTo>
                      <a:pt x="13" y="15"/>
                    </a:lnTo>
                    <a:lnTo>
                      <a:pt x="19" y="10"/>
                    </a:lnTo>
                    <a:lnTo>
                      <a:pt x="22" y="7"/>
                    </a:lnTo>
                    <a:lnTo>
                      <a:pt x="27" y="6"/>
                    </a:lnTo>
                    <a:lnTo>
                      <a:pt x="36" y="2"/>
                    </a:lnTo>
                    <a:lnTo>
                      <a:pt x="44" y="0"/>
                    </a:lnTo>
                    <a:lnTo>
                      <a:pt x="54" y="0"/>
                    </a:lnTo>
                    <a:lnTo>
                      <a:pt x="61" y="4"/>
                    </a:lnTo>
                    <a:lnTo>
                      <a:pt x="69" y="7"/>
                    </a:lnTo>
                    <a:lnTo>
                      <a:pt x="74" y="10"/>
                    </a:lnTo>
                    <a:lnTo>
                      <a:pt x="76" y="11"/>
                    </a:lnTo>
                    <a:lnTo>
                      <a:pt x="80" y="15"/>
                    </a:lnTo>
                    <a:lnTo>
                      <a:pt x="83" y="18"/>
                    </a:lnTo>
                    <a:lnTo>
                      <a:pt x="85" y="23"/>
                    </a:lnTo>
                    <a:lnTo>
                      <a:pt x="88" y="26"/>
                    </a:lnTo>
                    <a:lnTo>
                      <a:pt x="91" y="36"/>
                    </a:lnTo>
                    <a:lnTo>
                      <a:pt x="93" y="44"/>
                    </a:lnTo>
                    <a:lnTo>
                      <a:pt x="91" y="53"/>
                    </a:lnTo>
                    <a:lnTo>
                      <a:pt x="89" y="61"/>
                    </a:lnTo>
                    <a:lnTo>
                      <a:pt x="85" y="70"/>
                    </a:lnTo>
                    <a:lnTo>
                      <a:pt x="80" y="78"/>
                    </a:lnTo>
                    <a:lnTo>
                      <a:pt x="74" y="82"/>
                    </a:lnTo>
                    <a:lnTo>
                      <a:pt x="69" y="85"/>
                    </a:lnTo>
                    <a:lnTo>
                      <a:pt x="66" y="87"/>
                    </a:lnTo>
                    <a:lnTo>
                      <a:pt x="57" y="90"/>
                    </a:lnTo>
                    <a:lnTo>
                      <a:pt x="47" y="91"/>
                    </a:lnTo>
                    <a:lnTo>
                      <a:pt x="39" y="91"/>
                    </a:lnTo>
                    <a:lnTo>
                      <a:pt x="30" y="89"/>
                    </a:lnTo>
                    <a:lnTo>
                      <a:pt x="22" y="85"/>
                    </a:lnTo>
                    <a:lnTo>
                      <a:pt x="19" y="82"/>
                    </a:lnTo>
                    <a:lnTo>
                      <a:pt x="16" y="81"/>
                    </a:lnTo>
                    <a:lnTo>
                      <a:pt x="13" y="78"/>
                    </a:lnTo>
                    <a:lnTo>
                      <a:pt x="9" y="74"/>
                    </a:lnTo>
                    <a:lnTo>
                      <a:pt x="7" y="70"/>
                    </a:lnTo>
                    <a:lnTo>
                      <a:pt x="5" y="66"/>
                    </a:lnTo>
                    <a:close/>
                  </a:path>
                </a:pathLst>
              </a:custGeom>
              <a:solidFill>
                <a:srgbClr val="FFFFFF"/>
              </a:solidFill>
              <a:ln w="9525">
                <a:noFill/>
                <a:round/>
                <a:headEnd/>
                <a:tailEnd/>
              </a:ln>
            </p:spPr>
            <p:txBody>
              <a:bodyPr/>
              <a:lstStyle/>
              <a:p>
                <a:endParaRPr lang="ru-RU"/>
              </a:p>
            </p:txBody>
          </p:sp>
          <p:sp>
            <p:nvSpPr>
              <p:cNvPr id="163828" name="Freeform 53"/>
              <p:cNvSpPr>
                <a:spLocks/>
              </p:cNvSpPr>
              <p:nvPr/>
            </p:nvSpPr>
            <p:spPr bwMode="auto">
              <a:xfrm>
                <a:off x="2377" y="1214"/>
                <a:ext cx="93" cy="91"/>
              </a:xfrm>
              <a:custGeom>
                <a:avLst/>
                <a:gdLst>
                  <a:gd name="T0" fmla="*/ 5 w 93"/>
                  <a:gd name="T1" fmla="*/ 65 h 91"/>
                  <a:gd name="T2" fmla="*/ 0 w 93"/>
                  <a:gd name="T3" fmla="*/ 47 h 91"/>
                  <a:gd name="T4" fmla="*/ 2 w 93"/>
                  <a:gd name="T5" fmla="*/ 39 h 91"/>
                  <a:gd name="T6" fmla="*/ 3 w 93"/>
                  <a:gd name="T7" fmla="*/ 31 h 91"/>
                  <a:gd name="T8" fmla="*/ 7 w 93"/>
                  <a:gd name="T9" fmla="*/ 23 h 91"/>
                  <a:gd name="T10" fmla="*/ 13 w 93"/>
                  <a:gd name="T11" fmla="*/ 15 h 91"/>
                  <a:gd name="T12" fmla="*/ 27 w 93"/>
                  <a:gd name="T13" fmla="*/ 6 h 91"/>
                  <a:gd name="T14" fmla="*/ 44 w 93"/>
                  <a:gd name="T15" fmla="*/ 0 h 91"/>
                  <a:gd name="T16" fmla="*/ 54 w 93"/>
                  <a:gd name="T17" fmla="*/ 0 h 91"/>
                  <a:gd name="T18" fmla="*/ 61 w 93"/>
                  <a:gd name="T19" fmla="*/ 4 h 91"/>
                  <a:gd name="T20" fmla="*/ 71 w 93"/>
                  <a:gd name="T21" fmla="*/ 7 h 91"/>
                  <a:gd name="T22" fmla="*/ 76 w 93"/>
                  <a:gd name="T23" fmla="*/ 11 h 91"/>
                  <a:gd name="T24" fmla="*/ 88 w 93"/>
                  <a:gd name="T25" fmla="*/ 26 h 91"/>
                  <a:gd name="T26" fmla="*/ 93 w 93"/>
                  <a:gd name="T27" fmla="*/ 44 h 91"/>
                  <a:gd name="T28" fmla="*/ 91 w 93"/>
                  <a:gd name="T29" fmla="*/ 53 h 91"/>
                  <a:gd name="T30" fmla="*/ 89 w 93"/>
                  <a:gd name="T31" fmla="*/ 61 h 91"/>
                  <a:gd name="T32" fmla="*/ 87 w 93"/>
                  <a:gd name="T33" fmla="*/ 70 h 91"/>
                  <a:gd name="T34" fmla="*/ 80 w 93"/>
                  <a:gd name="T35" fmla="*/ 76 h 91"/>
                  <a:gd name="T36" fmla="*/ 66 w 93"/>
                  <a:gd name="T37" fmla="*/ 87 h 91"/>
                  <a:gd name="T38" fmla="*/ 48 w 93"/>
                  <a:gd name="T39" fmla="*/ 91 h 91"/>
                  <a:gd name="T40" fmla="*/ 39 w 93"/>
                  <a:gd name="T41" fmla="*/ 91 h 91"/>
                  <a:gd name="T42" fmla="*/ 30 w 93"/>
                  <a:gd name="T43" fmla="*/ 89 h 91"/>
                  <a:gd name="T44" fmla="*/ 22 w 93"/>
                  <a:gd name="T45" fmla="*/ 85 h 91"/>
                  <a:gd name="T46" fmla="*/ 16 w 93"/>
                  <a:gd name="T47" fmla="*/ 81 h 91"/>
                  <a:gd name="T48" fmla="*/ 5 w 93"/>
                  <a:gd name="T49" fmla="*/ 65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3"/>
                  <a:gd name="T76" fmla="*/ 0 h 91"/>
                  <a:gd name="T77" fmla="*/ 93 w 93"/>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3" h="91">
                    <a:moveTo>
                      <a:pt x="5" y="65"/>
                    </a:moveTo>
                    <a:lnTo>
                      <a:pt x="0" y="47"/>
                    </a:lnTo>
                    <a:lnTo>
                      <a:pt x="2" y="39"/>
                    </a:lnTo>
                    <a:lnTo>
                      <a:pt x="3" y="31"/>
                    </a:lnTo>
                    <a:lnTo>
                      <a:pt x="7" y="23"/>
                    </a:lnTo>
                    <a:lnTo>
                      <a:pt x="13" y="15"/>
                    </a:lnTo>
                    <a:lnTo>
                      <a:pt x="27" y="6"/>
                    </a:lnTo>
                    <a:lnTo>
                      <a:pt x="44" y="0"/>
                    </a:lnTo>
                    <a:lnTo>
                      <a:pt x="54" y="0"/>
                    </a:lnTo>
                    <a:lnTo>
                      <a:pt x="61" y="4"/>
                    </a:lnTo>
                    <a:lnTo>
                      <a:pt x="71" y="7"/>
                    </a:lnTo>
                    <a:lnTo>
                      <a:pt x="76" y="11"/>
                    </a:lnTo>
                    <a:lnTo>
                      <a:pt x="88" y="26"/>
                    </a:lnTo>
                    <a:lnTo>
                      <a:pt x="93" y="44"/>
                    </a:lnTo>
                    <a:lnTo>
                      <a:pt x="91" y="53"/>
                    </a:lnTo>
                    <a:lnTo>
                      <a:pt x="89" y="61"/>
                    </a:lnTo>
                    <a:lnTo>
                      <a:pt x="87" y="70"/>
                    </a:lnTo>
                    <a:lnTo>
                      <a:pt x="80" y="76"/>
                    </a:lnTo>
                    <a:lnTo>
                      <a:pt x="66" y="87"/>
                    </a:lnTo>
                    <a:lnTo>
                      <a:pt x="48" y="91"/>
                    </a:lnTo>
                    <a:lnTo>
                      <a:pt x="39" y="91"/>
                    </a:lnTo>
                    <a:lnTo>
                      <a:pt x="30" y="89"/>
                    </a:lnTo>
                    <a:lnTo>
                      <a:pt x="22" y="85"/>
                    </a:lnTo>
                    <a:lnTo>
                      <a:pt x="16" y="81"/>
                    </a:lnTo>
                    <a:lnTo>
                      <a:pt x="5" y="65"/>
                    </a:lnTo>
                  </a:path>
                </a:pathLst>
              </a:custGeom>
              <a:noFill/>
              <a:ln w="6350" cap="rnd">
                <a:solidFill>
                  <a:srgbClr val="000000"/>
                </a:solidFill>
                <a:prstDash val="solid"/>
                <a:round/>
                <a:headEnd/>
                <a:tailEnd/>
              </a:ln>
            </p:spPr>
            <p:txBody>
              <a:bodyPr/>
              <a:lstStyle/>
              <a:p>
                <a:endParaRPr lang="ru-RU"/>
              </a:p>
            </p:txBody>
          </p:sp>
          <p:sp>
            <p:nvSpPr>
              <p:cNvPr id="163829" name="Freeform 54"/>
              <p:cNvSpPr>
                <a:spLocks/>
              </p:cNvSpPr>
              <p:nvPr/>
            </p:nvSpPr>
            <p:spPr bwMode="auto">
              <a:xfrm>
                <a:off x="2283" y="1262"/>
                <a:ext cx="93" cy="89"/>
              </a:xfrm>
              <a:custGeom>
                <a:avLst/>
                <a:gdLst>
                  <a:gd name="T0" fmla="*/ 6 w 93"/>
                  <a:gd name="T1" fmla="*/ 67 h 89"/>
                  <a:gd name="T2" fmla="*/ 3 w 93"/>
                  <a:gd name="T3" fmla="*/ 58 h 89"/>
                  <a:gd name="T4" fmla="*/ 0 w 93"/>
                  <a:gd name="T5" fmla="*/ 50 h 89"/>
                  <a:gd name="T6" fmla="*/ 0 w 93"/>
                  <a:gd name="T7" fmla="*/ 40 h 89"/>
                  <a:gd name="T8" fmla="*/ 1 w 93"/>
                  <a:gd name="T9" fmla="*/ 33 h 89"/>
                  <a:gd name="T10" fmla="*/ 4 w 93"/>
                  <a:gd name="T11" fmla="*/ 24 h 89"/>
                  <a:gd name="T12" fmla="*/ 6 w 93"/>
                  <a:gd name="T13" fmla="*/ 22 h 89"/>
                  <a:gd name="T14" fmla="*/ 10 w 93"/>
                  <a:gd name="T15" fmla="*/ 17 h 89"/>
                  <a:gd name="T16" fmla="*/ 16 w 93"/>
                  <a:gd name="T17" fmla="*/ 11 h 89"/>
                  <a:gd name="T18" fmla="*/ 24 w 93"/>
                  <a:gd name="T19" fmla="*/ 6 h 89"/>
                  <a:gd name="T20" fmla="*/ 27 w 93"/>
                  <a:gd name="T21" fmla="*/ 3 h 89"/>
                  <a:gd name="T22" fmla="*/ 31 w 93"/>
                  <a:gd name="T23" fmla="*/ 1 h 89"/>
                  <a:gd name="T24" fmla="*/ 41 w 93"/>
                  <a:gd name="T25" fmla="*/ 0 h 89"/>
                  <a:gd name="T26" fmla="*/ 50 w 93"/>
                  <a:gd name="T27" fmla="*/ 0 h 89"/>
                  <a:gd name="T28" fmla="*/ 59 w 93"/>
                  <a:gd name="T29" fmla="*/ 1 h 89"/>
                  <a:gd name="T30" fmla="*/ 64 w 93"/>
                  <a:gd name="T31" fmla="*/ 3 h 89"/>
                  <a:gd name="T32" fmla="*/ 67 w 93"/>
                  <a:gd name="T33" fmla="*/ 4 h 89"/>
                  <a:gd name="T34" fmla="*/ 72 w 93"/>
                  <a:gd name="T35" fmla="*/ 5 h 89"/>
                  <a:gd name="T36" fmla="*/ 75 w 93"/>
                  <a:gd name="T37" fmla="*/ 9 h 89"/>
                  <a:gd name="T38" fmla="*/ 82 w 93"/>
                  <a:gd name="T39" fmla="*/ 15 h 89"/>
                  <a:gd name="T40" fmla="*/ 88 w 93"/>
                  <a:gd name="T41" fmla="*/ 22 h 89"/>
                  <a:gd name="T42" fmla="*/ 92 w 93"/>
                  <a:gd name="T43" fmla="*/ 29 h 89"/>
                  <a:gd name="T44" fmla="*/ 93 w 93"/>
                  <a:gd name="T45" fmla="*/ 39 h 89"/>
                  <a:gd name="T46" fmla="*/ 93 w 93"/>
                  <a:gd name="T47" fmla="*/ 46 h 89"/>
                  <a:gd name="T48" fmla="*/ 92 w 93"/>
                  <a:gd name="T49" fmla="*/ 56 h 89"/>
                  <a:gd name="T50" fmla="*/ 90 w 93"/>
                  <a:gd name="T51" fmla="*/ 63 h 89"/>
                  <a:gd name="T52" fmla="*/ 86 w 93"/>
                  <a:gd name="T53" fmla="*/ 67 h 89"/>
                  <a:gd name="T54" fmla="*/ 85 w 93"/>
                  <a:gd name="T55" fmla="*/ 72 h 89"/>
                  <a:gd name="T56" fmla="*/ 79 w 93"/>
                  <a:gd name="T57" fmla="*/ 78 h 89"/>
                  <a:gd name="T58" fmla="*/ 71 w 93"/>
                  <a:gd name="T59" fmla="*/ 82 h 89"/>
                  <a:gd name="T60" fmla="*/ 65 w 93"/>
                  <a:gd name="T61" fmla="*/ 84 h 89"/>
                  <a:gd name="T62" fmla="*/ 61 w 93"/>
                  <a:gd name="T63" fmla="*/ 87 h 89"/>
                  <a:gd name="T64" fmla="*/ 52 w 93"/>
                  <a:gd name="T65" fmla="*/ 89 h 89"/>
                  <a:gd name="T66" fmla="*/ 43 w 93"/>
                  <a:gd name="T67" fmla="*/ 89 h 89"/>
                  <a:gd name="T68" fmla="*/ 35 w 93"/>
                  <a:gd name="T69" fmla="*/ 87 h 89"/>
                  <a:gd name="T70" fmla="*/ 31 w 93"/>
                  <a:gd name="T71" fmla="*/ 86 h 89"/>
                  <a:gd name="T72" fmla="*/ 25 w 93"/>
                  <a:gd name="T73" fmla="*/ 84 h 89"/>
                  <a:gd name="T74" fmla="*/ 22 w 93"/>
                  <a:gd name="T75" fmla="*/ 82 h 89"/>
                  <a:gd name="T76" fmla="*/ 19 w 93"/>
                  <a:gd name="T77" fmla="*/ 80 h 89"/>
                  <a:gd name="T78" fmla="*/ 11 w 93"/>
                  <a:gd name="T79" fmla="*/ 73 h 89"/>
                  <a:gd name="T80" fmla="*/ 6 w 93"/>
                  <a:gd name="T81" fmla="*/ 67 h 8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3"/>
                  <a:gd name="T124" fmla="*/ 0 h 89"/>
                  <a:gd name="T125" fmla="*/ 93 w 93"/>
                  <a:gd name="T126" fmla="*/ 89 h 8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3" h="89">
                    <a:moveTo>
                      <a:pt x="6" y="67"/>
                    </a:moveTo>
                    <a:lnTo>
                      <a:pt x="3" y="58"/>
                    </a:lnTo>
                    <a:lnTo>
                      <a:pt x="0" y="50"/>
                    </a:lnTo>
                    <a:lnTo>
                      <a:pt x="0" y="40"/>
                    </a:lnTo>
                    <a:lnTo>
                      <a:pt x="1" y="33"/>
                    </a:lnTo>
                    <a:lnTo>
                      <a:pt x="4" y="24"/>
                    </a:lnTo>
                    <a:lnTo>
                      <a:pt x="6" y="22"/>
                    </a:lnTo>
                    <a:lnTo>
                      <a:pt x="10" y="17"/>
                    </a:lnTo>
                    <a:lnTo>
                      <a:pt x="16" y="11"/>
                    </a:lnTo>
                    <a:lnTo>
                      <a:pt x="24" y="6"/>
                    </a:lnTo>
                    <a:lnTo>
                      <a:pt x="27" y="3"/>
                    </a:lnTo>
                    <a:lnTo>
                      <a:pt x="31" y="1"/>
                    </a:lnTo>
                    <a:lnTo>
                      <a:pt x="41" y="0"/>
                    </a:lnTo>
                    <a:lnTo>
                      <a:pt x="50" y="0"/>
                    </a:lnTo>
                    <a:lnTo>
                      <a:pt x="59" y="1"/>
                    </a:lnTo>
                    <a:lnTo>
                      <a:pt x="64" y="3"/>
                    </a:lnTo>
                    <a:lnTo>
                      <a:pt x="67" y="4"/>
                    </a:lnTo>
                    <a:lnTo>
                      <a:pt x="72" y="5"/>
                    </a:lnTo>
                    <a:lnTo>
                      <a:pt x="75" y="9"/>
                    </a:lnTo>
                    <a:lnTo>
                      <a:pt x="82" y="15"/>
                    </a:lnTo>
                    <a:lnTo>
                      <a:pt x="88" y="22"/>
                    </a:lnTo>
                    <a:lnTo>
                      <a:pt x="92" y="29"/>
                    </a:lnTo>
                    <a:lnTo>
                      <a:pt x="93" y="39"/>
                    </a:lnTo>
                    <a:lnTo>
                      <a:pt x="93" y="46"/>
                    </a:lnTo>
                    <a:lnTo>
                      <a:pt x="92" y="56"/>
                    </a:lnTo>
                    <a:lnTo>
                      <a:pt x="90" y="63"/>
                    </a:lnTo>
                    <a:lnTo>
                      <a:pt x="86" y="67"/>
                    </a:lnTo>
                    <a:lnTo>
                      <a:pt x="85" y="72"/>
                    </a:lnTo>
                    <a:lnTo>
                      <a:pt x="79" y="78"/>
                    </a:lnTo>
                    <a:lnTo>
                      <a:pt x="71" y="82"/>
                    </a:lnTo>
                    <a:lnTo>
                      <a:pt x="65" y="84"/>
                    </a:lnTo>
                    <a:lnTo>
                      <a:pt x="61" y="87"/>
                    </a:lnTo>
                    <a:lnTo>
                      <a:pt x="52" y="89"/>
                    </a:lnTo>
                    <a:lnTo>
                      <a:pt x="43" y="89"/>
                    </a:lnTo>
                    <a:lnTo>
                      <a:pt x="35" y="87"/>
                    </a:lnTo>
                    <a:lnTo>
                      <a:pt x="31" y="86"/>
                    </a:lnTo>
                    <a:lnTo>
                      <a:pt x="25" y="84"/>
                    </a:lnTo>
                    <a:lnTo>
                      <a:pt x="22" y="82"/>
                    </a:lnTo>
                    <a:lnTo>
                      <a:pt x="19" y="80"/>
                    </a:lnTo>
                    <a:lnTo>
                      <a:pt x="11" y="73"/>
                    </a:lnTo>
                    <a:lnTo>
                      <a:pt x="6" y="67"/>
                    </a:lnTo>
                    <a:close/>
                  </a:path>
                </a:pathLst>
              </a:custGeom>
              <a:solidFill>
                <a:srgbClr val="FFFFFF"/>
              </a:solidFill>
              <a:ln w="9525">
                <a:noFill/>
                <a:round/>
                <a:headEnd/>
                <a:tailEnd/>
              </a:ln>
            </p:spPr>
            <p:txBody>
              <a:bodyPr/>
              <a:lstStyle/>
              <a:p>
                <a:endParaRPr lang="ru-RU"/>
              </a:p>
            </p:txBody>
          </p:sp>
          <p:sp>
            <p:nvSpPr>
              <p:cNvPr id="163830" name="Freeform 55"/>
              <p:cNvSpPr>
                <a:spLocks/>
              </p:cNvSpPr>
              <p:nvPr/>
            </p:nvSpPr>
            <p:spPr bwMode="auto">
              <a:xfrm>
                <a:off x="2283" y="1262"/>
                <a:ext cx="93" cy="89"/>
              </a:xfrm>
              <a:custGeom>
                <a:avLst/>
                <a:gdLst>
                  <a:gd name="T0" fmla="*/ 6 w 93"/>
                  <a:gd name="T1" fmla="*/ 67 h 89"/>
                  <a:gd name="T2" fmla="*/ 0 w 93"/>
                  <a:gd name="T3" fmla="*/ 50 h 89"/>
                  <a:gd name="T4" fmla="*/ 1 w 93"/>
                  <a:gd name="T5" fmla="*/ 33 h 89"/>
                  <a:gd name="T6" fmla="*/ 10 w 93"/>
                  <a:gd name="T7" fmla="*/ 17 h 89"/>
                  <a:gd name="T8" fmla="*/ 16 w 93"/>
                  <a:gd name="T9" fmla="*/ 11 h 89"/>
                  <a:gd name="T10" fmla="*/ 24 w 93"/>
                  <a:gd name="T11" fmla="*/ 6 h 89"/>
                  <a:gd name="T12" fmla="*/ 41 w 93"/>
                  <a:gd name="T13" fmla="*/ 0 h 89"/>
                  <a:gd name="T14" fmla="*/ 59 w 93"/>
                  <a:gd name="T15" fmla="*/ 1 h 89"/>
                  <a:gd name="T16" fmla="*/ 75 w 93"/>
                  <a:gd name="T17" fmla="*/ 9 h 89"/>
                  <a:gd name="T18" fmla="*/ 88 w 93"/>
                  <a:gd name="T19" fmla="*/ 22 h 89"/>
                  <a:gd name="T20" fmla="*/ 93 w 93"/>
                  <a:gd name="T21" fmla="*/ 39 h 89"/>
                  <a:gd name="T22" fmla="*/ 93 w 93"/>
                  <a:gd name="T23" fmla="*/ 56 h 89"/>
                  <a:gd name="T24" fmla="*/ 85 w 93"/>
                  <a:gd name="T25" fmla="*/ 72 h 89"/>
                  <a:gd name="T26" fmla="*/ 79 w 93"/>
                  <a:gd name="T27" fmla="*/ 78 h 89"/>
                  <a:gd name="T28" fmla="*/ 71 w 93"/>
                  <a:gd name="T29" fmla="*/ 82 h 89"/>
                  <a:gd name="T30" fmla="*/ 52 w 93"/>
                  <a:gd name="T31" fmla="*/ 89 h 89"/>
                  <a:gd name="T32" fmla="*/ 35 w 93"/>
                  <a:gd name="T33" fmla="*/ 87 h 89"/>
                  <a:gd name="T34" fmla="*/ 19 w 93"/>
                  <a:gd name="T35" fmla="*/ 80 h 89"/>
                  <a:gd name="T36" fmla="*/ 6 w 93"/>
                  <a:gd name="T37" fmla="*/ 67 h 8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3"/>
                  <a:gd name="T58" fmla="*/ 0 h 89"/>
                  <a:gd name="T59" fmla="*/ 93 w 93"/>
                  <a:gd name="T60" fmla="*/ 89 h 8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3" h="89">
                    <a:moveTo>
                      <a:pt x="6" y="67"/>
                    </a:moveTo>
                    <a:lnTo>
                      <a:pt x="0" y="50"/>
                    </a:lnTo>
                    <a:lnTo>
                      <a:pt x="1" y="33"/>
                    </a:lnTo>
                    <a:lnTo>
                      <a:pt x="10" y="17"/>
                    </a:lnTo>
                    <a:lnTo>
                      <a:pt x="16" y="11"/>
                    </a:lnTo>
                    <a:lnTo>
                      <a:pt x="24" y="6"/>
                    </a:lnTo>
                    <a:lnTo>
                      <a:pt x="41" y="0"/>
                    </a:lnTo>
                    <a:lnTo>
                      <a:pt x="59" y="1"/>
                    </a:lnTo>
                    <a:lnTo>
                      <a:pt x="75" y="9"/>
                    </a:lnTo>
                    <a:lnTo>
                      <a:pt x="88" y="22"/>
                    </a:lnTo>
                    <a:lnTo>
                      <a:pt x="93" y="39"/>
                    </a:lnTo>
                    <a:lnTo>
                      <a:pt x="93" y="56"/>
                    </a:lnTo>
                    <a:lnTo>
                      <a:pt x="85" y="72"/>
                    </a:lnTo>
                    <a:lnTo>
                      <a:pt x="79" y="78"/>
                    </a:lnTo>
                    <a:lnTo>
                      <a:pt x="71" y="82"/>
                    </a:lnTo>
                    <a:lnTo>
                      <a:pt x="52" y="89"/>
                    </a:lnTo>
                    <a:lnTo>
                      <a:pt x="35" y="87"/>
                    </a:lnTo>
                    <a:lnTo>
                      <a:pt x="19" y="80"/>
                    </a:lnTo>
                    <a:lnTo>
                      <a:pt x="6" y="67"/>
                    </a:lnTo>
                  </a:path>
                </a:pathLst>
              </a:custGeom>
              <a:noFill/>
              <a:ln w="6350" cap="rnd">
                <a:solidFill>
                  <a:srgbClr val="000000"/>
                </a:solidFill>
                <a:prstDash val="solid"/>
                <a:round/>
                <a:headEnd/>
                <a:tailEnd/>
              </a:ln>
            </p:spPr>
            <p:txBody>
              <a:bodyPr/>
              <a:lstStyle/>
              <a:p>
                <a:endParaRPr lang="ru-RU"/>
              </a:p>
            </p:txBody>
          </p:sp>
          <p:sp>
            <p:nvSpPr>
              <p:cNvPr id="163831" name="Freeform 56"/>
              <p:cNvSpPr>
                <a:spLocks/>
              </p:cNvSpPr>
              <p:nvPr/>
            </p:nvSpPr>
            <p:spPr bwMode="auto">
              <a:xfrm>
                <a:off x="2201" y="1311"/>
                <a:ext cx="94" cy="91"/>
              </a:xfrm>
              <a:custGeom>
                <a:avLst/>
                <a:gdLst>
                  <a:gd name="T0" fmla="*/ 10 w 94"/>
                  <a:gd name="T1" fmla="*/ 72 h 91"/>
                  <a:gd name="T2" fmla="*/ 6 w 94"/>
                  <a:gd name="T3" fmla="*/ 68 h 91"/>
                  <a:gd name="T4" fmla="*/ 4 w 94"/>
                  <a:gd name="T5" fmla="*/ 63 h 91"/>
                  <a:gd name="T6" fmla="*/ 2 w 94"/>
                  <a:gd name="T7" fmla="*/ 55 h 91"/>
                  <a:gd name="T8" fmla="*/ 0 w 94"/>
                  <a:gd name="T9" fmla="*/ 46 h 91"/>
                  <a:gd name="T10" fmla="*/ 0 w 94"/>
                  <a:gd name="T11" fmla="*/ 42 h 91"/>
                  <a:gd name="T12" fmla="*/ 2 w 94"/>
                  <a:gd name="T13" fmla="*/ 38 h 91"/>
                  <a:gd name="T14" fmla="*/ 3 w 94"/>
                  <a:gd name="T15" fmla="*/ 30 h 91"/>
                  <a:gd name="T16" fmla="*/ 8 w 94"/>
                  <a:gd name="T17" fmla="*/ 22 h 91"/>
                  <a:gd name="T18" fmla="*/ 12 w 94"/>
                  <a:gd name="T19" fmla="*/ 14 h 91"/>
                  <a:gd name="T20" fmla="*/ 17 w 94"/>
                  <a:gd name="T21" fmla="*/ 11 h 91"/>
                  <a:gd name="T22" fmla="*/ 21 w 94"/>
                  <a:gd name="T23" fmla="*/ 9 h 91"/>
                  <a:gd name="T24" fmla="*/ 23 w 94"/>
                  <a:gd name="T25" fmla="*/ 6 h 91"/>
                  <a:gd name="T26" fmla="*/ 29 w 94"/>
                  <a:gd name="T27" fmla="*/ 4 h 91"/>
                  <a:gd name="T28" fmla="*/ 36 w 94"/>
                  <a:gd name="T29" fmla="*/ 1 h 91"/>
                  <a:gd name="T30" fmla="*/ 42 w 94"/>
                  <a:gd name="T31" fmla="*/ 1 h 91"/>
                  <a:gd name="T32" fmla="*/ 46 w 94"/>
                  <a:gd name="T33" fmla="*/ 0 h 91"/>
                  <a:gd name="T34" fmla="*/ 51 w 94"/>
                  <a:gd name="T35" fmla="*/ 1 h 91"/>
                  <a:gd name="T36" fmla="*/ 56 w 94"/>
                  <a:gd name="T37" fmla="*/ 1 h 91"/>
                  <a:gd name="T38" fmla="*/ 64 w 94"/>
                  <a:gd name="T39" fmla="*/ 2 h 91"/>
                  <a:gd name="T40" fmla="*/ 72 w 94"/>
                  <a:gd name="T41" fmla="*/ 7 h 91"/>
                  <a:gd name="T42" fmla="*/ 80 w 94"/>
                  <a:gd name="T43" fmla="*/ 13 h 91"/>
                  <a:gd name="T44" fmla="*/ 83 w 94"/>
                  <a:gd name="T45" fmla="*/ 15 h 91"/>
                  <a:gd name="T46" fmla="*/ 86 w 94"/>
                  <a:gd name="T47" fmla="*/ 20 h 91"/>
                  <a:gd name="T48" fmla="*/ 88 w 94"/>
                  <a:gd name="T49" fmla="*/ 23 h 91"/>
                  <a:gd name="T50" fmla="*/ 90 w 94"/>
                  <a:gd name="T51" fmla="*/ 28 h 91"/>
                  <a:gd name="T52" fmla="*/ 92 w 94"/>
                  <a:gd name="T53" fmla="*/ 36 h 91"/>
                  <a:gd name="T54" fmla="*/ 94 w 94"/>
                  <a:gd name="T55" fmla="*/ 44 h 91"/>
                  <a:gd name="T56" fmla="*/ 94 w 94"/>
                  <a:gd name="T57" fmla="*/ 49 h 91"/>
                  <a:gd name="T58" fmla="*/ 92 w 94"/>
                  <a:gd name="T59" fmla="*/ 53 h 91"/>
                  <a:gd name="T60" fmla="*/ 91 w 94"/>
                  <a:gd name="T61" fmla="*/ 62 h 91"/>
                  <a:gd name="T62" fmla="*/ 86 w 94"/>
                  <a:gd name="T63" fmla="*/ 70 h 91"/>
                  <a:gd name="T64" fmla="*/ 82 w 94"/>
                  <a:gd name="T65" fmla="*/ 78 h 91"/>
                  <a:gd name="T66" fmla="*/ 78 w 94"/>
                  <a:gd name="T67" fmla="*/ 81 h 91"/>
                  <a:gd name="T68" fmla="*/ 73 w 94"/>
                  <a:gd name="T69" fmla="*/ 83 h 91"/>
                  <a:gd name="T70" fmla="*/ 70 w 94"/>
                  <a:gd name="T71" fmla="*/ 86 h 91"/>
                  <a:gd name="T72" fmla="*/ 65 w 94"/>
                  <a:gd name="T73" fmla="*/ 87 h 91"/>
                  <a:gd name="T74" fmla="*/ 57 w 94"/>
                  <a:gd name="T75" fmla="*/ 91 h 91"/>
                  <a:gd name="T76" fmla="*/ 52 w 94"/>
                  <a:gd name="T77" fmla="*/ 91 h 91"/>
                  <a:gd name="T78" fmla="*/ 48 w 94"/>
                  <a:gd name="T79" fmla="*/ 91 h 91"/>
                  <a:gd name="T80" fmla="*/ 43 w 94"/>
                  <a:gd name="T81" fmla="*/ 91 h 91"/>
                  <a:gd name="T82" fmla="*/ 40 w 94"/>
                  <a:gd name="T83" fmla="*/ 91 h 91"/>
                  <a:gd name="T84" fmla="*/ 31 w 94"/>
                  <a:gd name="T85" fmla="*/ 89 h 91"/>
                  <a:gd name="T86" fmla="*/ 22 w 94"/>
                  <a:gd name="T87" fmla="*/ 84 h 91"/>
                  <a:gd name="T88" fmla="*/ 16 w 94"/>
                  <a:gd name="T89" fmla="*/ 79 h 91"/>
                  <a:gd name="T90" fmla="*/ 12 w 94"/>
                  <a:gd name="T91" fmla="*/ 76 h 91"/>
                  <a:gd name="T92" fmla="*/ 10 w 94"/>
                  <a:gd name="T93" fmla="*/ 72 h 9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4"/>
                  <a:gd name="T142" fmla="*/ 0 h 91"/>
                  <a:gd name="T143" fmla="*/ 94 w 94"/>
                  <a:gd name="T144" fmla="*/ 91 h 91"/>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4" h="91">
                    <a:moveTo>
                      <a:pt x="10" y="72"/>
                    </a:moveTo>
                    <a:lnTo>
                      <a:pt x="6" y="68"/>
                    </a:lnTo>
                    <a:lnTo>
                      <a:pt x="4" y="63"/>
                    </a:lnTo>
                    <a:lnTo>
                      <a:pt x="2" y="55"/>
                    </a:lnTo>
                    <a:lnTo>
                      <a:pt x="0" y="46"/>
                    </a:lnTo>
                    <a:lnTo>
                      <a:pt x="0" y="42"/>
                    </a:lnTo>
                    <a:lnTo>
                      <a:pt x="2" y="38"/>
                    </a:lnTo>
                    <a:lnTo>
                      <a:pt x="3" y="30"/>
                    </a:lnTo>
                    <a:lnTo>
                      <a:pt x="8" y="22"/>
                    </a:lnTo>
                    <a:lnTo>
                      <a:pt x="12" y="14"/>
                    </a:lnTo>
                    <a:lnTo>
                      <a:pt x="17" y="11"/>
                    </a:lnTo>
                    <a:lnTo>
                      <a:pt x="21" y="9"/>
                    </a:lnTo>
                    <a:lnTo>
                      <a:pt x="23" y="6"/>
                    </a:lnTo>
                    <a:lnTo>
                      <a:pt x="29" y="4"/>
                    </a:lnTo>
                    <a:lnTo>
                      <a:pt x="36" y="1"/>
                    </a:lnTo>
                    <a:lnTo>
                      <a:pt x="42" y="1"/>
                    </a:lnTo>
                    <a:lnTo>
                      <a:pt x="46" y="0"/>
                    </a:lnTo>
                    <a:lnTo>
                      <a:pt x="51" y="1"/>
                    </a:lnTo>
                    <a:lnTo>
                      <a:pt x="56" y="1"/>
                    </a:lnTo>
                    <a:lnTo>
                      <a:pt x="64" y="2"/>
                    </a:lnTo>
                    <a:lnTo>
                      <a:pt x="72" y="7"/>
                    </a:lnTo>
                    <a:lnTo>
                      <a:pt x="80" y="13"/>
                    </a:lnTo>
                    <a:lnTo>
                      <a:pt x="83" y="15"/>
                    </a:lnTo>
                    <a:lnTo>
                      <a:pt x="86" y="20"/>
                    </a:lnTo>
                    <a:lnTo>
                      <a:pt x="88" y="23"/>
                    </a:lnTo>
                    <a:lnTo>
                      <a:pt x="90" y="28"/>
                    </a:lnTo>
                    <a:lnTo>
                      <a:pt x="92" y="36"/>
                    </a:lnTo>
                    <a:lnTo>
                      <a:pt x="94" y="44"/>
                    </a:lnTo>
                    <a:lnTo>
                      <a:pt x="94" y="49"/>
                    </a:lnTo>
                    <a:lnTo>
                      <a:pt x="92" y="53"/>
                    </a:lnTo>
                    <a:lnTo>
                      <a:pt x="91" y="62"/>
                    </a:lnTo>
                    <a:lnTo>
                      <a:pt x="86" y="70"/>
                    </a:lnTo>
                    <a:lnTo>
                      <a:pt x="82" y="78"/>
                    </a:lnTo>
                    <a:lnTo>
                      <a:pt x="78" y="81"/>
                    </a:lnTo>
                    <a:lnTo>
                      <a:pt x="73" y="83"/>
                    </a:lnTo>
                    <a:lnTo>
                      <a:pt x="70" y="86"/>
                    </a:lnTo>
                    <a:lnTo>
                      <a:pt x="65" y="87"/>
                    </a:lnTo>
                    <a:lnTo>
                      <a:pt x="57" y="91"/>
                    </a:lnTo>
                    <a:lnTo>
                      <a:pt x="52" y="91"/>
                    </a:lnTo>
                    <a:lnTo>
                      <a:pt x="48" y="91"/>
                    </a:lnTo>
                    <a:lnTo>
                      <a:pt x="43" y="91"/>
                    </a:lnTo>
                    <a:lnTo>
                      <a:pt x="40" y="91"/>
                    </a:lnTo>
                    <a:lnTo>
                      <a:pt x="31" y="89"/>
                    </a:lnTo>
                    <a:lnTo>
                      <a:pt x="22" y="84"/>
                    </a:lnTo>
                    <a:lnTo>
                      <a:pt x="16" y="79"/>
                    </a:lnTo>
                    <a:lnTo>
                      <a:pt x="12" y="76"/>
                    </a:lnTo>
                    <a:lnTo>
                      <a:pt x="10" y="72"/>
                    </a:lnTo>
                    <a:close/>
                  </a:path>
                </a:pathLst>
              </a:custGeom>
              <a:solidFill>
                <a:srgbClr val="FFFFFF"/>
              </a:solidFill>
              <a:ln w="9525">
                <a:noFill/>
                <a:round/>
                <a:headEnd/>
                <a:tailEnd/>
              </a:ln>
            </p:spPr>
            <p:txBody>
              <a:bodyPr/>
              <a:lstStyle/>
              <a:p>
                <a:endParaRPr lang="ru-RU"/>
              </a:p>
            </p:txBody>
          </p:sp>
          <p:sp>
            <p:nvSpPr>
              <p:cNvPr id="163832" name="Freeform 57"/>
              <p:cNvSpPr>
                <a:spLocks/>
              </p:cNvSpPr>
              <p:nvPr/>
            </p:nvSpPr>
            <p:spPr bwMode="auto">
              <a:xfrm>
                <a:off x="2204" y="1312"/>
                <a:ext cx="93" cy="90"/>
              </a:xfrm>
              <a:custGeom>
                <a:avLst/>
                <a:gdLst>
                  <a:gd name="T0" fmla="*/ 8 w 93"/>
                  <a:gd name="T1" fmla="*/ 71 h 90"/>
                  <a:gd name="T2" fmla="*/ 0 w 93"/>
                  <a:gd name="T3" fmla="*/ 54 h 90"/>
                  <a:gd name="T4" fmla="*/ 0 w 93"/>
                  <a:gd name="T5" fmla="*/ 37 h 90"/>
                  <a:gd name="T6" fmla="*/ 6 w 93"/>
                  <a:gd name="T7" fmla="*/ 21 h 90"/>
                  <a:gd name="T8" fmla="*/ 19 w 93"/>
                  <a:gd name="T9" fmla="*/ 6 h 90"/>
                  <a:gd name="T10" fmla="*/ 37 w 93"/>
                  <a:gd name="T11" fmla="*/ 0 h 90"/>
                  <a:gd name="T12" fmla="*/ 54 w 93"/>
                  <a:gd name="T13" fmla="*/ 0 h 90"/>
                  <a:gd name="T14" fmla="*/ 71 w 93"/>
                  <a:gd name="T15" fmla="*/ 6 h 90"/>
                  <a:gd name="T16" fmla="*/ 85 w 93"/>
                  <a:gd name="T17" fmla="*/ 18 h 90"/>
                  <a:gd name="T18" fmla="*/ 91 w 93"/>
                  <a:gd name="T19" fmla="*/ 35 h 90"/>
                  <a:gd name="T20" fmla="*/ 93 w 93"/>
                  <a:gd name="T21" fmla="*/ 52 h 90"/>
                  <a:gd name="T22" fmla="*/ 85 w 93"/>
                  <a:gd name="T23" fmla="*/ 69 h 90"/>
                  <a:gd name="T24" fmla="*/ 72 w 93"/>
                  <a:gd name="T25" fmla="*/ 82 h 90"/>
                  <a:gd name="T26" fmla="*/ 56 w 93"/>
                  <a:gd name="T27" fmla="*/ 90 h 90"/>
                  <a:gd name="T28" fmla="*/ 38 w 93"/>
                  <a:gd name="T29" fmla="*/ 90 h 90"/>
                  <a:gd name="T30" fmla="*/ 20 w 93"/>
                  <a:gd name="T31" fmla="*/ 83 h 90"/>
                  <a:gd name="T32" fmla="*/ 8 w 93"/>
                  <a:gd name="T33" fmla="*/ 71 h 9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3"/>
                  <a:gd name="T52" fmla="*/ 0 h 90"/>
                  <a:gd name="T53" fmla="*/ 93 w 93"/>
                  <a:gd name="T54" fmla="*/ 90 h 9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3" h="90">
                    <a:moveTo>
                      <a:pt x="8" y="71"/>
                    </a:moveTo>
                    <a:lnTo>
                      <a:pt x="0" y="54"/>
                    </a:lnTo>
                    <a:lnTo>
                      <a:pt x="0" y="37"/>
                    </a:lnTo>
                    <a:lnTo>
                      <a:pt x="6" y="21"/>
                    </a:lnTo>
                    <a:lnTo>
                      <a:pt x="19" y="6"/>
                    </a:lnTo>
                    <a:lnTo>
                      <a:pt x="37" y="0"/>
                    </a:lnTo>
                    <a:lnTo>
                      <a:pt x="54" y="0"/>
                    </a:lnTo>
                    <a:lnTo>
                      <a:pt x="71" y="6"/>
                    </a:lnTo>
                    <a:lnTo>
                      <a:pt x="85" y="18"/>
                    </a:lnTo>
                    <a:lnTo>
                      <a:pt x="91" y="35"/>
                    </a:lnTo>
                    <a:lnTo>
                      <a:pt x="93" y="52"/>
                    </a:lnTo>
                    <a:lnTo>
                      <a:pt x="85" y="69"/>
                    </a:lnTo>
                    <a:lnTo>
                      <a:pt x="72" y="82"/>
                    </a:lnTo>
                    <a:lnTo>
                      <a:pt x="56" y="90"/>
                    </a:lnTo>
                    <a:lnTo>
                      <a:pt x="38" y="90"/>
                    </a:lnTo>
                    <a:lnTo>
                      <a:pt x="20" y="83"/>
                    </a:lnTo>
                    <a:lnTo>
                      <a:pt x="8" y="71"/>
                    </a:lnTo>
                  </a:path>
                </a:pathLst>
              </a:custGeom>
              <a:noFill/>
              <a:ln w="6350" cap="rnd">
                <a:solidFill>
                  <a:srgbClr val="000000"/>
                </a:solidFill>
                <a:prstDash val="solid"/>
                <a:round/>
                <a:headEnd/>
                <a:tailEnd/>
              </a:ln>
            </p:spPr>
            <p:txBody>
              <a:bodyPr/>
              <a:lstStyle/>
              <a:p>
                <a:endParaRPr lang="ru-RU"/>
              </a:p>
            </p:txBody>
          </p:sp>
          <p:sp>
            <p:nvSpPr>
              <p:cNvPr id="163833" name="Freeform 58"/>
              <p:cNvSpPr>
                <a:spLocks/>
              </p:cNvSpPr>
              <p:nvPr/>
            </p:nvSpPr>
            <p:spPr bwMode="auto">
              <a:xfrm>
                <a:off x="2126" y="1370"/>
                <a:ext cx="93" cy="88"/>
              </a:xfrm>
              <a:custGeom>
                <a:avLst/>
                <a:gdLst>
                  <a:gd name="T0" fmla="*/ 11 w 93"/>
                  <a:gd name="T1" fmla="*/ 72 h 88"/>
                  <a:gd name="T2" fmla="*/ 9 w 93"/>
                  <a:gd name="T3" fmla="*/ 69 h 88"/>
                  <a:gd name="T4" fmla="*/ 7 w 93"/>
                  <a:gd name="T5" fmla="*/ 65 h 88"/>
                  <a:gd name="T6" fmla="*/ 4 w 93"/>
                  <a:gd name="T7" fmla="*/ 56 h 88"/>
                  <a:gd name="T8" fmla="*/ 2 w 93"/>
                  <a:gd name="T9" fmla="*/ 48 h 88"/>
                  <a:gd name="T10" fmla="*/ 0 w 93"/>
                  <a:gd name="T11" fmla="*/ 41 h 88"/>
                  <a:gd name="T12" fmla="*/ 2 w 93"/>
                  <a:gd name="T13" fmla="*/ 31 h 88"/>
                  <a:gd name="T14" fmla="*/ 7 w 93"/>
                  <a:gd name="T15" fmla="*/ 24 h 88"/>
                  <a:gd name="T16" fmla="*/ 9 w 93"/>
                  <a:gd name="T17" fmla="*/ 20 h 88"/>
                  <a:gd name="T18" fmla="*/ 11 w 93"/>
                  <a:gd name="T19" fmla="*/ 15 h 88"/>
                  <a:gd name="T20" fmla="*/ 18 w 93"/>
                  <a:gd name="T21" fmla="*/ 9 h 88"/>
                  <a:gd name="T22" fmla="*/ 26 w 93"/>
                  <a:gd name="T23" fmla="*/ 4 h 88"/>
                  <a:gd name="T24" fmla="*/ 33 w 93"/>
                  <a:gd name="T25" fmla="*/ 1 h 88"/>
                  <a:gd name="T26" fmla="*/ 38 w 93"/>
                  <a:gd name="T27" fmla="*/ 0 h 88"/>
                  <a:gd name="T28" fmla="*/ 41 w 93"/>
                  <a:gd name="T29" fmla="*/ 0 h 88"/>
                  <a:gd name="T30" fmla="*/ 50 w 93"/>
                  <a:gd name="T31" fmla="*/ 0 h 88"/>
                  <a:gd name="T32" fmla="*/ 60 w 93"/>
                  <a:gd name="T33" fmla="*/ 1 h 88"/>
                  <a:gd name="T34" fmla="*/ 67 w 93"/>
                  <a:gd name="T35" fmla="*/ 4 h 88"/>
                  <a:gd name="T36" fmla="*/ 71 w 93"/>
                  <a:gd name="T37" fmla="*/ 6 h 88"/>
                  <a:gd name="T38" fmla="*/ 76 w 93"/>
                  <a:gd name="T39" fmla="*/ 9 h 88"/>
                  <a:gd name="T40" fmla="*/ 82 w 93"/>
                  <a:gd name="T41" fmla="*/ 15 h 88"/>
                  <a:gd name="T42" fmla="*/ 85 w 93"/>
                  <a:gd name="T43" fmla="*/ 18 h 88"/>
                  <a:gd name="T44" fmla="*/ 87 w 93"/>
                  <a:gd name="T45" fmla="*/ 22 h 88"/>
                  <a:gd name="T46" fmla="*/ 89 w 93"/>
                  <a:gd name="T47" fmla="*/ 31 h 88"/>
                  <a:gd name="T48" fmla="*/ 93 w 93"/>
                  <a:gd name="T49" fmla="*/ 39 h 88"/>
                  <a:gd name="T50" fmla="*/ 93 w 93"/>
                  <a:gd name="T51" fmla="*/ 48 h 88"/>
                  <a:gd name="T52" fmla="*/ 91 w 93"/>
                  <a:gd name="T53" fmla="*/ 56 h 88"/>
                  <a:gd name="T54" fmla="*/ 88 w 93"/>
                  <a:gd name="T55" fmla="*/ 64 h 88"/>
                  <a:gd name="T56" fmla="*/ 85 w 93"/>
                  <a:gd name="T57" fmla="*/ 67 h 88"/>
                  <a:gd name="T58" fmla="*/ 82 w 93"/>
                  <a:gd name="T59" fmla="*/ 72 h 88"/>
                  <a:gd name="T60" fmla="*/ 76 w 93"/>
                  <a:gd name="T61" fmla="*/ 78 h 88"/>
                  <a:gd name="T62" fmla="*/ 67 w 93"/>
                  <a:gd name="T63" fmla="*/ 83 h 88"/>
                  <a:gd name="T64" fmla="*/ 60 w 93"/>
                  <a:gd name="T65" fmla="*/ 86 h 88"/>
                  <a:gd name="T66" fmla="*/ 56 w 93"/>
                  <a:gd name="T67" fmla="*/ 88 h 88"/>
                  <a:gd name="T68" fmla="*/ 52 w 93"/>
                  <a:gd name="T69" fmla="*/ 88 h 88"/>
                  <a:gd name="T70" fmla="*/ 43 w 93"/>
                  <a:gd name="T71" fmla="*/ 88 h 88"/>
                  <a:gd name="T72" fmla="*/ 35 w 93"/>
                  <a:gd name="T73" fmla="*/ 86 h 88"/>
                  <a:gd name="T74" fmla="*/ 26 w 93"/>
                  <a:gd name="T75" fmla="*/ 83 h 88"/>
                  <a:gd name="T76" fmla="*/ 22 w 93"/>
                  <a:gd name="T77" fmla="*/ 82 h 88"/>
                  <a:gd name="T78" fmla="*/ 18 w 93"/>
                  <a:gd name="T79" fmla="*/ 78 h 88"/>
                  <a:gd name="T80" fmla="*/ 11 w 93"/>
                  <a:gd name="T81" fmla="*/ 72 h 8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3"/>
                  <a:gd name="T124" fmla="*/ 0 h 88"/>
                  <a:gd name="T125" fmla="*/ 93 w 93"/>
                  <a:gd name="T126" fmla="*/ 88 h 8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3" h="88">
                    <a:moveTo>
                      <a:pt x="11" y="72"/>
                    </a:moveTo>
                    <a:lnTo>
                      <a:pt x="9" y="69"/>
                    </a:lnTo>
                    <a:lnTo>
                      <a:pt x="7" y="65"/>
                    </a:lnTo>
                    <a:lnTo>
                      <a:pt x="4" y="56"/>
                    </a:lnTo>
                    <a:lnTo>
                      <a:pt x="2" y="48"/>
                    </a:lnTo>
                    <a:lnTo>
                      <a:pt x="0" y="41"/>
                    </a:lnTo>
                    <a:lnTo>
                      <a:pt x="2" y="31"/>
                    </a:lnTo>
                    <a:lnTo>
                      <a:pt x="7" y="24"/>
                    </a:lnTo>
                    <a:lnTo>
                      <a:pt x="9" y="20"/>
                    </a:lnTo>
                    <a:lnTo>
                      <a:pt x="11" y="15"/>
                    </a:lnTo>
                    <a:lnTo>
                      <a:pt x="18" y="9"/>
                    </a:lnTo>
                    <a:lnTo>
                      <a:pt x="26" y="4"/>
                    </a:lnTo>
                    <a:lnTo>
                      <a:pt x="33" y="1"/>
                    </a:lnTo>
                    <a:lnTo>
                      <a:pt x="38" y="0"/>
                    </a:lnTo>
                    <a:lnTo>
                      <a:pt x="41" y="0"/>
                    </a:lnTo>
                    <a:lnTo>
                      <a:pt x="50" y="0"/>
                    </a:lnTo>
                    <a:lnTo>
                      <a:pt x="60" y="1"/>
                    </a:lnTo>
                    <a:lnTo>
                      <a:pt x="67" y="4"/>
                    </a:lnTo>
                    <a:lnTo>
                      <a:pt x="71" y="6"/>
                    </a:lnTo>
                    <a:lnTo>
                      <a:pt x="76" y="9"/>
                    </a:lnTo>
                    <a:lnTo>
                      <a:pt x="82" y="15"/>
                    </a:lnTo>
                    <a:lnTo>
                      <a:pt x="85" y="18"/>
                    </a:lnTo>
                    <a:lnTo>
                      <a:pt x="87" y="22"/>
                    </a:lnTo>
                    <a:lnTo>
                      <a:pt x="89" y="31"/>
                    </a:lnTo>
                    <a:lnTo>
                      <a:pt x="93" y="39"/>
                    </a:lnTo>
                    <a:lnTo>
                      <a:pt x="93" y="48"/>
                    </a:lnTo>
                    <a:lnTo>
                      <a:pt x="91" y="56"/>
                    </a:lnTo>
                    <a:lnTo>
                      <a:pt x="88" y="64"/>
                    </a:lnTo>
                    <a:lnTo>
                      <a:pt x="85" y="67"/>
                    </a:lnTo>
                    <a:lnTo>
                      <a:pt x="82" y="72"/>
                    </a:lnTo>
                    <a:lnTo>
                      <a:pt x="76" y="78"/>
                    </a:lnTo>
                    <a:lnTo>
                      <a:pt x="67" y="83"/>
                    </a:lnTo>
                    <a:lnTo>
                      <a:pt x="60" y="86"/>
                    </a:lnTo>
                    <a:lnTo>
                      <a:pt x="56" y="88"/>
                    </a:lnTo>
                    <a:lnTo>
                      <a:pt x="52" y="88"/>
                    </a:lnTo>
                    <a:lnTo>
                      <a:pt x="43" y="88"/>
                    </a:lnTo>
                    <a:lnTo>
                      <a:pt x="35" y="86"/>
                    </a:lnTo>
                    <a:lnTo>
                      <a:pt x="26" y="83"/>
                    </a:lnTo>
                    <a:lnTo>
                      <a:pt x="22" y="82"/>
                    </a:lnTo>
                    <a:lnTo>
                      <a:pt x="18" y="78"/>
                    </a:lnTo>
                    <a:lnTo>
                      <a:pt x="11" y="72"/>
                    </a:lnTo>
                    <a:close/>
                  </a:path>
                </a:pathLst>
              </a:custGeom>
              <a:solidFill>
                <a:srgbClr val="FFFFFF"/>
              </a:solidFill>
              <a:ln w="9525">
                <a:noFill/>
                <a:round/>
                <a:headEnd/>
                <a:tailEnd/>
              </a:ln>
            </p:spPr>
            <p:txBody>
              <a:bodyPr/>
              <a:lstStyle/>
              <a:p>
                <a:endParaRPr lang="ru-RU"/>
              </a:p>
            </p:txBody>
          </p:sp>
          <p:sp>
            <p:nvSpPr>
              <p:cNvPr id="163834" name="Freeform 59"/>
              <p:cNvSpPr>
                <a:spLocks/>
              </p:cNvSpPr>
              <p:nvPr/>
            </p:nvSpPr>
            <p:spPr bwMode="auto">
              <a:xfrm>
                <a:off x="2126" y="1370"/>
                <a:ext cx="91" cy="88"/>
              </a:xfrm>
              <a:custGeom>
                <a:avLst/>
                <a:gdLst>
                  <a:gd name="T0" fmla="*/ 10 w 91"/>
                  <a:gd name="T1" fmla="*/ 72 h 88"/>
                  <a:gd name="T2" fmla="*/ 2 w 91"/>
                  <a:gd name="T3" fmla="*/ 56 h 88"/>
                  <a:gd name="T4" fmla="*/ 0 w 91"/>
                  <a:gd name="T5" fmla="*/ 39 h 88"/>
                  <a:gd name="T6" fmla="*/ 5 w 91"/>
                  <a:gd name="T7" fmla="*/ 24 h 88"/>
                  <a:gd name="T8" fmla="*/ 16 w 91"/>
                  <a:gd name="T9" fmla="*/ 9 h 88"/>
                  <a:gd name="T10" fmla="*/ 24 w 91"/>
                  <a:gd name="T11" fmla="*/ 4 h 88"/>
                  <a:gd name="T12" fmla="*/ 32 w 91"/>
                  <a:gd name="T13" fmla="*/ 1 h 88"/>
                  <a:gd name="T14" fmla="*/ 49 w 91"/>
                  <a:gd name="T15" fmla="*/ 0 h 88"/>
                  <a:gd name="T16" fmla="*/ 66 w 91"/>
                  <a:gd name="T17" fmla="*/ 4 h 88"/>
                  <a:gd name="T18" fmla="*/ 80 w 91"/>
                  <a:gd name="T19" fmla="*/ 15 h 88"/>
                  <a:gd name="T20" fmla="*/ 90 w 91"/>
                  <a:gd name="T21" fmla="*/ 31 h 88"/>
                  <a:gd name="T22" fmla="*/ 91 w 91"/>
                  <a:gd name="T23" fmla="*/ 46 h 88"/>
                  <a:gd name="T24" fmla="*/ 86 w 91"/>
                  <a:gd name="T25" fmla="*/ 64 h 88"/>
                  <a:gd name="T26" fmla="*/ 74 w 91"/>
                  <a:gd name="T27" fmla="*/ 78 h 88"/>
                  <a:gd name="T28" fmla="*/ 68 w 91"/>
                  <a:gd name="T29" fmla="*/ 83 h 88"/>
                  <a:gd name="T30" fmla="*/ 58 w 91"/>
                  <a:gd name="T31" fmla="*/ 86 h 88"/>
                  <a:gd name="T32" fmla="*/ 41 w 91"/>
                  <a:gd name="T33" fmla="*/ 88 h 88"/>
                  <a:gd name="T34" fmla="*/ 24 w 91"/>
                  <a:gd name="T35" fmla="*/ 83 h 88"/>
                  <a:gd name="T36" fmla="*/ 10 w 91"/>
                  <a:gd name="T37" fmla="*/ 72 h 8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88"/>
                  <a:gd name="T59" fmla="*/ 91 w 91"/>
                  <a:gd name="T60" fmla="*/ 88 h 8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88">
                    <a:moveTo>
                      <a:pt x="10" y="72"/>
                    </a:moveTo>
                    <a:lnTo>
                      <a:pt x="2" y="56"/>
                    </a:lnTo>
                    <a:lnTo>
                      <a:pt x="0" y="39"/>
                    </a:lnTo>
                    <a:lnTo>
                      <a:pt x="5" y="24"/>
                    </a:lnTo>
                    <a:lnTo>
                      <a:pt x="16" y="9"/>
                    </a:lnTo>
                    <a:lnTo>
                      <a:pt x="24" y="4"/>
                    </a:lnTo>
                    <a:lnTo>
                      <a:pt x="32" y="1"/>
                    </a:lnTo>
                    <a:lnTo>
                      <a:pt x="49" y="0"/>
                    </a:lnTo>
                    <a:lnTo>
                      <a:pt x="66" y="4"/>
                    </a:lnTo>
                    <a:lnTo>
                      <a:pt x="80" y="15"/>
                    </a:lnTo>
                    <a:lnTo>
                      <a:pt x="90" y="31"/>
                    </a:lnTo>
                    <a:lnTo>
                      <a:pt x="91" y="46"/>
                    </a:lnTo>
                    <a:lnTo>
                      <a:pt x="86" y="64"/>
                    </a:lnTo>
                    <a:lnTo>
                      <a:pt x="74" y="78"/>
                    </a:lnTo>
                    <a:lnTo>
                      <a:pt x="68" y="83"/>
                    </a:lnTo>
                    <a:lnTo>
                      <a:pt x="58" y="86"/>
                    </a:lnTo>
                    <a:lnTo>
                      <a:pt x="41" y="88"/>
                    </a:lnTo>
                    <a:lnTo>
                      <a:pt x="24" y="83"/>
                    </a:lnTo>
                    <a:lnTo>
                      <a:pt x="10" y="72"/>
                    </a:lnTo>
                  </a:path>
                </a:pathLst>
              </a:custGeom>
              <a:noFill/>
              <a:ln w="6350" cap="rnd">
                <a:solidFill>
                  <a:srgbClr val="000000"/>
                </a:solidFill>
                <a:prstDash val="solid"/>
                <a:round/>
                <a:headEnd/>
                <a:tailEnd/>
              </a:ln>
            </p:spPr>
            <p:txBody>
              <a:bodyPr/>
              <a:lstStyle/>
              <a:p>
                <a:endParaRPr lang="ru-RU"/>
              </a:p>
            </p:txBody>
          </p:sp>
          <p:sp>
            <p:nvSpPr>
              <p:cNvPr id="163835" name="Freeform 60"/>
              <p:cNvSpPr>
                <a:spLocks/>
              </p:cNvSpPr>
              <p:nvPr/>
            </p:nvSpPr>
            <p:spPr bwMode="auto">
              <a:xfrm>
                <a:off x="2058" y="1434"/>
                <a:ext cx="92" cy="91"/>
              </a:xfrm>
              <a:custGeom>
                <a:avLst/>
                <a:gdLst>
                  <a:gd name="T0" fmla="*/ 14 w 92"/>
                  <a:gd name="T1" fmla="*/ 78 h 91"/>
                  <a:gd name="T2" fmla="*/ 8 w 92"/>
                  <a:gd name="T3" fmla="*/ 70 h 91"/>
                  <a:gd name="T4" fmla="*/ 3 w 92"/>
                  <a:gd name="T5" fmla="*/ 62 h 91"/>
                  <a:gd name="T6" fmla="*/ 1 w 92"/>
                  <a:gd name="T7" fmla="*/ 54 h 91"/>
                  <a:gd name="T8" fmla="*/ 0 w 92"/>
                  <a:gd name="T9" fmla="*/ 46 h 91"/>
                  <a:gd name="T10" fmla="*/ 1 w 92"/>
                  <a:gd name="T11" fmla="*/ 37 h 91"/>
                  <a:gd name="T12" fmla="*/ 3 w 92"/>
                  <a:gd name="T13" fmla="*/ 29 h 91"/>
                  <a:gd name="T14" fmla="*/ 6 w 92"/>
                  <a:gd name="T15" fmla="*/ 23 h 91"/>
                  <a:gd name="T16" fmla="*/ 8 w 92"/>
                  <a:gd name="T17" fmla="*/ 21 h 91"/>
                  <a:gd name="T18" fmla="*/ 14 w 92"/>
                  <a:gd name="T19" fmla="*/ 12 h 91"/>
                  <a:gd name="T20" fmla="*/ 20 w 92"/>
                  <a:gd name="T21" fmla="*/ 8 h 91"/>
                  <a:gd name="T22" fmla="*/ 25 w 92"/>
                  <a:gd name="T23" fmla="*/ 4 h 91"/>
                  <a:gd name="T24" fmla="*/ 28 w 92"/>
                  <a:gd name="T25" fmla="*/ 2 h 91"/>
                  <a:gd name="T26" fmla="*/ 33 w 92"/>
                  <a:gd name="T27" fmla="*/ 1 h 91"/>
                  <a:gd name="T28" fmla="*/ 37 w 92"/>
                  <a:gd name="T29" fmla="*/ 1 h 91"/>
                  <a:gd name="T30" fmla="*/ 46 w 92"/>
                  <a:gd name="T31" fmla="*/ 0 h 91"/>
                  <a:gd name="T32" fmla="*/ 55 w 92"/>
                  <a:gd name="T33" fmla="*/ 1 h 91"/>
                  <a:gd name="T34" fmla="*/ 63 w 92"/>
                  <a:gd name="T35" fmla="*/ 2 h 91"/>
                  <a:gd name="T36" fmla="*/ 70 w 92"/>
                  <a:gd name="T37" fmla="*/ 8 h 91"/>
                  <a:gd name="T38" fmla="*/ 75 w 92"/>
                  <a:gd name="T39" fmla="*/ 9 h 91"/>
                  <a:gd name="T40" fmla="*/ 78 w 92"/>
                  <a:gd name="T41" fmla="*/ 12 h 91"/>
                  <a:gd name="T42" fmla="*/ 85 w 92"/>
                  <a:gd name="T43" fmla="*/ 21 h 91"/>
                  <a:gd name="T44" fmla="*/ 87 w 92"/>
                  <a:gd name="T45" fmla="*/ 28 h 91"/>
                  <a:gd name="T46" fmla="*/ 90 w 92"/>
                  <a:gd name="T47" fmla="*/ 36 h 91"/>
                  <a:gd name="T48" fmla="*/ 92 w 92"/>
                  <a:gd name="T49" fmla="*/ 46 h 91"/>
                  <a:gd name="T50" fmla="*/ 90 w 92"/>
                  <a:gd name="T51" fmla="*/ 54 h 91"/>
                  <a:gd name="T52" fmla="*/ 87 w 92"/>
                  <a:gd name="T53" fmla="*/ 61 h 91"/>
                  <a:gd name="T54" fmla="*/ 86 w 92"/>
                  <a:gd name="T55" fmla="*/ 67 h 91"/>
                  <a:gd name="T56" fmla="*/ 85 w 92"/>
                  <a:gd name="T57" fmla="*/ 70 h 91"/>
                  <a:gd name="T58" fmla="*/ 78 w 92"/>
                  <a:gd name="T59" fmla="*/ 78 h 91"/>
                  <a:gd name="T60" fmla="*/ 70 w 92"/>
                  <a:gd name="T61" fmla="*/ 82 h 91"/>
                  <a:gd name="T62" fmla="*/ 67 w 92"/>
                  <a:gd name="T63" fmla="*/ 86 h 91"/>
                  <a:gd name="T64" fmla="*/ 63 w 92"/>
                  <a:gd name="T65" fmla="*/ 88 h 91"/>
                  <a:gd name="T66" fmla="*/ 59 w 92"/>
                  <a:gd name="T67" fmla="*/ 89 h 91"/>
                  <a:gd name="T68" fmla="*/ 55 w 92"/>
                  <a:gd name="T69" fmla="*/ 91 h 91"/>
                  <a:gd name="T70" fmla="*/ 46 w 92"/>
                  <a:gd name="T71" fmla="*/ 91 h 91"/>
                  <a:gd name="T72" fmla="*/ 37 w 92"/>
                  <a:gd name="T73" fmla="*/ 91 h 91"/>
                  <a:gd name="T74" fmla="*/ 28 w 92"/>
                  <a:gd name="T75" fmla="*/ 88 h 91"/>
                  <a:gd name="T76" fmla="*/ 20 w 92"/>
                  <a:gd name="T77" fmla="*/ 83 h 91"/>
                  <a:gd name="T78" fmla="*/ 18 w 92"/>
                  <a:gd name="T79" fmla="*/ 81 h 91"/>
                  <a:gd name="T80" fmla="*/ 14 w 92"/>
                  <a:gd name="T81" fmla="*/ 78 h 9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2"/>
                  <a:gd name="T124" fmla="*/ 0 h 91"/>
                  <a:gd name="T125" fmla="*/ 92 w 92"/>
                  <a:gd name="T126" fmla="*/ 91 h 9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2" h="91">
                    <a:moveTo>
                      <a:pt x="14" y="78"/>
                    </a:moveTo>
                    <a:lnTo>
                      <a:pt x="8" y="70"/>
                    </a:lnTo>
                    <a:lnTo>
                      <a:pt x="3" y="62"/>
                    </a:lnTo>
                    <a:lnTo>
                      <a:pt x="1" y="54"/>
                    </a:lnTo>
                    <a:lnTo>
                      <a:pt x="0" y="46"/>
                    </a:lnTo>
                    <a:lnTo>
                      <a:pt x="1" y="37"/>
                    </a:lnTo>
                    <a:lnTo>
                      <a:pt x="3" y="29"/>
                    </a:lnTo>
                    <a:lnTo>
                      <a:pt x="6" y="23"/>
                    </a:lnTo>
                    <a:lnTo>
                      <a:pt x="8" y="21"/>
                    </a:lnTo>
                    <a:lnTo>
                      <a:pt x="14" y="12"/>
                    </a:lnTo>
                    <a:lnTo>
                      <a:pt x="20" y="8"/>
                    </a:lnTo>
                    <a:lnTo>
                      <a:pt x="25" y="4"/>
                    </a:lnTo>
                    <a:lnTo>
                      <a:pt x="28" y="2"/>
                    </a:lnTo>
                    <a:lnTo>
                      <a:pt x="33" y="1"/>
                    </a:lnTo>
                    <a:lnTo>
                      <a:pt x="37" y="1"/>
                    </a:lnTo>
                    <a:lnTo>
                      <a:pt x="46" y="0"/>
                    </a:lnTo>
                    <a:lnTo>
                      <a:pt x="55" y="1"/>
                    </a:lnTo>
                    <a:lnTo>
                      <a:pt x="63" y="2"/>
                    </a:lnTo>
                    <a:lnTo>
                      <a:pt x="70" y="8"/>
                    </a:lnTo>
                    <a:lnTo>
                      <a:pt x="75" y="9"/>
                    </a:lnTo>
                    <a:lnTo>
                      <a:pt x="78" y="12"/>
                    </a:lnTo>
                    <a:lnTo>
                      <a:pt x="85" y="21"/>
                    </a:lnTo>
                    <a:lnTo>
                      <a:pt x="87" y="28"/>
                    </a:lnTo>
                    <a:lnTo>
                      <a:pt x="90" y="36"/>
                    </a:lnTo>
                    <a:lnTo>
                      <a:pt x="92" y="46"/>
                    </a:lnTo>
                    <a:lnTo>
                      <a:pt x="90" y="54"/>
                    </a:lnTo>
                    <a:lnTo>
                      <a:pt x="87" y="61"/>
                    </a:lnTo>
                    <a:lnTo>
                      <a:pt x="86" y="67"/>
                    </a:lnTo>
                    <a:lnTo>
                      <a:pt x="85" y="70"/>
                    </a:lnTo>
                    <a:lnTo>
                      <a:pt x="78" y="78"/>
                    </a:lnTo>
                    <a:lnTo>
                      <a:pt x="70" y="82"/>
                    </a:lnTo>
                    <a:lnTo>
                      <a:pt x="67" y="86"/>
                    </a:lnTo>
                    <a:lnTo>
                      <a:pt x="63" y="88"/>
                    </a:lnTo>
                    <a:lnTo>
                      <a:pt x="59" y="89"/>
                    </a:lnTo>
                    <a:lnTo>
                      <a:pt x="55" y="91"/>
                    </a:lnTo>
                    <a:lnTo>
                      <a:pt x="46" y="91"/>
                    </a:lnTo>
                    <a:lnTo>
                      <a:pt x="37" y="91"/>
                    </a:lnTo>
                    <a:lnTo>
                      <a:pt x="28" y="88"/>
                    </a:lnTo>
                    <a:lnTo>
                      <a:pt x="20" y="83"/>
                    </a:lnTo>
                    <a:lnTo>
                      <a:pt x="18" y="81"/>
                    </a:lnTo>
                    <a:lnTo>
                      <a:pt x="14" y="78"/>
                    </a:lnTo>
                    <a:close/>
                  </a:path>
                </a:pathLst>
              </a:custGeom>
              <a:solidFill>
                <a:srgbClr val="FFFFFF"/>
              </a:solidFill>
              <a:ln w="9525">
                <a:noFill/>
                <a:round/>
                <a:headEnd/>
                <a:tailEnd/>
              </a:ln>
            </p:spPr>
            <p:txBody>
              <a:bodyPr/>
              <a:lstStyle/>
              <a:p>
                <a:endParaRPr lang="ru-RU"/>
              </a:p>
            </p:txBody>
          </p:sp>
          <p:sp>
            <p:nvSpPr>
              <p:cNvPr id="163836" name="Freeform 61"/>
              <p:cNvSpPr>
                <a:spLocks/>
              </p:cNvSpPr>
              <p:nvPr/>
            </p:nvSpPr>
            <p:spPr bwMode="auto">
              <a:xfrm>
                <a:off x="2058" y="1434"/>
                <a:ext cx="92" cy="91"/>
              </a:xfrm>
              <a:custGeom>
                <a:avLst/>
                <a:gdLst>
                  <a:gd name="T0" fmla="*/ 14 w 92"/>
                  <a:gd name="T1" fmla="*/ 78 h 91"/>
                  <a:gd name="T2" fmla="*/ 3 w 92"/>
                  <a:gd name="T3" fmla="*/ 62 h 91"/>
                  <a:gd name="T4" fmla="*/ 0 w 92"/>
                  <a:gd name="T5" fmla="*/ 44 h 91"/>
                  <a:gd name="T6" fmla="*/ 3 w 92"/>
                  <a:gd name="T7" fmla="*/ 29 h 91"/>
                  <a:gd name="T8" fmla="*/ 14 w 92"/>
                  <a:gd name="T9" fmla="*/ 12 h 91"/>
                  <a:gd name="T10" fmla="*/ 20 w 92"/>
                  <a:gd name="T11" fmla="*/ 8 h 91"/>
                  <a:gd name="T12" fmla="*/ 29 w 92"/>
                  <a:gd name="T13" fmla="*/ 2 h 91"/>
                  <a:gd name="T14" fmla="*/ 47 w 92"/>
                  <a:gd name="T15" fmla="*/ 0 h 91"/>
                  <a:gd name="T16" fmla="*/ 64 w 92"/>
                  <a:gd name="T17" fmla="*/ 2 h 91"/>
                  <a:gd name="T18" fmla="*/ 72 w 92"/>
                  <a:gd name="T19" fmla="*/ 8 h 91"/>
                  <a:gd name="T20" fmla="*/ 78 w 92"/>
                  <a:gd name="T21" fmla="*/ 12 h 91"/>
                  <a:gd name="T22" fmla="*/ 89 w 92"/>
                  <a:gd name="T23" fmla="*/ 28 h 91"/>
                  <a:gd name="T24" fmla="*/ 92 w 92"/>
                  <a:gd name="T25" fmla="*/ 44 h 91"/>
                  <a:gd name="T26" fmla="*/ 89 w 92"/>
                  <a:gd name="T27" fmla="*/ 61 h 91"/>
                  <a:gd name="T28" fmla="*/ 78 w 92"/>
                  <a:gd name="T29" fmla="*/ 78 h 91"/>
                  <a:gd name="T30" fmla="*/ 72 w 92"/>
                  <a:gd name="T31" fmla="*/ 82 h 91"/>
                  <a:gd name="T32" fmla="*/ 64 w 92"/>
                  <a:gd name="T33" fmla="*/ 88 h 91"/>
                  <a:gd name="T34" fmla="*/ 47 w 92"/>
                  <a:gd name="T35" fmla="*/ 91 h 91"/>
                  <a:gd name="T36" fmla="*/ 29 w 92"/>
                  <a:gd name="T37" fmla="*/ 88 h 91"/>
                  <a:gd name="T38" fmla="*/ 20 w 92"/>
                  <a:gd name="T39" fmla="*/ 83 h 91"/>
                  <a:gd name="T40" fmla="*/ 14 w 92"/>
                  <a:gd name="T41" fmla="*/ 78 h 9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2"/>
                  <a:gd name="T64" fmla="*/ 0 h 91"/>
                  <a:gd name="T65" fmla="*/ 92 w 92"/>
                  <a:gd name="T66" fmla="*/ 91 h 9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2" h="91">
                    <a:moveTo>
                      <a:pt x="14" y="78"/>
                    </a:moveTo>
                    <a:lnTo>
                      <a:pt x="3" y="62"/>
                    </a:lnTo>
                    <a:lnTo>
                      <a:pt x="0" y="44"/>
                    </a:lnTo>
                    <a:lnTo>
                      <a:pt x="3" y="29"/>
                    </a:lnTo>
                    <a:lnTo>
                      <a:pt x="14" y="12"/>
                    </a:lnTo>
                    <a:lnTo>
                      <a:pt x="20" y="8"/>
                    </a:lnTo>
                    <a:lnTo>
                      <a:pt x="29" y="2"/>
                    </a:lnTo>
                    <a:lnTo>
                      <a:pt x="47" y="0"/>
                    </a:lnTo>
                    <a:lnTo>
                      <a:pt x="64" y="2"/>
                    </a:lnTo>
                    <a:lnTo>
                      <a:pt x="72" y="8"/>
                    </a:lnTo>
                    <a:lnTo>
                      <a:pt x="78" y="12"/>
                    </a:lnTo>
                    <a:lnTo>
                      <a:pt x="89" y="28"/>
                    </a:lnTo>
                    <a:lnTo>
                      <a:pt x="92" y="44"/>
                    </a:lnTo>
                    <a:lnTo>
                      <a:pt x="89" y="61"/>
                    </a:lnTo>
                    <a:lnTo>
                      <a:pt x="78" y="78"/>
                    </a:lnTo>
                    <a:lnTo>
                      <a:pt x="72" y="82"/>
                    </a:lnTo>
                    <a:lnTo>
                      <a:pt x="64" y="88"/>
                    </a:lnTo>
                    <a:lnTo>
                      <a:pt x="47" y="91"/>
                    </a:lnTo>
                    <a:lnTo>
                      <a:pt x="29" y="88"/>
                    </a:lnTo>
                    <a:lnTo>
                      <a:pt x="20" y="83"/>
                    </a:lnTo>
                    <a:lnTo>
                      <a:pt x="14" y="78"/>
                    </a:lnTo>
                  </a:path>
                </a:pathLst>
              </a:custGeom>
              <a:noFill/>
              <a:ln w="6350" cap="rnd">
                <a:solidFill>
                  <a:srgbClr val="000000"/>
                </a:solidFill>
                <a:prstDash val="solid"/>
                <a:round/>
                <a:headEnd/>
                <a:tailEnd/>
              </a:ln>
            </p:spPr>
            <p:txBody>
              <a:bodyPr/>
              <a:lstStyle/>
              <a:p>
                <a:endParaRPr lang="ru-RU"/>
              </a:p>
            </p:txBody>
          </p:sp>
          <p:sp>
            <p:nvSpPr>
              <p:cNvPr id="163837" name="Freeform 62"/>
              <p:cNvSpPr>
                <a:spLocks/>
              </p:cNvSpPr>
              <p:nvPr/>
            </p:nvSpPr>
            <p:spPr bwMode="auto">
              <a:xfrm>
                <a:off x="1998" y="1511"/>
                <a:ext cx="92" cy="92"/>
              </a:xfrm>
              <a:custGeom>
                <a:avLst/>
                <a:gdLst>
                  <a:gd name="T0" fmla="*/ 18 w 92"/>
                  <a:gd name="T1" fmla="*/ 81 h 92"/>
                  <a:gd name="T2" fmla="*/ 11 w 92"/>
                  <a:gd name="T3" fmla="*/ 74 h 92"/>
                  <a:gd name="T4" fmla="*/ 8 w 92"/>
                  <a:gd name="T5" fmla="*/ 71 h 92"/>
                  <a:gd name="T6" fmla="*/ 7 w 92"/>
                  <a:gd name="T7" fmla="*/ 66 h 92"/>
                  <a:gd name="T8" fmla="*/ 2 w 92"/>
                  <a:gd name="T9" fmla="*/ 58 h 92"/>
                  <a:gd name="T10" fmla="*/ 0 w 92"/>
                  <a:gd name="T11" fmla="*/ 50 h 92"/>
                  <a:gd name="T12" fmla="*/ 2 w 92"/>
                  <a:gd name="T13" fmla="*/ 41 h 92"/>
                  <a:gd name="T14" fmla="*/ 2 w 92"/>
                  <a:gd name="T15" fmla="*/ 37 h 92"/>
                  <a:gd name="T16" fmla="*/ 3 w 92"/>
                  <a:gd name="T17" fmla="*/ 33 h 92"/>
                  <a:gd name="T18" fmla="*/ 7 w 92"/>
                  <a:gd name="T19" fmla="*/ 24 h 92"/>
                  <a:gd name="T20" fmla="*/ 11 w 92"/>
                  <a:gd name="T21" fmla="*/ 16 h 92"/>
                  <a:gd name="T22" fmla="*/ 18 w 92"/>
                  <a:gd name="T23" fmla="*/ 10 h 92"/>
                  <a:gd name="T24" fmla="*/ 25 w 92"/>
                  <a:gd name="T25" fmla="*/ 5 h 92"/>
                  <a:gd name="T26" fmla="*/ 35 w 92"/>
                  <a:gd name="T27" fmla="*/ 2 h 92"/>
                  <a:gd name="T28" fmla="*/ 42 w 92"/>
                  <a:gd name="T29" fmla="*/ 1 h 92"/>
                  <a:gd name="T30" fmla="*/ 52 w 92"/>
                  <a:gd name="T31" fmla="*/ 0 h 92"/>
                  <a:gd name="T32" fmla="*/ 59 w 92"/>
                  <a:gd name="T33" fmla="*/ 2 h 92"/>
                  <a:gd name="T34" fmla="*/ 68 w 92"/>
                  <a:gd name="T35" fmla="*/ 5 h 92"/>
                  <a:gd name="T36" fmla="*/ 75 w 92"/>
                  <a:gd name="T37" fmla="*/ 12 h 92"/>
                  <a:gd name="T38" fmla="*/ 82 w 92"/>
                  <a:gd name="T39" fmla="*/ 18 h 92"/>
                  <a:gd name="T40" fmla="*/ 85 w 92"/>
                  <a:gd name="T41" fmla="*/ 21 h 92"/>
                  <a:gd name="T42" fmla="*/ 87 w 92"/>
                  <a:gd name="T43" fmla="*/ 24 h 92"/>
                  <a:gd name="T44" fmla="*/ 91 w 92"/>
                  <a:gd name="T45" fmla="*/ 34 h 92"/>
                  <a:gd name="T46" fmla="*/ 92 w 92"/>
                  <a:gd name="T47" fmla="*/ 42 h 92"/>
                  <a:gd name="T48" fmla="*/ 92 w 92"/>
                  <a:gd name="T49" fmla="*/ 50 h 92"/>
                  <a:gd name="T50" fmla="*/ 91 w 92"/>
                  <a:gd name="T51" fmla="*/ 54 h 92"/>
                  <a:gd name="T52" fmla="*/ 89 w 92"/>
                  <a:gd name="T53" fmla="*/ 60 h 92"/>
                  <a:gd name="T54" fmla="*/ 87 w 92"/>
                  <a:gd name="T55" fmla="*/ 67 h 92"/>
                  <a:gd name="T56" fmla="*/ 82 w 92"/>
                  <a:gd name="T57" fmla="*/ 75 h 92"/>
                  <a:gd name="T58" fmla="*/ 76 w 92"/>
                  <a:gd name="T59" fmla="*/ 82 h 92"/>
                  <a:gd name="T60" fmla="*/ 68 w 92"/>
                  <a:gd name="T61" fmla="*/ 87 h 92"/>
                  <a:gd name="T62" fmla="*/ 60 w 92"/>
                  <a:gd name="T63" fmla="*/ 90 h 92"/>
                  <a:gd name="T64" fmla="*/ 50 w 92"/>
                  <a:gd name="T65" fmla="*/ 92 h 92"/>
                  <a:gd name="T66" fmla="*/ 42 w 92"/>
                  <a:gd name="T67" fmla="*/ 92 h 92"/>
                  <a:gd name="T68" fmla="*/ 33 w 92"/>
                  <a:gd name="T69" fmla="*/ 90 h 92"/>
                  <a:gd name="T70" fmla="*/ 25 w 92"/>
                  <a:gd name="T71" fmla="*/ 85 h 92"/>
                  <a:gd name="T72" fmla="*/ 18 w 92"/>
                  <a:gd name="T73" fmla="*/ 81 h 9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2"/>
                  <a:gd name="T112" fmla="*/ 0 h 92"/>
                  <a:gd name="T113" fmla="*/ 92 w 92"/>
                  <a:gd name="T114" fmla="*/ 92 h 9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2" h="92">
                    <a:moveTo>
                      <a:pt x="18" y="81"/>
                    </a:moveTo>
                    <a:lnTo>
                      <a:pt x="11" y="74"/>
                    </a:lnTo>
                    <a:lnTo>
                      <a:pt x="8" y="71"/>
                    </a:lnTo>
                    <a:lnTo>
                      <a:pt x="7" y="66"/>
                    </a:lnTo>
                    <a:lnTo>
                      <a:pt x="2" y="58"/>
                    </a:lnTo>
                    <a:lnTo>
                      <a:pt x="0" y="50"/>
                    </a:lnTo>
                    <a:lnTo>
                      <a:pt x="2" y="41"/>
                    </a:lnTo>
                    <a:lnTo>
                      <a:pt x="2" y="37"/>
                    </a:lnTo>
                    <a:lnTo>
                      <a:pt x="3" y="33"/>
                    </a:lnTo>
                    <a:lnTo>
                      <a:pt x="7" y="24"/>
                    </a:lnTo>
                    <a:lnTo>
                      <a:pt x="11" y="16"/>
                    </a:lnTo>
                    <a:lnTo>
                      <a:pt x="18" y="10"/>
                    </a:lnTo>
                    <a:lnTo>
                      <a:pt x="25" y="5"/>
                    </a:lnTo>
                    <a:lnTo>
                      <a:pt x="35" y="2"/>
                    </a:lnTo>
                    <a:lnTo>
                      <a:pt x="42" y="1"/>
                    </a:lnTo>
                    <a:lnTo>
                      <a:pt x="52" y="0"/>
                    </a:lnTo>
                    <a:lnTo>
                      <a:pt x="59" y="2"/>
                    </a:lnTo>
                    <a:lnTo>
                      <a:pt x="68" y="5"/>
                    </a:lnTo>
                    <a:lnTo>
                      <a:pt x="75" y="12"/>
                    </a:lnTo>
                    <a:lnTo>
                      <a:pt x="82" y="18"/>
                    </a:lnTo>
                    <a:lnTo>
                      <a:pt x="85" y="21"/>
                    </a:lnTo>
                    <a:lnTo>
                      <a:pt x="87" y="24"/>
                    </a:lnTo>
                    <a:lnTo>
                      <a:pt x="91" y="34"/>
                    </a:lnTo>
                    <a:lnTo>
                      <a:pt x="92" y="42"/>
                    </a:lnTo>
                    <a:lnTo>
                      <a:pt x="92" y="50"/>
                    </a:lnTo>
                    <a:lnTo>
                      <a:pt x="91" y="54"/>
                    </a:lnTo>
                    <a:lnTo>
                      <a:pt x="89" y="60"/>
                    </a:lnTo>
                    <a:lnTo>
                      <a:pt x="87" y="67"/>
                    </a:lnTo>
                    <a:lnTo>
                      <a:pt x="82" y="75"/>
                    </a:lnTo>
                    <a:lnTo>
                      <a:pt x="76" y="82"/>
                    </a:lnTo>
                    <a:lnTo>
                      <a:pt x="68" y="87"/>
                    </a:lnTo>
                    <a:lnTo>
                      <a:pt x="60" y="90"/>
                    </a:lnTo>
                    <a:lnTo>
                      <a:pt x="50" y="92"/>
                    </a:lnTo>
                    <a:lnTo>
                      <a:pt x="42" y="92"/>
                    </a:lnTo>
                    <a:lnTo>
                      <a:pt x="33" y="90"/>
                    </a:lnTo>
                    <a:lnTo>
                      <a:pt x="25" y="85"/>
                    </a:lnTo>
                    <a:lnTo>
                      <a:pt x="18" y="81"/>
                    </a:lnTo>
                    <a:close/>
                  </a:path>
                </a:pathLst>
              </a:custGeom>
              <a:solidFill>
                <a:srgbClr val="FFFFFF"/>
              </a:solidFill>
              <a:ln w="9525">
                <a:noFill/>
                <a:round/>
                <a:headEnd/>
                <a:tailEnd/>
              </a:ln>
            </p:spPr>
            <p:txBody>
              <a:bodyPr/>
              <a:lstStyle/>
              <a:p>
                <a:endParaRPr lang="ru-RU"/>
              </a:p>
            </p:txBody>
          </p:sp>
          <p:sp>
            <p:nvSpPr>
              <p:cNvPr id="163838" name="Freeform 63"/>
              <p:cNvSpPr>
                <a:spLocks/>
              </p:cNvSpPr>
              <p:nvPr/>
            </p:nvSpPr>
            <p:spPr bwMode="auto">
              <a:xfrm>
                <a:off x="1998" y="1512"/>
                <a:ext cx="91" cy="91"/>
              </a:xfrm>
              <a:custGeom>
                <a:avLst/>
                <a:gdLst>
                  <a:gd name="T0" fmla="*/ 16 w 91"/>
                  <a:gd name="T1" fmla="*/ 80 h 91"/>
                  <a:gd name="T2" fmla="*/ 5 w 91"/>
                  <a:gd name="T3" fmla="*/ 65 h 91"/>
                  <a:gd name="T4" fmla="*/ 0 w 91"/>
                  <a:gd name="T5" fmla="*/ 49 h 91"/>
                  <a:gd name="T6" fmla="*/ 2 w 91"/>
                  <a:gd name="T7" fmla="*/ 32 h 91"/>
                  <a:gd name="T8" fmla="*/ 5 w 91"/>
                  <a:gd name="T9" fmla="*/ 23 h 91"/>
                  <a:gd name="T10" fmla="*/ 9 w 91"/>
                  <a:gd name="T11" fmla="*/ 15 h 91"/>
                  <a:gd name="T12" fmla="*/ 24 w 91"/>
                  <a:gd name="T13" fmla="*/ 4 h 91"/>
                  <a:gd name="T14" fmla="*/ 33 w 91"/>
                  <a:gd name="T15" fmla="*/ 1 h 91"/>
                  <a:gd name="T16" fmla="*/ 41 w 91"/>
                  <a:gd name="T17" fmla="*/ 0 h 91"/>
                  <a:gd name="T18" fmla="*/ 58 w 91"/>
                  <a:gd name="T19" fmla="*/ 1 h 91"/>
                  <a:gd name="T20" fmla="*/ 74 w 91"/>
                  <a:gd name="T21" fmla="*/ 9 h 91"/>
                  <a:gd name="T22" fmla="*/ 86 w 91"/>
                  <a:gd name="T23" fmla="*/ 23 h 91"/>
                  <a:gd name="T24" fmla="*/ 91 w 91"/>
                  <a:gd name="T25" fmla="*/ 41 h 91"/>
                  <a:gd name="T26" fmla="*/ 89 w 91"/>
                  <a:gd name="T27" fmla="*/ 59 h 91"/>
                  <a:gd name="T28" fmla="*/ 85 w 91"/>
                  <a:gd name="T29" fmla="*/ 66 h 91"/>
                  <a:gd name="T30" fmla="*/ 80 w 91"/>
                  <a:gd name="T31" fmla="*/ 74 h 91"/>
                  <a:gd name="T32" fmla="*/ 66 w 91"/>
                  <a:gd name="T33" fmla="*/ 86 h 91"/>
                  <a:gd name="T34" fmla="*/ 58 w 91"/>
                  <a:gd name="T35" fmla="*/ 89 h 91"/>
                  <a:gd name="T36" fmla="*/ 49 w 91"/>
                  <a:gd name="T37" fmla="*/ 91 h 91"/>
                  <a:gd name="T38" fmla="*/ 32 w 91"/>
                  <a:gd name="T39" fmla="*/ 89 h 91"/>
                  <a:gd name="T40" fmla="*/ 16 w 91"/>
                  <a:gd name="T41" fmla="*/ 80 h 9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1"/>
                  <a:gd name="T64" fmla="*/ 0 h 91"/>
                  <a:gd name="T65" fmla="*/ 91 w 91"/>
                  <a:gd name="T66" fmla="*/ 91 h 9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1" h="91">
                    <a:moveTo>
                      <a:pt x="16" y="80"/>
                    </a:moveTo>
                    <a:lnTo>
                      <a:pt x="5" y="65"/>
                    </a:lnTo>
                    <a:lnTo>
                      <a:pt x="0" y="49"/>
                    </a:lnTo>
                    <a:lnTo>
                      <a:pt x="2" y="32"/>
                    </a:lnTo>
                    <a:lnTo>
                      <a:pt x="5" y="23"/>
                    </a:lnTo>
                    <a:lnTo>
                      <a:pt x="9" y="15"/>
                    </a:lnTo>
                    <a:lnTo>
                      <a:pt x="24" y="4"/>
                    </a:lnTo>
                    <a:lnTo>
                      <a:pt x="33" y="1"/>
                    </a:lnTo>
                    <a:lnTo>
                      <a:pt x="41" y="0"/>
                    </a:lnTo>
                    <a:lnTo>
                      <a:pt x="58" y="1"/>
                    </a:lnTo>
                    <a:lnTo>
                      <a:pt x="74" y="9"/>
                    </a:lnTo>
                    <a:lnTo>
                      <a:pt x="86" y="23"/>
                    </a:lnTo>
                    <a:lnTo>
                      <a:pt x="91" y="41"/>
                    </a:lnTo>
                    <a:lnTo>
                      <a:pt x="89" y="59"/>
                    </a:lnTo>
                    <a:lnTo>
                      <a:pt x="85" y="66"/>
                    </a:lnTo>
                    <a:lnTo>
                      <a:pt x="80" y="74"/>
                    </a:lnTo>
                    <a:lnTo>
                      <a:pt x="66" y="86"/>
                    </a:lnTo>
                    <a:lnTo>
                      <a:pt x="58" y="89"/>
                    </a:lnTo>
                    <a:lnTo>
                      <a:pt x="49" y="91"/>
                    </a:lnTo>
                    <a:lnTo>
                      <a:pt x="32" y="89"/>
                    </a:lnTo>
                    <a:lnTo>
                      <a:pt x="16" y="80"/>
                    </a:lnTo>
                  </a:path>
                </a:pathLst>
              </a:custGeom>
              <a:noFill/>
              <a:ln w="6350" cap="rnd">
                <a:solidFill>
                  <a:srgbClr val="000000"/>
                </a:solidFill>
                <a:prstDash val="solid"/>
                <a:round/>
                <a:headEnd/>
                <a:tailEnd/>
              </a:ln>
            </p:spPr>
            <p:txBody>
              <a:bodyPr/>
              <a:lstStyle/>
              <a:p>
                <a:endParaRPr lang="ru-RU"/>
              </a:p>
            </p:txBody>
          </p:sp>
          <p:sp>
            <p:nvSpPr>
              <p:cNvPr id="163839" name="Freeform 64"/>
              <p:cNvSpPr>
                <a:spLocks/>
              </p:cNvSpPr>
              <p:nvPr/>
            </p:nvSpPr>
            <p:spPr bwMode="auto">
              <a:xfrm>
                <a:off x="1941" y="1577"/>
                <a:ext cx="93" cy="92"/>
              </a:xfrm>
              <a:custGeom>
                <a:avLst/>
                <a:gdLst>
                  <a:gd name="T0" fmla="*/ 21 w 93"/>
                  <a:gd name="T1" fmla="*/ 84 h 92"/>
                  <a:gd name="T2" fmla="*/ 13 w 93"/>
                  <a:gd name="T3" fmla="*/ 78 h 92"/>
                  <a:gd name="T4" fmla="*/ 10 w 93"/>
                  <a:gd name="T5" fmla="*/ 74 h 92"/>
                  <a:gd name="T6" fmla="*/ 8 w 93"/>
                  <a:gd name="T7" fmla="*/ 71 h 92"/>
                  <a:gd name="T8" fmla="*/ 4 w 93"/>
                  <a:gd name="T9" fmla="*/ 63 h 92"/>
                  <a:gd name="T10" fmla="*/ 2 w 93"/>
                  <a:gd name="T11" fmla="*/ 55 h 92"/>
                  <a:gd name="T12" fmla="*/ 0 w 93"/>
                  <a:gd name="T13" fmla="*/ 46 h 92"/>
                  <a:gd name="T14" fmla="*/ 2 w 93"/>
                  <a:gd name="T15" fmla="*/ 37 h 92"/>
                  <a:gd name="T16" fmla="*/ 5 w 93"/>
                  <a:gd name="T17" fmla="*/ 28 h 92"/>
                  <a:gd name="T18" fmla="*/ 6 w 93"/>
                  <a:gd name="T19" fmla="*/ 25 h 92"/>
                  <a:gd name="T20" fmla="*/ 10 w 93"/>
                  <a:gd name="T21" fmla="*/ 20 h 92"/>
                  <a:gd name="T22" fmla="*/ 15 w 93"/>
                  <a:gd name="T23" fmla="*/ 14 h 92"/>
                  <a:gd name="T24" fmla="*/ 22 w 93"/>
                  <a:gd name="T25" fmla="*/ 8 h 92"/>
                  <a:gd name="T26" fmla="*/ 30 w 93"/>
                  <a:gd name="T27" fmla="*/ 4 h 92"/>
                  <a:gd name="T28" fmla="*/ 35 w 93"/>
                  <a:gd name="T29" fmla="*/ 2 h 92"/>
                  <a:gd name="T30" fmla="*/ 38 w 93"/>
                  <a:gd name="T31" fmla="*/ 2 h 92"/>
                  <a:gd name="T32" fmla="*/ 47 w 93"/>
                  <a:gd name="T33" fmla="*/ 0 h 92"/>
                  <a:gd name="T34" fmla="*/ 56 w 93"/>
                  <a:gd name="T35" fmla="*/ 2 h 92"/>
                  <a:gd name="T36" fmla="*/ 65 w 93"/>
                  <a:gd name="T37" fmla="*/ 6 h 92"/>
                  <a:gd name="T38" fmla="*/ 72 w 93"/>
                  <a:gd name="T39" fmla="*/ 8 h 92"/>
                  <a:gd name="T40" fmla="*/ 80 w 93"/>
                  <a:gd name="T41" fmla="*/ 15 h 92"/>
                  <a:gd name="T42" fmla="*/ 83 w 93"/>
                  <a:gd name="T43" fmla="*/ 18 h 92"/>
                  <a:gd name="T44" fmla="*/ 84 w 93"/>
                  <a:gd name="T45" fmla="*/ 23 h 92"/>
                  <a:gd name="T46" fmla="*/ 89 w 93"/>
                  <a:gd name="T47" fmla="*/ 31 h 92"/>
                  <a:gd name="T48" fmla="*/ 91 w 93"/>
                  <a:gd name="T49" fmla="*/ 39 h 92"/>
                  <a:gd name="T50" fmla="*/ 93 w 93"/>
                  <a:gd name="T51" fmla="*/ 47 h 92"/>
                  <a:gd name="T52" fmla="*/ 91 w 93"/>
                  <a:gd name="T53" fmla="*/ 57 h 92"/>
                  <a:gd name="T54" fmla="*/ 88 w 93"/>
                  <a:gd name="T55" fmla="*/ 65 h 92"/>
                  <a:gd name="T56" fmla="*/ 86 w 93"/>
                  <a:gd name="T57" fmla="*/ 69 h 92"/>
                  <a:gd name="T58" fmla="*/ 84 w 93"/>
                  <a:gd name="T59" fmla="*/ 73 h 92"/>
                  <a:gd name="T60" fmla="*/ 78 w 93"/>
                  <a:gd name="T61" fmla="*/ 80 h 92"/>
                  <a:gd name="T62" fmla="*/ 71 w 93"/>
                  <a:gd name="T63" fmla="*/ 86 h 92"/>
                  <a:gd name="T64" fmla="*/ 63 w 93"/>
                  <a:gd name="T65" fmla="*/ 88 h 92"/>
                  <a:gd name="T66" fmla="*/ 58 w 93"/>
                  <a:gd name="T67" fmla="*/ 90 h 92"/>
                  <a:gd name="T68" fmla="*/ 55 w 93"/>
                  <a:gd name="T69" fmla="*/ 92 h 92"/>
                  <a:gd name="T70" fmla="*/ 45 w 93"/>
                  <a:gd name="T71" fmla="*/ 92 h 92"/>
                  <a:gd name="T72" fmla="*/ 36 w 93"/>
                  <a:gd name="T73" fmla="*/ 92 h 92"/>
                  <a:gd name="T74" fmla="*/ 28 w 93"/>
                  <a:gd name="T75" fmla="*/ 88 h 92"/>
                  <a:gd name="T76" fmla="*/ 21 w 93"/>
                  <a:gd name="T77" fmla="*/ 84 h 9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3"/>
                  <a:gd name="T118" fmla="*/ 0 h 92"/>
                  <a:gd name="T119" fmla="*/ 93 w 93"/>
                  <a:gd name="T120" fmla="*/ 92 h 9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3" h="92">
                    <a:moveTo>
                      <a:pt x="21" y="84"/>
                    </a:moveTo>
                    <a:lnTo>
                      <a:pt x="13" y="78"/>
                    </a:lnTo>
                    <a:lnTo>
                      <a:pt x="10" y="74"/>
                    </a:lnTo>
                    <a:lnTo>
                      <a:pt x="8" y="71"/>
                    </a:lnTo>
                    <a:lnTo>
                      <a:pt x="4" y="63"/>
                    </a:lnTo>
                    <a:lnTo>
                      <a:pt x="2" y="55"/>
                    </a:lnTo>
                    <a:lnTo>
                      <a:pt x="0" y="46"/>
                    </a:lnTo>
                    <a:lnTo>
                      <a:pt x="2" y="37"/>
                    </a:lnTo>
                    <a:lnTo>
                      <a:pt x="5" y="28"/>
                    </a:lnTo>
                    <a:lnTo>
                      <a:pt x="6" y="25"/>
                    </a:lnTo>
                    <a:lnTo>
                      <a:pt x="10" y="20"/>
                    </a:lnTo>
                    <a:lnTo>
                      <a:pt x="15" y="14"/>
                    </a:lnTo>
                    <a:lnTo>
                      <a:pt x="22" y="8"/>
                    </a:lnTo>
                    <a:lnTo>
                      <a:pt x="30" y="4"/>
                    </a:lnTo>
                    <a:lnTo>
                      <a:pt x="35" y="2"/>
                    </a:lnTo>
                    <a:lnTo>
                      <a:pt x="38" y="2"/>
                    </a:lnTo>
                    <a:lnTo>
                      <a:pt x="47" y="0"/>
                    </a:lnTo>
                    <a:lnTo>
                      <a:pt x="56" y="2"/>
                    </a:lnTo>
                    <a:lnTo>
                      <a:pt x="65" y="6"/>
                    </a:lnTo>
                    <a:lnTo>
                      <a:pt x="72" y="8"/>
                    </a:lnTo>
                    <a:lnTo>
                      <a:pt x="80" y="15"/>
                    </a:lnTo>
                    <a:lnTo>
                      <a:pt x="83" y="18"/>
                    </a:lnTo>
                    <a:lnTo>
                      <a:pt x="84" y="23"/>
                    </a:lnTo>
                    <a:lnTo>
                      <a:pt x="89" y="31"/>
                    </a:lnTo>
                    <a:lnTo>
                      <a:pt x="91" y="39"/>
                    </a:lnTo>
                    <a:lnTo>
                      <a:pt x="93" y="47"/>
                    </a:lnTo>
                    <a:lnTo>
                      <a:pt x="91" y="57"/>
                    </a:lnTo>
                    <a:lnTo>
                      <a:pt x="88" y="65"/>
                    </a:lnTo>
                    <a:lnTo>
                      <a:pt x="86" y="69"/>
                    </a:lnTo>
                    <a:lnTo>
                      <a:pt x="84" y="73"/>
                    </a:lnTo>
                    <a:lnTo>
                      <a:pt x="78" y="80"/>
                    </a:lnTo>
                    <a:lnTo>
                      <a:pt x="71" y="86"/>
                    </a:lnTo>
                    <a:lnTo>
                      <a:pt x="63" y="88"/>
                    </a:lnTo>
                    <a:lnTo>
                      <a:pt x="58" y="90"/>
                    </a:lnTo>
                    <a:lnTo>
                      <a:pt x="55" y="92"/>
                    </a:lnTo>
                    <a:lnTo>
                      <a:pt x="45" y="92"/>
                    </a:lnTo>
                    <a:lnTo>
                      <a:pt x="36" y="92"/>
                    </a:lnTo>
                    <a:lnTo>
                      <a:pt x="28" y="88"/>
                    </a:lnTo>
                    <a:lnTo>
                      <a:pt x="21" y="84"/>
                    </a:lnTo>
                    <a:close/>
                  </a:path>
                </a:pathLst>
              </a:custGeom>
              <a:solidFill>
                <a:srgbClr val="FFFFFF"/>
              </a:solidFill>
              <a:ln w="9525">
                <a:noFill/>
                <a:round/>
                <a:headEnd/>
                <a:tailEnd/>
              </a:ln>
            </p:spPr>
            <p:txBody>
              <a:bodyPr/>
              <a:lstStyle/>
              <a:p>
                <a:endParaRPr lang="ru-RU"/>
              </a:p>
            </p:txBody>
          </p:sp>
          <p:sp>
            <p:nvSpPr>
              <p:cNvPr id="163840" name="Freeform 65"/>
              <p:cNvSpPr>
                <a:spLocks/>
              </p:cNvSpPr>
              <p:nvPr/>
            </p:nvSpPr>
            <p:spPr bwMode="auto">
              <a:xfrm>
                <a:off x="1940" y="1581"/>
                <a:ext cx="91" cy="88"/>
              </a:xfrm>
              <a:custGeom>
                <a:avLst/>
                <a:gdLst>
                  <a:gd name="T0" fmla="*/ 19 w 91"/>
                  <a:gd name="T1" fmla="*/ 80 h 88"/>
                  <a:gd name="T2" fmla="*/ 6 w 91"/>
                  <a:gd name="T3" fmla="*/ 67 h 88"/>
                  <a:gd name="T4" fmla="*/ 0 w 91"/>
                  <a:gd name="T5" fmla="*/ 52 h 88"/>
                  <a:gd name="T6" fmla="*/ 0 w 91"/>
                  <a:gd name="T7" fmla="*/ 34 h 88"/>
                  <a:gd name="T8" fmla="*/ 3 w 91"/>
                  <a:gd name="T9" fmla="*/ 25 h 88"/>
                  <a:gd name="T10" fmla="*/ 8 w 91"/>
                  <a:gd name="T11" fmla="*/ 17 h 88"/>
                  <a:gd name="T12" fmla="*/ 21 w 91"/>
                  <a:gd name="T13" fmla="*/ 6 h 88"/>
                  <a:gd name="T14" fmla="*/ 38 w 91"/>
                  <a:gd name="T15" fmla="*/ 0 h 88"/>
                  <a:gd name="T16" fmla="*/ 55 w 91"/>
                  <a:gd name="T17" fmla="*/ 0 h 88"/>
                  <a:gd name="T18" fmla="*/ 72 w 91"/>
                  <a:gd name="T19" fmla="*/ 6 h 88"/>
                  <a:gd name="T20" fmla="*/ 84 w 91"/>
                  <a:gd name="T21" fmla="*/ 20 h 88"/>
                  <a:gd name="T22" fmla="*/ 91 w 91"/>
                  <a:gd name="T23" fmla="*/ 35 h 88"/>
                  <a:gd name="T24" fmla="*/ 91 w 91"/>
                  <a:gd name="T25" fmla="*/ 54 h 88"/>
                  <a:gd name="T26" fmla="*/ 87 w 91"/>
                  <a:gd name="T27" fmla="*/ 61 h 88"/>
                  <a:gd name="T28" fmla="*/ 84 w 91"/>
                  <a:gd name="T29" fmla="*/ 69 h 88"/>
                  <a:gd name="T30" fmla="*/ 70 w 91"/>
                  <a:gd name="T31" fmla="*/ 82 h 88"/>
                  <a:gd name="T32" fmla="*/ 54 w 91"/>
                  <a:gd name="T33" fmla="*/ 88 h 88"/>
                  <a:gd name="T34" fmla="*/ 36 w 91"/>
                  <a:gd name="T35" fmla="*/ 88 h 88"/>
                  <a:gd name="T36" fmla="*/ 19 w 91"/>
                  <a:gd name="T37" fmla="*/ 80 h 8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88"/>
                  <a:gd name="T59" fmla="*/ 91 w 91"/>
                  <a:gd name="T60" fmla="*/ 88 h 8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88">
                    <a:moveTo>
                      <a:pt x="19" y="80"/>
                    </a:moveTo>
                    <a:lnTo>
                      <a:pt x="6" y="67"/>
                    </a:lnTo>
                    <a:lnTo>
                      <a:pt x="0" y="52"/>
                    </a:lnTo>
                    <a:lnTo>
                      <a:pt x="0" y="34"/>
                    </a:lnTo>
                    <a:lnTo>
                      <a:pt x="3" y="25"/>
                    </a:lnTo>
                    <a:lnTo>
                      <a:pt x="8" y="17"/>
                    </a:lnTo>
                    <a:lnTo>
                      <a:pt x="21" y="6"/>
                    </a:lnTo>
                    <a:lnTo>
                      <a:pt x="38" y="0"/>
                    </a:lnTo>
                    <a:lnTo>
                      <a:pt x="55" y="0"/>
                    </a:lnTo>
                    <a:lnTo>
                      <a:pt x="72" y="6"/>
                    </a:lnTo>
                    <a:lnTo>
                      <a:pt x="84" y="20"/>
                    </a:lnTo>
                    <a:lnTo>
                      <a:pt x="91" y="35"/>
                    </a:lnTo>
                    <a:lnTo>
                      <a:pt x="91" y="54"/>
                    </a:lnTo>
                    <a:lnTo>
                      <a:pt x="87" y="61"/>
                    </a:lnTo>
                    <a:lnTo>
                      <a:pt x="84" y="69"/>
                    </a:lnTo>
                    <a:lnTo>
                      <a:pt x="70" y="82"/>
                    </a:lnTo>
                    <a:lnTo>
                      <a:pt x="54" y="88"/>
                    </a:lnTo>
                    <a:lnTo>
                      <a:pt x="36" y="88"/>
                    </a:lnTo>
                    <a:lnTo>
                      <a:pt x="19" y="80"/>
                    </a:lnTo>
                  </a:path>
                </a:pathLst>
              </a:custGeom>
              <a:noFill/>
              <a:ln w="6350" cap="rnd">
                <a:solidFill>
                  <a:srgbClr val="000000"/>
                </a:solidFill>
                <a:prstDash val="solid"/>
                <a:round/>
                <a:headEnd/>
                <a:tailEnd/>
              </a:ln>
            </p:spPr>
            <p:txBody>
              <a:bodyPr/>
              <a:lstStyle/>
              <a:p>
                <a:endParaRPr lang="ru-RU"/>
              </a:p>
            </p:txBody>
          </p:sp>
          <p:sp>
            <p:nvSpPr>
              <p:cNvPr id="163841" name="Freeform 66"/>
              <p:cNvSpPr>
                <a:spLocks/>
              </p:cNvSpPr>
              <p:nvPr/>
            </p:nvSpPr>
            <p:spPr bwMode="auto">
              <a:xfrm>
                <a:off x="1880" y="1655"/>
                <a:ext cx="94" cy="91"/>
              </a:xfrm>
              <a:custGeom>
                <a:avLst/>
                <a:gdLst>
                  <a:gd name="T0" fmla="*/ 24 w 94"/>
                  <a:gd name="T1" fmla="*/ 85 h 91"/>
                  <a:gd name="T2" fmla="*/ 20 w 94"/>
                  <a:gd name="T3" fmla="*/ 82 h 91"/>
                  <a:gd name="T4" fmla="*/ 16 w 94"/>
                  <a:gd name="T5" fmla="*/ 80 h 91"/>
                  <a:gd name="T6" fmla="*/ 10 w 94"/>
                  <a:gd name="T7" fmla="*/ 74 h 91"/>
                  <a:gd name="T8" fmla="*/ 6 w 94"/>
                  <a:gd name="T9" fmla="*/ 70 h 91"/>
                  <a:gd name="T10" fmla="*/ 5 w 94"/>
                  <a:gd name="T11" fmla="*/ 66 h 91"/>
                  <a:gd name="T12" fmla="*/ 2 w 94"/>
                  <a:gd name="T13" fmla="*/ 58 h 91"/>
                  <a:gd name="T14" fmla="*/ 0 w 94"/>
                  <a:gd name="T15" fmla="*/ 49 h 91"/>
                  <a:gd name="T16" fmla="*/ 0 w 94"/>
                  <a:gd name="T17" fmla="*/ 45 h 91"/>
                  <a:gd name="T18" fmla="*/ 0 w 94"/>
                  <a:gd name="T19" fmla="*/ 40 h 91"/>
                  <a:gd name="T20" fmla="*/ 2 w 94"/>
                  <a:gd name="T21" fmla="*/ 31 h 91"/>
                  <a:gd name="T22" fmla="*/ 3 w 94"/>
                  <a:gd name="T23" fmla="*/ 28 h 91"/>
                  <a:gd name="T24" fmla="*/ 6 w 94"/>
                  <a:gd name="T25" fmla="*/ 23 h 91"/>
                  <a:gd name="T26" fmla="*/ 12 w 94"/>
                  <a:gd name="T27" fmla="*/ 15 h 91"/>
                  <a:gd name="T28" fmla="*/ 14 w 94"/>
                  <a:gd name="T29" fmla="*/ 12 h 91"/>
                  <a:gd name="T30" fmla="*/ 18 w 94"/>
                  <a:gd name="T31" fmla="*/ 10 h 91"/>
                  <a:gd name="T32" fmla="*/ 25 w 94"/>
                  <a:gd name="T33" fmla="*/ 5 h 91"/>
                  <a:gd name="T34" fmla="*/ 35 w 94"/>
                  <a:gd name="T35" fmla="*/ 2 h 91"/>
                  <a:gd name="T36" fmla="*/ 43 w 94"/>
                  <a:gd name="T37" fmla="*/ 0 h 91"/>
                  <a:gd name="T38" fmla="*/ 48 w 94"/>
                  <a:gd name="T39" fmla="*/ 0 h 91"/>
                  <a:gd name="T40" fmla="*/ 54 w 94"/>
                  <a:gd name="T41" fmla="*/ 0 h 91"/>
                  <a:gd name="T42" fmla="*/ 62 w 94"/>
                  <a:gd name="T43" fmla="*/ 2 h 91"/>
                  <a:gd name="T44" fmla="*/ 71 w 94"/>
                  <a:gd name="T45" fmla="*/ 7 h 91"/>
                  <a:gd name="T46" fmla="*/ 74 w 94"/>
                  <a:gd name="T47" fmla="*/ 9 h 91"/>
                  <a:gd name="T48" fmla="*/ 79 w 94"/>
                  <a:gd name="T49" fmla="*/ 11 h 91"/>
                  <a:gd name="T50" fmla="*/ 84 w 94"/>
                  <a:gd name="T51" fmla="*/ 18 h 91"/>
                  <a:gd name="T52" fmla="*/ 87 w 94"/>
                  <a:gd name="T53" fmla="*/ 21 h 91"/>
                  <a:gd name="T54" fmla="*/ 89 w 94"/>
                  <a:gd name="T55" fmla="*/ 26 h 91"/>
                  <a:gd name="T56" fmla="*/ 92 w 94"/>
                  <a:gd name="T57" fmla="*/ 34 h 91"/>
                  <a:gd name="T58" fmla="*/ 94 w 94"/>
                  <a:gd name="T59" fmla="*/ 42 h 91"/>
                  <a:gd name="T60" fmla="*/ 94 w 94"/>
                  <a:gd name="T61" fmla="*/ 47 h 91"/>
                  <a:gd name="T62" fmla="*/ 94 w 94"/>
                  <a:gd name="T63" fmla="*/ 51 h 91"/>
                  <a:gd name="T64" fmla="*/ 92 w 94"/>
                  <a:gd name="T65" fmla="*/ 60 h 91"/>
                  <a:gd name="T66" fmla="*/ 91 w 94"/>
                  <a:gd name="T67" fmla="*/ 64 h 91"/>
                  <a:gd name="T68" fmla="*/ 87 w 94"/>
                  <a:gd name="T69" fmla="*/ 70 h 91"/>
                  <a:gd name="T70" fmla="*/ 83 w 94"/>
                  <a:gd name="T71" fmla="*/ 76 h 91"/>
                  <a:gd name="T72" fmla="*/ 79 w 94"/>
                  <a:gd name="T73" fmla="*/ 79 h 91"/>
                  <a:gd name="T74" fmla="*/ 76 w 94"/>
                  <a:gd name="T75" fmla="*/ 82 h 91"/>
                  <a:gd name="T76" fmla="*/ 68 w 94"/>
                  <a:gd name="T77" fmla="*/ 87 h 91"/>
                  <a:gd name="T78" fmla="*/ 60 w 94"/>
                  <a:gd name="T79" fmla="*/ 90 h 91"/>
                  <a:gd name="T80" fmla="*/ 50 w 94"/>
                  <a:gd name="T81" fmla="*/ 91 h 91"/>
                  <a:gd name="T82" fmla="*/ 45 w 94"/>
                  <a:gd name="T83" fmla="*/ 91 h 91"/>
                  <a:gd name="T84" fmla="*/ 42 w 94"/>
                  <a:gd name="T85" fmla="*/ 91 h 91"/>
                  <a:gd name="T86" fmla="*/ 33 w 94"/>
                  <a:gd name="T87" fmla="*/ 89 h 91"/>
                  <a:gd name="T88" fmla="*/ 24 w 94"/>
                  <a:gd name="T89" fmla="*/ 85 h 9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4"/>
                  <a:gd name="T136" fmla="*/ 0 h 91"/>
                  <a:gd name="T137" fmla="*/ 94 w 94"/>
                  <a:gd name="T138" fmla="*/ 91 h 9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4" h="91">
                    <a:moveTo>
                      <a:pt x="24" y="85"/>
                    </a:moveTo>
                    <a:lnTo>
                      <a:pt x="20" y="82"/>
                    </a:lnTo>
                    <a:lnTo>
                      <a:pt x="16" y="80"/>
                    </a:lnTo>
                    <a:lnTo>
                      <a:pt x="10" y="74"/>
                    </a:lnTo>
                    <a:lnTo>
                      <a:pt x="6" y="70"/>
                    </a:lnTo>
                    <a:lnTo>
                      <a:pt x="5" y="66"/>
                    </a:lnTo>
                    <a:lnTo>
                      <a:pt x="2" y="58"/>
                    </a:lnTo>
                    <a:lnTo>
                      <a:pt x="0" y="49"/>
                    </a:lnTo>
                    <a:lnTo>
                      <a:pt x="0" y="45"/>
                    </a:lnTo>
                    <a:lnTo>
                      <a:pt x="0" y="40"/>
                    </a:lnTo>
                    <a:lnTo>
                      <a:pt x="2" y="31"/>
                    </a:lnTo>
                    <a:lnTo>
                      <a:pt x="3" y="28"/>
                    </a:lnTo>
                    <a:lnTo>
                      <a:pt x="6" y="23"/>
                    </a:lnTo>
                    <a:lnTo>
                      <a:pt x="12" y="15"/>
                    </a:lnTo>
                    <a:lnTo>
                      <a:pt x="14" y="12"/>
                    </a:lnTo>
                    <a:lnTo>
                      <a:pt x="18" y="10"/>
                    </a:lnTo>
                    <a:lnTo>
                      <a:pt x="25" y="5"/>
                    </a:lnTo>
                    <a:lnTo>
                      <a:pt x="35" y="2"/>
                    </a:lnTo>
                    <a:lnTo>
                      <a:pt x="43" y="0"/>
                    </a:lnTo>
                    <a:lnTo>
                      <a:pt x="48" y="0"/>
                    </a:lnTo>
                    <a:lnTo>
                      <a:pt x="54" y="0"/>
                    </a:lnTo>
                    <a:lnTo>
                      <a:pt x="62" y="2"/>
                    </a:lnTo>
                    <a:lnTo>
                      <a:pt x="71" y="7"/>
                    </a:lnTo>
                    <a:lnTo>
                      <a:pt x="74" y="9"/>
                    </a:lnTo>
                    <a:lnTo>
                      <a:pt x="79" y="11"/>
                    </a:lnTo>
                    <a:lnTo>
                      <a:pt x="84" y="18"/>
                    </a:lnTo>
                    <a:lnTo>
                      <a:pt x="87" y="21"/>
                    </a:lnTo>
                    <a:lnTo>
                      <a:pt x="89" y="26"/>
                    </a:lnTo>
                    <a:lnTo>
                      <a:pt x="92" y="34"/>
                    </a:lnTo>
                    <a:lnTo>
                      <a:pt x="94" y="42"/>
                    </a:lnTo>
                    <a:lnTo>
                      <a:pt x="94" y="47"/>
                    </a:lnTo>
                    <a:lnTo>
                      <a:pt x="94" y="51"/>
                    </a:lnTo>
                    <a:lnTo>
                      <a:pt x="92" y="60"/>
                    </a:lnTo>
                    <a:lnTo>
                      <a:pt x="91" y="64"/>
                    </a:lnTo>
                    <a:lnTo>
                      <a:pt x="87" y="70"/>
                    </a:lnTo>
                    <a:lnTo>
                      <a:pt x="83" y="76"/>
                    </a:lnTo>
                    <a:lnTo>
                      <a:pt x="79" y="79"/>
                    </a:lnTo>
                    <a:lnTo>
                      <a:pt x="76" y="82"/>
                    </a:lnTo>
                    <a:lnTo>
                      <a:pt x="68" y="87"/>
                    </a:lnTo>
                    <a:lnTo>
                      <a:pt x="60" y="90"/>
                    </a:lnTo>
                    <a:lnTo>
                      <a:pt x="50" y="91"/>
                    </a:lnTo>
                    <a:lnTo>
                      <a:pt x="45" y="91"/>
                    </a:lnTo>
                    <a:lnTo>
                      <a:pt x="42" y="91"/>
                    </a:lnTo>
                    <a:lnTo>
                      <a:pt x="33" y="89"/>
                    </a:lnTo>
                    <a:lnTo>
                      <a:pt x="24" y="85"/>
                    </a:lnTo>
                    <a:close/>
                  </a:path>
                </a:pathLst>
              </a:custGeom>
              <a:solidFill>
                <a:srgbClr val="FFFFFF"/>
              </a:solidFill>
              <a:ln w="9525">
                <a:noFill/>
                <a:round/>
                <a:headEnd/>
                <a:tailEnd/>
              </a:ln>
            </p:spPr>
            <p:txBody>
              <a:bodyPr/>
              <a:lstStyle/>
              <a:p>
                <a:endParaRPr lang="ru-RU"/>
              </a:p>
            </p:txBody>
          </p:sp>
          <p:sp>
            <p:nvSpPr>
              <p:cNvPr id="163842" name="Freeform 67"/>
              <p:cNvSpPr>
                <a:spLocks/>
              </p:cNvSpPr>
              <p:nvPr/>
            </p:nvSpPr>
            <p:spPr bwMode="auto">
              <a:xfrm>
                <a:off x="1880" y="1655"/>
                <a:ext cx="94" cy="90"/>
              </a:xfrm>
              <a:custGeom>
                <a:avLst/>
                <a:gdLst>
                  <a:gd name="T0" fmla="*/ 24 w 94"/>
                  <a:gd name="T1" fmla="*/ 85 h 90"/>
                  <a:gd name="T2" fmla="*/ 10 w 94"/>
                  <a:gd name="T3" fmla="*/ 72 h 90"/>
                  <a:gd name="T4" fmla="*/ 2 w 94"/>
                  <a:gd name="T5" fmla="*/ 58 h 90"/>
                  <a:gd name="T6" fmla="*/ 0 w 94"/>
                  <a:gd name="T7" fmla="*/ 40 h 90"/>
                  <a:gd name="T8" fmla="*/ 3 w 94"/>
                  <a:gd name="T9" fmla="*/ 31 h 90"/>
                  <a:gd name="T10" fmla="*/ 6 w 94"/>
                  <a:gd name="T11" fmla="*/ 23 h 90"/>
                  <a:gd name="T12" fmla="*/ 19 w 94"/>
                  <a:gd name="T13" fmla="*/ 9 h 90"/>
                  <a:gd name="T14" fmla="*/ 35 w 94"/>
                  <a:gd name="T15" fmla="*/ 2 h 90"/>
                  <a:gd name="T16" fmla="*/ 54 w 94"/>
                  <a:gd name="T17" fmla="*/ 0 h 90"/>
                  <a:gd name="T18" fmla="*/ 62 w 94"/>
                  <a:gd name="T19" fmla="*/ 2 h 90"/>
                  <a:gd name="T20" fmla="*/ 71 w 94"/>
                  <a:gd name="T21" fmla="*/ 5 h 90"/>
                  <a:gd name="T22" fmla="*/ 85 w 94"/>
                  <a:gd name="T23" fmla="*/ 18 h 90"/>
                  <a:gd name="T24" fmla="*/ 92 w 94"/>
                  <a:gd name="T25" fmla="*/ 34 h 90"/>
                  <a:gd name="T26" fmla="*/ 94 w 94"/>
                  <a:gd name="T27" fmla="*/ 51 h 90"/>
                  <a:gd name="T28" fmla="*/ 92 w 94"/>
                  <a:gd name="T29" fmla="*/ 60 h 90"/>
                  <a:gd name="T30" fmla="*/ 89 w 94"/>
                  <a:gd name="T31" fmla="*/ 68 h 90"/>
                  <a:gd name="T32" fmla="*/ 76 w 94"/>
                  <a:gd name="T33" fmla="*/ 82 h 90"/>
                  <a:gd name="T34" fmla="*/ 60 w 94"/>
                  <a:gd name="T35" fmla="*/ 90 h 90"/>
                  <a:gd name="T36" fmla="*/ 42 w 94"/>
                  <a:gd name="T37" fmla="*/ 90 h 90"/>
                  <a:gd name="T38" fmla="*/ 33 w 94"/>
                  <a:gd name="T39" fmla="*/ 89 h 90"/>
                  <a:gd name="T40" fmla="*/ 24 w 94"/>
                  <a:gd name="T41" fmla="*/ 85 h 9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4"/>
                  <a:gd name="T64" fmla="*/ 0 h 90"/>
                  <a:gd name="T65" fmla="*/ 94 w 94"/>
                  <a:gd name="T66" fmla="*/ 90 h 9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4" h="90">
                    <a:moveTo>
                      <a:pt x="24" y="85"/>
                    </a:moveTo>
                    <a:lnTo>
                      <a:pt x="10" y="72"/>
                    </a:lnTo>
                    <a:lnTo>
                      <a:pt x="2" y="58"/>
                    </a:lnTo>
                    <a:lnTo>
                      <a:pt x="0" y="40"/>
                    </a:lnTo>
                    <a:lnTo>
                      <a:pt x="3" y="31"/>
                    </a:lnTo>
                    <a:lnTo>
                      <a:pt x="6" y="23"/>
                    </a:lnTo>
                    <a:lnTo>
                      <a:pt x="19" y="9"/>
                    </a:lnTo>
                    <a:lnTo>
                      <a:pt x="35" y="2"/>
                    </a:lnTo>
                    <a:lnTo>
                      <a:pt x="54" y="0"/>
                    </a:lnTo>
                    <a:lnTo>
                      <a:pt x="62" y="2"/>
                    </a:lnTo>
                    <a:lnTo>
                      <a:pt x="71" y="5"/>
                    </a:lnTo>
                    <a:lnTo>
                      <a:pt x="85" y="18"/>
                    </a:lnTo>
                    <a:lnTo>
                      <a:pt x="92" y="34"/>
                    </a:lnTo>
                    <a:lnTo>
                      <a:pt x="94" y="51"/>
                    </a:lnTo>
                    <a:lnTo>
                      <a:pt x="92" y="60"/>
                    </a:lnTo>
                    <a:lnTo>
                      <a:pt x="89" y="68"/>
                    </a:lnTo>
                    <a:lnTo>
                      <a:pt x="76" y="82"/>
                    </a:lnTo>
                    <a:lnTo>
                      <a:pt x="60" y="90"/>
                    </a:lnTo>
                    <a:lnTo>
                      <a:pt x="42" y="90"/>
                    </a:lnTo>
                    <a:lnTo>
                      <a:pt x="33" y="89"/>
                    </a:lnTo>
                    <a:lnTo>
                      <a:pt x="24" y="85"/>
                    </a:lnTo>
                  </a:path>
                </a:pathLst>
              </a:custGeom>
              <a:noFill/>
              <a:ln w="6350" cap="rnd">
                <a:solidFill>
                  <a:srgbClr val="000000"/>
                </a:solidFill>
                <a:prstDash val="solid"/>
                <a:round/>
                <a:headEnd/>
                <a:tailEnd/>
              </a:ln>
            </p:spPr>
            <p:txBody>
              <a:bodyPr/>
              <a:lstStyle/>
              <a:p>
                <a:endParaRPr lang="ru-RU"/>
              </a:p>
            </p:txBody>
          </p:sp>
          <p:sp>
            <p:nvSpPr>
              <p:cNvPr id="163843" name="Freeform 68"/>
              <p:cNvSpPr>
                <a:spLocks/>
              </p:cNvSpPr>
              <p:nvPr/>
            </p:nvSpPr>
            <p:spPr bwMode="auto">
              <a:xfrm>
                <a:off x="1841" y="1741"/>
                <a:ext cx="93" cy="90"/>
              </a:xfrm>
              <a:custGeom>
                <a:avLst/>
                <a:gdLst>
                  <a:gd name="T0" fmla="*/ 27 w 93"/>
                  <a:gd name="T1" fmla="*/ 85 h 90"/>
                  <a:gd name="T2" fmla="*/ 23 w 93"/>
                  <a:gd name="T3" fmla="*/ 83 h 90"/>
                  <a:gd name="T4" fmla="*/ 19 w 93"/>
                  <a:gd name="T5" fmla="*/ 80 h 90"/>
                  <a:gd name="T6" fmla="*/ 12 w 93"/>
                  <a:gd name="T7" fmla="*/ 75 h 90"/>
                  <a:gd name="T8" fmla="*/ 10 w 93"/>
                  <a:gd name="T9" fmla="*/ 71 h 90"/>
                  <a:gd name="T10" fmla="*/ 6 w 93"/>
                  <a:gd name="T11" fmla="*/ 68 h 90"/>
                  <a:gd name="T12" fmla="*/ 4 w 93"/>
                  <a:gd name="T13" fmla="*/ 60 h 90"/>
                  <a:gd name="T14" fmla="*/ 0 w 93"/>
                  <a:gd name="T15" fmla="*/ 52 h 90"/>
                  <a:gd name="T16" fmla="*/ 0 w 93"/>
                  <a:gd name="T17" fmla="*/ 47 h 90"/>
                  <a:gd name="T18" fmla="*/ 0 w 93"/>
                  <a:gd name="T19" fmla="*/ 43 h 90"/>
                  <a:gd name="T20" fmla="*/ 2 w 93"/>
                  <a:gd name="T21" fmla="*/ 34 h 90"/>
                  <a:gd name="T22" fmla="*/ 2 w 93"/>
                  <a:gd name="T23" fmla="*/ 30 h 90"/>
                  <a:gd name="T24" fmla="*/ 5 w 93"/>
                  <a:gd name="T25" fmla="*/ 25 h 90"/>
                  <a:gd name="T26" fmla="*/ 6 w 93"/>
                  <a:gd name="T27" fmla="*/ 23 h 90"/>
                  <a:gd name="T28" fmla="*/ 10 w 93"/>
                  <a:gd name="T29" fmla="*/ 17 h 90"/>
                  <a:gd name="T30" fmla="*/ 14 w 93"/>
                  <a:gd name="T31" fmla="*/ 12 h 90"/>
                  <a:gd name="T32" fmla="*/ 23 w 93"/>
                  <a:gd name="T33" fmla="*/ 6 h 90"/>
                  <a:gd name="T34" fmla="*/ 25 w 93"/>
                  <a:gd name="T35" fmla="*/ 5 h 90"/>
                  <a:gd name="T36" fmla="*/ 30 w 93"/>
                  <a:gd name="T37" fmla="*/ 3 h 90"/>
                  <a:gd name="T38" fmla="*/ 38 w 93"/>
                  <a:gd name="T39" fmla="*/ 0 h 90"/>
                  <a:gd name="T40" fmla="*/ 44 w 93"/>
                  <a:gd name="T41" fmla="*/ 0 h 90"/>
                  <a:gd name="T42" fmla="*/ 48 w 93"/>
                  <a:gd name="T43" fmla="*/ 0 h 90"/>
                  <a:gd name="T44" fmla="*/ 57 w 93"/>
                  <a:gd name="T45" fmla="*/ 2 h 90"/>
                  <a:gd name="T46" fmla="*/ 63 w 93"/>
                  <a:gd name="T47" fmla="*/ 3 h 90"/>
                  <a:gd name="T48" fmla="*/ 65 w 93"/>
                  <a:gd name="T49" fmla="*/ 5 h 90"/>
                  <a:gd name="T50" fmla="*/ 70 w 93"/>
                  <a:gd name="T51" fmla="*/ 6 h 90"/>
                  <a:gd name="T52" fmla="*/ 74 w 93"/>
                  <a:gd name="T53" fmla="*/ 10 h 90"/>
                  <a:gd name="T54" fmla="*/ 81 w 93"/>
                  <a:gd name="T55" fmla="*/ 14 h 90"/>
                  <a:gd name="T56" fmla="*/ 84 w 93"/>
                  <a:gd name="T57" fmla="*/ 19 h 90"/>
                  <a:gd name="T58" fmla="*/ 86 w 93"/>
                  <a:gd name="T59" fmla="*/ 22 h 90"/>
                  <a:gd name="T60" fmla="*/ 89 w 93"/>
                  <a:gd name="T61" fmla="*/ 30 h 90"/>
                  <a:gd name="T62" fmla="*/ 93 w 93"/>
                  <a:gd name="T63" fmla="*/ 38 h 90"/>
                  <a:gd name="T64" fmla="*/ 93 w 93"/>
                  <a:gd name="T65" fmla="*/ 43 h 90"/>
                  <a:gd name="T66" fmla="*/ 93 w 93"/>
                  <a:gd name="T67" fmla="*/ 47 h 90"/>
                  <a:gd name="T68" fmla="*/ 91 w 93"/>
                  <a:gd name="T69" fmla="*/ 55 h 90"/>
                  <a:gd name="T70" fmla="*/ 91 w 93"/>
                  <a:gd name="T71" fmla="*/ 60 h 90"/>
                  <a:gd name="T72" fmla="*/ 89 w 93"/>
                  <a:gd name="T73" fmla="*/ 64 h 90"/>
                  <a:gd name="T74" fmla="*/ 86 w 93"/>
                  <a:gd name="T75" fmla="*/ 68 h 90"/>
                  <a:gd name="T76" fmla="*/ 83 w 93"/>
                  <a:gd name="T77" fmla="*/ 71 h 90"/>
                  <a:gd name="T78" fmla="*/ 78 w 93"/>
                  <a:gd name="T79" fmla="*/ 79 h 90"/>
                  <a:gd name="T80" fmla="*/ 70 w 93"/>
                  <a:gd name="T81" fmla="*/ 83 h 90"/>
                  <a:gd name="T82" fmla="*/ 67 w 93"/>
                  <a:gd name="T83" fmla="*/ 85 h 90"/>
                  <a:gd name="T84" fmla="*/ 63 w 93"/>
                  <a:gd name="T85" fmla="*/ 87 h 90"/>
                  <a:gd name="T86" fmla="*/ 54 w 93"/>
                  <a:gd name="T87" fmla="*/ 90 h 90"/>
                  <a:gd name="T88" fmla="*/ 50 w 93"/>
                  <a:gd name="T89" fmla="*/ 90 h 90"/>
                  <a:gd name="T90" fmla="*/ 44 w 93"/>
                  <a:gd name="T91" fmla="*/ 90 h 90"/>
                  <a:gd name="T92" fmla="*/ 35 w 93"/>
                  <a:gd name="T93" fmla="*/ 88 h 90"/>
                  <a:gd name="T94" fmla="*/ 31 w 93"/>
                  <a:gd name="T95" fmla="*/ 87 h 90"/>
                  <a:gd name="T96" fmla="*/ 27 w 93"/>
                  <a:gd name="T97" fmla="*/ 85 h 9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93"/>
                  <a:gd name="T148" fmla="*/ 0 h 90"/>
                  <a:gd name="T149" fmla="*/ 93 w 93"/>
                  <a:gd name="T150" fmla="*/ 90 h 9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93" h="90">
                    <a:moveTo>
                      <a:pt x="27" y="85"/>
                    </a:moveTo>
                    <a:lnTo>
                      <a:pt x="23" y="83"/>
                    </a:lnTo>
                    <a:lnTo>
                      <a:pt x="19" y="80"/>
                    </a:lnTo>
                    <a:lnTo>
                      <a:pt x="12" y="75"/>
                    </a:lnTo>
                    <a:lnTo>
                      <a:pt x="10" y="71"/>
                    </a:lnTo>
                    <a:lnTo>
                      <a:pt x="6" y="68"/>
                    </a:lnTo>
                    <a:lnTo>
                      <a:pt x="4" y="60"/>
                    </a:lnTo>
                    <a:lnTo>
                      <a:pt x="0" y="52"/>
                    </a:lnTo>
                    <a:lnTo>
                      <a:pt x="0" y="47"/>
                    </a:lnTo>
                    <a:lnTo>
                      <a:pt x="0" y="43"/>
                    </a:lnTo>
                    <a:lnTo>
                      <a:pt x="2" y="34"/>
                    </a:lnTo>
                    <a:lnTo>
                      <a:pt x="2" y="30"/>
                    </a:lnTo>
                    <a:lnTo>
                      <a:pt x="5" y="25"/>
                    </a:lnTo>
                    <a:lnTo>
                      <a:pt x="6" y="23"/>
                    </a:lnTo>
                    <a:lnTo>
                      <a:pt x="10" y="17"/>
                    </a:lnTo>
                    <a:lnTo>
                      <a:pt x="14" y="12"/>
                    </a:lnTo>
                    <a:lnTo>
                      <a:pt x="23" y="6"/>
                    </a:lnTo>
                    <a:lnTo>
                      <a:pt x="25" y="5"/>
                    </a:lnTo>
                    <a:lnTo>
                      <a:pt x="30" y="3"/>
                    </a:lnTo>
                    <a:lnTo>
                      <a:pt x="38" y="0"/>
                    </a:lnTo>
                    <a:lnTo>
                      <a:pt x="44" y="0"/>
                    </a:lnTo>
                    <a:lnTo>
                      <a:pt x="48" y="0"/>
                    </a:lnTo>
                    <a:lnTo>
                      <a:pt x="57" y="2"/>
                    </a:lnTo>
                    <a:lnTo>
                      <a:pt x="63" y="3"/>
                    </a:lnTo>
                    <a:lnTo>
                      <a:pt x="65" y="5"/>
                    </a:lnTo>
                    <a:lnTo>
                      <a:pt x="70" y="6"/>
                    </a:lnTo>
                    <a:lnTo>
                      <a:pt x="74" y="10"/>
                    </a:lnTo>
                    <a:lnTo>
                      <a:pt x="81" y="14"/>
                    </a:lnTo>
                    <a:lnTo>
                      <a:pt x="84" y="19"/>
                    </a:lnTo>
                    <a:lnTo>
                      <a:pt x="86" y="22"/>
                    </a:lnTo>
                    <a:lnTo>
                      <a:pt x="89" y="30"/>
                    </a:lnTo>
                    <a:lnTo>
                      <a:pt x="93" y="38"/>
                    </a:lnTo>
                    <a:lnTo>
                      <a:pt x="93" y="43"/>
                    </a:lnTo>
                    <a:lnTo>
                      <a:pt x="93" y="47"/>
                    </a:lnTo>
                    <a:lnTo>
                      <a:pt x="91" y="55"/>
                    </a:lnTo>
                    <a:lnTo>
                      <a:pt x="91" y="60"/>
                    </a:lnTo>
                    <a:lnTo>
                      <a:pt x="89" y="64"/>
                    </a:lnTo>
                    <a:lnTo>
                      <a:pt x="86" y="68"/>
                    </a:lnTo>
                    <a:lnTo>
                      <a:pt x="83" y="71"/>
                    </a:lnTo>
                    <a:lnTo>
                      <a:pt x="78" y="79"/>
                    </a:lnTo>
                    <a:lnTo>
                      <a:pt x="70" y="83"/>
                    </a:lnTo>
                    <a:lnTo>
                      <a:pt x="67" y="85"/>
                    </a:lnTo>
                    <a:lnTo>
                      <a:pt x="63" y="87"/>
                    </a:lnTo>
                    <a:lnTo>
                      <a:pt x="54" y="90"/>
                    </a:lnTo>
                    <a:lnTo>
                      <a:pt x="50" y="90"/>
                    </a:lnTo>
                    <a:lnTo>
                      <a:pt x="44" y="90"/>
                    </a:lnTo>
                    <a:lnTo>
                      <a:pt x="35" y="88"/>
                    </a:lnTo>
                    <a:lnTo>
                      <a:pt x="31" y="87"/>
                    </a:lnTo>
                    <a:lnTo>
                      <a:pt x="27" y="85"/>
                    </a:lnTo>
                    <a:close/>
                  </a:path>
                </a:pathLst>
              </a:custGeom>
              <a:solidFill>
                <a:srgbClr val="FFFFFF"/>
              </a:solidFill>
              <a:ln w="9525">
                <a:noFill/>
                <a:round/>
                <a:headEnd/>
                <a:tailEnd/>
              </a:ln>
            </p:spPr>
            <p:txBody>
              <a:bodyPr/>
              <a:lstStyle/>
              <a:p>
                <a:endParaRPr lang="ru-RU"/>
              </a:p>
            </p:txBody>
          </p:sp>
          <p:sp>
            <p:nvSpPr>
              <p:cNvPr id="163844" name="Freeform 69"/>
              <p:cNvSpPr>
                <a:spLocks/>
              </p:cNvSpPr>
              <p:nvPr/>
            </p:nvSpPr>
            <p:spPr bwMode="auto">
              <a:xfrm>
                <a:off x="1841" y="1741"/>
                <a:ext cx="93" cy="90"/>
              </a:xfrm>
              <a:custGeom>
                <a:avLst/>
                <a:gdLst>
                  <a:gd name="T0" fmla="*/ 27 w 93"/>
                  <a:gd name="T1" fmla="*/ 85 h 90"/>
                  <a:gd name="T2" fmla="*/ 19 w 93"/>
                  <a:gd name="T3" fmla="*/ 80 h 90"/>
                  <a:gd name="T4" fmla="*/ 12 w 93"/>
                  <a:gd name="T5" fmla="*/ 74 h 90"/>
                  <a:gd name="T6" fmla="*/ 4 w 93"/>
                  <a:gd name="T7" fmla="*/ 60 h 90"/>
                  <a:gd name="T8" fmla="*/ 0 w 93"/>
                  <a:gd name="T9" fmla="*/ 43 h 90"/>
                  <a:gd name="T10" fmla="*/ 5 w 93"/>
                  <a:gd name="T11" fmla="*/ 25 h 90"/>
                  <a:gd name="T12" fmla="*/ 16 w 93"/>
                  <a:gd name="T13" fmla="*/ 12 h 90"/>
                  <a:gd name="T14" fmla="*/ 30 w 93"/>
                  <a:gd name="T15" fmla="*/ 3 h 90"/>
                  <a:gd name="T16" fmla="*/ 48 w 93"/>
                  <a:gd name="T17" fmla="*/ 0 h 90"/>
                  <a:gd name="T18" fmla="*/ 57 w 93"/>
                  <a:gd name="T19" fmla="*/ 2 h 90"/>
                  <a:gd name="T20" fmla="*/ 67 w 93"/>
                  <a:gd name="T21" fmla="*/ 5 h 90"/>
                  <a:gd name="T22" fmla="*/ 75 w 93"/>
                  <a:gd name="T23" fmla="*/ 8 h 90"/>
                  <a:gd name="T24" fmla="*/ 81 w 93"/>
                  <a:gd name="T25" fmla="*/ 14 h 90"/>
                  <a:gd name="T26" fmla="*/ 91 w 93"/>
                  <a:gd name="T27" fmla="*/ 30 h 90"/>
                  <a:gd name="T28" fmla="*/ 93 w 93"/>
                  <a:gd name="T29" fmla="*/ 45 h 90"/>
                  <a:gd name="T30" fmla="*/ 89 w 93"/>
                  <a:gd name="T31" fmla="*/ 62 h 90"/>
                  <a:gd name="T32" fmla="*/ 78 w 93"/>
                  <a:gd name="T33" fmla="*/ 79 h 90"/>
                  <a:gd name="T34" fmla="*/ 63 w 93"/>
                  <a:gd name="T35" fmla="*/ 87 h 90"/>
                  <a:gd name="T36" fmla="*/ 44 w 93"/>
                  <a:gd name="T37" fmla="*/ 90 h 90"/>
                  <a:gd name="T38" fmla="*/ 35 w 93"/>
                  <a:gd name="T39" fmla="*/ 88 h 90"/>
                  <a:gd name="T40" fmla="*/ 27 w 93"/>
                  <a:gd name="T41" fmla="*/ 85 h 9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3"/>
                  <a:gd name="T64" fmla="*/ 0 h 90"/>
                  <a:gd name="T65" fmla="*/ 93 w 93"/>
                  <a:gd name="T66" fmla="*/ 90 h 9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3" h="90">
                    <a:moveTo>
                      <a:pt x="27" y="85"/>
                    </a:moveTo>
                    <a:lnTo>
                      <a:pt x="19" y="80"/>
                    </a:lnTo>
                    <a:lnTo>
                      <a:pt x="12" y="74"/>
                    </a:lnTo>
                    <a:lnTo>
                      <a:pt x="4" y="60"/>
                    </a:lnTo>
                    <a:lnTo>
                      <a:pt x="0" y="43"/>
                    </a:lnTo>
                    <a:lnTo>
                      <a:pt x="5" y="25"/>
                    </a:lnTo>
                    <a:lnTo>
                      <a:pt x="16" y="12"/>
                    </a:lnTo>
                    <a:lnTo>
                      <a:pt x="30" y="3"/>
                    </a:lnTo>
                    <a:lnTo>
                      <a:pt x="48" y="0"/>
                    </a:lnTo>
                    <a:lnTo>
                      <a:pt x="57" y="2"/>
                    </a:lnTo>
                    <a:lnTo>
                      <a:pt x="67" y="5"/>
                    </a:lnTo>
                    <a:lnTo>
                      <a:pt x="75" y="8"/>
                    </a:lnTo>
                    <a:lnTo>
                      <a:pt x="81" y="14"/>
                    </a:lnTo>
                    <a:lnTo>
                      <a:pt x="91" y="30"/>
                    </a:lnTo>
                    <a:lnTo>
                      <a:pt x="93" y="45"/>
                    </a:lnTo>
                    <a:lnTo>
                      <a:pt x="89" y="62"/>
                    </a:lnTo>
                    <a:lnTo>
                      <a:pt x="78" y="79"/>
                    </a:lnTo>
                    <a:lnTo>
                      <a:pt x="63" y="87"/>
                    </a:lnTo>
                    <a:lnTo>
                      <a:pt x="44" y="90"/>
                    </a:lnTo>
                    <a:lnTo>
                      <a:pt x="35" y="88"/>
                    </a:lnTo>
                    <a:lnTo>
                      <a:pt x="27" y="85"/>
                    </a:lnTo>
                  </a:path>
                </a:pathLst>
              </a:custGeom>
              <a:noFill/>
              <a:ln w="6350" cap="rnd">
                <a:solidFill>
                  <a:srgbClr val="000000"/>
                </a:solidFill>
                <a:prstDash val="solid"/>
                <a:round/>
                <a:headEnd/>
                <a:tailEnd/>
              </a:ln>
            </p:spPr>
            <p:txBody>
              <a:bodyPr/>
              <a:lstStyle/>
              <a:p>
                <a:endParaRPr lang="ru-RU"/>
              </a:p>
            </p:txBody>
          </p:sp>
          <p:sp>
            <p:nvSpPr>
              <p:cNvPr id="163845" name="Freeform 70"/>
              <p:cNvSpPr>
                <a:spLocks/>
              </p:cNvSpPr>
              <p:nvPr/>
            </p:nvSpPr>
            <p:spPr bwMode="auto">
              <a:xfrm>
                <a:off x="1807" y="1831"/>
                <a:ext cx="93" cy="89"/>
              </a:xfrm>
              <a:custGeom>
                <a:avLst/>
                <a:gdLst>
                  <a:gd name="T0" fmla="*/ 30 w 93"/>
                  <a:gd name="T1" fmla="*/ 88 h 89"/>
                  <a:gd name="T2" fmla="*/ 23 w 93"/>
                  <a:gd name="T3" fmla="*/ 83 h 89"/>
                  <a:gd name="T4" fmla="*/ 18 w 93"/>
                  <a:gd name="T5" fmla="*/ 82 h 89"/>
                  <a:gd name="T6" fmla="*/ 15 w 93"/>
                  <a:gd name="T7" fmla="*/ 78 h 89"/>
                  <a:gd name="T8" fmla="*/ 11 w 93"/>
                  <a:gd name="T9" fmla="*/ 75 h 89"/>
                  <a:gd name="T10" fmla="*/ 9 w 93"/>
                  <a:gd name="T11" fmla="*/ 72 h 89"/>
                  <a:gd name="T12" fmla="*/ 5 w 93"/>
                  <a:gd name="T13" fmla="*/ 64 h 89"/>
                  <a:gd name="T14" fmla="*/ 2 w 93"/>
                  <a:gd name="T15" fmla="*/ 60 h 89"/>
                  <a:gd name="T16" fmla="*/ 2 w 93"/>
                  <a:gd name="T17" fmla="*/ 56 h 89"/>
                  <a:gd name="T18" fmla="*/ 0 w 93"/>
                  <a:gd name="T19" fmla="*/ 47 h 89"/>
                  <a:gd name="T20" fmla="*/ 0 w 93"/>
                  <a:gd name="T21" fmla="*/ 39 h 89"/>
                  <a:gd name="T22" fmla="*/ 3 w 93"/>
                  <a:gd name="T23" fmla="*/ 30 h 89"/>
                  <a:gd name="T24" fmla="*/ 7 w 93"/>
                  <a:gd name="T25" fmla="*/ 22 h 89"/>
                  <a:gd name="T26" fmla="*/ 13 w 93"/>
                  <a:gd name="T27" fmla="*/ 14 h 89"/>
                  <a:gd name="T28" fmla="*/ 19 w 93"/>
                  <a:gd name="T29" fmla="*/ 9 h 89"/>
                  <a:gd name="T30" fmla="*/ 28 w 93"/>
                  <a:gd name="T31" fmla="*/ 4 h 89"/>
                  <a:gd name="T32" fmla="*/ 30 w 93"/>
                  <a:gd name="T33" fmla="*/ 2 h 89"/>
                  <a:gd name="T34" fmla="*/ 35 w 93"/>
                  <a:gd name="T35" fmla="*/ 2 h 89"/>
                  <a:gd name="T36" fmla="*/ 43 w 93"/>
                  <a:gd name="T37" fmla="*/ 0 h 89"/>
                  <a:gd name="T38" fmla="*/ 53 w 93"/>
                  <a:gd name="T39" fmla="*/ 2 h 89"/>
                  <a:gd name="T40" fmla="*/ 62 w 93"/>
                  <a:gd name="T41" fmla="*/ 2 h 89"/>
                  <a:gd name="T42" fmla="*/ 70 w 93"/>
                  <a:gd name="T43" fmla="*/ 7 h 89"/>
                  <a:gd name="T44" fmla="*/ 75 w 93"/>
                  <a:gd name="T45" fmla="*/ 9 h 89"/>
                  <a:gd name="T46" fmla="*/ 79 w 93"/>
                  <a:gd name="T47" fmla="*/ 13 h 89"/>
                  <a:gd name="T48" fmla="*/ 81 w 93"/>
                  <a:gd name="T49" fmla="*/ 15 h 89"/>
                  <a:gd name="T50" fmla="*/ 85 w 93"/>
                  <a:gd name="T51" fmla="*/ 19 h 89"/>
                  <a:gd name="T52" fmla="*/ 88 w 93"/>
                  <a:gd name="T53" fmla="*/ 26 h 89"/>
                  <a:gd name="T54" fmla="*/ 91 w 93"/>
                  <a:gd name="T55" fmla="*/ 30 h 89"/>
                  <a:gd name="T56" fmla="*/ 91 w 93"/>
                  <a:gd name="T57" fmla="*/ 34 h 89"/>
                  <a:gd name="T58" fmla="*/ 93 w 93"/>
                  <a:gd name="T59" fmla="*/ 42 h 89"/>
                  <a:gd name="T60" fmla="*/ 93 w 93"/>
                  <a:gd name="T61" fmla="*/ 52 h 89"/>
                  <a:gd name="T62" fmla="*/ 89 w 93"/>
                  <a:gd name="T63" fmla="*/ 61 h 89"/>
                  <a:gd name="T64" fmla="*/ 86 w 93"/>
                  <a:gd name="T65" fmla="*/ 69 h 89"/>
                  <a:gd name="T66" fmla="*/ 80 w 93"/>
                  <a:gd name="T67" fmla="*/ 75 h 89"/>
                  <a:gd name="T68" fmla="*/ 74 w 93"/>
                  <a:gd name="T69" fmla="*/ 82 h 89"/>
                  <a:gd name="T70" fmla="*/ 66 w 93"/>
                  <a:gd name="T71" fmla="*/ 86 h 89"/>
                  <a:gd name="T72" fmla="*/ 62 w 93"/>
                  <a:gd name="T73" fmla="*/ 88 h 89"/>
                  <a:gd name="T74" fmla="*/ 58 w 93"/>
                  <a:gd name="T75" fmla="*/ 89 h 89"/>
                  <a:gd name="T76" fmla="*/ 49 w 93"/>
                  <a:gd name="T77" fmla="*/ 89 h 89"/>
                  <a:gd name="T78" fmla="*/ 40 w 93"/>
                  <a:gd name="T79" fmla="*/ 89 h 89"/>
                  <a:gd name="T80" fmla="*/ 30 w 93"/>
                  <a:gd name="T81" fmla="*/ 88 h 8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3"/>
                  <a:gd name="T124" fmla="*/ 0 h 89"/>
                  <a:gd name="T125" fmla="*/ 93 w 93"/>
                  <a:gd name="T126" fmla="*/ 89 h 8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3" h="89">
                    <a:moveTo>
                      <a:pt x="30" y="88"/>
                    </a:moveTo>
                    <a:lnTo>
                      <a:pt x="23" y="83"/>
                    </a:lnTo>
                    <a:lnTo>
                      <a:pt x="18" y="82"/>
                    </a:lnTo>
                    <a:lnTo>
                      <a:pt x="15" y="78"/>
                    </a:lnTo>
                    <a:lnTo>
                      <a:pt x="11" y="75"/>
                    </a:lnTo>
                    <a:lnTo>
                      <a:pt x="9" y="72"/>
                    </a:lnTo>
                    <a:lnTo>
                      <a:pt x="5" y="64"/>
                    </a:lnTo>
                    <a:lnTo>
                      <a:pt x="2" y="60"/>
                    </a:lnTo>
                    <a:lnTo>
                      <a:pt x="2" y="56"/>
                    </a:lnTo>
                    <a:lnTo>
                      <a:pt x="0" y="47"/>
                    </a:lnTo>
                    <a:lnTo>
                      <a:pt x="0" y="39"/>
                    </a:lnTo>
                    <a:lnTo>
                      <a:pt x="3" y="30"/>
                    </a:lnTo>
                    <a:lnTo>
                      <a:pt x="7" y="22"/>
                    </a:lnTo>
                    <a:lnTo>
                      <a:pt x="13" y="14"/>
                    </a:lnTo>
                    <a:lnTo>
                      <a:pt x="19" y="9"/>
                    </a:lnTo>
                    <a:lnTo>
                      <a:pt x="28" y="4"/>
                    </a:lnTo>
                    <a:lnTo>
                      <a:pt x="30" y="2"/>
                    </a:lnTo>
                    <a:lnTo>
                      <a:pt x="35" y="2"/>
                    </a:lnTo>
                    <a:lnTo>
                      <a:pt x="43" y="0"/>
                    </a:lnTo>
                    <a:lnTo>
                      <a:pt x="53" y="2"/>
                    </a:lnTo>
                    <a:lnTo>
                      <a:pt x="62" y="2"/>
                    </a:lnTo>
                    <a:lnTo>
                      <a:pt x="70" y="7"/>
                    </a:lnTo>
                    <a:lnTo>
                      <a:pt x="75" y="9"/>
                    </a:lnTo>
                    <a:lnTo>
                      <a:pt x="79" y="13"/>
                    </a:lnTo>
                    <a:lnTo>
                      <a:pt x="81" y="15"/>
                    </a:lnTo>
                    <a:lnTo>
                      <a:pt x="85" y="19"/>
                    </a:lnTo>
                    <a:lnTo>
                      <a:pt x="88" y="26"/>
                    </a:lnTo>
                    <a:lnTo>
                      <a:pt x="91" y="30"/>
                    </a:lnTo>
                    <a:lnTo>
                      <a:pt x="91" y="34"/>
                    </a:lnTo>
                    <a:lnTo>
                      <a:pt x="93" y="42"/>
                    </a:lnTo>
                    <a:lnTo>
                      <a:pt x="93" y="52"/>
                    </a:lnTo>
                    <a:lnTo>
                      <a:pt x="89" y="61"/>
                    </a:lnTo>
                    <a:lnTo>
                      <a:pt x="86" y="69"/>
                    </a:lnTo>
                    <a:lnTo>
                      <a:pt x="80" y="75"/>
                    </a:lnTo>
                    <a:lnTo>
                      <a:pt x="74" y="82"/>
                    </a:lnTo>
                    <a:lnTo>
                      <a:pt x="66" y="86"/>
                    </a:lnTo>
                    <a:lnTo>
                      <a:pt x="62" y="88"/>
                    </a:lnTo>
                    <a:lnTo>
                      <a:pt x="58" y="89"/>
                    </a:lnTo>
                    <a:lnTo>
                      <a:pt x="49" y="89"/>
                    </a:lnTo>
                    <a:lnTo>
                      <a:pt x="40" y="89"/>
                    </a:lnTo>
                    <a:lnTo>
                      <a:pt x="30" y="88"/>
                    </a:lnTo>
                    <a:close/>
                  </a:path>
                </a:pathLst>
              </a:custGeom>
              <a:solidFill>
                <a:srgbClr val="FFFFFF"/>
              </a:solidFill>
              <a:ln w="9525">
                <a:noFill/>
                <a:round/>
                <a:headEnd/>
                <a:tailEnd/>
              </a:ln>
            </p:spPr>
            <p:txBody>
              <a:bodyPr/>
              <a:lstStyle/>
              <a:p>
                <a:endParaRPr lang="ru-RU"/>
              </a:p>
            </p:txBody>
          </p:sp>
          <p:sp>
            <p:nvSpPr>
              <p:cNvPr id="163846" name="Freeform 71"/>
              <p:cNvSpPr>
                <a:spLocks/>
              </p:cNvSpPr>
              <p:nvPr/>
            </p:nvSpPr>
            <p:spPr bwMode="auto">
              <a:xfrm>
                <a:off x="1807" y="1831"/>
                <a:ext cx="93" cy="89"/>
              </a:xfrm>
              <a:custGeom>
                <a:avLst/>
                <a:gdLst>
                  <a:gd name="T0" fmla="*/ 30 w 93"/>
                  <a:gd name="T1" fmla="*/ 88 h 89"/>
                  <a:gd name="T2" fmla="*/ 23 w 93"/>
                  <a:gd name="T3" fmla="*/ 83 h 89"/>
                  <a:gd name="T4" fmla="*/ 15 w 93"/>
                  <a:gd name="T5" fmla="*/ 78 h 89"/>
                  <a:gd name="T6" fmla="*/ 5 w 93"/>
                  <a:gd name="T7" fmla="*/ 64 h 89"/>
                  <a:gd name="T8" fmla="*/ 0 w 93"/>
                  <a:gd name="T9" fmla="*/ 47 h 89"/>
                  <a:gd name="T10" fmla="*/ 0 w 93"/>
                  <a:gd name="T11" fmla="*/ 39 h 89"/>
                  <a:gd name="T12" fmla="*/ 3 w 93"/>
                  <a:gd name="T13" fmla="*/ 30 h 89"/>
                  <a:gd name="T14" fmla="*/ 7 w 93"/>
                  <a:gd name="T15" fmla="*/ 22 h 89"/>
                  <a:gd name="T16" fmla="*/ 13 w 93"/>
                  <a:gd name="T17" fmla="*/ 14 h 89"/>
                  <a:gd name="T18" fmla="*/ 28 w 93"/>
                  <a:gd name="T19" fmla="*/ 4 h 89"/>
                  <a:gd name="T20" fmla="*/ 35 w 93"/>
                  <a:gd name="T21" fmla="*/ 2 h 89"/>
                  <a:gd name="T22" fmla="*/ 45 w 93"/>
                  <a:gd name="T23" fmla="*/ 0 h 89"/>
                  <a:gd name="T24" fmla="*/ 53 w 93"/>
                  <a:gd name="T25" fmla="*/ 2 h 89"/>
                  <a:gd name="T26" fmla="*/ 62 w 93"/>
                  <a:gd name="T27" fmla="*/ 2 h 89"/>
                  <a:gd name="T28" fmla="*/ 70 w 93"/>
                  <a:gd name="T29" fmla="*/ 6 h 89"/>
                  <a:gd name="T30" fmla="*/ 79 w 93"/>
                  <a:gd name="T31" fmla="*/ 13 h 89"/>
                  <a:gd name="T32" fmla="*/ 89 w 93"/>
                  <a:gd name="T33" fmla="*/ 26 h 89"/>
                  <a:gd name="T34" fmla="*/ 93 w 93"/>
                  <a:gd name="T35" fmla="*/ 42 h 89"/>
                  <a:gd name="T36" fmla="*/ 93 w 93"/>
                  <a:gd name="T37" fmla="*/ 52 h 89"/>
                  <a:gd name="T38" fmla="*/ 91 w 93"/>
                  <a:gd name="T39" fmla="*/ 60 h 89"/>
                  <a:gd name="T40" fmla="*/ 86 w 93"/>
                  <a:gd name="T41" fmla="*/ 69 h 89"/>
                  <a:gd name="T42" fmla="*/ 81 w 93"/>
                  <a:gd name="T43" fmla="*/ 75 h 89"/>
                  <a:gd name="T44" fmla="*/ 66 w 93"/>
                  <a:gd name="T45" fmla="*/ 86 h 89"/>
                  <a:gd name="T46" fmla="*/ 58 w 93"/>
                  <a:gd name="T47" fmla="*/ 88 h 89"/>
                  <a:gd name="T48" fmla="*/ 49 w 93"/>
                  <a:gd name="T49" fmla="*/ 89 h 89"/>
                  <a:gd name="T50" fmla="*/ 40 w 93"/>
                  <a:gd name="T51" fmla="*/ 89 h 89"/>
                  <a:gd name="T52" fmla="*/ 30 w 93"/>
                  <a:gd name="T53" fmla="*/ 88 h 8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93"/>
                  <a:gd name="T82" fmla="*/ 0 h 89"/>
                  <a:gd name="T83" fmla="*/ 93 w 93"/>
                  <a:gd name="T84" fmla="*/ 89 h 8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93" h="89">
                    <a:moveTo>
                      <a:pt x="30" y="88"/>
                    </a:moveTo>
                    <a:lnTo>
                      <a:pt x="23" y="83"/>
                    </a:lnTo>
                    <a:lnTo>
                      <a:pt x="15" y="78"/>
                    </a:lnTo>
                    <a:lnTo>
                      <a:pt x="5" y="64"/>
                    </a:lnTo>
                    <a:lnTo>
                      <a:pt x="0" y="47"/>
                    </a:lnTo>
                    <a:lnTo>
                      <a:pt x="0" y="39"/>
                    </a:lnTo>
                    <a:lnTo>
                      <a:pt x="3" y="30"/>
                    </a:lnTo>
                    <a:lnTo>
                      <a:pt x="7" y="22"/>
                    </a:lnTo>
                    <a:lnTo>
                      <a:pt x="13" y="14"/>
                    </a:lnTo>
                    <a:lnTo>
                      <a:pt x="28" y="4"/>
                    </a:lnTo>
                    <a:lnTo>
                      <a:pt x="35" y="2"/>
                    </a:lnTo>
                    <a:lnTo>
                      <a:pt x="45" y="0"/>
                    </a:lnTo>
                    <a:lnTo>
                      <a:pt x="53" y="2"/>
                    </a:lnTo>
                    <a:lnTo>
                      <a:pt x="62" y="2"/>
                    </a:lnTo>
                    <a:lnTo>
                      <a:pt x="70" y="6"/>
                    </a:lnTo>
                    <a:lnTo>
                      <a:pt x="79" y="13"/>
                    </a:lnTo>
                    <a:lnTo>
                      <a:pt x="89" y="26"/>
                    </a:lnTo>
                    <a:lnTo>
                      <a:pt x="93" y="42"/>
                    </a:lnTo>
                    <a:lnTo>
                      <a:pt x="93" y="52"/>
                    </a:lnTo>
                    <a:lnTo>
                      <a:pt x="91" y="60"/>
                    </a:lnTo>
                    <a:lnTo>
                      <a:pt x="86" y="69"/>
                    </a:lnTo>
                    <a:lnTo>
                      <a:pt x="81" y="75"/>
                    </a:lnTo>
                    <a:lnTo>
                      <a:pt x="66" y="86"/>
                    </a:lnTo>
                    <a:lnTo>
                      <a:pt x="58" y="88"/>
                    </a:lnTo>
                    <a:lnTo>
                      <a:pt x="49" y="89"/>
                    </a:lnTo>
                    <a:lnTo>
                      <a:pt x="40" y="89"/>
                    </a:lnTo>
                    <a:lnTo>
                      <a:pt x="30" y="88"/>
                    </a:lnTo>
                  </a:path>
                </a:pathLst>
              </a:custGeom>
              <a:noFill/>
              <a:ln w="6350" cap="rnd">
                <a:solidFill>
                  <a:srgbClr val="000000"/>
                </a:solidFill>
                <a:prstDash val="solid"/>
                <a:round/>
                <a:headEnd/>
                <a:tailEnd/>
              </a:ln>
            </p:spPr>
            <p:txBody>
              <a:bodyPr/>
              <a:lstStyle/>
              <a:p>
                <a:endParaRPr lang="ru-RU"/>
              </a:p>
            </p:txBody>
          </p:sp>
          <p:sp>
            <p:nvSpPr>
              <p:cNvPr id="163847" name="Freeform 72"/>
              <p:cNvSpPr>
                <a:spLocks/>
              </p:cNvSpPr>
              <p:nvPr/>
            </p:nvSpPr>
            <p:spPr bwMode="auto">
              <a:xfrm>
                <a:off x="1774" y="1914"/>
                <a:ext cx="93" cy="91"/>
              </a:xfrm>
              <a:custGeom>
                <a:avLst/>
                <a:gdLst>
                  <a:gd name="T0" fmla="*/ 35 w 93"/>
                  <a:gd name="T1" fmla="*/ 89 h 91"/>
                  <a:gd name="T2" fmla="*/ 25 w 93"/>
                  <a:gd name="T3" fmla="*/ 87 h 91"/>
                  <a:gd name="T4" fmla="*/ 22 w 93"/>
                  <a:gd name="T5" fmla="*/ 83 h 91"/>
                  <a:gd name="T6" fmla="*/ 19 w 93"/>
                  <a:gd name="T7" fmla="*/ 81 h 91"/>
                  <a:gd name="T8" fmla="*/ 11 w 93"/>
                  <a:gd name="T9" fmla="*/ 75 h 91"/>
                  <a:gd name="T10" fmla="*/ 6 w 93"/>
                  <a:gd name="T11" fmla="*/ 69 h 91"/>
                  <a:gd name="T12" fmla="*/ 5 w 93"/>
                  <a:gd name="T13" fmla="*/ 64 h 91"/>
                  <a:gd name="T14" fmla="*/ 3 w 93"/>
                  <a:gd name="T15" fmla="*/ 61 h 91"/>
                  <a:gd name="T16" fmla="*/ 2 w 93"/>
                  <a:gd name="T17" fmla="*/ 51 h 91"/>
                  <a:gd name="T18" fmla="*/ 0 w 93"/>
                  <a:gd name="T19" fmla="*/ 43 h 91"/>
                  <a:gd name="T20" fmla="*/ 2 w 93"/>
                  <a:gd name="T21" fmla="*/ 39 h 91"/>
                  <a:gd name="T22" fmla="*/ 2 w 93"/>
                  <a:gd name="T23" fmla="*/ 34 h 91"/>
                  <a:gd name="T24" fmla="*/ 5 w 93"/>
                  <a:gd name="T25" fmla="*/ 24 h 91"/>
                  <a:gd name="T26" fmla="*/ 8 w 93"/>
                  <a:gd name="T27" fmla="*/ 21 h 91"/>
                  <a:gd name="T28" fmla="*/ 10 w 93"/>
                  <a:gd name="T29" fmla="*/ 18 h 91"/>
                  <a:gd name="T30" fmla="*/ 16 w 93"/>
                  <a:gd name="T31" fmla="*/ 11 h 91"/>
                  <a:gd name="T32" fmla="*/ 23 w 93"/>
                  <a:gd name="T33" fmla="*/ 7 h 91"/>
                  <a:gd name="T34" fmla="*/ 27 w 93"/>
                  <a:gd name="T35" fmla="*/ 3 h 91"/>
                  <a:gd name="T36" fmla="*/ 32 w 93"/>
                  <a:gd name="T37" fmla="*/ 2 h 91"/>
                  <a:gd name="T38" fmla="*/ 40 w 93"/>
                  <a:gd name="T39" fmla="*/ 0 h 91"/>
                  <a:gd name="T40" fmla="*/ 49 w 93"/>
                  <a:gd name="T41" fmla="*/ 0 h 91"/>
                  <a:gd name="T42" fmla="*/ 53 w 93"/>
                  <a:gd name="T43" fmla="*/ 0 h 91"/>
                  <a:gd name="T44" fmla="*/ 58 w 93"/>
                  <a:gd name="T45" fmla="*/ 1 h 91"/>
                  <a:gd name="T46" fmla="*/ 68 w 93"/>
                  <a:gd name="T47" fmla="*/ 5 h 91"/>
                  <a:gd name="T48" fmla="*/ 71 w 93"/>
                  <a:gd name="T49" fmla="*/ 7 h 91"/>
                  <a:gd name="T50" fmla="*/ 74 w 93"/>
                  <a:gd name="T51" fmla="*/ 9 h 91"/>
                  <a:gd name="T52" fmla="*/ 82 w 93"/>
                  <a:gd name="T53" fmla="*/ 16 h 91"/>
                  <a:gd name="T54" fmla="*/ 87 w 93"/>
                  <a:gd name="T55" fmla="*/ 22 h 91"/>
                  <a:gd name="T56" fmla="*/ 88 w 93"/>
                  <a:gd name="T57" fmla="*/ 26 h 91"/>
                  <a:gd name="T58" fmla="*/ 90 w 93"/>
                  <a:gd name="T59" fmla="*/ 30 h 91"/>
                  <a:gd name="T60" fmla="*/ 92 w 93"/>
                  <a:gd name="T61" fmla="*/ 39 h 91"/>
                  <a:gd name="T62" fmla="*/ 93 w 93"/>
                  <a:gd name="T63" fmla="*/ 48 h 91"/>
                  <a:gd name="T64" fmla="*/ 92 w 93"/>
                  <a:gd name="T65" fmla="*/ 53 h 91"/>
                  <a:gd name="T66" fmla="*/ 92 w 93"/>
                  <a:gd name="T67" fmla="*/ 58 h 91"/>
                  <a:gd name="T68" fmla="*/ 89 w 93"/>
                  <a:gd name="T69" fmla="*/ 66 h 91"/>
                  <a:gd name="T70" fmla="*/ 85 w 93"/>
                  <a:gd name="T71" fmla="*/ 70 h 91"/>
                  <a:gd name="T72" fmla="*/ 83 w 93"/>
                  <a:gd name="T73" fmla="*/ 74 h 91"/>
                  <a:gd name="T74" fmla="*/ 77 w 93"/>
                  <a:gd name="T75" fmla="*/ 80 h 91"/>
                  <a:gd name="T76" fmla="*/ 70 w 93"/>
                  <a:gd name="T77" fmla="*/ 85 h 91"/>
                  <a:gd name="T78" fmla="*/ 66 w 93"/>
                  <a:gd name="T79" fmla="*/ 86 h 91"/>
                  <a:gd name="T80" fmla="*/ 62 w 93"/>
                  <a:gd name="T81" fmla="*/ 88 h 91"/>
                  <a:gd name="T82" fmla="*/ 53 w 93"/>
                  <a:gd name="T83" fmla="*/ 91 h 91"/>
                  <a:gd name="T84" fmla="*/ 44 w 93"/>
                  <a:gd name="T85" fmla="*/ 91 h 91"/>
                  <a:gd name="T86" fmla="*/ 40 w 93"/>
                  <a:gd name="T87" fmla="*/ 89 h 91"/>
                  <a:gd name="T88" fmla="*/ 35 w 93"/>
                  <a:gd name="T89" fmla="*/ 89 h 9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3"/>
                  <a:gd name="T136" fmla="*/ 0 h 91"/>
                  <a:gd name="T137" fmla="*/ 93 w 93"/>
                  <a:gd name="T138" fmla="*/ 91 h 9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3" h="91">
                    <a:moveTo>
                      <a:pt x="35" y="89"/>
                    </a:moveTo>
                    <a:lnTo>
                      <a:pt x="25" y="87"/>
                    </a:lnTo>
                    <a:lnTo>
                      <a:pt x="22" y="83"/>
                    </a:lnTo>
                    <a:lnTo>
                      <a:pt x="19" y="81"/>
                    </a:lnTo>
                    <a:lnTo>
                      <a:pt x="11" y="75"/>
                    </a:lnTo>
                    <a:lnTo>
                      <a:pt x="6" y="69"/>
                    </a:lnTo>
                    <a:lnTo>
                      <a:pt x="5" y="64"/>
                    </a:lnTo>
                    <a:lnTo>
                      <a:pt x="3" y="61"/>
                    </a:lnTo>
                    <a:lnTo>
                      <a:pt x="2" y="51"/>
                    </a:lnTo>
                    <a:lnTo>
                      <a:pt x="0" y="43"/>
                    </a:lnTo>
                    <a:lnTo>
                      <a:pt x="2" y="39"/>
                    </a:lnTo>
                    <a:lnTo>
                      <a:pt x="2" y="34"/>
                    </a:lnTo>
                    <a:lnTo>
                      <a:pt x="5" y="24"/>
                    </a:lnTo>
                    <a:lnTo>
                      <a:pt x="8" y="21"/>
                    </a:lnTo>
                    <a:lnTo>
                      <a:pt x="10" y="18"/>
                    </a:lnTo>
                    <a:lnTo>
                      <a:pt x="16" y="11"/>
                    </a:lnTo>
                    <a:lnTo>
                      <a:pt x="23" y="7"/>
                    </a:lnTo>
                    <a:lnTo>
                      <a:pt x="27" y="3"/>
                    </a:lnTo>
                    <a:lnTo>
                      <a:pt x="32" y="2"/>
                    </a:lnTo>
                    <a:lnTo>
                      <a:pt x="40" y="0"/>
                    </a:lnTo>
                    <a:lnTo>
                      <a:pt x="49" y="0"/>
                    </a:lnTo>
                    <a:lnTo>
                      <a:pt x="53" y="0"/>
                    </a:lnTo>
                    <a:lnTo>
                      <a:pt x="58" y="1"/>
                    </a:lnTo>
                    <a:lnTo>
                      <a:pt x="68" y="5"/>
                    </a:lnTo>
                    <a:lnTo>
                      <a:pt x="71" y="7"/>
                    </a:lnTo>
                    <a:lnTo>
                      <a:pt x="74" y="9"/>
                    </a:lnTo>
                    <a:lnTo>
                      <a:pt x="82" y="16"/>
                    </a:lnTo>
                    <a:lnTo>
                      <a:pt x="87" y="22"/>
                    </a:lnTo>
                    <a:lnTo>
                      <a:pt x="88" y="26"/>
                    </a:lnTo>
                    <a:lnTo>
                      <a:pt x="90" y="30"/>
                    </a:lnTo>
                    <a:lnTo>
                      <a:pt x="92" y="39"/>
                    </a:lnTo>
                    <a:lnTo>
                      <a:pt x="93" y="48"/>
                    </a:lnTo>
                    <a:lnTo>
                      <a:pt x="92" y="53"/>
                    </a:lnTo>
                    <a:lnTo>
                      <a:pt x="92" y="58"/>
                    </a:lnTo>
                    <a:lnTo>
                      <a:pt x="89" y="66"/>
                    </a:lnTo>
                    <a:lnTo>
                      <a:pt x="85" y="70"/>
                    </a:lnTo>
                    <a:lnTo>
                      <a:pt x="83" y="74"/>
                    </a:lnTo>
                    <a:lnTo>
                      <a:pt x="77" y="80"/>
                    </a:lnTo>
                    <a:lnTo>
                      <a:pt x="70" y="85"/>
                    </a:lnTo>
                    <a:lnTo>
                      <a:pt x="66" y="86"/>
                    </a:lnTo>
                    <a:lnTo>
                      <a:pt x="62" y="88"/>
                    </a:lnTo>
                    <a:lnTo>
                      <a:pt x="53" y="91"/>
                    </a:lnTo>
                    <a:lnTo>
                      <a:pt x="44" y="91"/>
                    </a:lnTo>
                    <a:lnTo>
                      <a:pt x="40" y="89"/>
                    </a:lnTo>
                    <a:lnTo>
                      <a:pt x="35" y="89"/>
                    </a:lnTo>
                    <a:close/>
                  </a:path>
                </a:pathLst>
              </a:custGeom>
              <a:solidFill>
                <a:srgbClr val="FFFFFF"/>
              </a:solidFill>
              <a:ln w="9525">
                <a:noFill/>
                <a:round/>
                <a:headEnd/>
                <a:tailEnd/>
              </a:ln>
            </p:spPr>
            <p:txBody>
              <a:bodyPr/>
              <a:lstStyle/>
              <a:p>
                <a:endParaRPr lang="ru-RU"/>
              </a:p>
            </p:txBody>
          </p:sp>
          <p:sp>
            <p:nvSpPr>
              <p:cNvPr id="163848" name="Freeform 73"/>
              <p:cNvSpPr>
                <a:spLocks/>
              </p:cNvSpPr>
              <p:nvPr/>
            </p:nvSpPr>
            <p:spPr bwMode="auto">
              <a:xfrm>
                <a:off x="1774" y="1914"/>
                <a:ext cx="93" cy="91"/>
              </a:xfrm>
              <a:custGeom>
                <a:avLst/>
                <a:gdLst>
                  <a:gd name="T0" fmla="*/ 35 w 93"/>
                  <a:gd name="T1" fmla="*/ 89 h 91"/>
                  <a:gd name="T2" fmla="*/ 19 w 93"/>
                  <a:gd name="T3" fmla="*/ 81 h 91"/>
                  <a:gd name="T4" fmla="*/ 6 w 93"/>
                  <a:gd name="T5" fmla="*/ 67 h 91"/>
                  <a:gd name="T6" fmla="*/ 2 w 93"/>
                  <a:gd name="T7" fmla="*/ 51 h 91"/>
                  <a:gd name="T8" fmla="*/ 0 w 93"/>
                  <a:gd name="T9" fmla="*/ 41 h 91"/>
                  <a:gd name="T10" fmla="*/ 2 w 93"/>
                  <a:gd name="T11" fmla="*/ 34 h 91"/>
                  <a:gd name="T12" fmla="*/ 11 w 93"/>
                  <a:gd name="T13" fmla="*/ 18 h 91"/>
                  <a:gd name="T14" fmla="*/ 23 w 93"/>
                  <a:gd name="T15" fmla="*/ 5 h 91"/>
                  <a:gd name="T16" fmla="*/ 41 w 93"/>
                  <a:gd name="T17" fmla="*/ 0 h 91"/>
                  <a:gd name="T18" fmla="*/ 49 w 93"/>
                  <a:gd name="T19" fmla="*/ 0 h 91"/>
                  <a:gd name="T20" fmla="*/ 58 w 93"/>
                  <a:gd name="T21" fmla="*/ 1 h 91"/>
                  <a:gd name="T22" fmla="*/ 76 w 93"/>
                  <a:gd name="T23" fmla="*/ 9 h 91"/>
                  <a:gd name="T24" fmla="*/ 87 w 93"/>
                  <a:gd name="T25" fmla="*/ 22 h 91"/>
                  <a:gd name="T26" fmla="*/ 93 w 93"/>
                  <a:gd name="T27" fmla="*/ 39 h 91"/>
                  <a:gd name="T28" fmla="*/ 93 w 93"/>
                  <a:gd name="T29" fmla="*/ 48 h 91"/>
                  <a:gd name="T30" fmla="*/ 92 w 93"/>
                  <a:gd name="T31" fmla="*/ 58 h 91"/>
                  <a:gd name="T32" fmla="*/ 83 w 93"/>
                  <a:gd name="T33" fmla="*/ 74 h 91"/>
                  <a:gd name="T34" fmla="*/ 70 w 93"/>
                  <a:gd name="T35" fmla="*/ 85 h 91"/>
                  <a:gd name="T36" fmla="*/ 53 w 93"/>
                  <a:gd name="T37" fmla="*/ 89 h 91"/>
                  <a:gd name="T38" fmla="*/ 44 w 93"/>
                  <a:gd name="T39" fmla="*/ 91 h 91"/>
                  <a:gd name="T40" fmla="*/ 35 w 93"/>
                  <a:gd name="T41" fmla="*/ 89 h 9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3"/>
                  <a:gd name="T64" fmla="*/ 0 h 91"/>
                  <a:gd name="T65" fmla="*/ 93 w 93"/>
                  <a:gd name="T66" fmla="*/ 91 h 9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3" h="91">
                    <a:moveTo>
                      <a:pt x="35" y="89"/>
                    </a:moveTo>
                    <a:lnTo>
                      <a:pt x="19" y="81"/>
                    </a:lnTo>
                    <a:lnTo>
                      <a:pt x="6" y="67"/>
                    </a:lnTo>
                    <a:lnTo>
                      <a:pt x="2" y="51"/>
                    </a:lnTo>
                    <a:lnTo>
                      <a:pt x="0" y="41"/>
                    </a:lnTo>
                    <a:lnTo>
                      <a:pt x="2" y="34"/>
                    </a:lnTo>
                    <a:lnTo>
                      <a:pt x="11" y="18"/>
                    </a:lnTo>
                    <a:lnTo>
                      <a:pt x="23" y="5"/>
                    </a:lnTo>
                    <a:lnTo>
                      <a:pt x="41" y="0"/>
                    </a:lnTo>
                    <a:lnTo>
                      <a:pt x="49" y="0"/>
                    </a:lnTo>
                    <a:lnTo>
                      <a:pt x="58" y="1"/>
                    </a:lnTo>
                    <a:lnTo>
                      <a:pt x="76" y="9"/>
                    </a:lnTo>
                    <a:lnTo>
                      <a:pt x="87" y="22"/>
                    </a:lnTo>
                    <a:lnTo>
                      <a:pt x="93" y="39"/>
                    </a:lnTo>
                    <a:lnTo>
                      <a:pt x="93" y="48"/>
                    </a:lnTo>
                    <a:lnTo>
                      <a:pt x="92" y="58"/>
                    </a:lnTo>
                    <a:lnTo>
                      <a:pt x="83" y="74"/>
                    </a:lnTo>
                    <a:lnTo>
                      <a:pt x="70" y="85"/>
                    </a:lnTo>
                    <a:lnTo>
                      <a:pt x="53" y="89"/>
                    </a:lnTo>
                    <a:lnTo>
                      <a:pt x="44" y="91"/>
                    </a:lnTo>
                    <a:lnTo>
                      <a:pt x="35" y="89"/>
                    </a:lnTo>
                  </a:path>
                </a:pathLst>
              </a:custGeom>
              <a:noFill/>
              <a:ln w="6350" cap="rnd">
                <a:solidFill>
                  <a:srgbClr val="000000"/>
                </a:solidFill>
                <a:prstDash val="solid"/>
                <a:round/>
                <a:headEnd/>
                <a:tailEnd/>
              </a:ln>
            </p:spPr>
            <p:txBody>
              <a:bodyPr/>
              <a:lstStyle/>
              <a:p>
                <a:endParaRPr lang="ru-RU"/>
              </a:p>
            </p:txBody>
          </p:sp>
          <p:sp>
            <p:nvSpPr>
              <p:cNvPr id="163849" name="Freeform 74"/>
              <p:cNvSpPr>
                <a:spLocks/>
              </p:cNvSpPr>
              <p:nvPr/>
            </p:nvSpPr>
            <p:spPr bwMode="auto">
              <a:xfrm>
                <a:off x="1759" y="2008"/>
                <a:ext cx="91" cy="92"/>
              </a:xfrm>
              <a:custGeom>
                <a:avLst/>
                <a:gdLst>
                  <a:gd name="T0" fmla="*/ 38 w 91"/>
                  <a:gd name="T1" fmla="*/ 92 h 92"/>
                  <a:gd name="T2" fmla="*/ 33 w 91"/>
                  <a:gd name="T3" fmla="*/ 90 h 92"/>
                  <a:gd name="T4" fmla="*/ 28 w 91"/>
                  <a:gd name="T5" fmla="*/ 88 h 92"/>
                  <a:gd name="T6" fmla="*/ 21 w 91"/>
                  <a:gd name="T7" fmla="*/ 84 h 92"/>
                  <a:gd name="T8" fmla="*/ 15 w 91"/>
                  <a:gd name="T9" fmla="*/ 78 h 92"/>
                  <a:gd name="T10" fmla="*/ 9 w 91"/>
                  <a:gd name="T11" fmla="*/ 73 h 92"/>
                  <a:gd name="T12" fmla="*/ 4 w 91"/>
                  <a:gd name="T13" fmla="*/ 65 h 92"/>
                  <a:gd name="T14" fmla="*/ 2 w 91"/>
                  <a:gd name="T15" fmla="*/ 56 h 92"/>
                  <a:gd name="T16" fmla="*/ 0 w 91"/>
                  <a:gd name="T17" fmla="*/ 46 h 92"/>
                  <a:gd name="T18" fmla="*/ 0 w 91"/>
                  <a:gd name="T19" fmla="*/ 42 h 92"/>
                  <a:gd name="T20" fmla="*/ 0 w 91"/>
                  <a:gd name="T21" fmla="*/ 38 h 92"/>
                  <a:gd name="T22" fmla="*/ 2 w 91"/>
                  <a:gd name="T23" fmla="*/ 34 h 92"/>
                  <a:gd name="T24" fmla="*/ 4 w 91"/>
                  <a:gd name="T25" fmla="*/ 29 h 92"/>
                  <a:gd name="T26" fmla="*/ 5 w 91"/>
                  <a:gd name="T27" fmla="*/ 24 h 92"/>
                  <a:gd name="T28" fmla="*/ 7 w 91"/>
                  <a:gd name="T29" fmla="*/ 21 h 92"/>
                  <a:gd name="T30" fmla="*/ 13 w 91"/>
                  <a:gd name="T31" fmla="*/ 14 h 92"/>
                  <a:gd name="T32" fmla="*/ 19 w 91"/>
                  <a:gd name="T33" fmla="*/ 8 h 92"/>
                  <a:gd name="T34" fmla="*/ 27 w 91"/>
                  <a:gd name="T35" fmla="*/ 4 h 92"/>
                  <a:gd name="T36" fmla="*/ 35 w 91"/>
                  <a:gd name="T37" fmla="*/ 2 h 92"/>
                  <a:gd name="T38" fmla="*/ 39 w 91"/>
                  <a:gd name="T39" fmla="*/ 0 h 92"/>
                  <a:gd name="T40" fmla="*/ 44 w 91"/>
                  <a:gd name="T41" fmla="*/ 0 h 92"/>
                  <a:gd name="T42" fmla="*/ 49 w 91"/>
                  <a:gd name="T43" fmla="*/ 0 h 92"/>
                  <a:gd name="T44" fmla="*/ 54 w 91"/>
                  <a:gd name="T45" fmla="*/ 0 h 92"/>
                  <a:gd name="T46" fmla="*/ 58 w 91"/>
                  <a:gd name="T47" fmla="*/ 2 h 92"/>
                  <a:gd name="T48" fmla="*/ 63 w 91"/>
                  <a:gd name="T49" fmla="*/ 4 h 92"/>
                  <a:gd name="T50" fmla="*/ 71 w 91"/>
                  <a:gd name="T51" fmla="*/ 8 h 92"/>
                  <a:gd name="T52" fmla="*/ 78 w 91"/>
                  <a:gd name="T53" fmla="*/ 13 h 92"/>
                  <a:gd name="T54" fmla="*/ 84 w 91"/>
                  <a:gd name="T55" fmla="*/ 19 h 92"/>
                  <a:gd name="T56" fmla="*/ 88 w 91"/>
                  <a:gd name="T57" fmla="*/ 27 h 92"/>
                  <a:gd name="T58" fmla="*/ 90 w 91"/>
                  <a:gd name="T59" fmla="*/ 35 h 92"/>
                  <a:gd name="T60" fmla="*/ 91 w 91"/>
                  <a:gd name="T61" fmla="*/ 45 h 92"/>
                  <a:gd name="T62" fmla="*/ 91 w 91"/>
                  <a:gd name="T63" fmla="*/ 50 h 92"/>
                  <a:gd name="T64" fmla="*/ 91 w 91"/>
                  <a:gd name="T65" fmla="*/ 53 h 92"/>
                  <a:gd name="T66" fmla="*/ 90 w 91"/>
                  <a:gd name="T67" fmla="*/ 58 h 92"/>
                  <a:gd name="T68" fmla="*/ 88 w 91"/>
                  <a:gd name="T69" fmla="*/ 63 h 92"/>
                  <a:gd name="T70" fmla="*/ 87 w 91"/>
                  <a:gd name="T71" fmla="*/ 67 h 92"/>
                  <a:gd name="T72" fmla="*/ 85 w 91"/>
                  <a:gd name="T73" fmla="*/ 71 h 92"/>
                  <a:gd name="T74" fmla="*/ 79 w 91"/>
                  <a:gd name="T75" fmla="*/ 77 h 92"/>
                  <a:gd name="T76" fmla="*/ 73 w 91"/>
                  <a:gd name="T77" fmla="*/ 84 h 92"/>
                  <a:gd name="T78" fmla="*/ 65 w 91"/>
                  <a:gd name="T79" fmla="*/ 88 h 92"/>
                  <a:gd name="T80" fmla="*/ 57 w 91"/>
                  <a:gd name="T81" fmla="*/ 90 h 92"/>
                  <a:gd name="T82" fmla="*/ 52 w 91"/>
                  <a:gd name="T83" fmla="*/ 91 h 92"/>
                  <a:gd name="T84" fmla="*/ 48 w 91"/>
                  <a:gd name="T85" fmla="*/ 91 h 92"/>
                  <a:gd name="T86" fmla="*/ 43 w 91"/>
                  <a:gd name="T87" fmla="*/ 91 h 92"/>
                  <a:gd name="T88" fmla="*/ 38 w 91"/>
                  <a:gd name="T89" fmla="*/ 92 h 9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1"/>
                  <a:gd name="T136" fmla="*/ 0 h 92"/>
                  <a:gd name="T137" fmla="*/ 91 w 91"/>
                  <a:gd name="T138" fmla="*/ 92 h 9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1" h="92">
                    <a:moveTo>
                      <a:pt x="38" y="92"/>
                    </a:moveTo>
                    <a:lnTo>
                      <a:pt x="33" y="90"/>
                    </a:lnTo>
                    <a:lnTo>
                      <a:pt x="28" y="88"/>
                    </a:lnTo>
                    <a:lnTo>
                      <a:pt x="21" y="84"/>
                    </a:lnTo>
                    <a:lnTo>
                      <a:pt x="15" y="78"/>
                    </a:lnTo>
                    <a:lnTo>
                      <a:pt x="9" y="73"/>
                    </a:lnTo>
                    <a:lnTo>
                      <a:pt x="4" y="65"/>
                    </a:lnTo>
                    <a:lnTo>
                      <a:pt x="2" y="56"/>
                    </a:lnTo>
                    <a:lnTo>
                      <a:pt x="0" y="46"/>
                    </a:lnTo>
                    <a:lnTo>
                      <a:pt x="0" y="42"/>
                    </a:lnTo>
                    <a:lnTo>
                      <a:pt x="0" y="38"/>
                    </a:lnTo>
                    <a:lnTo>
                      <a:pt x="2" y="34"/>
                    </a:lnTo>
                    <a:lnTo>
                      <a:pt x="4" y="29"/>
                    </a:lnTo>
                    <a:lnTo>
                      <a:pt x="5" y="24"/>
                    </a:lnTo>
                    <a:lnTo>
                      <a:pt x="7" y="21"/>
                    </a:lnTo>
                    <a:lnTo>
                      <a:pt x="13" y="14"/>
                    </a:lnTo>
                    <a:lnTo>
                      <a:pt x="19" y="8"/>
                    </a:lnTo>
                    <a:lnTo>
                      <a:pt x="27" y="4"/>
                    </a:lnTo>
                    <a:lnTo>
                      <a:pt x="35" y="2"/>
                    </a:lnTo>
                    <a:lnTo>
                      <a:pt x="39" y="0"/>
                    </a:lnTo>
                    <a:lnTo>
                      <a:pt x="44" y="0"/>
                    </a:lnTo>
                    <a:lnTo>
                      <a:pt x="49" y="0"/>
                    </a:lnTo>
                    <a:lnTo>
                      <a:pt x="54" y="0"/>
                    </a:lnTo>
                    <a:lnTo>
                      <a:pt x="58" y="2"/>
                    </a:lnTo>
                    <a:lnTo>
                      <a:pt x="63" y="4"/>
                    </a:lnTo>
                    <a:lnTo>
                      <a:pt x="71" y="8"/>
                    </a:lnTo>
                    <a:lnTo>
                      <a:pt x="78" y="13"/>
                    </a:lnTo>
                    <a:lnTo>
                      <a:pt x="84" y="19"/>
                    </a:lnTo>
                    <a:lnTo>
                      <a:pt x="88" y="27"/>
                    </a:lnTo>
                    <a:lnTo>
                      <a:pt x="90" y="35"/>
                    </a:lnTo>
                    <a:lnTo>
                      <a:pt x="91" y="45"/>
                    </a:lnTo>
                    <a:lnTo>
                      <a:pt x="91" y="50"/>
                    </a:lnTo>
                    <a:lnTo>
                      <a:pt x="91" y="53"/>
                    </a:lnTo>
                    <a:lnTo>
                      <a:pt x="90" y="58"/>
                    </a:lnTo>
                    <a:lnTo>
                      <a:pt x="88" y="63"/>
                    </a:lnTo>
                    <a:lnTo>
                      <a:pt x="87" y="67"/>
                    </a:lnTo>
                    <a:lnTo>
                      <a:pt x="85" y="71"/>
                    </a:lnTo>
                    <a:lnTo>
                      <a:pt x="79" y="77"/>
                    </a:lnTo>
                    <a:lnTo>
                      <a:pt x="73" y="84"/>
                    </a:lnTo>
                    <a:lnTo>
                      <a:pt x="65" y="88"/>
                    </a:lnTo>
                    <a:lnTo>
                      <a:pt x="57" y="90"/>
                    </a:lnTo>
                    <a:lnTo>
                      <a:pt x="52" y="91"/>
                    </a:lnTo>
                    <a:lnTo>
                      <a:pt x="48" y="91"/>
                    </a:lnTo>
                    <a:lnTo>
                      <a:pt x="43" y="91"/>
                    </a:lnTo>
                    <a:lnTo>
                      <a:pt x="38" y="92"/>
                    </a:lnTo>
                    <a:close/>
                  </a:path>
                </a:pathLst>
              </a:custGeom>
              <a:solidFill>
                <a:srgbClr val="FFFFFF"/>
              </a:solidFill>
              <a:ln w="9525">
                <a:noFill/>
                <a:round/>
                <a:headEnd/>
                <a:tailEnd/>
              </a:ln>
            </p:spPr>
            <p:txBody>
              <a:bodyPr/>
              <a:lstStyle/>
              <a:p>
                <a:endParaRPr lang="ru-RU"/>
              </a:p>
            </p:txBody>
          </p:sp>
          <p:sp>
            <p:nvSpPr>
              <p:cNvPr id="163850" name="Freeform 75"/>
              <p:cNvSpPr>
                <a:spLocks/>
              </p:cNvSpPr>
              <p:nvPr/>
            </p:nvSpPr>
            <p:spPr bwMode="auto">
              <a:xfrm>
                <a:off x="1759" y="2008"/>
                <a:ext cx="91" cy="92"/>
              </a:xfrm>
              <a:custGeom>
                <a:avLst/>
                <a:gdLst>
                  <a:gd name="T0" fmla="*/ 38 w 91"/>
                  <a:gd name="T1" fmla="*/ 92 h 92"/>
                  <a:gd name="T2" fmla="*/ 21 w 91"/>
                  <a:gd name="T3" fmla="*/ 84 h 92"/>
                  <a:gd name="T4" fmla="*/ 9 w 91"/>
                  <a:gd name="T5" fmla="*/ 73 h 92"/>
                  <a:gd name="T6" fmla="*/ 2 w 91"/>
                  <a:gd name="T7" fmla="*/ 56 h 92"/>
                  <a:gd name="T8" fmla="*/ 0 w 91"/>
                  <a:gd name="T9" fmla="*/ 37 h 92"/>
                  <a:gd name="T10" fmla="*/ 9 w 91"/>
                  <a:gd name="T11" fmla="*/ 21 h 92"/>
                  <a:gd name="T12" fmla="*/ 19 w 91"/>
                  <a:gd name="T13" fmla="*/ 8 h 92"/>
                  <a:gd name="T14" fmla="*/ 37 w 91"/>
                  <a:gd name="T15" fmla="*/ 2 h 92"/>
                  <a:gd name="T16" fmla="*/ 54 w 91"/>
                  <a:gd name="T17" fmla="*/ 0 h 92"/>
                  <a:gd name="T18" fmla="*/ 71 w 91"/>
                  <a:gd name="T19" fmla="*/ 6 h 92"/>
                  <a:gd name="T20" fmla="*/ 84 w 91"/>
                  <a:gd name="T21" fmla="*/ 19 h 92"/>
                  <a:gd name="T22" fmla="*/ 91 w 91"/>
                  <a:gd name="T23" fmla="*/ 35 h 92"/>
                  <a:gd name="T24" fmla="*/ 91 w 91"/>
                  <a:gd name="T25" fmla="*/ 53 h 92"/>
                  <a:gd name="T26" fmla="*/ 85 w 91"/>
                  <a:gd name="T27" fmla="*/ 71 h 92"/>
                  <a:gd name="T28" fmla="*/ 73 w 91"/>
                  <a:gd name="T29" fmla="*/ 84 h 92"/>
                  <a:gd name="T30" fmla="*/ 57 w 91"/>
                  <a:gd name="T31" fmla="*/ 90 h 92"/>
                  <a:gd name="T32" fmla="*/ 38 w 91"/>
                  <a:gd name="T33" fmla="*/ 92 h 9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1"/>
                  <a:gd name="T52" fmla="*/ 0 h 92"/>
                  <a:gd name="T53" fmla="*/ 91 w 91"/>
                  <a:gd name="T54" fmla="*/ 92 h 9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1" h="92">
                    <a:moveTo>
                      <a:pt x="38" y="92"/>
                    </a:moveTo>
                    <a:lnTo>
                      <a:pt x="21" y="84"/>
                    </a:lnTo>
                    <a:lnTo>
                      <a:pt x="9" y="73"/>
                    </a:lnTo>
                    <a:lnTo>
                      <a:pt x="2" y="56"/>
                    </a:lnTo>
                    <a:lnTo>
                      <a:pt x="0" y="37"/>
                    </a:lnTo>
                    <a:lnTo>
                      <a:pt x="9" y="21"/>
                    </a:lnTo>
                    <a:lnTo>
                      <a:pt x="19" y="8"/>
                    </a:lnTo>
                    <a:lnTo>
                      <a:pt x="37" y="2"/>
                    </a:lnTo>
                    <a:lnTo>
                      <a:pt x="54" y="0"/>
                    </a:lnTo>
                    <a:lnTo>
                      <a:pt x="71" y="6"/>
                    </a:lnTo>
                    <a:lnTo>
                      <a:pt x="84" y="19"/>
                    </a:lnTo>
                    <a:lnTo>
                      <a:pt x="91" y="35"/>
                    </a:lnTo>
                    <a:lnTo>
                      <a:pt x="91" y="53"/>
                    </a:lnTo>
                    <a:lnTo>
                      <a:pt x="85" y="71"/>
                    </a:lnTo>
                    <a:lnTo>
                      <a:pt x="73" y="84"/>
                    </a:lnTo>
                    <a:lnTo>
                      <a:pt x="57" y="90"/>
                    </a:lnTo>
                    <a:lnTo>
                      <a:pt x="38" y="92"/>
                    </a:lnTo>
                  </a:path>
                </a:pathLst>
              </a:custGeom>
              <a:noFill/>
              <a:ln w="6350" cap="rnd">
                <a:solidFill>
                  <a:srgbClr val="000000"/>
                </a:solidFill>
                <a:prstDash val="solid"/>
                <a:round/>
                <a:headEnd/>
                <a:tailEnd/>
              </a:ln>
            </p:spPr>
            <p:txBody>
              <a:bodyPr/>
              <a:lstStyle/>
              <a:p>
                <a:endParaRPr lang="ru-RU"/>
              </a:p>
            </p:txBody>
          </p:sp>
          <p:sp>
            <p:nvSpPr>
              <p:cNvPr id="163851" name="Freeform 76"/>
              <p:cNvSpPr>
                <a:spLocks/>
              </p:cNvSpPr>
              <p:nvPr/>
            </p:nvSpPr>
            <p:spPr bwMode="auto">
              <a:xfrm>
                <a:off x="1741" y="2101"/>
                <a:ext cx="94" cy="88"/>
              </a:xfrm>
              <a:custGeom>
                <a:avLst/>
                <a:gdLst>
                  <a:gd name="T0" fmla="*/ 44 w 94"/>
                  <a:gd name="T1" fmla="*/ 88 h 88"/>
                  <a:gd name="T2" fmla="*/ 34 w 94"/>
                  <a:gd name="T3" fmla="*/ 86 h 88"/>
                  <a:gd name="T4" fmla="*/ 25 w 94"/>
                  <a:gd name="T5" fmla="*/ 83 h 88"/>
                  <a:gd name="T6" fmla="*/ 21 w 94"/>
                  <a:gd name="T7" fmla="*/ 81 h 88"/>
                  <a:gd name="T8" fmla="*/ 18 w 94"/>
                  <a:gd name="T9" fmla="*/ 79 h 88"/>
                  <a:gd name="T10" fmla="*/ 12 w 94"/>
                  <a:gd name="T11" fmla="*/ 72 h 88"/>
                  <a:gd name="T12" fmla="*/ 6 w 94"/>
                  <a:gd name="T13" fmla="*/ 66 h 88"/>
                  <a:gd name="T14" fmla="*/ 5 w 94"/>
                  <a:gd name="T15" fmla="*/ 61 h 88"/>
                  <a:gd name="T16" fmla="*/ 4 w 94"/>
                  <a:gd name="T17" fmla="*/ 58 h 88"/>
                  <a:gd name="T18" fmla="*/ 0 w 94"/>
                  <a:gd name="T19" fmla="*/ 49 h 88"/>
                  <a:gd name="T20" fmla="*/ 0 w 94"/>
                  <a:gd name="T21" fmla="*/ 40 h 88"/>
                  <a:gd name="T22" fmla="*/ 4 w 94"/>
                  <a:gd name="T23" fmla="*/ 31 h 88"/>
                  <a:gd name="T24" fmla="*/ 6 w 94"/>
                  <a:gd name="T25" fmla="*/ 23 h 88"/>
                  <a:gd name="T26" fmla="*/ 12 w 94"/>
                  <a:gd name="T27" fmla="*/ 16 h 88"/>
                  <a:gd name="T28" fmla="*/ 18 w 94"/>
                  <a:gd name="T29" fmla="*/ 10 h 88"/>
                  <a:gd name="T30" fmla="*/ 24 w 94"/>
                  <a:gd name="T31" fmla="*/ 4 h 88"/>
                  <a:gd name="T32" fmla="*/ 29 w 94"/>
                  <a:gd name="T33" fmla="*/ 3 h 88"/>
                  <a:gd name="T34" fmla="*/ 34 w 94"/>
                  <a:gd name="T35" fmla="*/ 2 h 88"/>
                  <a:gd name="T36" fmla="*/ 42 w 94"/>
                  <a:gd name="T37" fmla="*/ 0 h 88"/>
                  <a:gd name="T38" fmla="*/ 51 w 94"/>
                  <a:gd name="T39" fmla="*/ 0 h 88"/>
                  <a:gd name="T40" fmla="*/ 61 w 94"/>
                  <a:gd name="T41" fmla="*/ 2 h 88"/>
                  <a:gd name="T42" fmla="*/ 68 w 94"/>
                  <a:gd name="T43" fmla="*/ 4 h 88"/>
                  <a:gd name="T44" fmla="*/ 74 w 94"/>
                  <a:gd name="T45" fmla="*/ 6 h 88"/>
                  <a:gd name="T46" fmla="*/ 76 w 94"/>
                  <a:gd name="T47" fmla="*/ 10 h 88"/>
                  <a:gd name="T48" fmla="*/ 83 w 94"/>
                  <a:gd name="T49" fmla="*/ 15 h 88"/>
                  <a:gd name="T50" fmla="*/ 87 w 94"/>
                  <a:gd name="T51" fmla="*/ 22 h 88"/>
                  <a:gd name="T52" fmla="*/ 89 w 94"/>
                  <a:gd name="T53" fmla="*/ 27 h 88"/>
                  <a:gd name="T54" fmla="*/ 91 w 94"/>
                  <a:gd name="T55" fmla="*/ 30 h 88"/>
                  <a:gd name="T56" fmla="*/ 94 w 94"/>
                  <a:gd name="T57" fmla="*/ 39 h 88"/>
                  <a:gd name="T58" fmla="*/ 94 w 94"/>
                  <a:gd name="T59" fmla="*/ 47 h 88"/>
                  <a:gd name="T60" fmla="*/ 91 w 94"/>
                  <a:gd name="T61" fmla="*/ 56 h 88"/>
                  <a:gd name="T62" fmla="*/ 87 w 94"/>
                  <a:gd name="T63" fmla="*/ 64 h 88"/>
                  <a:gd name="T64" fmla="*/ 83 w 94"/>
                  <a:gd name="T65" fmla="*/ 72 h 88"/>
                  <a:gd name="T66" fmla="*/ 76 w 94"/>
                  <a:gd name="T67" fmla="*/ 79 h 88"/>
                  <a:gd name="T68" fmla="*/ 70 w 94"/>
                  <a:gd name="T69" fmla="*/ 83 h 88"/>
                  <a:gd name="T70" fmla="*/ 65 w 94"/>
                  <a:gd name="T71" fmla="*/ 85 h 88"/>
                  <a:gd name="T72" fmla="*/ 61 w 94"/>
                  <a:gd name="T73" fmla="*/ 86 h 88"/>
                  <a:gd name="T74" fmla="*/ 53 w 94"/>
                  <a:gd name="T75" fmla="*/ 88 h 88"/>
                  <a:gd name="T76" fmla="*/ 44 w 94"/>
                  <a:gd name="T77" fmla="*/ 88 h 8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4"/>
                  <a:gd name="T118" fmla="*/ 0 h 88"/>
                  <a:gd name="T119" fmla="*/ 94 w 94"/>
                  <a:gd name="T120" fmla="*/ 88 h 8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4" h="88">
                    <a:moveTo>
                      <a:pt x="44" y="88"/>
                    </a:moveTo>
                    <a:lnTo>
                      <a:pt x="34" y="86"/>
                    </a:lnTo>
                    <a:lnTo>
                      <a:pt x="25" y="83"/>
                    </a:lnTo>
                    <a:lnTo>
                      <a:pt x="21" y="81"/>
                    </a:lnTo>
                    <a:lnTo>
                      <a:pt x="18" y="79"/>
                    </a:lnTo>
                    <a:lnTo>
                      <a:pt x="12" y="72"/>
                    </a:lnTo>
                    <a:lnTo>
                      <a:pt x="6" y="66"/>
                    </a:lnTo>
                    <a:lnTo>
                      <a:pt x="5" y="61"/>
                    </a:lnTo>
                    <a:lnTo>
                      <a:pt x="4" y="58"/>
                    </a:lnTo>
                    <a:lnTo>
                      <a:pt x="0" y="49"/>
                    </a:lnTo>
                    <a:lnTo>
                      <a:pt x="0" y="40"/>
                    </a:lnTo>
                    <a:lnTo>
                      <a:pt x="4" y="31"/>
                    </a:lnTo>
                    <a:lnTo>
                      <a:pt x="6" y="23"/>
                    </a:lnTo>
                    <a:lnTo>
                      <a:pt x="12" y="16"/>
                    </a:lnTo>
                    <a:lnTo>
                      <a:pt x="18" y="10"/>
                    </a:lnTo>
                    <a:lnTo>
                      <a:pt x="24" y="4"/>
                    </a:lnTo>
                    <a:lnTo>
                      <a:pt x="29" y="3"/>
                    </a:lnTo>
                    <a:lnTo>
                      <a:pt x="34" y="2"/>
                    </a:lnTo>
                    <a:lnTo>
                      <a:pt x="42" y="0"/>
                    </a:lnTo>
                    <a:lnTo>
                      <a:pt x="51" y="0"/>
                    </a:lnTo>
                    <a:lnTo>
                      <a:pt x="61" y="2"/>
                    </a:lnTo>
                    <a:lnTo>
                      <a:pt x="68" y="4"/>
                    </a:lnTo>
                    <a:lnTo>
                      <a:pt x="74" y="6"/>
                    </a:lnTo>
                    <a:lnTo>
                      <a:pt x="76" y="10"/>
                    </a:lnTo>
                    <a:lnTo>
                      <a:pt x="83" y="15"/>
                    </a:lnTo>
                    <a:lnTo>
                      <a:pt x="87" y="22"/>
                    </a:lnTo>
                    <a:lnTo>
                      <a:pt x="89" y="27"/>
                    </a:lnTo>
                    <a:lnTo>
                      <a:pt x="91" y="30"/>
                    </a:lnTo>
                    <a:lnTo>
                      <a:pt x="94" y="39"/>
                    </a:lnTo>
                    <a:lnTo>
                      <a:pt x="94" y="47"/>
                    </a:lnTo>
                    <a:lnTo>
                      <a:pt x="91" y="56"/>
                    </a:lnTo>
                    <a:lnTo>
                      <a:pt x="87" y="64"/>
                    </a:lnTo>
                    <a:lnTo>
                      <a:pt x="83" y="72"/>
                    </a:lnTo>
                    <a:lnTo>
                      <a:pt x="76" y="79"/>
                    </a:lnTo>
                    <a:lnTo>
                      <a:pt x="70" y="83"/>
                    </a:lnTo>
                    <a:lnTo>
                      <a:pt x="65" y="85"/>
                    </a:lnTo>
                    <a:lnTo>
                      <a:pt x="61" y="86"/>
                    </a:lnTo>
                    <a:lnTo>
                      <a:pt x="53" y="88"/>
                    </a:lnTo>
                    <a:lnTo>
                      <a:pt x="44" y="88"/>
                    </a:lnTo>
                    <a:close/>
                  </a:path>
                </a:pathLst>
              </a:custGeom>
              <a:solidFill>
                <a:srgbClr val="FFFFFF"/>
              </a:solidFill>
              <a:ln w="9525">
                <a:noFill/>
                <a:round/>
                <a:headEnd/>
                <a:tailEnd/>
              </a:ln>
            </p:spPr>
            <p:txBody>
              <a:bodyPr/>
              <a:lstStyle/>
              <a:p>
                <a:endParaRPr lang="ru-RU"/>
              </a:p>
            </p:txBody>
          </p:sp>
          <p:sp>
            <p:nvSpPr>
              <p:cNvPr id="163852" name="Freeform 77"/>
              <p:cNvSpPr>
                <a:spLocks/>
              </p:cNvSpPr>
              <p:nvPr/>
            </p:nvSpPr>
            <p:spPr bwMode="auto">
              <a:xfrm>
                <a:off x="1744" y="2099"/>
                <a:ext cx="93" cy="90"/>
              </a:xfrm>
              <a:custGeom>
                <a:avLst/>
                <a:gdLst>
                  <a:gd name="T0" fmla="*/ 42 w 93"/>
                  <a:gd name="T1" fmla="*/ 90 h 90"/>
                  <a:gd name="T2" fmla="*/ 32 w 93"/>
                  <a:gd name="T3" fmla="*/ 88 h 90"/>
                  <a:gd name="T4" fmla="*/ 24 w 93"/>
                  <a:gd name="T5" fmla="*/ 85 h 90"/>
                  <a:gd name="T6" fmla="*/ 10 w 93"/>
                  <a:gd name="T7" fmla="*/ 74 h 90"/>
                  <a:gd name="T8" fmla="*/ 2 w 93"/>
                  <a:gd name="T9" fmla="*/ 60 h 90"/>
                  <a:gd name="T10" fmla="*/ 0 w 93"/>
                  <a:gd name="T11" fmla="*/ 51 h 90"/>
                  <a:gd name="T12" fmla="*/ 0 w 93"/>
                  <a:gd name="T13" fmla="*/ 42 h 90"/>
                  <a:gd name="T14" fmla="*/ 5 w 93"/>
                  <a:gd name="T15" fmla="*/ 24 h 90"/>
                  <a:gd name="T16" fmla="*/ 16 w 93"/>
                  <a:gd name="T17" fmla="*/ 12 h 90"/>
                  <a:gd name="T18" fmla="*/ 32 w 93"/>
                  <a:gd name="T19" fmla="*/ 4 h 90"/>
                  <a:gd name="T20" fmla="*/ 40 w 93"/>
                  <a:gd name="T21" fmla="*/ 1 h 90"/>
                  <a:gd name="T22" fmla="*/ 50 w 93"/>
                  <a:gd name="T23" fmla="*/ 0 h 90"/>
                  <a:gd name="T24" fmla="*/ 59 w 93"/>
                  <a:gd name="T25" fmla="*/ 2 h 90"/>
                  <a:gd name="T26" fmla="*/ 67 w 93"/>
                  <a:gd name="T27" fmla="*/ 6 h 90"/>
                  <a:gd name="T28" fmla="*/ 82 w 93"/>
                  <a:gd name="T29" fmla="*/ 16 h 90"/>
                  <a:gd name="T30" fmla="*/ 89 w 93"/>
                  <a:gd name="T31" fmla="*/ 32 h 90"/>
                  <a:gd name="T32" fmla="*/ 93 w 93"/>
                  <a:gd name="T33" fmla="*/ 41 h 90"/>
                  <a:gd name="T34" fmla="*/ 93 w 93"/>
                  <a:gd name="T35" fmla="*/ 49 h 90"/>
                  <a:gd name="T36" fmla="*/ 86 w 93"/>
                  <a:gd name="T37" fmla="*/ 66 h 90"/>
                  <a:gd name="T38" fmla="*/ 75 w 93"/>
                  <a:gd name="T39" fmla="*/ 81 h 90"/>
                  <a:gd name="T40" fmla="*/ 61 w 93"/>
                  <a:gd name="T41" fmla="*/ 88 h 90"/>
                  <a:gd name="T42" fmla="*/ 51 w 93"/>
                  <a:gd name="T43" fmla="*/ 90 h 90"/>
                  <a:gd name="T44" fmla="*/ 42 w 93"/>
                  <a:gd name="T45" fmla="*/ 90 h 9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3"/>
                  <a:gd name="T70" fmla="*/ 0 h 90"/>
                  <a:gd name="T71" fmla="*/ 93 w 93"/>
                  <a:gd name="T72" fmla="*/ 90 h 9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3" h="90">
                    <a:moveTo>
                      <a:pt x="42" y="90"/>
                    </a:moveTo>
                    <a:lnTo>
                      <a:pt x="32" y="88"/>
                    </a:lnTo>
                    <a:lnTo>
                      <a:pt x="24" y="85"/>
                    </a:lnTo>
                    <a:lnTo>
                      <a:pt x="10" y="74"/>
                    </a:lnTo>
                    <a:lnTo>
                      <a:pt x="2" y="60"/>
                    </a:lnTo>
                    <a:lnTo>
                      <a:pt x="0" y="51"/>
                    </a:lnTo>
                    <a:lnTo>
                      <a:pt x="0" y="42"/>
                    </a:lnTo>
                    <a:lnTo>
                      <a:pt x="5" y="24"/>
                    </a:lnTo>
                    <a:lnTo>
                      <a:pt x="16" y="12"/>
                    </a:lnTo>
                    <a:lnTo>
                      <a:pt x="32" y="4"/>
                    </a:lnTo>
                    <a:lnTo>
                      <a:pt x="40" y="1"/>
                    </a:lnTo>
                    <a:lnTo>
                      <a:pt x="50" y="0"/>
                    </a:lnTo>
                    <a:lnTo>
                      <a:pt x="59" y="2"/>
                    </a:lnTo>
                    <a:lnTo>
                      <a:pt x="67" y="6"/>
                    </a:lnTo>
                    <a:lnTo>
                      <a:pt x="82" y="16"/>
                    </a:lnTo>
                    <a:lnTo>
                      <a:pt x="89" y="32"/>
                    </a:lnTo>
                    <a:lnTo>
                      <a:pt x="93" y="41"/>
                    </a:lnTo>
                    <a:lnTo>
                      <a:pt x="93" y="49"/>
                    </a:lnTo>
                    <a:lnTo>
                      <a:pt x="86" y="66"/>
                    </a:lnTo>
                    <a:lnTo>
                      <a:pt x="75" y="81"/>
                    </a:lnTo>
                    <a:lnTo>
                      <a:pt x="61" y="88"/>
                    </a:lnTo>
                    <a:lnTo>
                      <a:pt x="51" y="90"/>
                    </a:lnTo>
                    <a:lnTo>
                      <a:pt x="42" y="90"/>
                    </a:lnTo>
                  </a:path>
                </a:pathLst>
              </a:custGeom>
              <a:noFill/>
              <a:ln w="6350" cap="rnd">
                <a:solidFill>
                  <a:srgbClr val="000000"/>
                </a:solidFill>
                <a:prstDash val="solid"/>
                <a:round/>
                <a:headEnd/>
                <a:tailEnd/>
              </a:ln>
            </p:spPr>
            <p:txBody>
              <a:bodyPr/>
              <a:lstStyle/>
              <a:p>
                <a:endParaRPr lang="ru-RU"/>
              </a:p>
            </p:txBody>
          </p:sp>
          <p:sp>
            <p:nvSpPr>
              <p:cNvPr id="163853" name="Freeform 78"/>
              <p:cNvSpPr>
                <a:spLocks/>
              </p:cNvSpPr>
              <p:nvPr/>
            </p:nvSpPr>
            <p:spPr bwMode="auto">
              <a:xfrm>
                <a:off x="1743" y="2192"/>
                <a:ext cx="92" cy="92"/>
              </a:xfrm>
              <a:custGeom>
                <a:avLst/>
                <a:gdLst>
                  <a:gd name="T0" fmla="*/ 47 w 92"/>
                  <a:gd name="T1" fmla="*/ 92 h 92"/>
                  <a:gd name="T2" fmla="*/ 37 w 92"/>
                  <a:gd name="T3" fmla="*/ 92 h 92"/>
                  <a:gd name="T4" fmla="*/ 28 w 92"/>
                  <a:gd name="T5" fmla="*/ 89 h 92"/>
                  <a:gd name="T6" fmla="*/ 25 w 92"/>
                  <a:gd name="T7" fmla="*/ 87 h 92"/>
                  <a:gd name="T8" fmla="*/ 20 w 92"/>
                  <a:gd name="T9" fmla="*/ 84 h 92"/>
                  <a:gd name="T10" fmla="*/ 14 w 92"/>
                  <a:gd name="T11" fmla="*/ 80 h 92"/>
                  <a:gd name="T12" fmla="*/ 8 w 92"/>
                  <a:gd name="T13" fmla="*/ 73 h 92"/>
                  <a:gd name="T14" fmla="*/ 5 w 92"/>
                  <a:gd name="T15" fmla="*/ 65 h 92"/>
                  <a:gd name="T16" fmla="*/ 1 w 92"/>
                  <a:gd name="T17" fmla="*/ 55 h 92"/>
                  <a:gd name="T18" fmla="*/ 0 w 92"/>
                  <a:gd name="T19" fmla="*/ 52 h 92"/>
                  <a:gd name="T20" fmla="*/ 0 w 92"/>
                  <a:gd name="T21" fmla="*/ 48 h 92"/>
                  <a:gd name="T22" fmla="*/ 1 w 92"/>
                  <a:gd name="T23" fmla="*/ 38 h 92"/>
                  <a:gd name="T24" fmla="*/ 5 w 92"/>
                  <a:gd name="T25" fmla="*/ 30 h 92"/>
                  <a:gd name="T26" fmla="*/ 7 w 92"/>
                  <a:gd name="T27" fmla="*/ 21 h 92"/>
                  <a:gd name="T28" fmla="*/ 14 w 92"/>
                  <a:gd name="T29" fmla="*/ 15 h 92"/>
                  <a:gd name="T30" fmla="*/ 20 w 92"/>
                  <a:gd name="T31" fmla="*/ 9 h 92"/>
                  <a:gd name="T32" fmla="*/ 28 w 92"/>
                  <a:gd name="T33" fmla="*/ 4 h 92"/>
                  <a:gd name="T34" fmla="*/ 37 w 92"/>
                  <a:gd name="T35" fmla="*/ 2 h 92"/>
                  <a:gd name="T36" fmla="*/ 42 w 92"/>
                  <a:gd name="T37" fmla="*/ 0 h 92"/>
                  <a:gd name="T38" fmla="*/ 46 w 92"/>
                  <a:gd name="T39" fmla="*/ 0 h 92"/>
                  <a:gd name="T40" fmla="*/ 54 w 92"/>
                  <a:gd name="T41" fmla="*/ 2 h 92"/>
                  <a:gd name="T42" fmla="*/ 64 w 92"/>
                  <a:gd name="T43" fmla="*/ 4 h 92"/>
                  <a:gd name="T44" fmla="*/ 67 w 92"/>
                  <a:gd name="T45" fmla="*/ 7 h 92"/>
                  <a:gd name="T46" fmla="*/ 72 w 92"/>
                  <a:gd name="T47" fmla="*/ 9 h 92"/>
                  <a:gd name="T48" fmla="*/ 78 w 92"/>
                  <a:gd name="T49" fmla="*/ 15 h 92"/>
                  <a:gd name="T50" fmla="*/ 84 w 92"/>
                  <a:gd name="T51" fmla="*/ 21 h 92"/>
                  <a:gd name="T52" fmla="*/ 87 w 92"/>
                  <a:gd name="T53" fmla="*/ 30 h 92"/>
                  <a:gd name="T54" fmla="*/ 91 w 92"/>
                  <a:gd name="T55" fmla="*/ 38 h 92"/>
                  <a:gd name="T56" fmla="*/ 92 w 92"/>
                  <a:gd name="T57" fmla="*/ 42 h 92"/>
                  <a:gd name="T58" fmla="*/ 92 w 92"/>
                  <a:gd name="T59" fmla="*/ 47 h 92"/>
                  <a:gd name="T60" fmla="*/ 91 w 92"/>
                  <a:gd name="T61" fmla="*/ 55 h 92"/>
                  <a:gd name="T62" fmla="*/ 87 w 92"/>
                  <a:gd name="T63" fmla="*/ 65 h 92"/>
                  <a:gd name="T64" fmla="*/ 84 w 92"/>
                  <a:gd name="T65" fmla="*/ 72 h 92"/>
                  <a:gd name="T66" fmla="*/ 78 w 92"/>
                  <a:gd name="T67" fmla="*/ 80 h 92"/>
                  <a:gd name="T68" fmla="*/ 72 w 92"/>
                  <a:gd name="T69" fmla="*/ 84 h 92"/>
                  <a:gd name="T70" fmla="*/ 64 w 92"/>
                  <a:gd name="T71" fmla="*/ 89 h 92"/>
                  <a:gd name="T72" fmla="*/ 54 w 92"/>
                  <a:gd name="T73" fmla="*/ 92 h 92"/>
                  <a:gd name="T74" fmla="*/ 52 w 92"/>
                  <a:gd name="T75" fmla="*/ 92 h 92"/>
                  <a:gd name="T76" fmla="*/ 47 w 92"/>
                  <a:gd name="T77" fmla="*/ 92 h 9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2"/>
                  <a:gd name="T118" fmla="*/ 0 h 92"/>
                  <a:gd name="T119" fmla="*/ 92 w 92"/>
                  <a:gd name="T120" fmla="*/ 92 h 9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2" h="92">
                    <a:moveTo>
                      <a:pt x="47" y="92"/>
                    </a:moveTo>
                    <a:lnTo>
                      <a:pt x="37" y="92"/>
                    </a:lnTo>
                    <a:lnTo>
                      <a:pt x="28" y="89"/>
                    </a:lnTo>
                    <a:lnTo>
                      <a:pt x="25" y="87"/>
                    </a:lnTo>
                    <a:lnTo>
                      <a:pt x="20" y="84"/>
                    </a:lnTo>
                    <a:lnTo>
                      <a:pt x="14" y="80"/>
                    </a:lnTo>
                    <a:lnTo>
                      <a:pt x="8" y="73"/>
                    </a:lnTo>
                    <a:lnTo>
                      <a:pt x="5" y="65"/>
                    </a:lnTo>
                    <a:lnTo>
                      <a:pt x="1" y="55"/>
                    </a:lnTo>
                    <a:lnTo>
                      <a:pt x="0" y="52"/>
                    </a:lnTo>
                    <a:lnTo>
                      <a:pt x="0" y="48"/>
                    </a:lnTo>
                    <a:lnTo>
                      <a:pt x="1" y="38"/>
                    </a:lnTo>
                    <a:lnTo>
                      <a:pt x="5" y="30"/>
                    </a:lnTo>
                    <a:lnTo>
                      <a:pt x="7" y="21"/>
                    </a:lnTo>
                    <a:lnTo>
                      <a:pt x="14" y="15"/>
                    </a:lnTo>
                    <a:lnTo>
                      <a:pt x="20" y="9"/>
                    </a:lnTo>
                    <a:lnTo>
                      <a:pt x="28" y="4"/>
                    </a:lnTo>
                    <a:lnTo>
                      <a:pt x="37" y="2"/>
                    </a:lnTo>
                    <a:lnTo>
                      <a:pt x="42" y="0"/>
                    </a:lnTo>
                    <a:lnTo>
                      <a:pt x="46" y="0"/>
                    </a:lnTo>
                    <a:lnTo>
                      <a:pt x="54" y="2"/>
                    </a:lnTo>
                    <a:lnTo>
                      <a:pt x="64" y="4"/>
                    </a:lnTo>
                    <a:lnTo>
                      <a:pt x="67" y="7"/>
                    </a:lnTo>
                    <a:lnTo>
                      <a:pt x="72" y="9"/>
                    </a:lnTo>
                    <a:lnTo>
                      <a:pt x="78" y="15"/>
                    </a:lnTo>
                    <a:lnTo>
                      <a:pt x="84" y="21"/>
                    </a:lnTo>
                    <a:lnTo>
                      <a:pt x="87" y="30"/>
                    </a:lnTo>
                    <a:lnTo>
                      <a:pt x="91" y="38"/>
                    </a:lnTo>
                    <a:lnTo>
                      <a:pt x="92" y="42"/>
                    </a:lnTo>
                    <a:lnTo>
                      <a:pt x="92" y="47"/>
                    </a:lnTo>
                    <a:lnTo>
                      <a:pt x="91" y="55"/>
                    </a:lnTo>
                    <a:lnTo>
                      <a:pt x="87" y="65"/>
                    </a:lnTo>
                    <a:lnTo>
                      <a:pt x="84" y="72"/>
                    </a:lnTo>
                    <a:lnTo>
                      <a:pt x="78" y="80"/>
                    </a:lnTo>
                    <a:lnTo>
                      <a:pt x="72" y="84"/>
                    </a:lnTo>
                    <a:lnTo>
                      <a:pt x="64" y="89"/>
                    </a:lnTo>
                    <a:lnTo>
                      <a:pt x="54" y="92"/>
                    </a:lnTo>
                    <a:lnTo>
                      <a:pt x="52" y="92"/>
                    </a:lnTo>
                    <a:lnTo>
                      <a:pt x="47" y="92"/>
                    </a:lnTo>
                    <a:close/>
                  </a:path>
                </a:pathLst>
              </a:custGeom>
              <a:solidFill>
                <a:srgbClr val="FFFFFF"/>
              </a:solidFill>
              <a:ln w="9525">
                <a:noFill/>
                <a:round/>
                <a:headEnd/>
                <a:tailEnd/>
              </a:ln>
            </p:spPr>
            <p:txBody>
              <a:bodyPr/>
              <a:lstStyle/>
              <a:p>
                <a:endParaRPr lang="ru-RU"/>
              </a:p>
            </p:txBody>
          </p:sp>
          <p:sp>
            <p:nvSpPr>
              <p:cNvPr id="163854" name="Freeform 79"/>
              <p:cNvSpPr>
                <a:spLocks/>
              </p:cNvSpPr>
              <p:nvPr/>
            </p:nvSpPr>
            <p:spPr bwMode="auto">
              <a:xfrm>
                <a:off x="1743" y="2192"/>
                <a:ext cx="92" cy="92"/>
              </a:xfrm>
              <a:custGeom>
                <a:avLst/>
                <a:gdLst>
                  <a:gd name="T0" fmla="*/ 47 w 92"/>
                  <a:gd name="T1" fmla="*/ 92 h 92"/>
                  <a:gd name="T2" fmla="*/ 28 w 92"/>
                  <a:gd name="T3" fmla="*/ 89 h 92"/>
                  <a:gd name="T4" fmla="*/ 14 w 92"/>
                  <a:gd name="T5" fmla="*/ 80 h 92"/>
                  <a:gd name="T6" fmla="*/ 5 w 92"/>
                  <a:gd name="T7" fmla="*/ 65 h 92"/>
                  <a:gd name="T8" fmla="*/ 0 w 92"/>
                  <a:gd name="T9" fmla="*/ 48 h 92"/>
                  <a:gd name="T10" fmla="*/ 5 w 92"/>
                  <a:gd name="T11" fmla="*/ 28 h 92"/>
                  <a:gd name="T12" fmla="*/ 14 w 92"/>
                  <a:gd name="T13" fmla="*/ 13 h 92"/>
                  <a:gd name="T14" fmla="*/ 28 w 92"/>
                  <a:gd name="T15" fmla="*/ 4 h 92"/>
                  <a:gd name="T16" fmla="*/ 46 w 92"/>
                  <a:gd name="T17" fmla="*/ 0 h 92"/>
                  <a:gd name="T18" fmla="*/ 64 w 92"/>
                  <a:gd name="T19" fmla="*/ 4 h 92"/>
                  <a:gd name="T20" fmla="*/ 78 w 92"/>
                  <a:gd name="T21" fmla="*/ 13 h 92"/>
                  <a:gd name="T22" fmla="*/ 89 w 92"/>
                  <a:gd name="T23" fmla="*/ 28 h 92"/>
                  <a:gd name="T24" fmla="*/ 92 w 92"/>
                  <a:gd name="T25" fmla="*/ 47 h 92"/>
                  <a:gd name="T26" fmla="*/ 89 w 92"/>
                  <a:gd name="T27" fmla="*/ 65 h 92"/>
                  <a:gd name="T28" fmla="*/ 78 w 92"/>
                  <a:gd name="T29" fmla="*/ 80 h 92"/>
                  <a:gd name="T30" fmla="*/ 64 w 92"/>
                  <a:gd name="T31" fmla="*/ 89 h 92"/>
                  <a:gd name="T32" fmla="*/ 47 w 92"/>
                  <a:gd name="T33" fmla="*/ 92 h 9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2"/>
                  <a:gd name="T52" fmla="*/ 0 h 92"/>
                  <a:gd name="T53" fmla="*/ 92 w 92"/>
                  <a:gd name="T54" fmla="*/ 92 h 9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2" h="92">
                    <a:moveTo>
                      <a:pt x="47" y="92"/>
                    </a:moveTo>
                    <a:lnTo>
                      <a:pt x="28" y="89"/>
                    </a:lnTo>
                    <a:lnTo>
                      <a:pt x="14" y="80"/>
                    </a:lnTo>
                    <a:lnTo>
                      <a:pt x="5" y="65"/>
                    </a:lnTo>
                    <a:lnTo>
                      <a:pt x="0" y="48"/>
                    </a:lnTo>
                    <a:lnTo>
                      <a:pt x="5" y="28"/>
                    </a:lnTo>
                    <a:lnTo>
                      <a:pt x="14" y="13"/>
                    </a:lnTo>
                    <a:lnTo>
                      <a:pt x="28" y="4"/>
                    </a:lnTo>
                    <a:lnTo>
                      <a:pt x="46" y="0"/>
                    </a:lnTo>
                    <a:lnTo>
                      <a:pt x="64" y="4"/>
                    </a:lnTo>
                    <a:lnTo>
                      <a:pt x="78" y="13"/>
                    </a:lnTo>
                    <a:lnTo>
                      <a:pt x="89" y="28"/>
                    </a:lnTo>
                    <a:lnTo>
                      <a:pt x="92" y="47"/>
                    </a:lnTo>
                    <a:lnTo>
                      <a:pt x="89" y="65"/>
                    </a:lnTo>
                    <a:lnTo>
                      <a:pt x="78" y="80"/>
                    </a:lnTo>
                    <a:lnTo>
                      <a:pt x="64" y="89"/>
                    </a:lnTo>
                    <a:lnTo>
                      <a:pt x="47" y="92"/>
                    </a:lnTo>
                  </a:path>
                </a:pathLst>
              </a:custGeom>
              <a:noFill/>
              <a:ln w="6350" cap="rnd">
                <a:solidFill>
                  <a:srgbClr val="000000"/>
                </a:solidFill>
                <a:prstDash val="solid"/>
                <a:round/>
                <a:headEnd/>
                <a:tailEnd/>
              </a:ln>
            </p:spPr>
            <p:txBody>
              <a:bodyPr/>
              <a:lstStyle/>
              <a:p>
                <a:endParaRPr lang="ru-RU"/>
              </a:p>
            </p:txBody>
          </p:sp>
          <p:sp>
            <p:nvSpPr>
              <p:cNvPr id="163855" name="Freeform 80"/>
              <p:cNvSpPr>
                <a:spLocks/>
              </p:cNvSpPr>
              <p:nvPr/>
            </p:nvSpPr>
            <p:spPr bwMode="auto">
              <a:xfrm>
                <a:off x="1744" y="2287"/>
                <a:ext cx="93" cy="88"/>
              </a:xfrm>
              <a:custGeom>
                <a:avLst/>
                <a:gdLst>
                  <a:gd name="T0" fmla="*/ 50 w 93"/>
                  <a:gd name="T1" fmla="*/ 88 h 88"/>
                  <a:gd name="T2" fmla="*/ 40 w 93"/>
                  <a:gd name="T3" fmla="*/ 88 h 88"/>
                  <a:gd name="T4" fmla="*/ 37 w 93"/>
                  <a:gd name="T5" fmla="*/ 86 h 88"/>
                  <a:gd name="T6" fmla="*/ 32 w 93"/>
                  <a:gd name="T7" fmla="*/ 84 h 88"/>
                  <a:gd name="T8" fmla="*/ 24 w 93"/>
                  <a:gd name="T9" fmla="*/ 82 h 88"/>
                  <a:gd name="T10" fmla="*/ 16 w 93"/>
                  <a:gd name="T11" fmla="*/ 77 h 88"/>
                  <a:gd name="T12" fmla="*/ 10 w 93"/>
                  <a:gd name="T13" fmla="*/ 71 h 88"/>
                  <a:gd name="T14" fmla="*/ 5 w 93"/>
                  <a:gd name="T15" fmla="*/ 65 h 88"/>
                  <a:gd name="T16" fmla="*/ 2 w 93"/>
                  <a:gd name="T17" fmla="*/ 55 h 88"/>
                  <a:gd name="T18" fmla="*/ 0 w 93"/>
                  <a:gd name="T19" fmla="*/ 53 h 88"/>
                  <a:gd name="T20" fmla="*/ 0 w 93"/>
                  <a:gd name="T21" fmla="*/ 48 h 88"/>
                  <a:gd name="T22" fmla="*/ 0 w 93"/>
                  <a:gd name="T23" fmla="*/ 39 h 88"/>
                  <a:gd name="T24" fmla="*/ 2 w 93"/>
                  <a:gd name="T25" fmla="*/ 29 h 88"/>
                  <a:gd name="T26" fmla="*/ 3 w 93"/>
                  <a:gd name="T27" fmla="*/ 26 h 88"/>
                  <a:gd name="T28" fmla="*/ 5 w 93"/>
                  <a:gd name="T29" fmla="*/ 22 h 88"/>
                  <a:gd name="T30" fmla="*/ 10 w 93"/>
                  <a:gd name="T31" fmla="*/ 16 h 88"/>
                  <a:gd name="T32" fmla="*/ 12 w 93"/>
                  <a:gd name="T33" fmla="*/ 13 h 88"/>
                  <a:gd name="T34" fmla="*/ 16 w 93"/>
                  <a:gd name="T35" fmla="*/ 9 h 88"/>
                  <a:gd name="T36" fmla="*/ 21 w 93"/>
                  <a:gd name="T37" fmla="*/ 6 h 88"/>
                  <a:gd name="T38" fmla="*/ 24 w 93"/>
                  <a:gd name="T39" fmla="*/ 5 h 88"/>
                  <a:gd name="T40" fmla="*/ 32 w 93"/>
                  <a:gd name="T41" fmla="*/ 2 h 88"/>
                  <a:gd name="T42" fmla="*/ 37 w 93"/>
                  <a:gd name="T43" fmla="*/ 0 h 88"/>
                  <a:gd name="T44" fmla="*/ 42 w 93"/>
                  <a:gd name="T45" fmla="*/ 0 h 88"/>
                  <a:gd name="T46" fmla="*/ 51 w 93"/>
                  <a:gd name="T47" fmla="*/ 0 h 88"/>
                  <a:gd name="T48" fmla="*/ 56 w 93"/>
                  <a:gd name="T49" fmla="*/ 0 h 88"/>
                  <a:gd name="T50" fmla="*/ 61 w 93"/>
                  <a:gd name="T51" fmla="*/ 2 h 88"/>
                  <a:gd name="T52" fmla="*/ 69 w 93"/>
                  <a:gd name="T53" fmla="*/ 5 h 88"/>
                  <a:gd name="T54" fmla="*/ 75 w 93"/>
                  <a:gd name="T55" fmla="*/ 9 h 88"/>
                  <a:gd name="T56" fmla="*/ 82 w 93"/>
                  <a:gd name="T57" fmla="*/ 16 h 88"/>
                  <a:gd name="T58" fmla="*/ 88 w 93"/>
                  <a:gd name="T59" fmla="*/ 23 h 88"/>
                  <a:gd name="T60" fmla="*/ 91 w 93"/>
                  <a:gd name="T61" fmla="*/ 31 h 88"/>
                  <a:gd name="T62" fmla="*/ 91 w 93"/>
                  <a:gd name="T63" fmla="*/ 35 h 88"/>
                  <a:gd name="T64" fmla="*/ 93 w 93"/>
                  <a:gd name="T65" fmla="*/ 40 h 88"/>
                  <a:gd name="T66" fmla="*/ 93 w 93"/>
                  <a:gd name="T67" fmla="*/ 49 h 88"/>
                  <a:gd name="T68" fmla="*/ 91 w 93"/>
                  <a:gd name="T69" fmla="*/ 57 h 88"/>
                  <a:gd name="T70" fmla="*/ 89 w 93"/>
                  <a:gd name="T71" fmla="*/ 62 h 88"/>
                  <a:gd name="T72" fmla="*/ 86 w 93"/>
                  <a:gd name="T73" fmla="*/ 64 h 88"/>
                  <a:gd name="T74" fmla="*/ 82 w 93"/>
                  <a:gd name="T75" fmla="*/ 73 h 88"/>
                  <a:gd name="T76" fmla="*/ 78 w 93"/>
                  <a:gd name="T77" fmla="*/ 75 h 88"/>
                  <a:gd name="T78" fmla="*/ 75 w 93"/>
                  <a:gd name="T79" fmla="*/ 77 h 88"/>
                  <a:gd name="T80" fmla="*/ 72 w 93"/>
                  <a:gd name="T81" fmla="*/ 80 h 88"/>
                  <a:gd name="T82" fmla="*/ 67 w 93"/>
                  <a:gd name="T83" fmla="*/ 82 h 88"/>
                  <a:gd name="T84" fmla="*/ 59 w 93"/>
                  <a:gd name="T85" fmla="*/ 86 h 88"/>
                  <a:gd name="T86" fmla="*/ 54 w 93"/>
                  <a:gd name="T87" fmla="*/ 86 h 88"/>
                  <a:gd name="T88" fmla="*/ 50 w 93"/>
                  <a:gd name="T89" fmla="*/ 88 h 8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3"/>
                  <a:gd name="T136" fmla="*/ 0 h 88"/>
                  <a:gd name="T137" fmla="*/ 93 w 93"/>
                  <a:gd name="T138" fmla="*/ 88 h 8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3" h="88">
                    <a:moveTo>
                      <a:pt x="50" y="88"/>
                    </a:moveTo>
                    <a:lnTo>
                      <a:pt x="40" y="88"/>
                    </a:lnTo>
                    <a:lnTo>
                      <a:pt x="37" y="86"/>
                    </a:lnTo>
                    <a:lnTo>
                      <a:pt x="32" y="84"/>
                    </a:lnTo>
                    <a:lnTo>
                      <a:pt x="24" y="82"/>
                    </a:lnTo>
                    <a:lnTo>
                      <a:pt x="16" y="77"/>
                    </a:lnTo>
                    <a:lnTo>
                      <a:pt x="10" y="71"/>
                    </a:lnTo>
                    <a:lnTo>
                      <a:pt x="5" y="65"/>
                    </a:lnTo>
                    <a:lnTo>
                      <a:pt x="2" y="55"/>
                    </a:lnTo>
                    <a:lnTo>
                      <a:pt x="0" y="53"/>
                    </a:lnTo>
                    <a:lnTo>
                      <a:pt x="0" y="48"/>
                    </a:lnTo>
                    <a:lnTo>
                      <a:pt x="0" y="39"/>
                    </a:lnTo>
                    <a:lnTo>
                      <a:pt x="2" y="29"/>
                    </a:lnTo>
                    <a:lnTo>
                      <a:pt x="3" y="26"/>
                    </a:lnTo>
                    <a:lnTo>
                      <a:pt x="5" y="22"/>
                    </a:lnTo>
                    <a:lnTo>
                      <a:pt x="10" y="16"/>
                    </a:lnTo>
                    <a:lnTo>
                      <a:pt x="12" y="13"/>
                    </a:lnTo>
                    <a:lnTo>
                      <a:pt x="16" y="9"/>
                    </a:lnTo>
                    <a:lnTo>
                      <a:pt x="21" y="6"/>
                    </a:lnTo>
                    <a:lnTo>
                      <a:pt x="24" y="5"/>
                    </a:lnTo>
                    <a:lnTo>
                      <a:pt x="32" y="2"/>
                    </a:lnTo>
                    <a:lnTo>
                      <a:pt x="37" y="0"/>
                    </a:lnTo>
                    <a:lnTo>
                      <a:pt x="42" y="0"/>
                    </a:lnTo>
                    <a:lnTo>
                      <a:pt x="51" y="0"/>
                    </a:lnTo>
                    <a:lnTo>
                      <a:pt x="56" y="0"/>
                    </a:lnTo>
                    <a:lnTo>
                      <a:pt x="61" y="2"/>
                    </a:lnTo>
                    <a:lnTo>
                      <a:pt x="69" y="5"/>
                    </a:lnTo>
                    <a:lnTo>
                      <a:pt x="75" y="9"/>
                    </a:lnTo>
                    <a:lnTo>
                      <a:pt x="82" y="16"/>
                    </a:lnTo>
                    <a:lnTo>
                      <a:pt x="88" y="23"/>
                    </a:lnTo>
                    <a:lnTo>
                      <a:pt x="91" y="31"/>
                    </a:lnTo>
                    <a:lnTo>
                      <a:pt x="91" y="35"/>
                    </a:lnTo>
                    <a:lnTo>
                      <a:pt x="93" y="40"/>
                    </a:lnTo>
                    <a:lnTo>
                      <a:pt x="93" y="49"/>
                    </a:lnTo>
                    <a:lnTo>
                      <a:pt x="91" y="57"/>
                    </a:lnTo>
                    <a:lnTo>
                      <a:pt x="89" y="62"/>
                    </a:lnTo>
                    <a:lnTo>
                      <a:pt x="86" y="64"/>
                    </a:lnTo>
                    <a:lnTo>
                      <a:pt x="82" y="73"/>
                    </a:lnTo>
                    <a:lnTo>
                      <a:pt x="78" y="75"/>
                    </a:lnTo>
                    <a:lnTo>
                      <a:pt x="75" y="77"/>
                    </a:lnTo>
                    <a:lnTo>
                      <a:pt x="72" y="80"/>
                    </a:lnTo>
                    <a:lnTo>
                      <a:pt x="67" y="82"/>
                    </a:lnTo>
                    <a:lnTo>
                      <a:pt x="59" y="86"/>
                    </a:lnTo>
                    <a:lnTo>
                      <a:pt x="54" y="86"/>
                    </a:lnTo>
                    <a:lnTo>
                      <a:pt x="50" y="88"/>
                    </a:lnTo>
                    <a:close/>
                  </a:path>
                </a:pathLst>
              </a:custGeom>
              <a:solidFill>
                <a:srgbClr val="FFFFFF"/>
              </a:solidFill>
              <a:ln w="9525">
                <a:noFill/>
                <a:round/>
                <a:headEnd/>
                <a:tailEnd/>
              </a:ln>
            </p:spPr>
            <p:txBody>
              <a:bodyPr/>
              <a:lstStyle/>
              <a:p>
                <a:endParaRPr lang="ru-RU"/>
              </a:p>
            </p:txBody>
          </p:sp>
          <p:sp>
            <p:nvSpPr>
              <p:cNvPr id="163856" name="Freeform 81"/>
              <p:cNvSpPr>
                <a:spLocks/>
              </p:cNvSpPr>
              <p:nvPr/>
            </p:nvSpPr>
            <p:spPr bwMode="auto">
              <a:xfrm>
                <a:off x="1744" y="2287"/>
                <a:ext cx="93" cy="88"/>
              </a:xfrm>
              <a:custGeom>
                <a:avLst/>
                <a:gdLst>
                  <a:gd name="T0" fmla="*/ 50 w 93"/>
                  <a:gd name="T1" fmla="*/ 88 h 88"/>
                  <a:gd name="T2" fmla="*/ 32 w 93"/>
                  <a:gd name="T3" fmla="*/ 84 h 88"/>
                  <a:gd name="T4" fmla="*/ 16 w 93"/>
                  <a:gd name="T5" fmla="*/ 77 h 88"/>
                  <a:gd name="T6" fmla="*/ 5 w 93"/>
                  <a:gd name="T7" fmla="*/ 64 h 88"/>
                  <a:gd name="T8" fmla="*/ 0 w 93"/>
                  <a:gd name="T9" fmla="*/ 48 h 88"/>
                  <a:gd name="T10" fmla="*/ 2 w 93"/>
                  <a:gd name="T11" fmla="*/ 29 h 88"/>
                  <a:gd name="T12" fmla="*/ 10 w 93"/>
                  <a:gd name="T13" fmla="*/ 16 h 88"/>
                  <a:gd name="T14" fmla="*/ 16 w 93"/>
                  <a:gd name="T15" fmla="*/ 9 h 88"/>
                  <a:gd name="T16" fmla="*/ 24 w 93"/>
                  <a:gd name="T17" fmla="*/ 5 h 88"/>
                  <a:gd name="T18" fmla="*/ 32 w 93"/>
                  <a:gd name="T19" fmla="*/ 2 h 88"/>
                  <a:gd name="T20" fmla="*/ 42 w 93"/>
                  <a:gd name="T21" fmla="*/ 0 h 88"/>
                  <a:gd name="T22" fmla="*/ 61 w 93"/>
                  <a:gd name="T23" fmla="*/ 2 h 88"/>
                  <a:gd name="T24" fmla="*/ 76 w 93"/>
                  <a:gd name="T25" fmla="*/ 9 h 88"/>
                  <a:gd name="T26" fmla="*/ 88 w 93"/>
                  <a:gd name="T27" fmla="*/ 23 h 88"/>
                  <a:gd name="T28" fmla="*/ 93 w 93"/>
                  <a:gd name="T29" fmla="*/ 40 h 88"/>
                  <a:gd name="T30" fmla="*/ 91 w 93"/>
                  <a:gd name="T31" fmla="*/ 57 h 88"/>
                  <a:gd name="T32" fmla="*/ 82 w 93"/>
                  <a:gd name="T33" fmla="*/ 71 h 88"/>
                  <a:gd name="T34" fmla="*/ 75 w 93"/>
                  <a:gd name="T35" fmla="*/ 77 h 88"/>
                  <a:gd name="T36" fmla="*/ 69 w 93"/>
                  <a:gd name="T37" fmla="*/ 82 h 88"/>
                  <a:gd name="T38" fmla="*/ 59 w 93"/>
                  <a:gd name="T39" fmla="*/ 84 h 88"/>
                  <a:gd name="T40" fmla="*/ 50 w 93"/>
                  <a:gd name="T41" fmla="*/ 88 h 8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3"/>
                  <a:gd name="T64" fmla="*/ 0 h 88"/>
                  <a:gd name="T65" fmla="*/ 93 w 93"/>
                  <a:gd name="T66" fmla="*/ 88 h 8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3" h="88">
                    <a:moveTo>
                      <a:pt x="50" y="88"/>
                    </a:moveTo>
                    <a:lnTo>
                      <a:pt x="32" y="84"/>
                    </a:lnTo>
                    <a:lnTo>
                      <a:pt x="16" y="77"/>
                    </a:lnTo>
                    <a:lnTo>
                      <a:pt x="5" y="64"/>
                    </a:lnTo>
                    <a:lnTo>
                      <a:pt x="0" y="48"/>
                    </a:lnTo>
                    <a:lnTo>
                      <a:pt x="2" y="29"/>
                    </a:lnTo>
                    <a:lnTo>
                      <a:pt x="10" y="16"/>
                    </a:lnTo>
                    <a:lnTo>
                      <a:pt x="16" y="9"/>
                    </a:lnTo>
                    <a:lnTo>
                      <a:pt x="24" y="5"/>
                    </a:lnTo>
                    <a:lnTo>
                      <a:pt x="32" y="2"/>
                    </a:lnTo>
                    <a:lnTo>
                      <a:pt x="42" y="0"/>
                    </a:lnTo>
                    <a:lnTo>
                      <a:pt x="61" y="2"/>
                    </a:lnTo>
                    <a:lnTo>
                      <a:pt x="76" y="9"/>
                    </a:lnTo>
                    <a:lnTo>
                      <a:pt x="88" y="23"/>
                    </a:lnTo>
                    <a:lnTo>
                      <a:pt x="93" y="40"/>
                    </a:lnTo>
                    <a:lnTo>
                      <a:pt x="91" y="57"/>
                    </a:lnTo>
                    <a:lnTo>
                      <a:pt x="82" y="71"/>
                    </a:lnTo>
                    <a:lnTo>
                      <a:pt x="75" y="77"/>
                    </a:lnTo>
                    <a:lnTo>
                      <a:pt x="69" y="82"/>
                    </a:lnTo>
                    <a:lnTo>
                      <a:pt x="59" y="84"/>
                    </a:lnTo>
                    <a:lnTo>
                      <a:pt x="50" y="88"/>
                    </a:lnTo>
                  </a:path>
                </a:pathLst>
              </a:custGeom>
              <a:noFill/>
              <a:ln w="6350" cap="rnd">
                <a:solidFill>
                  <a:srgbClr val="000000"/>
                </a:solidFill>
                <a:prstDash val="solid"/>
                <a:round/>
                <a:headEnd/>
                <a:tailEnd/>
              </a:ln>
            </p:spPr>
            <p:txBody>
              <a:bodyPr/>
              <a:lstStyle/>
              <a:p>
                <a:endParaRPr lang="ru-RU"/>
              </a:p>
            </p:txBody>
          </p:sp>
          <p:sp>
            <p:nvSpPr>
              <p:cNvPr id="163857" name="Freeform 82"/>
              <p:cNvSpPr>
                <a:spLocks/>
              </p:cNvSpPr>
              <p:nvPr/>
            </p:nvSpPr>
            <p:spPr bwMode="auto">
              <a:xfrm>
                <a:off x="1753" y="2380"/>
                <a:ext cx="93" cy="88"/>
              </a:xfrm>
              <a:custGeom>
                <a:avLst/>
                <a:gdLst>
                  <a:gd name="T0" fmla="*/ 54 w 93"/>
                  <a:gd name="T1" fmla="*/ 86 h 88"/>
                  <a:gd name="T2" fmla="*/ 45 w 93"/>
                  <a:gd name="T3" fmla="*/ 88 h 88"/>
                  <a:gd name="T4" fmla="*/ 36 w 93"/>
                  <a:gd name="T5" fmla="*/ 86 h 88"/>
                  <a:gd name="T6" fmla="*/ 28 w 93"/>
                  <a:gd name="T7" fmla="*/ 83 h 88"/>
                  <a:gd name="T8" fmla="*/ 21 w 93"/>
                  <a:gd name="T9" fmla="*/ 80 h 88"/>
                  <a:gd name="T10" fmla="*/ 13 w 93"/>
                  <a:gd name="T11" fmla="*/ 74 h 88"/>
                  <a:gd name="T12" fmla="*/ 8 w 93"/>
                  <a:gd name="T13" fmla="*/ 68 h 88"/>
                  <a:gd name="T14" fmla="*/ 4 w 93"/>
                  <a:gd name="T15" fmla="*/ 60 h 88"/>
                  <a:gd name="T16" fmla="*/ 2 w 93"/>
                  <a:gd name="T17" fmla="*/ 55 h 88"/>
                  <a:gd name="T18" fmla="*/ 2 w 93"/>
                  <a:gd name="T19" fmla="*/ 51 h 88"/>
                  <a:gd name="T20" fmla="*/ 0 w 93"/>
                  <a:gd name="T21" fmla="*/ 41 h 88"/>
                  <a:gd name="T22" fmla="*/ 2 w 93"/>
                  <a:gd name="T23" fmla="*/ 33 h 88"/>
                  <a:gd name="T24" fmla="*/ 5 w 93"/>
                  <a:gd name="T25" fmla="*/ 26 h 88"/>
                  <a:gd name="T26" fmla="*/ 8 w 93"/>
                  <a:gd name="T27" fmla="*/ 18 h 88"/>
                  <a:gd name="T28" fmla="*/ 11 w 93"/>
                  <a:gd name="T29" fmla="*/ 15 h 88"/>
                  <a:gd name="T30" fmla="*/ 15 w 93"/>
                  <a:gd name="T31" fmla="*/ 12 h 88"/>
                  <a:gd name="T32" fmla="*/ 17 w 93"/>
                  <a:gd name="T33" fmla="*/ 9 h 88"/>
                  <a:gd name="T34" fmla="*/ 22 w 93"/>
                  <a:gd name="T35" fmla="*/ 6 h 88"/>
                  <a:gd name="T36" fmla="*/ 30 w 93"/>
                  <a:gd name="T37" fmla="*/ 2 h 88"/>
                  <a:gd name="T38" fmla="*/ 33 w 93"/>
                  <a:gd name="T39" fmla="*/ 2 h 88"/>
                  <a:gd name="T40" fmla="*/ 38 w 93"/>
                  <a:gd name="T41" fmla="*/ 0 h 88"/>
                  <a:gd name="T42" fmla="*/ 47 w 93"/>
                  <a:gd name="T43" fmla="*/ 0 h 88"/>
                  <a:gd name="T44" fmla="*/ 56 w 93"/>
                  <a:gd name="T45" fmla="*/ 0 h 88"/>
                  <a:gd name="T46" fmla="*/ 64 w 93"/>
                  <a:gd name="T47" fmla="*/ 2 h 88"/>
                  <a:gd name="T48" fmla="*/ 72 w 93"/>
                  <a:gd name="T49" fmla="*/ 8 h 88"/>
                  <a:gd name="T50" fmla="*/ 78 w 93"/>
                  <a:gd name="T51" fmla="*/ 12 h 88"/>
                  <a:gd name="T52" fmla="*/ 84 w 93"/>
                  <a:gd name="T53" fmla="*/ 20 h 88"/>
                  <a:gd name="T54" fmla="*/ 89 w 93"/>
                  <a:gd name="T55" fmla="*/ 28 h 88"/>
                  <a:gd name="T56" fmla="*/ 89 w 93"/>
                  <a:gd name="T57" fmla="*/ 31 h 88"/>
                  <a:gd name="T58" fmla="*/ 91 w 93"/>
                  <a:gd name="T59" fmla="*/ 35 h 88"/>
                  <a:gd name="T60" fmla="*/ 93 w 93"/>
                  <a:gd name="T61" fmla="*/ 44 h 88"/>
                  <a:gd name="T62" fmla="*/ 91 w 93"/>
                  <a:gd name="T63" fmla="*/ 54 h 88"/>
                  <a:gd name="T64" fmla="*/ 88 w 93"/>
                  <a:gd name="T65" fmla="*/ 61 h 88"/>
                  <a:gd name="T66" fmla="*/ 84 w 93"/>
                  <a:gd name="T67" fmla="*/ 69 h 88"/>
                  <a:gd name="T68" fmla="*/ 82 w 93"/>
                  <a:gd name="T69" fmla="*/ 72 h 88"/>
                  <a:gd name="T70" fmla="*/ 78 w 93"/>
                  <a:gd name="T71" fmla="*/ 75 h 88"/>
                  <a:gd name="T72" fmla="*/ 75 w 93"/>
                  <a:gd name="T73" fmla="*/ 78 h 88"/>
                  <a:gd name="T74" fmla="*/ 71 w 93"/>
                  <a:gd name="T75" fmla="*/ 80 h 88"/>
                  <a:gd name="T76" fmla="*/ 63 w 93"/>
                  <a:gd name="T77" fmla="*/ 84 h 88"/>
                  <a:gd name="T78" fmla="*/ 58 w 93"/>
                  <a:gd name="T79" fmla="*/ 86 h 88"/>
                  <a:gd name="T80" fmla="*/ 54 w 93"/>
                  <a:gd name="T81" fmla="*/ 86 h 8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3"/>
                  <a:gd name="T124" fmla="*/ 0 h 88"/>
                  <a:gd name="T125" fmla="*/ 93 w 93"/>
                  <a:gd name="T126" fmla="*/ 88 h 8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3" h="88">
                    <a:moveTo>
                      <a:pt x="54" y="86"/>
                    </a:moveTo>
                    <a:lnTo>
                      <a:pt x="45" y="88"/>
                    </a:lnTo>
                    <a:lnTo>
                      <a:pt x="36" y="86"/>
                    </a:lnTo>
                    <a:lnTo>
                      <a:pt x="28" y="83"/>
                    </a:lnTo>
                    <a:lnTo>
                      <a:pt x="21" y="80"/>
                    </a:lnTo>
                    <a:lnTo>
                      <a:pt x="13" y="74"/>
                    </a:lnTo>
                    <a:lnTo>
                      <a:pt x="8" y="68"/>
                    </a:lnTo>
                    <a:lnTo>
                      <a:pt x="4" y="60"/>
                    </a:lnTo>
                    <a:lnTo>
                      <a:pt x="2" y="55"/>
                    </a:lnTo>
                    <a:lnTo>
                      <a:pt x="2" y="51"/>
                    </a:lnTo>
                    <a:lnTo>
                      <a:pt x="0" y="41"/>
                    </a:lnTo>
                    <a:lnTo>
                      <a:pt x="2" y="33"/>
                    </a:lnTo>
                    <a:lnTo>
                      <a:pt x="5" y="26"/>
                    </a:lnTo>
                    <a:lnTo>
                      <a:pt x="8" y="18"/>
                    </a:lnTo>
                    <a:lnTo>
                      <a:pt x="11" y="15"/>
                    </a:lnTo>
                    <a:lnTo>
                      <a:pt x="15" y="12"/>
                    </a:lnTo>
                    <a:lnTo>
                      <a:pt x="17" y="9"/>
                    </a:lnTo>
                    <a:lnTo>
                      <a:pt x="22" y="6"/>
                    </a:lnTo>
                    <a:lnTo>
                      <a:pt x="30" y="2"/>
                    </a:lnTo>
                    <a:lnTo>
                      <a:pt x="33" y="2"/>
                    </a:lnTo>
                    <a:lnTo>
                      <a:pt x="38" y="0"/>
                    </a:lnTo>
                    <a:lnTo>
                      <a:pt x="47" y="0"/>
                    </a:lnTo>
                    <a:lnTo>
                      <a:pt x="56" y="0"/>
                    </a:lnTo>
                    <a:lnTo>
                      <a:pt x="64" y="2"/>
                    </a:lnTo>
                    <a:lnTo>
                      <a:pt x="72" y="8"/>
                    </a:lnTo>
                    <a:lnTo>
                      <a:pt x="78" y="12"/>
                    </a:lnTo>
                    <a:lnTo>
                      <a:pt x="84" y="20"/>
                    </a:lnTo>
                    <a:lnTo>
                      <a:pt x="89" y="28"/>
                    </a:lnTo>
                    <a:lnTo>
                      <a:pt x="89" y="31"/>
                    </a:lnTo>
                    <a:lnTo>
                      <a:pt x="91" y="35"/>
                    </a:lnTo>
                    <a:lnTo>
                      <a:pt x="93" y="44"/>
                    </a:lnTo>
                    <a:lnTo>
                      <a:pt x="91" y="54"/>
                    </a:lnTo>
                    <a:lnTo>
                      <a:pt x="88" y="61"/>
                    </a:lnTo>
                    <a:lnTo>
                      <a:pt x="84" y="69"/>
                    </a:lnTo>
                    <a:lnTo>
                      <a:pt x="82" y="72"/>
                    </a:lnTo>
                    <a:lnTo>
                      <a:pt x="78" y="75"/>
                    </a:lnTo>
                    <a:lnTo>
                      <a:pt x="75" y="78"/>
                    </a:lnTo>
                    <a:lnTo>
                      <a:pt x="71" y="80"/>
                    </a:lnTo>
                    <a:lnTo>
                      <a:pt x="63" y="84"/>
                    </a:lnTo>
                    <a:lnTo>
                      <a:pt x="58" y="86"/>
                    </a:lnTo>
                    <a:lnTo>
                      <a:pt x="54" y="86"/>
                    </a:lnTo>
                    <a:close/>
                  </a:path>
                </a:pathLst>
              </a:custGeom>
              <a:solidFill>
                <a:srgbClr val="FFFFFF"/>
              </a:solidFill>
              <a:ln w="9525">
                <a:noFill/>
                <a:round/>
                <a:headEnd/>
                <a:tailEnd/>
              </a:ln>
            </p:spPr>
            <p:txBody>
              <a:bodyPr/>
              <a:lstStyle/>
              <a:p>
                <a:endParaRPr lang="ru-RU"/>
              </a:p>
            </p:txBody>
          </p:sp>
          <p:sp>
            <p:nvSpPr>
              <p:cNvPr id="163858" name="Freeform 83"/>
              <p:cNvSpPr>
                <a:spLocks/>
              </p:cNvSpPr>
              <p:nvPr/>
            </p:nvSpPr>
            <p:spPr bwMode="auto">
              <a:xfrm>
                <a:off x="1782" y="2466"/>
                <a:ext cx="92" cy="90"/>
              </a:xfrm>
              <a:custGeom>
                <a:avLst/>
                <a:gdLst>
                  <a:gd name="T0" fmla="*/ 57 w 92"/>
                  <a:gd name="T1" fmla="*/ 88 h 90"/>
                  <a:gd name="T2" fmla="*/ 49 w 92"/>
                  <a:gd name="T3" fmla="*/ 90 h 90"/>
                  <a:gd name="T4" fmla="*/ 39 w 92"/>
                  <a:gd name="T5" fmla="*/ 90 h 90"/>
                  <a:gd name="T6" fmla="*/ 30 w 92"/>
                  <a:gd name="T7" fmla="*/ 88 h 90"/>
                  <a:gd name="T8" fmla="*/ 26 w 92"/>
                  <a:gd name="T9" fmla="*/ 86 h 90"/>
                  <a:gd name="T10" fmla="*/ 22 w 92"/>
                  <a:gd name="T11" fmla="*/ 85 h 90"/>
                  <a:gd name="T12" fmla="*/ 19 w 92"/>
                  <a:gd name="T13" fmla="*/ 82 h 90"/>
                  <a:gd name="T14" fmla="*/ 15 w 92"/>
                  <a:gd name="T15" fmla="*/ 79 h 90"/>
                  <a:gd name="T16" fmla="*/ 9 w 92"/>
                  <a:gd name="T17" fmla="*/ 73 h 90"/>
                  <a:gd name="T18" fmla="*/ 6 w 92"/>
                  <a:gd name="T19" fmla="*/ 69 h 90"/>
                  <a:gd name="T20" fmla="*/ 5 w 92"/>
                  <a:gd name="T21" fmla="*/ 66 h 90"/>
                  <a:gd name="T22" fmla="*/ 1 w 92"/>
                  <a:gd name="T23" fmla="*/ 57 h 90"/>
                  <a:gd name="T24" fmla="*/ 0 w 92"/>
                  <a:gd name="T25" fmla="*/ 49 h 90"/>
                  <a:gd name="T26" fmla="*/ 0 w 92"/>
                  <a:gd name="T27" fmla="*/ 39 h 90"/>
                  <a:gd name="T28" fmla="*/ 1 w 92"/>
                  <a:gd name="T29" fmla="*/ 32 h 90"/>
                  <a:gd name="T30" fmla="*/ 6 w 92"/>
                  <a:gd name="T31" fmla="*/ 24 h 90"/>
                  <a:gd name="T32" fmla="*/ 11 w 92"/>
                  <a:gd name="T33" fmla="*/ 16 h 90"/>
                  <a:gd name="T34" fmla="*/ 14 w 92"/>
                  <a:gd name="T35" fmla="*/ 13 h 90"/>
                  <a:gd name="T36" fmla="*/ 17 w 92"/>
                  <a:gd name="T37" fmla="*/ 9 h 90"/>
                  <a:gd name="T38" fmla="*/ 20 w 92"/>
                  <a:gd name="T39" fmla="*/ 8 h 90"/>
                  <a:gd name="T40" fmla="*/ 26 w 92"/>
                  <a:gd name="T41" fmla="*/ 5 h 90"/>
                  <a:gd name="T42" fmla="*/ 33 w 92"/>
                  <a:gd name="T43" fmla="*/ 2 h 90"/>
                  <a:gd name="T44" fmla="*/ 43 w 92"/>
                  <a:gd name="T45" fmla="*/ 0 h 90"/>
                  <a:gd name="T46" fmla="*/ 52 w 92"/>
                  <a:gd name="T47" fmla="*/ 2 h 90"/>
                  <a:gd name="T48" fmla="*/ 60 w 92"/>
                  <a:gd name="T49" fmla="*/ 4 h 90"/>
                  <a:gd name="T50" fmla="*/ 65 w 92"/>
                  <a:gd name="T51" fmla="*/ 5 h 90"/>
                  <a:gd name="T52" fmla="*/ 70 w 92"/>
                  <a:gd name="T53" fmla="*/ 6 h 90"/>
                  <a:gd name="T54" fmla="*/ 73 w 92"/>
                  <a:gd name="T55" fmla="*/ 9 h 90"/>
                  <a:gd name="T56" fmla="*/ 76 w 92"/>
                  <a:gd name="T57" fmla="*/ 11 h 90"/>
                  <a:gd name="T58" fmla="*/ 83 w 92"/>
                  <a:gd name="T59" fmla="*/ 17 h 90"/>
                  <a:gd name="T60" fmla="*/ 86 w 92"/>
                  <a:gd name="T61" fmla="*/ 22 h 90"/>
                  <a:gd name="T62" fmla="*/ 87 w 92"/>
                  <a:gd name="T63" fmla="*/ 26 h 90"/>
                  <a:gd name="T64" fmla="*/ 90 w 92"/>
                  <a:gd name="T65" fmla="*/ 35 h 90"/>
                  <a:gd name="T66" fmla="*/ 92 w 92"/>
                  <a:gd name="T67" fmla="*/ 43 h 90"/>
                  <a:gd name="T68" fmla="*/ 92 w 92"/>
                  <a:gd name="T69" fmla="*/ 52 h 90"/>
                  <a:gd name="T70" fmla="*/ 91 w 92"/>
                  <a:gd name="T71" fmla="*/ 60 h 90"/>
                  <a:gd name="T72" fmla="*/ 86 w 92"/>
                  <a:gd name="T73" fmla="*/ 67 h 90"/>
                  <a:gd name="T74" fmla="*/ 81 w 92"/>
                  <a:gd name="T75" fmla="*/ 75 h 90"/>
                  <a:gd name="T76" fmla="*/ 77 w 92"/>
                  <a:gd name="T77" fmla="*/ 79 h 90"/>
                  <a:gd name="T78" fmla="*/ 75 w 92"/>
                  <a:gd name="T79" fmla="*/ 80 h 90"/>
                  <a:gd name="T80" fmla="*/ 72 w 92"/>
                  <a:gd name="T81" fmla="*/ 84 h 90"/>
                  <a:gd name="T82" fmla="*/ 66 w 92"/>
                  <a:gd name="T83" fmla="*/ 85 h 90"/>
                  <a:gd name="T84" fmla="*/ 57 w 92"/>
                  <a:gd name="T85" fmla="*/ 88 h 9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2"/>
                  <a:gd name="T130" fmla="*/ 0 h 90"/>
                  <a:gd name="T131" fmla="*/ 92 w 92"/>
                  <a:gd name="T132" fmla="*/ 90 h 9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2" h="90">
                    <a:moveTo>
                      <a:pt x="57" y="88"/>
                    </a:moveTo>
                    <a:lnTo>
                      <a:pt x="49" y="90"/>
                    </a:lnTo>
                    <a:lnTo>
                      <a:pt x="39" y="90"/>
                    </a:lnTo>
                    <a:lnTo>
                      <a:pt x="30" y="88"/>
                    </a:lnTo>
                    <a:lnTo>
                      <a:pt x="26" y="86"/>
                    </a:lnTo>
                    <a:lnTo>
                      <a:pt x="22" y="85"/>
                    </a:lnTo>
                    <a:lnTo>
                      <a:pt x="19" y="82"/>
                    </a:lnTo>
                    <a:lnTo>
                      <a:pt x="15" y="79"/>
                    </a:lnTo>
                    <a:lnTo>
                      <a:pt x="9" y="73"/>
                    </a:lnTo>
                    <a:lnTo>
                      <a:pt x="6" y="69"/>
                    </a:lnTo>
                    <a:lnTo>
                      <a:pt x="5" y="66"/>
                    </a:lnTo>
                    <a:lnTo>
                      <a:pt x="1" y="57"/>
                    </a:lnTo>
                    <a:lnTo>
                      <a:pt x="0" y="49"/>
                    </a:lnTo>
                    <a:lnTo>
                      <a:pt x="0" y="39"/>
                    </a:lnTo>
                    <a:lnTo>
                      <a:pt x="1" y="32"/>
                    </a:lnTo>
                    <a:lnTo>
                      <a:pt x="6" y="24"/>
                    </a:lnTo>
                    <a:lnTo>
                      <a:pt x="11" y="16"/>
                    </a:lnTo>
                    <a:lnTo>
                      <a:pt x="14" y="13"/>
                    </a:lnTo>
                    <a:lnTo>
                      <a:pt x="17" y="9"/>
                    </a:lnTo>
                    <a:lnTo>
                      <a:pt x="20" y="8"/>
                    </a:lnTo>
                    <a:lnTo>
                      <a:pt x="26" y="5"/>
                    </a:lnTo>
                    <a:lnTo>
                      <a:pt x="33" y="2"/>
                    </a:lnTo>
                    <a:lnTo>
                      <a:pt x="43" y="0"/>
                    </a:lnTo>
                    <a:lnTo>
                      <a:pt x="52" y="2"/>
                    </a:lnTo>
                    <a:lnTo>
                      <a:pt x="60" y="4"/>
                    </a:lnTo>
                    <a:lnTo>
                      <a:pt x="65" y="5"/>
                    </a:lnTo>
                    <a:lnTo>
                      <a:pt x="70" y="6"/>
                    </a:lnTo>
                    <a:lnTo>
                      <a:pt x="73" y="9"/>
                    </a:lnTo>
                    <a:lnTo>
                      <a:pt x="76" y="11"/>
                    </a:lnTo>
                    <a:lnTo>
                      <a:pt x="83" y="17"/>
                    </a:lnTo>
                    <a:lnTo>
                      <a:pt x="86" y="22"/>
                    </a:lnTo>
                    <a:lnTo>
                      <a:pt x="87" y="26"/>
                    </a:lnTo>
                    <a:lnTo>
                      <a:pt x="90" y="35"/>
                    </a:lnTo>
                    <a:lnTo>
                      <a:pt x="92" y="43"/>
                    </a:lnTo>
                    <a:lnTo>
                      <a:pt x="92" y="52"/>
                    </a:lnTo>
                    <a:lnTo>
                      <a:pt x="91" y="60"/>
                    </a:lnTo>
                    <a:lnTo>
                      <a:pt x="86" y="67"/>
                    </a:lnTo>
                    <a:lnTo>
                      <a:pt x="81" y="75"/>
                    </a:lnTo>
                    <a:lnTo>
                      <a:pt x="77" y="79"/>
                    </a:lnTo>
                    <a:lnTo>
                      <a:pt x="75" y="80"/>
                    </a:lnTo>
                    <a:lnTo>
                      <a:pt x="72" y="84"/>
                    </a:lnTo>
                    <a:lnTo>
                      <a:pt x="66" y="85"/>
                    </a:lnTo>
                    <a:lnTo>
                      <a:pt x="57" y="88"/>
                    </a:lnTo>
                    <a:close/>
                  </a:path>
                </a:pathLst>
              </a:custGeom>
              <a:solidFill>
                <a:srgbClr val="FFFFFF"/>
              </a:solidFill>
              <a:ln w="9525">
                <a:noFill/>
                <a:round/>
                <a:headEnd/>
                <a:tailEnd/>
              </a:ln>
            </p:spPr>
            <p:txBody>
              <a:bodyPr/>
              <a:lstStyle/>
              <a:p>
                <a:endParaRPr lang="ru-RU"/>
              </a:p>
            </p:txBody>
          </p:sp>
          <p:sp>
            <p:nvSpPr>
              <p:cNvPr id="163859" name="Freeform 84"/>
              <p:cNvSpPr>
                <a:spLocks/>
              </p:cNvSpPr>
              <p:nvPr/>
            </p:nvSpPr>
            <p:spPr bwMode="auto">
              <a:xfrm>
                <a:off x="1801" y="2561"/>
                <a:ext cx="92" cy="89"/>
              </a:xfrm>
              <a:custGeom>
                <a:avLst/>
                <a:gdLst>
                  <a:gd name="T0" fmla="*/ 63 w 92"/>
                  <a:gd name="T1" fmla="*/ 87 h 89"/>
                  <a:gd name="T2" fmla="*/ 54 w 92"/>
                  <a:gd name="T3" fmla="*/ 89 h 89"/>
                  <a:gd name="T4" fmla="*/ 44 w 92"/>
                  <a:gd name="T5" fmla="*/ 89 h 89"/>
                  <a:gd name="T6" fmla="*/ 39 w 92"/>
                  <a:gd name="T7" fmla="*/ 89 h 89"/>
                  <a:gd name="T8" fmla="*/ 37 w 92"/>
                  <a:gd name="T9" fmla="*/ 88 h 89"/>
                  <a:gd name="T10" fmla="*/ 26 w 92"/>
                  <a:gd name="T11" fmla="*/ 85 h 89"/>
                  <a:gd name="T12" fmla="*/ 19 w 92"/>
                  <a:gd name="T13" fmla="*/ 80 h 89"/>
                  <a:gd name="T14" fmla="*/ 16 w 92"/>
                  <a:gd name="T15" fmla="*/ 79 h 89"/>
                  <a:gd name="T16" fmla="*/ 13 w 92"/>
                  <a:gd name="T17" fmla="*/ 75 h 89"/>
                  <a:gd name="T18" fmla="*/ 9 w 92"/>
                  <a:gd name="T19" fmla="*/ 72 h 89"/>
                  <a:gd name="T20" fmla="*/ 8 w 92"/>
                  <a:gd name="T21" fmla="*/ 68 h 89"/>
                  <a:gd name="T22" fmla="*/ 5 w 92"/>
                  <a:gd name="T23" fmla="*/ 64 h 89"/>
                  <a:gd name="T24" fmla="*/ 3 w 92"/>
                  <a:gd name="T25" fmla="*/ 60 h 89"/>
                  <a:gd name="T26" fmla="*/ 2 w 92"/>
                  <a:gd name="T27" fmla="*/ 50 h 89"/>
                  <a:gd name="T28" fmla="*/ 0 w 92"/>
                  <a:gd name="T29" fmla="*/ 42 h 89"/>
                  <a:gd name="T30" fmla="*/ 2 w 92"/>
                  <a:gd name="T31" fmla="*/ 32 h 89"/>
                  <a:gd name="T32" fmla="*/ 5 w 92"/>
                  <a:gd name="T33" fmla="*/ 25 h 89"/>
                  <a:gd name="T34" fmla="*/ 9 w 92"/>
                  <a:gd name="T35" fmla="*/ 19 h 89"/>
                  <a:gd name="T36" fmla="*/ 16 w 92"/>
                  <a:gd name="T37" fmla="*/ 10 h 89"/>
                  <a:gd name="T38" fmla="*/ 22 w 92"/>
                  <a:gd name="T39" fmla="*/ 6 h 89"/>
                  <a:gd name="T40" fmla="*/ 31 w 92"/>
                  <a:gd name="T41" fmla="*/ 1 h 89"/>
                  <a:gd name="T42" fmla="*/ 39 w 92"/>
                  <a:gd name="T43" fmla="*/ 0 h 89"/>
                  <a:gd name="T44" fmla="*/ 48 w 92"/>
                  <a:gd name="T45" fmla="*/ 0 h 89"/>
                  <a:gd name="T46" fmla="*/ 53 w 92"/>
                  <a:gd name="T47" fmla="*/ 0 h 89"/>
                  <a:gd name="T48" fmla="*/ 58 w 92"/>
                  <a:gd name="T49" fmla="*/ 1 h 89"/>
                  <a:gd name="T50" fmla="*/ 66 w 92"/>
                  <a:gd name="T51" fmla="*/ 2 h 89"/>
                  <a:gd name="T52" fmla="*/ 74 w 92"/>
                  <a:gd name="T53" fmla="*/ 7 h 89"/>
                  <a:gd name="T54" fmla="*/ 76 w 92"/>
                  <a:gd name="T55" fmla="*/ 10 h 89"/>
                  <a:gd name="T56" fmla="*/ 80 w 92"/>
                  <a:gd name="T57" fmla="*/ 13 h 89"/>
                  <a:gd name="T58" fmla="*/ 83 w 92"/>
                  <a:gd name="T59" fmla="*/ 17 h 89"/>
                  <a:gd name="T60" fmla="*/ 85 w 92"/>
                  <a:gd name="T61" fmla="*/ 20 h 89"/>
                  <a:gd name="T62" fmla="*/ 87 w 92"/>
                  <a:gd name="T63" fmla="*/ 25 h 89"/>
                  <a:gd name="T64" fmla="*/ 89 w 92"/>
                  <a:gd name="T65" fmla="*/ 30 h 89"/>
                  <a:gd name="T66" fmla="*/ 91 w 92"/>
                  <a:gd name="T67" fmla="*/ 38 h 89"/>
                  <a:gd name="T68" fmla="*/ 92 w 92"/>
                  <a:gd name="T69" fmla="*/ 47 h 89"/>
                  <a:gd name="T70" fmla="*/ 91 w 92"/>
                  <a:gd name="T71" fmla="*/ 55 h 89"/>
                  <a:gd name="T72" fmla="*/ 87 w 92"/>
                  <a:gd name="T73" fmla="*/ 62 h 89"/>
                  <a:gd name="T74" fmla="*/ 83 w 92"/>
                  <a:gd name="T75" fmla="*/ 70 h 89"/>
                  <a:gd name="T76" fmla="*/ 77 w 92"/>
                  <a:gd name="T77" fmla="*/ 77 h 89"/>
                  <a:gd name="T78" fmla="*/ 71 w 92"/>
                  <a:gd name="T79" fmla="*/ 83 h 89"/>
                  <a:gd name="T80" fmla="*/ 63 w 92"/>
                  <a:gd name="T81" fmla="*/ 87 h 8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2"/>
                  <a:gd name="T124" fmla="*/ 0 h 89"/>
                  <a:gd name="T125" fmla="*/ 92 w 92"/>
                  <a:gd name="T126" fmla="*/ 89 h 8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2" h="89">
                    <a:moveTo>
                      <a:pt x="63" y="87"/>
                    </a:moveTo>
                    <a:lnTo>
                      <a:pt x="54" y="89"/>
                    </a:lnTo>
                    <a:lnTo>
                      <a:pt x="44" y="89"/>
                    </a:lnTo>
                    <a:lnTo>
                      <a:pt x="39" y="89"/>
                    </a:lnTo>
                    <a:lnTo>
                      <a:pt x="37" y="88"/>
                    </a:lnTo>
                    <a:lnTo>
                      <a:pt x="26" y="85"/>
                    </a:lnTo>
                    <a:lnTo>
                      <a:pt x="19" y="80"/>
                    </a:lnTo>
                    <a:lnTo>
                      <a:pt x="16" y="79"/>
                    </a:lnTo>
                    <a:lnTo>
                      <a:pt x="13" y="75"/>
                    </a:lnTo>
                    <a:lnTo>
                      <a:pt x="9" y="72"/>
                    </a:lnTo>
                    <a:lnTo>
                      <a:pt x="8" y="68"/>
                    </a:lnTo>
                    <a:lnTo>
                      <a:pt x="5" y="64"/>
                    </a:lnTo>
                    <a:lnTo>
                      <a:pt x="3" y="60"/>
                    </a:lnTo>
                    <a:lnTo>
                      <a:pt x="2" y="50"/>
                    </a:lnTo>
                    <a:lnTo>
                      <a:pt x="0" y="42"/>
                    </a:lnTo>
                    <a:lnTo>
                      <a:pt x="2" y="32"/>
                    </a:lnTo>
                    <a:lnTo>
                      <a:pt x="5" y="25"/>
                    </a:lnTo>
                    <a:lnTo>
                      <a:pt x="9" y="19"/>
                    </a:lnTo>
                    <a:lnTo>
                      <a:pt x="16" y="10"/>
                    </a:lnTo>
                    <a:lnTo>
                      <a:pt x="22" y="6"/>
                    </a:lnTo>
                    <a:lnTo>
                      <a:pt x="31" y="1"/>
                    </a:lnTo>
                    <a:lnTo>
                      <a:pt x="39" y="0"/>
                    </a:lnTo>
                    <a:lnTo>
                      <a:pt x="48" y="0"/>
                    </a:lnTo>
                    <a:lnTo>
                      <a:pt x="53" y="0"/>
                    </a:lnTo>
                    <a:lnTo>
                      <a:pt x="58" y="1"/>
                    </a:lnTo>
                    <a:lnTo>
                      <a:pt x="66" y="2"/>
                    </a:lnTo>
                    <a:lnTo>
                      <a:pt x="74" y="7"/>
                    </a:lnTo>
                    <a:lnTo>
                      <a:pt x="76" y="10"/>
                    </a:lnTo>
                    <a:lnTo>
                      <a:pt x="80" y="13"/>
                    </a:lnTo>
                    <a:lnTo>
                      <a:pt x="83" y="17"/>
                    </a:lnTo>
                    <a:lnTo>
                      <a:pt x="85" y="20"/>
                    </a:lnTo>
                    <a:lnTo>
                      <a:pt x="87" y="25"/>
                    </a:lnTo>
                    <a:lnTo>
                      <a:pt x="89" y="30"/>
                    </a:lnTo>
                    <a:lnTo>
                      <a:pt x="91" y="38"/>
                    </a:lnTo>
                    <a:lnTo>
                      <a:pt x="92" y="47"/>
                    </a:lnTo>
                    <a:lnTo>
                      <a:pt x="91" y="55"/>
                    </a:lnTo>
                    <a:lnTo>
                      <a:pt x="87" y="62"/>
                    </a:lnTo>
                    <a:lnTo>
                      <a:pt x="83" y="70"/>
                    </a:lnTo>
                    <a:lnTo>
                      <a:pt x="77" y="77"/>
                    </a:lnTo>
                    <a:lnTo>
                      <a:pt x="71" y="83"/>
                    </a:lnTo>
                    <a:lnTo>
                      <a:pt x="63" y="87"/>
                    </a:lnTo>
                    <a:close/>
                  </a:path>
                </a:pathLst>
              </a:custGeom>
              <a:solidFill>
                <a:srgbClr val="FFFFFF"/>
              </a:solidFill>
              <a:ln w="9525">
                <a:noFill/>
                <a:round/>
                <a:headEnd/>
                <a:tailEnd/>
              </a:ln>
            </p:spPr>
            <p:txBody>
              <a:bodyPr/>
              <a:lstStyle/>
              <a:p>
                <a:endParaRPr lang="ru-RU"/>
              </a:p>
            </p:txBody>
          </p:sp>
          <p:sp>
            <p:nvSpPr>
              <p:cNvPr id="163860" name="Freeform 85"/>
              <p:cNvSpPr>
                <a:spLocks/>
              </p:cNvSpPr>
              <p:nvPr/>
            </p:nvSpPr>
            <p:spPr bwMode="auto">
              <a:xfrm>
                <a:off x="1837" y="2649"/>
                <a:ext cx="94" cy="91"/>
              </a:xfrm>
              <a:custGeom>
                <a:avLst/>
                <a:gdLst>
                  <a:gd name="T0" fmla="*/ 67 w 94"/>
                  <a:gd name="T1" fmla="*/ 87 h 91"/>
                  <a:gd name="T2" fmla="*/ 58 w 94"/>
                  <a:gd name="T3" fmla="*/ 91 h 91"/>
                  <a:gd name="T4" fmla="*/ 49 w 94"/>
                  <a:gd name="T5" fmla="*/ 91 h 91"/>
                  <a:gd name="T6" fmla="*/ 40 w 94"/>
                  <a:gd name="T7" fmla="*/ 91 h 91"/>
                  <a:gd name="T8" fmla="*/ 32 w 94"/>
                  <a:gd name="T9" fmla="*/ 89 h 91"/>
                  <a:gd name="T10" fmla="*/ 24 w 94"/>
                  <a:gd name="T11" fmla="*/ 84 h 91"/>
                  <a:gd name="T12" fmla="*/ 19 w 94"/>
                  <a:gd name="T13" fmla="*/ 82 h 91"/>
                  <a:gd name="T14" fmla="*/ 16 w 94"/>
                  <a:gd name="T15" fmla="*/ 80 h 91"/>
                  <a:gd name="T16" fmla="*/ 13 w 94"/>
                  <a:gd name="T17" fmla="*/ 76 h 91"/>
                  <a:gd name="T18" fmla="*/ 9 w 94"/>
                  <a:gd name="T19" fmla="*/ 73 h 91"/>
                  <a:gd name="T20" fmla="*/ 8 w 94"/>
                  <a:gd name="T21" fmla="*/ 68 h 91"/>
                  <a:gd name="T22" fmla="*/ 5 w 94"/>
                  <a:gd name="T23" fmla="*/ 65 h 91"/>
                  <a:gd name="T24" fmla="*/ 2 w 94"/>
                  <a:gd name="T25" fmla="*/ 55 h 91"/>
                  <a:gd name="T26" fmla="*/ 0 w 94"/>
                  <a:gd name="T27" fmla="*/ 47 h 91"/>
                  <a:gd name="T28" fmla="*/ 2 w 94"/>
                  <a:gd name="T29" fmla="*/ 38 h 91"/>
                  <a:gd name="T30" fmla="*/ 3 w 94"/>
                  <a:gd name="T31" fmla="*/ 30 h 91"/>
                  <a:gd name="T32" fmla="*/ 8 w 94"/>
                  <a:gd name="T33" fmla="*/ 21 h 91"/>
                  <a:gd name="T34" fmla="*/ 13 w 94"/>
                  <a:gd name="T35" fmla="*/ 15 h 91"/>
                  <a:gd name="T36" fmla="*/ 16 w 94"/>
                  <a:gd name="T37" fmla="*/ 12 h 91"/>
                  <a:gd name="T38" fmla="*/ 19 w 94"/>
                  <a:gd name="T39" fmla="*/ 9 h 91"/>
                  <a:gd name="T40" fmla="*/ 24 w 94"/>
                  <a:gd name="T41" fmla="*/ 6 h 91"/>
                  <a:gd name="T42" fmla="*/ 27 w 94"/>
                  <a:gd name="T43" fmla="*/ 4 h 91"/>
                  <a:gd name="T44" fmla="*/ 37 w 94"/>
                  <a:gd name="T45" fmla="*/ 0 h 91"/>
                  <a:gd name="T46" fmla="*/ 46 w 94"/>
                  <a:gd name="T47" fmla="*/ 0 h 91"/>
                  <a:gd name="T48" fmla="*/ 54 w 94"/>
                  <a:gd name="T49" fmla="*/ 0 h 91"/>
                  <a:gd name="T50" fmla="*/ 64 w 94"/>
                  <a:gd name="T51" fmla="*/ 2 h 91"/>
                  <a:gd name="T52" fmla="*/ 71 w 94"/>
                  <a:gd name="T53" fmla="*/ 6 h 91"/>
                  <a:gd name="T54" fmla="*/ 75 w 94"/>
                  <a:gd name="T55" fmla="*/ 9 h 91"/>
                  <a:gd name="T56" fmla="*/ 78 w 94"/>
                  <a:gd name="T57" fmla="*/ 12 h 91"/>
                  <a:gd name="T58" fmla="*/ 81 w 94"/>
                  <a:gd name="T59" fmla="*/ 15 h 91"/>
                  <a:gd name="T60" fmla="*/ 84 w 94"/>
                  <a:gd name="T61" fmla="*/ 19 h 91"/>
                  <a:gd name="T62" fmla="*/ 88 w 94"/>
                  <a:gd name="T63" fmla="*/ 21 h 91"/>
                  <a:gd name="T64" fmla="*/ 89 w 94"/>
                  <a:gd name="T65" fmla="*/ 26 h 91"/>
                  <a:gd name="T66" fmla="*/ 92 w 94"/>
                  <a:gd name="T67" fmla="*/ 34 h 91"/>
                  <a:gd name="T68" fmla="*/ 94 w 94"/>
                  <a:gd name="T69" fmla="*/ 44 h 91"/>
                  <a:gd name="T70" fmla="*/ 94 w 94"/>
                  <a:gd name="T71" fmla="*/ 52 h 91"/>
                  <a:gd name="T72" fmla="*/ 91 w 94"/>
                  <a:gd name="T73" fmla="*/ 61 h 91"/>
                  <a:gd name="T74" fmla="*/ 88 w 94"/>
                  <a:gd name="T75" fmla="*/ 68 h 91"/>
                  <a:gd name="T76" fmla="*/ 81 w 94"/>
                  <a:gd name="T77" fmla="*/ 76 h 91"/>
                  <a:gd name="T78" fmla="*/ 78 w 94"/>
                  <a:gd name="T79" fmla="*/ 80 h 91"/>
                  <a:gd name="T80" fmla="*/ 75 w 94"/>
                  <a:gd name="T81" fmla="*/ 82 h 91"/>
                  <a:gd name="T82" fmla="*/ 72 w 94"/>
                  <a:gd name="T83" fmla="*/ 84 h 91"/>
                  <a:gd name="T84" fmla="*/ 67 w 94"/>
                  <a:gd name="T85" fmla="*/ 87 h 9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
                  <a:gd name="T130" fmla="*/ 0 h 91"/>
                  <a:gd name="T131" fmla="*/ 94 w 94"/>
                  <a:gd name="T132" fmla="*/ 91 h 9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 h="91">
                    <a:moveTo>
                      <a:pt x="67" y="87"/>
                    </a:moveTo>
                    <a:lnTo>
                      <a:pt x="58" y="91"/>
                    </a:lnTo>
                    <a:lnTo>
                      <a:pt x="49" y="91"/>
                    </a:lnTo>
                    <a:lnTo>
                      <a:pt x="40" y="91"/>
                    </a:lnTo>
                    <a:lnTo>
                      <a:pt x="32" y="89"/>
                    </a:lnTo>
                    <a:lnTo>
                      <a:pt x="24" y="84"/>
                    </a:lnTo>
                    <a:lnTo>
                      <a:pt x="19" y="82"/>
                    </a:lnTo>
                    <a:lnTo>
                      <a:pt x="16" y="80"/>
                    </a:lnTo>
                    <a:lnTo>
                      <a:pt x="13" y="76"/>
                    </a:lnTo>
                    <a:lnTo>
                      <a:pt x="9" y="73"/>
                    </a:lnTo>
                    <a:lnTo>
                      <a:pt x="8" y="68"/>
                    </a:lnTo>
                    <a:lnTo>
                      <a:pt x="5" y="65"/>
                    </a:lnTo>
                    <a:lnTo>
                      <a:pt x="2" y="55"/>
                    </a:lnTo>
                    <a:lnTo>
                      <a:pt x="0" y="47"/>
                    </a:lnTo>
                    <a:lnTo>
                      <a:pt x="2" y="38"/>
                    </a:lnTo>
                    <a:lnTo>
                      <a:pt x="3" y="30"/>
                    </a:lnTo>
                    <a:lnTo>
                      <a:pt x="8" y="21"/>
                    </a:lnTo>
                    <a:lnTo>
                      <a:pt x="13" y="15"/>
                    </a:lnTo>
                    <a:lnTo>
                      <a:pt x="16" y="12"/>
                    </a:lnTo>
                    <a:lnTo>
                      <a:pt x="19" y="9"/>
                    </a:lnTo>
                    <a:lnTo>
                      <a:pt x="24" y="6"/>
                    </a:lnTo>
                    <a:lnTo>
                      <a:pt x="27" y="4"/>
                    </a:lnTo>
                    <a:lnTo>
                      <a:pt x="37" y="0"/>
                    </a:lnTo>
                    <a:lnTo>
                      <a:pt x="46" y="0"/>
                    </a:lnTo>
                    <a:lnTo>
                      <a:pt x="54" y="0"/>
                    </a:lnTo>
                    <a:lnTo>
                      <a:pt x="64" y="2"/>
                    </a:lnTo>
                    <a:lnTo>
                      <a:pt x="71" y="6"/>
                    </a:lnTo>
                    <a:lnTo>
                      <a:pt x="75" y="9"/>
                    </a:lnTo>
                    <a:lnTo>
                      <a:pt x="78" y="12"/>
                    </a:lnTo>
                    <a:lnTo>
                      <a:pt x="81" y="15"/>
                    </a:lnTo>
                    <a:lnTo>
                      <a:pt x="84" y="19"/>
                    </a:lnTo>
                    <a:lnTo>
                      <a:pt x="88" y="21"/>
                    </a:lnTo>
                    <a:lnTo>
                      <a:pt x="89" y="26"/>
                    </a:lnTo>
                    <a:lnTo>
                      <a:pt x="92" y="34"/>
                    </a:lnTo>
                    <a:lnTo>
                      <a:pt x="94" y="44"/>
                    </a:lnTo>
                    <a:lnTo>
                      <a:pt x="94" y="52"/>
                    </a:lnTo>
                    <a:lnTo>
                      <a:pt x="91" y="61"/>
                    </a:lnTo>
                    <a:lnTo>
                      <a:pt x="88" y="68"/>
                    </a:lnTo>
                    <a:lnTo>
                      <a:pt x="81" y="76"/>
                    </a:lnTo>
                    <a:lnTo>
                      <a:pt x="78" y="80"/>
                    </a:lnTo>
                    <a:lnTo>
                      <a:pt x="75" y="82"/>
                    </a:lnTo>
                    <a:lnTo>
                      <a:pt x="72" y="84"/>
                    </a:lnTo>
                    <a:lnTo>
                      <a:pt x="67" y="87"/>
                    </a:lnTo>
                    <a:close/>
                  </a:path>
                </a:pathLst>
              </a:custGeom>
              <a:solidFill>
                <a:srgbClr val="FFFFFF"/>
              </a:solidFill>
              <a:ln w="9525">
                <a:noFill/>
                <a:round/>
                <a:headEnd/>
                <a:tailEnd/>
              </a:ln>
            </p:spPr>
            <p:txBody>
              <a:bodyPr/>
              <a:lstStyle/>
              <a:p>
                <a:endParaRPr lang="ru-RU"/>
              </a:p>
            </p:txBody>
          </p:sp>
          <p:sp>
            <p:nvSpPr>
              <p:cNvPr id="163861" name="Freeform 86"/>
              <p:cNvSpPr>
                <a:spLocks/>
              </p:cNvSpPr>
              <p:nvPr/>
            </p:nvSpPr>
            <p:spPr bwMode="auto">
              <a:xfrm>
                <a:off x="1886" y="2731"/>
                <a:ext cx="93" cy="90"/>
              </a:xfrm>
              <a:custGeom>
                <a:avLst/>
                <a:gdLst>
                  <a:gd name="T0" fmla="*/ 71 w 93"/>
                  <a:gd name="T1" fmla="*/ 84 h 90"/>
                  <a:gd name="T2" fmla="*/ 66 w 93"/>
                  <a:gd name="T3" fmla="*/ 87 h 90"/>
                  <a:gd name="T4" fmla="*/ 61 w 93"/>
                  <a:gd name="T5" fmla="*/ 89 h 90"/>
                  <a:gd name="T6" fmla="*/ 53 w 93"/>
                  <a:gd name="T7" fmla="*/ 90 h 90"/>
                  <a:gd name="T8" fmla="*/ 43 w 93"/>
                  <a:gd name="T9" fmla="*/ 90 h 90"/>
                  <a:gd name="T10" fmla="*/ 33 w 93"/>
                  <a:gd name="T11" fmla="*/ 89 h 90"/>
                  <a:gd name="T12" fmla="*/ 31 w 93"/>
                  <a:gd name="T13" fmla="*/ 89 h 90"/>
                  <a:gd name="T14" fmla="*/ 25 w 93"/>
                  <a:gd name="T15" fmla="*/ 86 h 90"/>
                  <a:gd name="T16" fmla="*/ 22 w 93"/>
                  <a:gd name="T17" fmla="*/ 84 h 90"/>
                  <a:gd name="T18" fmla="*/ 18 w 93"/>
                  <a:gd name="T19" fmla="*/ 82 h 90"/>
                  <a:gd name="T20" fmla="*/ 11 w 93"/>
                  <a:gd name="T21" fmla="*/ 76 h 90"/>
                  <a:gd name="T22" fmla="*/ 6 w 93"/>
                  <a:gd name="T23" fmla="*/ 69 h 90"/>
                  <a:gd name="T24" fmla="*/ 1 w 93"/>
                  <a:gd name="T25" fmla="*/ 60 h 90"/>
                  <a:gd name="T26" fmla="*/ 0 w 93"/>
                  <a:gd name="T27" fmla="*/ 51 h 90"/>
                  <a:gd name="T28" fmla="*/ 0 w 93"/>
                  <a:gd name="T29" fmla="*/ 43 h 90"/>
                  <a:gd name="T30" fmla="*/ 1 w 93"/>
                  <a:gd name="T31" fmla="*/ 34 h 90"/>
                  <a:gd name="T32" fmla="*/ 4 w 93"/>
                  <a:gd name="T33" fmla="*/ 26 h 90"/>
                  <a:gd name="T34" fmla="*/ 6 w 93"/>
                  <a:gd name="T35" fmla="*/ 23 h 90"/>
                  <a:gd name="T36" fmla="*/ 10 w 93"/>
                  <a:gd name="T37" fmla="*/ 20 h 90"/>
                  <a:gd name="T38" fmla="*/ 16 w 93"/>
                  <a:gd name="T39" fmla="*/ 11 h 90"/>
                  <a:gd name="T40" fmla="*/ 22 w 93"/>
                  <a:gd name="T41" fmla="*/ 7 h 90"/>
                  <a:gd name="T42" fmla="*/ 27 w 93"/>
                  <a:gd name="T43" fmla="*/ 6 h 90"/>
                  <a:gd name="T44" fmla="*/ 31 w 93"/>
                  <a:gd name="T45" fmla="*/ 4 h 90"/>
                  <a:gd name="T46" fmla="*/ 40 w 93"/>
                  <a:gd name="T47" fmla="*/ 0 h 90"/>
                  <a:gd name="T48" fmla="*/ 50 w 93"/>
                  <a:gd name="T49" fmla="*/ 0 h 90"/>
                  <a:gd name="T50" fmla="*/ 59 w 93"/>
                  <a:gd name="T51" fmla="*/ 2 h 90"/>
                  <a:gd name="T52" fmla="*/ 62 w 93"/>
                  <a:gd name="T53" fmla="*/ 4 h 90"/>
                  <a:gd name="T54" fmla="*/ 67 w 93"/>
                  <a:gd name="T55" fmla="*/ 5 h 90"/>
                  <a:gd name="T56" fmla="*/ 71 w 93"/>
                  <a:gd name="T57" fmla="*/ 7 h 90"/>
                  <a:gd name="T58" fmla="*/ 75 w 93"/>
                  <a:gd name="T59" fmla="*/ 10 h 90"/>
                  <a:gd name="T60" fmla="*/ 82 w 93"/>
                  <a:gd name="T61" fmla="*/ 17 h 90"/>
                  <a:gd name="T62" fmla="*/ 86 w 93"/>
                  <a:gd name="T63" fmla="*/ 24 h 90"/>
                  <a:gd name="T64" fmla="*/ 92 w 93"/>
                  <a:gd name="T65" fmla="*/ 32 h 90"/>
                  <a:gd name="T66" fmla="*/ 93 w 93"/>
                  <a:gd name="T67" fmla="*/ 39 h 90"/>
                  <a:gd name="T68" fmla="*/ 93 w 93"/>
                  <a:gd name="T69" fmla="*/ 49 h 90"/>
                  <a:gd name="T70" fmla="*/ 92 w 93"/>
                  <a:gd name="T71" fmla="*/ 58 h 90"/>
                  <a:gd name="T72" fmla="*/ 88 w 93"/>
                  <a:gd name="T73" fmla="*/ 65 h 90"/>
                  <a:gd name="T74" fmla="*/ 87 w 93"/>
                  <a:gd name="T75" fmla="*/ 69 h 90"/>
                  <a:gd name="T76" fmla="*/ 83 w 93"/>
                  <a:gd name="T77" fmla="*/ 73 h 90"/>
                  <a:gd name="T78" fmla="*/ 77 w 93"/>
                  <a:gd name="T79" fmla="*/ 79 h 90"/>
                  <a:gd name="T80" fmla="*/ 71 w 93"/>
                  <a:gd name="T81" fmla="*/ 84 h 9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3"/>
                  <a:gd name="T124" fmla="*/ 0 h 90"/>
                  <a:gd name="T125" fmla="*/ 93 w 93"/>
                  <a:gd name="T126" fmla="*/ 90 h 9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3" h="90">
                    <a:moveTo>
                      <a:pt x="71" y="84"/>
                    </a:moveTo>
                    <a:lnTo>
                      <a:pt x="66" y="87"/>
                    </a:lnTo>
                    <a:lnTo>
                      <a:pt x="61" y="89"/>
                    </a:lnTo>
                    <a:lnTo>
                      <a:pt x="53" y="90"/>
                    </a:lnTo>
                    <a:lnTo>
                      <a:pt x="43" y="90"/>
                    </a:lnTo>
                    <a:lnTo>
                      <a:pt x="33" y="89"/>
                    </a:lnTo>
                    <a:lnTo>
                      <a:pt x="31" y="89"/>
                    </a:lnTo>
                    <a:lnTo>
                      <a:pt x="25" y="86"/>
                    </a:lnTo>
                    <a:lnTo>
                      <a:pt x="22" y="84"/>
                    </a:lnTo>
                    <a:lnTo>
                      <a:pt x="18" y="82"/>
                    </a:lnTo>
                    <a:lnTo>
                      <a:pt x="11" y="76"/>
                    </a:lnTo>
                    <a:lnTo>
                      <a:pt x="6" y="69"/>
                    </a:lnTo>
                    <a:lnTo>
                      <a:pt x="1" y="60"/>
                    </a:lnTo>
                    <a:lnTo>
                      <a:pt x="0" y="51"/>
                    </a:lnTo>
                    <a:lnTo>
                      <a:pt x="0" y="43"/>
                    </a:lnTo>
                    <a:lnTo>
                      <a:pt x="1" y="34"/>
                    </a:lnTo>
                    <a:lnTo>
                      <a:pt x="4" y="26"/>
                    </a:lnTo>
                    <a:lnTo>
                      <a:pt x="6" y="23"/>
                    </a:lnTo>
                    <a:lnTo>
                      <a:pt x="10" y="20"/>
                    </a:lnTo>
                    <a:lnTo>
                      <a:pt x="16" y="11"/>
                    </a:lnTo>
                    <a:lnTo>
                      <a:pt x="22" y="7"/>
                    </a:lnTo>
                    <a:lnTo>
                      <a:pt x="27" y="6"/>
                    </a:lnTo>
                    <a:lnTo>
                      <a:pt x="31" y="4"/>
                    </a:lnTo>
                    <a:lnTo>
                      <a:pt x="40" y="0"/>
                    </a:lnTo>
                    <a:lnTo>
                      <a:pt x="50" y="0"/>
                    </a:lnTo>
                    <a:lnTo>
                      <a:pt x="59" y="2"/>
                    </a:lnTo>
                    <a:lnTo>
                      <a:pt x="62" y="4"/>
                    </a:lnTo>
                    <a:lnTo>
                      <a:pt x="67" y="5"/>
                    </a:lnTo>
                    <a:lnTo>
                      <a:pt x="71" y="7"/>
                    </a:lnTo>
                    <a:lnTo>
                      <a:pt x="75" y="10"/>
                    </a:lnTo>
                    <a:lnTo>
                      <a:pt x="82" y="17"/>
                    </a:lnTo>
                    <a:lnTo>
                      <a:pt x="86" y="24"/>
                    </a:lnTo>
                    <a:lnTo>
                      <a:pt x="92" y="32"/>
                    </a:lnTo>
                    <a:lnTo>
                      <a:pt x="93" y="39"/>
                    </a:lnTo>
                    <a:lnTo>
                      <a:pt x="93" y="49"/>
                    </a:lnTo>
                    <a:lnTo>
                      <a:pt x="92" y="58"/>
                    </a:lnTo>
                    <a:lnTo>
                      <a:pt x="88" y="65"/>
                    </a:lnTo>
                    <a:lnTo>
                      <a:pt x="87" y="69"/>
                    </a:lnTo>
                    <a:lnTo>
                      <a:pt x="83" y="73"/>
                    </a:lnTo>
                    <a:lnTo>
                      <a:pt x="77" y="79"/>
                    </a:lnTo>
                    <a:lnTo>
                      <a:pt x="71" y="84"/>
                    </a:lnTo>
                    <a:close/>
                  </a:path>
                </a:pathLst>
              </a:custGeom>
              <a:solidFill>
                <a:srgbClr val="FFFFFF"/>
              </a:solidFill>
              <a:ln w="9525">
                <a:noFill/>
                <a:round/>
                <a:headEnd/>
                <a:tailEnd/>
              </a:ln>
            </p:spPr>
            <p:txBody>
              <a:bodyPr/>
              <a:lstStyle/>
              <a:p>
                <a:endParaRPr lang="ru-RU"/>
              </a:p>
            </p:txBody>
          </p:sp>
          <p:sp>
            <p:nvSpPr>
              <p:cNvPr id="163862" name="Freeform 87"/>
              <p:cNvSpPr>
                <a:spLocks/>
              </p:cNvSpPr>
              <p:nvPr/>
            </p:nvSpPr>
            <p:spPr bwMode="auto">
              <a:xfrm>
                <a:off x="1938" y="2809"/>
                <a:ext cx="94" cy="91"/>
              </a:xfrm>
              <a:custGeom>
                <a:avLst/>
                <a:gdLst>
                  <a:gd name="T0" fmla="*/ 74 w 94"/>
                  <a:gd name="T1" fmla="*/ 84 h 91"/>
                  <a:gd name="T2" fmla="*/ 70 w 94"/>
                  <a:gd name="T3" fmla="*/ 85 h 91"/>
                  <a:gd name="T4" fmla="*/ 66 w 94"/>
                  <a:gd name="T5" fmla="*/ 87 h 91"/>
                  <a:gd name="T6" fmla="*/ 57 w 94"/>
                  <a:gd name="T7" fmla="*/ 90 h 91"/>
                  <a:gd name="T8" fmla="*/ 48 w 94"/>
                  <a:gd name="T9" fmla="*/ 91 h 91"/>
                  <a:gd name="T10" fmla="*/ 44 w 94"/>
                  <a:gd name="T11" fmla="*/ 91 h 91"/>
                  <a:gd name="T12" fmla="*/ 40 w 94"/>
                  <a:gd name="T13" fmla="*/ 90 h 91"/>
                  <a:gd name="T14" fmla="*/ 31 w 94"/>
                  <a:gd name="T15" fmla="*/ 89 h 91"/>
                  <a:gd name="T16" fmla="*/ 23 w 94"/>
                  <a:gd name="T17" fmla="*/ 84 h 91"/>
                  <a:gd name="T18" fmla="*/ 17 w 94"/>
                  <a:gd name="T19" fmla="*/ 79 h 91"/>
                  <a:gd name="T20" fmla="*/ 13 w 94"/>
                  <a:gd name="T21" fmla="*/ 76 h 91"/>
                  <a:gd name="T22" fmla="*/ 10 w 94"/>
                  <a:gd name="T23" fmla="*/ 72 h 91"/>
                  <a:gd name="T24" fmla="*/ 7 w 94"/>
                  <a:gd name="T25" fmla="*/ 68 h 91"/>
                  <a:gd name="T26" fmla="*/ 6 w 94"/>
                  <a:gd name="T27" fmla="*/ 64 h 91"/>
                  <a:gd name="T28" fmla="*/ 2 w 94"/>
                  <a:gd name="T29" fmla="*/ 55 h 91"/>
                  <a:gd name="T30" fmla="*/ 0 w 94"/>
                  <a:gd name="T31" fmla="*/ 47 h 91"/>
                  <a:gd name="T32" fmla="*/ 2 w 94"/>
                  <a:gd name="T33" fmla="*/ 42 h 91"/>
                  <a:gd name="T34" fmla="*/ 2 w 94"/>
                  <a:gd name="T35" fmla="*/ 37 h 91"/>
                  <a:gd name="T36" fmla="*/ 4 w 94"/>
                  <a:gd name="T37" fmla="*/ 30 h 91"/>
                  <a:gd name="T38" fmla="*/ 8 w 94"/>
                  <a:gd name="T39" fmla="*/ 21 h 91"/>
                  <a:gd name="T40" fmla="*/ 13 w 94"/>
                  <a:gd name="T41" fmla="*/ 15 h 91"/>
                  <a:gd name="T42" fmla="*/ 18 w 94"/>
                  <a:gd name="T43" fmla="*/ 11 h 91"/>
                  <a:gd name="T44" fmla="*/ 21 w 94"/>
                  <a:gd name="T45" fmla="*/ 9 h 91"/>
                  <a:gd name="T46" fmla="*/ 24 w 94"/>
                  <a:gd name="T47" fmla="*/ 5 h 91"/>
                  <a:gd name="T48" fmla="*/ 29 w 94"/>
                  <a:gd name="T49" fmla="*/ 4 h 91"/>
                  <a:gd name="T50" fmla="*/ 38 w 94"/>
                  <a:gd name="T51" fmla="*/ 0 h 91"/>
                  <a:gd name="T52" fmla="*/ 47 w 94"/>
                  <a:gd name="T53" fmla="*/ 0 h 91"/>
                  <a:gd name="T54" fmla="*/ 51 w 94"/>
                  <a:gd name="T55" fmla="*/ 0 h 91"/>
                  <a:gd name="T56" fmla="*/ 56 w 94"/>
                  <a:gd name="T57" fmla="*/ 0 h 91"/>
                  <a:gd name="T58" fmla="*/ 64 w 94"/>
                  <a:gd name="T59" fmla="*/ 3 h 91"/>
                  <a:gd name="T60" fmla="*/ 72 w 94"/>
                  <a:gd name="T61" fmla="*/ 7 h 91"/>
                  <a:gd name="T62" fmla="*/ 80 w 94"/>
                  <a:gd name="T63" fmla="*/ 13 h 91"/>
                  <a:gd name="T64" fmla="*/ 83 w 94"/>
                  <a:gd name="T65" fmla="*/ 17 h 91"/>
                  <a:gd name="T66" fmla="*/ 87 w 94"/>
                  <a:gd name="T67" fmla="*/ 20 h 91"/>
                  <a:gd name="T68" fmla="*/ 87 w 94"/>
                  <a:gd name="T69" fmla="*/ 23 h 91"/>
                  <a:gd name="T70" fmla="*/ 89 w 94"/>
                  <a:gd name="T71" fmla="*/ 28 h 91"/>
                  <a:gd name="T72" fmla="*/ 93 w 94"/>
                  <a:gd name="T73" fmla="*/ 36 h 91"/>
                  <a:gd name="T74" fmla="*/ 94 w 94"/>
                  <a:gd name="T75" fmla="*/ 45 h 91"/>
                  <a:gd name="T76" fmla="*/ 94 w 94"/>
                  <a:gd name="T77" fmla="*/ 50 h 91"/>
                  <a:gd name="T78" fmla="*/ 93 w 94"/>
                  <a:gd name="T79" fmla="*/ 53 h 91"/>
                  <a:gd name="T80" fmla="*/ 91 w 94"/>
                  <a:gd name="T81" fmla="*/ 63 h 91"/>
                  <a:gd name="T82" fmla="*/ 87 w 94"/>
                  <a:gd name="T83" fmla="*/ 70 h 91"/>
                  <a:gd name="T84" fmla="*/ 81 w 94"/>
                  <a:gd name="T85" fmla="*/ 77 h 91"/>
                  <a:gd name="T86" fmla="*/ 78 w 94"/>
                  <a:gd name="T87" fmla="*/ 81 h 91"/>
                  <a:gd name="T88" fmla="*/ 74 w 94"/>
                  <a:gd name="T89" fmla="*/ 84 h 9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4"/>
                  <a:gd name="T136" fmla="*/ 0 h 91"/>
                  <a:gd name="T137" fmla="*/ 94 w 94"/>
                  <a:gd name="T138" fmla="*/ 91 h 9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4" h="91">
                    <a:moveTo>
                      <a:pt x="74" y="84"/>
                    </a:moveTo>
                    <a:lnTo>
                      <a:pt x="70" y="85"/>
                    </a:lnTo>
                    <a:lnTo>
                      <a:pt x="66" y="87"/>
                    </a:lnTo>
                    <a:lnTo>
                      <a:pt x="57" y="90"/>
                    </a:lnTo>
                    <a:lnTo>
                      <a:pt x="48" y="91"/>
                    </a:lnTo>
                    <a:lnTo>
                      <a:pt x="44" y="91"/>
                    </a:lnTo>
                    <a:lnTo>
                      <a:pt x="40" y="90"/>
                    </a:lnTo>
                    <a:lnTo>
                      <a:pt x="31" y="89"/>
                    </a:lnTo>
                    <a:lnTo>
                      <a:pt x="23" y="84"/>
                    </a:lnTo>
                    <a:lnTo>
                      <a:pt x="17" y="79"/>
                    </a:lnTo>
                    <a:lnTo>
                      <a:pt x="13" y="76"/>
                    </a:lnTo>
                    <a:lnTo>
                      <a:pt x="10" y="72"/>
                    </a:lnTo>
                    <a:lnTo>
                      <a:pt x="7" y="68"/>
                    </a:lnTo>
                    <a:lnTo>
                      <a:pt x="6" y="64"/>
                    </a:lnTo>
                    <a:lnTo>
                      <a:pt x="2" y="55"/>
                    </a:lnTo>
                    <a:lnTo>
                      <a:pt x="0" y="47"/>
                    </a:lnTo>
                    <a:lnTo>
                      <a:pt x="2" y="42"/>
                    </a:lnTo>
                    <a:lnTo>
                      <a:pt x="2" y="37"/>
                    </a:lnTo>
                    <a:lnTo>
                      <a:pt x="4" y="30"/>
                    </a:lnTo>
                    <a:lnTo>
                      <a:pt x="8" y="21"/>
                    </a:lnTo>
                    <a:lnTo>
                      <a:pt x="13" y="15"/>
                    </a:lnTo>
                    <a:lnTo>
                      <a:pt x="18" y="11"/>
                    </a:lnTo>
                    <a:lnTo>
                      <a:pt x="21" y="9"/>
                    </a:lnTo>
                    <a:lnTo>
                      <a:pt x="24" y="5"/>
                    </a:lnTo>
                    <a:lnTo>
                      <a:pt x="29" y="4"/>
                    </a:lnTo>
                    <a:lnTo>
                      <a:pt x="38" y="0"/>
                    </a:lnTo>
                    <a:lnTo>
                      <a:pt x="47" y="0"/>
                    </a:lnTo>
                    <a:lnTo>
                      <a:pt x="51" y="0"/>
                    </a:lnTo>
                    <a:lnTo>
                      <a:pt x="56" y="0"/>
                    </a:lnTo>
                    <a:lnTo>
                      <a:pt x="64" y="3"/>
                    </a:lnTo>
                    <a:lnTo>
                      <a:pt x="72" y="7"/>
                    </a:lnTo>
                    <a:lnTo>
                      <a:pt x="80" y="13"/>
                    </a:lnTo>
                    <a:lnTo>
                      <a:pt x="83" y="17"/>
                    </a:lnTo>
                    <a:lnTo>
                      <a:pt x="87" y="20"/>
                    </a:lnTo>
                    <a:lnTo>
                      <a:pt x="87" y="23"/>
                    </a:lnTo>
                    <a:lnTo>
                      <a:pt x="89" y="28"/>
                    </a:lnTo>
                    <a:lnTo>
                      <a:pt x="93" y="36"/>
                    </a:lnTo>
                    <a:lnTo>
                      <a:pt x="94" y="45"/>
                    </a:lnTo>
                    <a:lnTo>
                      <a:pt x="94" y="50"/>
                    </a:lnTo>
                    <a:lnTo>
                      <a:pt x="93" y="53"/>
                    </a:lnTo>
                    <a:lnTo>
                      <a:pt x="91" y="63"/>
                    </a:lnTo>
                    <a:lnTo>
                      <a:pt x="87" y="70"/>
                    </a:lnTo>
                    <a:lnTo>
                      <a:pt x="81" y="77"/>
                    </a:lnTo>
                    <a:lnTo>
                      <a:pt x="78" y="81"/>
                    </a:lnTo>
                    <a:lnTo>
                      <a:pt x="74" y="84"/>
                    </a:lnTo>
                    <a:close/>
                  </a:path>
                </a:pathLst>
              </a:custGeom>
              <a:solidFill>
                <a:srgbClr val="FFFFFF"/>
              </a:solidFill>
              <a:ln w="9525">
                <a:noFill/>
                <a:round/>
                <a:headEnd/>
                <a:tailEnd/>
              </a:ln>
            </p:spPr>
            <p:txBody>
              <a:bodyPr/>
              <a:lstStyle/>
              <a:p>
                <a:endParaRPr lang="ru-RU"/>
              </a:p>
            </p:txBody>
          </p:sp>
          <p:sp>
            <p:nvSpPr>
              <p:cNvPr id="163863" name="Freeform 88"/>
              <p:cNvSpPr>
                <a:spLocks/>
              </p:cNvSpPr>
              <p:nvPr/>
            </p:nvSpPr>
            <p:spPr bwMode="auto">
              <a:xfrm>
                <a:off x="2001" y="2890"/>
                <a:ext cx="92" cy="92"/>
              </a:xfrm>
              <a:custGeom>
                <a:avLst/>
                <a:gdLst>
                  <a:gd name="T0" fmla="*/ 76 w 92"/>
                  <a:gd name="T1" fmla="*/ 80 h 92"/>
                  <a:gd name="T2" fmla="*/ 67 w 92"/>
                  <a:gd name="T3" fmla="*/ 85 h 92"/>
                  <a:gd name="T4" fmla="*/ 60 w 92"/>
                  <a:gd name="T5" fmla="*/ 91 h 92"/>
                  <a:gd name="T6" fmla="*/ 55 w 92"/>
                  <a:gd name="T7" fmla="*/ 91 h 92"/>
                  <a:gd name="T8" fmla="*/ 50 w 92"/>
                  <a:gd name="T9" fmla="*/ 91 h 92"/>
                  <a:gd name="T10" fmla="*/ 43 w 92"/>
                  <a:gd name="T11" fmla="*/ 92 h 92"/>
                  <a:gd name="T12" fmla="*/ 33 w 92"/>
                  <a:gd name="T13" fmla="*/ 91 h 92"/>
                  <a:gd name="T14" fmla="*/ 26 w 92"/>
                  <a:gd name="T15" fmla="*/ 87 h 92"/>
                  <a:gd name="T16" fmla="*/ 22 w 92"/>
                  <a:gd name="T17" fmla="*/ 84 h 92"/>
                  <a:gd name="T18" fmla="*/ 17 w 92"/>
                  <a:gd name="T19" fmla="*/ 82 h 92"/>
                  <a:gd name="T20" fmla="*/ 11 w 92"/>
                  <a:gd name="T21" fmla="*/ 76 h 92"/>
                  <a:gd name="T22" fmla="*/ 8 w 92"/>
                  <a:gd name="T23" fmla="*/ 71 h 92"/>
                  <a:gd name="T24" fmla="*/ 7 w 92"/>
                  <a:gd name="T25" fmla="*/ 68 h 92"/>
                  <a:gd name="T26" fmla="*/ 4 w 92"/>
                  <a:gd name="T27" fmla="*/ 60 h 92"/>
                  <a:gd name="T28" fmla="*/ 0 w 92"/>
                  <a:gd name="T29" fmla="*/ 50 h 92"/>
                  <a:gd name="T30" fmla="*/ 0 w 92"/>
                  <a:gd name="T31" fmla="*/ 42 h 92"/>
                  <a:gd name="T32" fmla="*/ 2 w 92"/>
                  <a:gd name="T33" fmla="*/ 32 h 92"/>
                  <a:gd name="T34" fmla="*/ 5 w 92"/>
                  <a:gd name="T35" fmla="*/ 25 h 92"/>
                  <a:gd name="T36" fmla="*/ 8 w 92"/>
                  <a:gd name="T37" fmla="*/ 21 h 92"/>
                  <a:gd name="T38" fmla="*/ 11 w 92"/>
                  <a:gd name="T39" fmla="*/ 19 h 92"/>
                  <a:gd name="T40" fmla="*/ 17 w 92"/>
                  <a:gd name="T41" fmla="*/ 10 h 92"/>
                  <a:gd name="T42" fmla="*/ 25 w 92"/>
                  <a:gd name="T43" fmla="*/ 5 h 92"/>
                  <a:gd name="T44" fmla="*/ 33 w 92"/>
                  <a:gd name="T45" fmla="*/ 2 h 92"/>
                  <a:gd name="T46" fmla="*/ 37 w 92"/>
                  <a:gd name="T47" fmla="*/ 0 h 92"/>
                  <a:gd name="T48" fmla="*/ 41 w 92"/>
                  <a:gd name="T49" fmla="*/ 0 h 92"/>
                  <a:gd name="T50" fmla="*/ 50 w 92"/>
                  <a:gd name="T51" fmla="*/ 0 h 92"/>
                  <a:gd name="T52" fmla="*/ 58 w 92"/>
                  <a:gd name="T53" fmla="*/ 2 h 92"/>
                  <a:gd name="T54" fmla="*/ 67 w 92"/>
                  <a:gd name="T55" fmla="*/ 5 h 92"/>
                  <a:gd name="T56" fmla="*/ 70 w 92"/>
                  <a:gd name="T57" fmla="*/ 7 h 92"/>
                  <a:gd name="T58" fmla="*/ 75 w 92"/>
                  <a:gd name="T59" fmla="*/ 10 h 92"/>
                  <a:gd name="T60" fmla="*/ 81 w 92"/>
                  <a:gd name="T61" fmla="*/ 17 h 92"/>
                  <a:gd name="T62" fmla="*/ 85 w 92"/>
                  <a:gd name="T63" fmla="*/ 19 h 92"/>
                  <a:gd name="T64" fmla="*/ 86 w 92"/>
                  <a:gd name="T65" fmla="*/ 24 h 92"/>
                  <a:gd name="T66" fmla="*/ 89 w 92"/>
                  <a:gd name="T67" fmla="*/ 32 h 92"/>
                  <a:gd name="T68" fmla="*/ 91 w 92"/>
                  <a:gd name="T69" fmla="*/ 40 h 92"/>
                  <a:gd name="T70" fmla="*/ 92 w 92"/>
                  <a:gd name="T71" fmla="*/ 50 h 92"/>
                  <a:gd name="T72" fmla="*/ 91 w 92"/>
                  <a:gd name="T73" fmla="*/ 58 h 92"/>
                  <a:gd name="T74" fmla="*/ 86 w 92"/>
                  <a:gd name="T75" fmla="*/ 66 h 92"/>
                  <a:gd name="T76" fmla="*/ 85 w 92"/>
                  <a:gd name="T77" fmla="*/ 70 h 92"/>
                  <a:gd name="T78" fmla="*/ 82 w 92"/>
                  <a:gd name="T79" fmla="*/ 74 h 92"/>
                  <a:gd name="T80" fmla="*/ 76 w 92"/>
                  <a:gd name="T81" fmla="*/ 80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2"/>
                  <a:gd name="T124" fmla="*/ 0 h 92"/>
                  <a:gd name="T125" fmla="*/ 92 w 92"/>
                  <a:gd name="T126" fmla="*/ 92 h 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2" h="92">
                    <a:moveTo>
                      <a:pt x="76" y="80"/>
                    </a:moveTo>
                    <a:lnTo>
                      <a:pt x="67" y="85"/>
                    </a:lnTo>
                    <a:lnTo>
                      <a:pt x="60" y="91"/>
                    </a:lnTo>
                    <a:lnTo>
                      <a:pt x="55" y="91"/>
                    </a:lnTo>
                    <a:lnTo>
                      <a:pt x="50" y="91"/>
                    </a:lnTo>
                    <a:lnTo>
                      <a:pt x="43" y="92"/>
                    </a:lnTo>
                    <a:lnTo>
                      <a:pt x="33" y="91"/>
                    </a:lnTo>
                    <a:lnTo>
                      <a:pt x="26" y="87"/>
                    </a:lnTo>
                    <a:lnTo>
                      <a:pt x="22" y="84"/>
                    </a:lnTo>
                    <a:lnTo>
                      <a:pt x="17" y="82"/>
                    </a:lnTo>
                    <a:lnTo>
                      <a:pt x="11" y="76"/>
                    </a:lnTo>
                    <a:lnTo>
                      <a:pt x="8" y="71"/>
                    </a:lnTo>
                    <a:lnTo>
                      <a:pt x="7" y="68"/>
                    </a:lnTo>
                    <a:lnTo>
                      <a:pt x="4" y="60"/>
                    </a:lnTo>
                    <a:lnTo>
                      <a:pt x="0" y="50"/>
                    </a:lnTo>
                    <a:lnTo>
                      <a:pt x="0" y="42"/>
                    </a:lnTo>
                    <a:lnTo>
                      <a:pt x="2" y="32"/>
                    </a:lnTo>
                    <a:lnTo>
                      <a:pt x="5" y="25"/>
                    </a:lnTo>
                    <a:lnTo>
                      <a:pt x="8" y="21"/>
                    </a:lnTo>
                    <a:lnTo>
                      <a:pt x="11" y="19"/>
                    </a:lnTo>
                    <a:lnTo>
                      <a:pt x="17" y="10"/>
                    </a:lnTo>
                    <a:lnTo>
                      <a:pt x="25" y="5"/>
                    </a:lnTo>
                    <a:lnTo>
                      <a:pt x="33" y="2"/>
                    </a:lnTo>
                    <a:lnTo>
                      <a:pt x="37" y="0"/>
                    </a:lnTo>
                    <a:lnTo>
                      <a:pt x="41" y="0"/>
                    </a:lnTo>
                    <a:lnTo>
                      <a:pt x="50" y="0"/>
                    </a:lnTo>
                    <a:lnTo>
                      <a:pt x="58" y="2"/>
                    </a:lnTo>
                    <a:lnTo>
                      <a:pt x="67" y="5"/>
                    </a:lnTo>
                    <a:lnTo>
                      <a:pt x="70" y="7"/>
                    </a:lnTo>
                    <a:lnTo>
                      <a:pt x="75" y="10"/>
                    </a:lnTo>
                    <a:lnTo>
                      <a:pt x="81" y="17"/>
                    </a:lnTo>
                    <a:lnTo>
                      <a:pt x="85" y="19"/>
                    </a:lnTo>
                    <a:lnTo>
                      <a:pt x="86" y="24"/>
                    </a:lnTo>
                    <a:lnTo>
                      <a:pt x="89" y="32"/>
                    </a:lnTo>
                    <a:lnTo>
                      <a:pt x="91" y="40"/>
                    </a:lnTo>
                    <a:lnTo>
                      <a:pt x="92" y="50"/>
                    </a:lnTo>
                    <a:lnTo>
                      <a:pt x="91" y="58"/>
                    </a:lnTo>
                    <a:lnTo>
                      <a:pt x="86" y="66"/>
                    </a:lnTo>
                    <a:lnTo>
                      <a:pt x="85" y="70"/>
                    </a:lnTo>
                    <a:lnTo>
                      <a:pt x="82" y="74"/>
                    </a:lnTo>
                    <a:lnTo>
                      <a:pt x="76" y="80"/>
                    </a:lnTo>
                    <a:close/>
                  </a:path>
                </a:pathLst>
              </a:custGeom>
              <a:solidFill>
                <a:srgbClr val="FFFFFF"/>
              </a:solidFill>
              <a:ln w="9525">
                <a:noFill/>
                <a:round/>
                <a:headEnd/>
                <a:tailEnd/>
              </a:ln>
            </p:spPr>
            <p:txBody>
              <a:bodyPr/>
              <a:lstStyle/>
              <a:p>
                <a:endParaRPr lang="ru-RU"/>
              </a:p>
            </p:txBody>
          </p:sp>
          <p:sp>
            <p:nvSpPr>
              <p:cNvPr id="163864" name="Freeform 89"/>
              <p:cNvSpPr>
                <a:spLocks/>
              </p:cNvSpPr>
              <p:nvPr/>
            </p:nvSpPr>
            <p:spPr bwMode="auto">
              <a:xfrm>
                <a:off x="2064" y="2951"/>
                <a:ext cx="95" cy="90"/>
              </a:xfrm>
              <a:custGeom>
                <a:avLst/>
                <a:gdLst>
                  <a:gd name="T0" fmla="*/ 81 w 95"/>
                  <a:gd name="T1" fmla="*/ 78 h 90"/>
                  <a:gd name="T2" fmla="*/ 74 w 95"/>
                  <a:gd name="T3" fmla="*/ 82 h 90"/>
                  <a:gd name="T4" fmla="*/ 70 w 95"/>
                  <a:gd name="T5" fmla="*/ 85 h 90"/>
                  <a:gd name="T6" fmla="*/ 64 w 95"/>
                  <a:gd name="T7" fmla="*/ 87 h 90"/>
                  <a:gd name="T8" fmla="*/ 62 w 95"/>
                  <a:gd name="T9" fmla="*/ 88 h 90"/>
                  <a:gd name="T10" fmla="*/ 56 w 95"/>
                  <a:gd name="T11" fmla="*/ 88 h 90"/>
                  <a:gd name="T12" fmla="*/ 47 w 95"/>
                  <a:gd name="T13" fmla="*/ 90 h 90"/>
                  <a:gd name="T14" fmla="*/ 39 w 95"/>
                  <a:gd name="T15" fmla="*/ 88 h 90"/>
                  <a:gd name="T16" fmla="*/ 29 w 95"/>
                  <a:gd name="T17" fmla="*/ 87 h 90"/>
                  <a:gd name="T18" fmla="*/ 21 w 95"/>
                  <a:gd name="T19" fmla="*/ 82 h 90"/>
                  <a:gd name="T20" fmla="*/ 17 w 95"/>
                  <a:gd name="T21" fmla="*/ 80 h 90"/>
                  <a:gd name="T22" fmla="*/ 14 w 95"/>
                  <a:gd name="T23" fmla="*/ 78 h 90"/>
                  <a:gd name="T24" fmla="*/ 8 w 95"/>
                  <a:gd name="T25" fmla="*/ 69 h 90"/>
                  <a:gd name="T26" fmla="*/ 2 w 95"/>
                  <a:gd name="T27" fmla="*/ 62 h 90"/>
                  <a:gd name="T28" fmla="*/ 1 w 95"/>
                  <a:gd name="T29" fmla="*/ 54 h 90"/>
                  <a:gd name="T30" fmla="*/ 0 w 95"/>
                  <a:gd name="T31" fmla="*/ 45 h 90"/>
                  <a:gd name="T32" fmla="*/ 1 w 95"/>
                  <a:gd name="T33" fmla="*/ 37 h 90"/>
                  <a:gd name="T34" fmla="*/ 2 w 95"/>
                  <a:gd name="T35" fmla="*/ 29 h 90"/>
                  <a:gd name="T36" fmla="*/ 6 w 95"/>
                  <a:gd name="T37" fmla="*/ 24 h 90"/>
                  <a:gd name="T38" fmla="*/ 8 w 95"/>
                  <a:gd name="T39" fmla="*/ 21 h 90"/>
                  <a:gd name="T40" fmla="*/ 14 w 95"/>
                  <a:gd name="T41" fmla="*/ 13 h 90"/>
                  <a:gd name="T42" fmla="*/ 21 w 95"/>
                  <a:gd name="T43" fmla="*/ 9 h 90"/>
                  <a:gd name="T44" fmla="*/ 25 w 95"/>
                  <a:gd name="T45" fmla="*/ 5 h 90"/>
                  <a:gd name="T46" fmla="*/ 29 w 95"/>
                  <a:gd name="T47" fmla="*/ 3 h 90"/>
                  <a:gd name="T48" fmla="*/ 33 w 95"/>
                  <a:gd name="T49" fmla="*/ 2 h 90"/>
                  <a:gd name="T50" fmla="*/ 38 w 95"/>
                  <a:gd name="T51" fmla="*/ 0 h 90"/>
                  <a:gd name="T52" fmla="*/ 47 w 95"/>
                  <a:gd name="T53" fmla="*/ 0 h 90"/>
                  <a:gd name="T54" fmla="*/ 56 w 95"/>
                  <a:gd name="T55" fmla="*/ 0 h 90"/>
                  <a:gd name="T56" fmla="*/ 64 w 95"/>
                  <a:gd name="T57" fmla="*/ 3 h 90"/>
                  <a:gd name="T58" fmla="*/ 74 w 95"/>
                  <a:gd name="T59" fmla="*/ 8 h 90"/>
                  <a:gd name="T60" fmla="*/ 77 w 95"/>
                  <a:gd name="T61" fmla="*/ 9 h 90"/>
                  <a:gd name="T62" fmla="*/ 81 w 95"/>
                  <a:gd name="T63" fmla="*/ 13 h 90"/>
                  <a:gd name="T64" fmla="*/ 87 w 95"/>
                  <a:gd name="T65" fmla="*/ 20 h 90"/>
                  <a:gd name="T66" fmla="*/ 93 w 95"/>
                  <a:gd name="T67" fmla="*/ 29 h 90"/>
                  <a:gd name="T68" fmla="*/ 93 w 95"/>
                  <a:gd name="T69" fmla="*/ 37 h 90"/>
                  <a:gd name="T70" fmla="*/ 95 w 95"/>
                  <a:gd name="T71" fmla="*/ 44 h 90"/>
                  <a:gd name="T72" fmla="*/ 93 w 95"/>
                  <a:gd name="T73" fmla="*/ 54 h 90"/>
                  <a:gd name="T74" fmla="*/ 93 w 95"/>
                  <a:gd name="T75" fmla="*/ 61 h 90"/>
                  <a:gd name="T76" fmla="*/ 89 w 95"/>
                  <a:gd name="T77" fmla="*/ 66 h 90"/>
                  <a:gd name="T78" fmla="*/ 87 w 95"/>
                  <a:gd name="T79" fmla="*/ 69 h 90"/>
                  <a:gd name="T80" fmla="*/ 81 w 95"/>
                  <a:gd name="T81" fmla="*/ 78 h 9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5"/>
                  <a:gd name="T124" fmla="*/ 0 h 90"/>
                  <a:gd name="T125" fmla="*/ 95 w 95"/>
                  <a:gd name="T126" fmla="*/ 90 h 9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5" h="90">
                    <a:moveTo>
                      <a:pt x="81" y="78"/>
                    </a:moveTo>
                    <a:lnTo>
                      <a:pt x="74" y="82"/>
                    </a:lnTo>
                    <a:lnTo>
                      <a:pt x="70" y="85"/>
                    </a:lnTo>
                    <a:lnTo>
                      <a:pt x="64" y="87"/>
                    </a:lnTo>
                    <a:lnTo>
                      <a:pt x="62" y="88"/>
                    </a:lnTo>
                    <a:lnTo>
                      <a:pt x="56" y="88"/>
                    </a:lnTo>
                    <a:lnTo>
                      <a:pt x="47" y="90"/>
                    </a:lnTo>
                    <a:lnTo>
                      <a:pt x="39" y="88"/>
                    </a:lnTo>
                    <a:lnTo>
                      <a:pt x="29" y="87"/>
                    </a:lnTo>
                    <a:lnTo>
                      <a:pt x="21" y="82"/>
                    </a:lnTo>
                    <a:lnTo>
                      <a:pt x="17" y="80"/>
                    </a:lnTo>
                    <a:lnTo>
                      <a:pt x="14" y="78"/>
                    </a:lnTo>
                    <a:lnTo>
                      <a:pt x="8" y="69"/>
                    </a:lnTo>
                    <a:lnTo>
                      <a:pt x="2" y="62"/>
                    </a:lnTo>
                    <a:lnTo>
                      <a:pt x="1" y="54"/>
                    </a:lnTo>
                    <a:lnTo>
                      <a:pt x="0" y="45"/>
                    </a:lnTo>
                    <a:lnTo>
                      <a:pt x="1" y="37"/>
                    </a:lnTo>
                    <a:lnTo>
                      <a:pt x="2" y="29"/>
                    </a:lnTo>
                    <a:lnTo>
                      <a:pt x="6" y="24"/>
                    </a:lnTo>
                    <a:lnTo>
                      <a:pt x="8" y="21"/>
                    </a:lnTo>
                    <a:lnTo>
                      <a:pt x="14" y="13"/>
                    </a:lnTo>
                    <a:lnTo>
                      <a:pt x="21" y="9"/>
                    </a:lnTo>
                    <a:lnTo>
                      <a:pt x="25" y="5"/>
                    </a:lnTo>
                    <a:lnTo>
                      <a:pt x="29" y="3"/>
                    </a:lnTo>
                    <a:lnTo>
                      <a:pt x="33" y="2"/>
                    </a:lnTo>
                    <a:lnTo>
                      <a:pt x="38" y="0"/>
                    </a:lnTo>
                    <a:lnTo>
                      <a:pt x="47" y="0"/>
                    </a:lnTo>
                    <a:lnTo>
                      <a:pt x="56" y="0"/>
                    </a:lnTo>
                    <a:lnTo>
                      <a:pt x="64" y="3"/>
                    </a:lnTo>
                    <a:lnTo>
                      <a:pt x="74" y="8"/>
                    </a:lnTo>
                    <a:lnTo>
                      <a:pt x="77" y="9"/>
                    </a:lnTo>
                    <a:lnTo>
                      <a:pt x="81" y="13"/>
                    </a:lnTo>
                    <a:lnTo>
                      <a:pt x="87" y="20"/>
                    </a:lnTo>
                    <a:lnTo>
                      <a:pt x="93" y="29"/>
                    </a:lnTo>
                    <a:lnTo>
                      <a:pt x="93" y="37"/>
                    </a:lnTo>
                    <a:lnTo>
                      <a:pt x="95" y="44"/>
                    </a:lnTo>
                    <a:lnTo>
                      <a:pt x="93" y="54"/>
                    </a:lnTo>
                    <a:lnTo>
                      <a:pt x="93" y="61"/>
                    </a:lnTo>
                    <a:lnTo>
                      <a:pt x="89" y="66"/>
                    </a:lnTo>
                    <a:lnTo>
                      <a:pt x="87" y="69"/>
                    </a:lnTo>
                    <a:lnTo>
                      <a:pt x="81" y="78"/>
                    </a:lnTo>
                    <a:close/>
                  </a:path>
                </a:pathLst>
              </a:custGeom>
              <a:solidFill>
                <a:srgbClr val="FFFFFF"/>
              </a:solidFill>
              <a:ln w="9525">
                <a:noFill/>
                <a:round/>
                <a:headEnd/>
                <a:tailEnd/>
              </a:ln>
            </p:spPr>
            <p:txBody>
              <a:bodyPr/>
              <a:lstStyle/>
              <a:p>
                <a:endParaRPr lang="ru-RU"/>
              </a:p>
            </p:txBody>
          </p:sp>
          <p:sp>
            <p:nvSpPr>
              <p:cNvPr id="163865" name="Freeform 90"/>
              <p:cNvSpPr>
                <a:spLocks/>
              </p:cNvSpPr>
              <p:nvPr/>
            </p:nvSpPr>
            <p:spPr bwMode="auto">
              <a:xfrm>
                <a:off x="2138" y="3008"/>
                <a:ext cx="91" cy="92"/>
              </a:xfrm>
              <a:custGeom>
                <a:avLst/>
                <a:gdLst>
                  <a:gd name="T0" fmla="*/ 82 w 91"/>
                  <a:gd name="T1" fmla="*/ 76 h 92"/>
                  <a:gd name="T2" fmla="*/ 74 w 91"/>
                  <a:gd name="T3" fmla="*/ 82 h 92"/>
                  <a:gd name="T4" fmla="*/ 68 w 91"/>
                  <a:gd name="T5" fmla="*/ 87 h 92"/>
                  <a:gd name="T6" fmla="*/ 58 w 91"/>
                  <a:gd name="T7" fmla="*/ 90 h 92"/>
                  <a:gd name="T8" fmla="*/ 51 w 91"/>
                  <a:gd name="T9" fmla="*/ 92 h 92"/>
                  <a:gd name="T10" fmla="*/ 41 w 91"/>
                  <a:gd name="T11" fmla="*/ 92 h 92"/>
                  <a:gd name="T12" fmla="*/ 34 w 91"/>
                  <a:gd name="T13" fmla="*/ 89 h 92"/>
                  <a:gd name="T14" fmla="*/ 24 w 91"/>
                  <a:gd name="T15" fmla="*/ 86 h 92"/>
                  <a:gd name="T16" fmla="*/ 18 w 91"/>
                  <a:gd name="T17" fmla="*/ 80 h 92"/>
                  <a:gd name="T18" fmla="*/ 10 w 91"/>
                  <a:gd name="T19" fmla="*/ 74 h 92"/>
                  <a:gd name="T20" fmla="*/ 9 w 91"/>
                  <a:gd name="T21" fmla="*/ 71 h 92"/>
                  <a:gd name="T22" fmla="*/ 5 w 91"/>
                  <a:gd name="T23" fmla="*/ 67 h 92"/>
                  <a:gd name="T24" fmla="*/ 2 w 91"/>
                  <a:gd name="T25" fmla="*/ 59 h 92"/>
                  <a:gd name="T26" fmla="*/ 0 w 91"/>
                  <a:gd name="T27" fmla="*/ 50 h 92"/>
                  <a:gd name="T28" fmla="*/ 0 w 91"/>
                  <a:gd name="T29" fmla="*/ 40 h 92"/>
                  <a:gd name="T30" fmla="*/ 2 w 91"/>
                  <a:gd name="T31" fmla="*/ 38 h 92"/>
                  <a:gd name="T32" fmla="*/ 2 w 91"/>
                  <a:gd name="T33" fmla="*/ 33 h 92"/>
                  <a:gd name="T34" fmla="*/ 7 w 91"/>
                  <a:gd name="T35" fmla="*/ 25 h 92"/>
                  <a:gd name="T36" fmla="*/ 11 w 91"/>
                  <a:gd name="T37" fmla="*/ 17 h 92"/>
                  <a:gd name="T38" fmla="*/ 18 w 91"/>
                  <a:gd name="T39" fmla="*/ 10 h 92"/>
                  <a:gd name="T40" fmla="*/ 26 w 91"/>
                  <a:gd name="T41" fmla="*/ 6 h 92"/>
                  <a:gd name="T42" fmla="*/ 33 w 91"/>
                  <a:gd name="T43" fmla="*/ 2 h 92"/>
                  <a:gd name="T44" fmla="*/ 43 w 91"/>
                  <a:gd name="T45" fmla="*/ 0 h 92"/>
                  <a:gd name="T46" fmla="*/ 50 w 91"/>
                  <a:gd name="T47" fmla="*/ 0 h 92"/>
                  <a:gd name="T48" fmla="*/ 60 w 91"/>
                  <a:gd name="T49" fmla="*/ 2 h 92"/>
                  <a:gd name="T50" fmla="*/ 68 w 91"/>
                  <a:gd name="T51" fmla="*/ 6 h 92"/>
                  <a:gd name="T52" fmla="*/ 76 w 91"/>
                  <a:gd name="T53" fmla="*/ 10 h 92"/>
                  <a:gd name="T54" fmla="*/ 82 w 91"/>
                  <a:gd name="T55" fmla="*/ 19 h 92"/>
                  <a:gd name="T56" fmla="*/ 85 w 91"/>
                  <a:gd name="T57" fmla="*/ 21 h 92"/>
                  <a:gd name="T58" fmla="*/ 87 w 91"/>
                  <a:gd name="T59" fmla="*/ 25 h 92"/>
                  <a:gd name="T60" fmla="*/ 90 w 91"/>
                  <a:gd name="T61" fmla="*/ 33 h 92"/>
                  <a:gd name="T62" fmla="*/ 91 w 91"/>
                  <a:gd name="T63" fmla="*/ 42 h 92"/>
                  <a:gd name="T64" fmla="*/ 91 w 91"/>
                  <a:gd name="T65" fmla="*/ 50 h 92"/>
                  <a:gd name="T66" fmla="*/ 91 w 91"/>
                  <a:gd name="T67" fmla="*/ 55 h 92"/>
                  <a:gd name="T68" fmla="*/ 90 w 91"/>
                  <a:gd name="T69" fmla="*/ 59 h 92"/>
                  <a:gd name="T70" fmla="*/ 87 w 91"/>
                  <a:gd name="T71" fmla="*/ 68 h 92"/>
                  <a:gd name="T72" fmla="*/ 82 w 91"/>
                  <a:gd name="T73" fmla="*/ 76 h 9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1"/>
                  <a:gd name="T112" fmla="*/ 0 h 92"/>
                  <a:gd name="T113" fmla="*/ 91 w 91"/>
                  <a:gd name="T114" fmla="*/ 92 h 9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1" h="92">
                    <a:moveTo>
                      <a:pt x="82" y="76"/>
                    </a:moveTo>
                    <a:lnTo>
                      <a:pt x="74" y="82"/>
                    </a:lnTo>
                    <a:lnTo>
                      <a:pt x="68" y="87"/>
                    </a:lnTo>
                    <a:lnTo>
                      <a:pt x="58" y="90"/>
                    </a:lnTo>
                    <a:lnTo>
                      <a:pt x="51" y="92"/>
                    </a:lnTo>
                    <a:lnTo>
                      <a:pt x="41" y="92"/>
                    </a:lnTo>
                    <a:lnTo>
                      <a:pt x="34" y="89"/>
                    </a:lnTo>
                    <a:lnTo>
                      <a:pt x="24" y="86"/>
                    </a:lnTo>
                    <a:lnTo>
                      <a:pt x="18" y="80"/>
                    </a:lnTo>
                    <a:lnTo>
                      <a:pt x="10" y="74"/>
                    </a:lnTo>
                    <a:lnTo>
                      <a:pt x="9" y="71"/>
                    </a:lnTo>
                    <a:lnTo>
                      <a:pt x="5" y="67"/>
                    </a:lnTo>
                    <a:lnTo>
                      <a:pt x="2" y="59"/>
                    </a:lnTo>
                    <a:lnTo>
                      <a:pt x="0" y="50"/>
                    </a:lnTo>
                    <a:lnTo>
                      <a:pt x="0" y="40"/>
                    </a:lnTo>
                    <a:lnTo>
                      <a:pt x="2" y="38"/>
                    </a:lnTo>
                    <a:lnTo>
                      <a:pt x="2" y="33"/>
                    </a:lnTo>
                    <a:lnTo>
                      <a:pt x="7" y="25"/>
                    </a:lnTo>
                    <a:lnTo>
                      <a:pt x="11" y="17"/>
                    </a:lnTo>
                    <a:lnTo>
                      <a:pt x="18" y="10"/>
                    </a:lnTo>
                    <a:lnTo>
                      <a:pt x="26" y="6"/>
                    </a:lnTo>
                    <a:lnTo>
                      <a:pt x="33" y="2"/>
                    </a:lnTo>
                    <a:lnTo>
                      <a:pt x="43" y="0"/>
                    </a:lnTo>
                    <a:lnTo>
                      <a:pt x="50" y="0"/>
                    </a:lnTo>
                    <a:lnTo>
                      <a:pt x="60" y="2"/>
                    </a:lnTo>
                    <a:lnTo>
                      <a:pt x="68" y="6"/>
                    </a:lnTo>
                    <a:lnTo>
                      <a:pt x="76" y="10"/>
                    </a:lnTo>
                    <a:lnTo>
                      <a:pt x="82" y="19"/>
                    </a:lnTo>
                    <a:lnTo>
                      <a:pt x="85" y="21"/>
                    </a:lnTo>
                    <a:lnTo>
                      <a:pt x="87" y="25"/>
                    </a:lnTo>
                    <a:lnTo>
                      <a:pt x="90" y="33"/>
                    </a:lnTo>
                    <a:lnTo>
                      <a:pt x="91" y="42"/>
                    </a:lnTo>
                    <a:lnTo>
                      <a:pt x="91" y="50"/>
                    </a:lnTo>
                    <a:lnTo>
                      <a:pt x="91" y="55"/>
                    </a:lnTo>
                    <a:lnTo>
                      <a:pt x="90" y="59"/>
                    </a:lnTo>
                    <a:lnTo>
                      <a:pt x="87" y="68"/>
                    </a:lnTo>
                    <a:lnTo>
                      <a:pt x="82" y="76"/>
                    </a:lnTo>
                    <a:close/>
                  </a:path>
                </a:pathLst>
              </a:custGeom>
              <a:solidFill>
                <a:srgbClr val="FFFFFF"/>
              </a:solidFill>
              <a:ln w="9525">
                <a:noFill/>
                <a:round/>
                <a:headEnd/>
                <a:tailEnd/>
              </a:ln>
            </p:spPr>
            <p:txBody>
              <a:bodyPr/>
              <a:lstStyle/>
              <a:p>
                <a:endParaRPr lang="ru-RU"/>
              </a:p>
            </p:txBody>
          </p:sp>
          <p:sp>
            <p:nvSpPr>
              <p:cNvPr id="163866" name="Freeform 91"/>
              <p:cNvSpPr>
                <a:spLocks/>
              </p:cNvSpPr>
              <p:nvPr/>
            </p:nvSpPr>
            <p:spPr bwMode="auto">
              <a:xfrm>
                <a:off x="2210" y="3067"/>
                <a:ext cx="91" cy="90"/>
              </a:xfrm>
              <a:custGeom>
                <a:avLst/>
                <a:gdLst>
                  <a:gd name="T0" fmla="*/ 83 w 91"/>
                  <a:gd name="T1" fmla="*/ 70 h 90"/>
                  <a:gd name="T2" fmla="*/ 77 w 91"/>
                  <a:gd name="T3" fmla="*/ 78 h 90"/>
                  <a:gd name="T4" fmla="*/ 69 w 91"/>
                  <a:gd name="T5" fmla="*/ 82 h 90"/>
                  <a:gd name="T6" fmla="*/ 61 w 91"/>
                  <a:gd name="T7" fmla="*/ 87 h 90"/>
                  <a:gd name="T8" fmla="*/ 58 w 91"/>
                  <a:gd name="T9" fmla="*/ 89 h 90"/>
                  <a:gd name="T10" fmla="*/ 54 w 91"/>
                  <a:gd name="T11" fmla="*/ 89 h 90"/>
                  <a:gd name="T12" fmla="*/ 44 w 91"/>
                  <a:gd name="T13" fmla="*/ 90 h 90"/>
                  <a:gd name="T14" fmla="*/ 36 w 91"/>
                  <a:gd name="T15" fmla="*/ 89 h 90"/>
                  <a:gd name="T16" fmla="*/ 26 w 91"/>
                  <a:gd name="T17" fmla="*/ 86 h 90"/>
                  <a:gd name="T18" fmla="*/ 19 w 91"/>
                  <a:gd name="T19" fmla="*/ 81 h 90"/>
                  <a:gd name="T20" fmla="*/ 13 w 91"/>
                  <a:gd name="T21" fmla="*/ 77 h 90"/>
                  <a:gd name="T22" fmla="*/ 9 w 91"/>
                  <a:gd name="T23" fmla="*/ 73 h 90"/>
                  <a:gd name="T24" fmla="*/ 6 w 91"/>
                  <a:gd name="T25" fmla="*/ 69 h 90"/>
                  <a:gd name="T26" fmla="*/ 3 w 91"/>
                  <a:gd name="T27" fmla="*/ 60 h 90"/>
                  <a:gd name="T28" fmla="*/ 0 w 91"/>
                  <a:gd name="T29" fmla="*/ 53 h 90"/>
                  <a:gd name="T30" fmla="*/ 0 w 91"/>
                  <a:gd name="T31" fmla="*/ 45 h 90"/>
                  <a:gd name="T32" fmla="*/ 0 w 91"/>
                  <a:gd name="T33" fmla="*/ 36 h 90"/>
                  <a:gd name="T34" fmla="*/ 3 w 91"/>
                  <a:gd name="T35" fmla="*/ 28 h 90"/>
                  <a:gd name="T36" fmla="*/ 5 w 91"/>
                  <a:gd name="T37" fmla="*/ 23 h 90"/>
                  <a:gd name="T38" fmla="*/ 8 w 91"/>
                  <a:gd name="T39" fmla="*/ 20 h 90"/>
                  <a:gd name="T40" fmla="*/ 14 w 91"/>
                  <a:gd name="T41" fmla="*/ 12 h 90"/>
                  <a:gd name="T42" fmla="*/ 20 w 91"/>
                  <a:gd name="T43" fmla="*/ 7 h 90"/>
                  <a:gd name="T44" fmla="*/ 28 w 91"/>
                  <a:gd name="T45" fmla="*/ 2 h 90"/>
                  <a:gd name="T46" fmla="*/ 33 w 91"/>
                  <a:gd name="T47" fmla="*/ 2 h 90"/>
                  <a:gd name="T48" fmla="*/ 37 w 91"/>
                  <a:gd name="T49" fmla="*/ 1 h 90"/>
                  <a:gd name="T50" fmla="*/ 45 w 91"/>
                  <a:gd name="T51" fmla="*/ 0 h 90"/>
                  <a:gd name="T52" fmla="*/ 55 w 91"/>
                  <a:gd name="T53" fmla="*/ 0 h 90"/>
                  <a:gd name="T54" fmla="*/ 63 w 91"/>
                  <a:gd name="T55" fmla="*/ 4 h 90"/>
                  <a:gd name="T56" fmla="*/ 72 w 91"/>
                  <a:gd name="T57" fmla="*/ 9 h 90"/>
                  <a:gd name="T58" fmla="*/ 78 w 91"/>
                  <a:gd name="T59" fmla="*/ 13 h 90"/>
                  <a:gd name="T60" fmla="*/ 82 w 91"/>
                  <a:gd name="T61" fmla="*/ 18 h 90"/>
                  <a:gd name="T62" fmla="*/ 84 w 91"/>
                  <a:gd name="T63" fmla="*/ 21 h 90"/>
                  <a:gd name="T64" fmla="*/ 87 w 91"/>
                  <a:gd name="T65" fmla="*/ 29 h 90"/>
                  <a:gd name="T66" fmla="*/ 91 w 91"/>
                  <a:gd name="T67" fmla="*/ 37 h 90"/>
                  <a:gd name="T68" fmla="*/ 91 w 91"/>
                  <a:gd name="T69" fmla="*/ 47 h 90"/>
                  <a:gd name="T70" fmla="*/ 89 w 91"/>
                  <a:gd name="T71" fmla="*/ 54 h 90"/>
                  <a:gd name="T72" fmla="*/ 88 w 91"/>
                  <a:gd name="T73" fmla="*/ 62 h 90"/>
                  <a:gd name="T74" fmla="*/ 84 w 91"/>
                  <a:gd name="T75" fmla="*/ 67 h 90"/>
                  <a:gd name="T76" fmla="*/ 83 w 91"/>
                  <a:gd name="T77" fmla="*/ 70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1"/>
                  <a:gd name="T118" fmla="*/ 0 h 90"/>
                  <a:gd name="T119" fmla="*/ 91 w 91"/>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1" h="90">
                    <a:moveTo>
                      <a:pt x="83" y="70"/>
                    </a:moveTo>
                    <a:lnTo>
                      <a:pt x="77" y="78"/>
                    </a:lnTo>
                    <a:lnTo>
                      <a:pt x="69" y="82"/>
                    </a:lnTo>
                    <a:lnTo>
                      <a:pt x="61" y="87"/>
                    </a:lnTo>
                    <a:lnTo>
                      <a:pt x="58" y="89"/>
                    </a:lnTo>
                    <a:lnTo>
                      <a:pt x="54" y="89"/>
                    </a:lnTo>
                    <a:lnTo>
                      <a:pt x="44" y="90"/>
                    </a:lnTo>
                    <a:lnTo>
                      <a:pt x="36" y="89"/>
                    </a:lnTo>
                    <a:lnTo>
                      <a:pt x="26" y="86"/>
                    </a:lnTo>
                    <a:lnTo>
                      <a:pt x="19" y="81"/>
                    </a:lnTo>
                    <a:lnTo>
                      <a:pt x="13" y="77"/>
                    </a:lnTo>
                    <a:lnTo>
                      <a:pt x="9" y="73"/>
                    </a:lnTo>
                    <a:lnTo>
                      <a:pt x="6" y="69"/>
                    </a:lnTo>
                    <a:lnTo>
                      <a:pt x="3" y="60"/>
                    </a:lnTo>
                    <a:lnTo>
                      <a:pt x="0" y="53"/>
                    </a:lnTo>
                    <a:lnTo>
                      <a:pt x="0" y="45"/>
                    </a:lnTo>
                    <a:lnTo>
                      <a:pt x="0" y="36"/>
                    </a:lnTo>
                    <a:lnTo>
                      <a:pt x="3" y="28"/>
                    </a:lnTo>
                    <a:lnTo>
                      <a:pt x="5" y="23"/>
                    </a:lnTo>
                    <a:lnTo>
                      <a:pt x="8" y="20"/>
                    </a:lnTo>
                    <a:lnTo>
                      <a:pt x="14" y="12"/>
                    </a:lnTo>
                    <a:lnTo>
                      <a:pt x="20" y="7"/>
                    </a:lnTo>
                    <a:lnTo>
                      <a:pt x="28" y="2"/>
                    </a:lnTo>
                    <a:lnTo>
                      <a:pt x="33" y="2"/>
                    </a:lnTo>
                    <a:lnTo>
                      <a:pt x="37" y="1"/>
                    </a:lnTo>
                    <a:lnTo>
                      <a:pt x="45" y="0"/>
                    </a:lnTo>
                    <a:lnTo>
                      <a:pt x="55" y="0"/>
                    </a:lnTo>
                    <a:lnTo>
                      <a:pt x="63" y="4"/>
                    </a:lnTo>
                    <a:lnTo>
                      <a:pt x="72" y="9"/>
                    </a:lnTo>
                    <a:lnTo>
                      <a:pt x="78" y="13"/>
                    </a:lnTo>
                    <a:lnTo>
                      <a:pt x="82" y="18"/>
                    </a:lnTo>
                    <a:lnTo>
                      <a:pt x="84" y="21"/>
                    </a:lnTo>
                    <a:lnTo>
                      <a:pt x="87" y="29"/>
                    </a:lnTo>
                    <a:lnTo>
                      <a:pt x="91" y="37"/>
                    </a:lnTo>
                    <a:lnTo>
                      <a:pt x="91" y="47"/>
                    </a:lnTo>
                    <a:lnTo>
                      <a:pt x="89" y="54"/>
                    </a:lnTo>
                    <a:lnTo>
                      <a:pt x="88" y="62"/>
                    </a:lnTo>
                    <a:lnTo>
                      <a:pt x="84" y="67"/>
                    </a:lnTo>
                    <a:lnTo>
                      <a:pt x="83" y="70"/>
                    </a:lnTo>
                    <a:close/>
                  </a:path>
                </a:pathLst>
              </a:custGeom>
              <a:solidFill>
                <a:srgbClr val="FFFFFF"/>
              </a:solidFill>
              <a:ln w="9525">
                <a:noFill/>
                <a:round/>
                <a:headEnd/>
                <a:tailEnd/>
              </a:ln>
            </p:spPr>
            <p:txBody>
              <a:bodyPr/>
              <a:lstStyle/>
              <a:p>
                <a:endParaRPr lang="ru-RU"/>
              </a:p>
            </p:txBody>
          </p:sp>
          <p:sp>
            <p:nvSpPr>
              <p:cNvPr id="163867" name="Freeform 92"/>
              <p:cNvSpPr>
                <a:spLocks/>
              </p:cNvSpPr>
              <p:nvPr/>
            </p:nvSpPr>
            <p:spPr bwMode="auto">
              <a:xfrm>
                <a:off x="2290" y="3113"/>
                <a:ext cx="94" cy="90"/>
              </a:xfrm>
              <a:custGeom>
                <a:avLst/>
                <a:gdLst>
                  <a:gd name="T0" fmla="*/ 88 w 94"/>
                  <a:gd name="T1" fmla="*/ 67 h 90"/>
                  <a:gd name="T2" fmla="*/ 82 w 94"/>
                  <a:gd name="T3" fmla="*/ 75 h 90"/>
                  <a:gd name="T4" fmla="*/ 78 w 94"/>
                  <a:gd name="T5" fmla="*/ 79 h 90"/>
                  <a:gd name="T6" fmla="*/ 76 w 94"/>
                  <a:gd name="T7" fmla="*/ 80 h 90"/>
                  <a:gd name="T8" fmla="*/ 67 w 94"/>
                  <a:gd name="T9" fmla="*/ 85 h 90"/>
                  <a:gd name="T10" fmla="*/ 59 w 94"/>
                  <a:gd name="T11" fmla="*/ 88 h 90"/>
                  <a:gd name="T12" fmla="*/ 52 w 94"/>
                  <a:gd name="T13" fmla="*/ 90 h 90"/>
                  <a:gd name="T14" fmla="*/ 46 w 94"/>
                  <a:gd name="T15" fmla="*/ 90 h 90"/>
                  <a:gd name="T16" fmla="*/ 42 w 94"/>
                  <a:gd name="T17" fmla="*/ 90 h 90"/>
                  <a:gd name="T18" fmla="*/ 33 w 94"/>
                  <a:gd name="T19" fmla="*/ 88 h 90"/>
                  <a:gd name="T20" fmla="*/ 25 w 94"/>
                  <a:gd name="T21" fmla="*/ 83 h 90"/>
                  <a:gd name="T22" fmla="*/ 19 w 94"/>
                  <a:gd name="T23" fmla="*/ 82 h 90"/>
                  <a:gd name="T24" fmla="*/ 16 w 94"/>
                  <a:gd name="T25" fmla="*/ 79 h 90"/>
                  <a:gd name="T26" fmla="*/ 10 w 94"/>
                  <a:gd name="T27" fmla="*/ 73 h 90"/>
                  <a:gd name="T28" fmla="*/ 8 w 94"/>
                  <a:gd name="T29" fmla="*/ 69 h 90"/>
                  <a:gd name="T30" fmla="*/ 5 w 94"/>
                  <a:gd name="T31" fmla="*/ 64 h 90"/>
                  <a:gd name="T32" fmla="*/ 2 w 94"/>
                  <a:gd name="T33" fmla="*/ 56 h 90"/>
                  <a:gd name="T34" fmla="*/ 0 w 94"/>
                  <a:gd name="T35" fmla="*/ 49 h 90"/>
                  <a:gd name="T36" fmla="*/ 0 w 94"/>
                  <a:gd name="T37" fmla="*/ 44 h 90"/>
                  <a:gd name="T38" fmla="*/ 2 w 94"/>
                  <a:gd name="T39" fmla="*/ 39 h 90"/>
                  <a:gd name="T40" fmla="*/ 4 w 94"/>
                  <a:gd name="T41" fmla="*/ 32 h 90"/>
                  <a:gd name="T42" fmla="*/ 5 w 94"/>
                  <a:gd name="T43" fmla="*/ 27 h 90"/>
                  <a:gd name="T44" fmla="*/ 7 w 94"/>
                  <a:gd name="T45" fmla="*/ 22 h 90"/>
                  <a:gd name="T46" fmla="*/ 13 w 94"/>
                  <a:gd name="T47" fmla="*/ 16 h 90"/>
                  <a:gd name="T48" fmla="*/ 16 w 94"/>
                  <a:gd name="T49" fmla="*/ 13 h 90"/>
                  <a:gd name="T50" fmla="*/ 19 w 94"/>
                  <a:gd name="T51" fmla="*/ 10 h 90"/>
                  <a:gd name="T52" fmla="*/ 27 w 94"/>
                  <a:gd name="T53" fmla="*/ 5 h 90"/>
                  <a:gd name="T54" fmla="*/ 35 w 94"/>
                  <a:gd name="T55" fmla="*/ 2 h 90"/>
                  <a:gd name="T56" fmla="*/ 45 w 94"/>
                  <a:gd name="T57" fmla="*/ 0 h 90"/>
                  <a:gd name="T58" fmla="*/ 48 w 94"/>
                  <a:gd name="T59" fmla="*/ 0 h 90"/>
                  <a:gd name="T60" fmla="*/ 53 w 94"/>
                  <a:gd name="T61" fmla="*/ 0 h 90"/>
                  <a:gd name="T62" fmla="*/ 63 w 94"/>
                  <a:gd name="T63" fmla="*/ 4 h 90"/>
                  <a:gd name="T64" fmla="*/ 70 w 94"/>
                  <a:gd name="T65" fmla="*/ 6 h 90"/>
                  <a:gd name="T66" fmla="*/ 76 w 94"/>
                  <a:gd name="T67" fmla="*/ 9 h 90"/>
                  <a:gd name="T68" fmla="*/ 78 w 94"/>
                  <a:gd name="T69" fmla="*/ 11 h 90"/>
                  <a:gd name="T70" fmla="*/ 85 w 94"/>
                  <a:gd name="T71" fmla="*/ 17 h 90"/>
                  <a:gd name="T72" fmla="*/ 86 w 94"/>
                  <a:gd name="T73" fmla="*/ 22 h 90"/>
                  <a:gd name="T74" fmla="*/ 89 w 94"/>
                  <a:gd name="T75" fmla="*/ 25 h 90"/>
                  <a:gd name="T76" fmla="*/ 93 w 94"/>
                  <a:gd name="T77" fmla="*/ 33 h 90"/>
                  <a:gd name="T78" fmla="*/ 94 w 94"/>
                  <a:gd name="T79" fmla="*/ 43 h 90"/>
                  <a:gd name="T80" fmla="*/ 94 w 94"/>
                  <a:gd name="T81" fmla="*/ 45 h 90"/>
                  <a:gd name="T82" fmla="*/ 94 w 94"/>
                  <a:gd name="T83" fmla="*/ 50 h 90"/>
                  <a:gd name="T84" fmla="*/ 91 w 94"/>
                  <a:gd name="T85" fmla="*/ 60 h 90"/>
                  <a:gd name="T86" fmla="*/ 89 w 94"/>
                  <a:gd name="T87" fmla="*/ 63 h 90"/>
                  <a:gd name="T88" fmla="*/ 88 w 94"/>
                  <a:gd name="T89" fmla="*/ 67 h 9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4"/>
                  <a:gd name="T136" fmla="*/ 0 h 90"/>
                  <a:gd name="T137" fmla="*/ 94 w 94"/>
                  <a:gd name="T138" fmla="*/ 90 h 9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4" h="90">
                    <a:moveTo>
                      <a:pt x="88" y="67"/>
                    </a:moveTo>
                    <a:lnTo>
                      <a:pt x="82" y="75"/>
                    </a:lnTo>
                    <a:lnTo>
                      <a:pt x="78" y="79"/>
                    </a:lnTo>
                    <a:lnTo>
                      <a:pt x="76" y="80"/>
                    </a:lnTo>
                    <a:lnTo>
                      <a:pt x="67" y="85"/>
                    </a:lnTo>
                    <a:lnTo>
                      <a:pt x="59" y="88"/>
                    </a:lnTo>
                    <a:lnTo>
                      <a:pt x="52" y="90"/>
                    </a:lnTo>
                    <a:lnTo>
                      <a:pt x="46" y="90"/>
                    </a:lnTo>
                    <a:lnTo>
                      <a:pt x="42" y="90"/>
                    </a:lnTo>
                    <a:lnTo>
                      <a:pt x="33" y="88"/>
                    </a:lnTo>
                    <a:lnTo>
                      <a:pt x="25" y="83"/>
                    </a:lnTo>
                    <a:lnTo>
                      <a:pt x="19" y="82"/>
                    </a:lnTo>
                    <a:lnTo>
                      <a:pt x="16" y="79"/>
                    </a:lnTo>
                    <a:lnTo>
                      <a:pt x="10" y="73"/>
                    </a:lnTo>
                    <a:lnTo>
                      <a:pt x="8" y="69"/>
                    </a:lnTo>
                    <a:lnTo>
                      <a:pt x="5" y="64"/>
                    </a:lnTo>
                    <a:lnTo>
                      <a:pt x="2" y="56"/>
                    </a:lnTo>
                    <a:lnTo>
                      <a:pt x="0" y="49"/>
                    </a:lnTo>
                    <a:lnTo>
                      <a:pt x="0" y="44"/>
                    </a:lnTo>
                    <a:lnTo>
                      <a:pt x="2" y="39"/>
                    </a:lnTo>
                    <a:lnTo>
                      <a:pt x="4" y="32"/>
                    </a:lnTo>
                    <a:lnTo>
                      <a:pt x="5" y="27"/>
                    </a:lnTo>
                    <a:lnTo>
                      <a:pt x="7" y="22"/>
                    </a:lnTo>
                    <a:lnTo>
                      <a:pt x="13" y="16"/>
                    </a:lnTo>
                    <a:lnTo>
                      <a:pt x="16" y="13"/>
                    </a:lnTo>
                    <a:lnTo>
                      <a:pt x="19" y="10"/>
                    </a:lnTo>
                    <a:lnTo>
                      <a:pt x="27" y="5"/>
                    </a:lnTo>
                    <a:lnTo>
                      <a:pt x="35" y="2"/>
                    </a:lnTo>
                    <a:lnTo>
                      <a:pt x="45" y="0"/>
                    </a:lnTo>
                    <a:lnTo>
                      <a:pt x="48" y="0"/>
                    </a:lnTo>
                    <a:lnTo>
                      <a:pt x="53" y="0"/>
                    </a:lnTo>
                    <a:lnTo>
                      <a:pt x="63" y="4"/>
                    </a:lnTo>
                    <a:lnTo>
                      <a:pt x="70" y="6"/>
                    </a:lnTo>
                    <a:lnTo>
                      <a:pt x="76" y="9"/>
                    </a:lnTo>
                    <a:lnTo>
                      <a:pt x="78" y="11"/>
                    </a:lnTo>
                    <a:lnTo>
                      <a:pt x="85" y="17"/>
                    </a:lnTo>
                    <a:lnTo>
                      <a:pt x="86" y="22"/>
                    </a:lnTo>
                    <a:lnTo>
                      <a:pt x="89" y="25"/>
                    </a:lnTo>
                    <a:lnTo>
                      <a:pt x="93" y="33"/>
                    </a:lnTo>
                    <a:lnTo>
                      <a:pt x="94" y="43"/>
                    </a:lnTo>
                    <a:lnTo>
                      <a:pt x="94" y="45"/>
                    </a:lnTo>
                    <a:lnTo>
                      <a:pt x="94" y="50"/>
                    </a:lnTo>
                    <a:lnTo>
                      <a:pt x="91" y="60"/>
                    </a:lnTo>
                    <a:lnTo>
                      <a:pt x="89" y="63"/>
                    </a:lnTo>
                    <a:lnTo>
                      <a:pt x="88" y="67"/>
                    </a:lnTo>
                    <a:close/>
                  </a:path>
                </a:pathLst>
              </a:custGeom>
              <a:solidFill>
                <a:srgbClr val="FFFFFF"/>
              </a:solidFill>
              <a:ln w="9525">
                <a:noFill/>
                <a:round/>
                <a:headEnd/>
                <a:tailEnd/>
              </a:ln>
            </p:spPr>
            <p:txBody>
              <a:bodyPr/>
              <a:lstStyle/>
              <a:p>
                <a:endParaRPr lang="ru-RU"/>
              </a:p>
            </p:txBody>
          </p:sp>
          <p:sp>
            <p:nvSpPr>
              <p:cNvPr id="163868" name="Freeform 93"/>
              <p:cNvSpPr>
                <a:spLocks/>
              </p:cNvSpPr>
              <p:nvPr/>
            </p:nvSpPr>
            <p:spPr bwMode="auto">
              <a:xfrm>
                <a:off x="2386" y="3162"/>
                <a:ext cx="92" cy="91"/>
              </a:xfrm>
              <a:custGeom>
                <a:avLst/>
                <a:gdLst>
                  <a:gd name="T0" fmla="*/ 88 w 92"/>
                  <a:gd name="T1" fmla="*/ 64 h 91"/>
                  <a:gd name="T2" fmla="*/ 86 w 92"/>
                  <a:gd name="T3" fmla="*/ 69 h 91"/>
                  <a:gd name="T4" fmla="*/ 83 w 92"/>
                  <a:gd name="T5" fmla="*/ 72 h 91"/>
                  <a:gd name="T6" fmla="*/ 79 w 92"/>
                  <a:gd name="T7" fmla="*/ 78 h 91"/>
                  <a:gd name="T8" fmla="*/ 71 w 92"/>
                  <a:gd name="T9" fmla="*/ 83 h 91"/>
                  <a:gd name="T10" fmla="*/ 67 w 92"/>
                  <a:gd name="T11" fmla="*/ 86 h 91"/>
                  <a:gd name="T12" fmla="*/ 62 w 92"/>
                  <a:gd name="T13" fmla="*/ 88 h 91"/>
                  <a:gd name="T14" fmla="*/ 54 w 92"/>
                  <a:gd name="T15" fmla="*/ 90 h 91"/>
                  <a:gd name="T16" fmla="*/ 50 w 92"/>
                  <a:gd name="T17" fmla="*/ 91 h 91"/>
                  <a:gd name="T18" fmla="*/ 45 w 92"/>
                  <a:gd name="T19" fmla="*/ 91 h 91"/>
                  <a:gd name="T20" fmla="*/ 35 w 92"/>
                  <a:gd name="T21" fmla="*/ 90 h 91"/>
                  <a:gd name="T22" fmla="*/ 31 w 92"/>
                  <a:gd name="T23" fmla="*/ 88 h 91"/>
                  <a:gd name="T24" fmla="*/ 27 w 92"/>
                  <a:gd name="T25" fmla="*/ 86 h 91"/>
                  <a:gd name="T26" fmla="*/ 22 w 92"/>
                  <a:gd name="T27" fmla="*/ 84 h 91"/>
                  <a:gd name="T28" fmla="*/ 19 w 92"/>
                  <a:gd name="T29" fmla="*/ 82 h 91"/>
                  <a:gd name="T30" fmla="*/ 10 w 92"/>
                  <a:gd name="T31" fmla="*/ 75 h 91"/>
                  <a:gd name="T32" fmla="*/ 10 w 92"/>
                  <a:gd name="T33" fmla="*/ 72 h 91"/>
                  <a:gd name="T34" fmla="*/ 6 w 92"/>
                  <a:gd name="T35" fmla="*/ 69 h 91"/>
                  <a:gd name="T36" fmla="*/ 3 w 92"/>
                  <a:gd name="T37" fmla="*/ 61 h 91"/>
                  <a:gd name="T38" fmla="*/ 0 w 92"/>
                  <a:gd name="T39" fmla="*/ 53 h 91"/>
                  <a:gd name="T40" fmla="*/ 0 w 92"/>
                  <a:gd name="T41" fmla="*/ 48 h 91"/>
                  <a:gd name="T42" fmla="*/ 0 w 92"/>
                  <a:gd name="T43" fmla="*/ 44 h 91"/>
                  <a:gd name="T44" fmla="*/ 1 w 92"/>
                  <a:gd name="T45" fmla="*/ 33 h 91"/>
                  <a:gd name="T46" fmla="*/ 1 w 92"/>
                  <a:gd name="T47" fmla="*/ 31 h 91"/>
                  <a:gd name="T48" fmla="*/ 4 w 92"/>
                  <a:gd name="T49" fmla="*/ 26 h 91"/>
                  <a:gd name="T50" fmla="*/ 6 w 92"/>
                  <a:gd name="T51" fmla="*/ 21 h 91"/>
                  <a:gd name="T52" fmla="*/ 10 w 92"/>
                  <a:gd name="T53" fmla="*/ 18 h 91"/>
                  <a:gd name="T54" fmla="*/ 14 w 92"/>
                  <a:gd name="T55" fmla="*/ 12 h 91"/>
                  <a:gd name="T56" fmla="*/ 22 w 92"/>
                  <a:gd name="T57" fmla="*/ 6 h 91"/>
                  <a:gd name="T58" fmla="*/ 25 w 92"/>
                  <a:gd name="T59" fmla="*/ 3 h 91"/>
                  <a:gd name="T60" fmla="*/ 31 w 92"/>
                  <a:gd name="T61" fmla="*/ 2 h 91"/>
                  <a:gd name="T62" fmla="*/ 38 w 92"/>
                  <a:gd name="T63" fmla="*/ 0 h 91"/>
                  <a:gd name="T64" fmla="*/ 43 w 92"/>
                  <a:gd name="T65" fmla="*/ 0 h 91"/>
                  <a:gd name="T66" fmla="*/ 48 w 92"/>
                  <a:gd name="T67" fmla="*/ 0 h 91"/>
                  <a:gd name="T68" fmla="*/ 58 w 92"/>
                  <a:gd name="T69" fmla="*/ 0 h 91"/>
                  <a:gd name="T70" fmla="*/ 62 w 92"/>
                  <a:gd name="T71" fmla="*/ 2 h 91"/>
                  <a:gd name="T72" fmla="*/ 65 w 92"/>
                  <a:gd name="T73" fmla="*/ 3 h 91"/>
                  <a:gd name="T74" fmla="*/ 71 w 92"/>
                  <a:gd name="T75" fmla="*/ 6 h 91"/>
                  <a:gd name="T76" fmla="*/ 73 w 92"/>
                  <a:gd name="T77" fmla="*/ 8 h 91"/>
                  <a:gd name="T78" fmla="*/ 82 w 92"/>
                  <a:gd name="T79" fmla="*/ 14 h 91"/>
                  <a:gd name="T80" fmla="*/ 83 w 92"/>
                  <a:gd name="T81" fmla="*/ 18 h 91"/>
                  <a:gd name="T82" fmla="*/ 86 w 92"/>
                  <a:gd name="T83" fmla="*/ 21 h 91"/>
                  <a:gd name="T84" fmla="*/ 90 w 92"/>
                  <a:gd name="T85" fmla="*/ 29 h 91"/>
                  <a:gd name="T86" fmla="*/ 92 w 92"/>
                  <a:gd name="T87" fmla="*/ 38 h 91"/>
                  <a:gd name="T88" fmla="*/ 92 w 92"/>
                  <a:gd name="T89" fmla="*/ 42 h 91"/>
                  <a:gd name="T90" fmla="*/ 92 w 92"/>
                  <a:gd name="T91" fmla="*/ 46 h 91"/>
                  <a:gd name="T92" fmla="*/ 92 w 92"/>
                  <a:gd name="T93" fmla="*/ 56 h 91"/>
                  <a:gd name="T94" fmla="*/ 92 w 92"/>
                  <a:gd name="T95" fmla="*/ 59 h 91"/>
                  <a:gd name="T96" fmla="*/ 88 w 92"/>
                  <a:gd name="T97" fmla="*/ 64 h 9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92"/>
                  <a:gd name="T148" fmla="*/ 0 h 91"/>
                  <a:gd name="T149" fmla="*/ 92 w 92"/>
                  <a:gd name="T150" fmla="*/ 91 h 9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92" h="91">
                    <a:moveTo>
                      <a:pt x="88" y="64"/>
                    </a:moveTo>
                    <a:lnTo>
                      <a:pt x="86" y="69"/>
                    </a:lnTo>
                    <a:lnTo>
                      <a:pt x="83" y="72"/>
                    </a:lnTo>
                    <a:lnTo>
                      <a:pt x="79" y="78"/>
                    </a:lnTo>
                    <a:lnTo>
                      <a:pt x="71" y="83"/>
                    </a:lnTo>
                    <a:lnTo>
                      <a:pt x="67" y="86"/>
                    </a:lnTo>
                    <a:lnTo>
                      <a:pt x="62" y="88"/>
                    </a:lnTo>
                    <a:lnTo>
                      <a:pt x="54" y="90"/>
                    </a:lnTo>
                    <a:lnTo>
                      <a:pt x="50" y="91"/>
                    </a:lnTo>
                    <a:lnTo>
                      <a:pt x="45" y="91"/>
                    </a:lnTo>
                    <a:lnTo>
                      <a:pt x="35" y="90"/>
                    </a:lnTo>
                    <a:lnTo>
                      <a:pt x="31" y="88"/>
                    </a:lnTo>
                    <a:lnTo>
                      <a:pt x="27" y="86"/>
                    </a:lnTo>
                    <a:lnTo>
                      <a:pt x="22" y="84"/>
                    </a:lnTo>
                    <a:lnTo>
                      <a:pt x="19" y="82"/>
                    </a:lnTo>
                    <a:lnTo>
                      <a:pt x="10" y="75"/>
                    </a:lnTo>
                    <a:lnTo>
                      <a:pt x="10" y="72"/>
                    </a:lnTo>
                    <a:lnTo>
                      <a:pt x="6" y="69"/>
                    </a:lnTo>
                    <a:lnTo>
                      <a:pt x="3" y="61"/>
                    </a:lnTo>
                    <a:lnTo>
                      <a:pt x="0" y="53"/>
                    </a:lnTo>
                    <a:lnTo>
                      <a:pt x="0" y="48"/>
                    </a:lnTo>
                    <a:lnTo>
                      <a:pt x="0" y="44"/>
                    </a:lnTo>
                    <a:lnTo>
                      <a:pt x="1" y="33"/>
                    </a:lnTo>
                    <a:lnTo>
                      <a:pt x="1" y="31"/>
                    </a:lnTo>
                    <a:lnTo>
                      <a:pt x="4" y="26"/>
                    </a:lnTo>
                    <a:lnTo>
                      <a:pt x="6" y="21"/>
                    </a:lnTo>
                    <a:lnTo>
                      <a:pt x="10" y="18"/>
                    </a:lnTo>
                    <a:lnTo>
                      <a:pt x="14" y="12"/>
                    </a:lnTo>
                    <a:lnTo>
                      <a:pt x="22" y="6"/>
                    </a:lnTo>
                    <a:lnTo>
                      <a:pt x="25" y="3"/>
                    </a:lnTo>
                    <a:lnTo>
                      <a:pt x="31" y="2"/>
                    </a:lnTo>
                    <a:lnTo>
                      <a:pt x="38" y="0"/>
                    </a:lnTo>
                    <a:lnTo>
                      <a:pt x="43" y="0"/>
                    </a:lnTo>
                    <a:lnTo>
                      <a:pt x="48" y="0"/>
                    </a:lnTo>
                    <a:lnTo>
                      <a:pt x="58" y="0"/>
                    </a:lnTo>
                    <a:lnTo>
                      <a:pt x="62" y="2"/>
                    </a:lnTo>
                    <a:lnTo>
                      <a:pt x="65" y="3"/>
                    </a:lnTo>
                    <a:lnTo>
                      <a:pt x="71" y="6"/>
                    </a:lnTo>
                    <a:lnTo>
                      <a:pt x="73" y="8"/>
                    </a:lnTo>
                    <a:lnTo>
                      <a:pt x="82" y="14"/>
                    </a:lnTo>
                    <a:lnTo>
                      <a:pt x="83" y="18"/>
                    </a:lnTo>
                    <a:lnTo>
                      <a:pt x="86" y="21"/>
                    </a:lnTo>
                    <a:lnTo>
                      <a:pt x="90" y="29"/>
                    </a:lnTo>
                    <a:lnTo>
                      <a:pt x="92" y="38"/>
                    </a:lnTo>
                    <a:lnTo>
                      <a:pt x="92" y="42"/>
                    </a:lnTo>
                    <a:lnTo>
                      <a:pt x="92" y="46"/>
                    </a:lnTo>
                    <a:lnTo>
                      <a:pt x="92" y="56"/>
                    </a:lnTo>
                    <a:lnTo>
                      <a:pt x="92" y="59"/>
                    </a:lnTo>
                    <a:lnTo>
                      <a:pt x="88" y="64"/>
                    </a:lnTo>
                    <a:close/>
                  </a:path>
                </a:pathLst>
              </a:custGeom>
              <a:solidFill>
                <a:srgbClr val="FFFFFF"/>
              </a:solidFill>
              <a:ln w="9525">
                <a:noFill/>
                <a:round/>
                <a:headEnd/>
                <a:tailEnd/>
              </a:ln>
            </p:spPr>
            <p:txBody>
              <a:bodyPr/>
              <a:lstStyle/>
              <a:p>
                <a:endParaRPr lang="ru-RU"/>
              </a:p>
            </p:txBody>
          </p:sp>
          <p:sp>
            <p:nvSpPr>
              <p:cNvPr id="163869" name="Freeform 94"/>
              <p:cNvSpPr>
                <a:spLocks/>
              </p:cNvSpPr>
              <p:nvPr/>
            </p:nvSpPr>
            <p:spPr bwMode="auto">
              <a:xfrm>
                <a:off x="2471" y="3199"/>
                <a:ext cx="93" cy="88"/>
              </a:xfrm>
              <a:custGeom>
                <a:avLst/>
                <a:gdLst>
                  <a:gd name="T0" fmla="*/ 89 w 93"/>
                  <a:gd name="T1" fmla="*/ 59 h 88"/>
                  <a:gd name="T2" fmla="*/ 84 w 93"/>
                  <a:gd name="T3" fmla="*/ 67 h 88"/>
                  <a:gd name="T4" fmla="*/ 80 w 93"/>
                  <a:gd name="T5" fmla="*/ 73 h 88"/>
                  <a:gd name="T6" fmla="*/ 74 w 93"/>
                  <a:gd name="T7" fmla="*/ 79 h 88"/>
                  <a:gd name="T8" fmla="*/ 66 w 93"/>
                  <a:gd name="T9" fmla="*/ 84 h 88"/>
                  <a:gd name="T10" fmla="*/ 61 w 93"/>
                  <a:gd name="T11" fmla="*/ 86 h 88"/>
                  <a:gd name="T12" fmla="*/ 56 w 93"/>
                  <a:gd name="T13" fmla="*/ 86 h 88"/>
                  <a:gd name="T14" fmla="*/ 48 w 93"/>
                  <a:gd name="T15" fmla="*/ 88 h 88"/>
                  <a:gd name="T16" fmla="*/ 39 w 93"/>
                  <a:gd name="T17" fmla="*/ 87 h 88"/>
                  <a:gd name="T18" fmla="*/ 30 w 93"/>
                  <a:gd name="T19" fmla="*/ 86 h 88"/>
                  <a:gd name="T20" fmla="*/ 22 w 93"/>
                  <a:gd name="T21" fmla="*/ 81 h 88"/>
                  <a:gd name="T22" fmla="*/ 19 w 93"/>
                  <a:gd name="T23" fmla="*/ 79 h 88"/>
                  <a:gd name="T24" fmla="*/ 15 w 93"/>
                  <a:gd name="T25" fmla="*/ 76 h 88"/>
                  <a:gd name="T26" fmla="*/ 13 w 93"/>
                  <a:gd name="T27" fmla="*/ 73 h 88"/>
                  <a:gd name="T28" fmla="*/ 9 w 93"/>
                  <a:gd name="T29" fmla="*/ 70 h 88"/>
                  <a:gd name="T30" fmla="*/ 5 w 93"/>
                  <a:gd name="T31" fmla="*/ 62 h 88"/>
                  <a:gd name="T32" fmla="*/ 4 w 93"/>
                  <a:gd name="T33" fmla="*/ 59 h 88"/>
                  <a:gd name="T34" fmla="*/ 2 w 93"/>
                  <a:gd name="T35" fmla="*/ 55 h 88"/>
                  <a:gd name="T36" fmla="*/ 0 w 93"/>
                  <a:gd name="T37" fmla="*/ 47 h 88"/>
                  <a:gd name="T38" fmla="*/ 0 w 93"/>
                  <a:gd name="T39" fmla="*/ 38 h 88"/>
                  <a:gd name="T40" fmla="*/ 3 w 93"/>
                  <a:gd name="T41" fmla="*/ 28 h 88"/>
                  <a:gd name="T42" fmla="*/ 8 w 93"/>
                  <a:gd name="T43" fmla="*/ 21 h 88"/>
                  <a:gd name="T44" fmla="*/ 13 w 93"/>
                  <a:gd name="T45" fmla="*/ 15 h 88"/>
                  <a:gd name="T46" fmla="*/ 19 w 93"/>
                  <a:gd name="T47" fmla="*/ 9 h 88"/>
                  <a:gd name="T48" fmla="*/ 26 w 93"/>
                  <a:gd name="T49" fmla="*/ 4 h 88"/>
                  <a:gd name="T50" fmla="*/ 31 w 93"/>
                  <a:gd name="T51" fmla="*/ 2 h 88"/>
                  <a:gd name="T52" fmla="*/ 35 w 93"/>
                  <a:gd name="T53" fmla="*/ 0 h 88"/>
                  <a:gd name="T54" fmla="*/ 44 w 93"/>
                  <a:gd name="T55" fmla="*/ 0 h 88"/>
                  <a:gd name="T56" fmla="*/ 54 w 93"/>
                  <a:gd name="T57" fmla="*/ 0 h 88"/>
                  <a:gd name="T58" fmla="*/ 61 w 93"/>
                  <a:gd name="T59" fmla="*/ 2 h 88"/>
                  <a:gd name="T60" fmla="*/ 71 w 93"/>
                  <a:gd name="T61" fmla="*/ 7 h 88"/>
                  <a:gd name="T62" fmla="*/ 74 w 93"/>
                  <a:gd name="T63" fmla="*/ 9 h 88"/>
                  <a:gd name="T64" fmla="*/ 76 w 93"/>
                  <a:gd name="T65" fmla="*/ 11 h 88"/>
                  <a:gd name="T66" fmla="*/ 80 w 93"/>
                  <a:gd name="T67" fmla="*/ 14 h 88"/>
                  <a:gd name="T68" fmla="*/ 83 w 93"/>
                  <a:gd name="T69" fmla="*/ 18 h 88"/>
                  <a:gd name="T70" fmla="*/ 88 w 93"/>
                  <a:gd name="T71" fmla="*/ 25 h 88"/>
                  <a:gd name="T72" fmla="*/ 89 w 93"/>
                  <a:gd name="T73" fmla="*/ 30 h 88"/>
                  <a:gd name="T74" fmla="*/ 91 w 93"/>
                  <a:gd name="T75" fmla="*/ 33 h 88"/>
                  <a:gd name="T76" fmla="*/ 93 w 93"/>
                  <a:gd name="T77" fmla="*/ 42 h 88"/>
                  <a:gd name="T78" fmla="*/ 91 w 93"/>
                  <a:gd name="T79" fmla="*/ 50 h 88"/>
                  <a:gd name="T80" fmla="*/ 89 w 93"/>
                  <a:gd name="T81" fmla="*/ 59 h 8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3"/>
                  <a:gd name="T124" fmla="*/ 0 h 88"/>
                  <a:gd name="T125" fmla="*/ 93 w 93"/>
                  <a:gd name="T126" fmla="*/ 88 h 8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3" h="88">
                    <a:moveTo>
                      <a:pt x="89" y="59"/>
                    </a:moveTo>
                    <a:lnTo>
                      <a:pt x="84" y="67"/>
                    </a:lnTo>
                    <a:lnTo>
                      <a:pt x="80" y="73"/>
                    </a:lnTo>
                    <a:lnTo>
                      <a:pt x="74" y="79"/>
                    </a:lnTo>
                    <a:lnTo>
                      <a:pt x="66" y="84"/>
                    </a:lnTo>
                    <a:lnTo>
                      <a:pt x="61" y="86"/>
                    </a:lnTo>
                    <a:lnTo>
                      <a:pt x="56" y="86"/>
                    </a:lnTo>
                    <a:lnTo>
                      <a:pt x="48" y="88"/>
                    </a:lnTo>
                    <a:lnTo>
                      <a:pt x="39" y="87"/>
                    </a:lnTo>
                    <a:lnTo>
                      <a:pt x="30" y="86"/>
                    </a:lnTo>
                    <a:lnTo>
                      <a:pt x="22" y="81"/>
                    </a:lnTo>
                    <a:lnTo>
                      <a:pt x="19" y="79"/>
                    </a:lnTo>
                    <a:lnTo>
                      <a:pt x="15" y="76"/>
                    </a:lnTo>
                    <a:lnTo>
                      <a:pt x="13" y="73"/>
                    </a:lnTo>
                    <a:lnTo>
                      <a:pt x="9" y="70"/>
                    </a:lnTo>
                    <a:lnTo>
                      <a:pt x="5" y="62"/>
                    </a:lnTo>
                    <a:lnTo>
                      <a:pt x="4" y="59"/>
                    </a:lnTo>
                    <a:lnTo>
                      <a:pt x="2" y="55"/>
                    </a:lnTo>
                    <a:lnTo>
                      <a:pt x="0" y="47"/>
                    </a:lnTo>
                    <a:lnTo>
                      <a:pt x="0" y="38"/>
                    </a:lnTo>
                    <a:lnTo>
                      <a:pt x="3" y="28"/>
                    </a:lnTo>
                    <a:lnTo>
                      <a:pt x="8" y="21"/>
                    </a:lnTo>
                    <a:lnTo>
                      <a:pt x="13" y="15"/>
                    </a:lnTo>
                    <a:lnTo>
                      <a:pt x="19" y="9"/>
                    </a:lnTo>
                    <a:lnTo>
                      <a:pt x="26" y="4"/>
                    </a:lnTo>
                    <a:lnTo>
                      <a:pt x="31" y="2"/>
                    </a:lnTo>
                    <a:lnTo>
                      <a:pt x="35" y="0"/>
                    </a:lnTo>
                    <a:lnTo>
                      <a:pt x="44" y="0"/>
                    </a:lnTo>
                    <a:lnTo>
                      <a:pt x="54" y="0"/>
                    </a:lnTo>
                    <a:lnTo>
                      <a:pt x="61" y="2"/>
                    </a:lnTo>
                    <a:lnTo>
                      <a:pt x="71" y="7"/>
                    </a:lnTo>
                    <a:lnTo>
                      <a:pt x="74" y="9"/>
                    </a:lnTo>
                    <a:lnTo>
                      <a:pt x="76" y="11"/>
                    </a:lnTo>
                    <a:lnTo>
                      <a:pt x="80" y="14"/>
                    </a:lnTo>
                    <a:lnTo>
                      <a:pt x="83" y="18"/>
                    </a:lnTo>
                    <a:lnTo>
                      <a:pt x="88" y="25"/>
                    </a:lnTo>
                    <a:lnTo>
                      <a:pt x="89" y="30"/>
                    </a:lnTo>
                    <a:lnTo>
                      <a:pt x="91" y="33"/>
                    </a:lnTo>
                    <a:lnTo>
                      <a:pt x="93" y="42"/>
                    </a:lnTo>
                    <a:lnTo>
                      <a:pt x="91" y="50"/>
                    </a:lnTo>
                    <a:lnTo>
                      <a:pt x="89" y="59"/>
                    </a:lnTo>
                    <a:close/>
                  </a:path>
                </a:pathLst>
              </a:custGeom>
              <a:solidFill>
                <a:srgbClr val="FFFFFF"/>
              </a:solidFill>
              <a:ln w="9525">
                <a:noFill/>
                <a:round/>
                <a:headEnd/>
                <a:tailEnd/>
              </a:ln>
            </p:spPr>
            <p:txBody>
              <a:bodyPr/>
              <a:lstStyle/>
              <a:p>
                <a:endParaRPr lang="ru-RU"/>
              </a:p>
            </p:txBody>
          </p:sp>
          <p:sp>
            <p:nvSpPr>
              <p:cNvPr id="163870" name="Freeform 95"/>
              <p:cNvSpPr>
                <a:spLocks/>
              </p:cNvSpPr>
              <p:nvPr/>
            </p:nvSpPr>
            <p:spPr bwMode="auto">
              <a:xfrm>
                <a:off x="2561" y="3220"/>
                <a:ext cx="92" cy="89"/>
              </a:xfrm>
              <a:custGeom>
                <a:avLst/>
                <a:gdLst>
                  <a:gd name="T0" fmla="*/ 90 w 92"/>
                  <a:gd name="T1" fmla="*/ 57 h 89"/>
                  <a:gd name="T2" fmla="*/ 87 w 92"/>
                  <a:gd name="T3" fmla="*/ 64 h 89"/>
                  <a:gd name="T4" fmla="*/ 85 w 92"/>
                  <a:gd name="T5" fmla="*/ 69 h 89"/>
                  <a:gd name="T6" fmla="*/ 83 w 92"/>
                  <a:gd name="T7" fmla="*/ 72 h 89"/>
                  <a:gd name="T8" fmla="*/ 76 w 92"/>
                  <a:gd name="T9" fmla="*/ 78 h 89"/>
                  <a:gd name="T10" fmla="*/ 68 w 92"/>
                  <a:gd name="T11" fmla="*/ 83 h 89"/>
                  <a:gd name="T12" fmla="*/ 65 w 92"/>
                  <a:gd name="T13" fmla="*/ 85 h 89"/>
                  <a:gd name="T14" fmla="*/ 61 w 92"/>
                  <a:gd name="T15" fmla="*/ 87 h 89"/>
                  <a:gd name="T16" fmla="*/ 53 w 92"/>
                  <a:gd name="T17" fmla="*/ 89 h 89"/>
                  <a:gd name="T18" fmla="*/ 44 w 92"/>
                  <a:gd name="T19" fmla="*/ 89 h 89"/>
                  <a:gd name="T20" fmla="*/ 39 w 92"/>
                  <a:gd name="T21" fmla="*/ 88 h 89"/>
                  <a:gd name="T22" fmla="*/ 34 w 92"/>
                  <a:gd name="T23" fmla="*/ 88 h 89"/>
                  <a:gd name="T24" fmla="*/ 26 w 92"/>
                  <a:gd name="T25" fmla="*/ 85 h 89"/>
                  <a:gd name="T26" fmla="*/ 22 w 92"/>
                  <a:gd name="T27" fmla="*/ 81 h 89"/>
                  <a:gd name="T28" fmla="*/ 18 w 92"/>
                  <a:gd name="T29" fmla="*/ 80 h 89"/>
                  <a:gd name="T30" fmla="*/ 12 w 92"/>
                  <a:gd name="T31" fmla="*/ 74 h 89"/>
                  <a:gd name="T32" fmla="*/ 6 w 92"/>
                  <a:gd name="T33" fmla="*/ 67 h 89"/>
                  <a:gd name="T34" fmla="*/ 5 w 92"/>
                  <a:gd name="T35" fmla="*/ 63 h 89"/>
                  <a:gd name="T36" fmla="*/ 3 w 92"/>
                  <a:gd name="T37" fmla="*/ 59 h 89"/>
                  <a:gd name="T38" fmla="*/ 1 w 92"/>
                  <a:gd name="T39" fmla="*/ 50 h 89"/>
                  <a:gd name="T40" fmla="*/ 0 w 92"/>
                  <a:gd name="T41" fmla="*/ 42 h 89"/>
                  <a:gd name="T42" fmla="*/ 1 w 92"/>
                  <a:gd name="T43" fmla="*/ 37 h 89"/>
                  <a:gd name="T44" fmla="*/ 1 w 92"/>
                  <a:gd name="T45" fmla="*/ 33 h 89"/>
                  <a:gd name="T46" fmla="*/ 5 w 92"/>
                  <a:gd name="T47" fmla="*/ 25 h 89"/>
                  <a:gd name="T48" fmla="*/ 7 w 92"/>
                  <a:gd name="T49" fmla="*/ 20 h 89"/>
                  <a:gd name="T50" fmla="*/ 11 w 92"/>
                  <a:gd name="T51" fmla="*/ 18 h 89"/>
                  <a:gd name="T52" fmla="*/ 16 w 92"/>
                  <a:gd name="T53" fmla="*/ 11 h 89"/>
                  <a:gd name="T54" fmla="*/ 23 w 92"/>
                  <a:gd name="T55" fmla="*/ 6 h 89"/>
                  <a:gd name="T56" fmla="*/ 26 w 92"/>
                  <a:gd name="T57" fmla="*/ 3 h 89"/>
                  <a:gd name="T58" fmla="*/ 31 w 92"/>
                  <a:gd name="T59" fmla="*/ 1 h 89"/>
                  <a:gd name="T60" fmla="*/ 40 w 92"/>
                  <a:gd name="T61" fmla="*/ 0 h 89"/>
                  <a:gd name="T62" fmla="*/ 48 w 92"/>
                  <a:gd name="T63" fmla="*/ 0 h 89"/>
                  <a:gd name="T64" fmla="*/ 53 w 92"/>
                  <a:gd name="T65" fmla="*/ 0 h 89"/>
                  <a:gd name="T66" fmla="*/ 57 w 92"/>
                  <a:gd name="T67" fmla="*/ 1 h 89"/>
                  <a:gd name="T68" fmla="*/ 67 w 92"/>
                  <a:gd name="T69" fmla="*/ 5 h 89"/>
                  <a:gd name="T70" fmla="*/ 70 w 92"/>
                  <a:gd name="T71" fmla="*/ 6 h 89"/>
                  <a:gd name="T72" fmla="*/ 75 w 92"/>
                  <a:gd name="T73" fmla="*/ 9 h 89"/>
                  <a:gd name="T74" fmla="*/ 81 w 92"/>
                  <a:gd name="T75" fmla="*/ 16 h 89"/>
                  <a:gd name="T76" fmla="*/ 85 w 92"/>
                  <a:gd name="T77" fmla="*/ 22 h 89"/>
                  <a:gd name="T78" fmla="*/ 87 w 92"/>
                  <a:gd name="T79" fmla="*/ 25 h 89"/>
                  <a:gd name="T80" fmla="*/ 89 w 92"/>
                  <a:gd name="T81" fmla="*/ 29 h 89"/>
                  <a:gd name="T82" fmla="*/ 92 w 92"/>
                  <a:gd name="T83" fmla="*/ 37 h 89"/>
                  <a:gd name="T84" fmla="*/ 92 w 92"/>
                  <a:gd name="T85" fmla="*/ 47 h 89"/>
                  <a:gd name="T86" fmla="*/ 90 w 92"/>
                  <a:gd name="T87" fmla="*/ 52 h 89"/>
                  <a:gd name="T88" fmla="*/ 90 w 92"/>
                  <a:gd name="T89" fmla="*/ 57 h 8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2"/>
                  <a:gd name="T136" fmla="*/ 0 h 89"/>
                  <a:gd name="T137" fmla="*/ 92 w 92"/>
                  <a:gd name="T138" fmla="*/ 89 h 8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2" h="89">
                    <a:moveTo>
                      <a:pt x="90" y="57"/>
                    </a:moveTo>
                    <a:lnTo>
                      <a:pt x="87" y="64"/>
                    </a:lnTo>
                    <a:lnTo>
                      <a:pt x="85" y="69"/>
                    </a:lnTo>
                    <a:lnTo>
                      <a:pt x="83" y="72"/>
                    </a:lnTo>
                    <a:lnTo>
                      <a:pt x="76" y="78"/>
                    </a:lnTo>
                    <a:lnTo>
                      <a:pt x="68" y="83"/>
                    </a:lnTo>
                    <a:lnTo>
                      <a:pt x="65" y="85"/>
                    </a:lnTo>
                    <a:lnTo>
                      <a:pt x="61" y="87"/>
                    </a:lnTo>
                    <a:lnTo>
                      <a:pt x="53" y="89"/>
                    </a:lnTo>
                    <a:lnTo>
                      <a:pt x="44" y="89"/>
                    </a:lnTo>
                    <a:lnTo>
                      <a:pt x="39" y="88"/>
                    </a:lnTo>
                    <a:lnTo>
                      <a:pt x="34" y="88"/>
                    </a:lnTo>
                    <a:lnTo>
                      <a:pt x="26" y="85"/>
                    </a:lnTo>
                    <a:lnTo>
                      <a:pt x="22" y="81"/>
                    </a:lnTo>
                    <a:lnTo>
                      <a:pt x="18" y="80"/>
                    </a:lnTo>
                    <a:lnTo>
                      <a:pt x="12" y="74"/>
                    </a:lnTo>
                    <a:lnTo>
                      <a:pt x="6" y="67"/>
                    </a:lnTo>
                    <a:lnTo>
                      <a:pt x="5" y="63"/>
                    </a:lnTo>
                    <a:lnTo>
                      <a:pt x="3" y="59"/>
                    </a:lnTo>
                    <a:lnTo>
                      <a:pt x="1" y="50"/>
                    </a:lnTo>
                    <a:lnTo>
                      <a:pt x="0" y="42"/>
                    </a:lnTo>
                    <a:lnTo>
                      <a:pt x="1" y="37"/>
                    </a:lnTo>
                    <a:lnTo>
                      <a:pt x="1" y="33"/>
                    </a:lnTo>
                    <a:lnTo>
                      <a:pt x="5" y="25"/>
                    </a:lnTo>
                    <a:lnTo>
                      <a:pt x="7" y="20"/>
                    </a:lnTo>
                    <a:lnTo>
                      <a:pt x="11" y="18"/>
                    </a:lnTo>
                    <a:lnTo>
                      <a:pt x="16" y="11"/>
                    </a:lnTo>
                    <a:lnTo>
                      <a:pt x="23" y="6"/>
                    </a:lnTo>
                    <a:lnTo>
                      <a:pt x="26" y="3"/>
                    </a:lnTo>
                    <a:lnTo>
                      <a:pt x="31" y="1"/>
                    </a:lnTo>
                    <a:lnTo>
                      <a:pt x="40" y="0"/>
                    </a:lnTo>
                    <a:lnTo>
                      <a:pt x="48" y="0"/>
                    </a:lnTo>
                    <a:lnTo>
                      <a:pt x="53" y="0"/>
                    </a:lnTo>
                    <a:lnTo>
                      <a:pt x="57" y="1"/>
                    </a:lnTo>
                    <a:lnTo>
                      <a:pt x="67" y="5"/>
                    </a:lnTo>
                    <a:lnTo>
                      <a:pt x="70" y="6"/>
                    </a:lnTo>
                    <a:lnTo>
                      <a:pt x="75" y="9"/>
                    </a:lnTo>
                    <a:lnTo>
                      <a:pt x="81" y="16"/>
                    </a:lnTo>
                    <a:lnTo>
                      <a:pt x="85" y="22"/>
                    </a:lnTo>
                    <a:lnTo>
                      <a:pt x="87" y="25"/>
                    </a:lnTo>
                    <a:lnTo>
                      <a:pt x="89" y="29"/>
                    </a:lnTo>
                    <a:lnTo>
                      <a:pt x="92" y="37"/>
                    </a:lnTo>
                    <a:lnTo>
                      <a:pt x="92" y="47"/>
                    </a:lnTo>
                    <a:lnTo>
                      <a:pt x="90" y="52"/>
                    </a:lnTo>
                    <a:lnTo>
                      <a:pt x="90" y="57"/>
                    </a:lnTo>
                    <a:close/>
                  </a:path>
                </a:pathLst>
              </a:custGeom>
              <a:solidFill>
                <a:srgbClr val="FFFFFF"/>
              </a:solidFill>
              <a:ln w="9525">
                <a:noFill/>
                <a:round/>
                <a:headEnd/>
                <a:tailEnd/>
              </a:ln>
            </p:spPr>
            <p:txBody>
              <a:bodyPr/>
              <a:lstStyle/>
              <a:p>
                <a:endParaRPr lang="ru-RU"/>
              </a:p>
            </p:txBody>
          </p:sp>
          <p:sp>
            <p:nvSpPr>
              <p:cNvPr id="163871" name="Freeform 96"/>
              <p:cNvSpPr>
                <a:spLocks/>
              </p:cNvSpPr>
              <p:nvPr/>
            </p:nvSpPr>
            <p:spPr bwMode="auto">
              <a:xfrm>
                <a:off x="2652" y="3238"/>
                <a:ext cx="92" cy="90"/>
              </a:xfrm>
              <a:custGeom>
                <a:avLst/>
                <a:gdLst>
                  <a:gd name="T0" fmla="*/ 90 w 92"/>
                  <a:gd name="T1" fmla="*/ 54 h 90"/>
                  <a:gd name="T2" fmla="*/ 89 w 92"/>
                  <a:gd name="T3" fmla="*/ 57 h 90"/>
                  <a:gd name="T4" fmla="*/ 87 w 92"/>
                  <a:gd name="T5" fmla="*/ 62 h 90"/>
                  <a:gd name="T6" fmla="*/ 85 w 92"/>
                  <a:gd name="T7" fmla="*/ 67 h 90"/>
                  <a:gd name="T8" fmla="*/ 84 w 92"/>
                  <a:gd name="T9" fmla="*/ 69 h 90"/>
                  <a:gd name="T10" fmla="*/ 78 w 92"/>
                  <a:gd name="T11" fmla="*/ 76 h 90"/>
                  <a:gd name="T12" fmla="*/ 72 w 92"/>
                  <a:gd name="T13" fmla="*/ 82 h 90"/>
                  <a:gd name="T14" fmla="*/ 63 w 92"/>
                  <a:gd name="T15" fmla="*/ 87 h 90"/>
                  <a:gd name="T16" fmla="*/ 56 w 92"/>
                  <a:gd name="T17" fmla="*/ 88 h 90"/>
                  <a:gd name="T18" fmla="*/ 51 w 92"/>
                  <a:gd name="T19" fmla="*/ 90 h 90"/>
                  <a:gd name="T20" fmla="*/ 46 w 92"/>
                  <a:gd name="T21" fmla="*/ 90 h 90"/>
                  <a:gd name="T22" fmla="*/ 42 w 92"/>
                  <a:gd name="T23" fmla="*/ 90 h 90"/>
                  <a:gd name="T24" fmla="*/ 37 w 92"/>
                  <a:gd name="T25" fmla="*/ 90 h 90"/>
                  <a:gd name="T26" fmla="*/ 33 w 92"/>
                  <a:gd name="T27" fmla="*/ 88 h 90"/>
                  <a:gd name="T28" fmla="*/ 29 w 92"/>
                  <a:gd name="T29" fmla="*/ 87 h 90"/>
                  <a:gd name="T30" fmla="*/ 20 w 92"/>
                  <a:gd name="T31" fmla="*/ 84 h 90"/>
                  <a:gd name="T32" fmla="*/ 14 w 92"/>
                  <a:gd name="T33" fmla="*/ 78 h 90"/>
                  <a:gd name="T34" fmla="*/ 7 w 92"/>
                  <a:gd name="T35" fmla="*/ 71 h 90"/>
                  <a:gd name="T36" fmla="*/ 4 w 92"/>
                  <a:gd name="T37" fmla="*/ 63 h 90"/>
                  <a:gd name="T38" fmla="*/ 1 w 92"/>
                  <a:gd name="T39" fmla="*/ 56 h 90"/>
                  <a:gd name="T40" fmla="*/ 0 w 92"/>
                  <a:gd name="T41" fmla="*/ 46 h 90"/>
                  <a:gd name="T42" fmla="*/ 0 w 92"/>
                  <a:gd name="T43" fmla="*/ 43 h 90"/>
                  <a:gd name="T44" fmla="*/ 1 w 92"/>
                  <a:gd name="T45" fmla="*/ 39 h 90"/>
                  <a:gd name="T46" fmla="*/ 1 w 92"/>
                  <a:gd name="T47" fmla="*/ 34 h 90"/>
                  <a:gd name="T48" fmla="*/ 3 w 92"/>
                  <a:gd name="T49" fmla="*/ 29 h 90"/>
                  <a:gd name="T50" fmla="*/ 4 w 92"/>
                  <a:gd name="T51" fmla="*/ 26 h 90"/>
                  <a:gd name="T52" fmla="*/ 7 w 92"/>
                  <a:gd name="T53" fmla="*/ 21 h 90"/>
                  <a:gd name="T54" fmla="*/ 12 w 92"/>
                  <a:gd name="T55" fmla="*/ 15 h 90"/>
                  <a:gd name="T56" fmla="*/ 20 w 92"/>
                  <a:gd name="T57" fmla="*/ 9 h 90"/>
                  <a:gd name="T58" fmla="*/ 26 w 92"/>
                  <a:gd name="T59" fmla="*/ 5 h 90"/>
                  <a:gd name="T60" fmla="*/ 35 w 92"/>
                  <a:gd name="T61" fmla="*/ 2 h 90"/>
                  <a:gd name="T62" fmla="*/ 40 w 92"/>
                  <a:gd name="T63" fmla="*/ 0 h 90"/>
                  <a:gd name="T64" fmla="*/ 43 w 92"/>
                  <a:gd name="T65" fmla="*/ 0 h 90"/>
                  <a:gd name="T66" fmla="*/ 48 w 92"/>
                  <a:gd name="T67" fmla="*/ 0 h 90"/>
                  <a:gd name="T68" fmla="*/ 53 w 92"/>
                  <a:gd name="T69" fmla="*/ 2 h 90"/>
                  <a:gd name="T70" fmla="*/ 57 w 92"/>
                  <a:gd name="T71" fmla="*/ 2 h 90"/>
                  <a:gd name="T72" fmla="*/ 62 w 92"/>
                  <a:gd name="T73" fmla="*/ 4 h 90"/>
                  <a:gd name="T74" fmla="*/ 70 w 92"/>
                  <a:gd name="T75" fmla="*/ 9 h 90"/>
                  <a:gd name="T76" fmla="*/ 78 w 92"/>
                  <a:gd name="T77" fmla="*/ 13 h 90"/>
                  <a:gd name="T78" fmla="*/ 83 w 92"/>
                  <a:gd name="T79" fmla="*/ 19 h 90"/>
                  <a:gd name="T80" fmla="*/ 87 w 92"/>
                  <a:gd name="T81" fmla="*/ 27 h 90"/>
                  <a:gd name="T82" fmla="*/ 90 w 92"/>
                  <a:gd name="T83" fmla="*/ 35 h 90"/>
                  <a:gd name="T84" fmla="*/ 92 w 92"/>
                  <a:gd name="T85" fmla="*/ 44 h 90"/>
                  <a:gd name="T86" fmla="*/ 90 w 92"/>
                  <a:gd name="T87" fmla="*/ 49 h 90"/>
                  <a:gd name="T88" fmla="*/ 90 w 92"/>
                  <a:gd name="T89" fmla="*/ 54 h 9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2"/>
                  <a:gd name="T136" fmla="*/ 0 h 90"/>
                  <a:gd name="T137" fmla="*/ 92 w 92"/>
                  <a:gd name="T138" fmla="*/ 90 h 9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2" h="90">
                    <a:moveTo>
                      <a:pt x="90" y="54"/>
                    </a:moveTo>
                    <a:lnTo>
                      <a:pt x="89" y="57"/>
                    </a:lnTo>
                    <a:lnTo>
                      <a:pt x="87" y="62"/>
                    </a:lnTo>
                    <a:lnTo>
                      <a:pt x="85" y="67"/>
                    </a:lnTo>
                    <a:lnTo>
                      <a:pt x="84" y="69"/>
                    </a:lnTo>
                    <a:lnTo>
                      <a:pt x="78" y="76"/>
                    </a:lnTo>
                    <a:lnTo>
                      <a:pt x="72" y="82"/>
                    </a:lnTo>
                    <a:lnTo>
                      <a:pt x="63" y="87"/>
                    </a:lnTo>
                    <a:lnTo>
                      <a:pt x="56" y="88"/>
                    </a:lnTo>
                    <a:lnTo>
                      <a:pt x="51" y="90"/>
                    </a:lnTo>
                    <a:lnTo>
                      <a:pt x="46" y="90"/>
                    </a:lnTo>
                    <a:lnTo>
                      <a:pt x="42" y="90"/>
                    </a:lnTo>
                    <a:lnTo>
                      <a:pt x="37" y="90"/>
                    </a:lnTo>
                    <a:lnTo>
                      <a:pt x="33" y="88"/>
                    </a:lnTo>
                    <a:lnTo>
                      <a:pt x="29" y="87"/>
                    </a:lnTo>
                    <a:lnTo>
                      <a:pt x="20" y="84"/>
                    </a:lnTo>
                    <a:lnTo>
                      <a:pt x="14" y="78"/>
                    </a:lnTo>
                    <a:lnTo>
                      <a:pt x="7" y="71"/>
                    </a:lnTo>
                    <a:lnTo>
                      <a:pt x="4" y="63"/>
                    </a:lnTo>
                    <a:lnTo>
                      <a:pt x="1" y="56"/>
                    </a:lnTo>
                    <a:lnTo>
                      <a:pt x="0" y="46"/>
                    </a:lnTo>
                    <a:lnTo>
                      <a:pt x="0" y="43"/>
                    </a:lnTo>
                    <a:lnTo>
                      <a:pt x="1" y="39"/>
                    </a:lnTo>
                    <a:lnTo>
                      <a:pt x="1" y="34"/>
                    </a:lnTo>
                    <a:lnTo>
                      <a:pt x="3" y="29"/>
                    </a:lnTo>
                    <a:lnTo>
                      <a:pt x="4" y="26"/>
                    </a:lnTo>
                    <a:lnTo>
                      <a:pt x="7" y="21"/>
                    </a:lnTo>
                    <a:lnTo>
                      <a:pt x="12" y="15"/>
                    </a:lnTo>
                    <a:lnTo>
                      <a:pt x="20" y="9"/>
                    </a:lnTo>
                    <a:lnTo>
                      <a:pt x="26" y="5"/>
                    </a:lnTo>
                    <a:lnTo>
                      <a:pt x="35" y="2"/>
                    </a:lnTo>
                    <a:lnTo>
                      <a:pt x="40" y="0"/>
                    </a:lnTo>
                    <a:lnTo>
                      <a:pt x="43" y="0"/>
                    </a:lnTo>
                    <a:lnTo>
                      <a:pt x="48" y="0"/>
                    </a:lnTo>
                    <a:lnTo>
                      <a:pt x="53" y="2"/>
                    </a:lnTo>
                    <a:lnTo>
                      <a:pt x="57" y="2"/>
                    </a:lnTo>
                    <a:lnTo>
                      <a:pt x="62" y="4"/>
                    </a:lnTo>
                    <a:lnTo>
                      <a:pt x="70" y="9"/>
                    </a:lnTo>
                    <a:lnTo>
                      <a:pt x="78" y="13"/>
                    </a:lnTo>
                    <a:lnTo>
                      <a:pt x="83" y="19"/>
                    </a:lnTo>
                    <a:lnTo>
                      <a:pt x="87" y="27"/>
                    </a:lnTo>
                    <a:lnTo>
                      <a:pt x="90" y="35"/>
                    </a:lnTo>
                    <a:lnTo>
                      <a:pt x="92" y="44"/>
                    </a:lnTo>
                    <a:lnTo>
                      <a:pt x="90" y="49"/>
                    </a:lnTo>
                    <a:lnTo>
                      <a:pt x="90" y="54"/>
                    </a:lnTo>
                    <a:close/>
                  </a:path>
                </a:pathLst>
              </a:custGeom>
              <a:solidFill>
                <a:srgbClr val="FFFFFF"/>
              </a:solidFill>
              <a:ln w="9525">
                <a:noFill/>
                <a:round/>
                <a:headEnd/>
                <a:tailEnd/>
              </a:ln>
            </p:spPr>
            <p:txBody>
              <a:bodyPr/>
              <a:lstStyle/>
              <a:p>
                <a:endParaRPr lang="ru-RU"/>
              </a:p>
            </p:txBody>
          </p:sp>
          <p:sp>
            <p:nvSpPr>
              <p:cNvPr id="163872" name="Freeform 97"/>
              <p:cNvSpPr>
                <a:spLocks/>
              </p:cNvSpPr>
              <p:nvPr/>
            </p:nvSpPr>
            <p:spPr bwMode="auto">
              <a:xfrm>
                <a:off x="2753" y="3252"/>
                <a:ext cx="91" cy="89"/>
              </a:xfrm>
              <a:custGeom>
                <a:avLst/>
                <a:gdLst>
                  <a:gd name="T0" fmla="*/ 91 w 91"/>
                  <a:gd name="T1" fmla="*/ 48 h 89"/>
                  <a:gd name="T2" fmla="*/ 90 w 91"/>
                  <a:gd name="T3" fmla="*/ 58 h 89"/>
                  <a:gd name="T4" fmla="*/ 87 w 91"/>
                  <a:gd name="T5" fmla="*/ 65 h 89"/>
                  <a:gd name="T6" fmla="*/ 81 w 91"/>
                  <a:gd name="T7" fmla="*/ 73 h 89"/>
                  <a:gd name="T8" fmla="*/ 76 w 91"/>
                  <a:gd name="T9" fmla="*/ 80 h 89"/>
                  <a:gd name="T10" fmla="*/ 68 w 91"/>
                  <a:gd name="T11" fmla="*/ 84 h 89"/>
                  <a:gd name="T12" fmla="*/ 63 w 91"/>
                  <a:gd name="T13" fmla="*/ 86 h 89"/>
                  <a:gd name="T14" fmla="*/ 60 w 91"/>
                  <a:gd name="T15" fmla="*/ 88 h 89"/>
                  <a:gd name="T16" fmla="*/ 51 w 91"/>
                  <a:gd name="T17" fmla="*/ 89 h 89"/>
                  <a:gd name="T18" fmla="*/ 40 w 91"/>
                  <a:gd name="T19" fmla="*/ 89 h 89"/>
                  <a:gd name="T20" fmla="*/ 31 w 91"/>
                  <a:gd name="T21" fmla="*/ 88 h 89"/>
                  <a:gd name="T22" fmla="*/ 23 w 91"/>
                  <a:gd name="T23" fmla="*/ 84 h 89"/>
                  <a:gd name="T24" fmla="*/ 21 w 91"/>
                  <a:gd name="T25" fmla="*/ 83 h 89"/>
                  <a:gd name="T26" fmla="*/ 16 w 91"/>
                  <a:gd name="T27" fmla="*/ 80 h 89"/>
                  <a:gd name="T28" fmla="*/ 9 w 91"/>
                  <a:gd name="T29" fmla="*/ 73 h 89"/>
                  <a:gd name="T30" fmla="*/ 4 w 91"/>
                  <a:gd name="T31" fmla="*/ 67 h 89"/>
                  <a:gd name="T32" fmla="*/ 3 w 91"/>
                  <a:gd name="T33" fmla="*/ 63 h 89"/>
                  <a:gd name="T34" fmla="*/ 1 w 91"/>
                  <a:gd name="T35" fmla="*/ 60 h 89"/>
                  <a:gd name="T36" fmla="*/ 0 w 91"/>
                  <a:gd name="T37" fmla="*/ 50 h 89"/>
                  <a:gd name="T38" fmla="*/ 0 w 91"/>
                  <a:gd name="T39" fmla="*/ 41 h 89"/>
                  <a:gd name="T40" fmla="*/ 1 w 91"/>
                  <a:gd name="T41" fmla="*/ 33 h 89"/>
                  <a:gd name="T42" fmla="*/ 4 w 91"/>
                  <a:gd name="T43" fmla="*/ 24 h 89"/>
                  <a:gd name="T44" fmla="*/ 9 w 91"/>
                  <a:gd name="T45" fmla="*/ 17 h 89"/>
                  <a:gd name="T46" fmla="*/ 16 w 91"/>
                  <a:gd name="T47" fmla="*/ 11 h 89"/>
                  <a:gd name="T48" fmla="*/ 23 w 91"/>
                  <a:gd name="T49" fmla="*/ 6 h 89"/>
                  <a:gd name="T50" fmla="*/ 27 w 91"/>
                  <a:gd name="T51" fmla="*/ 4 h 89"/>
                  <a:gd name="T52" fmla="*/ 31 w 91"/>
                  <a:gd name="T53" fmla="*/ 3 h 89"/>
                  <a:gd name="T54" fmla="*/ 40 w 91"/>
                  <a:gd name="T55" fmla="*/ 0 h 89"/>
                  <a:gd name="T56" fmla="*/ 49 w 91"/>
                  <a:gd name="T57" fmla="*/ 0 h 89"/>
                  <a:gd name="T58" fmla="*/ 58 w 91"/>
                  <a:gd name="T59" fmla="*/ 1 h 89"/>
                  <a:gd name="T60" fmla="*/ 66 w 91"/>
                  <a:gd name="T61" fmla="*/ 6 h 89"/>
                  <a:gd name="T62" fmla="*/ 70 w 91"/>
                  <a:gd name="T63" fmla="*/ 7 h 89"/>
                  <a:gd name="T64" fmla="*/ 74 w 91"/>
                  <a:gd name="T65" fmla="*/ 11 h 89"/>
                  <a:gd name="T66" fmla="*/ 81 w 91"/>
                  <a:gd name="T67" fmla="*/ 15 h 89"/>
                  <a:gd name="T68" fmla="*/ 85 w 91"/>
                  <a:gd name="T69" fmla="*/ 23 h 89"/>
                  <a:gd name="T70" fmla="*/ 88 w 91"/>
                  <a:gd name="T71" fmla="*/ 26 h 89"/>
                  <a:gd name="T72" fmla="*/ 90 w 91"/>
                  <a:gd name="T73" fmla="*/ 31 h 89"/>
                  <a:gd name="T74" fmla="*/ 91 w 91"/>
                  <a:gd name="T75" fmla="*/ 39 h 89"/>
                  <a:gd name="T76" fmla="*/ 91 w 91"/>
                  <a:gd name="T77" fmla="*/ 48 h 8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1"/>
                  <a:gd name="T118" fmla="*/ 0 h 89"/>
                  <a:gd name="T119" fmla="*/ 91 w 91"/>
                  <a:gd name="T120" fmla="*/ 89 h 8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1" h="89">
                    <a:moveTo>
                      <a:pt x="91" y="48"/>
                    </a:moveTo>
                    <a:lnTo>
                      <a:pt x="90" y="58"/>
                    </a:lnTo>
                    <a:lnTo>
                      <a:pt x="87" y="65"/>
                    </a:lnTo>
                    <a:lnTo>
                      <a:pt x="81" y="73"/>
                    </a:lnTo>
                    <a:lnTo>
                      <a:pt x="76" y="80"/>
                    </a:lnTo>
                    <a:lnTo>
                      <a:pt x="68" y="84"/>
                    </a:lnTo>
                    <a:lnTo>
                      <a:pt x="63" y="86"/>
                    </a:lnTo>
                    <a:lnTo>
                      <a:pt x="60" y="88"/>
                    </a:lnTo>
                    <a:lnTo>
                      <a:pt x="51" y="89"/>
                    </a:lnTo>
                    <a:lnTo>
                      <a:pt x="40" y="89"/>
                    </a:lnTo>
                    <a:lnTo>
                      <a:pt x="31" y="88"/>
                    </a:lnTo>
                    <a:lnTo>
                      <a:pt x="23" y="84"/>
                    </a:lnTo>
                    <a:lnTo>
                      <a:pt x="21" y="83"/>
                    </a:lnTo>
                    <a:lnTo>
                      <a:pt x="16" y="80"/>
                    </a:lnTo>
                    <a:lnTo>
                      <a:pt x="9" y="73"/>
                    </a:lnTo>
                    <a:lnTo>
                      <a:pt x="4" y="67"/>
                    </a:lnTo>
                    <a:lnTo>
                      <a:pt x="3" y="63"/>
                    </a:lnTo>
                    <a:lnTo>
                      <a:pt x="1" y="60"/>
                    </a:lnTo>
                    <a:lnTo>
                      <a:pt x="0" y="50"/>
                    </a:lnTo>
                    <a:lnTo>
                      <a:pt x="0" y="41"/>
                    </a:lnTo>
                    <a:lnTo>
                      <a:pt x="1" y="33"/>
                    </a:lnTo>
                    <a:lnTo>
                      <a:pt x="4" y="24"/>
                    </a:lnTo>
                    <a:lnTo>
                      <a:pt x="9" y="17"/>
                    </a:lnTo>
                    <a:lnTo>
                      <a:pt x="16" y="11"/>
                    </a:lnTo>
                    <a:lnTo>
                      <a:pt x="23" y="6"/>
                    </a:lnTo>
                    <a:lnTo>
                      <a:pt x="27" y="4"/>
                    </a:lnTo>
                    <a:lnTo>
                      <a:pt x="31" y="3"/>
                    </a:lnTo>
                    <a:lnTo>
                      <a:pt x="40" y="0"/>
                    </a:lnTo>
                    <a:lnTo>
                      <a:pt x="49" y="0"/>
                    </a:lnTo>
                    <a:lnTo>
                      <a:pt x="58" y="1"/>
                    </a:lnTo>
                    <a:lnTo>
                      <a:pt x="66" y="6"/>
                    </a:lnTo>
                    <a:lnTo>
                      <a:pt x="70" y="7"/>
                    </a:lnTo>
                    <a:lnTo>
                      <a:pt x="74" y="11"/>
                    </a:lnTo>
                    <a:lnTo>
                      <a:pt x="81" y="15"/>
                    </a:lnTo>
                    <a:lnTo>
                      <a:pt x="85" y="23"/>
                    </a:lnTo>
                    <a:lnTo>
                      <a:pt x="88" y="26"/>
                    </a:lnTo>
                    <a:lnTo>
                      <a:pt x="90" y="31"/>
                    </a:lnTo>
                    <a:lnTo>
                      <a:pt x="91" y="39"/>
                    </a:lnTo>
                    <a:lnTo>
                      <a:pt x="91" y="48"/>
                    </a:lnTo>
                    <a:close/>
                  </a:path>
                </a:pathLst>
              </a:custGeom>
              <a:solidFill>
                <a:srgbClr val="FFFFFF"/>
              </a:solidFill>
              <a:ln w="9525">
                <a:noFill/>
                <a:round/>
                <a:headEnd/>
                <a:tailEnd/>
              </a:ln>
            </p:spPr>
            <p:txBody>
              <a:bodyPr/>
              <a:lstStyle/>
              <a:p>
                <a:endParaRPr lang="ru-RU"/>
              </a:p>
            </p:txBody>
          </p:sp>
          <p:sp>
            <p:nvSpPr>
              <p:cNvPr id="163873" name="Freeform 98"/>
              <p:cNvSpPr>
                <a:spLocks/>
              </p:cNvSpPr>
              <p:nvPr/>
            </p:nvSpPr>
            <p:spPr bwMode="auto">
              <a:xfrm>
                <a:off x="2843" y="3257"/>
                <a:ext cx="92" cy="89"/>
              </a:xfrm>
              <a:custGeom>
                <a:avLst/>
                <a:gdLst>
                  <a:gd name="T0" fmla="*/ 92 w 92"/>
                  <a:gd name="T1" fmla="*/ 46 h 89"/>
                  <a:gd name="T2" fmla="*/ 92 w 92"/>
                  <a:gd name="T3" fmla="*/ 53 h 89"/>
                  <a:gd name="T4" fmla="*/ 89 w 92"/>
                  <a:gd name="T5" fmla="*/ 63 h 89"/>
                  <a:gd name="T6" fmla="*/ 84 w 92"/>
                  <a:gd name="T7" fmla="*/ 71 h 89"/>
                  <a:gd name="T8" fmla="*/ 79 w 92"/>
                  <a:gd name="T9" fmla="*/ 77 h 89"/>
                  <a:gd name="T10" fmla="*/ 72 w 92"/>
                  <a:gd name="T11" fmla="*/ 82 h 89"/>
                  <a:gd name="T12" fmla="*/ 63 w 92"/>
                  <a:gd name="T13" fmla="*/ 87 h 89"/>
                  <a:gd name="T14" fmla="*/ 55 w 92"/>
                  <a:gd name="T15" fmla="*/ 88 h 89"/>
                  <a:gd name="T16" fmla="*/ 51 w 92"/>
                  <a:gd name="T17" fmla="*/ 89 h 89"/>
                  <a:gd name="T18" fmla="*/ 46 w 92"/>
                  <a:gd name="T19" fmla="*/ 89 h 89"/>
                  <a:gd name="T20" fmla="*/ 36 w 92"/>
                  <a:gd name="T21" fmla="*/ 89 h 89"/>
                  <a:gd name="T22" fmla="*/ 28 w 92"/>
                  <a:gd name="T23" fmla="*/ 87 h 89"/>
                  <a:gd name="T24" fmla="*/ 23 w 92"/>
                  <a:gd name="T25" fmla="*/ 85 h 89"/>
                  <a:gd name="T26" fmla="*/ 20 w 92"/>
                  <a:gd name="T27" fmla="*/ 82 h 89"/>
                  <a:gd name="T28" fmla="*/ 12 w 92"/>
                  <a:gd name="T29" fmla="*/ 77 h 89"/>
                  <a:gd name="T30" fmla="*/ 7 w 92"/>
                  <a:gd name="T31" fmla="*/ 71 h 89"/>
                  <a:gd name="T32" fmla="*/ 2 w 92"/>
                  <a:gd name="T33" fmla="*/ 63 h 89"/>
                  <a:gd name="T34" fmla="*/ 0 w 92"/>
                  <a:gd name="T35" fmla="*/ 54 h 89"/>
                  <a:gd name="T36" fmla="*/ 0 w 92"/>
                  <a:gd name="T37" fmla="*/ 49 h 89"/>
                  <a:gd name="T38" fmla="*/ 0 w 92"/>
                  <a:gd name="T39" fmla="*/ 46 h 89"/>
                  <a:gd name="T40" fmla="*/ 0 w 92"/>
                  <a:gd name="T41" fmla="*/ 37 h 89"/>
                  <a:gd name="T42" fmla="*/ 2 w 92"/>
                  <a:gd name="T43" fmla="*/ 27 h 89"/>
                  <a:gd name="T44" fmla="*/ 7 w 92"/>
                  <a:gd name="T45" fmla="*/ 20 h 89"/>
                  <a:gd name="T46" fmla="*/ 12 w 92"/>
                  <a:gd name="T47" fmla="*/ 13 h 89"/>
                  <a:gd name="T48" fmla="*/ 20 w 92"/>
                  <a:gd name="T49" fmla="*/ 8 h 89"/>
                  <a:gd name="T50" fmla="*/ 28 w 92"/>
                  <a:gd name="T51" fmla="*/ 3 h 89"/>
                  <a:gd name="T52" fmla="*/ 36 w 92"/>
                  <a:gd name="T53" fmla="*/ 1 h 89"/>
                  <a:gd name="T54" fmla="*/ 41 w 92"/>
                  <a:gd name="T55" fmla="*/ 0 h 89"/>
                  <a:gd name="T56" fmla="*/ 45 w 92"/>
                  <a:gd name="T57" fmla="*/ 0 h 89"/>
                  <a:gd name="T58" fmla="*/ 55 w 92"/>
                  <a:gd name="T59" fmla="*/ 1 h 89"/>
                  <a:gd name="T60" fmla="*/ 63 w 92"/>
                  <a:gd name="T61" fmla="*/ 3 h 89"/>
                  <a:gd name="T62" fmla="*/ 68 w 92"/>
                  <a:gd name="T63" fmla="*/ 5 h 89"/>
                  <a:gd name="T64" fmla="*/ 71 w 92"/>
                  <a:gd name="T65" fmla="*/ 8 h 89"/>
                  <a:gd name="T66" fmla="*/ 79 w 92"/>
                  <a:gd name="T67" fmla="*/ 13 h 89"/>
                  <a:gd name="T68" fmla="*/ 84 w 92"/>
                  <a:gd name="T69" fmla="*/ 20 h 89"/>
                  <a:gd name="T70" fmla="*/ 89 w 92"/>
                  <a:gd name="T71" fmla="*/ 27 h 89"/>
                  <a:gd name="T72" fmla="*/ 92 w 92"/>
                  <a:gd name="T73" fmla="*/ 36 h 89"/>
                  <a:gd name="T74" fmla="*/ 92 w 92"/>
                  <a:gd name="T75" fmla="*/ 41 h 89"/>
                  <a:gd name="T76" fmla="*/ 92 w 92"/>
                  <a:gd name="T77" fmla="*/ 46 h 8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2"/>
                  <a:gd name="T118" fmla="*/ 0 h 89"/>
                  <a:gd name="T119" fmla="*/ 92 w 92"/>
                  <a:gd name="T120" fmla="*/ 89 h 8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2" h="89">
                    <a:moveTo>
                      <a:pt x="92" y="46"/>
                    </a:moveTo>
                    <a:lnTo>
                      <a:pt x="92" y="53"/>
                    </a:lnTo>
                    <a:lnTo>
                      <a:pt x="89" y="63"/>
                    </a:lnTo>
                    <a:lnTo>
                      <a:pt x="84" y="71"/>
                    </a:lnTo>
                    <a:lnTo>
                      <a:pt x="79" y="77"/>
                    </a:lnTo>
                    <a:lnTo>
                      <a:pt x="72" y="82"/>
                    </a:lnTo>
                    <a:lnTo>
                      <a:pt x="63" y="87"/>
                    </a:lnTo>
                    <a:lnTo>
                      <a:pt x="55" y="88"/>
                    </a:lnTo>
                    <a:lnTo>
                      <a:pt x="51" y="89"/>
                    </a:lnTo>
                    <a:lnTo>
                      <a:pt x="46" y="89"/>
                    </a:lnTo>
                    <a:lnTo>
                      <a:pt x="36" y="89"/>
                    </a:lnTo>
                    <a:lnTo>
                      <a:pt x="28" y="87"/>
                    </a:lnTo>
                    <a:lnTo>
                      <a:pt x="23" y="85"/>
                    </a:lnTo>
                    <a:lnTo>
                      <a:pt x="20" y="82"/>
                    </a:lnTo>
                    <a:lnTo>
                      <a:pt x="12" y="77"/>
                    </a:lnTo>
                    <a:lnTo>
                      <a:pt x="7" y="71"/>
                    </a:lnTo>
                    <a:lnTo>
                      <a:pt x="2" y="63"/>
                    </a:lnTo>
                    <a:lnTo>
                      <a:pt x="0" y="54"/>
                    </a:lnTo>
                    <a:lnTo>
                      <a:pt x="0" y="49"/>
                    </a:lnTo>
                    <a:lnTo>
                      <a:pt x="0" y="46"/>
                    </a:lnTo>
                    <a:lnTo>
                      <a:pt x="0" y="37"/>
                    </a:lnTo>
                    <a:lnTo>
                      <a:pt x="2" y="27"/>
                    </a:lnTo>
                    <a:lnTo>
                      <a:pt x="7" y="20"/>
                    </a:lnTo>
                    <a:lnTo>
                      <a:pt x="12" y="13"/>
                    </a:lnTo>
                    <a:lnTo>
                      <a:pt x="20" y="8"/>
                    </a:lnTo>
                    <a:lnTo>
                      <a:pt x="28" y="3"/>
                    </a:lnTo>
                    <a:lnTo>
                      <a:pt x="36" y="1"/>
                    </a:lnTo>
                    <a:lnTo>
                      <a:pt x="41" y="0"/>
                    </a:lnTo>
                    <a:lnTo>
                      <a:pt x="45" y="0"/>
                    </a:lnTo>
                    <a:lnTo>
                      <a:pt x="55" y="1"/>
                    </a:lnTo>
                    <a:lnTo>
                      <a:pt x="63" y="3"/>
                    </a:lnTo>
                    <a:lnTo>
                      <a:pt x="68" y="5"/>
                    </a:lnTo>
                    <a:lnTo>
                      <a:pt x="71" y="8"/>
                    </a:lnTo>
                    <a:lnTo>
                      <a:pt x="79" y="13"/>
                    </a:lnTo>
                    <a:lnTo>
                      <a:pt x="84" y="20"/>
                    </a:lnTo>
                    <a:lnTo>
                      <a:pt x="89" y="27"/>
                    </a:lnTo>
                    <a:lnTo>
                      <a:pt x="92" y="36"/>
                    </a:lnTo>
                    <a:lnTo>
                      <a:pt x="92" y="41"/>
                    </a:lnTo>
                    <a:lnTo>
                      <a:pt x="92" y="46"/>
                    </a:lnTo>
                    <a:close/>
                  </a:path>
                </a:pathLst>
              </a:custGeom>
              <a:solidFill>
                <a:srgbClr val="FFFFFF"/>
              </a:solidFill>
              <a:ln w="9525">
                <a:noFill/>
                <a:round/>
                <a:headEnd/>
                <a:tailEnd/>
              </a:ln>
            </p:spPr>
            <p:txBody>
              <a:bodyPr/>
              <a:lstStyle/>
              <a:p>
                <a:endParaRPr lang="ru-RU"/>
              </a:p>
            </p:txBody>
          </p:sp>
          <p:sp>
            <p:nvSpPr>
              <p:cNvPr id="163874" name="Freeform 99"/>
              <p:cNvSpPr>
                <a:spLocks/>
              </p:cNvSpPr>
              <p:nvPr/>
            </p:nvSpPr>
            <p:spPr bwMode="auto">
              <a:xfrm>
                <a:off x="2937" y="3255"/>
                <a:ext cx="91" cy="90"/>
              </a:xfrm>
              <a:custGeom>
                <a:avLst/>
                <a:gdLst>
                  <a:gd name="T0" fmla="*/ 91 w 91"/>
                  <a:gd name="T1" fmla="*/ 40 h 90"/>
                  <a:gd name="T2" fmla="*/ 91 w 91"/>
                  <a:gd name="T3" fmla="*/ 50 h 90"/>
                  <a:gd name="T4" fmla="*/ 89 w 91"/>
                  <a:gd name="T5" fmla="*/ 58 h 90"/>
                  <a:gd name="T6" fmla="*/ 87 w 91"/>
                  <a:gd name="T7" fmla="*/ 62 h 90"/>
                  <a:gd name="T8" fmla="*/ 85 w 91"/>
                  <a:gd name="T9" fmla="*/ 66 h 90"/>
                  <a:gd name="T10" fmla="*/ 80 w 91"/>
                  <a:gd name="T11" fmla="*/ 73 h 90"/>
                  <a:gd name="T12" fmla="*/ 76 w 91"/>
                  <a:gd name="T13" fmla="*/ 77 h 90"/>
                  <a:gd name="T14" fmla="*/ 74 w 91"/>
                  <a:gd name="T15" fmla="*/ 80 h 90"/>
                  <a:gd name="T16" fmla="*/ 70 w 91"/>
                  <a:gd name="T17" fmla="*/ 81 h 90"/>
                  <a:gd name="T18" fmla="*/ 67 w 91"/>
                  <a:gd name="T19" fmla="*/ 85 h 90"/>
                  <a:gd name="T20" fmla="*/ 58 w 91"/>
                  <a:gd name="T21" fmla="*/ 88 h 90"/>
                  <a:gd name="T22" fmla="*/ 53 w 91"/>
                  <a:gd name="T23" fmla="*/ 90 h 90"/>
                  <a:gd name="T24" fmla="*/ 48 w 91"/>
                  <a:gd name="T25" fmla="*/ 90 h 90"/>
                  <a:gd name="T26" fmla="*/ 41 w 91"/>
                  <a:gd name="T27" fmla="*/ 90 h 90"/>
                  <a:gd name="T28" fmla="*/ 36 w 91"/>
                  <a:gd name="T29" fmla="*/ 88 h 90"/>
                  <a:gd name="T30" fmla="*/ 31 w 91"/>
                  <a:gd name="T31" fmla="*/ 88 h 90"/>
                  <a:gd name="T32" fmla="*/ 24 w 91"/>
                  <a:gd name="T33" fmla="*/ 85 h 90"/>
                  <a:gd name="T34" fmla="*/ 16 w 91"/>
                  <a:gd name="T35" fmla="*/ 79 h 90"/>
                  <a:gd name="T36" fmla="*/ 9 w 91"/>
                  <a:gd name="T37" fmla="*/ 74 h 90"/>
                  <a:gd name="T38" fmla="*/ 5 w 91"/>
                  <a:gd name="T39" fmla="*/ 66 h 90"/>
                  <a:gd name="T40" fmla="*/ 1 w 91"/>
                  <a:gd name="T41" fmla="*/ 58 h 90"/>
                  <a:gd name="T42" fmla="*/ 0 w 91"/>
                  <a:gd name="T43" fmla="*/ 53 h 90"/>
                  <a:gd name="T44" fmla="*/ 0 w 91"/>
                  <a:gd name="T45" fmla="*/ 49 h 90"/>
                  <a:gd name="T46" fmla="*/ 0 w 91"/>
                  <a:gd name="T47" fmla="*/ 39 h 90"/>
                  <a:gd name="T48" fmla="*/ 1 w 91"/>
                  <a:gd name="T49" fmla="*/ 31 h 90"/>
                  <a:gd name="T50" fmla="*/ 3 w 91"/>
                  <a:gd name="T51" fmla="*/ 27 h 90"/>
                  <a:gd name="T52" fmla="*/ 5 w 91"/>
                  <a:gd name="T53" fmla="*/ 23 h 90"/>
                  <a:gd name="T54" fmla="*/ 11 w 91"/>
                  <a:gd name="T55" fmla="*/ 15 h 90"/>
                  <a:gd name="T56" fmla="*/ 12 w 91"/>
                  <a:gd name="T57" fmla="*/ 12 h 90"/>
                  <a:gd name="T58" fmla="*/ 17 w 91"/>
                  <a:gd name="T59" fmla="*/ 10 h 90"/>
                  <a:gd name="T60" fmla="*/ 20 w 91"/>
                  <a:gd name="T61" fmla="*/ 8 h 90"/>
                  <a:gd name="T62" fmla="*/ 23 w 91"/>
                  <a:gd name="T63" fmla="*/ 4 h 90"/>
                  <a:gd name="T64" fmla="*/ 33 w 91"/>
                  <a:gd name="T65" fmla="*/ 1 h 90"/>
                  <a:gd name="T66" fmla="*/ 36 w 91"/>
                  <a:gd name="T67" fmla="*/ 1 h 90"/>
                  <a:gd name="T68" fmla="*/ 40 w 91"/>
                  <a:gd name="T69" fmla="*/ 0 h 90"/>
                  <a:gd name="T70" fmla="*/ 50 w 91"/>
                  <a:gd name="T71" fmla="*/ 0 h 90"/>
                  <a:gd name="T72" fmla="*/ 55 w 91"/>
                  <a:gd name="T73" fmla="*/ 1 h 90"/>
                  <a:gd name="T74" fmla="*/ 59 w 91"/>
                  <a:gd name="T75" fmla="*/ 1 h 90"/>
                  <a:gd name="T76" fmla="*/ 67 w 91"/>
                  <a:gd name="T77" fmla="*/ 6 h 90"/>
                  <a:gd name="T78" fmla="*/ 75 w 91"/>
                  <a:gd name="T79" fmla="*/ 11 h 90"/>
                  <a:gd name="T80" fmla="*/ 81 w 91"/>
                  <a:gd name="T81" fmla="*/ 17 h 90"/>
                  <a:gd name="T82" fmla="*/ 85 w 91"/>
                  <a:gd name="T83" fmla="*/ 23 h 90"/>
                  <a:gd name="T84" fmla="*/ 89 w 91"/>
                  <a:gd name="T85" fmla="*/ 31 h 90"/>
                  <a:gd name="T86" fmla="*/ 91 w 91"/>
                  <a:gd name="T87" fmla="*/ 36 h 90"/>
                  <a:gd name="T88" fmla="*/ 91 w 91"/>
                  <a:gd name="T89" fmla="*/ 40 h 9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1"/>
                  <a:gd name="T136" fmla="*/ 0 h 90"/>
                  <a:gd name="T137" fmla="*/ 91 w 91"/>
                  <a:gd name="T138" fmla="*/ 90 h 9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1" h="90">
                    <a:moveTo>
                      <a:pt x="91" y="40"/>
                    </a:moveTo>
                    <a:lnTo>
                      <a:pt x="91" y="50"/>
                    </a:lnTo>
                    <a:lnTo>
                      <a:pt x="89" y="58"/>
                    </a:lnTo>
                    <a:lnTo>
                      <a:pt x="87" y="62"/>
                    </a:lnTo>
                    <a:lnTo>
                      <a:pt x="85" y="66"/>
                    </a:lnTo>
                    <a:lnTo>
                      <a:pt x="80" y="73"/>
                    </a:lnTo>
                    <a:lnTo>
                      <a:pt x="76" y="77"/>
                    </a:lnTo>
                    <a:lnTo>
                      <a:pt x="74" y="80"/>
                    </a:lnTo>
                    <a:lnTo>
                      <a:pt x="70" y="81"/>
                    </a:lnTo>
                    <a:lnTo>
                      <a:pt x="67" y="85"/>
                    </a:lnTo>
                    <a:lnTo>
                      <a:pt x="58" y="88"/>
                    </a:lnTo>
                    <a:lnTo>
                      <a:pt x="53" y="90"/>
                    </a:lnTo>
                    <a:lnTo>
                      <a:pt x="48" y="90"/>
                    </a:lnTo>
                    <a:lnTo>
                      <a:pt x="41" y="90"/>
                    </a:lnTo>
                    <a:lnTo>
                      <a:pt x="36" y="88"/>
                    </a:lnTo>
                    <a:lnTo>
                      <a:pt x="31" y="88"/>
                    </a:lnTo>
                    <a:lnTo>
                      <a:pt x="24" y="85"/>
                    </a:lnTo>
                    <a:lnTo>
                      <a:pt x="16" y="79"/>
                    </a:lnTo>
                    <a:lnTo>
                      <a:pt x="9" y="74"/>
                    </a:lnTo>
                    <a:lnTo>
                      <a:pt x="5" y="66"/>
                    </a:lnTo>
                    <a:lnTo>
                      <a:pt x="1" y="58"/>
                    </a:lnTo>
                    <a:lnTo>
                      <a:pt x="0" y="53"/>
                    </a:lnTo>
                    <a:lnTo>
                      <a:pt x="0" y="49"/>
                    </a:lnTo>
                    <a:lnTo>
                      <a:pt x="0" y="39"/>
                    </a:lnTo>
                    <a:lnTo>
                      <a:pt x="1" y="31"/>
                    </a:lnTo>
                    <a:lnTo>
                      <a:pt x="3" y="27"/>
                    </a:lnTo>
                    <a:lnTo>
                      <a:pt x="5" y="23"/>
                    </a:lnTo>
                    <a:lnTo>
                      <a:pt x="11" y="15"/>
                    </a:lnTo>
                    <a:lnTo>
                      <a:pt x="12" y="12"/>
                    </a:lnTo>
                    <a:lnTo>
                      <a:pt x="17" y="10"/>
                    </a:lnTo>
                    <a:lnTo>
                      <a:pt x="20" y="8"/>
                    </a:lnTo>
                    <a:lnTo>
                      <a:pt x="23" y="4"/>
                    </a:lnTo>
                    <a:lnTo>
                      <a:pt x="33" y="1"/>
                    </a:lnTo>
                    <a:lnTo>
                      <a:pt x="36" y="1"/>
                    </a:lnTo>
                    <a:lnTo>
                      <a:pt x="40" y="0"/>
                    </a:lnTo>
                    <a:lnTo>
                      <a:pt x="50" y="0"/>
                    </a:lnTo>
                    <a:lnTo>
                      <a:pt x="55" y="1"/>
                    </a:lnTo>
                    <a:lnTo>
                      <a:pt x="59" y="1"/>
                    </a:lnTo>
                    <a:lnTo>
                      <a:pt x="67" y="6"/>
                    </a:lnTo>
                    <a:lnTo>
                      <a:pt x="75" y="11"/>
                    </a:lnTo>
                    <a:lnTo>
                      <a:pt x="81" y="17"/>
                    </a:lnTo>
                    <a:lnTo>
                      <a:pt x="85" y="23"/>
                    </a:lnTo>
                    <a:lnTo>
                      <a:pt x="89" y="31"/>
                    </a:lnTo>
                    <a:lnTo>
                      <a:pt x="91" y="36"/>
                    </a:lnTo>
                    <a:lnTo>
                      <a:pt x="91" y="40"/>
                    </a:lnTo>
                    <a:close/>
                  </a:path>
                </a:pathLst>
              </a:custGeom>
              <a:solidFill>
                <a:srgbClr val="FFFFFF"/>
              </a:solidFill>
              <a:ln w="9525">
                <a:noFill/>
                <a:round/>
                <a:headEnd/>
                <a:tailEnd/>
              </a:ln>
            </p:spPr>
            <p:txBody>
              <a:bodyPr/>
              <a:lstStyle/>
              <a:p>
                <a:endParaRPr lang="ru-RU"/>
              </a:p>
            </p:txBody>
          </p:sp>
          <p:sp>
            <p:nvSpPr>
              <p:cNvPr id="163875" name="Freeform 100"/>
              <p:cNvSpPr>
                <a:spLocks/>
              </p:cNvSpPr>
              <p:nvPr/>
            </p:nvSpPr>
            <p:spPr bwMode="auto">
              <a:xfrm>
                <a:off x="3026" y="3242"/>
                <a:ext cx="91" cy="89"/>
              </a:xfrm>
              <a:custGeom>
                <a:avLst/>
                <a:gdLst>
                  <a:gd name="T0" fmla="*/ 91 w 91"/>
                  <a:gd name="T1" fmla="*/ 37 h 89"/>
                  <a:gd name="T2" fmla="*/ 91 w 91"/>
                  <a:gd name="T3" fmla="*/ 45 h 89"/>
                  <a:gd name="T4" fmla="*/ 89 w 91"/>
                  <a:gd name="T5" fmla="*/ 54 h 89"/>
                  <a:gd name="T6" fmla="*/ 88 w 91"/>
                  <a:gd name="T7" fmla="*/ 63 h 89"/>
                  <a:gd name="T8" fmla="*/ 84 w 91"/>
                  <a:gd name="T9" fmla="*/ 70 h 89"/>
                  <a:gd name="T10" fmla="*/ 80 w 91"/>
                  <a:gd name="T11" fmla="*/ 74 h 89"/>
                  <a:gd name="T12" fmla="*/ 77 w 91"/>
                  <a:gd name="T13" fmla="*/ 76 h 89"/>
                  <a:gd name="T14" fmla="*/ 74 w 91"/>
                  <a:gd name="T15" fmla="*/ 80 h 89"/>
                  <a:gd name="T16" fmla="*/ 71 w 91"/>
                  <a:gd name="T17" fmla="*/ 81 h 89"/>
                  <a:gd name="T18" fmla="*/ 63 w 91"/>
                  <a:gd name="T19" fmla="*/ 86 h 89"/>
                  <a:gd name="T20" fmla="*/ 58 w 91"/>
                  <a:gd name="T21" fmla="*/ 87 h 89"/>
                  <a:gd name="T22" fmla="*/ 54 w 91"/>
                  <a:gd name="T23" fmla="*/ 89 h 89"/>
                  <a:gd name="T24" fmla="*/ 44 w 91"/>
                  <a:gd name="T25" fmla="*/ 89 h 89"/>
                  <a:gd name="T26" fmla="*/ 35 w 91"/>
                  <a:gd name="T27" fmla="*/ 87 h 89"/>
                  <a:gd name="T28" fmla="*/ 27 w 91"/>
                  <a:gd name="T29" fmla="*/ 86 h 89"/>
                  <a:gd name="T30" fmla="*/ 19 w 91"/>
                  <a:gd name="T31" fmla="*/ 82 h 89"/>
                  <a:gd name="T32" fmla="*/ 13 w 91"/>
                  <a:gd name="T33" fmla="*/ 75 h 89"/>
                  <a:gd name="T34" fmla="*/ 7 w 91"/>
                  <a:gd name="T35" fmla="*/ 69 h 89"/>
                  <a:gd name="T36" fmla="*/ 4 w 91"/>
                  <a:gd name="T37" fmla="*/ 61 h 89"/>
                  <a:gd name="T38" fmla="*/ 2 w 91"/>
                  <a:gd name="T39" fmla="*/ 56 h 89"/>
                  <a:gd name="T40" fmla="*/ 0 w 91"/>
                  <a:gd name="T41" fmla="*/ 52 h 89"/>
                  <a:gd name="T42" fmla="*/ 0 w 91"/>
                  <a:gd name="T43" fmla="*/ 44 h 89"/>
                  <a:gd name="T44" fmla="*/ 2 w 91"/>
                  <a:gd name="T45" fmla="*/ 35 h 89"/>
                  <a:gd name="T46" fmla="*/ 3 w 91"/>
                  <a:gd name="T47" fmla="*/ 26 h 89"/>
                  <a:gd name="T48" fmla="*/ 8 w 91"/>
                  <a:gd name="T49" fmla="*/ 18 h 89"/>
                  <a:gd name="T50" fmla="*/ 11 w 91"/>
                  <a:gd name="T51" fmla="*/ 15 h 89"/>
                  <a:gd name="T52" fmla="*/ 15 w 91"/>
                  <a:gd name="T53" fmla="*/ 12 h 89"/>
                  <a:gd name="T54" fmla="*/ 17 w 91"/>
                  <a:gd name="T55" fmla="*/ 9 h 89"/>
                  <a:gd name="T56" fmla="*/ 20 w 91"/>
                  <a:gd name="T57" fmla="*/ 7 h 89"/>
                  <a:gd name="T58" fmla="*/ 28 w 91"/>
                  <a:gd name="T59" fmla="*/ 3 h 89"/>
                  <a:gd name="T60" fmla="*/ 33 w 91"/>
                  <a:gd name="T61" fmla="*/ 1 h 89"/>
                  <a:gd name="T62" fmla="*/ 38 w 91"/>
                  <a:gd name="T63" fmla="*/ 0 h 89"/>
                  <a:gd name="T64" fmla="*/ 47 w 91"/>
                  <a:gd name="T65" fmla="*/ 0 h 89"/>
                  <a:gd name="T66" fmla="*/ 56 w 91"/>
                  <a:gd name="T67" fmla="*/ 1 h 89"/>
                  <a:gd name="T68" fmla="*/ 65 w 91"/>
                  <a:gd name="T69" fmla="*/ 3 h 89"/>
                  <a:gd name="T70" fmla="*/ 72 w 91"/>
                  <a:gd name="T71" fmla="*/ 7 h 89"/>
                  <a:gd name="T72" fmla="*/ 78 w 91"/>
                  <a:gd name="T73" fmla="*/ 14 h 89"/>
                  <a:gd name="T74" fmla="*/ 85 w 91"/>
                  <a:gd name="T75" fmla="*/ 20 h 89"/>
                  <a:gd name="T76" fmla="*/ 88 w 91"/>
                  <a:gd name="T77" fmla="*/ 28 h 89"/>
                  <a:gd name="T78" fmla="*/ 89 w 91"/>
                  <a:gd name="T79" fmla="*/ 33 h 89"/>
                  <a:gd name="T80" fmla="*/ 91 w 91"/>
                  <a:gd name="T81" fmla="*/ 37 h 8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1"/>
                  <a:gd name="T124" fmla="*/ 0 h 89"/>
                  <a:gd name="T125" fmla="*/ 91 w 91"/>
                  <a:gd name="T126" fmla="*/ 89 h 8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1" h="89">
                    <a:moveTo>
                      <a:pt x="91" y="37"/>
                    </a:moveTo>
                    <a:lnTo>
                      <a:pt x="91" y="45"/>
                    </a:lnTo>
                    <a:lnTo>
                      <a:pt x="89" y="54"/>
                    </a:lnTo>
                    <a:lnTo>
                      <a:pt x="88" y="63"/>
                    </a:lnTo>
                    <a:lnTo>
                      <a:pt x="84" y="70"/>
                    </a:lnTo>
                    <a:lnTo>
                      <a:pt x="80" y="74"/>
                    </a:lnTo>
                    <a:lnTo>
                      <a:pt x="77" y="76"/>
                    </a:lnTo>
                    <a:lnTo>
                      <a:pt x="74" y="80"/>
                    </a:lnTo>
                    <a:lnTo>
                      <a:pt x="71" y="81"/>
                    </a:lnTo>
                    <a:lnTo>
                      <a:pt x="63" y="86"/>
                    </a:lnTo>
                    <a:lnTo>
                      <a:pt x="58" y="87"/>
                    </a:lnTo>
                    <a:lnTo>
                      <a:pt x="54" y="89"/>
                    </a:lnTo>
                    <a:lnTo>
                      <a:pt x="44" y="89"/>
                    </a:lnTo>
                    <a:lnTo>
                      <a:pt x="35" y="87"/>
                    </a:lnTo>
                    <a:lnTo>
                      <a:pt x="27" y="86"/>
                    </a:lnTo>
                    <a:lnTo>
                      <a:pt x="19" y="82"/>
                    </a:lnTo>
                    <a:lnTo>
                      <a:pt x="13" y="75"/>
                    </a:lnTo>
                    <a:lnTo>
                      <a:pt x="7" y="69"/>
                    </a:lnTo>
                    <a:lnTo>
                      <a:pt x="4" y="61"/>
                    </a:lnTo>
                    <a:lnTo>
                      <a:pt x="2" y="56"/>
                    </a:lnTo>
                    <a:lnTo>
                      <a:pt x="0" y="52"/>
                    </a:lnTo>
                    <a:lnTo>
                      <a:pt x="0" y="44"/>
                    </a:lnTo>
                    <a:lnTo>
                      <a:pt x="2" y="35"/>
                    </a:lnTo>
                    <a:lnTo>
                      <a:pt x="3" y="26"/>
                    </a:lnTo>
                    <a:lnTo>
                      <a:pt x="8" y="18"/>
                    </a:lnTo>
                    <a:lnTo>
                      <a:pt x="11" y="15"/>
                    </a:lnTo>
                    <a:lnTo>
                      <a:pt x="15" y="12"/>
                    </a:lnTo>
                    <a:lnTo>
                      <a:pt x="17" y="9"/>
                    </a:lnTo>
                    <a:lnTo>
                      <a:pt x="20" y="7"/>
                    </a:lnTo>
                    <a:lnTo>
                      <a:pt x="28" y="3"/>
                    </a:lnTo>
                    <a:lnTo>
                      <a:pt x="33" y="1"/>
                    </a:lnTo>
                    <a:lnTo>
                      <a:pt x="38" y="0"/>
                    </a:lnTo>
                    <a:lnTo>
                      <a:pt x="47" y="0"/>
                    </a:lnTo>
                    <a:lnTo>
                      <a:pt x="56" y="1"/>
                    </a:lnTo>
                    <a:lnTo>
                      <a:pt x="65" y="3"/>
                    </a:lnTo>
                    <a:lnTo>
                      <a:pt x="72" y="7"/>
                    </a:lnTo>
                    <a:lnTo>
                      <a:pt x="78" y="14"/>
                    </a:lnTo>
                    <a:lnTo>
                      <a:pt x="85" y="20"/>
                    </a:lnTo>
                    <a:lnTo>
                      <a:pt x="88" y="28"/>
                    </a:lnTo>
                    <a:lnTo>
                      <a:pt x="89" y="33"/>
                    </a:lnTo>
                    <a:lnTo>
                      <a:pt x="91" y="37"/>
                    </a:lnTo>
                    <a:close/>
                  </a:path>
                </a:pathLst>
              </a:custGeom>
              <a:solidFill>
                <a:srgbClr val="FFFFFF"/>
              </a:solidFill>
              <a:ln w="9525">
                <a:noFill/>
                <a:round/>
                <a:headEnd/>
                <a:tailEnd/>
              </a:ln>
            </p:spPr>
            <p:txBody>
              <a:bodyPr/>
              <a:lstStyle/>
              <a:p>
                <a:endParaRPr lang="ru-RU"/>
              </a:p>
            </p:txBody>
          </p:sp>
          <p:sp>
            <p:nvSpPr>
              <p:cNvPr id="163876" name="Freeform 101"/>
              <p:cNvSpPr>
                <a:spLocks/>
              </p:cNvSpPr>
              <p:nvPr/>
            </p:nvSpPr>
            <p:spPr bwMode="auto">
              <a:xfrm>
                <a:off x="3126" y="3220"/>
                <a:ext cx="91" cy="89"/>
              </a:xfrm>
              <a:custGeom>
                <a:avLst/>
                <a:gdLst>
                  <a:gd name="T0" fmla="*/ 91 w 91"/>
                  <a:gd name="T1" fmla="*/ 33 h 89"/>
                  <a:gd name="T2" fmla="*/ 91 w 91"/>
                  <a:gd name="T3" fmla="*/ 42 h 89"/>
                  <a:gd name="T4" fmla="*/ 91 w 91"/>
                  <a:gd name="T5" fmla="*/ 50 h 89"/>
                  <a:gd name="T6" fmla="*/ 90 w 91"/>
                  <a:gd name="T7" fmla="*/ 59 h 89"/>
                  <a:gd name="T8" fmla="*/ 86 w 91"/>
                  <a:gd name="T9" fmla="*/ 67 h 89"/>
                  <a:gd name="T10" fmla="*/ 80 w 91"/>
                  <a:gd name="T11" fmla="*/ 74 h 89"/>
                  <a:gd name="T12" fmla="*/ 77 w 91"/>
                  <a:gd name="T13" fmla="*/ 76 h 89"/>
                  <a:gd name="T14" fmla="*/ 74 w 91"/>
                  <a:gd name="T15" fmla="*/ 80 h 89"/>
                  <a:gd name="T16" fmla="*/ 71 w 91"/>
                  <a:gd name="T17" fmla="*/ 81 h 89"/>
                  <a:gd name="T18" fmla="*/ 66 w 91"/>
                  <a:gd name="T19" fmla="*/ 85 h 89"/>
                  <a:gd name="T20" fmla="*/ 58 w 91"/>
                  <a:gd name="T21" fmla="*/ 88 h 89"/>
                  <a:gd name="T22" fmla="*/ 49 w 91"/>
                  <a:gd name="T23" fmla="*/ 89 h 89"/>
                  <a:gd name="T24" fmla="*/ 39 w 91"/>
                  <a:gd name="T25" fmla="*/ 89 h 89"/>
                  <a:gd name="T26" fmla="*/ 32 w 91"/>
                  <a:gd name="T27" fmla="*/ 86 h 89"/>
                  <a:gd name="T28" fmla="*/ 26 w 91"/>
                  <a:gd name="T29" fmla="*/ 85 h 89"/>
                  <a:gd name="T30" fmla="*/ 24 w 91"/>
                  <a:gd name="T31" fmla="*/ 83 h 89"/>
                  <a:gd name="T32" fmla="*/ 19 w 91"/>
                  <a:gd name="T33" fmla="*/ 82 h 89"/>
                  <a:gd name="T34" fmla="*/ 16 w 91"/>
                  <a:gd name="T35" fmla="*/ 78 h 89"/>
                  <a:gd name="T36" fmla="*/ 9 w 91"/>
                  <a:gd name="T37" fmla="*/ 72 h 89"/>
                  <a:gd name="T38" fmla="*/ 8 w 91"/>
                  <a:gd name="T39" fmla="*/ 69 h 89"/>
                  <a:gd name="T40" fmla="*/ 5 w 91"/>
                  <a:gd name="T41" fmla="*/ 65 h 89"/>
                  <a:gd name="T42" fmla="*/ 2 w 91"/>
                  <a:gd name="T43" fmla="*/ 56 h 89"/>
                  <a:gd name="T44" fmla="*/ 0 w 91"/>
                  <a:gd name="T45" fmla="*/ 47 h 89"/>
                  <a:gd name="T46" fmla="*/ 0 w 91"/>
                  <a:gd name="T47" fmla="*/ 37 h 89"/>
                  <a:gd name="T48" fmla="*/ 4 w 91"/>
                  <a:gd name="T49" fmla="*/ 30 h 89"/>
                  <a:gd name="T50" fmla="*/ 7 w 91"/>
                  <a:gd name="T51" fmla="*/ 22 h 89"/>
                  <a:gd name="T52" fmla="*/ 11 w 91"/>
                  <a:gd name="T53" fmla="*/ 16 h 89"/>
                  <a:gd name="T54" fmla="*/ 15 w 91"/>
                  <a:gd name="T55" fmla="*/ 13 h 89"/>
                  <a:gd name="T56" fmla="*/ 17 w 91"/>
                  <a:gd name="T57" fmla="*/ 9 h 89"/>
                  <a:gd name="T58" fmla="*/ 22 w 91"/>
                  <a:gd name="T59" fmla="*/ 6 h 89"/>
                  <a:gd name="T60" fmla="*/ 26 w 91"/>
                  <a:gd name="T61" fmla="*/ 5 h 89"/>
                  <a:gd name="T62" fmla="*/ 35 w 91"/>
                  <a:gd name="T63" fmla="*/ 1 h 89"/>
                  <a:gd name="T64" fmla="*/ 44 w 91"/>
                  <a:gd name="T65" fmla="*/ 0 h 89"/>
                  <a:gd name="T66" fmla="*/ 52 w 91"/>
                  <a:gd name="T67" fmla="*/ 0 h 89"/>
                  <a:gd name="T68" fmla="*/ 61 w 91"/>
                  <a:gd name="T69" fmla="*/ 1 h 89"/>
                  <a:gd name="T70" fmla="*/ 65 w 91"/>
                  <a:gd name="T71" fmla="*/ 3 h 89"/>
                  <a:gd name="T72" fmla="*/ 69 w 91"/>
                  <a:gd name="T73" fmla="*/ 6 h 89"/>
                  <a:gd name="T74" fmla="*/ 72 w 91"/>
                  <a:gd name="T75" fmla="*/ 7 h 89"/>
                  <a:gd name="T76" fmla="*/ 76 w 91"/>
                  <a:gd name="T77" fmla="*/ 11 h 89"/>
                  <a:gd name="T78" fmla="*/ 82 w 91"/>
                  <a:gd name="T79" fmla="*/ 17 h 89"/>
                  <a:gd name="T80" fmla="*/ 85 w 91"/>
                  <a:gd name="T81" fmla="*/ 20 h 89"/>
                  <a:gd name="T82" fmla="*/ 86 w 91"/>
                  <a:gd name="T83" fmla="*/ 25 h 89"/>
                  <a:gd name="T84" fmla="*/ 91 w 91"/>
                  <a:gd name="T85" fmla="*/ 33 h 8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1"/>
                  <a:gd name="T130" fmla="*/ 0 h 89"/>
                  <a:gd name="T131" fmla="*/ 91 w 91"/>
                  <a:gd name="T132" fmla="*/ 89 h 8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1" h="89">
                    <a:moveTo>
                      <a:pt x="91" y="33"/>
                    </a:moveTo>
                    <a:lnTo>
                      <a:pt x="91" y="42"/>
                    </a:lnTo>
                    <a:lnTo>
                      <a:pt x="91" y="50"/>
                    </a:lnTo>
                    <a:lnTo>
                      <a:pt x="90" y="59"/>
                    </a:lnTo>
                    <a:lnTo>
                      <a:pt x="86" y="67"/>
                    </a:lnTo>
                    <a:lnTo>
                      <a:pt x="80" y="74"/>
                    </a:lnTo>
                    <a:lnTo>
                      <a:pt x="77" y="76"/>
                    </a:lnTo>
                    <a:lnTo>
                      <a:pt x="74" y="80"/>
                    </a:lnTo>
                    <a:lnTo>
                      <a:pt x="71" y="81"/>
                    </a:lnTo>
                    <a:lnTo>
                      <a:pt x="66" y="85"/>
                    </a:lnTo>
                    <a:lnTo>
                      <a:pt x="58" y="88"/>
                    </a:lnTo>
                    <a:lnTo>
                      <a:pt x="49" y="89"/>
                    </a:lnTo>
                    <a:lnTo>
                      <a:pt x="39" y="89"/>
                    </a:lnTo>
                    <a:lnTo>
                      <a:pt x="32" y="86"/>
                    </a:lnTo>
                    <a:lnTo>
                      <a:pt x="26" y="85"/>
                    </a:lnTo>
                    <a:lnTo>
                      <a:pt x="24" y="83"/>
                    </a:lnTo>
                    <a:lnTo>
                      <a:pt x="19" y="82"/>
                    </a:lnTo>
                    <a:lnTo>
                      <a:pt x="16" y="78"/>
                    </a:lnTo>
                    <a:lnTo>
                      <a:pt x="9" y="72"/>
                    </a:lnTo>
                    <a:lnTo>
                      <a:pt x="8" y="69"/>
                    </a:lnTo>
                    <a:lnTo>
                      <a:pt x="5" y="65"/>
                    </a:lnTo>
                    <a:lnTo>
                      <a:pt x="2" y="56"/>
                    </a:lnTo>
                    <a:lnTo>
                      <a:pt x="0" y="47"/>
                    </a:lnTo>
                    <a:lnTo>
                      <a:pt x="0" y="37"/>
                    </a:lnTo>
                    <a:lnTo>
                      <a:pt x="4" y="30"/>
                    </a:lnTo>
                    <a:lnTo>
                      <a:pt x="7" y="22"/>
                    </a:lnTo>
                    <a:lnTo>
                      <a:pt x="11" y="16"/>
                    </a:lnTo>
                    <a:lnTo>
                      <a:pt x="15" y="13"/>
                    </a:lnTo>
                    <a:lnTo>
                      <a:pt x="17" y="9"/>
                    </a:lnTo>
                    <a:lnTo>
                      <a:pt x="22" y="6"/>
                    </a:lnTo>
                    <a:lnTo>
                      <a:pt x="26" y="5"/>
                    </a:lnTo>
                    <a:lnTo>
                      <a:pt x="35" y="1"/>
                    </a:lnTo>
                    <a:lnTo>
                      <a:pt x="44" y="0"/>
                    </a:lnTo>
                    <a:lnTo>
                      <a:pt x="52" y="0"/>
                    </a:lnTo>
                    <a:lnTo>
                      <a:pt x="61" y="1"/>
                    </a:lnTo>
                    <a:lnTo>
                      <a:pt x="65" y="3"/>
                    </a:lnTo>
                    <a:lnTo>
                      <a:pt x="69" y="6"/>
                    </a:lnTo>
                    <a:lnTo>
                      <a:pt x="72" y="7"/>
                    </a:lnTo>
                    <a:lnTo>
                      <a:pt x="76" y="11"/>
                    </a:lnTo>
                    <a:lnTo>
                      <a:pt x="82" y="17"/>
                    </a:lnTo>
                    <a:lnTo>
                      <a:pt x="85" y="20"/>
                    </a:lnTo>
                    <a:lnTo>
                      <a:pt x="86" y="25"/>
                    </a:lnTo>
                    <a:lnTo>
                      <a:pt x="91" y="33"/>
                    </a:lnTo>
                    <a:close/>
                  </a:path>
                </a:pathLst>
              </a:custGeom>
              <a:solidFill>
                <a:srgbClr val="FFFFFF"/>
              </a:solidFill>
              <a:ln w="9525">
                <a:noFill/>
                <a:round/>
                <a:headEnd/>
                <a:tailEnd/>
              </a:ln>
            </p:spPr>
            <p:txBody>
              <a:bodyPr/>
              <a:lstStyle/>
              <a:p>
                <a:endParaRPr lang="ru-RU"/>
              </a:p>
            </p:txBody>
          </p:sp>
          <p:sp>
            <p:nvSpPr>
              <p:cNvPr id="163877" name="Freeform 102"/>
              <p:cNvSpPr>
                <a:spLocks/>
              </p:cNvSpPr>
              <p:nvPr/>
            </p:nvSpPr>
            <p:spPr bwMode="auto">
              <a:xfrm>
                <a:off x="3211" y="3189"/>
                <a:ext cx="91" cy="90"/>
              </a:xfrm>
              <a:custGeom>
                <a:avLst/>
                <a:gdLst>
                  <a:gd name="T0" fmla="*/ 90 w 91"/>
                  <a:gd name="T1" fmla="*/ 30 h 90"/>
                  <a:gd name="T2" fmla="*/ 91 w 91"/>
                  <a:gd name="T3" fmla="*/ 38 h 90"/>
                  <a:gd name="T4" fmla="*/ 91 w 91"/>
                  <a:gd name="T5" fmla="*/ 47 h 90"/>
                  <a:gd name="T6" fmla="*/ 91 w 91"/>
                  <a:gd name="T7" fmla="*/ 55 h 90"/>
                  <a:gd name="T8" fmla="*/ 88 w 91"/>
                  <a:gd name="T9" fmla="*/ 63 h 90"/>
                  <a:gd name="T10" fmla="*/ 83 w 91"/>
                  <a:gd name="T11" fmla="*/ 71 h 90"/>
                  <a:gd name="T12" fmla="*/ 77 w 91"/>
                  <a:gd name="T13" fmla="*/ 77 h 90"/>
                  <a:gd name="T14" fmla="*/ 71 w 91"/>
                  <a:gd name="T15" fmla="*/ 84 h 90"/>
                  <a:gd name="T16" fmla="*/ 61 w 91"/>
                  <a:gd name="T17" fmla="*/ 86 h 90"/>
                  <a:gd name="T18" fmla="*/ 53 w 91"/>
                  <a:gd name="T19" fmla="*/ 90 h 90"/>
                  <a:gd name="T20" fmla="*/ 44 w 91"/>
                  <a:gd name="T21" fmla="*/ 90 h 90"/>
                  <a:gd name="T22" fmla="*/ 39 w 91"/>
                  <a:gd name="T23" fmla="*/ 90 h 90"/>
                  <a:gd name="T24" fmla="*/ 34 w 91"/>
                  <a:gd name="T25" fmla="*/ 88 h 90"/>
                  <a:gd name="T26" fmla="*/ 27 w 91"/>
                  <a:gd name="T27" fmla="*/ 85 h 90"/>
                  <a:gd name="T28" fmla="*/ 19 w 91"/>
                  <a:gd name="T29" fmla="*/ 80 h 90"/>
                  <a:gd name="T30" fmla="*/ 16 w 91"/>
                  <a:gd name="T31" fmla="*/ 79 h 90"/>
                  <a:gd name="T32" fmla="*/ 12 w 91"/>
                  <a:gd name="T33" fmla="*/ 76 h 90"/>
                  <a:gd name="T34" fmla="*/ 10 w 91"/>
                  <a:gd name="T35" fmla="*/ 73 h 90"/>
                  <a:gd name="T36" fmla="*/ 6 w 91"/>
                  <a:gd name="T37" fmla="*/ 68 h 90"/>
                  <a:gd name="T38" fmla="*/ 5 w 91"/>
                  <a:gd name="T39" fmla="*/ 65 h 90"/>
                  <a:gd name="T40" fmla="*/ 3 w 91"/>
                  <a:gd name="T41" fmla="*/ 60 h 90"/>
                  <a:gd name="T42" fmla="*/ 0 w 91"/>
                  <a:gd name="T43" fmla="*/ 52 h 90"/>
                  <a:gd name="T44" fmla="*/ 0 w 91"/>
                  <a:gd name="T45" fmla="*/ 43 h 90"/>
                  <a:gd name="T46" fmla="*/ 2 w 91"/>
                  <a:gd name="T47" fmla="*/ 34 h 90"/>
                  <a:gd name="T48" fmla="*/ 4 w 91"/>
                  <a:gd name="T49" fmla="*/ 26 h 90"/>
                  <a:gd name="T50" fmla="*/ 10 w 91"/>
                  <a:gd name="T51" fmla="*/ 19 h 90"/>
                  <a:gd name="T52" fmla="*/ 14 w 91"/>
                  <a:gd name="T53" fmla="*/ 11 h 90"/>
                  <a:gd name="T54" fmla="*/ 22 w 91"/>
                  <a:gd name="T55" fmla="*/ 6 h 90"/>
                  <a:gd name="T56" fmla="*/ 30 w 91"/>
                  <a:gd name="T57" fmla="*/ 4 h 90"/>
                  <a:gd name="T58" fmla="*/ 39 w 91"/>
                  <a:gd name="T59" fmla="*/ 0 h 90"/>
                  <a:gd name="T60" fmla="*/ 49 w 91"/>
                  <a:gd name="T61" fmla="*/ 0 h 90"/>
                  <a:gd name="T62" fmla="*/ 53 w 91"/>
                  <a:gd name="T63" fmla="*/ 0 h 90"/>
                  <a:gd name="T64" fmla="*/ 56 w 91"/>
                  <a:gd name="T65" fmla="*/ 2 h 90"/>
                  <a:gd name="T66" fmla="*/ 66 w 91"/>
                  <a:gd name="T67" fmla="*/ 5 h 90"/>
                  <a:gd name="T68" fmla="*/ 72 w 91"/>
                  <a:gd name="T69" fmla="*/ 8 h 90"/>
                  <a:gd name="T70" fmla="*/ 77 w 91"/>
                  <a:gd name="T71" fmla="*/ 11 h 90"/>
                  <a:gd name="T72" fmla="*/ 80 w 91"/>
                  <a:gd name="T73" fmla="*/ 15 h 90"/>
                  <a:gd name="T74" fmla="*/ 83 w 91"/>
                  <a:gd name="T75" fmla="*/ 17 h 90"/>
                  <a:gd name="T76" fmla="*/ 84 w 91"/>
                  <a:gd name="T77" fmla="*/ 21 h 90"/>
                  <a:gd name="T78" fmla="*/ 88 w 91"/>
                  <a:gd name="T79" fmla="*/ 26 h 90"/>
                  <a:gd name="T80" fmla="*/ 90 w 91"/>
                  <a:gd name="T81" fmla="*/ 30 h 9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1"/>
                  <a:gd name="T124" fmla="*/ 0 h 90"/>
                  <a:gd name="T125" fmla="*/ 91 w 91"/>
                  <a:gd name="T126" fmla="*/ 90 h 9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1" h="90">
                    <a:moveTo>
                      <a:pt x="90" y="30"/>
                    </a:moveTo>
                    <a:lnTo>
                      <a:pt x="91" y="38"/>
                    </a:lnTo>
                    <a:lnTo>
                      <a:pt x="91" y="47"/>
                    </a:lnTo>
                    <a:lnTo>
                      <a:pt x="91" y="55"/>
                    </a:lnTo>
                    <a:lnTo>
                      <a:pt x="88" y="63"/>
                    </a:lnTo>
                    <a:lnTo>
                      <a:pt x="83" y="71"/>
                    </a:lnTo>
                    <a:lnTo>
                      <a:pt x="77" y="77"/>
                    </a:lnTo>
                    <a:lnTo>
                      <a:pt x="71" y="84"/>
                    </a:lnTo>
                    <a:lnTo>
                      <a:pt x="61" y="86"/>
                    </a:lnTo>
                    <a:lnTo>
                      <a:pt x="53" y="90"/>
                    </a:lnTo>
                    <a:lnTo>
                      <a:pt x="44" y="90"/>
                    </a:lnTo>
                    <a:lnTo>
                      <a:pt x="39" y="90"/>
                    </a:lnTo>
                    <a:lnTo>
                      <a:pt x="34" y="88"/>
                    </a:lnTo>
                    <a:lnTo>
                      <a:pt x="27" y="85"/>
                    </a:lnTo>
                    <a:lnTo>
                      <a:pt x="19" y="80"/>
                    </a:lnTo>
                    <a:lnTo>
                      <a:pt x="16" y="79"/>
                    </a:lnTo>
                    <a:lnTo>
                      <a:pt x="12" y="76"/>
                    </a:lnTo>
                    <a:lnTo>
                      <a:pt x="10" y="73"/>
                    </a:lnTo>
                    <a:lnTo>
                      <a:pt x="6" y="68"/>
                    </a:lnTo>
                    <a:lnTo>
                      <a:pt x="5" y="65"/>
                    </a:lnTo>
                    <a:lnTo>
                      <a:pt x="3" y="60"/>
                    </a:lnTo>
                    <a:lnTo>
                      <a:pt x="0" y="52"/>
                    </a:lnTo>
                    <a:lnTo>
                      <a:pt x="0" y="43"/>
                    </a:lnTo>
                    <a:lnTo>
                      <a:pt x="2" y="34"/>
                    </a:lnTo>
                    <a:lnTo>
                      <a:pt x="4" y="26"/>
                    </a:lnTo>
                    <a:lnTo>
                      <a:pt x="10" y="19"/>
                    </a:lnTo>
                    <a:lnTo>
                      <a:pt x="14" y="11"/>
                    </a:lnTo>
                    <a:lnTo>
                      <a:pt x="22" y="6"/>
                    </a:lnTo>
                    <a:lnTo>
                      <a:pt x="30" y="4"/>
                    </a:lnTo>
                    <a:lnTo>
                      <a:pt x="39" y="0"/>
                    </a:lnTo>
                    <a:lnTo>
                      <a:pt x="49" y="0"/>
                    </a:lnTo>
                    <a:lnTo>
                      <a:pt x="53" y="0"/>
                    </a:lnTo>
                    <a:lnTo>
                      <a:pt x="56" y="2"/>
                    </a:lnTo>
                    <a:lnTo>
                      <a:pt x="66" y="5"/>
                    </a:lnTo>
                    <a:lnTo>
                      <a:pt x="72" y="8"/>
                    </a:lnTo>
                    <a:lnTo>
                      <a:pt x="77" y="11"/>
                    </a:lnTo>
                    <a:lnTo>
                      <a:pt x="80" y="15"/>
                    </a:lnTo>
                    <a:lnTo>
                      <a:pt x="83" y="17"/>
                    </a:lnTo>
                    <a:lnTo>
                      <a:pt x="84" y="21"/>
                    </a:lnTo>
                    <a:lnTo>
                      <a:pt x="88" y="26"/>
                    </a:lnTo>
                    <a:lnTo>
                      <a:pt x="90" y="30"/>
                    </a:lnTo>
                    <a:close/>
                  </a:path>
                </a:pathLst>
              </a:custGeom>
              <a:solidFill>
                <a:srgbClr val="FFFFFF"/>
              </a:solidFill>
              <a:ln w="9525">
                <a:noFill/>
                <a:round/>
                <a:headEnd/>
                <a:tailEnd/>
              </a:ln>
            </p:spPr>
            <p:txBody>
              <a:bodyPr/>
              <a:lstStyle/>
              <a:p>
                <a:endParaRPr lang="ru-RU"/>
              </a:p>
            </p:txBody>
          </p:sp>
          <p:sp>
            <p:nvSpPr>
              <p:cNvPr id="163878" name="Freeform 103"/>
              <p:cNvSpPr>
                <a:spLocks/>
              </p:cNvSpPr>
              <p:nvPr/>
            </p:nvSpPr>
            <p:spPr bwMode="auto">
              <a:xfrm>
                <a:off x="3305" y="3157"/>
                <a:ext cx="93" cy="90"/>
              </a:xfrm>
              <a:custGeom>
                <a:avLst/>
                <a:gdLst>
                  <a:gd name="T0" fmla="*/ 89 w 93"/>
                  <a:gd name="T1" fmla="*/ 27 h 90"/>
                  <a:gd name="T2" fmla="*/ 93 w 93"/>
                  <a:gd name="T3" fmla="*/ 35 h 90"/>
                  <a:gd name="T4" fmla="*/ 93 w 93"/>
                  <a:gd name="T5" fmla="*/ 44 h 90"/>
                  <a:gd name="T6" fmla="*/ 93 w 93"/>
                  <a:gd name="T7" fmla="*/ 52 h 90"/>
                  <a:gd name="T8" fmla="*/ 91 w 93"/>
                  <a:gd name="T9" fmla="*/ 60 h 90"/>
                  <a:gd name="T10" fmla="*/ 87 w 93"/>
                  <a:gd name="T11" fmla="*/ 67 h 90"/>
                  <a:gd name="T12" fmla="*/ 82 w 93"/>
                  <a:gd name="T13" fmla="*/ 76 h 90"/>
                  <a:gd name="T14" fmla="*/ 79 w 93"/>
                  <a:gd name="T15" fmla="*/ 79 h 90"/>
                  <a:gd name="T16" fmla="*/ 75 w 93"/>
                  <a:gd name="T17" fmla="*/ 82 h 90"/>
                  <a:gd name="T18" fmla="*/ 70 w 93"/>
                  <a:gd name="T19" fmla="*/ 84 h 90"/>
                  <a:gd name="T20" fmla="*/ 68 w 93"/>
                  <a:gd name="T21" fmla="*/ 85 h 90"/>
                  <a:gd name="T22" fmla="*/ 58 w 93"/>
                  <a:gd name="T23" fmla="*/ 88 h 90"/>
                  <a:gd name="T24" fmla="*/ 49 w 93"/>
                  <a:gd name="T25" fmla="*/ 90 h 90"/>
                  <a:gd name="T26" fmla="*/ 40 w 93"/>
                  <a:gd name="T27" fmla="*/ 90 h 90"/>
                  <a:gd name="T28" fmla="*/ 31 w 93"/>
                  <a:gd name="T29" fmla="*/ 87 h 90"/>
                  <a:gd name="T30" fmla="*/ 23 w 93"/>
                  <a:gd name="T31" fmla="*/ 84 h 90"/>
                  <a:gd name="T32" fmla="*/ 19 w 93"/>
                  <a:gd name="T33" fmla="*/ 82 h 90"/>
                  <a:gd name="T34" fmla="*/ 17 w 93"/>
                  <a:gd name="T35" fmla="*/ 79 h 90"/>
                  <a:gd name="T36" fmla="*/ 13 w 93"/>
                  <a:gd name="T37" fmla="*/ 76 h 90"/>
                  <a:gd name="T38" fmla="*/ 10 w 93"/>
                  <a:gd name="T39" fmla="*/ 73 h 90"/>
                  <a:gd name="T40" fmla="*/ 7 w 93"/>
                  <a:gd name="T41" fmla="*/ 68 h 90"/>
                  <a:gd name="T42" fmla="*/ 5 w 93"/>
                  <a:gd name="T43" fmla="*/ 65 h 90"/>
                  <a:gd name="T44" fmla="*/ 2 w 93"/>
                  <a:gd name="T45" fmla="*/ 56 h 90"/>
                  <a:gd name="T46" fmla="*/ 0 w 93"/>
                  <a:gd name="T47" fmla="*/ 48 h 90"/>
                  <a:gd name="T48" fmla="*/ 0 w 93"/>
                  <a:gd name="T49" fmla="*/ 38 h 90"/>
                  <a:gd name="T50" fmla="*/ 4 w 93"/>
                  <a:gd name="T51" fmla="*/ 30 h 90"/>
                  <a:gd name="T52" fmla="*/ 7 w 93"/>
                  <a:gd name="T53" fmla="*/ 22 h 90"/>
                  <a:gd name="T54" fmla="*/ 13 w 93"/>
                  <a:gd name="T55" fmla="*/ 16 h 90"/>
                  <a:gd name="T56" fmla="*/ 17 w 93"/>
                  <a:gd name="T57" fmla="*/ 13 h 90"/>
                  <a:gd name="T58" fmla="*/ 19 w 93"/>
                  <a:gd name="T59" fmla="*/ 10 h 90"/>
                  <a:gd name="T60" fmla="*/ 23 w 93"/>
                  <a:gd name="T61" fmla="*/ 7 h 90"/>
                  <a:gd name="T62" fmla="*/ 28 w 93"/>
                  <a:gd name="T63" fmla="*/ 5 h 90"/>
                  <a:gd name="T64" fmla="*/ 36 w 93"/>
                  <a:gd name="T65" fmla="*/ 2 h 90"/>
                  <a:gd name="T66" fmla="*/ 45 w 93"/>
                  <a:gd name="T67" fmla="*/ 0 h 90"/>
                  <a:gd name="T68" fmla="*/ 55 w 93"/>
                  <a:gd name="T69" fmla="*/ 0 h 90"/>
                  <a:gd name="T70" fmla="*/ 62 w 93"/>
                  <a:gd name="T71" fmla="*/ 4 h 90"/>
                  <a:gd name="T72" fmla="*/ 70 w 93"/>
                  <a:gd name="T73" fmla="*/ 7 h 90"/>
                  <a:gd name="T74" fmla="*/ 75 w 93"/>
                  <a:gd name="T75" fmla="*/ 9 h 90"/>
                  <a:gd name="T76" fmla="*/ 79 w 93"/>
                  <a:gd name="T77" fmla="*/ 11 h 90"/>
                  <a:gd name="T78" fmla="*/ 81 w 93"/>
                  <a:gd name="T79" fmla="*/ 14 h 90"/>
                  <a:gd name="T80" fmla="*/ 85 w 93"/>
                  <a:gd name="T81" fmla="*/ 19 h 90"/>
                  <a:gd name="T82" fmla="*/ 87 w 93"/>
                  <a:gd name="T83" fmla="*/ 22 h 90"/>
                  <a:gd name="T84" fmla="*/ 89 w 93"/>
                  <a:gd name="T85" fmla="*/ 27 h 9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3"/>
                  <a:gd name="T130" fmla="*/ 0 h 90"/>
                  <a:gd name="T131" fmla="*/ 93 w 93"/>
                  <a:gd name="T132" fmla="*/ 90 h 9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3" h="90">
                    <a:moveTo>
                      <a:pt x="89" y="27"/>
                    </a:moveTo>
                    <a:lnTo>
                      <a:pt x="93" y="35"/>
                    </a:lnTo>
                    <a:lnTo>
                      <a:pt x="93" y="44"/>
                    </a:lnTo>
                    <a:lnTo>
                      <a:pt x="93" y="52"/>
                    </a:lnTo>
                    <a:lnTo>
                      <a:pt x="91" y="60"/>
                    </a:lnTo>
                    <a:lnTo>
                      <a:pt x="87" y="67"/>
                    </a:lnTo>
                    <a:lnTo>
                      <a:pt x="82" y="76"/>
                    </a:lnTo>
                    <a:lnTo>
                      <a:pt x="79" y="79"/>
                    </a:lnTo>
                    <a:lnTo>
                      <a:pt x="75" y="82"/>
                    </a:lnTo>
                    <a:lnTo>
                      <a:pt x="70" y="84"/>
                    </a:lnTo>
                    <a:lnTo>
                      <a:pt x="68" y="85"/>
                    </a:lnTo>
                    <a:lnTo>
                      <a:pt x="58" y="88"/>
                    </a:lnTo>
                    <a:lnTo>
                      <a:pt x="49" y="90"/>
                    </a:lnTo>
                    <a:lnTo>
                      <a:pt x="40" y="90"/>
                    </a:lnTo>
                    <a:lnTo>
                      <a:pt x="31" y="87"/>
                    </a:lnTo>
                    <a:lnTo>
                      <a:pt x="23" y="84"/>
                    </a:lnTo>
                    <a:lnTo>
                      <a:pt x="19" y="82"/>
                    </a:lnTo>
                    <a:lnTo>
                      <a:pt x="17" y="79"/>
                    </a:lnTo>
                    <a:lnTo>
                      <a:pt x="13" y="76"/>
                    </a:lnTo>
                    <a:lnTo>
                      <a:pt x="10" y="73"/>
                    </a:lnTo>
                    <a:lnTo>
                      <a:pt x="7" y="68"/>
                    </a:lnTo>
                    <a:lnTo>
                      <a:pt x="5" y="65"/>
                    </a:lnTo>
                    <a:lnTo>
                      <a:pt x="2" y="56"/>
                    </a:lnTo>
                    <a:lnTo>
                      <a:pt x="0" y="48"/>
                    </a:lnTo>
                    <a:lnTo>
                      <a:pt x="0" y="38"/>
                    </a:lnTo>
                    <a:lnTo>
                      <a:pt x="4" y="30"/>
                    </a:lnTo>
                    <a:lnTo>
                      <a:pt x="7" y="22"/>
                    </a:lnTo>
                    <a:lnTo>
                      <a:pt x="13" y="16"/>
                    </a:lnTo>
                    <a:lnTo>
                      <a:pt x="17" y="13"/>
                    </a:lnTo>
                    <a:lnTo>
                      <a:pt x="19" y="10"/>
                    </a:lnTo>
                    <a:lnTo>
                      <a:pt x="23" y="7"/>
                    </a:lnTo>
                    <a:lnTo>
                      <a:pt x="28" y="5"/>
                    </a:lnTo>
                    <a:lnTo>
                      <a:pt x="36" y="2"/>
                    </a:lnTo>
                    <a:lnTo>
                      <a:pt x="45" y="0"/>
                    </a:lnTo>
                    <a:lnTo>
                      <a:pt x="55" y="0"/>
                    </a:lnTo>
                    <a:lnTo>
                      <a:pt x="62" y="4"/>
                    </a:lnTo>
                    <a:lnTo>
                      <a:pt x="70" y="7"/>
                    </a:lnTo>
                    <a:lnTo>
                      <a:pt x="75" y="9"/>
                    </a:lnTo>
                    <a:lnTo>
                      <a:pt x="79" y="11"/>
                    </a:lnTo>
                    <a:lnTo>
                      <a:pt x="81" y="14"/>
                    </a:lnTo>
                    <a:lnTo>
                      <a:pt x="85" y="19"/>
                    </a:lnTo>
                    <a:lnTo>
                      <a:pt x="87" y="22"/>
                    </a:lnTo>
                    <a:lnTo>
                      <a:pt x="89" y="27"/>
                    </a:lnTo>
                    <a:close/>
                  </a:path>
                </a:pathLst>
              </a:custGeom>
              <a:solidFill>
                <a:srgbClr val="FFFFFF"/>
              </a:solidFill>
              <a:ln w="9525">
                <a:noFill/>
                <a:round/>
                <a:headEnd/>
                <a:tailEnd/>
              </a:ln>
            </p:spPr>
            <p:txBody>
              <a:bodyPr/>
              <a:lstStyle/>
              <a:p>
                <a:endParaRPr lang="ru-RU"/>
              </a:p>
            </p:txBody>
          </p:sp>
          <p:sp>
            <p:nvSpPr>
              <p:cNvPr id="163879" name="Freeform 104"/>
              <p:cNvSpPr>
                <a:spLocks/>
              </p:cNvSpPr>
              <p:nvPr/>
            </p:nvSpPr>
            <p:spPr bwMode="auto">
              <a:xfrm>
                <a:off x="3386" y="3110"/>
                <a:ext cx="91" cy="91"/>
              </a:xfrm>
              <a:custGeom>
                <a:avLst/>
                <a:gdLst>
                  <a:gd name="T0" fmla="*/ 85 w 91"/>
                  <a:gd name="T1" fmla="*/ 22 h 91"/>
                  <a:gd name="T2" fmla="*/ 89 w 91"/>
                  <a:gd name="T3" fmla="*/ 32 h 91"/>
                  <a:gd name="T4" fmla="*/ 91 w 91"/>
                  <a:gd name="T5" fmla="*/ 40 h 91"/>
                  <a:gd name="T6" fmla="*/ 91 w 91"/>
                  <a:gd name="T7" fmla="*/ 49 h 91"/>
                  <a:gd name="T8" fmla="*/ 89 w 91"/>
                  <a:gd name="T9" fmla="*/ 57 h 91"/>
                  <a:gd name="T10" fmla="*/ 86 w 91"/>
                  <a:gd name="T11" fmla="*/ 66 h 91"/>
                  <a:gd name="T12" fmla="*/ 85 w 91"/>
                  <a:gd name="T13" fmla="*/ 70 h 91"/>
                  <a:gd name="T14" fmla="*/ 81 w 91"/>
                  <a:gd name="T15" fmla="*/ 74 h 91"/>
                  <a:gd name="T16" fmla="*/ 76 w 91"/>
                  <a:gd name="T17" fmla="*/ 80 h 91"/>
                  <a:gd name="T18" fmla="*/ 69 w 91"/>
                  <a:gd name="T19" fmla="*/ 85 h 91"/>
                  <a:gd name="T20" fmla="*/ 64 w 91"/>
                  <a:gd name="T21" fmla="*/ 87 h 91"/>
                  <a:gd name="T22" fmla="*/ 59 w 91"/>
                  <a:gd name="T23" fmla="*/ 89 h 91"/>
                  <a:gd name="T24" fmla="*/ 52 w 91"/>
                  <a:gd name="T25" fmla="*/ 91 h 91"/>
                  <a:gd name="T26" fmla="*/ 42 w 91"/>
                  <a:gd name="T27" fmla="*/ 91 h 91"/>
                  <a:gd name="T28" fmla="*/ 33 w 91"/>
                  <a:gd name="T29" fmla="*/ 89 h 91"/>
                  <a:gd name="T30" fmla="*/ 30 w 91"/>
                  <a:gd name="T31" fmla="*/ 88 h 91"/>
                  <a:gd name="T32" fmla="*/ 25 w 91"/>
                  <a:gd name="T33" fmla="*/ 86 h 91"/>
                  <a:gd name="T34" fmla="*/ 22 w 91"/>
                  <a:gd name="T35" fmla="*/ 85 h 91"/>
                  <a:gd name="T36" fmla="*/ 17 w 91"/>
                  <a:gd name="T37" fmla="*/ 82 h 91"/>
                  <a:gd name="T38" fmla="*/ 11 w 91"/>
                  <a:gd name="T39" fmla="*/ 76 h 91"/>
                  <a:gd name="T40" fmla="*/ 6 w 91"/>
                  <a:gd name="T41" fmla="*/ 69 h 91"/>
                  <a:gd name="T42" fmla="*/ 1 w 91"/>
                  <a:gd name="T43" fmla="*/ 61 h 91"/>
                  <a:gd name="T44" fmla="*/ 0 w 91"/>
                  <a:gd name="T45" fmla="*/ 51 h 91"/>
                  <a:gd name="T46" fmla="*/ 0 w 91"/>
                  <a:gd name="T47" fmla="*/ 43 h 91"/>
                  <a:gd name="T48" fmla="*/ 1 w 91"/>
                  <a:gd name="T49" fmla="*/ 34 h 91"/>
                  <a:gd name="T50" fmla="*/ 5 w 91"/>
                  <a:gd name="T51" fmla="*/ 26 h 91"/>
                  <a:gd name="T52" fmla="*/ 6 w 91"/>
                  <a:gd name="T53" fmla="*/ 23 h 91"/>
                  <a:gd name="T54" fmla="*/ 9 w 91"/>
                  <a:gd name="T55" fmla="*/ 17 h 91"/>
                  <a:gd name="T56" fmla="*/ 16 w 91"/>
                  <a:gd name="T57" fmla="*/ 11 h 91"/>
                  <a:gd name="T58" fmla="*/ 22 w 91"/>
                  <a:gd name="T59" fmla="*/ 6 h 91"/>
                  <a:gd name="T60" fmla="*/ 26 w 91"/>
                  <a:gd name="T61" fmla="*/ 5 h 91"/>
                  <a:gd name="T62" fmla="*/ 31 w 91"/>
                  <a:gd name="T63" fmla="*/ 3 h 91"/>
                  <a:gd name="T64" fmla="*/ 39 w 91"/>
                  <a:gd name="T65" fmla="*/ 0 h 91"/>
                  <a:gd name="T66" fmla="*/ 48 w 91"/>
                  <a:gd name="T67" fmla="*/ 0 h 91"/>
                  <a:gd name="T68" fmla="*/ 58 w 91"/>
                  <a:gd name="T69" fmla="*/ 1 h 91"/>
                  <a:gd name="T70" fmla="*/ 61 w 91"/>
                  <a:gd name="T71" fmla="*/ 3 h 91"/>
                  <a:gd name="T72" fmla="*/ 65 w 91"/>
                  <a:gd name="T73" fmla="*/ 5 h 91"/>
                  <a:gd name="T74" fmla="*/ 69 w 91"/>
                  <a:gd name="T75" fmla="*/ 6 h 91"/>
                  <a:gd name="T76" fmla="*/ 74 w 91"/>
                  <a:gd name="T77" fmla="*/ 9 h 91"/>
                  <a:gd name="T78" fmla="*/ 80 w 91"/>
                  <a:gd name="T79" fmla="*/ 15 h 91"/>
                  <a:gd name="T80" fmla="*/ 85 w 91"/>
                  <a:gd name="T81" fmla="*/ 22 h 9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1"/>
                  <a:gd name="T124" fmla="*/ 0 h 91"/>
                  <a:gd name="T125" fmla="*/ 91 w 91"/>
                  <a:gd name="T126" fmla="*/ 91 h 9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1" h="91">
                    <a:moveTo>
                      <a:pt x="85" y="22"/>
                    </a:moveTo>
                    <a:lnTo>
                      <a:pt x="89" y="32"/>
                    </a:lnTo>
                    <a:lnTo>
                      <a:pt x="91" y="40"/>
                    </a:lnTo>
                    <a:lnTo>
                      <a:pt x="91" y="49"/>
                    </a:lnTo>
                    <a:lnTo>
                      <a:pt x="89" y="57"/>
                    </a:lnTo>
                    <a:lnTo>
                      <a:pt x="86" y="66"/>
                    </a:lnTo>
                    <a:lnTo>
                      <a:pt x="85" y="70"/>
                    </a:lnTo>
                    <a:lnTo>
                      <a:pt x="81" y="74"/>
                    </a:lnTo>
                    <a:lnTo>
                      <a:pt x="76" y="80"/>
                    </a:lnTo>
                    <a:lnTo>
                      <a:pt x="69" y="85"/>
                    </a:lnTo>
                    <a:lnTo>
                      <a:pt x="64" y="87"/>
                    </a:lnTo>
                    <a:lnTo>
                      <a:pt x="59" y="89"/>
                    </a:lnTo>
                    <a:lnTo>
                      <a:pt x="52" y="91"/>
                    </a:lnTo>
                    <a:lnTo>
                      <a:pt x="42" y="91"/>
                    </a:lnTo>
                    <a:lnTo>
                      <a:pt x="33" y="89"/>
                    </a:lnTo>
                    <a:lnTo>
                      <a:pt x="30" y="88"/>
                    </a:lnTo>
                    <a:lnTo>
                      <a:pt x="25" y="86"/>
                    </a:lnTo>
                    <a:lnTo>
                      <a:pt x="22" y="85"/>
                    </a:lnTo>
                    <a:lnTo>
                      <a:pt x="17" y="82"/>
                    </a:lnTo>
                    <a:lnTo>
                      <a:pt x="11" y="76"/>
                    </a:lnTo>
                    <a:lnTo>
                      <a:pt x="6" y="69"/>
                    </a:lnTo>
                    <a:lnTo>
                      <a:pt x="1" y="61"/>
                    </a:lnTo>
                    <a:lnTo>
                      <a:pt x="0" y="51"/>
                    </a:lnTo>
                    <a:lnTo>
                      <a:pt x="0" y="43"/>
                    </a:lnTo>
                    <a:lnTo>
                      <a:pt x="1" y="34"/>
                    </a:lnTo>
                    <a:lnTo>
                      <a:pt x="5" y="26"/>
                    </a:lnTo>
                    <a:lnTo>
                      <a:pt x="6" y="23"/>
                    </a:lnTo>
                    <a:lnTo>
                      <a:pt x="9" y="17"/>
                    </a:lnTo>
                    <a:lnTo>
                      <a:pt x="16" y="11"/>
                    </a:lnTo>
                    <a:lnTo>
                      <a:pt x="22" y="6"/>
                    </a:lnTo>
                    <a:lnTo>
                      <a:pt x="26" y="5"/>
                    </a:lnTo>
                    <a:lnTo>
                      <a:pt x="31" y="3"/>
                    </a:lnTo>
                    <a:lnTo>
                      <a:pt x="39" y="0"/>
                    </a:lnTo>
                    <a:lnTo>
                      <a:pt x="48" y="0"/>
                    </a:lnTo>
                    <a:lnTo>
                      <a:pt x="58" y="1"/>
                    </a:lnTo>
                    <a:lnTo>
                      <a:pt x="61" y="3"/>
                    </a:lnTo>
                    <a:lnTo>
                      <a:pt x="65" y="5"/>
                    </a:lnTo>
                    <a:lnTo>
                      <a:pt x="69" y="6"/>
                    </a:lnTo>
                    <a:lnTo>
                      <a:pt x="74" y="9"/>
                    </a:lnTo>
                    <a:lnTo>
                      <a:pt x="80" y="15"/>
                    </a:lnTo>
                    <a:lnTo>
                      <a:pt x="85" y="22"/>
                    </a:lnTo>
                    <a:close/>
                  </a:path>
                </a:pathLst>
              </a:custGeom>
              <a:solidFill>
                <a:srgbClr val="FFFFFF"/>
              </a:solidFill>
              <a:ln w="9525">
                <a:noFill/>
                <a:round/>
                <a:headEnd/>
                <a:tailEnd/>
              </a:ln>
            </p:spPr>
            <p:txBody>
              <a:bodyPr/>
              <a:lstStyle/>
              <a:p>
                <a:endParaRPr lang="ru-RU"/>
              </a:p>
            </p:txBody>
          </p:sp>
          <p:sp>
            <p:nvSpPr>
              <p:cNvPr id="163880" name="Freeform 105"/>
              <p:cNvSpPr>
                <a:spLocks/>
              </p:cNvSpPr>
              <p:nvPr/>
            </p:nvSpPr>
            <p:spPr bwMode="auto">
              <a:xfrm>
                <a:off x="3475" y="3064"/>
                <a:ext cx="93" cy="90"/>
              </a:xfrm>
              <a:custGeom>
                <a:avLst/>
                <a:gdLst>
                  <a:gd name="T0" fmla="*/ 83 w 93"/>
                  <a:gd name="T1" fmla="*/ 19 h 90"/>
                  <a:gd name="T2" fmla="*/ 87 w 93"/>
                  <a:gd name="T3" fmla="*/ 23 h 90"/>
                  <a:gd name="T4" fmla="*/ 89 w 93"/>
                  <a:gd name="T5" fmla="*/ 27 h 90"/>
                  <a:gd name="T6" fmla="*/ 91 w 93"/>
                  <a:gd name="T7" fmla="*/ 36 h 90"/>
                  <a:gd name="T8" fmla="*/ 93 w 93"/>
                  <a:gd name="T9" fmla="*/ 44 h 90"/>
                  <a:gd name="T10" fmla="*/ 93 w 93"/>
                  <a:gd name="T11" fmla="*/ 49 h 90"/>
                  <a:gd name="T12" fmla="*/ 91 w 93"/>
                  <a:gd name="T13" fmla="*/ 53 h 90"/>
                  <a:gd name="T14" fmla="*/ 90 w 93"/>
                  <a:gd name="T15" fmla="*/ 61 h 90"/>
                  <a:gd name="T16" fmla="*/ 85 w 93"/>
                  <a:gd name="T17" fmla="*/ 69 h 90"/>
                  <a:gd name="T18" fmla="*/ 80 w 93"/>
                  <a:gd name="T19" fmla="*/ 75 h 90"/>
                  <a:gd name="T20" fmla="*/ 78 w 93"/>
                  <a:gd name="T21" fmla="*/ 79 h 90"/>
                  <a:gd name="T22" fmla="*/ 73 w 93"/>
                  <a:gd name="T23" fmla="*/ 81 h 90"/>
                  <a:gd name="T24" fmla="*/ 69 w 93"/>
                  <a:gd name="T25" fmla="*/ 85 h 90"/>
                  <a:gd name="T26" fmla="*/ 65 w 93"/>
                  <a:gd name="T27" fmla="*/ 86 h 90"/>
                  <a:gd name="T28" fmla="*/ 57 w 93"/>
                  <a:gd name="T29" fmla="*/ 90 h 90"/>
                  <a:gd name="T30" fmla="*/ 48 w 93"/>
                  <a:gd name="T31" fmla="*/ 90 h 90"/>
                  <a:gd name="T32" fmla="*/ 43 w 93"/>
                  <a:gd name="T33" fmla="*/ 90 h 90"/>
                  <a:gd name="T34" fmla="*/ 38 w 93"/>
                  <a:gd name="T35" fmla="*/ 90 h 90"/>
                  <a:gd name="T36" fmla="*/ 30 w 93"/>
                  <a:gd name="T37" fmla="*/ 86 h 90"/>
                  <a:gd name="T38" fmla="*/ 22 w 93"/>
                  <a:gd name="T39" fmla="*/ 83 h 90"/>
                  <a:gd name="T40" fmla="*/ 15 w 93"/>
                  <a:gd name="T41" fmla="*/ 77 h 90"/>
                  <a:gd name="T42" fmla="*/ 11 w 93"/>
                  <a:gd name="T43" fmla="*/ 74 h 90"/>
                  <a:gd name="T44" fmla="*/ 10 w 93"/>
                  <a:gd name="T45" fmla="*/ 71 h 90"/>
                  <a:gd name="T46" fmla="*/ 7 w 93"/>
                  <a:gd name="T47" fmla="*/ 68 h 90"/>
                  <a:gd name="T48" fmla="*/ 5 w 93"/>
                  <a:gd name="T49" fmla="*/ 62 h 90"/>
                  <a:gd name="T50" fmla="*/ 2 w 93"/>
                  <a:gd name="T51" fmla="*/ 55 h 90"/>
                  <a:gd name="T52" fmla="*/ 0 w 93"/>
                  <a:gd name="T53" fmla="*/ 45 h 90"/>
                  <a:gd name="T54" fmla="*/ 0 w 93"/>
                  <a:gd name="T55" fmla="*/ 41 h 90"/>
                  <a:gd name="T56" fmla="*/ 2 w 93"/>
                  <a:gd name="T57" fmla="*/ 38 h 90"/>
                  <a:gd name="T58" fmla="*/ 4 w 93"/>
                  <a:gd name="T59" fmla="*/ 28 h 90"/>
                  <a:gd name="T60" fmla="*/ 9 w 93"/>
                  <a:gd name="T61" fmla="*/ 22 h 90"/>
                  <a:gd name="T62" fmla="*/ 13 w 93"/>
                  <a:gd name="T63" fmla="*/ 14 h 90"/>
                  <a:gd name="T64" fmla="*/ 16 w 93"/>
                  <a:gd name="T65" fmla="*/ 11 h 90"/>
                  <a:gd name="T66" fmla="*/ 21 w 93"/>
                  <a:gd name="T67" fmla="*/ 8 h 90"/>
                  <a:gd name="T68" fmla="*/ 24 w 93"/>
                  <a:gd name="T69" fmla="*/ 6 h 90"/>
                  <a:gd name="T70" fmla="*/ 29 w 93"/>
                  <a:gd name="T71" fmla="*/ 3 h 90"/>
                  <a:gd name="T72" fmla="*/ 37 w 93"/>
                  <a:gd name="T73" fmla="*/ 1 h 90"/>
                  <a:gd name="T74" fmla="*/ 46 w 93"/>
                  <a:gd name="T75" fmla="*/ 0 h 90"/>
                  <a:gd name="T76" fmla="*/ 50 w 93"/>
                  <a:gd name="T77" fmla="*/ 0 h 90"/>
                  <a:gd name="T78" fmla="*/ 56 w 93"/>
                  <a:gd name="T79" fmla="*/ 1 h 90"/>
                  <a:gd name="T80" fmla="*/ 63 w 93"/>
                  <a:gd name="T81" fmla="*/ 3 h 90"/>
                  <a:gd name="T82" fmla="*/ 71 w 93"/>
                  <a:gd name="T83" fmla="*/ 6 h 90"/>
                  <a:gd name="T84" fmla="*/ 78 w 93"/>
                  <a:gd name="T85" fmla="*/ 12 h 90"/>
                  <a:gd name="T86" fmla="*/ 82 w 93"/>
                  <a:gd name="T87" fmla="*/ 15 h 90"/>
                  <a:gd name="T88" fmla="*/ 83 w 93"/>
                  <a:gd name="T89" fmla="*/ 19 h 9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3"/>
                  <a:gd name="T136" fmla="*/ 0 h 90"/>
                  <a:gd name="T137" fmla="*/ 93 w 93"/>
                  <a:gd name="T138" fmla="*/ 90 h 9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3" h="90">
                    <a:moveTo>
                      <a:pt x="83" y="19"/>
                    </a:moveTo>
                    <a:lnTo>
                      <a:pt x="87" y="23"/>
                    </a:lnTo>
                    <a:lnTo>
                      <a:pt x="89" y="27"/>
                    </a:lnTo>
                    <a:lnTo>
                      <a:pt x="91" y="36"/>
                    </a:lnTo>
                    <a:lnTo>
                      <a:pt x="93" y="44"/>
                    </a:lnTo>
                    <a:lnTo>
                      <a:pt x="93" y="49"/>
                    </a:lnTo>
                    <a:lnTo>
                      <a:pt x="91" y="53"/>
                    </a:lnTo>
                    <a:lnTo>
                      <a:pt x="90" y="61"/>
                    </a:lnTo>
                    <a:lnTo>
                      <a:pt x="85" y="69"/>
                    </a:lnTo>
                    <a:lnTo>
                      <a:pt x="80" y="75"/>
                    </a:lnTo>
                    <a:lnTo>
                      <a:pt x="78" y="79"/>
                    </a:lnTo>
                    <a:lnTo>
                      <a:pt x="73" y="81"/>
                    </a:lnTo>
                    <a:lnTo>
                      <a:pt x="69" y="85"/>
                    </a:lnTo>
                    <a:lnTo>
                      <a:pt x="65" y="86"/>
                    </a:lnTo>
                    <a:lnTo>
                      <a:pt x="57" y="90"/>
                    </a:lnTo>
                    <a:lnTo>
                      <a:pt x="48" y="90"/>
                    </a:lnTo>
                    <a:lnTo>
                      <a:pt x="43" y="90"/>
                    </a:lnTo>
                    <a:lnTo>
                      <a:pt x="38" y="90"/>
                    </a:lnTo>
                    <a:lnTo>
                      <a:pt x="30" y="86"/>
                    </a:lnTo>
                    <a:lnTo>
                      <a:pt x="22" y="83"/>
                    </a:lnTo>
                    <a:lnTo>
                      <a:pt x="15" y="77"/>
                    </a:lnTo>
                    <a:lnTo>
                      <a:pt x="11" y="74"/>
                    </a:lnTo>
                    <a:lnTo>
                      <a:pt x="10" y="71"/>
                    </a:lnTo>
                    <a:lnTo>
                      <a:pt x="7" y="68"/>
                    </a:lnTo>
                    <a:lnTo>
                      <a:pt x="5" y="62"/>
                    </a:lnTo>
                    <a:lnTo>
                      <a:pt x="2" y="55"/>
                    </a:lnTo>
                    <a:lnTo>
                      <a:pt x="0" y="45"/>
                    </a:lnTo>
                    <a:lnTo>
                      <a:pt x="0" y="41"/>
                    </a:lnTo>
                    <a:lnTo>
                      <a:pt x="2" y="38"/>
                    </a:lnTo>
                    <a:lnTo>
                      <a:pt x="4" y="28"/>
                    </a:lnTo>
                    <a:lnTo>
                      <a:pt x="9" y="22"/>
                    </a:lnTo>
                    <a:lnTo>
                      <a:pt x="13" y="14"/>
                    </a:lnTo>
                    <a:lnTo>
                      <a:pt x="16" y="11"/>
                    </a:lnTo>
                    <a:lnTo>
                      <a:pt x="21" y="8"/>
                    </a:lnTo>
                    <a:lnTo>
                      <a:pt x="24" y="6"/>
                    </a:lnTo>
                    <a:lnTo>
                      <a:pt x="29" y="3"/>
                    </a:lnTo>
                    <a:lnTo>
                      <a:pt x="37" y="1"/>
                    </a:lnTo>
                    <a:lnTo>
                      <a:pt x="46" y="0"/>
                    </a:lnTo>
                    <a:lnTo>
                      <a:pt x="50" y="0"/>
                    </a:lnTo>
                    <a:lnTo>
                      <a:pt x="56" y="1"/>
                    </a:lnTo>
                    <a:lnTo>
                      <a:pt x="63" y="3"/>
                    </a:lnTo>
                    <a:lnTo>
                      <a:pt x="71" y="6"/>
                    </a:lnTo>
                    <a:lnTo>
                      <a:pt x="78" y="12"/>
                    </a:lnTo>
                    <a:lnTo>
                      <a:pt x="82" y="15"/>
                    </a:lnTo>
                    <a:lnTo>
                      <a:pt x="83" y="19"/>
                    </a:lnTo>
                    <a:close/>
                  </a:path>
                </a:pathLst>
              </a:custGeom>
              <a:solidFill>
                <a:srgbClr val="FFFFFF"/>
              </a:solidFill>
              <a:ln w="9525">
                <a:noFill/>
                <a:round/>
                <a:headEnd/>
                <a:tailEnd/>
              </a:ln>
            </p:spPr>
            <p:txBody>
              <a:bodyPr/>
              <a:lstStyle/>
              <a:p>
                <a:endParaRPr lang="ru-RU"/>
              </a:p>
            </p:txBody>
          </p:sp>
          <p:sp>
            <p:nvSpPr>
              <p:cNvPr id="163881" name="Freeform 106"/>
              <p:cNvSpPr>
                <a:spLocks/>
              </p:cNvSpPr>
              <p:nvPr/>
            </p:nvSpPr>
            <p:spPr bwMode="auto">
              <a:xfrm>
                <a:off x="3544" y="3002"/>
                <a:ext cx="93" cy="91"/>
              </a:xfrm>
              <a:custGeom>
                <a:avLst/>
                <a:gdLst>
                  <a:gd name="T0" fmla="*/ 81 w 93"/>
                  <a:gd name="T1" fmla="*/ 15 h 91"/>
                  <a:gd name="T2" fmla="*/ 85 w 93"/>
                  <a:gd name="T3" fmla="*/ 20 h 91"/>
                  <a:gd name="T4" fmla="*/ 86 w 93"/>
                  <a:gd name="T5" fmla="*/ 23 h 91"/>
                  <a:gd name="T6" fmla="*/ 91 w 93"/>
                  <a:gd name="T7" fmla="*/ 32 h 91"/>
                  <a:gd name="T8" fmla="*/ 93 w 93"/>
                  <a:gd name="T9" fmla="*/ 41 h 91"/>
                  <a:gd name="T10" fmla="*/ 93 w 93"/>
                  <a:gd name="T11" fmla="*/ 49 h 91"/>
                  <a:gd name="T12" fmla="*/ 91 w 93"/>
                  <a:gd name="T13" fmla="*/ 57 h 91"/>
                  <a:gd name="T14" fmla="*/ 88 w 93"/>
                  <a:gd name="T15" fmla="*/ 66 h 91"/>
                  <a:gd name="T16" fmla="*/ 85 w 93"/>
                  <a:gd name="T17" fmla="*/ 70 h 91"/>
                  <a:gd name="T18" fmla="*/ 83 w 93"/>
                  <a:gd name="T19" fmla="*/ 73 h 91"/>
                  <a:gd name="T20" fmla="*/ 77 w 93"/>
                  <a:gd name="T21" fmla="*/ 79 h 91"/>
                  <a:gd name="T22" fmla="*/ 68 w 93"/>
                  <a:gd name="T23" fmla="*/ 86 h 91"/>
                  <a:gd name="T24" fmla="*/ 59 w 93"/>
                  <a:gd name="T25" fmla="*/ 89 h 91"/>
                  <a:gd name="T26" fmla="*/ 56 w 93"/>
                  <a:gd name="T27" fmla="*/ 89 h 91"/>
                  <a:gd name="T28" fmla="*/ 51 w 93"/>
                  <a:gd name="T29" fmla="*/ 91 h 91"/>
                  <a:gd name="T30" fmla="*/ 41 w 93"/>
                  <a:gd name="T31" fmla="*/ 91 h 91"/>
                  <a:gd name="T32" fmla="*/ 34 w 93"/>
                  <a:gd name="T33" fmla="*/ 89 h 91"/>
                  <a:gd name="T34" fmla="*/ 24 w 93"/>
                  <a:gd name="T35" fmla="*/ 86 h 91"/>
                  <a:gd name="T36" fmla="*/ 21 w 93"/>
                  <a:gd name="T37" fmla="*/ 84 h 91"/>
                  <a:gd name="T38" fmla="*/ 18 w 93"/>
                  <a:gd name="T39" fmla="*/ 81 h 91"/>
                  <a:gd name="T40" fmla="*/ 9 w 93"/>
                  <a:gd name="T41" fmla="*/ 74 h 91"/>
                  <a:gd name="T42" fmla="*/ 8 w 93"/>
                  <a:gd name="T43" fmla="*/ 72 h 91"/>
                  <a:gd name="T44" fmla="*/ 5 w 93"/>
                  <a:gd name="T45" fmla="*/ 67 h 91"/>
                  <a:gd name="T46" fmla="*/ 2 w 93"/>
                  <a:gd name="T47" fmla="*/ 59 h 91"/>
                  <a:gd name="T48" fmla="*/ 0 w 93"/>
                  <a:gd name="T49" fmla="*/ 51 h 91"/>
                  <a:gd name="T50" fmla="*/ 0 w 93"/>
                  <a:gd name="T51" fmla="*/ 42 h 91"/>
                  <a:gd name="T52" fmla="*/ 2 w 93"/>
                  <a:gd name="T53" fmla="*/ 33 h 91"/>
                  <a:gd name="T54" fmla="*/ 5 w 93"/>
                  <a:gd name="T55" fmla="*/ 25 h 91"/>
                  <a:gd name="T56" fmla="*/ 7 w 93"/>
                  <a:gd name="T57" fmla="*/ 21 h 91"/>
                  <a:gd name="T58" fmla="*/ 9 w 93"/>
                  <a:gd name="T59" fmla="*/ 17 h 91"/>
                  <a:gd name="T60" fmla="*/ 16 w 93"/>
                  <a:gd name="T61" fmla="*/ 11 h 91"/>
                  <a:gd name="T62" fmla="*/ 24 w 93"/>
                  <a:gd name="T63" fmla="*/ 4 h 91"/>
                  <a:gd name="T64" fmla="*/ 32 w 93"/>
                  <a:gd name="T65" fmla="*/ 1 h 91"/>
                  <a:gd name="T66" fmla="*/ 37 w 93"/>
                  <a:gd name="T67" fmla="*/ 1 h 91"/>
                  <a:gd name="T68" fmla="*/ 41 w 93"/>
                  <a:gd name="T69" fmla="*/ 0 h 91"/>
                  <a:gd name="T70" fmla="*/ 49 w 93"/>
                  <a:gd name="T71" fmla="*/ 0 h 91"/>
                  <a:gd name="T72" fmla="*/ 59 w 93"/>
                  <a:gd name="T73" fmla="*/ 1 h 91"/>
                  <a:gd name="T74" fmla="*/ 67 w 93"/>
                  <a:gd name="T75" fmla="*/ 4 h 91"/>
                  <a:gd name="T76" fmla="*/ 72 w 93"/>
                  <a:gd name="T77" fmla="*/ 7 h 91"/>
                  <a:gd name="T78" fmla="*/ 75 w 93"/>
                  <a:gd name="T79" fmla="*/ 9 h 91"/>
                  <a:gd name="T80" fmla="*/ 81 w 93"/>
                  <a:gd name="T81" fmla="*/ 15 h 9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3"/>
                  <a:gd name="T124" fmla="*/ 0 h 91"/>
                  <a:gd name="T125" fmla="*/ 93 w 93"/>
                  <a:gd name="T126" fmla="*/ 91 h 9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3" h="91">
                    <a:moveTo>
                      <a:pt x="81" y="15"/>
                    </a:moveTo>
                    <a:lnTo>
                      <a:pt x="85" y="20"/>
                    </a:lnTo>
                    <a:lnTo>
                      <a:pt x="86" y="23"/>
                    </a:lnTo>
                    <a:lnTo>
                      <a:pt x="91" y="32"/>
                    </a:lnTo>
                    <a:lnTo>
                      <a:pt x="93" y="41"/>
                    </a:lnTo>
                    <a:lnTo>
                      <a:pt x="93" y="49"/>
                    </a:lnTo>
                    <a:lnTo>
                      <a:pt x="91" y="57"/>
                    </a:lnTo>
                    <a:lnTo>
                      <a:pt x="88" y="66"/>
                    </a:lnTo>
                    <a:lnTo>
                      <a:pt x="85" y="70"/>
                    </a:lnTo>
                    <a:lnTo>
                      <a:pt x="83" y="73"/>
                    </a:lnTo>
                    <a:lnTo>
                      <a:pt x="77" y="79"/>
                    </a:lnTo>
                    <a:lnTo>
                      <a:pt x="68" y="86"/>
                    </a:lnTo>
                    <a:lnTo>
                      <a:pt x="59" y="89"/>
                    </a:lnTo>
                    <a:lnTo>
                      <a:pt x="56" y="89"/>
                    </a:lnTo>
                    <a:lnTo>
                      <a:pt x="51" y="91"/>
                    </a:lnTo>
                    <a:lnTo>
                      <a:pt x="41" y="91"/>
                    </a:lnTo>
                    <a:lnTo>
                      <a:pt x="34" y="89"/>
                    </a:lnTo>
                    <a:lnTo>
                      <a:pt x="24" y="86"/>
                    </a:lnTo>
                    <a:lnTo>
                      <a:pt x="21" y="84"/>
                    </a:lnTo>
                    <a:lnTo>
                      <a:pt x="18" y="81"/>
                    </a:lnTo>
                    <a:lnTo>
                      <a:pt x="9" y="74"/>
                    </a:lnTo>
                    <a:lnTo>
                      <a:pt x="8" y="72"/>
                    </a:lnTo>
                    <a:lnTo>
                      <a:pt x="5" y="67"/>
                    </a:lnTo>
                    <a:lnTo>
                      <a:pt x="2" y="59"/>
                    </a:lnTo>
                    <a:lnTo>
                      <a:pt x="0" y="51"/>
                    </a:lnTo>
                    <a:lnTo>
                      <a:pt x="0" y="42"/>
                    </a:lnTo>
                    <a:lnTo>
                      <a:pt x="2" y="33"/>
                    </a:lnTo>
                    <a:lnTo>
                      <a:pt x="5" y="25"/>
                    </a:lnTo>
                    <a:lnTo>
                      <a:pt x="7" y="21"/>
                    </a:lnTo>
                    <a:lnTo>
                      <a:pt x="9" y="17"/>
                    </a:lnTo>
                    <a:lnTo>
                      <a:pt x="16" y="11"/>
                    </a:lnTo>
                    <a:lnTo>
                      <a:pt x="24" y="4"/>
                    </a:lnTo>
                    <a:lnTo>
                      <a:pt x="32" y="1"/>
                    </a:lnTo>
                    <a:lnTo>
                      <a:pt x="37" y="1"/>
                    </a:lnTo>
                    <a:lnTo>
                      <a:pt x="41" y="0"/>
                    </a:lnTo>
                    <a:lnTo>
                      <a:pt x="49" y="0"/>
                    </a:lnTo>
                    <a:lnTo>
                      <a:pt x="59" y="1"/>
                    </a:lnTo>
                    <a:lnTo>
                      <a:pt x="67" y="4"/>
                    </a:lnTo>
                    <a:lnTo>
                      <a:pt x="72" y="7"/>
                    </a:lnTo>
                    <a:lnTo>
                      <a:pt x="75" y="9"/>
                    </a:lnTo>
                    <a:lnTo>
                      <a:pt x="81" y="15"/>
                    </a:lnTo>
                    <a:close/>
                  </a:path>
                </a:pathLst>
              </a:custGeom>
              <a:solidFill>
                <a:srgbClr val="FFFFFF"/>
              </a:solidFill>
              <a:ln w="9525">
                <a:noFill/>
                <a:round/>
                <a:headEnd/>
                <a:tailEnd/>
              </a:ln>
            </p:spPr>
            <p:txBody>
              <a:bodyPr/>
              <a:lstStyle/>
              <a:p>
                <a:endParaRPr lang="ru-RU"/>
              </a:p>
            </p:txBody>
          </p:sp>
          <p:sp>
            <p:nvSpPr>
              <p:cNvPr id="163882" name="Freeform 107"/>
              <p:cNvSpPr>
                <a:spLocks/>
              </p:cNvSpPr>
              <p:nvPr/>
            </p:nvSpPr>
            <p:spPr bwMode="auto">
              <a:xfrm>
                <a:off x="3619" y="2939"/>
                <a:ext cx="92" cy="90"/>
              </a:xfrm>
              <a:custGeom>
                <a:avLst/>
                <a:gdLst>
                  <a:gd name="T0" fmla="*/ 79 w 92"/>
                  <a:gd name="T1" fmla="*/ 13 h 90"/>
                  <a:gd name="T2" fmla="*/ 85 w 92"/>
                  <a:gd name="T3" fmla="*/ 21 h 90"/>
                  <a:gd name="T4" fmla="*/ 89 w 92"/>
                  <a:gd name="T5" fmla="*/ 28 h 90"/>
                  <a:gd name="T6" fmla="*/ 92 w 92"/>
                  <a:gd name="T7" fmla="*/ 37 h 90"/>
                  <a:gd name="T8" fmla="*/ 92 w 92"/>
                  <a:gd name="T9" fmla="*/ 44 h 90"/>
                  <a:gd name="T10" fmla="*/ 92 w 92"/>
                  <a:gd name="T11" fmla="*/ 54 h 90"/>
                  <a:gd name="T12" fmla="*/ 89 w 92"/>
                  <a:gd name="T13" fmla="*/ 62 h 90"/>
                  <a:gd name="T14" fmla="*/ 87 w 92"/>
                  <a:gd name="T15" fmla="*/ 67 h 90"/>
                  <a:gd name="T16" fmla="*/ 85 w 92"/>
                  <a:gd name="T17" fmla="*/ 69 h 90"/>
                  <a:gd name="T18" fmla="*/ 79 w 92"/>
                  <a:gd name="T19" fmla="*/ 77 h 90"/>
                  <a:gd name="T20" fmla="*/ 71 w 92"/>
                  <a:gd name="T21" fmla="*/ 82 h 90"/>
                  <a:gd name="T22" fmla="*/ 68 w 92"/>
                  <a:gd name="T23" fmla="*/ 86 h 90"/>
                  <a:gd name="T24" fmla="*/ 63 w 92"/>
                  <a:gd name="T25" fmla="*/ 86 h 90"/>
                  <a:gd name="T26" fmla="*/ 60 w 92"/>
                  <a:gd name="T27" fmla="*/ 88 h 90"/>
                  <a:gd name="T28" fmla="*/ 55 w 92"/>
                  <a:gd name="T29" fmla="*/ 88 h 90"/>
                  <a:gd name="T30" fmla="*/ 45 w 92"/>
                  <a:gd name="T31" fmla="*/ 90 h 90"/>
                  <a:gd name="T32" fmla="*/ 38 w 92"/>
                  <a:gd name="T33" fmla="*/ 88 h 90"/>
                  <a:gd name="T34" fmla="*/ 28 w 92"/>
                  <a:gd name="T35" fmla="*/ 86 h 90"/>
                  <a:gd name="T36" fmla="*/ 20 w 92"/>
                  <a:gd name="T37" fmla="*/ 82 h 90"/>
                  <a:gd name="T38" fmla="*/ 17 w 92"/>
                  <a:gd name="T39" fmla="*/ 80 h 90"/>
                  <a:gd name="T40" fmla="*/ 13 w 92"/>
                  <a:gd name="T41" fmla="*/ 77 h 90"/>
                  <a:gd name="T42" fmla="*/ 7 w 92"/>
                  <a:gd name="T43" fmla="*/ 69 h 90"/>
                  <a:gd name="T44" fmla="*/ 2 w 92"/>
                  <a:gd name="T45" fmla="*/ 62 h 90"/>
                  <a:gd name="T46" fmla="*/ 1 w 92"/>
                  <a:gd name="T47" fmla="*/ 54 h 90"/>
                  <a:gd name="T48" fmla="*/ 0 w 92"/>
                  <a:gd name="T49" fmla="*/ 45 h 90"/>
                  <a:gd name="T50" fmla="*/ 1 w 92"/>
                  <a:gd name="T51" fmla="*/ 37 h 90"/>
                  <a:gd name="T52" fmla="*/ 2 w 92"/>
                  <a:gd name="T53" fmla="*/ 28 h 90"/>
                  <a:gd name="T54" fmla="*/ 4 w 92"/>
                  <a:gd name="T55" fmla="*/ 24 h 90"/>
                  <a:gd name="T56" fmla="*/ 7 w 92"/>
                  <a:gd name="T57" fmla="*/ 21 h 90"/>
                  <a:gd name="T58" fmla="*/ 13 w 92"/>
                  <a:gd name="T59" fmla="*/ 13 h 90"/>
                  <a:gd name="T60" fmla="*/ 20 w 92"/>
                  <a:gd name="T61" fmla="*/ 8 h 90"/>
                  <a:gd name="T62" fmla="*/ 25 w 92"/>
                  <a:gd name="T63" fmla="*/ 5 h 90"/>
                  <a:gd name="T64" fmla="*/ 28 w 92"/>
                  <a:gd name="T65" fmla="*/ 4 h 90"/>
                  <a:gd name="T66" fmla="*/ 32 w 92"/>
                  <a:gd name="T67" fmla="*/ 2 h 90"/>
                  <a:gd name="T68" fmla="*/ 38 w 92"/>
                  <a:gd name="T69" fmla="*/ 0 h 90"/>
                  <a:gd name="T70" fmla="*/ 45 w 92"/>
                  <a:gd name="T71" fmla="*/ 0 h 90"/>
                  <a:gd name="T72" fmla="*/ 55 w 92"/>
                  <a:gd name="T73" fmla="*/ 0 h 90"/>
                  <a:gd name="T74" fmla="*/ 63 w 92"/>
                  <a:gd name="T75" fmla="*/ 4 h 90"/>
                  <a:gd name="T76" fmla="*/ 71 w 92"/>
                  <a:gd name="T77" fmla="*/ 8 h 90"/>
                  <a:gd name="T78" fmla="*/ 76 w 92"/>
                  <a:gd name="T79" fmla="*/ 9 h 90"/>
                  <a:gd name="T80" fmla="*/ 79 w 92"/>
                  <a:gd name="T81" fmla="*/ 13 h 9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2"/>
                  <a:gd name="T124" fmla="*/ 0 h 90"/>
                  <a:gd name="T125" fmla="*/ 92 w 92"/>
                  <a:gd name="T126" fmla="*/ 90 h 9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2" h="90">
                    <a:moveTo>
                      <a:pt x="79" y="13"/>
                    </a:moveTo>
                    <a:lnTo>
                      <a:pt x="85" y="21"/>
                    </a:lnTo>
                    <a:lnTo>
                      <a:pt x="89" y="28"/>
                    </a:lnTo>
                    <a:lnTo>
                      <a:pt x="92" y="37"/>
                    </a:lnTo>
                    <a:lnTo>
                      <a:pt x="92" y="44"/>
                    </a:lnTo>
                    <a:lnTo>
                      <a:pt x="92" y="54"/>
                    </a:lnTo>
                    <a:lnTo>
                      <a:pt x="89" y="62"/>
                    </a:lnTo>
                    <a:lnTo>
                      <a:pt x="87" y="67"/>
                    </a:lnTo>
                    <a:lnTo>
                      <a:pt x="85" y="69"/>
                    </a:lnTo>
                    <a:lnTo>
                      <a:pt x="79" y="77"/>
                    </a:lnTo>
                    <a:lnTo>
                      <a:pt x="71" y="82"/>
                    </a:lnTo>
                    <a:lnTo>
                      <a:pt x="68" y="86"/>
                    </a:lnTo>
                    <a:lnTo>
                      <a:pt x="63" y="86"/>
                    </a:lnTo>
                    <a:lnTo>
                      <a:pt x="60" y="88"/>
                    </a:lnTo>
                    <a:lnTo>
                      <a:pt x="55" y="88"/>
                    </a:lnTo>
                    <a:lnTo>
                      <a:pt x="45" y="90"/>
                    </a:lnTo>
                    <a:lnTo>
                      <a:pt x="38" y="88"/>
                    </a:lnTo>
                    <a:lnTo>
                      <a:pt x="28" y="86"/>
                    </a:lnTo>
                    <a:lnTo>
                      <a:pt x="20" y="82"/>
                    </a:lnTo>
                    <a:lnTo>
                      <a:pt x="17" y="80"/>
                    </a:lnTo>
                    <a:lnTo>
                      <a:pt x="13" y="77"/>
                    </a:lnTo>
                    <a:lnTo>
                      <a:pt x="7" y="69"/>
                    </a:lnTo>
                    <a:lnTo>
                      <a:pt x="2" y="62"/>
                    </a:lnTo>
                    <a:lnTo>
                      <a:pt x="1" y="54"/>
                    </a:lnTo>
                    <a:lnTo>
                      <a:pt x="0" y="45"/>
                    </a:lnTo>
                    <a:lnTo>
                      <a:pt x="1" y="37"/>
                    </a:lnTo>
                    <a:lnTo>
                      <a:pt x="2" y="28"/>
                    </a:lnTo>
                    <a:lnTo>
                      <a:pt x="4" y="24"/>
                    </a:lnTo>
                    <a:lnTo>
                      <a:pt x="7" y="21"/>
                    </a:lnTo>
                    <a:lnTo>
                      <a:pt x="13" y="13"/>
                    </a:lnTo>
                    <a:lnTo>
                      <a:pt x="20" y="8"/>
                    </a:lnTo>
                    <a:lnTo>
                      <a:pt x="25" y="5"/>
                    </a:lnTo>
                    <a:lnTo>
                      <a:pt x="28" y="4"/>
                    </a:lnTo>
                    <a:lnTo>
                      <a:pt x="32" y="2"/>
                    </a:lnTo>
                    <a:lnTo>
                      <a:pt x="38" y="0"/>
                    </a:lnTo>
                    <a:lnTo>
                      <a:pt x="45" y="0"/>
                    </a:lnTo>
                    <a:lnTo>
                      <a:pt x="55" y="0"/>
                    </a:lnTo>
                    <a:lnTo>
                      <a:pt x="63" y="4"/>
                    </a:lnTo>
                    <a:lnTo>
                      <a:pt x="71" y="8"/>
                    </a:lnTo>
                    <a:lnTo>
                      <a:pt x="76" y="9"/>
                    </a:lnTo>
                    <a:lnTo>
                      <a:pt x="79" y="13"/>
                    </a:lnTo>
                    <a:close/>
                  </a:path>
                </a:pathLst>
              </a:custGeom>
              <a:solidFill>
                <a:srgbClr val="FFFFFF"/>
              </a:solidFill>
              <a:ln w="9525">
                <a:noFill/>
                <a:round/>
                <a:headEnd/>
                <a:tailEnd/>
              </a:ln>
            </p:spPr>
            <p:txBody>
              <a:bodyPr/>
              <a:lstStyle/>
              <a:p>
                <a:endParaRPr lang="ru-RU"/>
              </a:p>
            </p:txBody>
          </p:sp>
          <p:sp>
            <p:nvSpPr>
              <p:cNvPr id="163883" name="Freeform 108"/>
              <p:cNvSpPr>
                <a:spLocks/>
              </p:cNvSpPr>
              <p:nvPr/>
            </p:nvSpPr>
            <p:spPr bwMode="auto">
              <a:xfrm>
                <a:off x="3675" y="2878"/>
                <a:ext cx="94" cy="90"/>
              </a:xfrm>
              <a:custGeom>
                <a:avLst/>
                <a:gdLst>
                  <a:gd name="T0" fmla="*/ 76 w 94"/>
                  <a:gd name="T1" fmla="*/ 11 h 90"/>
                  <a:gd name="T2" fmla="*/ 85 w 94"/>
                  <a:gd name="T3" fmla="*/ 18 h 90"/>
                  <a:gd name="T4" fmla="*/ 86 w 94"/>
                  <a:gd name="T5" fmla="*/ 21 h 90"/>
                  <a:gd name="T6" fmla="*/ 89 w 94"/>
                  <a:gd name="T7" fmla="*/ 26 h 90"/>
                  <a:gd name="T8" fmla="*/ 93 w 94"/>
                  <a:gd name="T9" fmla="*/ 34 h 90"/>
                  <a:gd name="T10" fmla="*/ 94 w 94"/>
                  <a:gd name="T11" fmla="*/ 41 h 90"/>
                  <a:gd name="T12" fmla="*/ 94 w 94"/>
                  <a:gd name="T13" fmla="*/ 51 h 90"/>
                  <a:gd name="T14" fmla="*/ 93 w 94"/>
                  <a:gd name="T15" fmla="*/ 54 h 90"/>
                  <a:gd name="T16" fmla="*/ 93 w 94"/>
                  <a:gd name="T17" fmla="*/ 58 h 90"/>
                  <a:gd name="T18" fmla="*/ 87 w 94"/>
                  <a:gd name="T19" fmla="*/ 67 h 90"/>
                  <a:gd name="T20" fmla="*/ 83 w 94"/>
                  <a:gd name="T21" fmla="*/ 75 h 90"/>
                  <a:gd name="T22" fmla="*/ 76 w 94"/>
                  <a:gd name="T23" fmla="*/ 80 h 90"/>
                  <a:gd name="T24" fmla="*/ 68 w 94"/>
                  <a:gd name="T25" fmla="*/ 86 h 90"/>
                  <a:gd name="T26" fmla="*/ 61 w 94"/>
                  <a:gd name="T27" fmla="*/ 88 h 90"/>
                  <a:gd name="T28" fmla="*/ 51 w 94"/>
                  <a:gd name="T29" fmla="*/ 90 h 90"/>
                  <a:gd name="T30" fmla="*/ 44 w 94"/>
                  <a:gd name="T31" fmla="*/ 90 h 90"/>
                  <a:gd name="T32" fmla="*/ 34 w 94"/>
                  <a:gd name="T33" fmla="*/ 88 h 90"/>
                  <a:gd name="T34" fmla="*/ 25 w 94"/>
                  <a:gd name="T35" fmla="*/ 86 h 90"/>
                  <a:gd name="T36" fmla="*/ 18 w 94"/>
                  <a:gd name="T37" fmla="*/ 81 h 90"/>
                  <a:gd name="T38" fmla="*/ 11 w 94"/>
                  <a:gd name="T39" fmla="*/ 73 h 90"/>
                  <a:gd name="T40" fmla="*/ 8 w 94"/>
                  <a:gd name="T41" fmla="*/ 69 h 90"/>
                  <a:gd name="T42" fmla="*/ 6 w 94"/>
                  <a:gd name="T43" fmla="*/ 67 h 90"/>
                  <a:gd name="T44" fmla="*/ 4 w 94"/>
                  <a:gd name="T45" fmla="*/ 59 h 90"/>
                  <a:gd name="T46" fmla="*/ 0 w 94"/>
                  <a:gd name="T47" fmla="*/ 49 h 90"/>
                  <a:gd name="T48" fmla="*/ 2 w 94"/>
                  <a:gd name="T49" fmla="*/ 41 h 90"/>
                  <a:gd name="T50" fmla="*/ 2 w 94"/>
                  <a:gd name="T51" fmla="*/ 37 h 90"/>
                  <a:gd name="T52" fmla="*/ 4 w 94"/>
                  <a:gd name="T53" fmla="*/ 32 h 90"/>
                  <a:gd name="T54" fmla="*/ 6 w 94"/>
                  <a:gd name="T55" fmla="*/ 24 h 90"/>
                  <a:gd name="T56" fmla="*/ 11 w 94"/>
                  <a:gd name="T57" fmla="*/ 17 h 90"/>
                  <a:gd name="T58" fmla="*/ 18 w 94"/>
                  <a:gd name="T59" fmla="*/ 10 h 90"/>
                  <a:gd name="T60" fmla="*/ 25 w 94"/>
                  <a:gd name="T61" fmla="*/ 6 h 90"/>
                  <a:gd name="T62" fmla="*/ 35 w 94"/>
                  <a:gd name="T63" fmla="*/ 2 h 90"/>
                  <a:gd name="T64" fmla="*/ 43 w 94"/>
                  <a:gd name="T65" fmla="*/ 0 h 90"/>
                  <a:gd name="T66" fmla="*/ 53 w 94"/>
                  <a:gd name="T67" fmla="*/ 0 h 90"/>
                  <a:gd name="T68" fmla="*/ 61 w 94"/>
                  <a:gd name="T69" fmla="*/ 2 h 90"/>
                  <a:gd name="T70" fmla="*/ 68 w 94"/>
                  <a:gd name="T71" fmla="*/ 7 h 90"/>
                  <a:gd name="T72" fmla="*/ 76 w 94"/>
                  <a:gd name="T73" fmla="*/ 11 h 9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4"/>
                  <a:gd name="T112" fmla="*/ 0 h 90"/>
                  <a:gd name="T113" fmla="*/ 94 w 94"/>
                  <a:gd name="T114" fmla="*/ 90 h 9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4" h="90">
                    <a:moveTo>
                      <a:pt x="76" y="11"/>
                    </a:moveTo>
                    <a:lnTo>
                      <a:pt x="85" y="18"/>
                    </a:lnTo>
                    <a:lnTo>
                      <a:pt x="86" y="21"/>
                    </a:lnTo>
                    <a:lnTo>
                      <a:pt x="89" y="26"/>
                    </a:lnTo>
                    <a:lnTo>
                      <a:pt x="93" y="34"/>
                    </a:lnTo>
                    <a:lnTo>
                      <a:pt x="94" y="41"/>
                    </a:lnTo>
                    <a:lnTo>
                      <a:pt x="94" y="51"/>
                    </a:lnTo>
                    <a:lnTo>
                      <a:pt x="93" y="54"/>
                    </a:lnTo>
                    <a:lnTo>
                      <a:pt x="93" y="58"/>
                    </a:lnTo>
                    <a:lnTo>
                      <a:pt x="87" y="67"/>
                    </a:lnTo>
                    <a:lnTo>
                      <a:pt x="83" y="75"/>
                    </a:lnTo>
                    <a:lnTo>
                      <a:pt x="76" y="80"/>
                    </a:lnTo>
                    <a:lnTo>
                      <a:pt x="68" y="86"/>
                    </a:lnTo>
                    <a:lnTo>
                      <a:pt x="61" y="88"/>
                    </a:lnTo>
                    <a:lnTo>
                      <a:pt x="51" y="90"/>
                    </a:lnTo>
                    <a:lnTo>
                      <a:pt x="44" y="90"/>
                    </a:lnTo>
                    <a:lnTo>
                      <a:pt x="34" y="88"/>
                    </a:lnTo>
                    <a:lnTo>
                      <a:pt x="25" y="86"/>
                    </a:lnTo>
                    <a:lnTo>
                      <a:pt x="18" y="81"/>
                    </a:lnTo>
                    <a:lnTo>
                      <a:pt x="11" y="73"/>
                    </a:lnTo>
                    <a:lnTo>
                      <a:pt x="8" y="69"/>
                    </a:lnTo>
                    <a:lnTo>
                      <a:pt x="6" y="67"/>
                    </a:lnTo>
                    <a:lnTo>
                      <a:pt x="4" y="59"/>
                    </a:lnTo>
                    <a:lnTo>
                      <a:pt x="0" y="49"/>
                    </a:lnTo>
                    <a:lnTo>
                      <a:pt x="2" y="41"/>
                    </a:lnTo>
                    <a:lnTo>
                      <a:pt x="2" y="37"/>
                    </a:lnTo>
                    <a:lnTo>
                      <a:pt x="4" y="32"/>
                    </a:lnTo>
                    <a:lnTo>
                      <a:pt x="6" y="24"/>
                    </a:lnTo>
                    <a:lnTo>
                      <a:pt x="11" y="17"/>
                    </a:lnTo>
                    <a:lnTo>
                      <a:pt x="18" y="10"/>
                    </a:lnTo>
                    <a:lnTo>
                      <a:pt x="25" y="6"/>
                    </a:lnTo>
                    <a:lnTo>
                      <a:pt x="35" y="2"/>
                    </a:lnTo>
                    <a:lnTo>
                      <a:pt x="43" y="0"/>
                    </a:lnTo>
                    <a:lnTo>
                      <a:pt x="53" y="0"/>
                    </a:lnTo>
                    <a:lnTo>
                      <a:pt x="61" y="2"/>
                    </a:lnTo>
                    <a:lnTo>
                      <a:pt x="68" y="7"/>
                    </a:lnTo>
                    <a:lnTo>
                      <a:pt x="76" y="11"/>
                    </a:lnTo>
                    <a:close/>
                  </a:path>
                </a:pathLst>
              </a:custGeom>
              <a:solidFill>
                <a:srgbClr val="FFFFFF"/>
              </a:solidFill>
              <a:ln w="9525">
                <a:noFill/>
                <a:round/>
                <a:headEnd/>
                <a:tailEnd/>
              </a:ln>
            </p:spPr>
            <p:txBody>
              <a:bodyPr/>
              <a:lstStyle/>
              <a:p>
                <a:endParaRPr lang="ru-RU"/>
              </a:p>
            </p:txBody>
          </p:sp>
          <p:sp>
            <p:nvSpPr>
              <p:cNvPr id="163884" name="Freeform 109"/>
              <p:cNvSpPr>
                <a:spLocks/>
              </p:cNvSpPr>
              <p:nvPr/>
            </p:nvSpPr>
            <p:spPr bwMode="auto">
              <a:xfrm>
                <a:off x="3739" y="2801"/>
                <a:ext cx="94" cy="89"/>
              </a:xfrm>
              <a:custGeom>
                <a:avLst/>
                <a:gdLst>
                  <a:gd name="T0" fmla="*/ 75 w 94"/>
                  <a:gd name="T1" fmla="*/ 7 h 89"/>
                  <a:gd name="T2" fmla="*/ 81 w 94"/>
                  <a:gd name="T3" fmla="*/ 14 h 89"/>
                  <a:gd name="T4" fmla="*/ 85 w 94"/>
                  <a:gd name="T5" fmla="*/ 17 h 89"/>
                  <a:gd name="T6" fmla="*/ 88 w 94"/>
                  <a:gd name="T7" fmla="*/ 20 h 89"/>
                  <a:gd name="T8" fmla="*/ 92 w 94"/>
                  <a:gd name="T9" fmla="*/ 28 h 89"/>
                  <a:gd name="T10" fmla="*/ 94 w 94"/>
                  <a:gd name="T11" fmla="*/ 35 h 89"/>
                  <a:gd name="T12" fmla="*/ 94 w 94"/>
                  <a:gd name="T13" fmla="*/ 46 h 89"/>
                  <a:gd name="T14" fmla="*/ 93 w 94"/>
                  <a:gd name="T15" fmla="*/ 53 h 89"/>
                  <a:gd name="T16" fmla="*/ 92 w 94"/>
                  <a:gd name="T17" fmla="*/ 63 h 89"/>
                  <a:gd name="T18" fmla="*/ 88 w 94"/>
                  <a:gd name="T19" fmla="*/ 65 h 89"/>
                  <a:gd name="T20" fmla="*/ 87 w 94"/>
                  <a:gd name="T21" fmla="*/ 70 h 89"/>
                  <a:gd name="T22" fmla="*/ 81 w 94"/>
                  <a:gd name="T23" fmla="*/ 76 h 89"/>
                  <a:gd name="T24" fmla="*/ 72 w 94"/>
                  <a:gd name="T25" fmla="*/ 81 h 89"/>
                  <a:gd name="T26" fmla="*/ 64 w 94"/>
                  <a:gd name="T27" fmla="*/ 86 h 89"/>
                  <a:gd name="T28" fmla="*/ 61 w 94"/>
                  <a:gd name="T29" fmla="*/ 87 h 89"/>
                  <a:gd name="T30" fmla="*/ 56 w 94"/>
                  <a:gd name="T31" fmla="*/ 87 h 89"/>
                  <a:gd name="T32" fmla="*/ 46 w 94"/>
                  <a:gd name="T33" fmla="*/ 89 h 89"/>
                  <a:gd name="T34" fmla="*/ 38 w 94"/>
                  <a:gd name="T35" fmla="*/ 87 h 89"/>
                  <a:gd name="T36" fmla="*/ 29 w 94"/>
                  <a:gd name="T37" fmla="*/ 85 h 89"/>
                  <a:gd name="T38" fmla="*/ 21 w 94"/>
                  <a:gd name="T39" fmla="*/ 82 h 89"/>
                  <a:gd name="T40" fmla="*/ 14 w 94"/>
                  <a:gd name="T41" fmla="*/ 76 h 89"/>
                  <a:gd name="T42" fmla="*/ 10 w 94"/>
                  <a:gd name="T43" fmla="*/ 72 h 89"/>
                  <a:gd name="T44" fmla="*/ 7 w 94"/>
                  <a:gd name="T45" fmla="*/ 67 h 89"/>
                  <a:gd name="T46" fmla="*/ 2 w 94"/>
                  <a:gd name="T47" fmla="*/ 61 h 89"/>
                  <a:gd name="T48" fmla="*/ 0 w 94"/>
                  <a:gd name="T49" fmla="*/ 52 h 89"/>
                  <a:gd name="T50" fmla="*/ 0 w 94"/>
                  <a:gd name="T51" fmla="*/ 44 h 89"/>
                  <a:gd name="T52" fmla="*/ 0 w 94"/>
                  <a:gd name="T53" fmla="*/ 35 h 89"/>
                  <a:gd name="T54" fmla="*/ 4 w 94"/>
                  <a:gd name="T55" fmla="*/ 26 h 89"/>
                  <a:gd name="T56" fmla="*/ 6 w 94"/>
                  <a:gd name="T57" fmla="*/ 22 h 89"/>
                  <a:gd name="T58" fmla="*/ 9 w 94"/>
                  <a:gd name="T59" fmla="*/ 19 h 89"/>
                  <a:gd name="T60" fmla="*/ 15 w 94"/>
                  <a:gd name="T61" fmla="*/ 12 h 89"/>
                  <a:gd name="T62" fmla="*/ 21 w 94"/>
                  <a:gd name="T63" fmla="*/ 6 h 89"/>
                  <a:gd name="T64" fmla="*/ 30 w 94"/>
                  <a:gd name="T65" fmla="*/ 3 h 89"/>
                  <a:gd name="T66" fmla="*/ 35 w 94"/>
                  <a:gd name="T67" fmla="*/ 1 h 89"/>
                  <a:gd name="T68" fmla="*/ 40 w 94"/>
                  <a:gd name="T69" fmla="*/ 0 h 89"/>
                  <a:gd name="T70" fmla="*/ 48 w 94"/>
                  <a:gd name="T71" fmla="*/ 0 h 89"/>
                  <a:gd name="T72" fmla="*/ 57 w 94"/>
                  <a:gd name="T73" fmla="*/ 0 h 89"/>
                  <a:gd name="T74" fmla="*/ 65 w 94"/>
                  <a:gd name="T75" fmla="*/ 3 h 89"/>
                  <a:gd name="T76" fmla="*/ 75 w 94"/>
                  <a:gd name="T77" fmla="*/ 7 h 8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4"/>
                  <a:gd name="T118" fmla="*/ 0 h 89"/>
                  <a:gd name="T119" fmla="*/ 94 w 94"/>
                  <a:gd name="T120" fmla="*/ 89 h 8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4" h="89">
                    <a:moveTo>
                      <a:pt x="75" y="7"/>
                    </a:moveTo>
                    <a:lnTo>
                      <a:pt x="81" y="14"/>
                    </a:lnTo>
                    <a:lnTo>
                      <a:pt x="85" y="17"/>
                    </a:lnTo>
                    <a:lnTo>
                      <a:pt x="88" y="20"/>
                    </a:lnTo>
                    <a:lnTo>
                      <a:pt x="92" y="28"/>
                    </a:lnTo>
                    <a:lnTo>
                      <a:pt x="94" y="35"/>
                    </a:lnTo>
                    <a:lnTo>
                      <a:pt x="94" y="46"/>
                    </a:lnTo>
                    <a:lnTo>
                      <a:pt x="93" y="53"/>
                    </a:lnTo>
                    <a:lnTo>
                      <a:pt x="92" y="63"/>
                    </a:lnTo>
                    <a:lnTo>
                      <a:pt x="88" y="65"/>
                    </a:lnTo>
                    <a:lnTo>
                      <a:pt x="87" y="70"/>
                    </a:lnTo>
                    <a:lnTo>
                      <a:pt x="81" y="76"/>
                    </a:lnTo>
                    <a:lnTo>
                      <a:pt x="72" y="81"/>
                    </a:lnTo>
                    <a:lnTo>
                      <a:pt x="64" y="86"/>
                    </a:lnTo>
                    <a:lnTo>
                      <a:pt x="61" y="87"/>
                    </a:lnTo>
                    <a:lnTo>
                      <a:pt x="56" y="87"/>
                    </a:lnTo>
                    <a:lnTo>
                      <a:pt x="46" y="89"/>
                    </a:lnTo>
                    <a:lnTo>
                      <a:pt x="38" y="87"/>
                    </a:lnTo>
                    <a:lnTo>
                      <a:pt x="29" y="85"/>
                    </a:lnTo>
                    <a:lnTo>
                      <a:pt x="21" y="82"/>
                    </a:lnTo>
                    <a:lnTo>
                      <a:pt x="14" y="76"/>
                    </a:lnTo>
                    <a:lnTo>
                      <a:pt x="10" y="72"/>
                    </a:lnTo>
                    <a:lnTo>
                      <a:pt x="7" y="67"/>
                    </a:lnTo>
                    <a:lnTo>
                      <a:pt x="2" y="61"/>
                    </a:lnTo>
                    <a:lnTo>
                      <a:pt x="0" y="52"/>
                    </a:lnTo>
                    <a:lnTo>
                      <a:pt x="0" y="44"/>
                    </a:lnTo>
                    <a:lnTo>
                      <a:pt x="0" y="35"/>
                    </a:lnTo>
                    <a:lnTo>
                      <a:pt x="4" y="26"/>
                    </a:lnTo>
                    <a:lnTo>
                      <a:pt x="6" y="22"/>
                    </a:lnTo>
                    <a:lnTo>
                      <a:pt x="9" y="19"/>
                    </a:lnTo>
                    <a:lnTo>
                      <a:pt x="15" y="12"/>
                    </a:lnTo>
                    <a:lnTo>
                      <a:pt x="21" y="6"/>
                    </a:lnTo>
                    <a:lnTo>
                      <a:pt x="30" y="3"/>
                    </a:lnTo>
                    <a:lnTo>
                      <a:pt x="35" y="1"/>
                    </a:lnTo>
                    <a:lnTo>
                      <a:pt x="40" y="0"/>
                    </a:lnTo>
                    <a:lnTo>
                      <a:pt x="48" y="0"/>
                    </a:lnTo>
                    <a:lnTo>
                      <a:pt x="57" y="0"/>
                    </a:lnTo>
                    <a:lnTo>
                      <a:pt x="65" y="3"/>
                    </a:lnTo>
                    <a:lnTo>
                      <a:pt x="75" y="7"/>
                    </a:lnTo>
                    <a:close/>
                  </a:path>
                </a:pathLst>
              </a:custGeom>
              <a:solidFill>
                <a:srgbClr val="FFFFFF"/>
              </a:solidFill>
              <a:ln w="9525">
                <a:noFill/>
                <a:round/>
                <a:headEnd/>
                <a:tailEnd/>
              </a:ln>
            </p:spPr>
            <p:txBody>
              <a:bodyPr/>
              <a:lstStyle/>
              <a:p>
                <a:endParaRPr lang="ru-RU"/>
              </a:p>
            </p:txBody>
          </p:sp>
          <p:sp>
            <p:nvSpPr>
              <p:cNvPr id="163885" name="Freeform 110"/>
              <p:cNvSpPr>
                <a:spLocks/>
              </p:cNvSpPr>
              <p:nvPr/>
            </p:nvSpPr>
            <p:spPr bwMode="auto">
              <a:xfrm>
                <a:off x="3784" y="2723"/>
                <a:ext cx="91" cy="88"/>
              </a:xfrm>
              <a:custGeom>
                <a:avLst/>
                <a:gdLst>
                  <a:gd name="T0" fmla="*/ 69 w 91"/>
                  <a:gd name="T1" fmla="*/ 6 h 88"/>
                  <a:gd name="T2" fmla="*/ 72 w 91"/>
                  <a:gd name="T3" fmla="*/ 9 h 88"/>
                  <a:gd name="T4" fmla="*/ 75 w 91"/>
                  <a:gd name="T5" fmla="*/ 11 h 88"/>
                  <a:gd name="T6" fmla="*/ 82 w 91"/>
                  <a:gd name="T7" fmla="*/ 17 h 88"/>
                  <a:gd name="T8" fmla="*/ 84 w 91"/>
                  <a:gd name="T9" fmla="*/ 22 h 88"/>
                  <a:gd name="T10" fmla="*/ 86 w 91"/>
                  <a:gd name="T11" fmla="*/ 25 h 88"/>
                  <a:gd name="T12" fmla="*/ 90 w 91"/>
                  <a:gd name="T13" fmla="*/ 32 h 88"/>
                  <a:gd name="T14" fmla="*/ 91 w 91"/>
                  <a:gd name="T15" fmla="*/ 42 h 88"/>
                  <a:gd name="T16" fmla="*/ 91 w 91"/>
                  <a:gd name="T17" fmla="*/ 44 h 88"/>
                  <a:gd name="T18" fmla="*/ 91 w 91"/>
                  <a:gd name="T19" fmla="*/ 49 h 88"/>
                  <a:gd name="T20" fmla="*/ 90 w 91"/>
                  <a:gd name="T21" fmla="*/ 58 h 88"/>
                  <a:gd name="T22" fmla="*/ 88 w 91"/>
                  <a:gd name="T23" fmla="*/ 62 h 88"/>
                  <a:gd name="T24" fmla="*/ 84 w 91"/>
                  <a:gd name="T25" fmla="*/ 66 h 88"/>
                  <a:gd name="T26" fmla="*/ 80 w 91"/>
                  <a:gd name="T27" fmla="*/ 73 h 88"/>
                  <a:gd name="T28" fmla="*/ 77 w 91"/>
                  <a:gd name="T29" fmla="*/ 77 h 88"/>
                  <a:gd name="T30" fmla="*/ 74 w 91"/>
                  <a:gd name="T31" fmla="*/ 78 h 88"/>
                  <a:gd name="T32" fmla="*/ 66 w 91"/>
                  <a:gd name="T33" fmla="*/ 83 h 88"/>
                  <a:gd name="T34" fmla="*/ 56 w 91"/>
                  <a:gd name="T35" fmla="*/ 86 h 88"/>
                  <a:gd name="T36" fmla="*/ 49 w 91"/>
                  <a:gd name="T37" fmla="*/ 88 h 88"/>
                  <a:gd name="T38" fmla="*/ 44 w 91"/>
                  <a:gd name="T39" fmla="*/ 88 h 88"/>
                  <a:gd name="T40" fmla="*/ 39 w 91"/>
                  <a:gd name="T41" fmla="*/ 88 h 88"/>
                  <a:gd name="T42" fmla="*/ 32 w 91"/>
                  <a:gd name="T43" fmla="*/ 86 h 88"/>
                  <a:gd name="T44" fmla="*/ 22 w 91"/>
                  <a:gd name="T45" fmla="*/ 82 h 88"/>
                  <a:gd name="T46" fmla="*/ 19 w 91"/>
                  <a:gd name="T47" fmla="*/ 80 h 88"/>
                  <a:gd name="T48" fmla="*/ 15 w 91"/>
                  <a:gd name="T49" fmla="*/ 77 h 88"/>
                  <a:gd name="T50" fmla="*/ 10 w 91"/>
                  <a:gd name="T51" fmla="*/ 71 h 88"/>
                  <a:gd name="T52" fmla="*/ 6 w 91"/>
                  <a:gd name="T53" fmla="*/ 68 h 88"/>
                  <a:gd name="T54" fmla="*/ 5 w 91"/>
                  <a:gd name="T55" fmla="*/ 63 h 88"/>
                  <a:gd name="T56" fmla="*/ 2 w 91"/>
                  <a:gd name="T57" fmla="*/ 55 h 88"/>
                  <a:gd name="T58" fmla="*/ 0 w 91"/>
                  <a:gd name="T59" fmla="*/ 48 h 88"/>
                  <a:gd name="T60" fmla="*/ 0 w 91"/>
                  <a:gd name="T61" fmla="*/ 43 h 88"/>
                  <a:gd name="T62" fmla="*/ 0 w 91"/>
                  <a:gd name="T63" fmla="*/ 39 h 88"/>
                  <a:gd name="T64" fmla="*/ 2 w 91"/>
                  <a:gd name="T65" fmla="*/ 31 h 88"/>
                  <a:gd name="T66" fmla="*/ 4 w 91"/>
                  <a:gd name="T67" fmla="*/ 26 h 88"/>
                  <a:gd name="T68" fmla="*/ 6 w 91"/>
                  <a:gd name="T69" fmla="*/ 22 h 88"/>
                  <a:gd name="T70" fmla="*/ 11 w 91"/>
                  <a:gd name="T71" fmla="*/ 15 h 88"/>
                  <a:gd name="T72" fmla="*/ 15 w 91"/>
                  <a:gd name="T73" fmla="*/ 13 h 88"/>
                  <a:gd name="T74" fmla="*/ 17 w 91"/>
                  <a:gd name="T75" fmla="*/ 9 h 88"/>
                  <a:gd name="T76" fmla="*/ 25 w 91"/>
                  <a:gd name="T77" fmla="*/ 5 h 88"/>
                  <a:gd name="T78" fmla="*/ 33 w 91"/>
                  <a:gd name="T79" fmla="*/ 2 h 88"/>
                  <a:gd name="T80" fmla="*/ 43 w 91"/>
                  <a:gd name="T81" fmla="*/ 0 h 88"/>
                  <a:gd name="T82" fmla="*/ 47 w 91"/>
                  <a:gd name="T83" fmla="*/ 0 h 88"/>
                  <a:gd name="T84" fmla="*/ 52 w 91"/>
                  <a:gd name="T85" fmla="*/ 0 h 88"/>
                  <a:gd name="T86" fmla="*/ 60 w 91"/>
                  <a:gd name="T87" fmla="*/ 3 h 88"/>
                  <a:gd name="T88" fmla="*/ 69 w 91"/>
                  <a:gd name="T89" fmla="*/ 6 h 8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1"/>
                  <a:gd name="T136" fmla="*/ 0 h 88"/>
                  <a:gd name="T137" fmla="*/ 91 w 91"/>
                  <a:gd name="T138" fmla="*/ 88 h 8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1" h="88">
                    <a:moveTo>
                      <a:pt x="69" y="6"/>
                    </a:moveTo>
                    <a:lnTo>
                      <a:pt x="72" y="9"/>
                    </a:lnTo>
                    <a:lnTo>
                      <a:pt x="75" y="11"/>
                    </a:lnTo>
                    <a:lnTo>
                      <a:pt x="82" y="17"/>
                    </a:lnTo>
                    <a:lnTo>
                      <a:pt x="84" y="22"/>
                    </a:lnTo>
                    <a:lnTo>
                      <a:pt x="86" y="25"/>
                    </a:lnTo>
                    <a:lnTo>
                      <a:pt x="90" y="32"/>
                    </a:lnTo>
                    <a:lnTo>
                      <a:pt x="91" y="42"/>
                    </a:lnTo>
                    <a:lnTo>
                      <a:pt x="91" y="44"/>
                    </a:lnTo>
                    <a:lnTo>
                      <a:pt x="91" y="49"/>
                    </a:lnTo>
                    <a:lnTo>
                      <a:pt x="90" y="58"/>
                    </a:lnTo>
                    <a:lnTo>
                      <a:pt x="88" y="62"/>
                    </a:lnTo>
                    <a:lnTo>
                      <a:pt x="84" y="66"/>
                    </a:lnTo>
                    <a:lnTo>
                      <a:pt x="80" y="73"/>
                    </a:lnTo>
                    <a:lnTo>
                      <a:pt x="77" y="77"/>
                    </a:lnTo>
                    <a:lnTo>
                      <a:pt x="74" y="78"/>
                    </a:lnTo>
                    <a:lnTo>
                      <a:pt x="66" y="83"/>
                    </a:lnTo>
                    <a:lnTo>
                      <a:pt x="56" y="86"/>
                    </a:lnTo>
                    <a:lnTo>
                      <a:pt x="49" y="88"/>
                    </a:lnTo>
                    <a:lnTo>
                      <a:pt x="44" y="88"/>
                    </a:lnTo>
                    <a:lnTo>
                      <a:pt x="39" y="88"/>
                    </a:lnTo>
                    <a:lnTo>
                      <a:pt x="32" y="86"/>
                    </a:lnTo>
                    <a:lnTo>
                      <a:pt x="22" y="82"/>
                    </a:lnTo>
                    <a:lnTo>
                      <a:pt x="19" y="80"/>
                    </a:lnTo>
                    <a:lnTo>
                      <a:pt x="15" y="77"/>
                    </a:lnTo>
                    <a:lnTo>
                      <a:pt x="10" y="71"/>
                    </a:lnTo>
                    <a:lnTo>
                      <a:pt x="6" y="68"/>
                    </a:lnTo>
                    <a:lnTo>
                      <a:pt x="5" y="63"/>
                    </a:lnTo>
                    <a:lnTo>
                      <a:pt x="2" y="55"/>
                    </a:lnTo>
                    <a:lnTo>
                      <a:pt x="0" y="48"/>
                    </a:lnTo>
                    <a:lnTo>
                      <a:pt x="0" y="43"/>
                    </a:lnTo>
                    <a:lnTo>
                      <a:pt x="0" y="39"/>
                    </a:lnTo>
                    <a:lnTo>
                      <a:pt x="2" y="31"/>
                    </a:lnTo>
                    <a:lnTo>
                      <a:pt x="4" y="26"/>
                    </a:lnTo>
                    <a:lnTo>
                      <a:pt x="6" y="22"/>
                    </a:lnTo>
                    <a:lnTo>
                      <a:pt x="11" y="15"/>
                    </a:lnTo>
                    <a:lnTo>
                      <a:pt x="15" y="13"/>
                    </a:lnTo>
                    <a:lnTo>
                      <a:pt x="17" y="9"/>
                    </a:lnTo>
                    <a:lnTo>
                      <a:pt x="25" y="5"/>
                    </a:lnTo>
                    <a:lnTo>
                      <a:pt x="33" y="2"/>
                    </a:lnTo>
                    <a:lnTo>
                      <a:pt x="43" y="0"/>
                    </a:lnTo>
                    <a:lnTo>
                      <a:pt x="47" y="0"/>
                    </a:lnTo>
                    <a:lnTo>
                      <a:pt x="52" y="0"/>
                    </a:lnTo>
                    <a:lnTo>
                      <a:pt x="60" y="3"/>
                    </a:lnTo>
                    <a:lnTo>
                      <a:pt x="69" y="6"/>
                    </a:lnTo>
                    <a:close/>
                  </a:path>
                </a:pathLst>
              </a:custGeom>
              <a:solidFill>
                <a:srgbClr val="FFFFFF"/>
              </a:solidFill>
              <a:ln w="9525">
                <a:noFill/>
                <a:round/>
                <a:headEnd/>
                <a:tailEnd/>
              </a:ln>
            </p:spPr>
            <p:txBody>
              <a:bodyPr/>
              <a:lstStyle/>
              <a:p>
                <a:endParaRPr lang="ru-RU"/>
              </a:p>
            </p:txBody>
          </p:sp>
          <p:sp>
            <p:nvSpPr>
              <p:cNvPr id="163886" name="Freeform 111"/>
              <p:cNvSpPr>
                <a:spLocks/>
              </p:cNvSpPr>
              <p:nvPr/>
            </p:nvSpPr>
            <p:spPr bwMode="auto">
              <a:xfrm>
                <a:off x="3832" y="2637"/>
                <a:ext cx="92" cy="89"/>
              </a:xfrm>
              <a:custGeom>
                <a:avLst/>
                <a:gdLst>
                  <a:gd name="T0" fmla="*/ 67 w 92"/>
                  <a:gd name="T1" fmla="*/ 2 h 89"/>
                  <a:gd name="T2" fmla="*/ 70 w 92"/>
                  <a:gd name="T3" fmla="*/ 6 h 89"/>
                  <a:gd name="T4" fmla="*/ 75 w 92"/>
                  <a:gd name="T5" fmla="*/ 7 h 89"/>
                  <a:gd name="T6" fmla="*/ 81 w 92"/>
                  <a:gd name="T7" fmla="*/ 13 h 89"/>
                  <a:gd name="T8" fmla="*/ 85 w 92"/>
                  <a:gd name="T9" fmla="*/ 17 h 89"/>
                  <a:gd name="T10" fmla="*/ 86 w 92"/>
                  <a:gd name="T11" fmla="*/ 21 h 89"/>
                  <a:gd name="T12" fmla="*/ 91 w 92"/>
                  <a:gd name="T13" fmla="*/ 28 h 89"/>
                  <a:gd name="T14" fmla="*/ 92 w 92"/>
                  <a:gd name="T15" fmla="*/ 37 h 89"/>
                  <a:gd name="T16" fmla="*/ 92 w 92"/>
                  <a:gd name="T17" fmla="*/ 40 h 89"/>
                  <a:gd name="T18" fmla="*/ 92 w 92"/>
                  <a:gd name="T19" fmla="*/ 45 h 89"/>
                  <a:gd name="T20" fmla="*/ 92 w 92"/>
                  <a:gd name="T21" fmla="*/ 54 h 89"/>
                  <a:gd name="T22" fmla="*/ 91 w 92"/>
                  <a:gd name="T23" fmla="*/ 59 h 89"/>
                  <a:gd name="T24" fmla="*/ 89 w 92"/>
                  <a:gd name="T25" fmla="*/ 62 h 89"/>
                  <a:gd name="T26" fmla="*/ 87 w 92"/>
                  <a:gd name="T27" fmla="*/ 67 h 89"/>
                  <a:gd name="T28" fmla="*/ 85 w 92"/>
                  <a:gd name="T29" fmla="*/ 70 h 89"/>
                  <a:gd name="T30" fmla="*/ 79 w 92"/>
                  <a:gd name="T31" fmla="*/ 77 h 89"/>
                  <a:gd name="T32" fmla="*/ 70 w 92"/>
                  <a:gd name="T33" fmla="*/ 82 h 89"/>
                  <a:gd name="T34" fmla="*/ 67 w 92"/>
                  <a:gd name="T35" fmla="*/ 84 h 89"/>
                  <a:gd name="T36" fmla="*/ 62 w 92"/>
                  <a:gd name="T37" fmla="*/ 86 h 89"/>
                  <a:gd name="T38" fmla="*/ 54 w 92"/>
                  <a:gd name="T39" fmla="*/ 88 h 89"/>
                  <a:gd name="T40" fmla="*/ 49 w 92"/>
                  <a:gd name="T41" fmla="*/ 89 h 89"/>
                  <a:gd name="T42" fmla="*/ 45 w 92"/>
                  <a:gd name="T43" fmla="*/ 89 h 89"/>
                  <a:gd name="T44" fmla="*/ 36 w 92"/>
                  <a:gd name="T45" fmla="*/ 88 h 89"/>
                  <a:gd name="T46" fmla="*/ 32 w 92"/>
                  <a:gd name="T47" fmla="*/ 86 h 89"/>
                  <a:gd name="T48" fmla="*/ 28 w 92"/>
                  <a:gd name="T49" fmla="*/ 84 h 89"/>
                  <a:gd name="T50" fmla="*/ 22 w 92"/>
                  <a:gd name="T51" fmla="*/ 83 h 89"/>
                  <a:gd name="T52" fmla="*/ 19 w 92"/>
                  <a:gd name="T53" fmla="*/ 80 h 89"/>
                  <a:gd name="T54" fmla="*/ 13 w 92"/>
                  <a:gd name="T55" fmla="*/ 73 h 89"/>
                  <a:gd name="T56" fmla="*/ 10 w 92"/>
                  <a:gd name="T57" fmla="*/ 70 h 89"/>
                  <a:gd name="T58" fmla="*/ 7 w 92"/>
                  <a:gd name="T59" fmla="*/ 67 h 89"/>
                  <a:gd name="T60" fmla="*/ 3 w 92"/>
                  <a:gd name="T61" fmla="*/ 59 h 89"/>
                  <a:gd name="T62" fmla="*/ 0 w 92"/>
                  <a:gd name="T63" fmla="*/ 51 h 89"/>
                  <a:gd name="T64" fmla="*/ 0 w 92"/>
                  <a:gd name="T65" fmla="*/ 47 h 89"/>
                  <a:gd name="T66" fmla="*/ 0 w 92"/>
                  <a:gd name="T67" fmla="*/ 42 h 89"/>
                  <a:gd name="T68" fmla="*/ 2 w 92"/>
                  <a:gd name="T69" fmla="*/ 34 h 89"/>
                  <a:gd name="T70" fmla="*/ 3 w 92"/>
                  <a:gd name="T71" fmla="*/ 30 h 89"/>
                  <a:gd name="T72" fmla="*/ 5 w 92"/>
                  <a:gd name="T73" fmla="*/ 25 h 89"/>
                  <a:gd name="T74" fmla="*/ 7 w 92"/>
                  <a:gd name="T75" fmla="*/ 21 h 89"/>
                  <a:gd name="T76" fmla="*/ 9 w 92"/>
                  <a:gd name="T77" fmla="*/ 17 h 89"/>
                  <a:gd name="T78" fmla="*/ 16 w 92"/>
                  <a:gd name="T79" fmla="*/ 10 h 89"/>
                  <a:gd name="T80" fmla="*/ 22 w 92"/>
                  <a:gd name="T81" fmla="*/ 6 h 89"/>
                  <a:gd name="T82" fmla="*/ 28 w 92"/>
                  <a:gd name="T83" fmla="*/ 2 h 89"/>
                  <a:gd name="T84" fmla="*/ 30 w 92"/>
                  <a:gd name="T85" fmla="*/ 1 h 89"/>
                  <a:gd name="T86" fmla="*/ 40 w 92"/>
                  <a:gd name="T87" fmla="*/ 0 h 89"/>
                  <a:gd name="T88" fmla="*/ 43 w 92"/>
                  <a:gd name="T89" fmla="*/ 0 h 89"/>
                  <a:gd name="T90" fmla="*/ 48 w 92"/>
                  <a:gd name="T91" fmla="*/ 0 h 89"/>
                  <a:gd name="T92" fmla="*/ 58 w 92"/>
                  <a:gd name="T93" fmla="*/ 0 h 89"/>
                  <a:gd name="T94" fmla="*/ 62 w 92"/>
                  <a:gd name="T95" fmla="*/ 1 h 89"/>
                  <a:gd name="T96" fmla="*/ 67 w 92"/>
                  <a:gd name="T97" fmla="*/ 2 h 8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92"/>
                  <a:gd name="T148" fmla="*/ 0 h 89"/>
                  <a:gd name="T149" fmla="*/ 92 w 92"/>
                  <a:gd name="T150" fmla="*/ 89 h 8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92" h="89">
                    <a:moveTo>
                      <a:pt x="67" y="2"/>
                    </a:moveTo>
                    <a:lnTo>
                      <a:pt x="70" y="6"/>
                    </a:lnTo>
                    <a:lnTo>
                      <a:pt x="75" y="7"/>
                    </a:lnTo>
                    <a:lnTo>
                      <a:pt x="81" y="13"/>
                    </a:lnTo>
                    <a:lnTo>
                      <a:pt x="85" y="17"/>
                    </a:lnTo>
                    <a:lnTo>
                      <a:pt x="86" y="21"/>
                    </a:lnTo>
                    <a:lnTo>
                      <a:pt x="91" y="28"/>
                    </a:lnTo>
                    <a:lnTo>
                      <a:pt x="92" y="37"/>
                    </a:lnTo>
                    <a:lnTo>
                      <a:pt x="92" y="40"/>
                    </a:lnTo>
                    <a:lnTo>
                      <a:pt x="92" y="45"/>
                    </a:lnTo>
                    <a:lnTo>
                      <a:pt x="92" y="54"/>
                    </a:lnTo>
                    <a:lnTo>
                      <a:pt x="91" y="59"/>
                    </a:lnTo>
                    <a:lnTo>
                      <a:pt x="89" y="62"/>
                    </a:lnTo>
                    <a:lnTo>
                      <a:pt x="87" y="67"/>
                    </a:lnTo>
                    <a:lnTo>
                      <a:pt x="85" y="70"/>
                    </a:lnTo>
                    <a:lnTo>
                      <a:pt x="79" y="77"/>
                    </a:lnTo>
                    <a:lnTo>
                      <a:pt x="70" y="82"/>
                    </a:lnTo>
                    <a:lnTo>
                      <a:pt x="67" y="84"/>
                    </a:lnTo>
                    <a:lnTo>
                      <a:pt x="62" y="86"/>
                    </a:lnTo>
                    <a:lnTo>
                      <a:pt x="54" y="88"/>
                    </a:lnTo>
                    <a:lnTo>
                      <a:pt x="49" y="89"/>
                    </a:lnTo>
                    <a:lnTo>
                      <a:pt x="45" y="89"/>
                    </a:lnTo>
                    <a:lnTo>
                      <a:pt x="36" y="88"/>
                    </a:lnTo>
                    <a:lnTo>
                      <a:pt x="32" y="86"/>
                    </a:lnTo>
                    <a:lnTo>
                      <a:pt x="28" y="84"/>
                    </a:lnTo>
                    <a:lnTo>
                      <a:pt x="22" y="83"/>
                    </a:lnTo>
                    <a:lnTo>
                      <a:pt x="19" y="80"/>
                    </a:lnTo>
                    <a:lnTo>
                      <a:pt x="13" y="73"/>
                    </a:lnTo>
                    <a:lnTo>
                      <a:pt x="10" y="70"/>
                    </a:lnTo>
                    <a:lnTo>
                      <a:pt x="7" y="67"/>
                    </a:lnTo>
                    <a:lnTo>
                      <a:pt x="3" y="59"/>
                    </a:lnTo>
                    <a:lnTo>
                      <a:pt x="0" y="51"/>
                    </a:lnTo>
                    <a:lnTo>
                      <a:pt x="0" y="47"/>
                    </a:lnTo>
                    <a:lnTo>
                      <a:pt x="0" y="42"/>
                    </a:lnTo>
                    <a:lnTo>
                      <a:pt x="2" y="34"/>
                    </a:lnTo>
                    <a:lnTo>
                      <a:pt x="3" y="30"/>
                    </a:lnTo>
                    <a:lnTo>
                      <a:pt x="5" y="25"/>
                    </a:lnTo>
                    <a:lnTo>
                      <a:pt x="7" y="21"/>
                    </a:lnTo>
                    <a:lnTo>
                      <a:pt x="9" y="17"/>
                    </a:lnTo>
                    <a:lnTo>
                      <a:pt x="16" y="10"/>
                    </a:lnTo>
                    <a:lnTo>
                      <a:pt x="22" y="6"/>
                    </a:lnTo>
                    <a:lnTo>
                      <a:pt x="28" y="2"/>
                    </a:lnTo>
                    <a:lnTo>
                      <a:pt x="30" y="1"/>
                    </a:lnTo>
                    <a:lnTo>
                      <a:pt x="40" y="0"/>
                    </a:lnTo>
                    <a:lnTo>
                      <a:pt x="43" y="0"/>
                    </a:lnTo>
                    <a:lnTo>
                      <a:pt x="48" y="0"/>
                    </a:lnTo>
                    <a:lnTo>
                      <a:pt x="58" y="0"/>
                    </a:lnTo>
                    <a:lnTo>
                      <a:pt x="62" y="1"/>
                    </a:lnTo>
                    <a:lnTo>
                      <a:pt x="67" y="2"/>
                    </a:lnTo>
                    <a:close/>
                  </a:path>
                </a:pathLst>
              </a:custGeom>
              <a:solidFill>
                <a:srgbClr val="FFFFFF"/>
              </a:solidFill>
              <a:ln w="9525">
                <a:noFill/>
                <a:round/>
                <a:headEnd/>
                <a:tailEnd/>
              </a:ln>
            </p:spPr>
            <p:txBody>
              <a:bodyPr/>
              <a:lstStyle/>
              <a:p>
                <a:endParaRPr lang="ru-RU"/>
              </a:p>
            </p:txBody>
          </p:sp>
          <p:sp>
            <p:nvSpPr>
              <p:cNvPr id="163887" name="Freeform 112"/>
              <p:cNvSpPr>
                <a:spLocks/>
              </p:cNvSpPr>
              <p:nvPr/>
            </p:nvSpPr>
            <p:spPr bwMode="auto">
              <a:xfrm>
                <a:off x="3863" y="2551"/>
                <a:ext cx="93" cy="91"/>
              </a:xfrm>
              <a:custGeom>
                <a:avLst/>
                <a:gdLst>
                  <a:gd name="T0" fmla="*/ 63 w 93"/>
                  <a:gd name="T1" fmla="*/ 3 h 91"/>
                  <a:gd name="T2" fmla="*/ 71 w 93"/>
                  <a:gd name="T3" fmla="*/ 7 h 91"/>
                  <a:gd name="T4" fmla="*/ 74 w 93"/>
                  <a:gd name="T5" fmla="*/ 9 h 91"/>
                  <a:gd name="T6" fmla="*/ 77 w 93"/>
                  <a:gd name="T7" fmla="*/ 12 h 91"/>
                  <a:gd name="T8" fmla="*/ 80 w 93"/>
                  <a:gd name="T9" fmla="*/ 16 h 91"/>
                  <a:gd name="T10" fmla="*/ 83 w 93"/>
                  <a:gd name="T11" fmla="*/ 19 h 91"/>
                  <a:gd name="T12" fmla="*/ 88 w 93"/>
                  <a:gd name="T13" fmla="*/ 26 h 91"/>
                  <a:gd name="T14" fmla="*/ 89 w 93"/>
                  <a:gd name="T15" fmla="*/ 30 h 91"/>
                  <a:gd name="T16" fmla="*/ 91 w 93"/>
                  <a:gd name="T17" fmla="*/ 35 h 91"/>
                  <a:gd name="T18" fmla="*/ 93 w 93"/>
                  <a:gd name="T19" fmla="*/ 43 h 91"/>
                  <a:gd name="T20" fmla="*/ 93 w 93"/>
                  <a:gd name="T21" fmla="*/ 52 h 91"/>
                  <a:gd name="T22" fmla="*/ 91 w 93"/>
                  <a:gd name="T23" fmla="*/ 57 h 91"/>
                  <a:gd name="T24" fmla="*/ 89 w 93"/>
                  <a:gd name="T25" fmla="*/ 62 h 91"/>
                  <a:gd name="T26" fmla="*/ 85 w 93"/>
                  <a:gd name="T27" fmla="*/ 70 h 91"/>
                  <a:gd name="T28" fmla="*/ 80 w 93"/>
                  <a:gd name="T29" fmla="*/ 77 h 91"/>
                  <a:gd name="T30" fmla="*/ 74 w 93"/>
                  <a:gd name="T31" fmla="*/ 83 h 91"/>
                  <a:gd name="T32" fmla="*/ 67 w 93"/>
                  <a:gd name="T33" fmla="*/ 87 h 91"/>
                  <a:gd name="T34" fmla="*/ 61 w 93"/>
                  <a:gd name="T35" fmla="*/ 89 h 91"/>
                  <a:gd name="T36" fmla="*/ 58 w 93"/>
                  <a:gd name="T37" fmla="*/ 91 h 91"/>
                  <a:gd name="T38" fmla="*/ 49 w 93"/>
                  <a:gd name="T39" fmla="*/ 91 h 91"/>
                  <a:gd name="T40" fmla="*/ 39 w 93"/>
                  <a:gd name="T41" fmla="*/ 91 h 91"/>
                  <a:gd name="T42" fmla="*/ 32 w 93"/>
                  <a:gd name="T43" fmla="*/ 89 h 91"/>
                  <a:gd name="T44" fmla="*/ 22 w 93"/>
                  <a:gd name="T45" fmla="*/ 85 h 91"/>
                  <a:gd name="T46" fmla="*/ 19 w 93"/>
                  <a:gd name="T47" fmla="*/ 83 h 91"/>
                  <a:gd name="T48" fmla="*/ 17 w 93"/>
                  <a:gd name="T49" fmla="*/ 80 h 91"/>
                  <a:gd name="T50" fmla="*/ 13 w 93"/>
                  <a:gd name="T51" fmla="*/ 77 h 91"/>
                  <a:gd name="T52" fmla="*/ 10 w 93"/>
                  <a:gd name="T53" fmla="*/ 74 h 91"/>
                  <a:gd name="T54" fmla="*/ 5 w 93"/>
                  <a:gd name="T55" fmla="*/ 66 h 91"/>
                  <a:gd name="T56" fmla="*/ 4 w 93"/>
                  <a:gd name="T57" fmla="*/ 61 h 91"/>
                  <a:gd name="T58" fmla="*/ 2 w 93"/>
                  <a:gd name="T59" fmla="*/ 57 h 91"/>
                  <a:gd name="T60" fmla="*/ 0 w 93"/>
                  <a:gd name="T61" fmla="*/ 48 h 91"/>
                  <a:gd name="T62" fmla="*/ 2 w 93"/>
                  <a:gd name="T63" fmla="*/ 40 h 91"/>
                  <a:gd name="T64" fmla="*/ 2 w 93"/>
                  <a:gd name="T65" fmla="*/ 35 h 91"/>
                  <a:gd name="T66" fmla="*/ 4 w 93"/>
                  <a:gd name="T67" fmla="*/ 30 h 91"/>
                  <a:gd name="T68" fmla="*/ 8 w 93"/>
                  <a:gd name="T69" fmla="*/ 22 h 91"/>
                  <a:gd name="T70" fmla="*/ 13 w 93"/>
                  <a:gd name="T71" fmla="*/ 15 h 91"/>
                  <a:gd name="T72" fmla="*/ 19 w 93"/>
                  <a:gd name="T73" fmla="*/ 9 h 91"/>
                  <a:gd name="T74" fmla="*/ 27 w 93"/>
                  <a:gd name="T75" fmla="*/ 5 h 91"/>
                  <a:gd name="T76" fmla="*/ 32 w 93"/>
                  <a:gd name="T77" fmla="*/ 3 h 91"/>
                  <a:gd name="T78" fmla="*/ 37 w 93"/>
                  <a:gd name="T79" fmla="*/ 1 h 91"/>
                  <a:gd name="T80" fmla="*/ 44 w 93"/>
                  <a:gd name="T81" fmla="*/ 0 h 91"/>
                  <a:gd name="T82" fmla="*/ 54 w 93"/>
                  <a:gd name="T83" fmla="*/ 1 h 91"/>
                  <a:gd name="T84" fmla="*/ 63 w 93"/>
                  <a:gd name="T85" fmla="*/ 3 h 9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3"/>
                  <a:gd name="T130" fmla="*/ 0 h 91"/>
                  <a:gd name="T131" fmla="*/ 93 w 93"/>
                  <a:gd name="T132" fmla="*/ 91 h 9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3" h="91">
                    <a:moveTo>
                      <a:pt x="63" y="3"/>
                    </a:moveTo>
                    <a:lnTo>
                      <a:pt x="71" y="7"/>
                    </a:lnTo>
                    <a:lnTo>
                      <a:pt x="74" y="9"/>
                    </a:lnTo>
                    <a:lnTo>
                      <a:pt x="77" y="12"/>
                    </a:lnTo>
                    <a:lnTo>
                      <a:pt x="80" y="16"/>
                    </a:lnTo>
                    <a:lnTo>
                      <a:pt x="83" y="19"/>
                    </a:lnTo>
                    <a:lnTo>
                      <a:pt x="88" y="26"/>
                    </a:lnTo>
                    <a:lnTo>
                      <a:pt x="89" y="30"/>
                    </a:lnTo>
                    <a:lnTo>
                      <a:pt x="91" y="35"/>
                    </a:lnTo>
                    <a:lnTo>
                      <a:pt x="93" y="43"/>
                    </a:lnTo>
                    <a:lnTo>
                      <a:pt x="93" y="52"/>
                    </a:lnTo>
                    <a:lnTo>
                      <a:pt x="91" y="57"/>
                    </a:lnTo>
                    <a:lnTo>
                      <a:pt x="89" y="62"/>
                    </a:lnTo>
                    <a:lnTo>
                      <a:pt x="85" y="70"/>
                    </a:lnTo>
                    <a:lnTo>
                      <a:pt x="80" y="77"/>
                    </a:lnTo>
                    <a:lnTo>
                      <a:pt x="74" y="83"/>
                    </a:lnTo>
                    <a:lnTo>
                      <a:pt x="67" y="87"/>
                    </a:lnTo>
                    <a:lnTo>
                      <a:pt x="61" y="89"/>
                    </a:lnTo>
                    <a:lnTo>
                      <a:pt x="58" y="91"/>
                    </a:lnTo>
                    <a:lnTo>
                      <a:pt x="49" y="91"/>
                    </a:lnTo>
                    <a:lnTo>
                      <a:pt x="39" y="91"/>
                    </a:lnTo>
                    <a:lnTo>
                      <a:pt x="32" y="89"/>
                    </a:lnTo>
                    <a:lnTo>
                      <a:pt x="22" y="85"/>
                    </a:lnTo>
                    <a:lnTo>
                      <a:pt x="19" y="83"/>
                    </a:lnTo>
                    <a:lnTo>
                      <a:pt x="17" y="80"/>
                    </a:lnTo>
                    <a:lnTo>
                      <a:pt x="13" y="77"/>
                    </a:lnTo>
                    <a:lnTo>
                      <a:pt x="10" y="74"/>
                    </a:lnTo>
                    <a:lnTo>
                      <a:pt x="5" y="66"/>
                    </a:lnTo>
                    <a:lnTo>
                      <a:pt x="4" y="61"/>
                    </a:lnTo>
                    <a:lnTo>
                      <a:pt x="2" y="57"/>
                    </a:lnTo>
                    <a:lnTo>
                      <a:pt x="0" y="48"/>
                    </a:lnTo>
                    <a:lnTo>
                      <a:pt x="2" y="40"/>
                    </a:lnTo>
                    <a:lnTo>
                      <a:pt x="2" y="35"/>
                    </a:lnTo>
                    <a:lnTo>
                      <a:pt x="4" y="30"/>
                    </a:lnTo>
                    <a:lnTo>
                      <a:pt x="8" y="22"/>
                    </a:lnTo>
                    <a:lnTo>
                      <a:pt x="13" y="15"/>
                    </a:lnTo>
                    <a:lnTo>
                      <a:pt x="19" y="9"/>
                    </a:lnTo>
                    <a:lnTo>
                      <a:pt x="27" y="5"/>
                    </a:lnTo>
                    <a:lnTo>
                      <a:pt x="32" y="3"/>
                    </a:lnTo>
                    <a:lnTo>
                      <a:pt x="37" y="1"/>
                    </a:lnTo>
                    <a:lnTo>
                      <a:pt x="44" y="0"/>
                    </a:lnTo>
                    <a:lnTo>
                      <a:pt x="54" y="1"/>
                    </a:lnTo>
                    <a:lnTo>
                      <a:pt x="63" y="3"/>
                    </a:lnTo>
                    <a:close/>
                  </a:path>
                </a:pathLst>
              </a:custGeom>
              <a:solidFill>
                <a:srgbClr val="FFFFFF"/>
              </a:solidFill>
              <a:ln w="9525">
                <a:noFill/>
                <a:round/>
                <a:headEnd/>
                <a:tailEnd/>
              </a:ln>
            </p:spPr>
            <p:txBody>
              <a:bodyPr/>
              <a:lstStyle/>
              <a:p>
                <a:endParaRPr lang="ru-RU"/>
              </a:p>
            </p:txBody>
          </p:sp>
          <p:sp>
            <p:nvSpPr>
              <p:cNvPr id="163888" name="Freeform 113"/>
              <p:cNvSpPr>
                <a:spLocks/>
              </p:cNvSpPr>
              <p:nvPr/>
            </p:nvSpPr>
            <p:spPr bwMode="auto">
              <a:xfrm>
                <a:off x="3895" y="2458"/>
                <a:ext cx="91" cy="89"/>
              </a:xfrm>
              <a:custGeom>
                <a:avLst/>
                <a:gdLst>
                  <a:gd name="T0" fmla="*/ 57 w 91"/>
                  <a:gd name="T1" fmla="*/ 0 h 89"/>
                  <a:gd name="T2" fmla="*/ 65 w 91"/>
                  <a:gd name="T3" fmla="*/ 4 h 89"/>
                  <a:gd name="T4" fmla="*/ 70 w 91"/>
                  <a:gd name="T5" fmla="*/ 7 h 89"/>
                  <a:gd name="T6" fmla="*/ 74 w 91"/>
                  <a:gd name="T7" fmla="*/ 9 h 89"/>
                  <a:gd name="T8" fmla="*/ 80 w 91"/>
                  <a:gd name="T9" fmla="*/ 15 h 89"/>
                  <a:gd name="T10" fmla="*/ 84 w 91"/>
                  <a:gd name="T11" fmla="*/ 23 h 89"/>
                  <a:gd name="T12" fmla="*/ 87 w 91"/>
                  <a:gd name="T13" fmla="*/ 26 h 89"/>
                  <a:gd name="T14" fmla="*/ 89 w 91"/>
                  <a:gd name="T15" fmla="*/ 31 h 89"/>
                  <a:gd name="T16" fmla="*/ 91 w 91"/>
                  <a:gd name="T17" fmla="*/ 39 h 89"/>
                  <a:gd name="T18" fmla="*/ 91 w 91"/>
                  <a:gd name="T19" fmla="*/ 49 h 89"/>
                  <a:gd name="T20" fmla="*/ 91 w 91"/>
                  <a:gd name="T21" fmla="*/ 51 h 89"/>
                  <a:gd name="T22" fmla="*/ 89 w 91"/>
                  <a:gd name="T23" fmla="*/ 56 h 89"/>
                  <a:gd name="T24" fmla="*/ 86 w 91"/>
                  <a:gd name="T25" fmla="*/ 66 h 89"/>
                  <a:gd name="T26" fmla="*/ 84 w 91"/>
                  <a:gd name="T27" fmla="*/ 69 h 89"/>
                  <a:gd name="T28" fmla="*/ 81 w 91"/>
                  <a:gd name="T29" fmla="*/ 72 h 89"/>
                  <a:gd name="T30" fmla="*/ 75 w 91"/>
                  <a:gd name="T31" fmla="*/ 79 h 89"/>
                  <a:gd name="T32" fmla="*/ 69 w 91"/>
                  <a:gd name="T33" fmla="*/ 85 h 89"/>
                  <a:gd name="T34" fmla="*/ 64 w 91"/>
                  <a:gd name="T35" fmla="*/ 87 h 89"/>
                  <a:gd name="T36" fmla="*/ 61 w 91"/>
                  <a:gd name="T37" fmla="*/ 88 h 89"/>
                  <a:gd name="T38" fmla="*/ 52 w 91"/>
                  <a:gd name="T39" fmla="*/ 89 h 89"/>
                  <a:gd name="T40" fmla="*/ 42 w 91"/>
                  <a:gd name="T41" fmla="*/ 89 h 89"/>
                  <a:gd name="T42" fmla="*/ 37 w 91"/>
                  <a:gd name="T43" fmla="*/ 89 h 89"/>
                  <a:gd name="T44" fmla="*/ 35 w 91"/>
                  <a:gd name="T45" fmla="*/ 88 h 89"/>
                  <a:gd name="T46" fmla="*/ 24 w 91"/>
                  <a:gd name="T47" fmla="*/ 85 h 89"/>
                  <a:gd name="T48" fmla="*/ 20 w 91"/>
                  <a:gd name="T49" fmla="*/ 83 h 89"/>
                  <a:gd name="T50" fmla="*/ 17 w 91"/>
                  <a:gd name="T51" fmla="*/ 80 h 89"/>
                  <a:gd name="T52" fmla="*/ 11 w 91"/>
                  <a:gd name="T53" fmla="*/ 75 h 89"/>
                  <a:gd name="T54" fmla="*/ 6 w 91"/>
                  <a:gd name="T55" fmla="*/ 68 h 89"/>
                  <a:gd name="T56" fmla="*/ 3 w 91"/>
                  <a:gd name="T57" fmla="*/ 64 h 89"/>
                  <a:gd name="T58" fmla="*/ 1 w 91"/>
                  <a:gd name="T59" fmla="*/ 59 h 89"/>
                  <a:gd name="T60" fmla="*/ 0 w 91"/>
                  <a:gd name="T61" fmla="*/ 51 h 89"/>
                  <a:gd name="T62" fmla="*/ 0 w 91"/>
                  <a:gd name="T63" fmla="*/ 42 h 89"/>
                  <a:gd name="T64" fmla="*/ 0 w 91"/>
                  <a:gd name="T65" fmla="*/ 38 h 89"/>
                  <a:gd name="T66" fmla="*/ 1 w 91"/>
                  <a:gd name="T67" fmla="*/ 32 h 89"/>
                  <a:gd name="T68" fmla="*/ 5 w 91"/>
                  <a:gd name="T69" fmla="*/ 25 h 89"/>
                  <a:gd name="T70" fmla="*/ 6 w 91"/>
                  <a:gd name="T71" fmla="*/ 21 h 89"/>
                  <a:gd name="T72" fmla="*/ 9 w 91"/>
                  <a:gd name="T73" fmla="*/ 17 h 89"/>
                  <a:gd name="T74" fmla="*/ 15 w 91"/>
                  <a:gd name="T75" fmla="*/ 10 h 89"/>
                  <a:gd name="T76" fmla="*/ 22 w 91"/>
                  <a:gd name="T77" fmla="*/ 6 h 89"/>
                  <a:gd name="T78" fmla="*/ 26 w 91"/>
                  <a:gd name="T79" fmla="*/ 4 h 89"/>
                  <a:gd name="T80" fmla="*/ 31 w 91"/>
                  <a:gd name="T81" fmla="*/ 2 h 89"/>
                  <a:gd name="T82" fmla="*/ 39 w 91"/>
                  <a:gd name="T83" fmla="*/ 0 h 89"/>
                  <a:gd name="T84" fmla="*/ 48 w 91"/>
                  <a:gd name="T85" fmla="*/ 0 h 89"/>
                  <a:gd name="T86" fmla="*/ 53 w 91"/>
                  <a:gd name="T87" fmla="*/ 0 h 89"/>
                  <a:gd name="T88" fmla="*/ 57 w 91"/>
                  <a:gd name="T89" fmla="*/ 0 h 8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1"/>
                  <a:gd name="T136" fmla="*/ 0 h 89"/>
                  <a:gd name="T137" fmla="*/ 91 w 91"/>
                  <a:gd name="T138" fmla="*/ 89 h 8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1" h="89">
                    <a:moveTo>
                      <a:pt x="57" y="0"/>
                    </a:moveTo>
                    <a:lnTo>
                      <a:pt x="65" y="4"/>
                    </a:lnTo>
                    <a:lnTo>
                      <a:pt x="70" y="7"/>
                    </a:lnTo>
                    <a:lnTo>
                      <a:pt x="74" y="9"/>
                    </a:lnTo>
                    <a:lnTo>
                      <a:pt x="80" y="15"/>
                    </a:lnTo>
                    <a:lnTo>
                      <a:pt x="84" y="23"/>
                    </a:lnTo>
                    <a:lnTo>
                      <a:pt x="87" y="26"/>
                    </a:lnTo>
                    <a:lnTo>
                      <a:pt x="89" y="31"/>
                    </a:lnTo>
                    <a:lnTo>
                      <a:pt x="91" y="39"/>
                    </a:lnTo>
                    <a:lnTo>
                      <a:pt x="91" y="49"/>
                    </a:lnTo>
                    <a:lnTo>
                      <a:pt x="91" y="51"/>
                    </a:lnTo>
                    <a:lnTo>
                      <a:pt x="89" y="56"/>
                    </a:lnTo>
                    <a:lnTo>
                      <a:pt x="86" y="66"/>
                    </a:lnTo>
                    <a:lnTo>
                      <a:pt x="84" y="69"/>
                    </a:lnTo>
                    <a:lnTo>
                      <a:pt x="81" y="72"/>
                    </a:lnTo>
                    <a:lnTo>
                      <a:pt x="75" y="79"/>
                    </a:lnTo>
                    <a:lnTo>
                      <a:pt x="69" y="85"/>
                    </a:lnTo>
                    <a:lnTo>
                      <a:pt x="64" y="87"/>
                    </a:lnTo>
                    <a:lnTo>
                      <a:pt x="61" y="88"/>
                    </a:lnTo>
                    <a:lnTo>
                      <a:pt x="52" y="89"/>
                    </a:lnTo>
                    <a:lnTo>
                      <a:pt x="42" y="89"/>
                    </a:lnTo>
                    <a:lnTo>
                      <a:pt x="37" y="89"/>
                    </a:lnTo>
                    <a:lnTo>
                      <a:pt x="35" y="88"/>
                    </a:lnTo>
                    <a:lnTo>
                      <a:pt x="24" y="85"/>
                    </a:lnTo>
                    <a:lnTo>
                      <a:pt x="20" y="83"/>
                    </a:lnTo>
                    <a:lnTo>
                      <a:pt x="17" y="80"/>
                    </a:lnTo>
                    <a:lnTo>
                      <a:pt x="11" y="75"/>
                    </a:lnTo>
                    <a:lnTo>
                      <a:pt x="6" y="68"/>
                    </a:lnTo>
                    <a:lnTo>
                      <a:pt x="3" y="64"/>
                    </a:lnTo>
                    <a:lnTo>
                      <a:pt x="1" y="59"/>
                    </a:lnTo>
                    <a:lnTo>
                      <a:pt x="0" y="51"/>
                    </a:lnTo>
                    <a:lnTo>
                      <a:pt x="0" y="42"/>
                    </a:lnTo>
                    <a:lnTo>
                      <a:pt x="0" y="38"/>
                    </a:lnTo>
                    <a:lnTo>
                      <a:pt x="1" y="32"/>
                    </a:lnTo>
                    <a:lnTo>
                      <a:pt x="5" y="25"/>
                    </a:lnTo>
                    <a:lnTo>
                      <a:pt x="6" y="21"/>
                    </a:lnTo>
                    <a:lnTo>
                      <a:pt x="9" y="17"/>
                    </a:lnTo>
                    <a:lnTo>
                      <a:pt x="15" y="10"/>
                    </a:lnTo>
                    <a:lnTo>
                      <a:pt x="22" y="6"/>
                    </a:lnTo>
                    <a:lnTo>
                      <a:pt x="26" y="4"/>
                    </a:lnTo>
                    <a:lnTo>
                      <a:pt x="31" y="2"/>
                    </a:lnTo>
                    <a:lnTo>
                      <a:pt x="39" y="0"/>
                    </a:lnTo>
                    <a:lnTo>
                      <a:pt x="48" y="0"/>
                    </a:lnTo>
                    <a:lnTo>
                      <a:pt x="53" y="0"/>
                    </a:lnTo>
                    <a:lnTo>
                      <a:pt x="57" y="0"/>
                    </a:lnTo>
                    <a:close/>
                  </a:path>
                </a:pathLst>
              </a:custGeom>
              <a:solidFill>
                <a:srgbClr val="FFFFFF"/>
              </a:solidFill>
              <a:ln w="9525">
                <a:noFill/>
                <a:round/>
                <a:headEnd/>
                <a:tailEnd/>
              </a:ln>
            </p:spPr>
            <p:txBody>
              <a:bodyPr/>
              <a:lstStyle/>
              <a:p>
                <a:endParaRPr lang="ru-RU"/>
              </a:p>
            </p:txBody>
          </p:sp>
          <p:sp>
            <p:nvSpPr>
              <p:cNvPr id="163889" name="Freeform 114"/>
              <p:cNvSpPr>
                <a:spLocks/>
              </p:cNvSpPr>
              <p:nvPr/>
            </p:nvSpPr>
            <p:spPr bwMode="auto">
              <a:xfrm>
                <a:off x="3908" y="2371"/>
                <a:ext cx="91" cy="92"/>
              </a:xfrm>
              <a:custGeom>
                <a:avLst/>
                <a:gdLst>
                  <a:gd name="T0" fmla="*/ 53 w 91"/>
                  <a:gd name="T1" fmla="*/ 0 h 92"/>
                  <a:gd name="T2" fmla="*/ 58 w 91"/>
                  <a:gd name="T3" fmla="*/ 2 h 92"/>
                  <a:gd name="T4" fmla="*/ 63 w 91"/>
                  <a:gd name="T5" fmla="*/ 4 h 92"/>
                  <a:gd name="T6" fmla="*/ 70 w 91"/>
                  <a:gd name="T7" fmla="*/ 7 h 92"/>
                  <a:gd name="T8" fmla="*/ 77 w 91"/>
                  <a:gd name="T9" fmla="*/ 13 h 92"/>
                  <a:gd name="T10" fmla="*/ 83 w 91"/>
                  <a:gd name="T11" fmla="*/ 20 h 92"/>
                  <a:gd name="T12" fmla="*/ 88 w 91"/>
                  <a:gd name="T13" fmla="*/ 27 h 92"/>
                  <a:gd name="T14" fmla="*/ 90 w 91"/>
                  <a:gd name="T15" fmla="*/ 36 h 92"/>
                  <a:gd name="T16" fmla="*/ 91 w 91"/>
                  <a:gd name="T17" fmla="*/ 44 h 92"/>
                  <a:gd name="T18" fmla="*/ 91 w 91"/>
                  <a:gd name="T19" fmla="*/ 48 h 92"/>
                  <a:gd name="T20" fmla="*/ 91 w 91"/>
                  <a:gd name="T21" fmla="*/ 53 h 92"/>
                  <a:gd name="T22" fmla="*/ 90 w 91"/>
                  <a:gd name="T23" fmla="*/ 58 h 92"/>
                  <a:gd name="T24" fmla="*/ 89 w 91"/>
                  <a:gd name="T25" fmla="*/ 63 h 92"/>
                  <a:gd name="T26" fmla="*/ 87 w 91"/>
                  <a:gd name="T27" fmla="*/ 66 h 92"/>
                  <a:gd name="T28" fmla="*/ 83 w 91"/>
                  <a:gd name="T29" fmla="*/ 71 h 92"/>
                  <a:gd name="T30" fmla="*/ 79 w 91"/>
                  <a:gd name="T31" fmla="*/ 77 h 92"/>
                  <a:gd name="T32" fmla="*/ 72 w 91"/>
                  <a:gd name="T33" fmla="*/ 84 h 92"/>
                  <a:gd name="T34" fmla="*/ 64 w 91"/>
                  <a:gd name="T35" fmla="*/ 87 h 92"/>
                  <a:gd name="T36" fmla="*/ 55 w 91"/>
                  <a:gd name="T37" fmla="*/ 90 h 92"/>
                  <a:gd name="T38" fmla="*/ 52 w 91"/>
                  <a:gd name="T39" fmla="*/ 90 h 92"/>
                  <a:gd name="T40" fmla="*/ 47 w 91"/>
                  <a:gd name="T41" fmla="*/ 92 h 92"/>
                  <a:gd name="T42" fmla="*/ 42 w 91"/>
                  <a:gd name="T43" fmla="*/ 92 h 92"/>
                  <a:gd name="T44" fmla="*/ 38 w 91"/>
                  <a:gd name="T45" fmla="*/ 90 h 92"/>
                  <a:gd name="T46" fmla="*/ 33 w 91"/>
                  <a:gd name="T47" fmla="*/ 90 h 92"/>
                  <a:gd name="T48" fmla="*/ 28 w 91"/>
                  <a:gd name="T49" fmla="*/ 88 h 92"/>
                  <a:gd name="T50" fmla="*/ 21 w 91"/>
                  <a:gd name="T51" fmla="*/ 84 h 92"/>
                  <a:gd name="T52" fmla="*/ 14 w 91"/>
                  <a:gd name="T53" fmla="*/ 79 h 92"/>
                  <a:gd name="T54" fmla="*/ 8 w 91"/>
                  <a:gd name="T55" fmla="*/ 73 h 92"/>
                  <a:gd name="T56" fmla="*/ 3 w 91"/>
                  <a:gd name="T57" fmla="*/ 65 h 92"/>
                  <a:gd name="T58" fmla="*/ 0 w 91"/>
                  <a:gd name="T59" fmla="*/ 57 h 92"/>
                  <a:gd name="T60" fmla="*/ 0 w 91"/>
                  <a:gd name="T61" fmla="*/ 47 h 92"/>
                  <a:gd name="T62" fmla="*/ 0 w 91"/>
                  <a:gd name="T63" fmla="*/ 42 h 92"/>
                  <a:gd name="T64" fmla="*/ 0 w 91"/>
                  <a:gd name="T65" fmla="*/ 37 h 92"/>
                  <a:gd name="T66" fmla="*/ 1 w 91"/>
                  <a:gd name="T67" fmla="*/ 33 h 92"/>
                  <a:gd name="T68" fmla="*/ 3 w 91"/>
                  <a:gd name="T69" fmla="*/ 29 h 92"/>
                  <a:gd name="T70" fmla="*/ 4 w 91"/>
                  <a:gd name="T71" fmla="*/ 25 h 92"/>
                  <a:gd name="T72" fmla="*/ 6 w 91"/>
                  <a:gd name="T73" fmla="*/ 21 h 92"/>
                  <a:gd name="T74" fmla="*/ 12 w 91"/>
                  <a:gd name="T75" fmla="*/ 14 h 92"/>
                  <a:gd name="T76" fmla="*/ 19 w 91"/>
                  <a:gd name="T77" fmla="*/ 8 h 92"/>
                  <a:gd name="T78" fmla="*/ 27 w 91"/>
                  <a:gd name="T79" fmla="*/ 4 h 92"/>
                  <a:gd name="T80" fmla="*/ 34 w 91"/>
                  <a:gd name="T81" fmla="*/ 0 h 92"/>
                  <a:gd name="T82" fmla="*/ 40 w 91"/>
                  <a:gd name="T83" fmla="*/ 0 h 92"/>
                  <a:gd name="T84" fmla="*/ 44 w 91"/>
                  <a:gd name="T85" fmla="*/ 0 h 92"/>
                  <a:gd name="T86" fmla="*/ 49 w 91"/>
                  <a:gd name="T87" fmla="*/ 0 h 92"/>
                  <a:gd name="T88" fmla="*/ 53 w 91"/>
                  <a:gd name="T89" fmla="*/ 0 h 9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1"/>
                  <a:gd name="T136" fmla="*/ 0 h 92"/>
                  <a:gd name="T137" fmla="*/ 91 w 91"/>
                  <a:gd name="T138" fmla="*/ 92 h 9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1" h="92">
                    <a:moveTo>
                      <a:pt x="53" y="0"/>
                    </a:moveTo>
                    <a:lnTo>
                      <a:pt x="58" y="2"/>
                    </a:lnTo>
                    <a:lnTo>
                      <a:pt x="63" y="4"/>
                    </a:lnTo>
                    <a:lnTo>
                      <a:pt x="70" y="7"/>
                    </a:lnTo>
                    <a:lnTo>
                      <a:pt x="77" y="13"/>
                    </a:lnTo>
                    <a:lnTo>
                      <a:pt x="83" y="20"/>
                    </a:lnTo>
                    <a:lnTo>
                      <a:pt x="88" y="27"/>
                    </a:lnTo>
                    <a:lnTo>
                      <a:pt x="90" y="36"/>
                    </a:lnTo>
                    <a:lnTo>
                      <a:pt x="91" y="44"/>
                    </a:lnTo>
                    <a:lnTo>
                      <a:pt x="91" y="48"/>
                    </a:lnTo>
                    <a:lnTo>
                      <a:pt x="91" y="53"/>
                    </a:lnTo>
                    <a:lnTo>
                      <a:pt x="90" y="58"/>
                    </a:lnTo>
                    <a:lnTo>
                      <a:pt x="89" y="63"/>
                    </a:lnTo>
                    <a:lnTo>
                      <a:pt x="87" y="66"/>
                    </a:lnTo>
                    <a:lnTo>
                      <a:pt x="83" y="71"/>
                    </a:lnTo>
                    <a:lnTo>
                      <a:pt x="79" y="77"/>
                    </a:lnTo>
                    <a:lnTo>
                      <a:pt x="72" y="84"/>
                    </a:lnTo>
                    <a:lnTo>
                      <a:pt x="64" y="87"/>
                    </a:lnTo>
                    <a:lnTo>
                      <a:pt x="55" y="90"/>
                    </a:lnTo>
                    <a:lnTo>
                      <a:pt x="52" y="90"/>
                    </a:lnTo>
                    <a:lnTo>
                      <a:pt x="47" y="92"/>
                    </a:lnTo>
                    <a:lnTo>
                      <a:pt x="42" y="92"/>
                    </a:lnTo>
                    <a:lnTo>
                      <a:pt x="38" y="90"/>
                    </a:lnTo>
                    <a:lnTo>
                      <a:pt x="33" y="90"/>
                    </a:lnTo>
                    <a:lnTo>
                      <a:pt x="28" y="88"/>
                    </a:lnTo>
                    <a:lnTo>
                      <a:pt x="21" y="84"/>
                    </a:lnTo>
                    <a:lnTo>
                      <a:pt x="14" y="79"/>
                    </a:lnTo>
                    <a:lnTo>
                      <a:pt x="8" y="73"/>
                    </a:lnTo>
                    <a:lnTo>
                      <a:pt x="3" y="65"/>
                    </a:lnTo>
                    <a:lnTo>
                      <a:pt x="0" y="57"/>
                    </a:lnTo>
                    <a:lnTo>
                      <a:pt x="0" y="47"/>
                    </a:lnTo>
                    <a:lnTo>
                      <a:pt x="0" y="42"/>
                    </a:lnTo>
                    <a:lnTo>
                      <a:pt x="0" y="37"/>
                    </a:lnTo>
                    <a:lnTo>
                      <a:pt x="1" y="33"/>
                    </a:lnTo>
                    <a:lnTo>
                      <a:pt x="3" y="29"/>
                    </a:lnTo>
                    <a:lnTo>
                      <a:pt x="4" y="25"/>
                    </a:lnTo>
                    <a:lnTo>
                      <a:pt x="6" y="21"/>
                    </a:lnTo>
                    <a:lnTo>
                      <a:pt x="12" y="14"/>
                    </a:lnTo>
                    <a:lnTo>
                      <a:pt x="19" y="8"/>
                    </a:lnTo>
                    <a:lnTo>
                      <a:pt x="27" y="4"/>
                    </a:lnTo>
                    <a:lnTo>
                      <a:pt x="34" y="0"/>
                    </a:lnTo>
                    <a:lnTo>
                      <a:pt x="40" y="0"/>
                    </a:lnTo>
                    <a:lnTo>
                      <a:pt x="44" y="0"/>
                    </a:lnTo>
                    <a:lnTo>
                      <a:pt x="49" y="0"/>
                    </a:lnTo>
                    <a:lnTo>
                      <a:pt x="53" y="0"/>
                    </a:lnTo>
                    <a:close/>
                  </a:path>
                </a:pathLst>
              </a:custGeom>
              <a:solidFill>
                <a:srgbClr val="FFFFFF"/>
              </a:solidFill>
              <a:ln w="9525">
                <a:noFill/>
                <a:round/>
                <a:headEnd/>
                <a:tailEnd/>
              </a:ln>
            </p:spPr>
            <p:txBody>
              <a:bodyPr/>
              <a:lstStyle/>
              <a:p>
                <a:endParaRPr lang="ru-RU"/>
              </a:p>
            </p:txBody>
          </p:sp>
          <p:sp>
            <p:nvSpPr>
              <p:cNvPr id="163890" name="Freeform 115"/>
              <p:cNvSpPr>
                <a:spLocks/>
              </p:cNvSpPr>
              <p:nvPr/>
            </p:nvSpPr>
            <p:spPr bwMode="auto">
              <a:xfrm>
                <a:off x="3924" y="2279"/>
                <a:ext cx="93" cy="87"/>
              </a:xfrm>
              <a:custGeom>
                <a:avLst/>
                <a:gdLst>
                  <a:gd name="T0" fmla="*/ 50 w 93"/>
                  <a:gd name="T1" fmla="*/ 0 h 87"/>
                  <a:gd name="T2" fmla="*/ 60 w 93"/>
                  <a:gd name="T3" fmla="*/ 0 h 87"/>
                  <a:gd name="T4" fmla="*/ 67 w 93"/>
                  <a:gd name="T5" fmla="*/ 4 h 87"/>
                  <a:gd name="T6" fmla="*/ 73 w 93"/>
                  <a:gd name="T7" fmla="*/ 5 h 87"/>
                  <a:gd name="T8" fmla="*/ 76 w 93"/>
                  <a:gd name="T9" fmla="*/ 9 h 87"/>
                  <a:gd name="T10" fmla="*/ 82 w 93"/>
                  <a:gd name="T11" fmla="*/ 15 h 87"/>
                  <a:gd name="T12" fmla="*/ 86 w 93"/>
                  <a:gd name="T13" fmla="*/ 21 h 87"/>
                  <a:gd name="T14" fmla="*/ 88 w 93"/>
                  <a:gd name="T15" fmla="*/ 25 h 87"/>
                  <a:gd name="T16" fmla="*/ 90 w 93"/>
                  <a:gd name="T17" fmla="*/ 29 h 87"/>
                  <a:gd name="T18" fmla="*/ 93 w 93"/>
                  <a:gd name="T19" fmla="*/ 38 h 87"/>
                  <a:gd name="T20" fmla="*/ 93 w 93"/>
                  <a:gd name="T21" fmla="*/ 47 h 87"/>
                  <a:gd name="T22" fmla="*/ 91 w 93"/>
                  <a:gd name="T23" fmla="*/ 55 h 87"/>
                  <a:gd name="T24" fmla="*/ 86 w 93"/>
                  <a:gd name="T25" fmla="*/ 64 h 87"/>
                  <a:gd name="T26" fmla="*/ 82 w 93"/>
                  <a:gd name="T27" fmla="*/ 70 h 87"/>
                  <a:gd name="T28" fmla="*/ 76 w 93"/>
                  <a:gd name="T29" fmla="*/ 76 h 87"/>
                  <a:gd name="T30" fmla="*/ 69 w 93"/>
                  <a:gd name="T31" fmla="*/ 81 h 87"/>
                  <a:gd name="T32" fmla="*/ 65 w 93"/>
                  <a:gd name="T33" fmla="*/ 82 h 87"/>
                  <a:gd name="T34" fmla="*/ 60 w 93"/>
                  <a:gd name="T35" fmla="*/ 84 h 87"/>
                  <a:gd name="T36" fmla="*/ 52 w 93"/>
                  <a:gd name="T37" fmla="*/ 87 h 87"/>
                  <a:gd name="T38" fmla="*/ 43 w 93"/>
                  <a:gd name="T39" fmla="*/ 87 h 87"/>
                  <a:gd name="T40" fmla="*/ 34 w 93"/>
                  <a:gd name="T41" fmla="*/ 86 h 87"/>
                  <a:gd name="T42" fmla="*/ 26 w 93"/>
                  <a:gd name="T43" fmla="*/ 81 h 87"/>
                  <a:gd name="T44" fmla="*/ 21 w 93"/>
                  <a:gd name="T45" fmla="*/ 79 h 87"/>
                  <a:gd name="T46" fmla="*/ 17 w 93"/>
                  <a:gd name="T47" fmla="*/ 77 h 87"/>
                  <a:gd name="T48" fmla="*/ 12 w 93"/>
                  <a:gd name="T49" fmla="*/ 72 h 87"/>
                  <a:gd name="T50" fmla="*/ 7 w 93"/>
                  <a:gd name="T51" fmla="*/ 64 h 87"/>
                  <a:gd name="T52" fmla="*/ 6 w 93"/>
                  <a:gd name="T53" fmla="*/ 61 h 87"/>
                  <a:gd name="T54" fmla="*/ 4 w 93"/>
                  <a:gd name="T55" fmla="*/ 57 h 87"/>
                  <a:gd name="T56" fmla="*/ 0 w 93"/>
                  <a:gd name="T57" fmla="*/ 47 h 87"/>
                  <a:gd name="T58" fmla="*/ 0 w 93"/>
                  <a:gd name="T59" fmla="*/ 39 h 87"/>
                  <a:gd name="T60" fmla="*/ 4 w 93"/>
                  <a:gd name="T61" fmla="*/ 30 h 87"/>
                  <a:gd name="T62" fmla="*/ 7 w 93"/>
                  <a:gd name="T63" fmla="*/ 22 h 87"/>
                  <a:gd name="T64" fmla="*/ 12 w 93"/>
                  <a:gd name="T65" fmla="*/ 15 h 87"/>
                  <a:gd name="T66" fmla="*/ 17 w 93"/>
                  <a:gd name="T67" fmla="*/ 9 h 87"/>
                  <a:gd name="T68" fmla="*/ 24 w 93"/>
                  <a:gd name="T69" fmla="*/ 4 h 87"/>
                  <a:gd name="T70" fmla="*/ 28 w 93"/>
                  <a:gd name="T71" fmla="*/ 2 h 87"/>
                  <a:gd name="T72" fmla="*/ 34 w 93"/>
                  <a:gd name="T73" fmla="*/ 0 h 87"/>
                  <a:gd name="T74" fmla="*/ 41 w 93"/>
                  <a:gd name="T75" fmla="*/ 0 h 87"/>
                  <a:gd name="T76" fmla="*/ 50 w 93"/>
                  <a:gd name="T77" fmla="*/ 0 h 8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3"/>
                  <a:gd name="T118" fmla="*/ 0 h 87"/>
                  <a:gd name="T119" fmla="*/ 93 w 93"/>
                  <a:gd name="T120" fmla="*/ 87 h 8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3" h="87">
                    <a:moveTo>
                      <a:pt x="50" y="0"/>
                    </a:moveTo>
                    <a:lnTo>
                      <a:pt x="60" y="0"/>
                    </a:lnTo>
                    <a:lnTo>
                      <a:pt x="67" y="4"/>
                    </a:lnTo>
                    <a:lnTo>
                      <a:pt x="73" y="5"/>
                    </a:lnTo>
                    <a:lnTo>
                      <a:pt x="76" y="9"/>
                    </a:lnTo>
                    <a:lnTo>
                      <a:pt x="82" y="15"/>
                    </a:lnTo>
                    <a:lnTo>
                      <a:pt x="86" y="21"/>
                    </a:lnTo>
                    <a:lnTo>
                      <a:pt x="88" y="25"/>
                    </a:lnTo>
                    <a:lnTo>
                      <a:pt x="90" y="29"/>
                    </a:lnTo>
                    <a:lnTo>
                      <a:pt x="93" y="38"/>
                    </a:lnTo>
                    <a:lnTo>
                      <a:pt x="93" y="47"/>
                    </a:lnTo>
                    <a:lnTo>
                      <a:pt x="91" y="55"/>
                    </a:lnTo>
                    <a:lnTo>
                      <a:pt x="86" y="64"/>
                    </a:lnTo>
                    <a:lnTo>
                      <a:pt x="82" y="70"/>
                    </a:lnTo>
                    <a:lnTo>
                      <a:pt x="76" y="76"/>
                    </a:lnTo>
                    <a:lnTo>
                      <a:pt x="69" y="81"/>
                    </a:lnTo>
                    <a:lnTo>
                      <a:pt x="65" y="82"/>
                    </a:lnTo>
                    <a:lnTo>
                      <a:pt x="60" y="84"/>
                    </a:lnTo>
                    <a:lnTo>
                      <a:pt x="52" y="87"/>
                    </a:lnTo>
                    <a:lnTo>
                      <a:pt x="43" y="87"/>
                    </a:lnTo>
                    <a:lnTo>
                      <a:pt x="34" y="86"/>
                    </a:lnTo>
                    <a:lnTo>
                      <a:pt x="26" y="81"/>
                    </a:lnTo>
                    <a:lnTo>
                      <a:pt x="21" y="79"/>
                    </a:lnTo>
                    <a:lnTo>
                      <a:pt x="17" y="77"/>
                    </a:lnTo>
                    <a:lnTo>
                      <a:pt x="12" y="72"/>
                    </a:lnTo>
                    <a:lnTo>
                      <a:pt x="7" y="64"/>
                    </a:lnTo>
                    <a:lnTo>
                      <a:pt x="6" y="61"/>
                    </a:lnTo>
                    <a:lnTo>
                      <a:pt x="4" y="57"/>
                    </a:lnTo>
                    <a:lnTo>
                      <a:pt x="0" y="47"/>
                    </a:lnTo>
                    <a:lnTo>
                      <a:pt x="0" y="39"/>
                    </a:lnTo>
                    <a:lnTo>
                      <a:pt x="4" y="30"/>
                    </a:lnTo>
                    <a:lnTo>
                      <a:pt x="7" y="22"/>
                    </a:lnTo>
                    <a:lnTo>
                      <a:pt x="12" y="15"/>
                    </a:lnTo>
                    <a:lnTo>
                      <a:pt x="17" y="9"/>
                    </a:lnTo>
                    <a:lnTo>
                      <a:pt x="24" y="4"/>
                    </a:lnTo>
                    <a:lnTo>
                      <a:pt x="28" y="2"/>
                    </a:lnTo>
                    <a:lnTo>
                      <a:pt x="34" y="0"/>
                    </a:lnTo>
                    <a:lnTo>
                      <a:pt x="41" y="0"/>
                    </a:lnTo>
                    <a:lnTo>
                      <a:pt x="50" y="0"/>
                    </a:lnTo>
                    <a:close/>
                  </a:path>
                </a:pathLst>
              </a:custGeom>
              <a:solidFill>
                <a:srgbClr val="FFFFFF"/>
              </a:solidFill>
              <a:ln w="9525">
                <a:noFill/>
                <a:round/>
                <a:headEnd/>
                <a:tailEnd/>
              </a:ln>
            </p:spPr>
            <p:txBody>
              <a:bodyPr/>
              <a:lstStyle/>
              <a:p>
                <a:endParaRPr lang="ru-RU"/>
              </a:p>
            </p:txBody>
          </p:sp>
          <p:sp>
            <p:nvSpPr>
              <p:cNvPr id="163891" name="Freeform 116"/>
              <p:cNvSpPr>
                <a:spLocks/>
              </p:cNvSpPr>
              <p:nvPr/>
            </p:nvSpPr>
            <p:spPr bwMode="auto">
              <a:xfrm>
                <a:off x="3924" y="2279"/>
                <a:ext cx="92" cy="86"/>
              </a:xfrm>
              <a:custGeom>
                <a:avLst/>
                <a:gdLst>
                  <a:gd name="T0" fmla="*/ 49 w 92"/>
                  <a:gd name="T1" fmla="*/ 0 h 86"/>
                  <a:gd name="T2" fmla="*/ 58 w 92"/>
                  <a:gd name="T3" fmla="*/ 0 h 86"/>
                  <a:gd name="T4" fmla="*/ 66 w 92"/>
                  <a:gd name="T5" fmla="*/ 4 h 86"/>
                  <a:gd name="T6" fmla="*/ 80 w 92"/>
                  <a:gd name="T7" fmla="*/ 15 h 86"/>
                  <a:gd name="T8" fmla="*/ 88 w 92"/>
                  <a:gd name="T9" fmla="*/ 29 h 86"/>
                  <a:gd name="T10" fmla="*/ 91 w 92"/>
                  <a:gd name="T11" fmla="*/ 38 h 86"/>
                  <a:gd name="T12" fmla="*/ 92 w 92"/>
                  <a:gd name="T13" fmla="*/ 47 h 86"/>
                  <a:gd name="T14" fmla="*/ 85 w 92"/>
                  <a:gd name="T15" fmla="*/ 62 h 86"/>
                  <a:gd name="T16" fmla="*/ 75 w 92"/>
                  <a:gd name="T17" fmla="*/ 76 h 86"/>
                  <a:gd name="T18" fmla="*/ 60 w 92"/>
                  <a:gd name="T19" fmla="*/ 84 h 86"/>
                  <a:gd name="T20" fmla="*/ 51 w 92"/>
                  <a:gd name="T21" fmla="*/ 86 h 86"/>
                  <a:gd name="T22" fmla="*/ 41 w 92"/>
                  <a:gd name="T23" fmla="*/ 86 h 86"/>
                  <a:gd name="T24" fmla="*/ 32 w 92"/>
                  <a:gd name="T25" fmla="*/ 84 h 86"/>
                  <a:gd name="T26" fmla="*/ 24 w 92"/>
                  <a:gd name="T27" fmla="*/ 81 h 86"/>
                  <a:gd name="T28" fmla="*/ 10 w 92"/>
                  <a:gd name="T29" fmla="*/ 70 h 86"/>
                  <a:gd name="T30" fmla="*/ 2 w 92"/>
                  <a:gd name="T31" fmla="*/ 57 h 86"/>
                  <a:gd name="T32" fmla="*/ 0 w 92"/>
                  <a:gd name="T33" fmla="*/ 47 h 86"/>
                  <a:gd name="T34" fmla="*/ 0 w 92"/>
                  <a:gd name="T35" fmla="*/ 39 h 86"/>
                  <a:gd name="T36" fmla="*/ 5 w 92"/>
                  <a:gd name="T37" fmla="*/ 22 h 86"/>
                  <a:gd name="T38" fmla="*/ 16 w 92"/>
                  <a:gd name="T39" fmla="*/ 9 h 86"/>
                  <a:gd name="T40" fmla="*/ 32 w 92"/>
                  <a:gd name="T41" fmla="*/ 0 h 86"/>
                  <a:gd name="T42" fmla="*/ 39 w 92"/>
                  <a:gd name="T43" fmla="*/ 0 h 86"/>
                  <a:gd name="T44" fmla="*/ 49 w 92"/>
                  <a:gd name="T45" fmla="*/ 0 h 8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2"/>
                  <a:gd name="T70" fmla="*/ 0 h 86"/>
                  <a:gd name="T71" fmla="*/ 92 w 92"/>
                  <a:gd name="T72" fmla="*/ 86 h 8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2" h="86">
                    <a:moveTo>
                      <a:pt x="49" y="0"/>
                    </a:moveTo>
                    <a:lnTo>
                      <a:pt x="58" y="0"/>
                    </a:lnTo>
                    <a:lnTo>
                      <a:pt x="66" y="4"/>
                    </a:lnTo>
                    <a:lnTo>
                      <a:pt x="80" y="15"/>
                    </a:lnTo>
                    <a:lnTo>
                      <a:pt x="88" y="29"/>
                    </a:lnTo>
                    <a:lnTo>
                      <a:pt x="91" y="38"/>
                    </a:lnTo>
                    <a:lnTo>
                      <a:pt x="92" y="47"/>
                    </a:lnTo>
                    <a:lnTo>
                      <a:pt x="85" y="62"/>
                    </a:lnTo>
                    <a:lnTo>
                      <a:pt x="75" y="76"/>
                    </a:lnTo>
                    <a:lnTo>
                      <a:pt x="60" y="84"/>
                    </a:lnTo>
                    <a:lnTo>
                      <a:pt x="51" y="86"/>
                    </a:lnTo>
                    <a:lnTo>
                      <a:pt x="41" y="86"/>
                    </a:lnTo>
                    <a:lnTo>
                      <a:pt x="32" y="84"/>
                    </a:lnTo>
                    <a:lnTo>
                      <a:pt x="24" y="81"/>
                    </a:lnTo>
                    <a:lnTo>
                      <a:pt x="10" y="70"/>
                    </a:lnTo>
                    <a:lnTo>
                      <a:pt x="2" y="57"/>
                    </a:lnTo>
                    <a:lnTo>
                      <a:pt x="0" y="47"/>
                    </a:lnTo>
                    <a:lnTo>
                      <a:pt x="0" y="39"/>
                    </a:lnTo>
                    <a:lnTo>
                      <a:pt x="5" y="22"/>
                    </a:lnTo>
                    <a:lnTo>
                      <a:pt x="16" y="9"/>
                    </a:lnTo>
                    <a:lnTo>
                      <a:pt x="32" y="0"/>
                    </a:lnTo>
                    <a:lnTo>
                      <a:pt x="39" y="0"/>
                    </a:lnTo>
                    <a:lnTo>
                      <a:pt x="49" y="0"/>
                    </a:lnTo>
                  </a:path>
                </a:pathLst>
              </a:custGeom>
              <a:noFill/>
              <a:ln w="6350" cap="rnd">
                <a:solidFill>
                  <a:srgbClr val="000000"/>
                </a:solidFill>
                <a:prstDash val="solid"/>
                <a:round/>
                <a:headEnd/>
                <a:tailEnd/>
              </a:ln>
            </p:spPr>
            <p:txBody>
              <a:bodyPr/>
              <a:lstStyle/>
              <a:p>
                <a:endParaRPr lang="ru-RU"/>
              </a:p>
            </p:txBody>
          </p:sp>
          <p:sp>
            <p:nvSpPr>
              <p:cNvPr id="163892" name="Freeform 117"/>
              <p:cNvSpPr>
                <a:spLocks/>
              </p:cNvSpPr>
              <p:nvPr/>
            </p:nvSpPr>
            <p:spPr bwMode="auto">
              <a:xfrm>
                <a:off x="3929" y="2186"/>
                <a:ext cx="93" cy="91"/>
              </a:xfrm>
              <a:custGeom>
                <a:avLst/>
                <a:gdLst>
                  <a:gd name="T0" fmla="*/ 47 w 93"/>
                  <a:gd name="T1" fmla="*/ 0 h 91"/>
                  <a:gd name="T2" fmla="*/ 57 w 93"/>
                  <a:gd name="T3" fmla="*/ 1 h 91"/>
                  <a:gd name="T4" fmla="*/ 64 w 93"/>
                  <a:gd name="T5" fmla="*/ 2 h 91"/>
                  <a:gd name="T6" fmla="*/ 69 w 93"/>
                  <a:gd name="T7" fmla="*/ 6 h 91"/>
                  <a:gd name="T8" fmla="*/ 72 w 93"/>
                  <a:gd name="T9" fmla="*/ 7 h 91"/>
                  <a:gd name="T10" fmla="*/ 79 w 93"/>
                  <a:gd name="T11" fmla="*/ 13 h 91"/>
                  <a:gd name="T12" fmla="*/ 85 w 93"/>
                  <a:gd name="T13" fmla="*/ 20 h 91"/>
                  <a:gd name="T14" fmla="*/ 90 w 93"/>
                  <a:gd name="T15" fmla="*/ 28 h 91"/>
                  <a:gd name="T16" fmla="*/ 91 w 93"/>
                  <a:gd name="T17" fmla="*/ 36 h 91"/>
                  <a:gd name="T18" fmla="*/ 93 w 93"/>
                  <a:gd name="T19" fmla="*/ 41 h 91"/>
                  <a:gd name="T20" fmla="*/ 93 w 93"/>
                  <a:gd name="T21" fmla="*/ 46 h 91"/>
                  <a:gd name="T22" fmla="*/ 91 w 93"/>
                  <a:gd name="T23" fmla="*/ 54 h 91"/>
                  <a:gd name="T24" fmla="*/ 90 w 93"/>
                  <a:gd name="T25" fmla="*/ 63 h 91"/>
                  <a:gd name="T26" fmla="*/ 85 w 93"/>
                  <a:gd name="T27" fmla="*/ 72 h 91"/>
                  <a:gd name="T28" fmla="*/ 79 w 93"/>
                  <a:gd name="T29" fmla="*/ 78 h 91"/>
                  <a:gd name="T30" fmla="*/ 72 w 93"/>
                  <a:gd name="T31" fmla="*/ 83 h 91"/>
                  <a:gd name="T32" fmla="*/ 64 w 93"/>
                  <a:gd name="T33" fmla="*/ 87 h 91"/>
                  <a:gd name="T34" fmla="*/ 57 w 93"/>
                  <a:gd name="T35" fmla="*/ 91 h 91"/>
                  <a:gd name="T36" fmla="*/ 52 w 93"/>
                  <a:gd name="T37" fmla="*/ 91 h 91"/>
                  <a:gd name="T38" fmla="*/ 47 w 93"/>
                  <a:gd name="T39" fmla="*/ 91 h 91"/>
                  <a:gd name="T40" fmla="*/ 38 w 93"/>
                  <a:gd name="T41" fmla="*/ 91 h 91"/>
                  <a:gd name="T42" fmla="*/ 28 w 93"/>
                  <a:gd name="T43" fmla="*/ 87 h 91"/>
                  <a:gd name="T44" fmla="*/ 25 w 93"/>
                  <a:gd name="T45" fmla="*/ 86 h 91"/>
                  <a:gd name="T46" fmla="*/ 21 w 93"/>
                  <a:gd name="T47" fmla="*/ 83 h 91"/>
                  <a:gd name="T48" fmla="*/ 14 w 93"/>
                  <a:gd name="T49" fmla="*/ 78 h 91"/>
                  <a:gd name="T50" fmla="*/ 8 w 93"/>
                  <a:gd name="T51" fmla="*/ 72 h 91"/>
                  <a:gd name="T52" fmla="*/ 4 w 93"/>
                  <a:gd name="T53" fmla="*/ 63 h 91"/>
                  <a:gd name="T54" fmla="*/ 2 w 93"/>
                  <a:gd name="T55" fmla="*/ 54 h 91"/>
                  <a:gd name="T56" fmla="*/ 2 w 93"/>
                  <a:gd name="T57" fmla="*/ 51 h 91"/>
                  <a:gd name="T58" fmla="*/ 0 w 93"/>
                  <a:gd name="T59" fmla="*/ 46 h 91"/>
                  <a:gd name="T60" fmla="*/ 2 w 93"/>
                  <a:gd name="T61" fmla="*/ 36 h 91"/>
                  <a:gd name="T62" fmla="*/ 4 w 93"/>
                  <a:gd name="T63" fmla="*/ 28 h 91"/>
                  <a:gd name="T64" fmla="*/ 8 w 93"/>
                  <a:gd name="T65" fmla="*/ 21 h 91"/>
                  <a:gd name="T66" fmla="*/ 14 w 93"/>
                  <a:gd name="T67" fmla="*/ 13 h 91"/>
                  <a:gd name="T68" fmla="*/ 21 w 93"/>
                  <a:gd name="T69" fmla="*/ 7 h 91"/>
                  <a:gd name="T70" fmla="*/ 28 w 93"/>
                  <a:gd name="T71" fmla="*/ 2 h 91"/>
                  <a:gd name="T72" fmla="*/ 38 w 93"/>
                  <a:gd name="T73" fmla="*/ 1 h 91"/>
                  <a:gd name="T74" fmla="*/ 42 w 93"/>
                  <a:gd name="T75" fmla="*/ 0 h 91"/>
                  <a:gd name="T76" fmla="*/ 47 w 93"/>
                  <a:gd name="T77" fmla="*/ 0 h 9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3"/>
                  <a:gd name="T118" fmla="*/ 0 h 91"/>
                  <a:gd name="T119" fmla="*/ 93 w 93"/>
                  <a:gd name="T120" fmla="*/ 91 h 9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3" h="91">
                    <a:moveTo>
                      <a:pt x="47" y="0"/>
                    </a:moveTo>
                    <a:lnTo>
                      <a:pt x="57" y="1"/>
                    </a:lnTo>
                    <a:lnTo>
                      <a:pt x="64" y="2"/>
                    </a:lnTo>
                    <a:lnTo>
                      <a:pt x="69" y="6"/>
                    </a:lnTo>
                    <a:lnTo>
                      <a:pt x="72" y="7"/>
                    </a:lnTo>
                    <a:lnTo>
                      <a:pt x="79" y="13"/>
                    </a:lnTo>
                    <a:lnTo>
                      <a:pt x="85" y="20"/>
                    </a:lnTo>
                    <a:lnTo>
                      <a:pt x="90" y="28"/>
                    </a:lnTo>
                    <a:lnTo>
                      <a:pt x="91" y="36"/>
                    </a:lnTo>
                    <a:lnTo>
                      <a:pt x="93" y="41"/>
                    </a:lnTo>
                    <a:lnTo>
                      <a:pt x="93" y="46"/>
                    </a:lnTo>
                    <a:lnTo>
                      <a:pt x="91" y="54"/>
                    </a:lnTo>
                    <a:lnTo>
                      <a:pt x="90" y="63"/>
                    </a:lnTo>
                    <a:lnTo>
                      <a:pt x="85" y="72"/>
                    </a:lnTo>
                    <a:lnTo>
                      <a:pt x="79" y="78"/>
                    </a:lnTo>
                    <a:lnTo>
                      <a:pt x="72" y="83"/>
                    </a:lnTo>
                    <a:lnTo>
                      <a:pt x="64" y="87"/>
                    </a:lnTo>
                    <a:lnTo>
                      <a:pt x="57" y="91"/>
                    </a:lnTo>
                    <a:lnTo>
                      <a:pt x="52" y="91"/>
                    </a:lnTo>
                    <a:lnTo>
                      <a:pt x="47" y="91"/>
                    </a:lnTo>
                    <a:lnTo>
                      <a:pt x="38" y="91"/>
                    </a:lnTo>
                    <a:lnTo>
                      <a:pt x="28" y="87"/>
                    </a:lnTo>
                    <a:lnTo>
                      <a:pt x="25" y="86"/>
                    </a:lnTo>
                    <a:lnTo>
                      <a:pt x="21" y="83"/>
                    </a:lnTo>
                    <a:lnTo>
                      <a:pt x="14" y="78"/>
                    </a:lnTo>
                    <a:lnTo>
                      <a:pt x="8" y="72"/>
                    </a:lnTo>
                    <a:lnTo>
                      <a:pt x="4" y="63"/>
                    </a:lnTo>
                    <a:lnTo>
                      <a:pt x="2" y="54"/>
                    </a:lnTo>
                    <a:lnTo>
                      <a:pt x="2" y="51"/>
                    </a:lnTo>
                    <a:lnTo>
                      <a:pt x="0" y="46"/>
                    </a:lnTo>
                    <a:lnTo>
                      <a:pt x="2" y="36"/>
                    </a:lnTo>
                    <a:lnTo>
                      <a:pt x="4" y="28"/>
                    </a:lnTo>
                    <a:lnTo>
                      <a:pt x="8" y="21"/>
                    </a:lnTo>
                    <a:lnTo>
                      <a:pt x="14" y="13"/>
                    </a:lnTo>
                    <a:lnTo>
                      <a:pt x="21" y="7"/>
                    </a:lnTo>
                    <a:lnTo>
                      <a:pt x="28" y="2"/>
                    </a:lnTo>
                    <a:lnTo>
                      <a:pt x="38" y="1"/>
                    </a:lnTo>
                    <a:lnTo>
                      <a:pt x="42" y="0"/>
                    </a:lnTo>
                    <a:lnTo>
                      <a:pt x="47" y="0"/>
                    </a:lnTo>
                    <a:close/>
                  </a:path>
                </a:pathLst>
              </a:custGeom>
              <a:solidFill>
                <a:srgbClr val="FFFFFF"/>
              </a:solidFill>
              <a:ln w="9525">
                <a:noFill/>
                <a:round/>
                <a:headEnd/>
                <a:tailEnd/>
              </a:ln>
            </p:spPr>
            <p:txBody>
              <a:bodyPr/>
              <a:lstStyle/>
              <a:p>
                <a:endParaRPr lang="ru-RU"/>
              </a:p>
            </p:txBody>
          </p:sp>
          <p:sp>
            <p:nvSpPr>
              <p:cNvPr id="163893" name="Freeform 118"/>
              <p:cNvSpPr>
                <a:spLocks/>
              </p:cNvSpPr>
              <p:nvPr/>
            </p:nvSpPr>
            <p:spPr bwMode="auto">
              <a:xfrm>
                <a:off x="3929" y="2186"/>
                <a:ext cx="91" cy="91"/>
              </a:xfrm>
              <a:custGeom>
                <a:avLst/>
                <a:gdLst>
                  <a:gd name="T0" fmla="*/ 45 w 91"/>
                  <a:gd name="T1" fmla="*/ 0 h 91"/>
                  <a:gd name="T2" fmla="*/ 63 w 91"/>
                  <a:gd name="T3" fmla="*/ 2 h 91"/>
                  <a:gd name="T4" fmla="*/ 77 w 91"/>
                  <a:gd name="T5" fmla="*/ 13 h 91"/>
                  <a:gd name="T6" fmla="*/ 88 w 91"/>
                  <a:gd name="T7" fmla="*/ 27 h 91"/>
                  <a:gd name="T8" fmla="*/ 91 w 91"/>
                  <a:gd name="T9" fmla="*/ 44 h 91"/>
                  <a:gd name="T10" fmla="*/ 88 w 91"/>
                  <a:gd name="T11" fmla="*/ 63 h 91"/>
                  <a:gd name="T12" fmla="*/ 77 w 91"/>
                  <a:gd name="T13" fmla="*/ 78 h 91"/>
                  <a:gd name="T14" fmla="*/ 63 w 91"/>
                  <a:gd name="T15" fmla="*/ 87 h 91"/>
                  <a:gd name="T16" fmla="*/ 46 w 91"/>
                  <a:gd name="T17" fmla="*/ 91 h 91"/>
                  <a:gd name="T18" fmla="*/ 27 w 91"/>
                  <a:gd name="T19" fmla="*/ 87 h 91"/>
                  <a:gd name="T20" fmla="*/ 12 w 91"/>
                  <a:gd name="T21" fmla="*/ 78 h 91"/>
                  <a:gd name="T22" fmla="*/ 3 w 91"/>
                  <a:gd name="T23" fmla="*/ 63 h 91"/>
                  <a:gd name="T24" fmla="*/ 0 w 91"/>
                  <a:gd name="T25" fmla="*/ 44 h 91"/>
                  <a:gd name="T26" fmla="*/ 2 w 91"/>
                  <a:gd name="T27" fmla="*/ 27 h 91"/>
                  <a:gd name="T28" fmla="*/ 12 w 91"/>
                  <a:gd name="T29" fmla="*/ 13 h 91"/>
                  <a:gd name="T30" fmla="*/ 26 w 91"/>
                  <a:gd name="T31" fmla="*/ 2 h 91"/>
                  <a:gd name="T32" fmla="*/ 45 w 91"/>
                  <a:gd name="T33" fmla="*/ 0 h 9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1"/>
                  <a:gd name="T52" fmla="*/ 0 h 91"/>
                  <a:gd name="T53" fmla="*/ 91 w 91"/>
                  <a:gd name="T54" fmla="*/ 91 h 9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1" h="91">
                    <a:moveTo>
                      <a:pt x="45" y="0"/>
                    </a:moveTo>
                    <a:lnTo>
                      <a:pt x="63" y="2"/>
                    </a:lnTo>
                    <a:lnTo>
                      <a:pt x="77" y="13"/>
                    </a:lnTo>
                    <a:lnTo>
                      <a:pt x="88" y="27"/>
                    </a:lnTo>
                    <a:lnTo>
                      <a:pt x="91" y="44"/>
                    </a:lnTo>
                    <a:lnTo>
                      <a:pt x="88" y="63"/>
                    </a:lnTo>
                    <a:lnTo>
                      <a:pt x="77" y="78"/>
                    </a:lnTo>
                    <a:lnTo>
                      <a:pt x="63" y="87"/>
                    </a:lnTo>
                    <a:lnTo>
                      <a:pt x="46" y="91"/>
                    </a:lnTo>
                    <a:lnTo>
                      <a:pt x="27" y="87"/>
                    </a:lnTo>
                    <a:lnTo>
                      <a:pt x="12" y="78"/>
                    </a:lnTo>
                    <a:lnTo>
                      <a:pt x="3" y="63"/>
                    </a:lnTo>
                    <a:lnTo>
                      <a:pt x="0" y="44"/>
                    </a:lnTo>
                    <a:lnTo>
                      <a:pt x="2" y="27"/>
                    </a:lnTo>
                    <a:lnTo>
                      <a:pt x="12" y="13"/>
                    </a:lnTo>
                    <a:lnTo>
                      <a:pt x="26" y="2"/>
                    </a:lnTo>
                    <a:lnTo>
                      <a:pt x="45" y="0"/>
                    </a:lnTo>
                  </a:path>
                </a:pathLst>
              </a:custGeom>
              <a:noFill/>
              <a:ln w="6350" cap="rnd">
                <a:solidFill>
                  <a:srgbClr val="000000"/>
                </a:solidFill>
                <a:prstDash val="solid"/>
                <a:round/>
                <a:headEnd/>
                <a:tailEnd/>
              </a:ln>
            </p:spPr>
            <p:txBody>
              <a:bodyPr/>
              <a:lstStyle/>
              <a:p>
                <a:endParaRPr lang="ru-RU"/>
              </a:p>
            </p:txBody>
          </p:sp>
          <p:sp>
            <p:nvSpPr>
              <p:cNvPr id="163894" name="Freeform 119"/>
              <p:cNvSpPr>
                <a:spLocks/>
              </p:cNvSpPr>
              <p:nvPr/>
            </p:nvSpPr>
            <p:spPr bwMode="auto">
              <a:xfrm>
                <a:off x="3924" y="2098"/>
                <a:ext cx="92" cy="89"/>
              </a:xfrm>
              <a:custGeom>
                <a:avLst/>
                <a:gdLst>
                  <a:gd name="T0" fmla="*/ 41 w 92"/>
                  <a:gd name="T1" fmla="*/ 0 h 89"/>
                  <a:gd name="T2" fmla="*/ 51 w 92"/>
                  <a:gd name="T3" fmla="*/ 0 h 89"/>
                  <a:gd name="T4" fmla="*/ 55 w 92"/>
                  <a:gd name="T5" fmla="*/ 1 h 89"/>
                  <a:gd name="T6" fmla="*/ 60 w 92"/>
                  <a:gd name="T7" fmla="*/ 1 h 89"/>
                  <a:gd name="T8" fmla="*/ 68 w 92"/>
                  <a:gd name="T9" fmla="*/ 4 h 89"/>
                  <a:gd name="T10" fmla="*/ 74 w 92"/>
                  <a:gd name="T11" fmla="*/ 11 h 89"/>
                  <a:gd name="T12" fmla="*/ 80 w 92"/>
                  <a:gd name="T13" fmla="*/ 15 h 89"/>
                  <a:gd name="T14" fmla="*/ 85 w 92"/>
                  <a:gd name="T15" fmla="*/ 23 h 89"/>
                  <a:gd name="T16" fmla="*/ 90 w 92"/>
                  <a:gd name="T17" fmla="*/ 30 h 89"/>
                  <a:gd name="T18" fmla="*/ 90 w 92"/>
                  <a:gd name="T19" fmla="*/ 35 h 89"/>
                  <a:gd name="T20" fmla="*/ 91 w 92"/>
                  <a:gd name="T21" fmla="*/ 41 h 89"/>
                  <a:gd name="T22" fmla="*/ 92 w 92"/>
                  <a:gd name="T23" fmla="*/ 50 h 89"/>
                  <a:gd name="T24" fmla="*/ 88 w 92"/>
                  <a:gd name="T25" fmla="*/ 58 h 89"/>
                  <a:gd name="T26" fmla="*/ 86 w 92"/>
                  <a:gd name="T27" fmla="*/ 62 h 89"/>
                  <a:gd name="T28" fmla="*/ 85 w 92"/>
                  <a:gd name="T29" fmla="*/ 65 h 89"/>
                  <a:gd name="T30" fmla="*/ 81 w 92"/>
                  <a:gd name="T31" fmla="*/ 73 h 89"/>
                  <a:gd name="T32" fmla="*/ 77 w 92"/>
                  <a:gd name="T33" fmla="*/ 76 h 89"/>
                  <a:gd name="T34" fmla="*/ 75 w 92"/>
                  <a:gd name="T35" fmla="*/ 80 h 89"/>
                  <a:gd name="T36" fmla="*/ 71 w 92"/>
                  <a:gd name="T37" fmla="*/ 81 h 89"/>
                  <a:gd name="T38" fmla="*/ 66 w 92"/>
                  <a:gd name="T39" fmla="*/ 84 h 89"/>
                  <a:gd name="T40" fmla="*/ 58 w 92"/>
                  <a:gd name="T41" fmla="*/ 88 h 89"/>
                  <a:gd name="T42" fmla="*/ 54 w 92"/>
                  <a:gd name="T43" fmla="*/ 88 h 89"/>
                  <a:gd name="T44" fmla="*/ 49 w 92"/>
                  <a:gd name="T45" fmla="*/ 89 h 89"/>
                  <a:gd name="T46" fmla="*/ 40 w 92"/>
                  <a:gd name="T47" fmla="*/ 89 h 89"/>
                  <a:gd name="T48" fmla="*/ 35 w 92"/>
                  <a:gd name="T49" fmla="*/ 88 h 89"/>
                  <a:gd name="T50" fmla="*/ 32 w 92"/>
                  <a:gd name="T51" fmla="*/ 88 h 89"/>
                  <a:gd name="T52" fmla="*/ 23 w 92"/>
                  <a:gd name="T53" fmla="*/ 83 h 89"/>
                  <a:gd name="T54" fmla="*/ 16 w 92"/>
                  <a:gd name="T55" fmla="*/ 78 h 89"/>
                  <a:gd name="T56" fmla="*/ 10 w 92"/>
                  <a:gd name="T57" fmla="*/ 72 h 89"/>
                  <a:gd name="T58" fmla="*/ 6 w 92"/>
                  <a:gd name="T59" fmla="*/ 65 h 89"/>
                  <a:gd name="T60" fmla="*/ 2 w 92"/>
                  <a:gd name="T61" fmla="*/ 58 h 89"/>
                  <a:gd name="T62" fmla="*/ 0 w 92"/>
                  <a:gd name="T63" fmla="*/ 53 h 89"/>
                  <a:gd name="T64" fmla="*/ 0 w 92"/>
                  <a:gd name="T65" fmla="*/ 48 h 89"/>
                  <a:gd name="T66" fmla="*/ 0 w 92"/>
                  <a:gd name="T67" fmla="*/ 39 h 89"/>
                  <a:gd name="T68" fmla="*/ 2 w 92"/>
                  <a:gd name="T69" fmla="*/ 31 h 89"/>
                  <a:gd name="T70" fmla="*/ 4 w 92"/>
                  <a:gd name="T71" fmla="*/ 26 h 89"/>
                  <a:gd name="T72" fmla="*/ 5 w 92"/>
                  <a:gd name="T73" fmla="*/ 23 h 89"/>
                  <a:gd name="T74" fmla="*/ 10 w 92"/>
                  <a:gd name="T75" fmla="*/ 15 h 89"/>
                  <a:gd name="T76" fmla="*/ 13 w 92"/>
                  <a:gd name="T77" fmla="*/ 12 h 89"/>
                  <a:gd name="T78" fmla="*/ 16 w 92"/>
                  <a:gd name="T79" fmla="*/ 9 h 89"/>
                  <a:gd name="T80" fmla="*/ 21 w 92"/>
                  <a:gd name="T81" fmla="*/ 7 h 89"/>
                  <a:gd name="T82" fmla="*/ 24 w 92"/>
                  <a:gd name="T83" fmla="*/ 4 h 89"/>
                  <a:gd name="T84" fmla="*/ 32 w 92"/>
                  <a:gd name="T85" fmla="*/ 2 h 89"/>
                  <a:gd name="T86" fmla="*/ 36 w 92"/>
                  <a:gd name="T87" fmla="*/ 0 h 89"/>
                  <a:gd name="T88" fmla="*/ 41 w 92"/>
                  <a:gd name="T89" fmla="*/ 0 h 8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2"/>
                  <a:gd name="T136" fmla="*/ 0 h 89"/>
                  <a:gd name="T137" fmla="*/ 92 w 92"/>
                  <a:gd name="T138" fmla="*/ 89 h 8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2" h="89">
                    <a:moveTo>
                      <a:pt x="41" y="0"/>
                    </a:moveTo>
                    <a:lnTo>
                      <a:pt x="51" y="0"/>
                    </a:lnTo>
                    <a:lnTo>
                      <a:pt x="55" y="1"/>
                    </a:lnTo>
                    <a:lnTo>
                      <a:pt x="60" y="1"/>
                    </a:lnTo>
                    <a:lnTo>
                      <a:pt x="68" y="4"/>
                    </a:lnTo>
                    <a:lnTo>
                      <a:pt x="74" y="11"/>
                    </a:lnTo>
                    <a:lnTo>
                      <a:pt x="80" y="15"/>
                    </a:lnTo>
                    <a:lnTo>
                      <a:pt x="85" y="23"/>
                    </a:lnTo>
                    <a:lnTo>
                      <a:pt x="90" y="30"/>
                    </a:lnTo>
                    <a:lnTo>
                      <a:pt x="90" y="35"/>
                    </a:lnTo>
                    <a:lnTo>
                      <a:pt x="91" y="41"/>
                    </a:lnTo>
                    <a:lnTo>
                      <a:pt x="92" y="50"/>
                    </a:lnTo>
                    <a:lnTo>
                      <a:pt x="88" y="58"/>
                    </a:lnTo>
                    <a:lnTo>
                      <a:pt x="86" y="62"/>
                    </a:lnTo>
                    <a:lnTo>
                      <a:pt x="85" y="65"/>
                    </a:lnTo>
                    <a:lnTo>
                      <a:pt x="81" y="73"/>
                    </a:lnTo>
                    <a:lnTo>
                      <a:pt x="77" y="76"/>
                    </a:lnTo>
                    <a:lnTo>
                      <a:pt x="75" y="80"/>
                    </a:lnTo>
                    <a:lnTo>
                      <a:pt x="71" y="81"/>
                    </a:lnTo>
                    <a:lnTo>
                      <a:pt x="66" y="84"/>
                    </a:lnTo>
                    <a:lnTo>
                      <a:pt x="58" y="88"/>
                    </a:lnTo>
                    <a:lnTo>
                      <a:pt x="54" y="88"/>
                    </a:lnTo>
                    <a:lnTo>
                      <a:pt x="49" y="89"/>
                    </a:lnTo>
                    <a:lnTo>
                      <a:pt x="40" y="89"/>
                    </a:lnTo>
                    <a:lnTo>
                      <a:pt x="35" y="88"/>
                    </a:lnTo>
                    <a:lnTo>
                      <a:pt x="32" y="88"/>
                    </a:lnTo>
                    <a:lnTo>
                      <a:pt x="23" y="83"/>
                    </a:lnTo>
                    <a:lnTo>
                      <a:pt x="16" y="78"/>
                    </a:lnTo>
                    <a:lnTo>
                      <a:pt x="10" y="72"/>
                    </a:lnTo>
                    <a:lnTo>
                      <a:pt x="6" y="65"/>
                    </a:lnTo>
                    <a:lnTo>
                      <a:pt x="2" y="58"/>
                    </a:lnTo>
                    <a:lnTo>
                      <a:pt x="0" y="53"/>
                    </a:lnTo>
                    <a:lnTo>
                      <a:pt x="0" y="48"/>
                    </a:lnTo>
                    <a:lnTo>
                      <a:pt x="0" y="39"/>
                    </a:lnTo>
                    <a:lnTo>
                      <a:pt x="2" y="31"/>
                    </a:lnTo>
                    <a:lnTo>
                      <a:pt x="4" y="26"/>
                    </a:lnTo>
                    <a:lnTo>
                      <a:pt x="5" y="23"/>
                    </a:lnTo>
                    <a:lnTo>
                      <a:pt x="10" y="15"/>
                    </a:lnTo>
                    <a:lnTo>
                      <a:pt x="13" y="12"/>
                    </a:lnTo>
                    <a:lnTo>
                      <a:pt x="16" y="9"/>
                    </a:lnTo>
                    <a:lnTo>
                      <a:pt x="21" y="7"/>
                    </a:lnTo>
                    <a:lnTo>
                      <a:pt x="24" y="4"/>
                    </a:lnTo>
                    <a:lnTo>
                      <a:pt x="32" y="2"/>
                    </a:lnTo>
                    <a:lnTo>
                      <a:pt x="36" y="0"/>
                    </a:lnTo>
                    <a:lnTo>
                      <a:pt x="41" y="0"/>
                    </a:lnTo>
                    <a:close/>
                  </a:path>
                </a:pathLst>
              </a:custGeom>
              <a:solidFill>
                <a:srgbClr val="FFFFFF"/>
              </a:solidFill>
              <a:ln w="9525">
                <a:noFill/>
                <a:round/>
                <a:headEnd/>
                <a:tailEnd/>
              </a:ln>
            </p:spPr>
            <p:txBody>
              <a:bodyPr/>
              <a:lstStyle/>
              <a:p>
                <a:endParaRPr lang="ru-RU"/>
              </a:p>
            </p:txBody>
          </p:sp>
          <p:sp>
            <p:nvSpPr>
              <p:cNvPr id="163895" name="Freeform 120"/>
              <p:cNvSpPr>
                <a:spLocks/>
              </p:cNvSpPr>
              <p:nvPr/>
            </p:nvSpPr>
            <p:spPr bwMode="auto">
              <a:xfrm>
                <a:off x="3924" y="2098"/>
                <a:ext cx="91" cy="89"/>
              </a:xfrm>
              <a:custGeom>
                <a:avLst/>
                <a:gdLst>
                  <a:gd name="T0" fmla="*/ 41 w 91"/>
                  <a:gd name="T1" fmla="*/ 0 h 89"/>
                  <a:gd name="T2" fmla="*/ 60 w 91"/>
                  <a:gd name="T3" fmla="*/ 1 h 89"/>
                  <a:gd name="T4" fmla="*/ 75 w 91"/>
                  <a:gd name="T5" fmla="*/ 9 h 89"/>
                  <a:gd name="T6" fmla="*/ 86 w 91"/>
                  <a:gd name="T7" fmla="*/ 23 h 89"/>
                  <a:gd name="T8" fmla="*/ 91 w 91"/>
                  <a:gd name="T9" fmla="*/ 41 h 89"/>
                  <a:gd name="T10" fmla="*/ 90 w 91"/>
                  <a:gd name="T11" fmla="*/ 58 h 89"/>
                  <a:gd name="T12" fmla="*/ 81 w 91"/>
                  <a:gd name="T13" fmla="*/ 73 h 89"/>
                  <a:gd name="T14" fmla="*/ 75 w 91"/>
                  <a:gd name="T15" fmla="*/ 78 h 89"/>
                  <a:gd name="T16" fmla="*/ 66 w 91"/>
                  <a:gd name="T17" fmla="*/ 83 h 89"/>
                  <a:gd name="T18" fmla="*/ 58 w 91"/>
                  <a:gd name="T19" fmla="*/ 88 h 89"/>
                  <a:gd name="T20" fmla="*/ 49 w 91"/>
                  <a:gd name="T21" fmla="*/ 89 h 89"/>
                  <a:gd name="T22" fmla="*/ 32 w 91"/>
                  <a:gd name="T23" fmla="*/ 86 h 89"/>
                  <a:gd name="T24" fmla="*/ 16 w 91"/>
                  <a:gd name="T25" fmla="*/ 78 h 89"/>
                  <a:gd name="T26" fmla="*/ 6 w 91"/>
                  <a:gd name="T27" fmla="*/ 65 h 89"/>
                  <a:gd name="T28" fmla="*/ 0 w 91"/>
                  <a:gd name="T29" fmla="*/ 48 h 89"/>
                  <a:gd name="T30" fmla="*/ 2 w 91"/>
                  <a:gd name="T31" fmla="*/ 31 h 89"/>
                  <a:gd name="T32" fmla="*/ 10 w 91"/>
                  <a:gd name="T33" fmla="*/ 15 h 89"/>
                  <a:gd name="T34" fmla="*/ 16 w 91"/>
                  <a:gd name="T35" fmla="*/ 9 h 89"/>
                  <a:gd name="T36" fmla="*/ 24 w 91"/>
                  <a:gd name="T37" fmla="*/ 4 h 89"/>
                  <a:gd name="T38" fmla="*/ 32 w 91"/>
                  <a:gd name="T39" fmla="*/ 2 h 89"/>
                  <a:gd name="T40" fmla="*/ 41 w 91"/>
                  <a:gd name="T41" fmla="*/ 0 h 8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1"/>
                  <a:gd name="T64" fmla="*/ 0 h 89"/>
                  <a:gd name="T65" fmla="*/ 91 w 91"/>
                  <a:gd name="T66" fmla="*/ 89 h 8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1" h="89">
                    <a:moveTo>
                      <a:pt x="41" y="0"/>
                    </a:moveTo>
                    <a:lnTo>
                      <a:pt x="60" y="1"/>
                    </a:lnTo>
                    <a:lnTo>
                      <a:pt x="75" y="9"/>
                    </a:lnTo>
                    <a:lnTo>
                      <a:pt x="86" y="23"/>
                    </a:lnTo>
                    <a:lnTo>
                      <a:pt x="91" y="41"/>
                    </a:lnTo>
                    <a:lnTo>
                      <a:pt x="90" y="58"/>
                    </a:lnTo>
                    <a:lnTo>
                      <a:pt x="81" y="73"/>
                    </a:lnTo>
                    <a:lnTo>
                      <a:pt x="75" y="78"/>
                    </a:lnTo>
                    <a:lnTo>
                      <a:pt x="66" y="83"/>
                    </a:lnTo>
                    <a:lnTo>
                      <a:pt x="58" y="88"/>
                    </a:lnTo>
                    <a:lnTo>
                      <a:pt x="49" y="89"/>
                    </a:lnTo>
                    <a:lnTo>
                      <a:pt x="32" y="86"/>
                    </a:lnTo>
                    <a:lnTo>
                      <a:pt x="16" y="78"/>
                    </a:lnTo>
                    <a:lnTo>
                      <a:pt x="6" y="65"/>
                    </a:lnTo>
                    <a:lnTo>
                      <a:pt x="0" y="48"/>
                    </a:lnTo>
                    <a:lnTo>
                      <a:pt x="2" y="31"/>
                    </a:lnTo>
                    <a:lnTo>
                      <a:pt x="10" y="15"/>
                    </a:lnTo>
                    <a:lnTo>
                      <a:pt x="16" y="9"/>
                    </a:lnTo>
                    <a:lnTo>
                      <a:pt x="24" y="4"/>
                    </a:lnTo>
                    <a:lnTo>
                      <a:pt x="32" y="2"/>
                    </a:lnTo>
                    <a:lnTo>
                      <a:pt x="41" y="0"/>
                    </a:lnTo>
                  </a:path>
                </a:pathLst>
              </a:custGeom>
              <a:noFill/>
              <a:ln w="6350" cap="rnd">
                <a:solidFill>
                  <a:srgbClr val="000000"/>
                </a:solidFill>
                <a:prstDash val="solid"/>
                <a:round/>
                <a:headEnd/>
                <a:tailEnd/>
              </a:ln>
            </p:spPr>
            <p:txBody>
              <a:bodyPr/>
              <a:lstStyle/>
              <a:p>
                <a:endParaRPr lang="ru-RU"/>
              </a:p>
            </p:txBody>
          </p:sp>
          <p:sp>
            <p:nvSpPr>
              <p:cNvPr id="163896" name="Freeform 121"/>
              <p:cNvSpPr>
                <a:spLocks/>
              </p:cNvSpPr>
              <p:nvPr/>
            </p:nvSpPr>
            <p:spPr bwMode="auto">
              <a:xfrm>
                <a:off x="3910" y="2008"/>
                <a:ext cx="92" cy="91"/>
              </a:xfrm>
              <a:custGeom>
                <a:avLst/>
                <a:gdLst>
                  <a:gd name="T0" fmla="*/ 37 w 92"/>
                  <a:gd name="T1" fmla="*/ 0 h 91"/>
                  <a:gd name="T2" fmla="*/ 47 w 92"/>
                  <a:gd name="T3" fmla="*/ 0 h 91"/>
                  <a:gd name="T4" fmla="*/ 56 w 92"/>
                  <a:gd name="T5" fmla="*/ 0 h 91"/>
                  <a:gd name="T6" fmla="*/ 64 w 92"/>
                  <a:gd name="T7" fmla="*/ 3 h 91"/>
                  <a:gd name="T8" fmla="*/ 71 w 92"/>
                  <a:gd name="T9" fmla="*/ 8 h 91"/>
                  <a:gd name="T10" fmla="*/ 79 w 92"/>
                  <a:gd name="T11" fmla="*/ 12 h 91"/>
                  <a:gd name="T12" fmla="*/ 84 w 92"/>
                  <a:gd name="T13" fmla="*/ 20 h 91"/>
                  <a:gd name="T14" fmla="*/ 89 w 92"/>
                  <a:gd name="T15" fmla="*/ 29 h 91"/>
                  <a:gd name="T16" fmla="*/ 90 w 92"/>
                  <a:gd name="T17" fmla="*/ 31 h 91"/>
                  <a:gd name="T18" fmla="*/ 90 w 92"/>
                  <a:gd name="T19" fmla="*/ 37 h 91"/>
                  <a:gd name="T20" fmla="*/ 92 w 92"/>
                  <a:gd name="T21" fmla="*/ 46 h 91"/>
                  <a:gd name="T22" fmla="*/ 90 w 92"/>
                  <a:gd name="T23" fmla="*/ 54 h 91"/>
                  <a:gd name="T24" fmla="*/ 88 w 92"/>
                  <a:gd name="T25" fmla="*/ 64 h 91"/>
                  <a:gd name="T26" fmla="*/ 84 w 92"/>
                  <a:gd name="T27" fmla="*/ 71 h 91"/>
                  <a:gd name="T28" fmla="*/ 81 w 92"/>
                  <a:gd name="T29" fmla="*/ 75 h 91"/>
                  <a:gd name="T30" fmla="*/ 78 w 92"/>
                  <a:gd name="T31" fmla="*/ 78 h 91"/>
                  <a:gd name="T32" fmla="*/ 75 w 92"/>
                  <a:gd name="T33" fmla="*/ 80 h 91"/>
                  <a:gd name="T34" fmla="*/ 70 w 92"/>
                  <a:gd name="T35" fmla="*/ 83 h 91"/>
                  <a:gd name="T36" fmla="*/ 62 w 92"/>
                  <a:gd name="T37" fmla="*/ 88 h 91"/>
                  <a:gd name="T38" fmla="*/ 60 w 92"/>
                  <a:gd name="T39" fmla="*/ 90 h 91"/>
                  <a:gd name="T40" fmla="*/ 54 w 92"/>
                  <a:gd name="T41" fmla="*/ 90 h 91"/>
                  <a:gd name="T42" fmla="*/ 45 w 92"/>
                  <a:gd name="T43" fmla="*/ 91 h 91"/>
                  <a:gd name="T44" fmla="*/ 36 w 92"/>
                  <a:gd name="T45" fmla="*/ 90 h 91"/>
                  <a:gd name="T46" fmla="*/ 28 w 92"/>
                  <a:gd name="T47" fmla="*/ 86 h 91"/>
                  <a:gd name="T48" fmla="*/ 20 w 92"/>
                  <a:gd name="T49" fmla="*/ 81 h 91"/>
                  <a:gd name="T50" fmla="*/ 13 w 92"/>
                  <a:gd name="T51" fmla="*/ 77 h 91"/>
                  <a:gd name="T52" fmla="*/ 7 w 92"/>
                  <a:gd name="T53" fmla="*/ 71 h 91"/>
                  <a:gd name="T54" fmla="*/ 2 w 92"/>
                  <a:gd name="T55" fmla="*/ 62 h 91"/>
                  <a:gd name="T56" fmla="*/ 0 w 92"/>
                  <a:gd name="T57" fmla="*/ 58 h 91"/>
                  <a:gd name="T58" fmla="*/ 0 w 92"/>
                  <a:gd name="T59" fmla="*/ 52 h 91"/>
                  <a:gd name="T60" fmla="*/ 0 w 92"/>
                  <a:gd name="T61" fmla="*/ 43 h 91"/>
                  <a:gd name="T62" fmla="*/ 0 w 92"/>
                  <a:gd name="T63" fmla="*/ 35 h 91"/>
                  <a:gd name="T64" fmla="*/ 4 w 92"/>
                  <a:gd name="T65" fmla="*/ 26 h 91"/>
                  <a:gd name="T66" fmla="*/ 9 w 92"/>
                  <a:gd name="T67" fmla="*/ 19 h 91"/>
                  <a:gd name="T68" fmla="*/ 10 w 92"/>
                  <a:gd name="T69" fmla="*/ 16 h 91"/>
                  <a:gd name="T70" fmla="*/ 13 w 92"/>
                  <a:gd name="T71" fmla="*/ 13 h 91"/>
                  <a:gd name="T72" fmla="*/ 17 w 92"/>
                  <a:gd name="T73" fmla="*/ 10 h 91"/>
                  <a:gd name="T74" fmla="*/ 21 w 92"/>
                  <a:gd name="T75" fmla="*/ 6 h 91"/>
                  <a:gd name="T76" fmla="*/ 29 w 92"/>
                  <a:gd name="T77" fmla="*/ 3 h 91"/>
                  <a:gd name="T78" fmla="*/ 34 w 92"/>
                  <a:gd name="T79" fmla="*/ 1 h 91"/>
                  <a:gd name="T80" fmla="*/ 37 w 92"/>
                  <a:gd name="T81" fmla="*/ 0 h 9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2"/>
                  <a:gd name="T124" fmla="*/ 0 h 91"/>
                  <a:gd name="T125" fmla="*/ 92 w 92"/>
                  <a:gd name="T126" fmla="*/ 91 h 9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2" h="91">
                    <a:moveTo>
                      <a:pt x="37" y="0"/>
                    </a:moveTo>
                    <a:lnTo>
                      <a:pt x="47" y="0"/>
                    </a:lnTo>
                    <a:lnTo>
                      <a:pt x="56" y="0"/>
                    </a:lnTo>
                    <a:lnTo>
                      <a:pt x="64" y="3"/>
                    </a:lnTo>
                    <a:lnTo>
                      <a:pt x="71" y="8"/>
                    </a:lnTo>
                    <a:lnTo>
                      <a:pt x="79" y="12"/>
                    </a:lnTo>
                    <a:lnTo>
                      <a:pt x="84" y="20"/>
                    </a:lnTo>
                    <a:lnTo>
                      <a:pt x="89" y="29"/>
                    </a:lnTo>
                    <a:lnTo>
                      <a:pt x="90" y="31"/>
                    </a:lnTo>
                    <a:lnTo>
                      <a:pt x="90" y="37"/>
                    </a:lnTo>
                    <a:lnTo>
                      <a:pt x="92" y="46"/>
                    </a:lnTo>
                    <a:lnTo>
                      <a:pt x="90" y="54"/>
                    </a:lnTo>
                    <a:lnTo>
                      <a:pt x="88" y="64"/>
                    </a:lnTo>
                    <a:lnTo>
                      <a:pt x="84" y="71"/>
                    </a:lnTo>
                    <a:lnTo>
                      <a:pt x="81" y="75"/>
                    </a:lnTo>
                    <a:lnTo>
                      <a:pt x="78" y="78"/>
                    </a:lnTo>
                    <a:lnTo>
                      <a:pt x="75" y="80"/>
                    </a:lnTo>
                    <a:lnTo>
                      <a:pt x="70" y="83"/>
                    </a:lnTo>
                    <a:lnTo>
                      <a:pt x="62" y="88"/>
                    </a:lnTo>
                    <a:lnTo>
                      <a:pt x="60" y="90"/>
                    </a:lnTo>
                    <a:lnTo>
                      <a:pt x="54" y="90"/>
                    </a:lnTo>
                    <a:lnTo>
                      <a:pt x="45" y="91"/>
                    </a:lnTo>
                    <a:lnTo>
                      <a:pt x="36" y="90"/>
                    </a:lnTo>
                    <a:lnTo>
                      <a:pt x="28" y="86"/>
                    </a:lnTo>
                    <a:lnTo>
                      <a:pt x="20" y="81"/>
                    </a:lnTo>
                    <a:lnTo>
                      <a:pt x="13" y="77"/>
                    </a:lnTo>
                    <a:lnTo>
                      <a:pt x="7" y="71"/>
                    </a:lnTo>
                    <a:lnTo>
                      <a:pt x="2" y="62"/>
                    </a:lnTo>
                    <a:lnTo>
                      <a:pt x="0" y="58"/>
                    </a:lnTo>
                    <a:lnTo>
                      <a:pt x="0" y="52"/>
                    </a:lnTo>
                    <a:lnTo>
                      <a:pt x="0" y="43"/>
                    </a:lnTo>
                    <a:lnTo>
                      <a:pt x="0" y="35"/>
                    </a:lnTo>
                    <a:lnTo>
                      <a:pt x="4" y="26"/>
                    </a:lnTo>
                    <a:lnTo>
                      <a:pt x="9" y="19"/>
                    </a:lnTo>
                    <a:lnTo>
                      <a:pt x="10" y="16"/>
                    </a:lnTo>
                    <a:lnTo>
                      <a:pt x="13" y="13"/>
                    </a:lnTo>
                    <a:lnTo>
                      <a:pt x="17" y="10"/>
                    </a:lnTo>
                    <a:lnTo>
                      <a:pt x="21" y="6"/>
                    </a:lnTo>
                    <a:lnTo>
                      <a:pt x="29" y="3"/>
                    </a:lnTo>
                    <a:lnTo>
                      <a:pt x="34" y="1"/>
                    </a:lnTo>
                    <a:lnTo>
                      <a:pt x="37" y="0"/>
                    </a:lnTo>
                    <a:close/>
                  </a:path>
                </a:pathLst>
              </a:custGeom>
              <a:solidFill>
                <a:srgbClr val="FFFFFF"/>
              </a:solidFill>
              <a:ln w="9525">
                <a:noFill/>
                <a:round/>
                <a:headEnd/>
                <a:tailEnd/>
              </a:ln>
            </p:spPr>
            <p:txBody>
              <a:bodyPr/>
              <a:lstStyle/>
              <a:p>
                <a:endParaRPr lang="ru-RU"/>
              </a:p>
            </p:txBody>
          </p:sp>
          <p:sp>
            <p:nvSpPr>
              <p:cNvPr id="163897" name="Freeform 122"/>
              <p:cNvSpPr>
                <a:spLocks/>
              </p:cNvSpPr>
              <p:nvPr/>
            </p:nvSpPr>
            <p:spPr bwMode="auto">
              <a:xfrm>
                <a:off x="3911" y="2008"/>
                <a:ext cx="90" cy="90"/>
              </a:xfrm>
              <a:custGeom>
                <a:avLst/>
                <a:gdLst>
                  <a:gd name="T0" fmla="*/ 38 w 90"/>
                  <a:gd name="T1" fmla="*/ 0 h 90"/>
                  <a:gd name="T2" fmla="*/ 55 w 90"/>
                  <a:gd name="T3" fmla="*/ 0 h 90"/>
                  <a:gd name="T4" fmla="*/ 71 w 90"/>
                  <a:gd name="T5" fmla="*/ 8 h 90"/>
                  <a:gd name="T6" fmla="*/ 84 w 90"/>
                  <a:gd name="T7" fmla="*/ 19 h 90"/>
                  <a:gd name="T8" fmla="*/ 89 w 90"/>
                  <a:gd name="T9" fmla="*/ 27 h 90"/>
                  <a:gd name="T10" fmla="*/ 90 w 90"/>
                  <a:gd name="T11" fmla="*/ 37 h 90"/>
                  <a:gd name="T12" fmla="*/ 90 w 90"/>
                  <a:gd name="T13" fmla="*/ 54 h 90"/>
                  <a:gd name="T14" fmla="*/ 87 w 90"/>
                  <a:gd name="T15" fmla="*/ 64 h 90"/>
                  <a:gd name="T16" fmla="*/ 84 w 90"/>
                  <a:gd name="T17" fmla="*/ 71 h 90"/>
                  <a:gd name="T18" fmla="*/ 71 w 90"/>
                  <a:gd name="T19" fmla="*/ 83 h 90"/>
                  <a:gd name="T20" fmla="*/ 54 w 90"/>
                  <a:gd name="T21" fmla="*/ 90 h 90"/>
                  <a:gd name="T22" fmla="*/ 35 w 90"/>
                  <a:gd name="T23" fmla="*/ 90 h 90"/>
                  <a:gd name="T24" fmla="*/ 20 w 90"/>
                  <a:gd name="T25" fmla="*/ 81 h 90"/>
                  <a:gd name="T26" fmla="*/ 7 w 90"/>
                  <a:gd name="T27" fmla="*/ 69 h 90"/>
                  <a:gd name="T28" fmla="*/ 3 w 90"/>
                  <a:gd name="T29" fmla="*/ 61 h 90"/>
                  <a:gd name="T30" fmla="*/ 0 w 90"/>
                  <a:gd name="T31" fmla="*/ 52 h 90"/>
                  <a:gd name="T32" fmla="*/ 0 w 90"/>
                  <a:gd name="T33" fmla="*/ 35 h 90"/>
                  <a:gd name="T34" fmla="*/ 3 w 90"/>
                  <a:gd name="T35" fmla="*/ 26 h 90"/>
                  <a:gd name="T36" fmla="*/ 9 w 90"/>
                  <a:gd name="T37" fmla="*/ 19 h 90"/>
                  <a:gd name="T38" fmla="*/ 20 w 90"/>
                  <a:gd name="T39" fmla="*/ 6 h 90"/>
                  <a:gd name="T40" fmla="*/ 38 w 90"/>
                  <a:gd name="T41" fmla="*/ 0 h 9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0"/>
                  <a:gd name="T64" fmla="*/ 0 h 90"/>
                  <a:gd name="T65" fmla="*/ 90 w 90"/>
                  <a:gd name="T66" fmla="*/ 90 h 9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0" h="90">
                    <a:moveTo>
                      <a:pt x="38" y="0"/>
                    </a:moveTo>
                    <a:lnTo>
                      <a:pt x="55" y="0"/>
                    </a:lnTo>
                    <a:lnTo>
                      <a:pt x="71" y="8"/>
                    </a:lnTo>
                    <a:lnTo>
                      <a:pt x="84" y="19"/>
                    </a:lnTo>
                    <a:lnTo>
                      <a:pt x="89" y="27"/>
                    </a:lnTo>
                    <a:lnTo>
                      <a:pt x="90" y="37"/>
                    </a:lnTo>
                    <a:lnTo>
                      <a:pt x="90" y="54"/>
                    </a:lnTo>
                    <a:lnTo>
                      <a:pt x="87" y="64"/>
                    </a:lnTo>
                    <a:lnTo>
                      <a:pt x="84" y="71"/>
                    </a:lnTo>
                    <a:lnTo>
                      <a:pt x="71" y="83"/>
                    </a:lnTo>
                    <a:lnTo>
                      <a:pt x="54" y="90"/>
                    </a:lnTo>
                    <a:lnTo>
                      <a:pt x="35" y="90"/>
                    </a:lnTo>
                    <a:lnTo>
                      <a:pt x="20" y="81"/>
                    </a:lnTo>
                    <a:lnTo>
                      <a:pt x="7" y="69"/>
                    </a:lnTo>
                    <a:lnTo>
                      <a:pt x="3" y="61"/>
                    </a:lnTo>
                    <a:lnTo>
                      <a:pt x="0" y="52"/>
                    </a:lnTo>
                    <a:lnTo>
                      <a:pt x="0" y="35"/>
                    </a:lnTo>
                    <a:lnTo>
                      <a:pt x="3" y="26"/>
                    </a:lnTo>
                    <a:lnTo>
                      <a:pt x="9" y="19"/>
                    </a:lnTo>
                    <a:lnTo>
                      <a:pt x="20" y="6"/>
                    </a:lnTo>
                    <a:lnTo>
                      <a:pt x="38" y="0"/>
                    </a:lnTo>
                  </a:path>
                </a:pathLst>
              </a:custGeom>
              <a:noFill/>
              <a:ln w="6350" cap="rnd">
                <a:solidFill>
                  <a:srgbClr val="000000"/>
                </a:solidFill>
                <a:prstDash val="solid"/>
                <a:round/>
                <a:headEnd/>
                <a:tailEnd/>
              </a:ln>
            </p:spPr>
            <p:txBody>
              <a:bodyPr/>
              <a:lstStyle/>
              <a:p>
                <a:endParaRPr lang="ru-RU"/>
              </a:p>
            </p:txBody>
          </p:sp>
          <p:sp>
            <p:nvSpPr>
              <p:cNvPr id="163898" name="Freeform 123"/>
              <p:cNvSpPr>
                <a:spLocks/>
              </p:cNvSpPr>
              <p:nvPr/>
            </p:nvSpPr>
            <p:spPr bwMode="auto">
              <a:xfrm>
                <a:off x="3890" y="1912"/>
                <a:ext cx="91" cy="91"/>
              </a:xfrm>
              <a:custGeom>
                <a:avLst/>
                <a:gdLst>
                  <a:gd name="T0" fmla="*/ 35 w 91"/>
                  <a:gd name="T1" fmla="*/ 2 h 91"/>
                  <a:gd name="T2" fmla="*/ 43 w 91"/>
                  <a:gd name="T3" fmla="*/ 0 h 91"/>
                  <a:gd name="T4" fmla="*/ 52 w 91"/>
                  <a:gd name="T5" fmla="*/ 0 h 91"/>
                  <a:gd name="T6" fmla="*/ 61 w 91"/>
                  <a:gd name="T7" fmla="*/ 3 h 91"/>
                  <a:gd name="T8" fmla="*/ 65 w 91"/>
                  <a:gd name="T9" fmla="*/ 5 h 91"/>
                  <a:gd name="T10" fmla="*/ 69 w 91"/>
                  <a:gd name="T11" fmla="*/ 7 h 91"/>
                  <a:gd name="T12" fmla="*/ 72 w 91"/>
                  <a:gd name="T13" fmla="*/ 9 h 91"/>
                  <a:gd name="T14" fmla="*/ 76 w 91"/>
                  <a:gd name="T15" fmla="*/ 11 h 91"/>
                  <a:gd name="T16" fmla="*/ 82 w 91"/>
                  <a:gd name="T17" fmla="*/ 17 h 91"/>
                  <a:gd name="T18" fmla="*/ 85 w 91"/>
                  <a:gd name="T19" fmla="*/ 21 h 91"/>
                  <a:gd name="T20" fmla="*/ 87 w 91"/>
                  <a:gd name="T21" fmla="*/ 26 h 91"/>
                  <a:gd name="T22" fmla="*/ 89 w 91"/>
                  <a:gd name="T23" fmla="*/ 34 h 91"/>
                  <a:gd name="T24" fmla="*/ 91 w 91"/>
                  <a:gd name="T25" fmla="*/ 43 h 91"/>
                  <a:gd name="T26" fmla="*/ 91 w 91"/>
                  <a:gd name="T27" fmla="*/ 53 h 91"/>
                  <a:gd name="T28" fmla="*/ 89 w 91"/>
                  <a:gd name="T29" fmla="*/ 61 h 91"/>
                  <a:gd name="T30" fmla="*/ 87 w 91"/>
                  <a:gd name="T31" fmla="*/ 69 h 91"/>
                  <a:gd name="T32" fmla="*/ 80 w 91"/>
                  <a:gd name="T33" fmla="*/ 76 h 91"/>
                  <a:gd name="T34" fmla="*/ 78 w 91"/>
                  <a:gd name="T35" fmla="*/ 78 h 91"/>
                  <a:gd name="T36" fmla="*/ 74 w 91"/>
                  <a:gd name="T37" fmla="*/ 82 h 91"/>
                  <a:gd name="T38" fmla="*/ 71 w 91"/>
                  <a:gd name="T39" fmla="*/ 85 h 91"/>
                  <a:gd name="T40" fmla="*/ 67 w 91"/>
                  <a:gd name="T41" fmla="*/ 87 h 91"/>
                  <a:gd name="T42" fmla="*/ 58 w 91"/>
                  <a:gd name="T43" fmla="*/ 89 h 91"/>
                  <a:gd name="T44" fmla="*/ 49 w 91"/>
                  <a:gd name="T45" fmla="*/ 91 h 91"/>
                  <a:gd name="T46" fmla="*/ 39 w 91"/>
                  <a:gd name="T47" fmla="*/ 91 h 91"/>
                  <a:gd name="T48" fmla="*/ 32 w 91"/>
                  <a:gd name="T49" fmla="*/ 89 h 91"/>
                  <a:gd name="T50" fmla="*/ 27 w 91"/>
                  <a:gd name="T51" fmla="*/ 88 h 91"/>
                  <a:gd name="T52" fmla="*/ 24 w 91"/>
                  <a:gd name="T53" fmla="*/ 85 h 91"/>
                  <a:gd name="T54" fmla="*/ 19 w 91"/>
                  <a:gd name="T55" fmla="*/ 83 h 91"/>
                  <a:gd name="T56" fmla="*/ 16 w 91"/>
                  <a:gd name="T57" fmla="*/ 80 h 91"/>
                  <a:gd name="T58" fmla="*/ 10 w 91"/>
                  <a:gd name="T59" fmla="*/ 74 h 91"/>
                  <a:gd name="T60" fmla="*/ 9 w 91"/>
                  <a:gd name="T61" fmla="*/ 70 h 91"/>
                  <a:gd name="T62" fmla="*/ 5 w 91"/>
                  <a:gd name="T63" fmla="*/ 68 h 91"/>
                  <a:gd name="T64" fmla="*/ 2 w 91"/>
                  <a:gd name="T65" fmla="*/ 58 h 91"/>
                  <a:gd name="T66" fmla="*/ 0 w 91"/>
                  <a:gd name="T67" fmla="*/ 48 h 91"/>
                  <a:gd name="T68" fmla="*/ 0 w 91"/>
                  <a:gd name="T69" fmla="*/ 40 h 91"/>
                  <a:gd name="T70" fmla="*/ 3 w 91"/>
                  <a:gd name="T71" fmla="*/ 30 h 91"/>
                  <a:gd name="T72" fmla="*/ 7 w 91"/>
                  <a:gd name="T73" fmla="*/ 23 h 91"/>
                  <a:gd name="T74" fmla="*/ 11 w 91"/>
                  <a:gd name="T75" fmla="*/ 17 h 91"/>
                  <a:gd name="T76" fmla="*/ 15 w 91"/>
                  <a:gd name="T77" fmla="*/ 13 h 91"/>
                  <a:gd name="T78" fmla="*/ 18 w 91"/>
                  <a:gd name="T79" fmla="*/ 10 h 91"/>
                  <a:gd name="T80" fmla="*/ 22 w 91"/>
                  <a:gd name="T81" fmla="*/ 8 h 91"/>
                  <a:gd name="T82" fmla="*/ 26 w 91"/>
                  <a:gd name="T83" fmla="*/ 5 h 91"/>
                  <a:gd name="T84" fmla="*/ 35 w 91"/>
                  <a:gd name="T85" fmla="*/ 2 h 9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1"/>
                  <a:gd name="T130" fmla="*/ 0 h 91"/>
                  <a:gd name="T131" fmla="*/ 91 w 91"/>
                  <a:gd name="T132" fmla="*/ 91 h 9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1" h="91">
                    <a:moveTo>
                      <a:pt x="35" y="2"/>
                    </a:moveTo>
                    <a:lnTo>
                      <a:pt x="43" y="0"/>
                    </a:lnTo>
                    <a:lnTo>
                      <a:pt x="52" y="0"/>
                    </a:lnTo>
                    <a:lnTo>
                      <a:pt x="61" y="3"/>
                    </a:lnTo>
                    <a:lnTo>
                      <a:pt x="65" y="5"/>
                    </a:lnTo>
                    <a:lnTo>
                      <a:pt x="69" y="7"/>
                    </a:lnTo>
                    <a:lnTo>
                      <a:pt x="72" y="9"/>
                    </a:lnTo>
                    <a:lnTo>
                      <a:pt x="76" y="11"/>
                    </a:lnTo>
                    <a:lnTo>
                      <a:pt x="82" y="17"/>
                    </a:lnTo>
                    <a:lnTo>
                      <a:pt x="85" y="21"/>
                    </a:lnTo>
                    <a:lnTo>
                      <a:pt x="87" y="26"/>
                    </a:lnTo>
                    <a:lnTo>
                      <a:pt x="89" y="34"/>
                    </a:lnTo>
                    <a:lnTo>
                      <a:pt x="91" y="43"/>
                    </a:lnTo>
                    <a:lnTo>
                      <a:pt x="91" y="53"/>
                    </a:lnTo>
                    <a:lnTo>
                      <a:pt x="89" y="61"/>
                    </a:lnTo>
                    <a:lnTo>
                      <a:pt x="87" y="69"/>
                    </a:lnTo>
                    <a:lnTo>
                      <a:pt x="80" y="76"/>
                    </a:lnTo>
                    <a:lnTo>
                      <a:pt x="78" y="78"/>
                    </a:lnTo>
                    <a:lnTo>
                      <a:pt x="74" y="82"/>
                    </a:lnTo>
                    <a:lnTo>
                      <a:pt x="71" y="85"/>
                    </a:lnTo>
                    <a:lnTo>
                      <a:pt x="67" y="87"/>
                    </a:lnTo>
                    <a:lnTo>
                      <a:pt x="58" y="89"/>
                    </a:lnTo>
                    <a:lnTo>
                      <a:pt x="49" y="91"/>
                    </a:lnTo>
                    <a:lnTo>
                      <a:pt x="39" y="91"/>
                    </a:lnTo>
                    <a:lnTo>
                      <a:pt x="32" y="89"/>
                    </a:lnTo>
                    <a:lnTo>
                      <a:pt x="27" y="88"/>
                    </a:lnTo>
                    <a:lnTo>
                      <a:pt x="24" y="85"/>
                    </a:lnTo>
                    <a:lnTo>
                      <a:pt x="19" y="83"/>
                    </a:lnTo>
                    <a:lnTo>
                      <a:pt x="16" y="80"/>
                    </a:lnTo>
                    <a:lnTo>
                      <a:pt x="10" y="74"/>
                    </a:lnTo>
                    <a:lnTo>
                      <a:pt x="9" y="70"/>
                    </a:lnTo>
                    <a:lnTo>
                      <a:pt x="5" y="68"/>
                    </a:lnTo>
                    <a:lnTo>
                      <a:pt x="2" y="58"/>
                    </a:lnTo>
                    <a:lnTo>
                      <a:pt x="0" y="48"/>
                    </a:lnTo>
                    <a:lnTo>
                      <a:pt x="0" y="40"/>
                    </a:lnTo>
                    <a:lnTo>
                      <a:pt x="3" y="30"/>
                    </a:lnTo>
                    <a:lnTo>
                      <a:pt x="7" y="23"/>
                    </a:lnTo>
                    <a:lnTo>
                      <a:pt x="11" y="17"/>
                    </a:lnTo>
                    <a:lnTo>
                      <a:pt x="15" y="13"/>
                    </a:lnTo>
                    <a:lnTo>
                      <a:pt x="18" y="10"/>
                    </a:lnTo>
                    <a:lnTo>
                      <a:pt x="22" y="8"/>
                    </a:lnTo>
                    <a:lnTo>
                      <a:pt x="26" y="5"/>
                    </a:lnTo>
                    <a:lnTo>
                      <a:pt x="35" y="2"/>
                    </a:lnTo>
                    <a:close/>
                  </a:path>
                </a:pathLst>
              </a:custGeom>
              <a:solidFill>
                <a:srgbClr val="FFFFFF"/>
              </a:solidFill>
              <a:ln w="9525">
                <a:noFill/>
                <a:round/>
                <a:headEnd/>
                <a:tailEnd/>
              </a:ln>
            </p:spPr>
            <p:txBody>
              <a:bodyPr/>
              <a:lstStyle/>
              <a:p>
                <a:endParaRPr lang="ru-RU"/>
              </a:p>
            </p:txBody>
          </p:sp>
          <p:sp>
            <p:nvSpPr>
              <p:cNvPr id="163899" name="Freeform 124"/>
              <p:cNvSpPr>
                <a:spLocks/>
              </p:cNvSpPr>
              <p:nvPr/>
            </p:nvSpPr>
            <p:spPr bwMode="auto">
              <a:xfrm>
                <a:off x="3890" y="1912"/>
                <a:ext cx="91" cy="91"/>
              </a:xfrm>
              <a:custGeom>
                <a:avLst/>
                <a:gdLst>
                  <a:gd name="T0" fmla="*/ 35 w 91"/>
                  <a:gd name="T1" fmla="*/ 2 h 91"/>
                  <a:gd name="T2" fmla="*/ 43 w 91"/>
                  <a:gd name="T3" fmla="*/ 0 h 91"/>
                  <a:gd name="T4" fmla="*/ 52 w 91"/>
                  <a:gd name="T5" fmla="*/ 0 h 91"/>
                  <a:gd name="T6" fmla="*/ 61 w 91"/>
                  <a:gd name="T7" fmla="*/ 3 h 91"/>
                  <a:gd name="T8" fmla="*/ 65 w 91"/>
                  <a:gd name="T9" fmla="*/ 5 h 91"/>
                  <a:gd name="T10" fmla="*/ 69 w 91"/>
                  <a:gd name="T11" fmla="*/ 7 h 91"/>
                  <a:gd name="T12" fmla="*/ 72 w 91"/>
                  <a:gd name="T13" fmla="*/ 9 h 91"/>
                  <a:gd name="T14" fmla="*/ 76 w 91"/>
                  <a:gd name="T15" fmla="*/ 11 h 91"/>
                  <a:gd name="T16" fmla="*/ 82 w 91"/>
                  <a:gd name="T17" fmla="*/ 17 h 91"/>
                  <a:gd name="T18" fmla="*/ 85 w 91"/>
                  <a:gd name="T19" fmla="*/ 21 h 91"/>
                  <a:gd name="T20" fmla="*/ 87 w 91"/>
                  <a:gd name="T21" fmla="*/ 26 h 91"/>
                  <a:gd name="T22" fmla="*/ 89 w 91"/>
                  <a:gd name="T23" fmla="*/ 34 h 91"/>
                  <a:gd name="T24" fmla="*/ 91 w 91"/>
                  <a:gd name="T25" fmla="*/ 43 h 91"/>
                  <a:gd name="T26" fmla="*/ 91 w 91"/>
                  <a:gd name="T27" fmla="*/ 53 h 91"/>
                  <a:gd name="T28" fmla="*/ 89 w 91"/>
                  <a:gd name="T29" fmla="*/ 61 h 91"/>
                  <a:gd name="T30" fmla="*/ 87 w 91"/>
                  <a:gd name="T31" fmla="*/ 69 h 91"/>
                  <a:gd name="T32" fmla="*/ 80 w 91"/>
                  <a:gd name="T33" fmla="*/ 76 h 91"/>
                  <a:gd name="T34" fmla="*/ 78 w 91"/>
                  <a:gd name="T35" fmla="*/ 78 h 91"/>
                  <a:gd name="T36" fmla="*/ 74 w 91"/>
                  <a:gd name="T37" fmla="*/ 82 h 91"/>
                  <a:gd name="T38" fmla="*/ 71 w 91"/>
                  <a:gd name="T39" fmla="*/ 85 h 91"/>
                  <a:gd name="T40" fmla="*/ 67 w 91"/>
                  <a:gd name="T41" fmla="*/ 87 h 91"/>
                  <a:gd name="T42" fmla="*/ 58 w 91"/>
                  <a:gd name="T43" fmla="*/ 89 h 91"/>
                  <a:gd name="T44" fmla="*/ 49 w 91"/>
                  <a:gd name="T45" fmla="*/ 91 h 91"/>
                  <a:gd name="T46" fmla="*/ 39 w 91"/>
                  <a:gd name="T47" fmla="*/ 91 h 91"/>
                  <a:gd name="T48" fmla="*/ 32 w 91"/>
                  <a:gd name="T49" fmla="*/ 89 h 91"/>
                  <a:gd name="T50" fmla="*/ 27 w 91"/>
                  <a:gd name="T51" fmla="*/ 88 h 91"/>
                  <a:gd name="T52" fmla="*/ 24 w 91"/>
                  <a:gd name="T53" fmla="*/ 85 h 91"/>
                  <a:gd name="T54" fmla="*/ 19 w 91"/>
                  <a:gd name="T55" fmla="*/ 83 h 91"/>
                  <a:gd name="T56" fmla="*/ 16 w 91"/>
                  <a:gd name="T57" fmla="*/ 80 h 91"/>
                  <a:gd name="T58" fmla="*/ 10 w 91"/>
                  <a:gd name="T59" fmla="*/ 74 h 91"/>
                  <a:gd name="T60" fmla="*/ 9 w 91"/>
                  <a:gd name="T61" fmla="*/ 70 h 91"/>
                  <a:gd name="T62" fmla="*/ 5 w 91"/>
                  <a:gd name="T63" fmla="*/ 68 h 91"/>
                  <a:gd name="T64" fmla="*/ 2 w 91"/>
                  <a:gd name="T65" fmla="*/ 58 h 91"/>
                  <a:gd name="T66" fmla="*/ 0 w 91"/>
                  <a:gd name="T67" fmla="*/ 48 h 91"/>
                  <a:gd name="T68" fmla="*/ 0 w 91"/>
                  <a:gd name="T69" fmla="*/ 40 h 91"/>
                  <a:gd name="T70" fmla="*/ 3 w 91"/>
                  <a:gd name="T71" fmla="*/ 30 h 91"/>
                  <a:gd name="T72" fmla="*/ 7 w 91"/>
                  <a:gd name="T73" fmla="*/ 23 h 91"/>
                  <a:gd name="T74" fmla="*/ 11 w 91"/>
                  <a:gd name="T75" fmla="*/ 17 h 91"/>
                  <a:gd name="T76" fmla="*/ 15 w 91"/>
                  <a:gd name="T77" fmla="*/ 13 h 91"/>
                  <a:gd name="T78" fmla="*/ 18 w 91"/>
                  <a:gd name="T79" fmla="*/ 10 h 91"/>
                  <a:gd name="T80" fmla="*/ 22 w 91"/>
                  <a:gd name="T81" fmla="*/ 8 h 91"/>
                  <a:gd name="T82" fmla="*/ 26 w 91"/>
                  <a:gd name="T83" fmla="*/ 5 h 91"/>
                  <a:gd name="T84" fmla="*/ 35 w 91"/>
                  <a:gd name="T85" fmla="*/ 2 h 9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1"/>
                  <a:gd name="T130" fmla="*/ 0 h 91"/>
                  <a:gd name="T131" fmla="*/ 91 w 91"/>
                  <a:gd name="T132" fmla="*/ 91 h 9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1" h="91">
                    <a:moveTo>
                      <a:pt x="35" y="2"/>
                    </a:moveTo>
                    <a:lnTo>
                      <a:pt x="43" y="0"/>
                    </a:lnTo>
                    <a:lnTo>
                      <a:pt x="52" y="0"/>
                    </a:lnTo>
                    <a:lnTo>
                      <a:pt x="61" y="3"/>
                    </a:lnTo>
                    <a:lnTo>
                      <a:pt x="65" y="5"/>
                    </a:lnTo>
                    <a:lnTo>
                      <a:pt x="69" y="7"/>
                    </a:lnTo>
                    <a:lnTo>
                      <a:pt x="72" y="9"/>
                    </a:lnTo>
                    <a:lnTo>
                      <a:pt x="76" y="11"/>
                    </a:lnTo>
                    <a:lnTo>
                      <a:pt x="82" y="17"/>
                    </a:lnTo>
                    <a:lnTo>
                      <a:pt x="85" y="21"/>
                    </a:lnTo>
                    <a:lnTo>
                      <a:pt x="87" y="26"/>
                    </a:lnTo>
                    <a:lnTo>
                      <a:pt x="89" y="34"/>
                    </a:lnTo>
                    <a:lnTo>
                      <a:pt x="91" y="43"/>
                    </a:lnTo>
                    <a:lnTo>
                      <a:pt x="91" y="53"/>
                    </a:lnTo>
                    <a:lnTo>
                      <a:pt x="89" y="61"/>
                    </a:lnTo>
                    <a:lnTo>
                      <a:pt x="87" y="69"/>
                    </a:lnTo>
                    <a:lnTo>
                      <a:pt x="80" y="76"/>
                    </a:lnTo>
                    <a:lnTo>
                      <a:pt x="78" y="78"/>
                    </a:lnTo>
                    <a:lnTo>
                      <a:pt x="74" y="82"/>
                    </a:lnTo>
                    <a:lnTo>
                      <a:pt x="71" y="85"/>
                    </a:lnTo>
                    <a:lnTo>
                      <a:pt x="67" y="87"/>
                    </a:lnTo>
                    <a:lnTo>
                      <a:pt x="58" y="89"/>
                    </a:lnTo>
                    <a:lnTo>
                      <a:pt x="49" y="91"/>
                    </a:lnTo>
                    <a:lnTo>
                      <a:pt x="39" y="91"/>
                    </a:lnTo>
                    <a:lnTo>
                      <a:pt x="32" y="89"/>
                    </a:lnTo>
                    <a:lnTo>
                      <a:pt x="27" y="88"/>
                    </a:lnTo>
                    <a:lnTo>
                      <a:pt x="24" y="85"/>
                    </a:lnTo>
                    <a:lnTo>
                      <a:pt x="19" y="83"/>
                    </a:lnTo>
                    <a:lnTo>
                      <a:pt x="16" y="80"/>
                    </a:lnTo>
                    <a:lnTo>
                      <a:pt x="10" y="74"/>
                    </a:lnTo>
                    <a:lnTo>
                      <a:pt x="9" y="70"/>
                    </a:lnTo>
                    <a:lnTo>
                      <a:pt x="5" y="68"/>
                    </a:lnTo>
                    <a:lnTo>
                      <a:pt x="2" y="58"/>
                    </a:lnTo>
                    <a:lnTo>
                      <a:pt x="0" y="48"/>
                    </a:lnTo>
                    <a:lnTo>
                      <a:pt x="0" y="40"/>
                    </a:lnTo>
                    <a:lnTo>
                      <a:pt x="3" y="30"/>
                    </a:lnTo>
                    <a:lnTo>
                      <a:pt x="7" y="23"/>
                    </a:lnTo>
                    <a:lnTo>
                      <a:pt x="11" y="17"/>
                    </a:lnTo>
                    <a:lnTo>
                      <a:pt x="15" y="13"/>
                    </a:lnTo>
                    <a:lnTo>
                      <a:pt x="18" y="10"/>
                    </a:lnTo>
                    <a:lnTo>
                      <a:pt x="22" y="8"/>
                    </a:lnTo>
                    <a:lnTo>
                      <a:pt x="26" y="5"/>
                    </a:lnTo>
                    <a:lnTo>
                      <a:pt x="35" y="2"/>
                    </a:lnTo>
                  </a:path>
                </a:pathLst>
              </a:custGeom>
              <a:noFill/>
              <a:ln w="6350" cap="rnd">
                <a:solidFill>
                  <a:srgbClr val="000000"/>
                </a:solidFill>
                <a:prstDash val="solid"/>
                <a:round/>
                <a:headEnd/>
                <a:tailEnd/>
              </a:ln>
            </p:spPr>
            <p:txBody>
              <a:bodyPr/>
              <a:lstStyle/>
              <a:p>
                <a:endParaRPr lang="ru-RU"/>
              </a:p>
            </p:txBody>
          </p:sp>
          <p:sp>
            <p:nvSpPr>
              <p:cNvPr id="163900" name="Freeform 125"/>
              <p:cNvSpPr>
                <a:spLocks/>
              </p:cNvSpPr>
              <p:nvPr/>
            </p:nvSpPr>
            <p:spPr bwMode="auto">
              <a:xfrm>
                <a:off x="3862" y="1824"/>
                <a:ext cx="91" cy="88"/>
              </a:xfrm>
              <a:custGeom>
                <a:avLst/>
                <a:gdLst>
                  <a:gd name="T0" fmla="*/ 30 w 91"/>
                  <a:gd name="T1" fmla="*/ 4 h 88"/>
                  <a:gd name="T2" fmla="*/ 39 w 91"/>
                  <a:gd name="T3" fmla="*/ 2 h 88"/>
                  <a:gd name="T4" fmla="*/ 48 w 91"/>
                  <a:gd name="T5" fmla="*/ 0 h 88"/>
                  <a:gd name="T6" fmla="*/ 52 w 91"/>
                  <a:gd name="T7" fmla="*/ 2 h 88"/>
                  <a:gd name="T8" fmla="*/ 56 w 91"/>
                  <a:gd name="T9" fmla="*/ 2 h 88"/>
                  <a:gd name="T10" fmla="*/ 64 w 91"/>
                  <a:gd name="T11" fmla="*/ 5 h 88"/>
                  <a:gd name="T12" fmla="*/ 72 w 91"/>
                  <a:gd name="T13" fmla="*/ 9 h 88"/>
                  <a:gd name="T14" fmla="*/ 75 w 91"/>
                  <a:gd name="T15" fmla="*/ 11 h 88"/>
                  <a:gd name="T16" fmla="*/ 80 w 91"/>
                  <a:gd name="T17" fmla="*/ 14 h 88"/>
                  <a:gd name="T18" fmla="*/ 81 w 91"/>
                  <a:gd name="T19" fmla="*/ 18 h 88"/>
                  <a:gd name="T20" fmla="*/ 84 w 91"/>
                  <a:gd name="T21" fmla="*/ 22 h 88"/>
                  <a:gd name="T22" fmla="*/ 86 w 91"/>
                  <a:gd name="T23" fmla="*/ 25 h 88"/>
                  <a:gd name="T24" fmla="*/ 89 w 91"/>
                  <a:gd name="T25" fmla="*/ 29 h 88"/>
                  <a:gd name="T26" fmla="*/ 91 w 91"/>
                  <a:gd name="T27" fmla="*/ 39 h 88"/>
                  <a:gd name="T28" fmla="*/ 91 w 91"/>
                  <a:gd name="T29" fmla="*/ 46 h 88"/>
                  <a:gd name="T30" fmla="*/ 89 w 91"/>
                  <a:gd name="T31" fmla="*/ 56 h 88"/>
                  <a:gd name="T32" fmla="*/ 88 w 91"/>
                  <a:gd name="T33" fmla="*/ 64 h 88"/>
                  <a:gd name="T34" fmla="*/ 83 w 91"/>
                  <a:gd name="T35" fmla="*/ 71 h 88"/>
                  <a:gd name="T36" fmla="*/ 76 w 91"/>
                  <a:gd name="T37" fmla="*/ 77 h 88"/>
                  <a:gd name="T38" fmla="*/ 69 w 91"/>
                  <a:gd name="T39" fmla="*/ 82 h 88"/>
                  <a:gd name="T40" fmla="*/ 61 w 91"/>
                  <a:gd name="T41" fmla="*/ 86 h 88"/>
                  <a:gd name="T42" fmla="*/ 52 w 91"/>
                  <a:gd name="T43" fmla="*/ 88 h 88"/>
                  <a:gd name="T44" fmla="*/ 44 w 91"/>
                  <a:gd name="T45" fmla="*/ 88 h 88"/>
                  <a:gd name="T46" fmla="*/ 39 w 91"/>
                  <a:gd name="T47" fmla="*/ 88 h 88"/>
                  <a:gd name="T48" fmla="*/ 35 w 91"/>
                  <a:gd name="T49" fmla="*/ 86 h 88"/>
                  <a:gd name="T50" fmla="*/ 26 w 91"/>
                  <a:gd name="T51" fmla="*/ 85 h 88"/>
                  <a:gd name="T52" fmla="*/ 19 w 91"/>
                  <a:gd name="T53" fmla="*/ 81 h 88"/>
                  <a:gd name="T54" fmla="*/ 15 w 91"/>
                  <a:gd name="T55" fmla="*/ 77 h 88"/>
                  <a:gd name="T56" fmla="*/ 13 w 91"/>
                  <a:gd name="T57" fmla="*/ 75 h 88"/>
                  <a:gd name="T58" fmla="*/ 9 w 91"/>
                  <a:gd name="T59" fmla="*/ 71 h 88"/>
                  <a:gd name="T60" fmla="*/ 6 w 91"/>
                  <a:gd name="T61" fmla="*/ 68 h 88"/>
                  <a:gd name="T62" fmla="*/ 5 w 91"/>
                  <a:gd name="T63" fmla="*/ 64 h 88"/>
                  <a:gd name="T64" fmla="*/ 3 w 91"/>
                  <a:gd name="T65" fmla="*/ 61 h 88"/>
                  <a:gd name="T66" fmla="*/ 0 w 91"/>
                  <a:gd name="T67" fmla="*/ 51 h 88"/>
                  <a:gd name="T68" fmla="*/ 0 w 91"/>
                  <a:gd name="T69" fmla="*/ 42 h 88"/>
                  <a:gd name="T70" fmla="*/ 2 w 91"/>
                  <a:gd name="T71" fmla="*/ 35 h 88"/>
                  <a:gd name="T72" fmla="*/ 5 w 91"/>
                  <a:gd name="T73" fmla="*/ 27 h 88"/>
                  <a:gd name="T74" fmla="*/ 7 w 91"/>
                  <a:gd name="T75" fmla="*/ 19 h 88"/>
                  <a:gd name="T76" fmla="*/ 14 w 91"/>
                  <a:gd name="T77" fmla="*/ 13 h 88"/>
                  <a:gd name="T78" fmla="*/ 22 w 91"/>
                  <a:gd name="T79" fmla="*/ 7 h 88"/>
                  <a:gd name="T80" fmla="*/ 30 w 91"/>
                  <a:gd name="T81" fmla="*/ 4 h 8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1"/>
                  <a:gd name="T124" fmla="*/ 0 h 88"/>
                  <a:gd name="T125" fmla="*/ 91 w 91"/>
                  <a:gd name="T126" fmla="*/ 88 h 8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1" h="88">
                    <a:moveTo>
                      <a:pt x="30" y="4"/>
                    </a:moveTo>
                    <a:lnTo>
                      <a:pt x="39" y="2"/>
                    </a:lnTo>
                    <a:lnTo>
                      <a:pt x="48" y="0"/>
                    </a:lnTo>
                    <a:lnTo>
                      <a:pt x="52" y="2"/>
                    </a:lnTo>
                    <a:lnTo>
                      <a:pt x="56" y="2"/>
                    </a:lnTo>
                    <a:lnTo>
                      <a:pt x="64" y="5"/>
                    </a:lnTo>
                    <a:lnTo>
                      <a:pt x="72" y="9"/>
                    </a:lnTo>
                    <a:lnTo>
                      <a:pt x="75" y="11"/>
                    </a:lnTo>
                    <a:lnTo>
                      <a:pt x="80" y="14"/>
                    </a:lnTo>
                    <a:lnTo>
                      <a:pt x="81" y="18"/>
                    </a:lnTo>
                    <a:lnTo>
                      <a:pt x="84" y="22"/>
                    </a:lnTo>
                    <a:lnTo>
                      <a:pt x="86" y="25"/>
                    </a:lnTo>
                    <a:lnTo>
                      <a:pt x="89" y="29"/>
                    </a:lnTo>
                    <a:lnTo>
                      <a:pt x="91" y="39"/>
                    </a:lnTo>
                    <a:lnTo>
                      <a:pt x="91" y="46"/>
                    </a:lnTo>
                    <a:lnTo>
                      <a:pt x="89" y="56"/>
                    </a:lnTo>
                    <a:lnTo>
                      <a:pt x="88" y="64"/>
                    </a:lnTo>
                    <a:lnTo>
                      <a:pt x="83" y="71"/>
                    </a:lnTo>
                    <a:lnTo>
                      <a:pt x="76" y="77"/>
                    </a:lnTo>
                    <a:lnTo>
                      <a:pt x="69" y="82"/>
                    </a:lnTo>
                    <a:lnTo>
                      <a:pt x="61" y="86"/>
                    </a:lnTo>
                    <a:lnTo>
                      <a:pt x="52" y="88"/>
                    </a:lnTo>
                    <a:lnTo>
                      <a:pt x="44" y="88"/>
                    </a:lnTo>
                    <a:lnTo>
                      <a:pt x="39" y="88"/>
                    </a:lnTo>
                    <a:lnTo>
                      <a:pt x="35" y="86"/>
                    </a:lnTo>
                    <a:lnTo>
                      <a:pt x="26" y="85"/>
                    </a:lnTo>
                    <a:lnTo>
                      <a:pt x="19" y="81"/>
                    </a:lnTo>
                    <a:lnTo>
                      <a:pt x="15" y="77"/>
                    </a:lnTo>
                    <a:lnTo>
                      <a:pt x="13" y="75"/>
                    </a:lnTo>
                    <a:lnTo>
                      <a:pt x="9" y="71"/>
                    </a:lnTo>
                    <a:lnTo>
                      <a:pt x="6" y="68"/>
                    </a:lnTo>
                    <a:lnTo>
                      <a:pt x="5" y="64"/>
                    </a:lnTo>
                    <a:lnTo>
                      <a:pt x="3" y="61"/>
                    </a:lnTo>
                    <a:lnTo>
                      <a:pt x="0" y="51"/>
                    </a:lnTo>
                    <a:lnTo>
                      <a:pt x="0" y="42"/>
                    </a:lnTo>
                    <a:lnTo>
                      <a:pt x="2" y="35"/>
                    </a:lnTo>
                    <a:lnTo>
                      <a:pt x="5" y="27"/>
                    </a:lnTo>
                    <a:lnTo>
                      <a:pt x="7" y="19"/>
                    </a:lnTo>
                    <a:lnTo>
                      <a:pt x="14" y="13"/>
                    </a:lnTo>
                    <a:lnTo>
                      <a:pt x="22" y="7"/>
                    </a:lnTo>
                    <a:lnTo>
                      <a:pt x="30" y="4"/>
                    </a:lnTo>
                    <a:close/>
                  </a:path>
                </a:pathLst>
              </a:custGeom>
              <a:solidFill>
                <a:srgbClr val="FFFFFF"/>
              </a:solidFill>
              <a:ln w="9525">
                <a:noFill/>
                <a:round/>
                <a:headEnd/>
                <a:tailEnd/>
              </a:ln>
            </p:spPr>
            <p:txBody>
              <a:bodyPr/>
              <a:lstStyle/>
              <a:p>
                <a:endParaRPr lang="ru-RU"/>
              </a:p>
            </p:txBody>
          </p:sp>
          <p:sp>
            <p:nvSpPr>
              <p:cNvPr id="163901" name="Freeform 126"/>
              <p:cNvSpPr>
                <a:spLocks/>
              </p:cNvSpPr>
              <p:nvPr/>
            </p:nvSpPr>
            <p:spPr bwMode="auto">
              <a:xfrm>
                <a:off x="3862" y="1824"/>
                <a:ext cx="91" cy="88"/>
              </a:xfrm>
              <a:custGeom>
                <a:avLst/>
                <a:gdLst>
                  <a:gd name="T0" fmla="*/ 30 w 91"/>
                  <a:gd name="T1" fmla="*/ 4 h 88"/>
                  <a:gd name="T2" fmla="*/ 39 w 91"/>
                  <a:gd name="T3" fmla="*/ 2 h 88"/>
                  <a:gd name="T4" fmla="*/ 48 w 91"/>
                  <a:gd name="T5" fmla="*/ 0 h 88"/>
                  <a:gd name="T6" fmla="*/ 52 w 91"/>
                  <a:gd name="T7" fmla="*/ 2 h 88"/>
                  <a:gd name="T8" fmla="*/ 56 w 91"/>
                  <a:gd name="T9" fmla="*/ 2 h 88"/>
                  <a:gd name="T10" fmla="*/ 64 w 91"/>
                  <a:gd name="T11" fmla="*/ 5 h 88"/>
                  <a:gd name="T12" fmla="*/ 72 w 91"/>
                  <a:gd name="T13" fmla="*/ 9 h 88"/>
                  <a:gd name="T14" fmla="*/ 75 w 91"/>
                  <a:gd name="T15" fmla="*/ 11 h 88"/>
                  <a:gd name="T16" fmla="*/ 80 w 91"/>
                  <a:gd name="T17" fmla="*/ 14 h 88"/>
                  <a:gd name="T18" fmla="*/ 81 w 91"/>
                  <a:gd name="T19" fmla="*/ 18 h 88"/>
                  <a:gd name="T20" fmla="*/ 84 w 91"/>
                  <a:gd name="T21" fmla="*/ 22 h 88"/>
                  <a:gd name="T22" fmla="*/ 86 w 91"/>
                  <a:gd name="T23" fmla="*/ 25 h 88"/>
                  <a:gd name="T24" fmla="*/ 89 w 91"/>
                  <a:gd name="T25" fmla="*/ 29 h 88"/>
                  <a:gd name="T26" fmla="*/ 91 w 91"/>
                  <a:gd name="T27" fmla="*/ 39 h 88"/>
                  <a:gd name="T28" fmla="*/ 91 w 91"/>
                  <a:gd name="T29" fmla="*/ 46 h 88"/>
                  <a:gd name="T30" fmla="*/ 89 w 91"/>
                  <a:gd name="T31" fmla="*/ 56 h 88"/>
                  <a:gd name="T32" fmla="*/ 88 w 91"/>
                  <a:gd name="T33" fmla="*/ 64 h 88"/>
                  <a:gd name="T34" fmla="*/ 83 w 91"/>
                  <a:gd name="T35" fmla="*/ 71 h 88"/>
                  <a:gd name="T36" fmla="*/ 76 w 91"/>
                  <a:gd name="T37" fmla="*/ 77 h 88"/>
                  <a:gd name="T38" fmla="*/ 69 w 91"/>
                  <a:gd name="T39" fmla="*/ 82 h 88"/>
                  <a:gd name="T40" fmla="*/ 61 w 91"/>
                  <a:gd name="T41" fmla="*/ 86 h 88"/>
                  <a:gd name="T42" fmla="*/ 52 w 91"/>
                  <a:gd name="T43" fmla="*/ 88 h 88"/>
                  <a:gd name="T44" fmla="*/ 44 w 91"/>
                  <a:gd name="T45" fmla="*/ 88 h 88"/>
                  <a:gd name="T46" fmla="*/ 39 w 91"/>
                  <a:gd name="T47" fmla="*/ 88 h 88"/>
                  <a:gd name="T48" fmla="*/ 35 w 91"/>
                  <a:gd name="T49" fmla="*/ 86 h 88"/>
                  <a:gd name="T50" fmla="*/ 26 w 91"/>
                  <a:gd name="T51" fmla="*/ 85 h 88"/>
                  <a:gd name="T52" fmla="*/ 19 w 91"/>
                  <a:gd name="T53" fmla="*/ 81 h 88"/>
                  <a:gd name="T54" fmla="*/ 15 w 91"/>
                  <a:gd name="T55" fmla="*/ 77 h 88"/>
                  <a:gd name="T56" fmla="*/ 13 w 91"/>
                  <a:gd name="T57" fmla="*/ 75 h 88"/>
                  <a:gd name="T58" fmla="*/ 9 w 91"/>
                  <a:gd name="T59" fmla="*/ 71 h 88"/>
                  <a:gd name="T60" fmla="*/ 6 w 91"/>
                  <a:gd name="T61" fmla="*/ 68 h 88"/>
                  <a:gd name="T62" fmla="*/ 5 w 91"/>
                  <a:gd name="T63" fmla="*/ 64 h 88"/>
                  <a:gd name="T64" fmla="*/ 3 w 91"/>
                  <a:gd name="T65" fmla="*/ 61 h 88"/>
                  <a:gd name="T66" fmla="*/ 0 w 91"/>
                  <a:gd name="T67" fmla="*/ 51 h 88"/>
                  <a:gd name="T68" fmla="*/ 0 w 91"/>
                  <a:gd name="T69" fmla="*/ 42 h 88"/>
                  <a:gd name="T70" fmla="*/ 2 w 91"/>
                  <a:gd name="T71" fmla="*/ 35 h 88"/>
                  <a:gd name="T72" fmla="*/ 5 w 91"/>
                  <a:gd name="T73" fmla="*/ 27 h 88"/>
                  <a:gd name="T74" fmla="*/ 7 w 91"/>
                  <a:gd name="T75" fmla="*/ 19 h 88"/>
                  <a:gd name="T76" fmla="*/ 14 w 91"/>
                  <a:gd name="T77" fmla="*/ 13 h 88"/>
                  <a:gd name="T78" fmla="*/ 22 w 91"/>
                  <a:gd name="T79" fmla="*/ 7 h 88"/>
                  <a:gd name="T80" fmla="*/ 30 w 91"/>
                  <a:gd name="T81" fmla="*/ 4 h 8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1"/>
                  <a:gd name="T124" fmla="*/ 0 h 88"/>
                  <a:gd name="T125" fmla="*/ 91 w 91"/>
                  <a:gd name="T126" fmla="*/ 88 h 8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1" h="88">
                    <a:moveTo>
                      <a:pt x="30" y="4"/>
                    </a:moveTo>
                    <a:lnTo>
                      <a:pt x="39" y="2"/>
                    </a:lnTo>
                    <a:lnTo>
                      <a:pt x="48" y="0"/>
                    </a:lnTo>
                    <a:lnTo>
                      <a:pt x="52" y="2"/>
                    </a:lnTo>
                    <a:lnTo>
                      <a:pt x="56" y="2"/>
                    </a:lnTo>
                    <a:lnTo>
                      <a:pt x="64" y="5"/>
                    </a:lnTo>
                    <a:lnTo>
                      <a:pt x="72" y="9"/>
                    </a:lnTo>
                    <a:lnTo>
                      <a:pt x="75" y="11"/>
                    </a:lnTo>
                    <a:lnTo>
                      <a:pt x="80" y="14"/>
                    </a:lnTo>
                    <a:lnTo>
                      <a:pt x="81" y="18"/>
                    </a:lnTo>
                    <a:lnTo>
                      <a:pt x="84" y="22"/>
                    </a:lnTo>
                    <a:lnTo>
                      <a:pt x="86" y="25"/>
                    </a:lnTo>
                    <a:lnTo>
                      <a:pt x="89" y="29"/>
                    </a:lnTo>
                    <a:lnTo>
                      <a:pt x="91" y="39"/>
                    </a:lnTo>
                    <a:lnTo>
                      <a:pt x="91" y="46"/>
                    </a:lnTo>
                    <a:lnTo>
                      <a:pt x="89" y="56"/>
                    </a:lnTo>
                    <a:lnTo>
                      <a:pt x="88" y="64"/>
                    </a:lnTo>
                    <a:lnTo>
                      <a:pt x="83" y="71"/>
                    </a:lnTo>
                    <a:lnTo>
                      <a:pt x="76" y="77"/>
                    </a:lnTo>
                    <a:lnTo>
                      <a:pt x="69" y="82"/>
                    </a:lnTo>
                    <a:lnTo>
                      <a:pt x="61" y="86"/>
                    </a:lnTo>
                    <a:lnTo>
                      <a:pt x="52" y="88"/>
                    </a:lnTo>
                    <a:lnTo>
                      <a:pt x="44" y="88"/>
                    </a:lnTo>
                    <a:lnTo>
                      <a:pt x="39" y="88"/>
                    </a:lnTo>
                    <a:lnTo>
                      <a:pt x="35" y="86"/>
                    </a:lnTo>
                    <a:lnTo>
                      <a:pt x="26" y="85"/>
                    </a:lnTo>
                    <a:lnTo>
                      <a:pt x="19" y="81"/>
                    </a:lnTo>
                    <a:lnTo>
                      <a:pt x="15" y="77"/>
                    </a:lnTo>
                    <a:lnTo>
                      <a:pt x="13" y="75"/>
                    </a:lnTo>
                    <a:lnTo>
                      <a:pt x="9" y="71"/>
                    </a:lnTo>
                    <a:lnTo>
                      <a:pt x="6" y="68"/>
                    </a:lnTo>
                    <a:lnTo>
                      <a:pt x="5" y="64"/>
                    </a:lnTo>
                    <a:lnTo>
                      <a:pt x="3" y="61"/>
                    </a:lnTo>
                    <a:lnTo>
                      <a:pt x="0" y="51"/>
                    </a:lnTo>
                    <a:lnTo>
                      <a:pt x="0" y="42"/>
                    </a:lnTo>
                    <a:lnTo>
                      <a:pt x="2" y="35"/>
                    </a:lnTo>
                    <a:lnTo>
                      <a:pt x="5" y="27"/>
                    </a:lnTo>
                    <a:lnTo>
                      <a:pt x="7" y="19"/>
                    </a:lnTo>
                    <a:lnTo>
                      <a:pt x="14" y="13"/>
                    </a:lnTo>
                    <a:lnTo>
                      <a:pt x="22" y="7"/>
                    </a:lnTo>
                    <a:lnTo>
                      <a:pt x="30" y="4"/>
                    </a:lnTo>
                  </a:path>
                </a:pathLst>
              </a:custGeom>
              <a:noFill/>
              <a:ln w="6350" cap="rnd">
                <a:solidFill>
                  <a:srgbClr val="000000"/>
                </a:solidFill>
                <a:prstDash val="solid"/>
                <a:round/>
                <a:headEnd/>
                <a:tailEnd/>
              </a:ln>
            </p:spPr>
            <p:txBody>
              <a:bodyPr/>
              <a:lstStyle/>
              <a:p>
                <a:endParaRPr lang="ru-RU"/>
              </a:p>
            </p:txBody>
          </p:sp>
          <p:sp>
            <p:nvSpPr>
              <p:cNvPr id="163902" name="Freeform 127"/>
              <p:cNvSpPr>
                <a:spLocks/>
              </p:cNvSpPr>
              <p:nvPr/>
            </p:nvSpPr>
            <p:spPr bwMode="auto">
              <a:xfrm>
                <a:off x="3827" y="1738"/>
                <a:ext cx="92" cy="90"/>
              </a:xfrm>
              <a:custGeom>
                <a:avLst/>
                <a:gdLst>
                  <a:gd name="T0" fmla="*/ 27 w 92"/>
                  <a:gd name="T1" fmla="*/ 4 h 90"/>
                  <a:gd name="T2" fmla="*/ 35 w 92"/>
                  <a:gd name="T3" fmla="*/ 2 h 90"/>
                  <a:gd name="T4" fmla="*/ 44 w 92"/>
                  <a:gd name="T5" fmla="*/ 0 h 90"/>
                  <a:gd name="T6" fmla="*/ 54 w 92"/>
                  <a:gd name="T7" fmla="*/ 2 h 90"/>
                  <a:gd name="T8" fmla="*/ 61 w 92"/>
                  <a:gd name="T9" fmla="*/ 3 h 90"/>
                  <a:gd name="T10" fmla="*/ 70 w 92"/>
                  <a:gd name="T11" fmla="*/ 6 h 90"/>
                  <a:gd name="T12" fmla="*/ 73 w 92"/>
                  <a:gd name="T13" fmla="*/ 9 h 90"/>
                  <a:gd name="T14" fmla="*/ 78 w 92"/>
                  <a:gd name="T15" fmla="*/ 13 h 90"/>
                  <a:gd name="T16" fmla="*/ 80 w 92"/>
                  <a:gd name="T17" fmla="*/ 15 h 90"/>
                  <a:gd name="T18" fmla="*/ 82 w 92"/>
                  <a:gd name="T19" fmla="*/ 19 h 90"/>
                  <a:gd name="T20" fmla="*/ 85 w 92"/>
                  <a:gd name="T21" fmla="*/ 22 h 90"/>
                  <a:gd name="T22" fmla="*/ 87 w 92"/>
                  <a:gd name="T23" fmla="*/ 26 h 90"/>
                  <a:gd name="T24" fmla="*/ 90 w 92"/>
                  <a:gd name="T25" fmla="*/ 34 h 90"/>
                  <a:gd name="T26" fmla="*/ 92 w 92"/>
                  <a:gd name="T27" fmla="*/ 43 h 90"/>
                  <a:gd name="T28" fmla="*/ 92 w 92"/>
                  <a:gd name="T29" fmla="*/ 52 h 90"/>
                  <a:gd name="T30" fmla="*/ 89 w 92"/>
                  <a:gd name="T31" fmla="*/ 61 h 90"/>
                  <a:gd name="T32" fmla="*/ 85 w 92"/>
                  <a:gd name="T33" fmla="*/ 69 h 90"/>
                  <a:gd name="T34" fmla="*/ 80 w 92"/>
                  <a:gd name="T35" fmla="*/ 75 h 90"/>
                  <a:gd name="T36" fmla="*/ 78 w 92"/>
                  <a:gd name="T37" fmla="*/ 78 h 90"/>
                  <a:gd name="T38" fmla="*/ 73 w 92"/>
                  <a:gd name="T39" fmla="*/ 82 h 90"/>
                  <a:gd name="T40" fmla="*/ 70 w 92"/>
                  <a:gd name="T41" fmla="*/ 83 h 90"/>
                  <a:gd name="T42" fmla="*/ 65 w 92"/>
                  <a:gd name="T43" fmla="*/ 86 h 90"/>
                  <a:gd name="T44" fmla="*/ 57 w 92"/>
                  <a:gd name="T45" fmla="*/ 90 h 90"/>
                  <a:gd name="T46" fmla="*/ 48 w 92"/>
                  <a:gd name="T47" fmla="*/ 90 h 90"/>
                  <a:gd name="T48" fmla="*/ 38 w 92"/>
                  <a:gd name="T49" fmla="*/ 90 h 90"/>
                  <a:gd name="T50" fmla="*/ 31 w 92"/>
                  <a:gd name="T51" fmla="*/ 88 h 90"/>
                  <a:gd name="T52" fmla="*/ 22 w 92"/>
                  <a:gd name="T53" fmla="*/ 83 h 90"/>
                  <a:gd name="T54" fmla="*/ 19 w 92"/>
                  <a:gd name="T55" fmla="*/ 82 h 90"/>
                  <a:gd name="T56" fmla="*/ 14 w 92"/>
                  <a:gd name="T57" fmla="*/ 78 h 90"/>
                  <a:gd name="T58" fmla="*/ 11 w 92"/>
                  <a:gd name="T59" fmla="*/ 75 h 90"/>
                  <a:gd name="T60" fmla="*/ 10 w 92"/>
                  <a:gd name="T61" fmla="*/ 73 h 90"/>
                  <a:gd name="T62" fmla="*/ 6 w 92"/>
                  <a:gd name="T63" fmla="*/ 69 h 90"/>
                  <a:gd name="T64" fmla="*/ 5 w 92"/>
                  <a:gd name="T65" fmla="*/ 64 h 90"/>
                  <a:gd name="T66" fmla="*/ 1 w 92"/>
                  <a:gd name="T67" fmla="*/ 55 h 90"/>
                  <a:gd name="T68" fmla="*/ 0 w 92"/>
                  <a:gd name="T69" fmla="*/ 47 h 90"/>
                  <a:gd name="T70" fmla="*/ 0 w 92"/>
                  <a:gd name="T71" fmla="*/ 38 h 90"/>
                  <a:gd name="T72" fmla="*/ 3 w 92"/>
                  <a:gd name="T73" fmla="*/ 30 h 90"/>
                  <a:gd name="T74" fmla="*/ 6 w 92"/>
                  <a:gd name="T75" fmla="*/ 22 h 90"/>
                  <a:gd name="T76" fmla="*/ 11 w 92"/>
                  <a:gd name="T77" fmla="*/ 15 h 90"/>
                  <a:gd name="T78" fmla="*/ 14 w 92"/>
                  <a:gd name="T79" fmla="*/ 13 h 90"/>
                  <a:gd name="T80" fmla="*/ 19 w 92"/>
                  <a:gd name="T81" fmla="*/ 9 h 90"/>
                  <a:gd name="T82" fmla="*/ 22 w 92"/>
                  <a:gd name="T83" fmla="*/ 6 h 90"/>
                  <a:gd name="T84" fmla="*/ 27 w 92"/>
                  <a:gd name="T85" fmla="*/ 4 h 9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2"/>
                  <a:gd name="T130" fmla="*/ 0 h 90"/>
                  <a:gd name="T131" fmla="*/ 92 w 92"/>
                  <a:gd name="T132" fmla="*/ 90 h 9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2" h="90">
                    <a:moveTo>
                      <a:pt x="27" y="4"/>
                    </a:moveTo>
                    <a:lnTo>
                      <a:pt x="35" y="2"/>
                    </a:lnTo>
                    <a:lnTo>
                      <a:pt x="44" y="0"/>
                    </a:lnTo>
                    <a:lnTo>
                      <a:pt x="54" y="2"/>
                    </a:lnTo>
                    <a:lnTo>
                      <a:pt x="61" y="3"/>
                    </a:lnTo>
                    <a:lnTo>
                      <a:pt x="70" y="6"/>
                    </a:lnTo>
                    <a:lnTo>
                      <a:pt x="73" y="9"/>
                    </a:lnTo>
                    <a:lnTo>
                      <a:pt x="78" y="13"/>
                    </a:lnTo>
                    <a:lnTo>
                      <a:pt x="80" y="15"/>
                    </a:lnTo>
                    <a:lnTo>
                      <a:pt x="82" y="19"/>
                    </a:lnTo>
                    <a:lnTo>
                      <a:pt x="85" y="22"/>
                    </a:lnTo>
                    <a:lnTo>
                      <a:pt x="87" y="26"/>
                    </a:lnTo>
                    <a:lnTo>
                      <a:pt x="90" y="34"/>
                    </a:lnTo>
                    <a:lnTo>
                      <a:pt x="92" y="43"/>
                    </a:lnTo>
                    <a:lnTo>
                      <a:pt x="92" y="52"/>
                    </a:lnTo>
                    <a:lnTo>
                      <a:pt x="89" y="61"/>
                    </a:lnTo>
                    <a:lnTo>
                      <a:pt x="85" y="69"/>
                    </a:lnTo>
                    <a:lnTo>
                      <a:pt x="80" y="75"/>
                    </a:lnTo>
                    <a:lnTo>
                      <a:pt x="78" y="78"/>
                    </a:lnTo>
                    <a:lnTo>
                      <a:pt x="73" y="82"/>
                    </a:lnTo>
                    <a:lnTo>
                      <a:pt x="70" y="83"/>
                    </a:lnTo>
                    <a:lnTo>
                      <a:pt x="65" y="86"/>
                    </a:lnTo>
                    <a:lnTo>
                      <a:pt x="57" y="90"/>
                    </a:lnTo>
                    <a:lnTo>
                      <a:pt x="48" y="90"/>
                    </a:lnTo>
                    <a:lnTo>
                      <a:pt x="38" y="90"/>
                    </a:lnTo>
                    <a:lnTo>
                      <a:pt x="31" y="88"/>
                    </a:lnTo>
                    <a:lnTo>
                      <a:pt x="22" y="83"/>
                    </a:lnTo>
                    <a:lnTo>
                      <a:pt x="19" y="82"/>
                    </a:lnTo>
                    <a:lnTo>
                      <a:pt x="14" y="78"/>
                    </a:lnTo>
                    <a:lnTo>
                      <a:pt x="11" y="75"/>
                    </a:lnTo>
                    <a:lnTo>
                      <a:pt x="10" y="73"/>
                    </a:lnTo>
                    <a:lnTo>
                      <a:pt x="6" y="69"/>
                    </a:lnTo>
                    <a:lnTo>
                      <a:pt x="5" y="64"/>
                    </a:lnTo>
                    <a:lnTo>
                      <a:pt x="1" y="55"/>
                    </a:lnTo>
                    <a:lnTo>
                      <a:pt x="0" y="47"/>
                    </a:lnTo>
                    <a:lnTo>
                      <a:pt x="0" y="38"/>
                    </a:lnTo>
                    <a:lnTo>
                      <a:pt x="3" y="30"/>
                    </a:lnTo>
                    <a:lnTo>
                      <a:pt x="6" y="22"/>
                    </a:lnTo>
                    <a:lnTo>
                      <a:pt x="11" y="15"/>
                    </a:lnTo>
                    <a:lnTo>
                      <a:pt x="14" y="13"/>
                    </a:lnTo>
                    <a:lnTo>
                      <a:pt x="19" y="9"/>
                    </a:lnTo>
                    <a:lnTo>
                      <a:pt x="22" y="6"/>
                    </a:lnTo>
                    <a:lnTo>
                      <a:pt x="27" y="4"/>
                    </a:lnTo>
                    <a:close/>
                  </a:path>
                </a:pathLst>
              </a:custGeom>
              <a:solidFill>
                <a:srgbClr val="FFFFFF"/>
              </a:solidFill>
              <a:ln w="9525">
                <a:noFill/>
                <a:round/>
                <a:headEnd/>
                <a:tailEnd/>
              </a:ln>
            </p:spPr>
            <p:txBody>
              <a:bodyPr/>
              <a:lstStyle/>
              <a:p>
                <a:endParaRPr lang="ru-RU"/>
              </a:p>
            </p:txBody>
          </p:sp>
          <p:sp>
            <p:nvSpPr>
              <p:cNvPr id="163903" name="Freeform 128"/>
              <p:cNvSpPr>
                <a:spLocks/>
              </p:cNvSpPr>
              <p:nvPr/>
            </p:nvSpPr>
            <p:spPr bwMode="auto">
              <a:xfrm>
                <a:off x="3781" y="1658"/>
                <a:ext cx="93" cy="90"/>
              </a:xfrm>
              <a:custGeom>
                <a:avLst/>
                <a:gdLst>
                  <a:gd name="T0" fmla="*/ 23 w 93"/>
                  <a:gd name="T1" fmla="*/ 7 h 90"/>
                  <a:gd name="T2" fmla="*/ 28 w 93"/>
                  <a:gd name="T3" fmla="*/ 3 h 90"/>
                  <a:gd name="T4" fmla="*/ 32 w 93"/>
                  <a:gd name="T5" fmla="*/ 2 h 90"/>
                  <a:gd name="T6" fmla="*/ 40 w 93"/>
                  <a:gd name="T7" fmla="*/ 1 h 90"/>
                  <a:gd name="T8" fmla="*/ 49 w 93"/>
                  <a:gd name="T9" fmla="*/ 0 h 90"/>
                  <a:gd name="T10" fmla="*/ 58 w 93"/>
                  <a:gd name="T11" fmla="*/ 2 h 90"/>
                  <a:gd name="T12" fmla="*/ 62 w 93"/>
                  <a:gd name="T13" fmla="*/ 3 h 90"/>
                  <a:gd name="T14" fmla="*/ 68 w 93"/>
                  <a:gd name="T15" fmla="*/ 5 h 90"/>
                  <a:gd name="T16" fmla="*/ 70 w 93"/>
                  <a:gd name="T17" fmla="*/ 7 h 90"/>
                  <a:gd name="T18" fmla="*/ 74 w 93"/>
                  <a:gd name="T19" fmla="*/ 10 h 90"/>
                  <a:gd name="T20" fmla="*/ 82 w 93"/>
                  <a:gd name="T21" fmla="*/ 14 h 90"/>
                  <a:gd name="T22" fmla="*/ 87 w 93"/>
                  <a:gd name="T23" fmla="*/ 23 h 90"/>
                  <a:gd name="T24" fmla="*/ 89 w 93"/>
                  <a:gd name="T25" fmla="*/ 30 h 90"/>
                  <a:gd name="T26" fmla="*/ 93 w 93"/>
                  <a:gd name="T27" fmla="*/ 40 h 90"/>
                  <a:gd name="T28" fmla="*/ 93 w 93"/>
                  <a:gd name="T29" fmla="*/ 47 h 90"/>
                  <a:gd name="T30" fmla="*/ 91 w 93"/>
                  <a:gd name="T31" fmla="*/ 57 h 90"/>
                  <a:gd name="T32" fmla="*/ 88 w 93"/>
                  <a:gd name="T33" fmla="*/ 65 h 90"/>
                  <a:gd name="T34" fmla="*/ 87 w 93"/>
                  <a:gd name="T35" fmla="*/ 68 h 90"/>
                  <a:gd name="T36" fmla="*/ 83 w 93"/>
                  <a:gd name="T37" fmla="*/ 72 h 90"/>
                  <a:gd name="T38" fmla="*/ 77 w 93"/>
                  <a:gd name="T39" fmla="*/ 79 h 90"/>
                  <a:gd name="T40" fmla="*/ 69 w 93"/>
                  <a:gd name="T41" fmla="*/ 83 h 90"/>
                  <a:gd name="T42" fmla="*/ 66 w 93"/>
                  <a:gd name="T43" fmla="*/ 85 h 90"/>
                  <a:gd name="T44" fmla="*/ 61 w 93"/>
                  <a:gd name="T45" fmla="*/ 87 h 90"/>
                  <a:gd name="T46" fmla="*/ 51 w 93"/>
                  <a:gd name="T47" fmla="*/ 90 h 90"/>
                  <a:gd name="T48" fmla="*/ 44 w 93"/>
                  <a:gd name="T49" fmla="*/ 90 h 90"/>
                  <a:gd name="T50" fmla="*/ 34 w 93"/>
                  <a:gd name="T51" fmla="*/ 88 h 90"/>
                  <a:gd name="T52" fmla="*/ 30 w 93"/>
                  <a:gd name="T53" fmla="*/ 87 h 90"/>
                  <a:gd name="T54" fmla="*/ 26 w 93"/>
                  <a:gd name="T55" fmla="*/ 85 h 90"/>
                  <a:gd name="T56" fmla="*/ 21 w 93"/>
                  <a:gd name="T57" fmla="*/ 83 h 90"/>
                  <a:gd name="T58" fmla="*/ 18 w 93"/>
                  <a:gd name="T59" fmla="*/ 81 h 90"/>
                  <a:gd name="T60" fmla="*/ 11 w 93"/>
                  <a:gd name="T61" fmla="*/ 74 h 90"/>
                  <a:gd name="T62" fmla="*/ 5 w 93"/>
                  <a:gd name="T63" fmla="*/ 68 h 90"/>
                  <a:gd name="T64" fmla="*/ 2 w 93"/>
                  <a:gd name="T65" fmla="*/ 59 h 90"/>
                  <a:gd name="T66" fmla="*/ 0 w 93"/>
                  <a:gd name="T67" fmla="*/ 51 h 90"/>
                  <a:gd name="T68" fmla="*/ 0 w 93"/>
                  <a:gd name="T69" fmla="*/ 42 h 90"/>
                  <a:gd name="T70" fmla="*/ 2 w 93"/>
                  <a:gd name="T71" fmla="*/ 33 h 90"/>
                  <a:gd name="T72" fmla="*/ 4 w 93"/>
                  <a:gd name="T73" fmla="*/ 25 h 90"/>
                  <a:gd name="T74" fmla="*/ 7 w 93"/>
                  <a:gd name="T75" fmla="*/ 21 h 90"/>
                  <a:gd name="T76" fmla="*/ 8 w 93"/>
                  <a:gd name="T77" fmla="*/ 18 h 90"/>
                  <a:gd name="T78" fmla="*/ 15 w 93"/>
                  <a:gd name="T79" fmla="*/ 12 h 90"/>
                  <a:gd name="T80" fmla="*/ 23 w 93"/>
                  <a:gd name="T81" fmla="*/ 7 h 9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3"/>
                  <a:gd name="T124" fmla="*/ 0 h 90"/>
                  <a:gd name="T125" fmla="*/ 93 w 93"/>
                  <a:gd name="T126" fmla="*/ 90 h 9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3" h="90">
                    <a:moveTo>
                      <a:pt x="23" y="7"/>
                    </a:moveTo>
                    <a:lnTo>
                      <a:pt x="28" y="3"/>
                    </a:lnTo>
                    <a:lnTo>
                      <a:pt x="32" y="2"/>
                    </a:lnTo>
                    <a:lnTo>
                      <a:pt x="40" y="1"/>
                    </a:lnTo>
                    <a:lnTo>
                      <a:pt x="49" y="0"/>
                    </a:lnTo>
                    <a:lnTo>
                      <a:pt x="58" y="2"/>
                    </a:lnTo>
                    <a:lnTo>
                      <a:pt x="62" y="3"/>
                    </a:lnTo>
                    <a:lnTo>
                      <a:pt x="68" y="5"/>
                    </a:lnTo>
                    <a:lnTo>
                      <a:pt x="70" y="7"/>
                    </a:lnTo>
                    <a:lnTo>
                      <a:pt x="74" y="10"/>
                    </a:lnTo>
                    <a:lnTo>
                      <a:pt x="82" y="14"/>
                    </a:lnTo>
                    <a:lnTo>
                      <a:pt x="87" y="23"/>
                    </a:lnTo>
                    <a:lnTo>
                      <a:pt x="89" y="30"/>
                    </a:lnTo>
                    <a:lnTo>
                      <a:pt x="93" y="40"/>
                    </a:lnTo>
                    <a:lnTo>
                      <a:pt x="93" y="47"/>
                    </a:lnTo>
                    <a:lnTo>
                      <a:pt x="91" y="57"/>
                    </a:lnTo>
                    <a:lnTo>
                      <a:pt x="88" y="65"/>
                    </a:lnTo>
                    <a:lnTo>
                      <a:pt x="87" y="68"/>
                    </a:lnTo>
                    <a:lnTo>
                      <a:pt x="83" y="72"/>
                    </a:lnTo>
                    <a:lnTo>
                      <a:pt x="77" y="79"/>
                    </a:lnTo>
                    <a:lnTo>
                      <a:pt x="69" y="83"/>
                    </a:lnTo>
                    <a:lnTo>
                      <a:pt x="66" y="85"/>
                    </a:lnTo>
                    <a:lnTo>
                      <a:pt x="61" y="87"/>
                    </a:lnTo>
                    <a:lnTo>
                      <a:pt x="51" y="90"/>
                    </a:lnTo>
                    <a:lnTo>
                      <a:pt x="44" y="90"/>
                    </a:lnTo>
                    <a:lnTo>
                      <a:pt x="34" y="88"/>
                    </a:lnTo>
                    <a:lnTo>
                      <a:pt x="30" y="87"/>
                    </a:lnTo>
                    <a:lnTo>
                      <a:pt x="26" y="85"/>
                    </a:lnTo>
                    <a:lnTo>
                      <a:pt x="21" y="83"/>
                    </a:lnTo>
                    <a:lnTo>
                      <a:pt x="18" y="81"/>
                    </a:lnTo>
                    <a:lnTo>
                      <a:pt x="11" y="74"/>
                    </a:lnTo>
                    <a:lnTo>
                      <a:pt x="5" y="68"/>
                    </a:lnTo>
                    <a:lnTo>
                      <a:pt x="2" y="59"/>
                    </a:lnTo>
                    <a:lnTo>
                      <a:pt x="0" y="51"/>
                    </a:lnTo>
                    <a:lnTo>
                      <a:pt x="0" y="42"/>
                    </a:lnTo>
                    <a:lnTo>
                      <a:pt x="2" y="33"/>
                    </a:lnTo>
                    <a:lnTo>
                      <a:pt x="4" y="25"/>
                    </a:lnTo>
                    <a:lnTo>
                      <a:pt x="7" y="21"/>
                    </a:lnTo>
                    <a:lnTo>
                      <a:pt x="8" y="18"/>
                    </a:lnTo>
                    <a:lnTo>
                      <a:pt x="15" y="12"/>
                    </a:lnTo>
                    <a:lnTo>
                      <a:pt x="23" y="7"/>
                    </a:lnTo>
                    <a:close/>
                  </a:path>
                </a:pathLst>
              </a:custGeom>
              <a:solidFill>
                <a:srgbClr val="FFFFFF"/>
              </a:solidFill>
              <a:ln w="9525">
                <a:noFill/>
                <a:round/>
                <a:headEnd/>
                <a:tailEnd/>
              </a:ln>
            </p:spPr>
            <p:txBody>
              <a:bodyPr/>
              <a:lstStyle/>
              <a:p>
                <a:endParaRPr lang="ru-RU"/>
              </a:p>
            </p:txBody>
          </p:sp>
          <p:sp>
            <p:nvSpPr>
              <p:cNvPr id="163904" name="Freeform 129"/>
              <p:cNvSpPr>
                <a:spLocks/>
              </p:cNvSpPr>
              <p:nvPr/>
            </p:nvSpPr>
            <p:spPr bwMode="auto">
              <a:xfrm>
                <a:off x="3781" y="1658"/>
                <a:ext cx="93" cy="90"/>
              </a:xfrm>
              <a:custGeom>
                <a:avLst/>
                <a:gdLst>
                  <a:gd name="T0" fmla="*/ 23 w 93"/>
                  <a:gd name="T1" fmla="*/ 7 h 90"/>
                  <a:gd name="T2" fmla="*/ 28 w 93"/>
                  <a:gd name="T3" fmla="*/ 3 h 90"/>
                  <a:gd name="T4" fmla="*/ 32 w 93"/>
                  <a:gd name="T5" fmla="*/ 2 h 90"/>
                  <a:gd name="T6" fmla="*/ 40 w 93"/>
                  <a:gd name="T7" fmla="*/ 1 h 90"/>
                  <a:gd name="T8" fmla="*/ 49 w 93"/>
                  <a:gd name="T9" fmla="*/ 0 h 90"/>
                  <a:gd name="T10" fmla="*/ 58 w 93"/>
                  <a:gd name="T11" fmla="*/ 2 h 90"/>
                  <a:gd name="T12" fmla="*/ 62 w 93"/>
                  <a:gd name="T13" fmla="*/ 3 h 90"/>
                  <a:gd name="T14" fmla="*/ 68 w 93"/>
                  <a:gd name="T15" fmla="*/ 5 h 90"/>
                  <a:gd name="T16" fmla="*/ 70 w 93"/>
                  <a:gd name="T17" fmla="*/ 7 h 90"/>
                  <a:gd name="T18" fmla="*/ 74 w 93"/>
                  <a:gd name="T19" fmla="*/ 10 h 90"/>
                  <a:gd name="T20" fmla="*/ 82 w 93"/>
                  <a:gd name="T21" fmla="*/ 14 h 90"/>
                  <a:gd name="T22" fmla="*/ 87 w 93"/>
                  <a:gd name="T23" fmla="*/ 23 h 90"/>
                  <a:gd name="T24" fmla="*/ 89 w 93"/>
                  <a:gd name="T25" fmla="*/ 30 h 90"/>
                  <a:gd name="T26" fmla="*/ 93 w 93"/>
                  <a:gd name="T27" fmla="*/ 40 h 90"/>
                  <a:gd name="T28" fmla="*/ 93 w 93"/>
                  <a:gd name="T29" fmla="*/ 47 h 90"/>
                  <a:gd name="T30" fmla="*/ 91 w 93"/>
                  <a:gd name="T31" fmla="*/ 57 h 90"/>
                  <a:gd name="T32" fmla="*/ 88 w 93"/>
                  <a:gd name="T33" fmla="*/ 65 h 90"/>
                  <a:gd name="T34" fmla="*/ 87 w 93"/>
                  <a:gd name="T35" fmla="*/ 68 h 90"/>
                  <a:gd name="T36" fmla="*/ 83 w 93"/>
                  <a:gd name="T37" fmla="*/ 72 h 90"/>
                  <a:gd name="T38" fmla="*/ 77 w 93"/>
                  <a:gd name="T39" fmla="*/ 79 h 90"/>
                  <a:gd name="T40" fmla="*/ 69 w 93"/>
                  <a:gd name="T41" fmla="*/ 83 h 90"/>
                  <a:gd name="T42" fmla="*/ 66 w 93"/>
                  <a:gd name="T43" fmla="*/ 85 h 90"/>
                  <a:gd name="T44" fmla="*/ 61 w 93"/>
                  <a:gd name="T45" fmla="*/ 87 h 90"/>
                  <a:gd name="T46" fmla="*/ 51 w 93"/>
                  <a:gd name="T47" fmla="*/ 90 h 90"/>
                  <a:gd name="T48" fmla="*/ 44 w 93"/>
                  <a:gd name="T49" fmla="*/ 90 h 90"/>
                  <a:gd name="T50" fmla="*/ 34 w 93"/>
                  <a:gd name="T51" fmla="*/ 88 h 90"/>
                  <a:gd name="T52" fmla="*/ 30 w 93"/>
                  <a:gd name="T53" fmla="*/ 87 h 90"/>
                  <a:gd name="T54" fmla="*/ 26 w 93"/>
                  <a:gd name="T55" fmla="*/ 85 h 90"/>
                  <a:gd name="T56" fmla="*/ 21 w 93"/>
                  <a:gd name="T57" fmla="*/ 83 h 90"/>
                  <a:gd name="T58" fmla="*/ 18 w 93"/>
                  <a:gd name="T59" fmla="*/ 81 h 90"/>
                  <a:gd name="T60" fmla="*/ 11 w 93"/>
                  <a:gd name="T61" fmla="*/ 74 h 90"/>
                  <a:gd name="T62" fmla="*/ 5 w 93"/>
                  <a:gd name="T63" fmla="*/ 68 h 90"/>
                  <a:gd name="T64" fmla="*/ 2 w 93"/>
                  <a:gd name="T65" fmla="*/ 59 h 90"/>
                  <a:gd name="T66" fmla="*/ 0 w 93"/>
                  <a:gd name="T67" fmla="*/ 51 h 90"/>
                  <a:gd name="T68" fmla="*/ 0 w 93"/>
                  <a:gd name="T69" fmla="*/ 42 h 90"/>
                  <a:gd name="T70" fmla="*/ 2 w 93"/>
                  <a:gd name="T71" fmla="*/ 33 h 90"/>
                  <a:gd name="T72" fmla="*/ 4 w 93"/>
                  <a:gd name="T73" fmla="*/ 25 h 90"/>
                  <a:gd name="T74" fmla="*/ 7 w 93"/>
                  <a:gd name="T75" fmla="*/ 21 h 90"/>
                  <a:gd name="T76" fmla="*/ 8 w 93"/>
                  <a:gd name="T77" fmla="*/ 18 h 90"/>
                  <a:gd name="T78" fmla="*/ 15 w 93"/>
                  <a:gd name="T79" fmla="*/ 12 h 90"/>
                  <a:gd name="T80" fmla="*/ 23 w 93"/>
                  <a:gd name="T81" fmla="*/ 7 h 9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3"/>
                  <a:gd name="T124" fmla="*/ 0 h 90"/>
                  <a:gd name="T125" fmla="*/ 93 w 93"/>
                  <a:gd name="T126" fmla="*/ 90 h 9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3" h="90">
                    <a:moveTo>
                      <a:pt x="23" y="7"/>
                    </a:moveTo>
                    <a:lnTo>
                      <a:pt x="28" y="3"/>
                    </a:lnTo>
                    <a:lnTo>
                      <a:pt x="32" y="2"/>
                    </a:lnTo>
                    <a:lnTo>
                      <a:pt x="40" y="1"/>
                    </a:lnTo>
                    <a:lnTo>
                      <a:pt x="49" y="0"/>
                    </a:lnTo>
                    <a:lnTo>
                      <a:pt x="58" y="2"/>
                    </a:lnTo>
                    <a:lnTo>
                      <a:pt x="62" y="3"/>
                    </a:lnTo>
                    <a:lnTo>
                      <a:pt x="68" y="5"/>
                    </a:lnTo>
                    <a:lnTo>
                      <a:pt x="70" y="7"/>
                    </a:lnTo>
                    <a:lnTo>
                      <a:pt x="74" y="10"/>
                    </a:lnTo>
                    <a:lnTo>
                      <a:pt x="82" y="14"/>
                    </a:lnTo>
                    <a:lnTo>
                      <a:pt x="87" y="23"/>
                    </a:lnTo>
                    <a:lnTo>
                      <a:pt x="89" y="30"/>
                    </a:lnTo>
                    <a:lnTo>
                      <a:pt x="93" y="40"/>
                    </a:lnTo>
                    <a:lnTo>
                      <a:pt x="93" y="47"/>
                    </a:lnTo>
                    <a:lnTo>
                      <a:pt x="91" y="57"/>
                    </a:lnTo>
                    <a:lnTo>
                      <a:pt x="88" y="65"/>
                    </a:lnTo>
                    <a:lnTo>
                      <a:pt x="87" y="68"/>
                    </a:lnTo>
                    <a:lnTo>
                      <a:pt x="83" y="72"/>
                    </a:lnTo>
                    <a:lnTo>
                      <a:pt x="77" y="79"/>
                    </a:lnTo>
                    <a:lnTo>
                      <a:pt x="69" y="83"/>
                    </a:lnTo>
                    <a:lnTo>
                      <a:pt x="66" y="85"/>
                    </a:lnTo>
                    <a:lnTo>
                      <a:pt x="61" y="87"/>
                    </a:lnTo>
                    <a:lnTo>
                      <a:pt x="51" y="90"/>
                    </a:lnTo>
                    <a:lnTo>
                      <a:pt x="44" y="90"/>
                    </a:lnTo>
                    <a:lnTo>
                      <a:pt x="34" y="88"/>
                    </a:lnTo>
                    <a:lnTo>
                      <a:pt x="30" y="87"/>
                    </a:lnTo>
                    <a:lnTo>
                      <a:pt x="26" y="85"/>
                    </a:lnTo>
                    <a:lnTo>
                      <a:pt x="21" y="83"/>
                    </a:lnTo>
                    <a:lnTo>
                      <a:pt x="18" y="81"/>
                    </a:lnTo>
                    <a:lnTo>
                      <a:pt x="11" y="74"/>
                    </a:lnTo>
                    <a:lnTo>
                      <a:pt x="5" y="68"/>
                    </a:lnTo>
                    <a:lnTo>
                      <a:pt x="2" y="59"/>
                    </a:lnTo>
                    <a:lnTo>
                      <a:pt x="0" y="51"/>
                    </a:lnTo>
                    <a:lnTo>
                      <a:pt x="0" y="42"/>
                    </a:lnTo>
                    <a:lnTo>
                      <a:pt x="2" y="33"/>
                    </a:lnTo>
                    <a:lnTo>
                      <a:pt x="4" y="25"/>
                    </a:lnTo>
                    <a:lnTo>
                      <a:pt x="7" y="21"/>
                    </a:lnTo>
                    <a:lnTo>
                      <a:pt x="8" y="18"/>
                    </a:lnTo>
                    <a:lnTo>
                      <a:pt x="15" y="12"/>
                    </a:lnTo>
                    <a:lnTo>
                      <a:pt x="23" y="7"/>
                    </a:lnTo>
                  </a:path>
                </a:pathLst>
              </a:custGeom>
              <a:noFill/>
              <a:ln w="6350" cap="rnd">
                <a:solidFill>
                  <a:srgbClr val="000000"/>
                </a:solidFill>
                <a:prstDash val="solid"/>
                <a:round/>
                <a:headEnd/>
                <a:tailEnd/>
              </a:ln>
            </p:spPr>
            <p:txBody>
              <a:bodyPr/>
              <a:lstStyle/>
              <a:p>
                <a:endParaRPr lang="ru-RU"/>
              </a:p>
            </p:txBody>
          </p:sp>
          <p:sp>
            <p:nvSpPr>
              <p:cNvPr id="163905" name="Freeform 130"/>
              <p:cNvSpPr>
                <a:spLocks/>
              </p:cNvSpPr>
              <p:nvPr/>
            </p:nvSpPr>
            <p:spPr bwMode="auto">
              <a:xfrm>
                <a:off x="3729" y="1584"/>
                <a:ext cx="91" cy="88"/>
              </a:xfrm>
              <a:custGeom>
                <a:avLst/>
                <a:gdLst>
                  <a:gd name="T0" fmla="*/ 19 w 91"/>
                  <a:gd name="T1" fmla="*/ 9 h 88"/>
                  <a:gd name="T2" fmla="*/ 23 w 91"/>
                  <a:gd name="T3" fmla="*/ 5 h 88"/>
                  <a:gd name="T4" fmla="*/ 27 w 91"/>
                  <a:gd name="T5" fmla="*/ 4 h 88"/>
                  <a:gd name="T6" fmla="*/ 36 w 91"/>
                  <a:gd name="T7" fmla="*/ 0 h 88"/>
                  <a:gd name="T8" fmla="*/ 40 w 91"/>
                  <a:gd name="T9" fmla="*/ 0 h 88"/>
                  <a:gd name="T10" fmla="*/ 44 w 91"/>
                  <a:gd name="T11" fmla="*/ 0 h 88"/>
                  <a:gd name="T12" fmla="*/ 49 w 91"/>
                  <a:gd name="T13" fmla="*/ 0 h 88"/>
                  <a:gd name="T14" fmla="*/ 53 w 91"/>
                  <a:gd name="T15" fmla="*/ 0 h 88"/>
                  <a:gd name="T16" fmla="*/ 61 w 91"/>
                  <a:gd name="T17" fmla="*/ 2 h 88"/>
                  <a:gd name="T18" fmla="*/ 70 w 91"/>
                  <a:gd name="T19" fmla="*/ 7 h 88"/>
                  <a:gd name="T20" fmla="*/ 77 w 91"/>
                  <a:gd name="T21" fmla="*/ 11 h 88"/>
                  <a:gd name="T22" fmla="*/ 80 w 91"/>
                  <a:gd name="T23" fmla="*/ 14 h 88"/>
                  <a:gd name="T24" fmla="*/ 83 w 91"/>
                  <a:gd name="T25" fmla="*/ 19 h 88"/>
                  <a:gd name="T26" fmla="*/ 85 w 91"/>
                  <a:gd name="T27" fmla="*/ 22 h 88"/>
                  <a:gd name="T28" fmla="*/ 88 w 91"/>
                  <a:gd name="T29" fmla="*/ 27 h 88"/>
                  <a:gd name="T30" fmla="*/ 89 w 91"/>
                  <a:gd name="T31" fmla="*/ 35 h 88"/>
                  <a:gd name="T32" fmla="*/ 91 w 91"/>
                  <a:gd name="T33" fmla="*/ 44 h 88"/>
                  <a:gd name="T34" fmla="*/ 91 w 91"/>
                  <a:gd name="T35" fmla="*/ 47 h 88"/>
                  <a:gd name="T36" fmla="*/ 91 w 91"/>
                  <a:gd name="T37" fmla="*/ 51 h 88"/>
                  <a:gd name="T38" fmla="*/ 89 w 91"/>
                  <a:gd name="T39" fmla="*/ 59 h 88"/>
                  <a:gd name="T40" fmla="*/ 85 w 91"/>
                  <a:gd name="T41" fmla="*/ 67 h 88"/>
                  <a:gd name="T42" fmla="*/ 79 w 91"/>
                  <a:gd name="T43" fmla="*/ 75 h 88"/>
                  <a:gd name="T44" fmla="*/ 76 w 91"/>
                  <a:gd name="T45" fmla="*/ 77 h 88"/>
                  <a:gd name="T46" fmla="*/ 72 w 91"/>
                  <a:gd name="T47" fmla="*/ 79 h 88"/>
                  <a:gd name="T48" fmla="*/ 68 w 91"/>
                  <a:gd name="T49" fmla="*/ 82 h 88"/>
                  <a:gd name="T50" fmla="*/ 64 w 91"/>
                  <a:gd name="T51" fmla="*/ 84 h 88"/>
                  <a:gd name="T52" fmla="*/ 55 w 91"/>
                  <a:gd name="T53" fmla="*/ 86 h 88"/>
                  <a:gd name="T54" fmla="*/ 50 w 91"/>
                  <a:gd name="T55" fmla="*/ 86 h 88"/>
                  <a:gd name="T56" fmla="*/ 46 w 91"/>
                  <a:gd name="T57" fmla="*/ 88 h 88"/>
                  <a:gd name="T58" fmla="*/ 42 w 91"/>
                  <a:gd name="T59" fmla="*/ 88 h 88"/>
                  <a:gd name="T60" fmla="*/ 38 w 91"/>
                  <a:gd name="T61" fmla="*/ 86 h 88"/>
                  <a:gd name="T62" fmla="*/ 28 w 91"/>
                  <a:gd name="T63" fmla="*/ 86 h 88"/>
                  <a:gd name="T64" fmla="*/ 20 w 91"/>
                  <a:gd name="T65" fmla="*/ 81 h 88"/>
                  <a:gd name="T66" fmla="*/ 14 w 91"/>
                  <a:gd name="T67" fmla="*/ 76 h 88"/>
                  <a:gd name="T68" fmla="*/ 10 w 91"/>
                  <a:gd name="T69" fmla="*/ 73 h 88"/>
                  <a:gd name="T70" fmla="*/ 8 w 91"/>
                  <a:gd name="T71" fmla="*/ 68 h 88"/>
                  <a:gd name="T72" fmla="*/ 4 w 91"/>
                  <a:gd name="T73" fmla="*/ 66 h 88"/>
                  <a:gd name="T74" fmla="*/ 3 w 91"/>
                  <a:gd name="T75" fmla="*/ 60 h 88"/>
                  <a:gd name="T76" fmla="*/ 0 w 91"/>
                  <a:gd name="T77" fmla="*/ 53 h 88"/>
                  <a:gd name="T78" fmla="*/ 0 w 91"/>
                  <a:gd name="T79" fmla="*/ 45 h 88"/>
                  <a:gd name="T80" fmla="*/ 0 w 91"/>
                  <a:gd name="T81" fmla="*/ 40 h 88"/>
                  <a:gd name="T82" fmla="*/ 0 w 91"/>
                  <a:gd name="T83" fmla="*/ 36 h 88"/>
                  <a:gd name="T84" fmla="*/ 3 w 91"/>
                  <a:gd name="T85" fmla="*/ 28 h 88"/>
                  <a:gd name="T86" fmla="*/ 6 w 91"/>
                  <a:gd name="T87" fmla="*/ 20 h 88"/>
                  <a:gd name="T88" fmla="*/ 12 w 91"/>
                  <a:gd name="T89" fmla="*/ 14 h 88"/>
                  <a:gd name="T90" fmla="*/ 15 w 91"/>
                  <a:gd name="T91" fmla="*/ 11 h 88"/>
                  <a:gd name="T92" fmla="*/ 19 w 91"/>
                  <a:gd name="T93" fmla="*/ 9 h 8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1"/>
                  <a:gd name="T142" fmla="*/ 0 h 88"/>
                  <a:gd name="T143" fmla="*/ 91 w 91"/>
                  <a:gd name="T144" fmla="*/ 88 h 8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1" h="88">
                    <a:moveTo>
                      <a:pt x="19" y="9"/>
                    </a:moveTo>
                    <a:lnTo>
                      <a:pt x="23" y="5"/>
                    </a:lnTo>
                    <a:lnTo>
                      <a:pt x="27" y="4"/>
                    </a:lnTo>
                    <a:lnTo>
                      <a:pt x="36" y="0"/>
                    </a:lnTo>
                    <a:lnTo>
                      <a:pt x="40" y="0"/>
                    </a:lnTo>
                    <a:lnTo>
                      <a:pt x="44" y="0"/>
                    </a:lnTo>
                    <a:lnTo>
                      <a:pt x="49" y="0"/>
                    </a:lnTo>
                    <a:lnTo>
                      <a:pt x="53" y="0"/>
                    </a:lnTo>
                    <a:lnTo>
                      <a:pt x="61" y="2"/>
                    </a:lnTo>
                    <a:lnTo>
                      <a:pt x="70" y="7"/>
                    </a:lnTo>
                    <a:lnTo>
                      <a:pt x="77" y="11"/>
                    </a:lnTo>
                    <a:lnTo>
                      <a:pt x="80" y="14"/>
                    </a:lnTo>
                    <a:lnTo>
                      <a:pt x="83" y="19"/>
                    </a:lnTo>
                    <a:lnTo>
                      <a:pt x="85" y="22"/>
                    </a:lnTo>
                    <a:lnTo>
                      <a:pt x="88" y="27"/>
                    </a:lnTo>
                    <a:lnTo>
                      <a:pt x="89" y="35"/>
                    </a:lnTo>
                    <a:lnTo>
                      <a:pt x="91" y="44"/>
                    </a:lnTo>
                    <a:lnTo>
                      <a:pt x="91" y="47"/>
                    </a:lnTo>
                    <a:lnTo>
                      <a:pt x="91" y="51"/>
                    </a:lnTo>
                    <a:lnTo>
                      <a:pt x="89" y="59"/>
                    </a:lnTo>
                    <a:lnTo>
                      <a:pt x="85" y="67"/>
                    </a:lnTo>
                    <a:lnTo>
                      <a:pt x="79" y="75"/>
                    </a:lnTo>
                    <a:lnTo>
                      <a:pt x="76" y="77"/>
                    </a:lnTo>
                    <a:lnTo>
                      <a:pt x="72" y="79"/>
                    </a:lnTo>
                    <a:lnTo>
                      <a:pt x="68" y="82"/>
                    </a:lnTo>
                    <a:lnTo>
                      <a:pt x="64" y="84"/>
                    </a:lnTo>
                    <a:lnTo>
                      <a:pt x="55" y="86"/>
                    </a:lnTo>
                    <a:lnTo>
                      <a:pt x="50" y="86"/>
                    </a:lnTo>
                    <a:lnTo>
                      <a:pt x="46" y="88"/>
                    </a:lnTo>
                    <a:lnTo>
                      <a:pt x="42" y="88"/>
                    </a:lnTo>
                    <a:lnTo>
                      <a:pt x="38" y="86"/>
                    </a:lnTo>
                    <a:lnTo>
                      <a:pt x="28" y="86"/>
                    </a:lnTo>
                    <a:lnTo>
                      <a:pt x="20" y="81"/>
                    </a:lnTo>
                    <a:lnTo>
                      <a:pt x="14" y="76"/>
                    </a:lnTo>
                    <a:lnTo>
                      <a:pt x="10" y="73"/>
                    </a:lnTo>
                    <a:lnTo>
                      <a:pt x="8" y="68"/>
                    </a:lnTo>
                    <a:lnTo>
                      <a:pt x="4" y="66"/>
                    </a:lnTo>
                    <a:lnTo>
                      <a:pt x="3" y="60"/>
                    </a:lnTo>
                    <a:lnTo>
                      <a:pt x="0" y="53"/>
                    </a:lnTo>
                    <a:lnTo>
                      <a:pt x="0" y="45"/>
                    </a:lnTo>
                    <a:lnTo>
                      <a:pt x="0" y="40"/>
                    </a:lnTo>
                    <a:lnTo>
                      <a:pt x="0" y="36"/>
                    </a:lnTo>
                    <a:lnTo>
                      <a:pt x="3" y="28"/>
                    </a:lnTo>
                    <a:lnTo>
                      <a:pt x="6" y="20"/>
                    </a:lnTo>
                    <a:lnTo>
                      <a:pt x="12" y="14"/>
                    </a:lnTo>
                    <a:lnTo>
                      <a:pt x="15" y="11"/>
                    </a:lnTo>
                    <a:lnTo>
                      <a:pt x="19" y="9"/>
                    </a:lnTo>
                    <a:close/>
                  </a:path>
                </a:pathLst>
              </a:custGeom>
              <a:solidFill>
                <a:srgbClr val="FFFFFF"/>
              </a:solidFill>
              <a:ln w="9525">
                <a:noFill/>
                <a:round/>
                <a:headEnd/>
                <a:tailEnd/>
              </a:ln>
            </p:spPr>
            <p:txBody>
              <a:bodyPr/>
              <a:lstStyle/>
              <a:p>
                <a:endParaRPr lang="ru-RU"/>
              </a:p>
            </p:txBody>
          </p:sp>
          <p:sp>
            <p:nvSpPr>
              <p:cNvPr id="163906" name="Freeform 131"/>
              <p:cNvSpPr>
                <a:spLocks/>
              </p:cNvSpPr>
              <p:nvPr/>
            </p:nvSpPr>
            <p:spPr bwMode="auto">
              <a:xfrm>
                <a:off x="3729" y="1584"/>
                <a:ext cx="91" cy="88"/>
              </a:xfrm>
              <a:custGeom>
                <a:avLst/>
                <a:gdLst>
                  <a:gd name="T0" fmla="*/ 19 w 91"/>
                  <a:gd name="T1" fmla="*/ 9 h 88"/>
                  <a:gd name="T2" fmla="*/ 23 w 91"/>
                  <a:gd name="T3" fmla="*/ 5 h 88"/>
                  <a:gd name="T4" fmla="*/ 27 w 91"/>
                  <a:gd name="T5" fmla="*/ 4 h 88"/>
                  <a:gd name="T6" fmla="*/ 36 w 91"/>
                  <a:gd name="T7" fmla="*/ 0 h 88"/>
                  <a:gd name="T8" fmla="*/ 40 w 91"/>
                  <a:gd name="T9" fmla="*/ 0 h 88"/>
                  <a:gd name="T10" fmla="*/ 44 w 91"/>
                  <a:gd name="T11" fmla="*/ 0 h 88"/>
                  <a:gd name="T12" fmla="*/ 49 w 91"/>
                  <a:gd name="T13" fmla="*/ 0 h 88"/>
                  <a:gd name="T14" fmla="*/ 53 w 91"/>
                  <a:gd name="T15" fmla="*/ 0 h 88"/>
                  <a:gd name="T16" fmla="*/ 61 w 91"/>
                  <a:gd name="T17" fmla="*/ 2 h 88"/>
                  <a:gd name="T18" fmla="*/ 70 w 91"/>
                  <a:gd name="T19" fmla="*/ 7 h 88"/>
                  <a:gd name="T20" fmla="*/ 77 w 91"/>
                  <a:gd name="T21" fmla="*/ 11 h 88"/>
                  <a:gd name="T22" fmla="*/ 80 w 91"/>
                  <a:gd name="T23" fmla="*/ 14 h 88"/>
                  <a:gd name="T24" fmla="*/ 83 w 91"/>
                  <a:gd name="T25" fmla="*/ 19 h 88"/>
                  <a:gd name="T26" fmla="*/ 85 w 91"/>
                  <a:gd name="T27" fmla="*/ 22 h 88"/>
                  <a:gd name="T28" fmla="*/ 88 w 91"/>
                  <a:gd name="T29" fmla="*/ 27 h 88"/>
                  <a:gd name="T30" fmla="*/ 89 w 91"/>
                  <a:gd name="T31" fmla="*/ 35 h 88"/>
                  <a:gd name="T32" fmla="*/ 91 w 91"/>
                  <a:gd name="T33" fmla="*/ 44 h 88"/>
                  <a:gd name="T34" fmla="*/ 91 w 91"/>
                  <a:gd name="T35" fmla="*/ 47 h 88"/>
                  <a:gd name="T36" fmla="*/ 91 w 91"/>
                  <a:gd name="T37" fmla="*/ 51 h 88"/>
                  <a:gd name="T38" fmla="*/ 89 w 91"/>
                  <a:gd name="T39" fmla="*/ 59 h 88"/>
                  <a:gd name="T40" fmla="*/ 85 w 91"/>
                  <a:gd name="T41" fmla="*/ 67 h 88"/>
                  <a:gd name="T42" fmla="*/ 79 w 91"/>
                  <a:gd name="T43" fmla="*/ 75 h 88"/>
                  <a:gd name="T44" fmla="*/ 76 w 91"/>
                  <a:gd name="T45" fmla="*/ 77 h 88"/>
                  <a:gd name="T46" fmla="*/ 72 w 91"/>
                  <a:gd name="T47" fmla="*/ 79 h 88"/>
                  <a:gd name="T48" fmla="*/ 68 w 91"/>
                  <a:gd name="T49" fmla="*/ 82 h 88"/>
                  <a:gd name="T50" fmla="*/ 64 w 91"/>
                  <a:gd name="T51" fmla="*/ 84 h 88"/>
                  <a:gd name="T52" fmla="*/ 55 w 91"/>
                  <a:gd name="T53" fmla="*/ 86 h 88"/>
                  <a:gd name="T54" fmla="*/ 50 w 91"/>
                  <a:gd name="T55" fmla="*/ 86 h 88"/>
                  <a:gd name="T56" fmla="*/ 46 w 91"/>
                  <a:gd name="T57" fmla="*/ 88 h 88"/>
                  <a:gd name="T58" fmla="*/ 42 w 91"/>
                  <a:gd name="T59" fmla="*/ 88 h 88"/>
                  <a:gd name="T60" fmla="*/ 38 w 91"/>
                  <a:gd name="T61" fmla="*/ 86 h 88"/>
                  <a:gd name="T62" fmla="*/ 28 w 91"/>
                  <a:gd name="T63" fmla="*/ 86 h 88"/>
                  <a:gd name="T64" fmla="*/ 20 w 91"/>
                  <a:gd name="T65" fmla="*/ 81 h 88"/>
                  <a:gd name="T66" fmla="*/ 14 w 91"/>
                  <a:gd name="T67" fmla="*/ 76 h 88"/>
                  <a:gd name="T68" fmla="*/ 10 w 91"/>
                  <a:gd name="T69" fmla="*/ 73 h 88"/>
                  <a:gd name="T70" fmla="*/ 8 w 91"/>
                  <a:gd name="T71" fmla="*/ 68 h 88"/>
                  <a:gd name="T72" fmla="*/ 4 w 91"/>
                  <a:gd name="T73" fmla="*/ 66 h 88"/>
                  <a:gd name="T74" fmla="*/ 3 w 91"/>
                  <a:gd name="T75" fmla="*/ 60 h 88"/>
                  <a:gd name="T76" fmla="*/ 0 w 91"/>
                  <a:gd name="T77" fmla="*/ 53 h 88"/>
                  <a:gd name="T78" fmla="*/ 0 w 91"/>
                  <a:gd name="T79" fmla="*/ 45 h 88"/>
                  <a:gd name="T80" fmla="*/ 0 w 91"/>
                  <a:gd name="T81" fmla="*/ 40 h 88"/>
                  <a:gd name="T82" fmla="*/ 0 w 91"/>
                  <a:gd name="T83" fmla="*/ 36 h 88"/>
                  <a:gd name="T84" fmla="*/ 3 w 91"/>
                  <a:gd name="T85" fmla="*/ 28 h 88"/>
                  <a:gd name="T86" fmla="*/ 6 w 91"/>
                  <a:gd name="T87" fmla="*/ 20 h 88"/>
                  <a:gd name="T88" fmla="*/ 12 w 91"/>
                  <a:gd name="T89" fmla="*/ 14 h 88"/>
                  <a:gd name="T90" fmla="*/ 15 w 91"/>
                  <a:gd name="T91" fmla="*/ 11 h 88"/>
                  <a:gd name="T92" fmla="*/ 19 w 91"/>
                  <a:gd name="T93" fmla="*/ 9 h 8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1"/>
                  <a:gd name="T142" fmla="*/ 0 h 88"/>
                  <a:gd name="T143" fmla="*/ 91 w 91"/>
                  <a:gd name="T144" fmla="*/ 88 h 8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1" h="88">
                    <a:moveTo>
                      <a:pt x="19" y="9"/>
                    </a:moveTo>
                    <a:lnTo>
                      <a:pt x="23" y="5"/>
                    </a:lnTo>
                    <a:lnTo>
                      <a:pt x="27" y="4"/>
                    </a:lnTo>
                    <a:lnTo>
                      <a:pt x="36" y="0"/>
                    </a:lnTo>
                    <a:lnTo>
                      <a:pt x="40" y="0"/>
                    </a:lnTo>
                    <a:lnTo>
                      <a:pt x="44" y="0"/>
                    </a:lnTo>
                    <a:lnTo>
                      <a:pt x="49" y="0"/>
                    </a:lnTo>
                    <a:lnTo>
                      <a:pt x="53" y="0"/>
                    </a:lnTo>
                    <a:lnTo>
                      <a:pt x="61" y="2"/>
                    </a:lnTo>
                    <a:lnTo>
                      <a:pt x="70" y="7"/>
                    </a:lnTo>
                    <a:lnTo>
                      <a:pt x="77" y="11"/>
                    </a:lnTo>
                    <a:lnTo>
                      <a:pt x="80" y="14"/>
                    </a:lnTo>
                    <a:lnTo>
                      <a:pt x="83" y="19"/>
                    </a:lnTo>
                    <a:lnTo>
                      <a:pt x="85" y="22"/>
                    </a:lnTo>
                    <a:lnTo>
                      <a:pt x="88" y="27"/>
                    </a:lnTo>
                    <a:lnTo>
                      <a:pt x="89" y="35"/>
                    </a:lnTo>
                    <a:lnTo>
                      <a:pt x="91" y="44"/>
                    </a:lnTo>
                    <a:lnTo>
                      <a:pt x="91" y="47"/>
                    </a:lnTo>
                    <a:lnTo>
                      <a:pt x="91" y="51"/>
                    </a:lnTo>
                    <a:lnTo>
                      <a:pt x="89" y="59"/>
                    </a:lnTo>
                    <a:lnTo>
                      <a:pt x="85" y="67"/>
                    </a:lnTo>
                    <a:lnTo>
                      <a:pt x="79" y="75"/>
                    </a:lnTo>
                    <a:lnTo>
                      <a:pt x="76" y="77"/>
                    </a:lnTo>
                    <a:lnTo>
                      <a:pt x="72" y="79"/>
                    </a:lnTo>
                    <a:lnTo>
                      <a:pt x="68" y="82"/>
                    </a:lnTo>
                    <a:lnTo>
                      <a:pt x="64" y="84"/>
                    </a:lnTo>
                    <a:lnTo>
                      <a:pt x="55" y="86"/>
                    </a:lnTo>
                    <a:lnTo>
                      <a:pt x="50" y="86"/>
                    </a:lnTo>
                    <a:lnTo>
                      <a:pt x="46" y="88"/>
                    </a:lnTo>
                    <a:lnTo>
                      <a:pt x="42" y="88"/>
                    </a:lnTo>
                    <a:lnTo>
                      <a:pt x="38" y="86"/>
                    </a:lnTo>
                    <a:lnTo>
                      <a:pt x="28" y="86"/>
                    </a:lnTo>
                    <a:lnTo>
                      <a:pt x="20" y="81"/>
                    </a:lnTo>
                    <a:lnTo>
                      <a:pt x="14" y="76"/>
                    </a:lnTo>
                    <a:lnTo>
                      <a:pt x="10" y="73"/>
                    </a:lnTo>
                    <a:lnTo>
                      <a:pt x="8" y="68"/>
                    </a:lnTo>
                    <a:lnTo>
                      <a:pt x="4" y="66"/>
                    </a:lnTo>
                    <a:lnTo>
                      <a:pt x="3" y="60"/>
                    </a:lnTo>
                    <a:lnTo>
                      <a:pt x="0" y="53"/>
                    </a:lnTo>
                    <a:lnTo>
                      <a:pt x="0" y="45"/>
                    </a:lnTo>
                    <a:lnTo>
                      <a:pt x="0" y="40"/>
                    </a:lnTo>
                    <a:lnTo>
                      <a:pt x="0" y="36"/>
                    </a:lnTo>
                    <a:lnTo>
                      <a:pt x="3" y="28"/>
                    </a:lnTo>
                    <a:lnTo>
                      <a:pt x="6" y="20"/>
                    </a:lnTo>
                    <a:lnTo>
                      <a:pt x="12" y="14"/>
                    </a:lnTo>
                    <a:lnTo>
                      <a:pt x="15" y="11"/>
                    </a:lnTo>
                    <a:lnTo>
                      <a:pt x="19" y="9"/>
                    </a:lnTo>
                  </a:path>
                </a:pathLst>
              </a:custGeom>
              <a:noFill/>
              <a:ln w="6350" cap="rnd">
                <a:solidFill>
                  <a:srgbClr val="000000"/>
                </a:solidFill>
                <a:prstDash val="solid"/>
                <a:round/>
                <a:headEnd/>
                <a:tailEnd/>
              </a:ln>
            </p:spPr>
            <p:txBody>
              <a:bodyPr/>
              <a:lstStyle/>
              <a:p>
                <a:endParaRPr lang="ru-RU"/>
              </a:p>
            </p:txBody>
          </p:sp>
          <p:sp>
            <p:nvSpPr>
              <p:cNvPr id="163907" name="Freeform 132"/>
              <p:cNvSpPr>
                <a:spLocks/>
              </p:cNvSpPr>
              <p:nvPr/>
            </p:nvSpPr>
            <p:spPr bwMode="auto">
              <a:xfrm>
                <a:off x="3672" y="1503"/>
                <a:ext cx="91" cy="90"/>
              </a:xfrm>
              <a:custGeom>
                <a:avLst/>
                <a:gdLst>
                  <a:gd name="T0" fmla="*/ 16 w 91"/>
                  <a:gd name="T1" fmla="*/ 9 h 90"/>
                  <a:gd name="T2" fmla="*/ 24 w 91"/>
                  <a:gd name="T3" fmla="*/ 5 h 90"/>
                  <a:gd name="T4" fmla="*/ 32 w 91"/>
                  <a:gd name="T5" fmla="*/ 2 h 90"/>
                  <a:gd name="T6" fmla="*/ 37 w 91"/>
                  <a:gd name="T7" fmla="*/ 0 h 90"/>
                  <a:gd name="T8" fmla="*/ 41 w 91"/>
                  <a:gd name="T9" fmla="*/ 0 h 90"/>
                  <a:gd name="T10" fmla="*/ 49 w 91"/>
                  <a:gd name="T11" fmla="*/ 0 h 90"/>
                  <a:gd name="T12" fmla="*/ 58 w 91"/>
                  <a:gd name="T13" fmla="*/ 2 h 90"/>
                  <a:gd name="T14" fmla="*/ 67 w 91"/>
                  <a:gd name="T15" fmla="*/ 5 h 90"/>
                  <a:gd name="T16" fmla="*/ 71 w 91"/>
                  <a:gd name="T17" fmla="*/ 7 h 90"/>
                  <a:gd name="T18" fmla="*/ 74 w 91"/>
                  <a:gd name="T19" fmla="*/ 9 h 90"/>
                  <a:gd name="T20" fmla="*/ 80 w 91"/>
                  <a:gd name="T21" fmla="*/ 16 h 90"/>
                  <a:gd name="T22" fmla="*/ 84 w 91"/>
                  <a:gd name="T23" fmla="*/ 20 h 90"/>
                  <a:gd name="T24" fmla="*/ 87 w 91"/>
                  <a:gd name="T25" fmla="*/ 24 h 90"/>
                  <a:gd name="T26" fmla="*/ 90 w 91"/>
                  <a:gd name="T27" fmla="*/ 32 h 90"/>
                  <a:gd name="T28" fmla="*/ 91 w 91"/>
                  <a:gd name="T29" fmla="*/ 39 h 90"/>
                  <a:gd name="T30" fmla="*/ 91 w 91"/>
                  <a:gd name="T31" fmla="*/ 49 h 90"/>
                  <a:gd name="T32" fmla="*/ 90 w 91"/>
                  <a:gd name="T33" fmla="*/ 57 h 90"/>
                  <a:gd name="T34" fmla="*/ 87 w 91"/>
                  <a:gd name="T35" fmla="*/ 65 h 90"/>
                  <a:gd name="T36" fmla="*/ 84 w 91"/>
                  <a:gd name="T37" fmla="*/ 69 h 90"/>
                  <a:gd name="T38" fmla="*/ 82 w 91"/>
                  <a:gd name="T39" fmla="*/ 73 h 90"/>
                  <a:gd name="T40" fmla="*/ 76 w 91"/>
                  <a:gd name="T41" fmla="*/ 79 h 90"/>
                  <a:gd name="T42" fmla="*/ 67 w 91"/>
                  <a:gd name="T43" fmla="*/ 84 h 90"/>
                  <a:gd name="T44" fmla="*/ 58 w 91"/>
                  <a:gd name="T45" fmla="*/ 89 h 90"/>
                  <a:gd name="T46" fmla="*/ 56 w 91"/>
                  <a:gd name="T47" fmla="*/ 89 h 90"/>
                  <a:gd name="T48" fmla="*/ 50 w 91"/>
                  <a:gd name="T49" fmla="*/ 90 h 90"/>
                  <a:gd name="T50" fmla="*/ 41 w 91"/>
                  <a:gd name="T51" fmla="*/ 90 h 90"/>
                  <a:gd name="T52" fmla="*/ 33 w 91"/>
                  <a:gd name="T53" fmla="*/ 89 h 90"/>
                  <a:gd name="T54" fmla="*/ 26 w 91"/>
                  <a:gd name="T55" fmla="*/ 86 h 90"/>
                  <a:gd name="T56" fmla="*/ 21 w 91"/>
                  <a:gd name="T57" fmla="*/ 82 h 90"/>
                  <a:gd name="T58" fmla="*/ 17 w 91"/>
                  <a:gd name="T59" fmla="*/ 80 h 90"/>
                  <a:gd name="T60" fmla="*/ 10 w 91"/>
                  <a:gd name="T61" fmla="*/ 74 h 90"/>
                  <a:gd name="T62" fmla="*/ 8 w 91"/>
                  <a:gd name="T63" fmla="*/ 69 h 90"/>
                  <a:gd name="T64" fmla="*/ 5 w 91"/>
                  <a:gd name="T65" fmla="*/ 67 h 90"/>
                  <a:gd name="T66" fmla="*/ 2 w 91"/>
                  <a:gd name="T67" fmla="*/ 59 h 90"/>
                  <a:gd name="T68" fmla="*/ 0 w 91"/>
                  <a:gd name="T69" fmla="*/ 50 h 90"/>
                  <a:gd name="T70" fmla="*/ 0 w 91"/>
                  <a:gd name="T71" fmla="*/ 41 h 90"/>
                  <a:gd name="T72" fmla="*/ 2 w 91"/>
                  <a:gd name="T73" fmla="*/ 32 h 90"/>
                  <a:gd name="T74" fmla="*/ 5 w 91"/>
                  <a:gd name="T75" fmla="*/ 24 h 90"/>
                  <a:gd name="T76" fmla="*/ 7 w 91"/>
                  <a:gd name="T77" fmla="*/ 21 h 90"/>
                  <a:gd name="T78" fmla="*/ 10 w 91"/>
                  <a:gd name="T79" fmla="*/ 18 h 90"/>
                  <a:gd name="T80" fmla="*/ 16 w 91"/>
                  <a:gd name="T81" fmla="*/ 9 h 9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1"/>
                  <a:gd name="T124" fmla="*/ 0 h 90"/>
                  <a:gd name="T125" fmla="*/ 91 w 91"/>
                  <a:gd name="T126" fmla="*/ 90 h 9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1" h="90">
                    <a:moveTo>
                      <a:pt x="16" y="9"/>
                    </a:moveTo>
                    <a:lnTo>
                      <a:pt x="24" y="5"/>
                    </a:lnTo>
                    <a:lnTo>
                      <a:pt x="32" y="2"/>
                    </a:lnTo>
                    <a:lnTo>
                      <a:pt x="37" y="0"/>
                    </a:lnTo>
                    <a:lnTo>
                      <a:pt x="41" y="0"/>
                    </a:lnTo>
                    <a:lnTo>
                      <a:pt x="49" y="0"/>
                    </a:lnTo>
                    <a:lnTo>
                      <a:pt x="58" y="2"/>
                    </a:lnTo>
                    <a:lnTo>
                      <a:pt x="67" y="5"/>
                    </a:lnTo>
                    <a:lnTo>
                      <a:pt x="71" y="7"/>
                    </a:lnTo>
                    <a:lnTo>
                      <a:pt x="74" y="9"/>
                    </a:lnTo>
                    <a:lnTo>
                      <a:pt x="80" y="16"/>
                    </a:lnTo>
                    <a:lnTo>
                      <a:pt x="84" y="20"/>
                    </a:lnTo>
                    <a:lnTo>
                      <a:pt x="87" y="24"/>
                    </a:lnTo>
                    <a:lnTo>
                      <a:pt x="90" y="32"/>
                    </a:lnTo>
                    <a:lnTo>
                      <a:pt x="91" y="39"/>
                    </a:lnTo>
                    <a:lnTo>
                      <a:pt x="91" y="49"/>
                    </a:lnTo>
                    <a:lnTo>
                      <a:pt x="90" y="57"/>
                    </a:lnTo>
                    <a:lnTo>
                      <a:pt x="87" y="65"/>
                    </a:lnTo>
                    <a:lnTo>
                      <a:pt x="84" y="69"/>
                    </a:lnTo>
                    <a:lnTo>
                      <a:pt x="82" y="73"/>
                    </a:lnTo>
                    <a:lnTo>
                      <a:pt x="76" y="79"/>
                    </a:lnTo>
                    <a:lnTo>
                      <a:pt x="67" y="84"/>
                    </a:lnTo>
                    <a:lnTo>
                      <a:pt x="58" y="89"/>
                    </a:lnTo>
                    <a:lnTo>
                      <a:pt x="56" y="89"/>
                    </a:lnTo>
                    <a:lnTo>
                      <a:pt x="50" y="90"/>
                    </a:lnTo>
                    <a:lnTo>
                      <a:pt x="41" y="90"/>
                    </a:lnTo>
                    <a:lnTo>
                      <a:pt x="33" y="89"/>
                    </a:lnTo>
                    <a:lnTo>
                      <a:pt x="26" y="86"/>
                    </a:lnTo>
                    <a:lnTo>
                      <a:pt x="21" y="82"/>
                    </a:lnTo>
                    <a:lnTo>
                      <a:pt x="17" y="80"/>
                    </a:lnTo>
                    <a:lnTo>
                      <a:pt x="10" y="74"/>
                    </a:lnTo>
                    <a:lnTo>
                      <a:pt x="8" y="69"/>
                    </a:lnTo>
                    <a:lnTo>
                      <a:pt x="5" y="67"/>
                    </a:lnTo>
                    <a:lnTo>
                      <a:pt x="2" y="59"/>
                    </a:lnTo>
                    <a:lnTo>
                      <a:pt x="0" y="50"/>
                    </a:lnTo>
                    <a:lnTo>
                      <a:pt x="0" y="41"/>
                    </a:lnTo>
                    <a:lnTo>
                      <a:pt x="2" y="32"/>
                    </a:lnTo>
                    <a:lnTo>
                      <a:pt x="5" y="24"/>
                    </a:lnTo>
                    <a:lnTo>
                      <a:pt x="7" y="21"/>
                    </a:lnTo>
                    <a:lnTo>
                      <a:pt x="10" y="18"/>
                    </a:lnTo>
                    <a:lnTo>
                      <a:pt x="16" y="9"/>
                    </a:lnTo>
                    <a:close/>
                  </a:path>
                </a:pathLst>
              </a:custGeom>
              <a:solidFill>
                <a:srgbClr val="FFFFFF"/>
              </a:solidFill>
              <a:ln w="9525">
                <a:noFill/>
                <a:round/>
                <a:headEnd/>
                <a:tailEnd/>
              </a:ln>
            </p:spPr>
            <p:txBody>
              <a:bodyPr/>
              <a:lstStyle/>
              <a:p>
                <a:endParaRPr lang="ru-RU"/>
              </a:p>
            </p:txBody>
          </p:sp>
          <p:sp>
            <p:nvSpPr>
              <p:cNvPr id="163908" name="Freeform 133"/>
              <p:cNvSpPr>
                <a:spLocks/>
              </p:cNvSpPr>
              <p:nvPr/>
            </p:nvSpPr>
            <p:spPr bwMode="auto">
              <a:xfrm>
                <a:off x="3672" y="1503"/>
                <a:ext cx="91" cy="90"/>
              </a:xfrm>
              <a:custGeom>
                <a:avLst/>
                <a:gdLst>
                  <a:gd name="T0" fmla="*/ 16 w 91"/>
                  <a:gd name="T1" fmla="*/ 9 h 90"/>
                  <a:gd name="T2" fmla="*/ 24 w 91"/>
                  <a:gd name="T3" fmla="*/ 5 h 90"/>
                  <a:gd name="T4" fmla="*/ 32 w 91"/>
                  <a:gd name="T5" fmla="*/ 2 h 90"/>
                  <a:gd name="T6" fmla="*/ 37 w 91"/>
                  <a:gd name="T7" fmla="*/ 0 h 90"/>
                  <a:gd name="T8" fmla="*/ 41 w 91"/>
                  <a:gd name="T9" fmla="*/ 0 h 90"/>
                  <a:gd name="T10" fmla="*/ 49 w 91"/>
                  <a:gd name="T11" fmla="*/ 0 h 90"/>
                  <a:gd name="T12" fmla="*/ 58 w 91"/>
                  <a:gd name="T13" fmla="*/ 2 h 90"/>
                  <a:gd name="T14" fmla="*/ 67 w 91"/>
                  <a:gd name="T15" fmla="*/ 5 h 90"/>
                  <a:gd name="T16" fmla="*/ 71 w 91"/>
                  <a:gd name="T17" fmla="*/ 7 h 90"/>
                  <a:gd name="T18" fmla="*/ 74 w 91"/>
                  <a:gd name="T19" fmla="*/ 9 h 90"/>
                  <a:gd name="T20" fmla="*/ 80 w 91"/>
                  <a:gd name="T21" fmla="*/ 16 h 90"/>
                  <a:gd name="T22" fmla="*/ 84 w 91"/>
                  <a:gd name="T23" fmla="*/ 20 h 90"/>
                  <a:gd name="T24" fmla="*/ 87 w 91"/>
                  <a:gd name="T25" fmla="*/ 24 h 90"/>
                  <a:gd name="T26" fmla="*/ 90 w 91"/>
                  <a:gd name="T27" fmla="*/ 32 h 90"/>
                  <a:gd name="T28" fmla="*/ 91 w 91"/>
                  <a:gd name="T29" fmla="*/ 39 h 90"/>
                  <a:gd name="T30" fmla="*/ 91 w 91"/>
                  <a:gd name="T31" fmla="*/ 49 h 90"/>
                  <a:gd name="T32" fmla="*/ 90 w 91"/>
                  <a:gd name="T33" fmla="*/ 57 h 90"/>
                  <a:gd name="T34" fmla="*/ 87 w 91"/>
                  <a:gd name="T35" fmla="*/ 65 h 90"/>
                  <a:gd name="T36" fmla="*/ 84 w 91"/>
                  <a:gd name="T37" fmla="*/ 69 h 90"/>
                  <a:gd name="T38" fmla="*/ 82 w 91"/>
                  <a:gd name="T39" fmla="*/ 73 h 90"/>
                  <a:gd name="T40" fmla="*/ 76 w 91"/>
                  <a:gd name="T41" fmla="*/ 79 h 90"/>
                  <a:gd name="T42" fmla="*/ 67 w 91"/>
                  <a:gd name="T43" fmla="*/ 84 h 90"/>
                  <a:gd name="T44" fmla="*/ 58 w 91"/>
                  <a:gd name="T45" fmla="*/ 89 h 90"/>
                  <a:gd name="T46" fmla="*/ 56 w 91"/>
                  <a:gd name="T47" fmla="*/ 89 h 90"/>
                  <a:gd name="T48" fmla="*/ 50 w 91"/>
                  <a:gd name="T49" fmla="*/ 90 h 90"/>
                  <a:gd name="T50" fmla="*/ 41 w 91"/>
                  <a:gd name="T51" fmla="*/ 90 h 90"/>
                  <a:gd name="T52" fmla="*/ 33 w 91"/>
                  <a:gd name="T53" fmla="*/ 89 h 90"/>
                  <a:gd name="T54" fmla="*/ 26 w 91"/>
                  <a:gd name="T55" fmla="*/ 86 h 90"/>
                  <a:gd name="T56" fmla="*/ 21 w 91"/>
                  <a:gd name="T57" fmla="*/ 82 h 90"/>
                  <a:gd name="T58" fmla="*/ 17 w 91"/>
                  <a:gd name="T59" fmla="*/ 80 h 90"/>
                  <a:gd name="T60" fmla="*/ 10 w 91"/>
                  <a:gd name="T61" fmla="*/ 74 h 90"/>
                  <a:gd name="T62" fmla="*/ 8 w 91"/>
                  <a:gd name="T63" fmla="*/ 69 h 90"/>
                  <a:gd name="T64" fmla="*/ 5 w 91"/>
                  <a:gd name="T65" fmla="*/ 67 h 90"/>
                  <a:gd name="T66" fmla="*/ 2 w 91"/>
                  <a:gd name="T67" fmla="*/ 59 h 90"/>
                  <a:gd name="T68" fmla="*/ 0 w 91"/>
                  <a:gd name="T69" fmla="*/ 50 h 90"/>
                  <a:gd name="T70" fmla="*/ 0 w 91"/>
                  <a:gd name="T71" fmla="*/ 41 h 90"/>
                  <a:gd name="T72" fmla="*/ 2 w 91"/>
                  <a:gd name="T73" fmla="*/ 32 h 90"/>
                  <a:gd name="T74" fmla="*/ 5 w 91"/>
                  <a:gd name="T75" fmla="*/ 24 h 90"/>
                  <a:gd name="T76" fmla="*/ 7 w 91"/>
                  <a:gd name="T77" fmla="*/ 21 h 90"/>
                  <a:gd name="T78" fmla="*/ 10 w 91"/>
                  <a:gd name="T79" fmla="*/ 18 h 90"/>
                  <a:gd name="T80" fmla="*/ 16 w 91"/>
                  <a:gd name="T81" fmla="*/ 9 h 9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1"/>
                  <a:gd name="T124" fmla="*/ 0 h 90"/>
                  <a:gd name="T125" fmla="*/ 91 w 91"/>
                  <a:gd name="T126" fmla="*/ 90 h 9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1" h="90">
                    <a:moveTo>
                      <a:pt x="16" y="9"/>
                    </a:moveTo>
                    <a:lnTo>
                      <a:pt x="24" y="5"/>
                    </a:lnTo>
                    <a:lnTo>
                      <a:pt x="32" y="2"/>
                    </a:lnTo>
                    <a:lnTo>
                      <a:pt x="37" y="0"/>
                    </a:lnTo>
                    <a:lnTo>
                      <a:pt x="41" y="0"/>
                    </a:lnTo>
                    <a:lnTo>
                      <a:pt x="49" y="0"/>
                    </a:lnTo>
                    <a:lnTo>
                      <a:pt x="58" y="2"/>
                    </a:lnTo>
                    <a:lnTo>
                      <a:pt x="67" y="5"/>
                    </a:lnTo>
                    <a:lnTo>
                      <a:pt x="71" y="7"/>
                    </a:lnTo>
                    <a:lnTo>
                      <a:pt x="74" y="9"/>
                    </a:lnTo>
                    <a:lnTo>
                      <a:pt x="80" y="16"/>
                    </a:lnTo>
                    <a:lnTo>
                      <a:pt x="84" y="20"/>
                    </a:lnTo>
                    <a:lnTo>
                      <a:pt x="87" y="24"/>
                    </a:lnTo>
                    <a:lnTo>
                      <a:pt x="90" y="32"/>
                    </a:lnTo>
                    <a:lnTo>
                      <a:pt x="91" y="39"/>
                    </a:lnTo>
                    <a:lnTo>
                      <a:pt x="91" y="49"/>
                    </a:lnTo>
                    <a:lnTo>
                      <a:pt x="90" y="57"/>
                    </a:lnTo>
                    <a:lnTo>
                      <a:pt x="87" y="65"/>
                    </a:lnTo>
                    <a:lnTo>
                      <a:pt x="84" y="69"/>
                    </a:lnTo>
                    <a:lnTo>
                      <a:pt x="82" y="73"/>
                    </a:lnTo>
                    <a:lnTo>
                      <a:pt x="76" y="79"/>
                    </a:lnTo>
                    <a:lnTo>
                      <a:pt x="67" y="84"/>
                    </a:lnTo>
                    <a:lnTo>
                      <a:pt x="58" y="89"/>
                    </a:lnTo>
                    <a:lnTo>
                      <a:pt x="56" y="89"/>
                    </a:lnTo>
                    <a:lnTo>
                      <a:pt x="50" y="90"/>
                    </a:lnTo>
                    <a:lnTo>
                      <a:pt x="41" y="90"/>
                    </a:lnTo>
                    <a:lnTo>
                      <a:pt x="33" y="89"/>
                    </a:lnTo>
                    <a:lnTo>
                      <a:pt x="26" y="86"/>
                    </a:lnTo>
                    <a:lnTo>
                      <a:pt x="21" y="82"/>
                    </a:lnTo>
                    <a:lnTo>
                      <a:pt x="17" y="80"/>
                    </a:lnTo>
                    <a:lnTo>
                      <a:pt x="10" y="74"/>
                    </a:lnTo>
                    <a:lnTo>
                      <a:pt x="8" y="69"/>
                    </a:lnTo>
                    <a:lnTo>
                      <a:pt x="5" y="67"/>
                    </a:lnTo>
                    <a:lnTo>
                      <a:pt x="2" y="59"/>
                    </a:lnTo>
                    <a:lnTo>
                      <a:pt x="0" y="50"/>
                    </a:lnTo>
                    <a:lnTo>
                      <a:pt x="0" y="41"/>
                    </a:lnTo>
                    <a:lnTo>
                      <a:pt x="2" y="32"/>
                    </a:lnTo>
                    <a:lnTo>
                      <a:pt x="5" y="24"/>
                    </a:lnTo>
                    <a:lnTo>
                      <a:pt x="7" y="21"/>
                    </a:lnTo>
                    <a:lnTo>
                      <a:pt x="10" y="18"/>
                    </a:lnTo>
                    <a:lnTo>
                      <a:pt x="16" y="9"/>
                    </a:lnTo>
                  </a:path>
                </a:pathLst>
              </a:custGeom>
              <a:noFill/>
              <a:ln w="6350" cap="rnd">
                <a:solidFill>
                  <a:srgbClr val="000000"/>
                </a:solidFill>
                <a:prstDash val="solid"/>
                <a:round/>
                <a:headEnd/>
                <a:tailEnd/>
              </a:ln>
            </p:spPr>
            <p:txBody>
              <a:bodyPr/>
              <a:lstStyle/>
              <a:p>
                <a:endParaRPr lang="ru-RU"/>
              </a:p>
            </p:txBody>
          </p:sp>
          <p:sp>
            <p:nvSpPr>
              <p:cNvPr id="163909" name="Freeform 134"/>
              <p:cNvSpPr>
                <a:spLocks/>
              </p:cNvSpPr>
              <p:nvPr/>
            </p:nvSpPr>
            <p:spPr bwMode="auto">
              <a:xfrm>
                <a:off x="3605" y="1434"/>
                <a:ext cx="91" cy="91"/>
              </a:xfrm>
              <a:custGeom>
                <a:avLst/>
                <a:gdLst>
                  <a:gd name="T0" fmla="*/ 13 w 91"/>
                  <a:gd name="T1" fmla="*/ 15 h 91"/>
                  <a:gd name="T2" fmla="*/ 21 w 91"/>
                  <a:gd name="T3" fmla="*/ 8 h 91"/>
                  <a:gd name="T4" fmla="*/ 24 w 91"/>
                  <a:gd name="T5" fmla="*/ 7 h 91"/>
                  <a:gd name="T6" fmla="*/ 28 w 91"/>
                  <a:gd name="T7" fmla="*/ 5 h 91"/>
                  <a:gd name="T8" fmla="*/ 32 w 91"/>
                  <a:gd name="T9" fmla="*/ 3 h 91"/>
                  <a:gd name="T10" fmla="*/ 36 w 91"/>
                  <a:gd name="T11" fmla="*/ 2 h 91"/>
                  <a:gd name="T12" fmla="*/ 45 w 91"/>
                  <a:gd name="T13" fmla="*/ 0 h 91"/>
                  <a:gd name="T14" fmla="*/ 54 w 91"/>
                  <a:gd name="T15" fmla="*/ 2 h 91"/>
                  <a:gd name="T16" fmla="*/ 63 w 91"/>
                  <a:gd name="T17" fmla="*/ 5 h 91"/>
                  <a:gd name="T18" fmla="*/ 71 w 91"/>
                  <a:gd name="T19" fmla="*/ 8 h 91"/>
                  <a:gd name="T20" fmla="*/ 73 w 91"/>
                  <a:gd name="T21" fmla="*/ 11 h 91"/>
                  <a:gd name="T22" fmla="*/ 77 w 91"/>
                  <a:gd name="T23" fmla="*/ 15 h 91"/>
                  <a:gd name="T24" fmla="*/ 83 w 91"/>
                  <a:gd name="T25" fmla="*/ 21 h 91"/>
                  <a:gd name="T26" fmla="*/ 88 w 91"/>
                  <a:gd name="T27" fmla="*/ 28 h 91"/>
                  <a:gd name="T28" fmla="*/ 90 w 91"/>
                  <a:gd name="T29" fmla="*/ 38 h 91"/>
                  <a:gd name="T30" fmla="*/ 91 w 91"/>
                  <a:gd name="T31" fmla="*/ 47 h 91"/>
                  <a:gd name="T32" fmla="*/ 90 w 91"/>
                  <a:gd name="T33" fmla="*/ 55 h 91"/>
                  <a:gd name="T34" fmla="*/ 88 w 91"/>
                  <a:gd name="T35" fmla="*/ 64 h 91"/>
                  <a:gd name="T36" fmla="*/ 86 w 91"/>
                  <a:gd name="T37" fmla="*/ 68 h 91"/>
                  <a:gd name="T38" fmla="*/ 83 w 91"/>
                  <a:gd name="T39" fmla="*/ 72 h 91"/>
                  <a:gd name="T40" fmla="*/ 77 w 91"/>
                  <a:gd name="T41" fmla="*/ 78 h 91"/>
                  <a:gd name="T42" fmla="*/ 71 w 91"/>
                  <a:gd name="T43" fmla="*/ 85 h 91"/>
                  <a:gd name="T44" fmla="*/ 66 w 91"/>
                  <a:gd name="T45" fmla="*/ 87 h 91"/>
                  <a:gd name="T46" fmla="*/ 63 w 91"/>
                  <a:gd name="T47" fmla="*/ 88 h 91"/>
                  <a:gd name="T48" fmla="*/ 58 w 91"/>
                  <a:gd name="T49" fmla="*/ 89 h 91"/>
                  <a:gd name="T50" fmla="*/ 54 w 91"/>
                  <a:gd name="T51" fmla="*/ 91 h 91"/>
                  <a:gd name="T52" fmla="*/ 45 w 91"/>
                  <a:gd name="T53" fmla="*/ 91 h 91"/>
                  <a:gd name="T54" fmla="*/ 36 w 91"/>
                  <a:gd name="T55" fmla="*/ 91 h 91"/>
                  <a:gd name="T56" fmla="*/ 28 w 91"/>
                  <a:gd name="T57" fmla="*/ 88 h 91"/>
                  <a:gd name="T58" fmla="*/ 21 w 91"/>
                  <a:gd name="T59" fmla="*/ 85 h 91"/>
                  <a:gd name="T60" fmla="*/ 16 w 91"/>
                  <a:gd name="T61" fmla="*/ 82 h 91"/>
                  <a:gd name="T62" fmla="*/ 13 w 91"/>
                  <a:gd name="T63" fmla="*/ 78 h 91"/>
                  <a:gd name="T64" fmla="*/ 6 w 91"/>
                  <a:gd name="T65" fmla="*/ 72 h 91"/>
                  <a:gd name="T66" fmla="*/ 4 w 91"/>
                  <a:gd name="T67" fmla="*/ 64 h 91"/>
                  <a:gd name="T68" fmla="*/ 0 w 91"/>
                  <a:gd name="T69" fmla="*/ 55 h 91"/>
                  <a:gd name="T70" fmla="*/ 0 w 91"/>
                  <a:gd name="T71" fmla="*/ 47 h 91"/>
                  <a:gd name="T72" fmla="*/ 0 w 91"/>
                  <a:gd name="T73" fmla="*/ 38 h 91"/>
                  <a:gd name="T74" fmla="*/ 4 w 91"/>
                  <a:gd name="T75" fmla="*/ 29 h 91"/>
                  <a:gd name="T76" fmla="*/ 4 w 91"/>
                  <a:gd name="T77" fmla="*/ 26 h 91"/>
                  <a:gd name="T78" fmla="*/ 6 w 91"/>
                  <a:gd name="T79" fmla="*/ 21 h 91"/>
                  <a:gd name="T80" fmla="*/ 13 w 91"/>
                  <a:gd name="T81" fmla="*/ 15 h 9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1"/>
                  <a:gd name="T124" fmla="*/ 0 h 91"/>
                  <a:gd name="T125" fmla="*/ 91 w 91"/>
                  <a:gd name="T126" fmla="*/ 91 h 9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1" h="91">
                    <a:moveTo>
                      <a:pt x="13" y="15"/>
                    </a:moveTo>
                    <a:lnTo>
                      <a:pt x="21" y="8"/>
                    </a:lnTo>
                    <a:lnTo>
                      <a:pt x="24" y="7"/>
                    </a:lnTo>
                    <a:lnTo>
                      <a:pt x="28" y="5"/>
                    </a:lnTo>
                    <a:lnTo>
                      <a:pt x="32" y="3"/>
                    </a:lnTo>
                    <a:lnTo>
                      <a:pt x="36" y="2"/>
                    </a:lnTo>
                    <a:lnTo>
                      <a:pt x="45" y="0"/>
                    </a:lnTo>
                    <a:lnTo>
                      <a:pt x="54" y="2"/>
                    </a:lnTo>
                    <a:lnTo>
                      <a:pt x="63" y="5"/>
                    </a:lnTo>
                    <a:lnTo>
                      <a:pt x="71" y="8"/>
                    </a:lnTo>
                    <a:lnTo>
                      <a:pt x="73" y="11"/>
                    </a:lnTo>
                    <a:lnTo>
                      <a:pt x="77" y="15"/>
                    </a:lnTo>
                    <a:lnTo>
                      <a:pt x="83" y="21"/>
                    </a:lnTo>
                    <a:lnTo>
                      <a:pt x="88" y="28"/>
                    </a:lnTo>
                    <a:lnTo>
                      <a:pt x="90" y="38"/>
                    </a:lnTo>
                    <a:lnTo>
                      <a:pt x="91" y="47"/>
                    </a:lnTo>
                    <a:lnTo>
                      <a:pt x="90" y="55"/>
                    </a:lnTo>
                    <a:lnTo>
                      <a:pt x="88" y="64"/>
                    </a:lnTo>
                    <a:lnTo>
                      <a:pt x="86" y="68"/>
                    </a:lnTo>
                    <a:lnTo>
                      <a:pt x="83" y="72"/>
                    </a:lnTo>
                    <a:lnTo>
                      <a:pt x="77" y="78"/>
                    </a:lnTo>
                    <a:lnTo>
                      <a:pt x="71" y="85"/>
                    </a:lnTo>
                    <a:lnTo>
                      <a:pt x="66" y="87"/>
                    </a:lnTo>
                    <a:lnTo>
                      <a:pt x="63" y="88"/>
                    </a:lnTo>
                    <a:lnTo>
                      <a:pt x="58" y="89"/>
                    </a:lnTo>
                    <a:lnTo>
                      <a:pt x="54" y="91"/>
                    </a:lnTo>
                    <a:lnTo>
                      <a:pt x="45" y="91"/>
                    </a:lnTo>
                    <a:lnTo>
                      <a:pt x="36" y="91"/>
                    </a:lnTo>
                    <a:lnTo>
                      <a:pt x="28" y="88"/>
                    </a:lnTo>
                    <a:lnTo>
                      <a:pt x="21" y="85"/>
                    </a:lnTo>
                    <a:lnTo>
                      <a:pt x="16" y="82"/>
                    </a:lnTo>
                    <a:lnTo>
                      <a:pt x="13" y="78"/>
                    </a:lnTo>
                    <a:lnTo>
                      <a:pt x="6" y="72"/>
                    </a:lnTo>
                    <a:lnTo>
                      <a:pt x="4" y="64"/>
                    </a:lnTo>
                    <a:lnTo>
                      <a:pt x="0" y="55"/>
                    </a:lnTo>
                    <a:lnTo>
                      <a:pt x="0" y="47"/>
                    </a:lnTo>
                    <a:lnTo>
                      <a:pt x="0" y="38"/>
                    </a:lnTo>
                    <a:lnTo>
                      <a:pt x="4" y="29"/>
                    </a:lnTo>
                    <a:lnTo>
                      <a:pt x="4" y="26"/>
                    </a:lnTo>
                    <a:lnTo>
                      <a:pt x="6" y="21"/>
                    </a:lnTo>
                    <a:lnTo>
                      <a:pt x="13" y="15"/>
                    </a:lnTo>
                    <a:close/>
                  </a:path>
                </a:pathLst>
              </a:custGeom>
              <a:solidFill>
                <a:srgbClr val="FFFFFF"/>
              </a:solidFill>
              <a:ln w="9525">
                <a:noFill/>
                <a:round/>
                <a:headEnd/>
                <a:tailEnd/>
              </a:ln>
            </p:spPr>
            <p:txBody>
              <a:bodyPr/>
              <a:lstStyle/>
              <a:p>
                <a:endParaRPr lang="ru-RU"/>
              </a:p>
            </p:txBody>
          </p:sp>
          <p:sp>
            <p:nvSpPr>
              <p:cNvPr id="163910" name="Freeform 135"/>
              <p:cNvSpPr>
                <a:spLocks/>
              </p:cNvSpPr>
              <p:nvPr/>
            </p:nvSpPr>
            <p:spPr bwMode="auto">
              <a:xfrm>
                <a:off x="3605" y="1434"/>
                <a:ext cx="91" cy="91"/>
              </a:xfrm>
              <a:custGeom>
                <a:avLst/>
                <a:gdLst>
                  <a:gd name="T0" fmla="*/ 13 w 91"/>
                  <a:gd name="T1" fmla="*/ 15 h 91"/>
                  <a:gd name="T2" fmla="*/ 21 w 91"/>
                  <a:gd name="T3" fmla="*/ 8 h 91"/>
                  <a:gd name="T4" fmla="*/ 24 w 91"/>
                  <a:gd name="T5" fmla="*/ 7 h 91"/>
                  <a:gd name="T6" fmla="*/ 28 w 91"/>
                  <a:gd name="T7" fmla="*/ 5 h 91"/>
                  <a:gd name="T8" fmla="*/ 32 w 91"/>
                  <a:gd name="T9" fmla="*/ 3 h 91"/>
                  <a:gd name="T10" fmla="*/ 36 w 91"/>
                  <a:gd name="T11" fmla="*/ 2 h 91"/>
                  <a:gd name="T12" fmla="*/ 45 w 91"/>
                  <a:gd name="T13" fmla="*/ 0 h 91"/>
                  <a:gd name="T14" fmla="*/ 54 w 91"/>
                  <a:gd name="T15" fmla="*/ 2 h 91"/>
                  <a:gd name="T16" fmla="*/ 63 w 91"/>
                  <a:gd name="T17" fmla="*/ 5 h 91"/>
                  <a:gd name="T18" fmla="*/ 71 w 91"/>
                  <a:gd name="T19" fmla="*/ 8 h 91"/>
                  <a:gd name="T20" fmla="*/ 73 w 91"/>
                  <a:gd name="T21" fmla="*/ 11 h 91"/>
                  <a:gd name="T22" fmla="*/ 77 w 91"/>
                  <a:gd name="T23" fmla="*/ 15 h 91"/>
                  <a:gd name="T24" fmla="*/ 83 w 91"/>
                  <a:gd name="T25" fmla="*/ 21 h 91"/>
                  <a:gd name="T26" fmla="*/ 88 w 91"/>
                  <a:gd name="T27" fmla="*/ 28 h 91"/>
                  <a:gd name="T28" fmla="*/ 90 w 91"/>
                  <a:gd name="T29" fmla="*/ 38 h 91"/>
                  <a:gd name="T30" fmla="*/ 91 w 91"/>
                  <a:gd name="T31" fmla="*/ 47 h 91"/>
                  <a:gd name="T32" fmla="*/ 90 w 91"/>
                  <a:gd name="T33" fmla="*/ 55 h 91"/>
                  <a:gd name="T34" fmla="*/ 88 w 91"/>
                  <a:gd name="T35" fmla="*/ 64 h 91"/>
                  <a:gd name="T36" fmla="*/ 86 w 91"/>
                  <a:gd name="T37" fmla="*/ 68 h 91"/>
                  <a:gd name="T38" fmla="*/ 83 w 91"/>
                  <a:gd name="T39" fmla="*/ 72 h 91"/>
                  <a:gd name="T40" fmla="*/ 77 w 91"/>
                  <a:gd name="T41" fmla="*/ 78 h 91"/>
                  <a:gd name="T42" fmla="*/ 71 w 91"/>
                  <a:gd name="T43" fmla="*/ 85 h 91"/>
                  <a:gd name="T44" fmla="*/ 66 w 91"/>
                  <a:gd name="T45" fmla="*/ 87 h 91"/>
                  <a:gd name="T46" fmla="*/ 63 w 91"/>
                  <a:gd name="T47" fmla="*/ 88 h 91"/>
                  <a:gd name="T48" fmla="*/ 58 w 91"/>
                  <a:gd name="T49" fmla="*/ 89 h 91"/>
                  <a:gd name="T50" fmla="*/ 54 w 91"/>
                  <a:gd name="T51" fmla="*/ 91 h 91"/>
                  <a:gd name="T52" fmla="*/ 45 w 91"/>
                  <a:gd name="T53" fmla="*/ 91 h 91"/>
                  <a:gd name="T54" fmla="*/ 36 w 91"/>
                  <a:gd name="T55" fmla="*/ 91 h 91"/>
                  <a:gd name="T56" fmla="*/ 28 w 91"/>
                  <a:gd name="T57" fmla="*/ 88 h 91"/>
                  <a:gd name="T58" fmla="*/ 21 w 91"/>
                  <a:gd name="T59" fmla="*/ 85 h 91"/>
                  <a:gd name="T60" fmla="*/ 16 w 91"/>
                  <a:gd name="T61" fmla="*/ 82 h 91"/>
                  <a:gd name="T62" fmla="*/ 13 w 91"/>
                  <a:gd name="T63" fmla="*/ 78 h 91"/>
                  <a:gd name="T64" fmla="*/ 6 w 91"/>
                  <a:gd name="T65" fmla="*/ 72 h 91"/>
                  <a:gd name="T66" fmla="*/ 4 w 91"/>
                  <a:gd name="T67" fmla="*/ 64 h 91"/>
                  <a:gd name="T68" fmla="*/ 0 w 91"/>
                  <a:gd name="T69" fmla="*/ 55 h 91"/>
                  <a:gd name="T70" fmla="*/ 0 w 91"/>
                  <a:gd name="T71" fmla="*/ 47 h 91"/>
                  <a:gd name="T72" fmla="*/ 0 w 91"/>
                  <a:gd name="T73" fmla="*/ 38 h 91"/>
                  <a:gd name="T74" fmla="*/ 4 w 91"/>
                  <a:gd name="T75" fmla="*/ 29 h 91"/>
                  <a:gd name="T76" fmla="*/ 4 w 91"/>
                  <a:gd name="T77" fmla="*/ 26 h 91"/>
                  <a:gd name="T78" fmla="*/ 6 w 91"/>
                  <a:gd name="T79" fmla="*/ 21 h 91"/>
                  <a:gd name="T80" fmla="*/ 13 w 91"/>
                  <a:gd name="T81" fmla="*/ 15 h 9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1"/>
                  <a:gd name="T124" fmla="*/ 0 h 91"/>
                  <a:gd name="T125" fmla="*/ 91 w 91"/>
                  <a:gd name="T126" fmla="*/ 91 h 9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1" h="91">
                    <a:moveTo>
                      <a:pt x="13" y="15"/>
                    </a:moveTo>
                    <a:lnTo>
                      <a:pt x="21" y="8"/>
                    </a:lnTo>
                    <a:lnTo>
                      <a:pt x="24" y="7"/>
                    </a:lnTo>
                    <a:lnTo>
                      <a:pt x="28" y="5"/>
                    </a:lnTo>
                    <a:lnTo>
                      <a:pt x="32" y="3"/>
                    </a:lnTo>
                    <a:lnTo>
                      <a:pt x="36" y="2"/>
                    </a:lnTo>
                    <a:lnTo>
                      <a:pt x="45" y="0"/>
                    </a:lnTo>
                    <a:lnTo>
                      <a:pt x="54" y="2"/>
                    </a:lnTo>
                    <a:lnTo>
                      <a:pt x="63" y="5"/>
                    </a:lnTo>
                    <a:lnTo>
                      <a:pt x="71" y="8"/>
                    </a:lnTo>
                    <a:lnTo>
                      <a:pt x="73" y="11"/>
                    </a:lnTo>
                    <a:lnTo>
                      <a:pt x="77" y="15"/>
                    </a:lnTo>
                    <a:lnTo>
                      <a:pt x="83" y="21"/>
                    </a:lnTo>
                    <a:lnTo>
                      <a:pt x="88" y="28"/>
                    </a:lnTo>
                    <a:lnTo>
                      <a:pt x="90" y="38"/>
                    </a:lnTo>
                    <a:lnTo>
                      <a:pt x="91" y="47"/>
                    </a:lnTo>
                    <a:lnTo>
                      <a:pt x="90" y="55"/>
                    </a:lnTo>
                    <a:lnTo>
                      <a:pt x="88" y="64"/>
                    </a:lnTo>
                    <a:lnTo>
                      <a:pt x="86" y="68"/>
                    </a:lnTo>
                    <a:lnTo>
                      <a:pt x="83" y="72"/>
                    </a:lnTo>
                    <a:lnTo>
                      <a:pt x="77" y="78"/>
                    </a:lnTo>
                    <a:lnTo>
                      <a:pt x="71" y="85"/>
                    </a:lnTo>
                    <a:lnTo>
                      <a:pt x="66" y="87"/>
                    </a:lnTo>
                    <a:lnTo>
                      <a:pt x="63" y="88"/>
                    </a:lnTo>
                    <a:lnTo>
                      <a:pt x="58" y="89"/>
                    </a:lnTo>
                    <a:lnTo>
                      <a:pt x="54" y="91"/>
                    </a:lnTo>
                    <a:lnTo>
                      <a:pt x="45" y="91"/>
                    </a:lnTo>
                    <a:lnTo>
                      <a:pt x="36" y="91"/>
                    </a:lnTo>
                    <a:lnTo>
                      <a:pt x="28" y="88"/>
                    </a:lnTo>
                    <a:lnTo>
                      <a:pt x="21" y="85"/>
                    </a:lnTo>
                    <a:lnTo>
                      <a:pt x="16" y="82"/>
                    </a:lnTo>
                    <a:lnTo>
                      <a:pt x="13" y="78"/>
                    </a:lnTo>
                    <a:lnTo>
                      <a:pt x="6" y="72"/>
                    </a:lnTo>
                    <a:lnTo>
                      <a:pt x="4" y="64"/>
                    </a:lnTo>
                    <a:lnTo>
                      <a:pt x="0" y="55"/>
                    </a:lnTo>
                    <a:lnTo>
                      <a:pt x="0" y="47"/>
                    </a:lnTo>
                    <a:lnTo>
                      <a:pt x="0" y="38"/>
                    </a:lnTo>
                    <a:lnTo>
                      <a:pt x="4" y="29"/>
                    </a:lnTo>
                    <a:lnTo>
                      <a:pt x="4" y="26"/>
                    </a:lnTo>
                    <a:lnTo>
                      <a:pt x="6" y="21"/>
                    </a:lnTo>
                    <a:lnTo>
                      <a:pt x="13" y="15"/>
                    </a:lnTo>
                  </a:path>
                </a:pathLst>
              </a:custGeom>
              <a:noFill/>
              <a:ln w="6350" cap="rnd">
                <a:solidFill>
                  <a:srgbClr val="000000"/>
                </a:solidFill>
                <a:prstDash val="solid"/>
                <a:round/>
                <a:headEnd/>
                <a:tailEnd/>
              </a:ln>
            </p:spPr>
            <p:txBody>
              <a:bodyPr/>
              <a:lstStyle/>
              <a:p>
                <a:endParaRPr lang="ru-RU"/>
              </a:p>
            </p:txBody>
          </p:sp>
          <p:sp>
            <p:nvSpPr>
              <p:cNvPr id="163911" name="Freeform 136"/>
              <p:cNvSpPr>
                <a:spLocks/>
              </p:cNvSpPr>
              <p:nvPr/>
            </p:nvSpPr>
            <p:spPr bwMode="auto">
              <a:xfrm>
                <a:off x="3536" y="1375"/>
                <a:ext cx="94" cy="91"/>
              </a:xfrm>
              <a:custGeom>
                <a:avLst/>
                <a:gdLst>
                  <a:gd name="T0" fmla="*/ 12 w 94"/>
                  <a:gd name="T1" fmla="*/ 16 h 91"/>
                  <a:gd name="T2" fmla="*/ 18 w 94"/>
                  <a:gd name="T3" fmla="*/ 9 h 91"/>
                  <a:gd name="T4" fmla="*/ 26 w 94"/>
                  <a:gd name="T5" fmla="*/ 5 h 91"/>
                  <a:gd name="T6" fmla="*/ 34 w 94"/>
                  <a:gd name="T7" fmla="*/ 1 h 91"/>
                  <a:gd name="T8" fmla="*/ 43 w 94"/>
                  <a:gd name="T9" fmla="*/ 0 h 91"/>
                  <a:gd name="T10" fmla="*/ 53 w 94"/>
                  <a:gd name="T11" fmla="*/ 0 h 91"/>
                  <a:gd name="T12" fmla="*/ 61 w 94"/>
                  <a:gd name="T13" fmla="*/ 1 h 91"/>
                  <a:gd name="T14" fmla="*/ 69 w 94"/>
                  <a:gd name="T15" fmla="*/ 5 h 91"/>
                  <a:gd name="T16" fmla="*/ 77 w 94"/>
                  <a:gd name="T17" fmla="*/ 11 h 91"/>
                  <a:gd name="T18" fmla="*/ 83 w 94"/>
                  <a:gd name="T19" fmla="*/ 18 h 91"/>
                  <a:gd name="T20" fmla="*/ 87 w 94"/>
                  <a:gd name="T21" fmla="*/ 21 h 91"/>
                  <a:gd name="T22" fmla="*/ 90 w 94"/>
                  <a:gd name="T23" fmla="*/ 24 h 91"/>
                  <a:gd name="T24" fmla="*/ 94 w 94"/>
                  <a:gd name="T25" fmla="*/ 33 h 91"/>
                  <a:gd name="T26" fmla="*/ 94 w 94"/>
                  <a:gd name="T27" fmla="*/ 41 h 91"/>
                  <a:gd name="T28" fmla="*/ 94 w 94"/>
                  <a:gd name="T29" fmla="*/ 49 h 91"/>
                  <a:gd name="T30" fmla="*/ 94 w 94"/>
                  <a:gd name="T31" fmla="*/ 54 h 91"/>
                  <a:gd name="T32" fmla="*/ 92 w 94"/>
                  <a:gd name="T33" fmla="*/ 59 h 91"/>
                  <a:gd name="T34" fmla="*/ 89 w 94"/>
                  <a:gd name="T35" fmla="*/ 67 h 91"/>
                  <a:gd name="T36" fmla="*/ 83 w 94"/>
                  <a:gd name="T37" fmla="*/ 75 h 91"/>
                  <a:gd name="T38" fmla="*/ 77 w 94"/>
                  <a:gd name="T39" fmla="*/ 81 h 91"/>
                  <a:gd name="T40" fmla="*/ 69 w 94"/>
                  <a:gd name="T41" fmla="*/ 87 h 91"/>
                  <a:gd name="T42" fmla="*/ 61 w 94"/>
                  <a:gd name="T43" fmla="*/ 89 h 91"/>
                  <a:gd name="T44" fmla="*/ 52 w 94"/>
                  <a:gd name="T45" fmla="*/ 91 h 91"/>
                  <a:gd name="T46" fmla="*/ 42 w 94"/>
                  <a:gd name="T47" fmla="*/ 91 h 91"/>
                  <a:gd name="T48" fmla="*/ 34 w 94"/>
                  <a:gd name="T49" fmla="*/ 89 h 91"/>
                  <a:gd name="T50" fmla="*/ 26 w 94"/>
                  <a:gd name="T51" fmla="*/ 87 h 91"/>
                  <a:gd name="T52" fmla="*/ 18 w 94"/>
                  <a:gd name="T53" fmla="*/ 80 h 91"/>
                  <a:gd name="T54" fmla="*/ 12 w 94"/>
                  <a:gd name="T55" fmla="*/ 74 h 91"/>
                  <a:gd name="T56" fmla="*/ 8 w 94"/>
                  <a:gd name="T57" fmla="*/ 70 h 91"/>
                  <a:gd name="T58" fmla="*/ 5 w 94"/>
                  <a:gd name="T59" fmla="*/ 66 h 91"/>
                  <a:gd name="T60" fmla="*/ 2 w 94"/>
                  <a:gd name="T61" fmla="*/ 58 h 91"/>
                  <a:gd name="T62" fmla="*/ 1 w 94"/>
                  <a:gd name="T63" fmla="*/ 49 h 91"/>
                  <a:gd name="T64" fmla="*/ 0 w 94"/>
                  <a:gd name="T65" fmla="*/ 40 h 91"/>
                  <a:gd name="T66" fmla="*/ 2 w 94"/>
                  <a:gd name="T67" fmla="*/ 37 h 91"/>
                  <a:gd name="T68" fmla="*/ 3 w 94"/>
                  <a:gd name="T69" fmla="*/ 32 h 91"/>
                  <a:gd name="T70" fmla="*/ 7 w 94"/>
                  <a:gd name="T71" fmla="*/ 24 h 91"/>
                  <a:gd name="T72" fmla="*/ 12 w 94"/>
                  <a:gd name="T73" fmla="*/ 16 h 9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4"/>
                  <a:gd name="T112" fmla="*/ 0 h 91"/>
                  <a:gd name="T113" fmla="*/ 94 w 94"/>
                  <a:gd name="T114" fmla="*/ 91 h 9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4" h="91">
                    <a:moveTo>
                      <a:pt x="12" y="16"/>
                    </a:moveTo>
                    <a:lnTo>
                      <a:pt x="18" y="9"/>
                    </a:lnTo>
                    <a:lnTo>
                      <a:pt x="26" y="5"/>
                    </a:lnTo>
                    <a:lnTo>
                      <a:pt x="34" y="1"/>
                    </a:lnTo>
                    <a:lnTo>
                      <a:pt x="43" y="0"/>
                    </a:lnTo>
                    <a:lnTo>
                      <a:pt x="53" y="0"/>
                    </a:lnTo>
                    <a:lnTo>
                      <a:pt x="61" y="1"/>
                    </a:lnTo>
                    <a:lnTo>
                      <a:pt x="69" y="5"/>
                    </a:lnTo>
                    <a:lnTo>
                      <a:pt x="77" y="11"/>
                    </a:lnTo>
                    <a:lnTo>
                      <a:pt x="83" y="18"/>
                    </a:lnTo>
                    <a:lnTo>
                      <a:pt x="87" y="21"/>
                    </a:lnTo>
                    <a:lnTo>
                      <a:pt x="90" y="24"/>
                    </a:lnTo>
                    <a:lnTo>
                      <a:pt x="94" y="33"/>
                    </a:lnTo>
                    <a:lnTo>
                      <a:pt x="94" y="41"/>
                    </a:lnTo>
                    <a:lnTo>
                      <a:pt x="94" y="49"/>
                    </a:lnTo>
                    <a:lnTo>
                      <a:pt x="94" y="54"/>
                    </a:lnTo>
                    <a:lnTo>
                      <a:pt x="92" y="59"/>
                    </a:lnTo>
                    <a:lnTo>
                      <a:pt x="89" y="67"/>
                    </a:lnTo>
                    <a:lnTo>
                      <a:pt x="83" y="75"/>
                    </a:lnTo>
                    <a:lnTo>
                      <a:pt x="77" y="81"/>
                    </a:lnTo>
                    <a:lnTo>
                      <a:pt x="69" y="87"/>
                    </a:lnTo>
                    <a:lnTo>
                      <a:pt x="61" y="89"/>
                    </a:lnTo>
                    <a:lnTo>
                      <a:pt x="52" y="91"/>
                    </a:lnTo>
                    <a:lnTo>
                      <a:pt x="42" y="91"/>
                    </a:lnTo>
                    <a:lnTo>
                      <a:pt x="34" y="89"/>
                    </a:lnTo>
                    <a:lnTo>
                      <a:pt x="26" y="87"/>
                    </a:lnTo>
                    <a:lnTo>
                      <a:pt x="18" y="80"/>
                    </a:lnTo>
                    <a:lnTo>
                      <a:pt x="12" y="74"/>
                    </a:lnTo>
                    <a:lnTo>
                      <a:pt x="8" y="70"/>
                    </a:lnTo>
                    <a:lnTo>
                      <a:pt x="5" y="66"/>
                    </a:lnTo>
                    <a:lnTo>
                      <a:pt x="2" y="58"/>
                    </a:lnTo>
                    <a:lnTo>
                      <a:pt x="1" y="49"/>
                    </a:lnTo>
                    <a:lnTo>
                      <a:pt x="0" y="40"/>
                    </a:lnTo>
                    <a:lnTo>
                      <a:pt x="2" y="37"/>
                    </a:lnTo>
                    <a:lnTo>
                      <a:pt x="3" y="32"/>
                    </a:lnTo>
                    <a:lnTo>
                      <a:pt x="7" y="24"/>
                    </a:lnTo>
                    <a:lnTo>
                      <a:pt x="12" y="16"/>
                    </a:lnTo>
                    <a:close/>
                  </a:path>
                </a:pathLst>
              </a:custGeom>
              <a:solidFill>
                <a:srgbClr val="FFFFFF"/>
              </a:solidFill>
              <a:ln w="9525">
                <a:noFill/>
                <a:round/>
                <a:headEnd/>
                <a:tailEnd/>
              </a:ln>
            </p:spPr>
            <p:txBody>
              <a:bodyPr/>
              <a:lstStyle/>
              <a:p>
                <a:endParaRPr lang="ru-RU"/>
              </a:p>
            </p:txBody>
          </p:sp>
          <p:sp>
            <p:nvSpPr>
              <p:cNvPr id="163912" name="Freeform 137"/>
              <p:cNvSpPr>
                <a:spLocks/>
              </p:cNvSpPr>
              <p:nvPr/>
            </p:nvSpPr>
            <p:spPr bwMode="auto">
              <a:xfrm>
                <a:off x="3539" y="1375"/>
                <a:ext cx="93" cy="91"/>
              </a:xfrm>
              <a:custGeom>
                <a:avLst/>
                <a:gdLst>
                  <a:gd name="T0" fmla="*/ 10 w 93"/>
                  <a:gd name="T1" fmla="*/ 16 h 91"/>
                  <a:gd name="T2" fmla="*/ 24 w 93"/>
                  <a:gd name="T3" fmla="*/ 5 h 91"/>
                  <a:gd name="T4" fmla="*/ 34 w 93"/>
                  <a:gd name="T5" fmla="*/ 1 h 91"/>
                  <a:gd name="T6" fmla="*/ 41 w 93"/>
                  <a:gd name="T7" fmla="*/ 0 h 91"/>
                  <a:gd name="T8" fmla="*/ 60 w 93"/>
                  <a:gd name="T9" fmla="*/ 1 h 91"/>
                  <a:gd name="T10" fmla="*/ 75 w 93"/>
                  <a:gd name="T11" fmla="*/ 9 h 91"/>
                  <a:gd name="T12" fmla="*/ 89 w 93"/>
                  <a:gd name="T13" fmla="*/ 24 h 91"/>
                  <a:gd name="T14" fmla="*/ 93 w 93"/>
                  <a:gd name="T15" fmla="*/ 41 h 91"/>
                  <a:gd name="T16" fmla="*/ 92 w 93"/>
                  <a:gd name="T17" fmla="*/ 59 h 91"/>
                  <a:gd name="T18" fmla="*/ 87 w 93"/>
                  <a:gd name="T19" fmla="*/ 67 h 91"/>
                  <a:gd name="T20" fmla="*/ 82 w 93"/>
                  <a:gd name="T21" fmla="*/ 75 h 91"/>
                  <a:gd name="T22" fmla="*/ 68 w 93"/>
                  <a:gd name="T23" fmla="*/ 87 h 91"/>
                  <a:gd name="T24" fmla="*/ 60 w 93"/>
                  <a:gd name="T25" fmla="*/ 89 h 91"/>
                  <a:gd name="T26" fmla="*/ 50 w 93"/>
                  <a:gd name="T27" fmla="*/ 91 h 91"/>
                  <a:gd name="T28" fmla="*/ 32 w 93"/>
                  <a:gd name="T29" fmla="*/ 89 h 91"/>
                  <a:gd name="T30" fmla="*/ 16 w 93"/>
                  <a:gd name="T31" fmla="*/ 80 h 91"/>
                  <a:gd name="T32" fmla="*/ 5 w 93"/>
                  <a:gd name="T33" fmla="*/ 66 h 91"/>
                  <a:gd name="T34" fmla="*/ 0 w 93"/>
                  <a:gd name="T35" fmla="*/ 49 h 91"/>
                  <a:gd name="T36" fmla="*/ 1 w 93"/>
                  <a:gd name="T37" fmla="*/ 32 h 91"/>
                  <a:gd name="T38" fmla="*/ 5 w 93"/>
                  <a:gd name="T39" fmla="*/ 24 h 91"/>
                  <a:gd name="T40" fmla="*/ 10 w 93"/>
                  <a:gd name="T41" fmla="*/ 16 h 9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3"/>
                  <a:gd name="T64" fmla="*/ 0 h 91"/>
                  <a:gd name="T65" fmla="*/ 93 w 93"/>
                  <a:gd name="T66" fmla="*/ 91 h 9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3" h="91">
                    <a:moveTo>
                      <a:pt x="10" y="16"/>
                    </a:moveTo>
                    <a:lnTo>
                      <a:pt x="24" y="5"/>
                    </a:lnTo>
                    <a:lnTo>
                      <a:pt x="34" y="1"/>
                    </a:lnTo>
                    <a:lnTo>
                      <a:pt x="41" y="0"/>
                    </a:lnTo>
                    <a:lnTo>
                      <a:pt x="60" y="1"/>
                    </a:lnTo>
                    <a:lnTo>
                      <a:pt x="75" y="9"/>
                    </a:lnTo>
                    <a:lnTo>
                      <a:pt x="89" y="24"/>
                    </a:lnTo>
                    <a:lnTo>
                      <a:pt x="93" y="41"/>
                    </a:lnTo>
                    <a:lnTo>
                      <a:pt x="92" y="59"/>
                    </a:lnTo>
                    <a:lnTo>
                      <a:pt x="87" y="67"/>
                    </a:lnTo>
                    <a:lnTo>
                      <a:pt x="82" y="75"/>
                    </a:lnTo>
                    <a:lnTo>
                      <a:pt x="68" y="87"/>
                    </a:lnTo>
                    <a:lnTo>
                      <a:pt x="60" y="89"/>
                    </a:lnTo>
                    <a:lnTo>
                      <a:pt x="50" y="91"/>
                    </a:lnTo>
                    <a:lnTo>
                      <a:pt x="32" y="89"/>
                    </a:lnTo>
                    <a:lnTo>
                      <a:pt x="16" y="80"/>
                    </a:lnTo>
                    <a:lnTo>
                      <a:pt x="5" y="66"/>
                    </a:lnTo>
                    <a:lnTo>
                      <a:pt x="0" y="49"/>
                    </a:lnTo>
                    <a:lnTo>
                      <a:pt x="1" y="32"/>
                    </a:lnTo>
                    <a:lnTo>
                      <a:pt x="5" y="24"/>
                    </a:lnTo>
                    <a:lnTo>
                      <a:pt x="10" y="16"/>
                    </a:lnTo>
                  </a:path>
                </a:pathLst>
              </a:custGeom>
              <a:noFill/>
              <a:ln w="6350" cap="rnd">
                <a:solidFill>
                  <a:srgbClr val="000000"/>
                </a:solidFill>
                <a:prstDash val="solid"/>
                <a:round/>
                <a:headEnd/>
                <a:tailEnd/>
              </a:ln>
            </p:spPr>
            <p:txBody>
              <a:bodyPr/>
              <a:lstStyle/>
              <a:p>
                <a:endParaRPr lang="ru-RU"/>
              </a:p>
            </p:txBody>
          </p:sp>
          <p:sp>
            <p:nvSpPr>
              <p:cNvPr id="163913" name="Freeform 138"/>
              <p:cNvSpPr>
                <a:spLocks/>
              </p:cNvSpPr>
              <p:nvPr/>
            </p:nvSpPr>
            <p:spPr bwMode="auto">
              <a:xfrm>
                <a:off x="3465" y="1316"/>
                <a:ext cx="92" cy="91"/>
              </a:xfrm>
              <a:custGeom>
                <a:avLst/>
                <a:gdLst>
                  <a:gd name="T0" fmla="*/ 7 w 92"/>
                  <a:gd name="T1" fmla="*/ 19 h 91"/>
                  <a:gd name="T2" fmla="*/ 14 w 92"/>
                  <a:gd name="T3" fmla="*/ 13 h 91"/>
                  <a:gd name="T4" fmla="*/ 22 w 92"/>
                  <a:gd name="T5" fmla="*/ 8 h 91"/>
                  <a:gd name="T6" fmla="*/ 30 w 92"/>
                  <a:gd name="T7" fmla="*/ 3 h 91"/>
                  <a:gd name="T8" fmla="*/ 35 w 92"/>
                  <a:gd name="T9" fmla="*/ 1 h 91"/>
                  <a:gd name="T10" fmla="*/ 37 w 92"/>
                  <a:gd name="T11" fmla="*/ 1 h 91"/>
                  <a:gd name="T12" fmla="*/ 47 w 92"/>
                  <a:gd name="T13" fmla="*/ 0 h 91"/>
                  <a:gd name="T14" fmla="*/ 54 w 92"/>
                  <a:gd name="T15" fmla="*/ 1 h 91"/>
                  <a:gd name="T16" fmla="*/ 64 w 92"/>
                  <a:gd name="T17" fmla="*/ 5 h 91"/>
                  <a:gd name="T18" fmla="*/ 72 w 92"/>
                  <a:gd name="T19" fmla="*/ 7 h 91"/>
                  <a:gd name="T20" fmla="*/ 80 w 92"/>
                  <a:gd name="T21" fmla="*/ 14 h 91"/>
                  <a:gd name="T22" fmla="*/ 81 w 92"/>
                  <a:gd name="T23" fmla="*/ 17 h 91"/>
                  <a:gd name="T24" fmla="*/ 84 w 92"/>
                  <a:gd name="T25" fmla="*/ 22 h 91"/>
                  <a:gd name="T26" fmla="*/ 89 w 92"/>
                  <a:gd name="T27" fmla="*/ 28 h 91"/>
                  <a:gd name="T28" fmla="*/ 91 w 92"/>
                  <a:gd name="T29" fmla="*/ 38 h 91"/>
                  <a:gd name="T30" fmla="*/ 92 w 92"/>
                  <a:gd name="T31" fmla="*/ 46 h 91"/>
                  <a:gd name="T32" fmla="*/ 91 w 92"/>
                  <a:gd name="T33" fmla="*/ 56 h 91"/>
                  <a:gd name="T34" fmla="*/ 87 w 92"/>
                  <a:gd name="T35" fmla="*/ 64 h 91"/>
                  <a:gd name="T36" fmla="*/ 86 w 92"/>
                  <a:gd name="T37" fmla="*/ 68 h 91"/>
                  <a:gd name="T38" fmla="*/ 83 w 92"/>
                  <a:gd name="T39" fmla="*/ 72 h 91"/>
                  <a:gd name="T40" fmla="*/ 76 w 92"/>
                  <a:gd name="T41" fmla="*/ 78 h 91"/>
                  <a:gd name="T42" fmla="*/ 70 w 92"/>
                  <a:gd name="T43" fmla="*/ 85 h 91"/>
                  <a:gd name="T44" fmla="*/ 63 w 92"/>
                  <a:gd name="T45" fmla="*/ 87 h 91"/>
                  <a:gd name="T46" fmla="*/ 58 w 92"/>
                  <a:gd name="T47" fmla="*/ 89 h 91"/>
                  <a:gd name="T48" fmla="*/ 53 w 92"/>
                  <a:gd name="T49" fmla="*/ 91 h 91"/>
                  <a:gd name="T50" fmla="*/ 45 w 92"/>
                  <a:gd name="T51" fmla="*/ 91 h 91"/>
                  <a:gd name="T52" fmla="*/ 36 w 92"/>
                  <a:gd name="T53" fmla="*/ 91 h 91"/>
                  <a:gd name="T54" fmla="*/ 28 w 92"/>
                  <a:gd name="T55" fmla="*/ 87 h 91"/>
                  <a:gd name="T56" fmla="*/ 20 w 92"/>
                  <a:gd name="T57" fmla="*/ 83 h 91"/>
                  <a:gd name="T58" fmla="*/ 13 w 92"/>
                  <a:gd name="T59" fmla="*/ 77 h 91"/>
                  <a:gd name="T60" fmla="*/ 9 w 92"/>
                  <a:gd name="T61" fmla="*/ 73 h 91"/>
                  <a:gd name="T62" fmla="*/ 7 w 92"/>
                  <a:gd name="T63" fmla="*/ 70 h 91"/>
                  <a:gd name="T64" fmla="*/ 3 w 92"/>
                  <a:gd name="T65" fmla="*/ 62 h 91"/>
                  <a:gd name="T66" fmla="*/ 2 w 92"/>
                  <a:gd name="T67" fmla="*/ 54 h 91"/>
                  <a:gd name="T68" fmla="*/ 0 w 92"/>
                  <a:gd name="T69" fmla="*/ 45 h 91"/>
                  <a:gd name="T70" fmla="*/ 2 w 92"/>
                  <a:gd name="T71" fmla="*/ 36 h 91"/>
                  <a:gd name="T72" fmla="*/ 5 w 92"/>
                  <a:gd name="T73" fmla="*/ 27 h 91"/>
                  <a:gd name="T74" fmla="*/ 6 w 92"/>
                  <a:gd name="T75" fmla="*/ 24 h 91"/>
                  <a:gd name="T76" fmla="*/ 7 w 92"/>
                  <a:gd name="T77" fmla="*/ 19 h 9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2"/>
                  <a:gd name="T118" fmla="*/ 0 h 91"/>
                  <a:gd name="T119" fmla="*/ 92 w 92"/>
                  <a:gd name="T120" fmla="*/ 91 h 9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2" h="91">
                    <a:moveTo>
                      <a:pt x="7" y="19"/>
                    </a:moveTo>
                    <a:lnTo>
                      <a:pt x="14" y="13"/>
                    </a:lnTo>
                    <a:lnTo>
                      <a:pt x="22" y="8"/>
                    </a:lnTo>
                    <a:lnTo>
                      <a:pt x="30" y="3"/>
                    </a:lnTo>
                    <a:lnTo>
                      <a:pt x="35" y="1"/>
                    </a:lnTo>
                    <a:lnTo>
                      <a:pt x="37" y="1"/>
                    </a:lnTo>
                    <a:lnTo>
                      <a:pt x="47" y="0"/>
                    </a:lnTo>
                    <a:lnTo>
                      <a:pt x="54" y="1"/>
                    </a:lnTo>
                    <a:lnTo>
                      <a:pt x="64" y="5"/>
                    </a:lnTo>
                    <a:lnTo>
                      <a:pt x="72" y="7"/>
                    </a:lnTo>
                    <a:lnTo>
                      <a:pt x="80" y="14"/>
                    </a:lnTo>
                    <a:lnTo>
                      <a:pt x="81" y="17"/>
                    </a:lnTo>
                    <a:lnTo>
                      <a:pt x="84" y="22"/>
                    </a:lnTo>
                    <a:lnTo>
                      <a:pt x="89" y="28"/>
                    </a:lnTo>
                    <a:lnTo>
                      <a:pt x="91" y="38"/>
                    </a:lnTo>
                    <a:lnTo>
                      <a:pt x="92" y="46"/>
                    </a:lnTo>
                    <a:lnTo>
                      <a:pt x="91" y="56"/>
                    </a:lnTo>
                    <a:lnTo>
                      <a:pt x="87" y="64"/>
                    </a:lnTo>
                    <a:lnTo>
                      <a:pt x="86" y="68"/>
                    </a:lnTo>
                    <a:lnTo>
                      <a:pt x="83" y="72"/>
                    </a:lnTo>
                    <a:lnTo>
                      <a:pt x="76" y="78"/>
                    </a:lnTo>
                    <a:lnTo>
                      <a:pt x="70" y="85"/>
                    </a:lnTo>
                    <a:lnTo>
                      <a:pt x="63" y="87"/>
                    </a:lnTo>
                    <a:lnTo>
                      <a:pt x="58" y="89"/>
                    </a:lnTo>
                    <a:lnTo>
                      <a:pt x="53" y="91"/>
                    </a:lnTo>
                    <a:lnTo>
                      <a:pt x="45" y="91"/>
                    </a:lnTo>
                    <a:lnTo>
                      <a:pt x="36" y="91"/>
                    </a:lnTo>
                    <a:lnTo>
                      <a:pt x="28" y="87"/>
                    </a:lnTo>
                    <a:lnTo>
                      <a:pt x="20" y="83"/>
                    </a:lnTo>
                    <a:lnTo>
                      <a:pt x="13" y="77"/>
                    </a:lnTo>
                    <a:lnTo>
                      <a:pt x="9" y="73"/>
                    </a:lnTo>
                    <a:lnTo>
                      <a:pt x="7" y="70"/>
                    </a:lnTo>
                    <a:lnTo>
                      <a:pt x="3" y="62"/>
                    </a:lnTo>
                    <a:lnTo>
                      <a:pt x="2" y="54"/>
                    </a:lnTo>
                    <a:lnTo>
                      <a:pt x="0" y="45"/>
                    </a:lnTo>
                    <a:lnTo>
                      <a:pt x="2" y="36"/>
                    </a:lnTo>
                    <a:lnTo>
                      <a:pt x="5" y="27"/>
                    </a:lnTo>
                    <a:lnTo>
                      <a:pt x="6" y="24"/>
                    </a:lnTo>
                    <a:lnTo>
                      <a:pt x="7" y="19"/>
                    </a:lnTo>
                    <a:close/>
                  </a:path>
                </a:pathLst>
              </a:custGeom>
              <a:solidFill>
                <a:srgbClr val="FFFFFF"/>
              </a:solidFill>
              <a:ln w="9525">
                <a:noFill/>
                <a:round/>
                <a:headEnd/>
                <a:tailEnd/>
              </a:ln>
            </p:spPr>
            <p:txBody>
              <a:bodyPr/>
              <a:lstStyle/>
              <a:p>
                <a:endParaRPr lang="ru-RU"/>
              </a:p>
            </p:txBody>
          </p:sp>
          <p:sp>
            <p:nvSpPr>
              <p:cNvPr id="163914" name="Freeform 139"/>
              <p:cNvSpPr>
                <a:spLocks/>
              </p:cNvSpPr>
              <p:nvPr/>
            </p:nvSpPr>
            <p:spPr bwMode="auto">
              <a:xfrm>
                <a:off x="3466" y="1316"/>
                <a:ext cx="90" cy="91"/>
              </a:xfrm>
              <a:custGeom>
                <a:avLst/>
                <a:gdLst>
                  <a:gd name="T0" fmla="*/ 8 w 90"/>
                  <a:gd name="T1" fmla="*/ 19 h 91"/>
                  <a:gd name="T2" fmla="*/ 21 w 90"/>
                  <a:gd name="T3" fmla="*/ 7 h 91"/>
                  <a:gd name="T4" fmla="*/ 36 w 90"/>
                  <a:gd name="T5" fmla="*/ 0 h 91"/>
                  <a:gd name="T6" fmla="*/ 55 w 90"/>
                  <a:gd name="T7" fmla="*/ 1 h 91"/>
                  <a:gd name="T8" fmla="*/ 71 w 90"/>
                  <a:gd name="T9" fmla="*/ 7 h 91"/>
                  <a:gd name="T10" fmla="*/ 83 w 90"/>
                  <a:gd name="T11" fmla="*/ 20 h 91"/>
                  <a:gd name="T12" fmla="*/ 90 w 90"/>
                  <a:gd name="T13" fmla="*/ 38 h 91"/>
                  <a:gd name="T14" fmla="*/ 90 w 90"/>
                  <a:gd name="T15" fmla="*/ 56 h 91"/>
                  <a:gd name="T16" fmla="*/ 87 w 90"/>
                  <a:gd name="T17" fmla="*/ 64 h 91"/>
                  <a:gd name="T18" fmla="*/ 82 w 90"/>
                  <a:gd name="T19" fmla="*/ 72 h 91"/>
                  <a:gd name="T20" fmla="*/ 70 w 90"/>
                  <a:gd name="T21" fmla="*/ 85 h 91"/>
                  <a:gd name="T22" fmla="*/ 53 w 90"/>
                  <a:gd name="T23" fmla="*/ 91 h 91"/>
                  <a:gd name="T24" fmla="*/ 35 w 90"/>
                  <a:gd name="T25" fmla="*/ 89 h 91"/>
                  <a:gd name="T26" fmla="*/ 19 w 90"/>
                  <a:gd name="T27" fmla="*/ 83 h 91"/>
                  <a:gd name="T28" fmla="*/ 6 w 90"/>
                  <a:gd name="T29" fmla="*/ 70 h 91"/>
                  <a:gd name="T30" fmla="*/ 0 w 90"/>
                  <a:gd name="T31" fmla="*/ 54 h 91"/>
                  <a:gd name="T32" fmla="*/ 0 w 90"/>
                  <a:gd name="T33" fmla="*/ 36 h 91"/>
                  <a:gd name="T34" fmla="*/ 4 w 90"/>
                  <a:gd name="T35" fmla="*/ 27 h 91"/>
                  <a:gd name="T36" fmla="*/ 8 w 90"/>
                  <a:gd name="T37" fmla="*/ 19 h 9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0"/>
                  <a:gd name="T58" fmla="*/ 0 h 91"/>
                  <a:gd name="T59" fmla="*/ 90 w 90"/>
                  <a:gd name="T60" fmla="*/ 91 h 9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0" h="91">
                    <a:moveTo>
                      <a:pt x="8" y="19"/>
                    </a:moveTo>
                    <a:lnTo>
                      <a:pt x="21" y="7"/>
                    </a:lnTo>
                    <a:lnTo>
                      <a:pt x="36" y="0"/>
                    </a:lnTo>
                    <a:lnTo>
                      <a:pt x="55" y="1"/>
                    </a:lnTo>
                    <a:lnTo>
                      <a:pt x="71" y="7"/>
                    </a:lnTo>
                    <a:lnTo>
                      <a:pt x="83" y="20"/>
                    </a:lnTo>
                    <a:lnTo>
                      <a:pt x="90" y="38"/>
                    </a:lnTo>
                    <a:lnTo>
                      <a:pt x="90" y="56"/>
                    </a:lnTo>
                    <a:lnTo>
                      <a:pt x="87" y="64"/>
                    </a:lnTo>
                    <a:lnTo>
                      <a:pt x="82" y="72"/>
                    </a:lnTo>
                    <a:lnTo>
                      <a:pt x="70" y="85"/>
                    </a:lnTo>
                    <a:lnTo>
                      <a:pt x="53" y="91"/>
                    </a:lnTo>
                    <a:lnTo>
                      <a:pt x="35" y="89"/>
                    </a:lnTo>
                    <a:lnTo>
                      <a:pt x="19" y="83"/>
                    </a:lnTo>
                    <a:lnTo>
                      <a:pt x="6" y="70"/>
                    </a:lnTo>
                    <a:lnTo>
                      <a:pt x="0" y="54"/>
                    </a:lnTo>
                    <a:lnTo>
                      <a:pt x="0" y="36"/>
                    </a:lnTo>
                    <a:lnTo>
                      <a:pt x="4" y="27"/>
                    </a:lnTo>
                    <a:lnTo>
                      <a:pt x="8" y="19"/>
                    </a:lnTo>
                  </a:path>
                </a:pathLst>
              </a:custGeom>
              <a:noFill/>
              <a:ln w="6350" cap="rnd">
                <a:solidFill>
                  <a:srgbClr val="000000"/>
                </a:solidFill>
                <a:prstDash val="solid"/>
                <a:round/>
                <a:headEnd/>
                <a:tailEnd/>
              </a:ln>
            </p:spPr>
            <p:txBody>
              <a:bodyPr/>
              <a:lstStyle/>
              <a:p>
                <a:endParaRPr lang="ru-RU"/>
              </a:p>
            </p:txBody>
          </p:sp>
          <p:sp>
            <p:nvSpPr>
              <p:cNvPr id="163915" name="Freeform 140"/>
              <p:cNvSpPr>
                <a:spLocks/>
              </p:cNvSpPr>
              <p:nvPr/>
            </p:nvSpPr>
            <p:spPr bwMode="auto">
              <a:xfrm>
                <a:off x="3383" y="1263"/>
                <a:ext cx="92" cy="90"/>
              </a:xfrm>
              <a:custGeom>
                <a:avLst/>
                <a:gdLst>
                  <a:gd name="T0" fmla="*/ 7 w 92"/>
                  <a:gd name="T1" fmla="*/ 22 h 90"/>
                  <a:gd name="T2" fmla="*/ 12 w 92"/>
                  <a:gd name="T3" fmla="*/ 14 h 90"/>
                  <a:gd name="T4" fmla="*/ 16 w 92"/>
                  <a:gd name="T5" fmla="*/ 11 h 90"/>
                  <a:gd name="T6" fmla="*/ 18 w 92"/>
                  <a:gd name="T7" fmla="*/ 10 h 90"/>
                  <a:gd name="T8" fmla="*/ 27 w 92"/>
                  <a:gd name="T9" fmla="*/ 5 h 90"/>
                  <a:gd name="T10" fmla="*/ 35 w 92"/>
                  <a:gd name="T11" fmla="*/ 1 h 90"/>
                  <a:gd name="T12" fmla="*/ 42 w 92"/>
                  <a:gd name="T13" fmla="*/ 0 h 90"/>
                  <a:gd name="T14" fmla="*/ 47 w 92"/>
                  <a:gd name="T15" fmla="*/ 0 h 90"/>
                  <a:gd name="T16" fmla="*/ 52 w 92"/>
                  <a:gd name="T17" fmla="*/ 0 h 90"/>
                  <a:gd name="T18" fmla="*/ 61 w 92"/>
                  <a:gd name="T19" fmla="*/ 1 h 90"/>
                  <a:gd name="T20" fmla="*/ 69 w 92"/>
                  <a:gd name="T21" fmla="*/ 6 h 90"/>
                  <a:gd name="T22" fmla="*/ 74 w 92"/>
                  <a:gd name="T23" fmla="*/ 8 h 90"/>
                  <a:gd name="T24" fmla="*/ 77 w 92"/>
                  <a:gd name="T25" fmla="*/ 10 h 90"/>
                  <a:gd name="T26" fmla="*/ 83 w 92"/>
                  <a:gd name="T27" fmla="*/ 17 h 90"/>
                  <a:gd name="T28" fmla="*/ 85 w 92"/>
                  <a:gd name="T29" fmla="*/ 20 h 90"/>
                  <a:gd name="T30" fmla="*/ 87 w 92"/>
                  <a:gd name="T31" fmla="*/ 25 h 90"/>
                  <a:gd name="T32" fmla="*/ 91 w 92"/>
                  <a:gd name="T33" fmla="*/ 33 h 90"/>
                  <a:gd name="T34" fmla="*/ 92 w 92"/>
                  <a:gd name="T35" fmla="*/ 41 h 90"/>
                  <a:gd name="T36" fmla="*/ 92 w 92"/>
                  <a:gd name="T37" fmla="*/ 46 h 90"/>
                  <a:gd name="T38" fmla="*/ 91 w 92"/>
                  <a:gd name="T39" fmla="*/ 50 h 90"/>
                  <a:gd name="T40" fmla="*/ 89 w 92"/>
                  <a:gd name="T41" fmla="*/ 59 h 90"/>
                  <a:gd name="T42" fmla="*/ 87 w 92"/>
                  <a:gd name="T43" fmla="*/ 63 h 90"/>
                  <a:gd name="T44" fmla="*/ 86 w 92"/>
                  <a:gd name="T45" fmla="*/ 68 h 90"/>
                  <a:gd name="T46" fmla="*/ 80 w 92"/>
                  <a:gd name="T47" fmla="*/ 74 h 90"/>
                  <a:gd name="T48" fmla="*/ 77 w 92"/>
                  <a:gd name="T49" fmla="*/ 78 h 90"/>
                  <a:gd name="T50" fmla="*/ 74 w 92"/>
                  <a:gd name="T51" fmla="*/ 80 h 90"/>
                  <a:gd name="T52" fmla="*/ 66 w 92"/>
                  <a:gd name="T53" fmla="*/ 85 h 90"/>
                  <a:gd name="T54" fmla="*/ 58 w 92"/>
                  <a:gd name="T55" fmla="*/ 89 h 90"/>
                  <a:gd name="T56" fmla="*/ 50 w 92"/>
                  <a:gd name="T57" fmla="*/ 90 h 90"/>
                  <a:gd name="T58" fmla="*/ 46 w 92"/>
                  <a:gd name="T59" fmla="*/ 90 h 90"/>
                  <a:gd name="T60" fmla="*/ 41 w 92"/>
                  <a:gd name="T61" fmla="*/ 90 h 90"/>
                  <a:gd name="T62" fmla="*/ 31 w 92"/>
                  <a:gd name="T63" fmla="*/ 87 h 90"/>
                  <a:gd name="T64" fmla="*/ 24 w 92"/>
                  <a:gd name="T65" fmla="*/ 84 h 90"/>
                  <a:gd name="T66" fmla="*/ 19 w 92"/>
                  <a:gd name="T67" fmla="*/ 80 h 90"/>
                  <a:gd name="T68" fmla="*/ 16 w 92"/>
                  <a:gd name="T69" fmla="*/ 79 h 90"/>
                  <a:gd name="T70" fmla="*/ 9 w 92"/>
                  <a:gd name="T71" fmla="*/ 73 h 90"/>
                  <a:gd name="T72" fmla="*/ 7 w 92"/>
                  <a:gd name="T73" fmla="*/ 68 h 90"/>
                  <a:gd name="T74" fmla="*/ 5 w 92"/>
                  <a:gd name="T75" fmla="*/ 65 h 90"/>
                  <a:gd name="T76" fmla="*/ 2 w 92"/>
                  <a:gd name="T77" fmla="*/ 57 h 90"/>
                  <a:gd name="T78" fmla="*/ 0 w 92"/>
                  <a:gd name="T79" fmla="*/ 48 h 90"/>
                  <a:gd name="T80" fmla="*/ 0 w 92"/>
                  <a:gd name="T81" fmla="*/ 44 h 90"/>
                  <a:gd name="T82" fmla="*/ 0 w 92"/>
                  <a:gd name="T83" fmla="*/ 40 h 90"/>
                  <a:gd name="T84" fmla="*/ 3 w 92"/>
                  <a:gd name="T85" fmla="*/ 30 h 90"/>
                  <a:gd name="T86" fmla="*/ 5 w 92"/>
                  <a:gd name="T87" fmla="*/ 27 h 90"/>
                  <a:gd name="T88" fmla="*/ 7 w 92"/>
                  <a:gd name="T89" fmla="*/ 22 h 9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2"/>
                  <a:gd name="T136" fmla="*/ 0 h 90"/>
                  <a:gd name="T137" fmla="*/ 92 w 92"/>
                  <a:gd name="T138" fmla="*/ 90 h 9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2" h="90">
                    <a:moveTo>
                      <a:pt x="7" y="22"/>
                    </a:moveTo>
                    <a:lnTo>
                      <a:pt x="12" y="14"/>
                    </a:lnTo>
                    <a:lnTo>
                      <a:pt x="16" y="11"/>
                    </a:lnTo>
                    <a:lnTo>
                      <a:pt x="18" y="10"/>
                    </a:lnTo>
                    <a:lnTo>
                      <a:pt x="27" y="5"/>
                    </a:lnTo>
                    <a:lnTo>
                      <a:pt x="35" y="1"/>
                    </a:lnTo>
                    <a:lnTo>
                      <a:pt x="42" y="0"/>
                    </a:lnTo>
                    <a:lnTo>
                      <a:pt x="47" y="0"/>
                    </a:lnTo>
                    <a:lnTo>
                      <a:pt x="52" y="0"/>
                    </a:lnTo>
                    <a:lnTo>
                      <a:pt x="61" y="1"/>
                    </a:lnTo>
                    <a:lnTo>
                      <a:pt x="69" y="6"/>
                    </a:lnTo>
                    <a:lnTo>
                      <a:pt x="74" y="8"/>
                    </a:lnTo>
                    <a:lnTo>
                      <a:pt x="77" y="10"/>
                    </a:lnTo>
                    <a:lnTo>
                      <a:pt x="83" y="17"/>
                    </a:lnTo>
                    <a:lnTo>
                      <a:pt x="85" y="20"/>
                    </a:lnTo>
                    <a:lnTo>
                      <a:pt x="87" y="25"/>
                    </a:lnTo>
                    <a:lnTo>
                      <a:pt x="91" y="33"/>
                    </a:lnTo>
                    <a:lnTo>
                      <a:pt x="92" y="41"/>
                    </a:lnTo>
                    <a:lnTo>
                      <a:pt x="92" y="46"/>
                    </a:lnTo>
                    <a:lnTo>
                      <a:pt x="91" y="50"/>
                    </a:lnTo>
                    <a:lnTo>
                      <a:pt x="89" y="59"/>
                    </a:lnTo>
                    <a:lnTo>
                      <a:pt x="87" y="63"/>
                    </a:lnTo>
                    <a:lnTo>
                      <a:pt x="86" y="68"/>
                    </a:lnTo>
                    <a:lnTo>
                      <a:pt x="80" y="74"/>
                    </a:lnTo>
                    <a:lnTo>
                      <a:pt x="77" y="78"/>
                    </a:lnTo>
                    <a:lnTo>
                      <a:pt x="74" y="80"/>
                    </a:lnTo>
                    <a:lnTo>
                      <a:pt x="66" y="85"/>
                    </a:lnTo>
                    <a:lnTo>
                      <a:pt x="58" y="89"/>
                    </a:lnTo>
                    <a:lnTo>
                      <a:pt x="50" y="90"/>
                    </a:lnTo>
                    <a:lnTo>
                      <a:pt x="46" y="90"/>
                    </a:lnTo>
                    <a:lnTo>
                      <a:pt x="41" y="90"/>
                    </a:lnTo>
                    <a:lnTo>
                      <a:pt x="31" y="87"/>
                    </a:lnTo>
                    <a:lnTo>
                      <a:pt x="24" y="84"/>
                    </a:lnTo>
                    <a:lnTo>
                      <a:pt x="19" y="80"/>
                    </a:lnTo>
                    <a:lnTo>
                      <a:pt x="16" y="79"/>
                    </a:lnTo>
                    <a:lnTo>
                      <a:pt x="9" y="73"/>
                    </a:lnTo>
                    <a:lnTo>
                      <a:pt x="7" y="68"/>
                    </a:lnTo>
                    <a:lnTo>
                      <a:pt x="5" y="65"/>
                    </a:lnTo>
                    <a:lnTo>
                      <a:pt x="2" y="57"/>
                    </a:lnTo>
                    <a:lnTo>
                      <a:pt x="0" y="48"/>
                    </a:lnTo>
                    <a:lnTo>
                      <a:pt x="0" y="44"/>
                    </a:lnTo>
                    <a:lnTo>
                      <a:pt x="0" y="40"/>
                    </a:lnTo>
                    <a:lnTo>
                      <a:pt x="3" y="30"/>
                    </a:lnTo>
                    <a:lnTo>
                      <a:pt x="5" y="27"/>
                    </a:lnTo>
                    <a:lnTo>
                      <a:pt x="7" y="22"/>
                    </a:lnTo>
                    <a:close/>
                  </a:path>
                </a:pathLst>
              </a:custGeom>
              <a:solidFill>
                <a:srgbClr val="FFFFFF"/>
              </a:solidFill>
              <a:ln w="9525">
                <a:noFill/>
                <a:round/>
                <a:headEnd/>
                <a:tailEnd/>
              </a:ln>
            </p:spPr>
            <p:txBody>
              <a:bodyPr/>
              <a:lstStyle/>
              <a:p>
                <a:endParaRPr lang="ru-RU"/>
              </a:p>
            </p:txBody>
          </p:sp>
          <p:sp>
            <p:nvSpPr>
              <p:cNvPr id="163916" name="Freeform 141"/>
              <p:cNvSpPr>
                <a:spLocks/>
              </p:cNvSpPr>
              <p:nvPr/>
            </p:nvSpPr>
            <p:spPr bwMode="auto">
              <a:xfrm>
                <a:off x="3383" y="1263"/>
                <a:ext cx="91" cy="88"/>
              </a:xfrm>
              <a:custGeom>
                <a:avLst/>
                <a:gdLst>
                  <a:gd name="T0" fmla="*/ 5 w 91"/>
                  <a:gd name="T1" fmla="*/ 22 h 88"/>
                  <a:gd name="T2" fmla="*/ 17 w 91"/>
                  <a:gd name="T3" fmla="*/ 8 h 88"/>
                  <a:gd name="T4" fmla="*/ 33 w 91"/>
                  <a:gd name="T5" fmla="*/ 1 h 88"/>
                  <a:gd name="T6" fmla="*/ 50 w 91"/>
                  <a:gd name="T7" fmla="*/ 0 h 88"/>
                  <a:gd name="T8" fmla="*/ 59 w 91"/>
                  <a:gd name="T9" fmla="*/ 1 h 88"/>
                  <a:gd name="T10" fmla="*/ 67 w 91"/>
                  <a:gd name="T11" fmla="*/ 4 h 88"/>
                  <a:gd name="T12" fmla="*/ 81 w 91"/>
                  <a:gd name="T13" fmla="*/ 17 h 88"/>
                  <a:gd name="T14" fmla="*/ 89 w 91"/>
                  <a:gd name="T15" fmla="*/ 33 h 88"/>
                  <a:gd name="T16" fmla="*/ 91 w 91"/>
                  <a:gd name="T17" fmla="*/ 50 h 88"/>
                  <a:gd name="T18" fmla="*/ 88 w 91"/>
                  <a:gd name="T19" fmla="*/ 58 h 88"/>
                  <a:gd name="T20" fmla="*/ 85 w 91"/>
                  <a:gd name="T21" fmla="*/ 66 h 88"/>
                  <a:gd name="T22" fmla="*/ 72 w 91"/>
                  <a:gd name="T23" fmla="*/ 79 h 88"/>
                  <a:gd name="T24" fmla="*/ 56 w 91"/>
                  <a:gd name="T25" fmla="*/ 88 h 88"/>
                  <a:gd name="T26" fmla="*/ 39 w 91"/>
                  <a:gd name="T27" fmla="*/ 88 h 88"/>
                  <a:gd name="T28" fmla="*/ 30 w 91"/>
                  <a:gd name="T29" fmla="*/ 86 h 88"/>
                  <a:gd name="T30" fmla="*/ 22 w 91"/>
                  <a:gd name="T31" fmla="*/ 83 h 88"/>
                  <a:gd name="T32" fmla="*/ 7 w 91"/>
                  <a:gd name="T33" fmla="*/ 70 h 88"/>
                  <a:gd name="T34" fmla="*/ 0 w 91"/>
                  <a:gd name="T35" fmla="*/ 57 h 88"/>
                  <a:gd name="T36" fmla="*/ 0 w 91"/>
                  <a:gd name="T37" fmla="*/ 39 h 88"/>
                  <a:gd name="T38" fmla="*/ 2 w 91"/>
                  <a:gd name="T39" fmla="*/ 30 h 88"/>
                  <a:gd name="T40" fmla="*/ 5 w 91"/>
                  <a:gd name="T41" fmla="*/ 22 h 8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1"/>
                  <a:gd name="T64" fmla="*/ 0 h 88"/>
                  <a:gd name="T65" fmla="*/ 91 w 91"/>
                  <a:gd name="T66" fmla="*/ 88 h 8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1" h="88">
                    <a:moveTo>
                      <a:pt x="5" y="22"/>
                    </a:moveTo>
                    <a:lnTo>
                      <a:pt x="17" y="8"/>
                    </a:lnTo>
                    <a:lnTo>
                      <a:pt x="33" y="1"/>
                    </a:lnTo>
                    <a:lnTo>
                      <a:pt x="50" y="0"/>
                    </a:lnTo>
                    <a:lnTo>
                      <a:pt x="59" y="1"/>
                    </a:lnTo>
                    <a:lnTo>
                      <a:pt x="67" y="4"/>
                    </a:lnTo>
                    <a:lnTo>
                      <a:pt x="81" y="17"/>
                    </a:lnTo>
                    <a:lnTo>
                      <a:pt x="89" y="33"/>
                    </a:lnTo>
                    <a:lnTo>
                      <a:pt x="91" y="50"/>
                    </a:lnTo>
                    <a:lnTo>
                      <a:pt x="88" y="58"/>
                    </a:lnTo>
                    <a:lnTo>
                      <a:pt x="85" y="66"/>
                    </a:lnTo>
                    <a:lnTo>
                      <a:pt x="72" y="79"/>
                    </a:lnTo>
                    <a:lnTo>
                      <a:pt x="56" y="88"/>
                    </a:lnTo>
                    <a:lnTo>
                      <a:pt x="39" y="88"/>
                    </a:lnTo>
                    <a:lnTo>
                      <a:pt x="30" y="86"/>
                    </a:lnTo>
                    <a:lnTo>
                      <a:pt x="22" y="83"/>
                    </a:lnTo>
                    <a:lnTo>
                      <a:pt x="7" y="70"/>
                    </a:lnTo>
                    <a:lnTo>
                      <a:pt x="0" y="57"/>
                    </a:lnTo>
                    <a:lnTo>
                      <a:pt x="0" y="39"/>
                    </a:lnTo>
                    <a:lnTo>
                      <a:pt x="2" y="30"/>
                    </a:lnTo>
                    <a:lnTo>
                      <a:pt x="5" y="22"/>
                    </a:lnTo>
                  </a:path>
                </a:pathLst>
              </a:custGeom>
              <a:noFill/>
              <a:ln w="6350" cap="rnd">
                <a:solidFill>
                  <a:srgbClr val="000000"/>
                </a:solidFill>
                <a:prstDash val="solid"/>
                <a:round/>
                <a:headEnd/>
                <a:tailEnd/>
              </a:ln>
            </p:spPr>
            <p:txBody>
              <a:bodyPr/>
              <a:lstStyle/>
              <a:p>
                <a:endParaRPr lang="ru-RU"/>
              </a:p>
            </p:txBody>
          </p:sp>
          <p:sp>
            <p:nvSpPr>
              <p:cNvPr id="163917" name="Freeform 142"/>
              <p:cNvSpPr>
                <a:spLocks/>
              </p:cNvSpPr>
              <p:nvPr/>
            </p:nvSpPr>
            <p:spPr bwMode="auto">
              <a:xfrm>
                <a:off x="3295" y="1216"/>
                <a:ext cx="91" cy="91"/>
              </a:xfrm>
              <a:custGeom>
                <a:avLst/>
                <a:gdLst>
                  <a:gd name="T0" fmla="*/ 3 w 91"/>
                  <a:gd name="T1" fmla="*/ 26 h 91"/>
                  <a:gd name="T2" fmla="*/ 6 w 91"/>
                  <a:gd name="T3" fmla="*/ 21 h 91"/>
                  <a:gd name="T4" fmla="*/ 7 w 91"/>
                  <a:gd name="T5" fmla="*/ 17 h 91"/>
                  <a:gd name="T6" fmla="*/ 14 w 91"/>
                  <a:gd name="T7" fmla="*/ 11 h 91"/>
                  <a:gd name="T8" fmla="*/ 22 w 91"/>
                  <a:gd name="T9" fmla="*/ 6 h 91"/>
                  <a:gd name="T10" fmla="*/ 24 w 91"/>
                  <a:gd name="T11" fmla="*/ 3 h 91"/>
                  <a:gd name="T12" fmla="*/ 29 w 91"/>
                  <a:gd name="T13" fmla="*/ 2 h 91"/>
                  <a:gd name="T14" fmla="*/ 37 w 91"/>
                  <a:gd name="T15" fmla="*/ 0 h 91"/>
                  <a:gd name="T16" fmla="*/ 42 w 91"/>
                  <a:gd name="T17" fmla="*/ 0 h 91"/>
                  <a:gd name="T18" fmla="*/ 46 w 91"/>
                  <a:gd name="T19" fmla="*/ 0 h 91"/>
                  <a:gd name="T20" fmla="*/ 56 w 91"/>
                  <a:gd name="T21" fmla="*/ 0 h 91"/>
                  <a:gd name="T22" fmla="*/ 59 w 91"/>
                  <a:gd name="T23" fmla="*/ 2 h 91"/>
                  <a:gd name="T24" fmla="*/ 64 w 91"/>
                  <a:gd name="T25" fmla="*/ 3 h 91"/>
                  <a:gd name="T26" fmla="*/ 69 w 91"/>
                  <a:gd name="T27" fmla="*/ 6 h 91"/>
                  <a:gd name="T28" fmla="*/ 72 w 91"/>
                  <a:gd name="T29" fmla="*/ 8 h 91"/>
                  <a:gd name="T30" fmla="*/ 78 w 91"/>
                  <a:gd name="T31" fmla="*/ 15 h 91"/>
                  <a:gd name="T32" fmla="*/ 81 w 91"/>
                  <a:gd name="T33" fmla="*/ 17 h 91"/>
                  <a:gd name="T34" fmla="*/ 84 w 91"/>
                  <a:gd name="T35" fmla="*/ 21 h 91"/>
                  <a:gd name="T36" fmla="*/ 87 w 91"/>
                  <a:gd name="T37" fmla="*/ 28 h 91"/>
                  <a:gd name="T38" fmla="*/ 91 w 91"/>
                  <a:gd name="T39" fmla="*/ 38 h 91"/>
                  <a:gd name="T40" fmla="*/ 91 w 91"/>
                  <a:gd name="T41" fmla="*/ 41 h 91"/>
                  <a:gd name="T42" fmla="*/ 91 w 91"/>
                  <a:gd name="T43" fmla="*/ 47 h 91"/>
                  <a:gd name="T44" fmla="*/ 89 w 91"/>
                  <a:gd name="T45" fmla="*/ 56 h 91"/>
                  <a:gd name="T46" fmla="*/ 87 w 91"/>
                  <a:gd name="T47" fmla="*/ 59 h 91"/>
                  <a:gd name="T48" fmla="*/ 86 w 91"/>
                  <a:gd name="T49" fmla="*/ 64 h 91"/>
                  <a:gd name="T50" fmla="*/ 84 w 91"/>
                  <a:gd name="T51" fmla="*/ 68 h 91"/>
                  <a:gd name="T52" fmla="*/ 82 w 91"/>
                  <a:gd name="T53" fmla="*/ 72 h 91"/>
                  <a:gd name="T54" fmla="*/ 75 w 91"/>
                  <a:gd name="T55" fmla="*/ 78 h 91"/>
                  <a:gd name="T56" fmla="*/ 69 w 91"/>
                  <a:gd name="T57" fmla="*/ 85 h 91"/>
                  <a:gd name="T58" fmla="*/ 65 w 91"/>
                  <a:gd name="T59" fmla="*/ 87 h 91"/>
                  <a:gd name="T60" fmla="*/ 61 w 91"/>
                  <a:gd name="T61" fmla="*/ 88 h 91"/>
                  <a:gd name="T62" fmla="*/ 52 w 91"/>
                  <a:gd name="T63" fmla="*/ 89 h 91"/>
                  <a:gd name="T64" fmla="*/ 48 w 91"/>
                  <a:gd name="T65" fmla="*/ 91 h 91"/>
                  <a:gd name="T66" fmla="*/ 44 w 91"/>
                  <a:gd name="T67" fmla="*/ 91 h 91"/>
                  <a:gd name="T68" fmla="*/ 35 w 91"/>
                  <a:gd name="T69" fmla="*/ 89 h 91"/>
                  <a:gd name="T70" fmla="*/ 30 w 91"/>
                  <a:gd name="T71" fmla="*/ 88 h 91"/>
                  <a:gd name="T72" fmla="*/ 25 w 91"/>
                  <a:gd name="T73" fmla="*/ 87 h 91"/>
                  <a:gd name="T74" fmla="*/ 22 w 91"/>
                  <a:gd name="T75" fmla="*/ 85 h 91"/>
                  <a:gd name="T76" fmla="*/ 17 w 91"/>
                  <a:gd name="T77" fmla="*/ 82 h 91"/>
                  <a:gd name="T78" fmla="*/ 11 w 91"/>
                  <a:gd name="T79" fmla="*/ 76 h 91"/>
                  <a:gd name="T80" fmla="*/ 7 w 91"/>
                  <a:gd name="T81" fmla="*/ 72 h 91"/>
                  <a:gd name="T82" fmla="*/ 6 w 91"/>
                  <a:gd name="T83" fmla="*/ 69 h 91"/>
                  <a:gd name="T84" fmla="*/ 1 w 91"/>
                  <a:gd name="T85" fmla="*/ 61 h 91"/>
                  <a:gd name="T86" fmla="*/ 0 w 91"/>
                  <a:gd name="T87" fmla="*/ 53 h 91"/>
                  <a:gd name="T88" fmla="*/ 0 w 91"/>
                  <a:gd name="T89" fmla="*/ 48 h 91"/>
                  <a:gd name="T90" fmla="*/ 0 w 91"/>
                  <a:gd name="T91" fmla="*/ 43 h 91"/>
                  <a:gd name="T92" fmla="*/ 0 w 91"/>
                  <a:gd name="T93" fmla="*/ 36 h 91"/>
                  <a:gd name="T94" fmla="*/ 1 w 91"/>
                  <a:gd name="T95" fmla="*/ 30 h 91"/>
                  <a:gd name="T96" fmla="*/ 3 w 91"/>
                  <a:gd name="T97" fmla="*/ 26 h 9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91"/>
                  <a:gd name="T148" fmla="*/ 0 h 91"/>
                  <a:gd name="T149" fmla="*/ 91 w 91"/>
                  <a:gd name="T150" fmla="*/ 91 h 9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91" h="91">
                    <a:moveTo>
                      <a:pt x="3" y="26"/>
                    </a:moveTo>
                    <a:lnTo>
                      <a:pt x="6" y="21"/>
                    </a:lnTo>
                    <a:lnTo>
                      <a:pt x="7" y="17"/>
                    </a:lnTo>
                    <a:lnTo>
                      <a:pt x="14" y="11"/>
                    </a:lnTo>
                    <a:lnTo>
                      <a:pt x="22" y="6"/>
                    </a:lnTo>
                    <a:lnTo>
                      <a:pt x="24" y="3"/>
                    </a:lnTo>
                    <a:lnTo>
                      <a:pt x="29" y="2"/>
                    </a:lnTo>
                    <a:lnTo>
                      <a:pt x="37" y="0"/>
                    </a:lnTo>
                    <a:lnTo>
                      <a:pt x="42" y="0"/>
                    </a:lnTo>
                    <a:lnTo>
                      <a:pt x="46" y="0"/>
                    </a:lnTo>
                    <a:lnTo>
                      <a:pt x="56" y="0"/>
                    </a:lnTo>
                    <a:lnTo>
                      <a:pt x="59" y="2"/>
                    </a:lnTo>
                    <a:lnTo>
                      <a:pt x="64" y="3"/>
                    </a:lnTo>
                    <a:lnTo>
                      <a:pt x="69" y="6"/>
                    </a:lnTo>
                    <a:lnTo>
                      <a:pt x="72" y="8"/>
                    </a:lnTo>
                    <a:lnTo>
                      <a:pt x="78" y="15"/>
                    </a:lnTo>
                    <a:lnTo>
                      <a:pt x="81" y="17"/>
                    </a:lnTo>
                    <a:lnTo>
                      <a:pt x="84" y="21"/>
                    </a:lnTo>
                    <a:lnTo>
                      <a:pt x="87" y="28"/>
                    </a:lnTo>
                    <a:lnTo>
                      <a:pt x="91" y="38"/>
                    </a:lnTo>
                    <a:lnTo>
                      <a:pt x="91" y="41"/>
                    </a:lnTo>
                    <a:lnTo>
                      <a:pt x="91" y="47"/>
                    </a:lnTo>
                    <a:lnTo>
                      <a:pt x="89" y="56"/>
                    </a:lnTo>
                    <a:lnTo>
                      <a:pt x="87" y="59"/>
                    </a:lnTo>
                    <a:lnTo>
                      <a:pt x="86" y="64"/>
                    </a:lnTo>
                    <a:lnTo>
                      <a:pt x="84" y="68"/>
                    </a:lnTo>
                    <a:lnTo>
                      <a:pt x="82" y="72"/>
                    </a:lnTo>
                    <a:lnTo>
                      <a:pt x="75" y="78"/>
                    </a:lnTo>
                    <a:lnTo>
                      <a:pt x="69" y="85"/>
                    </a:lnTo>
                    <a:lnTo>
                      <a:pt x="65" y="87"/>
                    </a:lnTo>
                    <a:lnTo>
                      <a:pt x="61" y="88"/>
                    </a:lnTo>
                    <a:lnTo>
                      <a:pt x="52" y="89"/>
                    </a:lnTo>
                    <a:lnTo>
                      <a:pt x="48" y="91"/>
                    </a:lnTo>
                    <a:lnTo>
                      <a:pt x="44" y="91"/>
                    </a:lnTo>
                    <a:lnTo>
                      <a:pt x="35" y="89"/>
                    </a:lnTo>
                    <a:lnTo>
                      <a:pt x="30" y="88"/>
                    </a:lnTo>
                    <a:lnTo>
                      <a:pt x="25" y="87"/>
                    </a:lnTo>
                    <a:lnTo>
                      <a:pt x="22" y="85"/>
                    </a:lnTo>
                    <a:lnTo>
                      <a:pt x="17" y="82"/>
                    </a:lnTo>
                    <a:lnTo>
                      <a:pt x="11" y="76"/>
                    </a:lnTo>
                    <a:lnTo>
                      <a:pt x="7" y="72"/>
                    </a:lnTo>
                    <a:lnTo>
                      <a:pt x="6" y="69"/>
                    </a:lnTo>
                    <a:lnTo>
                      <a:pt x="1" y="61"/>
                    </a:lnTo>
                    <a:lnTo>
                      <a:pt x="0" y="53"/>
                    </a:lnTo>
                    <a:lnTo>
                      <a:pt x="0" y="48"/>
                    </a:lnTo>
                    <a:lnTo>
                      <a:pt x="0" y="43"/>
                    </a:lnTo>
                    <a:lnTo>
                      <a:pt x="0" y="36"/>
                    </a:lnTo>
                    <a:lnTo>
                      <a:pt x="1" y="30"/>
                    </a:lnTo>
                    <a:lnTo>
                      <a:pt x="3" y="26"/>
                    </a:lnTo>
                    <a:close/>
                  </a:path>
                </a:pathLst>
              </a:custGeom>
              <a:solidFill>
                <a:srgbClr val="FFFFFF"/>
              </a:solidFill>
              <a:ln w="9525">
                <a:noFill/>
                <a:round/>
                <a:headEnd/>
                <a:tailEnd/>
              </a:ln>
            </p:spPr>
            <p:txBody>
              <a:bodyPr/>
              <a:lstStyle/>
              <a:p>
                <a:endParaRPr lang="ru-RU"/>
              </a:p>
            </p:txBody>
          </p:sp>
          <p:sp>
            <p:nvSpPr>
              <p:cNvPr id="163918" name="Freeform 143"/>
              <p:cNvSpPr>
                <a:spLocks/>
              </p:cNvSpPr>
              <p:nvPr/>
            </p:nvSpPr>
            <p:spPr bwMode="auto">
              <a:xfrm>
                <a:off x="3295" y="1214"/>
                <a:ext cx="91" cy="91"/>
              </a:xfrm>
              <a:custGeom>
                <a:avLst/>
                <a:gdLst>
                  <a:gd name="T0" fmla="*/ 3 w 91"/>
                  <a:gd name="T1" fmla="*/ 28 h 91"/>
                  <a:gd name="T2" fmla="*/ 14 w 91"/>
                  <a:gd name="T3" fmla="*/ 13 h 91"/>
                  <a:gd name="T4" fmla="*/ 29 w 91"/>
                  <a:gd name="T5" fmla="*/ 4 h 91"/>
                  <a:gd name="T6" fmla="*/ 46 w 91"/>
                  <a:gd name="T7" fmla="*/ 0 h 91"/>
                  <a:gd name="T8" fmla="*/ 56 w 91"/>
                  <a:gd name="T9" fmla="*/ 2 h 91"/>
                  <a:gd name="T10" fmla="*/ 64 w 91"/>
                  <a:gd name="T11" fmla="*/ 5 h 91"/>
                  <a:gd name="T12" fmla="*/ 72 w 91"/>
                  <a:gd name="T13" fmla="*/ 10 h 91"/>
                  <a:gd name="T14" fmla="*/ 80 w 91"/>
                  <a:gd name="T15" fmla="*/ 17 h 91"/>
                  <a:gd name="T16" fmla="*/ 87 w 91"/>
                  <a:gd name="T17" fmla="*/ 30 h 91"/>
                  <a:gd name="T18" fmla="*/ 91 w 91"/>
                  <a:gd name="T19" fmla="*/ 49 h 91"/>
                  <a:gd name="T20" fmla="*/ 86 w 91"/>
                  <a:gd name="T21" fmla="*/ 66 h 91"/>
                  <a:gd name="T22" fmla="*/ 76 w 91"/>
                  <a:gd name="T23" fmla="*/ 80 h 91"/>
                  <a:gd name="T24" fmla="*/ 61 w 91"/>
                  <a:gd name="T25" fmla="*/ 90 h 91"/>
                  <a:gd name="T26" fmla="*/ 44 w 91"/>
                  <a:gd name="T27" fmla="*/ 91 h 91"/>
                  <a:gd name="T28" fmla="*/ 35 w 91"/>
                  <a:gd name="T29" fmla="*/ 91 h 91"/>
                  <a:gd name="T30" fmla="*/ 26 w 91"/>
                  <a:gd name="T31" fmla="*/ 89 h 91"/>
                  <a:gd name="T32" fmla="*/ 17 w 91"/>
                  <a:gd name="T33" fmla="*/ 84 h 91"/>
                  <a:gd name="T34" fmla="*/ 11 w 91"/>
                  <a:gd name="T35" fmla="*/ 78 h 91"/>
                  <a:gd name="T36" fmla="*/ 1 w 91"/>
                  <a:gd name="T37" fmla="*/ 63 h 91"/>
                  <a:gd name="T38" fmla="*/ 0 w 91"/>
                  <a:gd name="T39" fmla="*/ 45 h 91"/>
                  <a:gd name="T40" fmla="*/ 3 w 91"/>
                  <a:gd name="T41" fmla="*/ 28 h 9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1"/>
                  <a:gd name="T64" fmla="*/ 0 h 91"/>
                  <a:gd name="T65" fmla="*/ 91 w 91"/>
                  <a:gd name="T66" fmla="*/ 91 h 9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1" h="91">
                    <a:moveTo>
                      <a:pt x="3" y="28"/>
                    </a:moveTo>
                    <a:lnTo>
                      <a:pt x="14" y="13"/>
                    </a:lnTo>
                    <a:lnTo>
                      <a:pt x="29" y="4"/>
                    </a:lnTo>
                    <a:lnTo>
                      <a:pt x="46" y="0"/>
                    </a:lnTo>
                    <a:lnTo>
                      <a:pt x="56" y="2"/>
                    </a:lnTo>
                    <a:lnTo>
                      <a:pt x="64" y="5"/>
                    </a:lnTo>
                    <a:lnTo>
                      <a:pt x="72" y="10"/>
                    </a:lnTo>
                    <a:lnTo>
                      <a:pt x="80" y="17"/>
                    </a:lnTo>
                    <a:lnTo>
                      <a:pt x="87" y="30"/>
                    </a:lnTo>
                    <a:lnTo>
                      <a:pt x="91" y="49"/>
                    </a:lnTo>
                    <a:lnTo>
                      <a:pt x="86" y="66"/>
                    </a:lnTo>
                    <a:lnTo>
                      <a:pt x="76" y="80"/>
                    </a:lnTo>
                    <a:lnTo>
                      <a:pt x="61" y="90"/>
                    </a:lnTo>
                    <a:lnTo>
                      <a:pt x="44" y="91"/>
                    </a:lnTo>
                    <a:lnTo>
                      <a:pt x="35" y="91"/>
                    </a:lnTo>
                    <a:lnTo>
                      <a:pt x="26" y="89"/>
                    </a:lnTo>
                    <a:lnTo>
                      <a:pt x="17" y="84"/>
                    </a:lnTo>
                    <a:lnTo>
                      <a:pt x="11" y="78"/>
                    </a:lnTo>
                    <a:lnTo>
                      <a:pt x="1" y="63"/>
                    </a:lnTo>
                    <a:lnTo>
                      <a:pt x="0" y="45"/>
                    </a:lnTo>
                    <a:lnTo>
                      <a:pt x="3" y="28"/>
                    </a:lnTo>
                  </a:path>
                </a:pathLst>
              </a:custGeom>
              <a:noFill/>
              <a:ln w="6350" cap="rnd">
                <a:solidFill>
                  <a:srgbClr val="000000"/>
                </a:solidFill>
                <a:prstDash val="solid"/>
                <a:round/>
                <a:headEnd/>
                <a:tailEnd/>
              </a:ln>
            </p:spPr>
            <p:txBody>
              <a:bodyPr/>
              <a:lstStyle/>
              <a:p>
                <a:endParaRPr lang="ru-RU"/>
              </a:p>
            </p:txBody>
          </p:sp>
          <p:sp>
            <p:nvSpPr>
              <p:cNvPr id="163919" name="Freeform 144"/>
              <p:cNvSpPr>
                <a:spLocks/>
              </p:cNvSpPr>
              <p:nvPr/>
            </p:nvSpPr>
            <p:spPr bwMode="auto">
              <a:xfrm>
                <a:off x="3205" y="1185"/>
                <a:ext cx="91" cy="90"/>
              </a:xfrm>
              <a:custGeom>
                <a:avLst/>
                <a:gdLst>
                  <a:gd name="T0" fmla="*/ 2 w 91"/>
                  <a:gd name="T1" fmla="*/ 30 h 90"/>
                  <a:gd name="T2" fmla="*/ 6 w 91"/>
                  <a:gd name="T3" fmla="*/ 23 h 90"/>
                  <a:gd name="T4" fmla="*/ 11 w 91"/>
                  <a:gd name="T5" fmla="*/ 15 h 90"/>
                  <a:gd name="T6" fmla="*/ 19 w 91"/>
                  <a:gd name="T7" fmla="*/ 10 h 90"/>
                  <a:gd name="T8" fmla="*/ 25 w 91"/>
                  <a:gd name="T9" fmla="*/ 6 h 90"/>
                  <a:gd name="T10" fmla="*/ 30 w 91"/>
                  <a:gd name="T11" fmla="*/ 4 h 90"/>
                  <a:gd name="T12" fmla="*/ 34 w 91"/>
                  <a:gd name="T13" fmla="*/ 2 h 90"/>
                  <a:gd name="T14" fmla="*/ 43 w 91"/>
                  <a:gd name="T15" fmla="*/ 0 h 90"/>
                  <a:gd name="T16" fmla="*/ 52 w 91"/>
                  <a:gd name="T17" fmla="*/ 0 h 90"/>
                  <a:gd name="T18" fmla="*/ 61 w 91"/>
                  <a:gd name="T19" fmla="*/ 4 h 90"/>
                  <a:gd name="T20" fmla="*/ 69 w 91"/>
                  <a:gd name="T21" fmla="*/ 7 h 90"/>
                  <a:gd name="T22" fmla="*/ 73 w 91"/>
                  <a:gd name="T23" fmla="*/ 10 h 90"/>
                  <a:gd name="T24" fmla="*/ 77 w 91"/>
                  <a:gd name="T25" fmla="*/ 13 h 90"/>
                  <a:gd name="T26" fmla="*/ 80 w 91"/>
                  <a:gd name="T27" fmla="*/ 17 h 90"/>
                  <a:gd name="T28" fmla="*/ 82 w 91"/>
                  <a:gd name="T29" fmla="*/ 19 h 90"/>
                  <a:gd name="T30" fmla="*/ 86 w 91"/>
                  <a:gd name="T31" fmla="*/ 28 h 90"/>
                  <a:gd name="T32" fmla="*/ 88 w 91"/>
                  <a:gd name="T33" fmla="*/ 30 h 90"/>
                  <a:gd name="T34" fmla="*/ 90 w 91"/>
                  <a:gd name="T35" fmla="*/ 35 h 90"/>
                  <a:gd name="T36" fmla="*/ 91 w 91"/>
                  <a:gd name="T37" fmla="*/ 43 h 90"/>
                  <a:gd name="T38" fmla="*/ 91 w 91"/>
                  <a:gd name="T39" fmla="*/ 52 h 90"/>
                  <a:gd name="T40" fmla="*/ 90 w 91"/>
                  <a:gd name="T41" fmla="*/ 58 h 90"/>
                  <a:gd name="T42" fmla="*/ 88 w 91"/>
                  <a:gd name="T43" fmla="*/ 60 h 90"/>
                  <a:gd name="T44" fmla="*/ 84 w 91"/>
                  <a:gd name="T45" fmla="*/ 70 h 90"/>
                  <a:gd name="T46" fmla="*/ 79 w 91"/>
                  <a:gd name="T47" fmla="*/ 76 h 90"/>
                  <a:gd name="T48" fmla="*/ 73 w 91"/>
                  <a:gd name="T49" fmla="*/ 82 h 90"/>
                  <a:gd name="T50" fmla="*/ 64 w 91"/>
                  <a:gd name="T51" fmla="*/ 87 h 90"/>
                  <a:gd name="T52" fmla="*/ 62 w 91"/>
                  <a:gd name="T53" fmla="*/ 88 h 90"/>
                  <a:gd name="T54" fmla="*/ 56 w 91"/>
                  <a:gd name="T55" fmla="*/ 88 h 90"/>
                  <a:gd name="T56" fmla="*/ 47 w 91"/>
                  <a:gd name="T57" fmla="*/ 90 h 90"/>
                  <a:gd name="T58" fmla="*/ 39 w 91"/>
                  <a:gd name="T59" fmla="*/ 90 h 90"/>
                  <a:gd name="T60" fmla="*/ 30 w 91"/>
                  <a:gd name="T61" fmla="*/ 87 h 90"/>
                  <a:gd name="T62" fmla="*/ 21 w 91"/>
                  <a:gd name="T63" fmla="*/ 84 h 90"/>
                  <a:gd name="T64" fmla="*/ 17 w 91"/>
                  <a:gd name="T65" fmla="*/ 81 h 90"/>
                  <a:gd name="T66" fmla="*/ 14 w 91"/>
                  <a:gd name="T67" fmla="*/ 79 h 90"/>
                  <a:gd name="T68" fmla="*/ 11 w 91"/>
                  <a:gd name="T69" fmla="*/ 77 h 90"/>
                  <a:gd name="T70" fmla="*/ 8 w 91"/>
                  <a:gd name="T71" fmla="*/ 71 h 90"/>
                  <a:gd name="T72" fmla="*/ 4 w 91"/>
                  <a:gd name="T73" fmla="*/ 65 h 90"/>
                  <a:gd name="T74" fmla="*/ 2 w 91"/>
                  <a:gd name="T75" fmla="*/ 60 h 90"/>
                  <a:gd name="T76" fmla="*/ 0 w 91"/>
                  <a:gd name="T77" fmla="*/ 58 h 90"/>
                  <a:gd name="T78" fmla="*/ 0 w 91"/>
                  <a:gd name="T79" fmla="*/ 48 h 90"/>
                  <a:gd name="T80" fmla="*/ 0 w 91"/>
                  <a:gd name="T81" fmla="*/ 38 h 90"/>
                  <a:gd name="T82" fmla="*/ 0 w 91"/>
                  <a:gd name="T83" fmla="*/ 36 h 90"/>
                  <a:gd name="T84" fmla="*/ 2 w 91"/>
                  <a:gd name="T85" fmla="*/ 30 h 9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1"/>
                  <a:gd name="T130" fmla="*/ 0 h 90"/>
                  <a:gd name="T131" fmla="*/ 91 w 91"/>
                  <a:gd name="T132" fmla="*/ 90 h 9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1" h="90">
                    <a:moveTo>
                      <a:pt x="2" y="30"/>
                    </a:moveTo>
                    <a:lnTo>
                      <a:pt x="6" y="23"/>
                    </a:lnTo>
                    <a:lnTo>
                      <a:pt x="11" y="15"/>
                    </a:lnTo>
                    <a:lnTo>
                      <a:pt x="19" y="10"/>
                    </a:lnTo>
                    <a:lnTo>
                      <a:pt x="25" y="6"/>
                    </a:lnTo>
                    <a:lnTo>
                      <a:pt x="30" y="4"/>
                    </a:lnTo>
                    <a:lnTo>
                      <a:pt x="34" y="2"/>
                    </a:lnTo>
                    <a:lnTo>
                      <a:pt x="43" y="0"/>
                    </a:lnTo>
                    <a:lnTo>
                      <a:pt x="52" y="0"/>
                    </a:lnTo>
                    <a:lnTo>
                      <a:pt x="61" y="4"/>
                    </a:lnTo>
                    <a:lnTo>
                      <a:pt x="69" y="7"/>
                    </a:lnTo>
                    <a:lnTo>
                      <a:pt x="73" y="10"/>
                    </a:lnTo>
                    <a:lnTo>
                      <a:pt x="77" y="13"/>
                    </a:lnTo>
                    <a:lnTo>
                      <a:pt x="80" y="17"/>
                    </a:lnTo>
                    <a:lnTo>
                      <a:pt x="82" y="19"/>
                    </a:lnTo>
                    <a:lnTo>
                      <a:pt x="86" y="28"/>
                    </a:lnTo>
                    <a:lnTo>
                      <a:pt x="88" y="30"/>
                    </a:lnTo>
                    <a:lnTo>
                      <a:pt x="90" y="35"/>
                    </a:lnTo>
                    <a:lnTo>
                      <a:pt x="91" y="43"/>
                    </a:lnTo>
                    <a:lnTo>
                      <a:pt x="91" y="52"/>
                    </a:lnTo>
                    <a:lnTo>
                      <a:pt x="90" y="58"/>
                    </a:lnTo>
                    <a:lnTo>
                      <a:pt x="88" y="60"/>
                    </a:lnTo>
                    <a:lnTo>
                      <a:pt x="84" y="70"/>
                    </a:lnTo>
                    <a:lnTo>
                      <a:pt x="79" y="76"/>
                    </a:lnTo>
                    <a:lnTo>
                      <a:pt x="73" y="82"/>
                    </a:lnTo>
                    <a:lnTo>
                      <a:pt x="64" y="87"/>
                    </a:lnTo>
                    <a:lnTo>
                      <a:pt x="62" y="88"/>
                    </a:lnTo>
                    <a:lnTo>
                      <a:pt x="56" y="88"/>
                    </a:lnTo>
                    <a:lnTo>
                      <a:pt x="47" y="90"/>
                    </a:lnTo>
                    <a:lnTo>
                      <a:pt x="39" y="90"/>
                    </a:lnTo>
                    <a:lnTo>
                      <a:pt x="30" y="87"/>
                    </a:lnTo>
                    <a:lnTo>
                      <a:pt x="21" y="84"/>
                    </a:lnTo>
                    <a:lnTo>
                      <a:pt x="17" y="81"/>
                    </a:lnTo>
                    <a:lnTo>
                      <a:pt x="14" y="79"/>
                    </a:lnTo>
                    <a:lnTo>
                      <a:pt x="11" y="77"/>
                    </a:lnTo>
                    <a:lnTo>
                      <a:pt x="8" y="71"/>
                    </a:lnTo>
                    <a:lnTo>
                      <a:pt x="4" y="65"/>
                    </a:lnTo>
                    <a:lnTo>
                      <a:pt x="2" y="60"/>
                    </a:lnTo>
                    <a:lnTo>
                      <a:pt x="0" y="58"/>
                    </a:lnTo>
                    <a:lnTo>
                      <a:pt x="0" y="48"/>
                    </a:lnTo>
                    <a:lnTo>
                      <a:pt x="0" y="38"/>
                    </a:lnTo>
                    <a:lnTo>
                      <a:pt x="0" y="36"/>
                    </a:lnTo>
                    <a:lnTo>
                      <a:pt x="2" y="30"/>
                    </a:lnTo>
                    <a:close/>
                  </a:path>
                </a:pathLst>
              </a:custGeom>
              <a:solidFill>
                <a:srgbClr val="FFFFFF"/>
              </a:solidFill>
              <a:ln w="9525">
                <a:noFill/>
                <a:round/>
                <a:headEnd/>
                <a:tailEnd/>
              </a:ln>
            </p:spPr>
            <p:txBody>
              <a:bodyPr/>
              <a:lstStyle/>
              <a:p>
                <a:endParaRPr lang="ru-RU"/>
              </a:p>
            </p:txBody>
          </p:sp>
          <p:sp>
            <p:nvSpPr>
              <p:cNvPr id="163920" name="Freeform 145"/>
              <p:cNvSpPr>
                <a:spLocks/>
              </p:cNvSpPr>
              <p:nvPr/>
            </p:nvSpPr>
            <p:spPr bwMode="auto">
              <a:xfrm>
                <a:off x="3119" y="1155"/>
                <a:ext cx="92" cy="90"/>
              </a:xfrm>
              <a:custGeom>
                <a:avLst/>
                <a:gdLst>
                  <a:gd name="T0" fmla="*/ 1 w 92"/>
                  <a:gd name="T1" fmla="*/ 34 h 90"/>
                  <a:gd name="T2" fmla="*/ 4 w 92"/>
                  <a:gd name="T3" fmla="*/ 25 h 90"/>
                  <a:gd name="T4" fmla="*/ 7 w 92"/>
                  <a:gd name="T5" fmla="*/ 21 h 90"/>
                  <a:gd name="T6" fmla="*/ 9 w 92"/>
                  <a:gd name="T7" fmla="*/ 17 h 90"/>
                  <a:gd name="T8" fmla="*/ 15 w 92"/>
                  <a:gd name="T9" fmla="*/ 10 h 90"/>
                  <a:gd name="T10" fmla="*/ 23 w 92"/>
                  <a:gd name="T11" fmla="*/ 5 h 90"/>
                  <a:gd name="T12" fmla="*/ 27 w 92"/>
                  <a:gd name="T13" fmla="*/ 4 h 90"/>
                  <a:gd name="T14" fmla="*/ 32 w 92"/>
                  <a:gd name="T15" fmla="*/ 2 h 90"/>
                  <a:gd name="T16" fmla="*/ 39 w 92"/>
                  <a:gd name="T17" fmla="*/ 0 h 90"/>
                  <a:gd name="T18" fmla="*/ 49 w 92"/>
                  <a:gd name="T19" fmla="*/ 0 h 90"/>
                  <a:gd name="T20" fmla="*/ 53 w 92"/>
                  <a:gd name="T21" fmla="*/ 0 h 90"/>
                  <a:gd name="T22" fmla="*/ 58 w 92"/>
                  <a:gd name="T23" fmla="*/ 0 h 90"/>
                  <a:gd name="T24" fmla="*/ 66 w 92"/>
                  <a:gd name="T25" fmla="*/ 4 h 90"/>
                  <a:gd name="T26" fmla="*/ 71 w 92"/>
                  <a:gd name="T27" fmla="*/ 7 h 90"/>
                  <a:gd name="T28" fmla="*/ 74 w 92"/>
                  <a:gd name="T29" fmla="*/ 9 h 90"/>
                  <a:gd name="T30" fmla="*/ 81 w 92"/>
                  <a:gd name="T31" fmla="*/ 15 h 90"/>
                  <a:gd name="T32" fmla="*/ 87 w 92"/>
                  <a:gd name="T33" fmla="*/ 23 h 90"/>
                  <a:gd name="T34" fmla="*/ 89 w 92"/>
                  <a:gd name="T35" fmla="*/ 26 h 90"/>
                  <a:gd name="T36" fmla="*/ 90 w 92"/>
                  <a:gd name="T37" fmla="*/ 30 h 90"/>
                  <a:gd name="T38" fmla="*/ 92 w 92"/>
                  <a:gd name="T39" fmla="*/ 39 h 90"/>
                  <a:gd name="T40" fmla="*/ 92 w 92"/>
                  <a:gd name="T41" fmla="*/ 49 h 90"/>
                  <a:gd name="T42" fmla="*/ 92 w 92"/>
                  <a:gd name="T43" fmla="*/ 53 h 90"/>
                  <a:gd name="T44" fmla="*/ 90 w 92"/>
                  <a:gd name="T45" fmla="*/ 56 h 90"/>
                  <a:gd name="T46" fmla="*/ 87 w 92"/>
                  <a:gd name="T47" fmla="*/ 66 h 90"/>
                  <a:gd name="T48" fmla="*/ 85 w 92"/>
                  <a:gd name="T49" fmla="*/ 69 h 90"/>
                  <a:gd name="T50" fmla="*/ 83 w 92"/>
                  <a:gd name="T51" fmla="*/ 74 h 90"/>
                  <a:gd name="T52" fmla="*/ 76 w 92"/>
                  <a:gd name="T53" fmla="*/ 80 h 90"/>
                  <a:gd name="T54" fmla="*/ 70 w 92"/>
                  <a:gd name="T55" fmla="*/ 85 h 90"/>
                  <a:gd name="T56" fmla="*/ 65 w 92"/>
                  <a:gd name="T57" fmla="*/ 87 h 90"/>
                  <a:gd name="T58" fmla="*/ 62 w 92"/>
                  <a:gd name="T59" fmla="*/ 89 h 90"/>
                  <a:gd name="T60" fmla="*/ 52 w 92"/>
                  <a:gd name="T61" fmla="*/ 90 h 90"/>
                  <a:gd name="T62" fmla="*/ 44 w 92"/>
                  <a:gd name="T63" fmla="*/ 90 h 90"/>
                  <a:gd name="T64" fmla="*/ 40 w 92"/>
                  <a:gd name="T65" fmla="*/ 90 h 90"/>
                  <a:gd name="T66" fmla="*/ 34 w 92"/>
                  <a:gd name="T67" fmla="*/ 90 h 90"/>
                  <a:gd name="T68" fmla="*/ 25 w 92"/>
                  <a:gd name="T69" fmla="*/ 87 h 90"/>
                  <a:gd name="T70" fmla="*/ 22 w 92"/>
                  <a:gd name="T71" fmla="*/ 84 h 90"/>
                  <a:gd name="T72" fmla="*/ 17 w 92"/>
                  <a:gd name="T73" fmla="*/ 82 h 90"/>
                  <a:gd name="T74" fmla="*/ 11 w 92"/>
                  <a:gd name="T75" fmla="*/ 76 h 90"/>
                  <a:gd name="T76" fmla="*/ 6 w 92"/>
                  <a:gd name="T77" fmla="*/ 68 h 90"/>
                  <a:gd name="T78" fmla="*/ 4 w 92"/>
                  <a:gd name="T79" fmla="*/ 65 h 90"/>
                  <a:gd name="T80" fmla="*/ 2 w 92"/>
                  <a:gd name="T81" fmla="*/ 59 h 90"/>
                  <a:gd name="T82" fmla="*/ 0 w 92"/>
                  <a:gd name="T83" fmla="*/ 52 h 90"/>
                  <a:gd name="T84" fmla="*/ 0 w 92"/>
                  <a:gd name="T85" fmla="*/ 42 h 90"/>
                  <a:gd name="T86" fmla="*/ 0 w 92"/>
                  <a:gd name="T87" fmla="*/ 38 h 90"/>
                  <a:gd name="T88" fmla="*/ 1 w 92"/>
                  <a:gd name="T89" fmla="*/ 34 h 9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2"/>
                  <a:gd name="T136" fmla="*/ 0 h 90"/>
                  <a:gd name="T137" fmla="*/ 92 w 92"/>
                  <a:gd name="T138" fmla="*/ 90 h 9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2" h="90">
                    <a:moveTo>
                      <a:pt x="1" y="34"/>
                    </a:moveTo>
                    <a:lnTo>
                      <a:pt x="4" y="25"/>
                    </a:lnTo>
                    <a:lnTo>
                      <a:pt x="7" y="21"/>
                    </a:lnTo>
                    <a:lnTo>
                      <a:pt x="9" y="17"/>
                    </a:lnTo>
                    <a:lnTo>
                      <a:pt x="15" y="10"/>
                    </a:lnTo>
                    <a:lnTo>
                      <a:pt x="23" y="5"/>
                    </a:lnTo>
                    <a:lnTo>
                      <a:pt x="27" y="4"/>
                    </a:lnTo>
                    <a:lnTo>
                      <a:pt x="32" y="2"/>
                    </a:lnTo>
                    <a:lnTo>
                      <a:pt x="39" y="0"/>
                    </a:lnTo>
                    <a:lnTo>
                      <a:pt x="49" y="0"/>
                    </a:lnTo>
                    <a:lnTo>
                      <a:pt x="53" y="0"/>
                    </a:lnTo>
                    <a:lnTo>
                      <a:pt x="58" y="0"/>
                    </a:lnTo>
                    <a:lnTo>
                      <a:pt x="66" y="4"/>
                    </a:lnTo>
                    <a:lnTo>
                      <a:pt x="71" y="7"/>
                    </a:lnTo>
                    <a:lnTo>
                      <a:pt x="74" y="9"/>
                    </a:lnTo>
                    <a:lnTo>
                      <a:pt x="81" y="15"/>
                    </a:lnTo>
                    <a:lnTo>
                      <a:pt x="87" y="23"/>
                    </a:lnTo>
                    <a:lnTo>
                      <a:pt x="89" y="26"/>
                    </a:lnTo>
                    <a:lnTo>
                      <a:pt x="90" y="30"/>
                    </a:lnTo>
                    <a:lnTo>
                      <a:pt x="92" y="39"/>
                    </a:lnTo>
                    <a:lnTo>
                      <a:pt x="92" y="49"/>
                    </a:lnTo>
                    <a:lnTo>
                      <a:pt x="92" y="53"/>
                    </a:lnTo>
                    <a:lnTo>
                      <a:pt x="90" y="56"/>
                    </a:lnTo>
                    <a:lnTo>
                      <a:pt x="87" y="66"/>
                    </a:lnTo>
                    <a:lnTo>
                      <a:pt x="85" y="69"/>
                    </a:lnTo>
                    <a:lnTo>
                      <a:pt x="83" y="74"/>
                    </a:lnTo>
                    <a:lnTo>
                      <a:pt x="76" y="80"/>
                    </a:lnTo>
                    <a:lnTo>
                      <a:pt x="70" y="85"/>
                    </a:lnTo>
                    <a:lnTo>
                      <a:pt x="65" y="87"/>
                    </a:lnTo>
                    <a:lnTo>
                      <a:pt x="62" y="89"/>
                    </a:lnTo>
                    <a:lnTo>
                      <a:pt x="52" y="90"/>
                    </a:lnTo>
                    <a:lnTo>
                      <a:pt x="44" y="90"/>
                    </a:lnTo>
                    <a:lnTo>
                      <a:pt x="40" y="90"/>
                    </a:lnTo>
                    <a:lnTo>
                      <a:pt x="34" y="90"/>
                    </a:lnTo>
                    <a:lnTo>
                      <a:pt x="25" y="87"/>
                    </a:lnTo>
                    <a:lnTo>
                      <a:pt x="22" y="84"/>
                    </a:lnTo>
                    <a:lnTo>
                      <a:pt x="17" y="82"/>
                    </a:lnTo>
                    <a:lnTo>
                      <a:pt x="11" y="76"/>
                    </a:lnTo>
                    <a:lnTo>
                      <a:pt x="6" y="68"/>
                    </a:lnTo>
                    <a:lnTo>
                      <a:pt x="4" y="65"/>
                    </a:lnTo>
                    <a:lnTo>
                      <a:pt x="2" y="59"/>
                    </a:lnTo>
                    <a:lnTo>
                      <a:pt x="0" y="52"/>
                    </a:lnTo>
                    <a:lnTo>
                      <a:pt x="0" y="42"/>
                    </a:lnTo>
                    <a:lnTo>
                      <a:pt x="0" y="38"/>
                    </a:lnTo>
                    <a:lnTo>
                      <a:pt x="1" y="34"/>
                    </a:lnTo>
                    <a:close/>
                  </a:path>
                </a:pathLst>
              </a:custGeom>
              <a:solidFill>
                <a:srgbClr val="FFFFFF"/>
              </a:solidFill>
              <a:ln w="9525">
                <a:noFill/>
                <a:round/>
                <a:headEnd/>
                <a:tailEnd/>
              </a:ln>
            </p:spPr>
            <p:txBody>
              <a:bodyPr/>
              <a:lstStyle/>
              <a:p>
                <a:endParaRPr lang="ru-RU"/>
              </a:p>
            </p:txBody>
          </p:sp>
          <p:sp>
            <p:nvSpPr>
              <p:cNvPr id="163921" name="Freeform 146"/>
              <p:cNvSpPr>
                <a:spLocks/>
              </p:cNvSpPr>
              <p:nvPr/>
            </p:nvSpPr>
            <p:spPr bwMode="auto">
              <a:xfrm>
                <a:off x="3117" y="1153"/>
                <a:ext cx="94" cy="92"/>
              </a:xfrm>
              <a:custGeom>
                <a:avLst/>
                <a:gdLst>
                  <a:gd name="T0" fmla="*/ 2 w 94"/>
                  <a:gd name="T1" fmla="*/ 34 h 92"/>
                  <a:gd name="T2" fmla="*/ 10 w 94"/>
                  <a:gd name="T3" fmla="*/ 19 h 92"/>
                  <a:gd name="T4" fmla="*/ 24 w 94"/>
                  <a:gd name="T5" fmla="*/ 7 h 92"/>
                  <a:gd name="T6" fmla="*/ 40 w 94"/>
                  <a:gd name="T7" fmla="*/ 2 h 92"/>
                  <a:gd name="T8" fmla="*/ 50 w 94"/>
                  <a:gd name="T9" fmla="*/ 0 h 92"/>
                  <a:gd name="T10" fmla="*/ 59 w 94"/>
                  <a:gd name="T11" fmla="*/ 2 h 92"/>
                  <a:gd name="T12" fmla="*/ 75 w 94"/>
                  <a:gd name="T13" fmla="*/ 11 h 92"/>
                  <a:gd name="T14" fmla="*/ 88 w 94"/>
                  <a:gd name="T15" fmla="*/ 25 h 92"/>
                  <a:gd name="T16" fmla="*/ 93 w 94"/>
                  <a:gd name="T17" fmla="*/ 41 h 92"/>
                  <a:gd name="T18" fmla="*/ 94 w 94"/>
                  <a:gd name="T19" fmla="*/ 51 h 92"/>
                  <a:gd name="T20" fmla="*/ 93 w 94"/>
                  <a:gd name="T21" fmla="*/ 59 h 92"/>
                  <a:gd name="T22" fmla="*/ 84 w 94"/>
                  <a:gd name="T23" fmla="*/ 74 h 92"/>
                  <a:gd name="T24" fmla="*/ 71 w 94"/>
                  <a:gd name="T25" fmla="*/ 87 h 92"/>
                  <a:gd name="T26" fmla="*/ 53 w 94"/>
                  <a:gd name="T27" fmla="*/ 92 h 92"/>
                  <a:gd name="T28" fmla="*/ 45 w 94"/>
                  <a:gd name="T29" fmla="*/ 92 h 92"/>
                  <a:gd name="T30" fmla="*/ 35 w 94"/>
                  <a:gd name="T31" fmla="*/ 91 h 92"/>
                  <a:gd name="T32" fmla="*/ 18 w 94"/>
                  <a:gd name="T33" fmla="*/ 82 h 92"/>
                  <a:gd name="T34" fmla="*/ 6 w 94"/>
                  <a:gd name="T35" fmla="*/ 70 h 92"/>
                  <a:gd name="T36" fmla="*/ 0 w 94"/>
                  <a:gd name="T37" fmla="*/ 54 h 92"/>
                  <a:gd name="T38" fmla="*/ 0 w 94"/>
                  <a:gd name="T39" fmla="*/ 44 h 92"/>
                  <a:gd name="T40" fmla="*/ 2 w 94"/>
                  <a:gd name="T41" fmla="*/ 34 h 9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4"/>
                  <a:gd name="T64" fmla="*/ 0 h 92"/>
                  <a:gd name="T65" fmla="*/ 94 w 94"/>
                  <a:gd name="T66" fmla="*/ 92 h 9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4" h="92">
                    <a:moveTo>
                      <a:pt x="2" y="34"/>
                    </a:moveTo>
                    <a:lnTo>
                      <a:pt x="10" y="19"/>
                    </a:lnTo>
                    <a:lnTo>
                      <a:pt x="24" y="7"/>
                    </a:lnTo>
                    <a:lnTo>
                      <a:pt x="40" y="2"/>
                    </a:lnTo>
                    <a:lnTo>
                      <a:pt x="50" y="0"/>
                    </a:lnTo>
                    <a:lnTo>
                      <a:pt x="59" y="2"/>
                    </a:lnTo>
                    <a:lnTo>
                      <a:pt x="75" y="11"/>
                    </a:lnTo>
                    <a:lnTo>
                      <a:pt x="88" y="25"/>
                    </a:lnTo>
                    <a:lnTo>
                      <a:pt x="93" y="41"/>
                    </a:lnTo>
                    <a:lnTo>
                      <a:pt x="94" y="51"/>
                    </a:lnTo>
                    <a:lnTo>
                      <a:pt x="93" y="59"/>
                    </a:lnTo>
                    <a:lnTo>
                      <a:pt x="84" y="74"/>
                    </a:lnTo>
                    <a:lnTo>
                      <a:pt x="71" y="87"/>
                    </a:lnTo>
                    <a:lnTo>
                      <a:pt x="53" y="92"/>
                    </a:lnTo>
                    <a:lnTo>
                      <a:pt x="45" y="92"/>
                    </a:lnTo>
                    <a:lnTo>
                      <a:pt x="35" y="91"/>
                    </a:lnTo>
                    <a:lnTo>
                      <a:pt x="18" y="82"/>
                    </a:lnTo>
                    <a:lnTo>
                      <a:pt x="6" y="70"/>
                    </a:lnTo>
                    <a:lnTo>
                      <a:pt x="0" y="54"/>
                    </a:lnTo>
                    <a:lnTo>
                      <a:pt x="0" y="44"/>
                    </a:lnTo>
                    <a:lnTo>
                      <a:pt x="2" y="34"/>
                    </a:lnTo>
                  </a:path>
                </a:pathLst>
              </a:custGeom>
              <a:noFill/>
              <a:ln w="6350" cap="rnd">
                <a:solidFill>
                  <a:srgbClr val="000000"/>
                </a:solidFill>
                <a:prstDash val="solid"/>
                <a:round/>
                <a:headEnd/>
                <a:tailEnd/>
              </a:ln>
            </p:spPr>
            <p:txBody>
              <a:bodyPr/>
              <a:lstStyle/>
              <a:p>
                <a:endParaRPr lang="ru-RU"/>
              </a:p>
            </p:txBody>
          </p:sp>
          <p:sp>
            <p:nvSpPr>
              <p:cNvPr id="163922" name="Freeform 147"/>
              <p:cNvSpPr>
                <a:spLocks/>
              </p:cNvSpPr>
              <p:nvPr/>
            </p:nvSpPr>
            <p:spPr bwMode="auto">
              <a:xfrm>
                <a:off x="3017" y="1145"/>
                <a:ext cx="93" cy="88"/>
              </a:xfrm>
              <a:custGeom>
                <a:avLst/>
                <a:gdLst>
                  <a:gd name="T0" fmla="*/ 2 w 93"/>
                  <a:gd name="T1" fmla="*/ 37 h 88"/>
                  <a:gd name="T2" fmla="*/ 2 w 93"/>
                  <a:gd name="T3" fmla="*/ 32 h 88"/>
                  <a:gd name="T4" fmla="*/ 4 w 93"/>
                  <a:gd name="T5" fmla="*/ 28 h 88"/>
                  <a:gd name="T6" fmla="*/ 4 w 93"/>
                  <a:gd name="T7" fmla="*/ 24 h 88"/>
                  <a:gd name="T8" fmla="*/ 8 w 93"/>
                  <a:gd name="T9" fmla="*/ 20 h 88"/>
                  <a:gd name="T10" fmla="*/ 13 w 93"/>
                  <a:gd name="T11" fmla="*/ 13 h 88"/>
                  <a:gd name="T12" fmla="*/ 21 w 93"/>
                  <a:gd name="T13" fmla="*/ 8 h 88"/>
                  <a:gd name="T14" fmla="*/ 27 w 93"/>
                  <a:gd name="T15" fmla="*/ 4 h 88"/>
                  <a:gd name="T16" fmla="*/ 36 w 93"/>
                  <a:gd name="T17" fmla="*/ 1 h 88"/>
                  <a:gd name="T18" fmla="*/ 42 w 93"/>
                  <a:gd name="T19" fmla="*/ 0 h 88"/>
                  <a:gd name="T20" fmla="*/ 45 w 93"/>
                  <a:gd name="T21" fmla="*/ 0 h 88"/>
                  <a:gd name="T22" fmla="*/ 49 w 93"/>
                  <a:gd name="T23" fmla="*/ 0 h 88"/>
                  <a:gd name="T24" fmla="*/ 55 w 93"/>
                  <a:gd name="T25" fmla="*/ 1 h 88"/>
                  <a:gd name="T26" fmla="*/ 59 w 93"/>
                  <a:gd name="T27" fmla="*/ 1 h 88"/>
                  <a:gd name="T28" fmla="*/ 64 w 93"/>
                  <a:gd name="T29" fmla="*/ 2 h 88"/>
                  <a:gd name="T30" fmla="*/ 72 w 93"/>
                  <a:gd name="T31" fmla="*/ 7 h 88"/>
                  <a:gd name="T32" fmla="*/ 80 w 93"/>
                  <a:gd name="T33" fmla="*/ 12 h 88"/>
                  <a:gd name="T34" fmla="*/ 85 w 93"/>
                  <a:gd name="T35" fmla="*/ 18 h 88"/>
                  <a:gd name="T36" fmla="*/ 89 w 93"/>
                  <a:gd name="T37" fmla="*/ 26 h 88"/>
                  <a:gd name="T38" fmla="*/ 93 w 93"/>
                  <a:gd name="T39" fmla="*/ 33 h 88"/>
                  <a:gd name="T40" fmla="*/ 93 w 93"/>
                  <a:gd name="T41" fmla="*/ 43 h 88"/>
                  <a:gd name="T42" fmla="*/ 93 w 93"/>
                  <a:gd name="T43" fmla="*/ 48 h 88"/>
                  <a:gd name="T44" fmla="*/ 93 w 93"/>
                  <a:gd name="T45" fmla="*/ 52 h 88"/>
                  <a:gd name="T46" fmla="*/ 91 w 93"/>
                  <a:gd name="T47" fmla="*/ 55 h 88"/>
                  <a:gd name="T48" fmla="*/ 89 w 93"/>
                  <a:gd name="T49" fmla="*/ 59 h 88"/>
                  <a:gd name="T50" fmla="*/ 88 w 93"/>
                  <a:gd name="T51" fmla="*/ 64 h 88"/>
                  <a:gd name="T52" fmla="*/ 86 w 93"/>
                  <a:gd name="T53" fmla="*/ 68 h 88"/>
                  <a:gd name="T54" fmla="*/ 80 w 93"/>
                  <a:gd name="T55" fmla="*/ 74 h 88"/>
                  <a:gd name="T56" fmla="*/ 74 w 93"/>
                  <a:gd name="T57" fmla="*/ 79 h 88"/>
                  <a:gd name="T58" fmla="*/ 65 w 93"/>
                  <a:gd name="T59" fmla="*/ 84 h 88"/>
                  <a:gd name="T60" fmla="*/ 57 w 93"/>
                  <a:gd name="T61" fmla="*/ 86 h 88"/>
                  <a:gd name="T62" fmla="*/ 53 w 93"/>
                  <a:gd name="T63" fmla="*/ 88 h 88"/>
                  <a:gd name="T64" fmla="*/ 48 w 93"/>
                  <a:gd name="T65" fmla="*/ 88 h 88"/>
                  <a:gd name="T66" fmla="*/ 43 w 93"/>
                  <a:gd name="T67" fmla="*/ 88 h 88"/>
                  <a:gd name="T68" fmla="*/ 38 w 93"/>
                  <a:gd name="T69" fmla="*/ 88 h 88"/>
                  <a:gd name="T70" fmla="*/ 34 w 93"/>
                  <a:gd name="T71" fmla="*/ 86 h 88"/>
                  <a:gd name="T72" fmla="*/ 31 w 93"/>
                  <a:gd name="T73" fmla="*/ 84 h 88"/>
                  <a:gd name="T74" fmla="*/ 21 w 93"/>
                  <a:gd name="T75" fmla="*/ 81 h 88"/>
                  <a:gd name="T76" fmla="*/ 15 w 93"/>
                  <a:gd name="T77" fmla="*/ 75 h 88"/>
                  <a:gd name="T78" fmla="*/ 8 w 93"/>
                  <a:gd name="T79" fmla="*/ 69 h 88"/>
                  <a:gd name="T80" fmla="*/ 5 w 93"/>
                  <a:gd name="T81" fmla="*/ 61 h 88"/>
                  <a:gd name="T82" fmla="*/ 2 w 93"/>
                  <a:gd name="T83" fmla="*/ 54 h 88"/>
                  <a:gd name="T84" fmla="*/ 0 w 93"/>
                  <a:gd name="T85" fmla="*/ 44 h 88"/>
                  <a:gd name="T86" fmla="*/ 0 w 93"/>
                  <a:gd name="T87" fmla="*/ 41 h 88"/>
                  <a:gd name="T88" fmla="*/ 2 w 93"/>
                  <a:gd name="T89" fmla="*/ 37 h 8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3"/>
                  <a:gd name="T136" fmla="*/ 0 h 88"/>
                  <a:gd name="T137" fmla="*/ 93 w 93"/>
                  <a:gd name="T138" fmla="*/ 88 h 8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3" h="88">
                    <a:moveTo>
                      <a:pt x="2" y="37"/>
                    </a:moveTo>
                    <a:lnTo>
                      <a:pt x="2" y="32"/>
                    </a:lnTo>
                    <a:lnTo>
                      <a:pt x="4" y="28"/>
                    </a:lnTo>
                    <a:lnTo>
                      <a:pt x="4" y="24"/>
                    </a:lnTo>
                    <a:lnTo>
                      <a:pt x="8" y="20"/>
                    </a:lnTo>
                    <a:lnTo>
                      <a:pt x="13" y="13"/>
                    </a:lnTo>
                    <a:lnTo>
                      <a:pt x="21" y="8"/>
                    </a:lnTo>
                    <a:lnTo>
                      <a:pt x="27" y="4"/>
                    </a:lnTo>
                    <a:lnTo>
                      <a:pt x="36" y="1"/>
                    </a:lnTo>
                    <a:lnTo>
                      <a:pt x="42" y="0"/>
                    </a:lnTo>
                    <a:lnTo>
                      <a:pt x="45" y="0"/>
                    </a:lnTo>
                    <a:lnTo>
                      <a:pt x="49" y="0"/>
                    </a:lnTo>
                    <a:lnTo>
                      <a:pt x="55" y="1"/>
                    </a:lnTo>
                    <a:lnTo>
                      <a:pt x="59" y="1"/>
                    </a:lnTo>
                    <a:lnTo>
                      <a:pt x="64" y="2"/>
                    </a:lnTo>
                    <a:lnTo>
                      <a:pt x="72" y="7"/>
                    </a:lnTo>
                    <a:lnTo>
                      <a:pt x="80" y="12"/>
                    </a:lnTo>
                    <a:lnTo>
                      <a:pt x="85" y="18"/>
                    </a:lnTo>
                    <a:lnTo>
                      <a:pt x="89" y="26"/>
                    </a:lnTo>
                    <a:lnTo>
                      <a:pt x="93" y="33"/>
                    </a:lnTo>
                    <a:lnTo>
                      <a:pt x="93" y="43"/>
                    </a:lnTo>
                    <a:lnTo>
                      <a:pt x="93" y="48"/>
                    </a:lnTo>
                    <a:lnTo>
                      <a:pt x="93" y="52"/>
                    </a:lnTo>
                    <a:lnTo>
                      <a:pt x="91" y="55"/>
                    </a:lnTo>
                    <a:lnTo>
                      <a:pt x="89" y="59"/>
                    </a:lnTo>
                    <a:lnTo>
                      <a:pt x="88" y="64"/>
                    </a:lnTo>
                    <a:lnTo>
                      <a:pt x="86" y="68"/>
                    </a:lnTo>
                    <a:lnTo>
                      <a:pt x="80" y="74"/>
                    </a:lnTo>
                    <a:lnTo>
                      <a:pt x="74" y="79"/>
                    </a:lnTo>
                    <a:lnTo>
                      <a:pt x="65" y="84"/>
                    </a:lnTo>
                    <a:lnTo>
                      <a:pt x="57" y="86"/>
                    </a:lnTo>
                    <a:lnTo>
                      <a:pt x="53" y="88"/>
                    </a:lnTo>
                    <a:lnTo>
                      <a:pt x="48" y="88"/>
                    </a:lnTo>
                    <a:lnTo>
                      <a:pt x="43" y="88"/>
                    </a:lnTo>
                    <a:lnTo>
                      <a:pt x="38" y="88"/>
                    </a:lnTo>
                    <a:lnTo>
                      <a:pt x="34" y="86"/>
                    </a:lnTo>
                    <a:lnTo>
                      <a:pt x="31" y="84"/>
                    </a:lnTo>
                    <a:lnTo>
                      <a:pt x="21" y="81"/>
                    </a:lnTo>
                    <a:lnTo>
                      <a:pt x="15" y="75"/>
                    </a:lnTo>
                    <a:lnTo>
                      <a:pt x="8" y="69"/>
                    </a:lnTo>
                    <a:lnTo>
                      <a:pt x="5" y="61"/>
                    </a:lnTo>
                    <a:lnTo>
                      <a:pt x="2" y="54"/>
                    </a:lnTo>
                    <a:lnTo>
                      <a:pt x="0" y="44"/>
                    </a:lnTo>
                    <a:lnTo>
                      <a:pt x="0" y="41"/>
                    </a:lnTo>
                    <a:lnTo>
                      <a:pt x="2" y="37"/>
                    </a:lnTo>
                    <a:close/>
                  </a:path>
                </a:pathLst>
              </a:custGeom>
              <a:solidFill>
                <a:srgbClr val="FFFFFF"/>
              </a:solidFill>
              <a:ln w="9525">
                <a:noFill/>
                <a:round/>
                <a:headEnd/>
                <a:tailEnd/>
              </a:ln>
            </p:spPr>
            <p:txBody>
              <a:bodyPr/>
              <a:lstStyle/>
              <a:p>
                <a:endParaRPr lang="ru-RU"/>
              </a:p>
            </p:txBody>
          </p:sp>
          <p:sp>
            <p:nvSpPr>
              <p:cNvPr id="163923" name="Freeform 148"/>
              <p:cNvSpPr>
                <a:spLocks/>
              </p:cNvSpPr>
              <p:nvPr/>
            </p:nvSpPr>
            <p:spPr bwMode="auto">
              <a:xfrm>
                <a:off x="3017" y="1145"/>
                <a:ext cx="91" cy="88"/>
              </a:xfrm>
              <a:custGeom>
                <a:avLst/>
                <a:gdLst>
                  <a:gd name="T0" fmla="*/ 0 w 91"/>
                  <a:gd name="T1" fmla="*/ 37 h 88"/>
                  <a:gd name="T2" fmla="*/ 6 w 91"/>
                  <a:gd name="T3" fmla="*/ 20 h 88"/>
                  <a:gd name="T4" fmla="*/ 19 w 91"/>
                  <a:gd name="T5" fmla="*/ 8 h 88"/>
                  <a:gd name="T6" fmla="*/ 35 w 91"/>
                  <a:gd name="T7" fmla="*/ 1 h 88"/>
                  <a:gd name="T8" fmla="*/ 53 w 91"/>
                  <a:gd name="T9" fmla="*/ 0 h 88"/>
                  <a:gd name="T10" fmla="*/ 70 w 91"/>
                  <a:gd name="T11" fmla="*/ 7 h 88"/>
                  <a:gd name="T12" fmla="*/ 83 w 91"/>
                  <a:gd name="T13" fmla="*/ 18 h 88"/>
                  <a:gd name="T14" fmla="*/ 91 w 91"/>
                  <a:gd name="T15" fmla="*/ 33 h 88"/>
                  <a:gd name="T16" fmla="*/ 91 w 91"/>
                  <a:gd name="T17" fmla="*/ 52 h 88"/>
                  <a:gd name="T18" fmla="*/ 84 w 91"/>
                  <a:gd name="T19" fmla="*/ 68 h 88"/>
                  <a:gd name="T20" fmla="*/ 72 w 91"/>
                  <a:gd name="T21" fmla="*/ 79 h 88"/>
                  <a:gd name="T22" fmla="*/ 56 w 91"/>
                  <a:gd name="T23" fmla="*/ 86 h 88"/>
                  <a:gd name="T24" fmla="*/ 37 w 91"/>
                  <a:gd name="T25" fmla="*/ 88 h 88"/>
                  <a:gd name="T26" fmla="*/ 21 w 91"/>
                  <a:gd name="T27" fmla="*/ 81 h 88"/>
                  <a:gd name="T28" fmla="*/ 6 w 91"/>
                  <a:gd name="T29" fmla="*/ 69 h 88"/>
                  <a:gd name="T30" fmla="*/ 0 w 91"/>
                  <a:gd name="T31" fmla="*/ 54 h 88"/>
                  <a:gd name="T32" fmla="*/ 0 w 91"/>
                  <a:gd name="T33" fmla="*/ 37 h 8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1"/>
                  <a:gd name="T52" fmla="*/ 0 h 88"/>
                  <a:gd name="T53" fmla="*/ 91 w 91"/>
                  <a:gd name="T54" fmla="*/ 88 h 8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1" h="88">
                    <a:moveTo>
                      <a:pt x="0" y="37"/>
                    </a:moveTo>
                    <a:lnTo>
                      <a:pt x="6" y="20"/>
                    </a:lnTo>
                    <a:lnTo>
                      <a:pt x="19" y="8"/>
                    </a:lnTo>
                    <a:lnTo>
                      <a:pt x="35" y="1"/>
                    </a:lnTo>
                    <a:lnTo>
                      <a:pt x="53" y="0"/>
                    </a:lnTo>
                    <a:lnTo>
                      <a:pt x="70" y="7"/>
                    </a:lnTo>
                    <a:lnTo>
                      <a:pt x="83" y="18"/>
                    </a:lnTo>
                    <a:lnTo>
                      <a:pt x="91" y="33"/>
                    </a:lnTo>
                    <a:lnTo>
                      <a:pt x="91" y="52"/>
                    </a:lnTo>
                    <a:lnTo>
                      <a:pt x="84" y="68"/>
                    </a:lnTo>
                    <a:lnTo>
                      <a:pt x="72" y="79"/>
                    </a:lnTo>
                    <a:lnTo>
                      <a:pt x="56" y="86"/>
                    </a:lnTo>
                    <a:lnTo>
                      <a:pt x="37" y="88"/>
                    </a:lnTo>
                    <a:lnTo>
                      <a:pt x="21" y="81"/>
                    </a:lnTo>
                    <a:lnTo>
                      <a:pt x="6" y="69"/>
                    </a:lnTo>
                    <a:lnTo>
                      <a:pt x="0" y="54"/>
                    </a:lnTo>
                    <a:lnTo>
                      <a:pt x="0" y="37"/>
                    </a:lnTo>
                  </a:path>
                </a:pathLst>
              </a:custGeom>
              <a:noFill/>
              <a:ln w="6350" cap="rnd">
                <a:solidFill>
                  <a:srgbClr val="000000"/>
                </a:solidFill>
                <a:prstDash val="solid"/>
                <a:round/>
                <a:headEnd/>
                <a:tailEnd/>
              </a:ln>
            </p:spPr>
            <p:txBody>
              <a:bodyPr/>
              <a:lstStyle/>
              <a:p>
                <a:endParaRPr lang="ru-RU"/>
              </a:p>
            </p:txBody>
          </p:sp>
          <p:sp>
            <p:nvSpPr>
              <p:cNvPr id="163924" name="Freeform 149"/>
              <p:cNvSpPr>
                <a:spLocks/>
              </p:cNvSpPr>
              <p:nvPr/>
            </p:nvSpPr>
            <p:spPr bwMode="auto">
              <a:xfrm>
                <a:off x="2932" y="1128"/>
                <a:ext cx="91" cy="88"/>
              </a:xfrm>
              <a:custGeom>
                <a:avLst/>
                <a:gdLst>
                  <a:gd name="T0" fmla="*/ 0 w 91"/>
                  <a:gd name="T1" fmla="*/ 40 h 88"/>
                  <a:gd name="T2" fmla="*/ 2 w 91"/>
                  <a:gd name="T3" fmla="*/ 33 h 88"/>
                  <a:gd name="T4" fmla="*/ 5 w 91"/>
                  <a:gd name="T5" fmla="*/ 24 h 88"/>
                  <a:gd name="T6" fmla="*/ 10 w 91"/>
                  <a:gd name="T7" fmla="*/ 18 h 88"/>
                  <a:gd name="T8" fmla="*/ 16 w 91"/>
                  <a:gd name="T9" fmla="*/ 11 h 88"/>
                  <a:gd name="T10" fmla="*/ 22 w 91"/>
                  <a:gd name="T11" fmla="*/ 7 h 88"/>
                  <a:gd name="T12" fmla="*/ 27 w 91"/>
                  <a:gd name="T13" fmla="*/ 5 h 88"/>
                  <a:gd name="T14" fmla="*/ 32 w 91"/>
                  <a:gd name="T15" fmla="*/ 3 h 88"/>
                  <a:gd name="T16" fmla="*/ 39 w 91"/>
                  <a:gd name="T17" fmla="*/ 0 h 88"/>
                  <a:gd name="T18" fmla="*/ 49 w 91"/>
                  <a:gd name="T19" fmla="*/ 0 h 88"/>
                  <a:gd name="T20" fmla="*/ 58 w 91"/>
                  <a:gd name="T21" fmla="*/ 2 h 88"/>
                  <a:gd name="T22" fmla="*/ 67 w 91"/>
                  <a:gd name="T23" fmla="*/ 7 h 88"/>
                  <a:gd name="T24" fmla="*/ 71 w 91"/>
                  <a:gd name="T25" fmla="*/ 8 h 88"/>
                  <a:gd name="T26" fmla="*/ 74 w 91"/>
                  <a:gd name="T27" fmla="*/ 11 h 88"/>
                  <a:gd name="T28" fmla="*/ 80 w 91"/>
                  <a:gd name="T29" fmla="*/ 18 h 88"/>
                  <a:gd name="T30" fmla="*/ 85 w 91"/>
                  <a:gd name="T31" fmla="*/ 23 h 88"/>
                  <a:gd name="T32" fmla="*/ 87 w 91"/>
                  <a:gd name="T33" fmla="*/ 27 h 88"/>
                  <a:gd name="T34" fmla="*/ 88 w 91"/>
                  <a:gd name="T35" fmla="*/ 31 h 88"/>
                  <a:gd name="T36" fmla="*/ 91 w 91"/>
                  <a:gd name="T37" fmla="*/ 40 h 88"/>
                  <a:gd name="T38" fmla="*/ 91 w 91"/>
                  <a:gd name="T39" fmla="*/ 48 h 88"/>
                  <a:gd name="T40" fmla="*/ 89 w 91"/>
                  <a:gd name="T41" fmla="*/ 57 h 88"/>
                  <a:gd name="T42" fmla="*/ 85 w 91"/>
                  <a:gd name="T43" fmla="*/ 65 h 88"/>
                  <a:gd name="T44" fmla="*/ 80 w 91"/>
                  <a:gd name="T45" fmla="*/ 73 h 88"/>
                  <a:gd name="T46" fmla="*/ 74 w 91"/>
                  <a:gd name="T47" fmla="*/ 79 h 88"/>
                  <a:gd name="T48" fmla="*/ 68 w 91"/>
                  <a:gd name="T49" fmla="*/ 84 h 88"/>
                  <a:gd name="T50" fmla="*/ 63 w 91"/>
                  <a:gd name="T51" fmla="*/ 85 h 88"/>
                  <a:gd name="T52" fmla="*/ 60 w 91"/>
                  <a:gd name="T53" fmla="*/ 86 h 88"/>
                  <a:gd name="T54" fmla="*/ 50 w 91"/>
                  <a:gd name="T55" fmla="*/ 88 h 88"/>
                  <a:gd name="T56" fmla="*/ 41 w 91"/>
                  <a:gd name="T57" fmla="*/ 88 h 88"/>
                  <a:gd name="T58" fmla="*/ 32 w 91"/>
                  <a:gd name="T59" fmla="*/ 86 h 88"/>
                  <a:gd name="T60" fmla="*/ 24 w 91"/>
                  <a:gd name="T61" fmla="*/ 84 h 88"/>
                  <a:gd name="T62" fmla="*/ 21 w 91"/>
                  <a:gd name="T63" fmla="*/ 82 h 88"/>
                  <a:gd name="T64" fmla="*/ 16 w 91"/>
                  <a:gd name="T65" fmla="*/ 79 h 88"/>
                  <a:gd name="T66" fmla="*/ 10 w 91"/>
                  <a:gd name="T67" fmla="*/ 73 h 88"/>
                  <a:gd name="T68" fmla="*/ 5 w 91"/>
                  <a:gd name="T69" fmla="*/ 67 h 88"/>
                  <a:gd name="T70" fmla="*/ 4 w 91"/>
                  <a:gd name="T71" fmla="*/ 62 h 88"/>
                  <a:gd name="T72" fmla="*/ 2 w 91"/>
                  <a:gd name="T73" fmla="*/ 59 h 88"/>
                  <a:gd name="T74" fmla="*/ 0 w 91"/>
                  <a:gd name="T75" fmla="*/ 50 h 88"/>
                  <a:gd name="T76" fmla="*/ 0 w 91"/>
                  <a:gd name="T77" fmla="*/ 40 h 8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1"/>
                  <a:gd name="T118" fmla="*/ 0 h 88"/>
                  <a:gd name="T119" fmla="*/ 91 w 91"/>
                  <a:gd name="T120" fmla="*/ 88 h 8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1" h="88">
                    <a:moveTo>
                      <a:pt x="0" y="40"/>
                    </a:moveTo>
                    <a:lnTo>
                      <a:pt x="2" y="33"/>
                    </a:lnTo>
                    <a:lnTo>
                      <a:pt x="5" y="24"/>
                    </a:lnTo>
                    <a:lnTo>
                      <a:pt x="10" y="18"/>
                    </a:lnTo>
                    <a:lnTo>
                      <a:pt x="16" y="11"/>
                    </a:lnTo>
                    <a:lnTo>
                      <a:pt x="22" y="7"/>
                    </a:lnTo>
                    <a:lnTo>
                      <a:pt x="27" y="5"/>
                    </a:lnTo>
                    <a:lnTo>
                      <a:pt x="32" y="3"/>
                    </a:lnTo>
                    <a:lnTo>
                      <a:pt x="39" y="0"/>
                    </a:lnTo>
                    <a:lnTo>
                      <a:pt x="49" y="0"/>
                    </a:lnTo>
                    <a:lnTo>
                      <a:pt x="58" y="2"/>
                    </a:lnTo>
                    <a:lnTo>
                      <a:pt x="67" y="7"/>
                    </a:lnTo>
                    <a:lnTo>
                      <a:pt x="71" y="8"/>
                    </a:lnTo>
                    <a:lnTo>
                      <a:pt x="74" y="11"/>
                    </a:lnTo>
                    <a:lnTo>
                      <a:pt x="80" y="18"/>
                    </a:lnTo>
                    <a:lnTo>
                      <a:pt x="85" y="23"/>
                    </a:lnTo>
                    <a:lnTo>
                      <a:pt x="87" y="27"/>
                    </a:lnTo>
                    <a:lnTo>
                      <a:pt x="88" y="31"/>
                    </a:lnTo>
                    <a:lnTo>
                      <a:pt x="91" y="40"/>
                    </a:lnTo>
                    <a:lnTo>
                      <a:pt x="91" y="48"/>
                    </a:lnTo>
                    <a:lnTo>
                      <a:pt x="89" y="57"/>
                    </a:lnTo>
                    <a:lnTo>
                      <a:pt x="85" y="65"/>
                    </a:lnTo>
                    <a:lnTo>
                      <a:pt x="80" y="73"/>
                    </a:lnTo>
                    <a:lnTo>
                      <a:pt x="74" y="79"/>
                    </a:lnTo>
                    <a:lnTo>
                      <a:pt x="68" y="84"/>
                    </a:lnTo>
                    <a:lnTo>
                      <a:pt x="63" y="85"/>
                    </a:lnTo>
                    <a:lnTo>
                      <a:pt x="60" y="86"/>
                    </a:lnTo>
                    <a:lnTo>
                      <a:pt x="50" y="88"/>
                    </a:lnTo>
                    <a:lnTo>
                      <a:pt x="41" y="88"/>
                    </a:lnTo>
                    <a:lnTo>
                      <a:pt x="32" y="86"/>
                    </a:lnTo>
                    <a:lnTo>
                      <a:pt x="24" y="84"/>
                    </a:lnTo>
                    <a:lnTo>
                      <a:pt x="21" y="82"/>
                    </a:lnTo>
                    <a:lnTo>
                      <a:pt x="16" y="79"/>
                    </a:lnTo>
                    <a:lnTo>
                      <a:pt x="10" y="73"/>
                    </a:lnTo>
                    <a:lnTo>
                      <a:pt x="5" y="67"/>
                    </a:lnTo>
                    <a:lnTo>
                      <a:pt x="4" y="62"/>
                    </a:lnTo>
                    <a:lnTo>
                      <a:pt x="2" y="59"/>
                    </a:lnTo>
                    <a:lnTo>
                      <a:pt x="0" y="50"/>
                    </a:lnTo>
                    <a:lnTo>
                      <a:pt x="0" y="40"/>
                    </a:lnTo>
                    <a:close/>
                  </a:path>
                </a:pathLst>
              </a:custGeom>
              <a:solidFill>
                <a:srgbClr val="FFFFFF"/>
              </a:solidFill>
              <a:ln w="9525">
                <a:noFill/>
                <a:round/>
                <a:headEnd/>
                <a:tailEnd/>
              </a:ln>
            </p:spPr>
            <p:txBody>
              <a:bodyPr/>
              <a:lstStyle/>
              <a:p>
                <a:endParaRPr lang="ru-RU"/>
              </a:p>
            </p:txBody>
          </p:sp>
          <p:sp>
            <p:nvSpPr>
              <p:cNvPr id="163925" name="Freeform 150"/>
              <p:cNvSpPr>
                <a:spLocks/>
              </p:cNvSpPr>
              <p:nvPr/>
            </p:nvSpPr>
            <p:spPr bwMode="auto">
              <a:xfrm>
                <a:off x="2932" y="1128"/>
                <a:ext cx="91" cy="88"/>
              </a:xfrm>
              <a:custGeom>
                <a:avLst/>
                <a:gdLst>
                  <a:gd name="T0" fmla="*/ 0 w 91"/>
                  <a:gd name="T1" fmla="*/ 40 h 88"/>
                  <a:gd name="T2" fmla="*/ 5 w 91"/>
                  <a:gd name="T3" fmla="*/ 24 h 88"/>
                  <a:gd name="T4" fmla="*/ 16 w 91"/>
                  <a:gd name="T5" fmla="*/ 11 h 88"/>
                  <a:gd name="T6" fmla="*/ 32 w 91"/>
                  <a:gd name="T7" fmla="*/ 3 h 88"/>
                  <a:gd name="T8" fmla="*/ 39 w 91"/>
                  <a:gd name="T9" fmla="*/ 0 h 88"/>
                  <a:gd name="T10" fmla="*/ 49 w 91"/>
                  <a:gd name="T11" fmla="*/ 0 h 88"/>
                  <a:gd name="T12" fmla="*/ 58 w 91"/>
                  <a:gd name="T13" fmla="*/ 2 h 88"/>
                  <a:gd name="T14" fmla="*/ 67 w 91"/>
                  <a:gd name="T15" fmla="*/ 5 h 88"/>
                  <a:gd name="T16" fmla="*/ 80 w 91"/>
                  <a:gd name="T17" fmla="*/ 16 h 88"/>
                  <a:gd name="T18" fmla="*/ 89 w 91"/>
                  <a:gd name="T19" fmla="*/ 31 h 88"/>
                  <a:gd name="T20" fmla="*/ 91 w 91"/>
                  <a:gd name="T21" fmla="*/ 38 h 88"/>
                  <a:gd name="T22" fmla="*/ 91 w 91"/>
                  <a:gd name="T23" fmla="*/ 48 h 88"/>
                  <a:gd name="T24" fmla="*/ 87 w 91"/>
                  <a:gd name="T25" fmla="*/ 65 h 88"/>
                  <a:gd name="T26" fmla="*/ 76 w 91"/>
                  <a:gd name="T27" fmla="*/ 79 h 88"/>
                  <a:gd name="T28" fmla="*/ 60 w 91"/>
                  <a:gd name="T29" fmla="*/ 86 h 88"/>
                  <a:gd name="T30" fmla="*/ 50 w 91"/>
                  <a:gd name="T31" fmla="*/ 88 h 88"/>
                  <a:gd name="T32" fmla="*/ 41 w 91"/>
                  <a:gd name="T33" fmla="*/ 88 h 88"/>
                  <a:gd name="T34" fmla="*/ 32 w 91"/>
                  <a:gd name="T35" fmla="*/ 86 h 88"/>
                  <a:gd name="T36" fmla="*/ 24 w 91"/>
                  <a:gd name="T37" fmla="*/ 84 h 88"/>
                  <a:gd name="T38" fmla="*/ 10 w 91"/>
                  <a:gd name="T39" fmla="*/ 73 h 88"/>
                  <a:gd name="T40" fmla="*/ 2 w 91"/>
                  <a:gd name="T41" fmla="*/ 57 h 88"/>
                  <a:gd name="T42" fmla="*/ 0 w 91"/>
                  <a:gd name="T43" fmla="*/ 50 h 88"/>
                  <a:gd name="T44" fmla="*/ 0 w 91"/>
                  <a:gd name="T45" fmla="*/ 40 h 8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1"/>
                  <a:gd name="T70" fmla="*/ 0 h 88"/>
                  <a:gd name="T71" fmla="*/ 91 w 91"/>
                  <a:gd name="T72" fmla="*/ 88 h 8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1" h="88">
                    <a:moveTo>
                      <a:pt x="0" y="40"/>
                    </a:moveTo>
                    <a:lnTo>
                      <a:pt x="5" y="24"/>
                    </a:lnTo>
                    <a:lnTo>
                      <a:pt x="16" y="11"/>
                    </a:lnTo>
                    <a:lnTo>
                      <a:pt x="32" y="3"/>
                    </a:lnTo>
                    <a:lnTo>
                      <a:pt x="39" y="0"/>
                    </a:lnTo>
                    <a:lnTo>
                      <a:pt x="49" y="0"/>
                    </a:lnTo>
                    <a:lnTo>
                      <a:pt x="58" y="2"/>
                    </a:lnTo>
                    <a:lnTo>
                      <a:pt x="67" y="5"/>
                    </a:lnTo>
                    <a:lnTo>
                      <a:pt x="80" y="16"/>
                    </a:lnTo>
                    <a:lnTo>
                      <a:pt x="89" y="31"/>
                    </a:lnTo>
                    <a:lnTo>
                      <a:pt x="91" y="38"/>
                    </a:lnTo>
                    <a:lnTo>
                      <a:pt x="91" y="48"/>
                    </a:lnTo>
                    <a:lnTo>
                      <a:pt x="87" y="65"/>
                    </a:lnTo>
                    <a:lnTo>
                      <a:pt x="76" y="79"/>
                    </a:lnTo>
                    <a:lnTo>
                      <a:pt x="60" y="86"/>
                    </a:lnTo>
                    <a:lnTo>
                      <a:pt x="50" y="88"/>
                    </a:lnTo>
                    <a:lnTo>
                      <a:pt x="41" y="88"/>
                    </a:lnTo>
                    <a:lnTo>
                      <a:pt x="32" y="86"/>
                    </a:lnTo>
                    <a:lnTo>
                      <a:pt x="24" y="84"/>
                    </a:lnTo>
                    <a:lnTo>
                      <a:pt x="10" y="73"/>
                    </a:lnTo>
                    <a:lnTo>
                      <a:pt x="2" y="57"/>
                    </a:lnTo>
                    <a:lnTo>
                      <a:pt x="0" y="50"/>
                    </a:lnTo>
                    <a:lnTo>
                      <a:pt x="0" y="40"/>
                    </a:lnTo>
                  </a:path>
                </a:pathLst>
              </a:custGeom>
              <a:noFill/>
              <a:ln w="6350" cap="rnd">
                <a:solidFill>
                  <a:srgbClr val="000000"/>
                </a:solidFill>
                <a:prstDash val="solid"/>
                <a:round/>
                <a:headEnd/>
                <a:tailEnd/>
              </a:ln>
            </p:spPr>
            <p:txBody>
              <a:bodyPr/>
              <a:lstStyle/>
              <a:p>
                <a:endParaRPr lang="ru-RU"/>
              </a:p>
            </p:txBody>
          </p:sp>
          <p:sp>
            <p:nvSpPr>
              <p:cNvPr id="163926" name="Freeform 151"/>
              <p:cNvSpPr>
                <a:spLocks/>
              </p:cNvSpPr>
              <p:nvPr/>
            </p:nvSpPr>
            <p:spPr bwMode="auto">
              <a:xfrm>
                <a:off x="3834" y="1339"/>
                <a:ext cx="622" cy="376"/>
              </a:xfrm>
              <a:custGeom>
                <a:avLst/>
                <a:gdLst>
                  <a:gd name="T0" fmla="*/ 15 w 622"/>
                  <a:gd name="T1" fmla="*/ 363 h 376"/>
                  <a:gd name="T2" fmla="*/ 26 w 622"/>
                  <a:gd name="T3" fmla="*/ 372 h 376"/>
                  <a:gd name="T4" fmla="*/ 37 w 622"/>
                  <a:gd name="T5" fmla="*/ 376 h 376"/>
                  <a:gd name="T6" fmla="*/ 50 w 622"/>
                  <a:gd name="T7" fmla="*/ 376 h 376"/>
                  <a:gd name="T8" fmla="*/ 63 w 622"/>
                  <a:gd name="T9" fmla="*/ 374 h 376"/>
                  <a:gd name="T10" fmla="*/ 75 w 622"/>
                  <a:gd name="T11" fmla="*/ 370 h 376"/>
                  <a:gd name="T12" fmla="*/ 84 w 622"/>
                  <a:gd name="T13" fmla="*/ 363 h 376"/>
                  <a:gd name="T14" fmla="*/ 92 w 622"/>
                  <a:gd name="T15" fmla="*/ 355 h 376"/>
                  <a:gd name="T16" fmla="*/ 101 w 622"/>
                  <a:gd name="T17" fmla="*/ 342 h 376"/>
                  <a:gd name="T18" fmla="*/ 105 w 622"/>
                  <a:gd name="T19" fmla="*/ 329 h 376"/>
                  <a:gd name="T20" fmla="*/ 107 w 622"/>
                  <a:gd name="T21" fmla="*/ 319 h 376"/>
                  <a:gd name="T22" fmla="*/ 114 w 622"/>
                  <a:gd name="T23" fmla="*/ 312 h 376"/>
                  <a:gd name="T24" fmla="*/ 137 w 622"/>
                  <a:gd name="T25" fmla="*/ 303 h 376"/>
                  <a:gd name="T26" fmla="*/ 246 w 622"/>
                  <a:gd name="T27" fmla="*/ 260 h 376"/>
                  <a:gd name="T28" fmla="*/ 375 w 622"/>
                  <a:gd name="T29" fmla="*/ 204 h 376"/>
                  <a:gd name="T30" fmla="*/ 462 w 622"/>
                  <a:gd name="T31" fmla="*/ 161 h 376"/>
                  <a:gd name="T32" fmla="*/ 541 w 622"/>
                  <a:gd name="T33" fmla="*/ 115 h 376"/>
                  <a:gd name="T34" fmla="*/ 585 w 622"/>
                  <a:gd name="T35" fmla="*/ 83 h 376"/>
                  <a:gd name="T36" fmla="*/ 605 w 622"/>
                  <a:gd name="T37" fmla="*/ 61 h 376"/>
                  <a:gd name="T38" fmla="*/ 618 w 622"/>
                  <a:gd name="T39" fmla="*/ 40 h 376"/>
                  <a:gd name="T40" fmla="*/ 622 w 622"/>
                  <a:gd name="T41" fmla="*/ 28 h 376"/>
                  <a:gd name="T42" fmla="*/ 620 w 622"/>
                  <a:gd name="T43" fmla="*/ 19 h 376"/>
                  <a:gd name="T44" fmla="*/ 611 w 622"/>
                  <a:gd name="T45" fmla="*/ 7 h 376"/>
                  <a:gd name="T46" fmla="*/ 605 w 622"/>
                  <a:gd name="T47" fmla="*/ 3 h 376"/>
                  <a:gd name="T48" fmla="*/ 596 w 622"/>
                  <a:gd name="T49" fmla="*/ 0 h 376"/>
                  <a:gd name="T50" fmla="*/ 585 w 622"/>
                  <a:gd name="T51" fmla="*/ 0 h 376"/>
                  <a:gd name="T52" fmla="*/ 558 w 622"/>
                  <a:gd name="T53" fmla="*/ 4 h 376"/>
                  <a:gd name="T54" fmla="*/ 526 w 622"/>
                  <a:gd name="T55" fmla="*/ 14 h 376"/>
                  <a:gd name="T56" fmla="*/ 492 w 622"/>
                  <a:gd name="T57" fmla="*/ 30 h 376"/>
                  <a:gd name="T58" fmla="*/ 432 w 622"/>
                  <a:gd name="T59" fmla="*/ 61 h 376"/>
                  <a:gd name="T60" fmla="*/ 369 w 622"/>
                  <a:gd name="T61" fmla="*/ 100 h 376"/>
                  <a:gd name="T62" fmla="*/ 285 w 622"/>
                  <a:gd name="T63" fmla="*/ 153 h 376"/>
                  <a:gd name="T64" fmla="*/ 151 w 622"/>
                  <a:gd name="T65" fmla="*/ 247 h 376"/>
                  <a:gd name="T66" fmla="*/ 105 w 622"/>
                  <a:gd name="T67" fmla="*/ 278 h 376"/>
                  <a:gd name="T68" fmla="*/ 95 w 622"/>
                  <a:gd name="T69" fmla="*/ 282 h 376"/>
                  <a:gd name="T70" fmla="*/ 77 w 622"/>
                  <a:gd name="T71" fmla="*/ 282 h 376"/>
                  <a:gd name="T72" fmla="*/ 54 w 622"/>
                  <a:gd name="T73" fmla="*/ 278 h 376"/>
                  <a:gd name="T74" fmla="*/ 37 w 622"/>
                  <a:gd name="T75" fmla="*/ 280 h 376"/>
                  <a:gd name="T76" fmla="*/ 24 w 622"/>
                  <a:gd name="T77" fmla="*/ 286 h 376"/>
                  <a:gd name="T78" fmla="*/ 12 w 622"/>
                  <a:gd name="T79" fmla="*/ 293 h 376"/>
                  <a:gd name="T80" fmla="*/ 5 w 622"/>
                  <a:gd name="T81" fmla="*/ 305 h 376"/>
                  <a:gd name="T82" fmla="*/ 1 w 622"/>
                  <a:gd name="T83" fmla="*/ 316 h 376"/>
                  <a:gd name="T84" fmla="*/ 0 w 622"/>
                  <a:gd name="T85" fmla="*/ 329 h 376"/>
                  <a:gd name="T86" fmla="*/ 3 w 622"/>
                  <a:gd name="T87" fmla="*/ 342 h 376"/>
                  <a:gd name="T88" fmla="*/ 7 w 622"/>
                  <a:gd name="T89" fmla="*/ 352 h 37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622"/>
                  <a:gd name="T136" fmla="*/ 0 h 376"/>
                  <a:gd name="T137" fmla="*/ 622 w 622"/>
                  <a:gd name="T138" fmla="*/ 376 h 37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622" h="376">
                    <a:moveTo>
                      <a:pt x="11" y="359"/>
                    </a:moveTo>
                    <a:lnTo>
                      <a:pt x="15" y="363"/>
                    </a:lnTo>
                    <a:lnTo>
                      <a:pt x="20" y="368"/>
                    </a:lnTo>
                    <a:lnTo>
                      <a:pt x="26" y="372"/>
                    </a:lnTo>
                    <a:lnTo>
                      <a:pt x="31" y="372"/>
                    </a:lnTo>
                    <a:lnTo>
                      <a:pt x="37" y="376"/>
                    </a:lnTo>
                    <a:lnTo>
                      <a:pt x="43" y="376"/>
                    </a:lnTo>
                    <a:lnTo>
                      <a:pt x="50" y="376"/>
                    </a:lnTo>
                    <a:lnTo>
                      <a:pt x="56" y="376"/>
                    </a:lnTo>
                    <a:lnTo>
                      <a:pt x="63" y="374"/>
                    </a:lnTo>
                    <a:lnTo>
                      <a:pt x="69" y="372"/>
                    </a:lnTo>
                    <a:lnTo>
                      <a:pt x="75" y="370"/>
                    </a:lnTo>
                    <a:lnTo>
                      <a:pt x="80" y="365"/>
                    </a:lnTo>
                    <a:lnTo>
                      <a:pt x="84" y="363"/>
                    </a:lnTo>
                    <a:lnTo>
                      <a:pt x="87" y="361"/>
                    </a:lnTo>
                    <a:lnTo>
                      <a:pt x="92" y="355"/>
                    </a:lnTo>
                    <a:lnTo>
                      <a:pt x="96" y="349"/>
                    </a:lnTo>
                    <a:lnTo>
                      <a:pt x="101" y="342"/>
                    </a:lnTo>
                    <a:lnTo>
                      <a:pt x="104" y="335"/>
                    </a:lnTo>
                    <a:lnTo>
                      <a:pt x="105" y="329"/>
                    </a:lnTo>
                    <a:lnTo>
                      <a:pt x="105" y="323"/>
                    </a:lnTo>
                    <a:lnTo>
                      <a:pt x="107" y="319"/>
                    </a:lnTo>
                    <a:lnTo>
                      <a:pt x="110" y="316"/>
                    </a:lnTo>
                    <a:lnTo>
                      <a:pt x="114" y="312"/>
                    </a:lnTo>
                    <a:lnTo>
                      <a:pt x="125" y="308"/>
                    </a:lnTo>
                    <a:lnTo>
                      <a:pt x="137" y="303"/>
                    </a:lnTo>
                    <a:lnTo>
                      <a:pt x="178" y="287"/>
                    </a:lnTo>
                    <a:lnTo>
                      <a:pt x="246" y="260"/>
                    </a:lnTo>
                    <a:lnTo>
                      <a:pt x="330" y="225"/>
                    </a:lnTo>
                    <a:lnTo>
                      <a:pt x="375" y="204"/>
                    </a:lnTo>
                    <a:lnTo>
                      <a:pt x="420" y="183"/>
                    </a:lnTo>
                    <a:lnTo>
                      <a:pt x="462" y="161"/>
                    </a:lnTo>
                    <a:lnTo>
                      <a:pt x="503" y="139"/>
                    </a:lnTo>
                    <a:lnTo>
                      <a:pt x="541" y="115"/>
                    </a:lnTo>
                    <a:lnTo>
                      <a:pt x="572" y="93"/>
                    </a:lnTo>
                    <a:lnTo>
                      <a:pt x="585" y="83"/>
                    </a:lnTo>
                    <a:lnTo>
                      <a:pt x="596" y="72"/>
                    </a:lnTo>
                    <a:lnTo>
                      <a:pt x="605" y="61"/>
                    </a:lnTo>
                    <a:lnTo>
                      <a:pt x="613" y="51"/>
                    </a:lnTo>
                    <a:lnTo>
                      <a:pt x="618" y="40"/>
                    </a:lnTo>
                    <a:lnTo>
                      <a:pt x="622" y="31"/>
                    </a:lnTo>
                    <a:lnTo>
                      <a:pt x="622" y="28"/>
                    </a:lnTo>
                    <a:lnTo>
                      <a:pt x="622" y="23"/>
                    </a:lnTo>
                    <a:lnTo>
                      <a:pt x="620" y="19"/>
                    </a:lnTo>
                    <a:lnTo>
                      <a:pt x="618" y="14"/>
                    </a:lnTo>
                    <a:lnTo>
                      <a:pt x="611" y="7"/>
                    </a:lnTo>
                    <a:lnTo>
                      <a:pt x="609" y="4"/>
                    </a:lnTo>
                    <a:lnTo>
                      <a:pt x="605" y="3"/>
                    </a:lnTo>
                    <a:lnTo>
                      <a:pt x="601" y="1"/>
                    </a:lnTo>
                    <a:lnTo>
                      <a:pt x="596" y="0"/>
                    </a:lnTo>
                    <a:lnTo>
                      <a:pt x="591" y="0"/>
                    </a:lnTo>
                    <a:lnTo>
                      <a:pt x="585" y="0"/>
                    </a:lnTo>
                    <a:lnTo>
                      <a:pt x="572" y="1"/>
                    </a:lnTo>
                    <a:lnTo>
                      <a:pt x="558" y="4"/>
                    </a:lnTo>
                    <a:lnTo>
                      <a:pt x="543" y="9"/>
                    </a:lnTo>
                    <a:lnTo>
                      <a:pt x="526" y="14"/>
                    </a:lnTo>
                    <a:lnTo>
                      <a:pt x="509" y="22"/>
                    </a:lnTo>
                    <a:lnTo>
                      <a:pt x="492" y="30"/>
                    </a:lnTo>
                    <a:lnTo>
                      <a:pt x="452" y="51"/>
                    </a:lnTo>
                    <a:lnTo>
                      <a:pt x="432" y="61"/>
                    </a:lnTo>
                    <a:lnTo>
                      <a:pt x="412" y="74"/>
                    </a:lnTo>
                    <a:lnTo>
                      <a:pt x="369" y="100"/>
                    </a:lnTo>
                    <a:lnTo>
                      <a:pt x="326" y="127"/>
                    </a:lnTo>
                    <a:lnTo>
                      <a:pt x="285" y="153"/>
                    </a:lnTo>
                    <a:lnTo>
                      <a:pt x="211" y="206"/>
                    </a:lnTo>
                    <a:lnTo>
                      <a:pt x="151" y="247"/>
                    </a:lnTo>
                    <a:lnTo>
                      <a:pt x="118" y="271"/>
                    </a:lnTo>
                    <a:lnTo>
                      <a:pt x="105" y="278"/>
                    </a:lnTo>
                    <a:lnTo>
                      <a:pt x="101" y="281"/>
                    </a:lnTo>
                    <a:lnTo>
                      <a:pt x="95" y="282"/>
                    </a:lnTo>
                    <a:lnTo>
                      <a:pt x="84" y="284"/>
                    </a:lnTo>
                    <a:lnTo>
                      <a:pt x="77" y="282"/>
                    </a:lnTo>
                    <a:lnTo>
                      <a:pt x="61" y="280"/>
                    </a:lnTo>
                    <a:lnTo>
                      <a:pt x="54" y="278"/>
                    </a:lnTo>
                    <a:lnTo>
                      <a:pt x="45" y="278"/>
                    </a:lnTo>
                    <a:lnTo>
                      <a:pt x="37" y="280"/>
                    </a:lnTo>
                    <a:lnTo>
                      <a:pt x="30" y="282"/>
                    </a:lnTo>
                    <a:lnTo>
                      <a:pt x="24" y="286"/>
                    </a:lnTo>
                    <a:lnTo>
                      <a:pt x="17" y="289"/>
                    </a:lnTo>
                    <a:lnTo>
                      <a:pt x="12" y="293"/>
                    </a:lnTo>
                    <a:lnTo>
                      <a:pt x="7" y="299"/>
                    </a:lnTo>
                    <a:lnTo>
                      <a:pt x="5" y="305"/>
                    </a:lnTo>
                    <a:lnTo>
                      <a:pt x="3" y="310"/>
                    </a:lnTo>
                    <a:lnTo>
                      <a:pt x="1" y="316"/>
                    </a:lnTo>
                    <a:lnTo>
                      <a:pt x="0" y="322"/>
                    </a:lnTo>
                    <a:lnTo>
                      <a:pt x="0" y="329"/>
                    </a:lnTo>
                    <a:lnTo>
                      <a:pt x="1" y="335"/>
                    </a:lnTo>
                    <a:lnTo>
                      <a:pt x="3" y="342"/>
                    </a:lnTo>
                    <a:lnTo>
                      <a:pt x="5" y="348"/>
                    </a:lnTo>
                    <a:lnTo>
                      <a:pt x="7" y="352"/>
                    </a:lnTo>
                    <a:lnTo>
                      <a:pt x="11" y="359"/>
                    </a:lnTo>
                    <a:close/>
                  </a:path>
                </a:pathLst>
              </a:custGeom>
              <a:solidFill>
                <a:srgbClr val="844CD6"/>
              </a:solidFill>
              <a:ln w="9525">
                <a:noFill/>
                <a:round/>
                <a:headEnd/>
                <a:tailEnd/>
              </a:ln>
            </p:spPr>
            <p:txBody>
              <a:bodyPr/>
              <a:lstStyle/>
              <a:p>
                <a:endParaRPr lang="ru-RU"/>
              </a:p>
            </p:txBody>
          </p:sp>
          <p:sp>
            <p:nvSpPr>
              <p:cNvPr id="163927" name="Freeform 152"/>
              <p:cNvSpPr>
                <a:spLocks/>
              </p:cNvSpPr>
              <p:nvPr/>
            </p:nvSpPr>
            <p:spPr bwMode="auto">
              <a:xfrm>
                <a:off x="3844" y="1680"/>
                <a:ext cx="92" cy="39"/>
              </a:xfrm>
              <a:custGeom>
                <a:avLst/>
                <a:gdLst>
                  <a:gd name="T0" fmla="*/ 3 w 92"/>
                  <a:gd name="T1" fmla="*/ 17 h 39"/>
                  <a:gd name="T2" fmla="*/ 8 w 92"/>
                  <a:gd name="T3" fmla="*/ 21 h 39"/>
                  <a:gd name="T4" fmla="*/ 13 w 92"/>
                  <a:gd name="T5" fmla="*/ 24 h 39"/>
                  <a:gd name="T6" fmla="*/ 17 w 92"/>
                  <a:gd name="T7" fmla="*/ 28 h 39"/>
                  <a:gd name="T8" fmla="*/ 22 w 92"/>
                  <a:gd name="T9" fmla="*/ 31 h 39"/>
                  <a:gd name="T10" fmla="*/ 28 w 92"/>
                  <a:gd name="T11" fmla="*/ 32 h 39"/>
                  <a:gd name="T12" fmla="*/ 35 w 92"/>
                  <a:gd name="T13" fmla="*/ 32 h 39"/>
                  <a:gd name="T14" fmla="*/ 41 w 92"/>
                  <a:gd name="T15" fmla="*/ 34 h 39"/>
                  <a:gd name="T16" fmla="*/ 45 w 92"/>
                  <a:gd name="T17" fmla="*/ 32 h 39"/>
                  <a:gd name="T18" fmla="*/ 52 w 92"/>
                  <a:gd name="T19" fmla="*/ 31 h 39"/>
                  <a:gd name="T20" fmla="*/ 58 w 92"/>
                  <a:gd name="T21" fmla="*/ 30 h 39"/>
                  <a:gd name="T22" fmla="*/ 64 w 92"/>
                  <a:gd name="T23" fmla="*/ 26 h 39"/>
                  <a:gd name="T24" fmla="*/ 69 w 92"/>
                  <a:gd name="T25" fmla="*/ 23 h 39"/>
                  <a:gd name="T26" fmla="*/ 72 w 92"/>
                  <a:gd name="T27" fmla="*/ 21 h 39"/>
                  <a:gd name="T28" fmla="*/ 74 w 92"/>
                  <a:gd name="T29" fmla="*/ 18 h 39"/>
                  <a:gd name="T30" fmla="*/ 80 w 92"/>
                  <a:gd name="T31" fmla="*/ 13 h 39"/>
                  <a:gd name="T32" fmla="*/ 85 w 92"/>
                  <a:gd name="T33" fmla="*/ 7 h 39"/>
                  <a:gd name="T34" fmla="*/ 87 w 92"/>
                  <a:gd name="T35" fmla="*/ 0 h 39"/>
                  <a:gd name="T36" fmla="*/ 92 w 92"/>
                  <a:gd name="T37" fmla="*/ 1 h 39"/>
                  <a:gd name="T38" fmla="*/ 89 w 92"/>
                  <a:gd name="T39" fmla="*/ 10 h 39"/>
                  <a:gd name="T40" fmla="*/ 83 w 92"/>
                  <a:gd name="T41" fmla="*/ 16 h 39"/>
                  <a:gd name="T42" fmla="*/ 78 w 92"/>
                  <a:gd name="T43" fmla="*/ 22 h 39"/>
                  <a:gd name="T44" fmla="*/ 75 w 92"/>
                  <a:gd name="T45" fmla="*/ 24 h 39"/>
                  <a:gd name="T46" fmla="*/ 72 w 92"/>
                  <a:gd name="T47" fmla="*/ 28 h 39"/>
                  <a:gd name="T48" fmla="*/ 67 w 92"/>
                  <a:gd name="T49" fmla="*/ 31 h 39"/>
                  <a:gd name="T50" fmla="*/ 59 w 92"/>
                  <a:gd name="T51" fmla="*/ 34 h 39"/>
                  <a:gd name="T52" fmla="*/ 53 w 92"/>
                  <a:gd name="T53" fmla="*/ 38 h 39"/>
                  <a:gd name="T54" fmla="*/ 47 w 92"/>
                  <a:gd name="T55" fmla="*/ 39 h 39"/>
                  <a:gd name="T56" fmla="*/ 41 w 92"/>
                  <a:gd name="T57" fmla="*/ 39 h 39"/>
                  <a:gd name="T58" fmla="*/ 33 w 92"/>
                  <a:gd name="T59" fmla="*/ 39 h 39"/>
                  <a:gd name="T60" fmla="*/ 26 w 92"/>
                  <a:gd name="T61" fmla="*/ 38 h 39"/>
                  <a:gd name="T62" fmla="*/ 20 w 92"/>
                  <a:gd name="T63" fmla="*/ 36 h 39"/>
                  <a:gd name="T64" fmla="*/ 14 w 92"/>
                  <a:gd name="T65" fmla="*/ 32 h 39"/>
                  <a:gd name="T66" fmla="*/ 9 w 92"/>
                  <a:gd name="T67" fmla="*/ 30 h 39"/>
                  <a:gd name="T68" fmla="*/ 3 w 92"/>
                  <a:gd name="T69" fmla="*/ 24 h 39"/>
                  <a:gd name="T70" fmla="*/ 0 w 92"/>
                  <a:gd name="T71" fmla="*/ 20 h 39"/>
                  <a:gd name="T72" fmla="*/ 3 w 92"/>
                  <a:gd name="T73" fmla="*/ 17 h 3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2"/>
                  <a:gd name="T112" fmla="*/ 0 h 39"/>
                  <a:gd name="T113" fmla="*/ 92 w 92"/>
                  <a:gd name="T114" fmla="*/ 39 h 3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2" h="39">
                    <a:moveTo>
                      <a:pt x="3" y="17"/>
                    </a:moveTo>
                    <a:lnTo>
                      <a:pt x="8" y="21"/>
                    </a:lnTo>
                    <a:lnTo>
                      <a:pt x="13" y="24"/>
                    </a:lnTo>
                    <a:lnTo>
                      <a:pt x="17" y="28"/>
                    </a:lnTo>
                    <a:lnTo>
                      <a:pt x="22" y="31"/>
                    </a:lnTo>
                    <a:lnTo>
                      <a:pt x="28" y="32"/>
                    </a:lnTo>
                    <a:lnTo>
                      <a:pt x="35" y="32"/>
                    </a:lnTo>
                    <a:lnTo>
                      <a:pt x="41" y="34"/>
                    </a:lnTo>
                    <a:lnTo>
                      <a:pt x="45" y="32"/>
                    </a:lnTo>
                    <a:lnTo>
                      <a:pt x="52" y="31"/>
                    </a:lnTo>
                    <a:lnTo>
                      <a:pt x="58" y="30"/>
                    </a:lnTo>
                    <a:lnTo>
                      <a:pt x="64" y="26"/>
                    </a:lnTo>
                    <a:lnTo>
                      <a:pt x="69" y="23"/>
                    </a:lnTo>
                    <a:lnTo>
                      <a:pt x="72" y="21"/>
                    </a:lnTo>
                    <a:lnTo>
                      <a:pt x="74" y="18"/>
                    </a:lnTo>
                    <a:lnTo>
                      <a:pt x="80" y="13"/>
                    </a:lnTo>
                    <a:lnTo>
                      <a:pt x="85" y="7"/>
                    </a:lnTo>
                    <a:lnTo>
                      <a:pt x="87" y="0"/>
                    </a:lnTo>
                    <a:lnTo>
                      <a:pt x="92" y="1"/>
                    </a:lnTo>
                    <a:lnTo>
                      <a:pt x="89" y="10"/>
                    </a:lnTo>
                    <a:lnTo>
                      <a:pt x="83" y="16"/>
                    </a:lnTo>
                    <a:lnTo>
                      <a:pt x="78" y="22"/>
                    </a:lnTo>
                    <a:lnTo>
                      <a:pt x="75" y="24"/>
                    </a:lnTo>
                    <a:lnTo>
                      <a:pt x="72" y="28"/>
                    </a:lnTo>
                    <a:lnTo>
                      <a:pt x="67" y="31"/>
                    </a:lnTo>
                    <a:lnTo>
                      <a:pt x="59" y="34"/>
                    </a:lnTo>
                    <a:lnTo>
                      <a:pt x="53" y="38"/>
                    </a:lnTo>
                    <a:lnTo>
                      <a:pt x="47" y="39"/>
                    </a:lnTo>
                    <a:lnTo>
                      <a:pt x="41" y="39"/>
                    </a:lnTo>
                    <a:lnTo>
                      <a:pt x="33" y="39"/>
                    </a:lnTo>
                    <a:lnTo>
                      <a:pt x="26" y="38"/>
                    </a:lnTo>
                    <a:lnTo>
                      <a:pt x="20" y="36"/>
                    </a:lnTo>
                    <a:lnTo>
                      <a:pt x="14" y="32"/>
                    </a:lnTo>
                    <a:lnTo>
                      <a:pt x="9" y="30"/>
                    </a:lnTo>
                    <a:lnTo>
                      <a:pt x="3" y="24"/>
                    </a:lnTo>
                    <a:lnTo>
                      <a:pt x="0" y="20"/>
                    </a:lnTo>
                    <a:lnTo>
                      <a:pt x="3" y="17"/>
                    </a:lnTo>
                    <a:close/>
                  </a:path>
                </a:pathLst>
              </a:custGeom>
              <a:solidFill>
                <a:srgbClr val="C195DB"/>
              </a:solidFill>
              <a:ln w="9525">
                <a:noFill/>
                <a:round/>
                <a:headEnd/>
                <a:tailEnd/>
              </a:ln>
            </p:spPr>
            <p:txBody>
              <a:bodyPr/>
              <a:lstStyle/>
              <a:p>
                <a:endParaRPr lang="ru-RU"/>
              </a:p>
            </p:txBody>
          </p:sp>
          <p:sp>
            <p:nvSpPr>
              <p:cNvPr id="163928" name="Freeform 153"/>
              <p:cNvSpPr>
                <a:spLocks/>
              </p:cNvSpPr>
              <p:nvPr/>
            </p:nvSpPr>
            <p:spPr bwMode="auto">
              <a:xfrm>
                <a:off x="3932" y="1640"/>
                <a:ext cx="42" cy="42"/>
              </a:xfrm>
              <a:custGeom>
                <a:avLst/>
                <a:gdLst>
                  <a:gd name="T0" fmla="*/ 0 w 42"/>
                  <a:gd name="T1" fmla="*/ 41 h 42"/>
                  <a:gd name="T2" fmla="*/ 3 w 42"/>
                  <a:gd name="T3" fmla="*/ 33 h 42"/>
                  <a:gd name="T4" fmla="*/ 5 w 42"/>
                  <a:gd name="T5" fmla="*/ 28 h 42"/>
                  <a:gd name="T6" fmla="*/ 5 w 42"/>
                  <a:gd name="T7" fmla="*/ 23 h 42"/>
                  <a:gd name="T8" fmla="*/ 7 w 42"/>
                  <a:gd name="T9" fmla="*/ 17 h 42"/>
                  <a:gd name="T10" fmla="*/ 11 w 42"/>
                  <a:gd name="T11" fmla="*/ 14 h 42"/>
                  <a:gd name="T12" fmla="*/ 16 w 42"/>
                  <a:gd name="T13" fmla="*/ 10 h 42"/>
                  <a:gd name="T14" fmla="*/ 26 w 42"/>
                  <a:gd name="T15" fmla="*/ 4 h 42"/>
                  <a:gd name="T16" fmla="*/ 38 w 42"/>
                  <a:gd name="T17" fmla="*/ 0 h 42"/>
                  <a:gd name="T18" fmla="*/ 42 w 42"/>
                  <a:gd name="T19" fmla="*/ 4 h 42"/>
                  <a:gd name="T20" fmla="*/ 29 w 42"/>
                  <a:gd name="T21" fmla="*/ 10 h 42"/>
                  <a:gd name="T22" fmla="*/ 19 w 42"/>
                  <a:gd name="T23" fmla="*/ 14 h 42"/>
                  <a:gd name="T24" fmla="*/ 15 w 42"/>
                  <a:gd name="T25" fmla="*/ 17 h 42"/>
                  <a:gd name="T26" fmla="*/ 13 w 42"/>
                  <a:gd name="T27" fmla="*/ 21 h 42"/>
                  <a:gd name="T28" fmla="*/ 11 w 42"/>
                  <a:gd name="T29" fmla="*/ 25 h 42"/>
                  <a:gd name="T30" fmla="*/ 9 w 42"/>
                  <a:gd name="T31" fmla="*/ 30 h 42"/>
                  <a:gd name="T32" fmla="*/ 8 w 42"/>
                  <a:gd name="T33" fmla="*/ 34 h 42"/>
                  <a:gd name="T34" fmla="*/ 5 w 42"/>
                  <a:gd name="T35" fmla="*/ 42 h 42"/>
                  <a:gd name="T36" fmla="*/ 0 w 42"/>
                  <a:gd name="T37" fmla="*/ 41 h 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
                  <a:gd name="T58" fmla="*/ 0 h 42"/>
                  <a:gd name="T59" fmla="*/ 42 w 42"/>
                  <a:gd name="T60" fmla="*/ 42 h 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 h="42">
                    <a:moveTo>
                      <a:pt x="0" y="41"/>
                    </a:moveTo>
                    <a:lnTo>
                      <a:pt x="3" y="33"/>
                    </a:lnTo>
                    <a:lnTo>
                      <a:pt x="5" y="28"/>
                    </a:lnTo>
                    <a:lnTo>
                      <a:pt x="5" y="23"/>
                    </a:lnTo>
                    <a:lnTo>
                      <a:pt x="7" y="17"/>
                    </a:lnTo>
                    <a:lnTo>
                      <a:pt x="11" y="14"/>
                    </a:lnTo>
                    <a:lnTo>
                      <a:pt x="16" y="10"/>
                    </a:lnTo>
                    <a:lnTo>
                      <a:pt x="26" y="4"/>
                    </a:lnTo>
                    <a:lnTo>
                      <a:pt x="38" y="0"/>
                    </a:lnTo>
                    <a:lnTo>
                      <a:pt x="42" y="4"/>
                    </a:lnTo>
                    <a:lnTo>
                      <a:pt x="29" y="10"/>
                    </a:lnTo>
                    <a:lnTo>
                      <a:pt x="19" y="14"/>
                    </a:lnTo>
                    <a:lnTo>
                      <a:pt x="15" y="17"/>
                    </a:lnTo>
                    <a:lnTo>
                      <a:pt x="13" y="21"/>
                    </a:lnTo>
                    <a:lnTo>
                      <a:pt x="11" y="25"/>
                    </a:lnTo>
                    <a:lnTo>
                      <a:pt x="9" y="30"/>
                    </a:lnTo>
                    <a:lnTo>
                      <a:pt x="8" y="34"/>
                    </a:lnTo>
                    <a:lnTo>
                      <a:pt x="5" y="42"/>
                    </a:lnTo>
                    <a:lnTo>
                      <a:pt x="0" y="41"/>
                    </a:lnTo>
                    <a:close/>
                  </a:path>
                </a:pathLst>
              </a:custGeom>
              <a:solidFill>
                <a:srgbClr val="C195DB"/>
              </a:solidFill>
              <a:ln w="9525">
                <a:noFill/>
                <a:round/>
                <a:headEnd/>
                <a:tailEnd/>
              </a:ln>
            </p:spPr>
            <p:txBody>
              <a:bodyPr/>
              <a:lstStyle/>
              <a:p>
                <a:endParaRPr lang="ru-RU"/>
              </a:p>
            </p:txBody>
          </p:sp>
          <p:sp>
            <p:nvSpPr>
              <p:cNvPr id="163929" name="Freeform 154"/>
              <p:cNvSpPr>
                <a:spLocks/>
              </p:cNvSpPr>
              <p:nvPr/>
            </p:nvSpPr>
            <p:spPr bwMode="auto">
              <a:xfrm>
                <a:off x="3930" y="1681"/>
                <a:ext cx="5" cy="1"/>
              </a:xfrm>
              <a:custGeom>
                <a:avLst/>
                <a:gdLst>
                  <a:gd name="T0" fmla="*/ 5 w 5"/>
                  <a:gd name="T1" fmla="*/ 1 h 1"/>
                  <a:gd name="T2" fmla="*/ 0 w 5"/>
                  <a:gd name="T3" fmla="*/ 0 h 1"/>
                  <a:gd name="T4" fmla="*/ 5 w 5"/>
                  <a:gd name="T5" fmla="*/ 1 h 1"/>
                  <a:gd name="T6" fmla="*/ 0 60000 65536"/>
                  <a:gd name="T7" fmla="*/ 0 60000 65536"/>
                  <a:gd name="T8" fmla="*/ 0 60000 65536"/>
                  <a:gd name="T9" fmla="*/ 0 w 5"/>
                  <a:gd name="T10" fmla="*/ 0 h 1"/>
                  <a:gd name="T11" fmla="*/ 5 w 5"/>
                  <a:gd name="T12" fmla="*/ 1 h 1"/>
                </a:gdLst>
                <a:ahLst/>
                <a:cxnLst>
                  <a:cxn ang="T6">
                    <a:pos x="T0" y="T1"/>
                  </a:cxn>
                  <a:cxn ang="T7">
                    <a:pos x="T2" y="T3"/>
                  </a:cxn>
                  <a:cxn ang="T8">
                    <a:pos x="T4" y="T5"/>
                  </a:cxn>
                </a:cxnLst>
                <a:rect l="T9" t="T10" r="T11" b="T12"/>
                <a:pathLst>
                  <a:path w="5" h="1">
                    <a:moveTo>
                      <a:pt x="5" y="1"/>
                    </a:moveTo>
                    <a:lnTo>
                      <a:pt x="0" y="0"/>
                    </a:lnTo>
                    <a:lnTo>
                      <a:pt x="5" y="1"/>
                    </a:lnTo>
                    <a:close/>
                  </a:path>
                </a:pathLst>
              </a:custGeom>
              <a:solidFill>
                <a:srgbClr val="C195DB"/>
              </a:solidFill>
              <a:ln w="9525">
                <a:noFill/>
                <a:round/>
                <a:headEnd/>
                <a:tailEnd/>
              </a:ln>
            </p:spPr>
            <p:txBody>
              <a:bodyPr/>
              <a:lstStyle/>
              <a:p>
                <a:endParaRPr lang="ru-RU"/>
              </a:p>
            </p:txBody>
          </p:sp>
          <p:sp>
            <p:nvSpPr>
              <p:cNvPr id="163930" name="Freeform 155"/>
              <p:cNvSpPr>
                <a:spLocks/>
              </p:cNvSpPr>
              <p:nvPr/>
            </p:nvSpPr>
            <p:spPr bwMode="auto">
              <a:xfrm>
                <a:off x="3971" y="1353"/>
                <a:ext cx="489" cy="291"/>
              </a:xfrm>
              <a:custGeom>
                <a:avLst/>
                <a:gdLst>
                  <a:gd name="T0" fmla="*/ 0 w 489"/>
                  <a:gd name="T1" fmla="*/ 287 h 291"/>
                  <a:gd name="T2" fmla="*/ 41 w 489"/>
                  <a:gd name="T3" fmla="*/ 270 h 291"/>
                  <a:gd name="T4" fmla="*/ 109 w 489"/>
                  <a:gd name="T5" fmla="*/ 244 h 291"/>
                  <a:gd name="T6" fmla="*/ 193 w 489"/>
                  <a:gd name="T7" fmla="*/ 208 h 291"/>
                  <a:gd name="T8" fmla="*/ 238 w 489"/>
                  <a:gd name="T9" fmla="*/ 188 h 291"/>
                  <a:gd name="T10" fmla="*/ 283 w 489"/>
                  <a:gd name="T11" fmla="*/ 168 h 291"/>
                  <a:gd name="T12" fmla="*/ 326 w 489"/>
                  <a:gd name="T13" fmla="*/ 146 h 291"/>
                  <a:gd name="T14" fmla="*/ 367 w 489"/>
                  <a:gd name="T15" fmla="*/ 123 h 291"/>
                  <a:gd name="T16" fmla="*/ 403 w 489"/>
                  <a:gd name="T17" fmla="*/ 101 h 291"/>
                  <a:gd name="T18" fmla="*/ 434 w 489"/>
                  <a:gd name="T19" fmla="*/ 78 h 291"/>
                  <a:gd name="T20" fmla="*/ 448 w 489"/>
                  <a:gd name="T21" fmla="*/ 68 h 291"/>
                  <a:gd name="T22" fmla="*/ 459 w 489"/>
                  <a:gd name="T23" fmla="*/ 58 h 291"/>
                  <a:gd name="T24" fmla="*/ 468 w 489"/>
                  <a:gd name="T25" fmla="*/ 47 h 291"/>
                  <a:gd name="T26" fmla="*/ 476 w 489"/>
                  <a:gd name="T27" fmla="*/ 38 h 291"/>
                  <a:gd name="T28" fmla="*/ 480 w 489"/>
                  <a:gd name="T29" fmla="*/ 28 h 291"/>
                  <a:gd name="T30" fmla="*/ 483 w 489"/>
                  <a:gd name="T31" fmla="*/ 18 h 291"/>
                  <a:gd name="T32" fmla="*/ 483 w 489"/>
                  <a:gd name="T33" fmla="*/ 16 h 291"/>
                  <a:gd name="T34" fmla="*/ 483 w 489"/>
                  <a:gd name="T35" fmla="*/ 10 h 291"/>
                  <a:gd name="T36" fmla="*/ 481 w 489"/>
                  <a:gd name="T37" fmla="*/ 6 h 291"/>
                  <a:gd name="T38" fmla="*/ 480 w 489"/>
                  <a:gd name="T39" fmla="*/ 3 h 291"/>
                  <a:gd name="T40" fmla="*/ 485 w 489"/>
                  <a:gd name="T41" fmla="*/ 0 h 291"/>
                  <a:gd name="T42" fmla="*/ 487 w 489"/>
                  <a:gd name="T43" fmla="*/ 4 h 291"/>
                  <a:gd name="T44" fmla="*/ 487 w 489"/>
                  <a:gd name="T45" fmla="*/ 9 h 291"/>
                  <a:gd name="T46" fmla="*/ 489 w 489"/>
                  <a:gd name="T47" fmla="*/ 14 h 291"/>
                  <a:gd name="T48" fmla="*/ 487 w 489"/>
                  <a:gd name="T49" fmla="*/ 20 h 291"/>
                  <a:gd name="T50" fmla="*/ 487 w 489"/>
                  <a:gd name="T51" fmla="*/ 30 h 291"/>
                  <a:gd name="T52" fmla="*/ 481 w 489"/>
                  <a:gd name="T53" fmla="*/ 40 h 291"/>
                  <a:gd name="T54" fmla="*/ 474 w 489"/>
                  <a:gd name="T55" fmla="*/ 50 h 291"/>
                  <a:gd name="T56" fmla="*/ 464 w 489"/>
                  <a:gd name="T57" fmla="*/ 61 h 291"/>
                  <a:gd name="T58" fmla="*/ 452 w 489"/>
                  <a:gd name="T59" fmla="*/ 73 h 291"/>
                  <a:gd name="T60" fmla="*/ 439 w 489"/>
                  <a:gd name="T61" fmla="*/ 83 h 291"/>
                  <a:gd name="T62" fmla="*/ 407 w 489"/>
                  <a:gd name="T63" fmla="*/ 106 h 291"/>
                  <a:gd name="T64" fmla="*/ 369 w 489"/>
                  <a:gd name="T65" fmla="*/ 127 h 291"/>
                  <a:gd name="T66" fmla="*/ 328 w 489"/>
                  <a:gd name="T67" fmla="*/ 150 h 291"/>
                  <a:gd name="T68" fmla="*/ 286 w 489"/>
                  <a:gd name="T69" fmla="*/ 172 h 291"/>
                  <a:gd name="T70" fmla="*/ 240 w 489"/>
                  <a:gd name="T71" fmla="*/ 193 h 291"/>
                  <a:gd name="T72" fmla="*/ 196 w 489"/>
                  <a:gd name="T73" fmla="*/ 213 h 291"/>
                  <a:gd name="T74" fmla="*/ 112 w 489"/>
                  <a:gd name="T75" fmla="*/ 248 h 291"/>
                  <a:gd name="T76" fmla="*/ 44 w 489"/>
                  <a:gd name="T77" fmla="*/ 275 h 291"/>
                  <a:gd name="T78" fmla="*/ 4 w 489"/>
                  <a:gd name="T79" fmla="*/ 291 h 291"/>
                  <a:gd name="T80" fmla="*/ 0 w 489"/>
                  <a:gd name="T81" fmla="*/ 287 h 29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89"/>
                  <a:gd name="T124" fmla="*/ 0 h 291"/>
                  <a:gd name="T125" fmla="*/ 489 w 489"/>
                  <a:gd name="T126" fmla="*/ 291 h 29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89" h="291">
                    <a:moveTo>
                      <a:pt x="0" y="287"/>
                    </a:moveTo>
                    <a:lnTo>
                      <a:pt x="41" y="270"/>
                    </a:lnTo>
                    <a:lnTo>
                      <a:pt x="109" y="244"/>
                    </a:lnTo>
                    <a:lnTo>
                      <a:pt x="193" y="208"/>
                    </a:lnTo>
                    <a:lnTo>
                      <a:pt x="238" y="188"/>
                    </a:lnTo>
                    <a:lnTo>
                      <a:pt x="283" y="168"/>
                    </a:lnTo>
                    <a:lnTo>
                      <a:pt x="326" y="146"/>
                    </a:lnTo>
                    <a:lnTo>
                      <a:pt x="367" y="123"/>
                    </a:lnTo>
                    <a:lnTo>
                      <a:pt x="403" y="101"/>
                    </a:lnTo>
                    <a:lnTo>
                      <a:pt x="434" y="78"/>
                    </a:lnTo>
                    <a:lnTo>
                      <a:pt x="448" y="68"/>
                    </a:lnTo>
                    <a:lnTo>
                      <a:pt x="459" y="58"/>
                    </a:lnTo>
                    <a:lnTo>
                      <a:pt x="468" y="47"/>
                    </a:lnTo>
                    <a:lnTo>
                      <a:pt x="476" y="38"/>
                    </a:lnTo>
                    <a:lnTo>
                      <a:pt x="480" y="28"/>
                    </a:lnTo>
                    <a:lnTo>
                      <a:pt x="483" y="18"/>
                    </a:lnTo>
                    <a:lnTo>
                      <a:pt x="483" y="16"/>
                    </a:lnTo>
                    <a:lnTo>
                      <a:pt x="483" y="10"/>
                    </a:lnTo>
                    <a:lnTo>
                      <a:pt x="481" y="6"/>
                    </a:lnTo>
                    <a:lnTo>
                      <a:pt x="480" y="3"/>
                    </a:lnTo>
                    <a:lnTo>
                      <a:pt x="485" y="0"/>
                    </a:lnTo>
                    <a:lnTo>
                      <a:pt x="487" y="4"/>
                    </a:lnTo>
                    <a:lnTo>
                      <a:pt x="487" y="9"/>
                    </a:lnTo>
                    <a:lnTo>
                      <a:pt x="489" y="14"/>
                    </a:lnTo>
                    <a:lnTo>
                      <a:pt x="487" y="20"/>
                    </a:lnTo>
                    <a:lnTo>
                      <a:pt x="487" y="30"/>
                    </a:lnTo>
                    <a:lnTo>
                      <a:pt x="481" y="40"/>
                    </a:lnTo>
                    <a:lnTo>
                      <a:pt x="474" y="50"/>
                    </a:lnTo>
                    <a:lnTo>
                      <a:pt x="464" y="61"/>
                    </a:lnTo>
                    <a:lnTo>
                      <a:pt x="452" y="73"/>
                    </a:lnTo>
                    <a:lnTo>
                      <a:pt x="439" y="83"/>
                    </a:lnTo>
                    <a:lnTo>
                      <a:pt x="407" y="106"/>
                    </a:lnTo>
                    <a:lnTo>
                      <a:pt x="369" y="127"/>
                    </a:lnTo>
                    <a:lnTo>
                      <a:pt x="328" y="150"/>
                    </a:lnTo>
                    <a:lnTo>
                      <a:pt x="286" y="172"/>
                    </a:lnTo>
                    <a:lnTo>
                      <a:pt x="240" y="193"/>
                    </a:lnTo>
                    <a:lnTo>
                      <a:pt x="196" y="213"/>
                    </a:lnTo>
                    <a:lnTo>
                      <a:pt x="112" y="248"/>
                    </a:lnTo>
                    <a:lnTo>
                      <a:pt x="44" y="275"/>
                    </a:lnTo>
                    <a:lnTo>
                      <a:pt x="4" y="291"/>
                    </a:lnTo>
                    <a:lnTo>
                      <a:pt x="0" y="287"/>
                    </a:lnTo>
                    <a:close/>
                  </a:path>
                </a:pathLst>
              </a:custGeom>
              <a:solidFill>
                <a:srgbClr val="C195DB"/>
              </a:solidFill>
              <a:ln w="9525">
                <a:noFill/>
                <a:round/>
                <a:headEnd/>
                <a:tailEnd/>
              </a:ln>
            </p:spPr>
            <p:txBody>
              <a:bodyPr/>
              <a:lstStyle/>
              <a:p>
                <a:endParaRPr lang="ru-RU"/>
              </a:p>
            </p:txBody>
          </p:sp>
          <p:sp>
            <p:nvSpPr>
              <p:cNvPr id="163931" name="Freeform 156"/>
              <p:cNvSpPr>
                <a:spLocks/>
              </p:cNvSpPr>
              <p:nvPr/>
            </p:nvSpPr>
            <p:spPr bwMode="auto">
              <a:xfrm>
                <a:off x="3971" y="1640"/>
                <a:ext cx="3" cy="5"/>
              </a:xfrm>
              <a:custGeom>
                <a:avLst/>
                <a:gdLst>
                  <a:gd name="T0" fmla="*/ 0 w 3"/>
                  <a:gd name="T1" fmla="*/ 0 h 5"/>
                  <a:gd name="T2" fmla="*/ 3 w 3"/>
                  <a:gd name="T3" fmla="*/ 5 h 5"/>
                  <a:gd name="T4" fmla="*/ 0 w 3"/>
                  <a:gd name="T5" fmla="*/ 0 h 5"/>
                  <a:gd name="T6" fmla="*/ 0 60000 65536"/>
                  <a:gd name="T7" fmla="*/ 0 60000 65536"/>
                  <a:gd name="T8" fmla="*/ 0 60000 65536"/>
                  <a:gd name="T9" fmla="*/ 0 w 3"/>
                  <a:gd name="T10" fmla="*/ 0 h 5"/>
                  <a:gd name="T11" fmla="*/ 3 w 3"/>
                  <a:gd name="T12" fmla="*/ 5 h 5"/>
                </a:gdLst>
                <a:ahLst/>
                <a:cxnLst>
                  <a:cxn ang="T6">
                    <a:pos x="T0" y="T1"/>
                  </a:cxn>
                  <a:cxn ang="T7">
                    <a:pos x="T2" y="T3"/>
                  </a:cxn>
                  <a:cxn ang="T8">
                    <a:pos x="T4" y="T5"/>
                  </a:cxn>
                </a:cxnLst>
                <a:rect l="T9" t="T10" r="T11" b="T12"/>
                <a:pathLst>
                  <a:path w="3" h="5">
                    <a:moveTo>
                      <a:pt x="0" y="0"/>
                    </a:moveTo>
                    <a:lnTo>
                      <a:pt x="3" y="5"/>
                    </a:lnTo>
                    <a:lnTo>
                      <a:pt x="0" y="0"/>
                    </a:lnTo>
                    <a:close/>
                  </a:path>
                </a:pathLst>
              </a:custGeom>
              <a:solidFill>
                <a:srgbClr val="C195DB"/>
              </a:solidFill>
              <a:ln w="9525">
                <a:noFill/>
                <a:round/>
                <a:headEnd/>
                <a:tailEnd/>
              </a:ln>
            </p:spPr>
            <p:txBody>
              <a:bodyPr/>
              <a:lstStyle/>
              <a:p>
                <a:endParaRPr lang="ru-RU"/>
              </a:p>
            </p:txBody>
          </p:sp>
          <p:sp>
            <p:nvSpPr>
              <p:cNvPr id="163932" name="Freeform 157"/>
              <p:cNvSpPr>
                <a:spLocks/>
              </p:cNvSpPr>
              <p:nvPr/>
            </p:nvSpPr>
            <p:spPr bwMode="auto">
              <a:xfrm>
                <a:off x="3952" y="1335"/>
                <a:ext cx="504" cy="277"/>
              </a:xfrm>
              <a:custGeom>
                <a:avLst/>
                <a:gdLst>
                  <a:gd name="T0" fmla="*/ 499 w 504"/>
                  <a:gd name="T1" fmla="*/ 20 h 277"/>
                  <a:gd name="T2" fmla="*/ 494 w 504"/>
                  <a:gd name="T3" fmla="*/ 13 h 277"/>
                  <a:gd name="T4" fmla="*/ 491 w 504"/>
                  <a:gd name="T5" fmla="*/ 12 h 277"/>
                  <a:gd name="T6" fmla="*/ 487 w 504"/>
                  <a:gd name="T7" fmla="*/ 10 h 277"/>
                  <a:gd name="T8" fmla="*/ 483 w 504"/>
                  <a:gd name="T9" fmla="*/ 8 h 277"/>
                  <a:gd name="T10" fmla="*/ 480 w 504"/>
                  <a:gd name="T11" fmla="*/ 7 h 277"/>
                  <a:gd name="T12" fmla="*/ 475 w 504"/>
                  <a:gd name="T13" fmla="*/ 7 h 277"/>
                  <a:gd name="T14" fmla="*/ 468 w 504"/>
                  <a:gd name="T15" fmla="*/ 7 h 277"/>
                  <a:gd name="T16" fmla="*/ 456 w 504"/>
                  <a:gd name="T17" fmla="*/ 8 h 277"/>
                  <a:gd name="T18" fmla="*/ 443 w 504"/>
                  <a:gd name="T19" fmla="*/ 12 h 277"/>
                  <a:gd name="T20" fmla="*/ 427 w 504"/>
                  <a:gd name="T21" fmla="*/ 14 h 277"/>
                  <a:gd name="T22" fmla="*/ 412 w 504"/>
                  <a:gd name="T23" fmla="*/ 21 h 277"/>
                  <a:gd name="T24" fmla="*/ 395 w 504"/>
                  <a:gd name="T25" fmla="*/ 29 h 277"/>
                  <a:gd name="T26" fmla="*/ 376 w 504"/>
                  <a:gd name="T27" fmla="*/ 37 h 277"/>
                  <a:gd name="T28" fmla="*/ 337 w 504"/>
                  <a:gd name="T29" fmla="*/ 56 h 277"/>
                  <a:gd name="T30" fmla="*/ 317 w 504"/>
                  <a:gd name="T31" fmla="*/ 69 h 277"/>
                  <a:gd name="T32" fmla="*/ 296 w 504"/>
                  <a:gd name="T33" fmla="*/ 80 h 277"/>
                  <a:gd name="T34" fmla="*/ 254 w 504"/>
                  <a:gd name="T35" fmla="*/ 105 h 277"/>
                  <a:gd name="T36" fmla="*/ 211 w 504"/>
                  <a:gd name="T37" fmla="*/ 133 h 277"/>
                  <a:gd name="T38" fmla="*/ 170 w 504"/>
                  <a:gd name="T39" fmla="*/ 161 h 277"/>
                  <a:gd name="T40" fmla="*/ 96 w 504"/>
                  <a:gd name="T41" fmla="*/ 212 h 277"/>
                  <a:gd name="T42" fmla="*/ 37 w 504"/>
                  <a:gd name="T43" fmla="*/ 255 h 277"/>
                  <a:gd name="T44" fmla="*/ 3 w 504"/>
                  <a:gd name="T45" fmla="*/ 277 h 277"/>
                  <a:gd name="T46" fmla="*/ 0 w 504"/>
                  <a:gd name="T47" fmla="*/ 273 h 277"/>
                  <a:gd name="T48" fmla="*/ 33 w 504"/>
                  <a:gd name="T49" fmla="*/ 250 h 277"/>
                  <a:gd name="T50" fmla="*/ 91 w 504"/>
                  <a:gd name="T51" fmla="*/ 207 h 277"/>
                  <a:gd name="T52" fmla="*/ 167 w 504"/>
                  <a:gd name="T53" fmla="*/ 156 h 277"/>
                  <a:gd name="T54" fmla="*/ 208 w 504"/>
                  <a:gd name="T55" fmla="*/ 127 h 277"/>
                  <a:gd name="T56" fmla="*/ 251 w 504"/>
                  <a:gd name="T57" fmla="*/ 101 h 277"/>
                  <a:gd name="T58" fmla="*/ 294 w 504"/>
                  <a:gd name="T59" fmla="*/ 75 h 277"/>
                  <a:gd name="T60" fmla="*/ 314 w 504"/>
                  <a:gd name="T61" fmla="*/ 63 h 277"/>
                  <a:gd name="T62" fmla="*/ 335 w 504"/>
                  <a:gd name="T63" fmla="*/ 52 h 277"/>
                  <a:gd name="T64" fmla="*/ 374 w 504"/>
                  <a:gd name="T65" fmla="*/ 33 h 277"/>
                  <a:gd name="T66" fmla="*/ 393 w 504"/>
                  <a:gd name="T67" fmla="*/ 23 h 277"/>
                  <a:gd name="T68" fmla="*/ 410 w 504"/>
                  <a:gd name="T69" fmla="*/ 16 h 277"/>
                  <a:gd name="T70" fmla="*/ 425 w 504"/>
                  <a:gd name="T71" fmla="*/ 10 h 277"/>
                  <a:gd name="T72" fmla="*/ 442 w 504"/>
                  <a:gd name="T73" fmla="*/ 5 h 277"/>
                  <a:gd name="T74" fmla="*/ 456 w 504"/>
                  <a:gd name="T75" fmla="*/ 2 h 277"/>
                  <a:gd name="T76" fmla="*/ 468 w 504"/>
                  <a:gd name="T77" fmla="*/ 0 h 277"/>
                  <a:gd name="T78" fmla="*/ 475 w 504"/>
                  <a:gd name="T79" fmla="*/ 0 h 277"/>
                  <a:gd name="T80" fmla="*/ 480 w 504"/>
                  <a:gd name="T81" fmla="*/ 0 h 277"/>
                  <a:gd name="T82" fmla="*/ 485 w 504"/>
                  <a:gd name="T83" fmla="*/ 2 h 277"/>
                  <a:gd name="T84" fmla="*/ 489 w 504"/>
                  <a:gd name="T85" fmla="*/ 4 h 277"/>
                  <a:gd name="T86" fmla="*/ 494 w 504"/>
                  <a:gd name="T87" fmla="*/ 7 h 277"/>
                  <a:gd name="T88" fmla="*/ 497 w 504"/>
                  <a:gd name="T89" fmla="*/ 10 h 277"/>
                  <a:gd name="T90" fmla="*/ 504 w 504"/>
                  <a:gd name="T91" fmla="*/ 16 h 277"/>
                  <a:gd name="T92" fmla="*/ 499 w 504"/>
                  <a:gd name="T93" fmla="*/ 20 h 27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04"/>
                  <a:gd name="T142" fmla="*/ 0 h 277"/>
                  <a:gd name="T143" fmla="*/ 504 w 504"/>
                  <a:gd name="T144" fmla="*/ 277 h 27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04" h="277">
                    <a:moveTo>
                      <a:pt x="499" y="20"/>
                    </a:moveTo>
                    <a:lnTo>
                      <a:pt x="494" y="13"/>
                    </a:lnTo>
                    <a:lnTo>
                      <a:pt x="491" y="12"/>
                    </a:lnTo>
                    <a:lnTo>
                      <a:pt x="487" y="10"/>
                    </a:lnTo>
                    <a:lnTo>
                      <a:pt x="483" y="8"/>
                    </a:lnTo>
                    <a:lnTo>
                      <a:pt x="480" y="7"/>
                    </a:lnTo>
                    <a:lnTo>
                      <a:pt x="475" y="7"/>
                    </a:lnTo>
                    <a:lnTo>
                      <a:pt x="468" y="7"/>
                    </a:lnTo>
                    <a:lnTo>
                      <a:pt x="456" y="8"/>
                    </a:lnTo>
                    <a:lnTo>
                      <a:pt x="443" y="12"/>
                    </a:lnTo>
                    <a:lnTo>
                      <a:pt x="427" y="14"/>
                    </a:lnTo>
                    <a:lnTo>
                      <a:pt x="412" y="21"/>
                    </a:lnTo>
                    <a:lnTo>
                      <a:pt x="395" y="29"/>
                    </a:lnTo>
                    <a:lnTo>
                      <a:pt x="376" y="37"/>
                    </a:lnTo>
                    <a:lnTo>
                      <a:pt x="337" y="56"/>
                    </a:lnTo>
                    <a:lnTo>
                      <a:pt x="317" y="69"/>
                    </a:lnTo>
                    <a:lnTo>
                      <a:pt x="296" y="80"/>
                    </a:lnTo>
                    <a:lnTo>
                      <a:pt x="254" y="105"/>
                    </a:lnTo>
                    <a:lnTo>
                      <a:pt x="211" y="133"/>
                    </a:lnTo>
                    <a:lnTo>
                      <a:pt x="170" y="161"/>
                    </a:lnTo>
                    <a:lnTo>
                      <a:pt x="96" y="212"/>
                    </a:lnTo>
                    <a:lnTo>
                      <a:pt x="37" y="255"/>
                    </a:lnTo>
                    <a:lnTo>
                      <a:pt x="3" y="277"/>
                    </a:lnTo>
                    <a:lnTo>
                      <a:pt x="0" y="273"/>
                    </a:lnTo>
                    <a:lnTo>
                      <a:pt x="33" y="250"/>
                    </a:lnTo>
                    <a:lnTo>
                      <a:pt x="91" y="207"/>
                    </a:lnTo>
                    <a:lnTo>
                      <a:pt x="167" y="156"/>
                    </a:lnTo>
                    <a:lnTo>
                      <a:pt x="208" y="127"/>
                    </a:lnTo>
                    <a:lnTo>
                      <a:pt x="251" y="101"/>
                    </a:lnTo>
                    <a:lnTo>
                      <a:pt x="294" y="75"/>
                    </a:lnTo>
                    <a:lnTo>
                      <a:pt x="314" y="63"/>
                    </a:lnTo>
                    <a:lnTo>
                      <a:pt x="335" y="52"/>
                    </a:lnTo>
                    <a:lnTo>
                      <a:pt x="374" y="33"/>
                    </a:lnTo>
                    <a:lnTo>
                      <a:pt x="393" y="23"/>
                    </a:lnTo>
                    <a:lnTo>
                      <a:pt x="410" y="16"/>
                    </a:lnTo>
                    <a:lnTo>
                      <a:pt x="425" y="10"/>
                    </a:lnTo>
                    <a:lnTo>
                      <a:pt x="442" y="5"/>
                    </a:lnTo>
                    <a:lnTo>
                      <a:pt x="456" y="2"/>
                    </a:lnTo>
                    <a:lnTo>
                      <a:pt x="468" y="0"/>
                    </a:lnTo>
                    <a:lnTo>
                      <a:pt x="475" y="0"/>
                    </a:lnTo>
                    <a:lnTo>
                      <a:pt x="480" y="0"/>
                    </a:lnTo>
                    <a:lnTo>
                      <a:pt x="485" y="2"/>
                    </a:lnTo>
                    <a:lnTo>
                      <a:pt x="489" y="4"/>
                    </a:lnTo>
                    <a:lnTo>
                      <a:pt x="494" y="7"/>
                    </a:lnTo>
                    <a:lnTo>
                      <a:pt x="497" y="10"/>
                    </a:lnTo>
                    <a:lnTo>
                      <a:pt x="504" y="16"/>
                    </a:lnTo>
                    <a:lnTo>
                      <a:pt x="499" y="20"/>
                    </a:lnTo>
                    <a:close/>
                  </a:path>
                </a:pathLst>
              </a:custGeom>
              <a:solidFill>
                <a:srgbClr val="C195DB"/>
              </a:solidFill>
              <a:ln w="9525">
                <a:noFill/>
                <a:round/>
                <a:headEnd/>
                <a:tailEnd/>
              </a:ln>
            </p:spPr>
            <p:txBody>
              <a:bodyPr/>
              <a:lstStyle/>
              <a:p>
                <a:endParaRPr lang="ru-RU"/>
              </a:p>
            </p:txBody>
          </p:sp>
          <p:sp>
            <p:nvSpPr>
              <p:cNvPr id="163933" name="Freeform 158"/>
              <p:cNvSpPr>
                <a:spLocks/>
              </p:cNvSpPr>
              <p:nvPr/>
            </p:nvSpPr>
            <p:spPr bwMode="auto">
              <a:xfrm>
                <a:off x="4450" y="1353"/>
                <a:ext cx="4" cy="3"/>
              </a:xfrm>
              <a:custGeom>
                <a:avLst/>
                <a:gdLst>
                  <a:gd name="T0" fmla="*/ 4 w 4"/>
                  <a:gd name="T1" fmla="*/ 0 h 3"/>
                  <a:gd name="T2" fmla="*/ 0 w 4"/>
                  <a:gd name="T3" fmla="*/ 3 h 3"/>
                  <a:gd name="T4" fmla="*/ 4 w 4"/>
                  <a:gd name="T5" fmla="*/ 0 h 3"/>
                  <a:gd name="T6" fmla="*/ 0 60000 65536"/>
                  <a:gd name="T7" fmla="*/ 0 60000 65536"/>
                  <a:gd name="T8" fmla="*/ 0 60000 65536"/>
                  <a:gd name="T9" fmla="*/ 0 w 4"/>
                  <a:gd name="T10" fmla="*/ 0 h 3"/>
                  <a:gd name="T11" fmla="*/ 4 w 4"/>
                  <a:gd name="T12" fmla="*/ 3 h 3"/>
                </a:gdLst>
                <a:ahLst/>
                <a:cxnLst>
                  <a:cxn ang="T6">
                    <a:pos x="T0" y="T1"/>
                  </a:cxn>
                  <a:cxn ang="T7">
                    <a:pos x="T2" y="T3"/>
                  </a:cxn>
                  <a:cxn ang="T8">
                    <a:pos x="T4" y="T5"/>
                  </a:cxn>
                </a:cxnLst>
                <a:rect l="T9" t="T10" r="T11" b="T12"/>
                <a:pathLst>
                  <a:path w="4" h="3">
                    <a:moveTo>
                      <a:pt x="4" y="0"/>
                    </a:moveTo>
                    <a:lnTo>
                      <a:pt x="0" y="3"/>
                    </a:lnTo>
                    <a:lnTo>
                      <a:pt x="4" y="0"/>
                    </a:lnTo>
                    <a:close/>
                  </a:path>
                </a:pathLst>
              </a:custGeom>
              <a:solidFill>
                <a:srgbClr val="C195DB"/>
              </a:solidFill>
              <a:ln w="9525">
                <a:noFill/>
                <a:round/>
                <a:headEnd/>
                <a:tailEnd/>
              </a:ln>
            </p:spPr>
            <p:txBody>
              <a:bodyPr/>
              <a:lstStyle/>
              <a:p>
                <a:endParaRPr lang="ru-RU"/>
              </a:p>
            </p:txBody>
          </p:sp>
          <p:sp>
            <p:nvSpPr>
              <p:cNvPr id="163934" name="Freeform 159"/>
              <p:cNvSpPr>
                <a:spLocks/>
              </p:cNvSpPr>
              <p:nvPr/>
            </p:nvSpPr>
            <p:spPr bwMode="auto">
              <a:xfrm>
                <a:off x="3878" y="1608"/>
                <a:ext cx="73" cy="18"/>
              </a:xfrm>
              <a:custGeom>
                <a:avLst/>
                <a:gdLst>
                  <a:gd name="T0" fmla="*/ 73 w 73"/>
                  <a:gd name="T1" fmla="*/ 4 h 18"/>
                  <a:gd name="T2" fmla="*/ 61 w 73"/>
                  <a:gd name="T3" fmla="*/ 14 h 18"/>
                  <a:gd name="T4" fmla="*/ 55 w 73"/>
                  <a:gd name="T5" fmla="*/ 17 h 18"/>
                  <a:gd name="T6" fmla="*/ 50 w 73"/>
                  <a:gd name="T7" fmla="*/ 17 h 18"/>
                  <a:gd name="T8" fmla="*/ 39 w 73"/>
                  <a:gd name="T9" fmla="*/ 18 h 18"/>
                  <a:gd name="T10" fmla="*/ 31 w 73"/>
                  <a:gd name="T11" fmla="*/ 18 h 18"/>
                  <a:gd name="T12" fmla="*/ 16 w 73"/>
                  <a:gd name="T13" fmla="*/ 15 h 18"/>
                  <a:gd name="T14" fmla="*/ 9 w 73"/>
                  <a:gd name="T15" fmla="*/ 14 h 18"/>
                  <a:gd name="T16" fmla="*/ 0 w 73"/>
                  <a:gd name="T17" fmla="*/ 14 h 18"/>
                  <a:gd name="T18" fmla="*/ 0 w 73"/>
                  <a:gd name="T19" fmla="*/ 6 h 18"/>
                  <a:gd name="T20" fmla="*/ 9 w 73"/>
                  <a:gd name="T21" fmla="*/ 6 h 18"/>
                  <a:gd name="T22" fmla="*/ 18 w 73"/>
                  <a:gd name="T23" fmla="*/ 8 h 18"/>
                  <a:gd name="T24" fmla="*/ 31 w 73"/>
                  <a:gd name="T25" fmla="*/ 12 h 18"/>
                  <a:gd name="T26" fmla="*/ 39 w 73"/>
                  <a:gd name="T27" fmla="*/ 14 h 18"/>
                  <a:gd name="T28" fmla="*/ 49 w 73"/>
                  <a:gd name="T29" fmla="*/ 12 h 18"/>
                  <a:gd name="T30" fmla="*/ 53 w 73"/>
                  <a:gd name="T31" fmla="*/ 10 h 18"/>
                  <a:gd name="T32" fmla="*/ 58 w 73"/>
                  <a:gd name="T33" fmla="*/ 8 h 18"/>
                  <a:gd name="T34" fmla="*/ 70 w 73"/>
                  <a:gd name="T35" fmla="*/ 0 h 18"/>
                  <a:gd name="T36" fmla="*/ 73 w 73"/>
                  <a:gd name="T37" fmla="*/ 4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73"/>
                  <a:gd name="T58" fmla="*/ 0 h 18"/>
                  <a:gd name="T59" fmla="*/ 73 w 73"/>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73" h="18">
                    <a:moveTo>
                      <a:pt x="73" y="4"/>
                    </a:moveTo>
                    <a:lnTo>
                      <a:pt x="61" y="14"/>
                    </a:lnTo>
                    <a:lnTo>
                      <a:pt x="55" y="17"/>
                    </a:lnTo>
                    <a:lnTo>
                      <a:pt x="50" y="17"/>
                    </a:lnTo>
                    <a:lnTo>
                      <a:pt x="39" y="18"/>
                    </a:lnTo>
                    <a:lnTo>
                      <a:pt x="31" y="18"/>
                    </a:lnTo>
                    <a:lnTo>
                      <a:pt x="16" y="15"/>
                    </a:lnTo>
                    <a:lnTo>
                      <a:pt x="9" y="14"/>
                    </a:lnTo>
                    <a:lnTo>
                      <a:pt x="0" y="14"/>
                    </a:lnTo>
                    <a:lnTo>
                      <a:pt x="0" y="6"/>
                    </a:lnTo>
                    <a:lnTo>
                      <a:pt x="9" y="6"/>
                    </a:lnTo>
                    <a:lnTo>
                      <a:pt x="18" y="8"/>
                    </a:lnTo>
                    <a:lnTo>
                      <a:pt x="31" y="12"/>
                    </a:lnTo>
                    <a:lnTo>
                      <a:pt x="39" y="14"/>
                    </a:lnTo>
                    <a:lnTo>
                      <a:pt x="49" y="12"/>
                    </a:lnTo>
                    <a:lnTo>
                      <a:pt x="53" y="10"/>
                    </a:lnTo>
                    <a:lnTo>
                      <a:pt x="58" y="8"/>
                    </a:lnTo>
                    <a:lnTo>
                      <a:pt x="70" y="0"/>
                    </a:lnTo>
                    <a:lnTo>
                      <a:pt x="73" y="4"/>
                    </a:lnTo>
                    <a:close/>
                  </a:path>
                </a:pathLst>
              </a:custGeom>
              <a:solidFill>
                <a:srgbClr val="C195DB"/>
              </a:solidFill>
              <a:ln w="9525">
                <a:noFill/>
                <a:round/>
                <a:headEnd/>
                <a:tailEnd/>
              </a:ln>
            </p:spPr>
            <p:txBody>
              <a:bodyPr/>
              <a:lstStyle/>
              <a:p>
                <a:endParaRPr lang="ru-RU"/>
              </a:p>
            </p:txBody>
          </p:sp>
          <p:sp>
            <p:nvSpPr>
              <p:cNvPr id="163935" name="Freeform 160"/>
              <p:cNvSpPr>
                <a:spLocks/>
              </p:cNvSpPr>
              <p:nvPr/>
            </p:nvSpPr>
            <p:spPr bwMode="auto">
              <a:xfrm>
                <a:off x="3950" y="1608"/>
                <a:ext cx="1" cy="5"/>
              </a:xfrm>
              <a:custGeom>
                <a:avLst/>
                <a:gdLst>
                  <a:gd name="T0" fmla="*/ 1 w 1"/>
                  <a:gd name="T1" fmla="*/ 5 h 5"/>
                  <a:gd name="T2" fmla="*/ 0 w 1"/>
                  <a:gd name="T3" fmla="*/ 0 h 5"/>
                  <a:gd name="T4" fmla="*/ 1 w 1"/>
                  <a:gd name="T5" fmla="*/ 5 h 5"/>
                  <a:gd name="T6" fmla="*/ 0 60000 65536"/>
                  <a:gd name="T7" fmla="*/ 0 60000 65536"/>
                  <a:gd name="T8" fmla="*/ 0 60000 65536"/>
                  <a:gd name="T9" fmla="*/ 0 w 1"/>
                  <a:gd name="T10" fmla="*/ 0 h 5"/>
                  <a:gd name="T11" fmla="*/ 1 w 1"/>
                  <a:gd name="T12" fmla="*/ 5 h 5"/>
                </a:gdLst>
                <a:ahLst/>
                <a:cxnLst>
                  <a:cxn ang="T6">
                    <a:pos x="T0" y="T1"/>
                  </a:cxn>
                  <a:cxn ang="T7">
                    <a:pos x="T2" y="T3"/>
                  </a:cxn>
                  <a:cxn ang="T8">
                    <a:pos x="T4" y="T5"/>
                  </a:cxn>
                </a:cxnLst>
                <a:rect l="T9" t="T10" r="T11" b="T12"/>
                <a:pathLst>
                  <a:path w="1" h="5">
                    <a:moveTo>
                      <a:pt x="1" y="5"/>
                    </a:moveTo>
                    <a:lnTo>
                      <a:pt x="0" y="0"/>
                    </a:lnTo>
                    <a:lnTo>
                      <a:pt x="1" y="5"/>
                    </a:lnTo>
                    <a:close/>
                  </a:path>
                </a:pathLst>
              </a:custGeom>
              <a:solidFill>
                <a:srgbClr val="C195DB"/>
              </a:solidFill>
              <a:ln w="9525">
                <a:noFill/>
                <a:round/>
                <a:headEnd/>
                <a:tailEnd/>
              </a:ln>
            </p:spPr>
            <p:txBody>
              <a:bodyPr/>
              <a:lstStyle/>
              <a:p>
                <a:endParaRPr lang="ru-RU"/>
              </a:p>
            </p:txBody>
          </p:sp>
          <p:sp>
            <p:nvSpPr>
              <p:cNvPr id="163936" name="Freeform 161"/>
              <p:cNvSpPr>
                <a:spLocks/>
              </p:cNvSpPr>
              <p:nvPr/>
            </p:nvSpPr>
            <p:spPr bwMode="auto">
              <a:xfrm>
                <a:off x="3829" y="1615"/>
                <a:ext cx="49" cy="86"/>
              </a:xfrm>
              <a:custGeom>
                <a:avLst/>
                <a:gdLst>
                  <a:gd name="T0" fmla="*/ 49 w 49"/>
                  <a:gd name="T1" fmla="*/ 7 h 86"/>
                  <a:gd name="T2" fmla="*/ 41 w 49"/>
                  <a:gd name="T3" fmla="*/ 7 h 86"/>
                  <a:gd name="T4" fmla="*/ 34 w 49"/>
                  <a:gd name="T5" fmla="*/ 11 h 86"/>
                  <a:gd name="T6" fmla="*/ 28 w 49"/>
                  <a:gd name="T7" fmla="*/ 13 h 86"/>
                  <a:gd name="T8" fmla="*/ 22 w 49"/>
                  <a:gd name="T9" fmla="*/ 17 h 86"/>
                  <a:gd name="T10" fmla="*/ 18 w 49"/>
                  <a:gd name="T11" fmla="*/ 20 h 86"/>
                  <a:gd name="T12" fmla="*/ 15 w 49"/>
                  <a:gd name="T13" fmla="*/ 25 h 86"/>
                  <a:gd name="T14" fmla="*/ 11 w 49"/>
                  <a:gd name="T15" fmla="*/ 31 h 86"/>
                  <a:gd name="T16" fmla="*/ 10 w 49"/>
                  <a:gd name="T17" fmla="*/ 37 h 86"/>
                  <a:gd name="T18" fmla="*/ 9 w 49"/>
                  <a:gd name="T19" fmla="*/ 41 h 86"/>
                  <a:gd name="T20" fmla="*/ 7 w 49"/>
                  <a:gd name="T21" fmla="*/ 47 h 86"/>
                  <a:gd name="T22" fmla="*/ 7 w 49"/>
                  <a:gd name="T23" fmla="*/ 54 h 86"/>
                  <a:gd name="T24" fmla="*/ 9 w 49"/>
                  <a:gd name="T25" fmla="*/ 60 h 86"/>
                  <a:gd name="T26" fmla="*/ 10 w 49"/>
                  <a:gd name="T27" fmla="*/ 65 h 86"/>
                  <a:gd name="T28" fmla="*/ 11 w 49"/>
                  <a:gd name="T29" fmla="*/ 71 h 86"/>
                  <a:gd name="T30" fmla="*/ 13 w 49"/>
                  <a:gd name="T31" fmla="*/ 76 h 86"/>
                  <a:gd name="T32" fmla="*/ 18 w 49"/>
                  <a:gd name="T33" fmla="*/ 82 h 86"/>
                  <a:gd name="T34" fmla="*/ 11 w 49"/>
                  <a:gd name="T35" fmla="*/ 86 h 86"/>
                  <a:gd name="T36" fmla="*/ 9 w 49"/>
                  <a:gd name="T37" fmla="*/ 79 h 86"/>
                  <a:gd name="T38" fmla="*/ 5 w 49"/>
                  <a:gd name="T39" fmla="*/ 73 h 86"/>
                  <a:gd name="T40" fmla="*/ 3 w 49"/>
                  <a:gd name="T41" fmla="*/ 68 h 86"/>
                  <a:gd name="T42" fmla="*/ 2 w 49"/>
                  <a:gd name="T43" fmla="*/ 60 h 86"/>
                  <a:gd name="T44" fmla="*/ 0 w 49"/>
                  <a:gd name="T45" fmla="*/ 54 h 86"/>
                  <a:gd name="T46" fmla="*/ 0 w 49"/>
                  <a:gd name="T47" fmla="*/ 47 h 86"/>
                  <a:gd name="T48" fmla="*/ 2 w 49"/>
                  <a:gd name="T49" fmla="*/ 41 h 86"/>
                  <a:gd name="T50" fmla="*/ 3 w 49"/>
                  <a:gd name="T51" fmla="*/ 35 h 86"/>
                  <a:gd name="T52" fmla="*/ 7 w 49"/>
                  <a:gd name="T53" fmla="*/ 28 h 86"/>
                  <a:gd name="T54" fmla="*/ 10 w 49"/>
                  <a:gd name="T55" fmla="*/ 22 h 86"/>
                  <a:gd name="T56" fmla="*/ 13 w 49"/>
                  <a:gd name="T57" fmla="*/ 17 h 86"/>
                  <a:gd name="T58" fmla="*/ 19 w 49"/>
                  <a:gd name="T59" fmla="*/ 13 h 86"/>
                  <a:gd name="T60" fmla="*/ 26 w 49"/>
                  <a:gd name="T61" fmla="*/ 7 h 86"/>
                  <a:gd name="T62" fmla="*/ 32 w 49"/>
                  <a:gd name="T63" fmla="*/ 5 h 86"/>
                  <a:gd name="T64" fmla="*/ 40 w 49"/>
                  <a:gd name="T65" fmla="*/ 1 h 86"/>
                  <a:gd name="T66" fmla="*/ 49 w 49"/>
                  <a:gd name="T67" fmla="*/ 0 h 86"/>
                  <a:gd name="T68" fmla="*/ 49 w 49"/>
                  <a:gd name="T69" fmla="*/ 7 h 8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9"/>
                  <a:gd name="T106" fmla="*/ 0 h 86"/>
                  <a:gd name="T107" fmla="*/ 49 w 49"/>
                  <a:gd name="T108" fmla="*/ 86 h 8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9" h="86">
                    <a:moveTo>
                      <a:pt x="49" y="7"/>
                    </a:moveTo>
                    <a:lnTo>
                      <a:pt x="41" y="7"/>
                    </a:lnTo>
                    <a:lnTo>
                      <a:pt x="34" y="11"/>
                    </a:lnTo>
                    <a:lnTo>
                      <a:pt x="28" y="13"/>
                    </a:lnTo>
                    <a:lnTo>
                      <a:pt x="22" y="17"/>
                    </a:lnTo>
                    <a:lnTo>
                      <a:pt x="18" y="20"/>
                    </a:lnTo>
                    <a:lnTo>
                      <a:pt x="15" y="25"/>
                    </a:lnTo>
                    <a:lnTo>
                      <a:pt x="11" y="31"/>
                    </a:lnTo>
                    <a:lnTo>
                      <a:pt x="10" y="37"/>
                    </a:lnTo>
                    <a:lnTo>
                      <a:pt x="9" y="41"/>
                    </a:lnTo>
                    <a:lnTo>
                      <a:pt x="7" y="47"/>
                    </a:lnTo>
                    <a:lnTo>
                      <a:pt x="7" y="54"/>
                    </a:lnTo>
                    <a:lnTo>
                      <a:pt x="9" y="60"/>
                    </a:lnTo>
                    <a:lnTo>
                      <a:pt x="10" y="65"/>
                    </a:lnTo>
                    <a:lnTo>
                      <a:pt x="11" y="71"/>
                    </a:lnTo>
                    <a:lnTo>
                      <a:pt x="13" y="76"/>
                    </a:lnTo>
                    <a:lnTo>
                      <a:pt x="18" y="82"/>
                    </a:lnTo>
                    <a:lnTo>
                      <a:pt x="11" y="86"/>
                    </a:lnTo>
                    <a:lnTo>
                      <a:pt x="9" y="79"/>
                    </a:lnTo>
                    <a:lnTo>
                      <a:pt x="5" y="73"/>
                    </a:lnTo>
                    <a:lnTo>
                      <a:pt x="3" y="68"/>
                    </a:lnTo>
                    <a:lnTo>
                      <a:pt x="2" y="60"/>
                    </a:lnTo>
                    <a:lnTo>
                      <a:pt x="0" y="54"/>
                    </a:lnTo>
                    <a:lnTo>
                      <a:pt x="0" y="47"/>
                    </a:lnTo>
                    <a:lnTo>
                      <a:pt x="2" y="41"/>
                    </a:lnTo>
                    <a:lnTo>
                      <a:pt x="3" y="35"/>
                    </a:lnTo>
                    <a:lnTo>
                      <a:pt x="7" y="28"/>
                    </a:lnTo>
                    <a:lnTo>
                      <a:pt x="10" y="22"/>
                    </a:lnTo>
                    <a:lnTo>
                      <a:pt x="13" y="17"/>
                    </a:lnTo>
                    <a:lnTo>
                      <a:pt x="19" y="13"/>
                    </a:lnTo>
                    <a:lnTo>
                      <a:pt x="26" y="7"/>
                    </a:lnTo>
                    <a:lnTo>
                      <a:pt x="32" y="5"/>
                    </a:lnTo>
                    <a:lnTo>
                      <a:pt x="40" y="1"/>
                    </a:lnTo>
                    <a:lnTo>
                      <a:pt x="49" y="0"/>
                    </a:lnTo>
                    <a:lnTo>
                      <a:pt x="49" y="7"/>
                    </a:lnTo>
                    <a:close/>
                  </a:path>
                </a:pathLst>
              </a:custGeom>
              <a:solidFill>
                <a:srgbClr val="C195DB"/>
              </a:solidFill>
              <a:ln w="9525">
                <a:noFill/>
                <a:round/>
                <a:headEnd/>
                <a:tailEnd/>
              </a:ln>
            </p:spPr>
            <p:txBody>
              <a:bodyPr/>
              <a:lstStyle/>
              <a:p>
                <a:endParaRPr lang="ru-RU"/>
              </a:p>
            </p:txBody>
          </p:sp>
          <p:sp>
            <p:nvSpPr>
              <p:cNvPr id="163937" name="Freeform 162"/>
              <p:cNvSpPr>
                <a:spLocks/>
              </p:cNvSpPr>
              <p:nvPr/>
            </p:nvSpPr>
            <p:spPr bwMode="auto">
              <a:xfrm>
                <a:off x="3878" y="1615"/>
                <a:ext cx="1" cy="6"/>
              </a:xfrm>
              <a:custGeom>
                <a:avLst/>
                <a:gdLst>
                  <a:gd name="T0" fmla="*/ 0 w 1"/>
                  <a:gd name="T1" fmla="*/ 0 h 6"/>
                  <a:gd name="T2" fmla="*/ 0 w 1"/>
                  <a:gd name="T3" fmla="*/ 6 h 6"/>
                  <a:gd name="T4" fmla="*/ 0 w 1"/>
                  <a:gd name="T5" fmla="*/ 0 h 6"/>
                  <a:gd name="T6" fmla="*/ 0 60000 65536"/>
                  <a:gd name="T7" fmla="*/ 0 60000 65536"/>
                  <a:gd name="T8" fmla="*/ 0 60000 65536"/>
                  <a:gd name="T9" fmla="*/ 0 w 1"/>
                  <a:gd name="T10" fmla="*/ 0 h 6"/>
                  <a:gd name="T11" fmla="*/ 1 w 1"/>
                  <a:gd name="T12" fmla="*/ 6 h 6"/>
                </a:gdLst>
                <a:ahLst/>
                <a:cxnLst>
                  <a:cxn ang="T6">
                    <a:pos x="T0" y="T1"/>
                  </a:cxn>
                  <a:cxn ang="T7">
                    <a:pos x="T2" y="T3"/>
                  </a:cxn>
                  <a:cxn ang="T8">
                    <a:pos x="T4" y="T5"/>
                  </a:cxn>
                </a:cxnLst>
                <a:rect l="T9" t="T10" r="T11" b="T12"/>
                <a:pathLst>
                  <a:path w="1" h="6">
                    <a:moveTo>
                      <a:pt x="0" y="0"/>
                    </a:moveTo>
                    <a:lnTo>
                      <a:pt x="0" y="6"/>
                    </a:lnTo>
                    <a:lnTo>
                      <a:pt x="0" y="0"/>
                    </a:lnTo>
                    <a:close/>
                  </a:path>
                </a:pathLst>
              </a:custGeom>
              <a:solidFill>
                <a:srgbClr val="C195DB"/>
              </a:solidFill>
              <a:ln w="9525">
                <a:noFill/>
                <a:round/>
                <a:headEnd/>
                <a:tailEnd/>
              </a:ln>
            </p:spPr>
            <p:txBody>
              <a:bodyPr/>
              <a:lstStyle/>
              <a:p>
                <a:endParaRPr lang="ru-RU"/>
              </a:p>
            </p:txBody>
          </p:sp>
          <p:sp>
            <p:nvSpPr>
              <p:cNvPr id="163938" name="Freeform 163"/>
              <p:cNvSpPr>
                <a:spLocks/>
              </p:cNvSpPr>
              <p:nvPr/>
            </p:nvSpPr>
            <p:spPr bwMode="auto">
              <a:xfrm>
                <a:off x="3839" y="1697"/>
                <a:ext cx="8" cy="4"/>
              </a:xfrm>
              <a:custGeom>
                <a:avLst/>
                <a:gdLst>
                  <a:gd name="T0" fmla="*/ 0 w 8"/>
                  <a:gd name="T1" fmla="*/ 4 h 4"/>
                  <a:gd name="T2" fmla="*/ 2 w 8"/>
                  <a:gd name="T3" fmla="*/ 4 h 4"/>
                  <a:gd name="T4" fmla="*/ 6 w 8"/>
                  <a:gd name="T5" fmla="*/ 0 h 4"/>
                  <a:gd name="T6" fmla="*/ 8 w 8"/>
                  <a:gd name="T7" fmla="*/ 0 h 4"/>
                  <a:gd name="T8" fmla="*/ 0 w 8"/>
                  <a:gd name="T9" fmla="*/ 4 h 4"/>
                  <a:gd name="T10" fmla="*/ 0 60000 65536"/>
                  <a:gd name="T11" fmla="*/ 0 60000 65536"/>
                  <a:gd name="T12" fmla="*/ 0 60000 65536"/>
                  <a:gd name="T13" fmla="*/ 0 60000 65536"/>
                  <a:gd name="T14" fmla="*/ 0 60000 65536"/>
                  <a:gd name="T15" fmla="*/ 0 w 8"/>
                  <a:gd name="T16" fmla="*/ 0 h 4"/>
                  <a:gd name="T17" fmla="*/ 8 w 8"/>
                  <a:gd name="T18" fmla="*/ 4 h 4"/>
                </a:gdLst>
                <a:ahLst/>
                <a:cxnLst>
                  <a:cxn ang="T10">
                    <a:pos x="T0" y="T1"/>
                  </a:cxn>
                  <a:cxn ang="T11">
                    <a:pos x="T2" y="T3"/>
                  </a:cxn>
                  <a:cxn ang="T12">
                    <a:pos x="T4" y="T5"/>
                  </a:cxn>
                  <a:cxn ang="T13">
                    <a:pos x="T6" y="T7"/>
                  </a:cxn>
                  <a:cxn ang="T14">
                    <a:pos x="T8" y="T9"/>
                  </a:cxn>
                </a:cxnLst>
                <a:rect l="T15" t="T16" r="T17" b="T18"/>
                <a:pathLst>
                  <a:path w="8" h="4">
                    <a:moveTo>
                      <a:pt x="0" y="4"/>
                    </a:moveTo>
                    <a:lnTo>
                      <a:pt x="2" y="4"/>
                    </a:lnTo>
                    <a:lnTo>
                      <a:pt x="6" y="0"/>
                    </a:lnTo>
                    <a:lnTo>
                      <a:pt x="8" y="0"/>
                    </a:lnTo>
                    <a:lnTo>
                      <a:pt x="0" y="4"/>
                    </a:lnTo>
                    <a:close/>
                  </a:path>
                </a:pathLst>
              </a:custGeom>
              <a:solidFill>
                <a:srgbClr val="C195DB"/>
              </a:solidFill>
              <a:ln w="9525">
                <a:noFill/>
                <a:round/>
                <a:headEnd/>
                <a:tailEnd/>
              </a:ln>
            </p:spPr>
            <p:txBody>
              <a:bodyPr/>
              <a:lstStyle/>
              <a:p>
                <a:endParaRPr lang="ru-RU"/>
              </a:p>
            </p:txBody>
          </p:sp>
          <p:sp>
            <p:nvSpPr>
              <p:cNvPr id="163939" name="Freeform 164"/>
              <p:cNvSpPr>
                <a:spLocks/>
              </p:cNvSpPr>
              <p:nvPr/>
            </p:nvSpPr>
            <p:spPr bwMode="auto">
              <a:xfrm>
                <a:off x="3896" y="2788"/>
                <a:ext cx="547" cy="320"/>
              </a:xfrm>
              <a:custGeom>
                <a:avLst/>
                <a:gdLst>
                  <a:gd name="T0" fmla="*/ 0 w 547"/>
                  <a:gd name="T1" fmla="*/ 0 h 320"/>
                  <a:gd name="T2" fmla="*/ 27 w 547"/>
                  <a:gd name="T3" fmla="*/ 9 h 320"/>
                  <a:gd name="T4" fmla="*/ 94 w 547"/>
                  <a:gd name="T5" fmla="*/ 33 h 320"/>
                  <a:gd name="T6" fmla="*/ 139 w 547"/>
                  <a:gd name="T7" fmla="*/ 49 h 320"/>
                  <a:gd name="T8" fmla="*/ 188 w 547"/>
                  <a:gd name="T9" fmla="*/ 67 h 320"/>
                  <a:gd name="T10" fmla="*/ 242 w 547"/>
                  <a:gd name="T11" fmla="*/ 90 h 320"/>
                  <a:gd name="T12" fmla="*/ 295 w 547"/>
                  <a:gd name="T13" fmla="*/ 112 h 320"/>
                  <a:gd name="T14" fmla="*/ 348 w 547"/>
                  <a:gd name="T15" fmla="*/ 137 h 320"/>
                  <a:gd name="T16" fmla="*/ 398 w 547"/>
                  <a:gd name="T17" fmla="*/ 160 h 320"/>
                  <a:gd name="T18" fmla="*/ 422 w 547"/>
                  <a:gd name="T19" fmla="*/ 173 h 320"/>
                  <a:gd name="T20" fmla="*/ 444 w 547"/>
                  <a:gd name="T21" fmla="*/ 186 h 320"/>
                  <a:gd name="T22" fmla="*/ 466 w 547"/>
                  <a:gd name="T23" fmla="*/ 198 h 320"/>
                  <a:gd name="T24" fmla="*/ 485 w 547"/>
                  <a:gd name="T25" fmla="*/ 211 h 320"/>
                  <a:gd name="T26" fmla="*/ 501 w 547"/>
                  <a:gd name="T27" fmla="*/ 224 h 320"/>
                  <a:gd name="T28" fmla="*/ 517 w 547"/>
                  <a:gd name="T29" fmla="*/ 235 h 320"/>
                  <a:gd name="T30" fmla="*/ 522 w 547"/>
                  <a:gd name="T31" fmla="*/ 242 h 320"/>
                  <a:gd name="T32" fmla="*/ 528 w 547"/>
                  <a:gd name="T33" fmla="*/ 248 h 320"/>
                  <a:gd name="T34" fmla="*/ 537 w 547"/>
                  <a:gd name="T35" fmla="*/ 260 h 320"/>
                  <a:gd name="T36" fmla="*/ 541 w 547"/>
                  <a:gd name="T37" fmla="*/ 265 h 320"/>
                  <a:gd name="T38" fmla="*/ 543 w 547"/>
                  <a:gd name="T39" fmla="*/ 271 h 320"/>
                  <a:gd name="T40" fmla="*/ 545 w 547"/>
                  <a:gd name="T41" fmla="*/ 277 h 320"/>
                  <a:gd name="T42" fmla="*/ 547 w 547"/>
                  <a:gd name="T43" fmla="*/ 282 h 320"/>
                  <a:gd name="T44" fmla="*/ 547 w 547"/>
                  <a:gd name="T45" fmla="*/ 288 h 320"/>
                  <a:gd name="T46" fmla="*/ 547 w 547"/>
                  <a:gd name="T47" fmla="*/ 293 h 320"/>
                  <a:gd name="T48" fmla="*/ 545 w 547"/>
                  <a:gd name="T49" fmla="*/ 298 h 320"/>
                  <a:gd name="T50" fmla="*/ 543 w 547"/>
                  <a:gd name="T51" fmla="*/ 304 h 320"/>
                  <a:gd name="T52" fmla="*/ 541 w 547"/>
                  <a:gd name="T53" fmla="*/ 307 h 320"/>
                  <a:gd name="T54" fmla="*/ 536 w 547"/>
                  <a:gd name="T55" fmla="*/ 312 h 320"/>
                  <a:gd name="T56" fmla="*/ 531 w 547"/>
                  <a:gd name="T57" fmla="*/ 315 h 320"/>
                  <a:gd name="T58" fmla="*/ 526 w 547"/>
                  <a:gd name="T59" fmla="*/ 316 h 320"/>
                  <a:gd name="T60" fmla="*/ 522 w 547"/>
                  <a:gd name="T61" fmla="*/ 318 h 320"/>
                  <a:gd name="T62" fmla="*/ 515 w 547"/>
                  <a:gd name="T63" fmla="*/ 320 h 320"/>
                  <a:gd name="T64" fmla="*/ 503 w 547"/>
                  <a:gd name="T65" fmla="*/ 320 h 320"/>
                  <a:gd name="T66" fmla="*/ 487 w 547"/>
                  <a:gd name="T67" fmla="*/ 318 h 320"/>
                  <a:gd name="T68" fmla="*/ 479 w 547"/>
                  <a:gd name="T69" fmla="*/ 317 h 320"/>
                  <a:gd name="T70" fmla="*/ 471 w 547"/>
                  <a:gd name="T71" fmla="*/ 314 h 320"/>
                  <a:gd name="T72" fmla="*/ 462 w 547"/>
                  <a:gd name="T73" fmla="*/ 310 h 320"/>
                  <a:gd name="T74" fmla="*/ 452 w 547"/>
                  <a:gd name="T75" fmla="*/ 307 h 320"/>
                  <a:gd name="T76" fmla="*/ 434 w 547"/>
                  <a:gd name="T77" fmla="*/ 299 h 320"/>
                  <a:gd name="T78" fmla="*/ 413 w 547"/>
                  <a:gd name="T79" fmla="*/ 290 h 320"/>
                  <a:gd name="T80" fmla="*/ 391 w 547"/>
                  <a:gd name="T81" fmla="*/ 279 h 320"/>
                  <a:gd name="T82" fmla="*/ 368 w 547"/>
                  <a:gd name="T83" fmla="*/ 266 h 320"/>
                  <a:gd name="T84" fmla="*/ 344 w 547"/>
                  <a:gd name="T85" fmla="*/ 252 h 320"/>
                  <a:gd name="T86" fmla="*/ 321 w 547"/>
                  <a:gd name="T87" fmla="*/ 238 h 320"/>
                  <a:gd name="T88" fmla="*/ 297 w 547"/>
                  <a:gd name="T89" fmla="*/ 223 h 320"/>
                  <a:gd name="T90" fmla="*/ 250 w 547"/>
                  <a:gd name="T91" fmla="*/ 190 h 320"/>
                  <a:gd name="T92" fmla="*/ 203 w 547"/>
                  <a:gd name="T93" fmla="*/ 156 h 320"/>
                  <a:gd name="T94" fmla="*/ 156 w 547"/>
                  <a:gd name="T95" fmla="*/ 123 h 320"/>
                  <a:gd name="T96" fmla="*/ 77 w 547"/>
                  <a:gd name="T97" fmla="*/ 62 h 320"/>
                  <a:gd name="T98" fmla="*/ 21 w 547"/>
                  <a:gd name="T99" fmla="*/ 17 h 320"/>
                  <a:gd name="T100" fmla="*/ 0 w 547"/>
                  <a:gd name="T101" fmla="*/ 0 h 32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47"/>
                  <a:gd name="T154" fmla="*/ 0 h 320"/>
                  <a:gd name="T155" fmla="*/ 547 w 547"/>
                  <a:gd name="T156" fmla="*/ 320 h 32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47" h="320">
                    <a:moveTo>
                      <a:pt x="0" y="0"/>
                    </a:moveTo>
                    <a:lnTo>
                      <a:pt x="27" y="9"/>
                    </a:lnTo>
                    <a:lnTo>
                      <a:pt x="94" y="33"/>
                    </a:lnTo>
                    <a:lnTo>
                      <a:pt x="139" y="49"/>
                    </a:lnTo>
                    <a:lnTo>
                      <a:pt x="188" y="67"/>
                    </a:lnTo>
                    <a:lnTo>
                      <a:pt x="242" y="90"/>
                    </a:lnTo>
                    <a:lnTo>
                      <a:pt x="295" y="112"/>
                    </a:lnTo>
                    <a:lnTo>
                      <a:pt x="348" y="137"/>
                    </a:lnTo>
                    <a:lnTo>
                      <a:pt x="398" y="160"/>
                    </a:lnTo>
                    <a:lnTo>
                      <a:pt x="422" y="173"/>
                    </a:lnTo>
                    <a:lnTo>
                      <a:pt x="444" y="186"/>
                    </a:lnTo>
                    <a:lnTo>
                      <a:pt x="466" y="198"/>
                    </a:lnTo>
                    <a:lnTo>
                      <a:pt x="485" y="211"/>
                    </a:lnTo>
                    <a:lnTo>
                      <a:pt x="501" y="224"/>
                    </a:lnTo>
                    <a:lnTo>
                      <a:pt x="517" y="235"/>
                    </a:lnTo>
                    <a:lnTo>
                      <a:pt x="522" y="242"/>
                    </a:lnTo>
                    <a:lnTo>
                      <a:pt x="528" y="248"/>
                    </a:lnTo>
                    <a:lnTo>
                      <a:pt x="537" y="260"/>
                    </a:lnTo>
                    <a:lnTo>
                      <a:pt x="541" y="265"/>
                    </a:lnTo>
                    <a:lnTo>
                      <a:pt x="543" y="271"/>
                    </a:lnTo>
                    <a:lnTo>
                      <a:pt x="545" y="277"/>
                    </a:lnTo>
                    <a:lnTo>
                      <a:pt x="547" y="282"/>
                    </a:lnTo>
                    <a:lnTo>
                      <a:pt x="547" y="288"/>
                    </a:lnTo>
                    <a:lnTo>
                      <a:pt x="547" y="293"/>
                    </a:lnTo>
                    <a:lnTo>
                      <a:pt x="545" y="298"/>
                    </a:lnTo>
                    <a:lnTo>
                      <a:pt x="543" y="304"/>
                    </a:lnTo>
                    <a:lnTo>
                      <a:pt x="541" y="307"/>
                    </a:lnTo>
                    <a:lnTo>
                      <a:pt x="536" y="312"/>
                    </a:lnTo>
                    <a:lnTo>
                      <a:pt x="531" y="315"/>
                    </a:lnTo>
                    <a:lnTo>
                      <a:pt x="526" y="316"/>
                    </a:lnTo>
                    <a:lnTo>
                      <a:pt x="522" y="318"/>
                    </a:lnTo>
                    <a:lnTo>
                      <a:pt x="515" y="320"/>
                    </a:lnTo>
                    <a:lnTo>
                      <a:pt x="503" y="320"/>
                    </a:lnTo>
                    <a:lnTo>
                      <a:pt x="487" y="318"/>
                    </a:lnTo>
                    <a:lnTo>
                      <a:pt x="479" y="317"/>
                    </a:lnTo>
                    <a:lnTo>
                      <a:pt x="471" y="314"/>
                    </a:lnTo>
                    <a:lnTo>
                      <a:pt x="462" y="310"/>
                    </a:lnTo>
                    <a:lnTo>
                      <a:pt x="452" y="307"/>
                    </a:lnTo>
                    <a:lnTo>
                      <a:pt x="434" y="299"/>
                    </a:lnTo>
                    <a:lnTo>
                      <a:pt x="413" y="290"/>
                    </a:lnTo>
                    <a:lnTo>
                      <a:pt x="391" y="279"/>
                    </a:lnTo>
                    <a:lnTo>
                      <a:pt x="368" y="266"/>
                    </a:lnTo>
                    <a:lnTo>
                      <a:pt x="344" y="252"/>
                    </a:lnTo>
                    <a:lnTo>
                      <a:pt x="321" y="238"/>
                    </a:lnTo>
                    <a:lnTo>
                      <a:pt x="297" y="223"/>
                    </a:lnTo>
                    <a:lnTo>
                      <a:pt x="250" y="190"/>
                    </a:lnTo>
                    <a:lnTo>
                      <a:pt x="203" y="156"/>
                    </a:lnTo>
                    <a:lnTo>
                      <a:pt x="156" y="123"/>
                    </a:lnTo>
                    <a:lnTo>
                      <a:pt x="77" y="62"/>
                    </a:lnTo>
                    <a:lnTo>
                      <a:pt x="21" y="17"/>
                    </a:lnTo>
                    <a:lnTo>
                      <a:pt x="0" y="0"/>
                    </a:lnTo>
                    <a:close/>
                  </a:path>
                </a:pathLst>
              </a:custGeom>
              <a:solidFill>
                <a:srgbClr val="844CD6"/>
              </a:solidFill>
              <a:ln w="9525">
                <a:noFill/>
                <a:round/>
                <a:headEnd/>
                <a:tailEnd/>
              </a:ln>
            </p:spPr>
            <p:txBody>
              <a:bodyPr/>
              <a:lstStyle/>
              <a:p>
                <a:endParaRPr lang="ru-RU"/>
              </a:p>
            </p:txBody>
          </p:sp>
          <p:sp>
            <p:nvSpPr>
              <p:cNvPr id="163940" name="Freeform 165"/>
              <p:cNvSpPr>
                <a:spLocks/>
              </p:cNvSpPr>
              <p:nvPr/>
            </p:nvSpPr>
            <p:spPr bwMode="auto">
              <a:xfrm>
                <a:off x="3894" y="2784"/>
                <a:ext cx="553" cy="307"/>
              </a:xfrm>
              <a:custGeom>
                <a:avLst/>
                <a:gdLst>
                  <a:gd name="T0" fmla="*/ 4 w 553"/>
                  <a:gd name="T1" fmla="*/ 0 h 307"/>
                  <a:gd name="T2" fmla="*/ 99 w 553"/>
                  <a:gd name="T3" fmla="*/ 33 h 307"/>
                  <a:gd name="T4" fmla="*/ 192 w 553"/>
                  <a:gd name="T5" fmla="*/ 68 h 307"/>
                  <a:gd name="T6" fmla="*/ 299 w 553"/>
                  <a:gd name="T7" fmla="*/ 112 h 307"/>
                  <a:gd name="T8" fmla="*/ 403 w 553"/>
                  <a:gd name="T9" fmla="*/ 161 h 307"/>
                  <a:gd name="T10" fmla="*/ 450 w 553"/>
                  <a:gd name="T11" fmla="*/ 186 h 307"/>
                  <a:gd name="T12" fmla="*/ 489 w 553"/>
                  <a:gd name="T13" fmla="*/ 212 h 307"/>
                  <a:gd name="T14" fmla="*/ 521 w 553"/>
                  <a:gd name="T15" fmla="*/ 237 h 307"/>
                  <a:gd name="T16" fmla="*/ 542 w 553"/>
                  <a:gd name="T17" fmla="*/ 260 h 307"/>
                  <a:gd name="T18" fmla="*/ 553 w 553"/>
                  <a:gd name="T19" fmla="*/ 286 h 307"/>
                  <a:gd name="T20" fmla="*/ 553 w 553"/>
                  <a:gd name="T21" fmla="*/ 297 h 307"/>
                  <a:gd name="T22" fmla="*/ 550 w 553"/>
                  <a:gd name="T23" fmla="*/ 307 h 307"/>
                  <a:gd name="T24" fmla="*/ 544 w 553"/>
                  <a:gd name="T25" fmla="*/ 305 h 307"/>
                  <a:gd name="T26" fmla="*/ 546 w 553"/>
                  <a:gd name="T27" fmla="*/ 296 h 307"/>
                  <a:gd name="T28" fmla="*/ 546 w 553"/>
                  <a:gd name="T29" fmla="*/ 288 h 307"/>
                  <a:gd name="T30" fmla="*/ 537 w 553"/>
                  <a:gd name="T31" fmla="*/ 265 h 307"/>
                  <a:gd name="T32" fmla="*/ 516 w 553"/>
                  <a:gd name="T33" fmla="*/ 242 h 307"/>
                  <a:gd name="T34" fmla="*/ 485 w 553"/>
                  <a:gd name="T35" fmla="*/ 216 h 307"/>
                  <a:gd name="T36" fmla="*/ 446 w 553"/>
                  <a:gd name="T37" fmla="*/ 191 h 307"/>
                  <a:gd name="T38" fmla="*/ 398 w 553"/>
                  <a:gd name="T39" fmla="*/ 166 h 307"/>
                  <a:gd name="T40" fmla="*/ 295 w 553"/>
                  <a:gd name="T41" fmla="*/ 117 h 307"/>
                  <a:gd name="T42" fmla="*/ 189 w 553"/>
                  <a:gd name="T43" fmla="*/ 72 h 307"/>
                  <a:gd name="T44" fmla="*/ 96 w 553"/>
                  <a:gd name="T45" fmla="*/ 38 h 307"/>
                  <a:gd name="T46" fmla="*/ 0 w 553"/>
                  <a:gd name="T47" fmla="*/ 5 h 307"/>
                  <a:gd name="T48" fmla="*/ 4 w 553"/>
                  <a:gd name="T49" fmla="*/ 0 h 30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53"/>
                  <a:gd name="T76" fmla="*/ 0 h 307"/>
                  <a:gd name="T77" fmla="*/ 553 w 553"/>
                  <a:gd name="T78" fmla="*/ 307 h 30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53" h="307">
                    <a:moveTo>
                      <a:pt x="4" y="0"/>
                    </a:moveTo>
                    <a:lnTo>
                      <a:pt x="99" y="33"/>
                    </a:lnTo>
                    <a:lnTo>
                      <a:pt x="192" y="68"/>
                    </a:lnTo>
                    <a:lnTo>
                      <a:pt x="299" y="112"/>
                    </a:lnTo>
                    <a:lnTo>
                      <a:pt x="403" y="161"/>
                    </a:lnTo>
                    <a:lnTo>
                      <a:pt x="450" y="186"/>
                    </a:lnTo>
                    <a:lnTo>
                      <a:pt x="489" y="212"/>
                    </a:lnTo>
                    <a:lnTo>
                      <a:pt x="521" y="237"/>
                    </a:lnTo>
                    <a:lnTo>
                      <a:pt x="542" y="260"/>
                    </a:lnTo>
                    <a:lnTo>
                      <a:pt x="553" y="286"/>
                    </a:lnTo>
                    <a:lnTo>
                      <a:pt x="553" y="297"/>
                    </a:lnTo>
                    <a:lnTo>
                      <a:pt x="550" y="307"/>
                    </a:lnTo>
                    <a:lnTo>
                      <a:pt x="544" y="305"/>
                    </a:lnTo>
                    <a:lnTo>
                      <a:pt x="546" y="296"/>
                    </a:lnTo>
                    <a:lnTo>
                      <a:pt x="546" y="288"/>
                    </a:lnTo>
                    <a:lnTo>
                      <a:pt x="537" y="265"/>
                    </a:lnTo>
                    <a:lnTo>
                      <a:pt x="516" y="242"/>
                    </a:lnTo>
                    <a:lnTo>
                      <a:pt x="485" y="216"/>
                    </a:lnTo>
                    <a:lnTo>
                      <a:pt x="446" y="191"/>
                    </a:lnTo>
                    <a:lnTo>
                      <a:pt x="398" y="166"/>
                    </a:lnTo>
                    <a:lnTo>
                      <a:pt x="295" y="117"/>
                    </a:lnTo>
                    <a:lnTo>
                      <a:pt x="189" y="72"/>
                    </a:lnTo>
                    <a:lnTo>
                      <a:pt x="96" y="38"/>
                    </a:lnTo>
                    <a:lnTo>
                      <a:pt x="0" y="5"/>
                    </a:lnTo>
                    <a:lnTo>
                      <a:pt x="4" y="0"/>
                    </a:lnTo>
                    <a:close/>
                  </a:path>
                </a:pathLst>
              </a:custGeom>
              <a:solidFill>
                <a:srgbClr val="C195DB"/>
              </a:solidFill>
              <a:ln w="9525">
                <a:noFill/>
                <a:round/>
                <a:headEnd/>
                <a:tailEnd/>
              </a:ln>
            </p:spPr>
            <p:txBody>
              <a:bodyPr/>
              <a:lstStyle/>
              <a:p>
                <a:endParaRPr lang="ru-RU"/>
              </a:p>
            </p:txBody>
          </p:sp>
          <p:sp>
            <p:nvSpPr>
              <p:cNvPr id="163941" name="Freeform 166"/>
              <p:cNvSpPr>
                <a:spLocks/>
              </p:cNvSpPr>
              <p:nvPr/>
            </p:nvSpPr>
            <p:spPr bwMode="auto">
              <a:xfrm>
                <a:off x="3892" y="2784"/>
                <a:ext cx="547" cy="327"/>
              </a:xfrm>
              <a:custGeom>
                <a:avLst/>
                <a:gdLst>
                  <a:gd name="T0" fmla="*/ 547 w 547"/>
                  <a:gd name="T1" fmla="*/ 308 h 327"/>
                  <a:gd name="T2" fmla="*/ 540 w 547"/>
                  <a:gd name="T3" fmla="*/ 318 h 327"/>
                  <a:gd name="T4" fmla="*/ 531 w 547"/>
                  <a:gd name="T5" fmla="*/ 324 h 327"/>
                  <a:gd name="T6" fmla="*/ 518 w 547"/>
                  <a:gd name="T7" fmla="*/ 327 h 327"/>
                  <a:gd name="T8" fmla="*/ 506 w 547"/>
                  <a:gd name="T9" fmla="*/ 327 h 327"/>
                  <a:gd name="T10" fmla="*/ 489 w 547"/>
                  <a:gd name="T11" fmla="*/ 325 h 327"/>
                  <a:gd name="T12" fmla="*/ 474 w 547"/>
                  <a:gd name="T13" fmla="*/ 320 h 327"/>
                  <a:gd name="T14" fmla="*/ 436 w 547"/>
                  <a:gd name="T15" fmla="*/ 307 h 327"/>
                  <a:gd name="T16" fmla="*/ 393 w 547"/>
                  <a:gd name="T17" fmla="*/ 286 h 327"/>
                  <a:gd name="T18" fmla="*/ 344 w 547"/>
                  <a:gd name="T19" fmla="*/ 258 h 327"/>
                  <a:gd name="T20" fmla="*/ 249 w 547"/>
                  <a:gd name="T21" fmla="*/ 196 h 327"/>
                  <a:gd name="T22" fmla="*/ 156 w 547"/>
                  <a:gd name="T23" fmla="*/ 128 h 327"/>
                  <a:gd name="T24" fmla="*/ 78 w 547"/>
                  <a:gd name="T25" fmla="*/ 66 h 327"/>
                  <a:gd name="T26" fmla="*/ 0 w 547"/>
                  <a:gd name="T27" fmla="*/ 5 h 327"/>
                  <a:gd name="T28" fmla="*/ 5 w 547"/>
                  <a:gd name="T29" fmla="*/ 0 h 327"/>
                  <a:gd name="T30" fmla="*/ 82 w 547"/>
                  <a:gd name="T31" fmla="*/ 61 h 327"/>
                  <a:gd name="T32" fmla="*/ 161 w 547"/>
                  <a:gd name="T33" fmla="*/ 123 h 327"/>
                  <a:gd name="T34" fmla="*/ 254 w 547"/>
                  <a:gd name="T35" fmla="*/ 191 h 327"/>
                  <a:gd name="T36" fmla="*/ 349 w 547"/>
                  <a:gd name="T37" fmla="*/ 252 h 327"/>
                  <a:gd name="T38" fmla="*/ 395 w 547"/>
                  <a:gd name="T39" fmla="*/ 279 h 327"/>
                  <a:gd name="T40" fmla="*/ 437 w 547"/>
                  <a:gd name="T41" fmla="*/ 300 h 327"/>
                  <a:gd name="T42" fmla="*/ 475 w 547"/>
                  <a:gd name="T43" fmla="*/ 314 h 327"/>
                  <a:gd name="T44" fmla="*/ 489 w 547"/>
                  <a:gd name="T45" fmla="*/ 319 h 327"/>
                  <a:gd name="T46" fmla="*/ 506 w 547"/>
                  <a:gd name="T47" fmla="*/ 320 h 327"/>
                  <a:gd name="T48" fmla="*/ 518 w 547"/>
                  <a:gd name="T49" fmla="*/ 320 h 327"/>
                  <a:gd name="T50" fmla="*/ 529 w 547"/>
                  <a:gd name="T51" fmla="*/ 318 h 327"/>
                  <a:gd name="T52" fmla="*/ 536 w 547"/>
                  <a:gd name="T53" fmla="*/ 312 h 327"/>
                  <a:gd name="T54" fmla="*/ 543 w 547"/>
                  <a:gd name="T55" fmla="*/ 303 h 327"/>
                  <a:gd name="T56" fmla="*/ 547 w 547"/>
                  <a:gd name="T57" fmla="*/ 308 h 32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47"/>
                  <a:gd name="T88" fmla="*/ 0 h 327"/>
                  <a:gd name="T89" fmla="*/ 547 w 547"/>
                  <a:gd name="T90" fmla="*/ 327 h 327"/>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47" h="327">
                    <a:moveTo>
                      <a:pt x="547" y="308"/>
                    </a:moveTo>
                    <a:lnTo>
                      <a:pt x="540" y="318"/>
                    </a:lnTo>
                    <a:lnTo>
                      <a:pt x="531" y="324"/>
                    </a:lnTo>
                    <a:lnTo>
                      <a:pt x="518" y="327"/>
                    </a:lnTo>
                    <a:lnTo>
                      <a:pt x="506" y="327"/>
                    </a:lnTo>
                    <a:lnTo>
                      <a:pt x="489" y="325"/>
                    </a:lnTo>
                    <a:lnTo>
                      <a:pt x="474" y="320"/>
                    </a:lnTo>
                    <a:lnTo>
                      <a:pt x="436" y="307"/>
                    </a:lnTo>
                    <a:lnTo>
                      <a:pt x="393" y="286"/>
                    </a:lnTo>
                    <a:lnTo>
                      <a:pt x="344" y="258"/>
                    </a:lnTo>
                    <a:lnTo>
                      <a:pt x="249" y="196"/>
                    </a:lnTo>
                    <a:lnTo>
                      <a:pt x="156" y="128"/>
                    </a:lnTo>
                    <a:lnTo>
                      <a:pt x="78" y="66"/>
                    </a:lnTo>
                    <a:lnTo>
                      <a:pt x="0" y="5"/>
                    </a:lnTo>
                    <a:lnTo>
                      <a:pt x="5" y="0"/>
                    </a:lnTo>
                    <a:lnTo>
                      <a:pt x="82" y="61"/>
                    </a:lnTo>
                    <a:lnTo>
                      <a:pt x="161" y="123"/>
                    </a:lnTo>
                    <a:lnTo>
                      <a:pt x="254" y="191"/>
                    </a:lnTo>
                    <a:lnTo>
                      <a:pt x="349" y="252"/>
                    </a:lnTo>
                    <a:lnTo>
                      <a:pt x="395" y="279"/>
                    </a:lnTo>
                    <a:lnTo>
                      <a:pt x="437" y="300"/>
                    </a:lnTo>
                    <a:lnTo>
                      <a:pt x="475" y="314"/>
                    </a:lnTo>
                    <a:lnTo>
                      <a:pt x="489" y="319"/>
                    </a:lnTo>
                    <a:lnTo>
                      <a:pt x="506" y="320"/>
                    </a:lnTo>
                    <a:lnTo>
                      <a:pt x="518" y="320"/>
                    </a:lnTo>
                    <a:lnTo>
                      <a:pt x="529" y="318"/>
                    </a:lnTo>
                    <a:lnTo>
                      <a:pt x="536" y="312"/>
                    </a:lnTo>
                    <a:lnTo>
                      <a:pt x="543" y="303"/>
                    </a:lnTo>
                    <a:lnTo>
                      <a:pt x="547" y="308"/>
                    </a:lnTo>
                    <a:close/>
                  </a:path>
                </a:pathLst>
              </a:custGeom>
              <a:solidFill>
                <a:srgbClr val="C195DB"/>
              </a:solidFill>
              <a:ln w="9525">
                <a:noFill/>
                <a:round/>
                <a:headEnd/>
                <a:tailEnd/>
              </a:ln>
            </p:spPr>
            <p:txBody>
              <a:bodyPr/>
              <a:lstStyle/>
              <a:p>
                <a:endParaRPr lang="ru-RU"/>
              </a:p>
            </p:txBody>
          </p:sp>
          <p:sp>
            <p:nvSpPr>
              <p:cNvPr id="163942" name="Freeform 167"/>
              <p:cNvSpPr>
                <a:spLocks/>
              </p:cNvSpPr>
              <p:nvPr/>
            </p:nvSpPr>
            <p:spPr bwMode="auto">
              <a:xfrm>
                <a:off x="4438" y="3088"/>
                <a:ext cx="6" cy="5"/>
              </a:xfrm>
              <a:custGeom>
                <a:avLst/>
                <a:gdLst>
                  <a:gd name="T0" fmla="*/ 6 w 6"/>
                  <a:gd name="T1" fmla="*/ 3 h 5"/>
                  <a:gd name="T2" fmla="*/ 4 w 6"/>
                  <a:gd name="T3" fmla="*/ 5 h 5"/>
                  <a:gd name="T4" fmla="*/ 0 w 6"/>
                  <a:gd name="T5" fmla="*/ 0 h 5"/>
                  <a:gd name="T6" fmla="*/ 0 w 6"/>
                  <a:gd name="T7" fmla="*/ 2 h 5"/>
                  <a:gd name="T8" fmla="*/ 6 w 6"/>
                  <a:gd name="T9" fmla="*/ 3 h 5"/>
                  <a:gd name="T10" fmla="*/ 0 60000 65536"/>
                  <a:gd name="T11" fmla="*/ 0 60000 65536"/>
                  <a:gd name="T12" fmla="*/ 0 60000 65536"/>
                  <a:gd name="T13" fmla="*/ 0 60000 65536"/>
                  <a:gd name="T14" fmla="*/ 0 60000 65536"/>
                  <a:gd name="T15" fmla="*/ 0 w 6"/>
                  <a:gd name="T16" fmla="*/ 0 h 5"/>
                  <a:gd name="T17" fmla="*/ 6 w 6"/>
                  <a:gd name="T18" fmla="*/ 5 h 5"/>
                </a:gdLst>
                <a:ahLst/>
                <a:cxnLst>
                  <a:cxn ang="T10">
                    <a:pos x="T0" y="T1"/>
                  </a:cxn>
                  <a:cxn ang="T11">
                    <a:pos x="T2" y="T3"/>
                  </a:cxn>
                  <a:cxn ang="T12">
                    <a:pos x="T4" y="T5"/>
                  </a:cxn>
                  <a:cxn ang="T13">
                    <a:pos x="T6" y="T7"/>
                  </a:cxn>
                  <a:cxn ang="T14">
                    <a:pos x="T8" y="T9"/>
                  </a:cxn>
                </a:cxnLst>
                <a:rect l="T15" t="T16" r="T17" b="T18"/>
                <a:pathLst>
                  <a:path w="6" h="5">
                    <a:moveTo>
                      <a:pt x="6" y="3"/>
                    </a:moveTo>
                    <a:lnTo>
                      <a:pt x="4" y="5"/>
                    </a:lnTo>
                    <a:lnTo>
                      <a:pt x="0" y="0"/>
                    </a:lnTo>
                    <a:lnTo>
                      <a:pt x="0" y="2"/>
                    </a:lnTo>
                    <a:lnTo>
                      <a:pt x="6" y="3"/>
                    </a:lnTo>
                    <a:close/>
                  </a:path>
                </a:pathLst>
              </a:custGeom>
              <a:solidFill>
                <a:srgbClr val="C195DB"/>
              </a:solidFill>
              <a:ln w="9525">
                <a:noFill/>
                <a:round/>
                <a:headEnd/>
                <a:tailEnd/>
              </a:ln>
            </p:spPr>
            <p:txBody>
              <a:bodyPr/>
              <a:lstStyle/>
              <a:p>
                <a:endParaRPr lang="ru-RU"/>
              </a:p>
            </p:txBody>
          </p:sp>
          <p:sp>
            <p:nvSpPr>
              <p:cNvPr id="163943" name="Freeform 168"/>
              <p:cNvSpPr>
                <a:spLocks/>
              </p:cNvSpPr>
              <p:nvPr/>
            </p:nvSpPr>
            <p:spPr bwMode="auto">
              <a:xfrm>
                <a:off x="3893" y="2785"/>
                <a:ext cx="3" cy="6"/>
              </a:xfrm>
              <a:custGeom>
                <a:avLst/>
                <a:gdLst>
                  <a:gd name="T0" fmla="*/ 0 w 3"/>
                  <a:gd name="T1" fmla="*/ 6 h 6"/>
                  <a:gd name="T2" fmla="*/ 3 w 3"/>
                  <a:gd name="T3" fmla="*/ 0 h 6"/>
                  <a:gd name="T4" fmla="*/ 1 w 3"/>
                  <a:gd name="T5" fmla="*/ 6 h 6"/>
                  <a:gd name="T6" fmla="*/ 3 w 3"/>
                  <a:gd name="T7" fmla="*/ 0 h 6"/>
                  <a:gd name="T8" fmla="*/ 0 w 3"/>
                  <a:gd name="T9" fmla="*/ 6 h 6"/>
                  <a:gd name="T10" fmla="*/ 0 60000 65536"/>
                  <a:gd name="T11" fmla="*/ 0 60000 65536"/>
                  <a:gd name="T12" fmla="*/ 0 60000 65536"/>
                  <a:gd name="T13" fmla="*/ 0 60000 65536"/>
                  <a:gd name="T14" fmla="*/ 0 60000 65536"/>
                  <a:gd name="T15" fmla="*/ 0 w 3"/>
                  <a:gd name="T16" fmla="*/ 0 h 6"/>
                  <a:gd name="T17" fmla="*/ 3 w 3"/>
                  <a:gd name="T18" fmla="*/ 6 h 6"/>
                </a:gdLst>
                <a:ahLst/>
                <a:cxnLst>
                  <a:cxn ang="T10">
                    <a:pos x="T0" y="T1"/>
                  </a:cxn>
                  <a:cxn ang="T11">
                    <a:pos x="T2" y="T3"/>
                  </a:cxn>
                  <a:cxn ang="T12">
                    <a:pos x="T4" y="T5"/>
                  </a:cxn>
                  <a:cxn ang="T13">
                    <a:pos x="T6" y="T7"/>
                  </a:cxn>
                  <a:cxn ang="T14">
                    <a:pos x="T8" y="T9"/>
                  </a:cxn>
                </a:cxnLst>
                <a:rect l="T15" t="T16" r="T17" b="T18"/>
                <a:pathLst>
                  <a:path w="3" h="6">
                    <a:moveTo>
                      <a:pt x="0" y="6"/>
                    </a:moveTo>
                    <a:lnTo>
                      <a:pt x="3" y="0"/>
                    </a:lnTo>
                    <a:lnTo>
                      <a:pt x="1" y="6"/>
                    </a:lnTo>
                    <a:lnTo>
                      <a:pt x="3" y="0"/>
                    </a:lnTo>
                    <a:lnTo>
                      <a:pt x="0" y="6"/>
                    </a:lnTo>
                    <a:close/>
                  </a:path>
                </a:pathLst>
              </a:custGeom>
              <a:solidFill>
                <a:srgbClr val="C195DB"/>
              </a:solidFill>
              <a:ln w="9525">
                <a:noFill/>
                <a:round/>
                <a:headEnd/>
                <a:tailEnd/>
              </a:ln>
            </p:spPr>
            <p:txBody>
              <a:bodyPr/>
              <a:lstStyle/>
              <a:p>
                <a:endParaRPr lang="ru-RU"/>
              </a:p>
            </p:txBody>
          </p:sp>
          <p:sp>
            <p:nvSpPr>
              <p:cNvPr id="163944" name="Freeform 169"/>
              <p:cNvSpPr>
                <a:spLocks/>
              </p:cNvSpPr>
              <p:nvPr/>
            </p:nvSpPr>
            <p:spPr bwMode="auto">
              <a:xfrm>
                <a:off x="2160" y="648"/>
                <a:ext cx="244" cy="508"/>
              </a:xfrm>
              <a:custGeom>
                <a:avLst/>
                <a:gdLst>
                  <a:gd name="T0" fmla="*/ 11 w 244"/>
                  <a:gd name="T1" fmla="*/ 0 h 508"/>
                  <a:gd name="T2" fmla="*/ 0 w 244"/>
                  <a:gd name="T3" fmla="*/ 7 h 508"/>
                  <a:gd name="T4" fmla="*/ 233 w 244"/>
                  <a:gd name="T5" fmla="*/ 508 h 508"/>
                  <a:gd name="T6" fmla="*/ 244 w 244"/>
                  <a:gd name="T7" fmla="*/ 503 h 508"/>
                  <a:gd name="T8" fmla="*/ 11 w 244"/>
                  <a:gd name="T9" fmla="*/ 0 h 508"/>
                  <a:gd name="T10" fmla="*/ 0 60000 65536"/>
                  <a:gd name="T11" fmla="*/ 0 60000 65536"/>
                  <a:gd name="T12" fmla="*/ 0 60000 65536"/>
                  <a:gd name="T13" fmla="*/ 0 60000 65536"/>
                  <a:gd name="T14" fmla="*/ 0 60000 65536"/>
                  <a:gd name="T15" fmla="*/ 0 w 244"/>
                  <a:gd name="T16" fmla="*/ 0 h 508"/>
                  <a:gd name="T17" fmla="*/ 244 w 244"/>
                  <a:gd name="T18" fmla="*/ 508 h 508"/>
                </a:gdLst>
                <a:ahLst/>
                <a:cxnLst>
                  <a:cxn ang="T10">
                    <a:pos x="T0" y="T1"/>
                  </a:cxn>
                  <a:cxn ang="T11">
                    <a:pos x="T2" y="T3"/>
                  </a:cxn>
                  <a:cxn ang="T12">
                    <a:pos x="T4" y="T5"/>
                  </a:cxn>
                  <a:cxn ang="T13">
                    <a:pos x="T6" y="T7"/>
                  </a:cxn>
                  <a:cxn ang="T14">
                    <a:pos x="T8" y="T9"/>
                  </a:cxn>
                </a:cxnLst>
                <a:rect l="T15" t="T16" r="T17" b="T18"/>
                <a:pathLst>
                  <a:path w="244" h="508">
                    <a:moveTo>
                      <a:pt x="11" y="0"/>
                    </a:moveTo>
                    <a:lnTo>
                      <a:pt x="0" y="7"/>
                    </a:lnTo>
                    <a:lnTo>
                      <a:pt x="233" y="508"/>
                    </a:lnTo>
                    <a:lnTo>
                      <a:pt x="244" y="503"/>
                    </a:lnTo>
                    <a:lnTo>
                      <a:pt x="11" y="0"/>
                    </a:lnTo>
                    <a:close/>
                  </a:path>
                </a:pathLst>
              </a:custGeom>
              <a:solidFill>
                <a:srgbClr val="F8BDD6"/>
              </a:solidFill>
              <a:ln w="9525">
                <a:noFill/>
                <a:round/>
                <a:headEnd/>
                <a:tailEnd/>
              </a:ln>
            </p:spPr>
            <p:txBody>
              <a:bodyPr/>
              <a:lstStyle/>
              <a:p>
                <a:endParaRPr lang="ru-RU"/>
              </a:p>
            </p:txBody>
          </p:sp>
          <p:sp>
            <p:nvSpPr>
              <p:cNvPr id="163945" name="Freeform 170"/>
              <p:cNvSpPr>
                <a:spLocks/>
              </p:cNvSpPr>
              <p:nvPr/>
            </p:nvSpPr>
            <p:spPr bwMode="auto">
              <a:xfrm>
                <a:off x="2125" y="643"/>
                <a:ext cx="89" cy="88"/>
              </a:xfrm>
              <a:custGeom>
                <a:avLst/>
                <a:gdLst>
                  <a:gd name="T0" fmla="*/ 5 w 89"/>
                  <a:gd name="T1" fmla="*/ 63 h 88"/>
                  <a:gd name="T2" fmla="*/ 2 w 89"/>
                  <a:gd name="T3" fmla="*/ 53 h 88"/>
                  <a:gd name="T4" fmla="*/ 0 w 89"/>
                  <a:gd name="T5" fmla="*/ 45 h 88"/>
                  <a:gd name="T6" fmla="*/ 0 w 89"/>
                  <a:gd name="T7" fmla="*/ 42 h 88"/>
                  <a:gd name="T8" fmla="*/ 2 w 89"/>
                  <a:gd name="T9" fmla="*/ 37 h 88"/>
                  <a:gd name="T10" fmla="*/ 2 w 89"/>
                  <a:gd name="T11" fmla="*/ 32 h 88"/>
                  <a:gd name="T12" fmla="*/ 3 w 89"/>
                  <a:gd name="T13" fmla="*/ 29 h 88"/>
                  <a:gd name="T14" fmla="*/ 9 w 89"/>
                  <a:gd name="T15" fmla="*/ 21 h 88"/>
                  <a:gd name="T16" fmla="*/ 13 w 89"/>
                  <a:gd name="T17" fmla="*/ 14 h 88"/>
                  <a:gd name="T18" fmla="*/ 16 w 89"/>
                  <a:gd name="T19" fmla="*/ 12 h 88"/>
                  <a:gd name="T20" fmla="*/ 19 w 89"/>
                  <a:gd name="T21" fmla="*/ 8 h 88"/>
                  <a:gd name="T22" fmla="*/ 28 w 89"/>
                  <a:gd name="T23" fmla="*/ 5 h 88"/>
                  <a:gd name="T24" fmla="*/ 35 w 89"/>
                  <a:gd name="T25" fmla="*/ 2 h 88"/>
                  <a:gd name="T26" fmla="*/ 45 w 89"/>
                  <a:gd name="T27" fmla="*/ 0 h 88"/>
                  <a:gd name="T28" fmla="*/ 49 w 89"/>
                  <a:gd name="T29" fmla="*/ 0 h 88"/>
                  <a:gd name="T30" fmla="*/ 53 w 89"/>
                  <a:gd name="T31" fmla="*/ 2 h 88"/>
                  <a:gd name="T32" fmla="*/ 61 w 89"/>
                  <a:gd name="T33" fmla="*/ 4 h 88"/>
                  <a:gd name="T34" fmla="*/ 68 w 89"/>
                  <a:gd name="T35" fmla="*/ 8 h 88"/>
                  <a:gd name="T36" fmla="*/ 75 w 89"/>
                  <a:gd name="T37" fmla="*/ 13 h 88"/>
                  <a:gd name="T38" fmla="*/ 81 w 89"/>
                  <a:gd name="T39" fmla="*/ 19 h 88"/>
                  <a:gd name="T40" fmla="*/ 87 w 89"/>
                  <a:gd name="T41" fmla="*/ 27 h 88"/>
                  <a:gd name="T42" fmla="*/ 89 w 89"/>
                  <a:gd name="T43" fmla="*/ 35 h 88"/>
                  <a:gd name="T44" fmla="*/ 89 w 89"/>
                  <a:gd name="T45" fmla="*/ 44 h 88"/>
                  <a:gd name="T46" fmla="*/ 89 w 89"/>
                  <a:gd name="T47" fmla="*/ 48 h 88"/>
                  <a:gd name="T48" fmla="*/ 89 w 89"/>
                  <a:gd name="T49" fmla="*/ 51 h 88"/>
                  <a:gd name="T50" fmla="*/ 88 w 89"/>
                  <a:gd name="T51" fmla="*/ 56 h 88"/>
                  <a:gd name="T52" fmla="*/ 87 w 89"/>
                  <a:gd name="T53" fmla="*/ 59 h 88"/>
                  <a:gd name="T54" fmla="*/ 83 w 89"/>
                  <a:gd name="T55" fmla="*/ 67 h 88"/>
                  <a:gd name="T56" fmla="*/ 79 w 89"/>
                  <a:gd name="T57" fmla="*/ 74 h 88"/>
                  <a:gd name="T58" fmla="*/ 76 w 89"/>
                  <a:gd name="T59" fmla="*/ 77 h 88"/>
                  <a:gd name="T60" fmla="*/ 72 w 89"/>
                  <a:gd name="T61" fmla="*/ 80 h 88"/>
                  <a:gd name="T62" fmla="*/ 64 w 89"/>
                  <a:gd name="T63" fmla="*/ 84 h 88"/>
                  <a:gd name="T64" fmla="*/ 55 w 89"/>
                  <a:gd name="T65" fmla="*/ 86 h 88"/>
                  <a:gd name="T66" fmla="*/ 47 w 89"/>
                  <a:gd name="T67" fmla="*/ 88 h 88"/>
                  <a:gd name="T68" fmla="*/ 42 w 89"/>
                  <a:gd name="T69" fmla="*/ 88 h 88"/>
                  <a:gd name="T70" fmla="*/ 37 w 89"/>
                  <a:gd name="T71" fmla="*/ 86 h 88"/>
                  <a:gd name="T72" fmla="*/ 29 w 89"/>
                  <a:gd name="T73" fmla="*/ 84 h 88"/>
                  <a:gd name="T74" fmla="*/ 23 w 89"/>
                  <a:gd name="T75" fmla="*/ 82 h 88"/>
                  <a:gd name="T76" fmla="*/ 15 w 89"/>
                  <a:gd name="T77" fmla="*/ 77 h 88"/>
                  <a:gd name="T78" fmla="*/ 10 w 89"/>
                  <a:gd name="T79" fmla="*/ 71 h 88"/>
                  <a:gd name="T80" fmla="*/ 5 w 89"/>
                  <a:gd name="T81" fmla="*/ 63 h 8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9"/>
                  <a:gd name="T124" fmla="*/ 0 h 88"/>
                  <a:gd name="T125" fmla="*/ 89 w 89"/>
                  <a:gd name="T126" fmla="*/ 88 h 8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9" h="88">
                    <a:moveTo>
                      <a:pt x="5" y="63"/>
                    </a:moveTo>
                    <a:lnTo>
                      <a:pt x="2" y="53"/>
                    </a:lnTo>
                    <a:lnTo>
                      <a:pt x="0" y="45"/>
                    </a:lnTo>
                    <a:lnTo>
                      <a:pt x="0" y="42"/>
                    </a:lnTo>
                    <a:lnTo>
                      <a:pt x="2" y="37"/>
                    </a:lnTo>
                    <a:lnTo>
                      <a:pt x="2" y="32"/>
                    </a:lnTo>
                    <a:lnTo>
                      <a:pt x="3" y="29"/>
                    </a:lnTo>
                    <a:lnTo>
                      <a:pt x="9" y="21"/>
                    </a:lnTo>
                    <a:lnTo>
                      <a:pt x="13" y="14"/>
                    </a:lnTo>
                    <a:lnTo>
                      <a:pt x="16" y="12"/>
                    </a:lnTo>
                    <a:lnTo>
                      <a:pt x="19" y="8"/>
                    </a:lnTo>
                    <a:lnTo>
                      <a:pt x="28" y="5"/>
                    </a:lnTo>
                    <a:lnTo>
                      <a:pt x="35" y="2"/>
                    </a:lnTo>
                    <a:lnTo>
                      <a:pt x="45" y="0"/>
                    </a:lnTo>
                    <a:lnTo>
                      <a:pt x="49" y="0"/>
                    </a:lnTo>
                    <a:lnTo>
                      <a:pt x="53" y="2"/>
                    </a:lnTo>
                    <a:lnTo>
                      <a:pt x="61" y="4"/>
                    </a:lnTo>
                    <a:lnTo>
                      <a:pt x="68" y="8"/>
                    </a:lnTo>
                    <a:lnTo>
                      <a:pt x="75" y="13"/>
                    </a:lnTo>
                    <a:lnTo>
                      <a:pt x="81" y="19"/>
                    </a:lnTo>
                    <a:lnTo>
                      <a:pt x="87" y="27"/>
                    </a:lnTo>
                    <a:lnTo>
                      <a:pt x="89" y="35"/>
                    </a:lnTo>
                    <a:lnTo>
                      <a:pt x="89" y="44"/>
                    </a:lnTo>
                    <a:lnTo>
                      <a:pt x="89" y="48"/>
                    </a:lnTo>
                    <a:lnTo>
                      <a:pt x="89" y="51"/>
                    </a:lnTo>
                    <a:lnTo>
                      <a:pt x="88" y="56"/>
                    </a:lnTo>
                    <a:lnTo>
                      <a:pt x="87" y="59"/>
                    </a:lnTo>
                    <a:lnTo>
                      <a:pt x="83" y="67"/>
                    </a:lnTo>
                    <a:lnTo>
                      <a:pt x="79" y="74"/>
                    </a:lnTo>
                    <a:lnTo>
                      <a:pt x="76" y="77"/>
                    </a:lnTo>
                    <a:lnTo>
                      <a:pt x="72" y="80"/>
                    </a:lnTo>
                    <a:lnTo>
                      <a:pt x="64" y="84"/>
                    </a:lnTo>
                    <a:lnTo>
                      <a:pt x="55" y="86"/>
                    </a:lnTo>
                    <a:lnTo>
                      <a:pt x="47" y="88"/>
                    </a:lnTo>
                    <a:lnTo>
                      <a:pt x="42" y="88"/>
                    </a:lnTo>
                    <a:lnTo>
                      <a:pt x="37" y="86"/>
                    </a:lnTo>
                    <a:lnTo>
                      <a:pt x="29" y="84"/>
                    </a:lnTo>
                    <a:lnTo>
                      <a:pt x="23" y="82"/>
                    </a:lnTo>
                    <a:lnTo>
                      <a:pt x="15" y="77"/>
                    </a:lnTo>
                    <a:lnTo>
                      <a:pt x="10" y="71"/>
                    </a:lnTo>
                    <a:lnTo>
                      <a:pt x="5" y="63"/>
                    </a:lnTo>
                    <a:close/>
                  </a:path>
                </a:pathLst>
              </a:custGeom>
              <a:solidFill>
                <a:srgbClr val="F561AF"/>
              </a:solidFill>
              <a:ln w="9525">
                <a:noFill/>
                <a:round/>
                <a:headEnd/>
                <a:tailEnd/>
              </a:ln>
            </p:spPr>
            <p:txBody>
              <a:bodyPr/>
              <a:lstStyle/>
              <a:p>
                <a:endParaRPr lang="ru-RU"/>
              </a:p>
            </p:txBody>
          </p:sp>
          <p:sp>
            <p:nvSpPr>
              <p:cNvPr id="163946" name="Freeform 171"/>
              <p:cNvSpPr>
                <a:spLocks/>
              </p:cNvSpPr>
              <p:nvPr/>
            </p:nvSpPr>
            <p:spPr bwMode="auto">
              <a:xfrm>
                <a:off x="2122" y="647"/>
                <a:ext cx="31" cy="62"/>
              </a:xfrm>
              <a:custGeom>
                <a:avLst/>
                <a:gdLst>
                  <a:gd name="T0" fmla="*/ 4 w 31"/>
                  <a:gd name="T1" fmla="*/ 62 h 62"/>
                  <a:gd name="T2" fmla="*/ 0 w 31"/>
                  <a:gd name="T3" fmla="*/ 53 h 62"/>
                  <a:gd name="T4" fmla="*/ 0 w 31"/>
                  <a:gd name="T5" fmla="*/ 43 h 62"/>
                  <a:gd name="T6" fmla="*/ 2 w 31"/>
                  <a:gd name="T7" fmla="*/ 25 h 62"/>
                  <a:gd name="T8" fmla="*/ 11 w 31"/>
                  <a:gd name="T9" fmla="*/ 9 h 62"/>
                  <a:gd name="T10" fmla="*/ 19 w 31"/>
                  <a:gd name="T11" fmla="*/ 2 h 62"/>
                  <a:gd name="T12" fmla="*/ 28 w 31"/>
                  <a:gd name="T13" fmla="*/ 0 h 62"/>
                  <a:gd name="T14" fmla="*/ 31 w 31"/>
                  <a:gd name="T15" fmla="*/ 4 h 62"/>
                  <a:gd name="T16" fmla="*/ 23 w 31"/>
                  <a:gd name="T17" fmla="*/ 8 h 62"/>
                  <a:gd name="T18" fmla="*/ 17 w 31"/>
                  <a:gd name="T19" fmla="*/ 14 h 62"/>
                  <a:gd name="T20" fmla="*/ 7 w 31"/>
                  <a:gd name="T21" fmla="*/ 29 h 62"/>
                  <a:gd name="T22" fmla="*/ 5 w 31"/>
                  <a:gd name="T23" fmla="*/ 43 h 62"/>
                  <a:gd name="T24" fmla="*/ 5 w 31"/>
                  <a:gd name="T25" fmla="*/ 50 h 62"/>
                  <a:gd name="T26" fmla="*/ 9 w 31"/>
                  <a:gd name="T27" fmla="*/ 59 h 62"/>
                  <a:gd name="T28" fmla="*/ 4 w 31"/>
                  <a:gd name="T29" fmla="*/ 62 h 6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1"/>
                  <a:gd name="T46" fmla="*/ 0 h 62"/>
                  <a:gd name="T47" fmla="*/ 31 w 31"/>
                  <a:gd name="T48" fmla="*/ 62 h 6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1" h="62">
                    <a:moveTo>
                      <a:pt x="4" y="62"/>
                    </a:moveTo>
                    <a:lnTo>
                      <a:pt x="0" y="53"/>
                    </a:lnTo>
                    <a:lnTo>
                      <a:pt x="0" y="43"/>
                    </a:lnTo>
                    <a:lnTo>
                      <a:pt x="2" y="25"/>
                    </a:lnTo>
                    <a:lnTo>
                      <a:pt x="11" y="9"/>
                    </a:lnTo>
                    <a:lnTo>
                      <a:pt x="19" y="2"/>
                    </a:lnTo>
                    <a:lnTo>
                      <a:pt x="28" y="0"/>
                    </a:lnTo>
                    <a:lnTo>
                      <a:pt x="31" y="4"/>
                    </a:lnTo>
                    <a:lnTo>
                      <a:pt x="23" y="8"/>
                    </a:lnTo>
                    <a:lnTo>
                      <a:pt x="17" y="14"/>
                    </a:lnTo>
                    <a:lnTo>
                      <a:pt x="7" y="29"/>
                    </a:lnTo>
                    <a:lnTo>
                      <a:pt x="5" y="43"/>
                    </a:lnTo>
                    <a:lnTo>
                      <a:pt x="5" y="50"/>
                    </a:lnTo>
                    <a:lnTo>
                      <a:pt x="9" y="59"/>
                    </a:lnTo>
                    <a:lnTo>
                      <a:pt x="4" y="62"/>
                    </a:lnTo>
                    <a:close/>
                  </a:path>
                </a:pathLst>
              </a:custGeom>
              <a:solidFill>
                <a:srgbClr val="F8BDD6"/>
              </a:solidFill>
              <a:ln w="9525">
                <a:noFill/>
                <a:round/>
                <a:headEnd/>
                <a:tailEnd/>
              </a:ln>
            </p:spPr>
            <p:txBody>
              <a:bodyPr/>
              <a:lstStyle/>
              <a:p>
                <a:endParaRPr lang="ru-RU"/>
              </a:p>
            </p:txBody>
          </p:sp>
          <p:sp>
            <p:nvSpPr>
              <p:cNvPr id="163947" name="Freeform 172"/>
              <p:cNvSpPr>
                <a:spLocks/>
              </p:cNvSpPr>
              <p:nvPr/>
            </p:nvSpPr>
            <p:spPr bwMode="auto">
              <a:xfrm>
                <a:off x="2150" y="640"/>
                <a:ext cx="63" cy="32"/>
              </a:xfrm>
              <a:custGeom>
                <a:avLst/>
                <a:gdLst>
                  <a:gd name="T0" fmla="*/ 0 w 63"/>
                  <a:gd name="T1" fmla="*/ 5 h 32"/>
                  <a:gd name="T2" fmla="*/ 10 w 63"/>
                  <a:gd name="T3" fmla="*/ 2 h 32"/>
                  <a:gd name="T4" fmla="*/ 19 w 63"/>
                  <a:gd name="T5" fmla="*/ 0 h 32"/>
                  <a:gd name="T6" fmla="*/ 37 w 63"/>
                  <a:gd name="T7" fmla="*/ 4 h 32"/>
                  <a:gd name="T8" fmla="*/ 53 w 63"/>
                  <a:gd name="T9" fmla="*/ 13 h 32"/>
                  <a:gd name="T10" fmla="*/ 58 w 63"/>
                  <a:gd name="T11" fmla="*/ 20 h 32"/>
                  <a:gd name="T12" fmla="*/ 63 w 63"/>
                  <a:gd name="T13" fmla="*/ 27 h 32"/>
                  <a:gd name="T14" fmla="*/ 58 w 63"/>
                  <a:gd name="T15" fmla="*/ 32 h 32"/>
                  <a:gd name="T16" fmla="*/ 53 w 63"/>
                  <a:gd name="T17" fmla="*/ 25 h 32"/>
                  <a:gd name="T18" fmla="*/ 48 w 63"/>
                  <a:gd name="T19" fmla="*/ 18 h 32"/>
                  <a:gd name="T20" fmla="*/ 33 w 63"/>
                  <a:gd name="T21" fmla="*/ 8 h 32"/>
                  <a:gd name="T22" fmla="*/ 19 w 63"/>
                  <a:gd name="T23" fmla="*/ 5 h 32"/>
                  <a:gd name="T24" fmla="*/ 10 w 63"/>
                  <a:gd name="T25" fmla="*/ 7 h 32"/>
                  <a:gd name="T26" fmla="*/ 3 w 63"/>
                  <a:gd name="T27" fmla="*/ 10 h 32"/>
                  <a:gd name="T28" fmla="*/ 0 w 63"/>
                  <a:gd name="T29" fmla="*/ 5 h 3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
                  <a:gd name="T46" fmla="*/ 0 h 32"/>
                  <a:gd name="T47" fmla="*/ 63 w 63"/>
                  <a:gd name="T48" fmla="*/ 32 h 3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 h="32">
                    <a:moveTo>
                      <a:pt x="0" y="5"/>
                    </a:moveTo>
                    <a:lnTo>
                      <a:pt x="10" y="2"/>
                    </a:lnTo>
                    <a:lnTo>
                      <a:pt x="19" y="0"/>
                    </a:lnTo>
                    <a:lnTo>
                      <a:pt x="37" y="4"/>
                    </a:lnTo>
                    <a:lnTo>
                      <a:pt x="53" y="13"/>
                    </a:lnTo>
                    <a:lnTo>
                      <a:pt x="58" y="20"/>
                    </a:lnTo>
                    <a:lnTo>
                      <a:pt x="63" y="27"/>
                    </a:lnTo>
                    <a:lnTo>
                      <a:pt x="58" y="32"/>
                    </a:lnTo>
                    <a:lnTo>
                      <a:pt x="53" y="25"/>
                    </a:lnTo>
                    <a:lnTo>
                      <a:pt x="48" y="18"/>
                    </a:lnTo>
                    <a:lnTo>
                      <a:pt x="33" y="8"/>
                    </a:lnTo>
                    <a:lnTo>
                      <a:pt x="19" y="5"/>
                    </a:lnTo>
                    <a:lnTo>
                      <a:pt x="10" y="7"/>
                    </a:lnTo>
                    <a:lnTo>
                      <a:pt x="3" y="10"/>
                    </a:lnTo>
                    <a:lnTo>
                      <a:pt x="0" y="5"/>
                    </a:lnTo>
                    <a:close/>
                  </a:path>
                </a:pathLst>
              </a:custGeom>
              <a:solidFill>
                <a:srgbClr val="F8BDD6"/>
              </a:solidFill>
              <a:ln w="9525">
                <a:noFill/>
                <a:round/>
                <a:headEnd/>
                <a:tailEnd/>
              </a:ln>
            </p:spPr>
            <p:txBody>
              <a:bodyPr/>
              <a:lstStyle/>
              <a:p>
                <a:endParaRPr lang="ru-RU"/>
              </a:p>
            </p:txBody>
          </p:sp>
          <p:sp>
            <p:nvSpPr>
              <p:cNvPr id="163948" name="Freeform 173"/>
              <p:cNvSpPr>
                <a:spLocks/>
              </p:cNvSpPr>
              <p:nvPr/>
            </p:nvSpPr>
            <p:spPr bwMode="auto">
              <a:xfrm>
                <a:off x="2149" y="647"/>
                <a:ext cx="4" cy="5"/>
              </a:xfrm>
              <a:custGeom>
                <a:avLst/>
                <a:gdLst>
                  <a:gd name="T0" fmla="*/ 0 w 4"/>
                  <a:gd name="T1" fmla="*/ 0 h 5"/>
                  <a:gd name="T2" fmla="*/ 4 w 4"/>
                  <a:gd name="T3" fmla="*/ 5 h 5"/>
                  <a:gd name="T4" fmla="*/ 0 w 4"/>
                  <a:gd name="T5" fmla="*/ 0 h 5"/>
                  <a:gd name="T6" fmla="*/ 0 60000 65536"/>
                  <a:gd name="T7" fmla="*/ 0 60000 65536"/>
                  <a:gd name="T8" fmla="*/ 0 60000 65536"/>
                  <a:gd name="T9" fmla="*/ 0 w 4"/>
                  <a:gd name="T10" fmla="*/ 0 h 5"/>
                  <a:gd name="T11" fmla="*/ 4 w 4"/>
                  <a:gd name="T12" fmla="*/ 5 h 5"/>
                </a:gdLst>
                <a:ahLst/>
                <a:cxnLst>
                  <a:cxn ang="T6">
                    <a:pos x="T0" y="T1"/>
                  </a:cxn>
                  <a:cxn ang="T7">
                    <a:pos x="T2" y="T3"/>
                  </a:cxn>
                  <a:cxn ang="T8">
                    <a:pos x="T4" y="T5"/>
                  </a:cxn>
                </a:cxnLst>
                <a:rect l="T9" t="T10" r="T11" b="T12"/>
                <a:pathLst>
                  <a:path w="4" h="5">
                    <a:moveTo>
                      <a:pt x="0" y="0"/>
                    </a:moveTo>
                    <a:lnTo>
                      <a:pt x="4" y="5"/>
                    </a:lnTo>
                    <a:lnTo>
                      <a:pt x="0" y="0"/>
                    </a:lnTo>
                    <a:close/>
                  </a:path>
                </a:pathLst>
              </a:custGeom>
              <a:solidFill>
                <a:srgbClr val="F8BDD6"/>
              </a:solidFill>
              <a:ln w="9525">
                <a:noFill/>
                <a:round/>
                <a:headEnd/>
                <a:tailEnd/>
              </a:ln>
            </p:spPr>
            <p:txBody>
              <a:bodyPr/>
              <a:lstStyle/>
              <a:p>
                <a:endParaRPr lang="ru-RU"/>
              </a:p>
            </p:txBody>
          </p:sp>
          <p:sp>
            <p:nvSpPr>
              <p:cNvPr id="163949" name="Freeform 174"/>
              <p:cNvSpPr>
                <a:spLocks/>
              </p:cNvSpPr>
              <p:nvPr/>
            </p:nvSpPr>
            <p:spPr bwMode="auto">
              <a:xfrm>
                <a:off x="2185" y="670"/>
                <a:ext cx="32" cy="58"/>
              </a:xfrm>
              <a:custGeom>
                <a:avLst/>
                <a:gdLst>
                  <a:gd name="T0" fmla="*/ 29 w 32"/>
                  <a:gd name="T1" fmla="*/ 0 h 58"/>
                  <a:gd name="T2" fmla="*/ 32 w 32"/>
                  <a:gd name="T3" fmla="*/ 9 h 58"/>
                  <a:gd name="T4" fmla="*/ 32 w 32"/>
                  <a:gd name="T5" fmla="*/ 18 h 58"/>
                  <a:gd name="T6" fmla="*/ 31 w 32"/>
                  <a:gd name="T7" fmla="*/ 33 h 58"/>
                  <a:gd name="T8" fmla="*/ 19 w 32"/>
                  <a:gd name="T9" fmla="*/ 48 h 58"/>
                  <a:gd name="T10" fmla="*/ 13 w 32"/>
                  <a:gd name="T11" fmla="*/ 55 h 58"/>
                  <a:gd name="T12" fmla="*/ 5 w 32"/>
                  <a:gd name="T13" fmla="*/ 58 h 58"/>
                  <a:gd name="T14" fmla="*/ 0 w 32"/>
                  <a:gd name="T15" fmla="*/ 53 h 58"/>
                  <a:gd name="T16" fmla="*/ 8 w 32"/>
                  <a:gd name="T17" fmla="*/ 50 h 58"/>
                  <a:gd name="T18" fmla="*/ 15 w 32"/>
                  <a:gd name="T19" fmla="*/ 44 h 58"/>
                  <a:gd name="T20" fmla="*/ 24 w 32"/>
                  <a:gd name="T21" fmla="*/ 32 h 58"/>
                  <a:gd name="T22" fmla="*/ 26 w 32"/>
                  <a:gd name="T23" fmla="*/ 18 h 58"/>
                  <a:gd name="T24" fmla="*/ 26 w 32"/>
                  <a:gd name="T25" fmla="*/ 9 h 58"/>
                  <a:gd name="T26" fmla="*/ 23 w 32"/>
                  <a:gd name="T27" fmla="*/ 2 h 58"/>
                  <a:gd name="T28" fmla="*/ 29 w 32"/>
                  <a:gd name="T29" fmla="*/ 0 h 5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2"/>
                  <a:gd name="T46" fmla="*/ 0 h 58"/>
                  <a:gd name="T47" fmla="*/ 32 w 32"/>
                  <a:gd name="T48" fmla="*/ 58 h 5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2" h="58">
                    <a:moveTo>
                      <a:pt x="29" y="0"/>
                    </a:moveTo>
                    <a:lnTo>
                      <a:pt x="32" y="9"/>
                    </a:lnTo>
                    <a:lnTo>
                      <a:pt x="32" y="18"/>
                    </a:lnTo>
                    <a:lnTo>
                      <a:pt x="31" y="33"/>
                    </a:lnTo>
                    <a:lnTo>
                      <a:pt x="19" y="48"/>
                    </a:lnTo>
                    <a:lnTo>
                      <a:pt x="13" y="55"/>
                    </a:lnTo>
                    <a:lnTo>
                      <a:pt x="5" y="58"/>
                    </a:lnTo>
                    <a:lnTo>
                      <a:pt x="0" y="53"/>
                    </a:lnTo>
                    <a:lnTo>
                      <a:pt x="8" y="50"/>
                    </a:lnTo>
                    <a:lnTo>
                      <a:pt x="15" y="44"/>
                    </a:lnTo>
                    <a:lnTo>
                      <a:pt x="24" y="32"/>
                    </a:lnTo>
                    <a:lnTo>
                      <a:pt x="26" y="18"/>
                    </a:lnTo>
                    <a:lnTo>
                      <a:pt x="26" y="9"/>
                    </a:lnTo>
                    <a:lnTo>
                      <a:pt x="23" y="2"/>
                    </a:lnTo>
                    <a:lnTo>
                      <a:pt x="29" y="0"/>
                    </a:lnTo>
                    <a:close/>
                  </a:path>
                </a:pathLst>
              </a:custGeom>
              <a:solidFill>
                <a:srgbClr val="F8BDD6"/>
              </a:solidFill>
              <a:ln w="9525">
                <a:noFill/>
                <a:round/>
                <a:headEnd/>
                <a:tailEnd/>
              </a:ln>
            </p:spPr>
            <p:txBody>
              <a:bodyPr/>
              <a:lstStyle/>
              <a:p>
                <a:endParaRPr lang="ru-RU"/>
              </a:p>
            </p:txBody>
          </p:sp>
          <p:sp>
            <p:nvSpPr>
              <p:cNvPr id="163950" name="Freeform 175"/>
              <p:cNvSpPr>
                <a:spLocks/>
              </p:cNvSpPr>
              <p:nvPr/>
            </p:nvSpPr>
            <p:spPr bwMode="auto">
              <a:xfrm>
                <a:off x="2205" y="667"/>
                <a:ext cx="8" cy="5"/>
              </a:xfrm>
              <a:custGeom>
                <a:avLst/>
                <a:gdLst>
                  <a:gd name="T0" fmla="*/ 7 w 8"/>
                  <a:gd name="T1" fmla="*/ 0 h 5"/>
                  <a:gd name="T2" fmla="*/ 8 w 8"/>
                  <a:gd name="T3" fmla="*/ 1 h 5"/>
                  <a:gd name="T4" fmla="*/ 8 w 8"/>
                  <a:gd name="T5" fmla="*/ 3 h 5"/>
                  <a:gd name="T6" fmla="*/ 0 w 8"/>
                  <a:gd name="T7" fmla="*/ 5 h 5"/>
                  <a:gd name="T8" fmla="*/ 7 w 8"/>
                  <a:gd name="T9" fmla="*/ 0 h 5"/>
                  <a:gd name="T10" fmla="*/ 0 60000 65536"/>
                  <a:gd name="T11" fmla="*/ 0 60000 65536"/>
                  <a:gd name="T12" fmla="*/ 0 60000 65536"/>
                  <a:gd name="T13" fmla="*/ 0 60000 65536"/>
                  <a:gd name="T14" fmla="*/ 0 60000 65536"/>
                  <a:gd name="T15" fmla="*/ 0 w 8"/>
                  <a:gd name="T16" fmla="*/ 0 h 5"/>
                  <a:gd name="T17" fmla="*/ 8 w 8"/>
                  <a:gd name="T18" fmla="*/ 5 h 5"/>
                </a:gdLst>
                <a:ahLst/>
                <a:cxnLst>
                  <a:cxn ang="T10">
                    <a:pos x="T0" y="T1"/>
                  </a:cxn>
                  <a:cxn ang="T11">
                    <a:pos x="T2" y="T3"/>
                  </a:cxn>
                  <a:cxn ang="T12">
                    <a:pos x="T4" y="T5"/>
                  </a:cxn>
                  <a:cxn ang="T13">
                    <a:pos x="T6" y="T7"/>
                  </a:cxn>
                  <a:cxn ang="T14">
                    <a:pos x="T8" y="T9"/>
                  </a:cxn>
                </a:cxnLst>
                <a:rect l="T15" t="T16" r="T17" b="T18"/>
                <a:pathLst>
                  <a:path w="8" h="5">
                    <a:moveTo>
                      <a:pt x="7" y="0"/>
                    </a:moveTo>
                    <a:lnTo>
                      <a:pt x="8" y="1"/>
                    </a:lnTo>
                    <a:lnTo>
                      <a:pt x="8" y="3"/>
                    </a:lnTo>
                    <a:lnTo>
                      <a:pt x="0" y="5"/>
                    </a:lnTo>
                    <a:lnTo>
                      <a:pt x="7" y="0"/>
                    </a:lnTo>
                    <a:close/>
                  </a:path>
                </a:pathLst>
              </a:custGeom>
              <a:solidFill>
                <a:srgbClr val="F8BDD6"/>
              </a:solidFill>
              <a:ln w="9525">
                <a:noFill/>
                <a:round/>
                <a:headEnd/>
                <a:tailEnd/>
              </a:ln>
            </p:spPr>
            <p:txBody>
              <a:bodyPr/>
              <a:lstStyle/>
              <a:p>
                <a:endParaRPr lang="ru-RU"/>
              </a:p>
            </p:txBody>
          </p:sp>
          <p:sp>
            <p:nvSpPr>
              <p:cNvPr id="163951" name="Freeform 176"/>
              <p:cNvSpPr>
                <a:spLocks/>
              </p:cNvSpPr>
              <p:nvPr/>
            </p:nvSpPr>
            <p:spPr bwMode="auto">
              <a:xfrm>
                <a:off x="2126" y="702"/>
                <a:ext cx="63" cy="31"/>
              </a:xfrm>
              <a:custGeom>
                <a:avLst/>
                <a:gdLst>
                  <a:gd name="T0" fmla="*/ 63 w 63"/>
                  <a:gd name="T1" fmla="*/ 26 h 31"/>
                  <a:gd name="T2" fmla="*/ 53 w 63"/>
                  <a:gd name="T3" fmla="*/ 29 h 31"/>
                  <a:gd name="T4" fmla="*/ 46 w 63"/>
                  <a:gd name="T5" fmla="*/ 31 h 31"/>
                  <a:gd name="T6" fmla="*/ 27 w 63"/>
                  <a:gd name="T7" fmla="*/ 28 h 31"/>
                  <a:gd name="T8" fmla="*/ 10 w 63"/>
                  <a:gd name="T9" fmla="*/ 17 h 31"/>
                  <a:gd name="T10" fmla="*/ 6 w 63"/>
                  <a:gd name="T11" fmla="*/ 11 h 31"/>
                  <a:gd name="T12" fmla="*/ 0 w 63"/>
                  <a:gd name="T13" fmla="*/ 4 h 31"/>
                  <a:gd name="T14" fmla="*/ 6 w 63"/>
                  <a:gd name="T15" fmla="*/ 0 h 31"/>
                  <a:gd name="T16" fmla="*/ 10 w 63"/>
                  <a:gd name="T17" fmla="*/ 6 h 31"/>
                  <a:gd name="T18" fmla="*/ 15 w 63"/>
                  <a:gd name="T19" fmla="*/ 13 h 31"/>
                  <a:gd name="T20" fmla="*/ 29 w 63"/>
                  <a:gd name="T21" fmla="*/ 22 h 31"/>
                  <a:gd name="T22" fmla="*/ 46 w 63"/>
                  <a:gd name="T23" fmla="*/ 24 h 31"/>
                  <a:gd name="T24" fmla="*/ 52 w 63"/>
                  <a:gd name="T25" fmla="*/ 23 h 31"/>
                  <a:gd name="T26" fmla="*/ 61 w 63"/>
                  <a:gd name="T27" fmla="*/ 20 h 31"/>
                  <a:gd name="T28" fmla="*/ 63 w 63"/>
                  <a:gd name="T29" fmla="*/ 26 h 3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
                  <a:gd name="T46" fmla="*/ 0 h 31"/>
                  <a:gd name="T47" fmla="*/ 63 w 63"/>
                  <a:gd name="T48" fmla="*/ 31 h 3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 h="31">
                    <a:moveTo>
                      <a:pt x="63" y="26"/>
                    </a:moveTo>
                    <a:lnTo>
                      <a:pt x="53" y="29"/>
                    </a:lnTo>
                    <a:lnTo>
                      <a:pt x="46" y="31"/>
                    </a:lnTo>
                    <a:lnTo>
                      <a:pt x="27" y="28"/>
                    </a:lnTo>
                    <a:lnTo>
                      <a:pt x="10" y="17"/>
                    </a:lnTo>
                    <a:lnTo>
                      <a:pt x="6" y="11"/>
                    </a:lnTo>
                    <a:lnTo>
                      <a:pt x="0" y="4"/>
                    </a:lnTo>
                    <a:lnTo>
                      <a:pt x="6" y="0"/>
                    </a:lnTo>
                    <a:lnTo>
                      <a:pt x="10" y="6"/>
                    </a:lnTo>
                    <a:lnTo>
                      <a:pt x="15" y="13"/>
                    </a:lnTo>
                    <a:lnTo>
                      <a:pt x="29" y="22"/>
                    </a:lnTo>
                    <a:lnTo>
                      <a:pt x="46" y="24"/>
                    </a:lnTo>
                    <a:lnTo>
                      <a:pt x="52" y="23"/>
                    </a:lnTo>
                    <a:lnTo>
                      <a:pt x="61" y="20"/>
                    </a:lnTo>
                    <a:lnTo>
                      <a:pt x="63" y="26"/>
                    </a:lnTo>
                    <a:close/>
                  </a:path>
                </a:pathLst>
              </a:custGeom>
              <a:solidFill>
                <a:srgbClr val="F8BDD6"/>
              </a:solidFill>
              <a:ln w="9525">
                <a:noFill/>
                <a:round/>
                <a:headEnd/>
                <a:tailEnd/>
              </a:ln>
            </p:spPr>
            <p:txBody>
              <a:bodyPr/>
              <a:lstStyle/>
              <a:p>
                <a:endParaRPr lang="ru-RU"/>
              </a:p>
            </p:txBody>
          </p:sp>
          <p:sp>
            <p:nvSpPr>
              <p:cNvPr id="163952" name="Freeform 177"/>
              <p:cNvSpPr>
                <a:spLocks/>
              </p:cNvSpPr>
              <p:nvPr/>
            </p:nvSpPr>
            <p:spPr bwMode="auto">
              <a:xfrm>
                <a:off x="2184" y="723"/>
                <a:ext cx="7" cy="6"/>
              </a:xfrm>
              <a:custGeom>
                <a:avLst/>
                <a:gdLst>
                  <a:gd name="T0" fmla="*/ 7 w 7"/>
                  <a:gd name="T1" fmla="*/ 4 h 6"/>
                  <a:gd name="T2" fmla="*/ 5 w 7"/>
                  <a:gd name="T3" fmla="*/ 6 h 6"/>
                  <a:gd name="T4" fmla="*/ 3 w 7"/>
                  <a:gd name="T5" fmla="*/ 0 h 6"/>
                  <a:gd name="T6" fmla="*/ 0 w 7"/>
                  <a:gd name="T7" fmla="*/ 0 h 6"/>
                  <a:gd name="T8" fmla="*/ 7 w 7"/>
                  <a:gd name="T9" fmla="*/ 4 h 6"/>
                  <a:gd name="T10" fmla="*/ 0 60000 65536"/>
                  <a:gd name="T11" fmla="*/ 0 60000 65536"/>
                  <a:gd name="T12" fmla="*/ 0 60000 65536"/>
                  <a:gd name="T13" fmla="*/ 0 60000 65536"/>
                  <a:gd name="T14" fmla="*/ 0 60000 65536"/>
                  <a:gd name="T15" fmla="*/ 0 w 7"/>
                  <a:gd name="T16" fmla="*/ 0 h 6"/>
                  <a:gd name="T17" fmla="*/ 7 w 7"/>
                  <a:gd name="T18" fmla="*/ 6 h 6"/>
                </a:gdLst>
                <a:ahLst/>
                <a:cxnLst>
                  <a:cxn ang="T10">
                    <a:pos x="T0" y="T1"/>
                  </a:cxn>
                  <a:cxn ang="T11">
                    <a:pos x="T2" y="T3"/>
                  </a:cxn>
                  <a:cxn ang="T12">
                    <a:pos x="T4" y="T5"/>
                  </a:cxn>
                  <a:cxn ang="T13">
                    <a:pos x="T6" y="T7"/>
                  </a:cxn>
                  <a:cxn ang="T14">
                    <a:pos x="T8" y="T9"/>
                  </a:cxn>
                </a:cxnLst>
                <a:rect l="T15" t="T16" r="T17" b="T18"/>
                <a:pathLst>
                  <a:path w="7" h="6">
                    <a:moveTo>
                      <a:pt x="7" y="4"/>
                    </a:moveTo>
                    <a:lnTo>
                      <a:pt x="5" y="6"/>
                    </a:lnTo>
                    <a:lnTo>
                      <a:pt x="3" y="0"/>
                    </a:lnTo>
                    <a:lnTo>
                      <a:pt x="0" y="0"/>
                    </a:lnTo>
                    <a:lnTo>
                      <a:pt x="7" y="4"/>
                    </a:lnTo>
                    <a:close/>
                  </a:path>
                </a:pathLst>
              </a:custGeom>
              <a:solidFill>
                <a:srgbClr val="F8BDD6"/>
              </a:solidFill>
              <a:ln w="9525">
                <a:noFill/>
                <a:round/>
                <a:headEnd/>
                <a:tailEnd/>
              </a:ln>
            </p:spPr>
            <p:txBody>
              <a:bodyPr/>
              <a:lstStyle/>
              <a:p>
                <a:endParaRPr lang="ru-RU"/>
              </a:p>
            </p:txBody>
          </p:sp>
          <p:sp>
            <p:nvSpPr>
              <p:cNvPr id="163953" name="Freeform 178"/>
              <p:cNvSpPr>
                <a:spLocks/>
              </p:cNvSpPr>
              <p:nvPr/>
            </p:nvSpPr>
            <p:spPr bwMode="auto">
              <a:xfrm>
                <a:off x="2126" y="704"/>
                <a:ext cx="6" cy="5"/>
              </a:xfrm>
              <a:custGeom>
                <a:avLst/>
                <a:gdLst>
                  <a:gd name="T0" fmla="*/ 0 w 6"/>
                  <a:gd name="T1" fmla="*/ 5 h 5"/>
                  <a:gd name="T2" fmla="*/ 6 w 6"/>
                  <a:gd name="T3" fmla="*/ 2 h 5"/>
                  <a:gd name="T4" fmla="*/ 6 w 6"/>
                  <a:gd name="T5" fmla="*/ 0 h 5"/>
                  <a:gd name="T6" fmla="*/ 0 w 6"/>
                  <a:gd name="T7" fmla="*/ 5 h 5"/>
                  <a:gd name="T8" fmla="*/ 0 60000 65536"/>
                  <a:gd name="T9" fmla="*/ 0 60000 65536"/>
                  <a:gd name="T10" fmla="*/ 0 60000 65536"/>
                  <a:gd name="T11" fmla="*/ 0 60000 65536"/>
                  <a:gd name="T12" fmla="*/ 0 w 6"/>
                  <a:gd name="T13" fmla="*/ 0 h 5"/>
                  <a:gd name="T14" fmla="*/ 6 w 6"/>
                  <a:gd name="T15" fmla="*/ 5 h 5"/>
                </a:gdLst>
                <a:ahLst/>
                <a:cxnLst>
                  <a:cxn ang="T8">
                    <a:pos x="T0" y="T1"/>
                  </a:cxn>
                  <a:cxn ang="T9">
                    <a:pos x="T2" y="T3"/>
                  </a:cxn>
                  <a:cxn ang="T10">
                    <a:pos x="T4" y="T5"/>
                  </a:cxn>
                  <a:cxn ang="T11">
                    <a:pos x="T6" y="T7"/>
                  </a:cxn>
                </a:cxnLst>
                <a:rect l="T12" t="T13" r="T14" b="T15"/>
                <a:pathLst>
                  <a:path w="6" h="5">
                    <a:moveTo>
                      <a:pt x="0" y="5"/>
                    </a:moveTo>
                    <a:lnTo>
                      <a:pt x="6" y="2"/>
                    </a:lnTo>
                    <a:lnTo>
                      <a:pt x="6" y="0"/>
                    </a:lnTo>
                    <a:lnTo>
                      <a:pt x="0" y="5"/>
                    </a:lnTo>
                    <a:close/>
                  </a:path>
                </a:pathLst>
              </a:custGeom>
              <a:solidFill>
                <a:srgbClr val="F8BDD6"/>
              </a:solidFill>
              <a:ln w="9525">
                <a:noFill/>
                <a:round/>
                <a:headEnd/>
                <a:tailEnd/>
              </a:ln>
            </p:spPr>
            <p:txBody>
              <a:bodyPr/>
              <a:lstStyle/>
              <a:p>
                <a:endParaRPr lang="ru-RU"/>
              </a:p>
            </p:txBody>
          </p:sp>
          <p:sp>
            <p:nvSpPr>
              <p:cNvPr id="163954" name="Freeform 179"/>
              <p:cNvSpPr>
                <a:spLocks/>
              </p:cNvSpPr>
              <p:nvPr/>
            </p:nvSpPr>
            <p:spPr bwMode="auto">
              <a:xfrm>
                <a:off x="2053" y="679"/>
                <a:ext cx="87" cy="84"/>
              </a:xfrm>
              <a:custGeom>
                <a:avLst/>
                <a:gdLst>
                  <a:gd name="T0" fmla="*/ 3 w 87"/>
                  <a:gd name="T1" fmla="*/ 59 h 84"/>
                  <a:gd name="T2" fmla="*/ 0 w 87"/>
                  <a:gd name="T3" fmla="*/ 51 h 84"/>
                  <a:gd name="T4" fmla="*/ 0 w 87"/>
                  <a:gd name="T5" fmla="*/ 42 h 84"/>
                  <a:gd name="T6" fmla="*/ 0 w 87"/>
                  <a:gd name="T7" fmla="*/ 39 h 84"/>
                  <a:gd name="T8" fmla="*/ 0 w 87"/>
                  <a:gd name="T9" fmla="*/ 34 h 84"/>
                  <a:gd name="T10" fmla="*/ 1 w 87"/>
                  <a:gd name="T11" fmla="*/ 30 h 84"/>
                  <a:gd name="T12" fmla="*/ 3 w 87"/>
                  <a:gd name="T13" fmla="*/ 26 h 84"/>
                  <a:gd name="T14" fmla="*/ 6 w 87"/>
                  <a:gd name="T15" fmla="*/ 18 h 84"/>
                  <a:gd name="T16" fmla="*/ 11 w 87"/>
                  <a:gd name="T17" fmla="*/ 12 h 84"/>
                  <a:gd name="T18" fmla="*/ 14 w 87"/>
                  <a:gd name="T19" fmla="*/ 9 h 84"/>
                  <a:gd name="T20" fmla="*/ 17 w 87"/>
                  <a:gd name="T21" fmla="*/ 7 h 84"/>
                  <a:gd name="T22" fmla="*/ 25 w 87"/>
                  <a:gd name="T23" fmla="*/ 2 h 84"/>
                  <a:gd name="T24" fmla="*/ 34 w 87"/>
                  <a:gd name="T25" fmla="*/ 0 h 84"/>
                  <a:gd name="T26" fmla="*/ 41 w 87"/>
                  <a:gd name="T27" fmla="*/ 0 h 84"/>
                  <a:gd name="T28" fmla="*/ 46 w 87"/>
                  <a:gd name="T29" fmla="*/ 0 h 84"/>
                  <a:gd name="T30" fmla="*/ 51 w 87"/>
                  <a:gd name="T31" fmla="*/ 0 h 84"/>
                  <a:gd name="T32" fmla="*/ 59 w 87"/>
                  <a:gd name="T33" fmla="*/ 0 h 84"/>
                  <a:gd name="T34" fmla="*/ 67 w 87"/>
                  <a:gd name="T35" fmla="*/ 6 h 84"/>
                  <a:gd name="T36" fmla="*/ 72 w 87"/>
                  <a:gd name="T37" fmla="*/ 10 h 84"/>
                  <a:gd name="T38" fmla="*/ 78 w 87"/>
                  <a:gd name="T39" fmla="*/ 17 h 84"/>
                  <a:gd name="T40" fmla="*/ 82 w 87"/>
                  <a:gd name="T41" fmla="*/ 24 h 84"/>
                  <a:gd name="T42" fmla="*/ 85 w 87"/>
                  <a:gd name="T43" fmla="*/ 32 h 84"/>
                  <a:gd name="T44" fmla="*/ 87 w 87"/>
                  <a:gd name="T45" fmla="*/ 40 h 84"/>
                  <a:gd name="T46" fmla="*/ 87 w 87"/>
                  <a:gd name="T47" fmla="*/ 45 h 84"/>
                  <a:gd name="T48" fmla="*/ 85 w 87"/>
                  <a:gd name="T49" fmla="*/ 49 h 84"/>
                  <a:gd name="T50" fmla="*/ 85 w 87"/>
                  <a:gd name="T51" fmla="*/ 53 h 84"/>
                  <a:gd name="T52" fmla="*/ 83 w 87"/>
                  <a:gd name="T53" fmla="*/ 58 h 84"/>
                  <a:gd name="T54" fmla="*/ 79 w 87"/>
                  <a:gd name="T55" fmla="*/ 63 h 84"/>
                  <a:gd name="T56" fmla="*/ 74 w 87"/>
                  <a:gd name="T57" fmla="*/ 71 h 84"/>
                  <a:gd name="T58" fmla="*/ 71 w 87"/>
                  <a:gd name="T59" fmla="*/ 73 h 84"/>
                  <a:gd name="T60" fmla="*/ 68 w 87"/>
                  <a:gd name="T61" fmla="*/ 76 h 84"/>
                  <a:gd name="T62" fmla="*/ 60 w 87"/>
                  <a:gd name="T63" fmla="*/ 81 h 84"/>
                  <a:gd name="T64" fmla="*/ 52 w 87"/>
                  <a:gd name="T65" fmla="*/ 84 h 84"/>
                  <a:gd name="T66" fmla="*/ 43 w 87"/>
                  <a:gd name="T67" fmla="*/ 84 h 84"/>
                  <a:gd name="T68" fmla="*/ 40 w 87"/>
                  <a:gd name="T69" fmla="*/ 84 h 84"/>
                  <a:gd name="T70" fmla="*/ 36 w 87"/>
                  <a:gd name="T71" fmla="*/ 84 h 84"/>
                  <a:gd name="T72" fmla="*/ 28 w 87"/>
                  <a:gd name="T73" fmla="*/ 81 h 84"/>
                  <a:gd name="T74" fmla="*/ 20 w 87"/>
                  <a:gd name="T75" fmla="*/ 78 h 84"/>
                  <a:gd name="T76" fmla="*/ 14 w 87"/>
                  <a:gd name="T77" fmla="*/ 73 h 84"/>
                  <a:gd name="T78" fmla="*/ 8 w 87"/>
                  <a:gd name="T79" fmla="*/ 67 h 84"/>
                  <a:gd name="T80" fmla="*/ 3 w 87"/>
                  <a:gd name="T81" fmla="*/ 59 h 8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7"/>
                  <a:gd name="T124" fmla="*/ 0 h 84"/>
                  <a:gd name="T125" fmla="*/ 87 w 87"/>
                  <a:gd name="T126" fmla="*/ 84 h 8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7" h="84">
                    <a:moveTo>
                      <a:pt x="3" y="59"/>
                    </a:moveTo>
                    <a:lnTo>
                      <a:pt x="0" y="51"/>
                    </a:lnTo>
                    <a:lnTo>
                      <a:pt x="0" y="42"/>
                    </a:lnTo>
                    <a:lnTo>
                      <a:pt x="0" y="39"/>
                    </a:lnTo>
                    <a:lnTo>
                      <a:pt x="0" y="34"/>
                    </a:lnTo>
                    <a:lnTo>
                      <a:pt x="1" y="30"/>
                    </a:lnTo>
                    <a:lnTo>
                      <a:pt x="3" y="26"/>
                    </a:lnTo>
                    <a:lnTo>
                      <a:pt x="6" y="18"/>
                    </a:lnTo>
                    <a:lnTo>
                      <a:pt x="11" y="12"/>
                    </a:lnTo>
                    <a:lnTo>
                      <a:pt x="14" y="9"/>
                    </a:lnTo>
                    <a:lnTo>
                      <a:pt x="17" y="7"/>
                    </a:lnTo>
                    <a:lnTo>
                      <a:pt x="25" y="2"/>
                    </a:lnTo>
                    <a:lnTo>
                      <a:pt x="34" y="0"/>
                    </a:lnTo>
                    <a:lnTo>
                      <a:pt x="41" y="0"/>
                    </a:lnTo>
                    <a:lnTo>
                      <a:pt x="46" y="0"/>
                    </a:lnTo>
                    <a:lnTo>
                      <a:pt x="51" y="0"/>
                    </a:lnTo>
                    <a:lnTo>
                      <a:pt x="59" y="0"/>
                    </a:lnTo>
                    <a:lnTo>
                      <a:pt x="67" y="6"/>
                    </a:lnTo>
                    <a:lnTo>
                      <a:pt x="72" y="10"/>
                    </a:lnTo>
                    <a:lnTo>
                      <a:pt x="78" y="17"/>
                    </a:lnTo>
                    <a:lnTo>
                      <a:pt x="82" y="24"/>
                    </a:lnTo>
                    <a:lnTo>
                      <a:pt x="85" y="32"/>
                    </a:lnTo>
                    <a:lnTo>
                      <a:pt x="87" y="40"/>
                    </a:lnTo>
                    <a:lnTo>
                      <a:pt x="87" y="45"/>
                    </a:lnTo>
                    <a:lnTo>
                      <a:pt x="85" y="49"/>
                    </a:lnTo>
                    <a:lnTo>
                      <a:pt x="85" y="53"/>
                    </a:lnTo>
                    <a:lnTo>
                      <a:pt x="83" y="58"/>
                    </a:lnTo>
                    <a:lnTo>
                      <a:pt x="79" y="63"/>
                    </a:lnTo>
                    <a:lnTo>
                      <a:pt x="74" y="71"/>
                    </a:lnTo>
                    <a:lnTo>
                      <a:pt x="71" y="73"/>
                    </a:lnTo>
                    <a:lnTo>
                      <a:pt x="68" y="76"/>
                    </a:lnTo>
                    <a:lnTo>
                      <a:pt x="60" y="81"/>
                    </a:lnTo>
                    <a:lnTo>
                      <a:pt x="52" y="84"/>
                    </a:lnTo>
                    <a:lnTo>
                      <a:pt x="43" y="84"/>
                    </a:lnTo>
                    <a:lnTo>
                      <a:pt x="40" y="84"/>
                    </a:lnTo>
                    <a:lnTo>
                      <a:pt x="36" y="84"/>
                    </a:lnTo>
                    <a:lnTo>
                      <a:pt x="28" y="81"/>
                    </a:lnTo>
                    <a:lnTo>
                      <a:pt x="20" y="78"/>
                    </a:lnTo>
                    <a:lnTo>
                      <a:pt x="14" y="73"/>
                    </a:lnTo>
                    <a:lnTo>
                      <a:pt x="8" y="67"/>
                    </a:lnTo>
                    <a:lnTo>
                      <a:pt x="3" y="59"/>
                    </a:lnTo>
                    <a:close/>
                  </a:path>
                </a:pathLst>
              </a:custGeom>
              <a:solidFill>
                <a:srgbClr val="F561AF"/>
              </a:solidFill>
              <a:ln w="9525">
                <a:noFill/>
                <a:round/>
                <a:headEnd/>
                <a:tailEnd/>
              </a:ln>
            </p:spPr>
            <p:txBody>
              <a:bodyPr/>
              <a:lstStyle/>
              <a:p>
                <a:endParaRPr lang="ru-RU"/>
              </a:p>
            </p:txBody>
          </p:sp>
          <p:sp>
            <p:nvSpPr>
              <p:cNvPr id="163955" name="Freeform 180"/>
              <p:cNvSpPr>
                <a:spLocks/>
              </p:cNvSpPr>
              <p:nvPr/>
            </p:nvSpPr>
            <p:spPr bwMode="auto">
              <a:xfrm>
                <a:off x="2049" y="679"/>
                <a:ext cx="30" cy="60"/>
              </a:xfrm>
              <a:custGeom>
                <a:avLst/>
                <a:gdLst>
                  <a:gd name="T0" fmla="*/ 3 w 30"/>
                  <a:gd name="T1" fmla="*/ 60 h 60"/>
                  <a:gd name="T2" fmla="*/ 2 w 30"/>
                  <a:gd name="T3" fmla="*/ 53 h 60"/>
                  <a:gd name="T4" fmla="*/ 0 w 30"/>
                  <a:gd name="T5" fmla="*/ 42 h 60"/>
                  <a:gd name="T6" fmla="*/ 3 w 30"/>
                  <a:gd name="T7" fmla="*/ 25 h 60"/>
                  <a:gd name="T8" fmla="*/ 11 w 30"/>
                  <a:gd name="T9" fmla="*/ 9 h 60"/>
                  <a:gd name="T10" fmla="*/ 19 w 30"/>
                  <a:gd name="T11" fmla="*/ 4 h 60"/>
                  <a:gd name="T12" fmla="*/ 26 w 30"/>
                  <a:gd name="T13" fmla="*/ 0 h 60"/>
                  <a:gd name="T14" fmla="*/ 30 w 30"/>
                  <a:gd name="T15" fmla="*/ 4 h 60"/>
                  <a:gd name="T16" fmla="*/ 24 w 30"/>
                  <a:gd name="T17" fmla="*/ 9 h 60"/>
                  <a:gd name="T18" fmla="*/ 15 w 30"/>
                  <a:gd name="T19" fmla="*/ 13 h 60"/>
                  <a:gd name="T20" fmla="*/ 7 w 30"/>
                  <a:gd name="T21" fmla="*/ 28 h 60"/>
                  <a:gd name="T22" fmla="*/ 4 w 30"/>
                  <a:gd name="T23" fmla="*/ 42 h 60"/>
                  <a:gd name="T24" fmla="*/ 6 w 30"/>
                  <a:gd name="T25" fmla="*/ 49 h 60"/>
                  <a:gd name="T26" fmla="*/ 7 w 30"/>
                  <a:gd name="T27" fmla="*/ 58 h 60"/>
                  <a:gd name="T28" fmla="*/ 3 w 30"/>
                  <a:gd name="T29" fmla="*/ 60 h 6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0"/>
                  <a:gd name="T46" fmla="*/ 0 h 60"/>
                  <a:gd name="T47" fmla="*/ 30 w 30"/>
                  <a:gd name="T48" fmla="*/ 60 h 6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0" h="60">
                    <a:moveTo>
                      <a:pt x="3" y="60"/>
                    </a:moveTo>
                    <a:lnTo>
                      <a:pt x="2" y="53"/>
                    </a:lnTo>
                    <a:lnTo>
                      <a:pt x="0" y="42"/>
                    </a:lnTo>
                    <a:lnTo>
                      <a:pt x="3" y="25"/>
                    </a:lnTo>
                    <a:lnTo>
                      <a:pt x="11" y="9"/>
                    </a:lnTo>
                    <a:lnTo>
                      <a:pt x="19" y="4"/>
                    </a:lnTo>
                    <a:lnTo>
                      <a:pt x="26" y="0"/>
                    </a:lnTo>
                    <a:lnTo>
                      <a:pt x="30" y="4"/>
                    </a:lnTo>
                    <a:lnTo>
                      <a:pt x="24" y="9"/>
                    </a:lnTo>
                    <a:lnTo>
                      <a:pt x="15" y="13"/>
                    </a:lnTo>
                    <a:lnTo>
                      <a:pt x="7" y="28"/>
                    </a:lnTo>
                    <a:lnTo>
                      <a:pt x="4" y="42"/>
                    </a:lnTo>
                    <a:lnTo>
                      <a:pt x="6" y="49"/>
                    </a:lnTo>
                    <a:lnTo>
                      <a:pt x="7" y="58"/>
                    </a:lnTo>
                    <a:lnTo>
                      <a:pt x="3" y="60"/>
                    </a:lnTo>
                    <a:close/>
                  </a:path>
                </a:pathLst>
              </a:custGeom>
              <a:solidFill>
                <a:srgbClr val="F8BDD6"/>
              </a:solidFill>
              <a:ln w="9525">
                <a:noFill/>
                <a:round/>
                <a:headEnd/>
                <a:tailEnd/>
              </a:ln>
            </p:spPr>
            <p:txBody>
              <a:bodyPr/>
              <a:lstStyle/>
              <a:p>
                <a:endParaRPr lang="ru-RU"/>
              </a:p>
            </p:txBody>
          </p:sp>
          <p:sp>
            <p:nvSpPr>
              <p:cNvPr id="163956" name="Freeform 181"/>
              <p:cNvSpPr>
                <a:spLocks/>
              </p:cNvSpPr>
              <p:nvPr/>
            </p:nvSpPr>
            <p:spPr bwMode="auto">
              <a:xfrm>
                <a:off x="2076" y="674"/>
                <a:ext cx="61" cy="32"/>
              </a:xfrm>
              <a:custGeom>
                <a:avLst/>
                <a:gdLst>
                  <a:gd name="T0" fmla="*/ 0 w 61"/>
                  <a:gd name="T1" fmla="*/ 5 h 32"/>
                  <a:gd name="T2" fmla="*/ 11 w 61"/>
                  <a:gd name="T3" fmla="*/ 1 h 32"/>
                  <a:gd name="T4" fmla="*/ 18 w 61"/>
                  <a:gd name="T5" fmla="*/ 0 h 32"/>
                  <a:gd name="T6" fmla="*/ 37 w 61"/>
                  <a:gd name="T7" fmla="*/ 3 h 32"/>
                  <a:gd name="T8" fmla="*/ 52 w 61"/>
                  <a:gd name="T9" fmla="*/ 13 h 32"/>
                  <a:gd name="T10" fmla="*/ 57 w 61"/>
                  <a:gd name="T11" fmla="*/ 19 h 32"/>
                  <a:gd name="T12" fmla="*/ 61 w 61"/>
                  <a:gd name="T13" fmla="*/ 27 h 32"/>
                  <a:gd name="T14" fmla="*/ 57 w 61"/>
                  <a:gd name="T15" fmla="*/ 32 h 32"/>
                  <a:gd name="T16" fmla="*/ 53 w 61"/>
                  <a:gd name="T17" fmla="*/ 24 h 32"/>
                  <a:gd name="T18" fmla="*/ 46 w 61"/>
                  <a:gd name="T19" fmla="*/ 17 h 32"/>
                  <a:gd name="T20" fmla="*/ 35 w 61"/>
                  <a:gd name="T21" fmla="*/ 7 h 32"/>
                  <a:gd name="T22" fmla="*/ 18 w 61"/>
                  <a:gd name="T23" fmla="*/ 5 h 32"/>
                  <a:gd name="T24" fmla="*/ 11 w 61"/>
                  <a:gd name="T25" fmla="*/ 6 h 32"/>
                  <a:gd name="T26" fmla="*/ 3 w 61"/>
                  <a:gd name="T27" fmla="*/ 9 h 32"/>
                  <a:gd name="T28" fmla="*/ 0 w 61"/>
                  <a:gd name="T29" fmla="*/ 5 h 3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1"/>
                  <a:gd name="T46" fmla="*/ 0 h 32"/>
                  <a:gd name="T47" fmla="*/ 61 w 61"/>
                  <a:gd name="T48" fmla="*/ 32 h 3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1" h="32">
                    <a:moveTo>
                      <a:pt x="0" y="5"/>
                    </a:moveTo>
                    <a:lnTo>
                      <a:pt x="11" y="1"/>
                    </a:lnTo>
                    <a:lnTo>
                      <a:pt x="18" y="0"/>
                    </a:lnTo>
                    <a:lnTo>
                      <a:pt x="37" y="3"/>
                    </a:lnTo>
                    <a:lnTo>
                      <a:pt x="52" y="13"/>
                    </a:lnTo>
                    <a:lnTo>
                      <a:pt x="57" y="19"/>
                    </a:lnTo>
                    <a:lnTo>
                      <a:pt x="61" y="27"/>
                    </a:lnTo>
                    <a:lnTo>
                      <a:pt x="57" y="32"/>
                    </a:lnTo>
                    <a:lnTo>
                      <a:pt x="53" y="24"/>
                    </a:lnTo>
                    <a:lnTo>
                      <a:pt x="46" y="17"/>
                    </a:lnTo>
                    <a:lnTo>
                      <a:pt x="35" y="7"/>
                    </a:lnTo>
                    <a:lnTo>
                      <a:pt x="18" y="5"/>
                    </a:lnTo>
                    <a:lnTo>
                      <a:pt x="11" y="6"/>
                    </a:lnTo>
                    <a:lnTo>
                      <a:pt x="3" y="9"/>
                    </a:lnTo>
                    <a:lnTo>
                      <a:pt x="0" y="5"/>
                    </a:lnTo>
                    <a:close/>
                  </a:path>
                </a:pathLst>
              </a:custGeom>
              <a:solidFill>
                <a:srgbClr val="F8BDD6"/>
              </a:solidFill>
              <a:ln w="9525">
                <a:noFill/>
                <a:round/>
                <a:headEnd/>
                <a:tailEnd/>
              </a:ln>
            </p:spPr>
            <p:txBody>
              <a:bodyPr/>
              <a:lstStyle/>
              <a:p>
                <a:endParaRPr lang="ru-RU"/>
              </a:p>
            </p:txBody>
          </p:sp>
          <p:sp>
            <p:nvSpPr>
              <p:cNvPr id="163957" name="Freeform 182"/>
              <p:cNvSpPr>
                <a:spLocks/>
              </p:cNvSpPr>
              <p:nvPr/>
            </p:nvSpPr>
            <p:spPr bwMode="auto">
              <a:xfrm>
                <a:off x="2076" y="679"/>
                <a:ext cx="1" cy="5"/>
              </a:xfrm>
              <a:custGeom>
                <a:avLst/>
                <a:gdLst>
                  <a:gd name="T0" fmla="*/ 0 w 1"/>
                  <a:gd name="T1" fmla="*/ 0 h 5"/>
                  <a:gd name="T2" fmla="*/ 1 w 1"/>
                  <a:gd name="T3" fmla="*/ 5 h 5"/>
                  <a:gd name="T4" fmla="*/ 0 w 1"/>
                  <a:gd name="T5" fmla="*/ 0 h 5"/>
                  <a:gd name="T6" fmla="*/ 0 60000 65536"/>
                  <a:gd name="T7" fmla="*/ 0 60000 65536"/>
                  <a:gd name="T8" fmla="*/ 0 60000 65536"/>
                  <a:gd name="T9" fmla="*/ 0 w 1"/>
                  <a:gd name="T10" fmla="*/ 0 h 5"/>
                  <a:gd name="T11" fmla="*/ 1 w 1"/>
                  <a:gd name="T12" fmla="*/ 5 h 5"/>
                </a:gdLst>
                <a:ahLst/>
                <a:cxnLst>
                  <a:cxn ang="T6">
                    <a:pos x="T0" y="T1"/>
                  </a:cxn>
                  <a:cxn ang="T7">
                    <a:pos x="T2" y="T3"/>
                  </a:cxn>
                  <a:cxn ang="T8">
                    <a:pos x="T4" y="T5"/>
                  </a:cxn>
                </a:cxnLst>
                <a:rect l="T9" t="T10" r="T11" b="T12"/>
                <a:pathLst>
                  <a:path w="1" h="5">
                    <a:moveTo>
                      <a:pt x="0" y="0"/>
                    </a:moveTo>
                    <a:lnTo>
                      <a:pt x="1" y="5"/>
                    </a:lnTo>
                    <a:lnTo>
                      <a:pt x="0" y="0"/>
                    </a:lnTo>
                    <a:close/>
                  </a:path>
                </a:pathLst>
              </a:custGeom>
              <a:solidFill>
                <a:srgbClr val="F8BDD6"/>
              </a:solidFill>
              <a:ln w="9525">
                <a:noFill/>
                <a:round/>
                <a:headEnd/>
                <a:tailEnd/>
              </a:ln>
            </p:spPr>
            <p:txBody>
              <a:bodyPr/>
              <a:lstStyle/>
              <a:p>
                <a:endParaRPr lang="ru-RU"/>
              </a:p>
            </p:txBody>
          </p:sp>
          <p:sp>
            <p:nvSpPr>
              <p:cNvPr id="163958" name="Freeform 183"/>
              <p:cNvSpPr>
                <a:spLocks/>
              </p:cNvSpPr>
              <p:nvPr/>
            </p:nvSpPr>
            <p:spPr bwMode="auto">
              <a:xfrm>
                <a:off x="2111" y="704"/>
                <a:ext cx="33" cy="58"/>
              </a:xfrm>
              <a:custGeom>
                <a:avLst/>
                <a:gdLst>
                  <a:gd name="T0" fmla="*/ 29 w 33"/>
                  <a:gd name="T1" fmla="*/ 0 h 58"/>
                  <a:gd name="T2" fmla="*/ 32 w 33"/>
                  <a:gd name="T3" fmla="*/ 7 h 58"/>
                  <a:gd name="T4" fmla="*/ 33 w 33"/>
                  <a:gd name="T5" fmla="*/ 15 h 58"/>
                  <a:gd name="T6" fmla="*/ 31 w 33"/>
                  <a:gd name="T7" fmla="*/ 33 h 58"/>
                  <a:gd name="T8" fmla="*/ 19 w 33"/>
                  <a:gd name="T9" fmla="*/ 46 h 58"/>
                  <a:gd name="T10" fmla="*/ 13 w 33"/>
                  <a:gd name="T11" fmla="*/ 53 h 58"/>
                  <a:gd name="T12" fmla="*/ 5 w 33"/>
                  <a:gd name="T13" fmla="*/ 58 h 58"/>
                  <a:gd name="T14" fmla="*/ 0 w 33"/>
                  <a:gd name="T15" fmla="*/ 53 h 58"/>
                  <a:gd name="T16" fmla="*/ 8 w 33"/>
                  <a:gd name="T17" fmla="*/ 48 h 58"/>
                  <a:gd name="T18" fmla="*/ 14 w 33"/>
                  <a:gd name="T19" fmla="*/ 42 h 58"/>
                  <a:gd name="T20" fmla="*/ 24 w 33"/>
                  <a:gd name="T21" fmla="*/ 31 h 58"/>
                  <a:gd name="T22" fmla="*/ 27 w 33"/>
                  <a:gd name="T23" fmla="*/ 15 h 58"/>
                  <a:gd name="T24" fmla="*/ 25 w 33"/>
                  <a:gd name="T25" fmla="*/ 8 h 58"/>
                  <a:gd name="T26" fmla="*/ 23 w 33"/>
                  <a:gd name="T27" fmla="*/ 2 h 58"/>
                  <a:gd name="T28" fmla="*/ 29 w 33"/>
                  <a:gd name="T29" fmla="*/ 0 h 5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3"/>
                  <a:gd name="T46" fmla="*/ 0 h 58"/>
                  <a:gd name="T47" fmla="*/ 33 w 33"/>
                  <a:gd name="T48" fmla="*/ 58 h 5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3" h="58">
                    <a:moveTo>
                      <a:pt x="29" y="0"/>
                    </a:moveTo>
                    <a:lnTo>
                      <a:pt x="32" y="7"/>
                    </a:lnTo>
                    <a:lnTo>
                      <a:pt x="33" y="15"/>
                    </a:lnTo>
                    <a:lnTo>
                      <a:pt x="31" y="33"/>
                    </a:lnTo>
                    <a:lnTo>
                      <a:pt x="19" y="46"/>
                    </a:lnTo>
                    <a:lnTo>
                      <a:pt x="13" y="53"/>
                    </a:lnTo>
                    <a:lnTo>
                      <a:pt x="5" y="58"/>
                    </a:lnTo>
                    <a:lnTo>
                      <a:pt x="0" y="53"/>
                    </a:lnTo>
                    <a:lnTo>
                      <a:pt x="8" y="48"/>
                    </a:lnTo>
                    <a:lnTo>
                      <a:pt x="14" y="42"/>
                    </a:lnTo>
                    <a:lnTo>
                      <a:pt x="24" y="31"/>
                    </a:lnTo>
                    <a:lnTo>
                      <a:pt x="27" y="15"/>
                    </a:lnTo>
                    <a:lnTo>
                      <a:pt x="25" y="8"/>
                    </a:lnTo>
                    <a:lnTo>
                      <a:pt x="23" y="2"/>
                    </a:lnTo>
                    <a:lnTo>
                      <a:pt x="29" y="0"/>
                    </a:lnTo>
                    <a:close/>
                  </a:path>
                </a:pathLst>
              </a:custGeom>
              <a:solidFill>
                <a:srgbClr val="F8BDD6"/>
              </a:solidFill>
              <a:ln w="9525">
                <a:noFill/>
                <a:round/>
                <a:headEnd/>
                <a:tailEnd/>
              </a:ln>
            </p:spPr>
            <p:txBody>
              <a:bodyPr/>
              <a:lstStyle/>
              <a:p>
                <a:endParaRPr lang="ru-RU"/>
              </a:p>
            </p:txBody>
          </p:sp>
          <p:sp>
            <p:nvSpPr>
              <p:cNvPr id="163959" name="Freeform 184"/>
              <p:cNvSpPr>
                <a:spLocks/>
              </p:cNvSpPr>
              <p:nvPr/>
            </p:nvSpPr>
            <p:spPr bwMode="auto">
              <a:xfrm>
                <a:off x="2132" y="701"/>
                <a:ext cx="5" cy="5"/>
              </a:xfrm>
              <a:custGeom>
                <a:avLst/>
                <a:gdLst>
                  <a:gd name="T0" fmla="*/ 4 w 5"/>
                  <a:gd name="T1" fmla="*/ 0 h 5"/>
                  <a:gd name="T2" fmla="*/ 5 w 5"/>
                  <a:gd name="T3" fmla="*/ 1 h 5"/>
                  <a:gd name="T4" fmla="*/ 5 w 5"/>
                  <a:gd name="T5" fmla="*/ 3 h 5"/>
                  <a:gd name="T6" fmla="*/ 0 w 5"/>
                  <a:gd name="T7" fmla="*/ 5 h 5"/>
                  <a:gd name="T8" fmla="*/ 4 w 5"/>
                  <a:gd name="T9" fmla="*/ 0 h 5"/>
                  <a:gd name="T10" fmla="*/ 0 60000 65536"/>
                  <a:gd name="T11" fmla="*/ 0 60000 65536"/>
                  <a:gd name="T12" fmla="*/ 0 60000 65536"/>
                  <a:gd name="T13" fmla="*/ 0 60000 65536"/>
                  <a:gd name="T14" fmla="*/ 0 60000 65536"/>
                  <a:gd name="T15" fmla="*/ 0 w 5"/>
                  <a:gd name="T16" fmla="*/ 0 h 5"/>
                  <a:gd name="T17" fmla="*/ 5 w 5"/>
                  <a:gd name="T18" fmla="*/ 5 h 5"/>
                </a:gdLst>
                <a:ahLst/>
                <a:cxnLst>
                  <a:cxn ang="T10">
                    <a:pos x="T0" y="T1"/>
                  </a:cxn>
                  <a:cxn ang="T11">
                    <a:pos x="T2" y="T3"/>
                  </a:cxn>
                  <a:cxn ang="T12">
                    <a:pos x="T4" y="T5"/>
                  </a:cxn>
                  <a:cxn ang="T13">
                    <a:pos x="T6" y="T7"/>
                  </a:cxn>
                  <a:cxn ang="T14">
                    <a:pos x="T8" y="T9"/>
                  </a:cxn>
                </a:cxnLst>
                <a:rect l="T15" t="T16" r="T17" b="T18"/>
                <a:pathLst>
                  <a:path w="5" h="5">
                    <a:moveTo>
                      <a:pt x="4" y="0"/>
                    </a:moveTo>
                    <a:lnTo>
                      <a:pt x="5" y="1"/>
                    </a:lnTo>
                    <a:lnTo>
                      <a:pt x="5" y="3"/>
                    </a:lnTo>
                    <a:lnTo>
                      <a:pt x="0" y="5"/>
                    </a:lnTo>
                    <a:lnTo>
                      <a:pt x="4" y="0"/>
                    </a:lnTo>
                    <a:close/>
                  </a:path>
                </a:pathLst>
              </a:custGeom>
              <a:solidFill>
                <a:srgbClr val="F8BDD6"/>
              </a:solidFill>
              <a:ln w="9525">
                <a:noFill/>
                <a:round/>
                <a:headEnd/>
                <a:tailEnd/>
              </a:ln>
            </p:spPr>
            <p:txBody>
              <a:bodyPr/>
              <a:lstStyle/>
              <a:p>
                <a:endParaRPr lang="ru-RU"/>
              </a:p>
            </p:txBody>
          </p:sp>
          <p:sp>
            <p:nvSpPr>
              <p:cNvPr id="163960" name="Freeform 185"/>
              <p:cNvSpPr>
                <a:spLocks/>
              </p:cNvSpPr>
              <p:nvPr/>
            </p:nvSpPr>
            <p:spPr bwMode="auto">
              <a:xfrm>
                <a:off x="2052" y="734"/>
                <a:ext cx="61" cy="32"/>
              </a:xfrm>
              <a:custGeom>
                <a:avLst/>
                <a:gdLst>
                  <a:gd name="T0" fmla="*/ 61 w 61"/>
                  <a:gd name="T1" fmla="*/ 29 h 32"/>
                  <a:gd name="T2" fmla="*/ 53 w 61"/>
                  <a:gd name="T3" fmla="*/ 31 h 32"/>
                  <a:gd name="T4" fmla="*/ 44 w 61"/>
                  <a:gd name="T5" fmla="*/ 32 h 32"/>
                  <a:gd name="T6" fmla="*/ 28 w 61"/>
                  <a:gd name="T7" fmla="*/ 29 h 32"/>
                  <a:gd name="T8" fmla="*/ 11 w 61"/>
                  <a:gd name="T9" fmla="*/ 19 h 32"/>
                  <a:gd name="T10" fmla="*/ 4 w 61"/>
                  <a:gd name="T11" fmla="*/ 14 h 32"/>
                  <a:gd name="T12" fmla="*/ 0 w 61"/>
                  <a:gd name="T13" fmla="*/ 5 h 32"/>
                  <a:gd name="T14" fmla="*/ 4 w 61"/>
                  <a:gd name="T15" fmla="*/ 0 h 32"/>
                  <a:gd name="T16" fmla="*/ 9 w 61"/>
                  <a:gd name="T17" fmla="*/ 8 h 32"/>
                  <a:gd name="T18" fmla="*/ 15 w 61"/>
                  <a:gd name="T19" fmla="*/ 14 h 32"/>
                  <a:gd name="T20" fmla="*/ 30 w 61"/>
                  <a:gd name="T21" fmla="*/ 23 h 32"/>
                  <a:gd name="T22" fmla="*/ 44 w 61"/>
                  <a:gd name="T23" fmla="*/ 26 h 32"/>
                  <a:gd name="T24" fmla="*/ 52 w 61"/>
                  <a:gd name="T25" fmla="*/ 24 h 32"/>
                  <a:gd name="T26" fmla="*/ 60 w 61"/>
                  <a:gd name="T27" fmla="*/ 23 h 32"/>
                  <a:gd name="T28" fmla="*/ 61 w 61"/>
                  <a:gd name="T29" fmla="*/ 29 h 3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1"/>
                  <a:gd name="T46" fmla="*/ 0 h 32"/>
                  <a:gd name="T47" fmla="*/ 61 w 61"/>
                  <a:gd name="T48" fmla="*/ 32 h 3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1" h="32">
                    <a:moveTo>
                      <a:pt x="61" y="29"/>
                    </a:moveTo>
                    <a:lnTo>
                      <a:pt x="53" y="31"/>
                    </a:lnTo>
                    <a:lnTo>
                      <a:pt x="44" y="32"/>
                    </a:lnTo>
                    <a:lnTo>
                      <a:pt x="28" y="29"/>
                    </a:lnTo>
                    <a:lnTo>
                      <a:pt x="11" y="19"/>
                    </a:lnTo>
                    <a:lnTo>
                      <a:pt x="4" y="14"/>
                    </a:lnTo>
                    <a:lnTo>
                      <a:pt x="0" y="5"/>
                    </a:lnTo>
                    <a:lnTo>
                      <a:pt x="4" y="0"/>
                    </a:lnTo>
                    <a:lnTo>
                      <a:pt x="9" y="8"/>
                    </a:lnTo>
                    <a:lnTo>
                      <a:pt x="15" y="14"/>
                    </a:lnTo>
                    <a:lnTo>
                      <a:pt x="30" y="23"/>
                    </a:lnTo>
                    <a:lnTo>
                      <a:pt x="44" y="26"/>
                    </a:lnTo>
                    <a:lnTo>
                      <a:pt x="52" y="24"/>
                    </a:lnTo>
                    <a:lnTo>
                      <a:pt x="60" y="23"/>
                    </a:lnTo>
                    <a:lnTo>
                      <a:pt x="61" y="29"/>
                    </a:lnTo>
                    <a:close/>
                  </a:path>
                </a:pathLst>
              </a:custGeom>
              <a:solidFill>
                <a:srgbClr val="F8BDD6"/>
              </a:solidFill>
              <a:ln w="9525">
                <a:noFill/>
                <a:round/>
                <a:headEnd/>
                <a:tailEnd/>
              </a:ln>
            </p:spPr>
            <p:txBody>
              <a:bodyPr/>
              <a:lstStyle/>
              <a:p>
                <a:endParaRPr lang="ru-RU"/>
              </a:p>
            </p:txBody>
          </p:sp>
          <p:sp>
            <p:nvSpPr>
              <p:cNvPr id="163961" name="Freeform 186"/>
              <p:cNvSpPr>
                <a:spLocks/>
              </p:cNvSpPr>
              <p:nvPr/>
            </p:nvSpPr>
            <p:spPr bwMode="auto">
              <a:xfrm>
                <a:off x="2110" y="756"/>
                <a:ext cx="4" cy="7"/>
              </a:xfrm>
              <a:custGeom>
                <a:avLst/>
                <a:gdLst>
                  <a:gd name="T0" fmla="*/ 4 w 4"/>
                  <a:gd name="T1" fmla="*/ 5 h 7"/>
                  <a:gd name="T2" fmla="*/ 3 w 4"/>
                  <a:gd name="T3" fmla="*/ 7 h 7"/>
                  <a:gd name="T4" fmla="*/ 2 w 4"/>
                  <a:gd name="T5" fmla="*/ 0 h 7"/>
                  <a:gd name="T6" fmla="*/ 0 w 4"/>
                  <a:gd name="T7" fmla="*/ 0 h 7"/>
                  <a:gd name="T8" fmla="*/ 4 w 4"/>
                  <a:gd name="T9" fmla="*/ 5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4" y="5"/>
                    </a:moveTo>
                    <a:lnTo>
                      <a:pt x="3" y="7"/>
                    </a:lnTo>
                    <a:lnTo>
                      <a:pt x="2" y="0"/>
                    </a:lnTo>
                    <a:lnTo>
                      <a:pt x="0" y="0"/>
                    </a:lnTo>
                    <a:lnTo>
                      <a:pt x="4" y="5"/>
                    </a:lnTo>
                    <a:close/>
                  </a:path>
                </a:pathLst>
              </a:custGeom>
              <a:solidFill>
                <a:srgbClr val="F8BDD6"/>
              </a:solidFill>
              <a:ln w="9525">
                <a:noFill/>
                <a:round/>
                <a:headEnd/>
                <a:tailEnd/>
              </a:ln>
            </p:spPr>
            <p:txBody>
              <a:bodyPr/>
              <a:lstStyle/>
              <a:p>
                <a:endParaRPr lang="ru-RU"/>
              </a:p>
            </p:txBody>
          </p:sp>
          <p:sp>
            <p:nvSpPr>
              <p:cNvPr id="163962" name="Freeform 187"/>
              <p:cNvSpPr>
                <a:spLocks/>
              </p:cNvSpPr>
              <p:nvPr/>
            </p:nvSpPr>
            <p:spPr bwMode="auto">
              <a:xfrm>
                <a:off x="2052" y="734"/>
                <a:ext cx="4" cy="5"/>
              </a:xfrm>
              <a:custGeom>
                <a:avLst/>
                <a:gdLst>
                  <a:gd name="T0" fmla="*/ 0 w 4"/>
                  <a:gd name="T1" fmla="*/ 5 h 5"/>
                  <a:gd name="T2" fmla="*/ 4 w 4"/>
                  <a:gd name="T3" fmla="*/ 2 h 5"/>
                  <a:gd name="T4" fmla="*/ 4 w 4"/>
                  <a:gd name="T5" fmla="*/ 0 h 5"/>
                  <a:gd name="T6" fmla="*/ 0 w 4"/>
                  <a:gd name="T7" fmla="*/ 5 h 5"/>
                  <a:gd name="T8" fmla="*/ 0 60000 65536"/>
                  <a:gd name="T9" fmla="*/ 0 60000 65536"/>
                  <a:gd name="T10" fmla="*/ 0 60000 65536"/>
                  <a:gd name="T11" fmla="*/ 0 60000 65536"/>
                  <a:gd name="T12" fmla="*/ 0 w 4"/>
                  <a:gd name="T13" fmla="*/ 0 h 5"/>
                  <a:gd name="T14" fmla="*/ 4 w 4"/>
                  <a:gd name="T15" fmla="*/ 5 h 5"/>
                </a:gdLst>
                <a:ahLst/>
                <a:cxnLst>
                  <a:cxn ang="T8">
                    <a:pos x="T0" y="T1"/>
                  </a:cxn>
                  <a:cxn ang="T9">
                    <a:pos x="T2" y="T3"/>
                  </a:cxn>
                  <a:cxn ang="T10">
                    <a:pos x="T4" y="T5"/>
                  </a:cxn>
                  <a:cxn ang="T11">
                    <a:pos x="T6" y="T7"/>
                  </a:cxn>
                </a:cxnLst>
                <a:rect l="T12" t="T13" r="T14" b="T15"/>
                <a:pathLst>
                  <a:path w="4" h="5">
                    <a:moveTo>
                      <a:pt x="0" y="5"/>
                    </a:moveTo>
                    <a:lnTo>
                      <a:pt x="4" y="2"/>
                    </a:lnTo>
                    <a:lnTo>
                      <a:pt x="4" y="0"/>
                    </a:lnTo>
                    <a:lnTo>
                      <a:pt x="0" y="5"/>
                    </a:lnTo>
                    <a:close/>
                  </a:path>
                </a:pathLst>
              </a:custGeom>
              <a:solidFill>
                <a:srgbClr val="F8BDD6"/>
              </a:solidFill>
              <a:ln w="9525">
                <a:noFill/>
                <a:round/>
                <a:headEnd/>
                <a:tailEnd/>
              </a:ln>
            </p:spPr>
            <p:txBody>
              <a:bodyPr/>
              <a:lstStyle/>
              <a:p>
                <a:endParaRPr lang="ru-RU"/>
              </a:p>
            </p:txBody>
          </p:sp>
          <p:sp>
            <p:nvSpPr>
              <p:cNvPr id="163963" name="Freeform 188"/>
              <p:cNvSpPr>
                <a:spLocks/>
              </p:cNvSpPr>
              <p:nvPr/>
            </p:nvSpPr>
            <p:spPr bwMode="auto">
              <a:xfrm>
                <a:off x="2202" y="611"/>
                <a:ext cx="90" cy="86"/>
              </a:xfrm>
              <a:custGeom>
                <a:avLst/>
                <a:gdLst>
                  <a:gd name="T0" fmla="*/ 5 w 90"/>
                  <a:gd name="T1" fmla="*/ 62 h 86"/>
                  <a:gd name="T2" fmla="*/ 1 w 90"/>
                  <a:gd name="T3" fmla="*/ 52 h 86"/>
                  <a:gd name="T4" fmla="*/ 0 w 90"/>
                  <a:gd name="T5" fmla="*/ 45 h 86"/>
                  <a:gd name="T6" fmla="*/ 0 w 90"/>
                  <a:gd name="T7" fmla="*/ 39 h 86"/>
                  <a:gd name="T8" fmla="*/ 1 w 90"/>
                  <a:gd name="T9" fmla="*/ 37 h 86"/>
                  <a:gd name="T10" fmla="*/ 1 w 90"/>
                  <a:gd name="T11" fmla="*/ 32 h 86"/>
                  <a:gd name="T12" fmla="*/ 3 w 90"/>
                  <a:gd name="T13" fmla="*/ 28 h 86"/>
                  <a:gd name="T14" fmla="*/ 6 w 90"/>
                  <a:gd name="T15" fmla="*/ 21 h 86"/>
                  <a:gd name="T16" fmla="*/ 13 w 90"/>
                  <a:gd name="T17" fmla="*/ 15 h 86"/>
                  <a:gd name="T18" fmla="*/ 16 w 90"/>
                  <a:gd name="T19" fmla="*/ 11 h 86"/>
                  <a:gd name="T20" fmla="*/ 20 w 90"/>
                  <a:gd name="T21" fmla="*/ 8 h 86"/>
                  <a:gd name="T22" fmla="*/ 27 w 90"/>
                  <a:gd name="T23" fmla="*/ 4 h 86"/>
                  <a:gd name="T24" fmla="*/ 35 w 90"/>
                  <a:gd name="T25" fmla="*/ 2 h 86"/>
                  <a:gd name="T26" fmla="*/ 45 w 90"/>
                  <a:gd name="T27" fmla="*/ 0 h 86"/>
                  <a:gd name="T28" fmla="*/ 48 w 90"/>
                  <a:gd name="T29" fmla="*/ 0 h 86"/>
                  <a:gd name="T30" fmla="*/ 52 w 90"/>
                  <a:gd name="T31" fmla="*/ 2 h 86"/>
                  <a:gd name="T32" fmla="*/ 61 w 90"/>
                  <a:gd name="T33" fmla="*/ 3 h 86"/>
                  <a:gd name="T34" fmla="*/ 69 w 90"/>
                  <a:gd name="T35" fmla="*/ 7 h 86"/>
                  <a:gd name="T36" fmla="*/ 75 w 90"/>
                  <a:gd name="T37" fmla="*/ 11 h 86"/>
                  <a:gd name="T38" fmla="*/ 81 w 90"/>
                  <a:gd name="T39" fmla="*/ 19 h 86"/>
                  <a:gd name="T40" fmla="*/ 87 w 90"/>
                  <a:gd name="T41" fmla="*/ 26 h 86"/>
                  <a:gd name="T42" fmla="*/ 88 w 90"/>
                  <a:gd name="T43" fmla="*/ 35 h 86"/>
                  <a:gd name="T44" fmla="*/ 90 w 90"/>
                  <a:gd name="T45" fmla="*/ 43 h 86"/>
                  <a:gd name="T46" fmla="*/ 90 w 90"/>
                  <a:gd name="T47" fmla="*/ 47 h 86"/>
                  <a:gd name="T48" fmla="*/ 90 w 90"/>
                  <a:gd name="T49" fmla="*/ 50 h 86"/>
                  <a:gd name="T50" fmla="*/ 88 w 90"/>
                  <a:gd name="T51" fmla="*/ 55 h 86"/>
                  <a:gd name="T52" fmla="*/ 87 w 90"/>
                  <a:gd name="T53" fmla="*/ 58 h 86"/>
                  <a:gd name="T54" fmla="*/ 83 w 90"/>
                  <a:gd name="T55" fmla="*/ 67 h 86"/>
                  <a:gd name="T56" fmla="*/ 79 w 90"/>
                  <a:gd name="T57" fmla="*/ 72 h 86"/>
                  <a:gd name="T58" fmla="*/ 75 w 90"/>
                  <a:gd name="T59" fmla="*/ 76 h 86"/>
                  <a:gd name="T60" fmla="*/ 71 w 90"/>
                  <a:gd name="T61" fmla="*/ 79 h 86"/>
                  <a:gd name="T62" fmla="*/ 64 w 90"/>
                  <a:gd name="T63" fmla="*/ 82 h 86"/>
                  <a:gd name="T64" fmla="*/ 54 w 90"/>
                  <a:gd name="T65" fmla="*/ 85 h 86"/>
                  <a:gd name="T66" fmla="*/ 47 w 90"/>
                  <a:gd name="T67" fmla="*/ 86 h 86"/>
                  <a:gd name="T68" fmla="*/ 41 w 90"/>
                  <a:gd name="T69" fmla="*/ 86 h 86"/>
                  <a:gd name="T70" fmla="*/ 37 w 90"/>
                  <a:gd name="T71" fmla="*/ 85 h 86"/>
                  <a:gd name="T72" fmla="*/ 29 w 90"/>
                  <a:gd name="T73" fmla="*/ 84 h 86"/>
                  <a:gd name="T74" fmla="*/ 20 w 90"/>
                  <a:gd name="T75" fmla="*/ 80 h 86"/>
                  <a:gd name="T76" fmla="*/ 14 w 90"/>
                  <a:gd name="T77" fmla="*/ 74 h 86"/>
                  <a:gd name="T78" fmla="*/ 8 w 90"/>
                  <a:gd name="T79" fmla="*/ 68 h 86"/>
                  <a:gd name="T80" fmla="*/ 5 w 90"/>
                  <a:gd name="T81" fmla="*/ 62 h 8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0"/>
                  <a:gd name="T124" fmla="*/ 0 h 86"/>
                  <a:gd name="T125" fmla="*/ 90 w 90"/>
                  <a:gd name="T126" fmla="*/ 86 h 8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0" h="86">
                    <a:moveTo>
                      <a:pt x="5" y="62"/>
                    </a:moveTo>
                    <a:lnTo>
                      <a:pt x="1" y="52"/>
                    </a:lnTo>
                    <a:lnTo>
                      <a:pt x="0" y="45"/>
                    </a:lnTo>
                    <a:lnTo>
                      <a:pt x="0" y="39"/>
                    </a:lnTo>
                    <a:lnTo>
                      <a:pt x="1" y="37"/>
                    </a:lnTo>
                    <a:lnTo>
                      <a:pt x="1" y="32"/>
                    </a:lnTo>
                    <a:lnTo>
                      <a:pt x="3" y="28"/>
                    </a:lnTo>
                    <a:lnTo>
                      <a:pt x="6" y="21"/>
                    </a:lnTo>
                    <a:lnTo>
                      <a:pt x="13" y="15"/>
                    </a:lnTo>
                    <a:lnTo>
                      <a:pt x="16" y="11"/>
                    </a:lnTo>
                    <a:lnTo>
                      <a:pt x="20" y="8"/>
                    </a:lnTo>
                    <a:lnTo>
                      <a:pt x="27" y="4"/>
                    </a:lnTo>
                    <a:lnTo>
                      <a:pt x="35" y="2"/>
                    </a:lnTo>
                    <a:lnTo>
                      <a:pt x="45" y="0"/>
                    </a:lnTo>
                    <a:lnTo>
                      <a:pt x="48" y="0"/>
                    </a:lnTo>
                    <a:lnTo>
                      <a:pt x="52" y="2"/>
                    </a:lnTo>
                    <a:lnTo>
                      <a:pt x="61" y="3"/>
                    </a:lnTo>
                    <a:lnTo>
                      <a:pt x="69" y="7"/>
                    </a:lnTo>
                    <a:lnTo>
                      <a:pt x="75" y="11"/>
                    </a:lnTo>
                    <a:lnTo>
                      <a:pt x="81" y="19"/>
                    </a:lnTo>
                    <a:lnTo>
                      <a:pt x="87" y="26"/>
                    </a:lnTo>
                    <a:lnTo>
                      <a:pt x="88" y="35"/>
                    </a:lnTo>
                    <a:lnTo>
                      <a:pt x="90" y="43"/>
                    </a:lnTo>
                    <a:lnTo>
                      <a:pt x="90" y="47"/>
                    </a:lnTo>
                    <a:lnTo>
                      <a:pt x="90" y="50"/>
                    </a:lnTo>
                    <a:lnTo>
                      <a:pt x="88" y="55"/>
                    </a:lnTo>
                    <a:lnTo>
                      <a:pt x="87" y="58"/>
                    </a:lnTo>
                    <a:lnTo>
                      <a:pt x="83" y="67"/>
                    </a:lnTo>
                    <a:lnTo>
                      <a:pt x="79" y="72"/>
                    </a:lnTo>
                    <a:lnTo>
                      <a:pt x="75" y="76"/>
                    </a:lnTo>
                    <a:lnTo>
                      <a:pt x="71" y="79"/>
                    </a:lnTo>
                    <a:lnTo>
                      <a:pt x="64" y="82"/>
                    </a:lnTo>
                    <a:lnTo>
                      <a:pt x="54" y="85"/>
                    </a:lnTo>
                    <a:lnTo>
                      <a:pt x="47" y="86"/>
                    </a:lnTo>
                    <a:lnTo>
                      <a:pt x="41" y="86"/>
                    </a:lnTo>
                    <a:lnTo>
                      <a:pt x="37" y="85"/>
                    </a:lnTo>
                    <a:lnTo>
                      <a:pt x="29" y="84"/>
                    </a:lnTo>
                    <a:lnTo>
                      <a:pt x="20" y="80"/>
                    </a:lnTo>
                    <a:lnTo>
                      <a:pt x="14" y="74"/>
                    </a:lnTo>
                    <a:lnTo>
                      <a:pt x="8" y="68"/>
                    </a:lnTo>
                    <a:lnTo>
                      <a:pt x="5" y="62"/>
                    </a:lnTo>
                    <a:close/>
                  </a:path>
                </a:pathLst>
              </a:custGeom>
              <a:solidFill>
                <a:srgbClr val="F561AF"/>
              </a:solidFill>
              <a:ln w="9525">
                <a:noFill/>
                <a:round/>
                <a:headEnd/>
                <a:tailEnd/>
              </a:ln>
            </p:spPr>
            <p:txBody>
              <a:bodyPr/>
              <a:lstStyle/>
              <a:p>
                <a:endParaRPr lang="ru-RU"/>
              </a:p>
            </p:txBody>
          </p:sp>
          <p:sp>
            <p:nvSpPr>
              <p:cNvPr id="163964" name="Freeform 189"/>
              <p:cNvSpPr>
                <a:spLocks/>
              </p:cNvSpPr>
              <p:nvPr/>
            </p:nvSpPr>
            <p:spPr bwMode="auto">
              <a:xfrm>
                <a:off x="2198" y="611"/>
                <a:ext cx="31" cy="61"/>
              </a:xfrm>
              <a:custGeom>
                <a:avLst/>
                <a:gdLst>
                  <a:gd name="T0" fmla="*/ 4 w 31"/>
                  <a:gd name="T1" fmla="*/ 61 h 61"/>
                  <a:gd name="T2" fmla="*/ 2 w 31"/>
                  <a:gd name="T3" fmla="*/ 53 h 61"/>
                  <a:gd name="T4" fmla="*/ 0 w 31"/>
                  <a:gd name="T5" fmla="*/ 44 h 61"/>
                  <a:gd name="T6" fmla="*/ 3 w 31"/>
                  <a:gd name="T7" fmla="*/ 26 h 61"/>
                  <a:gd name="T8" fmla="*/ 13 w 31"/>
                  <a:gd name="T9" fmla="*/ 11 h 61"/>
                  <a:gd name="T10" fmla="*/ 19 w 31"/>
                  <a:gd name="T11" fmla="*/ 5 h 61"/>
                  <a:gd name="T12" fmla="*/ 28 w 31"/>
                  <a:gd name="T13" fmla="*/ 0 h 61"/>
                  <a:gd name="T14" fmla="*/ 31 w 31"/>
                  <a:gd name="T15" fmla="*/ 5 h 61"/>
                  <a:gd name="T16" fmla="*/ 23 w 31"/>
                  <a:gd name="T17" fmla="*/ 9 h 61"/>
                  <a:gd name="T18" fmla="*/ 17 w 31"/>
                  <a:gd name="T19" fmla="*/ 16 h 61"/>
                  <a:gd name="T20" fmla="*/ 8 w 31"/>
                  <a:gd name="T21" fmla="*/ 30 h 61"/>
                  <a:gd name="T22" fmla="*/ 4 w 31"/>
                  <a:gd name="T23" fmla="*/ 44 h 61"/>
                  <a:gd name="T24" fmla="*/ 6 w 31"/>
                  <a:gd name="T25" fmla="*/ 50 h 61"/>
                  <a:gd name="T26" fmla="*/ 9 w 31"/>
                  <a:gd name="T27" fmla="*/ 57 h 61"/>
                  <a:gd name="T28" fmla="*/ 4 w 31"/>
                  <a:gd name="T29" fmla="*/ 61 h 6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1"/>
                  <a:gd name="T46" fmla="*/ 0 h 61"/>
                  <a:gd name="T47" fmla="*/ 31 w 31"/>
                  <a:gd name="T48" fmla="*/ 61 h 6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1" h="61">
                    <a:moveTo>
                      <a:pt x="4" y="61"/>
                    </a:moveTo>
                    <a:lnTo>
                      <a:pt x="2" y="53"/>
                    </a:lnTo>
                    <a:lnTo>
                      <a:pt x="0" y="44"/>
                    </a:lnTo>
                    <a:lnTo>
                      <a:pt x="3" y="26"/>
                    </a:lnTo>
                    <a:lnTo>
                      <a:pt x="13" y="11"/>
                    </a:lnTo>
                    <a:lnTo>
                      <a:pt x="19" y="5"/>
                    </a:lnTo>
                    <a:lnTo>
                      <a:pt x="28" y="0"/>
                    </a:lnTo>
                    <a:lnTo>
                      <a:pt x="31" y="5"/>
                    </a:lnTo>
                    <a:lnTo>
                      <a:pt x="23" y="9"/>
                    </a:lnTo>
                    <a:lnTo>
                      <a:pt x="17" y="16"/>
                    </a:lnTo>
                    <a:lnTo>
                      <a:pt x="8" y="30"/>
                    </a:lnTo>
                    <a:lnTo>
                      <a:pt x="4" y="44"/>
                    </a:lnTo>
                    <a:lnTo>
                      <a:pt x="6" y="50"/>
                    </a:lnTo>
                    <a:lnTo>
                      <a:pt x="9" y="57"/>
                    </a:lnTo>
                    <a:lnTo>
                      <a:pt x="4" y="61"/>
                    </a:lnTo>
                    <a:close/>
                  </a:path>
                </a:pathLst>
              </a:custGeom>
              <a:solidFill>
                <a:srgbClr val="F8BDD6"/>
              </a:solidFill>
              <a:ln w="9525">
                <a:noFill/>
                <a:round/>
                <a:headEnd/>
                <a:tailEnd/>
              </a:ln>
            </p:spPr>
            <p:txBody>
              <a:bodyPr/>
              <a:lstStyle/>
              <a:p>
                <a:endParaRPr lang="ru-RU"/>
              </a:p>
            </p:txBody>
          </p:sp>
          <p:sp>
            <p:nvSpPr>
              <p:cNvPr id="163965" name="Freeform 190"/>
              <p:cNvSpPr>
                <a:spLocks/>
              </p:cNvSpPr>
              <p:nvPr/>
            </p:nvSpPr>
            <p:spPr bwMode="auto">
              <a:xfrm>
                <a:off x="2228" y="608"/>
                <a:ext cx="62" cy="28"/>
              </a:xfrm>
              <a:custGeom>
                <a:avLst/>
                <a:gdLst>
                  <a:gd name="T0" fmla="*/ 0 w 62"/>
                  <a:gd name="T1" fmla="*/ 3 h 28"/>
                  <a:gd name="T2" fmla="*/ 9 w 62"/>
                  <a:gd name="T3" fmla="*/ 1 h 28"/>
                  <a:gd name="T4" fmla="*/ 19 w 62"/>
                  <a:gd name="T5" fmla="*/ 0 h 28"/>
                  <a:gd name="T6" fmla="*/ 36 w 62"/>
                  <a:gd name="T7" fmla="*/ 3 h 28"/>
                  <a:gd name="T8" fmla="*/ 51 w 62"/>
                  <a:gd name="T9" fmla="*/ 10 h 28"/>
                  <a:gd name="T10" fmla="*/ 57 w 62"/>
                  <a:gd name="T11" fmla="*/ 17 h 28"/>
                  <a:gd name="T12" fmla="*/ 62 w 62"/>
                  <a:gd name="T13" fmla="*/ 24 h 28"/>
                  <a:gd name="T14" fmla="*/ 57 w 62"/>
                  <a:gd name="T15" fmla="*/ 28 h 28"/>
                  <a:gd name="T16" fmla="*/ 53 w 62"/>
                  <a:gd name="T17" fmla="*/ 21 h 28"/>
                  <a:gd name="T18" fmla="*/ 46 w 62"/>
                  <a:gd name="T19" fmla="*/ 15 h 28"/>
                  <a:gd name="T20" fmla="*/ 34 w 62"/>
                  <a:gd name="T21" fmla="*/ 8 h 28"/>
                  <a:gd name="T22" fmla="*/ 19 w 62"/>
                  <a:gd name="T23" fmla="*/ 5 h 28"/>
                  <a:gd name="T24" fmla="*/ 9 w 62"/>
                  <a:gd name="T25" fmla="*/ 6 h 28"/>
                  <a:gd name="T26" fmla="*/ 3 w 62"/>
                  <a:gd name="T27" fmla="*/ 8 h 28"/>
                  <a:gd name="T28" fmla="*/ 0 w 62"/>
                  <a:gd name="T29" fmla="*/ 3 h 2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2"/>
                  <a:gd name="T46" fmla="*/ 0 h 28"/>
                  <a:gd name="T47" fmla="*/ 62 w 62"/>
                  <a:gd name="T48" fmla="*/ 28 h 2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2" h="28">
                    <a:moveTo>
                      <a:pt x="0" y="3"/>
                    </a:moveTo>
                    <a:lnTo>
                      <a:pt x="9" y="1"/>
                    </a:lnTo>
                    <a:lnTo>
                      <a:pt x="19" y="0"/>
                    </a:lnTo>
                    <a:lnTo>
                      <a:pt x="36" y="3"/>
                    </a:lnTo>
                    <a:lnTo>
                      <a:pt x="51" y="10"/>
                    </a:lnTo>
                    <a:lnTo>
                      <a:pt x="57" y="17"/>
                    </a:lnTo>
                    <a:lnTo>
                      <a:pt x="62" y="24"/>
                    </a:lnTo>
                    <a:lnTo>
                      <a:pt x="57" y="28"/>
                    </a:lnTo>
                    <a:lnTo>
                      <a:pt x="53" y="21"/>
                    </a:lnTo>
                    <a:lnTo>
                      <a:pt x="46" y="15"/>
                    </a:lnTo>
                    <a:lnTo>
                      <a:pt x="34" y="8"/>
                    </a:lnTo>
                    <a:lnTo>
                      <a:pt x="19" y="5"/>
                    </a:lnTo>
                    <a:lnTo>
                      <a:pt x="9" y="6"/>
                    </a:lnTo>
                    <a:lnTo>
                      <a:pt x="3" y="8"/>
                    </a:lnTo>
                    <a:lnTo>
                      <a:pt x="0" y="3"/>
                    </a:lnTo>
                    <a:close/>
                  </a:path>
                </a:pathLst>
              </a:custGeom>
              <a:solidFill>
                <a:srgbClr val="F8BDD6"/>
              </a:solidFill>
              <a:ln w="9525">
                <a:noFill/>
                <a:round/>
                <a:headEnd/>
                <a:tailEnd/>
              </a:ln>
            </p:spPr>
            <p:txBody>
              <a:bodyPr/>
              <a:lstStyle/>
              <a:p>
                <a:endParaRPr lang="ru-RU"/>
              </a:p>
            </p:txBody>
          </p:sp>
          <p:sp>
            <p:nvSpPr>
              <p:cNvPr id="163966" name="Freeform 191"/>
              <p:cNvSpPr>
                <a:spLocks/>
              </p:cNvSpPr>
              <p:nvPr/>
            </p:nvSpPr>
            <p:spPr bwMode="auto">
              <a:xfrm>
                <a:off x="2228" y="611"/>
                <a:ext cx="3" cy="3"/>
              </a:xfrm>
              <a:custGeom>
                <a:avLst/>
                <a:gdLst>
                  <a:gd name="T0" fmla="*/ 0 w 3"/>
                  <a:gd name="T1" fmla="*/ 0 h 3"/>
                  <a:gd name="T2" fmla="*/ 3 w 3"/>
                  <a:gd name="T3" fmla="*/ 3 h 3"/>
                  <a:gd name="T4" fmla="*/ 0 w 3"/>
                  <a:gd name="T5" fmla="*/ 0 h 3"/>
                  <a:gd name="T6" fmla="*/ 0 60000 65536"/>
                  <a:gd name="T7" fmla="*/ 0 60000 65536"/>
                  <a:gd name="T8" fmla="*/ 0 60000 65536"/>
                  <a:gd name="T9" fmla="*/ 0 w 3"/>
                  <a:gd name="T10" fmla="*/ 0 h 3"/>
                  <a:gd name="T11" fmla="*/ 3 w 3"/>
                  <a:gd name="T12" fmla="*/ 3 h 3"/>
                </a:gdLst>
                <a:ahLst/>
                <a:cxnLst>
                  <a:cxn ang="T6">
                    <a:pos x="T0" y="T1"/>
                  </a:cxn>
                  <a:cxn ang="T7">
                    <a:pos x="T2" y="T3"/>
                  </a:cxn>
                  <a:cxn ang="T8">
                    <a:pos x="T4" y="T5"/>
                  </a:cxn>
                </a:cxnLst>
                <a:rect l="T9" t="T10" r="T11" b="T12"/>
                <a:pathLst>
                  <a:path w="3" h="3">
                    <a:moveTo>
                      <a:pt x="0" y="0"/>
                    </a:moveTo>
                    <a:lnTo>
                      <a:pt x="3" y="3"/>
                    </a:lnTo>
                    <a:lnTo>
                      <a:pt x="0" y="0"/>
                    </a:lnTo>
                    <a:close/>
                  </a:path>
                </a:pathLst>
              </a:custGeom>
              <a:solidFill>
                <a:srgbClr val="F8BDD6"/>
              </a:solidFill>
              <a:ln w="9525">
                <a:noFill/>
                <a:round/>
                <a:headEnd/>
                <a:tailEnd/>
              </a:ln>
            </p:spPr>
            <p:txBody>
              <a:bodyPr/>
              <a:lstStyle/>
              <a:p>
                <a:endParaRPr lang="ru-RU"/>
              </a:p>
            </p:txBody>
          </p:sp>
          <p:sp>
            <p:nvSpPr>
              <p:cNvPr id="163967" name="Freeform 192"/>
              <p:cNvSpPr>
                <a:spLocks/>
              </p:cNvSpPr>
              <p:nvPr/>
            </p:nvSpPr>
            <p:spPr bwMode="auto">
              <a:xfrm>
                <a:off x="2262" y="635"/>
                <a:ext cx="33" cy="59"/>
              </a:xfrm>
              <a:custGeom>
                <a:avLst/>
                <a:gdLst>
                  <a:gd name="T0" fmla="*/ 30 w 33"/>
                  <a:gd name="T1" fmla="*/ 0 h 59"/>
                  <a:gd name="T2" fmla="*/ 33 w 33"/>
                  <a:gd name="T3" fmla="*/ 8 h 59"/>
                  <a:gd name="T4" fmla="*/ 33 w 33"/>
                  <a:gd name="T5" fmla="*/ 17 h 59"/>
                  <a:gd name="T6" fmla="*/ 30 w 33"/>
                  <a:gd name="T7" fmla="*/ 33 h 59"/>
                  <a:gd name="T8" fmla="*/ 20 w 33"/>
                  <a:gd name="T9" fmla="*/ 49 h 59"/>
                  <a:gd name="T10" fmla="*/ 13 w 33"/>
                  <a:gd name="T11" fmla="*/ 54 h 59"/>
                  <a:gd name="T12" fmla="*/ 5 w 33"/>
                  <a:gd name="T13" fmla="*/ 59 h 59"/>
                  <a:gd name="T14" fmla="*/ 0 w 33"/>
                  <a:gd name="T15" fmla="*/ 54 h 59"/>
                  <a:gd name="T16" fmla="*/ 8 w 33"/>
                  <a:gd name="T17" fmla="*/ 49 h 59"/>
                  <a:gd name="T18" fmla="*/ 15 w 33"/>
                  <a:gd name="T19" fmla="*/ 44 h 59"/>
                  <a:gd name="T20" fmla="*/ 23 w 33"/>
                  <a:gd name="T21" fmla="*/ 31 h 59"/>
                  <a:gd name="T22" fmla="*/ 27 w 33"/>
                  <a:gd name="T23" fmla="*/ 17 h 59"/>
                  <a:gd name="T24" fmla="*/ 27 w 33"/>
                  <a:gd name="T25" fmla="*/ 8 h 59"/>
                  <a:gd name="T26" fmla="*/ 23 w 33"/>
                  <a:gd name="T27" fmla="*/ 1 h 59"/>
                  <a:gd name="T28" fmla="*/ 30 w 33"/>
                  <a:gd name="T29" fmla="*/ 0 h 5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3"/>
                  <a:gd name="T46" fmla="*/ 0 h 59"/>
                  <a:gd name="T47" fmla="*/ 33 w 33"/>
                  <a:gd name="T48" fmla="*/ 59 h 5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3" h="59">
                    <a:moveTo>
                      <a:pt x="30" y="0"/>
                    </a:moveTo>
                    <a:lnTo>
                      <a:pt x="33" y="8"/>
                    </a:lnTo>
                    <a:lnTo>
                      <a:pt x="33" y="17"/>
                    </a:lnTo>
                    <a:lnTo>
                      <a:pt x="30" y="33"/>
                    </a:lnTo>
                    <a:lnTo>
                      <a:pt x="20" y="49"/>
                    </a:lnTo>
                    <a:lnTo>
                      <a:pt x="13" y="54"/>
                    </a:lnTo>
                    <a:lnTo>
                      <a:pt x="5" y="59"/>
                    </a:lnTo>
                    <a:lnTo>
                      <a:pt x="0" y="54"/>
                    </a:lnTo>
                    <a:lnTo>
                      <a:pt x="8" y="49"/>
                    </a:lnTo>
                    <a:lnTo>
                      <a:pt x="15" y="44"/>
                    </a:lnTo>
                    <a:lnTo>
                      <a:pt x="23" y="31"/>
                    </a:lnTo>
                    <a:lnTo>
                      <a:pt x="27" y="17"/>
                    </a:lnTo>
                    <a:lnTo>
                      <a:pt x="27" y="8"/>
                    </a:lnTo>
                    <a:lnTo>
                      <a:pt x="23" y="1"/>
                    </a:lnTo>
                    <a:lnTo>
                      <a:pt x="30" y="0"/>
                    </a:lnTo>
                    <a:close/>
                  </a:path>
                </a:pathLst>
              </a:custGeom>
              <a:solidFill>
                <a:srgbClr val="F8BDD6"/>
              </a:solidFill>
              <a:ln w="9525">
                <a:noFill/>
                <a:round/>
                <a:headEnd/>
                <a:tailEnd/>
              </a:ln>
            </p:spPr>
            <p:txBody>
              <a:bodyPr/>
              <a:lstStyle/>
              <a:p>
                <a:endParaRPr lang="ru-RU"/>
              </a:p>
            </p:txBody>
          </p:sp>
          <p:sp>
            <p:nvSpPr>
              <p:cNvPr id="163968" name="Freeform 193"/>
              <p:cNvSpPr>
                <a:spLocks/>
              </p:cNvSpPr>
              <p:nvPr/>
            </p:nvSpPr>
            <p:spPr bwMode="auto">
              <a:xfrm>
                <a:off x="2283" y="631"/>
                <a:ext cx="7" cy="5"/>
              </a:xfrm>
              <a:custGeom>
                <a:avLst/>
                <a:gdLst>
                  <a:gd name="T0" fmla="*/ 6 w 7"/>
                  <a:gd name="T1" fmla="*/ 0 h 5"/>
                  <a:gd name="T2" fmla="*/ 7 w 7"/>
                  <a:gd name="T3" fmla="*/ 2 h 5"/>
                  <a:gd name="T4" fmla="*/ 7 w 7"/>
                  <a:gd name="T5" fmla="*/ 4 h 5"/>
                  <a:gd name="T6" fmla="*/ 0 w 7"/>
                  <a:gd name="T7" fmla="*/ 5 h 5"/>
                  <a:gd name="T8" fmla="*/ 6 w 7"/>
                  <a:gd name="T9" fmla="*/ 0 h 5"/>
                  <a:gd name="T10" fmla="*/ 0 60000 65536"/>
                  <a:gd name="T11" fmla="*/ 0 60000 65536"/>
                  <a:gd name="T12" fmla="*/ 0 60000 65536"/>
                  <a:gd name="T13" fmla="*/ 0 60000 65536"/>
                  <a:gd name="T14" fmla="*/ 0 60000 65536"/>
                  <a:gd name="T15" fmla="*/ 0 w 7"/>
                  <a:gd name="T16" fmla="*/ 0 h 5"/>
                  <a:gd name="T17" fmla="*/ 7 w 7"/>
                  <a:gd name="T18" fmla="*/ 5 h 5"/>
                </a:gdLst>
                <a:ahLst/>
                <a:cxnLst>
                  <a:cxn ang="T10">
                    <a:pos x="T0" y="T1"/>
                  </a:cxn>
                  <a:cxn ang="T11">
                    <a:pos x="T2" y="T3"/>
                  </a:cxn>
                  <a:cxn ang="T12">
                    <a:pos x="T4" y="T5"/>
                  </a:cxn>
                  <a:cxn ang="T13">
                    <a:pos x="T6" y="T7"/>
                  </a:cxn>
                  <a:cxn ang="T14">
                    <a:pos x="T8" y="T9"/>
                  </a:cxn>
                </a:cxnLst>
                <a:rect l="T15" t="T16" r="T17" b="T18"/>
                <a:pathLst>
                  <a:path w="7" h="5">
                    <a:moveTo>
                      <a:pt x="6" y="0"/>
                    </a:moveTo>
                    <a:lnTo>
                      <a:pt x="7" y="2"/>
                    </a:lnTo>
                    <a:lnTo>
                      <a:pt x="7" y="4"/>
                    </a:lnTo>
                    <a:lnTo>
                      <a:pt x="0" y="5"/>
                    </a:lnTo>
                    <a:lnTo>
                      <a:pt x="6" y="0"/>
                    </a:lnTo>
                    <a:close/>
                  </a:path>
                </a:pathLst>
              </a:custGeom>
              <a:solidFill>
                <a:srgbClr val="F8BDD6"/>
              </a:solidFill>
              <a:ln w="9525">
                <a:noFill/>
                <a:round/>
                <a:headEnd/>
                <a:tailEnd/>
              </a:ln>
            </p:spPr>
            <p:txBody>
              <a:bodyPr/>
              <a:lstStyle/>
              <a:p>
                <a:endParaRPr lang="ru-RU"/>
              </a:p>
            </p:txBody>
          </p:sp>
          <p:sp>
            <p:nvSpPr>
              <p:cNvPr id="163969" name="Freeform 194"/>
              <p:cNvSpPr>
                <a:spLocks/>
              </p:cNvSpPr>
              <p:nvPr/>
            </p:nvSpPr>
            <p:spPr bwMode="auto">
              <a:xfrm>
                <a:off x="2202" y="668"/>
                <a:ext cx="62" cy="33"/>
              </a:xfrm>
              <a:custGeom>
                <a:avLst/>
                <a:gdLst>
                  <a:gd name="T0" fmla="*/ 62 w 62"/>
                  <a:gd name="T1" fmla="*/ 28 h 33"/>
                  <a:gd name="T2" fmla="*/ 52 w 62"/>
                  <a:gd name="T3" fmla="*/ 31 h 33"/>
                  <a:gd name="T4" fmla="*/ 45 w 62"/>
                  <a:gd name="T5" fmla="*/ 33 h 33"/>
                  <a:gd name="T6" fmla="*/ 28 w 62"/>
                  <a:gd name="T7" fmla="*/ 29 h 33"/>
                  <a:gd name="T8" fmla="*/ 10 w 62"/>
                  <a:gd name="T9" fmla="*/ 20 h 33"/>
                  <a:gd name="T10" fmla="*/ 6 w 62"/>
                  <a:gd name="T11" fmla="*/ 13 h 33"/>
                  <a:gd name="T12" fmla="*/ 0 w 62"/>
                  <a:gd name="T13" fmla="*/ 6 h 33"/>
                  <a:gd name="T14" fmla="*/ 6 w 62"/>
                  <a:gd name="T15" fmla="*/ 0 h 33"/>
                  <a:gd name="T16" fmla="*/ 10 w 62"/>
                  <a:gd name="T17" fmla="*/ 9 h 33"/>
                  <a:gd name="T18" fmla="*/ 15 w 62"/>
                  <a:gd name="T19" fmla="*/ 14 h 33"/>
                  <a:gd name="T20" fmla="*/ 29 w 62"/>
                  <a:gd name="T21" fmla="*/ 24 h 33"/>
                  <a:gd name="T22" fmla="*/ 45 w 62"/>
                  <a:gd name="T23" fmla="*/ 27 h 33"/>
                  <a:gd name="T24" fmla="*/ 51 w 62"/>
                  <a:gd name="T25" fmla="*/ 25 h 33"/>
                  <a:gd name="T26" fmla="*/ 60 w 62"/>
                  <a:gd name="T27" fmla="*/ 22 h 33"/>
                  <a:gd name="T28" fmla="*/ 62 w 62"/>
                  <a:gd name="T29" fmla="*/ 28 h 3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2"/>
                  <a:gd name="T46" fmla="*/ 0 h 33"/>
                  <a:gd name="T47" fmla="*/ 62 w 62"/>
                  <a:gd name="T48" fmla="*/ 33 h 3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2" h="33">
                    <a:moveTo>
                      <a:pt x="62" y="28"/>
                    </a:moveTo>
                    <a:lnTo>
                      <a:pt x="52" y="31"/>
                    </a:lnTo>
                    <a:lnTo>
                      <a:pt x="45" y="33"/>
                    </a:lnTo>
                    <a:lnTo>
                      <a:pt x="28" y="29"/>
                    </a:lnTo>
                    <a:lnTo>
                      <a:pt x="10" y="20"/>
                    </a:lnTo>
                    <a:lnTo>
                      <a:pt x="6" y="13"/>
                    </a:lnTo>
                    <a:lnTo>
                      <a:pt x="0" y="6"/>
                    </a:lnTo>
                    <a:lnTo>
                      <a:pt x="6" y="0"/>
                    </a:lnTo>
                    <a:lnTo>
                      <a:pt x="10" y="9"/>
                    </a:lnTo>
                    <a:lnTo>
                      <a:pt x="15" y="14"/>
                    </a:lnTo>
                    <a:lnTo>
                      <a:pt x="29" y="24"/>
                    </a:lnTo>
                    <a:lnTo>
                      <a:pt x="45" y="27"/>
                    </a:lnTo>
                    <a:lnTo>
                      <a:pt x="51" y="25"/>
                    </a:lnTo>
                    <a:lnTo>
                      <a:pt x="60" y="22"/>
                    </a:lnTo>
                    <a:lnTo>
                      <a:pt x="62" y="28"/>
                    </a:lnTo>
                    <a:close/>
                  </a:path>
                </a:pathLst>
              </a:custGeom>
              <a:solidFill>
                <a:srgbClr val="F8BDD6"/>
              </a:solidFill>
              <a:ln w="9525">
                <a:noFill/>
                <a:round/>
                <a:headEnd/>
                <a:tailEnd/>
              </a:ln>
            </p:spPr>
            <p:txBody>
              <a:bodyPr/>
              <a:lstStyle/>
              <a:p>
                <a:endParaRPr lang="ru-RU"/>
              </a:p>
            </p:txBody>
          </p:sp>
          <p:sp>
            <p:nvSpPr>
              <p:cNvPr id="163970" name="Freeform 195"/>
              <p:cNvSpPr>
                <a:spLocks/>
              </p:cNvSpPr>
              <p:nvPr/>
            </p:nvSpPr>
            <p:spPr bwMode="auto">
              <a:xfrm>
                <a:off x="2262" y="690"/>
                <a:ext cx="6" cy="5"/>
              </a:xfrm>
              <a:custGeom>
                <a:avLst/>
                <a:gdLst>
                  <a:gd name="T0" fmla="*/ 6 w 6"/>
                  <a:gd name="T1" fmla="*/ 4 h 5"/>
                  <a:gd name="T2" fmla="*/ 4 w 6"/>
                  <a:gd name="T3" fmla="*/ 5 h 5"/>
                  <a:gd name="T4" fmla="*/ 1 w 6"/>
                  <a:gd name="T5" fmla="*/ 0 h 5"/>
                  <a:gd name="T6" fmla="*/ 0 w 6"/>
                  <a:gd name="T7" fmla="*/ 0 h 5"/>
                  <a:gd name="T8" fmla="*/ 6 w 6"/>
                  <a:gd name="T9" fmla="*/ 4 h 5"/>
                  <a:gd name="T10" fmla="*/ 0 60000 65536"/>
                  <a:gd name="T11" fmla="*/ 0 60000 65536"/>
                  <a:gd name="T12" fmla="*/ 0 60000 65536"/>
                  <a:gd name="T13" fmla="*/ 0 60000 65536"/>
                  <a:gd name="T14" fmla="*/ 0 60000 65536"/>
                  <a:gd name="T15" fmla="*/ 0 w 6"/>
                  <a:gd name="T16" fmla="*/ 0 h 5"/>
                  <a:gd name="T17" fmla="*/ 6 w 6"/>
                  <a:gd name="T18" fmla="*/ 5 h 5"/>
                </a:gdLst>
                <a:ahLst/>
                <a:cxnLst>
                  <a:cxn ang="T10">
                    <a:pos x="T0" y="T1"/>
                  </a:cxn>
                  <a:cxn ang="T11">
                    <a:pos x="T2" y="T3"/>
                  </a:cxn>
                  <a:cxn ang="T12">
                    <a:pos x="T4" y="T5"/>
                  </a:cxn>
                  <a:cxn ang="T13">
                    <a:pos x="T6" y="T7"/>
                  </a:cxn>
                  <a:cxn ang="T14">
                    <a:pos x="T8" y="T9"/>
                  </a:cxn>
                </a:cxnLst>
                <a:rect l="T15" t="T16" r="T17" b="T18"/>
                <a:pathLst>
                  <a:path w="6" h="5">
                    <a:moveTo>
                      <a:pt x="6" y="4"/>
                    </a:moveTo>
                    <a:lnTo>
                      <a:pt x="4" y="5"/>
                    </a:lnTo>
                    <a:lnTo>
                      <a:pt x="1" y="0"/>
                    </a:lnTo>
                    <a:lnTo>
                      <a:pt x="0" y="0"/>
                    </a:lnTo>
                    <a:lnTo>
                      <a:pt x="6" y="4"/>
                    </a:lnTo>
                    <a:close/>
                  </a:path>
                </a:pathLst>
              </a:custGeom>
              <a:solidFill>
                <a:srgbClr val="F8BDD6"/>
              </a:solidFill>
              <a:ln w="9525">
                <a:noFill/>
                <a:round/>
                <a:headEnd/>
                <a:tailEnd/>
              </a:ln>
            </p:spPr>
            <p:txBody>
              <a:bodyPr/>
              <a:lstStyle/>
              <a:p>
                <a:endParaRPr lang="ru-RU"/>
              </a:p>
            </p:txBody>
          </p:sp>
          <p:sp>
            <p:nvSpPr>
              <p:cNvPr id="163971" name="Freeform 196"/>
              <p:cNvSpPr>
                <a:spLocks/>
              </p:cNvSpPr>
              <p:nvPr/>
            </p:nvSpPr>
            <p:spPr bwMode="auto">
              <a:xfrm>
                <a:off x="2202" y="668"/>
                <a:ext cx="5" cy="4"/>
              </a:xfrm>
              <a:custGeom>
                <a:avLst/>
                <a:gdLst>
                  <a:gd name="T0" fmla="*/ 0 w 5"/>
                  <a:gd name="T1" fmla="*/ 4 h 4"/>
                  <a:gd name="T2" fmla="*/ 5 w 5"/>
                  <a:gd name="T3" fmla="*/ 2 h 4"/>
                  <a:gd name="T4" fmla="*/ 5 w 5"/>
                  <a:gd name="T5" fmla="*/ 0 h 4"/>
                  <a:gd name="T6" fmla="*/ 0 w 5"/>
                  <a:gd name="T7" fmla="*/ 4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5" y="2"/>
                    </a:lnTo>
                    <a:lnTo>
                      <a:pt x="5" y="0"/>
                    </a:lnTo>
                    <a:lnTo>
                      <a:pt x="0" y="4"/>
                    </a:lnTo>
                    <a:close/>
                  </a:path>
                </a:pathLst>
              </a:custGeom>
              <a:solidFill>
                <a:srgbClr val="F8BDD6"/>
              </a:solidFill>
              <a:ln w="9525">
                <a:noFill/>
                <a:round/>
                <a:headEnd/>
                <a:tailEnd/>
              </a:ln>
            </p:spPr>
            <p:txBody>
              <a:bodyPr/>
              <a:lstStyle/>
              <a:p>
                <a:endParaRPr lang="ru-RU"/>
              </a:p>
            </p:txBody>
          </p:sp>
          <p:sp>
            <p:nvSpPr>
              <p:cNvPr id="163972" name="Freeform 197"/>
              <p:cNvSpPr>
                <a:spLocks/>
              </p:cNvSpPr>
              <p:nvPr/>
            </p:nvSpPr>
            <p:spPr bwMode="auto">
              <a:xfrm>
                <a:off x="3374" y="645"/>
                <a:ext cx="238" cy="510"/>
              </a:xfrm>
              <a:custGeom>
                <a:avLst/>
                <a:gdLst>
                  <a:gd name="T0" fmla="*/ 238 w 238"/>
                  <a:gd name="T1" fmla="*/ 6 h 510"/>
                  <a:gd name="T2" fmla="*/ 227 w 238"/>
                  <a:gd name="T3" fmla="*/ 0 h 510"/>
                  <a:gd name="T4" fmla="*/ 0 w 238"/>
                  <a:gd name="T5" fmla="*/ 504 h 510"/>
                  <a:gd name="T6" fmla="*/ 11 w 238"/>
                  <a:gd name="T7" fmla="*/ 510 h 510"/>
                  <a:gd name="T8" fmla="*/ 238 w 238"/>
                  <a:gd name="T9" fmla="*/ 6 h 510"/>
                  <a:gd name="T10" fmla="*/ 0 60000 65536"/>
                  <a:gd name="T11" fmla="*/ 0 60000 65536"/>
                  <a:gd name="T12" fmla="*/ 0 60000 65536"/>
                  <a:gd name="T13" fmla="*/ 0 60000 65536"/>
                  <a:gd name="T14" fmla="*/ 0 60000 65536"/>
                  <a:gd name="T15" fmla="*/ 0 w 238"/>
                  <a:gd name="T16" fmla="*/ 0 h 510"/>
                  <a:gd name="T17" fmla="*/ 238 w 238"/>
                  <a:gd name="T18" fmla="*/ 510 h 510"/>
                </a:gdLst>
                <a:ahLst/>
                <a:cxnLst>
                  <a:cxn ang="T10">
                    <a:pos x="T0" y="T1"/>
                  </a:cxn>
                  <a:cxn ang="T11">
                    <a:pos x="T2" y="T3"/>
                  </a:cxn>
                  <a:cxn ang="T12">
                    <a:pos x="T4" y="T5"/>
                  </a:cxn>
                  <a:cxn ang="T13">
                    <a:pos x="T6" y="T7"/>
                  </a:cxn>
                  <a:cxn ang="T14">
                    <a:pos x="T8" y="T9"/>
                  </a:cxn>
                </a:cxnLst>
                <a:rect l="T15" t="T16" r="T17" b="T18"/>
                <a:pathLst>
                  <a:path w="238" h="510">
                    <a:moveTo>
                      <a:pt x="238" y="6"/>
                    </a:moveTo>
                    <a:lnTo>
                      <a:pt x="227" y="0"/>
                    </a:lnTo>
                    <a:lnTo>
                      <a:pt x="0" y="504"/>
                    </a:lnTo>
                    <a:lnTo>
                      <a:pt x="11" y="510"/>
                    </a:lnTo>
                    <a:lnTo>
                      <a:pt x="238" y="6"/>
                    </a:lnTo>
                    <a:close/>
                  </a:path>
                </a:pathLst>
              </a:custGeom>
              <a:solidFill>
                <a:srgbClr val="F8BDD6"/>
              </a:solidFill>
              <a:ln w="9525">
                <a:noFill/>
                <a:round/>
                <a:headEnd/>
                <a:tailEnd/>
              </a:ln>
            </p:spPr>
            <p:txBody>
              <a:bodyPr/>
              <a:lstStyle/>
              <a:p>
                <a:endParaRPr lang="ru-RU"/>
              </a:p>
            </p:txBody>
          </p:sp>
          <p:sp>
            <p:nvSpPr>
              <p:cNvPr id="163973" name="Freeform 198"/>
              <p:cNvSpPr>
                <a:spLocks/>
              </p:cNvSpPr>
              <p:nvPr/>
            </p:nvSpPr>
            <p:spPr bwMode="auto">
              <a:xfrm>
                <a:off x="3543" y="642"/>
                <a:ext cx="89" cy="86"/>
              </a:xfrm>
              <a:custGeom>
                <a:avLst/>
                <a:gdLst>
                  <a:gd name="T0" fmla="*/ 3 w 89"/>
                  <a:gd name="T1" fmla="*/ 25 h 86"/>
                  <a:gd name="T2" fmla="*/ 7 w 89"/>
                  <a:gd name="T3" fmla="*/ 17 h 86"/>
                  <a:gd name="T4" fmla="*/ 14 w 89"/>
                  <a:gd name="T5" fmla="*/ 11 h 86"/>
                  <a:gd name="T6" fmla="*/ 20 w 89"/>
                  <a:gd name="T7" fmla="*/ 6 h 86"/>
                  <a:gd name="T8" fmla="*/ 28 w 89"/>
                  <a:gd name="T9" fmla="*/ 3 h 86"/>
                  <a:gd name="T10" fmla="*/ 36 w 89"/>
                  <a:gd name="T11" fmla="*/ 0 h 86"/>
                  <a:gd name="T12" fmla="*/ 45 w 89"/>
                  <a:gd name="T13" fmla="*/ 0 h 86"/>
                  <a:gd name="T14" fmla="*/ 54 w 89"/>
                  <a:gd name="T15" fmla="*/ 0 h 86"/>
                  <a:gd name="T16" fmla="*/ 62 w 89"/>
                  <a:gd name="T17" fmla="*/ 3 h 86"/>
                  <a:gd name="T18" fmla="*/ 70 w 89"/>
                  <a:gd name="T19" fmla="*/ 7 h 86"/>
                  <a:gd name="T20" fmla="*/ 76 w 89"/>
                  <a:gd name="T21" fmla="*/ 13 h 86"/>
                  <a:gd name="T22" fmla="*/ 81 w 89"/>
                  <a:gd name="T23" fmla="*/ 20 h 86"/>
                  <a:gd name="T24" fmla="*/ 86 w 89"/>
                  <a:gd name="T25" fmla="*/ 26 h 86"/>
                  <a:gd name="T26" fmla="*/ 87 w 89"/>
                  <a:gd name="T27" fmla="*/ 34 h 86"/>
                  <a:gd name="T28" fmla="*/ 89 w 89"/>
                  <a:gd name="T29" fmla="*/ 44 h 86"/>
                  <a:gd name="T30" fmla="*/ 87 w 89"/>
                  <a:gd name="T31" fmla="*/ 52 h 86"/>
                  <a:gd name="T32" fmla="*/ 85 w 89"/>
                  <a:gd name="T33" fmla="*/ 60 h 86"/>
                  <a:gd name="T34" fmla="*/ 80 w 89"/>
                  <a:gd name="T35" fmla="*/ 68 h 86"/>
                  <a:gd name="T36" fmla="*/ 75 w 89"/>
                  <a:gd name="T37" fmla="*/ 74 h 86"/>
                  <a:gd name="T38" fmla="*/ 68 w 89"/>
                  <a:gd name="T39" fmla="*/ 80 h 86"/>
                  <a:gd name="T40" fmla="*/ 60 w 89"/>
                  <a:gd name="T41" fmla="*/ 84 h 86"/>
                  <a:gd name="T42" fmla="*/ 53 w 89"/>
                  <a:gd name="T43" fmla="*/ 86 h 86"/>
                  <a:gd name="T44" fmla="*/ 43 w 89"/>
                  <a:gd name="T45" fmla="*/ 86 h 86"/>
                  <a:gd name="T46" fmla="*/ 35 w 89"/>
                  <a:gd name="T47" fmla="*/ 86 h 86"/>
                  <a:gd name="T48" fmla="*/ 26 w 89"/>
                  <a:gd name="T49" fmla="*/ 83 h 86"/>
                  <a:gd name="T50" fmla="*/ 17 w 89"/>
                  <a:gd name="T51" fmla="*/ 78 h 86"/>
                  <a:gd name="T52" fmla="*/ 11 w 89"/>
                  <a:gd name="T53" fmla="*/ 74 h 86"/>
                  <a:gd name="T54" fmla="*/ 6 w 89"/>
                  <a:gd name="T55" fmla="*/ 67 h 86"/>
                  <a:gd name="T56" fmla="*/ 3 w 89"/>
                  <a:gd name="T57" fmla="*/ 59 h 86"/>
                  <a:gd name="T58" fmla="*/ 0 w 89"/>
                  <a:gd name="T59" fmla="*/ 51 h 86"/>
                  <a:gd name="T60" fmla="*/ 0 w 89"/>
                  <a:gd name="T61" fmla="*/ 43 h 86"/>
                  <a:gd name="T62" fmla="*/ 0 w 89"/>
                  <a:gd name="T63" fmla="*/ 34 h 86"/>
                  <a:gd name="T64" fmla="*/ 3 w 89"/>
                  <a:gd name="T65" fmla="*/ 25 h 8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9"/>
                  <a:gd name="T100" fmla="*/ 0 h 86"/>
                  <a:gd name="T101" fmla="*/ 89 w 89"/>
                  <a:gd name="T102" fmla="*/ 86 h 8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9" h="86">
                    <a:moveTo>
                      <a:pt x="3" y="25"/>
                    </a:moveTo>
                    <a:lnTo>
                      <a:pt x="7" y="17"/>
                    </a:lnTo>
                    <a:lnTo>
                      <a:pt x="14" y="11"/>
                    </a:lnTo>
                    <a:lnTo>
                      <a:pt x="20" y="6"/>
                    </a:lnTo>
                    <a:lnTo>
                      <a:pt x="28" y="3"/>
                    </a:lnTo>
                    <a:lnTo>
                      <a:pt x="36" y="0"/>
                    </a:lnTo>
                    <a:lnTo>
                      <a:pt x="45" y="0"/>
                    </a:lnTo>
                    <a:lnTo>
                      <a:pt x="54" y="0"/>
                    </a:lnTo>
                    <a:lnTo>
                      <a:pt x="62" y="3"/>
                    </a:lnTo>
                    <a:lnTo>
                      <a:pt x="70" y="7"/>
                    </a:lnTo>
                    <a:lnTo>
                      <a:pt x="76" y="13"/>
                    </a:lnTo>
                    <a:lnTo>
                      <a:pt x="81" y="20"/>
                    </a:lnTo>
                    <a:lnTo>
                      <a:pt x="86" y="26"/>
                    </a:lnTo>
                    <a:lnTo>
                      <a:pt x="87" y="34"/>
                    </a:lnTo>
                    <a:lnTo>
                      <a:pt x="89" y="44"/>
                    </a:lnTo>
                    <a:lnTo>
                      <a:pt x="87" y="52"/>
                    </a:lnTo>
                    <a:lnTo>
                      <a:pt x="85" y="60"/>
                    </a:lnTo>
                    <a:lnTo>
                      <a:pt x="80" y="68"/>
                    </a:lnTo>
                    <a:lnTo>
                      <a:pt x="75" y="74"/>
                    </a:lnTo>
                    <a:lnTo>
                      <a:pt x="68" y="80"/>
                    </a:lnTo>
                    <a:lnTo>
                      <a:pt x="60" y="84"/>
                    </a:lnTo>
                    <a:lnTo>
                      <a:pt x="53" y="86"/>
                    </a:lnTo>
                    <a:lnTo>
                      <a:pt x="43" y="86"/>
                    </a:lnTo>
                    <a:lnTo>
                      <a:pt x="35" y="86"/>
                    </a:lnTo>
                    <a:lnTo>
                      <a:pt x="26" y="83"/>
                    </a:lnTo>
                    <a:lnTo>
                      <a:pt x="17" y="78"/>
                    </a:lnTo>
                    <a:lnTo>
                      <a:pt x="11" y="74"/>
                    </a:lnTo>
                    <a:lnTo>
                      <a:pt x="6" y="67"/>
                    </a:lnTo>
                    <a:lnTo>
                      <a:pt x="3" y="59"/>
                    </a:lnTo>
                    <a:lnTo>
                      <a:pt x="0" y="51"/>
                    </a:lnTo>
                    <a:lnTo>
                      <a:pt x="0" y="43"/>
                    </a:lnTo>
                    <a:lnTo>
                      <a:pt x="0" y="34"/>
                    </a:lnTo>
                    <a:lnTo>
                      <a:pt x="3" y="25"/>
                    </a:lnTo>
                    <a:close/>
                  </a:path>
                </a:pathLst>
              </a:custGeom>
              <a:solidFill>
                <a:srgbClr val="F561AF"/>
              </a:solidFill>
              <a:ln w="9525">
                <a:noFill/>
                <a:round/>
                <a:headEnd/>
                <a:tailEnd/>
              </a:ln>
            </p:spPr>
            <p:txBody>
              <a:bodyPr/>
              <a:lstStyle/>
              <a:p>
                <a:endParaRPr lang="ru-RU"/>
              </a:p>
            </p:txBody>
          </p:sp>
          <p:sp>
            <p:nvSpPr>
              <p:cNvPr id="163974" name="Freeform 199"/>
              <p:cNvSpPr>
                <a:spLocks/>
              </p:cNvSpPr>
              <p:nvPr/>
            </p:nvSpPr>
            <p:spPr bwMode="auto">
              <a:xfrm>
                <a:off x="3541" y="638"/>
                <a:ext cx="64" cy="32"/>
              </a:xfrm>
              <a:custGeom>
                <a:avLst/>
                <a:gdLst>
                  <a:gd name="T0" fmla="*/ 0 w 64"/>
                  <a:gd name="T1" fmla="*/ 29 h 32"/>
                  <a:gd name="T2" fmla="*/ 5 w 64"/>
                  <a:gd name="T3" fmla="*/ 20 h 32"/>
                  <a:gd name="T4" fmla="*/ 11 w 64"/>
                  <a:gd name="T5" fmla="*/ 14 h 32"/>
                  <a:gd name="T6" fmla="*/ 19 w 64"/>
                  <a:gd name="T7" fmla="*/ 7 h 32"/>
                  <a:gd name="T8" fmla="*/ 27 w 64"/>
                  <a:gd name="T9" fmla="*/ 4 h 32"/>
                  <a:gd name="T10" fmla="*/ 36 w 64"/>
                  <a:gd name="T11" fmla="*/ 0 h 32"/>
                  <a:gd name="T12" fmla="*/ 45 w 64"/>
                  <a:gd name="T13" fmla="*/ 0 h 32"/>
                  <a:gd name="T14" fmla="*/ 55 w 64"/>
                  <a:gd name="T15" fmla="*/ 0 h 32"/>
                  <a:gd name="T16" fmla="*/ 64 w 64"/>
                  <a:gd name="T17" fmla="*/ 4 h 32"/>
                  <a:gd name="T18" fmla="*/ 61 w 64"/>
                  <a:gd name="T19" fmla="*/ 10 h 32"/>
                  <a:gd name="T20" fmla="*/ 53 w 64"/>
                  <a:gd name="T21" fmla="*/ 7 h 32"/>
                  <a:gd name="T22" fmla="*/ 45 w 64"/>
                  <a:gd name="T23" fmla="*/ 7 h 32"/>
                  <a:gd name="T24" fmla="*/ 36 w 64"/>
                  <a:gd name="T25" fmla="*/ 7 h 32"/>
                  <a:gd name="T26" fmla="*/ 29 w 64"/>
                  <a:gd name="T27" fmla="*/ 8 h 32"/>
                  <a:gd name="T28" fmla="*/ 22 w 64"/>
                  <a:gd name="T29" fmla="*/ 12 h 32"/>
                  <a:gd name="T30" fmla="*/ 16 w 64"/>
                  <a:gd name="T31" fmla="*/ 18 h 32"/>
                  <a:gd name="T32" fmla="*/ 10 w 64"/>
                  <a:gd name="T33" fmla="*/ 24 h 32"/>
                  <a:gd name="T34" fmla="*/ 6 w 64"/>
                  <a:gd name="T35" fmla="*/ 32 h 32"/>
                  <a:gd name="T36" fmla="*/ 0 w 64"/>
                  <a:gd name="T37" fmla="*/ 29 h 3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4"/>
                  <a:gd name="T58" fmla="*/ 0 h 32"/>
                  <a:gd name="T59" fmla="*/ 64 w 64"/>
                  <a:gd name="T60" fmla="*/ 32 h 3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4" h="32">
                    <a:moveTo>
                      <a:pt x="0" y="29"/>
                    </a:moveTo>
                    <a:lnTo>
                      <a:pt x="5" y="20"/>
                    </a:lnTo>
                    <a:lnTo>
                      <a:pt x="11" y="14"/>
                    </a:lnTo>
                    <a:lnTo>
                      <a:pt x="19" y="7"/>
                    </a:lnTo>
                    <a:lnTo>
                      <a:pt x="27" y="4"/>
                    </a:lnTo>
                    <a:lnTo>
                      <a:pt x="36" y="0"/>
                    </a:lnTo>
                    <a:lnTo>
                      <a:pt x="45" y="0"/>
                    </a:lnTo>
                    <a:lnTo>
                      <a:pt x="55" y="0"/>
                    </a:lnTo>
                    <a:lnTo>
                      <a:pt x="64" y="4"/>
                    </a:lnTo>
                    <a:lnTo>
                      <a:pt x="61" y="10"/>
                    </a:lnTo>
                    <a:lnTo>
                      <a:pt x="53" y="7"/>
                    </a:lnTo>
                    <a:lnTo>
                      <a:pt x="45" y="7"/>
                    </a:lnTo>
                    <a:lnTo>
                      <a:pt x="36" y="7"/>
                    </a:lnTo>
                    <a:lnTo>
                      <a:pt x="29" y="8"/>
                    </a:lnTo>
                    <a:lnTo>
                      <a:pt x="22" y="12"/>
                    </a:lnTo>
                    <a:lnTo>
                      <a:pt x="16" y="18"/>
                    </a:lnTo>
                    <a:lnTo>
                      <a:pt x="10" y="24"/>
                    </a:lnTo>
                    <a:lnTo>
                      <a:pt x="6" y="32"/>
                    </a:lnTo>
                    <a:lnTo>
                      <a:pt x="0" y="29"/>
                    </a:lnTo>
                    <a:close/>
                  </a:path>
                </a:pathLst>
              </a:custGeom>
              <a:solidFill>
                <a:srgbClr val="F8BDD6"/>
              </a:solidFill>
              <a:ln w="9525">
                <a:noFill/>
                <a:round/>
                <a:headEnd/>
                <a:tailEnd/>
              </a:ln>
            </p:spPr>
            <p:txBody>
              <a:bodyPr/>
              <a:lstStyle/>
              <a:p>
                <a:endParaRPr lang="ru-RU"/>
              </a:p>
            </p:txBody>
          </p:sp>
          <p:sp>
            <p:nvSpPr>
              <p:cNvPr id="163975" name="Freeform 200"/>
              <p:cNvSpPr>
                <a:spLocks/>
              </p:cNvSpPr>
              <p:nvPr/>
            </p:nvSpPr>
            <p:spPr bwMode="auto">
              <a:xfrm>
                <a:off x="3601" y="642"/>
                <a:ext cx="31" cy="62"/>
              </a:xfrm>
              <a:custGeom>
                <a:avLst/>
                <a:gdLst>
                  <a:gd name="T0" fmla="*/ 3 w 31"/>
                  <a:gd name="T1" fmla="*/ 0 h 62"/>
                  <a:gd name="T2" fmla="*/ 11 w 31"/>
                  <a:gd name="T3" fmla="*/ 4 h 62"/>
                  <a:gd name="T4" fmla="*/ 18 w 31"/>
                  <a:gd name="T5" fmla="*/ 11 h 62"/>
                  <a:gd name="T6" fmla="*/ 23 w 31"/>
                  <a:gd name="T7" fmla="*/ 17 h 62"/>
                  <a:gd name="T8" fmla="*/ 28 w 31"/>
                  <a:gd name="T9" fmla="*/ 26 h 62"/>
                  <a:gd name="T10" fmla="*/ 29 w 31"/>
                  <a:gd name="T11" fmla="*/ 34 h 62"/>
                  <a:gd name="T12" fmla="*/ 31 w 31"/>
                  <a:gd name="T13" fmla="*/ 44 h 62"/>
                  <a:gd name="T14" fmla="*/ 29 w 31"/>
                  <a:gd name="T15" fmla="*/ 52 h 62"/>
                  <a:gd name="T16" fmla="*/ 26 w 31"/>
                  <a:gd name="T17" fmla="*/ 62 h 62"/>
                  <a:gd name="T18" fmla="*/ 20 w 31"/>
                  <a:gd name="T19" fmla="*/ 59 h 62"/>
                  <a:gd name="T20" fmla="*/ 23 w 31"/>
                  <a:gd name="T21" fmla="*/ 51 h 62"/>
                  <a:gd name="T22" fmla="*/ 25 w 31"/>
                  <a:gd name="T23" fmla="*/ 44 h 62"/>
                  <a:gd name="T24" fmla="*/ 23 w 31"/>
                  <a:gd name="T25" fmla="*/ 36 h 62"/>
                  <a:gd name="T26" fmla="*/ 22 w 31"/>
                  <a:gd name="T27" fmla="*/ 28 h 62"/>
                  <a:gd name="T28" fmla="*/ 18 w 31"/>
                  <a:gd name="T29" fmla="*/ 22 h 62"/>
                  <a:gd name="T30" fmla="*/ 14 w 31"/>
                  <a:gd name="T31" fmla="*/ 15 h 62"/>
                  <a:gd name="T32" fmla="*/ 7 w 31"/>
                  <a:gd name="T33" fmla="*/ 9 h 62"/>
                  <a:gd name="T34" fmla="*/ 0 w 31"/>
                  <a:gd name="T35" fmla="*/ 6 h 62"/>
                  <a:gd name="T36" fmla="*/ 3 w 31"/>
                  <a:gd name="T37" fmla="*/ 0 h 6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1"/>
                  <a:gd name="T58" fmla="*/ 0 h 62"/>
                  <a:gd name="T59" fmla="*/ 31 w 31"/>
                  <a:gd name="T60" fmla="*/ 62 h 6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1" h="62">
                    <a:moveTo>
                      <a:pt x="3" y="0"/>
                    </a:moveTo>
                    <a:lnTo>
                      <a:pt x="11" y="4"/>
                    </a:lnTo>
                    <a:lnTo>
                      <a:pt x="18" y="11"/>
                    </a:lnTo>
                    <a:lnTo>
                      <a:pt x="23" y="17"/>
                    </a:lnTo>
                    <a:lnTo>
                      <a:pt x="28" y="26"/>
                    </a:lnTo>
                    <a:lnTo>
                      <a:pt x="29" y="34"/>
                    </a:lnTo>
                    <a:lnTo>
                      <a:pt x="31" y="44"/>
                    </a:lnTo>
                    <a:lnTo>
                      <a:pt x="29" y="52"/>
                    </a:lnTo>
                    <a:lnTo>
                      <a:pt x="26" y="62"/>
                    </a:lnTo>
                    <a:lnTo>
                      <a:pt x="20" y="59"/>
                    </a:lnTo>
                    <a:lnTo>
                      <a:pt x="23" y="51"/>
                    </a:lnTo>
                    <a:lnTo>
                      <a:pt x="25" y="44"/>
                    </a:lnTo>
                    <a:lnTo>
                      <a:pt x="23" y="36"/>
                    </a:lnTo>
                    <a:lnTo>
                      <a:pt x="22" y="28"/>
                    </a:lnTo>
                    <a:lnTo>
                      <a:pt x="18" y="22"/>
                    </a:lnTo>
                    <a:lnTo>
                      <a:pt x="14" y="15"/>
                    </a:lnTo>
                    <a:lnTo>
                      <a:pt x="7" y="9"/>
                    </a:lnTo>
                    <a:lnTo>
                      <a:pt x="0" y="6"/>
                    </a:lnTo>
                    <a:lnTo>
                      <a:pt x="3" y="0"/>
                    </a:lnTo>
                    <a:close/>
                  </a:path>
                </a:pathLst>
              </a:custGeom>
              <a:solidFill>
                <a:srgbClr val="F8BDD6"/>
              </a:solidFill>
              <a:ln w="9525">
                <a:noFill/>
                <a:round/>
                <a:headEnd/>
                <a:tailEnd/>
              </a:ln>
            </p:spPr>
            <p:txBody>
              <a:bodyPr/>
              <a:lstStyle/>
              <a:p>
                <a:endParaRPr lang="ru-RU"/>
              </a:p>
            </p:txBody>
          </p:sp>
          <p:sp>
            <p:nvSpPr>
              <p:cNvPr id="163976" name="Freeform 201"/>
              <p:cNvSpPr>
                <a:spLocks/>
              </p:cNvSpPr>
              <p:nvPr/>
            </p:nvSpPr>
            <p:spPr bwMode="auto">
              <a:xfrm>
                <a:off x="3601" y="642"/>
                <a:ext cx="4" cy="6"/>
              </a:xfrm>
              <a:custGeom>
                <a:avLst/>
                <a:gdLst>
                  <a:gd name="T0" fmla="*/ 4 w 4"/>
                  <a:gd name="T1" fmla="*/ 0 h 6"/>
                  <a:gd name="T2" fmla="*/ 0 w 4"/>
                  <a:gd name="T3" fmla="*/ 6 h 6"/>
                  <a:gd name="T4" fmla="*/ 4 w 4"/>
                  <a:gd name="T5" fmla="*/ 0 h 6"/>
                  <a:gd name="T6" fmla="*/ 0 60000 65536"/>
                  <a:gd name="T7" fmla="*/ 0 60000 65536"/>
                  <a:gd name="T8" fmla="*/ 0 60000 65536"/>
                  <a:gd name="T9" fmla="*/ 0 w 4"/>
                  <a:gd name="T10" fmla="*/ 0 h 6"/>
                  <a:gd name="T11" fmla="*/ 4 w 4"/>
                  <a:gd name="T12" fmla="*/ 6 h 6"/>
                </a:gdLst>
                <a:ahLst/>
                <a:cxnLst>
                  <a:cxn ang="T6">
                    <a:pos x="T0" y="T1"/>
                  </a:cxn>
                  <a:cxn ang="T7">
                    <a:pos x="T2" y="T3"/>
                  </a:cxn>
                  <a:cxn ang="T8">
                    <a:pos x="T4" y="T5"/>
                  </a:cxn>
                </a:cxnLst>
                <a:rect l="T9" t="T10" r="T11" b="T12"/>
                <a:pathLst>
                  <a:path w="4" h="6">
                    <a:moveTo>
                      <a:pt x="4" y="0"/>
                    </a:moveTo>
                    <a:lnTo>
                      <a:pt x="0" y="6"/>
                    </a:lnTo>
                    <a:lnTo>
                      <a:pt x="4" y="0"/>
                    </a:lnTo>
                    <a:close/>
                  </a:path>
                </a:pathLst>
              </a:custGeom>
              <a:solidFill>
                <a:srgbClr val="F8BDD6"/>
              </a:solidFill>
              <a:ln w="9525">
                <a:noFill/>
                <a:round/>
                <a:headEnd/>
                <a:tailEnd/>
              </a:ln>
            </p:spPr>
            <p:txBody>
              <a:bodyPr/>
              <a:lstStyle/>
              <a:p>
                <a:endParaRPr lang="ru-RU"/>
              </a:p>
            </p:txBody>
          </p:sp>
          <p:sp>
            <p:nvSpPr>
              <p:cNvPr id="163977" name="Freeform 202"/>
              <p:cNvSpPr>
                <a:spLocks/>
              </p:cNvSpPr>
              <p:nvPr/>
            </p:nvSpPr>
            <p:spPr bwMode="auto">
              <a:xfrm>
                <a:off x="3568" y="701"/>
                <a:ext cx="62" cy="28"/>
              </a:xfrm>
              <a:custGeom>
                <a:avLst/>
                <a:gdLst>
                  <a:gd name="T0" fmla="*/ 62 w 62"/>
                  <a:gd name="T1" fmla="*/ 3 h 28"/>
                  <a:gd name="T2" fmla="*/ 58 w 62"/>
                  <a:gd name="T3" fmla="*/ 10 h 28"/>
                  <a:gd name="T4" fmla="*/ 51 w 62"/>
                  <a:gd name="T5" fmla="*/ 18 h 28"/>
                  <a:gd name="T6" fmla="*/ 45 w 62"/>
                  <a:gd name="T7" fmla="*/ 23 h 28"/>
                  <a:gd name="T8" fmla="*/ 35 w 62"/>
                  <a:gd name="T9" fmla="*/ 25 h 28"/>
                  <a:gd name="T10" fmla="*/ 27 w 62"/>
                  <a:gd name="T11" fmla="*/ 28 h 28"/>
                  <a:gd name="T12" fmla="*/ 17 w 62"/>
                  <a:gd name="T13" fmla="*/ 28 h 28"/>
                  <a:gd name="T14" fmla="*/ 8 w 62"/>
                  <a:gd name="T15" fmla="*/ 28 h 28"/>
                  <a:gd name="T16" fmla="*/ 0 w 62"/>
                  <a:gd name="T17" fmla="*/ 25 h 28"/>
                  <a:gd name="T18" fmla="*/ 1 w 62"/>
                  <a:gd name="T19" fmla="*/ 19 h 28"/>
                  <a:gd name="T20" fmla="*/ 10 w 62"/>
                  <a:gd name="T21" fmla="*/ 23 h 28"/>
                  <a:gd name="T22" fmla="*/ 17 w 62"/>
                  <a:gd name="T23" fmla="*/ 23 h 28"/>
                  <a:gd name="T24" fmla="*/ 25 w 62"/>
                  <a:gd name="T25" fmla="*/ 23 h 28"/>
                  <a:gd name="T26" fmla="*/ 33 w 62"/>
                  <a:gd name="T27" fmla="*/ 21 h 28"/>
                  <a:gd name="T28" fmla="*/ 41 w 62"/>
                  <a:gd name="T29" fmla="*/ 16 h 28"/>
                  <a:gd name="T30" fmla="*/ 48 w 62"/>
                  <a:gd name="T31" fmla="*/ 14 h 28"/>
                  <a:gd name="T32" fmla="*/ 53 w 62"/>
                  <a:gd name="T33" fmla="*/ 7 h 28"/>
                  <a:gd name="T34" fmla="*/ 56 w 62"/>
                  <a:gd name="T35" fmla="*/ 0 h 28"/>
                  <a:gd name="T36" fmla="*/ 62 w 62"/>
                  <a:gd name="T37" fmla="*/ 3 h 2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2"/>
                  <a:gd name="T58" fmla="*/ 0 h 28"/>
                  <a:gd name="T59" fmla="*/ 62 w 62"/>
                  <a:gd name="T60" fmla="*/ 28 h 2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2" h="28">
                    <a:moveTo>
                      <a:pt x="62" y="3"/>
                    </a:moveTo>
                    <a:lnTo>
                      <a:pt x="58" y="10"/>
                    </a:lnTo>
                    <a:lnTo>
                      <a:pt x="51" y="18"/>
                    </a:lnTo>
                    <a:lnTo>
                      <a:pt x="45" y="23"/>
                    </a:lnTo>
                    <a:lnTo>
                      <a:pt x="35" y="25"/>
                    </a:lnTo>
                    <a:lnTo>
                      <a:pt x="27" y="28"/>
                    </a:lnTo>
                    <a:lnTo>
                      <a:pt x="17" y="28"/>
                    </a:lnTo>
                    <a:lnTo>
                      <a:pt x="8" y="28"/>
                    </a:lnTo>
                    <a:lnTo>
                      <a:pt x="0" y="25"/>
                    </a:lnTo>
                    <a:lnTo>
                      <a:pt x="1" y="19"/>
                    </a:lnTo>
                    <a:lnTo>
                      <a:pt x="10" y="23"/>
                    </a:lnTo>
                    <a:lnTo>
                      <a:pt x="17" y="23"/>
                    </a:lnTo>
                    <a:lnTo>
                      <a:pt x="25" y="23"/>
                    </a:lnTo>
                    <a:lnTo>
                      <a:pt x="33" y="21"/>
                    </a:lnTo>
                    <a:lnTo>
                      <a:pt x="41" y="16"/>
                    </a:lnTo>
                    <a:lnTo>
                      <a:pt x="48" y="14"/>
                    </a:lnTo>
                    <a:lnTo>
                      <a:pt x="53" y="7"/>
                    </a:lnTo>
                    <a:lnTo>
                      <a:pt x="56" y="0"/>
                    </a:lnTo>
                    <a:lnTo>
                      <a:pt x="62" y="3"/>
                    </a:lnTo>
                    <a:close/>
                  </a:path>
                </a:pathLst>
              </a:custGeom>
              <a:solidFill>
                <a:srgbClr val="F8BDD6"/>
              </a:solidFill>
              <a:ln w="9525">
                <a:noFill/>
                <a:round/>
                <a:headEnd/>
                <a:tailEnd/>
              </a:ln>
            </p:spPr>
            <p:txBody>
              <a:bodyPr/>
              <a:lstStyle/>
              <a:p>
                <a:endParaRPr lang="ru-RU"/>
              </a:p>
            </p:txBody>
          </p:sp>
          <p:sp>
            <p:nvSpPr>
              <p:cNvPr id="163978" name="Freeform 203"/>
              <p:cNvSpPr>
                <a:spLocks/>
              </p:cNvSpPr>
              <p:nvPr/>
            </p:nvSpPr>
            <p:spPr bwMode="auto">
              <a:xfrm>
                <a:off x="3621" y="701"/>
                <a:ext cx="8" cy="5"/>
              </a:xfrm>
              <a:custGeom>
                <a:avLst/>
                <a:gdLst>
                  <a:gd name="T0" fmla="*/ 8 w 8"/>
                  <a:gd name="T1" fmla="*/ 4 h 5"/>
                  <a:gd name="T2" fmla="*/ 7 w 8"/>
                  <a:gd name="T3" fmla="*/ 5 h 5"/>
                  <a:gd name="T4" fmla="*/ 8 w 8"/>
                  <a:gd name="T5" fmla="*/ 4 h 5"/>
                  <a:gd name="T6" fmla="*/ 0 w 8"/>
                  <a:gd name="T7" fmla="*/ 0 h 5"/>
                  <a:gd name="T8" fmla="*/ 8 w 8"/>
                  <a:gd name="T9" fmla="*/ 4 h 5"/>
                  <a:gd name="T10" fmla="*/ 0 60000 65536"/>
                  <a:gd name="T11" fmla="*/ 0 60000 65536"/>
                  <a:gd name="T12" fmla="*/ 0 60000 65536"/>
                  <a:gd name="T13" fmla="*/ 0 60000 65536"/>
                  <a:gd name="T14" fmla="*/ 0 60000 65536"/>
                  <a:gd name="T15" fmla="*/ 0 w 8"/>
                  <a:gd name="T16" fmla="*/ 0 h 5"/>
                  <a:gd name="T17" fmla="*/ 8 w 8"/>
                  <a:gd name="T18" fmla="*/ 5 h 5"/>
                </a:gdLst>
                <a:ahLst/>
                <a:cxnLst>
                  <a:cxn ang="T10">
                    <a:pos x="T0" y="T1"/>
                  </a:cxn>
                  <a:cxn ang="T11">
                    <a:pos x="T2" y="T3"/>
                  </a:cxn>
                  <a:cxn ang="T12">
                    <a:pos x="T4" y="T5"/>
                  </a:cxn>
                  <a:cxn ang="T13">
                    <a:pos x="T6" y="T7"/>
                  </a:cxn>
                  <a:cxn ang="T14">
                    <a:pos x="T8" y="T9"/>
                  </a:cxn>
                </a:cxnLst>
                <a:rect l="T15" t="T16" r="T17" b="T18"/>
                <a:pathLst>
                  <a:path w="8" h="5">
                    <a:moveTo>
                      <a:pt x="8" y="4"/>
                    </a:moveTo>
                    <a:lnTo>
                      <a:pt x="7" y="5"/>
                    </a:lnTo>
                    <a:lnTo>
                      <a:pt x="8" y="4"/>
                    </a:lnTo>
                    <a:lnTo>
                      <a:pt x="0" y="0"/>
                    </a:lnTo>
                    <a:lnTo>
                      <a:pt x="8" y="4"/>
                    </a:lnTo>
                    <a:close/>
                  </a:path>
                </a:pathLst>
              </a:custGeom>
              <a:solidFill>
                <a:srgbClr val="F8BDD6"/>
              </a:solidFill>
              <a:ln w="9525">
                <a:noFill/>
                <a:round/>
                <a:headEnd/>
                <a:tailEnd/>
              </a:ln>
            </p:spPr>
            <p:txBody>
              <a:bodyPr/>
              <a:lstStyle/>
              <a:p>
                <a:endParaRPr lang="ru-RU"/>
              </a:p>
            </p:txBody>
          </p:sp>
          <p:sp>
            <p:nvSpPr>
              <p:cNvPr id="163979" name="Freeform 204"/>
              <p:cNvSpPr>
                <a:spLocks/>
              </p:cNvSpPr>
              <p:nvPr/>
            </p:nvSpPr>
            <p:spPr bwMode="auto">
              <a:xfrm>
                <a:off x="3538" y="667"/>
                <a:ext cx="31" cy="61"/>
              </a:xfrm>
              <a:custGeom>
                <a:avLst/>
                <a:gdLst>
                  <a:gd name="T0" fmla="*/ 29 w 31"/>
                  <a:gd name="T1" fmla="*/ 61 h 61"/>
                  <a:gd name="T2" fmla="*/ 21 w 31"/>
                  <a:gd name="T3" fmla="*/ 56 h 61"/>
                  <a:gd name="T4" fmla="*/ 13 w 31"/>
                  <a:gd name="T5" fmla="*/ 50 h 61"/>
                  <a:gd name="T6" fmla="*/ 7 w 31"/>
                  <a:gd name="T7" fmla="*/ 44 h 61"/>
                  <a:gd name="T8" fmla="*/ 4 w 31"/>
                  <a:gd name="T9" fmla="*/ 36 h 61"/>
                  <a:gd name="T10" fmla="*/ 0 w 31"/>
                  <a:gd name="T11" fmla="*/ 27 h 61"/>
                  <a:gd name="T12" fmla="*/ 0 w 31"/>
                  <a:gd name="T13" fmla="*/ 19 h 61"/>
                  <a:gd name="T14" fmla="*/ 0 w 31"/>
                  <a:gd name="T15" fmla="*/ 10 h 61"/>
                  <a:gd name="T16" fmla="*/ 4 w 31"/>
                  <a:gd name="T17" fmla="*/ 0 h 61"/>
                  <a:gd name="T18" fmla="*/ 10 w 31"/>
                  <a:gd name="T19" fmla="*/ 1 h 61"/>
                  <a:gd name="T20" fmla="*/ 7 w 31"/>
                  <a:gd name="T21" fmla="*/ 11 h 61"/>
                  <a:gd name="T22" fmla="*/ 7 w 31"/>
                  <a:gd name="T23" fmla="*/ 19 h 61"/>
                  <a:gd name="T24" fmla="*/ 7 w 31"/>
                  <a:gd name="T25" fmla="*/ 25 h 61"/>
                  <a:gd name="T26" fmla="*/ 9 w 31"/>
                  <a:gd name="T27" fmla="*/ 33 h 61"/>
                  <a:gd name="T28" fmla="*/ 13 w 31"/>
                  <a:gd name="T29" fmla="*/ 39 h 61"/>
                  <a:gd name="T30" fmla="*/ 19 w 31"/>
                  <a:gd name="T31" fmla="*/ 45 h 61"/>
                  <a:gd name="T32" fmla="*/ 23 w 31"/>
                  <a:gd name="T33" fmla="*/ 51 h 61"/>
                  <a:gd name="T34" fmla="*/ 31 w 31"/>
                  <a:gd name="T35" fmla="*/ 55 h 61"/>
                  <a:gd name="T36" fmla="*/ 29 w 31"/>
                  <a:gd name="T37" fmla="*/ 61 h 6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1"/>
                  <a:gd name="T58" fmla="*/ 0 h 61"/>
                  <a:gd name="T59" fmla="*/ 31 w 31"/>
                  <a:gd name="T60" fmla="*/ 61 h 6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1" h="61">
                    <a:moveTo>
                      <a:pt x="29" y="61"/>
                    </a:moveTo>
                    <a:lnTo>
                      <a:pt x="21" y="56"/>
                    </a:lnTo>
                    <a:lnTo>
                      <a:pt x="13" y="50"/>
                    </a:lnTo>
                    <a:lnTo>
                      <a:pt x="7" y="44"/>
                    </a:lnTo>
                    <a:lnTo>
                      <a:pt x="4" y="36"/>
                    </a:lnTo>
                    <a:lnTo>
                      <a:pt x="0" y="27"/>
                    </a:lnTo>
                    <a:lnTo>
                      <a:pt x="0" y="19"/>
                    </a:lnTo>
                    <a:lnTo>
                      <a:pt x="0" y="10"/>
                    </a:lnTo>
                    <a:lnTo>
                      <a:pt x="4" y="0"/>
                    </a:lnTo>
                    <a:lnTo>
                      <a:pt x="10" y="1"/>
                    </a:lnTo>
                    <a:lnTo>
                      <a:pt x="7" y="11"/>
                    </a:lnTo>
                    <a:lnTo>
                      <a:pt x="7" y="19"/>
                    </a:lnTo>
                    <a:lnTo>
                      <a:pt x="7" y="25"/>
                    </a:lnTo>
                    <a:lnTo>
                      <a:pt x="9" y="33"/>
                    </a:lnTo>
                    <a:lnTo>
                      <a:pt x="13" y="39"/>
                    </a:lnTo>
                    <a:lnTo>
                      <a:pt x="19" y="45"/>
                    </a:lnTo>
                    <a:lnTo>
                      <a:pt x="23" y="51"/>
                    </a:lnTo>
                    <a:lnTo>
                      <a:pt x="31" y="55"/>
                    </a:lnTo>
                    <a:lnTo>
                      <a:pt x="29" y="61"/>
                    </a:lnTo>
                    <a:close/>
                  </a:path>
                </a:pathLst>
              </a:custGeom>
              <a:solidFill>
                <a:srgbClr val="F8BDD6"/>
              </a:solidFill>
              <a:ln w="9525">
                <a:noFill/>
                <a:round/>
                <a:headEnd/>
                <a:tailEnd/>
              </a:ln>
            </p:spPr>
            <p:txBody>
              <a:bodyPr/>
              <a:lstStyle/>
              <a:p>
                <a:endParaRPr lang="ru-RU"/>
              </a:p>
            </p:txBody>
          </p:sp>
          <p:sp>
            <p:nvSpPr>
              <p:cNvPr id="163980" name="Freeform 205"/>
              <p:cNvSpPr>
                <a:spLocks/>
              </p:cNvSpPr>
              <p:nvPr/>
            </p:nvSpPr>
            <p:spPr bwMode="auto">
              <a:xfrm>
                <a:off x="3565" y="721"/>
                <a:ext cx="4" cy="7"/>
              </a:xfrm>
              <a:custGeom>
                <a:avLst/>
                <a:gdLst>
                  <a:gd name="T0" fmla="*/ 3 w 4"/>
                  <a:gd name="T1" fmla="*/ 7 h 7"/>
                  <a:gd name="T2" fmla="*/ 0 w 4"/>
                  <a:gd name="T3" fmla="*/ 7 h 7"/>
                  <a:gd name="T4" fmla="*/ 4 w 4"/>
                  <a:gd name="T5" fmla="*/ 0 h 7"/>
                  <a:gd name="T6" fmla="*/ 3 w 4"/>
                  <a:gd name="T7" fmla="*/ 7 h 7"/>
                  <a:gd name="T8" fmla="*/ 0 60000 65536"/>
                  <a:gd name="T9" fmla="*/ 0 60000 65536"/>
                  <a:gd name="T10" fmla="*/ 0 60000 65536"/>
                  <a:gd name="T11" fmla="*/ 0 60000 65536"/>
                  <a:gd name="T12" fmla="*/ 0 w 4"/>
                  <a:gd name="T13" fmla="*/ 0 h 7"/>
                  <a:gd name="T14" fmla="*/ 4 w 4"/>
                  <a:gd name="T15" fmla="*/ 7 h 7"/>
                </a:gdLst>
                <a:ahLst/>
                <a:cxnLst>
                  <a:cxn ang="T8">
                    <a:pos x="T0" y="T1"/>
                  </a:cxn>
                  <a:cxn ang="T9">
                    <a:pos x="T2" y="T3"/>
                  </a:cxn>
                  <a:cxn ang="T10">
                    <a:pos x="T4" y="T5"/>
                  </a:cxn>
                  <a:cxn ang="T11">
                    <a:pos x="T6" y="T7"/>
                  </a:cxn>
                </a:cxnLst>
                <a:rect l="T12" t="T13" r="T14" b="T15"/>
                <a:pathLst>
                  <a:path w="4" h="7">
                    <a:moveTo>
                      <a:pt x="3" y="7"/>
                    </a:moveTo>
                    <a:lnTo>
                      <a:pt x="0" y="7"/>
                    </a:lnTo>
                    <a:lnTo>
                      <a:pt x="4" y="0"/>
                    </a:lnTo>
                    <a:lnTo>
                      <a:pt x="3" y="7"/>
                    </a:lnTo>
                    <a:close/>
                  </a:path>
                </a:pathLst>
              </a:custGeom>
              <a:solidFill>
                <a:srgbClr val="F8BDD6"/>
              </a:solidFill>
              <a:ln w="9525">
                <a:noFill/>
                <a:round/>
                <a:headEnd/>
                <a:tailEnd/>
              </a:ln>
            </p:spPr>
            <p:txBody>
              <a:bodyPr/>
              <a:lstStyle/>
              <a:p>
                <a:endParaRPr lang="ru-RU"/>
              </a:p>
            </p:txBody>
          </p:sp>
          <p:sp>
            <p:nvSpPr>
              <p:cNvPr id="163981" name="Freeform 206"/>
              <p:cNvSpPr>
                <a:spLocks/>
              </p:cNvSpPr>
              <p:nvPr/>
            </p:nvSpPr>
            <p:spPr bwMode="auto">
              <a:xfrm>
                <a:off x="3541" y="667"/>
                <a:ext cx="7" cy="3"/>
              </a:xfrm>
              <a:custGeom>
                <a:avLst/>
                <a:gdLst>
                  <a:gd name="T0" fmla="*/ 0 w 7"/>
                  <a:gd name="T1" fmla="*/ 0 h 3"/>
                  <a:gd name="T2" fmla="*/ 7 w 7"/>
                  <a:gd name="T3" fmla="*/ 3 h 3"/>
                  <a:gd name="T4" fmla="*/ 7 w 7"/>
                  <a:gd name="T5" fmla="*/ 1 h 3"/>
                  <a:gd name="T6" fmla="*/ 0 w 7"/>
                  <a:gd name="T7" fmla="*/ 0 h 3"/>
                  <a:gd name="T8" fmla="*/ 0 60000 65536"/>
                  <a:gd name="T9" fmla="*/ 0 60000 65536"/>
                  <a:gd name="T10" fmla="*/ 0 60000 65536"/>
                  <a:gd name="T11" fmla="*/ 0 60000 65536"/>
                  <a:gd name="T12" fmla="*/ 0 w 7"/>
                  <a:gd name="T13" fmla="*/ 0 h 3"/>
                  <a:gd name="T14" fmla="*/ 7 w 7"/>
                  <a:gd name="T15" fmla="*/ 3 h 3"/>
                </a:gdLst>
                <a:ahLst/>
                <a:cxnLst>
                  <a:cxn ang="T8">
                    <a:pos x="T0" y="T1"/>
                  </a:cxn>
                  <a:cxn ang="T9">
                    <a:pos x="T2" y="T3"/>
                  </a:cxn>
                  <a:cxn ang="T10">
                    <a:pos x="T4" y="T5"/>
                  </a:cxn>
                  <a:cxn ang="T11">
                    <a:pos x="T6" y="T7"/>
                  </a:cxn>
                </a:cxnLst>
                <a:rect l="T12" t="T13" r="T14" b="T15"/>
                <a:pathLst>
                  <a:path w="7" h="3">
                    <a:moveTo>
                      <a:pt x="0" y="0"/>
                    </a:moveTo>
                    <a:lnTo>
                      <a:pt x="7" y="3"/>
                    </a:lnTo>
                    <a:lnTo>
                      <a:pt x="7" y="1"/>
                    </a:lnTo>
                    <a:lnTo>
                      <a:pt x="0" y="0"/>
                    </a:lnTo>
                    <a:close/>
                  </a:path>
                </a:pathLst>
              </a:custGeom>
              <a:solidFill>
                <a:srgbClr val="F8BDD6"/>
              </a:solidFill>
              <a:ln w="9525">
                <a:noFill/>
                <a:round/>
                <a:headEnd/>
                <a:tailEnd/>
              </a:ln>
            </p:spPr>
            <p:txBody>
              <a:bodyPr/>
              <a:lstStyle/>
              <a:p>
                <a:endParaRPr lang="ru-RU"/>
              </a:p>
            </p:txBody>
          </p:sp>
          <p:sp>
            <p:nvSpPr>
              <p:cNvPr id="163982" name="Freeform 207"/>
              <p:cNvSpPr>
                <a:spLocks/>
              </p:cNvSpPr>
              <p:nvPr/>
            </p:nvSpPr>
            <p:spPr bwMode="auto">
              <a:xfrm>
                <a:off x="3469" y="611"/>
                <a:ext cx="87" cy="84"/>
              </a:xfrm>
              <a:custGeom>
                <a:avLst/>
                <a:gdLst>
                  <a:gd name="T0" fmla="*/ 5 w 87"/>
                  <a:gd name="T1" fmla="*/ 25 h 84"/>
                  <a:gd name="T2" fmla="*/ 8 w 87"/>
                  <a:gd name="T3" fmla="*/ 17 h 84"/>
                  <a:gd name="T4" fmla="*/ 14 w 87"/>
                  <a:gd name="T5" fmla="*/ 11 h 84"/>
                  <a:gd name="T6" fmla="*/ 20 w 87"/>
                  <a:gd name="T7" fmla="*/ 6 h 84"/>
                  <a:gd name="T8" fmla="*/ 28 w 87"/>
                  <a:gd name="T9" fmla="*/ 2 h 84"/>
                  <a:gd name="T10" fmla="*/ 36 w 87"/>
                  <a:gd name="T11" fmla="*/ 0 h 84"/>
                  <a:gd name="T12" fmla="*/ 45 w 87"/>
                  <a:gd name="T13" fmla="*/ 0 h 84"/>
                  <a:gd name="T14" fmla="*/ 52 w 87"/>
                  <a:gd name="T15" fmla="*/ 0 h 84"/>
                  <a:gd name="T16" fmla="*/ 60 w 87"/>
                  <a:gd name="T17" fmla="*/ 3 h 84"/>
                  <a:gd name="T18" fmla="*/ 68 w 87"/>
                  <a:gd name="T19" fmla="*/ 8 h 84"/>
                  <a:gd name="T20" fmla="*/ 76 w 87"/>
                  <a:gd name="T21" fmla="*/ 13 h 84"/>
                  <a:gd name="T22" fmla="*/ 80 w 87"/>
                  <a:gd name="T23" fmla="*/ 19 h 84"/>
                  <a:gd name="T24" fmla="*/ 84 w 87"/>
                  <a:gd name="T25" fmla="*/ 26 h 84"/>
                  <a:gd name="T26" fmla="*/ 87 w 87"/>
                  <a:gd name="T27" fmla="*/ 35 h 84"/>
                  <a:gd name="T28" fmla="*/ 87 w 87"/>
                  <a:gd name="T29" fmla="*/ 43 h 84"/>
                  <a:gd name="T30" fmla="*/ 85 w 87"/>
                  <a:gd name="T31" fmla="*/ 52 h 84"/>
                  <a:gd name="T32" fmla="*/ 84 w 87"/>
                  <a:gd name="T33" fmla="*/ 60 h 84"/>
                  <a:gd name="T34" fmla="*/ 79 w 87"/>
                  <a:gd name="T35" fmla="*/ 67 h 84"/>
                  <a:gd name="T36" fmla="*/ 73 w 87"/>
                  <a:gd name="T37" fmla="*/ 74 h 84"/>
                  <a:gd name="T38" fmla="*/ 67 w 87"/>
                  <a:gd name="T39" fmla="*/ 79 h 84"/>
                  <a:gd name="T40" fmla="*/ 59 w 87"/>
                  <a:gd name="T41" fmla="*/ 82 h 84"/>
                  <a:gd name="T42" fmla="*/ 51 w 87"/>
                  <a:gd name="T43" fmla="*/ 84 h 84"/>
                  <a:gd name="T44" fmla="*/ 43 w 87"/>
                  <a:gd name="T45" fmla="*/ 84 h 84"/>
                  <a:gd name="T46" fmla="*/ 34 w 87"/>
                  <a:gd name="T47" fmla="*/ 84 h 84"/>
                  <a:gd name="T48" fmla="*/ 26 w 87"/>
                  <a:gd name="T49" fmla="*/ 82 h 84"/>
                  <a:gd name="T50" fmla="*/ 19 w 87"/>
                  <a:gd name="T51" fmla="*/ 77 h 84"/>
                  <a:gd name="T52" fmla="*/ 12 w 87"/>
                  <a:gd name="T53" fmla="*/ 71 h 84"/>
                  <a:gd name="T54" fmla="*/ 6 w 87"/>
                  <a:gd name="T55" fmla="*/ 65 h 84"/>
                  <a:gd name="T56" fmla="*/ 3 w 87"/>
                  <a:gd name="T57" fmla="*/ 58 h 84"/>
                  <a:gd name="T58" fmla="*/ 1 w 87"/>
                  <a:gd name="T59" fmla="*/ 50 h 84"/>
                  <a:gd name="T60" fmla="*/ 0 w 87"/>
                  <a:gd name="T61" fmla="*/ 41 h 84"/>
                  <a:gd name="T62" fmla="*/ 1 w 87"/>
                  <a:gd name="T63" fmla="*/ 33 h 84"/>
                  <a:gd name="T64" fmla="*/ 5 w 87"/>
                  <a:gd name="T65" fmla="*/ 25 h 8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7"/>
                  <a:gd name="T100" fmla="*/ 0 h 84"/>
                  <a:gd name="T101" fmla="*/ 87 w 87"/>
                  <a:gd name="T102" fmla="*/ 84 h 8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7" h="84">
                    <a:moveTo>
                      <a:pt x="5" y="25"/>
                    </a:moveTo>
                    <a:lnTo>
                      <a:pt x="8" y="17"/>
                    </a:lnTo>
                    <a:lnTo>
                      <a:pt x="14" y="11"/>
                    </a:lnTo>
                    <a:lnTo>
                      <a:pt x="20" y="6"/>
                    </a:lnTo>
                    <a:lnTo>
                      <a:pt x="28" y="2"/>
                    </a:lnTo>
                    <a:lnTo>
                      <a:pt x="36" y="0"/>
                    </a:lnTo>
                    <a:lnTo>
                      <a:pt x="45" y="0"/>
                    </a:lnTo>
                    <a:lnTo>
                      <a:pt x="52" y="0"/>
                    </a:lnTo>
                    <a:lnTo>
                      <a:pt x="60" y="3"/>
                    </a:lnTo>
                    <a:lnTo>
                      <a:pt x="68" y="8"/>
                    </a:lnTo>
                    <a:lnTo>
                      <a:pt x="76" y="13"/>
                    </a:lnTo>
                    <a:lnTo>
                      <a:pt x="80" y="19"/>
                    </a:lnTo>
                    <a:lnTo>
                      <a:pt x="84" y="26"/>
                    </a:lnTo>
                    <a:lnTo>
                      <a:pt x="87" y="35"/>
                    </a:lnTo>
                    <a:lnTo>
                      <a:pt x="87" y="43"/>
                    </a:lnTo>
                    <a:lnTo>
                      <a:pt x="85" y="52"/>
                    </a:lnTo>
                    <a:lnTo>
                      <a:pt x="84" y="60"/>
                    </a:lnTo>
                    <a:lnTo>
                      <a:pt x="79" y="67"/>
                    </a:lnTo>
                    <a:lnTo>
                      <a:pt x="73" y="74"/>
                    </a:lnTo>
                    <a:lnTo>
                      <a:pt x="67" y="79"/>
                    </a:lnTo>
                    <a:lnTo>
                      <a:pt x="59" y="82"/>
                    </a:lnTo>
                    <a:lnTo>
                      <a:pt x="51" y="84"/>
                    </a:lnTo>
                    <a:lnTo>
                      <a:pt x="43" y="84"/>
                    </a:lnTo>
                    <a:lnTo>
                      <a:pt x="34" y="84"/>
                    </a:lnTo>
                    <a:lnTo>
                      <a:pt x="26" y="82"/>
                    </a:lnTo>
                    <a:lnTo>
                      <a:pt x="19" y="77"/>
                    </a:lnTo>
                    <a:lnTo>
                      <a:pt x="12" y="71"/>
                    </a:lnTo>
                    <a:lnTo>
                      <a:pt x="6" y="65"/>
                    </a:lnTo>
                    <a:lnTo>
                      <a:pt x="3" y="58"/>
                    </a:lnTo>
                    <a:lnTo>
                      <a:pt x="1" y="50"/>
                    </a:lnTo>
                    <a:lnTo>
                      <a:pt x="0" y="41"/>
                    </a:lnTo>
                    <a:lnTo>
                      <a:pt x="1" y="33"/>
                    </a:lnTo>
                    <a:lnTo>
                      <a:pt x="5" y="25"/>
                    </a:lnTo>
                    <a:close/>
                  </a:path>
                </a:pathLst>
              </a:custGeom>
              <a:solidFill>
                <a:srgbClr val="F561AF"/>
              </a:solidFill>
              <a:ln w="9525">
                <a:noFill/>
                <a:round/>
                <a:headEnd/>
                <a:tailEnd/>
              </a:ln>
            </p:spPr>
            <p:txBody>
              <a:bodyPr/>
              <a:lstStyle/>
              <a:p>
                <a:endParaRPr lang="ru-RU"/>
              </a:p>
            </p:txBody>
          </p:sp>
          <p:sp>
            <p:nvSpPr>
              <p:cNvPr id="163983" name="Freeform 208"/>
              <p:cNvSpPr>
                <a:spLocks/>
              </p:cNvSpPr>
              <p:nvPr/>
            </p:nvSpPr>
            <p:spPr bwMode="auto">
              <a:xfrm>
                <a:off x="3471" y="606"/>
                <a:ext cx="63" cy="30"/>
              </a:xfrm>
              <a:custGeom>
                <a:avLst/>
                <a:gdLst>
                  <a:gd name="T0" fmla="*/ 0 w 63"/>
                  <a:gd name="T1" fmla="*/ 26 h 30"/>
                  <a:gd name="T2" fmla="*/ 9 w 63"/>
                  <a:gd name="T3" fmla="*/ 14 h 30"/>
                  <a:gd name="T4" fmla="*/ 25 w 63"/>
                  <a:gd name="T5" fmla="*/ 3 h 30"/>
                  <a:gd name="T6" fmla="*/ 44 w 63"/>
                  <a:gd name="T7" fmla="*/ 0 h 30"/>
                  <a:gd name="T8" fmla="*/ 63 w 63"/>
                  <a:gd name="T9" fmla="*/ 5 h 30"/>
                  <a:gd name="T10" fmla="*/ 59 w 63"/>
                  <a:gd name="T11" fmla="*/ 10 h 30"/>
                  <a:gd name="T12" fmla="*/ 44 w 63"/>
                  <a:gd name="T13" fmla="*/ 5 h 30"/>
                  <a:gd name="T14" fmla="*/ 29 w 63"/>
                  <a:gd name="T15" fmla="*/ 8 h 30"/>
                  <a:gd name="T16" fmla="*/ 14 w 63"/>
                  <a:gd name="T17" fmla="*/ 17 h 30"/>
                  <a:gd name="T18" fmla="*/ 5 w 63"/>
                  <a:gd name="T19" fmla="*/ 30 h 30"/>
                  <a:gd name="T20" fmla="*/ 0 w 63"/>
                  <a:gd name="T21" fmla="*/ 26 h 3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3"/>
                  <a:gd name="T34" fmla="*/ 0 h 30"/>
                  <a:gd name="T35" fmla="*/ 63 w 63"/>
                  <a:gd name="T36" fmla="*/ 30 h 3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3" h="30">
                    <a:moveTo>
                      <a:pt x="0" y="26"/>
                    </a:moveTo>
                    <a:lnTo>
                      <a:pt x="9" y="14"/>
                    </a:lnTo>
                    <a:lnTo>
                      <a:pt x="25" y="3"/>
                    </a:lnTo>
                    <a:lnTo>
                      <a:pt x="44" y="0"/>
                    </a:lnTo>
                    <a:lnTo>
                      <a:pt x="63" y="5"/>
                    </a:lnTo>
                    <a:lnTo>
                      <a:pt x="59" y="10"/>
                    </a:lnTo>
                    <a:lnTo>
                      <a:pt x="44" y="5"/>
                    </a:lnTo>
                    <a:lnTo>
                      <a:pt x="29" y="8"/>
                    </a:lnTo>
                    <a:lnTo>
                      <a:pt x="14" y="17"/>
                    </a:lnTo>
                    <a:lnTo>
                      <a:pt x="5" y="30"/>
                    </a:lnTo>
                    <a:lnTo>
                      <a:pt x="0" y="26"/>
                    </a:lnTo>
                    <a:close/>
                  </a:path>
                </a:pathLst>
              </a:custGeom>
              <a:solidFill>
                <a:srgbClr val="F8BDD6"/>
              </a:solidFill>
              <a:ln w="9525">
                <a:noFill/>
                <a:round/>
                <a:headEnd/>
                <a:tailEnd/>
              </a:ln>
            </p:spPr>
            <p:txBody>
              <a:bodyPr/>
              <a:lstStyle/>
              <a:p>
                <a:endParaRPr lang="ru-RU"/>
              </a:p>
            </p:txBody>
          </p:sp>
          <p:sp>
            <p:nvSpPr>
              <p:cNvPr id="163984" name="Freeform 209"/>
              <p:cNvSpPr>
                <a:spLocks/>
              </p:cNvSpPr>
              <p:nvPr/>
            </p:nvSpPr>
            <p:spPr bwMode="auto">
              <a:xfrm>
                <a:off x="3527" y="611"/>
                <a:ext cx="32" cy="59"/>
              </a:xfrm>
              <a:custGeom>
                <a:avLst/>
                <a:gdLst>
                  <a:gd name="T0" fmla="*/ 5 w 32"/>
                  <a:gd name="T1" fmla="*/ 0 h 59"/>
                  <a:gd name="T2" fmla="*/ 20 w 32"/>
                  <a:gd name="T3" fmla="*/ 9 h 59"/>
                  <a:gd name="T4" fmla="*/ 29 w 32"/>
                  <a:gd name="T5" fmla="*/ 26 h 59"/>
                  <a:gd name="T6" fmla="*/ 32 w 32"/>
                  <a:gd name="T7" fmla="*/ 42 h 59"/>
                  <a:gd name="T8" fmla="*/ 29 w 32"/>
                  <a:gd name="T9" fmla="*/ 59 h 59"/>
                  <a:gd name="T10" fmla="*/ 22 w 32"/>
                  <a:gd name="T11" fmla="*/ 57 h 59"/>
                  <a:gd name="T12" fmla="*/ 26 w 32"/>
                  <a:gd name="T13" fmla="*/ 42 h 59"/>
                  <a:gd name="T14" fmla="*/ 22 w 32"/>
                  <a:gd name="T15" fmla="*/ 28 h 59"/>
                  <a:gd name="T16" fmla="*/ 14 w 32"/>
                  <a:gd name="T17" fmla="*/ 15 h 59"/>
                  <a:gd name="T18" fmla="*/ 0 w 32"/>
                  <a:gd name="T19" fmla="*/ 5 h 59"/>
                  <a:gd name="T20" fmla="*/ 5 w 32"/>
                  <a:gd name="T21" fmla="*/ 0 h 5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2"/>
                  <a:gd name="T34" fmla="*/ 0 h 59"/>
                  <a:gd name="T35" fmla="*/ 32 w 32"/>
                  <a:gd name="T36" fmla="*/ 59 h 5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2" h="59">
                    <a:moveTo>
                      <a:pt x="5" y="0"/>
                    </a:moveTo>
                    <a:lnTo>
                      <a:pt x="20" y="9"/>
                    </a:lnTo>
                    <a:lnTo>
                      <a:pt x="29" y="26"/>
                    </a:lnTo>
                    <a:lnTo>
                      <a:pt x="32" y="42"/>
                    </a:lnTo>
                    <a:lnTo>
                      <a:pt x="29" y="59"/>
                    </a:lnTo>
                    <a:lnTo>
                      <a:pt x="22" y="57"/>
                    </a:lnTo>
                    <a:lnTo>
                      <a:pt x="26" y="42"/>
                    </a:lnTo>
                    <a:lnTo>
                      <a:pt x="22" y="28"/>
                    </a:lnTo>
                    <a:lnTo>
                      <a:pt x="14" y="15"/>
                    </a:lnTo>
                    <a:lnTo>
                      <a:pt x="0" y="5"/>
                    </a:lnTo>
                    <a:lnTo>
                      <a:pt x="5" y="0"/>
                    </a:lnTo>
                    <a:close/>
                  </a:path>
                </a:pathLst>
              </a:custGeom>
              <a:solidFill>
                <a:srgbClr val="F8BDD6"/>
              </a:solidFill>
              <a:ln w="9525">
                <a:noFill/>
                <a:round/>
                <a:headEnd/>
                <a:tailEnd/>
              </a:ln>
            </p:spPr>
            <p:txBody>
              <a:bodyPr/>
              <a:lstStyle/>
              <a:p>
                <a:endParaRPr lang="ru-RU"/>
              </a:p>
            </p:txBody>
          </p:sp>
          <p:sp>
            <p:nvSpPr>
              <p:cNvPr id="163985" name="Freeform 210"/>
              <p:cNvSpPr>
                <a:spLocks/>
              </p:cNvSpPr>
              <p:nvPr/>
            </p:nvSpPr>
            <p:spPr bwMode="auto">
              <a:xfrm>
                <a:off x="3527" y="611"/>
                <a:ext cx="5" cy="3"/>
              </a:xfrm>
              <a:custGeom>
                <a:avLst/>
                <a:gdLst>
                  <a:gd name="T0" fmla="*/ 5 w 5"/>
                  <a:gd name="T1" fmla="*/ 0 h 3"/>
                  <a:gd name="T2" fmla="*/ 0 w 5"/>
                  <a:gd name="T3" fmla="*/ 3 h 3"/>
                  <a:gd name="T4" fmla="*/ 1 w 5"/>
                  <a:gd name="T5" fmla="*/ 3 h 3"/>
                  <a:gd name="T6" fmla="*/ 5 w 5"/>
                  <a:gd name="T7" fmla="*/ 0 h 3"/>
                  <a:gd name="T8" fmla="*/ 0 60000 65536"/>
                  <a:gd name="T9" fmla="*/ 0 60000 65536"/>
                  <a:gd name="T10" fmla="*/ 0 60000 65536"/>
                  <a:gd name="T11" fmla="*/ 0 60000 65536"/>
                  <a:gd name="T12" fmla="*/ 0 w 5"/>
                  <a:gd name="T13" fmla="*/ 0 h 3"/>
                  <a:gd name="T14" fmla="*/ 5 w 5"/>
                  <a:gd name="T15" fmla="*/ 3 h 3"/>
                </a:gdLst>
                <a:ahLst/>
                <a:cxnLst>
                  <a:cxn ang="T8">
                    <a:pos x="T0" y="T1"/>
                  </a:cxn>
                  <a:cxn ang="T9">
                    <a:pos x="T2" y="T3"/>
                  </a:cxn>
                  <a:cxn ang="T10">
                    <a:pos x="T4" y="T5"/>
                  </a:cxn>
                  <a:cxn ang="T11">
                    <a:pos x="T6" y="T7"/>
                  </a:cxn>
                </a:cxnLst>
                <a:rect l="T12" t="T13" r="T14" b="T15"/>
                <a:pathLst>
                  <a:path w="5" h="3">
                    <a:moveTo>
                      <a:pt x="5" y="0"/>
                    </a:moveTo>
                    <a:lnTo>
                      <a:pt x="0" y="3"/>
                    </a:lnTo>
                    <a:lnTo>
                      <a:pt x="1" y="3"/>
                    </a:lnTo>
                    <a:lnTo>
                      <a:pt x="5" y="0"/>
                    </a:lnTo>
                    <a:close/>
                  </a:path>
                </a:pathLst>
              </a:custGeom>
              <a:solidFill>
                <a:srgbClr val="F8BDD6"/>
              </a:solidFill>
              <a:ln w="9525">
                <a:noFill/>
                <a:round/>
                <a:headEnd/>
                <a:tailEnd/>
              </a:ln>
            </p:spPr>
            <p:txBody>
              <a:bodyPr/>
              <a:lstStyle/>
              <a:p>
                <a:endParaRPr lang="ru-RU"/>
              </a:p>
            </p:txBody>
          </p:sp>
          <p:sp>
            <p:nvSpPr>
              <p:cNvPr id="163986" name="Freeform 211"/>
              <p:cNvSpPr>
                <a:spLocks/>
              </p:cNvSpPr>
              <p:nvPr/>
            </p:nvSpPr>
            <p:spPr bwMode="auto">
              <a:xfrm>
                <a:off x="3495" y="668"/>
                <a:ext cx="59" cy="31"/>
              </a:xfrm>
              <a:custGeom>
                <a:avLst/>
                <a:gdLst>
                  <a:gd name="T0" fmla="*/ 59 w 59"/>
                  <a:gd name="T1" fmla="*/ 5 h 31"/>
                  <a:gd name="T2" fmla="*/ 48 w 59"/>
                  <a:gd name="T3" fmla="*/ 19 h 31"/>
                  <a:gd name="T4" fmla="*/ 33 w 59"/>
                  <a:gd name="T5" fmla="*/ 28 h 31"/>
                  <a:gd name="T6" fmla="*/ 17 w 59"/>
                  <a:gd name="T7" fmla="*/ 31 h 31"/>
                  <a:gd name="T8" fmla="*/ 0 w 59"/>
                  <a:gd name="T9" fmla="*/ 28 h 31"/>
                  <a:gd name="T10" fmla="*/ 0 w 59"/>
                  <a:gd name="T11" fmla="*/ 22 h 31"/>
                  <a:gd name="T12" fmla="*/ 17 w 59"/>
                  <a:gd name="T13" fmla="*/ 25 h 31"/>
                  <a:gd name="T14" fmla="*/ 31 w 59"/>
                  <a:gd name="T15" fmla="*/ 22 h 31"/>
                  <a:gd name="T16" fmla="*/ 43 w 59"/>
                  <a:gd name="T17" fmla="*/ 14 h 31"/>
                  <a:gd name="T18" fmla="*/ 54 w 59"/>
                  <a:gd name="T19" fmla="*/ 0 h 31"/>
                  <a:gd name="T20" fmla="*/ 59 w 59"/>
                  <a:gd name="T21" fmla="*/ 5 h 3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9"/>
                  <a:gd name="T34" fmla="*/ 0 h 31"/>
                  <a:gd name="T35" fmla="*/ 59 w 59"/>
                  <a:gd name="T36" fmla="*/ 31 h 3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9" h="31">
                    <a:moveTo>
                      <a:pt x="59" y="5"/>
                    </a:moveTo>
                    <a:lnTo>
                      <a:pt x="48" y="19"/>
                    </a:lnTo>
                    <a:lnTo>
                      <a:pt x="33" y="28"/>
                    </a:lnTo>
                    <a:lnTo>
                      <a:pt x="17" y="31"/>
                    </a:lnTo>
                    <a:lnTo>
                      <a:pt x="0" y="28"/>
                    </a:lnTo>
                    <a:lnTo>
                      <a:pt x="0" y="22"/>
                    </a:lnTo>
                    <a:lnTo>
                      <a:pt x="17" y="25"/>
                    </a:lnTo>
                    <a:lnTo>
                      <a:pt x="31" y="22"/>
                    </a:lnTo>
                    <a:lnTo>
                      <a:pt x="43" y="14"/>
                    </a:lnTo>
                    <a:lnTo>
                      <a:pt x="54" y="0"/>
                    </a:lnTo>
                    <a:lnTo>
                      <a:pt x="59" y="5"/>
                    </a:lnTo>
                    <a:close/>
                  </a:path>
                </a:pathLst>
              </a:custGeom>
              <a:solidFill>
                <a:srgbClr val="F8BDD6"/>
              </a:solidFill>
              <a:ln w="9525">
                <a:noFill/>
                <a:round/>
                <a:headEnd/>
                <a:tailEnd/>
              </a:ln>
            </p:spPr>
            <p:txBody>
              <a:bodyPr/>
              <a:lstStyle/>
              <a:p>
                <a:endParaRPr lang="ru-RU"/>
              </a:p>
            </p:txBody>
          </p:sp>
          <p:sp>
            <p:nvSpPr>
              <p:cNvPr id="163987" name="Freeform 212"/>
              <p:cNvSpPr>
                <a:spLocks/>
              </p:cNvSpPr>
              <p:nvPr/>
            </p:nvSpPr>
            <p:spPr bwMode="auto">
              <a:xfrm>
                <a:off x="3550" y="668"/>
                <a:ext cx="4" cy="4"/>
              </a:xfrm>
              <a:custGeom>
                <a:avLst/>
                <a:gdLst>
                  <a:gd name="T0" fmla="*/ 4 w 4"/>
                  <a:gd name="T1" fmla="*/ 3 h 4"/>
                  <a:gd name="T2" fmla="*/ 3 w 4"/>
                  <a:gd name="T3" fmla="*/ 4 h 4"/>
                  <a:gd name="T4" fmla="*/ 0 w 4"/>
                  <a:gd name="T5" fmla="*/ 0 h 4"/>
                  <a:gd name="T6" fmla="*/ 0 w 4"/>
                  <a:gd name="T7" fmla="*/ 2 h 4"/>
                  <a:gd name="T8" fmla="*/ 4 w 4"/>
                  <a:gd name="T9" fmla="*/ 3 h 4"/>
                  <a:gd name="T10" fmla="*/ 0 60000 65536"/>
                  <a:gd name="T11" fmla="*/ 0 60000 65536"/>
                  <a:gd name="T12" fmla="*/ 0 60000 65536"/>
                  <a:gd name="T13" fmla="*/ 0 60000 65536"/>
                  <a:gd name="T14" fmla="*/ 0 60000 65536"/>
                  <a:gd name="T15" fmla="*/ 0 w 4"/>
                  <a:gd name="T16" fmla="*/ 0 h 4"/>
                  <a:gd name="T17" fmla="*/ 4 w 4"/>
                  <a:gd name="T18" fmla="*/ 4 h 4"/>
                </a:gdLst>
                <a:ahLst/>
                <a:cxnLst>
                  <a:cxn ang="T10">
                    <a:pos x="T0" y="T1"/>
                  </a:cxn>
                  <a:cxn ang="T11">
                    <a:pos x="T2" y="T3"/>
                  </a:cxn>
                  <a:cxn ang="T12">
                    <a:pos x="T4" y="T5"/>
                  </a:cxn>
                  <a:cxn ang="T13">
                    <a:pos x="T6" y="T7"/>
                  </a:cxn>
                  <a:cxn ang="T14">
                    <a:pos x="T8" y="T9"/>
                  </a:cxn>
                </a:cxnLst>
                <a:rect l="T15" t="T16" r="T17" b="T18"/>
                <a:pathLst>
                  <a:path w="4" h="4">
                    <a:moveTo>
                      <a:pt x="4" y="3"/>
                    </a:moveTo>
                    <a:lnTo>
                      <a:pt x="3" y="4"/>
                    </a:lnTo>
                    <a:lnTo>
                      <a:pt x="0" y="0"/>
                    </a:lnTo>
                    <a:lnTo>
                      <a:pt x="0" y="2"/>
                    </a:lnTo>
                    <a:lnTo>
                      <a:pt x="4" y="3"/>
                    </a:lnTo>
                    <a:close/>
                  </a:path>
                </a:pathLst>
              </a:custGeom>
              <a:solidFill>
                <a:srgbClr val="F8BDD6"/>
              </a:solidFill>
              <a:ln w="9525">
                <a:noFill/>
                <a:round/>
                <a:headEnd/>
                <a:tailEnd/>
              </a:ln>
            </p:spPr>
            <p:txBody>
              <a:bodyPr/>
              <a:lstStyle/>
              <a:p>
                <a:endParaRPr lang="ru-RU"/>
              </a:p>
            </p:txBody>
          </p:sp>
          <p:sp>
            <p:nvSpPr>
              <p:cNvPr id="163988" name="Freeform 213"/>
              <p:cNvSpPr>
                <a:spLocks/>
              </p:cNvSpPr>
              <p:nvPr/>
            </p:nvSpPr>
            <p:spPr bwMode="auto">
              <a:xfrm>
                <a:off x="3463" y="635"/>
                <a:ext cx="32" cy="59"/>
              </a:xfrm>
              <a:custGeom>
                <a:avLst/>
                <a:gdLst>
                  <a:gd name="T0" fmla="*/ 27 w 32"/>
                  <a:gd name="T1" fmla="*/ 59 h 59"/>
                  <a:gd name="T2" fmla="*/ 13 w 32"/>
                  <a:gd name="T3" fmla="*/ 48 h 59"/>
                  <a:gd name="T4" fmla="*/ 4 w 32"/>
                  <a:gd name="T5" fmla="*/ 33 h 59"/>
                  <a:gd name="T6" fmla="*/ 0 w 32"/>
                  <a:gd name="T7" fmla="*/ 16 h 59"/>
                  <a:gd name="T8" fmla="*/ 5 w 32"/>
                  <a:gd name="T9" fmla="*/ 0 h 59"/>
                  <a:gd name="T10" fmla="*/ 10 w 32"/>
                  <a:gd name="T11" fmla="*/ 0 h 59"/>
                  <a:gd name="T12" fmla="*/ 5 w 32"/>
                  <a:gd name="T13" fmla="*/ 16 h 59"/>
                  <a:gd name="T14" fmla="*/ 8 w 32"/>
                  <a:gd name="T15" fmla="*/ 30 h 59"/>
                  <a:gd name="T16" fmla="*/ 17 w 32"/>
                  <a:gd name="T17" fmla="*/ 43 h 59"/>
                  <a:gd name="T18" fmla="*/ 32 w 32"/>
                  <a:gd name="T19" fmla="*/ 54 h 59"/>
                  <a:gd name="T20" fmla="*/ 27 w 32"/>
                  <a:gd name="T21" fmla="*/ 59 h 5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2"/>
                  <a:gd name="T34" fmla="*/ 0 h 59"/>
                  <a:gd name="T35" fmla="*/ 32 w 32"/>
                  <a:gd name="T36" fmla="*/ 59 h 5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2" h="59">
                    <a:moveTo>
                      <a:pt x="27" y="59"/>
                    </a:moveTo>
                    <a:lnTo>
                      <a:pt x="13" y="48"/>
                    </a:lnTo>
                    <a:lnTo>
                      <a:pt x="4" y="33"/>
                    </a:lnTo>
                    <a:lnTo>
                      <a:pt x="0" y="16"/>
                    </a:lnTo>
                    <a:lnTo>
                      <a:pt x="5" y="0"/>
                    </a:lnTo>
                    <a:lnTo>
                      <a:pt x="10" y="0"/>
                    </a:lnTo>
                    <a:lnTo>
                      <a:pt x="5" y="16"/>
                    </a:lnTo>
                    <a:lnTo>
                      <a:pt x="8" y="30"/>
                    </a:lnTo>
                    <a:lnTo>
                      <a:pt x="17" y="43"/>
                    </a:lnTo>
                    <a:lnTo>
                      <a:pt x="32" y="54"/>
                    </a:lnTo>
                    <a:lnTo>
                      <a:pt x="27" y="59"/>
                    </a:lnTo>
                    <a:close/>
                  </a:path>
                </a:pathLst>
              </a:custGeom>
              <a:solidFill>
                <a:srgbClr val="F8BDD6"/>
              </a:solidFill>
              <a:ln w="9525">
                <a:noFill/>
                <a:round/>
                <a:headEnd/>
                <a:tailEnd/>
              </a:ln>
            </p:spPr>
            <p:txBody>
              <a:bodyPr/>
              <a:lstStyle/>
              <a:p>
                <a:endParaRPr lang="ru-RU"/>
              </a:p>
            </p:txBody>
          </p:sp>
          <p:sp>
            <p:nvSpPr>
              <p:cNvPr id="163989" name="Freeform 214"/>
              <p:cNvSpPr>
                <a:spLocks/>
              </p:cNvSpPr>
              <p:nvPr/>
            </p:nvSpPr>
            <p:spPr bwMode="auto">
              <a:xfrm>
                <a:off x="3493" y="690"/>
                <a:ext cx="3" cy="5"/>
              </a:xfrm>
              <a:custGeom>
                <a:avLst/>
                <a:gdLst>
                  <a:gd name="T0" fmla="*/ 2 w 3"/>
                  <a:gd name="T1" fmla="*/ 5 h 5"/>
                  <a:gd name="T2" fmla="*/ 1 w 3"/>
                  <a:gd name="T3" fmla="*/ 5 h 5"/>
                  <a:gd name="T4" fmla="*/ 0 w 3"/>
                  <a:gd name="T5" fmla="*/ 5 h 5"/>
                  <a:gd name="T6" fmla="*/ 3 w 3"/>
                  <a:gd name="T7" fmla="*/ 0 h 5"/>
                  <a:gd name="T8" fmla="*/ 2 w 3"/>
                  <a:gd name="T9" fmla="*/ 0 h 5"/>
                  <a:gd name="T10" fmla="*/ 2 w 3"/>
                  <a:gd name="T11" fmla="*/ 5 h 5"/>
                  <a:gd name="T12" fmla="*/ 0 60000 65536"/>
                  <a:gd name="T13" fmla="*/ 0 60000 65536"/>
                  <a:gd name="T14" fmla="*/ 0 60000 65536"/>
                  <a:gd name="T15" fmla="*/ 0 60000 65536"/>
                  <a:gd name="T16" fmla="*/ 0 60000 65536"/>
                  <a:gd name="T17" fmla="*/ 0 60000 65536"/>
                  <a:gd name="T18" fmla="*/ 0 w 3"/>
                  <a:gd name="T19" fmla="*/ 0 h 5"/>
                  <a:gd name="T20" fmla="*/ 3 w 3"/>
                  <a:gd name="T21" fmla="*/ 5 h 5"/>
                </a:gdLst>
                <a:ahLst/>
                <a:cxnLst>
                  <a:cxn ang="T12">
                    <a:pos x="T0" y="T1"/>
                  </a:cxn>
                  <a:cxn ang="T13">
                    <a:pos x="T2" y="T3"/>
                  </a:cxn>
                  <a:cxn ang="T14">
                    <a:pos x="T4" y="T5"/>
                  </a:cxn>
                  <a:cxn ang="T15">
                    <a:pos x="T6" y="T7"/>
                  </a:cxn>
                  <a:cxn ang="T16">
                    <a:pos x="T8" y="T9"/>
                  </a:cxn>
                  <a:cxn ang="T17">
                    <a:pos x="T10" y="T11"/>
                  </a:cxn>
                </a:cxnLst>
                <a:rect l="T18" t="T19" r="T20" b="T21"/>
                <a:pathLst>
                  <a:path w="3" h="5">
                    <a:moveTo>
                      <a:pt x="2" y="5"/>
                    </a:moveTo>
                    <a:lnTo>
                      <a:pt x="1" y="5"/>
                    </a:lnTo>
                    <a:lnTo>
                      <a:pt x="0" y="5"/>
                    </a:lnTo>
                    <a:lnTo>
                      <a:pt x="3" y="0"/>
                    </a:lnTo>
                    <a:lnTo>
                      <a:pt x="2" y="0"/>
                    </a:lnTo>
                    <a:lnTo>
                      <a:pt x="2" y="5"/>
                    </a:lnTo>
                    <a:close/>
                  </a:path>
                </a:pathLst>
              </a:custGeom>
              <a:solidFill>
                <a:srgbClr val="F8BDD6"/>
              </a:solidFill>
              <a:ln w="9525">
                <a:noFill/>
                <a:round/>
                <a:headEnd/>
                <a:tailEnd/>
              </a:ln>
            </p:spPr>
            <p:txBody>
              <a:bodyPr/>
              <a:lstStyle/>
              <a:p>
                <a:endParaRPr lang="ru-RU"/>
              </a:p>
            </p:txBody>
          </p:sp>
          <p:sp>
            <p:nvSpPr>
              <p:cNvPr id="163990" name="Freeform 215"/>
              <p:cNvSpPr>
                <a:spLocks/>
              </p:cNvSpPr>
              <p:nvPr/>
            </p:nvSpPr>
            <p:spPr bwMode="auto">
              <a:xfrm>
                <a:off x="3471" y="630"/>
                <a:ext cx="3" cy="6"/>
              </a:xfrm>
              <a:custGeom>
                <a:avLst/>
                <a:gdLst>
                  <a:gd name="T0" fmla="*/ 0 w 3"/>
                  <a:gd name="T1" fmla="*/ 4 h 6"/>
                  <a:gd name="T2" fmla="*/ 1 w 3"/>
                  <a:gd name="T3" fmla="*/ 0 h 6"/>
                  <a:gd name="T4" fmla="*/ 0 w 3"/>
                  <a:gd name="T5" fmla="*/ 2 h 6"/>
                  <a:gd name="T6" fmla="*/ 3 w 3"/>
                  <a:gd name="T7" fmla="*/ 6 h 6"/>
                  <a:gd name="T8" fmla="*/ 3 w 3"/>
                  <a:gd name="T9" fmla="*/ 4 h 6"/>
                  <a:gd name="T10" fmla="*/ 0 w 3"/>
                  <a:gd name="T11" fmla="*/ 4 h 6"/>
                  <a:gd name="T12" fmla="*/ 0 60000 65536"/>
                  <a:gd name="T13" fmla="*/ 0 60000 65536"/>
                  <a:gd name="T14" fmla="*/ 0 60000 65536"/>
                  <a:gd name="T15" fmla="*/ 0 60000 65536"/>
                  <a:gd name="T16" fmla="*/ 0 60000 65536"/>
                  <a:gd name="T17" fmla="*/ 0 60000 65536"/>
                  <a:gd name="T18" fmla="*/ 0 w 3"/>
                  <a:gd name="T19" fmla="*/ 0 h 6"/>
                  <a:gd name="T20" fmla="*/ 3 w 3"/>
                  <a:gd name="T21" fmla="*/ 6 h 6"/>
                </a:gdLst>
                <a:ahLst/>
                <a:cxnLst>
                  <a:cxn ang="T12">
                    <a:pos x="T0" y="T1"/>
                  </a:cxn>
                  <a:cxn ang="T13">
                    <a:pos x="T2" y="T3"/>
                  </a:cxn>
                  <a:cxn ang="T14">
                    <a:pos x="T4" y="T5"/>
                  </a:cxn>
                  <a:cxn ang="T15">
                    <a:pos x="T6" y="T7"/>
                  </a:cxn>
                  <a:cxn ang="T16">
                    <a:pos x="T8" y="T9"/>
                  </a:cxn>
                  <a:cxn ang="T17">
                    <a:pos x="T10" y="T11"/>
                  </a:cxn>
                </a:cxnLst>
                <a:rect l="T18" t="T19" r="T20" b="T21"/>
                <a:pathLst>
                  <a:path w="3" h="6">
                    <a:moveTo>
                      <a:pt x="0" y="4"/>
                    </a:moveTo>
                    <a:lnTo>
                      <a:pt x="1" y="0"/>
                    </a:lnTo>
                    <a:lnTo>
                      <a:pt x="0" y="2"/>
                    </a:lnTo>
                    <a:lnTo>
                      <a:pt x="3" y="6"/>
                    </a:lnTo>
                    <a:lnTo>
                      <a:pt x="3" y="4"/>
                    </a:lnTo>
                    <a:lnTo>
                      <a:pt x="0" y="4"/>
                    </a:lnTo>
                    <a:close/>
                  </a:path>
                </a:pathLst>
              </a:custGeom>
              <a:solidFill>
                <a:srgbClr val="F8BDD6"/>
              </a:solidFill>
              <a:ln w="9525">
                <a:noFill/>
                <a:round/>
                <a:headEnd/>
                <a:tailEnd/>
              </a:ln>
            </p:spPr>
            <p:txBody>
              <a:bodyPr/>
              <a:lstStyle/>
              <a:p>
                <a:endParaRPr lang="ru-RU"/>
              </a:p>
            </p:txBody>
          </p:sp>
          <p:sp>
            <p:nvSpPr>
              <p:cNvPr id="163991" name="Freeform 216"/>
              <p:cNvSpPr>
                <a:spLocks/>
              </p:cNvSpPr>
              <p:nvPr/>
            </p:nvSpPr>
            <p:spPr bwMode="auto">
              <a:xfrm>
                <a:off x="3619" y="675"/>
                <a:ext cx="88" cy="86"/>
              </a:xfrm>
              <a:custGeom>
                <a:avLst/>
                <a:gdLst>
                  <a:gd name="T0" fmla="*/ 3 w 88"/>
                  <a:gd name="T1" fmla="*/ 25 h 86"/>
                  <a:gd name="T2" fmla="*/ 8 w 88"/>
                  <a:gd name="T3" fmla="*/ 17 h 86"/>
                  <a:gd name="T4" fmla="*/ 13 w 88"/>
                  <a:gd name="T5" fmla="*/ 11 h 86"/>
                  <a:gd name="T6" fmla="*/ 20 w 88"/>
                  <a:gd name="T7" fmla="*/ 6 h 86"/>
                  <a:gd name="T8" fmla="*/ 28 w 88"/>
                  <a:gd name="T9" fmla="*/ 3 h 86"/>
                  <a:gd name="T10" fmla="*/ 37 w 88"/>
                  <a:gd name="T11" fmla="*/ 0 h 86"/>
                  <a:gd name="T12" fmla="*/ 44 w 88"/>
                  <a:gd name="T13" fmla="*/ 0 h 86"/>
                  <a:gd name="T14" fmla="*/ 54 w 88"/>
                  <a:gd name="T15" fmla="*/ 1 h 86"/>
                  <a:gd name="T16" fmla="*/ 62 w 88"/>
                  <a:gd name="T17" fmla="*/ 3 h 86"/>
                  <a:gd name="T18" fmla="*/ 69 w 88"/>
                  <a:gd name="T19" fmla="*/ 8 h 86"/>
                  <a:gd name="T20" fmla="*/ 76 w 88"/>
                  <a:gd name="T21" fmla="*/ 14 h 86"/>
                  <a:gd name="T22" fmla="*/ 81 w 88"/>
                  <a:gd name="T23" fmla="*/ 20 h 86"/>
                  <a:gd name="T24" fmla="*/ 86 w 88"/>
                  <a:gd name="T25" fmla="*/ 28 h 86"/>
                  <a:gd name="T26" fmla="*/ 88 w 88"/>
                  <a:gd name="T27" fmla="*/ 36 h 86"/>
                  <a:gd name="T28" fmla="*/ 88 w 88"/>
                  <a:gd name="T29" fmla="*/ 44 h 86"/>
                  <a:gd name="T30" fmla="*/ 88 w 88"/>
                  <a:gd name="T31" fmla="*/ 51 h 86"/>
                  <a:gd name="T32" fmla="*/ 84 w 88"/>
                  <a:gd name="T33" fmla="*/ 59 h 86"/>
                  <a:gd name="T34" fmla="*/ 79 w 88"/>
                  <a:gd name="T35" fmla="*/ 68 h 86"/>
                  <a:gd name="T36" fmla="*/ 75 w 88"/>
                  <a:gd name="T37" fmla="*/ 74 h 86"/>
                  <a:gd name="T38" fmla="*/ 67 w 88"/>
                  <a:gd name="T39" fmla="*/ 79 h 86"/>
                  <a:gd name="T40" fmla="*/ 60 w 88"/>
                  <a:gd name="T41" fmla="*/ 83 h 86"/>
                  <a:gd name="T42" fmla="*/ 51 w 88"/>
                  <a:gd name="T43" fmla="*/ 85 h 86"/>
                  <a:gd name="T44" fmla="*/ 43 w 88"/>
                  <a:gd name="T45" fmla="*/ 86 h 86"/>
                  <a:gd name="T46" fmla="*/ 35 w 88"/>
                  <a:gd name="T47" fmla="*/ 85 h 86"/>
                  <a:gd name="T48" fmla="*/ 26 w 88"/>
                  <a:gd name="T49" fmla="*/ 81 h 86"/>
                  <a:gd name="T50" fmla="*/ 18 w 88"/>
                  <a:gd name="T51" fmla="*/ 77 h 86"/>
                  <a:gd name="T52" fmla="*/ 11 w 88"/>
                  <a:gd name="T53" fmla="*/ 72 h 86"/>
                  <a:gd name="T54" fmla="*/ 7 w 88"/>
                  <a:gd name="T55" fmla="*/ 66 h 86"/>
                  <a:gd name="T56" fmla="*/ 1 w 88"/>
                  <a:gd name="T57" fmla="*/ 58 h 86"/>
                  <a:gd name="T58" fmla="*/ 0 w 88"/>
                  <a:gd name="T59" fmla="*/ 50 h 86"/>
                  <a:gd name="T60" fmla="*/ 0 w 88"/>
                  <a:gd name="T61" fmla="*/ 42 h 86"/>
                  <a:gd name="T62" fmla="*/ 0 w 88"/>
                  <a:gd name="T63" fmla="*/ 33 h 86"/>
                  <a:gd name="T64" fmla="*/ 3 w 88"/>
                  <a:gd name="T65" fmla="*/ 25 h 8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8"/>
                  <a:gd name="T100" fmla="*/ 0 h 86"/>
                  <a:gd name="T101" fmla="*/ 88 w 88"/>
                  <a:gd name="T102" fmla="*/ 86 h 8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8" h="86">
                    <a:moveTo>
                      <a:pt x="3" y="25"/>
                    </a:moveTo>
                    <a:lnTo>
                      <a:pt x="8" y="17"/>
                    </a:lnTo>
                    <a:lnTo>
                      <a:pt x="13" y="11"/>
                    </a:lnTo>
                    <a:lnTo>
                      <a:pt x="20" y="6"/>
                    </a:lnTo>
                    <a:lnTo>
                      <a:pt x="28" y="3"/>
                    </a:lnTo>
                    <a:lnTo>
                      <a:pt x="37" y="0"/>
                    </a:lnTo>
                    <a:lnTo>
                      <a:pt x="44" y="0"/>
                    </a:lnTo>
                    <a:lnTo>
                      <a:pt x="54" y="1"/>
                    </a:lnTo>
                    <a:lnTo>
                      <a:pt x="62" y="3"/>
                    </a:lnTo>
                    <a:lnTo>
                      <a:pt x="69" y="8"/>
                    </a:lnTo>
                    <a:lnTo>
                      <a:pt x="76" y="14"/>
                    </a:lnTo>
                    <a:lnTo>
                      <a:pt x="81" y="20"/>
                    </a:lnTo>
                    <a:lnTo>
                      <a:pt x="86" y="28"/>
                    </a:lnTo>
                    <a:lnTo>
                      <a:pt x="88" y="36"/>
                    </a:lnTo>
                    <a:lnTo>
                      <a:pt x="88" y="44"/>
                    </a:lnTo>
                    <a:lnTo>
                      <a:pt x="88" y="51"/>
                    </a:lnTo>
                    <a:lnTo>
                      <a:pt x="84" y="59"/>
                    </a:lnTo>
                    <a:lnTo>
                      <a:pt x="79" y="68"/>
                    </a:lnTo>
                    <a:lnTo>
                      <a:pt x="75" y="74"/>
                    </a:lnTo>
                    <a:lnTo>
                      <a:pt x="67" y="79"/>
                    </a:lnTo>
                    <a:lnTo>
                      <a:pt x="60" y="83"/>
                    </a:lnTo>
                    <a:lnTo>
                      <a:pt x="51" y="85"/>
                    </a:lnTo>
                    <a:lnTo>
                      <a:pt x="43" y="86"/>
                    </a:lnTo>
                    <a:lnTo>
                      <a:pt x="35" y="85"/>
                    </a:lnTo>
                    <a:lnTo>
                      <a:pt x="26" y="81"/>
                    </a:lnTo>
                    <a:lnTo>
                      <a:pt x="18" y="77"/>
                    </a:lnTo>
                    <a:lnTo>
                      <a:pt x="11" y="72"/>
                    </a:lnTo>
                    <a:lnTo>
                      <a:pt x="7" y="66"/>
                    </a:lnTo>
                    <a:lnTo>
                      <a:pt x="1" y="58"/>
                    </a:lnTo>
                    <a:lnTo>
                      <a:pt x="0" y="50"/>
                    </a:lnTo>
                    <a:lnTo>
                      <a:pt x="0" y="42"/>
                    </a:lnTo>
                    <a:lnTo>
                      <a:pt x="0" y="33"/>
                    </a:lnTo>
                    <a:lnTo>
                      <a:pt x="3" y="25"/>
                    </a:lnTo>
                    <a:close/>
                  </a:path>
                </a:pathLst>
              </a:custGeom>
              <a:solidFill>
                <a:srgbClr val="F561AF"/>
              </a:solidFill>
              <a:ln w="9525">
                <a:noFill/>
                <a:round/>
                <a:headEnd/>
                <a:tailEnd/>
              </a:ln>
            </p:spPr>
            <p:txBody>
              <a:bodyPr/>
              <a:lstStyle/>
              <a:p>
                <a:endParaRPr lang="ru-RU"/>
              </a:p>
            </p:txBody>
          </p:sp>
          <p:sp>
            <p:nvSpPr>
              <p:cNvPr id="163992" name="Freeform 217"/>
              <p:cNvSpPr>
                <a:spLocks/>
              </p:cNvSpPr>
              <p:nvPr/>
            </p:nvSpPr>
            <p:spPr bwMode="auto">
              <a:xfrm>
                <a:off x="3619" y="672"/>
                <a:ext cx="61" cy="30"/>
              </a:xfrm>
              <a:custGeom>
                <a:avLst/>
                <a:gdLst>
                  <a:gd name="T0" fmla="*/ 0 w 61"/>
                  <a:gd name="T1" fmla="*/ 27 h 30"/>
                  <a:gd name="T2" fmla="*/ 5 w 61"/>
                  <a:gd name="T3" fmla="*/ 19 h 30"/>
                  <a:gd name="T4" fmla="*/ 11 w 61"/>
                  <a:gd name="T5" fmla="*/ 13 h 30"/>
                  <a:gd name="T6" fmla="*/ 17 w 61"/>
                  <a:gd name="T7" fmla="*/ 6 h 30"/>
                  <a:gd name="T8" fmla="*/ 27 w 61"/>
                  <a:gd name="T9" fmla="*/ 3 h 30"/>
                  <a:gd name="T10" fmla="*/ 34 w 61"/>
                  <a:gd name="T11" fmla="*/ 0 h 30"/>
                  <a:gd name="T12" fmla="*/ 44 w 61"/>
                  <a:gd name="T13" fmla="*/ 0 h 30"/>
                  <a:gd name="T14" fmla="*/ 53 w 61"/>
                  <a:gd name="T15" fmla="*/ 2 h 30"/>
                  <a:gd name="T16" fmla="*/ 61 w 61"/>
                  <a:gd name="T17" fmla="*/ 3 h 30"/>
                  <a:gd name="T18" fmla="*/ 59 w 61"/>
                  <a:gd name="T19" fmla="*/ 9 h 30"/>
                  <a:gd name="T20" fmla="*/ 51 w 61"/>
                  <a:gd name="T21" fmla="*/ 6 h 30"/>
                  <a:gd name="T22" fmla="*/ 44 w 61"/>
                  <a:gd name="T23" fmla="*/ 6 h 30"/>
                  <a:gd name="T24" fmla="*/ 36 w 61"/>
                  <a:gd name="T25" fmla="*/ 6 h 30"/>
                  <a:gd name="T26" fmla="*/ 28 w 61"/>
                  <a:gd name="T27" fmla="*/ 9 h 30"/>
                  <a:gd name="T28" fmla="*/ 22 w 61"/>
                  <a:gd name="T29" fmla="*/ 13 h 30"/>
                  <a:gd name="T30" fmla="*/ 16 w 61"/>
                  <a:gd name="T31" fmla="*/ 17 h 30"/>
                  <a:gd name="T32" fmla="*/ 9 w 61"/>
                  <a:gd name="T33" fmla="*/ 23 h 30"/>
                  <a:gd name="T34" fmla="*/ 6 w 61"/>
                  <a:gd name="T35" fmla="*/ 30 h 30"/>
                  <a:gd name="T36" fmla="*/ 0 w 61"/>
                  <a:gd name="T37" fmla="*/ 27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1"/>
                  <a:gd name="T58" fmla="*/ 0 h 30"/>
                  <a:gd name="T59" fmla="*/ 61 w 61"/>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1" h="30">
                    <a:moveTo>
                      <a:pt x="0" y="27"/>
                    </a:moveTo>
                    <a:lnTo>
                      <a:pt x="5" y="19"/>
                    </a:lnTo>
                    <a:lnTo>
                      <a:pt x="11" y="13"/>
                    </a:lnTo>
                    <a:lnTo>
                      <a:pt x="17" y="6"/>
                    </a:lnTo>
                    <a:lnTo>
                      <a:pt x="27" y="3"/>
                    </a:lnTo>
                    <a:lnTo>
                      <a:pt x="34" y="0"/>
                    </a:lnTo>
                    <a:lnTo>
                      <a:pt x="44" y="0"/>
                    </a:lnTo>
                    <a:lnTo>
                      <a:pt x="53" y="2"/>
                    </a:lnTo>
                    <a:lnTo>
                      <a:pt x="61" y="3"/>
                    </a:lnTo>
                    <a:lnTo>
                      <a:pt x="59" y="9"/>
                    </a:lnTo>
                    <a:lnTo>
                      <a:pt x="51" y="6"/>
                    </a:lnTo>
                    <a:lnTo>
                      <a:pt x="44" y="6"/>
                    </a:lnTo>
                    <a:lnTo>
                      <a:pt x="36" y="6"/>
                    </a:lnTo>
                    <a:lnTo>
                      <a:pt x="28" y="9"/>
                    </a:lnTo>
                    <a:lnTo>
                      <a:pt x="22" y="13"/>
                    </a:lnTo>
                    <a:lnTo>
                      <a:pt x="16" y="17"/>
                    </a:lnTo>
                    <a:lnTo>
                      <a:pt x="9" y="23"/>
                    </a:lnTo>
                    <a:lnTo>
                      <a:pt x="6" y="30"/>
                    </a:lnTo>
                    <a:lnTo>
                      <a:pt x="0" y="27"/>
                    </a:lnTo>
                    <a:close/>
                  </a:path>
                </a:pathLst>
              </a:custGeom>
              <a:solidFill>
                <a:srgbClr val="F8BDD6"/>
              </a:solidFill>
              <a:ln w="9525">
                <a:noFill/>
                <a:round/>
                <a:headEnd/>
                <a:tailEnd/>
              </a:ln>
            </p:spPr>
            <p:txBody>
              <a:bodyPr/>
              <a:lstStyle/>
              <a:p>
                <a:endParaRPr lang="ru-RU"/>
              </a:p>
            </p:txBody>
          </p:sp>
        </p:grpSp>
        <p:grpSp>
          <p:nvGrpSpPr>
            <p:cNvPr id="22545" name="Group 218"/>
            <p:cNvGrpSpPr>
              <a:grpSpLocks/>
            </p:cNvGrpSpPr>
            <p:nvPr/>
          </p:nvGrpSpPr>
          <p:grpSpPr bwMode="auto">
            <a:xfrm>
              <a:off x="1112" y="675"/>
              <a:ext cx="3478" cy="3300"/>
              <a:chOff x="1112" y="675"/>
              <a:chExt cx="3478" cy="3300"/>
            </a:xfrm>
          </p:grpSpPr>
          <p:sp>
            <p:nvSpPr>
              <p:cNvPr id="163593" name="Freeform 219"/>
              <p:cNvSpPr>
                <a:spLocks/>
              </p:cNvSpPr>
              <p:nvPr/>
            </p:nvSpPr>
            <p:spPr bwMode="auto">
              <a:xfrm>
                <a:off x="3675" y="677"/>
                <a:ext cx="32" cy="61"/>
              </a:xfrm>
              <a:custGeom>
                <a:avLst/>
                <a:gdLst>
                  <a:gd name="T0" fmla="*/ 4 w 32"/>
                  <a:gd name="T1" fmla="*/ 0 h 61"/>
                  <a:gd name="T2" fmla="*/ 12 w 32"/>
                  <a:gd name="T3" fmla="*/ 3 h 61"/>
                  <a:gd name="T4" fmla="*/ 19 w 32"/>
                  <a:gd name="T5" fmla="*/ 10 h 61"/>
                  <a:gd name="T6" fmla="*/ 25 w 32"/>
                  <a:gd name="T7" fmla="*/ 18 h 61"/>
                  <a:gd name="T8" fmla="*/ 29 w 32"/>
                  <a:gd name="T9" fmla="*/ 26 h 61"/>
                  <a:gd name="T10" fmla="*/ 32 w 32"/>
                  <a:gd name="T11" fmla="*/ 34 h 61"/>
                  <a:gd name="T12" fmla="*/ 32 w 32"/>
                  <a:gd name="T13" fmla="*/ 43 h 61"/>
                  <a:gd name="T14" fmla="*/ 32 w 32"/>
                  <a:gd name="T15" fmla="*/ 51 h 61"/>
                  <a:gd name="T16" fmla="*/ 29 w 32"/>
                  <a:gd name="T17" fmla="*/ 61 h 61"/>
                  <a:gd name="T18" fmla="*/ 22 w 32"/>
                  <a:gd name="T19" fmla="*/ 59 h 61"/>
                  <a:gd name="T20" fmla="*/ 25 w 32"/>
                  <a:gd name="T21" fmla="*/ 51 h 61"/>
                  <a:gd name="T22" fmla="*/ 25 w 32"/>
                  <a:gd name="T23" fmla="*/ 43 h 61"/>
                  <a:gd name="T24" fmla="*/ 25 w 32"/>
                  <a:gd name="T25" fmla="*/ 35 h 61"/>
                  <a:gd name="T26" fmla="*/ 23 w 32"/>
                  <a:gd name="T27" fmla="*/ 28 h 61"/>
                  <a:gd name="T28" fmla="*/ 19 w 32"/>
                  <a:gd name="T29" fmla="*/ 21 h 61"/>
                  <a:gd name="T30" fmla="*/ 14 w 32"/>
                  <a:gd name="T31" fmla="*/ 15 h 61"/>
                  <a:gd name="T32" fmla="*/ 8 w 32"/>
                  <a:gd name="T33" fmla="*/ 10 h 61"/>
                  <a:gd name="T34" fmla="*/ 0 w 32"/>
                  <a:gd name="T35" fmla="*/ 5 h 61"/>
                  <a:gd name="T36" fmla="*/ 4 w 32"/>
                  <a:gd name="T37" fmla="*/ 0 h 6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2"/>
                  <a:gd name="T58" fmla="*/ 0 h 61"/>
                  <a:gd name="T59" fmla="*/ 32 w 32"/>
                  <a:gd name="T60" fmla="*/ 61 h 6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2" h="61">
                    <a:moveTo>
                      <a:pt x="4" y="0"/>
                    </a:moveTo>
                    <a:lnTo>
                      <a:pt x="12" y="3"/>
                    </a:lnTo>
                    <a:lnTo>
                      <a:pt x="19" y="10"/>
                    </a:lnTo>
                    <a:lnTo>
                      <a:pt x="25" y="18"/>
                    </a:lnTo>
                    <a:lnTo>
                      <a:pt x="29" y="26"/>
                    </a:lnTo>
                    <a:lnTo>
                      <a:pt x="32" y="34"/>
                    </a:lnTo>
                    <a:lnTo>
                      <a:pt x="32" y="43"/>
                    </a:lnTo>
                    <a:lnTo>
                      <a:pt x="32" y="51"/>
                    </a:lnTo>
                    <a:lnTo>
                      <a:pt x="29" y="61"/>
                    </a:lnTo>
                    <a:lnTo>
                      <a:pt x="22" y="59"/>
                    </a:lnTo>
                    <a:lnTo>
                      <a:pt x="25" y="51"/>
                    </a:lnTo>
                    <a:lnTo>
                      <a:pt x="25" y="43"/>
                    </a:lnTo>
                    <a:lnTo>
                      <a:pt x="25" y="35"/>
                    </a:lnTo>
                    <a:lnTo>
                      <a:pt x="23" y="28"/>
                    </a:lnTo>
                    <a:lnTo>
                      <a:pt x="19" y="21"/>
                    </a:lnTo>
                    <a:lnTo>
                      <a:pt x="14" y="15"/>
                    </a:lnTo>
                    <a:lnTo>
                      <a:pt x="8" y="10"/>
                    </a:lnTo>
                    <a:lnTo>
                      <a:pt x="0" y="5"/>
                    </a:lnTo>
                    <a:lnTo>
                      <a:pt x="4" y="0"/>
                    </a:lnTo>
                    <a:close/>
                  </a:path>
                </a:pathLst>
              </a:custGeom>
              <a:solidFill>
                <a:srgbClr val="F8BDD6"/>
              </a:solidFill>
              <a:ln w="9525">
                <a:noFill/>
                <a:round/>
                <a:headEnd/>
                <a:tailEnd/>
              </a:ln>
            </p:spPr>
            <p:txBody>
              <a:bodyPr/>
              <a:lstStyle/>
              <a:p>
                <a:endParaRPr lang="ru-RU"/>
              </a:p>
            </p:txBody>
          </p:sp>
          <p:sp>
            <p:nvSpPr>
              <p:cNvPr id="163594" name="Freeform 220"/>
              <p:cNvSpPr>
                <a:spLocks/>
              </p:cNvSpPr>
              <p:nvPr/>
            </p:nvSpPr>
            <p:spPr bwMode="auto">
              <a:xfrm>
                <a:off x="3677" y="675"/>
                <a:ext cx="3" cy="7"/>
              </a:xfrm>
              <a:custGeom>
                <a:avLst/>
                <a:gdLst>
                  <a:gd name="T0" fmla="*/ 1 w 3"/>
                  <a:gd name="T1" fmla="*/ 0 h 7"/>
                  <a:gd name="T2" fmla="*/ 3 w 3"/>
                  <a:gd name="T3" fmla="*/ 1 h 7"/>
                  <a:gd name="T4" fmla="*/ 0 w 3"/>
                  <a:gd name="T5" fmla="*/ 7 h 7"/>
                  <a:gd name="T6" fmla="*/ 1 w 3"/>
                  <a:gd name="T7" fmla="*/ 0 h 7"/>
                  <a:gd name="T8" fmla="*/ 0 60000 65536"/>
                  <a:gd name="T9" fmla="*/ 0 60000 65536"/>
                  <a:gd name="T10" fmla="*/ 0 60000 65536"/>
                  <a:gd name="T11" fmla="*/ 0 60000 65536"/>
                  <a:gd name="T12" fmla="*/ 0 w 3"/>
                  <a:gd name="T13" fmla="*/ 0 h 7"/>
                  <a:gd name="T14" fmla="*/ 3 w 3"/>
                  <a:gd name="T15" fmla="*/ 7 h 7"/>
                </a:gdLst>
                <a:ahLst/>
                <a:cxnLst>
                  <a:cxn ang="T8">
                    <a:pos x="T0" y="T1"/>
                  </a:cxn>
                  <a:cxn ang="T9">
                    <a:pos x="T2" y="T3"/>
                  </a:cxn>
                  <a:cxn ang="T10">
                    <a:pos x="T4" y="T5"/>
                  </a:cxn>
                  <a:cxn ang="T11">
                    <a:pos x="T6" y="T7"/>
                  </a:cxn>
                </a:cxnLst>
                <a:rect l="T12" t="T13" r="T14" b="T15"/>
                <a:pathLst>
                  <a:path w="3" h="7">
                    <a:moveTo>
                      <a:pt x="1" y="0"/>
                    </a:moveTo>
                    <a:lnTo>
                      <a:pt x="3" y="1"/>
                    </a:lnTo>
                    <a:lnTo>
                      <a:pt x="0" y="7"/>
                    </a:lnTo>
                    <a:lnTo>
                      <a:pt x="1" y="0"/>
                    </a:lnTo>
                    <a:close/>
                  </a:path>
                </a:pathLst>
              </a:custGeom>
              <a:solidFill>
                <a:srgbClr val="F8BDD6"/>
              </a:solidFill>
              <a:ln w="9525">
                <a:noFill/>
                <a:round/>
                <a:headEnd/>
                <a:tailEnd/>
              </a:ln>
            </p:spPr>
            <p:txBody>
              <a:bodyPr/>
              <a:lstStyle/>
              <a:p>
                <a:endParaRPr lang="ru-RU"/>
              </a:p>
            </p:txBody>
          </p:sp>
          <p:sp>
            <p:nvSpPr>
              <p:cNvPr id="163595" name="Freeform 221"/>
              <p:cNvSpPr>
                <a:spLocks/>
              </p:cNvSpPr>
              <p:nvPr/>
            </p:nvSpPr>
            <p:spPr bwMode="auto">
              <a:xfrm>
                <a:off x="3641" y="734"/>
                <a:ext cx="63" cy="33"/>
              </a:xfrm>
              <a:custGeom>
                <a:avLst/>
                <a:gdLst>
                  <a:gd name="T0" fmla="*/ 63 w 63"/>
                  <a:gd name="T1" fmla="*/ 3 h 33"/>
                  <a:gd name="T2" fmla="*/ 57 w 63"/>
                  <a:gd name="T3" fmla="*/ 12 h 33"/>
                  <a:gd name="T4" fmla="*/ 52 w 63"/>
                  <a:gd name="T5" fmla="*/ 20 h 33"/>
                  <a:gd name="T6" fmla="*/ 43 w 63"/>
                  <a:gd name="T7" fmla="*/ 25 h 33"/>
                  <a:gd name="T8" fmla="*/ 36 w 63"/>
                  <a:gd name="T9" fmla="*/ 30 h 33"/>
                  <a:gd name="T10" fmla="*/ 28 w 63"/>
                  <a:gd name="T11" fmla="*/ 32 h 33"/>
                  <a:gd name="T12" fmla="*/ 19 w 63"/>
                  <a:gd name="T13" fmla="*/ 33 h 33"/>
                  <a:gd name="T14" fmla="*/ 9 w 63"/>
                  <a:gd name="T15" fmla="*/ 32 h 33"/>
                  <a:gd name="T16" fmla="*/ 0 w 63"/>
                  <a:gd name="T17" fmla="*/ 28 h 33"/>
                  <a:gd name="T18" fmla="*/ 3 w 63"/>
                  <a:gd name="T19" fmla="*/ 22 h 33"/>
                  <a:gd name="T20" fmla="*/ 11 w 63"/>
                  <a:gd name="T21" fmla="*/ 25 h 33"/>
                  <a:gd name="T22" fmla="*/ 19 w 63"/>
                  <a:gd name="T23" fmla="*/ 26 h 33"/>
                  <a:gd name="T24" fmla="*/ 26 w 63"/>
                  <a:gd name="T25" fmla="*/ 25 h 33"/>
                  <a:gd name="T26" fmla="*/ 34 w 63"/>
                  <a:gd name="T27" fmla="*/ 23 h 33"/>
                  <a:gd name="T28" fmla="*/ 41 w 63"/>
                  <a:gd name="T29" fmla="*/ 20 h 33"/>
                  <a:gd name="T30" fmla="*/ 47 w 63"/>
                  <a:gd name="T31" fmla="*/ 15 h 33"/>
                  <a:gd name="T32" fmla="*/ 52 w 63"/>
                  <a:gd name="T33" fmla="*/ 8 h 33"/>
                  <a:gd name="T34" fmla="*/ 56 w 63"/>
                  <a:gd name="T35" fmla="*/ 0 h 33"/>
                  <a:gd name="T36" fmla="*/ 63 w 63"/>
                  <a:gd name="T37" fmla="*/ 3 h 3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3"/>
                  <a:gd name="T58" fmla="*/ 0 h 33"/>
                  <a:gd name="T59" fmla="*/ 63 w 63"/>
                  <a:gd name="T60" fmla="*/ 33 h 3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3" h="33">
                    <a:moveTo>
                      <a:pt x="63" y="3"/>
                    </a:moveTo>
                    <a:lnTo>
                      <a:pt x="57" y="12"/>
                    </a:lnTo>
                    <a:lnTo>
                      <a:pt x="52" y="20"/>
                    </a:lnTo>
                    <a:lnTo>
                      <a:pt x="43" y="25"/>
                    </a:lnTo>
                    <a:lnTo>
                      <a:pt x="36" y="30"/>
                    </a:lnTo>
                    <a:lnTo>
                      <a:pt x="28" y="32"/>
                    </a:lnTo>
                    <a:lnTo>
                      <a:pt x="19" y="33"/>
                    </a:lnTo>
                    <a:lnTo>
                      <a:pt x="9" y="32"/>
                    </a:lnTo>
                    <a:lnTo>
                      <a:pt x="0" y="28"/>
                    </a:lnTo>
                    <a:lnTo>
                      <a:pt x="3" y="22"/>
                    </a:lnTo>
                    <a:lnTo>
                      <a:pt x="11" y="25"/>
                    </a:lnTo>
                    <a:lnTo>
                      <a:pt x="19" y="26"/>
                    </a:lnTo>
                    <a:lnTo>
                      <a:pt x="26" y="25"/>
                    </a:lnTo>
                    <a:lnTo>
                      <a:pt x="34" y="23"/>
                    </a:lnTo>
                    <a:lnTo>
                      <a:pt x="41" y="20"/>
                    </a:lnTo>
                    <a:lnTo>
                      <a:pt x="47" y="15"/>
                    </a:lnTo>
                    <a:lnTo>
                      <a:pt x="52" y="8"/>
                    </a:lnTo>
                    <a:lnTo>
                      <a:pt x="56" y="0"/>
                    </a:lnTo>
                    <a:lnTo>
                      <a:pt x="63" y="3"/>
                    </a:lnTo>
                    <a:close/>
                  </a:path>
                </a:pathLst>
              </a:custGeom>
              <a:solidFill>
                <a:srgbClr val="F8BDD6"/>
              </a:solidFill>
              <a:ln w="9525">
                <a:noFill/>
                <a:round/>
                <a:headEnd/>
                <a:tailEnd/>
              </a:ln>
            </p:spPr>
            <p:txBody>
              <a:bodyPr/>
              <a:lstStyle/>
              <a:p>
                <a:endParaRPr lang="ru-RU"/>
              </a:p>
            </p:txBody>
          </p:sp>
          <p:sp>
            <p:nvSpPr>
              <p:cNvPr id="163596" name="Freeform 222"/>
              <p:cNvSpPr>
                <a:spLocks/>
              </p:cNvSpPr>
              <p:nvPr/>
            </p:nvSpPr>
            <p:spPr bwMode="auto">
              <a:xfrm>
                <a:off x="3698" y="734"/>
                <a:ext cx="6" cy="5"/>
              </a:xfrm>
              <a:custGeom>
                <a:avLst/>
                <a:gdLst>
                  <a:gd name="T0" fmla="*/ 6 w 6"/>
                  <a:gd name="T1" fmla="*/ 3 h 5"/>
                  <a:gd name="T2" fmla="*/ 4 w 6"/>
                  <a:gd name="T3" fmla="*/ 5 h 5"/>
                  <a:gd name="T4" fmla="*/ 6 w 6"/>
                  <a:gd name="T5" fmla="*/ 3 h 5"/>
                  <a:gd name="T6" fmla="*/ 0 w 6"/>
                  <a:gd name="T7" fmla="*/ 0 h 5"/>
                  <a:gd name="T8" fmla="*/ 0 w 6"/>
                  <a:gd name="T9" fmla="*/ 1 h 5"/>
                  <a:gd name="T10" fmla="*/ 6 w 6"/>
                  <a:gd name="T11" fmla="*/ 3 h 5"/>
                  <a:gd name="T12" fmla="*/ 0 60000 65536"/>
                  <a:gd name="T13" fmla="*/ 0 60000 65536"/>
                  <a:gd name="T14" fmla="*/ 0 60000 65536"/>
                  <a:gd name="T15" fmla="*/ 0 60000 65536"/>
                  <a:gd name="T16" fmla="*/ 0 60000 65536"/>
                  <a:gd name="T17" fmla="*/ 0 60000 65536"/>
                  <a:gd name="T18" fmla="*/ 0 w 6"/>
                  <a:gd name="T19" fmla="*/ 0 h 5"/>
                  <a:gd name="T20" fmla="*/ 6 w 6"/>
                  <a:gd name="T21" fmla="*/ 5 h 5"/>
                </a:gdLst>
                <a:ahLst/>
                <a:cxnLst>
                  <a:cxn ang="T12">
                    <a:pos x="T0" y="T1"/>
                  </a:cxn>
                  <a:cxn ang="T13">
                    <a:pos x="T2" y="T3"/>
                  </a:cxn>
                  <a:cxn ang="T14">
                    <a:pos x="T4" y="T5"/>
                  </a:cxn>
                  <a:cxn ang="T15">
                    <a:pos x="T6" y="T7"/>
                  </a:cxn>
                  <a:cxn ang="T16">
                    <a:pos x="T8" y="T9"/>
                  </a:cxn>
                  <a:cxn ang="T17">
                    <a:pos x="T10" y="T11"/>
                  </a:cxn>
                </a:cxnLst>
                <a:rect l="T18" t="T19" r="T20" b="T21"/>
                <a:pathLst>
                  <a:path w="6" h="5">
                    <a:moveTo>
                      <a:pt x="6" y="3"/>
                    </a:moveTo>
                    <a:lnTo>
                      <a:pt x="4" y="5"/>
                    </a:lnTo>
                    <a:lnTo>
                      <a:pt x="6" y="3"/>
                    </a:lnTo>
                    <a:lnTo>
                      <a:pt x="0" y="0"/>
                    </a:lnTo>
                    <a:lnTo>
                      <a:pt x="0" y="1"/>
                    </a:lnTo>
                    <a:lnTo>
                      <a:pt x="6" y="3"/>
                    </a:lnTo>
                    <a:close/>
                  </a:path>
                </a:pathLst>
              </a:custGeom>
              <a:solidFill>
                <a:srgbClr val="F8BDD6"/>
              </a:solidFill>
              <a:ln w="9525">
                <a:noFill/>
                <a:round/>
                <a:headEnd/>
                <a:tailEnd/>
              </a:ln>
            </p:spPr>
            <p:txBody>
              <a:bodyPr/>
              <a:lstStyle/>
              <a:p>
                <a:endParaRPr lang="ru-RU"/>
              </a:p>
            </p:txBody>
          </p:sp>
          <p:sp>
            <p:nvSpPr>
              <p:cNvPr id="163597" name="Freeform 223"/>
              <p:cNvSpPr>
                <a:spLocks/>
              </p:cNvSpPr>
              <p:nvPr/>
            </p:nvSpPr>
            <p:spPr bwMode="auto">
              <a:xfrm>
                <a:off x="3611" y="699"/>
                <a:ext cx="31" cy="62"/>
              </a:xfrm>
              <a:custGeom>
                <a:avLst/>
                <a:gdLst>
                  <a:gd name="T0" fmla="*/ 28 w 31"/>
                  <a:gd name="T1" fmla="*/ 62 h 62"/>
                  <a:gd name="T2" fmla="*/ 20 w 31"/>
                  <a:gd name="T3" fmla="*/ 57 h 62"/>
                  <a:gd name="T4" fmla="*/ 13 w 31"/>
                  <a:gd name="T5" fmla="*/ 51 h 62"/>
                  <a:gd name="T6" fmla="*/ 6 w 31"/>
                  <a:gd name="T7" fmla="*/ 45 h 62"/>
                  <a:gd name="T8" fmla="*/ 3 w 31"/>
                  <a:gd name="T9" fmla="*/ 36 h 62"/>
                  <a:gd name="T10" fmla="*/ 0 w 31"/>
                  <a:gd name="T11" fmla="*/ 29 h 62"/>
                  <a:gd name="T12" fmla="*/ 0 w 31"/>
                  <a:gd name="T13" fmla="*/ 19 h 62"/>
                  <a:gd name="T14" fmla="*/ 0 w 31"/>
                  <a:gd name="T15" fmla="*/ 9 h 62"/>
                  <a:gd name="T16" fmla="*/ 3 w 31"/>
                  <a:gd name="T17" fmla="*/ 0 h 62"/>
                  <a:gd name="T18" fmla="*/ 10 w 31"/>
                  <a:gd name="T19" fmla="*/ 3 h 62"/>
                  <a:gd name="T20" fmla="*/ 6 w 31"/>
                  <a:gd name="T21" fmla="*/ 11 h 62"/>
                  <a:gd name="T22" fmla="*/ 5 w 31"/>
                  <a:gd name="T23" fmla="*/ 19 h 62"/>
                  <a:gd name="T24" fmla="*/ 6 w 31"/>
                  <a:gd name="T25" fmla="*/ 27 h 62"/>
                  <a:gd name="T26" fmla="*/ 8 w 31"/>
                  <a:gd name="T27" fmla="*/ 34 h 62"/>
                  <a:gd name="T28" fmla="*/ 12 w 31"/>
                  <a:gd name="T29" fmla="*/ 42 h 62"/>
                  <a:gd name="T30" fmla="*/ 18 w 31"/>
                  <a:gd name="T31" fmla="*/ 47 h 62"/>
                  <a:gd name="T32" fmla="*/ 22 w 31"/>
                  <a:gd name="T33" fmla="*/ 53 h 62"/>
                  <a:gd name="T34" fmla="*/ 31 w 31"/>
                  <a:gd name="T35" fmla="*/ 56 h 62"/>
                  <a:gd name="T36" fmla="*/ 28 w 31"/>
                  <a:gd name="T37" fmla="*/ 62 h 6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1"/>
                  <a:gd name="T58" fmla="*/ 0 h 62"/>
                  <a:gd name="T59" fmla="*/ 31 w 31"/>
                  <a:gd name="T60" fmla="*/ 62 h 6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1" h="62">
                    <a:moveTo>
                      <a:pt x="28" y="62"/>
                    </a:moveTo>
                    <a:lnTo>
                      <a:pt x="20" y="57"/>
                    </a:lnTo>
                    <a:lnTo>
                      <a:pt x="13" y="51"/>
                    </a:lnTo>
                    <a:lnTo>
                      <a:pt x="6" y="45"/>
                    </a:lnTo>
                    <a:lnTo>
                      <a:pt x="3" y="36"/>
                    </a:lnTo>
                    <a:lnTo>
                      <a:pt x="0" y="29"/>
                    </a:lnTo>
                    <a:lnTo>
                      <a:pt x="0" y="19"/>
                    </a:lnTo>
                    <a:lnTo>
                      <a:pt x="0" y="9"/>
                    </a:lnTo>
                    <a:lnTo>
                      <a:pt x="3" y="0"/>
                    </a:lnTo>
                    <a:lnTo>
                      <a:pt x="10" y="3"/>
                    </a:lnTo>
                    <a:lnTo>
                      <a:pt x="6" y="11"/>
                    </a:lnTo>
                    <a:lnTo>
                      <a:pt x="5" y="19"/>
                    </a:lnTo>
                    <a:lnTo>
                      <a:pt x="6" y="27"/>
                    </a:lnTo>
                    <a:lnTo>
                      <a:pt x="8" y="34"/>
                    </a:lnTo>
                    <a:lnTo>
                      <a:pt x="12" y="42"/>
                    </a:lnTo>
                    <a:lnTo>
                      <a:pt x="18" y="47"/>
                    </a:lnTo>
                    <a:lnTo>
                      <a:pt x="22" y="53"/>
                    </a:lnTo>
                    <a:lnTo>
                      <a:pt x="31" y="56"/>
                    </a:lnTo>
                    <a:lnTo>
                      <a:pt x="28" y="62"/>
                    </a:lnTo>
                    <a:close/>
                  </a:path>
                </a:pathLst>
              </a:custGeom>
              <a:solidFill>
                <a:srgbClr val="F8BDD6"/>
              </a:solidFill>
              <a:ln w="9525">
                <a:noFill/>
                <a:round/>
                <a:headEnd/>
                <a:tailEnd/>
              </a:ln>
            </p:spPr>
            <p:txBody>
              <a:bodyPr/>
              <a:lstStyle/>
              <a:p>
                <a:endParaRPr lang="ru-RU"/>
              </a:p>
            </p:txBody>
          </p:sp>
          <p:sp>
            <p:nvSpPr>
              <p:cNvPr id="163598" name="Freeform 224"/>
              <p:cNvSpPr>
                <a:spLocks/>
              </p:cNvSpPr>
              <p:nvPr/>
            </p:nvSpPr>
            <p:spPr bwMode="auto">
              <a:xfrm>
                <a:off x="3641" y="755"/>
                <a:ext cx="3" cy="6"/>
              </a:xfrm>
              <a:custGeom>
                <a:avLst/>
                <a:gdLst>
                  <a:gd name="T0" fmla="*/ 0 w 3"/>
                  <a:gd name="T1" fmla="*/ 6 h 6"/>
                  <a:gd name="T2" fmla="*/ 3 w 3"/>
                  <a:gd name="T3" fmla="*/ 0 h 6"/>
                  <a:gd name="T4" fmla="*/ 0 w 3"/>
                  <a:gd name="T5" fmla="*/ 6 h 6"/>
                  <a:gd name="T6" fmla="*/ 0 60000 65536"/>
                  <a:gd name="T7" fmla="*/ 0 60000 65536"/>
                  <a:gd name="T8" fmla="*/ 0 60000 65536"/>
                  <a:gd name="T9" fmla="*/ 0 w 3"/>
                  <a:gd name="T10" fmla="*/ 0 h 6"/>
                  <a:gd name="T11" fmla="*/ 3 w 3"/>
                  <a:gd name="T12" fmla="*/ 6 h 6"/>
                </a:gdLst>
                <a:ahLst/>
                <a:cxnLst>
                  <a:cxn ang="T6">
                    <a:pos x="T0" y="T1"/>
                  </a:cxn>
                  <a:cxn ang="T7">
                    <a:pos x="T2" y="T3"/>
                  </a:cxn>
                  <a:cxn ang="T8">
                    <a:pos x="T4" y="T5"/>
                  </a:cxn>
                </a:cxnLst>
                <a:rect l="T9" t="T10" r="T11" b="T12"/>
                <a:pathLst>
                  <a:path w="3" h="6">
                    <a:moveTo>
                      <a:pt x="0" y="6"/>
                    </a:moveTo>
                    <a:lnTo>
                      <a:pt x="3" y="0"/>
                    </a:lnTo>
                    <a:lnTo>
                      <a:pt x="0" y="6"/>
                    </a:lnTo>
                    <a:close/>
                  </a:path>
                </a:pathLst>
              </a:custGeom>
              <a:solidFill>
                <a:srgbClr val="F8BDD6"/>
              </a:solidFill>
              <a:ln w="9525">
                <a:noFill/>
                <a:round/>
                <a:headEnd/>
                <a:tailEnd/>
              </a:ln>
            </p:spPr>
            <p:txBody>
              <a:bodyPr/>
              <a:lstStyle/>
              <a:p>
                <a:endParaRPr lang="ru-RU"/>
              </a:p>
            </p:txBody>
          </p:sp>
          <p:sp>
            <p:nvSpPr>
              <p:cNvPr id="163599" name="Freeform 225"/>
              <p:cNvSpPr>
                <a:spLocks/>
              </p:cNvSpPr>
              <p:nvPr/>
            </p:nvSpPr>
            <p:spPr bwMode="auto">
              <a:xfrm>
                <a:off x="3617" y="699"/>
                <a:ext cx="6" cy="3"/>
              </a:xfrm>
              <a:custGeom>
                <a:avLst/>
                <a:gdLst>
                  <a:gd name="T0" fmla="*/ 0 w 6"/>
                  <a:gd name="T1" fmla="*/ 0 h 3"/>
                  <a:gd name="T2" fmla="*/ 6 w 6"/>
                  <a:gd name="T3" fmla="*/ 3 h 3"/>
                  <a:gd name="T4" fmla="*/ 0 w 6"/>
                  <a:gd name="T5" fmla="*/ 0 h 3"/>
                  <a:gd name="T6" fmla="*/ 0 60000 65536"/>
                  <a:gd name="T7" fmla="*/ 0 60000 65536"/>
                  <a:gd name="T8" fmla="*/ 0 60000 65536"/>
                  <a:gd name="T9" fmla="*/ 0 w 6"/>
                  <a:gd name="T10" fmla="*/ 0 h 3"/>
                  <a:gd name="T11" fmla="*/ 6 w 6"/>
                  <a:gd name="T12" fmla="*/ 3 h 3"/>
                </a:gdLst>
                <a:ahLst/>
                <a:cxnLst>
                  <a:cxn ang="T6">
                    <a:pos x="T0" y="T1"/>
                  </a:cxn>
                  <a:cxn ang="T7">
                    <a:pos x="T2" y="T3"/>
                  </a:cxn>
                  <a:cxn ang="T8">
                    <a:pos x="T4" y="T5"/>
                  </a:cxn>
                </a:cxnLst>
                <a:rect l="T9" t="T10" r="T11" b="T12"/>
                <a:pathLst>
                  <a:path w="6" h="3">
                    <a:moveTo>
                      <a:pt x="0" y="0"/>
                    </a:moveTo>
                    <a:lnTo>
                      <a:pt x="6" y="3"/>
                    </a:lnTo>
                    <a:lnTo>
                      <a:pt x="0" y="0"/>
                    </a:lnTo>
                    <a:close/>
                  </a:path>
                </a:pathLst>
              </a:custGeom>
              <a:solidFill>
                <a:srgbClr val="F8BDD6"/>
              </a:solidFill>
              <a:ln w="9525">
                <a:noFill/>
                <a:round/>
                <a:headEnd/>
                <a:tailEnd/>
              </a:ln>
            </p:spPr>
            <p:txBody>
              <a:bodyPr/>
              <a:lstStyle/>
              <a:p>
                <a:endParaRPr lang="ru-RU"/>
              </a:p>
            </p:txBody>
          </p:sp>
          <p:sp>
            <p:nvSpPr>
              <p:cNvPr id="163600" name="Freeform 226"/>
              <p:cNvSpPr>
                <a:spLocks/>
              </p:cNvSpPr>
              <p:nvPr/>
            </p:nvSpPr>
            <p:spPr bwMode="auto">
              <a:xfrm>
                <a:off x="3544" y="3138"/>
                <a:ext cx="88" cy="83"/>
              </a:xfrm>
              <a:custGeom>
                <a:avLst/>
                <a:gdLst>
                  <a:gd name="T0" fmla="*/ 80 w 88"/>
                  <a:gd name="T1" fmla="*/ 18 h 83"/>
                  <a:gd name="T2" fmla="*/ 82 w 88"/>
                  <a:gd name="T3" fmla="*/ 20 h 83"/>
                  <a:gd name="T4" fmla="*/ 83 w 88"/>
                  <a:gd name="T5" fmla="*/ 25 h 83"/>
                  <a:gd name="T6" fmla="*/ 86 w 88"/>
                  <a:gd name="T7" fmla="*/ 33 h 83"/>
                  <a:gd name="T8" fmla="*/ 88 w 88"/>
                  <a:gd name="T9" fmla="*/ 40 h 83"/>
                  <a:gd name="T10" fmla="*/ 88 w 88"/>
                  <a:gd name="T11" fmla="*/ 48 h 83"/>
                  <a:gd name="T12" fmla="*/ 85 w 88"/>
                  <a:gd name="T13" fmla="*/ 56 h 83"/>
                  <a:gd name="T14" fmla="*/ 83 w 88"/>
                  <a:gd name="T15" fmla="*/ 60 h 83"/>
                  <a:gd name="T16" fmla="*/ 82 w 88"/>
                  <a:gd name="T17" fmla="*/ 63 h 83"/>
                  <a:gd name="T18" fmla="*/ 77 w 88"/>
                  <a:gd name="T19" fmla="*/ 69 h 83"/>
                  <a:gd name="T20" fmla="*/ 69 w 88"/>
                  <a:gd name="T21" fmla="*/ 76 h 83"/>
                  <a:gd name="T22" fmla="*/ 62 w 88"/>
                  <a:gd name="T23" fmla="*/ 80 h 83"/>
                  <a:gd name="T24" fmla="*/ 53 w 88"/>
                  <a:gd name="T25" fmla="*/ 82 h 83"/>
                  <a:gd name="T26" fmla="*/ 45 w 88"/>
                  <a:gd name="T27" fmla="*/ 83 h 83"/>
                  <a:gd name="T28" fmla="*/ 38 w 88"/>
                  <a:gd name="T29" fmla="*/ 83 h 83"/>
                  <a:gd name="T30" fmla="*/ 28 w 88"/>
                  <a:gd name="T31" fmla="*/ 80 h 83"/>
                  <a:gd name="T32" fmla="*/ 25 w 88"/>
                  <a:gd name="T33" fmla="*/ 78 h 83"/>
                  <a:gd name="T34" fmla="*/ 22 w 88"/>
                  <a:gd name="T35" fmla="*/ 77 h 83"/>
                  <a:gd name="T36" fmla="*/ 14 w 88"/>
                  <a:gd name="T37" fmla="*/ 73 h 83"/>
                  <a:gd name="T38" fmla="*/ 11 w 88"/>
                  <a:gd name="T39" fmla="*/ 69 h 83"/>
                  <a:gd name="T40" fmla="*/ 8 w 88"/>
                  <a:gd name="T41" fmla="*/ 67 h 83"/>
                  <a:gd name="T42" fmla="*/ 6 w 88"/>
                  <a:gd name="T43" fmla="*/ 63 h 83"/>
                  <a:gd name="T44" fmla="*/ 3 w 88"/>
                  <a:gd name="T45" fmla="*/ 59 h 83"/>
                  <a:gd name="T46" fmla="*/ 2 w 88"/>
                  <a:gd name="T47" fmla="*/ 51 h 83"/>
                  <a:gd name="T48" fmla="*/ 0 w 88"/>
                  <a:gd name="T49" fmla="*/ 44 h 83"/>
                  <a:gd name="T50" fmla="*/ 0 w 88"/>
                  <a:gd name="T51" fmla="*/ 36 h 83"/>
                  <a:gd name="T52" fmla="*/ 2 w 88"/>
                  <a:gd name="T53" fmla="*/ 27 h 83"/>
                  <a:gd name="T54" fmla="*/ 4 w 88"/>
                  <a:gd name="T55" fmla="*/ 24 h 83"/>
                  <a:gd name="T56" fmla="*/ 6 w 88"/>
                  <a:gd name="T57" fmla="*/ 21 h 83"/>
                  <a:gd name="T58" fmla="*/ 11 w 88"/>
                  <a:gd name="T59" fmla="*/ 13 h 83"/>
                  <a:gd name="T60" fmla="*/ 19 w 88"/>
                  <a:gd name="T61" fmla="*/ 9 h 83"/>
                  <a:gd name="T62" fmla="*/ 25 w 88"/>
                  <a:gd name="T63" fmla="*/ 4 h 83"/>
                  <a:gd name="T64" fmla="*/ 34 w 88"/>
                  <a:gd name="T65" fmla="*/ 1 h 83"/>
                  <a:gd name="T66" fmla="*/ 42 w 88"/>
                  <a:gd name="T67" fmla="*/ 0 h 83"/>
                  <a:gd name="T68" fmla="*/ 50 w 88"/>
                  <a:gd name="T69" fmla="*/ 0 h 83"/>
                  <a:gd name="T70" fmla="*/ 60 w 88"/>
                  <a:gd name="T71" fmla="*/ 2 h 83"/>
                  <a:gd name="T72" fmla="*/ 62 w 88"/>
                  <a:gd name="T73" fmla="*/ 4 h 83"/>
                  <a:gd name="T74" fmla="*/ 66 w 88"/>
                  <a:gd name="T75" fmla="*/ 6 h 83"/>
                  <a:gd name="T76" fmla="*/ 73 w 88"/>
                  <a:gd name="T77" fmla="*/ 11 h 83"/>
                  <a:gd name="T78" fmla="*/ 77 w 88"/>
                  <a:gd name="T79" fmla="*/ 15 h 83"/>
                  <a:gd name="T80" fmla="*/ 80 w 88"/>
                  <a:gd name="T81" fmla="*/ 18 h 8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8"/>
                  <a:gd name="T124" fmla="*/ 0 h 83"/>
                  <a:gd name="T125" fmla="*/ 88 w 88"/>
                  <a:gd name="T126" fmla="*/ 83 h 8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8" h="83">
                    <a:moveTo>
                      <a:pt x="80" y="18"/>
                    </a:moveTo>
                    <a:lnTo>
                      <a:pt x="82" y="20"/>
                    </a:lnTo>
                    <a:lnTo>
                      <a:pt x="83" y="25"/>
                    </a:lnTo>
                    <a:lnTo>
                      <a:pt x="86" y="33"/>
                    </a:lnTo>
                    <a:lnTo>
                      <a:pt x="88" y="40"/>
                    </a:lnTo>
                    <a:lnTo>
                      <a:pt x="88" y="48"/>
                    </a:lnTo>
                    <a:lnTo>
                      <a:pt x="85" y="56"/>
                    </a:lnTo>
                    <a:lnTo>
                      <a:pt x="83" y="60"/>
                    </a:lnTo>
                    <a:lnTo>
                      <a:pt x="82" y="63"/>
                    </a:lnTo>
                    <a:lnTo>
                      <a:pt x="77" y="69"/>
                    </a:lnTo>
                    <a:lnTo>
                      <a:pt x="69" y="76"/>
                    </a:lnTo>
                    <a:lnTo>
                      <a:pt x="62" y="80"/>
                    </a:lnTo>
                    <a:lnTo>
                      <a:pt x="53" y="82"/>
                    </a:lnTo>
                    <a:lnTo>
                      <a:pt x="45" y="83"/>
                    </a:lnTo>
                    <a:lnTo>
                      <a:pt x="38" y="83"/>
                    </a:lnTo>
                    <a:lnTo>
                      <a:pt x="28" y="80"/>
                    </a:lnTo>
                    <a:lnTo>
                      <a:pt x="25" y="78"/>
                    </a:lnTo>
                    <a:lnTo>
                      <a:pt x="22" y="77"/>
                    </a:lnTo>
                    <a:lnTo>
                      <a:pt x="14" y="73"/>
                    </a:lnTo>
                    <a:lnTo>
                      <a:pt x="11" y="69"/>
                    </a:lnTo>
                    <a:lnTo>
                      <a:pt x="8" y="67"/>
                    </a:lnTo>
                    <a:lnTo>
                      <a:pt x="6" y="63"/>
                    </a:lnTo>
                    <a:lnTo>
                      <a:pt x="3" y="59"/>
                    </a:lnTo>
                    <a:lnTo>
                      <a:pt x="2" y="51"/>
                    </a:lnTo>
                    <a:lnTo>
                      <a:pt x="0" y="44"/>
                    </a:lnTo>
                    <a:lnTo>
                      <a:pt x="0" y="36"/>
                    </a:lnTo>
                    <a:lnTo>
                      <a:pt x="2" y="27"/>
                    </a:lnTo>
                    <a:lnTo>
                      <a:pt x="4" y="24"/>
                    </a:lnTo>
                    <a:lnTo>
                      <a:pt x="6" y="21"/>
                    </a:lnTo>
                    <a:lnTo>
                      <a:pt x="11" y="13"/>
                    </a:lnTo>
                    <a:lnTo>
                      <a:pt x="19" y="9"/>
                    </a:lnTo>
                    <a:lnTo>
                      <a:pt x="25" y="4"/>
                    </a:lnTo>
                    <a:lnTo>
                      <a:pt x="34" y="1"/>
                    </a:lnTo>
                    <a:lnTo>
                      <a:pt x="42" y="0"/>
                    </a:lnTo>
                    <a:lnTo>
                      <a:pt x="50" y="0"/>
                    </a:lnTo>
                    <a:lnTo>
                      <a:pt x="60" y="2"/>
                    </a:lnTo>
                    <a:lnTo>
                      <a:pt x="62" y="4"/>
                    </a:lnTo>
                    <a:lnTo>
                      <a:pt x="66" y="6"/>
                    </a:lnTo>
                    <a:lnTo>
                      <a:pt x="73" y="11"/>
                    </a:lnTo>
                    <a:lnTo>
                      <a:pt x="77" y="15"/>
                    </a:lnTo>
                    <a:lnTo>
                      <a:pt x="80" y="18"/>
                    </a:lnTo>
                    <a:close/>
                  </a:path>
                </a:pathLst>
              </a:custGeom>
              <a:solidFill>
                <a:srgbClr val="6EB25C"/>
              </a:solidFill>
              <a:ln w="9525">
                <a:noFill/>
                <a:round/>
                <a:headEnd/>
                <a:tailEnd/>
              </a:ln>
            </p:spPr>
            <p:txBody>
              <a:bodyPr/>
              <a:lstStyle/>
              <a:p>
                <a:endParaRPr lang="ru-RU"/>
              </a:p>
            </p:txBody>
          </p:sp>
          <p:sp>
            <p:nvSpPr>
              <p:cNvPr id="163601" name="Freeform 227"/>
              <p:cNvSpPr>
                <a:spLocks/>
              </p:cNvSpPr>
              <p:nvPr/>
            </p:nvSpPr>
            <p:spPr bwMode="auto">
              <a:xfrm>
                <a:off x="3593" y="3168"/>
                <a:ext cx="341" cy="453"/>
              </a:xfrm>
              <a:custGeom>
                <a:avLst/>
                <a:gdLst>
                  <a:gd name="T0" fmla="*/ 331 w 341"/>
                  <a:gd name="T1" fmla="*/ 453 h 453"/>
                  <a:gd name="T2" fmla="*/ 341 w 341"/>
                  <a:gd name="T3" fmla="*/ 445 h 453"/>
                  <a:gd name="T4" fmla="*/ 9 w 341"/>
                  <a:gd name="T5" fmla="*/ 0 h 453"/>
                  <a:gd name="T6" fmla="*/ 0 w 341"/>
                  <a:gd name="T7" fmla="*/ 8 h 453"/>
                  <a:gd name="T8" fmla="*/ 331 w 341"/>
                  <a:gd name="T9" fmla="*/ 453 h 453"/>
                  <a:gd name="T10" fmla="*/ 0 60000 65536"/>
                  <a:gd name="T11" fmla="*/ 0 60000 65536"/>
                  <a:gd name="T12" fmla="*/ 0 60000 65536"/>
                  <a:gd name="T13" fmla="*/ 0 60000 65536"/>
                  <a:gd name="T14" fmla="*/ 0 60000 65536"/>
                  <a:gd name="T15" fmla="*/ 0 w 341"/>
                  <a:gd name="T16" fmla="*/ 0 h 453"/>
                  <a:gd name="T17" fmla="*/ 341 w 341"/>
                  <a:gd name="T18" fmla="*/ 453 h 453"/>
                </a:gdLst>
                <a:ahLst/>
                <a:cxnLst>
                  <a:cxn ang="T10">
                    <a:pos x="T0" y="T1"/>
                  </a:cxn>
                  <a:cxn ang="T11">
                    <a:pos x="T2" y="T3"/>
                  </a:cxn>
                  <a:cxn ang="T12">
                    <a:pos x="T4" y="T5"/>
                  </a:cxn>
                  <a:cxn ang="T13">
                    <a:pos x="T6" y="T7"/>
                  </a:cxn>
                  <a:cxn ang="T14">
                    <a:pos x="T8" y="T9"/>
                  </a:cxn>
                </a:cxnLst>
                <a:rect l="T15" t="T16" r="T17" b="T18"/>
                <a:pathLst>
                  <a:path w="341" h="453">
                    <a:moveTo>
                      <a:pt x="331" y="453"/>
                    </a:moveTo>
                    <a:lnTo>
                      <a:pt x="341" y="445"/>
                    </a:lnTo>
                    <a:lnTo>
                      <a:pt x="9" y="0"/>
                    </a:lnTo>
                    <a:lnTo>
                      <a:pt x="0" y="8"/>
                    </a:lnTo>
                    <a:lnTo>
                      <a:pt x="331" y="453"/>
                    </a:lnTo>
                    <a:close/>
                  </a:path>
                </a:pathLst>
              </a:custGeom>
              <a:solidFill>
                <a:srgbClr val="F8BDD6"/>
              </a:solidFill>
              <a:ln w="9525">
                <a:noFill/>
                <a:round/>
                <a:headEnd/>
                <a:tailEnd/>
              </a:ln>
            </p:spPr>
            <p:txBody>
              <a:bodyPr/>
              <a:lstStyle/>
              <a:p>
                <a:endParaRPr lang="ru-RU"/>
              </a:p>
            </p:txBody>
          </p:sp>
          <p:sp>
            <p:nvSpPr>
              <p:cNvPr id="163602" name="Freeform 228"/>
              <p:cNvSpPr>
                <a:spLocks/>
              </p:cNvSpPr>
              <p:nvPr/>
            </p:nvSpPr>
            <p:spPr bwMode="auto">
              <a:xfrm>
                <a:off x="3863" y="3557"/>
                <a:ext cx="90" cy="87"/>
              </a:xfrm>
              <a:custGeom>
                <a:avLst/>
                <a:gdLst>
                  <a:gd name="T0" fmla="*/ 80 w 90"/>
                  <a:gd name="T1" fmla="*/ 18 h 87"/>
                  <a:gd name="T2" fmla="*/ 84 w 90"/>
                  <a:gd name="T3" fmla="*/ 21 h 87"/>
                  <a:gd name="T4" fmla="*/ 85 w 90"/>
                  <a:gd name="T5" fmla="*/ 26 h 87"/>
                  <a:gd name="T6" fmla="*/ 88 w 90"/>
                  <a:gd name="T7" fmla="*/ 34 h 87"/>
                  <a:gd name="T8" fmla="*/ 90 w 90"/>
                  <a:gd name="T9" fmla="*/ 42 h 87"/>
                  <a:gd name="T10" fmla="*/ 88 w 90"/>
                  <a:gd name="T11" fmla="*/ 50 h 87"/>
                  <a:gd name="T12" fmla="*/ 86 w 90"/>
                  <a:gd name="T13" fmla="*/ 58 h 87"/>
                  <a:gd name="T14" fmla="*/ 85 w 90"/>
                  <a:gd name="T15" fmla="*/ 63 h 87"/>
                  <a:gd name="T16" fmla="*/ 84 w 90"/>
                  <a:gd name="T17" fmla="*/ 66 h 87"/>
                  <a:gd name="T18" fmla="*/ 77 w 90"/>
                  <a:gd name="T19" fmla="*/ 74 h 87"/>
                  <a:gd name="T20" fmla="*/ 71 w 90"/>
                  <a:gd name="T21" fmla="*/ 79 h 87"/>
                  <a:gd name="T22" fmla="*/ 63 w 90"/>
                  <a:gd name="T23" fmla="*/ 84 h 87"/>
                  <a:gd name="T24" fmla="*/ 55 w 90"/>
                  <a:gd name="T25" fmla="*/ 87 h 87"/>
                  <a:gd name="T26" fmla="*/ 46 w 90"/>
                  <a:gd name="T27" fmla="*/ 87 h 87"/>
                  <a:gd name="T28" fmla="*/ 37 w 90"/>
                  <a:gd name="T29" fmla="*/ 87 h 87"/>
                  <a:gd name="T30" fmla="*/ 29 w 90"/>
                  <a:gd name="T31" fmla="*/ 85 h 87"/>
                  <a:gd name="T32" fmla="*/ 26 w 90"/>
                  <a:gd name="T33" fmla="*/ 84 h 87"/>
                  <a:gd name="T34" fmla="*/ 21 w 90"/>
                  <a:gd name="T35" fmla="*/ 82 h 87"/>
                  <a:gd name="T36" fmla="*/ 15 w 90"/>
                  <a:gd name="T37" fmla="*/ 76 h 87"/>
                  <a:gd name="T38" fmla="*/ 12 w 90"/>
                  <a:gd name="T39" fmla="*/ 73 h 87"/>
                  <a:gd name="T40" fmla="*/ 8 w 90"/>
                  <a:gd name="T41" fmla="*/ 69 h 87"/>
                  <a:gd name="T42" fmla="*/ 6 w 90"/>
                  <a:gd name="T43" fmla="*/ 66 h 87"/>
                  <a:gd name="T44" fmla="*/ 4 w 90"/>
                  <a:gd name="T45" fmla="*/ 62 h 87"/>
                  <a:gd name="T46" fmla="*/ 2 w 90"/>
                  <a:gd name="T47" fmla="*/ 54 h 87"/>
                  <a:gd name="T48" fmla="*/ 0 w 90"/>
                  <a:gd name="T49" fmla="*/ 45 h 87"/>
                  <a:gd name="T50" fmla="*/ 0 w 90"/>
                  <a:gd name="T51" fmla="*/ 37 h 87"/>
                  <a:gd name="T52" fmla="*/ 4 w 90"/>
                  <a:gd name="T53" fmla="*/ 29 h 87"/>
                  <a:gd name="T54" fmla="*/ 5 w 90"/>
                  <a:gd name="T55" fmla="*/ 24 h 87"/>
                  <a:gd name="T56" fmla="*/ 6 w 90"/>
                  <a:gd name="T57" fmla="*/ 22 h 87"/>
                  <a:gd name="T58" fmla="*/ 11 w 90"/>
                  <a:gd name="T59" fmla="*/ 14 h 87"/>
                  <a:gd name="T60" fmla="*/ 18 w 90"/>
                  <a:gd name="T61" fmla="*/ 8 h 87"/>
                  <a:gd name="T62" fmla="*/ 25 w 90"/>
                  <a:gd name="T63" fmla="*/ 4 h 87"/>
                  <a:gd name="T64" fmla="*/ 34 w 90"/>
                  <a:gd name="T65" fmla="*/ 2 h 87"/>
                  <a:gd name="T66" fmla="*/ 44 w 90"/>
                  <a:gd name="T67" fmla="*/ 0 h 87"/>
                  <a:gd name="T68" fmla="*/ 52 w 90"/>
                  <a:gd name="T69" fmla="*/ 0 h 87"/>
                  <a:gd name="T70" fmla="*/ 59 w 90"/>
                  <a:gd name="T71" fmla="*/ 4 h 87"/>
                  <a:gd name="T72" fmla="*/ 65 w 90"/>
                  <a:gd name="T73" fmla="*/ 5 h 87"/>
                  <a:gd name="T74" fmla="*/ 67 w 90"/>
                  <a:gd name="T75" fmla="*/ 7 h 87"/>
                  <a:gd name="T76" fmla="*/ 76 w 90"/>
                  <a:gd name="T77" fmla="*/ 12 h 87"/>
                  <a:gd name="T78" fmla="*/ 78 w 90"/>
                  <a:gd name="T79" fmla="*/ 14 h 87"/>
                  <a:gd name="T80" fmla="*/ 80 w 90"/>
                  <a:gd name="T81" fmla="*/ 18 h 8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0"/>
                  <a:gd name="T124" fmla="*/ 0 h 87"/>
                  <a:gd name="T125" fmla="*/ 90 w 90"/>
                  <a:gd name="T126" fmla="*/ 87 h 8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0" h="87">
                    <a:moveTo>
                      <a:pt x="80" y="18"/>
                    </a:moveTo>
                    <a:lnTo>
                      <a:pt x="84" y="21"/>
                    </a:lnTo>
                    <a:lnTo>
                      <a:pt x="85" y="26"/>
                    </a:lnTo>
                    <a:lnTo>
                      <a:pt x="88" y="34"/>
                    </a:lnTo>
                    <a:lnTo>
                      <a:pt x="90" y="42"/>
                    </a:lnTo>
                    <a:lnTo>
                      <a:pt x="88" y="50"/>
                    </a:lnTo>
                    <a:lnTo>
                      <a:pt x="86" y="58"/>
                    </a:lnTo>
                    <a:lnTo>
                      <a:pt x="85" y="63"/>
                    </a:lnTo>
                    <a:lnTo>
                      <a:pt x="84" y="66"/>
                    </a:lnTo>
                    <a:lnTo>
                      <a:pt x="77" y="74"/>
                    </a:lnTo>
                    <a:lnTo>
                      <a:pt x="71" y="79"/>
                    </a:lnTo>
                    <a:lnTo>
                      <a:pt x="63" y="84"/>
                    </a:lnTo>
                    <a:lnTo>
                      <a:pt x="55" y="87"/>
                    </a:lnTo>
                    <a:lnTo>
                      <a:pt x="46" y="87"/>
                    </a:lnTo>
                    <a:lnTo>
                      <a:pt x="37" y="87"/>
                    </a:lnTo>
                    <a:lnTo>
                      <a:pt x="29" y="85"/>
                    </a:lnTo>
                    <a:lnTo>
                      <a:pt x="26" y="84"/>
                    </a:lnTo>
                    <a:lnTo>
                      <a:pt x="21" y="82"/>
                    </a:lnTo>
                    <a:lnTo>
                      <a:pt x="15" y="76"/>
                    </a:lnTo>
                    <a:lnTo>
                      <a:pt x="12" y="73"/>
                    </a:lnTo>
                    <a:lnTo>
                      <a:pt x="8" y="69"/>
                    </a:lnTo>
                    <a:lnTo>
                      <a:pt x="6" y="66"/>
                    </a:lnTo>
                    <a:lnTo>
                      <a:pt x="4" y="62"/>
                    </a:lnTo>
                    <a:lnTo>
                      <a:pt x="2" y="54"/>
                    </a:lnTo>
                    <a:lnTo>
                      <a:pt x="0" y="45"/>
                    </a:lnTo>
                    <a:lnTo>
                      <a:pt x="0" y="37"/>
                    </a:lnTo>
                    <a:lnTo>
                      <a:pt x="4" y="29"/>
                    </a:lnTo>
                    <a:lnTo>
                      <a:pt x="5" y="24"/>
                    </a:lnTo>
                    <a:lnTo>
                      <a:pt x="6" y="22"/>
                    </a:lnTo>
                    <a:lnTo>
                      <a:pt x="11" y="14"/>
                    </a:lnTo>
                    <a:lnTo>
                      <a:pt x="18" y="8"/>
                    </a:lnTo>
                    <a:lnTo>
                      <a:pt x="25" y="4"/>
                    </a:lnTo>
                    <a:lnTo>
                      <a:pt x="34" y="2"/>
                    </a:lnTo>
                    <a:lnTo>
                      <a:pt x="44" y="0"/>
                    </a:lnTo>
                    <a:lnTo>
                      <a:pt x="52" y="0"/>
                    </a:lnTo>
                    <a:lnTo>
                      <a:pt x="59" y="4"/>
                    </a:lnTo>
                    <a:lnTo>
                      <a:pt x="65" y="5"/>
                    </a:lnTo>
                    <a:lnTo>
                      <a:pt x="67" y="7"/>
                    </a:lnTo>
                    <a:lnTo>
                      <a:pt x="76" y="12"/>
                    </a:lnTo>
                    <a:lnTo>
                      <a:pt x="78" y="14"/>
                    </a:lnTo>
                    <a:lnTo>
                      <a:pt x="80" y="18"/>
                    </a:lnTo>
                    <a:close/>
                  </a:path>
                </a:pathLst>
              </a:custGeom>
              <a:solidFill>
                <a:srgbClr val="F561AF"/>
              </a:solidFill>
              <a:ln w="9525">
                <a:noFill/>
                <a:round/>
                <a:headEnd/>
                <a:tailEnd/>
              </a:ln>
            </p:spPr>
            <p:txBody>
              <a:bodyPr/>
              <a:lstStyle/>
              <a:p>
                <a:endParaRPr lang="ru-RU"/>
              </a:p>
            </p:txBody>
          </p:sp>
          <p:sp>
            <p:nvSpPr>
              <p:cNvPr id="163603" name="Freeform 229"/>
              <p:cNvSpPr>
                <a:spLocks/>
              </p:cNvSpPr>
              <p:nvPr/>
            </p:nvSpPr>
            <p:spPr bwMode="auto">
              <a:xfrm>
                <a:off x="3931" y="3578"/>
                <a:ext cx="23" cy="59"/>
              </a:xfrm>
              <a:custGeom>
                <a:avLst/>
                <a:gdLst>
                  <a:gd name="T0" fmla="*/ 16 w 23"/>
                  <a:gd name="T1" fmla="*/ 0 h 59"/>
                  <a:gd name="T2" fmla="*/ 22 w 23"/>
                  <a:gd name="T3" fmla="*/ 15 h 59"/>
                  <a:gd name="T4" fmla="*/ 23 w 23"/>
                  <a:gd name="T5" fmla="*/ 30 h 59"/>
                  <a:gd name="T6" fmla="*/ 17 w 23"/>
                  <a:gd name="T7" fmla="*/ 45 h 59"/>
                  <a:gd name="T8" fmla="*/ 11 w 23"/>
                  <a:gd name="T9" fmla="*/ 53 h 59"/>
                  <a:gd name="T10" fmla="*/ 4 w 23"/>
                  <a:gd name="T11" fmla="*/ 59 h 59"/>
                  <a:gd name="T12" fmla="*/ 0 w 23"/>
                  <a:gd name="T13" fmla="*/ 54 h 59"/>
                  <a:gd name="T14" fmla="*/ 7 w 23"/>
                  <a:gd name="T15" fmla="*/ 48 h 59"/>
                  <a:gd name="T16" fmla="*/ 11 w 23"/>
                  <a:gd name="T17" fmla="*/ 44 h 59"/>
                  <a:gd name="T18" fmla="*/ 17 w 23"/>
                  <a:gd name="T19" fmla="*/ 29 h 59"/>
                  <a:gd name="T20" fmla="*/ 16 w 23"/>
                  <a:gd name="T21" fmla="*/ 15 h 59"/>
                  <a:gd name="T22" fmla="*/ 10 w 23"/>
                  <a:gd name="T23" fmla="*/ 1 h 59"/>
                  <a:gd name="T24" fmla="*/ 16 w 23"/>
                  <a:gd name="T25" fmla="*/ 0 h 5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3"/>
                  <a:gd name="T40" fmla="*/ 0 h 59"/>
                  <a:gd name="T41" fmla="*/ 23 w 23"/>
                  <a:gd name="T42" fmla="*/ 59 h 5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3" h="59">
                    <a:moveTo>
                      <a:pt x="16" y="0"/>
                    </a:moveTo>
                    <a:lnTo>
                      <a:pt x="22" y="15"/>
                    </a:lnTo>
                    <a:lnTo>
                      <a:pt x="23" y="30"/>
                    </a:lnTo>
                    <a:lnTo>
                      <a:pt x="17" y="45"/>
                    </a:lnTo>
                    <a:lnTo>
                      <a:pt x="11" y="53"/>
                    </a:lnTo>
                    <a:lnTo>
                      <a:pt x="4" y="59"/>
                    </a:lnTo>
                    <a:lnTo>
                      <a:pt x="0" y="54"/>
                    </a:lnTo>
                    <a:lnTo>
                      <a:pt x="7" y="48"/>
                    </a:lnTo>
                    <a:lnTo>
                      <a:pt x="11" y="44"/>
                    </a:lnTo>
                    <a:lnTo>
                      <a:pt x="17" y="29"/>
                    </a:lnTo>
                    <a:lnTo>
                      <a:pt x="16" y="15"/>
                    </a:lnTo>
                    <a:lnTo>
                      <a:pt x="10" y="1"/>
                    </a:lnTo>
                    <a:lnTo>
                      <a:pt x="16" y="0"/>
                    </a:lnTo>
                    <a:close/>
                  </a:path>
                </a:pathLst>
              </a:custGeom>
              <a:solidFill>
                <a:srgbClr val="F8BDD6"/>
              </a:solidFill>
              <a:ln w="9525">
                <a:noFill/>
                <a:round/>
                <a:headEnd/>
                <a:tailEnd/>
              </a:ln>
            </p:spPr>
            <p:txBody>
              <a:bodyPr/>
              <a:lstStyle/>
              <a:p>
                <a:endParaRPr lang="ru-RU"/>
              </a:p>
            </p:txBody>
          </p:sp>
          <p:sp>
            <p:nvSpPr>
              <p:cNvPr id="163604" name="Freeform 230"/>
              <p:cNvSpPr>
                <a:spLocks/>
              </p:cNvSpPr>
              <p:nvPr/>
            </p:nvSpPr>
            <p:spPr bwMode="auto">
              <a:xfrm>
                <a:off x="3868" y="3623"/>
                <a:ext cx="65" cy="24"/>
              </a:xfrm>
              <a:custGeom>
                <a:avLst/>
                <a:gdLst>
                  <a:gd name="T0" fmla="*/ 65 w 65"/>
                  <a:gd name="T1" fmla="*/ 16 h 24"/>
                  <a:gd name="T2" fmla="*/ 50 w 65"/>
                  <a:gd name="T3" fmla="*/ 24 h 24"/>
                  <a:gd name="T4" fmla="*/ 33 w 65"/>
                  <a:gd name="T5" fmla="*/ 24 h 24"/>
                  <a:gd name="T6" fmla="*/ 14 w 65"/>
                  <a:gd name="T7" fmla="*/ 16 h 24"/>
                  <a:gd name="T8" fmla="*/ 0 w 65"/>
                  <a:gd name="T9" fmla="*/ 5 h 24"/>
                  <a:gd name="T10" fmla="*/ 4 w 65"/>
                  <a:gd name="T11" fmla="*/ 0 h 24"/>
                  <a:gd name="T12" fmla="*/ 19 w 65"/>
                  <a:gd name="T13" fmla="*/ 11 h 24"/>
                  <a:gd name="T14" fmla="*/ 33 w 65"/>
                  <a:gd name="T15" fmla="*/ 18 h 24"/>
                  <a:gd name="T16" fmla="*/ 48 w 65"/>
                  <a:gd name="T17" fmla="*/ 18 h 24"/>
                  <a:gd name="T18" fmla="*/ 64 w 65"/>
                  <a:gd name="T19" fmla="*/ 10 h 24"/>
                  <a:gd name="T20" fmla="*/ 65 w 65"/>
                  <a:gd name="T21" fmla="*/ 16 h 2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24"/>
                  <a:gd name="T35" fmla="*/ 65 w 65"/>
                  <a:gd name="T36" fmla="*/ 24 h 2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24">
                    <a:moveTo>
                      <a:pt x="65" y="16"/>
                    </a:moveTo>
                    <a:lnTo>
                      <a:pt x="50" y="24"/>
                    </a:lnTo>
                    <a:lnTo>
                      <a:pt x="33" y="24"/>
                    </a:lnTo>
                    <a:lnTo>
                      <a:pt x="14" y="16"/>
                    </a:lnTo>
                    <a:lnTo>
                      <a:pt x="0" y="5"/>
                    </a:lnTo>
                    <a:lnTo>
                      <a:pt x="4" y="0"/>
                    </a:lnTo>
                    <a:lnTo>
                      <a:pt x="19" y="11"/>
                    </a:lnTo>
                    <a:lnTo>
                      <a:pt x="33" y="18"/>
                    </a:lnTo>
                    <a:lnTo>
                      <a:pt x="48" y="18"/>
                    </a:lnTo>
                    <a:lnTo>
                      <a:pt x="64" y="10"/>
                    </a:lnTo>
                    <a:lnTo>
                      <a:pt x="65" y="16"/>
                    </a:lnTo>
                    <a:close/>
                  </a:path>
                </a:pathLst>
              </a:custGeom>
              <a:solidFill>
                <a:srgbClr val="F8BDD6"/>
              </a:solidFill>
              <a:ln w="9525">
                <a:noFill/>
                <a:round/>
                <a:headEnd/>
                <a:tailEnd/>
              </a:ln>
            </p:spPr>
            <p:txBody>
              <a:bodyPr/>
              <a:lstStyle/>
              <a:p>
                <a:endParaRPr lang="ru-RU"/>
              </a:p>
            </p:txBody>
          </p:sp>
          <p:sp>
            <p:nvSpPr>
              <p:cNvPr id="163605" name="Freeform 231"/>
              <p:cNvSpPr>
                <a:spLocks/>
              </p:cNvSpPr>
              <p:nvPr/>
            </p:nvSpPr>
            <p:spPr bwMode="auto">
              <a:xfrm>
                <a:off x="3930" y="3634"/>
                <a:ext cx="3" cy="5"/>
              </a:xfrm>
              <a:custGeom>
                <a:avLst/>
                <a:gdLst>
                  <a:gd name="T0" fmla="*/ 3 w 3"/>
                  <a:gd name="T1" fmla="*/ 3 h 5"/>
                  <a:gd name="T2" fmla="*/ 3 w 3"/>
                  <a:gd name="T3" fmla="*/ 5 h 5"/>
                  <a:gd name="T4" fmla="*/ 1 w 3"/>
                  <a:gd name="T5" fmla="*/ 0 h 5"/>
                  <a:gd name="T6" fmla="*/ 0 w 3"/>
                  <a:gd name="T7" fmla="*/ 0 h 5"/>
                  <a:gd name="T8" fmla="*/ 3 w 3"/>
                  <a:gd name="T9" fmla="*/ 3 h 5"/>
                  <a:gd name="T10" fmla="*/ 0 60000 65536"/>
                  <a:gd name="T11" fmla="*/ 0 60000 65536"/>
                  <a:gd name="T12" fmla="*/ 0 60000 65536"/>
                  <a:gd name="T13" fmla="*/ 0 60000 65536"/>
                  <a:gd name="T14" fmla="*/ 0 60000 65536"/>
                  <a:gd name="T15" fmla="*/ 0 w 3"/>
                  <a:gd name="T16" fmla="*/ 0 h 5"/>
                  <a:gd name="T17" fmla="*/ 3 w 3"/>
                  <a:gd name="T18" fmla="*/ 5 h 5"/>
                </a:gdLst>
                <a:ahLst/>
                <a:cxnLst>
                  <a:cxn ang="T10">
                    <a:pos x="T0" y="T1"/>
                  </a:cxn>
                  <a:cxn ang="T11">
                    <a:pos x="T2" y="T3"/>
                  </a:cxn>
                  <a:cxn ang="T12">
                    <a:pos x="T4" y="T5"/>
                  </a:cxn>
                  <a:cxn ang="T13">
                    <a:pos x="T6" y="T7"/>
                  </a:cxn>
                  <a:cxn ang="T14">
                    <a:pos x="T8" y="T9"/>
                  </a:cxn>
                </a:cxnLst>
                <a:rect l="T15" t="T16" r="T17" b="T18"/>
                <a:pathLst>
                  <a:path w="3" h="5">
                    <a:moveTo>
                      <a:pt x="3" y="3"/>
                    </a:moveTo>
                    <a:lnTo>
                      <a:pt x="3" y="5"/>
                    </a:lnTo>
                    <a:lnTo>
                      <a:pt x="1" y="0"/>
                    </a:lnTo>
                    <a:lnTo>
                      <a:pt x="0" y="0"/>
                    </a:lnTo>
                    <a:lnTo>
                      <a:pt x="3" y="3"/>
                    </a:lnTo>
                    <a:close/>
                  </a:path>
                </a:pathLst>
              </a:custGeom>
              <a:solidFill>
                <a:srgbClr val="F8BDD6"/>
              </a:solidFill>
              <a:ln w="9525">
                <a:noFill/>
                <a:round/>
                <a:headEnd/>
                <a:tailEnd/>
              </a:ln>
            </p:spPr>
            <p:txBody>
              <a:bodyPr/>
              <a:lstStyle/>
              <a:p>
                <a:endParaRPr lang="ru-RU"/>
              </a:p>
            </p:txBody>
          </p:sp>
          <p:sp>
            <p:nvSpPr>
              <p:cNvPr id="163606" name="Freeform 232"/>
              <p:cNvSpPr>
                <a:spLocks/>
              </p:cNvSpPr>
              <p:nvPr/>
            </p:nvSpPr>
            <p:spPr bwMode="auto">
              <a:xfrm>
                <a:off x="3860" y="3563"/>
                <a:ext cx="24" cy="65"/>
              </a:xfrm>
              <a:custGeom>
                <a:avLst/>
                <a:gdLst>
                  <a:gd name="T0" fmla="*/ 9 w 24"/>
                  <a:gd name="T1" fmla="*/ 65 h 65"/>
                  <a:gd name="T2" fmla="*/ 2 w 24"/>
                  <a:gd name="T3" fmla="*/ 49 h 65"/>
                  <a:gd name="T4" fmla="*/ 0 w 24"/>
                  <a:gd name="T5" fmla="*/ 32 h 65"/>
                  <a:gd name="T6" fmla="*/ 7 w 24"/>
                  <a:gd name="T7" fmla="*/ 14 h 65"/>
                  <a:gd name="T8" fmla="*/ 11 w 24"/>
                  <a:gd name="T9" fmla="*/ 8 h 65"/>
                  <a:gd name="T10" fmla="*/ 19 w 24"/>
                  <a:gd name="T11" fmla="*/ 0 h 65"/>
                  <a:gd name="T12" fmla="*/ 24 w 24"/>
                  <a:gd name="T13" fmla="*/ 5 h 65"/>
                  <a:gd name="T14" fmla="*/ 16 w 24"/>
                  <a:gd name="T15" fmla="*/ 11 h 65"/>
                  <a:gd name="T16" fmla="*/ 11 w 24"/>
                  <a:gd name="T17" fmla="*/ 18 h 65"/>
                  <a:gd name="T18" fmla="*/ 5 w 24"/>
                  <a:gd name="T19" fmla="*/ 32 h 65"/>
                  <a:gd name="T20" fmla="*/ 7 w 24"/>
                  <a:gd name="T21" fmla="*/ 46 h 65"/>
                  <a:gd name="T22" fmla="*/ 13 w 24"/>
                  <a:gd name="T23" fmla="*/ 60 h 65"/>
                  <a:gd name="T24" fmla="*/ 9 w 24"/>
                  <a:gd name="T25" fmla="*/ 65 h 6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
                  <a:gd name="T40" fmla="*/ 0 h 65"/>
                  <a:gd name="T41" fmla="*/ 24 w 24"/>
                  <a:gd name="T42" fmla="*/ 65 h 6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 h="65">
                    <a:moveTo>
                      <a:pt x="9" y="65"/>
                    </a:moveTo>
                    <a:lnTo>
                      <a:pt x="2" y="49"/>
                    </a:lnTo>
                    <a:lnTo>
                      <a:pt x="0" y="32"/>
                    </a:lnTo>
                    <a:lnTo>
                      <a:pt x="7" y="14"/>
                    </a:lnTo>
                    <a:lnTo>
                      <a:pt x="11" y="8"/>
                    </a:lnTo>
                    <a:lnTo>
                      <a:pt x="19" y="0"/>
                    </a:lnTo>
                    <a:lnTo>
                      <a:pt x="24" y="5"/>
                    </a:lnTo>
                    <a:lnTo>
                      <a:pt x="16" y="11"/>
                    </a:lnTo>
                    <a:lnTo>
                      <a:pt x="11" y="18"/>
                    </a:lnTo>
                    <a:lnTo>
                      <a:pt x="5" y="32"/>
                    </a:lnTo>
                    <a:lnTo>
                      <a:pt x="7" y="46"/>
                    </a:lnTo>
                    <a:lnTo>
                      <a:pt x="13" y="60"/>
                    </a:lnTo>
                    <a:lnTo>
                      <a:pt x="9" y="65"/>
                    </a:lnTo>
                    <a:close/>
                  </a:path>
                </a:pathLst>
              </a:custGeom>
              <a:solidFill>
                <a:srgbClr val="F8BDD6"/>
              </a:solidFill>
              <a:ln w="9525">
                <a:noFill/>
                <a:round/>
                <a:headEnd/>
                <a:tailEnd/>
              </a:ln>
            </p:spPr>
            <p:txBody>
              <a:bodyPr/>
              <a:lstStyle/>
              <a:p>
                <a:endParaRPr lang="ru-RU"/>
              </a:p>
            </p:txBody>
          </p:sp>
          <p:sp>
            <p:nvSpPr>
              <p:cNvPr id="163607" name="Freeform 233"/>
              <p:cNvSpPr>
                <a:spLocks/>
              </p:cNvSpPr>
              <p:nvPr/>
            </p:nvSpPr>
            <p:spPr bwMode="auto">
              <a:xfrm>
                <a:off x="3868" y="3623"/>
                <a:ext cx="6" cy="5"/>
              </a:xfrm>
              <a:custGeom>
                <a:avLst/>
                <a:gdLst>
                  <a:gd name="T0" fmla="*/ 0 w 6"/>
                  <a:gd name="T1" fmla="*/ 5 h 5"/>
                  <a:gd name="T2" fmla="*/ 6 w 6"/>
                  <a:gd name="T3" fmla="*/ 0 h 5"/>
                  <a:gd name="T4" fmla="*/ 0 w 6"/>
                  <a:gd name="T5" fmla="*/ 5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0" y="5"/>
                    </a:moveTo>
                    <a:lnTo>
                      <a:pt x="6" y="0"/>
                    </a:lnTo>
                    <a:lnTo>
                      <a:pt x="0" y="5"/>
                    </a:lnTo>
                    <a:close/>
                  </a:path>
                </a:pathLst>
              </a:custGeom>
              <a:solidFill>
                <a:srgbClr val="F8BDD6"/>
              </a:solidFill>
              <a:ln w="9525">
                <a:noFill/>
                <a:round/>
                <a:headEnd/>
                <a:tailEnd/>
              </a:ln>
            </p:spPr>
            <p:txBody>
              <a:bodyPr/>
              <a:lstStyle/>
              <a:p>
                <a:endParaRPr lang="ru-RU"/>
              </a:p>
            </p:txBody>
          </p:sp>
          <p:sp>
            <p:nvSpPr>
              <p:cNvPr id="163608" name="Freeform 234"/>
              <p:cNvSpPr>
                <a:spLocks/>
              </p:cNvSpPr>
              <p:nvPr/>
            </p:nvSpPr>
            <p:spPr bwMode="auto">
              <a:xfrm>
                <a:off x="3880" y="3556"/>
                <a:ext cx="65" cy="22"/>
              </a:xfrm>
              <a:custGeom>
                <a:avLst/>
                <a:gdLst>
                  <a:gd name="T0" fmla="*/ 0 w 65"/>
                  <a:gd name="T1" fmla="*/ 8 h 22"/>
                  <a:gd name="T2" fmla="*/ 18 w 65"/>
                  <a:gd name="T3" fmla="*/ 0 h 22"/>
                  <a:gd name="T4" fmla="*/ 35 w 65"/>
                  <a:gd name="T5" fmla="*/ 0 h 22"/>
                  <a:gd name="T6" fmla="*/ 51 w 65"/>
                  <a:gd name="T7" fmla="*/ 7 h 22"/>
                  <a:gd name="T8" fmla="*/ 65 w 65"/>
                  <a:gd name="T9" fmla="*/ 17 h 22"/>
                  <a:gd name="T10" fmla="*/ 60 w 65"/>
                  <a:gd name="T11" fmla="*/ 22 h 22"/>
                  <a:gd name="T12" fmla="*/ 46 w 65"/>
                  <a:gd name="T13" fmla="*/ 11 h 22"/>
                  <a:gd name="T14" fmla="*/ 32 w 65"/>
                  <a:gd name="T15" fmla="*/ 5 h 22"/>
                  <a:gd name="T16" fmla="*/ 18 w 65"/>
                  <a:gd name="T17" fmla="*/ 5 h 22"/>
                  <a:gd name="T18" fmla="*/ 3 w 65"/>
                  <a:gd name="T19" fmla="*/ 13 h 22"/>
                  <a:gd name="T20" fmla="*/ 0 w 65"/>
                  <a:gd name="T21" fmla="*/ 8 h 2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22"/>
                  <a:gd name="T35" fmla="*/ 65 w 65"/>
                  <a:gd name="T36" fmla="*/ 22 h 2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22">
                    <a:moveTo>
                      <a:pt x="0" y="8"/>
                    </a:moveTo>
                    <a:lnTo>
                      <a:pt x="18" y="0"/>
                    </a:lnTo>
                    <a:lnTo>
                      <a:pt x="35" y="0"/>
                    </a:lnTo>
                    <a:lnTo>
                      <a:pt x="51" y="7"/>
                    </a:lnTo>
                    <a:lnTo>
                      <a:pt x="65" y="17"/>
                    </a:lnTo>
                    <a:lnTo>
                      <a:pt x="60" y="22"/>
                    </a:lnTo>
                    <a:lnTo>
                      <a:pt x="46" y="11"/>
                    </a:lnTo>
                    <a:lnTo>
                      <a:pt x="32" y="5"/>
                    </a:lnTo>
                    <a:lnTo>
                      <a:pt x="18" y="5"/>
                    </a:lnTo>
                    <a:lnTo>
                      <a:pt x="3" y="13"/>
                    </a:lnTo>
                    <a:lnTo>
                      <a:pt x="0" y="8"/>
                    </a:lnTo>
                    <a:close/>
                  </a:path>
                </a:pathLst>
              </a:custGeom>
              <a:solidFill>
                <a:srgbClr val="F8BDD6"/>
              </a:solidFill>
              <a:ln w="9525">
                <a:noFill/>
                <a:round/>
                <a:headEnd/>
                <a:tailEnd/>
              </a:ln>
            </p:spPr>
            <p:txBody>
              <a:bodyPr/>
              <a:lstStyle/>
              <a:p>
                <a:endParaRPr lang="ru-RU"/>
              </a:p>
            </p:txBody>
          </p:sp>
          <p:sp>
            <p:nvSpPr>
              <p:cNvPr id="163609" name="Freeform 235"/>
              <p:cNvSpPr>
                <a:spLocks/>
              </p:cNvSpPr>
              <p:nvPr/>
            </p:nvSpPr>
            <p:spPr bwMode="auto">
              <a:xfrm>
                <a:off x="3878" y="3563"/>
                <a:ext cx="6" cy="5"/>
              </a:xfrm>
              <a:custGeom>
                <a:avLst/>
                <a:gdLst>
                  <a:gd name="T0" fmla="*/ 0 w 6"/>
                  <a:gd name="T1" fmla="*/ 0 h 5"/>
                  <a:gd name="T2" fmla="*/ 2 w 6"/>
                  <a:gd name="T3" fmla="*/ 0 h 5"/>
                  <a:gd name="T4" fmla="*/ 6 w 6"/>
                  <a:gd name="T5" fmla="*/ 5 h 5"/>
                  <a:gd name="T6" fmla="*/ 0 w 6"/>
                  <a:gd name="T7" fmla="*/ 0 h 5"/>
                  <a:gd name="T8" fmla="*/ 0 60000 65536"/>
                  <a:gd name="T9" fmla="*/ 0 60000 65536"/>
                  <a:gd name="T10" fmla="*/ 0 60000 65536"/>
                  <a:gd name="T11" fmla="*/ 0 60000 65536"/>
                  <a:gd name="T12" fmla="*/ 0 w 6"/>
                  <a:gd name="T13" fmla="*/ 0 h 5"/>
                  <a:gd name="T14" fmla="*/ 6 w 6"/>
                  <a:gd name="T15" fmla="*/ 5 h 5"/>
                </a:gdLst>
                <a:ahLst/>
                <a:cxnLst>
                  <a:cxn ang="T8">
                    <a:pos x="T0" y="T1"/>
                  </a:cxn>
                  <a:cxn ang="T9">
                    <a:pos x="T2" y="T3"/>
                  </a:cxn>
                  <a:cxn ang="T10">
                    <a:pos x="T4" y="T5"/>
                  </a:cxn>
                  <a:cxn ang="T11">
                    <a:pos x="T6" y="T7"/>
                  </a:cxn>
                </a:cxnLst>
                <a:rect l="T12" t="T13" r="T14" b="T15"/>
                <a:pathLst>
                  <a:path w="6" h="5">
                    <a:moveTo>
                      <a:pt x="0" y="0"/>
                    </a:moveTo>
                    <a:lnTo>
                      <a:pt x="2" y="0"/>
                    </a:lnTo>
                    <a:lnTo>
                      <a:pt x="6" y="5"/>
                    </a:lnTo>
                    <a:lnTo>
                      <a:pt x="0" y="0"/>
                    </a:lnTo>
                    <a:close/>
                  </a:path>
                </a:pathLst>
              </a:custGeom>
              <a:solidFill>
                <a:srgbClr val="F8BDD6"/>
              </a:solidFill>
              <a:ln w="9525">
                <a:noFill/>
                <a:round/>
                <a:headEnd/>
                <a:tailEnd/>
              </a:ln>
            </p:spPr>
            <p:txBody>
              <a:bodyPr/>
              <a:lstStyle/>
              <a:p>
                <a:endParaRPr lang="ru-RU"/>
              </a:p>
            </p:txBody>
          </p:sp>
          <p:sp>
            <p:nvSpPr>
              <p:cNvPr id="163610" name="Freeform 236"/>
              <p:cNvSpPr>
                <a:spLocks/>
              </p:cNvSpPr>
              <p:nvPr/>
            </p:nvSpPr>
            <p:spPr bwMode="auto">
              <a:xfrm>
                <a:off x="3941" y="3574"/>
                <a:ext cx="6" cy="4"/>
              </a:xfrm>
              <a:custGeom>
                <a:avLst/>
                <a:gdLst>
                  <a:gd name="T0" fmla="*/ 4 w 6"/>
                  <a:gd name="T1" fmla="*/ 0 h 4"/>
                  <a:gd name="T2" fmla="*/ 6 w 6"/>
                  <a:gd name="T3" fmla="*/ 3 h 4"/>
                  <a:gd name="T4" fmla="*/ 0 w 6"/>
                  <a:gd name="T5" fmla="*/ 4 h 4"/>
                  <a:gd name="T6" fmla="*/ 4 w 6"/>
                  <a:gd name="T7" fmla="*/ 0 h 4"/>
                  <a:gd name="T8" fmla="*/ 0 60000 65536"/>
                  <a:gd name="T9" fmla="*/ 0 60000 65536"/>
                  <a:gd name="T10" fmla="*/ 0 60000 65536"/>
                  <a:gd name="T11" fmla="*/ 0 60000 65536"/>
                  <a:gd name="T12" fmla="*/ 0 w 6"/>
                  <a:gd name="T13" fmla="*/ 0 h 4"/>
                  <a:gd name="T14" fmla="*/ 6 w 6"/>
                  <a:gd name="T15" fmla="*/ 4 h 4"/>
                </a:gdLst>
                <a:ahLst/>
                <a:cxnLst>
                  <a:cxn ang="T8">
                    <a:pos x="T0" y="T1"/>
                  </a:cxn>
                  <a:cxn ang="T9">
                    <a:pos x="T2" y="T3"/>
                  </a:cxn>
                  <a:cxn ang="T10">
                    <a:pos x="T4" y="T5"/>
                  </a:cxn>
                  <a:cxn ang="T11">
                    <a:pos x="T6" y="T7"/>
                  </a:cxn>
                </a:cxnLst>
                <a:rect l="T12" t="T13" r="T14" b="T15"/>
                <a:pathLst>
                  <a:path w="6" h="4">
                    <a:moveTo>
                      <a:pt x="4" y="0"/>
                    </a:moveTo>
                    <a:lnTo>
                      <a:pt x="6" y="3"/>
                    </a:lnTo>
                    <a:lnTo>
                      <a:pt x="0" y="4"/>
                    </a:lnTo>
                    <a:lnTo>
                      <a:pt x="4" y="0"/>
                    </a:lnTo>
                    <a:close/>
                  </a:path>
                </a:pathLst>
              </a:custGeom>
              <a:solidFill>
                <a:srgbClr val="F8BDD6"/>
              </a:solidFill>
              <a:ln w="9525">
                <a:noFill/>
                <a:round/>
                <a:headEnd/>
                <a:tailEnd/>
              </a:ln>
            </p:spPr>
            <p:txBody>
              <a:bodyPr/>
              <a:lstStyle/>
              <a:p>
                <a:endParaRPr lang="ru-RU"/>
              </a:p>
            </p:txBody>
          </p:sp>
          <p:sp>
            <p:nvSpPr>
              <p:cNvPr id="163611" name="Freeform 237"/>
              <p:cNvSpPr>
                <a:spLocks/>
              </p:cNvSpPr>
              <p:nvPr/>
            </p:nvSpPr>
            <p:spPr bwMode="auto">
              <a:xfrm>
                <a:off x="3929" y="3514"/>
                <a:ext cx="87" cy="84"/>
              </a:xfrm>
              <a:custGeom>
                <a:avLst/>
                <a:gdLst>
                  <a:gd name="T0" fmla="*/ 78 w 87"/>
                  <a:gd name="T1" fmla="*/ 17 h 84"/>
                  <a:gd name="T2" fmla="*/ 80 w 87"/>
                  <a:gd name="T3" fmla="*/ 20 h 84"/>
                  <a:gd name="T4" fmla="*/ 83 w 87"/>
                  <a:gd name="T5" fmla="*/ 25 h 84"/>
                  <a:gd name="T6" fmla="*/ 85 w 87"/>
                  <a:gd name="T7" fmla="*/ 33 h 84"/>
                  <a:gd name="T8" fmla="*/ 86 w 87"/>
                  <a:gd name="T9" fmla="*/ 40 h 84"/>
                  <a:gd name="T10" fmla="*/ 87 w 87"/>
                  <a:gd name="T11" fmla="*/ 49 h 84"/>
                  <a:gd name="T12" fmla="*/ 83 w 87"/>
                  <a:gd name="T13" fmla="*/ 56 h 84"/>
                  <a:gd name="T14" fmla="*/ 81 w 87"/>
                  <a:gd name="T15" fmla="*/ 60 h 84"/>
                  <a:gd name="T16" fmla="*/ 80 w 87"/>
                  <a:gd name="T17" fmla="*/ 64 h 84"/>
                  <a:gd name="T18" fmla="*/ 76 w 87"/>
                  <a:gd name="T19" fmla="*/ 70 h 84"/>
                  <a:gd name="T20" fmla="*/ 69 w 87"/>
                  <a:gd name="T21" fmla="*/ 76 h 84"/>
                  <a:gd name="T22" fmla="*/ 61 w 87"/>
                  <a:gd name="T23" fmla="*/ 81 h 84"/>
                  <a:gd name="T24" fmla="*/ 52 w 87"/>
                  <a:gd name="T25" fmla="*/ 82 h 84"/>
                  <a:gd name="T26" fmla="*/ 45 w 87"/>
                  <a:gd name="T27" fmla="*/ 84 h 84"/>
                  <a:gd name="T28" fmla="*/ 37 w 87"/>
                  <a:gd name="T29" fmla="*/ 84 h 84"/>
                  <a:gd name="T30" fmla="*/ 29 w 87"/>
                  <a:gd name="T31" fmla="*/ 81 h 84"/>
                  <a:gd name="T32" fmla="*/ 24 w 87"/>
                  <a:gd name="T33" fmla="*/ 79 h 84"/>
                  <a:gd name="T34" fmla="*/ 21 w 87"/>
                  <a:gd name="T35" fmla="*/ 78 h 84"/>
                  <a:gd name="T36" fmla="*/ 13 w 87"/>
                  <a:gd name="T37" fmla="*/ 73 h 84"/>
                  <a:gd name="T38" fmla="*/ 10 w 87"/>
                  <a:gd name="T39" fmla="*/ 70 h 84"/>
                  <a:gd name="T40" fmla="*/ 8 w 87"/>
                  <a:gd name="T41" fmla="*/ 67 h 84"/>
                  <a:gd name="T42" fmla="*/ 6 w 87"/>
                  <a:gd name="T43" fmla="*/ 64 h 84"/>
                  <a:gd name="T44" fmla="*/ 4 w 87"/>
                  <a:gd name="T45" fmla="*/ 59 h 84"/>
                  <a:gd name="T46" fmla="*/ 1 w 87"/>
                  <a:gd name="T47" fmla="*/ 51 h 84"/>
                  <a:gd name="T48" fmla="*/ 0 w 87"/>
                  <a:gd name="T49" fmla="*/ 44 h 84"/>
                  <a:gd name="T50" fmla="*/ 1 w 87"/>
                  <a:gd name="T51" fmla="*/ 36 h 84"/>
                  <a:gd name="T52" fmla="*/ 2 w 87"/>
                  <a:gd name="T53" fmla="*/ 28 h 84"/>
                  <a:gd name="T54" fmla="*/ 4 w 87"/>
                  <a:gd name="T55" fmla="*/ 23 h 84"/>
                  <a:gd name="T56" fmla="*/ 6 w 87"/>
                  <a:gd name="T57" fmla="*/ 20 h 84"/>
                  <a:gd name="T58" fmla="*/ 10 w 87"/>
                  <a:gd name="T59" fmla="*/ 12 h 84"/>
                  <a:gd name="T60" fmla="*/ 18 w 87"/>
                  <a:gd name="T61" fmla="*/ 8 h 84"/>
                  <a:gd name="T62" fmla="*/ 26 w 87"/>
                  <a:gd name="T63" fmla="*/ 3 h 84"/>
                  <a:gd name="T64" fmla="*/ 34 w 87"/>
                  <a:gd name="T65" fmla="*/ 0 h 84"/>
                  <a:gd name="T66" fmla="*/ 41 w 87"/>
                  <a:gd name="T67" fmla="*/ 0 h 84"/>
                  <a:gd name="T68" fmla="*/ 49 w 87"/>
                  <a:gd name="T69" fmla="*/ 0 h 84"/>
                  <a:gd name="T70" fmla="*/ 58 w 87"/>
                  <a:gd name="T71" fmla="*/ 1 h 84"/>
                  <a:gd name="T72" fmla="*/ 61 w 87"/>
                  <a:gd name="T73" fmla="*/ 3 h 84"/>
                  <a:gd name="T74" fmla="*/ 66 w 87"/>
                  <a:gd name="T75" fmla="*/ 5 h 84"/>
                  <a:gd name="T76" fmla="*/ 72 w 87"/>
                  <a:gd name="T77" fmla="*/ 10 h 84"/>
                  <a:gd name="T78" fmla="*/ 76 w 87"/>
                  <a:gd name="T79" fmla="*/ 14 h 84"/>
                  <a:gd name="T80" fmla="*/ 78 w 87"/>
                  <a:gd name="T81" fmla="*/ 17 h 8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7"/>
                  <a:gd name="T124" fmla="*/ 0 h 84"/>
                  <a:gd name="T125" fmla="*/ 87 w 87"/>
                  <a:gd name="T126" fmla="*/ 84 h 8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7" h="84">
                    <a:moveTo>
                      <a:pt x="78" y="17"/>
                    </a:moveTo>
                    <a:lnTo>
                      <a:pt x="80" y="20"/>
                    </a:lnTo>
                    <a:lnTo>
                      <a:pt x="83" y="25"/>
                    </a:lnTo>
                    <a:lnTo>
                      <a:pt x="85" y="33"/>
                    </a:lnTo>
                    <a:lnTo>
                      <a:pt x="86" y="40"/>
                    </a:lnTo>
                    <a:lnTo>
                      <a:pt x="87" y="49"/>
                    </a:lnTo>
                    <a:lnTo>
                      <a:pt x="83" y="56"/>
                    </a:lnTo>
                    <a:lnTo>
                      <a:pt x="81" y="60"/>
                    </a:lnTo>
                    <a:lnTo>
                      <a:pt x="80" y="64"/>
                    </a:lnTo>
                    <a:lnTo>
                      <a:pt x="76" y="70"/>
                    </a:lnTo>
                    <a:lnTo>
                      <a:pt x="69" y="76"/>
                    </a:lnTo>
                    <a:lnTo>
                      <a:pt x="61" y="81"/>
                    </a:lnTo>
                    <a:lnTo>
                      <a:pt x="52" y="82"/>
                    </a:lnTo>
                    <a:lnTo>
                      <a:pt x="45" y="84"/>
                    </a:lnTo>
                    <a:lnTo>
                      <a:pt x="37" y="84"/>
                    </a:lnTo>
                    <a:lnTo>
                      <a:pt x="29" y="81"/>
                    </a:lnTo>
                    <a:lnTo>
                      <a:pt x="24" y="79"/>
                    </a:lnTo>
                    <a:lnTo>
                      <a:pt x="21" y="78"/>
                    </a:lnTo>
                    <a:lnTo>
                      <a:pt x="13" y="73"/>
                    </a:lnTo>
                    <a:lnTo>
                      <a:pt x="10" y="70"/>
                    </a:lnTo>
                    <a:lnTo>
                      <a:pt x="8" y="67"/>
                    </a:lnTo>
                    <a:lnTo>
                      <a:pt x="6" y="64"/>
                    </a:lnTo>
                    <a:lnTo>
                      <a:pt x="4" y="59"/>
                    </a:lnTo>
                    <a:lnTo>
                      <a:pt x="1" y="51"/>
                    </a:lnTo>
                    <a:lnTo>
                      <a:pt x="0" y="44"/>
                    </a:lnTo>
                    <a:lnTo>
                      <a:pt x="1" y="36"/>
                    </a:lnTo>
                    <a:lnTo>
                      <a:pt x="2" y="28"/>
                    </a:lnTo>
                    <a:lnTo>
                      <a:pt x="4" y="23"/>
                    </a:lnTo>
                    <a:lnTo>
                      <a:pt x="6" y="20"/>
                    </a:lnTo>
                    <a:lnTo>
                      <a:pt x="10" y="12"/>
                    </a:lnTo>
                    <a:lnTo>
                      <a:pt x="18" y="8"/>
                    </a:lnTo>
                    <a:lnTo>
                      <a:pt x="26" y="3"/>
                    </a:lnTo>
                    <a:lnTo>
                      <a:pt x="34" y="0"/>
                    </a:lnTo>
                    <a:lnTo>
                      <a:pt x="41" y="0"/>
                    </a:lnTo>
                    <a:lnTo>
                      <a:pt x="49" y="0"/>
                    </a:lnTo>
                    <a:lnTo>
                      <a:pt x="58" y="1"/>
                    </a:lnTo>
                    <a:lnTo>
                      <a:pt x="61" y="3"/>
                    </a:lnTo>
                    <a:lnTo>
                      <a:pt x="66" y="5"/>
                    </a:lnTo>
                    <a:lnTo>
                      <a:pt x="72" y="10"/>
                    </a:lnTo>
                    <a:lnTo>
                      <a:pt x="76" y="14"/>
                    </a:lnTo>
                    <a:lnTo>
                      <a:pt x="78" y="17"/>
                    </a:lnTo>
                    <a:close/>
                  </a:path>
                </a:pathLst>
              </a:custGeom>
              <a:solidFill>
                <a:srgbClr val="F561AF"/>
              </a:solidFill>
              <a:ln w="9525">
                <a:noFill/>
                <a:round/>
                <a:headEnd/>
                <a:tailEnd/>
              </a:ln>
            </p:spPr>
            <p:txBody>
              <a:bodyPr/>
              <a:lstStyle/>
              <a:p>
                <a:endParaRPr lang="ru-RU"/>
              </a:p>
            </p:txBody>
          </p:sp>
          <p:sp>
            <p:nvSpPr>
              <p:cNvPr id="163612" name="Freeform 238"/>
              <p:cNvSpPr>
                <a:spLocks/>
              </p:cNvSpPr>
              <p:nvPr/>
            </p:nvSpPr>
            <p:spPr bwMode="auto">
              <a:xfrm>
                <a:off x="3996" y="3531"/>
                <a:ext cx="24" cy="62"/>
              </a:xfrm>
              <a:custGeom>
                <a:avLst/>
                <a:gdLst>
                  <a:gd name="T0" fmla="*/ 16 w 24"/>
                  <a:gd name="T1" fmla="*/ 0 h 62"/>
                  <a:gd name="T2" fmla="*/ 22 w 24"/>
                  <a:gd name="T3" fmla="*/ 15 h 62"/>
                  <a:gd name="T4" fmla="*/ 24 w 24"/>
                  <a:gd name="T5" fmla="*/ 32 h 62"/>
                  <a:gd name="T6" fmla="*/ 18 w 24"/>
                  <a:gd name="T7" fmla="*/ 47 h 62"/>
                  <a:gd name="T8" fmla="*/ 12 w 24"/>
                  <a:gd name="T9" fmla="*/ 55 h 62"/>
                  <a:gd name="T10" fmla="*/ 5 w 24"/>
                  <a:gd name="T11" fmla="*/ 62 h 62"/>
                  <a:gd name="T12" fmla="*/ 0 w 24"/>
                  <a:gd name="T13" fmla="*/ 57 h 62"/>
                  <a:gd name="T14" fmla="*/ 6 w 24"/>
                  <a:gd name="T15" fmla="*/ 51 h 62"/>
                  <a:gd name="T16" fmla="*/ 12 w 24"/>
                  <a:gd name="T17" fmla="*/ 46 h 62"/>
                  <a:gd name="T18" fmla="*/ 18 w 24"/>
                  <a:gd name="T19" fmla="*/ 30 h 62"/>
                  <a:gd name="T20" fmla="*/ 16 w 24"/>
                  <a:gd name="T21" fmla="*/ 15 h 62"/>
                  <a:gd name="T22" fmla="*/ 10 w 24"/>
                  <a:gd name="T23" fmla="*/ 1 h 62"/>
                  <a:gd name="T24" fmla="*/ 16 w 24"/>
                  <a:gd name="T25" fmla="*/ 0 h 6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
                  <a:gd name="T40" fmla="*/ 0 h 62"/>
                  <a:gd name="T41" fmla="*/ 24 w 24"/>
                  <a:gd name="T42" fmla="*/ 62 h 6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 h="62">
                    <a:moveTo>
                      <a:pt x="16" y="0"/>
                    </a:moveTo>
                    <a:lnTo>
                      <a:pt x="22" y="15"/>
                    </a:lnTo>
                    <a:lnTo>
                      <a:pt x="24" y="32"/>
                    </a:lnTo>
                    <a:lnTo>
                      <a:pt x="18" y="47"/>
                    </a:lnTo>
                    <a:lnTo>
                      <a:pt x="12" y="55"/>
                    </a:lnTo>
                    <a:lnTo>
                      <a:pt x="5" y="62"/>
                    </a:lnTo>
                    <a:lnTo>
                      <a:pt x="0" y="57"/>
                    </a:lnTo>
                    <a:lnTo>
                      <a:pt x="6" y="51"/>
                    </a:lnTo>
                    <a:lnTo>
                      <a:pt x="12" y="46"/>
                    </a:lnTo>
                    <a:lnTo>
                      <a:pt x="18" y="30"/>
                    </a:lnTo>
                    <a:lnTo>
                      <a:pt x="16" y="15"/>
                    </a:lnTo>
                    <a:lnTo>
                      <a:pt x="10" y="1"/>
                    </a:lnTo>
                    <a:lnTo>
                      <a:pt x="16" y="0"/>
                    </a:lnTo>
                    <a:close/>
                  </a:path>
                </a:pathLst>
              </a:custGeom>
              <a:solidFill>
                <a:srgbClr val="F8BDD6"/>
              </a:solidFill>
              <a:ln w="9525">
                <a:noFill/>
                <a:round/>
                <a:headEnd/>
                <a:tailEnd/>
              </a:ln>
            </p:spPr>
            <p:txBody>
              <a:bodyPr/>
              <a:lstStyle/>
              <a:p>
                <a:endParaRPr lang="ru-RU"/>
              </a:p>
            </p:txBody>
          </p:sp>
          <p:sp>
            <p:nvSpPr>
              <p:cNvPr id="163613" name="Freeform 239"/>
              <p:cNvSpPr>
                <a:spLocks/>
              </p:cNvSpPr>
              <p:nvPr/>
            </p:nvSpPr>
            <p:spPr bwMode="auto">
              <a:xfrm>
                <a:off x="3933" y="3578"/>
                <a:ext cx="66" cy="23"/>
              </a:xfrm>
              <a:custGeom>
                <a:avLst/>
                <a:gdLst>
                  <a:gd name="T0" fmla="*/ 66 w 66"/>
                  <a:gd name="T1" fmla="*/ 15 h 23"/>
                  <a:gd name="T2" fmla="*/ 50 w 66"/>
                  <a:gd name="T3" fmla="*/ 22 h 23"/>
                  <a:gd name="T4" fmla="*/ 33 w 66"/>
                  <a:gd name="T5" fmla="*/ 23 h 23"/>
                  <a:gd name="T6" fmla="*/ 13 w 66"/>
                  <a:gd name="T7" fmla="*/ 15 h 23"/>
                  <a:gd name="T8" fmla="*/ 0 w 66"/>
                  <a:gd name="T9" fmla="*/ 4 h 23"/>
                  <a:gd name="T10" fmla="*/ 5 w 66"/>
                  <a:gd name="T11" fmla="*/ 0 h 23"/>
                  <a:gd name="T12" fmla="*/ 18 w 66"/>
                  <a:gd name="T13" fmla="*/ 11 h 23"/>
                  <a:gd name="T14" fmla="*/ 33 w 66"/>
                  <a:gd name="T15" fmla="*/ 17 h 23"/>
                  <a:gd name="T16" fmla="*/ 49 w 66"/>
                  <a:gd name="T17" fmla="*/ 15 h 23"/>
                  <a:gd name="T18" fmla="*/ 65 w 66"/>
                  <a:gd name="T19" fmla="*/ 9 h 23"/>
                  <a:gd name="T20" fmla="*/ 66 w 66"/>
                  <a:gd name="T21" fmla="*/ 15 h 2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6"/>
                  <a:gd name="T34" fmla="*/ 0 h 23"/>
                  <a:gd name="T35" fmla="*/ 66 w 66"/>
                  <a:gd name="T36" fmla="*/ 23 h 2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6" h="23">
                    <a:moveTo>
                      <a:pt x="66" y="15"/>
                    </a:moveTo>
                    <a:lnTo>
                      <a:pt x="50" y="22"/>
                    </a:lnTo>
                    <a:lnTo>
                      <a:pt x="33" y="23"/>
                    </a:lnTo>
                    <a:lnTo>
                      <a:pt x="13" y="15"/>
                    </a:lnTo>
                    <a:lnTo>
                      <a:pt x="0" y="4"/>
                    </a:lnTo>
                    <a:lnTo>
                      <a:pt x="5" y="0"/>
                    </a:lnTo>
                    <a:lnTo>
                      <a:pt x="18" y="11"/>
                    </a:lnTo>
                    <a:lnTo>
                      <a:pt x="33" y="17"/>
                    </a:lnTo>
                    <a:lnTo>
                      <a:pt x="49" y="15"/>
                    </a:lnTo>
                    <a:lnTo>
                      <a:pt x="65" y="9"/>
                    </a:lnTo>
                    <a:lnTo>
                      <a:pt x="66" y="15"/>
                    </a:lnTo>
                    <a:close/>
                  </a:path>
                </a:pathLst>
              </a:custGeom>
              <a:solidFill>
                <a:srgbClr val="F8BDD6"/>
              </a:solidFill>
              <a:ln w="9525">
                <a:noFill/>
                <a:round/>
                <a:headEnd/>
                <a:tailEnd/>
              </a:ln>
            </p:spPr>
            <p:txBody>
              <a:bodyPr/>
              <a:lstStyle/>
              <a:p>
                <a:endParaRPr lang="ru-RU"/>
              </a:p>
            </p:txBody>
          </p:sp>
          <p:sp>
            <p:nvSpPr>
              <p:cNvPr id="163614" name="Freeform 240"/>
              <p:cNvSpPr>
                <a:spLocks/>
              </p:cNvSpPr>
              <p:nvPr/>
            </p:nvSpPr>
            <p:spPr bwMode="auto">
              <a:xfrm>
                <a:off x="3995" y="3588"/>
                <a:ext cx="4" cy="7"/>
              </a:xfrm>
              <a:custGeom>
                <a:avLst/>
                <a:gdLst>
                  <a:gd name="T0" fmla="*/ 4 w 4"/>
                  <a:gd name="T1" fmla="*/ 6 h 7"/>
                  <a:gd name="T2" fmla="*/ 2 w 4"/>
                  <a:gd name="T3" fmla="*/ 7 h 7"/>
                  <a:gd name="T4" fmla="*/ 1 w 4"/>
                  <a:gd name="T5" fmla="*/ 0 h 7"/>
                  <a:gd name="T6" fmla="*/ 0 w 4"/>
                  <a:gd name="T7" fmla="*/ 0 h 7"/>
                  <a:gd name="T8" fmla="*/ 4 w 4"/>
                  <a:gd name="T9" fmla="*/ 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4" y="6"/>
                    </a:moveTo>
                    <a:lnTo>
                      <a:pt x="2" y="7"/>
                    </a:lnTo>
                    <a:lnTo>
                      <a:pt x="1" y="0"/>
                    </a:lnTo>
                    <a:lnTo>
                      <a:pt x="0" y="0"/>
                    </a:lnTo>
                    <a:lnTo>
                      <a:pt x="4" y="6"/>
                    </a:lnTo>
                    <a:close/>
                  </a:path>
                </a:pathLst>
              </a:custGeom>
              <a:solidFill>
                <a:srgbClr val="F8BDD6"/>
              </a:solidFill>
              <a:ln w="9525">
                <a:noFill/>
                <a:round/>
                <a:headEnd/>
                <a:tailEnd/>
              </a:ln>
            </p:spPr>
            <p:txBody>
              <a:bodyPr/>
              <a:lstStyle/>
              <a:p>
                <a:endParaRPr lang="ru-RU"/>
              </a:p>
            </p:txBody>
          </p:sp>
          <p:sp>
            <p:nvSpPr>
              <p:cNvPr id="163615" name="Freeform 241"/>
              <p:cNvSpPr>
                <a:spLocks/>
              </p:cNvSpPr>
              <p:nvPr/>
            </p:nvSpPr>
            <p:spPr bwMode="auto">
              <a:xfrm>
                <a:off x="3926" y="3517"/>
                <a:ext cx="22" cy="66"/>
              </a:xfrm>
              <a:custGeom>
                <a:avLst/>
                <a:gdLst>
                  <a:gd name="T0" fmla="*/ 8 w 22"/>
                  <a:gd name="T1" fmla="*/ 66 h 66"/>
                  <a:gd name="T2" fmla="*/ 0 w 22"/>
                  <a:gd name="T3" fmla="*/ 50 h 66"/>
                  <a:gd name="T4" fmla="*/ 0 w 22"/>
                  <a:gd name="T5" fmla="*/ 31 h 66"/>
                  <a:gd name="T6" fmla="*/ 4 w 22"/>
                  <a:gd name="T7" fmla="*/ 15 h 66"/>
                  <a:gd name="T8" fmla="*/ 12 w 22"/>
                  <a:gd name="T9" fmla="*/ 6 h 66"/>
                  <a:gd name="T10" fmla="*/ 18 w 22"/>
                  <a:gd name="T11" fmla="*/ 0 h 66"/>
                  <a:gd name="T12" fmla="*/ 22 w 22"/>
                  <a:gd name="T13" fmla="*/ 5 h 66"/>
                  <a:gd name="T14" fmla="*/ 16 w 22"/>
                  <a:gd name="T15" fmla="*/ 10 h 66"/>
                  <a:gd name="T16" fmla="*/ 10 w 22"/>
                  <a:gd name="T17" fmla="*/ 18 h 66"/>
                  <a:gd name="T18" fmla="*/ 4 w 22"/>
                  <a:gd name="T19" fmla="*/ 31 h 66"/>
                  <a:gd name="T20" fmla="*/ 5 w 22"/>
                  <a:gd name="T21" fmla="*/ 47 h 66"/>
                  <a:gd name="T22" fmla="*/ 13 w 22"/>
                  <a:gd name="T23" fmla="*/ 61 h 66"/>
                  <a:gd name="T24" fmla="*/ 8 w 22"/>
                  <a:gd name="T25" fmla="*/ 66 h 6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2"/>
                  <a:gd name="T40" fmla="*/ 0 h 66"/>
                  <a:gd name="T41" fmla="*/ 22 w 22"/>
                  <a:gd name="T42" fmla="*/ 66 h 6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2" h="66">
                    <a:moveTo>
                      <a:pt x="8" y="66"/>
                    </a:moveTo>
                    <a:lnTo>
                      <a:pt x="0" y="50"/>
                    </a:lnTo>
                    <a:lnTo>
                      <a:pt x="0" y="31"/>
                    </a:lnTo>
                    <a:lnTo>
                      <a:pt x="4" y="15"/>
                    </a:lnTo>
                    <a:lnTo>
                      <a:pt x="12" y="6"/>
                    </a:lnTo>
                    <a:lnTo>
                      <a:pt x="18" y="0"/>
                    </a:lnTo>
                    <a:lnTo>
                      <a:pt x="22" y="5"/>
                    </a:lnTo>
                    <a:lnTo>
                      <a:pt x="16" y="10"/>
                    </a:lnTo>
                    <a:lnTo>
                      <a:pt x="10" y="18"/>
                    </a:lnTo>
                    <a:lnTo>
                      <a:pt x="4" y="31"/>
                    </a:lnTo>
                    <a:lnTo>
                      <a:pt x="5" y="47"/>
                    </a:lnTo>
                    <a:lnTo>
                      <a:pt x="13" y="61"/>
                    </a:lnTo>
                    <a:lnTo>
                      <a:pt x="8" y="66"/>
                    </a:lnTo>
                    <a:close/>
                  </a:path>
                </a:pathLst>
              </a:custGeom>
              <a:solidFill>
                <a:srgbClr val="F8BDD6"/>
              </a:solidFill>
              <a:ln w="9525">
                <a:noFill/>
                <a:round/>
                <a:headEnd/>
                <a:tailEnd/>
              </a:ln>
            </p:spPr>
            <p:txBody>
              <a:bodyPr/>
              <a:lstStyle/>
              <a:p>
                <a:endParaRPr lang="ru-RU"/>
              </a:p>
            </p:txBody>
          </p:sp>
          <p:sp>
            <p:nvSpPr>
              <p:cNvPr id="163616" name="Freeform 242"/>
              <p:cNvSpPr>
                <a:spLocks/>
              </p:cNvSpPr>
              <p:nvPr/>
            </p:nvSpPr>
            <p:spPr bwMode="auto">
              <a:xfrm>
                <a:off x="3933" y="3578"/>
                <a:ext cx="6" cy="5"/>
              </a:xfrm>
              <a:custGeom>
                <a:avLst/>
                <a:gdLst>
                  <a:gd name="T0" fmla="*/ 0 w 6"/>
                  <a:gd name="T1" fmla="*/ 5 h 5"/>
                  <a:gd name="T2" fmla="*/ 6 w 6"/>
                  <a:gd name="T3" fmla="*/ 0 h 5"/>
                  <a:gd name="T4" fmla="*/ 0 w 6"/>
                  <a:gd name="T5" fmla="*/ 5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0" y="5"/>
                    </a:moveTo>
                    <a:lnTo>
                      <a:pt x="6" y="0"/>
                    </a:lnTo>
                    <a:lnTo>
                      <a:pt x="0" y="5"/>
                    </a:lnTo>
                    <a:close/>
                  </a:path>
                </a:pathLst>
              </a:custGeom>
              <a:solidFill>
                <a:srgbClr val="F8BDD6"/>
              </a:solidFill>
              <a:ln w="9525">
                <a:noFill/>
                <a:round/>
                <a:headEnd/>
                <a:tailEnd/>
              </a:ln>
            </p:spPr>
            <p:txBody>
              <a:bodyPr/>
              <a:lstStyle/>
              <a:p>
                <a:endParaRPr lang="ru-RU"/>
              </a:p>
            </p:txBody>
          </p:sp>
          <p:sp>
            <p:nvSpPr>
              <p:cNvPr id="163617" name="Freeform 243"/>
              <p:cNvSpPr>
                <a:spLocks/>
              </p:cNvSpPr>
              <p:nvPr/>
            </p:nvSpPr>
            <p:spPr bwMode="auto">
              <a:xfrm>
                <a:off x="3945" y="3510"/>
                <a:ext cx="66" cy="22"/>
              </a:xfrm>
              <a:custGeom>
                <a:avLst/>
                <a:gdLst>
                  <a:gd name="T0" fmla="*/ 0 w 66"/>
                  <a:gd name="T1" fmla="*/ 8 h 22"/>
                  <a:gd name="T2" fmla="*/ 18 w 66"/>
                  <a:gd name="T3" fmla="*/ 0 h 22"/>
                  <a:gd name="T4" fmla="*/ 37 w 66"/>
                  <a:gd name="T5" fmla="*/ 0 h 22"/>
                  <a:gd name="T6" fmla="*/ 54 w 66"/>
                  <a:gd name="T7" fmla="*/ 4 h 22"/>
                  <a:gd name="T8" fmla="*/ 66 w 66"/>
                  <a:gd name="T9" fmla="*/ 17 h 22"/>
                  <a:gd name="T10" fmla="*/ 62 w 66"/>
                  <a:gd name="T11" fmla="*/ 22 h 22"/>
                  <a:gd name="T12" fmla="*/ 49 w 66"/>
                  <a:gd name="T13" fmla="*/ 10 h 22"/>
                  <a:gd name="T14" fmla="*/ 34 w 66"/>
                  <a:gd name="T15" fmla="*/ 5 h 22"/>
                  <a:gd name="T16" fmla="*/ 18 w 66"/>
                  <a:gd name="T17" fmla="*/ 5 h 22"/>
                  <a:gd name="T18" fmla="*/ 3 w 66"/>
                  <a:gd name="T19" fmla="*/ 13 h 22"/>
                  <a:gd name="T20" fmla="*/ 0 w 66"/>
                  <a:gd name="T21" fmla="*/ 8 h 2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6"/>
                  <a:gd name="T34" fmla="*/ 0 h 22"/>
                  <a:gd name="T35" fmla="*/ 66 w 66"/>
                  <a:gd name="T36" fmla="*/ 22 h 2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6" h="22">
                    <a:moveTo>
                      <a:pt x="0" y="8"/>
                    </a:moveTo>
                    <a:lnTo>
                      <a:pt x="18" y="0"/>
                    </a:lnTo>
                    <a:lnTo>
                      <a:pt x="37" y="0"/>
                    </a:lnTo>
                    <a:lnTo>
                      <a:pt x="54" y="4"/>
                    </a:lnTo>
                    <a:lnTo>
                      <a:pt x="66" y="17"/>
                    </a:lnTo>
                    <a:lnTo>
                      <a:pt x="62" y="22"/>
                    </a:lnTo>
                    <a:lnTo>
                      <a:pt x="49" y="10"/>
                    </a:lnTo>
                    <a:lnTo>
                      <a:pt x="34" y="5"/>
                    </a:lnTo>
                    <a:lnTo>
                      <a:pt x="18" y="5"/>
                    </a:lnTo>
                    <a:lnTo>
                      <a:pt x="3" y="13"/>
                    </a:lnTo>
                    <a:lnTo>
                      <a:pt x="0" y="8"/>
                    </a:lnTo>
                    <a:close/>
                  </a:path>
                </a:pathLst>
              </a:custGeom>
              <a:solidFill>
                <a:srgbClr val="F8BDD6"/>
              </a:solidFill>
              <a:ln w="9525">
                <a:noFill/>
                <a:round/>
                <a:headEnd/>
                <a:tailEnd/>
              </a:ln>
            </p:spPr>
            <p:txBody>
              <a:bodyPr/>
              <a:lstStyle/>
              <a:p>
                <a:endParaRPr lang="ru-RU"/>
              </a:p>
            </p:txBody>
          </p:sp>
          <p:sp>
            <p:nvSpPr>
              <p:cNvPr id="163618" name="Freeform 244"/>
              <p:cNvSpPr>
                <a:spLocks/>
              </p:cNvSpPr>
              <p:nvPr/>
            </p:nvSpPr>
            <p:spPr bwMode="auto">
              <a:xfrm>
                <a:off x="3944" y="3517"/>
                <a:ext cx="6" cy="5"/>
              </a:xfrm>
              <a:custGeom>
                <a:avLst/>
                <a:gdLst>
                  <a:gd name="T0" fmla="*/ 0 w 6"/>
                  <a:gd name="T1" fmla="*/ 0 h 5"/>
                  <a:gd name="T2" fmla="*/ 2 w 6"/>
                  <a:gd name="T3" fmla="*/ 0 h 5"/>
                  <a:gd name="T4" fmla="*/ 6 w 6"/>
                  <a:gd name="T5" fmla="*/ 5 h 5"/>
                  <a:gd name="T6" fmla="*/ 0 w 6"/>
                  <a:gd name="T7" fmla="*/ 0 h 5"/>
                  <a:gd name="T8" fmla="*/ 0 60000 65536"/>
                  <a:gd name="T9" fmla="*/ 0 60000 65536"/>
                  <a:gd name="T10" fmla="*/ 0 60000 65536"/>
                  <a:gd name="T11" fmla="*/ 0 60000 65536"/>
                  <a:gd name="T12" fmla="*/ 0 w 6"/>
                  <a:gd name="T13" fmla="*/ 0 h 5"/>
                  <a:gd name="T14" fmla="*/ 6 w 6"/>
                  <a:gd name="T15" fmla="*/ 5 h 5"/>
                </a:gdLst>
                <a:ahLst/>
                <a:cxnLst>
                  <a:cxn ang="T8">
                    <a:pos x="T0" y="T1"/>
                  </a:cxn>
                  <a:cxn ang="T9">
                    <a:pos x="T2" y="T3"/>
                  </a:cxn>
                  <a:cxn ang="T10">
                    <a:pos x="T4" y="T5"/>
                  </a:cxn>
                  <a:cxn ang="T11">
                    <a:pos x="T6" y="T7"/>
                  </a:cxn>
                </a:cxnLst>
                <a:rect l="T12" t="T13" r="T14" b="T15"/>
                <a:pathLst>
                  <a:path w="6" h="5">
                    <a:moveTo>
                      <a:pt x="0" y="0"/>
                    </a:moveTo>
                    <a:lnTo>
                      <a:pt x="2" y="0"/>
                    </a:lnTo>
                    <a:lnTo>
                      <a:pt x="6" y="5"/>
                    </a:lnTo>
                    <a:lnTo>
                      <a:pt x="0" y="0"/>
                    </a:lnTo>
                    <a:close/>
                  </a:path>
                </a:pathLst>
              </a:custGeom>
              <a:solidFill>
                <a:srgbClr val="F8BDD6"/>
              </a:solidFill>
              <a:ln w="9525">
                <a:noFill/>
                <a:round/>
                <a:headEnd/>
                <a:tailEnd/>
              </a:ln>
            </p:spPr>
            <p:txBody>
              <a:bodyPr/>
              <a:lstStyle/>
              <a:p>
                <a:endParaRPr lang="ru-RU"/>
              </a:p>
            </p:txBody>
          </p:sp>
          <p:sp>
            <p:nvSpPr>
              <p:cNvPr id="163619" name="Freeform 245"/>
              <p:cNvSpPr>
                <a:spLocks/>
              </p:cNvSpPr>
              <p:nvPr/>
            </p:nvSpPr>
            <p:spPr bwMode="auto">
              <a:xfrm>
                <a:off x="4004" y="3527"/>
                <a:ext cx="7" cy="5"/>
              </a:xfrm>
              <a:custGeom>
                <a:avLst/>
                <a:gdLst>
                  <a:gd name="T0" fmla="*/ 5 w 7"/>
                  <a:gd name="T1" fmla="*/ 0 h 5"/>
                  <a:gd name="T2" fmla="*/ 7 w 7"/>
                  <a:gd name="T3" fmla="*/ 4 h 5"/>
                  <a:gd name="T4" fmla="*/ 0 w 7"/>
                  <a:gd name="T5" fmla="*/ 5 h 5"/>
                  <a:gd name="T6" fmla="*/ 5 w 7"/>
                  <a:gd name="T7" fmla="*/ 0 h 5"/>
                  <a:gd name="T8" fmla="*/ 0 60000 65536"/>
                  <a:gd name="T9" fmla="*/ 0 60000 65536"/>
                  <a:gd name="T10" fmla="*/ 0 60000 65536"/>
                  <a:gd name="T11" fmla="*/ 0 60000 65536"/>
                  <a:gd name="T12" fmla="*/ 0 w 7"/>
                  <a:gd name="T13" fmla="*/ 0 h 5"/>
                  <a:gd name="T14" fmla="*/ 7 w 7"/>
                  <a:gd name="T15" fmla="*/ 5 h 5"/>
                </a:gdLst>
                <a:ahLst/>
                <a:cxnLst>
                  <a:cxn ang="T8">
                    <a:pos x="T0" y="T1"/>
                  </a:cxn>
                  <a:cxn ang="T9">
                    <a:pos x="T2" y="T3"/>
                  </a:cxn>
                  <a:cxn ang="T10">
                    <a:pos x="T4" y="T5"/>
                  </a:cxn>
                  <a:cxn ang="T11">
                    <a:pos x="T6" y="T7"/>
                  </a:cxn>
                </a:cxnLst>
                <a:rect l="T12" t="T13" r="T14" b="T15"/>
                <a:pathLst>
                  <a:path w="7" h="5">
                    <a:moveTo>
                      <a:pt x="5" y="0"/>
                    </a:moveTo>
                    <a:lnTo>
                      <a:pt x="7" y="4"/>
                    </a:lnTo>
                    <a:lnTo>
                      <a:pt x="0" y="5"/>
                    </a:lnTo>
                    <a:lnTo>
                      <a:pt x="5" y="0"/>
                    </a:lnTo>
                    <a:close/>
                  </a:path>
                </a:pathLst>
              </a:custGeom>
              <a:solidFill>
                <a:srgbClr val="F8BDD6"/>
              </a:solidFill>
              <a:ln w="9525">
                <a:noFill/>
                <a:round/>
                <a:headEnd/>
                <a:tailEnd/>
              </a:ln>
            </p:spPr>
            <p:txBody>
              <a:bodyPr/>
              <a:lstStyle/>
              <a:p>
                <a:endParaRPr lang="ru-RU"/>
              </a:p>
            </p:txBody>
          </p:sp>
          <p:sp>
            <p:nvSpPr>
              <p:cNvPr id="163620" name="Freeform 246"/>
              <p:cNvSpPr>
                <a:spLocks/>
              </p:cNvSpPr>
              <p:nvPr/>
            </p:nvSpPr>
            <p:spPr bwMode="auto">
              <a:xfrm>
                <a:off x="3795" y="3608"/>
                <a:ext cx="89" cy="86"/>
              </a:xfrm>
              <a:custGeom>
                <a:avLst/>
                <a:gdLst>
                  <a:gd name="T0" fmla="*/ 80 w 89"/>
                  <a:gd name="T1" fmla="*/ 18 h 86"/>
                  <a:gd name="T2" fmla="*/ 83 w 89"/>
                  <a:gd name="T3" fmla="*/ 21 h 86"/>
                  <a:gd name="T4" fmla="*/ 84 w 89"/>
                  <a:gd name="T5" fmla="*/ 25 h 86"/>
                  <a:gd name="T6" fmla="*/ 87 w 89"/>
                  <a:gd name="T7" fmla="*/ 34 h 86"/>
                  <a:gd name="T8" fmla="*/ 89 w 89"/>
                  <a:gd name="T9" fmla="*/ 42 h 86"/>
                  <a:gd name="T10" fmla="*/ 87 w 89"/>
                  <a:gd name="T11" fmla="*/ 50 h 86"/>
                  <a:gd name="T12" fmla="*/ 86 w 89"/>
                  <a:gd name="T13" fmla="*/ 58 h 86"/>
                  <a:gd name="T14" fmla="*/ 84 w 89"/>
                  <a:gd name="T15" fmla="*/ 63 h 86"/>
                  <a:gd name="T16" fmla="*/ 83 w 89"/>
                  <a:gd name="T17" fmla="*/ 65 h 86"/>
                  <a:gd name="T18" fmla="*/ 76 w 89"/>
                  <a:gd name="T19" fmla="*/ 72 h 86"/>
                  <a:gd name="T20" fmla="*/ 70 w 89"/>
                  <a:gd name="T21" fmla="*/ 78 h 86"/>
                  <a:gd name="T22" fmla="*/ 62 w 89"/>
                  <a:gd name="T23" fmla="*/ 84 h 86"/>
                  <a:gd name="T24" fmla="*/ 54 w 89"/>
                  <a:gd name="T25" fmla="*/ 86 h 86"/>
                  <a:gd name="T26" fmla="*/ 46 w 89"/>
                  <a:gd name="T27" fmla="*/ 86 h 86"/>
                  <a:gd name="T28" fmla="*/ 36 w 89"/>
                  <a:gd name="T29" fmla="*/ 86 h 86"/>
                  <a:gd name="T30" fmla="*/ 28 w 89"/>
                  <a:gd name="T31" fmla="*/ 84 h 86"/>
                  <a:gd name="T32" fmla="*/ 25 w 89"/>
                  <a:gd name="T33" fmla="*/ 82 h 86"/>
                  <a:gd name="T34" fmla="*/ 21 w 89"/>
                  <a:gd name="T35" fmla="*/ 80 h 86"/>
                  <a:gd name="T36" fmla="*/ 14 w 89"/>
                  <a:gd name="T37" fmla="*/ 75 h 86"/>
                  <a:gd name="T38" fmla="*/ 11 w 89"/>
                  <a:gd name="T39" fmla="*/ 73 h 86"/>
                  <a:gd name="T40" fmla="*/ 8 w 89"/>
                  <a:gd name="T41" fmla="*/ 69 h 86"/>
                  <a:gd name="T42" fmla="*/ 4 w 89"/>
                  <a:gd name="T43" fmla="*/ 65 h 86"/>
                  <a:gd name="T44" fmla="*/ 3 w 89"/>
                  <a:gd name="T45" fmla="*/ 61 h 86"/>
                  <a:gd name="T46" fmla="*/ 0 w 89"/>
                  <a:gd name="T47" fmla="*/ 53 h 86"/>
                  <a:gd name="T48" fmla="*/ 0 w 89"/>
                  <a:gd name="T49" fmla="*/ 46 h 86"/>
                  <a:gd name="T50" fmla="*/ 0 w 89"/>
                  <a:gd name="T51" fmla="*/ 37 h 86"/>
                  <a:gd name="T52" fmla="*/ 1 w 89"/>
                  <a:gd name="T53" fmla="*/ 27 h 86"/>
                  <a:gd name="T54" fmla="*/ 3 w 89"/>
                  <a:gd name="T55" fmla="*/ 25 h 86"/>
                  <a:gd name="T56" fmla="*/ 6 w 89"/>
                  <a:gd name="T57" fmla="*/ 21 h 86"/>
                  <a:gd name="T58" fmla="*/ 11 w 89"/>
                  <a:gd name="T59" fmla="*/ 13 h 86"/>
                  <a:gd name="T60" fmla="*/ 17 w 89"/>
                  <a:gd name="T61" fmla="*/ 8 h 86"/>
                  <a:gd name="T62" fmla="*/ 25 w 89"/>
                  <a:gd name="T63" fmla="*/ 4 h 86"/>
                  <a:gd name="T64" fmla="*/ 33 w 89"/>
                  <a:gd name="T65" fmla="*/ 0 h 86"/>
                  <a:gd name="T66" fmla="*/ 43 w 89"/>
                  <a:gd name="T67" fmla="*/ 0 h 86"/>
                  <a:gd name="T68" fmla="*/ 51 w 89"/>
                  <a:gd name="T69" fmla="*/ 0 h 86"/>
                  <a:gd name="T70" fmla="*/ 59 w 89"/>
                  <a:gd name="T71" fmla="*/ 2 h 86"/>
                  <a:gd name="T72" fmla="*/ 64 w 89"/>
                  <a:gd name="T73" fmla="*/ 4 h 86"/>
                  <a:gd name="T74" fmla="*/ 67 w 89"/>
                  <a:gd name="T75" fmla="*/ 4 h 86"/>
                  <a:gd name="T76" fmla="*/ 74 w 89"/>
                  <a:gd name="T77" fmla="*/ 12 h 86"/>
                  <a:gd name="T78" fmla="*/ 76 w 89"/>
                  <a:gd name="T79" fmla="*/ 15 h 86"/>
                  <a:gd name="T80" fmla="*/ 80 w 89"/>
                  <a:gd name="T81" fmla="*/ 18 h 8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9"/>
                  <a:gd name="T124" fmla="*/ 0 h 86"/>
                  <a:gd name="T125" fmla="*/ 89 w 89"/>
                  <a:gd name="T126" fmla="*/ 86 h 8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9" h="86">
                    <a:moveTo>
                      <a:pt x="80" y="18"/>
                    </a:moveTo>
                    <a:lnTo>
                      <a:pt x="83" y="21"/>
                    </a:lnTo>
                    <a:lnTo>
                      <a:pt x="84" y="25"/>
                    </a:lnTo>
                    <a:lnTo>
                      <a:pt x="87" y="34"/>
                    </a:lnTo>
                    <a:lnTo>
                      <a:pt x="89" y="42"/>
                    </a:lnTo>
                    <a:lnTo>
                      <a:pt x="87" y="50"/>
                    </a:lnTo>
                    <a:lnTo>
                      <a:pt x="86" y="58"/>
                    </a:lnTo>
                    <a:lnTo>
                      <a:pt x="84" y="63"/>
                    </a:lnTo>
                    <a:lnTo>
                      <a:pt x="83" y="65"/>
                    </a:lnTo>
                    <a:lnTo>
                      <a:pt x="76" y="72"/>
                    </a:lnTo>
                    <a:lnTo>
                      <a:pt x="70" y="78"/>
                    </a:lnTo>
                    <a:lnTo>
                      <a:pt x="62" y="84"/>
                    </a:lnTo>
                    <a:lnTo>
                      <a:pt x="54" y="86"/>
                    </a:lnTo>
                    <a:lnTo>
                      <a:pt x="46" y="86"/>
                    </a:lnTo>
                    <a:lnTo>
                      <a:pt x="36" y="86"/>
                    </a:lnTo>
                    <a:lnTo>
                      <a:pt x="28" y="84"/>
                    </a:lnTo>
                    <a:lnTo>
                      <a:pt x="25" y="82"/>
                    </a:lnTo>
                    <a:lnTo>
                      <a:pt x="21" y="80"/>
                    </a:lnTo>
                    <a:lnTo>
                      <a:pt x="14" y="75"/>
                    </a:lnTo>
                    <a:lnTo>
                      <a:pt x="11" y="73"/>
                    </a:lnTo>
                    <a:lnTo>
                      <a:pt x="8" y="69"/>
                    </a:lnTo>
                    <a:lnTo>
                      <a:pt x="4" y="65"/>
                    </a:lnTo>
                    <a:lnTo>
                      <a:pt x="3" y="61"/>
                    </a:lnTo>
                    <a:lnTo>
                      <a:pt x="0" y="53"/>
                    </a:lnTo>
                    <a:lnTo>
                      <a:pt x="0" y="46"/>
                    </a:lnTo>
                    <a:lnTo>
                      <a:pt x="0" y="37"/>
                    </a:lnTo>
                    <a:lnTo>
                      <a:pt x="1" y="27"/>
                    </a:lnTo>
                    <a:lnTo>
                      <a:pt x="3" y="25"/>
                    </a:lnTo>
                    <a:lnTo>
                      <a:pt x="6" y="21"/>
                    </a:lnTo>
                    <a:lnTo>
                      <a:pt x="11" y="13"/>
                    </a:lnTo>
                    <a:lnTo>
                      <a:pt x="17" y="8"/>
                    </a:lnTo>
                    <a:lnTo>
                      <a:pt x="25" y="4"/>
                    </a:lnTo>
                    <a:lnTo>
                      <a:pt x="33" y="0"/>
                    </a:lnTo>
                    <a:lnTo>
                      <a:pt x="43" y="0"/>
                    </a:lnTo>
                    <a:lnTo>
                      <a:pt x="51" y="0"/>
                    </a:lnTo>
                    <a:lnTo>
                      <a:pt x="59" y="2"/>
                    </a:lnTo>
                    <a:lnTo>
                      <a:pt x="64" y="4"/>
                    </a:lnTo>
                    <a:lnTo>
                      <a:pt x="67" y="4"/>
                    </a:lnTo>
                    <a:lnTo>
                      <a:pt x="74" y="12"/>
                    </a:lnTo>
                    <a:lnTo>
                      <a:pt x="76" y="15"/>
                    </a:lnTo>
                    <a:lnTo>
                      <a:pt x="80" y="18"/>
                    </a:lnTo>
                    <a:close/>
                  </a:path>
                </a:pathLst>
              </a:custGeom>
              <a:solidFill>
                <a:srgbClr val="F561AF"/>
              </a:solidFill>
              <a:ln w="9525">
                <a:noFill/>
                <a:round/>
                <a:headEnd/>
                <a:tailEnd/>
              </a:ln>
            </p:spPr>
            <p:txBody>
              <a:bodyPr/>
              <a:lstStyle/>
              <a:p>
                <a:endParaRPr lang="ru-RU"/>
              </a:p>
            </p:txBody>
          </p:sp>
          <p:sp>
            <p:nvSpPr>
              <p:cNvPr id="163621" name="Freeform 247"/>
              <p:cNvSpPr>
                <a:spLocks/>
              </p:cNvSpPr>
              <p:nvPr/>
            </p:nvSpPr>
            <p:spPr bwMode="auto">
              <a:xfrm>
                <a:off x="3862" y="3625"/>
                <a:ext cx="24" cy="61"/>
              </a:xfrm>
              <a:custGeom>
                <a:avLst/>
                <a:gdLst>
                  <a:gd name="T0" fmla="*/ 16 w 24"/>
                  <a:gd name="T1" fmla="*/ 0 h 61"/>
                  <a:gd name="T2" fmla="*/ 24 w 24"/>
                  <a:gd name="T3" fmla="*/ 16 h 61"/>
                  <a:gd name="T4" fmla="*/ 24 w 24"/>
                  <a:gd name="T5" fmla="*/ 31 h 61"/>
                  <a:gd name="T6" fmla="*/ 19 w 24"/>
                  <a:gd name="T7" fmla="*/ 47 h 61"/>
                  <a:gd name="T8" fmla="*/ 11 w 24"/>
                  <a:gd name="T9" fmla="*/ 55 h 61"/>
                  <a:gd name="T10" fmla="*/ 5 w 24"/>
                  <a:gd name="T11" fmla="*/ 61 h 61"/>
                  <a:gd name="T12" fmla="*/ 0 w 24"/>
                  <a:gd name="T13" fmla="*/ 56 h 61"/>
                  <a:gd name="T14" fmla="*/ 7 w 24"/>
                  <a:gd name="T15" fmla="*/ 50 h 61"/>
                  <a:gd name="T16" fmla="*/ 13 w 24"/>
                  <a:gd name="T17" fmla="*/ 46 h 61"/>
                  <a:gd name="T18" fmla="*/ 17 w 24"/>
                  <a:gd name="T19" fmla="*/ 30 h 61"/>
                  <a:gd name="T20" fmla="*/ 17 w 24"/>
                  <a:gd name="T21" fmla="*/ 16 h 61"/>
                  <a:gd name="T22" fmla="*/ 9 w 24"/>
                  <a:gd name="T23" fmla="*/ 2 h 61"/>
                  <a:gd name="T24" fmla="*/ 16 w 24"/>
                  <a:gd name="T25" fmla="*/ 0 h 6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
                  <a:gd name="T40" fmla="*/ 0 h 61"/>
                  <a:gd name="T41" fmla="*/ 24 w 24"/>
                  <a:gd name="T42" fmla="*/ 61 h 6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 h="61">
                    <a:moveTo>
                      <a:pt x="16" y="0"/>
                    </a:moveTo>
                    <a:lnTo>
                      <a:pt x="24" y="16"/>
                    </a:lnTo>
                    <a:lnTo>
                      <a:pt x="24" y="31"/>
                    </a:lnTo>
                    <a:lnTo>
                      <a:pt x="19" y="47"/>
                    </a:lnTo>
                    <a:lnTo>
                      <a:pt x="11" y="55"/>
                    </a:lnTo>
                    <a:lnTo>
                      <a:pt x="5" y="61"/>
                    </a:lnTo>
                    <a:lnTo>
                      <a:pt x="0" y="56"/>
                    </a:lnTo>
                    <a:lnTo>
                      <a:pt x="7" y="50"/>
                    </a:lnTo>
                    <a:lnTo>
                      <a:pt x="13" y="46"/>
                    </a:lnTo>
                    <a:lnTo>
                      <a:pt x="17" y="30"/>
                    </a:lnTo>
                    <a:lnTo>
                      <a:pt x="17" y="16"/>
                    </a:lnTo>
                    <a:lnTo>
                      <a:pt x="9" y="2"/>
                    </a:lnTo>
                    <a:lnTo>
                      <a:pt x="16" y="0"/>
                    </a:lnTo>
                    <a:close/>
                  </a:path>
                </a:pathLst>
              </a:custGeom>
              <a:solidFill>
                <a:srgbClr val="F8BDD6"/>
              </a:solidFill>
              <a:ln w="9525">
                <a:noFill/>
                <a:round/>
                <a:headEnd/>
                <a:tailEnd/>
              </a:ln>
            </p:spPr>
            <p:txBody>
              <a:bodyPr/>
              <a:lstStyle/>
              <a:p>
                <a:endParaRPr lang="ru-RU"/>
              </a:p>
            </p:txBody>
          </p:sp>
          <p:sp>
            <p:nvSpPr>
              <p:cNvPr id="163622" name="Freeform 248"/>
              <p:cNvSpPr>
                <a:spLocks/>
              </p:cNvSpPr>
              <p:nvPr/>
            </p:nvSpPr>
            <p:spPr bwMode="auto">
              <a:xfrm>
                <a:off x="3799" y="3672"/>
                <a:ext cx="66" cy="26"/>
              </a:xfrm>
              <a:custGeom>
                <a:avLst/>
                <a:gdLst>
                  <a:gd name="T0" fmla="*/ 66 w 66"/>
                  <a:gd name="T1" fmla="*/ 17 h 26"/>
                  <a:gd name="T2" fmla="*/ 49 w 66"/>
                  <a:gd name="T3" fmla="*/ 24 h 26"/>
                  <a:gd name="T4" fmla="*/ 32 w 66"/>
                  <a:gd name="T5" fmla="*/ 26 h 26"/>
                  <a:gd name="T6" fmla="*/ 13 w 66"/>
                  <a:gd name="T7" fmla="*/ 18 h 26"/>
                  <a:gd name="T8" fmla="*/ 0 w 66"/>
                  <a:gd name="T9" fmla="*/ 6 h 26"/>
                  <a:gd name="T10" fmla="*/ 5 w 66"/>
                  <a:gd name="T11" fmla="*/ 0 h 26"/>
                  <a:gd name="T12" fmla="*/ 18 w 66"/>
                  <a:gd name="T13" fmla="*/ 12 h 26"/>
                  <a:gd name="T14" fmla="*/ 32 w 66"/>
                  <a:gd name="T15" fmla="*/ 20 h 26"/>
                  <a:gd name="T16" fmla="*/ 48 w 66"/>
                  <a:gd name="T17" fmla="*/ 17 h 26"/>
                  <a:gd name="T18" fmla="*/ 64 w 66"/>
                  <a:gd name="T19" fmla="*/ 10 h 26"/>
                  <a:gd name="T20" fmla="*/ 66 w 66"/>
                  <a:gd name="T21" fmla="*/ 17 h 2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6"/>
                  <a:gd name="T34" fmla="*/ 0 h 26"/>
                  <a:gd name="T35" fmla="*/ 66 w 66"/>
                  <a:gd name="T36" fmla="*/ 26 h 2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6" h="26">
                    <a:moveTo>
                      <a:pt x="66" y="17"/>
                    </a:moveTo>
                    <a:lnTo>
                      <a:pt x="49" y="24"/>
                    </a:lnTo>
                    <a:lnTo>
                      <a:pt x="32" y="26"/>
                    </a:lnTo>
                    <a:lnTo>
                      <a:pt x="13" y="18"/>
                    </a:lnTo>
                    <a:lnTo>
                      <a:pt x="0" y="6"/>
                    </a:lnTo>
                    <a:lnTo>
                      <a:pt x="5" y="0"/>
                    </a:lnTo>
                    <a:lnTo>
                      <a:pt x="18" y="12"/>
                    </a:lnTo>
                    <a:lnTo>
                      <a:pt x="32" y="20"/>
                    </a:lnTo>
                    <a:lnTo>
                      <a:pt x="48" y="17"/>
                    </a:lnTo>
                    <a:lnTo>
                      <a:pt x="64" y="10"/>
                    </a:lnTo>
                    <a:lnTo>
                      <a:pt x="66" y="17"/>
                    </a:lnTo>
                    <a:close/>
                  </a:path>
                </a:pathLst>
              </a:custGeom>
              <a:solidFill>
                <a:srgbClr val="F8BDD6"/>
              </a:solidFill>
              <a:ln w="9525">
                <a:noFill/>
                <a:round/>
                <a:headEnd/>
                <a:tailEnd/>
              </a:ln>
            </p:spPr>
            <p:txBody>
              <a:bodyPr/>
              <a:lstStyle/>
              <a:p>
                <a:endParaRPr lang="ru-RU"/>
              </a:p>
            </p:txBody>
          </p:sp>
          <p:sp>
            <p:nvSpPr>
              <p:cNvPr id="163623" name="Freeform 249"/>
              <p:cNvSpPr>
                <a:spLocks/>
              </p:cNvSpPr>
              <p:nvPr/>
            </p:nvSpPr>
            <p:spPr bwMode="auto">
              <a:xfrm>
                <a:off x="3860" y="3681"/>
                <a:ext cx="5" cy="8"/>
              </a:xfrm>
              <a:custGeom>
                <a:avLst/>
                <a:gdLst>
                  <a:gd name="T0" fmla="*/ 5 w 5"/>
                  <a:gd name="T1" fmla="*/ 6 h 8"/>
                  <a:gd name="T2" fmla="*/ 3 w 5"/>
                  <a:gd name="T3" fmla="*/ 8 h 8"/>
                  <a:gd name="T4" fmla="*/ 2 w 5"/>
                  <a:gd name="T5" fmla="*/ 0 h 8"/>
                  <a:gd name="T6" fmla="*/ 0 w 5"/>
                  <a:gd name="T7" fmla="*/ 0 h 8"/>
                  <a:gd name="T8" fmla="*/ 5 w 5"/>
                  <a:gd name="T9" fmla="*/ 6 h 8"/>
                  <a:gd name="T10" fmla="*/ 0 60000 65536"/>
                  <a:gd name="T11" fmla="*/ 0 60000 65536"/>
                  <a:gd name="T12" fmla="*/ 0 60000 65536"/>
                  <a:gd name="T13" fmla="*/ 0 60000 65536"/>
                  <a:gd name="T14" fmla="*/ 0 60000 65536"/>
                  <a:gd name="T15" fmla="*/ 0 w 5"/>
                  <a:gd name="T16" fmla="*/ 0 h 8"/>
                  <a:gd name="T17" fmla="*/ 5 w 5"/>
                  <a:gd name="T18" fmla="*/ 8 h 8"/>
                </a:gdLst>
                <a:ahLst/>
                <a:cxnLst>
                  <a:cxn ang="T10">
                    <a:pos x="T0" y="T1"/>
                  </a:cxn>
                  <a:cxn ang="T11">
                    <a:pos x="T2" y="T3"/>
                  </a:cxn>
                  <a:cxn ang="T12">
                    <a:pos x="T4" y="T5"/>
                  </a:cxn>
                  <a:cxn ang="T13">
                    <a:pos x="T6" y="T7"/>
                  </a:cxn>
                  <a:cxn ang="T14">
                    <a:pos x="T8" y="T9"/>
                  </a:cxn>
                </a:cxnLst>
                <a:rect l="T15" t="T16" r="T17" b="T18"/>
                <a:pathLst>
                  <a:path w="5" h="8">
                    <a:moveTo>
                      <a:pt x="5" y="6"/>
                    </a:moveTo>
                    <a:lnTo>
                      <a:pt x="3" y="8"/>
                    </a:lnTo>
                    <a:lnTo>
                      <a:pt x="2" y="0"/>
                    </a:lnTo>
                    <a:lnTo>
                      <a:pt x="0" y="0"/>
                    </a:lnTo>
                    <a:lnTo>
                      <a:pt x="5" y="6"/>
                    </a:lnTo>
                    <a:close/>
                  </a:path>
                </a:pathLst>
              </a:custGeom>
              <a:solidFill>
                <a:srgbClr val="F8BDD6"/>
              </a:solidFill>
              <a:ln w="9525">
                <a:noFill/>
                <a:round/>
                <a:headEnd/>
                <a:tailEnd/>
              </a:ln>
            </p:spPr>
            <p:txBody>
              <a:bodyPr/>
              <a:lstStyle/>
              <a:p>
                <a:endParaRPr lang="ru-RU"/>
              </a:p>
            </p:txBody>
          </p:sp>
          <p:sp>
            <p:nvSpPr>
              <p:cNvPr id="163624" name="Freeform 250"/>
              <p:cNvSpPr>
                <a:spLocks/>
              </p:cNvSpPr>
              <p:nvPr/>
            </p:nvSpPr>
            <p:spPr bwMode="auto">
              <a:xfrm>
                <a:off x="3793" y="3613"/>
                <a:ext cx="21" cy="63"/>
              </a:xfrm>
              <a:custGeom>
                <a:avLst/>
                <a:gdLst>
                  <a:gd name="T0" fmla="*/ 7 w 21"/>
                  <a:gd name="T1" fmla="*/ 63 h 63"/>
                  <a:gd name="T2" fmla="*/ 0 w 21"/>
                  <a:gd name="T3" fmla="*/ 48 h 63"/>
                  <a:gd name="T4" fmla="*/ 0 w 21"/>
                  <a:gd name="T5" fmla="*/ 29 h 63"/>
                  <a:gd name="T6" fmla="*/ 7 w 21"/>
                  <a:gd name="T7" fmla="*/ 14 h 63"/>
                  <a:gd name="T8" fmla="*/ 11 w 21"/>
                  <a:gd name="T9" fmla="*/ 7 h 63"/>
                  <a:gd name="T10" fmla="*/ 16 w 21"/>
                  <a:gd name="T11" fmla="*/ 0 h 63"/>
                  <a:gd name="T12" fmla="*/ 21 w 21"/>
                  <a:gd name="T13" fmla="*/ 5 h 63"/>
                  <a:gd name="T14" fmla="*/ 15 w 21"/>
                  <a:gd name="T15" fmla="*/ 10 h 63"/>
                  <a:gd name="T16" fmla="*/ 11 w 21"/>
                  <a:gd name="T17" fmla="*/ 17 h 63"/>
                  <a:gd name="T18" fmla="*/ 5 w 21"/>
                  <a:gd name="T19" fmla="*/ 29 h 63"/>
                  <a:gd name="T20" fmla="*/ 5 w 21"/>
                  <a:gd name="T21" fmla="*/ 45 h 63"/>
                  <a:gd name="T22" fmla="*/ 12 w 21"/>
                  <a:gd name="T23" fmla="*/ 58 h 63"/>
                  <a:gd name="T24" fmla="*/ 7 w 21"/>
                  <a:gd name="T25" fmla="*/ 63 h 6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1"/>
                  <a:gd name="T40" fmla="*/ 0 h 63"/>
                  <a:gd name="T41" fmla="*/ 21 w 21"/>
                  <a:gd name="T42" fmla="*/ 63 h 6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1" h="63">
                    <a:moveTo>
                      <a:pt x="7" y="63"/>
                    </a:moveTo>
                    <a:lnTo>
                      <a:pt x="0" y="48"/>
                    </a:lnTo>
                    <a:lnTo>
                      <a:pt x="0" y="29"/>
                    </a:lnTo>
                    <a:lnTo>
                      <a:pt x="7" y="14"/>
                    </a:lnTo>
                    <a:lnTo>
                      <a:pt x="11" y="7"/>
                    </a:lnTo>
                    <a:lnTo>
                      <a:pt x="16" y="0"/>
                    </a:lnTo>
                    <a:lnTo>
                      <a:pt x="21" y="5"/>
                    </a:lnTo>
                    <a:lnTo>
                      <a:pt x="15" y="10"/>
                    </a:lnTo>
                    <a:lnTo>
                      <a:pt x="11" y="17"/>
                    </a:lnTo>
                    <a:lnTo>
                      <a:pt x="5" y="29"/>
                    </a:lnTo>
                    <a:lnTo>
                      <a:pt x="5" y="45"/>
                    </a:lnTo>
                    <a:lnTo>
                      <a:pt x="12" y="58"/>
                    </a:lnTo>
                    <a:lnTo>
                      <a:pt x="7" y="63"/>
                    </a:lnTo>
                    <a:close/>
                  </a:path>
                </a:pathLst>
              </a:custGeom>
              <a:solidFill>
                <a:srgbClr val="F8BDD6"/>
              </a:solidFill>
              <a:ln w="9525">
                <a:noFill/>
                <a:round/>
                <a:headEnd/>
                <a:tailEnd/>
              </a:ln>
            </p:spPr>
            <p:txBody>
              <a:bodyPr/>
              <a:lstStyle/>
              <a:p>
                <a:endParaRPr lang="ru-RU"/>
              </a:p>
            </p:txBody>
          </p:sp>
          <p:sp>
            <p:nvSpPr>
              <p:cNvPr id="163625" name="Freeform 251"/>
              <p:cNvSpPr>
                <a:spLocks/>
              </p:cNvSpPr>
              <p:nvPr/>
            </p:nvSpPr>
            <p:spPr bwMode="auto">
              <a:xfrm>
                <a:off x="3799" y="3672"/>
                <a:ext cx="6" cy="4"/>
              </a:xfrm>
              <a:custGeom>
                <a:avLst/>
                <a:gdLst>
                  <a:gd name="T0" fmla="*/ 0 w 6"/>
                  <a:gd name="T1" fmla="*/ 4 h 4"/>
                  <a:gd name="T2" fmla="*/ 6 w 6"/>
                  <a:gd name="T3" fmla="*/ 0 h 4"/>
                  <a:gd name="T4" fmla="*/ 0 w 6"/>
                  <a:gd name="T5" fmla="*/ 4 h 4"/>
                  <a:gd name="T6" fmla="*/ 0 60000 65536"/>
                  <a:gd name="T7" fmla="*/ 0 60000 65536"/>
                  <a:gd name="T8" fmla="*/ 0 60000 65536"/>
                  <a:gd name="T9" fmla="*/ 0 w 6"/>
                  <a:gd name="T10" fmla="*/ 0 h 4"/>
                  <a:gd name="T11" fmla="*/ 6 w 6"/>
                  <a:gd name="T12" fmla="*/ 4 h 4"/>
                </a:gdLst>
                <a:ahLst/>
                <a:cxnLst>
                  <a:cxn ang="T6">
                    <a:pos x="T0" y="T1"/>
                  </a:cxn>
                  <a:cxn ang="T7">
                    <a:pos x="T2" y="T3"/>
                  </a:cxn>
                  <a:cxn ang="T8">
                    <a:pos x="T4" y="T5"/>
                  </a:cxn>
                </a:cxnLst>
                <a:rect l="T9" t="T10" r="T11" b="T12"/>
                <a:pathLst>
                  <a:path w="6" h="4">
                    <a:moveTo>
                      <a:pt x="0" y="4"/>
                    </a:moveTo>
                    <a:lnTo>
                      <a:pt x="6" y="0"/>
                    </a:lnTo>
                    <a:lnTo>
                      <a:pt x="0" y="4"/>
                    </a:lnTo>
                    <a:close/>
                  </a:path>
                </a:pathLst>
              </a:custGeom>
              <a:solidFill>
                <a:srgbClr val="F8BDD6"/>
              </a:solidFill>
              <a:ln w="9525">
                <a:noFill/>
                <a:round/>
                <a:headEnd/>
                <a:tailEnd/>
              </a:ln>
            </p:spPr>
            <p:txBody>
              <a:bodyPr/>
              <a:lstStyle/>
              <a:p>
                <a:endParaRPr lang="ru-RU"/>
              </a:p>
            </p:txBody>
          </p:sp>
          <p:sp>
            <p:nvSpPr>
              <p:cNvPr id="163626" name="Freeform 252"/>
              <p:cNvSpPr>
                <a:spLocks/>
              </p:cNvSpPr>
              <p:nvPr/>
            </p:nvSpPr>
            <p:spPr bwMode="auto">
              <a:xfrm>
                <a:off x="3809" y="3605"/>
                <a:ext cx="65" cy="22"/>
              </a:xfrm>
              <a:custGeom>
                <a:avLst/>
                <a:gdLst>
                  <a:gd name="T0" fmla="*/ 0 w 65"/>
                  <a:gd name="T1" fmla="*/ 7 h 22"/>
                  <a:gd name="T2" fmla="*/ 18 w 65"/>
                  <a:gd name="T3" fmla="*/ 0 h 22"/>
                  <a:gd name="T4" fmla="*/ 37 w 65"/>
                  <a:gd name="T5" fmla="*/ 0 h 22"/>
                  <a:gd name="T6" fmla="*/ 52 w 65"/>
                  <a:gd name="T7" fmla="*/ 5 h 22"/>
                  <a:gd name="T8" fmla="*/ 65 w 65"/>
                  <a:gd name="T9" fmla="*/ 18 h 22"/>
                  <a:gd name="T10" fmla="*/ 60 w 65"/>
                  <a:gd name="T11" fmla="*/ 22 h 22"/>
                  <a:gd name="T12" fmla="*/ 48 w 65"/>
                  <a:gd name="T13" fmla="*/ 9 h 22"/>
                  <a:gd name="T14" fmla="*/ 33 w 65"/>
                  <a:gd name="T15" fmla="*/ 5 h 22"/>
                  <a:gd name="T16" fmla="*/ 18 w 65"/>
                  <a:gd name="T17" fmla="*/ 5 h 22"/>
                  <a:gd name="T18" fmla="*/ 4 w 65"/>
                  <a:gd name="T19" fmla="*/ 13 h 22"/>
                  <a:gd name="T20" fmla="*/ 0 w 65"/>
                  <a:gd name="T21" fmla="*/ 7 h 2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22"/>
                  <a:gd name="T35" fmla="*/ 65 w 65"/>
                  <a:gd name="T36" fmla="*/ 22 h 2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22">
                    <a:moveTo>
                      <a:pt x="0" y="7"/>
                    </a:moveTo>
                    <a:lnTo>
                      <a:pt x="18" y="0"/>
                    </a:lnTo>
                    <a:lnTo>
                      <a:pt x="37" y="0"/>
                    </a:lnTo>
                    <a:lnTo>
                      <a:pt x="52" y="5"/>
                    </a:lnTo>
                    <a:lnTo>
                      <a:pt x="65" y="18"/>
                    </a:lnTo>
                    <a:lnTo>
                      <a:pt x="60" y="22"/>
                    </a:lnTo>
                    <a:lnTo>
                      <a:pt x="48" y="9"/>
                    </a:lnTo>
                    <a:lnTo>
                      <a:pt x="33" y="5"/>
                    </a:lnTo>
                    <a:lnTo>
                      <a:pt x="18" y="5"/>
                    </a:lnTo>
                    <a:lnTo>
                      <a:pt x="4" y="13"/>
                    </a:lnTo>
                    <a:lnTo>
                      <a:pt x="0" y="7"/>
                    </a:lnTo>
                    <a:close/>
                  </a:path>
                </a:pathLst>
              </a:custGeom>
              <a:solidFill>
                <a:srgbClr val="F8BDD6"/>
              </a:solidFill>
              <a:ln w="9525">
                <a:noFill/>
                <a:round/>
                <a:headEnd/>
                <a:tailEnd/>
              </a:ln>
            </p:spPr>
            <p:txBody>
              <a:bodyPr/>
              <a:lstStyle/>
              <a:p>
                <a:endParaRPr lang="ru-RU"/>
              </a:p>
            </p:txBody>
          </p:sp>
          <p:sp>
            <p:nvSpPr>
              <p:cNvPr id="163627" name="Freeform 253"/>
              <p:cNvSpPr>
                <a:spLocks/>
              </p:cNvSpPr>
              <p:nvPr/>
            </p:nvSpPr>
            <p:spPr bwMode="auto">
              <a:xfrm>
                <a:off x="3808" y="3613"/>
                <a:ext cx="5" cy="4"/>
              </a:xfrm>
              <a:custGeom>
                <a:avLst/>
                <a:gdLst>
                  <a:gd name="T0" fmla="*/ 0 w 5"/>
                  <a:gd name="T1" fmla="*/ 0 h 4"/>
                  <a:gd name="T2" fmla="*/ 1 w 5"/>
                  <a:gd name="T3" fmla="*/ 0 h 4"/>
                  <a:gd name="T4" fmla="*/ 5 w 5"/>
                  <a:gd name="T5" fmla="*/ 4 h 4"/>
                  <a:gd name="T6" fmla="*/ 0 w 5"/>
                  <a:gd name="T7" fmla="*/ 0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0"/>
                    </a:moveTo>
                    <a:lnTo>
                      <a:pt x="1" y="0"/>
                    </a:lnTo>
                    <a:lnTo>
                      <a:pt x="5" y="4"/>
                    </a:lnTo>
                    <a:lnTo>
                      <a:pt x="0" y="0"/>
                    </a:lnTo>
                    <a:close/>
                  </a:path>
                </a:pathLst>
              </a:custGeom>
              <a:solidFill>
                <a:srgbClr val="F8BDD6"/>
              </a:solidFill>
              <a:ln w="9525">
                <a:noFill/>
                <a:round/>
                <a:headEnd/>
                <a:tailEnd/>
              </a:ln>
            </p:spPr>
            <p:txBody>
              <a:bodyPr/>
              <a:lstStyle/>
              <a:p>
                <a:endParaRPr lang="ru-RU"/>
              </a:p>
            </p:txBody>
          </p:sp>
          <p:sp>
            <p:nvSpPr>
              <p:cNvPr id="163628" name="Freeform 254"/>
              <p:cNvSpPr>
                <a:spLocks/>
              </p:cNvSpPr>
              <p:nvPr/>
            </p:nvSpPr>
            <p:spPr bwMode="auto">
              <a:xfrm>
                <a:off x="3871" y="3622"/>
                <a:ext cx="4" cy="5"/>
              </a:xfrm>
              <a:custGeom>
                <a:avLst/>
                <a:gdLst>
                  <a:gd name="T0" fmla="*/ 3 w 4"/>
                  <a:gd name="T1" fmla="*/ 0 h 5"/>
                  <a:gd name="T2" fmla="*/ 4 w 4"/>
                  <a:gd name="T3" fmla="*/ 3 h 5"/>
                  <a:gd name="T4" fmla="*/ 0 w 4"/>
                  <a:gd name="T5" fmla="*/ 5 h 5"/>
                  <a:gd name="T6" fmla="*/ 3 w 4"/>
                  <a:gd name="T7" fmla="*/ 0 h 5"/>
                  <a:gd name="T8" fmla="*/ 0 60000 65536"/>
                  <a:gd name="T9" fmla="*/ 0 60000 65536"/>
                  <a:gd name="T10" fmla="*/ 0 60000 65536"/>
                  <a:gd name="T11" fmla="*/ 0 60000 65536"/>
                  <a:gd name="T12" fmla="*/ 0 w 4"/>
                  <a:gd name="T13" fmla="*/ 0 h 5"/>
                  <a:gd name="T14" fmla="*/ 4 w 4"/>
                  <a:gd name="T15" fmla="*/ 5 h 5"/>
                </a:gdLst>
                <a:ahLst/>
                <a:cxnLst>
                  <a:cxn ang="T8">
                    <a:pos x="T0" y="T1"/>
                  </a:cxn>
                  <a:cxn ang="T9">
                    <a:pos x="T2" y="T3"/>
                  </a:cxn>
                  <a:cxn ang="T10">
                    <a:pos x="T4" y="T5"/>
                  </a:cxn>
                  <a:cxn ang="T11">
                    <a:pos x="T6" y="T7"/>
                  </a:cxn>
                </a:cxnLst>
                <a:rect l="T12" t="T13" r="T14" b="T15"/>
                <a:pathLst>
                  <a:path w="4" h="5">
                    <a:moveTo>
                      <a:pt x="3" y="0"/>
                    </a:moveTo>
                    <a:lnTo>
                      <a:pt x="4" y="3"/>
                    </a:lnTo>
                    <a:lnTo>
                      <a:pt x="0" y="5"/>
                    </a:lnTo>
                    <a:lnTo>
                      <a:pt x="3" y="0"/>
                    </a:lnTo>
                    <a:close/>
                  </a:path>
                </a:pathLst>
              </a:custGeom>
              <a:solidFill>
                <a:srgbClr val="F8BDD6"/>
              </a:solidFill>
              <a:ln w="9525">
                <a:noFill/>
                <a:round/>
                <a:headEnd/>
                <a:tailEnd/>
              </a:ln>
            </p:spPr>
            <p:txBody>
              <a:bodyPr/>
              <a:lstStyle/>
              <a:p>
                <a:endParaRPr lang="ru-RU"/>
              </a:p>
            </p:txBody>
          </p:sp>
          <p:sp>
            <p:nvSpPr>
              <p:cNvPr id="163629" name="Freeform 255"/>
              <p:cNvSpPr>
                <a:spLocks/>
              </p:cNvSpPr>
              <p:nvPr/>
            </p:nvSpPr>
            <p:spPr bwMode="auto">
              <a:xfrm>
                <a:off x="2846" y="3360"/>
                <a:ext cx="89" cy="84"/>
              </a:xfrm>
              <a:custGeom>
                <a:avLst/>
                <a:gdLst>
                  <a:gd name="T0" fmla="*/ 89 w 89"/>
                  <a:gd name="T1" fmla="*/ 43 h 84"/>
                  <a:gd name="T2" fmla="*/ 89 w 89"/>
                  <a:gd name="T3" fmla="*/ 51 h 84"/>
                  <a:gd name="T4" fmla="*/ 88 w 89"/>
                  <a:gd name="T5" fmla="*/ 55 h 84"/>
                  <a:gd name="T6" fmla="*/ 87 w 89"/>
                  <a:gd name="T7" fmla="*/ 58 h 84"/>
                  <a:gd name="T8" fmla="*/ 81 w 89"/>
                  <a:gd name="T9" fmla="*/ 66 h 84"/>
                  <a:gd name="T10" fmla="*/ 77 w 89"/>
                  <a:gd name="T11" fmla="*/ 73 h 84"/>
                  <a:gd name="T12" fmla="*/ 70 w 89"/>
                  <a:gd name="T13" fmla="*/ 77 h 84"/>
                  <a:gd name="T14" fmla="*/ 62 w 89"/>
                  <a:gd name="T15" fmla="*/ 82 h 84"/>
                  <a:gd name="T16" fmla="*/ 54 w 89"/>
                  <a:gd name="T17" fmla="*/ 84 h 84"/>
                  <a:gd name="T18" fmla="*/ 45 w 89"/>
                  <a:gd name="T19" fmla="*/ 84 h 84"/>
                  <a:gd name="T20" fmla="*/ 37 w 89"/>
                  <a:gd name="T21" fmla="*/ 84 h 84"/>
                  <a:gd name="T22" fmla="*/ 28 w 89"/>
                  <a:gd name="T23" fmla="*/ 82 h 84"/>
                  <a:gd name="T24" fmla="*/ 21 w 89"/>
                  <a:gd name="T25" fmla="*/ 77 h 84"/>
                  <a:gd name="T26" fmla="*/ 13 w 89"/>
                  <a:gd name="T27" fmla="*/ 73 h 84"/>
                  <a:gd name="T28" fmla="*/ 7 w 89"/>
                  <a:gd name="T29" fmla="*/ 66 h 84"/>
                  <a:gd name="T30" fmla="*/ 3 w 89"/>
                  <a:gd name="T31" fmla="*/ 58 h 84"/>
                  <a:gd name="T32" fmla="*/ 1 w 89"/>
                  <a:gd name="T33" fmla="*/ 51 h 84"/>
                  <a:gd name="T34" fmla="*/ 0 w 89"/>
                  <a:gd name="T35" fmla="*/ 43 h 84"/>
                  <a:gd name="T36" fmla="*/ 1 w 89"/>
                  <a:gd name="T37" fmla="*/ 34 h 84"/>
                  <a:gd name="T38" fmla="*/ 3 w 89"/>
                  <a:gd name="T39" fmla="*/ 31 h 84"/>
                  <a:gd name="T40" fmla="*/ 3 w 89"/>
                  <a:gd name="T41" fmla="*/ 26 h 84"/>
                  <a:gd name="T42" fmla="*/ 7 w 89"/>
                  <a:gd name="T43" fmla="*/ 18 h 84"/>
                  <a:gd name="T44" fmla="*/ 13 w 89"/>
                  <a:gd name="T45" fmla="*/ 12 h 84"/>
                  <a:gd name="T46" fmla="*/ 20 w 89"/>
                  <a:gd name="T47" fmla="*/ 7 h 84"/>
                  <a:gd name="T48" fmla="*/ 27 w 89"/>
                  <a:gd name="T49" fmla="*/ 5 h 84"/>
                  <a:gd name="T50" fmla="*/ 37 w 89"/>
                  <a:gd name="T51" fmla="*/ 1 h 84"/>
                  <a:gd name="T52" fmla="*/ 45 w 89"/>
                  <a:gd name="T53" fmla="*/ 0 h 84"/>
                  <a:gd name="T54" fmla="*/ 54 w 89"/>
                  <a:gd name="T55" fmla="*/ 1 h 84"/>
                  <a:gd name="T56" fmla="*/ 62 w 89"/>
                  <a:gd name="T57" fmla="*/ 5 h 84"/>
                  <a:gd name="T58" fmla="*/ 70 w 89"/>
                  <a:gd name="T59" fmla="*/ 7 h 84"/>
                  <a:gd name="T60" fmla="*/ 77 w 89"/>
                  <a:gd name="T61" fmla="*/ 12 h 84"/>
                  <a:gd name="T62" fmla="*/ 81 w 89"/>
                  <a:gd name="T63" fmla="*/ 18 h 84"/>
                  <a:gd name="T64" fmla="*/ 86 w 89"/>
                  <a:gd name="T65" fmla="*/ 26 h 84"/>
                  <a:gd name="T66" fmla="*/ 89 w 89"/>
                  <a:gd name="T67" fmla="*/ 34 h 84"/>
                  <a:gd name="T68" fmla="*/ 89 w 89"/>
                  <a:gd name="T69" fmla="*/ 43 h 8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89"/>
                  <a:gd name="T106" fmla="*/ 0 h 84"/>
                  <a:gd name="T107" fmla="*/ 89 w 89"/>
                  <a:gd name="T108" fmla="*/ 84 h 8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89" h="84">
                    <a:moveTo>
                      <a:pt x="89" y="43"/>
                    </a:moveTo>
                    <a:lnTo>
                      <a:pt x="89" y="51"/>
                    </a:lnTo>
                    <a:lnTo>
                      <a:pt x="88" y="55"/>
                    </a:lnTo>
                    <a:lnTo>
                      <a:pt x="87" y="58"/>
                    </a:lnTo>
                    <a:lnTo>
                      <a:pt x="81" y="66"/>
                    </a:lnTo>
                    <a:lnTo>
                      <a:pt x="77" y="73"/>
                    </a:lnTo>
                    <a:lnTo>
                      <a:pt x="70" y="77"/>
                    </a:lnTo>
                    <a:lnTo>
                      <a:pt x="62" y="82"/>
                    </a:lnTo>
                    <a:lnTo>
                      <a:pt x="54" y="84"/>
                    </a:lnTo>
                    <a:lnTo>
                      <a:pt x="45" y="84"/>
                    </a:lnTo>
                    <a:lnTo>
                      <a:pt x="37" y="84"/>
                    </a:lnTo>
                    <a:lnTo>
                      <a:pt x="28" y="82"/>
                    </a:lnTo>
                    <a:lnTo>
                      <a:pt x="21" y="77"/>
                    </a:lnTo>
                    <a:lnTo>
                      <a:pt x="13" y="73"/>
                    </a:lnTo>
                    <a:lnTo>
                      <a:pt x="7" y="66"/>
                    </a:lnTo>
                    <a:lnTo>
                      <a:pt x="3" y="58"/>
                    </a:lnTo>
                    <a:lnTo>
                      <a:pt x="1" y="51"/>
                    </a:lnTo>
                    <a:lnTo>
                      <a:pt x="0" y="43"/>
                    </a:lnTo>
                    <a:lnTo>
                      <a:pt x="1" y="34"/>
                    </a:lnTo>
                    <a:lnTo>
                      <a:pt x="3" y="31"/>
                    </a:lnTo>
                    <a:lnTo>
                      <a:pt x="3" y="26"/>
                    </a:lnTo>
                    <a:lnTo>
                      <a:pt x="7" y="18"/>
                    </a:lnTo>
                    <a:lnTo>
                      <a:pt x="13" y="12"/>
                    </a:lnTo>
                    <a:lnTo>
                      <a:pt x="20" y="7"/>
                    </a:lnTo>
                    <a:lnTo>
                      <a:pt x="27" y="5"/>
                    </a:lnTo>
                    <a:lnTo>
                      <a:pt x="37" y="1"/>
                    </a:lnTo>
                    <a:lnTo>
                      <a:pt x="45" y="0"/>
                    </a:lnTo>
                    <a:lnTo>
                      <a:pt x="54" y="1"/>
                    </a:lnTo>
                    <a:lnTo>
                      <a:pt x="62" y="5"/>
                    </a:lnTo>
                    <a:lnTo>
                      <a:pt x="70" y="7"/>
                    </a:lnTo>
                    <a:lnTo>
                      <a:pt x="77" y="12"/>
                    </a:lnTo>
                    <a:lnTo>
                      <a:pt x="81" y="18"/>
                    </a:lnTo>
                    <a:lnTo>
                      <a:pt x="86" y="26"/>
                    </a:lnTo>
                    <a:lnTo>
                      <a:pt x="89" y="34"/>
                    </a:lnTo>
                    <a:lnTo>
                      <a:pt x="89" y="43"/>
                    </a:lnTo>
                    <a:close/>
                  </a:path>
                </a:pathLst>
              </a:custGeom>
              <a:solidFill>
                <a:srgbClr val="6EB25C"/>
              </a:solidFill>
              <a:ln w="9525">
                <a:noFill/>
                <a:round/>
                <a:headEnd/>
                <a:tailEnd/>
              </a:ln>
            </p:spPr>
            <p:txBody>
              <a:bodyPr/>
              <a:lstStyle/>
              <a:p>
                <a:endParaRPr lang="ru-RU"/>
              </a:p>
            </p:txBody>
          </p:sp>
          <p:sp>
            <p:nvSpPr>
              <p:cNvPr id="163630" name="Rectangle 256"/>
              <p:cNvSpPr>
                <a:spLocks noChangeArrowheads="1"/>
              </p:cNvSpPr>
              <p:nvPr/>
            </p:nvSpPr>
            <p:spPr bwMode="auto">
              <a:xfrm>
                <a:off x="2886" y="3399"/>
                <a:ext cx="12" cy="549"/>
              </a:xfrm>
              <a:prstGeom prst="rect">
                <a:avLst/>
              </a:prstGeom>
              <a:solidFill>
                <a:srgbClr val="F8BDD6"/>
              </a:solidFill>
              <a:ln w="9525">
                <a:noFill/>
                <a:miter lim="800000"/>
                <a:headEnd/>
                <a:tailEnd/>
              </a:ln>
            </p:spPr>
            <p:txBody>
              <a:bodyPr/>
              <a:lstStyle/>
              <a:p>
                <a:endParaRPr lang="en-US"/>
              </a:p>
            </p:txBody>
          </p:sp>
          <p:sp>
            <p:nvSpPr>
              <p:cNvPr id="163631" name="Freeform 257"/>
              <p:cNvSpPr>
                <a:spLocks/>
              </p:cNvSpPr>
              <p:nvPr/>
            </p:nvSpPr>
            <p:spPr bwMode="auto">
              <a:xfrm>
                <a:off x="2846" y="3882"/>
                <a:ext cx="89" cy="88"/>
              </a:xfrm>
              <a:custGeom>
                <a:avLst/>
                <a:gdLst>
                  <a:gd name="T0" fmla="*/ 89 w 89"/>
                  <a:gd name="T1" fmla="*/ 44 h 88"/>
                  <a:gd name="T2" fmla="*/ 89 w 89"/>
                  <a:gd name="T3" fmla="*/ 52 h 88"/>
                  <a:gd name="T4" fmla="*/ 88 w 89"/>
                  <a:gd name="T5" fmla="*/ 57 h 88"/>
                  <a:gd name="T6" fmla="*/ 87 w 89"/>
                  <a:gd name="T7" fmla="*/ 60 h 88"/>
                  <a:gd name="T8" fmla="*/ 83 w 89"/>
                  <a:gd name="T9" fmla="*/ 69 h 88"/>
                  <a:gd name="T10" fmla="*/ 77 w 89"/>
                  <a:gd name="T11" fmla="*/ 75 h 88"/>
                  <a:gd name="T12" fmla="*/ 70 w 89"/>
                  <a:gd name="T13" fmla="*/ 80 h 88"/>
                  <a:gd name="T14" fmla="*/ 62 w 89"/>
                  <a:gd name="T15" fmla="*/ 84 h 88"/>
                  <a:gd name="T16" fmla="*/ 54 w 89"/>
                  <a:gd name="T17" fmla="*/ 86 h 88"/>
                  <a:gd name="T18" fmla="*/ 45 w 89"/>
                  <a:gd name="T19" fmla="*/ 88 h 88"/>
                  <a:gd name="T20" fmla="*/ 37 w 89"/>
                  <a:gd name="T21" fmla="*/ 86 h 88"/>
                  <a:gd name="T22" fmla="*/ 28 w 89"/>
                  <a:gd name="T23" fmla="*/ 84 h 88"/>
                  <a:gd name="T24" fmla="*/ 21 w 89"/>
                  <a:gd name="T25" fmla="*/ 80 h 88"/>
                  <a:gd name="T26" fmla="*/ 14 w 89"/>
                  <a:gd name="T27" fmla="*/ 75 h 88"/>
                  <a:gd name="T28" fmla="*/ 7 w 89"/>
                  <a:gd name="T29" fmla="*/ 69 h 88"/>
                  <a:gd name="T30" fmla="*/ 5 w 89"/>
                  <a:gd name="T31" fmla="*/ 60 h 88"/>
                  <a:gd name="T32" fmla="*/ 1 w 89"/>
                  <a:gd name="T33" fmla="*/ 52 h 88"/>
                  <a:gd name="T34" fmla="*/ 0 w 89"/>
                  <a:gd name="T35" fmla="*/ 44 h 88"/>
                  <a:gd name="T36" fmla="*/ 1 w 89"/>
                  <a:gd name="T37" fmla="*/ 35 h 88"/>
                  <a:gd name="T38" fmla="*/ 3 w 89"/>
                  <a:gd name="T39" fmla="*/ 30 h 88"/>
                  <a:gd name="T40" fmla="*/ 5 w 89"/>
                  <a:gd name="T41" fmla="*/ 27 h 88"/>
                  <a:gd name="T42" fmla="*/ 7 w 89"/>
                  <a:gd name="T43" fmla="*/ 19 h 88"/>
                  <a:gd name="T44" fmla="*/ 14 w 89"/>
                  <a:gd name="T45" fmla="*/ 12 h 88"/>
                  <a:gd name="T46" fmla="*/ 20 w 89"/>
                  <a:gd name="T47" fmla="*/ 8 h 88"/>
                  <a:gd name="T48" fmla="*/ 27 w 89"/>
                  <a:gd name="T49" fmla="*/ 3 h 88"/>
                  <a:gd name="T50" fmla="*/ 37 w 89"/>
                  <a:gd name="T51" fmla="*/ 1 h 88"/>
                  <a:gd name="T52" fmla="*/ 45 w 89"/>
                  <a:gd name="T53" fmla="*/ 0 h 88"/>
                  <a:gd name="T54" fmla="*/ 54 w 89"/>
                  <a:gd name="T55" fmla="*/ 1 h 88"/>
                  <a:gd name="T56" fmla="*/ 62 w 89"/>
                  <a:gd name="T57" fmla="*/ 3 h 88"/>
                  <a:gd name="T58" fmla="*/ 70 w 89"/>
                  <a:gd name="T59" fmla="*/ 8 h 88"/>
                  <a:gd name="T60" fmla="*/ 77 w 89"/>
                  <a:gd name="T61" fmla="*/ 12 h 88"/>
                  <a:gd name="T62" fmla="*/ 83 w 89"/>
                  <a:gd name="T63" fmla="*/ 19 h 88"/>
                  <a:gd name="T64" fmla="*/ 86 w 89"/>
                  <a:gd name="T65" fmla="*/ 27 h 88"/>
                  <a:gd name="T66" fmla="*/ 89 w 89"/>
                  <a:gd name="T67" fmla="*/ 35 h 88"/>
                  <a:gd name="T68" fmla="*/ 89 w 89"/>
                  <a:gd name="T69" fmla="*/ 44 h 8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89"/>
                  <a:gd name="T106" fmla="*/ 0 h 88"/>
                  <a:gd name="T107" fmla="*/ 89 w 89"/>
                  <a:gd name="T108" fmla="*/ 88 h 8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89" h="88">
                    <a:moveTo>
                      <a:pt x="89" y="44"/>
                    </a:moveTo>
                    <a:lnTo>
                      <a:pt x="89" y="52"/>
                    </a:lnTo>
                    <a:lnTo>
                      <a:pt x="88" y="57"/>
                    </a:lnTo>
                    <a:lnTo>
                      <a:pt x="87" y="60"/>
                    </a:lnTo>
                    <a:lnTo>
                      <a:pt x="83" y="69"/>
                    </a:lnTo>
                    <a:lnTo>
                      <a:pt x="77" y="75"/>
                    </a:lnTo>
                    <a:lnTo>
                      <a:pt x="70" y="80"/>
                    </a:lnTo>
                    <a:lnTo>
                      <a:pt x="62" y="84"/>
                    </a:lnTo>
                    <a:lnTo>
                      <a:pt x="54" y="86"/>
                    </a:lnTo>
                    <a:lnTo>
                      <a:pt x="45" y="88"/>
                    </a:lnTo>
                    <a:lnTo>
                      <a:pt x="37" y="86"/>
                    </a:lnTo>
                    <a:lnTo>
                      <a:pt x="28" y="84"/>
                    </a:lnTo>
                    <a:lnTo>
                      <a:pt x="21" y="80"/>
                    </a:lnTo>
                    <a:lnTo>
                      <a:pt x="14" y="75"/>
                    </a:lnTo>
                    <a:lnTo>
                      <a:pt x="7" y="69"/>
                    </a:lnTo>
                    <a:lnTo>
                      <a:pt x="5" y="60"/>
                    </a:lnTo>
                    <a:lnTo>
                      <a:pt x="1" y="52"/>
                    </a:lnTo>
                    <a:lnTo>
                      <a:pt x="0" y="44"/>
                    </a:lnTo>
                    <a:lnTo>
                      <a:pt x="1" y="35"/>
                    </a:lnTo>
                    <a:lnTo>
                      <a:pt x="3" y="30"/>
                    </a:lnTo>
                    <a:lnTo>
                      <a:pt x="5" y="27"/>
                    </a:lnTo>
                    <a:lnTo>
                      <a:pt x="7" y="19"/>
                    </a:lnTo>
                    <a:lnTo>
                      <a:pt x="14" y="12"/>
                    </a:lnTo>
                    <a:lnTo>
                      <a:pt x="20" y="8"/>
                    </a:lnTo>
                    <a:lnTo>
                      <a:pt x="27" y="3"/>
                    </a:lnTo>
                    <a:lnTo>
                      <a:pt x="37" y="1"/>
                    </a:lnTo>
                    <a:lnTo>
                      <a:pt x="45" y="0"/>
                    </a:lnTo>
                    <a:lnTo>
                      <a:pt x="54" y="1"/>
                    </a:lnTo>
                    <a:lnTo>
                      <a:pt x="62" y="3"/>
                    </a:lnTo>
                    <a:lnTo>
                      <a:pt x="70" y="8"/>
                    </a:lnTo>
                    <a:lnTo>
                      <a:pt x="77" y="12"/>
                    </a:lnTo>
                    <a:lnTo>
                      <a:pt x="83" y="19"/>
                    </a:lnTo>
                    <a:lnTo>
                      <a:pt x="86" y="27"/>
                    </a:lnTo>
                    <a:lnTo>
                      <a:pt x="89" y="35"/>
                    </a:lnTo>
                    <a:lnTo>
                      <a:pt x="89" y="44"/>
                    </a:lnTo>
                    <a:close/>
                  </a:path>
                </a:pathLst>
              </a:custGeom>
              <a:solidFill>
                <a:srgbClr val="F561AF"/>
              </a:solidFill>
              <a:ln w="9525">
                <a:noFill/>
                <a:round/>
                <a:headEnd/>
                <a:tailEnd/>
              </a:ln>
            </p:spPr>
            <p:txBody>
              <a:bodyPr/>
              <a:lstStyle/>
              <a:p>
                <a:endParaRPr lang="ru-RU"/>
              </a:p>
            </p:txBody>
          </p:sp>
          <p:sp>
            <p:nvSpPr>
              <p:cNvPr id="163632" name="Freeform 258"/>
              <p:cNvSpPr>
                <a:spLocks/>
              </p:cNvSpPr>
              <p:nvPr/>
            </p:nvSpPr>
            <p:spPr bwMode="auto">
              <a:xfrm>
                <a:off x="2887" y="3924"/>
                <a:ext cx="51" cy="49"/>
              </a:xfrm>
              <a:custGeom>
                <a:avLst/>
                <a:gdLst>
                  <a:gd name="T0" fmla="*/ 51 w 51"/>
                  <a:gd name="T1" fmla="*/ 2 h 49"/>
                  <a:gd name="T2" fmla="*/ 48 w 51"/>
                  <a:gd name="T3" fmla="*/ 19 h 49"/>
                  <a:gd name="T4" fmla="*/ 36 w 51"/>
                  <a:gd name="T5" fmla="*/ 35 h 49"/>
                  <a:gd name="T6" fmla="*/ 20 w 51"/>
                  <a:gd name="T7" fmla="*/ 46 h 49"/>
                  <a:gd name="T8" fmla="*/ 2 w 51"/>
                  <a:gd name="T9" fmla="*/ 49 h 49"/>
                  <a:gd name="T10" fmla="*/ 0 w 51"/>
                  <a:gd name="T11" fmla="*/ 43 h 49"/>
                  <a:gd name="T12" fmla="*/ 18 w 51"/>
                  <a:gd name="T13" fmla="*/ 40 h 49"/>
                  <a:gd name="T14" fmla="*/ 31 w 51"/>
                  <a:gd name="T15" fmla="*/ 30 h 49"/>
                  <a:gd name="T16" fmla="*/ 41 w 51"/>
                  <a:gd name="T17" fmla="*/ 18 h 49"/>
                  <a:gd name="T18" fmla="*/ 45 w 51"/>
                  <a:gd name="T19" fmla="*/ 0 h 49"/>
                  <a:gd name="T20" fmla="*/ 51 w 51"/>
                  <a:gd name="T21" fmla="*/ 2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1"/>
                  <a:gd name="T34" fmla="*/ 0 h 49"/>
                  <a:gd name="T35" fmla="*/ 51 w 51"/>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1" h="49">
                    <a:moveTo>
                      <a:pt x="51" y="2"/>
                    </a:moveTo>
                    <a:lnTo>
                      <a:pt x="48" y="19"/>
                    </a:lnTo>
                    <a:lnTo>
                      <a:pt x="36" y="35"/>
                    </a:lnTo>
                    <a:lnTo>
                      <a:pt x="20" y="46"/>
                    </a:lnTo>
                    <a:lnTo>
                      <a:pt x="2" y="49"/>
                    </a:lnTo>
                    <a:lnTo>
                      <a:pt x="0" y="43"/>
                    </a:lnTo>
                    <a:lnTo>
                      <a:pt x="18" y="40"/>
                    </a:lnTo>
                    <a:lnTo>
                      <a:pt x="31" y="30"/>
                    </a:lnTo>
                    <a:lnTo>
                      <a:pt x="41" y="18"/>
                    </a:lnTo>
                    <a:lnTo>
                      <a:pt x="45" y="0"/>
                    </a:lnTo>
                    <a:lnTo>
                      <a:pt x="51" y="2"/>
                    </a:lnTo>
                    <a:close/>
                  </a:path>
                </a:pathLst>
              </a:custGeom>
              <a:solidFill>
                <a:srgbClr val="F8BDD6"/>
              </a:solidFill>
              <a:ln w="9525">
                <a:noFill/>
                <a:round/>
                <a:headEnd/>
                <a:tailEnd/>
              </a:ln>
            </p:spPr>
            <p:txBody>
              <a:bodyPr/>
              <a:lstStyle/>
              <a:p>
                <a:endParaRPr lang="ru-RU"/>
              </a:p>
            </p:txBody>
          </p:sp>
          <p:sp>
            <p:nvSpPr>
              <p:cNvPr id="163633" name="Freeform 259"/>
              <p:cNvSpPr>
                <a:spLocks/>
              </p:cNvSpPr>
              <p:nvPr/>
            </p:nvSpPr>
            <p:spPr bwMode="auto">
              <a:xfrm>
                <a:off x="2843" y="3924"/>
                <a:ext cx="46" cy="49"/>
              </a:xfrm>
              <a:custGeom>
                <a:avLst/>
                <a:gdLst>
                  <a:gd name="T0" fmla="*/ 46 w 46"/>
                  <a:gd name="T1" fmla="*/ 49 h 49"/>
                  <a:gd name="T2" fmla="*/ 30 w 46"/>
                  <a:gd name="T3" fmla="*/ 46 h 49"/>
                  <a:gd name="T4" fmla="*/ 12 w 46"/>
                  <a:gd name="T5" fmla="*/ 35 h 49"/>
                  <a:gd name="T6" fmla="*/ 7 w 46"/>
                  <a:gd name="T7" fmla="*/ 29 h 49"/>
                  <a:gd name="T8" fmla="*/ 3 w 46"/>
                  <a:gd name="T9" fmla="*/ 21 h 49"/>
                  <a:gd name="T10" fmla="*/ 0 w 46"/>
                  <a:gd name="T11" fmla="*/ 4 h 49"/>
                  <a:gd name="T12" fmla="*/ 5 w 46"/>
                  <a:gd name="T13" fmla="*/ 0 h 49"/>
                  <a:gd name="T14" fmla="*/ 8 w 46"/>
                  <a:gd name="T15" fmla="*/ 18 h 49"/>
                  <a:gd name="T16" fmla="*/ 11 w 46"/>
                  <a:gd name="T17" fmla="*/ 24 h 49"/>
                  <a:gd name="T18" fmla="*/ 18 w 46"/>
                  <a:gd name="T19" fmla="*/ 30 h 49"/>
                  <a:gd name="T20" fmla="*/ 31 w 46"/>
                  <a:gd name="T21" fmla="*/ 40 h 49"/>
                  <a:gd name="T22" fmla="*/ 46 w 46"/>
                  <a:gd name="T23" fmla="*/ 43 h 49"/>
                  <a:gd name="T24" fmla="*/ 46 w 46"/>
                  <a:gd name="T25" fmla="*/ 49 h 4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6"/>
                  <a:gd name="T40" fmla="*/ 0 h 49"/>
                  <a:gd name="T41" fmla="*/ 46 w 46"/>
                  <a:gd name="T42" fmla="*/ 49 h 4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6" h="49">
                    <a:moveTo>
                      <a:pt x="46" y="49"/>
                    </a:moveTo>
                    <a:lnTo>
                      <a:pt x="30" y="46"/>
                    </a:lnTo>
                    <a:lnTo>
                      <a:pt x="12" y="35"/>
                    </a:lnTo>
                    <a:lnTo>
                      <a:pt x="7" y="29"/>
                    </a:lnTo>
                    <a:lnTo>
                      <a:pt x="3" y="21"/>
                    </a:lnTo>
                    <a:lnTo>
                      <a:pt x="0" y="4"/>
                    </a:lnTo>
                    <a:lnTo>
                      <a:pt x="5" y="0"/>
                    </a:lnTo>
                    <a:lnTo>
                      <a:pt x="8" y="18"/>
                    </a:lnTo>
                    <a:lnTo>
                      <a:pt x="11" y="24"/>
                    </a:lnTo>
                    <a:lnTo>
                      <a:pt x="18" y="30"/>
                    </a:lnTo>
                    <a:lnTo>
                      <a:pt x="31" y="40"/>
                    </a:lnTo>
                    <a:lnTo>
                      <a:pt x="46" y="43"/>
                    </a:lnTo>
                    <a:lnTo>
                      <a:pt x="46" y="49"/>
                    </a:lnTo>
                    <a:close/>
                  </a:path>
                </a:pathLst>
              </a:custGeom>
              <a:solidFill>
                <a:srgbClr val="F8BDD6"/>
              </a:solidFill>
              <a:ln w="9525">
                <a:noFill/>
                <a:round/>
                <a:headEnd/>
                <a:tailEnd/>
              </a:ln>
            </p:spPr>
            <p:txBody>
              <a:bodyPr/>
              <a:lstStyle/>
              <a:p>
                <a:endParaRPr lang="ru-RU"/>
              </a:p>
            </p:txBody>
          </p:sp>
          <p:sp>
            <p:nvSpPr>
              <p:cNvPr id="163634" name="Freeform 260"/>
              <p:cNvSpPr>
                <a:spLocks/>
              </p:cNvSpPr>
              <p:nvPr/>
            </p:nvSpPr>
            <p:spPr bwMode="auto">
              <a:xfrm>
                <a:off x="2887" y="3966"/>
                <a:ext cx="3" cy="7"/>
              </a:xfrm>
              <a:custGeom>
                <a:avLst/>
                <a:gdLst>
                  <a:gd name="T0" fmla="*/ 3 w 3"/>
                  <a:gd name="T1" fmla="*/ 7 h 7"/>
                  <a:gd name="T2" fmla="*/ 3 w 3"/>
                  <a:gd name="T3" fmla="*/ 0 h 7"/>
                  <a:gd name="T4" fmla="*/ 0 w 3"/>
                  <a:gd name="T5" fmla="*/ 0 h 7"/>
                  <a:gd name="T6" fmla="*/ 3 w 3"/>
                  <a:gd name="T7" fmla="*/ 7 h 7"/>
                  <a:gd name="T8" fmla="*/ 0 60000 65536"/>
                  <a:gd name="T9" fmla="*/ 0 60000 65536"/>
                  <a:gd name="T10" fmla="*/ 0 60000 65536"/>
                  <a:gd name="T11" fmla="*/ 0 60000 65536"/>
                  <a:gd name="T12" fmla="*/ 0 w 3"/>
                  <a:gd name="T13" fmla="*/ 0 h 7"/>
                  <a:gd name="T14" fmla="*/ 3 w 3"/>
                  <a:gd name="T15" fmla="*/ 7 h 7"/>
                </a:gdLst>
                <a:ahLst/>
                <a:cxnLst>
                  <a:cxn ang="T8">
                    <a:pos x="T0" y="T1"/>
                  </a:cxn>
                  <a:cxn ang="T9">
                    <a:pos x="T2" y="T3"/>
                  </a:cxn>
                  <a:cxn ang="T10">
                    <a:pos x="T4" y="T5"/>
                  </a:cxn>
                  <a:cxn ang="T11">
                    <a:pos x="T6" y="T7"/>
                  </a:cxn>
                </a:cxnLst>
                <a:rect l="T12" t="T13" r="T14" b="T15"/>
                <a:pathLst>
                  <a:path w="3" h="7">
                    <a:moveTo>
                      <a:pt x="3" y="7"/>
                    </a:moveTo>
                    <a:lnTo>
                      <a:pt x="3" y="0"/>
                    </a:lnTo>
                    <a:lnTo>
                      <a:pt x="0" y="0"/>
                    </a:lnTo>
                    <a:lnTo>
                      <a:pt x="3" y="7"/>
                    </a:lnTo>
                    <a:close/>
                  </a:path>
                </a:pathLst>
              </a:custGeom>
              <a:solidFill>
                <a:srgbClr val="F8BDD6"/>
              </a:solidFill>
              <a:ln w="9525">
                <a:noFill/>
                <a:round/>
                <a:headEnd/>
                <a:tailEnd/>
              </a:ln>
            </p:spPr>
            <p:txBody>
              <a:bodyPr/>
              <a:lstStyle/>
              <a:p>
                <a:endParaRPr lang="ru-RU"/>
              </a:p>
            </p:txBody>
          </p:sp>
          <p:sp>
            <p:nvSpPr>
              <p:cNvPr id="163635" name="Freeform 261"/>
              <p:cNvSpPr>
                <a:spLocks/>
              </p:cNvSpPr>
              <p:nvPr/>
            </p:nvSpPr>
            <p:spPr bwMode="auto">
              <a:xfrm>
                <a:off x="2843" y="3878"/>
                <a:ext cx="46" cy="48"/>
              </a:xfrm>
              <a:custGeom>
                <a:avLst/>
                <a:gdLst>
                  <a:gd name="T0" fmla="*/ 0 w 46"/>
                  <a:gd name="T1" fmla="*/ 48 h 48"/>
                  <a:gd name="T2" fmla="*/ 3 w 46"/>
                  <a:gd name="T3" fmla="*/ 30 h 48"/>
                  <a:gd name="T4" fmla="*/ 12 w 46"/>
                  <a:gd name="T5" fmla="*/ 15 h 48"/>
                  <a:gd name="T6" fmla="*/ 29 w 46"/>
                  <a:gd name="T7" fmla="*/ 4 h 48"/>
                  <a:gd name="T8" fmla="*/ 46 w 46"/>
                  <a:gd name="T9" fmla="*/ 0 h 48"/>
                  <a:gd name="T10" fmla="*/ 46 w 46"/>
                  <a:gd name="T11" fmla="*/ 5 h 48"/>
                  <a:gd name="T12" fmla="*/ 31 w 46"/>
                  <a:gd name="T13" fmla="*/ 9 h 48"/>
                  <a:gd name="T14" fmla="*/ 18 w 46"/>
                  <a:gd name="T15" fmla="*/ 18 h 48"/>
                  <a:gd name="T16" fmla="*/ 8 w 46"/>
                  <a:gd name="T17" fmla="*/ 33 h 48"/>
                  <a:gd name="T18" fmla="*/ 5 w 46"/>
                  <a:gd name="T19" fmla="*/ 48 h 48"/>
                  <a:gd name="T20" fmla="*/ 0 w 46"/>
                  <a:gd name="T21" fmla="*/ 48 h 4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6"/>
                  <a:gd name="T34" fmla="*/ 0 h 48"/>
                  <a:gd name="T35" fmla="*/ 46 w 46"/>
                  <a:gd name="T36" fmla="*/ 48 h 4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6" h="48">
                    <a:moveTo>
                      <a:pt x="0" y="48"/>
                    </a:moveTo>
                    <a:lnTo>
                      <a:pt x="3" y="30"/>
                    </a:lnTo>
                    <a:lnTo>
                      <a:pt x="12" y="15"/>
                    </a:lnTo>
                    <a:lnTo>
                      <a:pt x="29" y="4"/>
                    </a:lnTo>
                    <a:lnTo>
                      <a:pt x="46" y="0"/>
                    </a:lnTo>
                    <a:lnTo>
                      <a:pt x="46" y="5"/>
                    </a:lnTo>
                    <a:lnTo>
                      <a:pt x="31" y="9"/>
                    </a:lnTo>
                    <a:lnTo>
                      <a:pt x="18" y="18"/>
                    </a:lnTo>
                    <a:lnTo>
                      <a:pt x="8" y="33"/>
                    </a:lnTo>
                    <a:lnTo>
                      <a:pt x="5" y="48"/>
                    </a:lnTo>
                    <a:lnTo>
                      <a:pt x="0" y="48"/>
                    </a:lnTo>
                    <a:close/>
                  </a:path>
                </a:pathLst>
              </a:custGeom>
              <a:solidFill>
                <a:srgbClr val="F8BDD6"/>
              </a:solidFill>
              <a:ln w="9525">
                <a:noFill/>
                <a:round/>
                <a:headEnd/>
                <a:tailEnd/>
              </a:ln>
            </p:spPr>
            <p:txBody>
              <a:bodyPr/>
              <a:lstStyle/>
              <a:p>
                <a:endParaRPr lang="ru-RU"/>
              </a:p>
            </p:txBody>
          </p:sp>
          <p:sp>
            <p:nvSpPr>
              <p:cNvPr id="163636" name="Freeform 262"/>
              <p:cNvSpPr>
                <a:spLocks/>
              </p:cNvSpPr>
              <p:nvPr/>
            </p:nvSpPr>
            <p:spPr bwMode="auto">
              <a:xfrm>
                <a:off x="2843" y="3926"/>
                <a:ext cx="4" cy="3"/>
              </a:xfrm>
              <a:custGeom>
                <a:avLst/>
                <a:gdLst>
                  <a:gd name="T0" fmla="*/ 0 w 4"/>
                  <a:gd name="T1" fmla="*/ 3 h 3"/>
                  <a:gd name="T2" fmla="*/ 0 w 4"/>
                  <a:gd name="T3" fmla="*/ 1 h 3"/>
                  <a:gd name="T4" fmla="*/ 4 w 4"/>
                  <a:gd name="T5" fmla="*/ 1 h 3"/>
                  <a:gd name="T6" fmla="*/ 4 w 4"/>
                  <a:gd name="T7" fmla="*/ 0 h 3"/>
                  <a:gd name="T8" fmla="*/ 0 w 4"/>
                  <a:gd name="T9" fmla="*/ 3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3"/>
                    </a:moveTo>
                    <a:lnTo>
                      <a:pt x="0" y="1"/>
                    </a:lnTo>
                    <a:lnTo>
                      <a:pt x="4" y="1"/>
                    </a:lnTo>
                    <a:lnTo>
                      <a:pt x="4" y="0"/>
                    </a:lnTo>
                    <a:lnTo>
                      <a:pt x="0" y="3"/>
                    </a:lnTo>
                    <a:close/>
                  </a:path>
                </a:pathLst>
              </a:custGeom>
              <a:solidFill>
                <a:srgbClr val="F8BDD6"/>
              </a:solidFill>
              <a:ln w="9525">
                <a:noFill/>
                <a:round/>
                <a:headEnd/>
                <a:tailEnd/>
              </a:ln>
            </p:spPr>
            <p:txBody>
              <a:bodyPr/>
              <a:lstStyle/>
              <a:p>
                <a:endParaRPr lang="ru-RU"/>
              </a:p>
            </p:txBody>
          </p:sp>
          <p:sp>
            <p:nvSpPr>
              <p:cNvPr id="163637" name="Freeform 263"/>
              <p:cNvSpPr>
                <a:spLocks/>
              </p:cNvSpPr>
              <p:nvPr/>
            </p:nvSpPr>
            <p:spPr bwMode="auto">
              <a:xfrm>
                <a:off x="2887" y="3879"/>
                <a:ext cx="51" cy="47"/>
              </a:xfrm>
              <a:custGeom>
                <a:avLst/>
                <a:gdLst>
                  <a:gd name="T0" fmla="*/ 4 w 51"/>
                  <a:gd name="T1" fmla="*/ 0 h 47"/>
                  <a:gd name="T2" fmla="*/ 22 w 51"/>
                  <a:gd name="T3" fmla="*/ 3 h 47"/>
                  <a:gd name="T4" fmla="*/ 36 w 51"/>
                  <a:gd name="T5" fmla="*/ 13 h 47"/>
                  <a:gd name="T6" fmla="*/ 43 w 51"/>
                  <a:gd name="T7" fmla="*/ 19 h 47"/>
                  <a:gd name="T8" fmla="*/ 48 w 51"/>
                  <a:gd name="T9" fmla="*/ 31 h 47"/>
                  <a:gd name="T10" fmla="*/ 51 w 51"/>
                  <a:gd name="T11" fmla="*/ 47 h 47"/>
                  <a:gd name="T12" fmla="*/ 45 w 51"/>
                  <a:gd name="T13" fmla="*/ 47 h 47"/>
                  <a:gd name="T14" fmla="*/ 41 w 51"/>
                  <a:gd name="T15" fmla="*/ 32 h 47"/>
                  <a:gd name="T16" fmla="*/ 38 w 51"/>
                  <a:gd name="T17" fmla="*/ 24 h 47"/>
                  <a:gd name="T18" fmla="*/ 31 w 51"/>
                  <a:gd name="T19" fmla="*/ 17 h 47"/>
                  <a:gd name="T20" fmla="*/ 18 w 51"/>
                  <a:gd name="T21" fmla="*/ 8 h 47"/>
                  <a:gd name="T22" fmla="*/ 0 w 51"/>
                  <a:gd name="T23" fmla="*/ 4 h 47"/>
                  <a:gd name="T24" fmla="*/ 4 w 51"/>
                  <a:gd name="T25" fmla="*/ 0 h 4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1"/>
                  <a:gd name="T40" fmla="*/ 0 h 47"/>
                  <a:gd name="T41" fmla="*/ 51 w 51"/>
                  <a:gd name="T42" fmla="*/ 47 h 4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1" h="47">
                    <a:moveTo>
                      <a:pt x="4" y="0"/>
                    </a:moveTo>
                    <a:lnTo>
                      <a:pt x="22" y="3"/>
                    </a:lnTo>
                    <a:lnTo>
                      <a:pt x="36" y="13"/>
                    </a:lnTo>
                    <a:lnTo>
                      <a:pt x="43" y="19"/>
                    </a:lnTo>
                    <a:lnTo>
                      <a:pt x="48" y="31"/>
                    </a:lnTo>
                    <a:lnTo>
                      <a:pt x="51" y="47"/>
                    </a:lnTo>
                    <a:lnTo>
                      <a:pt x="45" y="47"/>
                    </a:lnTo>
                    <a:lnTo>
                      <a:pt x="41" y="32"/>
                    </a:lnTo>
                    <a:lnTo>
                      <a:pt x="38" y="24"/>
                    </a:lnTo>
                    <a:lnTo>
                      <a:pt x="31" y="17"/>
                    </a:lnTo>
                    <a:lnTo>
                      <a:pt x="18" y="8"/>
                    </a:lnTo>
                    <a:lnTo>
                      <a:pt x="0" y="4"/>
                    </a:lnTo>
                    <a:lnTo>
                      <a:pt x="4" y="0"/>
                    </a:lnTo>
                    <a:close/>
                  </a:path>
                </a:pathLst>
              </a:custGeom>
              <a:solidFill>
                <a:srgbClr val="F8BDD6"/>
              </a:solidFill>
              <a:ln w="9525">
                <a:noFill/>
                <a:round/>
                <a:headEnd/>
                <a:tailEnd/>
              </a:ln>
            </p:spPr>
            <p:txBody>
              <a:bodyPr/>
              <a:lstStyle/>
              <a:p>
                <a:endParaRPr lang="ru-RU"/>
              </a:p>
            </p:txBody>
          </p:sp>
          <p:sp>
            <p:nvSpPr>
              <p:cNvPr id="163638" name="Freeform 264"/>
              <p:cNvSpPr>
                <a:spLocks/>
              </p:cNvSpPr>
              <p:nvPr/>
            </p:nvSpPr>
            <p:spPr bwMode="auto">
              <a:xfrm>
                <a:off x="2886" y="3878"/>
                <a:ext cx="4" cy="5"/>
              </a:xfrm>
              <a:custGeom>
                <a:avLst/>
                <a:gdLst>
                  <a:gd name="T0" fmla="*/ 2 w 4"/>
                  <a:gd name="T1" fmla="*/ 0 h 5"/>
                  <a:gd name="T2" fmla="*/ 4 w 4"/>
                  <a:gd name="T3" fmla="*/ 0 h 5"/>
                  <a:gd name="T4" fmla="*/ 0 w 4"/>
                  <a:gd name="T5" fmla="*/ 5 h 5"/>
                  <a:gd name="T6" fmla="*/ 2 w 4"/>
                  <a:gd name="T7" fmla="*/ 5 h 5"/>
                  <a:gd name="T8" fmla="*/ 2 w 4"/>
                  <a:gd name="T9" fmla="*/ 0 h 5"/>
                  <a:gd name="T10" fmla="*/ 0 60000 65536"/>
                  <a:gd name="T11" fmla="*/ 0 60000 65536"/>
                  <a:gd name="T12" fmla="*/ 0 60000 65536"/>
                  <a:gd name="T13" fmla="*/ 0 60000 65536"/>
                  <a:gd name="T14" fmla="*/ 0 60000 65536"/>
                  <a:gd name="T15" fmla="*/ 0 w 4"/>
                  <a:gd name="T16" fmla="*/ 0 h 5"/>
                  <a:gd name="T17" fmla="*/ 4 w 4"/>
                  <a:gd name="T18" fmla="*/ 5 h 5"/>
                </a:gdLst>
                <a:ahLst/>
                <a:cxnLst>
                  <a:cxn ang="T10">
                    <a:pos x="T0" y="T1"/>
                  </a:cxn>
                  <a:cxn ang="T11">
                    <a:pos x="T2" y="T3"/>
                  </a:cxn>
                  <a:cxn ang="T12">
                    <a:pos x="T4" y="T5"/>
                  </a:cxn>
                  <a:cxn ang="T13">
                    <a:pos x="T6" y="T7"/>
                  </a:cxn>
                  <a:cxn ang="T14">
                    <a:pos x="T8" y="T9"/>
                  </a:cxn>
                </a:cxnLst>
                <a:rect l="T15" t="T16" r="T17" b="T18"/>
                <a:pathLst>
                  <a:path w="4" h="5">
                    <a:moveTo>
                      <a:pt x="2" y="0"/>
                    </a:moveTo>
                    <a:lnTo>
                      <a:pt x="4" y="0"/>
                    </a:lnTo>
                    <a:lnTo>
                      <a:pt x="0" y="5"/>
                    </a:lnTo>
                    <a:lnTo>
                      <a:pt x="2" y="5"/>
                    </a:lnTo>
                    <a:lnTo>
                      <a:pt x="2" y="0"/>
                    </a:lnTo>
                    <a:close/>
                  </a:path>
                </a:pathLst>
              </a:custGeom>
              <a:solidFill>
                <a:srgbClr val="F8BDD6"/>
              </a:solidFill>
              <a:ln w="9525">
                <a:noFill/>
                <a:round/>
                <a:headEnd/>
                <a:tailEnd/>
              </a:ln>
            </p:spPr>
            <p:txBody>
              <a:bodyPr/>
              <a:lstStyle/>
              <a:p>
                <a:endParaRPr lang="ru-RU"/>
              </a:p>
            </p:txBody>
          </p:sp>
          <p:sp>
            <p:nvSpPr>
              <p:cNvPr id="163639" name="Freeform 265"/>
              <p:cNvSpPr>
                <a:spLocks/>
              </p:cNvSpPr>
              <p:nvPr/>
            </p:nvSpPr>
            <p:spPr bwMode="auto">
              <a:xfrm>
                <a:off x="2929" y="3924"/>
                <a:ext cx="8" cy="2"/>
              </a:xfrm>
              <a:custGeom>
                <a:avLst/>
                <a:gdLst>
                  <a:gd name="T0" fmla="*/ 8 w 8"/>
                  <a:gd name="T1" fmla="*/ 2 h 2"/>
                  <a:gd name="T2" fmla="*/ 0 w 8"/>
                  <a:gd name="T3" fmla="*/ 0 h 2"/>
                  <a:gd name="T4" fmla="*/ 0 w 8"/>
                  <a:gd name="T5" fmla="*/ 2 h 2"/>
                  <a:gd name="T6" fmla="*/ 8 w 8"/>
                  <a:gd name="T7" fmla="*/ 2 h 2"/>
                  <a:gd name="T8" fmla="*/ 0 60000 65536"/>
                  <a:gd name="T9" fmla="*/ 0 60000 65536"/>
                  <a:gd name="T10" fmla="*/ 0 60000 65536"/>
                  <a:gd name="T11" fmla="*/ 0 60000 65536"/>
                  <a:gd name="T12" fmla="*/ 0 w 8"/>
                  <a:gd name="T13" fmla="*/ 0 h 2"/>
                  <a:gd name="T14" fmla="*/ 8 w 8"/>
                  <a:gd name="T15" fmla="*/ 2 h 2"/>
                </a:gdLst>
                <a:ahLst/>
                <a:cxnLst>
                  <a:cxn ang="T8">
                    <a:pos x="T0" y="T1"/>
                  </a:cxn>
                  <a:cxn ang="T9">
                    <a:pos x="T2" y="T3"/>
                  </a:cxn>
                  <a:cxn ang="T10">
                    <a:pos x="T4" y="T5"/>
                  </a:cxn>
                  <a:cxn ang="T11">
                    <a:pos x="T6" y="T7"/>
                  </a:cxn>
                </a:cxnLst>
                <a:rect l="T12" t="T13" r="T14" b="T15"/>
                <a:pathLst>
                  <a:path w="8" h="2">
                    <a:moveTo>
                      <a:pt x="8" y="2"/>
                    </a:moveTo>
                    <a:lnTo>
                      <a:pt x="0" y="0"/>
                    </a:lnTo>
                    <a:lnTo>
                      <a:pt x="0" y="2"/>
                    </a:lnTo>
                    <a:lnTo>
                      <a:pt x="8" y="2"/>
                    </a:lnTo>
                    <a:close/>
                  </a:path>
                </a:pathLst>
              </a:custGeom>
              <a:solidFill>
                <a:srgbClr val="F8BDD6"/>
              </a:solidFill>
              <a:ln w="9525">
                <a:noFill/>
                <a:round/>
                <a:headEnd/>
                <a:tailEnd/>
              </a:ln>
            </p:spPr>
            <p:txBody>
              <a:bodyPr/>
              <a:lstStyle/>
              <a:p>
                <a:endParaRPr lang="ru-RU"/>
              </a:p>
            </p:txBody>
          </p:sp>
          <p:sp>
            <p:nvSpPr>
              <p:cNvPr id="163640" name="Freeform 266"/>
              <p:cNvSpPr>
                <a:spLocks/>
              </p:cNvSpPr>
              <p:nvPr/>
            </p:nvSpPr>
            <p:spPr bwMode="auto">
              <a:xfrm>
                <a:off x="2926" y="3882"/>
                <a:ext cx="90" cy="88"/>
              </a:xfrm>
              <a:custGeom>
                <a:avLst/>
                <a:gdLst>
                  <a:gd name="T0" fmla="*/ 90 w 90"/>
                  <a:gd name="T1" fmla="*/ 44 h 88"/>
                  <a:gd name="T2" fmla="*/ 90 w 90"/>
                  <a:gd name="T3" fmla="*/ 52 h 88"/>
                  <a:gd name="T4" fmla="*/ 88 w 90"/>
                  <a:gd name="T5" fmla="*/ 57 h 88"/>
                  <a:gd name="T6" fmla="*/ 87 w 90"/>
                  <a:gd name="T7" fmla="*/ 60 h 88"/>
                  <a:gd name="T8" fmla="*/ 84 w 90"/>
                  <a:gd name="T9" fmla="*/ 69 h 88"/>
                  <a:gd name="T10" fmla="*/ 78 w 90"/>
                  <a:gd name="T11" fmla="*/ 75 h 88"/>
                  <a:gd name="T12" fmla="*/ 71 w 90"/>
                  <a:gd name="T13" fmla="*/ 80 h 88"/>
                  <a:gd name="T14" fmla="*/ 63 w 90"/>
                  <a:gd name="T15" fmla="*/ 84 h 88"/>
                  <a:gd name="T16" fmla="*/ 55 w 90"/>
                  <a:gd name="T17" fmla="*/ 86 h 88"/>
                  <a:gd name="T18" fmla="*/ 45 w 90"/>
                  <a:gd name="T19" fmla="*/ 88 h 88"/>
                  <a:gd name="T20" fmla="*/ 38 w 90"/>
                  <a:gd name="T21" fmla="*/ 86 h 88"/>
                  <a:gd name="T22" fmla="*/ 29 w 90"/>
                  <a:gd name="T23" fmla="*/ 84 h 88"/>
                  <a:gd name="T24" fmla="*/ 21 w 90"/>
                  <a:gd name="T25" fmla="*/ 80 h 88"/>
                  <a:gd name="T26" fmla="*/ 15 w 90"/>
                  <a:gd name="T27" fmla="*/ 75 h 88"/>
                  <a:gd name="T28" fmla="*/ 8 w 90"/>
                  <a:gd name="T29" fmla="*/ 69 h 88"/>
                  <a:gd name="T30" fmla="*/ 5 w 90"/>
                  <a:gd name="T31" fmla="*/ 60 h 88"/>
                  <a:gd name="T32" fmla="*/ 2 w 90"/>
                  <a:gd name="T33" fmla="*/ 52 h 88"/>
                  <a:gd name="T34" fmla="*/ 0 w 90"/>
                  <a:gd name="T35" fmla="*/ 44 h 88"/>
                  <a:gd name="T36" fmla="*/ 2 w 90"/>
                  <a:gd name="T37" fmla="*/ 35 h 88"/>
                  <a:gd name="T38" fmla="*/ 4 w 90"/>
                  <a:gd name="T39" fmla="*/ 30 h 88"/>
                  <a:gd name="T40" fmla="*/ 5 w 90"/>
                  <a:gd name="T41" fmla="*/ 27 h 88"/>
                  <a:gd name="T42" fmla="*/ 8 w 90"/>
                  <a:gd name="T43" fmla="*/ 19 h 88"/>
                  <a:gd name="T44" fmla="*/ 15 w 90"/>
                  <a:gd name="T45" fmla="*/ 12 h 88"/>
                  <a:gd name="T46" fmla="*/ 21 w 90"/>
                  <a:gd name="T47" fmla="*/ 8 h 88"/>
                  <a:gd name="T48" fmla="*/ 29 w 90"/>
                  <a:gd name="T49" fmla="*/ 3 h 88"/>
                  <a:gd name="T50" fmla="*/ 38 w 90"/>
                  <a:gd name="T51" fmla="*/ 1 h 88"/>
                  <a:gd name="T52" fmla="*/ 45 w 90"/>
                  <a:gd name="T53" fmla="*/ 0 h 88"/>
                  <a:gd name="T54" fmla="*/ 55 w 90"/>
                  <a:gd name="T55" fmla="*/ 1 h 88"/>
                  <a:gd name="T56" fmla="*/ 63 w 90"/>
                  <a:gd name="T57" fmla="*/ 3 h 88"/>
                  <a:gd name="T58" fmla="*/ 71 w 90"/>
                  <a:gd name="T59" fmla="*/ 8 h 88"/>
                  <a:gd name="T60" fmla="*/ 78 w 90"/>
                  <a:gd name="T61" fmla="*/ 12 h 88"/>
                  <a:gd name="T62" fmla="*/ 84 w 90"/>
                  <a:gd name="T63" fmla="*/ 19 h 88"/>
                  <a:gd name="T64" fmla="*/ 87 w 90"/>
                  <a:gd name="T65" fmla="*/ 27 h 88"/>
                  <a:gd name="T66" fmla="*/ 90 w 90"/>
                  <a:gd name="T67" fmla="*/ 35 h 88"/>
                  <a:gd name="T68" fmla="*/ 90 w 90"/>
                  <a:gd name="T69" fmla="*/ 44 h 8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0"/>
                  <a:gd name="T106" fmla="*/ 0 h 88"/>
                  <a:gd name="T107" fmla="*/ 90 w 90"/>
                  <a:gd name="T108" fmla="*/ 88 h 8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0" h="88">
                    <a:moveTo>
                      <a:pt x="90" y="44"/>
                    </a:moveTo>
                    <a:lnTo>
                      <a:pt x="90" y="52"/>
                    </a:lnTo>
                    <a:lnTo>
                      <a:pt x="88" y="57"/>
                    </a:lnTo>
                    <a:lnTo>
                      <a:pt x="87" y="60"/>
                    </a:lnTo>
                    <a:lnTo>
                      <a:pt x="84" y="69"/>
                    </a:lnTo>
                    <a:lnTo>
                      <a:pt x="78" y="75"/>
                    </a:lnTo>
                    <a:lnTo>
                      <a:pt x="71" y="80"/>
                    </a:lnTo>
                    <a:lnTo>
                      <a:pt x="63" y="84"/>
                    </a:lnTo>
                    <a:lnTo>
                      <a:pt x="55" y="86"/>
                    </a:lnTo>
                    <a:lnTo>
                      <a:pt x="45" y="88"/>
                    </a:lnTo>
                    <a:lnTo>
                      <a:pt x="38" y="86"/>
                    </a:lnTo>
                    <a:lnTo>
                      <a:pt x="29" y="84"/>
                    </a:lnTo>
                    <a:lnTo>
                      <a:pt x="21" y="80"/>
                    </a:lnTo>
                    <a:lnTo>
                      <a:pt x="15" y="75"/>
                    </a:lnTo>
                    <a:lnTo>
                      <a:pt x="8" y="69"/>
                    </a:lnTo>
                    <a:lnTo>
                      <a:pt x="5" y="60"/>
                    </a:lnTo>
                    <a:lnTo>
                      <a:pt x="2" y="52"/>
                    </a:lnTo>
                    <a:lnTo>
                      <a:pt x="0" y="44"/>
                    </a:lnTo>
                    <a:lnTo>
                      <a:pt x="2" y="35"/>
                    </a:lnTo>
                    <a:lnTo>
                      <a:pt x="4" y="30"/>
                    </a:lnTo>
                    <a:lnTo>
                      <a:pt x="5" y="27"/>
                    </a:lnTo>
                    <a:lnTo>
                      <a:pt x="8" y="19"/>
                    </a:lnTo>
                    <a:lnTo>
                      <a:pt x="15" y="12"/>
                    </a:lnTo>
                    <a:lnTo>
                      <a:pt x="21" y="8"/>
                    </a:lnTo>
                    <a:lnTo>
                      <a:pt x="29" y="3"/>
                    </a:lnTo>
                    <a:lnTo>
                      <a:pt x="38" y="1"/>
                    </a:lnTo>
                    <a:lnTo>
                      <a:pt x="45" y="0"/>
                    </a:lnTo>
                    <a:lnTo>
                      <a:pt x="55" y="1"/>
                    </a:lnTo>
                    <a:lnTo>
                      <a:pt x="63" y="3"/>
                    </a:lnTo>
                    <a:lnTo>
                      <a:pt x="71" y="8"/>
                    </a:lnTo>
                    <a:lnTo>
                      <a:pt x="78" y="12"/>
                    </a:lnTo>
                    <a:lnTo>
                      <a:pt x="84" y="19"/>
                    </a:lnTo>
                    <a:lnTo>
                      <a:pt x="87" y="27"/>
                    </a:lnTo>
                    <a:lnTo>
                      <a:pt x="90" y="35"/>
                    </a:lnTo>
                    <a:lnTo>
                      <a:pt x="90" y="44"/>
                    </a:lnTo>
                    <a:close/>
                  </a:path>
                </a:pathLst>
              </a:custGeom>
              <a:solidFill>
                <a:srgbClr val="F561AF"/>
              </a:solidFill>
              <a:ln w="9525">
                <a:noFill/>
                <a:round/>
                <a:headEnd/>
                <a:tailEnd/>
              </a:ln>
            </p:spPr>
            <p:txBody>
              <a:bodyPr/>
              <a:lstStyle/>
              <a:p>
                <a:endParaRPr lang="ru-RU"/>
              </a:p>
            </p:txBody>
          </p:sp>
          <p:sp>
            <p:nvSpPr>
              <p:cNvPr id="163641" name="Freeform 267"/>
              <p:cNvSpPr>
                <a:spLocks/>
              </p:cNvSpPr>
              <p:nvPr/>
            </p:nvSpPr>
            <p:spPr bwMode="auto">
              <a:xfrm>
                <a:off x="2969" y="3924"/>
                <a:ext cx="47" cy="49"/>
              </a:xfrm>
              <a:custGeom>
                <a:avLst/>
                <a:gdLst>
                  <a:gd name="T0" fmla="*/ 47 w 47"/>
                  <a:gd name="T1" fmla="*/ 2 h 49"/>
                  <a:gd name="T2" fmla="*/ 43 w 47"/>
                  <a:gd name="T3" fmla="*/ 19 h 49"/>
                  <a:gd name="T4" fmla="*/ 32 w 47"/>
                  <a:gd name="T5" fmla="*/ 35 h 49"/>
                  <a:gd name="T6" fmla="*/ 17 w 47"/>
                  <a:gd name="T7" fmla="*/ 46 h 49"/>
                  <a:gd name="T8" fmla="*/ 2 w 47"/>
                  <a:gd name="T9" fmla="*/ 49 h 49"/>
                  <a:gd name="T10" fmla="*/ 0 w 47"/>
                  <a:gd name="T11" fmla="*/ 43 h 49"/>
                  <a:gd name="T12" fmla="*/ 16 w 47"/>
                  <a:gd name="T13" fmla="*/ 40 h 49"/>
                  <a:gd name="T14" fmla="*/ 28 w 47"/>
                  <a:gd name="T15" fmla="*/ 30 h 49"/>
                  <a:gd name="T16" fmla="*/ 37 w 47"/>
                  <a:gd name="T17" fmla="*/ 18 h 49"/>
                  <a:gd name="T18" fmla="*/ 41 w 47"/>
                  <a:gd name="T19" fmla="*/ 0 h 49"/>
                  <a:gd name="T20" fmla="*/ 47 w 47"/>
                  <a:gd name="T21" fmla="*/ 2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7"/>
                  <a:gd name="T34" fmla="*/ 0 h 49"/>
                  <a:gd name="T35" fmla="*/ 47 w 47"/>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7" h="49">
                    <a:moveTo>
                      <a:pt x="47" y="2"/>
                    </a:moveTo>
                    <a:lnTo>
                      <a:pt x="43" y="19"/>
                    </a:lnTo>
                    <a:lnTo>
                      <a:pt x="32" y="35"/>
                    </a:lnTo>
                    <a:lnTo>
                      <a:pt x="17" y="46"/>
                    </a:lnTo>
                    <a:lnTo>
                      <a:pt x="2" y="49"/>
                    </a:lnTo>
                    <a:lnTo>
                      <a:pt x="0" y="43"/>
                    </a:lnTo>
                    <a:lnTo>
                      <a:pt x="16" y="40"/>
                    </a:lnTo>
                    <a:lnTo>
                      <a:pt x="28" y="30"/>
                    </a:lnTo>
                    <a:lnTo>
                      <a:pt x="37" y="18"/>
                    </a:lnTo>
                    <a:lnTo>
                      <a:pt x="41" y="0"/>
                    </a:lnTo>
                    <a:lnTo>
                      <a:pt x="47" y="2"/>
                    </a:lnTo>
                    <a:close/>
                  </a:path>
                </a:pathLst>
              </a:custGeom>
              <a:solidFill>
                <a:srgbClr val="F8BDD6"/>
              </a:solidFill>
              <a:ln w="9525">
                <a:noFill/>
                <a:round/>
                <a:headEnd/>
                <a:tailEnd/>
              </a:ln>
            </p:spPr>
            <p:txBody>
              <a:bodyPr/>
              <a:lstStyle/>
              <a:p>
                <a:endParaRPr lang="ru-RU"/>
              </a:p>
            </p:txBody>
          </p:sp>
          <p:sp>
            <p:nvSpPr>
              <p:cNvPr id="163642" name="Freeform 268"/>
              <p:cNvSpPr>
                <a:spLocks/>
              </p:cNvSpPr>
              <p:nvPr/>
            </p:nvSpPr>
            <p:spPr bwMode="auto">
              <a:xfrm>
                <a:off x="2925" y="3924"/>
                <a:ext cx="48" cy="49"/>
              </a:xfrm>
              <a:custGeom>
                <a:avLst/>
                <a:gdLst>
                  <a:gd name="T0" fmla="*/ 48 w 48"/>
                  <a:gd name="T1" fmla="*/ 49 h 49"/>
                  <a:gd name="T2" fmla="*/ 30 w 48"/>
                  <a:gd name="T3" fmla="*/ 46 h 49"/>
                  <a:gd name="T4" fmla="*/ 12 w 48"/>
                  <a:gd name="T5" fmla="*/ 35 h 49"/>
                  <a:gd name="T6" fmla="*/ 7 w 48"/>
                  <a:gd name="T7" fmla="*/ 29 h 49"/>
                  <a:gd name="T8" fmla="*/ 3 w 48"/>
                  <a:gd name="T9" fmla="*/ 21 h 49"/>
                  <a:gd name="T10" fmla="*/ 0 w 48"/>
                  <a:gd name="T11" fmla="*/ 4 h 49"/>
                  <a:gd name="T12" fmla="*/ 5 w 48"/>
                  <a:gd name="T13" fmla="*/ 0 h 49"/>
                  <a:gd name="T14" fmla="*/ 8 w 48"/>
                  <a:gd name="T15" fmla="*/ 18 h 49"/>
                  <a:gd name="T16" fmla="*/ 11 w 48"/>
                  <a:gd name="T17" fmla="*/ 24 h 49"/>
                  <a:gd name="T18" fmla="*/ 18 w 48"/>
                  <a:gd name="T19" fmla="*/ 30 h 49"/>
                  <a:gd name="T20" fmla="*/ 31 w 48"/>
                  <a:gd name="T21" fmla="*/ 40 h 49"/>
                  <a:gd name="T22" fmla="*/ 48 w 48"/>
                  <a:gd name="T23" fmla="*/ 43 h 49"/>
                  <a:gd name="T24" fmla="*/ 48 w 48"/>
                  <a:gd name="T25" fmla="*/ 49 h 4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8"/>
                  <a:gd name="T40" fmla="*/ 0 h 49"/>
                  <a:gd name="T41" fmla="*/ 48 w 48"/>
                  <a:gd name="T42" fmla="*/ 49 h 4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8" h="49">
                    <a:moveTo>
                      <a:pt x="48" y="49"/>
                    </a:moveTo>
                    <a:lnTo>
                      <a:pt x="30" y="46"/>
                    </a:lnTo>
                    <a:lnTo>
                      <a:pt x="12" y="35"/>
                    </a:lnTo>
                    <a:lnTo>
                      <a:pt x="7" y="29"/>
                    </a:lnTo>
                    <a:lnTo>
                      <a:pt x="3" y="21"/>
                    </a:lnTo>
                    <a:lnTo>
                      <a:pt x="0" y="4"/>
                    </a:lnTo>
                    <a:lnTo>
                      <a:pt x="5" y="0"/>
                    </a:lnTo>
                    <a:lnTo>
                      <a:pt x="8" y="18"/>
                    </a:lnTo>
                    <a:lnTo>
                      <a:pt x="11" y="24"/>
                    </a:lnTo>
                    <a:lnTo>
                      <a:pt x="18" y="30"/>
                    </a:lnTo>
                    <a:lnTo>
                      <a:pt x="31" y="40"/>
                    </a:lnTo>
                    <a:lnTo>
                      <a:pt x="48" y="43"/>
                    </a:lnTo>
                    <a:lnTo>
                      <a:pt x="48" y="49"/>
                    </a:lnTo>
                    <a:close/>
                  </a:path>
                </a:pathLst>
              </a:custGeom>
              <a:solidFill>
                <a:srgbClr val="F8BDD6"/>
              </a:solidFill>
              <a:ln w="9525">
                <a:noFill/>
                <a:round/>
                <a:headEnd/>
                <a:tailEnd/>
              </a:ln>
            </p:spPr>
            <p:txBody>
              <a:bodyPr/>
              <a:lstStyle/>
              <a:p>
                <a:endParaRPr lang="ru-RU"/>
              </a:p>
            </p:txBody>
          </p:sp>
          <p:sp>
            <p:nvSpPr>
              <p:cNvPr id="163643" name="Freeform 269"/>
              <p:cNvSpPr>
                <a:spLocks/>
              </p:cNvSpPr>
              <p:nvPr/>
            </p:nvSpPr>
            <p:spPr bwMode="auto">
              <a:xfrm>
                <a:off x="2969" y="3966"/>
                <a:ext cx="2" cy="7"/>
              </a:xfrm>
              <a:custGeom>
                <a:avLst/>
                <a:gdLst>
                  <a:gd name="T0" fmla="*/ 2 w 2"/>
                  <a:gd name="T1" fmla="*/ 7 h 7"/>
                  <a:gd name="T2" fmla="*/ 2 w 2"/>
                  <a:gd name="T3" fmla="*/ 0 h 7"/>
                  <a:gd name="T4" fmla="*/ 0 w 2"/>
                  <a:gd name="T5" fmla="*/ 0 h 7"/>
                  <a:gd name="T6" fmla="*/ 2 w 2"/>
                  <a:gd name="T7" fmla="*/ 7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2" y="7"/>
                    </a:moveTo>
                    <a:lnTo>
                      <a:pt x="2" y="0"/>
                    </a:lnTo>
                    <a:lnTo>
                      <a:pt x="0" y="0"/>
                    </a:lnTo>
                    <a:lnTo>
                      <a:pt x="2" y="7"/>
                    </a:lnTo>
                    <a:close/>
                  </a:path>
                </a:pathLst>
              </a:custGeom>
              <a:solidFill>
                <a:srgbClr val="F8BDD6"/>
              </a:solidFill>
              <a:ln w="9525">
                <a:noFill/>
                <a:round/>
                <a:headEnd/>
                <a:tailEnd/>
              </a:ln>
            </p:spPr>
            <p:txBody>
              <a:bodyPr/>
              <a:lstStyle/>
              <a:p>
                <a:endParaRPr lang="ru-RU"/>
              </a:p>
            </p:txBody>
          </p:sp>
          <p:sp>
            <p:nvSpPr>
              <p:cNvPr id="163644" name="Freeform 270"/>
              <p:cNvSpPr>
                <a:spLocks/>
              </p:cNvSpPr>
              <p:nvPr/>
            </p:nvSpPr>
            <p:spPr bwMode="auto">
              <a:xfrm>
                <a:off x="2925" y="3878"/>
                <a:ext cx="47" cy="48"/>
              </a:xfrm>
              <a:custGeom>
                <a:avLst/>
                <a:gdLst>
                  <a:gd name="T0" fmla="*/ 0 w 47"/>
                  <a:gd name="T1" fmla="*/ 48 h 48"/>
                  <a:gd name="T2" fmla="*/ 3 w 47"/>
                  <a:gd name="T3" fmla="*/ 30 h 48"/>
                  <a:gd name="T4" fmla="*/ 12 w 47"/>
                  <a:gd name="T5" fmla="*/ 15 h 48"/>
                  <a:gd name="T6" fmla="*/ 28 w 47"/>
                  <a:gd name="T7" fmla="*/ 4 h 48"/>
                  <a:gd name="T8" fmla="*/ 47 w 47"/>
                  <a:gd name="T9" fmla="*/ 0 h 48"/>
                  <a:gd name="T10" fmla="*/ 47 w 47"/>
                  <a:gd name="T11" fmla="*/ 5 h 48"/>
                  <a:gd name="T12" fmla="*/ 31 w 47"/>
                  <a:gd name="T13" fmla="*/ 9 h 48"/>
                  <a:gd name="T14" fmla="*/ 18 w 47"/>
                  <a:gd name="T15" fmla="*/ 18 h 48"/>
                  <a:gd name="T16" fmla="*/ 8 w 47"/>
                  <a:gd name="T17" fmla="*/ 33 h 48"/>
                  <a:gd name="T18" fmla="*/ 5 w 47"/>
                  <a:gd name="T19" fmla="*/ 48 h 48"/>
                  <a:gd name="T20" fmla="*/ 0 w 47"/>
                  <a:gd name="T21" fmla="*/ 48 h 4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7"/>
                  <a:gd name="T34" fmla="*/ 0 h 48"/>
                  <a:gd name="T35" fmla="*/ 47 w 47"/>
                  <a:gd name="T36" fmla="*/ 48 h 4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7" h="48">
                    <a:moveTo>
                      <a:pt x="0" y="48"/>
                    </a:moveTo>
                    <a:lnTo>
                      <a:pt x="3" y="30"/>
                    </a:lnTo>
                    <a:lnTo>
                      <a:pt x="12" y="15"/>
                    </a:lnTo>
                    <a:lnTo>
                      <a:pt x="28" y="4"/>
                    </a:lnTo>
                    <a:lnTo>
                      <a:pt x="47" y="0"/>
                    </a:lnTo>
                    <a:lnTo>
                      <a:pt x="47" y="5"/>
                    </a:lnTo>
                    <a:lnTo>
                      <a:pt x="31" y="9"/>
                    </a:lnTo>
                    <a:lnTo>
                      <a:pt x="18" y="18"/>
                    </a:lnTo>
                    <a:lnTo>
                      <a:pt x="8" y="33"/>
                    </a:lnTo>
                    <a:lnTo>
                      <a:pt x="5" y="48"/>
                    </a:lnTo>
                    <a:lnTo>
                      <a:pt x="0" y="48"/>
                    </a:lnTo>
                    <a:close/>
                  </a:path>
                </a:pathLst>
              </a:custGeom>
              <a:solidFill>
                <a:srgbClr val="F8BDD6"/>
              </a:solidFill>
              <a:ln w="9525">
                <a:noFill/>
                <a:round/>
                <a:headEnd/>
                <a:tailEnd/>
              </a:ln>
            </p:spPr>
            <p:txBody>
              <a:bodyPr/>
              <a:lstStyle/>
              <a:p>
                <a:endParaRPr lang="ru-RU"/>
              </a:p>
            </p:txBody>
          </p:sp>
          <p:sp>
            <p:nvSpPr>
              <p:cNvPr id="163645" name="Freeform 271"/>
              <p:cNvSpPr>
                <a:spLocks/>
              </p:cNvSpPr>
              <p:nvPr/>
            </p:nvSpPr>
            <p:spPr bwMode="auto">
              <a:xfrm>
                <a:off x="2923" y="3924"/>
                <a:ext cx="5" cy="3"/>
              </a:xfrm>
              <a:custGeom>
                <a:avLst/>
                <a:gdLst>
                  <a:gd name="T0" fmla="*/ 0 w 5"/>
                  <a:gd name="T1" fmla="*/ 3 h 3"/>
                  <a:gd name="T2" fmla="*/ 0 w 5"/>
                  <a:gd name="T3" fmla="*/ 2 h 3"/>
                  <a:gd name="T4" fmla="*/ 5 w 5"/>
                  <a:gd name="T5" fmla="*/ 2 h 3"/>
                  <a:gd name="T6" fmla="*/ 5 w 5"/>
                  <a:gd name="T7" fmla="*/ 0 h 3"/>
                  <a:gd name="T8" fmla="*/ 0 w 5"/>
                  <a:gd name="T9" fmla="*/ 3 h 3"/>
                  <a:gd name="T10" fmla="*/ 0 60000 65536"/>
                  <a:gd name="T11" fmla="*/ 0 60000 65536"/>
                  <a:gd name="T12" fmla="*/ 0 60000 65536"/>
                  <a:gd name="T13" fmla="*/ 0 60000 65536"/>
                  <a:gd name="T14" fmla="*/ 0 60000 65536"/>
                  <a:gd name="T15" fmla="*/ 0 w 5"/>
                  <a:gd name="T16" fmla="*/ 0 h 3"/>
                  <a:gd name="T17" fmla="*/ 5 w 5"/>
                  <a:gd name="T18" fmla="*/ 3 h 3"/>
                </a:gdLst>
                <a:ahLst/>
                <a:cxnLst>
                  <a:cxn ang="T10">
                    <a:pos x="T0" y="T1"/>
                  </a:cxn>
                  <a:cxn ang="T11">
                    <a:pos x="T2" y="T3"/>
                  </a:cxn>
                  <a:cxn ang="T12">
                    <a:pos x="T4" y="T5"/>
                  </a:cxn>
                  <a:cxn ang="T13">
                    <a:pos x="T6" y="T7"/>
                  </a:cxn>
                  <a:cxn ang="T14">
                    <a:pos x="T8" y="T9"/>
                  </a:cxn>
                </a:cxnLst>
                <a:rect l="T15" t="T16" r="T17" b="T18"/>
                <a:pathLst>
                  <a:path w="5" h="3">
                    <a:moveTo>
                      <a:pt x="0" y="3"/>
                    </a:moveTo>
                    <a:lnTo>
                      <a:pt x="0" y="2"/>
                    </a:lnTo>
                    <a:lnTo>
                      <a:pt x="5" y="2"/>
                    </a:lnTo>
                    <a:lnTo>
                      <a:pt x="5" y="0"/>
                    </a:lnTo>
                    <a:lnTo>
                      <a:pt x="0" y="3"/>
                    </a:lnTo>
                    <a:close/>
                  </a:path>
                </a:pathLst>
              </a:custGeom>
              <a:solidFill>
                <a:srgbClr val="F8BDD6"/>
              </a:solidFill>
              <a:ln w="9525">
                <a:noFill/>
                <a:round/>
                <a:headEnd/>
                <a:tailEnd/>
              </a:ln>
            </p:spPr>
            <p:txBody>
              <a:bodyPr/>
              <a:lstStyle/>
              <a:p>
                <a:endParaRPr lang="ru-RU"/>
              </a:p>
            </p:txBody>
          </p:sp>
          <p:sp>
            <p:nvSpPr>
              <p:cNvPr id="163646" name="Freeform 272"/>
              <p:cNvSpPr>
                <a:spLocks/>
              </p:cNvSpPr>
              <p:nvPr/>
            </p:nvSpPr>
            <p:spPr bwMode="auto">
              <a:xfrm>
                <a:off x="2969" y="3879"/>
                <a:ext cx="47" cy="47"/>
              </a:xfrm>
              <a:custGeom>
                <a:avLst/>
                <a:gdLst>
                  <a:gd name="T0" fmla="*/ 3 w 47"/>
                  <a:gd name="T1" fmla="*/ 0 h 47"/>
                  <a:gd name="T2" fmla="*/ 19 w 47"/>
                  <a:gd name="T3" fmla="*/ 3 h 47"/>
                  <a:gd name="T4" fmla="*/ 32 w 47"/>
                  <a:gd name="T5" fmla="*/ 13 h 47"/>
                  <a:gd name="T6" fmla="*/ 39 w 47"/>
                  <a:gd name="T7" fmla="*/ 19 h 47"/>
                  <a:gd name="T8" fmla="*/ 43 w 47"/>
                  <a:gd name="T9" fmla="*/ 31 h 47"/>
                  <a:gd name="T10" fmla="*/ 47 w 47"/>
                  <a:gd name="T11" fmla="*/ 47 h 47"/>
                  <a:gd name="T12" fmla="*/ 41 w 47"/>
                  <a:gd name="T13" fmla="*/ 47 h 47"/>
                  <a:gd name="T14" fmla="*/ 38 w 47"/>
                  <a:gd name="T15" fmla="*/ 32 h 47"/>
                  <a:gd name="T16" fmla="*/ 34 w 47"/>
                  <a:gd name="T17" fmla="*/ 24 h 47"/>
                  <a:gd name="T18" fmla="*/ 28 w 47"/>
                  <a:gd name="T19" fmla="*/ 17 h 47"/>
                  <a:gd name="T20" fmla="*/ 16 w 47"/>
                  <a:gd name="T21" fmla="*/ 8 h 47"/>
                  <a:gd name="T22" fmla="*/ 0 w 47"/>
                  <a:gd name="T23" fmla="*/ 4 h 47"/>
                  <a:gd name="T24" fmla="*/ 3 w 47"/>
                  <a:gd name="T25" fmla="*/ 0 h 4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7"/>
                  <a:gd name="T40" fmla="*/ 0 h 47"/>
                  <a:gd name="T41" fmla="*/ 47 w 47"/>
                  <a:gd name="T42" fmla="*/ 47 h 4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7" h="47">
                    <a:moveTo>
                      <a:pt x="3" y="0"/>
                    </a:moveTo>
                    <a:lnTo>
                      <a:pt x="19" y="3"/>
                    </a:lnTo>
                    <a:lnTo>
                      <a:pt x="32" y="13"/>
                    </a:lnTo>
                    <a:lnTo>
                      <a:pt x="39" y="19"/>
                    </a:lnTo>
                    <a:lnTo>
                      <a:pt x="43" y="31"/>
                    </a:lnTo>
                    <a:lnTo>
                      <a:pt x="47" y="47"/>
                    </a:lnTo>
                    <a:lnTo>
                      <a:pt x="41" y="47"/>
                    </a:lnTo>
                    <a:lnTo>
                      <a:pt x="38" y="32"/>
                    </a:lnTo>
                    <a:lnTo>
                      <a:pt x="34" y="24"/>
                    </a:lnTo>
                    <a:lnTo>
                      <a:pt x="28" y="17"/>
                    </a:lnTo>
                    <a:lnTo>
                      <a:pt x="16" y="8"/>
                    </a:lnTo>
                    <a:lnTo>
                      <a:pt x="0" y="4"/>
                    </a:lnTo>
                    <a:lnTo>
                      <a:pt x="3" y="0"/>
                    </a:lnTo>
                    <a:close/>
                  </a:path>
                </a:pathLst>
              </a:custGeom>
              <a:solidFill>
                <a:srgbClr val="F8BDD6"/>
              </a:solidFill>
              <a:ln w="9525">
                <a:noFill/>
                <a:round/>
                <a:headEnd/>
                <a:tailEnd/>
              </a:ln>
            </p:spPr>
            <p:txBody>
              <a:bodyPr/>
              <a:lstStyle/>
              <a:p>
                <a:endParaRPr lang="ru-RU"/>
              </a:p>
            </p:txBody>
          </p:sp>
          <p:sp>
            <p:nvSpPr>
              <p:cNvPr id="163647" name="Freeform 273"/>
              <p:cNvSpPr>
                <a:spLocks/>
              </p:cNvSpPr>
              <p:nvPr/>
            </p:nvSpPr>
            <p:spPr bwMode="auto">
              <a:xfrm>
                <a:off x="2971" y="3878"/>
                <a:ext cx="3" cy="5"/>
              </a:xfrm>
              <a:custGeom>
                <a:avLst/>
                <a:gdLst>
                  <a:gd name="T0" fmla="*/ 2 w 3"/>
                  <a:gd name="T1" fmla="*/ 0 h 5"/>
                  <a:gd name="T2" fmla="*/ 3 w 3"/>
                  <a:gd name="T3" fmla="*/ 0 h 5"/>
                  <a:gd name="T4" fmla="*/ 0 w 3"/>
                  <a:gd name="T5" fmla="*/ 5 h 5"/>
                  <a:gd name="T6" fmla="*/ 2 w 3"/>
                  <a:gd name="T7" fmla="*/ 5 h 5"/>
                  <a:gd name="T8" fmla="*/ 2 w 3"/>
                  <a:gd name="T9" fmla="*/ 0 h 5"/>
                  <a:gd name="T10" fmla="*/ 0 60000 65536"/>
                  <a:gd name="T11" fmla="*/ 0 60000 65536"/>
                  <a:gd name="T12" fmla="*/ 0 60000 65536"/>
                  <a:gd name="T13" fmla="*/ 0 60000 65536"/>
                  <a:gd name="T14" fmla="*/ 0 60000 65536"/>
                  <a:gd name="T15" fmla="*/ 0 w 3"/>
                  <a:gd name="T16" fmla="*/ 0 h 5"/>
                  <a:gd name="T17" fmla="*/ 3 w 3"/>
                  <a:gd name="T18" fmla="*/ 5 h 5"/>
                </a:gdLst>
                <a:ahLst/>
                <a:cxnLst>
                  <a:cxn ang="T10">
                    <a:pos x="T0" y="T1"/>
                  </a:cxn>
                  <a:cxn ang="T11">
                    <a:pos x="T2" y="T3"/>
                  </a:cxn>
                  <a:cxn ang="T12">
                    <a:pos x="T4" y="T5"/>
                  </a:cxn>
                  <a:cxn ang="T13">
                    <a:pos x="T6" y="T7"/>
                  </a:cxn>
                  <a:cxn ang="T14">
                    <a:pos x="T8" y="T9"/>
                  </a:cxn>
                </a:cxnLst>
                <a:rect l="T15" t="T16" r="T17" b="T18"/>
                <a:pathLst>
                  <a:path w="3" h="5">
                    <a:moveTo>
                      <a:pt x="2" y="0"/>
                    </a:moveTo>
                    <a:lnTo>
                      <a:pt x="3" y="0"/>
                    </a:lnTo>
                    <a:lnTo>
                      <a:pt x="0" y="5"/>
                    </a:lnTo>
                    <a:lnTo>
                      <a:pt x="2" y="5"/>
                    </a:lnTo>
                    <a:lnTo>
                      <a:pt x="2" y="0"/>
                    </a:lnTo>
                    <a:close/>
                  </a:path>
                </a:pathLst>
              </a:custGeom>
              <a:solidFill>
                <a:srgbClr val="F8BDD6"/>
              </a:solidFill>
              <a:ln w="9525">
                <a:noFill/>
                <a:round/>
                <a:headEnd/>
                <a:tailEnd/>
              </a:ln>
            </p:spPr>
            <p:txBody>
              <a:bodyPr/>
              <a:lstStyle/>
              <a:p>
                <a:endParaRPr lang="ru-RU"/>
              </a:p>
            </p:txBody>
          </p:sp>
          <p:sp>
            <p:nvSpPr>
              <p:cNvPr id="163648" name="Freeform 274"/>
              <p:cNvSpPr>
                <a:spLocks/>
              </p:cNvSpPr>
              <p:nvPr/>
            </p:nvSpPr>
            <p:spPr bwMode="auto">
              <a:xfrm>
                <a:off x="3011" y="3924"/>
                <a:ext cx="6" cy="2"/>
              </a:xfrm>
              <a:custGeom>
                <a:avLst/>
                <a:gdLst>
                  <a:gd name="T0" fmla="*/ 6 w 6"/>
                  <a:gd name="T1" fmla="*/ 2 h 2"/>
                  <a:gd name="T2" fmla="*/ 0 w 6"/>
                  <a:gd name="T3" fmla="*/ 0 h 2"/>
                  <a:gd name="T4" fmla="*/ 0 w 6"/>
                  <a:gd name="T5" fmla="*/ 2 h 2"/>
                  <a:gd name="T6" fmla="*/ 6 w 6"/>
                  <a:gd name="T7" fmla="*/ 2 h 2"/>
                  <a:gd name="T8" fmla="*/ 0 60000 65536"/>
                  <a:gd name="T9" fmla="*/ 0 60000 65536"/>
                  <a:gd name="T10" fmla="*/ 0 60000 65536"/>
                  <a:gd name="T11" fmla="*/ 0 60000 65536"/>
                  <a:gd name="T12" fmla="*/ 0 w 6"/>
                  <a:gd name="T13" fmla="*/ 0 h 2"/>
                  <a:gd name="T14" fmla="*/ 6 w 6"/>
                  <a:gd name="T15" fmla="*/ 2 h 2"/>
                </a:gdLst>
                <a:ahLst/>
                <a:cxnLst>
                  <a:cxn ang="T8">
                    <a:pos x="T0" y="T1"/>
                  </a:cxn>
                  <a:cxn ang="T9">
                    <a:pos x="T2" y="T3"/>
                  </a:cxn>
                  <a:cxn ang="T10">
                    <a:pos x="T4" y="T5"/>
                  </a:cxn>
                  <a:cxn ang="T11">
                    <a:pos x="T6" y="T7"/>
                  </a:cxn>
                </a:cxnLst>
                <a:rect l="T12" t="T13" r="T14" b="T15"/>
                <a:pathLst>
                  <a:path w="6" h="2">
                    <a:moveTo>
                      <a:pt x="6" y="2"/>
                    </a:moveTo>
                    <a:lnTo>
                      <a:pt x="0" y="0"/>
                    </a:lnTo>
                    <a:lnTo>
                      <a:pt x="0" y="2"/>
                    </a:lnTo>
                    <a:lnTo>
                      <a:pt x="6" y="2"/>
                    </a:lnTo>
                    <a:close/>
                  </a:path>
                </a:pathLst>
              </a:custGeom>
              <a:solidFill>
                <a:srgbClr val="F8BDD6"/>
              </a:solidFill>
              <a:ln w="9525">
                <a:noFill/>
                <a:round/>
                <a:headEnd/>
                <a:tailEnd/>
              </a:ln>
            </p:spPr>
            <p:txBody>
              <a:bodyPr/>
              <a:lstStyle/>
              <a:p>
                <a:endParaRPr lang="ru-RU"/>
              </a:p>
            </p:txBody>
          </p:sp>
          <p:sp>
            <p:nvSpPr>
              <p:cNvPr id="163649" name="Freeform 275"/>
              <p:cNvSpPr>
                <a:spLocks/>
              </p:cNvSpPr>
              <p:nvPr/>
            </p:nvSpPr>
            <p:spPr bwMode="auto">
              <a:xfrm>
                <a:off x="2761" y="3883"/>
                <a:ext cx="89" cy="88"/>
              </a:xfrm>
              <a:custGeom>
                <a:avLst/>
                <a:gdLst>
                  <a:gd name="T0" fmla="*/ 89 w 89"/>
                  <a:gd name="T1" fmla="*/ 45 h 88"/>
                  <a:gd name="T2" fmla="*/ 87 w 89"/>
                  <a:gd name="T3" fmla="*/ 53 h 88"/>
                  <a:gd name="T4" fmla="*/ 87 w 89"/>
                  <a:gd name="T5" fmla="*/ 58 h 88"/>
                  <a:gd name="T6" fmla="*/ 86 w 89"/>
                  <a:gd name="T7" fmla="*/ 61 h 88"/>
                  <a:gd name="T8" fmla="*/ 81 w 89"/>
                  <a:gd name="T9" fmla="*/ 69 h 88"/>
                  <a:gd name="T10" fmla="*/ 76 w 89"/>
                  <a:gd name="T11" fmla="*/ 75 h 88"/>
                  <a:gd name="T12" fmla="*/ 70 w 89"/>
                  <a:gd name="T13" fmla="*/ 81 h 88"/>
                  <a:gd name="T14" fmla="*/ 61 w 89"/>
                  <a:gd name="T15" fmla="*/ 85 h 88"/>
                  <a:gd name="T16" fmla="*/ 53 w 89"/>
                  <a:gd name="T17" fmla="*/ 87 h 88"/>
                  <a:gd name="T18" fmla="*/ 44 w 89"/>
                  <a:gd name="T19" fmla="*/ 88 h 88"/>
                  <a:gd name="T20" fmla="*/ 34 w 89"/>
                  <a:gd name="T21" fmla="*/ 87 h 88"/>
                  <a:gd name="T22" fmla="*/ 27 w 89"/>
                  <a:gd name="T23" fmla="*/ 85 h 88"/>
                  <a:gd name="T24" fmla="*/ 19 w 89"/>
                  <a:gd name="T25" fmla="*/ 81 h 88"/>
                  <a:gd name="T26" fmla="*/ 12 w 89"/>
                  <a:gd name="T27" fmla="*/ 76 h 88"/>
                  <a:gd name="T28" fmla="*/ 7 w 89"/>
                  <a:gd name="T29" fmla="*/ 69 h 88"/>
                  <a:gd name="T30" fmla="*/ 2 w 89"/>
                  <a:gd name="T31" fmla="*/ 61 h 88"/>
                  <a:gd name="T32" fmla="*/ 1 w 89"/>
                  <a:gd name="T33" fmla="*/ 53 h 88"/>
                  <a:gd name="T34" fmla="*/ 0 w 89"/>
                  <a:gd name="T35" fmla="*/ 45 h 88"/>
                  <a:gd name="T36" fmla="*/ 1 w 89"/>
                  <a:gd name="T37" fmla="*/ 35 h 88"/>
                  <a:gd name="T38" fmla="*/ 1 w 89"/>
                  <a:gd name="T39" fmla="*/ 31 h 88"/>
                  <a:gd name="T40" fmla="*/ 2 w 89"/>
                  <a:gd name="T41" fmla="*/ 28 h 88"/>
                  <a:gd name="T42" fmla="*/ 7 w 89"/>
                  <a:gd name="T43" fmla="*/ 20 h 88"/>
                  <a:gd name="T44" fmla="*/ 12 w 89"/>
                  <a:gd name="T45" fmla="*/ 13 h 88"/>
                  <a:gd name="T46" fmla="*/ 19 w 89"/>
                  <a:gd name="T47" fmla="*/ 8 h 88"/>
                  <a:gd name="T48" fmla="*/ 26 w 89"/>
                  <a:gd name="T49" fmla="*/ 3 h 88"/>
                  <a:gd name="T50" fmla="*/ 34 w 89"/>
                  <a:gd name="T51" fmla="*/ 2 h 88"/>
                  <a:gd name="T52" fmla="*/ 44 w 89"/>
                  <a:gd name="T53" fmla="*/ 0 h 88"/>
                  <a:gd name="T54" fmla="*/ 53 w 89"/>
                  <a:gd name="T55" fmla="*/ 2 h 88"/>
                  <a:gd name="T56" fmla="*/ 61 w 89"/>
                  <a:gd name="T57" fmla="*/ 3 h 88"/>
                  <a:gd name="T58" fmla="*/ 70 w 89"/>
                  <a:gd name="T59" fmla="*/ 8 h 88"/>
                  <a:gd name="T60" fmla="*/ 76 w 89"/>
                  <a:gd name="T61" fmla="*/ 13 h 88"/>
                  <a:gd name="T62" fmla="*/ 81 w 89"/>
                  <a:gd name="T63" fmla="*/ 20 h 88"/>
                  <a:gd name="T64" fmla="*/ 86 w 89"/>
                  <a:gd name="T65" fmla="*/ 27 h 88"/>
                  <a:gd name="T66" fmla="*/ 87 w 89"/>
                  <a:gd name="T67" fmla="*/ 35 h 88"/>
                  <a:gd name="T68" fmla="*/ 89 w 89"/>
                  <a:gd name="T69" fmla="*/ 45 h 8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89"/>
                  <a:gd name="T106" fmla="*/ 0 h 88"/>
                  <a:gd name="T107" fmla="*/ 89 w 89"/>
                  <a:gd name="T108" fmla="*/ 88 h 8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89" h="88">
                    <a:moveTo>
                      <a:pt x="89" y="45"/>
                    </a:moveTo>
                    <a:lnTo>
                      <a:pt x="87" y="53"/>
                    </a:lnTo>
                    <a:lnTo>
                      <a:pt x="87" y="58"/>
                    </a:lnTo>
                    <a:lnTo>
                      <a:pt x="86" y="61"/>
                    </a:lnTo>
                    <a:lnTo>
                      <a:pt x="81" y="69"/>
                    </a:lnTo>
                    <a:lnTo>
                      <a:pt x="76" y="75"/>
                    </a:lnTo>
                    <a:lnTo>
                      <a:pt x="70" y="81"/>
                    </a:lnTo>
                    <a:lnTo>
                      <a:pt x="61" y="85"/>
                    </a:lnTo>
                    <a:lnTo>
                      <a:pt x="53" y="87"/>
                    </a:lnTo>
                    <a:lnTo>
                      <a:pt x="44" y="88"/>
                    </a:lnTo>
                    <a:lnTo>
                      <a:pt x="34" y="87"/>
                    </a:lnTo>
                    <a:lnTo>
                      <a:pt x="27" y="85"/>
                    </a:lnTo>
                    <a:lnTo>
                      <a:pt x="19" y="81"/>
                    </a:lnTo>
                    <a:lnTo>
                      <a:pt x="12" y="76"/>
                    </a:lnTo>
                    <a:lnTo>
                      <a:pt x="7" y="69"/>
                    </a:lnTo>
                    <a:lnTo>
                      <a:pt x="2" y="61"/>
                    </a:lnTo>
                    <a:lnTo>
                      <a:pt x="1" y="53"/>
                    </a:lnTo>
                    <a:lnTo>
                      <a:pt x="0" y="45"/>
                    </a:lnTo>
                    <a:lnTo>
                      <a:pt x="1" y="35"/>
                    </a:lnTo>
                    <a:lnTo>
                      <a:pt x="1" y="31"/>
                    </a:lnTo>
                    <a:lnTo>
                      <a:pt x="2" y="28"/>
                    </a:lnTo>
                    <a:lnTo>
                      <a:pt x="7" y="20"/>
                    </a:lnTo>
                    <a:lnTo>
                      <a:pt x="12" y="13"/>
                    </a:lnTo>
                    <a:lnTo>
                      <a:pt x="19" y="8"/>
                    </a:lnTo>
                    <a:lnTo>
                      <a:pt x="26" y="3"/>
                    </a:lnTo>
                    <a:lnTo>
                      <a:pt x="34" y="2"/>
                    </a:lnTo>
                    <a:lnTo>
                      <a:pt x="44" y="0"/>
                    </a:lnTo>
                    <a:lnTo>
                      <a:pt x="53" y="2"/>
                    </a:lnTo>
                    <a:lnTo>
                      <a:pt x="61" y="3"/>
                    </a:lnTo>
                    <a:lnTo>
                      <a:pt x="70" y="8"/>
                    </a:lnTo>
                    <a:lnTo>
                      <a:pt x="76" y="13"/>
                    </a:lnTo>
                    <a:lnTo>
                      <a:pt x="81" y="20"/>
                    </a:lnTo>
                    <a:lnTo>
                      <a:pt x="86" y="27"/>
                    </a:lnTo>
                    <a:lnTo>
                      <a:pt x="87" y="35"/>
                    </a:lnTo>
                    <a:lnTo>
                      <a:pt x="89" y="45"/>
                    </a:lnTo>
                    <a:close/>
                  </a:path>
                </a:pathLst>
              </a:custGeom>
              <a:solidFill>
                <a:srgbClr val="F561AF"/>
              </a:solidFill>
              <a:ln w="9525">
                <a:noFill/>
                <a:round/>
                <a:headEnd/>
                <a:tailEnd/>
              </a:ln>
            </p:spPr>
            <p:txBody>
              <a:bodyPr/>
              <a:lstStyle/>
              <a:p>
                <a:endParaRPr lang="ru-RU"/>
              </a:p>
            </p:txBody>
          </p:sp>
          <p:sp>
            <p:nvSpPr>
              <p:cNvPr id="163650" name="Freeform 276"/>
              <p:cNvSpPr>
                <a:spLocks/>
              </p:cNvSpPr>
              <p:nvPr/>
            </p:nvSpPr>
            <p:spPr bwMode="auto">
              <a:xfrm>
                <a:off x="2802" y="3926"/>
                <a:ext cx="49" cy="49"/>
              </a:xfrm>
              <a:custGeom>
                <a:avLst/>
                <a:gdLst>
                  <a:gd name="T0" fmla="*/ 49 w 49"/>
                  <a:gd name="T1" fmla="*/ 1 h 49"/>
                  <a:gd name="T2" fmla="*/ 47 w 49"/>
                  <a:gd name="T3" fmla="*/ 19 h 49"/>
                  <a:gd name="T4" fmla="*/ 36 w 49"/>
                  <a:gd name="T5" fmla="*/ 35 h 49"/>
                  <a:gd name="T6" fmla="*/ 19 w 49"/>
                  <a:gd name="T7" fmla="*/ 46 h 49"/>
                  <a:gd name="T8" fmla="*/ 2 w 49"/>
                  <a:gd name="T9" fmla="*/ 49 h 49"/>
                  <a:gd name="T10" fmla="*/ 0 w 49"/>
                  <a:gd name="T11" fmla="*/ 43 h 49"/>
                  <a:gd name="T12" fmla="*/ 19 w 49"/>
                  <a:gd name="T13" fmla="*/ 39 h 49"/>
                  <a:gd name="T14" fmla="*/ 31 w 49"/>
                  <a:gd name="T15" fmla="*/ 30 h 49"/>
                  <a:gd name="T16" fmla="*/ 40 w 49"/>
                  <a:gd name="T17" fmla="*/ 18 h 49"/>
                  <a:gd name="T18" fmla="*/ 44 w 49"/>
                  <a:gd name="T19" fmla="*/ 0 h 49"/>
                  <a:gd name="T20" fmla="*/ 49 w 49"/>
                  <a:gd name="T21" fmla="*/ 1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9"/>
                  <a:gd name="T34" fmla="*/ 0 h 49"/>
                  <a:gd name="T35" fmla="*/ 49 w 49"/>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9" h="49">
                    <a:moveTo>
                      <a:pt x="49" y="1"/>
                    </a:moveTo>
                    <a:lnTo>
                      <a:pt x="47" y="19"/>
                    </a:lnTo>
                    <a:lnTo>
                      <a:pt x="36" y="35"/>
                    </a:lnTo>
                    <a:lnTo>
                      <a:pt x="19" y="46"/>
                    </a:lnTo>
                    <a:lnTo>
                      <a:pt x="2" y="49"/>
                    </a:lnTo>
                    <a:lnTo>
                      <a:pt x="0" y="43"/>
                    </a:lnTo>
                    <a:lnTo>
                      <a:pt x="19" y="39"/>
                    </a:lnTo>
                    <a:lnTo>
                      <a:pt x="31" y="30"/>
                    </a:lnTo>
                    <a:lnTo>
                      <a:pt x="40" y="18"/>
                    </a:lnTo>
                    <a:lnTo>
                      <a:pt x="44" y="0"/>
                    </a:lnTo>
                    <a:lnTo>
                      <a:pt x="49" y="1"/>
                    </a:lnTo>
                    <a:close/>
                  </a:path>
                </a:pathLst>
              </a:custGeom>
              <a:solidFill>
                <a:srgbClr val="F8BDD6"/>
              </a:solidFill>
              <a:ln w="9525">
                <a:noFill/>
                <a:round/>
                <a:headEnd/>
                <a:tailEnd/>
              </a:ln>
            </p:spPr>
            <p:txBody>
              <a:bodyPr/>
              <a:lstStyle/>
              <a:p>
                <a:endParaRPr lang="ru-RU"/>
              </a:p>
            </p:txBody>
          </p:sp>
          <p:sp>
            <p:nvSpPr>
              <p:cNvPr id="163651" name="Freeform 277"/>
              <p:cNvSpPr>
                <a:spLocks/>
              </p:cNvSpPr>
              <p:nvPr/>
            </p:nvSpPr>
            <p:spPr bwMode="auto">
              <a:xfrm>
                <a:off x="2757" y="3926"/>
                <a:ext cx="48" cy="49"/>
              </a:xfrm>
              <a:custGeom>
                <a:avLst/>
                <a:gdLst>
                  <a:gd name="T0" fmla="*/ 48 w 48"/>
                  <a:gd name="T1" fmla="*/ 49 h 49"/>
                  <a:gd name="T2" fmla="*/ 31 w 48"/>
                  <a:gd name="T3" fmla="*/ 46 h 49"/>
                  <a:gd name="T4" fmla="*/ 14 w 48"/>
                  <a:gd name="T5" fmla="*/ 35 h 49"/>
                  <a:gd name="T6" fmla="*/ 8 w 48"/>
                  <a:gd name="T7" fmla="*/ 29 h 49"/>
                  <a:gd name="T8" fmla="*/ 4 w 48"/>
                  <a:gd name="T9" fmla="*/ 21 h 49"/>
                  <a:gd name="T10" fmla="*/ 0 w 48"/>
                  <a:gd name="T11" fmla="*/ 3 h 49"/>
                  <a:gd name="T12" fmla="*/ 6 w 48"/>
                  <a:gd name="T13" fmla="*/ 0 h 49"/>
                  <a:gd name="T14" fmla="*/ 8 w 48"/>
                  <a:gd name="T15" fmla="*/ 18 h 49"/>
                  <a:gd name="T16" fmla="*/ 14 w 48"/>
                  <a:gd name="T17" fmla="*/ 24 h 49"/>
                  <a:gd name="T18" fmla="*/ 18 w 48"/>
                  <a:gd name="T19" fmla="*/ 30 h 49"/>
                  <a:gd name="T20" fmla="*/ 33 w 48"/>
                  <a:gd name="T21" fmla="*/ 39 h 49"/>
                  <a:gd name="T22" fmla="*/ 48 w 48"/>
                  <a:gd name="T23" fmla="*/ 43 h 49"/>
                  <a:gd name="T24" fmla="*/ 48 w 48"/>
                  <a:gd name="T25" fmla="*/ 49 h 4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8"/>
                  <a:gd name="T40" fmla="*/ 0 h 49"/>
                  <a:gd name="T41" fmla="*/ 48 w 48"/>
                  <a:gd name="T42" fmla="*/ 49 h 4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8" h="49">
                    <a:moveTo>
                      <a:pt x="48" y="49"/>
                    </a:moveTo>
                    <a:lnTo>
                      <a:pt x="31" y="46"/>
                    </a:lnTo>
                    <a:lnTo>
                      <a:pt x="14" y="35"/>
                    </a:lnTo>
                    <a:lnTo>
                      <a:pt x="8" y="29"/>
                    </a:lnTo>
                    <a:lnTo>
                      <a:pt x="4" y="21"/>
                    </a:lnTo>
                    <a:lnTo>
                      <a:pt x="0" y="3"/>
                    </a:lnTo>
                    <a:lnTo>
                      <a:pt x="6" y="0"/>
                    </a:lnTo>
                    <a:lnTo>
                      <a:pt x="8" y="18"/>
                    </a:lnTo>
                    <a:lnTo>
                      <a:pt x="14" y="24"/>
                    </a:lnTo>
                    <a:lnTo>
                      <a:pt x="18" y="30"/>
                    </a:lnTo>
                    <a:lnTo>
                      <a:pt x="33" y="39"/>
                    </a:lnTo>
                    <a:lnTo>
                      <a:pt x="48" y="43"/>
                    </a:lnTo>
                    <a:lnTo>
                      <a:pt x="48" y="49"/>
                    </a:lnTo>
                    <a:close/>
                  </a:path>
                </a:pathLst>
              </a:custGeom>
              <a:solidFill>
                <a:srgbClr val="F8BDD6"/>
              </a:solidFill>
              <a:ln w="9525">
                <a:noFill/>
                <a:round/>
                <a:headEnd/>
                <a:tailEnd/>
              </a:ln>
            </p:spPr>
            <p:txBody>
              <a:bodyPr/>
              <a:lstStyle/>
              <a:p>
                <a:endParaRPr lang="ru-RU"/>
              </a:p>
            </p:txBody>
          </p:sp>
          <p:sp>
            <p:nvSpPr>
              <p:cNvPr id="163652" name="Freeform 278"/>
              <p:cNvSpPr>
                <a:spLocks/>
              </p:cNvSpPr>
              <p:nvPr/>
            </p:nvSpPr>
            <p:spPr bwMode="auto">
              <a:xfrm>
                <a:off x="2802" y="3968"/>
                <a:ext cx="2" cy="7"/>
              </a:xfrm>
              <a:custGeom>
                <a:avLst/>
                <a:gdLst>
                  <a:gd name="T0" fmla="*/ 2 w 2"/>
                  <a:gd name="T1" fmla="*/ 7 h 7"/>
                  <a:gd name="T2" fmla="*/ 2 w 2"/>
                  <a:gd name="T3" fmla="*/ 0 h 7"/>
                  <a:gd name="T4" fmla="*/ 0 w 2"/>
                  <a:gd name="T5" fmla="*/ 0 h 7"/>
                  <a:gd name="T6" fmla="*/ 2 w 2"/>
                  <a:gd name="T7" fmla="*/ 7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2" y="7"/>
                    </a:moveTo>
                    <a:lnTo>
                      <a:pt x="2" y="0"/>
                    </a:lnTo>
                    <a:lnTo>
                      <a:pt x="0" y="0"/>
                    </a:lnTo>
                    <a:lnTo>
                      <a:pt x="2" y="7"/>
                    </a:lnTo>
                    <a:close/>
                  </a:path>
                </a:pathLst>
              </a:custGeom>
              <a:solidFill>
                <a:srgbClr val="F8BDD6"/>
              </a:solidFill>
              <a:ln w="9525">
                <a:noFill/>
                <a:round/>
                <a:headEnd/>
                <a:tailEnd/>
              </a:ln>
            </p:spPr>
            <p:txBody>
              <a:bodyPr/>
              <a:lstStyle/>
              <a:p>
                <a:endParaRPr lang="ru-RU"/>
              </a:p>
            </p:txBody>
          </p:sp>
          <p:sp>
            <p:nvSpPr>
              <p:cNvPr id="163653" name="Freeform 279"/>
              <p:cNvSpPr>
                <a:spLocks/>
              </p:cNvSpPr>
              <p:nvPr/>
            </p:nvSpPr>
            <p:spPr bwMode="auto">
              <a:xfrm>
                <a:off x="2758" y="3880"/>
                <a:ext cx="47" cy="47"/>
              </a:xfrm>
              <a:custGeom>
                <a:avLst/>
                <a:gdLst>
                  <a:gd name="T0" fmla="*/ 0 w 47"/>
                  <a:gd name="T1" fmla="*/ 47 h 47"/>
                  <a:gd name="T2" fmla="*/ 3 w 47"/>
                  <a:gd name="T3" fmla="*/ 30 h 47"/>
                  <a:gd name="T4" fmla="*/ 13 w 47"/>
                  <a:gd name="T5" fmla="*/ 14 h 47"/>
                  <a:gd name="T6" fmla="*/ 28 w 47"/>
                  <a:gd name="T7" fmla="*/ 4 h 47"/>
                  <a:gd name="T8" fmla="*/ 47 w 47"/>
                  <a:gd name="T9" fmla="*/ 0 h 47"/>
                  <a:gd name="T10" fmla="*/ 47 w 47"/>
                  <a:gd name="T11" fmla="*/ 5 h 47"/>
                  <a:gd name="T12" fmla="*/ 32 w 47"/>
                  <a:gd name="T13" fmla="*/ 8 h 47"/>
                  <a:gd name="T14" fmla="*/ 17 w 47"/>
                  <a:gd name="T15" fmla="*/ 18 h 47"/>
                  <a:gd name="T16" fmla="*/ 7 w 47"/>
                  <a:gd name="T17" fmla="*/ 33 h 47"/>
                  <a:gd name="T18" fmla="*/ 5 w 47"/>
                  <a:gd name="T19" fmla="*/ 47 h 47"/>
                  <a:gd name="T20" fmla="*/ 0 w 47"/>
                  <a:gd name="T21" fmla="*/ 47 h 4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7"/>
                  <a:gd name="T34" fmla="*/ 0 h 47"/>
                  <a:gd name="T35" fmla="*/ 47 w 47"/>
                  <a:gd name="T36" fmla="*/ 47 h 4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7" h="47">
                    <a:moveTo>
                      <a:pt x="0" y="47"/>
                    </a:moveTo>
                    <a:lnTo>
                      <a:pt x="3" y="30"/>
                    </a:lnTo>
                    <a:lnTo>
                      <a:pt x="13" y="14"/>
                    </a:lnTo>
                    <a:lnTo>
                      <a:pt x="28" y="4"/>
                    </a:lnTo>
                    <a:lnTo>
                      <a:pt x="47" y="0"/>
                    </a:lnTo>
                    <a:lnTo>
                      <a:pt x="47" y="5"/>
                    </a:lnTo>
                    <a:lnTo>
                      <a:pt x="32" y="8"/>
                    </a:lnTo>
                    <a:lnTo>
                      <a:pt x="17" y="18"/>
                    </a:lnTo>
                    <a:lnTo>
                      <a:pt x="7" y="33"/>
                    </a:lnTo>
                    <a:lnTo>
                      <a:pt x="5" y="47"/>
                    </a:lnTo>
                    <a:lnTo>
                      <a:pt x="0" y="47"/>
                    </a:lnTo>
                    <a:close/>
                  </a:path>
                </a:pathLst>
              </a:custGeom>
              <a:solidFill>
                <a:srgbClr val="F8BDD6"/>
              </a:solidFill>
              <a:ln w="9525">
                <a:noFill/>
                <a:round/>
                <a:headEnd/>
                <a:tailEnd/>
              </a:ln>
            </p:spPr>
            <p:txBody>
              <a:bodyPr/>
              <a:lstStyle/>
              <a:p>
                <a:endParaRPr lang="ru-RU"/>
              </a:p>
            </p:txBody>
          </p:sp>
          <p:sp>
            <p:nvSpPr>
              <p:cNvPr id="163654" name="Freeform 280"/>
              <p:cNvSpPr>
                <a:spLocks/>
              </p:cNvSpPr>
              <p:nvPr/>
            </p:nvSpPr>
            <p:spPr bwMode="auto">
              <a:xfrm>
                <a:off x="2756" y="3926"/>
                <a:ext cx="5" cy="3"/>
              </a:xfrm>
              <a:custGeom>
                <a:avLst/>
                <a:gdLst>
                  <a:gd name="T0" fmla="*/ 0 w 5"/>
                  <a:gd name="T1" fmla="*/ 3 h 3"/>
                  <a:gd name="T2" fmla="*/ 0 w 5"/>
                  <a:gd name="T3" fmla="*/ 1 h 3"/>
                  <a:gd name="T4" fmla="*/ 5 w 5"/>
                  <a:gd name="T5" fmla="*/ 1 h 3"/>
                  <a:gd name="T6" fmla="*/ 5 w 5"/>
                  <a:gd name="T7" fmla="*/ 0 h 3"/>
                  <a:gd name="T8" fmla="*/ 0 w 5"/>
                  <a:gd name="T9" fmla="*/ 3 h 3"/>
                  <a:gd name="T10" fmla="*/ 0 60000 65536"/>
                  <a:gd name="T11" fmla="*/ 0 60000 65536"/>
                  <a:gd name="T12" fmla="*/ 0 60000 65536"/>
                  <a:gd name="T13" fmla="*/ 0 60000 65536"/>
                  <a:gd name="T14" fmla="*/ 0 60000 65536"/>
                  <a:gd name="T15" fmla="*/ 0 w 5"/>
                  <a:gd name="T16" fmla="*/ 0 h 3"/>
                  <a:gd name="T17" fmla="*/ 5 w 5"/>
                  <a:gd name="T18" fmla="*/ 3 h 3"/>
                </a:gdLst>
                <a:ahLst/>
                <a:cxnLst>
                  <a:cxn ang="T10">
                    <a:pos x="T0" y="T1"/>
                  </a:cxn>
                  <a:cxn ang="T11">
                    <a:pos x="T2" y="T3"/>
                  </a:cxn>
                  <a:cxn ang="T12">
                    <a:pos x="T4" y="T5"/>
                  </a:cxn>
                  <a:cxn ang="T13">
                    <a:pos x="T6" y="T7"/>
                  </a:cxn>
                  <a:cxn ang="T14">
                    <a:pos x="T8" y="T9"/>
                  </a:cxn>
                </a:cxnLst>
                <a:rect l="T15" t="T16" r="T17" b="T18"/>
                <a:pathLst>
                  <a:path w="5" h="3">
                    <a:moveTo>
                      <a:pt x="0" y="3"/>
                    </a:moveTo>
                    <a:lnTo>
                      <a:pt x="0" y="1"/>
                    </a:lnTo>
                    <a:lnTo>
                      <a:pt x="5" y="1"/>
                    </a:lnTo>
                    <a:lnTo>
                      <a:pt x="5" y="0"/>
                    </a:lnTo>
                    <a:lnTo>
                      <a:pt x="0" y="3"/>
                    </a:lnTo>
                    <a:close/>
                  </a:path>
                </a:pathLst>
              </a:custGeom>
              <a:solidFill>
                <a:srgbClr val="F8BDD6"/>
              </a:solidFill>
              <a:ln w="9525">
                <a:noFill/>
                <a:round/>
                <a:headEnd/>
                <a:tailEnd/>
              </a:ln>
            </p:spPr>
            <p:txBody>
              <a:bodyPr/>
              <a:lstStyle/>
              <a:p>
                <a:endParaRPr lang="ru-RU"/>
              </a:p>
            </p:txBody>
          </p:sp>
          <p:sp>
            <p:nvSpPr>
              <p:cNvPr id="163655" name="Freeform 281"/>
              <p:cNvSpPr>
                <a:spLocks/>
              </p:cNvSpPr>
              <p:nvPr/>
            </p:nvSpPr>
            <p:spPr bwMode="auto">
              <a:xfrm>
                <a:off x="2802" y="3880"/>
                <a:ext cx="50" cy="47"/>
              </a:xfrm>
              <a:custGeom>
                <a:avLst/>
                <a:gdLst>
                  <a:gd name="T0" fmla="*/ 4 w 50"/>
                  <a:gd name="T1" fmla="*/ 0 h 47"/>
                  <a:gd name="T2" fmla="*/ 21 w 50"/>
                  <a:gd name="T3" fmla="*/ 4 h 47"/>
                  <a:gd name="T4" fmla="*/ 36 w 50"/>
                  <a:gd name="T5" fmla="*/ 14 h 47"/>
                  <a:gd name="T6" fmla="*/ 40 w 50"/>
                  <a:gd name="T7" fmla="*/ 20 h 47"/>
                  <a:gd name="T8" fmla="*/ 47 w 50"/>
                  <a:gd name="T9" fmla="*/ 31 h 47"/>
                  <a:gd name="T10" fmla="*/ 50 w 50"/>
                  <a:gd name="T11" fmla="*/ 47 h 47"/>
                  <a:gd name="T12" fmla="*/ 44 w 50"/>
                  <a:gd name="T13" fmla="*/ 47 h 47"/>
                  <a:gd name="T14" fmla="*/ 40 w 50"/>
                  <a:gd name="T15" fmla="*/ 33 h 47"/>
                  <a:gd name="T16" fmla="*/ 36 w 50"/>
                  <a:gd name="T17" fmla="*/ 24 h 47"/>
                  <a:gd name="T18" fmla="*/ 31 w 50"/>
                  <a:gd name="T19" fmla="*/ 18 h 47"/>
                  <a:gd name="T20" fmla="*/ 19 w 50"/>
                  <a:gd name="T21" fmla="*/ 8 h 47"/>
                  <a:gd name="T22" fmla="*/ 0 w 50"/>
                  <a:gd name="T23" fmla="*/ 5 h 47"/>
                  <a:gd name="T24" fmla="*/ 4 w 50"/>
                  <a:gd name="T25" fmla="*/ 0 h 4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47"/>
                  <a:gd name="T41" fmla="*/ 50 w 50"/>
                  <a:gd name="T42" fmla="*/ 47 h 4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47">
                    <a:moveTo>
                      <a:pt x="4" y="0"/>
                    </a:moveTo>
                    <a:lnTo>
                      <a:pt x="21" y="4"/>
                    </a:lnTo>
                    <a:lnTo>
                      <a:pt x="36" y="14"/>
                    </a:lnTo>
                    <a:lnTo>
                      <a:pt x="40" y="20"/>
                    </a:lnTo>
                    <a:lnTo>
                      <a:pt x="47" y="31"/>
                    </a:lnTo>
                    <a:lnTo>
                      <a:pt x="50" y="47"/>
                    </a:lnTo>
                    <a:lnTo>
                      <a:pt x="44" y="47"/>
                    </a:lnTo>
                    <a:lnTo>
                      <a:pt x="40" y="33"/>
                    </a:lnTo>
                    <a:lnTo>
                      <a:pt x="36" y="24"/>
                    </a:lnTo>
                    <a:lnTo>
                      <a:pt x="31" y="18"/>
                    </a:lnTo>
                    <a:lnTo>
                      <a:pt x="19" y="8"/>
                    </a:lnTo>
                    <a:lnTo>
                      <a:pt x="0" y="5"/>
                    </a:lnTo>
                    <a:lnTo>
                      <a:pt x="4" y="0"/>
                    </a:lnTo>
                    <a:close/>
                  </a:path>
                </a:pathLst>
              </a:custGeom>
              <a:solidFill>
                <a:srgbClr val="F8BDD6"/>
              </a:solidFill>
              <a:ln w="9525">
                <a:noFill/>
                <a:round/>
                <a:headEnd/>
                <a:tailEnd/>
              </a:ln>
            </p:spPr>
            <p:txBody>
              <a:bodyPr/>
              <a:lstStyle/>
              <a:p>
                <a:endParaRPr lang="ru-RU"/>
              </a:p>
            </p:txBody>
          </p:sp>
          <p:sp>
            <p:nvSpPr>
              <p:cNvPr id="163656" name="Freeform 282"/>
              <p:cNvSpPr>
                <a:spLocks/>
              </p:cNvSpPr>
              <p:nvPr/>
            </p:nvSpPr>
            <p:spPr bwMode="auto">
              <a:xfrm>
                <a:off x="2804" y="3880"/>
                <a:ext cx="3" cy="5"/>
              </a:xfrm>
              <a:custGeom>
                <a:avLst/>
                <a:gdLst>
                  <a:gd name="T0" fmla="*/ 1 w 3"/>
                  <a:gd name="T1" fmla="*/ 0 h 5"/>
                  <a:gd name="T2" fmla="*/ 3 w 3"/>
                  <a:gd name="T3" fmla="*/ 0 h 5"/>
                  <a:gd name="T4" fmla="*/ 0 w 3"/>
                  <a:gd name="T5" fmla="*/ 5 h 5"/>
                  <a:gd name="T6" fmla="*/ 1 w 3"/>
                  <a:gd name="T7" fmla="*/ 5 h 5"/>
                  <a:gd name="T8" fmla="*/ 1 w 3"/>
                  <a:gd name="T9" fmla="*/ 0 h 5"/>
                  <a:gd name="T10" fmla="*/ 0 60000 65536"/>
                  <a:gd name="T11" fmla="*/ 0 60000 65536"/>
                  <a:gd name="T12" fmla="*/ 0 60000 65536"/>
                  <a:gd name="T13" fmla="*/ 0 60000 65536"/>
                  <a:gd name="T14" fmla="*/ 0 60000 65536"/>
                  <a:gd name="T15" fmla="*/ 0 w 3"/>
                  <a:gd name="T16" fmla="*/ 0 h 5"/>
                  <a:gd name="T17" fmla="*/ 3 w 3"/>
                  <a:gd name="T18" fmla="*/ 5 h 5"/>
                </a:gdLst>
                <a:ahLst/>
                <a:cxnLst>
                  <a:cxn ang="T10">
                    <a:pos x="T0" y="T1"/>
                  </a:cxn>
                  <a:cxn ang="T11">
                    <a:pos x="T2" y="T3"/>
                  </a:cxn>
                  <a:cxn ang="T12">
                    <a:pos x="T4" y="T5"/>
                  </a:cxn>
                  <a:cxn ang="T13">
                    <a:pos x="T6" y="T7"/>
                  </a:cxn>
                  <a:cxn ang="T14">
                    <a:pos x="T8" y="T9"/>
                  </a:cxn>
                </a:cxnLst>
                <a:rect l="T15" t="T16" r="T17" b="T18"/>
                <a:pathLst>
                  <a:path w="3" h="5">
                    <a:moveTo>
                      <a:pt x="1" y="0"/>
                    </a:moveTo>
                    <a:lnTo>
                      <a:pt x="3" y="0"/>
                    </a:lnTo>
                    <a:lnTo>
                      <a:pt x="0" y="5"/>
                    </a:lnTo>
                    <a:lnTo>
                      <a:pt x="1" y="5"/>
                    </a:lnTo>
                    <a:lnTo>
                      <a:pt x="1" y="0"/>
                    </a:lnTo>
                    <a:close/>
                  </a:path>
                </a:pathLst>
              </a:custGeom>
              <a:solidFill>
                <a:srgbClr val="F8BDD6"/>
              </a:solidFill>
              <a:ln w="9525">
                <a:noFill/>
                <a:round/>
                <a:headEnd/>
                <a:tailEnd/>
              </a:ln>
            </p:spPr>
            <p:txBody>
              <a:bodyPr/>
              <a:lstStyle/>
              <a:p>
                <a:endParaRPr lang="ru-RU"/>
              </a:p>
            </p:txBody>
          </p:sp>
          <p:sp>
            <p:nvSpPr>
              <p:cNvPr id="163657" name="Freeform 283"/>
              <p:cNvSpPr>
                <a:spLocks/>
              </p:cNvSpPr>
              <p:nvPr/>
            </p:nvSpPr>
            <p:spPr bwMode="auto">
              <a:xfrm>
                <a:off x="2847" y="3926"/>
                <a:ext cx="6" cy="1"/>
              </a:xfrm>
              <a:custGeom>
                <a:avLst/>
                <a:gdLst>
                  <a:gd name="T0" fmla="*/ 6 w 6"/>
                  <a:gd name="T1" fmla="*/ 1 h 1"/>
                  <a:gd name="T2" fmla="*/ 0 w 6"/>
                  <a:gd name="T3" fmla="*/ 0 h 1"/>
                  <a:gd name="T4" fmla="*/ 0 w 6"/>
                  <a:gd name="T5" fmla="*/ 1 h 1"/>
                  <a:gd name="T6" fmla="*/ 6 w 6"/>
                  <a:gd name="T7" fmla="*/ 1 h 1"/>
                  <a:gd name="T8" fmla="*/ 0 60000 65536"/>
                  <a:gd name="T9" fmla="*/ 0 60000 65536"/>
                  <a:gd name="T10" fmla="*/ 0 60000 65536"/>
                  <a:gd name="T11" fmla="*/ 0 60000 65536"/>
                  <a:gd name="T12" fmla="*/ 0 w 6"/>
                  <a:gd name="T13" fmla="*/ 0 h 1"/>
                  <a:gd name="T14" fmla="*/ 6 w 6"/>
                  <a:gd name="T15" fmla="*/ 1 h 1"/>
                </a:gdLst>
                <a:ahLst/>
                <a:cxnLst>
                  <a:cxn ang="T8">
                    <a:pos x="T0" y="T1"/>
                  </a:cxn>
                  <a:cxn ang="T9">
                    <a:pos x="T2" y="T3"/>
                  </a:cxn>
                  <a:cxn ang="T10">
                    <a:pos x="T4" y="T5"/>
                  </a:cxn>
                  <a:cxn ang="T11">
                    <a:pos x="T6" y="T7"/>
                  </a:cxn>
                </a:cxnLst>
                <a:rect l="T12" t="T13" r="T14" b="T15"/>
                <a:pathLst>
                  <a:path w="6" h="1">
                    <a:moveTo>
                      <a:pt x="6" y="1"/>
                    </a:moveTo>
                    <a:lnTo>
                      <a:pt x="0" y="0"/>
                    </a:lnTo>
                    <a:lnTo>
                      <a:pt x="0" y="1"/>
                    </a:lnTo>
                    <a:lnTo>
                      <a:pt x="6" y="1"/>
                    </a:lnTo>
                    <a:close/>
                  </a:path>
                </a:pathLst>
              </a:custGeom>
              <a:solidFill>
                <a:srgbClr val="F8BDD6"/>
              </a:solidFill>
              <a:ln w="9525">
                <a:noFill/>
                <a:round/>
                <a:headEnd/>
                <a:tailEnd/>
              </a:ln>
            </p:spPr>
            <p:txBody>
              <a:bodyPr/>
              <a:lstStyle/>
              <a:p>
                <a:endParaRPr lang="ru-RU"/>
              </a:p>
            </p:txBody>
          </p:sp>
          <p:sp>
            <p:nvSpPr>
              <p:cNvPr id="163658" name="Freeform 284"/>
              <p:cNvSpPr>
                <a:spLocks/>
              </p:cNvSpPr>
              <p:nvPr/>
            </p:nvSpPr>
            <p:spPr bwMode="auto">
              <a:xfrm>
                <a:off x="1555" y="1052"/>
                <a:ext cx="473" cy="419"/>
              </a:xfrm>
              <a:custGeom>
                <a:avLst/>
                <a:gdLst>
                  <a:gd name="T0" fmla="*/ 473 w 473"/>
                  <a:gd name="T1" fmla="*/ 419 h 419"/>
                  <a:gd name="T2" fmla="*/ 449 w 473"/>
                  <a:gd name="T3" fmla="*/ 404 h 419"/>
                  <a:gd name="T4" fmla="*/ 389 w 473"/>
                  <a:gd name="T5" fmla="*/ 368 h 419"/>
                  <a:gd name="T6" fmla="*/ 304 w 473"/>
                  <a:gd name="T7" fmla="*/ 313 h 419"/>
                  <a:gd name="T8" fmla="*/ 257 w 473"/>
                  <a:gd name="T9" fmla="*/ 282 h 419"/>
                  <a:gd name="T10" fmla="*/ 209 w 473"/>
                  <a:gd name="T11" fmla="*/ 248 h 419"/>
                  <a:gd name="T12" fmla="*/ 162 w 473"/>
                  <a:gd name="T13" fmla="*/ 215 h 419"/>
                  <a:gd name="T14" fmla="*/ 140 w 473"/>
                  <a:gd name="T15" fmla="*/ 198 h 419"/>
                  <a:gd name="T16" fmla="*/ 119 w 473"/>
                  <a:gd name="T17" fmla="*/ 181 h 419"/>
                  <a:gd name="T18" fmla="*/ 98 w 473"/>
                  <a:gd name="T19" fmla="*/ 163 h 419"/>
                  <a:gd name="T20" fmla="*/ 79 w 473"/>
                  <a:gd name="T21" fmla="*/ 145 h 419"/>
                  <a:gd name="T22" fmla="*/ 61 w 473"/>
                  <a:gd name="T23" fmla="*/ 130 h 419"/>
                  <a:gd name="T24" fmla="*/ 54 w 473"/>
                  <a:gd name="T25" fmla="*/ 120 h 419"/>
                  <a:gd name="T26" fmla="*/ 46 w 473"/>
                  <a:gd name="T27" fmla="*/ 113 h 419"/>
                  <a:gd name="T28" fmla="*/ 39 w 473"/>
                  <a:gd name="T29" fmla="*/ 104 h 419"/>
                  <a:gd name="T30" fmla="*/ 31 w 473"/>
                  <a:gd name="T31" fmla="*/ 97 h 419"/>
                  <a:gd name="T32" fmla="*/ 20 w 473"/>
                  <a:gd name="T33" fmla="*/ 83 h 419"/>
                  <a:gd name="T34" fmla="*/ 11 w 473"/>
                  <a:gd name="T35" fmla="*/ 68 h 419"/>
                  <a:gd name="T36" fmla="*/ 5 w 473"/>
                  <a:gd name="T37" fmla="*/ 55 h 419"/>
                  <a:gd name="T38" fmla="*/ 0 w 473"/>
                  <a:gd name="T39" fmla="*/ 42 h 419"/>
                  <a:gd name="T40" fmla="*/ 0 w 473"/>
                  <a:gd name="T41" fmla="*/ 37 h 419"/>
                  <a:gd name="T42" fmla="*/ 0 w 473"/>
                  <a:gd name="T43" fmla="*/ 30 h 419"/>
                  <a:gd name="T44" fmla="*/ 0 w 473"/>
                  <a:gd name="T45" fmla="*/ 25 h 419"/>
                  <a:gd name="T46" fmla="*/ 3 w 473"/>
                  <a:gd name="T47" fmla="*/ 21 h 419"/>
                  <a:gd name="T48" fmla="*/ 5 w 473"/>
                  <a:gd name="T49" fmla="*/ 16 h 419"/>
                  <a:gd name="T50" fmla="*/ 8 w 473"/>
                  <a:gd name="T51" fmla="*/ 12 h 419"/>
                  <a:gd name="T52" fmla="*/ 12 w 473"/>
                  <a:gd name="T53" fmla="*/ 8 h 419"/>
                  <a:gd name="T54" fmla="*/ 18 w 473"/>
                  <a:gd name="T55" fmla="*/ 5 h 419"/>
                  <a:gd name="T56" fmla="*/ 22 w 473"/>
                  <a:gd name="T57" fmla="*/ 2 h 419"/>
                  <a:gd name="T58" fmla="*/ 27 w 473"/>
                  <a:gd name="T59" fmla="*/ 2 h 419"/>
                  <a:gd name="T60" fmla="*/ 33 w 473"/>
                  <a:gd name="T61" fmla="*/ 0 h 419"/>
                  <a:gd name="T62" fmla="*/ 38 w 473"/>
                  <a:gd name="T63" fmla="*/ 0 h 419"/>
                  <a:gd name="T64" fmla="*/ 52 w 473"/>
                  <a:gd name="T65" fmla="*/ 4 h 419"/>
                  <a:gd name="T66" fmla="*/ 59 w 473"/>
                  <a:gd name="T67" fmla="*/ 5 h 419"/>
                  <a:gd name="T68" fmla="*/ 66 w 473"/>
                  <a:gd name="T69" fmla="*/ 8 h 419"/>
                  <a:gd name="T70" fmla="*/ 74 w 473"/>
                  <a:gd name="T71" fmla="*/ 11 h 419"/>
                  <a:gd name="T72" fmla="*/ 82 w 473"/>
                  <a:gd name="T73" fmla="*/ 16 h 419"/>
                  <a:gd name="T74" fmla="*/ 89 w 473"/>
                  <a:gd name="T75" fmla="*/ 21 h 419"/>
                  <a:gd name="T76" fmla="*/ 98 w 473"/>
                  <a:gd name="T77" fmla="*/ 25 h 419"/>
                  <a:gd name="T78" fmla="*/ 115 w 473"/>
                  <a:gd name="T79" fmla="*/ 38 h 419"/>
                  <a:gd name="T80" fmla="*/ 151 w 473"/>
                  <a:gd name="T81" fmla="*/ 66 h 419"/>
                  <a:gd name="T82" fmla="*/ 190 w 473"/>
                  <a:gd name="T83" fmla="*/ 101 h 419"/>
                  <a:gd name="T84" fmla="*/ 211 w 473"/>
                  <a:gd name="T85" fmla="*/ 120 h 419"/>
                  <a:gd name="T86" fmla="*/ 232 w 473"/>
                  <a:gd name="T87" fmla="*/ 141 h 419"/>
                  <a:gd name="T88" fmla="*/ 271 w 473"/>
                  <a:gd name="T89" fmla="*/ 182 h 419"/>
                  <a:gd name="T90" fmla="*/ 310 w 473"/>
                  <a:gd name="T91" fmla="*/ 224 h 419"/>
                  <a:gd name="T92" fmla="*/ 347 w 473"/>
                  <a:gd name="T93" fmla="*/ 267 h 419"/>
                  <a:gd name="T94" fmla="*/ 381 w 473"/>
                  <a:gd name="T95" fmla="*/ 306 h 419"/>
                  <a:gd name="T96" fmla="*/ 412 w 473"/>
                  <a:gd name="T97" fmla="*/ 343 h 419"/>
                  <a:gd name="T98" fmla="*/ 457 w 473"/>
                  <a:gd name="T99" fmla="*/ 396 h 419"/>
                  <a:gd name="T100" fmla="*/ 473 w 473"/>
                  <a:gd name="T101" fmla="*/ 419 h 41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473"/>
                  <a:gd name="T154" fmla="*/ 0 h 419"/>
                  <a:gd name="T155" fmla="*/ 473 w 473"/>
                  <a:gd name="T156" fmla="*/ 419 h 41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473" h="419">
                    <a:moveTo>
                      <a:pt x="473" y="419"/>
                    </a:moveTo>
                    <a:lnTo>
                      <a:pt x="449" y="404"/>
                    </a:lnTo>
                    <a:lnTo>
                      <a:pt x="389" y="368"/>
                    </a:lnTo>
                    <a:lnTo>
                      <a:pt x="304" y="313"/>
                    </a:lnTo>
                    <a:lnTo>
                      <a:pt x="257" y="282"/>
                    </a:lnTo>
                    <a:lnTo>
                      <a:pt x="209" y="248"/>
                    </a:lnTo>
                    <a:lnTo>
                      <a:pt x="162" y="215"/>
                    </a:lnTo>
                    <a:lnTo>
                      <a:pt x="140" y="198"/>
                    </a:lnTo>
                    <a:lnTo>
                      <a:pt x="119" y="181"/>
                    </a:lnTo>
                    <a:lnTo>
                      <a:pt x="98" y="163"/>
                    </a:lnTo>
                    <a:lnTo>
                      <a:pt x="79" y="145"/>
                    </a:lnTo>
                    <a:lnTo>
                      <a:pt x="61" y="130"/>
                    </a:lnTo>
                    <a:lnTo>
                      <a:pt x="54" y="120"/>
                    </a:lnTo>
                    <a:lnTo>
                      <a:pt x="46" y="113"/>
                    </a:lnTo>
                    <a:lnTo>
                      <a:pt x="39" y="104"/>
                    </a:lnTo>
                    <a:lnTo>
                      <a:pt x="31" y="97"/>
                    </a:lnTo>
                    <a:lnTo>
                      <a:pt x="20" y="83"/>
                    </a:lnTo>
                    <a:lnTo>
                      <a:pt x="11" y="68"/>
                    </a:lnTo>
                    <a:lnTo>
                      <a:pt x="5" y="55"/>
                    </a:lnTo>
                    <a:lnTo>
                      <a:pt x="0" y="42"/>
                    </a:lnTo>
                    <a:lnTo>
                      <a:pt x="0" y="37"/>
                    </a:lnTo>
                    <a:lnTo>
                      <a:pt x="0" y="30"/>
                    </a:lnTo>
                    <a:lnTo>
                      <a:pt x="0" y="25"/>
                    </a:lnTo>
                    <a:lnTo>
                      <a:pt x="3" y="21"/>
                    </a:lnTo>
                    <a:lnTo>
                      <a:pt x="5" y="16"/>
                    </a:lnTo>
                    <a:lnTo>
                      <a:pt x="8" y="12"/>
                    </a:lnTo>
                    <a:lnTo>
                      <a:pt x="12" y="8"/>
                    </a:lnTo>
                    <a:lnTo>
                      <a:pt x="18" y="5"/>
                    </a:lnTo>
                    <a:lnTo>
                      <a:pt x="22" y="2"/>
                    </a:lnTo>
                    <a:lnTo>
                      <a:pt x="27" y="2"/>
                    </a:lnTo>
                    <a:lnTo>
                      <a:pt x="33" y="0"/>
                    </a:lnTo>
                    <a:lnTo>
                      <a:pt x="38" y="0"/>
                    </a:lnTo>
                    <a:lnTo>
                      <a:pt x="52" y="4"/>
                    </a:lnTo>
                    <a:lnTo>
                      <a:pt x="59" y="5"/>
                    </a:lnTo>
                    <a:lnTo>
                      <a:pt x="66" y="8"/>
                    </a:lnTo>
                    <a:lnTo>
                      <a:pt x="74" y="11"/>
                    </a:lnTo>
                    <a:lnTo>
                      <a:pt x="82" y="16"/>
                    </a:lnTo>
                    <a:lnTo>
                      <a:pt x="89" y="21"/>
                    </a:lnTo>
                    <a:lnTo>
                      <a:pt x="98" y="25"/>
                    </a:lnTo>
                    <a:lnTo>
                      <a:pt x="115" y="38"/>
                    </a:lnTo>
                    <a:lnTo>
                      <a:pt x="151" y="66"/>
                    </a:lnTo>
                    <a:lnTo>
                      <a:pt x="190" y="101"/>
                    </a:lnTo>
                    <a:lnTo>
                      <a:pt x="211" y="120"/>
                    </a:lnTo>
                    <a:lnTo>
                      <a:pt x="232" y="141"/>
                    </a:lnTo>
                    <a:lnTo>
                      <a:pt x="271" y="182"/>
                    </a:lnTo>
                    <a:lnTo>
                      <a:pt x="310" y="224"/>
                    </a:lnTo>
                    <a:lnTo>
                      <a:pt x="347" y="267"/>
                    </a:lnTo>
                    <a:lnTo>
                      <a:pt x="381" y="306"/>
                    </a:lnTo>
                    <a:lnTo>
                      <a:pt x="412" y="343"/>
                    </a:lnTo>
                    <a:lnTo>
                      <a:pt x="457" y="396"/>
                    </a:lnTo>
                    <a:lnTo>
                      <a:pt x="473" y="419"/>
                    </a:lnTo>
                    <a:close/>
                  </a:path>
                </a:pathLst>
              </a:custGeom>
              <a:solidFill>
                <a:srgbClr val="844CD6"/>
              </a:solidFill>
              <a:ln w="9525">
                <a:noFill/>
                <a:round/>
                <a:headEnd/>
                <a:tailEnd/>
              </a:ln>
            </p:spPr>
            <p:txBody>
              <a:bodyPr/>
              <a:lstStyle/>
              <a:p>
                <a:endParaRPr lang="ru-RU"/>
              </a:p>
            </p:txBody>
          </p:sp>
          <p:sp>
            <p:nvSpPr>
              <p:cNvPr id="163659" name="Freeform 285"/>
              <p:cNvSpPr>
                <a:spLocks/>
              </p:cNvSpPr>
              <p:nvPr/>
            </p:nvSpPr>
            <p:spPr bwMode="auto">
              <a:xfrm>
                <a:off x="1555" y="1052"/>
                <a:ext cx="473" cy="419"/>
              </a:xfrm>
              <a:custGeom>
                <a:avLst/>
                <a:gdLst>
                  <a:gd name="T0" fmla="*/ 473 w 473"/>
                  <a:gd name="T1" fmla="*/ 419 h 419"/>
                  <a:gd name="T2" fmla="*/ 389 w 473"/>
                  <a:gd name="T3" fmla="*/ 366 h 419"/>
                  <a:gd name="T4" fmla="*/ 304 w 473"/>
                  <a:gd name="T5" fmla="*/ 313 h 419"/>
                  <a:gd name="T6" fmla="*/ 209 w 473"/>
                  <a:gd name="T7" fmla="*/ 248 h 419"/>
                  <a:gd name="T8" fmla="*/ 119 w 473"/>
                  <a:gd name="T9" fmla="*/ 179 h 419"/>
                  <a:gd name="T10" fmla="*/ 79 w 473"/>
                  <a:gd name="T11" fmla="*/ 145 h 419"/>
                  <a:gd name="T12" fmla="*/ 46 w 473"/>
                  <a:gd name="T13" fmla="*/ 113 h 419"/>
                  <a:gd name="T14" fmla="*/ 20 w 473"/>
                  <a:gd name="T15" fmla="*/ 83 h 419"/>
                  <a:gd name="T16" fmla="*/ 11 w 473"/>
                  <a:gd name="T17" fmla="*/ 68 h 419"/>
                  <a:gd name="T18" fmla="*/ 5 w 473"/>
                  <a:gd name="T19" fmla="*/ 55 h 419"/>
                  <a:gd name="T20" fmla="*/ 0 w 473"/>
                  <a:gd name="T21" fmla="*/ 30 h 419"/>
                  <a:gd name="T22" fmla="*/ 3 w 473"/>
                  <a:gd name="T23" fmla="*/ 21 h 419"/>
                  <a:gd name="T24" fmla="*/ 8 w 473"/>
                  <a:gd name="T25" fmla="*/ 12 h 419"/>
                  <a:gd name="T26" fmla="*/ 18 w 473"/>
                  <a:gd name="T27" fmla="*/ 5 h 419"/>
                  <a:gd name="T28" fmla="*/ 27 w 473"/>
                  <a:gd name="T29" fmla="*/ 0 h 419"/>
                  <a:gd name="T30" fmla="*/ 39 w 473"/>
                  <a:gd name="T31" fmla="*/ 0 h 419"/>
                  <a:gd name="T32" fmla="*/ 52 w 473"/>
                  <a:gd name="T33" fmla="*/ 4 h 419"/>
                  <a:gd name="T34" fmla="*/ 82 w 473"/>
                  <a:gd name="T35" fmla="*/ 16 h 419"/>
                  <a:gd name="T36" fmla="*/ 115 w 473"/>
                  <a:gd name="T37" fmla="*/ 38 h 419"/>
                  <a:gd name="T38" fmla="*/ 153 w 473"/>
                  <a:gd name="T39" fmla="*/ 66 h 419"/>
                  <a:gd name="T40" fmla="*/ 190 w 473"/>
                  <a:gd name="T41" fmla="*/ 101 h 419"/>
                  <a:gd name="T42" fmla="*/ 271 w 473"/>
                  <a:gd name="T43" fmla="*/ 182 h 419"/>
                  <a:gd name="T44" fmla="*/ 348 w 473"/>
                  <a:gd name="T45" fmla="*/ 265 h 419"/>
                  <a:gd name="T46" fmla="*/ 412 w 473"/>
                  <a:gd name="T47" fmla="*/ 343 h 419"/>
                  <a:gd name="T48" fmla="*/ 473 w 473"/>
                  <a:gd name="T49" fmla="*/ 419 h 41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73"/>
                  <a:gd name="T76" fmla="*/ 0 h 419"/>
                  <a:gd name="T77" fmla="*/ 473 w 473"/>
                  <a:gd name="T78" fmla="*/ 419 h 41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73" h="419">
                    <a:moveTo>
                      <a:pt x="473" y="419"/>
                    </a:moveTo>
                    <a:lnTo>
                      <a:pt x="389" y="366"/>
                    </a:lnTo>
                    <a:lnTo>
                      <a:pt x="304" y="313"/>
                    </a:lnTo>
                    <a:lnTo>
                      <a:pt x="209" y="248"/>
                    </a:lnTo>
                    <a:lnTo>
                      <a:pt x="119" y="179"/>
                    </a:lnTo>
                    <a:lnTo>
                      <a:pt x="79" y="145"/>
                    </a:lnTo>
                    <a:lnTo>
                      <a:pt x="46" y="113"/>
                    </a:lnTo>
                    <a:lnTo>
                      <a:pt x="20" y="83"/>
                    </a:lnTo>
                    <a:lnTo>
                      <a:pt x="11" y="68"/>
                    </a:lnTo>
                    <a:lnTo>
                      <a:pt x="5" y="55"/>
                    </a:lnTo>
                    <a:lnTo>
                      <a:pt x="0" y="30"/>
                    </a:lnTo>
                    <a:lnTo>
                      <a:pt x="3" y="21"/>
                    </a:lnTo>
                    <a:lnTo>
                      <a:pt x="8" y="12"/>
                    </a:lnTo>
                    <a:lnTo>
                      <a:pt x="18" y="5"/>
                    </a:lnTo>
                    <a:lnTo>
                      <a:pt x="27" y="0"/>
                    </a:lnTo>
                    <a:lnTo>
                      <a:pt x="39" y="0"/>
                    </a:lnTo>
                    <a:lnTo>
                      <a:pt x="52" y="4"/>
                    </a:lnTo>
                    <a:lnTo>
                      <a:pt x="82" y="16"/>
                    </a:lnTo>
                    <a:lnTo>
                      <a:pt x="115" y="38"/>
                    </a:lnTo>
                    <a:lnTo>
                      <a:pt x="153" y="66"/>
                    </a:lnTo>
                    <a:lnTo>
                      <a:pt x="190" y="101"/>
                    </a:lnTo>
                    <a:lnTo>
                      <a:pt x="271" y="182"/>
                    </a:lnTo>
                    <a:lnTo>
                      <a:pt x="348" y="265"/>
                    </a:lnTo>
                    <a:lnTo>
                      <a:pt x="412" y="343"/>
                    </a:lnTo>
                    <a:lnTo>
                      <a:pt x="473" y="419"/>
                    </a:lnTo>
                  </a:path>
                </a:pathLst>
              </a:custGeom>
              <a:noFill/>
              <a:ln w="4763" cap="rnd">
                <a:solidFill>
                  <a:srgbClr val="D7AB00"/>
                </a:solidFill>
                <a:prstDash val="solid"/>
                <a:round/>
                <a:headEnd/>
                <a:tailEnd/>
              </a:ln>
            </p:spPr>
            <p:txBody>
              <a:bodyPr/>
              <a:lstStyle/>
              <a:p>
                <a:endParaRPr lang="ru-RU"/>
              </a:p>
            </p:txBody>
          </p:sp>
          <p:sp>
            <p:nvSpPr>
              <p:cNvPr id="163660" name="Freeform 286"/>
              <p:cNvSpPr>
                <a:spLocks/>
              </p:cNvSpPr>
              <p:nvPr/>
            </p:nvSpPr>
            <p:spPr bwMode="auto">
              <a:xfrm>
                <a:off x="1958" y="1437"/>
                <a:ext cx="36" cy="86"/>
              </a:xfrm>
              <a:custGeom>
                <a:avLst/>
                <a:gdLst>
                  <a:gd name="T0" fmla="*/ 18 w 36"/>
                  <a:gd name="T1" fmla="*/ 81 h 86"/>
                  <a:gd name="T2" fmla="*/ 23 w 36"/>
                  <a:gd name="T3" fmla="*/ 75 h 86"/>
                  <a:gd name="T4" fmla="*/ 31 w 36"/>
                  <a:gd name="T5" fmla="*/ 58 h 86"/>
                  <a:gd name="T6" fmla="*/ 31 w 36"/>
                  <a:gd name="T7" fmla="*/ 46 h 86"/>
                  <a:gd name="T8" fmla="*/ 28 w 36"/>
                  <a:gd name="T9" fmla="*/ 35 h 86"/>
                  <a:gd name="T10" fmla="*/ 18 w 36"/>
                  <a:gd name="T11" fmla="*/ 21 h 86"/>
                  <a:gd name="T12" fmla="*/ 0 w 36"/>
                  <a:gd name="T13" fmla="*/ 5 h 86"/>
                  <a:gd name="T14" fmla="*/ 5 w 36"/>
                  <a:gd name="T15" fmla="*/ 0 h 86"/>
                  <a:gd name="T16" fmla="*/ 23 w 36"/>
                  <a:gd name="T17" fmla="*/ 16 h 86"/>
                  <a:gd name="T18" fmla="*/ 33 w 36"/>
                  <a:gd name="T19" fmla="*/ 30 h 86"/>
                  <a:gd name="T20" fmla="*/ 36 w 36"/>
                  <a:gd name="T21" fmla="*/ 46 h 86"/>
                  <a:gd name="T22" fmla="*/ 36 w 36"/>
                  <a:gd name="T23" fmla="*/ 58 h 86"/>
                  <a:gd name="T24" fmla="*/ 28 w 36"/>
                  <a:gd name="T25" fmla="*/ 78 h 86"/>
                  <a:gd name="T26" fmla="*/ 23 w 36"/>
                  <a:gd name="T27" fmla="*/ 86 h 86"/>
                  <a:gd name="T28" fmla="*/ 18 w 36"/>
                  <a:gd name="T29" fmla="*/ 81 h 8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6"/>
                  <a:gd name="T46" fmla="*/ 0 h 86"/>
                  <a:gd name="T47" fmla="*/ 36 w 36"/>
                  <a:gd name="T48" fmla="*/ 86 h 8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6" h="86">
                    <a:moveTo>
                      <a:pt x="18" y="81"/>
                    </a:moveTo>
                    <a:lnTo>
                      <a:pt x="23" y="75"/>
                    </a:lnTo>
                    <a:lnTo>
                      <a:pt x="31" y="58"/>
                    </a:lnTo>
                    <a:lnTo>
                      <a:pt x="31" y="46"/>
                    </a:lnTo>
                    <a:lnTo>
                      <a:pt x="28" y="35"/>
                    </a:lnTo>
                    <a:lnTo>
                      <a:pt x="18" y="21"/>
                    </a:lnTo>
                    <a:lnTo>
                      <a:pt x="0" y="5"/>
                    </a:lnTo>
                    <a:lnTo>
                      <a:pt x="5" y="0"/>
                    </a:lnTo>
                    <a:lnTo>
                      <a:pt x="23" y="16"/>
                    </a:lnTo>
                    <a:lnTo>
                      <a:pt x="33" y="30"/>
                    </a:lnTo>
                    <a:lnTo>
                      <a:pt x="36" y="46"/>
                    </a:lnTo>
                    <a:lnTo>
                      <a:pt x="36" y="58"/>
                    </a:lnTo>
                    <a:lnTo>
                      <a:pt x="28" y="78"/>
                    </a:lnTo>
                    <a:lnTo>
                      <a:pt x="23" y="86"/>
                    </a:lnTo>
                    <a:lnTo>
                      <a:pt x="18" y="81"/>
                    </a:lnTo>
                    <a:close/>
                  </a:path>
                </a:pathLst>
              </a:custGeom>
              <a:solidFill>
                <a:srgbClr val="C195DB"/>
              </a:solidFill>
              <a:ln w="9525">
                <a:noFill/>
                <a:round/>
                <a:headEnd/>
                <a:tailEnd/>
              </a:ln>
            </p:spPr>
            <p:txBody>
              <a:bodyPr/>
              <a:lstStyle/>
              <a:p>
                <a:endParaRPr lang="ru-RU"/>
              </a:p>
            </p:txBody>
          </p:sp>
          <p:sp>
            <p:nvSpPr>
              <p:cNvPr id="163661" name="Freeform 287"/>
              <p:cNvSpPr>
                <a:spLocks/>
              </p:cNvSpPr>
              <p:nvPr/>
            </p:nvSpPr>
            <p:spPr bwMode="auto">
              <a:xfrm>
                <a:off x="1553" y="1061"/>
                <a:ext cx="409" cy="383"/>
              </a:xfrm>
              <a:custGeom>
                <a:avLst/>
                <a:gdLst>
                  <a:gd name="T0" fmla="*/ 404 w 409"/>
                  <a:gd name="T1" fmla="*/ 383 h 383"/>
                  <a:gd name="T2" fmla="*/ 310 w 409"/>
                  <a:gd name="T3" fmla="*/ 317 h 383"/>
                  <a:gd name="T4" fmla="*/ 237 w 409"/>
                  <a:gd name="T5" fmla="*/ 266 h 383"/>
                  <a:gd name="T6" fmla="*/ 160 w 409"/>
                  <a:gd name="T7" fmla="*/ 207 h 383"/>
                  <a:gd name="T8" fmla="*/ 89 w 409"/>
                  <a:gd name="T9" fmla="*/ 146 h 383"/>
                  <a:gd name="T10" fmla="*/ 58 w 409"/>
                  <a:gd name="T11" fmla="*/ 117 h 383"/>
                  <a:gd name="T12" fmla="*/ 33 w 409"/>
                  <a:gd name="T13" fmla="*/ 88 h 383"/>
                  <a:gd name="T14" fmla="*/ 14 w 409"/>
                  <a:gd name="T15" fmla="*/ 63 h 383"/>
                  <a:gd name="T16" fmla="*/ 8 w 409"/>
                  <a:gd name="T17" fmla="*/ 50 h 383"/>
                  <a:gd name="T18" fmla="*/ 3 w 409"/>
                  <a:gd name="T19" fmla="*/ 39 h 383"/>
                  <a:gd name="T20" fmla="*/ 0 w 409"/>
                  <a:gd name="T21" fmla="*/ 30 h 383"/>
                  <a:gd name="T22" fmla="*/ 0 w 409"/>
                  <a:gd name="T23" fmla="*/ 19 h 383"/>
                  <a:gd name="T24" fmla="*/ 1 w 409"/>
                  <a:gd name="T25" fmla="*/ 7 h 383"/>
                  <a:gd name="T26" fmla="*/ 8 w 409"/>
                  <a:gd name="T27" fmla="*/ 0 h 383"/>
                  <a:gd name="T28" fmla="*/ 12 w 409"/>
                  <a:gd name="T29" fmla="*/ 5 h 383"/>
                  <a:gd name="T30" fmla="*/ 6 w 409"/>
                  <a:gd name="T31" fmla="*/ 11 h 383"/>
                  <a:gd name="T32" fmla="*/ 4 w 409"/>
                  <a:gd name="T33" fmla="*/ 19 h 383"/>
                  <a:gd name="T34" fmla="*/ 4 w 409"/>
                  <a:gd name="T35" fmla="*/ 27 h 383"/>
                  <a:gd name="T36" fmla="*/ 8 w 409"/>
                  <a:gd name="T37" fmla="*/ 36 h 383"/>
                  <a:gd name="T38" fmla="*/ 12 w 409"/>
                  <a:gd name="T39" fmla="*/ 46 h 383"/>
                  <a:gd name="T40" fmla="*/ 19 w 409"/>
                  <a:gd name="T41" fmla="*/ 58 h 383"/>
                  <a:gd name="T42" fmla="*/ 38 w 409"/>
                  <a:gd name="T43" fmla="*/ 84 h 383"/>
                  <a:gd name="T44" fmla="*/ 63 w 409"/>
                  <a:gd name="T45" fmla="*/ 112 h 383"/>
                  <a:gd name="T46" fmla="*/ 93 w 409"/>
                  <a:gd name="T47" fmla="*/ 141 h 383"/>
                  <a:gd name="T48" fmla="*/ 164 w 409"/>
                  <a:gd name="T49" fmla="*/ 203 h 383"/>
                  <a:gd name="T50" fmla="*/ 241 w 409"/>
                  <a:gd name="T51" fmla="*/ 261 h 383"/>
                  <a:gd name="T52" fmla="*/ 314 w 409"/>
                  <a:gd name="T53" fmla="*/ 313 h 383"/>
                  <a:gd name="T54" fmla="*/ 409 w 409"/>
                  <a:gd name="T55" fmla="*/ 377 h 383"/>
                  <a:gd name="T56" fmla="*/ 404 w 409"/>
                  <a:gd name="T57" fmla="*/ 383 h 38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409"/>
                  <a:gd name="T88" fmla="*/ 0 h 383"/>
                  <a:gd name="T89" fmla="*/ 409 w 409"/>
                  <a:gd name="T90" fmla="*/ 383 h 38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409" h="383">
                    <a:moveTo>
                      <a:pt x="404" y="383"/>
                    </a:moveTo>
                    <a:lnTo>
                      <a:pt x="310" y="317"/>
                    </a:lnTo>
                    <a:lnTo>
                      <a:pt x="237" y="266"/>
                    </a:lnTo>
                    <a:lnTo>
                      <a:pt x="160" y="207"/>
                    </a:lnTo>
                    <a:lnTo>
                      <a:pt x="89" y="146"/>
                    </a:lnTo>
                    <a:lnTo>
                      <a:pt x="58" y="117"/>
                    </a:lnTo>
                    <a:lnTo>
                      <a:pt x="33" y="88"/>
                    </a:lnTo>
                    <a:lnTo>
                      <a:pt x="14" y="63"/>
                    </a:lnTo>
                    <a:lnTo>
                      <a:pt x="8" y="50"/>
                    </a:lnTo>
                    <a:lnTo>
                      <a:pt x="3" y="39"/>
                    </a:lnTo>
                    <a:lnTo>
                      <a:pt x="0" y="30"/>
                    </a:lnTo>
                    <a:lnTo>
                      <a:pt x="0" y="19"/>
                    </a:lnTo>
                    <a:lnTo>
                      <a:pt x="1" y="7"/>
                    </a:lnTo>
                    <a:lnTo>
                      <a:pt x="8" y="0"/>
                    </a:lnTo>
                    <a:lnTo>
                      <a:pt x="12" y="5"/>
                    </a:lnTo>
                    <a:lnTo>
                      <a:pt x="6" y="11"/>
                    </a:lnTo>
                    <a:lnTo>
                      <a:pt x="4" y="19"/>
                    </a:lnTo>
                    <a:lnTo>
                      <a:pt x="4" y="27"/>
                    </a:lnTo>
                    <a:lnTo>
                      <a:pt x="8" y="36"/>
                    </a:lnTo>
                    <a:lnTo>
                      <a:pt x="12" y="46"/>
                    </a:lnTo>
                    <a:lnTo>
                      <a:pt x="19" y="58"/>
                    </a:lnTo>
                    <a:lnTo>
                      <a:pt x="38" y="84"/>
                    </a:lnTo>
                    <a:lnTo>
                      <a:pt x="63" y="112"/>
                    </a:lnTo>
                    <a:lnTo>
                      <a:pt x="93" y="141"/>
                    </a:lnTo>
                    <a:lnTo>
                      <a:pt x="164" y="203"/>
                    </a:lnTo>
                    <a:lnTo>
                      <a:pt x="241" y="261"/>
                    </a:lnTo>
                    <a:lnTo>
                      <a:pt x="314" y="313"/>
                    </a:lnTo>
                    <a:lnTo>
                      <a:pt x="409" y="377"/>
                    </a:lnTo>
                    <a:lnTo>
                      <a:pt x="404" y="383"/>
                    </a:lnTo>
                    <a:close/>
                  </a:path>
                </a:pathLst>
              </a:custGeom>
              <a:solidFill>
                <a:srgbClr val="C195DB"/>
              </a:solidFill>
              <a:ln w="9525">
                <a:noFill/>
                <a:round/>
                <a:headEnd/>
                <a:tailEnd/>
              </a:ln>
            </p:spPr>
            <p:txBody>
              <a:bodyPr/>
              <a:lstStyle/>
              <a:p>
                <a:endParaRPr lang="ru-RU"/>
              </a:p>
            </p:txBody>
          </p:sp>
          <p:sp>
            <p:nvSpPr>
              <p:cNvPr id="163662" name="Freeform 288"/>
              <p:cNvSpPr>
                <a:spLocks/>
              </p:cNvSpPr>
              <p:nvPr/>
            </p:nvSpPr>
            <p:spPr bwMode="auto">
              <a:xfrm>
                <a:off x="1958" y="1437"/>
                <a:ext cx="6" cy="5"/>
              </a:xfrm>
              <a:custGeom>
                <a:avLst/>
                <a:gdLst>
                  <a:gd name="T0" fmla="*/ 6 w 6"/>
                  <a:gd name="T1" fmla="*/ 0 h 5"/>
                  <a:gd name="T2" fmla="*/ 0 w 6"/>
                  <a:gd name="T3" fmla="*/ 5 h 5"/>
                  <a:gd name="T4" fmla="*/ 6 w 6"/>
                  <a:gd name="T5" fmla="*/ 0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6" y="0"/>
                    </a:moveTo>
                    <a:lnTo>
                      <a:pt x="0" y="5"/>
                    </a:lnTo>
                    <a:lnTo>
                      <a:pt x="6" y="0"/>
                    </a:lnTo>
                    <a:close/>
                  </a:path>
                </a:pathLst>
              </a:custGeom>
              <a:solidFill>
                <a:srgbClr val="C195DB"/>
              </a:solidFill>
              <a:ln w="9525">
                <a:noFill/>
                <a:round/>
                <a:headEnd/>
                <a:tailEnd/>
              </a:ln>
            </p:spPr>
            <p:txBody>
              <a:bodyPr/>
              <a:lstStyle/>
              <a:p>
                <a:endParaRPr lang="ru-RU"/>
              </a:p>
            </p:txBody>
          </p:sp>
          <p:sp>
            <p:nvSpPr>
              <p:cNvPr id="163663" name="Freeform 289"/>
              <p:cNvSpPr>
                <a:spLocks/>
              </p:cNvSpPr>
              <p:nvPr/>
            </p:nvSpPr>
            <p:spPr bwMode="auto">
              <a:xfrm>
                <a:off x="1559" y="1052"/>
                <a:ext cx="433" cy="361"/>
              </a:xfrm>
              <a:custGeom>
                <a:avLst/>
                <a:gdLst>
                  <a:gd name="T0" fmla="*/ 0 w 433"/>
                  <a:gd name="T1" fmla="*/ 10 h 361"/>
                  <a:gd name="T2" fmla="*/ 8 w 433"/>
                  <a:gd name="T3" fmla="*/ 4 h 361"/>
                  <a:gd name="T4" fmla="*/ 17 w 433"/>
                  <a:gd name="T5" fmla="*/ 0 h 361"/>
                  <a:gd name="T6" fmla="*/ 28 w 433"/>
                  <a:gd name="T7" fmla="*/ 0 h 361"/>
                  <a:gd name="T8" fmla="*/ 40 w 433"/>
                  <a:gd name="T9" fmla="*/ 2 h 361"/>
                  <a:gd name="T10" fmla="*/ 65 w 433"/>
                  <a:gd name="T11" fmla="*/ 11 h 361"/>
                  <a:gd name="T12" fmla="*/ 95 w 433"/>
                  <a:gd name="T13" fmla="*/ 27 h 361"/>
                  <a:gd name="T14" fmla="*/ 125 w 433"/>
                  <a:gd name="T15" fmla="*/ 49 h 361"/>
                  <a:gd name="T16" fmla="*/ 160 w 433"/>
                  <a:gd name="T17" fmla="*/ 75 h 361"/>
                  <a:gd name="T18" fmla="*/ 230 w 433"/>
                  <a:gd name="T19" fmla="*/ 140 h 361"/>
                  <a:gd name="T20" fmla="*/ 265 w 433"/>
                  <a:gd name="T21" fmla="*/ 174 h 361"/>
                  <a:gd name="T22" fmla="*/ 299 w 433"/>
                  <a:gd name="T23" fmla="*/ 209 h 361"/>
                  <a:gd name="T24" fmla="*/ 361 w 433"/>
                  <a:gd name="T25" fmla="*/ 274 h 361"/>
                  <a:gd name="T26" fmla="*/ 433 w 433"/>
                  <a:gd name="T27" fmla="*/ 356 h 361"/>
                  <a:gd name="T28" fmla="*/ 429 w 433"/>
                  <a:gd name="T29" fmla="*/ 361 h 361"/>
                  <a:gd name="T30" fmla="*/ 356 w 433"/>
                  <a:gd name="T31" fmla="*/ 279 h 361"/>
                  <a:gd name="T32" fmla="*/ 293 w 433"/>
                  <a:gd name="T33" fmla="*/ 214 h 361"/>
                  <a:gd name="T34" fmla="*/ 261 w 433"/>
                  <a:gd name="T35" fmla="*/ 179 h 361"/>
                  <a:gd name="T36" fmla="*/ 225 w 433"/>
                  <a:gd name="T37" fmla="*/ 145 h 361"/>
                  <a:gd name="T38" fmla="*/ 155 w 433"/>
                  <a:gd name="T39" fmla="*/ 80 h 361"/>
                  <a:gd name="T40" fmla="*/ 121 w 433"/>
                  <a:gd name="T41" fmla="*/ 54 h 361"/>
                  <a:gd name="T42" fmla="*/ 91 w 433"/>
                  <a:gd name="T43" fmla="*/ 32 h 361"/>
                  <a:gd name="T44" fmla="*/ 61 w 433"/>
                  <a:gd name="T45" fmla="*/ 16 h 361"/>
                  <a:gd name="T46" fmla="*/ 36 w 433"/>
                  <a:gd name="T47" fmla="*/ 6 h 361"/>
                  <a:gd name="T48" fmla="*/ 28 w 433"/>
                  <a:gd name="T49" fmla="*/ 6 h 361"/>
                  <a:gd name="T50" fmla="*/ 17 w 433"/>
                  <a:gd name="T51" fmla="*/ 6 h 361"/>
                  <a:gd name="T52" fmla="*/ 11 w 433"/>
                  <a:gd name="T53" fmla="*/ 8 h 361"/>
                  <a:gd name="T54" fmla="*/ 4 w 433"/>
                  <a:gd name="T55" fmla="*/ 15 h 361"/>
                  <a:gd name="T56" fmla="*/ 0 w 433"/>
                  <a:gd name="T57" fmla="*/ 10 h 36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433"/>
                  <a:gd name="T88" fmla="*/ 0 h 361"/>
                  <a:gd name="T89" fmla="*/ 433 w 433"/>
                  <a:gd name="T90" fmla="*/ 361 h 36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433" h="361">
                    <a:moveTo>
                      <a:pt x="0" y="10"/>
                    </a:moveTo>
                    <a:lnTo>
                      <a:pt x="8" y="4"/>
                    </a:lnTo>
                    <a:lnTo>
                      <a:pt x="17" y="0"/>
                    </a:lnTo>
                    <a:lnTo>
                      <a:pt x="28" y="0"/>
                    </a:lnTo>
                    <a:lnTo>
                      <a:pt x="40" y="2"/>
                    </a:lnTo>
                    <a:lnTo>
                      <a:pt x="65" y="11"/>
                    </a:lnTo>
                    <a:lnTo>
                      <a:pt x="95" y="27"/>
                    </a:lnTo>
                    <a:lnTo>
                      <a:pt x="125" y="49"/>
                    </a:lnTo>
                    <a:lnTo>
                      <a:pt x="160" y="75"/>
                    </a:lnTo>
                    <a:lnTo>
                      <a:pt x="230" y="140"/>
                    </a:lnTo>
                    <a:lnTo>
                      <a:pt x="265" y="174"/>
                    </a:lnTo>
                    <a:lnTo>
                      <a:pt x="299" y="209"/>
                    </a:lnTo>
                    <a:lnTo>
                      <a:pt x="361" y="274"/>
                    </a:lnTo>
                    <a:lnTo>
                      <a:pt x="433" y="356"/>
                    </a:lnTo>
                    <a:lnTo>
                      <a:pt x="429" y="361"/>
                    </a:lnTo>
                    <a:lnTo>
                      <a:pt x="356" y="279"/>
                    </a:lnTo>
                    <a:lnTo>
                      <a:pt x="293" y="214"/>
                    </a:lnTo>
                    <a:lnTo>
                      <a:pt x="261" y="179"/>
                    </a:lnTo>
                    <a:lnTo>
                      <a:pt x="225" y="145"/>
                    </a:lnTo>
                    <a:lnTo>
                      <a:pt x="155" y="80"/>
                    </a:lnTo>
                    <a:lnTo>
                      <a:pt x="121" y="54"/>
                    </a:lnTo>
                    <a:lnTo>
                      <a:pt x="91" y="32"/>
                    </a:lnTo>
                    <a:lnTo>
                      <a:pt x="61" y="16"/>
                    </a:lnTo>
                    <a:lnTo>
                      <a:pt x="36" y="6"/>
                    </a:lnTo>
                    <a:lnTo>
                      <a:pt x="28" y="6"/>
                    </a:lnTo>
                    <a:lnTo>
                      <a:pt x="17" y="6"/>
                    </a:lnTo>
                    <a:lnTo>
                      <a:pt x="11" y="8"/>
                    </a:lnTo>
                    <a:lnTo>
                      <a:pt x="4" y="15"/>
                    </a:lnTo>
                    <a:lnTo>
                      <a:pt x="0" y="10"/>
                    </a:lnTo>
                    <a:close/>
                  </a:path>
                </a:pathLst>
              </a:custGeom>
              <a:solidFill>
                <a:srgbClr val="C195DB"/>
              </a:solidFill>
              <a:ln w="9525">
                <a:noFill/>
                <a:round/>
                <a:headEnd/>
                <a:tailEnd/>
              </a:ln>
            </p:spPr>
            <p:txBody>
              <a:bodyPr/>
              <a:lstStyle/>
              <a:p>
                <a:endParaRPr lang="ru-RU"/>
              </a:p>
            </p:txBody>
          </p:sp>
          <p:sp>
            <p:nvSpPr>
              <p:cNvPr id="163664" name="Freeform 290"/>
              <p:cNvSpPr>
                <a:spLocks/>
              </p:cNvSpPr>
              <p:nvPr/>
            </p:nvSpPr>
            <p:spPr bwMode="auto">
              <a:xfrm>
                <a:off x="1559" y="1060"/>
                <a:ext cx="6" cy="5"/>
              </a:xfrm>
              <a:custGeom>
                <a:avLst/>
                <a:gdLst>
                  <a:gd name="T0" fmla="*/ 0 w 6"/>
                  <a:gd name="T1" fmla="*/ 0 h 5"/>
                  <a:gd name="T2" fmla="*/ 6 w 6"/>
                  <a:gd name="T3" fmla="*/ 5 h 5"/>
                  <a:gd name="T4" fmla="*/ 0 w 6"/>
                  <a:gd name="T5" fmla="*/ 0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0" y="0"/>
                    </a:moveTo>
                    <a:lnTo>
                      <a:pt x="6" y="5"/>
                    </a:lnTo>
                    <a:lnTo>
                      <a:pt x="0" y="0"/>
                    </a:lnTo>
                    <a:close/>
                  </a:path>
                </a:pathLst>
              </a:custGeom>
              <a:solidFill>
                <a:srgbClr val="C195DB"/>
              </a:solidFill>
              <a:ln w="9525">
                <a:noFill/>
                <a:round/>
                <a:headEnd/>
                <a:tailEnd/>
              </a:ln>
            </p:spPr>
            <p:txBody>
              <a:bodyPr/>
              <a:lstStyle/>
              <a:p>
                <a:endParaRPr lang="ru-RU"/>
              </a:p>
            </p:txBody>
          </p:sp>
          <p:sp>
            <p:nvSpPr>
              <p:cNvPr id="163665" name="Freeform 291"/>
              <p:cNvSpPr>
                <a:spLocks/>
              </p:cNvSpPr>
              <p:nvPr/>
            </p:nvSpPr>
            <p:spPr bwMode="auto">
              <a:xfrm>
                <a:off x="1989" y="1408"/>
                <a:ext cx="90" cy="29"/>
              </a:xfrm>
              <a:custGeom>
                <a:avLst/>
                <a:gdLst>
                  <a:gd name="T0" fmla="*/ 4 w 90"/>
                  <a:gd name="T1" fmla="*/ 0 h 29"/>
                  <a:gd name="T2" fmla="*/ 21 w 90"/>
                  <a:gd name="T3" fmla="*/ 15 h 29"/>
                  <a:gd name="T4" fmla="*/ 37 w 90"/>
                  <a:gd name="T5" fmla="*/ 21 h 29"/>
                  <a:gd name="T6" fmla="*/ 50 w 90"/>
                  <a:gd name="T7" fmla="*/ 23 h 29"/>
                  <a:gd name="T8" fmla="*/ 61 w 90"/>
                  <a:gd name="T9" fmla="*/ 21 h 29"/>
                  <a:gd name="T10" fmla="*/ 72 w 90"/>
                  <a:gd name="T11" fmla="*/ 17 h 29"/>
                  <a:gd name="T12" fmla="*/ 78 w 90"/>
                  <a:gd name="T13" fmla="*/ 12 h 29"/>
                  <a:gd name="T14" fmla="*/ 85 w 90"/>
                  <a:gd name="T15" fmla="*/ 6 h 29"/>
                  <a:gd name="T16" fmla="*/ 90 w 90"/>
                  <a:gd name="T17" fmla="*/ 10 h 29"/>
                  <a:gd name="T18" fmla="*/ 84 w 90"/>
                  <a:gd name="T19" fmla="*/ 17 h 29"/>
                  <a:gd name="T20" fmla="*/ 76 w 90"/>
                  <a:gd name="T21" fmla="*/ 21 h 29"/>
                  <a:gd name="T22" fmla="*/ 64 w 90"/>
                  <a:gd name="T23" fmla="*/ 27 h 29"/>
                  <a:gd name="T24" fmla="*/ 50 w 90"/>
                  <a:gd name="T25" fmla="*/ 29 h 29"/>
                  <a:gd name="T26" fmla="*/ 34 w 90"/>
                  <a:gd name="T27" fmla="*/ 27 h 29"/>
                  <a:gd name="T28" fmla="*/ 16 w 90"/>
                  <a:gd name="T29" fmla="*/ 20 h 29"/>
                  <a:gd name="T30" fmla="*/ 0 w 90"/>
                  <a:gd name="T31" fmla="*/ 6 h 29"/>
                  <a:gd name="T32" fmla="*/ 4 w 90"/>
                  <a:gd name="T33" fmla="*/ 0 h 2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0"/>
                  <a:gd name="T52" fmla="*/ 0 h 29"/>
                  <a:gd name="T53" fmla="*/ 90 w 90"/>
                  <a:gd name="T54" fmla="*/ 29 h 2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0" h="29">
                    <a:moveTo>
                      <a:pt x="4" y="0"/>
                    </a:moveTo>
                    <a:lnTo>
                      <a:pt x="21" y="15"/>
                    </a:lnTo>
                    <a:lnTo>
                      <a:pt x="37" y="21"/>
                    </a:lnTo>
                    <a:lnTo>
                      <a:pt x="50" y="23"/>
                    </a:lnTo>
                    <a:lnTo>
                      <a:pt x="61" y="21"/>
                    </a:lnTo>
                    <a:lnTo>
                      <a:pt x="72" y="17"/>
                    </a:lnTo>
                    <a:lnTo>
                      <a:pt x="78" y="12"/>
                    </a:lnTo>
                    <a:lnTo>
                      <a:pt x="85" y="6"/>
                    </a:lnTo>
                    <a:lnTo>
                      <a:pt x="90" y="10"/>
                    </a:lnTo>
                    <a:lnTo>
                      <a:pt x="84" y="17"/>
                    </a:lnTo>
                    <a:lnTo>
                      <a:pt x="76" y="21"/>
                    </a:lnTo>
                    <a:lnTo>
                      <a:pt x="64" y="27"/>
                    </a:lnTo>
                    <a:lnTo>
                      <a:pt x="50" y="29"/>
                    </a:lnTo>
                    <a:lnTo>
                      <a:pt x="34" y="27"/>
                    </a:lnTo>
                    <a:lnTo>
                      <a:pt x="16" y="20"/>
                    </a:lnTo>
                    <a:lnTo>
                      <a:pt x="0" y="6"/>
                    </a:lnTo>
                    <a:lnTo>
                      <a:pt x="4" y="0"/>
                    </a:lnTo>
                    <a:close/>
                  </a:path>
                </a:pathLst>
              </a:custGeom>
              <a:solidFill>
                <a:srgbClr val="C195DB"/>
              </a:solidFill>
              <a:ln w="9525">
                <a:noFill/>
                <a:round/>
                <a:headEnd/>
                <a:tailEnd/>
              </a:ln>
            </p:spPr>
            <p:txBody>
              <a:bodyPr/>
              <a:lstStyle/>
              <a:p>
                <a:endParaRPr lang="ru-RU"/>
              </a:p>
            </p:txBody>
          </p:sp>
          <p:sp>
            <p:nvSpPr>
              <p:cNvPr id="163666" name="Freeform 292"/>
              <p:cNvSpPr>
                <a:spLocks/>
              </p:cNvSpPr>
              <p:nvPr/>
            </p:nvSpPr>
            <p:spPr bwMode="auto">
              <a:xfrm>
                <a:off x="1987" y="1408"/>
                <a:ext cx="5" cy="4"/>
              </a:xfrm>
              <a:custGeom>
                <a:avLst/>
                <a:gdLst>
                  <a:gd name="T0" fmla="*/ 0 w 5"/>
                  <a:gd name="T1" fmla="*/ 4 h 4"/>
                  <a:gd name="T2" fmla="*/ 5 w 5"/>
                  <a:gd name="T3" fmla="*/ 0 h 4"/>
                  <a:gd name="T4" fmla="*/ 0 w 5"/>
                  <a:gd name="T5" fmla="*/ 4 h 4"/>
                  <a:gd name="T6" fmla="*/ 0 60000 65536"/>
                  <a:gd name="T7" fmla="*/ 0 60000 65536"/>
                  <a:gd name="T8" fmla="*/ 0 60000 65536"/>
                  <a:gd name="T9" fmla="*/ 0 w 5"/>
                  <a:gd name="T10" fmla="*/ 0 h 4"/>
                  <a:gd name="T11" fmla="*/ 5 w 5"/>
                  <a:gd name="T12" fmla="*/ 4 h 4"/>
                </a:gdLst>
                <a:ahLst/>
                <a:cxnLst>
                  <a:cxn ang="T6">
                    <a:pos x="T0" y="T1"/>
                  </a:cxn>
                  <a:cxn ang="T7">
                    <a:pos x="T2" y="T3"/>
                  </a:cxn>
                  <a:cxn ang="T8">
                    <a:pos x="T4" y="T5"/>
                  </a:cxn>
                </a:cxnLst>
                <a:rect l="T9" t="T10" r="T11" b="T12"/>
                <a:pathLst>
                  <a:path w="5" h="4">
                    <a:moveTo>
                      <a:pt x="0" y="4"/>
                    </a:moveTo>
                    <a:lnTo>
                      <a:pt x="5" y="0"/>
                    </a:lnTo>
                    <a:lnTo>
                      <a:pt x="0" y="4"/>
                    </a:lnTo>
                    <a:close/>
                  </a:path>
                </a:pathLst>
              </a:custGeom>
              <a:solidFill>
                <a:srgbClr val="C195DB"/>
              </a:solidFill>
              <a:ln w="9525">
                <a:noFill/>
                <a:round/>
                <a:headEnd/>
                <a:tailEnd/>
              </a:ln>
            </p:spPr>
            <p:txBody>
              <a:bodyPr/>
              <a:lstStyle/>
              <a:p>
                <a:endParaRPr lang="ru-RU"/>
              </a:p>
            </p:txBody>
          </p:sp>
          <p:sp>
            <p:nvSpPr>
              <p:cNvPr id="163667" name="Freeform 293"/>
              <p:cNvSpPr>
                <a:spLocks/>
              </p:cNvSpPr>
              <p:nvPr/>
            </p:nvSpPr>
            <p:spPr bwMode="auto">
              <a:xfrm>
                <a:off x="1115" y="2007"/>
                <a:ext cx="622" cy="116"/>
              </a:xfrm>
              <a:custGeom>
                <a:avLst/>
                <a:gdLst>
                  <a:gd name="T0" fmla="*/ 622 w 622"/>
                  <a:gd name="T1" fmla="*/ 101 h 116"/>
                  <a:gd name="T2" fmla="*/ 595 w 622"/>
                  <a:gd name="T3" fmla="*/ 105 h 116"/>
                  <a:gd name="T4" fmla="*/ 524 w 622"/>
                  <a:gd name="T5" fmla="*/ 109 h 116"/>
                  <a:gd name="T6" fmla="*/ 477 w 622"/>
                  <a:gd name="T7" fmla="*/ 112 h 116"/>
                  <a:gd name="T8" fmla="*/ 422 w 622"/>
                  <a:gd name="T9" fmla="*/ 114 h 116"/>
                  <a:gd name="T10" fmla="*/ 366 w 622"/>
                  <a:gd name="T11" fmla="*/ 116 h 116"/>
                  <a:gd name="T12" fmla="*/ 307 w 622"/>
                  <a:gd name="T13" fmla="*/ 116 h 116"/>
                  <a:gd name="T14" fmla="*/ 247 w 622"/>
                  <a:gd name="T15" fmla="*/ 116 h 116"/>
                  <a:gd name="T16" fmla="*/ 191 w 622"/>
                  <a:gd name="T17" fmla="*/ 113 h 116"/>
                  <a:gd name="T18" fmla="*/ 164 w 622"/>
                  <a:gd name="T19" fmla="*/ 111 h 116"/>
                  <a:gd name="T20" fmla="*/ 137 w 622"/>
                  <a:gd name="T21" fmla="*/ 108 h 116"/>
                  <a:gd name="T22" fmla="*/ 113 w 622"/>
                  <a:gd name="T23" fmla="*/ 105 h 116"/>
                  <a:gd name="T24" fmla="*/ 91 w 622"/>
                  <a:gd name="T25" fmla="*/ 100 h 116"/>
                  <a:gd name="T26" fmla="*/ 70 w 622"/>
                  <a:gd name="T27" fmla="*/ 96 h 116"/>
                  <a:gd name="T28" fmla="*/ 51 w 622"/>
                  <a:gd name="T29" fmla="*/ 91 h 116"/>
                  <a:gd name="T30" fmla="*/ 36 w 622"/>
                  <a:gd name="T31" fmla="*/ 85 h 116"/>
                  <a:gd name="T32" fmla="*/ 21 w 622"/>
                  <a:gd name="T33" fmla="*/ 78 h 116"/>
                  <a:gd name="T34" fmla="*/ 17 w 622"/>
                  <a:gd name="T35" fmla="*/ 74 h 116"/>
                  <a:gd name="T36" fmla="*/ 12 w 622"/>
                  <a:gd name="T37" fmla="*/ 69 h 116"/>
                  <a:gd name="T38" fmla="*/ 7 w 622"/>
                  <a:gd name="T39" fmla="*/ 66 h 116"/>
                  <a:gd name="T40" fmla="*/ 4 w 622"/>
                  <a:gd name="T41" fmla="*/ 61 h 116"/>
                  <a:gd name="T42" fmla="*/ 0 w 622"/>
                  <a:gd name="T43" fmla="*/ 57 h 116"/>
                  <a:gd name="T44" fmla="*/ 0 w 622"/>
                  <a:gd name="T45" fmla="*/ 52 h 116"/>
                  <a:gd name="T46" fmla="*/ 0 w 622"/>
                  <a:gd name="T47" fmla="*/ 46 h 116"/>
                  <a:gd name="T48" fmla="*/ 0 w 622"/>
                  <a:gd name="T49" fmla="*/ 41 h 116"/>
                  <a:gd name="T50" fmla="*/ 0 w 622"/>
                  <a:gd name="T51" fmla="*/ 35 h 116"/>
                  <a:gd name="T52" fmla="*/ 2 w 622"/>
                  <a:gd name="T53" fmla="*/ 30 h 116"/>
                  <a:gd name="T54" fmla="*/ 4 w 622"/>
                  <a:gd name="T55" fmla="*/ 27 h 116"/>
                  <a:gd name="T56" fmla="*/ 7 w 622"/>
                  <a:gd name="T57" fmla="*/ 22 h 116"/>
                  <a:gd name="T58" fmla="*/ 12 w 622"/>
                  <a:gd name="T59" fmla="*/ 19 h 116"/>
                  <a:gd name="T60" fmla="*/ 17 w 622"/>
                  <a:gd name="T61" fmla="*/ 16 h 116"/>
                  <a:gd name="T62" fmla="*/ 23 w 622"/>
                  <a:gd name="T63" fmla="*/ 13 h 116"/>
                  <a:gd name="T64" fmla="*/ 30 w 622"/>
                  <a:gd name="T65" fmla="*/ 9 h 116"/>
                  <a:gd name="T66" fmla="*/ 43 w 622"/>
                  <a:gd name="T67" fmla="*/ 5 h 116"/>
                  <a:gd name="T68" fmla="*/ 61 w 622"/>
                  <a:gd name="T69" fmla="*/ 3 h 116"/>
                  <a:gd name="T70" fmla="*/ 80 w 622"/>
                  <a:gd name="T71" fmla="*/ 2 h 116"/>
                  <a:gd name="T72" fmla="*/ 102 w 622"/>
                  <a:gd name="T73" fmla="*/ 0 h 116"/>
                  <a:gd name="T74" fmla="*/ 124 w 622"/>
                  <a:gd name="T75" fmla="*/ 2 h 116"/>
                  <a:gd name="T76" fmla="*/ 150 w 622"/>
                  <a:gd name="T77" fmla="*/ 3 h 116"/>
                  <a:gd name="T78" fmla="*/ 175 w 622"/>
                  <a:gd name="T79" fmla="*/ 5 h 116"/>
                  <a:gd name="T80" fmla="*/ 202 w 622"/>
                  <a:gd name="T81" fmla="*/ 8 h 116"/>
                  <a:gd name="T82" fmla="*/ 229 w 622"/>
                  <a:gd name="T83" fmla="*/ 13 h 116"/>
                  <a:gd name="T84" fmla="*/ 258 w 622"/>
                  <a:gd name="T85" fmla="*/ 18 h 116"/>
                  <a:gd name="T86" fmla="*/ 316 w 622"/>
                  <a:gd name="T87" fmla="*/ 28 h 116"/>
                  <a:gd name="T88" fmla="*/ 373 w 622"/>
                  <a:gd name="T89" fmla="*/ 39 h 116"/>
                  <a:gd name="T90" fmla="*/ 429 w 622"/>
                  <a:gd name="T91" fmla="*/ 51 h 116"/>
                  <a:gd name="T92" fmla="*/ 527 w 622"/>
                  <a:gd name="T93" fmla="*/ 77 h 116"/>
                  <a:gd name="T94" fmla="*/ 597 w 622"/>
                  <a:gd name="T95" fmla="*/ 95 h 116"/>
                  <a:gd name="T96" fmla="*/ 622 w 622"/>
                  <a:gd name="T97" fmla="*/ 101 h 11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22"/>
                  <a:gd name="T148" fmla="*/ 0 h 116"/>
                  <a:gd name="T149" fmla="*/ 622 w 622"/>
                  <a:gd name="T150" fmla="*/ 116 h 11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22" h="116">
                    <a:moveTo>
                      <a:pt x="622" y="101"/>
                    </a:moveTo>
                    <a:lnTo>
                      <a:pt x="595" y="105"/>
                    </a:lnTo>
                    <a:lnTo>
                      <a:pt x="524" y="109"/>
                    </a:lnTo>
                    <a:lnTo>
                      <a:pt x="477" y="112"/>
                    </a:lnTo>
                    <a:lnTo>
                      <a:pt x="422" y="114"/>
                    </a:lnTo>
                    <a:lnTo>
                      <a:pt x="366" y="116"/>
                    </a:lnTo>
                    <a:lnTo>
                      <a:pt x="307" y="116"/>
                    </a:lnTo>
                    <a:lnTo>
                      <a:pt x="247" y="116"/>
                    </a:lnTo>
                    <a:lnTo>
                      <a:pt x="191" y="113"/>
                    </a:lnTo>
                    <a:lnTo>
                      <a:pt x="164" y="111"/>
                    </a:lnTo>
                    <a:lnTo>
                      <a:pt x="137" y="108"/>
                    </a:lnTo>
                    <a:lnTo>
                      <a:pt x="113" y="105"/>
                    </a:lnTo>
                    <a:lnTo>
                      <a:pt x="91" y="100"/>
                    </a:lnTo>
                    <a:lnTo>
                      <a:pt x="70" y="96"/>
                    </a:lnTo>
                    <a:lnTo>
                      <a:pt x="51" y="91"/>
                    </a:lnTo>
                    <a:lnTo>
                      <a:pt x="36" y="85"/>
                    </a:lnTo>
                    <a:lnTo>
                      <a:pt x="21" y="78"/>
                    </a:lnTo>
                    <a:lnTo>
                      <a:pt x="17" y="74"/>
                    </a:lnTo>
                    <a:lnTo>
                      <a:pt x="12" y="69"/>
                    </a:lnTo>
                    <a:lnTo>
                      <a:pt x="7" y="66"/>
                    </a:lnTo>
                    <a:lnTo>
                      <a:pt x="4" y="61"/>
                    </a:lnTo>
                    <a:lnTo>
                      <a:pt x="0" y="57"/>
                    </a:lnTo>
                    <a:lnTo>
                      <a:pt x="0" y="52"/>
                    </a:lnTo>
                    <a:lnTo>
                      <a:pt x="0" y="46"/>
                    </a:lnTo>
                    <a:lnTo>
                      <a:pt x="0" y="41"/>
                    </a:lnTo>
                    <a:lnTo>
                      <a:pt x="0" y="35"/>
                    </a:lnTo>
                    <a:lnTo>
                      <a:pt x="2" y="30"/>
                    </a:lnTo>
                    <a:lnTo>
                      <a:pt x="4" y="27"/>
                    </a:lnTo>
                    <a:lnTo>
                      <a:pt x="7" y="22"/>
                    </a:lnTo>
                    <a:lnTo>
                      <a:pt x="12" y="19"/>
                    </a:lnTo>
                    <a:lnTo>
                      <a:pt x="17" y="16"/>
                    </a:lnTo>
                    <a:lnTo>
                      <a:pt x="23" y="13"/>
                    </a:lnTo>
                    <a:lnTo>
                      <a:pt x="30" y="9"/>
                    </a:lnTo>
                    <a:lnTo>
                      <a:pt x="43" y="5"/>
                    </a:lnTo>
                    <a:lnTo>
                      <a:pt x="61" y="3"/>
                    </a:lnTo>
                    <a:lnTo>
                      <a:pt x="80" y="2"/>
                    </a:lnTo>
                    <a:lnTo>
                      <a:pt x="102" y="0"/>
                    </a:lnTo>
                    <a:lnTo>
                      <a:pt x="124" y="2"/>
                    </a:lnTo>
                    <a:lnTo>
                      <a:pt x="150" y="3"/>
                    </a:lnTo>
                    <a:lnTo>
                      <a:pt x="175" y="5"/>
                    </a:lnTo>
                    <a:lnTo>
                      <a:pt x="202" y="8"/>
                    </a:lnTo>
                    <a:lnTo>
                      <a:pt x="229" y="13"/>
                    </a:lnTo>
                    <a:lnTo>
                      <a:pt x="258" y="18"/>
                    </a:lnTo>
                    <a:lnTo>
                      <a:pt x="316" y="28"/>
                    </a:lnTo>
                    <a:lnTo>
                      <a:pt x="373" y="39"/>
                    </a:lnTo>
                    <a:lnTo>
                      <a:pt x="429" y="51"/>
                    </a:lnTo>
                    <a:lnTo>
                      <a:pt x="527" y="77"/>
                    </a:lnTo>
                    <a:lnTo>
                      <a:pt x="597" y="95"/>
                    </a:lnTo>
                    <a:lnTo>
                      <a:pt x="622" y="101"/>
                    </a:lnTo>
                    <a:close/>
                  </a:path>
                </a:pathLst>
              </a:custGeom>
              <a:solidFill>
                <a:srgbClr val="844CD6"/>
              </a:solidFill>
              <a:ln w="9525">
                <a:noFill/>
                <a:round/>
                <a:headEnd/>
                <a:tailEnd/>
              </a:ln>
            </p:spPr>
            <p:txBody>
              <a:bodyPr/>
              <a:lstStyle/>
              <a:p>
                <a:endParaRPr lang="ru-RU"/>
              </a:p>
            </p:txBody>
          </p:sp>
          <p:sp>
            <p:nvSpPr>
              <p:cNvPr id="163668" name="Freeform 294"/>
              <p:cNvSpPr>
                <a:spLocks/>
              </p:cNvSpPr>
              <p:nvPr/>
            </p:nvSpPr>
            <p:spPr bwMode="auto">
              <a:xfrm>
                <a:off x="1113" y="2048"/>
                <a:ext cx="627" cy="79"/>
              </a:xfrm>
              <a:custGeom>
                <a:avLst/>
                <a:gdLst>
                  <a:gd name="T0" fmla="*/ 627 w 627"/>
                  <a:gd name="T1" fmla="*/ 64 h 79"/>
                  <a:gd name="T2" fmla="*/ 527 w 627"/>
                  <a:gd name="T3" fmla="*/ 72 h 79"/>
                  <a:gd name="T4" fmla="*/ 426 w 627"/>
                  <a:gd name="T5" fmla="*/ 77 h 79"/>
                  <a:gd name="T6" fmla="*/ 311 w 627"/>
                  <a:gd name="T7" fmla="*/ 79 h 79"/>
                  <a:gd name="T8" fmla="*/ 194 w 627"/>
                  <a:gd name="T9" fmla="*/ 76 h 79"/>
                  <a:gd name="T10" fmla="*/ 143 w 627"/>
                  <a:gd name="T11" fmla="*/ 71 h 79"/>
                  <a:gd name="T12" fmla="*/ 95 w 627"/>
                  <a:gd name="T13" fmla="*/ 63 h 79"/>
                  <a:gd name="T14" fmla="*/ 55 w 627"/>
                  <a:gd name="T15" fmla="*/ 54 h 79"/>
                  <a:gd name="T16" fmla="*/ 25 w 627"/>
                  <a:gd name="T17" fmla="*/ 39 h 79"/>
                  <a:gd name="T18" fmla="*/ 13 w 627"/>
                  <a:gd name="T19" fmla="*/ 30 h 79"/>
                  <a:gd name="T20" fmla="*/ 4 w 627"/>
                  <a:gd name="T21" fmla="*/ 22 h 79"/>
                  <a:gd name="T22" fmla="*/ 0 w 627"/>
                  <a:gd name="T23" fmla="*/ 13 h 79"/>
                  <a:gd name="T24" fmla="*/ 0 w 627"/>
                  <a:gd name="T25" fmla="*/ 0 h 79"/>
                  <a:gd name="T26" fmla="*/ 4 w 627"/>
                  <a:gd name="T27" fmla="*/ 0 h 79"/>
                  <a:gd name="T28" fmla="*/ 4 w 627"/>
                  <a:gd name="T29" fmla="*/ 9 h 79"/>
                  <a:gd name="T30" fmla="*/ 10 w 627"/>
                  <a:gd name="T31" fmla="*/ 17 h 79"/>
                  <a:gd name="T32" fmla="*/ 17 w 627"/>
                  <a:gd name="T33" fmla="*/ 25 h 79"/>
                  <a:gd name="T34" fmla="*/ 27 w 627"/>
                  <a:gd name="T35" fmla="*/ 33 h 79"/>
                  <a:gd name="T36" fmla="*/ 57 w 627"/>
                  <a:gd name="T37" fmla="*/ 47 h 79"/>
                  <a:gd name="T38" fmla="*/ 95 w 627"/>
                  <a:gd name="T39" fmla="*/ 57 h 79"/>
                  <a:gd name="T40" fmla="*/ 143 w 627"/>
                  <a:gd name="T41" fmla="*/ 65 h 79"/>
                  <a:gd name="T42" fmla="*/ 194 w 627"/>
                  <a:gd name="T43" fmla="*/ 69 h 79"/>
                  <a:gd name="T44" fmla="*/ 311 w 627"/>
                  <a:gd name="T45" fmla="*/ 72 h 79"/>
                  <a:gd name="T46" fmla="*/ 426 w 627"/>
                  <a:gd name="T47" fmla="*/ 71 h 79"/>
                  <a:gd name="T48" fmla="*/ 527 w 627"/>
                  <a:gd name="T49" fmla="*/ 66 h 79"/>
                  <a:gd name="T50" fmla="*/ 627 w 627"/>
                  <a:gd name="T51" fmla="*/ 57 h 79"/>
                  <a:gd name="T52" fmla="*/ 627 w 627"/>
                  <a:gd name="T53" fmla="*/ 64 h 7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27"/>
                  <a:gd name="T82" fmla="*/ 0 h 79"/>
                  <a:gd name="T83" fmla="*/ 627 w 627"/>
                  <a:gd name="T84" fmla="*/ 79 h 7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27" h="79">
                    <a:moveTo>
                      <a:pt x="627" y="64"/>
                    </a:moveTo>
                    <a:lnTo>
                      <a:pt x="527" y="72"/>
                    </a:lnTo>
                    <a:lnTo>
                      <a:pt x="426" y="77"/>
                    </a:lnTo>
                    <a:lnTo>
                      <a:pt x="311" y="79"/>
                    </a:lnTo>
                    <a:lnTo>
                      <a:pt x="194" y="76"/>
                    </a:lnTo>
                    <a:lnTo>
                      <a:pt x="143" y="71"/>
                    </a:lnTo>
                    <a:lnTo>
                      <a:pt x="95" y="63"/>
                    </a:lnTo>
                    <a:lnTo>
                      <a:pt x="55" y="54"/>
                    </a:lnTo>
                    <a:lnTo>
                      <a:pt x="25" y="39"/>
                    </a:lnTo>
                    <a:lnTo>
                      <a:pt x="13" y="30"/>
                    </a:lnTo>
                    <a:lnTo>
                      <a:pt x="4" y="22"/>
                    </a:lnTo>
                    <a:lnTo>
                      <a:pt x="0" y="13"/>
                    </a:lnTo>
                    <a:lnTo>
                      <a:pt x="0" y="0"/>
                    </a:lnTo>
                    <a:lnTo>
                      <a:pt x="4" y="0"/>
                    </a:lnTo>
                    <a:lnTo>
                      <a:pt x="4" y="9"/>
                    </a:lnTo>
                    <a:lnTo>
                      <a:pt x="10" y="17"/>
                    </a:lnTo>
                    <a:lnTo>
                      <a:pt x="17" y="25"/>
                    </a:lnTo>
                    <a:lnTo>
                      <a:pt x="27" y="33"/>
                    </a:lnTo>
                    <a:lnTo>
                      <a:pt x="57" y="47"/>
                    </a:lnTo>
                    <a:lnTo>
                      <a:pt x="95" y="57"/>
                    </a:lnTo>
                    <a:lnTo>
                      <a:pt x="143" y="65"/>
                    </a:lnTo>
                    <a:lnTo>
                      <a:pt x="194" y="69"/>
                    </a:lnTo>
                    <a:lnTo>
                      <a:pt x="311" y="72"/>
                    </a:lnTo>
                    <a:lnTo>
                      <a:pt x="426" y="71"/>
                    </a:lnTo>
                    <a:lnTo>
                      <a:pt x="527" y="66"/>
                    </a:lnTo>
                    <a:lnTo>
                      <a:pt x="627" y="57"/>
                    </a:lnTo>
                    <a:lnTo>
                      <a:pt x="627" y="64"/>
                    </a:lnTo>
                    <a:close/>
                  </a:path>
                </a:pathLst>
              </a:custGeom>
              <a:solidFill>
                <a:srgbClr val="C195DB"/>
              </a:solidFill>
              <a:ln w="9525">
                <a:noFill/>
                <a:round/>
                <a:headEnd/>
                <a:tailEnd/>
              </a:ln>
            </p:spPr>
            <p:txBody>
              <a:bodyPr/>
              <a:lstStyle/>
              <a:p>
                <a:endParaRPr lang="ru-RU"/>
              </a:p>
            </p:txBody>
          </p:sp>
          <p:sp>
            <p:nvSpPr>
              <p:cNvPr id="163669" name="Freeform 295"/>
              <p:cNvSpPr>
                <a:spLocks/>
              </p:cNvSpPr>
              <p:nvPr/>
            </p:nvSpPr>
            <p:spPr bwMode="auto">
              <a:xfrm>
                <a:off x="1113" y="2004"/>
                <a:ext cx="627" cy="105"/>
              </a:xfrm>
              <a:custGeom>
                <a:avLst/>
                <a:gdLst>
                  <a:gd name="T0" fmla="*/ 0 w 627"/>
                  <a:gd name="T1" fmla="*/ 41 h 105"/>
                  <a:gd name="T2" fmla="*/ 4 w 627"/>
                  <a:gd name="T3" fmla="*/ 30 h 105"/>
                  <a:gd name="T4" fmla="*/ 10 w 627"/>
                  <a:gd name="T5" fmla="*/ 21 h 105"/>
                  <a:gd name="T6" fmla="*/ 32 w 627"/>
                  <a:gd name="T7" fmla="*/ 9 h 105"/>
                  <a:gd name="T8" fmla="*/ 64 w 627"/>
                  <a:gd name="T9" fmla="*/ 2 h 105"/>
                  <a:gd name="T10" fmla="*/ 106 w 627"/>
                  <a:gd name="T11" fmla="*/ 0 h 105"/>
                  <a:gd name="T12" fmla="*/ 154 w 627"/>
                  <a:gd name="T13" fmla="*/ 2 h 105"/>
                  <a:gd name="T14" fmla="*/ 207 w 627"/>
                  <a:gd name="T15" fmla="*/ 7 h 105"/>
                  <a:gd name="T16" fmla="*/ 321 w 627"/>
                  <a:gd name="T17" fmla="*/ 26 h 105"/>
                  <a:gd name="T18" fmla="*/ 432 w 627"/>
                  <a:gd name="T19" fmla="*/ 50 h 105"/>
                  <a:gd name="T20" fmla="*/ 531 w 627"/>
                  <a:gd name="T21" fmla="*/ 76 h 105"/>
                  <a:gd name="T22" fmla="*/ 627 w 627"/>
                  <a:gd name="T23" fmla="*/ 100 h 105"/>
                  <a:gd name="T24" fmla="*/ 623 w 627"/>
                  <a:gd name="T25" fmla="*/ 105 h 105"/>
                  <a:gd name="T26" fmla="*/ 527 w 627"/>
                  <a:gd name="T27" fmla="*/ 80 h 105"/>
                  <a:gd name="T28" fmla="*/ 430 w 627"/>
                  <a:gd name="T29" fmla="*/ 55 h 105"/>
                  <a:gd name="T30" fmla="*/ 317 w 627"/>
                  <a:gd name="T31" fmla="*/ 30 h 105"/>
                  <a:gd name="T32" fmla="*/ 203 w 627"/>
                  <a:gd name="T33" fmla="*/ 11 h 105"/>
                  <a:gd name="T34" fmla="*/ 154 w 627"/>
                  <a:gd name="T35" fmla="*/ 7 h 105"/>
                  <a:gd name="T36" fmla="*/ 106 w 627"/>
                  <a:gd name="T37" fmla="*/ 6 h 105"/>
                  <a:gd name="T38" fmla="*/ 64 w 627"/>
                  <a:gd name="T39" fmla="*/ 7 h 105"/>
                  <a:gd name="T40" fmla="*/ 34 w 627"/>
                  <a:gd name="T41" fmla="*/ 13 h 105"/>
                  <a:gd name="T42" fmla="*/ 14 w 627"/>
                  <a:gd name="T43" fmla="*/ 26 h 105"/>
                  <a:gd name="T44" fmla="*/ 8 w 627"/>
                  <a:gd name="T45" fmla="*/ 34 h 105"/>
                  <a:gd name="T46" fmla="*/ 4 w 627"/>
                  <a:gd name="T47" fmla="*/ 45 h 105"/>
                  <a:gd name="T48" fmla="*/ 0 w 627"/>
                  <a:gd name="T49" fmla="*/ 41 h 10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27"/>
                  <a:gd name="T76" fmla="*/ 0 h 105"/>
                  <a:gd name="T77" fmla="*/ 627 w 627"/>
                  <a:gd name="T78" fmla="*/ 105 h 10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27" h="105">
                    <a:moveTo>
                      <a:pt x="0" y="41"/>
                    </a:moveTo>
                    <a:lnTo>
                      <a:pt x="4" y="30"/>
                    </a:lnTo>
                    <a:lnTo>
                      <a:pt x="10" y="21"/>
                    </a:lnTo>
                    <a:lnTo>
                      <a:pt x="32" y="9"/>
                    </a:lnTo>
                    <a:lnTo>
                      <a:pt x="64" y="2"/>
                    </a:lnTo>
                    <a:lnTo>
                      <a:pt x="106" y="0"/>
                    </a:lnTo>
                    <a:lnTo>
                      <a:pt x="154" y="2"/>
                    </a:lnTo>
                    <a:lnTo>
                      <a:pt x="207" y="7"/>
                    </a:lnTo>
                    <a:lnTo>
                      <a:pt x="321" y="26"/>
                    </a:lnTo>
                    <a:lnTo>
                      <a:pt x="432" y="50"/>
                    </a:lnTo>
                    <a:lnTo>
                      <a:pt x="531" y="76"/>
                    </a:lnTo>
                    <a:lnTo>
                      <a:pt x="627" y="100"/>
                    </a:lnTo>
                    <a:lnTo>
                      <a:pt x="623" y="105"/>
                    </a:lnTo>
                    <a:lnTo>
                      <a:pt x="527" y="80"/>
                    </a:lnTo>
                    <a:lnTo>
                      <a:pt x="430" y="55"/>
                    </a:lnTo>
                    <a:lnTo>
                      <a:pt x="317" y="30"/>
                    </a:lnTo>
                    <a:lnTo>
                      <a:pt x="203" y="11"/>
                    </a:lnTo>
                    <a:lnTo>
                      <a:pt x="154" y="7"/>
                    </a:lnTo>
                    <a:lnTo>
                      <a:pt x="106" y="6"/>
                    </a:lnTo>
                    <a:lnTo>
                      <a:pt x="64" y="7"/>
                    </a:lnTo>
                    <a:lnTo>
                      <a:pt x="34" y="13"/>
                    </a:lnTo>
                    <a:lnTo>
                      <a:pt x="14" y="26"/>
                    </a:lnTo>
                    <a:lnTo>
                      <a:pt x="8" y="34"/>
                    </a:lnTo>
                    <a:lnTo>
                      <a:pt x="4" y="45"/>
                    </a:lnTo>
                    <a:lnTo>
                      <a:pt x="0" y="41"/>
                    </a:lnTo>
                    <a:close/>
                  </a:path>
                </a:pathLst>
              </a:custGeom>
              <a:solidFill>
                <a:srgbClr val="C195DB"/>
              </a:solidFill>
              <a:ln w="9525">
                <a:noFill/>
                <a:round/>
                <a:headEnd/>
                <a:tailEnd/>
              </a:ln>
            </p:spPr>
            <p:txBody>
              <a:bodyPr/>
              <a:lstStyle/>
              <a:p>
                <a:endParaRPr lang="ru-RU"/>
              </a:p>
            </p:txBody>
          </p:sp>
          <p:sp>
            <p:nvSpPr>
              <p:cNvPr id="163670" name="Freeform 296"/>
              <p:cNvSpPr>
                <a:spLocks/>
              </p:cNvSpPr>
              <p:nvPr/>
            </p:nvSpPr>
            <p:spPr bwMode="auto">
              <a:xfrm>
                <a:off x="1112" y="2045"/>
                <a:ext cx="4" cy="4"/>
              </a:xfrm>
              <a:custGeom>
                <a:avLst/>
                <a:gdLst>
                  <a:gd name="T0" fmla="*/ 0 w 4"/>
                  <a:gd name="T1" fmla="*/ 2 h 4"/>
                  <a:gd name="T2" fmla="*/ 0 w 4"/>
                  <a:gd name="T3" fmla="*/ 0 h 4"/>
                  <a:gd name="T4" fmla="*/ 4 w 4"/>
                  <a:gd name="T5" fmla="*/ 4 h 4"/>
                  <a:gd name="T6" fmla="*/ 4 w 4"/>
                  <a:gd name="T7" fmla="*/ 2 h 4"/>
                  <a:gd name="T8" fmla="*/ 0 w 4"/>
                  <a:gd name="T9" fmla="*/ 2 h 4"/>
                  <a:gd name="T10" fmla="*/ 0 60000 65536"/>
                  <a:gd name="T11" fmla="*/ 0 60000 65536"/>
                  <a:gd name="T12" fmla="*/ 0 60000 65536"/>
                  <a:gd name="T13" fmla="*/ 0 60000 65536"/>
                  <a:gd name="T14" fmla="*/ 0 60000 65536"/>
                  <a:gd name="T15" fmla="*/ 0 w 4"/>
                  <a:gd name="T16" fmla="*/ 0 h 4"/>
                  <a:gd name="T17" fmla="*/ 4 w 4"/>
                  <a:gd name="T18" fmla="*/ 4 h 4"/>
                </a:gdLst>
                <a:ahLst/>
                <a:cxnLst>
                  <a:cxn ang="T10">
                    <a:pos x="T0" y="T1"/>
                  </a:cxn>
                  <a:cxn ang="T11">
                    <a:pos x="T2" y="T3"/>
                  </a:cxn>
                  <a:cxn ang="T12">
                    <a:pos x="T4" y="T5"/>
                  </a:cxn>
                  <a:cxn ang="T13">
                    <a:pos x="T6" y="T7"/>
                  </a:cxn>
                  <a:cxn ang="T14">
                    <a:pos x="T8" y="T9"/>
                  </a:cxn>
                </a:cxnLst>
                <a:rect l="T15" t="T16" r="T17" b="T18"/>
                <a:pathLst>
                  <a:path w="4" h="4">
                    <a:moveTo>
                      <a:pt x="0" y="2"/>
                    </a:moveTo>
                    <a:lnTo>
                      <a:pt x="0" y="0"/>
                    </a:lnTo>
                    <a:lnTo>
                      <a:pt x="4" y="4"/>
                    </a:lnTo>
                    <a:lnTo>
                      <a:pt x="4" y="2"/>
                    </a:lnTo>
                    <a:lnTo>
                      <a:pt x="0" y="2"/>
                    </a:lnTo>
                    <a:close/>
                  </a:path>
                </a:pathLst>
              </a:custGeom>
              <a:solidFill>
                <a:srgbClr val="C195DB"/>
              </a:solidFill>
              <a:ln w="9525">
                <a:noFill/>
                <a:round/>
                <a:headEnd/>
                <a:tailEnd/>
              </a:ln>
            </p:spPr>
            <p:txBody>
              <a:bodyPr/>
              <a:lstStyle/>
              <a:p>
                <a:endParaRPr lang="ru-RU"/>
              </a:p>
            </p:txBody>
          </p:sp>
          <p:sp>
            <p:nvSpPr>
              <p:cNvPr id="163671" name="Freeform 297"/>
              <p:cNvSpPr>
                <a:spLocks/>
              </p:cNvSpPr>
              <p:nvPr/>
            </p:nvSpPr>
            <p:spPr bwMode="auto">
              <a:xfrm>
                <a:off x="1737" y="2106"/>
                <a:ext cx="1" cy="5"/>
              </a:xfrm>
              <a:custGeom>
                <a:avLst/>
                <a:gdLst>
                  <a:gd name="T0" fmla="*/ 1 w 1"/>
                  <a:gd name="T1" fmla="*/ 0 h 5"/>
                  <a:gd name="T2" fmla="*/ 1 w 1"/>
                  <a:gd name="T3" fmla="*/ 5 h 5"/>
                  <a:gd name="T4" fmla="*/ 1 w 1"/>
                  <a:gd name="T5" fmla="*/ 0 h 5"/>
                  <a:gd name="T6" fmla="*/ 0 w 1"/>
                  <a:gd name="T7" fmla="*/ 4 h 5"/>
                  <a:gd name="T8" fmla="*/ 1 w 1"/>
                  <a:gd name="T9" fmla="*/ 0 h 5"/>
                  <a:gd name="T10" fmla="*/ 0 60000 65536"/>
                  <a:gd name="T11" fmla="*/ 0 60000 65536"/>
                  <a:gd name="T12" fmla="*/ 0 60000 65536"/>
                  <a:gd name="T13" fmla="*/ 0 60000 65536"/>
                  <a:gd name="T14" fmla="*/ 0 60000 65536"/>
                  <a:gd name="T15" fmla="*/ 0 w 1"/>
                  <a:gd name="T16" fmla="*/ 0 h 5"/>
                  <a:gd name="T17" fmla="*/ 1 w 1"/>
                  <a:gd name="T18" fmla="*/ 5 h 5"/>
                </a:gdLst>
                <a:ahLst/>
                <a:cxnLst>
                  <a:cxn ang="T10">
                    <a:pos x="T0" y="T1"/>
                  </a:cxn>
                  <a:cxn ang="T11">
                    <a:pos x="T2" y="T3"/>
                  </a:cxn>
                  <a:cxn ang="T12">
                    <a:pos x="T4" y="T5"/>
                  </a:cxn>
                  <a:cxn ang="T13">
                    <a:pos x="T6" y="T7"/>
                  </a:cxn>
                  <a:cxn ang="T14">
                    <a:pos x="T8" y="T9"/>
                  </a:cxn>
                </a:cxnLst>
                <a:rect l="T15" t="T16" r="T17" b="T18"/>
                <a:pathLst>
                  <a:path w="1" h="5">
                    <a:moveTo>
                      <a:pt x="1" y="0"/>
                    </a:moveTo>
                    <a:lnTo>
                      <a:pt x="1" y="5"/>
                    </a:lnTo>
                    <a:lnTo>
                      <a:pt x="1" y="0"/>
                    </a:lnTo>
                    <a:lnTo>
                      <a:pt x="0" y="4"/>
                    </a:lnTo>
                    <a:lnTo>
                      <a:pt x="1" y="0"/>
                    </a:lnTo>
                    <a:close/>
                  </a:path>
                </a:pathLst>
              </a:custGeom>
              <a:solidFill>
                <a:srgbClr val="C195DB"/>
              </a:solidFill>
              <a:ln w="9525">
                <a:noFill/>
                <a:round/>
                <a:headEnd/>
                <a:tailEnd/>
              </a:ln>
            </p:spPr>
            <p:txBody>
              <a:bodyPr/>
              <a:lstStyle/>
              <a:p>
                <a:endParaRPr lang="ru-RU"/>
              </a:p>
            </p:txBody>
          </p:sp>
          <p:sp>
            <p:nvSpPr>
              <p:cNvPr id="163672" name="Freeform 298"/>
              <p:cNvSpPr>
                <a:spLocks/>
              </p:cNvSpPr>
              <p:nvPr/>
            </p:nvSpPr>
            <p:spPr bwMode="auto">
              <a:xfrm>
                <a:off x="1665" y="2122"/>
                <a:ext cx="66" cy="57"/>
              </a:xfrm>
              <a:custGeom>
                <a:avLst/>
                <a:gdLst>
                  <a:gd name="T0" fmla="*/ 61 w 66"/>
                  <a:gd name="T1" fmla="*/ 57 h 57"/>
                  <a:gd name="T2" fmla="*/ 59 w 66"/>
                  <a:gd name="T3" fmla="*/ 51 h 57"/>
                  <a:gd name="T4" fmla="*/ 55 w 66"/>
                  <a:gd name="T5" fmla="*/ 31 h 57"/>
                  <a:gd name="T6" fmla="*/ 49 w 66"/>
                  <a:gd name="T7" fmla="*/ 21 h 57"/>
                  <a:gd name="T8" fmla="*/ 39 w 66"/>
                  <a:gd name="T9" fmla="*/ 13 h 57"/>
                  <a:gd name="T10" fmla="*/ 23 w 66"/>
                  <a:gd name="T11" fmla="*/ 7 h 57"/>
                  <a:gd name="T12" fmla="*/ 0 w 66"/>
                  <a:gd name="T13" fmla="*/ 5 h 57"/>
                  <a:gd name="T14" fmla="*/ 0 w 66"/>
                  <a:gd name="T15" fmla="*/ 0 h 57"/>
                  <a:gd name="T16" fmla="*/ 23 w 66"/>
                  <a:gd name="T17" fmla="*/ 1 h 57"/>
                  <a:gd name="T18" fmla="*/ 40 w 66"/>
                  <a:gd name="T19" fmla="*/ 7 h 57"/>
                  <a:gd name="T20" fmla="*/ 53 w 66"/>
                  <a:gd name="T21" fmla="*/ 16 h 57"/>
                  <a:gd name="T22" fmla="*/ 59 w 66"/>
                  <a:gd name="T23" fmla="*/ 26 h 57"/>
                  <a:gd name="T24" fmla="*/ 64 w 66"/>
                  <a:gd name="T25" fmla="*/ 48 h 57"/>
                  <a:gd name="T26" fmla="*/ 66 w 66"/>
                  <a:gd name="T27" fmla="*/ 57 h 57"/>
                  <a:gd name="T28" fmla="*/ 61 w 66"/>
                  <a:gd name="T29" fmla="*/ 57 h 5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6"/>
                  <a:gd name="T46" fmla="*/ 0 h 57"/>
                  <a:gd name="T47" fmla="*/ 66 w 66"/>
                  <a:gd name="T48" fmla="*/ 57 h 5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6" h="57">
                    <a:moveTo>
                      <a:pt x="61" y="57"/>
                    </a:moveTo>
                    <a:lnTo>
                      <a:pt x="59" y="51"/>
                    </a:lnTo>
                    <a:lnTo>
                      <a:pt x="55" y="31"/>
                    </a:lnTo>
                    <a:lnTo>
                      <a:pt x="49" y="21"/>
                    </a:lnTo>
                    <a:lnTo>
                      <a:pt x="39" y="13"/>
                    </a:lnTo>
                    <a:lnTo>
                      <a:pt x="23" y="7"/>
                    </a:lnTo>
                    <a:lnTo>
                      <a:pt x="0" y="5"/>
                    </a:lnTo>
                    <a:lnTo>
                      <a:pt x="0" y="0"/>
                    </a:lnTo>
                    <a:lnTo>
                      <a:pt x="23" y="1"/>
                    </a:lnTo>
                    <a:lnTo>
                      <a:pt x="40" y="7"/>
                    </a:lnTo>
                    <a:lnTo>
                      <a:pt x="53" y="16"/>
                    </a:lnTo>
                    <a:lnTo>
                      <a:pt x="59" y="26"/>
                    </a:lnTo>
                    <a:lnTo>
                      <a:pt x="64" y="48"/>
                    </a:lnTo>
                    <a:lnTo>
                      <a:pt x="66" y="57"/>
                    </a:lnTo>
                    <a:lnTo>
                      <a:pt x="61" y="57"/>
                    </a:lnTo>
                    <a:close/>
                  </a:path>
                </a:pathLst>
              </a:custGeom>
              <a:solidFill>
                <a:srgbClr val="C195DB"/>
              </a:solidFill>
              <a:ln w="9525">
                <a:noFill/>
                <a:round/>
                <a:headEnd/>
                <a:tailEnd/>
              </a:ln>
            </p:spPr>
            <p:txBody>
              <a:bodyPr/>
              <a:lstStyle/>
              <a:p>
                <a:endParaRPr lang="ru-RU"/>
              </a:p>
            </p:txBody>
          </p:sp>
          <p:sp>
            <p:nvSpPr>
              <p:cNvPr id="163673" name="Freeform 299"/>
              <p:cNvSpPr>
                <a:spLocks/>
              </p:cNvSpPr>
              <p:nvPr/>
            </p:nvSpPr>
            <p:spPr bwMode="auto">
              <a:xfrm>
                <a:off x="1113" y="2046"/>
                <a:ext cx="552" cy="82"/>
              </a:xfrm>
              <a:custGeom>
                <a:avLst/>
                <a:gdLst>
                  <a:gd name="T0" fmla="*/ 552 w 552"/>
                  <a:gd name="T1" fmla="*/ 80 h 82"/>
                  <a:gd name="T2" fmla="*/ 436 w 552"/>
                  <a:gd name="T3" fmla="*/ 82 h 82"/>
                  <a:gd name="T4" fmla="*/ 346 w 552"/>
                  <a:gd name="T5" fmla="*/ 82 h 82"/>
                  <a:gd name="T6" fmla="*/ 248 w 552"/>
                  <a:gd name="T7" fmla="*/ 79 h 82"/>
                  <a:gd name="T8" fmla="*/ 154 w 552"/>
                  <a:gd name="T9" fmla="*/ 70 h 82"/>
                  <a:gd name="T10" fmla="*/ 113 w 552"/>
                  <a:gd name="T11" fmla="*/ 64 h 82"/>
                  <a:gd name="T12" fmla="*/ 74 w 552"/>
                  <a:gd name="T13" fmla="*/ 56 h 82"/>
                  <a:gd name="T14" fmla="*/ 44 w 552"/>
                  <a:gd name="T15" fmla="*/ 47 h 82"/>
                  <a:gd name="T16" fmla="*/ 17 w 552"/>
                  <a:gd name="T17" fmla="*/ 33 h 82"/>
                  <a:gd name="T18" fmla="*/ 4 w 552"/>
                  <a:gd name="T19" fmla="*/ 19 h 82"/>
                  <a:gd name="T20" fmla="*/ 0 w 552"/>
                  <a:gd name="T21" fmla="*/ 11 h 82"/>
                  <a:gd name="T22" fmla="*/ 0 w 552"/>
                  <a:gd name="T23" fmla="*/ 0 h 82"/>
                  <a:gd name="T24" fmla="*/ 4 w 552"/>
                  <a:gd name="T25" fmla="*/ 0 h 82"/>
                  <a:gd name="T26" fmla="*/ 4 w 552"/>
                  <a:gd name="T27" fmla="*/ 8 h 82"/>
                  <a:gd name="T28" fmla="*/ 8 w 552"/>
                  <a:gd name="T29" fmla="*/ 14 h 82"/>
                  <a:gd name="T30" fmla="*/ 22 w 552"/>
                  <a:gd name="T31" fmla="*/ 29 h 82"/>
                  <a:gd name="T32" fmla="*/ 46 w 552"/>
                  <a:gd name="T33" fmla="*/ 40 h 82"/>
                  <a:gd name="T34" fmla="*/ 76 w 552"/>
                  <a:gd name="T35" fmla="*/ 50 h 82"/>
                  <a:gd name="T36" fmla="*/ 112 w 552"/>
                  <a:gd name="T37" fmla="*/ 58 h 82"/>
                  <a:gd name="T38" fmla="*/ 154 w 552"/>
                  <a:gd name="T39" fmla="*/ 64 h 82"/>
                  <a:gd name="T40" fmla="*/ 248 w 552"/>
                  <a:gd name="T41" fmla="*/ 73 h 82"/>
                  <a:gd name="T42" fmla="*/ 346 w 552"/>
                  <a:gd name="T43" fmla="*/ 76 h 82"/>
                  <a:gd name="T44" fmla="*/ 436 w 552"/>
                  <a:gd name="T45" fmla="*/ 76 h 82"/>
                  <a:gd name="T46" fmla="*/ 552 w 552"/>
                  <a:gd name="T47" fmla="*/ 74 h 82"/>
                  <a:gd name="T48" fmla="*/ 552 w 552"/>
                  <a:gd name="T49" fmla="*/ 80 h 8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52"/>
                  <a:gd name="T76" fmla="*/ 0 h 82"/>
                  <a:gd name="T77" fmla="*/ 552 w 552"/>
                  <a:gd name="T78" fmla="*/ 82 h 8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52" h="82">
                    <a:moveTo>
                      <a:pt x="552" y="80"/>
                    </a:moveTo>
                    <a:lnTo>
                      <a:pt x="436" y="82"/>
                    </a:lnTo>
                    <a:lnTo>
                      <a:pt x="346" y="82"/>
                    </a:lnTo>
                    <a:lnTo>
                      <a:pt x="248" y="79"/>
                    </a:lnTo>
                    <a:lnTo>
                      <a:pt x="154" y="70"/>
                    </a:lnTo>
                    <a:lnTo>
                      <a:pt x="113" y="64"/>
                    </a:lnTo>
                    <a:lnTo>
                      <a:pt x="74" y="56"/>
                    </a:lnTo>
                    <a:lnTo>
                      <a:pt x="44" y="47"/>
                    </a:lnTo>
                    <a:lnTo>
                      <a:pt x="17" y="33"/>
                    </a:lnTo>
                    <a:lnTo>
                      <a:pt x="4" y="19"/>
                    </a:lnTo>
                    <a:lnTo>
                      <a:pt x="0" y="11"/>
                    </a:lnTo>
                    <a:lnTo>
                      <a:pt x="0" y="0"/>
                    </a:lnTo>
                    <a:lnTo>
                      <a:pt x="4" y="0"/>
                    </a:lnTo>
                    <a:lnTo>
                      <a:pt x="4" y="8"/>
                    </a:lnTo>
                    <a:lnTo>
                      <a:pt x="8" y="14"/>
                    </a:lnTo>
                    <a:lnTo>
                      <a:pt x="22" y="29"/>
                    </a:lnTo>
                    <a:lnTo>
                      <a:pt x="46" y="40"/>
                    </a:lnTo>
                    <a:lnTo>
                      <a:pt x="76" y="50"/>
                    </a:lnTo>
                    <a:lnTo>
                      <a:pt x="112" y="58"/>
                    </a:lnTo>
                    <a:lnTo>
                      <a:pt x="154" y="64"/>
                    </a:lnTo>
                    <a:lnTo>
                      <a:pt x="248" y="73"/>
                    </a:lnTo>
                    <a:lnTo>
                      <a:pt x="346" y="76"/>
                    </a:lnTo>
                    <a:lnTo>
                      <a:pt x="436" y="76"/>
                    </a:lnTo>
                    <a:lnTo>
                      <a:pt x="552" y="74"/>
                    </a:lnTo>
                    <a:lnTo>
                      <a:pt x="552" y="80"/>
                    </a:lnTo>
                    <a:close/>
                  </a:path>
                </a:pathLst>
              </a:custGeom>
              <a:solidFill>
                <a:srgbClr val="C195DB"/>
              </a:solidFill>
              <a:ln w="9525">
                <a:noFill/>
                <a:round/>
                <a:headEnd/>
                <a:tailEnd/>
              </a:ln>
            </p:spPr>
            <p:txBody>
              <a:bodyPr/>
              <a:lstStyle/>
              <a:p>
                <a:endParaRPr lang="ru-RU"/>
              </a:p>
            </p:txBody>
          </p:sp>
          <p:sp>
            <p:nvSpPr>
              <p:cNvPr id="163674" name="Freeform 300"/>
              <p:cNvSpPr>
                <a:spLocks/>
              </p:cNvSpPr>
              <p:nvPr/>
            </p:nvSpPr>
            <p:spPr bwMode="auto">
              <a:xfrm>
                <a:off x="1664" y="2122"/>
                <a:ext cx="1" cy="6"/>
              </a:xfrm>
              <a:custGeom>
                <a:avLst/>
                <a:gdLst>
                  <a:gd name="T0" fmla="*/ 0 w 1"/>
                  <a:gd name="T1" fmla="*/ 0 h 6"/>
                  <a:gd name="T2" fmla="*/ 0 w 1"/>
                  <a:gd name="T3" fmla="*/ 6 h 6"/>
                  <a:gd name="T4" fmla="*/ 0 w 1"/>
                  <a:gd name="T5" fmla="*/ 0 h 6"/>
                  <a:gd name="T6" fmla="*/ 0 60000 65536"/>
                  <a:gd name="T7" fmla="*/ 0 60000 65536"/>
                  <a:gd name="T8" fmla="*/ 0 60000 65536"/>
                  <a:gd name="T9" fmla="*/ 0 w 1"/>
                  <a:gd name="T10" fmla="*/ 0 h 6"/>
                  <a:gd name="T11" fmla="*/ 1 w 1"/>
                  <a:gd name="T12" fmla="*/ 6 h 6"/>
                </a:gdLst>
                <a:ahLst/>
                <a:cxnLst>
                  <a:cxn ang="T6">
                    <a:pos x="T0" y="T1"/>
                  </a:cxn>
                  <a:cxn ang="T7">
                    <a:pos x="T2" y="T3"/>
                  </a:cxn>
                  <a:cxn ang="T8">
                    <a:pos x="T4" y="T5"/>
                  </a:cxn>
                </a:cxnLst>
                <a:rect l="T9" t="T10" r="T11" b="T12"/>
                <a:pathLst>
                  <a:path w="1" h="6">
                    <a:moveTo>
                      <a:pt x="0" y="0"/>
                    </a:moveTo>
                    <a:lnTo>
                      <a:pt x="0" y="6"/>
                    </a:lnTo>
                    <a:lnTo>
                      <a:pt x="0" y="0"/>
                    </a:lnTo>
                    <a:close/>
                  </a:path>
                </a:pathLst>
              </a:custGeom>
              <a:solidFill>
                <a:srgbClr val="C195DB"/>
              </a:solidFill>
              <a:ln w="9525">
                <a:noFill/>
                <a:round/>
                <a:headEnd/>
                <a:tailEnd/>
              </a:ln>
            </p:spPr>
            <p:txBody>
              <a:bodyPr/>
              <a:lstStyle/>
              <a:p>
                <a:endParaRPr lang="ru-RU"/>
              </a:p>
            </p:txBody>
          </p:sp>
          <p:sp>
            <p:nvSpPr>
              <p:cNvPr id="163675" name="Freeform 301"/>
              <p:cNvSpPr>
                <a:spLocks/>
              </p:cNvSpPr>
              <p:nvPr/>
            </p:nvSpPr>
            <p:spPr bwMode="auto">
              <a:xfrm>
                <a:off x="1113" y="2007"/>
                <a:ext cx="561" cy="77"/>
              </a:xfrm>
              <a:custGeom>
                <a:avLst/>
                <a:gdLst>
                  <a:gd name="T0" fmla="*/ 0 w 561"/>
                  <a:gd name="T1" fmla="*/ 38 h 77"/>
                  <a:gd name="T2" fmla="*/ 2 w 561"/>
                  <a:gd name="T3" fmla="*/ 30 h 77"/>
                  <a:gd name="T4" fmla="*/ 8 w 561"/>
                  <a:gd name="T5" fmla="*/ 20 h 77"/>
                  <a:gd name="T6" fmla="*/ 27 w 561"/>
                  <a:gd name="T7" fmla="*/ 9 h 77"/>
                  <a:gd name="T8" fmla="*/ 54 w 561"/>
                  <a:gd name="T9" fmla="*/ 3 h 77"/>
                  <a:gd name="T10" fmla="*/ 87 w 561"/>
                  <a:gd name="T11" fmla="*/ 0 h 77"/>
                  <a:gd name="T12" fmla="*/ 126 w 561"/>
                  <a:gd name="T13" fmla="*/ 0 h 77"/>
                  <a:gd name="T14" fmla="*/ 169 w 561"/>
                  <a:gd name="T15" fmla="*/ 3 h 77"/>
                  <a:gd name="T16" fmla="*/ 265 w 561"/>
                  <a:gd name="T17" fmla="*/ 14 h 77"/>
                  <a:gd name="T18" fmla="*/ 363 w 561"/>
                  <a:gd name="T19" fmla="*/ 31 h 77"/>
                  <a:gd name="T20" fmla="*/ 452 w 561"/>
                  <a:gd name="T21" fmla="*/ 49 h 77"/>
                  <a:gd name="T22" fmla="*/ 561 w 561"/>
                  <a:gd name="T23" fmla="*/ 73 h 77"/>
                  <a:gd name="T24" fmla="*/ 558 w 561"/>
                  <a:gd name="T25" fmla="*/ 77 h 77"/>
                  <a:gd name="T26" fmla="*/ 449 w 561"/>
                  <a:gd name="T27" fmla="*/ 54 h 77"/>
                  <a:gd name="T28" fmla="*/ 360 w 561"/>
                  <a:gd name="T29" fmla="*/ 36 h 77"/>
                  <a:gd name="T30" fmla="*/ 263 w 561"/>
                  <a:gd name="T31" fmla="*/ 18 h 77"/>
                  <a:gd name="T32" fmla="*/ 169 w 561"/>
                  <a:gd name="T33" fmla="*/ 8 h 77"/>
                  <a:gd name="T34" fmla="*/ 126 w 561"/>
                  <a:gd name="T35" fmla="*/ 5 h 77"/>
                  <a:gd name="T36" fmla="*/ 87 w 561"/>
                  <a:gd name="T37" fmla="*/ 5 h 77"/>
                  <a:gd name="T38" fmla="*/ 54 w 561"/>
                  <a:gd name="T39" fmla="*/ 8 h 77"/>
                  <a:gd name="T40" fmla="*/ 30 w 561"/>
                  <a:gd name="T41" fmla="*/ 14 h 77"/>
                  <a:gd name="T42" fmla="*/ 13 w 561"/>
                  <a:gd name="T43" fmla="*/ 25 h 77"/>
                  <a:gd name="T44" fmla="*/ 6 w 561"/>
                  <a:gd name="T45" fmla="*/ 33 h 77"/>
                  <a:gd name="T46" fmla="*/ 4 w 561"/>
                  <a:gd name="T47" fmla="*/ 41 h 77"/>
                  <a:gd name="T48" fmla="*/ 0 w 561"/>
                  <a:gd name="T49" fmla="*/ 38 h 7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61"/>
                  <a:gd name="T76" fmla="*/ 0 h 77"/>
                  <a:gd name="T77" fmla="*/ 561 w 561"/>
                  <a:gd name="T78" fmla="*/ 77 h 7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61" h="77">
                    <a:moveTo>
                      <a:pt x="0" y="38"/>
                    </a:moveTo>
                    <a:lnTo>
                      <a:pt x="2" y="30"/>
                    </a:lnTo>
                    <a:lnTo>
                      <a:pt x="8" y="20"/>
                    </a:lnTo>
                    <a:lnTo>
                      <a:pt x="27" y="9"/>
                    </a:lnTo>
                    <a:lnTo>
                      <a:pt x="54" y="3"/>
                    </a:lnTo>
                    <a:lnTo>
                      <a:pt x="87" y="0"/>
                    </a:lnTo>
                    <a:lnTo>
                      <a:pt x="126" y="0"/>
                    </a:lnTo>
                    <a:lnTo>
                      <a:pt x="169" y="3"/>
                    </a:lnTo>
                    <a:lnTo>
                      <a:pt x="265" y="14"/>
                    </a:lnTo>
                    <a:lnTo>
                      <a:pt x="363" y="31"/>
                    </a:lnTo>
                    <a:lnTo>
                      <a:pt x="452" y="49"/>
                    </a:lnTo>
                    <a:lnTo>
                      <a:pt x="561" y="73"/>
                    </a:lnTo>
                    <a:lnTo>
                      <a:pt x="558" y="77"/>
                    </a:lnTo>
                    <a:lnTo>
                      <a:pt x="449" y="54"/>
                    </a:lnTo>
                    <a:lnTo>
                      <a:pt x="360" y="36"/>
                    </a:lnTo>
                    <a:lnTo>
                      <a:pt x="263" y="18"/>
                    </a:lnTo>
                    <a:lnTo>
                      <a:pt x="169" y="8"/>
                    </a:lnTo>
                    <a:lnTo>
                      <a:pt x="126" y="5"/>
                    </a:lnTo>
                    <a:lnTo>
                      <a:pt x="87" y="5"/>
                    </a:lnTo>
                    <a:lnTo>
                      <a:pt x="54" y="8"/>
                    </a:lnTo>
                    <a:lnTo>
                      <a:pt x="30" y="14"/>
                    </a:lnTo>
                    <a:lnTo>
                      <a:pt x="13" y="25"/>
                    </a:lnTo>
                    <a:lnTo>
                      <a:pt x="6" y="33"/>
                    </a:lnTo>
                    <a:lnTo>
                      <a:pt x="4" y="41"/>
                    </a:lnTo>
                    <a:lnTo>
                      <a:pt x="0" y="38"/>
                    </a:lnTo>
                    <a:close/>
                  </a:path>
                </a:pathLst>
              </a:custGeom>
              <a:solidFill>
                <a:srgbClr val="C195DB"/>
              </a:solidFill>
              <a:ln w="9525">
                <a:noFill/>
                <a:round/>
                <a:headEnd/>
                <a:tailEnd/>
              </a:ln>
            </p:spPr>
            <p:txBody>
              <a:bodyPr/>
              <a:lstStyle/>
              <a:p>
                <a:endParaRPr lang="ru-RU"/>
              </a:p>
            </p:txBody>
          </p:sp>
          <p:sp>
            <p:nvSpPr>
              <p:cNvPr id="163676" name="Freeform 302"/>
              <p:cNvSpPr>
                <a:spLocks/>
              </p:cNvSpPr>
              <p:nvPr/>
            </p:nvSpPr>
            <p:spPr bwMode="auto">
              <a:xfrm>
                <a:off x="1112" y="2044"/>
                <a:ext cx="4" cy="3"/>
              </a:xfrm>
              <a:custGeom>
                <a:avLst/>
                <a:gdLst>
                  <a:gd name="T0" fmla="*/ 0 w 4"/>
                  <a:gd name="T1" fmla="*/ 1 h 3"/>
                  <a:gd name="T2" fmla="*/ 0 w 4"/>
                  <a:gd name="T3" fmla="*/ 0 h 3"/>
                  <a:gd name="T4" fmla="*/ 4 w 4"/>
                  <a:gd name="T5" fmla="*/ 3 h 3"/>
                  <a:gd name="T6" fmla="*/ 4 w 4"/>
                  <a:gd name="T7" fmla="*/ 1 h 3"/>
                  <a:gd name="T8" fmla="*/ 0 w 4"/>
                  <a:gd name="T9" fmla="*/ 1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1"/>
                    </a:moveTo>
                    <a:lnTo>
                      <a:pt x="0" y="0"/>
                    </a:lnTo>
                    <a:lnTo>
                      <a:pt x="4" y="3"/>
                    </a:lnTo>
                    <a:lnTo>
                      <a:pt x="4" y="1"/>
                    </a:lnTo>
                    <a:lnTo>
                      <a:pt x="0" y="1"/>
                    </a:lnTo>
                    <a:close/>
                  </a:path>
                </a:pathLst>
              </a:custGeom>
              <a:solidFill>
                <a:srgbClr val="C195DB"/>
              </a:solidFill>
              <a:ln w="9525">
                <a:noFill/>
                <a:round/>
                <a:headEnd/>
                <a:tailEnd/>
              </a:ln>
            </p:spPr>
            <p:txBody>
              <a:bodyPr/>
              <a:lstStyle/>
              <a:p>
                <a:endParaRPr lang="ru-RU"/>
              </a:p>
            </p:txBody>
          </p:sp>
          <p:sp>
            <p:nvSpPr>
              <p:cNvPr id="163677" name="Freeform 303"/>
              <p:cNvSpPr>
                <a:spLocks/>
              </p:cNvSpPr>
              <p:nvPr/>
            </p:nvSpPr>
            <p:spPr bwMode="auto">
              <a:xfrm>
                <a:off x="1670" y="2040"/>
                <a:ext cx="73" cy="46"/>
              </a:xfrm>
              <a:custGeom>
                <a:avLst/>
                <a:gdLst>
                  <a:gd name="T0" fmla="*/ 3 w 73"/>
                  <a:gd name="T1" fmla="*/ 40 h 46"/>
                  <a:gd name="T2" fmla="*/ 13 w 73"/>
                  <a:gd name="T3" fmla="*/ 42 h 46"/>
                  <a:gd name="T4" fmla="*/ 22 w 73"/>
                  <a:gd name="T5" fmla="*/ 42 h 46"/>
                  <a:gd name="T6" fmla="*/ 37 w 73"/>
                  <a:gd name="T7" fmla="*/ 40 h 46"/>
                  <a:gd name="T8" fmla="*/ 48 w 73"/>
                  <a:gd name="T9" fmla="*/ 32 h 46"/>
                  <a:gd name="T10" fmla="*/ 57 w 73"/>
                  <a:gd name="T11" fmla="*/ 24 h 46"/>
                  <a:gd name="T12" fmla="*/ 67 w 73"/>
                  <a:gd name="T13" fmla="*/ 6 h 46"/>
                  <a:gd name="T14" fmla="*/ 69 w 73"/>
                  <a:gd name="T15" fmla="*/ 0 h 46"/>
                  <a:gd name="T16" fmla="*/ 73 w 73"/>
                  <a:gd name="T17" fmla="*/ 0 h 46"/>
                  <a:gd name="T18" fmla="*/ 72 w 73"/>
                  <a:gd name="T19" fmla="*/ 10 h 46"/>
                  <a:gd name="T20" fmla="*/ 63 w 73"/>
                  <a:gd name="T21" fmla="*/ 29 h 46"/>
                  <a:gd name="T22" fmla="*/ 52 w 73"/>
                  <a:gd name="T23" fmla="*/ 37 h 46"/>
                  <a:gd name="T24" fmla="*/ 41 w 73"/>
                  <a:gd name="T25" fmla="*/ 44 h 46"/>
                  <a:gd name="T26" fmla="*/ 22 w 73"/>
                  <a:gd name="T27" fmla="*/ 46 h 46"/>
                  <a:gd name="T28" fmla="*/ 13 w 73"/>
                  <a:gd name="T29" fmla="*/ 46 h 46"/>
                  <a:gd name="T30" fmla="*/ 0 w 73"/>
                  <a:gd name="T31" fmla="*/ 44 h 46"/>
                  <a:gd name="T32" fmla="*/ 3 w 73"/>
                  <a:gd name="T33" fmla="*/ 40 h 4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3"/>
                  <a:gd name="T52" fmla="*/ 0 h 46"/>
                  <a:gd name="T53" fmla="*/ 73 w 73"/>
                  <a:gd name="T54" fmla="*/ 46 h 4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3" h="46">
                    <a:moveTo>
                      <a:pt x="3" y="40"/>
                    </a:moveTo>
                    <a:lnTo>
                      <a:pt x="13" y="42"/>
                    </a:lnTo>
                    <a:lnTo>
                      <a:pt x="22" y="42"/>
                    </a:lnTo>
                    <a:lnTo>
                      <a:pt x="37" y="40"/>
                    </a:lnTo>
                    <a:lnTo>
                      <a:pt x="48" y="32"/>
                    </a:lnTo>
                    <a:lnTo>
                      <a:pt x="57" y="24"/>
                    </a:lnTo>
                    <a:lnTo>
                      <a:pt x="67" y="6"/>
                    </a:lnTo>
                    <a:lnTo>
                      <a:pt x="69" y="0"/>
                    </a:lnTo>
                    <a:lnTo>
                      <a:pt x="73" y="0"/>
                    </a:lnTo>
                    <a:lnTo>
                      <a:pt x="72" y="10"/>
                    </a:lnTo>
                    <a:lnTo>
                      <a:pt x="63" y="29"/>
                    </a:lnTo>
                    <a:lnTo>
                      <a:pt x="52" y="37"/>
                    </a:lnTo>
                    <a:lnTo>
                      <a:pt x="41" y="44"/>
                    </a:lnTo>
                    <a:lnTo>
                      <a:pt x="22" y="46"/>
                    </a:lnTo>
                    <a:lnTo>
                      <a:pt x="13" y="46"/>
                    </a:lnTo>
                    <a:lnTo>
                      <a:pt x="0" y="44"/>
                    </a:lnTo>
                    <a:lnTo>
                      <a:pt x="3" y="40"/>
                    </a:lnTo>
                    <a:close/>
                  </a:path>
                </a:pathLst>
              </a:custGeom>
              <a:solidFill>
                <a:srgbClr val="C195DB"/>
              </a:solidFill>
              <a:ln w="9525">
                <a:noFill/>
                <a:round/>
                <a:headEnd/>
                <a:tailEnd/>
              </a:ln>
            </p:spPr>
            <p:txBody>
              <a:bodyPr/>
              <a:lstStyle/>
              <a:p>
                <a:endParaRPr lang="ru-RU"/>
              </a:p>
            </p:txBody>
          </p:sp>
          <p:sp>
            <p:nvSpPr>
              <p:cNvPr id="163678" name="Freeform 304"/>
              <p:cNvSpPr>
                <a:spLocks/>
              </p:cNvSpPr>
              <p:nvPr/>
            </p:nvSpPr>
            <p:spPr bwMode="auto">
              <a:xfrm>
                <a:off x="1671" y="2079"/>
                <a:ext cx="3" cy="5"/>
              </a:xfrm>
              <a:custGeom>
                <a:avLst/>
                <a:gdLst>
                  <a:gd name="T0" fmla="*/ 0 w 3"/>
                  <a:gd name="T1" fmla="*/ 5 h 5"/>
                  <a:gd name="T2" fmla="*/ 3 w 3"/>
                  <a:gd name="T3" fmla="*/ 0 h 5"/>
                  <a:gd name="T4" fmla="*/ 0 w 3"/>
                  <a:gd name="T5" fmla="*/ 5 h 5"/>
                  <a:gd name="T6" fmla="*/ 0 60000 65536"/>
                  <a:gd name="T7" fmla="*/ 0 60000 65536"/>
                  <a:gd name="T8" fmla="*/ 0 60000 65536"/>
                  <a:gd name="T9" fmla="*/ 0 w 3"/>
                  <a:gd name="T10" fmla="*/ 0 h 5"/>
                  <a:gd name="T11" fmla="*/ 3 w 3"/>
                  <a:gd name="T12" fmla="*/ 5 h 5"/>
                </a:gdLst>
                <a:ahLst/>
                <a:cxnLst>
                  <a:cxn ang="T6">
                    <a:pos x="T0" y="T1"/>
                  </a:cxn>
                  <a:cxn ang="T7">
                    <a:pos x="T2" y="T3"/>
                  </a:cxn>
                  <a:cxn ang="T8">
                    <a:pos x="T4" y="T5"/>
                  </a:cxn>
                </a:cxnLst>
                <a:rect l="T9" t="T10" r="T11" b="T12"/>
                <a:pathLst>
                  <a:path w="3" h="5">
                    <a:moveTo>
                      <a:pt x="0" y="5"/>
                    </a:moveTo>
                    <a:lnTo>
                      <a:pt x="3" y="0"/>
                    </a:lnTo>
                    <a:lnTo>
                      <a:pt x="0" y="5"/>
                    </a:lnTo>
                    <a:close/>
                  </a:path>
                </a:pathLst>
              </a:custGeom>
              <a:solidFill>
                <a:srgbClr val="C195DB"/>
              </a:solidFill>
              <a:ln w="9525">
                <a:noFill/>
                <a:round/>
                <a:headEnd/>
                <a:tailEnd/>
              </a:ln>
            </p:spPr>
            <p:txBody>
              <a:bodyPr/>
              <a:lstStyle/>
              <a:p>
                <a:endParaRPr lang="ru-RU"/>
              </a:p>
            </p:txBody>
          </p:sp>
          <p:sp>
            <p:nvSpPr>
              <p:cNvPr id="163679" name="Freeform 305"/>
              <p:cNvSpPr>
                <a:spLocks/>
              </p:cNvSpPr>
              <p:nvPr/>
            </p:nvSpPr>
            <p:spPr bwMode="auto">
              <a:xfrm>
                <a:off x="1342" y="2792"/>
                <a:ext cx="544" cy="323"/>
              </a:xfrm>
              <a:custGeom>
                <a:avLst/>
                <a:gdLst>
                  <a:gd name="T0" fmla="*/ 544 w 544"/>
                  <a:gd name="T1" fmla="*/ 0 h 323"/>
                  <a:gd name="T2" fmla="*/ 523 w 544"/>
                  <a:gd name="T3" fmla="*/ 18 h 323"/>
                  <a:gd name="T4" fmla="*/ 500 w 544"/>
                  <a:gd name="T5" fmla="*/ 36 h 323"/>
                  <a:gd name="T6" fmla="*/ 469 w 544"/>
                  <a:gd name="T7" fmla="*/ 61 h 323"/>
                  <a:gd name="T8" fmla="*/ 433 w 544"/>
                  <a:gd name="T9" fmla="*/ 91 h 323"/>
                  <a:gd name="T10" fmla="*/ 390 w 544"/>
                  <a:gd name="T11" fmla="*/ 125 h 323"/>
                  <a:gd name="T12" fmla="*/ 345 w 544"/>
                  <a:gd name="T13" fmla="*/ 158 h 323"/>
                  <a:gd name="T14" fmla="*/ 322 w 544"/>
                  <a:gd name="T15" fmla="*/ 175 h 323"/>
                  <a:gd name="T16" fmla="*/ 298 w 544"/>
                  <a:gd name="T17" fmla="*/ 192 h 323"/>
                  <a:gd name="T18" fmla="*/ 249 w 544"/>
                  <a:gd name="T19" fmla="*/ 224 h 323"/>
                  <a:gd name="T20" fmla="*/ 225 w 544"/>
                  <a:gd name="T21" fmla="*/ 239 h 323"/>
                  <a:gd name="T22" fmla="*/ 202 w 544"/>
                  <a:gd name="T23" fmla="*/ 256 h 323"/>
                  <a:gd name="T24" fmla="*/ 157 w 544"/>
                  <a:gd name="T25" fmla="*/ 280 h 323"/>
                  <a:gd name="T26" fmla="*/ 135 w 544"/>
                  <a:gd name="T27" fmla="*/ 291 h 323"/>
                  <a:gd name="T28" fmla="*/ 115 w 544"/>
                  <a:gd name="T29" fmla="*/ 301 h 323"/>
                  <a:gd name="T30" fmla="*/ 95 w 544"/>
                  <a:gd name="T31" fmla="*/ 310 h 323"/>
                  <a:gd name="T32" fmla="*/ 77 w 544"/>
                  <a:gd name="T33" fmla="*/ 316 h 323"/>
                  <a:gd name="T34" fmla="*/ 60 w 544"/>
                  <a:gd name="T35" fmla="*/ 320 h 323"/>
                  <a:gd name="T36" fmla="*/ 52 w 544"/>
                  <a:gd name="T37" fmla="*/ 322 h 323"/>
                  <a:gd name="T38" fmla="*/ 45 w 544"/>
                  <a:gd name="T39" fmla="*/ 322 h 323"/>
                  <a:gd name="T40" fmla="*/ 37 w 544"/>
                  <a:gd name="T41" fmla="*/ 323 h 323"/>
                  <a:gd name="T42" fmla="*/ 31 w 544"/>
                  <a:gd name="T43" fmla="*/ 322 h 323"/>
                  <a:gd name="T44" fmla="*/ 25 w 544"/>
                  <a:gd name="T45" fmla="*/ 322 h 323"/>
                  <a:gd name="T46" fmla="*/ 20 w 544"/>
                  <a:gd name="T47" fmla="*/ 318 h 323"/>
                  <a:gd name="T48" fmla="*/ 15 w 544"/>
                  <a:gd name="T49" fmla="*/ 317 h 323"/>
                  <a:gd name="T50" fmla="*/ 11 w 544"/>
                  <a:gd name="T51" fmla="*/ 314 h 323"/>
                  <a:gd name="T52" fmla="*/ 7 w 544"/>
                  <a:gd name="T53" fmla="*/ 311 h 323"/>
                  <a:gd name="T54" fmla="*/ 5 w 544"/>
                  <a:gd name="T55" fmla="*/ 306 h 323"/>
                  <a:gd name="T56" fmla="*/ 1 w 544"/>
                  <a:gd name="T57" fmla="*/ 301 h 323"/>
                  <a:gd name="T58" fmla="*/ 0 w 544"/>
                  <a:gd name="T59" fmla="*/ 295 h 323"/>
                  <a:gd name="T60" fmla="*/ 0 w 544"/>
                  <a:gd name="T61" fmla="*/ 290 h 323"/>
                  <a:gd name="T62" fmla="*/ 0 w 544"/>
                  <a:gd name="T63" fmla="*/ 286 h 323"/>
                  <a:gd name="T64" fmla="*/ 1 w 544"/>
                  <a:gd name="T65" fmla="*/ 279 h 323"/>
                  <a:gd name="T66" fmla="*/ 3 w 544"/>
                  <a:gd name="T67" fmla="*/ 275 h 323"/>
                  <a:gd name="T68" fmla="*/ 9 w 544"/>
                  <a:gd name="T69" fmla="*/ 264 h 323"/>
                  <a:gd name="T70" fmla="*/ 18 w 544"/>
                  <a:gd name="T71" fmla="*/ 251 h 323"/>
                  <a:gd name="T72" fmla="*/ 31 w 544"/>
                  <a:gd name="T73" fmla="*/ 240 h 323"/>
                  <a:gd name="T74" fmla="*/ 45 w 544"/>
                  <a:gd name="T75" fmla="*/ 228 h 323"/>
                  <a:gd name="T76" fmla="*/ 63 w 544"/>
                  <a:gd name="T77" fmla="*/ 215 h 323"/>
                  <a:gd name="T78" fmla="*/ 82 w 544"/>
                  <a:gd name="T79" fmla="*/ 202 h 323"/>
                  <a:gd name="T80" fmla="*/ 102 w 544"/>
                  <a:gd name="T81" fmla="*/ 189 h 323"/>
                  <a:gd name="T82" fmla="*/ 125 w 544"/>
                  <a:gd name="T83" fmla="*/ 177 h 323"/>
                  <a:gd name="T84" fmla="*/ 148 w 544"/>
                  <a:gd name="T85" fmla="*/ 164 h 323"/>
                  <a:gd name="T86" fmla="*/ 198 w 544"/>
                  <a:gd name="T87" fmla="*/ 139 h 323"/>
                  <a:gd name="T88" fmla="*/ 251 w 544"/>
                  <a:gd name="T89" fmla="*/ 114 h 323"/>
                  <a:gd name="T90" fmla="*/ 304 w 544"/>
                  <a:gd name="T91" fmla="*/ 91 h 323"/>
                  <a:gd name="T92" fmla="*/ 358 w 544"/>
                  <a:gd name="T93" fmla="*/ 69 h 323"/>
                  <a:gd name="T94" fmla="*/ 407 w 544"/>
                  <a:gd name="T95" fmla="*/ 50 h 323"/>
                  <a:gd name="T96" fmla="*/ 451 w 544"/>
                  <a:gd name="T97" fmla="*/ 33 h 323"/>
                  <a:gd name="T98" fmla="*/ 519 w 544"/>
                  <a:gd name="T99" fmla="*/ 8 h 323"/>
                  <a:gd name="T100" fmla="*/ 544 w 544"/>
                  <a:gd name="T101" fmla="*/ 0 h 32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44"/>
                  <a:gd name="T154" fmla="*/ 0 h 323"/>
                  <a:gd name="T155" fmla="*/ 544 w 544"/>
                  <a:gd name="T156" fmla="*/ 323 h 32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44" h="323">
                    <a:moveTo>
                      <a:pt x="544" y="0"/>
                    </a:moveTo>
                    <a:lnTo>
                      <a:pt x="523" y="18"/>
                    </a:lnTo>
                    <a:lnTo>
                      <a:pt x="500" y="36"/>
                    </a:lnTo>
                    <a:lnTo>
                      <a:pt x="469" y="61"/>
                    </a:lnTo>
                    <a:lnTo>
                      <a:pt x="433" y="91"/>
                    </a:lnTo>
                    <a:lnTo>
                      <a:pt x="390" y="125"/>
                    </a:lnTo>
                    <a:lnTo>
                      <a:pt x="345" y="158"/>
                    </a:lnTo>
                    <a:lnTo>
                      <a:pt x="322" y="175"/>
                    </a:lnTo>
                    <a:lnTo>
                      <a:pt x="298" y="192"/>
                    </a:lnTo>
                    <a:lnTo>
                      <a:pt x="249" y="224"/>
                    </a:lnTo>
                    <a:lnTo>
                      <a:pt x="225" y="239"/>
                    </a:lnTo>
                    <a:lnTo>
                      <a:pt x="202" y="256"/>
                    </a:lnTo>
                    <a:lnTo>
                      <a:pt x="157" y="280"/>
                    </a:lnTo>
                    <a:lnTo>
                      <a:pt x="135" y="291"/>
                    </a:lnTo>
                    <a:lnTo>
                      <a:pt x="115" y="301"/>
                    </a:lnTo>
                    <a:lnTo>
                      <a:pt x="95" y="310"/>
                    </a:lnTo>
                    <a:lnTo>
                      <a:pt x="77" y="316"/>
                    </a:lnTo>
                    <a:lnTo>
                      <a:pt x="60" y="320"/>
                    </a:lnTo>
                    <a:lnTo>
                      <a:pt x="52" y="322"/>
                    </a:lnTo>
                    <a:lnTo>
                      <a:pt x="45" y="322"/>
                    </a:lnTo>
                    <a:lnTo>
                      <a:pt x="37" y="323"/>
                    </a:lnTo>
                    <a:lnTo>
                      <a:pt x="31" y="322"/>
                    </a:lnTo>
                    <a:lnTo>
                      <a:pt x="25" y="322"/>
                    </a:lnTo>
                    <a:lnTo>
                      <a:pt x="20" y="318"/>
                    </a:lnTo>
                    <a:lnTo>
                      <a:pt x="15" y="317"/>
                    </a:lnTo>
                    <a:lnTo>
                      <a:pt x="11" y="314"/>
                    </a:lnTo>
                    <a:lnTo>
                      <a:pt x="7" y="311"/>
                    </a:lnTo>
                    <a:lnTo>
                      <a:pt x="5" y="306"/>
                    </a:lnTo>
                    <a:lnTo>
                      <a:pt x="1" y="301"/>
                    </a:lnTo>
                    <a:lnTo>
                      <a:pt x="0" y="295"/>
                    </a:lnTo>
                    <a:lnTo>
                      <a:pt x="0" y="290"/>
                    </a:lnTo>
                    <a:lnTo>
                      <a:pt x="0" y="286"/>
                    </a:lnTo>
                    <a:lnTo>
                      <a:pt x="1" y="279"/>
                    </a:lnTo>
                    <a:lnTo>
                      <a:pt x="3" y="275"/>
                    </a:lnTo>
                    <a:lnTo>
                      <a:pt x="9" y="264"/>
                    </a:lnTo>
                    <a:lnTo>
                      <a:pt x="18" y="251"/>
                    </a:lnTo>
                    <a:lnTo>
                      <a:pt x="31" y="240"/>
                    </a:lnTo>
                    <a:lnTo>
                      <a:pt x="45" y="228"/>
                    </a:lnTo>
                    <a:lnTo>
                      <a:pt x="63" y="215"/>
                    </a:lnTo>
                    <a:lnTo>
                      <a:pt x="82" y="202"/>
                    </a:lnTo>
                    <a:lnTo>
                      <a:pt x="102" y="189"/>
                    </a:lnTo>
                    <a:lnTo>
                      <a:pt x="125" y="177"/>
                    </a:lnTo>
                    <a:lnTo>
                      <a:pt x="148" y="164"/>
                    </a:lnTo>
                    <a:lnTo>
                      <a:pt x="198" y="139"/>
                    </a:lnTo>
                    <a:lnTo>
                      <a:pt x="251" y="114"/>
                    </a:lnTo>
                    <a:lnTo>
                      <a:pt x="304" y="91"/>
                    </a:lnTo>
                    <a:lnTo>
                      <a:pt x="358" y="69"/>
                    </a:lnTo>
                    <a:lnTo>
                      <a:pt x="407" y="50"/>
                    </a:lnTo>
                    <a:lnTo>
                      <a:pt x="451" y="33"/>
                    </a:lnTo>
                    <a:lnTo>
                      <a:pt x="519" y="8"/>
                    </a:lnTo>
                    <a:lnTo>
                      <a:pt x="544" y="0"/>
                    </a:lnTo>
                    <a:close/>
                  </a:path>
                </a:pathLst>
              </a:custGeom>
              <a:solidFill>
                <a:srgbClr val="844CD6"/>
              </a:solidFill>
              <a:ln w="9525">
                <a:noFill/>
                <a:round/>
                <a:headEnd/>
                <a:tailEnd/>
              </a:ln>
            </p:spPr>
            <p:txBody>
              <a:bodyPr/>
              <a:lstStyle/>
              <a:p>
                <a:endParaRPr lang="ru-RU"/>
              </a:p>
            </p:txBody>
          </p:sp>
          <p:sp>
            <p:nvSpPr>
              <p:cNvPr id="163680" name="Freeform 306"/>
              <p:cNvSpPr>
                <a:spLocks/>
              </p:cNvSpPr>
              <p:nvPr/>
            </p:nvSpPr>
            <p:spPr bwMode="auto">
              <a:xfrm>
                <a:off x="1343" y="2788"/>
                <a:ext cx="546" cy="329"/>
              </a:xfrm>
              <a:custGeom>
                <a:avLst/>
                <a:gdLst>
                  <a:gd name="T0" fmla="*/ 546 w 546"/>
                  <a:gd name="T1" fmla="*/ 5 h 329"/>
                  <a:gd name="T2" fmla="*/ 470 w 546"/>
                  <a:gd name="T3" fmla="*/ 66 h 329"/>
                  <a:gd name="T4" fmla="*/ 391 w 546"/>
                  <a:gd name="T5" fmla="*/ 128 h 329"/>
                  <a:gd name="T6" fmla="*/ 299 w 546"/>
                  <a:gd name="T7" fmla="*/ 198 h 329"/>
                  <a:gd name="T8" fmla="*/ 203 w 546"/>
                  <a:gd name="T9" fmla="*/ 259 h 329"/>
                  <a:gd name="T10" fmla="*/ 157 w 546"/>
                  <a:gd name="T11" fmla="*/ 288 h 329"/>
                  <a:gd name="T12" fmla="*/ 134 w 546"/>
                  <a:gd name="T13" fmla="*/ 299 h 329"/>
                  <a:gd name="T14" fmla="*/ 114 w 546"/>
                  <a:gd name="T15" fmla="*/ 308 h 329"/>
                  <a:gd name="T16" fmla="*/ 76 w 546"/>
                  <a:gd name="T17" fmla="*/ 322 h 329"/>
                  <a:gd name="T18" fmla="*/ 59 w 546"/>
                  <a:gd name="T19" fmla="*/ 327 h 329"/>
                  <a:gd name="T20" fmla="*/ 44 w 546"/>
                  <a:gd name="T21" fmla="*/ 329 h 329"/>
                  <a:gd name="T22" fmla="*/ 30 w 546"/>
                  <a:gd name="T23" fmla="*/ 329 h 329"/>
                  <a:gd name="T24" fmla="*/ 19 w 546"/>
                  <a:gd name="T25" fmla="*/ 326 h 329"/>
                  <a:gd name="T26" fmla="*/ 6 w 546"/>
                  <a:gd name="T27" fmla="*/ 320 h 329"/>
                  <a:gd name="T28" fmla="*/ 0 w 546"/>
                  <a:gd name="T29" fmla="*/ 311 h 329"/>
                  <a:gd name="T30" fmla="*/ 5 w 546"/>
                  <a:gd name="T31" fmla="*/ 307 h 329"/>
                  <a:gd name="T32" fmla="*/ 11 w 546"/>
                  <a:gd name="T33" fmla="*/ 315 h 329"/>
                  <a:gd name="T34" fmla="*/ 21 w 546"/>
                  <a:gd name="T35" fmla="*/ 320 h 329"/>
                  <a:gd name="T36" fmla="*/ 30 w 546"/>
                  <a:gd name="T37" fmla="*/ 322 h 329"/>
                  <a:gd name="T38" fmla="*/ 44 w 546"/>
                  <a:gd name="T39" fmla="*/ 322 h 329"/>
                  <a:gd name="T40" fmla="*/ 57 w 546"/>
                  <a:gd name="T41" fmla="*/ 321 h 329"/>
                  <a:gd name="T42" fmla="*/ 74 w 546"/>
                  <a:gd name="T43" fmla="*/ 316 h 329"/>
                  <a:gd name="T44" fmla="*/ 113 w 546"/>
                  <a:gd name="T45" fmla="*/ 301 h 329"/>
                  <a:gd name="T46" fmla="*/ 133 w 546"/>
                  <a:gd name="T47" fmla="*/ 292 h 329"/>
                  <a:gd name="T48" fmla="*/ 155 w 546"/>
                  <a:gd name="T49" fmla="*/ 281 h 329"/>
                  <a:gd name="T50" fmla="*/ 198 w 546"/>
                  <a:gd name="T51" fmla="*/ 254 h 329"/>
                  <a:gd name="T52" fmla="*/ 294 w 546"/>
                  <a:gd name="T53" fmla="*/ 193 h 329"/>
                  <a:gd name="T54" fmla="*/ 386 w 546"/>
                  <a:gd name="T55" fmla="*/ 123 h 329"/>
                  <a:gd name="T56" fmla="*/ 465 w 546"/>
                  <a:gd name="T57" fmla="*/ 62 h 329"/>
                  <a:gd name="T58" fmla="*/ 542 w 546"/>
                  <a:gd name="T59" fmla="*/ 0 h 329"/>
                  <a:gd name="T60" fmla="*/ 546 w 546"/>
                  <a:gd name="T61" fmla="*/ 5 h 32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546"/>
                  <a:gd name="T94" fmla="*/ 0 h 329"/>
                  <a:gd name="T95" fmla="*/ 546 w 546"/>
                  <a:gd name="T96" fmla="*/ 329 h 32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546" h="329">
                    <a:moveTo>
                      <a:pt x="546" y="5"/>
                    </a:moveTo>
                    <a:lnTo>
                      <a:pt x="470" y="66"/>
                    </a:lnTo>
                    <a:lnTo>
                      <a:pt x="391" y="128"/>
                    </a:lnTo>
                    <a:lnTo>
                      <a:pt x="299" y="198"/>
                    </a:lnTo>
                    <a:lnTo>
                      <a:pt x="203" y="259"/>
                    </a:lnTo>
                    <a:lnTo>
                      <a:pt x="157" y="288"/>
                    </a:lnTo>
                    <a:lnTo>
                      <a:pt x="134" y="299"/>
                    </a:lnTo>
                    <a:lnTo>
                      <a:pt x="114" y="308"/>
                    </a:lnTo>
                    <a:lnTo>
                      <a:pt x="76" y="322"/>
                    </a:lnTo>
                    <a:lnTo>
                      <a:pt x="59" y="327"/>
                    </a:lnTo>
                    <a:lnTo>
                      <a:pt x="44" y="329"/>
                    </a:lnTo>
                    <a:lnTo>
                      <a:pt x="30" y="329"/>
                    </a:lnTo>
                    <a:lnTo>
                      <a:pt x="19" y="326"/>
                    </a:lnTo>
                    <a:lnTo>
                      <a:pt x="6" y="320"/>
                    </a:lnTo>
                    <a:lnTo>
                      <a:pt x="0" y="311"/>
                    </a:lnTo>
                    <a:lnTo>
                      <a:pt x="5" y="307"/>
                    </a:lnTo>
                    <a:lnTo>
                      <a:pt x="11" y="315"/>
                    </a:lnTo>
                    <a:lnTo>
                      <a:pt x="21" y="320"/>
                    </a:lnTo>
                    <a:lnTo>
                      <a:pt x="30" y="322"/>
                    </a:lnTo>
                    <a:lnTo>
                      <a:pt x="44" y="322"/>
                    </a:lnTo>
                    <a:lnTo>
                      <a:pt x="57" y="321"/>
                    </a:lnTo>
                    <a:lnTo>
                      <a:pt x="74" y="316"/>
                    </a:lnTo>
                    <a:lnTo>
                      <a:pt x="113" y="301"/>
                    </a:lnTo>
                    <a:lnTo>
                      <a:pt x="133" y="292"/>
                    </a:lnTo>
                    <a:lnTo>
                      <a:pt x="155" y="281"/>
                    </a:lnTo>
                    <a:lnTo>
                      <a:pt x="198" y="254"/>
                    </a:lnTo>
                    <a:lnTo>
                      <a:pt x="294" y="193"/>
                    </a:lnTo>
                    <a:lnTo>
                      <a:pt x="386" y="123"/>
                    </a:lnTo>
                    <a:lnTo>
                      <a:pt x="465" y="62"/>
                    </a:lnTo>
                    <a:lnTo>
                      <a:pt x="542" y="0"/>
                    </a:lnTo>
                    <a:lnTo>
                      <a:pt x="546" y="5"/>
                    </a:lnTo>
                    <a:close/>
                  </a:path>
                </a:pathLst>
              </a:custGeom>
              <a:solidFill>
                <a:srgbClr val="844CD6"/>
              </a:solidFill>
              <a:ln w="9525">
                <a:noFill/>
                <a:round/>
                <a:headEnd/>
                <a:tailEnd/>
              </a:ln>
            </p:spPr>
            <p:txBody>
              <a:bodyPr/>
              <a:lstStyle/>
              <a:p>
                <a:endParaRPr lang="ru-RU"/>
              </a:p>
            </p:txBody>
          </p:sp>
          <p:sp>
            <p:nvSpPr>
              <p:cNvPr id="163681" name="Freeform 307"/>
              <p:cNvSpPr>
                <a:spLocks/>
              </p:cNvSpPr>
              <p:nvPr/>
            </p:nvSpPr>
            <p:spPr bwMode="auto">
              <a:xfrm>
                <a:off x="1340" y="2788"/>
                <a:ext cx="549" cy="312"/>
              </a:xfrm>
              <a:custGeom>
                <a:avLst/>
                <a:gdLst>
                  <a:gd name="T0" fmla="*/ 5 w 549"/>
                  <a:gd name="T1" fmla="*/ 312 h 312"/>
                  <a:gd name="T2" fmla="*/ 0 w 549"/>
                  <a:gd name="T3" fmla="*/ 302 h 312"/>
                  <a:gd name="T4" fmla="*/ 0 w 549"/>
                  <a:gd name="T5" fmla="*/ 289 h 312"/>
                  <a:gd name="T6" fmla="*/ 9 w 549"/>
                  <a:gd name="T7" fmla="*/ 267 h 312"/>
                  <a:gd name="T8" fmla="*/ 19 w 549"/>
                  <a:gd name="T9" fmla="*/ 254 h 312"/>
                  <a:gd name="T10" fmla="*/ 32 w 549"/>
                  <a:gd name="T11" fmla="*/ 240 h 312"/>
                  <a:gd name="T12" fmla="*/ 63 w 549"/>
                  <a:gd name="T13" fmla="*/ 216 h 312"/>
                  <a:gd name="T14" fmla="*/ 103 w 549"/>
                  <a:gd name="T15" fmla="*/ 191 h 312"/>
                  <a:gd name="T16" fmla="*/ 150 w 549"/>
                  <a:gd name="T17" fmla="*/ 165 h 312"/>
                  <a:gd name="T18" fmla="*/ 200 w 549"/>
                  <a:gd name="T19" fmla="*/ 140 h 312"/>
                  <a:gd name="T20" fmla="*/ 254 w 549"/>
                  <a:gd name="T21" fmla="*/ 114 h 312"/>
                  <a:gd name="T22" fmla="*/ 360 w 549"/>
                  <a:gd name="T23" fmla="*/ 70 h 312"/>
                  <a:gd name="T24" fmla="*/ 453 w 549"/>
                  <a:gd name="T25" fmla="*/ 33 h 312"/>
                  <a:gd name="T26" fmla="*/ 545 w 549"/>
                  <a:gd name="T27" fmla="*/ 0 h 312"/>
                  <a:gd name="T28" fmla="*/ 549 w 549"/>
                  <a:gd name="T29" fmla="*/ 5 h 312"/>
                  <a:gd name="T30" fmla="*/ 456 w 549"/>
                  <a:gd name="T31" fmla="*/ 38 h 312"/>
                  <a:gd name="T32" fmla="*/ 363 w 549"/>
                  <a:gd name="T33" fmla="*/ 75 h 312"/>
                  <a:gd name="T34" fmla="*/ 257 w 549"/>
                  <a:gd name="T35" fmla="*/ 119 h 312"/>
                  <a:gd name="T36" fmla="*/ 204 w 549"/>
                  <a:gd name="T37" fmla="*/ 144 h 312"/>
                  <a:gd name="T38" fmla="*/ 153 w 549"/>
                  <a:gd name="T39" fmla="*/ 170 h 312"/>
                  <a:gd name="T40" fmla="*/ 108 w 549"/>
                  <a:gd name="T41" fmla="*/ 195 h 312"/>
                  <a:gd name="T42" fmla="*/ 69 w 549"/>
                  <a:gd name="T43" fmla="*/ 221 h 312"/>
                  <a:gd name="T44" fmla="*/ 37 w 549"/>
                  <a:gd name="T45" fmla="*/ 244 h 312"/>
                  <a:gd name="T46" fmla="*/ 24 w 549"/>
                  <a:gd name="T47" fmla="*/ 257 h 312"/>
                  <a:gd name="T48" fmla="*/ 15 w 549"/>
                  <a:gd name="T49" fmla="*/ 270 h 312"/>
                  <a:gd name="T50" fmla="*/ 5 w 549"/>
                  <a:gd name="T51" fmla="*/ 292 h 312"/>
                  <a:gd name="T52" fmla="*/ 5 w 549"/>
                  <a:gd name="T53" fmla="*/ 298 h 312"/>
                  <a:gd name="T54" fmla="*/ 10 w 549"/>
                  <a:gd name="T55" fmla="*/ 309 h 312"/>
                  <a:gd name="T56" fmla="*/ 5 w 549"/>
                  <a:gd name="T57" fmla="*/ 312 h 31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49"/>
                  <a:gd name="T88" fmla="*/ 0 h 312"/>
                  <a:gd name="T89" fmla="*/ 549 w 549"/>
                  <a:gd name="T90" fmla="*/ 312 h 31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49" h="312">
                    <a:moveTo>
                      <a:pt x="5" y="312"/>
                    </a:moveTo>
                    <a:lnTo>
                      <a:pt x="0" y="302"/>
                    </a:lnTo>
                    <a:lnTo>
                      <a:pt x="0" y="289"/>
                    </a:lnTo>
                    <a:lnTo>
                      <a:pt x="9" y="267"/>
                    </a:lnTo>
                    <a:lnTo>
                      <a:pt x="19" y="254"/>
                    </a:lnTo>
                    <a:lnTo>
                      <a:pt x="32" y="240"/>
                    </a:lnTo>
                    <a:lnTo>
                      <a:pt x="63" y="216"/>
                    </a:lnTo>
                    <a:lnTo>
                      <a:pt x="103" y="191"/>
                    </a:lnTo>
                    <a:lnTo>
                      <a:pt x="150" y="165"/>
                    </a:lnTo>
                    <a:lnTo>
                      <a:pt x="200" y="140"/>
                    </a:lnTo>
                    <a:lnTo>
                      <a:pt x="254" y="114"/>
                    </a:lnTo>
                    <a:lnTo>
                      <a:pt x="360" y="70"/>
                    </a:lnTo>
                    <a:lnTo>
                      <a:pt x="453" y="33"/>
                    </a:lnTo>
                    <a:lnTo>
                      <a:pt x="545" y="0"/>
                    </a:lnTo>
                    <a:lnTo>
                      <a:pt x="549" y="5"/>
                    </a:lnTo>
                    <a:lnTo>
                      <a:pt x="456" y="38"/>
                    </a:lnTo>
                    <a:lnTo>
                      <a:pt x="363" y="75"/>
                    </a:lnTo>
                    <a:lnTo>
                      <a:pt x="257" y="119"/>
                    </a:lnTo>
                    <a:lnTo>
                      <a:pt x="204" y="144"/>
                    </a:lnTo>
                    <a:lnTo>
                      <a:pt x="153" y="170"/>
                    </a:lnTo>
                    <a:lnTo>
                      <a:pt x="108" y="195"/>
                    </a:lnTo>
                    <a:lnTo>
                      <a:pt x="69" y="221"/>
                    </a:lnTo>
                    <a:lnTo>
                      <a:pt x="37" y="244"/>
                    </a:lnTo>
                    <a:lnTo>
                      <a:pt x="24" y="257"/>
                    </a:lnTo>
                    <a:lnTo>
                      <a:pt x="15" y="270"/>
                    </a:lnTo>
                    <a:lnTo>
                      <a:pt x="5" y="292"/>
                    </a:lnTo>
                    <a:lnTo>
                      <a:pt x="5" y="298"/>
                    </a:lnTo>
                    <a:lnTo>
                      <a:pt x="10" y="309"/>
                    </a:lnTo>
                    <a:lnTo>
                      <a:pt x="5" y="312"/>
                    </a:lnTo>
                    <a:close/>
                  </a:path>
                </a:pathLst>
              </a:custGeom>
              <a:solidFill>
                <a:srgbClr val="844CD6"/>
              </a:solidFill>
              <a:ln w="9525">
                <a:noFill/>
                <a:round/>
                <a:headEnd/>
                <a:tailEnd/>
              </a:ln>
            </p:spPr>
            <p:txBody>
              <a:bodyPr/>
              <a:lstStyle/>
              <a:p>
                <a:endParaRPr lang="ru-RU"/>
              </a:p>
            </p:txBody>
          </p:sp>
          <p:sp>
            <p:nvSpPr>
              <p:cNvPr id="163682" name="Freeform 308"/>
              <p:cNvSpPr>
                <a:spLocks/>
              </p:cNvSpPr>
              <p:nvPr/>
            </p:nvSpPr>
            <p:spPr bwMode="auto">
              <a:xfrm>
                <a:off x="1341" y="3095"/>
                <a:ext cx="5" cy="5"/>
              </a:xfrm>
              <a:custGeom>
                <a:avLst/>
                <a:gdLst>
                  <a:gd name="T0" fmla="*/ 0 w 5"/>
                  <a:gd name="T1" fmla="*/ 5 h 5"/>
                  <a:gd name="T2" fmla="*/ 5 w 5"/>
                  <a:gd name="T3" fmla="*/ 2 h 5"/>
                  <a:gd name="T4" fmla="*/ 5 w 5"/>
                  <a:gd name="T5" fmla="*/ 0 h 5"/>
                  <a:gd name="T6" fmla="*/ 0 w 5"/>
                  <a:gd name="T7" fmla="*/ 5 h 5"/>
                  <a:gd name="T8" fmla="*/ 0 60000 65536"/>
                  <a:gd name="T9" fmla="*/ 0 60000 65536"/>
                  <a:gd name="T10" fmla="*/ 0 60000 65536"/>
                  <a:gd name="T11" fmla="*/ 0 60000 65536"/>
                  <a:gd name="T12" fmla="*/ 0 w 5"/>
                  <a:gd name="T13" fmla="*/ 0 h 5"/>
                  <a:gd name="T14" fmla="*/ 5 w 5"/>
                  <a:gd name="T15" fmla="*/ 5 h 5"/>
                </a:gdLst>
                <a:ahLst/>
                <a:cxnLst>
                  <a:cxn ang="T8">
                    <a:pos x="T0" y="T1"/>
                  </a:cxn>
                  <a:cxn ang="T9">
                    <a:pos x="T2" y="T3"/>
                  </a:cxn>
                  <a:cxn ang="T10">
                    <a:pos x="T4" y="T5"/>
                  </a:cxn>
                  <a:cxn ang="T11">
                    <a:pos x="T6" y="T7"/>
                  </a:cxn>
                </a:cxnLst>
                <a:rect l="T12" t="T13" r="T14" b="T15"/>
                <a:pathLst>
                  <a:path w="5" h="5">
                    <a:moveTo>
                      <a:pt x="0" y="5"/>
                    </a:moveTo>
                    <a:lnTo>
                      <a:pt x="5" y="2"/>
                    </a:lnTo>
                    <a:lnTo>
                      <a:pt x="5" y="0"/>
                    </a:lnTo>
                    <a:lnTo>
                      <a:pt x="0" y="5"/>
                    </a:lnTo>
                    <a:close/>
                  </a:path>
                </a:pathLst>
              </a:custGeom>
              <a:solidFill>
                <a:srgbClr val="844CD6"/>
              </a:solidFill>
              <a:ln w="9525">
                <a:noFill/>
                <a:round/>
                <a:headEnd/>
                <a:tailEnd/>
              </a:ln>
            </p:spPr>
            <p:txBody>
              <a:bodyPr/>
              <a:lstStyle/>
              <a:p>
                <a:endParaRPr lang="ru-RU"/>
              </a:p>
            </p:txBody>
          </p:sp>
          <p:sp>
            <p:nvSpPr>
              <p:cNvPr id="163683" name="Freeform 309"/>
              <p:cNvSpPr>
                <a:spLocks/>
              </p:cNvSpPr>
              <p:nvPr/>
            </p:nvSpPr>
            <p:spPr bwMode="auto">
              <a:xfrm>
                <a:off x="1883" y="2789"/>
                <a:ext cx="6" cy="5"/>
              </a:xfrm>
              <a:custGeom>
                <a:avLst/>
                <a:gdLst>
                  <a:gd name="T0" fmla="*/ 1 w 6"/>
                  <a:gd name="T1" fmla="*/ 0 h 5"/>
                  <a:gd name="T2" fmla="*/ 6 w 6"/>
                  <a:gd name="T3" fmla="*/ 5 h 5"/>
                  <a:gd name="T4" fmla="*/ 0 w 6"/>
                  <a:gd name="T5" fmla="*/ 0 h 5"/>
                  <a:gd name="T6" fmla="*/ 6 w 6"/>
                  <a:gd name="T7" fmla="*/ 5 h 5"/>
                  <a:gd name="T8" fmla="*/ 1 w 6"/>
                  <a:gd name="T9" fmla="*/ 0 h 5"/>
                  <a:gd name="T10" fmla="*/ 0 60000 65536"/>
                  <a:gd name="T11" fmla="*/ 0 60000 65536"/>
                  <a:gd name="T12" fmla="*/ 0 60000 65536"/>
                  <a:gd name="T13" fmla="*/ 0 60000 65536"/>
                  <a:gd name="T14" fmla="*/ 0 60000 65536"/>
                  <a:gd name="T15" fmla="*/ 0 w 6"/>
                  <a:gd name="T16" fmla="*/ 0 h 5"/>
                  <a:gd name="T17" fmla="*/ 6 w 6"/>
                  <a:gd name="T18" fmla="*/ 5 h 5"/>
                </a:gdLst>
                <a:ahLst/>
                <a:cxnLst>
                  <a:cxn ang="T10">
                    <a:pos x="T0" y="T1"/>
                  </a:cxn>
                  <a:cxn ang="T11">
                    <a:pos x="T2" y="T3"/>
                  </a:cxn>
                  <a:cxn ang="T12">
                    <a:pos x="T4" y="T5"/>
                  </a:cxn>
                  <a:cxn ang="T13">
                    <a:pos x="T6" y="T7"/>
                  </a:cxn>
                  <a:cxn ang="T14">
                    <a:pos x="T8" y="T9"/>
                  </a:cxn>
                </a:cxnLst>
                <a:rect l="T15" t="T16" r="T17" b="T18"/>
                <a:pathLst>
                  <a:path w="6" h="5">
                    <a:moveTo>
                      <a:pt x="1" y="0"/>
                    </a:moveTo>
                    <a:lnTo>
                      <a:pt x="6" y="5"/>
                    </a:lnTo>
                    <a:lnTo>
                      <a:pt x="0" y="0"/>
                    </a:lnTo>
                    <a:lnTo>
                      <a:pt x="6" y="5"/>
                    </a:lnTo>
                    <a:lnTo>
                      <a:pt x="1" y="0"/>
                    </a:lnTo>
                    <a:close/>
                  </a:path>
                </a:pathLst>
              </a:custGeom>
              <a:solidFill>
                <a:srgbClr val="844CD6"/>
              </a:solidFill>
              <a:ln w="9525">
                <a:noFill/>
                <a:round/>
                <a:headEnd/>
                <a:tailEnd/>
              </a:ln>
            </p:spPr>
            <p:txBody>
              <a:bodyPr/>
              <a:lstStyle/>
              <a:p>
                <a:endParaRPr lang="ru-RU"/>
              </a:p>
            </p:txBody>
          </p:sp>
          <p:sp>
            <p:nvSpPr>
              <p:cNvPr id="163684" name="Freeform 310"/>
              <p:cNvSpPr>
                <a:spLocks/>
              </p:cNvSpPr>
              <p:nvPr/>
            </p:nvSpPr>
            <p:spPr bwMode="auto">
              <a:xfrm>
                <a:off x="1834" y="2826"/>
                <a:ext cx="88" cy="29"/>
              </a:xfrm>
              <a:custGeom>
                <a:avLst/>
                <a:gdLst>
                  <a:gd name="T0" fmla="*/ 83 w 88"/>
                  <a:gd name="T1" fmla="*/ 29 h 29"/>
                  <a:gd name="T2" fmla="*/ 78 w 88"/>
                  <a:gd name="T3" fmla="*/ 23 h 29"/>
                  <a:gd name="T4" fmla="*/ 62 w 88"/>
                  <a:gd name="T5" fmla="*/ 10 h 29"/>
                  <a:gd name="T6" fmla="*/ 53 w 88"/>
                  <a:gd name="T7" fmla="*/ 6 h 29"/>
                  <a:gd name="T8" fmla="*/ 39 w 88"/>
                  <a:gd name="T9" fmla="*/ 6 h 29"/>
                  <a:gd name="T10" fmla="*/ 21 w 88"/>
                  <a:gd name="T11" fmla="*/ 11 h 29"/>
                  <a:gd name="T12" fmla="*/ 4 w 88"/>
                  <a:gd name="T13" fmla="*/ 21 h 29"/>
                  <a:gd name="T14" fmla="*/ 0 w 88"/>
                  <a:gd name="T15" fmla="*/ 16 h 29"/>
                  <a:gd name="T16" fmla="*/ 20 w 88"/>
                  <a:gd name="T17" fmla="*/ 4 h 29"/>
                  <a:gd name="T18" fmla="*/ 39 w 88"/>
                  <a:gd name="T19" fmla="*/ 0 h 29"/>
                  <a:gd name="T20" fmla="*/ 53 w 88"/>
                  <a:gd name="T21" fmla="*/ 0 h 29"/>
                  <a:gd name="T22" fmla="*/ 67 w 88"/>
                  <a:gd name="T23" fmla="*/ 4 h 29"/>
                  <a:gd name="T24" fmla="*/ 83 w 88"/>
                  <a:gd name="T25" fmla="*/ 17 h 29"/>
                  <a:gd name="T26" fmla="*/ 88 w 88"/>
                  <a:gd name="T27" fmla="*/ 24 h 29"/>
                  <a:gd name="T28" fmla="*/ 83 w 88"/>
                  <a:gd name="T29" fmla="*/ 29 h 2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8"/>
                  <a:gd name="T46" fmla="*/ 0 h 29"/>
                  <a:gd name="T47" fmla="*/ 88 w 88"/>
                  <a:gd name="T48" fmla="*/ 29 h 2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8" h="29">
                    <a:moveTo>
                      <a:pt x="83" y="29"/>
                    </a:moveTo>
                    <a:lnTo>
                      <a:pt x="78" y="23"/>
                    </a:lnTo>
                    <a:lnTo>
                      <a:pt x="62" y="10"/>
                    </a:lnTo>
                    <a:lnTo>
                      <a:pt x="53" y="6"/>
                    </a:lnTo>
                    <a:lnTo>
                      <a:pt x="39" y="6"/>
                    </a:lnTo>
                    <a:lnTo>
                      <a:pt x="21" y="11"/>
                    </a:lnTo>
                    <a:lnTo>
                      <a:pt x="4" y="21"/>
                    </a:lnTo>
                    <a:lnTo>
                      <a:pt x="0" y="16"/>
                    </a:lnTo>
                    <a:lnTo>
                      <a:pt x="20" y="4"/>
                    </a:lnTo>
                    <a:lnTo>
                      <a:pt x="39" y="0"/>
                    </a:lnTo>
                    <a:lnTo>
                      <a:pt x="53" y="0"/>
                    </a:lnTo>
                    <a:lnTo>
                      <a:pt x="67" y="4"/>
                    </a:lnTo>
                    <a:lnTo>
                      <a:pt x="83" y="17"/>
                    </a:lnTo>
                    <a:lnTo>
                      <a:pt x="88" y="24"/>
                    </a:lnTo>
                    <a:lnTo>
                      <a:pt x="83" y="29"/>
                    </a:lnTo>
                    <a:close/>
                  </a:path>
                </a:pathLst>
              </a:custGeom>
              <a:solidFill>
                <a:srgbClr val="C195DB"/>
              </a:solidFill>
              <a:ln w="9525">
                <a:noFill/>
                <a:round/>
                <a:headEnd/>
                <a:tailEnd/>
              </a:ln>
            </p:spPr>
            <p:txBody>
              <a:bodyPr/>
              <a:lstStyle/>
              <a:p>
                <a:endParaRPr lang="ru-RU"/>
              </a:p>
            </p:txBody>
          </p:sp>
          <p:sp>
            <p:nvSpPr>
              <p:cNvPr id="163685" name="Freeform 311"/>
              <p:cNvSpPr>
                <a:spLocks/>
              </p:cNvSpPr>
              <p:nvPr/>
            </p:nvSpPr>
            <p:spPr bwMode="auto">
              <a:xfrm>
                <a:off x="1343" y="2842"/>
                <a:ext cx="498" cy="273"/>
              </a:xfrm>
              <a:custGeom>
                <a:avLst/>
                <a:gdLst>
                  <a:gd name="T0" fmla="*/ 498 w 498"/>
                  <a:gd name="T1" fmla="*/ 6 h 273"/>
                  <a:gd name="T2" fmla="*/ 404 w 498"/>
                  <a:gd name="T3" fmla="*/ 73 h 273"/>
                  <a:gd name="T4" fmla="*/ 332 w 498"/>
                  <a:gd name="T5" fmla="*/ 124 h 273"/>
                  <a:gd name="T6" fmla="*/ 249 w 498"/>
                  <a:gd name="T7" fmla="*/ 177 h 273"/>
                  <a:gd name="T8" fmla="*/ 167 w 498"/>
                  <a:gd name="T9" fmla="*/ 226 h 273"/>
                  <a:gd name="T10" fmla="*/ 94 w 498"/>
                  <a:gd name="T11" fmla="*/ 260 h 273"/>
                  <a:gd name="T12" fmla="*/ 62 w 498"/>
                  <a:gd name="T13" fmla="*/ 270 h 273"/>
                  <a:gd name="T14" fmla="*/ 36 w 498"/>
                  <a:gd name="T15" fmla="*/ 273 h 273"/>
                  <a:gd name="T16" fmla="*/ 16 w 498"/>
                  <a:gd name="T17" fmla="*/ 270 h 273"/>
                  <a:gd name="T18" fmla="*/ 5 w 498"/>
                  <a:gd name="T19" fmla="*/ 264 h 273"/>
                  <a:gd name="T20" fmla="*/ 0 w 498"/>
                  <a:gd name="T21" fmla="*/ 256 h 273"/>
                  <a:gd name="T22" fmla="*/ 4 w 498"/>
                  <a:gd name="T23" fmla="*/ 251 h 273"/>
                  <a:gd name="T24" fmla="*/ 10 w 498"/>
                  <a:gd name="T25" fmla="*/ 259 h 273"/>
                  <a:gd name="T26" fmla="*/ 17 w 498"/>
                  <a:gd name="T27" fmla="*/ 264 h 273"/>
                  <a:gd name="T28" fmla="*/ 36 w 498"/>
                  <a:gd name="T29" fmla="*/ 267 h 273"/>
                  <a:gd name="T30" fmla="*/ 61 w 498"/>
                  <a:gd name="T31" fmla="*/ 264 h 273"/>
                  <a:gd name="T32" fmla="*/ 92 w 498"/>
                  <a:gd name="T33" fmla="*/ 254 h 273"/>
                  <a:gd name="T34" fmla="*/ 165 w 498"/>
                  <a:gd name="T35" fmla="*/ 219 h 273"/>
                  <a:gd name="T36" fmla="*/ 244 w 498"/>
                  <a:gd name="T37" fmla="*/ 172 h 273"/>
                  <a:gd name="T38" fmla="*/ 327 w 498"/>
                  <a:gd name="T39" fmla="*/ 118 h 273"/>
                  <a:gd name="T40" fmla="*/ 400 w 498"/>
                  <a:gd name="T41" fmla="*/ 68 h 273"/>
                  <a:gd name="T42" fmla="*/ 494 w 498"/>
                  <a:gd name="T43" fmla="*/ 0 h 273"/>
                  <a:gd name="T44" fmla="*/ 498 w 498"/>
                  <a:gd name="T45" fmla="*/ 6 h 27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98"/>
                  <a:gd name="T70" fmla="*/ 0 h 273"/>
                  <a:gd name="T71" fmla="*/ 498 w 498"/>
                  <a:gd name="T72" fmla="*/ 273 h 27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98" h="273">
                    <a:moveTo>
                      <a:pt x="498" y="6"/>
                    </a:moveTo>
                    <a:lnTo>
                      <a:pt x="404" y="73"/>
                    </a:lnTo>
                    <a:lnTo>
                      <a:pt x="332" y="124"/>
                    </a:lnTo>
                    <a:lnTo>
                      <a:pt x="249" y="177"/>
                    </a:lnTo>
                    <a:lnTo>
                      <a:pt x="167" y="226"/>
                    </a:lnTo>
                    <a:lnTo>
                      <a:pt x="94" y="260"/>
                    </a:lnTo>
                    <a:lnTo>
                      <a:pt x="62" y="270"/>
                    </a:lnTo>
                    <a:lnTo>
                      <a:pt x="36" y="273"/>
                    </a:lnTo>
                    <a:lnTo>
                      <a:pt x="16" y="270"/>
                    </a:lnTo>
                    <a:lnTo>
                      <a:pt x="5" y="264"/>
                    </a:lnTo>
                    <a:lnTo>
                      <a:pt x="0" y="256"/>
                    </a:lnTo>
                    <a:lnTo>
                      <a:pt x="4" y="251"/>
                    </a:lnTo>
                    <a:lnTo>
                      <a:pt x="10" y="259"/>
                    </a:lnTo>
                    <a:lnTo>
                      <a:pt x="17" y="264"/>
                    </a:lnTo>
                    <a:lnTo>
                      <a:pt x="36" y="267"/>
                    </a:lnTo>
                    <a:lnTo>
                      <a:pt x="61" y="264"/>
                    </a:lnTo>
                    <a:lnTo>
                      <a:pt x="92" y="254"/>
                    </a:lnTo>
                    <a:lnTo>
                      <a:pt x="165" y="219"/>
                    </a:lnTo>
                    <a:lnTo>
                      <a:pt x="244" y="172"/>
                    </a:lnTo>
                    <a:lnTo>
                      <a:pt x="327" y="118"/>
                    </a:lnTo>
                    <a:lnTo>
                      <a:pt x="400" y="68"/>
                    </a:lnTo>
                    <a:lnTo>
                      <a:pt x="494" y="0"/>
                    </a:lnTo>
                    <a:lnTo>
                      <a:pt x="498" y="6"/>
                    </a:lnTo>
                    <a:close/>
                  </a:path>
                </a:pathLst>
              </a:custGeom>
              <a:solidFill>
                <a:srgbClr val="C195DB"/>
              </a:solidFill>
              <a:ln w="9525">
                <a:noFill/>
                <a:round/>
                <a:headEnd/>
                <a:tailEnd/>
              </a:ln>
            </p:spPr>
            <p:txBody>
              <a:bodyPr/>
              <a:lstStyle/>
              <a:p>
                <a:endParaRPr lang="ru-RU"/>
              </a:p>
            </p:txBody>
          </p:sp>
          <p:sp>
            <p:nvSpPr>
              <p:cNvPr id="163686" name="Freeform 312"/>
              <p:cNvSpPr>
                <a:spLocks/>
              </p:cNvSpPr>
              <p:nvPr/>
            </p:nvSpPr>
            <p:spPr bwMode="auto">
              <a:xfrm>
                <a:off x="1835" y="2843"/>
                <a:ext cx="6" cy="3"/>
              </a:xfrm>
              <a:custGeom>
                <a:avLst/>
                <a:gdLst>
                  <a:gd name="T0" fmla="*/ 0 w 6"/>
                  <a:gd name="T1" fmla="*/ 0 h 3"/>
                  <a:gd name="T2" fmla="*/ 6 w 6"/>
                  <a:gd name="T3" fmla="*/ 3 h 3"/>
                  <a:gd name="T4" fmla="*/ 0 w 6"/>
                  <a:gd name="T5" fmla="*/ 0 h 3"/>
                  <a:gd name="T6" fmla="*/ 0 60000 65536"/>
                  <a:gd name="T7" fmla="*/ 0 60000 65536"/>
                  <a:gd name="T8" fmla="*/ 0 60000 65536"/>
                  <a:gd name="T9" fmla="*/ 0 w 6"/>
                  <a:gd name="T10" fmla="*/ 0 h 3"/>
                  <a:gd name="T11" fmla="*/ 6 w 6"/>
                  <a:gd name="T12" fmla="*/ 3 h 3"/>
                </a:gdLst>
                <a:ahLst/>
                <a:cxnLst>
                  <a:cxn ang="T6">
                    <a:pos x="T0" y="T1"/>
                  </a:cxn>
                  <a:cxn ang="T7">
                    <a:pos x="T2" y="T3"/>
                  </a:cxn>
                  <a:cxn ang="T8">
                    <a:pos x="T4" y="T5"/>
                  </a:cxn>
                </a:cxnLst>
                <a:rect l="T9" t="T10" r="T11" b="T12"/>
                <a:pathLst>
                  <a:path w="6" h="3">
                    <a:moveTo>
                      <a:pt x="0" y="0"/>
                    </a:moveTo>
                    <a:lnTo>
                      <a:pt x="6" y="3"/>
                    </a:lnTo>
                    <a:lnTo>
                      <a:pt x="0" y="0"/>
                    </a:lnTo>
                    <a:close/>
                  </a:path>
                </a:pathLst>
              </a:custGeom>
              <a:solidFill>
                <a:srgbClr val="C195DB"/>
              </a:solidFill>
              <a:ln w="9525">
                <a:noFill/>
                <a:round/>
                <a:headEnd/>
                <a:tailEnd/>
              </a:ln>
            </p:spPr>
            <p:txBody>
              <a:bodyPr/>
              <a:lstStyle/>
              <a:p>
                <a:endParaRPr lang="ru-RU"/>
              </a:p>
            </p:txBody>
          </p:sp>
          <p:sp>
            <p:nvSpPr>
              <p:cNvPr id="163687" name="Freeform 313"/>
              <p:cNvSpPr>
                <a:spLocks/>
              </p:cNvSpPr>
              <p:nvPr/>
            </p:nvSpPr>
            <p:spPr bwMode="auto">
              <a:xfrm>
                <a:off x="1340" y="2805"/>
                <a:ext cx="480" cy="293"/>
              </a:xfrm>
              <a:custGeom>
                <a:avLst/>
                <a:gdLst>
                  <a:gd name="T0" fmla="*/ 5 w 480"/>
                  <a:gd name="T1" fmla="*/ 293 h 293"/>
                  <a:gd name="T2" fmla="*/ 2 w 480"/>
                  <a:gd name="T3" fmla="*/ 285 h 293"/>
                  <a:gd name="T4" fmla="*/ 0 w 480"/>
                  <a:gd name="T5" fmla="*/ 275 h 293"/>
                  <a:gd name="T6" fmla="*/ 4 w 480"/>
                  <a:gd name="T7" fmla="*/ 264 h 293"/>
                  <a:gd name="T8" fmla="*/ 9 w 480"/>
                  <a:gd name="T9" fmla="*/ 254 h 293"/>
                  <a:gd name="T10" fmla="*/ 26 w 480"/>
                  <a:gd name="T11" fmla="*/ 234 h 293"/>
                  <a:gd name="T12" fmla="*/ 49 w 480"/>
                  <a:gd name="T13" fmla="*/ 211 h 293"/>
                  <a:gd name="T14" fmla="*/ 118 w 480"/>
                  <a:gd name="T15" fmla="*/ 165 h 293"/>
                  <a:gd name="T16" fmla="*/ 203 w 480"/>
                  <a:gd name="T17" fmla="*/ 121 h 293"/>
                  <a:gd name="T18" fmla="*/ 291 w 480"/>
                  <a:gd name="T19" fmla="*/ 78 h 293"/>
                  <a:gd name="T20" fmla="*/ 375 w 480"/>
                  <a:gd name="T21" fmla="*/ 42 h 293"/>
                  <a:gd name="T22" fmla="*/ 477 w 480"/>
                  <a:gd name="T23" fmla="*/ 0 h 293"/>
                  <a:gd name="T24" fmla="*/ 480 w 480"/>
                  <a:gd name="T25" fmla="*/ 5 h 293"/>
                  <a:gd name="T26" fmla="*/ 378 w 480"/>
                  <a:gd name="T27" fmla="*/ 46 h 293"/>
                  <a:gd name="T28" fmla="*/ 295 w 480"/>
                  <a:gd name="T29" fmla="*/ 83 h 293"/>
                  <a:gd name="T30" fmla="*/ 207 w 480"/>
                  <a:gd name="T31" fmla="*/ 125 h 293"/>
                  <a:gd name="T32" fmla="*/ 123 w 480"/>
                  <a:gd name="T33" fmla="*/ 170 h 293"/>
                  <a:gd name="T34" fmla="*/ 54 w 480"/>
                  <a:gd name="T35" fmla="*/ 215 h 293"/>
                  <a:gd name="T36" fmla="*/ 30 w 480"/>
                  <a:gd name="T37" fmla="*/ 238 h 293"/>
                  <a:gd name="T38" fmla="*/ 13 w 480"/>
                  <a:gd name="T39" fmla="*/ 258 h 293"/>
                  <a:gd name="T40" fmla="*/ 9 w 480"/>
                  <a:gd name="T41" fmla="*/ 268 h 293"/>
                  <a:gd name="T42" fmla="*/ 5 w 480"/>
                  <a:gd name="T43" fmla="*/ 275 h 293"/>
                  <a:gd name="T44" fmla="*/ 7 w 480"/>
                  <a:gd name="T45" fmla="*/ 282 h 293"/>
                  <a:gd name="T46" fmla="*/ 9 w 480"/>
                  <a:gd name="T47" fmla="*/ 290 h 293"/>
                  <a:gd name="T48" fmla="*/ 5 w 480"/>
                  <a:gd name="T49" fmla="*/ 293 h 29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80"/>
                  <a:gd name="T76" fmla="*/ 0 h 293"/>
                  <a:gd name="T77" fmla="*/ 480 w 480"/>
                  <a:gd name="T78" fmla="*/ 293 h 29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80" h="293">
                    <a:moveTo>
                      <a:pt x="5" y="293"/>
                    </a:moveTo>
                    <a:lnTo>
                      <a:pt x="2" y="285"/>
                    </a:lnTo>
                    <a:lnTo>
                      <a:pt x="0" y="275"/>
                    </a:lnTo>
                    <a:lnTo>
                      <a:pt x="4" y="264"/>
                    </a:lnTo>
                    <a:lnTo>
                      <a:pt x="9" y="254"/>
                    </a:lnTo>
                    <a:lnTo>
                      <a:pt x="26" y="234"/>
                    </a:lnTo>
                    <a:lnTo>
                      <a:pt x="49" y="211"/>
                    </a:lnTo>
                    <a:lnTo>
                      <a:pt x="118" y="165"/>
                    </a:lnTo>
                    <a:lnTo>
                      <a:pt x="203" y="121"/>
                    </a:lnTo>
                    <a:lnTo>
                      <a:pt x="291" y="78"/>
                    </a:lnTo>
                    <a:lnTo>
                      <a:pt x="375" y="42"/>
                    </a:lnTo>
                    <a:lnTo>
                      <a:pt x="477" y="0"/>
                    </a:lnTo>
                    <a:lnTo>
                      <a:pt x="480" y="5"/>
                    </a:lnTo>
                    <a:lnTo>
                      <a:pt x="378" y="46"/>
                    </a:lnTo>
                    <a:lnTo>
                      <a:pt x="295" y="83"/>
                    </a:lnTo>
                    <a:lnTo>
                      <a:pt x="207" y="125"/>
                    </a:lnTo>
                    <a:lnTo>
                      <a:pt x="123" y="170"/>
                    </a:lnTo>
                    <a:lnTo>
                      <a:pt x="54" y="215"/>
                    </a:lnTo>
                    <a:lnTo>
                      <a:pt x="30" y="238"/>
                    </a:lnTo>
                    <a:lnTo>
                      <a:pt x="13" y="258"/>
                    </a:lnTo>
                    <a:lnTo>
                      <a:pt x="9" y="268"/>
                    </a:lnTo>
                    <a:lnTo>
                      <a:pt x="5" y="275"/>
                    </a:lnTo>
                    <a:lnTo>
                      <a:pt x="7" y="282"/>
                    </a:lnTo>
                    <a:lnTo>
                      <a:pt x="9" y="290"/>
                    </a:lnTo>
                    <a:lnTo>
                      <a:pt x="5" y="293"/>
                    </a:lnTo>
                    <a:close/>
                  </a:path>
                </a:pathLst>
              </a:custGeom>
              <a:solidFill>
                <a:srgbClr val="C195DB"/>
              </a:solidFill>
              <a:ln w="9525">
                <a:noFill/>
                <a:round/>
                <a:headEnd/>
                <a:tailEnd/>
              </a:ln>
            </p:spPr>
            <p:txBody>
              <a:bodyPr/>
              <a:lstStyle/>
              <a:p>
                <a:endParaRPr lang="ru-RU"/>
              </a:p>
            </p:txBody>
          </p:sp>
          <p:sp>
            <p:nvSpPr>
              <p:cNvPr id="163688" name="Freeform 314"/>
              <p:cNvSpPr>
                <a:spLocks/>
              </p:cNvSpPr>
              <p:nvPr/>
            </p:nvSpPr>
            <p:spPr bwMode="auto">
              <a:xfrm>
                <a:off x="1341" y="3093"/>
                <a:ext cx="5" cy="5"/>
              </a:xfrm>
              <a:custGeom>
                <a:avLst/>
                <a:gdLst>
                  <a:gd name="T0" fmla="*/ 0 w 5"/>
                  <a:gd name="T1" fmla="*/ 5 h 5"/>
                  <a:gd name="T2" fmla="*/ 5 w 5"/>
                  <a:gd name="T3" fmla="*/ 2 h 5"/>
                  <a:gd name="T4" fmla="*/ 5 w 5"/>
                  <a:gd name="T5" fmla="*/ 0 h 5"/>
                  <a:gd name="T6" fmla="*/ 0 w 5"/>
                  <a:gd name="T7" fmla="*/ 5 h 5"/>
                  <a:gd name="T8" fmla="*/ 0 60000 65536"/>
                  <a:gd name="T9" fmla="*/ 0 60000 65536"/>
                  <a:gd name="T10" fmla="*/ 0 60000 65536"/>
                  <a:gd name="T11" fmla="*/ 0 60000 65536"/>
                  <a:gd name="T12" fmla="*/ 0 w 5"/>
                  <a:gd name="T13" fmla="*/ 0 h 5"/>
                  <a:gd name="T14" fmla="*/ 5 w 5"/>
                  <a:gd name="T15" fmla="*/ 5 h 5"/>
                </a:gdLst>
                <a:ahLst/>
                <a:cxnLst>
                  <a:cxn ang="T8">
                    <a:pos x="T0" y="T1"/>
                  </a:cxn>
                  <a:cxn ang="T9">
                    <a:pos x="T2" y="T3"/>
                  </a:cxn>
                  <a:cxn ang="T10">
                    <a:pos x="T4" y="T5"/>
                  </a:cxn>
                  <a:cxn ang="T11">
                    <a:pos x="T6" y="T7"/>
                  </a:cxn>
                </a:cxnLst>
                <a:rect l="T12" t="T13" r="T14" b="T15"/>
                <a:pathLst>
                  <a:path w="5" h="5">
                    <a:moveTo>
                      <a:pt x="0" y="5"/>
                    </a:moveTo>
                    <a:lnTo>
                      <a:pt x="5" y="2"/>
                    </a:lnTo>
                    <a:lnTo>
                      <a:pt x="5" y="0"/>
                    </a:lnTo>
                    <a:lnTo>
                      <a:pt x="0" y="5"/>
                    </a:lnTo>
                    <a:close/>
                  </a:path>
                </a:pathLst>
              </a:custGeom>
              <a:solidFill>
                <a:srgbClr val="C195DB"/>
              </a:solidFill>
              <a:ln w="9525">
                <a:noFill/>
                <a:round/>
                <a:headEnd/>
                <a:tailEnd/>
              </a:ln>
            </p:spPr>
            <p:txBody>
              <a:bodyPr/>
              <a:lstStyle/>
              <a:p>
                <a:endParaRPr lang="ru-RU"/>
              </a:p>
            </p:txBody>
          </p:sp>
          <p:sp>
            <p:nvSpPr>
              <p:cNvPr id="163689" name="Freeform 315"/>
              <p:cNvSpPr>
                <a:spLocks/>
              </p:cNvSpPr>
              <p:nvPr/>
            </p:nvSpPr>
            <p:spPr bwMode="auto">
              <a:xfrm>
                <a:off x="1818" y="2728"/>
                <a:ext cx="40" cy="83"/>
              </a:xfrm>
              <a:custGeom>
                <a:avLst/>
                <a:gdLst>
                  <a:gd name="T0" fmla="*/ 0 w 40"/>
                  <a:gd name="T1" fmla="*/ 78 h 83"/>
                  <a:gd name="T2" fmla="*/ 15 w 40"/>
                  <a:gd name="T3" fmla="*/ 67 h 83"/>
                  <a:gd name="T4" fmla="*/ 23 w 40"/>
                  <a:gd name="T5" fmla="*/ 63 h 83"/>
                  <a:gd name="T6" fmla="*/ 27 w 40"/>
                  <a:gd name="T7" fmla="*/ 54 h 83"/>
                  <a:gd name="T8" fmla="*/ 34 w 40"/>
                  <a:gd name="T9" fmla="*/ 43 h 83"/>
                  <a:gd name="T10" fmla="*/ 36 w 40"/>
                  <a:gd name="T11" fmla="*/ 32 h 83"/>
                  <a:gd name="T12" fmla="*/ 32 w 40"/>
                  <a:gd name="T13" fmla="*/ 14 h 83"/>
                  <a:gd name="T14" fmla="*/ 29 w 40"/>
                  <a:gd name="T15" fmla="*/ 4 h 83"/>
                  <a:gd name="T16" fmla="*/ 34 w 40"/>
                  <a:gd name="T17" fmla="*/ 0 h 83"/>
                  <a:gd name="T18" fmla="*/ 36 w 40"/>
                  <a:gd name="T19" fmla="*/ 11 h 83"/>
                  <a:gd name="T20" fmla="*/ 40 w 40"/>
                  <a:gd name="T21" fmla="*/ 32 h 83"/>
                  <a:gd name="T22" fmla="*/ 38 w 40"/>
                  <a:gd name="T23" fmla="*/ 46 h 83"/>
                  <a:gd name="T24" fmla="*/ 32 w 40"/>
                  <a:gd name="T25" fmla="*/ 59 h 83"/>
                  <a:gd name="T26" fmla="*/ 27 w 40"/>
                  <a:gd name="T27" fmla="*/ 65 h 83"/>
                  <a:gd name="T28" fmla="*/ 20 w 40"/>
                  <a:gd name="T29" fmla="*/ 72 h 83"/>
                  <a:gd name="T30" fmla="*/ 3 w 40"/>
                  <a:gd name="T31" fmla="*/ 83 h 83"/>
                  <a:gd name="T32" fmla="*/ 0 w 40"/>
                  <a:gd name="T33" fmla="*/ 78 h 8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83"/>
                  <a:gd name="T53" fmla="*/ 40 w 40"/>
                  <a:gd name="T54" fmla="*/ 83 h 8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83">
                    <a:moveTo>
                      <a:pt x="0" y="78"/>
                    </a:moveTo>
                    <a:lnTo>
                      <a:pt x="15" y="67"/>
                    </a:lnTo>
                    <a:lnTo>
                      <a:pt x="23" y="63"/>
                    </a:lnTo>
                    <a:lnTo>
                      <a:pt x="27" y="54"/>
                    </a:lnTo>
                    <a:lnTo>
                      <a:pt x="34" y="43"/>
                    </a:lnTo>
                    <a:lnTo>
                      <a:pt x="36" y="32"/>
                    </a:lnTo>
                    <a:lnTo>
                      <a:pt x="32" y="14"/>
                    </a:lnTo>
                    <a:lnTo>
                      <a:pt x="29" y="4"/>
                    </a:lnTo>
                    <a:lnTo>
                      <a:pt x="34" y="0"/>
                    </a:lnTo>
                    <a:lnTo>
                      <a:pt x="36" y="11"/>
                    </a:lnTo>
                    <a:lnTo>
                      <a:pt x="40" y="32"/>
                    </a:lnTo>
                    <a:lnTo>
                      <a:pt x="38" y="46"/>
                    </a:lnTo>
                    <a:lnTo>
                      <a:pt x="32" y="59"/>
                    </a:lnTo>
                    <a:lnTo>
                      <a:pt x="27" y="65"/>
                    </a:lnTo>
                    <a:lnTo>
                      <a:pt x="20" y="72"/>
                    </a:lnTo>
                    <a:lnTo>
                      <a:pt x="3" y="83"/>
                    </a:lnTo>
                    <a:lnTo>
                      <a:pt x="0" y="78"/>
                    </a:lnTo>
                    <a:close/>
                  </a:path>
                </a:pathLst>
              </a:custGeom>
              <a:solidFill>
                <a:srgbClr val="C195DB"/>
              </a:solidFill>
              <a:ln w="9525">
                <a:noFill/>
                <a:round/>
                <a:headEnd/>
                <a:tailEnd/>
              </a:ln>
            </p:spPr>
            <p:txBody>
              <a:bodyPr/>
              <a:lstStyle/>
              <a:p>
                <a:endParaRPr lang="ru-RU"/>
              </a:p>
            </p:txBody>
          </p:sp>
          <p:sp>
            <p:nvSpPr>
              <p:cNvPr id="163690" name="Freeform 316"/>
              <p:cNvSpPr>
                <a:spLocks/>
              </p:cNvSpPr>
              <p:nvPr/>
            </p:nvSpPr>
            <p:spPr bwMode="auto">
              <a:xfrm>
                <a:off x="1817" y="2806"/>
                <a:ext cx="2" cy="5"/>
              </a:xfrm>
              <a:custGeom>
                <a:avLst/>
                <a:gdLst>
                  <a:gd name="T0" fmla="*/ 2 w 2"/>
                  <a:gd name="T1" fmla="*/ 5 h 5"/>
                  <a:gd name="T2" fmla="*/ 0 w 2"/>
                  <a:gd name="T3" fmla="*/ 0 h 5"/>
                  <a:gd name="T4" fmla="*/ 2 w 2"/>
                  <a:gd name="T5" fmla="*/ 5 h 5"/>
                  <a:gd name="T6" fmla="*/ 0 60000 65536"/>
                  <a:gd name="T7" fmla="*/ 0 60000 65536"/>
                  <a:gd name="T8" fmla="*/ 0 60000 65536"/>
                  <a:gd name="T9" fmla="*/ 0 w 2"/>
                  <a:gd name="T10" fmla="*/ 0 h 5"/>
                  <a:gd name="T11" fmla="*/ 2 w 2"/>
                  <a:gd name="T12" fmla="*/ 5 h 5"/>
                </a:gdLst>
                <a:ahLst/>
                <a:cxnLst>
                  <a:cxn ang="T6">
                    <a:pos x="T0" y="T1"/>
                  </a:cxn>
                  <a:cxn ang="T7">
                    <a:pos x="T2" y="T3"/>
                  </a:cxn>
                  <a:cxn ang="T8">
                    <a:pos x="T4" y="T5"/>
                  </a:cxn>
                </a:cxnLst>
                <a:rect l="T9" t="T10" r="T11" b="T12"/>
                <a:pathLst>
                  <a:path w="2" h="5">
                    <a:moveTo>
                      <a:pt x="2" y="5"/>
                    </a:moveTo>
                    <a:lnTo>
                      <a:pt x="0" y="0"/>
                    </a:lnTo>
                    <a:lnTo>
                      <a:pt x="2" y="5"/>
                    </a:lnTo>
                    <a:close/>
                  </a:path>
                </a:pathLst>
              </a:custGeom>
              <a:solidFill>
                <a:srgbClr val="C195DB"/>
              </a:solidFill>
              <a:ln w="9525">
                <a:noFill/>
                <a:round/>
                <a:headEnd/>
                <a:tailEnd/>
              </a:ln>
            </p:spPr>
            <p:txBody>
              <a:bodyPr/>
              <a:lstStyle/>
              <a:p>
                <a:endParaRPr lang="ru-RU"/>
              </a:p>
            </p:txBody>
          </p:sp>
          <p:sp>
            <p:nvSpPr>
              <p:cNvPr id="163691" name="Freeform 317"/>
              <p:cNvSpPr>
                <a:spLocks/>
              </p:cNvSpPr>
              <p:nvPr/>
            </p:nvSpPr>
            <p:spPr bwMode="auto">
              <a:xfrm>
                <a:off x="1828" y="3140"/>
                <a:ext cx="380" cy="501"/>
              </a:xfrm>
              <a:custGeom>
                <a:avLst/>
                <a:gdLst>
                  <a:gd name="T0" fmla="*/ 380 w 380"/>
                  <a:gd name="T1" fmla="*/ 0 h 501"/>
                  <a:gd name="T2" fmla="*/ 367 w 380"/>
                  <a:gd name="T3" fmla="*/ 24 h 501"/>
                  <a:gd name="T4" fmla="*/ 336 w 380"/>
                  <a:gd name="T5" fmla="*/ 87 h 501"/>
                  <a:gd name="T6" fmla="*/ 315 w 380"/>
                  <a:gd name="T7" fmla="*/ 129 h 501"/>
                  <a:gd name="T8" fmla="*/ 290 w 380"/>
                  <a:gd name="T9" fmla="*/ 176 h 501"/>
                  <a:gd name="T10" fmla="*/ 264 w 380"/>
                  <a:gd name="T11" fmla="*/ 224 h 501"/>
                  <a:gd name="T12" fmla="*/ 234 w 380"/>
                  <a:gd name="T13" fmla="*/ 273 h 501"/>
                  <a:gd name="T14" fmla="*/ 204 w 380"/>
                  <a:gd name="T15" fmla="*/ 322 h 501"/>
                  <a:gd name="T16" fmla="*/ 174 w 380"/>
                  <a:gd name="T17" fmla="*/ 369 h 501"/>
                  <a:gd name="T18" fmla="*/ 158 w 380"/>
                  <a:gd name="T19" fmla="*/ 392 h 501"/>
                  <a:gd name="T20" fmla="*/ 144 w 380"/>
                  <a:gd name="T21" fmla="*/ 410 h 501"/>
                  <a:gd name="T22" fmla="*/ 128 w 380"/>
                  <a:gd name="T23" fmla="*/ 429 h 501"/>
                  <a:gd name="T24" fmla="*/ 114 w 380"/>
                  <a:gd name="T25" fmla="*/ 446 h 501"/>
                  <a:gd name="T26" fmla="*/ 106 w 380"/>
                  <a:gd name="T27" fmla="*/ 455 h 501"/>
                  <a:gd name="T28" fmla="*/ 100 w 380"/>
                  <a:gd name="T29" fmla="*/ 463 h 501"/>
                  <a:gd name="T30" fmla="*/ 86 w 380"/>
                  <a:gd name="T31" fmla="*/ 476 h 501"/>
                  <a:gd name="T32" fmla="*/ 71 w 380"/>
                  <a:gd name="T33" fmla="*/ 487 h 501"/>
                  <a:gd name="T34" fmla="*/ 65 w 380"/>
                  <a:gd name="T35" fmla="*/ 489 h 501"/>
                  <a:gd name="T36" fmla="*/ 58 w 380"/>
                  <a:gd name="T37" fmla="*/ 495 h 501"/>
                  <a:gd name="T38" fmla="*/ 46 w 380"/>
                  <a:gd name="T39" fmla="*/ 499 h 501"/>
                  <a:gd name="T40" fmla="*/ 40 w 380"/>
                  <a:gd name="T41" fmla="*/ 501 h 501"/>
                  <a:gd name="T42" fmla="*/ 35 w 380"/>
                  <a:gd name="T43" fmla="*/ 501 h 501"/>
                  <a:gd name="T44" fmla="*/ 29 w 380"/>
                  <a:gd name="T45" fmla="*/ 501 h 501"/>
                  <a:gd name="T46" fmla="*/ 24 w 380"/>
                  <a:gd name="T47" fmla="*/ 499 h 501"/>
                  <a:gd name="T48" fmla="*/ 19 w 380"/>
                  <a:gd name="T49" fmla="*/ 497 h 501"/>
                  <a:gd name="T50" fmla="*/ 15 w 380"/>
                  <a:gd name="T51" fmla="*/ 495 h 501"/>
                  <a:gd name="T52" fmla="*/ 10 w 380"/>
                  <a:gd name="T53" fmla="*/ 491 h 501"/>
                  <a:gd name="T54" fmla="*/ 7 w 380"/>
                  <a:gd name="T55" fmla="*/ 487 h 501"/>
                  <a:gd name="T56" fmla="*/ 4 w 380"/>
                  <a:gd name="T57" fmla="*/ 482 h 501"/>
                  <a:gd name="T58" fmla="*/ 2 w 380"/>
                  <a:gd name="T59" fmla="*/ 477 h 501"/>
                  <a:gd name="T60" fmla="*/ 0 w 380"/>
                  <a:gd name="T61" fmla="*/ 472 h 501"/>
                  <a:gd name="T62" fmla="*/ 0 w 380"/>
                  <a:gd name="T63" fmla="*/ 466 h 501"/>
                  <a:gd name="T64" fmla="*/ 2 w 380"/>
                  <a:gd name="T65" fmla="*/ 454 h 501"/>
                  <a:gd name="T66" fmla="*/ 5 w 380"/>
                  <a:gd name="T67" fmla="*/ 439 h 501"/>
                  <a:gd name="T68" fmla="*/ 11 w 380"/>
                  <a:gd name="T69" fmla="*/ 424 h 501"/>
                  <a:gd name="T70" fmla="*/ 19 w 380"/>
                  <a:gd name="T71" fmla="*/ 406 h 501"/>
                  <a:gd name="T72" fmla="*/ 30 w 380"/>
                  <a:gd name="T73" fmla="*/ 387 h 501"/>
                  <a:gd name="T74" fmla="*/ 41 w 380"/>
                  <a:gd name="T75" fmla="*/ 368 h 501"/>
                  <a:gd name="T76" fmla="*/ 56 w 380"/>
                  <a:gd name="T77" fmla="*/ 349 h 501"/>
                  <a:gd name="T78" fmla="*/ 69 w 380"/>
                  <a:gd name="T79" fmla="*/ 328 h 501"/>
                  <a:gd name="T80" fmla="*/ 87 w 380"/>
                  <a:gd name="T81" fmla="*/ 308 h 501"/>
                  <a:gd name="T82" fmla="*/ 105 w 380"/>
                  <a:gd name="T83" fmla="*/ 286 h 501"/>
                  <a:gd name="T84" fmla="*/ 122 w 380"/>
                  <a:gd name="T85" fmla="*/ 264 h 501"/>
                  <a:gd name="T86" fmla="*/ 141 w 380"/>
                  <a:gd name="T87" fmla="*/ 244 h 501"/>
                  <a:gd name="T88" fmla="*/ 159 w 380"/>
                  <a:gd name="T89" fmla="*/ 221 h 501"/>
                  <a:gd name="T90" fmla="*/ 199 w 380"/>
                  <a:gd name="T91" fmla="*/ 178 h 501"/>
                  <a:gd name="T92" fmla="*/ 238 w 380"/>
                  <a:gd name="T93" fmla="*/ 138 h 501"/>
                  <a:gd name="T94" fmla="*/ 309 w 380"/>
                  <a:gd name="T95" fmla="*/ 69 h 501"/>
                  <a:gd name="T96" fmla="*/ 337 w 380"/>
                  <a:gd name="T97" fmla="*/ 39 h 501"/>
                  <a:gd name="T98" fmla="*/ 360 w 380"/>
                  <a:gd name="T99" fmla="*/ 18 h 501"/>
                  <a:gd name="T100" fmla="*/ 380 w 380"/>
                  <a:gd name="T101" fmla="*/ 0 h 50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80"/>
                  <a:gd name="T154" fmla="*/ 0 h 501"/>
                  <a:gd name="T155" fmla="*/ 380 w 380"/>
                  <a:gd name="T156" fmla="*/ 501 h 50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80" h="501">
                    <a:moveTo>
                      <a:pt x="380" y="0"/>
                    </a:moveTo>
                    <a:lnTo>
                      <a:pt x="367" y="24"/>
                    </a:lnTo>
                    <a:lnTo>
                      <a:pt x="336" y="87"/>
                    </a:lnTo>
                    <a:lnTo>
                      <a:pt x="315" y="129"/>
                    </a:lnTo>
                    <a:lnTo>
                      <a:pt x="290" y="176"/>
                    </a:lnTo>
                    <a:lnTo>
                      <a:pt x="264" y="224"/>
                    </a:lnTo>
                    <a:lnTo>
                      <a:pt x="234" y="273"/>
                    </a:lnTo>
                    <a:lnTo>
                      <a:pt x="204" y="322"/>
                    </a:lnTo>
                    <a:lnTo>
                      <a:pt x="174" y="369"/>
                    </a:lnTo>
                    <a:lnTo>
                      <a:pt x="158" y="392"/>
                    </a:lnTo>
                    <a:lnTo>
                      <a:pt x="144" y="410"/>
                    </a:lnTo>
                    <a:lnTo>
                      <a:pt x="128" y="429"/>
                    </a:lnTo>
                    <a:lnTo>
                      <a:pt x="114" y="446"/>
                    </a:lnTo>
                    <a:lnTo>
                      <a:pt x="106" y="455"/>
                    </a:lnTo>
                    <a:lnTo>
                      <a:pt x="100" y="463"/>
                    </a:lnTo>
                    <a:lnTo>
                      <a:pt x="86" y="476"/>
                    </a:lnTo>
                    <a:lnTo>
                      <a:pt x="71" y="487"/>
                    </a:lnTo>
                    <a:lnTo>
                      <a:pt x="65" y="489"/>
                    </a:lnTo>
                    <a:lnTo>
                      <a:pt x="58" y="495"/>
                    </a:lnTo>
                    <a:lnTo>
                      <a:pt x="46" y="499"/>
                    </a:lnTo>
                    <a:lnTo>
                      <a:pt x="40" y="501"/>
                    </a:lnTo>
                    <a:lnTo>
                      <a:pt x="35" y="501"/>
                    </a:lnTo>
                    <a:lnTo>
                      <a:pt x="29" y="501"/>
                    </a:lnTo>
                    <a:lnTo>
                      <a:pt x="24" y="499"/>
                    </a:lnTo>
                    <a:lnTo>
                      <a:pt x="19" y="497"/>
                    </a:lnTo>
                    <a:lnTo>
                      <a:pt x="15" y="495"/>
                    </a:lnTo>
                    <a:lnTo>
                      <a:pt x="10" y="491"/>
                    </a:lnTo>
                    <a:lnTo>
                      <a:pt x="7" y="487"/>
                    </a:lnTo>
                    <a:lnTo>
                      <a:pt x="4" y="482"/>
                    </a:lnTo>
                    <a:lnTo>
                      <a:pt x="2" y="477"/>
                    </a:lnTo>
                    <a:lnTo>
                      <a:pt x="0" y="472"/>
                    </a:lnTo>
                    <a:lnTo>
                      <a:pt x="0" y="466"/>
                    </a:lnTo>
                    <a:lnTo>
                      <a:pt x="2" y="454"/>
                    </a:lnTo>
                    <a:lnTo>
                      <a:pt x="5" y="439"/>
                    </a:lnTo>
                    <a:lnTo>
                      <a:pt x="11" y="424"/>
                    </a:lnTo>
                    <a:lnTo>
                      <a:pt x="19" y="406"/>
                    </a:lnTo>
                    <a:lnTo>
                      <a:pt x="30" y="387"/>
                    </a:lnTo>
                    <a:lnTo>
                      <a:pt x="41" y="368"/>
                    </a:lnTo>
                    <a:lnTo>
                      <a:pt x="56" y="349"/>
                    </a:lnTo>
                    <a:lnTo>
                      <a:pt x="69" y="328"/>
                    </a:lnTo>
                    <a:lnTo>
                      <a:pt x="87" y="308"/>
                    </a:lnTo>
                    <a:lnTo>
                      <a:pt x="105" y="286"/>
                    </a:lnTo>
                    <a:lnTo>
                      <a:pt x="122" y="264"/>
                    </a:lnTo>
                    <a:lnTo>
                      <a:pt x="141" y="244"/>
                    </a:lnTo>
                    <a:lnTo>
                      <a:pt x="159" y="221"/>
                    </a:lnTo>
                    <a:lnTo>
                      <a:pt x="199" y="178"/>
                    </a:lnTo>
                    <a:lnTo>
                      <a:pt x="238" y="138"/>
                    </a:lnTo>
                    <a:lnTo>
                      <a:pt x="309" y="69"/>
                    </a:lnTo>
                    <a:lnTo>
                      <a:pt x="337" y="39"/>
                    </a:lnTo>
                    <a:lnTo>
                      <a:pt x="360" y="18"/>
                    </a:lnTo>
                    <a:lnTo>
                      <a:pt x="380" y="0"/>
                    </a:lnTo>
                    <a:close/>
                  </a:path>
                </a:pathLst>
              </a:custGeom>
              <a:solidFill>
                <a:srgbClr val="844CD6"/>
              </a:solidFill>
              <a:ln w="9525">
                <a:noFill/>
                <a:round/>
                <a:headEnd/>
                <a:tailEnd/>
              </a:ln>
            </p:spPr>
            <p:txBody>
              <a:bodyPr/>
              <a:lstStyle/>
              <a:p>
                <a:endParaRPr lang="ru-RU"/>
              </a:p>
            </p:txBody>
          </p:sp>
          <p:sp>
            <p:nvSpPr>
              <p:cNvPr id="163692" name="Freeform 318"/>
              <p:cNvSpPr>
                <a:spLocks/>
              </p:cNvSpPr>
              <p:nvPr/>
            </p:nvSpPr>
            <p:spPr bwMode="auto">
              <a:xfrm>
                <a:off x="1840" y="3137"/>
                <a:ext cx="374" cy="509"/>
              </a:xfrm>
              <a:custGeom>
                <a:avLst/>
                <a:gdLst>
                  <a:gd name="T0" fmla="*/ 374 w 374"/>
                  <a:gd name="T1" fmla="*/ 5 h 509"/>
                  <a:gd name="T2" fmla="*/ 330 w 374"/>
                  <a:gd name="T3" fmla="*/ 92 h 509"/>
                  <a:gd name="T4" fmla="*/ 284 w 374"/>
                  <a:gd name="T5" fmla="*/ 180 h 509"/>
                  <a:gd name="T6" fmla="*/ 229 w 374"/>
                  <a:gd name="T7" fmla="*/ 279 h 509"/>
                  <a:gd name="T8" fmla="*/ 168 w 374"/>
                  <a:gd name="T9" fmla="*/ 375 h 509"/>
                  <a:gd name="T10" fmla="*/ 137 w 374"/>
                  <a:gd name="T11" fmla="*/ 416 h 509"/>
                  <a:gd name="T12" fmla="*/ 108 w 374"/>
                  <a:gd name="T13" fmla="*/ 452 h 509"/>
                  <a:gd name="T14" fmla="*/ 77 w 374"/>
                  <a:gd name="T15" fmla="*/ 482 h 509"/>
                  <a:gd name="T16" fmla="*/ 51 w 374"/>
                  <a:gd name="T17" fmla="*/ 499 h 509"/>
                  <a:gd name="T18" fmla="*/ 36 w 374"/>
                  <a:gd name="T19" fmla="*/ 508 h 509"/>
                  <a:gd name="T20" fmla="*/ 24 w 374"/>
                  <a:gd name="T21" fmla="*/ 509 h 509"/>
                  <a:gd name="T22" fmla="*/ 11 w 374"/>
                  <a:gd name="T23" fmla="*/ 508 h 509"/>
                  <a:gd name="T24" fmla="*/ 0 w 374"/>
                  <a:gd name="T25" fmla="*/ 501 h 509"/>
                  <a:gd name="T26" fmla="*/ 6 w 374"/>
                  <a:gd name="T27" fmla="*/ 490 h 509"/>
                  <a:gd name="T28" fmla="*/ 15 w 374"/>
                  <a:gd name="T29" fmla="*/ 495 h 509"/>
                  <a:gd name="T30" fmla="*/ 24 w 374"/>
                  <a:gd name="T31" fmla="*/ 497 h 509"/>
                  <a:gd name="T32" fmla="*/ 34 w 374"/>
                  <a:gd name="T33" fmla="*/ 495 h 509"/>
                  <a:gd name="T34" fmla="*/ 45 w 374"/>
                  <a:gd name="T35" fmla="*/ 489 h 509"/>
                  <a:gd name="T36" fmla="*/ 70 w 374"/>
                  <a:gd name="T37" fmla="*/ 473 h 509"/>
                  <a:gd name="T38" fmla="*/ 98 w 374"/>
                  <a:gd name="T39" fmla="*/ 444 h 509"/>
                  <a:gd name="T40" fmla="*/ 128 w 374"/>
                  <a:gd name="T41" fmla="*/ 408 h 509"/>
                  <a:gd name="T42" fmla="*/ 156 w 374"/>
                  <a:gd name="T43" fmla="*/ 369 h 509"/>
                  <a:gd name="T44" fmla="*/ 218 w 374"/>
                  <a:gd name="T45" fmla="*/ 272 h 509"/>
                  <a:gd name="T46" fmla="*/ 274 w 374"/>
                  <a:gd name="T47" fmla="*/ 174 h 509"/>
                  <a:gd name="T48" fmla="*/ 319 w 374"/>
                  <a:gd name="T49" fmla="*/ 86 h 509"/>
                  <a:gd name="T50" fmla="*/ 364 w 374"/>
                  <a:gd name="T51" fmla="*/ 0 h 509"/>
                  <a:gd name="T52" fmla="*/ 374 w 374"/>
                  <a:gd name="T53" fmla="*/ 5 h 50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74"/>
                  <a:gd name="T82" fmla="*/ 0 h 509"/>
                  <a:gd name="T83" fmla="*/ 374 w 374"/>
                  <a:gd name="T84" fmla="*/ 509 h 50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74" h="509">
                    <a:moveTo>
                      <a:pt x="374" y="5"/>
                    </a:moveTo>
                    <a:lnTo>
                      <a:pt x="330" y="92"/>
                    </a:lnTo>
                    <a:lnTo>
                      <a:pt x="284" y="180"/>
                    </a:lnTo>
                    <a:lnTo>
                      <a:pt x="229" y="279"/>
                    </a:lnTo>
                    <a:lnTo>
                      <a:pt x="168" y="375"/>
                    </a:lnTo>
                    <a:lnTo>
                      <a:pt x="137" y="416"/>
                    </a:lnTo>
                    <a:lnTo>
                      <a:pt x="108" y="452"/>
                    </a:lnTo>
                    <a:lnTo>
                      <a:pt x="77" y="482"/>
                    </a:lnTo>
                    <a:lnTo>
                      <a:pt x="51" y="499"/>
                    </a:lnTo>
                    <a:lnTo>
                      <a:pt x="36" y="508"/>
                    </a:lnTo>
                    <a:lnTo>
                      <a:pt x="24" y="509"/>
                    </a:lnTo>
                    <a:lnTo>
                      <a:pt x="11" y="508"/>
                    </a:lnTo>
                    <a:lnTo>
                      <a:pt x="0" y="501"/>
                    </a:lnTo>
                    <a:lnTo>
                      <a:pt x="6" y="490"/>
                    </a:lnTo>
                    <a:lnTo>
                      <a:pt x="15" y="495"/>
                    </a:lnTo>
                    <a:lnTo>
                      <a:pt x="24" y="497"/>
                    </a:lnTo>
                    <a:lnTo>
                      <a:pt x="34" y="495"/>
                    </a:lnTo>
                    <a:lnTo>
                      <a:pt x="45" y="489"/>
                    </a:lnTo>
                    <a:lnTo>
                      <a:pt x="70" y="473"/>
                    </a:lnTo>
                    <a:lnTo>
                      <a:pt x="98" y="444"/>
                    </a:lnTo>
                    <a:lnTo>
                      <a:pt x="128" y="408"/>
                    </a:lnTo>
                    <a:lnTo>
                      <a:pt x="156" y="369"/>
                    </a:lnTo>
                    <a:lnTo>
                      <a:pt x="218" y="272"/>
                    </a:lnTo>
                    <a:lnTo>
                      <a:pt x="274" y="174"/>
                    </a:lnTo>
                    <a:lnTo>
                      <a:pt x="319" y="86"/>
                    </a:lnTo>
                    <a:lnTo>
                      <a:pt x="364" y="0"/>
                    </a:lnTo>
                    <a:lnTo>
                      <a:pt x="374" y="5"/>
                    </a:lnTo>
                    <a:close/>
                  </a:path>
                </a:pathLst>
              </a:custGeom>
              <a:solidFill>
                <a:srgbClr val="844CD6"/>
              </a:solidFill>
              <a:ln w="9525">
                <a:noFill/>
                <a:round/>
                <a:headEnd/>
                <a:tailEnd/>
              </a:ln>
            </p:spPr>
            <p:txBody>
              <a:bodyPr/>
              <a:lstStyle/>
              <a:p>
                <a:endParaRPr lang="ru-RU"/>
              </a:p>
            </p:txBody>
          </p:sp>
          <p:sp>
            <p:nvSpPr>
              <p:cNvPr id="163693" name="Freeform 319"/>
              <p:cNvSpPr>
                <a:spLocks/>
              </p:cNvSpPr>
              <p:nvPr/>
            </p:nvSpPr>
            <p:spPr bwMode="auto">
              <a:xfrm>
                <a:off x="1822" y="3135"/>
                <a:ext cx="392" cy="504"/>
              </a:xfrm>
              <a:custGeom>
                <a:avLst/>
                <a:gdLst>
                  <a:gd name="T0" fmla="*/ 14 w 392"/>
                  <a:gd name="T1" fmla="*/ 504 h 504"/>
                  <a:gd name="T2" fmla="*/ 6 w 392"/>
                  <a:gd name="T3" fmla="*/ 494 h 504"/>
                  <a:gd name="T4" fmla="*/ 0 w 392"/>
                  <a:gd name="T5" fmla="*/ 483 h 504"/>
                  <a:gd name="T6" fmla="*/ 0 w 392"/>
                  <a:gd name="T7" fmla="*/ 457 h 504"/>
                  <a:gd name="T8" fmla="*/ 10 w 392"/>
                  <a:gd name="T9" fmla="*/ 425 h 504"/>
                  <a:gd name="T10" fmla="*/ 30 w 392"/>
                  <a:gd name="T11" fmla="*/ 387 h 504"/>
                  <a:gd name="T12" fmla="*/ 55 w 392"/>
                  <a:gd name="T13" fmla="*/ 350 h 504"/>
                  <a:gd name="T14" fmla="*/ 87 w 392"/>
                  <a:gd name="T15" fmla="*/ 307 h 504"/>
                  <a:gd name="T16" fmla="*/ 161 w 392"/>
                  <a:gd name="T17" fmla="*/ 222 h 504"/>
                  <a:gd name="T18" fmla="*/ 240 w 392"/>
                  <a:gd name="T19" fmla="*/ 137 h 504"/>
                  <a:gd name="T20" fmla="*/ 312 w 392"/>
                  <a:gd name="T21" fmla="*/ 66 h 504"/>
                  <a:gd name="T22" fmla="*/ 383 w 392"/>
                  <a:gd name="T23" fmla="*/ 0 h 504"/>
                  <a:gd name="T24" fmla="*/ 392 w 392"/>
                  <a:gd name="T25" fmla="*/ 7 h 504"/>
                  <a:gd name="T26" fmla="*/ 321 w 392"/>
                  <a:gd name="T27" fmla="*/ 74 h 504"/>
                  <a:gd name="T28" fmla="*/ 250 w 392"/>
                  <a:gd name="T29" fmla="*/ 145 h 504"/>
                  <a:gd name="T30" fmla="*/ 170 w 392"/>
                  <a:gd name="T31" fmla="*/ 229 h 504"/>
                  <a:gd name="T32" fmla="*/ 97 w 392"/>
                  <a:gd name="T33" fmla="*/ 314 h 504"/>
                  <a:gd name="T34" fmla="*/ 65 w 392"/>
                  <a:gd name="T35" fmla="*/ 357 h 504"/>
                  <a:gd name="T36" fmla="*/ 40 w 392"/>
                  <a:gd name="T37" fmla="*/ 395 h 504"/>
                  <a:gd name="T38" fmla="*/ 21 w 392"/>
                  <a:gd name="T39" fmla="*/ 432 h 504"/>
                  <a:gd name="T40" fmla="*/ 11 w 392"/>
                  <a:gd name="T41" fmla="*/ 460 h 504"/>
                  <a:gd name="T42" fmla="*/ 11 w 392"/>
                  <a:gd name="T43" fmla="*/ 481 h 504"/>
                  <a:gd name="T44" fmla="*/ 16 w 392"/>
                  <a:gd name="T45" fmla="*/ 487 h 504"/>
                  <a:gd name="T46" fmla="*/ 22 w 392"/>
                  <a:gd name="T47" fmla="*/ 494 h 504"/>
                  <a:gd name="T48" fmla="*/ 14 w 392"/>
                  <a:gd name="T49" fmla="*/ 504 h 50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92"/>
                  <a:gd name="T76" fmla="*/ 0 h 504"/>
                  <a:gd name="T77" fmla="*/ 392 w 392"/>
                  <a:gd name="T78" fmla="*/ 504 h 50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92" h="504">
                    <a:moveTo>
                      <a:pt x="14" y="504"/>
                    </a:moveTo>
                    <a:lnTo>
                      <a:pt x="6" y="494"/>
                    </a:lnTo>
                    <a:lnTo>
                      <a:pt x="0" y="483"/>
                    </a:lnTo>
                    <a:lnTo>
                      <a:pt x="0" y="457"/>
                    </a:lnTo>
                    <a:lnTo>
                      <a:pt x="10" y="425"/>
                    </a:lnTo>
                    <a:lnTo>
                      <a:pt x="30" y="387"/>
                    </a:lnTo>
                    <a:lnTo>
                      <a:pt x="55" y="350"/>
                    </a:lnTo>
                    <a:lnTo>
                      <a:pt x="87" y="307"/>
                    </a:lnTo>
                    <a:lnTo>
                      <a:pt x="161" y="222"/>
                    </a:lnTo>
                    <a:lnTo>
                      <a:pt x="240" y="137"/>
                    </a:lnTo>
                    <a:lnTo>
                      <a:pt x="312" y="66"/>
                    </a:lnTo>
                    <a:lnTo>
                      <a:pt x="383" y="0"/>
                    </a:lnTo>
                    <a:lnTo>
                      <a:pt x="392" y="7"/>
                    </a:lnTo>
                    <a:lnTo>
                      <a:pt x="321" y="74"/>
                    </a:lnTo>
                    <a:lnTo>
                      <a:pt x="250" y="145"/>
                    </a:lnTo>
                    <a:lnTo>
                      <a:pt x="170" y="229"/>
                    </a:lnTo>
                    <a:lnTo>
                      <a:pt x="97" y="314"/>
                    </a:lnTo>
                    <a:lnTo>
                      <a:pt x="65" y="357"/>
                    </a:lnTo>
                    <a:lnTo>
                      <a:pt x="40" y="395"/>
                    </a:lnTo>
                    <a:lnTo>
                      <a:pt x="21" y="432"/>
                    </a:lnTo>
                    <a:lnTo>
                      <a:pt x="11" y="460"/>
                    </a:lnTo>
                    <a:lnTo>
                      <a:pt x="11" y="481"/>
                    </a:lnTo>
                    <a:lnTo>
                      <a:pt x="16" y="487"/>
                    </a:lnTo>
                    <a:lnTo>
                      <a:pt x="22" y="494"/>
                    </a:lnTo>
                    <a:lnTo>
                      <a:pt x="14" y="504"/>
                    </a:lnTo>
                    <a:close/>
                  </a:path>
                </a:pathLst>
              </a:custGeom>
              <a:solidFill>
                <a:srgbClr val="844CD6"/>
              </a:solidFill>
              <a:ln w="9525">
                <a:noFill/>
                <a:round/>
                <a:headEnd/>
                <a:tailEnd/>
              </a:ln>
            </p:spPr>
            <p:txBody>
              <a:bodyPr/>
              <a:lstStyle/>
              <a:p>
                <a:endParaRPr lang="ru-RU"/>
              </a:p>
            </p:txBody>
          </p:sp>
          <p:sp>
            <p:nvSpPr>
              <p:cNvPr id="163694" name="Freeform 320"/>
              <p:cNvSpPr>
                <a:spLocks/>
              </p:cNvSpPr>
              <p:nvPr/>
            </p:nvSpPr>
            <p:spPr bwMode="auto">
              <a:xfrm>
                <a:off x="1841" y="3628"/>
                <a:ext cx="6" cy="12"/>
              </a:xfrm>
              <a:custGeom>
                <a:avLst/>
                <a:gdLst>
                  <a:gd name="T0" fmla="*/ 2 w 6"/>
                  <a:gd name="T1" fmla="*/ 12 h 12"/>
                  <a:gd name="T2" fmla="*/ 0 w 6"/>
                  <a:gd name="T3" fmla="*/ 12 h 12"/>
                  <a:gd name="T4" fmla="*/ 6 w 6"/>
                  <a:gd name="T5" fmla="*/ 2 h 12"/>
                  <a:gd name="T6" fmla="*/ 6 w 6"/>
                  <a:gd name="T7" fmla="*/ 0 h 12"/>
                  <a:gd name="T8" fmla="*/ 2 w 6"/>
                  <a:gd name="T9" fmla="*/ 12 h 12"/>
                  <a:gd name="T10" fmla="*/ 0 60000 65536"/>
                  <a:gd name="T11" fmla="*/ 0 60000 65536"/>
                  <a:gd name="T12" fmla="*/ 0 60000 65536"/>
                  <a:gd name="T13" fmla="*/ 0 60000 65536"/>
                  <a:gd name="T14" fmla="*/ 0 60000 65536"/>
                  <a:gd name="T15" fmla="*/ 0 w 6"/>
                  <a:gd name="T16" fmla="*/ 0 h 12"/>
                  <a:gd name="T17" fmla="*/ 6 w 6"/>
                  <a:gd name="T18" fmla="*/ 12 h 12"/>
                </a:gdLst>
                <a:ahLst/>
                <a:cxnLst>
                  <a:cxn ang="T10">
                    <a:pos x="T0" y="T1"/>
                  </a:cxn>
                  <a:cxn ang="T11">
                    <a:pos x="T2" y="T3"/>
                  </a:cxn>
                  <a:cxn ang="T12">
                    <a:pos x="T4" y="T5"/>
                  </a:cxn>
                  <a:cxn ang="T13">
                    <a:pos x="T6" y="T7"/>
                  </a:cxn>
                  <a:cxn ang="T14">
                    <a:pos x="T8" y="T9"/>
                  </a:cxn>
                </a:cxnLst>
                <a:rect l="T15" t="T16" r="T17" b="T18"/>
                <a:pathLst>
                  <a:path w="6" h="12">
                    <a:moveTo>
                      <a:pt x="2" y="12"/>
                    </a:moveTo>
                    <a:lnTo>
                      <a:pt x="0" y="12"/>
                    </a:lnTo>
                    <a:lnTo>
                      <a:pt x="6" y="2"/>
                    </a:lnTo>
                    <a:lnTo>
                      <a:pt x="6" y="0"/>
                    </a:lnTo>
                    <a:lnTo>
                      <a:pt x="2" y="12"/>
                    </a:lnTo>
                    <a:close/>
                  </a:path>
                </a:pathLst>
              </a:custGeom>
              <a:solidFill>
                <a:srgbClr val="844CD6"/>
              </a:solidFill>
              <a:ln w="9525">
                <a:noFill/>
                <a:round/>
                <a:headEnd/>
                <a:tailEnd/>
              </a:ln>
            </p:spPr>
            <p:txBody>
              <a:bodyPr/>
              <a:lstStyle/>
              <a:p>
                <a:endParaRPr lang="ru-RU"/>
              </a:p>
            </p:txBody>
          </p:sp>
          <p:sp>
            <p:nvSpPr>
              <p:cNvPr id="163695" name="Freeform 321"/>
              <p:cNvSpPr>
                <a:spLocks/>
              </p:cNvSpPr>
              <p:nvPr/>
            </p:nvSpPr>
            <p:spPr bwMode="auto">
              <a:xfrm>
                <a:off x="2201" y="3135"/>
                <a:ext cx="13" cy="9"/>
              </a:xfrm>
              <a:custGeom>
                <a:avLst/>
                <a:gdLst>
                  <a:gd name="T0" fmla="*/ 1 w 13"/>
                  <a:gd name="T1" fmla="*/ 0 h 9"/>
                  <a:gd name="T2" fmla="*/ 13 w 13"/>
                  <a:gd name="T3" fmla="*/ 9 h 9"/>
                  <a:gd name="T4" fmla="*/ 0 w 13"/>
                  <a:gd name="T5" fmla="*/ 2 h 9"/>
                  <a:gd name="T6" fmla="*/ 13 w 13"/>
                  <a:gd name="T7" fmla="*/ 9 h 9"/>
                  <a:gd name="T8" fmla="*/ 1 w 13"/>
                  <a:gd name="T9" fmla="*/ 0 h 9"/>
                  <a:gd name="T10" fmla="*/ 0 60000 65536"/>
                  <a:gd name="T11" fmla="*/ 0 60000 65536"/>
                  <a:gd name="T12" fmla="*/ 0 60000 65536"/>
                  <a:gd name="T13" fmla="*/ 0 60000 65536"/>
                  <a:gd name="T14" fmla="*/ 0 60000 65536"/>
                  <a:gd name="T15" fmla="*/ 0 w 13"/>
                  <a:gd name="T16" fmla="*/ 0 h 9"/>
                  <a:gd name="T17" fmla="*/ 13 w 13"/>
                  <a:gd name="T18" fmla="*/ 9 h 9"/>
                </a:gdLst>
                <a:ahLst/>
                <a:cxnLst>
                  <a:cxn ang="T10">
                    <a:pos x="T0" y="T1"/>
                  </a:cxn>
                  <a:cxn ang="T11">
                    <a:pos x="T2" y="T3"/>
                  </a:cxn>
                  <a:cxn ang="T12">
                    <a:pos x="T4" y="T5"/>
                  </a:cxn>
                  <a:cxn ang="T13">
                    <a:pos x="T6" y="T7"/>
                  </a:cxn>
                  <a:cxn ang="T14">
                    <a:pos x="T8" y="T9"/>
                  </a:cxn>
                </a:cxnLst>
                <a:rect l="T15" t="T16" r="T17" b="T18"/>
                <a:pathLst>
                  <a:path w="13" h="9">
                    <a:moveTo>
                      <a:pt x="1" y="0"/>
                    </a:moveTo>
                    <a:lnTo>
                      <a:pt x="13" y="9"/>
                    </a:lnTo>
                    <a:lnTo>
                      <a:pt x="0" y="2"/>
                    </a:lnTo>
                    <a:lnTo>
                      <a:pt x="13" y="9"/>
                    </a:lnTo>
                    <a:lnTo>
                      <a:pt x="1" y="0"/>
                    </a:lnTo>
                    <a:close/>
                  </a:path>
                </a:pathLst>
              </a:custGeom>
              <a:solidFill>
                <a:srgbClr val="844CD6"/>
              </a:solidFill>
              <a:ln w="9525">
                <a:noFill/>
                <a:round/>
                <a:headEnd/>
                <a:tailEnd/>
              </a:ln>
            </p:spPr>
            <p:txBody>
              <a:bodyPr/>
              <a:lstStyle/>
              <a:p>
                <a:endParaRPr lang="ru-RU"/>
              </a:p>
            </p:txBody>
          </p:sp>
          <p:sp>
            <p:nvSpPr>
              <p:cNvPr id="163696" name="Freeform 322"/>
              <p:cNvSpPr>
                <a:spLocks/>
              </p:cNvSpPr>
              <p:nvPr/>
            </p:nvSpPr>
            <p:spPr bwMode="auto">
              <a:xfrm>
                <a:off x="2183" y="3169"/>
                <a:ext cx="87" cy="39"/>
              </a:xfrm>
              <a:custGeom>
                <a:avLst/>
                <a:gdLst>
                  <a:gd name="T0" fmla="*/ 85 w 87"/>
                  <a:gd name="T1" fmla="*/ 16 h 39"/>
                  <a:gd name="T2" fmla="*/ 77 w 87"/>
                  <a:gd name="T3" fmla="*/ 13 h 39"/>
                  <a:gd name="T4" fmla="*/ 68 w 87"/>
                  <a:gd name="T5" fmla="*/ 9 h 39"/>
                  <a:gd name="T6" fmla="*/ 57 w 87"/>
                  <a:gd name="T7" fmla="*/ 7 h 39"/>
                  <a:gd name="T8" fmla="*/ 44 w 87"/>
                  <a:gd name="T9" fmla="*/ 8 h 39"/>
                  <a:gd name="T10" fmla="*/ 31 w 87"/>
                  <a:gd name="T11" fmla="*/ 11 h 39"/>
                  <a:gd name="T12" fmla="*/ 19 w 87"/>
                  <a:gd name="T13" fmla="*/ 22 h 39"/>
                  <a:gd name="T14" fmla="*/ 4 w 87"/>
                  <a:gd name="T15" fmla="*/ 39 h 39"/>
                  <a:gd name="T16" fmla="*/ 0 w 87"/>
                  <a:gd name="T17" fmla="*/ 35 h 39"/>
                  <a:gd name="T18" fmla="*/ 14 w 87"/>
                  <a:gd name="T19" fmla="*/ 18 h 39"/>
                  <a:gd name="T20" fmla="*/ 27 w 87"/>
                  <a:gd name="T21" fmla="*/ 7 h 39"/>
                  <a:gd name="T22" fmla="*/ 42 w 87"/>
                  <a:gd name="T23" fmla="*/ 2 h 39"/>
                  <a:gd name="T24" fmla="*/ 57 w 87"/>
                  <a:gd name="T25" fmla="*/ 0 h 39"/>
                  <a:gd name="T26" fmla="*/ 68 w 87"/>
                  <a:gd name="T27" fmla="*/ 3 h 39"/>
                  <a:gd name="T28" fmla="*/ 79 w 87"/>
                  <a:gd name="T29" fmla="*/ 7 h 39"/>
                  <a:gd name="T30" fmla="*/ 87 w 87"/>
                  <a:gd name="T31" fmla="*/ 9 h 39"/>
                  <a:gd name="T32" fmla="*/ 85 w 87"/>
                  <a:gd name="T33" fmla="*/ 16 h 3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7"/>
                  <a:gd name="T52" fmla="*/ 0 h 39"/>
                  <a:gd name="T53" fmla="*/ 87 w 87"/>
                  <a:gd name="T54" fmla="*/ 39 h 3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7" h="39">
                    <a:moveTo>
                      <a:pt x="85" y="16"/>
                    </a:moveTo>
                    <a:lnTo>
                      <a:pt x="77" y="13"/>
                    </a:lnTo>
                    <a:lnTo>
                      <a:pt x="68" y="9"/>
                    </a:lnTo>
                    <a:lnTo>
                      <a:pt x="57" y="7"/>
                    </a:lnTo>
                    <a:lnTo>
                      <a:pt x="44" y="8"/>
                    </a:lnTo>
                    <a:lnTo>
                      <a:pt x="31" y="11"/>
                    </a:lnTo>
                    <a:lnTo>
                      <a:pt x="19" y="22"/>
                    </a:lnTo>
                    <a:lnTo>
                      <a:pt x="4" y="39"/>
                    </a:lnTo>
                    <a:lnTo>
                      <a:pt x="0" y="35"/>
                    </a:lnTo>
                    <a:lnTo>
                      <a:pt x="14" y="18"/>
                    </a:lnTo>
                    <a:lnTo>
                      <a:pt x="27" y="7"/>
                    </a:lnTo>
                    <a:lnTo>
                      <a:pt x="42" y="2"/>
                    </a:lnTo>
                    <a:lnTo>
                      <a:pt x="57" y="0"/>
                    </a:lnTo>
                    <a:lnTo>
                      <a:pt x="68" y="3"/>
                    </a:lnTo>
                    <a:lnTo>
                      <a:pt x="79" y="7"/>
                    </a:lnTo>
                    <a:lnTo>
                      <a:pt x="87" y="9"/>
                    </a:lnTo>
                    <a:lnTo>
                      <a:pt x="85" y="16"/>
                    </a:lnTo>
                    <a:close/>
                  </a:path>
                </a:pathLst>
              </a:custGeom>
              <a:solidFill>
                <a:srgbClr val="C195DB"/>
              </a:solidFill>
              <a:ln w="9525">
                <a:noFill/>
                <a:round/>
                <a:headEnd/>
                <a:tailEnd/>
              </a:ln>
            </p:spPr>
            <p:txBody>
              <a:bodyPr/>
              <a:lstStyle/>
              <a:p>
                <a:endParaRPr lang="ru-RU"/>
              </a:p>
            </p:txBody>
          </p:sp>
          <p:sp>
            <p:nvSpPr>
              <p:cNvPr id="163697" name="Freeform 323"/>
              <p:cNvSpPr>
                <a:spLocks/>
              </p:cNvSpPr>
              <p:nvPr/>
            </p:nvSpPr>
            <p:spPr bwMode="auto">
              <a:xfrm>
                <a:off x="1843" y="3203"/>
                <a:ext cx="344" cy="438"/>
              </a:xfrm>
              <a:custGeom>
                <a:avLst/>
                <a:gdLst>
                  <a:gd name="T0" fmla="*/ 344 w 344"/>
                  <a:gd name="T1" fmla="*/ 4 h 438"/>
                  <a:gd name="T2" fmla="*/ 289 w 344"/>
                  <a:gd name="T3" fmla="*/ 103 h 438"/>
                  <a:gd name="T4" fmla="*/ 243 w 344"/>
                  <a:gd name="T5" fmla="*/ 180 h 438"/>
                  <a:gd name="T6" fmla="*/ 192 w 344"/>
                  <a:gd name="T7" fmla="*/ 262 h 438"/>
                  <a:gd name="T8" fmla="*/ 138 w 344"/>
                  <a:gd name="T9" fmla="*/ 336 h 438"/>
                  <a:gd name="T10" fmla="*/ 111 w 344"/>
                  <a:gd name="T11" fmla="*/ 370 h 438"/>
                  <a:gd name="T12" fmla="*/ 83 w 344"/>
                  <a:gd name="T13" fmla="*/ 396 h 438"/>
                  <a:gd name="T14" fmla="*/ 60 w 344"/>
                  <a:gd name="T15" fmla="*/ 419 h 438"/>
                  <a:gd name="T16" fmla="*/ 36 w 344"/>
                  <a:gd name="T17" fmla="*/ 432 h 438"/>
                  <a:gd name="T18" fmla="*/ 16 w 344"/>
                  <a:gd name="T19" fmla="*/ 438 h 438"/>
                  <a:gd name="T20" fmla="*/ 0 w 344"/>
                  <a:gd name="T21" fmla="*/ 433 h 438"/>
                  <a:gd name="T22" fmla="*/ 2 w 344"/>
                  <a:gd name="T23" fmla="*/ 426 h 438"/>
                  <a:gd name="T24" fmla="*/ 16 w 344"/>
                  <a:gd name="T25" fmla="*/ 432 h 438"/>
                  <a:gd name="T26" fmla="*/ 35 w 344"/>
                  <a:gd name="T27" fmla="*/ 426 h 438"/>
                  <a:gd name="T28" fmla="*/ 55 w 344"/>
                  <a:gd name="T29" fmla="*/ 413 h 438"/>
                  <a:gd name="T30" fmla="*/ 79 w 344"/>
                  <a:gd name="T31" fmla="*/ 392 h 438"/>
                  <a:gd name="T32" fmla="*/ 106 w 344"/>
                  <a:gd name="T33" fmla="*/ 364 h 438"/>
                  <a:gd name="T34" fmla="*/ 132 w 344"/>
                  <a:gd name="T35" fmla="*/ 332 h 438"/>
                  <a:gd name="T36" fmla="*/ 186 w 344"/>
                  <a:gd name="T37" fmla="*/ 257 h 438"/>
                  <a:gd name="T38" fmla="*/ 239 w 344"/>
                  <a:gd name="T39" fmla="*/ 175 h 438"/>
                  <a:gd name="T40" fmla="*/ 284 w 344"/>
                  <a:gd name="T41" fmla="*/ 99 h 438"/>
                  <a:gd name="T42" fmla="*/ 340 w 344"/>
                  <a:gd name="T43" fmla="*/ 0 h 438"/>
                  <a:gd name="T44" fmla="*/ 344 w 344"/>
                  <a:gd name="T45" fmla="*/ 4 h 43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44"/>
                  <a:gd name="T70" fmla="*/ 0 h 438"/>
                  <a:gd name="T71" fmla="*/ 344 w 344"/>
                  <a:gd name="T72" fmla="*/ 438 h 43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44" h="438">
                    <a:moveTo>
                      <a:pt x="344" y="4"/>
                    </a:moveTo>
                    <a:lnTo>
                      <a:pt x="289" y="103"/>
                    </a:lnTo>
                    <a:lnTo>
                      <a:pt x="243" y="180"/>
                    </a:lnTo>
                    <a:lnTo>
                      <a:pt x="192" y="262"/>
                    </a:lnTo>
                    <a:lnTo>
                      <a:pt x="138" y="336"/>
                    </a:lnTo>
                    <a:lnTo>
                      <a:pt x="111" y="370"/>
                    </a:lnTo>
                    <a:lnTo>
                      <a:pt x="83" y="396"/>
                    </a:lnTo>
                    <a:lnTo>
                      <a:pt x="60" y="419"/>
                    </a:lnTo>
                    <a:lnTo>
                      <a:pt x="36" y="432"/>
                    </a:lnTo>
                    <a:lnTo>
                      <a:pt x="16" y="438"/>
                    </a:lnTo>
                    <a:lnTo>
                      <a:pt x="0" y="433"/>
                    </a:lnTo>
                    <a:lnTo>
                      <a:pt x="2" y="426"/>
                    </a:lnTo>
                    <a:lnTo>
                      <a:pt x="16" y="432"/>
                    </a:lnTo>
                    <a:lnTo>
                      <a:pt x="35" y="426"/>
                    </a:lnTo>
                    <a:lnTo>
                      <a:pt x="55" y="413"/>
                    </a:lnTo>
                    <a:lnTo>
                      <a:pt x="79" y="392"/>
                    </a:lnTo>
                    <a:lnTo>
                      <a:pt x="106" y="364"/>
                    </a:lnTo>
                    <a:lnTo>
                      <a:pt x="132" y="332"/>
                    </a:lnTo>
                    <a:lnTo>
                      <a:pt x="186" y="257"/>
                    </a:lnTo>
                    <a:lnTo>
                      <a:pt x="239" y="175"/>
                    </a:lnTo>
                    <a:lnTo>
                      <a:pt x="284" y="99"/>
                    </a:lnTo>
                    <a:lnTo>
                      <a:pt x="340" y="0"/>
                    </a:lnTo>
                    <a:lnTo>
                      <a:pt x="344" y="4"/>
                    </a:lnTo>
                    <a:close/>
                  </a:path>
                </a:pathLst>
              </a:custGeom>
              <a:solidFill>
                <a:srgbClr val="C195DB"/>
              </a:solidFill>
              <a:ln w="9525">
                <a:noFill/>
                <a:round/>
                <a:headEnd/>
                <a:tailEnd/>
              </a:ln>
            </p:spPr>
            <p:txBody>
              <a:bodyPr/>
              <a:lstStyle/>
              <a:p>
                <a:endParaRPr lang="ru-RU"/>
              </a:p>
            </p:txBody>
          </p:sp>
          <p:sp>
            <p:nvSpPr>
              <p:cNvPr id="163698" name="Freeform 324"/>
              <p:cNvSpPr>
                <a:spLocks/>
              </p:cNvSpPr>
              <p:nvPr/>
            </p:nvSpPr>
            <p:spPr bwMode="auto">
              <a:xfrm>
                <a:off x="2182" y="3203"/>
                <a:ext cx="4" cy="5"/>
              </a:xfrm>
              <a:custGeom>
                <a:avLst/>
                <a:gdLst>
                  <a:gd name="T0" fmla="*/ 0 w 4"/>
                  <a:gd name="T1" fmla="*/ 0 h 5"/>
                  <a:gd name="T2" fmla="*/ 4 w 4"/>
                  <a:gd name="T3" fmla="*/ 5 h 5"/>
                  <a:gd name="T4" fmla="*/ 0 w 4"/>
                  <a:gd name="T5" fmla="*/ 0 h 5"/>
                  <a:gd name="T6" fmla="*/ 0 60000 65536"/>
                  <a:gd name="T7" fmla="*/ 0 60000 65536"/>
                  <a:gd name="T8" fmla="*/ 0 60000 65536"/>
                  <a:gd name="T9" fmla="*/ 0 w 4"/>
                  <a:gd name="T10" fmla="*/ 0 h 5"/>
                  <a:gd name="T11" fmla="*/ 4 w 4"/>
                  <a:gd name="T12" fmla="*/ 5 h 5"/>
                </a:gdLst>
                <a:ahLst/>
                <a:cxnLst>
                  <a:cxn ang="T6">
                    <a:pos x="T0" y="T1"/>
                  </a:cxn>
                  <a:cxn ang="T7">
                    <a:pos x="T2" y="T3"/>
                  </a:cxn>
                  <a:cxn ang="T8">
                    <a:pos x="T4" y="T5"/>
                  </a:cxn>
                </a:cxnLst>
                <a:rect l="T9" t="T10" r="T11" b="T12"/>
                <a:pathLst>
                  <a:path w="4" h="5">
                    <a:moveTo>
                      <a:pt x="0" y="0"/>
                    </a:moveTo>
                    <a:lnTo>
                      <a:pt x="4" y="5"/>
                    </a:lnTo>
                    <a:lnTo>
                      <a:pt x="0" y="0"/>
                    </a:lnTo>
                    <a:close/>
                  </a:path>
                </a:pathLst>
              </a:custGeom>
              <a:solidFill>
                <a:srgbClr val="C195DB"/>
              </a:solidFill>
              <a:ln w="9525">
                <a:noFill/>
                <a:round/>
                <a:headEnd/>
                <a:tailEnd/>
              </a:ln>
            </p:spPr>
            <p:txBody>
              <a:bodyPr/>
              <a:lstStyle/>
              <a:p>
                <a:endParaRPr lang="ru-RU"/>
              </a:p>
            </p:txBody>
          </p:sp>
          <p:sp>
            <p:nvSpPr>
              <p:cNvPr id="163699" name="Freeform 325"/>
              <p:cNvSpPr>
                <a:spLocks/>
              </p:cNvSpPr>
              <p:nvPr/>
            </p:nvSpPr>
            <p:spPr bwMode="auto">
              <a:xfrm>
                <a:off x="1828" y="3180"/>
                <a:ext cx="326" cy="456"/>
              </a:xfrm>
              <a:custGeom>
                <a:avLst/>
                <a:gdLst>
                  <a:gd name="T0" fmla="*/ 13 w 326"/>
                  <a:gd name="T1" fmla="*/ 456 h 456"/>
                  <a:gd name="T2" fmla="*/ 2 w 326"/>
                  <a:gd name="T3" fmla="*/ 441 h 456"/>
                  <a:gd name="T4" fmla="*/ 0 w 326"/>
                  <a:gd name="T5" fmla="*/ 419 h 456"/>
                  <a:gd name="T6" fmla="*/ 9 w 326"/>
                  <a:gd name="T7" fmla="*/ 392 h 456"/>
                  <a:gd name="T8" fmla="*/ 21 w 326"/>
                  <a:gd name="T9" fmla="*/ 362 h 456"/>
                  <a:gd name="T10" fmla="*/ 41 w 326"/>
                  <a:gd name="T11" fmla="*/ 327 h 456"/>
                  <a:gd name="T12" fmla="*/ 65 w 326"/>
                  <a:gd name="T13" fmla="*/ 293 h 456"/>
                  <a:gd name="T14" fmla="*/ 123 w 326"/>
                  <a:gd name="T15" fmla="*/ 218 h 456"/>
                  <a:gd name="T16" fmla="*/ 187 w 326"/>
                  <a:gd name="T17" fmla="*/ 146 h 456"/>
                  <a:gd name="T18" fmla="*/ 247 w 326"/>
                  <a:gd name="T19" fmla="*/ 79 h 456"/>
                  <a:gd name="T20" fmla="*/ 322 w 326"/>
                  <a:gd name="T21" fmla="*/ 0 h 456"/>
                  <a:gd name="T22" fmla="*/ 326 w 326"/>
                  <a:gd name="T23" fmla="*/ 4 h 456"/>
                  <a:gd name="T24" fmla="*/ 251 w 326"/>
                  <a:gd name="T25" fmla="*/ 83 h 456"/>
                  <a:gd name="T26" fmla="*/ 191 w 326"/>
                  <a:gd name="T27" fmla="*/ 149 h 456"/>
                  <a:gd name="T28" fmla="*/ 128 w 326"/>
                  <a:gd name="T29" fmla="*/ 223 h 456"/>
                  <a:gd name="T30" fmla="*/ 69 w 326"/>
                  <a:gd name="T31" fmla="*/ 297 h 456"/>
                  <a:gd name="T32" fmla="*/ 46 w 326"/>
                  <a:gd name="T33" fmla="*/ 332 h 456"/>
                  <a:gd name="T34" fmla="*/ 26 w 326"/>
                  <a:gd name="T35" fmla="*/ 366 h 456"/>
                  <a:gd name="T36" fmla="*/ 13 w 326"/>
                  <a:gd name="T37" fmla="*/ 396 h 456"/>
                  <a:gd name="T38" fmla="*/ 5 w 326"/>
                  <a:gd name="T39" fmla="*/ 419 h 456"/>
                  <a:gd name="T40" fmla="*/ 7 w 326"/>
                  <a:gd name="T41" fmla="*/ 438 h 456"/>
                  <a:gd name="T42" fmla="*/ 18 w 326"/>
                  <a:gd name="T43" fmla="*/ 450 h 456"/>
                  <a:gd name="T44" fmla="*/ 13 w 326"/>
                  <a:gd name="T45" fmla="*/ 456 h 45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26"/>
                  <a:gd name="T70" fmla="*/ 0 h 456"/>
                  <a:gd name="T71" fmla="*/ 326 w 326"/>
                  <a:gd name="T72" fmla="*/ 456 h 45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26" h="456">
                    <a:moveTo>
                      <a:pt x="13" y="456"/>
                    </a:moveTo>
                    <a:lnTo>
                      <a:pt x="2" y="441"/>
                    </a:lnTo>
                    <a:lnTo>
                      <a:pt x="0" y="419"/>
                    </a:lnTo>
                    <a:lnTo>
                      <a:pt x="9" y="392"/>
                    </a:lnTo>
                    <a:lnTo>
                      <a:pt x="21" y="362"/>
                    </a:lnTo>
                    <a:lnTo>
                      <a:pt x="41" y="327"/>
                    </a:lnTo>
                    <a:lnTo>
                      <a:pt x="65" y="293"/>
                    </a:lnTo>
                    <a:lnTo>
                      <a:pt x="123" y="218"/>
                    </a:lnTo>
                    <a:lnTo>
                      <a:pt x="187" y="146"/>
                    </a:lnTo>
                    <a:lnTo>
                      <a:pt x="247" y="79"/>
                    </a:lnTo>
                    <a:lnTo>
                      <a:pt x="322" y="0"/>
                    </a:lnTo>
                    <a:lnTo>
                      <a:pt x="326" y="4"/>
                    </a:lnTo>
                    <a:lnTo>
                      <a:pt x="251" y="83"/>
                    </a:lnTo>
                    <a:lnTo>
                      <a:pt x="191" y="149"/>
                    </a:lnTo>
                    <a:lnTo>
                      <a:pt x="128" y="223"/>
                    </a:lnTo>
                    <a:lnTo>
                      <a:pt x="69" y="297"/>
                    </a:lnTo>
                    <a:lnTo>
                      <a:pt x="46" y="332"/>
                    </a:lnTo>
                    <a:lnTo>
                      <a:pt x="26" y="366"/>
                    </a:lnTo>
                    <a:lnTo>
                      <a:pt x="13" y="396"/>
                    </a:lnTo>
                    <a:lnTo>
                      <a:pt x="5" y="419"/>
                    </a:lnTo>
                    <a:lnTo>
                      <a:pt x="7" y="438"/>
                    </a:lnTo>
                    <a:lnTo>
                      <a:pt x="18" y="450"/>
                    </a:lnTo>
                    <a:lnTo>
                      <a:pt x="13" y="456"/>
                    </a:lnTo>
                    <a:close/>
                  </a:path>
                </a:pathLst>
              </a:custGeom>
              <a:solidFill>
                <a:srgbClr val="C195DB"/>
              </a:solidFill>
              <a:ln w="9525">
                <a:noFill/>
                <a:round/>
                <a:headEnd/>
                <a:tailEnd/>
              </a:ln>
            </p:spPr>
            <p:txBody>
              <a:bodyPr/>
              <a:lstStyle/>
              <a:p>
                <a:endParaRPr lang="ru-RU"/>
              </a:p>
            </p:txBody>
          </p:sp>
          <p:sp>
            <p:nvSpPr>
              <p:cNvPr id="163700" name="Freeform 326"/>
              <p:cNvSpPr>
                <a:spLocks/>
              </p:cNvSpPr>
              <p:nvPr/>
            </p:nvSpPr>
            <p:spPr bwMode="auto">
              <a:xfrm>
                <a:off x="1843" y="3632"/>
                <a:ext cx="3" cy="7"/>
              </a:xfrm>
              <a:custGeom>
                <a:avLst/>
                <a:gdLst>
                  <a:gd name="T0" fmla="*/ 2 w 3"/>
                  <a:gd name="T1" fmla="*/ 7 h 7"/>
                  <a:gd name="T2" fmla="*/ 0 w 3"/>
                  <a:gd name="T3" fmla="*/ 6 h 7"/>
                  <a:gd name="T4" fmla="*/ 3 w 3"/>
                  <a:gd name="T5" fmla="*/ 0 h 7"/>
                  <a:gd name="T6" fmla="*/ 2 w 3"/>
                  <a:gd name="T7" fmla="*/ 7 h 7"/>
                  <a:gd name="T8" fmla="*/ 0 60000 65536"/>
                  <a:gd name="T9" fmla="*/ 0 60000 65536"/>
                  <a:gd name="T10" fmla="*/ 0 60000 65536"/>
                  <a:gd name="T11" fmla="*/ 0 60000 65536"/>
                  <a:gd name="T12" fmla="*/ 0 w 3"/>
                  <a:gd name="T13" fmla="*/ 0 h 7"/>
                  <a:gd name="T14" fmla="*/ 3 w 3"/>
                  <a:gd name="T15" fmla="*/ 7 h 7"/>
                </a:gdLst>
                <a:ahLst/>
                <a:cxnLst>
                  <a:cxn ang="T8">
                    <a:pos x="T0" y="T1"/>
                  </a:cxn>
                  <a:cxn ang="T9">
                    <a:pos x="T2" y="T3"/>
                  </a:cxn>
                  <a:cxn ang="T10">
                    <a:pos x="T4" y="T5"/>
                  </a:cxn>
                  <a:cxn ang="T11">
                    <a:pos x="T6" y="T7"/>
                  </a:cxn>
                </a:cxnLst>
                <a:rect l="T12" t="T13" r="T14" b="T15"/>
                <a:pathLst>
                  <a:path w="3" h="7">
                    <a:moveTo>
                      <a:pt x="2" y="7"/>
                    </a:moveTo>
                    <a:lnTo>
                      <a:pt x="0" y="6"/>
                    </a:lnTo>
                    <a:lnTo>
                      <a:pt x="3" y="0"/>
                    </a:lnTo>
                    <a:lnTo>
                      <a:pt x="2" y="7"/>
                    </a:lnTo>
                    <a:close/>
                  </a:path>
                </a:pathLst>
              </a:custGeom>
              <a:solidFill>
                <a:srgbClr val="C195DB"/>
              </a:solidFill>
              <a:ln w="9525">
                <a:noFill/>
                <a:round/>
                <a:headEnd/>
                <a:tailEnd/>
              </a:ln>
            </p:spPr>
            <p:txBody>
              <a:bodyPr/>
              <a:lstStyle/>
              <a:p>
                <a:endParaRPr lang="ru-RU"/>
              </a:p>
            </p:txBody>
          </p:sp>
          <p:sp>
            <p:nvSpPr>
              <p:cNvPr id="163701" name="Freeform 327"/>
              <p:cNvSpPr>
                <a:spLocks/>
              </p:cNvSpPr>
              <p:nvPr/>
            </p:nvSpPr>
            <p:spPr bwMode="auto">
              <a:xfrm>
                <a:off x="2147" y="3096"/>
                <a:ext cx="26" cy="86"/>
              </a:xfrm>
              <a:custGeom>
                <a:avLst/>
                <a:gdLst>
                  <a:gd name="T0" fmla="*/ 2 w 26"/>
                  <a:gd name="T1" fmla="*/ 81 h 86"/>
                  <a:gd name="T2" fmla="*/ 15 w 26"/>
                  <a:gd name="T3" fmla="*/ 66 h 86"/>
                  <a:gd name="T4" fmla="*/ 21 w 26"/>
                  <a:gd name="T5" fmla="*/ 52 h 86"/>
                  <a:gd name="T6" fmla="*/ 20 w 26"/>
                  <a:gd name="T7" fmla="*/ 38 h 86"/>
                  <a:gd name="T8" fmla="*/ 17 w 26"/>
                  <a:gd name="T9" fmla="*/ 28 h 86"/>
                  <a:gd name="T10" fmla="*/ 6 w 26"/>
                  <a:gd name="T11" fmla="*/ 11 h 86"/>
                  <a:gd name="T12" fmla="*/ 0 w 26"/>
                  <a:gd name="T13" fmla="*/ 5 h 86"/>
                  <a:gd name="T14" fmla="*/ 5 w 26"/>
                  <a:gd name="T15" fmla="*/ 0 h 86"/>
                  <a:gd name="T16" fmla="*/ 11 w 26"/>
                  <a:gd name="T17" fmla="*/ 6 h 86"/>
                  <a:gd name="T18" fmla="*/ 22 w 26"/>
                  <a:gd name="T19" fmla="*/ 23 h 86"/>
                  <a:gd name="T20" fmla="*/ 26 w 26"/>
                  <a:gd name="T21" fmla="*/ 38 h 86"/>
                  <a:gd name="T22" fmla="*/ 26 w 26"/>
                  <a:gd name="T23" fmla="*/ 51 h 86"/>
                  <a:gd name="T24" fmla="*/ 19 w 26"/>
                  <a:gd name="T25" fmla="*/ 69 h 86"/>
                  <a:gd name="T26" fmla="*/ 6 w 26"/>
                  <a:gd name="T27" fmla="*/ 86 h 86"/>
                  <a:gd name="T28" fmla="*/ 2 w 26"/>
                  <a:gd name="T29" fmla="*/ 81 h 8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6"/>
                  <a:gd name="T46" fmla="*/ 0 h 86"/>
                  <a:gd name="T47" fmla="*/ 26 w 26"/>
                  <a:gd name="T48" fmla="*/ 86 h 8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6" h="86">
                    <a:moveTo>
                      <a:pt x="2" y="81"/>
                    </a:moveTo>
                    <a:lnTo>
                      <a:pt x="15" y="66"/>
                    </a:lnTo>
                    <a:lnTo>
                      <a:pt x="21" y="52"/>
                    </a:lnTo>
                    <a:lnTo>
                      <a:pt x="20" y="38"/>
                    </a:lnTo>
                    <a:lnTo>
                      <a:pt x="17" y="28"/>
                    </a:lnTo>
                    <a:lnTo>
                      <a:pt x="6" y="11"/>
                    </a:lnTo>
                    <a:lnTo>
                      <a:pt x="0" y="5"/>
                    </a:lnTo>
                    <a:lnTo>
                      <a:pt x="5" y="0"/>
                    </a:lnTo>
                    <a:lnTo>
                      <a:pt x="11" y="6"/>
                    </a:lnTo>
                    <a:lnTo>
                      <a:pt x="22" y="23"/>
                    </a:lnTo>
                    <a:lnTo>
                      <a:pt x="26" y="38"/>
                    </a:lnTo>
                    <a:lnTo>
                      <a:pt x="26" y="51"/>
                    </a:lnTo>
                    <a:lnTo>
                      <a:pt x="19" y="69"/>
                    </a:lnTo>
                    <a:lnTo>
                      <a:pt x="6" y="86"/>
                    </a:lnTo>
                    <a:lnTo>
                      <a:pt x="2" y="81"/>
                    </a:lnTo>
                    <a:close/>
                  </a:path>
                </a:pathLst>
              </a:custGeom>
              <a:solidFill>
                <a:srgbClr val="C195DB"/>
              </a:solidFill>
              <a:ln w="9525">
                <a:noFill/>
                <a:round/>
                <a:headEnd/>
                <a:tailEnd/>
              </a:ln>
            </p:spPr>
            <p:txBody>
              <a:bodyPr/>
              <a:lstStyle/>
              <a:p>
                <a:endParaRPr lang="ru-RU"/>
              </a:p>
            </p:txBody>
          </p:sp>
          <p:sp>
            <p:nvSpPr>
              <p:cNvPr id="163702" name="Freeform 328"/>
              <p:cNvSpPr>
                <a:spLocks/>
              </p:cNvSpPr>
              <p:nvPr/>
            </p:nvSpPr>
            <p:spPr bwMode="auto">
              <a:xfrm>
                <a:off x="2149" y="3179"/>
                <a:ext cx="4" cy="3"/>
              </a:xfrm>
              <a:custGeom>
                <a:avLst/>
                <a:gdLst>
                  <a:gd name="T0" fmla="*/ 4 w 4"/>
                  <a:gd name="T1" fmla="*/ 3 h 3"/>
                  <a:gd name="T2" fmla="*/ 0 w 4"/>
                  <a:gd name="T3" fmla="*/ 0 h 3"/>
                  <a:gd name="T4" fmla="*/ 0 w 4"/>
                  <a:gd name="T5" fmla="*/ 1 h 3"/>
                  <a:gd name="T6" fmla="*/ 4 w 4"/>
                  <a:gd name="T7" fmla="*/ 3 h 3"/>
                  <a:gd name="T8" fmla="*/ 0 60000 65536"/>
                  <a:gd name="T9" fmla="*/ 0 60000 65536"/>
                  <a:gd name="T10" fmla="*/ 0 60000 65536"/>
                  <a:gd name="T11" fmla="*/ 0 60000 65536"/>
                  <a:gd name="T12" fmla="*/ 0 w 4"/>
                  <a:gd name="T13" fmla="*/ 0 h 3"/>
                  <a:gd name="T14" fmla="*/ 4 w 4"/>
                  <a:gd name="T15" fmla="*/ 3 h 3"/>
                </a:gdLst>
                <a:ahLst/>
                <a:cxnLst>
                  <a:cxn ang="T8">
                    <a:pos x="T0" y="T1"/>
                  </a:cxn>
                  <a:cxn ang="T9">
                    <a:pos x="T2" y="T3"/>
                  </a:cxn>
                  <a:cxn ang="T10">
                    <a:pos x="T4" y="T5"/>
                  </a:cxn>
                  <a:cxn ang="T11">
                    <a:pos x="T6" y="T7"/>
                  </a:cxn>
                </a:cxnLst>
                <a:rect l="T12" t="T13" r="T14" b="T15"/>
                <a:pathLst>
                  <a:path w="4" h="3">
                    <a:moveTo>
                      <a:pt x="4" y="3"/>
                    </a:moveTo>
                    <a:lnTo>
                      <a:pt x="0" y="0"/>
                    </a:lnTo>
                    <a:lnTo>
                      <a:pt x="0" y="1"/>
                    </a:lnTo>
                    <a:lnTo>
                      <a:pt x="4" y="3"/>
                    </a:lnTo>
                    <a:close/>
                  </a:path>
                </a:pathLst>
              </a:custGeom>
              <a:solidFill>
                <a:srgbClr val="C195DB"/>
              </a:solidFill>
              <a:ln w="9525">
                <a:noFill/>
                <a:round/>
                <a:headEnd/>
                <a:tailEnd/>
              </a:ln>
            </p:spPr>
            <p:txBody>
              <a:bodyPr/>
              <a:lstStyle/>
              <a:p>
                <a:endParaRPr lang="ru-RU"/>
              </a:p>
            </p:txBody>
          </p:sp>
          <p:sp>
            <p:nvSpPr>
              <p:cNvPr id="163703" name="Freeform 329"/>
              <p:cNvSpPr>
                <a:spLocks/>
              </p:cNvSpPr>
              <p:nvPr/>
            </p:nvSpPr>
            <p:spPr bwMode="auto">
              <a:xfrm>
                <a:off x="3990" y="2575"/>
                <a:ext cx="599" cy="210"/>
              </a:xfrm>
              <a:custGeom>
                <a:avLst/>
                <a:gdLst>
                  <a:gd name="T0" fmla="*/ 0 w 599"/>
                  <a:gd name="T1" fmla="*/ 0 h 210"/>
                  <a:gd name="T2" fmla="*/ 27 w 599"/>
                  <a:gd name="T3" fmla="*/ 2 h 210"/>
                  <a:gd name="T4" fmla="*/ 98 w 599"/>
                  <a:gd name="T5" fmla="*/ 13 h 210"/>
                  <a:gd name="T6" fmla="*/ 145 w 599"/>
                  <a:gd name="T7" fmla="*/ 18 h 210"/>
                  <a:gd name="T8" fmla="*/ 198 w 599"/>
                  <a:gd name="T9" fmla="*/ 28 h 210"/>
                  <a:gd name="T10" fmla="*/ 226 w 599"/>
                  <a:gd name="T11" fmla="*/ 32 h 210"/>
                  <a:gd name="T12" fmla="*/ 255 w 599"/>
                  <a:gd name="T13" fmla="*/ 37 h 210"/>
                  <a:gd name="T14" fmla="*/ 312 w 599"/>
                  <a:gd name="T15" fmla="*/ 50 h 210"/>
                  <a:gd name="T16" fmla="*/ 369 w 599"/>
                  <a:gd name="T17" fmla="*/ 62 h 210"/>
                  <a:gd name="T18" fmla="*/ 398 w 599"/>
                  <a:gd name="T19" fmla="*/ 69 h 210"/>
                  <a:gd name="T20" fmla="*/ 424 w 599"/>
                  <a:gd name="T21" fmla="*/ 76 h 210"/>
                  <a:gd name="T22" fmla="*/ 450 w 599"/>
                  <a:gd name="T23" fmla="*/ 82 h 210"/>
                  <a:gd name="T24" fmla="*/ 475 w 599"/>
                  <a:gd name="T25" fmla="*/ 90 h 210"/>
                  <a:gd name="T26" fmla="*/ 497 w 599"/>
                  <a:gd name="T27" fmla="*/ 98 h 210"/>
                  <a:gd name="T28" fmla="*/ 520 w 599"/>
                  <a:gd name="T29" fmla="*/ 107 h 210"/>
                  <a:gd name="T30" fmla="*/ 538 w 599"/>
                  <a:gd name="T31" fmla="*/ 115 h 210"/>
                  <a:gd name="T32" fmla="*/ 556 w 599"/>
                  <a:gd name="T33" fmla="*/ 125 h 210"/>
                  <a:gd name="T34" fmla="*/ 570 w 599"/>
                  <a:gd name="T35" fmla="*/ 134 h 210"/>
                  <a:gd name="T36" fmla="*/ 582 w 599"/>
                  <a:gd name="T37" fmla="*/ 143 h 210"/>
                  <a:gd name="T38" fmla="*/ 586 w 599"/>
                  <a:gd name="T39" fmla="*/ 148 h 210"/>
                  <a:gd name="T40" fmla="*/ 591 w 599"/>
                  <a:gd name="T41" fmla="*/ 153 h 210"/>
                  <a:gd name="T42" fmla="*/ 593 w 599"/>
                  <a:gd name="T43" fmla="*/ 159 h 210"/>
                  <a:gd name="T44" fmla="*/ 595 w 599"/>
                  <a:gd name="T45" fmla="*/ 164 h 210"/>
                  <a:gd name="T46" fmla="*/ 597 w 599"/>
                  <a:gd name="T47" fmla="*/ 169 h 210"/>
                  <a:gd name="T48" fmla="*/ 599 w 599"/>
                  <a:gd name="T49" fmla="*/ 173 h 210"/>
                  <a:gd name="T50" fmla="*/ 597 w 599"/>
                  <a:gd name="T51" fmla="*/ 180 h 210"/>
                  <a:gd name="T52" fmla="*/ 597 w 599"/>
                  <a:gd name="T53" fmla="*/ 185 h 210"/>
                  <a:gd name="T54" fmla="*/ 593 w 599"/>
                  <a:gd name="T55" fmla="*/ 189 h 210"/>
                  <a:gd name="T56" fmla="*/ 591 w 599"/>
                  <a:gd name="T57" fmla="*/ 194 h 210"/>
                  <a:gd name="T58" fmla="*/ 588 w 599"/>
                  <a:gd name="T59" fmla="*/ 199 h 210"/>
                  <a:gd name="T60" fmla="*/ 583 w 599"/>
                  <a:gd name="T61" fmla="*/ 202 h 210"/>
                  <a:gd name="T62" fmla="*/ 574 w 599"/>
                  <a:gd name="T63" fmla="*/ 206 h 210"/>
                  <a:gd name="T64" fmla="*/ 567 w 599"/>
                  <a:gd name="T65" fmla="*/ 208 h 210"/>
                  <a:gd name="T66" fmla="*/ 559 w 599"/>
                  <a:gd name="T67" fmla="*/ 210 h 210"/>
                  <a:gd name="T68" fmla="*/ 553 w 599"/>
                  <a:gd name="T69" fmla="*/ 210 h 210"/>
                  <a:gd name="T70" fmla="*/ 545 w 599"/>
                  <a:gd name="T71" fmla="*/ 210 h 210"/>
                  <a:gd name="T72" fmla="*/ 528 w 599"/>
                  <a:gd name="T73" fmla="*/ 210 h 210"/>
                  <a:gd name="T74" fmla="*/ 509 w 599"/>
                  <a:gd name="T75" fmla="*/ 207 h 210"/>
                  <a:gd name="T76" fmla="*/ 488 w 599"/>
                  <a:gd name="T77" fmla="*/ 203 h 210"/>
                  <a:gd name="T78" fmla="*/ 464 w 599"/>
                  <a:gd name="T79" fmla="*/ 199 h 210"/>
                  <a:gd name="T80" fmla="*/ 442 w 599"/>
                  <a:gd name="T81" fmla="*/ 191 h 210"/>
                  <a:gd name="T82" fmla="*/ 417 w 599"/>
                  <a:gd name="T83" fmla="*/ 185 h 210"/>
                  <a:gd name="T84" fmla="*/ 391 w 599"/>
                  <a:gd name="T85" fmla="*/ 175 h 210"/>
                  <a:gd name="T86" fmla="*/ 365 w 599"/>
                  <a:gd name="T87" fmla="*/ 166 h 210"/>
                  <a:gd name="T88" fmla="*/ 337 w 599"/>
                  <a:gd name="T89" fmla="*/ 157 h 210"/>
                  <a:gd name="T90" fmla="*/ 284 w 599"/>
                  <a:gd name="T91" fmla="*/ 135 h 210"/>
                  <a:gd name="T92" fmla="*/ 230 w 599"/>
                  <a:gd name="T93" fmla="*/ 112 h 210"/>
                  <a:gd name="T94" fmla="*/ 179 w 599"/>
                  <a:gd name="T95" fmla="*/ 88 h 210"/>
                  <a:gd name="T96" fmla="*/ 87 w 599"/>
                  <a:gd name="T97" fmla="*/ 43 h 210"/>
                  <a:gd name="T98" fmla="*/ 24 w 599"/>
                  <a:gd name="T99" fmla="*/ 13 h 210"/>
                  <a:gd name="T100" fmla="*/ 0 w 599"/>
                  <a:gd name="T101" fmla="*/ 0 h 21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99"/>
                  <a:gd name="T154" fmla="*/ 0 h 210"/>
                  <a:gd name="T155" fmla="*/ 599 w 599"/>
                  <a:gd name="T156" fmla="*/ 210 h 21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99" h="210">
                    <a:moveTo>
                      <a:pt x="0" y="0"/>
                    </a:moveTo>
                    <a:lnTo>
                      <a:pt x="27" y="2"/>
                    </a:lnTo>
                    <a:lnTo>
                      <a:pt x="98" y="13"/>
                    </a:lnTo>
                    <a:lnTo>
                      <a:pt x="145" y="18"/>
                    </a:lnTo>
                    <a:lnTo>
                      <a:pt x="198" y="28"/>
                    </a:lnTo>
                    <a:lnTo>
                      <a:pt x="226" y="32"/>
                    </a:lnTo>
                    <a:lnTo>
                      <a:pt x="255" y="37"/>
                    </a:lnTo>
                    <a:lnTo>
                      <a:pt x="312" y="50"/>
                    </a:lnTo>
                    <a:lnTo>
                      <a:pt x="369" y="62"/>
                    </a:lnTo>
                    <a:lnTo>
                      <a:pt x="398" y="69"/>
                    </a:lnTo>
                    <a:lnTo>
                      <a:pt x="424" y="76"/>
                    </a:lnTo>
                    <a:lnTo>
                      <a:pt x="450" y="82"/>
                    </a:lnTo>
                    <a:lnTo>
                      <a:pt x="475" y="90"/>
                    </a:lnTo>
                    <a:lnTo>
                      <a:pt x="497" y="98"/>
                    </a:lnTo>
                    <a:lnTo>
                      <a:pt x="520" y="107"/>
                    </a:lnTo>
                    <a:lnTo>
                      <a:pt x="538" y="115"/>
                    </a:lnTo>
                    <a:lnTo>
                      <a:pt x="556" y="125"/>
                    </a:lnTo>
                    <a:lnTo>
                      <a:pt x="570" y="134"/>
                    </a:lnTo>
                    <a:lnTo>
                      <a:pt x="582" y="143"/>
                    </a:lnTo>
                    <a:lnTo>
                      <a:pt x="586" y="148"/>
                    </a:lnTo>
                    <a:lnTo>
                      <a:pt x="591" y="153"/>
                    </a:lnTo>
                    <a:lnTo>
                      <a:pt x="593" y="159"/>
                    </a:lnTo>
                    <a:lnTo>
                      <a:pt x="595" y="164"/>
                    </a:lnTo>
                    <a:lnTo>
                      <a:pt x="597" y="169"/>
                    </a:lnTo>
                    <a:lnTo>
                      <a:pt x="599" y="173"/>
                    </a:lnTo>
                    <a:lnTo>
                      <a:pt x="597" y="180"/>
                    </a:lnTo>
                    <a:lnTo>
                      <a:pt x="597" y="185"/>
                    </a:lnTo>
                    <a:lnTo>
                      <a:pt x="593" y="189"/>
                    </a:lnTo>
                    <a:lnTo>
                      <a:pt x="591" y="194"/>
                    </a:lnTo>
                    <a:lnTo>
                      <a:pt x="588" y="199"/>
                    </a:lnTo>
                    <a:lnTo>
                      <a:pt x="583" y="202"/>
                    </a:lnTo>
                    <a:lnTo>
                      <a:pt x="574" y="206"/>
                    </a:lnTo>
                    <a:lnTo>
                      <a:pt x="567" y="208"/>
                    </a:lnTo>
                    <a:lnTo>
                      <a:pt x="559" y="210"/>
                    </a:lnTo>
                    <a:lnTo>
                      <a:pt x="553" y="210"/>
                    </a:lnTo>
                    <a:lnTo>
                      <a:pt x="545" y="210"/>
                    </a:lnTo>
                    <a:lnTo>
                      <a:pt x="528" y="210"/>
                    </a:lnTo>
                    <a:lnTo>
                      <a:pt x="509" y="207"/>
                    </a:lnTo>
                    <a:lnTo>
                      <a:pt x="488" y="203"/>
                    </a:lnTo>
                    <a:lnTo>
                      <a:pt x="464" y="199"/>
                    </a:lnTo>
                    <a:lnTo>
                      <a:pt x="442" y="191"/>
                    </a:lnTo>
                    <a:lnTo>
                      <a:pt x="417" y="185"/>
                    </a:lnTo>
                    <a:lnTo>
                      <a:pt x="391" y="175"/>
                    </a:lnTo>
                    <a:lnTo>
                      <a:pt x="365" y="166"/>
                    </a:lnTo>
                    <a:lnTo>
                      <a:pt x="337" y="157"/>
                    </a:lnTo>
                    <a:lnTo>
                      <a:pt x="284" y="135"/>
                    </a:lnTo>
                    <a:lnTo>
                      <a:pt x="230" y="112"/>
                    </a:lnTo>
                    <a:lnTo>
                      <a:pt x="179" y="88"/>
                    </a:lnTo>
                    <a:lnTo>
                      <a:pt x="87" y="43"/>
                    </a:lnTo>
                    <a:lnTo>
                      <a:pt x="24" y="13"/>
                    </a:lnTo>
                    <a:lnTo>
                      <a:pt x="0" y="0"/>
                    </a:lnTo>
                    <a:close/>
                  </a:path>
                </a:pathLst>
              </a:custGeom>
              <a:solidFill>
                <a:srgbClr val="844CD6"/>
              </a:solidFill>
              <a:ln w="9525">
                <a:noFill/>
                <a:round/>
                <a:headEnd/>
                <a:tailEnd/>
              </a:ln>
            </p:spPr>
            <p:txBody>
              <a:bodyPr/>
              <a:lstStyle/>
              <a:p>
                <a:endParaRPr lang="ru-RU"/>
              </a:p>
            </p:txBody>
          </p:sp>
          <p:sp>
            <p:nvSpPr>
              <p:cNvPr id="163704" name="Freeform 330"/>
              <p:cNvSpPr>
                <a:spLocks/>
              </p:cNvSpPr>
              <p:nvPr/>
            </p:nvSpPr>
            <p:spPr bwMode="auto">
              <a:xfrm>
                <a:off x="3989" y="2571"/>
                <a:ext cx="601" cy="189"/>
              </a:xfrm>
              <a:custGeom>
                <a:avLst/>
                <a:gdLst>
                  <a:gd name="T0" fmla="*/ 3 w 601"/>
                  <a:gd name="T1" fmla="*/ 0 h 189"/>
                  <a:gd name="T2" fmla="*/ 101 w 601"/>
                  <a:gd name="T3" fmla="*/ 13 h 189"/>
                  <a:gd name="T4" fmla="*/ 200 w 601"/>
                  <a:gd name="T5" fmla="*/ 28 h 189"/>
                  <a:gd name="T6" fmla="*/ 314 w 601"/>
                  <a:gd name="T7" fmla="*/ 49 h 189"/>
                  <a:gd name="T8" fmla="*/ 425 w 601"/>
                  <a:gd name="T9" fmla="*/ 75 h 189"/>
                  <a:gd name="T10" fmla="*/ 476 w 601"/>
                  <a:gd name="T11" fmla="*/ 91 h 189"/>
                  <a:gd name="T12" fmla="*/ 521 w 601"/>
                  <a:gd name="T13" fmla="*/ 108 h 189"/>
                  <a:gd name="T14" fmla="*/ 556 w 601"/>
                  <a:gd name="T15" fmla="*/ 125 h 189"/>
                  <a:gd name="T16" fmla="*/ 582 w 601"/>
                  <a:gd name="T17" fmla="*/ 145 h 189"/>
                  <a:gd name="T18" fmla="*/ 592 w 601"/>
                  <a:gd name="T19" fmla="*/ 154 h 189"/>
                  <a:gd name="T20" fmla="*/ 598 w 601"/>
                  <a:gd name="T21" fmla="*/ 168 h 189"/>
                  <a:gd name="T22" fmla="*/ 601 w 601"/>
                  <a:gd name="T23" fmla="*/ 178 h 189"/>
                  <a:gd name="T24" fmla="*/ 599 w 601"/>
                  <a:gd name="T25" fmla="*/ 189 h 189"/>
                  <a:gd name="T26" fmla="*/ 593 w 601"/>
                  <a:gd name="T27" fmla="*/ 187 h 189"/>
                  <a:gd name="T28" fmla="*/ 594 w 601"/>
                  <a:gd name="T29" fmla="*/ 178 h 189"/>
                  <a:gd name="T30" fmla="*/ 592 w 601"/>
                  <a:gd name="T31" fmla="*/ 170 h 189"/>
                  <a:gd name="T32" fmla="*/ 587 w 601"/>
                  <a:gd name="T33" fmla="*/ 159 h 189"/>
                  <a:gd name="T34" fmla="*/ 577 w 601"/>
                  <a:gd name="T35" fmla="*/ 149 h 189"/>
                  <a:gd name="T36" fmla="*/ 552 w 601"/>
                  <a:gd name="T37" fmla="*/ 131 h 189"/>
                  <a:gd name="T38" fmla="*/ 516 w 601"/>
                  <a:gd name="T39" fmla="*/ 114 h 189"/>
                  <a:gd name="T40" fmla="*/ 473 w 601"/>
                  <a:gd name="T41" fmla="*/ 96 h 189"/>
                  <a:gd name="T42" fmla="*/ 423 w 601"/>
                  <a:gd name="T43" fmla="*/ 80 h 189"/>
                  <a:gd name="T44" fmla="*/ 311 w 601"/>
                  <a:gd name="T45" fmla="*/ 54 h 189"/>
                  <a:gd name="T46" fmla="*/ 197 w 601"/>
                  <a:gd name="T47" fmla="*/ 34 h 189"/>
                  <a:gd name="T48" fmla="*/ 97 w 601"/>
                  <a:gd name="T49" fmla="*/ 17 h 189"/>
                  <a:gd name="T50" fmla="*/ 0 w 601"/>
                  <a:gd name="T51" fmla="*/ 6 h 189"/>
                  <a:gd name="T52" fmla="*/ 3 w 601"/>
                  <a:gd name="T53" fmla="*/ 0 h 18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01"/>
                  <a:gd name="T82" fmla="*/ 0 h 189"/>
                  <a:gd name="T83" fmla="*/ 601 w 601"/>
                  <a:gd name="T84" fmla="*/ 189 h 18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01" h="189">
                    <a:moveTo>
                      <a:pt x="3" y="0"/>
                    </a:moveTo>
                    <a:lnTo>
                      <a:pt x="101" y="13"/>
                    </a:lnTo>
                    <a:lnTo>
                      <a:pt x="200" y="28"/>
                    </a:lnTo>
                    <a:lnTo>
                      <a:pt x="314" y="49"/>
                    </a:lnTo>
                    <a:lnTo>
                      <a:pt x="425" y="75"/>
                    </a:lnTo>
                    <a:lnTo>
                      <a:pt x="476" y="91"/>
                    </a:lnTo>
                    <a:lnTo>
                      <a:pt x="521" y="108"/>
                    </a:lnTo>
                    <a:lnTo>
                      <a:pt x="556" y="125"/>
                    </a:lnTo>
                    <a:lnTo>
                      <a:pt x="582" y="145"/>
                    </a:lnTo>
                    <a:lnTo>
                      <a:pt x="592" y="154"/>
                    </a:lnTo>
                    <a:lnTo>
                      <a:pt x="598" y="168"/>
                    </a:lnTo>
                    <a:lnTo>
                      <a:pt x="601" y="178"/>
                    </a:lnTo>
                    <a:lnTo>
                      <a:pt x="599" y="189"/>
                    </a:lnTo>
                    <a:lnTo>
                      <a:pt x="593" y="187"/>
                    </a:lnTo>
                    <a:lnTo>
                      <a:pt x="594" y="178"/>
                    </a:lnTo>
                    <a:lnTo>
                      <a:pt x="592" y="170"/>
                    </a:lnTo>
                    <a:lnTo>
                      <a:pt x="587" y="159"/>
                    </a:lnTo>
                    <a:lnTo>
                      <a:pt x="577" y="149"/>
                    </a:lnTo>
                    <a:lnTo>
                      <a:pt x="552" y="131"/>
                    </a:lnTo>
                    <a:lnTo>
                      <a:pt x="516" y="114"/>
                    </a:lnTo>
                    <a:lnTo>
                      <a:pt x="473" y="96"/>
                    </a:lnTo>
                    <a:lnTo>
                      <a:pt x="423" y="80"/>
                    </a:lnTo>
                    <a:lnTo>
                      <a:pt x="311" y="54"/>
                    </a:lnTo>
                    <a:lnTo>
                      <a:pt x="197" y="34"/>
                    </a:lnTo>
                    <a:lnTo>
                      <a:pt x="97" y="17"/>
                    </a:lnTo>
                    <a:lnTo>
                      <a:pt x="0" y="6"/>
                    </a:lnTo>
                    <a:lnTo>
                      <a:pt x="3" y="0"/>
                    </a:lnTo>
                    <a:close/>
                  </a:path>
                </a:pathLst>
              </a:custGeom>
              <a:solidFill>
                <a:srgbClr val="C195DB"/>
              </a:solidFill>
              <a:ln w="9525">
                <a:noFill/>
                <a:round/>
                <a:headEnd/>
                <a:tailEnd/>
              </a:ln>
            </p:spPr>
            <p:txBody>
              <a:bodyPr/>
              <a:lstStyle/>
              <a:p>
                <a:endParaRPr lang="ru-RU"/>
              </a:p>
            </p:txBody>
          </p:sp>
          <p:sp>
            <p:nvSpPr>
              <p:cNvPr id="163705" name="Freeform 331"/>
              <p:cNvSpPr>
                <a:spLocks/>
              </p:cNvSpPr>
              <p:nvPr/>
            </p:nvSpPr>
            <p:spPr bwMode="auto">
              <a:xfrm>
                <a:off x="3990" y="2571"/>
                <a:ext cx="599" cy="217"/>
              </a:xfrm>
              <a:custGeom>
                <a:avLst/>
                <a:gdLst>
                  <a:gd name="T0" fmla="*/ 599 w 599"/>
                  <a:gd name="T1" fmla="*/ 189 h 217"/>
                  <a:gd name="T2" fmla="*/ 591 w 599"/>
                  <a:gd name="T3" fmla="*/ 200 h 217"/>
                  <a:gd name="T4" fmla="*/ 582 w 599"/>
                  <a:gd name="T5" fmla="*/ 208 h 217"/>
                  <a:gd name="T6" fmla="*/ 572 w 599"/>
                  <a:gd name="T7" fmla="*/ 215 h 217"/>
                  <a:gd name="T8" fmla="*/ 559 w 599"/>
                  <a:gd name="T9" fmla="*/ 217 h 217"/>
                  <a:gd name="T10" fmla="*/ 526 w 599"/>
                  <a:gd name="T11" fmla="*/ 217 h 217"/>
                  <a:gd name="T12" fmla="*/ 486 w 599"/>
                  <a:gd name="T13" fmla="*/ 212 h 217"/>
                  <a:gd name="T14" fmla="*/ 441 w 599"/>
                  <a:gd name="T15" fmla="*/ 199 h 217"/>
                  <a:gd name="T16" fmla="*/ 390 w 599"/>
                  <a:gd name="T17" fmla="*/ 183 h 217"/>
                  <a:gd name="T18" fmla="*/ 283 w 599"/>
                  <a:gd name="T19" fmla="*/ 142 h 217"/>
                  <a:gd name="T20" fmla="*/ 178 w 599"/>
                  <a:gd name="T21" fmla="*/ 95 h 217"/>
                  <a:gd name="T22" fmla="*/ 87 w 599"/>
                  <a:gd name="T23" fmla="*/ 51 h 217"/>
                  <a:gd name="T24" fmla="*/ 0 w 599"/>
                  <a:gd name="T25" fmla="*/ 6 h 217"/>
                  <a:gd name="T26" fmla="*/ 2 w 599"/>
                  <a:gd name="T27" fmla="*/ 0 h 217"/>
                  <a:gd name="T28" fmla="*/ 88 w 599"/>
                  <a:gd name="T29" fmla="*/ 45 h 217"/>
                  <a:gd name="T30" fmla="*/ 180 w 599"/>
                  <a:gd name="T31" fmla="*/ 88 h 217"/>
                  <a:gd name="T32" fmla="*/ 284 w 599"/>
                  <a:gd name="T33" fmla="*/ 135 h 217"/>
                  <a:gd name="T34" fmla="*/ 392 w 599"/>
                  <a:gd name="T35" fmla="*/ 176 h 217"/>
                  <a:gd name="T36" fmla="*/ 443 w 599"/>
                  <a:gd name="T37" fmla="*/ 193 h 217"/>
                  <a:gd name="T38" fmla="*/ 486 w 599"/>
                  <a:gd name="T39" fmla="*/ 205 h 217"/>
                  <a:gd name="T40" fmla="*/ 526 w 599"/>
                  <a:gd name="T41" fmla="*/ 212 h 217"/>
                  <a:gd name="T42" fmla="*/ 559 w 599"/>
                  <a:gd name="T43" fmla="*/ 212 h 217"/>
                  <a:gd name="T44" fmla="*/ 571 w 599"/>
                  <a:gd name="T45" fmla="*/ 208 h 217"/>
                  <a:gd name="T46" fmla="*/ 578 w 599"/>
                  <a:gd name="T47" fmla="*/ 204 h 217"/>
                  <a:gd name="T48" fmla="*/ 586 w 599"/>
                  <a:gd name="T49" fmla="*/ 195 h 217"/>
                  <a:gd name="T50" fmla="*/ 592 w 599"/>
                  <a:gd name="T51" fmla="*/ 187 h 217"/>
                  <a:gd name="T52" fmla="*/ 599 w 599"/>
                  <a:gd name="T53" fmla="*/ 189 h 21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99"/>
                  <a:gd name="T82" fmla="*/ 0 h 217"/>
                  <a:gd name="T83" fmla="*/ 599 w 599"/>
                  <a:gd name="T84" fmla="*/ 217 h 21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99" h="217">
                    <a:moveTo>
                      <a:pt x="599" y="189"/>
                    </a:moveTo>
                    <a:lnTo>
                      <a:pt x="591" y="200"/>
                    </a:lnTo>
                    <a:lnTo>
                      <a:pt x="582" y="208"/>
                    </a:lnTo>
                    <a:lnTo>
                      <a:pt x="572" y="215"/>
                    </a:lnTo>
                    <a:lnTo>
                      <a:pt x="559" y="217"/>
                    </a:lnTo>
                    <a:lnTo>
                      <a:pt x="526" y="217"/>
                    </a:lnTo>
                    <a:lnTo>
                      <a:pt x="486" y="212"/>
                    </a:lnTo>
                    <a:lnTo>
                      <a:pt x="441" y="199"/>
                    </a:lnTo>
                    <a:lnTo>
                      <a:pt x="390" y="183"/>
                    </a:lnTo>
                    <a:lnTo>
                      <a:pt x="283" y="142"/>
                    </a:lnTo>
                    <a:lnTo>
                      <a:pt x="178" y="95"/>
                    </a:lnTo>
                    <a:lnTo>
                      <a:pt x="87" y="51"/>
                    </a:lnTo>
                    <a:lnTo>
                      <a:pt x="0" y="6"/>
                    </a:lnTo>
                    <a:lnTo>
                      <a:pt x="2" y="0"/>
                    </a:lnTo>
                    <a:lnTo>
                      <a:pt x="88" y="45"/>
                    </a:lnTo>
                    <a:lnTo>
                      <a:pt x="180" y="88"/>
                    </a:lnTo>
                    <a:lnTo>
                      <a:pt x="284" y="135"/>
                    </a:lnTo>
                    <a:lnTo>
                      <a:pt x="392" y="176"/>
                    </a:lnTo>
                    <a:lnTo>
                      <a:pt x="443" y="193"/>
                    </a:lnTo>
                    <a:lnTo>
                      <a:pt x="486" y="205"/>
                    </a:lnTo>
                    <a:lnTo>
                      <a:pt x="526" y="212"/>
                    </a:lnTo>
                    <a:lnTo>
                      <a:pt x="559" y="212"/>
                    </a:lnTo>
                    <a:lnTo>
                      <a:pt x="571" y="208"/>
                    </a:lnTo>
                    <a:lnTo>
                      <a:pt x="578" y="204"/>
                    </a:lnTo>
                    <a:lnTo>
                      <a:pt x="586" y="195"/>
                    </a:lnTo>
                    <a:lnTo>
                      <a:pt x="592" y="187"/>
                    </a:lnTo>
                    <a:lnTo>
                      <a:pt x="599" y="189"/>
                    </a:lnTo>
                    <a:close/>
                  </a:path>
                </a:pathLst>
              </a:custGeom>
              <a:solidFill>
                <a:srgbClr val="C195DB"/>
              </a:solidFill>
              <a:ln w="9525">
                <a:noFill/>
                <a:round/>
                <a:headEnd/>
                <a:tailEnd/>
              </a:ln>
            </p:spPr>
            <p:txBody>
              <a:bodyPr/>
              <a:lstStyle/>
              <a:p>
                <a:endParaRPr lang="ru-RU"/>
              </a:p>
            </p:txBody>
          </p:sp>
          <p:sp>
            <p:nvSpPr>
              <p:cNvPr id="163706" name="Freeform 332"/>
              <p:cNvSpPr>
                <a:spLocks/>
              </p:cNvSpPr>
              <p:nvPr/>
            </p:nvSpPr>
            <p:spPr bwMode="auto">
              <a:xfrm>
                <a:off x="4584" y="2758"/>
                <a:ext cx="6" cy="2"/>
              </a:xfrm>
              <a:custGeom>
                <a:avLst/>
                <a:gdLst>
                  <a:gd name="T0" fmla="*/ 6 w 6"/>
                  <a:gd name="T1" fmla="*/ 2 h 2"/>
                  <a:gd name="T2" fmla="*/ 0 w 6"/>
                  <a:gd name="T3" fmla="*/ 0 h 2"/>
                  <a:gd name="T4" fmla="*/ 6 w 6"/>
                  <a:gd name="T5" fmla="*/ 2 h 2"/>
                  <a:gd name="T6" fmla="*/ 0 60000 65536"/>
                  <a:gd name="T7" fmla="*/ 0 60000 65536"/>
                  <a:gd name="T8" fmla="*/ 0 60000 65536"/>
                  <a:gd name="T9" fmla="*/ 0 w 6"/>
                  <a:gd name="T10" fmla="*/ 0 h 2"/>
                  <a:gd name="T11" fmla="*/ 6 w 6"/>
                  <a:gd name="T12" fmla="*/ 2 h 2"/>
                </a:gdLst>
                <a:ahLst/>
                <a:cxnLst>
                  <a:cxn ang="T6">
                    <a:pos x="T0" y="T1"/>
                  </a:cxn>
                  <a:cxn ang="T7">
                    <a:pos x="T2" y="T3"/>
                  </a:cxn>
                  <a:cxn ang="T8">
                    <a:pos x="T4" y="T5"/>
                  </a:cxn>
                </a:cxnLst>
                <a:rect l="T9" t="T10" r="T11" b="T12"/>
                <a:pathLst>
                  <a:path w="6" h="2">
                    <a:moveTo>
                      <a:pt x="6" y="2"/>
                    </a:moveTo>
                    <a:lnTo>
                      <a:pt x="0" y="0"/>
                    </a:lnTo>
                    <a:lnTo>
                      <a:pt x="6" y="2"/>
                    </a:lnTo>
                    <a:close/>
                  </a:path>
                </a:pathLst>
              </a:custGeom>
              <a:solidFill>
                <a:srgbClr val="C195DB"/>
              </a:solidFill>
              <a:ln w="9525">
                <a:noFill/>
                <a:round/>
                <a:headEnd/>
                <a:tailEnd/>
              </a:ln>
            </p:spPr>
            <p:txBody>
              <a:bodyPr/>
              <a:lstStyle/>
              <a:p>
                <a:endParaRPr lang="ru-RU"/>
              </a:p>
            </p:txBody>
          </p:sp>
          <p:sp>
            <p:nvSpPr>
              <p:cNvPr id="163707" name="Freeform 333"/>
              <p:cNvSpPr>
                <a:spLocks/>
              </p:cNvSpPr>
              <p:nvPr/>
            </p:nvSpPr>
            <p:spPr bwMode="auto">
              <a:xfrm>
                <a:off x="3989" y="2571"/>
                <a:ext cx="1" cy="7"/>
              </a:xfrm>
              <a:custGeom>
                <a:avLst/>
                <a:gdLst>
                  <a:gd name="T0" fmla="*/ 0 w 1"/>
                  <a:gd name="T1" fmla="*/ 7 h 7"/>
                  <a:gd name="T2" fmla="*/ 1 w 1"/>
                  <a:gd name="T3" fmla="*/ 0 h 7"/>
                  <a:gd name="T4" fmla="*/ 0 w 1"/>
                  <a:gd name="T5" fmla="*/ 6 h 7"/>
                  <a:gd name="T6" fmla="*/ 1 w 1"/>
                  <a:gd name="T7" fmla="*/ 0 h 7"/>
                  <a:gd name="T8" fmla="*/ 0 w 1"/>
                  <a:gd name="T9" fmla="*/ 7 h 7"/>
                  <a:gd name="T10" fmla="*/ 0 60000 65536"/>
                  <a:gd name="T11" fmla="*/ 0 60000 65536"/>
                  <a:gd name="T12" fmla="*/ 0 60000 65536"/>
                  <a:gd name="T13" fmla="*/ 0 60000 65536"/>
                  <a:gd name="T14" fmla="*/ 0 60000 65536"/>
                  <a:gd name="T15" fmla="*/ 0 w 1"/>
                  <a:gd name="T16" fmla="*/ 0 h 7"/>
                  <a:gd name="T17" fmla="*/ 1 w 1"/>
                  <a:gd name="T18" fmla="*/ 7 h 7"/>
                </a:gdLst>
                <a:ahLst/>
                <a:cxnLst>
                  <a:cxn ang="T10">
                    <a:pos x="T0" y="T1"/>
                  </a:cxn>
                  <a:cxn ang="T11">
                    <a:pos x="T2" y="T3"/>
                  </a:cxn>
                  <a:cxn ang="T12">
                    <a:pos x="T4" y="T5"/>
                  </a:cxn>
                  <a:cxn ang="T13">
                    <a:pos x="T6" y="T7"/>
                  </a:cxn>
                  <a:cxn ang="T14">
                    <a:pos x="T8" y="T9"/>
                  </a:cxn>
                </a:cxnLst>
                <a:rect l="T15" t="T16" r="T17" b="T18"/>
                <a:pathLst>
                  <a:path w="1" h="7">
                    <a:moveTo>
                      <a:pt x="0" y="7"/>
                    </a:moveTo>
                    <a:lnTo>
                      <a:pt x="1" y="0"/>
                    </a:lnTo>
                    <a:lnTo>
                      <a:pt x="0" y="6"/>
                    </a:lnTo>
                    <a:lnTo>
                      <a:pt x="1" y="0"/>
                    </a:lnTo>
                    <a:lnTo>
                      <a:pt x="0" y="7"/>
                    </a:lnTo>
                    <a:close/>
                  </a:path>
                </a:pathLst>
              </a:custGeom>
              <a:solidFill>
                <a:srgbClr val="C195DB"/>
              </a:solidFill>
              <a:ln w="9525">
                <a:noFill/>
                <a:round/>
                <a:headEnd/>
                <a:tailEnd/>
              </a:ln>
            </p:spPr>
            <p:txBody>
              <a:bodyPr/>
              <a:lstStyle/>
              <a:p>
                <a:endParaRPr lang="ru-RU"/>
              </a:p>
            </p:txBody>
          </p:sp>
          <p:sp>
            <p:nvSpPr>
              <p:cNvPr id="163708" name="Freeform 334"/>
              <p:cNvSpPr>
                <a:spLocks/>
              </p:cNvSpPr>
              <p:nvPr/>
            </p:nvSpPr>
            <p:spPr bwMode="auto">
              <a:xfrm>
                <a:off x="4011" y="2503"/>
                <a:ext cx="57" cy="71"/>
              </a:xfrm>
              <a:custGeom>
                <a:avLst/>
                <a:gdLst>
                  <a:gd name="T0" fmla="*/ 8 w 57"/>
                  <a:gd name="T1" fmla="*/ 2 h 71"/>
                  <a:gd name="T2" fmla="*/ 6 w 57"/>
                  <a:gd name="T3" fmla="*/ 10 h 71"/>
                  <a:gd name="T4" fmla="*/ 8 w 57"/>
                  <a:gd name="T5" fmla="*/ 31 h 71"/>
                  <a:gd name="T6" fmla="*/ 11 w 57"/>
                  <a:gd name="T7" fmla="*/ 39 h 71"/>
                  <a:gd name="T8" fmla="*/ 21 w 57"/>
                  <a:gd name="T9" fmla="*/ 50 h 71"/>
                  <a:gd name="T10" fmla="*/ 35 w 57"/>
                  <a:gd name="T11" fmla="*/ 60 h 71"/>
                  <a:gd name="T12" fmla="*/ 57 w 57"/>
                  <a:gd name="T13" fmla="*/ 66 h 71"/>
                  <a:gd name="T14" fmla="*/ 54 w 57"/>
                  <a:gd name="T15" fmla="*/ 71 h 71"/>
                  <a:gd name="T16" fmla="*/ 30 w 57"/>
                  <a:gd name="T17" fmla="*/ 64 h 71"/>
                  <a:gd name="T18" fmla="*/ 16 w 57"/>
                  <a:gd name="T19" fmla="*/ 55 h 71"/>
                  <a:gd name="T20" fmla="*/ 6 w 57"/>
                  <a:gd name="T21" fmla="*/ 43 h 71"/>
                  <a:gd name="T22" fmla="*/ 2 w 57"/>
                  <a:gd name="T23" fmla="*/ 31 h 71"/>
                  <a:gd name="T24" fmla="*/ 0 w 57"/>
                  <a:gd name="T25" fmla="*/ 10 h 71"/>
                  <a:gd name="T26" fmla="*/ 2 w 57"/>
                  <a:gd name="T27" fmla="*/ 0 h 71"/>
                  <a:gd name="T28" fmla="*/ 8 w 57"/>
                  <a:gd name="T29" fmla="*/ 2 h 7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7"/>
                  <a:gd name="T46" fmla="*/ 0 h 71"/>
                  <a:gd name="T47" fmla="*/ 57 w 57"/>
                  <a:gd name="T48" fmla="*/ 71 h 7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7" h="71">
                    <a:moveTo>
                      <a:pt x="8" y="2"/>
                    </a:moveTo>
                    <a:lnTo>
                      <a:pt x="6" y="10"/>
                    </a:lnTo>
                    <a:lnTo>
                      <a:pt x="8" y="31"/>
                    </a:lnTo>
                    <a:lnTo>
                      <a:pt x="11" y="39"/>
                    </a:lnTo>
                    <a:lnTo>
                      <a:pt x="21" y="50"/>
                    </a:lnTo>
                    <a:lnTo>
                      <a:pt x="35" y="60"/>
                    </a:lnTo>
                    <a:lnTo>
                      <a:pt x="57" y="66"/>
                    </a:lnTo>
                    <a:lnTo>
                      <a:pt x="54" y="71"/>
                    </a:lnTo>
                    <a:lnTo>
                      <a:pt x="30" y="64"/>
                    </a:lnTo>
                    <a:lnTo>
                      <a:pt x="16" y="55"/>
                    </a:lnTo>
                    <a:lnTo>
                      <a:pt x="6" y="43"/>
                    </a:lnTo>
                    <a:lnTo>
                      <a:pt x="2" y="31"/>
                    </a:lnTo>
                    <a:lnTo>
                      <a:pt x="0" y="10"/>
                    </a:lnTo>
                    <a:lnTo>
                      <a:pt x="2" y="0"/>
                    </a:lnTo>
                    <a:lnTo>
                      <a:pt x="8" y="2"/>
                    </a:lnTo>
                    <a:close/>
                  </a:path>
                </a:pathLst>
              </a:custGeom>
              <a:solidFill>
                <a:srgbClr val="C195DB"/>
              </a:solidFill>
              <a:ln w="9525">
                <a:noFill/>
                <a:round/>
                <a:headEnd/>
                <a:tailEnd/>
              </a:ln>
            </p:spPr>
            <p:txBody>
              <a:bodyPr/>
              <a:lstStyle/>
              <a:p>
                <a:endParaRPr lang="ru-RU"/>
              </a:p>
            </p:txBody>
          </p:sp>
          <p:sp>
            <p:nvSpPr>
              <p:cNvPr id="163709" name="Freeform 335"/>
              <p:cNvSpPr>
                <a:spLocks/>
              </p:cNvSpPr>
              <p:nvPr/>
            </p:nvSpPr>
            <p:spPr bwMode="auto">
              <a:xfrm>
                <a:off x="4065" y="2570"/>
                <a:ext cx="525" cy="190"/>
              </a:xfrm>
              <a:custGeom>
                <a:avLst/>
                <a:gdLst>
                  <a:gd name="T0" fmla="*/ 2 w 525"/>
                  <a:gd name="T1" fmla="*/ 0 h 190"/>
                  <a:gd name="T2" fmla="*/ 116 w 525"/>
                  <a:gd name="T3" fmla="*/ 22 h 190"/>
                  <a:gd name="T4" fmla="*/ 205 w 525"/>
                  <a:gd name="T5" fmla="*/ 40 h 190"/>
                  <a:gd name="T6" fmla="*/ 300 w 525"/>
                  <a:gd name="T7" fmla="*/ 64 h 190"/>
                  <a:gd name="T8" fmla="*/ 390 w 525"/>
                  <a:gd name="T9" fmla="*/ 91 h 190"/>
                  <a:gd name="T10" fmla="*/ 429 w 525"/>
                  <a:gd name="T11" fmla="*/ 105 h 190"/>
                  <a:gd name="T12" fmla="*/ 463 w 525"/>
                  <a:gd name="T13" fmla="*/ 121 h 190"/>
                  <a:gd name="T14" fmla="*/ 492 w 525"/>
                  <a:gd name="T15" fmla="*/ 136 h 190"/>
                  <a:gd name="T16" fmla="*/ 512 w 525"/>
                  <a:gd name="T17" fmla="*/ 154 h 190"/>
                  <a:gd name="T18" fmla="*/ 518 w 525"/>
                  <a:gd name="T19" fmla="*/ 162 h 190"/>
                  <a:gd name="T20" fmla="*/ 525 w 525"/>
                  <a:gd name="T21" fmla="*/ 172 h 190"/>
                  <a:gd name="T22" fmla="*/ 525 w 525"/>
                  <a:gd name="T23" fmla="*/ 190 h 190"/>
                  <a:gd name="T24" fmla="*/ 518 w 525"/>
                  <a:gd name="T25" fmla="*/ 190 h 190"/>
                  <a:gd name="T26" fmla="*/ 518 w 525"/>
                  <a:gd name="T27" fmla="*/ 172 h 190"/>
                  <a:gd name="T28" fmla="*/ 514 w 525"/>
                  <a:gd name="T29" fmla="*/ 166 h 190"/>
                  <a:gd name="T30" fmla="*/ 508 w 525"/>
                  <a:gd name="T31" fmla="*/ 158 h 190"/>
                  <a:gd name="T32" fmla="*/ 488 w 525"/>
                  <a:gd name="T33" fmla="*/ 141 h 190"/>
                  <a:gd name="T34" fmla="*/ 459 w 525"/>
                  <a:gd name="T35" fmla="*/ 125 h 190"/>
                  <a:gd name="T36" fmla="*/ 424 w 525"/>
                  <a:gd name="T37" fmla="*/ 109 h 190"/>
                  <a:gd name="T38" fmla="*/ 386 w 525"/>
                  <a:gd name="T39" fmla="*/ 96 h 190"/>
                  <a:gd name="T40" fmla="*/ 296 w 525"/>
                  <a:gd name="T41" fmla="*/ 69 h 190"/>
                  <a:gd name="T42" fmla="*/ 201 w 525"/>
                  <a:gd name="T43" fmla="*/ 46 h 190"/>
                  <a:gd name="T44" fmla="*/ 113 w 525"/>
                  <a:gd name="T45" fmla="*/ 27 h 190"/>
                  <a:gd name="T46" fmla="*/ 0 w 525"/>
                  <a:gd name="T47" fmla="*/ 5 h 190"/>
                  <a:gd name="T48" fmla="*/ 2 w 525"/>
                  <a:gd name="T49" fmla="*/ 0 h 19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25"/>
                  <a:gd name="T76" fmla="*/ 0 h 190"/>
                  <a:gd name="T77" fmla="*/ 525 w 525"/>
                  <a:gd name="T78" fmla="*/ 190 h 19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25" h="190">
                    <a:moveTo>
                      <a:pt x="2" y="0"/>
                    </a:moveTo>
                    <a:lnTo>
                      <a:pt x="116" y="22"/>
                    </a:lnTo>
                    <a:lnTo>
                      <a:pt x="205" y="40"/>
                    </a:lnTo>
                    <a:lnTo>
                      <a:pt x="300" y="64"/>
                    </a:lnTo>
                    <a:lnTo>
                      <a:pt x="390" y="91"/>
                    </a:lnTo>
                    <a:lnTo>
                      <a:pt x="429" y="105"/>
                    </a:lnTo>
                    <a:lnTo>
                      <a:pt x="463" y="121"/>
                    </a:lnTo>
                    <a:lnTo>
                      <a:pt x="492" y="136"/>
                    </a:lnTo>
                    <a:lnTo>
                      <a:pt x="512" y="154"/>
                    </a:lnTo>
                    <a:lnTo>
                      <a:pt x="518" y="162"/>
                    </a:lnTo>
                    <a:lnTo>
                      <a:pt x="525" y="172"/>
                    </a:lnTo>
                    <a:lnTo>
                      <a:pt x="525" y="190"/>
                    </a:lnTo>
                    <a:lnTo>
                      <a:pt x="518" y="190"/>
                    </a:lnTo>
                    <a:lnTo>
                      <a:pt x="518" y="172"/>
                    </a:lnTo>
                    <a:lnTo>
                      <a:pt x="514" y="166"/>
                    </a:lnTo>
                    <a:lnTo>
                      <a:pt x="508" y="158"/>
                    </a:lnTo>
                    <a:lnTo>
                      <a:pt x="488" y="141"/>
                    </a:lnTo>
                    <a:lnTo>
                      <a:pt x="459" y="125"/>
                    </a:lnTo>
                    <a:lnTo>
                      <a:pt x="424" y="109"/>
                    </a:lnTo>
                    <a:lnTo>
                      <a:pt x="386" y="96"/>
                    </a:lnTo>
                    <a:lnTo>
                      <a:pt x="296" y="69"/>
                    </a:lnTo>
                    <a:lnTo>
                      <a:pt x="201" y="46"/>
                    </a:lnTo>
                    <a:lnTo>
                      <a:pt x="113" y="27"/>
                    </a:lnTo>
                    <a:lnTo>
                      <a:pt x="0" y="5"/>
                    </a:lnTo>
                    <a:lnTo>
                      <a:pt x="2" y="0"/>
                    </a:lnTo>
                    <a:close/>
                  </a:path>
                </a:pathLst>
              </a:custGeom>
              <a:solidFill>
                <a:srgbClr val="C195DB"/>
              </a:solidFill>
              <a:ln w="9525">
                <a:noFill/>
                <a:round/>
                <a:headEnd/>
                <a:tailEnd/>
              </a:ln>
            </p:spPr>
            <p:txBody>
              <a:bodyPr/>
              <a:lstStyle/>
              <a:p>
                <a:endParaRPr lang="ru-RU"/>
              </a:p>
            </p:txBody>
          </p:sp>
          <p:sp>
            <p:nvSpPr>
              <p:cNvPr id="163710" name="Freeform 336"/>
              <p:cNvSpPr>
                <a:spLocks/>
              </p:cNvSpPr>
              <p:nvPr/>
            </p:nvSpPr>
            <p:spPr bwMode="auto">
              <a:xfrm>
                <a:off x="4065" y="2569"/>
                <a:ext cx="3" cy="5"/>
              </a:xfrm>
              <a:custGeom>
                <a:avLst/>
                <a:gdLst>
                  <a:gd name="T0" fmla="*/ 0 w 3"/>
                  <a:gd name="T1" fmla="*/ 5 h 5"/>
                  <a:gd name="T2" fmla="*/ 3 w 3"/>
                  <a:gd name="T3" fmla="*/ 0 h 5"/>
                  <a:gd name="T4" fmla="*/ 0 w 3"/>
                  <a:gd name="T5" fmla="*/ 5 h 5"/>
                  <a:gd name="T6" fmla="*/ 0 60000 65536"/>
                  <a:gd name="T7" fmla="*/ 0 60000 65536"/>
                  <a:gd name="T8" fmla="*/ 0 60000 65536"/>
                  <a:gd name="T9" fmla="*/ 0 w 3"/>
                  <a:gd name="T10" fmla="*/ 0 h 5"/>
                  <a:gd name="T11" fmla="*/ 3 w 3"/>
                  <a:gd name="T12" fmla="*/ 5 h 5"/>
                </a:gdLst>
                <a:ahLst/>
                <a:cxnLst>
                  <a:cxn ang="T6">
                    <a:pos x="T0" y="T1"/>
                  </a:cxn>
                  <a:cxn ang="T7">
                    <a:pos x="T2" y="T3"/>
                  </a:cxn>
                  <a:cxn ang="T8">
                    <a:pos x="T4" y="T5"/>
                  </a:cxn>
                </a:cxnLst>
                <a:rect l="T9" t="T10" r="T11" b="T12"/>
                <a:pathLst>
                  <a:path w="3" h="5">
                    <a:moveTo>
                      <a:pt x="0" y="5"/>
                    </a:moveTo>
                    <a:lnTo>
                      <a:pt x="3" y="0"/>
                    </a:lnTo>
                    <a:lnTo>
                      <a:pt x="0" y="5"/>
                    </a:lnTo>
                    <a:close/>
                  </a:path>
                </a:pathLst>
              </a:custGeom>
              <a:solidFill>
                <a:srgbClr val="C195DB"/>
              </a:solidFill>
              <a:ln w="9525">
                <a:noFill/>
                <a:round/>
                <a:headEnd/>
                <a:tailEnd/>
              </a:ln>
            </p:spPr>
            <p:txBody>
              <a:bodyPr/>
              <a:lstStyle/>
              <a:p>
                <a:endParaRPr lang="ru-RU"/>
              </a:p>
            </p:txBody>
          </p:sp>
          <p:sp>
            <p:nvSpPr>
              <p:cNvPr id="163711" name="Freeform 337"/>
              <p:cNvSpPr>
                <a:spLocks/>
              </p:cNvSpPr>
              <p:nvPr/>
            </p:nvSpPr>
            <p:spPr bwMode="auto">
              <a:xfrm>
                <a:off x="4050" y="2609"/>
                <a:ext cx="539" cy="178"/>
              </a:xfrm>
              <a:custGeom>
                <a:avLst/>
                <a:gdLst>
                  <a:gd name="T0" fmla="*/ 539 w 539"/>
                  <a:gd name="T1" fmla="*/ 151 h 178"/>
                  <a:gd name="T2" fmla="*/ 532 w 539"/>
                  <a:gd name="T3" fmla="*/ 161 h 178"/>
                  <a:gd name="T4" fmla="*/ 524 w 539"/>
                  <a:gd name="T5" fmla="*/ 168 h 178"/>
                  <a:gd name="T6" fmla="*/ 505 w 539"/>
                  <a:gd name="T7" fmla="*/ 177 h 178"/>
                  <a:gd name="T8" fmla="*/ 479 w 539"/>
                  <a:gd name="T9" fmla="*/ 178 h 178"/>
                  <a:gd name="T10" fmla="*/ 445 w 539"/>
                  <a:gd name="T11" fmla="*/ 174 h 178"/>
                  <a:gd name="T12" fmla="*/ 407 w 539"/>
                  <a:gd name="T13" fmla="*/ 166 h 178"/>
                  <a:gd name="T14" fmla="*/ 365 w 539"/>
                  <a:gd name="T15" fmla="*/ 155 h 178"/>
                  <a:gd name="T16" fmla="*/ 321 w 539"/>
                  <a:gd name="T17" fmla="*/ 140 h 178"/>
                  <a:gd name="T18" fmla="*/ 274 w 539"/>
                  <a:gd name="T19" fmla="*/ 125 h 178"/>
                  <a:gd name="T20" fmla="*/ 184 w 539"/>
                  <a:gd name="T21" fmla="*/ 88 h 178"/>
                  <a:gd name="T22" fmla="*/ 99 w 539"/>
                  <a:gd name="T23" fmla="*/ 52 h 178"/>
                  <a:gd name="T24" fmla="*/ 0 w 539"/>
                  <a:gd name="T25" fmla="*/ 7 h 178"/>
                  <a:gd name="T26" fmla="*/ 2 w 539"/>
                  <a:gd name="T27" fmla="*/ 0 h 178"/>
                  <a:gd name="T28" fmla="*/ 101 w 539"/>
                  <a:gd name="T29" fmla="*/ 46 h 178"/>
                  <a:gd name="T30" fmla="*/ 184 w 539"/>
                  <a:gd name="T31" fmla="*/ 82 h 178"/>
                  <a:gd name="T32" fmla="*/ 276 w 539"/>
                  <a:gd name="T33" fmla="*/ 118 h 178"/>
                  <a:gd name="T34" fmla="*/ 322 w 539"/>
                  <a:gd name="T35" fmla="*/ 134 h 178"/>
                  <a:gd name="T36" fmla="*/ 366 w 539"/>
                  <a:gd name="T37" fmla="*/ 148 h 178"/>
                  <a:gd name="T38" fmla="*/ 407 w 539"/>
                  <a:gd name="T39" fmla="*/ 159 h 178"/>
                  <a:gd name="T40" fmla="*/ 445 w 539"/>
                  <a:gd name="T41" fmla="*/ 167 h 178"/>
                  <a:gd name="T42" fmla="*/ 479 w 539"/>
                  <a:gd name="T43" fmla="*/ 172 h 178"/>
                  <a:gd name="T44" fmla="*/ 504 w 539"/>
                  <a:gd name="T45" fmla="*/ 170 h 178"/>
                  <a:gd name="T46" fmla="*/ 522 w 539"/>
                  <a:gd name="T47" fmla="*/ 162 h 178"/>
                  <a:gd name="T48" fmla="*/ 528 w 539"/>
                  <a:gd name="T49" fmla="*/ 156 h 178"/>
                  <a:gd name="T50" fmla="*/ 532 w 539"/>
                  <a:gd name="T51" fmla="*/ 149 h 178"/>
                  <a:gd name="T52" fmla="*/ 539 w 539"/>
                  <a:gd name="T53" fmla="*/ 151 h 17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39"/>
                  <a:gd name="T82" fmla="*/ 0 h 178"/>
                  <a:gd name="T83" fmla="*/ 539 w 539"/>
                  <a:gd name="T84" fmla="*/ 178 h 17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39" h="178">
                    <a:moveTo>
                      <a:pt x="539" y="151"/>
                    </a:moveTo>
                    <a:lnTo>
                      <a:pt x="532" y="161"/>
                    </a:lnTo>
                    <a:lnTo>
                      <a:pt x="524" y="168"/>
                    </a:lnTo>
                    <a:lnTo>
                      <a:pt x="505" y="177"/>
                    </a:lnTo>
                    <a:lnTo>
                      <a:pt x="479" y="178"/>
                    </a:lnTo>
                    <a:lnTo>
                      <a:pt x="445" y="174"/>
                    </a:lnTo>
                    <a:lnTo>
                      <a:pt x="407" y="166"/>
                    </a:lnTo>
                    <a:lnTo>
                      <a:pt x="365" y="155"/>
                    </a:lnTo>
                    <a:lnTo>
                      <a:pt x="321" y="140"/>
                    </a:lnTo>
                    <a:lnTo>
                      <a:pt x="274" y="125"/>
                    </a:lnTo>
                    <a:lnTo>
                      <a:pt x="184" y="88"/>
                    </a:lnTo>
                    <a:lnTo>
                      <a:pt x="99" y="52"/>
                    </a:lnTo>
                    <a:lnTo>
                      <a:pt x="0" y="7"/>
                    </a:lnTo>
                    <a:lnTo>
                      <a:pt x="2" y="0"/>
                    </a:lnTo>
                    <a:lnTo>
                      <a:pt x="101" y="46"/>
                    </a:lnTo>
                    <a:lnTo>
                      <a:pt x="184" y="82"/>
                    </a:lnTo>
                    <a:lnTo>
                      <a:pt x="276" y="118"/>
                    </a:lnTo>
                    <a:lnTo>
                      <a:pt x="322" y="134"/>
                    </a:lnTo>
                    <a:lnTo>
                      <a:pt x="366" y="148"/>
                    </a:lnTo>
                    <a:lnTo>
                      <a:pt x="407" y="159"/>
                    </a:lnTo>
                    <a:lnTo>
                      <a:pt x="445" y="167"/>
                    </a:lnTo>
                    <a:lnTo>
                      <a:pt x="479" y="172"/>
                    </a:lnTo>
                    <a:lnTo>
                      <a:pt x="504" y="170"/>
                    </a:lnTo>
                    <a:lnTo>
                      <a:pt x="522" y="162"/>
                    </a:lnTo>
                    <a:lnTo>
                      <a:pt x="528" y="156"/>
                    </a:lnTo>
                    <a:lnTo>
                      <a:pt x="532" y="149"/>
                    </a:lnTo>
                    <a:lnTo>
                      <a:pt x="539" y="151"/>
                    </a:lnTo>
                    <a:close/>
                  </a:path>
                </a:pathLst>
              </a:custGeom>
              <a:solidFill>
                <a:srgbClr val="C195DB"/>
              </a:solidFill>
              <a:ln w="9525">
                <a:noFill/>
                <a:round/>
                <a:headEnd/>
                <a:tailEnd/>
              </a:ln>
            </p:spPr>
            <p:txBody>
              <a:bodyPr/>
              <a:lstStyle/>
              <a:p>
                <a:endParaRPr lang="ru-RU"/>
              </a:p>
            </p:txBody>
          </p:sp>
          <p:sp>
            <p:nvSpPr>
              <p:cNvPr id="163712" name="Freeform 338"/>
              <p:cNvSpPr>
                <a:spLocks/>
              </p:cNvSpPr>
              <p:nvPr/>
            </p:nvSpPr>
            <p:spPr bwMode="auto">
              <a:xfrm>
                <a:off x="4584" y="2758"/>
                <a:ext cx="6" cy="2"/>
              </a:xfrm>
              <a:custGeom>
                <a:avLst/>
                <a:gdLst>
                  <a:gd name="T0" fmla="*/ 6 w 6"/>
                  <a:gd name="T1" fmla="*/ 2 h 2"/>
                  <a:gd name="T2" fmla="*/ 0 w 6"/>
                  <a:gd name="T3" fmla="*/ 0 h 2"/>
                  <a:gd name="T4" fmla="*/ 0 w 6"/>
                  <a:gd name="T5" fmla="*/ 2 h 2"/>
                  <a:gd name="T6" fmla="*/ 6 w 6"/>
                  <a:gd name="T7" fmla="*/ 2 h 2"/>
                  <a:gd name="T8" fmla="*/ 0 60000 65536"/>
                  <a:gd name="T9" fmla="*/ 0 60000 65536"/>
                  <a:gd name="T10" fmla="*/ 0 60000 65536"/>
                  <a:gd name="T11" fmla="*/ 0 60000 65536"/>
                  <a:gd name="T12" fmla="*/ 0 w 6"/>
                  <a:gd name="T13" fmla="*/ 0 h 2"/>
                  <a:gd name="T14" fmla="*/ 6 w 6"/>
                  <a:gd name="T15" fmla="*/ 2 h 2"/>
                </a:gdLst>
                <a:ahLst/>
                <a:cxnLst>
                  <a:cxn ang="T8">
                    <a:pos x="T0" y="T1"/>
                  </a:cxn>
                  <a:cxn ang="T9">
                    <a:pos x="T2" y="T3"/>
                  </a:cxn>
                  <a:cxn ang="T10">
                    <a:pos x="T4" y="T5"/>
                  </a:cxn>
                  <a:cxn ang="T11">
                    <a:pos x="T6" y="T7"/>
                  </a:cxn>
                </a:cxnLst>
                <a:rect l="T12" t="T13" r="T14" b="T15"/>
                <a:pathLst>
                  <a:path w="6" h="2">
                    <a:moveTo>
                      <a:pt x="6" y="2"/>
                    </a:moveTo>
                    <a:lnTo>
                      <a:pt x="0" y="0"/>
                    </a:lnTo>
                    <a:lnTo>
                      <a:pt x="0" y="2"/>
                    </a:lnTo>
                    <a:lnTo>
                      <a:pt x="6" y="2"/>
                    </a:lnTo>
                    <a:close/>
                  </a:path>
                </a:pathLst>
              </a:custGeom>
              <a:solidFill>
                <a:srgbClr val="C195DB"/>
              </a:solidFill>
              <a:ln w="9525">
                <a:noFill/>
                <a:round/>
                <a:headEnd/>
                <a:tailEnd/>
              </a:ln>
            </p:spPr>
            <p:txBody>
              <a:bodyPr/>
              <a:lstStyle/>
              <a:p>
                <a:endParaRPr lang="ru-RU"/>
              </a:p>
            </p:txBody>
          </p:sp>
          <p:sp>
            <p:nvSpPr>
              <p:cNvPr id="163713" name="Freeform 339"/>
              <p:cNvSpPr>
                <a:spLocks/>
              </p:cNvSpPr>
              <p:nvPr/>
            </p:nvSpPr>
            <p:spPr bwMode="auto">
              <a:xfrm>
                <a:off x="3966" y="2601"/>
                <a:ext cx="85" cy="37"/>
              </a:xfrm>
              <a:custGeom>
                <a:avLst/>
                <a:gdLst>
                  <a:gd name="T0" fmla="*/ 84 w 85"/>
                  <a:gd name="T1" fmla="*/ 15 h 37"/>
                  <a:gd name="T2" fmla="*/ 61 w 85"/>
                  <a:gd name="T3" fmla="*/ 8 h 37"/>
                  <a:gd name="T4" fmla="*/ 46 w 85"/>
                  <a:gd name="T5" fmla="*/ 6 h 37"/>
                  <a:gd name="T6" fmla="*/ 32 w 85"/>
                  <a:gd name="T7" fmla="*/ 11 h 37"/>
                  <a:gd name="T8" fmla="*/ 22 w 85"/>
                  <a:gd name="T9" fmla="*/ 16 h 37"/>
                  <a:gd name="T10" fmla="*/ 15 w 85"/>
                  <a:gd name="T11" fmla="*/ 24 h 37"/>
                  <a:gd name="T12" fmla="*/ 10 w 85"/>
                  <a:gd name="T13" fmla="*/ 32 h 37"/>
                  <a:gd name="T14" fmla="*/ 7 w 85"/>
                  <a:gd name="T15" fmla="*/ 37 h 37"/>
                  <a:gd name="T16" fmla="*/ 0 w 85"/>
                  <a:gd name="T17" fmla="*/ 36 h 37"/>
                  <a:gd name="T18" fmla="*/ 5 w 85"/>
                  <a:gd name="T19" fmla="*/ 27 h 37"/>
                  <a:gd name="T20" fmla="*/ 10 w 85"/>
                  <a:gd name="T21" fmla="*/ 19 h 37"/>
                  <a:gd name="T22" fmla="*/ 18 w 85"/>
                  <a:gd name="T23" fmla="*/ 11 h 37"/>
                  <a:gd name="T24" fmla="*/ 30 w 85"/>
                  <a:gd name="T25" fmla="*/ 5 h 37"/>
                  <a:gd name="T26" fmla="*/ 46 w 85"/>
                  <a:gd name="T27" fmla="*/ 0 h 37"/>
                  <a:gd name="T28" fmla="*/ 61 w 85"/>
                  <a:gd name="T29" fmla="*/ 2 h 37"/>
                  <a:gd name="T30" fmla="*/ 85 w 85"/>
                  <a:gd name="T31" fmla="*/ 8 h 37"/>
                  <a:gd name="T32" fmla="*/ 84 w 85"/>
                  <a:gd name="T33" fmla="*/ 15 h 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5"/>
                  <a:gd name="T52" fmla="*/ 0 h 37"/>
                  <a:gd name="T53" fmla="*/ 85 w 85"/>
                  <a:gd name="T54" fmla="*/ 37 h 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5" h="37">
                    <a:moveTo>
                      <a:pt x="84" y="15"/>
                    </a:moveTo>
                    <a:lnTo>
                      <a:pt x="61" y="8"/>
                    </a:lnTo>
                    <a:lnTo>
                      <a:pt x="46" y="6"/>
                    </a:lnTo>
                    <a:lnTo>
                      <a:pt x="32" y="11"/>
                    </a:lnTo>
                    <a:lnTo>
                      <a:pt x="22" y="16"/>
                    </a:lnTo>
                    <a:lnTo>
                      <a:pt x="15" y="24"/>
                    </a:lnTo>
                    <a:lnTo>
                      <a:pt x="10" y="32"/>
                    </a:lnTo>
                    <a:lnTo>
                      <a:pt x="7" y="37"/>
                    </a:lnTo>
                    <a:lnTo>
                      <a:pt x="0" y="36"/>
                    </a:lnTo>
                    <a:lnTo>
                      <a:pt x="5" y="27"/>
                    </a:lnTo>
                    <a:lnTo>
                      <a:pt x="10" y="19"/>
                    </a:lnTo>
                    <a:lnTo>
                      <a:pt x="18" y="11"/>
                    </a:lnTo>
                    <a:lnTo>
                      <a:pt x="30" y="5"/>
                    </a:lnTo>
                    <a:lnTo>
                      <a:pt x="46" y="0"/>
                    </a:lnTo>
                    <a:lnTo>
                      <a:pt x="61" y="2"/>
                    </a:lnTo>
                    <a:lnTo>
                      <a:pt x="85" y="8"/>
                    </a:lnTo>
                    <a:lnTo>
                      <a:pt x="84" y="15"/>
                    </a:lnTo>
                    <a:close/>
                  </a:path>
                </a:pathLst>
              </a:custGeom>
              <a:solidFill>
                <a:srgbClr val="C195DB"/>
              </a:solidFill>
              <a:ln w="9525">
                <a:noFill/>
                <a:round/>
                <a:headEnd/>
                <a:tailEnd/>
              </a:ln>
            </p:spPr>
            <p:txBody>
              <a:bodyPr/>
              <a:lstStyle/>
              <a:p>
                <a:endParaRPr lang="ru-RU"/>
              </a:p>
            </p:txBody>
          </p:sp>
          <p:sp>
            <p:nvSpPr>
              <p:cNvPr id="163714" name="Freeform 340"/>
              <p:cNvSpPr>
                <a:spLocks/>
              </p:cNvSpPr>
              <p:nvPr/>
            </p:nvSpPr>
            <p:spPr bwMode="auto">
              <a:xfrm>
                <a:off x="4050" y="2608"/>
                <a:ext cx="1" cy="7"/>
              </a:xfrm>
              <a:custGeom>
                <a:avLst/>
                <a:gdLst>
                  <a:gd name="T0" fmla="*/ 1 w 1"/>
                  <a:gd name="T1" fmla="*/ 0 h 7"/>
                  <a:gd name="T2" fmla="*/ 0 w 1"/>
                  <a:gd name="T3" fmla="*/ 7 h 7"/>
                  <a:gd name="T4" fmla="*/ 1 w 1"/>
                  <a:gd name="T5" fmla="*/ 0 h 7"/>
                  <a:gd name="T6" fmla="*/ 0 60000 65536"/>
                  <a:gd name="T7" fmla="*/ 0 60000 65536"/>
                  <a:gd name="T8" fmla="*/ 0 60000 65536"/>
                  <a:gd name="T9" fmla="*/ 0 w 1"/>
                  <a:gd name="T10" fmla="*/ 0 h 7"/>
                  <a:gd name="T11" fmla="*/ 1 w 1"/>
                  <a:gd name="T12" fmla="*/ 7 h 7"/>
                </a:gdLst>
                <a:ahLst/>
                <a:cxnLst>
                  <a:cxn ang="T6">
                    <a:pos x="T0" y="T1"/>
                  </a:cxn>
                  <a:cxn ang="T7">
                    <a:pos x="T2" y="T3"/>
                  </a:cxn>
                  <a:cxn ang="T8">
                    <a:pos x="T4" y="T5"/>
                  </a:cxn>
                </a:cxnLst>
                <a:rect l="T9" t="T10" r="T11" b="T12"/>
                <a:pathLst>
                  <a:path w="1" h="7">
                    <a:moveTo>
                      <a:pt x="1" y="0"/>
                    </a:moveTo>
                    <a:lnTo>
                      <a:pt x="0" y="7"/>
                    </a:lnTo>
                    <a:lnTo>
                      <a:pt x="1" y="0"/>
                    </a:lnTo>
                    <a:close/>
                  </a:path>
                </a:pathLst>
              </a:custGeom>
              <a:solidFill>
                <a:srgbClr val="C195DB"/>
              </a:solidFill>
              <a:ln w="9525">
                <a:noFill/>
                <a:round/>
                <a:headEnd/>
                <a:tailEnd/>
              </a:ln>
            </p:spPr>
            <p:txBody>
              <a:bodyPr/>
              <a:lstStyle/>
              <a:p>
                <a:endParaRPr lang="ru-RU"/>
              </a:p>
            </p:txBody>
          </p:sp>
          <p:sp>
            <p:nvSpPr>
              <p:cNvPr id="163715" name="Freeform 341"/>
              <p:cNvSpPr>
                <a:spLocks/>
              </p:cNvSpPr>
              <p:nvPr/>
            </p:nvSpPr>
            <p:spPr bwMode="auto">
              <a:xfrm>
                <a:off x="3990" y="1660"/>
                <a:ext cx="597" cy="217"/>
              </a:xfrm>
              <a:custGeom>
                <a:avLst/>
                <a:gdLst>
                  <a:gd name="T0" fmla="*/ 0 w 597"/>
                  <a:gd name="T1" fmla="*/ 217 h 217"/>
                  <a:gd name="T2" fmla="*/ 24 w 597"/>
                  <a:gd name="T3" fmla="*/ 204 h 217"/>
                  <a:gd name="T4" fmla="*/ 89 w 597"/>
                  <a:gd name="T5" fmla="*/ 171 h 217"/>
                  <a:gd name="T6" fmla="*/ 132 w 597"/>
                  <a:gd name="T7" fmla="*/ 149 h 217"/>
                  <a:gd name="T8" fmla="*/ 179 w 597"/>
                  <a:gd name="T9" fmla="*/ 125 h 217"/>
                  <a:gd name="T10" fmla="*/ 230 w 597"/>
                  <a:gd name="T11" fmla="*/ 101 h 217"/>
                  <a:gd name="T12" fmla="*/ 284 w 597"/>
                  <a:gd name="T13" fmla="*/ 78 h 217"/>
                  <a:gd name="T14" fmla="*/ 337 w 597"/>
                  <a:gd name="T15" fmla="*/ 55 h 217"/>
                  <a:gd name="T16" fmla="*/ 391 w 597"/>
                  <a:gd name="T17" fmla="*/ 34 h 217"/>
                  <a:gd name="T18" fmla="*/ 417 w 597"/>
                  <a:gd name="T19" fmla="*/ 27 h 217"/>
                  <a:gd name="T20" fmla="*/ 441 w 597"/>
                  <a:gd name="T21" fmla="*/ 19 h 217"/>
                  <a:gd name="T22" fmla="*/ 464 w 597"/>
                  <a:gd name="T23" fmla="*/ 12 h 217"/>
                  <a:gd name="T24" fmla="*/ 486 w 597"/>
                  <a:gd name="T25" fmla="*/ 6 h 217"/>
                  <a:gd name="T26" fmla="*/ 509 w 597"/>
                  <a:gd name="T27" fmla="*/ 3 h 217"/>
                  <a:gd name="T28" fmla="*/ 527 w 597"/>
                  <a:gd name="T29" fmla="*/ 0 h 217"/>
                  <a:gd name="T30" fmla="*/ 544 w 597"/>
                  <a:gd name="T31" fmla="*/ 0 h 217"/>
                  <a:gd name="T32" fmla="*/ 553 w 597"/>
                  <a:gd name="T33" fmla="*/ 0 h 217"/>
                  <a:gd name="T34" fmla="*/ 559 w 597"/>
                  <a:gd name="T35" fmla="*/ 1 h 217"/>
                  <a:gd name="T36" fmla="*/ 567 w 597"/>
                  <a:gd name="T37" fmla="*/ 1 h 217"/>
                  <a:gd name="T38" fmla="*/ 574 w 597"/>
                  <a:gd name="T39" fmla="*/ 4 h 217"/>
                  <a:gd name="T40" fmla="*/ 578 w 597"/>
                  <a:gd name="T41" fmla="*/ 6 h 217"/>
                  <a:gd name="T42" fmla="*/ 583 w 597"/>
                  <a:gd name="T43" fmla="*/ 9 h 217"/>
                  <a:gd name="T44" fmla="*/ 588 w 597"/>
                  <a:gd name="T45" fmla="*/ 12 h 217"/>
                  <a:gd name="T46" fmla="*/ 591 w 597"/>
                  <a:gd name="T47" fmla="*/ 15 h 217"/>
                  <a:gd name="T48" fmla="*/ 593 w 597"/>
                  <a:gd name="T49" fmla="*/ 21 h 217"/>
                  <a:gd name="T50" fmla="*/ 595 w 597"/>
                  <a:gd name="T51" fmla="*/ 25 h 217"/>
                  <a:gd name="T52" fmla="*/ 597 w 597"/>
                  <a:gd name="T53" fmla="*/ 31 h 217"/>
                  <a:gd name="T54" fmla="*/ 597 w 597"/>
                  <a:gd name="T55" fmla="*/ 36 h 217"/>
                  <a:gd name="T56" fmla="*/ 597 w 597"/>
                  <a:gd name="T57" fmla="*/ 40 h 217"/>
                  <a:gd name="T58" fmla="*/ 595 w 597"/>
                  <a:gd name="T59" fmla="*/ 47 h 217"/>
                  <a:gd name="T60" fmla="*/ 593 w 597"/>
                  <a:gd name="T61" fmla="*/ 51 h 217"/>
                  <a:gd name="T62" fmla="*/ 591 w 597"/>
                  <a:gd name="T63" fmla="*/ 57 h 217"/>
                  <a:gd name="T64" fmla="*/ 586 w 597"/>
                  <a:gd name="T65" fmla="*/ 61 h 217"/>
                  <a:gd name="T66" fmla="*/ 582 w 597"/>
                  <a:gd name="T67" fmla="*/ 66 h 217"/>
                  <a:gd name="T68" fmla="*/ 571 w 597"/>
                  <a:gd name="T69" fmla="*/ 75 h 217"/>
                  <a:gd name="T70" fmla="*/ 556 w 597"/>
                  <a:gd name="T71" fmla="*/ 85 h 217"/>
                  <a:gd name="T72" fmla="*/ 539 w 597"/>
                  <a:gd name="T73" fmla="*/ 94 h 217"/>
                  <a:gd name="T74" fmla="*/ 529 w 597"/>
                  <a:gd name="T75" fmla="*/ 100 h 217"/>
                  <a:gd name="T76" fmla="*/ 520 w 597"/>
                  <a:gd name="T77" fmla="*/ 102 h 217"/>
                  <a:gd name="T78" fmla="*/ 497 w 597"/>
                  <a:gd name="T79" fmla="*/ 111 h 217"/>
                  <a:gd name="T80" fmla="*/ 475 w 597"/>
                  <a:gd name="T81" fmla="*/ 120 h 217"/>
                  <a:gd name="T82" fmla="*/ 450 w 597"/>
                  <a:gd name="T83" fmla="*/ 128 h 217"/>
                  <a:gd name="T84" fmla="*/ 424 w 597"/>
                  <a:gd name="T85" fmla="*/ 136 h 217"/>
                  <a:gd name="T86" fmla="*/ 369 w 597"/>
                  <a:gd name="T87" fmla="*/ 150 h 217"/>
                  <a:gd name="T88" fmla="*/ 341 w 597"/>
                  <a:gd name="T89" fmla="*/ 156 h 217"/>
                  <a:gd name="T90" fmla="*/ 313 w 597"/>
                  <a:gd name="T91" fmla="*/ 162 h 217"/>
                  <a:gd name="T92" fmla="*/ 255 w 597"/>
                  <a:gd name="T93" fmla="*/ 175 h 217"/>
                  <a:gd name="T94" fmla="*/ 200 w 597"/>
                  <a:gd name="T95" fmla="*/ 187 h 217"/>
                  <a:gd name="T96" fmla="*/ 98 w 597"/>
                  <a:gd name="T97" fmla="*/ 202 h 217"/>
                  <a:gd name="T98" fmla="*/ 27 w 597"/>
                  <a:gd name="T99" fmla="*/ 212 h 217"/>
                  <a:gd name="T100" fmla="*/ 0 w 597"/>
                  <a:gd name="T101" fmla="*/ 217 h 21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97"/>
                  <a:gd name="T154" fmla="*/ 0 h 217"/>
                  <a:gd name="T155" fmla="*/ 597 w 597"/>
                  <a:gd name="T156" fmla="*/ 217 h 21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97" h="217">
                    <a:moveTo>
                      <a:pt x="0" y="217"/>
                    </a:moveTo>
                    <a:lnTo>
                      <a:pt x="24" y="204"/>
                    </a:lnTo>
                    <a:lnTo>
                      <a:pt x="89" y="171"/>
                    </a:lnTo>
                    <a:lnTo>
                      <a:pt x="132" y="149"/>
                    </a:lnTo>
                    <a:lnTo>
                      <a:pt x="179" y="125"/>
                    </a:lnTo>
                    <a:lnTo>
                      <a:pt x="230" y="101"/>
                    </a:lnTo>
                    <a:lnTo>
                      <a:pt x="284" y="78"/>
                    </a:lnTo>
                    <a:lnTo>
                      <a:pt x="337" y="55"/>
                    </a:lnTo>
                    <a:lnTo>
                      <a:pt x="391" y="34"/>
                    </a:lnTo>
                    <a:lnTo>
                      <a:pt x="417" y="27"/>
                    </a:lnTo>
                    <a:lnTo>
                      <a:pt x="441" y="19"/>
                    </a:lnTo>
                    <a:lnTo>
                      <a:pt x="464" y="12"/>
                    </a:lnTo>
                    <a:lnTo>
                      <a:pt x="486" y="6"/>
                    </a:lnTo>
                    <a:lnTo>
                      <a:pt x="509" y="3"/>
                    </a:lnTo>
                    <a:lnTo>
                      <a:pt x="527" y="0"/>
                    </a:lnTo>
                    <a:lnTo>
                      <a:pt x="544" y="0"/>
                    </a:lnTo>
                    <a:lnTo>
                      <a:pt x="553" y="0"/>
                    </a:lnTo>
                    <a:lnTo>
                      <a:pt x="559" y="1"/>
                    </a:lnTo>
                    <a:lnTo>
                      <a:pt x="567" y="1"/>
                    </a:lnTo>
                    <a:lnTo>
                      <a:pt x="574" y="4"/>
                    </a:lnTo>
                    <a:lnTo>
                      <a:pt x="578" y="6"/>
                    </a:lnTo>
                    <a:lnTo>
                      <a:pt x="583" y="9"/>
                    </a:lnTo>
                    <a:lnTo>
                      <a:pt x="588" y="12"/>
                    </a:lnTo>
                    <a:lnTo>
                      <a:pt x="591" y="15"/>
                    </a:lnTo>
                    <a:lnTo>
                      <a:pt x="593" y="21"/>
                    </a:lnTo>
                    <a:lnTo>
                      <a:pt x="595" y="25"/>
                    </a:lnTo>
                    <a:lnTo>
                      <a:pt x="597" y="31"/>
                    </a:lnTo>
                    <a:lnTo>
                      <a:pt x="597" y="36"/>
                    </a:lnTo>
                    <a:lnTo>
                      <a:pt x="597" y="40"/>
                    </a:lnTo>
                    <a:lnTo>
                      <a:pt x="595" y="47"/>
                    </a:lnTo>
                    <a:lnTo>
                      <a:pt x="593" y="51"/>
                    </a:lnTo>
                    <a:lnTo>
                      <a:pt x="591" y="57"/>
                    </a:lnTo>
                    <a:lnTo>
                      <a:pt x="586" y="61"/>
                    </a:lnTo>
                    <a:lnTo>
                      <a:pt x="582" y="66"/>
                    </a:lnTo>
                    <a:lnTo>
                      <a:pt x="571" y="75"/>
                    </a:lnTo>
                    <a:lnTo>
                      <a:pt x="556" y="85"/>
                    </a:lnTo>
                    <a:lnTo>
                      <a:pt x="539" y="94"/>
                    </a:lnTo>
                    <a:lnTo>
                      <a:pt x="529" y="100"/>
                    </a:lnTo>
                    <a:lnTo>
                      <a:pt x="520" y="102"/>
                    </a:lnTo>
                    <a:lnTo>
                      <a:pt x="497" y="111"/>
                    </a:lnTo>
                    <a:lnTo>
                      <a:pt x="475" y="120"/>
                    </a:lnTo>
                    <a:lnTo>
                      <a:pt x="450" y="128"/>
                    </a:lnTo>
                    <a:lnTo>
                      <a:pt x="424" y="136"/>
                    </a:lnTo>
                    <a:lnTo>
                      <a:pt x="369" y="150"/>
                    </a:lnTo>
                    <a:lnTo>
                      <a:pt x="341" y="156"/>
                    </a:lnTo>
                    <a:lnTo>
                      <a:pt x="313" y="162"/>
                    </a:lnTo>
                    <a:lnTo>
                      <a:pt x="255" y="175"/>
                    </a:lnTo>
                    <a:lnTo>
                      <a:pt x="200" y="187"/>
                    </a:lnTo>
                    <a:lnTo>
                      <a:pt x="98" y="202"/>
                    </a:lnTo>
                    <a:lnTo>
                      <a:pt x="27" y="212"/>
                    </a:lnTo>
                    <a:lnTo>
                      <a:pt x="0" y="217"/>
                    </a:lnTo>
                    <a:close/>
                  </a:path>
                </a:pathLst>
              </a:custGeom>
              <a:solidFill>
                <a:srgbClr val="844CD6"/>
              </a:solidFill>
              <a:ln w="9525">
                <a:noFill/>
                <a:round/>
                <a:headEnd/>
                <a:tailEnd/>
              </a:ln>
            </p:spPr>
            <p:txBody>
              <a:bodyPr/>
              <a:lstStyle/>
              <a:p>
                <a:endParaRPr lang="ru-RU"/>
              </a:p>
            </p:txBody>
          </p:sp>
          <p:sp>
            <p:nvSpPr>
              <p:cNvPr id="163716" name="Freeform 342"/>
              <p:cNvSpPr>
                <a:spLocks/>
              </p:cNvSpPr>
              <p:nvPr/>
            </p:nvSpPr>
            <p:spPr bwMode="auto">
              <a:xfrm>
                <a:off x="3966" y="1807"/>
                <a:ext cx="84" cy="37"/>
              </a:xfrm>
              <a:custGeom>
                <a:avLst/>
                <a:gdLst>
                  <a:gd name="T0" fmla="*/ 5 w 84"/>
                  <a:gd name="T1" fmla="*/ 0 h 37"/>
                  <a:gd name="T2" fmla="*/ 7 w 84"/>
                  <a:gd name="T3" fmla="*/ 3 h 37"/>
                  <a:gd name="T4" fmla="*/ 9 w 84"/>
                  <a:gd name="T5" fmla="*/ 8 h 37"/>
                  <a:gd name="T6" fmla="*/ 15 w 84"/>
                  <a:gd name="T7" fmla="*/ 15 h 37"/>
                  <a:gd name="T8" fmla="*/ 18 w 84"/>
                  <a:gd name="T9" fmla="*/ 19 h 37"/>
                  <a:gd name="T10" fmla="*/ 21 w 84"/>
                  <a:gd name="T11" fmla="*/ 21 h 37"/>
                  <a:gd name="T12" fmla="*/ 32 w 84"/>
                  <a:gd name="T13" fmla="*/ 28 h 37"/>
                  <a:gd name="T14" fmla="*/ 39 w 84"/>
                  <a:gd name="T15" fmla="*/ 31 h 37"/>
                  <a:gd name="T16" fmla="*/ 45 w 84"/>
                  <a:gd name="T17" fmla="*/ 32 h 37"/>
                  <a:gd name="T18" fmla="*/ 52 w 84"/>
                  <a:gd name="T19" fmla="*/ 32 h 37"/>
                  <a:gd name="T20" fmla="*/ 60 w 84"/>
                  <a:gd name="T21" fmla="*/ 31 h 37"/>
                  <a:gd name="T22" fmla="*/ 69 w 84"/>
                  <a:gd name="T23" fmla="*/ 30 h 37"/>
                  <a:gd name="T24" fmla="*/ 82 w 84"/>
                  <a:gd name="T25" fmla="*/ 25 h 37"/>
                  <a:gd name="T26" fmla="*/ 84 w 84"/>
                  <a:gd name="T27" fmla="*/ 30 h 37"/>
                  <a:gd name="T28" fmla="*/ 73 w 84"/>
                  <a:gd name="T29" fmla="*/ 34 h 37"/>
                  <a:gd name="T30" fmla="*/ 62 w 84"/>
                  <a:gd name="T31" fmla="*/ 37 h 37"/>
                  <a:gd name="T32" fmla="*/ 52 w 84"/>
                  <a:gd name="T33" fmla="*/ 37 h 37"/>
                  <a:gd name="T34" fmla="*/ 43 w 84"/>
                  <a:gd name="T35" fmla="*/ 37 h 37"/>
                  <a:gd name="T36" fmla="*/ 35 w 84"/>
                  <a:gd name="T37" fmla="*/ 36 h 37"/>
                  <a:gd name="T38" fmla="*/ 29 w 84"/>
                  <a:gd name="T39" fmla="*/ 34 h 37"/>
                  <a:gd name="T40" fmla="*/ 18 w 84"/>
                  <a:gd name="T41" fmla="*/ 26 h 37"/>
                  <a:gd name="T42" fmla="*/ 13 w 84"/>
                  <a:gd name="T43" fmla="*/ 23 h 37"/>
                  <a:gd name="T44" fmla="*/ 10 w 84"/>
                  <a:gd name="T45" fmla="*/ 19 h 37"/>
                  <a:gd name="T46" fmla="*/ 4 w 84"/>
                  <a:gd name="T47" fmla="*/ 11 h 37"/>
                  <a:gd name="T48" fmla="*/ 0 w 84"/>
                  <a:gd name="T49" fmla="*/ 5 h 37"/>
                  <a:gd name="T50" fmla="*/ 0 w 84"/>
                  <a:gd name="T51" fmla="*/ 2 h 37"/>
                  <a:gd name="T52" fmla="*/ 5 w 84"/>
                  <a:gd name="T53" fmla="*/ 0 h 3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4"/>
                  <a:gd name="T82" fmla="*/ 0 h 37"/>
                  <a:gd name="T83" fmla="*/ 84 w 84"/>
                  <a:gd name="T84" fmla="*/ 37 h 3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4" h="37">
                    <a:moveTo>
                      <a:pt x="5" y="0"/>
                    </a:moveTo>
                    <a:lnTo>
                      <a:pt x="7" y="3"/>
                    </a:lnTo>
                    <a:lnTo>
                      <a:pt x="9" y="8"/>
                    </a:lnTo>
                    <a:lnTo>
                      <a:pt x="15" y="15"/>
                    </a:lnTo>
                    <a:lnTo>
                      <a:pt x="18" y="19"/>
                    </a:lnTo>
                    <a:lnTo>
                      <a:pt x="21" y="21"/>
                    </a:lnTo>
                    <a:lnTo>
                      <a:pt x="32" y="28"/>
                    </a:lnTo>
                    <a:lnTo>
                      <a:pt x="39" y="31"/>
                    </a:lnTo>
                    <a:lnTo>
                      <a:pt x="45" y="32"/>
                    </a:lnTo>
                    <a:lnTo>
                      <a:pt x="52" y="32"/>
                    </a:lnTo>
                    <a:lnTo>
                      <a:pt x="60" y="31"/>
                    </a:lnTo>
                    <a:lnTo>
                      <a:pt x="69" y="30"/>
                    </a:lnTo>
                    <a:lnTo>
                      <a:pt x="82" y="25"/>
                    </a:lnTo>
                    <a:lnTo>
                      <a:pt x="84" y="30"/>
                    </a:lnTo>
                    <a:lnTo>
                      <a:pt x="73" y="34"/>
                    </a:lnTo>
                    <a:lnTo>
                      <a:pt x="62" y="37"/>
                    </a:lnTo>
                    <a:lnTo>
                      <a:pt x="52" y="37"/>
                    </a:lnTo>
                    <a:lnTo>
                      <a:pt x="43" y="37"/>
                    </a:lnTo>
                    <a:lnTo>
                      <a:pt x="35" y="36"/>
                    </a:lnTo>
                    <a:lnTo>
                      <a:pt x="29" y="34"/>
                    </a:lnTo>
                    <a:lnTo>
                      <a:pt x="18" y="26"/>
                    </a:lnTo>
                    <a:lnTo>
                      <a:pt x="13" y="23"/>
                    </a:lnTo>
                    <a:lnTo>
                      <a:pt x="10" y="19"/>
                    </a:lnTo>
                    <a:lnTo>
                      <a:pt x="4" y="11"/>
                    </a:lnTo>
                    <a:lnTo>
                      <a:pt x="0" y="5"/>
                    </a:lnTo>
                    <a:lnTo>
                      <a:pt x="0" y="2"/>
                    </a:lnTo>
                    <a:lnTo>
                      <a:pt x="5" y="0"/>
                    </a:lnTo>
                    <a:close/>
                  </a:path>
                </a:pathLst>
              </a:custGeom>
              <a:solidFill>
                <a:srgbClr val="C195DB"/>
              </a:solidFill>
              <a:ln w="9525">
                <a:noFill/>
                <a:round/>
                <a:headEnd/>
                <a:tailEnd/>
              </a:ln>
            </p:spPr>
            <p:txBody>
              <a:bodyPr/>
              <a:lstStyle/>
              <a:p>
                <a:endParaRPr lang="ru-RU"/>
              </a:p>
            </p:txBody>
          </p:sp>
          <p:sp>
            <p:nvSpPr>
              <p:cNvPr id="163717" name="Freeform 343"/>
              <p:cNvSpPr>
                <a:spLocks/>
              </p:cNvSpPr>
              <p:nvPr/>
            </p:nvSpPr>
            <p:spPr bwMode="auto">
              <a:xfrm>
                <a:off x="4046" y="1663"/>
                <a:ext cx="541" cy="175"/>
              </a:xfrm>
              <a:custGeom>
                <a:avLst/>
                <a:gdLst>
                  <a:gd name="T0" fmla="*/ 0 w 541"/>
                  <a:gd name="T1" fmla="*/ 170 h 175"/>
                  <a:gd name="T2" fmla="*/ 39 w 541"/>
                  <a:gd name="T3" fmla="*/ 151 h 175"/>
                  <a:gd name="T4" fmla="*/ 106 w 541"/>
                  <a:gd name="T5" fmla="*/ 121 h 175"/>
                  <a:gd name="T6" fmla="*/ 189 w 541"/>
                  <a:gd name="T7" fmla="*/ 87 h 175"/>
                  <a:gd name="T8" fmla="*/ 234 w 541"/>
                  <a:gd name="T9" fmla="*/ 68 h 175"/>
                  <a:gd name="T10" fmla="*/ 280 w 541"/>
                  <a:gd name="T11" fmla="*/ 51 h 175"/>
                  <a:gd name="T12" fmla="*/ 326 w 541"/>
                  <a:gd name="T13" fmla="*/ 35 h 175"/>
                  <a:gd name="T14" fmla="*/ 348 w 541"/>
                  <a:gd name="T15" fmla="*/ 29 h 175"/>
                  <a:gd name="T16" fmla="*/ 370 w 541"/>
                  <a:gd name="T17" fmla="*/ 21 h 175"/>
                  <a:gd name="T18" fmla="*/ 391 w 541"/>
                  <a:gd name="T19" fmla="*/ 17 h 175"/>
                  <a:gd name="T20" fmla="*/ 411 w 541"/>
                  <a:gd name="T21" fmla="*/ 10 h 175"/>
                  <a:gd name="T22" fmla="*/ 430 w 541"/>
                  <a:gd name="T23" fmla="*/ 7 h 175"/>
                  <a:gd name="T24" fmla="*/ 449 w 541"/>
                  <a:gd name="T25" fmla="*/ 4 h 175"/>
                  <a:gd name="T26" fmla="*/ 466 w 541"/>
                  <a:gd name="T27" fmla="*/ 1 h 175"/>
                  <a:gd name="T28" fmla="*/ 483 w 541"/>
                  <a:gd name="T29" fmla="*/ 1 h 175"/>
                  <a:gd name="T30" fmla="*/ 496 w 541"/>
                  <a:gd name="T31" fmla="*/ 0 h 175"/>
                  <a:gd name="T32" fmla="*/ 509 w 541"/>
                  <a:gd name="T33" fmla="*/ 2 h 175"/>
                  <a:gd name="T34" fmla="*/ 515 w 541"/>
                  <a:gd name="T35" fmla="*/ 4 h 175"/>
                  <a:gd name="T36" fmla="*/ 520 w 541"/>
                  <a:gd name="T37" fmla="*/ 5 h 175"/>
                  <a:gd name="T38" fmla="*/ 526 w 541"/>
                  <a:gd name="T39" fmla="*/ 7 h 175"/>
                  <a:gd name="T40" fmla="*/ 528 w 541"/>
                  <a:gd name="T41" fmla="*/ 9 h 175"/>
                  <a:gd name="T42" fmla="*/ 533 w 541"/>
                  <a:gd name="T43" fmla="*/ 13 h 175"/>
                  <a:gd name="T44" fmla="*/ 536 w 541"/>
                  <a:gd name="T45" fmla="*/ 16 h 175"/>
                  <a:gd name="T46" fmla="*/ 537 w 541"/>
                  <a:gd name="T47" fmla="*/ 21 h 175"/>
                  <a:gd name="T48" fmla="*/ 541 w 541"/>
                  <a:gd name="T49" fmla="*/ 26 h 175"/>
                  <a:gd name="T50" fmla="*/ 535 w 541"/>
                  <a:gd name="T51" fmla="*/ 27 h 175"/>
                  <a:gd name="T52" fmla="*/ 533 w 541"/>
                  <a:gd name="T53" fmla="*/ 22 h 175"/>
                  <a:gd name="T54" fmla="*/ 532 w 541"/>
                  <a:gd name="T55" fmla="*/ 19 h 175"/>
                  <a:gd name="T56" fmla="*/ 528 w 541"/>
                  <a:gd name="T57" fmla="*/ 18 h 175"/>
                  <a:gd name="T58" fmla="*/ 526 w 541"/>
                  <a:gd name="T59" fmla="*/ 15 h 175"/>
                  <a:gd name="T60" fmla="*/ 522 w 541"/>
                  <a:gd name="T61" fmla="*/ 11 h 175"/>
                  <a:gd name="T62" fmla="*/ 517 w 541"/>
                  <a:gd name="T63" fmla="*/ 9 h 175"/>
                  <a:gd name="T64" fmla="*/ 513 w 541"/>
                  <a:gd name="T65" fmla="*/ 8 h 175"/>
                  <a:gd name="T66" fmla="*/ 507 w 541"/>
                  <a:gd name="T67" fmla="*/ 7 h 175"/>
                  <a:gd name="T68" fmla="*/ 496 w 541"/>
                  <a:gd name="T69" fmla="*/ 5 h 175"/>
                  <a:gd name="T70" fmla="*/ 483 w 541"/>
                  <a:gd name="T71" fmla="*/ 5 h 175"/>
                  <a:gd name="T72" fmla="*/ 466 w 541"/>
                  <a:gd name="T73" fmla="*/ 7 h 175"/>
                  <a:gd name="T74" fmla="*/ 449 w 541"/>
                  <a:gd name="T75" fmla="*/ 8 h 175"/>
                  <a:gd name="T76" fmla="*/ 432 w 541"/>
                  <a:gd name="T77" fmla="*/ 11 h 175"/>
                  <a:gd name="T78" fmla="*/ 413 w 541"/>
                  <a:gd name="T79" fmla="*/ 17 h 175"/>
                  <a:gd name="T80" fmla="*/ 392 w 541"/>
                  <a:gd name="T81" fmla="*/ 21 h 175"/>
                  <a:gd name="T82" fmla="*/ 372 w 541"/>
                  <a:gd name="T83" fmla="*/ 28 h 175"/>
                  <a:gd name="T84" fmla="*/ 349 w 541"/>
                  <a:gd name="T85" fmla="*/ 34 h 175"/>
                  <a:gd name="T86" fmla="*/ 327 w 541"/>
                  <a:gd name="T87" fmla="*/ 41 h 175"/>
                  <a:gd name="T88" fmla="*/ 281 w 541"/>
                  <a:gd name="T89" fmla="*/ 58 h 175"/>
                  <a:gd name="T90" fmla="*/ 237 w 541"/>
                  <a:gd name="T91" fmla="*/ 75 h 175"/>
                  <a:gd name="T92" fmla="*/ 191 w 541"/>
                  <a:gd name="T93" fmla="*/ 92 h 175"/>
                  <a:gd name="T94" fmla="*/ 109 w 541"/>
                  <a:gd name="T95" fmla="*/ 127 h 175"/>
                  <a:gd name="T96" fmla="*/ 42 w 541"/>
                  <a:gd name="T97" fmla="*/ 157 h 175"/>
                  <a:gd name="T98" fmla="*/ 3 w 541"/>
                  <a:gd name="T99" fmla="*/ 175 h 175"/>
                  <a:gd name="T100" fmla="*/ 0 w 541"/>
                  <a:gd name="T101" fmla="*/ 170 h 17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41"/>
                  <a:gd name="T154" fmla="*/ 0 h 175"/>
                  <a:gd name="T155" fmla="*/ 541 w 541"/>
                  <a:gd name="T156" fmla="*/ 175 h 17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41" h="175">
                    <a:moveTo>
                      <a:pt x="0" y="170"/>
                    </a:moveTo>
                    <a:lnTo>
                      <a:pt x="39" y="151"/>
                    </a:lnTo>
                    <a:lnTo>
                      <a:pt x="106" y="121"/>
                    </a:lnTo>
                    <a:lnTo>
                      <a:pt x="189" y="87"/>
                    </a:lnTo>
                    <a:lnTo>
                      <a:pt x="234" y="68"/>
                    </a:lnTo>
                    <a:lnTo>
                      <a:pt x="280" y="51"/>
                    </a:lnTo>
                    <a:lnTo>
                      <a:pt x="326" y="35"/>
                    </a:lnTo>
                    <a:lnTo>
                      <a:pt x="348" y="29"/>
                    </a:lnTo>
                    <a:lnTo>
                      <a:pt x="370" y="21"/>
                    </a:lnTo>
                    <a:lnTo>
                      <a:pt x="391" y="17"/>
                    </a:lnTo>
                    <a:lnTo>
                      <a:pt x="411" y="10"/>
                    </a:lnTo>
                    <a:lnTo>
                      <a:pt x="430" y="7"/>
                    </a:lnTo>
                    <a:lnTo>
                      <a:pt x="449" y="4"/>
                    </a:lnTo>
                    <a:lnTo>
                      <a:pt x="466" y="1"/>
                    </a:lnTo>
                    <a:lnTo>
                      <a:pt x="483" y="1"/>
                    </a:lnTo>
                    <a:lnTo>
                      <a:pt x="496" y="0"/>
                    </a:lnTo>
                    <a:lnTo>
                      <a:pt x="509" y="2"/>
                    </a:lnTo>
                    <a:lnTo>
                      <a:pt x="515" y="4"/>
                    </a:lnTo>
                    <a:lnTo>
                      <a:pt x="520" y="5"/>
                    </a:lnTo>
                    <a:lnTo>
                      <a:pt x="526" y="7"/>
                    </a:lnTo>
                    <a:lnTo>
                      <a:pt x="528" y="9"/>
                    </a:lnTo>
                    <a:lnTo>
                      <a:pt x="533" y="13"/>
                    </a:lnTo>
                    <a:lnTo>
                      <a:pt x="536" y="16"/>
                    </a:lnTo>
                    <a:lnTo>
                      <a:pt x="537" y="21"/>
                    </a:lnTo>
                    <a:lnTo>
                      <a:pt x="541" y="26"/>
                    </a:lnTo>
                    <a:lnTo>
                      <a:pt x="535" y="27"/>
                    </a:lnTo>
                    <a:lnTo>
                      <a:pt x="533" y="22"/>
                    </a:lnTo>
                    <a:lnTo>
                      <a:pt x="532" y="19"/>
                    </a:lnTo>
                    <a:lnTo>
                      <a:pt x="528" y="18"/>
                    </a:lnTo>
                    <a:lnTo>
                      <a:pt x="526" y="15"/>
                    </a:lnTo>
                    <a:lnTo>
                      <a:pt x="522" y="11"/>
                    </a:lnTo>
                    <a:lnTo>
                      <a:pt x="517" y="9"/>
                    </a:lnTo>
                    <a:lnTo>
                      <a:pt x="513" y="8"/>
                    </a:lnTo>
                    <a:lnTo>
                      <a:pt x="507" y="7"/>
                    </a:lnTo>
                    <a:lnTo>
                      <a:pt x="496" y="5"/>
                    </a:lnTo>
                    <a:lnTo>
                      <a:pt x="483" y="5"/>
                    </a:lnTo>
                    <a:lnTo>
                      <a:pt x="466" y="7"/>
                    </a:lnTo>
                    <a:lnTo>
                      <a:pt x="449" y="8"/>
                    </a:lnTo>
                    <a:lnTo>
                      <a:pt x="432" y="11"/>
                    </a:lnTo>
                    <a:lnTo>
                      <a:pt x="413" y="17"/>
                    </a:lnTo>
                    <a:lnTo>
                      <a:pt x="392" y="21"/>
                    </a:lnTo>
                    <a:lnTo>
                      <a:pt x="372" y="28"/>
                    </a:lnTo>
                    <a:lnTo>
                      <a:pt x="349" y="34"/>
                    </a:lnTo>
                    <a:lnTo>
                      <a:pt x="327" y="41"/>
                    </a:lnTo>
                    <a:lnTo>
                      <a:pt x="281" y="58"/>
                    </a:lnTo>
                    <a:lnTo>
                      <a:pt x="237" y="75"/>
                    </a:lnTo>
                    <a:lnTo>
                      <a:pt x="191" y="92"/>
                    </a:lnTo>
                    <a:lnTo>
                      <a:pt x="109" y="127"/>
                    </a:lnTo>
                    <a:lnTo>
                      <a:pt x="42" y="157"/>
                    </a:lnTo>
                    <a:lnTo>
                      <a:pt x="3" y="175"/>
                    </a:lnTo>
                    <a:lnTo>
                      <a:pt x="0" y="170"/>
                    </a:lnTo>
                    <a:close/>
                  </a:path>
                </a:pathLst>
              </a:custGeom>
              <a:solidFill>
                <a:srgbClr val="C195DB"/>
              </a:solidFill>
              <a:ln w="9525">
                <a:noFill/>
                <a:round/>
                <a:headEnd/>
                <a:tailEnd/>
              </a:ln>
            </p:spPr>
            <p:txBody>
              <a:bodyPr/>
              <a:lstStyle/>
              <a:p>
                <a:endParaRPr lang="ru-RU"/>
              </a:p>
            </p:txBody>
          </p:sp>
          <p:sp>
            <p:nvSpPr>
              <p:cNvPr id="163718" name="Freeform 344"/>
              <p:cNvSpPr>
                <a:spLocks/>
              </p:cNvSpPr>
              <p:nvPr/>
            </p:nvSpPr>
            <p:spPr bwMode="auto">
              <a:xfrm>
                <a:off x="4047" y="1833"/>
                <a:ext cx="3" cy="5"/>
              </a:xfrm>
              <a:custGeom>
                <a:avLst/>
                <a:gdLst>
                  <a:gd name="T0" fmla="*/ 3 w 3"/>
                  <a:gd name="T1" fmla="*/ 5 h 5"/>
                  <a:gd name="T2" fmla="*/ 0 w 3"/>
                  <a:gd name="T3" fmla="*/ 0 h 5"/>
                  <a:gd name="T4" fmla="*/ 1 w 3"/>
                  <a:gd name="T5" fmla="*/ 0 h 5"/>
                  <a:gd name="T6" fmla="*/ 3 w 3"/>
                  <a:gd name="T7" fmla="*/ 5 h 5"/>
                  <a:gd name="T8" fmla="*/ 0 60000 65536"/>
                  <a:gd name="T9" fmla="*/ 0 60000 65536"/>
                  <a:gd name="T10" fmla="*/ 0 60000 65536"/>
                  <a:gd name="T11" fmla="*/ 0 60000 65536"/>
                  <a:gd name="T12" fmla="*/ 0 w 3"/>
                  <a:gd name="T13" fmla="*/ 0 h 5"/>
                  <a:gd name="T14" fmla="*/ 3 w 3"/>
                  <a:gd name="T15" fmla="*/ 5 h 5"/>
                </a:gdLst>
                <a:ahLst/>
                <a:cxnLst>
                  <a:cxn ang="T8">
                    <a:pos x="T0" y="T1"/>
                  </a:cxn>
                  <a:cxn ang="T9">
                    <a:pos x="T2" y="T3"/>
                  </a:cxn>
                  <a:cxn ang="T10">
                    <a:pos x="T4" y="T5"/>
                  </a:cxn>
                  <a:cxn ang="T11">
                    <a:pos x="T6" y="T7"/>
                  </a:cxn>
                </a:cxnLst>
                <a:rect l="T12" t="T13" r="T14" b="T15"/>
                <a:pathLst>
                  <a:path w="3" h="5">
                    <a:moveTo>
                      <a:pt x="3" y="5"/>
                    </a:moveTo>
                    <a:lnTo>
                      <a:pt x="0" y="0"/>
                    </a:lnTo>
                    <a:lnTo>
                      <a:pt x="1" y="0"/>
                    </a:lnTo>
                    <a:lnTo>
                      <a:pt x="3" y="5"/>
                    </a:lnTo>
                    <a:close/>
                  </a:path>
                </a:pathLst>
              </a:custGeom>
              <a:solidFill>
                <a:srgbClr val="C195DB"/>
              </a:solidFill>
              <a:ln w="9525">
                <a:noFill/>
                <a:round/>
                <a:headEnd/>
                <a:tailEnd/>
              </a:ln>
            </p:spPr>
            <p:txBody>
              <a:bodyPr/>
              <a:lstStyle/>
              <a:p>
                <a:endParaRPr lang="ru-RU"/>
              </a:p>
            </p:txBody>
          </p:sp>
          <p:sp>
            <p:nvSpPr>
              <p:cNvPr id="163719" name="Freeform 345"/>
              <p:cNvSpPr>
                <a:spLocks/>
              </p:cNvSpPr>
              <p:nvPr/>
            </p:nvSpPr>
            <p:spPr bwMode="auto">
              <a:xfrm>
                <a:off x="4057" y="1687"/>
                <a:ext cx="530" cy="192"/>
              </a:xfrm>
              <a:custGeom>
                <a:avLst/>
                <a:gdLst>
                  <a:gd name="T0" fmla="*/ 528 w 530"/>
                  <a:gd name="T1" fmla="*/ 0 h 192"/>
                  <a:gd name="T2" fmla="*/ 528 w 530"/>
                  <a:gd name="T3" fmla="*/ 4 h 192"/>
                  <a:gd name="T4" fmla="*/ 530 w 530"/>
                  <a:gd name="T5" fmla="*/ 9 h 192"/>
                  <a:gd name="T6" fmla="*/ 528 w 530"/>
                  <a:gd name="T7" fmla="*/ 14 h 192"/>
                  <a:gd name="T8" fmla="*/ 528 w 530"/>
                  <a:gd name="T9" fmla="*/ 19 h 192"/>
                  <a:gd name="T10" fmla="*/ 525 w 530"/>
                  <a:gd name="T11" fmla="*/ 23 h 192"/>
                  <a:gd name="T12" fmla="*/ 523 w 530"/>
                  <a:gd name="T13" fmla="*/ 28 h 192"/>
                  <a:gd name="T14" fmla="*/ 515 w 530"/>
                  <a:gd name="T15" fmla="*/ 36 h 192"/>
                  <a:gd name="T16" fmla="*/ 506 w 530"/>
                  <a:gd name="T17" fmla="*/ 46 h 192"/>
                  <a:gd name="T18" fmla="*/ 494 w 530"/>
                  <a:gd name="T19" fmla="*/ 54 h 192"/>
                  <a:gd name="T20" fmla="*/ 481 w 530"/>
                  <a:gd name="T21" fmla="*/ 62 h 192"/>
                  <a:gd name="T22" fmla="*/ 465 w 530"/>
                  <a:gd name="T23" fmla="*/ 70 h 192"/>
                  <a:gd name="T24" fmla="*/ 448 w 530"/>
                  <a:gd name="T25" fmla="*/ 80 h 192"/>
                  <a:gd name="T26" fmla="*/ 429 w 530"/>
                  <a:gd name="T27" fmla="*/ 86 h 192"/>
                  <a:gd name="T28" fmla="*/ 410 w 530"/>
                  <a:gd name="T29" fmla="*/ 93 h 192"/>
                  <a:gd name="T30" fmla="*/ 387 w 530"/>
                  <a:gd name="T31" fmla="*/ 102 h 192"/>
                  <a:gd name="T32" fmla="*/ 344 w 530"/>
                  <a:gd name="T33" fmla="*/ 116 h 192"/>
                  <a:gd name="T34" fmla="*/ 296 w 530"/>
                  <a:gd name="T35" fmla="*/ 129 h 192"/>
                  <a:gd name="T36" fmla="*/ 247 w 530"/>
                  <a:gd name="T37" fmla="*/ 140 h 192"/>
                  <a:gd name="T38" fmla="*/ 200 w 530"/>
                  <a:gd name="T39" fmla="*/ 152 h 192"/>
                  <a:gd name="T40" fmla="*/ 154 w 530"/>
                  <a:gd name="T41" fmla="*/ 163 h 192"/>
                  <a:gd name="T42" fmla="*/ 111 w 530"/>
                  <a:gd name="T43" fmla="*/ 171 h 192"/>
                  <a:gd name="T44" fmla="*/ 42 w 530"/>
                  <a:gd name="T45" fmla="*/ 185 h 192"/>
                  <a:gd name="T46" fmla="*/ 2 w 530"/>
                  <a:gd name="T47" fmla="*/ 192 h 192"/>
                  <a:gd name="T48" fmla="*/ 0 w 530"/>
                  <a:gd name="T49" fmla="*/ 187 h 192"/>
                  <a:gd name="T50" fmla="*/ 40 w 530"/>
                  <a:gd name="T51" fmla="*/ 179 h 192"/>
                  <a:gd name="T52" fmla="*/ 110 w 530"/>
                  <a:gd name="T53" fmla="*/ 164 h 192"/>
                  <a:gd name="T54" fmla="*/ 153 w 530"/>
                  <a:gd name="T55" fmla="*/ 156 h 192"/>
                  <a:gd name="T56" fmla="*/ 200 w 530"/>
                  <a:gd name="T57" fmla="*/ 146 h 192"/>
                  <a:gd name="T58" fmla="*/ 247 w 530"/>
                  <a:gd name="T59" fmla="*/ 135 h 192"/>
                  <a:gd name="T60" fmla="*/ 295 w 530"/>
                  <a:gd name="T61" fmla="*/ 123 h 192"/>
                  <a:gd name="T62" fmla="*/ 342 w 530"/>
                  <a:gd name="T63" fmla="*/ 110 h 192"/>
                  <a:gd name="T64" fmla="*/ 386 w 530"/>
                  <a:gd name="T65" fmla="*/ 95 h 192"/>
                  <a:gd name="T66" fmla="*/ 406 w 530"/>
                  <a:gd name="T67" fmla="*/ 89 h 192"/>
                  <a:gd name="T68" fmla="*/ 427 w 530"/>
                  <a:gd name="T69" fmla="*/ 81 h 192"/>
                  <a:gd name="T70" fmla="*/ 446 w 530"/>
                  <a:gd name="T71" fmla="*/ 73 h 192"/>
                  <a:gd name="T72" fmla="*/ 462 w 530"/>
                  <a:gd name="T73" fmla="*/ 65 h 192"/>
                  <a:gd name="T74" fmla="*/ 478 w 530"/>
                  <a:gd name="T75" fmla="*/ 57 h 192"/>
                  <a:gd name="T76" fmla="*/ 492 w 530"/>
                  <a:gd name="T77" fmla="*/ 49 h 192"/>
                  <a:gd name="T78" fmla="*/ 504 w 530"/>
                  <a:gd name="T79" fmla="*/ 41 h 192"/>
                  <a:gd name="T80" fmla="*/ 511 w 530"/>
                  <a:gd name="T81" fmla="*/ 33 h 192"/>
                  <a:gd name="T82" fmla="*/ 519 w 530"/>
                  <a:gd name="T83" fmla="*/ 25 h 192"/>
                  <a:gd name="T84" fmla="*/ 521 w 530"/>
                  <a:gd name="T85" fmla="*/ 21 h 192"/>
                  <a:gd name="T86" fmla="*/ 522 w 530"/>
                  <a:gd name="T87" fmla="*/ 17 h 192"/>
                  <a:gd name="T88" fmla="*/ 523 w 530"/>
                  <a:gd name="T89" fmla="*/ 12 h 192"/>
                  <a:gd name="T90" fmla="*/ 523 w 530"/>
                  <a:gd name="T91" fmla="*/ 9 h 192"/>
                  <a:gd name="T92" fmla="*/ 523 w 530"/>
                  <a:gd name="T93" fmla="*/ 4 h 192"/>
                  <a:gd name="T94" fmla="*/ 522 w 530"/>
                  <a:gd name="T95" fmla="*/ 2 h 192"/>
                  <a:gd name="T96" fmla="*/ 528 w 530"/>
                  <a:gd name="T97" fmla="*/ 0 h 19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30"/>
                  <a:gd name="T148" fmla="*/ 0 h 192"/>
                  <a:gd name="T149" fmla="*/ 530 w 530"/>
                  <a:gd name="T150" fmla="*/ 192 h 19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30" h="192">
                    <a:moveTo>
                      <a:pt x="528" y="0"/>
                    </a:moveTo>
                    <a:lnTo>
                      <a:pt x="528" y="4"/>
                    </a:lnTo>
                    <a:lnTo>
                      <a:pt x="530" y="9"/>
                    </a:lnTo>
                    <a:lnTo>
                      <a:pt x="528" y="14"/>
                    </a:lnTo>
                    <a:lnTo>
                      <a:pt x="528" y="19"/>
                    </a:lnTo>
                    <a:lnTo>
                      <a:pt x="525" y="23"/>
                    </a:lnTo>
                    <a:lnTo>
                      <a:pt x="523" y="28"/>
                    </a:lnTo>
                    <a:lnTo>
                      <a:pt x="515" y="36"/>
                    </a:lnTo>
                    <a:lnTo>
                      <a:pt x="506" y="46"/>
                    </a:lnTo>
                    <a:lnTo>
                      <a:pt x="494" y="54"/>
                    </a:lnTo>
                    <a:lnTo>
                      <a:pt x="481" y="62"/>
                    </a:lnTo>
                    <a:lnTo>
                      <a:pt x="465" y="70"/>
                    </a:lnTo>
                    <a:lnTo>
                      <a:pt x="448" y="80"/>
                    </a:lnTo>
                    <a:lnTo>
                      <a:pt x="429" y="86"/>
                    </a:lnTo>
                    <a:lnTo>
                      <a:pt x="410" y="93"/>
                    </a:lnTo>
                    <a:lnTo>
                      <a:pt x="387" y="102"/>
                    </a:lnTo>
                    <a:lnTo>
                      <a:pt x="344" y="116"/>
                    </a:lnTo>
                    <a:lnTo>
                      <a:pt x="296" y="129"/>
                    </a:lnTo>
                    <a:lnTo>
                      <a:pt x="247" y="140"/>
                    </a:lnTo>
                    <a:lnTo>
                      <a:pt x="200" y="152"/>
                    </a:lnTo>
                    <a:lnTo>
                      <a:pt x="154" y="163"/>
                    </a:lnTo>
                    <a:lnTo>
                      <a:pt x="111" y="171"/>
                    </a:lnTo>
                    <a:lnTo>
                      <a:pt x="42" y="185"/>
                    </a:lnTo>
                    <a:lnTo>
                      <a:pt x="2" y="192"/>
                    </a:lnTo>
                    <a:lnTo>
                      <a:pt x="0" y="187"/>
                    </a:lnTo>
                    <a:lnTo>
                      <a:pt x="40" y="179"/>
                    </a:lnTo>
                    <a:lnTo>
                      <a:pt x="110" y="164"/>
                    </a:lnTo>
                    <a:lnTo>
                      <a:pt x="153" y="156"/>
                    </a:lnTo>
                    <a:lnTo>
                      <a:pt x="200" y="146"/>
                    </a:lnTo>
                    <a:lnTo>
                      <a:pt x="247" y="135"/>
                    </a:lnTo>
                    <a:lnTo>
                      <a:pt x="295" y="123"/>
                    </a:lnTo>
                    <a:lnTo>
                      <a:pt x="342" y="110"/>
                    </a:lnTo>
                    <a:lnTo>
                      <a:pt x="386" y="95"/>
                    </a:lnTo>
                    <a:lnTo>
                      <a:pt x="406" y="89"/>
                    </a:lnTo>
                    <a:lnTo>
                      <a:pt x="427" y="81"/>
                    </a:lnTo>
                    <a:lnTo>
                      <a:pt x="446" y="73"/>
                    </a:lnTo>
                    <a:lnTo>
                      <a:pt x="462" y="65"/>
                    </a:lnTo>
                    <a:lnTo>
                      <a:pt x="478" y="57"/>
                    </a:lnTo>
                    <a:lnTo>
                      <a:pt x="492" y="49"/>
                    </a:lnTo>
                    <a:lnTo>
                      <a:pt x="504" y="41"/>
                    </a:lnTo>
                    <a:lnTo>
                      <a:pt x="511" y="33"/>
                    </a:lnTo>
                    <a:lnTo>
                      <a:pt x="519" y="25"/>
                    </a:lnTo>
                    <a:lnTo>
                      <a:pt x="521" y="21"/>
                    </a:lnTo>
                    <a:lnTo>
                      <a:pt x="522" y="17"/>
                    </a:lnTo>
                    <a:lnTo>
                      <a:pt x="523" y="12"/>
                    </a:lnTo>
                    <a:lnTo>
                      <a:pt x="523" y="9"/>
                    </a:lnTo>
                    <a:lnTo>
                      <a:pt x="523" y="4"/>
                    </a:lnTo>
                    <a:lnTo>
                      <a:pt x="522" y="2"/>
                    </a:lnTo>
                    <a:lnTo>
                      <a:pt x="528" y="0"/>
                    </a:lnTo>
                    <a:close/>
                  </a:path>
                </a:pathLst>
              </a:custGeom>
              <a:solidFill>
                <a:srgbClr val="C195DB"/>
              </a:solidFill>
              <a:ln w="9525">
                <a:noFill/>
                <a:round/>
                <a:headEnd/>
                <a:tailEnd/>
              </a:ln>
            </p:spPr>
            <p:txBody>
              <a:bodyPr/>
              <a:lstStyle/>
              <a:p>
                <a:endParaRPr lang="ru-RU"/>
              </a:p>
            </p:txBody>
          </p:sp>
          <p:sp>
            <p:nvSpPr>
              <p:cNvPr id="163720" name="Freeform 346"/>
              <p:cNvSpPr>
                <a:spLocks/>
              </p:cNvSpPr>
              <p:nvPr/>
            </p:nvSpPr>
            <p:spPr bwMode="auto">
              <a:xfrm>
                <a:off x="4579" y="1686"/>
                <a:ext cx="8" cy="3"/>
              </a:xfrm>
              <a:custGeom>
                <a:avLst/>
                <a:gdLst>
                  <a:gd name="T0" fmla="*/ 8 w 8"/>
                  <a:gd name="T1" fmla="*/ 1 h 3"/>
                  <a:gd name="T2" fmla="*/ 6 w 8"/>
                  <a:gd name="T3" fmla="*/ 0 h 3"/>
                  <a:gd name="T4" fmla="*/ 8 w 8"/>
                  <a:gd name="T5" fmla="*/ 1 h 3"/>
                  <a:gd name="T6" fmla="*/ 0 w 8"/>
                  <a:gd name="T7" fmla="*/ 3 h 3"/>
                  <a:gd name="T8" fmla="*/ 8 w 8"/>
                  <a:gd name="T9" fmla="*/ 1 h 3"/>
                  <a:gd name="T10" fmla="*/ 0 60000 65536"/>
                  <a:gd name="T11" fmla="*/ 0 60000 65536"/>
                  <a:gd name="T12" fmla="*/ 0 60000 65536"/>
                  <a:gd name="T13" fmla="*/ 0 60000 65536"/>
                  <a:gd name="T14" fmla="*/ 0 60000 65536"/>
                  <a:gd name="T15" fmla="*/ 0 w 8"/>
                  <a:gd name="T16" fmla="*/ 0 h 3"/>
                  <a:gd name="T17" fmla="*/ 8 w 8"/>
                  <a:gd name="T18" fmla="*/ 3 h 3"/>
                </a:gdLst>
                <a:ahLst/>
                <a:cxnLst>
                  <a:cxn ang="T10">
                    <a:pos x="T0" y="T1"/>
                  </a:cxn>
                  <a:cxn ang="T11">
                    <a:pos x="T2" y="T3"/>
                  </a:cxn>
                  <a:cxn ang="T12">
                    <a:pos x="T4" y="T5"/>
                  </a:cxn>
                  <a:cxn ang="T13">
                    <a:pos x="T6" y="T7"/>
                  </a:cxn>
                  <a:cxn ang="T14">
                    <a:pos x="T8" y="T9"/>
                  </a:cxn>
                </a:cxnLst>
                <a:rect l="T15" t="T16" r="T17" b="T18"/>
                <a:pathLst>
                  <a:path w="8" h="3">
                    <a:moveTo>
                      <a:pt x="8" y="1"/>
                    </a:moveTo>
                    <a:lnTo>
                      <a:pt x="6" y="0"/>
                    </a:lnTo>
                    <a:lnTo>
                      <a:pt x="8" y="1"/>
                    </a:lnTo>
                    <a:lnTo>
                      <a:pt x="0" y="3"/>
                    </a:lnTo>
                    <a:lnTo>
                      <a:pt x="8" y="1"/>
                    </a:lnTo>
                    <a:close/>
                  </a:path>
                </a:pathLst>
              </a:custGeom>
              <a:solidFill>
                <a:srgbClr val="C195DB"/>
              </a:solidFill>
              <a:ln w="9525">
                <a:noFill/>
                <a:round/>
                <a:headEnd/>
                <a:tailEnd/>
              </a:ln>
            </p:spPr>
            <p:txBody>
              <a:bodyPr/>
              <a:lstStyle/>
              <a:p>
                <a:endParaRPr lang="ru-RU"/>
              </a:p>
            </p:txBody>
          </p:sp>
          <p:sp>
            <p:nvSpPr>
              <p:cNvPr id="163721" name="Freeform 347"/>
              <p:cNvSpPr>
                <a:spLocks/>
              </p:cNvSpPr>
              <p:nvPr/>
            </p:nvSpPr>
            <p:spPr bwMode="auto">
              <a:xfrm>
                <a:off x="4008" y="1873"/>
                <a:ext cx="54" cy="71"/>
              </a:xfrm>
              <a:custGeom>
                <a:avLst/>
                <a:gdLst>
                  <a:gd name="T0" fmla="*/ 54 w 54"/>
                  <a:gd name="T1" fmla="*/ 5 h 71"/>
                  <a:gd name="T2" fmla="*/ 43 w 54"/>
                  <a:gd name="T3" fmla="*/ 8 h 71"/>
                  <a:gd name="T4" fmla="*/ 33 w 54"/>
                  <a:gd name="T5" fmla="*/ 11 h 71"/>
                  <a:gd name="T6" fmla="*/ 27 w 54"/>
                  <a:gd name="T7" fmla="*/ 16 h 71"/>
                  <a:gd name="T8" fmla="*/ 20 w 54"/>
                  <a:gd name="T9" fmla="*/ 21 h 71"/>
                  <a:gd name="T10" fmla="*/ 16 w 54"/>
                  <a:gd name="T11" fmla="*/ 26 h 71"/>
                  <a:gd name="T12" fmla="*/ 13 w 54"/>
                  <a:gd name="T13" fmla="*/ 32 h 71"/>
                  <a:gd name="T14" fmla="*/ 9 w 54"/>
                  <a:gd name="T15" fmla="*/ 37 h 71"/>
                  <a:gd name="T16" fmla="*/ 8 w 54"/>
                  <a:gd name="T17" fmla="*/ 41 h 71"/>
                  <a:gd name="T18" fmla="*/ 7 w 54"/>
                  <a:gd name="T19" fmla="*/ 52 h 71"/>
                  <a:gd name="T20" fmla="*/ 7 w 54"/>
                  <a:gd name="T21" fmla="*/ 62 h 71"/>
                  <a:gd name="T22" fmla="*/ 8 w 54"/>
                  <a:gd name="T23" fmla="*/ 69 h 71"/>
                  <a:gd name="T24" fmla="*/ 3 w 54"/>
                  <a:gd name="T25" fmla="*/ 71 h 71"/>
                  <a:gd name="T26" fmla="*/ 2 w 54"/>
                  <a:gd name="T27" fmla="*/ 62 h 71"/>
                  <a:gd name="T28" fmla="*/ 0 w 54"/>
                  <a:gd name="T29" fmla="*/ 52 h 71"/>
                  <a:gd name="T30" fmla="*/ 2 w 54"/>
                  <a:gd name="T31" fmla="*/ 41 h 71"/>
                  <a:gd name="T32" fmla="*/ 5 w 54"/>
                  <a:gd name="T33" fmla="*/ 35 h 71"/>
                  <a:gd name="T34" fmla="*/ 7 w 54"/>
                  <a:gd name="T35" fmla="*/ 28 h 71"/>
                  <a:gd name="T36" fmla="*/ 11 w 54"/>
                  <a:gd name="T37" fmla="*/ 22 h 71"/>
                  <a:gd name="T38" fmla="*/ 16 w 54"/>
                  <a:gd name="T39" fmla="*/ 16 h 71"/>
                  <a:gd name="T40" fmla="*/ 22 w 54"/>
                  <a:gd name="T41" fmla="*/ 11 h 71"/>
                  <a:gd name="T42" fmla="*/ 32 w 54"/>
                  <a:gd name="T43" fmla="*/ 7 h 71"/>
                  <a:gd name="T44" fmla="*/ 41 w 54"/>
                  <a:gd name="T45" fmla="*/ 4 h 71"/>
                  <a:gd name="T46" fmla="*/ 52 w 54"/>
                  <a:gd name="T47" fmla="*/ 0 h 71"/>
                  <a:gd name="T48" fmla="*/ 54 w 54"/>
                  <a:gd name="T49" fmla="*/ 5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4"/>
                  <a:gd name="T76" fmla="*/ 0 h 71"/>
                  <a:gd name="T77" fmla="*/ 54 w 54"/>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4" h="71">
                    <a:moveTo>
                      <a:pt x="54" y="5"/>
                    </a:moveTo>
                    <a:lnTo>
                      <a:pt x="43" y="8"/>
                    </a:lnTo>
                    <a:lnTo>
                      <a:pt x="33" y="11"/>
                    </a:lnTo>
                    <a:lnTo>
                      <a:pt x="27" y="16"/>
                    </a:lnTo>
                    <a:lnTo>
                      <a:pt x="20" y="21"/>
                    </a:lnTo>
                    <a:lnTo>
                      <a:pt x="16" y="26"/>
                    </a:lnTo>
                    <a:lnTo>
                      <a:pt x="13" y="32"/>
                    </a:lnTo>
                    <a:lnTo>
                      <a:pt x="9" y="37"/>
                    </a:lnTo>
                    <a:lnTo>
                      <a:pt x="8" y="41"/>
                    </a:lnTo>
                    <a:lnTo>
                      <a:pt x="7" y="52"/>
                    </a:lnTo>
                    <a:lnTo>
                      <a:pt x="7" y="62"/>
                    </a:lnTo>
                    <a:lnTo>
                      <a:pt x="8" y="69"/>
                    </a:lnTo>
                    <a:lnTo>
                      <a:pt x="3" y="71"/>
                    </a:lnTo>
                    <a:lnTo>
                      <a:pt x="2" y="62"/>
                    </a:lnTo>
                    <a:lnTo>
                      <a:pt x="0" y="52"/>
                    </a:lnTo>
                    <a:lnTo>
                      <a:pt x="2" y="41"/>
                    </a:lnTo>
                    <a:lnTo>
                      <a:pt x="5" y="35"/>
                    </a:lnTo>
                    <a:lnTo>
                      <a:pt x="7" y="28"/>
                    </a:lnTo>
                    <a:lnTo>
                      <a:pt x="11" y="22"/>
                    </a:lnTo>
                    <a:lnTo>
                      <a:pt x="16" y="16"/>
                    </a:lnTo>
                    <a:lnTo>
                      <a:pt x="22" y="11"/>
                    </a:lnTo>
                    <a:lnTo>
                      <a:pt x="32" y="7"/>
                    </a:lnTo>
                    <a:lnTo>
                      <a:pt x="41" y="4"/>
                    </a:lnTo>
                    <a:lnTo>
                      <a:pt x="52" y="0"/>
                    </a:lnTo>
                    <a:lnTo>
                      <a:pt x="54" y="5"/>
                    </a:lnTo>
                    <a:close/>
                  </a:path>
                </a:pathLst>
              </a:custGeom>
              <a:solidFill>
                <a:srgbClr val="C195DB"/>
              </a:solidFill>
              <a:ln w="9525">
                <a:noFill/>
                <a:round/>
                <a:headEnd/>
                <a:tailEnd/>
              </a:ln>
            </p:spPr>
            <p:txBody>
              <a:bodyPr/>
              <a:lstStyle/>
              <a:p>
                <a:endParaRPr lang="ru-RU"/>
              </a:p>
            </p:txBody>
          </p:sp>
          <p:sp>
            <p:nvSpPr>
              <p:cNvPr id="163722" name="Freeform 348"/>
              <p:cNvSpPr>
                <a:spLocks/>
              </p:cNvSpPr>
              <p:nvPr/>
            </p:nvSpPr>
            <p:spPr bwMode="auto">
              <a:xfrm>
                <a:off x="4059" y="1873"/>
                <a:ext cx="3" cy="5"/>
              </a:xfrm>
              <a:custGeom>
                <a:avLst/>
                <a:gdLst>
                  <a:gd name="T0" fmla="*/ 0 w 3"/>
                  <a:gd name="T1" fmla="*/ 0 h 5"/>
                  <a:gd name="T2" fmla="*/ 3 w 3"/>
                  <a:gd name="T3" fmla="*/ 5 h 5"/>
                  <a:gd name="T4" fmla="*/ 0 w 3"/>
                  <a:gd name="T5" fmla="*/ 0 h 5"/>
                  <a:gd name="T6" fmla="*/ 0 60000 65536"/>
                  <a:gd name="T7" fmla="*/ 0 60000 65536"/>
                  <a:gd name="T8" fmla="*/ 0 60000 65536"/>
                  <a:gd name="T9" fmla="*/ 0 w 3"/>
                  <a:gd name="T10" fmla="*/ 0 h 5"/>
                  <a:gd name="T11" fmla="*/ 3 w 3"/>
                  <a:gd name="T12" fmla="*/ 5 h 5"/>
                </a:gdLst>
                <a:ahLst/>
                <a:cxnLst>
                  <a:cxn ang="T6">
                    <a:pos x="T0" y="T1"/>
                  </a:cxn>
                  <a:cxn ang="T7">
                    <a:pos x="T2" y="T3"/>
                  </a:cxn>
                  <a:cxn ang="T8">
                    <a:pos x="T4" y="T5"/>
                  </a:cxn>
                </a:cxnLst>
                <a:rect l="T9" t="T10" r="T11" b="T12"/>
                <a:pathLst>
                  <a:path w="3" h="5">
                    <a:moveTo>
                      <a:pt x="0" y="0"/>
                    </a:moveTo>
                    <a:lnTo>
                      <a:pt x="3" y="5"/>
                    </a:lnTo>
                    <a:lnTo>
                      <a:pt x="0" y="0"/>
                    </a:lnTo>
                    <a:close/>
                  </a:path>
                </a:pathLst>
              </a:custGeom>
              <a:solidFill>
                <a:srgbClr val="C195DB"/>
              </a:solidFill>
              <a:ln w="9525">
                <a:noFill/>
                <a:round/>
                <a:headEnd/>
                <a:tailEnd/>
              </a:ln>
            </p:spPr>
            <p:txBody>
              <a:bodyPr/>
              <a:lstStyle/>
              <a:p>
                <a:endParaRPr lang="ru-RU"/>
              </a:p>
            </p:txBody>
          </p:sp>
          <p:sp>
            <p:nvSpPr>
              <p:cNvPr id="163723" name="Freeform 349"/>
              <p:cNvSpPr>
                <a:spLocks/>
              </p:cNvSpPr>
              <p:nvPr/>
            </p:nvSpPr>
            <p:spPr bwMode="auto">
              <a:xfrm>
                <a:off x="3749" y="1047"/>
                <a:ext cx="472" cy="421"/>
              </a:xfrm>
              <a:custGeom>
                <a:avLst/>
                <a:gdLst>
                  <a:gd name="T0" fmla="*/ 0 w 472"/>
                  <a:gd name="T1" fmla="*/ 421 h 421"/>
                  <a:gd name="T2" fmla="*/ 17 w 472"/>
                  <a:gd name="T3" fmla="*/ 400 h 421"/>
                  <a:gd name="T4" fmla="*/ 61 w 472"/>
                  <a:gd name="T5" fmla="*/ 344 h 421"/>
                  <a:gd name="T6" fmla="*/ 91 w 472"/>
                  <a:gd name="T7" fmla="*/ 307 h 421"/>
                  <a:gd name="T8" fmla="*/ 125 w 472"/>
                  <a:gd name="T9" fmla="*/ 267 h 421"/>
                  <a:gd name="T10" fmla="*/ 163 w 472"/>
                  <a:gd name="T11" fmla="*/ 224 h 421"/>
                  <a:gd name="T12" fmla="*/ 200 w 472"/>
                  <a:gd name="T13" fmla="*/ 182 h 421"/>
                  <a:gd name="T14" fmla="*/ 221 w 472"/>
                  <a:gd name="T15" fmla="*/ 161 h 421"/>
                  <a:gd name="T16" fmla="*/ 241 w 472"/>
                  <a:gd name="T17" fmla="*/ 141 h 421"/>
                  <a:gd name="T18" fmla="*/ 281 w 472"/>
                  <a:gd name="T19" fmla="*/ 101 h 421"/>
                  <a:gd name="T20" fmla="*/ 300 w 472"/>
                  <a:gd name="T21" fmla="*/ 82 h 421"/>
                  <a:gd name="T22" fmla="*/ 319 w 472"/>
                  <a:gd name="T23" fmla="*/ 66 h 421"/>
                  <a:gd name="T24" fmla="*/ 338 w 472"/>
                  <a:gd name="T25" fmla="*/ 50 h 421"/>
                  <a:gd name="T26" fmla="*/ 356 w 472"/>
                  <a:gd name="T27" fmla="*/ 36 h 421"/>
                  <a:gd name="T28" fmla="*/ 374 w 472"/>
                  <a:gd name="T29" fmla="*/ 25 h 421"/>
                  <a:gd name="T30" fmla="*/ 390 w 472"/>
                  <a:gd name="T31" fmla="*/ 14 h 421"/>
                  <a:gd name="T32" fmla="*/ 405 w 472"/>
                  <a:gd name="T33" fmla="*/ 7 h 421"/>
                  <a:gd name="T34" fmla="*/ 420 w 472"/>
                  <a:gd name="T35" fmla="*/ 3 h 421"/>
                  <a:gd name="T36" fmla="*/ 433 w 472"/>
                  <a:gd name="T37" fmla="*/ 0 h 421"/>
                  <a:gd name="T38" fmla="*/ 439 w 472"/>
                  <a:gd name="T39" fmla="*/ 0 h 421"/>
                  <a:gd name="T40" fmla="*/ 445 w 472"/>
                  <a:gd name="T41" fmla="*/ 0 h 421"/>
                  <a:gd name="T42" fmla="*/ 450 w 472"/>
                  <a:gd name="T43" fmla="*/ 1 h 421"/>
                  <a:gd name="T44" fmla="*/ 454 w 472"/>
                  <a:gd name="T45" fmla="*/ 3 h 421"/>
                  <a:gd name="T46" fmla="*/ 459 w 472"/>
                  <a:gd name="T47" fmla="*/ 5 h 421"/>
                  <a:gd name="T48" fmla="*/ 464 w 472"/>
                  <a:gd name="T49" fmla="*/ 11 h 421"/>
                  <a:gd name="T50" fmla="*/ 467 w 472"/>
                  <a:gd name="T51" fmla="*/ 14 h 421"/>
                  <a:gd name="T52" fmla="*/ 470 w 472"/>
                  <a:gd name="T53" fmla="*/ 18 h 421"/>
                  <a:gd name="T54" fmla="*/ 472 w 472"/>
                  <a:gd name="T55" fmla="*/ 25 h 421"/>
                  <a:gd name="T56" fmla="*/ 472 w 472"/>
                  <a:gd name="T57" fmla="*/ 30 h 421"/>
                  <a:gd name="T58" fmla="*/ 472 w 472"/>
                  <a:gd name="T59" fmla="*/ 34 h 421"/>
                  <a:gd name="T60" fmla="*/ 472 w 472"/>
                  <a:gd name="T61" fmla="*/ 41 h 421"/>
                  <a:gd name="T62" fmla="*/ 471 w 472"/>
                  <a:gd name="T63" fmla="*/ 47 h 421"/>
                  <a:gd name="T64" fmla="*/ 467 w 472"/>
                  <a:gd name="T65" fmla="*/ 54 h 421"/>
                  <a:gd name="T66" fmla="*/ 461 w 472"/>
                  <a:gd name="T67" fmla="*/ 66 h 421"/>
                  <a:gd name="T68" fmla="*/ 452 w 472"/>
                  <a:gd name="T69" fmla="*/ 80 h 421"/>
                  <a:gd name="T70" fmla="*/ 440 w 472"/>
                  <a:gd name="T71" fmla="*/ 96 h 421"/>
                  <a:gd name="T72" fmla="*/ 426 w 472"/>
                  <a:gd name="T73" fmla="*/ 112 h 421"/>
                  <a:gd name="T74" fmla="*/ 411 w 472"/>
                  <a:gd name="T75" fmla="*/ 128 h 421"/>
                  <a:gd name="T76" fmla="*/ 393 w 472"/>
                  <a:gd name="T77" fmla="*/ 145 h 421"/>
                  <a:gd name="T78" fmla="*/ 375 w 472"/>
                  <a:gd name="T79" fmla="*/ 161 h 421"/>
                  <a:gd name="T80" fmla="*/ 354 w 472"/>
                  <a:gd name="T81" fmla="*/ 178 h 421"/>
                  <a:gd name="T82" fmla="*/ 309 w 472"/>
                  <a:gd name="T83" fmla="*/ 214 h 421"/>
                  <a:gd name="T84" fmla="*/ 262 w 472"/>
                  <a:gd name="T85" fmla="*/ 248 h 421"/>
                  <a:gd name="T86" fmla="*/ 215 w 472"/>
                  <a:gd name="T87" fmla="*/ 283 h 421"/>
                  <a:gd name="T88" fmla="*/ 169 w 472"/>
                  <a:gd name="T89" fmla="*/ 314 h 421"/>
                  <a:gd name="T90" fmla="*/ 125 w 472"/>
                  <a:gd name="T91" fmla="*/ 344 h 421"/>
                  <a:gd name="T92" fmla="*/ 84 w 472"/>
                  <a:gd name="T93" fmla="*/ 369 h 421"/>
                  <a:gd name="T94" fmla="*/ 50 w 472"/>
                  <a:gd name="T95" fmla="*/ 391 h 421"/>
                  <a:gd name="T96" fmla="*/ 24 w 472"/>
                  <a:gd name="T97" fmla="*/ 406 h 421"/>
                  <a:gd name="T98" fmla="*/ 0 w 472"/>
                  <a:gd name="T99" fmla="*/ 421 h 42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472"/>
                  <a:gd name="T151" fmla="*/ 0 h 421"/>
                  <a:gd name="T152" fmla="*/ 472 w 472"/>
                  <a:gd name="T153" fmla="*/ 421 h 42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472" h="421">
                    <a:moveTo>
                      <a:pt x="0" y="421"/>
                    </a:moveTo>
                    <a:lnTo>
                      <a:pt x="17" y="400"/>
                    </a:lnTo>
                    <a:lnTo>
                      <a:pt x="61" y="344"/>
                    </a:lnTo>
                    <a:lnTo>
                      <a:pt x="91" y="307"/>
                    </a:lnTo>
                    <a:lnTo>
                      <a:pt x="125" y="267"/>
                    </a:lnTo>
                    <a:lnTo>
                      <a:pt x="163" y="224"/>
                    </a:lnTo>
                    <a:lnTo>
                      <a:pt x="200" y="182"/>
                    </a:lnTo>
                    <a:lnTo>
                      <a:pt x="221" y="161"/>
                    </a:lnTo>
                    <a:lnTo>
                      <a:pt x="241" y="141"/>
                    </a:lnTo>
                    <a:lnTo>
                      <a:pt x="281" y="101"/>
                    </a:lnTo>
                    <a:lnTo>
                      <a:pt x="300" y="82"/>
                    </a:lnTo>
                    <a:lnTo>
                      <a:pt x="319" y="66"/>
                    </a:lnTo>
                    <a:lnTo>
                      <a:pt x="338" y="50"/>
                    </a:lnTo>
                    <a:lnTo>
                      <a:pt x="356" y="36"/>
                    </a:lnTo>
                    <a:lnTo>
                      <a:pt x="374" y="25"/>
                    </a:lnTo>
                    <a:lnTo>
                      <a:pt x="390" y="14"/>
                    </a:lnTo>
                    <a:lnTo>
                      <a:pt x="405" y="7"/>
                    </a:lnTo>
                    <a:lnTo>
                      <a:pt x="420" y="3"/>
                    </a:lnTo>
                    <a:lnTo>
                      <a:pt x="433" y="0"/>
                    </a:lnTo>
                    <a:lnTo>
                      <a:pt x="439" y="0"/>
                    </a:lnTo>
                    <a:lnTo>
                      <a:pt x="445" y="0"/>
                    </a:lnTo>
                    <a:lnTo>
                      <a:pt x="450" y="1"/>
                    </a:lnTo>
                    <a:lnTo>
                      <a:pt x="454" y="3"/>
                    </a:lnTo>
                    <a:lnTo>
                      <a:pt x="459" y="5"/>
                    </a:lnTo>
                    <a:lnTo>
                      <a:pt x="464" y="11"/>
                    </a:lnTo>
                    <a:lnTo>
                      <a:pt x="467" y="14"/>
                    </a:lnTo>
                    <a:lnTo>
                      <a:pt x="470" y="18"/>
                    </a:lnTo>
                    <a:lnTo>
                      <a:pt x="472" y="25"/>
                    </a:lnTo>
                    <a:lnTo>
                      <a:pt x="472" y="30"/>
                    </a:lnTo>
                    <a:lnTo>
                      <a:pt x="472" y="34"/>
                    </a:lnTo>
                    <a:lnTo>
                      <a:pt x="472" y="41"/>
                    </a:lnTo>
                    <a:lnTo>
                      <a:pt x="471" y="47"/>
                    </a:lnTo>
                    <a:lnTo>
                      <a:pt x="467" y="54"/>
                    </a:lnTo>
                    <a:lnTo>
                      <a:pt x="461" y="66"/>
                    </a:lnTo>
                    <a:lnTo>
                      <a:pt x="452" y="80"/>
                    </a:lnTo>
                    <a:lnTo>
                      <a:pt x="440" y="96"/>
                    </a:lnTo>
                    <a:lnTo>
                      <a:pt x="426" y="112"/>
                    </a:lnTo>
                    <a:lnTo>
                      <a:pt x="411" y="128"/>
                    </a:lnTo>
                    <a:lnTo>
                      <a:pt x="393" y="145"/>
                    </a:lnTo>
                    <a:lnTo>
                      <a:pt x="375" y="161"/>
                    </a:lnTo>
                    <a:lnTo>
                      <a:pt x="354" y="178"/>
                    </a:lnTo>
                    <a:lnTo>
                      <a:pt x="309" y="214"/>
                    </a:lnTo>
                    <a:lnTo>
                      <a:pt x="262" y="248"/>
                    </a:lnTo>
                    <a:lnTo>
                      <a:pt x="215" y="283"/>
                    </a:lnTo>
                    <a:lnTo>
                      <a:pt x="169" y="314"/>
                    </a:lnTo>
                    <a:lnTo>
                      <a:pt x="125" y="344"/>
                    </a:lnTo>
                    <a:lnTo>
                      <a:pt x="84" y="369"/>
                    </a:lnTo>
                    <a:lnTo>
                      <a:pt x="50" y="391"/>
                    </a:lnTo>
                    <a:lnTo>
                      <a:pt x="24" y="406"/>
                    </a:lnTo>
                    <a:lnTo>
                      <a:pt x="0" y="421"/>
                    </a:lnTo>
                    <a:close/>
                  </a:path>
                </a:pathLst>
              </a:custGeom>
              <a:solidFill>
                <a:srgbClr val="844CD6"/>
              </a:solidFill>
              <a:ln w="9525">
                <a:noFill/>
                <a:round/>
                <a:headEnd/>
                <a:tailEnd/>
              </a:ln>
            </p:spPr>
            <p:txBody>
              <a:bodyPr/>
              <a:lstStyle/>
              <a:p>
                <a:endParaRPr lang="ru-RU"/>
              </a:p>
            </p:txBody>
          </p:sp>
          <p:sp>
            <p:nvSpPr>
              <p:cNvPr id="163724" name="Freeform 350"/>
              <p:cNvSpPr>
                <a:spLocks/>
              </p:cNvSpPr>
              <p:nvPr/>
            </p:nvSpPr>
            <p:spPr bwMode="auto">
              <a:xfrm>
                <a:off x="3701" y="1405"/>
                <a:ext cx="89" cy="31"/>
              </a:xfrm>
              <a:custGeom>
                <a:avLst/>
                <a:gdLst>
                  <a:gd name="T0" fmla="*/ 3 w 89"/>
                  <a:gd name="T1" fmla="*/ 8 h 31"/>
                  <a:gd name="T2" fmla="*/ 6 w 89"/>
                  <a:gd name="T3" fmla="*/ 10 h 31"/>
                  <a:gd name="T4" fmla="*/ 9 w 89"/>
                  <a:gd name="T5" fmla="*/ 15 h 31"/>
                  <a:gd name="T6" fmla="*/ 17 w 89"/>
                  <a:gd name="T7" fmla="*/ 19 h 31"/>
                  <a:gd name="T8" fmla="*/ 22 w 89"/>
                  <a:gd name="T9" fmla="*/ 21 h 31"/>
                  <a:gd name="T10" fmla="*/ 28 w 89"/>
                  <a:gd name="T11" fmla="*/ 23 h 31"/>
                  <a:gd name="T12" fmla="*/ 34 w 89"/>
                  <a:gd name="T13" fmla="*/ 25 h 31"/>
                  <a:gd name="T14" fmla="*/ 40 w 89"/>
                  <a:gd name="T15" fmla="*/ 25 h 31"/>
                  <a:gd name="T16" fmla="*/ 46 w 89"/>
                  <a:gd name="T17" fmla="*/ 24 h 31"/>
                  <a:gd name="T18" fmla="*/ 53 w 89"/>
                  <a:gd name="T19" fmla="*/ 23 h 31"/>
                  <a:gd name="T20" fmla="*/ 61 w 89"/>
                  <a:gd name="T21" fmla="*/ 19 h 31"/>
                  <a:gd name="T22" fmla="*/ 68 w 89"/>
                  <a:gd name="T23" fmla="*/ 15 h 31"/>
                  <a:gd name="T24" fmla="*/ 76 w 89"/>
                  <a:gd name="T25" fmla="*/ 8 h 31"/>
                  <a:gd name="T26" fmla="*/ 85 w 89"/>
                  <a:gd name="T27" fmla="*/ 0 h 31"/>
                  <a:gd name="T28" fmla="*/ 89 w 89"/>
                  <a:gd name="T29" fmla="*/ 5 h 31"/>
                  <a:gd name="T30" fmla="*/ 80 w 89"/>
                  <a:gd name="T31" fmla="*/ 13 h 31"/>
                  <a:gd name="T32" fmla="*/ 72 w 89"/>
                  <a:gd name="T33" fmla="*/ 19 h 31"/>
                  <a:gd name="T34" fmla="*/ 64 w 89"/>
                  <a:gd name="T35" fmla="*/ 24 h 31"/>
                  <a:gd name="T36" fmla="*/ 56 w 89"/>
                  <a:gd name="T37" fmla="*/ 28 h 31"/>
                  <a:gd name="T38" fmla="*/ 47 w 89"/>
                  <a:gd name="T39" fmla="*/ 30 h 31"/>
                  <a:gd name="T40" fmla="*/ 40 w 89"/>
                  <a:gd name="T41" fmla="*/ 31 h 31"/>
                  <a:gd name="T42" fmla="*/ 32 w 89"/>
                  <a:gd name="T43" fmla="*/ 31 h 31"/>
                  <a:gd name="T44" fmla="*/ 26 w 89"/>
                  <a:gd name="T45" fmla="*/ 29 h 31"/>
                  <a:gd name="T46" fmla="*/ 21 w 89"/>
                  <a:gd name="T47" fmla="*/ 28 h 31"/>
                  <a:gd name="T48" fmla="*/ 14 w 89"/>
                  <a:gd name="T49" fmla="*/ 25 h 31"/>
                  <a:gd name="T50" fmla="*/ 6 w 89"/>
                  <a:gd name="T51" fmla="*/ 19 h 31"/>
                  <a:gd name="T52" fmla="*/ 1 w 89"/>
                  <a:gd name="T53" fmla="*/ 15 h 31"/>
                  <a:gd name="T54" fmla="*/ 0 w 89"/>
                  <a:gd name="T55" fmla="*/ 13 h 31"/>
                  <a:gd name="T56" fmla="*/ 3 w 89"/>
                  <a:gd name="T57" fmla="*/ 8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89"/>
                  <a:gd name="T88" fmla="*/ 0 h 31"/>
                  <a:gd name="T89" fmla="*/ 89 w 89"/>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89" h="31">
                    <a:moveTo>
                      <a:pt x="3" y="8"/>
                    </a:moveTo>
                    <a:lnTo>
                      <a:pt x="6" y="10"/>
                    </a:lnTo>
                    <a:lnTo>
                      <a:pt x="9" y="15"/>
                    </a:lnTo>
                    <a:lnTo>
                      <a:pt x="17" y="19"/>
                    </a:lnTo>
                    <a:lnTo>
                      <a:pt x="22" y="21"/>
                    </a:lnTo>
                    <a:lnTo>
                      <a:pt x="28" y="23"/>
                    </a:lnTo>
                    <a:lnTo>
                      <a:pt x="34" y="25"/>
                    </a:lnTo>
                    <a:lnTo>
                      <a:pt x="40" y="25"/>
                    </a:lnTo>
                    <a:lnTo>
                      <a:pt x="46" y="24"/>
                    </a:lnTo>
                    <a:lnTo>
                      <a:pt x="53" y="23"/>
                    </a:lnTo>
                    <a:lnTo>
                      <a:pt x="61" y="19"/>
                    </a:lnTo>
                    <a:lnTo>
                      <a:pt x="68" y="15"/>
                    </a:lnTo>
                    <a:lnTo>
                      <a:pt x="76" y="8"/>
                    </a:lnTo>
                    <a:lnTo>
                      <a:pt x="85" y="0"/>
                    </a:lnTo>
                    <a:lnTo>
                      <a:pt x="89" y="5"/>
                    </a:lnTo>
                    <a:lnTo>
                      <a:pt x="80" y="13"/>
                    </a:lnTo>
                    <a:lnTo>
                      <a:pt x="72" y="19"/>
                    </a:lnTo>
                    <a:lnTo>
                      <a:pt x="64" y="24"/>
                    </a:lnTo>
                    <a:lnTo>
                      <a:pt x="56" y="28"/>
                    </a:lnTo>
                    <a:lnTo>
                      <a:pt x="47" y="30"/>
                    </a:lnTo>
                    <a:lnTo>
                      <a:pt x="40" y="31"/>
                    </a:lnTo>
                    <a:lnTo>
                      <a:pt x="32" y="31"/>
                    </a:lnTo>
                    <a:lnTo>
                      <a:pt x="26" y="29"/>
                    </a:lnTo>
                    <a:lnTo>
                      <a:pt x="21" y="28"/>
                    </a:lnTo>
                    <a:lnTo>
                      <a:pt x="14" y="25"/>
                    </a:lnTo>
                    <a:lnTo>
                      <a:pt x="6" y="19"/>
                    </a:lnTo>
                    <a:lnTo>
                      <a:pt x="1" y="15"/>
                    </a:lnTo>
                    <a:lnTo>
                      <a:pt x="0" y="13"/>
                    </a:lnTo>
                    <a:lnTo>
                      <a:pt x="3" y="8"/>
                    </a:lnTo>
                    <a:close/>
                  </a:path>
                </a:pathLst>
              </a:custGeom>
              <a:solidFill>
                <a:srgbClr val="C195DB"/>
              </a:solidFill>
              <a:ln w="9525">
                <a:noFill/>
                <a:round/>
                <a:headEnd/>
                <a:tailEnd/>
              </a:ln>
            </p:spPr>
            <p:txBody>
              <a:bodyPr/>
              <a:lstStyle/>
              <a:p>
                <a:endParaRPr lang="ru-RU"/>
              </a:p>
            </p:txBody>
          </p:sp>
          <p:sp>
            <p:nvSpPr>
              <p:cNvPr id="163725" name="Freeform 351"/>
              <p:cNvSpPr>
                <a:spLocks/>
              </p:cNvSpPr>
              <p:nvPr/>
            </p:nvSpPr>
            <p:spPr bwMode="auto">
              <a:xfrm>
                <a:off x="3781" y="1047"/>
                <a:ext cx="431" cy="360"/>
              </a:xfrm>
              <a:custGeom>
                <a:avLst/>
                <a:gdLst>
                  <a:gd name="T0" fmla="*/ 0 w 431"/>
                  <a:gd name="T1" fmla="*/ 355 h 360"/>
                  <a:gd name="T2" fmla="*/ 76 w 431"/>
                  <a:gd name="T3" fmla="*/ 270 h 360"/>
                  <a:gd name="T4" fmla="*/ 138 w 431"/>
                  <a:gd name="T5" fmla="*/ 206 h 360"/>
                  <a:gd name="T6" fmla="*/ 171 w 431"/>
                  <a:gd name="T7" fmla="*/ 172 h 360"/>
                  <a:gd name="T8" fmla="*/ 205 w 431"/>
                  <a:gd name="T9" fmla="*/ 136 h 360"/>
                  <a:gd name="T10" fmla="*/ 241 w 431"/>
                  <a:gd name="T11" fmla="*/ 104 h 360"/>
                  <a:gd name="T12" fmla="*/ 258 w 431"/>
                  <a:gd name="T13" fmla="*/ 88 h 360"/>
                  <a:gd name="T14" fmla="*/ 275 w 431"/>
                  <a:gd name="T15" fmla="*/ 74 h 360"/>
                  <a:gd name="T16" fmla="*/ 308 w 431"/>
                  <a:gd name="T17" fmla="*/ 47 h 360"/>
                  <a:gd name="T18" fmla="*/ 324 w 431"/>
                  <a:gd name="T19" fmla="*/ 36 h 360"/>
                  <a:gd name="T20" fmla="*/ 340 w 431"/>
                  <a:gd name="T21" fmla="*/ 26 h 360"/>
                  <a:gd name="T22" fmla="*/ 354 w 431"/>
                  <a:gd name="T23" fmla="*/ 17 h 360"/>
                  <a:gd name="T24" fmla="*/ 369 w 431"/>
                  <a:gd name="T25" fmla="*/ 11 h 360"/>
                  <a:gd name="T26" fmla="*/ 374 w 431"/>
                  <a:gd name="T27" fmla="*/ 7 h 360"/>
                  <a:gd name="T28" fmla="*/ 381 w 431"/>
                  <a:gd name="T29" fmla="*/ 5 h 360"/>
                  <a:gd name="T30" fmla="*/ 393 w 431"/>
                  <a:gd name="T31" fmla="*/ 1 h 360"/>
                  <a:gd name="T32" fmla="*/ 405 w 431"/>
                  <a:gd name="T33" fmla="*/ 0 h 360"/>
                  <a:gd name="T34" fmla="*/ 411 w 431"/>
                  <a:gd name="T35" fmla="*/ 0 h 360"/>
                  <a:gd name="T36" fmla="*/ 416 w 431"/>
                  <a:gd name="T37" fmla="*/ 1 h 360"/>
                  <a:gd name="T38" fmla="*/ 420 w 431"/>
                  <a:gd name="T39" fmla="*/ 1 h 360"/>
                  <a:gd name="T40" fmla="*/ 424 w 431"/>
                  <a:gd name="T41" fmla="*/ 5 h 360"/>
                  <a:gd name="T42" fmla="*/ 429 w 431"/>
                  <a:gd name="T43" fmla="*/ 5 h 360"/>
                  <a:gd name="T44" fmla="*/ 431 w 431"/>
                  <a:gd name="T45" fmla="*/ 11 h 360"/>
                  <a:gd name="T46" fmla="*/ 429 w 431"/>
                  <a:gd name="T47" fmla="*/ 14 h 360"/>
                  <a:gd name="T48" fmla="*/ 425 w 431"/>
                  <a:gd name="T49" fmla="*/ 11 h 360"/>
                  <a:gd name="T50" fmla="*/ 422 w 431"/>
                  <a:gd name="T51" fmla="*/ 9 h 360"/>
                  <a:gd name="T52" fmla="*/ 417 w 431"/>
                  <a:gd name="T53" fmla="*/ 7 h 360"/>
                  <a:gd name="T54" fmla="*/ 414 w 431"/>
                  <a:gd name="T55" fmla="*/ 5 h 360"/>
                  <a:gd name="T56" fmla="*/ 410 w 431"/>
                  <a:gd name="T57" fmla="*/ 6 h 360"/>
                  <a:gd name="T58" fmla="*/ 405 w 431"/>
                  <a:gd name="T59" fmla="*/ 6 h 360"/>
                  <a:gd name="T60" fmla="*/ 395 w 431"/>
                  <a:gd name="T61" fmla="*/ 7 h 360"/>
                  <a:gd name="T62" fmla="*/ 382 w 431"/>
                  <a:gd name="T63" fmla="*/ 11 h 360"/>
                  <a:gd name="T64" fmla="*/ 378 w 431"/>
                  <a:gd name="T65" fmla="*/ 12 h 360"/>
                  <a:gd name="T66" fmla="*/ 370 w 431"/>
                  <a:gd name="T67" fmla="*/ 16 h 360"/>
                  <a:gd name="T68" fmla="*/ 357 w 431"/>
                  <a:gd name="T69" fmla="*/ 22 h 360"/>
                  <a:gd name="T70" fmla="*/ 343 w 431"/>
                  <a:gd name="T71" fmla="*/ 31 h 360"/>
                  <a:gd name="T72" fmla="*/ 327 w 431"/>
                  <a:gd name="T73" fmla="*/ 41 h 360"/>
                  <a:gd name="T74" fmla="*/ 311 w 431"/>
                  <a:gd name="T75" fmla="*/ 52 h 360"/>
                  <a:gd name="T76" fmla="*/ 278 w 431"/>
                  <a:gd name="T77" fmla="*/ 78 h 360"/>
                  <a:gd name="T78" fmla="*/ 262 w 431"/>
                  <a:gd name="T79" fmla="*/ 93 h 360"/>
                  <a:gd name="T80" fmla="*/ 245 w 431"/>
                  <a:gd name="T81" fmla="*/ 108 h 360"/>
                  <a:gd name="T82" fmla="*/ 211 w 431"/>
                  <a:gd name="T83" fmla="*/ 142 h 360"/>
                  <a:gd name="T84" fmla="*/ 176 w 431"/>
                  <a:gd name="T85" fmla="*/ 174 h 360"/>
                  <a:gd name="T86" fmla="*/ 142 w 431"/>
                  <a:gd name="T87" fmla="*/ 209 h 360"/>
                  <a:gd name="T88" fmla="*/ 81 w 431"/>
                  <a:gd name="T89" fmla="*/ 275 h 360"/>
                  <a:gd name="T90" fmla="*/ 5 w 431"/>
                  <a:gd name="T91" fmla="*/ 360 h 360"/>
                  <a:gd name="T92" fmla="*/ 0 w 431"/>
                  <a:gd name="T93" fmla="*/ 355 h 36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31"/>
                  <a:gd name="T142" fmla="*/ 0 h 360"/>
                  <a:gd name="T143" fmla="*/ 431 w 431"/>
                  <a:gd name="T144" fmla="*/ 360 h 36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31" h="360">
                    <a:moveTo>
                      <a:pt x="0" y="355"/>
                    </a:moveTo>
                    <a:lnTo>
                      <a:pt x="76" y="270"/>
                    </a:lnTo>
                    <a:lnTo>
                      <a:pt x="138" y="206"/>
                    </a:lnTo>
                    <a:lnTo>
                      <a:pt x="171" y="172"/>
                    </a:lnTo>
                    <a:lnTo>
                      <a:pt x="205" y="136"/>
                    </a:lnTo>
                    <a:lnTo>
                      <a:pt x="241" y="104"/>
                    </a:lnTo>
                    <a:lnTo>
                      <a:pt x="258" y="88"/>
                    </a:lnTo>
                    <a:lnTo>
                      <a:pt x="275" y="74"/>
                    </a:lnTo>
                    <a:lnTo>
                      <a:pt x="308" y="47"/>
                    </a:lnTo>
                    <a:lnTo>
                      <a:pt x="324" y="36"/>
                    </a:lnTo>
                    <a:lnTo>
                      <a:pt x="340" y="26"/>
                    </a:lnTo>
                    <a:lnTo>
                      <a:pt x="354" y="17"/>
                    </a:lnTo>
                    <a:lnTo>
                      <a:pt x="369" y="11"/>
                    </a:lnTo>
                    <a:lnTo>
                      <a:pt x="374" y="7"/>
                    </a:lnTo>
                    <a:lnTo>
                      <a:pt x="381" y="5"/>
                    </a:lnTo>
                    <a:lnTo>
                      <a:pt x="393" y="1"/>
                    </a:lnTo>
                    <a:lnTo>
                      <a:pt x="405" y="0"/>
                    </a:lnTo>
                    <a:lnTo>
                      <a:pt x="411" y="0"/>
                    </a:lnTo>
                    <a:lnTo>
                      <a:pt x="416" y="1"/>
                    </a:lnTo>
                    <a:lnTo>
                      <a:pt x="420" y="1"/>
                    </a:lnTo>
                    <a:lnTo>
                      <a:pt x="424" y="5"/>
                    </a:lnTo>
                    <a:lnTo>
                      <a:pt x="429" y="5"/>
                    </a:lnTo>
                    <a:lnTo>
                      <a:pt x="431" y="11"/>
                    </a:lnTo>
                    <a:lnTo>
                      <a:pt x="429" y="14"/>
                    </a:lnTo>
                    <a:lnTo>
                      <a:pt x="425" y="11"/>
                    </a:lnTo>
                    <a:lnTo>
                      <a:pt x="422" y="9"/>
                    </a:lnTo>
                    <a:lnTo>
                      <a:pt x="417" y="7"/>
                    </a:lnTo>
                    <a:lnTo>
                      <a:pt x="414" y="5"/>
                    </a:lnTo>
                    <a:lnTo>
                      <a:pt x="410" y="6"/>
                    </a:lnTo>
                    <a:lnTo>
                      <a:pt x="405" y="6"/>
                    </a:lnTo>
                    <a:lnTo>
                      <a:pt x="395" y="7"/>
                    </a:lnTo>
                    <a:lnTo>
                      <a:pt x="382" y="11"/>
                    </a:lnTo>
                    <a:lnTo>
                      <a:pt x="378" y="12"/>
                    </a:lnTo>
                    <a:lnTo>
                      <a:pt x="370" y="16"/>
                    </a:lnTo>
                    <a:lnTo>
                      <a:pt x="357" y="22"/>
                    </a:lnTo>
                    <a:lnTo>
                      <a:pt x="343" y="31"/>
                    </a:lnTo>
                    <a:lnTo>
                      <a:pt x="327" y="41"/>
                    </a:lnTo>
                    <a:lnTo>
                      <a:pt x="311" y="52"/>
                    </a:lnTo>
                    <a:lnTo>
                      <a:pt x="278" y="78"/>
                    </a:lnTo>
                    <a:lnTo>
                      <a:pt x="262" y="93"/>
                    </a:lnTo>
                    <a:lnTo>
                      <a:pt x="245" y="108"/>
                    </a:lnTo>
                    <a:lnTo>
                      <a:pt x="211" y="142"/>
                    </a:lnTo>
                    <a:lnTo>
                      <a:pt x="176" y="174"/>
                    </a:lnTo>
                    <a:lnTo>
                      <a:pt x="142" y="209"/>
                    </a:lnTo>
                    <a:lnTo>
                      <a:pt x="81" y="275"/>
                    </a:lnTo>
                    <a:lnTo>
                      <a:pt x="5" y="360"/>
                    </a:lnTo>
                    <a:lnTo>
                      <a:pt x="0" y="355"/>
                    </a:lnTo>
                    <a:close/>
                  </a:path>
                </a:pathLst>
              </a:custGeom>
              <a:solidFill>
                <a:srgbClr val="C195DB"/>
              </a:solidFill>
              <a:ln w="9525">
                <a:noFill/>
                <a:round/>
                <a:headEnd/>
                <a:tailEnd/>
              </a:ln>
            </p:spPr>
            <p:txBody>
              <a:bodyPr/>
              <a:lstStyle/>
              <a:p>
                <a:endParaRPr lang="ru-RU"/>
              </a:p>
            </p:txBody>
          </p:sp>
          <p:sp>
            <p:nvSpPr>
              <p:cNvPr id="163726" name="Freeform 352"/>
              <p:cNvSpPr>
                <a:spLocks/>
              </p:cNvSpPr>
              <p:nvPr/>
            </p:nvSpPr>
            <p:spPr bwMode="auto">
              <a:xfrm>
                <a:off x="3784" y="1405"/>
                <a:ext cx="6" cy="3"/>
              </a:xfrm>
              <a:custGeom>
                <a:avLst/>
                <a:gdLst>
                  <a:gd name="T0" fmla="*/ 6 w 6"/>
                  <a:gd name="T1" fmla="*/ 3 h 3"/>
                  <a:gd name="T2" fmla="*/ 0 w 6"/>
                  <a:gd name="T3" fmla="*/ 0 h 3"/>
                  <a:gd name="T4" fmla="*/ 6 w 6"/>
                  <a:gd name="T5" fmla="*/ 3 h 3"/>
                  <a:gd name="T6" fmla="*/ 0 60000 65536"/>
                  <a:gd name="T7" fmla="*/ 0 60000 65536"/>
                  <a:gd name="T8" fmla="*/ 0 60000 65536"/>
                  <a:gd name="T9" fmla="*/ 0 w 6"/>
                  <a:gd name="T10" fmla="*/ 0 h 3"/>
                  <a:gd name="T11" fmla="*/ 6 w 6"/>
                  <a:gd name="T12" fmla="*/ 3 h 3"/>
                </a:gdLst>
                <a:ahLst/>
                <a:cxnLst>
                  <a:cxn ang="T6">
                    <a:pos x="T0" y="T1"/>
                  </a:cxn>
                  <a:cxn ang="T7">
                    <a:pos x="T2" y="T3"/>
                  </a:cxn>
                  <a:cxn ang="T8">
                    <a:pos x="T4" y="T5"/>
                  </a:cxn>
                </a:cxnLst>
                <a:rect l="T9" t="T10" r="T11" b="T12"/>
                <a:pathLst>
                  <a:path w="6" h="3">
                    <a:moveTo>
                      <a:pt x="6" y="3"/>
                    </a:moveTo>
                    <a:lnTo>
                      <a:pt x="0" y="0"/>
                    </a:lnTo>
                    <a:lnTo>
                      <a:pt x="6" y="3"/>
                    </a:lnTo>
                    <a:close/>
                  </a:path>
                </a:pathLst>
              </a:custGeom>
              <a:solidFill>
                <a:srgbClr val="C195DB"/>
              </a:solidFill>
              <a:ln w="9525">
                <a:noFill/>
                <a:round/>
                <a:headEnd/>
                <a:tailEnd/>
              </a:ln>
            </p:spPr>
            <p:txBody>
              <a:bodyPr/>
              <a:lstStyle/>
              <a:p>
                <a:endParaRPr lang="ru-RU"/>
              </a:p>
            </p:txBody>
          </p:sp>
          <p:sp>
            <p:nvSpPr>
              <p:cNvPr id="163727" name="Freeform 353"/>
              <p:cNvSpPr>
                <a:spLocks/>
              </p:cNvSpPr>
              <p:nvPr/>
            </p:nvSpPr>
            <p:spPr bwMode="auto">
              <a:xfrm>
                <a:off x="3808" y="1057"/>
                <a:ext cx="413" cy="384"/>
              </a:xfrm>
              <a:custGeom>
                <a:avLst/>
                <a:gdLst>
                  <a:gd name="T0" fmla="*/ 406 w 413"/>
                  <a:gd name="T1" fmla="*/ 0 h 384"/>
                  <a:gd name="T2" fmla="*/ 408 w 413"/>
                  <a:gd name="T3" fmla="*/ 3 h 384"/>
                  <a:gd name="T4" fmla="*/ 411 w 413"/>
                  <a:gd name="T5" fmla="*/ 7 h 384"/>
                  <a:gd name="T6" fmla="*/ 413 w 413"/>
                  <a:gd name="T7" fmla="*/ 13 h 384"/>
                  <a:gd name="T8" fmla="*/ 413 w 413"/>
                  <a:gd name="T9" fmla="*/ 17 h 384"/>
                  <a:gd name="T10" fmla="*/ 413 w 413"/>
                  <a:gd name="T11" fmla="*/ 22 h 384"/>
                  <a:gd name="T12" fmla="*/ 413 w 413"/>
                  <a:gd name="T13" fmla="*/ 26 h 384"/>
                  <a:gd name="T14" fmla="*/ 410 w 413"/>
                  <a:gd name="T15" fmla="*/ 38 h 384"/>
                  <a:gd name="T16" fmla="*/ 405 w 413"/>
                  <a:gd name="T17" fmla="*/ 50 h 384"/>
                  <a:gd name="T18" fmla="*/ 397 w 413"/>
                  <a:gd name="T19" fmla="*/ 62 h 384"/>
                  <a:gd name="T20" fmla="*/ 389 w 413"/>
                  <a:gd name="T21" fmla="*/ 75 h 384"/>
                  <a:gd name="T22" fmla="*/ 378 w 413"/>
                  <a:gd name="T23" fmla="*/ 88 h 384"/>
                  <a:gd name="T24" fmla="*/ 351 w 413"/>
                  <a:gd name="T25" fmla="*/ 117 h 384"/>
                  <a:gd name="T26" fmla="*/ 337 w 413"/>
                  <a:gd name="T27" fmla="*/ 132 h 384"/>
                  <a:gd name="T28" fmla="*/ 320 w 413"/>
                  <a:gd name="T29" fmla="*/ 147 h 384"/>
                  <a:gd name="T30" fmla="*/ 303 w 413"/>
                  <a:gd name="T31" fmla="*/ 163 h 384"/>
                  <a:gd name="T32" fmla="*/ 285 w 413"/>
                  <a:gd name="T33" fmla="*/ 179 h 384"/>
                  <a:gd name="T34" fmla="*/ 247 w 413"/>
                  <a:gd name="T35" fmla="*/ 209 h 384"/>
                  <a:gd name="T36" fmla="*/ 207 w 413"/>
                  <a:gd name="T37" fmla="*/ 239 h 384"/>
                  <a:gd name="T38" fmla="*/ 169 w 413"/>
                  <a:gd name="T39" fmla="*/ 269 h 384"/>
                  <a:gd name="T40" fmla="*/ 132 w 413"/>
                  <a:gd name="T41" fmla="*/ 296 h 384"/>
                  <a:gd name="T42" fmla="*/ 95 w 413"/>
                  <a:gd name="T43" fmla="*/ 322 h 384"/>
                  <a:gd name="T44" fmla="*/ 5 w 413"/>
                  <a:gd name="T45" fmla="*/ 384 h 384"/>
                  <a:gd name="T46" fmla="*/ 0 w 413"/>
                  <a:gd name="T47" fmla="*/ 379 h 384"/>
                  <a:gd name="T48" fmla="*/ 92 w 413"/>
                  <a:gd name="T49" fmla="*/ 317 h 384"/>
                  <a:gd name="T50" fmla="*/ 126 w 413"/>
                  <a:gd name="T51" fmla="*/ 292 h 384"/>
                  <a:gd name="T52" fmla="*/ 164 w 413"/>
                  <a:gd name="T53" fmla="*/ 265 h 384"/>
                  <a:gd name="T54" fmla="*/ 204 w 413"/>
                  <a:gd name="T55" fmla="*/ 235 h 384"/>
                  <a:gd name="T56" fmla="*/ 244 w 413"/>
                  <a:gd name="T57" fmla="*/ 205 h 384"/>
                  <a:gd name="T58" fmla="*/ 282 w 413"/>
                  <a:gd name="T59" fmla="*/ 174 h 384"/>
                  <a:gd name="T60" fmla="*/ 299 w 413"/>
                  <a:gd name="T61" fmla="*/ 158 h 384"/>
                  <a:gd name="T62" fmla="*/ 316 w 413"/>
                  <a:gd name="T63" fmla="*/ 143 h 384"/>
                  <a:gd name="T64" fmla="*/ 333 w 413"/>
                  <a:gd name="T65" fmla="*/ 128 h 384"/>
                  <a:gd name="T66" fmla="*/ 346 w 413"/>
                  <a:gd name="T67" fmla="*/ 114 h 384"/>
                  <a:gd name="T68" fmla="*/ 373 w 413"/>
                  <a:gd name="T69" fmla="*/ 85 h 384"/>
                  <a:gd name="T70" fmla="*/ 384 w 413"/>
                  <a:gd name="T71" fmla="*/ 71 h 384"/>
                  <a:gd name="T72" fmla="*/ 393 w 413"/>
                  <a:gd name="T73" fmla="*/ 58 h 384"/>
                  <a:gd name="T74" fmla="*/ 400 w 413"/>
                  <a:gd name="T75" fmla="*/ 47 h 384"/>
                  <a:gd name="T76" fmla="*/ 405 w 413"/>
                  <a:gd name="T77" fmla="*/ 36 h 384"/>
                  <a:gd name="T78" fmla="*/ 406 w 413"/>
                  <a:gd name="T79" fmla="*/ 26 h 384"/>
                  <a:gd name="T80" fmla="*/ 408 w 413"/>
                  <a:gd name="T81" fmla="*/ 22 h 384"/>
                  <a:gd name="T82" fmla="*/ 406 w 413"/>
                  <a:gd name="T83" fmla="*/ 17 h 384"/>
                  <a:gd name="T84" fmla="*/ 406 w 413"/>
                  <a:gd name="T85" fmla="*/ 13 h 384"/>
                  <a:gd name="T86" fmla="*/ 405 w 413"/>
                  <a:gd name="T87" fmla="*/ 9 h 384"/>
                  <a:gd name="T88" fmla="*/ 403 w 413"/>
                  <a:gd name="T89" fmla="*/ 6 h 384"/>
                  <a:gd name="T90" fmla="*/ 402 w 413"/>
                  <a:gd name="T91" fmla="*/ 3 h 384"/>
                  <a:gd name="T92" fmla="*/ 406 w 413"/>
                  <a:gd name="T93" fmla="*/ 0 h 38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13"/>
                  <a:gd name="T142" fmla="*/ 0 h 384"/>
                  <a:gd name="T143" fmla="*/ 413 w 413"/>
                  <a:gd name="T144" fmla="*/ 384 h 38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13" h="384">
                    <a:moveTo>
                      <a:pt x="406" y="0"/>
                    </a:moveTo>
                    <a:lnTo>
                      <a:pt x="408" y="3"/>
                    </a:lnTo>
                    <a:lnTo>
                      <a:pt x="411" y="7"/>
                    </a:lnTo>
                    <a:lnTo>
                      <a:pt x="413" y="13"/>
                    </a:lnTo>
                    <a:lnTo>
                      <a:pt x="413" y="17"/>
                    </a:lnTo>
                    <a:lnTo>
                      <a:pt x="413" y="22"/>
                    </a:lnTo>
                    <a:lnTo>
                      <a:pt x="413" y="26"/>
                    </a:lnTo>
                    <a:lnTo>
                      <a:pt x="410" y="38"/>
                    </a:lnTo>
                    <a:lnTo>
                      <a:pt x="405" y="50"/>
                    </a:lnTo>
                    <a:lnTo>
                      <a:pt x="397" y="62"/>
                    </a:lnTo>
                    <a:lnTo>
                      <a:pt x="389" y="75"/>
                    </a:lnTo>
                    <a:lnTo>
                      <a:pt x="378" y="88"/>
                    </a:lnTo>
                    <a:lnTo>
                      <a:pt x="351" y="117"/>
                    </a:lnTo>
                    <a:lnTo>
                      <a:pt x="337" y="132"/>
                    </a:lnTo>
                    <a:lnTo>
                      <a:pt x="320" y="147"/>
                    </a:lnTo>
                    <a:lnTo>
                      <a:pt x="303" y="163"/>
                    </a:lnTo>
                    <a:lnTo>
                      <a:pt x="285" y="179"/>
                    </a:lnTo>
                    <a:lnTo>
                      <a:pt x="247" y="209"/>
                    </a:lnTo>
                    <a:lnTo>
                      <a:pt x="207" y="239"/>
                    </a:lnTo>
                    <a:lnTo>
                      <a:pt x="169" y="269"/>
                    </a:lnTo>
                    <a:lnTo>
                      <a:pt x="132" y="296"/>
                    </a:lnTo>
                    <a:lnTo>
                      <a:pt x="95" y="322"/>
                    </a:lnTo>
                    <a:lnTo>
                      <a:pt x="5" y="384"/>
                    </a:lnTo>
                    <a:lnTo>
                      <a:pt x="0" y="379"/>
                    </a:lnTo>
                    <a:lnTo>
                      <a:pt x="92" y="317"/>
                    </a:lnTo>
                    <a:lnTo>
                      <a:pt x="126" y="292"/>
                    </a:lnTo>
                    <a:lnTo>
                      <a:pt x="164" y="265"/>
                    </a:lnTo>
                    <a:lnTo>
                      <a:pt x="204" y="235"/>
                    </a:lnTo>
                    <a:lnTo>
                      <a:pt x="244" y="205"/>
                    </a:lnTo>
                    <a:lnTo>
                      <a:pt x="282" y="174"/>
                    </a:lnTo>
                    <a:lnTo>
                      <a:pt x="299" y="158"/>
                    </a:lnTo>
                    <a:lnTo>
                      <a:pt x="316" y="143"/>
                    </a:lnTo>
                    <a:lnTo>
                      <a:pt x="333" y="128"/>
                    </a:lnTo>
                    <a:lnTo>
                      <a:pt x="346" y="114"/>
                    </a:lnTo>
                    <a:lnTo>
                      <a:pt x="373" y="85"/>
                    </a:lnTo>
                    <a:lnTo>
                      <a:pt x="384" y="71"/>
                    </a:lnTo>
                    <a:lnTo>
                      <a:pt x="393" y="58"/>
                    </a:lnTo>
                    <a:lnTo>
                      <a:pt x="400" y="47"/>
                    </a:lnTo>
                    <a:lnTo>
                      <a:pt x="405" y="36"/>
                    </a:lnTo>
                    <a:lnTo>
                      <a:pt x="406" y="26"/>
                    </a:lnTo>
                    <a:lnTo>
                      <a:pt x="408" y="22"/>
                    </a:lnTo>
                    <a:lnTo>
                      <a:pt x="406" y="17"/>
                    </a:lnTo>
                    <a:lnTo>
                      <a:pt x="406" y="13"/>
                    </a:lnTo>
                    <a:lnTo>
                      <a:pt x="405" y="9"/>
                    </a:lnTo>
                    <a:lnTo>
                      <a:pt x="403" y="6"/>
                    </a:lnTo>
                    <a:lnTo>
                      <a:pt x="402" y="3"/>
                    </a:lnTo>
                    <a:lnTo>
                      <a:pt x="406" y="0"/>
                    </a:lnTo>
                    <a:close/>
                  </a:path>
                </a:pathLst>
              </a:custGeom>
              <a:solidFill>
                <a:srgbClr val="C195DB"/>
              </a:solidFill>
              <a:ln w="9525">
                <a:noFill/>
                <a:round/>
                <a:headEnd/>
                <a:tailEnd/>
              </a:ln>
            </p:spPr>
            <p:txBody>
              <a:bodyPr/>
              <a:lstStyle/>
              <a:p>
                <a:endParaRPr lang="ru-RU"/>
              </a:p>
            </p:txBody>
          </p:sp>
          <p:sp>
            <p:nvSpPr>
              <p:cNvPr id="163728" name="Freeform 354"/>
              <p:cNvSpPr>
                <a:spLocks/>
              </p:cNvSpPr>
              <p:nvPr/>
            </p:nvSpPr>
            <p:spPr bwMode="auto">
              <a:xfrm>
                <a:off x="4210" y="1057"/>
                <a:ext cx="4" cy="3"/>
              </a:xfrm>
              <a:custGeom>
                <a:avLst/>
                <a:gdLst>
                  <a:gd name="T0" fmla="*/ 2 w 4"/>
                  <a:gd name="T1" fmla="*/ 0 h 3"/>
                  <a:gd name="T2" fmla="*/ 4 w 4"/>
                  <a:gd name="T3" fmla="*/ 0 h 3"/>
                  <a:gd name="T4" fmla="*/ 0 w 4"/>
                  <a:gd name="T5" fmla="*/ 3 h 3"/>
                  <a:gd name="T6" fmla="*/ 2 w 4"/>
                  <a:gd name="T7" fmla="*/ 0 h 3"/>
                  <a:gd name="T8" fmla="*/ 0 60000 65536"/>
                  <a:gd name="T9" fmla="*/ 0 60000 65536"/>
                  <a:gd name="T10" fmla="*/ 0 60000 65536"/>
                  <a:gd name="T11" fmla="*/ 0 60000 65536"/>
                  <a:gd name="T12" fmla="*/ 0 w 4"/>
                  <a:gd name="T13" fmla="*/ 0 h 3"/>
                  <a:gd name="T14" fmla="*/ 4 w 4"/>
                  <a:gd name="T15" fmla="*/ 3 h 3"/>
                </a:gdLst>
                <a:ahLst/>
                <a:cxnLst>
                  <a:cxn ang="T8">
                    <a:pos x="T0" y="T1"/>
                  </a:cxn>
                  <a:cxn ang="T9">
                    <a:pos x="T2" y="T3"/>
                  </a:cxn>
                  <a:cxn ang="T10">
                    <a:pos x="T4" y="T5"/>
                  </a:cxn>
                  <a:cxn ang="T11">
                    <a:pos x="T6" y="T7"/>
                  </a:cxn>
                </a:cxnLst>
                <a:rect l="T12" t="T13" r="T14" b="T15"/>
                <a:pathLst>
                  <a:path w="4" h="3">
                    <a:moveTo>
                      <a:pt x="2" y="0"/>
                    </a:moveTo>
                    <a:lnTo>
                      <a:pt x="4" y="0"/>
                    </a:lnTo>
                    <a:lnTo>
                      <a:pt x="0" y="3"/>
                    </a:lnTo>
                    <a:lnTo>
                      <a:pt x="2" y="0"/>
                    </a:lnTo>
                    <a:close/>
                  </a:path>
                </a:pathLst>
              </a:custGeom>
              <a:solidFill>
                <a:srgbClr val="C195DB"/>
              </a:solidFill>
              <a:ln w="9525">
                <a:noFill/>
                <a:round/>
                <a:headEnd/>
                <a:tailEnd/>
              </a:ln>
            </p:spPr>
            <p:txBody>
              <a:bodyPr/>
              <a:lstStyle/>
              <a:p>
                <a:endParaRPr lang="ru-RU"/>
              </a:p>
            </p:txBody>
          </p:sp>
          <p:sp>
            <p:nvSpPr>
              <p:cNvPr id="163729" name="Freeform 355"/>
              <p:cNvSpPr>
                <a:spLocks/>
              </p:cNvSpPr>
              <p:nvPr/>
            </p:nvSpPr>
            <p:spPr bwMode="auto">
              <a:xfrm>
                <a:off x="3783" y="1435"/>
                <a:ext cx="33" cy="85"/>
              </a:xfrm>
              <a:custGeom>
                <a:avLst/>
                <a:gdLst>
                  <a:gd name="T0" fmla="*/ 33 w 33"/>
                  <a:gd name="T1" fmla="*/ 6 h 85"/>
                  <a:gd name="T2" fmla="*/ 23 w 33"/>
                  <a:gd name="T3" fmla="*/ 12 h 85"/>
                  <a:gd name="T4" fmla="*/ 17 w 33"/>
                  <a:gd name="T5" fmla="*/ 19 h 85"/>
                  <a:gd name="T6" fmla="*/ 13 w 33"/>
                  <a:gd name="T7" fmla="*/ 26 h 85"/>
                  <a:gd name="T8" fmla="*/ 9 w 33"/>
                  <a:gd name="T9" fmla="*/ 32 h 85"/>
                  <a:gd name="T10" fmla="*/ 6 w 33"/>
                  <a:gd name="T11" fmla="*/ 38 h 85"/>
                  <a:gd name="T12" fmla="*/ 4 w 33"/>
                  <a:gd name="T13" fmla="*/ 44 h 85"/>
                  <a:gd name="T14" fmla="*/ 4 w 33"/>
                  <a:gd name="T15" fmla="*/ 50 h 85"/>
                  <a:gd name="T16" fmla="*/ 6 w 33"/>
                  <a:gd name="T17" fmla="*/ 55 h 85"/>
                  <a:gd name="T18" fmla="*/ 9 w 33"/>
                  <a:gd name="T19" fmla="*/ 66 h 85"/>
                  <a:gd name="T20" fmla="*/ 13 w 33"/>
                  <a:gd name="T21" fmla="*/ 74 h 85"/>
                  <a:gd name="T22" fmla="*/ 19 w 33"/>
                  <a:gd name="T23" fmla="*/ 80 h 85"/>
                  <a:gd name="T24" fmla="*/ 14 w 33"/>
                  <a:gd name="T25" fmla="*/ 85 h 85"/>
                  <a:gd name="T26" fmla="*/ 8 w 33"/>
                  <a:gd name="T27" fmla="*/ 77 h 85"/>
                  <a:gd name="T28" fmla="*/ 2 w 33"/>
                  <a:gd name="T29" fmla="*/ 67 h 85"/>
                  <a:gd name="T30" fmla="*/ 0 w 33"/>
                  <a:gd name="T31" fmla="*/ 56 h 85"/>
                  <a:gd name="T32" fmla="*/ 0 w 33"/>
                  <a:gd name="T33" fmla="*/ 50 h 85"/>
                  <a:gd name="T34" fmla="*/ 0 w 33"/>
                  <a:gd name="T35" fmla="*/ 44 h 85"/>
                  <a:gd name="T36" fmla="*/ 0 w 33"/>
                  <a:gd name="T37" fmla="*/ 36 h 85"/>
                  <a:gd name="T38" fmla="*/ 2 w 33"/>
                  <a:gd name="T39" fmla="*/ 30 h 85"/>
                  <a:gd name="T40" fmla="*/ 6 w 33"/>
                  <a:gd name="T41" fmla="*/ 23 h 85"/>
                  <a:gd name="T42" fmla="*/ 13 w 33"/>
                  <a:gd name="T43" fmla="*/ 15 h 85"/>
                  <a:gd name="T44" fmla="*/ 20 w 33"/>
                  <a:gd name="T45" fmla="*/ 7 h 85"/>
                  <a:gd name="T46" fmla="*/ 28 w 33"/>
                  <a:gd name="T47" fmla="*/ 0 h 85"/>
                  <a:gd name="T48" fmla="*/ 33 w 33"/>
                  <a:gd name="T49" fmla="*/ 6 h 8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3"/>
                  <a:gd name="T76" fmla="*/ 0 h 85"/>
                  <a:gd name="T77" fmla="*/ 33 w 33"/>
                  <a:gd name="T78" fmla="*/ 85 h 8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3" h="85">
                    <a:moveTo>
                      <a:pt x="33" y="6"/>
                    </a:moveTo>
                    <a:lnTo>
                      <a:pt x="23" y="12"/>
                    </a:lnTo>
                    <a:lnTo>
                      <a:pt x="17" y="19"/>
                    </a:lnTo>
                    <a:lnTo>
                      <a:pt x="13" y="26"/>
                    </a:lnTo>
                    <a:lnTo>
                      <a:pt x="9" y="32"/>
                    </a:lnTo>
                    <a:lnTo>
                      <a:pt x="6" y="38"/>
                    </a:lnTo>
                    <a:lnTo>
                      <a:pt x="4" y="44"/>
                    </a:lnTo>
                    <a:lnTo>
                      <a:pt x="4" y="50"/>
                    </a:lnTo>
                    <a:lnTo>
                      <a:pt x="6" y="55"/>
                    </a:lnTo>
                    <a:lnTo>
                      <a:pt x="9" y="66"/>
                    </a:lnTo>
                    <a:lnTo>
                      <a:pt x="13" y="74"/>
                    </a:lnTo>
                    <a:lnTo>
                      <a:pt x="19" y="80"/>
                    </a:lnTo>
                    <a:lnTo>
                      <a:pt x="14" y="85"/>
                    </a:lnTo>
                    <a:lnTo>
                      <a:pt x="8" y="77"/>
                    </a:lnTo>
                    <a:lnTo>
                      <a:pt x="2" y="67"/>
                    </a:lnTo>
                    <a:lnTo>
                      <a:pt x="0" y="56"/>
                    </a:lnTo>
                    <a:lnTo>
                      <a:pt x="0" y="50"/>
                    </a:lnTo>
                    <a:lnTo>
                      <a:pt x="0" y="44"/>
                    </a:lnTo>
                    <a:lnTo>
                      <a:pt x="0" y="36"/>
                    </a:lnTo>
                    <a:lnTo>
                      <a:pt x="2" y="30"/>
                    </a:lnTo>
                    <a:lnTo>
                      <a:pt x="6" y="23"/>
                    </a:lnTo>
                    <a:lnTo>
                      <a:pt x="13" y="15"/>
                    </a:lnTo>
                    <a:lnTo>
                      <a:pt x="20" y="7"/>
                    </a:lnTo>
                    <a:lnTo>
                      <a:pt x="28" y="0"/>
                    </a:lnTo>
                    <a:lnTo>
                      <a:pt x="33" y="6"/>
                    </a:lnTo>
                    <a:close/>
                  </a:path>
                </a:pathLst>
              </a:custGeom>
              <a:solidFill>
                <a:srgbClr val="C195DB"/>
              </a:solidFill>
              <a:ln w="9525">
                <a:noFill/>
                <a:round/>
                <a:headEnd/>
                <a:tailEnd/>
              </a:ln>
            </p:spPr>
            <p:txBody>
              <a:bodyPr/>
              <a:lstStyle/>
              <a:p>
                <a:endParaRPr lang="ru-RU"/>
              </a:p>
            </p:txBody>
          </p:sp>
          <p:sp>
            <p:nvSpPr>
              <p:cNvPr id="163730" name="Freeform 356"/>
              <p:cNvSpPr>
                <a:spLocks/>
              </p:cNvSpPr>
              <p:nvPr/>
            </p:nvSpPr>
            <p:spPr bwMode="auto">
              <a:xfrm>
                <a:off x="3809" y="1435"/>
                <a:ext cx="5" cy="6"/>
              </a:xfrm>
              <a:custGeom>
                <a:avLst/>
                <a:gdLst>
                  <a:gd name="T0" fmla="*/ 0 w 5"/>
                  <a:gd name="T1" fmla="*/ 0 h 6"/>
                  <a:gd name="T2" fmla="*/ 5 w 5"/>
                  <a:gd name="T3" fmla="*/ 6 h 6"/>
                  <a:gd name="T4" fmla="*/ 0 w 5"/>
                  <a:gd name="T5" fmla="*/ 0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0" y="0"/>
                    </a:moveTo>
                    <a:lnTo>
                      <a:pt x="5" y="6"/>
                    </a:lnTo>
                    <a:lnTo>
                      <a:pt x="0" y="0"/>
                    </a:lnTo>
                    <a:close/>
                  </a:path>
                </a:pathLst>
              </a:custGeom>
              <a:solidFill>
                <a:srgbClr val="C195DB"/>
              </a:solidFill>
              <a:ln w="9525">
                <a:noFill/>
                <a:round/>
                <a:headEnd/>
                <a:tailEnd/>
              </a:ln>
            </p:spPr>
            <p:txBody>
              <a:bodyPr/>
              <a:lstStyle/>
              <a:p>
                <a:endParaRPr lang="ru-RU"/>
              </a:p>
            </p:txBody>
          </p:sp>
          <p:sp>
            <p:nvSpPr>
              <p:cNvPr id="163731" name="Freeform 357"/>
              <p:cNvSpPr>
                <a:spLocks/>
              </p:cNvSpPr>
              <p:nvPr/>
            </p:nvSpPr>
            <p:spPr bwMode="auto">
              <a:xfrm>
                <a:off x="3750" y="2980"/>
                <a:ext cx="475" cy="418"/>
              </a:xfrm>
              <a:custGeom>
                <a:avLst/>
                <a:gdLst>
                  <a:gd name="T0" fmla="*/ 0 w 475"/>
                  <a:gd name="T1" fmla="*/ 0 h 418"/>
                  <a:gd name="T2" fmla="*/ 24 w 475"/>
                  <a:gd name="T3" fmla="*/ 15 h 418"/>
                  <a:gd name="T4" fmla="*/ 85 w 475"/>
                  <a:gd name="T5" fmla="*/ 51 h 418"/>
                  <a:gd name="T6" fmla="*/ 169 w 475"/>
                  <a:gd name="T7" fmla="*/ 106 h 418"/>
                  <a:gd name="T8" fmla="*/ 217 w 475"/>
                  <a:gd name="T9" fmla="*/ 135 h 418"/>
                  <a:gd name="T10" fmla="*/ 264 w 475"/>
                  <a:gd name="T11" fmla="*/ 171 h 418"/>
                  <a:gd name="T12" fmla="*/ 311 w 475"/>
                  <a:gd name="T13" fmla="*/ 204 h 418"/>
                  <a:gd name="T14" fmla="*/ 334 w 475"/>
                  <a:gd name="T15" fmla="*/ 221 h 418"/>
                  <a:gd name="T16" fmla="*/ 356 w 475"/>
                  <a:gd name="T17" fmla="*/ 238 h 418"/>
                  <a:gd name="T18" fmla="*/ 377 w 475"/>
                  <a:gd name="T19" fmla="*/ 255 h 418"/>
                  <a:gd name="T20" fmla="*/ 396 w 475"/>
                  <a:gd name="T21" fmla="*/ 273 h 418"/>
                  <a:gd name="T22" fmla="*/ 413 w 475"/>
                  <a:gd name="T23" fmla="*/ 289 h 418"/>
                  <a:gd name="T24" fmla="*/ 420 w 475"/>
                  <a:gd name="T25" fmla="*/ 297 h 418"/>
                  <a:gd name="T26" fmla="*/ 428 w 475"/>
                  <a:gd name="T27" fmla="*/ 306 h 418"/>
                  <a:gd name="T28" fmla="*/ 436 w 475"/>
                  <a:gd name="T29" fmla="*/ 314 h 418"/>
                  <a:gd name="T30" fmla="*/ 443 w 475"/>
                  <a:gd name="T31" fmla="*/ 320 h 418"/>
                  <a:gd name="T32" fmla="*/ 454 w 475"/>
                  <a:gd name="T33" fmla="*/ 336 h 418"/>
                  <a:gd name="T34" fmla="*/ 463 w 475"/>
                  <a:gd name="T35" fmla="*/ 350 h 418"/>
                  <a:gd name="T36" fmla="*/ 470 w 475"/>
                  <a:gd name="T37" fmla="*/ 363 h 418"/>
                  <a:gd name="T38" fmla="*/ 475 w 475"/>
                  <a:gd name="T39" fmla="*/ 375 h 418"/>
                  <a:gd name="T40" fmla="*/ 475 w 475"/>
                  <a:gd name="T41" fmla="*/ 382 h 418"/>
                  <a:gd name="T42" fmla="*/ 475 w 475"/>
                  <a:gd name="T43" fmla="*/ 388 h 418"/>
                  <a:gd name="T44" fmla="*/ 475 w 475"/>
                  <a:gd name="T45" fmla="*/ 393 h 418"/>
                  <a:gd name="T46" fmla="*/ 473 w 475"/>
                  <a:gd name="T47" fmla="*/ 398 h 418"/>
                  <a:gd name="T48" fmla="*/ 470 w 475"/>
                  <a:gd name="T49" fmla="*/ 403 h 418"/>
                  <a:gd name="T50" fmla="*/ 466 w 475"/>
                  <a:gd name="T51" fmla="*/ 407 h 418"/>
                  <a:gd name="T52" fmla="*/ 462 w 475"/>
                  <a:gd name="T53" fmla="*/ 411 h 418"/>
                  <a:gd name="T54" fmla="*/ 458 w 475"/>
                  <a:gd name="T55" fmla="*/ 414 h 418"/>
                  <a:gd name="T56" fmla="*/ 454 w 475"/>
                  <a:gd name="T57" fmla="*/ 415 h 418"/>
                  <a:gd name="T58" fmla="*/ 447 w 475"/>
                  <a:gd name="T59" fmla="*/ 417 h 418"/>
                  <a:gd name="T60" fmla="*/ 443 w 475"/>
                  <a:gd name="T61" fmla="*/ 418 h 418"/>
                  <a:gd name="T62" fmla="*/ 436 w 475"/>
                  <a:gd name="T63" fmla="*/ 417 h 418"/>
                  <a:gd name="T64" fmla="*/ 424 w 475"/>
                  <a:gd name="T65" fmla="*/ 415 h 418"/>
                  <a:gd name="T66" fmla="*/ 416 w 475"/>
                  <a:gd name="T67" fmla="*/ 412 h 418"/>
                  <a:gd name="T68" fmla="*/ 408 w 475"/>
                  <a:gd name="T69" fmla="*/ 411 h 418"/>
                  <a:gd name="T70" fmla="*/ 402 w 475"/>
                  <a:gd name="T71" fmla="*/ 406 h 418"/>
                  <a:gd name="T72" fmla="*/ 394 w 475"/>
                  <a:gd name="T73" fmla="*/ 403 h 418"/>
                  <a:gd name="T74" fmla="*/ 386 w 475"/>
                  <a:gd name="T75" fmla="*/ 398 h 418"/>
                  <a:gd name="T76" fmla="*/ 377 w 475"/>
                  <a:gd name="T77" fmla="*/ 394 h 418"/>
                  <a:gd name="T78" fmla="*/ 359 w 475"/>
                  <a:gd name="T79" fmla="*/ 381 h 418"/>
                  <a:gd name="T80" fmla="*/ 323 w 475"/>
                  <a:gd name="T81" fmla="*/ 352 h 418"/>
                  <a:gd name="T82" fmla="*/ 283 w 475"/>
                  <a:gd name="T83" fmla="*/ 317 h 418"/>
                  <a:gd name="T84" fmla="*/ 263 w 475"/>
                  <a:gd name="T85" fmla="*/ 299 h 418"/>
                  <a:gd name="T86" fmla="*/ 244 w 475"/>
                  <a:gd name="T87" fmla="*/ 278 h 418"/>
                  <a:gd name="T88" fmla="*/ 202 w 475"/>
                  <a:gd name="T89" fmla="*/ 237 h 418"/>
                  <a:gd name="T90" fmla="*/ 163 w 475"/>
                  <a:gd name="T91" fmla="*/ 195 h 418"/>
                  <a:gd name="T92" fmla="*/ 127 w 475"/>
                  <a:gd name="T93" fmla="*/ 152 h 418"/>
                  <a:gd name="T94" fmla="*/ 92 w 475"/>
                  <a:gd name="T95" fmla="*/ 112 h 418"/>
                  <a:gd name="T96" fmla="*/ 61 w 475"/>
                  <a:gd name="T97" fmla="*/ 76 h 418"/>
                  <a:gd name="T98" fmla="*/ 18 w 475"/>
                  <a:gd name="T99" fmla="*/ 21 h 418"/>
                  <a:gd name="T100" fmla="*/ 0 w 475"/>
                  <a:gd name="T101" fmla="*/ 0 h 41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475"/>
                  <a:gd name="T154" fmla="*/ 0 h 418"/>
                  <a:gd name="T155" fmla="*/ 475 w 475"/>
                  <a:gd name="T156" fmla="*/ 418 h 41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475" h="418">
                    <a:moveTo>
                      <a:pt x="0" y="0"/>
                    </a:moveTo>
                    <a:lnTo>
                      <a:pt x="24" y="15"/>
                    </a:lnTo>
                    <a:lnTo>
                      <a:pt x="85" y="51"/>
                    </a:lnTo>
                    <a:lnTo>
                      <a:pt x="169" y="106"/>
                    </a:lnTo>
                    <a:lnTo>
                      <a:pt x="217" y="135"/>
                    </a:lnTo>
                    <a:lnTo>
                      <a:pt x="264" y="171"/>
                    </a:lnTo>
                    <a:lnTo>
                      <a:pt x="311" y="204"/>
                    </a:lnTo>
                    <a:lnTo>
                      <a:pt x="334" y="221"/>
                    </a:lnTo>
                    <a:lnTo>
                      <a:pt x="356" y="238"/>
                    </a:lnTo>
                    <a:lnTo>
                      <a:pt x="377" y="255"/>
                    </a:lnTo>
                    <a:lnTo>
                      <a:pt x="396" y="273"/>
                    </a:lnTo>
                    <a:lnTo>
                      <a:pt x="413" y="289"/>
                    </a:lnTo>
                    <a:lnTo>
                      <a:pt x="420" y="297"/>
                    </a:lnTo>
                    <a:lnTo>
                      <a:pt x="428" y="306"/>
                    </a:lnTo>
                    <a:lnTo>
                      <a:pt x="436" y="314"/>
                    </a:lnTo>
                    <a:lnTo>
                      <a:pt x="443" y="320"/>
                    </a:lnTo>
                    <a:lnTo>
                      <a:pt x="454" y="336"/>
                    </a:lnTo>
                    <a:lnTo>
                      <a:pt x="463" y="350"/>
                    </a:lnTo>
                    <a:lnTo>
                      <a:pt x="470" y="363"/>
                    </a:lnTo>
                    <a:lnTo>
                      <a:pt x="475" y="375"/>
                    </a:lnTo>
                    <a:lnTo>
                      <a:pt x="475" y="382"/>
                    </a:lnTo>
                    <a:lnTo>
                      <a:pt x="475" y="388"/>
                    </a:lnTo>
                    <a:lnTo>
                      <a:pt x="475" y="393"/>
                    </a:lnTo>
                    <a:lnTo>
                      <a:pt x="473" y="398"/>
                    </a:lnTo>
                    <a:lnTo>
                      <a:pt x="470" y="403"/>
                    </a:lnTo>
                    <a:lnTo>
                      <a:pt x="466" y="407"/>
                    </a:lnTo>
                    <a:lnTo>
                      <a:pt x="462" y="411"/>
                    </a:lnTo>
                    <a:lnTo>
                      <a:pt x="458" y="414"/>
                    </a:lnTo>
                    <a:lnTo>
                      <a:pt x="454" y="415"/>
                    </a:lnTo>
                    <a:lnTo>
                      <a:pt x="447" y="417"/>
                    </a:lnTo>
                    <a:lnTo>
                      <a:pt x="443" y="418"/>
                    </a:lnTo>
                    <a:lnTo>
                      <a:pt x="436" y="417"/>
                    </a:lnTo>
                    <a:lnTo>
                      <a:pt x="424" y="415"/>
                    </a:lnTo>
                    <a:lnTo>
                      <a:pt x="416" y="412"/>
                    </a:lnTo>
                    <a:lnTo>
                      <a:pt x="408" y="411"/>
                    </a:lnTo>
                    <a:lnTo>
                      <a:pt x="402" y="406"/>
                    </a:lnTo>
                    <a:lnTo>
                      <a:pt x="394" y="403"/>
                    </a:lnTo>
                    <a:lnTo>
                      <a:pt x="386" y="398"/>
                    </a:lnTo>
                    <a:lnTo>
                      <a:pt x="377" y="394"/>
                    </a:lnTo>
                    <a:lnTo>
                      <a:pt x="359" y="381"/>
                    </a:lnTo>
                    <a:lnTo>
                      <a:pt x="323" y="352"/>
                    </a:lnTo>
                    <a:lnTo>
                      <a:pt x="283" y="317"/>
                    </a:lnTo>
                    <a:lnTo>
                      <a:pt x="263" y="299"/>
                    </a:lnTo>
                    <a:lnTo>
                      <a:pt x="244" y="278"/>
                    </a:lnTo>
                    <a:lnTo>
                      <a:pt x="202" y="237"/>
                    </a:lnTo>
                    <a:lnTo>
                      <a:pt x="163" y="195"/>
                    </a:lnTo>
                    <a:lnTo>
                      <a:pt x="127" y="152"/>
                    </a:lnTo>
                    <a:lnTo>
                      <a:pt x="92" y="112"/>
                    </a:lnTo>
                    <a:lnTo>
                      <a:pt x="61" y="76"/>
                    </a:lnTo>
                    <a:lnTo>
                      <a:pt x="18" y="21"/>
                    </a:lnTo>
                    <a:lnTo>
                      <a:pt x="0" y="0"/>
                    </a:lnTo>
                    <a:close/>
                  </a:path>
                </a:pathLst>
              </a:custGeom>
              <a:solidFill>
                <a:srgbClr val="844CD6"/>
              </a:solidFill>
              <a:ln w="9525">
                <a:noFill/>
                <a:round/>
                <a:headEnd/>
                <a:tailEnd/>
              </a:ln>
            </p:spPr>
            <p:txBody>
              <a:bodyPr/>
              <a:lstStyle/>
              <a:p>
                <a:endParaRPr lang="ru-RU"/>
              </a:p>
            </p:txBody>
          </p:sp>
          <p:sp>
            <p:nvSpPr>
              <p:cNvPr id="163732" name="Freeform 358"/>
              <p:cNvSpPr>
                <a:spLocks/>
              </p:cNvSpPr>
              <p:nvPr/>
            </p:nvSpPr>
            <p:spPr bwMode="auto">
              <a:xfrm>
                <a:off x="3747" y="2977"/>
                <a:ext cx="481" cy="411"/>
              </a:xfrm>
              <a:custGeom>
                <a:avLst/>
                <a:gdLst>
                  <a:gd name="T0" fmla="*/ 4 w 481"/>
                  <a:gd name="T1" fmla="*/ 0 h 411"/>
                  <a:gd name="T2" fmla="*/ 90 w 481"/>
                  <a:gd name="T3" fmla="*/ 50 h 411"/>
                  <a:gd name="T4" fmla="*/ 173 w 481"/>
                  <a:gd name="T5" fmla="*/ 104 h 411"/>
                  <a:gd name="T6" fmla="*/ 269 w 481"/>
                  <a:gd name="T7" fmla="*/ 168 h 411"/>
                  <a:gd name="T8" fmla="*/ 360 w 481"/>
                  <a:gd name="T9" fmla="*/ 237 h 411"/>
                  <a:gd name="T10" fmla="*/ 400 w 481"/>
                  <a:gd name="T11" fmla="*/ 273 h 411"/>
                  <a:gd name="T12" fmla="*/ 433 w 481"/>
                  <a:gd name="T13" fmla="*/ 304 h 411"/>
                  <a:gd name="T14" fmla="*/ 459 w 481"/>
                  <a:gd name="T15" fmla="*/ 336 h 411"/>
                  <a:gd name="T16" fmla="*/ 470 w 481"/>
                  <a:gd name="T17" fmla="*/ 353 h 411"/>
                  <a:gd name="T18" fmla="*/ 478 w 481"/>
                  <a:gd name="T19" fmla="*/ 366 h 411"/>
                  <a:gd name="T20" fmla="*/ 481 w 481"/>
                  <a:gd name="T21" fmla="*/ 389 h 411"/>
                  <a:gd name="T22" fmla="*/ 480 w 481"/>
                  <a:gd name="T23" fmla="*/ 400 h 411"/>
                  <a:gd name="T24" fmla="*/ 471 w 481"/>
                  <a:gd name="T25" fmla="*/ 411 h 411"/>
                  <a:gd name="T26" fmla="*/ 467 w 481"/>
                  <a:gd name="T27" fmla="*/ 406 h 411"/>
                  <a:gd name="T28" fmla="*/ 473 w 481"/>
                  <a:gd name="T29" fmla="*/ 398 h 411"/>
                  <a:gd name="T30" fmla="*/ 475 w 481"/>
                  <a:gd name="T31" fmla="*/ 389 h 411"/>
                  <a:gd name="T32" fmla="*/ 471 w 481"/>
                  <a:gd name="T33" fmla="*/ 367 h 411"/>
                  <a:gd name="T34" fmla="*/ 463 w 481"/>
                  <a:gd name="T35" fmla="*/ 355 h 411"/>
                  <a:gd name="T36" fmla="*/ 454 w 481"/>
                  <a:gd name="T37" fmla="*/ 340 h 411"/>
                  <a:gd name="T38" fmla="*/ 429 w 481"/>
                  <a:gd name="T39" fmla="*/ 308 h 411"/>
                  <a:gd name="T40" fmla="*/ 395 w 481"/>
                  <a:gd name="T41" fmla="*/ 277 h 411"/>
                  <a:gd name="T42" fmla="*/ 356 w 481"/>
                  <a:gd name="T43" fmla="*/ 243 h 411"/>
                  <a:gd name="T44" fmla="*/ 264 w 481"/>
                  <a:gd name="T45" fmla="*/ 173 h 411"/>
                  <a:gd name="T46" fmla="*/ 169 w 481"/>
                  <a:gd name="T47" fmla="*/ 108 h 411"/>
                  <a:gd name="T48" fmla="*/ 85 w 481"/>
                  <a:gd name="T49" fmla="*/ 55 h 411"/>
                  <a:gd name="T50" fmla="*/ 0 w 481"/>
                  <a:gd name="T51" fmla="*/ 5 h 411"/>
                  <a:gd name="T52" fmla="*/ 4 w 481"/>
                  <a:gd name="T53" fmla="*/ 0 h 41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81"/>
                  <a:gd name="T82" fmla="*/ 0 h 411"/>
                  <a:gd name="T83" fmla="*/ 481 w 481"/>
                  <a:gd name="T84" fmla="*/ 411 h 41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81" h="411">
                    <a:moveTo>
                      <a:pt x="4" y="0"/>
                    </a:moveTo>
                    <a:lnTo>
                      <a:pt x="90" y="50"/>
                    </a:lnTo>
                    <a:lnTo>
                      <a:pt x="173" y="104"/>
                    </a:lnTo>
                    <a:lnTo>
                      <a:pt x="269" y="168"/>
                    </a:lnTo>
                    <a:lnTo>
                      <a:pt x="360" y="237"/>
                    </a:lnTo>
                    <a:lnTo>
                      <a:pt x="400" y="273"/>
                    </a:lnTo>
                    <a:lnTo>
                      <a:pt x="433" y="304"/>
                    </a:lnTo>
                    <a:lnTo>
                      <a:pt x="459" y="336"/>
                    </a:lnTo>
                    <a:lnTo>
                      <a:pt x="470" y="353"/>
                    </a:lnTo>
                    <a:lnTo>
                      <a:pt x="478" y="366"/>
                    </a:lnTo>
                    <a:lnTo>
                      <a:pt x="481" y="389"/>
                    </a:lnTo>
                    <a:lnTo>
                      <a:pt x="480" y="400"/>
                    </a:lnTo>
                    <a:lnTo>
                      <a:pt x="471" y="411"/>
                    </a:lnTo>
                    <a:lnTo>
                      <a:pt x="467" y="406"/>
                    </a:lnTo>
                    <a:lnTo>
                      <a:pt x="473" y="398"/>
                    </a:lnTo>
                    <a:lnTo>
                      <a:pt x="475" y="389"/>
                    </a:lnTo>
                    <a:lnTo>
                      <a:pt x="471" y="367"/>
                    </a:lnTo>
                    <a:lnTo>
                      <a:pt x="463" y="355"/>
                    </a:lnTo>
                    <a:lnTo>
                      <a:pt x="454" y="340"/>
                    </a:lnTo>
                    <a:lnTo>
                      <a:pt x="429" y="308"/>
                    </a:lnTo>
                    <a:lnTo>
                      <a:pt x="395" y="277"/>
                    </a:lnTo>
                    <a:lnTo>
                      <a:pt x="356" y="243"/>
                    </a:lnTo>
                    <a:lnTo>
                      <a:pt x="264" y="173"/>
                    </a:lnTo>
                    <a:lnTo>
                      <a:pt x="169" y="108"/>
                    </a:lnTo>
                    <a:lnTo>
                      <a:pt x="85" y="55"/>
                    </a:lnTo>
                    <a:lnTo>
                      <a:pt x="0" y="5"/>
                    </a:lnTo>
                    <a:lnTo>
                      <a:pt x="4" y="0"/>
                    </a:lnTo>
                    <a:close/>
                  </a:path>
                </a:pathLst>
              </a:custGeom>
              <a:solidFill>
                <a:srgbClr val="C195DB"/>
              </a:solidFill>
              <a:ln w="9525">
                <a:noFill/>
                <a:round/>
                <a:headEnd/>
                <a:tailEnd/>
              </a:ln>
            </p:spPr>
            <p:txBody>
              <a:bodyPr/>
              <a:lstStyle/>
              <a:p>
                <a:endParaRPr lang="ru-RU"/>
              </a:p>
            </p:txBody>
          </p:sp>
          <p:sp>
            <p:nvSpPr>
              <p:cNvPr id="163733" name="Freeform 359"/>
              <p:cNvSpPr>
                <a:spLocks/>
              </p:cNvSpPr>
              <p:nvPr/>
            </p:nvSpPr>
            <p:spPr bwMode="auto">
              <a:xfrm>
                <a:off x="3745" y="2977"/>
                <a:ext cx="471" cy="421"/>
              </a:xfrm>
              <a:custGeom>
                <a:avLst/>
                <a:gdLst>
                  <a:gd name="T0" fmla="*/ 471 w 471"/>
                  <a:gd name="T1" fmla="*/ 410 h 421"/>
                  <a:gd name="T2" fmla="*/ 461 w 471"/>
                  <a:gd name="T3" fmla="*/ 418 h 421"/>
                  <a:gd name="T4" fmla="*/ 450 w 471"/>
                  <a:gd name="T5" fmla="*/ 421 h 421"/>
                  <a:gd name="T6" fmla="*/ 439 w 471"/>
                  <a:gd name="T7" fmla="*/ 421 h 421"/>
                  <a:gd name="T8" fmla="*/ 427 w 471"/>
                  <a:gd name="T9" fmla="*/ 420 h 421"/>
                  <a:gd name="T10" fmla="*/ 397 w 471"/>
                  <a:gd name="T11" fmla="*/ 407 h 421"/>
                  <a:gd name="T12" fmla="*/ 359 w 471"/>
                  <a:gd name="T13" fmla="*/ 384 h 421"/>
                  <a:gd name="T14" fmla="*/ 322 w 471"/>
                  <a:gd name="T15" fmla="*/ 356 h 421"/>
                  <a:gd name="T16" fmla="*/ 283 w 471"/>
                  <a:gd name="T17" fmla="*/ 321 h 421"/>
                  <a:gd name="T18" fmla="*/ 202 w 471"/>
                  <a:gd name="T19" fmla="*/ 241 h 421"/>
                  <a:gd name="T20" fmla="*/ 126 w 471"/>
                  <a:gd name="T21" fmla="*/ 156 h 421"/>
                  <a:gd name="T22" fmla="*/ 61 w 471"/>
                  <a:gd name="T23" fmla="*/ 80 h 421"/>
                  <a:gd name="T24" fmla="*/ 0 w 471"/>
                  <a:gd name="T25" fmla="*/ 5 h 421"/>
                  <a:gd name="T26" fmla="*/ 4 w 471"/>
                  <a:gd name="T27" fmla="*/ 0 h 421"/>
                  <a:gd name="T28" fmla="*/ 66 w 471"/>
                  <a:gd name="T29" fmla="*/ 76 h 421"/>
                  <a:gd name="T30" fmla="*/ 131 w 471"/>
                  <a:gd name="T31" fmla="*/ 151 h 421"/>
                  <a:gd name="T32" fmla="*/ 207 w 471"/>
                  <a:gd name="T33" fmla="*/ 236 h 421"/>
                  <a:gd name="T34" fmla="*/ 288 w 471"/>
                  <a:gd name="T35" fmla="*/ 316 h 421"/>
                  <a:gd name="T36" fmla="*/ 327 w 471"/>
                  <a:gd name="T37" fmla="*/ 351 h 421"/>
                  <a:gd name="T38" fmla="*/ 364 w 471"/>
                  <a:gd name="T39" fmla="*/ 379 h 421"/>
                  <a:gd name="T40" fmla="*/ 399 w 471"/>
                  <a:gd name="T41" fmla="*/ 401 h 421"/>
                  <a:gd name="T42" fmla="*/ 429 w 471"/>
                  <a:gd name="T43" fmla="*/ 414 h 421"/>
                  <a:gd name="T44" fmla="*/ 439 w 471"/>
                  <a:gd name="T45" fmla="*/ 415 h 421"/>
                  <a:gd name="T46" fmla="*/ 449 w 471"/>
                  <a:gd name="T47" fmla="*/ 415 h 421"/>
                  <a:gd name="T48" fmla="*/ 460 w 471"/>
                  <a:gd name="T49" fmla="*/ 412 h 421"/>
                  <a:gd name="T50" fmla="*/ 467 w 471"/>
                  <a:gd name="T51" fmla="*/ 405 h 421"/>
                  <a:gd name="T52" fmla="*/ 471 w 471"/>
                  <a:gd name="T53" fmla="*/ 410 h 42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71"/>
                  <a:gd name="T82" fmla="*/ 0 h 421"/>
                  <a:gd name="T83" fmla="*/ 471 w 471"/>
                  <a:gd name="T84" fmla="*/ 421 h 42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71" h="421">
                    <a:moveTo>
                      <a:pt x="471" y="410"/>
                    </a:moveTo>
                    <a:lnTo>
                      <a:pt x="461" y="418"/>
                    </a:lnTo>
                    <a:lnTo>
                      <a:pt x="450" y="421"/>
                    </a:lnTo>
                    <a:lnTo>
                      <a:pt x="439" y="421"/>
                    </a:lnTo>
                    <a:lnTo>
                      <a:pt x="427" y="420"/>
                    </a:lnTo>
                    <a:lnTo>
                      <a:pt x="397" y="407"/>
                    </a:lnTo>
                    <a:lnTo>
                      <a:pt x="359" y="384"/>
                    </a:lnTo>
                    <a:lnTo>
                      <a:pt x="322" y="356"/>
                    </a:lnTo>
                    <a:lnTo>
                      <a:pt x="283" y="321"/>
                    </a:lnTo>
                    <a:lnTo>
                      <a:pt x="202" y="241"/>
                    </a:lnTo>
                    <a:lnTo>
                      <a:pt x="126" y="156"/>
                    </a:lnTo>
                    <a:lnTo>
                      <a:pt x="61" y="80"/>
                    </a:lnTo>
                    <a:lnTo>
                      <a:pt x="0" y="5"/>
                    </a:lnTo>
                    <a:lnTo>
                      <a:pt x="4" y="0"/>
                    </a:lnTo>
                    <a:lnTo>
                      <a:pt x="66" y="76"/>
                    </a:lnTo>
                    <a:lnTo>
                      <a:pt x="131" y="151"/>
                    </a:lnTo>
                    <a:lnTo>
                      <a:pt x="207" y="236"/>
                    </a:lnTo>
                    <a:lnTo>
                      <a:pt x="288" y="316"/>
                    </a:lnTo>
                    <a:lnTo>
                      <a:pt x="327" y="351"/>
                    </a:lnTo>
                    <a:lnTo>
                      <a:pt x="364" y="379"/>
                    </a:lnTo>
                    <a:lnTo>
                      <a:pt x="399" y="401"/>
                    </a:lnTo>
                    <a:lnTo>
                      <a:pt x="429" y="414"/>
                    </a:lnTo>
                    <a:lnTo>
                      <a:pt x="439" y="415"/>
                    </a:lnTo>
                    <a:lnTo>
                      <a:pt x="449" y="415"/>
                    </a:lnTo>
                    <a:lnTo>
                      <a:pt x="460" y="412"/>
                    </a:lnTo>
                    <a:lnTo>
                      <a:pt x="467" y="405"/>
                    </a:lnTo>
                    <a:lnTo>
                      <a:pt x="471" y="410"/>
                    </a:lnTo>
                    <a:close/>
                  </a:path>
                </a:pathLst>
              </a:custGeom>
              <a:solidFill>
                <a:srgbClr val="C195DB"/>
              </a:solidFill>
              <a:ln w="9525">
                <a:noFill/>
                <a:round/>
                <a:headEnd/>
                <a:tailEnd/>
              </a:ln>
            </p:spPr>
            <p:txBody>
              <a:bodyPr/>
              <a:lstStyle/>
              <a:p>
                <a:endParaRPr lang="ru-RU"/>
              </a:p>
            </p:txBody>
          </p:sp>
          <p:sp>
            <p:nvSpPr>
              <p:cNvPr id="163734" name="Freeform 360"/>
              <p:cNvSpPr>
                <a:spLocks/>
              </p:cNvSpPr>
              <p:nvPr/>
            </p:nvSpPr>
            <p:spPr bwMode="auto">
              <a:xfrm>
                <a:off x="4211" y="3384"/>
                <a:ext cx="4" cy="5"/>
              </a:xfrm>
              <a:custGeom>
                <a:avLst/>
                <a:gdLst>
                  <a:gd name="T0" fmla="*/ 4 w 4"/>
                  <a:gd name="T1" fmla="*/ 5 h 5"/>
                  <a:gd name="T2" fmla="*/ 0 w 4"/>
                  <a:gd name="T3" fmla="*/ 0 h 5"/>
                  <a:gd name="T4" fmla="*/ 4 w 4"/>
                  <a:gd name="T5" fmla="*/ 5 h 5"/>
                  <a:gd name="T6" fmla="*/ 0 60000 65536"/>
                  <a:gd name="T7" fmla="*/ 0 60000 65536"/>
                  <a:gd name="T8" fmla="*/ 0 60000 65536"/>
                  <a:gd name="T9" fmla="*/ 0 w 4"/>
                  <a:gd name="T10" fmla="*/ 0 h 5"/>
                  <a:gd name="T11" fmla="*/ 4 w 4"/>
                  <a:gd name="T12" fmla="*/ 5 h 5"/>
                </a:gdLst>
                <a:ahLst/>
                <a:cxnLst>
                  <a:cxn ang="T6">
                    <a:pos x="T0" y="T1"/>
                  </a:cxn>
                  <a:cxn ang="T7">
                    <a:pos x="T2" y="T3"/>
                  </a:cxn>
                  <a:cxn ang="T8">
                    <a:pos x="T4" y="T5"/>
                  </a:cxn>
                </a:cxnLst>
                <a:rect l="T9" t="T10" r="T11" b="T12"/>
                <a:pathLst>
                  <a:path w="4" h="5">
                    <a:moveTo>
                      <a:pt x="4" y="5"/>
                    </a:moveTo>
                    <a:lnTo>
                      <a:pt x="0" y="0"/>
                    </a:lnTo>
                    <a:lnTo>
                      <a:pt x="4" y="5"/>
                    </a:lnTo>
                    <a:close/>
                  </a:path>
                </a:pathLst>
              </a:custGeom>
              <a:solidFill>
                <a:srgbClr val="C195DB"/>
              </a:solidFill>
              <a:ln w="9525">
                <a:noFill/>
                <a:round/>
                <a:headEnd/>
                <a:tailEnd/>
              </a:ln>
            </p:spPr>
            <p:txBody>
              <a:bodyPr/>
              <a:lstStyle/>
              <a:p>
                <a:endParaRPr lang="ru-RU"/>
              </a:p>
            </p:txBody>
          </p:sp>
          <p:sp>
            <p:nvSpPr>
              <p:cNvPr id="163735" name="Freeform 361"/>
              <p:cNvSpPr>
                <a:spLocks/>
              </p:cNvSpPr>
              <p:nvPr/>
            </p:nvSpPr>
            <p:spPr bwMode="auto">
              <a:xfrm>
                <a:off x="3745" y="2978"/>
                <a:ext cx="5" cy="3"/>
              </a:xfrm>
              <a:custGeom>
                <a:avLst/>
                <a:gdLst>
                  <a:gd name="T0" fmla="*/ 0 w 5"/>
                  <a:gd name="T1" fmla="*/ 3 h 3"/>
                  <a:gd name="T2" fmla="*/ 5 w 5"/>
                  <a:gd name="T3" fmla="*/ 0 h 3"/>
                  <a:gd name="T4" fmla="*/ 0 w 5"/>
                  <a:gd name="T5" fmla="*/ 3 h 3"/>
                  <a:gd name="T6" fmla="*/ 5 w 5"/>
                  <a:gd name="T7" fmla="*/ 0 h 3"/>
                  <a:gd name="T8" fmla="*/ 0 w 5"/>
                  <a:gd name="T9" fmla="*/ 3 h 3"/>
                  <a:gd name="T10" fmla="*/ 0 60000 65536"/>
                  <a:gd name="T11" fmla="*/ 0 60000 65536"/>
                  <a:gd name="T12" fmla="*/ 0 60000 65536"/>
                  <a:gd name="T13" fmla="*/ 0 60000 65536"/>
                  <a:gd name="T14" fmla="*/ 0 60000 65536"/>
                  <a:gd name="T15" fmla="*/ 0 w 5"/>
                  <a:gd name="T16" fmla="*/ 0 h 3"/>
                  <a:gd name="T17" fmla="*/ 5 w 5"/>
                  <a:gd name="T18" fmla="*/ 3 h 3"/>
                </a:gdLst>
                <a:ahLst/>
                <a:cxnLst>
                  <a:cxn ang="T10">
                    <a:pos x="T0" y="T1"/>
                  </a:cxn>
                  <a:cxn ang="T11">
                    <a:pos x="T2" y="T3"/>
                  </a:cxn>
                  <a:cxn ang="T12">
                    <a:pos x="T4" y="T5"/>
                  </a:cxn>
                  <a:cxn ang="T13">
                    <a:pos x="T6" y="T7"/>
                  </a:cxn>
                  <a:cxn ang="T14">
                    <a:pos x="T8" y="T9"/>
                  </a:cxn>
                </a:cxnLst>
                <a:rect l="T15" t="T16" r="T17" b="T18"/>
                <a:pathLst>
                  <a:path w="5" h="3">
                    <a:moveTo>
                      <a:pt x="0" y="3"/>
                    </a:moveTo>
                    <a:lnTo>
                      <a:pt x="5" y="0"/>
                    </a:lnTo>
                    <a:lnTo>
                      <a:pt x="0" y="3"/>
                    </a:lnTo>
                    <a:lnTo>
                      <a:pt x="5" y="0"/>
                    </a:lnTo>
                    <a:lnTo>
                      <a:pt x="0" y="3"/>
                    </a:lnTo>
                    <a:close/>
                  </a:path>
                </a:pathLst>
              </a:custGeom>
              <a:solidFill>
                <a:srgbClr val="C195DB"/>
              </a:solidFill>
              <a:ln w="9525">
                <a:noFill/>
                <a:round/>
                <a:headEnd/>
                <a:tailEnd/>
              </a:ln>
            </p:spPr>
            <p:txBody>
              <a:bodyPr/>
              <a:lstStyle/>
              <a:p>
                <a:endParaRPr lang="ru-RU"/>
              </a:p>
            </p:txBody>
          </p:sp>
          <p:sp>
            <p:nvSpPr>
              <p:cNvPr id="163736" name="Freeform 362"/>
              <p:cNvSpPr>
                <a:spLocks/>
              </p:cNvSpPr>
              <p:nvPr/>
            </p:nvSpPr>
            <p:spPr bwMode="auto">
              <a:xfrm>
                <a:off x="3783" y="2924"/>
                <a:ext cx="34" cy="86"/>
              </a:xfrm>
              <a:custGeom>
                <a:avLst/>
                <a:gdLst>
                  <a:gd name="T0" fmla="*/ 17 w 34"/>
                  <a:gd name="T1" fmla="*/ 4 h 86"/>
                  <a:gd name="T2" fmla="*/ 13 w 34"/>
                  <a:gd name="T3" fmla="*/ 9 h 86"/>
                  <a:gd name="T4" fmla="*/ 6 w 34"/>
                  <a:gd name="T5" fmla="*/ 29 h 86"/>
                  <a:gd name="T6" fmla="*/ 6 w 34"/>
                  <a:gd name="T7" fmla="*/ 41 h 86"/>
                  <a:gd name="T8" fmla="*/ 9 w 34"/>
                  <a:gd name="T9" fmla="*/ 56 h 86"/>
                  <a:gd name="T10" fmla="*/ 17 w 34"/>
                  <a:gd name="T11" fmla="*/ 67 h 86"/>
                  <a:gd name="T12" fmla="*/ 34 w 34"/>
                  <a:gd name="T13" fmla="*/ 82 h 86"/>
                  <a:gd name="T14" fmla="*/ 30 w 34"/>
                  <a:gd name="T15" fmla="*/ 86 h 86"/>
                  <a:gd name="T16" fmla="*/ 13 w 34"/>
                  <a:gd name="T17" fmla="*/ 71 h 86"/>
                  <a:gd name="T18" fmla="*/ 2 w 34"/>
                  <a:gd name="T19" fmla="*/ 58 h 86"/>
                  <a:gd name="T20" fmla="*/ 0 w 34"/>
                  <a:gd name="T21" fmla="*/ 41 h 86"/>
                  <a:gd name="T22" fmla="*/ 0 w 34"/>
                  <a:gd name="T23" fmla="*/ 27 h 86"/>
                  <a:gd name="T24" fmla="*/ 7 w 34"/>
                  <a:gd name="T25" fmla="*/ 8 h 86"/>
                  <a:gd name="T26" fmla="*/ 13 w 34"/>
                  <a:gd name="T27" fmla="*/ 0 h 86"/>
                  <a:gd name="T28" fmla="*/ 17 w 34"/>
                  <a:gd name="T29" fmla="*/ 4 h 8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4"/>
                  <a:gd name="T46" fmla="*/ 0 h 86"/>
                  <a:gd name="T47" fmla="*/ 34 w 34"/>
                  <a:gd name="T48" fmla="*/ 86 h 8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4" h="86">
                    <a:moveTo>
                      <a:pt x="17" y="4"/>
                    </a:moveTo>
                    <a:lnTo>
                      <a:pt x="13" y="9"/>
                    </a:lnTo>
                    <a:lnTo>
                      <a:pt x="6" y="29"/>
                    </a:lnTo>
                    <a:lnTo>
                      <a:pt x="6" y="41"/>
                    </a:lnTo>
                    <a:lnTo>
                      <a:pt x="9" y="56"/>
                    </a:lnTo>
                    <a:lnTo>
                      <a:pt x="17" y="67"/>
                    </a:lnTo>
                    <a:lnTo>
                      <a:pt x="34" y="82"/>
                    </a:lnTo>
                    <a:lnTo>
                      <a:pt x="30" y="86"/>
                    </a:lnTo>
                    <a:lnTo>
                      <a:pt x="13" y="71"/>
                    </a:lnTo>
                    <a:lnTo>
                      <a:pt x="2" y="58"/>
                    </a:lnTo>
                    <a:lnTo>
                      <a:pt x="0" y="41"/>
                    </a:lnTo>
                    <a:lnTo>
                      <a:pt x="0" y="27"/>
                    </a:lnTo>
                    <a:lnTo>
                      <a:pt x="7" y="8"/>
                    </a:lnTo>
                    <a:lnTo>
                      <a:pt x="13" y="0"/>
                    </a:lnTo>
                    <a:lnTo>
                      <a:pt x="17" y="4"/>
                    </a:lnTo>
                    <a:close/>
                  </a:path>
                </a:pathLst>
              </a:custGeom>
              <a:solidFill>
                <a:srgbClr val="C195DB"/>
              </a:solidFill>
              <a:ln w="9525">
                <a:noFill/>
                <a:round/>
                <a:headEnd/>
                <a:tailEnd/>
              </a:ln>
            </p:spPr>
            <p:txBody>
              <a:bodyPr/>
              <a:lstStyle/>
              <a:p>
                <a:endParaRPr lang="ru-RU"/>
              </a:p>
            </p:txBody>
          </p:sp>
          <p:sp>
            <p:nvSpPr>
              <p:cNvPr id="163737" name="Freeform 363"/>
              <p:cNvSpPr>
                <a:spLocks/>
              </p:cNvSpPr>
              <p:nvPr/>
            </p:nvSpPr>
            <p:spPr bwMode="auto">
              <a:xfrm>
                <a:off x="3812" y="3004"/>
                <a:ext cx="414" cy="384"/>
              </a:xfrm>
              <a:custGeom>
                <a:avLst/>
                <a:gdLst>
                  <a:gd name="T0" fmla="*/ 5 w 414"/>
                  <a:gd name="T1" fmla="*/ 0 h 384"/>
                  <a:gd name="T2" fmla="*/ 100 w 414"/>
                  <a:gd name="T3" fmla="*/ 64 h 384"/>
                  <a:gd name="T4" fmla="*/ 174 w 414"/>
                  <a:gd name="T5" fmla="*/ 118 h 384"/>
                  <a:gd name="T6" fmla="*/ 251 w 414"/>
                  <a:gd name="T7" fmla="*/ 177 h 384"/>
                  <a:gd name="T8" fmla="*/ 323 w 414"/>
                  <a:gd name="T9" fmla="*/ 237 h 384"/>
                  <a:gd name="T10" fmla="*/ 354 w 414"/>
                  <a:gd name="T11" fmla="*/ 267 h 384"/>
                  <a:gd name="T12" fmla="*/ 380 w 414"/>
                  <a:gd name="T13" fmla="*/ 294 h 384"/>
                  <a:gd name="T14" fmla="*/ 399 w 414"/>
                  <a:gd name="T15" fmla="*/ 321 h 384"/>
                  <a:gd name="T16" fmla="*/ 406 w 414"/>
                  <a:gd name="T17" fmla="*/ 335 h 384"/>
                  <a:gd name="T18" fmla="*/ 412 w 414"/>
                  <a:gd name="T19" fmla="*/ 346 h 384"/>
                  <a:gd name="T20" fmla="*/ 413 w 414"/>
                  <a:gd name="T21" fmla="*/ 357 h 384"/>
                  <a:gd name="T22" fmla="*/ 414 w 414"/>
                  <a:gd name="T23" fmla="*/ 367 h 384"/>
                  <a:gd name="T24" fmla="*/ 412 w 414"/>
                  <a:gd name="T25" fmla="*/ 375 h 384"/>
                  <a:gd name="T26" fmla="*/ 405 w 414"/>
                  <a:gd name="T27" fmla="*/ 384 h 384"/>
                  <a:gd name="T28" fmla="*/ 400 w 414"/>
                  <a:gd name="T29" fmla="*/ 379 h 384"/>
                  <a:gd name="T30" fmla="*/ 405 w 414"/>
                  <a:gd name="T31" fmla="*/ 373 h 384"/>
                  <a:gd name="T32" fmla="*/ 408 w 414"/>
                  <a:gd name="T33" fmla="*/ 367 h 384"/>
                  <a:gd name="T34" fmla="*/ 406 w 414"/>
                  <a:gd name="T35" fmla="*/ 357 h 384"/>
                  <a:gd name="T36" fmla="*/ 405 w 414"/>
                  <a:gd name="T37" fmla="*/ 348 h 384"/>
                  <a:gd name="T38" fmla="*/ 400 w 414"/>
                  <a:gd name="T39" fmla="*/ 337 h 384"/>
                  <a:gd name="T40" fmla="*/ 393 w 414"/>
                  <a:gd name="T41" fmla="*/ 326 h 384"/>
                  <a:gd name="T42" fmla="*/ 374 w 414"/>
                  <a:gd name="T43" fmla="*/ 299 h 384"/>
                  <a:gd name="T44" fmla="*/ 349 w 414"/>
                  <a:gd name="T45" fmla="*/ 271 h 384"/>
                  <a:gd name="T46" fmla="*/ 317 w 414"/>
                  <a:gd name="T47" fmla="*/ 241 h 384"/>
                  <a:gd name="T48" fmla="*/ 246 w 414"/>
                  <a:gd name="T49" fmla="*/ 181 h 384"/>
                  <a:gd name="T50" fmla="*/ 170 w 414"/>
                  <a:gd name="T51" fmla="*/ 123 h 384"/>
                  <a:gd name="T52" fmla="*/ 95 w 414"/>
                  <a:gd name="T53" fmla="*/ 69 h 384"/>
                  <a:gd name="T54" fmla="*/ 0 w 414"/>
                  <a:gd name="T55" fmla="*/ 4 h 384"/>
                  <a:gd name="T56" fmla="*/ 5 w 414"/>
                  <a:gd name="T57" fmla="*/ 0 h 38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414"/>
                  <a:gd name="T88" fmla="*/ 0 h 384"/>
                  <a:gd name="T89" fmla="*/ 414 w 414"/>
                  <a:gd name="T90" fmla="*/ 384 h 38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414" h="384">
                    <a:moveTo>
                      <a:pt x="5" y="0"/>
                    </a:moveTo>
                    <a:lnTo>
                      <a:pt x="100" y="64"/>
                    </a:lnTo>
                    <a:lnTo>
                      <a:pt x="174" y="118"/>
                    </a:lnTo>
                    <a:lnTo>
                      <a:pt x="251" y="177"/>
                    </a:lnTo>
                    <a:lnTo>
                      <a:pt x="323" y="237"/>
                    </a:lnTo>
                    <a:lnTo>
                      <a:pt x="354" y="267"/>
                    </a:lnTo>
                    <a:lnTo>
                      <a:pt x="380" y="294"/>
                    </a:lnTo>
                    <a:lnTo>
                      <a:pt x="399" y="321"/>
                    </a:lnTo>
                    <a:lnTo>
                      <a:pt x="406" y="335"/>
                    </a:lnTo>
                    <a:lnTo>
                      <a:pt x="412" y="346"/>
                    </a:lnTo>
                    <a:lnTo>
                      <a:pt x="413" y="357"/>
                    </a:lnTo>
                    <a:lnTo>
                      <a:pt x="414" y="367"/>
                    </a:lnTo>
                    <a:lnTo>
                      <a:pt x="412" y="375"/>
                    </a:lnTo>
                    <a:lnTo>
                      <a:pt x="405" y="384"/>
                    </a:lnTo>
                    <a:lnTo>
                      <a:pt x="400" y="379"/>
                    </a:lnTo>
                    <a:lnTo>
                      <a:pt x="405" y="373"/>
                    </a:lnTo>
                    <a:lnTo>
                      <a:pt x="408" y="367"/>
                    </a:lnTo>
                    <a:lnTo>
                      <a:pt x="406" y="357"/>
                    </a:lnTo>
                    <a:lnTo>
                      <a:pt x="405" y="348"/>
                    </a:lnTo>
                    <a:lnTo>
                      <a:pt x="400" y="337"/>
                    </a:lnTo>
                    <a:lnTo>
                      <a:pt x="393" y="326"/>
                    </a:lnTo>
                    <a:lnTo>
                      <a:pt x="374" y="299"/>
                    </a:lnTo>
                    <a:lnTo>
                      <a:pt x="349" y="271"/>
                    </a:lnTo>
                    <a:lnTo>
                      <a:pt x="317" y="241"/>
                    </a:lnTo>
                    <a:lnTo>
                      <a:pt x="246" y="181"/>
                    </a:lnTo>
                    <a:lnTo>
                      <a:pt x="170" y="123"/>
                    </a:lnTo>
                    <a:lnTo>
                      <a:pt x="95" y="69"/>
                    </a:lnTo>
                    <a:lnTo>
                      <a:pt x="0" y="4"/>
                    </a:lnTo>
                    <a:lnTo>
                      <a:pt x="5" y="0"/>
                    </a:lnTo>
                    <a:close/>
                  </a:path>
                </a:pathLst>
              </a:custGeom>
              <a:solidFill>
                <a:srgbClr val="C195DB"/>
              </a:solidFill>
              <a:ln w="9525">
                <a:noFill/>
                <a:round/>
                <a:headEnd/>
                <a:tailEnd/>
              </a:ln>
            </p:spPr>
            <p:txBody>
              <a:bodyPr/>
              <a:lstStyle/>
              <a:p>
                <a:endParaRPr lang="ru-RU"/>
              </a:p>
            </p:txBody>
          </p:sp>
          <p:sp>
            <p:nvSpPr>
              <p:cNvPr id="163738" name="Freeform 364"/>
              <p:cNvSpPr>
                <a:spLocks/>
              </p:cNvSpPr>
              <p:nvPr/>
            </p:nvSpPr>
            <p:spPr bwMode="auto">
              <a:xfrm>
                <a:off x="3813" y="3003"/>
                <a:ext cx="4" cy="7"/>
              </a:xfrm>
              <a:custGeom>
                <a:avLst/>
                <a:gdLst>
                  <a:gd name="T0" fmla="*/ 0 w 4"/>
                  <a:gd name="T1" fmla="*/ 7 h 7"/>
                  <a:gd name="T2" fmla="*/ 4 w 4"/>
                  <a:gd name="T3" fmla="*/ 0 h 7"/>
                  <a:gd name="T4" fmla="*/ 0 w 4"/>
                  <a:gd name="T5" fmla="*/ 7 h 7"/>
                  <a:gd name="T6" fmla="*/ 0 60000 65536"/>
                  <a:gd name="T7" fmla="*/ 0 60000 65536"/>
                  <a:gd name="T8" fmla="*/ 0 60000 65536"/>
                  <a:gd name="T9" fmla="*/ 0 w 4"/>
                  <a:gd name="T10" fmla="*/ 0 h 7"/>
                  <a:gd name="T11" fmla="*/ 4 w 4"/>
                  <a:gd name="T12" fmla="*/ 7 h 7"/>
                </a:gdLst>
                <a:ahLst/>
                <a:cxnLst>
                  <a:cxn ang="T6">
                    <a:pos x="T0" y="T1"/>
                  </a:cxn>
                  <a:cxn ang="T7">
                    <a:pos x="T2" y="T3"/>
                  </a:cxn>
                  <a:cxn ang="T8">
                    <a:pos x="T4" y="T5"/>
                  </a:cxn>
                </a:cxnLst>
                <a:rect l="T9" t="T10" r="T11" b="T12"/>
                <a:pathLst>
                  <a:path w="4" h="7">
                    <a:moveTo>
                      <a:pt x="0" y="7"/>
                    </a:moveTo>
                    <a:lnTo>
                      <a:pt x="4" y="0"/>
                    </a:lnTo>
                    <a:lnTo>
                      <a:pt x="0" y="7"/>
                    </a:lnTo>
                    <a:close/>
                  </a:path>
                </a:pathLst>
              </a:custGeom>
              <a:solidFill>
                <a:srgbClr val="C195DB"/>
              </a:solidFill>
              <a:ln w="9525">
                <a:noFill/>
                <a:round/>
                <a:headEnd/>
                <a:tailEnd/>
              </a:ln>
            </p:spPr>
            <p:txBody>
              <a:bodyPr/>
              <a:lstStyle/>
              <a:p>
                <a:endParaRPr lang="ru-RU"/>
              </a:p>
            </p:txBody>
          </p:sp>
          <p:sp>
            <p:nvSpPr>
              <p:cNvPr id="163739" name="Freeform 365"/>
              <p:cNvSpPr>
                <a:spLocks/>
              </p:cNvSpPr>
              <p:nvPr/>
            </p:nvSpPr>
            <p:spPr bwMode="auto">
              <a:xfrm>
                <a:off x="3784" y="3036"/>
                <a:ext cx="432" cy="362"/>
              </a:xfrm>
              <a:custGeom>
                <a:avLst/>
                <a:gdLst>
                  <a:gd name="T0" fmla="*/ 432 w 432"/>
                  <a:gd name="T1" fmla="*/ 351 h 362"/>
                  <a:gd name="T2" fmla="*/ 424 w 432"/>
                  <a:gd name="T3" fmla="*/ 357 h 362"/>
                  <a:gd name="T4" fmla="*/ 415 w 432"/>
                  <a:gd name="T5" fmla="*/ 361 h 362"/>
                  <a:gd name="T6" fmla="*/ 405 w 432"/>
                  <a:gd name="T7" fmla="*/ 362 h 362"/>
                  <a:gd name="T8" fmla="*/ 394 w 432"/>
                  <a:gd name="T9" fmla="*/ 361 h 362"/>
                  <a:gd name="T10" fmla="*/ 369 w 432"/>
                  <a:gd name="T11" fmla="*/ 351 h 362"/>
                  <a:gd name="T12" fmla="*/ 337 w 432"/>
                  <a:gd name="T13" fmla="*/ 334 h 362"/>
                  <a:gd name="T14" fmla="*/ 305 w 432"/>
                  <a:gd name="T15" fmla="*/ 310 h 362"/>
                  <a:gd name="T16" fmla="*/ 272 w 432"/>
                  <a:gd name="T17" fmla="*/ 284 h 362"/>
                  <a:gd name="T18" fmla="*/ 202 w 432"/>
                  <a:gd name="T19" fmla="*/ 219 h 362"/>
                  <a:gd name="T20" fmla="*/ 166 w 432"/>
                  <a:gd name="T21" fmla="*/ 185 h 362"/>
                  <a:gd name="T22" fmla="*/ 132 w 432"/>
                  <a:gd name="T23" fmla="*/ 150 h 362"/>
                  <a:gd name="T24" fmla="*/ 72 w 432"/>
                  <a:gd name="T25" fmla="*/ 87 h 362"/>
                  <a:gd name="T26" fmla="*/ 0 w 432"/>
                  <a:gd name="T27" fmla="*/ 5 h 362"/>
                  <a:gd name="T28" fmla="*/ 4 w 432"/>
                  <a:gd name="T29" fmla="*/ 0 h 362"/>
                  <a:gd name="T30" fmla="*/ 77 w 432"/>
                  <a:gd name="T31" fmla="*/ 82 h 362"/>
                  <a:gd name="T32" fmla="*/ 138 w 432"/>
                  <a:gd name="T33" fmla="*/ 146 h 362"/>
                  <a:gd name="T34" fmla="*/ 171 w 432"/>
                  <a:gd name="T35" fmla="*/ 180 h 362"/>
                  <a:gd name="T36" fmla="*/ 207 w 432"/>
                  <a:gd name="T37" fmla="*/ 215 h 362"/>
                  <a:gd name="T38" fmla="*/ 277 w 432"/>
                  <a:gd name="T39" fmla="*/ 279 h 362"/>
                  <a:gd name="T40" fmla="*/ 311 w 432"/>
                  <a:gd name="T41" fmla="*/ 306 h 362"/>
                  <a:gd name="T42" fmla="*/ 342 w 432"/>
                  <a:gd name="T43" fmla="*/ 329 h 362"/>
                  <a:gd name="T44" fmla="*/ 371 w 432"/>
                  <a:gd name="T45" fmla="*/ 345 h 362"/>
                  <a:gd name="T46" fmla="*/ 396 w 432"/>
                  <a:gd name="T47" fmla="*/ 355 h 362"/>
                  <a:gd name="T48" fmla="*/ 405 w 432"/>
                  <a:gd name="T49" fmla="*/ 356 h 362"/>
                  <a:gd name="T50" fmla="*/ 413 w 432"/>
                  <a:gd name="T51" fmla="*/ 355 h 362"/>
                  <a:gd name="T52" fmla="*/ 422 w 432"/>
                  <a:gd name="T53" fmla="*/ 351 h 362"/>
                  <a:gd name="T54" fmla="*/ 427 w 432"/>
                  <a:gd name="T55" fmla="*/ 346 h 362"/>
                  <a:gd name="T56" fmla="*/ 432 w 432"/>
                  <a:gd name="T57" fmla="*/ 351 h 36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432"/>
                  <a:gd name="T88" fmla="*/ 0 h 362"/>
                  <a:gd name="T89" fmla="*/ 432 w 432"/>
                  <a:gd name="T90" fmla="*/ 362 h 36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432" h="362">
                    <a:moveTo>
                      <a:pt x="432" y="351"/>
                    </a:moveTo>
                    <a:lnTo>
                      <a:pt x="424" y="357"/>
                    </a:lnTo>
                    <a:lnTo>
                      <a:pt x="415" y="361"/>
                    </a:lnTo>
                    <a:lnTo>
                      <a:pt x="405" y="362"/>
                    </a:lnTo>
                    <a:lnTo>
                      <a:pt x="394" y="361"/>
                    </a:lnTo>
                    <a:lnTo>
                      <a:pt x="369" y="351"/>
                    </a:lnTo>
                    <a:lnTo>
                      <a:pt x="337" y="334"/>
                    </a:lnTo>
                    <a:lnTo>
                      <a:pt x="305" y="310"/>
                    </a:lnTo>
                    <a:lnTo>
                      <a:pt x="272" y="284"/>
                    </a:lnTo>
                    <a:lnTo>
                      <a:pt x="202" y="219"/>
                    </a:lnTo>
                    <a:lnTo>
                      <a:pt x="166" y="185"/>
                    </a:lnTo>
                    <a:lnTo>
                      <a:pt x="132" y="150"/>
                    </a:lnTo>
                    <a:lnTo>
                      <a:pt x="72" y="87"/>
                    </a:lnTo>
                    <a:lnTo>
                      <a:pt x="0" y="5"/>
                    </a:lnTo>
                    <a:lnTo>
                      <a:pt x="4" y="0"/>
                    </a:lnTo>
                    <a:lnTo>
                      <a:pt x="77" y="82"/>
                    </a:lnTo>
                    <a:lnTo>
                      <a:pt x="138" y="146"/>
                    </a:lnTo>
                    <a:lnTo>
                      <a:pt x="171" y="180"/>
                    </a:lnTo>
                    <a:lnTo>
                      <a:pt x="207" y="215"/>
                    </a:lnTo>
                    <a:lnTo>
                      <a:pt x="277" y="279"/>
                    </a:lnTo>
                    <a:lnTo>
                      <a:pt x="311" y="306"/>
                    </a:lnTo>
                    <a:lnTo>
                      <a:pt x="342" y="329"/>
                    </a:lnTo>
                    <a:lnTo>
                      <a:pt x="371" y="345"/>
                    </a:lnTo>
                    <a:lnTo>
                      <a:pt x="396" y="355"/>
                    </a:lnTo>
                    <a:lnTo>
                      <a:pt x="405" y="356"/>
                    </a:lnTo>
                    <a:lnTo>
                      <a:pt x="413" y="355"/>
                    </a:lnTo>
                    <a:lnTo>
                      <a:pt x="422" y="351"/>
                    </a:lnTo>
                    <a:lnTo>
                      <a:pt x="427" y="346"/>
                    </a:lnTo>
                    <a:lnTo>
                      <a:pt x="432" y="351"/>
                    </a:lnTo>
                    <a:close/>
                  </a:path>
                </a:pathLst>
              </a:custGeom>
              <a:solidFill>
                <a:srgbClr val="C195DB"/>
              </a:solidFill>
              <a:ln w="9525">
                <a:noFill/>
                <a:round/>
                <a:headEnd/>
                <a:tailEnd/>
              </a:ln>
            </p:spPr>
            <p:txBody>
              <a:bodyPr/>
              <a:lstStyle/>
              <a:p>
                <a:endParaRPr lang="ru-RU"/>
              </a:p>
            </p:txBody>
          </p:sp>
          <p:sp>
            <p:nvSpPr>
              <p:cNvPr id="163740" name="Freeform 366"/>
              <p:cNvSpPr>
                <a:spLocks/>
              </p:cNvSpPr>
              <p:nvPr/>
            </p:nvSpPr>
            <p:spPr bwMode="auto">
              <a:xfrm>
                <a:off x="4211" y="3384"/>
                <a:ext cx="4" cy="5"/>
              </a:xfrm>
              <a:custGeom>
                <a:avLst/>
                <a:gdLst>
                  <a:gd name="T0" fmla="*/ 4 w 4"/>
                  <a:gd name="T1" fmla="*/ 5 h 5"/>
                  <a:gd name="T2" fmla="*/ 0 w 4"/>
                  <a:gd name="T3" fmla="*/ 0 h 5"/>
                  <a:gd name="T4" fmla="*/ 4 w 4"/>
                  <a:gd name="T5" fmla="*/ 5 h 5"/>
                  <a:gd name="T6" fmla="*/ 0 60000 65536"/>
                  <a:gd name="T7" fmla="*/ 0 60000 65536"/>
                  <a:gd name="T8" fmla="*/ 0 60000 65536"/>
                  <a:gd name="T9" fmla="*/ 0 w 4"/>
                  <a:gd name="T10" fmla="*/ 0 h 5"/>
                  <a:gd name="T11" fmla="*/ 4 w 4"/>
                  <a:gd name="T12" fmla="*/ 5 h 5"/>
                </a:gdLst>
                <a:ahLst/>
                <a:cxnLst>
                  <a:cxn ang="T6">
                    <a:pos x="T0" y="T1"/>
                  </a:cxn>
                  <a:cxn ang="T7">
                    <a:pos x="T2" y="T3"/>
                  </a:cxn>
                  <a:cxn ang="T8">
                    <a:pos x="T4" y="T5"/>
                  </a:cxn>
                </a:cxnLst>
                <a:rect l="T9" t="T10" r="T11" b="T12"/>
                <a:pathLst>
                  <a:path w="4" h="5">
                    <a:moveTo>
                      <a:pt x="4" y="5"/>
                    </a:moveTo>
                    <a:lnTo>
                      <a:pt x="0" y="0"/>
                    </a:lnTo>
                    <a:lnTo>
                      <a:pt x="4" y="5"/>
                    </a:lnTo>
                    <a:close/>
                  </a:path>
                </a:pathLst>
              </a:custGeom>
              <a:solidFill>
                <a:srgbClr val="C195DB"/>
              </a:solidFill>
              <a:ln w="9525">
                <a:noFill/>
                <a:round/>
                <a:headEnd/>
                <a:tailEnd/>
              </a:ln>
            </p:spPr>
            <p:txBody>
              <a:bodyPr/>
              <a:lstStyle/>
              <a:p>
                <a:endParaRPr lang="ru-RU"/>
              </a:p>
            </p:txBody>
          </p:sp>
          <p:sp>
            <p:nvSpPr>
              <p:cNvPr id="163741" name="Freeform 367"/>
              <p:cNvSpPr>
                <a:spLocks/>
              </p:cNvSpPr>
              <p:nvPr/>
            </p:nvSpPr>
            <p:spPr bwMode="auto">
              <a:xfrm>
                <a:off x="3699" y="3014"/>
                <a:ext cx="91" cy="28"/>
              </a:xfrm>
              <a:custGeom>
                <a:avLst/>
                <a:gdLst>
                  <a:gd name="T0" fmla="*/ 87 w 91"/>
                  <a:gd name="T1" fmla="*/ 28 h 28"/>
                  <a:gd name="T2" fmla="*/ 69 w 91"/>
                  <a:gd name="T3" fmla="*/ 13 h 28"/>
                  <a:gd name="T4" fmla="*/ 58 w 91"/>
                  <a:gd name="T5" fmla="*/ 7 h 28"/>
                  <a:gd name="T6" fmla="*/ 42 w 91"/>
                  <a:gd name="T7" fmla="*/ 6 h 28"/>
                  <a:gd name="T8" fmla="*/ 30 w 91"/>
                  <a:gd name="T9" fmla="*/ 9 h 28"/>
                  <a:gd name="T10" fmla="*/ 19 w 91"/>
                  <a:gd name="T11" fmla="*/ 13 h 28"/>
                  <a:gd name="T12" fmla="*/ 13 w 91"/>
                  <a:gd name="T13" fmla="*/ 15 h 28"/>
                  <a:gd name="T14" fmla="*/ 5 w 91"/>
                  <a:gd name="T15" fmla="*/ 22 h 28"/>
                  <a:gd name="T16" fmla="*/ 0 w 91"/>
                  <a:gd name="T17" fmla="*/ 17 h 28"/>
                  <a:gd name="T18" fmla="*/ 8 w 91"/>
                  <a:gd name="T19" fmla="*/ 11 h 28"/>
                  <a:gd name="T20" fmla="*/ 18 w 91"/>
                  <a:gd name="T21" fmla="*/ 6 h 28"/>
                  <a:gd name="T22" fmla="*/ 29 w 91"/>
                  <a:gd name="T23" fmla="*/ 3 h 28"/>
                  <a:gd name="T24" fmla="*/ 42 w 91"/>
                  <a:gd name="T25" fmla="*/ 0 h 28"/>
                  <a:gd name="T26" fmla="*/ 59 w 91"/>
                  <a:gd name="T27" fmla="*/ 1 h 28"/>
                  <a:gd name="T28" fmla="*/ 74 w 91"/>
                  <a:gd name="T29" fmla="*/ 9 h 28"/>
                  <a:gd name="T30" fmla="*/ 91 w 91"/>
                  <a:gd name="T31" fmla="*/ 23 h 28"/>
                  <a:gd name="T32" fmla="*/ 87 w 91"/>
                  <a:gd name="T33" fmla="*/ 28 h 2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1"/>
                  <a:gd name="T52" fmla="*/ 0 h 28"/>
                  <a:gd name="T53" fmla="*/ 91 w 91"/>
                  <a:gd name="T54" fmla="*/ 28 h 2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1" h="28">
                    <a:moveTo>
                      <a:pt x="87" y="28"/>
                    </a:moveTo>
                    <a:lnTo>
                      <a:pt x="69" y="13"/>
                    </a:lnTo>
                    <a:lnTo>
                      <a:pt x="58" y="7"/>
                    </a:lnTo>
                    <a:lnTo>
                      <a:pt x="42" y="6"/>
                    </a:lnTo>
                    <a:lnTo>
                      <a:pt x="30" y="9"/>
                    </a:lnTo>
                    <a:lnTo>
                      <a:pt x="19" y="13"/>
                    </a:lnTo>
                    <a:lnTo>
                      <a:pt x="13" y="15"/>
                    </a:lnTo>
                    <a:lnTo>
                      <a:pt x="5" y="22"/>
                    </a:lnTo>
                    <a:lnTo>
                      <a:pt x="0" y="17"/>
                    </a:lnTo>
                    <a:lnTo>
                      <a:pt x="8" y="11"/>
                    </a:lnTo>
                    <a:lnTo>
                      <a:pt x="18" y="6"/>
                    </a:lnTo>
                    <a:lnTo>
                      <a:pt x="29" y="3"/>
                    </a:lnTo>
                    <a:lnTo>
                      <a:pt x="42" y="0"/>
                    </a:lnTo>
                    <a:lnTo>
                      <a:pt x="59" y="1"/>
                    </a:lnTo>
                    <a:lnTo>
                      <a:pt x="74" y="9"/>
                    </a:lnTo>
                    <a:lnTo>
                      <a:pt x="91" y="23"/>
                    </a:lnTo>
                    <a:lnTo>
                      <a:pt x="87" y="28"/>
                    </a:lnTo>
                    <a:close/>
                  </a:path>
                </a:pathLst>
              </a:custGeom>
              <a:solidFill>
                <a:srgbClr val="C195DB"/>
              </a:solidFill>
              <a:ln w="9525">
                <a:noFill/>
                <a:round/>
                <a:headEnd/>
                <a:tailEnd/>
              </a:ln>
            </p:spPr>
            <p:txBody>
              <a:bodyPr/>
              <a:lstStyle/>
              <a:p>
                <a:endParaRPr lang="ru-RU"/>
              </a:p>
            </p:txBody>
          </p:sp>
          <p:sp>
            <p:nvSpPr>
              <p:cNvPr id="163742" name="Freeform 368"/>
              <p:cNvSpPr>
                <a:spLocks/>
              </p:cNvSpPr>
              <p:nvPr/>
            </p:nvSpPr>
            <p:spPr bwMode="auto">
              <a:xfrm>
                <a:off x="3786" y="3037"/>
                <a:ext cx="6" cy="5"/>
              </a:xfrm>
              <a:custGeom>
                <a:avLst/>
                <a:gdLst>
                  <a:gd name="T0" fmla="*/ 6 w 6"/>
                  <a:gd name="T1" fmla="*/ 0 h 5"/>
                  <a:gd name="T2" fmla="*/ 0 w 6"/>
                  <a:gd name="T3" fmla="*/ 5 h 5"/>
                  <a:gd name="T4" fmla="*/ 6 w 6"/>
                  <a:gd name="T5" fmla="*/ 0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6" y="0"/>
                    </a:moveTo>
                    <a:lnTo>
                      <a:pt x="0" y="5"/>
                    </a:lnTo>
                    <a:lnTo>
                      <a:pt x="6" y="0"/>
                    </a:lnTo>
                    <a:close/>
                  </a:path>
                </a:pathLst>
              </a:custGeom>
              <a:solidFill>
                <a:srgbClr val="C195DB"/>
              </a:solidFill>
              <a:ln w="9525">
                <a:noFill/>
                <a:round/>
                <a:headEnd/>
                <a:tailEnd/>
              </a:ln>
            </p:spPr>
            <p:txBody>
              <a:bodyPr/>
              <a:lstStyle/>
              <a:p>
                <a:endParaRPr lang="ru-RU"/>
              </a:p>
            </p:txBody>
          </p:sp>
          <p:sp>
            <p:nvSpPr>
              <p:cNvPr id="163743" name="Freeform 369"/>
              <p:cNvSpPr>
                <a:spLocks/>
              </p:cNvSpPr>
              <p:nvPr/>
            </p:nvSpPr>
            <p:spPr bwMode="auto">
              <a:xfrm>
                <a:off x="1116" y="2333"/>
                <a:ext cx="622" cy="118"/>
              </a:xfrm>
              <a:custGeom>
                <a:avLst/>
                <a:gdLst>
                  <a:gd name="T0" fmla="*/ 622 w 622"/>
                  <a:gd name="T1" fmla="*/ 11 h 118"/>
                  <a:gd name="T2" fmla="*/ 597 w 622"/>
                  <a:gd name="T3" fmla="*/ 19 h 118"/>
                  <a:gd name="T4" fmla="*/ 528 w 622"/>
                  <a:gd name="T5" fmla="*/ 39 h 118"/>
                  <a:gd name="T6" fmla="*/ 481 w 622"/>
                  <a:gd name="T7" fmla="*/ 51 h 118"/>
                  <a:gd name="T8" fmla="*/ 430 w 622"/>
                  <a:gd name="T9" fmla="*/ 64 h 118"/>
                  <a:gd name="T10" fmla="*/ 374 w 622"/>
                  <a:gd name="T11" fmla="*/ 77 h 118"/>
                  <a:gd name="T12" fmla="*/ 317 w 622"/>
                  <a:gd name="T13" fmla="*/ 89 h 118"/>
                  <a:gd name="T14" fmla="*/ 258 w 622"/>
                  <a:gd name="T15" fmla="*/ 100 h 118"/>
                  <a:gd name="T16" fmla="*/ 230 w 622"/>
                  <a:gd name="T17" fmla="*/ 105 h 118"/>
                  <a:gd name="T18" fmla="*/ 202 w 622"/>
                  <a:gd name="T19" fmla="*/ 109 h 118"/>
                  <a:gd name="T20" fmla="*/ 151 w 622"/>
                  <a:gd name="T21" fmla="*/ 115 h 118"/>
                  <a:gd name="T22" fmla="*/ 125 w 622"/>
                  <a:gd name="T23" fmla="*/ 117 h 118"/>
                  <a:gd name="T24" fmla="*/ 103 w 622"/>
                  <a:gd name="T25" fmla="*/ 118 h 118"/>
                  <a:gd name="T26" fmla="*/ 80 w 622"/>
                  <a:gd name="T27" fmla="*/ 118 h 118"/>
                  <a:gd name="T28" fmla="*/ 61 w 622"/>
                  <a:gd name="T29" fmla="*/ 117 h 118"/>
                  <a:gd name="T30" fmla="*/ 44 w 622"/>
                  <a:gd name="T31" fmla="*/ 113 h 118"/>
                  <a:gd name="T32" fmla="*/ 36 w 622"/>
                  <a:gd name="T33" fmla="*/ 111 h 118"/>
                  <a:gd name="T34" fmla="*/ 30 w 622"/>
                  <a:gd name="T35" fmla="*/ 109 h 118"/>
                  <a:gd name="T36" fmla="*/ 17 w 622"/>
                  <a:gd name="T37" fmla="*/ 104 h 118"/>
                  <a:gd name="T38" fmla="*/ 12 w 622"/>
                  <a:gd name="T39" fmla="*/ 101 h 118"/>
                  <a:gd name="T40" fmla="*/ 10 w 622"/>
                  <a:gd name="T41" fmla="*/ 96 h 118"/>
                  <a:gd name="T42" fmla="*/ 4 w 622"/>
                  <a:gd name="T43" fmla="*/ 93 h 118"/>
                  <a:gd name="T44" fmla="*/ 3 w 622"/>
                  <a:gd name="T45" fmla="*/ 89 h 118"/>
                  <a:gd name="T46" fmla="*/ 0 w 622"/>
                  <a:gd name="T47" fmla="*/ 83 h 118"/>
                  <a:gd name="T48" fmla="*/ 0 w 622"/>
                  <a:gd name="T49" fmla="*/ 77 h 118"/>
                  <a:gd name="T50" fmla="*/ 0 w 622"/>
                  <a:gd name="T51" fmla="*/ 72 h 118"/>
                  <a:gd name="T52" fmla="*/ 0 w 622"/>
                  <a:gd name="T53" fmla="*/ 66 h 118"/>
                  <a:gd name="T54" fmla="*/ 1 w 622"/>
                  <a:gd name="T55" fmla="*/ 61 h 118"/>
                  <a:gd name="T56" fmla="*/ 4 w 622"/>
                  <a:gd name="T57" fmla="*/ 57 h 118"/>
                  <a:gd name="T58" fmla="*/ 8 w 622"/>
                  <a:gd name="T59" fmla="*/ 52 h 118"/>
                  <a:gd name="T60" fmla="*/ 12 w 622"/>
                  <a:gd name="T61" fmla="*/ 49 h 118"/>
                  <a:gd name="T62" fmla="*/ 17 w 622"/>
                  <a:gd name="T63" fmla="*/ 44 h 118"/>
                  <a:gd name="T64" fmla="*/ 22 w 622"/>
                  <a:gd name="T65" fmla="*/ 41 h 118"/>
                  <a:gd name="T66" fmla="*/ 36 w 622"/>
                  <a:gd name="T67" fmla="*/ 33 h 118"/>
                  <a:gd name="T68" fmla="*/ 52 w 622"/>
                  <a:gd name="T69" fmla="*/ 28 h 118"/>
                  <a:gd name="T70" fmla="*/ 71 w 622"/>
                  <a:gd name="T71" fmla="*/ 21 h 118"/>
                  <a:gd name="T72" fmla="*/ 91 w 622"/>
                  <a:gd name="T73" fmla="*/ 17 h 118"/>
                  <a:gd name="T74" fmla="*/ 114 w 622"/>
                  <a:gd name="T75" fmla="*/ 14 h 118"/>
                  <a:gd name="T76" fmla="*/ 138 w 622"/>
                  <a:gd name="T77" fmla="*/ 9 h 118"/>
                  <a:gd name="T78" fmla="*/ 191 w 622"/>
                  <a:gd name="T79" fmla="*/ 4 h 118"/>
                  <a:gd name="T80" fmla="*/ 247 w 622"/>
                  <a:gd name="T81" fmla="*/ 1 h 118"/>
                  <a:gd name="T82" fmla="*/ 277 w 622"/>
                  <a:gd name="T83" fmla="*/ 1 h 118"/>
                  <a:gd name="T84" fmla="*/ 307 w 622"/>
                  <a:gd name="T85" fmla="*/ 0 h 118"/>
                  <a:gd name="T86" fmla="*/ 366 w 622"/>
                  <a:gd name="T87" fmla="*/ 0 h 118"/>
                  <a:gd name="T88" fmla="*/ 423 w 622"/>
                  <a:gd name="T89" fmla="*/ 0 h 118"/>
                  <a:gd name="T90" fmla="*/ 475 w 622"/>
                  <a:gd name="T91" fmla="*/ 2 h 118"/>
                  <a:gd name="T92" fmla="*/ 524 w 622"/>
                  <a:gd name="T93" fmla="*/ 5 h 118"/>
                  <a:gd name="T94" fmla="*/ 596 w 622"/>
                  <a:gd name="T95" fmla="*/ 8 h 118"/>
                  <a:gd name="T96" fmla="*/ 622 w 622"/>
                  <a:gd name="T97" fmla="*/ 11 h 1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22"/>
                  <a:gd name="T148" fmla="*/ 0 h 118"/>
                  <a:gd name="T149" fmla="*/ 622 w 622"/>
                  <a:gd name="T150" fmla="*/ 118 h 1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22" h="118">
                    <a:moveTo>
                      <a:pt x="622" y="11"/>
                    </a:moveTo>
                    <a:lnTo>
                      <a:pt x="597" y="19"/>
                    </a:lnTo>
                    <a:lnTo>
                      <a:pt x="528" y="39"/>
                    </a:lnTo>
                    <a:lnTo>
                      <a:pt x="481" y="51"/>
                    </a:lnTo>
                    <a:lnTo>
                      <a:pt x="430" y="64"/>
                    </a:lnTo>
                    <a:lnTo>
                      <a:pt x="374" y="77"/>
                    </a:lnTo>
                    <a:lnTo>
                      <a:pt x="317" y="89"/>
                    </a:lnTo>
                    <a:lnTo>
                      <a:pt x="258" y="100"/>
                    </a:lnTo>
                    <a:lnTo>
                      <a:pt x="230" y="105"/>
                    </a:lnTo>
                    <a:lnTo>
                      <a:pt x="202" y="109"/>
                    </a:lnTo>
                    <a:lnTo>
                      <a:pt x="151" y="115"/>
                    </a:lnTo>
                    <a:lnTo>
                      <a:pt x="125" y="117"/>
                    </a:lnTo>
                    <a:lnTo>
                      <a:pt x="103" y="118"/>
                    </a:lnTo>
                    <a:lnTo>
                      <a:pt x="80" y="118"/>
                    </a:lnTo>
                    <a:lnTo>
                      <a:pt x="61" y="117"/>
                    </a:lnTo>
                    <a:lnTo>
                      <a:pt x="44" y="113"/>
                    </a:lnTo>
                    <a:lnTo>
                      <a:pt x="36" y="111"/>
                    </a:lnTo>
                    <a:lnTo>
                      <a:pt x="30" y="109"/>
                    </a:lnTo>
                    <a:lnTo>
                      <a:pt x="17" y="104"/>
                    </a:lnTo>
                    <a:lnTo>
                      <a:pt x="12" y="101"/>
                    </a:lnTo>
                    <a:lnTo>
                      <a:pt x="10" y="96"/>
                    </a:lnTo>
                    <a:lnTo>
                      <a:pt x="4" y="93"/>
                    </a:lnTo>
                    <a:lnTo>
                      <a:pt x="3" y="89"/>
                    </a:lnTo>
                    <a:lnTo>
                      <a:pt x="0" y="83"/>
                    </a:lnTo>
                    <a:lnTo>
                      <a:pt x="0" y="77"/>
                    </a:lnTo>
                    <a:lnTo>
                      <a:pt x="0" y="72"/>
                    </a:lnTo>
                    <a:lnTo>
                      <a:pt x="0" y="66"/>
                    </a:lnTo>
                    <a:lnTo>
                      <a:pt x="1" y="61"/>
                    </a:lnTo>
                    <a:lnTo>
                      <a:pt x="4" y="57"/>
                    </a:lnTo>
                    <a:lnTo>
                      <a:pt x="8" y="52"/>
                    </a:lnTo>
                    <a:lnTo>
                      <a:pt x="12" y="49"/>
                    </a:lnTo>
                    <a:lnTo>
                      <a:pt x="17" y="44"/>
                    </a:lnTo>
                    <a:lnTo>
                      <a:pt x="22" y="41"/>
                    </a:lnTo>
                    <a:lnTo>
                      <a:pt x="36" y="33"/>
                    </a:lnTo>
                    <a:lnTo>
                      <a:pt x="52" y="28"/>
                    </a:lnTo>
                    <a:lnTo>
                      <a:pt x="71" y="21"/>
                    </a:lnTo>
                    <a:lnTo>
                      <a:pt x="91" y="17"/>
                    </a:lnTo>
                    <a:lnTo>
                      <a:pt x="114" y="14"/>
                    </a:lnTo>
                    <a:lnTo>
                      <a:pt x="138" y="9"/>
                    </a:lnTo>
                    <a:lnTo>
                      <a:pt x="191" y="4"/>
                    </a:lnTo>
                    <a:lnTo>
                      <a:pt x="247" y="1"/>
                    </a:lnTo>
                    <a:lnTo>
                      <a:pt x="277" y="1"/>
                    </a:lnTo>
                    <a:lnTo>
                      <a:pt x="307" y="0"/>
                    </a:lnTo>
                    <a:lnTo>
                      <a:pt x="366" y="0"/>
                    </a:lnTo>
                    <a:lnTo>
                      <a:pt x="423" y="0"/>
                    </a:lnTo>
                    <a:lnTo>
                      <a:pt x="475" y="2"/>
                    </a:lnTo>
                    <a:lnTo>
                      <a:pt x="524" y="5"/>
                    </a:lnTo>
                    <a:lnTo>
                      <a:pt x="596" y="8"/>
                    </a:lnTo>
                    <a:lnTo>
                      <a:pt x="622" y="11"/>
                    </a:lnTo>
                    <a:close/>
                  </a:path>
                </a:pathLst>
              </a:custGeom>
              <a:solidFill>
                <a:srgbClr val="844CD6"/>
              </a:solidFill>
              <a:ln w="9525">
                <a:noFill/>
                <a:round/>
                <a:headEnd/>
                <a:tailEnd/>
              </a:ln>
            </p:spPr>
            <p:txBody>
              <a:bodyPr/>
              <a:lstStyle/>
              <a:p>
                <a:endParaRPr lang="ru-RU"/>
              </a:p>
            </p:txBody>
          </p:sp>
          <p:sp>
            <p:nvSpPr>
              <p:cNvPr id="163744" name="Freeform 370"/>
              <p:cNvSpPr>
                <a:spLocks/>
              </p:cNvSpPr>
              <p:nvPr/>
            </p:nvSpPr>
            <p:spPr bwMode="auto">
              <a:xfrm>
                <a:off x="1116" y="2333"/>
                <a:ext cx="622" cy="118"/>
              </a:xfrm>
              <a:custGeom>
                <a:avLst/>
                <a:gdLst>
                  <a:gd name="T0" fmla="*/ 622 w 622"/>
                  <a:gd name="T1" fmla="*/ 11 h 118"/>
                  <a:gd name="T2" fmla="*/ 528 w 622"/>
                  <a:gd name="T3" fmla="*/ 39 h 118"/>
                  <a:gd name="T4" fmla="*/ 430 w 622"/>
                  <a:gd name="T5" fmla="*/ 64 h 118"/>
                  <a:gd name="T6" fmla="*/ 317 w 622"/>
                  <a:gd name="T7" fmla="*/ 89 h 118"/>
                  <a:gd name="T8" fmla="*/ 202 w 622"/>
                  <a:gd name="T9" fmla="*/ 109 h 118"/>
                  <a:gd name="T10" fmla="*/ 151 w 622"/>
                  <a:gd name="T11" fmla="*/ 115 h 118"/>
                  <a:gd name="T12" fmla="*/ 103 w 622"/>
                  <a:gd name="T13" fmla="*/ 118 h 118"/>
                  <a:gd name="T14" fmla="*/ 61 w 622"/>
                  <a:gd name="T15" fmla="*/ 117 h 118"/>
                  <a:gd name="T16" fmla="*/ 30 w 622"/>
                  <a:gd name="T17" fmla="*/ 109 h 118"/>
                  <a:gd name="T18" fmla="*/ 17 w 622"/>
                  <a:gd name="T19" fmla="*/ 104 h 118"/>
                  <a:gd name="T20" fmla="*/ 10 w 622"/>
                  <a:gd name="T21" fmla="*/ 96 h 118"/>
                  <a:gd name="T22" fmla="*/ 3 w 622"/>
                  <a:gd name="T23" fmla="*/ 89 h 118"/>
                  <a:gd name="T24" fmla="*/ 0 w 622"/>
                  <a:gd name="T25" fmla="*/ 77 h 118"/>
                  <a:gd name="T26" fmla="*/ 0 w 622"/>
                  <a:gd name="T27" fmla="*/ 66 h 118"/>
                  <a:gd name="T28" fmla="*/ 4 w 622"/>
                  <a:gd name="T29" fmla="*/ 57 h 118"/>
                  <a:gd name="T30" fmla="*/ 12 w 622"/>
                  <a:gd name="T31" fmla="*/ 49 h 118"/>
                  <a:gd name="T32" fmla="*/ 22 w 622"/>
                  <a:gd name="T33" fmla="*/ 41 h 118"/>
                  <a:gd name="T34" fmla="*/ 36 w 622"/>
                  <a:gd name="T35" fmla="*/ 33 h 118"/>
                  <a:gd name="T36" fmla="*/ 52 w 622"/>
                  <a:gd name="T37" fmla="*/ 27 h 118"/>
                  <a:gd name="T38" fmla="*/ 71 w 622"/>
                  <a:gd name="T39" fmla="*/ 21 h 118"/>
                  <a:gd name="T40" fmla="*/ 91 w 622"/>
                  <a:gd name="T41" fmla="*/ 17 h 118"/>
                  <a:gd name="T42" fmla="*/ 139 w 622"/>
                  <a:gd name="T43" fmla="*/ 9 h 118"/>
                  <a:gd name="T44" fmla="*/ 191 w 622"/>
                  <a:gd name="T45" fmla="*/ 4 h 118"/>
                  <a:gd name="T46" fmla="*/ 249 w 622"/>
                  <a:gd name="T47" fmla="*/ 1 h 118"/>
                  <a:gd name="T48" fmla="*/ 307 w 622"/>
                  <a:gd name="T49" fmla="*/ 0 h 118"/>
                  <a:gd name="T50" fmla="*/ 423 w 622"/>
                  <a:gd name="T51" fmla="*/ 0 h 118"/>
                  <a:gd name="T52" fmla="*/ 524 w 622"/>
                  <a:gd name="T53" fmla="*/ 5 h 118"/>
                  <a:gd name="T54" fmla="*/ 622 w 622"/>
                  <a:gd name="T55" fmla="*/ 11 h 11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22"/>
                  <a:gd name="T85" fmla="*/ 0 h 118"/>
                  <a:gd name="T86" fmla="*/ 622 w 622"/>
                  <a:gd name="T87" fmla="*/ 118 h 11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22" h="118">
                    <a:moveTo>
                      <a:pt x="622" y="11"/>
                    </a:moveTo>
                    <a:lnTo>
                      <a:pt x="528" y="39"/>
                    </a:lnTo>
                    <a:lnTo>
                      <a:pt x="430" y="64"/>
                    </a:lnTo>
                    <a:lnTo>
                      <a:pt x="317" y="89"/>
                    </a:lnTo>
                    <a:lnTo>
                      <a:pt x="202" y="109"/>
                    </a:lnTo>
                    <a:lnTo>
                      <a:pt x="151" y="115"/>
                    </a:lnTo>
                    <a:lnTo>
                      <a:pt x="103" y="118"/>
                    </a:lnTo>
                    <a:lnTo>
                      <a:pt x="61" y="117"/>
                    </a:lnTo>
                    <a:lnTo>
                      <a:pt x="30" y="109"/>
                    </a:lnTo>
                    <a:lnTo>
                      <a:pt x="17" y="104"/>
                    </a:lnTo>
                    <a:lnTo>
                      <a:pt x="10" y="96"/>
                    </a:lnTo>
                    <a:lnTo>
                      <a:pt x="3" y="89"/>
                    </a:lnTo>
                    <a:lnTo>
                      <a:pt x="0" y="77"/>
                    </a:lnTo>
                    <a:lnTo>
                      <a:pt x="0" y="66"/>
                    </a:lnTo>
                    <a:lnTo>
                      <a:pt x="4" y="57"/>
                    </a:lnTo>
                    <a:lnTo>
                      <a:pt x="12" y="49"/>
                    </a:lnTo>
                    <a:lnTo>
                      <a:pt x="22" y="41"/>
                    </a:lnTo>
                    <a:lnTo>
                      <a:pt x="36" y="33"/>
                    </a:lnTo>
                    <a:lnTo>
                      <a:pt x="52" y="27"/>
                    </a:lnTo>
                    <a:lnTo>
                      <a:pt x="71" y="21"/>
                    </a:lnTo>
                    <a:lnTo>
                      <a:pt x="91" y="17"/>
                    </a:lnTo>
                    <a:lnTo>
                      <a:pt x="139" y="9"/>
                    </a:lnTo>
                    <a:lnTo>
                      <a:pt x="191" y="4"/>
                    </a:lnTo>
                    <a:lnTo>
                      <a:pt x="249" y="1"/>
                    </a:lnTo>
                    <a:lnTo>
                      <a:pt x="307" y="0"/>
                    </a:lnTo>
                    <a:lnTo>
                      <a:pt x="423" y="0"/>
                    </a:lnTo>
                    <a:lnTo>
                      <a:pt x="524" y="5"/>
                    </a:lnTo>
                    <a:lnTo>
                      <a:pt x="622" y="11"/>
                    </a:lnTo>
                  </a:path>
                </a:pathLst>
              </a:custGeom>
              <a:noFill/>
              <a:ln w="4763" cap="rnd">
                <a:solidFill>
                  <a:srgbClr val="844CD6"/>
                </a:solidFill>
                <a:prstDash val="solid"/>
                <a:round/>
                <a:headEnd/>
                <a:tailEnd/>
              </a:ln>
            </p:spPr>
            <p:txBody>
              <a:bodyPr/>
              <a:lstStyle/>
              <a:p>
                <a:endParaRPr lang="ru-RU"/>
              </a:p>
            </p:txBody>
          </p:sp>
          <p:sp>
            <p:nvSpPr>
              <p:cNvPr id="163745" name="Freeform 371"/>
              <p:cNvSpPr>
                <a:spLocks/>
              </p:cNvSpPr>
              <p:nvPr/>
            </p:nvSpPr>
            <p:spPr bwMode="auto">
              <a:xfrm>
                <a:off x="1671" y="2368"/>
                <a:ext cx="75" cy="49"/>
              </a:xfrm>
              <a:custGeom>
                <a:avLst/>
                <a:gdLst>
                  <a:gd name="T0" fmla="*/ 71 w 75"/>
                  <a:gd name="T1" fmla="*/ 49 h 49"/>
                  <a:gd name="T2" fmla="*/ 69 w 75"/>
                  <a:gd name="T3" fmla="*/ 40 h 49"/>
                  <a:gd name="T4" fmla="*/ 60 w 75"/>
                  <a:gd name="T5" fmla="*/ 23 h 49"/>
                  <a:gd name="T6" fmla="*/ 55 w 75"/>
                  <a:gd name="T7" fmla="*/ 17 h 49"/>
                  <a:gd name="T8" fmla="*/ 50 w 75"/>
                  <a:gd name="T9" fmla="*/ 14 h 49"/>
                  <a:gd name="T10" fmla="*/ 41 w 75"/>
                  <a:gd name="T11" fmla="*/ 10 h 49"/>
                  <a:gd name="T12" fmla="*/ 24 w 75"/>
                  <a:gd name="T13" fmla="*/ 6 h 49"/>
                  <a:gd name="T14" fmla="*/ 13 w 75"/>
                  <a:gd name="T15" fmla="*/ 6 h 49"/>
                  <a:gd name="T16" fmla="*/ 2 w 75"/>
                  <a:gd name="T17" fmla="*/ 8 h 49"/>
                  <a:gd name="T18" fmla="*/ 0 w 75"/>
                  <a:gd name="T19" fmla="*/ 2 h 49"/>
                  <a:gd name="T20" fmla="*/ 11 w 75"/>
                  <a:gd name="T21" fmla="*/ 0 h 49"/>
                  <a:gd name="T22" fmla="*/ 24 w 75"/>
                  <a:gd name="T23" fmla="*/ 0 h 49"/>
                  <a:gd name="T24" fmla="*/ 43 w 75"/>
                  <a:gd name="T25" fmla="*/ 3 h 49"/>
                  <a:gd name="T26" fmla="*/ 55 w 75"/>
                  <a:gd name="T27" fmla="*/ 10 h 49"/>
                  <a:gd name="T28" fmla="*/ 60 w 75"/>
                  <a:gd name="T29" fmla="*/ 13 h 49"/>
                  <a:gd name="T30" fmla="*/ 65 w 75"/>
                  <a:gd name="T31" fmla="*/ 17 h 49"/>
                  <a:gd name="T32" fmla="*/ 74 w 75"/>
                  <a:gd name="T33" fmla="*/ 35 h 49"/>
                  <a:gd name="T34" fmla="*/ 75 w 75"/>
                  <a:gd name="T35" fmla="*/ 46 h 49"/>
                  <a:gd name="T36" fmla="*/ 71 w 75"/>
                  <a:gd name="T37" fmla="*/ 49 h 4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75"/>
                  <a:gd name="T58" fmla="*/ 0 h 49"/>
                  <a:gd name="T59" fmla="*/ 75 w 75"/>
                  <a:gd name="T60" fmla="*/ 49 h 4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75" h="49">
                    <a:moveTo>
                      <a:pt x="71" y="49"/>
                    </a:moveTo>
                    <a:lnTo>
                      <a:pt x="69" y="40"/>
                    </a:lnTo>
                    <a:lnTo>
                      <a:pt x="60" y="23"/>
                    </a:lnTo>
                    <a:lnTo>
                      <a:pt x="55" y="17"/>
                    </a:lnTo>
                    <a:lnTo>
                      <a:pt x="50" y="14"/>
                    </a:lnTo>
                    <a:lnTo>
                      <a:pt x="41" y="10"/>
                    </a:lnTo>
                    <a:lnTo>
                      <a:pt x="24" y="6"/>
                    </a:lnTo>
                    <a:lnTo>
                      <a:pt x="13" y="6"/>
                    </a:lnTo>
                    <a:lnTo>
                      <a:pt x="2" y="8"/>
                    </a:lnTo>
                    <a:lnTo>
                      <a:pt x="0" y="2"/>
                    </a:lnTo>
                    <a:lnTo>
                      <a:pt x="11" y="0"/>
                    </a:lnTo>
                    <a:lnTo>
                      <a:pt x="24" y="0"/>
                    </a:lnTo>
                    <a:lnTo>
                      <a:pt x="43" y="3"/>
                    </a:lnTo>
                    <a:lnTo>
                      <a:pt x="55" y="10"/>
                    </a:lnTo>
                    <a:lnTo>
                      <a:pt x="60" y="13"/>
                    </a:lnTo>
                    <a:lnTo>
                      <a:pt x="65" y="17"/>
                    </a:lnTo>
                    <a:lnTo>
                      <a:pt x="74" y="35"/>
                    </a:lnTo>
                    <a:lnTo>
                      <a:pt x="75" y="46"/>
                    </a:lnTo>
                    <a:lnTo>
                      <a:pt x="71" y="49"/>
                    </a:lnTo>
                    <a:close/>
                  </a:path>
                </a:pathLst>
              </a:custGeom>
              <a:solidFill>
                <a:srgbClr val="C195DB"/>
              </a:solidFill>
              <a:ln w="9525">
                <a:noFill/>
                <a:round/>
                <a:headEnd/>
                <a:tailEnd/>
              </a:ln>
            </p:spPr>
            <p:txBody>
              <a:bodyPr/>
              <a:lstStyle/>
              <a:p>
                <a:endParaRPr lang="ru-RU"/>
              </a:p>
            </p:txBody>
          </p:sp>
          <p:sp>
            <p:nvSpPr>
              <p:cNvPr id="163746" name="Freeform 372"/>
              <p:cNvSpPr>
                <a:spLocks/>
              </p:cNvSpPr>
              <p:nvPr/>
            </p:nvSpPr>
            <p:spPr bwMode="auto">
              <a:xfrm>
                <a:off x="1115" y="2369"/>
                <a:ext cx="558" cy="82"/>
              </a:xfrm>
              <a:custGeom>
                <a:avLst/>
                <a:gdLst>
                  <a:gd name="T0" fmla="*/ 558 w 558"/>
                  <a:gd name="T1" fmla="*/ 6 h 82"/>
                  <a:gd name="T2" fmla="*/ 443 w 558"/>
                  <a:gd name="T3" fmla="*/ 33 h 82"/>
                  <a:gd name="T4" fmla="*/ 355 w 558"/>
                  <a:gd name="T5" fmla="*/ 52 h 82"/>
                  <a:gd name="T6" fmla="*/ 259 w 558"/>
                  <a:gd name="T7" fmla="*/ 67 h 82"/>
                  <a:gd name="T8" fmla="*/ 212 w 558"/>
                  <a:gd name="T9" fmla="*/ 73 h 82"/>
                  <a:gd name="T10" fmla="*/ 165 w 558"/>
                  <a:gd name="T11" fmla="*/ 79 h 82"/>
                  <a:gd name="T12" fmla="*/ 123 w 558"/>
                  <a:gd name="T13" fmla="*/ 82 h 82"/>
                  <a:gd name="T14" fmla="*/ 85 w 558"/>
                  <a:gd name="T15" fmla="*/ 82 h 82"/>
                  <a:gd name="T16" fmla="*/ 52 w 558"/>
                  <a:gd name="T17" fmla="*/ 77 h 82"/>
                  <a:gd name="T18" fmla="*/ 26 w 558"/>
                  <a:gd name="T19" fmla="*/ 71 h 82"/>
                  <a:gd name="T20" fmla="*/ 6 w 558"/>
                  <a:gd name="T21" fmla="*/ 58 h 82"/>
                  <a:gd name="T22" fmla="*/ 1 w 558"/>
                  <a:gd name="T23" fmla="*/ 51 h 82"/>
                  <a:gd name="T24" fmla="*/ 0 w 558"/>
                  <a:gd name="T25" fmla="*/ 43 h 82"/>
                  <a:gd name="T26" fmla="*/ 4 w 558"/>
                  <a:gd name="T27" fmla="*/ 39 h 82"/>
                  <a:gd name="T28" fmla="*/ 6 w 558"/>
                  <a:gd name="T29" fmla="*/ 47 h 82"/>
                  <a:gd name="T30" fmla="*/ 11 w 558"/>
                  <a:gd name="T31" fmla="*/ 53 h 82"/>
                  <a:gd name="T32" fmla="*/ 28 w 558"/>
                  <a:gd name="T33" fmla="*/ 64 h 82"/>
                  <a:gd name="T34" fmla="*/ 52 w 558"/>
                  <a:gd name="T35" fmla="*/ 71 h 82"/>
                  <a:gd name="T36" fmla="*/ 85 w 558"/>
                  <a:gd name="T37" fmla="*/ 75 h 82"/>
                  <a:gd name="T38" fmla="*/ 123 w 558"/>
                  <a:gd name="T39" fmla="*/ 75 h 82"/>
                  <a:gd name="T40" fmla="*/ 165 w 558"/>
                  <a:gd name="T41" fmla="*/ 73 h 82"/>
                  <a:gd name="T42" fmla="*/ 212 w 558"/>
                  <a:gd name="T43" fmla="*/ 67 h 82"/>
                  <a:gd name="T44" fmla="*/ 257 w 558"/>
                  <a:gd name="T45" fmla="*/ 61 h 82"/>
                  <a:gd name="T46" fmla="*/ 353 w 558"/>
                  <a:gd name="T47" fmla="*/ 45 h 82"/>
                  <a:gd name="T48" fmla="*/ 442 w 558"/>
                  <a:gd name="T49" fmla="*/ 27 h 82"/>
                  <a:gd name="T50" fmla="*/ 556 w 558"/>
                  <a:gd name="T51" fmla="*/ 0 h 82"/>
                  <a:gd name="T52" fmla="*/ 558 w 558"/>
                  <a:gd name="T53" fmla="*/ 6 h 8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8"/>
                  <a:gd name="T82" fmla="*/ 0 h 82"/>
                  <a:gd name="T83" fmla="*/ 558 w 558"/>
                  <a:gd name="T84" fmla="*/ 82 h 8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8" h="82">
                    <a:moveTo>
                      <a:pt x="558" y="6"/>
                    </a:moveTo>
                    <a:lnTo>
                      <a:pt x="443" y="33"/>
                    </a:lnTo>
                    <a:lnTo>
                      <a:pt x="355" y="52"/>
                    </a:lnTo>
                    <a:lnTo>
                      <a:pt x="259" y="67"/>
                    </a:lnTo>
                    <a:lnTo>
                      <a:pt x="212" y="73"/>
                    </a:lnTo>
                    <a:lnTo>
                      <a:pt x="165" y="79"/>
                    </a:lnTo>
                    <a:lnTo>
                      <a:pt x="123" y="82"/>
                    </a:lnTo>
                    <a:lnTo>
                      <a:pt x="85" y="82"/>
                    </a:lnTo>
                    <a:lnTo>
                      <a:pt x="52" y="77"/>
                    </a:lnTo>
                    <a:lnTo>
                      <a:pt x="26" y="71"/>
                    </a:lnTo>
                    <a:lnTo>
                      <a:pt x="6" y="58"/>
                    </a:lnTo>
                    <a:lnTo>
                      <a:pt x="1" y="51"/>
                    </a:lnTo>
                    <a:lnTo>
                      <a:pt x="0" y="43"/>
                    </a:lnTo>
                    <a:lnTo>
                      <a:pt x="4" y="39"/>
                    </a:lnTo>
                    <a:lnTo>
                      <a:pt x="6" y="47"/>
                    </a:lnTo>
                    <a:lnTo>
                      <a:pt x="11" y="53"/>
                    </a:lnTo>
                    <a:lnTo>
                      <a:pt x="28" y="64"/>
                    </a:lnTo>
                    <a:lnTo>
                      <a:pt x="52" y="71"/>
                    </a:lnTo>
                    <a:lnTo>
                      <a:pt x="85" y="75"/>
                    </a:lnTo>
                    <a:lnTo>
                      <a:pt x="123" y="75"/>
                    </a:lnTo>
                    <a:lnTo>
                      <a:pt x="165" y="73"/>
                    </a:lnTo>
                    <a:lnTo>
                      <a:pt x="212" y="67"/>
                    </a:lnTo>
                    <a:lnTo>
                      <a:pt x="257" y="61"/>
                    </a:lnTo>
                    <a:lnTo>
                      <a:pt x="353" y="45"/>
                    </a:lnTo>
                    <a:lnTo>
                      <a:pt x="442" y="27"/>
                    </a:lnTo>
                    <a:lnTo>
                      <a:pt x="556" y="0"/>
                    </a:lnTo>
                    <a:lnTo>
                      <a:pt x="558" y="6"/>
                    </a:lnTo>
                    <a:close/>
                  </a:path>
                </a:pathLst>
              </a:custGeom>
              <a:solidFill>
                <a:srgbClr val="C195DB"/>
              </a:solidFill>
              <a:ln w="9525">
                <a:noFill/>
                <a:round/>
                <a:headEnd/>
                <a:tailEnd/>
              </a:ln>
            </p:spPr>
            <p:txBody>
              <a:bodyPr/>
              <a:lstStyle/>
              <a:p>
                <a:endParaRPr lang="ru-RU"/>
              </a:p>
            </p:txBody>
          </p:sp>
          <p:sp>
            <p:nvSpPr>
              <p:cNvPr id="163747" name="Freeform 373"/>
              <p:cNvSpPr>
                <a:spLocks/>
              </p:cNvSpPr>
              <p:nvPr/>
            </p:nvSpPr>
            <p:spPr bwMode="auto">
              <a:xfrm>
                <a:off x="1670" y="2370"/>
                <a:ext cx="1" cy="7"/>
              </a:xfrm>
              <a:custGeom>
                <a:avLst/>
                <a:gdLst>
                  <a:gd name="T0" fmla="*/ 0 w 1"/>
                  <a:gd name="T1" fmla="*/ 0 h 7"/>
                  <a:gd name="T2" fmla="*/ 1 w 1"/>
                  <a:gd name="T3" fmla="*/ 7 h 7"/>
                  <a:gd name="T4" fmla="*/ 0 w 1"/>
                  <a:gd name="T5" fmla="*/ 0 h 7"/>
                  <a:gd name="T6" fmla="*/ 0 60000 65536"/>
                  <a:gd name="T7" fmla="*/ 0 60000 65536"/>
                  <a:gd name="T8" fmla="*/ 0 60000 65536"/>
                  <a:gd name="T9" fmla="*/ 0 w 1"/>
                  <a:gd name="T10" fmla="*/ 0 h 7"/>
                  <a:gd name="T11" fmla="*/ 1 w 1"/>
                  <a:gd name="T12" fmla="*/ 7 h 7"/>
                </a:gdLst>
                <a:ahLst/>
                <a:cxnLst>
                  <a:cxn ang="T6">
                    <a:pos x="T0" y="T1"/>
                  </a:cxn>
                  <a:cxn ang="T7">
                    <a:pos x="T2" y="T3"/>
                  </a:cxn>
                  <a:cxn ang="T8">
                    <a:pos x="T4" y="T5"/>
                  </a:cxn>
                </a:cxnLst>
                <a:rect l="T9" t="T10" r="T11" b="T12"/>
                <a:pathLst>
                  <a:path w="1" h="7">
                    <a:moveTo>
                      <a:pt x="0" y="0"/>
                    </a:moveTo>
                    <a:lnTo>
                      <a:pt x="1" y="7"/>
                    </a:lnTo>
                    <a:lnTo>
                      <a:pt x="0" y="0"/>
                    </a:lnTo>
                    <a:close/>
                  </a:path>
                </a:pathLst>
              </a:custGeom>
              <a:solidFill>
                <a:srgbClr val="C195DB"/>
              </a:solidFill>
              <a:ln w="9525">
                <a:noFill/>
                <a:round/>
                <a:headEnd/>
                <a:tailEnd/>
              </a:ln>
            </p:spPr>
            <p:txBody>
              <a:bodyPr/>
              <a:lstStyle/>
              <a:p>
                <a:endParaRPr lang="ru-RU"/>
              </a:p>
            </p:txBody>
          </p:sp>
          <p:sp>
            <p:nvSpPr>
              <p:cNvPr id="163748" name="Freeform 374"/>
              <p:cNvSpPr>
                <a:spLocks/>
              </p:cNvSpPr>
              <p:nvPr/>
            </p:nvSpPr>
            <p:spPr bwMode="auto">
              <a:xfrm>
                <a:off x="1115" y="2326"/>
                <a:ext cx="555" cy="83"/>
              </a:xfrm>
              <a:custGeom>
                <a:avLst/>
                <a:gdLst>
                  <a:gd name="T0" fmla="*/ 0 w 555"/>
                  <a:gd name="T1" fmla="*/ 83 h 83"/>
                  <a:gd name="T2" fmla="*/ 0 w 555"/>
                  <a:gd name="T3" fmla="*/ 74 h 83"/>
                  <a:gd name="T4" fmla="*/ 3 w 555"/>
                  <a:gd name="T5" fmla="*/ 63 h 83"/>
                  <a:gd name="T6" fmla="*/ 17 w 555"/>
                  <a:gd name="T7" fmla="*/ 48 h 83"/>
                  <a:gd name="T8" fmla="*/ 43 w 555"/>
                  <a:gd name="T9" fmla="*/ 36 h 83"/>
                  <a:gd name="T10" fmla="*/ 77 w 555"/>
                  <a:gd name="T11" fmla="*/ 25 h 83"/>
                  <a:gd name="T12" fmla="*/ 115 w 555"/>
                  <a:gd name="T13" fmla="*/ 18 h 83"/>
                  <a:gd name="T14" fmla="*/ 158 w 555"/>
                  <a:gd name="T15" fmla="*/ 11 h 83"/>
                  <a:gd name="T16" fmla="*/ 254 w 555"/>
                  <a:gd name="T17" fmla="*/ 3 h 83"/>
                  <a:gd name="T18" fmla="*/ 353 w 555"/>
                  <a:gd name="T19" fmla="*/ 0 h 83"/>
                  <a:gd name="T20" fmla="*/ 444 w 555"/>
                  <a:gd name="T21" fmla="*/ 0 h 83"/>
                  <a:gd name="T22" fmla="*/ 555 w 555"/>
                  <a:gd name="T23" fmla="*/ 1 h 83"/>
                  <a:gd name="T24" fmla="*/ 555 w 555"/>
                  <a:gd name="T25" fmla="*/ 5 h 83"/>
                  <a:gd name="T26" fmla="*/ 444 w 555"/>
                  <a:gd name="T27" fmla="*/ 6 h 83"/>
                  <a:gd name="T28" fmla="*/ 353 w 555"/>
                  <a:gd name="T29" fmla="*/ 5 h 83"/>
                  <a:gd name="T30" fmla="*/ 254 w 555"/>
                  <a:gd name="T31" fmla="*/ 8 h 83"/>
                  <a:gd name="T32" fmla="*/ 158 w 555"/>
                  <a:gd name="T33" fmla="*/ 16 h 83"/>
                  <a:gd name="T34" fmla="*/ 115 w 555"/>
                  <a:gd name="T35" fmla="*/ 23 h 83"/>
                  <a:gd name="T36" fmla="*/ 77 w 555"/>
                  <a:gd name="T37" fmla="*/ 30 h 83"/>
                  <a:gd name="T38" fmla="*/ 47 w 555"/>
                  <a:gd name="T39" fmla="*/ 40 h 83"/>
                  <a:gd name="T40" fmla="*/ 22 w 555"/>
                  <a:gd name="T41" fmla="*/ 53 h 83"/>
                  <a:gd name="T42" fmla="*/ 7 w 555"/>
                  <a:gd name="T43" fmla="*/ 67 h 83"/>
                  <a:gd name="T44" fmla="*/ 4 w 555"/>
                  <a:gd name="T45" fmla="*/ 74 h 83"/>
                  <a:gd name="T46" fmla="*/ 4 w 555"/>
                  <a:gd name="T47" fmla="*/ 83 h 83"/>
                  <a:gd name="T48" fmla="*/ 0 w 555"/>
                  <a:gd name="T49" fmla="*/ 83 h 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55"/>
                  <a:gd name="T76" fmla="*/ 0 h 83"/>
                  <a:gd name="T77" fmla="*/ 555 w 555"/>
                  <a:gd name="T78" fmla="*/ 83 h 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55" h="83">
                    <a:moveTo>
                      <a:pt x="0" y="83"/>
                    </a:moveTo>
                    <a:lnTo>
                      <a:pt x="0" y="74"/>
                    </a:lnTo>
                    <a:lnTo>
                      <a:pt x="3" y="63"/>
                    </a:lnTo>
                    <a:lnTo>
                      <a:pt x="17" y="48"/>
                    </a:lnTo>
                    <a:lnTo>
                      <a:pt x="43" y="36"/>
                    </a:lnTo>
                    <a:lnTo>
                      <a:pt x="77" y="25"/>
                    </a:lnTo>
                    <a:lnTo>
                      <a:pt x="115" y="18"/>
                    </a:lnTo>
                    <a:lnTo>
                      <a:pt x="158" y="11"/>
                    </a:lnTo>
                    <a:lnTo>
                      <a:pt x="254" y="3"/>
                    </a:lnTo>
                    <a:lnTo>
                      <a:pt x="353" y="0"/>
                    </a:lnTo>
                    <a:lnTo>
                      <a:pt x="444" y="0"/>
                    </a:lnTo>
                    <a:lnTo>
                      <a:pt x="555" y="1"/>
                    </a:lnTo>
                    <a:lnTo>
                      <a:pt x="555" y="5"/>
                    </a:lnTo>
                    <a:lnTo>
                      <a:pt x="444" y="6"/>
                    </a:lnTo>
                    <a:lnTo>
                      <a:pt x="353" y="5"/>
                    </a:lnTo>
                    <a:lnTo>
                      <a:pt x="254" y="8"/>
                    </a:lnTo>
                    <a:lnTo>
                      <a:pt x="158" y="16"/>
                    </a:lnTo>
                    <a:lnTo>
                      <a:pt x="115" y="23"/>
                    </a:lnTo>
                    <a:lnTo>
                      <a:pt x="77" y="30"/>
                    </a:lnTo>
                    <a:lnTo>
                      <a:pt x="47" y="40"/>
                    </a:lnTo>
                    <a:lnTo>
                      <a:pt x="22" y="53"/>
                    </a:lnTo>
                    <a:lnTo>
                      <a:pt x="7" y="67"/>
                    </a:lnTo>
                    <a:lnTo>
                      <a:pt x="4" y="74"/>
                    </a:lnTo>
                    <a:lnTo>
                      <a:pt x="4" y="83"/>
                    </a:lnTo>
                    <a:lnTo>
                      <a:pt x="0" y="83"/>
                    </a:lnTo>
                    <a:close/>
                  </a:path>
                </a:pathLst>
              </a:custGeom>
              <a:solidFill>
                <a:srgbClr val="C195DB"/>
              </a:solidFill>
              <a:ln w="9525">
                <a:noFill/>
                <a:round/>
                <a:headEnd/>
                <a:tailEnd/>
              </a:ln>
            </p:spPr>
            <p:txBody>
              <a:bodyPr/>
              <a:lstStyle/>
              <a:p>
                <a:endParaRPr lang="ru-RU"/>
              </a:p>
            </p:txBody>
          </p:sp>
          <p:sp>
            <p:nvSpPr>
              <p:cNvPr id="163749" name="Freeform 375"/>
              <p:cNvSpPr>
                <a:spLocks/>
              </p:cNvSpPr>
              <p:nvPr/>
            </p:nvSpPr>
            <p:spPr bwMode="auto">
              <a:xfrm>
                <a:off x="1113" y="2407"/>
                <a:ext cx="5" cy="3"/>
              </a:xfrm>
              <a:custGeom>
                <a:avLst/>
                <a:gdLst>
                  <a:gd name="T0" fmla="*/ 0 w 5"/>
                  <a:gd name="T1" fmla="*/ 3 h 3"/>
                  <a:gd name="T2" fmla="*/ 0 w 5"/>
                  <a:gd name="T3" fmla="*/ 2 h 3"/>
                  <a:gd name="T4" fmla="*/ 5 w 5"/>
                  <a:gd name="T5" fmla="*/ 2 h 3"/>
                  <a:gd name="T6" fmla="*/ 5 w 5"/>
                  <a:gd name="T7" fmla="*/ 0 h 3"/>
                  <a:gd name="T8" fmla="*/ 0 w 5"/>
                  <a:gd name="T9" fmla="*/ 3 h 3"/>
                  <a:gd name="T10" fmla="*/ 0 60000 65536"/>
                  <a:gd name="T11" fmla="*/ 0 60000 65536"/>
                  <a:gd name="T12" fmla="*/ 0 60000 65536"/>
                  <a:gd name="T13" fmla="*/ 0 60000 65536"/>
                  <a:gd name="T14" fmla="*/ 0 60000 65536"/>
                  <a:gd name="T15" fmla="*/ 0 w 5"/>
                  <a:gd name="T16" fmla="*/ 0 h 3"/>
                  <a:gd name="T17" fmla="*/ 5 w 5"/>
                  <a:gd name="T18" fmla="*/ 3 h 3"/>
                </a:gdLst>
                <a:ahLst/>
                <a:cxnLst>
                  <a:cxn ang="T10">
                    <a:pos x="T0" y="T1"/>
                  </a:cxn>
                  <a:cxn ang="T11">
                    <a:pos x="T2" y="T3"/>
                  </a:cxn>
                  <a:cxn ang="T12">
                    <a:pos x="T4" y="T5"/>
                  </a:cxn>
                  <a:cxn ang="T13">
                    <a:pos x="T6" y="T7"/>
                  </a:cxn>
                  <a:cxn ang="T14">
                    <a:pos x="T8" y="T9"/>
                  </a:cxn>
                </a:cxnLst>
                <a:rect l="T15" t="T16" r="T17" b="T18"/>
                <a:pathLst>
                  <a:path w="5" h="3">
                    <a:moveTo>
                      <a:pt x="0" y="3"/>
                    </a:moveTo>
                    <a:lnTo>
                      <a:pt x="0" y="2"/>
                    </a:lnTo>
                    <a:lnTo>
                      <a:pt x="5" y="2"/>
                    </a:lnTo>
                    <a:lnTo>
                      <a:pt x="5" y="0"/>
                    </a:lnTo>
                    <a:lnTo>
                      <a:pt x="0" y="3"/>
                    </a:lnTo>
                    <a:close/>
                  </a:path>
                </a:pathLst>
              </a:custGeom>
              <a:solidFill>
                <a:srgbClr val="C195DB"/>
              </a:solidFill>
              <a:ln w="9525">
                <a:noFill/>
                <a:round/>
                <a:headEnd/>
                <a:tailEnd/>
              </a:ln>
            </p:spPr>
            <p:txBody>
              <a:bodyPr/>
              <a:lstStyle/>
              <a:p>
                <a:endParaRPr lang="ru-RU"/>
              </a:p>
            </p:txBody>
          </p:sp>
          <p:sp>
            <p:nvSpPr>
              <p:cNvPr id="163750" name="Freeform 376"/>
              <p:cNvSpPr>
                <a:spLocks/>
              </p:cNvSpPr>
              <p:nvPr/>
            </p:nvSpPr>
            <p:spPr bwMode="auto">
              <a:xfrm>
                <a:off x="1668" y="2275"/>
                <a:ext cx="63" cy="59"/>
              </a:xfrm>
              <a:custGeom>
                <a:avLst/>
                <a:gdLst>
                  <a:gd name="T0" fmla="*/ 0 w 63"/>
                  <a:gd name="T1" fmla="*/ 55 h 59"/>
                  <a:gd name="T2" fmla="*/ 22 w 63"/>
                  <a:gd name="T3" fmla="*/ 53 h 59"/>
                  <a:gd name="T4" fmla="*/ 35 w 63"/>
                  <a:gd name="T5" fmla="*/ 47 h 59"/>
                  <a:gd name="T6" fmla="*/ 46 w 63"/>
                  <a:gd name="T7" fmla="*/ 37 h 59"/>
                  <a:gd name="T8" fmla="*/ 52 w 63"/>
                  <a:gd name="T9" fmla="*/ 29 h 59"/>
                  <a:gd name="T10" fmla="*/ 56 w 63"/>
                  <a:gd name="T11" fmla="*/ 10 h 59"/>
                  <a:gd name="T12" fmla="*/ 58 w 63"/>
                  <a:gd name="T13" fmla="*/ 0 h 59"/>
                  <a:gd name="T14" fmla="*/ 63 w 63"/>
                  <a:gd name="T15" fmla="*/ 0 h 59"/>
                  <a:gd name="T16" fmla="*/ 61 w 63"/>
                  <a:gd name="T17" fmla="*/ 10 h 59"/>
                  <a:gd name="T18" fmla="*/ 56 w 63"/>
                  <a:gd name="T19" fmla="*/ 32 h 59"/>
                  <a:gd name="T20" fmla="*/ 50 w 63"/>
                  <a:gd name="T21" fmla="*/ 42 h 59"/>
                  <a:gd name="T22" fmla="*/ 39 w 63"/>
                  <a:gd name="T23" fmla="*/ 51 h 59"/>
                  <a:gd name="T24" fmla="*/ 22 w 63"/>
                  <a:gd name="T25" fmla="*/ 59 h 59"/>
                  <a:gd name="T26" fmla="*/ 0 w 63"/>
                  <a:gd name="T27" fmla="*/ 59 h 59"/>
                  <a:gd name="T28" fmla="*/ 0 w 63"/>
                  <a:gd name="T29" fmla="*/ 55 h 5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
                  <a:gd name="T46" fmla="*/ 0 h 59"/>
                  <a:gd name="T47" fmla="*/ 63 w 63"/>
                  <a:gd name="T48" fmla="*/ 59 h 5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 h="59">
                    <a:moveTo>
                      <a:pt x="0" y="55"/>
                    </a:moveTo>
                    <a:lnTo>
                      <a:pt x="22" y="53"/>
                    </a:lnTo>
                    <a:lnTo>
                      <a:pt x="35" y="47"/>
                    </a:lnTo>
                    <a:lnTo>
                      <a:pt x="46" y="37"/>
                    </a:lnTo>
                    <a:lnTo>
                      <a:pt x="52" y="29"/>
                    </a:lnTo>
                    <a:lnTo>
                      <a:pt x="56" y="10"/>
                    </a:lnTo>
                    <a:lnTo>
                      <a:pt x="58" y="0"/>
                    </a:lnTo>
                    <a:lnTo>
                      <a:pt x="63" y="0"/>
                    </a:lnTo>
                    <a:lnTo>
                      <a:pt x="61" y="10"/>
                    </a:lnTo>
                    <a:lnTo>
                      <a:pt x="56" y="32"/>
                    </a:lnTo>
                    <a:lnTo>
                      <a:pt x="50" y="42"/>
                    </a:lnTo>
                    <a:lnTo>
                      <a:pt x="39" y="51"/>
                    </a:lnTo>
                    <a:lnTo>
                      <a:pt x="22" y="59"/>
                    </a:lnTo>
                    <a:lnTo>
                      <a:pt x="0" y="59"/>
                    </a:lnTo>
                    <a:lnTo>
                      <a:pt x="0" y="55"/>
                    </a:lnTo>
                    <a:close/>
                  </a:path>
                </a:pathLst>
              </a:custGeom>
              <a:solidFill>
                <a:srgbClr val="C195DB"/>
              </a:solidFill>
              <a:ln w="9525">
                <a:noFill/>
                <a:round/>
                <a:headEnd/>
                <a:tailEnd/>
              </a:ln>
            </p:spPr>
            <p:txBody>
              <a:bodyPr/>
              <a:lstStyle/>
              <a:p>
                <a:endParaRPr lang="ru-RU"/>
              </a:p>
            </p:txBody>
          </p:sp>
          <p:sp>
            <p:nvSpPr>
              <p:cNvPr id="163751" name="Freeform 377"/>
              <p:cNvSpPr>
                <a:spLocks/>
              </p:cNvSpPr>
              <p:nvPr/>
            </p:nvSpPr>
            <p:spPr bwMode="auto">
              <a:xfrm>
                <a:off x="1670" y="2329"/>
                <a:ext cx="1" cy="5"/>
              </a:xfrm>
              <a:custGeom>
                <a:avLst/>
                <a:gdLst>
                  <a:gd name="T0" fmla="*/ 0 w 1"/>
                  <a:gd name="T1" fmla="*/ 5 h 5"/>
                  <a:gd name="T2" fmla="*/ 0 w 1"/>
                  <a:gd name="T3" fmla="*/ 0 h 5"/>
                  <a:gd name="T4" fmla="*/ 0 w 1"/>
                  <a:gd name="T5" fmla="*/ 5 h 5"/>
                  <a:gd name="T6" fmla="*/ 0 60000 65536"/>
                  <a:gd name="T7" fmla="*/ 0 60000 65536"/>
                  <a:gd name="T8" fmla="*/ 0 60000 65536"/>
                  <a:gd name="T9" fmla="*/ 0 w 1"/>
                  <a:gd name="T10" fmla="*/ 0 h 5"/>
                  <a:gd name="T11" fmla="*/ 1 w 1"/>
                  <a:gd name="T12" fmla="*/ 5 h 5"/>
                </a:gdLst>
                <a:ahLst/>
                <a:cxnLst>
                  <a:cxn ang="T6">
                    <a:pos x="T0" y="T1"/>
                  </a:cxn>
                  <a:cxn ang="T7">
                    <a:pos x="T2" y="T3"/>
                  </a:cxn>
                  <a:cxn ang="T8">
                    <a:pos x="T4" y="T5"/>
                  </a:cxn>
                </a:cxnLst>
                <a:rect l="T9" t="T10" r="T11" b="T12"/>
                <a:pathLst>
                  <a:path w="1" h="5">
                    <a:moveTo>
                      <a:pt x="0" y="5"/>
                    </a:moveTo>
                    <a:lnTo>
                      <a:pt x="0" y="0"/>
                    </a:lnTo>
                    <a:lnTo>
                      <a:pt x="0" y="5"/>
                    </a:lnTo>
                    <a:close/>
                  </a:path>
                </a:pathLst>
              </a:custGeom>
              <a:solidFill>
                <a:srgbClr val="C195DB"/>
              </a:solidFill>
              <a:ln w="9525">
                <a:noFill/>
                <a:round/>
                <a:headEnd/>
                <a:tailEnd/>
              </a:ln>
            </p:spPr>
            <p:txBody>
              <a:bodyPr/>
              <a:lstStyle/>
              <a:p>
                <a:endParaRPr lang="ru-RU"/>
              </a:p>
            </p:txBody>
          </p:sp>
          <p:sp>
            <p:nvSpPr>
              <p:cNvPr id="163752" name="Freeform 378"/>
              <p:cNvSpPr>
                <a:spLocks/>
              </p:cNvSpPr>
              <p:nvPr/>
            </p:nvSpPr>
            <p:spPr bwMode="auto">
              <a:xfrm>
                <a:off x="1728" y="2606"/>
                <a:ext cx="83" cy="39"/>
              </a:xfrm>
              <a:custGeom>
                <a:avLst/>
                <a:gdLst>
                  <a:gd name="T0" fmla="*/ 78 w 83"/>
                  <a:gd name="T1" fmla="*/ 39 h 39"/>
                  <a:gd name="T2" fmla="*/ 76 w 83"/>
                  <a:gd name="T3" fmla="*/ 31 h 39"/>
                  <a:gd name="T4" fmla="*/ 71 w 83"/>
                  <a:gd name="T5" fmla="*/ 25 h 39"/>
                  <a:gd name="T6" fmla="*/ 63 w 83"/>
                  <a:gd name="T7" fmla="*/ 16 h 39"/>
                  <a:gd name="T8" fmla="*/ 55 w 83"/>
                  <a:gd name="T9" fmla="*/ 10 h 39"/>
                  <a:gd name="T10" fmla="*/ 41 w 83"/>
                  <a:gd name="T11" fmla="*/ 7 h 39"/>
                  <a:gd name="T12" fmla="*/ 24 w 83"/>
                  <a:gd name="T13" fmla="*/ 7 h 39"/>
                  <a:gd name="T14" fmla="*/ 2 w 83"/>
                  <a:gd name="T15" fmla="*/ 15 h 39"/>
                  <a:gd name="T16" fmla="*/ 0 w 83"/>
                  <a:gd name="T17" fmla="*/ 8 h 39"/>
                  <a:gd name="T18" fmla="*/ 22 w 83"/>
                  <a:gd name="T19" fmla="*/ 0 h 39"/>
                  <a:gd name="T20" fmla="*/ 41 w 83"/>
                  <a:gd name="T21" fmla="*/ 0 h 39"/>
                  <a:gd name="T22" fmla="*/ 57 w 83"/>
                  <a:gd name="T23" fmla="*/ 4 h 39"/>
                  <a:gd name="T24" fmla="*/ 67 w 83"/>
                  <a:gd name="T25" fmla="*/ 12 h 39"/>
                  <a:gd name="T26" fmla="*/ 76 w 83"/>
                  <a:gd name="T27" fmla="*/ 20 h 39"/>
                  <a:gd name="T28" fmla="*/ 80 w 83"/>
                  <a:gd name="T29" fmla="*/ 26 h 39"/>
                  <a:gd name="T30" fmla="*/ 83 w 83"/>
                  <a:gd name="T31" fmla="*/ 35 h 39"/>
                  <a:gd name="T32" fmla="*/ 78 w 83"/>
                  <a:gd name="T33" fmla="*/ 39 h 3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3"/>
                  <a:gd name="T52" fmla="*/ 0 h 39"/>
                  <a:gd name="T53" fmla="*/ 83 w 83"/>
                  <a:gd name="T54" fmla="*/ 39 h 3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3" h="39">
                    <a:moveTo>
                      <a:pt x="78" y="39"/>
                    </a:moveTo>
                    <a:lnTo>
                      <a:pt x="76" y="31"/>
                    </a:lnTo>
                    <a:lnTo>
                      <a:pt x="71" y="25"/>
                    </a:lnTo>
                    <a:lnTo>
                      <a:pt x="63" y="16"/>
                    </a:lnTo>
                    <a:lnTo>
                      <a:pt x="55" y="10"/>
                    </a:lnTo>
                    <a:lnTo>
                      <a:pt x="41" y="7"/>
                    </a:lnTo>
                    <a:lnTo>
                      <a:pt x="24" y="7"/>
                    </a:lnTo>
                    <a:lnTo>
                      <a:pt x="2" y="15"/>
                    </a:lnTo>
                    <a:lnTo>
                      <a:pt x="0" y="8"/>
                    </a:lnTo>
                    <a:lnTo>
                      <a:pt x="22" y="0"/>
                    </a:lnTo>
                    <a:lnTo>
                      <a:pt x="41" y="0"/>
                    </a:lnTo>
                    <a:lnTo>
                      <a:pt x="57" y="4"/>
                    </a:lnTo>
                    <a:lnTo>
                      <a:pt x="67" y="12"/>
                    </a:lnTo>
                    <a:lnTo>
                      <a:pt x="76" y="20"/>
                    </a:lnTo>
                    <a:lnTo>
                      <a:pt x="80" y="26"/>
                    </a:lnTo>
                    <a:lnTo>
                      <a:pt x="83" y="35"/>
                    </a:lnTo>
                    <a:lnTo>
                      <a:pt x="78" y="39"/>
                    </a:lnTo>
                    <a:close/>
                  </a:path>
                </a:pathLst>
              </a:custGeom>
              <a:solidFill>
                <a:srgbClr val="C195DB"/>
              </a:solidFill>
              <a:ln w="9525">
                <a:noFill/>
                <a:round/>
                <a:headEnd/>
                <a:tailEnd/>
              </a:ln>
            </p:spPr>
            <p:txBody>
              <a:bodyPr/>
              <a:lstStyle/>
              <a:p>
                <a:endParaRPr lang="ru-RU"/>
              </a:p>
            </p:txBody>
          </p:sp>
          <p:sp>
            <p:nvSpPr>
              <p:cNvPr id="163753" name="Freeform 379"/>
              <p:cNvSpPr>
                <a:spLocks/>
              </p:cNvSpPr>
              <p:nvPr/>
            </p:nvSpPr>
            <p:spPr bwMode="auto">
              <a:xfrm>
                <a:off x="1192" y="2614"/>
                <a:ext cx="537" cy="179"/>
              </a:xfrm>
              <a:custGeom>
                <a:avLst/>
                <a:gdLst>
                  <a:gd name="T0" fmla="*/ 537 w 537"/>
                  <a:gd name="T1" fmla="*/ 7 h 179"/>
                  <a:gd name="T2" fmla="*/ 434 w 537"/>
                  <a:gd name="T3" fmla="*/ 55 h 179"/>
                  <a:gd name="T4" fmla="*/ 349 w 537"/>
                  <a:gd name="T5" fmla="*/ 91 h 179"/>
                  <a:gd name="T6" fmla="*/ 259 w 537"/>
                  <a:gd name="T7" fmla="*/ 126 h 179"/>
                  <a:gd name="T8" fmla="*/ 214 w 537"/>
                  <a:gd name="T9" fmla="*/ 142 h 179"/>
                  <a:gd name="T10" fmla="*/ 169 w 537"/>
                  <a:gd name="T11" fmla="*/ 157 h 179"/>
                  <a:gd name="T12" fmla="*/ 92 w 537"/>
                  <a:gd name="T13" fmla="*/ 176 h 179"/>
                  <a:gd name="T14" fmla="*/ 59 w 537"/>
                  <a:gd name="T15" fmla="*/ 179 h 179"/>
                  <a:gd name="T16" fmla="*/ 32 w 537"/>
                  <a:gd name="T17" fmla="*/ 178 h 179"/>
                  <a:gd name="T18" fmla="*/ 10 w 537"/>
                  <a:gd name="T19" fmla="*/ 167 h 179"/>
                  <a:gd name="T20" fmla="*/ 0 w 537"/>
                  <a:gd name="T21" fmla="*/ 154 h 179"/>
                  <a:gd name="T22" fmla="*/ 5 w 537"/>
                  <a:gd name="T23" fmla="*/ 149 h 179"/>
                  <a:gd name="T24" fmla="*/ 15 w 537"/>
                  <a:gd name="T25" fmla="*/ 163 h 179"/>
                  <a:gd name="T26" fmla="*/ 32 w 537"/>
                  <a:gd name="T27" fmla="*/ 171 h 179"/>
                  <a:gd name="T28" fmla="*/ 59 w 537"/>
                  <a:gd name="T29" fmla="*/ 172 h 179"/>
                  <a:gd name="T30" fmla="*/ 91 w 537"/>
                  <a:gd name="T31" fmla="*/ 169 h 179"/>
                  <a:gd name="T32" fmla="*/ 168 w 537"/>
                  <a:gd name="T33" fmla="*/ 150 h 179"/>
                  <a:gd name="T34" fmla="*/ 212 w 537"/>
                  <a:gd name="T35" fmla="*/ 136 h 179"/>
                  <a:gd name="T36" fmla="*/ 258 w 537"/>
                  <a:gd name="T37" fmla="*/ 120 h 179"/>
                  <a:gd name="T38" fmla="*/ 348 w 537"/>
                  <a:gd name="T39" fmla="*/ 85 h 179"/>
                  <a:gd name="T40" fmla="*/ 432 w 537"/>
                  <a:gd name="T41" fmla="*/ 48 h 179"/>
                  <a:gd name="T42" fmla="*/ 536 w 537"/>
                  <a:gd name="T43" fmla="*/ 0 h 179"/>
                  <a:gd name="T44" fmla="*/ 537 w 537"/>
                  <a:gd name="T45" fmla="*/ 7 h 17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537"/>
                  <a:gd name="T70" fmla="*/ 0 h 179"/>
                  <a:gd name="T71" fmla="*/ 537 w 537"/>
                  <a:gd name="T72" fmla="*/ 179 h 17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537" h="179">
                    <a:moveTo>
                      <a:pt x="537" y="7"/>
                    </a:moveTo>
                    <a:lnTo>
                      <a:pt x="434" y="55"/>
                    </a:lnTo>
                    <a:lnTo>
                      <a:pt x="349" y="91"/>
                    </a:lnTo>
                    <a:lnTo>
                      <a:pt x="259" y="126"/>
                    </a:lnTo>
                    <a:lnTo>
                      <a:pt x="214" y="142"/>
                    </a:lnTo>
                    <a:lnTo>
                      <a:pt x="169" y="157"/>
                    </a:lnTo>
                    <a:lnTo>
                      <a:pt x="92" y="176"/>
                    </a:lnTo>
                    <a:lnTo>
                      <a:pt x="59" y="179"/>
                    </a:lnTo>
                    <a:lnTo>
                      <a:pt x="32" y="178"/>
                    </a:lnTo>
                    <a:lnTo>
                      <a:pt x="10" y="167"/>
                    </a:lnTo>
                    <a:lnTo>
                      <a:pt x="0" y="154"/>
                    </a:lnTo>
                    <a:lnTo>
                      <a:pt x="5" y="149"/>
                    </a:lnTo>
                    <a:lnTo>
                      <a:pt x="15" y="163"/>
                    </a:lnTo>
                    <a:lnTo>
                      <a:pt x="32" y="171"/>
                    </a:lnTo>
                    <a:lnTo>
                      <a:pt x="59" y="172"/>
                    </a:lnTo>
                    <a:lnTo>
                      <a:pt x="91" y="169"/>
                    </a:lnTo>
                    <a:lnTo>
                      <a:pt x="168" y="150"/>
                    </a:lnTo>
                    <a:lnTo>
                      <a:pt x="212" y="136"/>
                    </a:lnTo>
                    <a:lnTo>
                      <a:pt x="258" y="120"/>
                    </a:lnTo>
                    <a:lnTo>
                      <a:pt x="348" y="85"/>
                    </a:lnTo>
                    <a:lnTo>
                      <a:pt x="432" y="48"/>
                    </a:lnTo>
                    <a:lnTo>
                      <a:pt x="536" y="0"/>
                    </a:lnTo>
                    <a:lnTo>
                      <a:pt x="537" y="7"/>
                    </a:lnTo>
                    <a:close/>
                  </a:path>
                </a:pathLst>
              </a:custGeom>
              <a:solidFill>
                <a:srgbClr val="C195DB"/>
              </a:solidFill>
              <a:ln w="9525">
                <a:noFill/>
                <a:round/>
                <a:headEnd/>
                <a:tailEnd/>
              </a:ln>
            </p:spPr>
            <p:txBody>
              <a:bodyPr/>
              <a:lstStyle/>
              <a:p>
                <a:endParaRPr lang="ru-RU"/>
              </a:p>
            </p:txBody>
          </p:sp>
          <p:sp>
            <p:nvSpPr>
              <p:cNvPr id="163754" name="Freeform 380"/>
              <p:cNvSpPr>
                <a:spLocks/>
              </p:cNvSpPr>
              <p:nvPr/>
            </p:nvSpPr>
            <p:spPr bwMode="auto">
              <a:xfrm>
                <a:off x="1726" y="2615"/>
                <a:ext cx="2" cy="6"/>
              </a:xfrm>
              <a:custGeom>
                <a:avLst/>
                <a:gdLst>
                  <a:gd name="T0" fmla="*/ 0 w 2"/>
                  <a:gd name="T1" fmla="*/ 0 h 6"/>
                  <a:gd name="T2" fmla="*/ 2 w 2"/>
                  <a:gd name="T3" fmla="*/ 6 h 6"/>
                  <a:gd name="T4" fmla="*/ 0 w 2"/>
                  <a:gd name="T5" fmla="*/ 0 h 6"/>
                  <a:gd name="T6" fmla="*/ 0 60000 65536"/>
                  <a:gd name="T7" fmla="*/ 0 60000 65536"/>
                  <a:gd name="T8" fmla="*/ 0 60000 65536"/>
                  <a:gd name="T9" fmla="*/ 0 w 2"/>
                  <a:gd name="T10" fmla="*/ 0 h 6"/>
                  <a:gd name="T11" fmla="*/ 2 w 2"/>
                  <a:gd name="T12" fmla="*/ 6 h 6"/>
                </a:gdLst>
                <a:ahLst/>
                <a:cxnLst>
                  <a:cxn ang="T6">
                    <a:pos x="T0" y="T1"/>
                  </a:cxn>
                  <a:cxn ang="T7">
                    <a:pos x="T2" y="T3"/>
                  </a:cxn>
                  <a:cxn ang="T8">
                    <a:pos x="T4" y="T5"/>
                  </a:cxn>
                </a:cxnLst>
                <a:rect l="T9" t="T10" r="T11" b="T12"/>
                <a:pathLst>
                  <a:path w="2" h="6">
                    <a:moveTo>
                      <a:pt x="0" y="0"/>
                    </a:moveTo>
                    <a:lnTo>
                      <a:pt x="2" y="6"/>
                    </a:lnTo>
                    <a:lnTo>
                      <a:pt x="0" y="0"/>
                    </a:lnTo>
                    <a:close/>
                  </a:path>
                </a:pathLst>
              </a:custGeom>
              <a:solidFill>
                <a:srgbClr val="C195DB"/>
              </a:solidFill>
              <a:ln w="9525">
                <a:noFill/>
                <a:round/>
                <a:headEnd/>
                <a:tailEnd/>
              </a:ln>
            </p:spPr>
            <p:txBody>
              <a:bodyPr/>
              <a:lstStyle/>
              <a:p>
                <a:endParaRPr lang="ru-RU"/>
              </a:p>
            </p:txBody>
          </p:sp>
          <p:sp>
            <p:nvSpPr>
              <p:cNvPr id="163755" name="Freeform 381"/>
              <p:cNvSpPr>
                <a:spLocks/>
              </p:cNvSpPr>
              <p:nvPr/>
            </p:nvSpPr>
            <p:spPr bwMode="auto">
              <a:xfrm>
                <a:off x="1191" y="2575"/>
                <a:ext cx="526" cy="191"/>
              </a:xfrm>
              <a:custGeom>
                <a:avLst/>
                <a:gdLst>
                  <a:gd name="T0" fmla="*/ 0 w 526"/>
                  <a:gd name="T1" fmla="*/ 191 h 191"/>
                  <a:gd name="T2" fmla="*/ 0 w 526"/>
                  <a:gd name="T3" fmla="*/ 174 h 191"/>
                  <a:gd name="T4" fmla="*/ 5 w 526"/>
                  <a:gd name="T5" fmla="*/ 162 h 191"/>
                  <a:gd name="T6" fmla="*/ 11 w 526"/>
                  <a:gd name="T7" fmla="*/ 155 h 191"/>
                  <a:gd name="T8" fmla="*/ 20 w 526"/>
                  <a:gd name="T9" fmla="*/ 145 h 191"/>
                  <a:gd name="T10" fmla="*/ 32 w 526"/>
                  <a:gd name="T11" fmla="*/ 137 h 191"/>
                  <a:gd name="T12" fmla="*/ 62 w 526"/>
                  <a:gd name="T13" fmla="*/ 121 h 191"/>
                  <a:gd name="T14" fmla="*/ 98 w 526"/>
                  <a:gd name="T15" fmla="*/ 106 h 191"/>
                  <a:gd name="T16" fmla="*/ 139 w 526"/>
                  <a:gd name="T17" fmla="*/ 89 h 191"/>
                  <a:gd name="T18" fmla="*/ 231 w 526"/>
                  <a:gd name="T19" fmla="*/ 63 h 191"/>
                  <a:gd name="T20" fmla="*/ 329 w 526"/>
                  <a:gd name="T21" fmla="*/ 40 h 191"/>
                  <a:gd name="T22" fmla="*/ 417 w 526"/>
                  <a:gd name="T23" fmla="*/ 21 h 191"/>
                  <a:gd name="T24" fmla="*/ 526 w 526"/>
                  <a:gd name="T25" fmla="*/ 0 h 191"/>
                  <a:gd name="T26" fmla="*/ 526 w 526"/>
                  <a:gd name="T27" fmla="*/ 6 h 191"/>
                  <a:gd name="T28" fmla="*/ 417 w 526"/>
                  <a:gd name="T29" fmla="*/ 26 h 191"/>
                  <a:gd name="T30" fmla="*/ 329 w 526"/>
                  <a:gd name="T31" fmla="*/ 45 h 191"/>
                  <a:gd name="T32" fmla="*/ 234 w 526"/>
                  <a:gd name="T33" fmla="*/ 67 h 191"/>
                  <a:gd name="T34" fmla="*/ 142 w 526"/>
                  <a:gd name="T35" fmla="*/ 95 h 191"/>
                  <a:gd name="T36" fmla="*/ 101 w 526"/>
                  <a:gd name="T37" fmla="*/ 110 h 191"/>
                  <a:gd name="T38" fmla="*/ 65 w 526"/>
                  <a:gd name="T39" fmla="*/ 126 h 191"/>
                  <a:gd name="T40" fmla="*/ 36 w 526"/>
                  <a:gd name="T41" fmla="*/ 142 h 191"/>
                  <a:gd name="T42" fmla="*/ 26 w 526"/>
                  <a:gd name="T43" fmla="*/ 149 h 191"/>
                  <a:gd name="T44" fmla="*/ 16 w 526"/>
                  <a:gd name="T45" fmla="*/ 157 h 191"/>
                  <a:gd name="T46" fmla="*/ 9 w 526"/>
                  <a:gd name="T47" fmla="*/ 167 h 191"/>
                  <a:gd name="T48" fmla="*/ 5 w 526"/>
                  <a:gd name="T49" fmla="*/ 174 h 191"/>
                  <a:gd name="T50" fmla="*/ 6 w 526"/>
                  <a:gd name="T51" fmla="*/ 191 h 191"/>
                  <a:gd name="T52" fmla="*/ 0 w 526"/>
                  <a:gd name="T53" fmla="*/ 191 h 19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26"/>
                  <a:gd name="T82" fmla="*/ 0 h 191"/>
                  <a:gd name="T83" fmla="*/ 526 w 526"/>
                  <a:gd name="T84" fmla="*/ 191 h 19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26" h="191">
                    <a:moveTo>
                      <a:pt x="0" y="191"/>
                    </a:moveTo>
                    <a:lnTo>
                      <a:pt x="0" y="174"/>
                    </a:lnTo>
                    <a:lnTo>
                      <a:pt x="5" y="162"/>
                    </a:lnTo>
                    <a:lnTo>
                      <a:pt x="11" y="155"/>
                    </a:lnTo>
                    <a:lnTo>
                      <a:pt x="20" y="145"/>
                    </a:lnTo>
                    <a:lnTo>
                      <a:pt x="32" y="137"/>
                    </a:lnTo>
                    <a:lnTo>
                      <a:pt x="62" y="121"/>
                    </a:lnTo>
                    <a:lnTo>
                      <a:pt x="98" y="106"/>
                    </a:lnTo>
                    <a:lnTo>
                      <a:pt x="139" y="89"/>
                    </a:lnTo>
                    <a:lnTo>
                      <a:pt x="231" y="63"/>
                    </a:lnTo>
                    <a:lnTo>
                      <a:pt x="329" y="40"/>
                    </a:lnTo>
                    <a:lnTo>
                      <a:pt x="417" y="21"/>
                    </a:lnTo>
                    <a:lnTo>
                      <a:pt x="526" y="0"/>
                    </a:lnTo>
                    <a:lnTo>
                      <a:pt x="526" y="6"/>
                    </a:lnTo>
                    <a:lnTo>
                      <a:pt x="417" y="26"/>
                    </a:lnTo>
                    <a:lnTo>
                      <a:pt x="329" y="45"/>
                    </a:lnTo>
                    <a:lnTo>
                      <a:pt x="234" y="67"/>
                    </a:lnTo>
                    <a:lnTo>
                      <a:pt x="142" y="95"/>
                    </a:lnTo>
                    <a:lnTo>
                      <a:pt x="101" y="110"/>
                    </a:lnTo>
                    <a:lnTo>
                      <a:pt x="65" y="126"/>
                    </a:lnTo>
                    <a:lnTo>
                      <a:pt x="36" y="142"/>
                    </a:lnTo>
                    <a:lnTo>
                      <a:pt x="26" y="149"/>
                    </a:lnTo>
                    <a:lnTo>
                      <a:pt x="16" y="157"/>
                    </a:lnTo>
                    <a:lnTo>
                      <a:pt x="9" y="167"/>
                    </a:lnTo>
                    <a:lnTo>
                      <a:pt x="5" y="174"/>
                    </a:lnTo>
                    <a:lnTo>
                      <a:pt x="6" y="191"/>
                    </a:lnTo>
                    <a:lnTo>
                      <a:pt x="0" y="191"/>
                    </a:lnTo>
                    <a:close/>
                  </a:path>
                </a:pathLst>
              </a:custGeom>
              <a:solidFill>
                <a:srgbClr val="C195DB"/>
              </a:solidFill>
              <a:ln w="9525">
                <a:noFill/>
                <a:round/>
                <a:headEnd/>
                <a:tailEnd/>
              </a:ln>
            </p:spPr>
            <p:txBody>
              <a:bodyPr/>
              <a:lstStyle/>
              <a:p>
                <a:endParaRPr lang="ru-RU"/>
              </a:p>
            </p:txBody>
          </p:sp>
          <p:sp>
            <p:nvSpPr>
              <p:cNvPr id="163756" name="Freeform 382"/>
              <p:cNvSpPr>
                <a:spLocks/>
              </p:cNvSpPr>
              <p:nvPr/>
            </p:nvSpPr>
            <p:spPr bwMode="auto">
              <a:xfrm>
                <a:off x="1192" y="2762"/>
                <a:ext cx="6" cy="3"/>
              </a:xfrm>
              <a:custGeom>
                <a:avLst/>
                <a:gdLst>
                  <a:gd name="T0" fmla="*/ 0 w 6"/>
                  <a:gd name="T1" fmla="*/ 3 h 3"/>
                  <a:gd name="T2" fmla="*/ 0 w 6"/>
                  <a:gd name="T3" fmla="*/ 2 h 3"/>
                  <a:gd name="T4" fmla="*/ 6 w 6"/>
                  <a:gd name="T5" fmla="*/ 2 h 3"/>
                  <a:gd name="T6" fmla="*/ 5 w 6"/>
                  <a:gd name="T7" fmla="*/ 0 h 3"/>
                  <a:gd name="T8" fmla="*/ 0 w 6"/>
                  <a:gd name="T9" fmla="*/ 3 h 3"/>
                  <a:gd name="T10" fmla="*/ 0 60000 65536"/>
                  <a:gd name="T11" fmla="*/ 0 60000 65536"/>
                  <a:gd name="T12" fmla="*/ 0 60000 65536"/>
                  <a:gd name="T13" fmla="*/ 0 60000 65536"/>
                  <a:gd name="T14" fmla="*/ 0 60000 65536"/>
                  <a:gd name="T15" fmla="*/ 0 w 6"/>
                  <a:gd name="T16" fmla="*/ 0 h 3"/>
                  <a:gd name="T17" fmla="*/ 6 w 6"/>
                  <a:gd name="T18" fmla="*/ 3 h 3"/>
                </a:gdLst>
                <a:ahLst/>
                <a:cxnLst>
                  <a:cxn ang="T10">
                    <a:pos x="T0" y="T1"/>
                  </a:cxn>
                  <a:cxn ang="T11">
                    <a:pos x="T2" y="T3"/>
                  </a:cxn>
                  <a:cxn ang="T12">
                    <a:pos x="T4" y="T5"/>
                  </a:cxn>
                  <a:cxn ang="T13">
                    <a:pos x="T6" y="T7"/>
                  </a:cxn>
                  <a:cxn ang="T14">
                    <a:pos x="T8" y="T9"/>
                  </a:cxn>
                </a:cxnLst>
                <a:rect l="T15" t="T16" r="T17" b="T18"/>
                <a:pathLst>
                  <a:path w="6" h="3">
                    <a:moveTo>
                      <a:pt x="0" y="3"/>
                    </a:moveTo>
                    <a:lnTo>
                      <a:pt x="0" y="2"/>
                    </a:lnTo>
                    <a:lnTo>
                      <a:pt x="6" y="2"/>
                    </a:lnTo>
                    <a:lnTo>
                      <a:pt x="5" y="0"/>
                    </a:lnTo>
                    <a:lnTo>
                      <a:pt x="0" y="3"/>
                    </a:lnTo>
                    <a:close/>
                  </a:path>
                </a:pathLst>
              </a:custGeom>
              <a:solidFill>
                <a:srgbClr val="C195DB"/>
              </a:solidFill>
              <a:ln w="9525">
                <a:noFill/>
                <a:round/>
                <a:headEnd/>
                <a:tailEnd/>
              </a:ln>
            </p:spPr>
            <p:txBody>
              <a:bodyPr/>
              <a:lstStyle/>
              <a:p>
                <a:endParaRPr lang="ru-RU"/>
              </a:p>
            </p:txBody>
          </p:sp>
          <p:sp>
            <p:nvSpPr>
              <p:cNvPr id="163757" name="Freeform 383"/>
              <p:cNvSpPr>
                <a:spLocks/>
              </p:cNvSpPr>
              <p:nvPr/>
            </p:nvSpPr>
            <p:spPr bwMode="auto">
              <a:xfrm>
                <a:off x="1717" y="2508"/>
                <a:ext cx="51" cy="73"/>
              </a:xfrm>
              <a:custGeom>
                <a:avLst/>
                <a:gdLst>
                  <a:gd name="T0" fmla="*/ 0 w 51"/>
                  <a:gd name="T1" fmla="*/ 68 h 73"/>
                  <a:gd name="T2" fmla="*/ 21 w 51"/>
                  <a:gd name="T3" fmla="*/ 62 h 73"/>
                  <a:gd name="T4" fmla="*/ 33 w 51"/>
                  <a:gd name="T5" fmla="*/ 54 h 73"/>
                  <a:gd name="T6" fmla="*/ 42 w 51"/>
                  <a:gd name="T7" fmla="*/ 42 h 73"/>
                  <a:gd name="T8" fmla="*/ 45 w 51"/>
                  <a:gd name="T9" fmla="*/ 31 h 73"/>
                  <a:gd name="T10" fmla="*/ 47 w 51"/>
                  <a:gd name="T11" fmla="*/ 10 h 73"/>
                  <a:gd name="T12" fmla="*/ 45 w 51"/>
                  <a:gd name="T13" fmla="*/ 3 h 73"/>
                  <a:gd name="T14" fmla="*/ 50 w 51"/>
                  <a:gd name="T15" fmla="*/ 0 h 73"/>
                  <a:gd name="T16" fmla="*/ 51 w 51"/>
                  <a:gd name="T17" fmla="*/ 10 h 73"/>
                  <a:gd name="T18" fmla="*/ 50 w 51"/>
                  <a:gd name="T19" fmla="*/ 31 h 73"/>
                  <a:gd name="T20" fmla="*/ 47 w 51"/>
                  <a:gd name="T21" fmla="*/ 45 h 73"/>
                  <a:gd name="T22" fmla="*/ 38 w 51"/>
                  <a:gd name="T23" fmla="*/ 56 h 73"/>
                  <a:gd name="T24" fmla="*/ 24 w 51"/>
                  <a:gd name="T25" fmla="*/ 66 h 73"/>
                  <a:gd name="T26" fmla="*/ 4 w 51"/>
                  <a:gd name="T27" fmla="*/ 73 h 73"/>
                  <a:gd name="T28" fmla="*/ 0 w 51"/>
                  <a:gd name="T29" fmla="*/ 68 h 7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1"/>
                  <a:gd name="T46" fmla="*/ 0 h 73"/>
                  <a:gd name="T47" fmla="*/ 51 w 51"/>
                  <a:gd name="T48" fmla="*/ 73 h 7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1" h="73">
                    <a:moveTo>
                      <a:pt x="0" y="68"/>
                    </a:moveTo>
                    <a:lnTo>
                      <a:pt x="21" y="62"/>
                    </a:lnTo>
                    <a:lnTo>
                      <a:pt x="33" y="54"/>
                    </a:lnTo>
                    <a:lnTo>
                      <a:pt x="42" y="42"/>
                    </a:lnTo>
                    <a:lnTo>
                      <a:pt x="45" y="31"/>
                    </a:lnTo>
                    <a:lnTo>
                      <a:pt x="47" y="10"/>
                    </a:lnTo>
                    <a:lnTo>
                      <a:pt x="45" y="3"/>
                    </a:lnTo>
                    <a:lnTo>
                      <a:pt x="50" y="0"/>
                    </a:lnTo>
                    <a:lnTo>
                      <a:pt x="51" y="10"/>
                    </a:lnTo>
                    <a:lnTo>
                      <a:pt x="50" y="31"/>
                    </a:lnTo>
                    <a:lnTo>
                      <a:pt x="47" y="45"/>
                    </a:lnTo>
                    <a:lnTo>
                      <a:pt x="38" y="56"/>
                    </a:lnTo>
                    <a:lnTo>
                      <a:pt x="24" y="66"/>
                    </a:lnTo>
                    <a:lnTo>
                      <a:pt x="4" y="73"/>
                    </a:lnTo>
                    <a:lnTo>
                      <a:pt x="0" y="68"/>
                    </a:lnTo>
                    <a:close/>
                  </a:path>
                </a:pathLst>
              </a:custGeom>
              <a:solidFill>
                <a:srgbClr val="C195DB"/>
              </a:solidFill>
              <a:ln w="9525">
                <a:noFill/>
                <a:round/>
                <a:headEnd/>
                <a:tailEnd/>
              </a:ln>
            </p:spPr>
            <p:txBody>
              <a:bodyPr/>
              <a:lstStyle/>
              <a:p>
                <a:endParaRPr lang="ru-RU"/>
              </a:p>
            </p:txBody>
          </p:sp>
          <p:sp>
            <p:nvSpPr>
              <p:cNvPr id="163758" name="Freeform 384"/>
              <p:cNvSpPr>
                <a:spLocks/>
              </p:cNvSpPr>
              <p:nvPr/>
            </p:nvSpPr>
            <p:spPr bwMode="auto">
              <a:xfrm>
                <a:off x="1717" y="2576"/>
                <a:ext cx="4" cy="5"/>
              </a:xfrm>
              <a:custGeom>
                <a:avLst/>
                <a:gdLst>
                  <a:gd name="T0" fmla="*/ 2 w 4"/>
                  <a:gd name="T1" fmla="*/ 5 h 5"/>
                  <a:gd name="T2" fmla="*/ 4 w 4"/>
                  <a:gd name="T3" fmla="*/ 5 h 5"/>
                  <a:gd name="T4" fmla="*/ 0 w 4"/>
                  <a:gd name="T5" fmla="*/ 0 h 5"/>
                  <a:gd name="T6" fmla="*/ 2 w 4"/>
                  <a:gd name="T7" fmla="*/ 0 h 5"/>
                  <a:gd name="T8" fmla="*/ 2 w 4"/>
                  <a:gd name="T9" fmla="*/ 5 h 5"/>
                  <a:gd name="T10" fmla="*/ 0 60000 65536"/>
                  <a:gd name="T11" fmla="*/ 0 60000 65536"/>
                  <a:gd name="T12" fmla="*/ 0 60000 65536"/>
                  <a:gd name="T13" fmla="*/ 0 60000 65536"/>
                  <a:gd name="T14" fmla="*/ 0 60000 65536"/>
                  <a:gd name="T15" fmla="*/ 0 w 4"/>
                  <a:gd name="T16" fmla="*/ 0 h 5"/>
                  <a:gd name="T17" fmla="*/ 4 w 4"/>
                  <a:gd name="T18" fmla="*/ 5 h 5"/>
                </a:gdLst>
                <a:ahLst/>
                <a:cxnLst>
                  <a:cxn ang="T10">
                    <a:pos x="T0" y="T1"/>
                  </a:cxn>
                  <a:cxn ang="T11">
                    <a:pos x="T2" y="T3"/>
                  </a:cxn>
                  <a:cxn ang="T12">
                    <a:pos x="T4" y="T5"/>
                  </a:cxn>
                  <a:cxn ang="T13">
                    <a:pos x="T6" y="T7"/>
                  </a:cxn>
                  <a:cxn ang="T14">
                    <a:pos x="T8" y="T9"/>
                  </a:cxn>
                </a:cxnLst>
                <a:rect l="T15" t="T16" r="T17" b="T18"/>
                <a:pathLst>
                  <a:path w="4" h="5">
                    <a:moveTo>
                      <a:pt x="2" y="5"/>
                    </a:moveTo>
                    <a:lnTo>
                      <a:pt x="4" y="5"/>
                    </a:lnTo>
                    <a:lnTo>
                      <a:pt x="0" y="0"/>
                    </a:lnTo>
                    <a:lnTo>
                      <a:pt x="2" y="0"/>
                    </a:lnTo>
                    <a:lnTo>
                      <a:pt x="2" y="5"/>
                    </a:lnTo>
                    <a:close/>
                  </a:path>
                </a:pathLst>
              </a:custGeom>
              <a:solidFill>
                <a:srgbClr val="C195DB"/>
              </a:solidFill>
              <a:ln w="9525">
                <a:noFill/>
                <a:round/>
                <a:headEnd/>
                <a:tailEnd/>
              </a:ln>
            </p:spPr>
            <p:txBody>
              <a:bodyPr/>
              <a:lstStyle/>
              <a:p>
                <a:endParaRPr lang="ru-RU"/>
              </a:p>
            </p:txBody>
          </p:sp>
          <p:sp>
            <p:nvSpPr>
              <p:cNvPr id="163759" name="Freeform 385"/>
              <p:cNvSpPr>
                <a:spLocks/>
              </p:cNvSpPr>
              <p:nvPr/>
            </p:nvSpPr>
            <p:spPr bwMode="auto">
              <a:xfrm>
                <a:off x="1558" y="2983"/>
                <a:ext cx="471" cy="421"/>
              </a:xfrm>
              <a:custGeom>
                <a:avLst/>
                <a:gdLst>
                  <a:gd name="T0" fmla="*/ 471 w 471"/>
                  <a:gd name="T1" fmla="*/ 0 h 421"/>
                  <a:gd name="T2" fmla="*/ 454 w 471"/>
                  <a:gd name="T3" fmla="*/ 20 h 421"/>
                  <a:gd name="T4" fmla="*/ 410 w 471"/>
                  <a:gd name="T5" fmla="*/ 76 h 421"/>
                  <a:gd name="T6" fmla="*/ 380 w 471"/>
                  <a:gd name="T7" fmla="*/ 112 h 421"/>
                  <a:gd name="T8" fmla="*/ 347 w 471"/>
                  <a:gd name="T9" fmla="*/ 154 h 421"/>
                  <a:gd name="T10" fmla="*/ 309 w 471"/>
                  <a:gd name="T11" fmla="*/ 197 h 421"/>
                  <a:gd name="T12" fmla="*/ 271 w 471"/>
                  <a:gd name="T13" fmla="*/ 239 h 421"/>
                  <a:gd name="T14" fmla="*/ 251 w 471"/>
                  <a:gd name="T15" fmla="*/ 259 h 421"/>
                  <a:gd name="T16" fmla="*/ 232 w 471"/>
                  <a:gd name="T17" fmla="*/ 280 h 421"/>
                  <a:gd name="T18" fmla="*/ 191 w 471"/>
                  <a:gd name="T19" fmla="*/ 320 h 421"/>
                  <a:gd name="T20" fmla="*/ 172 w 471"/>
                  <a:gd name="T21" fmla="*/ 337 h 421"/>
                  <a:gd name="T22" fmla="*/ 153 w 471"/>
                  <a:gd name="T23" fmla="*/ 355 h 421"/>
                  <a:gd name="T24" fmla="*/ 134 w 471"/>
                  <a:gd name="T25" fmla="*/ 370 h 421"/>
                  <a:gd name="T26" fmla="*/ 116 w 471"/>
                  <a:gd name="T27" fmla="*/ 385 h 421"/>
                  <a:gd name="T28" fmla="*/ 99 w 471"/>
                  <a:gd name="T29" fmla="*/ 396 h 421"/>
                  <a:gd name="T30" fmla="*/ 82 w 471"/>
                  <a:gd name="T31" fmla="*/ 406 h 421"/>
                  <a:gd name="T32" fmla="*/ 67 w 471"/>
                  <a:gd name="T33" fmla="*/ 413 h 421"/>
                  <a:gd name="T34" fmla="*/ 52 w 471"/>
                  <a:gd name="T35" fmla="*/ 418 h 421"/>
                  <a:gd name="T36" fmla="*/ 39 w 471"/>
                  <a:gd name="T37" fmla="*/ 421 h 421"/>
                  <a:gd name="T38" fmla="*/ 33 w 471"/>
                  <a:gd name="T39" fmla="*/ 421 h 421"/>
                  <a:gd name="T40" fmla="*/ 27 w 471"/>
                  <a:gd name="T41" fmla="*/ 419 h 421"/>
                  <a:gd name="T42" fmla="*/ 22 w 471"/>
                  <a:gd name="T43" fmla="*/ 419 h 421"/>
                  <a:gd name="T44" fmla="*/ 18 w 471"/>
                  <a:gd name="T45" fmla="*/ 417 h 421"/>
                  <a:gd name="T46" fmla="*/ 13 w 471"/>
                  <a:gd name="T47" fmla="*/ 414 h 421"/>
                  <a:gd name="T48" fmla="*/ 9 w 471"/>
                  <a:gd name="T49" fmla="*/ 410 h 421"/>
                  <a:gd name="T50" fmla="*/ 5 w 471"/>
                  <a:gd name="T51" fmla="*/ 406 h 421"/>
                  <a:gd name="T52" fmla="*/ 3 w 471"/>
                  <a:gd name="T53" fmla="*/ 401 h 421"/>
                  <a:gd name="T54" fmla="*/ 2 w 471"/>
                  <a:gd name="T55" fmla="*/ 396 h 421"/>
                  <a:gd name="T56" fmla="*/ 0 w 471"/>
                  <a:gd name="T57" fmla="*/ 391 h 421"/>
                  <a:gd name="T58" fmla="*/ 0 w 471"/>
                  <a:gd name="T59" fmla="*/ 385 h 421"/>
                  <a:gd name="T60" fmla="*/ 2 w 471"/>
                  <a:gd name="T61" fmla="*/ 380 h 421"/>
                  <a:gd name="T62" fmla="*/ 3 w 471"/>
                  <a:gd name="T63" fmla="*/ 374 h 421"/>
                  <a:gd name="T64" fmla="*/ 5 w 471"/>
                  <a:gd name="T65" fmla="*/ 367 h 421"/>
                  <a:gd name="T66" fmla="*/ 11 w 471"/>
                  <a:gd name="T67" fmla="*/ 353 h 421"/>
                  <a:gd name="T68" fmla="*/ 21 w 471"/>
                  <a:gd name="T69" fmla="*/ 339 h 421"/>
                  <a:gd name="T70" fmla="*/ 33 w 471"/>
                  <a:gd name="T71" fmla="*/ 325 h 421"/>
                  <a:gd name="T72" fmla="*/ 46 w 471"/>
                  <a:gd name="T73" fmla="*/ 309 h 421"/>
                  <a:gd name="T74" fmla="*/ 62 w 471"/>
                  <a:gd name="T75" fmla="*/ 293 h 421"/>
                  <a:gd name="T76" fmla="*/ 80 w 471"/>
                  <a:gd name="T77" fmla="*/ 276 h 421"/>
                  <a:gd name="T78" fmla="*/ 120 w 471"/>
                  <a:gd name="T79" fmla="*/ 241 h 421"/>
                  <a:gd name="T80" fmla="*/ 162 w 471"/>
                  <a:gd name="T81" fmla="*/ 206 h 421"/>
                  <a:gd name="T82" fmla="*/ 209 w 471"/>
                  <a:gd name="T83" fmla="*/ 171 h 421"/>
                  <a:gd name="T84" fmla="*/ 257 w 471"/>
                  <a:gd name="T85" fmla="*/ 137 h 421"/>
                  <a:gd name="T86" fmla="*/ 303 w 471"/>
                  <a:gd name="T87" fmla="*/ 106 h 421"/>
                  <a:gd name="T88" fmla="*/ 347 w 471"/>
                  <a:gd name="T89" fmla="*/ 77 h 421"/>
                  <a:gd name="T90" fmla="*/ 387 w 471"/>
                  <a:gd name="T91" fmla="*/ 50 h 421"/>
                  <a:gd name="T92" fmla="*/ 421 w 471"/>
                  <a:gd name="T93" fmla="*/ 30 h 421"/>
                  <a:gd name="T94" fmla="*/ 447 w 471"/>
                  <a:gd name="T95" fmla="*/ 14 h 421"/>
                  <a:gd name="T96" fmla="*/ 471 w 471"/>
                  <a:gd name="T97" fmla="*/ 0 h 42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71"/>
                  <a:gd name="T148" fmla="*/ 0 h 421"/>
                  <a:gd name="T149" fmla="*/ 471 w 471"/>
                  <a:gd name="T150" fmla="*/ 421 h 42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71" h="421">
                    <a:moveTo>
                      <a:pt x="471" y="0"/>
                    </a:moveTo>
                    <a:lnTo>
                      <a:pt x="454" y="20"/>
                    </a:lnTo>
                    <a:lnTo>
                      <a:pt x="410" y="76"/>
                    </a:lnTo>
                    <a:lnTo>
                      <a:pt x="380" y="112"/>
                    </a:lnTo>
                    <a:lnTo>
                      <a:pt x="347" y="154"/>
                    </a:lnTo>
                    <a:lnTo>
                      <a:pt x="309" y="197"/>
                    </a:lnTo>
                    <a:lnTo>
                      <a:pt x="271" y="239"/>
                    </a:lnTo>
                    <a:lnTo>
                      <a:pt x="251" y="259"/>
                    </a:lnTo>
                    <a:lnTo>
                      <a:pt x="232" y="280"/>
                    </a:lnTo>
                    <a:lnTo>
                      <a:pt x="191" y="320"/>
                    </a:lnTo>
                    <a:lnTo>
                      <a:pt x="172" y="337"/>
                    </a:lnTo>
                    <a:lnTo>
                      <a:pt x="153" y="355"/>
                    </a:lnTo>
                    <a:lnTo>
                      <a:pt x="134" y="370"/>
                    </a:lnTo>
                    <a:lnTo>
                      <a:pt x="116" y="385"/>
                    </a:lnTo>
                    <a:lnTo>
                      <a:pt x="99" y="396"/>
                    </a:lnTo>
                    <a:lnTo>
                      <a:pt x="82" y="406"/>
                    </a:lnTo>
                    <a:lnTo>
                      <a:pt x="67" y="413"/>
                    </a:lnTo>
                    <a:lnTo>
                      <a:pt x="52" y="418"/>
                    </a:lnTo>
                    <a:lnTo>
                      <a:pt x="39" y="421"/>
                    </a:lnTo>
                    <a:lnTo>
                      <a:pt x="33" y="421"/>
                    </a:lnTo>
                    <a:lnTo>
                      <a:pt x="27" y="419"/>
                    </a:lnTo>
                    <a:lnTo>
                      <a:pt x="22" y="419"/>
                    </a:lnTo>
                    <a:lnTo>
                      <a:pt x="18" y="417"/>
                    </a:lnTo>
                    <a:lnTo>
                      <a:pt x="13" y="414"/>
                    </a:lnTo>
                    <a:lnTo>
                      <a:pt x="9" y="410"/>
                    </a:lnTo>
                    <a:lnTo>
                      <a:pt x="5" y="406"/>
                    </a:lnTo>
                    <a:lnTo>
                      <a:pt x="3" y="401"/>
                    </a:lnTo>
                    <a:lnTo>
                      <a:pt x="2" y="396"/>
                    </a:lnTo>
                    <a:lnTo>
                      <a:pt x="0" y="391"/>
                    </a:lnTo>
                    <a:lnTo>
                      <a:pt x="0" y="385"/>
                    </a:lnTo>
                    <a:lnTo>
                      <a:pt x="2" y="380"/>
                    </a:lnTo>
                    <a:lnTo>
                      <a:pt x="3" y="374"/>
                    </a:lnTo>
                    <a:lnTo>
                      <a:pt x="5" y="367"/>
                    </a:lnTo>
                    <a:lnTo>
                      <a:pt x="11" y="353"/>
                    </a:lnTo>
                    <a:lnTo>
                      <a:pt x="21" y="339"/>
                    </a:lnTo>
                    <a:lnTo>
                      <a:pt x="33" y="325"/>
                    </a:lnTo>
                    <a:lnTo>
                      <a:pt x="46" y="309"/>
                    </a:lnTo>
                    <a:lnTo>
                      <a:pt x="62" y="293"/>
                    </a:lnTo>
                    <a:lnTo>
                      <a:pt x="80" y="276"/>
                    </a:lnTo>
                    <a:lnTo>
                      <a:pt x="120" y="241"/>
                    </a:lnTo>
                    <a:lnTo>
                      <a:pt x="162" y="206"/>
                    </a:lnTo>
                    <a:lnTo>
                      <a:pt x="209" y="171"/>
                    </a:lnTo>
                    <a:lnTo>
                      <a:pt x="257" y="137"/>
                    </a:lnTo>
                    <a:lnTo>
                      <a:pt x="303" y="106"/>
                    </a:lnTo>
                    <a:lnTo>
                      <a:pt x="347" y="77"/>
                    </a:lnTo>
                    <a:lnTo>
                      <a:pt x="387" y="50"/>
                    </a:lnTo>
                    <a:lnTo>
                      <a:pt x="421" y="30"/>
                    </a:lnTo>
                    <a:lnTo>
                      <a:pt x="447" y="14"/>
                    </a:lnTo>
                    <a:lnTo>
                      <a:pt x="471" y="0"/>
                    </a:lnTo>
                    <a:close/>
                  </a:path>
                </a:pathLst>
              </a:custGeom>
              <a:solidFill>
                <a:srgbClr val="844CD6"/>
              </a:solidFill>
              <a:ln w="9525">
                <a:noFill/>
                <a:round/>
                <a:headEnd/>
                <a:tailEnd/>
              </a:ln>
            </p:spPr>
            <p:txBody>
              <a:bodyPr/>
              <a:lstStyle/>
              <a:p>
                <a:endParaRPr lang="ru-RU"/>
              </a:p>
            </p:txBody>
          </p:sp>
          <p:sp>
            <p:nvSpPr>
              <p:cNvPr id="163760" name="Freeform 386"/>
              <p:cNvSpPr>
                <a:spLocks/>
              </p:cNvSpPr>
              <p:nvPr/>
            </p:nvSpPr>
            <p:spPr bwMode="auto">
              <a:xfrm>
                <a:off x="1560" y="2979"/>
                <a:ext cx="469" cy="427"/>
              </a:xfrm>
              <a:custGeom>
                <a:avLst/>
                <a:gdLst>
                  <a:gd name="T0" fmla="*/ 469 w 469"/>
                  <a:gd name="T1" fmla="*/ 5 h 427"/>
                  <a:gd name="T2" fmla="*/ 409 w 469"/>
                  <a:gd name="T3" fmla="*/ 80 h 427"/>
                  <a:gd name="T4" fmla="*/ 344 w 469"/>
                  <a:gd name="T5" fmla="*/ 158 h 427"/>
                  <a:gd name="T6" fmla="*/ 268 w 469"/>
                  <a:gd name="T7" fmla="*/ 243 h 427"/>
                  <a:gd name="T8" fmla="*/ 188 w 469"/>
                  <a:gd name="T9" fmla="*/ 324 h 427"/>
                  <a:gd name="T10" fmla="*/ 150 w 469"/>
                  <a:gd name="T11" fmla="*/ 359 h 427"/>
                  <a:gd name="T12" fmla="*/ 114 w 469"/>
                  <a:gd name="T13" fmla="*/ 387 h 427"/>
                  <a:gd name="T14" fmla="*/ 77 w 469"/>
                  <a:gd name="T15" fmla="*/ 410 h 427"/>
                  <a:gd name="T16" fmla="*/ 47 w 469"/>
                  <a:gd name="T17" fmla="*/ 423 h 427"/>
                  <a:gd name="T18" fmla="*/ 34 w 469"/>
                  <a:gd name="T19" fmla="*/ 427 h 427"/>
                  <a:gd name="T20" fmla="*/ 22 w 469"/>
                  <a:gd name="T21" fmla="*/ 425 h 427"/>
                  <a:gd name="T22" fmla="*/ 12 w 469"/>
                  <a:gd name="T23" fmla="*/ 422 h 427"/>
                  <a:gd name="T24" fmla="*/ 0 w 469"/>
                  <a:gd name="T25" fmla="*/ 414 h 427"/>
                  <a:gd name="T26" fmla="*/ 5 w 469"/>
                  <a:gd name="T27" fmla="*/ 409 h 427"/>
                  <a:gd name="T28" fmla="*/ 14 w 469"/>
                  <a:gd name="T29" fmla="*/ 416 h 427"/>
                  <a:gd name="T30" fmla="*/ 22 w 469"/>
                  <a:gd name="T31" fmla="*/ 419 h 427"/>
                  <a:gd name="T32" fmla="*/ 34 w 469"/>
                  <a:gd name="T33" fmla="*/ 420 h 427"/>
                  <a:gd name="T34" fmla="*/ 45 w 469"/>
                  <a:gd name="T35" fmla="*/ 417 h 427"/>
                  <a:gd name="T36" fmla="*/ 75 w 469"/>
                  <a:gd name="T37" fmla="*/ 405 h 427"/>
                  <a:gd name="T38" fmla="*/ 109 w 469"/>
                  <a:gd name="T39" fmla="*/ 382 h 427"/>
                  <a:gd name="T40" fmla="*/ 145 w 469"/>
                  <a:gd name="T41" fmla="*/ 354 h 427"/>
                  <a:gd name="T42" fmla="*/ 183 w 469"/>
                  <a:gd name="T43" fmla="*/ 319 h 427"/>
                  <a:gd name="T44" fmla="*/ 263 w 469"/>
                  <a:gd name="T45" fmla="*/ 239 h 427"/>
                  <a:gd name="T46" fmla="*/ 340 w 469"/>
                  <a:gd name="T47" fmla="*/ 153 h 427"/>
                  <a:gd name="T48" fmla="*/ 404 w 469"/>
                  <a:gd name="T49" fmla="*/ 76 h 427"/>
                  <a:gd name="T50" fmla="*/ 464 w 469"/>
                  <a:gd name="T51" fmla="*/ 0 h 427"/>
                  <a:gd name="T52" fmla="*/ 469 w 469"/>
                  <a:gd name="T53" fmla="*/ 5 h 4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69"/>
                  <a:gd name="T82" fmla="*/ 0 h 427"/>
                  <a:gd name="T83" fmla="*/ 469 w 469"/>
                  <a:gd name="T84" fmla="*/ 427 h 4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69" h="427">
                    <a:moveTo>
                      <a:pt x="469" y="5"/>
                    </a:moveTo>
                    <a:lnTo>
                      <a:pt x="409" y="80"/>
                    </a:lnTo>
                    <a:lnTo>
                      <a:pt x="344" y="158"/>
                    </a:lnTo>
                    <a:lnTo>
                      <a:pt x="268" y="243"/>
                    </a:lnTo>
                    <a:lnTo>
                      <a:pt x="188" y="324"/>
                    </a:lnTo>
                    <a:lnTo>
                      <a:pt x="150" y="359"/>
                    </a:lnTo>
                    <a:lnTo>
                      <a:pt x="114" y="387"/>
                    </a:lnTo>
                    <a:lnTo>
                      <a:pt x="77" y="410"/>
                    </a:lnTo>
                    <a:lnTo>
                      <a:pt x="47" y="423"/>
                    </a:lnTo>
                    <a:lnTo>
                      <a:pt x="34" y="427"/>
                    </a:lnTo>
                    <a:lnTo>
                      <a:pt x="22" y="425"/>
                    </a:lnTo>
                    <a:lnTo>
                      <a:pt x="12" y="422"/>
                    </a:lnTo>
                    <a:lnTo>
                      <a:pt x="0" y="414"/>
                    </a:lnTo>
                    <a:lnTo>
                      <a:pt x="5" y="409"/>
                    </a:lnTo>
                    <a:lnTo>
                      <a:pt x="14" y="416"/>
                    </a:lnTo>
                    <a:lnTo>
                      <a:pt x="22" y="419"/>
                    </a:lnTo>
                    <a:lnTo>
                      <a:pt x="34" y="420"/>
                    </a:lnTo>
                    <a:lnTo>
                      <a:pt x="45" y="417"/>
                    </a:lnTo>
                    <a:lnTo>
                      <a:pt x="75" y="405"/>
                    </a:lnTo>
                    <a:lnTo>
                      <a:pt x="109" y="382"/>
                    </a:lnTo>
                    <a:lnTo>
                      <a:pt x="145" y="354"/>
                    </a:lnTo>
                    <a:lnTo>
                      <a:pt x="183" y="319"/>
                    </a:lnTo>
                    <a:lnTo>
                      <a:pt x="263" y="239"/>
                    </a:lnTo>
                    <a:lnTo>
                      <a:pt x="340" y="153"/>
                    </a:lnTo>
                    <a:lnTo>
                      <a:pt x="404" y="76"/>
                    </a:lnTo>
                    <a:lnTo>
                      <a:pt x="464" y="0"/>
                    </a:lnTo>
                    <a:lnTo>
                      <a:pt x="469" y="5"/>
                    </a:lnTo>
                    <a:close/>
                  </a:path>
                </a:pathLst>
              </a:custGeom>
              <a:solidFill>
                <a:srgbClr val="844CD6"/>
              </a:solidFill>
              <a:ln w="9525">
                <a:noFill/>
                <a:round/>
                <a:headEnd/>
                <a:tailEnd/>
              </a:ln>
            </p:spPr>
            <p:txBody>
              <a:bodyPr/>
              <a:lstStyle/>
              <a:p>
                <a:endParaRPr lang="ru-RU"/>
              </a:p>
            </p:txBody>
          </p:sp>
          <p:sp>
            <p:nvSpPr>
              <p:cNvPr id="163761" name="Freeform 387"/>
              <p:cNvSpPr>
                <a:spLocks/>
              </p:cNvSpPr>
              <p:nvPr/>
            </p:nvSpPr>
            <p:spPr bwMode="auto">
              <a:xfrm>
                <a:off x="1554" y="2979"/>
                <a:ext cx="475" cy="415"/>
              </a:xfrm>
              <a:custGeom>
                <a:avLst/>
                <a:gdLst>
                  <a:gd name="T0" fmla="*/ 7 w 475"/>
                  <a:gd name="T1" fmla="*/ 415 h 415"/>
                  <a:gd name="T2" fmla="*/ 2 w 475"/>
                  <a:gd name="T3" fmla="*/ 406 h 415"/>
                  <a:gd name="T4" fmla="*/ 0 w 475"/>
                  <a:gd name="T5" fmla="*/ 394 h 415"/>
                  <a:gd name="T6" fmla="*/ 4 w 475"/>
                  <a:gd name="T7" fmla="*/ 369 h 415"/>
                  <a:gd name="T8" fmla="*/ 20 w 475"/>
                  <a:gd name="T9" fmla="*/ 339 h 415"/>
                  <a:gd name="T10" fmla="*/ 47 w 475"/>
                  <a:gd name="T11" fmla="*/ 310 h 415"/>
                  <a:gd name="T12" fmla="*/ 80 w 475"/>
                  <a:gd name="T13" fmla="*/ 277 h 415"/>
                  <a:gd name="T14" fmla="*/ 119 w 475"/>
                  <a:gd name="T15" fmla="*/ 241 h 415"/>
                  <a:gd name="T16" fmla="*/ 161 w 475"/>
                  <a:gd name="T17" fmla="*/ 206 h 415"/>
                  <a:gd name="T18" fmla="*/ 209 w 475"/>
                  <a:gd name="T19" fmla="*/ 171 h 415"/>
                  <a:gd name="T20" fmla="*/ 303 w 475"/>
                  <a:gd name="T21" fmla="*/ 106 h 415"/>
                  <a:gd name="T22" fmla="*/ 387 w 475"/>
                  <a:gd name="T23" fmla="*/ 50 h 415"/>
                  <a:gd name="T24" fmla="*/ 470 w 475"/>
                  <a:gd name="T25" fmla="*/ 0 h 415"/>
                  <a:gd name="T26" fmla="*/ 475 w 475"/>
                  <a:gd name="T27" fmla="*/ 5 h 415"/>
                  <a:gd name="T28" fmla="*/ 391 w 475"/>
                  <a:gd name="T29" fmla="*/ 55 h 415"/>
                  <a:gd name="T30" fmla="*/ 308 w 475"/>
                  <a:gd name="T31" fmla="*/ 111 h 415"/>
                  <a:gd name="T32" fmla="*/ 213 w 475"/>
                  <a:gd name="T33" fmla="*/ 176 h 415"/>
                  <a:gd name="T34" fmla="*/ 166 w 475"/>
                  <a:gd name="T35" fmla="*/ 210 h 415"/>
                  <a:gd name="T36" fmla="*/ 124 w 475"/>
                  <a:gd name="T37" fmla="*/ 246 h 415"/>
                  <a:gd name="T38" fmla="*/ 84 w 475"/>
                  <a:gd name="T39" fmla="*/ 280 h 415"/>
                  <a:gd name="T40" fmla="*/ 52 w 475"/>
                  <a:gd name="T41" fmla="*/ 314 h 415"/>
                  <a:gd name="T42" fmla="*/ 24 w 475"/>
                  <a:gd name="T43" fmla="*/ 344 h 415"/>
                  <a:gd name="T44" fmla="*/ 9 w 475"/>
                  <a:gd name="T45" fmla="*/ 372 h 415"/>
                  <a:gd name="T46" fmla="*/ 4 w 475"/>
                  <a:gd name="T47" fmla="*/ 394 h 415"/>
                  <a:gd name="T48" fmla="*/ 7 w 475"/>
                  <a:gd name="T49" fmla="*/ 400 h 415"/>
                  <a:gd name="T50" fmla="*/ 13 w 475"/>
                  <a:gd name="T51" fmla="*/ 410 h 415"/>
                  <a:gd name="T52" fmla="*/ 7 w 475"/>
                  <a:gd name="T53" fmla="*/ 415 h 41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75"/>
                  <a:gd name="T82" fmla="*/ 0 h 415"/>
                  <a:gd name="T83" fmla="*/ 475 w 475"/>
                  <a:gd name="T84" fmla="*/ 415 h 41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75" h="415">
                    <a:moveTo>
                      <a:pt x="7" y="415"/>
                    </a:moveTo>
                    <a:lnTo>
                      <a:pt x="2" y="406"/>
                    </a:lnTo>
                    <a:lnTo>
                      <a:pt x="0" y="394"/>
                    </a:lnTo>
                    <a:lnTo>
                      <a:pt x="4" y="369"/>
                    </a:lnTo>
                    <a:lnTo>
                      <a:pt x="20" y="339"/>
                    </a:lnTo>
                    <a:lnTo>
                      <a:pt x="47" y="310"/>
                    </a:lnTo>
                    <a:lnTo>
                      <a:pt x="80" y="277"/>
                    </a:lnTo>
                    <a:lnTo>
                      <a:pt x="119" y="241"/>
                    </a:lnTo>
                    <a:lnTo>
                      <a:pt x="161" y="206"/>
                    </a:lnTo>
                    <a:lnTo>
                      <a:pt x="209" y="171"/>
                    </a:lnTo>
                    <a:lnTo>
                      <a:pt x="303" y="106"/>
                    </a:lnTo>
                    <a:lnTo>
                      <a:pt x="387" y="50"/>
                    </a:lnTo>
                    <a:lnTo>
                      <a:pt x="470" y="0"/>
                    </a:lnTo>
                    <a:lnTo>
                      <a:pt x="475" y="5"/>
                    </a:lnTo>
                    <a:lnTo>
                      <a:pt x="391" y="55"/>
                    </a:lnTo>
                    <a:lnTo>
                      <a:pt x="308" y="111"/>
                    </a:lnTo>
                    <a:lnTo>
                      <a:pt x="213" y="176"/>
                    </a:lnTo>
                    <a:lnTo>
                      <a:pt x="166" y="210"/>
                    </a:lnTo>
                    <a:lnTo>
                      <a:pt x="124" y="246"/>
                    </a:lnTo>
                    <a:lnTo>
                      <a:pt x="84" y="280"/>
                    </a:lnTo>
                    <a:lnTo>
                      <a:pt x="52" y="314"/>
                    </a:lnTo>
                    <a:lnTo>
                      <a:pt x="24" y="344"/>
                    </a:lnTo>
                    <a:lnTo>
                      <a:pt x="9" y="372"/>
                    </a:lnTo>
                    <a:lnTo>
                      <a:pt x="4" y="394"/>
                    </a:lnTo>
                    <a:lnTo>
                      <a:pt x="7" y="400"/>
                    </a:lnTo>
                    <a:lnTo>
                      <a:pt x="13" y="410"/>
                    </a:lnTo>
                    <a:lnTo>
                      <a:pt x="7" y="415"/>
                    </a:lnTo>
                    <a:close/>
                  </a:path>
                </a:pathLst>
              </a:custGeom>
              <a:solidFill>
                <a:srgbClr val="844CD6"/>
              </a:solidFill>
              <a:ln w="9525">
                <a:noFill/>
                <a:round/>
                <a:headEnd/>
                <a:tailEnd/>
              </a:ln>
            </p:spPr>
            <p:txBody>
              <a:bodyPr/>
              <a:lstStyle/>
              <a:p>
                <a:endParaRPr lang="ru-RU"/>
              </a:p>
            </p:txBody>
          </p:sp>
          <p:sp>
            <p:nvSpPr>
              <p:cNvPr id="163762" name="Freeform 388"/>
              <p:cNvSpPr>
                <a:spLocks/>
              </p:cNvSpPr>
              <p:nvPr/>
            </p:nvSpPr>
            <p:spPr bwMode="auto">
              <a:xfrm>
                <a:off x="1561" y="3389"/>
                <a:ext cx="6" cy="5"/>
              </a:xfrm>
              <a:custGeom>
                <a:avLst/>
                <a:gdLst>
                  <a:gd name="T0" fmla="*/ 0 w 6"/>
                  <a:gd name="T1" fmla="*/ 5 h 5"/>
                  <a:gd name="T2" fmla="*/ 6 w 6"/>
                  <a:gd name="T3" fmla="*/ 0 h 5"/>
                  <a:gd name="T4" fmla="*/ 0 w 6"/>
                  <a:gd name="T5" fmla="*/ 5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0" y="5"/>
                    </a:moveTo>
                    <a:lnTo>
                      <a:pt x="6" y="0"/>
                    </a:lnTo>
                    <a:lnTo>
                      <a:pt x="0" y="5"/>
                    </a:lnTo>
                    <a:close/>
                  </a:path>
                </a:pathLst>
              </a:custGeom>
              <a:solidFill>
                <a:srgbClr val="844CD6"/>
              </a:solidFill>
              <a:ln w="9525">
                <a:noFill/>
                <a:round/>
                <a:headEnd/>
                <a:tailEnd/>
              </a:ln>
            </p:spPr>
            <p:txBody>
              <a:bodyPr/>
              <a:lstStyle/>
              <a:p>
                <a:endParaRPr lang="ru-RU"/>
              </a:p>
            </p:txBody>
          </p:sp>
          <p:sp>
            <p:nvSpPr>
              <p:cNvPr id="163763" name="Freeform 389"/>
              <p:cNvSpPr>
                <a:spLocks/>
              </p:cNvSpPr>
              <p:nvPr/>
            </p:nvSpPr>
            <p:spPr bwMode="auto">
              <a:xfrm>
                <a:off x="2025" y="2978"/>
                <a:ext cx="4" cy="5"/>
              </a:xfrm>
              <a:custGeom>
                <a:avLst/>
                <a:gdLst>
                  <a:gd name="T0" fmla="*/ 0 w 4"/>
                  <a:gd name="T1" fmla="*/ 0 h 5"/>
                  <a:gd name="T2" fmla="*/ 4 w 4"/>
                  <a:gd name="T3" fmla="*/ 5 h 5"/>
                  <a:gd name="T4" fmla="*/ 0 w 4"/>
                  <a:gd name="T5" fmla="*/ 0 h 5"/>
                  <a:gd name="T6" fmla="*/ 4 w 4"/>
                  <a:gd name="T7" fmla="*/ 5 h 5"/>
                  <a:gd name="T8" fmla="*/ 0 w 4"/>
                  <a:gd name="T9" fmla="*/ 0 h 5"/>
                  <a:gd name="T10" fmla="*/ 0 60000 65536"/>
                  <a:gd name="T11" fmla="*/ 0 60000 65536"/>
                  <a:gd name="T12" fmla="*/ 0 60000 65536"/>
                  <a:gd name="T13" fmla="*/ 0 60000 65536"/>
                  <a:gd name="T14" fmla="*/ 0 60000 65536"/>
                  <a:gd name="T15" fmla="*/ 0 w 4"/>
                  <a:gd name="T16" fmla="*/ 0 h 5"/>
                  <a:gd name="T17" fmla="*/ 4 w 4"/>
                  <a:gd name="T18" fmla="*/ 5 h 5"/>
                </a:gdLst>
                <a:ahLst/>
                <a:cxnLst>
                  <a:cxn ang="T10">
                    <a:pos x="T0" y="T1"/>
                  </a:cxn>
                  <a:cxn ang="T11">
                    <a:pos x="T2" y="T3"/>
                  </a:cxn>
                  <a:cxn ang="T12">
                    <a:pos x="T4" y="T5"/>
                  </a:cxn>
                  <a:cxn ang="T13">
                    <a:pos x="T6" y="T7"/>
                  </a:cxn>
                  <a:cxn ang="T14">
                    <a:pos x="T8" y="T9"/>
                  </a:cxn>
                </a:cxnLst>
                <a:rect l="T15" t="T16" r="T17" b="T18"/>
                <a:pathLst>
                  <a:path w="4" h="5">
                    <a:moveTo>
                      <a:pt x="0" y="0"/>
                    </a:moveTo>
                    <a:lnTo>
                      <a:pt x="4" y="5"/>
                    </a:lnTo>
                    <a:lnTo>
                      <a:pt x="0" y="0"/>
                    </a:lnTo>
                    <a:lnTo>
                      <a:pt x="4" y="5"/>
                    </a:lnTo>
                    <a:lnTo>
                      <a:pt x="0" y="0"/>
                    </a:lnTo>
                    <a:close/>
                  </a:path>
                </a:pathLst>
              </a:custGeom>
              <a:solidFill>
                <a:srgbClr val="844CD6"/>
              </a:solidFill>
              <a:ln w="9525">
                <a:noFill/>
                <a:round/>
                <a:headEnd/>
                <a:tailEnd/>
              </a:ln>
            </p:spPr>
            <p:txBody>
              <a:bodyPr/>
              <a:lstStyle/>
              <a:p>
                <a:endParaRPr lang="ru-RU"/>
              </a:p>
            </p:txBody>
          </p:sp>
          <p:sp>
            <p:nvSpPr>
              <p:cNvPr id="163764" name="Freeform 390"/>
              <p:cNvSpPr>
                <a:spLocks/>
              </p:cNvSpPr>
              <p:nvPr/>
            </p:nvSpPr>
            <p:spPr bwMode="auto">
              <a:xfrm>
                <a:off x="1991" y="3017"/>
                <a:ext cx="89" cy="27"/>
              </a:xfrm>
              <a:custGeom>
                <a:avLst/>
                <a:gdLst>
                  <a:gd name="T0" fmla="*/ 85 w 89"/>
                  <a:gd name="T1" fmla="*/ 19 h 27"/>
                  <a:gd name="T2" fmla="*/ 78 w 89"/>
                  <a:gd name="T3" fmla="*/ 13 h 27"/>
                  <a:gd name="T4" fmla="*/ 62 w 89"/>
                  <a:gd name="T5" fmla="*/ 7 h 27"/>
                  <a:gd name="T6" fmla="*/ 49 w 89"/>
                  <a:gd name="T7" fmla="*/ 6 h 27"/>
                  <a:gd name="T8" fmla="*/ 34 w 89"/>
                  <a:gd name="T9" fmla="*/ 7 h 27"/>
                  <a:gd name="T10" fmla="*/ 20 w 89"/>
                  <a:gd name="T11" fmla="*/ 13 h 27"/>
                  <a:gd name="T12" fmla="*/ 4 w 89"/>
                  <a:gd name="T13" fmla="*/ 27 h 27"/>
                  <a:gd name="T14" fmla="*/ 0 w 89"/>
                  <a:gd name="T15" fmla="*/ 22 h 27"/>
                  <a:gd name="T16" fmla="*/ 15 w 89"/>
                  <a:gd name="T17" fmla="*/ 9 h 27"/>
                  <a:gd name="T18" fmla="*/ 33 w 89"/>
                  <a:gd name="T19" fmla="*/ 2 h 27"/>
                  <a:gd name="T20" fmla="*/ 49 w 89"/>
                  <a:gd name="T21" fmla="*/ 0 h 27"/>
                  <a:gd name="T22" fmla="*/ 64 w 89"/>
                  <a:gd name="T23" fmla="*/ 1 h 27"/>
                  <a:gd name="T24" fmla="*/ 83 w 89"/>
                  <a:gd name="T25" fmla="*/ 9 h 27"/>
                  <a:gd name="T26" fmla="*/ 89 w 89"/>
                  <a:gd name="T27" fmla="*/ 15 h 27"/>
                  <a:gd name="T28" fmla="*/ 85 w 89"/>
                  <a:gd name="T29" fmla="*/ 19 h 2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9"/>
                  <a:gd name="T46" fmla="*/ 0 h 27"/>
                  <a:gd name="T47" fmla="*/ 89 w 89"/>
                  <a:gd name="T48" fmla="*/ 27 h 2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9" h="27">
                    <a:moveTo>
                      <a:pt x="85" y="19"/>
                    </a:moveTo>
                    <a:lnTo>
                      <a:pt x="78" y="13"/>
                    </a:lnTo>
                    <a:lnTo>
                      <a:pt x="62" y="7"/>
                    </a:lnTo>
                    <a:lnTo>
                      <a:pt x="49" y="6"/>
                    </a:lnTo>
                    <a:lnTo>
                      <a:pt x="34" y="7"/>
                    </a:lnTo>
                    <a:lnTo>
                      <a:pt x="20" y="13"/>
                    </a:lnTo>
                    <a:lnTo>
                      <a:pt x="4" y="27"/>
                    </a:lnTo>
                    <a:lnTo>
                      <a:pt x="0" y="22"/>
                    </a:lnTo>
                    <a:lnTo>
                      <a:pt x="15" y="9"/>
                    </a:lnTo>
                    <a:lnTo>
                      <a:pt x="33" y="2"/>
                    </a:lnTo>
                    <a:lnTo>
                      <a:pt x="49" y="0"/>
                    </a:lnTo>
                    <a:lnTo>
                      <a:pt x="64" y="1"/>
                    </a:lnTo>
                    <a:lnTo>
                      <a:pt x="83" y="9"/>
                    </a:lnTo>
                    <a:lnTo>
                      <a:pt x="89" y="15"/>
                    </a:lnTo>
                    <a:lnTo>
                      <a:pt x="85" y="19"/>
                    </a:lnTo>
                    <a:close/>
                  </a:path>
                </a:pathLst>
              </a:custGeom>
              <a:solidFill>
                <a:srgbClr val="C195DB"/>
              </a:solidFill>
              <a:ln w="9525">
                <a:noFill/>
                <a:round/>
                <a:headEnd/>
                <a:tailEnd/>
              </a:ln>
            </p:spPr>
            <p:txBody>
              <a:bodyPr/>
              <a:lstStyle/>
              <a:p>
                <a:endParaRPr lang="ru-RU"/>
              </a:p>
            </p:txBody>
          </p:sp>
          <p:sp>
            <p:nvSpPr>
              <p:cNvPr id="163765" name="Freeform 391"/>
              <p:cNvSpPr>
                <a:spLocks/>
              </p:cNvSpPr>
              <p:nvPr/>
            </p:nvSpPr>
            <p:spPr bwMode="auto">
              <a:xfrm>
                <a:off x="1563" y="3042"/>
                <a:ext cx="432" cy="362"/>
              </a:xfrm>
              <a:custGeom>
                <a:avLst/>
                <a:gdLst>
                  <a:gd name="T0" fmla="*/ 432 w 432"/>
                  <a:gd name="T1" fmla="*/ 5 h 362"/>
                  <a:gd name="T2" fmla="*/ 356 w 432"/>
                  <a:gd name="T3" fmla="*/ 90 h 362"/>
                  <a:gd name="T4" fmla="*/ 294 w 432"/>
                  <a:gd name="T5" fmla="*/ 157 h 362"/>
                  <a:gd name="T6" fmla="*/ 226 w 432"/>
                  <a:gd name="T7" fmla="*/ 225 h 362"/>
                  <a:gd name="T8" fmla="*/ 192 w 432"/>
                  <a:gd name="T9" fmla="*/ 257 h 362"/>
                  <a:gd name="T10" fmla="*/ 156 w 432"/>
                  <a:gd name="T11" fmla="*/ 287 h 362"/>
                  <a:gd name="T12" fmla="*/ 123 w 432"/>
                  <a:gd name="T13" fmla="*/ 315 h 362"/>
                  <a:gd name="T14" fmla="*/ 93 w 432"/>
                  <a:gd name="T15" fmla="*/ 335 h 362"/>
                  <a:gd name="T16" fmla="*/ 62 w 432"/>
                  <a:gd name="T17" fmla="*/ 353 h 362"/>
                  <a:gd name="T18" fmla="*/ 38 w 432"/>
                  <a:gd name="T19" fmla="*/ 362 h 362"/>
                  <a:gd name="T20" fmla="*/ 17 w 432"/>
                  <a:gd name="T21" fmla="*/ 362 h 362"/>
                  <a:gd name="T22" fmla="*/ 0 w 432"/>
                  <a:gd name="T23" fmla="*/ 353 h 362"/>
                  <a:gd name="T24" fmla="*/ 3 w 432"/>
                  <a:gd name="T25" fmla="*/ 348 h 362"/>
                  <a:gd name="T26" fmla="*/ 19 w 432"/>
                  <a:gd name="T27" fmla="*/ 356 h 362"/>
                  <a:gd name="T28" fmla="*/ 36 w 432"/>
                  <a:gd name="T29" fmla="*/ 356 h 362"/>
                  <a:gd name="T30" fmla="*/ 62 w 432"/>
                  <a:gd name="T31" fmla="*/ 347 h 362"/>
                  <a:gd name="T32" fmla="*/ 88 w 432"/>
                  <a:gd name="T33" fmla="*/ 330 h 362"/>
                  <a:gd name="T34" fmla="*/ 118 w 432"/>
                  <a:gd name="T35" fmla="*/ 310 h 362"/>
                  <a:gd name="T36" fmla="*/ 152 w 432"/>
                  <a:gd name="T37" fmla="*/ 283 h 362"/>
                  <a:gd name="T38" fmla="*/ 187 w 432"/>
                  <a:gd name="T39" fmla="*/ 253 h 362"/>
                  <a:gd name="T40" fmla="*/ 222 w 432"/>
                  <a:gd name="T41" fmla="*/ 219 h 362"/>
                  <a:gd name="T42" fmla="*/ 290 w 432"/>
                  <a:gd name="T43" fmla="*/ 152 h 362"/>
                  <a:gd name="T44" fmla="*/ 352 w 432"/>
                  <a:gd name="T45" fmla="*/ 86 h 362"/>
                  <a:gd name="T46" fmla="*/ 428 w 432"/>
                  <a:gd name="T47" fmla="*/ 0 h 362"/>
                  <a:gd name="T48" fmla="*/ 432 w 432"/>
                  <a:gd name="T49" fmla="*/ 5 h 36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32"/>
                  <a:gd name="T76" fmla="*/ 0 h 362"/>
                  <a:gd name="T77" fmla="*/ 432 w 432"/>
                  <a:gd name="T78" fmla="*/ 362 h 36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32" h="362">
                    <a:moveTo>
                      <a:pt x="432" y="5"/>
                    </a:moveTo>
                    <a:lnTo>
                      <a:pt x="356" y="90"/>
                    </a:lnTo>
                    <a:lnTo>
                      <a:pt x="294" y="157"/>
                    </a:lnTo>
                    <a:lnTo>
                      <a:pt x="226" y="225"/>
                    </a:lnTo>
                    <a:lnTo>
                      <a:pt x="192" y="257"/>
                    </a:lnTo>
                    <a:lnTo>
                      <a:pt x="156" y="287"/>
                    </a:lnTo>
                    <a:lnTo>
                      <a:pt x="123" y="315"/>
                    </a:lnTo>
                    <a:lnTo>
                      <a:pt x="93" y="335"/>
                    </a:lnTo>
                    <a:lnTo>
                      <a:pt x="62" y="353"/>
                    </a:lnTo>
                    <a:lnTo>
                      <a:pt x="38" y="362"/>
                    </a:lnTo>
                    <a:lnTo>
                      <a:pt x="17" y="362"/>
                    </a:lnTo>
                    <a:lnTo>
                      <a:pt x="0" y="353"/>
                    </a:lnTo>
                    <a:lnTo>
                      <a:pt x="3" y="348"/>
                    </a:lnTo>
                    <a:lnTo>
                      <a:pt x="19" y="356"/>
                    </a:lnTo>
                    <a:lnTo>
                      <a:pt x="36" y="356"/>
                    </a:lnTo>
                    <a:lnTo>
                      <a:pt x="62" y="347"/>
                    </a:lnTo>
                    <a:lnTo>
                      <a:pt x="88" y="330"/>
                    </a:lnTo>
                    <a:lnTo>
                      <a:pt x="118" y="310"/>
                    </a:lnTo>
                    <a:lnTo>
                      <a:pt x="152" y="283"/>
                    </a:lnTo>
                    <a:lnTo>
                      <a:pt x="187" y="253"/>
                    </a:lnTo>
                    <a:lnTo>
                      <a:pt x="222" y="219"/>
                    </a:lnTo>
                    <a:lnTo>
                      <a:pt x="290" y="152"/>
                    </a:lnTo>
                    <a:lnTo>
                      <a:pt x="352" y="86"/>
                    </a:lnTo>
                    <a:lnTo>
                      <a:pt x="428" y="0"/>
                    </a:lnTo>
                    <a:lnTo>
                      <a:pt x="432" y="5"/>
                    </a:lnTo>
                    <a:close/>
                  </a:path>
                </a:pathLst>
              </a:custGeom>
              <a:solidFill>
                <a:srgbClr val="C195DB"/>
              </a:solidFill>
              <a:ln w="9525">
                <a:noFill/>
                <a:round/>
                <a:headEnd/>
                <a:tailEnd/>
              </a:ln>
            </p:spPr>
            <p:txBody>
              <a:bodyPr/>
              <a:lstStyle/>
              <a:p>
                <a:endParaRPr lang="ru-RU"/>
              </a:p>
            </p:txBody>
          </p:sp>
          <p:sp>
            <p:nvSpPr>
              <p:cNvPr id="163766" name="Freeform 392"/>
              <p:cNvSpPr>
                <a:spLocks/>
              </p:cNvSpPr>
              <p:nvPr/>
            </p:nvSpPr>
            <p:spPr bwMode="auto">
              <a:xfrm>
                <a:off x="1989" y="3041"/>
                <a:ext cx="5" cy="3"/>
              </a:xfrm>
              <a:custGeom>
                <a:avLst/>
                <a:gdLst>
                  <a:gd name="T0" fmla="*/ 0 w 5"/>
                  <a:gd name="T1" fmla="*/ 0 h 3"/>
                  <a:gd name="T2" fmla="*/ 5 w 5"/>
                  <a:gd name="T3" fmla="*/ 3 h 3"/>
                  <a:gd name="T4" fmla="*/ 0 w 5"/>
                  <a:gd name="T5" fmla="*/ 0 h 3"/>
                  <a:gd name="T6" fmla="*/ 0 60000 65536"/>
                  <a:gd name="T7" fmla="*/ 0 60000 65536"/>
                  <a:gd name="T8" fmla="*/ 0 60000 65536"/>
                  <a:gd name="T9" fmla="*/ 0 w 5"/>
                  <a:gd name="T10" fmla="*/ 0 h 3"/>
                  <a:gd name="T11" fmla="*/ 5 w 5"/>
                  <a:gd name="T12" fmla="*/ 3 h 3"/>
                </a:gdLst>
                <a:ahLst/>
                <a:cxnLst>
                  <a:cxn ang="T6">
                    <a:pos x="T0" y="T1"/>
                  </a:cxn>
                  <a:cxn ang="T7">
                    <a:pos x="T2" y="T3"/>
                  </a:cxn>
                  <a:cxn ang="T8">
                    <a:pos x="T4" y="T5"/>
                  </a:cxn>
                </a:cxnLst>
                <a:rect l="T9" t="T10" r="T11" b="T12"/>
                <a:pathLst>
                  <a:path w="5" h="3">
                    <a:moveTo>
                      <a:pt x="0" y="0"/>
                    </a:moveTo>
                    <a:lnTo>
                      <a:pt x="5" y="3"/>
                    </a:lnTo>
                    <a:lnTo>
                      <a:pt x="0" y="0"/>
                    </a:lnTo>
                    <a:close/>
                  </a:path>
                </a:pathLst>
              </a:custGeom>
              <a:solidFill>
                <a:srgbClr val="C195DB"/>
              </a:solidFill>
              <a:ln w="9525">
                <a:noFill/>
                <a:round/>
                <a:headEnd/>
                <a:tailEnd/>
              </a:ln>
            </p:spPr>
            <p:txBody>
              <a:bodyPr/>
              <a:lstStyle/>
              <a:p>
                <a:endParaRPr lang="ru-RU"/>
              </a:p>
            </p:txBody>
          </p:sp>
          <p:sp>
            <p:nvSpPr>
              <p:cNvPr id="163767" name="Freeform 393"/>
              <p:cNvSpPr>
                <a:spLocks/>
              </p:cNvSpPr>
              <p:nvPr/>
            </p:nvSpPr>
            <p:spPr bwMode="auto">
              <a:xfrm>
                <a:off x="1556" y="3008"/>
                <a:ext cx="412" cy="386"/>
              </a:xfrm>
              <a:custGeom>
                <a:avLst/>
                <a:gdLst>
                  <a:gd name="T0" fmla="*/ 7 w 412"/>
                  <a:gd name="T1" fmla="*/ 386 h 386"/>
                  <a:gd name="T2" fmla="*/ 1 w 412"/>
                  <a:gd name="T3" fmla="*/ 378 h 386"/>
                  <a:gd name="T4" fmla="*/ 1 w 412"/>
                  <a:gd name="T5" fmla="*/ 369 h 386"/>
                  <a:gd name="T6" fmla="*/ 0 w 412"/>
                  <a:gd name="T7" fmla="*/ 359 h 386"/>
                  <a:gd name="T8" fmla="*/ 3 w 412"/>
                  <a:gd name="T9" fmla="*/ 346 h 386"/>
                  <a:gd name="T10" fmla="*/ 8 w 412"/>
                  <a:gd name="T11" fmla="*/ 335 h 386"/>
                  <a:gd name="T12" fmla="*/ 14 w 412"/>
                  <a:gd name="T13" fmla="*/ 320 h 386"/>
                  <a:gd name="T14" fmla="*/ 35 w 412"/>
                  <a:gd name="T15" fmla="*/ 295 h 386"/>
                  <a:gd name="T16" fmla="*/ 60 w 412"/>
                  <a:gd name="T17" fmla="*/ 269 h 386"/>
                  <a:gd name="T18" fmla="*/ 91 w 412"/>
                  <a:gd name="T19" fmla="*/ 237 h 386"/>
                  <a:gd name="T20" fmla="*/ 164 w 412"/>
                  <a:gd name="T21" fmla="*/ 175 h 386"/>
                  <a:gd name="T22" fmla="*/ 243 w 412"/>
                  <a:gd name="T23" fmla="*/ 116 h 386"/>
                  <a:gd name="T24" fmla="*/ 316 w 412"/>
                  <a:gd name="T25" fmla="*/ 63 h 386"/>
                  <a:gd name="T26" fmla="*/ 408 w 412"/>
                  <a:gd name="T27" fmla="*/ 0 h 386"/>
                  <a:gd name="T28" fmla="*/ 412 w 412"/>
                  <a:gd name="T29" fmla="*/ 4 h 386"/>
                  <a:gd name="T30" fmla="*/ 320 w 412"/>
                  <a:gd name="T31" fmla="*/ 68 h 386"/>
                  <a:gd name="T32" fmla="*/ 248 w 412"/>
                  <a:gd name="T33" fmla="*/ 120 h 386"/>
                  <a:gd name="T34" fmla="*/ 169 w 412"/>
                  <a:gd name="T35" fmla="*/ 180 h 386"/>
                  <a:gd name="T36" fmla="*/ 96 w 412"/>
                  <a:gd name="T37" fmla="*/ 241 h 386"/>
                  <a:gd name="T38" fmla="*/ 65 w 412"/>
                  <a:gd name="T39" fmla="*/ 271 h 386"/>
                  <a:gd name="T40" fmla="*/ 40 w 412"/>
                  <a:gd name="T41" fmla="*/ 301 h 386"/>
                  <a:gd name="T42" fmla="*/ 19 w 412"/>
                  <a:gd name="T43" fmla="*/ 326 h 386"/>
                  <a:gd name="T44" fmla="*/ 12 w 412"/>
                  <a:gd name="T45" fmla="*/ 339 h 386"/>
                  <a:gd name="T46" fmla="*/ 8 w 412"/>
                  <a:gd name="T47" fmla="*/ 350 h 386"/>
                  <a:gd name="T48" fmla="*/ 5 w 412"/>
                  <a:gd name="T49" fmla="*/ 359 h 386"/>
                  <a:gd name="T50" fmla="*/ 5 w 412"/>
                  <a:gd name="T51" fmla="*/ 369 h 386"/>
                  <a:gd name="T52" fmla="*/ 7 w 412"/>
                  <a:gd name="T53" fmla="*/ 373 h 386"/>
                  <a:gd name="T54" fmla="*/ 12 w 412"/>
                  <a:gd name="T55" fmla="*/ 381 h 386"/>
                  <a:gd name="T56" fmla="*/ 7 w 412"/>
                  <a:gd name="T57" fmla="*/ 386 h 38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412"/>
                  <a:gd name="T88" fmla="*/ 0 h 386"/>
                  <a:gd name="T89" fmla="*/ 412 w 412"/>
                  <a:gd name="T90" fmla="*/ 386 h 38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412" h="386">
                    <a:moveTo>
                      <a:pt x="7" y="386"/>
                    </a:moveTo>
                    <a:lnTo>
                      <a:pt x="1" y="378"/>
                    </a:lnTo>
                    <a:lnTo>
                      <a:pt x="1" y="369"/>
                    </a:lnTo>
                    <a:lnTo>
                      <a:pt x="0" y="359"/>
                    </a:lnTo>
                    <a:lnTo>
                      <a:pt x="3" y="346"/>
                    </a:lnTo>
                    <a:lnTo>
                      <a:pt x="8" y="335"/>
                    </a:lnTo>
                    <a:lnTo>
                      <a:pt x="14" y="320"/>
                    </a:lnTo>
                    <a:lnTo>
                      <a:pt x="35" y="295"/>
                    </a:lnTo>
                    <a:lnTo>
                      <a:pt x="60" y="269"/>
                    </a:lnTo>
                    <a:lnTo>
                      <a:pt x="91" y="237"/>
                    </a:lnTo>
                    <a:lnTo>
                      <a:pt x="164" y="175"/>
                    </a:lnTo>
                    <a:lnTo>
                      <a:pt x="243" y="116"/>
                    </a:lnTo>
                    <a:lnTo>
                      <a:pt x="316" y="63"/>
                    </a:lnTo>
                    <a:lnTo>
                      <a:pt x="408" y="0"/>
                    </a:lnTo>
                    <a:lnTo>
                      <a:pt x="412" y="4"/>
                    </a:lnTo>
                    <a:lnTo>
                      <a:pt x="320" y="68"/>
                    </a:lnTo>
                    <a:lnTo>
                      <a:pt x="248" y="120"/>
                    </a:lnTo>
                    <a:lnTo>
                      <a:pt x="169" y="180"/>
                    </a:lnTo>
                    <a:lnTo>
                      <a:pt x="96" y="241"/>
                    </a:lnTo>
                    <a:lnTo>
                      <a:pt x="65" y="271"/>
                    </a:lnTo>
                    <a:lnTo>
                      <a:pt x="40" y="301"/>
                    </a:lnTo>
                    <a:lnTo>
                      <a:pt x="19" y="326"/>
                    </a:lnTo>
                    <a:lnTo>
                      <a:pt x="12" y="339"/>
                    </a:lnTo>
                    <a:lnTo>
                      <a:pt x="8" y="350"/>
                    </a:lnTo>
                    <a:lnTo>
                      <a:pt x="5" y="359"/>
                    </a:lnTo>
                    <a:lnTo>
                      <a:pt x="5" y="369"/>
                    </a:lnTo>
                    <a:lnTo>
                      <a:pt x="7" y="373"/>
                    </a:lnTo>
                    <a:lnTo>
                      <a:pt x="12" y="381"/>
                    </a:lnTo>
                    <a:lnTo>
                      <a:pt x="7" y="386"/>
                    </a:lnTo>
                    <a:close/>
                  </a:path>
                </a:pathLst>
              </a:custGeom>
              <a:solidFill>
                <a:srgbClr val="C195DB"/>
              </a:solidFill>
              <a:ln w="9525">
                <a:noFill/>
                <a:round/>
                <a:headEnd/>
                <a:tailEnd/>
              </a:ln>
            </p:spPr>
            <p:txBody>
              <a:bodyPr/>
              <a:lstStyle/>
              <a:p>
                <a:endParaRPr lang="ru-RU"/>
              </a:p>
            </p:txBody>
          </p:sp>
          <p:sp>
            <p:nvSpPr>
              <p:cNvPr id="163768" name="Freeform 394"/>
              <p:cNvSpPr>
                <a:spLocks/>
              </p:cNvSpPr>
              <p:nvPr/>
            </p:nvSpPr>
            <p:spPr bwMode="auto">
              <a:xfrm>
                <a:off x="1561" y="3389"/>
                <a:ext cx="6" cy="5"/>
              </a:xfrm>
              <a:custGeom>
                <a:avLst/>
                <a:gdLst>
                  <a:gd name="T0" fmla="*/ 2 w 6"/>
                  <a:gd name="T1" fmla="*/ 5 h 5"/>
                  <a:gd name="T2" fmla="*/ 0 w 6"/>
                  <a:gd name="T3" fmla="*/ 5 h 5"/>
                  <a:gd name="T4" fmla="*/ 6 w 6"/>
                  <a:gd name="T5" fmla="*/ 0 h 5"/>
                  <a:gd name="T6" fmla="*/ 2 w 6"/>
                  <a:gd name="T7" fmla="*/ 5 h 5"/>
                  <a:gd name="T8" fmla="*/ 0 60000 65536"/>
                  <a:gd name="T9" fmla="*/ 0 60000 65536"/>
                  <a:gd name="T10" fmla="*/ 0 60000 65536"/>
                  <a:gd name="T11" fmla="*/ 0 60000 65536"/>
                  <a:gd name="T12" fmla="*/ 0 w 6"/>
                  <a:gd name="T13" fmla="*/ 0 h 5"/>
                  <a:gd name="T14" fmla="*/ 6 w 6"/>
                  <a:gd name="T15" fmla="*/ 5 h 5"/>
                </a:gdLst>
                <a:ahLst/>
                <a:cxnLst>
                  <a:cxn ang="T8">
                    <a:pos x="T0" y="T1"/>
                  </a:cxn>
                  <a:cxn ang="T9">
                    <a:pos x="T2" y="T3"/>
                  </a:cxn>
                  <a:cxn ang="T10">
                    <a:pos x="T4" y="T5"/>
                  </a:cxn>
                  <a:cxn ang="T11">
                    <a:pos x="T6" y="T7"/>
                  </a:cxn>
                </a:cxnLst>
                <a:rect l="T12" t="T13" r="T14" b="T15"/>
                <a:pathLst>
                  <a:path w="6" h="5">
                    <a:moveTo>
                      <a:pt x="2" y="5"/>
                    </a:moveTo>
                    <a:lnTo>
                      <a:pt x="0" y="5"/>
                    </a:lnTo>
                    <a:lnTo>
                      <a:pt x="6" y="0"/>
                    </a:lnTo>
                    <a:lnTo>
                      <a:pt x="2" y="5"/>
                    </a:lnTo>
                    <a:close/>
                  </a:path>
                </a:pathLst>
              </a:custGeom>
              <a:solidFill>
                <a:srgbClr val="C195DB"/>
              </a:solidFill>
              <a:ln w="9525">
                <a:noFill/>
                <a:round/>
                <a:headEnd/>
                <a:tailEnd/>
              </a:ln>
            </p:spPr>
            <p:txBody>
              <a:bodyPr/>
              <a:lstStyle/>
              <a:p>
                <a:endParaRPr lang="ru-RU"/>
              </a:p>
            </p:txBody>
          </p:sp>
          <p:sp>
            <p:nvSpPr>
              <p:cNvPr id="163769" name="Freeform 395"/>
              <p:cNvSpPr>
                <a:spLocks/>
              </p:cNvSpPr>
              <p:nvPr/>
            </p:nvSpPr>
            <p:spPr bwMode="auto">
              <a:xfrm>
                <a:off x="1961" y="2927"/>
                <a:ext cx="34" cy="87"/>
              </a:xfrm>
              <a:custGeom>
                <a:avLst/>
                <a:gdLst>
                  <a:gd name="T0" fmla="*/ 0 w 34"/>
                  <a:gd name="T1" fmla="*/ 83 h 87"/>
                  <a:gd name="T2" fmla="*/ 16 w 34"/>
                  <a:gd name="T3" fmla="*/ 67 h 87"/>
                  <a:gd name="T4" fmla="*/ 26 w 34"/>
                  <a:gd name="T5" fmla="*/ 54 h 87"/>
                  <a:gd name="T6" fmla="*/ 30 w 34"/>
                  <a:gd name="T7" fmla="*/ 43 h 87"/>
                  <a:gd name="T8" fmla="*/ 28 w 34"/>
                  <a:gd name="T9" fmla="*/ 32 h 87"/>
                  <a:gd name="T10" fmla="*/ 20 w 34"/>
                  <a:gd name="T11" fmla="*/ 13 h 87"/>
                  <a:gd name="T12" fmla="*/ 14 w 34"/>
                  <a:gd name="T13" fmla="*/ 5 h 87"/>
                  <a:gd name="T14" fmla="*/ 20 w 34"/>
                  <a:gd name="T15" fmla="*/ 0 h 87"/>
                  <a:gd name="T16" fmla="*/ 24 w 34"/>
                  <a:gd name="T17" fmla="*/ 8 h 87"/>
                  <a:gd name="T18" fmla="*/ 32 w 34"/>
                  <a:gd name="T19" fmla="*/ 29 h 87"/>
                  <a:gd name="T20" fmla="*/ 34 w 34"/>
                  <a:gd name="T21" fmla="*/ 43 h 87"/>
                  <a:gd name="T22" fmla="*/ 31 w 34"/>
                  <a:gd name="T23" fmla="*/ 58 h 87"/>
                  <a:gd name="T24" fmla="*/ 21 w 34"/>
                  <a:gd name="T25" fmla="*/ 72 h 87"/>
                  <a:gd name="T26" fmla="*/ 4 w 34"/>
                  <a:gd name="T27" fmla="*/ 87 h 87"/>
                  <a:gd name="T28" fmla="*/ 0 w 34"/>
                  <a:gd name="T29" fmla="*/ 83 h 8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4"/>
                  <a:gd name="T46" fmla="*/ 0 h 87"/>
                  <a:gd name="T47" fmla="*/ 34 w 34"/>
                  <a:gd name="T48" fmla="*/ 87 h 8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4" h="87">
                    <a:moveTo>
                      <a:pt x="0" y="83"/>
                    </a:moveTo>
                    <a:lnTo>
                      <a:pt x="16" y="67"/>
                    </a:lnTo>
                    <a:lnTo>
                      <a:pt x="26" y="54"/>
                    </a:lnTo>
                    <a:lnTo>
                      <a:pt x="30" y="43"/>
                    </a:lnTo>
                    <a:lnTo>
                      <a:pt x="28" y="32"/>
                    </a:lnTo>
                    <a:lnTo>
                      <a:pt x="20" y="13"/>
                    </a:lnTo>
                    <a:lnTo>
                      <a:pt x="14" y="5"/>
                    </a:lnTo>
                    <a:lnTo>
                      <a:pt x="20" y="0"/>
                    </a:lnTo>
                    <a:lnTo>
                      <a:pt x="24" y="8"/>
                    </a:lnTo>
                    <a:lnTo>
                      <a:pt x="32" y="29"/>
                    </a:lnTo>
                    <a:lnTo>
                      <a:pt x="34" y="43"/>
                    </a:lnTo>
                    <a:lnTo>
                      <a:pt x="31" y="58"/>
                    </a:lnTo>
                    <a:lnTo>
                      <a:pt x="21" y="72"/>
                    </a:lnTo>
                    <a:lnTo>
                      <a:pt x="4" y="87"/>
                    </a:lnTo>
                    <a:lnTo>
                      <a:pt x="0" y="83"/>
                    </a:lnTo>
                    <a:close/>
                  </a:path>
                </a:pathLst>
              </a:custGeom>
              <a:solidFill>
                <a:srgbClr val="C195DB"/>
              </a:solidFill>
              <a:ln w="9525">
                <a:noFill/>
                <a:round/>
                <a:headEnd/>
                <a:tailEnd/>
              </a:ln>
            </p:spPr>
            <p:txBody>
              <a:bodyPr/>
              <a:lstStyle/>
              <a:p>
                <a:endParaRPr lang="ru-RU"/>
              </a:p>
            </p:txBody>
          </p:sp>
          <p:sp>
            <p:nvSpPr>
              <p:cNvPr id="163770" name="Freeform 396"/>
              <p:cNvSpPr>
                <a:spLocks/>
              </p:cNvSpPr>
              <p:nvPr/>
            </p:nvSpPr>
            <p:spPr bwMode="auto">
              <a:xfrm>
                <a:off x="1962" y="3007"/>
                <a:ext cx="6" cy="7"/>
              </a:xfrm>
              <a:custGeom>
                <a:avLst/>
                <a:gdLst>
                  <a:gd name="T0" fmla="*/ 6 w 6"/>
                  <a:gd name="T1" fmla="*/ 7 h 7"/>
                  <a:gd name="T2" fmla="*/ 0 w 6"/>
                  <a:gd name="T3" fmla="*/ 1 h 7"/>
                  <a:gd name="T4" fmla="*/ 0 w 6"/>
                  <a:gd name="T5" fmla="*/ 0 h 7"/>
                  <a:gd name="T6" fmla="*/ 6 w 6"/>
                  <a:gd name="T7" fmla="*/ 7 h 7"/>
                  <a:gd name="T8" fmla="*/ 0 60000 65536"/>
                  <a:gd name="T9" fmla="*/ 0 60000 65536"/>
                  <a:gd name="T10" fmla="*/ 0 60000 65536"/>
                  <a:gd name="T11" fmla="*/ 0 60000 65536"/>
                  <a:gd name="T12" fmla="*/ 0 w 6"/>
                  <a:gd name="T13" fmla="*/ 0 h 7"/>
                  <a:gd name="T14" fmla="*/ 6 w 6"/>
                  <a:gd name="T15" fmla="*/ 7 h 7"/>
                </a:gdLst>
                <a:ahLst/>
                <a:cxnLst>
                  <a:cxn ang="T8">
                    <a:pos x="T0" y="T1"/>
                  </a:cxn>
                  <a:cxn ang="T9">
                    <a:pos x="T2" y="T3"/>
                  </a:cxn>
                  <a:cxn ang="T10">
                    <a:pos x="T4" y="T5"/>
                  </a:cxn>
                  <a:cxn ang="T11">
                    <a:pos x="T6" y="T7"/>
                  </a:cxn>
                </a:cxnLst>
                <a:rect l="T12" t="T13" r="T14" b="T15"/>
                <a:pathLst>
                  <a:path w="6" h="7">
                    <a:moveTo>
                      <a:pt x="6" y="7"/>
                    </a:moveTo>
                    <a:lnTo>
                      <a:pt x="0" y="1"/>
                    </a:lnTo>
                    <a:lnTo>
                      <a:pt x="0" y="0"/>
                    </a:lnTo>
                    <a:lnTo>
                      <a:pt x="6" y="7"/>
                    </a:lnTo>
                    <a:close/>
                  </a:path>
                </a:pathLst>
              </a:custGeom>
              <a:solidFill>
                <a:srgbClr val="C195DB"/>
              </a:solidFill>
              <a:ln w="9525">
                <a:noFill/>
                <a:round/>
                <a:headEnd/>
                <a:tailEnd/>
              </a:ln>
            </p:spPr>
            <p:txBody>
              <a:bodyPr/>
              <a:lstStyle/>
              <a:p>
                <a:endParaRPr lang="ru-RU"/>
              </a:p>
            </p:txBody>
          </p:sp>
          <p:sp>
            <p:nvSpPr>
              <p:cNvPr id="163771" name="Freeform 397"/>
              <p:cNvSpPr>
                <a:spLocks/>
              </p:cNvSpPr>
              <p:nvPr/>
            </p:nvSpPr>
            <p:spPr bwMode="auto">
              <a:xfrm>
                <a:off x="2145" y="3258"/>
                <a:ext cx="272" cy="562"/>
              </a:xfrm>
              <a:custGeom>
                <a:avLst/>
                <a:gdLst>
                  <a:gd name="T0" fmla="*/ 272 w 272"/>
                  <a:gd name="T1" fmla="*/ 0 h 562"/>
                  <a:gd name="T2" fmla="*/ 266 w 272"/>
                  <a:gd name="T3" fmla="*/ 26 h 562"/>
                  <a:gd name="T4" fmla="*/ 248 w 272"/>
                  <a:gd name="T5" fmla="*/ 94 h 562"/>
                  <a:gd name="T6" fmla="*/ 236 w 272"/>
                  <a:gd name="T7" fmla="*/ 140 h 562"/>
                  <a:gd name="T8" fmla="*/ 222 w 272"/>
                  <a:gd name="T9" fmla="*/ 190 h 562"/>
                  <a:gd name="T10" fmla="*/ 206 w 272"/>
                  <a:gd name="T11" fmla="*/ 244 h 562"/>
                  <a:gd name="T12" fmla="*/ 188 w 272"/>
                  <a:gd name="T13" fmla="*/ 298 h 562"/>
                  <a:gd name="T14" fmla="*/ 170 w 272"/>
                  <a:gd name="T15" fmla="*/ 351 h 562"/>
                  <a:gd name="T16" fmla="*/ 149 w 272"/>
                  <a:gd name="T17" fmla="*/ 403 h 562"/>
                  <a:gd name="T18" fmla="*/ 140 w 272"/>
                  <a:gd name="T19" fmla="*/ 428 h 562"/>
                  <a:gd name="T20" fmla="*/ 129 w 272"/>
                  <a:gd name="T21" fmla="*/ 451 h 562"/>
                  <a:gd name="T22" fmla="*/ 118 w 272"/>
                  <a:gd name="T23" fmla="*/ 473 h 562"/>
                  <a:gd name="T24" fmla="*/ 107 w 272"/>
                  <a:gd name="T25" fmla="*/ 492 h 562"/>
                  <a:gd name="T26" fmla="*/ 96 w 272"/>
                  <a:gd name="T27" fmla="*/ 509 h 562"/>
                  <a:gd name="T28" fmla="*/ 85 w 272"/>
                  <a:gd name="T29" fmla="*/ 526 h 562"/>
                  <a:gd name="T30" fmla="*/ 74 w 272"/>
                  <a:gd name="T31" fmla="*/ 538 h 562"/>
                  <a:gd name="T32" fmla="*/ 69 w 272"/>
                  <a:gd name="T33" fmla="*/ 544 h 562"/>
                  <a:gd name="T34" fmla="*/ 63 w 272"/>
                  <a:gd name="T35" fmla="*/ 549 h 562"/>
                  <a:gd name="T36" fmla="*/ 59 w 272"/>
                  <a:gd name="T37" fmla="*/ 554 h 562"/>
                  <a:gd name="T38" fmla="*/ 52 w 272"/>
                  <a:gd name="T39" fmla="*/ 557 h 562"/>
                  <a:gd name="T40" fmla="*/ 48 w 272"/>
                  <a:gd name="T41" fmla="*/ 558 h 562"/>
                  <a:gd name="T42" fmla="*/ 41 w 272"/>
                  <a:gd name="T43" fmla="*/ 560 h 562"/>
                  <a:gd name="T44" fmla="*/ 36 w 272"/>
                  <a:gd name="T45" fmla="*/ 562 h 562"/>
                  <a:gd name="T46" fmla="*/ 31 w 272"/>
                  <a:gd name="T47" fmla="*/ 562 h 562"/>
                  <a:gd name="T48" fmla="*/ 25 w 272"/>
                  <a:gd name="T49" fmla="*/ 560 h 562"/>
                  <a:gd name="T50" fmla="*/ 20 w 272"/>
                  <a:gd name="T51" fmla="*/ 558 h 562"/>
                  <a:gd name="T52" fmla="*/ 16 w 272"/>
                  <a:gd name="T53" fmla="*/ 557 h 562"/>
                  <a:gd name="T54" fmla="*/ 11 w 272"/>
                  <a:gd name="T55" fmla="*/ 552 h 562"/>
                  <a:gd name="T56" fmla="*/ 8 w 272"/>
                  <a:gd name="T57" fmla="*/ 549 h 562"/>
                  <a:gd name="T58" fmla="*/ 5 w 272"/>
                  <a:gd name="T59" fmla="*/ 544 h 562"/>
                  <a:gd name="T60" fmla="*/ 3 w 272"/>
                  <a:gd name="T61" fmla="*/ 539 h 562"/>
                  <a:gd name="T62" fmla="*/ 1 w 272"/>
                  <a:gd name="T63" fmla="*/ 533 h 562"/>
                  <a:gd name="T64" fmla="*/ 0 w 272"/>
                  <a:gd name="T65" fmla="*/ 527 h 562"/>
                  <a:gd name="T66" fmla="*/ 0 w 272"/>
                  <a:gd name="T67" fmla="*/ 520 h 562"/>
                  <a:gd name="T68" fmla="*/ 0 w 272"/>
                  <a:gd name="T69" fmla="*/ 507 h 562"/>
                  <a:gd name="T70" fmla="*/ 1 w 272"/>
                  <a:gd name="T71" fmla="*/ 499 h 562"/>
                  <a:gd name="T72" fmla="*/ 1 w 272"/>
                  <a:gd name="T73" fmla="*/ 489 h 562"/>
                  <a:gd name="T74" fmla="*/ 6 w 272"/>
                  <a:gd name="T75" fmla="*/ 472 h 562"/>
                  <a:gd name="T76" fmla="*/ 12 w 272"/>
                  <a:gd name="T77" fmla="*/ 451 h 562"/>
                  <a:gd name="T78" fmla="*/ 20 w 272"/>
                  <a:gd name="T79" fmla="*/ 430 h 562"/>
                  <a:gd name="T80" fmla="*/ 29 w 272"/>
                  <a:gd name="T81" fmla="*/ 409 h 562"/>
                  <a:gd name="T82" fmla="*/ 39 w 272"/>
                  <a:gd name="T83" fmla="*/ 385 h 562"/>
                  <a:gd name="T84" fmla="*/ 52 w 272"/>
                  <a:gd name="T85" fmla="*/ 361 h 562"/>
                  <a:gd name="T86" fmla="*/ 63 w 272"/>
                  <a:gd name="T87" fmla="*/ 336 h 562"/>
                  <a:gd name="T88" fmla="*/ 77 w 272"/>
                  <a:gd name="T89" fmla="*/ 312 h 562"/>
                  <a:gd name="T90" fmla="*/ 105 w 272"/>
                  <a:gd name="T91" fmla="*/ 261 h 562"/>
                  <a:gd name="T92" fmla="*/ 133 w 272"/>
                  <a:gd name="T93" fmla="*/ 212 h 562"/>
                  <a:gd name="T94" fmla="*/ 163 w 272"/>
                  <a:gd name="T95" fmla="*/ 165 h 562"/>
                  <a:gd name="T96" fmla="*/ 192 w 272"/>
                  <a:gd name="T97" fmla="*/ 120 h 562"/>
                  <a:gd name="T98" fmla="*/ 217 w 272"/>
                  <a:gd name="T99" fmla="*/ 81 h 562"/>
                  <a:gd name="T100" fmla="*/ 256 w 272"/>
                  <a:gd name="T101" fmla="*/ 23 h 562"/>
                  <a:gd name="T102" fmla="*/ 272 w 272"/>
                  <a:gd name="T103" fmla="*/ 0 h 56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72"/>
                  <a:gd name="T157" fmla="*/ 0 h 562"/>
                  <a:gd name="T158" fmla="*/ 272 w 272"/>
                  <a:gd name="T159" fmla="*/ 562 h 562"/>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72" h="562">
                    <a:moveTo>
                      <a:pt x="272" y="0"/>
                    </a:moveTo>
                    <a:lnTo>
                      <a:pt x="266" y="26"/>
                    </a:lnTo>
                    <a:lnTo>
                      <a:pt x="248" y="94"/>
                    </a:lnTo>
                    <a:lnTo>
                      <a:pt x="236" y="140"/>
                    </a:lnTo>
                    <a:lnTo>
                      <a:pt x="222" y="190"/>
                    </a:lnTo>
                    <a:lnTo>
                      <a:pt x="206" y="244"/>
                    </a:lnTo>
                    <a:lnTo>
                      <a:pt x="188" y="298"/>
                    </a:lnTo>
                    <a:lnTo>
                      <a:pt x="170" y="351"/>
                    </a:lnTo>
                    <a:lnTo>
                      <a:pt x="149" y="403"/>
                    </a:lnTo>
                    <a:lnTo>
                      <a:pt x="140" y="428"/>
                    </a:lnTo>
                    <a:lnTo>
                      <a:pt x="129" y="451"/>
                    </a:lnTo>
                    <a:lnTo>
                      <a:pt x="118" y="473"/>
                    </a:lnTo>
                    <a:lnTo>
                      <a:pt x="107" y="492"/>
                    </a:lnTo>
                    <a:lnTo>
                      <a:pt x="96" y="509"/>
                    </a:lnTo>
                    <a:lnTo>
                      <a:pt x="85" y="526"/>
                    </a:lnTo>
                    <a:lnTo>
                      <a:pt x="74" y="538"/>
                    </a:lnTo>
                    <a:lnTo>
                      <a:pt x="69" y="544"/>
                    </a:lnTo>
                    <a:lnTo>
                      <a:pt x="63" y="549"/>
                    </a:lnTo>
                    <a:lnTo>
                      <a:pt x="59" y="554"/>
                    </a:lnTo>
                    <a:lnTo>
                      <a:pt x="52" y="557"/>
                    </a:lnTo>
                    <a:lnTo>
                      <a:pt x="48" y="558"/>
                    </a:lnTo>
                    <a:lnTo>
                      <a:pt x="41" y="560"/>
                    </a:lnTo>
                    <a:lnTo>
                      <a:pt x="36" y="562"/>
                    </a:lnTo>
                    <a:lnTo>
                      <a:pt x="31" y="562"/>
                    </a:lnTo>
                    <a:lnTo>
                      <a:pt x="25" y="560"/>
                    </a:lnTo>
                    <a:lnTo>
                      <a:pt x="20" y="558"/>
                    </a:lnTo>
                    <a:lnTo>
                      <a:pt x="16" y="557"/>
                    </a:lnTo>
                    <a:lnTo>
                      <a:pt x="11" y="552"/>
                    </a:lnTo>
                    <a:lnTo>
                      <a:pt x="8" y="549"/>
                    </a:lnTo>
                    <a:lnTo>
                      <a:pt x="5" y="544"/>
                    </a:lnTo>
                    <a:lnTo>
                      <a:pt x="3" y="539"/>
                    </a:lnTo>
                    <a:lnTo>
                      <a:pt x="1" y="533"/>
                    </a:lnTo>
                    <a:lnTo>
                      <a:pt x="0" y="527"/>
                    </a:lnTo>
                    <a:lnTo>
                      <a:pt x="0" y="520"/>
                    </a:lnTo>
                    <a:lnTo>
                      <a:pt x="0" y="507"/>
                    </a:lnTo>
                    <a:lnTo>
                      <a:pt x="1" y="499"/>
                    </a:lnTo>
                    <a:lnTo>
                      <a:pt x="1" y="489"/>
                    </a:lnTo>
                    <a:lnTo>
                      <a:pt x="6" y="472"/>
                    </a:lnTo>
                    <a:lnTo>
                      <a:pt x="12" y="451"/>
                    </a:lnTo>
                    <a:lnTo>
                      <a:pt x="20" y="430"/>
                    </a:lnTo>
                    <a:lnTo>
                      <a:pt x="29" y="409"/>
                    </a:lnTo>
                    <a:lnTo>
                      <a:pt x="39" y="385"/>
                    </a:lnTo>
                    <a:lnTo>
                      <a:pt x="52" y="361"/>
                    </a:lnTo>
                    <a:lnTo>
                      <a:pt x="63" y="336"/>
                    </a:lnTo>
                    <a:lnTo>
                      <a:pt x="77" y="312"/>
                    </a:lnTo>
                    <a:lnTo>
                      <a:pt x="105" y="261"/>
                    </a:lnTo>
                    <a:lnTo>
                      <a:pt x="133" y="212"/>
                    </a:lnTo>
                    <a:lnTo>
                      <a:pt x="163" y="165"/>
                    </a:lnTo>
                    <a:lnTo>
                      <a:pt x="192" y="120"/>
                    </a:lnTo>
                    <a:lnTo>
                      <a:pt x="217" y="81"/>
                    </a:lnTo>
                    <a:lnTo>
                      <a:pt x="256" y="23"/>
                    </a:lnTo>
                    <a:lnTo>
                      <a:pt x="272" y="0"/>
                    </a:lnTo>
                    <a:close/>
                  </a:path>
                </a:pathLst>
              </a:custGeom>
              <a:solidFill>
                <a:srgbClr val="844CD6"/>
              </a:solidFill>
              <a:ln w="9525">
                <a:noFill/>
                <a:round/>
                <a:headEnd/>
                <a:tailEnd/>
              </a:ln>
            </p:spPr>
            <p:txBody>
              <a:bodyPr/>
              <a:lstStyle/>
              <a:p>
                <a:endParaRPr lang="ru-RU"/>
              </a:p>
            </p:txBody>
          </p:sp>
          <p:sp>
            <p:nvSpPr>
              <p:cNvPr id="163772" name="Freeform 398"/>
              <p:cNvSpPr>
                <a:spLocks/>
              </p:cNvSpPr>
              <p:nvPr/>
            </p:nvSpPr>
            <p:spPr bwMode="auto">
              <a:xfrm>
                <a:off x="2167" y="3257"/>
                <a:ext cx="256" cy="564"/>
              </a:xfrm>
              <a:custGeom>
                <a:avLst/>
                <a:gdLst>
                  <a:gd name="T0" fmla="*/ 256 w 256"/>
                  <a:gd name="T1" fmla="*/ 0 h 564"/>
                  <a:gd name="T2" fmla="*/ 232 w 256"/>
                  <a:gd name="T3" fmla="*/ 94 h 564"/>
                  <a:gd name="T4" fmla="*/ 205 w 256"/>
                  <a:gd name="T5" fmla="*/ 190 h 564"/>
                  <a:gd name="T6" fmla="*/ 172 w 256"/>
                  <a:gd name="T7" fmla="*/ 298 h 564"/>
                  <a:gd name="T8" fmla="*/ 133 w 256"/>
                  <a:gd name="T9" fmla="*/ 403 h 564"/>
                  <a:gd name="T10" fmla="*/ 112 w 256"/>
                  <a:gd name="T11" fmla="*/ 450 h 564"/>
                  <a:gd name="T12" fmla="*/ 88 w 256"/>
                  <a:gd name="T13" fmla="*/ 493 h 564"/>
                  <a:gd name="T14" fmla="*/ 67 w 256"/>
                  <a:gd name="T15" fmla="*/ 527 h 564"/>
                  <a:gd name="T16" fmla="*/ 45 w 256"/>
                  <a:gd name="T17" fmla="*/ 550 h 564"/>
                  <a:gd name="T18" fmla="*/ 34 w 256"/>
                  <a:gd name="T19" fmla="*/ 559 h 564"/>
                  <a:gd name="T20" fmla="*/ 22 w 256"/>
                  <a:gd name="T21" fmla="*/ 563 h 564"/>
                  <a:gd name="T22" fmla="*/ 11 w 256"/>
                  <a:gd name="T23" fmla="*/ 564 h 564"/>
                  <a:gd name="T24" fmla="*/ 0 w 256"/>
                  <a:gd name="T25" fmla="*/ 561 h 564"/>
                  <a:gd name="T26" fmla="*/ 0 w 256"/>
                  <a:gd name="T27" fmla="*/ 555 h 564"/>
                  <a:gd name="T28" fmla="*/ 11 w 256"/>
                  <a:gd name="T29" fmla="*/ 557 h 564"/>
                  <a:gd name="T30" fmla="*/ 21 w 256"/>
                  <a:gd name="T31" fmla="*/ 557 h 564"/>
                  <a:gd name="T32" fmla="*/ 32 w 256"/>
                  <a:gd name="T33" fmla="*/ 553 h 564"/>
                  <a:gd name="T34" fmla="*/ 39 w 256"/>
                  <a:gd name="T35" fmla="*/ 545 h 564"/>
                  <a:gd name="T36" fmla="*/ 62 w 256"/>
                  <a:gd name="T37" fmla="*/ 521 h 564"/>
                  <a:gd name="T38" fmla="*/ 84 w 256"/>
                  <a:gd name="T39" fmla="*/ 488 h 564"/>
                  <a:gd name="T40" fmla="*/ 106 w 256"/>
                  <a:gd name="T41" fmla="*/ 448 h 564"/>
                  <a:gd name="T42" fmla="*/ 127 w 256"/>
                  <a:gd name="T43" fmla="*/ 401 h 564"/>
                  <a:gd name="T44" fmla="*/ 166 w 256"/>
                  <a:gd name="T45" fmla="*/ 296 h 564"/>
                  <a:gd name="T46" fmla="*/ 199 w 256"/>
                  <a:gd name="T47" fmla="*/ 189 h 564"/>
                  <a:gd name="T48" fmla="*/ 226 w 256"/>
                  <a:gd name="T49" fmla="*/ 92 h 564"/>
                  <a:gd name="T50" fmla="*/ 249 w 256"/>
                  <a:gd name="T51" fmla="*/ 0 h 564"/>
                  <a:gd name="T52" fmla="*/ 256 w 256"/>
                  <a:gd name="T53" fmla="*/ 0 h 56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6"/>
                  <a:gd name="T82" fmla="*/ 0 h 564"/>
                  <a:gd name="T83" fmla="*/ 256 w 256"/>
                  <a:gd name="T84" fmla="*/ 564 h 56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6" h="564">
                    <a:moveTo>
                      <a:pt x="256" y="0"/>
                    </a:moveTo>
                    <a:lnTo>
                      <a:pt x="232" y="94"/>
                    </a:lnTo>
                    <a:lnTo>
                      <a:pt x="205" y="190"/>
                    </a:lnTo>
                    <a:lnTo>
                      <a:pt x="172" y="298"/>
                    </a:lnTo>
                    <a:lnTo>
                      <a:pt x="133" y="403"/>
                    </a:lnTo>
                    <a:lnTo>
                      <a:pt x="112" y="450"/>
                    </a:lnTo>
                    <a:lnTo>
                      <a:pt x="88" y="493"/>
                    </a:lnTo>
                    <a:lnTo>
                      <a:pt x="67" y="527"/>
                    </a:lnTo>
                    <a:lnTo>
                      <a:pt x="45" y="550"/>
                    </a:lnTo>
                    <a:lnTo>
                      <a:pt x="34" y="559"/>
                    </a:lnTo>
                    <a:lnTo>
                      <a:pt x="22" y="563"/>
                    </a:lnTo>
                    <a:lnTo>
                      <a:pt x="11" y="564"/>
                    </a:lnTo>
                    <a:lnTo>
                      <a:pt x="0" y="561"/>
                    </a:lnTo>
                    <a:lnTo>
                      <a:pt x="0" y="555"/>
                    </a:lnTo>
                    <a:lnTo>
                      <a:pt x="11" y="557"/>
                    </a:lnTo>
                    <a:lnTo>
                      <a:pt x="21" y="557"/>
                    </a:lnTo>
                    <a:lnTo>
                      <a:pt x="32" y="553"/>
                    </a:lnTo>
                    <a:lnTo>
                      <a:pt x="39" y="545"/>
                    </a:lnTo>
                    <a:lnTo>
                      <a:pt x="62" y="521"/>
                    </a:lnTo>
                    <a:lnTo>
                      <a:pt x="84" y="488"/>
                    </a:lnTo>
                    <a:lnTo>
                      <a:pt x="106" y="448"/>
                    </a:lnTo>
                    <a:lnTo>
                      <a:pt x="127" y="401"/>
                    </a:lnTo>
                    <a:lnTo>
                      <a:pt x="166" y="296"/>
                    </a:lnTo>
                    <a:lnTo>
                      <a:pt x="199" y="189"/>
                    </a:lnTo>
                    <a:lnTo>
                      <a:pt x="226" y="92"/>
                    </a:lnTo>
                    <a:lnTo>
                      <a:pt x="249" y="0"/>
                    </a:lnTo>
                    <a:lnTo>
                      <a:pt x="256" y="0"/>
                    </a:lnTo>
                    <a:close/>
                  </a:path>
                </a:pathLst>
              </a:custGeom>
              <a:solidFill>
                <a:srgbClr val="C195DB"/>
              </a:solidFill>
              <a:ln w="9525">
                <a:noFill/>
                <a:round/>
                <a:headEnd/>
                <a:tailEnd/>
              </a:ln>
            </p:spPr>
            <p:txBody>
              <a:bodyPr/>
              <a:lstStyle/>
              <a:p>
                <a:endParaRPr lang="ru-RU"/>
              </a:p>
            </p:txBody>
          </p:sp>
          <p:sp>
            <p:nvSpPr>
              <p:cNvPr id="163773" name="Freeform 399"/>
              <p:cNvSpPr>
                <a:spLocks/>
              </p:cNvSpPr>
              <p:nvPr/>
            </p:nvSpPr>
            <p:spPr bwMode="auto">
              <a:xfrm>
                <a:off x="2143" y="3255"/>
                <a:ext cx="277" cy="563"/>
              </a:xfrm>
              <a:custGeom>
                <a:avLst/>
                <a:gdLst>
                  <a:gd name="T0" fmla="*/ 21 w 277"/>
                  <a:gd name="T1" fmla="*/ 563 h 563"/>
                  <a:gd name="T2" fmla="*/ 11 w 277"/>
                  <a:gd name="T3" fmla="*/ 557 h 563"/>
                  <a:gd name="T4" fmla="*/ 4 w 277"/>
                  <a:gd name="T5" fmla="*/ 549 h 563"/>
                  <a:gd name="T6" fmla="*/ 0 w 277"/>
                  <a:gd name="T7" fmla="*/ 525 h 563"/>
                  <a:gd name="T8" fmla="*/ 0 w 277"/>
                  <a:gd name="T9" fmla="*/ 510 h 563"/>
                  <a:gd name="T10" fmla="*/ 3 w 277"/>
                  <a:gd name="T11" fmla="*/ 492 h 563"/>
                  <a:gd name="T12" fmla="*/ 12 w 277"/>
                  <a:gd name="T13" fmla="*/ 452 h 563"/>
                  <a:gd name="T14" fmla="*/ 30 w 277"/>
                  <a:gd name="T15" fmla="*/ 410 h 563"/>
                  <a:gd name="T16" fmla="*/ 51 w 277"/>
                  <a:gd name="T17" fmla="*/ 362 h 563"/>
                  <a:gd name="T18" fmla="*/ 105 w 277"/>
                  <a:gd name="T19" fmla="*/ 262 h 563"/>
                  <a:gd name="T20" fmla="*/ 163 w 277"/>
                  <a:gd name="T21" fmla="*/ 162 h 563"/>
                  <a:gd name="T22" fmla="*/ 217 w 277"/>
                  <a:gd name="T23" fmla="*/ 81 h 563"/>
                  <a:gd name="T24" fmla="*/ 272 w 277"/>
                  <a:gd name="T25" fmla="*/ 0 h 563"/>
                  <a:gd name="T26" fmla="*/ 277 w 277"/>
                  <a:gd name="T27" fmla="*/ 4 h 563"/>
                  <a:gd name="T28" fmla="*/ 221 w 277"/>
                  <a:gd name="T29" fmla="*/ 85 h 563"/>
                  <a:gd name="T30" fmla="*/ 168 w 277"/>
                  <a:gd name="T31" fmla="*/ 167 h 563"/>
                  <a:gd name="T32" fmla="*/ 110 w 277"/>
                  <a:gd name="T33" fmla="*/ 266 h 563"/>
                  <a:gd name="T34" fmla="*/ 57 w 277"/>
                  <a:gd name="T35" fmla="*/ 365 h 563"/>
                  <a:gd name="T36" fmla="*/ 34 w 277"/>
                  <a:gd name="T37" fmla="*/ 413 h 563"/>
                  <a:gd name="T38" fmla="*/ 17 w 277"/>
                  <a:gd name="T39" fmla="*/ 456 h 563"/>
                  <a:gd name="T40" fmla="*/ 8 w 277"/>
                  <a:gd name="T41" fmla="*/ 492 h 563"/>
                  <a:gd name="T42" fmla="*/ 4 w 277"/>
                  <a:gd name="T43" fmla="*/ 510 h 563"/>
                  <a:gd name="T44" fmla="*/ 4 w 277"/>
                  <a:gd name="T45" fmla="*/ 522 h 563"/>
                  <a:gd name="T46" fmla="*/ 10 w 277"/>
                  <a:gd name="T47" fmla="*/ 546 h 563"/>
                  <a:gd name="T48" fmla="*/ 15 w 277"/>
                  <a:gd name="T49" fmla="*/ 552 h 563"/>
                  <a:gd name="T50" fmla="*/ 25 w 277"/>
                  <a:gd name="T51" fmla="*/ 559 h 563"/>
                  <a:gd name="T52" fmla="*/ 21 w 277"/>
                  <a:gd name="T53" fmla="*/ 563 h 56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77"/>
                  <a:gd name="T82" fmla="*/ 0 h 563"/>
                  <a:gd name="T83" fmla="*/ 277 w 277"/>
                  <a:gd name="T84" fmla="*/ 563 h 56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77" h="563">
                    <a:moveTo>
                      <a:pt x="21" y="563"/>
                    </a:moveTo>
                    <a:lnTo>
                      <a:pt x="11" y="557"/>
                    </a:lnTo>
                    <a:lnTo>
                      <a:pt x="4" y="549"/>
                    </a:lnTo>
                    <a:lnTo>
                      <a:pt x="0" y="525"/>
                    </a:lnTo>
                    <a:lnTo>
                      <a:pt x="0" y="510"/>
                    </a:lnTo>
                    <a:lnTo>
                      <a:pt x="3" y="492"/>
                    </a:lnTo>
                    <a:lnTo>
                      <a:pt x="12" y="452"/>
                    </a:lnTo>
                    <a:lnTo>
                      <a:pt x="30" y="410"/>
                    </a:lnTo>
                    <a:lnTo>
                      <a:pt x="51" y="362"/>
                    </a:lnTo>
                    <a:lnTo>
                      <a:pt x="105" y="262"/>
                    </a:lnTo>
                    <a:lnTo>
                      <a:pt x="163" y="162"/>
                    </a:lnTo>
                    <a:lnTo>
                      <a:pt x="217" y="81"/>
                    </a:lnTo>
                    <a:lnTo>
                      <a:pt x="272" y="0"/>
                    </a:lnTo>
                    <a:lnTo>
                      <a:pt x="277" y="4"/>
                    </a:lnTo>
                    <a:lnTo>
                      <a:pt x="221" y="85"/>
                    </a:lnTo>
                    <a:lnTo>
                      <a:pt x="168" y="167"/>
                    </a:lnTo>
                    <a:lnTo>
                      <a:pt x="110" y="266"/>
                    </a:lnTo>
                    <a:lnTo>
                      <a:pt x="57" y="365"/>
                    </a:lnTo>
                    <a:lnTo>
                      <a:pt x="34" y="413"/>
                    </a:lnTo>
                    <a:lnTo>
                      <a:pt x="17" y="456"/>
                    </a:lnTo>
                    <a:lnTo>
                      <a:pt x="8" y="492"/>
                    </a:lnTo>
                    <a:lnTo>
                      <a:pt x="4" y="510"/>
                    </a:lnTo>
                    <a:lnTo>
                      <a:pt x="4" y="522"/>
                    </a:lnTo>
                    <a:lnTo>
                      <a:pt x="10" y="546"/>
                    </a:lnTo>
                    <a:lnTo>
                      <a:pt x="15" y="552"/>
                    </a:lnTo>
                    <a:lnTo>
                      <a:pt x="25" y="559"/>
                    </a:lnTo>
                    <a:lnTo>
                      <a:pt x="21" y="563"/>
                    </a:lnTo>
                    <a:close/>
                  </a:path>
                </a:pathLst>
              </a:custGeom>
              <a:solidFill>
                <a:srgbClr val="C195DB"/>
              </a:solidFill>
              <a:ln w="9525">
                <a:noFill/>
                <a:round/>
                <a:headEnd/>
                <a:tailEnd/>
              </a:ln>
            </p:spPr>
            <p:txBody>
              <a:bodyPr/>
              <a:lstStyle/>
              <a:p>
                <a:endParaRPr lang="ru-RU"/>
              </a:p>
            </p:txBody>
          </p:sp>
          <p:sp>
            <p:nvSpPr>
              <p:cNvPr id="163774" name="Freeform 400"/>
              <p:cNvSpPr>
                <a:spLocks/>
              </p:cNvSpPr>
              <p:nvPr/>
            </p:nvSpPr>
            <p:spPr bwMode="auto">
              <a:xfrm>
                <a:off x="2162" y="3813"/>
                <a:ext cx="5" cy="6"/>
              </a:xfrm>
              <a:custGeom>
                <a:avLst/>
                <a:gdLst>
                  <a:gd name="T0" fmla="*/ 3 w 5"/>
                  <a:gd name="T1" fmla="*/ 6 h 6"/>
                  <a:gd name="T2" fmla="*/ 2 w 5"/>
                  <a:gd name="T3" fmla="*/ 6 h 6"/>
                  <a:gd name="T4" fmla="*/ 0 w 5"/>
                  <a:gd name="T5" fmla="*/ 4 h 6"/>
                  <a:gd name="T6" fmla="*/ 5 w 5"/>
                  <a:gd name="T7" fmla="*/ 0 h 6"/>
                  <a:gd name="T8" fmla="*/ 3 w 5"/>
                  <a:gd name="T9" fmla="*/ 0 h 6"/>
                  <a:gd name="T10" fmla="*/ 3 w 5"/>
                  <a:gd name="T11" fmla="*/ 6 h 6"/>
                  <a:gd name="T12" fmla="*/ 0 60000 65536"/>
                  <a:gd name="T13" fmla="*/ 0 60000 65536"/>
                  <a:gd name="T14" fmla="*/ 0 60000 65536"/>
                  <a:gd name="T15" fmla="*/ 0 60000 65536"/>
                  <a:gd name="T16" fmla="*/ 0 60000 65536"/>
                  <a:gd name="T17" fmla="*/ 0 60000 65536"/>
                  <a:gd name="T18" fmla="*/ 0 w 5"/>
                  <a:gd name="T19" fmla="*/ 0 h 6"/>
                  <a:gd name="T20" fmla="*/ 5 w 5"/>
                  <a:gd name="T21" fmla="*/ 6 h 6"/>
                </a:gdLst>
                <a:ahLst/>
                <a:cxnLst>
                  <a:cxn ang="T12">
                    <a:pos x="T0" y="T1"/>
                  </a:cxn>
                  <a:cxn ang="T13">
                    <a:pos x="T2" y="T3"/>
                  </a:cxn>
                  <a:cxn ang="T14">
                    <a:pos x="T4" y="T5"/>
                  </a:cxn>
                  <a:cxn ang="T15">
                    <a:pos x="T6" y="T7"/>
                  </a:cxn>
                  <a:cxn ang="T16">
                    <a:pos x="T8" y="T9"/>
                  </a:cxn>
                  <a:cxn ang="T17">
                    <a:pos x="T10" y="T11"/>
                  </a:cxn>
                </a:cxnLst>
                <a:rect l="T18" t="T19" r="T20" b="T21"/>
                <a:pathLst>
                  <a:path w="5" h="6">
                    <a:moveTo>
                      <a:pt x="3" y="6"/>
                    </a:moveTo>
                    <a:lnTo>
                      <a:pt x="2" y="6"/>
                    </a:lnTo>
                    <a:lnTo>
                      <a:pt x="0" y="4"/>
                    </a:lnTo>
                    <a:lnTo>
                      <a:pt x="5" y="0"/>
                    </a:lnTo>
                    <a:lnTo>
                      <a:pt x="3" y="0"/>
                    </a:lnTo>
                    <a:lnTo>
                      <a:pt x="3" y="6"/>
                    </a:lnTo>
                    <a:close/>
                  </a:path>
                </a:pathLst>
              </a:custGeom>
              <a:solidFill>
                <a:srgbClr val="C195DB"/>
              </a:solidFill>
              <a:ln w="9525">
                <a:noFill/>
                <a:round/>
                <a:headEnd/>
                <a:tailEnd/>
              </a:ln>
            </p:spPr>
            <p:txBody>
              <a:bodyPr/>
              <a:lstStyle/>
              <a:p>
                <a:endParaRPr lang="ru-RU"/>
              </a:p>
            </p:txBody>
          </p:sp>
          <p:sp>
            <p:nvSpPr>
              <p:cNvPr id="163775" name="Freeform 401"/>
              <p:cNvSpPr>
                <a:spLocks/>
              </p:cNvSpPr>
              <p:nvPr/>
            </p:nvSpPr>
            <p:spPr bwMode="auto">
              <a:xfrm>
                <a:off x="2416" y="3255"/>
                <a:ext cx="6" cy="5"/>
              </a:xfrm>
              <a:custGeom>
                <a:avLst/>
                <a:gdLst>
                  <a:gd name="T0" fmla="*/ 0 w 6"/>
                  <a:gd name="T1" fmla="*/ 0 h 5"/>
                  <a:gd name="T2" fmla="*/ 6 w 6"/>
                  <a:gd name="T3" fmla="*/ 3 h 5"/>
                  <a:gd name="T4" fmla="*/ 0 w 6"/>
                  <a:gd name="T5" fmla="*/ 2 h 5"/>
                  <a:gd name="T6" fmla="*/ 4 w 6"/>
                  <a:gd name="T7" fmla="*/ 5 h 5"/>
                  <a:gd name="T8" fmla="*/ 0 w 6"/>
                  <a:gd name="T9" fmla="*/ 0 h 5"/>
                  <a:gd name="T10" fmla="*/ 0 60000 65536"/>
                  <a:gd name="T11" fmla="*/ 0 60000 65536"/>
                  <a:gd name="T12" fmla="*/ 0 60000 65536"/>
                  <a:gd name="T13" fmla="*/ 0 60000 65536"/>
                  <a:gd name="T14" fmla="*/ 0 60000 65536"/>
                  <a:gd name="T15" fmla="*/ 0 w 6"/>
                  <a:gd name="T16" fmla="*/ 0 h 5"/>
                  <a:gd name="T17" fmla="*/ 6 w 6"/>
                  <a:gd name="T18" fmla="*/ 5 h 5"/>
                </a:gdLst>
                <a:ahLst/>
                <a:cxnLst>
                  <a:cxn ang="T10">
                    <a:pos x="T0" y="T1"/>
                  </a:cxn>
                  <a:cxn ang="T11">
                    <a:pos x="T2" y="T3"/>
                  </a:cxn>
                  <a:cxn ang="T12">
                    <a:pos x="T4" y="T5"/>
                  </a:cxn>
                  <a:cxn ang="T13">
                    <a:pos x="T6" y="T7"/>
                  </a:cxn>
                  <a:cxn ang="T14">
                    <a:pos x="T8" y="T9"/>
                  </a:cxn>
                </a:cxnLst>
                <a:rect l="T15" t="T16" r="T17" b="T18"/>
                <a:pathLst>
                  <a:path w="6" h="5">
                    <a:moveTo>
                      <a:pt x="0" y="0"/>
                    </a:moveTo>
                    <a:lnTo>
                      <a:pt x="6" y="3"/>
                    </a:lnTo>
                    <a:lnTo>
                      <a:pt x="0" y="2"/>
                    </a:lnTo>
                    <a:lnTo>
                      <a:pt x="4" y="5"/>
                    </a:lnTo>
                    <a:lnTo>
                      <a:pt x="0" y="0"/>
                    </a:lnTo>
                    <a:close/>
                  </a:path>
                </a:pathLst>
              </a:custGeom>
              <a:solidFill>
                <a:srgbClr val="C195DB"/>
              </a:solidFill>
              <a:ln w="9525">
                <a:noFill/>
                <a:round/>
                <a:headEnd/>
                <a:tailEnd/>
              </a:ln>
            </p:spPr>
            <p:txBody>
              <a:bodyPr/>
              <a:lstStyle/>
              <a:p>
                <a:endParaRPr lang="ru-RU"/>
              </a:p>
            </p:txBody>
          </p:sp>
          <p:sp>
            <p:nvSpPr>
              <p:cNvPr id="163776" name="Freeform 402"/>
              <p:cNvSpPr>
                <a:spLocks/>
              </p:cNvSpPr>
              <p:nvPr/>
            </p:nvSpPr>
            <p:spPr bwMode="auto">
              <a:xfrm>
                <a:off x="2405" y="3282"/>
                <a:ext cx="79" cy="46"/>
              </a:xfrm>
              <a:custGeom>
                <a:avLst/>
                <a:gdLst>
                  <a:gd name="T0" fmla="*/ 78 w 79"/>
                  <a:gd name="T1" fmla="*/ 9 h 46"/>
                  <a:gd name="T2" fmla="*/ 70 w 79"/>
                  <a:gd name="T3" fmla="*/ 7 h 46"/>
                  <a:gd name="T4" fmla="*/ 49 w 79"/>
                  <a:gd name="T5" fmla="*/ 6 h 46"/>
                  <a:gd name="T6" fmla="*/ 36 w 79"/>
                  <a:gd name="T7" fmla="*/ 9 h 46"/>
                  <a:gd name="T8" fmla="*/ 26 w 79"/>
                  <a:gd name="T9" fmla="*/ 15 h 46"/>
                  <a:gd name="T10" fmla="*/ 15 w 79"/>
                  <a:gd name="T11" fmla="*/ 28 h 46"/>
                  <a:gd name="T12" fmla="*/ 7 w 79"/>
                  <a:gd name="T13" fmla="*/ 46 h 46"/>
                  <a:gd name="T14" fmla="*/ 0 w 79"/>
                  <a:gd name="T15" fmla="*/ 44 h 46"/>
                  <a:gd name="T16" fmla="*/ 10 w 79"/>
                  <a:gd name="T17" fmla="*/ 23 h 46"/>
                  <a:gd name="T18" fmla="*/ 21 w 79"/>
                  <a:gd name="T19" fmla="*/ 11 h 46"/>
                  <a:gd name="T20" fmla="*/ 36 w 79"/>
                  <a:gd name="T21" fmla="*/ 3 h 46"/>
                  <a:gd name="T22" fmla="*/ 49 w 79"/>
                  <a:gd name="T23" fmla="*/ 0 h 46"/>
                  <a:gd name="T24" fmla="*/ 70 w 79"/>
                  <a:gd name="T25" fmla="*/ 2 h 46"/>
                  <a:gd name="T26" fmla="*/ 79 w 79"/>
                  <a:gd name="T27" fmla="*/ 3 h 46"/>
                  <a:gd name="T28" fmla="*/ 78 w 79"/>
                  <a:gd name="T29" fmla="*/ 9 h 4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9"/>
                  <a:gd name="T46" fmla="*/ 0 h 46"/>
                  <a:gd name="T47" fmla="*/ 79 w 79"/>
                  <a:gd name="T48" fmla="*/ 46 h 4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9" h="46">
                    <a:moveTo>
                      <a:pt x="78" y="9"/>
                    </a:moveTo>
                    <a:lnTo>
                      <a:pt x="70" y="7"/>
                    </a:lnTo>
                    <a:lnTo>
                      <a:pt x="49" y="6"/>
                    </a:lnTo>
                    <a:lnTo>
                      <a:pt x="36" y="9"/>
                    </a:lnTo>
                    <a:lnTo>
                      <a:pt x="26" y="15"/>
                    </a:lnTo>
                    <a:lnTo>
                      <a:pt x="15" y="28"/>
                    </a:lnTo>
                    <a:lnTo>
                      <a:pt x="7" y="46"/>
                    </a:lnTo>
                    <a:lnTo>
                      <a:pt x="0" y="44"/>
                    </a:lnTo>
                    <a:lnTo>
                      <a:pt x="10" y="23"/>
                    </a:lnTo>
                    <a:lnTo>
                      <a:pt x="21" y="11"/>
                    </a:lnTo>
                    <a:lnTo>
                      <a:pt x="36" y="3"/>
                    </a:lnTo>
                    <a:lnTo>
                      <a:pt x="49" y="0"/>
                    </a:lnTo>
                    <a:lnTo>
                      <a:pt x="70" y="2"/>
                    </a:lnTo>
                    <a:lnTo>
                      <a:pt x="79" y="3"/>
                    </a:lnTo>
                    <a:lnTo>
                      <a:pt x="78" y="9"/>
                    </a:lnTo>
                    <a:close/>
                  </a:path>
                </a:pathLst>
              </a:custGeom>
              <a:solidFill>
                <a:srgbClr val="C195DB"/>
              </a:solidFill>
              <a:ln w="9525">
                <a:noFill/>
                <a:round/>
                <a:headEnd/>
                <a:tailEnd/>
              </a:ln>
            </p:spPr>
            <p:txBody>
              <a:bodyPr/>
              <a:lstStyle/>
              <a:p>
                <a:endParaRPr lang="ru-RU"/>
              </a:p>
            </p:txBody>
          </p:sp>
          <p:sp>
            <p:nvSpPr>
              <p:cNvPr id="163777" name="Freeform 403"/>
              <p:cNvSpPr>
                <a:spLocks/>
              </p:cNvSpPr>
              <p:nvPr/>
            </p:nvSpPr>
            <p:spPr bwMode="auto">
              <a:xfrm>
                <a:off x="2165" y="3326"/>
                <a:ext cx="249" cy="495"/>
              </a:xfrm>
              <a:custGeom>
                <a:avLst/>
                <a:gdLst>
                  <a:gd name="T0" fmla="*/ 249 w 249"/>
                  <a:gd name="T1" fmla="*/ 2 h 495"/>
                  <a:gd name="T2" fmla="*/ 216 w 249"/>
                  <a:gd name="T3" fmla="*/ 111 h 495"/>
                  <a:gd name="T4" fmla="*/ 188 w 249"/>
                  <a:gd name="T5" fmla="*/ 195 h 495"/>
                  <a:gd name="T6" fmla="*/ 154 w 249"/>
                  <a:gd name="T7" fmla="*/ 286 h 495"/>
                  <a:gd name="T8" fmla="*/ 117 w 249"/>
                  <a:gd name="T9" fmla="*/ 370 h 495"/>
                  <a:gd name="T10" fmla="*/ 96 w 249"/>
                  <a:gd name="T11" fmla="*/ 410 h 495"/>
                  <a:gd name="T12" fmla="*/ 77 w 249"/>
                  <a:gd name="T13" fmla="*/ 441 h 495"/>
                  <a:gd name="T14" fmla="*/ 58 w 249"/>
                  <a:gd name="T15" fmla="*/ 467 h 495"/>
                  <a:gd name="T16" fmla="*/ 39 w 249"/>
                  <a:gd name="T17" fmla="*/ 486 h 495"/>
                  <a:gd name="T18" fmla="*/ 28 w 249"/>
                  <a:gd name="T19" fmla="*/ 492 h 495"/>
                  <a:gd name="T20" fmla="*/ 19 w 249"/>
                  <a:gd name="T21" fmla="*/ 495 h 495"/>
                  <a:gd name="T22" fmla="*/ 9 w 249"/>
                  <a:gd name="T23" fmla="*/ 495 h 495"/>
                  <a:gd name="T24" fmla="*/ 0 w 249"/>
                  <a:gd name="T25" fmla="*/ 494 h 495"/>
                  <a:gd name="T26" fmla="*/ 2 w 249"/>
                  <a:gd name="T27" fmla="*/ 488 h 495"/>
                  <a:gd name="T28" fmla="*/ 9 w 249"/>
                  <a:gd name="T29" fmla="*/ 489 h 495"/>
                  <a:gd name="T30" fmla="*/ 17 w 249"/>
                  <a:gd name="T31" fmla="*/ 489 h 495"/>
                  <a:gd name="T32" fmla="*/ 26 w 249"/>
                  <a:gd name="T33" fmla="*/ 486 h 495"/>
                  <a:gd name="T34" fmla="*/ 34 w 249"/>
                  <a:gd name="T35" fmla="*/ 481 h 495"/>
                  <a:gd name="T36" fmla="*/ 53 w 249"/>
                  <a:gd name="T37" fmla="*/ 462 h 495"/>
                  <a:gd name="T38" fmla="*/ 72 w 249"/>
                  <a:gd name="T39" fmla="*/ 437 h 495"/>
                  <a:gd name="T40" fmla="*/ 91 w 249"/>
                  <a:gd name="T41" fmla="*/ 405 h 495"/>
                  <a:gd name="T42" fmla="*/ 110 w 249"/>
                  <a:gd name="T43" fmla="*/ 369 h 495"/>
                  <a:gd name="T44" fmla="*/ 149 w 249"/>
                  <a:gd name="T45" fmla="*/ 284 h 495"/>
                  <a:gd name="T46" fmla="*/ 181 w 249"/>
                  <a:gd name="T47" fmla="*/ 194 h 495"/>
                  <a:gd name="T48" fmla="*/ 209 w 249"/>
                  <a:gd name="T49" fmla="*/ 110 h 495"/>
                  <a:gd name="T50" fmla="*/ 243 w 249"/>
                  <a:gd name="T51" fmla="*/ 0 h 495"/>
                  <a:gd name="T52" fmla="*/ 249 w 249"/>
                  <a:gd name="T53" fmla="*/ 2 h 49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49"/>
                  <a:gd name="T82" fmla="*/ 0 h 495"/>
                  <a:gd name="T83" fmla="*/ 249 w 249"/>
                  <a:gd name="T84" fmla="*/ 495 h 49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49" h="495">
                    <a:moveTo>
                      <a:pt x="249" y="2"/>
                    </a:moveTo>
                    <a:lnTo>
                      <a:pt x="216" y="111"/>
                    </a:lnTo>
                    <a:lnTo>
                      <a:pt x="188" y="195"/>
                    </a:lnTo>
                    <a:lnTo>
                      <a:pt x="154" y="286"/>
                    </a:lnTo>
                    <a:lnTo>
                      <a:pt x="117" y="370"/>
                    </a:lnTo>
                    <a:lnTo>
                      <a:pt x="96" y="410"/>
                    </a:lnTo>
                    <a:lnTo>
                      <a:pt x="77" y="441"/>
                    </a:lnTo>
                    <a:lnTo>
                      <a:pt x="58" y="467"/>
                    </a:lnTo>
                    <a:lnTo>
                      <a:pt x="39" y="486"/>
                    </a:lnTo>
                    <a:lnTo>
                      <a:pt x="28" y="492"/>
                    </a:lnTo>
                    <a:lnTo>
                      <a:pt x="19" y="495"/>
                    </a:lnTo>
                    <a:lnTo>
                      <a:pt x="9" y="495"/>
                    </a:lnTo>
                    <a:lnTo>
                      <a:pt x="0" y="494"/>
                    </a:lnTo>
                    <a:lnTo>
                      <a:pt x="2" y="488"/>
                    </a:lnTo>
                    <a:lnTo>
                      <a:pt x="9" y="489"/>
                    </a:lnTo>
                    <a:lnTo>
                      <a:pt x="17" y="489"/>
                    </a:lnTo>
                    <a:lnTo>
                      <a:pt x="26" y="486"/>
                    </a:lnTo>
                    <a:lnTo>
                      <a:pt x="34" y="481"/>
                    </a:lnTo>
                    <a:lnTo>
                      <a:pt x="53" y="462"/>
                    </a:lnTo>
                    <a:lnTo>
                      <a:pt x="72" y="437"/>
                    </a:lnTo>
                    <a:lnTo>
                      <a:pt x="91" y="405"/>
                    </a:lnTo>
                    <a:lnTo>
                      <a:pt x="110" y="369"/>
                    </a:lnTo>
                    <a:lnTo>
                      <a:pt x="149" y="284"/>
                    </a:lnTo>
                    <a:lnTo>
                      <a:pt x="181" y="194"/>
                    </a:lnTo>
                    <a:lnTo>
                      <a:pt x="209" y="110"/>
                    </a:lnTo>
                    <a:lnTo>
                      <a:pt x="243" y="0"/>
                    </a:lnTo>
                    <a:lnTo>
                      <a:pt x="249" y="2"/>
                    </a:lnTo>
                    <a:close/>
                  </a:path>
                </a:pathLst>
              </a:custGeom>
              <a:solidFill>
                <a:srgbClr val="C195DB"/>
              </a:solidFill>
              <a:ln w="9525">
                <a:noFill/>
                <a:round/>
                <a:headEnd/>
                <a:tailEnd/>
              </a:ln>
            </p:spPr>
            <p:txBody>
              <a:bodyPr/>
              <a:lstStyle/>
              <a:p>
                <a:endParaRPr lang="ru-RU"/>
              </a:p>
            </p:txBody>
          </p:sp>
          <p:sp>
            <p:nvSpPr>
              <p:cNvPr id="163778" name="Freeform 404"/>
              <p:cNvSpPr>
                <a:spLocks/>
              </p:cNvSpPr>
              <p:nvPr/>
            </p:nvSpPr>
            <p:spPr bwMode="auto">
              <a:xfrm>
                <a:off x="2405" y="3326"/>
                <a:ext cx="8" cy="2"/>
              </a:xfrm>
              <a:custGeom>
                <a:avLst/>
                <a:gdLst>
                  <a:gd name="T0" fmla="*/ 0 w 8"/>
                  <a:gd name="T1" fmla="*/ 0 h 2"/>
                  <a:gd name="T2" fmla="*/ 8 w 8"/>
                  <a:gd name="T3" fmla="*/ 2 h 2"/>
                  <a:gd name="T4" fmla="*/ 0 w 8"/>
                  <a:gd name="T5" fmla="*/ 0 h 2"/>
                  <a:gd name="T6" fmla="*/ 0 60000 65536"/>
                  <a:gd name="T7" fmla="*/ 0 60000 65536"/>
                  <a:gd name="T8" fmla="*/ 0 60000 65536"/>
                  <a:gd name="T9" fmla="*/ 0 w 8"/>
                  <a:gd name="T10" fmla="*/ 0 h 2"/>
                  <a:gd name="T11" fmla="*/ 8 w 8"/>
                  <a:gd name="T12" fmla="*/ 2 h 2"/>
                </a:gdLst>
                <a:ahLst/>
                <a:cxnLst>
                  <a:cxn ang="T6">
                    <a:pos x="T0" y="T1"/>
                  </a:cxn>
                  <a:cxn ang="T7">
                    <a:pos x="T2" y="T3"/>
                  </a:cxn>
                  <a:cxn ang="T8">
                    <a:pos x="T4" y="T5"/>
                  </a:cxn>
                </a:cxnLst>
                <a:rect l="T9" t="T10" r="T11" b="T12"/>
                <a:pathLst>
                  <a:path w="8" h="2">
                    <a:moveTo>
                      <a:pt x="0" y="0"/>
                    </a:moveTo>
                    <a:lnTo>
                      <a:pt x="8" y="2"/>
                    </a:lnTo>
                    <a:lnTo>
                      <a:pt x="0" y="0"/>
                    </a:lnTo>
                    <a:close/>
                  </a:path>
                </a:pathLst>
              </a:custGeom>
              <a:solidFill>
                <a:srgbClr val="C195DB"/>
              </a:solidFill>
              <a:ln w="9525">
                <a:noFill/>
                <a:round/>
                <a:headEnd/>
                <a:tailEnd/>
              </a:ln>
            </p:spPr>
            <p:txBody>
              <a:bodyPr/>
              <a:lstStyle/>
              <a:p>
                <a:endParaRPr lang="ru-RU"/>
              </a:p>
            </p:txBody>
          </p:sp>
          <p:sp>
            <p:nvSpPr>
              <p:cNvPr id="163779" name="Freeform 405"/>
              <p:cNvSpPr>
                <a:spLocks/>
              </p:cNvSpPr>
              <p:nvPr/>
            </p:nvSpPr>
            <p:spPr bwMode="auto">
              <a:xfrm>
                <a:off x="2145" y="3307"/>
                <a:ext cx="232" cy="511"/>
              </a:xfrm>
              <a:custGeom>
                <a:avLst/>
                <a:gdLst>
                  <a:gd name="T0" fmla="*/ 19 w 232"/>
                  <a:gd name="T1" fmla="*/ 511 h 511"/>
                  <a:gd name="T2" fmla="*/ 10 w 232"/>
                  <a:gd name="T3" fmla="*/ 507 h 511"/>
                  <a:gd name="T4" fmla="*/ 4 w 232"/>
                  <a:gd name="T5" fmla="*/ 500 h 511"/>
                  <a:gd name="T6" fmla="*/ 0 w 232"/>
                  <a:gd name="T7" fmla="*/ 490 h 511"/>
                  <a:gd name="T8" fmla="*/ 0 w 232"/>
                  <a:gd name="T9" fmla="*/ 478 h 511"/>
                  <a:gd name="T10" fmla="*/ 0 w 232"/>
                  <a:gd name="T11" fmla="*/ 452 h 511"/>
                  <a:gd name="T12" fmla="*/ 4 w 232"/>
                  <a:gd name="T13" fmla="*/ 437 h 511"/>
                  <a:gd name="T14" fmla="*/ 7 w 232"/>
                  <a:gd name="T15" fmla="*/ 420 h 511"/>
                  <a:gd name="T16" fmla="*/ 20 w 232"/>
                  <a:gd name="T17" fmla="*/ 383 h 511"/>
                  <a:gd name="T18" fmla="*/ 36 w 232"/>
                  <a:gd name="T19" fmla="*/ 343 h 511"/>
                  <a:gd name="T20" fmla="*/ 77 w 232"/>
                  <a:gd name="T21" fmla="*/ 258 h 511"/>
                  <a:gd name="T22" fmla="*/ 125 w 232"/>
                  <a:gd name="T23" fmla="*/ 172 h 511"/>
                  <a:gd name="T24" fmla="*/ 170 w 232"/>
                  <a:gd name="T25" fmla="*/ 92 h 511"/>
                  <a:gd name="T26" fmla="*/ 227 w 232"/>
                  <a:gd name="T27" fmla="*/ 0 h 511"/>
                  <a:gd name="T28" fmla="*/ 232 w 232"/>
                  <a:gd name="T29" fmla="*/ 5 h 511"/>
                  <a:gd name="T30" fmla="*/ 174 w 232"/>
                  <a:gd name="T31" fmla="*/ 98 h 511"/>
                  <a:gd name="T32" fmla="*/ 130 w 232"/>
                  <a:gd name="T33" fmla="*/ 175 h 511"/>
                  <a:gd name="T34" fmla="*/ 82 w 232"/>
                  <a:gd name="T35" fmla="*/ 260 h 511"/>
                  <a:gd name="T36" fmla="*/ 40 w 232"/>
                  <a:gd name="T37" fmla="*/ 347 h 511"/>
                  <a:gd name="T38" fmla="*/ 25 w 232"/>
                  <a:gd name="T39" fmla="*/ 386 h 511"/>
                  <a:gd name="T40" fmla="*/ 12 w 232"/>
                  <a:gd name="T41" fmla="*/ 422 h 511"/>
                  <a:gd name="T42" fmla="*/ 9 w 232"/>
                  <a:gd name="T43" fmla="*/ 437 h 511"/>
                  <a:gd name="T44" fmla="*/ 6 w 232"/>
                  <a:gd name="T45" fmla="*/ 452 h 511"/>
                  <a:gd name="T46" fmla="*/ 6 w 232"/>
                  <a:gd name="T47" fmla="*/ 478 h 511"/>
                  <a:gd name="T48" fmla="*/ 6 w 232"/>
                  <a:gd name="T49" fmla="*/ 488 h 511"/>
                  <a:gd name="T50" fmla="*/ 9 w 232"/>
                  <a:gd name="T51" fmla="*/ 495 h 511"/>
                  <a:gd name="T52" fmla="*/ 15 w 232"/>
                  <a:gd name="T53" fmla="*/ 501 h 511"/>
                  <a:gd name="T54" fmla="*/ 23 w 232"/>
                  <a:gd name="T55" fmla="*/ 507 h 511"/>
                  <a:gd name="T56" fmla="*/ 19 w 232"/>
                  <a:gd name="T57" fmla="*/ 511 h 5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32"/>
                  <a:gd name="T88" fmla="*/ 0 h 511"/>
                  <a:gd name="T89" fmla="*/ 232 w 232"/>
                  <a:gd name="T90" fmla="*/ 511 h 5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32" h="511">
                    <a:moveTo>
                      <a:pt x="19" y="511"/>
                    </a:moveTo>
                    <a:lnTo>
                      <a:pt x="10" y="507"/>
                    </a:lnTo>
                    <a:lnTo>
                      <a:pt x="4" y="500"/>
                    </a:lnTo>
                    <a:lnTo>
                      <a:pt x="0" y="490"/>
                    </a:lnTo>
                    <a:lnTo>
                      <a:pt x="0" y="478"/>
                    </a:lnTo>
                    <a:lnTo>
                      <a:pt x="0" y="452"/>
                    </a:lnTo>
                    <a:lnTo>
                      <a:pt x="4" y="437"/>
                    </a:lnTo>
                    <a:lnTo>
                      <a:pt x="7" y="420"/>
                    </a:lnTo>
                    <a:lnTo>
                      <a:pt x="20" y="383"/>
                    </a:lnTo>
                    <a:lnTo>
                      <a:pt x="36" y="343"/>
                    </a:lnTo>
                    <a:lnTo>
                      <a:pt x="77" y="258"/>
                    </a:lnTo>
                    <a:lnTo>
                      <a:pt x="125" y="172"/>
                    </a:lnTo>
                    <a:lnTo>
                      <a:pt x="170" y="92"/>
                    </a:lnTo>
                    <a:lnTo>
                      <a:pt x="227" y="0"/>
                    </a:lnTo>
                    <a:lnTo>
                      <a:pt x="232" y="5"/>
                    </a:lnTo>
                    <a:lnTo>
                      <a:pt x="174" y="98"/>
                    </a:lnTo>
                    <a:lnTo>
                      <a:pt x="130" y="175"/>
                    </a:lnTo>
                    <a:lnTo>
                      <a:pt x="82" y="260"/>
                    </a:lnTo>
                    <a:lnTo>
                      <a:pt x="40" y="347"/>
                    </a:lnTo>
                    <a:lnTo>
                      <a:pt x="25" y="386"/>
                    </a:lnTo>
                    <a:lnTo>
                      <a:pt x="12" y="422"/>
                    </a:lnTo>
                    <a:lnTo>
                      <a:pt x="9" y="437"/>
                    </a:lnTo>
                    <a:lnTo>
                      <a:pt x="6" y="452"/>
                    </a:lnTo>
                    <a:lnTo>
                      <a:pt x="6" y="478"/>
                    </a:lnTo>
                    <a:lnTo>
                      <a:pt x="6" y="488"/>
                    </a:lnTo>
                    <a:lnTo>
                      <a:pt x="9" y="495"/>
                    </a:lnTo>
                    <a:lnTo>
                      <a:pt x="15" y="501"/>
                    </a:lnTo>
                    <a:lnTo>
                      <a:pt x="23" y="507"/>
                    </a:lnTo>
                    <a:lnTo>
                      <a:pt x="19" y="511"/>
                    </a:lnTo>
                    <a:close/>
                  </a:path>
                </a:pathLst>
              </a:custGeom>
              <a:solidFill>
                <a:srgbClr val="C195DB"/>
              </a:solidFill>
              <a:ln w="9525">
                <a:noFill/>
                <a:round/>
                <a:headEnd/>
                <a:tailEnd/>
              </a:ln>
            </p:spPr>
            <p:txBody>
              <a:bodyPr/>
              <a:lstStyle/>
              <a:p>
                <a:endParaRPr lang="ru-RU"/>
              </a:p>
            </p:txBody>
          </p:sp>
          <p:sp>
            <p:nvSpPr>
              <p:cNvPr id="163780" name="Freeform 406"/>
              <p:cNvSpPr>
                <a:spLocks/>
              </p:cNvSpPr>
              <p:nvPr/>
            </p:nvSpPr>
            <p:spPr bwMode="auto">
              <a:xfrm>
                <a:off x="2162" y="3813"/>
                <a:ext cx="5" cy="6"/>
              </a:xfrm>
              <a:custGeom>
                <a:avLst/>
                <a:gdLst>
                  <a:gd name="T0" fmla="*/ 3 w 5"/>
                  <a:gd name="T1" fmla="*/ 6 h 6"/>
                  <a:gd name="T2" fmla="*/ 2 w 5"/>
                  <a:gd name="T3" fmla="*/ 6 h 6"/>
                  <a:gd name="T4" fmla="*/ 0 w 5"/>
                  <a:gd name="T5" fmla="*/ 4 h 6"/>
                  <a:gd name="T6" fmla="*/ 5 w 5"/>
                  <a:gd name="T7" fmla="*/ 0 h 6"/>
                  <a:gd name="T8" fmla="*/ 3 w 5"/>
                  <a:gd name="T9" fmla="*/ 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3" y="6"/>
                    </a:moveTo>
                    <a:lnTo>
                      <a:pt x="2" y="6"/>
                    </a:lnTo>
                    <a:lnTo>
                      <a:pt x="0" y="4"/>
                    </a:lnTo>
                    <a:lnTo>
                      <a:pt x="5" y="0"/>
                    </a:lnTo>
                    <a:lnTo>
                      <a:pt x="3" y="6"/>
                    </a:lnTo>
                    <a:close/>
                  </a:path>
                </a:pathLst>
              </a:custGeom>
              <a:solidFill>
                <a:srgbClr val="C195DB"/>
              </a:solidFill>
              <a:ln w="9525">
                <a:noFill/>
                <a:round/>
                <a:headEnd/>
                <a:tailEnd/>
              </a:ln>
            </p:spPr>
            <p:txBody>
              <a:bodyPr/>
              <a:lstStyle/>
              <a:p>
                <a:endParaRPr lang="ru-RU"/>
              </a:p>
            </p:txBody>
          </p:sp>
          <p:sp>
            <p:nvSpPr>
              <p:cNvPr id="163781" name="Freeform 407"/>
              <p:cNvSpPr>
                <a:spLocks/>
              </p:cNvSpPr>
              <p:nvPr/>
            </p:nvSpPr>
            <p:spPr bwMode="auto">
              <a:xfrm>
                <a:off x="2349" y="3226"/>
                <a:ext cx="34" cy="87"/>
              </a:xfrm>
              <a:custGeom>
                <a:avLst/>
                <a:gdLst>
                  <a:gd name="T0" fmla="*/ 19 w 34"/>
                  <a:gd name="T1" fmla="*/ 83 h 87"/>
                  <a:gd name="T2" fmla="*/ 28 w 34"/>
                  <a:gd name="T3" fmla="*/ 62 h 87"/>
                  <a:gd name="T4" fmla="*/ 30 w 34"/>
                  <a:gd name="T5" fmla="*/ 56 h 87"/>
                  <a:gd name="T6" fmla="*/ 30 w 34"/>
                  <a:gd name="T7" fmla="*/ 49 h 87"/>
                  <a:gd name="T8" fmla="*/ 28 w 34"/>
                  <a:gd name="T9" fmla="*/ 36 h 87"/>
                  <a:gd name="T10" fmla="*/ 22 w 34"/>
                  <a:gd name="T11" fmla="*/ 25 h 87"/>
                  <a:gd name="T12" fmla="*/ 7 w 34"/>
                  <a:gd name="T13" fmla="*/ 11 h 87"/>
                  <a:gd name="T14" fmla="*/ 0 w 34"/>
                  <a:gd name="T15" fmla="*/ 5 h 87"/>
                  <a:gd name="T16" fmla="*/ 4 w 34"/>
                  <a:gd name="T17" fmla="*/ 0 h 87"/>
                  <a:gd name="T18" fmla="*/ 13 w 34"/>
                  <a:gd name="T19" fmla="*/ 5 h 87"/>
                  <a:gd name="T20" fmla="*/ 26 w 34"/>
                  <a:gd name="T21" fmla="*/ 20 h 87"/>
                  <a:gd name="T22" fmla="*/ 32 w 34"/>
                  <a:gd name="T23" fmla="*/ 32 h 87"/>
                  <a:gd name="T24" fmla="*/ 34 w 34"/>
                  <a:gd name="T25" fmla="*/ 49 h 87"/>
                  <a:gd name="T26" fmla="*/ 34 w 34"/>
                  <a:gd name="T27" fmla="*/ 56 h 87"/>
                  <a:gd name="T28" fmla="*/ 32 w 34"/>
                  <a:gd name="T29" fmla="*/ 66 h 87"/>
                  <a:gd name="T30" fmla="*/ 23 w 34"/>
                  <a:gd name="T31" fmla="*/ 87 h 87"/>
                  <a:gd name="T32" fmla="*/ 19 w 34"/>
                  <a:gd name="T33" fmla="*/ 83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
                  <a:gd name="T52" fmla="*/ 0 h 87"/>
                  <a:gd name="T53" fmla="*/ 34 w 34"/>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 h="87">
                    <a:moveTo>
                      <a:pt x="19" y="83"/>
                    </a:moveTo>
                    <a:lnTo>
                      <a:pt x="28" y="62"/>
                    </a:lnTo>
                    <a:lnTo>
                      <a:pt x="30" y="56"/>
                    </a:lnTo>
                    <a:lnTo>
                      <a:pt x="30" y="49"/>
                    </a:lnTo>
                    <a:lnTo>
                      <a:pt x="28" y="36"/>
                    </a:lnTo>
                    <a:lnTo>
                      <a:pt x="22" y="25"/>
                    </a:lnTo>
                    <a:lnTo>
                      <a:pt x="7" y="11"/>
                    </a:lnTo>
                    <a:lnTo>
                      <a:pt x="0" y="5"/>
                    </a:lnTo>
                    <a:lnTo>
                      <a:pt x="4" y="0"/>
                    </a:lnTo>
                    <a:lnTo>
                      <a:pt x="13" y="5"/>
                    </a:lnTo>
                    <a:lnTo>
                      <a:pt x="26" y="20"/>
                    </a:lnTo>
                    <a:lnTo>
                      <a:pt x="32" y="32"/>
                    </a:lnTo>
                    <a:lnTo>
                      <a:pt x="34" y="49"/>
                    </a:lnTo>
                    <a:lnTo>
                      <a:pt x="34" y="56"/>
                    </a:lnTo>
                    <a:lnTo>
                      <a:pt x="32" y="66"/>
                    </a:lnTo>
                    <a:lnTo>
                      <a:pt x="23" y="87"/>
                    </a:lnTo>
                    <a:lnTo>
                      <a:pt x="19" y="83"/>
                    </a:lnTo>
                    <a:close/>
                  </a:path>
                </a:pathLst>
              </a:custGeom>
              <a:solidFill>
                <a:srgbClr val="C195DB"/>
              </a:solidFill>
              <a:ln w="9525">
                <a:noFill/>
                <a:round/>
                <a:headEnd/>
                <a:tailEnd/>
              </a:ln>
            </p:spPr>
            <p:txBody>
              <a:bodyPr/>
              <a:lstStyle/>
              <a:p>
                <a:endParaRPr lang="ru-RU"/>
              </a:p>
            </p:txBody>
          </p:sp>
          <p:sp>
            <p:nvSpPr>
              <p:cNvPr id="163782" name="Freeform 408"/>
              <p:cNvSpPr>
                <a:spLocks/>
              </p:cNvSpPr>
              <p:nvPr/>
            </p:nvSpPr>
            <p:spPr bwMode="auto">
              <a:xfrm>
                <a:off x="2370" y="3308"/>
                <a:ext cx="6" cy="5"/>
              </a:xfrm>
              <a:custGeom>
                <a:avLst/>
                <a:gdLst>
                  <a:gd name="T0" fmla="*/ 6 w 6"/>
                  <a:gd name="T1" fmla="*/ 5 h 5"/>
                  <a:gd name="T2" fmla="*/ 0 w 6"/>
                  <a:gd name="T3" fmla="*/ 1 h 5"/>
                  <a:gd name="T4" fmla="*/ 0 w 6"/>
                  <a:gd name="T5" fmla="*/ 0 h 5"/>
                  <a:gd name="T6" fmla="*/ 6 w 6"/>
                  <a:gd name="T7" fmla="*/ 5 h 5"/>
                  <a:gd name="T8" fmla="*/ 0 60000 65536"/>
                  <a:gd name="T9" fmla="*/ 0 60000 65536"/>
                  <a:gd name="T10" fmla="*/ 0 60000 65536"/>
                  <a:gd name="T11" fmla="*/ 0 60000 65536"/>
                  <a:gd name="T12" fmla="*/ 0 w 6"/>
                  <a:gd name="T13" fmla="*/ 0 h 5"/>
                  <a:gd name="T14" fmla="*/ 6 w 6"/>
                  <a:gd name="T15" fmla="*/ 5 h 5"/>
                </a:gdLst>
                <a:ahLst/>
                <a:cxnLst>
                  <a:cxn ang="T8">
                    <a:pos x="T0" y="T1"/>
                  </a:cxn>
                  <a:cxn ang="T9">
                    <a:pos x="T2" y="T3"/>
                  </a:cxn>
                  <a:cxn ang="T10">
                    <a:pos x="T4" y="T5"/>
                  </a:cxn>
                  <a:cxn ang="T11">
                    <a:pos x="T6" y="T7"/>
                  </a:cxn>
                </a:cxnLst>
                <a:rect l="T12" t="T13" r="T14" b="T15"/>
                <a:pathLst>
                  <a:path w="6" h="5">
                    <a:moveTo>
                      <a:pt x="6" y="5"/>
                    </a:moveTo>
                    <a:lnTo>
                      <a:pt x="0" y="1"/>
                    </a:lnTo>
                    <a:lnTo>
                      <a:pt x="0" y="0"/>
                    </a:lnTo>
                    <a:lnTo>
                      <a:pt x="6" y="5"/>
                    </a:lnTo>
                    <a:close/>
                  </a:path>
                </a:pathLst>
              </a:custGeom>
              <a:solidFill>
                <a:srgbClr val="C195DB"/>
              </a:solidFill>
              <a:ln w="9525">
                <a:noFill/>
                <a:round/>
                <a:headEnd/>
                <a:tailEnd/>
              </a:ln>
            </p:spPr>
            <p:txBody>
              <a:bodyPr/>
              <a:lstStyle/>
              <a:p>
                <a:endParaRPr lang="ru-RU"/>
              </a:p>
            </p:txBody>
          </p:sp>
          <p:sp>
            <p:nvSpPr>
              <p:cNvPr id="163783" name="Freeform 409"/>
              <p:cNvSpPr>
                <a:spLocks/>
              </p:cNvSpPr>
              <p:nvPr/>
            </p:nvSpPr>
            <p:spPr bwMode="auto">
              <a:xfrm>
                <a:off x="2488" y="3329"/>
                <a:ext cx="162" cy="600"/>
              </a:xfrm>
              <a:custGeom>
                <a:avLst/>
                <a:gdLst>
                  <a:gd name="T0" fmla="*/ 162 w 162"/>
                  <a:gd name="T1" fmla="*/ 0 h 600"/>
                  <a:gd name="T2" fmla="*/ 160 w 162"/>
                  <a:gd name="T3" fmla="*/ 27 h 600"/>
                  <a:gd name="T4" fmla="*/ 158 w 162"/>
                  <a:gd name="T5" fmla="*/ 97 h 600"/>
                  <a:gd name="T6" fmla="*/ 155 w 162"/>
                  <a:gd name="T7" fmla="*/ 145 h 600"/>
                  <a:gd name="T8" fmla="*/ 153 w 162"/>
                  <a:gd name="T9" fmla="*/ 197 h 600"/>
                  <a:gd name="T10" fmla="*/ 147 w 162"/>
                  <a:gd name="T11" fmla="*/ 252 h 600"/>
                  <a:gd name="T12" fmla="*/ 143 w 162"/>
                  <a:gd name="T13" fmla="*/ 309 h 600"/>
                  <a:gd name="T14" fmla="*/ 134 w 162"/>
                  <a:gd name="T15" fmla="*/ 366 h 600"/>
                  <a:gd name="T16" fmla="*/ 127 w 162"/>
                  <a:gd name="T17" fmla="*/ 421 h 600"/>
                  <a:gd name="T18" fmla="*/ 122 w 162"/>
                  <a:gd name="T19" fmla="*/ 446 h 600"/>
                  <a:gd name="T20" fmla="*/ 116 w 162"/>
                  <a:gd name="T21" fmla="*/ 472 h 600"/>
                  <a:gd name="T22" fmla="*/ 110 w 162"/>
                  <a:gd name="T23" fmla="*/ 494 h 600"/>
                  <a:gd name="T24" fmla="*/ 104 w 162"/>
                  <a:gd name="T25" fmla="*/ 516 h 600"/>
                  <a:gd name="T26" fmla="*/ 100 w 162"/>
                  <a:gd name="T27" fmla="*/ 526 h 600"/>
                  <a:gd name="T28" fmla="*/ 97 w 162"/>
                  <a:gd name="T29" fmla="*/ 536 h 600"/>
                  <a:gd name="T30" fmla="*/ 89 w 162"/>
                  <a:gd name="T31" fmla="*/ 553 h 600"/>
                  <a:gd name="T32" fmla="*/ 81 w 162"/>
                  <a:gd name="T33" fmla="*/ 568 h 600"/>
                  <a:gd name="T34" fmla="*/ 76 w 162"/>
                  <a:gd name="T35" fmla="*/ 575 h 600"/>
                  <a:gd name="T36" fmla="*/ 73 w 162"/>
                  <a:gd name="T37" fmla="*/ 581 h 600"/>
                  <a:gd name="T38" fmla="*/ 68 w 162"/>
                  <a:gd name="T39" fmla="*/ 587 h 600"/>
                  <a:gd name="T40" fmla="*/ 64 w 162"/>
                  <a:gd name="T41" fmla="*/ 591 h 600"/>
                  <a:gd name="T42" fmla="*/ 59 w 162"/>
                  <a:gd name="T43" fmla="*/ 594 h 600"/>
                  <a:gd name="T44" fmla="*/ 54 w 162"/>
                  <a:gd name="T45" fmla="*/ 597 h 600"/>
                  <a:gd name="T46" fmla="*/ 47 w 162"/>
                  <a:gd name="T47" fmla="*/ 598 h 600"/>
                  <a:gd name="T48" fmla="*/ 43 w 162"/>
                  <a:gd name="T49" fmla="*/ 600 h 600"/>
                  <a:gd name="T50" fmla="*/ 38 w 162"/>
                  <a:gd name="T51" fmla="*/ 600 h 600"/>
                  <a:gd name="T52" fmla="*/ 32 w 162"/>
                  <a:gd name="T53" fmla="*/ 598 h 600"/>
                  <a:gd name="T54" fmla="*/ 27 w 162"/>
                  <a:gd name="T55" fmla="*/ 597 h 600"/>
                  <a:gd name="T56" fmla="*/ 22 w 162"/>
                  <a:gd name="T57" fmla="*/ 596 h 600"/>
                  <a:gd name="T58" fmla="*/ 17 w 162"/>
                  <a:gd name="T59" fmla="*/ 593 h 600"/>
                  <a:gd name="T60" fmla="*/ 15 w 162"/>
                  <a:gd name="T61" fmla="*/ 589 h 600"/>
                  <a:gd name="T62" fmla="*/ 11 w 162"/>
                  <a:gd name="T63" fmla="*/ 585 h 600"/>
                  <a:gd name="T64" fmla="*/ 8 w 162"/>
                  <a:gd name="T65" fmla="*/ 578 h 600"/>
                  <a:gd name="T66" fmla="*/ 3 w 162"/>
                  <a:gd name="T67" fmla="*/ 567 h 600"/>
                  <a:gd name="T68" fmla="*/ 0 w 162"/>
                  <a:gd name="T69" fmla="*/ 551 h 600"/>
                  <a:gd name="T70" fmla="*/ 0 w 162"/>
                  <a:gd name="T71" fmla="*/ 544 h 600"/>
                  <a:gd name="T72" fmla="*/ 0 w 162"/>
                  <a:gd name="T73" fmla="*/ 536 h 600"/>
                  <a:gd name="T74" fmla="*/ 0 w 162"/>
                  <a:gd name="T75" fmla="*/ 516 h 600"/>
                  <a:gd name="T76" fmla="*/ 0 w 162"/>
                  <a:gd name="T77" fmla="*/ 506 h 600"/>
                  <a:gd name="T78" fmla="*/ 1 w 162"/>
                  <a:gd name="T79" fmla="*/ 496 h 600"/>
                  <a:gd name="T80" fmla="*/ 4 w 162"/>
                  <a:gd name="T81" fmla="*/ 474 h 600"/>
                  <a:gd name="T82" fmla="*/ 9 w 162"/>
                  <a:gd name="T83" fmla="*/ 450 h 600"/>
                  <a:gd name="T84" fmla="*/ 14 w 162"/>
                  <a:gd name="T85" fmla="*/ 425 h 600"/>
                  <a:gd name="T86" fmla="*/ 20 w 162"/>
                  <a:gd name="T87" fmla="*/ 399 h 600"/>
                  <a:gd name="T88" fmla="*/ 26 w 162"/>
                  <a:gd name="T89" fmla="*/ 373 h 600"/>
                  <a:gd name="T90" fmla="*/ 34 w 162"/>
                  <a:gd name="T91" fmla="*/ 346 h 600"/>
                  <a:gd name="T92" fmla="*/ 52 w 162"/>
                  <a:gd name="T93" fmla="*/ 290 h 600"/>
                  <a:gd name="T94" fmla="*/ 69 w 162"/>
                  <a:gd name="T95" fmla="*/ 237 h 600"/>
                  <a:gd name="T96" fmla="*/ 88 w 162"/>
                  <a:gd name="T97" fmla="*/ 184 h 600"/>
                  <a:gd name="T98" fmla="*/ 106 w 162"/>
                  <a:gd name="T99" fmla="*/ 135 h 600"/>
                  <a:gd name="T100" fmla="*/ 124 w 162"/>
                  <a:gd name="T101" fmla="*/ 91 h 600"/>
                  <a:gd name="T102" fmla="*/ 151 w 162"/>
                  <a:gd name="T103" fmla="*/ 26 h 600"/>
                  <a:gd name="T104" fmla="*/ 162 w 162"/>
                  <a:gd name="T105" fmla="*/ 0 h 60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62"/>
                  <a:gd name="T160" fmla="*/ 0 h 600"/>
                  <a:gd name="T161" fmla="*/ 162 w 162"/>
                  <a:gd name="T162" fmla="*/ 600 h 60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62" h="600">
                    <a:moveTo>
                      <a:pt x="162" y="0"/>
                    </a:moveTo>
                    <a:lnTo>
                      <a:pt x="160" y="27"/>
                    </a:lnTo>
                    <a:lnTo>
                      <a:pt x="158" y="97"/>
                    </a:lnTo>
                    <a:lnTo>
                      <a:pt x="155" y="145"/>
                    </a:lnTo>
                    <a:lnTo>
                      <a:pt x="153" y="197"/>
                    </a:lnTo>
                    <a:lnTo>
                      <a:pt x="147" y="252"/>
                    </a:lnTo>
                    <a:lnTo>
                      <a:pt x="143" y="309"/>
                    </a:lnTo>
                    <a:lnTo>
                      <a:pt x="134" y="366"/>
                    </a:lnTo>
                    <a:lnTo>
                      <a:pt x="127" y="421"/>
                    </a:lnTo>
                    <a:lnTo>
                      <a:pt x="122" y="446"/>
                    </a:lnTo>
                    <a:lnTo>
                      <a:pt x="116" y="472"/>
                    </a:lnTo>
                    <a:lnTo>
                      <a:pt x="110" y="494"/>
                    </a:lnTo>
                    <a:lnTo>
                      <a:pt x="104" y="516"/>
                    </a:lnTo>
                    <a:lnTo>
                      <a:pt x="100" y="526"/>
                    </a:lnTo>
                    <a:lnTo>
                      <a:pt x="97" y="536"/>
                    </a:lnTo>
                    <a:lnTo>
                      <a:pt x="89" y="553"/>
                    </a:lnTo>
                    <a:lnTo>
                      <a:pt x="81" y="568"/>
                    </a:lnTo>
                    <a:lnTo>
                      <a:pt x="76" y="575"/>
                    </a:lnTo>
                    <a:lnTo>
                      <a:pt x="73" y="581"/>
                    </a:lnTo>
                    <a:lnTo>
                      <a:pt x="68" y="587"/>
                    </a:lnTo>
                    <a:lnTo>
                      <a:pt x="64" y="591"/>
                    </a:lnTo>
                    <a:lnTo>
                      <a:pt x="59" y="594"/>
                    </a:lnTo>
                    <a:lnTo>
                      <a:pt x="54" y="597"/>
                    </a:lnTo>
                    <a:lnTo>
                      <a:pt x="47" y="598"/>
                    </a:lnTo>
                    <a:lnTo>
                      <a:pt x="43" y="600"/>
                    </a:lnTo>
                    <a:lnTo>
                      <a:pt x="38" y="600"/>
                    </a:lnTo>
                    <a:lnTo>
                      <a:pt x="32" y="598"/>
                    </a:lnTo>
                    <a:lnTo>
                      <a:pt x="27" y="597"/>
                    </a:lnTo>
                    <a:lnTo>
                      <a:pt x="22" y="596"/>
                    </a:lnTo>
                    <a:lnTo>
                      <a:pt x="17" y="593"/>
                    </a:lnTo>
                    <a:lnTo>
                      <a:pt x="15" y="589"/>
                    </a:lnTo>
                    <a:lnTo>
                      <a:pt x="11" y="585"/>
                    </a:lnTo>
                    <a:lnTo>
                      <a:pt x="8" y="578"/>
                    </a:lnTo>
                    <a:lnTo>
                      <a:pt x="3" y="567"/>
                    </a:lnTo>
                    <a:lnTo>
                      <a:pt x="0" y="551"/>
                    </a:lnTo>
                    <a:lnTo>
                      <a:pt x="0" y="544"/>
                    </a:lnTo>
                    <a:lnTo>
                      <a:pt x="0" y="536"/>
                    </a:lnTo>
                    <a:lnTo>
                      <a:pt x="0" y="516"/>
                    </a:lnTo>
                    <a:lnTo>
                      <a:pt x="0" y="506"/>
                    </a:lnTo>
                    <a:lnTo>
                      <a:pt x="1" y="496"/>
                    </a:lnTo>
                    <a:lnTo>
                      <a:pt x="4" y="474"/>
                    </a:lnTo>
                    <a:lnTo>
                      <a:pt x="9" y="450"/>
                    </a:lnTo>
                    <a:lnTo>
                      <a:pt x="14" y="425"/>
                    </a:lnTo>
                    <a:lnTo>
                      <a:pt x="20" y="399"/>
                    </a:lnTo>
                    <a:lnTo>
                      <a:pt x="26" y="373"/>
                    </a:lnTo>
                    <a:lnTo>
                      <a:pt x="34" y="346"/>
                    </a:lnTo>
                    <a:lnTo>
                      <a:pt x="52" y="290"/>
                    </a:lnTo>
                    <a:lnTo>
                      <a:pt x="69" y="237"/>
                    </a:lnTo>
                    <a:lnTo>
                      <a:pt x="88" y="184"/>
                    </a:lnTo>
                    <a:lnTo>
                      <a:pt x="106" y="135"/>
                    </a:lnTo>
                    <a:lnTo>
                      <a:pt x="124" y="91"/>
                    </a:lnTo>
                    <a:lnTo>
                      <a:pt x="151" y="26"/>
                    </a:lnTo>
                    <a:lnTo>
                      <a:pt x="162" y="0"/>
                    </a:lnTo>
                    <a:close/>
                  </a:path>
                </a:pathLst>
              </a:custGeom>
              <a:solidFill>
                <a:srgbClr val="844CD6"/>
              </a:solidFill>
              <a:ln w="9525">
                <a:noFill/>
                <a:round/>
                <a:headEnd/>
                <a:tailEnd/>
              </a:ln>
            </p:spPr>
            <p:txBody>
              <a:bodyPr/>
              <a:lstStyle/>
              <a:p>
                <a:endParaRPr lang="ru-RU"/>
              </a:p>
            </p:txBody>
          </p:sp>
          <p:sp>
            <p:nvSpPr>
              <p:cNvPr id="163784" name="Freeform 410"/>
              <p:cNvSpPr>
                <a:spLocks/>
              </p:cNvSpPr>
              <p:nvPr/>
            </p:nvSpPr>
            <p:spPr bwMode="auto">
              <a:xfrm>
                <a:off x="2521" y="3329"/>
                <a:ext cx="133" cy="604"/>
              </a:xfrm>
              <a:custGeom>
                <a:avLst/>
                <a:gdLst>
                  <a:gd name="T0" fmla="*/ 133 w 133"/>
                  <a:gd name="T1" fmla="*/ 0 h 604"/>
                  <a:gd name="T2" fmla="*/ 131 w 133"/>
                  <a:gd name="T3" fmla="*/ 97 h 604"/>
                  <a:gd name="T4" fmla="*/ 124 w 133"/>
                  <a:gd name="T5" fmla="*/ 197 h 604"/>
                  <a:gd name="T6" fmla="*/ 114 w 133"/>
                  <a:gd name="T7" fmla="*/ 309 h 604"/>
                  <a:gd name="T8" fmla="*/ 99 w 133"/>
                  <a:gd name="T9" fmla="*/ 421 h 604"/>
                  <a:gd name="T10" fmla="*/ 88 w 133"/>
                  <a:gd name="T11" fmla="*/ 472 h 604"/>
                  <a:gd name="T12" fmla="*/ 75 w 133"/>
                  <a:gd name="T13" fmla="*/ 516 h 604"/>
                  <a:gd name="T14" fmla="*/ 61 w 133"/>
                  <a:gd name="T15" fmla="*/ 553 h 604"/>
                  <a:gd name="T16" fmla="*/ 43 w 133"/>
                  <a:gd name="T17" fmla="*/ 583 h 604"/>
                  <a:gd name="T18" fmla="*/ 33 w 133"/>
                  <a:gd name="T19" fmla="*/ 592 h 604"/>
                  <a:gd name="T20" fmla="*/ 22 w 133"/>
                  <a:gd name="T21" fmla="*/ 600 h 604"/>
                  <a:gd name="T22" fmla="*/ 11 w 133"/>
                  <a:gd name="T23" fmla="*/ 604 h 604"/>
                  <a:gd name="T24" fmla="*/ 0 w 133"/>
                  <a:gd name="T25" fmla="*/ 602 h 604"/>
                  <a:gd name="T26" fmla="*/ 0 w 133"/>
                  <a:gd name="T27" fmla="*/ 596 h 604"/>
                  <a:gd name="T28" fmla="*/ 11 w 133"/>
                  <a:gd name="T29" fmla="*/ 597 h 604"/>
                  <a:gd name="T30" fmla="*/ 21 w 133"/>
                  <a:gd name="T31" fmla="*/ 594 h 604"/>
                  <a:gd name="T32" fmla="*/ 28 w 133"/>
                  <a:gd name="T33" fmla="*/ 587 h 604"/>
                  <a:gd name="T34" fmla="*/ 38 w 133"/>
                  <a:gd name="T35" fmla="*/ 578 h 604"/>
                  <a:gd name="T36" fmla="*/ 54 w 133"/>
                  <a:gd name="T37" fmla="*/ 551 h 604"/>
                  <a:gd name="T38" fmla="*/ 69 w 133"/>
                  <a:gd name="T39" fmla="*/ 515 h 604"/>
                  <a:gd name="T40" fmla="*/ 82 w 133"/>
                  <a:gd name="T41" fmla="*/ 470 h 604"/>
                  <a:gd name="T42" fmla="*/ 93 w 133"/>
                  <a:gd name="T43" fmla="*/ 420 h 604"/>
                  <a:gd name="T44" fmla="*/ 108 w 133"/>
                  <a:gd name="T45" fmla="*/ 309 h 604"/>
                  <a:gd name="T46" fmla="*/ 118 w 133"/>
                  <a:gd name="T47" fmla="*/ 197 h 604"/>
                  <a:gd name="T48" fmla="*/ 124 w 133"/>
                  <a:gd name="T49" fmla="*/ 97 h 604"/>
                  <a:gd name="T50" fmla="*/ 127 w 133"/>
                  <a:gd name="T51" fmla="*/ 0 h 604"/>
                  <a:gd name="T52" fmla="*/ 133 w 133"/>
                  <a:gd name="T53" fmla="*/ 0 h 60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3"/>
                  <a:gd name="T82" fmla="*/ 0 h 604"/>
                  <a:gd name="T83" fmla="*/ 133 w 133"/>
                  <a:gd name="T84" fmla="*/ 604 h 60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3" h="604">
                    <a:moveTo>
                      <a:pt x="133" y="0"/>
                    </a:moveTo>
                    <a:lnTo>
                      <a:pt x="131" y="97"/>
                    </a:lnTo>
                    <a:lnTo>
                      <a:pt x="124" y="197"/>
                    </a:lnTo>
                    <a:lnTo>
                      <a:pt x="114" y="309"/>
                    </a:lnTo>
                    <a:lnTo>
                      <a:pt x="99" y="421"/>
                    </a:lnTo>
                    <a:lnTo>
                      <a:pt x="88" y="472"/>
                    </a:lnTo>
                    <a:lnTo>
                      <a:pt x="75" y="516"/>
                    </a:lnTo>
                    <a:lnTo>
                      <a:pt x="61" y="553"/>
                    </a:lnTo>
                    <a:lnTo>
                      <a:pt x="43" y="583"/>
                    </a:lnTo>
                    <a:lnTo>
                      <a:pt x="33" y="592"/>
                    </a:lnTo>
                    <a:lnTo>
                      <a:pt x="22" y="600"/>
                    </a:lnTo>
                    <a:lnTo>
                      <a:pt x="11" y="604"/>
                    </a:lnTo>
                    <a:lnTo>
                      <a:pt x="0" y="602"/>
                    </a:lnTo>
                    <a:lnTo>
                      <a:pt x="0" y="596"/>
                    </a:lnTo>
                    <a:lnTo>
                      <a:pt x="11" y="597"/>
                    </a:lnTo>
                    <a:lnTo>
                      <a:pt x="21" y="594"/>
                    </a:lnTo>
                    <a:lnTo>
                      <a:pt x="28" y="587"/>
                    </a:lnTo>
                    <a:lnTo>
                      <a:pt x="38" y="578"/>
                    </a:lnTo>
                    <a:lnTo>
                      <a:pt x="54" y="551"/>
                    </a:lnTo>
                    <a:lnTo>
                      <a:pt x="69" y="515"/>
                    </a:lnTo>
                    <a:lnTo>
                      <a:pt x="82" y="470"/>
                    </a:lnTo>
                    <a:lnTo>
                      <a:pt x="93" y="420"/>
                    </a:lnTo>
                    <a:lnTo>
                      <a:pt x="108" y="309"/>
                    </a:lnTo>
                    <a:lnTo>
                      <a:pt x="118" y="197"/>
                    </a:lnTo>
                    <a:lnTo>
                      <a:pt x="124" y="97"/>
                    </a:lnTo>
                    <a:lnTo>
                      <a:pt x="127" y="0"/>
                    </a:lnTo>
                    <a:lnTo>
                      <a:pt x="133" y="0"/>
                    </a:lnTo>
                    <a:close/>
                  </a:path>
                </a:pathLst>
              </a:custGeom>
              <a:solidFill>
                <a:srgbClr val="C195DB"/>
              </a:solidFill>
              <a:ln w="9525">
                <a:noFill/>
                <a:round/>
                <a:headEnd/>
                <a:tailEnd/>
              </a:ln>
            </p:spPr>
            <p:txBody>
              <a:bodyPr/>
              <a:lstStyle/>
              <a:p>
                <a:endParaRPr lang="ru-RU"/>
              </a:p>
            </p:txBody>
          </p:sp>
          <p:sp>
            <p:nvSpPr>
              <p:cNvPr id="163785" name="Freeform 411"/>
              <p:cNvSpPr>
                <a:spLocks/>
              </p:cNvSpPr>
              <p:nvPr/>
            </p:nvSpPr>
            <p:spPr bwMode="auto">
              <a:xfrm>
                <a:off x="2486" y="3328"/>
                <a:ext cx="167" cy="603"/>
              </a:xfrm>
              <a:custGeom>
                <a:avLst/>
                <a:gdLst>
                  <a:gd name="T0" fmla="*/ 36 w 167"/>
                  <a:gd name="T1" fmla="*/ 603 h 603"/>
                  <a:gd name="T2" fmla="*/ 23 w 167"/>
                  <a:gd name="T3" fmla="*/ 598 h 603"/>
                  <a:gd name="T4" fmla="*/ 15 w 167"/>
                  <a:gd name="T5" fmla="*/ 590 h 603"/>
                  <a:gd name="T6" fmla="*/ 4 w 167"/>
                  <a:gd name="T7" fmla="*/ 568 h 603"/>
                  <a:gd name="T8" fmla="*/ 0 w 167"/>
                  <a:gd name="T9" fmla="*/ 537 h 603"/>
                  <a:gd name="T10" fmla="*/ 2 w 167"/>
                  <a:gd name="T11" fmla="*/ 497 h 603"/>
                  <a:gd name="T12" fmla="*/ 10 w 167"/>
                  <a:gd name="T13" fmla="*/ 451 h 603"/>
                  <a:gd name="T14" fmla="*/ 21 w 167"/>
                  <a:gd name="T15" fmla="*/ 400 h 603"/>
                  <a:gd name="T16" fmla="*/ 35 w 167"/>
                  <a:gd name="T17" fmla="*/ 345 h 603"/>
                  <a:gd name="T18" fmla="*/ 52 w 167"/>
                  <a:gd name="T19" fmla="*/ 289 h 603"/>
                  <a:gd name="T20" fmla="*/ 88 w 167"/>
                  <a:gd name="T21" fmla="*/ 184 h 603"/>
                  <a:gd name="T22" fmla="*/ 124 w 167"/>
                  <a:gd name="T23" fmla="*/ 90 h 603"/>
                  <a:gd name="T24" fmla="*/ 162 w 167"/>
                  <a:gd name="T25" fmla="*/ 0 h 603"/>
                  <a:gd name="T26" fmla="*/ 167 w 167"/>
                  <a:gd name="T27" fmla="*/ 3 h 603"/>
                  <a:gd name="T28" fmla="*/ 128 w 167"/>
                  <a:gd name="T29" fmla="*/ 93 h 603"/>
                  <a:gd name="T30" fmla="*/ 94 w 167"/>
                  <a:gd name="T31" fmla="*/ 187 h 603"/>
                  <a:gd name="T32" fmla="*/ 58 w 167"/>
                  <a:gd name="T33" fmla="*/ 293 h 603"/>
                  <a:gd name="T34" fmla="*/ 40 w 167"/>
                  <a:gd name="T35" fmla="*/ 348 h 603"/>
                  <a:gd name="T36" fmla="*/ 26 w 167"/>
                  <a:gd name="T37" fmla="*/ 400 h 603"/>
                  <a:gd name="T38" fmla="*/ 15 w 167"/>
                  <a:gd name="T39" fmla="*/ 451 h 603"/>
                  <a:gd name="T40" fmla="*/ 7 w 167"/>
                  <a:gd name="T41" fmla="*/ 497 h 603"/>
                  <a:gd name="T42" fmla="*/ 6 w 167"/>
                  <a:gd name="T43" fmla="*/ 537 h 603"/>
                  <a:gd name="T44" fmla="*/ 8 w 167"/>
                  <a:gd name="T45" fmla="*/ 565 h 603"/>
                  <a:gd name="T46" fmla="*/ 19 w 167"/>
                  <a:gd name="T47" fmla="*/ 586 h 603"/>
                  <a:gd name="T48" fmla="*/ 28 w 167"/>
                  <a:gd name="T49" fmla="*/ 594 h 603"/>
                  <a:gd name="T50" fmla="*/ 37 w 167"/>
                  <a:gd name="T51" fmla="*/ 597 h 603"/>
                  <a:gd name="T52" fmla="*/ 36 w 167"/>
                  <a:gd name="T53" fmla="*/ 603 h 60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67"/>
                  <a:gd name="T82" fmla="*/ 0 h 603"/>
                  <a:gd name="T83" fmla="*/ 167 w 167"/>
                  <a:gd name="T84" fmla="*/ 603 h 60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67" h="603">
                    <a:moveTo>
                      <a:pt x="36" y="603"/>
                    </a:moveTo>
                    <a:lnTo>
                      <a:pt x="23" y="598"/>
                    </a:lnTo>
                    <a:lnTo>
                      <a:pt x="15" y="590"/>
                    </a:lnTo>
                    <a:lnTo>
                      <a:pt x="4" y="568"/>
                    </a:lnTo>
                    <a:lnTo>
                      <a:pt x="0" y="537"/>
                    </a:lnTo>
                    <a:lnTo>
                      <a:pt x="2" y="497"/>
                    </a:lnTo>
                    <a:lnTo>
                      <a:pt x="10" y="451"/>
                    </a:lnTo>
                    <a:lnTo>
                      <a:pt x="21" y="400"/>
                    </a:lnTo>
                    <a:lnTo>
                      <a:pt x="35" y="345"/>
                    </a:lnTo>
                    <a:lnTo>
                      <a:pt x="52" y="289"/>
                    </a:lnTo>
                    <a:lnTo>
                      <a:pt x="88" y="184"/>
                    </a:lnTo>
                    <a:lnTo>
                      <a:pt x="124" y="90"/>
                    </a:lnTo>
                    <a:lnTo>
                      <a:pt x="162" y="0"/>
                    </a:lnTo>
                    <a:lnTo>
                      <a:pt x="167" y="3"/>
                    </a:lnTo>
                    <a:lnTo>
                      <a:pt x="128" y="93"/>
                    </a:lnTo>
                    <a:lnTo>
                      <a:pt x="94" y="187"/>
                    </a:lnTo>
                    <a:lnTo>
                      <a:pt x="58" y="293"/>
                    </a:lnTo>
                    <a:lnTo>
                      <a:pt x="40" y="348"/>
                    </a:lnTo>
                    <a:lnTo>
                      <a:pt x="26" y="400"/>
                    </a:lnTo>
                    <a:lnTo>
                      <a:pt x="15" y="451"/>
                    </a:lnTo>
                    <a:lnTo>
                      <a:pt x="7" y="497"/>
                    </a:lnTo>
                    <a:lnTo>
                      <a:pt x="6" y="537"/>
                    </a:lnTo>
                    <a:lnTo>
                      <a:pt x="8" y="565"/>
                    </a:lnTo>
                    <a:lnTo>
                      <a:pt x="19" y="586"/>
                    </a:lnTo>
                    <a:lnTo>
                      <a:pt x="28" y="594"/>
                    </a:lnTo>
                    <a:lnTo>
                      <a:pt x="37" y="597"/>
                    </a:lnTo>
                    <a:lnTo>
                      <a:pt x="36" y="603"/>
                    </a:lnTo>
                    <a:close/>
                  </a:path>
                </a:pathLst>
              </a:custGeom>
              <a:solidFill>
                <a:srgbClr val="C195DB"/>
              </a:solidFill>
              <a:ln w="9525">
                <a:noFill/>
                <a:round/>
                <a:headEnd/>
                <a:tailEnd/>
              </a:ln>
            </p:spPr>
            <p:txBody>
              <a:bodyPr/>
              <a:lstStyle/>
              <a:p>
                <a:endParaRPr lang="ru-RU"/>
              </a:p>
            </p:txBody>
          </p:sp>
          <p:sp>
            <p:nvSpPr>
              <p:cNvPr id="163786" name="Freeform 412"/>
              <p:cNvSpPr>
                <a:spLocks/>
              </p:cNvSpPr>
              <p:nvPr/>
            </p:nvSpPr>
            <p:spPr bwMode="auto">
              <a:xfrm>
                <a:off x="2519" y="3924"/>
                <a:ext cx="1" cy="7"/>
              </a:xfrm>
              <a:custGeom>
                <a:avLst/>
                <a:gdLst>
                  <a:gd name="T0" fmla="*/ 0 w 1"/>
                  <a:gd name="T1" fmla="*/ 7 h 7"/>
                  <a:gd name="T2" fmla="*/ 1 w 1"/>
                  <a:gd name="T3" fmla="*/ 0 h 7"/>
                  <a:gd name="T4" fmla="*/ 0 w 1"/>
                  <a:gd name="T5" fmla="*/ 0 h 7"/>
                  <a:gd name="T6" fmla="*/ 0 w 1"/>
                  <a:gd name="T7" fmla="*/ 7 h 7"/>
                  <a:gd name="T8" fmla="*/ 0 60000 65536"/>
                  <a:gd name="T9" fmla="*/ 0 60000 65536"/>
                  <a:gd name="T10" fmla="*/ 0 60000 65536"/>
                  <a:gd name="T11" fmla="*/ 0 60000 65536"/>
                  <a:gd name="T12" fmla="*/ 0 w 1"/>
                  <a:gd name="T13" fmla="*/ 0 h 7"/>
                  <a:gd name="T14" fmla="*/ 1 w 1"/>
                  <a:gd name="T15" fmla="*/ 7 h 7"/>
                </a:gdLst>
                <a:ahLst/>
                <a:cxnLst>
                  <a:cxn ang="T8">
                    <a:pos x="T0" y="T1"/>
                  </a:cxn>
                  <a:cxn ang="T9">
                    <a:pos x="T2" y="T3"/>
                  </a:cxn>
                  <a:cxn ang="T10">
                    <a:pos x="T4" y="T5"/>
                  </a:cxn>
                  <a:cxn ang="T11">
                    <a:pos x="T6" y="T7"/>
                  </a:cxn>
                </a:cxnLst>
                <a:rect l="T12" t="T13" r="T14" b="T15"/>
                <a:pathLst>
                  <a:path w="1" h="7">
                    <a:moveTo>
                      <a:pt x="0" y="7"/>
                    </a:moveTo>
                    <a:lnTo>
                      <a:pt x="1" y="0"/>
                    </a:lnTo>
                    <a:lnTo>
                      <a:pt x="0" y="0"/>
                    </a:lnTo>
                    <a:lnTo>
                      <a:pt x="0" y="7"/>
                    </a:lnTo>
                    <a:close/>
                  </a:path>
                </a:pathLst>
              </a:custGeom>
              <a:solidFill>
                <a:srgbClr val="C195DB"/>
              </a:solidFill>
              <a:ln w="9525">
                <a:noFill/>
                <a:round/>
                <a:headEnd/>
                <a:tailEnd/>
              </a:ln>
            </p:spPr>
            <p:txBody>
              <a:bodyPr/>
              <a:lstStyle/>
              <a:p>
                <a:endParaRPr lang="ru-RU"/>
              </a:p>
            </p:txBody>
          </p:sp>
          <p:sp>
            <p:nvSpPr>
              <p:cNvPr id="163787" name="Freeform 413"/>
              <p:cNvSpPr>
                <a:spLocks/>
              </p:cNvSpPr>
              <p:nvPr/>
            </p:nvSpPr>
            <p:spPr bwMode="auto">
              <a:xfrm>
                <a:off x="2644" y="3328"/>
                <a:ext cx="8" cy="3"/>
              </a:xfrm>
              <a:custGeom>
                <a:avLst/>
                <a:gdLst>
                  <a:gd name="T0" fmla="*/ 0 w 8"/>
                  <a:gd name="T1" fmla="*/ 0 h 3"/>
                  <a:gd name="T2" fmla="*/ 8 w 8"/>
                  <a:gd name="T3" fmla="*/ 1 h 3"/>
                  <a:gd name="T4" fmla="*/ 0 w 8"/>
                  <a:gd name="T5" fmla="*/ 1 h 3"/>
                  <a:gd name="T6" fmla="*/ 7 w 8"/>
                  <a:gd name="T7" fmla="*/ 3 h 3"/>
                  <a:gd name="T8" fmla="*/ 0 w 8"/>
                  <a:gd name="T9" fmla="*/ 0 h 3"/>
                  <a:gd name="T10" fmla="*/ 0 60000 65536"/>
                  <a:gd name="T11" fmla="*/ 0 60000 65536"/>
                  <a:gd name="T12" fmla="*/ 0 60000 65536"/>
                  <a:gd name="T13" fmla="*/ 0 60000 65536"/>
                  <a:gd name="T14" fmla="*/ 0 60000 65536"/>
                  <a:gd name="T15" fmla="*/ 0 w 8"/>
                  <a:gd name="T16" fmla="*/ 0 h 3"/>
                  <a:gd name="T17" fmla="*/ 8 w 8"/>
                  <a:gd name="T18" fmla="*/ 3 h 3"/>
                </a:gdLst>
                <a:ahLst/>
                <a:cxnLst>
                  <a:cxn ang="T10">
                    <a:pos x="T0" y="T1"/>
                  </a:cxn>
                  <a:cxn ang="T11">
                    <a:pos x="T2" y="T3"/>
                  </a:cxn>
                  <a:cxn ang="T12">
                    <a:pos x="T4" y="T5"/>
                  </a:cxn>
                  <a:cxn ang="T13">
                    <a:pos x="T6" y="T7"/>
                  </a:cxn>
                  <a:cxn ang="T14">
                    <a:pos x="T8" y="T9"/>
                  </a:cxn>
                </a:cxnLst>
                <a:rect l="T15" t="T16" r="T17" b="T18"/>
                <a:pathLst>
                  <a:path w="8" h="3">
                    <a:moveTo>
                      <a:pt x="0" y="0"/>
                    </a:moveTo>
                    <a:lnTo>
                      <a:pt x="8" y="1"/>
                    </a:lnTo>
                    <a:lnTo>
                      <a:pt x="0" y="1"/>
                    </a:lnTo>
                    <a:lnTo>
                      <a:pt x="7" y="3"/>
                    </a:lnTo>
                    <a:lnTo>
                      <a:pt x="0" y="0"/>
                    </a:lnTo>
                    <a:close/>
                  </a:path>
                </a:pathLst>
              </a:custGeom>
              <a:solidFill>
                <a:srgbClr val="C195DB"/>
              </a:solidFill>
              <a:ln w="9525">
                <a:noFill/>
                <a:round/>
                <a:headEnd/>
                <a:tailEnd/>
              </a:ln>
            </p:spPr>
            <p:txBody>
              <a:bodyPr/>
              <a:lstStyle/>
              <a:p>
                <a:endParaRPr lang="ru-RU"/>
              </a:p>
            </p:txBody>
          </p:sp>
          <p:sp>
            <p:nvSpPr>
              <p:cNvPr id="163788" name="Freeform 414"/>
              <p:cNvSpPr>
                <a:spLocks/>
              </p:cNvSpPr>
              <p:nvPr/>
            </p:nvSpPr>
            <p:spPr bwMode="auto">
              <a:xfrm>
                <a:off x="2655" y="3341"/>
                <a:ext cx="65" cy="61"/>
              </a:xfrm>
              <a:custGeom>
                <a:avLst/>
                <a:gdLst>
                  <a:gd name="T0" fmla="*/ 65 w 65"/>
                  <a:gd name="T1" fmla="*/ 8 h 61"/>
                  <a:gd name="T2" fmla="*/ 56 w 65"/>
                  <a:gd name="T3" fmla="*/ 6 h 61"/>
                  <a:gd name="T4" fmla="*/ 47 w 65"/>
                  <a:gd name="T5" fmla="*/ 6 h 61"/>
                  <a:gd name="T6" fmla="*/ 36 w 65"/>
                  <a:gd name="T7" fmla="*/ 10 h 61"/>
                  <a:gd name="T8" fmla="*/ 27 w 65"/>
                  <a:gd name="T9" fmla="*/ 15 h 61"/>
                  <a:gd name="T10" fmla="*/ 17 w 65"/>
                  <a:gd name="T11" fmla="*/ 25 h 61"/>
                  <a:gd name="T12" fmla="*/ 11 w 65"/>
                  <a:gd name="T13" fmla="*/ 40 h 61"/>
                  <a:gd name="T14" fmla="*/ 6 w 65"/>
                  <a:gd name="T15" fmla="*/ 61 h 61"/>
                  <a:gd name="T16" fmla="*/ 0 w 65"/>
                  <a:gd name="T17" fmla="*/ 59 h 61"/>
                  <a:gd name="T18" fmla="*/ 5 w 65"/>
                  <a:gd name="T19" fmla="*/ 38 h 61"/>
                  <a:gd name="T20" fmla="*/ 12 w 65"/>
                  <a:gd name="T21" fmla="*/ 20 h 61"/>
                  <a:gd name="T22" fmla="*/ 22 w 65"/>
                  <a:gd name="T23" fmla="*/ 10 h 61"/>
                  <a:gd name="T24" fmla="*/ 34 w 65"/>
                  <a:gd name="T25" fmla="*/ 4 h 61"/>
                  <a:gd name="T26" fmla="*/ 45 w 65"/>
                  <a:gd name="T27" fmla="*/ 0 h 61"/>
                  <a:gd name="T28" fmla="*/ 56 w 65"/>
                  <a:gd name="T29" fmla="*/ 0 h 61"/>
                  <a:gd name="T30" fmla="*/ 65 w 65"/>
                  <a:gd name="T31" fmla="*/ 2 h 61"/>
                  <a:gd name="T32" fmla="*/ 65 w 65"/>
                  <a:gd name="T33" fmla="*/ 8 h 6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5"/>
                  <a:gd name="T52" fmla="*/ 0 h 61"/>
                  <a:gd name="T53" fmla="*/ 65 w 65"/>
                  <a:gd name="T54" fmla="*/ 61 h 6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5" h="61">
                    <a:moveTo>
                      <a:pt x="65" y="8"/>
                    </a:moveTo>
                    <a:lnTo>
                      <a:pt x="56" y="6"/>
                    </a:lnTo>
                    <a:lnTo>
                      <a:pt x="47" y="6"/>
                    </a:lnTo>
                    <a:lnTo>
                      <a:pt x="36" y="10"/>
                    </a:lnTo>
                    <a:lnTo>
                      <a:pt x="27" y="15"/>
                    </a:lnTo>
                    <a:lnTo>
                      <a:pt x="17" y="25"/>
                    </a:lnTo>
                    <a:lnTo>
                      <a:pt x="11" y="40"/>
                    </a:lnTo>
                    <a:lnTo>
                      <a:pt x="6" y="61"/>
                    </a:lnTo>
                    <a:lnTo>
                      <a:pt x="0" y="59"/>
                    </a:lnTo>
                    <a:lnTo>
                      <a:pt x="5" y="38"/>
                    </a:lnTo>
                    <a:lnTo>
                      <a:pt x="12" y="20"/>
                    </a:lnTo>
                    <a:lnTo>
                      <a:pt x="22" y="10"/>
                    </a:lnTo>
                    <a:lnTo>
                      <a:pt x="34" y="4"/>
                    </a:lnTo>
                    <a:lnTo>
                      <a:pt x="45" y="0"/>
                    </a:lnTo>
                    <a:lnTo>
                      <a:pt x="56" y="0"/>
                    </a:lnTo>
                    <a:lnTo>
                      <a:pt x="65" y="2"/>
                    </a:lnTo>
                    <a:lnTo>
                      <a:pt x="65" y="8"/>
                    </a:lnTo>
                    <a:close/>
                  </a:path>
                </a:pathLst>
              </a:custGeom>
              <a:solidFill>
                <a:srgbClr val="C195DB"/>
              </a:solidFill>
              <a:ln w="9525">
                <a:noFill/>
                <a:round/>
                <a:headEnd/>
                <a:tailEnd/>
              </a:ln>
            </p:spPr>
            <p:txBody>
              <a:bodyPr/>
              <a:lstStyle/>
              <a:p>
                <a:endParaRPr lang="ru-RU"/>
              </a:p>
            </p:txBody>
          </p:sp>
          <p:sp>
            <p:nvSpPr>
              <p:cNvPr id="163789" name="Freeform 415"/>
              <p:cNvSpPr>
                <a:spLocks/>
              </p:cNvSpPr>
              <p:nvPr/>
            </p:nvSpPr>
            <p:spPr bwMode="auto">
              <a:xfrm>
                <a:off x="2519" y="3402"/>
                <a:ext cx="141" cy="529"/>
              </a:xfrm>
              <a:custGeom>
                <a:avLst/>
                <a:gdLst>
                  <a:gd name="T0" fmla="*/ 141 w 141"/>
                  <a:gd name="T1" fmla="*/ 0 h 529"/>
                  <a:gd name="T2" fmla="*/ 130 w 141"/>
                  <a:gd name="T3" fmla="*/ 114 h 529"/>
                  <a:gd name="T4" fmla="*/ 121 w 141"/>
                  <a:gd name="T5" fmla="*/ 202 h 529"/>
                  <a:gd name="T6" fmla="*/ 106 w 141"/>
                  <a:gd name="T7" fmla="*/ 295 h 529"/>
                  <a:gd name="T8" fmla="*/ 89 w 141"/>
                  <a:gd name="T9" fmla="*/ 387 h 529"/>
                  <a:gd name="T10" fmla="*/ 78 w 141"/>
                  <a:gd name="T11" fmla="*/ 426 h 529"/>
                  <a:gd name="T12" fmla="*/ 65 w 141"/>
                  <a:gd name="T13" fmla="*/ 463 h 529"/>
                  <a:gd name="T14" fmla="*/ 51 w 141"/>
                  <a:gd name="T15" fmla="*/ 493 h 529"/>
                  <a:gd name="T16" fmla="*/ 35 w 141"/>
                  <a:gd name="T17" fmla="*/ 514 h 529"/>
                  <a:gd name="T18" fmla="*/ 27 w 141"/>
                  <a:gd name="T19" fmla="*/ 521 h 529"/>
                  <a:gd name="T20" fmla="*/ 18 w 141"/>
                  <a:gd name="T21" fmla="*/ 527 h 529"/>
                  <a:gd name="T22" fmla="*/ 10 w 141"/>
                  <a:gd name="T23" fmla="*/ 529 h 529"/>
                  <a:gd name="T24" fmla="*/ 0 w 141"/>
                  <a:gd name="T25" fmla="*/ 529 h 529"/>
                  <a:gd name="T26" fmla="*/ 0 w 141"/>
                  <a:gd name="T27" fmla="*/ 523 h 529"/>
                  <a:gd name="T28" fmla="*/ 10 w 141"/>
                  <a:gd name="T29" fmla="*/ 523 h 529"/>
                  <a:gd name="T30" fmla="*/ 16 w 141"/>
                  <a:gd name="T31" fmla="*/ 521 h 529"/>
                  <a:gd name="T32" fmla="*/ 23 w 141"/>
                  <a:gd name="T33" fmla="*/ 516 h 529"/>
                  <a:gd name="T34" fmla="*/ 30 w 141"/>
                  <a:gd name="T35" fmla="*/ 508 h 529"/>
                  <a:gd name="T36" fmla="*/ 46 w 141"/>
                  <a:gd name="T37" fmla="*/ 488 h 529"/>
                  <a:gd name="T38" fmla="*/ 59 w 141"/>
                  <a:gd name="T39" fmla="*/ 461 h 529"/>
                  <a:gd name="T40" fmla="*/ 72 w 141"/>
                  <a:gd name="T41" fmla="*/ 424 h 529"/>
                  <a:gd name="T42" fmla="*/ 83 w 141"/>
                  <a:gd name="T43" fmla="*/ 385 h 529"/>
                  <a:gd name="T44" fmla="*/ 100 w 141"/>
                  <a:gd name="T45" fmla="*/ 294 h 529"/>
                  <a:gd name="T46" fmla="*/ 114 w 141"/>
                  <a:gd name="T47" fmla="*/ 201 h 529"/>
                  <a:gd name="T48" fmla="*/ 123 w 141"/>
                  <a:gd name="T49" fmla="*/ 114 h 529"/>
                  <a:gd name="T50" fmla="*/ 134 w 141"/>
                  <a:gd name="T51" fmla="*/ 0 h 529"/>
                  <a:gd name="T52" fmla="*/ 141 w 141"/>
                  <a:gd name="T53" fmla="*/ 0 h 52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41"/>
                  <a:gd name="T82" fmla="*/ 0 h 529"/>
                  <a:gd name="T83" fmla="*/ 141 w 141"/>
                  <a:gd name="T84" fmla="*/ 529 h 52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41" h="529">
                    <a:moveTo>
                      <a:pt x="141" y="0"/>
                    </a:moveTo>
                    <a:lnTo>
                      <a:pt x="130" y="114"/>
                    </a:lnTo>
                    <a:lnTo>
                      <a:pt x="121" y="202"/>
                    </a:lnTo>
                    <a:lnTo>
                      <a:pt x="106" y="295"/>
                    </a:lnTo>
                    <a:lnTo>
                      <a:pt x="89" y="387"/>
                    </a:lnTo>
                    <a:lnTo>
                      <a:pt x="78" y="426"/>
                    </a:lnTo>
                    <a:lnTo>
                      <a:pt x="65" y="463"/>
                    </a:lnTo>
                    <a:lnTo>
                      <a:pt x="51" y="493"/>
                    </a:lnTo>
                    <a:lnTo>
                      <a:pt x="35" y="514"/>
                    </a:lnTo>
                    <a:lnTo>
                      <a:pt x="27" y="521"/>
                    </a:lnTo>
                    <a:lnTo>
                      <a:pt x="18" y="527"/>
                    </a:lnTo>
                    <a:lnTo>
                      <a:pt x="10" y="529"/>
                    </a:lnTo>
                    <a:lnTo>
                      <a:pt x="0" y="529"/>
                    </a:lnTo>
                    <a:lnTo>
                      <a:pt x="0" y="523"/>
                    </a:lnTo>
                    <a:lnTo>
                      <a:pt x="10" y="523"/>
                    </a:lnTo>
                    <a:lnTo>
                      <a:pt x="16" y="521"/>
                    </a:lnTo>
                    <a:lnTo>
                      <a:pt x="23" y="516"/>
                    </a:lnTo>
                    <a:lnTo>
                      <a:pt x="30" y="508"/>
                    </a:lnTo>
                    <a:lnTo>
                      <a:pt x="46" y="488"/>
                    </a:lnTo>
                    <a:lnTo>
                      <a:pt x="59" y="461"/>
                    </a:lnTo>
                    <a:lnTo>
                      <a:pt x="72" y="424"/>
                    </a:lnTo>
                    <a:lnTo>
                      <a:pt x="83" y="385"/>
                    </a:lnTo>
                    <a:lnTo>
                      <a:pt x="100" y="294"/>
                    </a:lnTo>
                    <a:lnTo>
                      <a:pt x="114" y="201"/>
                    </a:lnTo>
                    <a:lnTo>
                      <a:pt x="123" y="114"/>
                    </a:lnTo>
                    <a:lnTo>
                      <a:pt x="134" y="0"/>
                    </a:lnTo>
                    <a:lnTo>
                      <a:pt x="141" y="0"/>
                    </a:lnTo>
                    <a:close/>
                  </a:path>
                </a:pathLst>
              </a:custGeom>
              <a:solidFill>
                <a:srgbClr val="C195DB"/>
              </a:solidFill>
              <a:ln w="9525">
                <a:noFill/>
                <a:round/>
                <a:headEnd/>
                <a:tailEnd/>
              </a:ln>
            </p:spPr>
            <p:txBody>
              <a:bodyPr/>
              <a:lstStyle/>
              <a:p>
                <a:endParaRPr lang="ru-RU"/>
              </a:p>
            </p:txBody>
          </p:sp>
          <p:sp>
            <p:nvSpPr>
              <p:cNvPr id="163790" name="Freeform 416"/>
              <p:cNvSpPr>
                <a:spLocks/>
              </p:cNvSpPr>
              <p:nvPr/>
            </p:nvSpPr>
            <p:spPr bwMode="auto">
              <a:xfrm>
                <a:off x="2656" y="3400"/>
                <a:ext cx="6" cy="2"/>
              </a:xfrm>
              <a:custGeom>
                <a:avLst/>
                <a:gdLst>
                  <a:gd name="T0" fmla="*/ 0 w 6"/>
                  <a:gd name="T1" fmla="*/ 0 h 2"/>
                  <a:gd name="T2" fmla="*/ 0 w 6"/>
                  <a:gd name="T3" fmla="*/ 2 h 2"/>
                  <a:gd name="T4" fmla="*/ 6 w 6"/>
                  <a:gd name="T5" fmla="*/ 2 h 2"/>
                  <a:gd name="T6" fmla="*/ 0 w 6"/>
                  <a:gd name="T7" fmla="*/ 0 h 2"/>
                  <a:gd name="T8" fmla="*/ 0 60000 65536"/>
                  <a:gd name="T9" fmla="*/ 0 60000 65536"/>
                  <a:gd name="T10" fmla="*/ 0 60000 65536"/>
                  <a:gd name="T11" fmla="*/ 0 60000 65536"/>
                  <a:gd name="T12" fmla="*/ 0 w 6"/>
                  <a:gd name="T13" fmla="*/ 0 h 2"/>
                  <a:gd name="T14" fmla="*/ 6 w 6"/>
                  <a:gd name="T15" fmla="*/ 2 h 2"/>
                </a:gdLst>
                <a:ahLst/>
                <a:cxnLst>
                  <a:cxn ang="T8">
                    <a:pos x="T0" y="T1"/>
                  </a:cxn>
                  <a:cxn ang="T9">
                    <a:pos x="T2" y="T3"/>
                  </a:cxn>
                  <a:cxn ang="T10">
                    <a:pos x="T4" y="T5"/>
                  </a:cxn>
                  <a:cxn ang="T11">
                    <a:pos x="T6" y="T7"/>
                  </a:cxn>
                </a:cxnLst>
                <a:rect l="T12" t="T13" r="T14" b="T15"/>
                <a:pathLst>
                  <a:path w="6" h="2">
                    <a:moveTo>
                      <a:pt x="0" y="0"/>
                    </a:moveTo>
                    <a:lnTo>
                      <a:pt x="0" y="2"/>
                    </a:lnTo>
                    <a:lnTo>
                      <a:pt x="6" y="2"/>
                    </a:lnTo>
                    <a:lnTo>
                      <a:pt x="0" y="0"/>
                    </a:lnTo>
                    <a:close/>
                  </a:path>
                </a:pathLst>
              </a:custGeom>
              <a:solidFill>
                <a:srgbClr val="C195DB"/>
              </a:solidFill>
              <a:ln w="9525">
                <a:noFill/>
                <a:round/>
                <a:headEnd/>
                <a:tailEnd/>
              </a:ln>
            </p:spPr>
            <p:txBody>
              <a:bodyPr/>
              <a:lstStyle/>
              <a:p>
                <a:endParaRPr lang="ru-RU"/>
              </a:p>
            </p:txBody>
          </p:sp>
          <p:sp>
            <p:nvSpPr>
              <p:cNvPr id="163791" name="Freeform 417"/>
              <p:cNvSpPr>
                <a:spLocks/>
              </p:cNvSpPr>
              <p:nvPr/>
            </p:nvSpPr>
            <p:spPr bwMode="auto">
              <a:xfrm>
                <a:off x="2488" y="3390"/>
                <a:ext cx="129" cy="541"/>
              </a:xfrm>
              <a:custGeom>
                <a:avLst/>
                <a:gdLst>
                  <a:gd name="T0" fmla="*/ 32 w 129"/>
                  <a:gd name="T1" fmla="*/ 541 h 541"/>
                  <a:gd name="T2" fmla="*/ 22 w 129"/>
                  <a:gd name="T3" fmla="*/ 536 h 541"/>
                  <a:gd name="T4" fmla="*/ 13 w 129"/>
                  <a:gd name="T5" fmla="*/ 532 h 541"/>
                  <a:gd name="T6" fmla="*/ 8 w 129"/>
                  <a:gd name="T7" fmla="*/ 524 h 541"/>
                  <a:gd name="T8" fmla="*/ 3 w 129"/>
                  <a:gd name="T9" fmla="*/ 513 h 541"/>
                  <a:gd name="T10" fmla="*/ 0 w 129"/>
                  <a:gd name="T11" fmla="*/ 485 h 541"/>
                  <a:gd name="T12" fmla="*/ 0 w 129"/>
                  <a:gd name="T13" fmla="*/ 453 h 541"/>
                  <a:gd name="T14" fmla="*/ 11 w 129"/>
                  <a:gd name="T15" fmla="*/ 374 h 541"/>
                  <a:gd name="T16" fmla="*/ 33 w 129"/>
                  <a:gd name="T17" fmla="*/ 280 h 541"/>
                  <a:gd name="T18" fmla="*/ 60 w 129"/>
                  <a:gd name="T19" fmla="*/ 187 h 541"/>
                  <a:gd name="T20" fmla="*/ 88 w 129"/>
                  <a:gd name="T21" fmla="*/ 103 h 541"/>
                  <a:gd name="T22" fmla="*/ 124 w 129"/>
                  <a:gd name="T23" fmla="*/ 0 h 541"/>
                  <a:gd name="T24" fmla="*/ 129 w 129"/>
                  <a:gd name="T25" fmla="*/ 3 h 541"/>
                  <a:gd name="T26" fmla="*/ 93 w 129"/>
                  <a:gd name="T27" fmla="*/ 107 h 541"/>
                  <a:gd name="T28" fmla="*/ 64 w 129"/>
                  <a:gd name="T29" fmla="*/ 190 h 541"/>
                  <a:gd name="T30" fmla="*/ 37 w 129"/>
                  <a:gd name="T31" fmla="*/ 283 h 541"/>
                  <a:gd name="T32" fmla="*/ 15 w 129"/>
                  <a:gd name="T33" fmla="*/ 374 h 541"/>
                  <a:gd name="T34" fmla="*/ 4 w 129"/>
                  <a:gd name="T35" fmla="*/ 453 h 541"/>
                  <a:gd name="T36" fmla="*/ 4 w 129"/>
                  <a:gd name="T37" fmla="*/ 485 h 541"/>
                  <a:gd name="T38" fmla="*/ 8 w 129"/>
                  <a:gd name="T39" fmla="*/ 509 h 541"/>
                  <a:gd name="T40" fmla="*/ 13 w 129"/>
                  <a:gd name="T41" fmla="*/ 519 h 541"/>
                  <a:gd name="T42" fmla="*/ 17 w 129"/>
                  <a:gd name="T43" fmla="*/ 526 h 541"/>
                  <a:gd name="T44" fmla="*/ 25 w 129"/>
                  <a:gd name="T45" fmla="*/ 532 h 541"/>
                  <a:gd name="T46" fmla="*/ 33 w 129"/>
                  <a:gd name="T47" fmla="*/ 535 h 541"/>
                  <a:gd name="T48" fmla="*/ 32 w 129"/>
                  <a:gd name="T49" fmla="*/ 541 h 5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29"/>
                  <a:gd name="T76" fmla="*/ 0 h 541"/>
                  <a:gd name="T77" fmla="*/ 129 w 129"/>
                  <a:gd name="T78" fmla="*/ 541 h 5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29" h="541">
                    <a:moveTo>
                      <a:pt x="32" y="541"/>
                    </a:moveTo>
                    <a:lnTo>
                      <a:pt x="22" y="536"/>
                    </a:lnTo>
                    <a:lnTo>
                      <a:pt x="13" y="532"/>
                    </a:lnTo>
                    <a:lnTo>
                      <a:pt x="8" y="524"/>
                    </a:lnTo>
                    <a:lnTo>
                      <a:pt x="3" y="513"/>
                    </a:lnTo>
                    <a:lnTo>
                      <a:pt x="0" y="485"/>
                    </a:lnTo>
                    <a:lnTo>
                      <a:pt x="0" y="453"/>
                    </a:lnTo>
                    <a:lnTo>
                      <a:pt x="11" y="374"/>
                    </a:lnTo>
                    <a:lnTo>
                      <a:pt x="33" y="280"/>
                    </a:lnTo>
                    <a:lnTo>
                      <a:pt x="60" y="187"/>
                    </a:lnTo>
                    <a:lnTo>
                      <a:pt x="88" y="103"/>
                    </a:lnTo>
                    <a:lnTo>
                      <a:pt x="124" y="0"/>
                    </a:lnTo>
                    <a:lnTo>
                      <a:pt x="129" y="3"/>
                    </a:lnTo>
                    <a:lnTo>
                      <a:pt x="93" y="107"/>
                    </a:lnTo>
                    <a:lnTo>
                      <a:pt x="64" y="190"/>
                    </a:lnTo>
                    <a:lnTo>
                      <a:pt x="37" y="283"/>
                    </a:lnTo>
                    <a:lnTo>
                      <a:pt x="15" y="374"/>
                    </a:lnTo>
                    <a:lnTo>
                      <a:pt x="4" y="453"/>
                    </a:lnTo>
                    <a:lnTo>
                      <a:pt x="4" y="485"/>
                    </a:lnTo>
                    <a:lnTo>
                      <a:pt x="8" y="509"/>
                    </a:lnTo>
                    <a:lnTo>
                      <a:pt x="13" y="519"/>
                    </a:lnTo>
                    <a:lnTo>
                      <a:pt x="17" y="526"/>
                    </a:lnTo>
                    <a:lnTo>
                      <a:pt x="25" y="532"/>
                    </a:lnTo>
                    <a:lnTo>
                      <a:pt x="33" y="535"/>
                    </a:lnTo>
                    <a:lnTo>
                      <a:pt x="32" y="541"/>
                    </a:lnTo>
                    <a:close/>
                  </a:path>
                </a:pathLst>
              </a:custGeom>
              <a:solidFill>
                <a:srgbClr val="C195DB"/>
              </a:solidFill>
              <a:ln w="9525">
                <a:noFill/>
                <a:round/>
                <a:headEnd/>
                <a:tailEnd/>
              </a:ln>
            </p:spPr>
            <p:txBody>
              <a:bodyPr/>
              <a:lstStyle/>
              <a:p>
                <a:endParaRPr lang="ru-RU"/>
              </a:p>
            </p:txBody>
          </p:sp>
          <p:sp>
            <p:nvSpPr>
              <p:cNvPr id="163792" name="Freeform 418"/>
              <p:cNvSpPr>
                <a:spLocks/>
              </p:cNvSpPr>
              <p:nvPr/>
            </p:nvSpPr>
            <p:spPr bwMode="auto">
              <a:xfrm>
                <a:off x="2519" y="3924"/>
                <a:ext cx="1" cy="7"/>
              </a:xfrm>
              <a:custGeom>
                <a:avLst/>
                <a:gdLst>
                  <a:gd name="T0" fmla="*/ 0 w 1"/>
                  <a:gd name="T1" fmla="*/ 7 h 7"/>
                  <a:gd name="T2" fmla="*/ 1 w 1"/>
                  <a:gd name="T3" fmla="*/ 0 h 7"/>
                  <a:gd name="T4" fmla="*/ 0 w 1"/>
                  <a:gd name="T5" fmla="*/ 0 h 7"/>
                  <a:gd name="T6" fmla="*/ 0 w 1"/>
                  <a:gd name="T7" fmla="*/ 7 h 7"/>
                  <a:gd name="T8" fmla="*/ 0 60000 65536"/>
                  <a:gd name="T9" fmla="*/ 0 60000 65536"/>
                  <a:gd name="T10" fmla="*/ 0 60000 65536"/>
                  <a:gd name="T11" fmla="*/ 0 60000 65536"/>
                  <a:gd name="T12" fmla="*/ 0 w 1"/>
                  <a:gd name="T13" fmla="*/ 0 h 7"/>
                  <a:gd name="T14" fmla="*/ 1 w 1"/>
                  <a:gd name="T15" fmla="*/ 7 h 7"/>
                </a:gdLst>
                <a:ahLst/>
                <a:cxnLst>
                  <a:cxn ang="T8">
                    <a:pos x="T0" y="T1"/>
                  </a:cxn>
                  <a:cxn ang="T9">
                    <a:pos x="T2" y="T3"/>
                  </a:cxn>
                  <a:cxn ang="T10">
                    <a:pos x="T4" y="T5"/>
                  </a:cxn>
                  <a:cxn ang="T11">
                    <a:pos x="T6" y="T7"/>
                  </a:cxn>
                </a:cxnLst>
                <a:rect l="T12" t="T13" r="T14" b="T15"/>
                <a:pathLst>
                  <a:path w="1" h="7">
                    <a:moveTo>
                      <a:pt x="0" y="7"/>
                    </a:moveTo>
                    <a:lnTo>
                      <a:pt x="1" y="0"/>
                    </a:lnTo>
                    <a:lnTo>
                      <a:pt x="0" y="0"/>
                    </a:lnTo>
                    <a:lnTo>
                      <a:pt x="0" y="7"/>
                    </a:lnTo>
                    <a:close/>
                  </a:path>
                </a:pathLst>
              </a:custGeom>
              <a:solidFill>
                <a:srgbClr val="C195DB"/>
              </a:solidFill>
              <a:ln w="9525">
                <a:noFill/>
                <a:round/>
                <a:headEnd/>
                <a:tailEnd/>
              </a:ln>
            </p:spPr>
            <p:txBody>
              <a:bodyPr/>
              <a:lstStyle/>
              <a:p>
                <a:endParaRPr lang="ru-RU"/>
              </a:p>
            </p:txBody>
          </p:sp>
        </p:grpSp>
        <p:grpSp>
          <p:nvGrpSpPr>
            <p:cNvPr id="22546" name="Group 419"/>
            <p:cNvGrpSpPr>
              <a:grpSpLocks/>
            </p:cNvGrpSpPr>
            <p:nvPr/>
          </p:nvGrpSpPr>
          <p:grpSpPr bwMode="auto">
            <a:xfrm>
              <a:off x="1458" y="527"/>
              <a:ext cx="3216" cy="3424"/>
              <a:chOff x="1458" y="527"/>
              <a:chExt cx="3216" cy="3424"/>
            </a:xfrm>
          </p:grpSpPr>
          <p:sp>
            <p:nvSpPr>
              <p:cNvPr id="163393" name="Freeform 420"/>
              <p:cNvSpPr>
                <a:spLocks/>
              </p:cNvSpPr>
              <p:nvPr/>
            </p:nvSpPr>
            <p:spPr bwMode="auto">
              <a:xfrm>
                <a:off x="2583" y="3313"/>
                <a:ext cx="43" cy="77"/>
              </a:xfrm>
              <a:custGeom>
                <a:avLst/>
                <a:gdLst>
                  <a:gd name="T0" fmla="*/ 34 w 43"/>
                  <a:gd name="T1" fmla="*/ 77 h 77"/>
                  <a:gd name="T2" fmla="*/ 39 w 43"/>
                  <a:gd name="T3" fmla="*/ 57 h 77"/>
                  <a:gd name="T4" fmla="*/ 37 w 43"/>
                  <a:gd name="T5" fmla="*/ 41 h 77"/>
                  <a:gd name="T6" fmla="*/ 31 w 43"/>
                  <a:gd name="T7" fmla="*/ 28 h 77"/>
                  <a:gd name="T8" fmla="*/ 23 w 43"/>
                  <a:gd name="T9" fmla="*/ 18 h 77"/>
                  <a:gd name="T10" fmla="*/ 8 w 43"/>
                  <a:gd name="T11" fmla="*/ 9 h 77"/>
                  <a:gd name="T12" fmla="*/ 0 w 43"/>
                  <a:gd name="T13" fmla="*/ 6 h 77"/>
                  <a:gd name="T14" fmla="*/ 2 w 43"/>
                  <a:gd name="T15" fmla="*/ 0 h 77"/>
                  <a:gd name="T16" fmla="*/ 10 w 43"/>
                  <a:gd name="T17" fmla="*/ 2 h 77"/>
                  <a:gd name="T18" fmla="*/ 27 w 43"/>
                  <a:gd name="T19" fmla="*/ 13 h 77"/>
                  <a:gd name="T20" fmla="*/ 35 w 43"/>
                  <a:gd name="T21" fmla="*/ 23 h 77"/>
                  <a:gd name="T22" fmla="*/ 42 w 43"/>
                  <a:gd name="T23" fmla="*/ 38 h 77"/>
                  <a:gd name="T24" fmla="*/ 43 w 43"/>
                  <a:gd name="T25" fmla="*/ 57 h 77"/>
                  <a:gd name="T26" fmla="*/ 39 w 43"/>
                  <a:gd name="T27" fmla="*/ 77 h 77"/>
                  <a:gd name="T28" fmla="*/ 34 w 43"/>
                  <a:gd name="T29" fmla="*/ 77 h 7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3"/>
                  <a:gd name="T46" fmla="*/ 0 h 77"/>
                  <a:gd name="T47" fmla="*/ 43 w 43"/>
                  <a:gd name="T48" fmla="*/ 77 h 7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3" h="77">
                    <a:moveTo>
                      <a:pt x="34" y="77"/>
                    </a:moveTo>
                    <a:lnTo>
                      <a:pt x="39" y="57"/>
                    </a:lnTo>
                    <a:lnTo>
                      <a:pt x="37" y="41"/>
                    </a:lnTo>
                    <a:lnTo>
                      <a:pt x="31" y="28"/>
                    </a:lnTo>
                    <a:lnTo>
                      <a:pt x="23" y="18"/>
                    </a:lnTo>
                    <a:lnTo>
                      <a:pt x="8" y="9"/>
                    </a:lnTo>
                    <a:lnTo>
                      <a:pt x="0" y="6"/>
                    </a:lnTo>
                    <a:lnTo>
                      <a:pt x="2" y="0"/>
                    </a:lnTo>
                    <a:lnTo>
                      <a:pt x="10" y="2"/>
                    </a:lnTo>
                    <a:lnTo>
                      <a:pt x="27" y="13"/>
                    </a:lnTo>
                    <a:lnTo>
                      <a:pt x="35" y="23"/>
                    </a:lnTo>
                    <a:lnTo>
                      <a:pt x="42" y="38"/>
                    </a:lnTo>
                    <a:lnTo>
                      <a:pt x="43" y="57"/>
                    </a:lnTo>
                    <a:lnTo>
                      <a:pt x="39" y="77"/>
                    </a:lnTo>
                    <a:lnTo>
                      <a:pt x="34" y="77"/>
                    </a:lnTo>
                    <a:close/>
                  </a:path>
                </a:pathLst>
              </a:custGeom>
              <a:solidFill>
                <a:srgbClr val="C195DB"/>
              </a:solidFill>
              <a:ln w="9525">
                <a:noFill/>
                <a:round/>
                <a:headEnd/>
                <a:tailEnd/>
              </a:ln>
            </p:spPr>
            <p:txBody>
              <a:bodyPr/>
              <a:lstStyle/>
              <a:p>
                <a:endParaRPr lang="ru-RU"/>
              </a:p>
            </p:txBody>
          </p:sp>
          <p:sp>
            <p:nvSpPr>
              <p:cNvPr id="163394" name="Freeform 421"/>
              <p:cNvSpPr>
                <a:spLocks/>
              </p:cNvSpPr>
              <p:nvPr/>
            </p:nvSpPr>
            <p:spPr bwMode="auto">
              <a:xfrm>
                <a:off x="2619" y="3389"/>
                <a:ext cx="3" cy="3"/>
              </a:xfrm>
              <a:custGeom>
                <a:avLst/>
                <a:gdLst>
                  <a:gd name="T0" fmla="*/ 3 w 3"/>
                  <a:gd name="T1" fmla="*/ 3 h 3"/>
                  <a:gd name="T2" fmla="*/ 3 w 3"/>
                  <a:gd name="T3" fmla="*/ 1 h 3"/>
                  <a:gd name="T4" fmla="*/ 0 w 3"/>
                  <a:gd name="T5" fmla="*/ 1 h 3"/>
                  <a:gd name="T6" fmla="*/ 0 w 3"/>
                  <a:gd name="T7" fmla="*/ 0 h 3"/>
                  <a:gd name="T8" fmla="*/ 3 w 3"/>
                  <a:gd name="T9" fmla="*/ 3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3" y="3"/>
                    </a:moveTo>
                    <a:lnTo>
                      <a:pt x="3" y="1"/>
                    </a:lnTo>
                    <a:lnTo>
                      <a:pt x="0" y="1"/>
                    </a:lnTo>
                    <a:lnTo>
                      <a:pt x="0" y="0"/>
                    </a:lnTo>
                    <a:lnTo>
                      <a:pt x="3" y="3"/>
                    </a:lnTo>
                    <a:close/>
                  </a:path>
                </a:pathLst>
              </a:custGeom>
              <a:solidFill>
                <a:srgbClr val="C195DB"/>
              </a:solidFill>
              <a:ln w="9525">
                <a:noFill/>
                <a:round/>
                <a:headEnd/>
                <a:tailEnd/>
              </a:ln>
            </p:spPr>
            <p:txBody>
              <a:bodyPr/>
              <a:lstStyle/>
              <a:p>
                <a:endParaRPr lang="ru-RU"/>
              </a:p>
            </p:txBody>
          </p:sp>
          <p:sp>
            <p:nvSpPr>
              <p:cNvPr id="163395" name="Freeform 422"/>
              <p:cNvSpPr>
                <a:spLocks/>
              </p:cNvSpPr>
              <p:nvPr/>
            </p:nvSpPr>
            <p:spPr bwMode="auto">
              <a:xfrm>
                <a:off x="4047" y="2328"/>
                <a:ext cx="624" cy="114"/>
              </a:xfrm>
              <a:custGeom>
                <a:avLst/>
                <a:gdLst>
                  <a:gd name="T0" fmla="*/ 0 w 624"/>
                  <a:gd name="T1" fmla="*/ 13 h 114"/>
                  <a:gd name="T2" fmla="*/ 26 w 624"/>
                  <a:gd name="T3" fmla="*/ 11 h 114"/>
                  <a:gd name="T4" fmla="*/ 98 w 624"/>
                  <a:gd name="T5" fmla="*/ 7 h 114"/>
                  <a:gd name="T6" fmla="*/ 147 w 624"/>
                  <a:gd name="T7" fmla="*/ 3 h 114"/>
                  <a:gd name="T8" fmla="*/ 201 w 624"/>
                  <a:gd name="T9" fmla="*/ 2 h 114"/>
                  <a:gd name="T10" fmla="*/ 258 w 624"/>
                  <a:gd name="T11" fmla="*/ 0 h 114"/>
                  <a:gd name="T12" fmla="*/ 317 w 624"/>
                  <a:gd name="T13" fmla="*/ 0 h 114"/>
                  <a:gd name="T14" fmla="*/ 375 w 624"/>
                  <a:gd name="T15" fmla="*/ 0 h 114"/>
                  <a:gd name="T16" fmla="*/ 433 w 624"/>
                  <a:gd name="T17" fmla="*/ 3 h 114"/>
                  <a:gd name="T18" fmla="*/ 459 w 624"/>
                  <a:gd name="T19" fmla="*/ 5 h 114"/>
                  <a:gd name="T20" fmla="*/ 484 w 624"/>
                  <a:gd name="T21" fmla="*/ 8 h 114"/>
                  <a:gd name="T22" fmla="*/ 508 w 624"/>
                  <a:gd name="T23" fmla="*/ 10 h 114"/>
                  <a:gd name="T24" fmla="*/ 531 w 624"/>
                  <a:gd name="T25" fmla="*/ 16 h 114"/>
                  <a:gd name="T26" fmla="*/ 553 w 624"/>
                  <a:gd name="T27" fmla="*/ 20 h 114"/>
                  <a:gd name="T28" fmla="*/ 570 w 624"/>
                  <a:gd name="T29" fmla="*/ 25 h 114"/>
                  <a:gd name="T30" fmla="*/ 586 w 624"/>
                  <a:gd name="T31" fmla="*/ 31 h 114"/>
                  <a:gd name="T32" fmla="*/ 601 w 624"/>
                  <a:gd name="T33" fmla="*/ 37 h 114"/>
                  <a:gd name="T34" fmla="*/ 607 w 624"/>
                  <a:gd name="T35" fmla="*/ 42 h 114"/>
                  <a:gd name="T36" fmla="*/ 612 w 624"/>
                  <a:gd name="T37" fmla="*/ 45 h 114"/>
                  <a:gd name="T38" fmla="*/ 614 w 624"/>
                  <a:gd name="T39" fmla="*/ 49 h 114"/>
                  <a:gd name="T40" fmla="*/ 618 w 624"/>
                  <a:gd name="T41" fmla="*/ 54 h 114"/>
                  <a:gd name="T42" fmla="*/ 621 w 624"/>
                  <a:gd name="T43" fmla="*/ 59 h 114"/>
                  <a:gd name="T44" fmla="*/ 623 w 624"/>
                  <a:gd name="T45" fmla="*/ 64 h 114"/>
                  <a:gd name="T46" fmla="*/ 624 w 624"/>
                  <a:gd name="T47" fmla="*/ 68 h 114"/>
                  <a:gd name="T48" fmla="*/ 624 w 624"/>
                  <a:gd name="T49" fmla="*/ 75 h 114"/>
                  <a:gd name="T50" fmla="*/ 623 w 624"/>
                  <a:gd name="T51" fmla="*/ 79 h 114"/>
                  <a:gd name="T52" fmla="*/ 621 w 624"/>
                  <a:gd name="T53" fmla="*/ 84 h 114"/>
                  <a:gd name="T54" fmla="*/ 618 w 624"/>
                  <a:gd name="T55" fmla="*/ 88 h 114"/>
                  <a:gd name="T56" fmla="*/ 614 w 624"/>
                  <a:gd name="T57" fmla="*/ 94 h 114"/>
                  <a:gd name="T58" fmla="*/ 610 w 624"/>
                  <a:gd name="T59" fmla="*/ 97 h 114"/>
                  <a:gd name="T60" fmla="*/ 605 w 624"/>
                  <a:gd name="T61" fmla="*/ 99 h 114"/>
                  <a:gd name="T62" fmla="*/ 599 w 624"/>
                  <a:gd name="T63" fmla="*/ 103 h 114"/>
                  <a:gd name="T64" fmla="*/ 593 w 624"/>
                  <a:gd name="T65" fmla="*/ 106 h 114"/>
                  <a:gd name="T66" fmla="*/ 578 w 624"/>
                  <a:gd name="T67" fmla="*/ 109 h 114"/>
                  <a:gd name="T68" fmla="*/ 561 w 624"/>
                  <a:gd name="T69" fmla="*/ 112 h 114"/>
                  <a:gd name="T70" fmla="*/ 542 w 624"/>
                  <a:gd name="T71" fmla="*/ 114 h 114"/>
                  <a:gd name="T72" fmla="*/ 521 w 624"/>
                  <a:gd name="T73" fmla="*/ 114 h 114"/>
                  <a:gd name="T74" fmla="*/ 497 w 624"/>
                  <a:gd name="T75" fmla="*/ 114 h 114"/>
                  <a:gd name="T76" fmla="*/ 473 w 624"/>
                  <a:gd name="T77" fmla="*/ 112 h 114"/>
                  <a:gd name="T78" fmla="*/ 447 w 624"/>
                  <a:gd name="T79" fmla="*/ 109 h 114"/>
                  <a:gd name="T80" fmla="*/ 420 w 624"/>
                  <a:gd name="T81" fmla="*/ 107 h 114"/>
                  <a:gd name="T82" fmla="*/ 364 w 624"/>
                  <a:gd name="T83" fmla="*/ 98 h 114"/>
                  <a:gd name="T84" fmla="*/ 307 w 624"/>
                  <a:gd name="T85" fmla="*/ 87 h 114"/>
                  <a:gd name="T86" fmla="*/ 248 w 624"/>
                  <a:gd name="T87" fmla="*/ 77 h 114"/>
                  <a:gd name="T88" fmla="*/ 194 w 624"/>
                  <a:gd name="T89" fmla="*/ 65 h 114"/>
                  <a:gd name="T90" fmla="*/ 94 w 624"/>
                  <a:gd name="T91" fmla="*/ 39 h 114"/>
                  <a:gd name="T92" fmla="*/ 25 w 624"/>
                  <a:gd name="T93" fmla="*/ 21 h 114"/>
                  <a:gd name="T94" fmla="*/ 0 w 624"/>
                  <a:gd name="T95" fmla="*/ 13 h 11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624"/>
                  <a:gd name="T145" fmla="*/ 0 h 114"/>
                  <a:gd name="T146" fmla="*/ 624 w 624"/>
                  <a:gd name="T147" fmla="*/ 114 h 11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624" h="114">
                    <a:moveTo>
                      <a:pt x="0" y="13"/>
                    </a:moveTo>
                    <a:lnTo>
                      <a:pt x="26" y="11"/>
                    </a:lnTo>
                    <a:lnTo>
                      <a:pt x="98" y="7"/>
                    </a:lnTo>
                    <a:lnTo>
                      <a:pt x="147" y="3"/>
                    </a:lnTo>
                    <a:lnTo>
                      <a:pt x="201" y="2"/>
                    </a:lnTo>
                    <a:lnTo>
                      <a:pt x="258" y="0"/>
                    </a:lnTo>
                    <a:lnTo>
                      <a:pt x="317" y="0"/>
                    </a:lnTo>
                    <a:lnTo>
                      <a:pt x="375" y="0"/>
                    </a:lnTo>
                    <a:lnTo>
                      <a:pt x="433" y="3"/>
                    </a:lnTo>
                    <a:lnTo>
                      <a:pt x="459" y="5"/>
                    </a:lnTo>
                    <a:lnTo>
                      <a:pt x="484" y="8"/>
                    </a:lnTo>
                    <a:lnTo>
                      <a:pt x="508" y="10"/>
                    </a:lnTo>
                    <a:lnTo>
                      <a:pt x="531" y="16"/>
                    </a:lnTo>
                    <a:lnTo>
                      <a:pt x="553" y="20"/>
                    </a:lnTo>
                    <a:lnTo>
                      <a:pt x="570" y="25"/>
                    </a:lnTo>
                    <a:lnTo>
                      <a:pt x="586" y="31"/>
                    </a:lnTo>
                    <a:lnTo>
                      <a:pt x="601" y="37"/>
                    </a:lnTo>
                    <a:lnTo>
                      <a:pt x="607" y="42"/>
                    </a:lnTo>
                    <a:lnTo>
                      <a:pt x="612" y="45"/>
                    </a:lnTo>
                    <a:lnTo>
                      <a:pt x="614" y="49"/>
                    </a:lnTo>
                    <a:lnTo>
                      <a:pt x="618" y="54"/>
                    </a:lnTo>
                    <a:lnTo>
                      <a:pt x="621" y="59"/>
                    </a:lnTo>
                    <a:lnTo>
                      <a:pt x="623" y="64"/>
                    </a:lnTo>
                    <a:lnTo>
                      <a:pt x="624" y="68"/>
                    </a:lnTo>
                    <a:lnTo>
                      <a:pt x="624" y="75"/>
                    </a:lnTo>
                    <a:lnTo>
                      <a:pt x="623" y="79"/>
                    </a:lnTo>
                    <a:lnTo>
                      <a:pt x="621" y="84"/>
                    </a:lnTo>
                    <a:lnTo>
                      <a:pt x="618" y="88"/>
                    </a:lnTo>
                    <a:lnTo>
                      <a:pt x="614" y="94"/>
                    </a:lnTo>
                    <a:lnTo>
                      <a:pt x="610" y="97"/>
                    </a:lnTo>
                    <a:lnTo>
                      <a:pt x="605" y="99"/>
                    </a:lnTo>
                    <a:lnTo>
                      <a:pt x="599" y="103"/>
                    </a:lnTo>
                    <a:lnTo>
                      <a:pt x="593" y="106"/>
                    </a:lnTo>
                    <a:lnTo>
                      <a:pt x="578" y="109"/>
                    </a:lnTo>
                    <a:lnTo>
                      <a:pt x="561" y="112"/>
                    </a:lnTo>
                    <a:lnTo>
                      <a:pt x="542" y="114"/>
                    </a:lnTo>
                    <a:lnTo>
                      <a:pt x="521" y="114"/>
                    </a:lnTo>
                    <a:lnTo>
                      <a:pt x="497" y="114"/>
                    </a:lnTo>
                    <a:lnTo>
                      <a:pt x="473" y="112"/>
                    </a:lnTo>
                    <a:lnTo>
                      <a:pt x="447" y="109"/>
                    </a:lnTo>
                    <a:lnTo>
                      <a:pt x="420" y="107"/>
                    </a:lnTo>
                    <a:lnTo>
                      <a:pt x="364" y="98"/>
                    </a:lnTo>
                    <a:lnTo>
                      <a:pt x="307" y="87"/>
                    </a:lnTo>
                    <a:lnTo>
                      <a:pt x="248" y="77"/>
                    </a:lnTo>
                    <a:lnTo>
                      <a:pt x="194" y="65"/>
                    </a:lnTo>
                    <a:lnTo>
                      <a:pt x="94" y="39"/>
                    </a:lnTo>
                    <a:lnTo>
                      <a:pt x="25" y="21"/>
                    </a:lnTo>
                    <a:lnTo>
                      <a:pt x="0" y="13"/>
                    </a:lnTo>
                    <a:close/>
                  </a:path>
                </a:pathLst>
              </a:custGeom>
              <a:solidFill>
                <a:srgbClr val="844CD6"/>
              </a:solidFill>
              <a:ln w="9525">
                <a:noFill/>
                <a:round/>
                <a:headEnd/>
                <a:tailEnd/>
              </a:ln>
            </p:spPr>
            <p:txBody>
              <a:bodyPr/>
              <a:lstStyle/>
              <a:p>
                <a:endParaRPr lang="ru-RU"/>
              </a:p>
            </p:txBody>
          </p:sp>
          <p:sp>
            <p:nvSpPr>
              <p:cNvPr id="163396" name="Freeform 423"/>
              <p:cNvSpPr>
                <a:spLocks/>
              </p:cNvSpPr>
              <p:nvPr/>
            </p:nvSpPr>
            <p:spPr bwMode="auto">
              <a:xfrm>
                <a:off x="4047" y="2322"/>
                <a:ext cx="627" cy="79"/>
              </a:xfrm>
              <a:custGeom>
                <a:avLst/>
                <a:gdLst>
                  <a:gd name="T0" fmla="*/ 0 w 627"/>
                  <a:gd name="T1" fmla="*/ 15 h 79"/>
                  <a:gd name="T2" fmla="*/ 100 w 627"/>
                  <a:gd name="T3" fmla="*/ 9 h 79"/>
                  <a:gd name="T4" fmla="*/ 201 w 627"/>
                  <a:gd name="T5" fmla="*/ 4 h 79"/>
                  <a:gd name="T6" fmla="*/ 316 w 627"/>
                  <a:gd name="T7" fmla="*/ 0 h 79"/>
                  <a:gd name="T8" fmla="*/ 432 w 627"/>
                  <a:gd name="T9" fmla="*/ 4 h 79"/>
                  <a:gd name="T10" fmla="*/ 486 w 627"/>
                  <a:gd name="T11" fmla="*/ 10 h 79"/>
                  <a:gd name="T12" fmla="*/ 533 w 627"/>
                  <a:gd name="T13" fmla="*/ 15 h 79"/>
                  <a:gd name="T14" fmla="*/ 572 w 627"/>
                  <a:gd name="T15" fmla="*/ 26 h 79"/>
                  <a:gd name="T16" fmla="*/ 602 w 627"/>
                  <a:gd name="T17" fmla="*/ 39 h 79"/>
                  <a:gd name="T18" fmla="*/ 613 w 627"/>
                  <a:gd name="T19" fmla="*/ 47 h 79"/>
                  <a:gd name="T20" fmla="*/ 621 w 627"/>
                  <a:gd name="T21" fmla="*/ 56 h 79"/>
                  <a:gd name="T22" fmla="*/ 625 w 627"/>
                  <a:gd name="T23" fmla="*/ 69 h 79"/>
                  <a:gd name="T24" fmla="*/ 627 w 627"/>
                  <a:gd name="T25" fmla="*/ 79 h 79"/>
                  <a:gd name="T26" fmla="*/ 621 w 627"/>
                  <a:gd name="T27" fmla="*/ 79 h 79"/>
                  <a:gd name="T28" fmla="*/ 619 w 627"/>
                  <a:gd name="T29" fmla="*/ 69 h 79"/>
                  <a:gd name="T30" fmla="*/ 616 w 627"/>
                  <a:gd name="T31" fmla="*/ 61 h 79"/>
                  <a:gd name="T32" fmla="*/ 608 w 627"/>
                  <a:gd name="T33" fmla="*/ 52 h 79"/>
                  <a:gd name="T34" fmla="*/ 597 w 627"/>
                  <a:gd name="T35" fmla="*/ 43 h 79"/>
                  <a:gd name="T36" fmla="*/ 568 w 627"/>
                  <a:gd name="T37" fmla="*/ 31 h 79"/>
                  <a:gd name="T38" fmla="*/ 530 w 627"/>
                  <a:gd name="T39" fmla="*/ 21 h 79"/>
                  <a:gd name="T40" fmla="*/ 483 w 627"/>
                  <a:gd name="T41" fmla="*/ 14 h 79"/>
                  <a:gd name="T42" fmla="*/ 432 w 627"/>
                  <a:gd name="T43" fmla="*/ 10 h 79"/>
                  <a:gd name="T44" fmla="*/ 316 w 627"/>
                  <a:gd name="T45" fmla="*/ 7 h 79"/>
                  <a:gd name="T46" fmla="*/ 201 w 627"/>
                  <a:gd name="T47" fmla="*/ 9 h 79"/>
                  <a:gd name="T48" fmla="*/ 100 w 627"/>
                  <a:gd name="T49" fmla="*/ 14 h 79"/>
                  <a:gd name="T50" fmla="*/ 0 w 627"/>
                  <a:gd name="T51" fmla="*/ 20 h 79"/>
                  <a:gd name="T52" fmla="*/ 0 w 627"/>
                  <a:gd name="T53" fmla="*/ 15 h 7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27"/>
                  <a:gd name="T82" fmla="*/ 0 h 79"/>
                  <a:gd name="T83" fmla="*/ 627 w 627"/>
                  <a:gd name="T84" fmla="*/ 79 h 7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27" h="79">
                    <a:moveTo>
                      <a:pt x="0" y="15"/>
                    </a:moveTo>
                    <a:lnTo>
                      <a:pt x="100" y="9"/>
                    </a:lnTo>
                    <a:lnTo>
                      <a:pt x="201" y="4"/>
                    </a:lnTo>
                    <a:lnTo>
                      <a:pt x="316" y="0"/>
                    </a:lnTo>
                    <a:lnTo>
                      <a:pt x="432" y="4"/>
                    </a:lnTo>
                    <a:lnTo>
                      <a:pt x="486" y="10"/>
                    </a:lnTo>
                    <a:lnTo>
                      <a:pt x="533" y="15"/>
                    </a:lnTo>
                    <a:lnTo>
                      <a:pt x="572" y="26"/>
                    </a:lnTo>
                    <a:lnTo>
                      <a:pt x="602" y="39"/>
                    </a:lnTo>
                    <a:lnTo>
                      <a:pt x="613" y="47"/>
                    </a:lnTo>
                    <a:lnTo>
                      <a:pt x="621" y="56"/>
                    </a:lnTo>
                    <a:lnTo>
                      <a:pt x="625" y="69"/>
                    </a:lnTo>
                    <a:lnTo>
                      <a:pt x="627" y="79"/>
                    </a:lnTo>
                    <a:lnTo>
                      <a:pt x="621" y="79"/>
                    </a:lnTo>
                    <a:lnTo>
                      <a:pt x="619" y="69"/>
                    </a:lnTo>
                    <a:lnTo>
                      <a:pt x="616" y="61"/>
                    </a:lnTo>
                    <a:lnTo>
                      <a:pt x="608" y="52"/>
                    </a:lnTo>
                    <a:lnTo>
                      <a:pt x="597" y="43"/>
                    </a:lnTo>
                    <a:lnTo>
                      <a:pt x="568" y="31"/>
                    </a:lnTo>
                    <a:lnTo>
                      <a:pt x="530" y="21"/>
                    </a:lnTo>
                    <a:lnTo>
                      <a:pt x="483" y="14"/>
                    </a:lnTo>
                    <a:lnTo>
                      <a:pt x="432" y="10"/>
                    </a:lnTo>
                    <a:lnTo>
                      <a:pt x="316" y="7"/>
                    </a:lnTo>
                    <a:lnTo>
                      <a:pt x="201" y="9"/>
                    </a:lnTo>
                    <a:lnTo>
                      <a:pt x="100" y="14"/>
                    </a:lnTo>
                    <a:lnTo>
                      <a:pt x="0" y="20"/>
                    </a:lnTo>
                    <a:lnTo>
                      <a:pt x="0" y="15"/>
                    </a:lnTo>
                    <a:close/>
                  </a:path>
                </a:pathLst>
              </a:custGeom>
              <a:solidFill>
                <a:srgbClr val="C195DB"/>
              </a:solidFill>
              <a:ln w="9525">
                <a:noFill/>
                <a:round/>
                <a:headEnd/>
                <a:tailEnd/>
              </a:ln>
            </p:spPr>
            <p:txBody>
              <a:bodyPr/>
              <a:lstStyle/>
              <a:p>
                <a:endParaRPr lang="ru-RU"/>
              </a:p>
            </p:txBody>
          </p:sp>
          <p:sp>
            <p:nvSpPr>
              <p:cNvPr id="163397" name="Freeform 424"/>
              <p:cNvSpPr>
                <a:spLocks/>
              </p:cNvSpPr>
              <p:nvPr/>
            </p:nvSpPr>
            <p:spPr bwMode="auto">
              <a:xfrm>
                <a:off x="4047" y="2338"/>
                <a:ext cx="627" cy="108"/>
              </a:xfrm>
              <a:custGeom>
                <a:avLst/>
                <a:gdLst>
                  <a:gd name="T0" fmla="*/ 627 w 627"/>
                  <a:gd name="T1" fmla="*/ 66 h 108"/>
                  <a:gd name="T2" fmla="*/ 623 w 627"/>
                  <a:gd name="T3" fmla="*/ 75 h 108"/>
                  <a:gd name="T4" fmla="*/ 616 w 627"/>
                  <a:gd name="T5" fmla="*/ 86 h 108"/>
                  <a:gd name="T6" fmla="*/ 592 w 627"/>
                  <a:gd name="T7" fmla="*/ 100 h 108"/>
                  <a:gd name="T8" fmla="*/ 560 w 627"/>
                  <a:gd name="T9" fmla="*/ 106 h 108"/>
                  <a:gd name="T10" fmla="*/ 521 w 627"/>
                  <a:gd name="T11" fmla="*/ 108 h 108"/>
                  <a:gd name="T12" fmla="*/ 473 w 627"/>
                  <a:gd name="T13" fmla="*/ 107 h 108"/>
                  <a:gd name="T14" fmla="*/ 421 w 627"/>
                  <a:gd name="T15" fmla="*/ 100 h 108"/>
                  <a:gd name="T16" fmla="*/ 307 w 627"/>
                  <a:gd name="T17" fmla="*/ 82 h 108"/>
                  <a:gd name="T18" fmla="*/ 193 w 627"/>
                  <a:gd name="T19" fmla="*/ 59 h 108"/>
                  <a:gd name="T20" fmla="*/ 94 w 627"/>
                  <a:gd name="T21" fmla="*/ 33 h 108"/>
                  <a:gd name="T22" fmla="*/ 0 w 627"/>
                  <a:gd name="T23" fmla="*/ 7 h 108"/>
                  <a:gd name="T24" fmla="*/ 2 w 627"/>
                  <a:gd name="T25" fmla="*/ 0 h 108"/>
                  <a:gd name="T26" fmla="*/ 96 w 627"/>
                  <a:gd name="T27" fmla="*/ 27 h 108"/>
                  <a:gd name="T28" fmla="*/ 193 w 627"/>
                  <a:gd name="T29" fmla="*/ 52 h 108"/>
                  <a:gd name="T30" fmla="*/ 307 w 627"/>
                  <a:gd name="T31" fmla="*/ 76 h 108"/>
                  <a:gd name="T32" fmla="*/ 421 w 627"/>
                  <a:gd name="T33" fmla="*/ 94 h 108"/>
                  <a:gd name="T34" fmla="*/ 473 w 627"/>
                  <a:gd name="T35" fmla="*/ 100 h 108"/>
                  <a:gd name="T36" fmla="*/ 521 w 627"/>
                  <a:gd name="T37" fmla="*/ 102 h 108"/>
                  <a:gd name="T38" fmla="*/ 560 w 627"/>
                  <a:gd name="T39" fmla="*/ 100 h 108"/>
                  <a:gd name="T40" fmla="*/ 591 w 627"/>
                  <a:gd name="T41" fmla="*/ 94 h 108"/>
                  <a:gd name="T42" fmla="*/ 611 w 627"/>
                  <a:gd name="T43" fmla="*/ 81 h 108"/>
                  <a:gd name="T44" fmla="*/ 617 w 627"/>
                  <a:gd name="T45" fmla="*/ 73 h 108"/>
                  <a:gd name="T46" fmla="*/ 621 w 627"/>
                  <a:gd name="T47" fmla="*/ 64 h 108"/>
                  <a:gd name="T48" fmla="*/ 627 w 627"/>
                  <a:gd name="T49" fmla="*/ 66 h 10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27"/>
                  <a:gd name="T76" fmla="*/ 0 h 108"/>
                  <a:gd name="T77" fmla="*/ 627 w 627"/>
                  <a:gd name="T78" fmla="*/ 108 h 10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27" h="108">
                    <a:moveTo>
                      <a:pt x="627" y="66"/>
                    </a:moveTo>
                    <a:lnTo>
                      <a:pt x="623" y="75"/>
                    </a:lnTo>
                    <a:lnTo>
                      <a:pt x="616" y="86"/>
                    </a:lnTo>
                    <a:lnTo>
                      <a:pt x="592" y="100"/>
                    </a:lnTo>
                    <a:lnTo>
                      <a:pt x="560" y="106"/>
                    </a:lnTo>
                    <a:lnTo>
                      <a:pt x="521" y="108"/>
                    </a:lnTo>
                    <a:lnTo>
                      <a:pt x="473" y="107"/>
                    </a:lnTo>
                    <a:lnTo>
                      <a:pt x="421" y="100"/>
                    </a:lnTo>
                    <a:lnTo>
                      <a:pt x="307" y="82"/>
                    </a:lnTo>
                    <a:lnTo>
                      <a:pt x="193" y="59"/>
                    </a:lnTo>
                    <a:lnTo>
                      <a:pt x="94" y="33"/>
                    </a:lnTo>
                    <a:lnTo>
                      <a:pt x="0" y="7"/>
                    </a:lnTo>
                    <a:lnTo>
                      <a:pt x="2" y="0"/>
                    </a:lnTo>
                    <a:lnTo>
                      <a:pt x="96" y="27"/>
                    </a:lnTo>
                    <a:lnTo>
                      <a:pt x="193" y="52"/>
                    </a:lnTo>
                    <a:lnTo>
                      <a:pt x="307" y="76"/>
                    </a:lnTo>
                    <a:lnTo>
                      <a:pt x="421" y="94"/>
                    </a:lnTo>
                    <a:lnTo>
                      <a:pt x="473" y="100"/>
                    </a:lnTo>
                    <a:lnTo>
                      <a:pt x="521" y="102"/>
                    </a:lnTo>
                    <a:lnTo>
                      <a:pt x="560" y="100"/>
                    </a:lnTo>
                    <a:lnTo>
                      <a:pt x="591" y="94"/>
                    </a:lnTo>
                    <a:lnTo>
                      <a:pt x="611" y="81"/>
                    </a:lnTo>
                    <a:lnTo>
                      <a:pt x="617" y="73"/>
                    </a:lnTo>
                    <a:lnTo>
                      <a:pt x="621" y="64"/>
                    </a:lnTo>
                    <a:lnTo>
                      <a:pt x="627" y="66"/>
                    </a:lnTo>
                    <a:close/>
                  </a:path>
                </a:pathLst>
              </a:custGeom>
              <a:solidFill>
                <a:srgbClr val="C195DB"/>
              </a:solidFill>
              <a:ln w="9525">
                <a:noFill/>
                <a:round/>
                <a:headEnd/>
                <a:tailEnd/>
              </a:ln>
            </p:spPr>
            <p:txBody>
              <a:bodyPr/>
              <a:lstStyle/>
              <a:p>
                <a:endParaRPr lang="ru-RU"/>
              </a:p>
            </p:txBody>
          </p:sp>
          <p:sp>
            <p:nvSpPr>
              <p:cNvPr id="163398" name="Freeform 425"/>
              <p:cNvSpPr>
                <a:spLocks/>
              </p:cNvSpPr>
              <p:nvPr/>
            </p:nvSpPr>
            <p:spPr bwMode="auto">
              <a:xfrm>
                <a:off x="4665" y="2400"/>
                <a:ext cx="7" cy="2"/>
              </a:xfrm>
              <a:custGeom>
                <a:avLst/>
                <a:gdLst>
                  <a:gd name="T0" fmla="*/ 7 w 7"/>
                  <a:gd name="T1" fmla="*/ 2 h 2"/>
                  <a:gd name="T2" fmla="*/ 0 w 7"/>
                  <a:gd name="T3" fmla="*/ 0 h 2"/>
                  <a:gd name="T4" fmla="*/ 0 w 7"/>
                  <a:gd name="T5" fmla="*/ 2 h 2"/>
                  <a:gd name="T6" fmla="*/ 7 w 7"/>
                  <a:gd name="T7" fmla="*/ 2 h 2"/>
                  <a:gd name="T8" fmla="*/ 0 60000 65536"/>
                  <a:gd name="T9" fmla="*/ 0 60000 65536"/>
                  <a:gd name="T10" fmla="*/ 0 60000 65536"/>
                  <a:gd name="T11" fmla="*/ 0 60000 65536"/>
                  <a:gd name="T12" fmla="*/ 0 w 7"/>
                  <a:gd name="T13" fmla="*/ 0 h 2"/>
                  <a:gd name="T14" fmla="*/ 7 w 7"/>
                  <a:gd name="T15" fmla="*/ 2 h 2"/>
                </a:gdLst>
                <a:ahLst/>
                <a:cxnLst>
                  <a:cxn ang="T8">
                    <a:pos x="T0" y="T1"/>
                  </a:cxn>
                  <a:cxn ang="T9">
                    <a:pos x="T2" y="T3"/>
                  </a:cxn>
                  <a:cxn ang="T10">
                    <a:pos x="T4" y="T5"/>
                  </a:cxn>
                  <a:cxn ang="T11">
                    <a:pos x="T6" y="T7"/>
                  </a:cxn>
                </a:cxnLst>
                <a:rect l="T12" t="T13" r="T14" b="T15"/>
                <a:pathLst>
                  <a:path w="7" h="2">
                    <a:moveTo>
                      <a:pt x="7" y="2"/>
                    </a:moveTo>
                    <a:lnTo>
                      <a:pt x="0" y="0"/>
                    </a:lnTo>
                    <a:lnTo>
                      <a:pt x="0" y="2"/>
                    </a:lnTo>
                    <a:lnTo>
                      <a:pt x="7" y="2"/>
                    </a:lnTo>
                    <a:close/>
                  </a:path>
                </a:pathLst>
              </a:custGeom>
              <a:solidFill>
                <a:srgbClr val="C195DB"/>
              </a:solidFill>
              <a:ln w="9525">
                <a:noFill/>
                <a:round/>
                <a:headEnd/>
                <a:tailEnd/>
              </a:ln>
            </p:spPr>
            <p:txBody>
              <a:bodyPr/>
              <a:lstStyle/>
              <a:p>
                <a:endParaRPr lang="ru-RU"/>
              </a:p>
            </p:txBody>
          </p:sp>
          <p:sp>
            <p:nvSpPr>
              <p:cNvPr id="163399" name="Freeform 426"/>
              <p:cNvSpPr>
                <a:spLocks/>
              </p:cNvSpPr>
              <p:nvPr/>
            </p:nvSpPr>
            <p:spPr bwMode="auto">
              <a:xfrm>
                <a:off x="4045" y="2338"/>
                <a:ext cx="2" cy="5"/>
              </a:xfrm>
              <a:custGeom>
                <a:avLst/>
                <a:gdLst>
                  <a:gd name="T0" fmla="*/ 0 w 2"/>
                  <a:gd name="T1" fmla="*/ 5 h 5"/>
                  <a:gd name="T2" fmla="*/ 0 w 2"/>
                  <a:gd name="T3" fmla="*/ 0 h 5"/>
                  <a:gd name="T4" fmla="*/ 0 w 2"/>
                  <a:gd name="T5" fmla="*/ 3 h 5"/>
                  <a:gd name="T6" fmla="*/ 2 w 2"/>
                  <a:gd name="T7" fmla="*/ 0 h 5"/>
                  <a:gd name="T8" fmla="*/ 0 w 2"/>
                  <a:gd name="T9" fmla="*/ 5 h 5"/>
                  <a:gd name="T10" fmla="*/ 0 60000 65536"/>
                  <a:gd name="T11" fmla="*/ 0 60000 65536"/>
                  <a:gd name="T12" fmla="*/ 0 60000 65536"/>
                  <a:gd name="T13" fmla="*/ 0 60000 65536"/>
                  <a:gd name="T14" fmla="*/ 0 60000 65536"/>
                  <a:gd name="T15" fmla="*/ 0 w 2"/>
                  <a:gd name="T16" fmla="*/ 0 h 5"/>
                  <a:gd name="T17" fmla="*/ 2 w 2"/>
                  <a:gd name="T18" fmla="*/ 5 h 5"/>
                </a:gdLst>
                <a:ahLst/>
                <a:cxnLst>
                  <a:cxn ang="T10">
                    <a:pos x="T0" y="T1"/>
                  </a:cxn>
                  <a:cxn ang="T11">
                    <a:pos x="T2" y="T3"/>
                  </a:cxn>
                  <a:cxn ang="T12">
                    <a:pos x="T4" y="T5"/>
                  </a:cxn>
                  <a:cxn ang="T13">
                    <a:pos x="T6" y="T7"/>
                  </a:cxn>
                  <a:cxn ang="T14">
                    <a:pos x="T8" y="T9"/>
                  </a:cxn>
                </a:cxnLst>
                <a:rect l="T15" t="T16" r="T17" b="T18"/>
                <a:pathLst>
                  <a:path w="2" h="5">
                    <a:moveTo>
                      <a:pt x="0" y="5"/>
                    </a:moveTo>
                    <a:lnTo>
                      <a:pt x="0" y="0"/>
                    </a:lnTo>
                    <a:lnTo>
                      <a:pt x="0" y="3"/>
                    </a:lnTo>
                    <a:lnTo>
                      <a:pt x="2" y="0"/>
                    </a:lnTo>
                    <a:lnTo>
                      <a:pt x="0" y="5"/>
                    </a:lnTo>
                    <a:close/>
                  </a:path>
                </a:pathLst>
              </a:custGeom>
              <a:solidFill>
                <a:srgbClr val="C195DB"/>
              </a:solidFill>
              <a:ln w="9525">
                <a:noFill/>
                <a:round/>
                <a:headEnd/>
                <a:tailEnd/>
              </a:ln>
            </p:spPr>
            <p:txBody>
              <a:bodyPr/>
              <a:lstStyle/>
              <a:p>
                <a:endParaRPr lang="ru-RU"/>
              </a:p>
            </p:txBody>
          </p:sp>
          <p:sp>
            <p:nvSpPr>
              <p:cNvPr id="163400" name="Freeform 427"/>
              <p:cNvSpPr>
                <a:spLocks/>
              </p:cNvSpPr>
              <p:nvPr/>
            </p:nvSpPr>
            <p:spPr bwMode="auto">
              <a:xfrm>
                <a:off x="4051" y="2268"/>
                <a:ext cx="65" cy="59"/>
              </a:xfrm>
              <a:custGeom>
                <a:avLst/>
                <a:gdLst>
                  <a:gd name="T0" fmla="*/ 7 w 65"/>
                  <a:gd name="T1" fmla="*/ 0 h 59"/>
                  <a:gd name="T2" fmla="*/ 7 w 65"/>
                  <a:gd name="T3" fmla="*/ 10 h 59"/>
                  <a:gd name="T4" fmla="*/ 11 w 65"/>
                  <a:gd name="T5" fmla="*/ 29 h 59"/>
                  <a:gd name="T6" fmla="*/ 18 w 65"/>
                  <a:gd name="T7" fmla="*/ 38 h 59"/>
                  <a:gd name="T8" fmla="*/ 28 w 65"/>
                  <a:gd name="T9" fmla="*/ 46 h 59"/>
                  <a:gd name="T10" fmla="*/ 44 w 65"/>
                  <a:gd name="T11" fmla="*/ 52 h 59"/>
                  <a:gd name="T12" fmla="*/ 65 w 65"/>
                  <a:gd name="T13" fmla="*/ 55 h 59"/>
                  <a:gd name="T14" fmla="*/ 65 w 65"/>
                  <a:gd name="T15" fmla="*/ 59 h 59"/>
                  <a:gd name="T16" fmla="*/ 41 w 65"/>
                  <a:gd name="T17" fmla="*/ 57 h 59"/>
                  <a:gd name="T18" fmla="*/ 24 w 65"/>
                  <a:gd name="T19" fmla="*/ 50 h 59"/>
                  <a:gd name="T20" fmla="*/ 13 w 65"/>
                  <a:gd name="T21" fmla="*/ 42 h 59"/>
                  <a:gd name="T22" fmla="*/ 5 w 65"/>
                  <a:gd name="T23" fmla="*/ 31 h 59"/>
                  <a:gd name="T24" fmla="*/ 0 w 65"/>
                  <a:gd name="T25" fmla="*/ 10 h 59"/>
                  <a:gd name="T26" fmla="*/ 0 w 65"/>
                  <a:gd name="T27" fmla="*/ 0 h 59"/>
                  <a:gd name="T28" fmla="*/ 7 w 65"/>
                  <a:gd name="T29" fmla="*/ 0 h 5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5"/>
                  <a:gd name="T46" fmla="*/ 0 h 59"/>
                  <a:gd name="T47" fmla="*/ 65 w 65"/>
                  <a:gd name="T48" fmla="*/ 59 h 5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5" h="59">
                    <a:moveTo>
                      <a:pt x="7" y="0"/>
                    </a:moveTo>
                    <a:lnTo>
                      <a:pt x="7" y="10"/>
                    </a:lnTo>
                    <a:lnTo>
                      <a:pt x="11" y="29"/>
                    </a:lnTo>
                    <a:lnTo>
                      <a:pt x="18" y="38"/>
                    </a:lnTo>
                    <a:lnTo>
                      <a:pt x="28" y="46"/>
                    </a:lnTo>
                    <a:lnTo>
                      <a:pt x="44" y="52"/>
                    </a:lnTo>
                    <a:lnTo>
                      <a:pt x="65" y="55"/>
                    </a:lnTo>
                    <a:lnTo>
                      <a:pt x="65" y="59"/>
                    </a:lnTo>
                    <a:lnTo>
                      <a:pt x="41" y="57"/>
                    </a:lnTo>
                    <a:lnTo>
                      <a:pt x="24" y="50"/>
                    </a:lnTo>
                    <a:lnTo>
                      <a:pt x="13" y="42"/>
                    </a:lnTo>
                    <a:lnTo>
                      <a:pt x="5" y="31"/>
                    </a:lnTo>
                    <a:lnTo>
                      <a:pt x="0" y="10"/>
                    </a:lnTo>
                    <a:lnTo>
                      <a:pt x="0" y="0"/>
                    </a:lnTo>
                    <a:lnTo>
                      <a:pt x="7" y="0"/>
                    </a:lnTo>
                    <a:close/>
                  </a:path>
                </a:pathLst>
              </a:custGeom>
              <a:solidFill>
                <a:srgbClr val="C195DB"/>
              </a:solidFill>
              <a:ln w="9525">
                <a:noFill/>
                <a:round/>
                <a:headEnd/>
                <a:tailEnd/>
              </a:ln>
            </p:spPr>
            <p:txBody>
              <a:bodyPr/>
              <a:lstStyle/>
              <a:p>
                <a:endParaRPr lang="ru-RU"/>
              </a:p>
            </p:txBody>
          </p:sp>
          <p:sp>
            <p:nvSpPr>
              <p:cNvPr id="163401" name="Freeform 428"/>
              <p:cNvSpPr>
                <a:spLocks/>
              </p:cNvSpPr>
              <p:nvPr/>
            </p:nvSpPr>
            <p:spPr bwMode="auto">
              <a:xfrm>
                <a:off x="4115" y="2321"/>
                <a:ext cx="557" cy="80"/>
              </a:xfrm>
              <a:custGeom>
                <a:avLst/>
                <a:gdLst>
                  <a:gd name="T0" fmla="*/ 0 w 557"/>
                  <a:gd name="T1" fmla="*/ 4 h 80"/>
                  <a:gd name="T2" fmla="*/ 118 w 557"/>
                  <a:gd name="T3" fmla="*/ 0 h 80"/>
                  <a:gd name="T4" fmla="*/ 208 w 557"/>
                  <a:gd name="T5" fmla="*/ 2 h 80"/>
                  <a:gd name="T6" fmla="*/ 307 w 557"/>
                  <a:gd name="T7" fmla="*/ 5 h 80"/>
                  <a:gd name="T8" fmla="*/ 402 w 557"/>
                  <a:gd name="T9" fmla="*/ 12 h 80"/>
                  <a:gd name="T10" fmla="*/ 446 w 557"/>
                  <a:gd name="T11" fmla="*/ 18 h 80"/>
                  <a:gd name="T12" fmla="*/ 483 w 557"/>
                  <a:gd name="T13" fmla="*/ 25 h 80"/>
                  <a:gd name="T14" fmla="*/ 514 w 557"/>
                  <a:gd name="T15" fmla="*/ 35 h 80"/>
                  <a:gd name="T16" fmla="*/ 536 w 557"/>
                  <a:gd name="T17" fmla="*/ 46 h 80"/>
                  <a:gd name="T18" fmla="*/ 551 w 557"/>
                  <a:gd name="T19" fmla="*/ 61 h 80"/>
                  <a:gd name="T20" fmla="*/ 555 w 557"/>
                  <a:gd name="T21" fmla="*/ 72 h 80"/>
                  <a:gd name="T22" fmla="*/ 557 w 557"/>
                  <a:gd name="T23" fmla="*/ 80 h 80"/>
                  <a:gd name="T24" fmla="*/ 551 w 557"/>
                  <a:gd name="T25" fmla="*/ 80 h 80"/>
                  <a:gd name="T26" fmla="*/ 549 w 557"/>
                  <a:gd name="T27" fmla="*/ 72 h 80"/>
                  <a:gd name="T28" fmla="*/ 546 w 557"/>
                  <a:gd name="T29" fmla="*/ 65 h 80"/>
                  <a:gd name="T30" fmla="*/ 532 w 557"/>
                  <a:gd name="T31" fmla="*/ 52 h 80"/>
                  <a:gd name="T32" fmla="*/ 510 w 557"/>
                  <a:gd name="T33" fmla="*/ 39 h 80"/>
                  <a:gd name="T34" fmla="*/ 480 w 557"/>
                  <a:gd name="T35" fmla="*/ 30 h 80"/>
                  <a:gd name="T36" fmla="*/ 443 w 557"/>
                  <a:gd name="T37" fmla="*/ 23 h 80"/>
                  <a:gd name="T38" fmla="*/ 402 w 557"/>
                  <a:gd name="T39" fmla="*/ 16 h 80"/>
                  <a:gd name="T40" fmla="*/ 307 w 557"/>
                  <a:gd name="T41" fmla="*/ 9 h 80"/>
                  <a:gd name="T42" fmla="*/ 208 w 557"/>
                  <a:gd name="T43" fmla="*/ 7 h 80"/>
                  <a:gd name="T44" fmla="*/ 118 w 557"/>
                  <a:gd name="T45" fmla="*/ 7 h 80"/>
                  <a:gd name="T46" fmla="*/ 1 w 557"/>
                  <a:gd name="T47" fmla="*/ 8 h 80"/>
                  <a:gd name="T48" fmla="*/ 0 w 557"/>
                  <a:gd name="T49" fmla="*/ 4 h 8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57"/>
                  <a:gd name="T76" fmla="*/ 0 h 80"/>
                  <a:gd name="T77" fmla="*/ 557 w 557"/>
                  <a:gd name="T78" fmla="*/ 80 h 8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57" h="80">
                    <a:moveTo>
                      <a:pt x="0" y="4"/>
                    </a:moveTo>
                    <a:lnTo>
                      <a:pt x="118" y="0"/>
                    </a:lnTo>
                    <a:lnTo>
                      <a:pt x="208" y="2"/>
                    </a:lnTo>
                    <a:lnTo>
                      <a:pt x="307" y="5"/>
                    </a:lnTo>
                    <a:lnTo>
                      <a:pt x="402" y="12"/>
                    </a:lnTo>
                    <a:lnTo>
                      <a:pt x="446" y="18"/>
                    </a:lnTo>
                    <a:lnTo>
                      <a:pt x="483" y="25"/>
                    </a:lnTo>
                    <a:lnTo>
                      <a:pt x="514" y="35"/>
                    </a:lnTo>
                    <a:lnTo>
                      <a:pt x="536" y="46"/>
                    </a:lnTo>
                    <a:lnTo>
                      <a:pt x="551" y="61"/>
                    </a:lnTo>
                    <a:lnTo>
                      <a:pt x="555" y="72"/>
                    </a:lnTo>
                    <a:lnTo>
                      <a:pt x="557" y="80"/>
                    </a:lnTo>
                    <a:lnTo>
                      <a:pt x="551" y="80"/>
                    </a:lnTo>
                    <a:lnTo>
                      <a:pt x="549" y="72"/>
                    </a:lnTo>
                    <a:lnTo>
                      <a:pt x="546" y="65"/>
                    </a:lnTo>
                    <a:lnTo>
                      <a:pt x="532" y="52"/>
                    </a:lnTo>
                    <a:lnTo>
                      <a:pt x="510" y="39"/>
                    </a:lnTo>
                    <a:lnTo>
                      <a:pt x="480" y="30"/>
                    </a:lnTo>
                    <a:lnTo>
                      <a:pt x="443" y="23"/>
                    </a:lnTo>
                    <a:lnTo>
                      <a:pt x="402" y="16"/>
                    </a:lnTo>
                    <a:lnTo>
                      <a:pt x="307" y="9"/>
                    </a:lnTo>
                    <a:lnTo>
                      <a:pt x="208" y="7"/>
                    </a:lnTo>
                    <a:lnTo>
                      <a:pt x="118" y="7"/>
                    </a:lnTo>
                    <a:lnTo>
                      <a:pt x="1" y="8"/>
                    </a:lnTo>
                    <a:lnTo>
                      <a:pt x="0" y="4"/>
                    </a:lnTo>
                    <a:close/>
                  </a:path>
                </a:pathLst>
              </a:custGeom>
              <a:solidFill>
                <a:srgbClr val="C195DB"/>
              </a:solidFill>
              <a:ln w="9525">
                <a:noFill/>
                <a:round/>
                <a:headEnd/>
                <a:tailEnd/>
              </a:ln>
            </p:spPr>
            <p:txBody>
              <a:bodyPr/>
              <a:lstStyle/>
              <a:p>
                <a:endParaRPr lang="ru-RU"/>
              </a:p>
            </p:txBody>
          </p:sp>
          <p:sp>
            <p:nvSpPr>
              <p:cNvPr id="163402" name="Freeform 429"/>
              <p:cNvSpPr>
                <a:spLocks/>
              </p:cNvSpPr>
              <p:nvPr/>
            </p:nvSpPr>
            <p:spPr bwMode="auto">
              <a:xfrm>
                <a:off x="4116" y="2322"/>
                <a:ext cx="1" cy="5"/>
              </a:xfrm>
              <a:custGeom>
                <a:avLst/>
                <a:gdLst>
                  <a:gd name="T0" fmla="*/ 0 w 1"/>
                  <a:gd name="T1" fmla="*/ 5 h 5"/>
                  <a:gd name="T2" fmla="*/ 0 w 1"/>
                  <a:gd name="T3" fmla="*/ 0 h 5"/>
                  <a:gd name="T4" fmla="*/ 0 w 1"/>
                  <a:gd name="T5" fmla="*/ 5 h 5"/>
                  <a:gd name="T6" fmla="*/ 0 60000 65536"/>
                  <a:gd name="T7" fmla="*/ 0 60000 65536"/>
                  <a:gd name="T8" fmla="*/ 0 60000 65536"/>
                  <a:gd name="T9" fmla="*/ 0 w 1"/>
                  <a:gd name="T10" fmla="*/ 0 h 5"/>
                  <a:gd name="T11" fmla="*/ 1 w 1"/>
                  <a:gd name="T12" fmla="*/ 5 h 5"/>
                </a:gdLst>
                <a:ahLst/>
                <a:cxnLst>
                  <a:cxn ang="T6">
                    <a:pos x="T0" y="T1"/>
                  </a:cxn>
                  <a:cxn ang="T7">
                    <a:pos x="T2" y="T3"/>
                  </a:cxn>
                  <a:cxn ang="T8">
                    <a:pos x="T4" y="T5"/>
                  </a:cxn>
                </a:cxnLst>
                <a:rect l="T9" t="T10" r="T11" b="T12"/>
                <a:pathLst>
                  <a:path w="1" h="5">
                    <a:moveTo>
                      <a:pt x="0" y="5"/>
                    </a:moveTo>
                    <a:lnTo>
                      <a:pt x="0" y="0"/>
                    </a:lnTo>
                    <a:lnTo>
                      <a:pt x="0" y="5"/>
                    </a:lnTo>
                    <a:close/>
                  </a:path>
                </a:pathLst>
              </a:custGeom>
              <a:solidFill>
                <a:srgbClr val="C195DB"/>
              </a:solidFill>
              <a:ln w="9525">
                <a:noFill/>
                <a:round/>
                <a:headEnd/>
                <a:tailEnd/>
              </a:ln>
            </p:spPr>
            <p:txBody>
              <a:bodyPr/>
              <a:lstStyle/>
              <a:p>
                <a:endParaRPr lang="ru-RU"/>
              </a:p>
            </p:txBody>
          </p:sp>
          <p:sp>
            <p:nvSpPr>
              <p:cNvPr id="163403" name="Freeform 430"/>
              <p:cNvSpPr>
                <a:spLocks/>
              </p:cNvSpPr>
              <p:nvPr/>
            </p:nvSpPr>
            <p:spPr bwMode="auto">
              <a:xfrm>
                <a:off x="4112" y="2362"/>
                <a:ext cx="560" cy="80"/>
              </a:xfrm>
              <a:custGeom>
                <a:avLst/>
                <a:gdLst>
                  <a:gd name="T0" fmla="*/ 560 w 560"/>
                  <a:gd name="T1" fmla="*/ 40 h 80"/>
                  <a:gd name="T2" fmla="*/ 557 w 560"/>
                  <a:gd name="T3" fmla="*/ 48 h 80"/>
                  <a:gd name="T4" fmla="*/ 551 w 560"/>
                  <a:gd name="T5" fmla="*/ 58 h 80"/>
                  <a:gd name="T6" fmla="*/ 532 w 560"/>
                  <a:gd name="T7" fmla="*/ 71 h 80"/>
                  <a:gd name="T8" fmla="*/ 506 w 560"/>
                  <a:gd name="T9" fmla="*/ 77 h 80"/>
                  <a:gd name="T10" fmla="*/ 474 w 560"/>
                  <a:gd name="T11" fmla="*/ 80 h 80"/>
                  <a:gd name="T12" fmla="*/ 434 w 560"/>
                  <a:gd name="T13" fmla="*/ 80 h 80"/>
                  <a:gd name="T14" fmla="*/ 389 w 560"/>
                  <a:gd name="T15" fmla="*/ 79 h 80"/>
                  <a:gd name="T16" fmla="*/ 295 w 560"/>
                  <a:gd name="T17" fmla="*/ 66 h 80"/>
                  <a:gd name="T18" fmla="*/ 197 w 560"/>
                  <a:gd name="T19" fmla="*/ 49 h 80"/>
                  <a:gd name="T20" fmla="*/ 108 w 560"/>
                  <a:gd name="T21" fmla="*/ 32 h 80"/>
                  <a:gd name="T22" fmla="*/ 0 w 560"/>
                  <a:gd name="T23" fmla="*/ 6 h 80"/>
                  <a:gd name="T24" fmla="*/ 0 w 560"/>
                  <a:gd name="T25" fmla="*/ 0 h 80"/>
                  <a:gd name="T26" fmla="*/ 108 w 560"/>
                  <a:gd name="T27" fmla="*/ 25 h 80"/>
                  <a:gd name="T28" fmla="*/ 197 w 560"/>
                  <a:gd name="T29" fmla="*/ 43 h 80"/>
                  <a:gd name="T30" fmla="*/ 295 w 560"/>
                  <a:gd name="T31" fmla="*/ 60 h 80"/>
                  <a:gd name="T32" fmla="*/ 389 w 560"/>
                  <a:gd name="T33" fmla="*/ 73 h 80"/>
                  <a:gd name="T34" fmla="*/ 434 w 560"/>
                  <a:gd name="T35" fmla="*/ 74 h 80"/>
                  <a:gd name="T36" fmla="*/ 474 w 560"/>
                  <a:gd name="T37" fmla="*/ 73 h 80"/>
                  <a:gd name="T38" fmla="*/ 505 w 560"/>
                  <a:gd name="T39" fmla="*/ 71 h 80"/>
                  <a:gd name="T40" fmla="*/ 530 w 560"/>
                  <a:gd name="T41" fmla="*/ 64 h 80"/>
                  <a:gd name="T42" fmla="*/ 547 w 560"/>
                  <a:gd name="T43" fmla="*/ 52 h 80"/>
                  <a:gd name="T44" fmla="*/ 551 w 560"/>
                  <a:gd name="T45" fmla="*/ 46 h 80"/>
                  <a:gd name="T46" fmla="*/ 554 w 560"/>
                  <a:gd name="T47" fmla="*/ 39 h 80"/>
                  <a:gd name="T48" fmla="*/ 560 w 560"/>
                  <a:gd name="T49" fmla="*/ 40 h 8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60"/>
                  <a:gd name="T76" fmla="*/ 0 h 80"/>
                  <a:gd name="T77" fmla="*/ 560 w 560"/>
                  <a:gd name="T78" fmla="*/ 80 h 8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60" h="80">
                    <a:moveTo>
                      <a:pt x="560" y="40"/>
                    </a:moveTo>
                    <a:lnTo>
                      <a:pt x="557" y="48"/>
                    </a:lnTo>
                    <a:lnTo>
                      <a:pt x="551" y="58"/>
                    </a:lnTo>
                    <a:lnTo>
                      <a:pt x="532" y="71"/>
                    </a:lnTo>
                    <a:lnTo>
                      <a:pt x="506" y="77"/>
                    </a:lnTo>
                    <a:lnTo>
                      <a:pt x="474" y="80"/>
                    </a:lnTo>
                    <a:lnTo>
                      <a:pt x="434" y="80"/>
                    </a:lnTo>
                    <a:lnTo>
                      <a:pt x="389" y="79"/>
                    </a:lnTo>
                    <a:lnTo>
                      <a:pt x="295" y="66"/>
                    </a:lnTo>
                    <a:lnTo>
                      <a:pt x="197" y="49"/>
                    </a:lnTo>
                    <a:lnTo>
                      <a:pt x="108" y="32"/>
                    </a:lnTo>
                    <a:lnTo>
                      <a:pt x="0" y="6"/>
                    </a:lnTo>
                    <a:lnTo>
                      <a:pt x="0" y="0"/>
                    </a:lnTo>
                    <a:lnTo>
                      <a:pt x="108" y="25"/>
                    </a:lnTo>
                    <a:lnTo>
                      <a:pt x="197" y="43"/>
                    </a:lnTo>
                    <a:lnTo>
                      <a:pt x="295" y="60"/>
                    </a:lnTo>
                    <a:lnTo>
                      <a:pt x="389" y="73"/>
                    </a:lnTo>
                    <a:lnTo>
                      <a:pt x="434" y="74"/>
                    </a:lnTo>
                    <a:lnTo>
                      <a:pt x="474" y="73"/>
                    </a:lnTo>
                    <a:lnTo>
                      <a:pt x="505" y="71"/>
                    </a:lnTo>
                    <a:lnTo>
                      <a:pt x="530" y="64"/>
                    </a:lnTo>
                    <a:lnTo>
                      <a:pt x="547" y="52"/>
                    </a:lnTo>
                    <a:lnTo>
                      <a:pt x="551" y="46"/>
                    </a:lnTo>
                    <a:lnTo>
                      <a:pt x="554" y="39"/>
                    </a:lnTo>
                    <a:lnTo>
                      <a:pt x="560" y="40"/>
                    </a:lnTo>
                    <a:close/>
                  </a:path>
                </a:pathLst>
              </a:custGeom>
              <a:solidFill>
                <a:srgbClr val="C195DB"/>
              </a:solidFill>
              <a:ln w="9525">
                <a:noFill/>
                <a:round/>
                <a:headEnd/>
                <a:tailEnd/>
              </a:ln>
            </p:spPr>
            <p:txBody>
              <a:bodyPr/>
              <a:lstStyle/>
              <a:p>
                <a:endParaRPr lang="ru-RU"/>
              </a:p>
            </p:txBody>
          </p:sp>
          <p:sp>
            <p:nvSpPr>
              <p:cNvPr id="163404" name="Freeform 431"/>
              <p:cNvSpPr>
                <a:spLocks/>
              </p:cNvSpPr>
              <p:nvPr/>
            </p:nvSpPr>
            <p:spPr bwMode="auto">
              <a:xfrm>
                <a:off x="4665" y="2400"/>
                <a:ext cx="7" cy="2"/>
              </a:xfrm>
              <a:custGeom>
                <a:avLst/>
                <a:gdLst>
                  <a:gd name="T0" fmla="*/ 7 w 7"/>
                  <a:gd name="T1" fmla="*/ 2 h 2"/>
                  <a:gd name="T2" fmla="*/ 0 w 7"/>
                  <a:gd name="T3" fmla="*/ 0 h 2"/>
                  <a:gd name="T4" fmla="*/ 0 w 7"/>
                  <a:gd name="T5" fmla="*/ 2 h 2"/>
                  <a:gd name="T6" fmla="*/ 7 w 7"/>
                  <a:gd name="T7" fmla="*/ 2 h 2"/>
                  <a:gd name="T8" fmla="*/ 0 60000 65536"/>
                  <a:gd name="T9" fmla="*/ 0 60000 65536"/>
                  <a:gd name="T10" fmla="*/ 0 60000 65536"/>
                  <a:gd name="T11" fmla="*/ 0 60000 65536"/>
                  <a:gd name="T12" fmla="*/ 0 w 7"/>
                  <a:gd name="T13" fmla="*/ 0 h 2"/>
                  <a:gd name="T14" fmla="*/ 7 w 7"/>
                  <a:gd name="T15" fmla="*/ 2 h 2"/>
                </a:gdLst>
                <a:ahLst/>
                <a:cxnLst>
                  <a:cxn ang="T8">
                    <a:pos x="T0" y="T1"/>
                  </a:cxn>
                  <a:cxn ang="T9">
                    <a:pos x="T2" y="T3"/>
                  </a:cxn>
                  <a:cxn ang="T10">
                    <a:pos x="T4" y="T5"/>
                  </a:cxn>
                  <a:cxn ang="T11">
                    <a:pos x="T6" y="T7"/>
                  </a:cxn>
                </a:cxnLst>
                <a:rect l="T12" t="T13" r="T14" b="T15"/>
                <a:pathLst>
                  <a:path w="7" h="2">
                    <a:moveTo>
                      <a:pt x="7" y="2"/>
                    </a:moveTo>
                    <a:lnTo>
                      <a:pt x="0" y="0"/>
                    </a:lnTo>
                    <a:lnTo>
                      <a:pt x="0" y="2"/>
                    </a:lnTo>
                    <a:lnTo>
                      <a:pt x="7" y="2"/>
                    </a:lnTo>
                    <a:close/>
                  </a:path>
                </a:pathLst>
              </a:custGeom>
              <a:solidFill>
                <a:srgbClr val="C195DB"/>
              </a:solidFill>
              <a:ln w="9525">
                <a:noFill/>
                <a:round/>
                <a:headEnd/>
                <a:tailEnd/>
              </a:ln>
            </p:spPr>
            <p:txBody>
              <a:bodyPr/>
              <a:lstStyle/>
              <a:p>
                <a:endParaRPr lang="ru-RU"/>
              </a:p>
            </p:txBody>
          </p:sp>
          <p:sp>
            <p:nvSpPr>
              <p:cNvPr id="163405" name="Freeform 432"/>
              <p:cNvSpPr>
                <a:spLocks/>
              </p:cNvSpPr>
              <p:nvPr/>
            </p:nvSpPr>
            <p:spPr bwMode="auto">
              <a:xfrm>
                <a:off x="4036" y="2361"/>
                <a:ext cx="78" cy="49"/>
              </a:xfrm>
              <a:custGeom>
                <a:avLst/>
                <a:gdLst>
                  <a:gd name="T0" fmla="*/ 78 w 78"/>
                  <a:gd name="T1" fmla="*/ 8 h 49"/>
                  <a:gd name="T2" fmla="*/ 66 w 78"/>
                  <a:gd name="T3" fmla="*/ 6 h 49"/>
                  <a:gd name="T4" fmla="*/ 55 w 78"/>
                  <a:gd name="T5" fmla="*/ 6 h 49"/>
                  <a:gd name="T6" fmla="*/ 37 w 78"/>
                  <a:gd name="T7" fmla="*/ 10 h 49"/>
                  <a:gd name="T8" fmla="*/ 26 w 78"/>
                  <a:gd name="T9" fmla="*/ 15 h 49"/>
                  <a:gd name="T10" fmla="*/ 18 w 78"/>
                  <a:gd name="T11" fmla="*/ 24 h 49"/>
                  <a:gd name="T12" fmla="*/ 10 w 78"/>
                  <a:gd name="T13" fmla="*/ 40 h 49"/>
                  <a:gd name="T14" fmla="*/ 7 w 78"/>
                  <a:gd name="T15" fmla="*/ 49 h 49"/>
                  <a:gd name="T16" fmla="*/ 0 w 78"/>
                  <a:gd name="T17" fmla="*/ 48 h 49"/>
                  <a:gd name="T18" fmla="*/ 4 w 78"/>
                  <a:gd name="T19" fmla="*/ 38 h 49"/>
                  <a:gd name="T20" fmla="*/ 14 w 78"/>
                  <a:gd name="T21" fmla="*/ 19 h 49"/>
                  <a:gd name="T22" fmla="*/ 22 w 78"/>
                  <a:gd name="T23" fmla="*/ 10 h 49"/>
                  <a:gd name="T24" fmla="*/ 36 w 78"/>
                  <a:gd name="T25" fmla="*/ 4 h 49"/>
                  <a:gd name="T26" fmla="*/ 55 w 78"/>
                  <a:gd name="T27" fmla="*/ 0 h 49"/>
                  <a:gd name="T28" fmla="*/ 66 w 78"/>
                  <a:gd name="T29" fmla="*/ 0 h 49"/>
                  <a:gd name="T30" fmla="*/ 78 w 78"/>
                  <a:gd name="T31" fmla="*/ 2 h 49"/>
                  <a:gd name="T32" fmla="*/ 78 w 78"/>
                  <a:gd name="T33" fmla="*/ 8 h 4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8"/>
                  <a:gd name="T52" fmla="*/ 0 h 49"/>
                  <a:gd name="T53" fmla="*/ 78 w 78"/>
                  <a:gd name="T54" fmla="*/ 49 h 4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8" h="49">
                    <a:moveTo>
                      <a:pt x="78" y="8"/>
                    </a:moveTo>
                    <a:lnTo>
                      <a:pt x="66" y="6"/>
                    </a:lnTo>
                    <a:lnTo>
                      <a:pt x="55" y="6"/>
                    </a:lnTo>
                    <a:lnTo>
                      <a:pt x="37" y="10"/>
                    </a:lnTo>
                    <a:lnTo>
                      <a:pt x="26" y="15"/>
                    </a:lnTo>
                    <a:lnTo>
                      <a:pt x="18" y="24"/>
                    </a:lnTo>
                    <a:lnTo>
                      <a:pt x="10" y="40"/>
                    </a:lnTo>
                    <a:lnTo>
                      <a:pt x="7" y="49"/>
                    </a:lnTo>
                    <a:lnTo>
                      <a:pt x="0" y="48"/>
                    </a:lnTo>
                    <a:lnTo>
                      <a:pt x="4" y="38"/>
                    </a:lnTo>
                    <a:lnTo>
                      <a:pt x="14" y="19"/>
                    </a:lnTo>
                    <a:lnTo>
                      <a:pt x="22" y="10"/>
                    </a:lnTo>
                    <a:lnTo>
                      <a:pt x="36" y="4"/>
                    </a:lnTo>
                    <a:lnTo>
                      <a:pt x="55" y="0"/>
                    </a:lnTo>
                    <a:lnTo>
                      <a:pt x="66" y="0"/>
                    </a:lnTo>
                    <a:lnTo>
                      <a:pt x="78" y="2"/>
                    </a:lnTo>
                    <a:lnTo>
                      <a:pt x="78" y="8"/>
                    </a:lnTo>
                    <a:close/>
                  </a:path>
                </a:pathLst>
              </a:custGeom>
              <a:solidFill>
                <a:srgbClr val="C195DB"/>
              </a:solidFill>
              <a:ln w="9525">
                <a:noFill/>
                <a:round/>
                <a:headEnd/>
                <a:tailEnd/>
              </a:ln>
            </p:spPr>
            <p:txBody>
              <a:bodyPr/>
              <a:lstStyle/>
              <a:p>
                <a:endParaRPr lang="ru-RU"/>
              </a:p>
            </p:txBody>
          </p:sp>
          <p:sp>
            <p:nvSpPr>
              <p:cNvPr id="163406" name="Freeform 433"/>
              <p:cNvSpPr>
                <a:spLocks/>
              </p:cNvSpPr>
              <p:nvPr/>
            </p:nvSpPr>
            <p:spPr bwMode="auto">
              <a:xfrm>
                <a:off x="4112" y="2361"/>
                <a:ext cx="1" cy="7"/>
              </a:xfrm>
              <a:custGeom>
                <a:avLst/>
                <a:gdLst>
                  <a:gd name="T0" fmla="*/ 0 w 1"/>
                  <a:gd name="T1" fmla="*/ 0 h 7"/>
                  <a:gd name="T2" fmla="*/ 0 w 1"/>
                  <a:gd name="T3" fmla="*/ 7 h 7"/>
                  <a:gd name="T4" fmla="*/ 0 w 1"/>
                  <a:gd name="T5" fmla="*/ 0 h 7"/>
                  <a:gd name="T6" fmla="*/ 0 60000 65536"/>
                  <a:gd name="T7" fmla="*/ 0 60000 65536"/>
                  <a:gd name="T8" fmla="*/ 0 60000 65536"/>
                  <a:gd name="T9" fmla="*/ 0 w 1"/>
                  <a:gd name="T10" fmla="*/ 0 h 7"/>
                  <a:gd name="T11" fmla="*/ 1 w 1"/>
                  <a:gd name="T12" fmla="*/ 7 h 7"/>
                </a:gdLst>
                <a:ahLst/>
                <a:cxnLst>
                  <a:cxn ang="T6">
                    <a:pos x="T0" y="T1"/>
                  </a:cxn>
                  <a:cxn ang="T7">
                    <a:pos x="T2" y="T3"/>
                  </a:cxn>
                  <a:cxn ang="T8">
                    <a:pos x="T4" y="T5"/>
                  </a:cxn>
                </a:cxnLst>
                <a:rect l="T9" t="T10" r="T11" b="T12"/>
                <a:pathLst>
                  <a:path w="1" h="7">
                    <a:moveTo>
                      <a:pt x="0" y="0"/>
                    </a:moveTo>
                    <a:lnTo>
                      <a:pt x="0" y="7"/>
                    </a:lnTo>
                    <a:lnTo>
                      <a:pt x="0" y="0"/>
                    </a:lnTo>
                    <a:close/>
                  </a:path>
                </a:pathLst>
              </a:custGeom>
              <a:solidFill>
                <a:srgbClr val="C195DB"/>
              </a:solidFill>
              <a:ln w="9525">
                <a:noFill/>
                <a:round/>
                <a:headEnd/>
                <a:tailEnd/>
              </a:ln>
            </p:spPr>
            <p:txBody>
              <a:bodyPr/>
              <a:lstStyle/>
              <a:p>
                <a:endParaRPr lang="ru-RU"/>
              </a:p>
            </p:txBody>
          </p:sp>
          <p:sp>
            <p:nvSpPr>
              <p:cNvPr id="163407" name="Freeform 434"/>
              <p:cNvSpPr>
                <a:spLocks/>
              </p:cNvSpPr>
              <p:nvPr/>
            </p:nvSpPr>
            <p:spPr bwMode="auto">
              <a:xfrm>
                <a:off x="3330" y="3255"/>
                <a:ext cx="87" cy="86"/>
              </a:xfrm>
              <a:custGeom>
                <a:avLst/>
                <a:gdLst>
                  <a:gd name="T0" fmla="*/ 84 w 87"/>
                  <a:gd name="T1" fmla="*/ 27 h 86"/>
                  <a:gd name="T2" fmla="*/ 87 w 87"/>
                  <a:gd name="T3" fmla="*/ 35 h 86"/>
                  <a:gd name="T4" fmla="*/ 87 w 87"/>
                  <a:gd name="T5" fmla="*/ 42 h 86"/>
                  <a:gd name="T6" fmla="*/ 87 w 87"/>
                  <a:gd name="T7" fmla="*/ 47 h 86"/>
                  <a:gd name="T8" fmla="*/ 87 w 87"/>
                  <a:gd name="T9" fmla="*/ 50 h 86"/>
                  <a:gd name="T10" fmla="*/ 86 w 87"/>
                  <a:gd name="T11" fmla="*/ 55 h 86"/>
                  <a:gd name="T12" fmla="*/ 84 w 87"/>
                  <a:gd name="T13" fmla="*/ 59 h 86"/>
                  <a:gd name="T14" fmla="*/ 81 w 87"/>
                  <a:gd name="T15" fmla="*/ 66 h 86"/>
                  <a:gd name="T16" fmla="*/ 76 w 87"/>
                  <a:gd name="T17" fmla="*/ 72 h 86"/>
                  <a:gd name="T18" fmla="*/ 73 w 87"/>
                  <a:gd name="T19" fmla="*/ 75 h 86"/>
                  <a:gd name="T20" fmla="*/ 70 w 87"/>
                  <a:gd name="T21" fmla="*/ 79 h 86"/>
                  <a:gd name="T22" fmla="*/ 62 w 87"/>
                  <a:gd name="T23" fmla="*/ 83 h 86"/>
                  <a:gd name="T24" fmla="*/ 53 w 87"/>
                  <a:gd name="T25" fmla="*/ 85 h 86"/>
                  <a:gd name="T26" fmla="*/ 45 w 87"/>
                  <a:gd name="T27" fmla="*/ 86 h 86"/>
                  <a:gd name="T28" fmla="*/ 41 w 87"/>
                  <a:gd name="T29" fmla="*/ 86 h 86"/>
                  <a:gd name="T30" fmla="*/ 36 w 87"/>
                  <a:gd name="T31" fmla="*/ 86 h 86"/>
                  <a:gd name="T32" fmla="*/ 28 w 87"/>
                  <a:gd name="T33" fmla="*/ 83 h 86"/>
                  <a:gd name="T34" fmla="*/ 21 w 87"/>
                  <a:gd name="T35" fmla="*/ 79 h 86"/>
                  <a:gd name="T36" fmla="*/ 14 w 87"/>
                  <a:gd name="T37" fmla="*/ 75 h 86"/>
                  <a:gd name="T38" fmla="*/ 10 w 87"/>
                  <a:gd name="T39" fmla="*/ 69 h 86"/>
                  <a:gd name="T40" fmla="*/ 5 w 87"/>
                  <a:gd name="T41" fmla="*/ 61 h 86"/>
                  <a:gd name="T42" fmla="*/ 2 w 87"/>
                  <a:gd name="T43" fmla="*/ 53 h 86"/>
                  <a:gd name="T44" fmla="*/ 0 w 87"/>
                  <a:gd name="T45" fmla="*/ 44 h 86"/>
                  <a:gd name="T46" fmla="*/ 0 w 87"/>
                  <a:gd name="T47" fmla="*/ 41 h 86"/>
                  <a:gd name="T48" fmla="*/ 2 w 87"/>
                  <a:gd name="T49" fmla="*/ 37 h 86"/>
                  <a:gd name="T50" fmla="*/ 2 w 87"/>
                  <a:gd name="T51" fmla="*/ 31 h 86"/>
                  <a:gd name="T52" fmla="*/ 4 w 87"/>
                  <a:gd name="T53" fmla="*/ 29 h 86"/>
                  <a:gd name="T54" fmla="*/ 8 w 87"/>
                  <a:gd name="T55" fmla="*/ 20 h 86"/>
                  <a:gd name="T56" fmla="*/ 13 w 87"/>
                  <a:gd name="T57" fmla="*/ 15 h 86"/>
                  <a:gd name="T58" fmla="*/ 16 w 87"/>
                  <a:gd name="T59" fmla="*/ 11 h 86"/>
                  <a:gd name="T60" fmla="*/ 19 w 87"/>
                  <a:gd name="T61" fmla="*/ 10 h 86"/>
                  <a:gd name="T62" fmla="*/ 27 w 87"/>
                  <a:gd name="T63" fmla="*/ 5 h 86"/>
                  <a:gd name="T64" fmla="*/ 34 w 87"/>
                  <a:gd name="T65" fmla="*/ 2 h 86"/>
                  <a:gd name="T66" fmla="*/ 43 w 87"/>
                  <a:gd name="T67" fmla="*/ 0 h 86"/>
                  <a:gd name="T68" fmla="*/ 47 w 87"/>
                  <a:gd name="T69" fmla="*/ 2 h 86"/>
                  <a:gd name="T70" fmla="*/ 52 w 87"/>
                  <a:gd name="T71" fmla="*/ 2 h 86"/>
                  <a:gd name="T72" fmla="*/ 59 w 87"/>
                  <a:gd name="T73" fmla="*/ 3 h 86"/>
                  <a:gd name="T74" fmla="*/ 67 w 87"/>
                  <a:gd name="T75" fmla="*/ 9 h 86"/>
                  <a:gd name="T76" fmla="*/ 73 w 87"/>
                  <a:gd name="T77" fmla="*/ 13 h 86"/>
                  <a:gd name="T78" fmla="*/ 79 w 87"/>
                  <a:gd name="T79" fmla="*/ 19 h 86"/>
                  <a:gd name="T80" fmla="*/ 84 w 87"/>
                  <a:gd name="T81" fmla="*/ 27 h 8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7"/>
                  <a:gd name="T124" fmla="*/ 0 h 86"/>
                  <a:gd name="T125" fmla="*/ 87 w 87"/>
                  <a:gd name="T126" fmla="*/ 86 h 8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7" h="86">
                    <a:moveTo>
                      <a:pt x="84" y="27"/>
                    </a:moveTo>
                    <a:lnTo>
                      <a:pt x="87" y="35"/>
                    </a:lnTo>
                    <a:lnTo>
                      <a:pt x="87" y="42"/>
                    </a:lnTo>
                    <a:lnTo>
                      <a:pt x="87" y="47"/>
                    </a:lnTo>
                    <a:lnTo>
                      <a:pt x="87" y="50"/>
                    </a:lnTo>
                    <a:lnTo>
                      <a:pt x="86" y="55"/>
                    </a:lnTo>
                    <a:lnTo>
                      <a:pt x="84" y="59"/>
                    </a:lnTo>
                    <a:lnTo>
                      <a:pt x="81" y="66"/>
                    </a:lnTo>
                    <a:lnTo>
                      <a:pt x="76" y="72"/>
                    </a:lnTo>
                    <a:lnTo>
                      <a:pt x="73" y="75"/>
                    </a:lnTo>
                    <a:lnTo>
                      <a:pt x="70" y="79"/>
                    </a:lnTo>
                    <a:lnTo>
                      <a:pt x="62" y="83"/>
                    </a:lnTo>
                    <a:lnTo>
                      <a:pt x="53" y="85"/>
                    </a:lnTo>
                    <a:lnTo>
                      <a:pt x="45" y="86"/>
                    </a:lnTo>
                    <a:lnTo>
                      <a:pt x="41" y="86"/>
                    </a:lnTo>
                    <a:lnTo>
                      <a:pt x="36" y="86"/>
                    </a:lnTo>
                    <a:lnTo>
                      <a:pt x="28" y="83"/>
                    </a:lnTo>
                    <a:lnTo>
                      <a:pt x="21" y="79"/>
                    </a:lnTo>
                    <a:lnTo>
                      <a:pt x="14" y="75"/>
                    </a:lnTo>
                    <a:lnTo>
                      <a:pt x="10" y="69"/>
                    </a:lnTo>
                    <a:lnTo>
                      <a:pt x="5" y="61"/>
                    </a:lnTo>
                    <a:lnTo>
                      <a:pt x="2" y="53"/>
                    </a:lnTo>
                    <a:lnTo>
                      <a:pt x="0" y="44"/>
                    </a:lnTo>
                    <a:lnTo>
                      <a:pt x="0" y="41"/>
                    </a:lnTo>
                    <a:lnTo>
                      <a:pt x="2" y="37"/>
                    </a:lnTo>
                    <a:lnTo>
                      <a:pt x="2" y="31"/>
                    </a:lnTo>
                    <a:lnTo>
                      <a:pt x="4" y="29"/>
                    </a:lnTo>
                    <a:lnTo>
                      <a:pt x="8" y="20"/>
                    </a:lnTo>
                    <a:lnTo>
                      <a:pt x="13" y="15"/>
                    </a:lnTo>
                    <a:lnTo>
                      <a:pt x="16" y="11"/>
                    </a:lnTo>
                    <a:lnTo>
                      <a:pt x="19" y="10"/>
                    </a:lnTo>
                    <a:lnTo>
                      <a:pt x="27" y="5"/>
                    </a:lnTo>
                    <a:lnTo>
                      <a:pt x="34" y="2"/>
                    </a:lnTo>
                    <a:lnTo>
                      <a:pt x="43" y="0"/>
                    </a:lnTo>
                    <a:lnTo>
                      <a:pt x="47" y="2"/>
                    </a:lnTo>
                    <a:lnTo>
                      <a:pt x="52" y="2"/>
                    </a:lnTo>
                    <a:lnTo>
                      <a:pt x="59" y="3"/>
                    </a:lnTo>
                    <a:lnTo>
                      <a:pt x="67" y="9"/>
                    </a:lnTo>
                    <a:lnTo>
                      <a:pt x="73" y="13"/>
                    </a:lnTo>
                    <a:lnTo>
                      <a:pt x="79" y="19"/>
                    </a:lnTo>
                    <a:lnTo>
                      <a:pt x="84" y="27"/>
                    </a:lnTo>
                    <a:close/>
                  </a:path>
                </a:pathLst>
              </a:custGeom>
              <a:solidFill>
                <a:srgbClr val="FFFF00"/>
              </a:solidFill>
              <a:ln w="9525">
                <a:noFill/>
                <a:round/>
                <a:headEnd/>
                <a:tailEnd/>
              </a:ln>
            </p:spPr>
            <p:txBody>
              <a:bodyPr/>
              <a:lstStyle/>
              <a:p>
                <a:endParaRPr lang="ru-RU"/>
              </a:p>
            </p:txBody>
          </p:sp>
          <p:sp>
            <p:nvSpPr>
              <p:cNvPr id="163408" name="Freeform 435"/>
              <p:cNvSpPr>
                <a:spLocks/>
              </p:cNvSpPr>
              <p:nvPr/>
            </p:nvSpPr>
            <p:spPr bwMode="auto">
              <a:xfrm>
                <a:off x="3378" y="3291"/>
                <a:ext cx="241" cy="510"/>
              </a:xfrm>
              <a:custGeom>
                <a:avLst/>
                <a:gdLst>
                  <a:gd name="T0" fmla="*/ 230 w 241"/>
                  <a:gd name="T1" fmla="*/ 510 h 510"/>
                  <a:gd name="T2" fmla="*/ 241 w 241"/>
                  <a:gd name="T3" fmla="*/ 503 h 510"/>
                  <a:gd name="T4" fmla="*/ 11 w 241"/>
                  <a:gd name="T5" fmla="*/ 0 h 510"/>
                  <a:gd name="T6" fmla="*/ 0 w 241"/>
                  <a:gd name="T7" fmla="*/ 6 h 510"/>
                  <a:gd name="T8" fmla="*/ 230 w 241"/>
                  <a:gd name="T9" fmla="*/ 510 h 510"/>
                  <a:gd name="T10" fmla="*/ 0 60000 65536"/>
                  <a:gd name="T11" fmla="*/ 0 60000 65536"/>
                  <a:gd name="T12" fmla="*/ 0 60000 65536"/>
                  <a:gd name="T13" fmla="*/ 0 60000 65536"/>
                  <a:gd name="T14" fmla="*/ 0 60000 65536"/>
                  <a:gd name="T15" fmla="*/ 0 w 241"/>
                  <a:gd name="T16" fmla="*/ 0 h 510"/>
                  <a:gd name="T17" fmla="*/ 241 w 241"/>
                  <a:gd name="T18" fmla="*/ 510 h 510"/>
                </a:gdLst>
                <a:ahLst/>
                <a:cxnLst>
                  <a:cxn ang="T10">
                    <a:pos x="T0" y="T1"/>
                  </a:cxn>
                  <a:cxn ang="T11">
                    <a:pos x="T2" y="T3"/>
                  </a:cxn>
                  <a:cxn ang="T12">
                    <a:pos x="T4" y="T5"/>
                  </a:cxn>
                  <a:cxn ang="T13">
                    <a:pos x="T6" y="T7"/>
                  </a:cxn>
                  <a:cxn ang="T14">
                    <a:pos x="T8" y="T9"/>
                  </a:cxn>
                </a:cxnLst>
                <a:rect l="T15" t="T16" r="T17" b="T18"/>
                <a:pathLst>
                  <a:path w="241" h="510">
                    <a:moveTo>
                      <a:pt x="230" y="510"/>
                    </a:moveTo>
                    <a:lnTo>
                      <a:pt x="241" y="503"/>
                    </a:lnTo>
                    <a:lnTo>
                      <a:pt x="11" y="0"/>
                    </a:lnTo>
                    <a:lnTo>
                      <a:pt x="0" y="6"/>
                    </a:lnTo>
                    <a:lnTo>
                      <a:pt x="230" y="510"/>
                    </a:lnTo>
                    <a:close/>
                  </a:path>
                </a:pathLst>
              </a:custGeom>
              <a:solidFill>
                <a:srgbClr val="F8BDD6"/>
              </a:solidFill>
              <a:ln w="9525">
                <a:noFill/>
                <a:round/>
                <a:headEnd/>
                <a:tailEnd/>
              </a:ln>
            </p:spPr>
            <p:txBody>
              <a:bodyPr/>
              <a:lstStyle/>
              <a:p>
                <a:endParaRPr lang="ru-RU"/>
              </a:p>
            </p:txBody>
          </p:sp>
          <p:sp>
            <p:nvSpPr>
              <p:cNvPr id="163409" name="Freeform 436"/>
              <p:cNvSpPr>
                <a:spLocks/>
              </p:cNvSpPr>
              <p:nvPr/>
            </p:nvSpPr>
            <p:spPr bwMode="auto">
              <a:xfrm>
                <a:off x="3550" y="3733"/>
                <a:ext cx="88" cy="86"/>
              </a:xfrm>
              <a:custGeom>
                <a:avLst/>
                <a:gdLst>
                  <a:gd name="T0" fmla="*/ 83 w 88"/>
                  <a:gd name="T1" fmla="*/ 27 h 86"/>
                  <a:gd name="T2" fmla="*/ 86 w 88"/>
                  <a:gd name="T3" fmla="*/ 35 h 86"/>
                  <a:gd name="T4" fmla="*/ 88 w 88"/>
                  <a:gd name="T5" fmla="*/ 42 h 86"/>
                  <a:gd name="T6" fmla="*/ 86 w 88"/>
                  <a:gd name="T7" fmla="*/ 48 h 86"/>
                  <a:gd name="T8" fmla="*/ 86 w 88"/>
                  <a:gd name="T9" fmla="*/ 52 h 86"/>
                  <a:gd name="T10" fmla="*/ 86 w 88"/>
                  <a:gd name="T11" fmla="*/ 55 h 86"/>
                  <a:gd name="T12" fmla="*/ 85 w 88"/>
                  <a:gd name="T13" fmla="*/ 59 h 86"/>
                  <a:gd name="T14" fmla="*/ 80 w 88"/>
                  <a:gd name="T15" fmla="*/ 66 h 86"/>
                  <a:gd name="T16" fmla="*/ 75 w 88"/>
                  <a:gd name="T17" fmla="*/ 72 h 86"/>
                  <a:gd name="T18" fmla="*/ 72 w 88"/>
                  <a:gd name="T19" fmla="*/ 75 h 86"/>
                  <a:gd name="T20" fmla="*/ 69 w 88"/>
                  <a:gd name="T21" fmla="*/ 78 h 86"/>
                  <a:gd name="T22" fmla="*/ 61 w 88"/>
                  <a:gd name="T23" fmla="*/ 83 h 86"/>
                  <a:gd name="T24" fmla="*/ 53 w 88"/>
                  <a:gd name="T25" fmla="*/ 85 h 86"/>
                  <a:gd name="T26" fmla="*/ 44 w 88"/>
                  <a:gd name="T27" fmla="*/ 86 h 86"/>
                  <a:gd name="T28" fmla="*/ 39 w 88"/>
                  <a:gd name="T29" fmla="*/ 86 h 86"/>
                  <a:gd name="T30" fmla="*/ 36 w 88"/>
                  <a:gd name="T31" fmla="*/ 86 h 86"/>
                  <a:gd name="T32" fmla="*/ 28 w 88"/>
                  <a:gd name="T33" fmla="*/ 83 h 86"/>
                  <a:gd name="T34" fmla="*/ 20 w 88"/>
                  <a:gd name="T35" fmla="*/ 80 h 86"/>
                  <a:gd name="T36" fmla="*/ 13 w 88"/>
                  <a:gd name="T37" fmla="*/ 75 h 86"/>
                  <a:gd name="T38" fmla="*/ 8 w 88"/>
                  <a:gd name="T39" fmla="*/ 69 h 86"/>
                  <a:gd name="T40" fmla="*/ 3 w 88"/>
                  <a:gd name="T41" fmla="*/ 61 h 86"/>
                  <a:gd name="T42" fmla="*/ 0 w 88"/>
                  <a:gd name="T43" fmla="*/ 54 h 86"/>
                  <a:gd name="T44" fmla="*/ 0 w 88"/>
                  <a:gd name="T45" fmla="*/ 44 h 86"/>
                  <a:gd name="T46" fmla="*/ 0 w 88"/>
                  <a:gd name="T47" fmla="*/ 41 h 86"/>
                  <a:gd name="T48" fmla="*/ 0 w 88"/>
                  <a:gd name="T49" fmla="*/ 37 h 86"/>
                  <a:gd name="T50" fmla="*/ 2 w 88"/>
                  <a:gd name="T51" fmla="*/ 31 h 86"/>
                  <a:gd name="T52" fmla="*/ 3 w 88"/>
                  <a:gd name="T53" fmla="*/ 29 h 86"/>
                  <a:gd name="T54" fmla="*/ 6 w 88"/>
                  <a:gd name="T55" fmla="*/ 21 h 86"/>
                  <a:gd name="T56" fmla="*/ 11 w 88"/>
                  <a:gd name="T57" fmla="*/ 15 h 86"/>
                  <a:gd name="T58" fmla="*/ 14 w 88"/>
                  <a:gd name="T59" fmla="*/ 11 h 86"/>
                  <a:gd name="T60" fmla="*/ 17 w 88"/>
                  <a:gd name="T61" fmla="*/ 10 h 86"/>
                  <a:gd name="T62" fmla="*/ 25 w 88"/>
                  <a:gd name="T63" fmla="*/ 5 h 86"/>
                  <a:gd name="T64" fmla="*/ 34 w 88"/>
                  <a:gd name="T65" fmla="*/ 2 h 86"/>
                  <a:gd name="T66" fmla="*/ 42 w 88"/>
                  <a:gd name="T67" fmla="*/ 0 h 86"/>
                  <a:gd name="T68" fmla="*/ 47 w 88"/>
                  <a:gd name="T69" fmla="*/ 2 h 86"/>
                  <a:gd name="T70" fmla="*/ 50 w 88"/>
                  <a:gd name="T71" fmla="*/ 2 h 86"/>
                  <a:gd name="T72" fmla="*/ 60 w 88"/>
                  <a:gd name="T73" fmla="*/ 4 h 86"/>
                  <a:gd name="T74" fmla="*/ 66 w 88"/>
                  <a:gd name="T75" fmla="*/ 9 h 86"/>
                  <a:gd name="T76" fmla="*/ 73 w 88"/>
                  <a:gd name="T77" fmla="*/ 13 h 86"/>
                  <a:gd name="T78" fmla="*/ 78 w 88"/>
                  <a:gd name="T79" fmla="*/ 20 h 86"/>
                  <a:gd name="T80" fmla="*/ 83 w 88"/>
                  <a:gd name="T81" fmla="*/ 27 h 8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8"/>
                  <a:gd name="T124" fmla="*/ 0 h 86"/>
                  <a:gd name="T125" fmla="*/ 88 w 88"/>
                  <a:gd name="T126" fmla="*/ 86 h 8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8" h="86">
                    <a:moveTo>
                      <a:pt x="83" y="27"/>
                    </a:moveTo>
                    <a:lnTo>
                      <a:pt x="86" y="35"/>
                    </a:lnTo>
                    <a:lnTo>
                      <a:pt x="88" y="42"/>
                    </a:lnTo>
                    <a:lnTo>
                      <a:pt x="86" y="48"/>
                    </a:lnTo>
                    <a:lnTo>
                      <a:pt x="86" y="52"/>
                    </a:lnTo>
                    <a:lnTo>
                      <a:pt x="86" y="55"/>
                    </a:lnTo>
                    <a:lnTo>
                      <a:pt x="85" y="59"/>
                    </a:lnTo>
                    <a:lnTo>
                      <a:pt x="80" y="66"/>
                    </a:lnTo>
                    <a:lnTo>
                      <a:pt x="75" y="72"/>
                    </a:lnTo>
                    <a:lnTo>
                      <a:pt x="72" y="75"/>
                    </a:lnTo>
                    <a:lnTo>
                      <a:pt x="69" y="78"/>
                    </a:lnTo>
                    <a:lnTo>
                      <a:pt x="61" y="83"/>
                    </a:lnTo>
                    <a:lnTo>
                      <a:pt x="53" y="85"/>
                    </a:lnTo>
                    <a:lnTo>
                      <a:pt x="44" y="86"/>
                    </a:lnTo>
                    <a:lnTo>
                      <a:pt x="39" y="86"/>
                    </a:lnTo>
                    <a:lnTo>
                      <a:pt x="36" y="86"/>
                    </a:lnTo>
                    <a:lnTo>
                      <a:pt x="28" y="83"/>
                    </a:lnTo>
                    <a:lnTo>
                      <a:pt x="20" y="80"/>
                    </a:lnTo>
                    <a:lnTo>
                      <a:pt x="13" y="75"/>
                    </a:lnTo>
                    <a:lnTo>
                      <a:pt x="8" y="69"/>
                    </a:lnTo>
                    <a:lnTo>
                      <a:pt x="3" y="61"/>
                    </a:lnTo>
                    <a:lnTo>
                      <a:pt x="0" y="54"/>
                    </a:lnTo>
                    <a:lnTo>
                      <a:pt x="0" y="44"/>
                    </a:lnTo>
                    <a:lnTo>
                      <a:pt x="0" y="41"/>
                    </a:lnTo>
                    <a:lnTo>
                      <a:pt x="0" y="37"/>
                    </a:lnTo>
                    <a:lnTo>
                      <a:pt x="2" y="31"/>
                    </a:lnTo>
                    <a:lnTo>
                      <a:pt x="3" y="29"/>
                    </a:lnTo>
                    <a:lnTo>
                      <a:pt x="6" y="21"/>
                    </a:lnTo>
                    <a:lnTo>
                      <a:pt x="11" y="15"/>
                    </a:lnTo>
                    <a:lnTo>
                      <a:pt x="14" y="11"/>
                    </a:lnTo>
                    <a:lnTo>
                      <a:pt x="17" y="10"/>
                    </a:lnTo>
                    <a:lnTo>
                      <a:pt x="25" y="5"/>
                    </a:lnTo>
                    <a:lnTo>
                      <a:pt x="34" y="2"/>
                    </a:lnTo>
                    <a:lnTo>
                      <a:pt x="42" y="0"/>
                    </a:lnTo>
                    <a:lnTo>
                      <a:pt x="47" y="2"/>
                    </a:lnTo>
                    <a:lnTo>
                      <a:pt x="50" y="2"/>
                    </a:lnTo>
                    <a:lnTo>
                      <a:pt x="60" y="4"/>
                    </a:lnTo>
                    <a:lnTo>
                      <a:pt x="66" y="9"/>
                    </a:lnTo>
                    <a:lnTo>
                      <a:pt x="73" y="13"/>
                    </a:lnTo>
                    <a:lnTo>
                      <a:pt x="78" y="20"/>
                    </a:lnTo>
                    <a:lnTo>
                      <a:pt x="83" y="27"/>
                    </a:lnTo>
                    <a:close/>
                  </a:path>
                </a:pathLst>
              </a:custGeom>
              <a:solidFill>
                <a:srgbClr val="F561AF"/>
              </a:solidFill>
              <a:ln w="9525">
                <a:noFill/>
                <a:round/>
                <a:headEnd/>
                <a:tailEnd/>
              </a:ln>
            </p:spPr>
            <p:txBody>
              <a:bodyPr/>
              <a:lstStyle/>
              <a:p>
                <a:endParaRPr lang="ru-RU"/>
              </a:p>
            </p:txBody>
          </p:sp>
          <p:sp>
            <p:nvSpPr>
              <p:cNvPr id="163410" name="Freeform 437"/>
              <p:cNvSpPr>
                <a:spLocks/>
              </p:cNvSpPr>
              <p:nvPr/>
            </p:nvSpPr>
            <p:spPr bwMode="auto">
              <a:xfrm>
                <a:off x="3610" y="3759"/>
                <a:ext cx="32" cy="59"/>
              </a:xfrm>
              <a:custGeom>
                <a:avLst/>
                <a:gdLst>
                  <a:gd name="T0" fmla="*/ 27 w 32"/>
                  <a:gd name="T1" fmla="*/ 0 h 59"/>
                  <a:gd name="T2" fmla="*/ 31 w 32"/>
                  <a:gd name="T3" fmla="*/ 7 h 59"/>
                  <a:gd name="T4" fmla="*/ 32 w 32"/>
                  <a:gd name="T5" fmla="*/ 15 h 59"/>
                  <a:gd name="T6" fmla="*/ 29 w 32"/>
                  <a:gd name="T7" fmla="*/ 32 h 59"/>
                  <a:gd name="T8" fmla="*/ 18 w 32"/>
                  <a:gd name="T9" fmla="*/ 47 h 59"/>
                  <a:gd name="T10" fmla="*/ 12 w 32"/>
                  <a:gd name="T11" fmla="*/ 54 h 59"/>
                  <a:gd name="T12" fmla="*/ 4 w 32"/>
                  <a:gd name="T13" fmla="*/ 59 h 59"/>
                  <a:gd name="T14" fmla="*/ 0 w 32"/>
                  <a:gd name="T15" fmla="*/ 54 h 59"/>
                  <a:gd name="T16" fmla="*/ 7 w 32"/>
                  <a:gd name="T17" fmla="*/ 49 h 59"/>
                  <a:gd name="T18" fmla="*/ 13 w 32"/>
                  <a:gd name="T19" fmla="*/ 42 h 59"/>
                  <a:gd name="T20" fmla="*/ 23 w 32"/>
                  <a:gd name="T21" fmla="*/ 30 h 59"/>
                  <a:gd name="T22" fmla="*/ 26 w 32"/>
                  <a:gd name="T23" fmla="*/ 15 h 59"/>
                  <a:gd name="T24" fmla="*/ 24 w 32"/>
                  <a:gd name="T25" fmla="*/ 7 h 59"/>
                  <a:gd name="T26" fmla="*/ 22 w 32"/>
                  <a:gd name="T27" fmla="*/ 1 h 59"/>
                  <a:gd name="T28" fmla="*/ 27 w 32"/>
                  <a:gd name="T29" fmla="*/ 0 h 5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2"/>
                  <a:gd name="T46" fmla="*/ 0 h 59"/>
                  <a:gd name="T47" fmla="*/ 32 w 32"/>
                  <a:gd name="T48" fmla="*/ 59 h 5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2" h="59">
                    <a:moveTo>
                      <a:pt x="27" y="0"/>
                    </a:moveTo>
                    <a:lnTo>
                      <a:pt x="31" y="7"/>
                    </a:lnTo>
                    <a:lnTo>
                      <a:pt x="32" y="15"/>
                    </a:lnTo>
                    <a:lnTo>
                      <a:pt x="29" y="32"/>
                    </a:lnTo>
                    <a:lnTo>
                      <a:pt x="18" y="47"/>
                    </a:lnTo>
                    <a:lnTo>
                      <a:pt x="12" y="54"/>
                    </a:lnTo>
                    <a:lnTo>
                      <a:pt x="4" y="59"/>
                    </a:lnTo>
                    <a:lnTo>
                      <a:pt x="0" y="54"/>
                    </a:lnTo>
                    <a:lnTo>
                      <a:pt x="7" y="49"/>
                    </a:lnTo>
                    <a:lnTo>
                      <a:pt x="13" y="42"/>
                    </a:lnTo>
                    <a:lnTo>
                      <a:pt x="23" y="30"/>
                    </a:lnTo>
                    <a:lnTo>
                      <a:pt x="26" y="15"/>
                    </a:lnTo>
                    <a:lnTo>
                      <a:pt x="24" y="7"/>
                    </a:lnTo>
                    <a:lnTo>
                      <a:pt x="22" y="1"/>
                    </a:lnTo>
                    <a:lnTo>
                      <a:pt x="27" y="0"/>
                    </a:lnTo>
                    <a:close/>
                  </a:path>
                </a:pathLst>
              </a:custGeom>
              <a:solidFill>
                <a:srgbClr val="F8BDD6"/>
              </a:solidFill>
              <a:ln w="9525">
                <a:noFill/>
                <a:round/>
                <a:headEnd/>
                <a:tailEnd/>
              </a:ln>
            </p:spPr>
            <p:txBody>
              <a:bodyPr/>
              <a:lstStyle/>
              <a:p>
                <a:endParaRPr lang="ru-RU"/>
              </a:p>
            </p:txBody>
          </p:sp>
          <p:sp>
            <p:nvSpPr>
              <p:cNvPr id="163411" name="Freeform 438"/>
              <p:cNvSpPr>
                <a:spLocks/>
              </p:cNvSpPr>
              <p:nvPr/>
            </p:nvSpPr>
            <p:spPr bwMode="auto">
              <a:xfrm>
                <a:off x="3551" y="3792"/>
                <a:ext cx="63" cy="31"/>
              </a:xfrm>
              <a:custGeom>
                <a:avLst/>
                <a:gdLst>
                  <a:gd name="T0" fmla="*/ 63 w 63"/>
                  <a:gd name="T1" fmla="*/ 28 h 31"/>
                  <a:gd name="T2" fmla="*/ 54 w 63"/>
                  <a:gd name="T3" fmla="*/ 30 h 31"/>
                  <a:gd name="T4" fmla="*/ 45 w 63"/>
                  <a:gd name="T5" fmla="*/ 31 h 31"/>
                  <a:gd name="T6" fmla="*/ 29 w 63"/>
                  <a:gd name="T7" fmla="*/ 28 h 31"/>
                  <a:gd name="T8" fmla="*/ 12 w 63"/>
                  <a:gd name="T9" fmla="*/ 19 h 31"/>
                  <a:gd name="T10" fmla="*/ 5 w 63"/>
                  <a:gd name="T11" fmla="*/ 12 h 31"/>
                  <a:gd name="T12" fmla="*/ 0 w 63"/>
                  <a:gd name="T13" fmla="*/ 5 h 31"/>
                  <a:gd name="T14" fmla="*/ 5 w 63"/>
                  <a:gd name="T15" fmla="*/ 0 h 31"/>
                  <a:gd name="T16" fmla="*/ 10 w 63"/>
                  <a:gd name="T17" fmla="*/ 8 h 31"/>
                  <a:gd name="T18" fmla="*/ 16 w 63"/>
                  <a:gd name="T19" fmla="*/ 14 h 31"/>
                  <a:gd name="T20" fmla="*/ 31 w 63"/>
                  <a:gd name="T21" fmla="*/ 22 h 31"/>
                  <a:gd name="T22" fmla="*/ 45 w 63"/>
                  <a:gd name="T23" fmla="*/ 25 h 31"/>
                  <a:gd name="T24" fmla="*/ 53 w 63"/>
                  <a:gd name="T25" fmla="*/ 23 h 31"/>
                  <a:gd name="T26" fmla="*/ 61 w 63"/>
                  <a:gd name="T27" fmla="*/ 21 h 31"/>
                  <a:gd name="T28" fmla="*/ 63 w 63"/>
                  <a:gd name="T29" fmla="*/ 28 h 3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
                  <a:gd name="T46" fmla="*/ 0 h 31"/>
                  <a:gd name="T47" fmla="*/ 63 w 63"/>
                  <a:gd name="T48" fmla="*/ 31 h 3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 h="31">
                    <a:moveTo>
                      <a:pt x="63" y="28"/>
                    </a:moveTo>
                    <a:lnTo>
                      <a:pt x="54" y="30"/>
                    </a:lnTo>
                    <a:lnTo>
                      <a:pt x="45" y="31"/>
                    </a:lnTo>
                    <a:lnTo>
                      <a:pt x="29" y="28"/>
                    </a:lnTo>
                    <a:lnTo>
                      <a:pt x="12" y="19"/>
                    </a:lnTo>
                    <a:lnTo>
                      <a:pt x="5" y="12"/>
                    </a:lnTo>
                    <a:lnTo>
                      <a:pt x="0" y="5"/>
                    </a:lnTo>
                    <a:lnTo>
                      <a:pt x="5" y="0"/>
                    </a:lnTo>
                    <a:lnTo>
                      <a:pt x="10" y="8"/>
                    </a:lnTo>
                    <a:lnTo>
                      <a:pt x="16" y="14"/>
                    </a:lnTo>
                    <a:lnTo>
                      <a:pt x="31" y="22"/>
                    </a:lnTo>
                    <a:lnTo>
                      <a:pt x="45" y="25"/>
                    </a:lnTo>
                    <a:lnTo>
                      <a:pt x="53" y="23"/>
                    </a:lnTo>
                    <a:lnTo>
                      <a:pt x="61" y="21"/>
                    </a:lnTo>
                    <a:lnTo>
                      <a:pt x="63" y="28"/>
                    </a:lnTo>
                    <a:close/>
                  </a:path>
                </a:pathLst>
              </a:custGeom>
              <a:solidFill>
                <a:srgbClr val="F8BDD6"/>
              </a:solidFill>
              <a:ln w="9525">
                <a:noFill/>
                <a:round/>
                <a:headEnd/>
                <a:tailEnd/>
              </a:ln>
            </p:spPr>
            <p:txBody>
              <a:bodyPr/>
              <a:lstStyle/>
              <a:p>
                <a:endParaRPr lang="ru-RU"/>
              </a:p>
            </p:txBody>
          </p:sp>
          <p:sp>
            <p:nvSpPr>
              <p:cNvPr id="163412" name="Freeform 439"/>
              <p:cNvSpPr>
                <a:spLocks/>
              </p:cNvSpPr>
              <p:nvPr/>
            </p:nvSpPr>
            <p:spPr bwMode="auto">
              <a:xfrm>
                <a:off x="3610" y="3814"/>
                <a:ext cx="6" cy="5"/>
              </a:xfrm>
              <a:custGeom>
                <a:avLst/>
                <a:gdLst>
                  <a:gd name="T0" fmla="*/ 6 w 6"/>
                  <a:gd name="T1" fmla="*/ 4 h 5"/>
                  <a:gd name="T2" fmla="*/ 4 w 6"/>
                  <a:gd name="T3" fmla="*/ 5 h 5"/>
                  <a:gd name="T4" fmla="*/ 2 w 6"/>
                  <a:gd name="T5" fmla="*/ 0 h 5"/>
                  <a:gd name="T6" fmla="*/ 0 w 6"/>
                  <a:gd name="T7" fmla="*/ 0 h 5"/>
                  <a:gd name="T8" fmla="*/ 6 w 6"/>
                  <a:gd name="T9" fmla="*/ 4 h 5"/>
                  <a:gd name="T10" fmla="*/ 0 60000 65536"/>
                  <a:gd name="T11" fmla="*/ 0 60000 65536"/>
                  <a:gd name="T12" fmla="*/ 0 60000 65536"/>
                  <a:gd name="T13" fmla="*/ 0 60000 65536"/>
                  <a:gd name="T14" fmla="*/ 0 60000 65536"/>
                  <a:gd name="T15" fmla="*/ 0 w 6"/>
                  <a:gd name="T16" fmla="*/ 0 h 5"/>
                  <a:gd name="T17" fmla="*/ 6 w 6"/>
                  <a:gd name="T18" fmla="*/ 5 h 5"/>
                </a:gdLst>
                <a:ahLst/>
                <a:cxnLst>
                  <a:cxn ang="T10">
                    <a:pos x="T0" y="T1"/>
                  </a:cxn>
                  <a:cxn ang="T11">
                    <a:pos x="T2" y="T3"/>
                  </a:cxn>
                  <a:cxn ang="T12">
                    <a:pos x="T4" y="T5"/>
                  </a:cxn>
                  <a:cxn ang="T13">
                    <a:pos x="T6" y="T7"/>
                  </a:cxn>
                  <a:cxn ang="T14">
                    <a:pos x="T8" y="T9"/>
                  </a:cxn>
                </a:cxnLst>
                <a:rect l="T15" t="T16" r="T17" b="T18"/>
                <a:pathLst>
                  <a:path w="6" h="5">
                    <a:moveTo>
                      <a:pt x="6" y="4"/>
                    </a:moveTo>
                    <a:lnTo>
                      <a:pt x="4" y="5"/>
                    </a:lnTo>
                    <a:lnTo>
                      <a:pt x="2" y="0"/>
                    </a:lnTo>
                    <a:lnTo>
                      <a:pt x="0" y="0"/>
                    </a:lnTo>
                    <a:lnTo>
                      <a:pt x="6" y="4"/>
                    </a:lnTo>
                    <a:close/>
                  </a:path>
                </a:pathLst>
              </a:custGeom>
              <a:solidFill>
                <a:srgbClr val="F8BDD6"/>
              </a:solidFill>
              <a:ln w="9525">
                <a:noFill/>
                <a:round/>
                <a:headEnd/>
                <a:tailEnd/>
              </a:ln>
            </p:spPr>
            <p:txBody>
              <a:bodyPr/>
              <a:lstStyle/>
              <a:p>
                <a:endParaRPr lang="ru-RU"/>
              </a:p>
            </p:txBody>
          </p:sp>
          <p:sp>
            <p:nvSpPr>
              <p:cNvPr id="163413" name="Freeform 440"/>
              <p:cNvSpPr>
                <a:spLocks/>
              </p:cNvSpPr>
              <p:nvPr/>
            </p:nvSpPr>
            <p:spPr bwMode="auto">
              <a:xfrm>
                <a:off x="3547" y="3735"/>
                <a:ext cx="31" cy="63"/>
              </a:xfrm>
              <a:custGeom>
                <a:avLst/>
                <a:gdLst>
                  <a:gd name="T0" fmla="*/ 4 w 31"/>
                  <a:gd name="T1" fmla="*/ 63 h 63"/>
                  <a:gd name="T2" fmla="*/ 0 w 31"/>
                  <a:gd name="T3" fmla="*/ 53 h 63"/>
                  <a:gd name="T4" fmla="*/ 0 w 31"/>
                  <a:gd name="T5" fmla="*/ 43 h 63"/>
                  <a:gd name="T6" fmla="*/ 4 w 31"/>
                  <a:gd name="T7" fmla="*/ 26 h 63"/>
                  <a:gd name="T8" fmla="*/ 12 w 31"/>
                  <a:gd name="T9" fmla="*/ 9 h 63"/>
                  <a:gd name="T10" fmla="*/ 18 w 31"/>
                  <a:gd name="T11" fmla="*/ 3 h 63"/>
                  <a:gd name="T12" fmla="*/ 28 w 31"/>
                  <a:gd name="T13" fmla="*/ 0 h 63"/>
                  <a:gd name="T14" fmla="*/ 31 w 31"/>
                  <a:gd name="T15" fmla="*/ 5 h 63"/>
                  <a:gd name="T16" fmla="*/ 23 w 31"/>
                  <a:gd name="T17" fmla="*/ 8 h 63"/>
                  <a:gd name="T18" fmla="*/ 17 w 31"/>
                  <a:gd name="T19" fmla="*/ 15 h 63"/>
                  <a:gd name="T20" fmla="*/ 8 w 31"/>
                  <a:gd name="T21" fmla="*/ 29 h 63"/>
                  <a:gd name="T22" fmla="*/ 5 w 31"/>
                  <a:gd name="T23" fmla="*/ 43 h 63"/>
                  <a:gd name="T24" fmla="*/ 5 w 31"/>
                  <a:gd name="T25" fmla="*/ 49 h 63"/>
                  <a:gd name="T26" fmla="*/ 8 w 31"/>
                  <a:gd name="T27" fmla="*/ 59 h 63"/>
                  <a:gd name="T28" fmla="*/ 4 w 31"/>
                  <a:gd name="T29" fmla="*/ 63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1"/>
                  <a:gd name="T46" fmla="*/ 0 h 63"/>
                  <a:gd name="T47" fmla="*/ 31 w 31"/>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1" h="63">
                    <a:moveTo>
                      <a:pt x="4" y="63"/>
                    </a:moveTo>
                    <a:lnTo>
                      <a:pt x="0" y="53"/>
                    </a:lnTo>
                    <a:lnTo>
                      <a:pt x="0" y="43"/>
                    </a:lnTo>
                    <a:lnTo>
                      <a:pt x="4" y="26"/>
                    </a:lnTo>
                    <a:lnTo>
                      <a:pt x="12" y="9"/>
                    </a:lnTo>
                    <a:lnTo>
                      <a:pt x="18" y="3"/>
                    </a:lnTo>
                    <a:lnTo>
                      <a:pt x="28" y="0"/>
                    </a:lnTo>
                    <a:lnTo>
                      <a:pt x="31" y="5"/>
                    </a:lnTo>
                    <a:lnTo>
                      <a:pt x="23" y="8"/>
                    </a:lnTo>
                    <a:lnTo>
                      <a:pt x="17" y="15"/>
                    </a:lnTo>
                    <a:lnTo>
                      <a:pt x="8" y="29"/>
                    </a:lnTo>
                    <a:lnTo>
                      <a:pt x="5" y="43"/>
                    </a:lnTo>
                    <a:lnTo>
                      <a:pt x="5" y="49"/>
                    </a:lnTo>
                    <a:lnTo>
                      <a:pt x="8" y="59"/>
                    </a:lnTo>
                    <a:lnTo>
                      <a:pt x="4" y="63"/>
                    </a:lnTo>
                    <a:close/>
                  </a:path>
                </a:pathLst>
              </a:custGeom>
              <a:solidFill>
                <a:srgbClr val="F8BDD6"/>
              </a:solidFill>
              <a:ln w="9525">
                <a:noFill/>
                <a:round/>
                <a:headEnd/>
                <a:tailEnd/>
              </a:ln>
            </p:spPr>
            <p:txBody>
              <a:bodyPr/>
              <a:lstStyle/>
              <a:p>
                <a:endParaRPr lang="ru-RU"/>
              </a:p>
            </p:txBody>
          </p:sp>
          <p:sp>
            <p:nvSpPr>
              <p:cNvPr id="163414" name="Freeform 441"/>
              <p:cNvSpPr>
                <a:spLocks/>
              </p:cNvSpPr>
              <p:nvPr/>
            </p:nvSpPr>
            <p:spPr bwMode="auto">
              <a:xfrm>
                <a:off x="3551" y="3792"/>
                <a:ext cx="6" cy="5"/>
              </a:xfrm>
              <a:custGeom>
                <a:avLst/>
                <a:gdLst>
                  <a:gd name="T0" fmla="*/ 0 w 6"/>
                  <a:gd name="T1" fmla="*/ 5 h 5"/>
                  <a:gd name="T2" fmla="*/ 6 w 6"/>
                  <a:gd name="T3" fmla="*/ 1 h 5"/>
                  <a:gd name="T4" fmla="*/ 6 w 6"/>
                  <a:gd name="T5" fmla="*/ 0 h 5"/>
                  <a:gd name="T6" fmla="*/ 0 w 6"/>
                  <a:gd name="T7" fmla="*/ 5 h 5"/>
                  <a:gd name="T8" fmla="*/ 0 60000 65536"/>
                  <a:gd name="T9" fmla="*/ 0 60000 65536"/>
                  <a:gd name="T10" fmla="*/ 0 60000 65536"/>
                  <a:gd name="T11" fmla="*/ 0 60000 65536"/>
                  <a:gd name="T12" fmla="*/ 0 w 6"/>
                  <a:gd name="T13" fmla="*/ 0 h 5"/>
                  <a:gd name="T14" fmla="*/ 6 w 6"/>
                  <a:gd name="T15" fmla="*/ 5 h 5"/>
                </a:gdLst>
                <a:ahLst/>
                <a:cxnLst>
                  <a:cxn ang="T8">
                    <a:pos x="T0" y="T1"/>
                  </a:cxn>
                  <a:cxn ang="T9">
                    <a:pos x="T2" y="T3"/>
                  </a:cxn>
                  <a:cxn ang="T10">
                    <a:pos x="T4" y="T5"/>
                  </a:cxn>
                  <a:cxn ang="T11">
                    <a:pos x="T6" y="T7"/>
                  </a:cxn>
                </a:cxnLst>
                <a:rect l="T12" t="T13" r="T14" b="T15"/>
                <a:pathLst>
                  <a:path w="6" h="5">
                    <a:moveTo>
                      <a:pt x="0" y="5"/>
                    </a:moveTo>
                    <a:lnTo>
                      <a:pt x="6" y="1"/>
                    </a:lnTo>
                    <a:lnTo>
                      <a:pt x="6" y="0"/>
                    </a:lnTo>
                    <a:lnTo>
                      <a:pt x="0" y="5"/>
                    </a:lnTo>
                    <a:close/>
                  </a:path>
                </a:pathLst>
              </a:custGeom>
              <a:solidFill>
                <a:srgbClr val="F8BDD6"/>
              </a:solidFill>
              <a:ln w="9525">
                <a:noFill/>
                <a:round/>
                <a:headEnd/>
                <a:tailEnd/>
              </a:ln>
            </p:spPr>
            <p:txBody>
              <a:bodyPr/>
              <a:lstStyle/>
              <a:p>
                <a:endParaRPr lang="ru-RU"/>
              </a:p>
            </p:txBody>
          </p:sp>
          <p:sp>
            <p:nvSpPr>
              <p:cNvPr id="163415" name="Freeform 442"/>
              <p:cNvSpPr>
                <a:spLocks/>
              </p:cNvSpPr>
              <p:nvPr/>
            </p:nvSpPr>
            <p:spPr bwMode="auto">
              <a:xfrm>
                <a:off x="3575" y="3730"/>
                <a:ext cx="63" cy="30"/>
              </a:xfrm>
              <a:custGeom>
                <a:avLst/>
                <a:gdLst>
                  <a:gd name="T0" fmla="*/ 0 w 63"/>
                  <a:gd name="T1" fmla="*/ 4 h 30"/>
                  <a:gd name="T2" fmla="*/ 12 w 63"/>
                  <a:gd name="T3" fmla="*/ 1 h 30"/>
                  <a:gd name="T4" fmla="*/ 19 w 63"/>
                  <a:gd name="T5" fmla="*/ 0 h 30"/>
                  <a:gd name="T6" fmla="*/ 39 w 63"/>
                  <a:gd name="T7" fmla="*/ 2 h 30"/>
                  <a:gd name="T8" fmla="*/ 53 w 63"/>
                  <a:gd name="T9" fmla="*/ 11 h 30"/>
                  <a:gd name="T10" fmla="*/ 59 w 63"/>
                  <a:gd name="T11" fmla="*/ 18 h 30"/>
                  <a:gd name="T12" fmla="*/ 63 w 63"/>
                  <a:gd name="T13" fmla="*/ 25 h 30"/>
                  <a:gd name="T14" fmla="*/ 59 w 63"/>
                  <a:gd name="T15" fmla="*/ 30 h 30"/>
                  <a:gd name="T16" fmla="*/ 53 w 63"/>
                  <a:gd name="T17" fmla="*/ 22 h 30"/>
                  <a:gd name="T18" fmla="*/ 49 w 63"/>
                  <a:gd name="T19" fmla="*/ 16 h 30"/>
                  <a:gd name="T20" fmla="*/ 36 w 63"/>
                  <a:gd name="T21" fmla="*/ 7 h 30"/>
                  <a:gd name="T22" fmla="*/ 19 w 63"/>
                  <a:gd name="T23" fmla="*/ 4 h 30"/>
                  <a:gd name="T24" fmla="*/ 12 w 63"/>
                  <a:gd name="T25" fmla="*/ 6 h 30"/>
                  <a:gd name="T26" fmla="*/ 4 w 63"/>
                  <a:gd name="T27" fmla="*/ 9 h 30"/>
                  <a:gd name="T28" fmla="*/ 0 w 63"/>
                  <a:gd name="T29" fmla="*/ 4 h 3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
                  <a:gd name="T46" fmla="*/ 0 h 30"/>
                  <a:gd name="T47" fmla="*/ 63 w 63"/>
                  <a:gd name="T48" fmla="*/ 30 h 3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 h="30">
                    <a:moveTo>
                      <a:pt x="0" y="4"/>
                    </a:moveTo>
                    <a:lnTo>
                      <a:pt x="12" y="1"/>
                    </a:lnTo>
                    <a:lnTo>
                      <a:pt x="19" y="0"/>
                    </a:lnTo>
                    <a:lnTo>
                      <a:pt x="39" y="2"/>
                    </a:lnTo>
                    <a:lnTo>
                      <a:pt x="53" y="11"/>
                    </a:lnTo>
                    <a:lnTo>
                      <a:pt x="59" y="18"/>
                    </a:lnTo>
                    <a:lnTo>
                      <a:pt x="63" y="25"/>
                    </a:lnTo>
                    <a:lnTo>
                      <a:pt x="59" y="30"/>
                    </a:lnTo>
                    <a:lnTo>
                      <a:pt x="53" y="22"/>
                    </a:lnTo>
                    <a:lnTo>
                      <a:pt x="49" y="16"/>
                    </a:lnTo>
                    <a:lnTo>
                      <a:pt x="36" y="7"/>
                    </a:lnTo>
                    <a:lnTo>
                      <a:pt x="19" y="4"/>
                    </a:lnTo>
                    <a:lnTo>
                      <a:pt x="12" y="6"/>
                    </a:lnTo>
                    <a:lnTo>
                      <a:pt x="4" y="9"/>
                    </a:lnTo>
                    <a:lnTo>
                      <a:pt x="0" y="4"/>
                    </a:lnTo>
                    <a:close/>
                  </a:path>
                </a:pathLst>
              </a:custGeom>
              <a:solidFill>
                <a:srgbClr val="F8BDD6"/>
              </a:solidFill>
              <a:ln w="9525">
                <a:noFill/>
                <a:round/>
                <a:headEnd/>
                <a:tailEnd/>
              </a:ln>
            </p:spPr>
            <p:txBody>
              <a:bodyPr/>
              <a:lstStyle/>
              <a:p>
                <a:endParaRPr lang="ru-RU"/>
              </a:p>
            </p:txBody>
          </p:sp>
          <p:sp>
            <p:nvSpPr>
              <p:cNvPr id="163416" name="Freeform 443"/>
              <p:cNvSpPr>
                <a:spLocks/>
              </p:cNvSpPr>
              <p:nvPr/>
            </p:nvSpPr>
            <p:spPr bwMode="auto">
              <a:xfrm>
                <a:off x="3574" y="3735"/>
                <a:ext cx="4" cy="3"/>
              </a:xfrm>
              <a:custGeom>
                <a:avLst/>
                <a:gdLst>
                  <a:gd name="T0" fmla="*/ 0 w 4"/>
                  <a:gd name="T1" fmla="*/ 0 h 3"/>
                  <a:gd name="T2" fmla="*/ 4 w 4"/>
                  <a:gd name="T3" fmla="*/ 3 h 3"/>
                  <a:gd name="T4" fmla="*/ 0 w 4"/>
                  <a:gd name="T5" fmla="*/ 0 h 3"/>
                  <a:gd name="T6" fmla="*/ 0 60000 65536"/>
                  <a:gd name="T7" fmla="*/ 0 60000 65536"/>
                  <a:gd name="T8" fmla="*/ 0 60000 65536"/>
                  <a:gd name="T9" fmla="*/ 0 w 4"/>
                  <a:gd name="T10" fmla="*/ 0 h 3"/>
                  <a:gd name="T11" fmla="*/ 4 w 4"/>
                  <a:gd name="T12" fmla="*/ 3 h 3"/>
                </a:gdLst>
                <a:ahLst/>
                <a:cxnLst>
                  <a:cxn ang="T6">
                    <a:pos x="T0" y="T1"/>
                  </a:cxn>
                  <a:cxn ang="T7">
                    <a:pos x="T2" y="T3"/>
                  </a:cxn>
                  <a:cxn ang="T8">
                    <a:pos x="T4" y="T5"/>
                  </a:cxn>
                </a:cxnLst>
                <a:rect l="T9" t="T10" r="T11" b="T12"/>
                <a:pathLst>
                  <a:path w="4" h="3">
                    <a:moveTo>
                      <a:pt x="0" y="0"/>
                    </a:moveTo>
                    <a:lnTo>
                      <a:pt x="4" y="3"/>
                    </a:lnTo>
                    <a:lnTo>
                      <a:pt x="0" y="0"/>
                    </a:lnTo>
                    <a:close/>
                  </a:path>
                </a:pathLst>
              </a:custGeom>
              <a:solidFill>
                <a:srgbClr val="F8BDD6"/>
              </a:solidFill>
              <a:ln w="9525">
                <a:noFill/>
                <a:round/>
                <a:headEnd/>
                <a:tailEnd/>
              </a:ln>
            </p:spPr>
            <p:txBody>
              <a:bodyPr/>
              <a:lstStyle/>
              <a:p>
                <a:endParaRPr lang="ru-RU"/>
              </a:p>
            </p:txBody>
          </p:sp>
          <p:sp>
            <p:nvSpPr>
              <p:cNvPr id="163417" name="Freeform 444"/>
              <p:cNvSpPr>
                <a:spLocks/>
              </p:cNvSpPr>
              <p:nvPr/>
            </p:nvSpPr>
            <p:spPr bwMode="auto">
              <a:xfrm>
                <a:off x="3630" y="3757"/>
                <a:ext cx="8" cy="3"/>
              </a:xfrm>
              <a:custGeom>
                <a:avLst/>
                <a:gdLst>
                  <a:gd name="T0" fmla="*/ 6 w 8"/>
                  <a:gd name="T1" fmla="*/ 0 h 3"/>
                  <a:gd name="T2" fmla="*/ 8 w 8"/>
                  <a:gd name="T3" fmla="*/ 1 h 3"/>
                  <a:gd name="T4" fmla="*/ 8 w 8"/>
                  <a:gd name="T5" fmla="*/ 2 h 3"/>
                  <a:gd name="T6" fmla="*/ 0 w 8"/>
                  <a:gd name="T7" fmla="*/ 3 h 3"/>
                  <a:gd name="T8" fmla="*/ 6 w 8"/>
                  <a:gd name="T9" fmla="*/ 0 h 3"/>
                  <a:gd name="T10" fmla="*/ 0 60000 65536"/>
                  <a:gd name="T11" fmla="*/ 0 60000 65536"/>
                  <a:gd name="T12" fmla="*/ 0 60000 65536"/>
                  <a:gd name="T13" fmla="*/ 0 60000 65536"/>
                  <a:gd name="T14" fmla="*/ 0 60000 65536"/>
                  <a:gd name="T15" fmla="*/ 0 w 8"/>
                  <a:gd name="T16" fmla="*/ 0 h 3"/>
                  <a:gd name="T17" fmla="*/ 8 w 8"/>
                  <a:gd name="T18" fmla="*/ 3 h 3"/>
                </a:gdLst>
                <a:ahLst/>
                <a:cxnLst>
                  <a:cxn ang="T10">
                    <a:pos x="T0" y="T1"/>
                  </a:cxn>
                  <a:cxn ang="T11">
                    <a:pos x="T2" y="T3"/>
                  </a:cxn>
                  <a:cxn ang="T12">
                    <a:pos x="T4" y="T5"/>
                  </a:cxn>
                  <a:cxn ang="T13">
                    <a:pos x="T6" y="T7"/>
                  </a:cxn>
                  <a:cxn ang="T14">
                    <a:pos x="T8" y="T9"/>
                  </a:cxn>
                </a:cxnLst>
                <a:rect l="T15" t="T16" r="T17" b="T18"/>
                <a:pathLst>
                  <a:path w="8" h="3">
                    <a:moveTo>
                      <a:pt x="6" y="0"/>
                    </a:moveTo>
                    <a:lnTo>
                      <a:pt x="8" y="1"/>
                    </a:lnTo>
                    <a:lnTo>
                      <a:pt x="8" y="2"/>
                    </a:lnTo>
                    <a:lnTo>
                      <a:pt x="0" y="3"/>
                    </a:lnTo>
                    <a:lnTo>
                      <a:pt x="6" y="0"/>
                    </a:lnTo>
                    <a:close/>
                  </a:path>
                </a:pathLst>
              </a:custGeom>
              <a:solidFill>
                <a:srgbClr val="F8BDD6"/>
              </a:solidFill>
              <a:ln w="9525">
                <a:noFill/>
                <a:round/>
                <a:headEnd/>
                <a:tailEnd/>
              </a:ln>
            </p:spPr>
            <p:txBody>
              <a:bodyPr/>
              <a:lstStyle/>
              <a:p>
                <a:endParaRPr lang="ru-RU"/>
              </a:p>
            </p:txBody>
          </p:sp>
          <p:sp>
            <p:nvSpPr>
              <p:cNvPr id="163418" name="Freeform 445"/>
              <p:cNvSpPr>
                <a:spLocks/>
              </p:cNvSpPr>
              <p:nvPr/>
            </p:nvSpPr>
            <p:spPr bwMode="auto">
              <a:xfrm>
                <a:off x="3623" y="3701"/>
                <a:ext cx="90" cy="88"/>
              </a:xfrm>
              <a:custGeom>
                <a:avLst/>
                <a:gdLst>
                  <a:gd name="T0" fmla="*/ 86 w 90"/>
                  <a:gd name="T1" fmla="*/ 25 h 88"/>
                  <a:gd name="T2" fmla="*/ 88 w 90"/>
                  <a:gd name="T3" fmla="*/ 35 h 88"/>
                  <a:gd name="T4" fmla="*/ 90 w 90"/>
                  <a:gd name="T5" fmla="*/ 43 h 88"/>
                  <a:gd name="T6" fmla="*/ 90 w 90"/>
                  <a:gd name="T7" fmla="*/ 48 h 88"/>
                  <a:gd name="T8" fmla="*/ 90 w 90"/>
                  <a:gd name="T9" fmla="*/ 51 h 88"/>
                  <a:gd name="T10" fmla="*/ 88 w 90"/>
                  <a:gd name="T11" fmla="*/ 56 h 88"/>
                  <a:gd name="T12" fmla="*/ 86 w 90"/>
                  <a:gd name="T13" fmla="*/ 59 h 88"/>
                  <a:gd name="T14" fmla="*/ 83 w 90"/>
                  <a:gd name="T15" fmla="*/ 67 h 88"/>
                  <a:gd name="T16" fmla="*/ 79 w 90"/>
                  <a:gd name="T17" fmla="*/ 73 h 88"/>
                  <a:gd name="T18" fmla="*/ 75 w 90"/>
                  <a:gd name="T19" fmla="*/ 77 h 88"/>
                  <a:gd name="T20" fmla="*/ 70 w 90"/>
                  <a:gd name="T21" fmla="*/ 80 h 88"/>
                  <a:gd name="T22" fmla="*/ 64 w 90"/>
                  <a:gd name="T23" fmla="*/ 83 h 88"/>
                  <a:gd name="T24" fmla="*/ 54 w 90"/>
                  <a:gd name="T25" fmla="*/ 86 h 88"/>
                  <a:gd name="T26" fmla="*/ 47 w 90"/>
                  <a:gd name="T27" fmla="*/ 88 h 88"/>
                  <a:gd name="T28" fmla="*/ 41 w 90"/>
                  <a:gd name="T29" fmla="*/ 88 h 88"/>
                  <a:gd name="T30" fmla="*/ 37 w 90"/>
                  <a:gd name="T31" fmla="*/ 86 h 88"/>
                  <a:gd name="T32" fmla="*/ 29 w 90"/>
                  <a:gd name="T33" fmla="*/ 85 h 88"/>
                  <a:gd name="T34" fmla="*/ 21 w 90"/>
                  <a:gd name="T35" fmla="*/ 82 h 88"/>
                  <a:gd name="T36" fmla="*/ 15 w 90"/>
                  <a:gd name="T37" fmla="*/ 75 h 88"/>
                  <a:gd name="T38" fmla="*/ 9 w 90"/>
                  <a:gd name="T39" fmla="*/ 69 h 88"/>
                  <a:gd name="T40" fmla="*/ 5 w 90"/>
                  <a:gd name="T41" fmla="*/ 62 h 88"/>
                  <a:gd name="T42" fmla="*/ 2 w 90"/>
                  <a:gd name="T43" fmla="*/ 52 h 88"/>
                  <a:gd name="T44" fmla="*/ 0 w 90"/>
                  <a:gd name="T45" fmla="*/ 45 h 88"/>
                  <a:gd name="T46" fmla="*/ 0 w 90"/>
                  <a:gd name="T47" fmla="*/ 40 h 88"/>
                  <a:gd name="T48" fmla="*/ 2 w 90"/>
                  <a:gd name="T49" fmla="*/ 37 h 88"/>
                  <a:gd name="T50" fmla="*/ 2 w 90"/>
                  <a:gd name="T51" fmla="*/ 31 h 88"/>
                  <a:gd name="T52" fmla="*/ 3 w 90"/>
                  <a:gd name="T53" fmla="*/ 29 h 88"/>
                  <a:gd name="T54" fmla="*/ 9 w 90"/>
                  <a:gd name="T55" fmla="*/ 21 h 88"/>
                  <a:gd name="T56" fmla="*/ 13 w 90"/>
                  <a:gd name="T57" fmla="*/ 14 h 88"/>
                  <a:gd name="T58" fmla="*/ 16 w 90"/>
                  <a:gd name="T59" fmla="*/ 11 h 88"/>
                  <a:gd name="T60" fmla="*/ 20 w 90"/>
                  <a:gd name="T61" fmla="*/ 8 h 88"/>
                  <a:gd name="T62" fmla="*/ 27 w 90"/>
                  <a:gd name="T63" fmla="*/ 4 h 88"/>
                  <a:gd name="T64" fmla="*/ 35 w 90"/>
                  <a:gd name="T65" fmla="*/ 1 h 88"/>
                  <a:gd name="T66" fmla="*/ 45 w 90"/>
                  <a:gd name="T67" fmla="*/ 0 h 88"/>
                  <a:gd name="T68" fmla="*/ 48 w 90"/>
                  <a:gd name="T69" fmla="*/ 0 h 88"/>
                  <a:gd name="T70" fmla="*/ 53 w 90"/>
                  <a:gd name="T71" fmla="*/ 1 h 88"/>
                  <a:gd name="T72" fmla="*/ 60 w 90"/>
                  <a:gd name="T73" fmla="*/ 3 h 88"/>
                  <a:gd name="T74" fmla="*/ 69 w 90"/>
                  <a:gd name="T75" fmla="*/ 6 h 88"/>
                  <a:gd name="T76" fmla="*/ 75 w 90"/>
                  <a:gd name="T77" fmla="*/ 12 h 88"/>
                  <a:gd name="T78" fmla="*/ 81 w 90"/>
                  <a:gd name="T79" fmla="*/ 19 h 88"/>
                  <a:gd name="T80" fmla="*/ 86 w 90"/>
                  <a:gd name="T81" fmla="*/ 25 h 8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0"/>
                  <a:gd name="T124" fmla="*/ 0 h 88"/>
                  <a:gd name="T125" fmla="*/ 90 w 90"/>
                  <a:gd name="T126" fmla="*/ 88 h 8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0" h="88">
                    <a:moveTo>
                      <a:pt x="86" y="25"/>
                    </a:moveTo>
                    <a:lnTo>
                      <a:pt x="88" y="35"/>
                    </a:lnTo>
                    <a:lnTo>
                      <a:pt x="90" y="43"/>
                    </a:lnTo>
                    <a:lnTo>
                      <a:pt x="90" y="48"/>
                    </a:lnTo>
                    <a:lnTo>
                      <a:pt x="90" y="51"/>
                    </a:lnTo>
                    <a:lnTo>
                      <a:pt x="88" y="56"/>
                    </a:lnTo>
                    <a:lnTo>
                      <a:pt x="86" y="59"/>
                    </a:lnTo>
                    <a:lnTo>
                      <a:pt x="83" y="67"/>
                    </a:lnTo>
                    <a:lnTo>
                      <a:pt x="79" y="73"/>
                    </a:lnTo>
                    <a:lnTo>
                      <a:pt x="75" y="77"/>
                    </a:lnTo>
                    <a:lnTo>
                      <a:pt x="70" y="80"/>
                    </a:lnTo>
                    <a:lnTo>
                      <a:pt x="64" y="83"/>
                    </a:lnTo>
                    <a:lnTo>
                      <a:pt x="54" y="86"/>
                    </a:lnTo>
                    <a:lnTo>
                      <a:pt x="47" y="88"/>
                    </a:lnTo>
                    <a:lnTo>
                      <a:pt x="41" y="88"/>
                    </a:lnTo>
                    <a:lnTo>
                      <a:pt x="37" y="86"/>
                    </a:lnTo>
                    <a:lnTo>
                      <a:pt x="29" y="85"/>
                    </a:lnTo>
                    <a:lnTo>
                      <a:pt x="21" y="82"/>
                    </a:lnTo>
                    <a:lnTo>
                      <a:pt x="15" y="75"/>
                    </a:lnTo>
                    <a:lnTo>
                      <a:pt x="9" y="69"/>
                    </a:lnTo>
                    <a:lnTo>
                      <a:pt x="5" y="62"/>
                    </a:lnTo>
                    <a:lnTo>
                      <a:pt x="2" y="52"/>
                    </a:lnTo>
                    <a:lnTo>
                      <a:pt x="0" y="45"/>
                    </a:lnTo>
                    <a:lnTo>
                      <a:pt x="0" y="40"/>
                    </a:lnTo>
                    <a:lnTo>
                      <a:pt x="2" y="37"/>
                    </a:lnTo>
                    <a:lnTo>
                      <a:pt x="2" y="31"/>
                    </a:lnTo>
                    <a:lnTo>
                      <a:pt x="3" y="29"/>
                    </a:lnTo>
                    <a:lnTo>
                      <a:pt x="9" y="21"/>
                    </a:lnTo>
                    <a:lnTo>
                      <a:pt x="13" y="14"/>
                    </a:lnTo>
                    <a:lnTo>
                      <a:pt x="16" y="11"/>
                    </a:lnTo>
                    <a:lnTo>
                      <a:pt x="20" y="8"/>
                    </a:lnTo>
                    <a:lnTo>
                      <a:pt x="27" y="4"/>
                    </a:lnTo>
                    <a:lnTo>
                      <a:pt x="35" y="1"/>
                    </a:lnTo>
                    <a:lnTo>
                      <a:pt x="45" y="0"/>
                    </a:lnTo>
                    <a:lnTo>
                      <a:pt x="48" y="0"/>
                    </a:lnTo>
                    <a:lnTo>
                      <a:pt x="53" y="1"/>
                    </a:lnTo>
                    <a:lnTo>
                      <a:pt x="60" y="3"/>
                    </a:lnTo>
                    <a:lnTo>
                      <a:pt x="69" y="6"/>
                    </a:lnTo>
                    <a:lnTo>
                      <a:pt x="75" y="12"/>
                    </a:lnTo>
                    <a:lnTo>
                      <a:pt x="81" y="19"/>
                    </a:lnTo>
                    <a:lnTo>
                      <a:pt x="86" y="25"/>
                    </a:lnTo>
                    <a:close/>
                  </a:path>
                </a:pathLst>
              </a:custGeom>
              <a:solidFill>
                <a:srgbClr val="F561AF"/>
              </a:solidFill>
              <a:ln w="9525">
                <a:noFill/>
                <a:round/>
                <a:headEnd/>
                <a:tailEnd/>
              </a:ln>
            </p:spPr>
            <p:txBody>
              <a:bodyPr/>
              <a:lstStyle/>
              <a:p>
                <a:endParaRPr lang="ru-RU"/>
              </a:p>
            </p:txBody>
          </p:sp>
          <p:sp>
            <p:nvSpPr>
              <p:cNvPr id="163419" name="Freeform 446"/>
              <p:cNvSpPr>
                <a:spLocks/>
              </p:cNvSpPr>
              <p:nvPr/>
            </p:nvSpPr>
            <p:spPr bwMode="auto">
              <a:xfrm>
                <a:off x="3684" y="3726"/>
                <a:ext cx="33" cy="60"/>
              </a:xfrm>
              <a:custGeom>
                <a:avLst/>
                <a:gdLst>
                  <a:gd name="T0" fmla="*/ 30 w 33"/>
                  <a:gd name="T1" fmla="*/ 0 h 60"/>
                  <a:gd name="T2" fmla="*/ 33 w 33"/>
                  <a:gd name="T3" fmla="*/ 10 h 60"/>
                  <a:gd name="T4" fmla="*/ 33 w 33"/>
                  <a:gd name="T5" fmla="*/ 18 h 60"/>
                  <a:gd name="T6" fmla="*/ 30 w 33"/>
                  <a:gd name="T7" fmla="*/ 34 h 60"/>
                  <a:gd name="T8" fmla="*/ 21 w 33"/>
                  <a:gd name="T9" fmla="*/ 50 h 60"/>
                  <a:gd name="T10" fmla="*/ 14 w 33"/>
                  <a:gd name="T11" fmla="*/ 57 h 60"/>
                  <a:gd name="T12" fmla="*/ 6 w 33"/>
                  <a:gd name="T13" fmla="*/ 60 h 60"/>
                  <a:gd name="T14" fmla="*/ 0 w 33"/>
                  <a:gd name="T15" fmla="*/ 55 h 60"/>
                  <a:gd name="T16" fmla="*/ 9 w 33"/>
                  <a:gd name="T17" fmla="*/ 52 h 60"/>
                  <a:gd name="T18" fmla="*/ 15 w 33"/>
                  <a:gd name="T19" fmla="*/ 46 h 60"/>
                  <a:gd name="T20" fmla="*/ 23 w 33"/>
                  <a:gd name="T21" fmla="*/ 33 h 60"/>
                  <a:gd name="T22" fmla="*/ 27 w 33"/>
                  <a:gd name="T23" fmla="*/ 18 h 60"/>
                  <a:gd name="T24" fmla="*/ 27 w 33"/>
                  <a:gd name="T25" fmla="*/ 10 h 60"/>
                  <a:gd name="T26" fmla="*/ 23 w 33"/>
                  <a:gd name="T27" fmla="*/ 2 h 60"/>
                  <a:gd name="T28" fmla="*/ 30 w 33"/>
                  <a:gd name="T29" fmla="*/ 0 h 6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3"/>
                  <a:gd name="T46" fmla="*/ 0 h 60"/>
                  <a:gd name="T47" fmla="*/ 33 w 33"/>
                  <a:gd name="T48" fmla="*/ 60 h 6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3" h="60">
                    <a:moveTo>
                      <a:pt x="30" y="0"/>
                    </a:moveTo>
                    <a:lnTo>
                      <a:pt x="33" y="10"/>
                    </a:lnTo>
                    <a:lnTo>
                      <a:pt x="33" y="18"/>
                    </a:lnTo>
                    <a:lnTo>
                      <a:pt x="30" y="34"/>
                    </a:lnTo>
                    <a:lnTo>
                      <a:pt x="21" y="50"/>
                    </a:lnTo>
                    <a:lnTo>
                      <a:pt x="14" y="57"/>
                    </a:lnTo>
                    <a:lnTo>
                      <a:pt x="6" y="60"/>
                    </a:lnTo>
                    <a:lnTo>
                      <a:pt x="0" y="55"/>
                    </a:lnTo>
                    <a:lnTo>
                      <a:pt x="9" y="52"/>
                    </a:lnTo>
                    <a:lnTo>
                      <a:pt x="15" y="46"/>
                    </a:lnTo>
                    <a:lnTo>
                      <a:pt x="23" y="33"/>
                    </a:lnTo>
                    <a:lnTo>
                      <a:pt x="27" y="18"/>
                    </a:lnTo>
                    <a:lnTo>
                      <a:pt x="27" y="10"/>
                    </a:lnTo>
                    <a:lnTo>
                      <a:pt x="23" y="2"/>
                    </a:lnTo>
                    <a:lnTo>
                      <a:pt x="30" y="0"/>
                    </a:lnTo>
                    <a:close/>
                  </a:path>
                </a:pathLst>
              </a:custGeom>
              <a:solidFill>
                <a:srgbClr val="F8BDD6"/>
              </a:solidFill>
              <a:ln w="9525">
                <a:noFill/>
                <a:round/>
                <a:headEnd/>
                <a:tailEnd/>
              </a:ln>
            </p:spPr>
            <p:txBody>
              <a:bodyPr/>
              <a:lstStyle/>
              <a:p>
                <a:endParaRPr lang="ru-RU"/>
              </a:p>
            </p:txBody>
          </p:sp>
          <p:sp>
            <p:nvSpPr>
              <p:cNvPr id="163420" name="Freeform 447"/>
              <p:cNvSpPr>
                <a:spLocks/>
              </p:cNvSpPr>
              <p:nvPr/>
            </p:nvSpPr>
            <p:spPr bwMode="auto">
              <a:xfrm>
                <a:off x="3625" y="3757"/>
                <a:ext cx="61" cy="35"/>
              </a:xfrm>
              <a:custGeom>
                <a:avLst/>
                <a:gdLst>
                  <a:gd name="T0" fmla="*/ 61 w 61"/>
                  <a:gd name="T1" fmla="*/ 30 h 35"/>
                  <a:gd name="T2" fmla="*/ 51 w 61"/>
                  <a:gd name="T3" fmla="*/ 33 h 35"/>
                  <a:gd name="T4" fmla="*/ 44 w 61"/>
                  <a:gd name="T5" fmla="*/ 35 h 35"/>
                  <a:gd name="T6" fmla="*/ 27 w 61"/>
                  <a:gd name="T7" fmla="*/ 32 h 35"/>
                  <a:gd name="T8" fmla="*/ 9 w 61"/>
                  <a:gd name="T9" fmla="*/ 20 h 35"/>
                  <a:gd name="T10" fmla="*/ 5 w 61"/>
                  <a:gd name="T11" fmla="*/ 14 h 35"/>
                  <a:gd name="T12" fmla="*/ 0 w 61"/>
                  <a:gd name="T13" fmla="*/ 4 h 35"/>
                  <a:gd name="T14" fmla="*/ 5 w 61"/>
                  <a:gd name="T15" fmla="*/ 0 h 35"/>
                  <a:gd name="T16" fmla="*/ 9 w 61"/>
                  <a:gd name="T17" fmla="*/ 8 h 35"/>
                  <a:gd name="T18" fmla="*/ 14 w 61"/>
                  <a:gd name="T19" fmla="*/ 14 h 35"/>
                  <a:gd name="T20" fmla="*/ 28 w 61"/>
                  <a:gd name="T21" fmla="*/ 25 h 35"/>
                  <a:gd name="T22" fmla="*/ 44 w 61"/>
                  <a:gd name="T23" fmla="*/ 28 h 35"/>
                  <a:gd name="T24" fmla="*/ 50 w 61"/>
                  <a:gd name="T25" fmla="*/ 26 h 35"/>
                  <a:gd name="T26" fmla="*/ 59 w 61"/>
                  <a:gd name="T27" fmla="*/ 24 h 35"/>
                  <a:gd name="T28" fmla="*/ 61 w 61"/>
                  <a:gd name="T29" fmla="*/ 30 h 3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1"/>
                  <a:gd name="T46" fmla="*/ 0 h 35"/>
                  <a:gd name="T47" fmla="*/ 61 w 61"/>
                  <a:gd name="T48" fmla="*/ 35 h 3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1" h="35">
                    <a:moveTo>
                      <a:pt x="61" y="30"/>
                    </a:moveTo>
                    <a:lnTo>
                      <a:pt x="51" y="33"/>
                    </a:lnTo>
                    <a:lnTo>
                      <a:pt x="44" y="35"/>
                    </a:lnTo>
                    <a:lnTo>
                      <a:pt x="27" y="32"/>
                    </a:lnTo>
                    <a:lnTo>
                      <a:pt x="9" y="20"/>
                    </a:lnTo>
                    <a:lnTo>
                      <a:pt x="5" y="14"/>
                    </a:lnTo>
                    <a:lnTo>
                      <a:pt x="0" y="4"/>
                    </a:lnTo>
                    <a:lnTo>
                      <a:pt x="5" y="0"/>
                    </a:lnTo>
                    <a:lnTo>
                      <a:pt x="9" y="8"/>
                    </a:lnTo>
                    <a:lnTo>
                      <a:pt x="14" y="14"/>
                    </a:lnTo>
                    <a:lnTo>
                      <a:pt x="28" y="25"/>
                    </a:lnTo>
                    <a:lnTo>
                      <a:pt x="44" y="28"/>
                    </a:lnTo>
                    <a:lnTo>
                      <a:pt x="50" y="26"/>
                    </a:lnTo>
                    <a:lnTo>
                      <a:pt x="59" y="24"/>
                    </a:lnTo>
                    <a:lnTo>
                      <a:pt x="61" y="30"/>
                    </a:lnTo>
                    <a:close/>
                  </a:path>
                </a:pathLst>
              </a:custGeom>
              <a:solidFill>
                <a:srgbClr val="F8BDD6"/>
              </a:solidFill>
              <a:ln w="9525">
                <a:noFill/>
                <a:round/>
                <a:headEnd/>
                <a:tailEnd/>
              </a:ln>
            </p:spPr>
            <p:txBody>
              <a:bodyPr/>
              <a:lstStyle/>
              <a:p>
                <a:endParaRPr lang="ru-RU"/>
              </a:p>
            </p:txBody>
          </p:sp>
          <p:sp>
            <p:nvSpPr>
              <p:cNvPr id="163421" name="Freeform 448"/>
              <p:cNvSpPr>
                <a:spLocks/>
              </p:cNvSpPr>
              <p:nvPr/>
            </p:nvSpPr>
            <p:spPr bwMode="auto">
              <a:xfrm>
                <a:off x="3683" y="3779"/>
                <a:ext cx="4" cy="8"/>
              </a:xfrm>
              <a:custGeom>
                <a:avLst/>
                <a:gdLst>
                  <a:gd name="T0" fmla="*/ 4 w 4"/>
                  <a:gd name="T1" fmla="*/ 6 h 8"/>
                  <a:gd name="T2" fmla="*/ 3 w 4"/>
                  <a:gd name="T3" fmla="*/ 8 h 8"/>
                  <a:gd name="T4" fmla="*/ 1 w 4"/>
                  <a:gd name="T5" fmla="*/ 0 h 8"/>
                  <a:gd name="T6" fmla="*/ 0 w 4"/>
                  <a:gd name="T7" fmla="*/ 0 h 8"/>
                  <a:gd name="T8" fmla="*/ 4 w 4"/>
                  <a:gd name="T9" fmla="*/ 6 h 8"/>
                  <a:gd name="T10" fmla="*/ 0 60000 65536"/>
                  <a:gd name="T11" fmla="*/ 0 60000 65536"/>
                  <a:gd name="T12" fmla="*/ 0 60000 65536"/>
                  <a:gd name="T13" fmla="*/ 0 60000 65536"/>
                  <a:gd name="T14" fmla="*/ 0 60000 65536"/>
                  <a:gd name="T15" fmla="*/ 0 w 4"/>
                  <a:gd name="T16" fmla="*/ 0 h 8"/>
                  <a:gd name="T17" fmla="*/ 4 w 4"/>
                  <a:gd name="T18" fmla="*/ 8 h 8"/>
                </a:gdLst>
                <a:ahLst/>
                <a:cxnLst>
                  <a:cxn ang="T10">
                    <a:pos x="T0" y="T1"/>
                  </a:cxn>
                  <a:cxn ang="T11">
                    <a:pos x="T2" y="T3"/>
                  </a:cxn>
                  <a:cxn ang="T12">
                    <a:pos x="T4" y="T5"/>
                  </a:cxn>
                  <a:cxn ang="T13">
                    <a:pos x="T6" y="T7"/>
                  </a:cxn>
                  <a:cxn ang="T14">
                    <a:pos x="T8" y="T9"/>
                  </a:cxn>
                </a:cxnLst>
                <a:rect l="T15" t="T16" r="T17" b="T18"/>
                <a:pathLst>
                  <a:path w="4" h="8">
                    <a:moveTo>
                      <a:pt x="4" y="6"/>
                    </a:moveTo>
                    <a:lnTo>
                      <a:pt x="3" y="8"/>
                    </a:lnTo>
                    <a:lnTo>
                      <a:pt x="1" y="0"/>
                    </a:lnTo>
                    <a:lnTo>
                      <a:pt x="0" y="0"/>
                    </a:lnTo>
                    <a:lnTo>
                      <a:pt x="4" y="6"/>
                    </a:lnTo>
                    <a:close/>
                  </a:path>
                </a:pathLst>
              </a:custGeom>
              <a:solidFill>
                <a:srgbClr val="F8BDD6"/>
              </a:solidFill>
              <a:ln w="9525">
                <a:noFill/>
                <a:round/>
                <a:headEnd/>
                <a:tailEnd/>
              </a:ln>
            </p:spPr>
            <p:txBody>
              <a:bodyPr/>
              <a:lstStyle/>
              <a:p>
                <a:endParaRPr lang="ru-RU"/>
              </a:p>
            </p:txBody>
          </p:sp>
          <p:sp>
            <p:nvSpPr>
              <p:cNvPr id="163422" name="Freeform 449"/>
              <p:cNvSpPr>
                <a:spLocks/>
              </p:cNvSpPr>
              <p:nvPr/>
            </p:nvSpPr>
            <p:spPr bwMode="auto">
              <a:xfrm>
                <a:off x="3620" y="3701"/>
                <a:ext cx="33" cy="61"/>
              </a:xfrm>
              <a:custGeom>
                <a:avLst/>
                <a:gdLst>
                  <a:gd name="T0" fmla="*/ 5 w 33"/>
                  <a:gd name="T1" fmla="*/ 61 h 61"/>
                  <a:gd name="T2" fmla="*/ 2 w 33"/>
                  <a:gd name="T3" fmla="*/ 53 h 61"/>
                  <a:gd name="T4" fmla="*/ 0 w 33"/>
                  <a:gd name="T5" fmla="*/ 44 h 61"/>
                  <a:gd name="T6" fmla="*/ 3 w 33"/>
                  <a:gd name="T7" fmla="*/ 27 h 61"/>
                  <a:gd name="T8" fmla="*/ 13 w 33"/>
                  <a:gd name="T9" fmla="*/ 10 h 61"/>
                  <a:gd name="T10" fmla="*/ 20 w 33"/>
                  <a:gd name="T11" fmla="*/ 4 h 61"/>
                  <a:gd name="T12" fmla="*/ 29 w 33"/>
                  <a:gd name="T13" fmla="*/ 0 h 61"/>
                  <a:gd name="T14" fmla="*/ 33 w 33"/>
                  <a:gd name="T15" fmla="*/ 4 h 61"/>
                  <a:gd name="T16" fmla="*/ 24 w 33"/>
                  <a:gd name="T17" fmla="*/ 10 h 61"/>
                  <a:gd name="T18" fmla="*/ 18 w 33"/>
                  <a:gd name="T19" fmla="*/ 16 h 61"/>
                  <a:gd name="T20" fmla="*/ 8 w 33"/>
                  <a:gd name="T21" fmla="*/ 30 h 61"/>
                  <a:gd name="T22" fmla="*/ 5 w 33"/>
                  <a:gd name="T23" fmla="*/ 44 h 61"/>
                  <a:gd name="T24" fmla="*/ 6 w 33"/>
                  <a:gd name="T25" fmla="*/ 51 h 61"/>
                  <a:gd name="T26" fmla="*/ 10 w 33"/>
                  <a:gd name="T27" fmla="*/ 58 h 61"/>
                  <a:gd name="T28" fmla="*/ 5 w 33"/>
                  <a:gd name="T29" fmla="*/ 61 h 6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3"/>
                  <a:gd name="T46" fmla="*/ 0 h 61"/>
                  <a:gd name="T47" fmla="*/ 33 w 33"/>
                  <a:gd name="T48" fmla="*/ 61 h 6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3" h="61">
                    <a:moveTo>
                      <a:pt x="5" y="61"/>
                    </a:moveTo>
                    <a:lnTo>
                      <a:pt x="2" y="53"/>
                    </a:lnTo>
                    <a:lnTo>
                      <a:pt x="0" y="44"/>
                    </a:lnTo>
                    <a:lnTo>
                      <a:pt x="3" y="27"/>
                    </a:lnTo>
                    <a:lnTo>
                      <a:pt x="13" y="10"/>
                    </a:lnTo>
                    <a:lnTo>
                      <a:pt x="20" y="4"/>
                    </a:lnTo>
                    <a:lnTo>
                      <a:pt x="29" y="0"/>
                    </a:lnTo>
                    <a:lnTo>
                      <a:pt x="33" y="4"/>
                    </a:lnTo>
                    <a:lnTo>
                      <a:pt x="24" y="10"/>
                    </a:lnTo>
                    <a:lnTo>
                      <a:pt x="18" y="16"/>
                    </a:lnTo>
                    <a:lnTo>
                      <a:pt x="8" y="30"/>
                    </a:lnTo>
                    <a:lnTo>
                      <a:pt x="5" y="44"/>
                    </a:lnTo>
                    <a:lnTo>
                      <a:pt x="6" y="51"/>
                    </a:lnTo>
                    <a:lnTo>
                      <a:pt x="10" y="58"/>
                    </a:lnTo>
                    <a:lnTo>
                      <a:pt x="5" y="61"/>
                    </a:lnTo>
                    <a:close/>
                  </a:path>
                </a:pathLst>
              </a:custGeom>
              <a:solidFill>
                <a:srgbClr val="F8BDD6"/>
              </a:solidFill>
              <a:ln w="9525">
                <a:noFill/>
                <a:round/>
                <a:headEnd/>
                <a:tailEnd/>
              </a:ln>
            </p:spPr>
            <p:txBody>
              <a:bodyPr/>
              <a:lstStyle/>
              <a:p>
                <a:endParaRPr lang="ru-RU"/>
              </a:p>
            </p:txBody>
          </p:sp>
          <p:sp>
            <p:nvSpPr>
              <p:cNvPr id="163423" name="Freeform 450"/>
              <p:cNvSpPr>
                <a:spLocks/>
              </p:cNvSpPr>
              <p:nvPr/>
            </p:nvSpPr>
            <p:spPr bwMode="auto">
              <a:xfrm>
                <a:off x="3625" y="3757"/>
                <a:ext cx="4" cy="5"/>
              </a:xfrm>
              <a:custGeom>
                <a:avLst/>
                <a:gdLst>
                  <a:gd name="T0" fmla="*/ 0 w 4"/>
                  <a:gd name="T1" fmla="*/ 5 h 5"/>
                  <a:gd name="T2" fmla="*/ 4 w 4"/>
                  <a:gd name="T3" fmla="*/ 2 h 5"/>
                  <a:gd name="T4" fmla="*/ 4 w 4"/>
                  <a:gd name="T5" fmla="*/ 0 h 5"/>
                  <a:gd name="T6" fmla="*/ 0 w 4"/>
                  <a:gd name="T7" fmla="*/ 5 h 5"/>
                  <a:gd name="T8" fmla="*/ 0 60000 65536"/>
                  <a:gd name="T9" fmla="*/ 0 60000 65536"/>
                  <a:gd name="T10" fmla="*/ 0 60000 65536"/>
                  <a:gd name="T11" fmla="*/ 0 60000 65536"/>
                  <a:gd name="T12" fmla="*/ 0 w 4"/>
                  <a:gd name="T13" fmla="*/ 0 h 5"/>
                  <a:gd name="T14" fmla="*/ 4 w 4"/>
                  <a:gd name="T15" fmla="*/ 5 h 5"/>
                </a:gdLst>
                <a:ahLst/>
                <a:cxnLst>
                  <a:cxn ang="T8">
                    <a:pos x="T0" y="T1"/>
                  </a:cxn>
                  <a:cxn ang="T9">
                    <a:pos x="T2" y="T3"/>
                  </a:cxn>
                  <a:cxn ang="T10">
                    <a:pos x="T4" y="T5"/>
                  </a:cxn>
                  <a:cxn ang="T11">
                    <a:pos x="T6" y="T7"/>
                  </a:cxn>
                </a:cxnLst>
                <a:rect l="T12" t="T13" r="T14" b="T15"/>
                <a:pathLst>
                  <a:path w="4" h="5">
                    <a:moveTo>
                      <a:pt x="0" y="5"/>
                    </a:moveTo>
                    <a:lnTo>
                      <a:pt x="4" y="2"/>
                    </a:lnTo>
                    <a:lnTo>
                      <a:pt x="4" y="0"/>
                    </a:lnTo>
                    <a:lnTo>
                      <a:pt x="0" y="5"/>
                    </a:lnTo>
                    <a:close/>
                  </a:path>
                </a:pathLst>
              </a:custGeom>
              <a:solidFill>
                <a:srgbClr val="F8BDD6"/>
              </a:solidFill>
              <a:ln w="9525">
                <a:noFill/>
                <a:round/>
                <a:headEnd/>
                <a:tailEnd/>
              </a:ln>
            </p:spPr>
            <p:txBody>
              <a:bodyPr/>
              <a:lstStyle/>
              <a:p>
                <a:endParaRPr lang="ru-RU"/>
              </a:p>
            </p:txBody>
          </p:sp>
          <p:sp>
            <p:nvSpPr>
              <p:cNvPr id="163424" name="Freeform 451"/>
              <p:cNvSpPr>
                <a:spLocks/>
              </p:cNvSpPr>
              <p:nvPr/>
            </p:nvSpPr>
            <p:spPr bwMode="auto">
              <a:xfrm>
                <a:off x="3648" y="3698"/>
                <a:ext cx="62" cy="30"/>
              </a:xfrm>
              <a:custGeom>
                <a:avLst/>
                <a:gdLst>
                  <a:gd name="T0" fmla="*/ 0 w 62"/>
                  <a:gd name="T1" fmla="*/ 3 h 30"/>
                  <a:gd name="T2" fmla="*/ 10 w 62"/>
                  <a:gd name="T3" fmla="*/ 2 h 30"/>
                  <a:gd name="T4" fmla="*/ 19 w 62"/>
                  <a:gd name="T5" fmla="*/ 0 h 30"/>
                  <a:gd name="T6" fmla="*/ 36 w 62"/>
                  <a:gd name="T7" fmla="*/ 3 h 30"/>
                  <a:gd name="T8" fmla="*/ 50 w 62"/>
                  <a:gd name="T9" fmla="*/ 11 h 30"/>
                  <a:gd name="T10" fmla="*/ 57 w 62"/>
                  <a:gd name="T11" fmla="*/ 17 h 30"/>
                  <a:gd name="T12" fmla="*/ 62 w 62"/>
                  <a:gd name="T13" fmla="*/ 25 h 30"/>
                  <a:gd name="T14" fmla="*/ 57 w 62"/>
                  <a:gd name="T15" fmla="*/ 30 h 30"/>
                  <a:gd name="T16" fmla="*/ 52 w 62"/>
                  <a:gd name="T17" fmla="*/ 22 h 30"/>
                  <a:gd name="T18" fmla="*/ 45 w 62"/>
                  <a:gd name="T19" fmla="*/ 15 h 30"/>
                  <a:gd name="T20" fmla="*/ 33 w 62"/>
                  <a:gd name="T21" fmla="*/ 7 h 30"/>
                  <a:gd name="T22" fmla="*/ 19 w 62"/>
                  <a:gd name="T23" fmla="*/ 4 h 30"/>
                  <a:gd name="T24" fmla="*/ 10 w 62"/>
                  <a:gd name="T25" fmla="*/ 6 h 30"/>
                  <a:gd name="T26" fmla="*/ 4 w 62"/>
                  <a:gd name="T27" fmla="*/ 8 h 30"/>
                  <a:gd name="T28" fmla="*/ 0 w 62"/>
                  <a:gd name="T29" fmla="*/ 3 h 3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2"/>
                  <a:gd name="T46" fmla="*/ 0 h 30"/>
                  <a:gd name="T47" fmla="*/ 62 w 62"/>
                  <a:gd name="T48" fmla="*/ 30 h 3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2" h="30">
                    <a:moveTo>
                      <a:pt x="0" y="3"/>
                    </a:moveTo>
                    <a:lnTo>
                      <a:pt x="10" y="2"/>
                    </a:lnTo>
                    <a:lnTo>
                      <a:pt x="19" y="0"/>
                    </a:lnTo>
                    <a:lnTo>
                      <a:pt x="36" y="3"/>
                    </a:lnTo>
                    <a:lnTo>
                      <a:pt x="50" y="11"/>
                    </a:lnTo>
                    <a:lnTo>
                      <a:pt x="57" y="17"/>
                    </a:lnTo>
                    <a:lnTo>
                      <a:pt x="62" y="25"/>
                    </a:lnTo>
                    <a:lnTo>
                      <a:pt x="57" y="30"/>
                    </a:lnTo>
                    <a:lnTo>
                      <a:pt x="52" y="22"/>
                    </a:lnTo>
                    <a:lnTo>
                      <a:pt x="45" y="15"/>
                    </a:lnTo>
                    <a:lnTo>
                      <a:pt x="33" y="7"/>
                    </a:lnTo>
                    <a:lnTo>
                      <a:pt x="19" y="4"/>
                    </a:lnTo>
                    <a:lnTo>
                      <a:pt x="10" y="6"/>
                    </a:lnTo>
                    <a:lnTo>
                      <a:pt x="4" y="8"/>
                    </a:lnTo>
                    <a:lnTo>
                      <a:pt x="0" y="3"/>
                    </a:lnTo>
                    <a:close/>
                  </a:path>
                </a:pathLst>
              </a:custGeom>
              <a:solidFill>
                <a:srgbClr val="F8BDD6"/>
              </a:solidFill>
              <a:ln w="9525">
                <a:noFill/>
                <a:round/>
                <a:headEnd/>
                <a:tailEnd/>
              </a:ln>
            </p:spPr>
            <p:txBody>
              <a:bodyPr/>
              <a:lstStyle/>
              <a:p>
                <a:endParaRPr lang="ru-RU"/>
              </a:p>
            </p:txBody>
          </p:sp>
          <p:sp>
            <p:nvSpPr>
              <p:cNvPr id="163425" name="Freeform 452"/>
              <p:cNvSpPr>
                <a:spLocks/>
              </p:cNvSpPr>
              <p:nvPr/>
            </p:nvSpPr>
            <p:spPr bwMode="auto">
              <a:xfrm>
                <a:off x="3650" y="3701"/>
                <a:ext cx="3" cy="5"/>
              </a:xfrm>
              <a:custGeom>
                <a:avLst/>
                <a:gdLst>
                  <a:gd name="T0" fmla="*/ 0 w 3"/>
                  <a:gd name="T1" fmla="*/ 0 h 5"/>
                  <a:gd name="T2" fmla="*/ 3 w 3"/>
                  <a:gd name="T3" fmla="*/ 5 h 5"/>
                  <a:gd name="T4" fmla="*/ 0 w 3"/>
                  <a:gd name="T5" fmla="*/ 0 h 5"/>
                  <a:gd name="T6" fmla="*/ 0 60000 65536"/>
                  <a:gd name="T7" fmla="*/ 0 60000 65536"/>
                  <a:gd name="T8" fmla="*/ 0 60000 65536"/>
                  <a:gd name="T9" fmla="*/ 0 w 3"/>
                  <a:gd name="T10" fmla="*/ 0 h 5"/>
                  <a:gd name="T11" fmla="*/ 3 w 3"/>
                  <a:gd name="T12" fmla="*/ 5 h 5"/>
                </a:gdLst>
                <a:ahLst/>
                <a:cxnLst>
                  <a:cxn ang="T6">
                    <a:pos x="T0" y="T1"/>
                  </a:cxn>
                  <a:cxn ang="T7">
                    <a:pos x="T2" y="T3"/>
                  </a:cxn>
                  <a:cxn ang="T8">
                    <a:pos x="T4" y="T5"/>
                  </a:cxn>
                </a:cxnLst>
                <a:rect l="T9" t="T10" r="T11" b="T12"/>
                <a:pathLst>
                  <a:path w="3" h="5">
                    <a:moveTo>
                      <a:pt x="0" y="0"/>
                    </a:moveTo>
                    <a:lnTo>
                      <a:pt x="3" y="5"/>
                    </a:lnTo>
                    <a:lnTo>
                      <a:pt x="0" y="0"/>
                    </a:lnTo>
                    <a:close/>
                  </a:path>
                </a:pathLst>
              </a:custGeom>
              <a:solidFill>
                <a:srgbClr val="F8BDD6"/>
              </a:solidFill>
              <a:ln w="9525">
                <a:noFill/>
                <a:round/>
                <a:headEnd/>
                <a:tailEnd/>
              </a:ln>
            </p:spPr>
            <p:txBody>
              <a:bodyPr/>
              <a:lstStyle/>
              <a:p>
                <a:endParaRPr lang="ru-RU"/>
              </a:p>
            </p:txBody>
          </p:sp>
          <p:sp>
            <p:nvSpPr>
              <p:cNvPr id="163426" name="Freeform 453"/>
              <p:cNvSpPr>
                <a:spLocks/>
              </p:cNvSpPr>
              <p:nvPr/>
            </p:nvSpPr>
            <p:spPr bwMode="auto">
              <a:xfrm>
                <a:off x="3707" y="3723"/>
                <a:ext cx="6" cy="5"/>
              </a:xfrm>
              <a:custGeom>
                <a:avLst/>
                <a:gdLst>
                  <a:gd name="T0" fmla="*/ 4 w 6"/>
                  <a:gd name="T1" fmla="*/ 0 h 5"/>
                  <a:gd name="T2" fmla="*/ 6 w 6"/>
                  <a:gd name="T3" fmla="*/ 2 h 5"/>
                  <a:gd name="T4" fmla="*/ 6 w 6"/>
                  <a:gd name="T5" fmla="*/ 3 h 5"/>
                  <a:gd name="T6" fmla="*/ 0 w 6"/>
                  <a:gd name="T7" fmla="*/ 5 h 5"/>
                  <a:gd name="T8" fmla="*/ 4 w 6"/>
                  <a:gd name="T9" fmla="*/ 0 h 5"/>
                  <a:gd name="T10" fmla="*/ 0 60000 65536"/>
                  <a:gd name="T11" fmla="*/ 0 60000 65536"/>
                  <a:gd name="T12" fmla="*/ 0 60000 65536"/>
                  <a:gd name="T13" fmla="*/ 0 60000 65536"/>
                  <a:gd name="T14" fmla="*/ 0 60000 65536"/>
                  <a:gd name="T15" fmla="*/ 0 w 6"/>
                  <a:gd name="T16" fmla="*/ 0 h 5"/>
                  <a:gd name="T17" fmla="*/ 6 w 6"/>
                  <a:gd name="T18" fmla="*/ 5 h 5"/>
                </a:gdLst>
                <a:ahLst/>
                <a:cxnLst>
                  <a:cxn ang="T10">
                    <a:pos x="T0" y="T1"/>
                  </a:cxn>
                  <a:cxn ang="T11">
                    <a:pos x="T2" y="T3"/>
                  </a:cxn>
                  <a:cxn ang="T12">
                    <a:pos x="T4" y="T5"/>
                  </a:cxn>
                  <a:cxn ang="T13">
                    <a:pos x="T6" y="T7"/>
                  </a:cxn>
                  <a:cxn ang="T14">
                    <a:pos x="T8" y="T9"/>
                  </a:cxn>
                </a:cxnLst>
                <a:rect l="T15" t="T16" r="T17" b="T18"/>
                <a:pathLst>
                  <a:path w="6" h="5">
                    <a:moveTo>
                      <a:pt x="4" y="0"/>
                    </a:moveTo>
                    <a:lnTo>
                      <a:pt x="6" y="2"/>
                    </a:lnTo>
                    <a:lnTo>
                      <a:pt x="6" y="3"/>
                    </a:lnTo>
                    <a:lnTo>
                      <a:pt x="0" y="5"/>
                    </a:lnTo>
                    <a:lnTo>
                      <a:pt x="4" y="0"/>
                    </a:lnTo>
                    <a:close/>
                  </a:path>
                </a:pathLst>
              </a:custGeom>
              <a:solidFill>
                <a:srgbClr val="F8BDD6"/>
              </a:solidFill>
              <a:ln w="9525">
                <a:noFill/>
                <a:round/>
                <a:headEnd/>
                <a:tailEnd/>
              </a:ln>
            </p:spPr>
            <p:txBody>
              <a:bodyPr/>
              <a:lstStyle/>
              <a:p>
                <a:endParaRPr lang="ru-RU"/>
              </a:p>
            </p:txBody>
          </p:sp>
          <p:sp>
            <p:nvSpPr>
              <p:cNvPr id="163427" name="Freeform 454"/>
              <p:cNvSpPr>
                <a:spLocks/>
              </p:cNvSpPr>
              <p:nvPr/>
            </p:nvSpPr>
            <p:spPr bwMode="auto">
              <a:xfrm>
                <a:off x="3472" y="3767"/>
                <a:ext cx="88" cy="86"/>
              </a:xfrm>
              <a:custGeom>
                <a:avLst/>
                <a:gdLst>
                  <a:gd name="T0" fmla="*/ 83 w 88"/>
                  <a:gd name="T1" fmla="*/ 25 h 86"/>
                  <a:gd name="T2" fmla="*/ 87 w 88"/>
                  <a:gd name="T3" fmla="*/ 34 h 86"/>
                  <a:gd name="T4" fmla="*/ 88 w 88"/>
                  <a:gd name="T5" fmla="*/ 42 h 86"/>
                  <a:gd name="T6" fmla="*/ 88 w 88"/>
                  <a:gd name="T7" fmla="*/ 46 h 86"/>
                  <a:gd name="T8" fmla="*/ 87 w 88"/>
                  <a:gd name="T9" fmla="*/ 51 h 86"/>
                  <a:gd name="T10" fmla="*/ 87 w 88"/>
                  <a:gd name="T11" fmla="*/ 55 h 86"/>
                  <a:gd name="T12" fmla="*/ 85 w 88"/>
                  <a:gd name="T13" fmla="*/ 59 h 86"/>
                  <a:gd name="T14" fmla="*/ 80 w 88"/>
                  <a:gd name="T15" fmla="*/ 65 h 86"/>
                  <a:gd name="T16" fmla="*/ 76 w 88"/>
                  <a:gd name="T17" fmla="*/ 74 h 86"/>
                  <a:gd name="T18" fmla="*/ 72 w 88"/>
                  <a:gd name="T19" fmla="*/ 77 h 86"/>
                  <a:gd name="T20" fmla="*/ 70 w 88"/>
                  <a:gd name="T21" fmla="*/ 78 h 86"/>
                  <a:gd name="T22" fmla="*/ 61 w 88"/>
                  <a:gd name="T23" fmla="*/ 83 h 86"/>
                  <a:gd name="T24" fmla="*/ 53 w 88"/>
                  <a:gd name="T25" fmla="*/ 86 h 86"/>
                  <a:gd name="T26" fmla="*/ 44 w 88"/>
                  <a:gd name="T27" fmla="*/ 86 h 86"/>
                  <a:gd name="T28" fmla="*/ 41 w 88"/>
                  <a:gd name="T29" fmla="*/ 86 h 86"/>
                  <a:gd name="T30" fmla="*/ 36 w 88"/>
                  <a:gd name="T31" fmla="*/ 86 h 86"/>
                  <a:gd name="T32" fmla="*/ 29 w 88"/>
                  <a:gd name="T33" fmla="*/ 84 h 86"/>
                  <a:gd name="T34" fmla="*/ 20 w 88"/>
                  <a:gd name="T35" fmla="*/ 80 h 86"/>
                  <a:gd name="T36" fmla="*/ 14 w 88"/>
                  <a:gd name="T37" fmla="*/ 75 h 86"/>
                  <a:gd name="T38" fmla="*/ 8 w 88"/>
                  <a:gd name="T39" fmla="*/ 69 h 86"/>
                  <a:gd name="T40" fmla="*/ 3 w 88"/>
                  <a:gd name="T41" fmla="*/ 61 h 86"/>
                  <a:gd name="T42" fmla="*/ 0 w 88"/>
                  <a:gd name="T43" fmla="*/ 53 h 86"/>
                  <a:gd name="T44" fmla="*/ 0 w 88"/>
                  <a:gd name="T45" fmla="*/ 45 h 86"/>
                  <a:gd name="T46" fmla="*/ 0 w 88"/>
                  <a:gd name="T47" fmla="*/ 40 h 86"/>
                  <a:gd name="T48" fmla="*/ 0 w 88"/>
                  <a:gd name="T49" fmla="*/ 35 h 86"/>
                  <a:gd name="T50" fmla="*/ 1 w 88"/>
                  <a:gd name="T51" fmla="*/ 32 h 86"/>
                  <a:gd name="T52" fmla="*/ 3 w 88"/>
                  <a:gd name="T53" fmla="*/ 27 h 86"/>
                  <a:gd name="T54" fmla="*/ 6 w 88"/>
                  <a:gd name="T55" fmla="*/ 21 h 86"/>
                  <a:gd name="T56" fmla="*/ 11 w 88"/>
                  <a:gd name="T57" fmla="*/ 13 h 86"/>
                  <a:gd name="T58" fmla="*/ 14 w 88"/>
                  <a:gd name="T59" fmla="*/ 10 h 86"/>
                  <a:gd name="T60" fmla="*/ 17 w 88"/>
                  <a:gd name="T61" fmla="*/ 8 h 86"/>
                  <a:gd name="T62" fmla="*/ 25 w 88"/>
                  <a:gd name="T63" fmla="*/ 4 h 86"/>
                  <a:gd name="T64" fmla="*/ 35 w 88"/>
                  <a:gd name="T65" fmla="*/ 0 h 86"/>
                  <a:gd name="T66" fmla="*/ 42 w 88"/>
                  <a:gd name="T67" fmla="*/ 0 h 86"/>
                  <a:gd name="T68" fmla="*/ 47 w 88"/>
                  <a:gd name="T69" fmla="*/ 0 h 86"/>
                  <a:gd name="T70" fmla="*/ 52 w 88"/>
                  <a:gd name="T71" fmla="*/ 0 h 86"/>
                  <a:gd name="T72" fmla="*/ 60 w 88"/>
                  <a:gd name="T73" fmla="*/ 4 h 86"/>
                  <a:gd name="T74" fmla="*/ 68 w 88"/>
                  <a:gd name="T75" fmla="*/ 6 h 86"/>
                  <a:gd name="T76" fmla="*/ 74 w 88"/>
                  <a:gd name="T77" fmla="*/ 11 h 86"/>
                  <a:gd name="T78" fmla="*/ 79 w 88"/>
                  <a:gd name="T79" fmla="*/ 17 h 86"/>
                  <a:gd name="T80" fmla="*/ 83 w 88"/>
                  <a:gd name="T81" fmla="*/ 25 h 8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8"/>
                  <a:gd name="T124" fmla="*/ 0 h 86"/>
                  <a:gd name="T125" fmla="*/ 88 w 88"/>
                  <a:gd name="T126" fmla="*/ 86 h 8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8" h="86">
                    <a:moveTo>
                      <a:pt x="83" y="25"/>
                    </a:moveTo>
                    <a:lnTo>
                      <a:pt x="87" y="34"/>
                    </a:lnTo>
                    <a:lnTo>
                      <a:pt x="88" y="42"/>
                    </a:lnTo>
                    <a:lnTo>
                      <a:pt x="88" y="46"/>
                    </a:lnTo>
                    <a:lnTo>
                      <a:pt x="87" y="51"/>
                    </a:lnTo>
                    <a:lnTo>
                      <a:pt x="87" y="55"/>
                    </a:lnTo>
                    <a:lnTo>
                      <a:pt x="85" y="59"/>
                    </a:lnTo>
                    <a:lnTo>
                      <a:pt x="80" y="65"/>
                    </a:lnTo>
                    <a:lnTo>
                      <a:pt x="76" y="74"/>
                    </a:lnTo>
                    <a:lnTo>
                      <a:pt x="72" y="77"/>
                    </a:lnTo>
                    <a:lnTo>
                      <a:pt x="70" y="78"/>
                    </a:lnTo>
                    <a:lnTo>
                      <a:pt x="61" y="83"/>
                    </a:lnTo>
                    <a:lnTo>
                      <a:pt x="53" y="86"/>
                    </a:lnTo>
                    <a:lnTo>
                      <a:pt x="44" y="86"/>
                    </a:lnTo>
                    <a:lnTo>
                      <a:pt x="41" y="86"/>
                    </a:lnTo>
                    <a:lnTo>
                      <a:pt x="36" y="86"/>
                    </a:lnTo>
                    <a:lnTo>
                      <a:pt x="29" y="84"/>
                    </a:lnTo>
                    <a:lnTo>
                      <a:pt x="20" y="80"/>
                    </a:lnTo>
                    <a:lnTo>
                      <a:pt x="14" y="75"/>
                    </a:lnTo>
                    <a:lnTo>
                      <a:pt x="8" y="69"/>
                    </a:lnTo>
                    <a:lnTo>
                      <a:pt x="3" y="61"/>
                    </a:lnTo>
                    <a:lnTo>
                      <a:pt x="0" y="53"/>
                    </a:lnTo>
                    <a:lnTo>
                      <a:pt x="0" y="45"/>
                    </a:lnTo>
                    <a:lnTo>
                      <a:pt x="0" y="40"/>
                    </a:lnTo>
                    <a:lnTo>
                      <a:pt x="0" y="35"/>
                    </a:lnTo>
                    <a:lnTo>
                      <a:pt x="1" y="32"/>
                    </a:lnTo>
                    <a:lnTo>
                      <a:pt x="3" y="27"/>
                    </a:lnTo>
                    <a:lnTo>
                      <a:pt x="6" y="21"/>
                    </a:lnTo>
                    <a:lnTo>
                      <a:pt x="11" y="13"/>
                    </a:lnTo>
                    <a:lnTo>
                      <a:pt x="14" y="10"/>
                    </a:lnTo>
                    <a:lnTo>
                      <a:pt x="17" y="8"/>
                    </a:lnTo>
                    <a:lnTo>
                      <a:pt x="25" y="4"/>
                    </a:lnTo>
                    <a:lnTo>
                      <a:pt x="35" y="0"/>
                    </a:lnTo>
                    <a:lnTo>
                      <a:pt x="42" y="0"/>
                    </a:lnTo>
                    <a:lnTo>
                      <a:pt x="47" y="0"/>
                    </a:lnTo>
                    <a:lnTo>
                      <a:pt x="52" y="0"/>
                    </a:lnTo>
                    <a:lnTo>
                      <a:pt x="60" y="4"/>
                    </a:lnTo>
                    <a:lnTo>
                      <a:pt x="68" y="6"/>
                    </a:lnTo>
                    <a:lnTo>
                      <a:pt x="74" y="11"/>
                    </a:lnTo>
                    <a:lnTo>
                      <a:pt x="79" y="17"/>
                    </a:lnTo>
                    <a:lnTo>
                      <a:pt x="83" y="25"/>
                    </a:lnTo>
                    <a:close/>
                  </a:path>
                </a:pathLst>
              </a:custGeom>
              <a:solidFill>
                <a:srgbClr val="F561AF"/>
              </a:solidFill>
              <a:ln w="9525">
                <a:noFill/>
                <a:round/>
                <a:headEnd/>
                <a:tailEnd/>
              </a:ln>
            </p:spPr>
            <p:txBody>
              <a:bodyPr/>
              <a:lstStyle/>
              <a:p>
                <a:endParaRPr lang="ru-RU"/>
              </a:p>
            </p:txBody>
          </p:sp>
          <p:sp>
            <p:nvSpPr>
              <p:cNvPr id="163428" name="Freeform 455"/>
              <p:cNvSpPr>
                <a:spLocks/>
              </p:cNvSpPr>
              <p:nvPr/>
            </p:nvSpPr>
            <p:spPr bwMode="auto">
              <a:xfrm>
                <a:off x="3532" y="3794"/>
                <a:ext cx="33" cy="57"/>
              </a:xfrm>
              <a:custGeom>
                <a:avLst/>
                <a:gdLst>
                  <a:gd name="T0" fmla="*/ 28 w 33"/>
                  <a:gd name="T1" fmla="*/ 0 h 57"/>
                  <a:gd name="T2" fmla="*/ 32 w 33"/>
                  <a:gd name="T3" fmla="*/ 8 h 57"/>
                  <a:gd name="T4" fmla="*/ 33 w 33"/>
                  <a:gd name="T5" fmla="*/ 16 h 57"/>
                  <a:gd name="T6" fmla="*/ 30 w 33"/>
                  <a:gd name="T7" fmla="*/ 33 h 57"/>
                  <a:gd name="T8" fmla="*/ 19 w 33"/>
                  <a:gd name="T9" fmla="*/ 48 h 57"/>
                  <a:gd name="T10" fmla="*/ 12 w 33"/>
                  <a:gd name="T11" fmla="*/ 53 h 57"/>
                  <a:gd name="T12" fmla="*/ 4 w 33"/>
                  <a:gd name="T13" fmla="*/ 57 h 57"/>
                  <a:gd name="T14" fmla="*/ 0 w 33"/>
                  <a:gd name="T15" fmla="*/ 53 h 57"/>
                  <a:gd name="T16" fmla="*/ 8 w 33"/>
                  <a:gd name="T17" fmla="*/ 48 h 57"/>
                  <a:gd name="T18" fmla="*/ 14 w 33"/>
                  <a:gd name="T19" fmla="*/ 43 h 57"/>
                  <a:gd name="T20" fmla="*/ 23 w 33"/>
                  <a:gd name="T21" fmla="*/ 31 h 57"/>
                  <a:gd name="T22" fmla="*/ 27 w 33"/>
                  <a:gd name="T23" fmla="*/ 16 h 57"/>
                  <a:gd name="T24" fmla="*/ 25 w 33"/>
                  <a:gd name="T25" fmla="*/ 8 h 57"/>
                  <a:gd name="T26" fmla="*/ 22 w 33"/>
                  <a:gd name="T27" fmla="*/ 2 h 57"/>
                  <a:gd name="T28" fmla="*/ 28 w 33"/>
                  <a:gd name="T29" fmla="*/ 0 h 5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3"/>
                  <a:gd name="T46" fmla="*/ 0 h 57"/>
                  <a:gd name="T47" fmla="*/ 33 w 33"/>
                  <a:gd name="T48" fmla="*/ 57 h 5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3" h="57">
                    <a:moveTo>
                      <a:pt x="28" y="0"/>
                    </a:moveTo>
                    <a:lnTo>
                      <a:pt x="32" y="8"/>
                    </a:lnTo>
                    <a:lnTo>
                      <a:pt x="33" y="16"/>
                    </a:lnTo>
                    <a:lnTo>
                      <a:pt x="30" y="33"/>
                    </a:lnTo>
                    <a:lnTo>
                      <a:pt x="19" y="48"/>
                    </a:lnTo>
                    <a:lnTo>
                      <a:pt x="12" y="53"/>
                    </a:lnTo>
                    <a:lnTo>
                      <a:pt x="4" y="57"/>
                    </a:lnTo>
                    <a:lnTo>
                      <a:pt x="0" y="53"/>
                    </a:lnTo>
                    <a:lnTo>
                      <a:pt x="8" y="48"/>
                    </a:lnTo>
                    <a:lnTo>
                      <a:pt x="14" y="43"/>
                    </a:lnTo>
                    <a:lnTo>
                      <a:pt x="23" y="31"/>
                    </a:lnTo>
                    <a:lnTo>
                      <a:pt x="27" y="16"/>
                    </a:lnTo>
                    <a:lnTo>
                      <a:pt x="25" y="8"/>
                    </a:lnTo>
                    <a:lnTo>
                      <a:pt x="22" y="2"/>
                    </a:lnTo>
                    <a:lnTo>
                      <a:pt x="28" y="0"/>
                    </a:lnTo>
                    <a:close/>
                  </a:path>
                </a:pathLst>
              </a:custGeom>
              <a:solidFill>
                <a:srgbClr val="F8BDD6"/>
              </a:solidFill>
              <a:ln w="9525">
                <a:noFill/>
                <a:round/>
                <a:headEnd/>
                <a:tailEnd/>
              </a:ln>
            </p:spPr>
            <p:txBody>
              <a:bodyPr/>
              <a:lstStyle/>
              <a:p>
                <a:endParaRPr lang="ru-RU"/>
              </a:p>
            </p:txBody>
          </p:sp>
          <p:sp>
            <p:nvSpPr>
              <p:cNvPr id="163429" name="Freeform 456"/>
              <p:cNvSpPr>
                <a:spLocks/>
              </p:cNvSpPr>
              <p:nvPr/>
            </p:nvSpPr>
            <p:spPr bwMode="auto">
              <a:xfrm>
                <a:off x="3474" y="3824"/>
                <a:ext cx="63" cy="33"/>
              </a:xfrm>
              <a:custGeom>
                <a:avLst/>
                <a:gdLst>
                  <a:gd name="T0" fmla="*/ 63 w 63"/>
                  <a:gd name="T1" fmla="*/ 29 h 33"/>
                  <a:gd name="T2" fmla="*/ 55 w 63"/>
                  <a:gd name="T3" fmla="*/ 33 h 33"/>
                  <a:gd name="T4" fmla="*/ 45 w 63"/>
                  <a:gd name="T5" fmla="*/ 33 h 33"/>
                  <a:gd name="T6" fmla="*/ 29 w 63"/>
                  <a:gd name="T7" fmla="*/ 29 h 33"/>
                  <a:gd name="T8" fmla="*/ 10 w 63"/>
                  <a:gd name="T9" fmla="*/ 20 h 33"/>
                  <a:gd name="T10" fmla="*/ 4 w 63"/>
                  <a:gd name="T11" fmla="*/ 13 h 33"/>
                  <a:gd name="T12" fmla="*/ 0 w 63"/>
                  <a:gd name="T13" fmla="*/ 6 h 33"/>
                  <a:gd name="T14" fmla="*/ 4 w 63"/>
                  <a:gd name="T15" fmla="*/ 0 h 33"/>
                  <a:gd name="T16" fmla="*/ 10 w 63"/>
                  <a:gd name="T17" fmla="*/ 8 h 33"/>
                  <a:gd name="T18" fmla="*/ 16 w 63"/>
                  <a:gd name="T19" fmla="*/ 15 h 33"/>
                  <a:gd name="T20" fmla="*/ 31 w 63"/>
                  <a:gd name="T21" fmla="*/ 23 h 33"/>
                  <a:gd name="T22" fmla="*/ 45 w 63"/>
                  <a:gd name="T23" fmla="*/ 26 h 33"/>
                  <a:gd name="T24" fmla="*/ 53 w 63"/>
                  <a:gd name="T25" fmla="*/ 26 h 33"/>
                  <a:gd name="T26" fmla="*/ 62 w 63"/>
                  <a:gd name="T27" fmla="*/ 23 h 33"/>
                  <a:gd name="T28" fmla="*/ 63 w 63"/>
                  <a:gd name="T29" fmla="*/ 29 h 3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
                  <a:gd name="T46" fmla="*/ 0 h 33"/>
                  <a:gd name="T47" fmla="*/ 63 w 63"/>
                  <a:gd name="T48" fmla="*/ 33 h 3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 h="33">
                    <a:moveTo>
                      <a:pt x="63" y="29"/>
                    </a:moveTo>
                    <a:lnTo>
                      <a:pt x="55" y="33"/>
                    </a:lnTo>
                    <a:lnTo>
                      <a:pt x="45" y="33"/>
                    </a:lnTo>
                    <a:lnTo>
                      <a:pt x="29" y="29"/>
                    </a:lnTo>
                    <a:lnTo>
                      <a:pt x="10" y="20"/>
                    </a:lnTo>
                    <a:lnTo>
                      <a:pt x="4" y="13"/>
                    </a:lnTo>
                    <a:lnTo>
                      <a:pt x="0" y="6"/>
                    </a:lnTo>
                    <a:lnTo>
                      <a:pt x="4" y="0"/>
                    </a:lnTo>
                    <a:lnTo>
                      <a:pt x="10" y="8"/>
                    </a:lnTo>
                    <a:lnTo>
                      <a:pt x="16" y="15"/>
                    </a:lnTo>
                    <a:lnTo>
                      <a:pt x="31" y="23"/>
                    </a:lnTo>
                    <a:lnTo>
                      <a:pt x="45" y="26"/>
                    </a:lnTo>
                    <a:lnTo>
                      <a:pt x="53" y="26"/>
                    </a:lnTo>
                    <a:lnTo>
                      <a:pt x="62" y="23"/>
                    </a:lnTo>
                    <a:lnTo>
                      <a:pt x="63" y="29"/>
                    </a:lnTo>
                    <a:close/>
                  </a:path>
                </a:pathLst>
              </a:custGeom>
              <a:solidFill>
                <a:srgbClr val="F8BDD6"/>
              </a:solidFill>
              <a:ln w="9525">
                <a:noFill/>
                <a:round/>
                <a:headEnd/>
                <a:tailEnd/>
              </a:ln>
            </p:spPr>
            <p:txBody>
              <a:bodyPr/>
              <a:lstStyle/>
              <a:p>
                <a:endParaRPr lang="ru-RU"/>
              </a:p>
            </p:txBody>
          </p:sp>
          <p:sp>
            <p:nvSpPr>
              <p:cNvPr id="163430" name="Freeform 457"/>
              <p:cNvSpPr>
                <a:spLocks/>
              </p:cNvSpPr>
              <p:nvPr/>
            </p:nvSpPr>
            <p:spPr bwMode="auto">
              <a:xfrm>
                <a:off x="3532" y="3846"/>
                <a:ext cx="6" cy="7"/>
              </a:xfrm>
              <a:custGeom>
                <a:avLst/>
                <a:gdLst>
                  <a:gd name="T0" fmla="*/ 6 w 6"/>
                  <a:gd name="T1" fmla="*/ 6 h 7"/>
                  <a:gd name="T2" fmla="*/ 4 w 6"/>
                  <a:gd name="T3" fmla="*/ 7 h 7"/>
                  <a:gd name="T4" fmla="*/ 2 w 6"/>
                  <a:gd name="T5" fmla="*/ 0 h 7"/>
                  <a:gd name="T6" fmla="*/ 0 w 6"/>
                  <a:gd name="T7" fmla="*/ 0 h 7"/>
                  <a:gd name="T8" fmla="*/ 6 w 6"/>
                  <a:gd name="T9" fmla="*/ 6 h 7"/>
                  <a:gd name="T10" fmla="*/ 0 60000 65536"/>
                  <a:gd name="T11" fmla="*/ 0 60000 65536"/>
                  <a:gd name="T12" fmla="*/ 0 60000 65536"/>
                  <a:gd name="T13" fmla="*/ 0 60000 65536"/>
                  <a:gd name="T14" fmla="*/ 0 60000 65536"/>
                  <a:gd name="T15" fmla="*/ 0 w 6"/>
                  <a:gd name="T16" fmla="*/ 0 h 7"/>
                  <a:gd name="T17" fmla="*/ 6 w 6"/>
                  <a:gd name="T18" fmla="*/ 7 h 7"/>
                </a:gdLst>
                <a:ahLst/>
                <a:cxnLst>
                  <a:cxn ang="T10">
                    <a:pos x="T0" y="T1"/>
                  </a:cxn>
                  <a:cxn ang="T11">
                    <a:pos x="T2" y="T3"/>
                  </a:cxn>
                  <a:cxn ang="T12">
                    <a:pos x="T4" y="T5"/>
                  </a:cxn>
                  <a:cxn ang="T13">
                    <a:pos x="T6" y="T7"/>
                  </a:cxn>
                  <a:cxn ang="T14">
                    <a:pos x="T8" y="T9"/>
                  </a:cxn>
                </a:cxnLst>
                <a:rect l="T15" t="T16" r="T17" b="T18"/>
                <a:pathLst>
                  <a:path w="6" h="7">
                    <a:moveTo>
                      <a:pt x="6" y="6"/>
                    </a:moveTo>
                    <a:lnTo>
                      <a:pt x="4" y="7"/>
                    </a:lnTo>
                    <a:lnTo>
                      <a:pt x="2" y="0"/>
                    </a:lnTo>
                    <a:lnTo>
                      <a:pt x="0" y="0"/>
                    </a:lnTo>
                    <a:lnTo>
                      <a:pt x="6" y="6"/>
                    </a:lnTo>
                    <a:close/>
                  </a:path>
                </a:pathLst>
              </a:custGeom>
              <a:solidFill>
                <a:srgbClr val="F8BDD6"/>
              </a:solidFill>
              <a:ln w="9525">
                <a:noFill/>
                <a:round/>
                <a:headEnd/>
                <a:tailEnd/>
              </a:ln>
            </p:spPr>
            <p:txBody>
              <a:bodyPr/>
              <a:lstStyle/>
              <a:p>
                <a:endParaRPr lang="ru-RU"/>
              </a:p>
            </p:txBody>
          </p:sp>
          <p:sp>
            <p:nvSpPr>
              <p:cNvPr id="163431" name="Freeform 458"/>
              <p:cNvSpPr>
                <a:spLocks/>
              </p:cNvSpPr>
              <p:nvPr/>
            </p:nvSpPr>
            <p:spPr bwMode="auto">
              <a:xfrm>
                <a:off x="3469" y="3767"/>
                <a:ext cx="32" cy="63"/>
              </a:xfrm>
              <a:custGeom>
                <a:avLst/>
                <a:gdLst>
                  <a:gd name="T0" fmla="*/ 4 w 32"/>
                  <a:gd name="T1" fmla="*/ 63 h 63"/>
                  <a:gd name="T2" fmla="*/ 2 w 32"/>
                  <a:gd name="T3" fmla="*/ 55 h 63"/>
                  <a:gd name="T4" fmla="*/ 0 w 32"/>
                  <a:gd name="T5" fmla="*/ 44 h 63"/>
                  <a:gd name="T6" fmla="*/ 4 w 32"/>
                  <a:gd name="T7" fmla="*/ 25 h 63"/>
                  <a:gd name="T8" fmla="*/ 11 w 32"/>
                  <a:gd name="T9" fmla="*/ 10 h 63"/>
                  <a:gd name="T10" fmla="*/ 19 w 32"/>
                  <a:gd name="T11" fmla="*/ 4 h 63"/>
                  <a:gd name="T12" fmla="*/ 28 w 32"/>
                  <a:gd name="T13" fmla="*/ 0 h 63"/>
                  <a:gd name="T14" fmla="*/ 32 w 32"/>
                  <a:gd name="T15" fmla="*/ 4 h 63"/>
                  <a:gd name="T16" fmla="*/ 23 w 32"/>
                  <a:gd name="T17" fmla="*/ 10 h 63"/>
                  <a:gd name="T18" fmla="*/ 15 w 32"/>
                  <a:gd name="T19" fmla="*/ 15 h 63"/>
                  <a:gd name="T20" fmla="*/ 8 w 32"/>
                  <a:gd name="T21" fmla="*/ 29 h 63"/>
                  <a:gd name="T22" fmla="*/ 5 w 32"/>
                  <a:gd name="T23" fmla="*/ 44 h 63"/>
                  <a:gd name="T24" fmla="*/ 6 w 32"/>
                  <a:gd name="T25" fmla="*/ 51 h 63"/>
                  <a:gd name="T26" fmla="*/ 8 w 32"/>
                  <a:gd name="T27" fmla="*/ 59 h 63"/>
                  <a:gd name="T28" fmla="*/ 4 w 32"/>
                  <a:gd name="T29" fmla="*/ 63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2"/>
                  <a:gd name="T46" fmla="*/ 0 h 63"/>
                  <a:gd name="T47" fmla="*/ 32 w 32"/>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2" h="63">
                    <a:moveTo>
                      <a:pt x="4" y="63"/>
                    </a:moveTo>
                    <a:lnTo>
                      <a:pt x="2" y="55"/>
                    </a:lnTo>
                    <a:lnTo>
                      <a:pt x="0" y="44"/>
                    </a:lnTo>
                    <a:lnTo>
                      <a:pt x="4" y="25"/>
                    </a:lnTo>
                    <a:lnTo>
                      <a:pt x="11" y="10"/>
                    </a:lnTo>
                    <a:lnTo>
                      <a:pt x="19" y="4"/>
                    </a:lnTo>
                    <a:lnTo>
                      <a:pt x="28" y="0"/>
                    </a:lnTo>
                    <a:lnTo>
                      <a:pt x="32" y="4"/>
                    </a:lnTo>
                    <a:lnTo>
                      <a:pt x="23" y="10"/>
                    </a:lnTo>
                    <a:lnTo>
                      <a:pt x="15" y="15"/>
                    </a:lnTo>
                    <a:lnTo>
                      <a:pt x="8" y="29"/>
                    </a:lnTo>
                    <a:lnTo>
                      <a:pt x="5" y="44"/>
                    </a:lnTo>
                    <a:lnTo>
                      <a:pt x="6" y="51"/>
                    </a:lnTo>
                    <a:lnTo>
                      <a:pt x="8" y="59"/>
                    </a:lnTo>
                    <a:lnTo>
                      <a:pt x="4" y="63"/>
                    </a:lnTo>
                    <a:close/>
                  </a:path>
                </a:pathLst>
              </a:custGeom>
              <a:solidFill>
                <a:srgbClr val="F8BDD6"/>
              </a:solidFill>
              <a:ln w="9525">
                <a:noFill/>
                <a:round/>
                <a:headEnd/>
                <a:tailEnd/>
              </a:ln>
            </p:spPr>
            <p:txBody>
              <a:bodyPr/>
              <a:lstStyle/>
              <a:p>
                <a:endParaRPr lang="ru-RU"/>
              </a:p>
            </p:txBody>
          </p:sp>
          <p:sp>
            <p:nvSpPr>
              <p:cNvPr id="163432" name="Freeform 459"/>
              <p:cNvSpPr>
                <a:spLocks/>
              </p:cNvSpPr>
              <p:nvPr/>
            </p:nvSpPr>
            <p:spPr bwMode="auto">
              <a:xfrm>
                <a:off x="3474" y="3824"/>
                <a:ext cx="6" cy="6"/>
              </a:xfrm>
              <a:custGeom>
                <a:avLst/>
                <a:gdLst>
                  <a:gd name="T0" fmla="*/ 0 w 6"/>
                  <a:gd name="T1" fmla="*/ 6 h 6"/>
                  <a:gd name="T2" fmla="*/ 6 w 6"/>
                  <a:gd name="T3" fmla="*/ 2 h 6"/>
                  <a:gd name="T4" fmla="*/ 6 w 6"/>
                  <a:gd name="T5" fmla="*/ 0 h 6"/>
                  <a:gd name="T6" fmla="*/ 0 w 6"/>
                  <a:gd name="T7" fmla="*/ 6 h 6"/>
                  <a:gd name="T8" fmla="*/ 0 60000 65536"/>
                  <a:gd name="T9" fmla="*/ 0 60000 65536"/>
                  <a:gd name="T10" fmla="*/ 0 60000 65536"/>
                  <a:gd name="T11" fmla="*/ 0 60000 65536"/>
                  <a:gd name="T12" fmla="*/ 0 w 6"/>
                  <a:gd name="T13" fmla="*/ 0 h 6"/>
                  <a:gd name="T14" fmla="*/ 6 w 6"/>
                  <a:gd name="T15" fmla="*/ 6 h 6"/>
                </a:gdLst>
                <a:ahLst/>
                <a:cxnLst>
                  <a:cxn ang="T8">
                    <a:pos x="T0" y="T1"/>
                  </a:cxn>
                  <a:cxn ang="T9">
                    <a:pos x="T2" y="T3"/>
                  </a:cxn>
                  <a:cxn ang="T10">
                    <a:pos x="T4" y="T5"/>
                  </a:cxn>
                  <a:cxn ang="T11">
                    <a:pos x="T6" y="T7"/>
                  </a:cxn>
                </a:cxnLst>
                <a:rect l="T12" t="T13" r="T14" b="T15"/>
                <a:pathLst>
                  <a:path w="6" h="6">
                    <a:moveTo>
                      <a:pt x="0" y="6"/>
                    </a:moveTo>
                    <a:lnTo>
                      <a:pt x="6" y="2"/>
                    </a:lnTo>
                    <a:lnTo>
                      <a:pt x="6" y="0"/>
                    </a:lnTo>
                    <a:lnTo>
                      <a:pt x="0" y="6"/>
                    </a:lnTo>
                    <a:close/>
                  </a:path>
                </a:pathLst>
              </a:custGeom>
              <a:solidFill>
                <a:srgbClr val="F8BDD6"/>
              </a:solidFill>
              <a:ln w="9525">
                <a:noFill/>
                <a:round/>
                <a:headEnd/>
                <a:tailEnd/>
              </a:ln>
            </p:spPr>
            <p:txBody>
              <a:bodyPr/>
              <a:lstStyle/>
              <a:p>
                <a:endParaRPr lang="ru-RU"/>
              </a:p>
            </p:txBody>
          </p:sp>
          <p:sp>
            <p:nvSpPr>
              <p:cNvPr id="163433" name="Freeform 460"/>
              <p:cNvSpPr>
                <a:spLocks/>
              </p:cNvSpPr>
              <p:nvPr/>
            </p:nvSpPr>
            <p:spPr bwMode="auto">
              <a:xfrm>
                <a:off x="3499" y="3764"/>
                <a:ext cx="58" cy="32"/>
              </a:xfrm>
              <a:custGeom>
                <a:avLst/>
                <a:gdLst>
                  <a:gd name="T0" fmla="*/ 0 w 58"/>
                  <a:gd name="T1" fmla="*/ 3 h 32"/>
                  <a:gd name="T2" fmla="*/ 9 w 58"/>
                  <a:gd name="T3" fmla="*/ 0 h 32"/>
                  <a:gd name="T4" fmla="*/ 17 w 58"/>
                  <a:gd name="T5" fmla="*/ 0 h 32"/>
                  <a:gd name="T6" fmla="*/ 35 w 58"/>
                  <a:gd name="T7" fmla="*/ 2 h 32"/>
                  <a:gd name="T8" fmla="*/ 49 w 58"/>
                  <a:gd name="T9" fmla="*/ 11 h 32"/>
                  <a:gd name="T10" fmla="*/ 55 w 58"/>
                  <a:gd name="T11" fmla="*/ 19 h 32"/>
                  <a:gd name="T12" fmla="*/ 58 w 58"/>
                  <a:gd name="T13" fmla="*/ 27 h 32"/>
                  <a:gd name="T14" fmla="*/ 53 w 58"/>
                  <a:gd name="T15" fmla="*/ 32 h 32"/>
                  <a:gd name="T16" fmla="*/ 51 w 58"/>
                  <a:gd name="T17" fmla="*/ 23 h 32"/>
                  <a:gd name="T18" fmla="*/ 44 w 58"/>
                  <a:gd name="T19" fmla="*/ 17 h 32"/>
                  <a:gd name="T20" fmla="*/ 33 w 58"/>
                  <a:gd name="T21" fmla="*/ 7 h 32"/>
                  <a:gd name="T22" fmla="*/ 17 w 58"/>
                  <a:gd name="T23" fmla="*/ 5 h 32"/>
                  <a:gd name="T24" fmla="*/ 9 w 58"/>
                  <a:gd name="T25" fmla="*/ 5 h 32"/>
                  <a:gd name="T26" fmla="*/ 4 w 58"/>
                  <a:gd name="T27" fmla="*/ 8 h 32"/>
                  <a:gd name="T28" fmla="*/ 0 w 58"/>
                  <a:gd name="T29" fmla="*/ 3 h 3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8"/>
                  <a:gd name="T46" fmla="*/ 0 h 32"/>
                  <a:gd name="T47" fmla="*/ 58 w 58"/>
                  <a:gd name="T48" fmla="*/ 32 h 3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8" h="32">
                    <a:moveTo>
                      <a:pt x="0" y="3"/>
                    </a:moveTo>
                    <a:lnTo>
                      <a:pt x="9" y="0"/>
                    </a:lnTo>
                    <a:lnTo>
                      <a:pt x="17" y="0"/>
                    </a:lnTo>
                    <a:lnTo>
                      <a:pt x="35" y="2"/>
                    </a:lnTo>
                    <a:lnTo>
                      <a:pt x="49" y="11"/>
                    </a:lnTo>
                    <a:lnTo>
                      <a:pt x="55" y="19"/>
                    </a:lnTo>
                    <a:lnTo>
                      <a:pt x="58" y="27"/>
                    </a:lnTo>
                    <a:lnTo>
                      <a:pt x="53" y="32"/>
                    </a:lnTo>
                    <a:lnTo>
                      <a:pt x="51" y="23"/>
                    </a:lnTo>
                    <a:lnTo>
                      <a:pt x="44" y="17"/>
                    </a:lnTo>
                    <a:lnTo>
                      <a:pt x="33" y="7"/>
                    </a:lnTo>
                    <a:lnTo>
                      <a:pt x="17" y="5"/>
                    </a:lnTo>
                    <a:lnTo>
                      <a:pt x="9" y="5"/>
                    </a:lnTo>
                    <a:lnTo>
                      <a:pt x="4" y="8"/>
                    </a:lnTo>
                    <a:lnTo>
                      <a:pt x="0" y="3"/>
                    </a:lnTo>
                    <a:close/>
                  </a:path>
                </a:pathLst>
              </a:custGeom>
              <a:solidFill>
                <a:srgbClr val="F8BDD6"/>
              </a:solidFill>
              <a:ln w="9525">
                <a:noFill/>
                <a:round/>
                <a:headEnd/>
                <a:tailEnd/>
              </a:ln>
            </p:spPr>
            <p:txBody>
              <a:bodyPr/>
              <a:lstStyle/>
              <a:p>
                <a:endParaRPr lang="ru-RU"/>
              </a:p>
            </p:txBody>
          </p:sp>
          <p:sp>
            <p:nvSpPr>
              <p:cNvPr id="163434" name="Freeform 461"/>
              <p:cNvSpPr>
                <a:spLocks/>
              </p:cNvSpPr>
              <p:nvPr/>
            </p:nvSpPr>
            <p:spPr bwMode="auto">
              <a:xfrm>
                <a:off x="3499" y="3767"/>
                <a:ext cx="2" cy="5"/>
              </a:xfrm>
              <a:custGeom>
                <a:avLst/>
                <a:gdLst>
                  <a:gd name="T0" fmla="*/ 0 w 2"/>
                  <a:gd name="T1" fmla="*/ 0 h 5"/>
                  <a:gd name="T2" fmla="*/ 2 w 2"/>
                  <a:gd name="T3" fmla="*/ 5 h 5"/>
                  <a:gd name="T4" fmla="*/ 0 w 2"/>
                  <a:gd name="T5" fmla="*/ 0 h 5"/>
                  <a:gd name="T6" fmla="*/ 0 60000 65536"/>
                  <a:gd name="T7" fmla="*/ 0 60000 65536"/>
                  <a:gd name="T8" fmla="*/ 0 60000 65536"/>
                  <a:gd name="T9" fmla="*/ 0 w 2"/>
                  <a:gd name="T10" fmla="*/ 0 h 5"/>
                  <a:gd name="T11" fmla="*/ 2 w 2"/>
                  <a:gd name="T12" fmla="*/ 5 h 5"/>
                </a:gdLst>
                <a:ahLst/>
                <a:cxnLst>
                  <a:cxn ang="T6">
                    <a:pos x="T0" y="T1"/>
                  </a:cxn>
                  <a:cxn ang="T7">
                    <a:pos x="T2" y="T3"/>
                  </a:cxn>
                  <a:cxn ang="T8">
                    <a:pos x="T4" y="T5"/>
                  </a:cxn>
                </a:cxnLst>
                <a:rect l="T9" t="T10" r="T11" b="T12"/>
                <a:pathLst>
                  <a:path w="2" h="5">
                    <a:moveTo>
                      <a:pt x="0" y="0"/>
                    </a:moveTo>
                    <a:lnTo>
                      <a:pt x="2" y="5"/>
                    </a:lnTo>
                    <a:lnTo>
                      <a:pt x="0" y="0"/>
                    </a:lnTo>
                    <a:close/>
                  </a:path>
                </a:pathLst>
              </a:custGeom>
              <a:solidFill>
                <a:srgbClr val="F8BDD6"/>
              </a:solidFill>
              <a:ln w="9525">
                <a:noFill/>
                <a:round/>
                <a:headEnd/>
                <a:tailEnd/>
              </a:ln>
            </p:spPr>
            <p:txBody>
              <a:bodyPr/>
              <a:lstStyle/>
              <a:p>
                <a:endParaRPr lang="ru-RU"/>
              </a:p>
            </p:txBody>
          </p:sp>
          <p:sp>
            <p:nvSpPr>
              <p:cNvPr id="163435" name="Freeform 462"/>
              <p:cNvSpPr>
                <a:spLocks/>
              </p:cNvSpPr>
              <p:nvPr/>
            </p:nvSpPr>
            <p:spPr bwMode="auto">
              <a:xfrm>
                <a:off x="3554" y="3791"/>
                <a:ext cx="6" cy="5"/>
              </a:xfrm>
              <a:custGeom>
                <a:avLst/>
                <a:gdLst>
                  <a:gd name="T0" fmla="*/ 5 w 6"/>
                  <a:gd name="T1" fmla="*/ 0 h 5"/>
                  <a:gd name="T2" fmla="*/ 6 w 6"/>
                  <a:gd name="T3" fmla="*/ 2 h 5"/>
                  <a:gd name="T4" fmla="*/ 6 w 6"/>
                  <a:gd name="T5" fmla="*/ 3 h 5"/>
                  <a:gd name="T6" fmla="*/ 0 w 6"/>
                  <a:gd name="T7" fmla="*/ 5 h 5"/>
                  <a:gd name="T8" fmla="*/ 5 w 6"/>
                  <a:gd name="T9" fmla="*/ 0 h 5"/>
                  <a:gd name="T10" fmla="*/ 0 60000 65536"/>
                  <a:gd name="T11" fmla="*/ 0 60000 65536"/>
                  <a:gd name="T12" fmla="*/ 0 60000 65536"/>
                  <a:gd name="T13" fmla="*/ 0 60000 65536"/>
                  <a:gd name="T14" fmla="*/ 0 60000 65536"/>
                  <a:gd name="T15" fmla="*/ 0 w 6"/>
                  <a:gd name="T16" fmla="*/ 0 h 5"/>
                  <a:gd name="T17" fmla="*/ 6 w 6"/>
                  <a:gd name="T18" fmla="*/ 5 h 5"/>
                </a:gdLst>
                <a:ahLst/>
                <a:cxnLst>
                  <a:cxn ang="T10">
                    <a:pos x="T0" y="T1"/>
                  </a:cxn>
                  <a:cxn ang="T11">
                    <a:pos x="T2" y="T3"/>
                  </a:cxn>
                  <a:cxn ang="T12">
                    <a:pos x="T4" y="T5"/>
                  </a:cxn>
                  <a:cxn ang="T13">
                    <a:pos x="T6" y="T7"/>
                  </a:cxn>
                  <a:cxn ang="T14">
                    <a:pos x="T8" y="T9"/>
                  </a:cxn>
                </a:cxnLst>
                <a:rect l="T15" t="T16" r="T17" b="T18"/>
                <a:pathLst>
                  <a:path w="6" h="5">
                    <a:moveTo>
                      <a:pt x="5" y="0"/>
                    </a:moveTo>
                    <a:lnTo>
                      <a:pt x="6" y="2"/>
                    </a:lnTo>
                    <a:lnTo>
                      <a:pt x="6" y="3"/>
                    </a:lnTo>
                    <a:lnTo>
                      <a:pt x="0" y="5"/>
                    </a:lnTo>
                    <a:lnTo>
                      <a:pt x="5" y="0"/>
                    </a:lnTo>
                    <a:close/>
                  </a:path>
                </a:pathLst>
              </a:custGeom>
              <a:solidFill>
                <a:srgbClr val="F8BDD6"/>
              </a:solidFill>
              <a:ln w="9525">
                <a:noFill/>
                <a:round/>
                <a:headEnd/>
                <a:tailEnd/>
              </a:ln>
            </p:spPr>
            <p:txBody>
              <a:bodyPr/>
              <a:lstStyle/>
              <a:p>
                <a:endParaRPr lang="ru-RU"/>
              </a:p>
            </p:txBody>
          </p:sp>
          <p:sp>
            <p:nvSpPr>
              <p:cNvPr id="163436" name="Freeform 463"/>
              <p:cNvSpPr>
                <a:spLocks/>
              </p:cNvSpPr>
              <p:nvPr/>
            </p:nvSpPr>
            <p:spPr bwMode="auto">
              <a:xfrm>
                <a:off x="3095" y="3334"/>
                <a:ext cx="88" cy="85"/>
              </a:xfrm>
              <a:custGeom>
                <a:avLst/>
                <a:gdLst>
                  <a:gd name="T0" fmla="*/ 86 w 88"/>
                  <a:gd name="T1" fmla="*/ 34 h 85"/>
                  <a:gd name="T2" fmla="*/ 88 w 88"/>
                  <a:gd name="T3" fmla="*/ 37 h 85"/>
                  <a:gd name="T4" fmla="*/ 88 w 88"/>
                  <a:gd name="T5" fmla="*/ 41 h 85"/>
                  <a:gd name="T6" fmla="*/ 88 w 88"/>
                  <a:gd name="T7" fmla="*/ 51 h 85"/>
                  <a:gd name="T8" fmla="*/ 86 w 88"/>
                  <a:gd name="T9" fmla="*/ 54 h 85"/>
                  <a:gd name="T10" fmla="*/ 85 w 88"/>
                  <a:gd name="T11" fmla="*/ 59 h 85"/>
                  <a:gd name="T12" fmla="*/ 81 w 88"/>
                  <a:gd name="T13" fmla="*/ 65 h 85"/>
                  <a:gd name="T14" fmla="*/ 75 w 88"/>
                  <a:gd name="T15" fmla="*/ 71 h 85"/>
                  <a:gd name="T16" fmla="*/ 69 w 88"/>
                  <a:gd name="T17" fmla="*/ 77 h 85"/>
                  <a:gd name="T18" fmla="*/ 66 w 88"/>
                  <a:gd name="T19" fmla="*/ 78 h 85"/>
                  <a:gd name="T20" fmla="*/ 61 w 88"/>
                  <a:gd name="T21" fmla="*/ 80 h 85"/>
                  <a:gd name="T22" fmla="*/ 53 w 88"/>
                  <a:gd name="T23" fmla="*/ 83 h 85"/>
                  <a:gd name="T24" fmla="*/ 49 w 88"/>
                  <a:gd name="T25" fmla="*/ 85 h 85"/>
                  <a:gd name="T26" fmla="*/ 44 w 88"/>
                  <a:gd name="T27" fmla="*/ 85 h 85"/>
                  <a:gd name="T28" fmla="*/ 36 w 88"/>
                  <a:gd name="T29" fmla="*/ 83 h 85"/>
                  <a:gd name="T30" fmla="*/ 29 w 88"/>
                  <a:gd name="T31" fmla="*/ 82 h 85"/>
                  <a:gd name="T32" fmla="*/ 20 w 88"/>
                  <a:gd name="T33" fmla="*/ 78 h 85"/>
                  <a:gd name="T34" fmla="*/ 14 w 88"/>
                  <a:gd name="T35" fmla="*/ 72 h 85"/>
                  <a:gd name="T36" fmla="*/ 8 w 88"/>
                  <a:gd name="T37" fmla="*/ 67 h 85"/>
                  <a:gd name="T38" fmla="*/ 3 w 88"/>
                  <a:gd name="T39" fmla="*/ 59 h 85"/>
                  <a:gd name="T40" fmla="*/ 1 w 88"/>
                  <a:gd name="T41" fmla="*/ 51 h 85"/>
                  <a:gd name="T42" fmla="*/ 0 w 88"/>
                  <a:gd name="T43" fmla="*/ 47 h 85"/>
                  <a:gd name="T44" fmla="*/ 0 w 88"/>
                  <a:gd name="T45" fmla="*/ 43 h 85"/>
                  <a:gd name="T46" fmla="*/ 1 w 88"/>
                  <a:gd name="T47" fmla="*/ 34 h 85"/>
                  <a:gd name="T48" fmla="*/ 1 w 88"/>
                  <a:gd name="T49" fmla="*/ 31 h 85"/>
                  <a:gd name="T50" fmla="*/ 3 w 88"/>
                  <a:gd name="T51" fmla="*/ 26 h 85"/>
                  <a:gd name="T52" fmla="*/ 8 w 88"/>
                  <a:gd name="T53" fmla="*/ 20 h 85"/>
                  <a:gd name="T54" fmla="*/ 12 w 88"/>
                  <a:gd name="T55" fmla="*/ 12 h 85"/>
                  <a:gd name="T56" fmla="*/ 19 w 88"/>
                  <a:gd name="T57" fmla="*/ 8 h 85"/>
                  <a:gd name="T58" fmla="*/ 22 w 88"/>
                  <a:gd name="T59" fmla="*/ 6 h 85"/>
                  <a:gd name="T60" fmla="*/ 27 w 88"/>
                  <a:gd name="T61" fmla="*/ 3 h 85"/>
                  <a:gd name="T62" fmla="*/ 34 w 88"/>
                  <a:gd name="T63" fmla="*/ 1 h 85"/>
                  <a:gd name="T64" fmla="*/ 40 w 88"/>
                  <a:gd name="T65" fmla="*/ 0 h 85"/>
                  <a:gd name="T66" fmla="*/ 44 w 88"/>
                  <a:gd name="T67" fmla="*/ 0 h 85"/>
                  <a:gd name="T68" fmla="*/ 51 w 88"/>
                  <a:gd name="T69" fmla="*/ 1 h 85"/>
                  <a:gd name="T70" fmla="*/ 61 w 88"/>
                  <a:gd name="T71" fmla="*/ 3 h 85"/>
                  <a:gd name="T72" fmla="*/ 68 w 88"/>
                  <a:gd name="T73" fmla="*/ 6 h 85"/>
                  <a:gd name="T74" fmla="*/ 73 w 88"/>
                  <a:gd name="T75" fmla="*/ 12 h 85"/>
                  <a:gd name="T76" fmla="*/ 79 w 88"/>
                  <a:gd name="T77" fmla="*/ 19 h 85"/>
                  <a:gd name="T78" fmla="*/ 84 w 88"/>
                  <a:gd name="T79" fmla="*/ 25 h 85"/>
                  <a:gd name="T80" fmla="*/ 86 w 88"/>
                  <a:gd name="T81" fmla="*/ 34 h 8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8"/>
                  <a:gd name="T124" fmla="*/ 0 h 85"/>
                  <a:gd name="T125" fmla="*/ 88 w 88"/>
                  <a:gd name="T126" fmla="*/ 85 h 8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8" h="85">
                    <a:moveTo>
                      <a:pt x="86" y="34"/>
                    </a:moveTo>
                    <a:lnTo>
                      <a:pt x="88" y="37"/>
                    </a:lnTo>
                    <a:lnTo>
                      <a:pt x="88" y="41"/>
                    </a:lnTo>
                    <a:lnTo>
                      <a:pt x="88" y="51"/>
                    </a:lnTo>
                    <a:lnTo>
                      <a:pt x="86" y="54"/>
                    </a:lnTo>
                    <a:lnTo>
                      <a:pt x="85" y="59"/>
                    </a:lnTo>
                    <a:lnTo>
                      <a:pt x="81" y="65"/>
                    </a:lnTo>
                    <a:lnTo>
                      <a:pt x="75" y="71"/>
                    </a:lnTo>
                    <a:lnTo>
                      <a:pt x="69" y="77"/>
                    </a:lnTo>
                    <a:lnTo>
                      <a:pt x="66" y="78"/>
                    </a:lnTo>
                    <a:lnTo>
                      <a:pt x="61" y="80"/>
                    </a:lnTo>
                    <a:lnTo>
                      <a:pt x="53" y="83"/>
                    </a:lnTo>
                    <a:lnTo>
                      <a:pt x="49" y="85"/>
                    </a:lnTo>
                    <a:lnTo>
                      <a:pt x="44" y="85"/>
                    </a:lnTo>
                    <a:lnTo>
                      <a:pt x="36" y="83"/>
                    </a:lnTo>
                    <a:lnTo>
                      <a:pt x="29" y="82"/>
                    </a:lnTo>
                    <a:lnTo>
                      <a:pt x="20" y="78"/>
                    </a:lnTo>
                    <a:lnTo>
                      <a:pt x="14" y="72"/>
                    </a:lnTo>
                    <a:lnTo>
                      <a:pt x="8" y="67"/>
                    </a:lnTo>
                    <a:lnTo>
                      <a:pt x="3" y="59"/>
                    </a:lnTo>
                    <a:lnTo>
                      <a:pt x="1" y="51"/>
                    </a:lnTo>
                    <a:lnTo>
                      <a:pt x="0" y="47"/>
                    </a:lnTo>
                    <a:lnTo>
                      <a:pt x="0" y="43"/>
                    </a:lnTo>
                    <a:lnTo>
                      <a:pt x="1" y="34"/>
                    </a:lnTo>
                    <a:lnTo>
                      <a:pt x="1" y="31"/>
                    </a:lnTo>
                    <a:lnTo>
                      <a:pt x="3" y="26"/>
                    </a:lnTo>
                    <a:lnTo>
                      <a:pt x="8" y="20"/>
                    </a:lnTo>
                    <a:lnTo>
                      <a:pt x="12" y="12"/>
                    </a:lnTo>
                    <a:lnTo>
                      <a:pt x="19" y="8"/>
                    </a:lnTo>
                    <a:lnTo>
                      <a:pt x="22" y="6"/>
                    </a:lnTo>
                    <a:lnTo>
                      <a:pt x="27" y="3"/>
                    </a:lnTo>
                    <a:lnTo>
                      <a:pt x="34" y="1"/>
                    </a:lnTo>
                    <a:lnTo>
                      <a:pt x="40" y="0"/>
                    </a:lnTo>
                    <a:lnTo>
                      <a:pt x="44" y="0"/>
                    </a:lnTo>
                    <a:lnTo>
                      <a:pt x="51" y="1"/>
                    </a:lnTo>
                    <a:lnTo>
                      <a:pt x="61" y="3"/>
                    </a:lnTo>
                    <a:lnTo>
                      <a:pt x="68" y="6"/>
                    </a:lnTo>
                    <a:lnTo>
                      <a:pt x="73" y="12"/>
                    </a:lnTo>
                    <a:lnTo>
                      <a:pt x="79" y="19"/>
                    </a:lnTo>
                    <a:lnTo>
                      <a:pt x="84" y="25"/>
                    </a:lnTo>
                    <a:lnTo>
                      <a:pt x="86" y="34"/>
                    </a:lnTo>
                    <a:close/>
                  </a:path>
                </a:pathLst>
              </a:custGeom>
              <a:solidFill>
                <a:srgbClr val="FFFF00"/>
              </a:solidFill>
              <a:ln w="9525">
                <a:noFill/>
                <a:round/>
                <a:headEnd/>
                <a:tailEnd/>
              </a:ln>
            </p:spPr>
            <p:txBody>
              <a:bodyPr/>
              <a:lstStyle/>
              <a:p>
                <a:endParaRPr lang="ru-RU"/>
              </a:p>
            </p:txBody>
          </p:sp>
          <p:sp>
            <p:nvSpPr>
              <p:cNvPr id="163437" name="Freeform 464"/>
              <p:cNvSpPr>
                <a:spLocks/>
              </p:cNvSpPr>
              <p:nvPr/>
            </p:nvSpPr>
            <p:spPr bwMode="auto">
              <a:xfrm>
                <a:off x="3141" y="3367"/>
                <a:ext cx="129" cy="543"/>
              </a:xfrm>
              <a:custGeom>
                <a:avLst/>
                <a:gdLst>
                  <a:gd name="T0" fmla="*/ 118 w 129"/>
                  <a:gd name="T1" fmla="*/ 543 h 543"/>
                  <a:gd name="T2" fmla="*/ 129 w 129"/>
                  <a:gd name="T3" fmla="*/ 538 h 543"/>
                  <a:gd name="T4" fmla="*/ 11 w 129"/>
                  <a:gd name="T5" fmla="*/ 0 h 543"/>
                  <a:gd name="T6" fmla="*/ 0 w 129"/>
                  <a:gd name="T7" fmla="*/ 5 h 543"/>
                  <a:gd name="T8" fmla="*/ 118 w 129"/>
                  <a:gd name="T9" fmla="*/ 543 h 543"/>
                  <a:gd name="T10" fmla="*/ 0 60000 65536"/>
                  <a:gd name="T11" fmla="*/ 0 60000 65536"/>
                  <a:gd name="T12" fmla="*/ 0 60000 65536"/>
                  <a:gd name="T13" fmla="*/ 0 60000 65536"/>
                  <a:gd name="T14" fmla="*/ 0 60000 65536"/>
                  <a:gd name="T15" fmla="*/ 0 w 129"/>
                  <a:gd name="T16" fmla="*/ 0 h 543"/>
                  <a:gd name="T17" fmla="*/ 129 w 129"/>
                  <a:gd name="T18" fmla="*/ 543 h 543"/>
                </a:gdLst>
                <a:ahLst/>
                <a:cxnLst>
                  <a:cxn ang="T10">
                    <a:pos x="T0" y="T1"/>
                  </a:cxn>
                  <a:cxn ang="T11">
                    <a:pos x="T2" y="T3"/>
                  </a:cxn>
                  <a:cxn ang="T12">
                    <a:pos x="T4" y="T5"/>
                  </a:cxn>
                  <a:cxn ang="T13">
                    <a:pos x="T6" y="T7"/>
                  </a:cxn>
                  <a:cxn ang="T14">
                    <a:pos x="T8" y="T9"/>
                  </a:cxn>
                </a:cxnLst>
                <a:rect l="T15" t="T16" r="T17" b="T18"/>
                <a:pathLst>
                  <a:path w="129" h="543">
                    <a:moveTo>
                      <a:pt x="118" y="543"/>
                    </a:moveTo>
                    <a:lnTo>
                      <a:pt x="129" y="538"/>
                    </a:lnTo>
                    <a:lnTo>
                      <a:pt x="11" y="0"/>
                    </a:lnTo>
                    <a:lnTo>
                      <a:pt x="0" y="5"/>
                    </a:lnTo>
                    <a:lnTo>
                      <a:pt x="118" y="543"/>
                    </a:lnTo>
                    <a:close/>
                  </a:path>
                </a:pathLst>
              </a:custGeom>
              <a:solidFill>
                <a:srgbClr val="F8BDD6"/>
              </a:solidFill>
              <a:ln w="9525">
                <a:noFill/>
                <a:round/>
                <a:headEnd/>
                <a:tailEnd/>
              </a:ln>
            </p:spPr>
            <p:txBody>
              <a:bodyPr/>
              <a:lstStyle/>
              <a:p>
                <a:endParaRPr lang="ru-RU"/>
              </a:p>
            </p:txBody>
          </p:sp>
          <p:sp>
            <p:nvSpPr>
              <p:cNvPr id="163438" name="Freeform 465"/>
              <p:cNvSpPr>
                <a:spLocks/>
              </p:cNvSpPr>
              <p:nvPr/>
            </p:nvSpPr>
            <p:spPr bwMode="auto">
              <a:xfrm>
                <a:off x="3208" y="3846"/>
                <a:ext cx="90" cy="87"/>
              </a:xfrm>
              <a:custGeom>
                <a:avLst/>
                <a:gdLst>
                  <a:gd name="T0" fmla="*/ 88 w 90"/>
                  <a:gd name="T1" fmla="*/ 34 h 87"/>
                  <a:gd name="T2" fmla="*/ 90 w 90"/>
                  <a:gd name="T3" fmla="*/ 39 h 87"/>
                  <a:gd name="T4" fmla="*/ 90 w 90"/>
                  <a:gd name="T5" fmla="*/ 44 h 87"/>
                  <a:gd name="T6" fmla="*/ 88 w 90"/>
                  <a:gd name="T7" fmla="*/ 52 h 87"/>
                  <a:gd name="T8" fmla="*/ 88 w 90"/>
                  <a:gd name="T9" fmla="*/ 56 h 87"/>
                  <a:gd name="T10" fmla="*/ 87 w 90"/>
                  <a:gd name="T11" fmla="*/ 60 h 87"/>
                  <a:gd name="T12" fmla="*/ 82 w 90"/>
                  <a:gd name="T13" fmla="*/ 67 h 87"/>
                  <a:gd name="T14" fmla="*/ 78 w 90"/>
                  <a:gd name="T15" fmla="*/ 74 h 87"/>
                  <a:gd name="T16" fmla="*/ 71 w 90"/>
                  <a:gd name="T17" fmla="*/ 79 h 87"/>
                  <a:gd name="T18" fmla="*/ 68 w 90"/>
                  <a:gd name="T19" fmla="*/ 82 h 87"/>
                  <a:gd name="T20" fmla="*/ 63 w 90"/>
                  <a:gd name="T21" fmla="*/ 84 h 87"/>
                  <a:gd name="T22" fmla="*/ 55 w 90"/>
                  <a:gd name="T23" fmla="*/ 87 h 87"/>
                  <a:gd name="T24" fmla="*/ 50 w 90"/>
                  <a:gd name="T25" fmla="*/ 87 h 87"/>
                  <a:gd name="T26" fmla="*/ 45 w 90"/>
                  <a:gd name="T27" fmla="*/ 87 h 87"/>
                  <a:gd name="T28" fmla="*/ 38 w 90"/>
                  <a:gd name="T29" fmla="*/ 87 h 87"/>
                  <a:gd name="T30" fmla="*/ 28 w 90"/>
                  <a:gd name="T31" fmla="*/ 84 h 87"/>
                  <a:gd name="T32" fmla="*/ 21 w 90"/>
                  <a:gd name="T33" fmla="*/ 80 h 87"/>
                  <a:gd name="T34" fmla="*/ 13 w 90"/>
                  <a:gd name="T35" fmla="*/ 76 h 87"/>
                  <a:gd name="T36" fmla="*/ 8 w 90"/>
                  <a:gd name="T37" fmla="*/ 69 h 87"/>
                  <a:gd name="T38" fmla="*/ 4 w 90"/>
                  <a:gd name="T39" fmla="*/ 61 h 87"/>
                  <a:gd name="T40" fmla="*/ 2 w 90"/>
                  <a:gd name="T41" fmla="*/ 54 h 87"/>
                  <a:gd name="T42" fmla="*/ 0 w 90"/>
                  <a:gd name="T43" fmla="*/ 48 h 87"/>
                  <a:gd name="T44" fmla="*/ 0 w 90"/>
                  <a:gd name="T45" fmla="*/ 44 h 87"/>
                  <a:gd name="T46" fmla="*/ 0 w 90"/>
                  <a:gd name="T47" fmla="*/ 36 h 87"/>
                  <a:gd name="T48" fmla="*/ 2 w 90"/>
                  <a:gd name="T49" fmla="*/ 31 h 87"/>
                  <a:gd name="T50" fmla="*/ 4 w 90"/>
                  <a:gd name="T51" fmla="*/ 28 h 87"/>
                  <a:gd name="T52" fmla="*/ 7 w 90"/>
                  <a:gd name="T53" fmla="*/ 20 h 87"/>
                  <a:gd name="T54" fmla="*/ 13 w 90"/>
                  <a:gd name="T55" fmla="*/ 14 h 87"/>
                  <a:gd name="T56" fmla="*/ 19 w 90"/>
                  <a:gd name="T57" fmla="*/ 8 h 87"/>
                  <a:gd name="T58" fmla="*/ 23 w 90"/>
                  <a:gd name="T59" fmla="*/ 6 h 87"/>
                  <a:gd name="T60" fmla="*/ 28 w 90"/>
                  <a:gd name="T61" fmla="*/ 4 h 87"/>
                  <a:gd name="T62" fmla="*/ 36 w 90"/>
                  <a:gd name="T63" fmla="*/ 0 h 87"/>
                  <a:gd name="T64" fmla="*/ 40 w 90"/>
                  <a:gd name="T65" fmla="*/ 0 h 87"/>
                  <a:gd name="T66" fmla="*/ 45 w 90"/>
                  <a:gd name="T67" fmla="*/ 0 h 87"/>
                  <a:gd name="T68" fmla="*/ 53 w 90"/>
                  <a:gd name="T69" fmla="*/ 0 h 87"/>
                  <a:gd name="T70" fmla="*/ 61 w 90"/>
                  <a:gd name="T71" fmla="*/ 4 h 87"/>
                  <a:gd name="T72" fmla="*/ 69 w 90"/>
                  <a:gd name="T73" fmla="*/ 6 h 87"/>
                  <a:gd name="T74" fmla="*/ 76 w 90"/>
                  <a:gd name="T75" fmla="*/ 12 h 87"/>
                  <a:gd name="T76" fmla="*/ 82 w 90"/>
                  <a:gd name="T77" fmla="*/ 18 h 87"/>
                  <a:gd name="T78" fmla="*/ 85 w 90"/>
                  <a:gd name="T79" fmla="*/ 26 h 87"/>
                  <a:gd name="T80" fmla="*/ 88 w 90"/>
                  <a:gd name="T81" fmla="*/ 34 h 8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0"/>
                  <a:gd name="T124" fmla="*/ 0 h 87"/>
                  <a:gd name="T125" fmla="*/ 90 w 90"/>
                  <a:gd name="T126" fmla="*/ 87 h 8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0" h="87">
                    <a:moveTo>
                      <a:pt x="88" y="34"/>
                    </a:moveTo>
                    <a:lnTo>
                      <a:pt x="90" y="39"/>
                    </a:lnTo>
                    <a:lnTo>
                      <a:pt x="90" y="44"/>
                    </a:lnTo>
                    <a:lnTo>
                      <a:pt x="88" y="52"/>
                    </a:lnTo>
                    <a:lnTo>
                      <a:pt x="88" y="56"/>
                    </a:lnTo>
                    <a:lnTo>
                      <a:pt x="87" y="60"/>
                    </a:lnTo>
                    <a:lnTo>
                      <a:pt x="82" y="67"/>
                    </a:lnTo>
                    <a:lnTo>
                      <a:pt x="78" y="74"/>
                    </a:lnTo>
                    <a:lnTo>
                      <a:pt x="71" y="79"/>
                    </a:lnTo>
                    <a:lnTo>
                      <a:pt x="68" y="82"/>
                    </a:lnTo>
                    <a:lnTo>
                      <a:pt x="63" y="84"/>
                    </a:lnTo>
                    <a:lnTo>
                      <a:pt x="55" y="87"/>
                    </a:lnTo>
                    <a:lnTo>
                      <a:pt x="50" y="87"/>
                    </a:lnTo>
                    <a:lnTo>
                      <a:pt x="45" y="87"/>
                    </a:lnTo>
                    <a:lnTo>
                      <a:pt x="38" y="87"/>
                    </a:lnTo>
                    <a:lnTo>
                      <a:pt x="28" y="84"/>
                    </a:lnTo>
                    <a:lnTo>
                      <a:pt x="21" y="80"/>
                    </a:lnTo>
                    <a:lnTo>
                      <a:pt x="13" y="76"/>
                    </a:lnTo>
                    <a:lnTo>
                      <a:pt x="8" y="69"/>
                    </a:lnTo>
                    <a:lnTo>
                      <a:pt x="4" y="61"/>
                    </a:lnTo>
                    <a:lnTo>
                      <a:pt x="2" y="54"/>
                    </a:lnTo>
                    <a:lnTo>
                      <a:pt x="0" y="48"/>
                    </a:lnTo>
                    <a:lnTo>
                      <a:pt x="0" y="44"/>
                    </a:lnTo>
                    <a:lnTo>
                      <a:pt x="0" y="36"/>
                    </a:lnTo>
                    <a:lnTo>
                      <a:pt x="2" y="31"/>
                    </a:lnTo>
                    <a:lnTo>
                      <a:pt x="4" y="28"/>
                    </a:lnTo>
                    <a:lnTo>
                      <a:pt x="7" y="20"/>
                    </a:lnTo>
                    <a:lnTo>
                      <a:pt x="13" y="14"/>
                    </a:lnTo>
                    <a:lnTo>
                      <a:pt x="19" y="8"/>
                    </a:lnTo>
                    <a:lnTo>
                      <a:pt x="23" y="6"/>
                    </a:lnTo>
                    <a:lnTo>
                      <a:pt x="28" y="4"/>
                    </a:lnTo>
                    <a:lnTo>
                      <a:pt x="36" y="0"/>
                    </a:lnTo>
                    <a:lnTo>
                      <a:pt x="40" y="0"/>
                    </a:lnTo>
                    <a:lnTo>
                      <a:pt x="45" y="0"/>
                    </a:lnTo>
                    <a:lnTo>
                      <a:pt x="53" y="0"/>
                    </a:lnTo>
                    <a:lnTo>
                      <a:pt x="61" y="4"/>
                    </a:lnTo>
                    <a:lnTo>
                      <a:pt x="69" y="6"/>
                    </a:lnTo>
                    <a:lnTo>
                      <a:pt x="76" y="12"/>
                    </a:lnTo>
                    <a:lnTo>
                      <a:pt x="82" y="18"/>
                    </a:lnTo>
                    <a:lnTo>
                      <a:pt x="85" y="26"/>
                    </a:lnTo>
                    <a:lnTo>
                      <a:pt x="88" y="34"/>
                    </a:lnTo>
                    <a:close/>
                  </a:path>
                </a:pathLst>
              </a:custGeom>
              <a:solidFill>
                <a:srgbClr val="F561AF"/>
              </a:solidFill>
              <a:ln w="9525">
                <a:noFill/>
                <a:round/>
                <a:headEnd/>
                <a:tailEnd/>
              </a:ln>
            </p:spPr>
            <p:txBody>
              <a:bodyPr/>
              <a:lstStyle/>
              <a:p>
                <a:endParaRPr lang="ru-RU"/>
              </a:p>
            </p:txBody>
          </p:sp>
          <p:sp>
            <p:nvSpPr>
              <p:cNvPr id="163439" name="Freeform 466"/>
              <p:cNvSpPr>
                <a:spLocks/>
              </p:cNvSpPr>
              <p:nvPr/>
            </p:nvSpPr>
            <p:spPr bwMode="auto">
              <a:xfrm>
                <a:off x="3257" y="3878"/>
                <a:ext cx="41" cy="56"/>
              </a:xfrm>
              <a:custGeom>
                <a:avLst/>
                <a:gdLst>
                  <a:gd name="T0" fmla="*/ 41 w 41"/>
                  <a:gd name="T1" fmla="*/ 0 h 56"/>
                  <a:gd name="T2" fmla="*/ 41 w 41"/>
                  <a:gd name="T3" fmla="*/ 18 h 56"/>
                  <a:gd name="T4" fmla="*/ 32 w 41"/>
                  <a:gd name="T5" fmla="*/ 37 h 56"/>
                  <a:gd name="T6" fmla="*/ 21 w 41"/>
                  <a:gd name="T7" fmla="*/ 48 h 56"/>
                  <a:gd name="T8" fmla="*/ 11 w 41"/>
                  <a:gd name="T9" fmla="*/ 55 h 56"/>
                  <a:gd name="T10" fmla="*/ 2 w 41"/>
                  <a:gd name="T11" fmla="*/ 56 h 56"/>
                  <a:gd name="T12" fmla="*/ 0 w 41"/>
                  <a:gd name="T13" fmla="*/ 50 h 56"/>
                  <a:gd name="T14" fmla="*/ 9 w 41"/>
                  <a:gd name="T15" fmla="*/ 48 h 56"/>
                  <a:gd name="T16" fmla="*/ 16 w 41"/>
                  <a:gd name="T17" fmla="*/ 44 h 56"/>
                  <a:gd name="T18" fmla="*/ 27 w 41"/>
                  <a:gd name="T19" fmla="*/ 32 h 56"/>
                  <a:gd name="T20" fmla="*/ 34 w 41"/>
                  <a:gd name="T21" fmla="*/ 17 h 56"/>
                  <a:gd name="T22" fmla="*/ 34 w 41"/>
                  <a:gd name="T23" fmla="*/ 0 h 56"/>
                  <a:gd name="T24" fmla="*/ 41 w 41"/>
                  <a:gd name="T25" fmla="*/ 0 h 5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1"/>
                  <a:gd name="T40" fmla="*/ 0 h 56"/>
                  <a:gd name="T41" fmla="*/ 41 w 41"/>
                  <a:gd name="T42" fmla="*/ 56 h 5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1" h="56">
                    <a:moveTo>
                      <a:pt x="41" y="0"/>
                    </a:moveTo>
                    <a:lnTo>
                      <a:pt x="41" y="18"/>
                    </a:lnTo>
                    <a:lnTo>
                      <a:pt x="32" y="37"/>
                    </a:lnTo>
                    <a:lnTo>
                      <a:pt x="21" y="48"/>
                    </a:lnTo>
                    <a:lnTo>
                      <a:pt x="11" y="55"/>
                    </a:lnTo>
                    <a:lnTo>
                      <a:pt x="2" y="56"/>
                    </a:lnTo>
                    <a:lnTo>
                      <a:pt x="0" y="50"/>
                    </a:lnTo>
                    <a:lnTo>
                      <a:pt x="9" y="48"/>
                    </a:lnTo>
                    <a:lnTo>
                      <a:pt x="16" y="44"/>
                    </a:lnTo>
                    <a:lnTo>
                      <a:pt x="27" y="32"/>
                    </a:lnTo>
                    <a:lnTo>
                      <a:pt x="34" y="17"/>
                    </a:lnTo>
                    <a:lnTo>
                      <a:pt x="34" y="0"/>
                    </a:lnTo>
                    <a:lnTo>
                      <a:pt x="41" y="0"/>
                    </a:lnTo>
                    <a:close/>
                  </a:path>
                </a:pathLst>
              </a:custGeom>
              <a:solidFill>
                <a:srgbClr val="F8BDD6"/>
              </a:solidFill>
              <a:ln w="9525">
                <a:noFill/>
                <a:round/>
                <a:headEnd/>
                <a:tailEnd/>
              </a:ln>
            </p:spPr>
            <p:txBody>
              <a:bodyPr/>
              <a:lstStyle/>
              <a:p>
                <a:endParaRPr lang="ru-RU"/>
              </a:p>
            </p:txBody>
          </p:sp>
          <p:sp>
            <p:nvSpPr>
              <p:cNvPr id="163440" name="Freeform 467"/>
              <p:cNvSpPr>
                <a:spLocks/>
              </p:cNvSpPr>
              <p:nvPr/>
            </p:nvSpPr>
            <p:spPr bwMode="auto">
              <a:xfrm>
                <a:off x="3205" y="3897"/>
                <a:ext cx="55" cy="39"/>
              </a:xfrm>
              <a:custGeom>
                <a:avLst/>
                <a:gdLst>
                  <a:gd name="T0" fmla="*/ 55 w 55"/>
                  <a:gd name="T1" fmla="*/ 37 h 39"/>
                  <a:gd name="T2" fmla="*/ 38 w 55"/>
                  <a:gd name="T3" fmla="*/ 39 h 39"/>
                  <a:gd name="T4" fmla="*/ 19 w 55"/>
                  <a:gd name="T5" fmla="*/ 31 h 39"/>
                  <a:gd name="T6" fmla="*/ 7 w 55"/>
                  <a:gd name="T7" fmla="*/ 19 h 39"/>
                  <a:gd name="T8" fmla="*/ 2 w 55"/>
                  <a:gd name="T9" fmla="*/ 13 h 39"/>
                  <a:gd name="T10" fmla="*/ 0 w 55"/>
                  <a:gd name="T11" fmla="*/ 4 h 39"/>
                  <a:gd name="T12" fmla="*/ 5 w 55"/>
                  <a:gd name="T13" fmla="*/ 0 h 39"/>
                  <a:gd name="T14" fmla="*/ 7 w 55"/>
                  <a:gd name="T15" fmla="*/ 8 h 39"/>
                  <a:gd name="T16" fmla="*/ 11 w 55"/>
                  <a:gd name="T17" fmla="*/ 14 h 39"/>
                  <a:gd name="T18" fmla="*/ 24 w 55"/>
                  <a:gd name="T19" fmla="*/ 26 h 39"/>
                  <a:gd name="T20" fmla="*/ 38 w 55"/>
                  <a:gd name="T21" fmla="*/ 33 h 39"/>
                  <a:gd name="T22" fmla="*/ 55 w 55"/>
                  <a:gd name="T23" fmla="*/ 31 h 39"/>
                  <a:gd name="T24" fmla="*/ 55 w 55"/>
                  <a:gd name="T25" fmla="*/ 37 h 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5"/>
                  <a:gd name="T40" fmla="*/ 0 h 39"/>
                  <a:gd name="T41" fmla="*/ 55 w 55"/>
                  <a:gd name="T42" fmla="*/ 39 h 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5" h="39">
                    <a:moveTo>
                      <a:pt x="55" y="37"/>
                    </a:moveTo>
                    <a:lnTo>
                      <a:pt x="38" y="39"/>
                    </a:lnTo>
                    <a:lnTo>
                      <a:pt x="19" y="31"/>
                    </a:lnTo>
                    <a:lnTo>
                      <a:pt x="7" y="19"/>
                    </a:lnTo>
                    <a:lnTo>
                      <a:pt x="2" y="13"/>
                    </a:lnTo>
                    <a:lnTo>
                      <a:pt x="0" y="4"/>
                    </a:lnTo>
                    <a:lnTo>
                      <a:pt x="5" y="0"/>
                    </a:lnTo>
                    <a:lnTo>
                      <a:pt x="7" y="8"/>
                    </a:lnTo>
                    <a:lnTo>
                      <a:pt x="11" y="14"/>
                    </a:lnTo>
                    <a:lnTo>
                      <a:pt x="24" y="26"/>
                    </a:lnTo>
                    <a:lnTo>
                      <a:pt x="38" y="33"/>
                    </a:lnTo>
                    <a:lnTo>
                      <a:pt x="55" y="31"/>
                    </a:lnTo>
                    <a:lnTo>
                      <a:pt x="55" y="37"/>
                    </a:lnTo>
                    <a:close/>
                  </a:path>
                </a:pathLst>
              </a:custGeom>
              <a:solidFill>
                <a:srgbClr val="F8BDD6"/>
              </a:solidFill>
              <a:ln w="9525">
                <a:noFill/>
                <a:round/>
                <a:headEnd/>
                <a:tailEnd/>
              </a:ln>
            </p:spPr>
            <p:txBody>
              <a:bodyPr/>
              <a:lstStyle/>
              <a:p>
                <a:endParaRPr lang="ru-RU"/>
              </a:p>
            </p:txBody>
          </p:sp>
          <p:sp>
            <p:nvSpPr>
              <p:cNvPr id="163441" name="Freeform 468"/>
              <p:cNvSpPr>
                <a:spLocks/>
              </p:cNvSpPr>
              <p:nvPr/>
            </p:nvSpPr>
            <p:spPr bwMode="auto">
              <a:xfrm>
                <a:off x="3259" y="3927"/>
                <a:ext cx="3" cy="7"/>
              </a:xfrm>
              <a:custGeom>
                <a:avLst/>
                <a:gdLst>
                  <a:gd name="T0" fmla="*/ 3 w 3"/>
                  <a:gd name="T1" fmla="*/ 7 h 7"/>
                  <a:gd name="T2" fmla="*/ 3 w 3"/>
                  <a:gd name="T3" fmla="*/ 0 h 7"/>
                  <a:gd name="T4" fmla="*/ 0 w 3"/>
                  <a:gd name="T5" fmla="*/ 0 h 7"/>
                  <a:gd name="T6" fmla="*/ 3 w 3"/>
                  <a:gd name="T7" fmla="*/ 7 h 7"/>
                  <a:gd name="T8" fmla="*/ 0 60000 65536"/>
                  <a:gd name="T9" fmla="*/ 0 60000 65536"/>
                  <a:gd name="T10" fmla="*/ 0 60000 65536"/>
                  <a:gd name="T11" fmla="*/ 0 60000 65536"/>
                  <a:gd name="T12" fmla="*/ 0 w 3"/>
                  <a:gd name="T13" fmla="*/ 0 h 7"/>
                  <a:gd name="T14" fmla="*/ 3 w 3"/>
                  <a:gd name="T15" fmla="*/ 7 h 7"/>
                </a:gdLst>
                <a:ahLst/>
                <a:cxnLst>
                  <a:cxn ang="T8">
                    <a:pos x="T0" y="T1"/>
                  </a:cxn>
                  <a:cxn ang="T9">
                    <a:pos x="T2" y="T3"/>
                  </a:cxn>
                  <a:cxn ang="T10">
                    <a:pos x="T4" y="T5"/>
                  </a:cxn>
                  <a:cxn ang="T11">
                    <a:pos x="T6" y="T7"/>
                  </a:cxn>
                </a:cxnLst>
                <a:rect l="T12" t="T13" r="T14" b="T15"/>
                <a:pathLst>
                  <a:path w="3" h="7">
                    <a:moveTo>
                      <a:pt x="3" y="7"/>
                    </a:moveTo>
                    <a:lnTo>
                      <a:pt x="3" y="0"/>
                    </a:lnTo>
                    <a:lnTo>
                      <a:pt x="0" y="0"/>
                    </a:lnTo>
                    <a:lnTo>
                      <a:pt x="3" y="7"/>
                    </a:lnTo>
                    <a:close/>
                  </a:path>
                </a:pathLst>
              </a:custGeom>
              <a:solidFill>
                <a:srgbClr val="F8BDD6"/>
              </a:solidFill>
              <a:ln w="9525">
                <a:noFill/>
                <a:round/>
                <a:headEnd/>
                <a:tailEnd/>
              </a:ln>
            </p:spPr>
            <p:txBody>
              <a:bodyPr/>
              <a:lstStyle/>
              <a:p>
                <a:endParaRPr lang="ru-RU"/>
              </a:p>
            </p:txBody>
          </p:sp>
          <p:sp>
            <p:nvSpPr>
              <p:cNvPr id="163442" name="Freeform 469"/>
              <p:cNvSpPr>
                <a:spLocks/>
              </p:cNvSpPr>
              <p:nvPr/>
            </p:nvSpPr>
            <p:spPr bwMode="auto">
              <a:xfrm>
                <a:off x="3205" y="3843"/>
                <a:ext cx="38" cy="54"/>
              </a:xfrm>
              <a:custGeom>
                <a:avLst/>
                <a:gdLst>
                  <a:gd name="T0" fmla="*/ 0 w 38"/>
                  <a:gd name="T1" fmla="*/ 54 h 54"/>
                  <a:gd name="T2" fmla="*/ 0 w 38"/>
                  <a:gd name="T3" fmla="*/ 39 h 54"/>
                  <a:gd name="T4" fmla="*/ 7 w 38"/>
                  <a:gd name="T5" fmla="*/ 19 h 54"/>
                  <a:gd name="T6" fmla="*/ 18 w 38"/>
                  <a:gd name="T7" fmla="*/ 7 h 54"/>
                  <a:gd name="T8" fmla="*/ 27 w 38"/>
                  <a:gd name="T9" fmla="*/ 3 h 54"/>
                  <a:gd name="T10" fmla="*/ 34 w 38"/>
                  <a:gd name="T11" fmla="*/ 0 h 54"/>
                  <a:gd name="T12" fmla="*/ 38 w 38"/>
                  <a:gd name="T13" fmla="*/ 5 h 54"/>
                  <a:gd name="T14" fmla="*/ 29 w 38"/>
                  <a:gd name="T15" fmla="*/ 9 h 54"/>
                  <a:gd name="T16" fmla="*/ 22 w 38"/>
                  <a:gd name="T17" fmla="*/ 11 h 54"/>
                  <a:gd name="T18" fmla="*/ 11 w 38"/>
                  <a:gd name="T19" fmla="*/ 24 h 54"/>
                  <a:gd name="T20" fmla="*/ 5 w 38"/>
                  <a:gd name="T21" fmla="*/ 39 h 54"/>
                  <a:gd name="T22" fmla="*/ 7 w 38"/>
                  <a:gd name="T23" fmla="*/ 54 h 54"/>
                  <a:gd name="T24" fmla="*/ 0 w 38"/>
                  <a:gd name="T25" fmla="*/ 54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8"/>
                  <a:gd name="T40" fmla="*/ 0 h 54"/>
                  <a:gd name="T41" fmla="*/ 38 w 38"/>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8" h="54">
                    <a:moveTo>
                      <a:pt x="0" y="54"/>
                    </a:moveTo>
                    <a:lnTo>
                      <a:pt x="0" y="39"/>
                    </a:lnTo>
                    <a:lnTo>
                      <a:pt x="7" y="19"/>
                    </a:lnTo>
                    <a:lnTo>
                      <a:pt x="18" y="7"/>
                    </a:lnTo>
                    <a:lnTo>
                      <a:pt x="27" y="3"/>
                    </a:lnTo>
                    <a:lnTo>
                      <a:pt x="34" y="0"/>
                    </a:lnTo>
                    <a:lnTo>
                      <a:pt x="38" y="5"/>
                    </a:lnTo>
                    <a:lnTo>
                      <a:pt x="29" y="9"/>
                    </a:lnTo>
                    <a:lnTo>
                      <a:pt x="22" y="11"/>
                    </a:lnTo>
                    <a:lnTo>
                      <a:pt x="11" y="24"/>
                    </a:lnTo>
                    <a:lnTo>
                      <a:pt x="5" y="39"/>
                    </a:lnTo>
                    <a:lnTo>
                      <a:pt x="7" y="54"/>
                    </a:lnTo>
                    <a:lnTo>
                      <a:pt x="0" y="54"/>
                    </a:lnTo>
                    <a:close/>
                  </a:path>
                </a:pathLst>
              </a:custGeom>
              <a:solidFill>
                <a:srgbClr val="F8BDD6"/>
              </a:solidFill>
              <a:ln w="9525">
                <a:noFill/>
                <a:round/>
                <a:headEnd/>
                <a:tailEnd/>
              </a:ln>
            </p:spPr>
            <p:txBody>
              <a:bodyPr/>
              <a:lstStyle/>
              <a:p>
                <a:endParaRPr lang="ru-RU"/>
              </a:p>
            </p:txBody>
          </p:sp>
          <p:sp>
            <p:nvSpPr>
              <p:cNvPr id="163443" name="Freeform 470"/>
              <p:cNvSpPr>
                <a:spLocks/>
              </p:cNvSpPr>
              <p:nvPr/>
            </p:nvSpPr>
            <p:spPr bwMode="auto">
              <a:xfrm>
                <a:off x="3207" y="3897"/>
                <a:ext cx="6" cy="2"/>
              </a:xfrm>
              <a:custGeom>
                <a:avLst/>
                <a:gdLst>
                  <a:gd name="T0" fmla="*/ 0 w 6"/>
                  <a:gd name="T1" fmla="*/ 2 h 2"/>
                  <a:gd name="T2" fmla="*/ 0 w 6"/>
                  <a:gd name="T3" fmla="*/ 1 h 2"/>
                  <a:gd name="T4" fmla="*/ 6 w 6"/>
                  <a:gd name="T5" fmla="*/ 1 h 2"/>
                  <a:gd name="T6" fmla="*/ 4 w 6"/>
                  <a:gd name="T7" fmla="*/ 0 h 2"/>
                  <a:gd name="T8" fmla="*/ 0 w 6"/>
                  <a:gd name="T9" fmla="*/ 2 h 2"/>
                  <a:gd name="T10" fmla="*/ 0 60000 65536"/>
                  <a:gd name="T11" fmla="*/ 0 60000 65536"/>
                  <a:gd name="T12" fmla="*/ 0 60000 65536"/>
                  <a:gd name="T13" fmla="*/ 0 60000 65536"/>
                  <a:gd name="T14" fmla="*/ 0 60000 65536"/>
                  <a:gd name="T15" fmla="*/ 0 w 6"/>
                  <a:gd name="T16" fmla="*/ 0 h 2"/>
                  <a:gd name="T17" fmla="*/ 6 w 6"/>
                  <a:gd name="T18" fmla="*/ 2 h 2"/>
                </a:gdLst>
                <a:ahLst/>
                <a:cxnLst>
                  <a:cxn ang="T10">
                    <a:pos x="T0" y="T1"/>
                  </a:cxn>
                  <a:cxn ang="T11">
                    <a:pos x="T2" y="T3"/>
                  </a:cxn>
                  <a:cxn ang="T12">
                    <a:pos x="T4" y="T5"/>
                  </a:cxn>
                  <a:cxn ang="T13">
                    <a:pos x="T6" y="T7"/>
                  </a:cxn>
                  <a:cxn ang="T14">
                    <a:pos x="T8" y="T9"/>
                  </a:cxn>
                </a:cxnLst>
                <a:rect l="T15" t="T16" r="T17" b="T18"/>
                <a:pathLst>
                  <a:path w="6" h="2">
                    <a:moveTo>
                      <a:pt x="0" y="2"/>
                    </a:moveTo>
                    <a:lnTo>
                      <a:pt x="0" y="1"/>
                    </a:lnTo>
                    <a:lnTo>
                      <a:pt x="6" y="1"/>
                    </a:lnTo>
                    <a:lnTo>
                      <a:pt x="4" y="0"/>
                    </a:lnTo>
                    <a:lnTo>
                      <a:pt x="0" y="2"/>
                    </a:lnTo>
                    <a:close/>
                  </a:path>
                </a:pathLst>
              </a:custGeom>
              <a:solidFill>
                <a:srgbClr val="F8BDD6"/>
              </a:solidFill>
              <a:ln w="9525">
                <a:noFill/>
                <a:round/>
                <a:headEnd/>
                <a:tailEnd/>
              </a:ln>
            </p:spPr>
            <p:txBody>
              <a:bodyPr/>
              <a:lstStyle/>
              <a:p>
                <a:endParaRPr lang="ru-RU"/>
              </a:p>
            </p:txBody>
          </p:sp>
          <p:sp>
            <p:nvSpPr>
              <p:cNvPr id="163444" name="Freeform 471"/>
              <p:cNvSpPr>
                <a:spLocks/>
              </p:cNvSpPr>
              <p:nvPr/>
            </p:nvSpPr>
            <p:spPr bwMode="auto">
              <a:xfrm>
                <a:off x="3243" y="3843"/>
                <a:ext cx="56" cy="37"/>
              </a:xfrm>
              <a:custGeom>
                <a:avLst/>
                <a:gdLst>
                  <a:gd name="T0" fmla="*/ 0 w 56"/>
                  <a:gd name="T1" fmla="*/ 0 h 37"/>
                  <a:gd name="T2" fmla="*/ 19 w 56"/>
                  <a:gd name="T3" fmla="*/ 0 h 37"/>
                  <a:gd name="T4" fmla="*/ 35 w 56"/>
                  <a:gd name="T5" fmla="*/ 7 h 37"/>
                  <a:gd name="T6" fmla="*/ 48 w 56"/>
                  <a:gd name="T7" fmla="*/ 17 h 37"/>
                  <a:gd name="T8" fmla="*/ 55 w 56"/>
                  <a:gd name="T9" fmla="*/ 27 h 37"/>
                  <a:gd name="T10" fmla="*/ 56 w 56"/>
                  <a:gd name="T11" fmla="*/ 35 h 37"/>
                  <a:gd name="T12" fmla="*/ 50 w 56"/>
                  <a:gd name="T13" fmla="*/ 37 h 37"/>
                  <a:gd name="T14" fmla="*/ 48 w 56"/>
                  <a:gd name="T15" fmla="*/ 29 h 37"/>
                  <a:gd name="T16" fmla="*/ 43 w 56"/>
                  <a:gd name="T17" fmla="*/ 21 h 37"/>
                  <a:gd name="T18" fmla="*/ 31 w 56"/>
                  <a:gd name="T19" fmla="*/ 11 h 37"/>
                  <a:gd name="T20" fmla="*/ 16 w 56"/>
                  <a:gd name="T21" fmla="*/ 5 h 37"/>
                  <a:gd name="T22" fmla="*/ 0 w 56"/>
                  <a:gd name="T23" fmla="*/ 7 h 37"/>
                  <a:gd name="T24" fmla="*/ 0 w 56"/>
                  <a:gd name="T25" fmla="*/ 0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6"/>
                  <a:gd name="T40" fmla="*/ 0 h 37"/>
                  <a:gd name="T41" fmla="*/ 56 w 56"/>
                  <a:gd name="T42" fmla="*/ 37 h 3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6" h="37">
                    <a:moveTo>
                      <a:pt x="0" y="0"/>
                    </a:moveTo>
                    <a:lnTo>
                      <a:pt x="19" y="0"/>
                    </a:lnTo>
                    <a:lnTo>
                      <a:pt x="35" y="7"/>
                    </a:lnTo>
                    <a:lnTo>
                      <a:pt x="48" y="17"/>
                    </a:lnTo>
                    <a:lnTo>
                      <a:pt x="55" y="27"/>
                    </a:lnTo>
                    <a:lnTo>
                      <a:pt x="56" y="35"/>
                    </a:lnTo>
                    <a:lnTo>
                      <a:pt x="50" y="37"/>
                    </a:lnTo>
                    <a:lnTo>
                      <a:pt x="48" y="29"/>
                    </a:lnTo>
                    <a:lnTo>
                      <a:pt x="43" y="21"/>
                    </a:lnTo>
                    <a:lnTo>
                      <a:pt x="31" y="11"/>
                    </a:lnTo>
                    <a:lnTo>
                      <a:pt x="16" y="5"/>
                    </a:lnTo>
                    <a:lnTo>
                      <a:pt x="0" y="7"/>
                    </a:lnTo>
                    <a:lnTo>
                      <a:pt x="0" y="0"/>
                    </a:lnTo>
                    <a:close/>
                  </a:path>
                </a:pathLst>
              </a:custGeom>
              <a:solidFill>
                <a:srgbClr val="F8BDD6"/>
              </a:solidFill>
              <a:ln w="9525">
                <a:noFill/>
                <a:round/>
                <a:headEnd/>
                <a:tailEnd/>
              </a:ln>
            </p:spPr>
            <p:txBody>
              <a:bodyPr/>
              <a:lstStyle/>
              <a:p>
                <a:endParaRPr lang="ru-RU"/>
              </a:p>
            </p:txBody>
          </p:sp>
          <p:sp>
            <p:nvSpPr>
              <p:cNvPr id="163445" name="Freeform 472"/>
              <p:cNvSpPr>
                <a:spLocks/>
              </p:cNvSpPr>
              <p:nvPr/>
            </p:nvSpPr>
            <p:spPr bwMode="auto">
              <a:xfrm>
                <a:off x="3241" y="3843"/>
                <a:ext cx="3" cy="7"/>
              </a:xfrm>
              <a:custGeom>
                <a:avLst/>
                <a:gdLst>
                  <a:gd name="T0" fmla="*/ 0 w 3"/>
                  <a:gd name="T1" fmla="*/ 0 h 7"/>
                  <a:gd name="T2" fmla="*/ 2 w 3"/>
                  <a:gd name="T3" fmla="*/ 0 h 7"/>
                  <a:gd name="T4" fmla="*/ 2 w 3"/>
                  <a:gd name="T5" fmla="*/ 7 h 7"/>
                  <a:gd name="T6" fmla="*/ 3 w 3"/>
                  <a:gd name="T7" fmla="*/ 5 h 7"/>
                  <a:gd name="T8" fmla="*/ 0 w 3"/>
                  <a:gd name="T9" fmla="*/ 0 h 7"/>
                  <a:gd name="T10" fmla="*/ 0 60000 65536"/>
                  <a:gd name="T11" fmla="*/ 0 60000 65536"/>
                  <a:gd name="T12" fmla="*/ 0 60000 65536"/>
                  <a:gd name="T13" fmla="*/ 0 60000 65536"/>
                  <a:gd name="T14" fmla="*/ 0 60000 65536"/>
                  <a:gd name="T15" fmla="*/ 0 w 3"/>
                  <a:gd name="T16" fmla="*/ 0 h 7"/>
                  <a:gd name="T17" fmla="*/ 3 w 3"/>
                  <a:gd name="T18" fmla="*/ 7 h 7"/>
                </a:gdLst>
                <a:ahLst/>
                <a:cxnLst>
                  <a:cxn ang="T10">
                    <a:pos x="T0" y="T1"/>
                  </a:cxn>
                  <a:cxn ang="T11">
                    <a:pos x="T2" y="T3"/>
                  </a:cxn>
                  <a:cxn ang="T12">
                    <a:pos x="T4" y="T5"/>
                  </a:cxn>
                  <a:cxn ang="T13">
                    <a:pos x="T6" y="T7"/>
                  </a:cxn>
                  <a:cxn ang="T14">
                    <a:pos x="T8" y="T9"/>
                  </a:cxn>
                </a:cxnLst>
                <a:rect l="T15" t="T16" r="T17" b="T18"/>
                <a:pathLst>
                  <a:path w="3" h="7">
                    <a:moveTo>
                      <a:pt x="0" y="0"/>
                    </a:moveTo>
                    <a:lnTo>
                      <a:pt x="2" y="0"/>
                    </a:lnTo>
                    <a:lnTo>
                      <a:pt x="2" y="7"/>
                    </a:lnTo>
                    <a:lnTo>
                      <a:pt x="3" y="5"/>
                    </a:lnTo>
                    <a:lnTo>
                      <a:pt x="0" y="0"/>
                    </a:lnTo>
                    <a:close/>
                  </a:path>
                </a:pathLst>
              </a:custGeom>
              <a:solidFill>
                <a:srgbClr val="F8BDD6"/>
              </a:solidFill>
              <a:ln w="9525">
                <a:noFill/>
                <a:round/>
                <a:headEnd/>
                <a:tailEnd/>
              </a:ln>
            </p:spPr>
            <p:txBody>
              <a:bodyPr/>
              <a:lstStyle/>
              <a:p>
                <a:endParaRPr lang="ru-RU"/>
              </a:p>
            </p:txBody>
          </p:sp>
          <p:sp>
            <p:nvSpPr>
              <p:cNvPr id="163446" name="Freeform 473"/>
              <p:cNvSpPr>
                <a:spLocks/>
              </p:cNvSpPr>
              <p:nvPr/>
            </p:nvSpPr>
            <p:spPr bwMode="auto">
              <a:xfrm>
                <a:off x="3290" y="3878"/>
                <a:ext cx="8" cy="2"/>
              </a:xfrm>
              <a:custGeom>
                <a:avLst/>
                <a:gdLst>
                  <a:gd name="T0" fmla="*/ 8 w 8"/>
                  <a:gd name="T1" fmla="*/ 0 h 2"/>
                  <a:gd name="T2" fmla="*/ 0 w 8"/>
                  <a:gd name="T3" fmla="*/ 1 h 2"/>
                  <a:gd name="T4" fmla="*/ 0 w 8"/>
                  <a:gd name="T5" fmla="*/ 2 h 2"/>
                  <a:gd name="T6" fmla="*/ 8 w 8"/>
                  <a:gd name="T7" fmla="*/ 0 h 2"/>
                  <a:gd name="T8" fmla="*/ 0 60000 65536"/>
                  <a:gd name="T9" fmla="*/ 0 60000 65536"/>
                  <a:gd name="T10" fmla="*/ 0 60000 65536"/>
                  <a:gd name="T11" fmla="*/ 0 60000 65536"/>
                  <a:gd name="T12" fmla="*/ 0 w 8"/>
                  <a:gd name="T13" fmla="*/ 0 h 2"/>
                  <a:gd name="T14" fmla="*/ 8 w 8"/>
                  <a:gd name="T15" fmla="*/ 2 h 2"/>
                </a:gdLst>
                <a:ahLst/>
                <a:cxnLst>
                  <a:cxn ang="T8">
                    <a:pos x="T0" y="T1"/>
                  </a:cxn>
                  <a:cxn ang="T9">
                    <a:pos x="T2" y="T3"/>
                  </a:cxn>
                  <a:cxn ang="T10">
                    <a:pos x="T4" y="T5"/>
                  </a:cxn>
                  <a:cxn ang="T11">
                    <a:pos x="T6" y="T7"/>
                  </a:cxn>
                </a:cxnLst>
                <a:rect l="T12" t="T13" r="T14" b="T15"/>
                <a:pathLst>
                  <a:path w="8" h="2">
                    <a:moveTo>
                      <a:pt x="8" y="0"/>
                    </a:moveTo>
                    <a:lnTo>
                      <a:pt x="0" y="1"/>
                    </a:lnTo>
                    <a:lnTo>
                      <a:pt x="0" y="2"/>
                    </a:lnTo>
                    <a:lnTo>
                      <a:pt x="8" y="0"/>
                    </a:lnTo>
                    <a:close/>
                  </a:path>
                </a:pathLst>
              </a:custGeom>
              <a:solidFill>
                <a:srgbClr val="F8BDD6"/>
              </a:solidFill>
              <a:ln w="9525">
                <a:noFill/>
                <a:round/>
                <a:headEnd/>
                <a:tailEnd/>
              </a:ln>
            </p:spPr>
            <p:txBody>
              <a:bodyPr/>
              <a:lstStyle/>
              <a:p>
                <a:endParaRPr lang="ru-RU"/>
              </a:p>
            </p:txBody>
          </p:sp>
          <p:sp>
            <p:nvSpPr>
              <p:cNvPr id="163447" name="Freeform 474"/>
              <p:cNvSpPr>
                <a:spLocks/>
              </p:cNvSpPr>
              <p:nvPr/>
            </p:nvSpPr>
            <p:spPr bwMode="auto">
              <a:xfrm>
                <a:off x="3287" y="3830"/>
                <a:ext cx="90" cy="87"/>
              </a:xfrm>
              <a:custGeom>
                <a:avLst/>
                <a:gdLst>
                  <a:gd name="T0" fmla="*/ 89 w 90"/>
                  <a:gd name="T1" fmla="*/ 34 h 87"/>
                  <a:gd name="T2" fmla="*/ 90 w 90"/>
                  <a:gd name="T3" fmla="*/ 40 h 87"/>
                  <a:gd name="T4" fmla="*/ 90 w 90"/>
                  <a:gd name="T5" fmla="*/ 42 h 87"/>
                  <a:gd name="T6" fmla="*/ 89 w 90"/>
                  <a:gd name="T7" fmla="*/ 52 h 87"/>
                  <a:gd name="T8" fmla="*/ 89 w 90"/>
                  <a:gd name="T9" fmla="*/ 55 h 87"/>
                  <a:gd name="T10" fmla="*/ 87 w 90"/>
                  <a:gd name="T11" fmla="*/ 60 h 87"/>
                  <a:gd name="T12" fmla="*/ 82 w 90"/>
                  <a:gd name="T13" fmla="*/ 66 h 87"/>
                  <a:gd name="T14" fmla="*/ 78 w 90"/>
                  <a:gd name="T15" fmla="*/ 73 h 87"/>
                  <a:gd name="T16" fmla="*/ 71 w 90"/>
                  <a:gd name="T17" fmla="*/ 79 h 87"/>
                  <a:gd name="T18" fmla="*/ 66 w 90"/>
                  <a:gd name="T19" fmla="*/ 81 h 87"/>
                  <a:gd name="T20" fmla="*/ 63 w 90"/>
                  <a:gd name="T21" fmla="*/ 84 h 87"/>
                  <a:gd name="T22" fmla="*/ 55 w 90"/>
                  <a:gd name="T23" fmla="*/ 86 h 87"/>
                  <a:gd name="T24" fmla="*/ 50 w 90"/>
                  <a:gd name="T25" fmla="*/ 87 h 87"/>
                  <a:gd name="T26" fmla="*/ 46 w 90"/>
                  <a:gd name="T27" fmla="*/ 87 h 87"/>
                  <a:gd name="T28" fmla="*/ 38 w 90"/>
                  <a:gd name="T29" fmla="*/ 86 h 87"/>
                  <a:gd name="T30" fmla="*/ 28 w 90"/>
                  <a:gd name="T31" fmla="*/ 84 h 87"/>
                  <a:gd name="T32" fmla="*/ 21 w 90"/>
                  <a:gd name="T33" fmla="*/ 80 h 87"/>
                  <a:gd name="T34" fmla="*/ 13 w 90"/>
                  <a:gd name="T35" fmla="*/ 74 h 87"/>
                  <a:gd name="T36" fmla="*/ 8 w 90"/>
                  <a:gd name="T37" fmla="*/ 68 h 87"/>
                  <a:gd name="T38" fmla="*/ 4 w 90"/>
                  <a:gd name="T39" fmla="*/ 60 h 87"/>
                  <a:gd name="T40" fmla="*/ 0 w 90"/>
                  <a:gd name="T41" fmla="*/ 53 h 87"/>
                  <a:gd name="T42" fmla="*/ 0 w 90"/>
                  <a:gd name="T43" fmla="*/ 47 h 87"/>
                  <a:gd name="T44" fmla="*/ 0 w 90"/>
                  <a:gd name="T45" fmla="*/ 44 h 87"/>
                  <a:gd name="T46" fmla="*/ 0 w 90"/>
                  <a:gd name="T47" fmla="*/ 34 h 87"/>
                  <a:gd name="T48" fmla="*/ 2 w 90"/>
                  <a:gd name="T49" fmla="*/ 32 h 87"/>
                  <a:gd name="T50" fmla="*/ 4 w 90"/>
                  <a:gd name="T51" fmla="*/ 27 h 87"/>
                  <a:gd name="T52" fmla="*/ 7 w 90"/>
                  <a:gd name="T53" fmla="*/ 20 h 87"/>
                  <a:gd name="T54" fmla="*/ 13 w 90"/>
                  <a:gd name="T55" fmla="*/ 14 h 87"/>
                  <a:gd name="T56" fmla="*/ 19 w 90"/>
                  <a:gd name="T57" fmla="*/ 7 h 87"/>
                  <a:gd name="T58" fmla="*/ 23 w 90"/>
                  <a:gd name="T59" fmla="*/ 6 h 87"/>
                  <a:gd name="T60" fmla="*/ 28 w 90"/>
                  <a:gd name="T61" fmla="*/ 4 h 87"/>
                  <a:gd name="T62" fmla="*/ 36 w 90"/>
                  <a:gd name="T63" fmla="*/ 1 h 87"/>
                  <a:gd name="T64" fmla="*/ 40 w 90"/>
                  <a:gd name="T65" fmla="*/ 0 h 87"/>
                  <a:gd name="T66" fmla="*/ 45 w 90"/>
                  <a:gd name="T67" fmla="*/ 0 h 87"/>
                  <a:gd name="T68" fmla="*/ 53 w 90"/>
                  <a:gd name="T69" fmla="*/ 1 h 87"/>
                  <a:gd name="T70" fmla="*/ 61 w 90"/>
                  <a:gd name="T71" fmla="*/ 2 h 87"/>
                  <a:gd name="T72" fmla="*/ 69 w 90"/>
                  <a:gd name="T73" fmla="*/ 7 h 87"/>
                  <a:gd name="T74" fmla="*/ 76 w 90"/>
                  <a:gd name="T75" fmla="*/ 12 h 87"/>
                  <a:gd name="T76" fmla="*/ 82 w 90"/>
                  <a:gd name="T77" fmla="*/ 19 h 87"/>
                  <a:gd name="T78" fmla="*/ 85 w 90"/>
                  <a:gd name="T79" fmla="*/ 26 h 87"/>
                  <a:gd name="T80" fmla="*/ 89 w 90"/>
                  <a:gd name="T81" fmla="*/ 34 h 8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0"/>
                  <a:gd name="T124" fmla="*/ 0 h 87"/>
                  <a:gd name="T125" fmla="*/ 90 w 90"/>
                  <a:gd name="T126" fmla="*/ 87 h 8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0" h="87">
                    <a:moveTo>
                      <a:pt x="89" y="34"/>
                    </a:moveTo>
                    <a:lnTo>
                      <a:pt x="90" y="40"/>
                    </a:lnTo>
                    <a:lnTo>
                      <a:pt x="90" y="42"/>
                    </a:lnTo>
                    <a:lnTo>
                      <a:pt x="89" y="52"/>
                    </a:lnTo>
                    <a:lnTo>
                      <a:pt x="89" y="55"/>
                    </a:lnTo>
                    <a:lnTo>
                      <a:pt x="87" y="60"/>
                    </a:lnTo>
                    <a:lnTo>
                      <a:pt x="82" y="66"/>
                    </a:lnTo>
                    <a:lnTo>
                      <a:pt x="78" y="73"/>
                    </a:lnTo>
                    <a:lnTo>
                      <a:pt x="71" y="79"/>
                    </a:lnTo>
                    <a:lnTo>
                      <a:pt x="66" y="81"/>
                    </a:lnTo>
                    <a:lnTo>
                      <a:pt x="63" y="84"/>
                    </a:lnTo>
                    <a:lnTo>
                      <a:pt x="55" y="86"/>
                    </a:lnTo>
                    <a:lnTo>
                      <a:pt x="50" y="87"/>
                    </a:lnTo>
                    <a:lnTo>
                      <a:pt x="46" y="87"/>
                    </a:lnTo>
                    <a:lnTo>
                      <a:pt x="38" y="86"/>
                    </a:lnTo>
                    <a:lnTo>
                      <a:pt x="28" y="84"/>
                    </a:lnTo>
                    <a:lnTo>
                      <a:pt x="21" y="80"/>
                    </a:lnTo>
                    <a:lnTo>
                      <a:pt x="13" y="74"/>
                    </a:lnTo>
                    <a:lnTo>
                      <a:pt x="8" y="68"/>
                    </a:lnTo>
                    <a:lnTo>
                      <a:pt x="4" y="60"/>
                    </a:lnTo>
                    <a:lnTo>
                      <a:pt x="0" y="53"/>
                    </a:lnTo>
                    <a:lnTo>
                      <a:pt x="0" y="47"/>
                    </a:lnTo>
                    <a:lnTo>
                      <a:pt x="0" y="44"/>
                    </a:lnTo>
                    <a:lnTo>
                      <a:pt x="0" y="34"/>
                    </a:lnTo>
                    <a:lnTo>
                      <a:pt x="2" y="32"/>
                    </a:lnTo>
                    <a:lnTo>
                      <a:pt x="4" y="27"/>
                    </a:lnTo>
                    <a:lnTo>
                      <a:pt x="7" y="20"/>
                    </a:lnTo>
                    <a:lnTo>
                      <a:pt x="13" y="14"/>
                    </a:lnTo>
                    <a:lnTo>
                      <a:pt x="19" y="7"/>
                    </a:lnTo>
                    <a:lnTo>
                      <a:pt x="23" y="6"/>
                    </a:lnTo>
                    <a:lnTo>
                      <a:pt x="28" y="4"/>
                    </a:lnTo>
                    <a:lnTo>
                      <a:pt x="36" y="1"/>
                    </a:lnTo>
                    <a:lnTo>
                      <a:pt x="40" y="0"/>
                    </a:lnTo>
                    <a:lnTo>
                      <a:pt x="45" y="0"/>
                    </a:lnTo>
                    <a:lnTo>
                      <a:pt x="53" y="1"/>
                    </a:lnTo>
                    <a:lnTo>
                      <a:pt x="61" y="2"/>
                    </a:lnTo>
                    <a:lnTo>
                      <a:pt x="69" y="7"/>
                    </a:lnTo>
                    <a:lnTo>
                      <a:pt x="76" y="12"/>
                    </a:lnTo>
                    <a:lnTo>
                      <a:pt x="82" y="19"/>
                    </a:lnTo>
                    <a:lnTo>
                      <a:pt x="85" y="26"/>
                    </a:lnTo>
                    <a:lnTo>
                      <a:pt x="89" y="34"/>
                    </a:lnTo>
                    <a:close/>
                  </a:path>
                </a:pathLst>
              </a:custGeom>
              <a:solidFill>
                <a:srgbClr val="F561AF"/>
              </a:solidFill>
              <a:ln w="9525">
                <a:noFill/>
                <a:round/>
                <a:headEnd/>
                <a:tailEnd/>
              </a:ln>
            </p:spPr>
            <p:txBody>
              <a:bodyPr/>
              <a:lstStyle/>
              <a:p>
                <a:endParaRPr lang="ru-RU"/>
              </a:p>
            </p:txBody>
          </p:sp>
          <p:sp>
            <p:nvSpPr>
              <p:cNvPr id="163448" name="Freeform 475"/>
              <p:cNvSpPr>
                <a:spLocks/>
              </p:cNvSpPr>
              <p:nvPr/>
            </p:nvSpPr>
            <p:spPr bwMode="auto">
              <a:xfrm>
                <a:off x="3340" y="3863"/>
                <a:ext cx="37" cy="54"/>
              </a:xfrm>
              <a:custGeom>
                <a:avLst/>
                <a:gdLst>
                  <a:gd name="T0" fmla="*/ 37 w 37"/>
                  <a:gd name="T1" fmla="*/ 0 h 54"/>
                  <a:gd name="T2" fmla="*/ 37 w 37"/>
                  <a:gd name="T3" fmla="*/ 18 h 54"/>
                  <a:gd name="T4" fmla="*/ 29 w 37"/>
                  <a:gd name="T5" fmla="*/ 34 h 54"/>
                  <a:gd name="T6" fmla="*/ 18 w 37"/>
                  <a:gd name="T7" fmla="*/ 47 h 54"/>
                  <a:gd name="T8" fmla="*/ 9 w 37"/>
                  <a:gd name="T9" fmla="*/ 51 h 54"/>
                  <a:gd name="T10" fmla="*/ 1 w 37"/>
                  <a:gd name="T11" fmla="*/ 54 h 54"/>
                  <a:gd name="T12" fmla="*/ 0 w 37"/>
                  <a:gd name="T13" fmla="*/ 48 h 54"/>
                  <a:gd name="T14" fmla="*/ 7 w 37"/>
                  <a:gd name="T15" fmla="*/ 45 h 54"/>
                  <a:gd name="T16" fmla="*/ 14 w 37"/>
                  <a:gd name="T17" fmla="*/ 42 h 54"/>
                  <a:gd name="T18" fmla="*/ 25 w 37"/>
                  <a:gd name="T19" fmla="*/ 29 h 54"/>
                  <a:gd name="T20" fmla="*/ 31 w 37"/>
                  <a:gd name="T21" fmla="*/ 17 h 54"/>
                  <a:gd name="T22" fmla="*/ 31 w 37"/>
                  <a:gd name="T23" fmla="*/ 0 h 54"/>
                  <a:gd name="T24" fmla="*/ 37 w 37"/>
                  <a:gd name="T25" fmla="*/ 0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7"/>
                  <a:gd name="T40" fmla="*/ 0 h 54"/>
                  <a:gd name="T41" fmla="*/ 37 w 37"/>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7" h="54">
                    <a:moveTo>
                      <a:pt x="37" y="0"/>
                    </a:moveTo>
                    <a:lnTo>
                      <a:pt x="37" y="18"/>
                    </a:lnTo>
                    <a:lnTo>
                      <a:pt x="29" y="34"/>
                    </a:lnTo>
                    <a:lnTo>
                      <a:pt x="18" y="47"/>
                    </a:lnTo>
                    <a:lnTo>
                      <a:pt x="9" y="51"/>
                    </a:lnTo>
                    <a:lnTo>
                      <a:pt x="1" y="54"/>
                    </a:lnTo>
                    <a:lnTo>
                      <a:pt x="0" y="48"/>
                    </a:lnTo>
                    <a:lnTo>
                      <a:pt x="7" y="45"/>
                    </a:lnTo>
                    <a:lnTo>
                      <a:pt x="14" y="42"/>
                    </a:lnTo>
                    <a:lnTo>
                      <a:pt x="25" y="29"/>
                    </a:lnTo>
                    <a:lnTo>
                      <a:pt x="31" y="17"/>
                    </a:lnTo>
                    <a:lnTo>
                      <a:pt x="31" y="0"/>
                    </a:lnTo>
                    <a:lnTo>
                      <a:pt x="37" y="0"/>
                    </a:lnTo>
                    <a:close/>
                  </a:path>
                </a:pathLst>
              </a:custGeom>
              <a:solidFill>
                <a:srgbClr val="F8BDD6"/>
              </a:solidFill>
              <a:ln w="9525">
                <a:noFill/>
                <a:round/>
                <a:headEnd/>
                <a:tailEnd/>
              </a:ln>
            </p:spPr>
            <p:txBody>
              <a:bodyPr/>
              <a:lstStyle/>
              <a:p>
                <a:endParaRPr lang="ru-RU"/>
              </a:p>
            </p:txBody>
          </p:sp>
          <p:sp>
            <p:nvSpPr>
              <p:cNvPr id="163449" name="Freeform 476"/>
              <p:cNvSpPr>
                <a:spLocks/>
              </p:cNvSpPr>
              <p:nvPr/>
            </p:nvSpPr>
            <p:spPr bwMode="auto">
              <a:xfrm>
                <a:off x="3284" y="3879"/>
                <a:ext cx="56" cy="38"/>
              </a:xfrm>
              <a:custGeom>
                <a:avLst/>
                <a:gdLst>
                  <a:gd name="T0" fmla="*/ 56 w 56"/>
                  <a:gd name="T1" fmla="*/ 38 h 38"/>
                  <a:gd name="T2" fmla="*/ 39 w 56"/>
                  <a:gd name="T3" fmla="*/ 38 h 38"/>
                  <a:gd name="T4" fmla="*/ 20 w 56"/>
                  <a:gd name="T5" fmla="*/ 30 h 38"/>
                  <a:gd name="T6" fmla="*/ 7 w 56"/>
                  <a:gd name="T7" fmla="*/ 19 h 38"/>
                  <a:gd name="T8" fmla="*/ 2 w 56"/>
                  <a:gd name="T9" fmla="*/ 11 h 38"/>
                  <a:gd name="T10" fmla="*/ 0 w 56"/>
                  <a:gd name="T11" fmla="*/ 2 h 38"/>
                  <a:gd name="T12" fmla="*/ 5 w 56"/>
                  <a:gd name="T13" fmla="*/ 0 h 38"/>
                  <a:gd name="T14" fmla="*/ 7 w 56"/>
                  <a:gd name="T15" fmla="*/ 6 h 38"/>
                  <a:gd name="T16" fmla="*/ 11 w 56"/>
                  <a:gd name="T17" fmla="*/ 14 h 38"/>
                  <a:gd name="T18" fmla="*/ 24 w 56"/>
                  <a:gd name="T19" fmla="*/ 25 h 38"/>
                  <a:gd name="T20" fmla="*/ 39 w 56"/>
                  <a:gd name="T21" fmla="*/ 32 h 38"/>
                  <a:gd name="T22" fmla="*/ 56 w 56"/>
                  <a:gd name="T23" fmla="*/ 32 h 38"/>
                  <a:gd name="T24" fmla="*/ 56 w 56"/>
                  <a:gd name="T25" fmla="*/ 38 h 3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6"/>
                  <a:gd name="T40" fmla="*/ 0 h 38"/>
                  <a:gd name="T41" fmla="*/ 56 w 56"/>
                  <a:gd name="T42" fmla="*/ 38 h 3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6" h="38">
                    <a:moveTo>
                      <a:pt x="56" y="38"/>
                    </a:moveTo>
                    <a:lnTo>
                      <a:pt x="39" y="38"/>
                    </a:lnTo>
                    <a:lnTo>
                      <a:pt x="20" y="30"/>
                    </a:lnTo>
                    <a:lnTo>
                      <a:pt x="7" y="19"/>
                    </a:lnTo>
                    <a:lnTo>
                      <a:pt x="2" y="11"/>
                    </a:lnTo>
                    <a:lnTo>
                      <a:pt x="0" y="2"/>
                    </a:lnTo>
                    <a:lnTo>
                      <a:pt x="5" y="0"/>
                    </a:lnTo>
                    <a:lnTo>
                      <a:pt x="7" y="6"/>
                    </a:lnTo>
                    <a:lnTo>
                      <a:pt x="11" y="14"/>
                    </a:lnTo>
                    <a:lnTo>
                      <a:pt x="24" y="25"/>
                    </a:lnTo>
                    <a:lnTo>
                      <a:pt x="39" y="32"/>
                    </a:lnTo>
                    <a:lnTo>
                      <a:pt x="56" y="32"/>
                    </a:lnTo>
                    <a:lnTo>
                      <a:pt x="56" y="38"/>
                    </a:lnTo>
                    <a:close/>
                  </a:path>
                </a:pathLst>
              </a:custGeom>
              <a:solidFill>
                <a:srgbClr val="F8BDD6"/>
              </a:solidFill>
              <a:ln w="9525">
                <a:noFill/>
                <a:round/>
                <a:headEnd/>
                <a:tailEnd/>
              </a:ln>
            </p:spPr>
            <p:txBody>
              <a:bodyPr/>
              <a:lstStyle/>
              <a:p>
                <a:endParaRPr lang="ru-RU"/>
              </a:p>
            </p:txBody>
          </p:sp>
          <p:sp>
            <p:nvSpPr>
              <p:cNvPr id="163450" name="Freeform 477"/>
              <p:cNvSpPr>
                <a:spLocks/>
              </p:cNvSpPr>
              <p:nvPr/>
            </p:nvSpPr>
            <p:spPr bwMode="auto">
              <a:xfrm>
                <a:off x="3338" y="3912"/>
                <a:ext cx="3" cy="5"/>
              </a:xfrm>
              <a:custGeom>
                <a:avLst/>
                <a:gdLst>
                  <a:gd name="T0" fmla="*/ 3 w 3"/>
                  <a:gd name="T1" fmla="*/ 5 h 5"/>
                  <a:gd name="T2" fmla="*/ 3 w 3"/>
                  <a:gd name="T3" fmla="*/ 0 h 5"/>
                  <a:gd name="T4" fmla="*/ 0 w 3"/>
                  <a:gd name="T5" fmla="*/ 0 h 5"/>
                  <a:gd name="T6" fmla="*/ 3 w 3"/>
                  <a:gd name="T7" fmla="*/ 5 h 5"/>
                  <a:gd name="T8" fmla="*/ 0 60000 65536"/>
                  <a:gd name="T9" fmla="*/ 0 60000 65536"/>
                  <a:gd name="T10" fmla="*/ 0 60000 65536"/>
                  <a:gd name="T11" fmla="*/ 0 60000 65536"/>
                  <a:gd name="T12" fmla="*/ 0 w 3"/>
                  <a:gd name="T13" fmla="*/ 0 h 5"/>
                  <a:gd name="T14" fmla="*/ 3 w 3"/>
                  <a:gd name="T15" fmla="*/ 5 h 5"/>
                </a:gdLst>
                <a:ahLst/>
                <a:cxnLst>
                  <a:cxn ang="T8">
                    <a:pos x="T0" y="T1"/>
                  </a:cxn>
                  <a:cxn ang="T9">
                    <a:pos x="T2" y="T3"/>
                  </a:cxn>
                  <a:cxn ang="T10">
                    <a:pos x="T4" y="T5"/>
                  </a:cxn>
                  <a:cxn ang="T11">
                    <a:pos x="T6" y="T7"/>
                  </a:cxn>
                </a:cxnLst>
                <a:rect l="T12" t="T13" r="T14" b="T15"/>
                <a:pathLst>
                  <a:path w="3" h="5">
                    <a:moveTo>
                      <a:pt x="3" y="5"/>
                    </a:moveTo>
                    <a:lnTo>
                      <a:pt x="3" y="0"/>
                    </a:lnTo>
                    <a:lnTo>
                      <a:pt x="0" y="0"/>
                    </a:lnTo>
                    <a:lnTo>
                      <a:pt x="3" y="5"/>
                    </a:lnTo>
                    <a:close/>
                  </a:path>
                </a:pathLst>
              </a:custGeom>
              <a:solidFill>
                <a:srgbClr val="F8BDD6"/>
              </a:solidFill>
              <a:ln w="9525">
                <a:noFill/>
                <a:round/>
                <a:headEnd/>
                <a:tailEnd/>
              </a:ln>
            </p:spPr>
            <p:txBody>
              <a:bodyPr/>
              <a:lstStyle/>
              <a:p>
                <a:endParaRPr lang="ru-RU"/>
              </a:p>
            </p:txBody>
          </p:sp>
          <p:sp>
            <p:nvSpPr>
              <p:cNvPr id="163451" name="Freeform 478"/>
              <p:cNvSpPr>
                <a:spLocks/>
              </p:cNvSpPr>
              <p:nvPr/>
            </p:nvSpPr>
            <p:spPr bwMode="auto">
              <a:xfrm>
                <a:off x="3284" y="3828"/>
                <a:ext cx="39" cy="52"/>
              </a:xfrm>
              <a:custGeom>
                <a:avLst/>
                <a:gdLst>
                  <a:gd name="T0" fmla="*/ 1 w 39"/>
                  <a:gd name="T1" fmla="*/ 52 h 52"/>
                  <a:gd name="T2" fmla="*/ 0 w 39"/>
                  <a:gd name="T3" fmla="*/ 35 h 52"/>
                  <a:gd name="T4" fmla="*/ 6 w 39"/>
                  <a:gd name="T5" fmla="*/ 18 h 52"/>
                  <a:gd name="T6" fmla="*/ 19 w 39"/>
                  <a:gd name="T7" fmla="*/ 6 h 52"/>
                  <a:gd name="T8" fmla="*/ 28 w 39"/>
                  <a:gd name="T9" fmla="*/ 2 h 52"/>
                  <a:gd name="T10" fmla="*/ 36 w 39"/>
                  <a:gd name="T11" fmla="*/ 0 h 52"/>
                  <a:gd name="T12" fmla="*/ 39 w 39"/>
                  <a:gd name="T13" fmla="*/ 4 h 52"/>
                  <a:gd name="T14" fmla="*/ 31 w 39"/>
                  <a:gd name="T15" fmla="*/ 6 h 52"/>
                  <a:gd name="T16" fmla="*/ 23 w 39"/>
                  <a:gd name="T17" fmla="*/ 11 h 52"/>
                  <a:gd name="T18" fmla="*/ 11 w 39"/>
                  <a:gd name="T19" fmla="*/ 23 h 52"/>
                  <a:gd name="T20" fmla="*/ 5 w 39"/>
                  <a:gd name="T21" fmla="*/ 35 h 52"/>
                  <a:gd name="T22" fmla="*/ 8 w 39"/>
                  <a:gd name="T23" fmla="*/ 52 h 52"/>
                  <a:gd name="T24" fmla="*/ 1 w 39"/>
                  <a:gd name="T25" fmla="*/ 52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9"/>
                  <a:gd name="T40" fmla="*/ 0 h 52"/>
                  <a:gd name="T41" fmla="*/ 39 w 39"/>
                  <a:gd name="T42" fmla="*/ 52 h 5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9" h="52">
                    <a:moveTo>
                      <a:pt x="1" y="52"/>
                    </a:moveTo>
                    <a:lnTo>
                      <a:pt x="0" y="35"/>
                    </a:lnTo>
                    <a:lnTo>
                      <a:pt x="6" y="18"/>
                    </a:lnTo>
                    <a:lnTo>
                      <a:pt x="19" y="6"/>
                    </a:lnTo>
                    <a:lnTo>
                      <a:pt x="28" y="2"/>
                    </a:lnTo>
                    <a:lnTo>
                      <a:pt x="36" y="0"/>
                    </a:lnTo>
                    <a:lnTo>
                      <a:pt x="39" y="4"/>
                    </a:lnTo>
                    <a:lnTo>
                      <a:pt x="31" y="6"/>
                    </a:lnTo>
                    <a:lnTo>
                      <a:pt x="23" y="11"/>
                    </a:lnTo>
                    <a:lnTo>
                      <a:pt x="11" y="23"/>
                    </a:lnTo>
                    <a:lnTo>
                      <a:pt x="5" y="35"/>
                    </a:lnTo>
                    <a:lnTo>
                      <a:pt x="8" y="52"/>
                    </a:lnTo>
                    <a:lnTo>
                      <a:pt x="1" y="52"/>
                    </a:lnTo>
                    <a:close/>
                  </a:path>
                </a:pathLst>
              </a:custGeom>
              <a:solidFill>
                <a:srgbClr val="F8BDD6"/>
              </a:solidFill>
              <a:ln w="9525">
                <a:noFill/>
                <a:round/>
                <a:headEnd/>
                <a:tailEnd/>
              </a:ln>
            </p:spPr>
            <p:txBody>
              <a:bodyPr/>
              <a:lstStyle/>
              <a:p>
                <a:endParaRPr lang="ru-RU"/>
              </a:p>
            </p:txBody>
          </p:sp>
          <p:sp>
            <p:nvSpPr>
              <p:cNvPr id="163452" name="Freeform 479"/>
              <p:cNvSpPr>
                <a:spLocks/>
              </p:cNvSpPr>
              <p:nvPr/>
            </p:nvSpPr>
            <p:spPr bwMode="auto">
              <a:xfrm>
                <a:off x="3286" y="3878"/>
                <a:ext cx="6" cy="4"/>
              </a:xfrm>
              <a:custGeom>
                <a:avLst/>
                <a:gdLst>
                  <a:gd name="T0" fmla="*/ 0 w 6"/>
                  <a:gd name="T1" fmla="*/ 4 h 4"/>
                  <a:gd name="T2" fmla="*/ 0 w 6"/>
                  <a:gd name="T3" fmla="*/ 3 h 4"/>
                  <a:gd name="T4" fmla="*/ 6 w 6"/>
                  <a:gd name="T5" fmla="*/ 3 h 4"/>
                  <a:gd name="T6" fmla="*/ 4 w 6"/>
                  <a:gd name="T7" fmla="*/ 0 h 4"/>
                  <a:gd name="T8" fmla="*/ 0 w 6"/>
                  <a:gd name="T9" fmla="*/ 4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0" y="3"/>
                    </a:lnTo>
                    <a:lnTo>
                      <a:pt x="6" y="3"/>
                    </a:lnTo>
                    <a:lnTo>
                      <a:pt x="4" y="0"/>
                    </a:lnTo>
                    <a:lnTo>
                      <a:pt x="0" y="4"/>
                    </a:lnTo>
                    <a:close/>
                  </a:path>
                </a:pathLst>
              </a:custGeom>
              <a:solidFill>
                <a:srgbClr val="F8BDD6"/>
              </a:solidFill>
              <a:ln w="9525">
                <a:noFill/>
                <a:round/>
                <a:headEnd/>
                <a:tailEnd/>
              </a:ln>
            </p:spPr>
            <p:txBody>
              <a:bodyPr/>
              <a:lstStyle/>
              <a:p>
                <a:endParaRPr lang="ru-RU"/>
              </a:p>
            </p:txBody>
          </p:sp>
          <p:sp>
            <p:nvSpPr>
              <p:cNvPr id="163453" name="Freeform 480"/>
              <p:cNvSpPr>
                <a:spLocks/>
              </p:cNvSpPr>
              <p:nvPr/>
            </p:nvSpPr>
            <p:spPr bwMode="auto">
              <a:xfrm>
                <a:off x="3322" y="3828"/>
                <a:ext cx="56" cy="37"/>
              </a:xfrm>
              <a:custGeom>
                <a:avLst/>
                <a:gdLst>
                  <a:gd name="T0" fmla="*/ 0 w 56"/>
                  <a:gd name="T1" fmla="*/ 0 h 37"/>
                  <a:gd name="T2" fmla="*/ 19 w 56"/>
                  <a:gd name="T3" fmla="*/ 0 h 37"/>
                  <a:gd name="T4" fmla="*/ 35 w 56"/>
                  <a:gd name="T5" fmla="*/ 6 h 37"/>
                  <a:gd name="T6" fmla="*/ 48 w 56"/>
                  <a:gd name="T7" fmla="*/ 17 h 37"/>
                  <a:gd name="T8" fmla="*/ 55 w 56"/>
                  <a:gd name="T9" fmla="*/ 26 h 37"/>
                  <a:gd name="T10" fmla="*/ 56 w 56"/>
                  <a:gd name="T11" fmla="*/ 35 h 37"/>
                  <a:gd name="T12" fmla="*/ 50 w 56"/>
                  <a:gd name="T13" fmla="*/ 37 h 37"/>
                  <a:gd name="T14" fmla="*/ 48 w 56"/>
                  <a:gd name="T15" fmla="*/ 28 h 37"/>
                  <a:gd name="T16" fmla="*/ 44 w 56"/>
                  <a:gd name="T17" fmla="*/ 22 h 37"/>
                  <a:gd name="T18" fmla="*/ 31 w 56"/>
                  <a:gd name="T19" fmla="*/ 11 h 37"/>
                  <a:gd name="T20" fmla="*/ 15 w 56"/>
                  <a:gd name="T21" fmla="*/ 4 h 37"/>
                  <a:gd name="T22" fmla="*/ 0 w 56"/>
                  <a:gd name="T23" fmla="*/ 6 h 37"/>
                  <a:gd name="T24" fmla="*/ 0 w 56"/>
                  <a:gd name="T25" fmla="*/ 0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6"/>
                  <a:gd name="T40" fmla="*/ 0 h 37"/>
                  <a:gd name="T41" fmla="*/ 56 w 56"/>
                  <a:gd name="T42" fmla="*/ 37 h 3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6" h="37">
                    <a:moveTo>
                      <a:pt x="0" y="0"/>
                    </a:moveTo>
                    <a:lnTo>
                      <a:pt x="19" y="0"/>
                    </a:lnTo>
                    <a:lnTo>
                      <a:pt x="35" y="6"/>
                    </a:lnTo>
                    <a:lnTo>
                      <a:pt x="48" y="17"/>
                    </a:lnTo>
                    <a:lnTo>
                      <a:pt x="55" y="26"/>
                    </a:lnTo>
                    <a:lnTo>
                      <a:pt x="56" y="35"/>
                    </a:lnTo>
                    <a:lnTo>
                      <a:pt x="50" y="37"/>
                    </a:lnTo>
                    <a:lnTo>
                      <a:pt x="48" y="28"/>
                    </a:lnTo>
                    <a:lnTo>
                      <a:pt x="44" y="22"/>
                    </a:lnTo>
                    <a:lnTo>
                      <a:pt x="31" y="11"/>
                    </a:lnTo>
                    <a:lnTo>
                      <a:pt x="15" y="4"/>
                    </a:lnTo>
                    <a:lnTo>
                      <a:pt x="0" y="6"/>
                    </a:lnTo>
                    <a:lnTo>
                      <a:pt x="0" y="0"/>
                    </a:lnTo>
                    <a:close/>
                  </a:path>
                </a:pathLst>
              </a:custGeom>
              <a:solidFill>
                <a:srgbClr val="F8BDD6"/>
              </a:solidFill>
              <a:ln w="9525">
                <a:noFill/>
                <a:round/>
                <a:headEnd/>
                <a:tailEnd/>
              </a:ln>
            </p:spPr>
            <p:txBody>
              <a:bodyPr/>
              <a:lstStyle/>
              <a:p>
                <a:endParaRPr lang="ru-RU"/>
              </a:p>
            </p:txBody>
          </p:sp>
          <p:sp>
            <p:nvSpPr>
              <p:cNvPr id="163454" name="Freeform 481"/>
              <p:cNvSpPr>
                <a:spLocks/>
              </p:cNvSpPr>
              <p:nvPr/>
            </p:nvSpPr>
            <p:spPr bwMode="auto">
              <a:xfrm>
                <a:off x="3320" y="3828"/>
                <a:ext cx="3" cy="7"/>
              </a:xfrm>
              <a:custGeom>
                <a:avLst/>
                <a:gdLst>
                  <a:gd name="T0" fmla="*/ 0 w 3"/>
                  <a:gd name="T1" fmla="*/ 0 h 7"/>
                  <a:gd name="T2" fmla="*/ 2 w 3"/>
                  <a:gd name="T3" fmla="*/ 0 h 7"/>
                  <a:gd name="T4" fmla="*/ 2 w 3"/>
                  <a:gd name="T5" fmla="*/ 7 h 7"/>
                  <a:gd name="T6" fmla="*/ 3 w 3"/>
                  <a:gd name="T7" fmla="*/ 5 h 7"/>
                  <a:gd name="T8" fmla="*/ 0 w 3"/>
                  <a:gd name="T9" fmla="*/ 0 h 7"/>
                  <a:gd name="T10" fmla="*/ 0 60000 65536"/>
                  <a:gd name="T11" fmla="*/ 0 60000 65536"/>
                  <a:gd name="T12" fmla="*/ 0 60000 65536"/>
                  <a:gd name="T13" fmla="*/ 0 60000 65536"/>
                  <a:gd name="T14" fmla="*/ 0 60000 65536"/>
                  <a:gd name="T15" fmla="*/ 0 w 3"/>
                  <a:gd name="T16" fmla="*/ 0 h 7"/>
                  <a:gd name="T17" fmla="*/ 3 w 3"/>
                  <a:gd name="T18" fmla="*/ 7 h 7"/>
                </a:gdLst>
                <a:ahLst/>
                <a:cxnLst>
                  <a:cxn ang="T10">
                    <a:pos x="T0" y="T1"/>
                  </a:cxn>
                  <a:cxn ang="T11">
                    <a:pos x="T2" y="T3"/>
                  </a:cxn>
                  <a:cxn ang="T12">
                    <a:pos x="T4" y="T5"/>
                  </a:cxn>
                  <a:cxn ang="T13">
                    <a:pos x="T6" y="T7"/>
                  </a:cxn>
                  <a:cxn ang="T14">
                    <a:pos x="T8" y="T9"/>
                  </a:cxn>
                </a:cxnLst>
                <a:rect l="T15" t="T16" r="T17" b="T18"/>
                <a:pathLst>
                  <a:path w="3" h="7">
                    <a:moveTo>
                      <a:pt x="0" y="0"/>
                    </a:moveTo>
                    <a:lnTo>
                      <a:pt x="2" y="0"/>
                    </a:lnTo>
                    <a:lnTo>
                      <a:pt x="2" y="7"/>
                    </a:lnTo>
                    <a:lnTo>
                      <a:pt x="3" y="5"/>
                    </a:lnTo>
                    <a:lnTo>
                      <a:pt x="0" y="0"/>
                    </a:lnTo>
                    <a:close/>
                  </a:path>
                </a:pathLst>
              </a:custGeom>
              <a:solidFill>
                <a:srgbClr val="F8BDD6"/>
              </a:solidFill>
              <a:ln w="9525">
                <a:noFill/>
                <a:round/>
                <a:headEnd/>
                <a:tailEnd/>
              </a:ln>
            </p:spPr>
            <p:txBody>
              <a:bodyPr/>
              <a:lstStyle/>
              <a:p>
                <a:endParaRPr lang="ru-RU"/>
              </a:p>
            </p:txBody>
          </p:sp>
          <p:sp>
            <p:nvSpPr>
              <p:cNvPr id="163455" name="Freeform 482"/>
              <p:cNvSpPr>
                <a:spLocks/>
              </p:cNvSpPr>
              <p:nvPr/>
            </p:nvSpPr>
            <p:spPr bwMode="auto">
              <a:xfrm>
                <a:off x="3369" y="3863"/>
                <a:ext cx="8" cy="2"/>
              </a:xfrm>
              <a:custGeom>
                <a:avLst/>
                <a:gdLst>
                  <a:gd name="T0" fmla="*/ 8 w 8"/>
                  <a:gd name="T1" fmla="*/ 0 h 2"/>
                  <a:gd name="T2" fmla="*/ 0 w 8"/>
                  <a:gd name="T3" fmla="*/ 0 h 2"/>
                  <a:gd name="T4" fmla="*/ 0 w 8"/>
                  <a:gd name="T5" fmla="*/ 2 h 2"/>
                  <a:gd name="T6" fmla="*/ 8 w 8"/>
                  <a:gd name="T7" fmla="*/ 0 h 2"/>
                  <a:gd name="T8" fmla="*/ 0 60000 65536"/>
                  <a:gd name="T9" fmla="*/ 0 60000 65536"/>
                  <a:gd name="T10" fmla="*/ 0 60000 65536"/>
                  <a:gd name="T11" fmla="*/ 0 60000 65536"/>
                  <a:gd name="T12" fmla="*/ 0 w 8"/>
                  <a:gd name="T13" fmla="*/ 0 h 2"/>
                  <a:gd name="T14" fmla="*/ 8 w 8"/>
                  <a:gd name="T15" fmla="*/ 2 h 2"/>
                </a:gdLst>
                <a:ahLst/>
                <a:cxnLst>
                  <a:cxn ang="T8">
                    <a:pos x="T0" y="T1"/>
                  </a:cxn>
                  <a:cxn ang="T9">
                    <a:pos x="T2" y="T3"/>
                  </a:cxn>
                  <a:cxn ang="T10">
                    <a:pos x="T4" y="T5"/>
                  </a:cxn>
                  <a:cxn ang="T11">
                    <a:pos x="T6" y="T7"/>
                  </a:cxn>
                </a:cxnLst>
                <a:rect l="T12" t="T13" r="T14" b="T15"/>
                <a:pathLst>
                  <a:path w="8" h="2">
                    <a:moveTo>
                      <a:pt x="8" y="0"/>
                    </a:moveTo>
                    <a:lnTo>
                      <a:pt x="0" y="0"/>
                    </a:lnTo>
                    <a:lnTo>
                      <a:pt x="0" y="2"/>
                    </a:lnTo>
                    <a:lnTo>
                      <a:pt x="8" y="0"/>
                    </a:lnTo>
                    <a:close/>
                  </a:path>
                </a:pathLst>
              </a:custGeom>
              <a:solidFill>
                <a:srgbClr val="F8BDD6"/>
              </a:solidFill>
              <a:ln w="9525">
                <a:noFill/>
                <a:round/>
                <a:headEnd/>
                <a:tailEnd/>
              </a:ln>
            </p:spPr>
            <p:txBody>
              <a:bodyPr/>
              <a:lstStyle/>
              <a:p>
                <a:endParaRPr lang="ru-RU"/>
              </a:p>
            </p:txBody>
          </p:sp>
          <p:sp>
            <p:nvSpPr>
              <p:cNvPr id="163456" name="Freeform 483"/>
              <p:cNvSpPr>
                <a:spLocks/>
              </p:cNvSpPr>
              <p:nvPr/>
            </p:nvSpPr>
            <p:spPr bwMode="auto">
              <a:xfrm>
                <a:off x="3126" y="3862"/>
                <a:ext cx="90" cy="88"/>
              </a:xfrm>
              <a:custGeom>
                <a:avLst/>
                <a:gdLst>
                  <a:gd name="T0" fmla="*/ 88 w 90"/>
                  <a:gd name="T1" fmla="*/ 35 h 88"/>
                  <a:gd name="T2" fmla="*/ 88 w 90"/>
                  <a:gd name="T3" fmla="*/ 39 h 88"/>
                  <a:gd name="T4" fmla="*/ 90 w 90"/>
                  <a:gd name="T5" fmla="*/ 44 h 88"/>
                  <a:gd name="T6" fmla="*/ 88 w 90"/>
                  <a:gd name="T7" fmla="*/ 52 h 88"/>
                  <a:gd name="T8" fmla="*/ 86 w 90"/>
                  <a:gd name="T9" fmla="*/ 56 h 88"/>
                  <a:gd name="T10" fmla="*/ 86 w 90"/>
                  <a:gd name="T11" fmla="*/ 60 h 88"/>
                  <a:gd name="T12" fmla="*/ 81 w 90"/>
                  <a:gd name="T13" fmla="*/ 69 h 88"/>
                  <a:gd name="T14" fmla="*/ 77 w 90"/>
                  <a:gd name="T15" fmla="*/ 74 h 88"/>
                  <a:gd name="T16" fmla="*/ 70 w 90"/>
                  <a:gd name="T17" fmla="*/ 79 h 88"/>
                  <a:gd name="T18" fmla="*/ 66 w 90"/>
                  <a:gd name="T19" fmla="*/ 82 h 88"/>
                  <a:gd name="T20" fmla="*/ 62 w 90"/>
                  <a:gd name="T21" fmla="*/ 84 h 88"/>
                  <a:gd name="T22" fmla="*/ 53 w 90"/>
                  <a:gd name="T23" fmla="*/ 86 h 88"/>
                  <a:gd name="T24" fmla="*/ 50 w 90"/>
                  <a:gd name="T25" fmla="*/ 87 h 88"/>
                  <a:gd name="T26" fmla="*/ 45 w 90"/>
                  <a:gd name="T27" fmla="*/ 87 h 88"/>
                  <a:gd name="T28" fmla="*/ 35 w 90"/>
                  <a:gd name="T29" fmla="*/ 88 h 88"/>
                  <a:gd name="T30" fmla="*/ 28 w 90"/>
                  <a:gd name="T31" fmla="*/ 84 h 88"/>
                  <a:gd name="T32" fmla="*/ 20 w 90"/>
                  <a:gd name="T33" fmla="*/ 81 h 88"/>
                  <a:gd name="T34" fmla="*/ 13 w 90"/>
                  <a:gd name="T35" fmla="*/ 75 h 88"/>
                  <a:gd name="T36" fmla="*/ 9 w 90"/>
                  <a:gd name="T37" fmla="*/ 69 h 88"/>
                  <a:gd name="T38" fmla="*/ 4 w 90"/>
                  <a:gd name="T39" fmla="*/ 62 h 88"/>
                  <a:gd name="T40" fmla="*/ 0 w 90"/>
                  <a:gd name="T41" fmla="*/ 52 h 88"/>
                  <a:gd name="T42" fmla="*/ 0 w 90"/>
                  <a:gd name="T43" fmla="*/ 50 h 88"/>
                  <a:gd name="T44" fmla="*/ 0 w 90"/>
                  <a:gd name="T45" fmla="*/ 44 h 88"/>
                  <a:gd name="T46" fmla="*/ 0 w 90"/>
                  <a:gd name="T47" fmla="*/ 37 h 88"/>
                  <a:gd name="T48" fmla="*/ 2 w 90"/>
                  <a:gd name="T49" fmla="*/ 32 h 88"/>
                  <a:gd name="T50" fmla="*/ 4 w 90"/>
                  <a:gd name="T51" fmla="*/ 29 h 88"/>
                  <a:gd name="T52" fmla="*/ 7 w 90"/>
                  <a:gd name="T53" fmla="*/ 20 h 88"/>
                  <a:gd name="T54" fmla="*/ 13 w 90"/>
                  <a:gd name="T55" fmla="*/ 14 h 88"/>
                  <a:gd name="T56" fmla="*/ 20 w 90"/>
                  <a:gd name="T57" fmla="*/ 8 h 88"/>
                  <a:gd name="T58" fmla="*/ 23 w 90"/>
                  <a:gd name="T59" fmla="*/ 6 h 88"/>
                  <a:gd name="T60" fmla="*/ 26 w 90"/>
                  <a:gd name="T61" fmla="*/ 5 h 88"/>
                  <a:gd name="T62" fmla="*/ 35 w 90"/>
                  <a:gd name="T63" fmla="*/ 1 h 88"/>
                  <a:gd name="T64" fmla="*/ 40 w 90"/>
                  <a:gd name="T65" fmla="*/ 1 h 88"/>
                  <a:gd name="T66" fmla="*/ 43 w 90"/>
                  <a:gd name="T67" fmla="*/ 0 h 88"/>
                  <a:gd name="T68" fmla="*/ 53 w 90"/>
                  <a:gd name="T69" fmla="*/ 1 h 88"/>
                  <a:gd name="T70" fmla="*/ 60 w 90"/>
                  <a:gd name="T71" fmla="*/ 3 h 88"/>
                  <a:gd name="T72" fmla="*/ 69 w 90"/>
                  <a:gd name="T73" fmla="*/ 8 h 88"/>
                  <a:gd name="T74" fmla="*/ 75 w 90"/>
                  <a:gd name="T75" fmla="*/ 13 h 88"/>
                  <a:gd name="T76" fmla="*/ 81 w 90"/>
                  <a:gd name="T77" fmla="*/ 19 h 88"/>
                  <a:gd name="T78" fmla="*/ 85 w 90"/>
                  <a:gd name="T79" fmla="*/ 27 h 88"/>
                  <a:gd name="T80" fmla="*/ 88 w 90"/>
                  <a:gd name="T81" fmla="*/ 35 h 8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0"/>
                  <a:gd name="T124" fmla="*/ 0 h 88"/>
                  <a:gd name="T125" fmla="*/ 90 w 90"/>
                  <a:gd name="T126" fmla="*/ 88 h 8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0" h="88">
                    <a:moveTo>
                      <a:pt x="88" y="35"/>
                    </a:moveTo>
                    <a:lnTo>
                      <a:pt x="88" y="39"/>
                    </a:lnTo>
                    <a:lnTo>
                      <a:pt x="90" y="44"/>
                    </a:lnTo>
                    <a:lnTo>
                      <a:pt x="88" y="52"/>
                    </a:lnTo>
                    <a:lnTo>
                      <a:pt x="86" y="56"/>
                    </a:lnTo>
                    <a:lnTo>
                      <a:pt x="86" y="60"/>
                    </a:lnTo>
                    <a:lnTo>
                      <a:pt x="81" y="69"/>
                    </a:lnTo>
                    <a:lnTo>
                      <a:pt x="77" y="74"/>
                    </a:lnTo>
                    <a:lnTo>
                      <a:pt x="70" y="79"/>
                    </a:lnTo>
                    <a:lnTo>
                      <a:pt x="66" y="82"/>
                    </a:lnTo>
                    <a:lnTo>
                      <a:pt x="62" y="84"/>
                    </a:lnTo>
                    <a:lnTo>
                      <a:pt x="53" y="86"/>
                    </a:lnTo>
                    <a:lnTo>
                      <a:pt x="50" y="87"/>
                    </a:lnTo>
                    <a:lnTo>
                      <a:pt x="45" y="87"/>
                    </a:lnTo>
                    <a:lnTo>
                      <a:pt x="35" y="88"/>
                    </a:lnTo>
                    <a:lnTo>
                      <a:pt x="28" y="84"/>
                    </a:lnTo>
                    <a:lnTo>
                      <a:pt x="20" y="81"/>
                    </a:lnTo>
                    <a:lnTo>
                      <a:pt x="13" y="75"/>
                    </a:lnTo>
                    <a:lnTo>
                      <a:pt x="9" y="69"/>
                    </a:lnTo>
                    <a:lnTo>
                      <a:pt x="4" y="62"/>
                    </a:lnTo>
                    <a:lnTo>
                      <a:pt x="0" y="52"/>
                    </a:lnTo>
                    <a:lnTo>
                      <a:pt x="0" y="50"/>
                    </a:lnTo>
                    <a:lnTo>
                      <a:pt x="0" y="44"/>
                    </a:lnTo>
                    <a:lnTo>
                      <a:pt x="0" y="37"/>
                    </a:lnTo>
                    <a:lnTo>
                      <a:pt x="2" y="32"/>
                    </a:lnTo>
                    <a:lnTo>
                      <a:pt x="4" y="29"/>
                    </a:lnTo>
                    <a:lnTo>
                      <a:pt x="7" y="20"/>
                    </a:lnTo>
                    <a:lnTo>
                      <a:pt x="13" y="14"/>
                    </a:lnTo>
                    <a:lnTo>
                      <a:pt x="20" y="8"/>
                    </a:lnTo>
                    <a:lnTo>
                      <a:pt x="23" y="6"/>
                    </a:lnTo>
                    <a:lnTo>
                      <a:pt x="26" y="5"/>
                    </a:lnTo>
                    <a:lnTo>
                      <a:pt x="35" y="1"/>
                    </a:lnTo>
                    <a:lnTo>
                      <a:pt x="40" y="1"/>
                    </a:lnTo>
                    <a:lnTo>
                      <a:pt x="43" y="0"/>
                    </a:lnTo>
                    <a:lnTo>
                      <a:pt x="53" y="1"/>
                    </a:lnTo>
                    <a:lnTo>
                      <a:pt x="60" y="3"/>
                    </a:lnTo>
                    <a:lnTo>
                      <a:pt x="69" y="8"/>
                    </a:lnTo>
                    <a:lnTo>
                      <a:pt x="75" y="13"/>
                    </a:lnTo>
                    <a:lnTo>
                      <a:pt x="81" y="19"/>
                    </a:lnTo>
                    <a:lnTo>
                      <a:pt x="85" y="27"/>
                    </a:lnTo>
                    <a:lnTo>
                      <a:pt x="88" y="35"/>
                    </a:lnTo>
                    <a:close/>
                  </a:path>
                </a:pathLst>
              </a:custGeom>
              <a:solidFill>
                <a:srgbClr val="F561AF"/>
              </a:solidFill>
              <a:ln w="9525">
                <a:noFill/>
                <a:round/>
                <a:headEnd/>
                <a:tailEnd/>
              </a:ln>
            </p:spPr>
            <p:txBody>
              <a:bodyPr/>
              <a:lstStyle/>
              <a:p>
                <a:endParaRPr lang="ru-RU"/>
              </a:p>
            </p:txBody>
          </p:sp>
          <p:sp>
            <p:nvSpPr>
              <p:cNvPr id="163457" name="Freeform 484"/>
              <p:cNvSpPr>
                <a:spLocks/>
              </p:cNvSpPr>
              <p:nvPr/>
            </p:nvSpPr>
            <p:spPr bwMode="auto">
              <a:xfrm>
                <a:off x="3178" y="3897"/>
                <a:ext cx="39" cy="54"/>
              </a:xfrm>
              <a:custGeom>
                <a:avLst/>
                <a:gdLst>
                  <a:gd name="T0" fmla="*/ 39 w 39"/>
                  <a:gd name="T1" fmla="*/ 0 h 54"/>
                  <a:gd name="T2" fmla="*/ 39 w 39"/>
                  <a:gd name="T3" fmla="*/ 17 h 54"/>
                  <a:gd name="T4" fmla="*/ 31 w 39"/>
                  <a:gd name="T5" fmla="*/ 34 h 54"/>
                  <a:gd name="T6" fmla="*/ 20 w 39"/>
                  <a:gd name="T7" fmla="*/ 45 h 54"/>
                  <a:gd name="T8" fmla="*/ 10 w 39"/>
                  <a:gd name="T9" fmla="*/ 52 h 54"/>
                  <a:gd name="T10" fmla="*/ 2 w 39"/>
                  <a:gd name="T11" fmla="*/ 54 h 54"/>
                  <a:gd name="T12" fmla="*/ 0 w 39"/>
                  <a:gd name="T13" fmla="*/ 47 h 54"/>
                  <a:gd name="T14" fmla="*/ 8 w 39"/>
                  <a:gd name="T15" fmla="*/ 46 h 54"/>
                  <a:gd name="T16" fmla="*/ 15 w 39"/>
                  <a:gd name="T17" fmla="*/ 41 h 54"/>
                  <a:gd name="T18" fmla="*/ 27 w 39"/>
                  <a:gd name="T19" fmla="*/ 28 h 54"/>
                  <a:gd name="T20" fmla="*/ 33 w 39"/>
                  <a:gd name="T21" fmla="*/ 15 h 54"/>
                  <a:gd name="T22" fmla="*/ 33 w 39"/>
                  <a:gd name="T23" fmla="*/ 0 h 54"/>
                  <a:gd name="T24" fmla="*/ 39 w 39"/>
                  <a:gd name="T25" fmla="*/ 0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9"/>
                  <a:gd name="T40" fmla="*/ 0 h 54"/>
                  <a:gd name="T41" fmla="*/ 39 w 39"/>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9" h="54">
                    <a:moveTo>
                      <a:pt x="39" y="0"/>
                    </a:moveTo>
                    <a:lnTo>
                      <a:pt x="39" y="17"/>
                    </a:lnTo>
                    <a:lnTo>
                      <a:pt x="31" y="34"/>
                    </a:lnTo>
                    <a:lnTo>
                      <a:pt x="20" y="45"/>
                    </a:lnTo>
                    <a:lnTo>
                      <a:pt x="10" y="52"/>
                    </a:lnTo>
                    <a:lnTo>
                      <a:pt x="2" y="54"/>
                    </a:lnTo>
                    <a:lnTo>
                      <a:pt x="0" y="47"/>
                    </a:lnTo>
                    <a:lnTo>
                      <a:pt x="8" y="46"/>
                    </a:lnTo>
                    <a:lnTo>
                      <a:pt x="15" y="41"/>
                    </a:lnTo>
                    <a:lnTo>
                      <a:pt x="27" y="28"/>
                    </a:lnTo>
                    <a:lnTo>
                      <a:pt x="33" y="15"/>
                    </a:lnTo>
                    <a:lnTo>
                      <a:pt x="33" y="0"/>
                    </a:lnTo>
                    <a:lnTo>
                      <a:pt x="39" y="0"/>
                    </a:lnTo>
                    <a:close/>
                  </a:path>
                </a:pathLst>
              </a:custGeom>
              <a:solidFill>
                <a:srgbClr val="F8BDD6"/>
              </a:solidFill>
              <a:ln w="9525">
                <a:noFill/>
                <a:round/>
                <a:headEnd/>
                <a:tailEnd/>
              </a:ln>
            </p:spPr>
            <p:txBody>
              <a:bodyPr/>
              <a:lstStyle/>
              <a:p>
                <a:endParaRPr lang="ru-RU"/>
              </a:p>
            </p:txBody>
          </p:sp>
          <p:sp>
            <p:nvSpPr>
              <p:cNvPr id="163458" name="Freeform 485"/>
              <p:cNvSpPr>
                <a:spLocks/>
              </p:cNvSpPr>
              <p:nvPr/>
            </p:nvSpPr>
            <p:spPr bwMode="auto">
              <a:xfrm>
                <a:off x="3120" y="3914"/>
                <a:ext cx="58" cy="37"/>
              </a:xfrm>
              <a:custGeom>
                <a:avLst/>
                <a:gdLst>
                  <a:gd name="T0" fmla="*/ 58 w 58"/>
                  <a:gd name="T1" fmla="*/ 37 h 37"/>
                  <a:gd name="T2" fmla="*/ 39 w 58"/>
                  <a:gd name="T3" fmla="*/ 37 h 37"/>
                  <a:gd name="T4" fmla="*/ 21 w 58"/>
                  <a:gd name="T5" fmla="*/ 29 h 37"/>
                  <a:gd name="T6" fmla="*/ 8 w 58"/>
                  <a:gd name="T7" fmla="*/ 18 h 37"/>
                  <a:gd name="T8" fmla="*/ 3 w 58"/>
                  <a:gd name="T9" fmla="*/ 12 h 37"/>
                  <a:gd name="T10" fmla="*/ 0 w 58"/>
                  <a:gd name="T11" fmla="*/ 3 h 37"/>
                  <a:gd name="T12" fmla="*/ 5 w 58"/>
                  <a:gd name="T13" fmla="*/ 0 h 37"/>
                  <a:gd name="T14" fmla="*/ 8 w 58"/>
                  <a:gd name="T15" fmla="*/ 8 h 37"/>
                  <a:gd name="T16" fmla="*/ 13 w 58"/>
                  <a:gd name="T17" fmla="*/ 14 h 37"/>
                  <a:gd name="T18" fmla="*/ 26 w 58"/>
                  <a:gd name="T19" fmla="*/ 25 h 37"/>
                  <a:gd name="T20" fmla="*/ 39 w 58"/>
                  <a:gd name="T21" fmla="*/ 31 h 37"/>
                  <a:gd name="T22" fmla="*/ 58 w 58"/>
                  <a:gd name="T23" fmla="*/ 31 h 37"/>
                  <a:gd name="T24" fmla="*/ 58 w 58"/>
                  <a:gd name="T25" fmla="*/ 37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37"/>
                  <a:gd name="T41" fmla="*/ 58 w 58"/>
                  <a:gd name="T42" fmla="*/ 37 h 3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37">
                    <a:moveTo>
                      <a:pt x="58" y="37"/>
                    </a:moveTo>
                    <a:lnTo>
                      <a:pt x="39" y="37"/>
                    </a:lnTo>
                    <a:lnTo>
                      <a:pt x="21" y="29"/>
                    </a:lnTo>
                    <a:lnTo>
                      <a:pt x="8" y="18"/>
                    </a:lnTo>
                    <a:lnTo>
                      <a:pt x="3" y="12"/>
                    </a:lnTo>
                    <a:lnTo>
                      <a:pt x="0" y="3"/>
                    </a:lnTo>
                    <a:lnTo>
                      <a:pt x="5" y="0"/>
                    </a:lnTo>
                    <a:lnTo>
                      <a:pt x="8" y="8"/>
                    </a:lnTo>
                    <a:lnTo>
                      <a:pt x="13" y="14"/>
                    </a:lnTo>
                    <a:lnTo>
                      <a:pt x="26" y="25"/>
                    </a:lnTo>
                    <a:lnTo>
                      <a:pt x="39" y="31"/>
                    </a:lnTo>
                    <a:lnTo>
                      <a:pt x="58" y="31"/>
                    </a:lnTo>
                    <a:lnTo>
                      <a:pt x="58" y="37"/>
                    </a:lnTo>
                    <a:close/>
                  </a:path>
                </a:pathLst>
              </a:custGeom>
              <a:solidFill>
                <a:srgbClr val="F8BDD6"/>
              </a:solidFill>
              <a:ln w="9525">
                <a:noFill/>
                <a:round/>
                <a:headEnd/>
                <a:tailEnd/>
              </a:ln>
            </p:spPr>
            <p:txBody>
              <a:bodyPr/>
              <a:lstStyle/>
              <a:p>
                <a:endParaRPr lang="ru-RU"/>
              </a:p>
            </p:txBody>
          </p:sp>
          <p:sp>
            <p:nvSpPr>
              <p:cNvPr id="163459" name="Freeform 486"/>
              <p:cNvSpPr>
                <a:spLocks/>
              </p:cNvSpPr>
              <p:nvPr/>
            </p:nvSpPr>
            <p:spPr bwMode="auto">
              <a:xfrm>
                <a:off x="3177" y="3944"/>
                <a:ext cx="1" cy="7"/>
              </a:xfrm>
              <a:custGeom>
                <a:avLst/>
                <a:gdLst>
                  <a:gd name="T0" fmla="*/ 1 w 1"/>
                  <a:gd name="T1" fmla="*/ 7 h 7"/>
                  <a:gd name="T2" fmla="*/ 1 w 1"/>
                  <a:gd name="T3" fmla="*/ 0 h 7"/>
                  <a:gd name="T4" fmla="*/ 0 w 1"/>
                  <a:gd name="T5" fmla="*/ 0 h 7"/>
                  <a:gd name="T6" fmla="*/ 1 w 1"/>
                  <a:gd name="T7" fmla="*/ 7 h 7"/>
                  <a:gd name="T8" fmla="*/ 0 60000 65536"/>
                  <a:gd name="T9" fmla="*/ 0 60000 65536"/>
                  <a:gd name="T10" fmla="*/ 0 60000 65536"/>
                  <a:gd name="T11" fmla="*/ 0 60000 65536"/>
                  <a:gd name="T12" fmla="*/ 0 w 1"/>
                  <a:gd name="T13" fmla="*/ 0 h 7"/>
                  <a:gd name="T14" fmla="*/ 1 w 1"/>
                  <a:gd name="T15" fmla="*/ 7 h 7"/>
                </a:gdLst>
                <a:ahLst/>
                <a:cxnLst>
                  <a:cxn ang="T8">
                    <a:pos x="T0" y="T1"/>
                  </a:cxn>
                  <a:cxn ang="T9">
                    <a:pos x="T2" y="T3"/>
                  </a:cxn>
                  <a:cxn ang="T10">
                    <a:pos x="T4" y="T5"/>
                  </a:cxn>
                  <a:cxn ang="T11">
                    <a:pos x="T6" y="T7"/>
                  </a:cxn>
                </a:cxnLst>
                <a:rect l="T12" t="T13" r="T14" b="T15"/>
                <a:pathLst>
                  <a:path w="1" h="7">
                    <a:moveTo>
                      <a:pt x="1" y="7"/>
                    </a:moveTo>
                    <a:lnTo>
                      <a:pt x="1" y="0"/>
                    </a:lnTo>
                    <a:lnTo>
                      <a:pt x="0" y="0"/>
                    </a:lnTo>
                    <a:lnTo>
                      <a:pt x="1" y="7"/>
                    </a:lnTo>
                    <a:close/>
                  </a:path>
                </a:pathLst>
              </a:custGeom>
              <a:solidFill>
                <a:srgbClr val="F8BDD6"/>
              </a:solidFill>
              <a:ln w="9525">
                <a:noFill/>
                <a:round/>
                <a:headEnd/>
                <a:tailEnd/>
              </a:ln>
            </p:spPr>
            <p:txBody>
              <a:bodyPr/>
              <a:lstStyle/>
              <a:p>
                <a:endParaRPr lang="ru-RU"/>
              </a:p>
            </p:txBody>
          </p:sp>
          <p:sp>
            <p:nvSpPr>
              <p:cNvPr id="163460" name="Freeform 487"/>
              <p:cNvSpPr>
                <a:spLocks/>
              </p:cNvSpPr>
              <p:nvPr/>
            </p:nvSpPr>
            <p:spPr bwMode="auto">
              <a:xfrm>
                <a:off x="3120" y="3860"/>
                <a:ext cx="40" cy="56"/>
              </a:xfrm>
              <a:custGeom>
                <a:avLst/>
                <a:gdLst>
                  <a:gd name="T0" fmla="*/ 0 w 40"/>
                  <a:gd name="T1" fmla="*/ 56 h 56"/>
                  <a:gd name="T2" fmla="*/ 0 w 40"/>
                  <a:gd name="T3" fmla="*/ 38 h 56"/>
                  <a:gd name="T4" fmla="*/ 6 w 40"/>
                  <a:gd name="T5" fmla="*/ 20 h 56"/>
                  <a:gd name="T6" fmla="*/ 19 w 40"/>
                  <a:gd name="T7" fmla="*/ 6 h 56"/>
                  <a:gd name="T8" fmla="*/ 29 w 40"/>
                  <a:gd name="T9" fmla="*/ 3 h 56"/>
                  <a:gd name="T10" fmla="*/ 37 w 40"/>
                  <a:gd name="T11" fmla="*/ 0 h 56"/>
                  <a:gd name="T12" fmla="*/ 40 w 40"/>
                  <a:gd name="T13" fmla="*/ 4 h 56"/>
                  <a:gd name="T14" fmla="*/ 32 w 40"/>
                  <a:gd name="T15" fmla="*/ 8 h 56"/>
                  <a:gd name="T16" fmla="*/ 24 w 40"/>
                  <a:gd name="T17" fmla="*/ 11 h 56"/>
                  <a:gd name="T18" fmla="*/ 12 w 40"/>
                  <a:gd name="T19" fmla="*/ 24 h 56"/>
                  <a:gd name="T20" fmla="*/ 5 w 40"/>
                  <a:gd name="T21" fmla="*/ 38 h 56"/>
                  <a:gd name="T22" fmla="*/ 6 w 40"/>
                  <a:gd name="T23" fmla="*/ 56 h 56"/>
                  <a:gd name="T24" fmla="*/ 0 w 40"/>
                  <a:gd name="T25" fmla="*/ 56 h 5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
                  <a:gd name="T40" fmla="*/ 0 h 56"/>
                  <a:gd name="T41" fmla="*/ 40 w 40"/>
                  <a:gd name="T42" fmla="*/ 56 h 5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 h="56">
                    <a:moveTo>
                      <a:pt x="0" y="56"/>
                    </a:moveTo>
                    <a:lnTo>
                      <a:pt x="0" y="38"/>
                    </a:lnTo>
                    <a:lnTo>
                      <a:pt x="6" y="20"/>
                    </a:lnTo>
                    <a:lnTo>
                      <a:pt x="19" y="6"/>
                    </a:lnTo>
                    <a:lnTo>
                      <a:pt x="29" y="3"/>
                    </a:lnTo>
                    <a:lnTo>
                      <a:pt x="37" y="0"/>
                    </a:lnTo>
                    <a:lnTo>
                      <a:pt x="40" y="4"/>
                    </a:lnTo>
                    <a:lnTo>
                      <a:pt x="32" y="8"/>
                    </a:lnTo>
                    <a:lnTo>
                      <a:pt x="24" y="11"/>
                    </a:lnTo>
                    <a:lnTo>
                      <a:pt x="12" y="24"/>
                    </a:lnTo>
                    <a:lnTo>
                      <a:pt x="5" y="38"/>
                    </a:lnTo>
                    <a:lnTo>
                      <a:pt x="6" y="56"/>
                    </a:lnTo>
                    <a:lnTo>
                      <a:pt x="0" y="56"/>
                    </a:lnTo>
                    <a:close/>
                  </a:path>
                </a:pathLst>
              </a:custGeom>
              <a:solidFill>
                <a:srgbClr val="F8BDD6"/>
              </a:solidFill>
              <a:ln w="9525">
                <a:noFill/>
                <a:round/>
                <a:headEnd/>
                <a:tailEnd/>
              </a:ln>
            </p:spPr>
            <p:txBody>
              <a:bodyPr/>
              <a:lstStyle/>
              <a:p>
                <a:endParaRPr lang="ru-RU"/>
              </a:p>
            </p:txBody>
          </p:sp>
          <p:sp>
            <p:nvSpPr>
              <p:cNvPr id="163461" name="Freeform 488"/>
              <p:cNvSpPr>
                <a:spLocks/>
              </p:cNvSpPr>
              <p:nvPr/>
            </p:nvSpPr>
            <p:spPr bwMode="auto">
              <a:xfrm>
                <a:off x="3120" y="3914"/>
                <a:ext cx="8" cy="3"/>
              </a:xfrm>
              <a:custGeom>
                <a:avLst/>
                <a:gdLst>
                  <a:gd name="T0" fmla="*/ 0 w 8"/>
                  <a:gd name="T1" fmla="*/ 3 h 3"/>
                  <a:gd name="T2" fmla="*/ 0 w 8"/>
                  <a:gd name="T3" fmla="*/ 2 h 3"/>
                  <a:gd name="T4" fmla="*/ 8 w 8"/>
                  <a:gd name="T5" fmla="*/ 2 h 3"/>
                  <a:gd name="T6" fmla="*/ 5 w 8"/>
                  <a:gd name="T7" fmla="*/ 0 h 3"/>
                  <a:gd name="T8" fmla="*/ 0 w 8"/>
                  <a:gd name="T9" fmla="*/ 3 h 3"/>
                  <a:gd name="T10" fmla="*/ 0 60000 65536"/>
                  <a:gd name="T11" fmla="*/ 0 60000 65536"/>
                  <a:gd name="T12" fmla="*/ 0 60000 65536"/>
                  <a:gd name="T13" fmla="*/ 0 60000 65536"/>
                  <a:gd name="T14" fmla="*/ 0 60000 65536"/>
                  <a:gd name="T15" fmla="*/ 0 w 8"/>
                  <a:gd name="T16" fmla="*/ 0 h 3"/>
                  <a:gd name="T17" fmla="*/ 8 w 8"/>
                  <a:gd name="T18" fmla="*/ 3 h 3"/>
                </a:gdLst>
                <a:ahLst/>
                <a:cxnLst>
                  <a:cxn ang="T10">
                    <a:pos x="T0" y="T1"/>
                  </a:cxn>
                  <a:cxn ang="T11">
                    <a:pos x="T2" y="T3"/>
                  </a:cxn>
                  <a:cxn ang="T12">
                    <a:pos x="T4" y="T5"/>
                  </a:cxn>
                  <a:cxn ang="T13">
                    <a:pos x="T6" y="T7"/>
                  </a:cxn>
                  <a:cxn ang="T14">
                    <a:pos x="T8" y="T9"/>
                  </a:cxn>
                </a:cxnLst>
                <a:rect l="T15" t="T16" r="T17" b="T18"/>
                <a:pathLst>
                  <a:path w="8" h="3">
                    <a:moveTo>
                      <a:pt x="0" y="3"/>
                    </a:moveTo>
                    <a:lnTo>
                      <a:pt x="0" y="2"/>
                    </a:lnTo>
                    <a:lnTo>
                      <a:pt x="8" y="2"/>
                    </a:lnTo>
                    <a:lnTo>
                      <a:pt x="5" y="0"/>
                    </a:lnTo>
                    <a:lnTo>
                      <a:pt x="0" y="3"/>
                    </a:lnTo>
                    <a:close/>
                  </a:path>
                </a:pathLst>
              </a:custGeom>
              <a:solidFill>
                <a:srgbClr val="F8BDD6"/>
              </a:solidFill>
              <a:ln w="9525">
                <a:noFill/>
                <a:round/>
                <a:headEnd/>
                <a:tailEnd/>
              </a:ln>
            </p:spPr>
            <p:txBody>
              <a:bodyPr/>
              <a:lstStyle/>
              <a:p>
                <a:endParaRPr lang="ru-RU"/>
              </a:p>
            </p:txBody>
          </p:sp>
          <p:sp>
            <p:nvSpPr>
              <p:cNvPr id="163462" name="Freeform 489"/>
              <p:cNvSpPr>
                <a:spLocks/>
              </p:cNvSpPr>
              <p:nvPr/>
            </p:nvSpPr>
            <p:spPr bwMode="auto">
              <a:xfrm>
                <a:off x="3160" y="3860"/>
                <a:ext cx="57" cy="39"/>
              </a:xfrm>
              <a:custGeom>
                <a:avLst/>
                <a:gdLst>
                  <a:gd name="T0" fmla="*/ 0 w 57"/>
                  <a:gd name="T1" fmla="*/ 0 h 39"/>
                  <a:gd name="T2" fmla="*/ 20 w 57"/>
                  <a:gd name="T3" fmla="*/ 0 h 39"/>
                  <a:gd name="T4" fmla="*/ 36 w 57"/>
                  <a:gd name="T5" fmla="*/ 6 h 39"/>
                  <a:gd name="T6" fmla="*/ 49 w 57"/>
                  <a:gd name="T7" fmla="*/ 18 h 39"/>
                  <a:gd name="T8" fmla="*/ 54 w 57"/>
                  <a:gd name="T9" fmla="*/ 29 h 39"/>
                  <a:gd name="T10" fmla="*/ 57 w 57"/>
                  <a:gd name="T11" fmla="*/ 37 h 39"/>
                  <a:gd name="T12" fmla="*/ 51 w 57"/>
                  <a:gd name="T13" fmla="*/ 39 h 39"/>
                  <a:gd name="T14" fmla="*/ 47 w 57"/>
                  <a:gd name="T15" fmla="*/ 31 h 39"/>
                  <a:gd name="T16" fmla="*/ 45 w 57"/>
                  <a:gd name="T17" fmla="*/ 22 h 39"/>
                  <a:gd name="T18" fmla="*/ 32 w 57"/>
                  <a:gd name="T19" fmla="*/ 11 h 39"/>
                  <a:gd name="T20" fmla="*/ 16 w 57"/>
                  <a:gd name="T21" fmla="*/ 4 h 39"/>
                  <a:gd name="T22" fmla="*/ 0 w 57"/>
                  <a:gd name="T23" fmla="*/ 6 h 39"/>
                  <a:gd name="T24" fmla="*/ 0 w 57"/>
                  <a:gd name="T25" fmla="*/ 0 h 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7"/>
                  <a:gd name="T40" fmla="*/ 0 h 39"/>
                  <a:gd name="T41" fmla="*/ 57 w 57"/>
                  <a:gd name="T42" fmla="*/ 39 h 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7" h="39">
                    <a:moveTo>
                      <a:pt x="0" y="0"/>
                    </a:moveTo>
                    <a:lnTo>
                      <a:pt x="20" y="0"/>
                    </a:lnTo>
                    <a:lnTo>
                      <a:pt x="36" y="6"/>
                    </a:lnTo>
                    <a:lnTo>
                      <a:pt x="49" y="18"/>
                    </a:lnTo>
                    <a:lnTo>
                      <a:pt x="54" y="29"/>
                    </a:lnTo>
                    <a:lnTo>
                      <a:pt x="57" y="37"/>
                    </a:lnTo>
                    <a:lnTo>
                      <a:pt x="51" y="39"/>
                    </a:lnTo>
                    <a:lnTo>
                      <a:pt x="47" y="31"/>
                    </a:lnTo>
                    <a:lnTo>
                      <a:pt x="45" y="22"/>
                    </a:lnTo>
                    <a:lnTo>
                      <a:pt x="32" y="11"/>
                    </a:lnTo>
                    <a:lnTo>
                      <a:pt x="16" y="4"/>
                    </a:lnTo>
                    <a:lnTo>
                      <a:pt x="0" y="6"/>
                    </a:lnTo>
                    <a:lnTo>
                      <a:pt x="0" y="0"/>
                    </a:lnTo>
                    <a:close/>
                  </a:path>
                </a:pathLst>
              </a:custGeom>
              <a:solidFill>
                <a:srgbClr val="F8BDD6"/>
              </a:solidFill>
              <a:ln w="9525">
                <a:noFill/>
                <a:round/>
                <a:headEnd/>
                <a:tailEnd/>
              </a:ln>
            </p:spPr>
            <p:txBody>
              <a:bodyPr/>
              <a:lstStyle/>
              <a:p>
                <a:endParaRPr lang="ru-RU"/>
              </a:p>
            </p:txBody>
          </p:sp>
          <p:sp>
            <p:nvSpPr>
              <p:cNvPr id="163463" name="Freeform 490"/>
              <p:cNvSpPr>
                <a:spLocks/>
              </p:cNvSpPr>
              <p:nvPr/>
            </p:nvSpPr>
            <p:spPr bwMode="auto">
              <a:xfrm>
                <a:off x="3159" y="3860"/>
                <a:ext cx="1" cy="7"/>
              </a:xfrm>
              <a:custGeom>
                <a:avLst/>
                <a:gdLst>
                  <a:gd name="T0" fmla="*/ 0 w 1"/>
                  <a:gd name="T1" fmla="*/ 0 h 7"/>
                  <a:gd name="T2" fmla="*/ 1 w 1"/>
                  <a:gd name="T3" fmla="*/ 0 h 7"/>
                  <a:gd name="T4" fmla="*/ 1 w 1"/>
                  <a:gd name="T5" fmla="*/ 7 h 7"/>
                  <a:gd name="T6" fmla="*/ 1 w 1"/>
                  <a:gd name="T7" fmla="*/ 5 h 7"/>
                  <a:gd name="T8" fmla="*/ 0 w 1"/>
                  <a:gd name="T9" fmla="*/ 0 h 7"/>
                  <a:gd name="T10" fmla="*/ 0 60000 65536"/>
                  <a:gd name="T11" fmla="*/ 0 60000 65536"/>
                  <a:gd name="T12" fmla="*/ 0 60000 65536"/>
                  <a:gd name="T13" fmla="*/ 0 60000 65536"/>
                  <a:gd name="T14" fmla="*/ 0 60000 65536"/>
                  <a:gd name="T15" fmla="*/ 0 w 1"/>
                  <a:gd name="T16" fmla="*/ 0 h 7"/>
                  <a:gd name="T17" fmla="*/ 1 w 1"/>
                  <a:gd name="T18" fmla="*/ 7 h 7"/>
                </a:gdLst>
                <a:ahLst/>
                <a:cxnLst>
                  <a:cxn ang="T10">
                    <a:pos x="T0" y="T1"/>
                  </a:cxn>
                  <a:cxn ang="T11">
                    <a:pos x="T2" y="T3"/>
                  </a:cxn>
                  <a:cxn ang="T12">
                    <a:pos x="T4" y="T5"/>
                  </a:cxn>
                  <a:cxn ang="T13">
                    <a:pos x="T6" y="T7"/>
                  </a:cxn>
                  <a:cxn ang="T14">
                    <a:pos x="T8" y="T9"/>
                  </a:cxn>
                </a:cxnLst>
                <a:rect l="T15" t="T16" r="T17" b="T18"/>
                <a:pathLst>
                  <a:path w="1" h="7">
                    <a:moveTo>
                      <a:pt x="0" y="0"/>
                    </a:moveTo>
                    <a:lnTo>
                      <a:pt x="1" y="0"/>
                    </a:lnTo>
                    <a:lnTo>
                      <a:pt x="1" y="7"/>
                    </a:lnTo>
                    <a:lnTo>
                      <a:pt x="1" y="5"/>
                    </a:lnTo>
                    <a:lnTo>
                      <a:pt x="0" y="0"/>
                    </a:lnTo>
                    <a:close/>
                  </a:path>
                </a:pathLst>
              </a:custGeom>
              <a:solidFill>
                <a:srgbClr val="F8BDD6"/>
              </a:solidFill>
              <a:ln w="9525">
                <a:noFill/>
                <a:round/>
                <a:headEnd/>
                <a:tailEnd/>
              </a:ln>
            </p:spPr>
            <p:txBody>
              <a:bodyPr/>
              <a:lstStyle/>
              <a:p>
                <a:endParaRPr lang="ru-RU"/>
              </a:p>
            </p:txBody>
          </p:sp>
          <p:sp>
            <p:nvSpPr>
              <p:cNvPr id="163464" name="Freeform 491"/>
              <p:cNvSpPr>
                <a:spLocks/>
              </p:cNvSpPr>
              <p:nvPr/>
            </p:nvSpPr>
            <p:spPr bwMode="auto">
              <a:xfrm>
                <a:off x="3208" y="3897"/>
                <a:ext cx="8" cy="2"/>
              </a:xfrm>
              <a:custGeom>
                <a:avLst/>
                <a:gdLst>
                  <a:gd name="T0" fmla="*/ 8 w 8"/>
                  <a:gd name="T1" fmla="*/ 0 h 2"/>
                  <a:gd name="T2" fmla="*/ 0 w 8"/>
                  <a:gd name="T3" fmla="*/ 0 h 2"/>
                  <a:gd name="T4" fmla="*/ 0 w 8"/>
                  <a:gd name="T5" fmla="*/ 2 h 2"/>
                  <a:gd name="T6" fmla="*/ 8 w 8"/>
                  <a:gd name="T7" fmla="*/ 0 h 2"/>
                  <a:gd name="T8" fmla="*/ 0 60000 65536"/>
                  <a:gd name="T9" fmla="*/ 0 60000 65536"/>
                  <a:gd name="T10" fmla="*/ 0 60000 65536"/>
                  <a:gd name="T11" fmla="*/ 0 60000 65536"/>
                  <a:gd name="T12" fmla="*/ 0 w 8"/>
                  <a:gd name="T13" fmla="*/ 0 h 2"/>
                  <a:gd name="T14" fmla="*/ 8 w 8"/>
                  <a:gd name="T15" fmla="*/ 2 h 2"/>
                </a:gdLst>
                <a:ahLst/>
                <a:cxnLst>
                  <a:cxn ang="T8">
                    <a:pos x="T0" y="T1"/>
                  </a:cxn>
                  <a:cxn ang="T9">
                    <a:pos x="T2" y="T3"/>
                  </a:cxn>
                  <a:cxn ang="T10">
                    <a:pos x="T4" y="T5"/>
                  </a:cxn>
                  <a:cxn ang="T11">
                    <a:pos x="T6" y="T7"/>
                  </a:cxn>
                </a:cxnLst>
                <a:rect l="T12" t="T13" r="T14" b="T15"/>
                <a:pathLst>
                  <a:path w="8" h="2">
                    <a:moveTo>
                      <a:pt x="8" y="0"/>
                    </a:moveTo>
                    <a:lnTo>
                      <a:pt x="0" y="0"/>
                    </a:lnTo>
                    <a:lnTo>
                      <a:pt x="0" y="2"/>
                    </a:lnTo>
                    <a:lnTo>
                      <a:pt x="8" y="0"/>
                    </a:lnTo>
                    <a:close/>
                  </a:path>
                </a:pathLst>
              </a:custGeom>
              <a:solidFill>
                <a:srgbClr val="F8BDD6"/>
              </a:solidFill>
              <a:ln w="9525">
                <a:noFill/>
                <a:round/>
                <a:headEnd/>
                <a:tailEnd/>
              </a:ln>
            </p:spPr>
            <p:txBody>
              <a:bodyPr/>
              <a:lstStyle/>
              <a:p>
                <a:endParaRPr lang="ru-RU"/>
              </a:p>
            </p:txBody>
          </p:sp>
          <p:sp>
            <p:nvSpPr>
              <p:cNvPr id="163465" name="Freeform 492"/>
              <p:cNvSpPr>
                <a:spLocks/>
              </p:cNvSpPr>
              <p:nvPr/>
            </p:nvSpPr>
            <p:spPr bwMode="auto">
              <a:xfrm>
                <a:off x="3287" y="3826"/>
                <a:ext cx="90" cy="88"/>
              </a:xfrm>
              <a:custGeom>
                <a:avLst/>
                <a:gdLst>
                  <a:gd name="T0" fmla="*/ 89 w 90"/>
                  <a:gd name="T1" fmla="*/ 36 h 88"/>
                  <a:gd name="T2" fmla="*/ 90 w 90"/>
                  <a:gd name="T3" fmla="*/ 40 h 88"/>
                  <a:gd name="T4" fmla="*/ 90 w 90"/>
                  <a:gd name="T5" fmla="*/ 44 h 88"/>
                  <a:gd name="T6" fmla="*/ 89 w 90"/>
                  <a:gd name="T7" fmla="*/ 53 h 88"/>
                  <a:gd name="T8" fmla="*/ 89 w 90"/>
                  <a:gd name="T9" fmla="*/ 57 h 88"/>
                  <a:gd name="T10" fmla="*/ 87 w 90"/>
                  <a:gd name="T11" fmla="*/ 61 h 88"/>
                  <a:gd name="T12" fmla="*/ 82 w 90"/>
                  <a:gd name="T13" fmla="*/ 67 h 88"/>
                  <a:gd name="T14" fmla="*/ 78 w 90"/>
                  <a:gd name="T15" fmla="*/ 76 h 88"/>
                  <a:gd name="T16" fmla="*/ 71 w 90"/>
                  <a:gd name="T17" fmla="*/ 80 h 88"/>
                  <a:gd name="T18" fmla="*/ 66 w 90"/>
                  <a:gd name="T19" fmla="*/ 82 h 88"/>
                  <a:gd name="T20" fmla="*/ 63 w 90"/>
                  <a:gd name="T21" fmla="*/ 85 h 88"/>
                  <a:gd name="T22" fmla="*/ 55 w 90"/>
                  <a:gd name="T23" fmla="*/ 87 h 88"/>
                  <a:gd name="T24" fmla="*/ 50 w 90"/>
                  <a:gd name="T25" fmla="*/ 88 h 88"/>
                  <a:gd name="T26" fmla="*/ 46 w 90"/>
                  <a:gd name="T27" fmla="*/ 88 h 88"/>
                  <a:gd name="T28" fmla="*/ 38 w 90"/>
                  <a:gd name="T29" fmla="*/ 87 h 88"/>
                  <a:gd name="T30" fmla="*/ 28 w 90"/>
                  <a:gd name="T31" fmla="*/ 85 h 88"/>
                  <a:gd name="T32" fmla="*/ 21 w 90"/>
                  <a:gd name="T33" fmla="*/ 82 h 88"/>
                  <a:gd name="T34" fmla="*/ 13 w 90"/>
                  <a:gd name="T35" fmla="*/ 76 h 88"/>
                  <a:gd name="T36" fmla="*/ 8 w 90"/>
                  <a:gd name="T37" fmla="*/ 69 h 88"/>
                  <a:gd name="T38" fmla="*/ 4 w 90"/>
                  <a:gd name="T39" fmla="*/ 63 h 88"/>
                  <a:gd name="T40" fmla="*/ 0 w 90"/>
                  <a:gd name="T41" fmla="*/ 53 h 88"/>
                  <a:gd name="T42" fmla="*/ 0 w 90"/>
                  <a:gd name="T43" fmla="*/ 50 h 88"/>
                  <a:gd name="T44" fmla="*/ 0 w 90"/>
                  <a:gd name="T45" fmla="*/ 46 h 88"/>
                  <a:gd name="T46" fmla="*/ 0 w 90"/>
                  <a:gd name="T47" fmla="*/ 36 h 88"/>
                  <a:gd name="T48" fmla="*/ 2 w 90"/>
                  <a:gd name="T49" fmla="*/ 32 h 88"/>
                  <a:gd name="T50" fmla="*/ 4 w 90"/>
                  <a:gd name="T51" fmla="*/ 27 h 88"/>
                  <a:gd name="T52" fmla="*/ 7 w 90"/>
                  <a:gd name="T53" fmla="*/ 21 h 88"/>
                  <a:gd name="T54" fmla="*/ 13 w 90"/>
                  <a:gd name="T55" fmla="*/ 15 h 88"/>
                  <a:gd name="T56" fmla="*/ 19 w 90"/>
                  <a:gd name="T57" fmla="*/ 8 h 88"/>
                  <a:gd name="T58" fmla="*/ 23 w 90"/>
                  <a:gd name="T59" fmla="*/ 6 h 88"/>
                  <a:gd name="T60" fmla="*/ 28 w 90"/>
                  <a:gd name="T61" fmla="*/ 5 h 88"/>
                  <a:gd name="T62" fmla="*/ 36 w 90"/>
                  <a:gd name="T63" fmla="*/ 2 h 88"/>
                  <a:gd name="T64" fmla="*/ 40 w 90"/>
                  <a:gd name="T65" fmla="*/ 2 h 88"/>
                  <a:gd name="T66" fmla="*/ 45 w 90"/>
                  <a:gd name="T67" fmla="*/ 0 h 88"/>
                  <a:gd name="T68" fmla="*/ 53 w 90"/>
                  <a:gd name="T69" fmla="*/ 2 h 88"/>
                  <a:gd name="T70" fmla="*/ 61 w 90"/>
                  <a:gd name="T71" fmla="*/ 4 h 88"/>
                  <a:gd name="T72" fmla="*/ 69 w 90"/>
                  <a:gd name="T73" fmla="*/ 8 h 88"/>
                  <a:gd name="T74" fmla="*/ 76 w 90"/>
                  <a:gd name="T75" fmla="*/ 13 h 88"/>
                  <a:gd name="T76" fmla="*/ 82 w 90"/>
                  <a:gd name="T77" fmla="*/ 19 h 88"/>
                  <a:gd name="T78" fmla="*/ 85 w 90"/>
                  <a:gd name="T79" fmla="*/ 27 h 88"/>
                  <a:gd name="T80" fmla="*/ 89 w 90"/>
                  <a:gd name="T81" fmla="*/ 36 h 8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0"/>
                  <a:gd name="T124" fmla="*/ 0 h 88"/>
                  <a:gd name="T125" fmla="*/ 90 w 90"/>
                  <a:gd name="T126" fmla="*/ 88 h 8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0" h="88">
                    <a:moveTo>
                      <a:pt x="89" y="36"/>
                    </a:moveTo>
                    <a:lnTo>
                      <a:pt x="90" y="40"/>
                    </a:lnTo>
                    <a:lnTo>
                      <a:pt x="90" y="44"/>
                    </a:lnTo>
                    <a:lnTo>
                      <a:pt x="89" y="53"/>
                    </a:lnTo>
                    <a:lnTo>
                      <a:pt x="89" y="57"/>
                    </a:lnTo>
                    <a:lnTo>
                      <a:pt x="87" y="61"/>
                    </a:lnTo>
                    <a:lnTo>
                      <a:pt x="82" y="67"/>
                    </a:lnTo>
                    <a:lnTo>
                      <a:pt x="78" y="76"/>
                    </a:lnTo>
                    <a:lnTo>
                      <a:pt x="71" y="80"/>
                    </a:lnTo>
                    <a:lnTo>
                      <a:pt x="66" y="82"/>
                    </a:lnTo>
                    <a:lnTo>
                      <a:pt x="63" y="85"/>
                    </a:lnTo>
                    <a:lnTo>
                      <a:pt x="55" y="87"/>
                    </a:lnTo>
                    <a:lnTo>
                      <a:pt x="50" y="88"/>
                    </a:lnTo>
                    <a:lnTo>
                      <a:pt x="46" y="88"/>
                    </a:lnTo>
                    <a:lnTo>
                      <a:pt x="38" y="87"/>
                    </a:lnTo>
                    <a:lnTo>
                      <a:pt x="28" y="85"/>
                    </a:lnTo>
                    <a:lnTo>
                      <a:pt x="21" y="82"/>
                    </a:lnTo>
                    <a:lnTo>
                      <a:pt x="13" y="76"/>
                    </a:lnTo>
                    <a:lnTo>
                      <a:pt x="8" y="69"/>
                    </a:lnTo>
                    <a:lnTo>
                      <a:pt x="4" y="63"/>
                    </a:lnTo>
                    <a:lnTo>
                      <a:pt x="0" y="53"/>
                    </a:lnTo>
                    <a:lnTo>
                      <a:pt x="0" y="50"/>
                    </a:lnTo>
                    <a:lnTo>
                      <a:pt x="0" y="46"/>
                    </a:lnTo>
                    <a:lnTo>
                      <a:pt x="0" y="36"/>
                    </a:lnTo>
                    <a:lnTo>
                      <a:pt x="2" y="32"/>
                    </a:lnTo>
                    <a:lnTo>
                      <a:pt x="4" y="27"/>
                    </a:lnTo>
                    <a:lnTo>
                      <a:pt x="7" y="21"/>
                    </a:lnTo>
                    <a:lnTo>
                      <a:pt x="13" y="15"/>
                    </a:lnTo>
                    <a:lnTo>
                      <a:pt x="19" y="8"/>
                    </a:lnTo>
                    <a:lnTo>
                      <a:pt x="23" y="6"/>
                    </a:lnTo>
                    <a:lnTo>
                      <a:pt x="28" y="5"/>
                    </a:lnTo>
                    <a:lnTo>
                      <a:pt x="36" y="2"/>
                    </a:lnTo>
                    <a:lnTo>
                      <a:pt x="40" y="2"/>
                    </a:lnTo>
                    <a:lnTo>
                      <a:pt x="45" y="0"/>
                    </a:lnTo>
                    <a:lnTo>
                      <a:pt x="53" y="2"/>
                    </a:lnTo>
                    <a:lnTo>
                      <a:pt x="61" y="4"/>
                    </a:lnTo>
                    <a:lnTo>
                      <a:pt x="69" y="8"/>
                    </a:lnTo>
                    <a:lnTo>
                      <a:pt x="76" y="13"/>
                    </a:lnTo>
                    <a:lnTo>
                      <a:pt x="82" y="19"/>
                    </a:lnTo>
                    <a:lnTo>
                      <a:pt x="85" y="27"/>
                    </a:lnTo>
                    <a:lnTo>
                      <a:pt x="89" y="36"/>
                    </a:lnTo>
                    <a:close/>
                  </a:path>
                </a:pathLst>
              </a:custGeom>
              <a:solidFill>
                <a:srgbClr val="F561AF"/>
              </a:solidFill>
              <a:ln w="9525">
                <a:noFill/>
                <a:round/>
                <a:headEnd/>
                <a:tailEnd/>
              </a:ln>
            </p:spPr>
            <p:txBody>
              <a:bodyPr/>
              <a:lstStyle/>
              <a:p>
                <a:endParaRPr lang="ru-RU"/>
              </a:p>
            </p:txBody>
          </p:sp>
          <p:sp>
            <p:nvSpPr>
              <p:cNvPr id="163466" name="Freeform 493"/>
              <p:cNvSpPr>
                <a:spLocks/>
              </p:cNvSpPr>
              <p:nvPr/>
            </p:nvSpPr>
            <p:spPr bwMode="auto">
              <a:xfrm>
                <a:off x="3340" y="3860"/>
                <a:ext cx="37" cy="56"/>
              </a:xfrm>
              <a:custGeom>
                <a:avLst/>
                <a:gdLst>
                  <a:gd name="T0" fmla="*/ 37 w 37"/>
                  <a:gd name="T1" fmla="*/ 0 h 56"/>
                  <a:gd name="T2" fmla="*/ 37 w 37"/>
                  <a:gd name="T3" fmla="*/ 18 h 56"/>
                  <a:gd name="T4" fmla="*/ 29 w 37"/>
                  <a:gd name="T5" fmla="*/ 34 h 56"/>
                  <a:gd name="T6" fmla="*/ 18 w 37"/>
                  <a:gd name="T7" fmla="*/ 48 h 56"/>
                  <a:gd name="T8" fmla="*/ 9 w 37"/>
                  <a:gd name="T9" fmla="*/ 54 h 56"/>
                  <a:gd name="T10" fmla="*/ 1 w 37"/>
                  <a:gd name="T11" fmla="*/ 56 h 56"/>
                  <a:gd name="T12" fmla="*/ 0 w 37"/>
                  <a:gd name="T13" fmla="*/ 49 h 56"/>
                  <a:gd name="T14" fmla="*/ 7 w 37"/>
                  <a:gd name="T15" fmla="*/ 48 h 56"/>
                  <a:gd name="T16" fmla="*/ 14 w 37"/>
                  <a:gd name="T17" fmla="*/ 42 h 56"/>
                  <a:gd name="T18" fmla="*/ 25 w 37"/>
                  <a:gd name="T19" fmla="*/ 30 h 56"/>
                  <a:gd name="T20" fmla="*/ 31 w 37"/>
                  <a:gd name="T21" fmla="*/ 16 h 56"/>
                  <a:gd name="T22" fmla="*/ 31 w 37"/>
                  <a:gd name="T23" fmla="*/ 0 h 56"/>
                  <a:gd name="T24" fmla="*/ 37 w 37"/>
                  <a:gd name="T25" fmla="*/ 0 h 5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7"/>
                  <a:gd name="T40" fmla="*/ 0 h 56"/>
                  <a:gd name="T41" fmla="*/ 37 w 37"/>
                  <a:gd name="T42" fmla="*/ 56 h 5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7" h="56">
                    <a:moveTo>
                      <a:pt x="37" y="0"/>
                    </a:moveTo>
                    <a:lnTo>
                      <a:pt x="37" y="18"/>
                    </a:lnTo>
                    <a:lnTo>
                      <a:pt x="29" y="34"/>
                    </a:lnTo>
                    <a:lnTo>
                      <a:pt x="18" y="48"/>
                    </a:lnTo>
                    <a:lnTo>
                      <a:pt x="9" y="54"/>
                    </a:lnTo>
                    <a:lnTo>
                      <a:pt x="1" y="56"/>
                    </a:lnTo>
                    <a:lnTo>
                      <a:pt x="0" y="49"/>
                    </a:lnTo>
                    <a:lnTo>
                      <a:pt x="7" y="48"/>
                    </a:lnTo>
                    <a:lnTo>
                      <a:pt x="14" y="42"/>
                    </a:lnTo>
                    <a:lnTo>
                      <a:pt x="25" y="30"/>
                    </a:lnTo>
                    <a:lnTo>
                      <a:pt x="31" y="16"/>
                    </a:lnTo>
                    <a:lnTo>
                      <a:pt x="31" y="0"/>
                    </a:lnTo>
                    <a:lnTo>
                      <a:pt x="37" y="0"/>
                    </a:lnTo>
                    <a:close/>
                  </a:path>
                </a:pathLst>
              </a:custGeom>
              <a:solidFill>
                <a:srgbClr val="F8BDD6"/>
              </a:solidFill>
              <a:ln w="9525">
                <a:noFill/>
                <a:round/>
                <a:headEnd/>
                <a:tailEnd/>
              </a:ln>
            </p:spPr>
            <p:txBody>
              <a:bodyPr/>
              <a:lstStyle/>
              <a:p>
                <a:endParaRPr lang="ru-RU"/>
              </a:p>
            </p:txBody>
          </p:sp>
          <p:sp>
            <p:nvSpPr>
              <p:cNvPr id="163467" name="Freeform 494"/>
              <p:cNvSpPr>
                <a:spLocks/>
              </p:cNvSpPr>
              <p:nvPr/>
            </p:nvSpPr>
            <p:spPr bwMode="auto">
              <a:xfrm>
                <a:off x="3284" y="3875"/>
                <a:ext cx="56" cy="41"/>
              </a:xfrm>
              <a:custGeom>
                <a:avLst/>
                <a:gdLst>
                  <a:gd name="T0" fmla="*/ 56 w 56"/>
                  <a:gd name="T1" fmla="*/ 41 h 41"/>
                  <a:gd name="T2" fmla="*/ 39 w 56"/>
                  <a:gd name="T3" fmla="*/ 41 h 41"/>
                  <a:gd name="T4" fmla="*/ 20 w 56"/>
                  <a:gd name="T5" fmla="*/ 32 h 41"/>
                  <a:gd name="T6" fmla="*/ 7 w 56"/>
                  <a:gd name="T7" fmla="*/ 20 h 41"/>
                  <a:gd name="T8" fmla="*/ 2 w 56"/>
                  <a:gd name="T9" fmla="*/ 12 h 41"/>
                  <a:gd name="T10" fmla="*/ 0 w 56"/>
                  <a:gd name="T11" fmla="*/ 4 h 41"/>
                  <a:gd name="T12" fmla="*/ 5 w 56"/>
                  <a:gd name="T13" fmla="*/ 0 h 41"/>
                  <a:gd name="T14" fmla="*/ 7 w 56"/>
                  <a:gd name="T15" fmla="*/ 7 h 41"/>
                  <a:gd name="T16" fmla="*/ 11 w 56"/>
                  <a:gd name="T17" fmla="*/ 16 h 41"/>
                  <a:gd name="T18" fmla="*/ 24 w 56"/>
                  <a:gd name="T19" fmla="*/ 27 h 41"/>
                  <a:gd name="T20" fmla="*/ 39 w 56"/>
                  <a:gd name="T21" fmla="*/ 34 h 41"/>
                  <a:gd name="T22" fmla="*/ 56 w 56"/>
                  <a:gd name="T23" fmla="*/ 34 h 41"/>
                  <a:gd name="T24" fmla="*/ 56 w 56"/>
                  <a:gd name="T25" fmla="*/ 41 h 4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6"/>
                  <a:gd name="T40" fmla="*/ 0 h 41"/>
                  <a:gd name="T41" fmla="*/ 56 w 56"/>
                  <a:gd name="T42" fmla="*/ 41 h 4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6" h="41">
                    <a:moveTo>
                      <a:pt x="56" y="41"/>
                    </a:moveTo>
                    <a:lnTo>
                      <a:pt x="39" y="41"/>
                    </a:lnTo>
                    <a:lnTo>
                      <a:pt x="20" y="32"/>
                    </a:lnTo>
                    <a:lnTo>
                      <a:pt x="7" y="20"/>
                    </a:lnTo>
                    <a:lnTo>
                      <a:pt x="2" y="12"/>
                    </a:lnTo>
                    <a:lnTo>
                      <a:pt x="0" y="4"/>
                    </a:lnTo>
                    <a:lnTo>
                      <a:pt x="5" y="0"/>
                    </a:lnTo>
                    <a:lnTo>
                      <a:pt x="7" y="7"/>
                    </a:lnTo>
                    <a:lnTo>
                      <a:pt x="11" y="16"/>
                    </a:lnTo>
                    <a:lnTo>
                      <a:pt x="24" y="27"/>
                    </a:lnTo>
                    <a:lnTo>
                      <a:pt x="39" y="34"/>
                    </a:lnTo>
                    <a:lnTo>
                      <a:pt x="56" y="34"/>
                    </a:lnTo>
                    <a:lnTo>
                      <a:pt x="56" y="41"/>
                    </a:lnTo>
                    <a:close/>
                  </a:path>
                </a:pathLst>
              </a:custGeom>
              <a:solidFill>
                <a:srgbClr val="F8BDD6"/>
              </a:solidFill>
              <a:ln w="9525">
                <a:noFill/>
                <a:round/>
                <a:headEnd/>
                <a:tailEnd/>
              </a:ln>
            </p:spPr>
            <p:txBody>
              <a:bodyPr/>
              <a:lstStyle/>
              <a:p>
                <a:endParaRPr lang="ru-RU"/>
              </a:p>
            </p:txBody>
          </p:sp>
          <p:sp>
            <p:nvSpPr>
              <p:cNvPr id="163468" name="Freeform 495"/>
              <p:cNvSpPr>
                <a:spLocks/>
              </p:cNvSpPr>
              <p:nvPr/>
            </p:nvSpPr>
            <p:spPr bwMode="auto">
              <a:xfrm>
                <a:off x="3338" y="3909"/>
                <a:ext cx="3" cy="7"/>
              </a:xfrm>
              <a:custGeom>
                <a:avLst/>
                <a:gdLst>
                  <a:gd name="T0" fmla="*/ 3 w 3"/>
                  <a:gd name="T1" fmla="*/ 7 h 7"/>
                  <a:gd name="T2" fmla="*/ 3 w 3"/>
                  <a:gd name="T3" fmla="*/ 0 h 7"/>
                  <a:gd name="T4" fmla="*/ 0 w 3"/>
                  <a:gd name="T5" fmla="*/ 0 h 7"/>
                  <a:gd name="T6" fmla="*/ 3 w 3"/>
                  <a:gd name="T7" fmla="*/ 7 h 7"/>
                  <a:gd name="T8" fmla="*/ 0 60000 65536"/>
                  <a:gd name="T9" fmla="*/ 0 60000 65536"/>
                  <a:gd name="T10" fmla="*/ 0 60000 65536"/>
                  <a:gd name="T11" fmla="*/ 0 60000 65536"/>
                  <a:gd name="T12" fmla="*/ 0 w 3"/>
                  <a:gd name="T13" fmla="*/ 0 h 7"/>
                  <a:gd name="T14" fmla="*/ 3 w 3"/>
                  <a:gd name="T15" fmla="*/ 7 h 7"/>
                </a:gdLst>
                <a:ahLst/>
                <a:cxnLst>
                  <a:cxn ang="T8">
                    <a:pos x="T0" y="T1"/>
                  </a:cxn>
                  <a:cxn ang="T9">
                    <a:pos x="T2" y="T3"/>
                  </a:cxn>
                  <a:cxn ang="T10">
                    <a:pos x="T4" y="T5"/>
                  </a:cxn>
                  <a:cxn ang="T11">
                    <a:pos x="T6" y="T7"/>
                  </a:cxn>
                </a:cxnLst>
                <a:rect l="T12" t="T13" r="T14" b="T15"/>
                <a:pathLst>
                  <a:path w="3" h="7">
                    <a:moveTo>
                      <a:pt x="3" y="7"/>
                    </a:moveTo>
                    <a:lnTo>
                      <a:pt x="3" y="0"/>
                    </a:lnTo>
                    <a:lnTo>
                      <a:pt x="0" y="0"/>
                    </a:lnTo>
                    <a:lnTo>
                      <a:pt x="3" y="7"/>
                    </a:lnTo>
                    <a:close/>
                  </a:path>
                </a:pathLst>
              </a:custGeom>
              <a:solidFill>
                <a:srgbClr val="F8BDD6"/>
              </a:solidFill>
              <a:ln w="9525">
                <a:noFill/>
                <a:round/>
                <a:headEnd/>
                <a:tailEnd/>
              </a:ln>
            </p:spPr>
            <p:txBody>
              <a:bodyPr/>
              <a:lstStyle/>
              <a:p>
                <a:endParaRPr lang="ru-RU"/>
              </a:p>
            </p:txBody>
          </p:sp>
          <p:sp>
            <p:nvSpPr>
              <p:cNvPr id="163469" name="Freeform 496"/>
              <p:cNvSpPr>
                <a:spLocks/>
              </p:cNvSpPr>
              <p:nvPr/>
            </p:nvSpPr>
            <p:spPr bwMode="auto">
              <a:xfrm>
                <a:off x="3284" y="3824"/>
                <a:ext cx="39" cy="53"/>
              </a:xfrm>
              <a:custGeom>
                <a:avLst/>
                <a:gdLst>
                  <a:gd name="T0" fmla="*/ 1 w 39"/>
                  <a:gd name="T1" fmla="*/ 53 h 53"/>
                  <a:gd name="T2" fmla="*/ 0 w 39"/>
                  <a:gd name="T3" fmla="*/ 36 h 53"/>
                  <a:gd name="T4" fmla="*/ 6 w 39"/>
                  <a:gd name="T5" fmla="*/ 19 h 53"/>
                  <a:gd name="T6" fmla="*/ 19 w 39"/>
                  <a:gd name="T7" fmla="*/ 7 h 53"/>
                  <a:gd name="T8" fmla="*/ 28 w 39"/>
                  <a:gd name="T9" fmla="*/ 4 h 53"/>
                  <a:gd name="T10" fmla="*/ 36 w 39"/>
                  <a:gd name="T11" fmla="*/ 0 h 53"/>
                  <a:gd name="T12" fmla="*/ 39 w 39"/>
                  <a:gd name="T13" fmla="*/ 5 h 53"/>
                  <a:gd name="T14" fmla="*/ 31 w 39"/>
                  <a:gd name="T15" fmla="*/ 8 h 53"/>
                  <a:gd name="T16" fmla="*/ 23 w 39"/>
                  <a:gd name="T17" fmla="*/ 11 h 53"/>
                  <a:gd name="T18" fmla="*/ 11 w 39"/>
                  <a:gd name="T19" fmla="*/ 24 h 53"/>
                  <a:gd name="T20" fmla="*/ 5 w 39"/>
                  <a:gd name="T21" fmla="*/ 36 h 53"/>
                  <a:gd name="T22" fmla="*/ 8 w 39"/>
                  <a:gd name="T23" fmla="*/ 53 h 53"/>
                  <a:gd name="T24" fmla="*/ 1 w 39"/>
                  <a:gd name="T25" fmla="*/ 53 h 5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9"/>
                  <a:gd name="T40" fmla="*/ 0 h 53"/>
                  <a:gd name="T41" fmla="*/ 39 w 39"/>
                  <a:gd name="T42" fmla="*/ 53 h 5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9" h="53">
                    <a:moveTo>
                      <a:pt x="1" y="53"/>
                    </a:moveTo>
                    <a:lnTo>
                      <a:pt x="0" y="36"/>
                    </a:lnTo>
                    <a:lnTo>
                      <a:pt x="6" y="19"/>
                    </a:lnTo>
                    <a:lnTo>
                      <a:pt x="19" y="7"/>
                    </a:lnTo>
                    <a:lnTo>
                      <a:pt x="28" y="4"/>
                    </a:lnTo>
                    <a:lnTo>
                      <a:pt x="36" y="0"/>
                    </a:lnTo>
                    <a:lnTo>
                      <a:pt x="39" y="5"/>
                    </a:lnTo>
                    <a:lnTo>
                      <a:pt x="31" y="8"/>
                    </a:lnTo>
                    <a:lnTo>
                      <a:pt x="23" y="11"/>
                    </a:lnTo>
                    <a:lnTo>
                      <a:pt x="11" y="24"/>
                    </a:lnTo>
                    <a:lnTo>
                      <a:pt x="5" y="36"/>
                    </a:lnTo>
                    <a:lnTo>
                      <a:pt x="8" y="53"/>
                    </a:lnTo>
                    <a:lnTo>
                      <a:pt x="1" y="53"/>
                    </a:lnTo>
                    <a:close/>
                  </a:path>
                </a:pathLst>
              </a:custGeom>
              <a:solidFill>
                <a:srgbClr val="F8BDD6"/>
              </a:solidFill>
              <a:ln w="9525">
                <a:noFill/>
                <a:round/>
                <a:headEnd/>
                <a:tailEnd/>
              </a:ln>
            </p:spPr>
            <p:txBody>
              <a:bodyPr/>
              <a:lstStyle/>
              <a:p>
                <a:endParaRPr lang="ru-RU"/>
              </a:p>
            </p:txBody>
          </p:sp>
          <p:sp>
            <p:nvSpPr>
              <p:cNvPr id="163470" name="Freeform 497"/>
              <p:cNvSpPr>
                <a:spLocks/>
              </p:cNvSpPr>
              <p:nvPr/>
            </p:nvSpPr>
            <p:spPr bwMode="auto">
              <a:xfrm>
                <a:off x="3286" y="3875"/>
                <a:ext cx="6" cy="3"/>
              </a:xfrm>
              <a:custGeom>
                <a:avLst/>
                <a:gdLst>
                  <a:gd name="T0" fmla="*/ 0 w 6"/>
                  <a:gd name="T1" fmla="*/ 3 h 3"/>
                  <a:gd name="T2" fmla="*/ 0 w 6"/>
                  <a:gd name="T3" fmla="*/ 2 h 3"/>
                  <a:gd name="T4" fmla="*/ 6 w 6"/>
                  <a:gd name="T5" fmla="*/ 2 h 3"/>
                  <a:gd name="T6" fmla="*/ 4 w 6"/>
                  <a:gd name="T7" fmla="*/ 0 h 3"/>
                  <a:gd name="T8" fmla="*/ 0 w 6"/>
                  <a:gd name="T9" fmla="*/ 3 h 3"/>
                  <a:gd name="T10" fmla="*/ 0 60000 65536"/>
                  <a:gd name="T11" fmla="*/ 0 60000 65536"/>
                  <a:gd name="T12" fmla="*/ 0 60000 65536"/>
                  <a:gd name="T13" fmla="*/ 0 60000 65536"/>
                  <a:gd name="T14" fmla="*/ 0 60000 65536"/>
                  <a:gd name="T15" fmla="*/ 0 w 6"/>
                  <a:gd name="T16" fmla="*/ 0 h 3"/>
                  <a:gd name="T17" fmla="*/ 6 w 6"/>
                  <a:gd name="T18" fmla="*/ 3 h 3"/>
                </a:gdLst>
                <a:ahLst/>
                <a:cxnLst>
                  <a:cxn ang="T10">
                    <a:pos x="T0" y="T1"/>
                  </a:cxn>
                  <a:cxn ang="T11">
                    <a:pos x="T2" y="T3"/>
                  </a:cxn>
                  <a:cxn ang="T12">
                    <a:pos x="T4" y="T5"/>
                  </a:cxn>
                  <a:cxn ang="T13">
                    <a:pos x="T6" y="T7"/>
                  </a:cxn>
                  <a:cxn ang="T14">
                    <a:pos x="T8" y="T9"/>
                  </a:cxn>
                </a:cxnLst>
                <a:rect l="T15" t="T16" r="T17" b="T18"/>
                <a:pathLst>
                  <a:path w="6" h="3">
                    <a:moveTo>
                      <a:pt x="0" y="3"/>
                    </a:moveTo>
                    <a:lnTo>
                      <a:pt x="0" y="2"/>
                    </a:lnTo>
                    <a:lnTo>
                      <a:pt x="6" y="2"/>
                    </a:lnTo>
                    <a:lnTo>
                      <a:pt x="4" y="0"/>
                    </a:lnTo>
                    <a:lnTo>
                      <a:pt x="0" y="3"/>
                    </a:lnTo>
                    <a:close/>
                  </a:path>
                </a:pathLst>
              </a:custGeom>
              <a:solidFill>
                <a:srgbClr val="F8BDD6"/>
              </a:solidFill>
              <a:ln w="9525">
                <a:noFill/>
                <a:round/>
                <a:headEnd/>
                <a:tailEnd/>
              </a:ln>
            </p:spPr>
            <p:txBody>
              <a:bodyPr/>
              <a:lstStyle/>
              <a:p>
                <a:endParaRPr lang="ru-RU"/>
              </a:p>
            </p:txBody>
          </p:sp>
          <p:sp>
            <p:nvSpPr>
              <p:cNvPr id="163471" name="Freeform 498"/>
              <p:cNvSpPr>
                <a:spLocks/>
              </p:cNvSpPr>
              <p:nvPr/>
            </p:nvSpPr>
            <p:spPr bwMode="auto">
              <a:xfrm>
                <a:off x="3322" y="3824"/>
                <a:ext cx="56" cy="38"/>
              </a:xfrm>
              <a:custGeom>
                <a:avLst/>
                <a:gdLst>
                  <a:gd name="T0" fmla="*/ 0 w 56"/>
                  <a:gd name="T1" fmla="*/ 0 h 38"/>
                  <a:gd name="T2" fmla="*/ 19 w 56"/>
                  <a:gd name="T3" fmla="*/ 0 h 38"/>
                  <a:gd name="T4" fmla="*/ 35 w 56"/>
                  <a:gd name="T5" fmla="*/ 7 h 38"/>
                  <a:gd name="T6" fmla="*/ 48 w 56"/>
                  <a:gd name="T7" fmla="*/ 17 h 38"/>
                  <a:gd name="T8" fmla="*/ 55 w 56"/>
                  <a:gd name="T9" fmla="*/ 28 h 38"/>
                  <a:gd name="T10" fmla="*/ 56 w 56"/>
                  <a:gd name="T11" fmla="*/ 37 h 38"/>
                  <a:gd name="T12" fmla="*/ 50 w 56"/>
                  <a:gd name="T13" fmla="*/ 38 h 38"/>
                  <a:gd name="T14" fmla="*/ 48 w 56"/>
                  <a:gd name="T15" fmla="*/ 30 h 38"/>
                  <a:gd name="T16" fmla="*/ 44 w 56"/>
                  <a:gd name="T17" fmla="*/ 22 h 38"/>
                  <a:gd name="T18" fmla="*/ 31 w 56"/>
                  <a:gd name="T19" fmla="*/ 11 h 38"/>
                  <a:gd name="T20" fmla="*/ 15 w 56"/>
                  <a:gd name="T21" fmla="*/ 6 h 38"/>
                  <a:gd name="T22" fmla="*/ 0 w 56"/>
                  <a:gd name="T23" fmla="*/ 7 h 38"/>
                  <a:gd name="T24" fmla="*/ 0 w 56"/>
                  <a:gd name="T25" fmla="*/ 0 h 3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6"/>
                  <a:gd name="T40" fmla="*/ 0 h 38"/>
                  <a:gd name="T41" fmla="*/ 56 w 56"/>
                  <a:gd name="T42" fmla="*/ 38 h 3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6" h="38">
                    <a:moveTo>
                      <a:pt x="0" y="0"/>
                    </a:moveTo>
                    <a:lnTo>
                      <a:pt x="19" y="0"/>
                    </a:lnTo>
                    <a:lnTo>
                      <a:pt x="35" y="7"/>
                    </a:lnTo>
                    <a:lnTo>
                      <a:pt x="48" y="17"/>
                    </a:lnTo>
                    <a:lnTo>
                      <a:pt x="55" y="28"/>
                    </a:lnTo>
                    <a:lnTo>
                      <a:pt x="56" y="37"/>
                    </a:lnTo>
                    <a:lnTo>
                      <a:pt x="50" y="38"/>
                    </a:lnTo>
                    <a:lnTo>
                      <a:pt x="48" y="30"/>
                    </a:lnTo>
                    <a:lnTo>
                      <a:pt x="44" y="22"/>
                    </a:lnTo>
                    <a:lnTo>
                      <a:pt x="31" y="11"/>
                    </a:lnTo>
                    <a:lnTo>
                      <a:pt x="15" y="6"/>
                    </a:lnTo>
                    <a:lnTo>
                      <a:pt x="0" y="7"/>
                    </a:lnTo>
                    <a:lnTo>
                      <a:pt x="0" y="0"/>
                    </a:lnTo>
                    <a:close/>
                  </a:path>
                </a:pathLst>
              </a:custGeom>
              <a:solidFill>
                <a:srgbClr val="F8BDD6"/>
              </a:solidFill>
              <a:ln w="9525">
                <a:noFill/>
                <a:round/>
                <a:headEnd/>
                <a:tailEnd/>
              </a:ln>
            </p:spPr>
            <p:txBody>
              <a:bodyPr/>
              <a:lstStyle/>
              <a:p>
                <a:endParaRPr lang="ru-RU"/>
              </a:p>
            </p:txBody>
          </p:sp>
          <p:sp>
            <p:nvSpPr>
              <p:cNvPr id="163472" name="Freeform 499"/>
              <p:cNvSpPr>
                <a:spLocks/>
              </p:cNvSpPr>
              <p:nvPr/>
            </p:nvSpPr>
            <p:spPr bwMode="auto">
              <a:xfrm>
                <a:off x="3320" y="3824"/>
                <a:ext cx="3" cy="7"/>
              </a:xfrm>
              <a:custGeom>
                <a:avLst/>
                <a:gdLst>
                  <a:gd name="T0" fmla="*/ 0 w 3"/>
                  <a:gd name="T1" fmla="*/ 0 h 7"/>
                  <a:gd name="T2" fmla="*/ 2 w 3"/>
                  <a:gd name="T3" fmla="*/ 0 h 7"/>
                  <a:gd name="T4" fmla="*/ 2 w 3"/>
                  <a:gd name="T5" fmla="*/ 7 h 7"/>
                  <a:gd name="T6" fmla="*/ 3 w 3"/>
                  <a:gd name="T7" fmla="*/ 6 h 7"/>
                  <a:gd name="T8" fmla="*/ 0 w 3"/>
                  <a:gd name="T9" fmla="*/ 0 h 7"/>
                  <a:gd name="T10" fmla="*/ 0 60000 65536"/>
                  <a:gd name="T11" fmla="*/ 0 60000 65536"/>
                  <a:gd name="T12" fmla="*/ 0 60000 65536"/>
                  <a:gd name="T13" fmla="*/ 0 60000 65536"/>
                  <a:gd name="T14" fmla="*/ 0 60000 65536"/>
                  <a:gd name="T15" fmla="*/ 0 w 3"/>
                  <a:gd name="T16" fmla="*/ 0 h 7"/>
                  <a:gd name="T17" fmla="*/ 3 w 3"/>
                  <a:gd name="T18" fmla="*/ 7 h 7"/>
                </a:gdLst>
                <a:ahLst/>
                <a:cxnLst>
                  <a:cxn ang="T10">
                    <a:pos x="T0" y="T1"/>
                  </a:cxn>
                  <a:cxn ang="T11">
                    <a:pos x="T2" y="T3"/>
                  </a:cxn>
                  <a:cxn ang="T12">
                    <a:pos x="T4" y="T5"/>
                  </a:cxn>
                  <a:cxn ang="T13">
                    <a:pos x="T6" y="T7"/>
                  </a:cxn>
                  <a:cxn ang="T14">
                    <a:pos x="T8" y="T9"/>
                  </a:cxn>
                </a:cxnLst>
                <a:rect l="T15" t="T16" r="T17" b="T18"/>
                <a:pathLst>
                  <a:path w="3" h="7">
                    <a:moveTo>
                      <a:pt x="0" y="0"/>
                    </a:moveTo>
                    <a:lnTo>
                      <a:pt x="2" y="0"/>
                    </a:lnTo>
                    <a:lnTo>
                      <a:pt x="2" y="7"/>
                    </a:lnTo>
                    <a:lnTo>
                      <a:pt x="3" y="6"/>
                    </a:lnTo>
                    <a:lnTo>
                      <a:pt x="0" y="0"/>
                    </a:lnTo>
                    <a:close/>
                  </a:path>
                </a:pathLst>
              </a:custGeom>
              <a:solidFill>
                <a:srgbClr val="F8BDD6"/>
              </a:solidFill>
              <a:ln w="9525">
                <a:noFill/>
                <a:round/>
                <a:headEnd/>
                <a:tailEnd/>
              </a:ln>
            </p:spPr>
            <p:txBody>
              <a:bodyPr/>
              <a:lstStyle/>
              <a:p>
                <a:endParaRPr lang="ru-RU"/>
              </a:p>
            </p:txBody>
          </p:sp>
          <p:sp>
            <p:nvSpPr>
              <p:cNvPr id="163473" name="Freeform 500"/>
              <p:cNvSpPr>
                <a:spLocks/>
              </p:cNvSpPr>
              <p:nvPr/>
            </p:nvSpPr>
            <p:spPr bwMode="auto">
              <a:xfrm>
                <a:off x="3369" y="3860"/>
                <a:ext cx="8" cy="2"/>
              </a:xfrm>
              <a:custGeom>
                <a:avLst/>
                <a:gdLst>
                  <a:gd name="T0" fmla="*/ 8 w 8"/>
                  <a:gd name="T1" fmla="*/ 0 h 2"/>
                  <a:gd name="T2" fmla="*/ 0 w 8"/>
                  <a:gd name="T3" fmla="*/ 0 h 2"/>
                  <a:gd name="T4" fmla="*/ 0 w 8"/>
                  <a:gd name="T5" fmla="*/ 2 h 2"/>
                  <a:gd name="T6" fmla="*/ 8 w 8"/>
                  <a:gd name="T7" fmla="*/ 0 h 2"/>
                  <a:gd name="T8" fmla="*/ 0 60000 65536"/>
                  <a:gd name="T9" fmla="*/ 0 60000 65536"/>
                  <a:gd name="T10" fmla="*/ 0 60000 65536"/>
                  <a:gd name="T11" fmla="*/ 0 60000 65536"/>
                  <a:gd name="T12" fmla="*/ 0 w 8"/>
                  <a:gd name="T13" fmla="*/ 0 h 2"/>
                  <a:gd name="T14" fmla="*/ 8 w 8"/>
                  <a:gd name="T15" fmla="*/ 2 h 2"/>
                </a:gdLst>
                <a:ahLst/>
                <a:cxnLst>
                  <a:cxn ang="T8">
                    <a:pos x="T0" y="T1"/>
                  </a:cxn>
                  <a:cxn ang="T9">
                    <a:pos x="T2" y="T3"/>
                  </a:cxn>
                  <a:cxn ang="T10">
                    <a:pos x="T4" y="T5"/>
                  </a:cxn>
                  <a:cxn ang="T11">
                    <a:pos x="T6" y="T7"/>
                  </a:cxn>
                </a:cxnLst>
                <a:rect l="T12" t="T13" r="T14" b="T15"/>
                <a:pathLst>
                  <a:path w="8" h="2">
                    <a:moveTo>
                      <a:pt x="8" y="0"/>
                    </a:moveTo>
                    <a:lnTo>
                      <a:pt x="0" y="0"/>
                    </a:lnTo>
                    <a:lnTo>
                      <a:pt x="0" y="2"/>
                    </a:lnTo>
                    <a:lnTo>
                      <a:pt x="8" y="0"/>
                    </a:lnTo>
                    <a:close/>
                  </a:path>
                </a:pathLst>
              </a:custGeom>
              <a:solidFill>
                <a:srgbClr val="F8BDD6"/>
              </a:solidFill>
              <a:ln w="9525">
                <a:noFill/>
                <a:round/>
                <a:headEnd/>
                <a:tailEnd/>
              </a:ln>
            </p:spPr>
            <p:txBody>
              <a:bodyPr/>
              <a:lstStyle/>
              <a:p>
                <a:endParaRPr lang="ru-RU"/>
              </a:p>
            </p:txBody>
          </p:sp>
          <p:sp>
            <p:nvSpPr>
              <p:cNvPr id="163474" name="Freeform 501"/>
              <p:cNvSpPr>
                <a:spLocks/>
              </p:cNvSpPr>
              <p:nvPr/>
            </p:nvSpPr>
            <p:spPr bwMode="auto">
              <a:xfrm>
                <a:off x="3571" y="2446"/>
                <a:ext cx="46" cy="40"/>
              </a:xfrm>
              <a:custGeom>
                <a:avLst/>
                <a:gdLst>
                  <a:gd name="T0" fmla="*/ 0 w 259"/>
                  <a:gd name="T1" fmla="*/ 0 h 200"/>
                  <a:gd name="T2" fmla="*/ 0 w 259"/>
                  <a:gd name="T3" fmla="*/ 0 h 200"/>
                  <a:gd name="T4" fmla="*/ 0 w 259"/>
                  <a:gd name="T5" fmla="*/ 0 h 200"/>
                  <a:gd name="T6" fmla="*/ 0 w 259"/>
                  <a:gd name="T7" fmla="*/ 0 h 200"/>
                  <a:gd name="T8" fmla="*/ 0 w 259"/>
                  <a:gd name="T9" fmla="*/ 0 h 200"/>
                  <a:gd name="T10" fmla="*/ 0 60000 65536"/>
                  <a:gd name="T11" fmla="*/ 0 60000 65536"/>
                  <a:gd name="T12" fmla="*/ 0 60000 65536"/>
                  <a:gd name="T13" fmla="*/ 0 60000 65536"/>
                  <a:gd name="T14" fmla="*/ 0 60000 65536"/>
                  <a:gd name="T15" fmla="*/ 0 w 259"/>
                  <a:gd name="T16" fmla="*/ 0 h 200"/>
                  <a:gd name="T17" fmla="*/ 259 w 259"/>
                  <a:gd name="T18" fmla="*/ 200 h 200"/>
                </a:gdLst>
                <a:ahLst/>
                <a:cxnLst>
                  <a:cxn ang="T10">
                    <a:pos x="T0" y="T1"/>
                  </a:cxn>
                  <a:cxn ang="T11">
                    <a:pos x="T2" y="T3"/>
                  </a:cxn>
                  <a:cxn ang="T12">
                    <a:pos x="T4" y="T5"/>
                  </a:cxn>
                  <a:cxn ang="T13">
                    <a:pos x="T6" y="T7"/>
                  </a:cxn>
                  <a:cxn ang="T14">
                    <a:pos x="T8" y="T9"/>
                  </a:cxn>
                </a:cxnLst>
                <a:rect l="T15" t="T16" r="T17" b="T18"/>
                <a:pathLst>
                  <a:path w="259" h="200">
                    <a:moveTo>
                      <a:pt x="258" y="100"/>
                    </a:moveTo>
                    <a:cubicBezTo>
                      <a:pt x="258" y="44"/>
                      <a:pt x="200" y="0"/>
                      <a:pt x="129" y="0"/>
                    </a:cubicBezTo>
                    <a:cubicBezTo>
                      <a:pt x="58" y="0"/>
                      <a:pt x="0" y="45"/>
                      <a:pt x="0" y="100"/>
                    </a:cubicBezTo>
                    <a:cubicBezTo>
                      <a:pt x="0" y="155"/>
                      <a:pt x="58" y="200"/>
                      <a:pt x="129" y="200"/>
                    </a:cubicBezTo>
                    <a:cubicBezTo>
                      <a:pt x="201" y="200"/>
                      <a:pt x="259" y="155"/>
                      <a:pt x="258" y="100"/>
                    </a:cubicBezTo>
                  </a:path>
                </a:pathLst>
              </a:custGeom>
              <a:solidFill>
                <a:srgbClr val="000000"/>
              </a:solidFill>
              <a:ln w="0">
                <a:solidFill>
                  <a:srgbClr val="000000"/>
                </a:solidFill>
                <a:prstDash val="solid"/>
                <a:round/>
                <a:headEnd/>
                <a:tailEnd/>
              </a:ln>
            </p:spPr>
            <p:txBody>
              <a:bodyPr/>
              <a:lstStyle/>
              <a:p>
                <a:endParaRPr lang="ru-RU"/>
              </a:p>
            </p:txBody>
          </p:sp>
          <p:sp>
            <p:nvSpPr>
              <p:cNvPr id="163475" name="Freeform 502"/>
              <p:cNvSpPr>
                <a:spLocks/>
              </p:cNvSpPr>
              <p:nvPr/>
            </p:nvSpPr>
            <p:spPr bwMode="auto">
              <a:xfrm>
                <a:off x="1569" y="2219"/>
                <a:ext cx="2649" cy="1298"/>
              </a:xfrm>
              <a:custGeom>
                <a:avLst/>
                <a:gdLst>
                  <a:gd name="T0" fmla="*/ 2644 w 2649"/>
                  <a:gd name="T1" fmla="*/ 86 h 1298"/>
                  <a:gd name="T2" fmla="*/ 2632 w 2649"/>
                  <a:gd name="T3" fmla="*/ 200 h 1298"/>
                  <a:gd name="T4" fmla="*/ 2619 w 2649"/>
                  <a:gd name="T5" fmla="*/ 273 h 1298"/>
                  <a:gd name="T6" fmla="*/ 2592 w 2649"/>
                  <a:gd name="T7" fmla="*/ 378 h 1298"/>
                  <a:gd name="T8" fmla="*/ 2555 w 2649"/>
                  <a:gd name="T9" fmla="*/ 485 h 1298"/>
                  <a:gd name="T10" fmla="*/ 2504 w 2649"/>
                  <a:gd name="T11" fmla="*/ 598 h 1298"/>
                  <a:gd name="T12" fmla="*/ 2463 w 2649"/>
                  <a:gd name="T13" fmla="*/ 676 h 1298"/>
                  <a:gd name="T14" fmla="*/ 2414 w 2649"/>
                  <a:gd name="T15" fmla="*/ 750 h 1298"/>
                  <a:gd name="T16" fmla="*/ 2331 w 2649"/>
                  <a:gd name="T17" fmla="*/ 853 h 1298"/>
                  <a:gd name="T18" fmla="*/ 2285 w 2649"/>
                  <a:gd name="T19" fmla="*/ 900 h 1298"/>
                  <a:gd name="T20" fmla="*/ 2202 w 2649"/>
                  <a:gd name="T21" fmla="*/ 975 h 1298"/>
                  <a:gd name="T22" fmla="*/ 2133 w 2649"/>
                  <a:gd name="T23" fmla="*/ 1028 h 1298"/>
                  <a:gd name="T24" fmla="*/ 2022 w 2649"/>
                  <a:gd name="T25" fmla="*/ 1101 h 1298"/>
                  <a:gd name="T26" fmla="*/ 1907 w 2649"/>
                  <a:gd name="T27" fmla="*/ 1163 h 1298"/>
                  <a:gd name="T28" fmla="*/ 1787 w 2649"/>
                  <a:gd name="T29" fmla="*/ 1214 h 1298"/>
                  <a:gd name="T30" fmla="*/ 1667 w 2649"/>
                  <a:gd name="T31" fmla="*/ 1254 h 1298"/>
                  <a:gd name="T32" fmla="*/ 1547 w 2649"/>
                  <a:gd name="T33" fmla="*/ 1281 h 1298"/>
                  <a:gd name="T34" fmla="*/ 1430 w 2649"/>
                  <a:gd name="T35" fmla="*/ 1295 h 1298"/>
                  <a:gd name="T36" fmla="*/ 1293 w 2649"/>
                  <a:gd name="T37" fmla="*/ 1298 h 1298"/>
                  <a:gd name="T38" fmla="*/ 1174 w 2649"/>
                  <a:gd name="T39" fmla="*/ 1290 h 1298"/>
                  <a:gd name="T40" fmla="*/ 1082 w 2649"/>
                  <a:gd name="T41" fmla="*/ 1277 h 1298"/>
                  <a:gd name="T42" fmla="*/ 973 w 2649"/>
                  <a:gd name="T43" fmla="*/ 1252 h 1298"/>
                  <a:gd name="T44" fmla="*/ 849 w 2649"/>
                  <a:gd name="T45" fmla="*/ 1212 h 1298"/>
                  <a:gd name="T46" fmla="*/ 732 w 2649"/>
                  <a:gd name="T47" fmla="*/ 1162 h 1298"/>
                  <a:gd name="T48" fmla="*/ 625 w 2649"/>
                  <a:gd name="T49" fmla="*/ 1102 h 1298"/>
                  <a:gd name="T50" fmla="*/ 527 w 2649"/>
                  <a:gd name="T51" fmla="*/ 1038 h 1298"/>
                  <a:gd name="T52" fmla="*/ 438 w 2649"/>
                  <a:gd name="T53" fmla="*/ 965 h 1298"/>
                  <a:gd name="T54" fmla="*/ 386 w 2649"/>
                  <a:gd name="T55" fmla="*/ 917 h 1298"/>
                  <a:gd name="T56" fmla="*/ 337 w 2649"/>
                  <a:gd name="T57" fmla="*/ 864 h 1298"/>
                  <a:gd name="T58" fmla="*/ 271 w 2649"/>
                  <a:gd name="T59" fmla="*/ 787 h 1298"/>
                  <a:gd name="T60" fmla="*/ 224 w 2649"/>
                  <a:gd name="T61" fmla="*/ 720 h 1298"/>
                  <a:gd name="T62" fmla="*/ 148 w 2649"/>
                  <a:gd name="T63" fmla="*/ 593 h 1298"/>
                  <a:gd name="T64" fmla="*/ 104 w 2649"/>
                  <a:gd name="T65" fmla="*/ 503 h 1298"/>
                  <a:gd name="T66" fmla="*/ 66 w 2649"/>
                  <a:gd name="T67" fmla="*/ 411 h 1298"/>
                  <a:gd name="T68" fmla="*/ 29 w 2649"/>
                  <a:gd name="T69" fmla="*/ 289 h 1298"/>
                  <a:gd name="T70" fmla="*/ 15 w 2649"/>
                  <a:gd name="T71" fmla="*/ 215 h 1298"/>
                  <a:gd name="T72" fmla="*/ 5 w 2649"/>
                  <a:gd name="T73" fmla="*/ 137 h 1298"/>
                  <a:gd name="T74" fmla="*/ 0 w 2649"/>
                  <a:gd name="T75" fmla="*/ 60 h 1298"/>
                  <a:gd name="T76" fmla="*/ 7 w 2649"/>
                  <a:gd name="T77" fmla="*/ 19 h 1298"/>
                  <a:gd name="T78" fmla="*/ 26 w 2649"/>
                  <a:gd name="T79" fmla="*/ 53 h 1298"/>
                  <a:gd name="T80" fmla="*/ 65 w 2649"/>
                  <a:gd name="T81" fmla="*/ 94 h 1298"/>
                  <a:gd name="T82" fmla="*/ 118 w 2649"/>
                  <a:gd name="T83" fmla="*/ 135 h 1298"/>
                  <a:gd name="T84" fmla="*/ 217 w 2649"/>
                  <a:gd name="T85" fmla="*/ 189 h 1298"/>
                  <a:gd name="T86" fmla="*/ 334 w 2649"/>
                  <a:gd name="T87" fmla="*/ 234 h 1298"/>
                  <a:gd name="T88" fmla="*/ 461 w 2649"/>
                  <a:gd name="T89" fmla="*/ 269 h 1298"/>
                  <a:gd name="T90" fmla="*/ 711 w 2649"/>
                  <a:gd name="T91" fmla="*/ 313 h 1298"/>
                  <a:gd name="T92" fmla="*/ 910 w 2649"/>
                  <a:gd name="T93" fmla="*/ 341 h 1298"/>
                  <a:gd name="T94" fmla="*/ 1113 w 2649"/>
                  <a:gd name="T95" fmla="*/ 358 h 1298"/>
                  <a:gd name="T96" fmla="*/ 1252 w 2649"/>
                  <a:gd name="T97" fmla="*/ 360 h 1298"/>
                  <a:gd name="T98" fmla="*/ 1436 w 2649"/>
                  <a:gd name="T99" fmla="*/ 356 h 1298"/>
                  <a:gd name="T100" fmla="*/ 1555 w 2649"/>
                  <a:gd name="T101" fmla="*/ 348 h 1298"/>
                  <a:gd name="T102" fmla="*/ 1865 w 2649"/>
                  <a:gd name="T103" fmla="*/ 311 h 1298"/>
                  <a:gd name="T104" fmla="*/ 2092 w 2649"/>
                  <a:gd name="T105" fmla="*/ 274 h 1298"/>
                  <a:gd name="T106" fmla="*/ 2199 w 2649"/>
                  <a:gd name="T107" fmla="*/ 250 h 1298"/>
                  <a:gd name="T108" fmla="*/ 2301 w 2649"/>
                  <a:gd name="T109" fmla="*/ 222 h 1298"/>
                  <a:gd name="T110" fmla="*/ 2395 w 2649"/>
                  <a:gd name="T111" fmla="*/ 189 h 1298"/>
                  <a:gd name="T112" fmla="*/ 2480 w 2649"/>
                  <a:gd name="T113" fmla="*/ 147 h 1298"/>
                  <a:gd name="T114" fmla="*/ 2554 w 2649"/>
                  <a:gd name="T115" fmla="*/ 99 h 1298"/>
                  <a:gd name="T116" fmla="*/ 2607 w 2649"/>
                  <a:gd name="T117" fmla="*/ 52 h 1298"/>
                  <a:gd name="T118" fmla="*/ 2649 w 2649"/>
                  <a:gd name="T119" fmla="*/ 0 h 129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649"/>
                  <a:gd name="T181" fmla="*/ 0 h 1298"/>
                  <a:gd name="T182" fmla="*/ 2649 w 2649"/>
                  <a:gd name="T183" fmla="*/ 1298 h 129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649" h="1298">
                    <a:moveTo>
                      <a:pt x="2649" y="0"/>
                    </a:moveTo>
                    <a:lnTo>
                      <a:pt x="2648" y="43"/>
                    </a:lnTo>
                    <a:lnTo>
                      <a:pt x="2644" y="86"/>
                    </a:lnTo>
                    <a:lnTo>
                      <a:pt x="2641" y="125"/>
                    </a:lnTo>
                    <a:lnTo>
                      <a:pt x="2637" y="163"/>
                    </a:lnTo>
                    <a:lnTo>
                      <a:pt x="2632" y="200"/>
                    </a:lnTo>
                    <a:lnTo>
                      <a:pt x="2630" y="219"/>
                    </a:lnTo>
                    <a:lnTo>
                      <a:pt x="2627" y="237"/>
                    </a:lnTo>
                    <a:lnTo>
                      <a:pt x="2619" y="273"/>
                    </a:lnTo>
                    <a:lnTo>
                      <a:pt x="2611" y="308"/>
                    </a:lnTo>
                    <a:lnTo>
                      <a:pt x="2603" y="343"/>
                    </a:lnTo>
                    <a:lnTo>
                      <a:pt x="2592" y="378"/>
                    </a:lnTo>
                    <a:lnTo>
                      <a:pt x="2581" y="414"/>
                    </a:lnTo>
                    <a:lnTo>
                      <a:pt x="2569" y="448"/>
                    </a:lnTo>
                    <a:lnTo>
                      <a:pt x="2555" y="485"/>
                    </a:lnTo>
                    <a:lnTo>
                      <a:pt x="2540" y="521"/>
                    </a:lnTo>
                    <a:lnTo>
                      <a:pt x="2523" y="559"/>
                    </a:lnTo>
                    <a:lnTo>
                      <a:pt x="2504" y="598"/>
                    </a:lnTo>
                    <a:lnTo>
                      <a:pt x="2495" y="617"/>
                    </a:lnTo>
                    <a:lnTo>
                      <a:pt x="2484" y="638"/>
                    </a:lnTo>
                    <a:lnTo>
                      <a:pt x="2463" y="676"/>
                    </a:lnTo>
                    <a:lnTo>
                      <a:pt x="2440" y="714"/>
                    </a:lnTo>
                    <a:lnTo>
                      <a:pt x="2427" y="733"/>
                    </a:lnTo>
                    <a:lnTo>
                      <a:pt x="2414" y="750"/>
                    </a:lnTo>
                    <a:lnTo>
                      <a:pt x="2388" y="785"/>
                    </a:lnTo>
                    <a:lnTo>
                      <a:pt x="2361" y="820"/>
                    </a:lnTo>
                    <a:lnTo>
                      <a:pt x="2331" y="853"/>
                    </a:lnTo>
                    <a:lnTo>
                      <a:pt x="2317" y="869"/>
                    </a:lnTo>
                    <a:lnTo>
                      <a:pt x="2301" y="885"/>
                    </a:lnTo>
                    <a:lnTo>
                      <a:pt x="2285" y="900"/>
                    </a:lnTo>
                    <a:lnTo>
                      <a:pt x="2269" y="917"/>
                    </a:lnTo>
                    <a:lnTo>
                      <a:pt x="2238" y="946"/>
                    </a:lnTo>
                    <a:lnTo>
                      <a:pt x="2202" y="975"/>
                    </a:lnTo>
                    <a:lnTo>
                      <a:pt x="2170" y="1003"/>
                    </a:lnTo>
                    <a:lnTo>
                      <a:pt x="2152" y="1016"/>
                    </a:lnTo>
                    <a:lnTo>
                      <a:pt x="2133" y="1028"/>
                    </a:lnTo>
                    <a:lnTo>
                      <a:pt x="2097" y="1054"/>
                    </a:lnTo>
                    <a:lnTo>
                      <a:pt x="2061" y="1079"/>
                    </a:lnTo>
                    <a:lnTo>
                      <a:pt x="2022" y="1101"/>
                    </a:lnTo>
                    <a:lnTo>
                      <a:pt x="1984" y="1124"/>
                    </a:lnTo>
                    <a:lnTo>
                      <a:pt x="1947" y="1144"/>
                    </a:lnTo>
                    <a:lnTo>
                      <a:pt x="1907" y="1163"/>
                    </a:lnTo>
                    <a:lnTo>
                      <a:pt x="1868" y="1180"/>
                    </a:lnTo>
                    <a:lnTo>
                      <a:pt x="1828" y="1198"/>
                    </a:lnTo>
                    <a:lnTo>
                      <a:pt x="1787" y="1214"/>
                    </a:lnTo>
                    <a:lnTo>
                      <a:pt x="1748" y="1228"/>
                    </a:lnTo>
                    <a:lnTo>
                      <a:pt x="1708" y="1241"/>
                    </a:lnTo>
                    <a:lnTo>
                      <a:pt x="1667" y="1254"/>
                    </a:lnTo>
                    <a:lnTo>
                      <a:pt x="1627" y="1263"/>
                    </a:lnTo>
                    <a:lnTo>
                      <a:pt x="1586" y="1273"/>
                    </a:lnTo>
                    <a:lnTo>
                      <a:pt x="1547" y="1281"/>
                    </a:lnTo>
                    <a:lnTo>
                      <a:pt x="1507" y="1287"/>
                    </a:lnTo>
                    <a:lnTo>
                      <a:pt x="1468" y="1292"/>
                    </a:lnTo>
                    <a:lnTo>
                      <a:pt x="1430" y="1295"/>
                    </a:lnTo>
                    <a:lnTo>
                      <a:pt x="1390" y="1298"/>
                    </a:lnTo>
                    <a:lnTo>
                      <a:pt x="1341" y="1298"/>
                    </a:lnTo>
                    <a:lnTo>
                      <a:pt x="1293" y="1298"/>
                    </a:lnTo>
                    <a:lnTo>
                      <a:pt x="1245" y="1296"/>
                    </a:lnTo>
                    <a:lnTo>
                      <a:pt x="1197" y="1292"/>
                    </a:lnTo>
                    <a:lnTo>
                      <a:pt x="1174" y="1290"/>
                    </a:lnTo>
                    <a:lnTo>
                      <a:pt x="1152" y="1287"/>
                    </a:lnTo>
                    <a:lnTo>
                      <a:pt x="1106" y="1281"/>
                    </a:lnTo>
                    <a:lnTo>
                      <a:pt x="1082" y="1277"/>
                    </a:lnTo>
                    <a:lnTo>
                      <a:pt x="1060" y="1272"/>
                    </a:lnTo>
                    <a:lnTo>
                      <a:pt x="1016" y="1262"/>
                    </a:lnTo>
                    <a:lnTo>
                      <a:pt x="973" y="1252"/>
                    </a:lnTo>
                    <a:lnTo>
                      <a:pt x="930" y="1239"/>
                    </a:lnTo>
                    <a:lnTo>
                      <a:pt x="889" y="1227"/>
                    </a:lnTo>
                    <a:lnTo>
                      <a:pt x="849" y="1212"/>
                    </a:lnTo>
                    <a:lnTo>
                      <a:pt x="810" y="1197"/>
                    </a:lnTo>
                    <a:lnTo>
                      <a:pt x="770" y="1179"/>
                    </a:lnTo>
                    <a:lnTo>
                      <a:pt x="732" y="1162"/>
                    </a:lnTo>
                    <a:lnTo>
                      <a:pt x="696" y="1143"/>
                    </a:lnTo>
                    <a:lnTo>
                      <a:pt x="659" y="1123"/>
                    </a:lnTo>
                    <a:lnTo>
                      <a:pt x="625" y="1102"/>
                    </a:lnTo>
                    <a:lnTo>
                      <a:pt x="591" y="1082"/>
                    </a:lnTo>
                    <a:lnTo>
                      <a:pt x="558" y="1059"/>
                    </a:lnTo>
                    <a:lnTo>
                      <a:pt x="527" y="1038"/>
                    </a:lnTo>
                    <a:lnTo>
                      <a:pt x="497" y="1014"/>
                    </a:lnTo>
                    <a:lnTo>
                      <a:pt x="467" y="990"/>
                    </a:lnTo>
                    <a:lnTo>
                      <a:pt x="438" y="965"/>
                    </a:lnTo>
                    <a:lnTo>
                      <a:pt x="411" y="941"/>
                    </a:lnTo>
                    <a:lnTo>
                      <a:pt x="399" y="929"/>
                    </a:lnTo>
                    <a:lnTo>
                      <a:pt x="386" y="917"/>
                    </a:lnTo>
                    <a:lnTo>
                      <a:pt x="373" y="904"/>
                    </a:lnTo>
                    <a:lnTo>
                      <a:pt x="360" y="891"/>
                    </a:lnTo>
                    <a:lnTo>
                      <a:pt x="337" y="864"/>
                    </a:lnTo>
                    <a:lnTo>
                      <a:pt x="313" y="840"/>
                    </a:lnTo>
                    <a:lnTo>
                      <a:pt x="292" y="812"/>
                    </a:lnTo>
                    <a:lnTo>
                      <a:pt x="271" y="787"/>
                    </a:lnTo>
                    <a:lnTo>
                      <a:pt x="262" y="773"/>
                    </a:lnTo>
                    <a:lnTo>
                      <a:pt x="252" y="761"/>
                    </a:lnTo>
                    <a:lnTo>
                      <a:pt x="224" y="720"/>
                    </a:lnTo>
                    <a:lnTo>
                      <a:pt x="199" y="679"/>
                    </a:lnTo>
                    <a:lnTo>
                      <a:pt x="173" y="636"/>
                    </a:lnTo>
                    <a:lnTo>
                      <a:pt x="148" y="593"/>
                    </a:lnTo>
                    <a:lnTo>
                      <a:pt x="126" y="549"/>
                    </a:lnTo>
                    <a:lnTo>
                      <a:pt x="115" y="525"/>
                    </a:lnTo>
                    <a:lnTo>
                      <a:pt x="104" y="503"/>
                    </a:lnTo>
                    <a:lnTo>
                      <a:pt x="85" y="458"/>
                    </a:lnTo>
                    <a:lnTo>
                      <a:pt x="75" y="434"/>
                    </a:lnTo>
                    <a:lnTo>
                      <a:pt x="66" y="411"/>
                    </a:lnTo>
                    <a:lnTo>
                      <a:pt x="49" y="362"/>
                    </a:lnTo>
                    <a:lnTo>
                      <a:pt x="35" y="314"/>
                    </a:lnTo>
                    <a:lnTo>
                      <a:pt x="29" y="289"/>
                    </a:lnTo>
                    <a:lnTo>
                      <a:pt x="24" y="263"/>
                    </a:lnTo>
                    <a:lnTo>
                      <a:pt x="19" y="238"/>
                    </a:lnTo>
                    <a:lnTo>
                      <a:pt x="15" y="215"/>
                    </a:lnTo>
                    <a:lnTo>
                      <a:pt x="10" y="190"/>
                    </a:lnTo>
                    <a:lnTo>
                      <a:pt x="7" y="163"/>
                    </a:lnTo>
                    <a:lnTo>
                      <a:pt x="5" y="137"/>
                    </a:lnTo>
                    <a:lnTo>
                      <a:pt x="2" y="113"/>
                    </a:lnTo>
                    <a:lnTo>
                      <a:pt x="2" y="87"/>
                    </a:lnTo>
                    <a:lnTo>
                      <a:pt x="0" y="60"/>
                    </a:lnTo>
                    <a:lnTo>
                      <a:pt x="0" y="34"/>
                    </a:lnTo>
                    <a:lnTo>
                      <a:pt x="2" y="8"/>
                    </a:lnTo>
                    <a:lnTo>
                      <a:pt x="7" y="19"/>
                    </a:lnTo>
                    <a:lnTo>
                      <a:pt x="11" y="30"/>
                    </a:lnTo>
                    <a:lnTo>
                      <a:pt x="18" y="41"/>
                    </a:lnTo>
                    <a:lnTo>
                      <a:pt x="26" y="53"/>
                    </a:lnTo>
                    <a:lnTo>
                      <a:pt x="33" y="64"/>
                    </a:lnTo>
                    <a:lnTo>
                      <a:pt x="43" y="74"/>
                    </a:lnTo>
                    <a:lnTo>
                      <a:pt x="65" y="94"/>
                    </a:lnTo>
                    <a:lnTo>
                      <a:pt x="78" y="105"/>
                    </a:lnTo>
                    <a:lnTo>
                      <a:pt x="90" y="115"/>
                    </a:lnTo>
                    <a:lnTo>
                      <a:pt x="118" y="135"/>
                    </a:lnTo>
                    <a:lnTo>
                      <a:pt x="149" y="154"/>
                    </a:lnTo>
                    <a:lnTo>
                      <a:pt x="182" y="172"/>
                    </a:lnTo>
                    <a:lnTo>
                      <a:pt x="217" y="189"/>
                    </a:lnTo>
                    <a:lnTo>
                      <a:pt x="254" y="206"/>
                    </a:lnTo>
                    <a:lnTo>
                      <a:pt x="293" y="221"/>
                    </a:lnTo>
                    <a:lnTo>
                      <a:pt x="334" y="234"/>
                    </a:lnTo>
                    <a:lnTo>
                      <a:pt x="376" y="247"/>
                    </a:lnTo>
                    <a:lnTo>
                      <a:pt x="417" y="260"/>
                    </a:lnTo>
                    <a:lnTo>
                      <a:pt x="461" y="269"/>
                    </a:lnTo>
                    <a:lnTo>
                      <a:pt x="504" y="279"/>
                    </a:lnTo>
                    <a:lnTo>
                      <a:pt x="643" y="302"/>
                    </a:lnTo>
                    <a:lnTo>
                      <a:pt x="711" y="313"/>
                    </a:lnTo>
                    <a:lnTo>
                      <a:pt x="777" y="324"/>
                    </a:lnTo>
                    <a:lnTo>
                      <a:pt x="844" y="333"/>
                    </a:lnTo>
                    <a:lnTo>
                      <a:pt x="910" y="341"/>
                    </a:lnTo>
                    <a:lnTo>
                      <a:pt x="976" y="347"/>
                    </a:lnTo>
                    <a:lnTo>
                      <a:pt x="1045" y="353"/>
                    </a:lnTo>
                    <a:lnTo>
                      <a:pt x="1113" y="358"/>
                    </a:lnTo>
                    <a:lnTo>
                      <a:pt x="1182" y="361"/>
                    </a:lnTo>
                    <a:lnTo>
                      <a:pt x="1216" y="360"/>
                    </a:lnTo>
                    <a:lnTo>
                      <a:pt x="1252" y="360"/>
                    </a:lnTo>
                    <a:lnTo>
                      <a:pt x="1324" y="360"/>
                    </a:lnTo>
                    <a:lnTo>
                      <a:pt x="1399" y="359"/>
                    </a:lnTo>
                    <a:lnTo>
                      <a:pt x="1436" y="356"/>
                    </a:lnTo>
                    <a:lnTo>
                      <a:pt x="1474" y="354"/>
                    </a:lnTo>
                    <a:lnTo>
                      <a:pt x="1514" y="351"/>
                    </a:lnTo>
                    <a:lnTo>
                      <a:pt x="1555" y="348"/>
                    </a:lnTo>
                    <a:lnTo>
                      <a:pt x="1637" y="340"/>
                    </a:lnTo>
                    <a:lnTo>
                      <a:pt x="1789" y="320"/>
                    </a:lnTo>
                    <a:lnTo>
                      <a:pt x="1865" y="311"/>
                    </a:lnTo>
                    <a:lnTo>
                      <a:pt x="1941" y="299"/>
                    </a:lnTo>
                    <a:lnTo>
                      <a:pt x="2017" y="289"/>
                    </a:lnTo>
                    <a:lnTo>
                      <a:pt x="2092" y="274"/>
                    </a:lnTo>
                    <a:lnTo>
                      <a:pt x="2128" y="268"/>
                    </a:lnTo>
                    <a:lnTo>
                      <a:pt x="2164" y="260"/>
                    </a:lnTo>
                    <a:lnTo>
                      <a:pt x="2199" y="250"/>
                    </a:lnTo>
                    <a:lnTo>
                      <a:pt x="2233" y="242"/>
                    </a:lnTo>
                    <a:lnTo>
                      <a:pt x="2268" y="233"/>
                    </a:lnTo>
                    <a:lnTo>
                      <a:pt x="2301" y="222"/>
                    </a:lnTo>
                    <a:lnTo>
                      <a:pt x="2333" y="212"/>
                    </a:lnTo>
                    <a:lnTo>
                      <a:pt x="2365" y="199"/>
                    </a:lnTo>
                    <a:lnTo>
                      <a:pt x="2395" y="189"/>
                    </a:lnTo>
                    <a:lnTo>
                      <a:pt x="2425" y="176"/>
                    </a:lnTo>
                    <a:lnTo>
                      <a:pt x="2453" y="161"/>
                    </a:lnTo>
                    <a:lnTo>
                      <a:pt x="2480" y="147"/>
                    </a:lnTo>
                    <a:lnTo>
                      <a:pt x="2507" y="131"/>
                    </a:lnTo>
                    <a:lnTo>
                      <a:pt x="2530" y="116"/>
                    </a:lnTo>
                    <a:lnTo>
                      <a:pt x="2554" y="99"/>
                    </a:lnTo>
                    <a:lnTo>
                      <a:pt x="2576" y="81"/>
                    </a:lnTo>
                    <a:lnTo>
                      <a:pt x="2597" y="62"/>
                    </a:lnTo>
                    <a:lnTo>
                      <a:pt x="2607" y="52"/>
                    </a:lnTo>
                    <a:lnTo>
                      <a:pt x="2616" y="43"/>
                    </a:lnTo>
                    <a:lnTo>
                      <a:pt x="2633" y="22"/>
                    </a:lnTo>
                    <a:lnTo>
                      <a:pt x="2649" y="0"/>
                    </a:lnTo>
                    <a:close/>
                  </a:path>
                </a:pathLst>
              </a:custGeom>
              <a:solidFill>
                <a:srgbClr val="580000"/>
              </a:solidFill>
              <a:ln w="9525">
                <a:noFill/>
                <a:round/>
                <a:headEnd/>
                <a:tailEnd/>
              </a:ln>
            </p:spPr>
            <p:txBody>
              <a:bodyPr/>
              <a:lstStyle/>
              <a:p>
                <a:endParaRPr lang="ru-RU"/>
              </a:p>
            </p:txBody>
          </p:sp>
          <p:sp>
            <p:nvSpPr>
              <p:cNvPr id="163476" name="Freeform 503"/>
              <p:cNvSpPr>
                <a:spLocks/>
              </p:cNvSpPr>
              <p:nvPr/>
            </p:nvSpPr>
            <p:spPr bwMode="auto">
              <a:xfrm>
                <a:off x="3162" y="1391"/>
                <a:ext cx="105" cy="97"/>
              </a:xfrm>
              <a:custGeom>
                <a:avLst/>
                <a:gdLst>
                  <a:gd name="T0" fmla="*/ 0 w 105"/>
                  <a:gd name="T1" fmla="*/ 97 h 97"/>
                  <a:gd name="T2" fmla="*/ 0 w 105"/>
                  <a:gd name="T3" fmla="*/ 1 h 97"/>
                  <a:gd name="T4" fmla="*/ 20 w 105"/>
                  <a:gd name="T5" fmla="*/ 1 h 97"/>
                  <a:gd name="T6" fmla="*/ 47 w 105"/>
                  <a:gd name="T7" fmla="*/ 67 h 97"/>
                  <a:gd name="T8" fmla="*/ 52 w 105"/>
                  <a:gd name="T9" fmla="*/ 81 h 97"/>
                  <a:gd name="T10" fmla="*/ 59 w 105"/>
                  <a:gd name="T11" fmla="*/ 67 h 97"/>
                  <a:gd name="T12" fmla="*/ 85 w 105"/>
                  <a:gd name="T13" fmla="*/ 1 h 97"/>
                  <a:gd name="T14" fmla="*/ 104 w 105"/>
                  <a:gd name="T15" fmla="*/ 0 h 97"/>
                  <a:gd name="T16" fmla="*/ 105 w 105"/>
                  <a:gd name="T17" fmla="*/ 97 h 97"/>
                  <a:gd name="T18" fmla="*/ 90 w 105"/>
                  <a:gd name="T19" fmla="*/ 97 h 97"/>
                  <a:gd name="T20" fmla="*/ 90 w 105"/>
                  <a:gd name="T21" fmla="*/ 16 h 97"/>
                  <a:gd name="T22" fmla="*/ 59 w 105"/>
                  <a:gd name="T23" fmla="*/ 97 h 97"/>
                  <a:gd name="T24" fmla="*/ 46 w 105"/>
                  <a:gd name="T25" fmla="*/ 97 h 97"/>
                  <a:gd name="T26" fmla="*/ 14 w 105"/>
                  <a:gd name="T27" fmla="*/ 14 h 97"/>
                  <a:gd name="T28" fmla="*/ 14 w 105"/>
                  <a:gd name="T29" fmla="*/ 97 h 97"/>
                  <a:gd name="T30" fmla="*/ 0 w 105"/>
                  <a:gd name="T31" fmla="*/ 97 h 9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05"/>
                  <a:gd name="T49" fmla="*/ 0 h 97"/>
                  <a:gd name="T50" fmla="*/ 105 w 105"/>
                  <a:gd name="T51" fmla="*/ 97 h 9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05" h="97">
                    <a:moveTo>
                      <a:pt x="0" y="97"/>
                    </a:moveTo>
                    <a:lnTo>
                      <a:pt x="0" y="1"/>
                    </a:lnTo>
                    <a:lnTo>
                      <a:pt x="20" y="1"/>
                    </a:lnTo>
                    <a:lnTo>
                      <a:pt x="47" y="67"/>
                    </a:lnTo>
                    <a:lnTo>
                      <a:pt x="52" y="81"/>
                    </a:lnTo>
                    <a:lnTo>
                      <a:pt x="59" y="67"/>
                    </a:lnTo>
                    <a:lnTo>
                      <a:pt x="85" y="1"/>
                    </a:lnTo>
                    <a:lnTo>
                      <a:pt x="104" y="0"/>
                    </a:lnTo>
                    <a:lnTo>
                      <a:pt x="105" y="97"/>
                    </a:lnTo>
                    <a:lnTo>
                      <a:pt x="90" y="97"/>
                    </a:lnTo>
                    <a:lnTo>
                      <a:pt x="90" y="16"/>
                    </a:lnTo>
                    <a:lnTo>
                      <a:pt x="59" y="97"/>
                    </a:lnTo>
                    <a:lnTo>
                      <a:pt x="46" y="97"/>
                    </a:lnTo>
                    <a:lnTo>
                      <a:pt x="14" y="14"/>
                    </a:lnTo>
                    <a:lnTo>
                      <a:pt x="14" y="97"/>
                    </a:lnTo>
                    <a:lnTo>
                      <a:pt x="0" y="97"/>
                    </a:lnTo>
                    <a:close/>
                  </a:path>
                </a:pathLst>
              </a:custGeom>
              <a:solidFill>
                <a:srgbClr val="FFFFFF"/>
              </a:solidFill>
              <a:ln w="9525">
                <a:noFill/>
                <a:round/>
                <a:headEnd/>
                <a:tailEnd/>
              </a:ln>
            </p:spPr>
            <p:txBody>
              <a:bodyPr/>
              <a:lstStyle/>
              <a:p>
                <a:endParaRPr lang="ru-RU"/>
              </a:p>
            </p:txBody>
          </p:sp>
          <p:sp>
            <p:nvSpPr>
              <p:cNvPr id="163477" name="Freeform 504"/>
              <p:cNvSpPr>
                <a:spLocks/>
              </p:cNvSpPr>
              <p:nvPr/>
            </p:nvSpPr>
            <p:spPr bwMode="auto">
              <a:xfrm>
                <a:off x="3281" y="1424"/>
                <a:ext cx="59" cy="83"/>
              </a:xfrm>
              <a:custGeom>
                <a:avLst/>
                <a:gdLst>
                  <a:gd name="T0" fmla="*/ 59 w 59"/>
                  <a:gd name="T1" fmla="*/ 71 h 83"/>
                  <a:gd name="T2" fmla="*/ 59 w 59"/>
                  <a:gd name="T3" fmla="*/ 82 h 83"/>
                  <a:gd name="T4" fmla="*/ 0 w 59"/>
                  <a:gd name="T5" fmla="*/ 83 h 83"/>
                  <a:gd name="T6" fmla="*/ 0 w 59"/>
                  <a:gd name="T7" fmla="*/ 75 h 83"/>
                  <a:gd name="T8" fmla="*/ 4 w 59"/>
                  <a:gd name="T9" fmla="*/ 70 h 83"/>
                  <a:gd name="T10" fmla="*/ 9 w 59"/>
                  <a:gd name="T11" fmla="*/ 64 h 83"/>
                  <a:gd name="T12" fmla="*/ 13 w 59"/>
                  <a:gd name="T13" fmla="*/ 58 h 83"/>
                  <a:gd name="T14" fmla="*/ 22 w 59"/>
                  <a:gd name="T15" fmla="*/ 51 h 83"/>
                  <a:gd name="T16" fmla="*/ 33 w 59"/>
                  <a:gd name="T17" fmla="*/ 41 h 83"/>
                  <a:gd name="T18" fmla="*/ 41 w 59"/>
                  <a:gd name="T19" fmla="*/ 33 h 83"/>
                  <a:gd name="T20" fmla="*/ 44 w 59"/>
                  <a:gd name="T21" fmla="*/ 32 h 83"/>
                  <a:gd name="T22" fmla="*/ 46 w 59"/>
                  <a:gd name="T23" fmla="*/ 29 h 83"/>
                  <a:gd name="T24" fmla="*/ 48 w 59"/>
                  <a:gd name="T25" fmla="*/ 22 h 83"/>
                  <a:gd name="T26" fmla="*/ 46 w 59"/>
                  <a:gd name="T27" fmla="*/ 18 h 83"/>
                  <a:gd name="T28" fmla="*/ 44 w 59"/>
                  <a:gd name="T29" fmla="*/ 14 h 83"/>
                  <a:gd name="T30" fmla="*/ 43 w 59"/>
                  <a:gd name="T31" fmla="*/ 13 h 83"/>
                  <a:gd name="T32" fmla="*/ 39 w 59"/>
                  <a:gd name="T33" fmla="*/ 11 h 83"/>
                  <a:gd name="T34" fmla="*/ 37 w 59"/>
                  <a:gd name="T35" fmla="*/ 9 h 83"/>
                  <a:gd name="T36" fmla="*/ 33 w 59"/>
                  <a:gd name="T37" fmla="*/ 9 h 83"/>
                  <a:gd name="T38" fmla="*/ 30 w 59"/>
                  <a:gd name="T39" fmla="*/ 8 h 83"/>
                  <a:gd name="T40" fmla="*/ 27 w 59"/>
                  <a:gd name="T41" fmla="*/ 9 h 83"/>
                  <a:gd name="T42" fmla="*/ 22 w 59"/>
                  <a:gd name="T43" fmla="*/ 9 h 83"/>
                  <a:gd name="T44" fmla="*/ 18 w 59"/>
                  <a:gd name="T45" fmla="*/ 13 h 83"/>
                  <a:gd name="T46" fmla="*/ 15 w 59"/>
                  <a:gd name="T47" fmla="*/ 16 h 83"/>
                  <a:gd name="T48" fmla="*/ 15 w 59"/>
                  <a:gd name="T49" fmla="*/ 18 h 83"/>
                  <a:gd name="T50" fmla="*/ 13 w 59"/>
                  <a:gd name="T51" fmla="*/ 26 h 83"/>
                  <a:gd name="T52" fmla="*/ 2 w 59"/>
                  <a:gd name="T53" fmla="*/ 24 h 83"/>
                  <a:gd name="T54" fmla="*/ 2 w 59"/>
                  <a:gd name="T55" fmla="*/ 19 h 83"/>
                  <a:gd name="T56" fmla="*/ 4 w 59"/>
                  <a:gd name="T57" fmla="*/ 14 h 83"/>
                  <a:gd name="T58" fmla="*/ 7 w 59"/>
                  <a:gd name="T59" fmla="*/ 9 h 83"/>
                  <a:gd name="T60" fmla="*/ 9 w 59"/>
                  <a:gd name="T61" fmla="*/ 8 h 83"/>
                  <a:gd name="T62" fmla="*/ 10 w 59"/>
                  <a:gd name="T63" fmla="*/ 7 h 83"/>
                  <a:gd name="T64" fmla="*/ 15 w 59"/>
                  <a:gd name="T65" fmla="*/ 3 h 83"/>
                  <a:gd name="T66" fmla="*/ 20 w 59"/>
                  <a:gd name="T67" fmla="*/ 2 h 83"/>
                  <a:gd name="T68" fmla="*/ 24 w 59"/>
                  <a:gd name="T69" fmla="*/ 0 h 83"/>
                  <a:gd name="T70" fmla="*/ 30 w 59"/>
                  <a:gd name="T71" fmla="*/ 0 h 83"/>
                  <a:gd name="T72" fmla="*/ 37 w 59"/>
                  <a:gd name="T73" fmla="*/ 0 h 83"/>
                  <a:gd name="T74" fmla="*/ 41 w 59"/>
                  <a:gd name="T75" fmla="*/ 2 h 83"/>
                  <a:gd name="T76" fmla="*/ 48 w 59"/>
                  <a:gd name="T77" fmla="*/ 3 h 83"/>
                  <a:gd name="T78" fmla="*/ 50 w 59"/>
                  <a:gd name="T79" fmla="*/ 7 h 83"/>
                  <a:gd name="T80" fmla="*/ 53 w 59"/>
                  <a:gd name="T81" fmla="*/ 9 h 83"/>
                  <a:gd name="T82" fmla="*/ 57 w 59"/>
                  <a:gd name="T83" fmla="*/ 14 h 83"/>
                  <a:gd name="T84" fmla="*/ 58 w 59"/>
                  <a:gd name="T85" fmla="*/ 18 h 83"/>
                  <a:gd name="T86" fmla="*/ 58 w 59"/>
                  <a:gd name="T87" fmla="*/ 22 h 83"/>
                  <a:gd name="T88" fmla="*/ 58 w 59"/>
                  <a:gd name="T89" fmla="*/ 27 h 83"/>
                  <a:gd name="T90" fmla="*/ 57 w 59"/>
                  <a:gd name="T91" fmla="*/ 32 h 83"/>
                  <a:gd name="T92" fmla="*/ 53 w 59"/>
                  <a:gd name="T93" fmla="*/ 37 h 83"/>
                  <a:gd name="T94" fmla="*/ 49 w 59"/>
                  <a:gd name="T95" fmla="*/ 43 h 83"/>
                  <a:gd name="T96" fmla="*/ 43 w 59"/>
                  <a:gd name="T97" fmla="*/ 49 h 83"/>
                  <a:gd name="T98" fmla="*/ 32 w 59"/>
                  <a:gd name="T99" fmla="*/ 57 h 83"/>
                  <a:gd name="T100" fmla="*/ 20 w 59"/>
                  <a:gd name="T101" fmla="*/ 67 h 83"/>
                  <a:gd name="T102" fmla="*/ 16 w 59"/>
                  <a:gd name="T103" fmla="*/ 70 h 83"/>
                  <a:gd name="T104" fmla="*/ 15 w 59"/>
                  <a:gd name="T105" fmla="*/ 71 h 83"/>
                  <a:gd name="T106" fmla="*/ 59 w 59"/>
                  <a:gd name="T107" fmla="*/ 71 h 8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59"/>
                  <a:gd name="T163" fmla="*/ 0 h 83"/>
                  <a:gd name="T164" fmla="*/ 59 w 59"/>
                  <a:gd name="T165" fmla="*/ 83 h 8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59" h="83">
                    <a:moveTo>
                      <a:pt x="59" y="71"/>
                    </a:moveTo>
                    <a:lnTo>
                      <a:pt x="59" y="82"/>
                    </a:lnTo>
                    <a:lnTo>
                      <a:pt x="0" y="83"/>
                    </a:lnTo>
                    <a:lnTo>
                      <a:pt x="0" y="75"/>
                    </a:lnTo>
                    <a:lnTo>
                      <a:pt x="4" y="70"/>
                    </a:lnTo>
                    <a:lnTo>
                      <a:pt x="9" y="64"/>
                    </a:lnTo>
                    <a:lnTo>
                      <a:pt x="13" y="58"/>
                    </a:lnTo>
                    <a:lnTo>
                      <a:pt x="22" y="51"/>
                    </a:lnTo>
                    <a:lnTo>
                      <a:pt x="33" y="41"/>
                    </a:lnTo>
                    <a:lnTo>
                      <a:pt x="41" y="33"/>
                    </a:lnTo>
                    <a:lnTo>
                      <a:pt x="44" y="32"/>
                    </a:lnTo>
                    <a:lnTo>
                      <a:pt x="46" y="29"/>
                    </a:lnTo>
                    <a:lnTo>
                      <a:pt x="48" y="22"/>
                    </a:lnTo>
                    <a:lnTo>
                      <a:pt x="46" y="18"/>
                    </a:lnTo>
                    <a:lnTo>
                      <a:pt x="44" y="14"/>
                    </a:lnTo>
                    <a:lnTo>
                      <a:pt x="43" y="13"/>
                    </a:lnTo>
                    <a:lnTo>
                      <a:pt x="39" y="11"/>
                    </a:lnTo>
                    <a:lnTo>
                      <a:pt x="37" y="9"/>
                    </a:lnTo>
                    <a:lnTo>
                      <a:pt x="33" y="9"/>
                    </a:lnTo>
                    <a:lnTo>
                      <a:pt x="30" y="8"/>
                    </a:lnTo>
                    <a:lnTo>
                      <a:pt x="27" y="9"/>
                    </a:lnTo>
                    <a:lnTo>
                      <a:pt x="22" y="9"/>
                    </a:lnTo>
                    <a:lnTo>
                      <a:pt x="18" y="13"/>
                    </a:lnTo>
                    <a:lnTo>
                      <a:pt x="15" y="16"/>
                    </a:lnTo>
                    <a:lnTo>
                      <a:pt x="15" y="18"/>
                    </a:lnTo>
                    <a:lnTo>
                      <a:pt x="13" y="26"/>
                    </a:lnTo>
                    <a:lnTo>
                      <a:pt x="2" y="24"/>
                    </a:lnTo>
                    <a:lnTo>
                      <a:pt x="2" y="19"/>
                    </a:lnTo>
                    <a:lnTo>
                      <a:pt x="4" y="14"/>
                    </a:lnTo>
                    <a:lnTo>
                      <a:pt x="7" y="9"/>
                    </a:lnTo>
                    <a:lnTo>
                      <a:pt x="9" y="8"/>
                    </a:lnTo>
                    <a:lnTo>
                      <a:pt x="10" y="7"/>
                    </a:lnTo>
                    <a:lnTo>
                      <a:pt x="15" y="3"/>
                    </a:lnTo>
                    <a:lnTo>
                      <a:pt x="20" y="2"/>
                    </a:lnTo>
                    <a:lnTo>
                      <a:pt x="24" y="0"/>
                    </a:lnTo>
                    <a:lnTo>
                      <a:pt x="30" y="0"/>
                    </a:lnTo>
                    <a:lnTo>
                      <a:pt x="37" y="0"/>
                    </a:lnTo>
                    <a:lnTo>
                      <a:pt x="41" y="2"/>
                    </a:lnTo>
                    <a:lnTo>
                      <a:pt x="48" y="3"/>
                    </a:lnTo>
                    <a:lnTo>
                      <a:pt x="50" y="7"/>
                    </a:lnTo>
                    <a:lnTo>
                      <a:pt x="53" y="9"/>
                    </a:lnTo>
                    <a:lnTo>
                      <a:pt x="57" y="14"/>
                    </a:lnTo>
                    <a:lnTo>
                      <a:pt x="58" y="18"/>
                    </a:lnTo>
                    <a:lnTo>
                      <a:pt x="58" y="22"/>
                    </a:lnTo>
                    <a:lnTo>
                      <a:pt x="58" y="27"/>
                    </a:lnTo>
                    <a:lnTo>
                      <a:pt x="57" y="32"/>
                    </a:lnTo>
                    <a:lnTo>
                      <a:pt x="53" y="37"/>
                    </a:lnTo>
                    <a:lnTo>
                      <a:pt x="49" y="43"/>
                    </a:lnTo>
                    <a:lnTo>
                      <a:pt x="43" y="49"/>
                    </a:lnTo>
                    <a:lnTo>
                      <a:pt x="32" y="57"/>
                    </a:lnTo>
                    <a:lnTo>
                      <a:pt x="20" y="67"/>
                    </a:lnTo>
                    <a:lnTo>
                      <a:pt x="16" y="70"/>
                    </a:lnTo>
                    <a:lnTo>
                      <a:pt x="15" y="71"/>
                    </a:lnTo>
                    <a:lnTo>
                      <a:pt x="59" y="71"/>
                    </a:lnTo>
                    <a:close/>
                  </a:path>
                </a:pathLst>
              </a:custGeom>
              <a:solidFill>
                <a:srgbClr val="FFFFFF"/>
              </a:solidFill>
              <a:ln w="9525">
                <a:noFill/>
                <a:round/>
                <a:headEnd/>
                <a:tailEnd/>
              </a:ln>
            </p:spPr>
            <p:txBody>
              <a:bodyPr/>
              <a:lstStyle/>
              <a:p>
                <a:endParaRPr lang="ru-RU"/>
              </a:p>
            </p:txBody>
          </p:sp>
          <p:sp>
            <p:nvSpPr>
              <p:cNvPr id="163478" name="Freeform 505"/>
              <p:cNvSpPr>
                <a:spLocks/>
              </p:cNvSpPr>
              <p:nvPr/>
            </p:nvSpPr>
            <p:spPr bwMode="auto">
              <a:xfrm>
                <a:off x="1910" y="527"/>
                <a:ext cx="87" cy="98"/>
              </a:xfrm>
              <a:custGeom>
                <a:avLst/>
                <a:gdLst>
                  <a:gd name="T0" fmla="*/ 0 w 87"/>
                  <a:gd name="T1" fmla="*/ 98 h 98"/>
                  <a:gd name="T2" fmla="*/ 0 w 87"/>
                  <a:gd name="T3" fmla="*/ 0 h 98"/>
                  <a:gd name="T4" fmla="*/ 23 w 87"/>
                  <a:gd name="T5" fmla="*/ 0 h 98"/>
                  <a:gd name="T6" fmla="*/ 66 w 87"/>
                  <a:gd name="T7" fmla="*/ 64 h 98"/>
                  <a:gd name="T8" fmla="*/ 66 w 87"/>
                  <a:gd name="T9" fmla="*/ 0 h 98"/>
                  <a:gd name="T10" fmla="*/ 86 w 87"/>
                  <a:gd name="T11" fmla="*/ 0 h 98"/>
                  <a:gd name="T12" fmla="*/ 87 w 87"/>
                  <a:gd name="T13" fmla="*/ 98 h 98"/>
                  <a:gd name="T14" fmla="*/ 65 w 87"/>
                  <a:gd name="T15" fmla="*/ 98 h 98"/>
                  <a:gd name="T16" fmla="*/ 21 w 87"/>
                  <a:gd name="T17" fmla="*/ 34 h 98"/>
                  <a:gd name="T18" fmla="*/ 21 w 87"/>
                  <a:gd name="T19" fmla="*/ 98 h 98"/>
                  <a:gd name="T20" fmla="*/ 0 w 87"/>
                  <a:gd name="T21" fmla="*/ 98 h 9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7"/>
                  <a:gd name="T34" fmla="*/ 0 h 98"/>
                  <a:gd name="T35" fmla="*/ 87 w 87"/>
                  <a:gd name="T36" fmla="*/ 98 h 9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7" h="98">
                    <a:moveTo>
                      <a:pt x="0" y="98"/>
                    </a:moveTo>
                    <a:lnTo>
                      <a:pt x="0" y="0"/>
                    </a:lnTo>
                    <a:lnTo>
                      <a:pt x="23" y="0"/>
                    </a:lnTo>
                    <a:lnTo>
                      <a:pt x="66" y="64"/>
                    </a:lnTo>
                    <a:lnTo>
                      <a:pt x="66" y="0"/>
                    </a:lnTo>
                    <a:lnTo>
                      <a:pt x="86" y="0"/>
                    </a:lnTo>
                    <a:lnTo>
                      <a:pt x="87" y="98"/>
                    </a:lnTo>
                    <a:lnTo>
                      <a:pt x="65" y="98"/>
                    </a:lnTo>
                    <a:lnTo>
                      <a:pt x="21" y="34"/>
                    </a:lnTo>
                    <a:lnTo>
                      <a:pt x="21" y="98"/>
                    </a:lnTo>
                    <a:lnTo>
                      <a:pt x="0" y="98"/>
                    </a:lnTo>
                    <a:close/>
                  </a:path>
                </a:pathLst>
              </a:custGeom>
              <a:solidFill>
                <a:srgbClr val="FFFFFF"/>
              </a:solidFill>
              <a:ln w="9525">
                <a:noFill/>
                <a:round/>
                <a:headEnd/>
                <a:tailEnd/>
              </a:ln>
            </p:spPr>
            <p:txBody>
              <a:bodyPr/>
              <a:lstStyle/>
              <a:p>
                <a:endParaRPr lang="ru-RU"/>
              </a:p>
            </p:txBody>
          </p:sp>
          <p:sp>
            <p:nvSpPr>
              <p:cNvPr id="163479" name="Freeform 506"/>
              <p:cNvSpPr>
                <a:spLocks noEditPoints="1"/>
              </p:cNvSpPr>
              <p:nvPr/>
            </p:nvSpPr>
            <p:spPr bwMode="auto">
              <a:xfrm>
                <a:off x="2007" y="527"/>
                <a:ext cx="109" cy="98"/>
              </a:xfrm>
              <a:custGeom>
                <a:avLst/>
                <a:gdLst>
                  <a:gd name="T0" fmla="*/ 109 w 109"/>
                  <a:gd name="T1" fmla="*/ 98 h 98"/>
                  <a:gd name="T2" fmla="*/ 86 w 109"/>
                  <a:gd name="T3" fmla="*/ 98 h 98"/>
                  <a:gd name="T4" fmla="*/ 76 w 109"/>
                  <a:gd name="T5" fmla="*/ 75 h 98"/>
                  <a:gd name="T6" fmla="*/ 33 w 109"/>
                  <a:gd name="T7" fmla="*/ 75 h 98"/>
                  <a:gd name="T8" fmla="*/ 24 w 109"/>
                  <a:gd name="T9" fmla="*/ 98 h 98"/>
                  <a:gd name="T10" fmla="*/ 0 w 109"/>
                  <a:gd name="T11" fmla="*/ 98 h 98"/>
                  <a:gd name="T12" fmla="*/ 43 w 109"/>
                  <a:gd name="T13" fmla="*/ 0 h 98"/>
                  <a:gd name="T14" fmla="*/ 67 w 109"/>
                  <a:gd name="T15" fmla="*/ 0 h 98"/>
                  <a:gd name="T16" fmla="*/ 109 w 109"/>
                  <a:gd name="T17" fmla="*/ 98 h 98"/>
                  <a:gd name="T18" fmla="*/ 69 w 109"/>
                  <a:gd name="T19" fmla="*/ 60 h 98"/>
                  <a:gd name="T20" fmla="*/ 54 w 109"/>
                  <a:gd name="T21" fmla="*/ 23 h 98"/>
                  <a:gd name="T22" fmla="*/ 39 w 109"/>
                  <a:gd name="T23" fmla="*/ 60 h 98"/>
                  <a:gd name="T24" fmla="*/ 69 w 109"/>
                  <a:gd name="T25" fmla="*/ 60 h 9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9"/>
                  <a:gd name="T40" fmla="*/ 0 h 98"/>
                  <a:gd name="T41" fmla="*/ 109 w 109"/>
                  <a:gd name="T42" fmla="*/ 98 h 9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9" h="98">
                    <a:moveTo>
                      <a:pt x="109" y="98"/>
                    </a:moveTo>
                    <a:lnTo>
                      <a:pt x="86" y="98"/>
                    </a:lnTo>
                    <a:lnTo>
                      <a:pt x="76" y="75"/>
                    </a:lnTo>
                    <a:lnTo>
                      <a:pt x="33" y="75"/>
                    </a:lnTo>
                    <a:lnTo>
                      <a:pt x="24" y="98"/>
                    </a:lnTo>
                    <a:lnTo>
                      <a:pt x="0" y="98"/>
                    </a:lnTo>
                    <a:lnTo>
                      <a:pt x="43" y="0"/>
                    </a:lnTo>
                    <a:lnTo>
                      <a:pt x="67" y="0"/>
                    </a:lnTo>
                    <a:lnTo>
                      <a:pt x="109" y="98"/>
                    </a:lnTo>
                    <a:close/>
                    <a:moveTo>
                      <a:pt x="69" y="60"/>
                    </a:moveTo>
                    <a:lnTo>
                      <a:pt x="54" y="23"/>
                    </a:lnTo>
                    <a:lnTo>
                      <a:pt x="39" y="60"/>
                    </a:lnTo>
                    <a:lnTo>
                      <a:pt x="69" y="60"/>
                    </a:lnTo>
                    <a:close/>
                  </a:path>
                </a:pathLst>
              </a:custGeom>
              <a:solidFill>
                <a:srgbClr val="FFFFFF"/>
              </a:solidFill>
              <a:ln w="9525">
                <a:noFill/>
                <a:round/>
                <a:headEnd/>
                <a:tailEnd/>
              </a:ln>
            </p:spPr>
            <p:txBody>
              <a:bodyPr/>
              <a:lstStyle/>
              <a:p>
                <a:endParaRPr lang="ru-RU"/>
              </a:p>
            </p:txBody>
          </p:sp>
          <p:sp>
            <p:nvSpPr>
              <p:cNvPr id="163480" name="Freeform 507"/>
              <p:cNvSpPr>
                <a:spLocks/>
              </p:cNvSpPr>
              <p:nvPr/>
            </p:nvSpPr>
            <p:spPr bwMode="auto">
              <a:xfrm>
                <a:off x="3886" y="685"/>
                <a:ext cx="88" cy="98"/>
              </a:xfrm>
              <a:custGeom>
                <a:avLst/>
                <a:gdLst>
                  <a:gd name="T0" fmla="*/ 0 w 88"/>
                  <a:gd name="T1" fmla="*/ 98 h 98"/>
                  <a:gd name="T2" fmla="*/ 0 w 88"/>
                  <a:gd name="T3" fmla="*/ 1 h 98"/>
                  <a:gd name="T4" fmla="*/ 21 w 88"/>
                  <a:gd name="T5" fmla="*/ 1 h 98"/>
                  <a:gd name="T6" fmla="*/ 21 w 88"/>
                  <a:gd name="T7" fmla="*/ 40 h 98"/>
                  <a:gd name="T8" fmla="*/ 65 w 88"/>
                  <a:gd name="T9" fmla="*/ 40 h 98"/>
                  <a:gd name="T10" fmla="*/ 65 w 88"/>
                  <a:gd name="T11" fmla="*/ 0 h 98"/>
                  <a:gd name="T12" fmla="*/ 88 w 88"/>
                  <a:gd name="T13" fmla="*/ 0 h 98"/>
                  <a:gd name="T14" fmla="*/ 88 w 88"/>
                  <a:gd name="T15" fmla="*/ 98 h 98"/>
                  <a:gd name="T16" fmla="*/ 65 w 88"/>
                  <a:gd name="T17" fmla="*/ 98 h 98"/>
                  <a:gd name="T18" fmla="*/ 65 w 88"/>
                  <a:gd name="T19" fmla="*/ 56 h 98"/>
                  <a:gd name="T20" fmla="*/ 21 w 88"/>
                  <a:gd name="T21" fmla="*/ 56 h 98"/>
                  <a:gd name="T22" fmla="*/ 21 w 88"/>
                  <a:gd name="T23" fmla="*/ 98 h 98"/>
                  <a:gd name="T24" fmla="*/ 0 w 88"/>
                  <a:gd name="T25" fmla="*/ 98 h 9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8"/>
                  <a:gd name="T40" fmla="*/ 0 h 98"/>
                  <a:gd name="T41" fmla="*/ 88 w 88"/>
                  <a:gd name="T42" fmla="*/ 98 h 9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8" h="98">
                    <a:moveTo>
                      <a:pt x="0" y="98"/>
                    </a:moveTo>
                    <a:lnTo>
                      <a:pt x="0" y="1"/>
                    </a:lnTo>
                    <a:lnTo>
                      <a:pt x="21" y="1"/>
                    </a:lnTo>
                    <a:lnTo>
                      <a:pt x="21" y="40"/>
                    </a:lnTo>
                    <a:lnTo>
                      <a:pt x="65" y="40"/>
                    </a:lnTo>
                    <a:lnTo>
                      <a:pt x="65" y="0"/>
                    </a:lnTo>
                    <a:lnTo>
                      <a:pt x="88" y="0"/>
                    </a:lnTo>
                    <a:lnTo>
                      <a:pt x="88" y="98"/>
                    </a:lnTo>
                    <a:lnTo>
                      <a:pt x="65" y="98"/>
                    </a:lnTo>
                    <a:lnTo>
                      <a:pt x="65" y="56"/>
                    </a:lnTo>
                    <a:lnTo>
                      <a:pt x="21" y="56"/>
                    </a:lnTo>
                    <a:lnTo>
                      <a:pt x="21" y="98"/>
                    </a:lnTo>
                    <a:lnTo>
                      <a:pt x="0" y="98"/>
                    </a:lnTo>
                    <a:close/>
                  </a:path>
                </a:pathLst>
              </a:custGeom>
              <a:solidFill>
                <a:srgbClr val="FFFFFF"/>
              </a:solidFill>
              <a:ln w="9525">
                <a:noFill/>
                <a:round/>
                <a:headEnd/>
                <a:tailEnd/>
              </a:ln>
            </p:spPr>
            <p:txBody>
              <a:bodyPr/>
              <a:lstStyle/>
              <a:p>
                <a:endParaRPr lang="ru-RU"/>
              </a:p>
            </p:txBody>
          </p:sp>
          <p:sp>
            <p:nvSpPr>
              <p:cNvPr id="163481" name="Freeform 508"/>
              <p:cNvSpPr>
                <a:spLocks noEditPoints="1"/>
              </p:cNvSpPr>
              <p:nvPr/>
            </p:nvSpPr>
            <p:spPr bwMode="auto">
              <a:xfrm>
                <a:off x="3987" y="684"/>
                <a:ext cx="108" cy="98"/>
              </a:xfrm>
              <a:custGeom>
                <a:avLst/>
                <a:gdLst>
                  <a:gd name="T0" fmla="*/ 108 w 108"/>
                  <a:gd name="T1" fmla="*/ 98 h 98"/>
                  <a:gd name="T2" fmla="*/ 84 w 108"/>
                  <a:gd name="T3" fmla="*/ 98 h 98"/>
                  <a:gd name="T4" fmla="*/ 75 w 108"/>
                  <a:gd name="T5" fmla="*/ 76 h 98"/>
                  <a:gd name="T6" fmla="*/ 31 w 108"/>
                  <a:gd name="T7" fmla="*/ 76 h 98"/>
                  <a:gd name="T8" fmla="*/ 23 w 108"/>
                  <a:gd name="T9" fmla="*/ 98 h 98"/>
                  <a:gd name="T10" fmla="*/ 0 w 108"/>
                  <a:gd name="T11" fmla="*/ 98 h 98"/>
                  <a:gd name="T12" fmla="*/ 41 w 108"/>
                  <a:gd name="T13" fmla="*/ 0 h 98"/>
                  <a:gd name="T14" fmla="*/ 64 w 108"/>
                  <a:gd name="T15" fmla="*/ 0 h 98"/>
                  <a:gd name="T16" fmla="*/ 108 w 108"/>
                  <a:gd name="T17" fmla="*/ 98 h 98"/>
                  <a:gd name="T18" fmla="*/ 67 w 108"/>
                  <a:gd name="T19" fmla="*/ 59 h 98"/>
                  <a:gd name="T20" fmla="*/ 53 w 108"/>
                  <a:gd name="T21" fmla="*/ 24 h 98"/>
                  <a:gd name="T22" fmla="*/ 39 w 108"/>
                  <a:gd name="T23" fmla="*/ 59 h 98"/>
                  <a:gd name="T24" fmla="*/ 67 w 108"/>
                  <a:gd name="T25" fmla="*/ 59 h 9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8"/>
                  <a:gd name="T40" fmla="*/ 0 h 98"/>
                  <a:gd name="T41" fmla="*/ 108 w 108"/>
                  <a:gd name="T42" fmla="*/ 98 h 9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8" h="98">
                    <a:moveTo>
                      <a:pt x="108" y="98"/>
                    </a:moveTo>
                    <a:lnTo>
                      <a:pt x="84" y="98"/>
                    </a:lnTo>
                    <a:lnTo>
                      <a:pt x="75" y="76"/>
                    </a:lnTo>
                    <a:lnTo>
                      <a:pt x="31" y="76"/>
                    </a:lnTo>
                    <a:lnTo>
                      <a:pt x="23" y="98"/>
                    </a:lnTo>
                    <a:lnTo>
                      <a:pt x="0" y="98"/>
                    </a:lnTo>
                    <a:lnTo>
                      <a:pt x="41" y="0"/>
                    </a:lnTo>
                    <a:lnTo>
                      <a:pt x="64" y="0"/>
                    </a:lnTo>
                    <a:lnTo>
                      <a:pt x="108" y="98"/>
                    </a:lnTo>
                    <a:close/>
                    <a:moveTo>
                      <a:pt x="67" y="59"/>
                    </a:moveTo>
                    <a:lnTo>
                      <a:pt x="53" y="24"/>
                    </a:lnTo>
                    <a:lnTo>
                      <a:pt x="39" y="59"/>
                    </a:lnTo>
                    <a:lnTo>
                      <a:pt x="67" y="59"/>
                    </a:lnTo>
                    <a:close/>
                  </a:path>
                </a:pathLst>
              </a:custGeom>
              <a:solidFill>
                <a:srgbClr val="FFFFFF"/>
              </a:solidFill>
              <a:ln w="9525">
                <a:noFill/>
                <a:round/>
                <a:headEnd/>
                <a:tailEnd/>
              </a:ln>
            </p:spPr>
            <p:txBody>
              <a:bodyPr/>
              <a:lstStyle/>
              <a:p>
                <a:endParaRPr lang="ru-RU"/>
              </a:p>
            </p:txBody>
          </p:sp>
          <p:sp>
            <p:nvSpPr>
              <p:cNvPr id="163482" name="Freeform 509"/>
              <p:cNvSpPr>
                <a:spLocks/>
              </p:cNvSpPr>
              <p:nvPr/>
            </p:nvSpPr>
            <p:spPr bwMode="auto">
              <a:xfrm>
                <a:off x="1693" y="2444"/>
                <a:ext cx="2426" cy="1002"/>
              </a:xfrm>
              <a:custGeom>
                <a:avLst/>
                <a:gdLst>
                  <a:gd name="T0" fmla="*/ 1176 w 2426"/>
                  <a:gd name="T1" fmla="*/ 1000 h 1002"/>
                  <a:gd name="T2" fmla="*/ 1057 w 2426"/>
                  <a:gd name="T3" fmla="*/ 987 h 1002"/>
                  <a:gd name="T4" fmla="*/ 945 w 2426"/>
                  <a:gd name="T5" fmla="*/ 967 h 1002"/>
                  <a:gd name="T6" fmla="*/ 837 w 2426"/>
                  <a:gd name="T7" fmla="*/ 937 h 1002"/>
                  <a:gd name="T8" fmla="*/ 734 w 2426"/>
                  <a:gd name="T9" fmla="*/ 899 h 1002"/>
                  <a:gd name="T10" fmla="*/ 637 w 2426"/>
                  <a:gd name="T11" fmla="*/ 855 h 1002"/>
                  <a:gd name="T12" fmla="*/ 545 w 2426"/>
                  <a:gd name="T13" fmla="*/ 806 h 1002"/>
                  <a:gd name="T14" fmla="*/ 459 w 2426"/>
                  <a:gd name="T15" fmla="*/ 753 h 1002"/>
                  <a:gd name="T16" fmla="*/ 380 w 2426"/>
                  <a:gd name="T17" fmla="*/ 695 h 1002"/>
                  <a:gd name="T18" fmla="*/ 307 w 2426"/>
                  <a:gd name="T19" fmla="*/ 635 h 1002"/>
                  <a:gd name="T20" fmla="*/ 243 w 2426"/>
                  <a:gd name="T21" fmla="*/ 575 h 1002"/>
                  <a:gd name="T22" fmla="*/ 184 w 2426"/>
                  <a:gd name="T23" fmla="*/ 513 h 1002"/>
                  <a:gd name="T24" fmla="*/ 103 w 2426"/>
                  <a:gd name="T25" fmla="*/ 410 h 1002"/>
                  <a:gd name="T26" fmla="*/ 45 w 2426"/>
                  <a:gd name="T27" fmla="*/ 314 h 1002"/>
                  <a:gd name="T28" fmla="*/ 21 w 2426"/>
                  <a:gd name="T29" fmla="*/ 260 h 1002"/>
                  <a:gd name="T30" fmla="*/ 6 w 2426"/>
                  <a:gd name="T31" fmla="*/ 209 h 1002"/>
                  <a:gd name="T32" fmla="*/ 0 w 2426"/>
                  <a:gd name="T33" fmla="*/ 166 h 1002"/>
                  <a:gd name="T34" fmla="*/ 5 w 2426"/>
                  <a:gd name="T35" fmla="*/ 128 h 1002"/>
                  <a:gd name="T36" fmla="*/ 17 w 2426"/>
                  <a:gd name="T37" fmla="*/ 97 h 1002"/>
                  <a:gd name="T38" fmla="*/ 41 w 2426"/>
                  <a:gd name="T39" fmla="*/ 75 h 1002"/>
                  <a:gd name="T40" fmla="*/ 86 w 2426"/>
                  <a:gd name="T41" fmla="*/ 57 h 1002"/>
                  <a:gd name="T42" fmla="*/ 117 w 2426"/>
                  <a:gd name="T43" fmla="*/ 53 h 1002"/>
                  <a:gd name="T44" fmla="*/ 152 w 2426"/>
                  <a:gd name="T45" fmla="*/ 51 h 1002"/>
                  <a:gd name="T46" fmla="*/ 235 w 2426"/>
                  <a:gd name="T47" fmla="*/ 53 h 1002"/>
                  <a:gd name="T48" fmla="*/ 332 w 2426"/>
                  <a:gd name="T49" fmla="*/ 64 h 1002"/>
                  <a:gd name="T50" fmla="*/ 515 w 2426"/>
                  <a:gd name="T51" fmla="*/ 91 h 1002"/>
                  <a:gd name="T52" fmla="*/ 721 w 2426"/>
                  <a:gd name="T53" fmla="*/ 125 h 1002"/>
                  <a:gd name="T54" fmla="*/ 851 w 2426"/>
                  <a:gd name="T55" fmla="*/ 143 h 1002"/>
                  <a:gd name="T56" fmla="*/ 981 w 2426"/>
                  <a:gd name="T57" fmla="*/ 157 h 1002"/>
                  <a:gd name="T58" fmla="*/ 1110 w 2426"/>
                  <a:gd name="T59" fmla="*/ 164 h 1002"/>
                  <a:gd name="T60" fmla="*/ 1240 w 2426"/>
                  <a:gd name="T61" fmla="*/ 164 h 1002"/>
                  <a:gd name="T62" fmla="*/ 1381 w 2426"/>
                  <a:gd name="T63" fmla="*/ 154 h 1002"/>
                  <a:gd name="T64" fmla="*/ 1571 w 2426"/>
                  <a:gd name="T65" fmla="*/ 127 h 1002"/>
                  <a:gd name="T66" fmla="*/ 1763 w 2426"/>
                  <a:gd name="T67" fmla="*/ 93 h 1002"/>
                  <a:gd name="T68" fmla="*/ 2106 w 2426"/>
                  <a:gd name="T69" fmla="*/ 23 h 1002"/>
                  <a:gd name="T70" fmla="*/ 2245 w 2426"/>
                  <a:gd name="T71" fmla="*/ 2 h 1002"/>
                  <a:gd name="T72" fmla="*/ 2326 w 2426"/>
                  <a:gd name="T73" fmla="*/ 0 h 1002"/>
                  <a:gd name="T74" fmla="*/ 2377 w 2426"/>
                  <a:gd name="T75" fmla="*/ 6 h 1002"/>
                  <a:gd name="T76" fmla="*/ 2400 w 2426"/>
                  <a:gd name="T77" fmla="*/ 15 h 1002"/>
                  <a:gd name="T78" fmla="*/ 2414 w 2426"/>
                  <a:gd name="T79" fmla="*/ 28 h 1002"/>
                  <a:gd name="T80" fmla="*/ 2422 w 2426"/>
                  <a:gd name="T81" fmla="*/ 47 h 1002"/>
                  <a:gd name="T82" fmla="*/ 2426 w 2426"/>
                  <a:gd name="T83" fmla="*/ 86 h 1002"/>
                  <a:gd name="T84" fmla="*/ 2419 w 2426"/>
                  <a:gd name="T85" fmla="*/ 173 h 1002"/>
                  <a:gd name="T86" fmla="*/ 2391 w 2426"/>
                  <a:gd name="T87" fmla="*/ 284 h 1002"/>
                  <a:gd name="T88" fmla="*/ 2340 w 2426"/>
                  <a:gd name="T89" fmla="*/ 409 h 1002"/>
                  <a:gd name="T90" fmla="*/ 2291 w 2426"/>
                  <a:gd name="T91" fmla="*/ 498 h 1002"/>
                  <a:gd name="T92" fmla="*/ 2230 w 2426"/>
                  <a:gd name="T93" fmla="*/ 585 h 1002"/>
                  <a:gd name="T94" fmla="*/ 2173 w 2426"/>
                  <a:gd name="T95" fmla="*/ 650 h 1002"/>
                  <a:gd name="T96" fmla="*/ 2110 w 2426"/>
                  <a:gd name="T97" fmla="*/ 713 h 1002"/>
                  <a:gd name="T98" fmla="*/ 2038 w 2426"/>
                  <a:gd name="T99" fmla="*/ 771 h 1002"/>
                  <a:gd name="T100" fmla="*/ 1957 w 2426"/>
                  <a:gd name="T101" fmla="*/ 827 h 1002"/>
                  <a:gd name="T102" fmla="*/ 1867 w 2426"/>
                  <a:gd name="T103" fmla="*/ 876 h 1002"/>
                  <a:gd name="T104" fmla="*/ 1766 w 2426"/>
                  <a:gd name="T105" fmla="*/ 919 h 1002"/>
                  <a:gd name="T106" fmla="*/ 1655 w 2426"/>
                  <a:gd name="T107" fmla="*/ 954 h 1002"/>
                  <a:gd name="T108" fmla="*/ 1533 w 2426"/>
                  <a:gd name="T109" fmla="*/ 980 h 1002"/>
                  <a:gd name="T110" fmla="*/ 1401 w 2426"/>
                  <a:gd name="T111" fmla="*/ 997 h 1002"/>
                  <a:gd name="T112" fmla="*/ 1257 w 2426"/>
                  <a:gd name="T113" fmla="*/ 1002 h 100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426"/>
                  <a:gd name="T172" fmla="*/ 0 h 1002"/>
                  <a:gd name="T173" fmla="*/ 2426 w 2426"/>
                  <a:gd name="T174" fmla="*/ 1002 h 100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426" h="1002">
                    <a:moveTo>
                      <a:pt x="1257" y="1002"/>
                    </a:moveTo>
                    <a:lnTo>
                      <a:pt x="1215" y="1002"/>
                    </a:lnTo>
                    <a:lnTo>
                      <a:pt x="1176" y="1000"/>
                    </a:lnTo>
                    <a:lnTo>
                      <a:pt x="1136" y="996"/>
                    </a:lnTo>
                    <a:lnTo>
                      <a:pt x="1097" y="993"/>
                    </a:lnTo>
                    <a:lnTo>
                      <a:pt x="1057" y="987"/>
                    </a:lnTo>
                    <a:lnTo>
                      <a:pt x="1020" y="982"/>
                    </a:lnTo>
                    <a:lnTo>
                      <a:pt x="982" y="974"/>
                    </a:lnTo>
                    <a:lnTo>
                      <a:pt x="945" y="967"/>
                    </a:lnTo>
                    <a:lnTo>
                      <a:pt x="909" y="957"/>
                    </a:lnTo>
                    <a:lnTo>
                      <a:pt x="873" y="948"/>
                    </a:lnTo>
                    <a:lnTo>
                      <a:pt x="837" y="937"/>
                    </a:lnTo>
                    <a:lnTo>
                      <a:pt x="801" y="924"/>
                    </a:lnTo>
                    <a:lnTo>
                      <a:pt x="768" y="913"/>
                    </a:lnTo>
                    <a:lnTo>
                      <a:pt x="734" y="899"/>
                    </a:lnTo>
                    <a:lnTo>
                      <a:pt x="702" y="884"/>
                    </a:lnTo>
                    <a:lnTo>
                      <a:pt x="668" y="871"/>
                    </a:lnTo>
                    <a:lnTo>
                      <a:pt x="637" y="855"/>
                    </a:lnTo>
                    <a:lnTo>
                      <a:pt x="605" y="839"/>
                    </a:lnTo>
                    <a:lnTo>
                      <a:pt x="575" y="824"/>
                    </a:lnTo>
                    <a:lnTo>
                      <a:pt x="545" y="806"/>
                    </a:lnTo>
                    <a:lnTo>
                      <a:pt x="515" y="789"/>
                    </a:lnTo>
                    <a:lnTo>
                      <a:pt x="486" y="771"/>
                    </a:lnTo>
                    <a:lnTo>
                      <a:pt x="459" y="753"/>
                    </a:lnTo>
                    <a:lnTo>
                      <a:pt x="433" y="735"/>
                    </a:lnTo>
                    <a:lnTo>
                      <a:pt x="405" y="716"/>
                    </a:lnTo>
                    <a:lnTo>
                      <a:pt x="380" y="695"/>
                    </a:lnTo>
                    <a:lnTo>
                      <a:pt x="355" y="676"/>
                    </a:lnTo>
                    <a:lnTo>
                      <a:pt x="331" y="656"/>
                    </a:lnTo>
                    <a:lnTo>
                      <a:pt x="307" y="635"/>
                    </a:lnTo>
                    <a:lnTo>
                      <a:pt x="286" y="616"/>
                    </a:lnTo>
                    <a:lnTo>
                      <a:pt x="264" y="596"/>
                    </a:lnTo>
                    <a:lnTo>
                      <a:pt x="243" y="575"/>
                    </a:lnTo>
                    <a:lnTo>
                      <a:pt x="222" y="554"/>
                    </a:lnTo>
                    <a:lnTo>
                      <a:pt x="203" y="533"/>
                    </a:lnTo>
                    <a:lnTo>
                      <a:pt x="184" y="513"/>
                    </a:lnTo>
                    <a:lnTo>
                      <a:pt x="166" y="492"/>
                    </a:lnTo>
                    <a:lnTo>
                      <a:pt x="134" y="451"/>
                    </a:lnTo>
                    <a:lnTo>
                      <a:pt x="103" y="410"/>
                    </a:lnTo>
                    <a:lnTo>
                      <a:pt x="78" y="370"/>
                    </a:lnTo>
                    <a:lnTo>
                      <a:pt x="56" y="333"/>
                    </a:lnTo>
                    <a:lnTo>
                      <a:pt x="45" y="314"/>
                    </a:lnTo>
                    <a:lnTo>
                      <a:pt x="36" y="295"/>
                    </a:lnTo>
                    <a:lnTo>
                      <a:pt x="29" y="277"/>
                    </a:lnTo>
                    <a:lnTo>
                      <a:pt x="21" y="260"/>
                    </a:lnTo>
                    <a:lnTo>
                      <a:pt x="17" y="243"/>
                    </a:lnTo>
                    <a:lnTo>
                      <a:pt x="11" y="226"/>
                    </a:lnTo>
                    <a:lnTo>
                      <a:pt x="6" y="209"/>
                    </a:lnTo>
                    <a:lnTo>
                      <a:pt x="4" y="196"/>
                    </a:lnTo>
                    <a:lnTo>
                      <a:pt x="2" y="179"/>
                    </a:lnTo>
                    <a:lnTo>
                      <a:pt x="0" y="166"/>
                    </a:lnTo>
                    <a:lnTo>
                      <a:pt x="2" y="153"/>
                    </a:lnTo>
                    <a:lnTo>
                      <a:pt x="2" y="140"/>
                    </a:lnTo>
                    <a:lnTo>
                      <a:pt x="5" y="128"/>
                    </a:lnTo>
                    <a:lnTo>
                      <a:pt x="8" y="117"/>
                    </a:lnTo>
                    <a:lnTo>
                      <a:pt x="13" y="106"/>
                    </a:lnTo>
                    <a:lnTo>
                      <a:pt x="17" y="97"/>
                    </a:lnTo>
                    <a:lnTo>
                      <a:pt x="24" y="89"/>
                    </a:lnTo>
                    <a:lnTo>
                      <a:pt x="32" y="81"/>
                    </a:lnTo>
                    <a:lnTo>
                      <a:pt x="41" y="75"/>
                    </a:lnTo>
                    <a:lnTo>
                      <a:pt x="51" y="70"/>
                    </a:lnTo>
                    <a:lnTo>
                      <a:pt x="66" y="62"/>
                    </a:lnTo>
                    <a:lnTo>
                      <a:pt x="86" y="57"/>
                    </a:lnTo>
                    <a:lnTo>
                      <a:pt x="95" y="56"/>
                    </a:lnTo>
                    <a:lnTo>
                      <a:pt x="106" y="54"/>
                    </a:lnTo>
                    <a:lnTo>
                      <a:pt x="117" y="53"/>
                    </a:lnTo>
                    <a:lnTo>
                      <a:pt x="128" y="51"/>
                    </a:lnTo>
                    <a:lnTo>
                      <a:pt x="141" y="51"/>
                    </a:lnTo>
                    <a:lnTo>
                      <a:pt x="152" y="51"/>
                    </a:lnTo>
                    <a:lnTo>
                      <a:pt x="179" y="51"/>
                    </a:lnTo>
                    <a:lnTo>
                      <a:pt x="205" y="51"/>
                    </a:lnTo>
                    <a:lnTo>
                      <a:pt x="235" y="53"/>
                    </a:lnTo>
                    <a:lnTo>
                      <a:pt x="265" y="56"/>
                    </a:lnTo>
                    <a:lnTo>
                      <a:pt x="297" y="58"/>
                    </a:lnTo>
                    <a:lnTo>
                      <a:pt x="332" y="64"/>
                    </a:lnTo>
                    <a:lnTo>
                      <a:pt x="367" y="68"/>
                    </a:lnTo>
                    <a:lnTo>
                      <a:pt x="440" y="79"/>
                    </a:lnTo>
                    <a:lnTo>
                      <a:pt x="515" y="91"/>
                    </a:lnTo>
                    <a:lnTo>
                      <a:pt x="596" y="104"/>
                    </a:lnTo>
                    <a:lnTo>
                      <a:pt x="678" y="118"/>
                    </a:lnTo>
                    <a:lnTo>
                      <a:pt x="721" y="125"/>
                    </a:lnTo>
                    <a:lnTo>
                      <a:pt x="763" y="131"/>
                    </a:lnTo>
                    <a:lnTo>
                      <a:pt x="806" y="137"/>
                    </a:lnTo>
                    <a:lnTo>
                      <a:pt x="851" y="143"/>
                    </a:lnTo>
                    <a:lnTo>
                      <a:pt x="893" y="147"/>
                    </a:lnTo>
                    <a:lnTo>
                      <a:pt x="938" y="153"/>
                    </a:lnTo>
                    <a:lnTo>
                      <a:pt x="981" y="157"/>
                    </a:lnTo>
                    <a:lnTo>
                      <a:pt x="1023" y="160"/>
                    </a:lnTo>
                    <a:lnTo>
                      <a:pt x="1067" y="163"/>
                    </a:lnTo>
                    <a:lnTo>
                      <a:pt x="1110" y="164"/>
                    </a:lnTo>
                    <a:lnTo>
                      <a:pt x="1152" y="166"/>
                    </a:lnTo>
                    <a:lnTo>
                      <a:pt x="1195" y="166"/>
                    </a:lnTo>
                    <a:lnTo>
                      <a:pt x="1240" y="164"/>
                    </a:lnTo>
                    <a:lnTo>
                      <a:pt x="1287" y="163"/>
                    </a:lnTo>
                    <a:lnTo>
                      <a:pt x="1333" y="160"/>
                    </a:lnTo>
                    <a:lnTo>
                      <a:pt x="1381" y="154"/>
                    </a:lnTo>
                    <a:lnTo>
                      <a:pt x="1475" y="142"/>
                    </a:lnTo>
                    <a:lnTo>
                      <a:pt x="1524" y="135"/>
                    </a:lnTo>
                    <a:lnTo>
                      <a:pt x="1571" y="127"/>
                    </a:lnTo>
                    <a:lnTo>
                      <a:pt x="1620" y="120"/>
                    </a:lnTo>
                    <a:lnTo>
                      <a:pt x="1668" y="110"/>
                    </a:lnTo>
                    <a:lnTo>
                      <a:pt x="1763" y="93"/>
                    </a:lnTo>
                    <a:lnTo>
                      <a:pt x="1943" y="55"/>
                    </a:lnTo>
                    <a:lnTo>
                      <a:pt x="2028" y="38"/>
                    </a:lnTo>
                    <a:lnTo>
                      <a:pt x="2106" y="23"/>
                    </a:lnTo>
                    <a:lnTo>
                      <a:pt x="2178" y="11"/>
                    </a:lnTo>
                    <a:lnTo>
                      <a:pt x="2213" y="6"/>
                    </a:lnTo>
                    <a:lnTo>
                      <a:pt x="2245" y="2"/>
                    </a:lnTo>
                    <a:lnTo>
                      <a:pt x="2273" y="0"/>
                    </a:lnTo>
                    <a:lnTo>
                      <a:pt x="2300" y="0"/>
                    </a:lnTo>
                    <a:lnTo>
                      <a:pt x="2326" y="0"/>
                    </a:lnTo>
                    <a:lnTo>
                      <a:pt x="2347" y="1"/>
                    </a:lnTo>
                    <a:lnTo>
                      <a:pt x="2368" y="4"/>
                    </a:lnTo>
                    <a:lnTo>
                      <a:pt x="2377" y="6"/>
                    </a:lnTo>
                    <a:lnTo>
                      <a:pt x="2386" y="9"/>
                    </a:lnTo>
                    <a:lnTo>
                      <a:pt x="2392" y="13"/>
                    </a:lnTo>
                    <a:lnTo>
                      <a:pt x="2400" y="15"/>
                    </a:lnTo>
                    <a:lnTo>
                      <a:pt x="2405" y="20"/>
                    </a:lnTo>
                    <a:lnTo>
                      <a:pt x="2411" y="25"/>
                    </a:lnTo>
                    <a:lnTo>
                      <a:pt x="2414" y="28"/>
                    </a:lnTo>
                    <a:lnTo>
                      <a:pt x="2417" y="32"/>
                    </a:lnTo>
                    <a:lnTo>
                      <a:pt x="2419" y="39"/>
                    </a:lnTo>
                    <a:lnTo>
                      <a:pt x="2422" y="47"/>
                    </a:lnTo>
                    <a:lnTo>
                      <a:pt x="2426" y="66"/>
                    </a:lnTo>
                    <a:lnTo>
                      <a:pt x="2426" y="75"/>
                    </a:lnTo>
                    <a:lnTo>
                      <a:pt x="2426" y="86"/>
                    </a:lnTo>
                    <a:lnTo>
                      <a:pt x="2426" y="113"/>
                    </a:lnTo>
                    <a:lnTo>
                      <a:pt x="2424" y="142"/>
                    </a:lnTo>
                    <a:lnTo>
                      <a:pt x="2419" y="173"/>
                    </a:lnTo>
                    <a:lnTo>
                      <a:pt x="2411" y="208"/>
                    </a:lnTo>
                    <a:lnTo>
                      <a:pt x="2403" y="244"/>
                    </a:lnTo>
                    <a:lnTo>
                      <a:pt x="2391" y="284"/>
                    </a:lnTo>
                    <a:lnTo>
                      <a:pt x="2377" y="323"/>
                    </a:lnTo>
                    <a:lnTo>
                      <a:pt x="2359" y="366"/>
                    </a:lnTo>
                    <a:lnTo>
                      <a:pt x="2340" y="409"/>
                    </a:lnTo>
                    <a:lnTo>
                      <a:pt x="2329" y="432"/>
                    </a:lnTo>
                    <a:lnTo>
                      <a:pt x="2317" y="453"/>
                    </a:lnTo>
                    <a:lnTo>
                      <a:pt x="2291" y="498"/>
                    </a:lnTo>
                    <a:lnTo>
                      <a:pt x="2278" y="520"/>
                    </a:lnTo>
                    <a:lnTo>
                      <a:pt x="2261" y="542"/>
                    </a:lnTo>
                    <a:lnTo>
                      <a:pt x="2230" y="585"/>
                    </a:lnTo>
                    <a:lnTo>
                      <a:pt x="2211" y="607"/>
                    </a:lnTo>
                    <a:lnTo>
                      <a:pt x="2194" y="629"/>
                    </a:lnTo>
                    <a:lnTo>
                      <a:pt x="2173" y="650"/>
                    </a:lnTo>
                    <a:lnTo>
                      <a:pt x="2154" y="672"/>
                    </a:lnTo>
                    <a:lnTo>
                      <a:pt x="2132" y="692"/>
                    </a:lnTo>
                    <a:lnTo>
                      <a:pt x="2110" y="713"/>
                    </a:lnTo>
                    <a:lnTo>
                      <a:pt x="2088" y="733"/>
                    </a:lnTo>
                    <a:lnTo>
                      <a:pt x="2062" y="752"/>
                    </a:lnTo>
                    <a:lnTo>
                      <a:pt x="2038" y="771"/>
                    </a:lnTo>
                    <a:lnTo>
                      <a:pt x="2012" y="791"/>
                    </a:lnTo>
                    <a:lnTo>
                      <a:pt x="1985" y="810"/>
                    </a:lnTo>
                    <a:lnTo>
                      <a:pt x="1957" y="827"/>
                    </a:lnTo>
                    <a:lnTo>
                      <a:pt x="1929" y="844"/>
                    </a:lnTo>
                    <a:lnTo>
                      <a:pt x="1897" y="861"/>
                    </a:lnTo>
                    <a:lnTo>
                      <a:pt x="1867" y="876"/>
                    </a:lnTo>
                    <a:lnTo>
                      <a:pt x="1833" y="892"/>
                    </a:lnTo>
                    <a:lnTo>
                      <a:pt x="1800" y="905"/>
                    </a:lnTo>
                    <a:lnTo>
                      <a:pt x="1766" y="919"/>
                    </a:lnTo>
                    <a:lnTo>
                      <a:pt x="1730" y="932"/>
                    </a:lnTo>
                    <a:lnTo>
                      <a:pt x="1693" y="943"/>
                    </a:lnTo>
                    <a:lnTo>
                      <a:pt x="1655" y="954"/>
                    </a:lnTo>
                    <a:lnTo>
                      <a:pt x="1615" y="963"/>
                    </a:lnTo>
                    <a:lnTo>
                      <a:pt x="1574" y="973"/>
                    </a:lnTo>
                    <a:lnTo>
                      <a:pt x="1533" y="980"/>
                    </a:lnTo>
                    <a:lnTo>
                      <a:pt x="1491" y="988"/>
                    </a:lnTo>
                    <a:lnTo>
                      <a:pt x="1446" y="992"/>
                    </a:lnTo>
                    <a:lnTo>
                      <a:pt x="1401" y="997"/>
                    </a:lnTo>
                    <a:lnTo>
                      <a:pt x="1354" y="1001"/>
                    </a:lnTo>
                    <a:lnTo>
                      <a:pt x="1306" y="1002"/>
                    </a:lnTo>
                    <a:lnTo>
                      <a:pt x="1257" y="1002"/>
                    </a:lnTo>
                    <a:close/>
                  </a:path>
                </a:pathLst>
              </a:custGeom>
              <a:solidFill>
                <a:srgbClr val="580000"/>
              </a:solidFill>
              <a:ln w="9525">
                <a:noFill/>
                <a:round/>
                <a:headEnd/>
                <a:tailEnd/>
              </a:ln>
            </p:spPr>
            <p:txBody>
              <a:bodyPr/>
              <a:lstStyle/>
              <a:p>
                <a:endParaRPr lang="ru-RU"/>
              </a:p>
            </p:txBody>
          </p:sp>
          <p:sp>
            <p:nvSpPr>
              <p:cNvPr id="163483" name="Freeform 510"/>
              <p:cNvSpPr>
                <a:spLocks/>
              </p:cNvSpPr>
              <p:nvPr/>
            </p:nvSpPr>
            <p:spPr bwMode="auto">
              <a:xfrm>
                <a:off x="1744" y="2454"/>
                <a:ext cx="2317" cy="955"/>
              </a:xfrm>
              <a:custGeom>
                <a:avLst/>
                <a:gdLst>
                  <a:gd name="T0" fmla="*/ 1121 w 2317"/>
                  <a:gd name="T1" fmla="*/ 953 h 955"/>
                  <a:gd name="T2" fmla="*/ 1009 w 2317"/>
                  <a:gd name="T3" fmla="*/ 942 h 955"/>
                  <a:gd name="T4" fmla="*/ 901 w 2317"/>
                  <a:gd name="T5" fmla="*/ 921 h 955"/>
                  <a:gd name="T6" fmla="*/ 798 w 2317"/>
                  <a:gd name="T7" fmla="*/ 892 h 955"/>
                  <a:gd name="T8" fmla="*/ 700 w 2317"/>
                  <a:gd name="T9" fmla="*/ 858 h 955"/>
                  <a:gd name="T10" fmla="*/ 607 w 2317"/>
                  <a:gd name="T11" fmla="*/ 815 h 955"/>
                  <a:gd name="T12" fmla="*/ 520 w 2317"/>
                  <a:gd name="T13" fmla="*/ 770 h 955"/>
                  <a:gd name="T14" fmla="*/ 437 w 2317"/>
                  <a:gd name="T15" fmla="*/ 718 h 955"/>
                  <a:gd name="T16" fmla="*/ 361 w 2317"/>
                  <a:gd name="T17" fmla="*/ 664 h 955"/>
                  <a:gd name="T18" fmla="*/ 293 w 2317"/>
                  <a:gd name="T19" fmla="*/ 606 h 955"/>
                  <a:gd name="T20" fmla="*/ 230 w 2317"/>
                  <a:gd name="T21" fmla="*/ 548 h 955"/>
                  <a:gd name="T22" fmla="*/ 157 w 2317"/>
                  <a:gd name="T23" fmla="*/ 469 h 955"/>
                  <a:gd name="T24" fmla="*/ 98 w 2317"/>
                  <a:gd name="T25" fmla="*/ 392 h 955"/>
                  <a:gd name="T26" fmla="*/ 52 w 2317"/>
                  <a:gd name="T27" fmla="*/ 317 h 955"/>
                  <a:gd name="T28" fmla="*/ 14 w 2317"/>
                  <a:gd name="T29" fmla="*/ 233 h 955"/>
                  <a:gd name="T30" fmla="*/ 2 w 2317"/>
                  <a:gd name="T31" fmla="*/ 187 h 955"/>
                  <a:gd name="T32" fmla="*/ 0 w 2317"/>
                  <a:gd name="T33" fmla="*/ 146 h 955"/>
                  <a:gd name="T34" fmla="*/ 7 w 2317"/>
                  <a:gd name="T35" fmla="*/ 113 h 955"/>
                  <a:gd name="T36" fmla="*/ 23 w 2317"/>
                  <a:gd name="T37" fmla="*/ 86 h 955"/>
                  <a:gd name="T38" fmla="*/ 47 w 2317"/>
                  <a:gd name="T39" fmla="*/ 66 h 955"/>
                  <a:gd name="T40" fmla="*/ 81 w 2317"/>
                  <a:gd name="T41" fmla="*/ 56 h 955"/>
                  <a:gd name="T42" fmla="*/ 111 w 2317"/>
                  <a:gd name="T43" fmla="*/ 51 h 955"/>
                  <a:gd name="T44" fmla="*/ 145 w 2317"/>
                  <a:gd name="T45" fmla="*/ 47 h 955"/>
                  <a:gd name="T46" fmla="*/ 224 w 2317"/>
                  <a:gd name="T47" fmla="*/ 51 h 955"/>
                  <a:gd name="T48" fmla="*/ 349 w 2317"/>
                  <a:gd name="T49" fmla="*/ 63 h 955"/>
                  <a:gd name="T50" fmla="*/ 491 w 2317"/>
                  <a:gd name="T51" fmla="*/ 85 h 955"/>
                  <a:gd name="T52" fmla="*/ 811 w 2317"/>
                  <a:gd name="T53" fmla="*/ 132 h 955"/>
                  <a:gd name="T54" fmla="*/ 1019 w 2317"/>
                  <a:gd name="T55" fmla="*/ 152 h 955"/>
                  <a:gd name="T56" fmla="*/ 1185 w 2317"/>
                  <a:gd name="T57" fmla="*/ 154 h 955"/>
                  <a:gd name="T58" fmla="*/ 1318 w 2317"/>
                  <a:gd name="T59" fmla="*/ 142 h 955"/>
                  <a:gd name="T60" fmla="*/ 1455 w 2317"/>
                  <a:gd name="T61" fmla="*/ 124 h 955"/>
                  <a:gd name="T62" fmla="*/ 1683 w 2317"/>
                  <a:gd name="T63" fmla="*/ 84 h 955"/>
                  <a:gd name="T64" fmla="*/ 2012 w 2317"/>
                  <a:gd name="T65" fmla="*/ 21 h 955"/>
                  <a:gd name="T66" fmla="*/ 2113 w 2317"/>
                  <a:gd name="T67" fmla="*/ 6 h 955"/>
                  <a:gd name="T68" fmla="*/ 2197 w 2317"/>
                  <a:gd name="T69" fmla="*/ 0 h 955"/>
                  <a:gd name="T70" fmla="*/ 2262 w 2317"/>
                  <a:gd name="T71" fmla="*/ 4 h 955"/>
                  <a:gd name="T72" fmla="*/ 2285 w 2317"/>
                  <a:gd name="T73" fmla="*/ 13 h 955"/>
                  <a:gd name="T74" fmla="*/ 2302 w 2317"/>
                  <a:gd name="T75" fmla="*/ 23 h 955"/>
                  <a:gd name="T76" fmla="*/ 2313 w 2317"/>
                  <a:gd name="T77" fmla="*/ 45 h 955"/>
                  <a:gd name="T78" fmla="*/ 2317 w 2317"/>
                  <a:gd name="T79" fmla="*/ 83 h 955"/>
                  <a:gd name="T80" fmla="*/ 2310 w 2317"/>
                  <a:gd name="T81" fmla="*/ 165 h 955"/>
                  <a:gd name="T82" fmla="*/ 2294 w 2317"/>
                  <a:gd name="T83" fmla="*/ 235 h 955"/>
                  <a:gd name="T84" fmla="*/ 2276 w 2317"/>
                  <a:gd name="T85" fmla="*/ 291 h 955"/>
                  <a:gd name="T86" fmla="*/ 2234 w 2317"/>
                  <a:gd name="T87" fmla="*/ 392 h 955"/>
                  <a:gd name="T88" fmla="*/ 2186 w 2317"/>
                  <a:gd name="T89" fmla="*/ 475 h 955"/>
                  <a:gd name="T90" fmla="*/ 2144 w 2317"/>
                  <a:gd name="T91" fmla="*/ 538 h 955"/>
                  <a:gd name="T92" fmla="*/ 2075 w 2317"/>
                  <a:gd name="T93" fmla="*/ 621 h 955"/>
                  <a:gd name="T94" fmla="*/ 2015 w 2317"/>
                  <a:gd name="T95" fmla="*/ 681 h 955"/>
                  <a:gd name="T96" fmla="*/ 1945 w 2317"/>
                  <a:gd name="T97" fmla="*/ 736 h 955"/>
                  <a:gd name="T98" fmla="*/ 1867 w 2317"/>
                  <a:gd name="T99" fmla="*/ 788 h 955"/>
                  <a:gd name="T100" fmla="*/ 1780 w 2317"/>
                  <a:gd name="T101" fmla="*/ 835 h 955"/>
                  <a:gd name="T102" fmla="*/ 1686 w 2317"/>
                  <a:gd name="T103" fmla="*/ 877 h 955"/>
                  <a:gd name="T104" fmla="*/ 1579 w 2317"/>
                  <a:gd name="T105" fmla="*/ 910 h 955"/>
                  <a:gd name="T106" fmla="*/ 1463 w 2317"/>
                  <a:gd name="T107" fmla="*/ 934 h 955"/>
                  <a:gd name="T108" fmla="*/ 1336 w 2317"/>
                  <a:gd name="T109" fmla="*/ 950 h 955"/>
                  <a:gd name="T110" fmla="*/ 1199 w 2317"/>
                  <a:gd name="T111" fmla="*/ 955 h 95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317"/>
                  <a:gd name="T169" fmla="*/ 0 h 955"/>
                  <a:gd name="T170" fmla="*/ 2317 w 2317"/>
                  <a:gd name="T171" fmla="*/ 955 h 95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317" h="955">
                    <a:moveTo>
                      <a:pt x="1199" y="955"/>
                    </a:moveTo>
                    <a:lnTo>
                      <a:pt x="1160" y="955"/>
                    </a:lnTo>
                    <a:lnTo>
                      <a:pt x="1121" y="953"/>
                    </a:lnTo>
                    <a:lnTo>
                      <a:pt x="1083" y="951"/>
                    </a:lnTo>
                    <a:lnTo>
                      <a:pt x="1047" y="946"/>
                    </a:lnTo>
                    <a:lnTo>
                      <a:pt x="1009" y="942"/>
                    </a:lnTo>
                    <a:lnTo>
                      <a:pt x="972" y="936"/>
                    </a:lnTo>
                    <a:lnTo>
                      <a:pt x="936" y="929"/>
                    </a:lnTo>
                    <a:lnTo>
                      <a:pt x="901" y="921"/>
                    </a:lnTo>
                    <a:lnTo>
                      <a:pt x="866" y="913"/>
                    </a:lnTo>
                    <a:lnTo>
                      <a:pt x="831" y="903"/>
                    </a:lnTo>
                    <a:lnTo>
                      <a:pt x="798" y="892"/>
                    </a:lnTo>
                    <a:lnTo>
                      <a:pt x="765" y="882"/>
                    </a:lnTo>
                    <a:lnTo>
                      <a:pt x="731" y="871"/>
                    </a:lnTo>
                    <a:lnTo>
                      <a:pt x="700" y="858"/>
                    </a:lnTo>
                    <a:lnTo>
                      <a:pt x="668" y="843"/>
                    </a:lnTo>
                    <a:lnTo>
                      <a:pt x="637" y="830"/>
                    </a:lnTo>
                    <a:lnTo>
                      <a:pt x="607" y="815"/>
                    </a:lnTo>
                    <a:lnTo>
                      <a:pt x="577" y="802"/>
                    </a:lnTo>
                    <a:lnTo>
                      <a:pt x="548" y="785"/>
                    </a:lnTo>
                    <a:lnTo>
                      <a:pt x="520" y="770"/>
                    </a:lnTo>
                    <a:lnTo>
                      <a:pt x="491" y="753"/>
                    </a:lnTo>
                    <a:lnTo>
                      <a:pt x="464" y="735"/>
                    </a:lnTo>
                    <a:lnTo>
                      <a:pt x="437" y="718"/>
                    </a:lnTo>
                    <a:lnTo>
                      <a:pt x="411" y="701"/>
                    </a:lnTo>
                    <a:lnTo>
                      <a:pt x="386" y="682"/>
                    </a:lnTo>
                    <a:lnTo>
                      <a:pt x="361" y="664"/>
                    </a:lnTo>
                    <a:lnTo>
                      <a:pt x="337" y="645"/>
                    </a:lnTo>
                    <a:lnTo>
                      <a:pt x="315" y="626"/>
                    </a:lnTo>
                    <a:lnTo>
                      <a:pt x="293" y="606"/>
                    </a:lnTo>
                    <a:lnTo>
                      <a:pt x="271" y="587"/>
                    </a:lnTo>
                    <a:lnTo>
                      <a:pt x="250" y="568"/>
                    </a:lnTo>
                    <a:lnTo>
                      <a:pt x="230" y="548"/>
                    </a:lnTo>
                    <a:lnTo>
                      <a:pt x="192" y="508"/>
                    </a:lnTo>
                    <a:lnTo>
                      <a:pt x="174" y="490"/>
                    </a:lnTo>
                    <a:lnTo>
                      <a:pt x="157" y="469"/>
                    </a:lnTo>
                    <a:lnTo>
                      <a:pt x="141" y="450"/>
                    </a:lnTo>
                    <a:lnTo>
                      <a:pt x="127" y="431"/>
                    </a:lnTo>
                    <a:lnTo>
                      <a:pt x="98" y="392"/>
                    </a:lnTo>
                    <a:lnTo>
                      <a:pt x="85" y="373"/>
                    </a:lnTo>
                    <a:lnTo>
                      <a:pt x="72" y="354"/>
                    </a:lnTo>
                    <a:lnTo>
                      <a:pt x="52" y="317"/>
                    </a:lnTo>
                    <a:lnTo>
                      <a:pt x="35" y="282"/>
                    </a:lnTo>
                    <a:lnTo>
                      <a:pt x="21" y="248"/>
                    </a:lnTo>
                    <a:lnTo>
                      <a:pt x="14" y="233"/>
                    </a:lnTo>
                    <a:lnTo>
                      <a:pt x="9" y="217"/>
                    </a:lnTo>
                    <a:lnTo>
                      <a:pt x="6" y="201"/>
                    </a:lnTo>
                    <a:lnTo>
                      <a:pt x="2" y="187"/>
                    </a:lnTo>
                    <a:lnTo>
                      <a:pt x="2" y="173"/>
                    </a:lnTo>
                    <a:lnTo>
                      <a:pt x="0" y="158"/>
                    </a:lnTo>
                    <a:lnTo>
                      <a:pt x="0" y="146"/>
                    </a:lnTo>
                    <a:lnTo>
                      <a:pt x="2" y="135"/>
                    </a:lnTo>
                    <a:lnTo>
                      <a:pt x="4" y="122"/>
                    </a:lnTo>
                    <a:lnTo>
                      <a:pt x="7" y="113"/>
                    </a:lnTo>
                    <a:lnTo>
                      <a:pt x="11" y="103"/>
                    </a:lnTo>
                    <a:lnTo>
                      <a:pt x="17" y="94"/>
                    </a:lnTo>
                    <a:lnTo>
                      <a:pt x="23" y="86"/>
                    </a:lnTo>
                    <a:lnTo>
                      <a:pt x="30" y="78"/>
                    </a:lnTo>
                    <a:lnTo>
                      <a:pt x="38" y="72"/>
                    </a:lnTo>
                    <a:lnTo>
                      <a:pt x="47" y="66"/>
                    </a:lnTo>
                    <a:lnTo>
                      <a:pt x="62" y="60"/>
                    </a:lnTo>
                    <a:lnTo>
                      <a:pt x="72" y="59"/>
                    </a:lnTo>
                    <a:lnTo>
                      <a:pt x="81" y="56"/>
                    </a:lnTo>
                    <a:lnTo>
                      <a:pt x="92" y="55"/>
                    </a:lnTo>
                    <a:lnTo>
                      <a:pt x="101" y="53"/>
                    </a:lnTo>
                    <a:lnTo>
                      <a:pt x="111" y="51"/>
                    </a:lnTo>
                    <a:lnTo>
                      <a:pt x="122" y="49"/>
                    </a:lnTo>
                    <a:lnTo>
                      <a:pt x="134" y="49"/>
                    </a:lnTo>
                    <a:lnTo>
                      <a:pt x="145" y="47"/>
                    </a:lnTo>
                    <a:lnTo>
                      <a:pt x="171" y="47"/>
                    </a:lnTo>
                    <a:lnTo>
                      <a:pt x="196" y="49"/>
                    </a:lnTo>
                    <a:lnTo>
                      <a:pt x="224" y="51"/>
                    </a:lnTo>
                    <a:lnTo>
                      <a:pt x="252" y="53"/>
                    </a:lnTo>
                    <a:lnTo>
                      <a:pt x="284" y="56"/>
                    </a:lnTo>
                    <a:lnTo>
                      <a:pt x="349" y="63"/>
                    </a:lnTo>
                    <a:lnTo>
                      <a:pt x="384" y="68"/>
                    </a:lnTo>
                    <a:lnTo>
                      <a:pt x="419" y="74"/>
                    </a:lnTo>
                    <a:lnTo>
                      <a:pt x="491" y="85"/>
                    </a:lnTo>
                    <a:lnTo>
                      <a:pt x="649" y="110"/>
                    </a:lnTo>
                    <a:lnTo>
                      <a:pt x="729" y="121"/>
                    </a:lnTo>
                    <a:lnTo>
                      <a:pt x="811" y="132"/>
                    </a:lnTo>
                    <a:lnTo>
                      <a:pt x="895" y="141"/>
                    </a:lnTo>
                    <a:lnTo>
                      <a:pt x="978" y="149"/>
                    </a:lnTo>
                    <a:lnTo>
                      <a:pt x="1019" y="152"/>
                    </a:lnTo>
                    <a:lnTo>
                      <a:pt x="1059" y="154"/>
                    </a:lnTo>
                    <a:lnTo>
                      <a:pt x="1140" y="154"/>
                    </a:lnTo>
                    <a:lnTo>
                      <a:pt x="1185" y="154"/>
                    </a:lnTo>
                    <a:lnTo>
                      <a:pt x="1228" y="150"/>
                    </a:lnTo>
                    <a:lnTo>
                      <a:pt x="1273" y="147"/>
                    </a:lnTo>
                    <a:lnTo>
                      <a:pt x="1318" y="142"/>
                    </a:lnTo>
                    <a:lnTo>
                      <a:pt x="1364" y="137"/>
                    </a:lnTo>
                    <a:lnTo>
                      <a:pt x="1409" y="131"/>
                    </a:lnTo>
                    <a:lnTo>
                      <a:pt x="1455" y="124"/>
                    </a:lnTo>
                    <a:lnTo>
                      <a:pt x="1501" y="118"/>
                    </a:lnTo>
                    <a:lnTo>
                      <a:pt x="1593" y="102"/>
                    </a:lnTo>
                    <a:lnTo>
                      <a:pt x="1683" y="84"/>
                    </a:lnTo>
                    <a:lnTo>
                      <a:pt x="1856" y="51"/>
                    </a:lnTo>
                    <a:lnTo>
                      <a:pt x="1936" y="35"/>
                    </a:lnTo>
                    <a:lnTo>
                      <a:pt x="2012" y="21"/>
                    </a:lnTo>
                    <a:lnTo>
                      <a:pt x="2047" y="16"/>
                    </a:lnTo>
                    <a:lnTo>
                      <a:pt x="2082" y="10"/>
                    </a:lnTo>
                    <a:lnTo>
                      <a:pt x="2113" y="6"/>
                    </a:lnTo>
                    <a:lnTo>
                      <a:pt x="2144" y="4"/>
                    </a:lnTo>
                    <a:lnTo>
                      <a:pt x="2172" y="0"/>
                    </a:lnTo>
                    <a:lnTo>
                      <a:pt x="2197" y="0"/>
                    </a:lnTo>
                    <a:lnTo>
                      <a:pt x="2221" y="0"/>
                    </a:lnTo>
                    <a:lnTo>
                      <a:pt x="2243" y="2"/>
                    </a:lnTo>
                    <a:lnTo>
                      <a:pt x="2262" y="4"/>
                    </a:lnTo>
                    <a:lnTo>
                      <a:pt x="2270" y="6"/>
                    </a:lnTo>
                    <a:lnTo>
                      <a:pt x="2278" y="9"/>
                    </a:lnTo>
                    <a:lnTo>
                      <a:pt x="2285" y="13"/>
                    </a:lnTo>
                    <a:lnTo>
                      <a:pt x="2292" y="15"/>
                    </a:lnTo>
                    <a:lnTo>
                      <a:pt x="2296" y="20"/>
                    </a:lnTo>
                    <a:lnTo>
                      <a:pt x="2302" y="23"/>
                    </a:lnTo>
                    <a:lnTo>
                      <a:pt x="2306" y="28"/>
                    </a:lnTo>
                    <a:lnTo>
                      <a:pt x="2308" y="33"/>
                    </a:lnTo>
                    <a:lnTo>
                      <a:pt x="2313" y="45"/>
                    </a:lnTo>
                    <a:lnTo>
                      <a:pt x="2315" y="62"/>
                    </a:lnTo>
                    <a:lnTo>
                      <a:pt x="2317" y="73"/>
                    </a:lnTo>
                    <a:lnTo>
                      <a:pt x="2317" y="83"/>
                    </a:lnTo>
                    <a:lnTo>
                      <a:pt x="2317" y="109"/>
                    </a:lnTo>
                    <a:lnTo>
                      <a:pt x="2315" y="135"/>
                    </a:lnTo>
                    <a:lnTo>
                      <a:pt x="2310" y="165"/>
                    </a:lnTo>
                    <a:lnTo>
                      <a:pt x="2306" y="182"/>
                    </a:lnTo>
                    <a:lnTo>
                      <a:pt x="2304" y="199"/>
                    </a:lnTo>
                    <a:lnTo>
                      <a:pt x="2294" y="235"/>
                    </a:lnTo>
                    <a:lnTo>
                      <a:pt x="2289" y="252"/>
                    </a:lnTo>
                    <a:lnTo>
                      <a:pt x="2283" y="272"/>
                    </a:lnTo>
                    <a:lnTo>
                      <a:pt x="2276" y="291"/>
                    </a:lnTo>
                    <a:lnTo>
                      <a:pt x="2270" y="309"/>
                    </a:lnTo>
                    <a:lnTo>
                      <a:pt x="2253" y="351"/>
                    </a:lnTo>
                    <a:lnTo>
                      <a:pt x="2234" y="392"/>
                    </a:lnTo>
                    <a:lnTo>
                      <a:pt x="2223" y="411"/>
                    </a:lnTo>
                    <a:lnTo>
                      <a:pt x="2212" y="432"/>
                    </a:lnTo>
                    <a:lnTo>
                      <a:pt x="2186" y="475"/>
                    </a:lnTo>
                    <a:lnTo>
                      <a:pt x="2174" y="495"/>
                    </a:lnTo>
                    <a:lnTo>
                      <a:pt x="2160" y="516"/>
                    </a:lnTo>
                    <a:lnTo>
                      <a:pt x="2144" y="538"/>
                    </a:lnTo>
                    <a:lnTo>
                      <a:pt x="2128" y="559"/>
                    </a:lnTo>
                    <a:lnTo>
                      <a:pt x="2094" y="600"/>
                    </a:lnTo>
                    <a:lnTo>
                      <a:pt x="2075" y="621"/>
                    </a:lnTo>
                    <a:lnTo>
                      <a:pt x="2056" y="640"/>
                    </a:lnTo>
                    <a:lnTo>
                      <a:pt x="2035" y="660"/>
                    </a:lnTo>
                    <a:lnTo>
                      <a:pt x="2015" y="681"/>
                    </a:lnTo>
                    <a:lnTo>
                      <a:pt x="1992" y="700"/>
                    </a:lnTo>
                    <a:lnTo>
                      <a:pt x="1968" y="719"/>
                    </a:lnTo>
                    <a:lnTo>
                      <a:pt x="1945" y="736"/>
                    </a:lnTo>
                    <a:lnTo>
                      <a:pt x="1919" y="755"/>
                    </a:lnTo>
                    <a:lnTo>
                      <a:pt x="1894" y="772"/>
                    </a:lnTo>
                    <a:lnTo>
                      <a:pt x="1867" y="788"/>
                    </a:lnTo>
                    <a:lnTo>
                      <a:pt x="1839" y="805"/>
                    </a:lnTo>
                    <a:lnTo>
                      <a:pt x="1811" y="821"/>
                    </a:lnTo>
                    <a:lnTo>
                      <a:pt x="1780" y="835"/>
                    </a:lnTo>
                    <a:lnTo>
                      <a:pt x="1750" y="850"/>
                    </a:lnTo>
                    <a:lnTo>
                      <a:pt x="1718" y="864"/>
                    </a:lnTo>
                    <a:lnTo>
                      <a:pt x="1686" y="877"/>
                    </a:lnTo>
                    <a:lnTo>
                      <a:pt x="1651" y="888"/>
                    </a:lnTo>
                    <a:lnTo>
                      <a:pt x="1616" y="899"/>
                    </a:lnTo>
                    <a:lnTo>
                      <a:pt x="1579" y="910"/>
                    </a:lnTo>
                    <a:lnTo>
                      <a:pt x="1542" y="920"/>
                    </a:lnTo>
                    <a:lnTo>
                      <a:pt x="1502" y="928"/>
                    </a:lnTo>
                    <a:lnTo>
                      <a:pt x="1463" y="934"/>
                    </a:lnTo>
                    <a:lnTo>
                      <a:pt x="1421" y="941"/>
                    </a:lnTo>
                    <a:lnTo>
                      <a:pt x="1380" y="947"/>
                    </a:lnTo>
                    <a:lnTo>
                      <a:pt x="1336" y="950"/>
                    </a:lnTo>
                    <a:lnTo>
                      <a:pt x="1292" y="953"/>
                    </a:lnTo>
                    <a:lnTo>
                      <a:pt x="1246" y="955"/>
                    </a:lnTo>
                    <a:lnTo>
                      <a:pt x="1199" y="955"/>
                    </a:lnTo>
                    <a:close/>
                  </a:path>
                </a:pathLst>
              </a:custGeom>
              <a:solidFill>
                <a:srgbClr val="66080A"/>
              </a:solidFill>
              <a:ln w="9525">
                <a:noFill/>
                <a:round/>
                <a:headEnd/>
                <a:tailEnd/>
              </a:ln>
            </p:spPr>
            <p:txBody>
              <a:bodyPr/>
              <a:lstStyle/>
              <a:p>
                <a:endParaRPr lang="ru-RU"/>
              </a:p>
            </p:txBody>
          </p:sp>
          <p:sp>
            <p:nvSpPr>
              <p:cNvPr id="163484" name="Freeform 511"/>
              <p:cNvSpPr>
                <a:spLocks/>
              </p:cNvSpPr>
              <p:nvPr/>
            </p:nvSpPr>
            <p:spPr bwMode="auto">
              <a:xfrm>
                <a:off x="1801" y="2463"/>
                <a:ext cx="2205" cy="912"/>
              </a:xfrm>
              <a:custGeom>
                <a:avLst/>
                <a:gdLst>
                  <a:gd name="T0" fmla="*/ 1066 w 2205"/>
                  <a:gd name="T1" fmla="*/ 909 h 912"/>
                  <a:gd name="T2" fmla="*/ 959 w 2205"/>
                  <a:gd name="T3" fmla="*/ 898 h 912"/>
                  <a:gd name="T4" fmla="*/ 856 w 2205"/>
                  <a:gd name="T5" fmla="*/ 879 h 912"/>
                  <a:gd name="T6" fmla="*/ 758 w 2205"/>
                  <a:gd name="T7" fmla="*/ 853 h 912"/>
                  <a:gd name="T8" fmla="*/ 665 w 2205"/>
                  <a:gd name="T9" fmla="*/ 818 h 912"/>
                  <a:gd name="T10" fmla="*/ 547 w 2205"/>
                  <a:gd name="T11" fmla="*/ 764 h 912"/>
                  <a:gd name="T12" fmla="*/ 467 w 2205"/>
                  <a:gd name="T13" fmla="*/ 718 h 912"/>
                  <a:gd name="T14" fmla="*/ 391 w 2205"/>
                  <a:gd name="T15" fmla="*/ 668 h 912"/>
                  <a:gd name="T16" fmla="*/ 299 w 2205"/>
                  <a:gd name="T17" fmla="*/ 597 h 912"/>
                  <a:gd name="T18" fmla="*/ 218 w 2205"/>
                  <a:gd name="T19" fmla="*/ 523 h 912"/>
                  <a:gd name="T20" fmla="*/ 149 w 2205"/>
                  <a:gd name="T21" fmla="*/ 449 h 912"/>
                  <a:gd name="T22" fmla="*/ 106 w 2205"/>
                  <a:gd name="T23" fmla="*/ 392 h 912"/>
                  <a:gd name="T24" fmla="*/ 69 w 2205"/>
                  <a:gd name="T25" fmla="*/ 338 h 912"/>
                  <a:gd name="T26" fmla="*/ 32 w 2205"/>
                  <a:gd name="T27" fmla="*/ 269 h 912"/>
                  <a:gd name="T28" fmla="*/ 14 w 2205"/>
                  <a:gd name="T29" fmla="*/ 221 h 912"/>
                  <a:gd name="T30" fmla="*/ 3 w 2205"/>
                  <a:gd name="T31" fmla="*/ 177 h 912"/>
                  <a:gd name="T32" fmla="*/ 0 w 2205"/>
                  <a:gd name="T33" fmla="*/ 139 h 912"/>
                  <a:gd name="T34" fmla="*/ 6 w 2205"/>
                  <a:gd name="T35" fmla="*/ 107 h 912"/>
                  <a:gd name="T36" fmla="*/ 22 w 2205"/>
                  <a:gd name="T37" fmla="*/ 82 h 912"/>
                  <a:gd name="T38" fmla="*/ 46 w 2205"/>
                  <a:gd name="T39" fmla="*/ 65 h 912"/>
                  <a:gd name="T40" fmla="*/ 78 w 2205"/>
                  <a:gd name="T41" fmla="*/ 54 h 912"/>
                  <a:gd name="T42" fmla="*/ 127 w 2205"/>
                  <a:gd name="T43" fmla="*/ 47 h 912"/>
                  <a:gd name="T44" fmla="*/ 187 w 2205"/>
                  <a:gd name="T45" fmla="*/ 46 h 912"/>
                  <a:gd name="T46" fmla="*/ 332 w 2205"/>
                  <a:gd name="T47" fmla="*/ 60 h 912"/>
                  <a:gd name="T48" fmla="*/ 616 w 2205"/>
                  <a:gd name="T49" fmla="*/ 100 h 912"/>
                  <a:gd name="T50" fmla="*/ 852 w 2205"/>
                  <a:gd name="T51" fmla="*/ 130 h 912"/>
                  <a:gd name="T52" fmla="*/ 969 w 2205"/>
                  <a:gd name="T53" fmla="*/ 139 h 912"/>
                  <a:gd name="T54" fmla="*/ 1086 w 2205"/>
                  <a:gd name="T55" fmla="*/ 140 h 912"/>
                  <a:gd name="T56" fmla="*/ 1211 w 2205"/>
                  <a:gd name="T57" fmla="*/ 135 h 912"/>
                  <a:gd name="T58" fmla="*/ 1341 w 2205"/>
                  <a:gd name="T59" fmla="*/ 121 h 912"/>
                  <a:gd name="T60" fmla="*/ 1601 w 2205"/>
                  <a:gd name="T61" fmla="*/ 76 h 912"/>
                  <a:gd name="T62" fmla="*/ 1914 w 2205"/>
                  <a:gd name="T63" fmla="*/ 19 h 912"/>
                  <a:gd name="T64" fmla="*/ 2039 w 2205"/>
                  <a:gd name="T65" fmla="*/ 2 h 912"/>
                  <a:gd name="T66" fmla="*/ 2113 w 2205"/>
                  <a:gd name="T67" fmla="*/ 0 h 912"/>
                  <a:gd name="T68" fmla="*/ 2160 w 2205"/>
                  <a:gd name="T69" fmla="*/ 7 h 912"/>
                  <a:gd name="T70" fmla="*/ 2186 w 2205"/>
                  <a:gd name="T71" fmla="*/ 18 h 912"/>
                  <a:gd name="T72" fmla="*/ 2197 w 2205"/>
                  <a:gd name="T73" fmla="*/ 31 h 912"/>
                  <a:gd name="T74" fmla="*/ 2205 w 2205"/>
                  <a:gd name="T75" fmla="*/ 71 h 912"/>
                  <a:gd name="T76" fmla="*/ 2202 w 2205"/>
                  <a:gd name="T77" fmla="*/ 131 h 912"/>
                  <a:gd name="T78" fmla="*/ 2192 w 2205"/>
                  <a:gd name="T79" fmla="*/ 191 h 912"/>
                  <a:gd name="T80" fmla="*/ 2172 w 2205"/>
                  <a:gd name="T81" fmla="*/ 259 h 912"/>
                  <a:gd name="T82" fmla="*/ 2144 w 2205"/>
                  <a:gd name="T83" fmla="*/ 334 h 912"/>
                  <a:gd name="T84" fmla="*/ 2115 w 2205"/>
                  <a:gd name="T85" fmla="*/ 393 h 912"/>
                  <a:gd name="T86" fmla="*/ 2080 w 2205"/>
                  <a:gd name="T87" fmla="*/ 453 h 912"/>
                  <a:gd name="T88" fmla="*/ 2040 w 2205"/>
                  <a:gd name="T89" fmla="*/ 513 h 912"/>
                  <a:gd name="T90" fmla="*/ 1992 w 2205"/>
                  <a:gd name="T91" fmla="*/ 571 h 912"/>
                  <a:gd name="T92" fmla="*/ 1935 w 2205"/>
                  <a:gd name="T93" fmla="*/ 631 h 912"/>
                  <a:gd name="T94" fmla="*/ 1872 w 2205"/>
                  <a:gd name="T95" fmla="*/ 684 h 912"/>
                  <a:gd name="T96" fmla="*/ 1802 w 2205"/>
                  <a:gd name="T97" fmla="*/ 737 h 912"/>
                  <a:gd name="T98" fmla="*/ 1722 w 2205"/>
                  <a:gd name="T99" fmla="*/ 782 h 912"/>
                  <a:gd name="T100" fmla="*/ 1634 w 2205"/>
                  <a:gd name="T101" fmla="*/ 824 h 912"/>
                  <a:gd name="T102" fmla="*/ 1536 w 2205"/>
                  <a:gd name="T103" fmla="*/ 857 h 912"/>
                  <a:gd name="T104" fmla="*/ 1428 w 2205"/>
                  <a:gd name="T105" fmla="*/ 884 h 912"/>
                  <a:gd name="T106" fmla="*/ 1312 w 2205"/>
                  <a:gd name="T107" fmla="*/ 902 h 912"/>
                  <a:gd name="T108" fmla="*/ 1184 w 2205"/>
                  <a:gd name="T109" fmla="*/ 912 h 91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205"/>
                  <a:gd name="T166" fmla="*/ 0 h 912"/>
                  <a:gd name="T167" fmla="*/ 2205 w 2205"/>
                  <a:gd name="T168" fmla="*/ 912 h 91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205" h="912">
                    <a:moveTo>
                      <a:pt x="1139" y="912"/>
                    </a:moveTo>
                    <a:lnTo>
                      <a:pt x="1103" y="910"/>
                    </a:lnTo>
                    <a:lnTo>
                      <a:pt x="1066" y="909"/>
                    </a:lnTo>
                    <a:lnTo>
                      <a:pt x="1030" y="907"/>
                    </a:lnTo>
                    <a:lnTo>
                      <a:pt x="994" y="903"/>
                    </a:lnTo>
                    <a:lnTo>
                      <a:pt x="959" y="898"/>
                    </a:lnTo>
                    <a:lnTo>
                      <a:pt x="924" y="893"/>
                    </a:lnTo>
                    <a:lnTo>
                      <a:pt x="889" y="885"/>
                    </a:lnTo>
                    <a:lnTo>
                      <a:pt x="856" y="879"/>
                    </a:lnTo>
                    <a:lnTo>
                      <a:pt x="823" y="870"/>
                    </a:lnTo>
                    <a:lnTo>
                      <a:pt x="790" y="862"/>
                    </a:lnTo>
                    <a:lnTo>
                      <a:pt x="758" y="853"/>
                    </a:lnTo>
                    <a:lnTo>
                      <a:pt x="726" y="841"/>
                    </a:lnTo>
                    <a:lnTo>
                      <a:pt x="695" y="830"/>
                    </a:lnTo>
                    <a:lnTo>
                      <a:pt x="665" y="818"/>
                    </a:lnTo>
                    <a:lnTo>
                      <a:pt x="635" y="805"/>
                    </a:lnTo>
                    <a:lnTo>
                      <a:pt x="605" y="793"/>
                    </a:lnTo>
                    <a:lnTo>
                      <a:pt x="547" y="764"/>
                    </a:lnTo>
                    <a:lnTo>
                      <a:pt x="519" y="748"/>
                    </a:lnTo>
                    <a:lnTo>
                      <a:pt x="492" y="734"/>
                    </a:lnTo>
                    <a:lnTo>
                      <a:pt x="467" y="718"/>
                    </a:lnTo>
                    <a:lnTo>
                      <a:pt x="440" y="701"/>
                    </a:lnTo>
                    <a:lnTo>
                      <a:pt x="415" y="685"/>
                    </a:lnTo>
                    <a:lnTo>
                      <a:pt x="391" y="668"/>
                    </a:lnTo>
                    <a:lnTo>
                      <a:pt x="344" y="634"/>
                    </a:lnTo>
                    <a:lnTo>
                      <a:pt x="321" y="616"/>
                    </a:lnTo>
                    <a:lnTo>
                      <a:pt x="299" y="597"/>
                    </a:lnTo>
                    <a:lnTo>
                      <a:pt x="257" y="561"/>
                    </a:lnTo>
                    <a:lnTo>
                      <a:pt x="238" y="542"/>
                    </a:lnTo>
                    <a:lnTo>
                      <a:pt x="218" y="523"/>
                    </a:lnTo>
                    <a:lnTo>
                      <a:pt x="199" y="504"/>
                    </a:lnTo>
                    <a:lnTo>
                      <a:pt x="182" y="485"/>
                    </a:lnTo>
                    <a:lnTo>
                      <a:pt x="149" y="449"/>
                    </a:lnTo>
                    <a:lnTo>
                      <a:pt x="135" y="430"/>
                    </a:lnTo>
                    <a:lnTo>
                      <a:pt x="118" y="411"/>
                    </a:lnTo>
                    <a:lnTo>
                      <a:pt x="106" y="392"/>
                    </a:lnTo>
                    <a:lnTo>
                      <a:pt x="94" y="375"/>
                    </a:lnTo>
                    <a:lnTo>
                      <a:pt x="81" y="356"/>
                    </a:lnTo>
                    <a:lnTo>
                      <a:pt x="69" y="338"/>
                    </a:lnTo>
                    <a:lnTo>
                      <a:pt x="49" y="304"/>
                    </a:lnTo>
                    <a:lnTo>
                      <a:pt x="39" y="287"/>
                    </a:lnTo>
                    <a:lnTo>
                      <a:pt x="32" y="269"/>
                    </a:lnTo>
                    <a:lnTo>
                      <a:pt x="26" y="253"/>
                    </a:lnTo>
                    <a:lnTo>
                      <a:pt x="19" y="237"/>
                    </a:lnTo>
                    <a:lnTo>
                      <a:pt x="14" y="221"/>
                    </a:lnTo>
                    <a:lnTo>
                      <a:pt x="9" y="207"/>
                    </a:lnTo>
                    <a:lnTo>
                      <a:pt x="7" y="191"/>
                    </a:lnTo>
                    <a:lnTo>
                      <a:pt x="3" y="177"/>
                    </a:lnTo>
                    <a:lnTo>
                      <a:pt x="1" y="165"/>
                    </a:lnTo>
                    <a:lnTo>
                      <a:pt x="0" y="152"/>
                    </a:lnTo>
                    <a:lnTo>
                      <a:pt x="0" y="139"/>
                    </a:lnTo>
                    <a:lnTo>
                      <a:pt x="1" y="128"/>
                    </a:lnTo>
                    <a:lnTo>
                      <a:pt x="3" y="117"/>
                    </a:lnTo>
                    <a:lnTo>
                      <a:pt x="6" y="107"/>
                    </a:lnTo>
                    <a:lnTo>
                      <a:pt x="11" y="98"/>
                    </a:lnTo>
                    <a:lnTo>
                      <a:pt x="16" y="90"/>
                    </a:lnTo>
                    <a:lnTo>
                      <a:pt x="22" y="82"/>
                    </a:lnTo>
                    <a:lnTo>
                      <a:pt x="28" y="75"/>
                    </a:lnTo>
                    <a:lnTo>
                      <a:pt x="36" y="69"/>
                    </a:lnTo>
                    <a:lnTo>
                      <a:pt x="46" y="65"/>
                    </a:lnTo>
                    <a:lnTo>
                      <a:pt x="54" y="62"/>
                    </a:lnTo>
                    <a:lnTo>
                      <a:pt x="60" y="58"/>
                    </a:lnTo>
                    <a:lnTo>
                      <a:pt x="78" y="54"/>
                    </a:lnTo>
                    <a:lnTo>
                      <a:pt x="96" y="50"/>
                    </a:lnTo>
                    <a:lnTo>
                      <a:pt x="117" y="47"/>
                    </a:lnTo>
                    <a:lnTo>
                      <a:pt x="127" y="47"/>
                    </a:lnTo>
                    <a:lnTo>
                      <a:pt x="138" y="46"/>
                    </a:lnTo>
                    <a:lnTo>
                      <a:pt x="163" y="46"/>
                    </a:lnTo>
                    <a:lnTo>
                      <a:pt x="187" y="46"/>
                    </a:lnTo>
                    <a:lnTo>
                      <a:pt x="213" y="47"/>
                    </a:lnTo>
                    <a:lnTo>
                      <a:pt x="270" y="52"/>
                    </a:lnTo>
                    <a:lnTo>
                      <a:pt x="332" y="60"/>
                    </a:lnTo>
                    <a:lnTo>
                      <a:pt x="398" y="69"/>
                    </a:lnTo>
                    <a:lnTo>
                      <a:pt x="469" y="78"/>
                    </a:lnTo>
                    <a:lnTo>
                      <a:pt x="616" y="100"/>
                    </a:lnTo>
                    <a:lnTo>
                      <a:pt x="694" y="111"/>
                    </a:lnTo>
                    <a:lnTo>
                      <a:pt x="773" y="122"/>
                    </a:lnTo>
                    <a:lnTo>
                      <a:pt x="852" y="130"/>
                    </a:lnTo>
                    <a:lnTo>
                      <a:pt x="892" y="133"/>
                    </a:lnTo>
                    <a:lnTo>
                      <a:pt x="931" y="136"/>
                    </a:lnTo>
                    <a:lnTo>
                      <a:pt x="969" y="139"/>
                    </a:lnTo>
                    <a:lnTo>
                      <a:pt x="1008" y="141"/>
                    </a:lnTo>
                    <a:lnTo>
                      <a:pt x="1048" y="141"/>
                    </a:lnTo>
                    <a:lnTo>
                      <a:pt x="1086" y="140"/>
                    </a:lnTo>
                    <a:lnTo>
                      <a:pt x="1127" y="140"/>
                    </a:lnTo>
                    <a:lnTo>
                      <a:pt x="1168" y="137"/>
                    </a:lnTo>
                    <a:lnTo>
                      <a:pt x="1211" y="135"/>
                    </a:lnTo>
                    <a:lnTo>
                      <a:pt x="1253" y="131"/>
                    </a:lnTo>
                    <a:lnTo>
                      <a:pt x="1298" y="126"/>
                    </a:lnTo>
                    <a:lnTo>
                      <a:pt x="1341" y="121"/>
                    </a:lnTo>
                    <a:lnTo>
                      <a:pt x="1429" y="106"/>
                    </a:lnTo>
                    <a:lnTo>
                      <a:pt x="1516" y="93"/>
                    </a:lnTo>
                    <a:lnTo>
                      <a:pt x="1601" y="76"/>
                    </a:lnTo>
                    <a:lnTo>
                      <a:pt x="1766" y="46"/>
                    </a:lnTo>
                    <a:lnTo>
                      <a:pt x="1843" y="32"/>
                    </a:lnTo>
                    <a:lnTo>
                      <a:pt x="1914" y="19"/>
                    </a:lnTo>
                    <a:lnTo>
                      <a:pt x="1980" y="9"/>
                    </a:lnTo>
                    <a:lnTo>
                      <a:pt x="2010" y="4"/>
                    </a:lnTo>
                    <a:lnTo>
                      <a:pt x="2039" y="2"/>
                    </a:lnTo>
                    <a:lnTo>
                      <a:pt x="2066" y="0"/>
                    </a:lnTo>
                    <a:lnTo>
                      <a:pt x="2091" y="0"/>
                    </a:lnTo>
                    <a:lnTo>
                      <a:pt x="2113" y="0"/>
                    </a:lnTo>
                    <a:lnTo>
                      <a:pt x="2134" y="1"/>
                    </a:lnTo>
                    <a:lnTo>
                      <a:pt x="2152" y="4"/>
                    </a:lnTo>
                    <a:lnTo>
                      <a:pt x="2160" y="7"/>
                    </a:lnTo>
                    <a:lnTo>
                      <a:pt x="2169" y="9"/>
                    </a:lnTo>
                    <a:lnTo>
                      <a:pt x="2181" y="15"/>
                    </a:lnTo>
                    <a:lnTo>
                      <a:pt x="2186" y="18"/>
                    </a:lnTo>
                    <a:lnTo>
                      <a:pt x="2190" y="23"/>
                    </a:lnTo>
                    <a:lnTo>
                      <a:pt x="2194" y="26"/>
                    </a:lnTo>
                    <a:lnTo>
                      <a:pt x="2197" y="31"/>
                    </a:lnTo>
                    <a:lnTo>
                      <a:pt x="2202" y="43"/>
                    </a:lnTo>
                    <a:lnTo>
                      <a:pt x="2203" y="61"/>
                    </a:lnTo>
                    <a:lnTo>
                      <a:pt x="2205" y="71"/>
                    </a:lnTo>
                    <a:lnTo>
                      <a:pt x="2205" y="80"/>
                    </a:lnTo>
                    <a:lnTo>
                      <a:pt x="2205" y="103"/>
                    </a:lnTo>
                    <a:lnTo>
                      <a:pt x="2202" y="131"/>
                    </a:lnTo>
                    <a:lnTo>
                      <a:pt x="2200" y="143"/>
                    </a:lnTo>
                    <a:lnTo>
                      <a:pt x="2199" y="159"/>
                    </a:lnTo>
                    <a:lnTo>
                      <a:pt x="2192" y="191"/>
                    </a:lnTo>
                    <a:lnTo>
                      <a:pt x="2188" y="206"/>
                    </a:lnTo>
                    <a:lnTo>
                      <a:pt x="2183" y="224"/>
                    </a:lnTo>
                    <a:lnTo>
                      <a:pt x="2172" y="259"/>
                    </a:lnTo>
                    <a:lnTo>
                      <a:pt x="2160" y="295"/>
                    </a:lnTo>
                    <a:lnTo>
                      <a:pt x="2151" y="314"/>
                    </a:lnTo>
                    <a:lnTo>
                      <a:pt x="2144" y="334"/>
                    </a:lnTo>
                    <a:lnTo>
                      <a:pt x="2134" y="353"/>
                    </a:lnTo>
                    <a:lnTo>
                      <a:pt x="2125" y="372"/>
                    </a:lnTo>
                    <a:lnTo>
                      <a:pt x="2115" y="393"/>
                    </a:lnTo>
                    <a:lnTo>
                      <a:pt x="2104" y="412"/>
                    </a:lnTo>
                    <a:lnTo>
                      <a:pt x="2093" y="432"/>
                    </a:lnTo>
                    <a:lnTo>
                      <a:pt x="2080" y="453"/>
                    </a:lnTo>
                    <a:lnTo>
                      <a:pt x="2068" y="472"/>
                    </a:lnTo>
                    <a:lnTo>
                      <a:pt x="2054" y="492"/>
                    </a:lnTo>
                    <a:lnTo>
                      <a:pt x="2040" y="513"/>
                    </a:lnTo>
                    <a:lnTo>
                      <a:pt x="2024" y="532"/>
                    </a:lnTo>
                    <a:lnTo>
                      <a:pt x="2008" y="553"/>
                    </a:lnTo>
                    <a:lnTo>
                      <a:pt x="1992" y="571"/>
                    </a:lnTo>
                    <a:lnTo>
                      <a:pt x="1973" y="592"/>
                    </a:lnTo>
                    <a:lnTo>
                      <a:pt x="1956" y="612"/>
                    </a:lnTo>
                    <a:lnTo>
                      <a:pt x="1935" y="631"/>
                    </a:lnTo>
                    <a:lnTo>
                      <a:pt x="1916" y="648"/>
                    </a:lnTo>
                    <a:lnTo>
                      <a:pt x="1894" y="667"/>
                    </a:lnTo>
                    <a:lnTo>
                      <a:pt x="1872" y="684"/>
                    </a:lnTo>
                    <a:lnTo>
                      <a:pt x="1851" y="701"/>
                    </a:lnTo>
                    <a:lnTo>
                      <a:pt x="1826" y="719"/>
                    </a:lnTo>
                    <a:lnTo>
                      <a:pt x="1802" y="737"/>
                    </a:lnTo>
                    <a:lnTo>
                      <a:pt x="1776" y="752"/>
                    </a:lnTo>
                    <a:lnTo>
                      <a:pt x="1749" y="768"/>
                    </a:lnTo>
                    <a:lnTo>
                      <a:pt x="1722" y="782"/>
                    </a:lnTo>
                    <a:lnTo>
                      <a:pt x="1694" y="797"/>
                    </a:lnTo>
                    <a:lnTo>
                      <a:pt x="1663" y="811"/>
                    </a:lnTo>
                    <a:lnTo>
                      <a:pt x="1634" y="824"/>
                    </a:lnTo>
                    <a:lnTo>
                      <a:pt x="1603" y="836"/>
                    </a:lnTo>
                    <a:lnTo>
                      <a:pt x="1569" y="848"/>
                    </a:lnTo>
                    <a:lnTo>
                      <a:pt x="1536" y="857"/>
                    </a:lnTo>
                    <a:lnTo>
                      <a:pt x="1501" y="868"/>
                    </a:lnTo>
                    <a:lnTo>
                      <a:pt x="1466" y="876"/>
                    </a:lnTo>
                    <a:lnTo>
                      <a:pt x="1428" y="884"/>
                    </a:lnTo>
                    <a:lnTo>
                      <a:pt x="1391" y="892"/>
                    </a:lnTo>
                    <a:lnTo>
                      <a:pt x="1353" y="897"/>
                    </a:lnTo>
                    <a:lnTo>
                      <a:pt x="1312" y="902"/>
                    </a:lnTo>
                    <a:lnTo>
                      <a:pt x="1270" y="907"/>
                    </a:lnTo>
                    <a:lnTo>
                      <a:pt x="1227" y="910"/>
                    </a:lnTo>
                    <a:lnTo>
                      <a:pt x="1184" y="912"/>
                    </a:lnTo>
                    <a:lnTo>
                      <a:pt x="1139" y="912"/>
                    </a:lnTo>
                    <a:close/>
                  </a:path>
                </a:pathLst>
              </a:custGeom>
              <a:solidFill>
                <a:srgbClr val="731014"/>
              </a:solidFill>
              <a:ln w="9525">
                <a:noFill/>
                <a:round/>
                <a:headEnd/>
                <a:tailEnd/>
              </a:ln>
            </p:spPr>
            <p:txBody>
              <a:bodyPr/>
              <a:lstStyle/>
              <a:p>
                <a:endParaRPr lang="ru-RU"/>
              </a:p>
            </p:txBody>
          </p:sp>
          <p:sp>
            <p:nvSpPr>
              <p:cNvPr id="163485" name="Freeform 512"/>
              <p:cNvSpPr>
                <a:spLocks/>
              </p:cNvSpPr>
              <p:nvPr/>
            </p:nvSpPr>
            <p:spPr bwMode="auto">
              <a:xfrm>
                <a:off x="1854" y="2473"/>
                <a:ext cx="2095" cy="867"/>
              </a:xfrm>
              <a:custGeom>
                <a:avLst/>
                <a:gdLst>
                  <a:gd name="T0" fmla="*/ 1012 w 2095"/>
                  <a:gd name="T1" fmla="*/ 865 h 867"/>
                  <a:gd name="T2" fmla="*/ 911 w 2095"/>
                  <a:gd name="T3" fmla="*/ 854 h 867"/>
                  <a:gd name="T4" fmla="*/ 813 w 2095"/>
                  <a:gd name="T5" fmla="*/ 835 h 867"/>
                  <a:gd name="T6" fmla="*/ 719 w 2095"/>
                  <a:gd name="T7" fmla="*/ 810 h 867"/>
                  <a:gd name="T8" fmla="*/ 631 w 2095"/>
                  <a:gd name="T9" fmla="*/ 777 h 867"/>
                  <a:gd name="T10" fmla="*/ 546 w 2095"/>
                  <a:gd name="T11" fmla="*/ 741 h 867"/>
                  <a:gd name="T12" fmla="*/ 467 w 2095"/>
                  <a:gd name="T13" fmla="*/ 698 h 867"/>
                  <a:gd name="T14" fmla="*/ 371 w 2095"/>
                  <a:gd name="T15" fmla="*/ 636 h 867"/>
                  <a:gd name="T16" fmla="*/ 284 w 2095"/>
                  <a:gd name="T17" fmla="*/ 569 h 867"/>
                  <a:gd name="T18" fmla="*/ 191 w 2095"/>
                  <a:gd name="T19" fmla="*/ 481 h 867"/>
                  <a:gd name="T20" fmla="*/ 142 w 2095"/>
                  <a:gd name="T21" fmla="*/ 427 h 867"/>
                  <a:gd name="T22" fmla="*/ 87 w 2095"/>
                  <a:gd name="T23" fmla="*/ 356 h 867"/>
                  <a:gd name="T24" fmla="*/ 56 w 2095"/>
                  <a:gd name="T25" fmla="*/ 306 h 867"/>
                  <a:gd name="T26" fmla="*/ 25 w 2095"/>
                  <a:gd name="T27" fmla="*/ 241 h 867"/>
                  <a:gd name="T28" fmla="*/ 8 w 2095"/>
                  <a:gd name="T29" fmla="*/ 197 h 867"/>
                  <a:gd name="T30" fmla="*/ 0 w 2095"/>
                  <a:gd name="T31" fmla="*/ 133 h 867"/>
                  <a:gd name="T32" fmla="*/ 6 w 2095"/>
                  <a:gd name="T33" fmla="*/ 103 h 867"/>
                  <a:gd name="T34" fmla="*/ 21 w 2095"/>
                  <a:gd name="T35" fmla="*/ 79 h 867"/>
                  <a:gd name="T36" fmla="*/ 44 w 2095"/>
                  <a:gd name="T37" fmla="*/ 62 h 867"/>
                  <a:gd name="T38" fmla="*/ 92 w 2095"/>
                  <a:gd name="T39" fmla="*/ 49 h 867"/>
                  <a:gd name="T40" fmla="*/ 154 w 2095"/>
                  <a:gd name="T41" fmla="*/ 44 h 867"/>
                  <a:gd name="T42" fmla="*/ 258 w 2095"/>
                  <a:gd name="T43" fmla="*/ 49 h 867"/>
                  <a:gd name="T44" fmla="*/ 380 w 2095"/>
                  <a:gd name="T45" fmla="*/ 63 h 867"/>
                  <a:gd name="T46" fmla="*/ 660 w 2095"/>
                  <a:gd name="T47" fmla="*/ 102 h 867"/>
                  <a:gd name="T48" fmla="*/ 884 w 2095"/>
                  <a:gd name="T49" fmla="*/ 126 h 867"/>
                  <a:gd name="T50" fmla="*/ 1032 w 2095"/>
                  <a:gd name="T51" fmla="*/ 130 h 867"/>
                  <a:gd name="T52" fmla="*/ 1151 w 2095"/>
                  <a:gd name="T53" fmla="*/ 123 h 867"/>
                  <a:gd name="T54" fmla="*/ 1357 w 2095"/>
                  <a:gd name="T55" fmla="*/ 97 h 867"/>
                  <a:gd name="T56" fmla="*/ 1678 w 2095"/>
                  <a:gd name="T57" fmla="*/ 42 h 867"/>
                  <a:gd name="T58" fmla="*/ 1851 w 2095"/>
                  <a:gd name="T59" fmla="*/ 11 h 867"/>
                  <a:gd name="T60" fmla="*/ 1964 w 2095"/>
                  <a:gd name="T61" fmla="*/ 0 h 867"/>
                  <a:gd name="T62" fmla="*/ 2028 w 2095"/>
                  <a:gd name="T63" fmla="*/ 1 h 867"/>
                  <a:gd name="T64" fmla="*/ 2066 w 2095"/>
                  <a:gd name="T65" fmla="*/ 13 h 867"/>
                  <a:gd name="T66" fmla="*/ 2086 w 2095"/>
                  <a:gd name="T67" fmla="*/ 26 h 867"/>
                  <a:gd name="T68" fmla="*/ 2092 w 2095"/>
                  <a:gd name="T69" fmla="*/ 43 h 867"/>
                  <a:gd name="T70" fmla="*/ 2095 w 2095"/>
                  <a:gd name="T71" fmla="*/ 77 h 867"/>
                  <a:gd name="T72" fmla="*/ 2089 w 2095"/>
                  <a:gd name="T73" fmla="*/ 152 h 867"/>
                  <a:gd name="T74" fmla="*/ 2064 w 2095"/>
                  <a:gd name="T75" fmla="*/ 246 h 867"/>
                  <a:gd name="T76" fmla="*/ 2036 w 2095"/>
                  <a:gd name="T77" fmla="*/ 318 h 867"/>
                  <a:gd name="T78" fmla="*/ 1977 w 2095"/>
                  <a:gd name="T79" fmla="*/ 432 h 867"/>
                  <a:gd name="T80" fmla="*/ 1908 w 2095"/>
                  <a:gd name="T81" fmla="*/ 527 h 867"/>
                  <a:gd name="T82" fmla="*/ 1839 w 2095"/>
                  <a:gd name="T83" fmla="*/ 600 h 867"/>
                  <a:gd name="T84" fmla="*/ 1779 w 2095"/>
                  <a:gd name="T85" fmla="*/ 652 h 867"/>
                  <a:gd name="T86" fmla="*/ 1712 w 2095"/>
                  <a:gd name="T87" fmla="*/ 701 h 867"/>
                  <a:gd name="T88" fmla="*/ 1636 w 2095"/>
                  <a:gd name="T89" fmla="*/ 745 h 867"/>
                  <a:gd name="T90" fmla="*/ 1550 w 2095"/>
                  <a:gd name="T91" fmla="*/ 783 h 867"/>
                  <a:gd name="T92" fmla="*/ 1459 w 2095"/>
                  <a:gd name="T93" fmla="*/ 817 h 867"/>
                  <a:gd name="T94" fmla="*/ 1356 w 2095"/>
                  <a:gd name="T95" fmla="*/ 841 h 867"/>
                  <a:gd name="T96" fmla="*/ 1245 w 2095"/>
                  <a:gd name="T97" fmla="*/ 858 h 867"/>
                  <a:gd name="T98" fmla="*/ 1124 w 2095"/>
                  <a:gd name="T99" fmla="*/ 866 h 86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095"/>
                  <a:gd name="T151" fmla="*/ 0 h 867"/>
                  <a:gd name="T152" fmla="*/ 2095 w 2095"/>
                  <a:gd name="T153" fmla="*/ 867 h 867"/>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095" h="867">
                    <a:moveTo>
                      <a:pt x="1081" y="867"/>
                    </a:moveTo>
                    <a:lnTo>
                      <a:pt x="1046" y="867"/>
                    </a:lnTo>
                    <a:lnTo>
                      <a:pt x="1012" y="865"/>
                    </a:lnTo>
                    <a:lnTo>
                      <a:pt x="977" y="862"/>
                    </a:lnTo>
                    <a:lnTo>
                      <a:pt x="943" y="859"/>
                    </a:lnTo>
                    <a:lnTo>
                      <a:pt x="911" y="854"/>
                    </a:lnTo>
                    <a:lnTo>
                      <a:pt x="877" y="850"/>
                    </a:lnTo>
                    <a:lnTo>
                      <a:pt x="844" y="844"/>
                    </a:lnTo>
                    <a:lnTo>
                      <a:pt x="813" y="835"/>
                    </a:lnTo>
                    <a:lnTo>
                      <a:pt x="781" y="828"/>
                    </a:lnTo>
                    <a:lnTo>
                      <a:pt x="749" y="820"/>
                    </a:lnTo>
                    <a:lnTo>
                      <a:pt x="719" y="810"/>
                    </a:lnTo>
                    <a:lnTo>
                      <a:pt x="689" y="799"/>
                    </a:lnTo>
                    <a:lnTo>
                      <a:pt x="659" y="790"/>
                    </a:lnTo>
                    <a:lnTo>
                      <a:pt x="631" y="777"/>
                    </a:lnTo>
                    <a:lnTo>
                      <a:pt x="602" y="766"/>
                    </a:lnTo>
                    <a:lnTo>
                      <a:pt x="573" y="754"/>
                    </a:lnTo>
                    <a:lnTo>
                      <a:pt x="546" y="741"/>
                    </a:lnTo>
                    <a:lnTo>
                      <a:pt x="520" y="727"/>
                    </a:lnTo>
                    <a:lnTo>
                      <a:pt x="493" y="713"/>
                    </a:lnTo>
                    <a:lnTo>
                      <a:pt x="467" y="698"/>
                    </a:lnTo>
                    <a:lnTo>
                      <a:pt x="418" y="667"/>
                    </a:lnTo>
                    <a:lnTo>
                      <a:pt x="393" y="651"/>
                    </a:lnTo>
                    <a:lnTo>
                      <a:pt x="371" y="636"/>
                    </a:lnTo>
                    <a:lnTo>
                      <a:pt x="325" y="602"/>
                    </a:lnTo>
                    <a:lnTo>
                      <a:pt x="304" y="586"/>
                    </a:lnTo>
                    <a:lnTo>
                      <a:pt x="284" y="569"/>
                    </a:lnTo>
                    <a:lnTo>
                      <a:pt x="244" y="535"/>
                    </a:lnTo>
                    <a:lnTo>
                      <a:pt x="208" y="498"/>
                    </a:lnTo>
                    <a:lnTo>
                      <a:pt x="191" y="481"/>
                    </a:lnTo>
                    <a:lnTo>
                      <a:pt x="173" y="464"/>
                    </a:lnTo>
                    <a:lnTo>
                      <a:pt x="157" y="445"/>
                    </a:lnTo>
                    <a:lnTo>
                      <a:pt x="142" y="427"/>
                    </a:lnTo>
                    <a:lnTo>
                      <a:pt x="113" y="391"/>
                    </a:lnTo>
                    <a:lnTo>
                      <a:pt x="100" y="373"/>
                    </a:lnTo>
                    <a:lnTo>
                      <a:pt x="87" y="356"/>
                    </a:lnTo>
                    <a:lnTo>
                      <a:pt x="76" y="338"/>
                    </a:lnTo>
                    <a:lnTo>
                      <a:pt x="65" y="323"/>
                    </a:lnTo>
                    <a:lnTo>
                      <a:pt x="56" y="306"/>
                    </a:lnTo>
                    <a:lnTo>
                      <a:pt x="46" y="289"/>
                    </a:lnTo>
                    <a:lnTo>
                      <a:pt x="31" y="257"/>
                    </a:lnTo>
                    <a:lnTo>
                      <a:pt x="25" y="241"/>
                    </a:lnTo>
                    <a:lnTo>
                      <a:pt x="18" y="227"/>
                    </a:lnTo>
                    <a:lnTo>
                      <a:pt x="13" y="210"/>
                    </a:lnTo>
                    <a:lnTo>
                      <a:pt x="8" y="197"/>
                    </a:lnTo>
                    <a:lnTo>
                      <a:pt x="4" y="169"/>
                    </a:lnTo>
                    <a:lnTo>
                      <a:pt x="0" y="146"/>
                    </a:lnTo>
                    <a:lnTo>
                      <a:pt x="0" y="133"/>
                    </a:lnTo>
                    <a:lnTo>
                      <a:pt x="2" y="122"/>
                    </a:lnTo>
                    <a:lnTo>
                      <a:pt x="4" y="113"/>
                    </a:lnTo>
                    <a:lnTo>
                      <a:pt x="6" y="103"/>
                    </a:lnTo>
                    <a:lnTo>
                      <a:pt x="11" y="94"/>
                    </a:lnTo>
                    <a:lnTo>
                      <a:pt x="16" y="86"/>
                    </a:lnTo>
                    <a:lnTo>
                      <a:pt x="21" y="79"/>
                    </a:lnTo>
                    <a:lnTo>
                      <a:pt x="27" y="73"/>
                    </a:lnTo>
                    <a:lnTo>
                      <a:pt x="35" y="67"/>
                    </a:lnTo>
                    <a:lnTo>
                      <a:pt x="44" y="62"/>
                    </a:lnTo>
                    <a:lnTo>
                      <a:pt x="59" y="56"/>
                    </a:lnTo>
                    <a:lnTo>
                      <a:pt x="74" y="52"/>
                    </a:lnTo>
                    <a:lnTo>
                      <a:pt x="92" y="49"/>
                    </a:lnTo>
                    <a:lnTo>
                      <a:pt x="111" y="46"/>
                    </a:lnTo>
                    <a:lnTo>
                      <a:pt x="132" y="44"/>
                    </a:lnTo>
                    <a:lnTo>
                      <a:pt x="154" y="44"/>
                    </a:lnTo>
                    <a:lnTo>
                      <a:pt x="203" y="46"/>
                    </a:lnTo>
                    <a:lnTo>
                      <a:pt x="229" y="47"/>
                    </a:lnTo>
                    <a:lnTo>
                      <a:pt x="258" y="49"/>
                    </a:lnTo>
                    <a:lnTo>
                      <a:pt x="286" y="52"/>
                    </a:lnTo>
                    <a:lnTo>
                      <a:pt x="316" y="55"/>
                    </a:lnTo>
                    <a:lnTo>
                      <a:pt x="380" y="63"/>
                    </a:lnTo>
                    <a:lnTo>
                      <a:pt x="446" y="72"/>
                    </a:lnTo>
                    <a:lnTo>
                      <a:pt x="587" y="93"/>
                    </a:lnTo>
                    <a:lnTo>
                      <a:pt x="660" y="102"/>
                    </a:lnTo>
                    <a:lnTo>
                      <a:pt x="734" y="111"/>
                    </a:lnTo>
                    <a:lnTo>
                      <a:pt x="810" y="119"/>
                    </a:lnTo>
                    <a:lnTo>
                      <a:pt x="884" y="126"/>
                    </a:lnTo>
                    <a:lnTo>
                      <a:pt x="959" y="128"/>
                    </a:lnTo>
                    <a:lnTo>
                      <a:pt x="995" y="130"/>
                    </a:lnTo>
                    <a:lnTo>
                      <a:pt x="1032" y="130"/>
                    </a:lnTo>
                    <a:lnTo>
                      <a:pt x="1070" y="128"/>
                    </a:lnTo>
                    <a:lnTo>
                      <a:pt x="1110" y="126"/>
                    </a:lnTo>
                    <a:lnTo>
                      <a:pt x="1151" y="123"/>
                    </a:lnTo>
                    <a:lnTo>
                      <a:pt x="1192" y="120"/>
                    </a:lnTo>
                    <a:lnTo>
                      <a:pt x="1275" y="110"/>
                    </a:lnTo>
                    <a:lnTo>
                      <a:pt x="1357" y="97"/>
                    </a:lnTo>
                    <a:lnTo>
                      <a:pt x="1440" y="85"/>
                    </a:lnTo>
                    <a:lnTo>
                      <a:pt x="1523" y="70"/>
                    </a:lnTo>
                    <a:lnTo>
                      <a:pt x="1678" y="42"/>
                    </a:lnTo>
                    <a:lnTo>
                      <a:pt x="1750" y="29"/>
                    </a:lnTo>
                    <a:lnTo>
                      <a:pt x="1820" y="16"/>
                    </a:lnTo>
                    <a:lnTo>
                      <a:pt x="1851" y="11"/>
                    </a:lnTo>
                    <a:lnTo>
                      <a:pt x="1882" y="8"/>
                    </a:lnTo>
                    <a:lnTo>
                      <a:pt x="1938" y="2"/>
                    </a:lnTo>
                    <a:lnTo>
                      <a:pt x="1964" y="0"/>
                    </a:lnTo>
                    <a:lnTo>
                      <a:pt x="1987" y="0"/>
                    </a:lnTo>
                    <a:lnTo>
                      <a:pt x="2009" y="0"/>
                    </a:lnTo>
                    <a:lnTo>
                      <a:pt x="2028" y="1"/>
                    </a:lnTo>
                    <a:lnTo>
                      <a:pt x="2046" y="4"/>
                    </a:lnTo>
                    <a:lnTo>
                      <a:pt x="2060" y="9"/>
                    </a:lnTo>
                    <a:lnTo>
                      <a:pt x="2066" y="13"/>
                    </a:lnTo>
                    <a:lnTo>
                      <a:pt x="2073" y="15"/>
                    </a:lnTo>
                    <a:lnTo>
                      <a:pt x="2082" y="24"/>
                    </a:lnTo>
                    <a:lnTo>
                      <a:pt x="2086" y="26"/>
                    </a:lnTo>
                    <a:lnTo>
                      <a:pt x="2087" y="31"/>
                    </a:lnTo>
                    <a:lnTo>
                      <a:pt x="2090" y="36"/>
                    </a:lnTo>
                    <a:lnTo>
                      <a:pt x="2092" y="43"/>
                    </a:lnTo>
                    <a:lnTo>
                      <a:pt x="2095" y="58"/>
                    </a:lnTo>
                    <a:lnTo>
                      <a:pt x="2095" y="68"/>
                    </a:lnTo>
                    <a:lnTo>
                      <a:pt x="2095" y="77"/>
                    </a:lnTo>
                    <a:lnTo>
                      <a:pt x="2095" y="99"/>
                    </a:lnTo>
                    <a:lnTo>
                      <a:pt x="2094" y="124"/>
                    </a:lnTo>
                    <a:lnTo>
                      <a:pt x="2089" y="152"/>
                    </a:lnTo>
                    <a:lnTo>
                      <a:pt x="2083" y="182"/>
                    </a:lnTo>
                    <a:lnTo>
                      <a:pt x="2075" y="214"/>
                    </a:lnTo>
                    <a:lnTo>
                      <a:pt x="2064" y="246"/>
                    </a:lnTo>
                    <a:lnTo>
                      <a:pt x="2051" y="281"/>
                    </a:lnTo>
                    <a:lnTo>
                      <a:pt x="2045" y="301"/>
                    </a:lnTo>
                    <a:lnTo>
                      <a:pt x="2036" y="318"/>
                    </a:lnTo>
                    <a:lnTo>
                      <a:pt x="2019" y="355"/>
                    </a:lnTo>
                    <a:lnTo>
                      <a:pt x="1999" y="393"/>
                    </a:lnTo>
                    <a:lnTo>
                      <a:pt x="1977" y="432"/>
                    </a:lnTo>
                    <a:lnTo>
                      <a:pt x="1952" y="470"/>
                    </a:lnTo>
                    <a:lnTo>
                      <a:pt x="1923" y="508"/>
                    </a:lnTo>
                    <a:lnTo>
                      <a:pt x="1908" y="527"/>
                    </a:lnTo>
                    <a:lnTo>
                      <a:pt x="1892" y="544"/>
                    </a:lnTo>
                    <a:lnTo>
                      <a:pt x="1857" y="583"/>
                    </a:lnTo>
                    <a:lnTo>
                      <a:pt x="1839" y="600"/>
                    </a:lnTo>
                    <a:lnTo>
                      <a:pt x="1819" y="617"/>
                    </a:lnTo>
                    <a:lnTo>
                      <a:pt x="1800" y="634"/>
                    </a:lnTo>
                    <a:lnTo>
                      <a:pt x="1779" y="652"/>
                    </a:lnTo>
                    <a:lnTo>
                      <a:pt x="1758" y="669"/>
                    </a:lnTo>
                    <a:lnTo>
                      <a:pt x="1734" y="685"/>
                    </a:lnTo>
                    <a:lnTo>
                      <a:pt x="1712" y="701"/>
                    </a:lnTo>
                    <a:lnTo>
                      <a:pt x="1687" y="715"/>
                    </a:lnTo>
                    <a:lnTo>
                      <a:pt x="1661" y="732"/>
                    </a:lnTo>
                    <a:lnTo>
                      <a:pt x="1636" y="745"/>
                    </a:lnTo>
                    <a:lnTo>
                      <a:pt x="1608" y="758"/>
                    </a:lnTo>
                    <a:lnTo>
                      <a:pt x="1580" y="771"/>
                    </a:lnTo>
                    <a:lnTo>
                      <a:pt x="1550" y="783"/>
                    </a:lnTo>
                    <a:lnTo>
                      <a:pt x="1520" y="794"/>
                    </a:lnTo>
                    <a:lnTo>
                      <a:pt x="1490" y="806"/>
                    </a:lnTo>
                    <a:lnTo>
                      <a:pt x="1459" y="817"/>
                    </a:lnTo>
                    <a:lnTo>
                      <a:pt x="1426" y="825"/>
                    </a:lnTo>
                    <a:lnTo>
                      <a:pt x="1391" y="834"/>
                    </a:lnTo>
                    <a:lnTo>
                      <a:pt x="1356" y="841"/>
                    </a:lnTo>
                    <a:lnTo>
                      <a:pt x="1320" y="849"/>
                    </a:lnTo>
                    <a:lnTo>
                      <a:pt x="1283" y="853"/>
                    </a:lnTo>
                    <a:lnTo>
                      <a:pt x="1245" y="858"/>
                    </a:lnTo>
                    <a:lnTo>
                      <a:pt x="1206" y="862"/>
                    </a:lnTo>
                    <a:lnTo>
                      <a:pt x="1165" y="865"/>
                    </a:lnTo>
                    <a:lnTo>
                      <a:pt x="1124" y="866"/>
                    </a:lnTo>
                    <a:lnTo>
                      <a:pt x="1081" y="867"/>
                    </a:lnTo>
                    <a:close/>
                  </a:path>
                </a:pathLst>
              </a:custGeom>
              <a:solidFill>
                <a:srgbClr val="81181E"/>
              </a:solidFill>
              <a:ln w="9525">
                <a:noFill/>
                <a:round/>
                <a:headEnd/>
                <a:tailEnd/>
              </a:ln>
            </p:spPr>
            <p:txBody>
              <a:bodyPr/>
              <a:lstStyle/>
              <a:p>
                <a:endParaRPr lang="ru-RU"/>
              </a:p>
            </p:txBody>
          </p:sp>
          <p:sp>
            <p:nvSpPr>
              <p:cNvPr id="163486" name="Freeform 513"/>
              <p:cNvSpPr>
                <a:spLocks/>
              </p:cNvSpPr>
              <p:nvPr/>
            </p:nvSpPr>
            <p:spPr bwMode="auto">
              <a:xfrm>
                <a:off x="1908" y="2481"/>
                <a:ext cx="1988" cy="821"/>
              </a:xfrm>
              <a:custGeom>
                <a:avLst/>
                <a:gdLst>
                  <a:gd name="T0" fmla="*/ 957 w 1988"/>
                  <a:gd name="T1" fmla="*/ 818 h 821"/>
                  <a:gd name="T2" fmla="*/ 860 w 1988"/>
                  <a:gd name="T3" fmla="*/ 809 h 821"/>
                  <a:gd name="T4" fmla="*/ 769 w 1988"/>
                  <a:gd name="T5" fmla="*/ 792 h 821"/>
                  <a:gd name="T6" fmla="*/ 679 w 1988"/>
                  <a:gd name="T7" fmla="*/ 766 h 821"/>
                  <a:gd name="T8" fmla="*/ 596 w 1988"/>
                  <a:gd name="T9" fmla="*/ 737 h 821"/>
                  <a:gd name="T10" fmla="*/ 491 w 1988"/>
                  <a:gd name="T11" fmla="*/ 688 h 821"/>
                  <a:gd name="T12" fmla="*/ 394 w 1988"/>
                  <a:gd name="T13" fmla="*/ 633 h 821"/>
                  <a:gd name="T14" fmla="*/ 328 w 1988"/>
                  <a:gd name="T15" fmla="*/ 587 h 821"/>
                  <a:gd name="T16" fmla="*/ 268 w 1988"/>
                  <a:gd name="T17" fmla="*/ 538 h 821"/>
                  <a:gd name="T18" fmla="*/ 195 w 1988"/>
                  <a:gd name="T19" fmla="*/ 472 h 821"/>
                  <a:gd name="T20" fmla="*/ 133 w 1988"/>
                  <a:gd name="T21" fmla="*/ 405 h 821"/>
                  <a:gd name="T22" fmla="*/ 82 w 1988"/>
                  <a:gd name="T23" fmla="*/ 338 h 821"/>
                  <a:gd name="T24" fmla="*/ 44 w 1988"/>
                  <a:gd name="T25" fmla="*/ 274 h 821"/>
                  <a:gd name="T26" fmla="*/ 17 w 1988"/>
                  <a:gd name="T27" fmla="*/ 215 h 821"/>
                  <a:gd name="T28" fmla="*/ 4 w 1988"/>
                  <a:gd name="T29" fmla="*/ 174 h 821"/>
                  <a:gd name="T30" fmla="*/ 0 w 1988"/>
                  <a:gd name="T31" fmla="*/ 138 h 821"/>
                  <a:gd name="T32" fmla="*/ 3 w 1988"/>
                  <a:gd name="T33" fmla="*/ 108 h 821"/>
                  <a:gd name="T34" fmla="*/ 14 w 1988"/>
                  <a:gd name="T35" fmla="*/ 83 h 821"/>
                  <a:gd name="T36" fmla="*/ 33 w 1988"/>
                  <a:gd name="T37" fmla="*/ 64 h 821"/>
                  <a:gd name="T38" fmla="*/ 70 w 1988"/>
                  <a:gd name="T39" fmla="*/ 49 h 821"/>
                  <a:gd name="T40" fmla="*/ 125 w 1988"/>
                  <a:gd name="T41" fmla="*/ 43 h 821"/>
                  <a:gd name="T42" fmla="*/ 192 w 1988"/>
                  <a:gd name="T43" fmla="*/ 43 h 821"/>
                  <a:gd name="T44" fmla="*/ 359 w 1988"/>
                  <a:gd name="T45" fmla="*/ 58 h 821"/>
                  <a:gd name="T46" fmla="*/ 625 w 1988"/>
                  <a:gd name="T47" fmla="*/ 93 h 821"/>
                  <a:gd name="T48" fmla="*/ 802 w 1988"/>
                  <a:gd name="T49" fmla="*/ 111 h 821"/>
                  <a:gd name="T50" fmla="*/ 908 w 1988"/>
                  <a:gd name="T51" fmla="*/ 116 h 821"/>
                  <a:gd name="T52" fmla="*/ 1016 w 1988"/>
                  <a:gd name="T53" fmla="*/ 116 h 821"/>
                  <a:gd name="T54" fmla="*/ 1169 w 1988"/>
                  <a:gd name="T55" fmla="*/ 105 h 821"/>
                  <a:gd name="T56" fmla="*/ 1366 w 1988"/>
                  <a:gd name="T57" fmla="*/ 76 h 821"/>
                  <a:gd name="T58" fmla="*/ 1660 w 1988"/>
                  <a:gd name="T59" fmla="*/ 25 h 821"/>
                  <a:gd name="T60" fmla="*/ 1785 w 1988"/>
                  <a:gd name="T61" fmla="*/ 7 h 821"/>
                  <a:gd name="T62" fmla="*/ 1884 w 1988"/>
                  <a:gd name="T63" fmla="*/ 0 h 821"/>
                  <a:gd name="T64" fmla="*/ 1940 w 1988"/>
                  <a:gd name="T65" fmla="*/ 6 h 821"/>
                  <a:gd name="T66" fmla="*/ 1965 w 1988"/>
                  <a:gd name="T67" fmla="*/ 16 h 821"/>
                  <a:gd name="T68" fmla="*/ 1976 w 1988"/>
                  <a:gd name="T69" fmla="*/ 25 h 821"/>
                  <a:gd name="T70" fmla="*/ 1983 w 1988"/>
                  <a:gd name="T71" fmla="*/ 41 h 821"/>
                  <a:gd name="T72" fmla="*/ 1988 w 1988"/>
                  <a:gd name="T73" fmla="*/ 75 h 821"/>
                  <a:gd name="T74" fmla="*/ 1980 w 1988"/>
                  <a:gd name="T75" fmla="*/ 145 h 821"/>
                  <a:gd name="T76" fmla="*/ 1967 w 1988"/>
                  <a:gd name="T77" fmla="*/ 202 h 821"/>
                  <a:gd name="T78" fmla="*/ 1931 w 1988"/>
                  <a:gd name="T79" fmla="*/ 302 h 821"/>
                  <a:gd name="T80" fmla="*/ 1885 w 1988"/>
                  <a:gd name="T81" fmla="*/ 390 h 821"/>
                  <a:gd name="T82" fmla="*/ 1836 w 1988"/>
                  <a:gd name="T83" fmla="*/ 463 h 821"/>
                  <a:gd name="T84" fmla="*/ 1776 w 1988"/>
                  <a:gd name="T85" fmla="*/ 534 h 821"/>
                  <a:gd name="T86" fmla="*/ 1706 w 1988"/>
                  <a:gd name="T87" fmla="*/ 601 h 821"/>
                  <a:gd name="T88" fmla="*/ 1644 w 1988"/>
                  <a:gd name="T89" fmla="*/ 648 h 821"/>
                  <a:gd name="T90" fmla="*/ 1574 w 1988"/>
                  <a:gd name="T91" fmla="*/ 693 h 821"/>
                  <a:gd name="T92" fmla="*/ 1497 w 1988"/>
                  <a:gd name="T93" fmla="*/ 730 h 821"/>
                  <a:gd name="T94" fmla="*/ 1411 w 1988"/>
                  <a:gd name="T95" fmla="*/ 763 h 821"/>
                  <a:gd name="T96" fmla="*/ 1317 w 1988"/>
                  <a:gd name="T97" fmla="*/ 789 h 821"/>
                  <a:gd name="T98" fmla="*/ 1215 w 1988"/>
                  <a:gd name="T99" fmla="*/ 808 h 821"/>
                  <a:gd name="T100" fmla="*/ 1102 w 1988"/>
                  <a:gd name="T101" fmla="*/ 819 h 82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988"/>
                  <a:gd name="T154" fmla="*/ 0 h 821"/>
                  <a:gd name="T155" fmla="*/ 1988 w 1988"/>
                  <a:gd name="T156" fmla="*/ 821 h 82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988" h="821">
                    <a:moveTo>
                      <a:pt x="1023" y="821"/>
                    </a:moveTo>
                    <a:lnTo>
                      <a:pt x="990" y="820"/>
                    </a:lnTo>
                    <a:lnTo>
                      <a:pt x="957" y="818"/>
                    </a:lnTo>
                    <a:lnTo>
                      <a:pt x="925" y="816"/>
                    </a:lnTo>
                    <a:lnTo>
                      <a:pt x="892" y="813"/>
                    </a:lnTo>
                    <a:lnTo>
                      <a:pt x="860" y="809"/>
                    </a:lnTo>
                    <a:lnTo>
                      <a:pt x="830" y="804"/>
                    </a:lnTo>
                    <a:lnTo>
                      <a:pt x="799" y="798"/>
                    </a:lnTo>
                    <a:lnTo>
                      <a:pt x="769" y="792"/>
                    </a:lnTo>
                    <a:lnTo>
                      <a:pt x="739" y="784"/>
                    </a:lnTo>
                    <a:lnTo>
                      <a:pt x="709" y="776"/>
                    </a:lnTo>
                    <a:lnTo>
                      <a:pt x="679" y="766"/>
                    </a:lnTo>
                    <a:lnTo>
                      <a:pt x="651" y="757"/>
                    </a:lnTo>
                    <a:lnTo>
                      <a:pt x="623" y="747"/>
                    </a:lnTo>
                    <a:lnTo>
                      <a:pt x="596" y="737"/>
                    </a:lnTo>
                    <a:lnTo>
                      <a:pt x="569" y="725"/>
                    </a:lnTo>
                    <a:lnTo>
                      <a:pt x="542" y="713"/>
                    </a:lnTo>
                    <a:lnTo>
                      <a:pt x="491" y="688"/>
                    </a:lnTo>
                    <a:lnTo>
                      <a:pt x="466" y="675"/>
                    </a:lnTo>
                    <a:lnTo>
                      <a:pt x="442" y="661"/>
                    </a:lnTo>
                    <a:lnTo>
                      <a:pt x="394" y="633"/>
                    </a:lnTo>
                    <a:lnTo>
                      <a:pt x="372" y="617"/>
                    </a:lnTo>
                    <a:lnTo>
                      <a:pt x="350" y="601"/>
                    </a:lnTo>
                    <a:lnTo>
                      <a:pt x="328" y="587"/>
                    </a:lnTo>
                    <a:lnTo>
                      <a:pt x="308" y="571"/>
                    </a:lnTo>
                    <a:lnTo>
                      <a:pt x="287" y="554"/>
                    </a:lnTo>
                    <a:lnTo>
                      <a:pt x="268" y="538"/>
                    </a:lnTo>
                    <a:lnTo>
                      <a:pt x="230" y="506"/>
                    </a:lnTo>
                    <a:lnTo>
                      <a:pt x="212" y="489"/>
                    </a:lnTo>
                    <a:lnTo>
                      <a:pt x="195" y="472"/>
                    </a:lnTo>
                    <a:lnTo>
                      <a:pt x="179" y="455"/>
                    </a:lnTo>
                    <a:lnTo>
                      <a:pt x="163" y="439"/>
                    </a:lnTo>
                    <a:lnTo>
                      <a:pt x="133" y="405"/>
                    </a:lnTo>
                    <a:lnTo>
                      <a:pt x="119" y="388"/>
                    </a:lnTo>
                    <a:lnTo>
                      <a:pt x="106" y="371"/>
                    </a:lnTo>
                    <a:lnTo>
                      <a:pt x="82" y="338"/>
                    </a:lnTo>
                    <a:lnTo>
                      <a:pt x="71" y="323"/>
                    </a:lnTo>
                    <a:lnTo>
                      <a:pt x="61" y="305"/>
                    </a:lnTo>
                    <a:lnTo>
                      <a:pt x="44" y="274"/>
                    </a:lnTo>
                    <a:lnTo>
                      <a:pt x="36" y="259"/>
                    </a:lnTo>
                    <a:lnTo>
                      <a:pt x="29" y="244"/>
                    </a:lnTo>
                    <a:lnTo>
                      <a:pt x="17" y="215"/>
                    </a:lnTo>
                    <a:lnTo>
                      <a:pt x="12" y="201"/>
                    </a:lnTo>
                    <a:lnTo>
                      <a:pt x="8" y="187"/>
                    </a:lnTo>
                    <a:lnTo>
                      <a:pt x="4" y="174"/>
                    </a:lnTo>
                    <a:lnTo>
                      <a:pt x="3" y="162"/>
                    </a:lnTo>
                    <a:lnTo>
                      <a:pt x="1" y="150"/>
                    </a:lnTo>
                    <a:lnTo>
                      <a:pt x="0" y="138"/>
                    </a:lnTo>
                    <a:lnTo>
                      <a:pt x="0" y="127"/>
                    </a:lnTo>
                    <a:lnTo>
                      <a:pt x="1" y="118"/>
                    </a:lnTo>
                    <a:lnTo>
                      <a:pt x="3" y="108"/>
                    </a:lnTo>
                    <a:lnTo>
                      <a:pt x="6" y="98"/>
                    </a:lnTo>
                    <a:lnTo>
                      <a:pt x="9" y="90"/>
                    </a:lnTo>
                    <a:lnTo>
                      <a:pt x="14" y="83"/>
                    </a:lnTo>
                    <a:lnTo>
                      <a:pt x="19" y="77"/>
                    </a:lnTo>
                    <a:lnTo>
                      <a:pt x="25" y="70"/>
                    </a:lnTo>
                    <a:lnTo>
                      <a:pt x="33" y="64"/>
                    </a:lnTo>
                    <a:lnTo>
                      <a:pt x="40" y="60"/>
                    </a:lnTo>
                    <a:lnTo>
                      <a:pt x="55" y="54"/>
                    </a:lnTo>
                    <a:lnTo>
                      <a:pt x="70" y="49"/>
                    </a:lnTo>
                    <a:lnTo>
                      <a:pt x="87" y="47"/>
                    </a:lnTo>
                    <a:lnTo>
                      <a:pt x="104" y="45"/>
                    </a:lnTo>
                    <a:lnTo>
                      <a:pt x="125" y="43"/>
                    </a:lnTo>
                    <a:lnTo>
                      <a:pt x="145" y="41"/>
                    </a:lnTo>
                    <a:lnTo>
                      <a:pt x="169" y="43"/>
                    </a:lnTo>
                    <a:lnTo>
                      <a:pt x="192" y="43"/>
                    </a:lnTo>
                    <a:lnTo>
                      <a:pt x="243" y="46"/>
                    </a:lnTo>
                    <a:lnTo>
                      <a:pt x="299" y="52"/>
                    </a:lnTo>
                    <a:lnTo>
                      <a:pt x="359" y="58"/>
                    </a:lnTo>
                    <a:lnTo>
                      <a:pt x="422" y="66"/>
                    </a:lnTo>
                    <a:lnTo>
                      <a:pt x="555" y="85"/>
                    </a:lnTo>
                    <a:lnTo>
                      <a:pt x="625" y="93"/>
                    </a:lnTo>
                    <a:lnTo>
                      <a:pt x="696" y="102"/>
                    </a:lnTo>
                    <a:lnTo>
                      <a:pt x="768" y="108"/>
                    </a:lnTo>
                    <a:lnTo>
                      <a:pt x="802" y="111"/>
                    </a:lnTo>
                    <a:lnTo>
                      <a:pt x="838" y="113"/>
                    </a:lnTo>
                    <a:lnTo>
                      <a:pt x="873" y="116"/>
                    </a:lnTo>
                    <a:lnTo>
                      <a:pt x="908" y="116"/>
                    </a:lnTo>
                    <a:lnTo>
                      <a:pt x="943" y="117"/>
                    </a:lnTo>
                    <a:lnTo>
                      <a:pt x="978" y="117"/>
                    </a:lnTo>
                    <a:lnTo>
                      <a:pt x="1016" y="116"/>
                    </a:lnTo>
                    <a:lnTo>
                      <a:pt x="1052" y="114"/>
                    </a:lnTo>
                    <a:lnTo>
                      <a:pt x="1130" y="107"/>
                    </a:lnTo>
                    <a:lnTo>
                      <a:pt x="1169" y="105"/>
                    </a:lnTo>
                    <a:lnTo>
                      <a:pt x="1207" y="99"/>
                    </a:lnTo>
                    <a:lnTo>
                      <a:pt x="1286" y="88"/>
                    </a:lnTo>
                    <a:lnTo>
                      <a:pt x="1366" y="76"/>
                    </a:lnTo>
                    <a:lnTo>
                      <a:pt x="1443" y="63"/>
                    </a:lnTo>
                    <a:lnTo>
                      <a:pt x="1590" y="37"/>
                    </a:lnTo>
                    <a:lnTo>
                      <a:pt x="1660" y="25"/>
                    </a:lnTo>
                    <a:lnTo>
                      <a:pt x="1694" y="20"/>
                    </a:lnTo>
                    <a:lnTo>
                      <a:pt x="1725" y="15"/>
                    </a:lnTo>
                    <a:lnTo>
                      <a:pt x="1785" y="7"/>
                    </a:lnTo>
                    <a:lnTo>
                      <a:pt x="1837" y="2"/>
                    </a:lnTo>
                    <a:lnTo>
                      <a:pt x="1863" y="0"/>
                    </a:lnTo>
                    <a:lnTo>
                      <a:pt x="1884" y="0"/>
                    </a:lnTo>
                    <a:lnTo>
                      <a:pt x="1905" y="0"/>
                    </a:lnTo>
                    <a:lnTo>
                      <a:pt x="1923" y="4"/>
                    </a:lnTo>
                    <a:lnTo>
                      <a:pt x="1940" y="6"/>
                    </a:lnTo>
                    <a:lnTo>
                      <a:pt x="1953" y="10"/>
                    </a:lnTo>
                    <a:lnTo>
                      <a:pt x="1959" y="13"/>
                    </a:lnTo>
                    <a:lnTo>
                      <a:pt x="1965" y="16"/>
                    </a:lnTo>
                    <a:lnTo>
                      <a:pt x="1970" y="19"/>
                    </a:lnTo>
                    <a:lnTo>
                      <a:pt x="1975" y="22"/>
                    </a:lnTo>
                    <a:lnTo>
                      <a:pt x="1976" y="25"/>
                    </a:lnTo>
                    <a:lnTo>
                      <a:pt x="1980" y="30"/>
                    </a:lnTo>
                    <a:lnTo>
                      <a:pt x="1982" y="35"/>
                    </a:lnTo>
                    <a:lnTo>
                      <a:pt x="1983" y="41"/>
                    </a:lnTo>
                    <a:lnTo>
                      <a:pt x="1984" y="49"/>
                    </a:lnTo>
                    <a:lnTo>
                      <a:pt x="1986" y="57"/>
                    </a:lnTo>
                    <a:lnTo>
                      <a:pt x="1988" y="75"/>
                    </a:lnTo>
                    <a:lnTo>
                      <a:pt x="1986" y="94"/>
                    </a:lnTo>
                    <a:lnTo>
                      <a:pt x="1984" y="119"/>
                    </a:lnTo>
                    <a:lnTo>
                      <a:pt x="1980" y="145"/>
                    </a:lnTo>
                    <a:lnTo>
                      <a:pt x="1975" y="172"/>
                    </a:lnTo>
                    <a:lnTo>
                      <a:pt x="1971" y="188"/>
                    </a:lnTo>
                    <a:lnTo>
                      <a:pt x="1967" y="202"/>
                    </a:lnTo>
                    <a:lnTo>
                      <a:pt x="1956" y="234"/>
                    </a:lnTo>
                    <a:lnTo>
                      <a:pt x="1945" y="267"/>
                    </a:lnTo>
                    <a:lnTo>
                      <a:pt x="1931" y="302"/>
                    </a:lnTo>
                    <a:lnTo>
                      <a:pt x="1914" y="336"/>
                    </a:lnTo>
                    <a:lnTo>
                      <a:pt x="1895" y="373"/>
                    </a:lnTo>
                    <a:lnTo>
                      <a:pt x="1885" y="390"/>
                    </a:lnTo>
                    <a:lnTo>
                      <a:pt x="1875" y="409"/>
                    </a:lnTo>
                    <a:lnTo>
                      <a:pt x="1849" y="444"/>
                    </a:lnTo>
                    <a:lnTo>
                      <a:pt x="1836" y="463"/>
                    </a:lnTo>
                    <a:lnTo>
                      <a:pt x="1822" y="480"/>
                    </a:lnTo>
                    <a:lnTo>
                      <a:pt x="1792" y="517"/>
                    </a:lnTo>
                    <a:lnTo>
                      <a:pt x="1776" y="534"/>
                    </a:lnTo>
                    <a:lnTo>
                      <a:pt x="1761" y="552"/>
                    </a:lnTo>
                    <a:lnTo>
                      <a:pt x="1724" y="584"/>
                    </a:lnTo>
                    <a:lnTo>
                      <a:pt x="1706" y="601"/>
                    </a:lnTo>
                    <a:lnTo>
                      <a:pt x="1686" y="618"/>
                    </a:lnTo>
                    <a:lnTo>
                      <a:pt x="1666" y="633"/>
                    </a:lnTo>
                    <a:lnTo>
                      <a:pt x="1644" y="648"/>
                    </a:lnTo>
                    <a:lnTo>
                      <a:pt x="1621" y="664"/>
                    </a:lnTo>
                    <a:lnTo>
                      <a:pt x="1597" y="678"/>
                    </a:lnTo>
                    <a:lnTo>
                      <a:pt x="1574" y="693"/>
                    </a:lnTo>
                    <a:lnTo>
                      <a:pt x="1548" y="705"/>
                    </a:lnTo>
                    <a:lnTo>
                      <a:pt x="1523" y="718"/>
                    </a:lnTo>
                    <a:lnTo>
                      <a:pt x="1497" y="730"/>
                    </a:lnTo>
                    <a:lnTo>
                      <a:pt x="1469" y="742"/>
                    </a:lnTo>
                    <a:lnTo>
                      <a:pt x="1441" y="753"/>
                    </a:lnTo>
                    <a:lnTo>
                      <a:pt x="1411" y="763"/>
                    </a:lnTo>
                    <a:lnTo>
                      <a:pt x="1381" y="773"/>
                    </a:lnTo>
                    <a:lnTo>
                      <a:pt x="1349" y="781"/>
                    </a:lnTo>
                    <a:lnTo>
                      <a:pt x="1317" y="789"/>
                    </a:lnTo>
                    <a:lnTo>
                      <a:pt x="1285" y="797"/>
                    </a:lnTo>
                    <a:lnTo>
                      <a:pt x="1249" y="803"/>
                    </a:lnTo>
                    <a:lnTo>
                      <a:pt x="1215" y="808"/>
                    </a:lnTo>
                    <a:lnTo>
                      <a:pt x="1178" y="813"/>
                    </a:lnTo>
                    <a:lnTo>
                      <a:pt x="1142" y="816"/>
                    </a:lnTo>
                    <a:lnTo>
                      <a:pt x="1102" y="819"/>
                    </a:lnTo>
                    <a:lnTo>
                      <a:pt x="1065" y="820"/>
                    </a:lnTo>
                    <a:lnTo>
                      <a:pt x="1023" y="821"/>
                    </a:lnTo>
                    <a:close/>
                  </a:path>
                </a:pathLst>
              </a:custGeom>
              <a:solidFill>
                <a:srgbClr val="8E2029"/>
              </a:solidFill>
              <a:ln w="9525">
                <a:noFill/>
                <a:round/>
                <a:headEnd/>
                <a:tailEnd/>
              </a:ln>
            </p:spPr>
            <p:txBody>
              <a:bodyPr/>
              <a:lstStyle/>
              <a:p>
                <a:endParaRPr lang="ru-RU"/>
              </a:p>
            </p:txBody>
          </p:sp>
          <p:sp>
            <p:nvSpPr>
              <p:cNvPr id="163487" name="Freeform 514"/>
              <p:cNvSpPr>
                <a:spLocks/>
              </p:cNvSpPr>
              <p:nvPr/>
            </p:nvSpPr>
            <p:spPr bwMode="auto">
              <a:xfrm>
                <a:off x="1962" y="2492"/>
                <a:ext cx="1874" cy="775"/>
              </a:xfrm>
              <a:custGeom>
                <a:avLst/>
                <a:gdLst>
                  <a:gd name="T0" fmla="*/ 902 w 1874"/>
                  <a:gd name="T1" fmla="*/ 774 h 775"/>
                  <a:gd name="T2" fmla="*/ 810 w 1874"/>
                  <a:gd name="T3" fmla="*/ 764 h 775"/>
                  <a:gd name="T4" fmla="*/ 723 w 1874"/>
                  <a:gd name="T5" fmla="*/ 747 h 775"/>
                  <a:gd name="T6" fmla="*/ 639 w 1874"/>
                  <a:gd name="T7" fmla="*/ 725 h 775"/>
                  <a:gd name="T8" fmla="*/ 560 w 1874"/>
                  <a:gd name="T9" fmla="*/ 695 h 775"/>
                  <a:gd name="T10" fmla="*/ 486 w 1874"/>
                  <a:gd name="T11" fmla="*/ 662 h 775"/>
                  <a:gd name="T12" fmla="*/ 393 w 1874"/>
                  <a:gd name="T13" fmla="*/ 612 h 775"/>
                  <a:gd name="T14" fmla="*/ 288 w 1874"/>
                  <a:gd name="T15" fmla="*/ 539 h 775"/>
                  <a:gd name="T16" fmla="*/ 233 w 1874"/>
                  <a:gd name="T17" fmla="*/ 494 h 775"/>
                  <a:gd name="T18" fmla="*/ 154 w 1874"/>
                  <a:gd name="T19" fmla="*/ 415 h 775"/>
                  <a:gd name="T20" fmla="*/ 77 w 1874"/>
                  <a:gd name="T21" fmla="*/ 320 h 775"/>
                  <a:gd name="T22" fmla="*/ 41 w 1874"/>
                  <a:gd name="T23" fmla="*/ 258 h 775"/>
                  <a:gd name="T24" fmla="*/ 16 w 1874"/>
                  <a:gd name="T25" fmla="*/ 203 h 775"/>
                  <a:gd name="T26" fmla="*/ 2 w 1874"/>
                  <a:gd name="T27" fmla="*/ 153 h 775"/>
                  <a:gd name="T28" fmla="*/ 0 w 1874"/>
                  <a:gd name="T29" fmla="*/ 121 h 775"/>
                  <a:gd name="T30" fmla="*/ 7 w 1874"/>
                  <a:gd name="T31" fmla="*/ 93 h 775"/>
                  <a:gd name="T32" fmla="*/ 19 w 1874"/>
                  <a:gd name="T33" fmla="*/ 72 h 775"/>
                  <a:gd name="T34" fmla="*/ 39 w 1874"/>
                  <a:gd name="T35" fmla="*/ 57 h 775"/>
                  <a:gd name="T36" fmla="*/ 82 w 1874"/>
                  <a:gd name="T37" fmla="*/ 44 h 775"/>
                  <a:gd name="T38" fmla="*/ 137 w 1874"/>
                  <a:gd name="T39" fmla="*/ 39 h 775"/>
                  <a:gd name="T40" fmla="*/ 206 w 1874"/>
                  <a:gd name="T41" fmla="*/ 40 h 775"/>
                  <a:gd name="T42" fmla="*/ 340 w 1874"/>
                  <a:gd name="T43" fmla="*/ 53 h 775"/>
                  <a:gd name="T44" fmla="*/ 589 w 1874"/>
                  <a:gd name="T45" fmla="*/ 82 h 775"/>
                  <a:gd name="T46" fmla="*/ 790 w 1874"/>
                  <a:gd name="T47" fmla="*/ 101 h 775"/>
                  <a:gd name="T48" fmla="*/ 890 w 1874"/>
                  <a:gd name="T49" fmla="*/ 104 h 775"/>
                  <a:gd name="T50" fmla="*/ 1029 w 1874"/>
                  <a:gd name="T51" fmla="*/ 99 h 775"/>
                  <a:gd name="T52" fmla="*/ 1139 w 1874"/>
                  <a:gd name="T53" fmla="*/ 87 h 775"/>
                  <a:gd name="T54" fmla="*/ 1288 w 1874"/>
                  <a:gd name="T55" fmla="*/ 67 h 775"/>
                  <a:gd name="T56" fmla="*/ 1566 w 1874"/>
                  <a:gd name="T57" fmla="*/ 21 h 775"/>
                  <a:gd name="T58" fmla="*/ 1656 w 1874"/>
                  <a:gd name="T59" fmla="*/ 8 h 775"/>
                  <a:gd name="T60" fmla="*/ 1733 w 1874"/>
                  <a:gd name="T61" fmla="*/ 2 h 775"/>
                  <a:gd name="T62" fmla="*/ 1797 w 1874"/>
                  <a:gd name="T63" fmla="*/ 1 h 775"/>
                  <a:gd name="T64" fmla="*/ 1842 w 1874"/>
                  <a:gd name="T65" fmla="*/ 9 h 775"/>
                  <a:gd name="T66" fmla="*/ 1865 w 1874"/>
                  <a:gd name="T67" fmla="*/ 24 h 775"/>
                  <a:gd name="T68" fmla="*/ 1871 w 1874"/>
                  <a:gd name="T69" fmla="*/ 39 h 775"/>
                  <a:gd name="T70" fmla="*/ 1874 w 1874"/>
                  <a:gd name="T71" fmla="*/ 71 h 775"/>
                  <a:gd name="T72" fmla="*/ 1869 w 1874"/>
                  <a:gd name="T73" fmla="*/ 125 h 775"/>
                  <a:gd name="T74" fmla="*/ 1854 w 1874"/>
                  <a:gd name="T75" fmla="*/ 193 h 775"/>
                  <a:gd name="T76" fmla="*/ 1820 w 1874"/>
                  <a:gd name="T77" fmla="*/ 285 h 775"/>
                  <a:gd name="T78" fmla="*/ 1795 w 1874"/>
                  <a:gd name="T79" fmla="*/ 334 h 775"/>
                  <a:gd name="T80" fmla="*/ 1765 w 1874"/>
                  <a:gd name="T81" fmla="*/ 387 h 775"/>
                  <a:gd name="T82" fmla="*/ 1730 w 1874"/>
                  <a:gd name="T83" fmla="*/ 437 h 775"/>
                  <a:gd name="T84" fmla="*/ 1689 w 1874"/>
                  <a:gd name="T85" fmla="*/ 488 h 775"/>
                  <a:gd name="T86" fmla="*/ 1642 w 1874"/>
                  <a:gd name="T87" fmla="*/ 537 h 775"/>
                  <a:gd name="T88" fmla="*/ 1568 w 1874"/>
                  <a:gd name="T89" fmla="*/ 599 h 775"/>
                  <a:gd name="T90" fmla="*/ 1505 w 1874"/>
                  <a:gd name="T91" fmla="*/ 640 h 775"/>
                  <a:gd name="T92" fmla="*/ 1435 w 1874"/>
                  <a:gd name="T93" fmla="*/ 678 h 775"/>
                  <a:gd name="T94" fmla="*/ 1356 w 1874"/>
                  <a:gd name="T95" fmla="*/ 712 h 775"/>
                  <a:gd name="T96" fmla="*/ 1272 w 1874"/>
                  <a:gd name="T97" fmla="*/ 738 h 775"/>
                  <a:gd name="T98" fmla="*/ 1176 w 1874"/>
                  <a:gd name="T99" fmla="*/ 759 h 775"/>
                  <a:gd name="T100" fmla="*/ 1075 w 1874"/>
                  <a:gd name="T101" fmla="*/ 772 h 775"/>
                  <a:gd name="T102" fmla="*/ 963 w 1874"/>
                  <a:gd name="T103" fmla="*/ 775 h 77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874"/>
                  <a:gd name="T157" fmla="*/ 0 h 775"/>
                  <a:gd name="T158" fmla="*/ 1874 w 1874"/>
                  <a:gd name="T159" fmla="*/ 775 h 775"/>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874" h="775">
                    <a:moveTo>
                      <a:pt x="963" y="775"/>
                    </a:moveTo>
                    <a:lnTo>
                      <a:pt x="932" y="775"/>
                    </a:lnTo>
                    <a:lnTo>
                      <a:pt x="902" y="774"/>
                    </a:lnTo>
                    <a:lnTo>
                      <a:pt x="870" y="771"/>
                    </a:lnTo>
                    <a:lnTo>
                      <a:pt x="840" y="767"/>
                    </a:lnTo>
                    <a:lnTo>
                      <a:pt x="810" y="764"/>
                    </a:lnTo>
                    <a:lnTo>
                      <a:pt x="780" y="760"/>
                    </a:lnTo>
                    <a:lnTo>
                      <a:pt x="752" y="754"/>
                    </a:lnTo>
                    <a:lnTo>
                      <a:pt x="723" y="747"/>
                    </a:lnTo>
                    <a:lnTo>
                      <a:pt x="694" y="741"/>
                    </a:lnTo>
                    <a:lnTo>
                      <a:pt x="667" y="733"/>
                    </a:lnTo>
                    <a:lnTo>
                      <a:pt x="639" y="725"/>
                    </a:lnTo>
                    <a:lnTo>
                      <a:pt x="612" y="715"/>
                    </a:lnTo>
                    <a:lnTo>
                      <a:pt x="587" y="706"/>
                    </a:lnTo>
                    <a:lnTo>
                      <a:pt x="560" y="695"/>
                    </a:lnTo>
                    <a:lnTo>
                      <a:pt x="534" y="686"/>
                    </a:lnTo>
                    <a:lnTo>
                      <a:pt x="510" y="674"/>
                    </a:lnTo>
                    <a:lnTo>
                      <a:pt x="486" y="662"/>
                    </a:lnTo>
                    <a:lnTo>
                      <a:pt x="462" y="650"/>
                    </a:lnTo>
                    <a:lnTo>
                      <a:pt x="415" y="625"/>
                    </a:lnTo>
                    <a:lnTo>
                      <a:pt x="393" y="612"/>
                    </a:lnTo>
                    <a:lnTo>
                      <a:pt x="370" y="598"/>
                    </a:lnTo>
                    <a:lnTo>
                      <a:pt x="329" y="569"/>
                    </a:lnTo>
                    <a:lnTo>
                      <a:pt x="288" y="539"/>
                    </a:lnTo>
                    <a:lnTo>
                      <a:pt x="269" y="524"/>
                    </a:lnTo>
                    <a:lnTo>
                      <a:pt x="252" y="509"/>
                    </a:lnTo>
                    <a:lnTo>
                      <a:pt x="233" y="494"/>
                    </a:lnTo>
                    <a:lnTo>
                      <a:pt x="216" y="478"/>
                    </a:lnTo>
                    <a:lnTo>
                      <a:pt x="184" y="446"/>
                    </a:lnTo>
                    <a:lnTo>
                      <a:pt x="154" y="415"/>
                    </a:lnTo>
                    <a:lnTo>
                      <a:pt x="125" y="382"/>
                    </a:lnTo>
                    <a:lnTo>
                      <a:pt x="100" y="350"/>
                    </a:lnTo>
                    <a:lnTo>
                      <a:pt x="77" y="320"/>
                    </a:lnTo>
                    <a:lnTo>
                      <a:pt x="66" y="305"/>
                    </a:lnTo>
                    <a:lnTo>
                      <a:pt x="57" y="288"/>
                    </a:lnTo>
                    <a:lnTo>
                      <a:pt x="41" y="258"/>
                    </a:lnTo>
                    <a:lnTo>
                      <a:pt x="27" y="230"/>
                    </a:lnTo>
                    <a:lnTo>
                      <a:pt x="20" y="216"/>
                    </a:lnTo>
                    <a:lnTo>
                      <a:pt x="16" y="203"/>
                    </a:lnTo>
                    <a:lnTo>
                      <a:pt x="8" y="177"/>
                    </a:lnTo>
                    <a:lnTo>
                      <a:pt x="5" y="166"/>
                    </a:lnTo>
                    <a:lnTo>
                      <a:pt x="2" y="153"/>
                    </a:lnTo>
                    <a:lnTo>
                      <a:pt x="1" y="142"/>
                    </a:lnTo>
                    <a:lnTo>
                      <a:pt x="0" y="131"/>
                    </a:lnTo>
                    <a:lnTo>
                      <a:pt x="0" y="121"/>
                    </a:lnTo>
                    <a:lnTo>
                      <a:pt x="1" y="110"/>
                    </a:lnTo>
                    <a:lnTo>
                      <a:pt x="3" y="102"/>
                    </a:lnTo>
                    <a:lnTo>
                      <a:pt x="7" y="93"/>
                    </a:lnTo>
                    <a:lnTo>
                      <a:pt x="9" y="85"/>
                    </a:lnTo>
                    <a:lnTo>
                      <a:pt x="14" y="78"/>
                    </a:lnTo>
                    <a:lnTo>
                      <a:pt x="19" y="72"/>
                    </a:lnTo>
                    <a:lnTo>
                      <a:pt x="25" y="66"/>
                    </a:lnTo>
                    <a:lnTo>
                      <a:pt x="32" y="61"/>
                    </a:lnTo>
                    <a:lnTo>
                      <a:pt x="39" y="57"/>
                    </a:lnTo>
                    <a:lnTo>
                      <a:pt x="52" y="52"/>
                    </a:lnTo>
                    <a:lnTo>
                      <a:pt x="66" y="47"/>
                    </a:lnTo>
                    <a:lnTo>
                      <a:pt x="82" y="44"/>
                    </a:lnTo>
                    <a:lnTo>
                      <a:pt x="99" y="42"/>
                    </a:lnTo>
                    <a:lnTo>
                      <a:pt x="116" y="40"/>
                    </a:lnTo>
                    <a:lnTo>
                      <a:pt x="137" y="39"/>
                    </a:lnTo>
                    <a:lnTo>
                      <a:pt x="159" y="39"/>
                    </a:lnTo>
                    <a:lnTo>
                      <a:pt x="182" y="39"/>
                    </a:lnTo>
                    <a:lnTo>
                      <a:pt x="206" y="40"/>
                    </a:lnTo>
                    <a:lnTo>
                      <a:pt x="231" y="42"/>
                    </a:lnTo>
                    <a:lnTo>
                      <a:pt x="283" y="47"/>
                    </a:lnTo>
                    <a:lnTo>
                      <a:pt x="340" y="53"/>
                    </a:lnTo>
                    <a:lnTo>
                      <a:pt x="398" y="59"/>
                    </a:lnTo>
                    <a:lnTo>
                      <a:pt x="524" y="77"/>
                    </a:lnTo>
                    <a:lnTo>
                      <a:pt x="589" y="82"/>
                    </a:lnTo>
                    <a:lnTo>
                      <a:pt x="655" y="90"/>
                    </a:lnTo>
                    <a:lnTo>
                      <a:pt x="723" y="97"/>
                    </a:lnTo>
                    <a:lnTo>
                      <a:pt x="790" y="101"/>
                    </a:lnTo>
                    <a:lnTo>
                      <a:pt x="823" y="102"/>
                    </a:lnTo>
                    <a:lnTo>
                      <a:pt x="856" y="104"/>
                    </a:lnTo>
                    <a:lnTo>
                      <a:pt x="890" y="104"/>
                    </a:lnTo>
                    <a:lnTo>
                      <a:pt x="922" y="104"/>
                    </a:lnTo>
                    <a:lnTo>
                      <a:pt x="992" y="100"/>
                    </a:lnTo>
                    <a:lnTo>
                      <a:pt x="1029" y="99"/>
                    </a:lnTo>
                    <a:lnTo>
                      <a:pt x="1065" y="96"/>
                    </a:lnTo>
                    <a:lnTo>
                      <a:pt x="1102" y="93"/>
                    </a:lnTo>
                    <a:lnTo>
                      <a:pt x="1139" y="87"/>
                    </a:lnTo>
                    <a:lnTo>
                      <a:pt x="1175" y="83"/>
                    </a:lnTo>
                    <a:lnTo>
                      <a:pt x="1213" y="78"/>
                    </a:lnTo>
                    <a:lnTo>
                      <a:pt x="1288" y="67"/>
                    </a:lnTo>
                    <a:lnTo>
                      <a:pt x="1360" y="54"/>
                    </a:lnTo>
                    <a:lnTo>
                      <a:pt x="1501" y="32"/>
                    </a:lnTo>
                    <a:lnTo>
                      <a:pt x="1566" y="21"/>
                    </a:lnTo>
                    <a:lnTo>
                      <a:pt x="1596" y="15"/>
                    </a:lnTo>
                    <a:lnTo>
                      <a:pt x="1626" y="13"/>
                    </a:lnTo>
                    <a:lnTo>
                      <a:pt x="1656" y="8"/>
                    </a:lnTo>
                    <a:lnTo>
                      <a:pt x="1683" y="5"/>
                    </a:lnTo>
                    <a:lnTo>
                      <a:pt x="1708" y="3"/>
                    </a:lnTo>
                    <a:lnTo>
                      <a:pt x="1733" y="2"/>
                    </a:lnTo>
                    <a:lnTo>
                      <a:pt x="1755" y="0"/>
                    </a:lnTo>
                    <a:lnTo>
                      <a:pt x="1778" y="0"/>
                    </a:lnTo>
                    <a:lnTo>
                      <a:pt x="1797" y="1"/>
                    </a:lnTo>
                    <a:lnTo>
                      <a:pt x="1814" y="3"/>
                    </a:lnTo>
                    <a:lnTo>
                      <a:pt x="1828" y="6"/>
                    </a:lnTo>
                    <a:lnTo>
                      <a:pt x="1842" y="9"/>
                    </a:lnTo>
                    <a:lnTo>
                      <a:pt x="1853" y="15"/>
                    </a:lnTo>
                    <a:lnTo>
                      <a:pt x="1861" y="22"/>
                    </a:lnTo>
                    <a:lnTo>
                      <a:pt x="1865" y="24"/>
                    </a:lnTo>
                    <a:lnTo>
                      <a:pt x="1866" y="28"/>
                    </a:lnTo>
                    <a:lnTo>
                      <a:pt x="1869" y="35"/>
                    </a:lnTo>
                    <a:lnTo>
                      <a:pt x="1871" y="39"/>
                    </a:lnTo>
                    <a:lnTo>
                      <a:pt x="1872" y="45"/>
                    </a:lnTo>
                    <a:lnTo>
                      <a:pt x="1872" y="53"/>
                    </a:lnTo>
                    <a:lnTo>
                      <a:pt x="1874" y="71"/>
                    </a:lnTo>
                    <a:lnTo>
                      <a:pt x="1872" y="90"/>
                    </a:lnTo>
                    <a:lnTo>
                      <a:pt x="1871" y="112"/>
                    </a:lnTo>
                    <a:lnTo>
                      <a:pt x="1869" y="125"/>
                    </a:lnTo>
                    <a:lnTo>
                      <a:pt x="1868" y="137"/>
                    </a:lnTo>
                    <a:lnTo>
                      <a:pt x="1861" y="164"/>
                    </a:lnTo>
                    <a:lnTo>
                      <a:pt x="1854" y="193"/>
                    </a:lnTo>
                    <a:lnTo>
                      <a:pt x="1844" y="223"/>
                    </a:lnTo>
                    <a:lnTo>
                      <a:pt x="1833" y="253"/>
                    </a:lnTo>
                    <a:lnTo>
                      <a:pt x="1820" y="285"/>
                    </a:lnTo>
                    <a:lnTo>
                      <a:pt x="1813" y="302"/>
                    </a:lnTo>
                    <a:lnTo>
                      <a:pt x="1805" y="319"/>
                    </a:lnTo>
                    <a:lnTo>
                      <a:pt x="1795" y="334"/>
                    </a:lnTo>
                    <a:lnTo>
                      <a:pt x="1786" y="352"/>
                    </a:lnTo>
                    <a:lnTo>
                      <a:pt x="1777" y="369"/>
                    </a:lnTo>
                    <a:lnTo>
                      <a:pt x="1765" y="387"/>
                    </a:lnTo>
                    <a:lnTo>
                      <a:pt x="1754" y="403"/>
                    </a:lnTo>
                    <a:lnTo>
                      <a:pt x="1743" y="420"/>
                    </a:lnTo>
                    <a:lnTo>
                      <a:pt x="1730" y="437"/>
                    </a:lnTo>
                    <a:lnTo>
                      <a:pt x="1718" y="454"/>
                    </a:lnTo>
                    <a:lnTo>
                      <a:pt x="1704" y="471"/>
                    </a:lnTo>
                    <a:lnTo>
                      <a:pt x="1689" y="488"/>
                    </a:lnTo>
                    <a:lnTo>
                      <a:pt x="1674" y="503"/>
                    </a:lnTo>
                    <a:lnTo>
                      <a:pt x="1658" y="521"/>
                    </a:lnTo>
                    <a:lnTo>
                      <a:pt x="1642" y="537"/>
                    </a:lnTo>
                    <a:lnTo>
                      <a:pt x="1625" y="553"/>
                    </a:lnTo>
                    <a:lnTo>
                      <a:pt x="1589" y="583"/>
                    </a:lnTo>
                    <a:lnTo>
                      <a:pt x="1568" y="599"/>
                    </a:lnTo>
                    <a:lnTo>
                      <a:pt x="1548" y="613"/>
                    </a:lnTo>
                    <a:lnTo>
                      <a:pt x="1527" y="627"/>
                    </a:lnTo>
                    <a:lnTo>
                      <a:pt x="1505" y="640"/>
                    </a:lnTo>
                    <a:lnTo>
                      <a:pt x="1483" y="654"/>
                    </a:lnTo>
                    <a:lnTo>
                      <a:pt x="1459" y="667"/>
                    </a:lnTo>
                    <a:lnTo>
                      <a:pt x="1435" y="678"/>
                    </a:lnTo>
                    <a:lnTo>
                      <a:pt x="1411" y="691"/>
                    </a:lnTo>
                    <a:lnTo>
                      <a:pt x="1383" y="700"/>
                    </a:lnTo>
                    <a:lnTo>
                      <a:pt x="1356" y="712"/>
                    </a:lnTo>
                    <a:lnTo>
                      <a:pt x="1330" y="721"/>
                    </a:lnTo>
                    <a:lnTo>
                      <a:pt x="1302" y="731"/>
                    </a:lnTo>
                    <a:lnTo>
                      <a:pt x="1272" y="738"/>
                    </a:lnTo>
                    <a:lnTo>
                      <a:pt x="1242" y="746"/>
                    </a:lnTo>
                    <a:lnTo>
                      <a:pt x="1210" y="753"/>
                    </a:lnTo>
                    <a:lnTo>
                      <a:pt x="1176" y="759"/>
                    </a:lnTo>
                    <a:lnTo>
                      <a:pt x="1143" y="763"/>
                    </a:lnTo>
                    <a:lnTo>
                      <a:pt x="1110" y="767"/>
                    </a:lnTo>
                    <a:lnTo>
                      <a:pt x="1075" y="772"/>
                    </a:lnTo>
                    <a:lnTo>
                      <a:pt x="1039" y="774"/>
                    </a:lnTo>
                    <a:lnTo>
                      <a:pt x="1001" y="775"/>
                    </a:lnTo>
                    <a:lnTo>
                      <a:pt x="963" y="775"/>
                    </a:lnTo>
                    <a:close/>
                  </a:path>
                </a:pathLst>
              </a:custGeom>
              <a:solidFill>
                <a:srgbClr val="9C2833"/>
              </a:solidFill>
              <a:ln w="9525">
                <a:noFill/>
                <a:round/>
                <a:headEnd/>
                <a:tailEnd/>
              </a:ln>
            </p:spPr>
            <p:txBody>
              <a:bodyPr/>
              <a:lstStyle/>
              <a:p>
                <a:endParaRPr lang="ru-RU"/>
              </a:p>
            </p:txBody>
          </p:sp>
          <p:sp>
            <p:nvSpPr>
              <p:cNvPr id="163488" name="Freeform 515"/>
              <p:cNvSpPr>
                <a:spLocks/>
              </p:cNvSpPr>
              <p:nvPr/>
            </p:nvSpPr>
            <p:spPr bwMode="auto">
              <a:xfrm>
                <a:off x="2016" y="2502"/>
                <a:ext cx="1763" cy="731"/>
              </a:xfrm>
              <a:custGeom>
                <a:avLst/>
                <a:gdLst>
                  <a:gd name="T0" fmla="*/ 846 w 1763"/>
                  <a:gd name="T1" fmla="*/ 728 h 731"/>
                  <a:gd name="T2" fmla="*/ 760 w 1763"/>
                  <a:gd name="T3" fmla="*/ 720 h 731"/>
                  <a:gd name="T4" fmla="*/ 678 w 1763"/>
                  <a:gd name="T5" fmla="*/ 705 h 731"/>
                  <a:gd name="T6" fmla="*/ 574 w 1763"/>
                  <a:gd name="T7" fmla="*/ 675 h 731"/>
                  <a:gd name="T8" fmla="*/ 455 w 1763"/>
                  <a:gd name="T9" fmla="*/ 625 h 731"/>
                  <a:gd name="T10" fmla="*/ 348 w 1763"/>
                  <a:gd name="T11" fmla="*/ 563 h 731"/>
                  <a:gd name="T12" fmla="*/ 252 w 1763"/>
                  <a:gd name="T13" fmla="*/ 494 h 731"/>
                  <a:gd name="T14" fmla="*/ 171 w 1763"/>
                  <a:gd name="T15" fmla="*/ 421 h 731"/>
                  <a:gd name="T16" fmla="*/ 93 w 1763"/>
                  <a:gd name="T17" fmla="*/ 331 h 731"/>
                  <a:gd name="T18" fmla="*/ 38 w 1763"/>
                  <a:gd name="T19" fmla="*/ 245 h 731"/>
                  <a:gd name="T20" fmla="*/ 13 w 1763"/>
                  <a:gd name="T21" fmla="*/ 192 h 731"/>
                  <a:gd name="T22" fmla="*/ 1 w 1763"/>
                  <a:gd name="T23" fmla="*/ 145 h 731"/>
                  <a:gd name="T24" fmla="*/ 0 w 1763"/>
                  <a:gd name="T25" fmla="*/ 115 h 731"/>
                  <a:gd name="T26" fmla="*/ 4 w 1763"/>
                  <a:gd name="T27" fmla="*/ 89 h 731"/>
                  <a:gd name="T28" fmla="*/ 17 w 1763"/>
                  <a:gd name="T29" fmla="*/ 68 h 731"/>
                  <a:gd name="T30" fmla="*/ 36 w 1763"/>
                  <a:gd name="T31" fmla="*/ 55 h 731"/>
                  <a:gd name="T32" fmla="*/ 77 w 1763"/>
                  <a:gd name="T33" fmla="*/ 42 h 731"/>
                  <a:gd name="T34" fmla="*/ 170 w 1763"/>
                  <a:gd name="T35" fmla="*/ 38 h 731"/>
                  <a:gd name="T36" fmla="*/ 265 w 1763"/>
                  <a:gd name="T37" fmla="*/ 44 h 731"/>
                  <a:gd name="T38" fmla="*/ 492 w 1763"/>
                  <a:gd name="T39" fmla="*/ 67 h 731"/>
                  <a:gd name="T40" fmla="*/ 680 w 1763"/>
                  <a:gd name="T41" fmla="*/ 86 h 731"/>
                  <a:gd name="T42" fmla="*/ 837 w 1763"/>
                  <a:gd name="T43" fmla="*/ 91 h 731"/>
                  <a:gd name="T44" fmla="*/ 968 w 1763"/>
                  <a:gd name="T45" fmla="*/ 87 h 731"/>
                  <a:gd name="T46" fmla="*/ 1142 w 1763"/>
                  <a:gd name="T47" fmla="*/ 69 h 731"/>
                  <a:gd name="T48" fmla="*/ 1412 w 1763"/>
                  <a:gd name="T49" fmla="*/ 27 h 731"/>
                  <a:gd name="T50" fmla="*/ 1583 w 1763"/>
                  <a:gd name="T51" fmla="*/ 3 h 731"/>
                  <a:gd name="T52" fmla="*/ 1671 w 1763"/>
                  <a:gd name="T53" fmla="*/ 0 h 731"/>
                  <a:gd name="T54" fmla="*/ 1720 w 1763"/>
                  <a:gd name="T55" fmla="*/ 6 h 731"/>
                  <a:gd name="T56" fmla="*/ 1749 w 1763"/>
                  <a:gd name="T57" fmla="*/ 19 h 731"/>
                  <a:gd name="T58" fmla="*/ 1760 w 1763"/>
                  <a:gd name="T59" fmla="*/ 38 h 731"/>
                  <a:gd name="T60" fmla="*/ 1763 w 1763"/>
                  <a:gd name="T61" fmla="*/ 85 h 731"/>
                  <a:gd name="T62" fmla="*/ 1752 w 1763"/>
                  <a:gd name="T63" fmla="*/ 155 h 731"/>
                  <a:gd name="T64" fmla="*/ 1725 w 1763"/>
                  <a:gd name="T65" fmla="*/ 238 h 731"/>
                  <a:gd name="T66" fmla="*/ 1689 w 1763"/>
                  <a:gd name="T67" fmla="*/ 316 h 731"/>
                  <a:gd name="T68" fmla="*/ 1661 w 1763"/>
                  <a:gd name="T69" fmla="*/ 364 h 731"/>
                  <a:gd name="T70" fmla="*/ 1602 w 1763"/>
                  <a:gd name="T71" fmla="*/ 444 h 731"/>
                  <a:gd name="T72" fmla="*/ 1544 w 1763"/>
                  <a:gd name="T73" fmla="*/ 505 h 731"/>
                  <a:gd name="T74" fmla="*/ 1494 w 1763"/>
                  <a:gd name="T75" fmla="*/ 550 h 731"/>
                  <a:gd name="T76" fmla="*/ 1435 w 1763"/>
                  <a:gd name="T77" fmla="*/ 591 h 731"/>
                  <a:gd name="T78" fmla="*/ 1372 w 1763"/>
                  <a:gd name="T79" fmla="*/ 627 h 731"/>
                  <a:gd name="T80" fmla="*/ 1301 w 1763"/>
                  <a:gd name="T81" fmla="*/ 661 h 731"/>
                  <a:gd name="T82" fmla="*/ 1222 w 1763"/>
                  <a:gd name="T83" fmla="*/ 688 h 731"/>
                  <a:gd name="T84" fmla="*/ 1137 w 1763"/>
                  <a:gd name="T85" fmla="*/ 708 h 731"/>
                  <a:gd name="T86" fmla="*/ 1042 w 1763"/>
                  <a:gd name="T87" fmla="*/ 723 h 731"/>
                  <a:gd name="T88" fmla="*/ 940 w 1763"/>
                  <a:gd name="T89" fmla="*/ 729 h 73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763"/>
                  <a:gd name="T136" fmla="*/ 0 h 731"/>
                  <a:gd name="T137" fmla="*/ 1763 w 1763"/>
                  <a:gd name="T138" fmla="*/ 731 h 73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763" h="731">
                    <a:moveTo>
                      <a:pt x="904" y="731"/>
                    </a:moveTo>
                    <a:lnTo>
                      <a:pt x="874" y="729"/>
                    </a:lnTo>
                    <a:lnTo>
                      <a:pt x="846" y="728"/>
                    </a:lnTo>
                    <a:lnTo>
                      <a:pt x="818" y="726"/>
                    </a:lnTo>
                    <a:lnTo>
                      <a:pt x="789" y="724"/>
                    </a:lnTo>
                    <a:lnTo>
                      <a:pt x="760" y="720"/>
                    </a:lnTo>
                    <a:lnTo>
                      <a:pt x="732" y="715"/>
                    </a:lnTo>
                    <a:lnTo>
                      <a:pt x="705" y="709"/>
                    </a:lnTo>
                    <a:lnTo>
                      <a:pt x="678" y="705"/>
                    </a:lnTo>
                    <a:lnTo>
                      <a:pt x="651" y="698"/>
                    </a:lnTo>
                    <a:lnTo>
                      <a:pt x="626" y="690"/>
                    </a:lnTo>
                    <a:lnTo>
                      <a:pt x="574" y="675"/>
                    </a:lnTo>
                    <a:lnTo>
                      <a:pt x="525" y="655"/>
                    </a:lnTo>
                    <a:lnTo>
                      <a:pt x="478" y="636"/>
                    </a:lnTo>
                    <a:lnTo>
                      <a:pt x="455" y="625"/>
                    </a:lnTo>
                    <a:lnTo>
                      <a:pt x="433" y="612"/>
                    </a:lnTo>
                    <a:lnTo>
                      <a:pt x="389" y="588"/>
                    </a:lnTo>
                    <a:lnTo>
                      <a:pt x="348" y="563"/>
                    </a:lnTo>
                    <a:lnTo>
                      <a:pt x="308" y="536"/>
                    </a:lnTo>
                    <a:lnTo>
                      <a:pt x="271" y="507"/>
                    </a:lnTo>
                    <a:lnTo>
                      <a:pt x="252" y="494"/>
                    </a:lnTo>
                    <a:lnTo>
                      <a:pt x="235" y="479"/>
                    </a:lnTo>
                    <a:lnTo>
                      <a:pt x="202" y="451"/>
                    </a:lnTo>
                    <a:lnTo>
                      <a:pt x="171" y="421"/>
                    </a:lnTo>
                    <a:lnTo>
                      <a:pt x="142" y="391"/>
                    </a:lnTo>
                    <a:lnTo>
                      <a:pt x="117" y="361"/>
                    </a:lnTo>
                    <a:lnTo>
                      <a:pt x="93" y="331"/>
                    </a:lnTo>
                    <a:lnTo>
                      <a:pt x="72" y="301"/>
                    </a:lnTo>
                    <a:lnTo>
                      <a:pt x="53" y="273"/>
                    </a:lnTo>
                    <a:lnTo>
                      <a:pt x="38" y="245"/>
                    </a:lnTo>
                    <a:lnTo>
                      <a:pt x="25" y="218"/>
                    </a:lnTo>
                    <a:lnTo>
                      <a:pt x="19" y="205"/>
                    </a:lnTo>
                    <a:lnTo>
                      <a:pt x="13" y="192"/>
                    </a:lnTo>
                    <a:lnTo>
                      <a:pt x="9" y="179"/>
                    </a:lnTo>
                    <a:lnTo>
                      <a:pt x="6" y="168"/>
                    </a:lnTo>
                    <a:lnTo>
                      <a:pt x="1" y="145"/>
                    </a:lnTo>
                    <a:lnTo>
                      <a:pt x="0" y="134"/>
                    </a:lnTo>
                    <a:lnTo>
                      <a:pt x="0" y="125"/>
                    </a:lnTo>
                    <a:lnTo>
                      <a:pt x="0" y="115"/>
                    </a:lnTo>
                    <a:lnTo>
                      <a:pt x="1" y="106"/>
                    </a:lnTo>
                    <a:lnTo>
                      <a:pt x="2" y="96"/>
                    </a:lnTo>
                    <a:lnTo>
                      <a:pt x="4" y="89"/>
                    </a:lnTo>
                    <a:lnTo>
                      <a:pt x="7" y="82"/>
                    </a:lnTo>
                    <a:lnTo>
                      <a:pt x="12" y="74"/>
                    </a:lnTo>
                    <a:lnTo>
                      <a:pt x="17" y="68"/>
                    </a:lnTo>
                    <a:lnTo>
                      <a:pt x="23" y="63"/>
                    </a:lnTo>
                    <a:lnTo>
                      <a:pt x="30" y="59"/>
                    </a:lnTo>
                    <a:lnTo>
                      <a:pt x="36" y="55"/>
                    </a:lnTo>
                    <a:lnTo>
                      <a:pt x="48" y="48"/>
                    </a:lnTo>
                    <a:lnTo>
                      <a:pt x="61" y="46"/>
                    </a:lnTo>
                    <a:lnTo>
                      <a:pt x="77" y="42"/>
                    </a:lnTo>
                    <a:lnTo>
                      <a:pt x="92" y="40"/>
                    </a:lnTo>
                    <a:lnTo>
                      <a:pt x="129" y="38"/>
                    </a:lnTo>
                    <a:lnTo>
                      <a:pt x="170" y="38"/>
                    </a:lnTo>
                    <a:lnTo>
                      <a:pt x="216" y="39"/>
                    </a:lnTo>
                    <a:lnTo>
                      <a:pt x="240" y="40"/>
                    </a:lnTo>
                    <a:lnTo>
                      <a:pt x="265" y="44"/>
                    </a:lnTo>
                    <a:lnTo>
                      <a:pt x="319" y="48"/>
                    </a:lnTo>
                    <a:lnTo>
                      <a:pt x="374" y="55"/>
                    </a:lnTo>
                    <a:lnTo>
                      <a:pt x="492" y="67"/>
                    </a:lnTo>
                    <a:lnTo>
                      <a:pt x="554" y="75"/>
                    </a:lnTo>
                    <a:lnTo>
                      <a:pt x="618" y="79"/>
                    </a:lnTo>
                    <a:lnTo>
                      <a:pt x="680" y="86"/>
                    </a:lnTo>
                    <a:lnTo>
                      <a:pt x="744" y="88"/>
                    </a:lnTo>
                    <a:lnTo>
                      <a:pt x="805" y="91"/>
                    </a:lnTo>
                    <a:lnTo>
                      <a:pt x="837" y="91"/>
                    </a:lnTo>
                    <a:lnTo>
                      <a:pt x="867" y="91"/>
                    </a:lnTo>
                    <a:lnTo>
                      <a:pt x="933" y="89"/>
                    </a:lnTo>
                    <a:lnTo>
                      <a:pt x="968" y="87"/>
                    </a:lnTo>
                    <a:lnTo>
                      <a:pt x="1001" y="83"/>
                    </a:lnTo>
                    <a:lnTo>
                      <a:pt x="1071" y="76"/>
                    </a:lnTo>
                    <a:lnTo>
                      <a:pt x="1142" y="69"/>
                    </a:lnTo>
                    <a:lnTo>
                      <a:pt x="1211" y="57"/>
                    </a:lnTo>
                    <a:lnTo>
                      <a:pt x="1279" y="48"/>
                    </a:lnTo>
                    <a:lnTo>
                      <a:pt x="1412" y="27"/>
                    </a:lnTo>
                    <a:lnTo>
                      <a:pt x="1472" y="17"/>
                    </a:lnTo>
                    <a:lnTo>
                      <a:pt x="1531" y="10"/>
                    </a:lnTo>
                    <a:lnTo>
                      <a:pt x="1583" y="3"/>
                    </a:lnTo>
                    <a:lnTo>
                      <a:pt x="1630" y="0"/>
                    </a:lnTo>
                    <a:lnTo>
                      <a:pt x="1653" y="0"/>
                    </a:lnTo>
                    <a:lnTo>
                      <a:pt x="1671" y="0"/>
                    </a:lnTo>
                    <a:lnTo>
                      <a:pt x="1690" y="1"/>
                    </a:lnTo>
                    <a:lnTo>
                      <a:pt x="1706" y="3"/>
                    </a:lnTo>
                    <a:lnTo>
                      <a:pt x="1720" y="6"/>
                    </a:lnTo>
                    <a:lnTo>
                      <a:pt x="1733" y="9"/>
                    </a:lnTo>
                    <a:lnTo>
                      <a:pt x="1744" y="15"/>
                    </a:lnTo>
                    <a:lnTo>
                      <a:pt x="1749" y="19"/>
                    </a:lnTo>
                    <a:lnTo>
                      <a:pt x="1752" y="22"/>
                    </a:lnTo>
                    <a:lnTo>
                      <a:pt x="1756" y="28"/>
                    </a:lnTo>
                    <a:lnTo>
                      <a:pt x="1760" y="38"/>
                    </a:lnTo>
                    <a:lnTo>
                      <a:pt x="1762" y="50"/>
                    </a:lnTo>
                    <a:lnTo>
                      <a:pt x="1763" y="68"/>
                    </a:lnTo>
                    <a:lnTo>
                      <a:pt x="1763" y="85"/>
                    </a:lnTo>
                    <a:lnTo>
                      <a:pt x="1760" y="107"/>
                    </a:lnTo>
                    <a:lnTo>
                      <a:pt x="1757" y="129"/>
                    </a:lnTo>
                    <a:lnTo>
                      <a:pt x="1752" y="155"/>
                    </a:lnTo>
                    <a:lnTo>
                      <a:pt x="1745" y="181"/>
                    </a:lnTo>
                    <a:lnTo>
                      <a:pt x="1736" y="210"/>
                    </a:lnTo>
                    <a:lnTo>
                      <a:pt x="1725" y="238"/>
                    </a:lnTo>
                    <a:lnTo>
                      <a:pt x="1713" y="270"/>
                    </a:lnTo>
                    <a:lnTo>
                      <a:pt x="1697" y="300"/>
                    </a:lnTo>
                    <a:lnTo>
                      <a:pt x="1689" y="316"/>
                    </a:lnTo>
                    <a:lnTo>
                      <a:pt x="1680" y="332"/>
                    </a:lnTo>
                    <a:lnTo>
                      <a:pt x="1670" y="347"/>
                    </a:lnTo>
                    <a:lnTo>
                      <a:pt x="1661" y="364"/>
                    </a:lnTo>
                    <a:lnTo>
                      <a:pt x="1638" y="396"/>
                    </a:lnTo>
                    <a:lnTo>
                      <a:pt x="1615" y="428"/>
                    </a:lnTo>
                    <a:lnTo>
                      <a:pt x="1602" y="444"/>
                    </a:lnTo>
                    <a:lnTo>
                      <a:pt x="1588" y="460"/>
                    </a:lnTo>
                    <a:lnTo>
                      <a:pt x="1560" y="491"/>
                    </a:lnTo>
                    <a:lnTo>
                      <a:pt x="1544" y="505"/>
                    </a:lnTo>
                    <a:lnTo>
                      <a:pt x="1528" y="520"/>
                    </a:lnTo>
                    <a:lnTo>
                      <a:pt x="1511" y="535"/>
                    </a:lnTo>
                    <a:lnTo>
                      <a:pt x="1494" y="550"/>
                    </a:lnTo>
                    <a:lnTo>
                      <a:pt x="1475" y="564"/>
                    </a:lnTo>
                    <a:lnTo>
                      <a:pt x="1456" y="577"/>
                    </a:lnTo>
                    <a:lnTo>
                      <a:pt x="1435" y="591"/>
                    </a:lnTo>
                    <a:lnTo>
                      <a:pt x="1415" y="604"/>
                    </a:lnTo>
                    <a:lnTo>
                      <a:pt x="1394" y="616"/>
                    </a:lnTo>
                    <a:lnTo>
                      <a:pt x="1372" y="627"/>
                    </a:lnTo>
                    <a:lnTo>
                      <a:pt x="1348" y="638"/>
                    </a:lnTo>
                    <a:lnTo>
                      <a:pt x="1325" y="650"/>
                    </a:lnTo>
                    <a:lnTo>
                      <a:pt x="1301" y="661"/>
                    </a:lnTo>
                    <a:lnTo>
                      <a:pt x="1276" y="670"/>
                    </a:lnTo>
                    <a:lnTo>
                      <a:pt x="1248" y="680"/>
                    </a:lnTo>
                    <a:lnTo>
                      <a:pt x="1222" y="688"/>
                    </a:lnTo>
                    <a:lnTo>
                      <a:pt x="1195" y="695"/>
                    </a:lnTo>
                    <a:lnTo>
                      <a:pt x="1165" y="702"/>
                    </a:lnTo>
                    <a:lnTo>
                      <a:pt x="1137" y="708"/>
                    </a:lnTo>
                    <a:lnTo>
                      <a:pt x="1107" y="714"/>
                    </a:lnTo>
                    <a:lnTo>
                      <a:pt x="1075" y="720"/>
                    </a:lnTo>
                    <a:lnTo>
                      <a:pt x="1042" y="723"/>
                    </a:lnTo>
                    <a:lnTo>
                      <a:pt x="1008" y="726"/>
                    </a:lnTo>
                    <a:lnTo>
                      <a:pt x="976" y="729"/>
                    </a:lnTo>
                    <a:lnTo>
                      <a:pt x="940" y="729"/>
                    </a:lnTo>
                    <a:lnTo>
                      <a:pt x="904" y="731"/>
                    </a:lnTo>
                    <a:close/>
                  </a:path>
                </a:pathLst>
              </a:custGeom>
              <a:solidFill>
                <a:srgbClr val="A9303D"/>
              </a:solidFill>
              <a:ln w="9525">
                <a:noFill/>
                <a:round/>
                <a:headEnd/>
                <a:tailEnd/>
              </a:ln>
            </p:spPr>
            <p:txBody>
              <a:bodyPr/>
              <a:lstStyle/>
              <a:p>
                <a:endParaRPr lang="ru-RU"/>
              </a:p>
            </p:txBody>
          </p:sp>
          <p:sp>
            <p:nvSpPr>
              <p:cNvPr id="163489" name="Freeform 516"/>
              <p:cNvSpPr>
                <a:spLocks/>
              </p:cNvSpPr>
              <p:nvPr/>
            </p:nvSpPr>
            <p:spPr bwMode="auto">
              <a:xfrm>
                <a:off x="2069" y="2510"/>
                <a:ext cx="1654" cy="686"/>
              </a:xfrm>
              <a:custGeom>
                <a:avLst/>
                <a:gdLst>
                  <a:gd name="T0" fmla="*/ 792 w 1654"/>
                  <a:gd name="T1" fmla="*/ 685 h 686"/>
                  <a:gd name="T2" fmla="*/ 713 w 1654"/>
                  <a:gd name="T3" fmla="*/ 676 h 686"/>
                  <a:gd name="T4" fmla="*/ 635 w 1654"/>
                  <a:gd name="T5" fmla="*/ 661 h 686"/>
                  <a:gd name="T6" fmla="*/ 562 w 1654"/>
                  <a:gd name="T7" fmla="*/ 641 h 686"/>
                  <a:gd name="T8" fmla="*/ 469 w 1654"/>
                  <a:gd name="T9" fmla="*/ 607 h 686"/>
                  <a:gd name="T10" fmla="*/ 384 w 1654"/>
                  <a:gd name="T11" fmla="*/ 566 h 686"/>
                  <a:gd name="T12" fmla="*/ 288 w 1654"/>
                  <a:gd name="T13" fmla="*/ 504 h 686"/>
                  <a:gd name="T14" fmla="*/ 221 w 1654"/>
                  <a:gd name="T15" fmla="*/ 452 h 686"/>
                  <a:gd name="T16" fmla="*/ 160 w 1654"/>
                  <a:gd name="T17" fmla="*/ 397 h 686"/>
                  <a:gd name="T18" fmla="*/ 110 w 1654"/>
                  <a:gd name="T19" fmla="*/ 340 h 686"/>
                  <a:gd name="T20" fmla="*/ 67 w 1654"/>
                  <a:gd name="T21" fmla="*/ 285 h 686"/>
                  <a:gd name="T22" fmla="*/ 36 w 1654"/>
                  <a:gd name="T23" fmla="*/ 231 h 686"/>
                  <a:gd name="T24" fmla="*/ 7 w 1654"/>
                  <a:gd name="T25" fmla="*/ 158 h 686"/>
                  <a:gd name="T26" fmla="*/ 0 w 1654"/>
                  <a:gd name="T27" fmla="*/ 128 h 686"/>
                  <a:gd name="T28" fmla="*/ 2 w 1654"/>
                  <a:gd name="T29" fmla="*/ 99 h 686"/>
                  <a:gd name="T30" fmla="*/ 9 w 1654"/>
                  <a:gd name="T31" fmla="*/ 78 h 686"/>
                  <a:gd name="T32" fmla="*/ 23 w 1654"/>
                  <a:gd name="T33" fmla="*/ 60 h 686"/>
                  <a:gd name="T34" fmla="*/ 47 w 1654"/>
                  <a:gd name="T35" fmla="*/ 48 h 686"/>
                  <a:gd name="T36" fmla="*/ 88 w 1654"/>
                  <a:gd name="T37" fmla="*/ 38 h 686"/>
                  <a:gd name="T38" fmla="*/ 141 w 1654"/>
                  <a:gd name="T39" fmla="*/ 35 h 686"/>
                  <a:gd name="T40" fmla="*/ 250 w 1654"/>
                  <a:gd name="T41" fmla="*/ 39 h 686"/>
                  <a:gd name="T42" fmla="*/ 464 w 1654"/>
                  <a:gd name="T43" fmla="*/ 59 h 686"/>
                  <a:gd name="T44" fmla="*/ 697 w 1654"/>
                  <a:gd name="T45" fmla="*/ 78 h 686"/>
                  <a:gd name="T46" fmla="*/ 876 w 1654"/>
                  <a:gd name="T47" fmla="*/ 78 h 686"/>
                  <a:gd name="T48" fmla="*/ 1071 w 1654"/>
                  <a:gd name="T49" fmla="*/ 58 h 686"/>
                  <a:gd name="T50" fmla="*/ 1325 w 1654"/>
                  <a:gd name="T51" fmla="*/ 23 h 686"/>
                  <a:gd name="T52" fmla="*/ 1486 w 1654"/>
                  <a:gd name="T53" fmla="*/ 4 h 686"/>
                  <a:gd name="T54" fmla="*/ 1586 w 1654"/>
                  <a:gd name="T55" fmla="*/ 2 h 686"/>
                  <a:gd name="T56" fmla="*/ 1627 w 1654"/>
                  <a:gd name="T57" fmla="*/ 10 h 686"/>
                  <a:gd name="T58" fmla="*/ 1646 w 1654"/>
                  <a:gd name="T59" fmla="*/ 24 h 686"/>
                  <a:gd name="T60" fmla="*/ 1654 w 1654"/>
                  <a:gd name="T61" fmla="*/ 49 h 686"/>
                  <a:gd name="T62" fmla="*/ 1652 w 1654"/>
                  <a:gd name="T63" fmla="*/ 102 h 686"/>
                  <a:gd name="T64" fmla="*/ 1637 w 1654"/>
                  <a:gd name="T65" fmla="*/ 171 h 686"/>
                  <a:gd name="T66" fmla="*/ 1612 w 1654"/>
                  <a:gd name="T67" fmla="*/ 239 h 686"/>
                  <a:gd name="T68" fmla="*/ 1584 w 1654"/>
                  <a:gd name="T69" fmla="*/ 297 h 686"/>
                  <a:gd name="T70" fmla="*/ 1549 w 1654"/>
                  <a:gd name="T71" fmla="*/ 358 h 686"/>
                  <a:gd name="T72" fmla="*/ 1490 w 1654"/>
                  <a:gd name="T73" fmla="*/ 432 h 686"/>
                  <a:gd name="T74" fmla="*/ 1447 w 1654"/>
                  <a:gd name="T75" fmla="*/ 475 h 686"/>
                  <a:gd name="T76" fmla="*/ 1383 w 1654"/>
                  <a:gd name="T77" fmla="*/ 531 h 686"/>
                  <a:gd name="T78" fmla="*/ 1307 w 1654"/>
                  <a:gd name="T79" fmla="*/ 580 h 686"/>
                  <a:gd name="T80" fmla="*/ 1218 w 1654"/>
                  <a:gd name="T81" fmla="*/ 621 h 686"/>
                  <a:gd name="T82" fmla="*/ 1145 w 1654"/>
                  <a:gd name="T83" fmla="*/ 646 h 686"/>
                  <a:gd name="T84" fmla="*/ 1066 w 1654"/>
                  <a:gd name="T85" fmla="*/ 666 h 686"/>
                  <a:gd name="T86" fmla="*/ 976 w 1654"/>
                  <a:gd name="T87" fmla="*/ 680 h 686"/>
                  <a:gd name="T88" fmla="*/ 880 w 1654"/>
                  <a:gd name="T89" fmla="*/ 686 h 68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654"/>
                  <a:gd name="T136" fmla="*/ 0 h 686"/>
                  <a:gd name="T137" fmla="*/ 1654 w 1654"/>
                  <a:gd name="T138" fmla="*/ 686 h 68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654" h="686">
                    <a:moveTo>
                      <a:pt x="847" y="686"/>
                    </a:moveTo>
                    <a:lnTo>
                      <a:pt x="820" y="686"/>
                    </a:lnTo>
                    <a:lnTo>
                      <a:pt x="792" y="685"/>
                    </a:lnTo>
                    <a:lnTo>
                      <a:pt x="765" y="684"/>
                    </a:lnTo>
                    <a:lnTo>
                      <a:pt x="738" y="680"/>
                    </a:lnTo>
                    <a:lnTo>
                      <a:pt x="713" y="676"/>
                    </a:lnTo>
                    <a:lnTo>
                      <a:pt x="686" y="672"/>
                    </a:lnTo>
                    <a:lnTo>
                      <a:pt x="660" y="667"/>
                    </a:lnTo>
                    <a:lnTo>
                      <a:pt x="635" y="661"/>
                    </a:lnTo>
                    <a:lnTo>
                      <a:pt x="610" y="655"/>
                    </a:lnTo>
                    <a:lnTo>
                      <a:pt x="587" y="649"/>
                    </a:lnTo>
                    <a:lnTo>
                      <a:pt x="562" y="641"/>
                    </a:lnTo>
                    <a:lnTo>
                      <a:pt x="538" y="633"/>
                    </a:lnTo>
                    <a:lnTo>
                      <a:pt x="491" y="616"/>
                    </a:lnTo>
                    <a:lnTo>
                      <a:pt x="469" y="607"/>
                    </a:lnTo>
                    <a:lnTo>
                      <a:pt x="447" y="597"/>
                    </a:lnTo>
                    <a:lnTo>
                      <a:pt x="404" y="577"/>
                    </a:lnTo>
                    <a:lnTo>
                      <a:pt x="384" y="566"/>
                    </a:lnTo>
                    <a:lnTo>
                      <a:pt x="365" y="553"/>
                    </a:lnTo>
                    <a:lnTo>
                      <a:pt x="325" y="529"/>
                    </a:lnTo>
                    <a:lnTo>
                      <a:pt x="288" y="504"/>
                    </a:lnTo>
                    <a:lnTo>
                      <a:pt x="254" y="478"/>
                    </a:lnTo>
                    <a:lnTo>
                      <a:pt x="237" y="465"/>
                    </a:lnTo>
                    <a:lnTo>
                      <a:pt x="221" y="452"/>
                    </a:lnTo>
                    <a:lnTo>
                      <a:pt x="205" y="438"/>
                    </a:lnTo>
                    <a:lnTo>
                      <a:pt x="189" y="423"/>
                    </a:lnTo>
                    <a:lnTo>
                      <a:pt x="160" y="397"/>
                    </a:lnTo>
                    <a:lnTo>
                      <a:pt x="147" y="383"/>
                    </a:lnTo>
                    <a:lnTo>
                      <a:pt x="134" y="369"/>
                    </a:lnTo>
                    <a:lnTo>
                      <a:pt x="110" y="340"/>
                    </a:lnTo>
                    <a:lnTo>
                      <a:pt x="88" y="311"/>
                    </a:lnTo>
                    <a:lnTo>
                      <a:pt x="77" y="298"/>
                    </a:lnTo>
                    <a:lnTo>
                      <a:pt x="67" y="285"/>
                    </a:lnTo>
                    <a:lnTo>
                      <a:pt x="51" y="258"/>
                    </a:lnTo>
                    <a:lnTo>
                      <a:pt x="43" y="243"/>
                    </a:lnTo>
                    <a:lnTo>
                      <a:pt x="36" y="231"/>
                    </a:lnTo>
                    <a:lnTo>
                      <a:pt x="23" y="206"/>
                    </a:lnTo>
                    <a:lnTo>
                      <a:pt x="13" y="182"/>
                    </a:lnTo>
                    <a:lnTo>
                      <a:pt x="7" y="158"/>
                    </a:lnTo>
                    <a:lnTo>
                      <a:pt x="4" y="147"/>
                    </a:lnTo>
                    <a:lnTo>
                      <a:pt x="2" y="138"/>
                    </a:lnTo>
                    <a:lnTo>
                      <a:pt x="0" y="128"/>
                    </a:lnTo>
                    <a:lnTo>
                      <a:pt x="0" y="117"/>
                    </a:lnTo>
                    <a:lnTo>
                      <a:pt x="0" y="110"/>
                    </a:lnTo>
                    <a:lnTo>
                      <a:pt x="2" y="99"/>
                    </a:lnTo>
                    <a:lnTo>
                      <a:pt x="4" y="92"/>
                    </a:lnTo>
                    <a:lnTo>
                      <a:pt x="6" y="84"/>
                    </a:lnTo>
                    <a:lnTo>
                      <a:pt x="9" y="78"/>
                    </a:lnTo>
                    <a:lnTo>
                      <a:pt x="13" y="71"/>
                    </a:lnTo>
                    <a:lnTo>
                      <a:pt x="17" y="65"/>
                    </a:lnTo>
                    <a:lnTo>
                      <a:pt x="23" y="60"/>
                    </a:lnTo>
                    <a:lnTo>
                      <a:pt x="29" y="56"/>
                    </a:lnTo>
                    <a:lnTo>
                      <a:pt x="35" y="52"/>
                    </a:lnTo>
                    <a:lnTo>
                      <a:pt x="47" y="48"/>
                    </a:lnTo>
                    <a:lnTo>
                      <a:pt x="59" y="44"/>
                    </a:lnTo>
                    <a:lnTo>
                      <a:pt x="73" y="41"/>
                    </a:lnTo>
                    <a:lnTo>
                      <a:pt x="88" y="38"/>
                    </a:lnTo>
                    <a:lnTo>
                      <a:pt x="105" y="36"/>
                    </a:lnTo>
                    <a:lnTo>
                      <a:pt x="122" y="36"/>
                    </a:lnTo>
                    <a:lnTo>
                      <a:pt x="141" y="35"/>
                    </a:lnTo>
                    <a:lnTo>
                      <a:pt x="160" y="35"/>
                    </a:lnTo>
                    <a:lnTo>
                      <a:pt x="204" y="36"/>
                    </a:lnTo>
                    <a:lnTo>
                      <a:pt x="250" y="39"/>
                    </a:lnTo>
                    <a:lnTo>
                      <a:pt x="299" y="44"/>
                    </a:lnTo>
                    <a:lnTo>
                      <a:pt x="351" y="49"/>
                    </a:lnTo>
                    <a:lnTo>
                      <a:pt x="464" y="59"/>
                    </a:lnTo>
                    <a:lnTo>
                      <a:pt x="579" y="70"/>
                    </a:lnTo>
                    <a:lnTo>
                      <a:pt x="639" y="75"/>
                    </a:lnTo>
                    <a:lnTo>
                      <a:pt x="697" y="78"/>
                    </a:lnTo>
                    <a:lnTo>
                      <a:pt x="756" y="79"/>
                    </a:lnTo>
                    <a:lnTo>
                      <a:pt x="815" y="79"/>
                    </a:lnTo>
                    <a:lnTo>
                      <a:pt x="876" y="78"/>
                    </a:lnTo>
                    <a:lnTo>
                      <a:pt x="941" y="73"/>
                    </a:lnTo>
                    <a:lnTo>
                      <a:pt x="1005" y="67"/>
                    </a:lnTo>
                    <a:lnTo>
                      <a:pt x="1071" y="58"/>
                    </a:lnTo>
                    <a:lnTo>
                      <a:pt x="1137" y="50"/>
                    </a:lnTo>
                    <a:lnTo>
                      <a:pt x="1202" y="41"/>
                    </a:lnTo>
                    <a:lnTo>
                      <a:pt x="1325" y="23"/>
                    </a:lnTo>
                    <a:lnTo>
                      <a:pt x="1382" y="15"/>
                    </a:lnTo>
                    <a:lnTo>
                      <a:pt x="1436" y="8"/>
                    </a:lnTo>
                    <a:lnTo>
                      <a:pt x="1486" y="4"/>
                    </a:lnTo>
                    <a:lnTo>
                      <a:pt x="1531" y="1"/>
                    </a:lnTo>
                    <a:lnTo>
                      <a:pt x="1569" y="0"/>
                    </a:lnTo>
                    <a:lnTo>
                      <a:pt x="1586" y="2"/>
                    </a:lnTo>
                    <a:lnTo>
                      <a:pt x="1602" y="4"/>
                    </a:lnTo>
                    <a:lnTo>
                      <a:pt x="1614" y="6"/>
                    </a:lnTo>
                    <a:lnTo>
                      <a:pt x="1627" y="10"/>
                    </a:lnTo>
                    <a:lnTo>
                      <a:pt x="1636" y="17"/>
                    </a:lnTo>
                    <a:lnTo>
                      <a:pt x="1644" y="21"/>
                    </a:lnTo>
                    <a:lnTo>
                      <a:pt x="1646" y="24"/>
                    </a:lnTo>
                    <a:lnTo>
                      <a:pt x="1648" y="27"/>
                    </a:lnTo>
                    <a:lnTo>
                      <a:pt x="1651" y="36"/>
                    </a:lnTo>
                    <a:lnTo>
                      <a:pt x="1654" y="49"/>
                    </a:lnTo>
                    <a:lnTo>
                      <a:pt x="1654" y="64"/>
                    </a:lnTo>
                    <a:lnTo>
                      <a:pt x="1654" y="81"/>
                    </a:lnTo>
                    <a:lnTo>
                      <a:pt x="1652" y="102"/>
                    </a:lnTo>
                    <a:lnTo>
                      <a:pt x="1648" y="124"/>
                    </a:lnTo>
                    <a:lnTo>
                      <a:pt x="1643" y="146"/>
                    </a:lnTo>
                    <a:lnTo>
                      <a:pt x="1637" y="171"/>
                    </a:lnTo>
                    <a:lnTo>
                      <a:pt x="1629" y="198"/>
                    </a:lnTo>
                    <a:lnTo>
                      <a:pt x="1618" y="225"/>
                    </a:lnTo>
                    <a:lnTo>
                      <a:pt x="1612" y="239"/>
                    </a:lnTo>
                    <a:lnTo>
                      <a:pt x="1607" y="254"/>
                    </a:lnTo>
                    <a:lnTo>
                      <a:pt x="1593" y="284"/>
                    </a:lnTo>
                    <a:lnTo>
                      <a:pt x="1584" y="297"/>
                    </a:lnTo>
                    <a:lnTo>
                      <a:pt x="1575" y="314"/>
                    </a:lnTo>
                    <a:lnTo>
                      <a:pt x="1558" y="344"/>
                    </a:lnTo>
                    <a:lnTo>
                      <a:pt x="1549" y="358"/>
                    </a:lnTo>
                    <a:lnTo>
                      <a:pt x="1537" y="374"/>
                    </a:lnTo>
                    <a:lnTo>
                      <a:pt x="1515" y="404"/>
                    </a:lnTo>
                    <a:lnTo>
                      <a:pt x="1490" y="432"/>
                    </a:lnTo>
                    <a:lnTo>
                      <a:pt x="1476" y="446"/>
                    </a:lnTo>
                    <a:lnTo>
                      <a:pt x="1462" y="461"/>
                    </a:lnTo>
                    <a:lnTo>
                      <a:pt x="1447" y="475"/>
                    </a:lnTo>
                    <a:lnTo>
                      <a:pt x="1432" y="489"/>
                    </a:lnTo>
                    <a:lnTo>
                      <a:pt x="1400" y="516"/>
                    </a:lnTo>
                    <a:lnTo>
                      <a:pt x="1383" y="531"/>
                    </a:lnTo>
                    <a:lnTo>
                      <a:pt x="1364" y="543"/>
                    </a:lnTo>
                    <a:lnTo>
                      <a:pt x="1326" y="567"/>
                    </a:lnTo>
                    <a:lnTo>
                      <a:pt x="1307" y="580"/>
                    </a:lnTo>
                    <a:lnTo>
                      <a:pt x="1286" y="591"/>
                    </a:lnTo>
                    <a:lnTo>
                      <a:pt x="1242" y="611"/>
                    </a:lnTo>
                    <a:lnTo>
                      <a:pt x="1218" y="621"/>
                    </a:lnTo>
                    <a:lnTo>
                      <a:pt x="1195" y="630"/>
                    </a:lnTo>
                    <a:lnTo>
                      <a:pt x="1171" y="638"/>
                    </a:lnTo>
                    <a:lnTo>
                      <a:pt x="1145" y="646"/>
                    </a:lnTo>
                    <a:lnTo>
                      <a:pt x="1119" y="655"/>
                    </a:lnTo>
                    <a:lnTo>
                      <a:pt x="1092" y="661"/>
                    </a:lnTo>
                    <a:lnTo>
                      <a:pt x="1066" y="666"/>
                    </a:lnTo>
                    <a:lnTo>
                      <a:pt x="1036" y="672"/>
                    </a:lnTo>
                    <a:lnTo>
                      <a:pt x="1006" y="676"/>
                    </a:lnTo>
                    <a:lnTo>
                      <a:pt x="976" y="680"/>
                    </a:lnTo>
                    <a:lnTo>
                      <a:pt x="945" y="683"/>
                    </a:lnTo>
                    <a:lnTo>
                      <a:pt x="914" y="685"/>
                    </a:lnTo>
                    <a:lnTo>
                      <a:pt x="880" y="686"/>
                    </a:lnTo>
                    <a:lnTo>
                      <a:pt x="847" y="686"/>
                    </a:lnTo>
                    <a:close/>
                  </a:path>
                </a:pathLst>
              </a:custGeom>
              <a:solidFill>
                <a:srgbClr val="B73848"/>
              </a:solidFill>
              <a:ln w="9525">
                <a:noFill/>
                <a:round/>
                <a:headEnd/>
                <a:tailEnd/>
              </a:ln>
            </p:spPr>
            <p:txBody>
              <a:bodyPr/>
              <a:lstStyle/>
              <a:p>
                <a:endParaRPr lang="ru-RU"/>
              </a:p>
            </p:txBody>
          </p:sp>
          <p:sp>
            <p:nvSpPr>
              <p:cNvPr id="163490" name="Freeform 517"/>
              <p:cNvSpPr>
                <a:spLocks/>
              </p:cNvSpPr>
              <p:nvPr/>
            </p:nvSpPr>
            <p:spPr bwMode="auto">
              <a:xfrm>
                <a:off x="2123" y="2521"/>
                <a:ext cx="1543" cy="640"/>
              </a:xfrm>
              <a:custGeom>
                <a:avLst/>
                <a:gdLst>
                  <a:gd name="T0" fmla="*/ 737 w 1543"/>
                  <a:gd name="T1" fmla="*/ 638 h 640"/>
                  <a:gd name="T2" fmla="*/ 662 w 1543"/>
                  <a:gd name="T3" fmla="*/ 630 h 640"/>
                  <a:gd name="T4" fmla="*/ 591 w 1543"/>
                  <a:gd name="T5" fmla="*/ 617 h 640"/>
                  <a:gd name="T6" fmla="*/ 523 w 1543"/>
                  <a:gd name="T7" fmla="*/ 599 h 640"/>
                  <a:gd name="T8" fmla="*/ 415 w 1543"/>
                  <a:gd name="T9" fmla="*/ 557 h 640"/>
                  <a:gd name="T10" fmla="*/ 320 w 1543"/>
                  <a:gd name="T11" fmla="*/ 505 h 640"/>
                  <a:gd name="T12" fmla="*/ 268 w 1543"/>
                  <a:gd name="T13" fmla="*/ 470 h 640"/>
                  <a:gd name="T14" fmla="*/ 204 w 1543"/>
                  <a:gd name="T15" fmla="*/ 421 h 640"/>
                  <a:gd name="T16" fmla="*/ 136 w 1543"/>
                  <a:gd name="T17" fmla="*/ 357 h 640"/>
                  <a:gd name="T18" fmla="*/ 81 w 1543"/>
                  <a:gd name="T19" fmla="*/ 291 h 640"/>
                  <a:gd name="T20" fmla="*/ 32 w 1543"/>
                  <a:gd name="T21" fmla="*/ 216 h 640"/>
                  <a:gd name="T22" fmla="*/ 16 w 1543"/>
                  <a:gd name="T23" fmla="*/ 181 h 640"/>
                  <a:gd name="T24" fmla="*/ 4 w 1543"/>
                  <a:gd name="T25" fmla="*/ 139 h 640"/>
                  <a:gd name="T26" fmla="*/ 0 w 1543"/>
                  <a:gd name="T27" fmla="*/ 110 h 640"/>
                  <a:gd name="T28" fmla="*/ 3 w 1543"/>
                  <a:gd name="T29" fmla="*/ 86 h 640"/>
                  <a:gd name="T30" fmla="*/ 11 w 1543"/>
                  <a:gd name="T31" fmla="*/ 67 h 640"/>
                  <a:gd name="T32" fmla="*/ 25 w 1543"/>
                  <a:gd name="T33" fmla="*/ 53 h 640"/>
                  <a:gd name="T34" fmla="*/ 54 w 1543"/>
                  <a:gd name="T35" fmla="*/ 42 h 640"/>
                  <a:gd name="T36" fmla="*/ 114 w 1543"/>
                  <a:gd name="T37" fmla="*/ 32 h 640"/>
                  <a:gd name="T38" fmla="*/ 169 w 1543"/>
                  <a:gd name="T39" fmla="*/ 32 h 640"/>
                  <a:gd name="T40" fmla="*/ 280 w 1543"/>
                  <a:gd name="T41" fmla="*/ 37 h 640"/>
                  <a:gd name="T42" fmla="*/ 541 w 1543"/>
                  <a:gd name="T43" fmla="*/ 58 h 640"/>
                  <a:gd name="T44" fmla="*/ 705 w 1543"/>
                  <a:gd name="T45" fmla="*/ 66 h 640"/>
                  <a:gd name="T46" fmla="*/ 817 w 1543"/>
                  <a:gd name="T47" fmla="*/ 64 h 640"/>
                  <a:gd name="T48" fmla="*/ 999 w 1543"/>
                  <a:gd name="T49" fmla="*/ 48 h 640"/>
                  <a:gd name="T50" fmla="*/ 1290 w 1543"/>
                  <a:gd name="T51" fmla="*/ 11 h 640"/>
                  <a:gd name="T52" fmla="*/ 1409 w 1543"/>
                  <a:gd name="T53" fmla="*/ 0 h 640"/>
                  <a:gd name="T54" fmla="*/ 1464 w 1543"/>
                  <a:gd name="T55" fmla="*/ 0 h 640"/>
                  <a:gd name="T56" fmla="*/ 1507 w 1543"/>
                  <a:gd name="T57" fmla="*/ 6 h 640"/>
                  <a:gd name="T58" fmla="*/ 1527 w 1543"/>
                  <a:gd name="T59" fmla="*/ 14 h 640"/>
                  <a:gd name="T60" fmla="*/ 1539 w 1543"/>
                  <a:gd name="T61" fmla="*/ 26 h 640"/>
                  <a:gd name="T62" fmla="*/ 1543 w 1543"/>
                  <a:gd name="T63" fmla="*/ 60 h 640"/>
                  <a:gd name="T64" fmla="*/ 1539 w 1543"/>
                  <a:gd name="T65" fmla="*/ 115 h 640"/>
                  <a:gd name="T66" fmla="*/ 1519 w 1543"/>
                  <a:gd name="T67" fmla="*/ 185 h 640"/>
                  <a:gd name="T68" fmla="*/ 1498 w 1543"/>
                  <a:gd name="T69" fmla="*/ 236 h 640"/>
                  <a:gd name="T70" fmla="*/ 1453 w 1543"/>
                  <a:gd name="T71" fmla="*/ 321 h 640"/>
                  <a:gd name="T72" fmla="*/ 1389 w 1543"/>
                  <a:gd name="T73" fmla="*/ 403 h 640"/>
                  <a:gd name="T74" fmla="*/ 1349 w 1543"/>
                  <a:gd name="T75" fmla="*/ 445 h 640"/>
                  <a:gd name="T76" fmla="*/ 1305 w 1543"/>
                  <a:gd name="T77" fmla="*/ 482 h 640"/>
                  <a:gd name="T78" fmla="*/ 1235 w 1543"/>
                  <a:gd name="T79" fmla="*/ 530 h 640"/>
                  <a:gd name="T80" fmla="*/ 1179 w 1543"/>
                  <a:gd name="T81" fmla="*/ 560 h 640"/>
                  <a:gd name="T82" fmla="*/ 1113 w 1543"/>
                  <a:gd name="T83" fmla="*/ 587 h 640"/>
                  <a:gd name="T84" fmla="*/ 1042 w 1543"/>
                  <a:gd name="T85" fmla="*/ 609 h 640"/>
                  <a:gd name="T86" fmla="*/ 965 w 1543"/>
                  <a:gd name="T87" fmla="*/ 626 h 640"/>
                  <a:gd name="T88" fmla="*/ 880 w 1543"/>
                  <a:gd name="T89" fmla="*/ 636 h 640"/>
                  <a:gd name="T90" fmla="*/ 788 w 1543"/>
                  <a:gd name="T91" fmla="*/ 640 h 64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543"/>
                  <a:gd name="T139" fmla="*/ 0 h 640"/>
                  <a:gd name="T140" fmla="*/ 1543 w 1543"/>
                  <a:gd name="T141" fmla="*/ 640 h 640"/>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543" h="640">
                    <a:moveTo>
                      <a:pt x="788" y="640"/>
                    </a:moveTo>
                    <a:lnTo>
                      <a:pt x="762" y="640"/>
                    </a:lnTo>
                    <a:lnTo>
                      <a:pt x="737" y="638"/>
                    </a:lnTo>
                    <a:lnTo>
                      <a:pt x="713" y="636"/>
                    </a:lnTo>
                    <a:lnTo>
                      <a:pt x="687" y="634"/>
                    </a:lnTo>
                    <a:lnTo>
                      <a:pt x="662" y="630"/>
                    </a:lnTo>
                    <a:lnTo>
                      <a:pt x="638" y="627"/>
                    </a:lnTo>
                    <a:lnTo>
                      <a:pt x="614" y="623"/>
                    </a:lnTo>
                    <a:lnTo>
                      <a:pt x="591" y="617"/>
                    </a:lnTo>
                    <a:lnTo>
                      <a:pt x="567" y="612"/>
                    </a:lnTo>
                    <a:lnTo>
                      <a:pt x="544" y="605"/>
                    </a:lnTo>
                    <a:lnTo>
                      <a:pt x="523" y="599"/>
                    </a:lnTo>
                    <a:lnTo>
                      <a:pt x="501" y="591"/>
                    </a:lnTo>
                    <a:lnTo>
                      <a:pt x="458" y="576"/>
                    </a:lnTo>
                    <a:lnTo>
                      <a:pt x="415" y="557"/>
                    </a:lnTo>
                    <a:lnTo>
                      <a:pt x="375" y="537"/>
                    </a:lnTo>
                    <a:lnTo>
                      <a:pt x="337" y="516"/>
                    </a:lnTo>
                    <a:lnTo>
                      <a:pt x="320" y="505"/>
                    </a:lnTo>
                    <a:lnTo>
                      <a:pt x="301" y="494"/>
                    </a:lnTo>
                    <a:lnTo>
                      <a:pt x="284" y="482"/>
                    </a:lnTo>
                    <a:lnTo>
                      <a:pt x="268" y="470"/>
                    </a:lnTo>
                    <a:lnTo>
                      <a:pt x="234" y="447"/>
                    </a:lnTo>
                    <a:lnTo>
                      <a:pt x="219" y="434"/>
                    </a:lnTo>
                    <a:lnTo>
                      <a:pt x="204" y="421"/>
                    </a:lnTo>
                    <a:lnTo>
                      <a:pt x="174" y="396"/>
                    </a:lnTo>
                    <a:lnTo>
                      <a:pt x="149" y="368"/>
                    </a:lnTo>
                    <a:lnTo>
                      <a:pt x="136" y="357"/>
                    </a:lnTo>
                    <a:lnTo>
                      <a:pt x="124" y="344"/>
                    </a:lnTo>
                    <a:lnTo>
                      <a:pt x="102" y="317"/>
                    </a:lnTo>
                    <a:lnTo>
                      <a:pt x="81" y="291"/>
                    </a:lnTo>
                    <a:lnTo>
                      <a:pt x="62" y="265"/>
                    </a:lnTo>
                    <a:lnTo>
                      <a:pt x="46" y="239"/>
                    </a:lnTo>
                    <a:lnTo>
                      <a:pt x="32" y="216"/>
                    </a:lnTo>
                    <a:lnTo>
                      <a:pt x="27" y="203"/>
                    </a:lnTo>
                    <a:lnTo>
                      <a:pt x="21" y="192"/>
                    </a:lnTo>
                    <a:lnTo>
                      <a:pt x="16" y="181"/>
                    </a:lnTo>
                    <a:lnTo>
                      <a:pt x="13" y="170"/>
                    </a:lnTo>
                    <a:lnTo>
                      <a:pt x="4" y="148"/>
                    </a:lnTo>
                    <a:lnTo>
                      <a:pt x="4" y="139"/>
                    </a:lnTo>
                    <a:lnTo>
                      <a:pt x="2" y="128"/>
                    </a:lnTo>
                    <a:lnTo>
                      <a:pt x="0" y="119"/>
                    </a:lnTo>
                    <a:lnTo>
                      <a:pt x="0" y="110"/>
                    </a:lnTo>
                    <a:lnTo>
                      <a:pt x="0" y="102"/>
                    </a:lnTo>
                    <a:lnTo>
                      <a:pt x="2" y="94"/>
                    </a:lnTo>
                    <a:lnTo>
                      <a:pt x="3" y="86"/>
                    </a:lnTo>
                    <a:lnTo>
                      <a:pt x="4" y="80"/>
                    </a:lnTo>
                    <a:lnTo>
                      <a:pt x="8" y="72"/>
                    </a:lnTo>
                    <a:lnTo>
                      <a:pt x="11" y="67"/>
                    </a:lnTo>
                    <a:lnTo>
                      <a:pt x="15" y="61"/>
                    </a:lnTo>
                    <a:lnTo>
                      <a:pt x="21" y="56"/>
                    </a:lnTo>
                    <a:lnTo>
                      <a:pt x="25" y="53"/>
                    </a:lnTo>
                    <a:lnTo>
                      <a:pt x="32" y="49"/>
                    </a:lnTo>
                    <a:lnTo>
                      <a:pt x="43" y="45"/>
                    </a:lnTo>
                    <a:lnTo>
                      <a:pt x="54" y="42"/>
                    </a:lnTo>
                    <a:lnTo>
                      <a:pt x="68" y="39"/>
                    </a:lnTo>
                    <a:lnTo>
                      <a:pt x="82" y="36"/>
                    </a:lnTo>
                    <a:lnTo>
                      <a:pt x="114" y="32"/>
                    </a:lnTo>
                    <a:lnTo>
                      <a:pt x="131" y="32"/>
                    </a:lnTo>
                    <a:lnTo>
                      <a:pt x="150" y="32"/>
                    </a:lnTo>
                    <a:lnTo>
                      <a:pt x="169" y="32"/>
                    </a:lnTo>
                    <a:lnTo>
                      <a:pt x="190" y="32"/>
                    </a:lnTo>
                    <a:lnTo>
                      <a:pt x="233" y="34"/>
                    </a:lnTo>
                    <a:lnTo>
                      <a:pt x="280" y="37"/>
                    </a:lnTo>
                    <a:lnTo>
                      <a:pt x="329" y="41"/>
                    </a:lnTo>
                    <a:lnTo>
                      <a:pt x="432" y="50"/>
                    </a:lnTo>
                    <a:lnTo>
                      <a:pt x="541" y="58"/>
                    </a:lnTo>
                    <a:lnTo>
                      <a:pt x="596" y="63"/>
                    </a:lnTo>
                    <a:lnTo>
                      <a:pt x="652" y="65"/>
                    </a:lnTo>
                    <a:lnTo>
                      <a:pt x="705" y="66"/>
                    </a:lnTo>
                    <a:lnTo>
                      <a:pt x="759" y="66"/>
                    </a:lnTo>
                    <a:lnTo>
                      <a:pt x="789" y="66"/>
                    </a:lnTo>
                    <a:lnTo>
                      <a:pt x="817" y="64"/>
                    </a:lnTo>
                    <a:lnTo>
                      <a:pt x="877" y="61"/>
                    </a:lnTo>
                    <a:lnTo>
                      <a:pt x="938" y="55"/>
                    </a:lnTo>
                    <a:lnTo>
                      <a:pt x="999" y="48"/>
                    </a:lnTo>
                    <a:lnTo>
                      <a:pt x="1120" y="32"/>
                    </a:lnTo>
                    <a:lnTo>
                      <a:pt x="1236" y="17"/>
                    </a:lnTo>
                    <a:lnTo>
                      <a:pt x="1290" y="11"/>
                    </a:lnTo>
                    <a:lnTo>
                      <a:pt x="1340" y="5"/>
                    </a:lnTo>
                    <a:lnTo>
                      <a:pt x="1387" y="2"/>
                    </a:lnTo>
                    <a:lnTo>
                      <a:pt x="1409" y="0"/>
                    </a:lnTo>
                    <a:lnTo>
                      <a:pt x="1428" y="0"/>
                    </a:lnTo>
                    <a:lnTo>
                      <a:pt x="1447" y="0"/>
                    </a:lnTo>
                    <a:lnTo>
                      <a:pt x="1464" y="0"/>
                    </a:lnTo>
                    <a:lnTo>
                      <a:pt x="1479" y="1"/>
                    </a:lnTo>
                    <a:lnTo>
                      <a:pt x="1494" y="3"/>
                    </a:lnTo>
                    <a:lnTo>
                      <a:pt x="1507" y="6"/>
                    </a:lnTo>
                    <a:lnTo>
                      <a:pt x="1518" y="11"/>
                    </a:lnTo>
                    <a:lnTo>
                      <a:pt x="1522" y="12"/>
                    </a:lnTo>
                    <a:lnTo>
                      <a:pt x="1527" y="14"/>
                    </a:lnTo>
                    <a:lnTo>
                      <a:pt x="1530" y="17"/>
                    </a:lnTo>
                    <a:lnTo>
                      <a:pt x="1533" y="20"/>
                    </a:lnTo>
                    <a:lnTo>
                      <a:pt x="1539" y="26"/>
                    </a:lnTo>
                    <a:lnTo>
                      <a:pt x="1541" y="35"/>
                    </a:lnTo>
                    <a:lnTo>
                      <a:pt x="1543" y="46"/>
                    </a:lnTo>
                    <a:lnTo>
                      <a:pt x="1543" y="60"/>
                    </a:lnTo>
                    <a:lnTo>
                      <a:pt x="1543" y="77"/>
                    </a:lnTo>
                    <a:lnTo>
                      <a:pt x="1541" y="95"/>
                    </a:lnTo>
                    <a:lnTo>
                      <a:pt x="1539" y="115"/>
                    </a:lnTo>
                    <a:lnTo>
                      <a:pt x="1534" y="137"/>
                    </a:lnTo>
                    <a:lnTo>
                      <a:pt x="1528" y="161"/>
                    </a:lnTo>
                    <a:lnTo>
                      <a:pt x="1519" y="185"/>
                    </a:lnTo>
                    <a:lnTo>
                      <a:pt x="1510" y="210"/>
                    </a:lnTo>
                    <a:lnTo>
                      <a:pt x="1504" y="225"/>
                    </a:lnTo>
                    <a:lnTo>
                      <a:pt x="1498" y="236"/>
                    </a:lnTo>
                    <a:lnTo>
                      <a:pt x="1485" y="264"/>
                    </a:lnTo>
                    <a:lnTo>
                      <a:pt x="1469" y="292"/>
                    </a:lnTo>
                    <a:lnTo>
                      <a:pt x="1453" y="321"/>
                    </a:lnTo>
                    <a:lnTo>
                      <a:pt x="1434" y="347"/>
                    </a:lnTo>
                    <a:lnTo>
                      <a:pt x="1412" y="376"/>
                    </a:lnTo>
                    <a:lnTo>
                      <a:pt x="1389" y="403"/>
                    </a:lnTo>
                    <a:lnTo>
                      <a:pt x="1376" y="417"/>
                    </a:lnTo>
                    <a:lnTo>
                      <a:pt x="1363" y="430"/>
                    </a:lnTo>
                    <a:lnTo>
                      <a:pt x="1349" y="445"/>
                    </a:lnTo>
                    <a:lnTo>
                      <a:pt x="1335" y="456"/>
                    </a:lnTo>
                    <a:lnTo>
                      <a:pt x="1320" y="469"/>
                    </a:lnTo>
                    <a:lnTo>
                      <a:pt x="1305" y="482"/>
                    </a:lnTo>
                    <a:lnTo>
                      <a:pt x="1290" y="495"/>
                    </a:lnTo>
                    <a:lnTo>
                      <a:pt x="1271" y="506"/>
                    </a:lnTo>
                    <a:lnTo>
                      <a:pt x="1235" y="530"/>
                    </a:lnTo>
                    <a:lnTo>
                      <a:pt x="1218" y="539"/>
                    </a:lnTo>
                    <a:lnTo>
                      <a:pt x="1198" y="550"/>
                    </a:lnTo>
                    <a:lnTo>
                      <a:pt x="1179" y="560"/>
                    </a:lnTo>
                    <a:lnTo>
                      <a:pt x="1156" y="569"/>
                    </a:lnTo>
                    <a:lnTo>
                      <a:pt x="1136" y="579"/>
                    </a:lnTo>
                    <a:lnTo>
                      <a:pt x="1113" y="587"/>
                    </a:lnTo>
                    <a:lnTo>
                      <a:pt x="1090" y="595"/>
                    </a:lnTo>
                    <a:lnTo>
                      <a:pt x="1066" y="603"/>
                    </a:lnTo>
                    <a:lnTo>
                      <a:pt x="1042" y="609"/>
                    </a:lnTo>
                    <a:lnTo>
                      <a:pt x="1017" y="616"/>
                    </a:lnTo>
                    <a:lnTo>
                      <a:pt x="992" y="622"/>
                    </a:lnTo>
                    <a:lnTo>
                      <a:pt x="965" y="626"/>
                    </a:lnTo>
                    <a:lnTo>
                      <a:pt x="937" y="630"/>
                    </a:lnTo>
                    <a:lnTo>
                      <a:pt x="908" y="635"/>
                    </a:lnTo>
                    <a:lnTo>
                      <a:pt x="880" y="636"/>
                    </a:lnTo>
                    <a:lnTo>
                      <a:pt x="850" y="638"/>
                    </a:lnTo>
                    <a:lnTo>
                      <a:pt x="820" y="639"/>
                    </a:lnTo>
                    <a:lnTo>
                      <a:pt x="788" y="640"/>
                    </a:lnTo>
                    <a:close/>
                  </a:path>
                </a:pathLst>
              </a:custGeom>
              <a:solidFill>
                <a:srgbClr val="C44052"/>
              </a:solidFill>
              <a:ln w="9525">
                <a:noFill/>
                <a:round/>
                <a:headEnd/>
                <a:tailEnd/>
              </a:ln>
            </p:spPr>
            <p:txBody>
              <a:bodyPr/>
              <a:lstStyle/>
              <a:p>
                <a:endParaRPr lang="ru-RU"/>
              </a:p>
            </p:txBody>
          </p:sp>
          <p:sp>
            <p:nvSpPr>
              <p:cNvPr id="163491" name="Freeform 518"/>
              <p:cNvSpPr>
                <a:spLocks/>
              </p:cNvSpPr>
              <p:nvPr/>
            </p:nvSpPr>
            <p:spPr bwMode="auto">
              <a:xfrm>
                <a:off x="2177" y="2531"/>
                <a:ext cx="1435" cy="594"/>
              </a:xfrm>
              <a:custGeom>
                <a:avLst/>
                <a:gdLst>
                  <a:gd name="T0" fmla="*/ 706 w 1435"/>
                  <a:gd name="T1" fmla="*/ 594 h 594"/>
                  <a:gd name="T2" fmla="*/ 659 w 1435"/>
                  <a:gd name="T3" fmla="*/ 591 h 594"/>
                  <a:gd name="T4" fmla="*/ 613 w 1435"/>
                  <a:gd name="T5" fmla="*/ 585 h 594"/>
                  <a:gd name="T6" fmla="*/ 569 w 1435"/>
                  <a:gd name="T7" fmla="*/ 576 h 594"/>
                  <a:gd name="T8" fmla="*/ 503 w 1435"/>
                  <a:gd name="T9" fmla="*/ 561 h 594"/>
                  <a:gd name="T10" fmla="*/ 462 w 1435"/>
                  <a:gd name="T11" fmla="*/ 548 h 594"/>
                  <a:gd name="T12" fmla="*/ 404 w 1435"/>
                  <a:gd name="T13" fmla="*/ 525 h 594"/>
                  <a:gd name="T14" fmla="*/ 347 w 1435"/>
                  <a:gd name="T15" fmla="*/ 498 h 594"/>
                  <a:gd name="T16" fmla="*/ 279 w 1435"/>
                  <a:gd name="T17" fmla="*/ 457 h 594"/>
                  <a:gd name="T18" fmla="*/ 217 w 1435"/>
                  <a:gd name="T19" fmla="*/ 413 h 594"/>
                  <a:gd name="T20" fmla="*/ 189 w 1435"/>
                  <a:gd name="T21" fmla="*/ 391 h 594"/>
                  <a:gd name="T22" fmla="*/ 136 w 1435"/>
                  <a:gd name="T23" fmla="*/ 343 h 594"/>
                  <a:gd name="T24" fmla="*/ 93 w 1435"/>
                  <a:gd name="T25" fmla="*/ 294 h 594"/>
                  <a:gd name="T26" fmla="*/ 57 w 1435"/>
                  <a:gd name="T27" fmla="*/ 247 h 594"/>
                  <a:gd name="T28" fmla="*/ 34 w 1435"/>
                  <a:gd name="T29" fmla="*/ 212 h 594"/>
                  <a:gd name="T30" fmla="*/ 23 w 1435"/>
                  <a:gd name="T31" fmla="*/ 190 h 594"/>
                  <a:gd name="T32" fmla="*/ 10 w 1435"/>
                  <a:gd name="T33" fmla="*/ 159 h 594"/>
                  <a:gd name="T34" fmla="*/ 1 w 1435"/>
                  <a:gd name="T35" fmla="*/ 120 h 594"/>
                  <a:gd name="T36" fmla="*/ 0 w 1435"/>
                  <a:gd name="T37" fmla="*/ 96 h 594"/>
                  <a:gd name="T38" fmla="*/ 1 w 1435"/>
                  <a:gd name="T39" fmla="*/ 81 h 594"/>
                  <a:gd name="T40" fmla="*/ 6 w 1435"/>
                  <a:gd name="T41" fmla="*/ 69 h 594"/>
                  <a:gd name="T42" fmla="*/ 14 w 1435"/>
                  <a:gd name="T43" fmla="*/ 58 h 594"/>
                  <a:gd name="T44" fmla="*/ 23 w 1435"/>
                  <a:gd name="T45" fmla="*/ 49 h 594"/>
                  <a:gd name="T46" fmla="*/ 39 w 1435"/>
                  <a:gd name="T47" fmla="*/ 42 h 594"/>
                  <a:gd name="T48" fmla="*/ 62 w 1435"/>
                  <a:gd name="T49" fmla="*/ 37 h 594"/>
                  <a:gd name="T50" fmla="*/ 105 w 1435"/>
                  <a:gd name="T51" fmla="*/ 30 h 594"/>
                  <a:gd name="T52" fmla="*/ 175 w 1435"/>
                  <a:gd name="T53" fmla="*/ 29 h 594"/>
                  <a:gd name="T54" fmla="*/ 259 w 1435"/>
                  <a:gd name="T55" fmla="*/ 32 h 594"/>
                  <a:gd name="T56" fmla="*/ 401 w 1435"/>
                  <a:gd name="T57" fmla="*/ 41 h 594"/>
                  <a:gd name="T58" fmla="*/ 553 w 1435"/>
                  <a:gd name="T59" fmla="*/ 52 h 594"/>
                  <a:gd name="T60" fmla="*/ 655 w 1435"/>
                  <a:gd name="T61" fmla="*/ 55 h 594"/>
                  <a:gd name="T62" fmla="*/ 759 w 1435"/>
                  <a:gd name="T63" fmla="*/ 51 h 594"/>
                  <a:gd name="T64" fmla="*/ 871 w 1435"/>
                  <a:gd name="T65" fmla="*/ 43 h 594"/>
                  <a:gd name="T66" fmla="*/ 1041 w 1435"/>
                  <a:gd name="T67" fmla="*/ 26 h 594"/>
                  <a:gd name="T68" fmla="*/ 1197 w 1435"/>
                  <a:gd name="T69" fmla="*/ 8 h 594"/>
                  <a:gd name="T70" fmla="*/ 1287 w 1435"/>
                  <a:gd name="T71" fmla="*/ 0 h 594"/>
                  <a:gd name="T72" fmla="*/ 1327 w 1435"/>
                  <a:gd name="T73" fmla="*/ 0 h 594"/>
                  <a:gd name="T74" fmla="*/ 1360 w 1435"/>
                  <a:gd name="T75" fmla="*/ 0 h 594"/>
                  <a:gd name="T76" fmla="*/ 1389 w 1435"/>
                  <a:gd name="T77" fmla="*/ 5 h 594"/>
                  <a:gd name="T78" fmla="*/ 1411 w 1435"/>
                  <a:gd name="T79" fmla="*/ 11 h 594"/>
                  <a:gd name="T80" fmla="*/ 1426 w 1435"/>
                  <a:gd name="T81" fmla="*/ 20 h 594"/>
                  <a:gd name="T82" fmla="*/ 1428 w 1435"/>
                  <a:gd name="T83" fmla="*/ 25 h 594"/>
                  <a:gd name="T84" fmla="*/ 1434 w 1435"/>
                  <a:gd name="T85" fmla="*/ 44 h 594"/>
                  <a:gd name="T86" fmla="*/ 1434 w 1435"/>
                  <a:gd name="T87" fmla="*/ 72 h 594"/>
                  <a:gd name="T88" fmla="*/ 1429 w 1435"/>
                  <a:gd name="T89" fmla="*/ 107 h 594"/>
                  <a:gd name="T90" fmla="*/ 1417 w 1435"/>
                  <a:gd name="T91" fmla="*/ 149 h 594"/>
                  <a:gd name="T92" fmla="*/ 1402 w 1435"/>
                  <a:gd name="T93" fmla="*/ 196 h 594"/>
                  <a:gd name="T94" fmla="*/ 1378 w 1435"/>
                  <a:gd name="T95" fmla="*/ 245 h 594"/>
                  <a:gd name="T96" fmla="*/ 1348 w 1435"/>
                  <a:gd name="T97" fmla="*/ 298 h 594"/>
                  <a:gd name="T98" fmla="*/ 1312 w 1435"/>
                  <a:gd name="T99" fmla="*/ 348 h 594"/>
                  <a:gd name="T100" fmla="*/ 1265 w 1435"/>
                  <a:gd name="T101" fmla="*/ 399 h 594"/>
                  <a:gd name="T102" fmla="*/ 1225 w 1435"/>
                  <a:gd name="T103" fmla="*/ 435 h 594"/>
                  <a:gd name="T104" fmla="*/ 1179 w 1435"/>
                  <a:gd name="T105" fmla="*/ 470 h 594"/>
                  <a:gd name="T106" fmla="*/ 1111 w 1435"/>
                  <a:gd name="T107" fmla="*/ 511 h 594"/>
                  <a:gd name="T108" fmla="*/ 1032 w 1435"/>
                  <a:gd name="T109" fmla="*/ 545 h 594"/>
                  <a:gd name="T110" fmla="*/ 989 w 1435"/>
                  <a:gd name="T111" fmla="*/ 558 h 594"/>
                  <a:gd name="T112" fmla="*/ 943 w 1435"/>
                  <a:gd name="T113" fmla="*/ 571 h 594"/>
                  <a:gd name="T114" fmla="*/ 894 w 1435"/>
                  <a:gd name="T115" fmla="*/ 581 h 594"/>
                  <a:gd name="T116" fmla="*/ 842 w 1435"/>
                  <a:gd name="T117" fmla="*/ 587 h 594"/>
                  <a:gd name="T118" fmla="*/ 789 w 1435"/>
                  <a:gd name="T119" fmla="*/ 592 h 594"/>
                  <a:gd name="T120" fmla="*/ 729 w 1435"/>
                  <a:gd name="T121" fmla="*/ 594 h 59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435"/>
                  <a:gd name="T184" fmla="*/ 0 h 594"/>
                  <a:gd name="T185" fmla="*/ 1435 w 1435"/>
                  <a:gd name="T186" fmla="*/ 594 h 59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435" h="594">
                    <a:moveTo>
                      <a:pt x="729" y="594"/>
                    </a:moveTo>
                    <a:lnTo>
                      <a:pt x="706" y="594"/>
                    </a:lnTo>
                    <a:lnTo>
                      <a:pt x="682" y="592"/>
                    </a:lnTo>
                    <a:lnTo>
                      <a:pt x="659" y="591"/>
                    </a:lnTo>
                    <a:lnTo>
                      <a:pt x="635" y="587"/>
                    </a:lnTo>
                    <a:lnTo>
                      <a:pt x="613" y="585"/>
                    </a:lnTo>
                    <a:lnTo>
                      <a:pt x="590" y="581"/>
                    </a:lnTo>
                    <a:lnTo>
                      <a:pt x="569" y="576"/>
                    </a:lnTo>
                    <a:lnTo>
                      <a:pt x="546" y="572"/>
                    </a:lnTo>
                    <a:lnTo>
                      <a:pt x="503" y="561"/>
                    </a:lnTo>
                    <a:lnTo>
                      <a:pt x="483" y="555"/>
                    </a:lnTo>
                    <a:lnTo>
                      <a:pt x="462" y="548"/>
                    </a:lnTo>
                    <a:lnTo>
                      <a:pt x="423" y="533"/>
                    </a:lnTo>
                    <a:lnTo>
                      <a:pt x="404" y="525"/>
                    </a:lnTo>
                    <a:lnTo>
                      <a:pt x="385" y="517"/>
                    </a:lnTo>
                    <a:lnTo>
                      <a:pt x="347" y="498"/>
                    </a:lnTo>
                    <a:lnTo>
                      <a:pt x="312" y="479"/>
                    </a:lnTo>
                    <a:lnTo>
                      <a:pt x="279" y="457"/>
                    </a:lnTo>
                    <a:lnTo>
                      <a:pt x="247" y="437"/>
                    </a:lnTo>
                    <a:lnTo>
                      <a:pt x="217" y="413"/>
                    </a:lnTo>
                    <a:lnTo>
                      <a:pt x="200" y="402"/>
                    </a:lnTo>
                    <a:lnTo>
                      <a:pt x="189" y="391"/>
                    </a:lnTo>
                    <a:lnTo>
                      <a:pt x="161" y="367"/>
                    </a:lnTo>
                    <a:lnTo>
                      <a:pt x="136" y="343"/>
                    </a:lnTo>
                    <a:lnTo>
                      <a:pt x="114" y="319"/>
                    </a:lnTo>
                    <a:lnTo>
                      <a:pt x="93" y="294"/>
                    </a:lnTo>
                    <a:lnTo>
                      <a:pt x="74" y="270"/>
                    </a:lnTo>
                    <a:lnTo>
                      <a:pt x="57" y="247"/>
                    </a:lnTo>
                    <a:lnTo>
                      <a:pt x="42" y="223"/>
                    </a:lnTo>
                    <a:lnTo>
                      <a:pt x="34" y="212"/>
                    </a:lnTo>
                    <a:lnTo>
                      <a:pt x="30" y="201"/>
                    </a:lnTo>
                    <a:lnTo>
                      <a:pt x="23" y="190"/>
                    </a:lnTo>
                    <a:lnTo>
                      <a:pt x="19" y="178"/>
                    </a:lnTo>
                    <a:lnTo>
                      <a:pt x="10" y="159"/>
                    </a:lnTo>
                    <a:lnTo>
                      <a:pt x="4" y="138"/>
                    </a:lnTo>
                    <a:lnTo>
                      <a:pt x="1" y="120"/>
                    </a:lnTo>
                    <a:lnTo>
                      <a:pt x="0" y="103"/>
                    </a:lnTo>
                    <a:lnTo>
                      <a:pt x="0" y="96"/>
                    </a:lnTo>
                    <a:lnTo>
                      <a:pt x="1" y="88"/>
                    </a:lnTo>
                    <a:lnTo>
                      <a:pt x="1" y="81"/>
                    </a:lnTo>
                    <a:lnTo>
                      <a:pt x="4" y="75"/>
                    </a:lnTo>
                    <a:lnTo>
                      <a:pt x="6" y="69"/>
                    </a:lnTo>
                    <a:lnTo>
                      <a:pt x="10" y="62"/>
                    </a:lnTo>
                    <a:lnTo>
                      <a:pt x="14" y="58"/>
                    </a:lnTo>
                    <a:lnTo>
                      <a:pt x="19" y="53"/>
                    </a:lnTo>
                    <a:lnTo>
                      <a:pt x="23" y="49"/>
                    </a:lnTo>
                    <a:lnTo>
                      <a:pt x="30" y="47"/>
                    </a:lnTo>
                    <a:lnTo>
                      <a:pt x="39" y="42"/>
                    </a:lnTo>
                    <a:lnTo>
                      <a:pt x="50" y="39"/>
                    </a:lnTo>
                    <a:lnTo>
                      <a:pt x="62" y="37"/>
                    </a:lnTo>
                    <a:lnTo>
                      <a:pt x="75" y="34"/>
                    </a:lnTo>
                    <a:lnTo>
                      <a:pt x="105" y="30"/>
                    </a:lnTo>
                    <a:lnTo>
                      <a:pt x="139" y="29"/>
                    </a:lnTo>
                    <a:lnTo>
                      <a:pt x="175" y="29"/>
                    </a:lnTo>
                    <a:lnTo>
                      <a:pt x="216" y="30"/>
                    </a:lnTo>
                    <a:lnTo>
                      <a:pt x="259" y="32"/>
                    </a:lnTo>
                    <a:lnTo>
                      <a:pt x="305" y="35"/>
                    </a:lnTo>
                    <a:lnTo>
                      <a:pt x="401" y="41"/>
                    </a:lnTo>
                    <a:lnTo>
                      <a:pt x="503" y="48"/>
                    </a:lnTo>
                    <a:lnTo>
                      <a:pt x="553" y="52"/>
                    </a:lnTo>
                    <a:lnTo>
                      <a:pt x="604" y="53"/>
                    </a:lnTo>
                    <a:lnTo>
                      <a:pt x="655" y="55"/>
                    </a:lnTo>
                    <a:lnTo>
                      <a:pt x="705" y="55"/>
                    </a:lnTo>
                    <a:lnTo>
                      <a:pt x="759" y="51"/>
                    </a:lnTo>
                    <a:lnTo>
                      <a:pt x="815" y="48"/>
                    </a:lnTo>
                    <a:lnTo>
                      <a:pt x="871" y="43"/>
                    </a:lnTo>
                    <a:lnTo>
                      <a:pt x="928" y="38"/>
                    </a:lnTo>
                    <a:lnTo>
                      <a:pt x="1041" y="26"/>
                    </a:lnTo>
                    <a:lnTo>
                      <a:pt x="1148" y="13"/>
                    </a:lnTo>
                    <a:lnTo>
                      <a:pt x="1197" y="8"/>
                    </a:lnTo>
                    <a:lnTo>
                      <a:pt x="1245" y="3"/>
                    </a:lnTo>
                    <a:lnTo>
                      <a:pt x="1287" y="0"/>
                    </a:lnTo>
                    <a:lnTo>
                      <a:pt x="1308" y="0"/>
                    </a:lnTo>
                    <a:lnTo>
                      <a:pt x="1327" y="0"/>
                    </a:lnTo>
                    <a:lnTo>
                      <a:pt x="1345" y="0"/>
                    </a:lnTo>
                    <a:lnTo>
                      <a:pt x="1360" y="0"/>
                    </a:lnTo>
                    <a:lnTo>
                      <a:pt x="1375" y="1"/>
                    </a:lnTo>
                    <a:lnTo>
                      <a:pt x="1389" y="5"/>
                    </a:lnTo>
                    <a:lnTo>
                      <a:pt x="1400" y="7"/>
                    </a:lnTo>
                    <a:lnTo>
                      <a:pt x="1411" y="11"/>
                    </a:lnTo>
                    <a:lnTo>
                      <a:pt x="1419" y="14"/>
                    </a:lnTo>
                    <a:lnTo>
                      <a:pt x="1426" y="20"/>
                    </a:lnTo>
                    <a:lnTo>
                      <a:pt x="1427" y="22"/>
                    </a:lnTo>
                    <a:lnTo>
                      <a:pt x="1428" y="25"/>
                    </a:lnTo>
                    <a:lnTo>
                      <a:pt x="1432" y="33"/>
                    </a:lnTo>
                    <a:lnTo>
                      <a:pt x="1434" y="44"/>
                    </a:lnTo>
                    <a:lnTo>
                      <a:pt x="1435" y="57"/>
                    </a:lnTo>
                    <a:lnTo>
                      <a:pt x="1434" y="72"/>
                    </a:lnTo>
                    <a:lnTo>
                      <a:pt x="1432" y="88"/>
                    </a:lnTo>
                    <a:lnTo>
                      <a:pt x="1429" y="107"/>
                    </a:lnTo>
                    <a:lnTo>
                      <a:pt x="1424" y="127"/>
                    </a:lnTo>
                    <a:lnTo>
                      <a:pt x="1417" y="149"/>
                    </a:lnTo>
                    <a:lnTo>
                      <a:pt x="1411" y="172"/>
                    </a:lnTo>
                    <a:lnTo>
                      <a:pt x="1402" y="196"/>
                    </a:lnTo>
                    <a:lnTo>
                      <a:pt x="1391" y="221"/>
                    </a:lnTo>
                    <a:lnTo>
                      <a:pt x="1378" y="245"/>
                    </a:lnTo>
                    <a:lnTo>
                      <a:pt x="1366" y="271"/>
                    </a:lnTo>
                    <a:lnTo>
                      <a:pt x="1348" y="298"/>
                    </a:lnTo>
                    <a:lnTo>
                      <a:pt x="1331" y="323"/>
                    </a:lnTo>
                    <a:lnTo>
                      <a:pt x="1312" y="348"/>
                    </a:lnTo>
                    <a:lnTo>
                      <a:pt x="1290" y="375"/>
                    </a:lnTo>
                    <a:lnTo>
                      <a:pt x="1265" y="399"/>
                    </a:lnTo>
                    <a:lnTo>
                      <a:pt x="1239" y="425"/>
                    </a:lnTo>
                    <a:lnTo>
                      <a:pt x="1225" y="435"/>
                    </a:lnTo>
                    <a:lnTo>
                      <a:pt x="1211" y="448"/>
                    </a:lnTo>
                    <a:lnTo>
                      <a:pt x="1179" y="470"/>
                    </a:lnTo>
                    <a:lnTo>
                      <a:pt x="1146" y="491"/>
                    </a:lnTo>
                    <a:lnTo>
                      <a:pt x="1111" y="511"/>
                    </a:lnTo>
                    <a:lnTo>
                      <a:pt x="1073" y="528"/>
                    </a:lnTo>
                    <a:lnTo>
                      <a:pt x="1032" y="545"/>
                    </a:lnTo>
                    <a:lnTo>
                      <a:pt x="1011" y="552"/>
                    </a:lnTo>
                    <a:lnTo>
                      <a:pt x="989" y="558"/>
                    </a:lnTo>
                    <a:lnTo>
                      <a:pt x="966" y="564"/>
                    </a:lnTo>
                    <a:lnTo>
                      <a:pt x="943" y="571"/>
                    </a:lnTo>
                    <a:lnTo>
                      <a:pt x="918" y="576"/>
                    </a:lnTo>
                    <a:lnTo>
                      <a:pt x="894" y="581"/>
                    </a:lnTo>
                    <a:lnTo>
                      <a:pt x="869" y="584"/>
                    </a:lnTo>
                    <a:lnTo>
                      <a:pt x="842" y="587"/>
                    </a:lnTo>
                    <a:lnTo>
                      <a:pt x="815" y="590"/>
                    </a:lnTo>
                    <a:lnTo>
                      <a:pt x="789" y="592"/>
                    </a:lnTo>
                    <a:lnTo>
                      <a:pt x="760" y="594"/>
                    </a:lnTo>
                    <a:lnTo>
                      <a:pt x="729" y="594"/>
                    </a:lnTo>
                    <a:close/>
                  </a:path>
                </a:pathLst>
              </a:custGeom>
              <a:solidFill>
                <a:srgbClr val="D2485C"/>
              </a:solidFill>
              <a:ln w="9525">
                <a:noFill/>
                <a:round/>
                <a:headEnd/>
                <a:tailEnd/>
              </a:ln>
            </p:spPr>
            <p:txBody>
              <a:bodyPr/>
              <a:lstStyle/>
              <a:p>
                <a:endParaRPr lang="ru-RU"/>
              </a:p>
            </p:txBody>
          </p:sp>
          <p:sp>
            <p:nvSpPr>
              <p:cNvPr id="163492" name="Freeform 519"/>
              <p:cNvSpPr>
                <a:spLocks/>
              </p:cNvSpPr>
              <p:nvPr/>
            </p:nvSpPr>
            <p:spPr bwMode="auto">
              <a:xfrm>
                <a:off x="2230" y="2540"/>
                <a:ext cx="1326" cy="548"/>
              </a:xfrm>
              <a:custGeom>
                <a:avLst/>
                <a:gdLst>
                  <a:gd name="T0" fmla="*/ 650 w 1326"/>
                  <a:gd name="T1" fmla="*/ 548 h 548"/>
                  <a:gd name="T2" fmla="*/ 607 w 1326"/>
                  <a:gd name="T3" fmla="*/ 545 h 548"/>
                  <a:gd name="T4" fmla="*/ 565 w 1326"/>
                  <a:gd name="T5" fmla="*/ 540 h 548"/>
                  <a:gd name="T6" fmla="*/ 524 w 1326"/>
                  <a:gd name="T7" fmla="*/ 533 h 548"/>
                  <a:gd name="T8" fmla="*/ 464 w 1326"/>
                  <a:gd name="T9" fmla="*/ 518 h 548"/>
                  <a:gd name="T10" fmla="*/ 389 w 1326"/>
                  <a:gd name="T11" fmla="*/ 494 h 548"/>
                  <a:gd name="T12" fmla="*/ 354 w 1326"/>
                  <a:gd name="T13" fmla="*/ 478 h 548"/>
                  <a:gd name="T14" fmla="*/ 287 w 1326"/>
                  <a:gd name="T15" fmla="*/ 444 h 548"/>
                  <a:gd name="T16" fmla="*/ 227 w 1326"/>
                  <a:gd name="T17" fmla="*/ 404 h 548"/>
                  <a:gd name="T18" fmla="*/ 174 w 1326"/>
                  <a:gd name="T19" fmla="*/ 362 h 548"/>
                  <a:gd name="T20" fmla="*/ 126 w 1326"/>
                  <a:gd name="T21" fmla="*/ 318 h 548"/>
                  <a:gd name="T22" fmla="*/ 85 w 1326"/>
                  <a:gd name="T23" fmla="*/ 274 h 548"/>
                  <a:gd name="T24" fmla="*/ 53 w 1326"/>
                  <a:gd name="T25" fmla="*/ 229 h 548"/>
                  <a:gd name="T26" fmla="*/ 27 w 1326"/>
                  <a:gd name="T27" fmla="*/ 188 h 548"/>
                  <a:gd name="T28" fmla="*/ 10 w 1326"/>
                  <a:gd name="T29" fmla="*/ 149 h 548"/>
                  <a:gd name="T30" fmla="*/ 2 w 1326"/>
                  <a:gd name="T31" fmla="*/ 121 h 548"/>
                  <a:gd name="T32" fmla="*/ 0 w 1326"/>
                  <a:gd name="T33" fmla="*/ 98 h 548"/>
                  <a:gd name="T34" fmla="*/ 0 w 1326"/>
                  <a:gd name="T35" fmla="*/ 84 h 548"/>
                  <a:gd name="T36" fmla="*/ 7 w 1326"/>
                  <a:gd name="T37" fmla="*/ 65 h 548"/>
                  <a:gd name="T38" fmla="*/ 13 w 1326"/>
                  <a:gd name="T39" fmla="*/ 56 h 548"/>
                  <a:gd name="T40" fmla="*/ 23 w 1326"/>
                  <a:gd name="T41" fmla="*/ 48 h 548"/>
                  <a:gd name="T42" fmla="*/ 37 w 1326"/>
                  <a:gd name="T43" fmla="*/ 41 h 548"/>
                  <a:gd name="T44" fmla="*/ 70 w 1326"/>
                  <a:gd name="T45" fmla="*/ 33 h 548"/>
                  <a:gd name="T46" fmla="*/ 98 w 1326"/>
                  <a:gd name="T47" fmla="*/ 31 h 548"/>
                  <a:gd name="T48" fmla="*/ 164 w 1326"/>
                  <a:gd name="T49" fmla="*/ 27 h 548"/>
                  <a:gd name="T50" fmla="*/ 241 w 1326"/>
                  <a:gd name="T51" fmla="*/ 29 h 548"/>
                  <a:gd name="T52" fmla="*/ 371 w 1326"/>
                  <a:gd name="T53" fmla="*/ 34 h 548"/>
                  <a:gd name="T54" fmla="*/ 465 w 1326"/>
                  <a:gd name="T55" fmla="*/ 39 h 548"/>
                  <a:gd name="T56" fmla="*/ 606 w 1326"/>
                  <a:gd name="T57" fmla="*/ 43 h 548"/>
                  <a:gd name="T58" fmla="*/ 702 w 1326"/>
                  <a:gd name="T59" fmla="*/ 41 h 548"/>
                  <a:gd name="T60" fmla="*/ 859 w 1326"/>
                  <a:gd name="T61" fmla="*/ 30 h 548"/>
                  <a:gd name="T62" fmla="*/ 1062 w 1326"/>
                  <a:gd name="T63" fmla="*/ 9 h 548"/>
                  <a:gd name="T64" fmla="*/ 1150 w 1326"/>
                  <a:gd name="T65" fmla="*/ 1 h 548"/>
                  <a:gd name="T66" fmla="*/ 1191 w 1326"/>
                  <a:gd name="T67" fmla="*/ 0 h 548"/>
                  <a:gd name="T68" fmla="*/ 1258 w 1326"/>
                  <a:gd name="T69" fmla="*/ 1 h 548"/>
                  <a:gd name="T70" fmla="*/ 1283 w 1326"/>
                  <a:gd name="T71" fmla="*/ 6 h 548"/>
                  <a:gd name="T72" fmla="*/ 1304 w 1326"/>
                  <a:gd name="T73" fmla="*/ 12 h 548"/>
                  <a:gd name="T74" fmla="*/ 1318 w 1326"/>
                  <a:gd name="T75" fmla="*/ 20 h 548"/>
                  <a:gd name="T76" fmla="*/ 1323 w 1326"/>
                  <a:gd name="T77" fmla="*/ 29 h 548"/>
                  <a:gd name="T78" fmla="*/ 1326 w 1326"/>
                  <a:gd name="T79" fmla="*/ 42 h 548"/>
                  <a:gd name="T80" fmla="*/ 1324 w 1326"/>
                  <a:gd name="T81" fmla="*/ 68 h 548"/>
                  <a:gd name="T82" fmla="*/ 1321 w 1326"/>
                  <a:gd name="T83" fmla="*/ 92 h 548"/>
                  <a:gd name="T84" fmla="*/ 1316 w 1326"/>
                  <a:gd name="T85" fmla="*/ 119 h 548"/>
                  <a:gd name="T86" fmla="*/ 1304 w 1326"/>
                  <a:gd name="T87" fmla="*/ 160 h 548"/>
                  <a:gd name="T88" fmla="*/ 1285 w 1326"/>
                  <a:gd name="T89" fmla="*/ 206 h 548"/>
                  <a:gd name="T90" fmla="*/ 1261 w 1326"/>
                  <a:gd name="T91" fmla="*/ 251 h 548"/>
                  <a:gd name="T92" fmla="*/ 1230 w 1326"/>
                  <a:gd name="T93" fmla="*/ 300 h 548"/>
                  <a:gd name="T94" fmla="*/ 1190 w 1326"/>
                  <a:gd name="T95" fmla="*/ 347 h 548"/>
                  <a:gd name="T96" fmla="*/ 1145 w 1326"/>
                  <a:gd name="T97" fmla="*/ 393 h 548"/>
                  <a:gd name="T98" fmla="*/ 1117 w 1326"/>
                  <a:gd name="T99" fmla="*/ 414 h 548"/>
                  <a:gd name="T100" fmla="*/ 1089 w 1326"/>
                  <a:gd name="T101" fmla="*/ 434 h 548"/>
                  <a:gd name="T102" fmla="*/ 1025 w 1326"/>
                  <a:gd name="T103" fmla="*/ 472 h 548"/>
                  <a:gd name="T104" fmla="*/ 989 w 1326"/>
                  <a:gd name="T105" fmla="*/ 489 h 548"/>
                  <a:gd name="T106" fmla="*/ 932 w 1326"/>
                  <a:gd name="T107" fmla="*/ 510 h 548"/>
                  <a:gd name="T108" fmla="*/ 891 w 1326"/>
                  <a:gd name="T109" fmla="*/ 523 h 548"/>
                  <a:gd name="T110" fmla="*/ 846 w 1326"/>
                  <a:gd name="T111" fmla="*/ 532 h 548"/>
                  <a:gd name="T112" fmla="*/ 801 w 1326"/>
                  <a:gd name="T113" fmla="*/ 540 h 548"/>
                  <a:gd name="T114" fmla="*/ 752 w 1326"/>
                  <a:gd name="T115" fmla="*/ 545 h 548"/>
                  <a:gd name="T116" fmla="*/ 699 w 1326"/>
                  <a:gd name="T117" fmla="*/ 548 h 54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26"/>
                  <a:gd name="T178" fmla="*/ 0 h 548"/>
                  <a:gd name="T179" fmla="*/ 1326 w 1326"/>
                  <a:gd name="T180" fmla="*/ 548 h 54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26" h="548">
                    <a:moveTo>
                      <a:pt x="673" y="548"/>
                    </a:moveTo>
                    <a:lnTo>
                      <a:pt x="650" y="548"/>
                    </a:lnTo>
                    <a:lnTo>
                      <a:pt x="628" y="546"/>
                    </a:lnTo>
                    <a:lnTo>
                      <a:pt x="607" y="545"/>
                    </a:lnTo>
                    <a:lnTo>
                      <a:pt x="586" y="544"/>
                    </a:lnTo>
                    <a:lnTo>
                      <a:pt x="565" y="540"/>
                    </a:lnTo>
                    <a:lnTo>
                      <a:pt x="545" y="537"/>
                    </a:lnTo>
                    <a:lnTo>
                      <a:pt x="524" y="533"/>
                    </a:lnTo>
                    <a:lnTo>
                      <a:pt x="503" y="529"/>
                    </a:lnTo>
                    <a:lnTo>
                      <a:pt x="464" y="518"/>
                    </a:lnTo>
                    <a:lnTo>
                      <a:pt x="426" y="506"/>
                    </a:lnTo>
                    <a:lnTo>
                      <a:pt x="389" y="494"/>
                    </a:lnTo>
                    <a:lnTo>
                      <a:pt x="372" y="486"/>
                    </a:lnTo>
                    <a:lnTo>
                      <a:pt x="354" y="478"/>
                    </a:lnTo>
                    <a:lnTo>
                      <a:pt x="319" y="461"/>
                    </a:lnTo>
                    <a:lnTo>
                      <a:pt x="287" y="444"/>
                    </a:lnTo>
                    <a:lnTo>
                      <a:pt x="256" y="425"/>
                    </a:lnTo>
                    <a:lnTo>
                      <a:pt x="227" y="404"/>
                    </a:lnTo>
                    <a:lnTo>
                      <a:pt x="199" y="384"/>
                    </a:lnTo>
                    <a:lnTo>
                      <a:pt x="174" y="362"/>
                    </a:lnTo>
                    <a:lnTo>
                      <a:pt x="148" y="340"/>
                    </a:lnTo>
                    <a:lnTo>
                      <a:pt x="126" y="318"/>
                    </a:lnTo>
                    <a:lnTo>
                      <a:pt x="106" y="296"/>
                    </a:lnTo>
                    <a:lnTo>
                      <a:pt x="85" y="274"/>
                    </a:lnTo>
                    <a:lnTo>
                      <a:pt x="67" y="252"/>
                    </a:lnTo>
                    <a:lnTo>
                      <a:pt x="53" y="229"/>
                    </a:lnTo>
                    <a:lnTo>
                      <a:pt x="39" y="208"/>
                    </a:lnTo>
                    <a:lnTo>
                      <a:pt x="27" y="188"/>
                    </a:lnTo>
                    <a:lnTo>
                      <a:pt x="18" y="167"/>
                    </a:lnTo>
                    <a:lnTo>
                      <a:pt x="10" y="149"/>
                    </a:lnTo>
                    <a:lnTo>
                      <a:pt x="6" y="130"/>
                    </a:lnTo>
                    <a:lnTo>
                      <a:pt x="2" y="121"/>
                    </a:lnTo>
                    <a:lnTo>
                      <a:pt x="2" y="112"/>
                    </a:lnTo>
                    <a:lnTo>
                      <a:pt x="0" y="98"/>
                    </a:lnTo>
                    <a:lnTo>
                      <a:pt x="0" y="90"/>
                    </a:lnTo>
                    <a:lnTo>
                      <a:pt x="0" y="84"/>
                    </a:lnTo>
                    <a:lnTo>
                      <a:pt x="6" y="71"/>
                    </a:lnTo>
                    <a:lnTo>
                      <a:pt x="7" y="65"/>
                    </a:lnTo>
                    <a:lnTo>
                      <a:pt x="10" y="61"/>
                    </a:lnTo>
                    <a:lnTo>
                      <a:pt x="13" y="56"/>
                    </a:lnTo>
                    <a:lnTo>
                      <a:pt x="18" y="52"/>
                    </a:lnTo>
                    <a:lnTo>
                      <a:pt x="23" y="48"/>
                    </a:lnTo>
                    <a:lnTo>
                      <a:pt x="29" y="44"/>
                    </a:lnTo>
                    <a:lnTo>
                      <a:pt x="37" y="41"/>
                    </a:lnTo>
                    <a:lnTo>
                      <a:pt x="48" y="38"/>
                    </a:lnTo>
                    <a:lnTo>
                      <a:pt x="70" y="33"/>
                    </a:lnTo>
                    <a:lnTo>
                      <a:pt x="85" y="31"/>
                    </a:lnTo>
                    <a:lnTo>
                      <a:pt x="98" y="31"/>
                    </a:lnTo>
                    <a:lnTo>
                      <a:pt x="129" y="29"/>
                    </a:lnTo>
                    <a:lnTo>
                      <a:pt x="164" y="27"/>
                    </a:lnTo>
                    <a:lnTo>
                      <a:pt x="200" y="27"/>
                    </a:lnTo>
                    <a:lnTo>
                      <a:pt x="241" y="29"/>
                    </a:lnTo>
                    <a:lnTo>
                      <a:pt x="283" y="30"/>
                    </a:lnTo>
                    <a:lnTo>
                      <a:pt x="371" y="34"/>
                    </a:lnTo>
                    <a:lnTo>
                      <a:pt x="417" y="38"/>
                    </a:lnTo>
                    <a:lnTo>
                      <a:pt x="465" y="39"/>
                    </a:lnTo>
                    <a:lnTo>
                      <a:pt x="559" y="42"/>
                    </a:lnTo>
                    <a:lnTo>
                      <a:pt x="606" y="43"/>
                    </a:lnTo>
                    <a:lnTo>
                      <a:pt x="653" y="43"/>
                    </a:lnTo>
                    <a:lnTo>
                      <a:pt x="702" y="41"/>
                    </a:lnTo>
                    <a:lnTo>
                      <a:pt x="753" y="39"/>
                    </a:lnTo>
                    <a:lnTo>
                      <a:pt x="859" y="30"/>
                    </a:lnTo>
                    <a:lnTo>
                      <a:pt x="962" y="20"/>
                    </a:lnTo>
                    <a:lnTo>
                      <a:pt x="1062" y="9"/>
                    </a:lnTo>
                    <a:lnTo>
                      <a:pt x="1107" y="5"/>
                    </a:lnTo>
                    <a:lnTo>
                      <a:pt x="1150" y="1"/>
                    </a:lnTo>
                    <a:lnTo>
                      <a:pt x="1171" y="1"/>
                    </a:lnTo>
                    <a:lnTo>
                      <a:pt x="1191" y="0"/>
                    </a:lnTo>
                    <a:lnTo>
                      <a:pt x="1226" y="0"/>
                    </a:lnTo>
                    <a:lnTo>
                      <a:pt x="1258" y="1"/>
                    </a:lnTo>
                    <a:lnTo>
                      <a:pt x="1270" y="3"/>
                    </a:lnTo>
                    <a:lnTo>
                      <a:pt x="1283" y="6"/>
                    </a:lnTo>
                    <a:lnTo>
                      <a:pt x="1294" y="8"/>
                    </a:lnTo>
                    <a:lnTo>
                      <a:pt x="1304" y="12"/>
                    </a:lnTo>
                    <a:lnTo>
                      <a:pt x="1312" y="16"/>
                    </a:lnTo>
                    <a:lnTo>
                      <a:pt x="1318" y="20"/>
                    </a:lnTo>
                    <a:lnTo>
                      <a:pt x="1321" y="25"/>
                    </a:lnTo>
                    <a:lnTo>
                      <a:pt x="1323" y="29"/>
                    </a:lnTo>
                    <a:lnTo>
                      <a:pt x="1324" y="33"/>
                    </a:lnTo>
                    <a:lnTo>
                      <a:pt x="1326" y="42"/>
                    </a:lnTo>
                    <a:lnTo>
                      <a:pt x="1326" y="55"/>
                    </a:lnTo>
                    <a:lnTo>
                      <a:pt x="1324" y="68"/>
                    </a:lnTo>
                    <a:lnTo>
                      <a:pt x="1323" y="85"/>
                    </a:lnTo>
                    <a:lnTo>
                      <a:pt x="1321" y="92"/>
                    </a:lnTo>
                    <a:lnTo>
                      <a:pt x="1320" y="102"/>
                    </a:lnTo>
                    <a:lnTo>
                      <a:pt x="1316" y="119"/>
                    </a:lnTo>
                    <a:lnTo>
                      <a:pt x="1310" y="139"/>
                    </a:lnTo>
                    <a:lnTo>
                      <a:pt x="1304" y="160"/>
                    </a:lnTo>
                    <a:lnTo>
                      <a:pt x="1294" y="182"/>
                    </a:lnTo>
                    <a:lnTo>
                      <a:pt x="1285" y="206"/>
                    </a:lnTo>
                    <a:lnTo>
                      <a:pt x="1274" y="227"/>
                    </a:lnTo>
                    <a:lnTo>
                      <a:pt x="1261" y="251"/>
                    </a:lnTo>
                    <a:lnTo>
                      <a:pt x="1245" y="277"/>
                    </a:lnTo>
                    <a:lnTo>
                      <a:pt x="1230" y="300"/>
                    </a:lnTo>
                    <a:lnTo>
                      <a:pt x="1211" y="324"/>
                    </a:lnTo>
                    <a:lnTo>
                      <a:pt x="1190" y="347"/>
                    </a:lnTo>
                    <a:lnTo>
                      <a:pt x="1168" y="369"/>
                    </a:lnTo>
                    <a:lnTo>
                      <a:pt x="1145" y="393"/>
                    </a:lnTo>
                    <a:lnTo>
                      <a:pt x="1130" y="403"/>
                    </a:lnTo>
                    <a:lnTo>
                      <a:pt x="1117" y="414"/>
                    </a:lnTo>
                    <a:lnTo>
                      <a:pt x="1103" y="425"/>
                    </a:lnTo>
                    <a:lnTo>
                      <a:pt x="1089" y="434"/>
                    </a:lnTo>
                    <a:lnTo>
                      <a:pt x="1059" y="455"/>
                    </a:lnTo>
                    <a:lnTo>
                      <a:pt x="1025" y="472"/>
                    </a:lnTo>
                    <a:lnTo>
                      <a:pt x="1008" y="480"/>
                    </a:lnTo>
                    <a:lnTo>
                      <a:pt x="989" y="489"/>
                    </a:lnTo>
                    <a:lnTo>
                      <a:pt x="953" y="504"/>
                    </a:lnTo>
                    <a:lnTo>
                      <a:pt x="932" y="510"/>
                    </a:lnTo>
                    <a:lnTo>
                      <a:pt x="912" y="516"/>
                    </a:lnTo>
                    <a:lnTo>
                      <a:pt x="891" y="523"/>
                    </a:lnTo>
                    <a:lnTo>
                      <a:pt x="869" y="527"/>
                    </a:lnTo>
                    <a:lnTo>
                      <a:pt x="846" y="532"/>
                    </a:lnTo>
                    <a:lnTo>
                      <a:pt x="825" y="536"/>
                    </a:lnTo>
                    <a:lnTo>
                      <a:pt x="801" y="540"/>
                    </a:lnTo>
                    <a:lnTo>
                      <a:pt x="777" y="543"/>
                    </a:lnTo>
                    <a:lnTo>
                      <a:pt x="752" y="545"/>
                    </a:lnTo>
                    <a:lnTo>
                      <a:pt x="726" y="546"/>
                    </a:lnTo>
                    <a:lnTo>
                      <a:pt x="699" y="548"/>
                    </a:lnTo>
                    <a:lnTo>
                      <a:pt x="673" y="548"/>
                    </a:lnTo>
                    <a:close/>
                  </a:path>
                </a:pathLst>
              </a:custGeom>
              <a:solidFill>
                <a:srgbClr val="DF5067"/>
              </a:solidFill>
              <a:ln w="9525">
                <a:noFill/>
                <a:round/>
                <a:headEnd/>
                <a:tailEnd/>
              </a:ln>
            </p:spPr>
            <p:txBody>
              <a:bodyPr/>
              <a:lstStyle/>
              <a:p>
                <a:endParaRPr lang="ru-RU"/>
              </a:p>
            </p:txBody>
          </p:sp>
          <p:sp>
            <p:nvSpPr>
              <p:cNvPr id="163493" name="Freeform 520"/>
              <p:cNvSpPr>
                <a:spLocks/>
              </p:cNvSpPr>
              <p:nvPr/>
            </p:nvSpPr>
            <p:spPr bwMode="auto">
              <a:xfrm>
                <a:off x="2284" y="2548"/>
                <a:ext cx="1215" cy="506"/>
              </a:xfrm>
              <a:custGeom>
                <a:avLst/>
                <a:gdLst>
                  <a:gd name="T0" fmla="*/ 593 w 1215"/>
                  <a:gd name="T1" fmla="*/ 504 h 506"/>
                  <a:gd name="T2" fmla="*/ 553 w 1215"/>
                  <a:gd name="T3" fmla="*/ 503 h 506"/>
                  <a:gd name="T4" fmla="*/ 495 w 1215"/>
                  <a:gd name="T5" fmla="*/ 495 h 506"/>
                  <a:gd name="T6" fmla="*/ 441 w 1215"/>
                  <a:gd name="T7" fmla="*/ 482 h 506"/>
                  <a:gd name="T8" fmla="*/ 387 w 1215"/>
                  <a:gd name="T9" fmla="*/ 467 h 506"/>
                  <a:gd name="T10" fmla="*/ 338 w 1215"/>
                  <a:gd name="T11" fmla="*/ 448 h 506"/>
                  <a:gd name="T12" fmla="*/ 306 w 1215"/>
                  <a:gd name="T13" fmla="*/ 432 h 506"/>
                  <a:gd name="T14" fmla="*/ 261 w 1215"/>
                  <a:gd name="T15" fmla="*/ 409 h 506"/>
                  <a:gd name="T16" fmla="*/ 206 w 1215"/>
                  <a:gd name="T17" fmla="*/ 372 h 506"/>
                  <a:gd name="T18" fmla="*/ 168 w 1215"/>
                  <a:gd name="T19" fmla="*/ 344 h 506"/>
                  <a:gd name="T20" fmla="*/ 135 w 1215"/>
                  <a:gd name="T21" fmla="*/ 314 h 506"/>
                  <a:gd name="T22" fmla="*/ 112 w 1215"/>
                  <a:gd name="T23" fmla="*/ 294 h 506"/>
                  <a:gd name="T24" fmla="*/ 76 w 1215"/>
                  <a:gd name="T25" fmla="*/ 253 h 506"/>
                  <a:gd name="T26" fmla="*/ 46 w 1215"/>
                  <a:gd name="T27" fmla="*/ 212 h 506"/>
                  <a:gd name="T28" fmla="*/ 24 w 1215"/>
                  <a:gd name="T29" fmla="*/ 174 h 506"/>
                  <a:gd name="T30" fmla="*/ 11 w 1215"/>
                  <a:gd name="T31" fmla="*/ 146 h 506"/>
                  <a:gd name="T32" fmla="*/ 3 w 1215"/>
                  <a:gd name="T33" fmla="*/ 121 h 506"/>
                  <a:gd name="T34" fmla="*/ 0 w 1215"/>
                  <a:gd name="T35" fmla="*/ 91 h 506"/>
                  <a:gd name="T36" fmla="*/ 0 w 1215"/>
                  <a:gd name="T37" fmla="*/ 78 h 506"/>
                  <a:gd name="T38" fmla="*/ 3 w 1215"/>
                  <a:gd name="T39" fmla="*/ 67 h 506"/>
                  <a:gd name="T40" fmla="*/ 10 w 1215"/>
                  <a:gd name="T41" fmla="*/ 58 h 506"/>
                  <a:gd name="T42" fmla="*/ 16 w 1215"/>
                  <a:gd name="T43" fmla="*/ 50 h 506"/>
                  <a:gd name="T44" fmla="*/ 25 w 1215"/>
                  <a:gd name="T45" fmla="*/ 43 h 506"/>
                  <a:gd name="T46" fmla="*/ 42 w 1215"/>
                  <a:gd name="T47" fmla="*/ 37 h 506"/>
                  <a:gd name="T48" fmla="*/ 65 w 1215"/>
                  <a:gd name="T49" fmla="*/ 32 h 506"/>
                  <a:gd name="T50" fmla="*/ 89 w 1215"/>
                  <a:gd name="T51" fmla="*/ 29 h 506"/>
                  <a:gd name="T52" fmla="*/ 117 w 1215"/>
                  <a:gd name="T53" fmla="*/ 26 h 506"/>
                  <a:gd name="T54" fmla="*/ 183 w 1215"/>
                  <a:gd name="T55" fmla="*/ 24 h 506"/>
                  <a:gd name="T56" fmla="*/ 341 w 1215"/>
                  <a:gd name="T57" fmla="*/ 27 h 506"/>
                  <a:gd name="T58" fmla="*/ 511 w 1215"/>
                  <a:gd name="T59" fmla="*/ 31 h 506"/>
                  <a:gd name="T60" fmla="*/ 643 w 1215"/>
                  <a:gd name="T61" fmla="*/ 30 h 506"/>
                  <a:gd name="T62" fmla="*/ 738 w 1215"/>
                  <a:gd name="T63" fmla="*/ 25 h 506"/>
                  <a:gd name="T64" fmla="*/ 972 w 1215"/>
                  <a:gd name="T65" fmla="*/ 5 h 506"/>
                  <a:gd name="T66" fmla="*/ 1055 w 1215"/>
                  <a:gd name="T67" fmla="*/ 0 h 506"/>
                  <a:gd name="T68" fmla="*/ 1109 w 1215"/>
                  <a:gd name="T69" fmla="*/ 0 h 506"/>
                  <a:gd name="T70" fmla="*/ 1139 w 1215"/>
                  <a:gd name="T71" fmla="*/ 2 h 506"/>
                  <a:gd name="T72" fmla="*/ 1177 w 1215"/>
                  <a:gd name="T73" fmla="*/ 7 h 506"/>
                  <a:gd name="T74" fmla="*/ 1194 w 1215"/>
                  <a:gd name="T75" fmla="*/ 13 h 506"/>
                  <a:gd name="T76" fmla="*/ 1209 w 1215"/>
                  <a:gd name="T77" fmla="*/ 20 h 506"/>
                  <a:gd name="T78" fmla="*/ 1213 w 1215"/>
                  <a:gd name="T79" fmla="*/ 31 h 506"/>
                  <a:gd name="T80" fmla="*/ 1215 w 1215"/>
                  <a:gd name="T81" fmla="*/ 41 h 506"/>
                  <a:gd name="T82" fmla="*/ 1215 w 1215"/>
                  <a:gd name="T83" fmla="*/ 65 h 506"/>
                  <a:gd name="T84" fmla="*/ 1210 w 1215"/>
                  <a:gd name="T85" fmla="*/ 95 h 506"/>
                  <a:gd name="T86" fmla="*/ 1200 w 1215"/>
                  <a:gd name="T87" fmla="*/ 129 h 506"/>
                  <a:gd name="T88" fmla="*/ 1187 w 1215"/>
                  <a:gd name="T89" fmla="*/ 169 h 506"/>
                  <a:gd name="T90" fmla="*/ 1166 w 1215"/>
                  <a:gd name="T91" fmla="*/ 211 h 506"/>
                  <a:gd name="T92" fmla="*/ 1140 w 1215"/>
                  <a:gd name="T93" fmla="*/ 256 h 506"/>
                  <a:gd name="T94" fmla="*/ 1108 w 1215"/>
                  <a:gd name="T95" fmla="*/ 299 h 506"/>
                  <a:gd name="T96" fmla="*/ 1070 w 1215"/>
                  <a:gd name="T97" fmla="*/ 341 h 506"/>
                  <a:gd name="T98" fmla="*/ 1046 w 1215"/>
                  <a:gd name="T99" fmla="*/ 361 h 506"/>
                  <a:gd name="T100" fmla="*/ 995 w 1215"/>
                  <a:gd name="T101" fmla="*/ 401 h 506"/>
                  <a:gd name="T102" fmla="*/ 969 w 1215"/>
                  <a:gd name="T103" fmla="*/ 418 h 506"/>
                  <a:gd name="T104" fmla="*/ 937 w 1215"/>
                  <a:gd name="T105" fmla="*/ 436 h 506"/>
                  <a:gd name="T106" fmla="*/ 870 w 1215"/>
                  <a:gd name="T107" fmla="*/ 465 h 506"/>
                  <a:gd name="T108" fmla="*/ 834 w 1215"/>
                  <a:gd name="T109" fmla="*/ 476 h 506"/>
                  <a:gd name="T110" fmla="*/ 773 w 1215"/>
                  <a:gd name="T111" fmla="*/ 491 h 506"/>
                  <a:gd name="T112" fmla="*/ 731 w 1215"/>
                  <a:gd name="T113" fmla="*/ 498 h 506"/>
                  <a:gd name="T114" fmla="*/ 687 w 1215"/>
                  <a:gd name="T115" fmla="*/ 502 h 506"/>
                  <a:gd name="T116" fmla="*/ 639 w 1215"/>
                  <a:gd name="T117" fmla="*/ 506 h 5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15"/>
                  <a:gd name="T178" fmla="*/ 0 h 506"/>
                  <a:gd name="T179" fmla="*/ 1215 w 1215"/>
                  <a:gd name="T180" fmla="*/ 506 h 5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15" h="506">
                    <a:moveTo>
                      <a:pt x="613" y="506"/>
                    </a:moveTo>
                    <a:lnTo>
                      <a:pt x="593" y="504"/>
                    </a:lnTo>
                    <a:lnTo>
                      <a:pt x="574" y="504"/>
                    </a:lnTo>
                    <a:lnTo>
                      <a:pt x="553" y="503"/>
                    </a:lnTo>
                    <a:lnTo>
                      <a:pt x="534" y="501"/>
                    </a:lnTo>
                    <a:lnTo>
                      <a:pt x="495" y="495"/>
                    </a:lnTo>
                    <a:lnTo>
                      <a:pt x="458" y="487"/>
                    </a:lnTo>
                    <a:lnTo>
                      <a:pt x="441" y="482"/>
                    </a:lnTo>
                    <a:lnTo>
                      <a:pt x="422" y="478"/>
                    </a:lnTo>
                    <a:lnTo>
                      <a:pt x="387" y="467"/>
                    </a:lnTo>
                    <a:lnTo>
                      <a:pt x="354" y="454"/>
                    </a:lnTo>
                    <a:lnTo>
                      <a:pt x="338" y="448"/>
                    </a:lnTo>
                    <a:lnTo>
                      <a:pt x="323" y="440"/>
                    </a:lnTo>
                    <a:lnTo>
                      <a:pt x="306" y="432"/>
                    </a:lnTo>
                    <a:lnTo>
                      <a:pt x="291" y="424"/>
                    </a:lnTo>
                    <a:lnTo>
                      <a:pt x="261" y="409"/>
                    </a:lnTo>
                    <a:lnTo>
                      <a:pt x="233" y="391"/>
                    </a:lnTo>
                    <a:lnTo>
                      <a:pt x="206" y="372"/>
                    </a:lnTo>
                    <a:lnTo>
                      <a:pt x="181" y="354"/>
                    </a:lnTo>
                    <a:lnTo>
                      <a:pt x="168" y="344"/>
                    </a:lnTo>
                    <a:lnTo>
                      <a:pt x="157" y="335"/>
                    </a:lnTo>
                    <a:lnTo>
                      <a:pt x="135" y="314"/>
                    </a:lnTo>
                    <a:lnTo>
                      <a:pt x="124" y="303"/>
                    </a:lnTo>
                    <a:lnTo>
                      <a:pt x="112" y="294"/>
                    </a:lnTo>
                    <a:lnTo>
                      <a:pt x="93" y="273"/>
                    </a:lnTo>
                    <a:lnTo>
                      <a:pt x="76" y="253"/>
                    </a:lnTo>
                    <a:lnTo>
                      <a:pt x="61" y="232"/>
                    </a:lnTo>
                    <a:lnTo>
                      <a:pt x="46" y="212"/>
                    </a:lnTo>
                    <a:lnTo>
                      <a:pt x="35" y="193"/>
                    </a:lnTo>
                    <a:lnTo>
                      <a:pt x="24" y="174"/>
                    </a:lnTo>
                    <a:lnTo>
                      <a:pt x="16" y="155"/>
                    </a:lnTo>
                    <a:lnTo>
                      <a:pt x="11" y="146"/>
                    </a:lnTo>
                    <a:lnTo>
                      <a:pt x="8" y="138"/>
                    </a:lnTo>
                    <a:lnTo>
                      <a:pt x="3" y="121"/>
                    </a:lnTo>
                    <a:lnTo>
                      <a:pt x="0" y="105"/>
                    </a:lnTo>
                    <a:lnTo>
                      <a:pt x="0" y="91"/>
                    </a:lnTo>
                    <a:lnTo>
                      <a:pt x="0" y="84"/>
                    </a:lnTo>
                    <a:lnTo>
                      <a:pt x="0" y="78"/>
                    </a:lnTo>
                    <a:lnTo>
                      <a:pt x="2" y="72"/>
                    </a:lnTo>
                    <a:lnTo>
                      <a:pt x="3" y="67"/>
                    </a:lnTo>
                    <a:lnTo>
                      <a:pt x="6" y="62"/>
                    </a:lnTo>
                    <a:lnTo>
                      <a:pt x="10" y="58"/>
                    </a:lnTo>
                    <a:lnTo>
                      <a:pt x="12" y="53"/>
                    </a:lnTo>
                    <a:lnTo>
                      <a:pt x="16" y="50"/>
                    </a:lnTo>
                    <a:lnTo>
                      <a:pt x="21" y="46"/>
                    </a:lnTo>
                    <a:lnTo>
                      <a:pt x="25" y="43"/>
                    </a:lnTo>
                    <a:lnTo>
                      <a:pt x="33" y="40"/>
                    </a:lnTo>
                    <a:lnTo>
                      <a:pt x="42" y="37"/>
                    </a:lnTo>
                    <a:lnTo>
                      <a:pt x="54" y="34"/>
                    </a:lnTo>
                    <a:lnTo>
                      <a:pt x="65" y="32"/>
                    </a:lnTo>
                    <a:lnTo>
                      <a:pt x="76" y="31"/>
                    </a:lnTo>
                    <a:lnTo>
                      <a:pt x="89" y="29"/>
                    </a:lnTo>
                    <a:lnTo>
                      <a:pt x="103" y="27"/>
                    </a:lnTo>
                    <a:lnTo>
                      <a:pt x="117" y="26"/>
                    </a:lnTo>
                    <a:lnTo>
                      <a:pt x="149" y="24"/>
                    </a:lnTo>
                    <a:lnTo>
                      <a:pt x="183" y="24"/>
                    </a:lnTo>
                    <a:lnTo>
                      <a:pt x="258" y="24"/>
                    </a:lnTo>
                    <a:lnTo>
                      <a:pt x="341" y="27"/>
                    </a:lnTo>
                    <a:lnTo>
                      <a:pt x="426" y="30"/>
                    </a:lnTo>
                    <a:lnTo>
                      <a:pt x="511" y="31"/>
                    </a:lnTo>
                    <a:lnTo>
                      <a:pt x="597" y="31"/>
                    </a:lnTo>
                    <a:lnTo>
                      <a:pt x="643" y="30"/>
                    </a:lnTo>
                    <a:lnTo>
                      <a:pt x="691" y="28"/>
                    </a:lnTo>
                    <a:lnTo>
                      <a:pt x="738" y="25"/>
                    </a:lnTo>
                    <a:lnTo>
                      <a:pt x="786" y="20"/>
                    </a:lnTo>
                    <a:lnTo>
                      <a:pt x="972" y="5"/>
                    </a:lnTo>
                    <a:lnTo>
                      <a:pt x="1015" y="2"/>
                    </a:lnTo>
                    <a:lnTo>
                      <a:pt x="1055" y="0"/>
                    </a:lnTo>
                    <a:lnTo>
                      <a:pt x="1091" y="0"/>
                    </a:lnTo>
                    <a:lnTo>
                      <a:pt x="1109" y="0"/>
                    </a:lnTo>
                    <a:lnTo>
                      <a:pt x="1125" y="0"/>
                    </a:lnTo>
                    <a:lnTo>
                      <a:pt x="1139" y="2"/>
                    </a:lnTo>
                    <a:lnTo>
                      <a:pt x="1153" y="2"/>
                    </a:lnTo>
                    <a:lnTo>
                      <a:pt x="1177" y="7"/>
                    </a:lnTo>
                    <a:lnTo>
                      <a:pt x="1187" y="10"/>
                    </a:lnTo>
                    <a:lnTo>
                      <a:pt x="1194" y="13"/>
                    </a:lnTo>
                    <a:lnTo>
                      <a:pt x="1202" y="16"/>
                    </a:lnTo>
                    <a:lnTo>
                      <a:pt x="1209" y="20"/>
                    </a:lnTo>
                    <a:lnTo>
                      <a:pt x="1210" y="26"/>
                    </a:lnTo>
                    <a:lnTo>
                      <a:pt x="1213" y="31"/>
                    </a:lnTo>
                    <a:lnTo>
                      <a:pt x="1213" y="37"/>
                    </a:lnTo>
                    <a:lnTo>
                      <a:pt x="1215" y="41"/>
                    </a:lnTo>
                    <a:lnTo>
                      <a:pt x="1215" y="52"/>
                    </a:lnTo>
                    <a:lnTo>
                      <a:pt x="1215" y="65"/>
                    </a:lnTo>
                    <a:lnTo>
                      <a:pt x="1213" y="80"/>
                    </a:lnTo>
                    <a:lnTo>
                      <a:pt x="1210" y="95"/>
                    </a:lnTo>
                    <a:lnTo>
                      <a:pt x="1206" y="112"/>
                    </a:lnTo>
                    <a:lnTo>
                      <a:pt x="1200" y="129"/>
                    </a:lnTo>
                    <a:lnTo>
                      <a:pt x="1194" y="150"/>
                    </a:lnTo>
                    <a:lnTo>
                      <a:pt x="1187" y="169"/>
                    </a:lnTo>
                    <a:lnTo>
                      <a:pt x="1177" y="191"/>
                    </a:lnTo>
                    <a:lnTo>
                      <a:pt x="1166" y="211"/>
                    </a:lnTo>
                    <a:lnTo>
                      <a:pt x="1155" y="234"/>
                    </a:lnTo>
                    <a:lnTo>
                      <a:pt x="1140" y="256"/>
                    </a:lnTo>
                    <a:lnTo>
                      <a:pt x="1125" y="277"/>
                    </a:lnTo>
                    <a:lnTo>
                      <a:pt x="1108" y="299"/>
                    </a:lnTo>
                    <a:lnTo>
                      <a:pt x="1091" y="320"/>
                    </a:lnTo>
                    <a:lnTo>
                      <a:pt x="1070" y="341"/>
                    </a:lnTo>
                    <a:lnTo>
                      <a:pt x="1059" y="352"/>
                    </a:lnTo>
                    <a:lnTo>
                      <a:pt x="1046" y="361"/>
                    </a:lnTo>
                    <a:lnTo>
                      <a:pt x="1022" y="382"/>
                    </a:lnTo>
                    <a:lnTo>
                      <a:pt x="995" y="401"/>
                    </a:lnTo>
                    <a:lnTo>
                      <a:pt x="982" y="409"/>
                    </a:lnTo>
                    <a:lnTo>
                      <a:pt x="969" y="418"/>
                    </a:lnTo>
                    <a:lnTo>
                      <a:pt x="952" y="427"/>
                    </a:lnTo>
                    <a:lnTo>
                      <a:pt x="937" y="436"/>
                    </a:lnTo>
                    <a:lnTo>
                      <a:pt x="905" y="450"/>
                    </a:lnTo>
                    <a:lnTo>
                      <a:pt x="870" y="465"/>
                    </a:lnTo>
                    <a:lnTo>
                      <a:pt x="853" y="471"/>
                    </a:lnTo>
                    <a:lnTo>
                      <a:pt x="834" y="476"/>
                    </a:lnTo>
                    <a:lnTo>
                      <a:pt x="794" y="487"/>
                    </a:lnTo>
                    <a:lnTo>
                      <a:pt x="773" y="491"/>
                    </a:lnTo>
                    <a:lnTo>
                      <a:pt x="753" y="495"/>
                    </a:lnTo>
                    <a:lnTo>
                      <a:pt x="731" y="498"/>
                    </a:lnTo>
                    <a:lnTo>
                      <a:pt x="709" y="501"/>
                    </a:lnTo>
                    <a:lnTo>
                      <a:pt x="687" y="502"/>
                    </a:lnTo>
                    <a:lnTo>
                      <a:pt x="662" y="504"/>
                    </a:lnTo>
                    <a:lnTo>
                      <a:pt x="639" y="506"/>
                    </a:lnTo>
                    <a:lnTo>
                      <a:pt x="613" y="506"/>
                    </a:lnTo>
                    <a:close/>
                  </a:path>
                </a:pathLst>
              </a:custGeom>
              <a:solidFill>
                <a:srgbClr val="ED5871"/>
              </a:solidFill>
              <a:ln w="9525">
                <a:noFill/>
                <a:round/>
                <a:headEnd/>
                <a:tailEnd/>
              </a:ln>
            </p:spPr>
            <p:txBody>
              <a:bodyPr/>
              <a:lstStyle/>
              <a:p>
                <a:endParaRPr lang="ru-RU"/>
              </a:p>
            </p:txBody>
          </p:sp>
          <p:sp>
            <p:nvSpPr>
              <p:cNvPr id="163494" name="Freeform 521"/>
              <p:cNvSpPr>
                <a:spLocks/>
              </p:cNvSpPr>
              <p:nvPr/>
            </p:nvSpPr>
            <p:spPr bwMode="auto">
              <a:xfrm>
                <a:off x="2562" y="2961"/>
                <a:ext cx="119" cy="299"/>
              </a:xfrm>
              <a:custGeom>
                <a:avLst/>
                <a:gdLst>
                  <a:gd name="T0" fmla="*/ 95 w 119"/>
                  <a:gd name="T1" fmla="*/ 0 h 299"/>
                  <a:gd name="T2" fmla="*/ 119 w 119"/>
                  <a:gd name="T3" fmla="*/ 5 h 299"/>
                  <a:gd name="T4" fmla="*/ 75 w 119"/>
                  <a:gd name="T5" fmla="*/ 255 h 299"/>
                  <a:gd name="T6" fmla="*/ 33 w 119"/>
                  <a:gd name="T7" fmla="*/ 299 h 299"/>
                  <a:gd name="T8" fmla="*/ 0 w 119"/>
                  <a:gd name="T9" fmla="*/ 243 h 299"/>
                  <a:gd name="T10" fmla="*/ 95 w 119"/>
                  <a:gd name="T11" fmla="*/ 0 h 299"/>
                  <a:gd name="T12" fmla="*/ 0 60000 65536"/>
                  <a:gd name="T13" fmla="*/ 0 60000 65536"/>
                  <a:gd name="T14" fmla="*/ 0 60000 65536"/>
                  <a:gd name="T15" fmla="*/ 0 60000 65536"/>
                  <a:gd name="T16" fmla="*/ 0 60000 65536"/>
                  <a:gd name="T17" fmla="*/ 0 60000 65536"/>
                  <a:gd name="T18" fmla="*/ 0 w 119"/>
                  <a:gd name="T19" fmla="*/ 0 h 299"/>
                  <a:gd name="T20" fmla="*/ 119 w 119"/>
                  <a:gd name="T21" fmla="*/ 299 h 299"/>
                </a:gdLst>
                <a:ahLst/>
                <a:cxnLst>
                  <a:cxn ang="T12">
                    <a:pos x="T0" y="T1"/>
                  </a:cxn>
                  <a:cxn ang="T13">
                    <a:pos x="T2" y="T3"/>
                  </a:cxn>
                  <a:cxn ang="T14">
                    <a:pos x="T4" y="T5"/>
                  </a:cxn>
                  <a:cxn ang="T15">
                    <a:pos x="T6" y="T7"/>
                  </a:cxn>
                  <a:cxn ang="T16">
                    <a:pos x="T8" y="T9"/>
                  </a:cxn>
                  <a:cxn ang="T17">
                    <a:pos x="T10" y="T11"/>
                  </a:cxn>
                </a:cxnLst>
                <a:rect l="T18" t="T19" r="T20" b="T21"/>
                <a:pathLst>
                  <a:path w="119" h="299">
                    <a:moveTo>
                      <a:pt x="95" y="0"/>
                    </a:moveTo>
                    <a:lnTo>
                      <a:pt x="119" y="5"/>
                    </a:lnTo>
                    <a:lnTo>
                      <a:pt x="75" y="255"/>
                    </a:lnTo>
                    <a:lnTo>
                      <a:pt x="33" y="299"/>
                    </a:lnTo>
                    <a:lnTo>
                      <a:pt x="0" y="243"/>
                    </a:lnTo>
                    <a:lnTo>
                      <a:pt x="95" y="0"/>
                    </a:lnTo>
                    <a:close/>
                  </a:path>
                </a:pathLst>
              </a:custGeom>
              <a:solidFill>
                <a:srgbClr val="844CD6"/>
              </a:solidFill>
              <a:ln w="9525">
                <a:noFill/>
                <a:round/>
                <a:headEnd/>
                <a:tailEnd/>
              </a:ln>
            </p:spPr>
            <p:txBody>
              <a:bodyPr/>
              <a:lstStyle/>
              <a:p>
                <a:endParaRPr lang="ru-RU"/>
              </a:p>
            </p:txBody>
          </p:sp>
          <p:sp>
            <p:nvSpPr>
              <p:cNvPr id="163495" name="Freeform 522"/>
              <p:cNvSpPr>
                <a:spLocks/>
              </p:cNvSpPr>
              <p:nvPr/>
            </p:nvSpPr>
            <p:spPr bwMode="auto">
              <a:xfrm>
                <a:off x="2655" y="2958"/>
                <a:ext cx="26" cy="8"/>
              </a:xfrm>
              <a:custGeom>
                <a:avLst/>
                <a:gdLst>
                  <a:gd name="T0" fmla="*/ 2 w 26"/>
                  <a:gd name="T1" fmla="*/ 0 h 8"/>
                  <a:gd name="T2" fmla="*/ 0 w 26"/>
                  <a:gd name="T3" fmla="*/ 4 h 8"/>
                  <a:gd name="T4" fmla="*/ 23 w 26"/>
                  <a:gd name="T5" fmla="*/ 8 h 8"/>
                  <a:gd name="T6" fmla="*/ 26 w 26"/>
                  <a:gd name="T7" fmla="*/ 4 h 8"/>
                  <a:gd name="T8" fmla="*/ 2 w 26"/>
                  <a:gd name="T9" fmla="*/ 0 h 8"/>
                  <a:gd name="T10" fmla="*/ 0 60000 65536"/>
                  <a:gd name="T11" fmla="*/ 0 60000 65536"/>
                  <a:gd name="T12" fmla="*/ 0 60000 65536"/>
                  <a:gd name="T13" fmla="*/ 0 60000 65536"/>
                  <a:gd name="T14" fmla="*/ 0 60000 65536"/>
                  <a:gd name="T15" fmla="*/ 0 w 26"/>
                  <a:gd name="T16" fmla="*/ 0 h 8"/>
                  <a:gd name="T17" fmla="*/ 26 w 26"/>
                  <a:gd name="T18" fmla="*/ 8 h 8"/>
                </a:gdLst>
                <a:ahLst/>
                <a:cxnLst>
                  <a:cxn ang="T10">
                    <a:pos x="T0" y="T1"/>
                  </a:cxn>
                  <a:cxn ang="T11">
                    <a:pos x="T2" y="T3"/>
                  </a:cxn>
                  <a:cxn ang="T12">
                    <a:pos x="T4" y="T5"/>
                  </a:cxn>
                  <a:cxn ang="T13">
                    <a:pos x="T6" y="T7"/>
                  </a:cxn>
                  <a:cxn ang="T14">
                    <a:pos x="T8" y="T9"/>
                  </a:cxn>
                </a:cxnLst>
                <a:rect l="T15" t="T16" r="T17" b="T18"/>
                <a:pathLst>
                  <a:path w="26" h="8">
                    <a:moveTo>
                      <a:pt x="2" y="0"/>
                    </a:moveTo>
                    <a:lnTo>
                      <a:pt x="0" y="4"/>
                    </a:lnTo>
                    <a:lnTo>
                      <a:pt x="23" y="8"/>
                    </a:lnTo>
                    <a:lnTo>
                      <a:pt x="26" y="4"/>
                    </a:lnTo>
                    <a:lnTo>
                      <a:pt x="2" y="0"/>
                    </a:lnTo>
                    <a:close/>
                  </a:path>
                </a:pathLst>
              </a:custGeom>
              <a:solidFill>
                <a:srgbClr val="C195DB"/>
              </a:solidFill>
              <a:ln w="9525">
                <a:noFill/>
                <a:round/>
                <a:headEnd/>
                <a:tailEnd/>
              </a:ln>
            </p:spPr>
            <p:txBody>
              <a:bodyPr/>
              <a:lstStyle/>
              <a:p>
                <a:endParaRPr lang="ru-RU"/>
              </a:p>
            </p:txBody>
          </p:sp>
          <p:sp>
            <p:nvSpPr>
              <p:cNvPr id="163496" name="Freeform 523"/>
              <p:cNvSpPr>
                <a:spLocks/>
              </p:cNvSpPr>
              <p:nvPr/>
            </p:nvSpPr>
            <p:spPr bwMode="auto">
              <a:xfrm>
                <a:off x="2632" y="2963"/>
                <a:ext cx="51" cy="255"/>
              </a:xfrm>
              <a:custGeom>
                <a:avLst/>
                <a:gdLst>
                  <a:gd name="T0" fmla="*/ 51 w 51"/>
                  <a:gd name="T1" fmla="*/ 1 h 255"/>
                  <a:gd name="T2" fmla="*/ 44 w 51"/>
                  <a:gd name="T3" fmla="*/ 0 h 255"/>
                  <a:gd name="T4" fmla="*/ 0 w 51"/>
                  <a:gd name="T5" fmla="*/ 254 h 255"/>
                  <a:gd name="T6" fmla="*/ 6 w 51"/>
                  <a:gd name="T7" fmla="*/ 255 h 255"/>
                  <a:gd name="T8" fmla="*/ 51 w 51"/>
                  <a:gd name="T9" fmla="*/ 1 h 255"/>
                  <a:gd name="T10" fmla="*/ 0 60000 65536"/>
                  <a:gd name="T11" fmla="*/ 0 60000 65536"/>
                  <a:gd name="T12" fmla="*/ 0 60000 65536"/>
                  <a:gd name="T13" fmla="*/ 0 60000 65536"/>
                  <a:gd name="T14" fmla="*/ 0 60000 65536"/>
                  <a:gd name="T15" fmla="*/ 0 w 51"/>
                  <a:gd name="T16" fmla="*/ 0 h 255"/>
                  <a:gd name="T17" fmla="*/ 51 w 51"/>
                  <a:gd name="T18" fmla="*/ 255 h 255"/>
                </a:gdLst>
                <a:ahLst/>
                <a:cxnLst>
                  <a:cxn ang="T10">
                    <a:pos x="T0" y="T1"/>
                  </a:cxn>
                  <a:cxn ang="T11">
                    <a:pos x="T2" y="T3"/>
                  </a:cxn>
                  <a:cxn ang="T12">
                    <a:pos x="T4" y="T5"/>
                  </a:cxn>
                  <a:cxn ang="T13">
                    <a:pos x="T6" y="T7"/>
                  </a:cxn>
                  <a:cxn ang="T14">
                    <a:pos x="T8" y="T9"/>
                  </a:cxn>
                </a:cxnLst>
                <a:rect l="T15" t="T16" r="T17" b="T18"/>
                <a:pathLst>
                  <a:path w="51" h="255">
                    <a:moveTo>
                      <a:pt x="51" y="1"/>
                    </a:moveTo>
                    <a:lnTo>
                      <a:pt x="44" y="0"/>
                    </a:lnTo>
                    <a:lnTo>
                      <a:pt x="0" y="254"/>
                    </a:lnTo>
                    <a:lnTo>
                      <a:pt x="6" y="255"/>
                    </a:lnTo>
                    <a:lnTo>
                      <a:pt x="51" y="1"/>
                    </a:lnTo>
                    <a:close/>
                  </a:path>
                </a:pathLst>
              </a:custGeom>
              <a:solidFill>
                <a:srgbClr val="C195DB"/>
              </a:solidFill>
              <a:ln w="9525">
                <a:noFill/>
                <a:round/>
                <a:headEnd/>
                <a:tailEnd/>
              </a:ln>
            </p:spPr>
            <p:txBody>
              <a:bodyPr/>
              <a:lstStyle/>
              <a:p>
                <a:endParaRPr lang="ru-RU"/>
              </a:p>
            </p:txBody>
          </p:sp>
          <p:sp>
            <p:nvSpPr>
              <p:cNvPr id="163497" name="Freeform 524"/>
              <p:cNvSpPr>
                <a:spLocks/>
              </p:cNvSpPr>
              <p:nvPr/>
            </p:nvSpPr>
            <p:spPr bwMode="auto">
              <a:xfrm>
                <a:off x="2677" y="2961"/>
                <a:ext cx="6" cy="5"/>
              </a:xfrm>
              <a:custGeom>
                <a:avLst/>
                <a:gdLst>
                  <a:gd name="T0" fmla="*/ 4 w 6"/>
                  <a:gd name="T1" fmla="*/ 0 h 5"/>
                  <a:gd name="T2" fmla="*/ 6 w 6"/>
                  <a:gd name="T3" fmla="*/ 0 h 5"/>
                  <a:gd name="T4" fmla="*/ 6 w 6"/>
                  <a:gd name="T5" fmla="*/ 4 h 5"/>
                  <a:gd name="T6" fmla="*/ 0 w 6"/>
                  <a:gd name="T7" fmla="*/ 2 h 5"/>
                  <a:gd name="T8" fmla="*/ 2 w 6"/>
                  <a:gd name="T9" fmla="*/ 5 h 5"/>
                  <a:gd name="T10" fmla="*/ 4 w 6"/>
                  <a:gd name="T11" fmla="*/ 0 h 5"/>
                  <a:gd name="T12" fmla="*/ 0 60000 65536"/>
                  <a:gd name="T13" fmla="*/ 0 60000 65536"/>
                  <a:gd name="T14" fmla="*/ 0 60000 65536"/>
                  <a:gd name="T15" fmla="*/ 0 60000 65536"/>
                  <a:gd name="T16" fmla="*/ 0 60000 65536"/>
                  <a:gd name="T17" fmla="*/ 0 60000 65536"/>
                  <a:gd name="T18" fmla="*/ 0 w 6"/>
                  <a:gd name="T19" fmla="*/ 0 h 5"/>
                  <a:gd name="T20" fmla="*/ 6 w 6"/>
                  <a:gd name="T21" fmla="*/ 5 h 5"/>
                </a:gdLst>
                <a:ahLst/>
                <a:cxnLst>
                  <a:cxn ang="T12">
                    <a:pos x="T0" y="T1"/>
                  </a:cxn>
                  <a:cxn ang="T13">
                    <a:pos x="T2" y="T3"/>
                  </a:cxn>
                  <a:cxn ang="T14">
                    <a:pos x="T4" y="T5"/>
                  </a:cxn>
                  <a:cxn ang="T15">
                    <a:pos x="T6" y="T7"/>
                  </a:cxn>
                  <a:cxn ang="T16">
                    <a:pos x="T8" y="T9"/>
                  </a:cxn>
                  <a:cxn ang="T17">
                    <a:pos x="T10" y="T11"/>
                  </a:cxn>
                </a:cxnLst>
                <a:rect l="T18" t="T19" r="T20" b="T21"/>
                <a:pathLst>
                  <a:path w="6" h="5">
                    <a:moveTo>
                      <a:pt x="4" y="0"/>
                    </a:moveTo>
                    <a:lnTo>
                      <a:pt x="6" y="0"/>
                    </a:lnTo>
                    <a:lnTo>
                      <a:pt x="6" y="4"/>
                    </a:lnTo>
                    <a:lnTo>
                      <a:pt x="0" y="2"/>
                    </a:lnTo>
                    <a:lnTo>
                      <a:pt x="2" y="5"/>
                    </a:lnTo>
                    <a:lnTo>
                      <a:pt x="4" y="0"/>
                    </a:lnTo>
                    <a:close/>
                  </a:path>
                </a:pathLst>
              </a:custGeom>
              <a:solidFill>
                <a:srgbClr val="C195DB"/>
              </a:solidFill>
              <a:ln w="9525">
                <a:noFill/>
                <a:round/>
                <a:headEnd/>
                <a:tailEnd/>
              </a:ln>
            </p:spPr>
            <p:txBody>
              <a:bodyPr/>
              <a:lstStyle/>
              <a:p>
                <a:endParaRPr lang="ru-RU"/>
              </a:p>
            </p:txBody>
          </p:sp>
          <p:sp>
            <p:nvSpPr>
              <p:cNvPr id="163498" name="Freeform 525"/>
              <p:cNvSpPr>
                <a:spLocks/>
              </p:cNvSpPr>
              <p:nvPr/>
            </p:nvSpPr>
            <p:spPr bwMode="auto">
              <a:xfrm>
                <a:off x="2590" y="3214"/>
                <a:ext cx="47" cy="48"/>
              </a:xfrm>
              <a:custGeom>
                <a:avLst/>
                <a:gdLst>
                  <a:gd name="T0" fmla="*/ 47 w 47"/>
                  <a:gd name="T1" fmla="*/ 5 h 48"/>
                  <a:gd name="T2" fmla="*/ 42 w 47"/>
                  <a:gd name="T3" fmla="*/ 0 h 48"/>
                  <a:gd name="T4" fmla="*/ 0 w 47"/>
                  <a:gd name="T5" fmla="*/ 43 h 48"/>
                  <a:gd name="T6" fmla="*/ 5 w 47"/>
                  <a:gd name="T7" fmla="*/ 48 h 48"/>
                  <a:gd name="T8" fmla="*/ 47 w 47"/>
                  <a:gd name="T9" fmla="*/ 5 h 48"/>
                  <a:gd name="T10" fmla="*/ 0 60000 65536"/>
                  <a:gd name="T11" fmla="*/ 0 60000 65536"/>
                  <a:gd name="T12" fmla="*/ 0 60000 65536"/>
                  <a:gd name="T13" fmla="*/ 0 60000 65536"/>
                  <a:gd name="T14" fmla="*/ 0 60000 65536"/>
                  <a:gd name="T15" fmla="*/ 0 w 47"/>
                  <a:gd name="T16" fmla="*/ 0 h 48"/>
                  <a:gd name="T17" fmla="*/ 47 w 47"/>
                  <a:gd name="T18" fmla="*/ 48 h 48"/>
                </a:gdLst>
                <a:ahLst/>
                <a:cxnLst>
                  <a:cxn ang="T10">
                    <a:pos x="T0" y="T1"/>
                  </a:cxn>
                  <a:cxn ang="T11">
                    <a:pos x="T2" y="T3"/>
                  </a:cxn>
                  <a:cxn ang="T12">
                    <a:pos x="T4" y="T5"/>
                  </a:cxn>
                  <a:cxn ang="T13">
                    <a:pos x="T6" y="T7"/>
                  </a:cxn>
                  <a:cxn ang="T14">
                    <a:pos x="T8" y="T9"/>
                  </a:cxn>
                </a:cxnLst>
                <a:rect l="T15" t="T16" r="T17" b="T18"/>
                <a:pathLst>
                  <a:path w="47" h="48">
                    <a:moveTo>
                      <a:pt x="47" y="5"/>
                    </a:moveTo>
                    <a:lnTo>
                      <a:pt x="42" y="0"/>
                    </a:lnTo>
                    <a:lnTo>
                      <a:pt x="0" y="43"/>
                    </a:lnTo>
                    <a:lnTo>
                      <a:pt x="5" y="48"/>
                    </a:lnTo>
                    <a:lnTo>
                      <a:pt x="47" y="5"/>
                    </a:lnTo>
                    <a:close/>
                  </a:path>
                </a:pathLst>
              </a:custGeom>
              <a:solidFill>
                <a:srgbClr val="C195DB"/>
              </a:solidFill>
              <a:ln w="9525">
                <a:noFill/>
                <a:round/>
                <a:headEnd/>
                <a:tailEnd/>
              </a:ln>
            </p:spPr>
            <p:txBody>
              <a:bodyPr/>
              <a:lstStyle/>
              <a:p>
                <a:endParaRPr lang="ru-RU"/>
              </a:p>
            </p:txBody>
          </p:sp>
          <p:sp>
            <p:nvSpPr>
              <p:cNvPr id="163499" name="Freeform 526"/>
              <p:cNvSpPr>
                <a:spLocks/>
              </p:cNvSpPr>
              <p:nvPr/>
            </p:nvSpPr>
            <p:spPr bwMode="auto">
              <a:xfrm>
                <a:off x="2631" y="3215"/>
                <a:ext cx="7" cy="5"/>
              </a:xfrm>
              <a:custGeom>
                <a:avLst/>
                <a:gdLst>
                  <a:gd name="T0" fmla="*/ 7 w 7"/>
                  <a:gd name="T1" fmla="*/ 3 h 5"/>
                  <a:gd name="T2" fmla="*/ 5 w 7"/>
                  <a:gd name="T3" fmla="*/ 5 h 5"/>
                  <a:gd name="T4" fmla="*/ 0 w 7"/>
                  <a:gd name="T5" fmla="*/ 0 h 5"/>
                  <a:gd name="T6" fmla="*/ 0 w 7"/>
                  <a:gd name="T7" fmla="*/ 2 h 5"/>
                  <a:gd name="T8" fmla="*/ 7 w 7"/>
                  <a:gd name="T9" fmla="*/ 3 h 5"/>
                  <a:gd name="T10" fmla="*/ 0 60000 65536"/>
                  <a:gd name="T11" fmla="*/ 0 60000 65536"/>
                  <a:gd name="T12" fmla="*/ 0 60000 65536"/>
                  <a:gd name="T13" fmla="*/ 0 60000 65536"/>
                  <a:gd name="T14" fmla="*/ 0 60000 65536"/>
                  <a:gd name="T15" fmla="*/ 0 w 7"/>
                  <a:gd name="T16" fmla="*/ 0 h 5"/>
                  <a:gd name="T17" fmla="*/ 7 w 7"/>
                  <a:gd name="T18" fmla="*/ 5 h 5"/>
                </a:gdLst>
                <a:ahLst/>
                <a:cxnLst>
                  <a:cxn ang="T10">
                    <a:pos x="T0" y="T1"/>
                  </a:cxn>
                  <a:cxn ang="T11">
                    <a:pos x="T2" y="T3"/>
                  </a:cxn>
                  <a:cxn ang="T12">
                    <a:pos x="T4" y="T5"/>
                  </a:cxn>
                  <a:cxn ang="T13">
                    <a:pos x="T6" y="T7"/>
                  </a:cxn>
                  <a:cxn ang="T14">
                    <a:pos x="T8" y="T9"/>
                  </a:cxn>
                </a:cxnLst>
                <a:rect l="T15" t="T16" r="T17" b="T18"/>
                <a:pathLst>
                  <a:path w="7" h="5">
                    <a:moveTo>
                      <a:pt x="7" y="3"/>
                    </a:moveTo>
                    <a:lnTo>
                      <a:pt x="5" y="5"/>
                    </a:lnTo>
                    <a:lnTo>
                      <a:pt x="0" y="0"/>
                    </a:lnTo>
                    <a:lnTo>
                      <a:pt x="0" y="2"/>
                    </a:lnTo>
                    <a:lnTo>
                      <a:pt x="7" y="3"/>
                    </a:lnTo>
                    <a:close/>
                  </a:path>
                </a:pathLst>
              </a:custGeom>
              <a:solidFill>
                <a:srgbClr val="C195DB"/>
              </a:solidFill>
              <a:ln w="9525">
                <a:noFill/>
                <a:round/>
                <a:headEnd/>
                <a:tailEnd/>
              </a:ln>
            </p:spPr>
            <p:txBody>
              <a:bodyPr/>
              <a:lstStyle/>
              <a:p>
                <a:endParaRPr lang="ru-RU"/>
              </a:p>
            </p:txBody>
          </p:sp>
          <p:sp>
            <p:nvSpPr>
              <p:cNvPr id="163500" name="Freeform 527"/>
              <p:cNvSpPr>
                <a:spLocks/>
              </p:cNvSpPr>
              <p:nvPr/>
            </p:nvSpPr>
            <p:spPr bwMode="auto">
              <a:xfrm>
                <a:off x="2561" y="3201"/>
                <a:ext cx="35" cy="61"/>
              </a:xfrm>
              <a:custGeom>
                <a:avLst/>
                <a:gdLst>
                  <a:gd name="T0" fmla="*/ 31 w 35"/>
                  <a:gd name="T1" fmla="*/ 61 h 61"/>
                  <a:gd name="T2" fmla="*/ 35 w 35"/>
                  <a:gd name="T3" fmla="*/ 56 h 61"/>
                  <a:gd name="T4" fmla="*/ 5 w 35"/>
                  <a:gd name="T5" fmla="*/ 0 h 61"/>
                  <a:gd name="T6" fmla="*/ 0 w 35"/>
                  <a:gd name="T7" fmla="*/ 5 h 61"/>
                  <a:gd name="T8" fmla="*/ 31 w 35"/>
                  <a:gd name="T9" fmla="*/ 61 h 61"/>
                  <a:gd name="T10" fmla="*/ 0 60000 65536"/>
                  <a:gd name="T11" fmla="*/ 0 60000 65536"/>
                  <a:gd name="T12" fmla="*/ 0 60000 65536"/>
                  <a:gd name="T13" fmla="*/ 0 60000 65536"/>
                  <a:gd name="T14" fmla="*/ 0 60000 65536"/>
                  <a:gd name="T15" fmla="*/ 0 w 35"/>
                  <a:gd name="T16" fmla="*/ 0 h 61"/>
                  <a:gd name="T17" fmla="*/ 35 w 35"/>
                  <a:gd name="T18" fmla="*/ 61 h 61"/>
                </a:gdLst>
                <a:ahLst/>
                <a:cxnLst>
                  <a:cxn ang="T10">
                    <a:pos x="T0" y="T1"/>
                  </a:cxn>
                  <a:cxn ang="T11">
                    <a:pos x="T2" y="T3"/>
                  </a:cxn>
                  <a:cxn ang="T12">
                    <a:pos x="T4" y="T5"/>
                  </a:cxn>
                  <a:cxn ang="T13">
                    <a:pos x="T6" y="T7"/>
                  </a:cxn>
                  <a:cxn ang="T14">
                    <a:pos x="T8" y="T9"/>
                  </a:cxn>
                </a:cxnLst>
                <a:rect l="T15" t="T16" r="T17" b="T18"/>
                <a:pathLst>
                  <a:path w="35" h="61">
                    <a:moveTo>
                      <a:pt x="31" y="61"/>
                    </a:moveTo>
                    <a:lnTo>
                      <a:pt x="35" y="56"/>
                    </a:lnTo>
                    <a:lnTo>
                      <a:pt x="5" y="0"/>
                    </a:lnTo>
                    <a:lnTo>
                      <a:pt x="0" y="5"/>
                    </a:lnTo>
                    <a:lnTo>
                      <a:pt x="31" y="61"/>
                    </a:lnTo>
                    <a:close/>
                  </a:path>
                </a:pathLst>
              </a:custGeom>
              <a:solidFill>
                <a:srgbClr val="C195DB"/>
              </a:solidFill>
              <a:ln w="9525">
                <a:noFill/>
                <a:round/>
                <a:headEnd/>
                <a:tailEnd/>
              </a:ln>
            </p:spPr>
            <p:txBody>
              <a:bodyPr/>
              <a:lstStyle/>
              <a:p>
                <a:endParaRPr lang="ru-RU"/>
              </a:p>
            </p:txBody>
          </p:sp>
          <p:sp>
            <p:nvSpPr>
              <p:cNvPr id="163501" name="Freeform 528"/>
              <p:cNvSpPr>
                <a:spLocks/>
              </p:cNvSpPr>
              <p:nvPr/>
            </p:nvSpPr>
            <p:spPr bwMode="auto">
              <a:xfrm>
                <a:off x="2590" y="3258"/>
                <a:ext cx="5" cy="7"/>
              </a:xfrm>
              <a:custGeom>
                <a:avLst/>
                <a:gdLst>
                  <a:gd name="T0" fmla="*/ 5 w 5"/>
                  <a:gd name="T1" fmla="*/ 5 h 7"/>
                  <a:gd name="T2" fmla="*/ 2 w 5"/>
                  <a:gd name="T3" fmla="*/ 7 h 7"/>
                  <a:gd name="T4" fmla="*/ 0 w 5"/>
                  <a:gd name="T5" fmla="*/ 5 h 7"/>
                  <a:gd name="T6" fmla="*/ 5 w 5"/>
                  <a:gd name="T7" fmla="*/ 0 h 7"/>
                  <a:gd name="T8" fmla="*/ 0 w 5"/>
                  <a:gd name="T9" fmla="*/ 0 h 7"/>
                  <a:gd name="T10" fmla="*/ 5 w 5"/>
                  <a:gd name="T11" fmla="*/ 5 h 7"/>
                  <a:gd name="T12" fmla="*/ 0 60000 65536"/>
                  <a:gd name="T13" fmla="*/ 0 60000 65536"/>
                  <a:gd name="T14" fmla="*/ 0 60000 65536"/>
                  <a:gd name="T15" fmla="*/ 0 60000 65536"/>
                  <a:gd name="T16" fmla="*/ 0 60000 65536"/>
                  <a:gd name="T17" fmla="*/ 0 60000 65536"/>
                  <a:gd name="T18" fmla="*/ 0 w 5"/>
                  <a:gd name="T19" fmla="*/ 0 h 7"/>
                  <a:gd name="T20" fmla="*/ 5 w 5"/>
                  <a:gd name="T21" fmla="*/ 7 h 7"/>
                </a:gdLst>
                <a:ahLst/>
                <a:cxnLst>
                  <a:cxn ang="T12">
                    <a:pos x="T0" y="T1"/>
                  </a:cxn>
                  <a:cxn ang="T13">
                    <a:pos x="T2" y="T3"/>
                  </a:cxn>
                  <a:cxn ang="T14">
                    <a:pos x="T4" y="T5"/>
                  </a:cxn>
                  <a:cxn ang="T15">
                    <a:pos x="T6" y="T7"/>
                  </a:cxn>
                  <a:cxn ang="T16">
                    <a:pos x="T8" y="T9"/>
                  </a:cxn>
                  <a:cxn ang="T17">
                    <a:pos x="T10" y="T11"/>
                  </a:cxn>
                </a:cxnLst>
                <a:rect l="T18" t="T19" r="T20" b="T21"/>
                <a:pathLst>
                  <a:path w="5" h="7">
                    <a:moveTo>
                      <a:pt x="5" y="5"/>
                    </a:moveTo>
                    <a:lnTo>
                      <a:pt x="2" y="7"/>
                    </a:lnTo>
                    <a:lnTo>
                      <a:pt x="0" y="5"/>
                    </a:lnTo>
                    <a:lnTo>
                      <a:pt x="5" y="0"/>
                    </a:lnTo>
                    <a:lnTo>
                      <a:pt x="0" y="0"/>
                    </a:lnTo>
                    <a:lnTo>
                      <a:pt x="5" y="5"/>
                    </a:lnTo>
                    <a:close/>
                  </a:path>
                </a:pathLst>
              </a:custGeom>
              <a:solidFill>
                <a:srgbClr val="C195DB"/>
              </a:solidFill>
              <a:ln w="9525">
                <a:noFill/>
                <a:round/>
                <a:headEnd/>
                <a:tailEnd/>
              </a:ln>
            </p:spPr>
            <p:txBody>
              <a:bodyPr/>
              <a:lstStyle/>
              <a:p>
                <a:endParaRPr lang="ru-RU"/>
              </a:p>
            </p:txBody>
          </p:sp>
          <p:sp>
            <p:nvSpPr>
              <p:cNvPr id="163502" name="Freeform 529"/>
              <p:cNvSpPr>
                <a:spLocks/>
              </p:cNvSpPr>
              <p:nvPr/>
            </p:nvSpPr>
            <p:spPr bwMode="auto">
              <a:xfrm>
                <a:off x="2561" y="2959"/>
                <a:ext cx="98" cy="246"/>
              </a:xfrm>
              <a:custGeom>
                <a:avLst/>
                <a:gdLst>
                  <a:gd name="T0" fmla="*/ 0 w 98"/>
                  <a:gd name="T1" fmla="*/ 242 h 246"/>
                  <a:gd name="T2" fmla="*/ 5 w 98"/>
                  <a:gd name="T3" fmla="*/ 246 h 246"/>
                  <a:gd name="T4" fmla="*/ 98 w 98"/>
                  <a:gd name="T5" fmla="*/ 4 h 246"/>
                  <a:gd name="T6" fmla="*/ 94 w 98"/>
                  <a:gd name="T7" fmla="*/ 0 h 246"/>
                  <a:gd name="T8" fmla="*/ 0 w 98"/>
                  <a:gd name="T9" fmla="*/ 242 h 246"/>
                  <a:gd name="T10" fmla="*/ 0 60000 65536"/>
                  <a:gd name="T11" fmla="*/ 0 60000 65536"/>
                  <a:gd name="T12" fmla="*/ 0 60000 65536"/>
                  <a:gd name="T13" fmla="*/ 0 60000 65536"/>
                  <a:gd name="T14" fmla="*/ 0 60000 65536"/>
                  <a:gd name="T15" fmla="*/ 0 w 98"/>
                  <a:gd name="T16" fmla="*/ 0 h 246"/>
                  <a:gd name="T17" fmla="*/ 98 w 98"/>
                  <a:gd name="T18" fmla="*/ 246 h 246"/>
                </a:gdLst>
                <a:ahLst/>
                <a:cxnLst>
                  <a:cxn ang="T10">
                    <a:pos x="T0" y="T1"/>
                  </a:cxn>
                  <a:cxn ang="T11">
                    <a:pos x="T2" y="T3"/>
                  </a:cxn>
                  <a:cxn ang="T12">
                    <a:pos x="T4" y="T5"/>
                  </a:cxn>
                  <a:cxn ang="T13">
                    <a:pos x="T6" y="T7"/>
                  </a:cxn>
                  <a:cxn ang="T14">
                    <a:pos x="T8" y="T9"/>
                  </a:cxn>
                </a:cxnLst>
                <a:rect l="T15" t="T16" r="T17" b="T18"/>
                <a:pathLst>
                  <a:path w="98" h="246">
                    <a:moveTo>
                      <a:pt x="0" y="242"/>
                    </a:moveTo>
                    <a:lnTo>
                      <a:pt x="5" y="246"/>
                    </a:lnTo>
                    <a:lnTo>
                      <a:pt x="98" y="4"/>
                    </a:lnTo>
                    <a:lnTo>
                      <a:pt x="94" y="0"/>
                    </a:lnTo>
                    <a:lnTo>
                      <a:pt x="0" y="242"/>
                    </a:lnTo>
                    <a:close/>
                  </a:path>
                </a:pathLst>
              </a:custGeom>
              <a:solidFill>
                <a:srgbClr val="C195DB"/>
              </a:solidFill>
              <a:ln w="9525">
                <a:noFill/>
                <a:round/>
                <a:headEnd/>
                <a:tailEnd/>
              </a:ln>
            </p:spPr>
            <p:txBody>
              <a:bodyPr/>
              <a:lstStyle/>
              <a:p>
                <a:endParaRPr lang="ru-RU"/>
              </a:p>
            </p:txBody>
          </p:sp>
          <p:sp>
            <p:nvSpPr>
              <p:cNvPr id="163503" name="Freeform 530"/>
              <p:cNvSpPr>
                <a:spLocks/>
              </p:cNvSpPr>
              <p:nvPr/>
            </p:nvSpPr>
            <p:spPr bwMode="auto">
              <a:xfrm>
                <a:off x="2561" y="3201"/>
                <a:ext cx="3" cy="3"/>
              </a:xfrm>
              <a:custGeom>
                <a:avLst/>
                <a:gdLst>
                  <a:gd name="T0" fmla="*/ 0 w 3"/>
                  <a:gd name="T1" fmla="*/ 3 h 3"/>
                  <a:gd name="T2" fmla="*/ 0 w 3"/>
                  <a:gd name="T3" fmla="*/ 2 h 3"/>
                  <a:gd name="T4" fmla="*/ 0 w 3"/>
                  <a:gd name="T5" fmla="*/ 1 h 3"/>
                  <a:gd name="T6" fmla="*/ 3 w 3"/>
                  <a:gd name="T7" fmla="*/ 3 h 3"/>
                  <a:gd name="T8" fmla="*/ 3 w 3"/>
                  <a:gd name="T9" fmla="*/ 0 h 3"/>
                  <a:gd name="T10" fmla="*/ 0 w 3"/>
                  <a:gd name="T11" fmla="*/ 3 h 3"/>
                  <a:gd name="T12" fmla="*/ 0 60000 65536"/>
                  <a:gd name="T13" fmla="*/ 0 60000 65536"/>
                  <a:gd name="T14" fmla="*/ 0 60000 65536"/>
                  <a:gd name="T15" fmla="*/ 0 60000 65536"/>
                  <a:gd name="T16" fmla="*/ 0 60000 65536"/>
                  <a:gd name="T17" fmla="*/ 0 60000 65536"/>
                  <a:gd name="T18" fmla="*/ 0 w 3"/>
                  <a:gd name="T19" fmla="*/ 0 h 3"/>
                  <a:gd name="T20" fmla="*/ 3 w 3"/>
                  <a:gd name="T21" fmla="*/ 3 h 3"/>
                </a:gdLst>
                <a:ahLst/>
                <a:cxnLst>
                  <a:cxn ang="T12">
                    <a:pos x="T0" y="T1"/>
                  </a:cxn>
                  <a:cxn ang="T13">
                    <a:pos x="T2" y="T3"/>
                  </a:cxn>
                  <a:cxn ang="T14">
                    <a:pos x="T4" y="T5"/>
                  </a:cxn>
                  <a:cxn ang="T15">
                    <a:pos x="T6" y="T7"/>
                  </a:cxn>
                  <a:cxn ang="T16">
                    <a:pos x="T8" y="T9"/>
                  </a:cxn>
                  <a:cxn ang="T17">
                    <a:pos x="T10" y="T11"/>
                  </a:cxn>
                </a:cxnLst>
                <a:rect l="T18" t="T19" r="T20" b="T21"/>
                <a:pathLst>
                  <a:path w="3" h="3">
                    <a:moveTo>
                      <a:pt x="0" y="3"/>
                    </a:moveTo>
                    <a:lnTo>
                      <a:pt x="0" y="2"/>
                    </a:lnTo>
                    <a:lnTo>
                      <a:pt x="0" y="1"/>
                    </a:lnTo>
                    <a:lnTo>
                      <a:pt x="3" y="3"/>
                    </a:lnTo>
                    <a:lnTo>
                      <a:pt x="3" y="0"/>
                    </a:lnTo>
                    <a:lnTo>
                      <a:pt x="0" y="3"/>
                    </a:lnTo>
                    <a:close/>
                  </a:path>
                </a:pathLst>
              </a:custGeom>
              <a:solidFill>
                <a:srgbClr val="C195DB"/>
              </a:solidFill>
              <a:ln w="9525">
                <a:noFill/>
                <a:round/>
                <a:headEnd/>
                <a:tailEnd/>
              </a:ln>
            </p:spPr>
            <p:txBody>
              <a:bodyPr/>
              <a:lstStyle/>
              <a:p>
                <a:endParaRPr lang="ru-RU"/>
              </a:p>
            </p:txBody>
          </p:sp>
          <p:sp>
            <p:nvSpPr>
              <p:cNvPr id="163504" name="Freeform 531"/>
              <p:cNvSpPr>
                <a:spLocks/>
              </p:cNvSpPr>
              <p:nvPr/>
            </p:nvSpPr>
            <p:spPr bwMode="auto">
              <a:xfrm>
                <a:off x="2653" y="2956"/>
                <a:ext cx="6" cy="5"/>
              </a:xfrm>
              <a:custGeom>
                <a:avLst/>
                <a:gdLst>
                  <a:gd name="T0" fmla="*/ 0 w 6"/>
                  <a:gd name="T1" fmla="*/ 2 h 5"/>
                  <a:gd name="T2" fmla="*/ 2 w 6"/>
                  <a:gd name="T3" fmla="*/ 0 h 5"/>
                  <a:gd name="T4" fmla="*/ 6 w 6"/>
                  <a:gd name="T5" fmla="*/ 1 h 5"/>
                  <a:gd name="T6" fmla="*/ 2 w 6"/>
                  <a:gd name="T7" fmla="*/ 5 h 5"/>
                  <a:gd name="T8" fmla="*/ 6 w 6"/>
                  <a:gd name="T9" fmla="*/ 5 h 5"/>
                  <a:gd name="T10" fmla="*/ 0 w 6"/>
                  <a:gd name="T11" fmla="*/ 2 h 5"/>
                  <a:gd name="T12" fmla="*/ 0 60000 65536"/>
                  <a:gd name="T13" fmla="*/ 0 60000 65536"/>
                  <a:gd name="T14" fmla="*/ 0 60000 65536"/>
                  <a:gd name="T15" fmla="*/ 0 60000 65536"/>
                  <a:gd name="T16" fmla="*/ 0 60000 65536"/>
                  <a:gd name="T17" fmla="*/ 0 60000 65536"/>
                  <a:gd name="T18" fmla="*/ 0 w 6"/>
                  <a:gd name="T19" fmla="*/ 0 h 5"/>
                  <a:gd name="T20" fmla="*/ 6 w 6"/>
                  <a:gd name="T21" fmla="*/ 5 h 5"/>
                </a:gdLst>
                <a:ahLst/>
                <a:cxnLst>
                  <a:cxn ang="T12">
                    <a:pos x="T0" y="T1"/>
                  </a:cxn>
                  <a:cxn ang="T13">
                    <a:pos x="T2" y="T3"/>
                  </a:cxn>
                  <a:cxn ang="T14">
                    <a:pos x="T4" y="T5"/>
                  </a:cxn>
                  <a:cxn ang="T15">
                    <a:pos x="T6" y="T7"/>
                  </a:cxn>
                  <a:cxn ang="T16">
                    <a:pos x="T8" y="T9"/>
                  </a:cxn>
                  <a:cxn ang="T17">
                    <a:pos x="T10" y="T11"/>
                  </a:cxn>
                </a:cxnLst>
                <a:rect l="T18" t="T19" r="T20" b="T21"/>
                <a:pathLst>
                  <a:path w="6" h="5">
                    <a:moveTo>
                      <a:pt x="0" y="2"/>
                    </a:moveTo>
                    <a:lnTo>
                      <a:pt x="2" y="0"/>
                    </a:lnTo>
                    <a:lnTo>
                      <a:pt x="6" y="1"/>
                    </a:lnTo>
                    <a:lnTo>
                      <a:pt x="2" y="5"/>
                    </a:lnTo>
                    <a:lnTo>
                      <a:pt x="6" y="5"/>
                    </a:lnTo>
                    <a:lnTo>
                      <a:pt x="0" y="2"/>
                    </a:lnTo>
                    <a:close/>
                  </a:path>
                </a:pathLst>
              </a:custGeom>
              <a:solidFill>
                <a:srgbClr val="C195DB"/>
              </a:solidFill>
              <a:ln w="9525">
                <a:noFill/>
                <a:round/>
                <a:headEnd/>
                <a:tailEnd/>
              </a:ln>
            </p:spPr>
            <p:txBody>
              <a:bodyPr/>
              <a:lstStyle/>
              <a:p>
                <a:endParaRPr lang="ru-RU"/>
              </a:p>
            </p:txBody>
          </p:sp>
          <p:sp>
            <p:nvSpPr>
              <p:cNvPr id="163505" name="Freeform 532"/>
              <p:cNvSpPr>
                <a:spLocks/>
              </p:cNvSpPr>
              <p:nvPr/>
            </p:nvSpPr>
            <p:spPr bwMode="auto">
              <a:xfrm>
                <a:off x="2561" y="3201"/>
                <a:ext cx="77" cy="17"/>
              </a:xfrm>
              <a:custGeom>
                <a:avLst/>
                <a:gdLst>
                  <a:gd name="T0" fmla="*/ 3 w 77"/>
                  <a:gd name="T1" fmla="*/ 0 h 17"/>
                  <a:gd name="T2" fmla="*/ 0 w 77"/>
                  <a:gd name="T3" fmla="*/ 6 h 17"/>
                  <a:gd name="T4" fmla="*/ 75 w 77"/>
                  <a:gd name="T5" fmla="*/ 17 h 17"/>
                  <a:gd name="T6" fmla="*/ 77 w 77"/>
                  <a:gd name="T7" fmla="*/ 12 h 17"/>
                  <a:gd name="T8" fmla="*/ 3 w 77"/>
                  <a:gd name="T9" fmla="*/ 0 h 17"/>
                  <a:gd name="T10" fmla="*/ 0 60000 65536"/>
                  <a:gd name="T11" fmla="*/ 0 60000 65536"/>
                  <a:gd name="T12" fmla="*/ 0 60000 65536"/>
                  <a:gd name="T13" fmla="*/ 0 60000 65536"/>
                  <a:gd name="T14" fmla="*/ 0 60000 65536"/>
                  <a:gd name="T15" fmla="*/ 0 w 77"/>
                  <a:gd name="T16" fmla="*/ 0 h 17"/>
                  <a:gd name="T17" fmla="*/ 77 w 77"/>
                  <a:gd name="T18" fmla="*/ 17 h 17"/>
                </a:gdLst>
                <a:ahLst/>
                <a:cxnLst>
                  <a:cxn ang="T10">
                    <a:pos x="T0" y="T1"/>
                  </a:cxn>
                  <a:cxn ang="T11">
                    <a:pos x="T2" y="T3"/>
                  </a:cxn>
                  <a:cxn ang="T12">
                    <a:pos x="T4" y="T5"/>
                  </a:cxn>
                  <a:cxn ang="T13">
                    <a:pos x="T6" y="T7"/>
                  </a:cxn>
                  <a:cxn ang="T14">
                    <a:pos x="T8" y="T9"/>
                  </a:cxn>
                </a:cxnLst>
                <a:rect l="T15" t="T16" r="T17" b="T18"/>
                <a:pathLst>
                  <a:path w="77" h="17">
                    <a:moveTo>
                      <a:pt x="3" y="0"/>
                    </a:moveTo>
                    <a:lnTo>
                      <a:pt x="0" y="6"/>
                    </a:lnTo>
                    <a:lnTo>
                      <a:pt x="75" y="17"/>
                    </a:lnTo>
                    <a:lnTo>
                      <a:pt x="77" y="12"/>
                    </a:lnTo>
                    <a:lnTo>
                      <a:pt x="3" y="0"/>
                    </a:lnTo>
                    <a:close/>
                  </a:path>
                </a:pathLst>
              </a:custGeom>
              <a:solidFill>
                <a:srgbClr val="C195DB"/>
              </a:solidFill>
              <a:ln w="9525">
                <a:noFill/>
                <a:round/>
                <a:headEnd/>
                <a:tailEnd/>
              </a:ln>
            </p:spPr>
            <p:txBody>
              <a:bodyPr/>
              <a:lstStyle/>
              <a:p>
                <a:endParaRPr lang="ru-RU"/>
              </a:p>
            </p:txBody>
          </p:sp>
          <p:sp>
            <p:nvSpPr>
              <p:cNvPr id="163506" name="Line 533"/>
              <p:cNvSpPr>
                <a:spLocks noChangeShapeType="1"/>
              </p:cNvSpPr>
              <p:nvPr/>
            </p:nvSpPr>
            <p:spPr bwMode="auto">
              <a:xfrm flipH="1">
                <a:off x="2592" y="3230"/>
                <a:ext cx="1" cy="30"/>
              </a:xfrm>
              <a:prstGeom prst="line">
                <a:avLst/>
              </a:prstGeom>
              <a:noFill/>
              <a:ln w="6350" cap="rnd">
                <a:solidFill>
                  <a:srgbClr val="C195DB"/>
                </a:solidFill>
                <a:round/>
                <a:headEnd/>
                <a:tailEnd/>
              </a:ln>
            </p:spPr>
            <p:txBody>
              <a:bodyPr/>
              <a:lstStyle/>
              <a:p>
                <a:endParaRPr lang="ru-RU"/>
              </a:p>
            </p:txBody>
          </p:sp>
          <p:sp>
            <p:nvSpPr>
              <p:cNvPr id="163507" name="Line 534"/>
              <p:cNvSpPr>
                <a:spLocks noChangeShapeType="1"/>
              </p:cNvSpPr>
              <p:nvPr/>
            </p:nvSpPr>
            <p:spPr bwMode="auto">
              <a:xfrm flipV="1">
                <a:off x="2593" y="3218"/>
                <a:ext cx="41" cy="12"/>
              </a:xfrm>
              <a:prstGeom prst="line">
                <a:avLst/>
              </a:prstGeom>
              <a:noFill/>
              <a:ln w="6350" cap="rnd">
                <a:solidFill>
                  <a:srgbClr val="C195DB"/>
                </a:solidFill>
                <a:round/>
                <a:headEnd/>
                <a:tailEnd/>
              </a:ln>
            </p:spPr>
            <p:txBody>
              <a:bodyPr/>
              <a:lstStyle/>
              <a:p>
                <a:endParaRPr lang="ru-RU"/>
              </a:p>
            </p:txBody>
          </p:sp>
          <p:sp>
            <p:nvSpPr>
              <p:cNvPr id="163508" name="Line 535"/>
              <p:cNvSpPr>
                <a:spLocks noChangeShapeType="1"/>
              </p:cNvSpPr>
              <p:nvPr/>
            </p:nvSpPr>
            <p:spPr bwMode="auto">
              <a:xfrm flipH="1" flipV="1">
                <a:off x="2562" y="3203"/>
                <a:ext cx="31" cy="27"/>
              </a:xfrm>
              <a:prstGeom prst="line">
                <a:avLst/>
              </a:prstGeom>
              <a:noFill/>
              <a:ln w="6350" cap="rnd">
                <a:solidFill>
                  <a:srgbClr val="C195DB"/>
                </a:solidFill>
                <a:round/>
                <a:headEnd/>
                <a:tailEnd/>
              </a:ln>
            </p:spPr>
            <p:txBody>
              <a:bodyPr/>
              <a:lstStyle/>
              <a:p>
                <a:endParaRPr lang="ru-RU"/>
              </a:p>
            </p:txBody>
          </p:sp>
          <p:sp>
            <p:nvSpPr>
              <p:cNvPr id="163509" name="Freeform 536"/>
              <p:cNvSpPr>
                <a:spLocks/>
              </p:cNvSpPr>
              <p:nvPr/>
            </p:nvSpPr>
            <p:spPr bwMode="auto">
              <a:xfrm>
                <a:off x="2246" y="3002"/>
                <a:ext cx="208" cy="284"/>
              </a:xfrm>
              <a:custGeom>
                <a:avLst/>
                <a:gdLst>
                  <a:gd name="T0" fmla="*/ 176 w 208"/>
                  <a:gd name="T1" fmla="*/ 0 h 284"/>
                  <a:gd name="T2" fmla="*/ 208 w 208"/>
                  <a:gd name="T3" fmla="*/ 14 h 284"/>
                  <a:gd name="T4" fmla="*/ 73 w 208"/>
                  <a:gd name="T5" fmla="*/ 284 h 284"/>
                  <a:gd name="T6" fmla="*/ 0 w 208"/>
                  <a:gd name="T7" fmla="*/ 251 h 284"/>
                  <a:gd name="T8" fmla="*/ 176 w 208"/>
                  <a:gd name="T9" fmla="*/ 0 h 284"/>
                  <a:gd name="T10" fmla="*/ 0 60000 65536"/>
                  <a:gd name="T11" fmla="*/ 0 60000 65536"/>
                  <a:gd name="T12" fmla="*/ 0 60000 65536"/>
                  <a:gd name="T13" fmla="*/ 0 60000 65536"/>
                  <a:gd name="T14" fmla="*/ 0 60000 65536"/>
                  <a:gd name="T15" fmla="*/ 0 w 208"/>
                  <a:gd name="T16" fmla="*/ 0 h 284"/>
                  <a:gd name="T17" fmla="*/ 208 w 208"/>
                  <a:gd name="T18" fmla="*/ 284 h 284"/>
                </a:gdLst>
                <a:ahLst/>
                <a:cxnLst>
                  <a:cxn ang="T10">
                    <a:pos x="T0" y="T1"/>
                  </a:cxn>
                  <a:cxn ang="T11">
                    <a:pos x="T2" y="T3"/>
                  </a:cxn>
                  <a:cxn ang="T12">
                    <a:pos x="T4" y="T5"/>
                  </a:cxn>
                  <a:cxn ang="T13">
                    <a:pos x="T6" y="T7"/>
                  </a:cxn>
                  <a:cxn ang="T14">
                    <a:pos x="T8" y="T9"/>
                  </a:cxn>
                </a:cxnLst>
                <a:rect l="T15" t="T16" r="T17" b="T18"/>
                <a:pathLst>
                  <a:path w="208" h="284">
                    <a:moveTo>
                      <a:pt x="176" y="0"/>
                    </a:moveTo>
                    <a:lnTo>
                      <a:pt x="208" y="14"/>
                    </a:lnTo>
                    <a:lnTo>
                      <a:pt x="73" y="284"/>
                    </a:lnTo>
                    <a:lnTo>
                      <a:pt x="0" y="251"/>
                    </a:lnTo>
                    <a:lnTo>
                      <a:pt x="176" y="0"/>
                    </a:lnTo>
                    <a:close/>
                  </a:path>
                </a:pathLst>
              </a:custGeom>
              <a:solidFill>
                <a:srgbClr val="844CD6"/>
              </a:solidFill>
              <a:ln w="9525">
                <a:noFill/>
                <a:round/>
                <a:headEnd/>
                <a:tailEnd/>
              </a:ln>
            </p:spPr>
            <p:txBody>
              <a:bodyPr/>
              <a:lstStyle/>
              <a:p>
                <a:endParaRPr lang="ru-RU"/>
              </a:p>
            </p:txBody>
          </p:sp>
          <p:sp>
            <p:nvSpPr>
              <p:cNvPr id="163510" name="Freeform 537"/>
              <p:cNvSpPr>
                <a:spLocks/>
              </p:cNvSpPr>
              <p:nvPr/>
            </p:nvSpPr>
            <p:spPr bwMode="auto">
              <a:xfrm>
                <a:off x="2420" y="2998"/>
                <a:ext cx="36" cy="21"/>
              </a:xfrm>
              <a:custGeom>
                <a:avLst/>
                <a:gdLst>
                  <a:gd name="T0" fmla="*/ 5 w 36"/>
                  <a:gd name="T1" fmla="*/ 0 h 21"/>
                  <a:gd name="T2" fmla="*/ 0 w 36"/>
                  <a:gd name="T3" fmla="*/ 7 h 21"/>
                  <a:gd name="T4" fmla="*/ 31 w 36"/>
                  <a:gd name="T5" fmla="*/ 21 h 21"/>
                  <a:gd name="T6" fmla="*/ 36 w 36"/>
                  <a:gd name="T7" fmla="*/ 15 h 21"/>
                  <a:gd name="T8" fmla="*/ 5 w 36"/>
                  <a:gd name="T9" fmla="*/ 0 h 21"/>
                  <a:gd name="T10" fmla="*/ 0 60000 65536"/>
                  <a:gd name="T11" fmla="*/ 0 60000 65536"/>
                  <a:gd name="T12" fmla="*/ 0 60000 65536"/>
                  <a:gd name="T13" fmla="*/ 0 60000 65536"/>
                  <a:gd name="T14" fmla="*/ 0 60000 65536"/>
                  <a:gd name="T15" fmla="*/ 0 w 36"/>
                  <a:gd name="T16" fmla="*/ 0 h 21"/>
                  <a:gd name="T17" fmla="*/ 36 w 36"/>
                  <a:gd name="T18" fmla="*/ 21 h 21"/>
                </a:gdLst>
                <a:ahLst/>
                <a:cxnLst>
                  <a:cxn ang="T10">
                    <a:pos x="T0" y="T1"/>
                  </a:cxn>
                  <a:cxn ang="T11">
                    <a:pos x="T2" y="T3"/>
                  </a:cxn>
                  <a:cxn ang="T12">
                    <a:pos x="T4" y="T5"/>
                  </a:cxn>
                  <a:cxn ang="T13">
                    <a:pos x="T6" y="T7"/>
                  </a:cxn>
                  <a:cxn ang="T14">
                    <a:pos x="T8" y="T9"/>
                  </a:cxn>
                </a:cxnLst>
                <a:rect l="T15" t="T16" r="T17" b="T18"/>
                <a:pathLst>
                  <a:path w="36" h="21">
                    <a:moveTo>
                      <a:pt x="5" y="0"/>
                    </a:moveTo>
                    <a:lnTo>
                      <a:pt x="0" y="7"/>
                    </a:lnTo>
                    <a:lnTo>
                      <a:pt x="31" y="21"/>
                    </a:lnTo>
                    <a:lnTo>
                      <a:pt x="36" y="15"/>
                    </a:lnTo>
                    <a:lnTo>
                      <a:pt x="5" y="0"/>
                    </a:lnTo>
                    <a:close/>
                  </a:path>
                </a:pathLst>
              </a:custGeom>
              <a:solidFill>
                <a:srgbClr val="C195DB"/>
              </a:solidFill>
              <a:ln w="9525">
                <a:noFill/>
                <a:round/>
                <a:headEnd/>
                <a:tailEnd/>
              </a:ln>
            </p:spPr>
            <p:txBody>
              <a:bodyPr/>
              <a:lstStyle/>
              <a:p>
                <a:endParaRPr lang="ru-RU"/>
              </a:p>
            </p:txBody>
          </p:sp>
          <p:sp>
            <p:nvSpPr>
              <p:cNvPr id="163511" name="Freeform 538"/>
              <p:cNvSpPr>
                <a:spLocks/>
              </p:cNvSpPr>
              <p:nvPr/>
            </p:nvSpPr>
            <p:spPr bwMode="auto">
              <a:xfrm>
                <a:off x="2318" y="3012"/>
                <a:ext cx="139" cy="275"/>
              </a:xfrm>
              <a:custGeom>
                <a:avLst/>
                <a:gdLst>
                  <a:gd name="T0" fmla="*/ 139 w 139"/>
                  <a:gd name="T1" fmla="*/ 5 h 275"/>
                  <a:gd name="T2" fmla="*/ 133 w 139"/>
                  <a:gd name="T3" fmla="*/ 0 h 275"/>
                  <a:gd name="T4" fmla="*/ 0 w 139"/>
                  <a:gd name="T5" fmla="*/ 271 h 275"/>
                  <a:gd name="T6" fmla="*/ 6 w 139"/>
                  <a:gd name="T7" fmla="*/ 275 h 275"/>
                  <a:gd name="T8" fmla="*/ 139 w 139"/>
                  <a:gd name="T9" fmla="*/ 5 h 275"/>
                  <a:gd name="T10" fmla="*/ 0 60000 65536"/>
                  <a:gd name="T11" fmla="*/ 0 60000 65536"/>
                  <a:gd name="T12" fmla="*/ 0 60000 65536"/>
                  <a:gd name="T13" fmla="*/ 0 60000 65536"/>
                  <a:gd name="T14" fmla="*/ 0 60000 65536"/>
                  <a:gd name="T15" fmla="*/ 0 w 139"/>
                  <a:gd name="T16" fmla="*/ 0 h 275"/>
                  <a:gd name="T17" fmla="*/ 139 w 139"/>
                  <a:gd name="T18" fmla="*/ 275 h 275"/>
                </a:gdLst>
                <a:ahLst/>
                <a:cxnLst>
                  <a:cxn ang="T10">
                    <a:pos x="T0" y="T1"/>
                  </a:cxn>
                  <a:cxn ang="T11">
                    <a:pos x="T2" y="T3"/>
                  </a:cxn>
                  <a:cxn ang="T12">
                    <a:pos x="T4" y="T5"/>
                  </a:cxn>
                  <a:cxn ang="T13">
                    <a:pos x="T6" y="T7"/>
                  </a:cxn>
                  <a:cxn ang="T14">
                    <a:pos x="T8" y="T9"/>
                  </a:cxn>
                </a:cxnLst>
                <a:rect l="T15" t="T16" r="T17" b="T18"/>
                <a:pathLst>
                  <a:path w="139" h="275">
                    <a:moveTo>
                      <a:pt x="139" y="5"/>
                    </a:moveTo>
                    <a:lnTo>
                      <a:pt x="133" y="0"/>
                    </a:lnTo>
                    <a:lnTo>
                      <a:pt x="0" y="271"/>
                    </a:lnTo>
                    <a:lnTo>
                      <a:pt x="6" y="275"/>
                    </a:lnTo>
                    <a:lnTo>
                      <a:pt x="139" y="5"/>
                    </a:lnTo>
                    <a:close/>
                  </a:path>
                </a:pathLst>
              </a:custGeom>
              <a:solidFill>
                <a:srgbClr val="C195DB"/>
              </a:solidFill>
              <a:ln w="9525">
                <a:noFill/>
                <a:round/>
                <a:headEnd/>
                <a:tailEnd/>
              </a:ln>
            </p:spPr>
            <p:txBody>
              <a:bodyPr/>
              <a:lstStyle/>
              <a:p>
                <a:endParaRPr lang="ru-RU"/>
              </a:p>
            </p:txBody>
          </p:sp>
          <p:sp>
            <p:nvSpPr>
              <p:cNvPr id="163512" name="Freeform 539"/>
              <p:cNvSpPr>
                <a:spLocks/>
              </p:cNvSpPr>
              <p:nvPr/>
            </p:nvSpPr>
            <p:spPr bwMode="auto">
              <a:xfrm>
                <a:off x="2450" y="3012"/>
                <a:ext cx="9" cy="7"/>
              </a:xfrm>
              <a:custGeom>
                <a:avLst/>
                <a:gdLst>
                  <a:gd name="T0" fmla="*/ 6 w 9"/>
                  <a:gd name="T1" fmla="*/ 0 h 7"/>
                  <a:gd name="T2" fmla="*/ 9 w 9"/>
                  <a:gd name="T3" fmla="*/ 2 h 7"/>
                  <a:gd name="T4" fmla="*/ 7 w 9"/>
                  <a:gd name="T5" fmla="*/ 6 h 7"/>
                  <a:gd name="T6" fmla="*/ 0 w 9"/>
                  <a:gd name="T7" fmla="*/ 0 h 7"/>
                  <a:gd name="T8" fmla="*/ 0 w 9"/>
                  <a:gd name="T9" fmla="*/ 7 h 7"/>
                  <a:gd name="T10" fmla="*/ 6 w 9"/>
                  <a:gd name="T11" fmla="*/ 0 h 7"/>
                  <a:gd name="T12" fmla="*/ 0 60000 65536"/>
                  <a:gd name="T13" fmla="*/ 0 60000 65536"/>
                  <a:gd name="T14" fmla="*/ 0 60000 65536"/>
                  <a:gd name="T15" fmla="*/ 0 60000 65536"/>
                  <a:gd name="T16" fmla="*/ 0 60000 65536"/>
                  <a:gd name="T17" fmla="*/ 0 60000 65536"/>
                  <a:gd name="T18" fmla="*/ 0 w 9"/>
                  <a:gd name="T19" fmla="*/ 0 h 7"/>
                  <a:gd name="T20" fmla="*/ 9 w 9"/>
                  <a:gd name="T21" fmla="*/ 7 h 7"/>
                </a:gdLst>
                <a:ahLst/>
                <a:cxnLst>
                  <a:cxn ang="T12">
                    <a:pos x="T0" y="T1"/>
                  </a:cxn>
                  <a:cxn ang="T13">
                    <a:pos x="T2" y="T3"/>
                  </a:cxn>
                  <a:cxn ang="T14">
                    <a:pos x="T4" y="T5"/>
                  </a:cxn>
                  <a:cxn ang="T15">
                    <a:pos x="T6" y="T7"/>
                  </a:cxn>
                  <a:cxn ang="T16">
                    <a:pos x="T8" y="T9"/>
                  </a:cxn>
                  <a:cxn ang="T17">
                    <a:pos x="T10" y="T11"/>
                  </a:cxn>
                </a:cxnLst>
                <a:rect l="T18" t="T19" r="T20" b="T21"/>
                <a:pathLst>
                  <a:path w="9" h="7">
                    <a:moveTo>
                      <a:pt x="6" y="0"/>
                    </a:moveTo>
                    <a:lnTo>
                      <a:pt x="9" y="2"/>
                    </a:lnTo>
                    <a:lnTo>
                      <a:pt x="7" y="6"/>
                    </a:lnTo>
                    <a:lnTo>
                      <a:pt x="0" y="0"/>
                    </a:lnTo>
                    <a:lnTo>
                      <a:pt x="0" y="7"/>
                    </a:lnTo>
                    <a:lnTo>
                      <a:pt x="6" y="0"/>
                    </a:lnTo>
                    <a:close/>
                  </a:path>
                </a:pathLst>
              </a:custGeom>
              <a:solidFill>
                <a:srgbClr val="C195DB"/>
              </a:solidFill>
              <a:ln w="9525">
                <a:noFill/>
                <a:round/>
                <a:headEnd/>
                <a:tailEnd/>
              </a:ln>
            </p:spPr>
            <p:txBody>
              <a:bodyPr/>
              <a:lstStyle/>
              <a:p>
                <a:endParaRPr lang="ru-RU"/>
              </a:p>
            </p:txBody>
          </p:sp>
          <p:sp>
            <p:nvSpPr>
              <p:cNvPr id="163513" name="Freeform 540"/>
              <p:cNvSpPr>
                <a:spLocks/>
              </p:cNvSpPr>
              <p:nvPr/>
            </p:nvSpPr>
            <p:spPr bwMode="auto">
              <a:xfrm>
                <a:off x="2244" y="3248"/>
                <a:ext cx="76" cy="41"/>
              </a:xfrm>
              <a:custGeom>
                <a:avLst/>
                <a:gdLst>
                  <a:gd name="T0" fmla="*/ 75 w 76"/>
                  <a:gd name="T1" fmla="*/ 41 h 41"/>
                  <a:gd name="T2" fmla="*/ 76 w 76"/>
                  <a:gd name="T3" fmla="*/ 33 h 41"/>
                  <a:gd name="T4" fmla="*/ 1 w 76"/>
                  <a:gd name="T5" fmla="*/ 0 h 41"/>
                  <a:gd name="T6" fmla="*/ 0 w 76"/>
                  <a:gd name="T7" fmla="*/ 8 h 41"/>
                  <a:gd name="T8" fmla="*/ 75 w 76"/>
                  <a:gd name="T9" fmla="*/ 41 h 41"/>
                  <a:gd name="T10" fmla="*/ 0 60000 65536"/>
                  <a:gd name="T11" fmla="*/ 0 60000 65536"/>
                  <a:gd name="T12" fmla="*/ 0 60000 65536"/>
                  <a:gd name="T13" fmla="*/ 0 60000 65536"/>
                  <a:gd name="T14" fmla="*/ 0 60000 65536"/>
                  <a:gd name="T15" fmla="*/ 0 w 76"/>
                  <a:gd name="T16" fmla="*/ 0 h 41"/>
                  <a:gd name="T17" fmla="*/ 76 w 76"/>
                  <a:gd name="T18" fmla="*/ 41 h 41"/>
                </a:gdLst>
                <a:ahLst/>
                <a:cxnLst>
                  <a:cxn ang="T10">
                    <a:pos x="T0" y="T1"/>
                  </a:cxn>
                  <a:cxn ang="T11">
                    <a:pos x="T2" y="T3"/>
                  </a:cxn>
                  <a:cxn ang="T12">
                    <a:pos x="T4" y="T5"/>
                  </a:cxn>
                  <a:cxn ang="T13">
                    <a:pos x="T6" y="T7"/>
                  </a:cxn>
                  <a:cxn ang="T14">
                    <a:pos x="T8" y="T9"/>
                  </a:cxn>
                </a:cxnLst>
                <a:rect l="T15" t="T16" r="T17" b="T18"/>
                <a:pathLst>
                  <a:path w="76" h="41">
                    <a:moveTo>
                      <a:pt x="75" y="41"/>
                    </a:moveTo>
                    <a:lnTo>
                      <a:pt x="76" y="33"/>
                    </a:lnTo>
                    <a:lnTo>
                      <a:pt x="1" y="0"/>
                    </a:lnTo>
                    <a:lnTo>
                      <a:pt x="0" y="8"/>
                    </a:lnTo>
                    <a:lnTo>
                      <a:pt x="75" y="41"/>
                    </a:lnTo>
                    <a:close/>
                  </a:path>
                </a:pathLst>
              </a:custGeom>
              <a:solidFill>
                <a:srgbClr val="C195DB"/>
              </a:solidFill>
              <a:ln w="9525">
                <a:noFill/>
                <a:round/>
                <a:headEnd/>
                <a:tailEnd/>
              </a:ln>
            </p:spPr>
            <p:txBody>
              <a:bodyPr/>
              <a:lstStyle/>
              <a:p>
                <a:endParaRPr lang="ru-RU"/>
              </a:p>
            </p:txBody>
          </p:sp>
          <p:sp>
            <p:nvSpPr>
              <p:cNvPr id="163514" name="Freeform 541"/>
              <p:cNvSpPr>
                <a:spLocks/>
              </p:cNvSpPr>
              <p:nvPr/>
            </p:nvSpPr>
            <p:spPr bwMode="auto">
              <a:xfrm>
                <a:off x="2316" y="3280"/>
                <a:ext cx="4" cy="10"/>
              </a:xfrm>
              <a:custGeom>
                <a:avLst/>
                <a:gdLst>
                  <a:gd name="T0" fmla="*/ 4 w 4"/>
                  <a:gd name="T1" fmla="*/ 7 h 10"/>
                  <a:gd name="T2" fmla="*/ 3 w 4"/>
                  <a:gd name="T3" fmla="*/ 10 h 10"/>
                  <a:gd name="T4" fmla="*/ 2 w 4"/>
                  <a:gd name="T5" fmla="*/ 9 h 10"/>
                  <a:gd name="T6" fmla="*/ 3 w 4"/>
                  <a:gd name="T7" fmla="*/ 0 h 10"/>
                  <a:gd name="T8" fmla="*/ 0 w 4"/>
                  <a:gd name="T9" fmla="*/ 2 h 10"/>
                  <a:gd name="T10" fmla="*/ 4 w 4"/>
                  <a:gd name="T11" fmla="*/ 7 h 10"/>
                  <a:gd name="T12" fmla="*/ 0 60000 65536"/>
                  <a:gd name="T13" fmla="*/ 0 60000 65536"/>
                  <a:gd name="T14" fmla="*/ 0 60000 65536"/>
                  <a:gd name="T15" fmla="*/ 0 60000 65536"/>
                  <a:gd name="T16" fmla="*/ 0 60000 65536"/>
                  <a:gd name="T17" fmla="*/ 0 60000 65536"/>
                  <a:gd name="T18" fmla="*/ 0 w 4"/>
                  <a:gd name="T19" fmla="*/ 0 h 10"/>
                  <a:gd name="T20" fmla="*/ 4 w 4"/>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4" h="10">
                    <a:moveTo>
                      <a:pt x="4" y="7"/>
                    </a:moveTo>
                    <a:lnTo>
                      <a:pt x="3" y="10"/>
                    </a:lnTo>
                    <a:lnTo>
                      <a:pt x="2" y="9"/>
                    </a:lnTo>
                    <a:lnTo>
                      <a:pt x="3" y="0"/>
                    </a:lnTo>
                    <a:lnTo>
                      <a:pt x="0" y="2"/>
                    </a:lnTo>
                    <a:lnTo>
                      <a:pt x="4" y="7"/>
                    </a:lnTo>
                    <a:close/>
                  </a:path>
                </a:pathLst>
              </a:custGeom>
              <a:solidFill>
                <a:srgbClr val="C195DB"/>
              </a:solidFill>
              <a:ln w="9525">
                <a:noFill/>
                <a:round/>
                <a:headEnd/>
                <a:tailEnd/>
              </a:ln>
            </p:spPr>
            <p:txBody>
              <a:bodyPr/>
              <a:lstStyle/>
              <a:p>
                <a:endParaRPr lang="ru-RU"/>
              </a:p>
            </p:txBody>
          </p:sp>
          <p:sp>
            <p:nvSpPr>
              <p:cNvPr id="163515" name="Freeform 542"/>
              <p:cNvSpPr>
                <a:spLocks/>
              </p:cNvSpPr>
              <p:nvPr/>
            </p:nvSpPr>
            <p:spPr bwMode="auto">
              <a:xfrm>
                <a:off x="2243" y="2998"/>
                <a:ext cx="182" cy="257"/>
              </a:xfrm>
              <a:custGeom>
                <a:avLst/>
                <a:gdLst>
                  <a:gd name="T0" fmla="*/ 0 w 182"/>
                  <a:gd name="T1" fmla="*/ 252 h 257"/>
                  <a:gd name="T2" fmla="*/ 6 w 182"/>
                  <a:gd name="T3" fmla="*/ 257 h 257"/>
                  <a:gd name="T4" fmla="*/ 182 w 182"/>
                  <a:gd name="T5" fmla="*/ 5 h 257"/>
                  <a:gd name="T6" fmla="*/ 175 w 182"/>
                  <a:gd name="T7" fmla="*/ 0 h 257"/>
                  <a:gd name="T8" fmla="*/ 0 w 182"/>
                  <a:gd name="T9" fmla="*/ 252 h 257"/>
                  <a:gd name="T10" fmla="*/ 0 60000 65536"/>
                  <a:gd name="T11" fmla="*/ 0 60000 65536"/>
                  <a:gd name="T12" fmla="*/ 0 60000 65536"/>
                  <a:gd name="T13" fmla="*/ 0 60000 65536"/>
                  <a:gd name="T14" fmla="*/ 0 60000 65536"/>
                  <a:gd name="T15" fmla="*/ 0 w 182"/>
                  <a:gd name="T16" fmla="*/ 0 h 257"/>
                  <a:gd name="T17" fmla="*/ 182 w 182"/>
                  <a:gd name="T18" fmla="*/ 257 h 257"/>
                </a:gdLst>
                <a:ahLst/>
                <a:cxnLst>
                  <a:cxn ang="T10">
                    <a:pos x="T0" y="T1"/>
                  </a:cxn>
                  <a:cxn ang="T11">
                    <a:pos x="T2" y="T3"/>
                  </a:cxn>
                  <a:cxn ang="T12">
                    <a:pos x="T4" y="T5"/>
                  </a:cxn>
                  <a:cxn ang="T13">
                    <a:pos x="T6" y="T7"/>
                  </a:cxn>
                  <a:cxn ang="T14">
                    <a:pos x="T8" y="T9"/>
                  </a:cxn>
                </a:cxnLst>
                <a:rect l="T15" t="T16" r="T17" b="T18"/>
                <a:pathLst>
                  <a:path w="182" h="257">
                    <a:moveTo>
                      <a:pt x="0" y="252"/>
                    </a:moveTo>
                    <a:lnTo>
                      <a:pt x="6" y="257"/>
                    </a:lnTo>
                    <a:lnTo>
                      <a:pt x="182" y="5"/>
                    </a:lnTo>
                    <a:lnTo>
                      <a:pt x="175" y="0"/>
                    </a:lnTo>
                    <a:lnTo>
                      <a:pt x="0" y="252"/>
                    </a:lnTo>
                    <a:close/>
                  </a:path>
                </a:pathLst>
              </a:custGeom>
              <a:solidFill>
                <a:srgbClr val="C195DB"/>
              </a:solidFill>
              <a:ln w="9525">
                <a:noFill/>
                <a:round/>
                <a:headEnd/>
                <a:tailEnd/>
              </a:ln>
            </p:spPr>
            <p:txBody>
              <a:bodyPr/>
              <a:lstStyle/>
              <a:p>
                <a:endParaRPr lang="ru-RU"/>
              </a:p>
            </p:txBody>
          </p:sp>
          <p:sp>
            <p:nvSpPr>
              <p:cNvPr id="163516" name="Freeform 543"/>
              <p:cNvSpPr>
                <a:spLocks/>
              </p:cNvSpPr>
              <p:nvPr/>
            </p:nvSpPr>
            <p:spPr bwMode="auto">
              <a:xfrm>
                <a:off x="2241" y="3248"/>
                <a:ext cx="9" cy="9"/>
              </a:xfrm>
              <a:custGeom>
                <a:avLst/>
                <a:gdLst>
                  <a:gd name="T0" fmla="*/ 7 w 9"/>
                  <a:gd name="T1" fmla="*/ 9 h 9"/>
                  <a:gd name="T2" fmla="*/ 0 w 9"/>
                  <a:gd name="T3" fmla="*/ 6 h 9"/>
                  <a:gd name="T4" fmla="*/ 3 w 9"/>
                  <a:gd name="T5" fmla="*/ 2 h 9"/>
                  <a:gd name="T6" fmla="*/ 9 w 9"/>
                  <a:gd name="T7" fmla="*/ 8 h 9"/>
                  <a:gd name="T8" fmla="*/ 8 w 9"/>
                  <a:gd name="T9" fmla="*/ 0 h 9"/>
                  <a:gd name="T10" fmla="*/ 7 w 9"/>
                  <a:gd name="T11" fmla="*/ 9 h 9"/>
                  <a:gd name="T12" fmla="*/ 0 60000 65536"/>
                  <a:gd name="T13" fmla="*/ 0 60000 65536"/>
                  <a:gd name="T14" fmla="*/ 0 60000 65536"/>
                  <a:gd name="T15" fmla="*/ 0 60000 65536"/>
                  <a:gd name="T16" fmla="*/ 0 60000 65536"/>
                  <a:gd name="T17" fmla="*/ 0 60000 65536"/>
                  <a:gd name="T18" fmla="*/ 0 w 9"/>
                  <a:gd name="T19" fmla="*/ 0 h 9"/>
                  <a:gd name="T20" fmla="*/ 9 w 9"/>
                  <a:gd name="T21" fmla="*/ 9 h 9"/>
                </a:gdLst>
                <a:ahLst/>
                <a:cxnLst>
                  <a:cxn ang="T12">
                    <a:pos x="T0" y="T1"/>
                  </a:cxn>
                  <a:cxn ang="T13">
                    <a:pos x="T2" y="T3"/>
                  </a:cxn>
                  <a:cxn ang="T14">
                    <a:pos x="T4" y="T5"/>
                  </a:cxn>
                  <a:cxn ang="T15">
                    <a:pos x="T6" y="T7"/>
                  </a:cxn>
                  <a:cxn ang="T16">
                    <a:pos x="T8" y="T9"/>
                  </a:cxn>
                  <a:cxn ang="T17">
                    <a:pos x="T10" y="T11"/>
                  </a:cxn>
                </a:cxnLst>
                <a:rect l="T18" t="T19" r="T20" b="T21"/>
                <a:pathLst>
                  <a:path w="9" h="9">
                    <a:moveTo>
                      <a:pt x="7" y="9"/>
                    </a:moveTo>
                    <a:lnTo>
                      <a:pt x="0" y="6"/>
                    </a:lnTo>
                    <a:lnTo>
                      <a:pt x="3" y="2"/>
                    </a:lnTo>
                    <a:lnTo>
                      <a:pt x="9" y="8"/>
                    </a:lnTo>
                    <a:lnTo>
                      <a:pt x="8" y="0"/>
                    </a:lnTo>
                    <a:lnTo>
                      <a:pt x="7" y="9"/>
                    </a:lnTo>
                    <a:close/>
                  </a:path>
                </a:pathLst>
              </a:custGeom>
              <a:solidFill>
                <a:srgbClr val="C195DB"/>
              </a:solidFill>
              <a:ln w="9525">
                <a:noFill/>
                <a:round/>
                <a:headEnd/>
                <a:tailEnd/>
              </a:ln>
            </p:spPr>
            <p:txBody>
              <a:bodyPr/>
              <a:lstStyle/>
              <a:p>
                <a:endParaRPr lang="ru-RU"/>
              </a:p>
            </p:txBody>
          </p:sp>
          <p:sp>
            <p:nvSpPr>
              <p:cNvPr id="163517" name="Freeform 544"/>
              <p:cNvSpPr>
                <a:spLocks/>
              </p:cNvSpPr>
              <p:nvPr/>
            </p:nvSpPr>
            <p:spPr bwMode="auto">
              <a:xfrm>
                <a:off x="2419" y="2997"/>
                <a:ext cx="4" cy="6"/>
              </a:xfrm>
              <a:custGeom>
                <a:avLst/>
                <a:gdLst>
                  <a:gd name="T0" fmla="*/ 0 w 4"/>
                  <a:gd name="T1" fmla="*/ 0 h 6"/>
                  <a:gd name="T2" fmla="*/ 1 w 4"/>
                  <a:gd name="T3" fmla="*/ 0 h 6"/>
                  <a:gd name="T4" fmla="*/ 3 w 4"/>
                  <a:gd name="T5" fmla="*/ 0 h 6"/>
                  <a:gd name="T6" fmla="*/ 0 w 4"/>
                  <a:gd name="T7" fmla="*/ 6 h 6"/>
                  <a:gd name="T8" fmla="*/ 4 w 4"/>
                  <a:gd name="T9" fmla="*/ 5 h 6"/>
                  <a:gd name="T10" fmla="*/ 0 w 4"/>
                  <a:gd name="T11" fmla="*/ 0 h 6"/>
                  <a:gd name="T12" fmla="*/ 0 60000 65536"/>
                  <a:gd name="T13" fmla="*/ 0 60000 65536"/>
                  <a:gd name="T14" fmla="*/ 0 60000 65536"/>
                  <a:gd name="T15" fmla="*/ 0 60000 65536"/>
                  <a:gd name="T16" fmla="*/ 0 60000 65536"/>
                  <a:gd name="T17" fmla="*/ 0 60000 65536"/>
                  <a:gd name="T18" fmla="*/ 0 w 4"/>
                  <a:gd name="T19" fmla="*/ 0 h 6"/>
                  <a:gd name="T20" fmla="*/ 4 w 4"/>
                  <a:gd name="T21" fmla="*/ 6 h 6"/>
                </a:gdLst>
                <a:ahLst/>
                <a:cxnLst>
                  <a:cxn ang="T12">
                    <a:pos x="T0" y="T1"/>
                  </a:cxn>
                  <a:cxn ang="T13">
                    <a:pos x="T2" y="T3"/>
                  </a:cxn>
                  <a:cxn ang="T14">
                    <a:pos x="T4" y="T5"/>
                  </a:cxn>
                  <a:cxn ang="T15">
                    <a:pos x="T6" y="T7"/>
                  </a:cxn>
                  <a:cxn ang="T16">
                    <a:pos x="T8" y="T9"/>
                  </a:cxn>
                  <a:cxn ang="T17">
                    <a:pos x="T10" y="T11"/>
                  </a:cxn>
                </a:cxnLst>
                <a:rect l="T18" t="T19" r="T20" b="T21"/>
                <a:pathLst>
                  <a:path w="4" h="6">
                    <a:moveTo>
                      <a:pt x="0" y="0"/>
                    </a:moveTo>
                    <a:lnTo>
                      <a:pt x="1" y="0"/>
                    </a:lnTo>
                    <a:lnTo>
                      <a:pt x="3" y="0"/>
                    </a:lnTo>
                    <a:lnTo>
                      <a:pt x="0" y="6"/>
                    </a:lnTo>
                    <a:lnTo>
                      <a:pt x="4" y="5"/>
                    </a:lnTo>
                    <a:lnTo>
                      <a:pt x="0" y="0"/>
                    </a:lnTo>
                    <a:close/>
                  </a:path>
                </a:pathLst>
              </a:custGeom>
              <a:solidFill>
                <a:srgbClr val="C195DB"/>
              </a:solidFill>
              <a:ln w="9525">
                <a:noFill/>
                <a:round/>
                <a:headEnd/>
                <a:tailEnd/>
              </a:ln>
            </p:spPr>
            <p:txBody>
              <a:bodyPr/>
              <a:lstStyle/>
              <a:p>
                <a:endParaRPr lang="ru-RU"/>
              </a:p>
            </p:txBody>
          </p:sp>
          <p:sp>
            <p:nvSpPr>
              <p:cNvPr id="163518" name="Freeform 545"/>
              <p:cNvSpPr>
                <a:spLocks/>
              </p:cNvSpPr>
              <p:nvPr/>
            </p:nvSpPr>
            <p:spPr bwMode="auto">
              <a:xfrm>
                <a:off x="2243" y="3225"/>
                <a:ext cx="73" cy="32"/>
              </a:xfrm>
              <a:custGeom>
                <a:avLst/>
                <a:gdLst>
                  <a:gd name="T0" fmla="*/ 0 w 73"/>
                  <a:gd name="T1" fmla="*/ 26 h 32"/>
                  <a:gd name="T2" fmla="*/ 2 w 73"/>
                  <a:gd name="T3" fmla="*/ 32 h 32"/>
                  <a:gd name="T4" fmla="*/ 73 w 73"/>
                  <a:gd name="T5" fmla="*/ 6 h 32"/>
                  <a:gd name="T6" fmla="*/ 69 w 73"/>
                  <a:gd name="T7" fmla="*/ 0 h 32"/>
                  <a:gd name="T8" fmla="*/ 0 w 73"/>
                  <a:gd name="T9" fmla="*/ 26 h 32"/>
                  <a:gd name="T10" fmla="*/ 0 60000 65536"/>
                  <a:gd name="T11" fmla="*/ 0 60000 65536"/>
                  <a:gd name="T12" fmla="*/ 0 60000 65536"/>
                  <a:gd name="T13" fmla="*/ 0 60000 65536"/>
                  <a:gd name="T14" fmla="*/ 0 60000 65536"/>
                  <a:gd name="T15" fmla="*/ 0 w 73"/>
                  <a:gd name="T16" fmla="*/ 0 h 32"/>
                  <a:gd name="T17" fmla="*/ 73 w 73"/>
                  <a:gd name="T18" fmla="*/ 32 h 32"/>
                </a:gdLst>
                <a:ahLst/>
                <a:cxnLst>
                  <a:cxn ang="T10">
                    <a:pos x="T0" y="T1"/>
                  </a:cxn>
                  <a:cxn ang="T11">
                    <a:pos x="T2" y="T3"/>
                  </a:cxn>
                  <a:cxn ang="T12">
                    <a:pos x="T4" y="T5"/>
                  </a:cxn>
                  <a:cxn ang="T13">
                    <a:pos x="T6" y="T7"/>
                  </a:cxn>
                  <a:cxn ang="T14">
                    <a:pos x="T8" y="T9"/>
                  </a:cxn>
                </a:cxnLst>
                <a:rect l="T15" t="T16" r="T17" b="T18"/>
                <a:pathLst>
                  <a:path w="73" h="32">
                    <a:moveTo>
                      <a:pt x="0" y="26"/>
                    </a:moveTo>
                    <a:lnTo>
                      <a:pt x="2" y="32"/>
                    </a:lnTo>
                    <a:lnTo>
                      <a:pt x="73" y="6"/>
                    </a:lnTo>
                    <a:lnTo>
                      <a:pt x="69" y="0"/>
                    </a:lnTo>
                    <a:lnTo>
                      <a:pt x="0" y="26"/>
                    </a:lnTo>
                    <a:close/>
                  </a:path>
                </a:pathLst>
              </a:custGeom>
              <a:solidFill>
                <a:srgbClr val="C195DB"/>
              </a:solidFill>
              <a:ln w="9525">
                <a:noFill/>
                <a:round/>
                <a:headEnd/>
                <a:tailEnd/>
              </a:ln>
            </p:spPr>
            <p:txBody>
              <a:bodyPr/>
              <a:lstStyle/>
              <a:p>
                <a:endParaRPr lang="ru-RU"/>
              </a:p>
            </p:txBody>
          </p:sp>
          <p:sp>
            <p:nvSpPr>
              <p:cNvPr id="163519" name="Freeform 546"/>
              <p:cNvSpPr>
                <a:spLocks/>
              </p:cNvSpPr>
              <p:nvPr/>
            </p:nvSpPr>
            <p:spPr bwMode="auto">
              <a:xfrm>
                <a:off x="2308" y="3228"/>
                <a:ext cx="11" cy="56"/>
              </a:xfrm>
              <a:custGeom>
                <a:avLst/>
                <a:gdLst>
                  <a:gd name="T0" fmla="*/ 9 w 11"/>
                  <a:gd name="T1" fmla="*/ 0 h 56"/>
                  <a:gd name="T2" fmla="*/ 0 w 11"/>
                  <a:gd name="T3" fmla="*/ 0 h 56"/>
                  <a:gd name="T4" fmla="*/ 2 w 11"/>
                  <a:gd name="T5" fmla="*/ 56 h 56"/>
                  <a:gd name="T6" fmla="*/ 11 w 11"/>
                  <a:gd name="T7" fmla="*/ 56 h 56"/>
                  <a:gd name="T8" fmla="*/ 9 w 11"/>
                  <a:gd name="T9" fmla="*/ 0 h 56"/>
                  <a:gd name="T10" fmla="*/ 0 60000 65536"/>
                  <a:gd name="T11" fmla="*/ 0 60000 65536"/>
                  <a:gd name="T12" fmla="*/ 0 60000 65536"/>
                  <a:gd name="T13" fmla="*/ 0 60000 65536"/>
                  <a:gd name="T14" fmla="*/ 0 60000 65536"/>
                  <a:gd name="T15" fmla="*/ 0 w 11"/>
                  <a:gd name="T16" fmla="*/ 0 h 56"/>
                  <a:gd name="T17" fmla="*/ 11 w 11"/>
                  <a:gd name="T18" fmla="*/ 56 h 56"/>
                </a:gdLst>
                <a:ahLst/>
                <a:cxnLst>
                  <a:cxn ang="T10">
                    <a:pos x="T0" y="T1"/>
                  </a:cxn>
                  <a:cxn ang="T11">
                    <a:pos x="T2" y="T3"/>
                  </a:cxn>
                  <a:cxn ang="T12">
                    <a:pos x="T4" y="T5"/>
                  </a:cxn>
                  <a:cxn ang="T13">
                    <a:pos x="T6" y="T7"/>
                  </a:cxn>
                  <a:cxn ang="T14">
                    <a:pos x="T8" y="T9"/>
                  </a:cxn>
                </a:cxnLst>
                <a:rect l="T15" t="T16" r="T17" b="T18"/>
                <a:pathLst>
                  <a:path w="11" h="56">
                    <a:moveTo>
                      <a:pt x="9" y="0"/>
                    </a:moveTo>
                    <a:lnTo>
                      <a:pt x="0" y="0"/>
                    </a:lnTo>
                    <a:lnTo>
                      <a:pt x="2" y="56"/>
                    </a:lnTo>
                    <a:lnTo>
                      <a:pt x="11" y="56"/>
                    </a:lnTo>
                    <a:lnTo>
                      <a:pt x="9" y="0"/>
                    </a:lnTo>
                    <a:close/>
                  </a:path>
                </a:pathLst>
              </a:custGeom>
              <a:solidFill>
                <a:srgbClr val="C195DB"/>
              </a:solidFill>
              <a:ln w="9525">
                <a:noFill/>
                <a:round/>
                <a:headEnd/>
                <a:tailEnd/>
              </a:ln>
            </p:spPr>
            <p:txBody>
              <a:bodyPr/>
              <a:lstStyle/>
              <a:p>
                <a:endParaRPr lang="ru-RU"/>
              </a:p>
            </p:txBody>
          </p:sp>
          <p:sp>
            <p:nvSpPr>
              <p:cNvPr id="163520" name="Freeform 547"/>
              <p:cNvSpPr>
                <a:spLocks/>
              </p:cNvSpPr>
              <p:nvPr/>
            </p:nvSpPr>
            <p:spPr bwMode="auto">
              <a:xfrm>
                <a:off x="2310" y="3223"/>
                <a:ext cx="9" cy="8"/>
              </a:xfrm>
              <a:custGeom>
                <a:avLst/>
                <a:gdLst>
                  <a:gd name="T0" fmla="*/ 4 w 9"/>
                  <a:gd name="T1" fmla="*/ 2 h 8"/>
                  <a:gd name="T2" fmla="*/ 9 w 9"/>
                  <a:gd name="T3" fmla="*/ 0 h 8"/>
                  <a:gd name="T4" fmla="*/ 9 w 9"/>
                  <a:gd name="T5" fmla="*/ 5 h 8"/>
                  <a:gd name="T6" fmla="*/ 0 w 9"/>
                  <a:gd name="T7" fmla="*/ 5 h 8"/>
                  <a:gd name="T8" fmla="*/ 8 w 9"/>
                  <a:gd name="T9" fmla="*/ 8 h 8"/>
                  <a:gd name="T10" fmla="*/ 4 w 9"/>
                  <a:gd name="T11" fmla="*/ 2 h 8"/>
                  <a:gd name="T12" fmla="*/ 0 60000 65536"/>
                  <a:gd name="T13" fmla="*/ 0 60000 65536"/>
                  <a:gd name="T14" fmla="*/ 0 60000 65536"/>
                  <a:gd name="T15" fmla="*/ 0 60000 65536"/>
                  <a:gd name="T16" fmla="*/ 0 60000 65536"/>
                  <a:gd name="T17" fmla="*/ 0 60000 65536"/>
                  <a:gd name="T18" fmla="*/ 0 w 9"/>
                  <a:gd name="T19" fmla="*/ 0 h 8"/>
                  <a:gd name="T20" fmla="*/ 9 w 9"/>
                  <a:gd name="T21" fmla="*/ 8 h 8"/>
                </a:gdLst>
                <a:ahLst/>
                <a:cxnLst>
                  <a:cxn ang="T12">
                    <a:pos x="T0" y="T1"/>
                  </a:cxn>
                  <a:cxn ang="T13">
                    <a:pos x="T2" y="T3"/>
                  </a:cxn>
                  <a:cxn ang="T14">
                    <a:pos x="T4" y="T5"/>
                  </a:cxn>
                  <a:cxn ang="T15">
                    <a:pos x="T6" y="T7"/>
                  </a:cxn>
                  <a:cxn ang="T16">
                    <a:pos x="T8" y="T9"/>
                  </a:cxn>
                  <a:cxn ang="T17">
                    <a:pos x="T10" y="T11"/>
                  </a:cxn>
                </a:cxnLst>
                <a:rect l="T18" t="T19" r="T20" b="T21"/>
                <a:pathLst>
                  <a:path w="9" h="8">
                    <a:moveTo>
                      <a:pt x="4" y="2"/>
                    </a:moveTo>
                    <a:lnTo>
                      <a:pt x="9" y="0"/>
                    </a:lnTo>
                    <a:lnTo>
                      <a:pt x="9" y="5"/>
                    </a:lnTo>
                    <a:lnTo>
                      <a:pt x="0" y="5"/>
                    </a:lnTo>
                    <a:lnTo>
                      <a:pt x="8" y="8"/>
                    </a:lnTo>
                    <a:lnTo>
                      <a:pt x="4" y="2"/>
                    </a:lnTo>
                    <a:close/>
                  </a:path>
                </a:pathLst>
              </a:custGeom>
              <a:solidFill>
                <a:srgbClr val="C195DB"/>
              </a:solidFill>
              <a:ln w="9525">
                <a:noFill/>
                <a:round/>
                <a:headEnd/>
                <a:tailEnd/>
              </a:ln>
            </p:spPr>
            <p:txBody>
              <a:bodyPr/>
              <a:lstStyle/>
              <a:p>
                <a:endParaRPr lang="ru-RU"/>
              </a:p>
            </p:txBody>
          </p:sp>
          <p:sp>
            <p:nvSpPr>
              <p:cNvPr id="163521" name="Line 548"/>
              <p:cNvSpPr>
                <a:spLocks noChangeShapeType="1"/>
              </p:cNvSpPr>
              <p:nvPr/>
            </p:nvSpPr>
            <p:spPr bwMode="auto">
              <a:xfrm flipV="1">
                <a:off x="2297" y="3228"/>
                <a:ext cx="17" cy="25"/>
              </a:xfrm>
              <a:prstGeom prst="line">
                <a:avLst/>
              </a:prstGeom>
              <a:noFill/>
              <a:ln w="6350" cap="rnd">
                <a:solidFill>
                  <a:srgbClr val="C195DB"/>
                </a:solidFill>
                <a:round/>
                <a:headEnd/>
                <a:tailEnd/>
              </a:ln>
            </p:spPr>
            <p:txBody>
              <a:bodyPr/>
              <a:lstStyle/>
              <a:p>
                <a:endParaRPr lang="ru-RU"/>
              </a:p>
            </p:txBody>
          </p:sp>
          <p:sp>
            <p:nvSpPr>
              <p:cNvPr id="163522" name="Line 549"/>
              <p:cNvSpPr>
                <a:spLocks noChangeShapeType="1"/>
              </p:cNvSpPr>
              <p:nvPr/>
            </p:nvSpPr>
            <p:spPr bwMode="auto">
              <a:xfrm>
                <a:off x="2295" y="3253"/>
                <a:ext cx="22" cy="29"/>
              </a:xfrm>
              <a:prstGeom prst="line">
                <a:avLst/>
              </a:prstGeom>
              <a:noFill/>
              <a:ln w="6350" cap="rnd">
                <a:solidFill>
                  <a:srgbClr val="C195DB"/>
                </a:solidFill>
                <a:round/>
                <a:headEnd/>
                <a:tailEnd/>
              </a:ln>
            </p:spPr>
            <p:txBody>
              <a:bodyPr/>
              <a:lstStyle/>
              <a:p>
                <a:endParaRPr lang="ru-RU"/>
              </a:p>
            </p:txBody>
          </p:sp>
          <p:sp>
            <p:nvSpPr>
              <p:cNvPr id="163523" name="Line 550"/>
              <p:cNvSpPr>
                <a:spLocks noChangeShapeType="1"/>
              </p:cNvSpPr>
              <p:nvPr/>
            </p:nvSpPr>
            <p:spPr bwMode="auto">
              <a:xfrm flipH="1">
                <a:off x="2252" y="3253"/>
                <a:ext cx="43" cy="2"/>
              </a:xfrm>
              <a:prstGeom prst="line">
                <a:avLst/>
              </a:prstGeom>
              <a:noFill/>
              <a:ln w="6350" cap="rnd">
                <a:solidFill>
                  <a:srgbClr val="C195DB"/>
                </a:solidFill>
                <a:round/>
                <a:headEnd/>
                <a:tailEnd/>
              </a:ln>
            </p:spPr>
            <p:txBody>
              <a:bodyPr/>
              <a:lstStyle/>
              <a:p>
                <a:endParaRPr lang="ru-RU"/>
              </a:p>
            </p:txBody>
          </p:sp>
          <p:sp>
            <p:nvSpPr>
              <p:cNvPr id="163524" name="Freeform 551"/>
              <p:cNvSpPr>
                <a:spLocks/>
              </p:cNvSpPr>
              <p:nvPr/>
            </p:nvSpPr>
            <p:spPr bwMode="auto">
              <a:xfrm>
                <a:off x="2062" y="2858"/>
                <a:ext cx="239" cy="240"/>
              </a:xfrm>
              <a:custGeom>
                <a:avLst/>
                <a:gdLst>
                  <a:gd name="T0" fmla="*/ 214 w 239"/>
                  <a:gd name="T1" fmla="*/ 0 h 240"/>
                  <a:gd name="T2" fmla="*/ 239 w 239"/>
                  <a:gd name="T3" fmla="*/ 18 h 240"/>
                  <a:gd name="T4" fmla="*/ 72 w 239"/>
                  <a:gd name="T5" fmla="*/ 230 h 240"/>
                  <a:gd name="T6" fmla="*/ 0 w 239"/>
                  <a:gd name="T7" fmla="*/ 240 h 240"/>
                  <a:gd name="T8" fmla="*/ 8 w 239"/>
                  <a:gd name="T9" fmla="*/ 180 h 240"/>
                  <a:gd name="T10" fmla="*/ 214 w 239"/>
                  <a:gd name="T11" fmla="*/ 0 h 240"/>
                  <a:gd name="T12" fmla="*/ 0 60000 65536"/>
                  <a:gd name="T13" fmla="*/ 0 60000 65536"/>
                  <a:gd name="T14" fmla="*/ 0 60000 65536"/>
                  <a:gd name="T15" fmla="*/ 0 60000 65536"/>
                  <a:gd name="T16" fmla="*/ 0 60000 65536"/>
                  <a:gd name="T17" fmla="*/ 0 60000 65536"/>
                  <a:gd name="T18" fmla="*/ 0 w 239"/>
                  <a:gd name="T19" fmla="*/ 0 h 240"/>
                  <a:gd name="T20" fmla="*/ 239 w 239"/>
                  <a:gd name="T21" fmla="*/ 240 h 240"/>
                </a:gdLst>
                <a:ahLst/>
                <a:cxnLst>
                  <a:cxn ang="T12">
                    <a:pos x="T0" y="T1"/>
                  </a:cxn>
                  <a:cxn ang="T13">
                    <a:pos x="T2" y="T3"/>
                  </a:cxn>
                  <a:cxn ang="T14">
                    <a:pos x="T4" y="T5"/>
                  </a:cxn>
                  <a:cxn ang="T15">
                    <a:pos x="T6" y="T7"/>
                  </a:cxn>
                  <a:cxn ang="T16">
                    <a:pos x="T8" y="T9"/>
                  </a:cxn>
                  <a:cxn ang="T17">
                    <a:pos x="T10" y="T11"/>
                  </a:cxn>
                </a:cxnLst>
                <a:rect l="T18" t="T19" r="T20" b="T21"/>
                <a:pathLst>
                  <a:path w="239" h="240">
                    <a:moveTo>
                      <a:pt x="214" y="0"/>
                    </a:moveTo>
                    <a:lnTo>
                      <a:pt x="239" y="18"/>
                    </a:lnTo>
                    <a:lnTo>
                      <a:pt x="72" y="230"/>
                    </a:lnTo>
                    <a:lnTo>
                      <a:pt x="0" y="240"/>
                    </a:lnTo>
                    <a:lnTo>
                      <a:pt x="8" y="180"/>
                    </a:lnTo>
                    <a:lnTo>
                      <a:pt x="214" y="0"/>
                    </a:lnTo>
                    <a:close/>
                  </a:path>
                </a:pathLst>
              </a:custGeom>
              <a:solidFill>
                <a:srgbClr val="844CD6"/>
              </a:solidFill>
              <a:ln w="9525">
                <a:noFill/>
                <a:round/>
                <a:headEnd/>
                <a:tailEnd/>
              </a:ln>
            </p:spPr>
            <p:txBody>
              <a:bodyPr/>
              <a:lstStyle/>
              <a:p>
                <a:endParaRPr lang="ru-RU"/>
              </a:p>
            </p:txBody>
          </p:sp>
          <p:sp>
            <p:nvSpPr>
              <p:cNvPr id="163525" name="Freeform 552"/>
              <p:cNvSpPr>
                <a:spLocks/>
              </p:cNvSpPr>
              <p:nvPr/>
            </p:nvSpPr>
            <p:spPr bwMode="auto">
              <a:xfrm>
                <a:off x="2273" y="2855"/>
                <a:ext cx="29" cy="25"/>
              </a:xfrm>
              <a:custGeom>
                <a:avLst/>
                <a:gdLst>
                  <a:gd name="T0" fmla="*/ 5 w 29"/>
                  <a:gd name="T1" fmla="*/ 0 h 25"/>
                  <a:gd name="T2" fmla="*/ 0 w 29"/>
                  <a:gd name="T3" fmla="*/ 6 h 25"/>
                  <a:gd name="T4" fmla="*/ 24 w 29"/>
                  <a:gd name="T5" fmla="*/ 25 h 25"/>
                  <a:gd name="T6" fmla="*/ 29 w 29"/>
                  <a:gd name="T7" fmla="*/ 18 h 25"/>
                  <a:gd name="T8" fmla="*/ 5 w 29"/>
                  <a:gd name="T9" fmla="*/ 0 h 25"/>
                  <a:gd name="T10" fmla="*/ 0 60000 65536"/>
                  <a:gd name="T11" fmla="*/ 0 60000 65536"/>
                  <a:gd name="T12" fmla="*/ 0 60000 65536"/>
                  <a:gd name="T13" fmla="*/ 0 60000 65536"/>
                  <a:gd name="T14" fmla="*/ 0 60000 65536"/>
                  <a:gd name="T15" fmla="*/ 0 w 29"/>
                  <a:gd name="T16" fmla="*/ 0 h 25"/>
                  <a:gd name="T17" fmla="*/ 29 w 29"/>
                  <a:gd name="T18" fmla="*/ 25 h 25"/>
                </a:gdLst>
                <a:ahLst/>
                <a:cxnLst>
                  <a:cxn ang="T10">
                    <a:pos x="T0" y="T1"/>
                  </a:cxn>
                  <a:cxn ang="T11">
                    <a:pos x="T2" y="T3"/>
                  </a:cxn>
                  <a:cxn ang="T12">
                    <a:pos x="T4" y="T5"/>
                  </a:cxn>
                  <a:cxn ang="T13">
                    <a:pos x="T6" y="T7"/>
                  </a:cxn>
                  <a:cxn ang="T14">
                    <a:pos x="T8" y="T9"/>
                  </a:cxn>
                </a:cxnLst>
                <a:rect l="T15" t="T16" r="T17" b="T18"/>
                <a:pathLst>
                  <a:path w="29" h="25">
                    <a:moveTo>
                      <a:pt x="5" y="0"/>
                    </a:moveTo>
                    <a:lnTo>
                      <a:pt x="0" y="6"/>
                    </a:lnTo>
                    <a:lnTo>
                      <a:pt x="24" y="25"/>
                    </a:lnTo>
                    <a:lnTo>
                      <a:pt x="29" y="18"/>
                    </a:lnTo>
                    <a:lnTo>
                      <a:pt x="5" y="0"/>
                    </a:lnTo>
                    <a:close/>
                  </a:path>
                </a:pathLst>
              </a:custGeom>
              <a:solidFill>
                <a:srgbClr val="C195DB"/>
              </a:solidFill>
              <a:ln w="9525">
                <a:noFill/>
                <a:round/>
                <a:headEnd/>
                <a:tailEnd/>
              </a:ln>
            </p:spPr>
            <p:txBody>
              <a:bodyPr/>
              <a:lstStyle/>
              <a:p>
                <a:endParaRPr lang="ru-RU"/>
              </a:p>
            </p:txBody>
          </p:sp>
          <p:sp>
            <p:nvSpPr>
              <p:cNvPr id="163526" name="Freeform 553"/>
              <p:cNvSpPr>
                <a:spLocks/>
              </p:cNvSpPr>
              <p:nvPr/>
            </p:nvSpPr>
            <p:spPr bwMode="auto">
              <a:xfrm>
                <a:off x="2129" y="2873"/>
                <a:ext cx="172" cy="213"/>
              </a:xfrm>
              <a:custGeom>
                <a:avLst/>
                <a:gdLst>
                  <a:gd name="T0" fmla="*/ 172 w 172"/>
                  <a:gd name="T1" fmla="*/ 5 h 213"/>
                  <a:gd name="T2" fmla="*/ 165 w 172"/>
                  <a:gd name="T3" fmla="*/ 0 h 213"/>
                  <a:gd name="T4" fmla="*/ 0 w 172"/>
                  <a:gd name="T5" fmla="*/ 209 h 213"/>
                  <a:gd name="T6" fmla="*/ 7 w 172"/>
                  <a:gd name="T7" fmla="*/ 213 h 213"/>
                  <a:gd name="T8" fmla="*/ 172 w 172"/>
                  <a:gd name="T9" fmla="*/ 5 h 213"/>
                  <a:gd name="T10" fmla="*/ 0 60000 65536"/>
                  <a:gd name="T11" fmla="*/ 0 60000 65536"/>
                  <a:gd name="T12" fmla="*/ 0 60000 65536"/>
                  <a:gd name="T13" fmla="*/ 0 60000 65536"/>
                  <a:gd name="T14" fmla="*/ 0 60000 65536"/>
                  <a:gd name="T15" fmla="*/ 0 w 172"/>
                  <a:gd name="T16" fmla="*/ 0 h 213"/>
                  <a:gd name="T17" fmla="*/ 172 w 172"/>
                  <a:gd name="T18" fmla="*/ 213 h 213"/>
                </a:gdLst>
                <a:ahLst/>
                <a:cxnLst>
                  <a:cxn ang="T10">
                    <a:pos x="T0" y="T1"/>
                  </a:cxn>
                  <a:cxn ang="T11">
                    <a:pos x="T2" y="T3"/>
                  </a:cxn>
                  <a:cxn ang="T12">
                    <a:pos x="T4" y="T5"/>
                  </a:cxn>
                  <a:cxn ang="T13">
                    <a:pos x="T6" y="T7"/>
                  </a:cxn>
                  <a:cxn ang="T14">
                    <a:pos x="T8" y="T9"/>
                  </a:cxn>
                </a:cxnLst>
                <a:rect l="T15" t="T16" r="T17" b="T18"/>
                <a:pathLst>
                  <a:path w="172" h="213">
                    <a:moveTo>
                      <a:pt x="172" y="5"/>
                    </a:moveTo>
                    <a:lnTo>
                      <a:pt x="165" y="0"/>
                    </a:lnTo>
                    <a:lnTo>
                      <a:pt x="0" y="209"/>
                    </a:lnTo>
                    <a:lnTo>
                      <a:pt x="7" y="213"/>
                    </a:lnTo>
                    <a:lnTo>
                      <a:pt x="172" y="5"/>
                    </a:lnTo>
                    <a:close/>
                  </a:path>
                </a:pathLst>
              </a:custGeom>
              <a:solidFill>
                <a:srgbClr val="C195DB"/>
              </a:solidFill>
              <a:ln w="9525">
                <a:noFill/>
                <a:round/>
                <a:headEnd/>
                <a:tailEnd/>
              </a:ln>
            </p:spPr>
            <p:txBody>
              <a:bodyPr/>
              <a:lstStyle/>
              <a:p>
                <a:endParaRPr lang="ru-RU"/>
              </a:p>
            </p:txBody>
          </p:sp>
          <p:sp>
            <p:nvSpPr>
              <p:cNvPr id="163527" name="Freeform 554"/>
              <p:cNvSpPr>
                <a:spLocks/>
              </p:cNvSpPr>
              <p:nvPr/>
            </p:nvSpPr>
            <p:spPr bwMode="auto">
              <a:xfrm>
                <a:off x="2296" y="2873"/>
                <a:ext cx="8" cy="7"/>
              </a:xfrm>
              <a:custGeom>
                <a:avLst/>
                <a:gdLst>
                  <a:gd name="T0" fmla="*/ 5 w 8"/>
                  <a:gd name="T1" fmla="*/ 0 h 7"/>
                  <a:gd name="T2" fmla="*/ 8 w 8"/>
                  <a:gd name="T3" fmla="*/ 4 h 7"/>
                  <a:gd name="T4" fmla="*/ 6 w 8"/>
                  <a:gd name="T5" fmla="*/ 6 h 7"/>
                  <a:gd name="T6" fmla="*/ 0 w 8"/>
                  <a:gd name="T7" fmla="*/ 0 h 7"/>
                  <a:gd name="T8" fmla="*/ 0 w 8"/>
                  <a:gd name="T9" fmla="*/ 7 h 7"/>
                  <a:gd name="T10" fmla="*/ 5 w 8"/>
                  <a:gd name="T11" fmla="*/ 0 h 7"/>
                  <a:gd name="T12" fmla="*/ 0 60000 65536"/>
                  <a:gd name="T13" fmla="*/ 0 60000 65536"/>
                  <a:gd name="T14" fmla="*/ 0 60000 65536"/>
                  <a:gd name="T15" fmla="*/ 0 60000 65536"/>
                  <a:gd name="T16" fmla="*/ 0 60000 65536"/>
                  <a:gd name="T17" fmla="*/ 0 60000 65536"/>
                  <a:gd name="T18" fmla="*/ 0 w 8"/>
                  <a:gd name="T19" fmla="*/ 0 h 7"/>
                  <a:gd name="T20" fmla="*/ 8 w 8"/>
                  <a:gd name="T21" fmla="*/ 7 h 7"/>
                </a:gdLst>
                <a:ahLst/>
                <a:cxnLst>
                  <a:cxn ang="T12">
                    <a:pos x="T0" y="T1"/>
                  </a:cxn>
                  <a:cxn ang="T13">
                    <a:pos x="T2" y="T3"/>
                  </a:cxn>
                  <a:cxn ang="T14">
                    <a:pos x="T4" y="T5"/>
                  </a:cxn>
                  <a:cxn ang="T15">
                    <a:pos x="T6" y="T7"/>
                  </a:cxn>
                  <a:cxn ang="T16">
                    <a:pos x="T8" y="T9"/>
                  </a:cxn>
                  <a:cxn ang="T17">
                    <a:pos x="T10" y="T11"/>
                  </a:cxn>
                </a:cxnLst>
                <a:rect l="T18" t="T19" r="T20" b="T21"/>
                <a:pathLst>
                  <a:path w="8" h="7">
                    <a:moveTo>
                      <a:pt x="5" y="0"/>
                    </a:moveTo>
                    <a:lnTo>
                      <a:pt x="8" y="4"/>
                    </a:lnTo>
                    <a:lnTo>
                      <a:pt x="6" y="6"/>
                    </a:lnTo>
                    <a:lnTo>
                      <a:pt x="0" y="0"/>
                    </a:lnTo>
                    <a:lnTo>
                      <a:pt x="0" y="7"/>
                    </a:lnTo>
                    <a:lnTo>
                      <a:pt x="5" y="0"/>
                    </a:lnTo>
                    <a:close/>
                  </a:path>
                </a:pathLst>
              </a:custGeom>
              <a:solidFill>
                <a:srgbClr val="C195DB"/>
              </a:solidFill>
              <a:ln w="9525">
                <a:noFill/>
                <a:round/>
                <a:headEnd/>
                <a:tailEnd/>
              </a:ln>
            </p:spPr>
            <p:txBody>
              <a:bodyPr/>
              <a:lstStyle/>
              <a:p>
                <a:endParaRPr lang="ru-RU"/>
              </a:p>
            </p:txBody>
          </p:sp>
          <p:sp>
            <p:nvSpPr>
              <p:cNvPr id="163528" name="Freeform 555"/>
              <p:cNvSpPr>
                <a:spLocks/>
              </p:cNvSpPr>
              <p:nvPr/>
            </p:nvSpPr>
            <p:spPr bwMode="auto">
              <a:xfrm>
                <a:off x="2061" y="3083"/>
                <a:ext cx="73" cy="20"/>
              </a:xfrm>
              <a:custGeom>
                <a:avLst/>
                <a:gdLst>
                  <a:gd name="T0" fmla="*/ 73 w 73"/>
                  <a:gd name="T1" fmla="*/ 8 h 20"/>
                  <a:gd name="T2" fmla="*/ 71 w 73"/>
                  <a:gd name="T3" fmla="*/ 0 h 20"/>
                  <a:gd name="T4" fmla="*/ 0 w 73"/>
                  <a:gd name="T5" fmla="*/ 12 h 20"/>
                  <a:gd name="T6" fmla="*/ 1 w 73"/>
                  <a:gd name="T7" fmla="*/ 20 h 20"/>
                  <a:gd name="T8" fmla="*/ 73 w 73"/>
                  <a:gd name="T9" fmla="*/ 8 h 20"/>
                  <a:gd name="T10" fmla="*/ 0 60000 65536"/>
                  <a:gd name="T11" fmla="*/ 0 60000 65536"/>
                  <a:gd name="T12" fmla="*/ 0 60000 65536"/>
                  <a:gd name="T13" fmla="*/ 0 60000 65536"/>
                  <a:gd name="T14" fmla="*/ 0 60000 65536"/>
                  <a:gd name="T15" fmla="*/ 0 w 73"/>
                  <a:gd name="T16" fmla="*/ 0 h 20"/>
                  <a:gd name="T17" fmla="*/ 73 w 73"/>
                  <a:gd name="T18" fmla="*/ 20 h 20"/>
                </a:gdLst>
                <a:ahLst/>
                <a:cxnLst>
                  <a:cxn ang="T10">
                    <a:pos x="T0" y="T1"/>
                  </a:cxn>
                  <a:cxn ang="T11">
                    <a:pos x="T2" y="T3"/>
                  </a:cxn>
                  <a:cxn ang="T12">
                    <a:pos x="T4" y="T5"/>
                  </a:cxn>
                  <a:cxn ang="T13">
                    <a:pos x="T6" y="T7"/>
                  </a:cxn>
                  <a:cxn ang="T14">
                    <a:pos x="T8" y="T9"/>
                  </a:cxn>
                </a:cxnLst>
                <a:rect l="T15" t="T16" r="T17" b="T18"/>
                <a:pathLst>
                  <a:path w="73" h="20">
                    <a:moveTo>
                      <a:pt x="73" y="8"/>
                    </a:moveTo>
                    <a:lnTo>
                      <a:pt x="71" y="0"/>
                    </a:lnTo>
                    <a:lnTo>
                      <a:pt x="0" y="12"/>
                    </a:lnTo>
                    <a:lnTo>
                      <a:pt x="1" y="20"/>
                    </a:lnTo>
                    <a:lnTo>
                      <a:pt x="73" y="8"/>
                    </a:lnTo>
                    <a:close/>
                  </a:path>
                </a:pathLst>
              </a:custGeom>
              <a:solidFill>
                <a:srgbClr val="C195DB"/>
              </a:solidFill>
              <a:ln w="9525">
                <a:noFill/>
                <a:round/>
                <a:headEnd/>
                <a:tailEnd/>
              </a:ln>
            </p:spPr>
            <p:txBody>
              <a:bodyPr/>
              <a:lstStyle/>
              <a:p>
                <a:endParaRPr lang="ru-RU"/>
              </a:p>
            </p:txBody>
          </p:sp>
          <p:sp>
            <p:nvSpPr>
              <p:cNvPr id="163529" name="Freeform 556"/>
              <p:cNvSpPr>
                <a:spLocks/>
              </p:cNvSpPr>
              <p:nvPr/>
            </p:nvSpPr>
            <p:spPr bwMode="auto">
              <a:xfrm>
                <a:off x="2129" y="3081"/>
                <a:ext cx="8" cy="7"/>
              </a:xfrm>
              <a:custGeom>
                <a:avLst/>
                <a:gdLst>
                  <a:gd name="T0" fmla="*/ 8 w 8"/>
                  <a:gd name="T1" fmla="*/ 5 h 7"/>
                  <a:gd name="T2" fmla="*/ 6 w 8"/>
                  <a:gd name="T3" fmla="*/ 7 h 7"/>
                  <a:gd name="T4" fmla="*/ 4 w 8"/>
                  <a:gd name="T5" fmla="*/ 7 h 7"/>
                  <a:gd name="T6" fmla="*/ 2 w 8"/>
                  <a:gd name="T7" fmla="*/ 0 h 7"/>
                  <a:gd name="T8" fmla="*/ 0 w 8"/>
                  <a:gd name="T9" fmla="*/ 2 h 7"/>
                  <a:gd name="T10" fmla="*/ 8 w 8"/>
                  <a:gd name="T11" fmla="*/ 5 h 7"/>
                  <a:gd name="T12" fmla="*/ 0 60000 65536"/>
                  <a:gd name="T13" fmla="*/ 0 60000 65536"/>
                  <a:gd name="T14" fmla="*/ 0 60000 65536"/>
                  <a:gd name="T15" fmla="*/ 0 60000 65536"/>
                  <a:gd name="T16" fmla="*/ 0 60000 65536"/>
                  <a:gd name="T17" fmla="*/ 0 60000 65536"/>
                  <a:gd name="T18" fmla="*/ 0 w 8"/>
                  <a:gd name="T19" fmla="*/ 0 h 7"/>
                  <a:gd name="T20" fmla="*/ 8 w 8"/>
                  <a:gd name="T21" fmla="*/ 7 h 7"/>
                </a:gdLst>
                <a:ahLst/>
                <a:cxnLst>
                  <a:cxn ang="T12">
                    <a:pos x="T0" y="T1"/>
                  </a:cxn>
                  <a:cxn ang="T13">
                    <a:pos x="T2" y="T3"/>
                  </a:cxn>
                  <a:cxn ang="T14">
                    <a:pos x="T4" y="T5"/>
                  </a:cxn>
                  <a:cxn ang="T15">
                    <a:pos x="T6" y="T7"/>
                  </a:cxn>
                  <a:cxn ang="T16">
                    <a:pos x="T8" y="T9"/>
                  </a:cxn>
                  <a:cxn ang="T17">
                    <a:pos x="T10" y="T11"/>
                  </a:cxn>
                </a:cxnLst>
                <a:rect l="T18" t="T19" r="T20" b="T21"/>
                <a:pathLst>
                  <a:path w="8" h="7">
                    <a:moveTo>
                      <a:pt x="8" y="5"/>
                    </a:moveTo>
                    <a:lnTo>
                      <a:pt x="6" y="7"/>
                    </a:lnTo>
                    <a:lnTo>
                      <a:pt x="4" y="7"/>
                    </a:lnTo>
                    <a:lnTo>
                      <a:pt x="2" y="0"/>
                    </a:lnTo>
                    <a:lnTo>
                      <a:pt x="0" y="2"/>
                    </a:lnTo>
                    <a:lnTo>
                      <a:pt x="8" y="5"/>
                    </a:lnTo>
                    <a:close/>
                  </a:path>
                </a:pathLst>
              </a:custGeom>
              <a:solidFill>
                <a:srgbClr val="C195DB"/>
              </a:solidFill>
              <a:ln w="9525">
                <a:noFill/>
                <a:round/>
                <a:headEnd/>
                <a:tailEnd/>
              </a:ln>
            </p:spPr>
            <p:txBody>
              <a:bodyPr/>
              <a:lstStyle/>
              <a:p>
                <a:endParaRPr lang="ru-RU"/>
              </a:p>
            </p:txBody>
          </p:sp>
          <p:sp>
            <p:nvSpPr>
              <p:cNvPr id="163530" name="Freeform 557"/>
              <p:cNvSpPr>
                <a:spLocks/>
              </p:cNvSpPr>
              <p:nvPr/>
            </p:nvSpPr>
            <p:spPr bwMode="auto">
              <a:xfrm>
                <a:off x="2059" y="3039"/>
                <a:ext cx="14" cy="61"/>
              </a:xfrm>
              <a:custGeom>
                <a:avLst/>
                <a:gdLst>
                  <a:gd name="T0" fmla="*/ 0 w 14"/>
                  <a:gd name="T1" fmla="*/ 61 h 61"/>
                  <a:gd name="T2" fmla="*/ 7 w 14"/>
                  <a:gd name="T3" fmla="*/ 61 h 61"/>
                  <a:gd name="T4" fmla="*/ 14 w 14"/>
                  <a:gd name="T5" fmla="*/ 0 h 61"/>
                  <a:gd name="T6" fmla="*/ 8 w 14"/>
                  <a:gd name="T7" fmla="*/ 0 h 61"/>
                  <a:gd name="T8" fmla="*/ 0 w 14"/>
                  <a:gd name="T9" fmla="*/ 61 h 61"/>
                  <a:gd name="T10" fmla="*/ 0 60000 65536"/>
                  <a:gd name="T11" fmla="*/ 0 60000 65536"/>
                  <a:gd name="T12" fmla="*/ 0 60000 65536"/>
                  <a:gd name="T13" fmla="*/ 0 60000 65536"/>
                  <a:gd name="T14" fmla="*/ 0 60000 65536"/>
                  <a:gd name="T15" fmla="*/ 0 w 14"/>
                  <a:gd name="T16" fmla="*/ 0 h 61"/>
                  <a:gd name="T17" fmla="*/ 14 w 14"/>
                  <a:gd name="T18" fmla="*/ 61 h 61"/>
                </a:gdLst>
                <a:ahLst/>
                <a:cxnLst>
                  <a:cxn ang="T10">
                    <a:pos x="T0" y="T1"/>
                  </a:cxn>
                  <a:cxn ang="T11">
                    <a:pos x="T2" y="T3"/>
                  </a:cxn>
                  <a:cxn ang="T12">
                    <a:pos x="T4" y="T5"/>
                  </a:cxn>
                  <a:cxn ang="T13">
                    <a:pos x="T6" y="T7"/>
                  </a:cxn>
                  <a:cxn ang="T14">
                    <a:pos x="T8" y="T9"/>
                  </a:cxn>
                </a:cxnLst>
                <a:rect l="T15" t="T16" r="T17" b="T18"/>
                <a:pathLst>
                  <a:path w="14" h="61">
                    <a:moveTo>
                      <a:pt x="0" y="61"/>
                    </a:moveTo>
                    <a:lnTo>
                      <a:pt x="7" y="61"/>
                    </a:lnTo>
                    <a:lnTo>
                      <a:pt x="14" y="0"/>
                    </a:lnTo>
                    <a:lnTo>
                      <a:pt x="8" y="0"/>
                    </a:lnTo>
                    <a:lnTo>
                      <a:pt x="0" y="61"/>
                    </a:lnTo>
                    <a:close/>
                  </a:path>
                </a:pathLst>
              </a:custGeom>
              <a:solidFill>
                <a:srgbClr val="C195DB"/>
              </a:solidFill>
              <a:ln w="9525">
                <a:noFill/>
                <a:round/>
                <a:headEnd/>
                <a:tailEnd/>
              </a:ln>
            </p:spPr>
            <p:txBody>
              <a:bodyPr/>
              <a:lstStyle/>
              <a:p>
                <a:endParaRPr lang="ru-RU"/>
              </a:p>
            </p:txBody>
          </p:sp>
          <p:sp>
            <p:nvSpPr>
              <p:cNvPr id="163531" name="Freeform 558"/>
              <p:cNvSpPr>
                <a:spLocks/>
              </p:cNvSpPr>
              <p:nvPr/>
            </p:nvSpPr>
            <p:spPr bwMode="auto">
              <a:xfrm>
                <a:off x="2061" y="3093"/>
                <a:ext cx="6" cy="10"/>
              </a:xfrm>
              <a:custGeom>
                <a:avLst/>
                <a:gdLst>
                  <a:gd name="T0" fmla="*/ 3 w 6"/>
                  <a:gd name="T1" fmla="*/ 10 h 10"/>
                  <a:gd name="T2" fmla="*/ 0 w 6"/>
                  <a:gd name="T3" fmla="*/ 10 h 10"/>
                  <a:gd name="T4" fmla="*/ 0 w 6"/>
                  <a:gd name="T5" fmla="*/ 5 h 10"/>
                  <a:gd name="T6" fmla="*/ 6 w 6"/>
                  <a:gd name="T7" fmla="*/ 5 h 10"/>
                  <a:gd name="T8" fmla="*/ 1 w 6"/>
                  <a:gd name="T9" fmla="*/ 0 h 10"/>
                  <a:gd name="T10" fmla="*/ 3 w 6"/>
                  <a:gd name="T11" fmla="*/ 10 h 10"/>
                  <a:gd name="T12" fmla="*/ 0 60000 65536"/>
                  <a:gd name="T13" fmla="*/ 0 60000 65536"/>
                  <a:gd name="T14" fmla="*/ 0 60000 65536"/>
                  <a:gd name="T15" fmla="*/ 0 60000 65536"/>
                  <a:gd name="T16" fmla="*/ 0 60000 65536"/>
                  <a:gd name="T17" fmla="*/ 0 60000 65536"/>
                  <a:gd name="T18" fmla="*/ 0 w 6"/>
                  <a:gd name="T19" fmla="*/ 0 h 10"/>
                  <a:gd name="T20" fmla="*/ 6 w 6"/>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6" h="10">
                    <a:moveTo>
                      <a:pt x="3" y="10"/>
                    </a:moveTo>
                    <a:lnTo>
                      <a:pt x="0" y="10"/>
                    </a:lnTo>
                    <a:lnTo>
                      <a:pt x="0" y="5"/>
                    </a:lnTo>
                    <a:lnTo>
                      <a:pt x="6" y="5"/>
                    </a:lnTo>
                    <a:lnTo>
                      <a:pt x="1" y="0"/>
                    </a:lnTo>
                    <a:lnTo>
                      <a:pt x="3" y="10"/>
                    </a:lnTo>
                    <a:close/>
                  </a:path>
                </a:pathLst>
              </a:custGeom>
              <a:solidFill>
                <a:srgbClr val="C195DB"/>
              </a:solidFill>
              <a:ln w="9525">
                <a:noFill/>
                <a:round/>
                <a:headEnd/>
                <a:tailEnd/>
              </a:ln>
            </p:spPr>
            <p:txBody>
              <a:bodyPr/>
              <a:lstStyle/>
              <a:p>
                <a:endParaRPr lang="ru-RU"/>
              </a:p>
            </p:txBody>
          </p:sp>
          <p:sp>
            <p:nvSpPr>
              <p:cNvPr id="163532" name="Freeform 559"/>
              <p:cNvSpPr>
                <a:spLocks/>
              </p:cNvSpPr>
              <p:nvPr/>
            </p:nvSpPr>
            <p:spPr bwMode="auto">
              <a:xfrm>
                <a:off x="2067" y="2855"/>
                <a:ext cx="210" cy="184"/>
              </a:xfrm>
              <a:custGeom>
                <a:avLst/>
                <a:gdLst>
                  <a:gd name="T0" fmla="*/ 0 w 210"/>
                  <a:gd name="T1" fmla="*/ 180 h 184"/>
                  <a:gd name="T2" fmla="*/ 6 w 210"/>
                  <a:gd name="T3" fmla="*/ 184 h 184"/>
                  <a:gd name="T4" fmla="*/ 210 w 210"/>
                  <a:gd name="T5" fmla="*/ 4 h 184"/>
                  <a:gd name="T6" fmla="*/ 204 w 210"/>
                  <a:gd name="T7" fmla="*/ 0 h 184"/>
                  <a:gd name="T8" fmla="*/ 0 w 210"/>
                  <a:gd name="T9" fmla="*/ 180 h 184"/>
                  <a:gd name="T10" fmla="*/ 0 60000 65536"/>
                  <a:gd name="T11" fmla="*/ 0 60000 65536"/>
                  <a:gd name="T12" fmla="*/ 0 60000 65536"/>
                  <a:gd name="T13" fmla="*/ 0 60000 65536"/>
                  <a:gd name="T14" fmla="*/ 0 60000 65536"/>
                  <a:gd name="T15" fmla="*/ 0 w 210"/>
                  <a:gd name="T16" fmla="*/ 0 h 184"/>
                  <a:gd name="T17" fmla="*/ 210 w 210"/>
                  <a:gd name="T18" fmla="*/ 184 h 184"/>
                </a:gdLst>
                <a:ahLst/>
                <a:cxnLst>
                  <a:cxn ang="T10">
                    <a:pos x="T0" y="T1"/>
                  </a:cxn>
                  <a:cxn ang="T11">
                    <a:pos x="T2" y="T3"/>
                  </a:cxn>
                  <a:cxn ang="T12">
                    <a:pos x="T4" y="T5"/>
                  </a:cxn>
                  <a:cxn ang="T13">
                    <a:pos x="T6" y="T7"/>
                  </a:cxn>
                  <a:cxn ang="T14">
                    <a:pos x="T8" y="T9"/>
                  </a:cxn>
                </a:cxnLst>
                <a:rect l="T15" t="T16" r="T17" b="T18"/>
                <a:pathLst>
                  <a:path w="210" h="184">
                    <a:moveTo>
                      <a:pt x="0" y="180"/>
                    </a:moveTo>
                    <a:lnTo>
                      <a:pt x="6" y="184"/>
                    </a:lnTo>
                    <a:lnTo>
                      <a:pt x="210" y="4"/>
                    </a:lnTo>
                    <a:lnTo>
                      <a:pt x="204" y="0"/>
                    </a:lnTo>
                    <a:lnTo>
                      <a:pt x="0" y="180"/>
                    </a:lnTo>
                    <a:close/>
                  </a:path>
                </a:pathLst>
              </a:custGeom>
              <a:solidFill>
                <a:srgbClr val="C195DB"/>
              </a:solidFill>
              <a:ln w="9525">
                <a:noFill/>
                <a:round/>
                <a:headEnd/>
                <a:tailEnd/>
              </a:ln>
            </p:spPr>
            <p:txBody>
              <a:bodyPr/>
              <a:lstStyle/>
              <a:p>
                <a:endParaRPr lang="ru-RU"/>
              </a:p>
            </p:txBody>
          </p:sp>
          <p:sp>
            <p:nvSpPr>
              <p:cNvPr id="163533" name="Freeform 560"/>
              <p:cNvSpPr>
                <a:spLocks/>
              </p:cNvSpPr>
              <p:nvPr/>
            </p:nvSpPr>
            <p:spPr bwMode="auto">
              <a:xfrm>
                <a:off x="2068" y="3035"/>
                <a:ext cx="6" cy="6"/>
              </a:xfrm>
              <a:custGeom>
                <a:avLst/>
                <a:gdLst>
                  <a:gd name="T0" fmla="*/ 0 w 6"/>
                  <a:gd name="T1" fmla="*/ 3 h 6"/>
                  <a:gd name="T2" fmla="*/ 0 w 6"/>
                  <a:gd name="T3" fmla="*/ 0 h 6"/>
                  <a:gd name="T4" fmla="*/ 6 w 6"/>
                  <a:gd name="T5" fmla="*/ 6 h 6"/>
                  <a:gd name="T6" fmla="*/ 6 w 6"/>
                  <a:gd name="T7" fmla="*/ 3 h 6"/>
                  <a:gd name="T8" fmla="*/ 0 w 6"/>
                  <a:gd name="T9" fmla="*/ 3 h 6"/>
                  <a:gd name="T10" fmla="*/ 0 60000 65536"/>
                  <a:gd name="T11" fmla="*/ 0 60000 65536"/>
                  <a:gd name="T12" fmla="*/ 0 60000 65536"/>
                  <a:gd name="T13" fmla="*/ 0 60000 65536"/>
                  <a:gd name="T14" fmla="*/ 0 60000 65536"/>
                  <a:gd name="T15" fmla="*/ 0 w 6"/>
                  <a:gd name="T16" fmla="*/ 0 h 6"/>
                  <a:gd name="T17" fmla="*/ 6 w 6"/>
                  <a:gd name="T18" fmla="*/ 6 h 6"/>
                </a:gdLst>
                <a:ahLst/>
                <a:cxnLst>
                  <a:cxn ang="T10">
                    <a:pos x="T0" y="T1"/>
                  </a:cxn>
                  <a:cxn ang="T11">
                    <a:pos x="T2" y="T3"/>
                  </a:cxn>
                  <a:cxn ang="T12">
                    <a:pos x="T4" y="T5"/>
                  </a:cxn>
                  <a:cxn ang="T13">
                    <a:pos x="T6" y="T7"/>
                  </a:cxn>
                  <a:cxn ang="T14">
                    <a:pos x="T8" y="T9"/>
                  </a:cxn>
                </a:cxnLst>
                <a:rect l="T15" t="T16" r="T17" b="T18"/>
                <a:pathLst>
                  <a:path w="6" h="6">
                    <a:moveTo>
                      <a:pt x="0" y="3"/>
                    </a:moveTo>
                    <a:lnTo>
                      <a:pt x="0" y="0"/>
                    </a:lnTo>
                    <a:lnTo>
                      <a:pt x="6" y="6"/>
                    </a:lnTo>
                    <a:lnTo>
                      <a:pt x="6" y="3"/>
                    </a:lnTo>
                    <a:lnTo>
                      <a:pt x="0" y="3"/>
                    </a:lnTo>
                    <a:close/>
                  </a:path>
                </a:pathLst>
              </a:custGeom>
              <a:solidFill>
                <a:srgbClr val="C195DB"/>
              </a:solidFill>
              <a:ln w="9525">
                <a:noFill/>
                <a:round/>
                <a:headEnd/>
                <a:tailEnd/>
              </a:ln>
            </p:spPr>
            <p:txBody>
              <a:bodyPr/>
              <a:lstStyle/>
              <a:p>
                <a:endParaRPr lang="ru-RU"/>
              </a:p>
            </p:txBody>
          </p:sp>
          <p:sp>
            <p:nvSpPr>
              <p:cNvPr id="163534" name="Freeform 561"/>
              <p:cNvSpPr>
                <a:spLocks/>
              </p:cNvSpPr>
              <p:nvPr/>
            </p:nvSpPr>
            <p:spPr bwMode="auto">
              <a:xfrm>
                <a:off x="2273" y="2853"/>
                <a:ext cx="5" cy="8"/>
              </a:xfrm>
              <a:custGeom>
                <a:avLst/>
                <a:gdLst>
                  <a:gd name="T0" fmla="*/ 0 w 5"/>
                  <a:gd name="T1" fmla="*/ 2 h 8"/>
                  <a:gd name="T2" fmla="*/ 1 w 5"/>
                  <a:gd name="T3" fmla="*/ 0 h 8"/>
                  <a:gd name="T4" fmla="*/ 5 w 5"/>
                  <a:gd name="T5" fmla="*/ 2 h 8"/>
                  <a:gd name="T6" fmla="*/ 0 w 5"/>
                  <a:gd name="T7" fmla="*/ 8 h 8"/>
                  <a:gd name="T8" fmla="*/ 5 w 5"/>
                  <a:gd name="T9" fmla="*/ 7 h 8"/>
                  <a:gd name="T10" fmla="*/ 0 w 5"/>
                  <a:gd name="T11" fmla="*/ 2 h 8"/>
                  <a:gd name="T12" fmla="*/ 0 60000 65536"/>
                  <a:gd name="T13" fmla="*/ 0 60000 65536"/>
                  <a:gd name="T14" fmla="*/ 0 60000 65536"/>
                  <a:gd name="T15" fmla="*/ 0 60000 65536"/>
                  <a:gd name="T16" fmla="*/ 0 60000 65536"/>
                  <a:gd name="T17" fmla="*/ 0 60000 65536"/>
                  <a:gd name="T18" fmla="*/ 0 w 5"/>
                  <a:gd name="T19" fmla="*/ 0 h 8"/>
                  <a:gd name="T20" fmla="*/ 5 w 5"/>
                  <a:gd name="T21" fmla="*/ 8 h 8"/>
                </a:gdLst>
                <a:ahLst/>
                <a:cxnLst>
                  <a:cxn ang="T12">
                    <a:pos x="T0" y="T1"/>
                  </a:cxn>
                  <a:cxn ang="T13">
                    <a:pos x="T2" y="T3"/>
                  </a:cxn>
                  <a:cxn ang="T14">
                    <a:pos x="T4" y="T5"/>
                  </a:cxn>
                  <a:cxn ang="T15">
                    <a:pos x="T6" y="T7"/>
                  </a:cxn>
                  <a:cxn ang="T16">
                    <a:pos x="T8" y="T9"/>
                  </a:cxn>
                  <a:cxn ang="T17">
                    <a:pos x="T10" y="T11"/>
                  </a:cxn>
                </a:cxnLst>
                <a:rect l="T18" t="T19" r="T20" b="T21"/>
                <a:pathLst>
                  <a:path w="5" h="8">
                    <a:moveTo>
                      <a:pt x="0" y="2"/>
                    </a:moveTo>
                    <a:lnTo>
                      <a:pt x="1" y="0"/>
                    </a:lnTo>
                    <a:lnTo>
                      <a:pt x="5" y="2"/>
                    </a:lnTo>
                    <a:lnTo>
                      <a:pt x="0" y="8"/>
                    </a:lnTo>
                    <a:lnTo>
                      <a:pt x="5" y="7"/>
                    </a:lnTo>
                    <a:lnTo>
                      <a:pt x="0" y="2"/>
                    </a:lnTo>
                    <a:close/>
                  </a:path>
                </a:pathLst>
              </a:custGeom>
              <a:solidFill>
                <a:srgbClr val="C195DB"/>
              </a:solidFill>
              <a:ln w="9525">
                <a:noFill/>
                <a:round/>
                <a:headEnd/>
                <a:tailEnd/>
              </a:ln>
            </p:spPr>
            <p:txBody>
              <a:bodyPr/>
              <a:lstStyle/>
              <a:p>
                <a:endParaRPr lang="ru-RU"/>
              </a:p>
            </p:txBody>
          </p:sp>
          <p:sp>
            <p:nvSpPr>
              <p:cNvPr id="163535" name="Freeform 562"/>
              <p:cNvSpPr>
                <a:spLocks/>
              </p:cNvSpPr>
              <p:nvPr/>
            </p:nvSpPr>
            <p:spPr bwMode="auto">
              <a:xfrm>
                <a:off x="2065" y="3035"/>
                <a:ext cx="70" cy="51"/>
              </a:xfrm>
              <a:custGeom>
                <a:avLst/>
                <a:gdLst>
                  <a:gd name="T0" fmla="*/ 5 w 70"/>
                  <a:gd name="T1" fmla="*/ 0 h 51"/>
                  <a:gd name="T2" fmla="*/ 0 w 70"/>
                  <a:gd name="T3" fmla="*/ 6 h 51"/>
                  <a:gd name="T4" fmla="*/ 65 w 70"/>
                  <a:gd name="T5" fmla="*/ 51 h 51"/>
                  <a:gd name="T6" fmla="*/ 70 w 70"/>
                  <a:gd name="T7" fmla="*/ 44 h 51"/>
                  <a:gd name="T8" fmla="*/ 5 w 70"/>
                  <a:gd name="T9" fmla="*/ 0 h 51"/>
                  <a:gd name="T10" fmla="*/ 0 60000 65536"/>
                  <a:gd name="T11" fmla="*/ 0 60000 65536"/>
                  <a:gd name="T12" fmla="*/ 0 60000 65536"/>
                  <a:gd name="T13" fmla="*/ 0 60000 65536"/>
                  <a:gd name="T14" fmla="*/ 0 60000 65536"/>
                  <a:gd name="T15" fmla="*/ 0 w 70"/>
                  <a:gd name="T16" fmla="*/ 0 h 51"/>
                  <a:gd name="T17" fmla="*/ 70 w 70"/>
                  <a:gd name="T18" fmla="*/ 51 h 51"/>
                </a:gdLst>
                <a:ahLst/>
                <a:cxnLst>
                  <a:cxn ang="T10">
                    <a:pos x="T0" y="T1"/>
                  </a:cxn>
                  <a:cxn ang="T11">
                    <a:pos x="T2" y="T3"/>
                  </a:cxn>
                  <a:cxn ang="T12">
                    <a:pos x="T4" y="T5"/>
                  </a:cxn>
                  <a:cxn ang="T13">
                    <a:pos x="T6" y="T7"/>
                  </a:cxn>
                  <a:cxn ang="T14">
                    <a:pos x="T8" y="T9"/>
                  </a:cxn>
                </a:cxnLst>
                <a:rect l="T15" t="T16" r="T17" b="T18"/>
                <a:pathLst>
                  <a:path w="70" h="51">
                    <a:moveTo>
                      <a:pt x="5" y="0"/>
                    </a:moveTo>
                    <a:lnTo>
                      <a:pt x="0" y="6"/>
                    </a:lnTo>
                    <a:lnTo>
                      <a:pt x="65" y="51"/>
                    </a:lnTo>
                    <a:lnTo>
                      <a:pt x="70" y="44"/>
                    </a:lnTo>
                    <a:lnTo>
                      <a:pt x="5" y="0"/>
                    </a:lnTo>
                    <a:close/>
                  </a:path>
                </a:pathLst>
              </a:custGeom>
              <a:solidFill>
                <a:srgbClr val="C195DB"/>
              </a:solidFill>
              <a:ln w="9525">
                <a:noFill/>
                <a:round/>
                <a:headEnd/>
                <a:tailEnd/>
              </a:ln>
            </p:spPr>
            <p:txBody>
              <a:bodyPr/>
              <a:lstStyle/>
              <a:p>
                <a:endParaRPr lang="ru-RU"/>
              </a:p>
            </p:txBody>
          </p:sp>
          <p:sp>
            <p:nvSpPr>
              <p:cNvPr id="163536" name="Line 563"/>
              <p:cNvSpPr>
                <a:spLocks noChangeShapeType="1"/>
              </p:cNvSpPr>
              <p:nvPr/>
            </p:nvSpPr>
            <p:spPr bwMode="auto">
              <a:xfrm>
                <a:off x="2090" y="3076"/>
                <a:ext cx="42" cy="9"/>
              </a:xfrm>
              <a:prstGeom prst="line">
                <a:avLst/>
              </a:prstGeom>
              <a:noFill/>
              <a:ln w="6350" cap="rnd">
                <a:solidFill>
                  <a:srgbClr val="C195DB"/>
                </a:solidFill>
                <a:round/>
                <a:headEnd/>
                <a:tailEnd/>
              </a:ln>
            </p:spPr>
            <p:txBody>
              <a:bodyPr/>
              <a:lstStyle/>
              <a:p>
                <a:endParaRPr lang="ru-RU"/>
              </a:p>
            </p:txBody>
          </p:sp>
          <p:sp>
            <p:nvSpPr>
              <p:cNvPr id="163537" name="Line 564"/>
              <p:cNvSpPr>
                <a:spLocks noChangeShapeType="1"/>
              </p:cNvSpPr>
              <p:nvPr/>
            </p:nvSpPr>
            <p:spPr bwMode="auto">
              <a:xfrm flipH="1" flipV="1">
                <a:off x="2070" y="3041"/>
                <a:ext cx="21" cy="35"/>
              </a:xfrm>
              <a:prstGeom prst="line">
                <a:avLst/>
              </a:prstGeom>
              <a:noFill/>
              <a:ln w="6350" cap="rnd">
                <a:solidFill>
                  <a:srgbClr val="C195DB"/>
                </a:solidFill>
                <a:round/>
                <a:headEnd/>
                <a:tailEnd/>
              </a:ln>
            </p:spPr>
            <p:txBody>
              <a:bodyPr/>
              <a:lstStyle/>
              <a:p>
                <a:endParaRPr lang="ru-RU"/>
              </a:p>
            </p:txBody>
          </p:sp>
          <p:sp>
            <p:nvSpPr>
              <p:cNvPr id="163538" name="Line 565"/>
              <p:cNvSpPr>
                <a:spLocks noChangeShapeType="1"/>
              </p:cNvSpPr>
              <p:nvPr/>
            </p:nvSpPr>
            <p:spPr bwMode="auto">
              <a:xfrm flipH="1">
                <a:off x="2061" y="3076"/>
                <a:ext cx="28" cy="24"/>
              </a:xfrm>
              <a:prstGeom prst="line">
                <a:avLst/>
              </a:prstGeom>
              <a:noFill/>
              <a:ln w="6350" cap="rnd">
                <a:solidFill>
                  <a:srgbClr val="C195DB"/>
                </a:solidFill>
                <a:round/>
                <a:headEnd/>
                <a:tailEnd/>
              </a:ln>
            </p:spPr>
            <p:txBody>
              <a:bodyPr/>
              <a:lstStyle/>
              <a:p>
                <a:endParaRPr lang="ru-RU"/>
              </a:p>
            </p:txBody>
          </p:sp>
          <p:sp>
            <p:nvSpPr>
              <p:cNvPr id="163539" name="Freeform 566"/>
              <p:cNvSpPr>
                <a:spLocks/>
              </p:cNvSpPr>
              <p:nvPr/>
            </p:nvSpPr>
            <p:spPr bwMode="auto">
              <a:xfrm>
                <a:off x="1650" y="2870"/>
                <a:ext cx="290" cy="216"/>
              </a:xfrm>
              <a:custGeom>
                <a:avLst/>
                <a:gdLst>
                  <a:gd name="T0" fmla="*/ 257 w 290"/>
                  <a:gd name="T1" fmla="*/ 0 h 216"/>
                  <a:gd name="T2" fmla="*/ 290 w 290"/>
                  <a:gd name="T3" fmla="*/ 38 h 216"/>
                  <a:gd name="T4" fmla="*/ 58 w 290"/>
                  <a:gd name="T5" fmla="*/ 216 h 216"/>
                  <a:gd name="T6" fmla="*/ 0 w 290"/>
                  <a:gd name="T7" fmla="*/ 207 h 216"/>
                  <a:gd name="T8" fmla="*/ 12 w 290"/>
                  <a:gd name="T9" fmla="*/ 149 h 216"/>
                  <a:gd name="T10" fmla="*/ 257 w 290"/>
                  <a:gd name="T11" fmla="*/ 0 h 216"/>
                  <a:gd name="T12" fmla="*/ 0 60000 65536"/>
                  <a:gd name="T13" fmla="*/ 0 60000 65536"/>
                  <a:gd name="T14" fmla="*/ 0 60000 65536"/>
                  <a:gd name="T15" fmla="*/ 0 60000 65536"/>
                  <a:gd name="T16" fmla="*/ 0 60000 65536"/>
                  <a:gd name="T17" fmla="*/ 0 60000 65536"/>
                  <a:gd name="T18" fmla="*/ 0 w 290"/>
                  <a:gd name="T19" fmla="*/ 0 h 216"/>
                  <a:gd name="T20" fmla="*/ 290 w 290"/>
                  <a:gd name="T21" fmla="*/ 216 h 216"/>
                </a:gdLst>
                <a:ahLst/>
                <a:cxnLst>
                  <a:cxn ang="T12">
                    <a:pos x="T0" y="T1"/>
                  </a:cxn>
                  <a:cxn ang="T13">
                    <a:pos x="T2" y="T3"/>
                  </a:cxn>
                  <a:cxn ang="T14">
                    <a:pos x="T4" y="T5"/>
                  </a:cxn>
                  <a:cxn ang="T15">
                    <a:pos x="T6" y="T7"/>
                  </a:cxn>
                  <a:cxn ang="T16">
                    <a:pos x="T8" y="T9"/>
                  </a:cxn>
                  <a:cxn ang="T17">
                    <a:pos x="T10" y="T11"/>
                  </a:cxn>
                </a:cxnLst>
                <a:rect l="T18" t="T19" r="T20" b="T21"/>
                <a:pathLst>
                  <a:path w="290" h="216">
                    <a:moveTo>
                      <a:pt x="257" y="0"/>
                    </a:moveTo>
                    <a:lnTo>
                      <a:pt x="290" y="38"/>
                    </a:lnTo>
                    <a:lnTo>
                      <a:pt x="58" y="216"/>
                    </a:lnTo>
                    <a:lnTo>
                      <a:pt x="0" y="207"/>
                    </a:lnTo>
                    <a:lnTo>
                      <a:pt x="12" y="149"/>
                    </a:lnTo>
                    <a:lnTo>
                      <a:pt x="257" y="0"/>
                    </a:lnTo>
                    <a:close/>
                  </a:path>
                </a:pathLst>
              </a:custGeom>
              <a:solidFill>
                <a:srgbClr val="844CD6"/>
              </a:solidFill>
              <a:ln w="9525">
                <a:noFill/>
                <a:round/>
                <a:headEnd/>
                <a:tailEnd/>
              </a:ln>
            </p:spPr>
            <p:txBody>
              <a:bodyPr/>
              <a:lstStyle/>
              <a:p>
                <a:endParaRPr lang="ru-RU"/>
              </a:p>
            </p:txBody>
          </p:sp>
          <p:sp>
            <p:nvSpPr>
              <p:cNvPr id="163540" name="Freeform 567"/>
              <p:cNvSpPr>
                <a:spLocks/>
              </p:cNvSpPr>
              <p:nvPr/>
            </p:nvSpPr>
            <p:spPr bwMode="auto">
              <a:xfrm>
                <a:off x="1902" y="2865"/>
                <a:ext cx="41" cy="44"/>
              </a:xfrm>
              <a:custGeom>
                <a:avLst/>
                <a:gdLst>
                  <a:gd name="T0" fmla="*/ 7 w 41"/>
                  <a:gd name="T1" fmla="*/ 0 h 44"/>
                  <a:gd name="T2" fmla="*/ 0 w 41"/>
                  <a:gd name="T3" fmla="*/ 4 h 44"/>
                  <a:gd name="T4" fmla="*/ 35 w 41"/>
                  <a:gd name="T5" fmla="*/ 44 h 44"/>
                  <a:gd name="T6" fmla="*/ 41 w 41"/>
                  <a:gd name="T7" fmla="*/ 39 h 44"/>
                  <a:gd name="T8" fmla="*/ 7 w 41"/>
                  <a:gd name="T9" fmla="*/ 0 h 44"/>
                  <a:gd name="T10" fmla="*/ 0 60000 65536"/>
                  <a:gd name="T11" fmla="*/ 0 60000 65536"/>
                  <a:gd name="T12" fmla="*/ 0 60000 65536"/>
                  <a:gd name="T13" fmla="*/ 0 60000 65536"/>
                  <a:gd name="T14" fmla="*/ 0 60000 65536"/>
                  <a:gd name="T15" fmla="*/ 0 w 41"/>
                  <a:gd name="T16" fmla="*/ 0 h 44"/>
                  <a:gd name="T17" fmla="*/ 41 w 41"/>
                  <a:gd name="T18" fmla="*/ 44 h 44"/>
                </a:gdLst>
                <a:ahLst/>
                <a:cxnLst>
                  <a:cxn ang="T10">
                    <a:pos x="T0" y="T1"/>
                  </a:cxn>
                  <a:cxn ang="T11">
                    <a:pos x="T2" y="T3"/>
                  </a:cxn>
                  <a:cxn ang="T12">
                    <a:pos x="T4" y="T5"/>
                  </a:cxn>
                  <a:cxn ang="T13">
                    <a:pos x="T6" y="T7"/>
                  </a:cxn>
                  <a:cxn ang="T14">
                    <a:pos x="T8" y="T9"/>
                  </a:cxn>
                </a:cxnLst>
                <a:rect l="T15" t="T16" r="T17" b="T18"/>
                <a:pathLst>
                  <a:path w="41" h="44">
                    <a:moveTo>
                      <a:pt x="7" y="0"/>
                    </a:moveTo>
                    <a:lnTo>
                      <a:pt x="0" y="4"/>
                    </a:lnTo>
                    <a:lnTo>
                      <a:pt x="35" y="44"/>
                    </a:lnTo>
                    <a:lnTo>
                      <a:pt x="41" y="39"/>
                    </a:lnTo>
                    <a:lnTo>
                      <a:pt x="7" y="0"/>
                    </a:lnTo>
                    <a:close/>
                  </a:path>
                </a:pathLst>
              </a:custGeom>
              <a:solidFill>
                <a:srgbClr val="C195DB"/>
              </a:solidFill>
              <a:ln w="9525">
                <a:noFill/>
                <a:round/>
                <a:headEnd/>
                <a:tailEnd/>
              </a:ln>
            </p:spPr>
            <p:txBody>
              <a:bodyPr/>
              <a:lstStyle/>
              <a:p>
                <a:endParaRPr lang="ru-RU"/>
              </a:p>
            </p:txBody>
          </p:sp>
          <p:sp>
            <p:nvSpPr>
              <p:cNvPr id="163541" name="Freeform 568"/>
              <p:cNvSpPr>
                <a:spLocks/>
              </p:cNvSpPr>
              <p:nvPr/>
            </p:nvSpPr>
            <p:spPr bwMode="auto">
              <a:xfrm>
                <a:off x="1704" y="2903"/>
                <a:ext cx="237" cy="187"/>
              </a:xfrm>
              <a:custGeom>
                <a:avLst/>
                <a:gdLst>
                  <a:gd name="T0" fmla="*/ 237 w 237"/>
                  <a:gd name="T1" fmla="*/ 7 h 187"/>
                  <a:gd name="T2" fmla="*/ 233 w 237"/>
                  <a:gd name="T3" fmla="*/ 0 h 187"/>
                  <a:gd name="T4" fmla="*/ 0 w 237"/>
                  <a:gd name="T5" fmla="*/ 181 h 187"/>
                  <a:gd name="T6" fmla="*/ 5 w 237"/>
                  <a:gd name="T7" fmla="*/ 187 h 187"/>
                  <a:gd name="T8" fmla="*/ 237 w 237"/>
                  <a:gd name="T9" fmla="*/ 7 h 187"/>
                  <a:gd name="T10" fmla="*/ 0 60000 65536"/>
                  <a:gd name="T11" fmla="*/ 0 60000 65536"/>
                  <a:gd name="T12" fmla="*/ 0 60000 65536"/>
                  <a:gd name="T13" fmla="*/ 0 60000 65536"/>
                  <a:gd name="T14" fmla="*/ 0 60000 65536"/>
                  <a:gd name="T15" fmla="*/ 0 w 237"/>
                  <a:gd name="T16" fmla="*/ 0 h 187"/>
                  <a:gd name="T17" fmla="*/ 237 w 237"/>
                  <a:gd name="T18" fmla="*/ 187 h 187"/>
                </a:gdLst>
                <a:ahLst/>
                <a:cxnLst>
                  <a:cxn ang="T10">
                    <a:pos x="T0" y="T1"/>
                  </a:cxn>
                  <a:cxn ang="T11">
                    <a:pos x="T2" y="T3"/>
                  </a:cxn>
                  <a:cxn ang="T12">
                    <a:pos x="T4" y="T5"/>
                  </a:cxn>
                  <a:cxn ang="T13">
                    <a:pos x="T6" y="T7"/>
                  </a:cxn>
                  <a:cxn ang="T14">
                    <a:pos x="T8" y="T9"/>
                  </a:cxn>
                </a:cxnLst>
                <a:rect l="T15" t="T16" r="T17" b="T18"/>
                <a:pathLst>
                  <a:path w="237" h="187">
                    <a:moveTo>
                      <a:pt x="237" y="7"/>
                    </a:moveTo>
                    <a:lnTo>
                      <a:pt x="233" y="0"/>
                    </a:lnTo>
                    <a:lnTo>
                      <a:pt x="0" y="181"/>
                    </a:lnTo>
                    <a:lnTo>
                      <a:pt x="5" y="187"/>
                    </a:lnTo>
                    <a:lnTo>
                      <a:pt x="237" y="7"/>
                    </a:lnTo>
                    <a:close/>
                  </a:path>
                </a:pathLst>
              </a:custGeom>
              <a:solidFill>
                <a:srgbClr val="C195DB"/>
              </a:solidFill>
              <a:ln w="9525">
                <a:noFill/>
                <a:round/>
                <a:headEnd/>
                <a:tailEnd/>
              </a:ln>
            </p:spPr>
            <p:txBody>
              <a:bodyPr/>
              <a:lstStyle/>
              <a:p>
                <a:endParaRPr lang="ru-RU"/>
              </a:p>
            </p:txBody>
          </p:sp>
          <p:sp>
            <p:nvSpPr>
              <p:cNvPr id="163542" name="Freeform 569"/>
              <p:cNvSpPr>
                <a:spLocks/>
              </p:cNvSpPr>
              <p:nvPr/>
            </p:nvSpPr>
            <p:spPr bwMode="auto">
              <a:xfrm>
                <a:off x="1937" y="2904"/>
                <a:ext cx="9" cy="6"/>
              </a:xfrm>
              <a:custGeom>
                <a:avLst/>
                <a:gdLst>
                  <a:gd name="T0" fmla="*/ 6 w 9"/>
                  <a:gd name="T1" fmla="*/ 0 h 6"/>
                  <a:gd name="T2" fmla="*/ 9 w 9"/>
                  <a:gd name="T3" fmla="*/ 4 h 6"/>
                  <a:gd name="T4" fmla="*/ 4 w 9"/>
                  <a:gd name="T5" fmla="*/ 6 h 6"/>
                  <a:gd name="T6" fmla="*/ 0 w 9"/>
                  <a:gd name="T7" fmla="*/ 0 h 6"/>
                  <a:gd name="T8" fmla="*/ 0 w 9"/>
                  <a:gd name="T9" fmla="*/ 5 h 6"/>
                  <a:gd name="T10" fmla="*/ 6 w 9"/>
                  <a:gd name="T11" fmla="*/ 0 h 6"/>
                  <a:gd name="T12" fmla="*/ 0 60000 65536"/>
                  <a:gd name="T13" fmla="*/ 0 60000 65536"/>
                  <a:gd name="T14" fmla="*/ 0 60000 65536"/>
                  <a:gd name="T15" fmla="*/ 0 60000 65536"/>
                  <a:gd name="T16" fmla="*/ 0 60000 65536"/>
                  <a:gd name="T17" fmla="*/ 0 60000 65536"/>
                  <a:gd name="T18" fmla="*/ 0 w 9"/>
                  <a:gd name="T19" fmla="*/ 0 h 6"/>
                  <a:gd name="T20" fmla="*/ 9 w 9"/>
                  <a:gd name="T21" fmla="*/ 6 h 6"/>
                </a:gdLst>
                <a:ahLst/>
                <a:cxnLst>
                  <a:cxn ang="T12">
                    <a:pos x="T0" y="T1"/>
                  </a:cxn>
                  <a:cxn ang="T13">
                    <a:pos x="T2" y="T3"/>
                  </a:cxn>
                  <a:cxn ang="T14">
                    <a:pos x="T4" y="T5"/>
                  </a:cxn>
                  <a:cxn ang="T15">
                    <a:pos x="T6" y="T7"/>
                  </a:cxn>
                  <a:cxn ang="T16">
                    <a:pos x="T8" y="T9"/>
                  </a:cxn>
                  <a:cxn ang="T17">
                    <a:pos x="T10" y="T11"/>
                  </a:cxn>
                </a:cxnLst>
                <a:rect l="T18" t="T19" r="T20" b="T21"/>
                <a:pathLst>
                  <a:path w="9" h="6">
                    <a:moveTo>
                      <a:pt x="6" y="0"/>
                    </a:moveTo>
                    <a:lnTo>
                      <a:pt x="9" y="4"/>
                    </a:lnTo>
                    <a:lnTo>
                      <a:pt x="4" y="6"/>
                    </a:lnTo>
                    <a:lnTo>
                      <a:pt x="0" y="0"/>
                    </a:lnTo>
                    <a:lnTo>
                      <a:pt x="0" y="5"/>
                    </a:lnTo>
                    <a:lnTo>
                      <a:pt x="6" y="0"/>
                    </a:lnTo>
                    <a:close/>
                  </a:path>
                </a:pathLst>
              </a:custGeom>
              <a:solidFill>
                <a:srgbClr val="C195DB"/>
              </a:solidFill>
              <a:ln w="9525">
                <a:noFill/>
                <a:round/>
                <a:headEnd/>
                <a:tailEnd/>
              </a:ln>
            </p:spPr>
            <p:txBody>
              <a:bodyPr/>
              <a:lstStyle/>
              <a:p>
                <a:endParaRPr lang="ru-RU"/>
              </a:p>
            </p:txBody>
          </p:sp>
          <p:sp>
            <p:nvSpPr>
              <p:cNvPr id="163543" name="Freeform 570"/>
              <p:cNvSpPr>
                <a:spLocks/>
              </p:cNvSpPr>
              <p:nvPr/>
            </p:nvSpPr>
            <p:spPr bwMode="auto">
              <a:xfrm>
                <a:off x="1650" y="3073"/>
                <a:ext cx="57" cy="17"/>
              </a:xfrm>
              <a:custGeom>
                <a:avLst/>
                <a:gdLst>
                  <a:gd name="T0" fmla="*/ 57 w 57"/>
                  <a:gd name="T1" fmla="*/ 17 h 17"/>
                  <a:gd name="T2" fmla="*/ 57 w 57"/>
                  <a:gd name="T3" fmla="*/ 9 h 17"/>
                  <a:gd name="T4" fmla="*/ 0 w 57"/>
                  <a:gd name="T5" fmla="*/ 0 h 17"/>
                  <a:gd name="T6" fmla="*/ 0 w 57"/>
                  <a:gd name="T7" fmla="*/ 7 h 17"/>
                  <a:gd name="T8" fmla="*/ 57 w 57"/>
                  <a:gd name="T9" fmla="*/ 17 h 17"/>
                  <a:gd name="T10" fmla="*/ 0 60000 65536"/>
                  <a:gd name="T11" fmla="*/ 0 60000 65536"/>
                  <a:gd name="T12" fmla="*/ 0 60000 65536"/>
                  <a:gd name="T13" fmla="*/ 0 60000 65536"/>
                  <a:gd name="T14" fmla="*/ 0 60000 65536"/>
                  <a:gd name="T15" fmla="*/ 0 w 57"/>
                  <a:gd name="T16" fmla="*/ 0 h 17"/>
                  <a:gd name="T17" fmla="*/ 57 w 57"/>
                  <a:gd name="T18" fmla="*/ 17 h 17"/>
                </a:gdLst>
                <a:ahLst/>
                <a:cxnLst>
                  <a:cxn ang="T10">
                    <a:pos x="T0" y="T1"/>
                  </a:cxn>
                  <a:cxn ang="T11">
                    <a:pos x="T2" y="T3"/>
                  </a:cxn>
                  <a:cxn ang="T12">
                    <a:pos x="T4" y="T5"/>
                  </a:cxn>
                  <a:cxn ang="T13">
                    <a:pos x="T6" y="T7"/>
                  </a:cxn>
                  <a:cxn ang="T14">
                    <a:pos x="T8" y="T9"/>
                  </a:cxn>
                </a:cxnLst>
                <a:rect l="T15" t="T16" r="T17" b="T18"/>
                <a:pathLst>
                  <a:path w="57" h="17">
                    <a:moveTo>
                      <a:pt x="57" y="17"/>
                    </a:moveTo>
                    <a:lnTo>
                      <a:pt x="57" y="9"/>
                    </a:lnTo>
                    <a:lnTo>
                      <a:pt x="0" y="0"/>
                    </a:lnTo>
                    <a:lnTo>
                      <a:pt x="0" y="7"/>
                    </a:lnTo>
                    <a:lnTo>
                      <a:pt x="57" y="17"/>
                    </a:lnTo>
                    <a:close/>
                  </a:path>
                </a:pathLst>
              </a:custGeom>
              <a:solidFill>
                <a:srgbClr val="C195DB"/>
              </a:solidFill>
              <a:ln w="9525">
                <a:noFill/>
                <a:round/>
                <a:headEnd/>
                <a:tailEnd/>
              </a:ln>
            </p:spPr>
            <p:txBody>
              <a:bodyPr/>
              <a:lstStyle/>
              <a:p>
                <a:endParaRPr lang="ru-RU"/>
              </a:p>
            </p:txBody>
          </p:sp>
          <p:sp>
            <p:nvSpPr>
              <p:cNvPr id="163544" name="Freeform 571"/>
              <p:cNvSpPr>
                <a:spLocks/>
              </p:cNvSpPr>
              <p:nvPr/>
            </p:nvSpPr>
            <p:spPr bwMode="auto">
              <a:xfrm>
                <a:off x="1705" y="3083"/>
                <a:ext cx="4" cy="7"/>
              </a:xfrm>
              <a:custGeom>
                <a:avLst/>
                <a:gdLst>
                  <a:gd name="T0" fmla="*/ 4 w 4"/>
                  <a:gd name="T1" fmla="*/ 7 h 7"/>
                  <a:gd name="T2" fmla="*/ 3 w 4"/>
                  <a:gd name="T3" fmla="*/ 7 h 7"/>
                  <a:gd name="T4" fmla="*/ 3 w 4"/>
                  <a:gd name="T5" fmla="*/ 0 h 7"/>
                  <a:gd name="T6" fmla="*/ 0 w 4"/>
                  <a:gd name="T7" fmla="*/ 1 h 7"/>
                  <a:gd name="T8" fmla="*/ 4 w 4"/>
                  <a:gd name="T9" fmla="*/ 7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4" y="7"/>
                    </a:moveTo>
                    <a:lnTo>
                      <a:pt x="3" y="7"/>
                    </a:lnTo>
                    <a:lnTo>
                      <a:pt x="3" y="0"/>
                    </a:lnTo>
                    <a:lnTo>
                      <a:pt x="0" y="1"/>
                    </a:lnTo>
                    <a:lnTo>
                      <a:pt x="4" y="7"/>
                    </a:lnTo>
                    <a:close/>
                  </a:path>
                </a:pathLst>
              </a:custGeom>
              <a:solidFill>
                <a:srgbClr val="C195DB"/>
              </a:solidFill>
              <a:ln w="9525">
                <a:noFill/>
                <a:round/>
                <a:headEnd/>
                <a:tailEnd/>
              </a:ln>
            </p:spPr>
            <p:txBody>
              <a:bodyPr/>
              <a:lstStyle/>
              <a:p>
                <a:endParaRPr lang="ru-RU"/>
              </a:p>
            </p:txBody>
          </p:sp>
          <p:sp>
            <p:nvSpPr>
              <p:cNvPr id="163545" name="Freeform 572"/>
              <p:cNvSpPr>
                <a:spLocks/>
              </p:cNvSpPr>
              <p:nvPr/>
            </p:nvSpPr>
            <p:spPr bwMode="auto">
              <a:xfrm>
                <a:off x="1646" y="3020"/>
                <a:ext cx="16" cy="58"/>
              </a:xfrm>
              <a:custGeom>
                <a:avLst/>
                <a:gdLst>
                  <a:gd name="T0" fmla="*/ 0 w 16"/>
                  <a:gd name="T1" fmla="*/ 58 h 58"/>
                  <a:gd name="T2" fmla="*/ 6 w 16"/>
                  <a:gd name="T3" fmla="*/ 58 h 58"/>
                  <a:gd name="T4" fmla="*/ 16 w 16"/>
                  <a:gd name="T5" fmla="*/ 0 h 58"/>
                  <a:gd name="T6" fmla="*/ 10 w 16"/>
                  <a:gd name="T7" fmla="*/ 0 h 58"/>
                  <a:gd name="T8" fmla="*/ 0 w 16"/>
                  <a:gd name="T9" fmla="*/ 58 h 58"/>
                  <a:gd name="T10" fmla="*/ 0 60000 65536"/>
                  <a:gd name="T11" fmla="*/ 0 60000 65536"/>
                  <a:gd name="T12" fmla="*/ 0 60000 65536"/>
                  <a:gd name="T13" fmla="*/ 0 60000 65536"/>
                  <a:gd name="T14" fmla="*/ 0 60000 65536"/>
                  <a:gd name="T15" fmla="*/ 0 w 16"/>
                  <a:gd name="T16" fmla="*/ 0 h 58"/>
                  <a:gd name="T17" fmla="*/ 16 w 16"/>
                  <a:gd name="T18" fmla="*/ 58 h 58"/>
                </a:gdLst>
                <a:ahLst/>
                <a:cxnLst>
                  <a:cxn ang="T10">
                    <a:pos x="T0" y="T1"/>
                  </a:cxn>
                  <a:cxn ang="T11">
                    <a:pos x="T2" y="T3"/>
                  </a:cxn>
                  <a:cxn ang="T12">
                    <a:pos x="T4" y="T5"/>
                  </a:cxn>
                  <a:cxn ang="T13">
                    <a:pos x="T6" y="T7"/>
                  </a:cxn>
                  <a:cxn ang="T14">
                    <a:pos x="T8" y="T9"/>
                  </a:cxn>
                </a:cxnLst>
                <a:rect l="T15" t="T16" r="T17" b="T18"/>
                <a:pathLst>
                  <a:path w="16" h="58">
                    <a:moveTo>
                      <a:pt x="0" y="58"/>
                    </a:moveTo>
                    <a:lnTo>
                      <a:pt x="6" y="58"/>
                    </a:lnTo>
                    <a:lnTo>
                      <a:pt x="16" y="0"/>
                    </a:lnTo>
                    <a:lnTo>
                      <a:pt x="10" y="0"/>
                    </a:lnTo>
                    <a:lnTo>
                      <a:pt x="0" y="58"/>
                    </a:lnTo>
                    <a:close/>
                  </a:path>
                </a:pathLst>
              </a:custGeom>
              <a:solidFill>
                <a:srgbClr val="C195DB"/>
              </a:solidFill>
              <a:ln w="9525">
                <a:noFill/>
                <a:round/>
                <a:headEnd/>
                <a:tailEnd/>
              </a:ln>
            </p:spPr>
            <p:txBody>
              <a:bodyPr/>
              <a:lstStyle/>
              <a:p>
                <a:endParaRPr lang="ru-RU"/>
              </a:p>
            </p:txBody>
          </p:sp>
          <p:sp>
            <p:nvSpPr>
              <p:cNvPr id="163546" name="Freeform 573"/>
              <p:cNvSpPr>
                <a:spLocks/>
              </p:cNvSpPr>
              <p:nvPr/>
            </p:nvSpPr>
            <p:spPr bwMode="auto">
              <a:xfrm>
                <a:off x="1647" y="3073"/>
                <a:ext cx="6" cy="8"/>
              </a:xfrm>
              <a:custGeom>
                <a:avLst/>
                <a:gdLst>
                  <a:gd name="T0" fmla="*/ 3 w 6"/>
                  <a:gd name="T1" fmla="*/ 8 h 8"/>
                  <a:gd name="T2" fmla="*/ 0 w 6"/>
                  <a:gd name="T3" fmla="*/ 8 h 8"/>
                  <a:gd name="T4" fmla="*/ 0 w 6"/>
                  <a:gd name="T5" fmla="*/ 5 h 8"/>
                  <a:gd name="T6" fmla="*/ 6 w 6"/>
                  <a:gd name="T7" fmla="*/ 5 h 8"/>
                  <a:gd name="T8" fmla="*/ 3 w 6"/>
                  <a:gd name="T9" fmla="*/ 0 h 8"/>
                  <a:gd name="T10" fmla="*/ 3 w 6"/>
                  <a:gd name="T11" fmla="*/ 8 h 8"/>
                  <a:gd name="T12" fmla="*/ 0 60000 65536"/>
                  <a:gd name="T13" fmla="*/ 0 60000 65536"/>
                  <a:gd name="T14" fmla="*/ 0 60000 65536"/>
                  <a:gd name="T15" fmla="*/ 0 60000 65536"/>
                  <a:gd name="T16" fmla="*/ 0 60000 65536"/>
                  <a:gd name="T17" fmla="*/ 0 60000 65536"/>
                  <a:gd name="T18" fmla="*/ 0 w 6"/>
                  <a:gd name="T19" fmla="*/ 0 h 8"/>
                  <a:gd name="T20" fmla="*/ 6 w 6"/>
                  <a:gd name="T21" fmla="*/ 8 h 8"/>
                </a:gdLst>
                <a:ahLst/>
                <a:cxnLst>
                  <a:cxn ang="T12">
                    <a:pos x="T0" y="T1"/>
                  </a:cxn>
                  <a:cxn ang="T13">
                    <a:pos x="T2" y="T3"/>
                  </a:cxn>
                  <a:cxn ang="T14">
                    <a:pos x="T4" y="T5"/>
                  </a:cxn>
                  <a:cxn ang="T15">
                    <a:pos x="T6" y="T7"/>
                  </a:cxn>
                  <a:cxn ang="T16">
                    <a:pos x="T8" y="T9"/>
                  </a:cxn>
                  <a:cxn ang="T17">
                    <a:pos x="T10" y="T11"/>
                  </a:cxn>
                </a:cxnLst>
                <a:rect l="T18" t="T19" r="T20" b="T21"/>
                <a:pathLst>
                  <a:path w="6" h="8">
                    <a:moveTo>
                      <a:pt x="3" y="8"/>
                    </a:moveTo>
                    <a:lnTo>
                      <a:pt x="0" y="8"/>
                    </a:lnTo>
                    <a:lnTo>
                      <a:pt x="0" y="5"/>
                    </a:lnTo>
                    <a:lnTo>
                      <a:pt x="6" y="5"/>
                    </a:lnTo>
                    <a:lnTo>
                      <a:pt x="3" y="0"/>
                    </a:lnTo>
                    <a:lnTo>
                      <a:pt x="3" y="8"/>
                    </a:lnTo>
                    <a:close/>
                  </a:path>
                </a:pathLst>
              </a:custGeom>
              <a:solidFill>
                <a:srgbClr val="C195DB"/>
              </a:solidFill>
              <a:ln w="9525">
                <a:noFill/>
                <a:round/>
                <a:headEnd/>
                <a:tailEnd/>
              </a:ln>
            </p:spPr>
            <p:txBody>
              <a:bodyPr/>
              <a:lstStyle/>
              <a:p>
                <a:endParaRPr lang="ru-RU"/>
              </a:p>
            </p:txBody>
          </p:sp>
          <p:sp>
            <p:nvSpPr>
              <p:cNvPr id="163547" name="Freeform 574"/>
              <p:cNvSpPr>
                <a:spLocks/>
              </p:cNvSpPr>
              <p:nvPr/>
            </p:nvSpPr>
            <p:spPr bwMode="auto">
              <a:xfrm>
                <a:off x="1658" y="2865"/>
                <a:ext cx="249" cy="159"/>
              </a:xfrm>
              <a:custGeom>
                <a:avLst/>
                <a:gdLst>
                  <a:gd name="T0" fmla="*/ 0 w 249"/>
                  <a:gd name="T1" fmla="*/ 153 h 159"/>
                  <a:gd name="T2" fmla="*/ 4 w 249"/>
                  <a:gd name="T3" fmla="*/ 159 h 159"/>
                  <a:gd name="T4" fmla="*/ 249 w 249"/>
                  <a:gd name="T5" fmla="*/ 6 h 159"/>
                  <a:gd name="T6" fmla="*/ 244 w 249"/>
                  <a:gd name="T7" fmla="*/ 0 h 159"/>
                  <a:gd name="T8" fmla="*/ 0 w 249"/>
                  <a:gd name="T9" fmla="*/ 153 h 159"/>
                  <a:gd name="T10" fmla="*/ 0 60000 65536"/>
                  <a:gd name="T11" fmla="*/ 0 60000 65536"/>
                  <a:gd name="T12" fmla="*/ 0 60000 65536"/>
                  <a:gd name="T13" fmla="*/ 0 60000 65536"/>
                  <a:gd name="T14" fmla="*/ 0 60000 65536"/>
                  <a:gd name="T15" fmla="*/ 0 w 249"/>
                  <a:gd name="T16" fmla="*/ 0 h 159"/>
                  <a:gd name="T17" fmla="*/ 249 w 249"/>
                  <a:gd name="T18" fmla="*/ 159 h 159"/>
                </a:gdLst>
                <a:ahLst/>
                <a:cxnLst>
                  <a:cxn ang="T10">
                    <a:pos x="T0" y="T1"/>
                  </a:cxn>
                  <a:cxn ang="T11">
                    <a:pos x="T2" y="T3"/>
                  </a:cxn>
                  <a:cxn ang="T12">
                    <a:pos x="T4" y="T5"/>
                  </a:cxn>
                  <a:cxn ang="T13">
                    <a:pos x="T6" y="T7"/>
                  </a:cxn>
                  <a:cxn ang="T14">
                    <a:pos x="T8" y="T9"/>
                  </a:cxn>
                </a:cxnLst>
                <a:rect l="T15" t="T16" r="T17" b="T18"/>
                <a:pathLst>
                  <a:path w="249" h="159">
                    <a:moveTo>
                      <a:pt x="0" y="153"/>
                    </a:moveTo>
                    <a:lnTo>
                      <a:pt x="4" y="159"/>
                    </a:lnTo>
                    <a:lnTo>
                      <a:pt x="249" y="6"/>
                    </a:lnTo>
                    <a:lnTo>
                      <a:pt x="244" y="0"/>
                    </a:lnTo>
                    <a:lnTo>
                      <a:pt x="0" y="153"/>
                    </a:lnTo>
                    <a:close/>
                  </a:path>
                </a:pathLst>
              </a:custGeom>
              <a:solidFill>
                <a:srgbClr val="C195DB"/>
              </a:solidFill>
              <a:ln w="9525">
                <a:noFill/>
                <a:round/>
                <a:headEnd/>
                <a:tailEnd/>
              </a:ln>
            </p:spPr>
            <p:txBody>
              <a:bodyPr/>
              <a:lstStyle/>
              <a:p>
                <a:endParaRPr lang="ru-RU"/>
              </a:p>
            </p:txBody>
          </p:sp>
          <p:sp>
            <p:nvSpPr>
              <p:cNvPr id="163548" name="Freeform 575"/>
              <p:cNvSpPr>
                <a:spLocks/>
              </p:cNvSpPr>
              <p:nvPr/>
            </p:nvSpPr>
            <p:spPr bwMode="auto">
              <a:xfrm>
                <a:off x="1658" y="3017"/>
                <a:ext cx="4" cy="7"/>
              </a:xfrm>
              <a:custGeom>
                <a:avLst/>
                <a:gdLst>
                  <a:gd name="T0" fmla="*/ 0 w 4"/>
                  <a:gd name="T1" fmla="*/ 3 h 7"/>
                  <a:gd name="T2" fmla="*/ 0 w 4"/>
                  <a:gd name="T3" fmla="*/ 0 h 7"/>
                  <a:gd name="T4" fmla="*/ 3 w 4"/>
                  <a:gd name="T5" fmla="*/ 7 h 7"/>
                  <a:gd name="T6" fmla="*/ 4 w 4"/>
                  <a:gd name="T7" fmla="*/ 3 h 7"/>
                  <a:gd name="T8" fmla="*/ 0 w 4"/>
                  <a:gd name="T9" fmla="*/ 3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3"/>
                    </a:moveTo>
                    <a:lnTo>
                      <a:pt x="0" y="0"/>
                    </a:lnTo>
                    <a:lnTo>
                      <a:pt x="3" y="7"/>
                    </a:lnTo>
                    <a:lnTo>
                      <a:pt x="4" y="3"/>
                    </a:lnTo>
                    <a:lnTo>
                      <a:pt x="0" y="3"/>
                    </a:lnTo>
                    <a:close/>
                  </a:path>
                </a:pathLst>
              </a:custGeom>
              <a:solidFill>
                <a:srgbClr val="C195DB"/>
              </a:solidFill>
              <a:ln w="9525">
                <a:noFill/>
                <a:round/>
                <a:headEnd/>
                <a:tailEnd/>
              </a:ln>
            </p:spPr>
            <p:txBody>
              <a:bodyPr/>
              <a:lstStyle/>
              <a:p>
                <a:endParaRPr lang="ru-RU"/>
              </a:p>
            </p:txBody>
          </p:sp>
          <p:sp>
            <p:nvSpPr>
              <p:cNvPr id="163549" name="Freeform 576"/>
              <p:cNvSpPr>
                <a:spLocks/>
              </p:cNvSpPr>
              <p:nvPr/>
            </p:nvSpPr>
            <p:spPr bwMode="auto">
              <a:xfrm>
                <a:off x="1904" y="2863"/>
                <a:ext cx="6" cy="10"/>
              </a:xfrm>
              <a:custGeom>
                <a:avLst/>
                <a:gdLst>
                  <a:gd name="T0" fmla="*/ 0 w 6"/>
                  <a:gd name="T1" fmla="*/ 4 h 10"/>
                  <a:gd name="T2" fmla="*/ 5 w 6"/>
                  <a:gd name="T3" fmla="*/ 0 h 10"/>
                  <a:gd name="T4" fmla="*/ 6 w 6"/>
                  <a:gd name="T5" fmla="*/ 4 h 10"/>
                  <a:gd name="T6" fmla="*/ 0 w 6"/>
                  <a:gd name="T7" fmla="*/ 8 h 10"/>
                  <a:gd name="T8" fmla="*/ 5 w 6"/>
                  <a:gd name="T9" fmla="*/ 10 h 10"/>
                  <a:gd name="T10" fmla="*/ 0 w 6"/>
                  <a:gd name="T11" fmla="*/ 4 h 10"/>
                  <a:gd name="T12" fmla="*/ 0 60000 65536"/>
                  <a:gd name="T13" fmla="*/ 0 60000 65536"/>
                  <a:gd name="T14" fmla="*/ 0 60000 65536"/>
                  <a:gd name="T15" fmla="*/ 0 60000 65536"/>
                  <a:gd name="T16" fmla="*/ 0 60000 65536"/>
                  <a:gd name="T17" fmla="*/ 0 60000 65536"/>
                  <a:gd name="T18" fmla="*/ 0 w 6"/>
                  <a:gd name="T19" fmla="*/ 0 h 10"/>
                  <a:gd name="T20" fmla="*/ 6 w 6"/>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6" h="10">
                    <a:moveTo>
                      <a:pt x="0" y="4"/>
                    </a:moveTo>
                    <a:lnTo>
                      <a:pt x="5" y="0"/>
                    </a:lnTo>
                    <a:lnTo>
                      <a:pt x="6" y="4"/>
                    </a:lnTo>
                    <a:lnTo>
                      <a:pt x="0" y="8"/>
                    </a:lnTo>
                    <a:lnTo>
                      <a:pt x="5" y="10"/>
                    </a:lnTo>
                    <a:lnTo>
                      <a:pt x="0" y="4"/>
                    </a:lnTo>
                    <a:close/>
                  </a:path>
                </a:pathLst>
              </a:custGeom>
              <a:solidFill>
                <a:srgbClr val="C195DB"/>
              </a:solidFill>
              <a:ln w="9525">
                <a:noFill/>
                <a:round/>
                <a:headEnd/>
                <a:tailEnd/>
              </a:ln>
            </p:spPr>
            <p:txBody>
              <a:bodyPr/>
              <a:lstStyle/>
              <a:p>
                <a:endParaRPr lang="ru-RU"/>
              </a:p>
            </p:txBody>
          </p:sp>
          <p:sp>
            <p:nvSpPr>
              <p:cNvPr id="163550" name="Freeform 577"/>
              <p:cNvSpPr>
                <a:spLocks/>
              </p:cNvSpPr>
              <p:nvPr/>
            </p:nvSpPr>
            <p:spPr bwMode="auto">
              <a:xfrm>
                <a:off x="1658" y="3019"/>
                <a:ext cx="49" cy="67"/>
              </a:xfrm>
              <a:custGeom>
                <a:avLst/>
                <a:gdLst>
                  <a:gd name="T0" fmla="*/ 6 w 49"/>
                  <a:gd name="T1" fmla="*/ 0 h 67"/>
                  <a:gd name="T2" fmla="*/ 0 w 49"/>
                  <a:gd name="T3" fmla="*/ 4 h 67"/>
                  <a:gd name="T4" fmla="*/ 42 w 49"/>
                  <a:gd name="T5" fmla="*/ 67 h 67"/>
                  <a:gd name="T6" fmla="*/ 49 w 49"/>
                  <a:gd name="T7" fmla="*/ 62 h 67"/>
                  <a:gd name="T8" fmla="*/ 6 w 49"/>
                  <a:gd name="T9" fmla="*/ 0 h 67"/>
                  <a:gd name="T10" fmla="*/ 0 60000 65536"/>
                  <a:gd name="T11" fmla="*/ 0 60000 65536"/>
                  <a:gd name="T12" fmla="*/ 0 60000 65536"/>
                  <a:gd name="T13" fmla="*/ 0 60000 65536"/>
                  <a:gd name="T14" fmla="*/ 0 60000 65536"/>
                  <a:gd name="T15" fmla="*/ 0 w 49"/>
                  <a:gd name="T16" fmla="*/ 0 h 67"/>
                  <a:gd name="T17" fmla="*/ 49 w 49"/>
                  <a:gd name="T18" fmla="*/ 67 h 67"/>
                </a:gdLst>
                <a:ahLst/>
                <a:cxnLst>
                  <a:cxn ang="T10">
                    <a:pos x="T0" y="T1"/>
                  </a:cxn>
                  <a:cxn ang="T11">
                    <a:pos x="T2" y="T3"/>
                  </a:cxn>
                  <a:cxn ang="T12">
                    <a:pos x="T4" y="T5"/>
                  </a:cxn>
                  <a:cxn ang="T13">
                    <a:pos x="T6" y="T7"/>
                  </a:cxn>
                  <a:cxn ang="T14">
                    <a:pos x="T8" y="T9"/>
                  </a:cxn>
                </a:cxnLst>
                <a:rect l="T15" t="T16" r="T17" b="T18"/>
                <a:pathLst>
                  <a:path w="49" h="67">
                    <a:moveTo>
                      <a:pt x="6" y="0"/>
                    </a:moveTo>
                    <a:lnTo>
                      <a:pt x="0" y="4"/>
                    </a:lnTo>
                    <a:lnTo>
                      <a:pt x="42" y="67"/>
                    </a:lnTo>
                    <a:lnTo>
                      <a:pt x="49" y="62"/>
                    </a:lnTo>
                    <a:lnTo>
                      <a:pt x="6" y="0"/>
                    </a:lnTo>
                    <a:close/>
                  </a:path>
                </a:pathLst>
              </a:custGeom>
              <a:solidFill>
                <a:srgbClr val="C195DB"/>
              </a:solidFill>
              <a:ln w="9525">
                <a:noFill/>
                <a:round/>
                <a:headEnd/>
                <a:tailEnd/>
              </a:ln>
            </p:spPr>
            <p:txBody>
              <a:bodyPr/>
              <a:lstStyle/>
              <a:p>
                <a:endParaRPr lang="ru-RU"/>
              </a:p>
            </p:txBody>
          </p:sp>
          <p:sp>
            <p:nvSpPr>
              <p:cNvPr id="163551" name="Freeform 578"/>
              <p:cNvSpPr>
                <a:spLocks/>
              </p:cNvSpPr>
              <p:nvPr/>
            </p:nvSpPr>
            <p:spPr bwMode="auto">
              <a:xfrm>
                <a:off x="1828" y="2910"/>
                <a:ext cx="252" cy="232"/>
              </a:xfrm>
              <a:custGeom>
                <a:avLst/>
                <a:gdLst>
                  <a:gd name="T0" fmla="*/ 225 w 252"/>
                  <a:gd name="T1" fmla="*/ 0 h 232"/>
                  <a:gd name="T2" fmla="*/ 252 w 252"/>
                  <a:gd name="T3" fmla="*/ 21 h 232"/>
                  <a:gd name="T4" fmla="*/ 70 w 252"/>
                  <a:gd name="T5" fmla="*/ 215 h 232"/>
                  <a:gd name="T6" fmla="*/ 0 w 252"/>
                  <a:gd name="T7" fmla="*/ 232 h 232"/>
                  <a:gd name="T8" fmla="*/ 13 w 252"/>
                  <a:gd name="T9" fmla="*/ 162 h 232"/>
                  <a:gd name="T10" fmla="*/ 225 w 252"/>
                  <a:gd name="T11" fmla="*/ 0 h 232"/>
                  <a:gd name="T12" fmla="*/ 0 60000 65536"/>
                  <a:gd name="T13" fmla="*/ 0 60000 65536"/>
                  <a:gd name="T14" fmla="*/ 0 60000 65536"/>
                  <a:gd name="T15" fmla="*/ 0 60000 65536"/>
                  <a:gd name="T16" fmla="*/ 0 60000 65536"/>
                  <a:gd name="T17" fmla="*/ 0 60000 65536"/>
                  <a:gd name="T18" fmla="*/ 0 w 252"/>
                  <a:gd name="T19" fmla="*/ 0 h 232"/>
                  <a:gd name="T20" fmla="*/ 252 w 252"/>
                  <a:gd name="T21" fmla="*/ 232 h 232"/>
                </a:gdLst>
                <a:ahLst/>
                <a:cxnLst>
                  <a:cxn ang="T12">
                    <a:pos x="T0" y="T1"/>
                  </a:cxn>
                  <a:cxn ang="T13">
                    <a:pos x="T2" y="T3"/>
                  </a:cxn>
                  <a:cxn ang="T14">
                    <a:pos x="T4" y="T5"/>
                  </a:cxn>
                  <a:cxn ang="T15">
                    <a:pos x="T6" y="T7"/>
                  </a:cxn>
                  <a:cxn ang="T16">
                    <a:pos x="T8" y="T9"/>
                  </a:cxn>
                  <a:cxn ang="T17">
                    <a:pos x="T10" y="T11"/>
                  </a:cxn>
                </a:cxnLst>
                <a:rect l="T18" t="T19" r="T20" b="T21"/>
                <a:pathLst>
                  <a:path w="252" h="232">
                    <a:moveTo>
                      <a:pt x="225" y="0"/>
                    </a:moveTo>
                    <a:lnTo>
                      <a:pt x="252" y="21"/>
                    </a:lnTo>
                    <a:lnTo>
                      <a:pt x="70" y="215"/>
                    </a:lnTo>
                    <a:lnTo>
                      <a:pt x="0" y="232"/>
                    </a:lnTo>
                    <a:lnTo>
                      <a:pt x="13" y="162"/>
                    </a:lnTo>
                    <a:lnTo>
                      <a:pt x="225" y="0"/>
                    </a:lnTo>
                    <a:close/>
                  </a:path>
                </a:pathLst>
              </a:custGeom>
              <a:solidFill>
                <a:srgbClr val="844CD6"/>
              </a:solidFill>
              <a:ln w="9525">
                <a:noFill/>
                <a:round/>
                <a:headEnd/>
                <a:tailEnd/>
              </a:ln>
            </p:spPr>
            <p:txBody>
              <a:bodyPr/>
              <a:lstStyle/>
              <a:p>
                <a:endParaRPr lang="ru-RU"/>
              </a:p>
            </p:txBody>
          </p:sp>
          <p:sp>
            <p:nvSpPr>
              <p:cNvPr id="163552" name="Freeform 579"/>
              <p:cNvSpPr>
                <a:spLocks/>
              </p:cNvSpPr>
              <p:nvPr/>
            </p:nvSpPr>
            <p:spPr bwMode="auto">
              <a:xfrm>
                <a:off x="2050" y="2907"/>
                <a:ext cx="33" cy="25"/>
              </a:xfrm>
              <a:custGeom>
                <a:avLst/>
                <a:gdLst>
                  <a:gd name="T0" fmla="*/ 7 w 33"/>
                  <a:gd name="T1" fmla="*/ 0 h 25"/>
                  <a:gd name="T2" fmla="*/ 0 w 33"/>
                  <a:gd name="T3" fmla="*/ 4 h 25"/>
                  <a:gd name="T4" fmla="*/ 27 w 33"/>
                  <a:gd name="T5" fmla="*/ 25 h 25"/>
                  <a:gd name="T6" fmla="*/ 33 w 33"/>
                  <a:gd name="T7" fmla="*/ 21 h 25"/>
                  <a:gd name="T8" fmla="*/ 7 w 33"/>
                  <a:gd name="T9" fmla="*/ 0 h 25"/>
                  <a:gd name="T10" fmla="*/ 0 60000 65536"/>
                  <a:gd name="T11" fmla="*/ 0 60000 65536"/>
                  <a:gd name="T12" fmla="*/ 0 60000 65536"/>
                  <a:gd name="T13" fmla="*/ 0 60000 65536"/>
                  <a:gd name="T14" fmla="*/ 0 60000 65536"/>
                  <a:gd name="T15" fmla="*/ 0 w 33"/>
                  <a:gd name="T16" fmla="*/ 0 h 25"/>
                  <a:gd name="T17" fmla="*/ 33 w 33"/>
                  <a:gd name="T18" fmla="*/ 25 h 25"/>
                </a:gdLst>
                <a:ahLst/>
                <a:cxnLst>
                  <a:cxn ang="T10">
                    <a:pos x="T0" y="T1"/>
                  </a:cxn>
                  <a:cxn ang="T11">
                    <a:pos x="T2" y="T3"/>
                  </a:cxn>
                  <a:cxn ang="T12">
                    <a:pos x="T4" y="T5"/>
                  </a:cxn>
                  <a:cxn ang="T13">
                    <a:pos x="T6" y="T7"/>
                  </a:cxn>
                  <a:cxn ang="T14">
                    <a:pos x="T8" y="T9"/>
                  </a:cxn>
                </a:cxnLst>
                <a:rect l="T15" t="T16" r="T17" b="T18"/>
                <a:pathLst>
                  <a:path w="33" h="25">
                    <a:moveTo>
                      <a:pt x="7" y="0"/>
                    </a:moveTo>
                    <a:lnTo>
                      <a:pt x="0" y="4"/>
                    </a:lnTo>
                    <a:lnTo>
                      <a:pt x="27" y="25"/>
                    </a:lnTo>
                    <a:lnTo>
                      <a:pt x="33" y="21"/>
                    </a:lnTo>
                    <a:lnTo>
                      <a:pt x="7" y="0"/>
                    </a:lnTo>
                    <a:close/>
                  </a:path>
                </a:pathLst>
              </a:custGeom>
              <a:solidFill>
                <a:srgbClr val="C195DB"/>
              </a:solidFill>
              <a:ln w="9525">
                <a:noFill/>
                <a:round/>
                <a:headEnd/>
                <a:tailEnd/>
              </a:ln>
            </p:spPr>
            <p:txBody>
              <a:bodyPr/>
              <a:lstStyle/>
              <a:p>
                <a:endParaRPr lang="ru-RU"/>
              </a:p>
            </p:txBody>
          </p:sp>
          <p:sp>
            <p:nvSpPr>
              <p:cNvPr id="163553" name="Freeform 580"/>
              <p:cNvSpPr>
                <a:spLocks/>
              </p:cNvSpPr>
              <p:nvPr/>
            </p:nvSpPr>
            <p:spPr bwMode="auto">
              <a:xfrm>
                <a:off x="1895" y="2927"/>
                <a:ext cx="186" cy="198"/>
              </a:xfrm>
              <a:custGeom>
                <a:avLst/>
                <a:gdLst>
                  <a:gd name="T0" fmla="*/ 186 w 186"/>
                  <a:gd name="T1" fmla="*/ 4 h 198"/>
                  <a:gd name="T2" fmla="*/ 180 w 186"/>
                  <a:gd name="T3" fmla="*/ 0 h 198"/>
                  <a:gd name="T4" fmla="*/ 0 w 186"/>
                  <a:gd name="T5" fmla="*/ 193 h 198"/>
                  <a:gd name="T6" fmla="*/ 6 w 186"/>
                  <a:gd name="T7" fmla="*/ 198 h 198"/>
                  <a:gd name="T8" fmla="*/ 186 w 186"/>
                  <a:gd name="T9" fmla="*/ 4 h 198"/>
                  <a:gd name="T10" fmla="*/ 0 60000 65536"/>
                  <a:gd name="T11" fmla="*/ 0 60000 65536"/>
                  <a:gd name="T12" fmla="*/ 0 60000 65536"/>
                  <a:gd name="T13" fmla="*/ 0 60000 65536"/>
                  <a:gd name="T14" fmla="*/ 0 60000 65536"/>
                  <a:gd name="T15" fmla="*/ 0 w 186"/>
                  <a:gd name="T16" fmla="*/ 0 h 198"/>
                  <a:gd name="T17" fmla="*/ 186 w 186"/>
                  <a:gd name="T18" fmla="*/ 198 h 198"/>
                </a:gdLst>
                <a:ahLst/>
                <a:cxnLst>
                  <a:cxn ang="T10">
                    <a:pos x="T0" y="T1"/>
                  </a:cxn>
                  <a:cxn ang="T11">
                    <a:pos x="T2" y="T3"/>
                  </a:cxn>
                  <a:cxn ang="T12">
                    <a:pos x="T4" y="T5"/>
                  </a:cxn>
                  <a:cxn ang="T13">
                    <a:pos x="T6" y="T7"/>
                  </a:cxn>
                  <a:cxn ang="T14">
                    <a:pos x="T8" y="T9"/>
                  </a:cxn>
                </a:cxnLst>
                <a:rect l="T15" t="T16" r="T17" b="T18"/>
                <a:pathLst>
                  <a:path w="186" h="198">
                    <a:moveTo>
                      <a:pt x="186" y="4"/>
                    </a:moveTo>
                    <a:lnTo>
                      <a:pt x="180" y="0"/>
                    </a:lnTo>
                    <a:lnTo>
                      <a:pt x="0" y="193"/>
                    </a:lnTo>
                    <a:lnTo>
                      <a:pt x="6" y="198"/>
                    </a:lnTo>
                    <a:lnTo>
                      <a:pt x="186" y="4"/>
                    </a:lnTo>
                    <a:close/>
                  </a:path>
                </a:pathLst>
              </a:custGeom>
              <a:solidFill>
                <a:srgbClr val="C195DB"/>
              </a:solidFill>
              <a:ln w="9525">
                <a:noFill/>
                <a:round/>
                <a:headEnd/>
                <a:tailEnd/>
              </a:ln>
            </p:spPr>
            <p:txBody>
              <a:bodyPr/>
              <a:lstStyle/>
              <a:p>
                <a:endParaRPr lang="ru-RU"/>
              </a:p>
            </p:txBody>
          </p:sp>
          <p:sp>
            <p:nvSpPr>
              <p:cNvPr id="163554" name="Freeform 581"/>
              <p:cNvSpPr>
                <a:spLocks/>
              </p:cNvSpPr>
              <p:nvPr/>
            </p:nvSpPr>
            <p:spPr bwMode="auto">
              <a:xfrm>
                <a:off x="2077" y="2927"/>
                <a:ext cx="8" cy="5"/>
              </a:xfrm>
              <a:custGeom>
                <a:avLst/>
                <a:gdLst>
                  <a:gd name="T0" fmla="*/ 5 w 8"/>
                  <a:gd name="T1" fmla="*/ 0 h 5"/>
                  <a:gd name="T2" fmla="*/ 8 w 8"/>
                  <a:gd name="T3" fmla="*/ 1 h 5"/>
                  <a:gd name="T4" fmla="*/ 5 w 8"/>
                  <a:gd name="T5" fmla="*/ 5 h 5"/>
                  <a:gd name="T6" fmla="*/ 0 w 8"/>
                  <a:gd name="T7" fmla="*/ 0 h 5"/>
                  <a:gd name="T8" fmla="*/ 0 w 8"/>
                  <a:gd name="T9" fmla="*/ 5 h 5"/>
                  <a:gd name="T10" fmla="*/ 5 w 8"/>
                  <a:gd name="T11" fmla="*/ 0 h 5"/>
                  <a:gd name="T12" fmla="*/ 0 60000 65536"/>
                  <a:gd name="T13" fmla="*/ 0 60000 65536"/>
                  <a:gd name="T14" fmla="*/ 0 60000 65536"/>
                  <a:gd name="T15" fmla="*/ 0 60000 65536"/>
                  <a:gd name="T16" fmla="*/ 0 60000 65536"/>
                  <a:gd name="T17" fmla="*/ 0 60000 65536"/>
                  <a:gd name="T18" fmla="*/ 0 w 8"/>
                  <a:gd name="T19" fmla="*/ 0 h 5"/>
                  <a:gd name="T20" fmla="*/ 8 w 8"/>
                  <a:gd name="T21" fmla="*/ 5 h 5"/>
                </a:gdLst>
                <a:ahLst/>
                <a:cxnLst>
                  <a:cxn ang="T12">
                    <a:pos x="T0" y="T1"/>
                  </a:cxn>
                  <a:cxn ang="T13">
                    <a:pos x="T2" y="T3"/>
                  </a:cxn>
                  <a:cxn ang="T14">
                    <a:pos x="T4" y="T5"/>
                  </a:cxn>
                  <a:cxn ang="T15">
                    <a:pos x="T6" y="T7"/>
                  </a:cxn>
                  <a:cxn ang="T16">
                    <a:pos x="T8" y="T9"/>
                  </a:cxn>
                  <a:cxn ang="T17">
                    <a:pos x="T10" y="T11"/>
                  </a:cxn>
                </a:cxnLst>
                <a:rect l="T18" t="T19" r="T20" b="T21"/>
                <a:pathLst>
                  <a:path w="8" h="5">
                    <a:moveTo>
                      <a:pt x="5" y="0"/>
                    </a:moveTo>
                    <a:lnTo>
                      <a:pt x="8" y="1"/>
                    </a:lnTo>
                    <a:lnTo>
                      <a:pt x="5" y="5"/>
                    </a:lnTo>
                    <a:lnTo>
                      <a:pt x="0" y="0"/>
                    </a:lnTo>
                    <a:lnTo>
                      <a:pt x="0" y="5"/>
                    </a:lnTo>
                    <a:lnTo>
                      <a:pt x="5" y="0"/>
                    </a:lnTo>
                    <a:close/>
                  </a:path>
                </a:pathLst>
              </a:custGeom>
              <a:solidFill>
                <a:srgbClr val="C195DB"/>
              </a:solidFill>
              <a:ln w="9525">
                <a:noFill/>
                <a:round/>
                <a:headEnd/>
                <a:tailEnd/>
              </a:ln>
            </p:spPr>
            <p:txBody>
              <a:bodyPr/>
              <a:lstStyle/>
              <a:p>
                <a:endParaRPr lang="ru-RU"/>
              </a:p>
            </p:txBody>
          </p:sp>
          <p:sp>
            <p:nvSpPr>
              <p:cNvPr id="163555" name="Freeform 582"/>
              <p:cNvSpPr>
                <a:spLocks/>
              </p:cNvSpPr>
              <p:nvPr/>
            </p:nvSpPr>
            <p:spPr bwMode="auto">
              <a:xfrm>
                <a:off x="1828" y="3120"/>
                <a:ext cx="72" cy="24"/>
              </a:xfrm>
              <a:custGeom>
                <a:avLst/>
                <a:gdLst>
                  <a:gd name="T0" fmla="*/ 72 w 72"/>
                  <a:gd name="T1" fmla="*/ 8 h 24"/>
                  <a:gd name="T2" fmla="*/ 71 w 72"/>
                  <a:gd name="T3" fmla="*/ 0 h 24"/>
                  <a:gd name="T4" fmla="*/ 0 w 72"/>
                  <a:gd name="T5" fmla="*/ 17 h 24"/>
                  <a:gd name="T6" fmla="*/ 1 w 72"/>
                  <a:gd name="T7" fmla="*/ 24 h 24"/>
                  <a:gd name="T8" fmla="*/ 72 w 72"/>
                  <a:gd name="T9" fmla="*/ 8 h 24"/>
                  <a:gd name="T10" fmla="*/ 0 60000 65536"/>
                  <a:gd name="T11" fmla="*/ 0 60000 65536"/>
                  <a:gd name="T12" fmla="*/ 0 60000 65536"/>
                  <a:gd name="T13" fmla="*/ 0 60000 65536"/>
                  <a:gd name="T14" fmla="*/ 0 60000 65536"/>
                  <a:gd name="T15" fmla="*/ 0 w 72"/>
                  <a:gd name="T16" fmla="*/ 0 h 24"/>
                  <a:gd name="T17" fmla="*/ 72 w 72"/>
                  <a:gd name="T18" fmla="*/ 24 h 24"/>
                </a:gdLst>
                <a:ahLst/>
                <a:cxnLst>
                  <a:cxn ang="T10">
                    <a:pos x="T0" y="T1"/>
                  </a:cxn>
                  <a:cxn ang="T11">
                    <a:pos x="T2" y="T3"/>
                  </a:cxn>
                  <a:cxn ang="T12">
                    <a:pos x="T4" y="T5"/>
                  </a:cxn>
                  <a:cxn ang="T13">
                    <a:pos x="T6" y="T7"/>
                  </a:cxn>
                  <a:cxn ang="T14">
                    <a:pos x="T8" y="T9"/>
                  </a:cxn>
                </a:cxnLst>
                <a:rect l="T15" t="T16" r="T17" b="T18"/>
                <a:pathLst>
                  <a:path w="72" h="24">
                    <a:moveTo>
                      <a:pt x="72" y="8"/>
                    </a:moveTo>
                    <a:lnTo>
                      <a:pt x="71" y="0"/>
                    </a:lnTo>
                    <a:lnTo>
                      <a:pt x="0" y="17"/>
                    </a:lnTo>
                    <a:lnTo>
                      <a:pt x="1" y="24"/>
                    </a:lnTo>
                    <a:lnTo>
                      <a:pt x="72" y="8"/>
                    </a:lnTo>
                    <a:close/>
                  </a:path>
                </a:pathLst>
              </a:custGeom>
              <a:solidFill>
                <a:srgbClr val="C195DB"/>
              </a:solidFill>
              <a:ln w="9525">
                <a:noFill/>
                <a:round/>
                <a:headEnd/>
                <a:tailEnd/>
              </a:ln>
            </p:spPr>
            <p:txBody>
              <a:bodyPr/>
              <a:lstStyle/>
              <a:p>
                <a:endParaRPr lang="ru-RU"/>
              </a:p>
            </p:txBody>
          </p:sp>
          <p:sp>
            <p:nvSpPr>
              <p:cNvPr id="163556" name="Freeform 583"/>
              <p:cNvSpPr>
                <a:spLocks/>
              </p:cNvSpPr>
              <p:nvPr/>
            </p:nvSpPr>
            <p:spPr bwMode="auto">
              <a:xfrm>
                <a:off x="1897" y="3120"/>
                <a:ext cx="5" cy="7"/>
              </a:xfrm>
              <a:custGeom>
                <a:avLst/>
                <a:gdLst>
                  <a:gd name="T0" fmla="*/ 5 w 5"/>
                  <a:gd name="T1" fmla="*/ 5 h 7"/>
                  <a:gd name="T2" fmla="*/ 4 w 5"/>
                  <a:gd name="T3" fmla="*/ 7 h 7"/>
                  <a:gd name="T4" fmla="*/ 2 w 5"/>
                  <a:gd name="T5" fmla="*/ 7 h 7"/>
                  <a:gd name="T6" fmla="*/ 1 w 5"/>
                  <a:gd name="T7" fmla="*/ 0 h 7"/>
                  <a:gd name="T8" fmla="*/ 0 w 5"/>
                  <a:gd name="T9" fmla="*/ 1 h 7"/>
                  <a:gd name="T10" fmla="*/ 5 w 5"/>
                  <a:gd name="T11" fmla="*/ 5 h 7"/>
                  <a:gd name="T12" fmla="*/ 0 60000 65536"/>
                  <a:gd name="T13" fmla="*/ 0 60000 65536"/>
                  <a:gd name="T14" fmla="*/ 0 60000 65536"/>
                  <a:gd name="T15" fmla="*/ 0 60000 65536"/>
                  <a:gd name="T16" fmla="*/ 0 60000 65536"/>
                  <a:gd name="T17" fmla="*/ 0 60000 65536"/>
                  <a:gd name="T18" fmla="*/ 0 w 5"/>
                  <a:gd name="T19" fmla="*/ 0 h 7"/>
                  <a:gd name="T20" fmla="*/ 5 w 5"/>
                  <a:gd name="T21" fmla="*/ 7 h 7"/>
                </a:gdLst>
                <a:ahLst/>
                <a:cxnLst>
                  <a:cxn ang="T12">
                    <a:pos x="T0" y="T1"/>
                  </a:cxn>
                  <a:cxn ang="T13">
                    <a:pos x="T2" y="T3"/>
                  </a:cxn>
                  <a:cxn ang="T14">
                    <a:pos x="T4" y="T5"/>
                  </a:cxn>
                  <a:cxn ang="T15">
                    <a:pos x="T6" y="T7"/>
                  </a:cxn>
                  <a:cxn ang="T16">
                    <a:pos x="T8" y="T9"/>
                  </a:cxn>
                  <a:cxn ang="T17">
                    <a:pos x="T10" y="T11"/>
                  </a:cxn>
                </a:cxnLst>
                <a:rect l="T18" t="T19" r="T20" b="T21"/>
                <a:pathLst>
                  <a:path w="5" h="7">
                    <a:moveTo>
                      <a:pt x="5" y="5"/>
                    </a:moveTo>
                    <a:lnTo>
                      <a:pt x="4" y="7"/>
                    </a:lnTo>
                    <a:lnTo>
                      <a:pt x="2" y="7"/>
                    </a:lnTo>
                    <a:lnTo>
                      <a:pt x="1" y="0"/>
                    </a:lnTo>
                    <a:lnTo>
                      <a:pt x="0" y="1"/>
                    </a:lnTo>
                    <a:lnTo>
                      <a:pt x="5" y="5"/>
                    </a:lnTo>
                    <a:close/>
                  </a:path>
                </a:pathLst>
              </a:custGeom>
              <a:solidFill>
                <a:srgbClr val="C195DB"/>
              </a:solidFill>
              <a:ln w="9525">
                <a:noFill/>
                <a:round/>
                <a:headEnd/>
                <a:tailEnd/>
              </a:ln>
            </p:spPr>
            <p:txBody>
              <a:bodyPr/>
              <a:lstStyle/>
              <a:p>
                <a:endParaRPr lang="ru-RU"/>
              </a:p>
            </p:txBody>
          </p:sp>
          <p:sp>
            <p:nvSpPr>
              <p:cNvPr id="163557" name="Freeform 584"/>
              <p:cNvSpPr>
                <a:spLocks/>
              </p:cNvSpPr>
              <p:nvPr/>
            </p:nvSpPr>
            <p:spPr bwMode="auto">
              <a:xfrm>
                <a:off x="1823" y="3071"/>
                <a:ext cx="20" cy="71"/>
              </a:xfrm>
              <a:custGeom>
                <a:avLst/>
                <a:gdLst>
                  <a:gd name="T0" fmla="*/ 0 w 20"/>
                  <a:gd name="T1" fmla="*/ 71 h 71"/>
                  <a:gd name="T2" fmla="*/ 7 w 20"/>
                  <a:gd name="T3" fmla="*/ 71 h 71"/>
                  <a:gd name="T4" fmla="*/ 20 w 20"/>
                  <a:gd name="T5" fmla="*/ 0 h 71"/>
                  <a:gd name="T6" fmla="*/ 14 w 20"/>
                  <a:gd name="T7" fmla="*/ 0 h 71"/>
                  <a:gd name="T8" fmla="*/ 0 w 20"/>
                  <a:gd name="T9" fmla="*/ 71 h 71"/>
                  <a:gd name="T10" fmla="*/ 0 60000 65536"/>
                  <a:gd name="T11" fmla="*/ 0 60000 65536"/>
                  <a:gd name="T12" fmla="*/ 0 60000 65536"/>
                  <a:gd name="T13" fmla="*/ 0 60000 65536"/>
                  <a:gd name="T14" fmla="*/ 0 60000 65536"/>
                  <a:gd name="T15" fmla="*/ 0 w 20"/>
                  <a:gd name="T16" fmla="*/ 0 h 71"/>
                  <a:gd name="T17" fmla="*/ 20 w 20"/>
                  <a:gd name="T18" fmla="*/ 71 h 71"/>
                </a:gdLst>
                <a:ahLst/>
                <a:cxnLst>
                  <a:cxn ang="T10">
                    <a:pos x="T0" y="T1"/>
                  </a:cxn>
                  <a:cxn ang="T11">
                    <a:pos x="T2" y="T3"/>
                  </a:cxn>
                  <a:cxn ang="T12">
                    <a:pos x="T4" y="T5"/>
                  </a:cxn>
                  <a:cxn ang="T13">
                    <a:pos x="T6" y="T7"/>
                  </a:cxn>
                  <a:cxn ang="T14">
                    <a:pos x="T8" y="T9"/>
                  </a:cxn>
                </a:cxnLst>
                <a:rect l="T15" t="T16" r="T17" b="T18"/>
                <a:pathLst>
                  <a:path w="20" h="71">
                    <a:moveTo>
                      <a:pt x="0" y="71"/>
                    </a:moveTo>
                    <a:lnTo>
                      <a:pt x="7" y="71"/>
                    </a:lnTo>
                    <a:lnTo>
                      <a:pt x="20" y="0"/>
                    </a:lnTo>
                    <a:lnTo>
                      <a:pt x="14" y="0"/>
                    </a:lnTo>
                    <a:lnTo>
                      <a:pt x="0" y="71"/>
                    </a:lnTo>
                    <a:close/>
                  </a:path>
                </a:pathLst>
              </a:custGeom>
              <a:solidFill>
                <a:srgbClr val="C195DB"/>
              </a:solidFill>
              <a:ln w="9525">
                <a:noFill/>
                <a:round/>
                <a:headEnd/>
                <a:tailEnd/>
              </a:ln>
            </p:spPr>
            <p:txBody>
              <a:bodyPr/>
              <a:lstStyle/>
              <a:p>
                <a:endParaRPr lang="ru-RU"/>
              </a:p>
            </p:txBody>
          </p:sp>
          <p:sp>
            <p:nvSpPr>
              <p:cNvPr id="163558" name="Freeform 585"/>
              <p:cNvSpPr>
                <a:spLocks/>
              </p:cNvSpPr>
              <p:nvPr/>
            </p:nvSpPr>
            <p:spPr bwMode="auto">
              <a:xfrm>
                <a:off x="1823" y="3137"/>
                <a:ext cx="9" cy="8"/>
              </a:xfrm>
              <a:custGeom>
                <a:avLst/>
                <a:gdLst>
                  <a:gd name="T0" fmla="*/ 5 w 9"/>
                  <a:gd name="T1" fmla="*/ 7 h 8"/>
                  <a:gd name="T2" fmla="*/ 0 w 9"/>
                  <a:gd name="T3" fmla="*/ 8 h 8"/>
                  <a:gd name="T4" fmla="*/ 2 w 9"/>
                  <a:gd name="T5" fmla="*/ 4 h 8"/>
                  <a:gd name="T6" fmla="*/ 9 w 9"/>
                  <a:gd name="T7" fmla="*/ 4 h 8"/>
                  <a:gd name="T8" fmla="*/ 4 w 9"/>
                  <a:gd name="T9" fmla="*/ 0 h 8"/>
                  <a:gd name="T10" fmla="*/ 5 w 9"/>
                  <a:gd name="T11" fmla="*/ 7 h 8"/>
                  <a:gd name="T12" fmla="*/ 0 60000 65536"/>
                  <a:gd name="T13" fmla="*/ 0 60000 65536"/>
                  <a:gd name="T14" fmla="*/ 0 60000 65536"/>
                  <a:gd name="T15" fmla="*/ 0 60000 65536"/>
                  <a:gd name="T16" fmla="*/ 0 60000 65536"/>
                  <a:gd name="T17" fmla="*/ 0 60000 65536"/>
                  <a:gd name="T18" fmla="*/ 0 w 9"/>
                  <a:gd name="T19" fmla="*/ 0 h 8"/>
                  <a:gd name="T20" fmla="*/ 9 w 9"/>
                  <a:gd name="T21" fmla="*/ 8 h 8"/>
                </a:gdLst>
                <a:ahLst/>
                <a:cxnLst>
                  <a:cxn ang="T12">
                    <a:pos x="T0" y="T1"/>
                  </a:cxn>
                  <a:cxn ang="T13">
                    <a:pos x="T2" y="T3"/>
                  </a:cxn>
                  <a:cxn ang="T14">
                    <a:pos x="T4" y="T5"/>
                  </a:cxn>
                  <a:cxn ang="T15">
                    <a:pos x="T6" y="T7"/>
                  </a:cxn>
                  <a:cxn ang="T16">
                    <a:pos x="T8" y="T9"/>
                  </a:cxn>
                  <a:cxn ang="T17">
                    <a:pos x="T10" y="T11"/>
                  </a:cxn>
                </a:cxnLst>
                <a:rect l="T18" t="T19" r="T20" b="T21"/>
                <a:pathLst>
                  <a:path w="9" h="8">
                    <a:moveTo>
                      <a:pt x="5" y="7"/>
                    </a:moveTo>
                    <a:lnTo>
                      <a:pt x="0" y="8"/>
                    </a:lnTo>
                    <a:lnTo>
                      <a:pt x="2" y="4"/>
                    </a:lnTo>
                    <a:lnTo>
                      <a:pt x="9" y="4"/>
                    </a:lnTo>
                    <a:lnTo>
                      <a:pt x="4" y="0"/>
                    </a:lnTo>
                    <a:lnTo>
                      <a:pt x="5" y="7"/>
                    </a:lnTo>
                    <a:close/>
                  </a:path>
                </a:pathLst>
              </a:custGeom>
              <a:solidFill>
                <a:srgbClr val="C195DB"/>
              </a:solidFill>
              <a:ln w="9525">
                <a:noFill/>
                <a:round/>
                <a:headEnd/>
                <a:tailEnd/>
              </a:ln>
            </p:spPr>
            <p:txBody>
              <a:bodyPr/>
              <a:lstStyle/>
              <a:p>
                <a:endParaRPr lang="ru-RU"/>
              </a:p>
            </p:txBody>
          </p:sp>
          <p:sp>
            <p:nvSpPr>
              <p:cNvPr id="163559" name="Freeform 586"/>
              <p:cNvSpPr>
                <a:spLocks/>
              </p:cNvSpPr>
              <p:nvPr/>
            </p:nvSpPr>
            <p:spPr bwMode="auto">
              <a:xfrm>
                <a:off x="1840" y="2907"/>
                <a:ext cx="218" cy="166"/>
              </a:xfrm>
              <a:custGeom>
                <a:avLst/>
                <a:gdLst>
                  <a:gd name="T0" fmla="*/ 0 w 218"/>
                  <a:gd name="T1" fmla="*/ 161 h 166"/>
                  <a:gd name="T2" fmla="*/ 6 w 218"/>
                  <a:gd name="T3" fmla="*/ 166 h 166"/>
                  <a:gd name="T4" fmla="*/ 218 w 218"/>
                  <a:gd name="T5" fmla="*/ 4 h 166"/>
                  <a:gd name="T6" fmla="*/ 211 w 218"/>
                  <a:gd name="T7" fmla="*/ 0 h 166"/>
                  <a:gd name="T8" fmla="*/ 0 w 218"/>
                  <a:gd name="T9" fmla="*/ 161 h 166"/>
                  <a:gd name="T10" fmla="*/ 0 60000 65536"/>
                  <a:gd name="T11" fmla="*/ 0 60000 65536"/>
                  <a:gd name="T12" fmla="*/ 0 60000 65536"/>
                  <a:gd name="T13" fmla="*/ 0 60000 65536"/>
                  <a:gd name="T14" fmla="*/ 0 60000 65536"/>
                  <a:gd name="T15" fmla="*/ 0 w 218"/>
                  <a:gd name="T16" fmla="*/ 0 h 166"/>
                  <a:gd name="T17" fmla="*/ 218 w 218"/>
                  <a:gd name="T18" fmla="*/ 166 h 166"/>
                </a:gdLst>
                <a:ahLst/>
                <a:cxnLst>
                  <a:cxn ang="T10">
                    <a:pos x="T0" y="T1"/>
                  </a:cxn>
                  <a:cxn ang="T11">
                    <a:pos x="T2" y="T3"/>
                  </a:cxn>
                  <a:cxn ang="T12">
                    <a:pos x="T4" y="T5"/>
                  </a:cxn>
                  <a:cxn ang="T13">
                    <a:pos x="T6" y="T7"/>
                  </a:cxn>
                  <a:cxn ang="T14">
                    <a:pos x="T8" y="T9"/>
                  </a:cxn>
                </a:cxnLst>
                <a:rect l="T15" t="T16" r="T17" b="T18"/>
                <a:pathLst>
                  <a:path w="218" h="166">
                    <a:moveTo>
                      <a:pt x="0" y="161"/>
                    </a:moveTo>
                    <a:lnTo>
                      <a:pt x="6" y="166"/>
                    </a:lnTo>
                    <a:lnTo>
                      <a:pt x="218" y="4"/>
                    </a:lnTo>
                    <a:lnTo>
                      <a:pt x="211" y="0"/>
                    </a:lnTo>
                    <a:lnTo>
                      <a:pt x="0" y="161"/>
                    </a:lnTo>
                    <a:close/>
                  </a:path>
                </a:pathLst>
              </a:custGeom>
              <a:solidFill>
                <a:srgbClr val="C195DB"/>
              </a:solidFill>
              <a:ln w="9525">
                <a:noFill/>
                <a:round/>
                <a:headEnd/>
                <a:tailEnd/>
              </a:ln>
            </p:spPr>
            <p:txBody>
              <a:bodyPr/>
              <a:lstStyle/>
              <a:p>
                <a:endParaRPr lang="ru-RU"/>
              </a:p>
            </p:txBody>
          </p:sp>
          <p:sp>
            <p:nvSpPr>
              <p:cNvPr id="163560" name="Freeform 587"/>
              <p:cNvSpPr>
                <a:spLocks/>
              </p:cNvSpPr>
              <p:nvPr/>
            </p:nvSpPr>
            <p:spPr bwMode="auto">
              <a:xfrm>
                <a:off x="1838" y="3067"/>
                <a:ext cx="5" cy="6"/>
              </a:xfrm>
              <a:custGeom>
                <a:avLst/>
                <a:gdLst>
                  <a:gd name="T0" fmla="*/ 0 w 5"/>
                  <a:gd name="T1" fmla="*/ 4 h 6"/>
                  <a:gd name="T2" fmla="*/ 0 w 5"/>
                  <a:gd name="T3" fmla="*/ 0 h 6"/>
                  <a:gd name="T4" fmla="*/ 5 w 5"/>
                  <a:gd name="T5" fmla="*/ 6 h 6"/>
                  <a:gd name="T6" fmla="*/ 5 w 5"/>
                  <a:gd name="T7" fmla="*/ 4 h 6"/>
                  <a:gd name="T8" fmla="*/ 0 w 5"/>
                  <a:gd name="T9" fmla="*/ 4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4"/>
                    </a:moveTo>
                    <a:lnTo>
                      <a:pt x="0" y="0"/>
                    </a:lnTo>
                    <a:lnTo>
                      <a:pt x="5" y="6"/>
                    </a:lnTo>
                    <a:lnTo>
                      <a:pt x="5" y="4"/>
                    </a:lnTo>
                    <a:lnTo>
                      <a:pt x="0" y="4"/>
                    </a:lnTo>
                    <a:close/>
                  </a:path>
                </a:pathLst>
              </a:custGeom>
              <a:solidFill>
                <a:srgbClr val="C195DB"/>
              </a:solidFill>
              <a:ln w="9525">
                <a:noFill/>
                <a:round/>
                <a:headEnd/>
                <a:tailEnd/>
              </a:ln>
            </p:spPr>
            <p:txBody>
              <a:bodyPr/>
              <a:lstStyle/>
              <a:p>
                <a:endParaRPr lang="ru-RU"/>
              </a:p>
            </p:txBody>
          </p:sp>
          <p:sp>
            <p:nvSpPr>
              <p:cNvPr id="163561" name="Freeform 588"/>
              <p:cNvSpPr>
                <a:spLocks/>
              </p:cNvSpPr>
              <p:nvPr/>
            </p:nvSpPr>
            <p:spPr bwMode="auto">
              <a:xfrm>
                <a:off x="2049" y="2904"/>
                <a:ext cx="7" cy="8"/>
              </a:xfrm>
              <a:custGeom>
                <a:avLst/>
                <a:gdLst>
                  <a:gd name="T0" fmla="*/ 0 w 7"/>
                  <a:gd name="T1" fmla="*/ 4 h 8"/>
                  <a:gd name="T2" fmla="*/ 3 w 7"/>
                  <a:gd name="T3" fmla="*/ 0 h 8"/>
                  <a:gd name="T4" fmla="*/ 7 w 7"/>
                  <a:gd name="T5" fmla="*/ 4 h 8"/>
                  <a:gd name="T6" fmla="*/ 0 w 7"/>
                  <a:gd name="T7" fmla="*/ 8 h 8"/>
                  <a:gd name="T8" fmla="*/ 7 w 7"/>
                  <a:gd name="T9" fmla="*/ 8 h 8"/>
                  <a:gd name="T10" fmla="*/ 0 w 7"/>
                  <a:gd name="T11" fmla="*/ 4 h 8"/>
                  <a:gd name="T12" fmla="*/ 0 60000 65536"/>
                  <a:gd name="T13" fmla="*/ 0 60000 65536"/>
                  <a:gd name="T14" fmla="*/ 0 60000 65536"/>
                  <a:gd name="T15" fmla="*/ 0 60000 65536"/>
                  <a:gd name="T16" fmla="*/ 0 60000 65536"/>
                  <a:gd name="T17" fmla="*/ 0 60000 65536"/>
                  <a:gd name="T18" fmla="*/ 0 w 7"/>
                  <a:gd name="T19" fmla="*/ 0 h 8"/>
                  <a:gd name="T20" fmla="*/ 7 w 7"/>
                  <a:gd name="T21" fmla="*/ 8 h 8"/>
                </a:gdLst>
                <a:ahLst/>
                <a:cxnLst>
                  <a:cxn ang="T12">
                    <a:pos x="T0" y="T1"/>
                  </a:cxn>
                  <a:cxn ang="T13">
                    <a:pos x="T2" y="T3"/>
                  </a:cxn>
                  <a:cxn ang="T14">
                    <a:pos x="T4" y="T5"/>
                  </a:cxn>
                  <a:cxn ang="T15">
                    <a:pos x="T6" y="T7"/>
                  </a:cxn>
                  <a:cxn ang="T16">
                    <a:pos x="T8" y="T9"/>
                  </a:cxn>
                  <a:cxn ang="T17">
                    <a:pos x="T10" y="T11"/>
                  </a:cxn>
                </a:cxnLst>
                <a:rect l="T18" t="T19" r="T20" b="T21"/>
                <a:pathLst>
                  <a:path w="7" h="8">
                    <a:moveTo>
                      <a:pt x="0" y="4"/>
                    </a:moveTo>
                    <a:lnTo>
                      <a:pt x="3" y="0"/>
                    </a:lnTo>
                    <a:lnTo>
                      <a:pt x="7" y="4"/>
                    </a:lnTo>
                    <a:lnTo>
                      <a:pt x="0" y="8"/>
                    </a:lnTo>
                    <a:lnTo>
                      <a:pt x="7" y="8"/>
                    </a:lnTo>
                    <a:lnTo>
                      <a:pt x="0" y="4"/>
                    </a:lnTo>
                    <a:close/>
                  </a:path>
                </a:pathLst>
              </a:custGeom>
              <a:solidFill>
                <a:srgbClr val="C195DB"/>
              </a:solidFill>
              <a:ln w="9525">
                <a:noFill/>
                <a:round/>
                <a:headEnd/>
                <a:tailEnd/>
              </a:ln>
            </p:spPr>
            <p:txBody>
              <a:bodyPr/>
              <a:lstStyle/>
              <a:p>
                <a:endParaRPr lang="ru-RU"/>
              </a:p>
            </p:txBody>
          </p:sp>
          <p:sp>
            <p:nvSpPr>
              <p:cNvPr id="163562" name="Freeform 589"/>
              <p:cNvSpPr>
                <a:spLocks/>
              </p:cNvSpPr>
              <p:nvPr/>
            </p:nvSpPr>
            <p:spPr bwMode="auto">
              <a:xfrm>
                <a:off x="1840" y="3068"/>
                <a:ext cx="63" cy="57"/>
              </a:xfrm>
              <a:custGeom>
                <a:avLst/>
                <a:gdLst>
                  <a:gd name="T0" fmla="*/ 6 w 63"/>
                  <a:gd name="T1" fmla="*/ 0 h 57"/>
                  <a:gd name="T2" fmla="*/ 0 w 63"/>
                  <a:gd name="T3" fmla="*/ 5 h 57"/>
                  <a:gd name="T4" fmla="*/ 57 w 63"/>
                  <a:gd name="T5" fmla="*/ 57 h 57"/>
                  <a:gd name="T6" fmla="*/ 63 w 63"/>
                  <a:gd name="T7" fmla="*/ 52 h 57"/>
                  <a:gd name="T8" fmla="*/ 6 w 63"/>
                  <a:gd name="T9" fmla="*/ 0 h 57"/>
                  <a:gd name="T10" fmla="*/ 0 60000 65536"/>
                  <a:gd name="T11" fmla="*/ 0 60000 65536"/>
                  <a:gd name="T12" fmla="*/ 0 60000 65536"/>
                  <a:gd name="T13" fmla="*/ 0 60000 65536"/>
                  <a:gd name="T14" fmla="*/ 0 60000 65536"/>
                  <a:gd name="T15" fmla="*/ 0 w 63"/>
                  <a:gd name="T16" fmla="*/ 0 h 57"/>
                  <a:gd name="T17" fmla="*/ 63 w 63"/>
                  <a:gd name="T18" fmla="*/ 57 h 57"/>
                </a:gdLst>
                <a:ahLst/>
                <a:cxnLst>
                  <a:cxn ang="T10">
                    <a:pos x="T0" y="T1"/>
                  </a:cxn>
                  <a:cxn ang="T11">
                    <a:pos x="T2" y="T3"/>
                  </a:cxn>
                  <a:cxn ang="T12">
                    <a:pos x="T4" y="T5"/>
                  </a:cxn>
                  <a:cxn ang="T13">
                    <a:pos x="T6" y="T7"/>
                  </a:cxn>
                  <a:cxn ang="T14">
                    <a:pos x="T8" y="T9"/>
                  </a:cxn>
                </a:cxnLst>
                <a:rect l="T15" t="T16" r="T17" b="T18"/>
                <a:pathLst>
                  <a:path w="63" h="57">
                    <a:moveTo>
                      <a:pt x="6" y="0"/>
                    </a:moveTo>
                    <a:lnTo>
                      <a:pt x="0" y="5"/>
                    </a:lnTo>
                    <a:lnTo>
                      <a:pt x="57" y="57"/>
                    </a:lnTo>
                    <a:lnTo>
                      <a:pt x="63" y="52"/>
                    </a:lnTo>
                    <a:lnTo>
                      <a:pt x="6" y="0"/>
                    </a:lnTo>
                    <a:close/>
                  </a:path>
                </a:pathLst>
              </a:custGeom>
              <a:solidFill>
                <a:srgbClr val="C195DB"/>
              </a:solidFill>
              <a:ln w="9525">
                <a:noFill/>
                <a:round/>
                <a:headEnd/>
                <a:tailEnd/>
              </a:ln>
            </p:spPr>
            <p:txBody>
              <a:bodyPr/>
              <a:lstStyle/>
              <a:p>
                <a:endParaRPr lang="ru-RU"/>
              </a:p>
            </p:txBody>
          </p:sp>
          <p:sp>
            <p:nvSpPr>
              <p:cNvPr id="163563" name="Line 590"/>
              <p:cNvSpPr>
                <a:spLocks noChangeShapeType="1"/>
              </p:cNvSpPr>
              <p:nvPr/>
            </p:nvSpPr>
            <p:spPr bwMode="auto">
              <a:xfrm>
                <a:off x="1855" y="3117"/>
                <a:ext cx="38" cy="6"/>
              </a:xfrm>
              <a:prstGeom prst="line">
                <a:avLst/>
              </a:prstGeom>
              <a:noFill/>
              <a:ln w="6350" cap="rnd">
                <a:solidFill>
                  <a:srgbClr val="C195DB"/>
                </a:solidFill>
                <a:round/>
                <a:headEnd/>
                <a:tailEnd/>
              </a:ln>
            </p:spPr>
            <p:txBody>
              <a:bodyPr/>
              <a:lstStyle/>
              <a:p>
                <a:endParaRPr lang="ru-RU"/>
              </a:p>
            </p:txBody>
          </p:sp>
          <p:sp>
            <p:nvSpPr>
              <p:cNvPr id="163564" name="Line 591"/>
              <p:cNvSpPr>
                <a:spLocks noChangeShapeType="1"/>
              </p:cNvSpPr>
              <p:nvPr/>
            </p:nvSpPr>
            <p:spPr bwMode="auto">
              <a:xfrm flipH="1" flipV="1">
                <a:off x="1843" y="3074"/>
                <a:ext cx="12" cy="43"/>
              </a:xfrm>
              <a:prstGeom prst="line">
                <a:avLst/>
              </a:prstGeom>
              <a:noFill/>
              <a:ln w="6350" cap="rnd">
                <a:solidFill>
                  <a:srgbClr val="C195DB"/>
                </a:solidFill>
                <a:round/>
                <a:headEnd/>
                <a:tailEnd/>
              </a:ln>
            </p:spPr>
            <p:txBody>
              <a:bodyPr/>
              <a:lstStyle/>
              <a:p>
                <a:endParaRPr lang="ru-RU"/>
              </a:p>
            </p:txBody>
          </p:sp>
          <p:sp>
            <p:nvSpPr>
              <p:cNvPr id="163565" name="Line 592"/>
              <p:cNvSpPr>
                <a:spLocks noChangeShapeType="1"/>
              </p:cNvSpPr>
              <p:nvPr/>
            </p:nvSpPr>
            <p:spPr bwMode="auto">
              <a:xfrm flipH="1">
                <a:off x="1828" y="3117"/>
                <a:ext cx="25" cy="23"/>
              </a:xfrm>
              <a:prstGeom prst="line">
                <a:avLst/>
              </a:prstGeom>
              <a:noFill/>
              <a:ln w="6350" cap="rnd">
                <a:solidFill>
                  <a:srgbClr val="C195DB"/>
                </a:solidFill>
                <a:round/>
                <a:headEnd/>
                <a:tailEnd/>
              </a:ln>
            </p:spPr>
            <p:txBody>
              <a:bodyPr/>
              <a:lstStyle/>
              <a:p>
                <a:endParaRPr lang="ru-RU"/>
              </a:p>
            </p:txBody>
          </p:sp>
          <p:sp>
            <p:nvSpPr>
              <p:cNvPr id="163566" name="Freeform 593"/>
              <p:cNvSpPr>
                <a:spLocks/>
              </p:cNvSpPr>
              <p:nvPr/>
            </p:nvSpPr>
            <p:spPr bwMode="auto">
              <a:xfrm>
                <a:off x="1686" y="2665"/>
                <a:ext cx="309" cy="168"/>
              </a:xfrm>
              <a:custGeom>
                <a:avLst/>
                <a:gdLst>
                  <a:gd name="T0" fmla="*/ 287 w 309"/>
                  <a:gd name="T1" fmla="*/ 0 h 168"/>
                  <a:gd name="T2" fmla="*/ 309 w 309"/>
                  <a:gd name="T3" fmla="*/ 22 h 168"/>
                  <a:gd name="T4" fmla="*/ 76 w 309"/>
                  <a:gd name="T5" fmla="*/ 166 h 168"/>
                  <a:gd name="T6" fmla="*/ 0 w 309"/>
                  <a:gd name="T7" fmla="*/ 168 h 168"/>
                  <a:gd name="T8" fmla="*/ 30 w 309"/>
                  <a:gd name="T9" fmla="*/ 110 h 168"/>
                  <a:gd name="T10" fmla="*/ 287 w 309"/>
                  <a:gd name="T11" fmla="*/ 0 h 168"/>
                  <a:gd name="T12" fmla="*/ 0 60000 65536"/>
                  <a:gd name="T13" fmla="*/ 0 60000 65536"/>
                  <a:gd name="T14" fmla="*/ 0 60000 65536"/>
                  <a:gd name="T15" fmla="*/ 0 60000 65536"/>
                  <a:gd name="T16" fmla="*/ 0 60000 65536"/>
                  <a:gd name="T17" fmla="*/ 0 60000 65536"/>
                  <a:gd name="T18" fmla="*/ 0 w 309"/>
                  <a:gd name="T19" fmla="*/ 0 h 168"/>
                  <a:gd name="T20" fmla="*/ 309 w 309"/>
                  <a:gd name="T21" fmla="*/ 168 h 168"/>
                </a:gdLst>
                <a:ahLst/>
                <a:cxnLst>
                  <a:cxn ang="T12">
                    <a:pos x="T0" y="T1"/>
                  </a:cxn>
                  <a:cxn ang="T13">
                    <a:pos x="T2" y="T3"/>
                  </a:cxn>
                  <a:cxn ang="T14">
                    <a:pos x="T4" y="T5"/>
                  </a:cxn>
                  <a:cxn ang="T15">
                    <a:pos x="T6" y="T7"/>
                  </a:cxn>
                  <a:cxn ang="T16">
                    <a:pos x="T8" y="T9"/>
                  </a:cxn>
                  <a:cxn ang="T17">
                    <a:pos x="T10" y="T11"/>
                  </a:cxn>
                </a:cxnLst>
                <a:rect l="T18" t="T19" r="T20" b="T21"/>
                <a:pathLst>
                  <a:path w="309" h="168">
                    <a:moveTo>
                      <a:pt x="287" y="0"/>
                    </a:moveTo>
                    <a:lnTo>
                      <a:pt x="309" y="22"/>
                    </a:lnTo>
                    <a:lnTo>
                      <a:pt x="76" y="166"/>
                    </a:lnTo>
                    <a:lnTo>
                      <a:pt x="0" y="168"/>
                    </a:lnTo>
                    <a:lnTo>
                      <a:pt x="30" y="110"/>
                    </a:lnTo>
                    <a:lnTo>
                      <a:pt x="287" y="0"/>
                    </a:lnTo>
                    <a:close/>
                  </a:path>
                </a:pathLst>
              </a:custGeom>
              <a:solidFill>
                <a:srgbClr val="844CD6"/>
              </a:solidFill>
              <a:ln w="9525">
                <a:noFill/>
                <a:round/>
                <a:headEnd/>
                <a:tailEnd/>
              </a:ln>
            </p:spPr>
            <p:txBody>
              <a:bodyPr/>
              <a:lstStyle/>
              <a:p>
                <a:endParaRPr lang="ru-RU"/>
              </a:p>
            </p:txBody>
          </p:sp>
          <p:sp>
            <p:nvSpPr>
              <p:cNvPr id="163567" name="Freeform 594"/>
              <p:cNvSpPr>
                <a:spLocks/>
              </p:cNvSpPr>
              <p:nvPr/>
            </p:nvSpPr>
            <p:spPr bwMode="auto">
              <a:xfrm>
                <a:off x="1971" y="2662"/>
                <a:ext cx="30" cy="25"/>
              </a:xfrm>
              <a:custGeom>
                <a:avLst/>
                <a:gdLst>
                  <a:gd name="T0" fmla="*/ 7 w 30"/>
                  <a:gd name="T1" fmla="*/ 0 h 25"/>
                  <a:gd name="T2" fmla="*/ 0 w 30"/>
                  <a:gd name="T3" fmla="*/ 5 h 25"/>
                  <a:gd name="T4" fmla="*/ 24 w 30"/>
                  <a:gd name="T5" fmla="*/ 25 h 25"/>
                  <a:gd name="T6" fmla="*/ 30 w 30"/>
                  <a:gd name="T7" fmla="*/ 21 h 25"/>
                  <a:gd name="T8" fmla="*/ 7 w 30"/>
                  <a:gd name="T9" fmla="*/ 0 h 25"/>
                  <a:gd name="T10" fmla="*/ 0 60000 65536"/>
                  <a:gd name="T11" fmla="*/ 0 60000 65536"/>
                  <a:gd name="T12" fmla="*/ 0 60000 65536"/>
                  <a:gd name="T13" fmla="*/ 0 60000 65536"/>
                  <a:gd name="T14" fmla="*/ 0 60000 65536"/>
                  <a:gd name="T15" fmla="*/ 0 w 30"/>
                  <a:gd name="T16" fmla="*/ 0 h 25"/>
                  <a:gd name="T17" fmla="*/ 30 w 30"/>
                  <a:gd name="T18" fmla="*/ 25 h 25"/>
                </a:gdLst>
                <a:ahLst/>
                <a:cxnLst>
                  <a:cxn ang="T10">
                    <a:pos x="T0" y="T1"/>
                  </a:cxn>
                  <a:cxn ang="T11">
                    <a:pos x="T2" y="T3"/>
                  </a:cxn>
                  <a:cxn ang="T12">
                    <a:pos x="T4" y="T5"/>
                  </a:cxn>
                  <a:cxn ang="T13">
                    <a:pos x="T6" y="T7"/>
                  </a:cxn>
                  <a:cxn ang="T14">
                    <a:pos x="T8" y="T9"/>
                  </a:cxn>
                </a:cxnLst>
                <a:rect l="T15" t="T16" r="T17" b="T18"/>
                <a:pathLst>
                  <a:path w="30" h="25">
                    <a:moveTo>
                      <a:pt x="7" y="0"/>
                    </a:moveTo>
                    <a:lnTo>
                      <a:pt x="0" y="5"/>
                    </a:lnTo>
                    <a:lnTo>
                      <a:pt x="24" y="25"/>
                    </a:lnTo>
                    <a:lnTo>
                      <a:pt x="30" y="21"/>
                    </a:lnTo>
                    <a:lnTo>
                      <a:pt x="7" y="0"/>
                    </a:lnTo>
                    <a:close/>
                  </a:path>
                </a:pathLst>
              </a:custGeom>
              <a:solidFill>
                <a:srgbClr val="C195DB"/>
              </a:solidFill>
              <a:ln w="9525">
                <a:noFill/>
                <a:round/>
                <a:headEnd/>
                <a:tailEnd/>
              </a:ln>
            </p:spPr>
            <p:txBody>
              <a:bodyPr/>
              <a:lstStyle/>
              <a:p>
                <a:endParaRPr lang="ru-RU"/>
              </a:p>
            </p:txBody>
          </p:sp>
          <p:sp>
            <p:nvSpPr>
              <p:cNvPr id="163568" name="Freeform 595"/>
              <p:cNvSpPr>
                <a:spLocks/>
              </p:cNvSpPr>
              <p:nvPr/>
            </p:nvSpPr>
            <p:spPr bwMode="auto">
              <a:xfrm>
                <a:off x="1761" y="2684"/>
                <a:ext cx="237" cy="151"/>
              </a:xfrm>
              <a:custGeom>
                <a:avLst/>
                <a:gdLst>
                  <a:gd name="T0" fmla="*/ 237 w 237"/>
                  <a:gd name="T1" fmla="*/ 7 h 151"/>
                  <a:gd name="T2" fmla="*/ 233 w 237"/>
                  <a:gd name="T3" fmla="*/ 0 h 151"/>
                  <a:gd name="T4" fmla="*/ 0 w 237"/>
                  <a:gd name="T5" fmla="*/ 145 h 151"/>
                  <a:gd name="T6" fmla="*/ 5 w 237"/>
                  <a:gd name="T7" fmla="*/ 151 h 151"/>
                  <a:gd name="T8" fmla="*/ 237 w 237"/>
                  <a:gd name="T9" fmla="*/ 7 h 151"/>
                  <a:gd name="T10" fmla="*/ 0 60000 65536"/>
                  <a:gd name="T11" fmla="*/ 0 60000 65536"/>
                  <a:gd name="T12" fmla="*/ 0 60000 65536"/>
                  <a:gd name="T13" fmla="*/ 0 60000 65536"/>
                  <a:gd name="T14" fmla="*/ 0 60000 65536"/>
                  <a:gd name="T15" fmla="*/ 0 w 237"/>
                  <a:gd name="T16" fmla="*/ 0 h 151"/>
                  <a:gd name="T17" fmla="*/ 237 w 237"/>
                  <a:gd name="T18" fmla="*/ 151 h 151"/>
                </a:gdLst>
                <a:ahLst/>
                <a:cxnLst>
                  <a:cxn ang="T10">
                    <a:pos x="T0" y="T1"/>
                  </a:cxn>
                  <a:cxn ang="T11">
                    <a:pos x="T2" y="T3"/>
                  </a:cxn>
                  <a:cxn ang="T12">
                    <a:pos x="T4" y="T5"/>
                  </a:cxn>
                  <a:cxn ang="T13">
                    <a:pos x="T6" y="T7"/>
                  </a:cxn>
                  <a:cxn ang="T14">
                    <a:pos x="T8" y="T9"/>
                  </a:cxn>
                </a:cxnLst>
                <a:rect l="T15" t="T16" r="T17" b="T18"/>
                <a:pathLst>
                  <a:path w="237" h="151">
                    <a:moveTo>
                      <a:pt x="237" y="7"/>
                    </a:moveTo>
                    <a:lnTo>
                      <a:pt x="233" y="0"/>
                    </a:lnTo>
                    <a:lnTo>
                      <a:pt x="0" y="145"/>
                    </a:lnTo>
                    <a:lnTo>
                      <a:pt x="5" y="151"/>
                    </a:lnTo>
                    <a:lnTo>
                      <a:pt x="237" y="7"/>
                    </a:lnTo>
                    <a:close/>
                  </a:path>
                </a:pathLst>
              </a:custGeom>
              <a:solidFill>
                <a:srgbClr val="C195DB"/>
              </a:solidFill>
              <a:ln w="9525">
                <a:noFill/>
                <a:round/>
                <a:headEnd/>
                <a:tailEnd/>
              </a:ln>
            </p:spPr>
            <p:txBody>
              <a:bodyPr/>
              <a:lstStyle/>
              <a:p>
                <a:endParaRPr lang="ru-RU"/>
              </a:p>
            </p:txBody>
          </p:sp>
          <p:sp>
            <p:nvSpPr>
              <p:cNvPr id="163569" name="Freeform 596"/>
              <p:cNvSpPr>
                <a:spLocks/>
              </p:cNvSpPr>
              <p:nvPr/>
            </p:nvSpPr>
            <p:spPr bwMode="auto">
              <a:xfrm>
                <a:off x="1992" y="2684"/>
                <a:ext cx="11" cy="5"/>
              </a:xfrm>
              <a:custGeom>
                <a:avLst/>
                <a:gdLst>
                  <a:gd name="T0" fmla="*/ 7 w 11"/>
                  <a:gd name="T1" fmla="*/ 0 h 5"/>
                  <a:gd name="T2" fmla="*/ 11 w 11"/>
                  <a:gd name="T3" fmla="*/ 3 h 5"/>
                  <a:gd name="T4" fmla="*/ 5 w 11"/>
                  <a:gd name="T5" fmla="*/ 5 h 5"/>
                  <a:gd name="T6" fmla="*/ 0 w 11"/>
                  <a:gd name="T7" fmla="*/ 0 h 5"/>
                  <a:gd name="T8" fmla="*/ 0 w 11"/>
                  <a:gd name="T9" fmla="*/ 4 h 5"/>
                  <a:gd name="T10" fmla="*/ 7 w 11"/>
                  <a:gd name="T11" fmla="*/ 0 h 5"/>
                  <a:gd name="T12" fmla="*/ 0 60000 65536"/>
                  <a:gd name="T13" fmla="*/ 0 60000 65536"/>
                  <a:gd name="T14" fmla="*/ 0 60000 65536"/>
                  <a:gd name="T15" fmla="*/ 0 60000 65536"/>
                  <a:gd name="T16" fmla="*/ 0 60000 65536"/>
                  <a:gd name="T17" fmla="*/ 0 60000 65536"/>
                  <a:gd name="T18" fmla="*/ 0 w 11"/>
                  <a:gd name="T19" fmla="*/ 0 h 5"/>
                  <a:gd name="T20" fmla="*/ 11 w 11"/>
                  <a:gd name="T21" fmla="*/ 5 h 5"/>
                </a:gdLst>
                <a:ahLst/>
                <a:cxnLst>
                  <a:cxn ang="T12">
                    <a:pos x="T0" y="T1"/>
                  </a:cxn>
                  <a:cxn ang="T13">
                    <a:pos x="T2" y="T3"/>
                  </a:cxn>
                  <a:cxn ang="T14">
                    <a:pos x="T4" y="T5"/>
                  </a:cxn>
                  <a:cxn ang="T15">
                    <a:pos x="T6" y="T7"/>
                  </a:cxn>
                  <a:cxn ang="T16">
                    <a:pos x="T8" y="T9"/>
                  </a:cxn>
                  <a:cxn ang="T17">
                    <a:pos x="T10" y="T11"/>
                  </a:cxn>
                </a:cxnLst>
                <a:rect l="T18" t="T19" r="T20" b="T21"/>
                <a:pathLst>
                  <a:path w="11" h="5">
                    <a:moveTo>
                      <a:pt x="7" y="0"/>
                    </a:moveTo>
                    <a:lnTo>
                      <a:pt x="11" y="3"/>
                    </a:lnTo>
                    <a:lnTo>
                      <a:pt x="5" y="5"/>
                    </a:lnTo>
                    <a:lnTo>
                      <a:pt x="0" y="0"/>
                    </a:lnTo>
                    <a:lnTo>
                      <a:pt x="0" y="4"/>
                    </a:lnTo>
                    <a:lnTo>
                      <a:pt x="7" y="0"/>
                    </a:lnTo>
                    <a:close/>
                  </a:path>
                </a:pathLst>
              </a:custGeom>
              <a:solidFill>
                <a:srgbClr val="C195DB"/>
              </a:solidFill>
              <a:ln w="9525">
                <a:noFill/>
                <a:round/>
                <a:headEnd/>
                <a:tailEnd/>
              </a:ln>
            </p:spPr>
            <p:txBody>
              <a:bodyPr/>
              <a:lstStyle/>
              <a:p>
                <a:endParaRPr lang="ru-RU"/>
              </a:p>
            </p:txBody>
          </p:sp>
          <p:sp>
            <p:nvSpPr>
              <p:cNvPr id="163570" name="Freeform 597"/>
              <p:cNvSpPr>
                <a:spLocks/>
              </p:cNvSpPr>
              <p:nvPr/>
            </p:nvSpPr>
            <p:spPr bwMode="auto">
              <a:xfrm>
                <a:off x="1686" y="2826"/>
                <a:ext cx="76" cy="10"/>
              </a:xfrm>
              <a:custGeom>
                <a:avLst/>
                <a:gdLst>
                  <a:gd name="T0" fmla="*/ 76 w 76"/>
                  <a:gd name="T1" fmla="*/ 8 h 10"/>
                  <a:gd name="T2" fmla="*/ 76 w 76"/>
                  <a:gd name="T3" fmla="*/ 0 h 10"/>
                  <a:gd name="T4" fmla="*/ 0 w 76"/>
                  <a:gd name="T5" fmla="*/ 2 h 10"/>
                  <a:gd name="T6" fmla="*/ 0 w 76"/>
                  <a:gd name="T7" fmla="*/ 10 h 10"/>
                  <a:gd name="T8" fmla="*/ 76 w 76"/>
                  <a:gd name="T9" fmla="*/ 8 h 10"/>
                  <a:gd name="T10" fmla="*/ 0 60000 65536"/>
                  <a:gd name="T11" fmla="*/ 0 60000 65536"/>
                  <a:gd name="T12" fmla="*/ 0 60000 65536"/>
                  <a:gd name="T13" fmla="*/ 0 60000 65536"/>
                  <a:gd name="T14" fmla="*/ 0 60000 65536"/>
                  <a:gd name="T15" fmla="*/ 0 w 76"/>
                  <a:gd name="T16" fmla="*/ 0 h 10"/>
                  <a:gd name="T17" fmla="*/ 76 w 76"/>
                  <a:gd name="T18" fmla="*/ 10 h 10"/>
                </a:gdLst>
                <a:ahLst/>
                <a:cxnLst>
                  <a:cxn ang="T10">
                    <a:pos x="T0" y="T1"/>
                  </a:cxn>
                  <a:cxn ang="T11">
                    <a:pos x="T2" y="T3"/>
                  </a:cxn>
                  <a:cxn ang="T12">
                    <a:pos x="T4" y="T5"/>
                  </a:cxn>
                  <a:cxn ang="T13">
                    <a:pos x="T6" y="T7"/>
                  </a:cxn>
                  <a:cxn ang="T14">
                    <a:pos x="T8" y="T9"/>
                  </a:cxn>
                </a:cxnLst>
                <a:rect l="T15" t="T16" r="T17" b="T18"/>
                <a:pathLst>
                  <a:path w="76" h="10">
                    <a:moveTo>
                      <a:pt x="76" y="8"/>
                    </a:moveTo>
                    <a:lnTo>
                      <a:pt x="76" y="0"/>
                    </a:lnTo>
                    <a:lnTo>
                      <a:pt x="0" y="2"/>
                    </a:lnTo>
                    <a:lnTo>
                      <a:pt x="0" y="10"/>
                    </a:lnTo>
                    <a:lnTo>
                      <a:pt x="76" y="8"/>
                    </a:lnTo>
                    <a:close/>
                  </a:path>
                </a:pathLst>
              </a:custGeom>
              <a:solidFill>
                <a:srgbClr val="C195DB"/>
              </a:solidFill>
              <a:ln w="9525">
                <a:noFill/>
                <a:round/>
                <a:headEnd/>
                <a:tailEnd/>
              </a:ln>
            </p:spPr>
            <p:txBody>
              <a:bodyPr/>
              <a:lstStyle/>
              <a:p>
                <a:endParaRPr lang="ru-RU"/>
              </a:p>
            </p:txBody>
          </p:sp>
          <p:sp>
            <p:nvSpPr>
              <p:cNvPr id="163571" name="Freeform 598"/>
              <p:cNvSpPr>
                <a:spLocks/>
              </p:cNvSpPr>
              <p:nvPr/>
            </p:nvSpPr>
            <p:spPr bwMode="auto">
              <a:xfrm>
                <a:off x="1762" y="2826"/>
                <a:ext cx="3" cy="8"/>
              </a:xfrm>
              <a:custGeom>
                <a:avLst/>
                <a:gdLst>
                  <a:gd name="T0" fmla="*/ 3 w 3"/>
                  <a:gd name="T1" fmla="*/ 8 h 8"/>
                  <a:gd name="T2" fmla="*/ 2 w 3"/>
                  <a:gd name="T3" fmla="*/ 8 h 8"/>
                  <a:gd name="T4" fmla="*/ 2 w 3"/>
                  <a:gd name="T5" fmla="*/ 0 h 8"/>
                  <a:gd name="T6" fmla="*/ 0 w 3"/>
                  <a:gd name="T7" fmla="*/ 2 h 8"/>
                  <a:gd name="T8" fmla="*/ 3 w 3"/>
                  <a:gd name="T9" fmla="*/ 8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3" y="8"/>
                    </a:moveTo>
                    <a:lnTo>
                      <a:pt x="2" y="8"/>
                    </a:lnTo>
                    <a:lnTo>
                      <a:pt x="2" y="0"/>
                    </a:lnTo>
                    <a:lnTo>
                      <a:pt x="0" y="2"/>
                    </a:lnTo>
                    <a:lnTo>
                      <a:pt x="3" y="8"/>
                    </a:lnTo>
                    <a:close/>
                  </a:path>
                </a:pathLst>
              </a:custGeom>
              <a:solidFill>
                <a:srgbClr val="C195DB"/>
              </a:solidFill>
              <a:ln w="9525">
                <a:noFill/>
                <a:round/>
                <a:headEnd/>
                <a:tailEnd/>
              </a:ln>
            </p:spPr>
            <p:txBody>
              <a:bodyPr/>
              <a:lstStyle/>
              <a:p>
                <a:endParaRPr lang="ru-RU"/>
              </a:p>
            </p:txBody>
          </p:sp>
          <p:sp>
            <p:nvSpPr>
              <p:cNvPr id="163572" name="Freeform 599"/>
              <p:cNvSpPr>
                <a:spLocks/>
              </p:cNvSpPr>
              <p:nvPr/>
            </p:nvSpPr>
            <p:spPr bwMode="auto">
              <a:xfrm>
                <a:off x="1683" y="2772"/>
                <a:ext cx="38" cy="63"/>
              </a:xfrm>
              <a:custGeom>
                <a:avLst/>
                <a:gdLst>
                  <a:gd name="T0" fmla="*/ 0 w 38"/>
                  <a:gd name="T1" fmla="*/ 57 h 63"/>
                  <a:gd name="T2" fmla="*/ 6 w 38"/>
                  <a:gd name="T3" fmla="*/ 63 h 63"/>
                  <a:gd name="T4" fmla="*/ 38 w 38"/>
                  <a:gd name="T5" fmla="*/ 5 h 63"/>
                  <a:gd name="T6" fmla="*/ 31 w 38"/>
                  <a:gd name="T7" fmla="*/ 0 h 63"/>
                  <a:gd name="T8" fmla="*/ 0 w 38"/>
                  <a:gd name="T9" fmla="*/ 57 h 63"/>
                  <a:gd name="T10" fmla="*/ 0 60000 65536"/>
                  <a:gd name="T11" fmla="*/ 0 60000 65536"/>
                  <a:gd name="T12" fmla="*/ 0 60000 65536"/>
                  <a:gd name="T13" fmla="*/ 0 60000 65536"/>
                  <a:gd name="T14" fmla="*/ 0 60000 65536"/>
                  <a:gd name="T15" fmla="*/ 0 w 38"/>
                  <a:gd name="T16" fmla="*/ 0 h 63"/>
                  <a:gd name="T17" fmla="*/ 38 w 38"/>
                  <a:gd name="T18" fmla="*/ 63 h 63"/>
                </a:gdLst>
                <a:ahLst/>
                <a:cxnLst>
                  <a:cxn ang="T10">
                    <a:pos x="T0" y="T1"/>
                  </a:cxn>
                  <a:cxn ang="T11">
                    <a:pos x="T2" y="T3"/>
                  </a:cxn>
                  <a:cxn ang="T12">
                    <a:pos x="T4" y="T5"/>
                  </a:cxn>
                  <a:cxn ang="T13">
                    <a:pos x="T6" y="T7"/>
                  </a:cxn>
                  <a:cxn ang="T14">
                    <a:pos x="T8" y="T9"/>
                  </a:cxn>
                </a:cxnLst>
                <a:rect l="T15" t="T16" r="T17" b="T18"/>
                <a:pathLst>
                  <a:path w="38" h="63">
                    <a:moveTo>
                      <a:pt x="0" y="57"/>
                    </a:moveTo>
                    <a:lnTo>
                      <a:pt x="6" y="63"/>
                    </a:lnTo>
                    <a:lnTo>
                      <a:pt x="38" y="5"/>
                    </a:lnTo>
                    <a:lnTo>
                      <a:pt x="31" y="0"/>
                    </a:lnTo>
                    <a:lnTo>
                      <a:pt x="0" y="57"/>
                    </a:lnTo>
                    <a:close/>
                  </a:path>
                </a:pathLst>
              </a:custGeom>
              <a:solidFill>
                <a:srgbClr val="C195DB"/>
              </a:solidFill>
              <a:ln w="9525">
                <a:noFill/>
                <a:round/>
                <a:headEnd/>
                <a:tailEnd/>
              </a:ln>
            </p:spPr>
            <p:txBody>
              <a:bodyPr/>
              <a:lstStyle/>
              <a:p>
                <a:endParaRPr lang="ru-RU"/>
              </a:p>
            </p:txBody>
          </p:sp>
          <p:sp>
            <p:nvSpPr>
              <p:cNvPr id="163573" name="Freeform 600"/>
              <p:cNvSpPr>
                <a:spLocks/>
              </p:cNvSpPr>
              <p:nvPr/>
            </p:nvSpPr>
            <p:spPr bwMode="auto">
              <a:xfrm>
                <a:off x="1683" y="2828"/>
                <a:ext cx="9" cy="8"/>
              </a:xfrm>
              <a:custGeom>
                <a:avLst/>
                <a:gdLst>
                  <a:gd name="T0" fmla="*/ 7 w 9"/>
                  <a:gd name="T1" fmla="*/ 8 h 8"/>
                  <a:gd name="T2" fmla="*/ 0 w 9"/>
                  <a:gd name="T3" fmla="*/ 8 h 8"/>
                  <a:gd name="T4" fmla="*/ 3 w 9"/>
                  <a:gd name="T5" fmla="*/ 1 h 8"/>
                  <a:gd name="T6" fmla="*/ 9 w 9"/>
                  <a:gd name="T7" fmla="*/ 6 h 8"/>
                  <a:gd name="T8" fmla="*/ 7 w 9"/>
                  <a:gd name="T9" fmla="*/ 0 h 8"/>
                  <a:gd name="T10" fmla="*/ 7 w 9"/>
                  <a:gd name="T11" fmla="*/ 8 h 8"/>
                  <a:gd name="T12" fmla="*/ 0 60000 65536"/>
                  <a:gd name="T13" fmla="*/ 0 60000 65536"/>
                  <a:gd name="T14" fmla="*/ 0 60000 65536"/>
                  <a:gd name="T15" fmla="*/ 0 60000 65536"/>
                  <a:gd name="T16" fmla="*/ 0 60000 65536"/>
                  <a:gd name="T17" fmla="*/ 0 60000 65536"/>
                  <a:gd name="T18" fmla="*/ 0 w 9"/>
                  <a:gd name="T19" fmla="*/ 0 h 8"/>
                  <a:gd name="T20" fmla="*/ 9 w 9"/>
                  <a:gd name="T21" fmla="*/ 8 h 8"/>
                </a:gdLst>
                <a:ahLst/>
                <a:cxnLst>
                  <a:cxn ang="T12">
                    <a:pos x="T0" y="T1"/>
                  </a:cxn>
                  <a:cxn ang="T13">
                    <a:pos x="T2" y="T3"/>
                  </a:cxn>
                  <a:cxn ang="T14">
                    <a:pos x="T4" y="T5"/>
                  </a:cxn>
                  <a:cxn ang="T15">
                    <a:pos x="T6" y="T7"/>
                  </a:cxn>
                  <a:cxn ang="T16">
                    <a:pos x="T8" y="T9"/>
                  </a:cxn>
                  <a:cxn ang="T17">
                    <a:pos x="T10" y="T11"/>
                  </a:cxn>
                </a:cxnLst>
                <a:rect l="T18" t="T19" r="T20" b="T21"/>
                <a:pathLst>
                  <a:path w="9" h="8">
                    <a:moveTo>
                      <a:pt x="7" y="8"/>
                    </a:moveTo>
                    <a:lnTo>
                      <a:pt x="0" y="8"/>
                    </a:lnTo>
                    <a:lnTo>
                      <a:pt x="3" y="1"/>
                    </a:lnTo>
                    <a:lnTo>
                      <a:pt x="9" y="6"/>
                    </a:lnTo>
                    <a:lnTo>
                      <a:pt x="7" y="0"/>
                    </a:lnTo>
                    <a:lnTo>
                      <a:pt x="7" y="8"/>
                    </a:lnTo>
                    <a:close/>
                  </a:path>
                </a:pathLst>
              </a:custGeom>
              <a:solidFill>
                <a:srgbClr val="C195DB"/>
              </a:solidFill>
              <a:ln w="9525">
                <a:noFill/>
                <a:round/>
                <a:headEnd/>
                <a:tailEnd/>
              </a:ln>
            </p:spPr>
            <p:txBody>
              <a:bodyPr/>
              <a:lstStyle/>
              <a:p>
                <a:endParaRPr lang="ru-RU"/>
              </a:p>
            </p:txBody>
          </p:sp>
          <p:sp>
            <p:nvSpPr>
              <p:cNvPr id="163574" name="Freeform 601"/>
              <p:cNvSpPr>
                <a:spLocks/>
              </p:cNvSpPr>
              <p:nvPr/>
            </p:nvSpPr>
            <p:spPr bwMode="auto">
              <a:xfrm>
                <a:off x="1718" y="2662"/>
                <a:ext cx="259" cy="117"/>
              </a:xfrm>
              <a:custGeom>
                <a:avLst/>
                <a:gdLst>
                  <a:gd name="T0" fmla="*/ 0 w 259"/>
                  <a:gd name="T1" fmla="*/ 110 h 117"/>
                  <a:gd name="T2" fmla="*/ 2 w 259"/>
                  <a:gd name="T3" fmla="*/ 117 h 117"/>
                  <a:gd name="T4" fmla="*/ 259 w 259"/>
                  <a:gd name="T5" fmla="*/ 7 h 117"/>
                  <a:gd name="T6" fmla="*/ 256 w 259"/>
                  <a:gd name="T7" fmla="*/ 0 h 117"/>
                  <a:gd name="T8" fmla="*/ 0 w 259"/>
                  <a:gd name="T9" fmla="*/ 110 h 117"/>
                  <a:gd name="T10" fmla="*/ 0 60000 65536"/>
                  <a:gd name="T11" fmla="*/ 0 60000 65536"/>
                  <a:gd name="T12" fmla="*/ 0 60000 65536"/>
                  <a:gd name="T13" fmla="*/ 0 60000 65536"/>
                  <a:gd name="T14" fmla="*/ 0 60000 65536"/>
                  <a:gd name="T15" fmla="*/ 0 w 259"/>
                  <a:gd name="T16" fmla="*/ 0 h 117"/>
                  <a:gd name="T17" fmla="*/ 259 w 259"/>
                  <a:gd name="T18" fmla="*/ 117 h 117"/>
                </a:gdLst>
                <a:ahLst/>
                <a:cxnLst>
                  <a:cxn ang="T10">
                    <a:pos x="T0" y="T1"/>
                  </a:cxn>
                  <a:cxn ang="T11">
                    <a:pos x="T2" y="T3"/>
                  </a:cxn>
                  <a:cxn ang="T12">
                    <a:pos x="T4" y="T5"/>
                  </a:cxn>
                  <a:cxn ang="T13">
                    <a:pos x="T6" y="T7"/>
                  </a:cxn>
                  <a:cxn ang="T14">
                    <a:pos x="T8" y="T9"/>
                  </a:cxn>
                </a:cxnLst>
                <a:rect l="T15" t="T16" r="T17" b="T18"/>
                <a:pathLst>
                  <a:path w="259" h="117">
                    <a:moveTo>
                      <a:pt x="0" y="110"/>
                    </a:moveTo>
                    <a:lnTo>
                      <a:pt x="2" y="117"/>
                    </a:lnTo>
                    <a:lnTo>
                      <a:pt x="259" y="7"/>
                    </a:lnTo>
                    <a:lnTo>
                      <a:pt x="256" y="0"/>
                    </a:lnTo>
                    <a:lnTo>
                      <a:pt x="0" y="110"/>
                    </a:lnTo>
                    <a:close/>
                  </a:path>
                </a:pathLst>
              </a:custGeom>
              <a:solidFill>
                <a:srgbClr val="C195DB"/>
              </a:solidFill>
              <a:ln w="9525">
                <a:noFill/>
                <a:round/>
                <a:headEnd/>
                <a:tailEnd/>
              </a:ln>
            </p:spPr>
            <p:txBody>
              <a:bodyPr/>
              <a:lstStyle/>
              <a:p>
                <a:endParaRPr lang="ru-RU"/>
              </a:p>
            </p:txBody>
          </p:sp>
          <p:sp>
            <p:nvSpPr>
              <p:cNvPr id="163575" name="Freeform 602"/>
              <p:cNvSpPr>
                <a:spLocks/>
              </p:cNvSpPr>
              <p:nvPr/>
            </p:nvSpPr>
            <p:spPr bwMode="auto">
              <a:xfrm>
                <a:off x="1716" y="2772"/>
                <a:ext cx="6" cy="7"/>
              </a:xfrm>
              <a:custGeom>
                <a:avLst/>
                <a:gdLst>
                  <a:gd name="T0" fmla="*/ 0 w 6"/>
                  <a:gd name="T1" fmla="*/ 0 h 7"/>
                  <a:gd name="T2" fmla="*/ 2 w 6"/>
                  <a:gd name="T3" fmla="*/ 0 h 7"/>
                  <a:gd name="T4" fmla="*/ 4 w 6"/>
                  <a:gd name="T5" fmla="*/ 7 h 7"/>
                  <a:gd name="T6" fmla="*/ 6 w 6"/>
                  <a:gd name="T7" fmla="*/ 5 h 7"/>
                  <a:gd name="T8" fmla="*/ 0 w 6"/>
                  <a:gd name="T9" fmla="*/ 0 h 7"/>
                  <a:gd name="T10" fmla="*/ 0 60000 65536"/>
                  <a:gd name="T11" fmla="*/ 0 60000 65536"/>
                  <a:gd name="T12" fmla="*/ 0 60000 65536"/>
                  <a:gd name="T13" fmla="*/ 0 60000 65536"/>
                  <a:gd name="T14" fmla="*/ 0 60000 65536"/>
                  <a:gd name="T15" fmla="*/ 0 w 6"/>
                  <a:gd name="T16" fmla="*/ 0 h 7"/>
                  <a:gd name="T17" fmla="*/ 6 w 6"/>
                  <a:gd name="T18" fmla="*/ 7 h 7"/>
                </a:gdLst>
                <a:ahLst/>
                <a:cxnLst>
                  <a:cxn ang="T10">
                    <a:pos x="T0" y="T1"/>
                  </a:cxn>
                  <a:cxn ang="T11">
                    <a:pos x="T2" y="T3"/>
                  </a:cxn>
                  <a:cxn ang="T12">
                    <a:pos x="T4" y="T5"/>
                  </a:cxn>
                  <a:cxn ang="T13">
                    <a:pos x="T6" y="T7"/>
                  </a:cxn>
                  <a:cxn ang="T14">
                    <a:pos x="T8" y="T9"/>
                  </a:cxn>
                </a:cxnLst>
                <a:rect l="T15" t="T16" r="T17" b="T18"/>
                <a:pathLst>
                  <a:path w="6" h="7">
                    <a:moveTo>
                      <a:pt x="0" y="0"/>
                    </a:moveTo>
                    <a:lnTo>
                      <a:pt x="2" y="0"/>
                    </a:lnTo>
                    <a:lnTo>
                      <a:pt x="4" y="7"/>
                    </a:lnTo>
                    <a:lnTo>
                      <a:pt x="6" y="5"/>
                    </a:lnTo>
                    <a:lnTo>
                      <a:pt x="0" y="0"/>
                    </a:lnTo>
                    <a:close/>
                  </a:path>
                </a:pathLst>
              </a:custGeom>
              <a:solidFill>
                <a:srgbClr val="C195DB"/>
              </a:solidFill>
              <a:ln w="9525">
                <a:noFill/>
                <a:round/>
                <a:headEnd/>
                <a:tailEnd/>
              </a:ln>
            </p:spPr>
            <p:txBody>
              <a:bodyPr/>
              <a:lstStyle/>
              <a:p>
                <a:endParaRPr lang="ru-RU"/>
              </a:p>
            </p:txBody>
          </p:sp>
          <p:sp>
            <p:nvSpPr>
              <p:cNvPr id="163576" name="Freeform 603"/>
              <p:cNvSpPr>
                <a:spLocks/>
              </p:cNvSpPr>
              <p:nvPr/>
            </p:nvSpPr>
            <p:spPr bwMode="auto">
              <a:xfrm>
                <a:off x="1970" y="2660"/>
                <a:ext cx="7" cy="7"/>
              </a:xfrm>
              <a:custGeom>
                <a:avLst/>
                <a:gdLst>
                  <a:gd name="T0" fmla="*/ 2 w 7"/>
                  <a:gd name="T1" fmla="*/ 1 h 7"/>
                  <a:gd name="T2" fmla="*/ 5 w 7"/>
                  <a:gd name="T3" fmla="*/ 0 h 7"/>
                  <a:gd name="T4" fmla="*/ 7 w 7"/>
                  <a:gd name="T5" fmla="*/ 1 h 7"/>
                  <a:gd name="T6" fmla="*/ 0 w 7"/>
                  <a:gd name="T7" fmla="*/ 6 h 7"/>
                  <a:gd name="T8" fmla="*/ 5 w 7"/>
                  <a:gd name="T9" fmla="*/ 7 h 7"/>
                  <a:gd name="T10" fmla="*/ 2 w 7"/>
                  <a:gd name="T11" fmla="*/ 1 h 7"/>
                  <a:gd name="T12" fmla="*/ 0 60000 65536"/>
                  <a:gd name="T13" fmla="*/ 0 60000 65536"/>
                  <a:gd name="T14" fmla="*/ 0 60000 65536"/>
                  <a:gd name="T15" fmla="*/ 0 60000 65536"/>
                  <a:gd name="T16" fmla="*/ 0 60000 65536"/>
                  <a:gd name="T17" fmla="*/ 0 60000 65536"/>
                  <a:gd name="T18" fmla="*/ 0 w 7"/>
                  <a:gd name="T19" fmla="*/ 0 h 7"/>
                  <a:gd name="T20" fmla="*/ 7 w 7"/>
                  <a:gd name="T21" fmla="*/ 7 h 7"/>
                </a:gdLst>
                <a:ahLst/>
                <a:cxnLst>
                  <a:cxn ang="T12">
                    <a:pos x="T0" y="T1"/>
                  </a:cxn>
                  <a:cxn ang="T13">
                    <a:pos x="T2" y="T3"/>
                  </a:cxn>
                  <a:cxn ang="T14">
                    <a:pos x="T4" y="T5"/>
                  </a:cxn>
                  <a:cxn ang="T15">
                    <a:pos x="T6" y="T7"/>
                  </a:cxn>
                  <a:cxn ang="T16">
                    <a:pos x="T8" y="T9"/>
                  </a:cxn>
                  <a:cxn ang="T17">
                    <a:pos x="T10" y="T11"/>
                  </a:cxn>
                </a:cxnLst>
                <a:rect l="T18" t="T19" r="T20" b="T21"/>
                <a:pathLst>
                  <a:path w="7" h="7">
                    <a:moveTo>
                      <a:pt x="2" y="1"/>
                    </a:moveTo>
                    <a:lnTo>
                      <a:pt x="5" y="0"/>
                    </a:lnTo>
                    <a:lnTo>
                      <a:pt x="7" y="1"/>
                    </a:lnTo>
                    <a:lnTo>
                      <a:pt x="0" y="6"/>
                    </a:lnTo>
                    <a:lnTo>
                      <a:pt x="5" y="7"/>
                    </a:lnTo>
                    <a:lnTo>
                      <a:pt x="2" y="1"/>
                    </a:lnTo>
                    <a:close/>
                  </a:path>
                </a:pathLst>
              </a:custGeom>
              <a:solidFill>
                <a:srgbClr val="C195DB"/>
              </a:solidFill>
              <a:ln w="9525">
                <a:noFill/>
                <a:round/>
                <a:headEnd/>
                <a:tailEnd/>
              </a:ln>
            </p:spPr>
            <p:txBody>
              <a:bodyPr/>
              <a:lstStyle/>
              <a:p>
                <a:endParaRPr lang="ru-RU"/>
              </a:p>
            </p:txBody>
          </p:sp>
          <p:sp>
            <p:nvSpPr>
              <p:cNvPr id="163577" name="Line 604"/>
              <p:cNvSpPr>
                <a:spLocks noChangeShapeType="1"/>
              </p:cNvSpPr>
              <p:nvPr/>
            </p:nvSpPr>
            <p:spPr bwMode="auto">
              <a:xfrm>
                <a:off x="1717" y="2812"/>
                <a:ext cx="44" cy="19"/>
              </a:xfrm>
              <a:prstGeom prst="line">
                <a:avLst/>
              </a:prstGeom>
              <a:noFill/>
              <a:ln w="6350" cap="rnd">
                <a:solidFill>
                  <a:srgbClr val="C195DB"/>
                </a:solidFill>
                <a:round/>
                <a:headEnd/>
                <a:tailEnd/>
              </a:ln>
            </p:spPr>
            <p:txBody>
              <a:bodyPr/>
              <a:lstStyle/>
              <a:p>
                <a:endParaRPr lang="ru-RU"/>
              </a:p>
            </p:txBody>
          </p:sp>
          <p:sp>
            <p:nvSpPr>
              <p:cNvPr id="163578" name="Line 605"/>
              <p:cNvSpPr>
                <a:spLocks noChangeShapeType="1"/>
              </p:cNvSpPr>
              <p:nvPr/>
            </p:nvSpPr>
            <p:spPr bwMode="auto">
              <a:xfrm flipH="1" flipV="1">
                <a:off x="1716" y="2780"/>
                <a:ext cx="1" cy="32"/>
              </a:xfrm>
              <a:prstGeom prst="line">
                <a:avLst/>
              </a:prstGeom>
              <a:noFill/>
              <a:ln w="6350" cap="rnd">
                <a:solidFill>
                  <a:srgbClr val="C195DB"/>
                </a:solidFill>
                <a:round/>
                <a:headEnd/>
                <a:tailEnd/>
              </a:ln>
            </p:spPr>
            <p:txBody>
              <a:bodyPr/>
              <a:lstStyle/>
              <a:p>
                <a:endParaRPr lang="ru-RU"/>
              </a:p>
            </p:txBody>
          </p:sp>
          <p:sp>
            <p:nvSpPr>
              <p:cNvPr id="163579" name="Line 606"/>
              <p:cNvSpPr>
                <a:spLocks noChangeShapeType="1"/>
              </p:cNvSpPr>
              <p:nvPr/>
            </p:nvSpPr>
            <p:spPr bwMode="auto">
              <a:xfrm flipH="1">
                <a:off x="1686" y="2812"/>
                <a:ext cx="31" cy="19"/>
              </a:xfrm>
              <a:prstGeom prst="line">
                <a:avLst/>
              </a:prstGeom>
              <a:noFill/>
              <a:ln w="6350" cap="rnd">
                <a:solidFill>
                  <a:srgbClr val="C195DB"/>
                </a:solidFill>
                <a:round/>
                <a:headEnd/>
                <a:tailEnd/>
              </a:ln>
            </p:spPr>
            <p:txBody>
              <a:bodyPr/>
              <a:lstStyle/>
              <a:p>
                <a:endParaRPr lang="ru-RU"/>
              </a:p>
            </p:txBody>
          </p:sp>
          <p:sp>
            <p:nvSpPr>
              <p:cNvPr id="163580" name="Freeform 607"/>
              <p:cNvSpPr>
                <a:spLocks/>
              </p:cNvSpPr>
              <p:nvPr/>
            </p:nvSpPr>
            <p:spPr bwMode="auto">
              <a:xfrm>
                <a:off x="1465" y="2564"/>
                <a:ext cx="332" cy="152"/>
              </a:xfrm>
              <a:custGeom>
                <a:avLst/>
                <a:gdLst>
                  <a:gd name="T0" fmla="*/ 314 w 332"/>
                  <a:gd name="T1" fmla="*/ 0 h 152"/>
                  <a:gd name="T2" fmla="*/ 24 w 332"/>
                  <a:gd name="T3" fmla="*/ 84 h 152"/>
                  <a:gd name="T4" fmla="*/ 0 w 332"/>
                  <a:gd name="T5" fmla="*/ 136 h 152"/>
                  <a:gd name="T6" fmla="*/ 57 w 332"/>
                  <a:gd name="T7" fmla="*/ 152 h 152"/>
                  <a:gd name="T8" fmla="*/ 332 w 332"/>
                  <a:gd name="T9" fmla="*/ 46 h 152"/>
                  <a:gd name="T10" fmla="*/ 314 w 332"/>
                  <a:gd name="T11" fmla="*/ 0 h 152"/>
                  <a:gd name="T12" fmla="*/ 0 60000 65536"/>
                  <a:gd name="T13" fmla="*/ 0 60000 65536"/>
                  <a:gd name="T14" fmla="*/ 0 60000 65536"/>
                  <a:gd name="T15" fmla="*/ 0 60000 65536"/>
                  <a:gd name="T16" fmla="*/ 0 60000 65536"/>
                  <a:gd name="T17" fmla="*/ 0 60000 65536"/>
                  <a:gd name="T18" fmla="*/ 0 w 332"/>
                  <a:gd name="T19" fmla="*/ 0 h 152"/>
                  <a:gd name="T20" fmla="*/ 332 w 332"/>
                  <a:gd name="T21" fmla="*/ 152 h 152"/>
                </a:gdLst>
                <a:ahLst/>
                <a:cxnLst>
                  <a:cxn ang="T12">
                    <a:pos x="T0" y="T1"/>
                  </a:cxn>
                  <a:cxn ang="T13">
                    <a:pos x="T2" y="T3"/>
                  </a:cxn>
                  <a:cxn ang="T14">
                    <a:pos x="T4" y="T5"/>
                  </a:cxn>
                  <a:cxn ang="T15">
                    <a:pos x="T6" y="T7"/>
                  </a:cxn>
                  <a:cxn ang="T16">
                    <a:pos x="T8" y="T9"/>
                  </a:cxn>
                  <a:cxn ang="T17">
                    <a:pos x="T10" y="T11"/>
                  </a:cxn>
                </a:cxnLst>
                <a:rect l="T18" t="T19" r="T20" b="T21"/>
                <a:pathLst>
                  <a:path w="332" h="152">
                    <a:moveTo>
                      <a:pt x="314" y="0"/>
                    </a:moveTo>
                    <a:lnTo>
                      <a:pt x="24" y="84"/>
                    </a:lnTo>
                    <a:lnTo>
                      <a:pt x="0" y="136"/>
                    </a:lnTo>
                    <a:lnTo>
                      <a:pt x="57" y="152"/>
                    </a:lnTo>
                    <a:lnTo>
                      <a:pt x="332" y="46"/>
                    </a:lnTo>
                    <a:lnTo>
                      <a:pt x="314" y="0"/>
                    </a:lnTo>
                    <a:close/>
                  </a:path>
                </a:pathLst>
              </a:custGeom>
              <a:solidFill>
                <a:srgbClr val="844CD6"/>
              </a:solidFill>
              <a:ln w="9525">
                <a:noFill/>
                <a:round/>
                <a:headEnd/>
                <a:tailEnd/>
              </a:ln>
            </p:spPr>
            <p:txBody>
              <a:bodyPr/>
              <a:lstStyle/>
              <a:p>
                <a:endParaRPr lang="ru-RU"/>
              </a:p>
            </p:txBody>
          </p:sp>
          <p:sp>
            <p:nvSpPr>
              <p:cNvPr id="163581" name="Freeform 608"/>
              <p:cNvSpPr>
                <a:spLocks/>
              </p:cNvSpPr>
              <p:nvPr/>
            </p:nvSpPr>
            <p:spPr bwMode="auto">
              <a:xfrm>
                <a:off x="1483" y="2559"/>
                <a:ext cx="294" cy="91"/>
              </a:xfrm>
              <a:custGeom>
                <a:avLst/>
                <a:gdLst>
                  <a:gd name="T0" fmla="*/ 294 w 294"/>
                  <a:gd name="T1" fmla="*/ 8 h 91"/>
                  <a:gd name="T2" fmla="*/ 292 w 294"/>
                  <a:gd name="T3" fmla="*/ 0 h 91"/>
                  <a:gd name="T4" fmla="*/ 0 w 294"/>
                  <a:gd name="T5" fmla="*/ 84 h 91"/>
                  <a:gd name="T6" fmla="*/ 2 w 294"/>
                  <a:gd name="T7" fmla="*/ 91 h 91"/>
                  <a:gd name="T8" fmla="*/ 294 w 294"/>
                  <a:gd name="T9" fmla="*/ 8 h 91"/>
                  <a:gd name="T10" fmla="*/ 0 60000 65536"/>
                  <a:gd name="T11" fmla="*/ 0 60000 65536"/>
                  <a:gd name="T12" fmla="*/ 0 60000 65536"/>
                  <a:gd name="T13" fmla="*/ 0 60000 65536"/>
                  <a:gd name="T14" fmla="*/ 0 60000 65536"/>
                  <a:gd name="T15" fmla="*/ 0 w 294"/>
                  <a:gd name="T16" fmla="*/ 0 h 91"/>
                  <a:gd name="T17" fmla="*/ 294 w 294"/>
                  <a:gd name="T18" fmla="*/ 91 h 91"/>
                </a:gdLst>
                <a:ahLst/>
                <a:cxnLst>
                  <a:cxn ang="T10">
                    <a:pos x="T0" y="T1"/>
                  </a:cxn>
                  <a:cxn ang="T11">
                    <a:pos x="T2" y="T3"/>
                  </a:cxn>
                  <a:cxn ang="T12">
                    <a:pos x="T4" y="T5"/>
                  </a:cxn>
                  <a:cxn ang="T13">
                    <a:pos x="T6" y="T7"/>
                  </a:cxn>
                  <a:cxn ang="T14">
                    <a:pos x="T8" y="T9"/>
                  </a:cxn>
                </a:cxnLst>
                <a:rect l="T15" t="T16" r="T17" b="T18"/>
                <a:pathLst>
                  <a:path w="294" h="91">
                    <a:moveTo>
                      <a:pt x="294" y="8"/>
                    </a:moveTo>
                    <a:lnTo>
                      <a:pt x="292" y="0"/>
                    </a:lnTo>
                    <a:lnTo>
                      <a:pt x="0" y="84"/>
                    </a:lnTo>
                    <a:lnTo>
                      <a:pt x="2" y="91"/>
                    </a:lnTo>
                    <a:lnTo>
                      <a:pt x="294" y="8"/>
                    </a:lnTo>
                    <a:close/>
                  </a:path>
                </a:pathLst>
              </a:custGeom>
              <a:solidFill>
                <a:srgbClr val="C195DB"/>
              </a:solidFill>
              <a:ln w="9525">
                <a:noFill/>
                <a:round/>
                <a:headEnd/>
                <a:tailEnd/>
              </a:ln>
            </p:spPr>
            <p:txBody>
              <a:bodyPr/>
              <a:lstStyle/>
              <a:p>
                <a:endParaRPr lang="ru-RU"/>
              </a:p>
            </p:txBody>
          </p:sp>
          <p:sp>
            <p:nvSpPr>
              <p:cNvPr id="163582" name="Freeform 609"/>
              <p:cNvSpPr>
                <a:spLocks/>
              </p:cNvSpPr>
              <p:nvPr/>
            </p:nvSpPr>
            <p:spPr bwMode="auto">
              <a:xfrm>
                <a:off x="1458" y="2645"/>
                <a:ext cx="31" cy="56"/>
              </a:xfrm>
              <a:custGeom>
                <a:avLst/>
                <a:gdLst>
                  <a:gd name="T0" fmla="*/ 31 w 31"/>
                  <a:gd name="T1" fmla="*/ 2 h 56"/>
                  <a:gd name="T2" fmla="*/ 23 w 31"/>
                  <a:gd name="T3" fmla="*/ 0 h 56"/>
                  <a:gd name="T4" fmla="*/ 0 w 31"/>
                  <a:gd name="T5" fmla="*/ 55 h 56"/>
                  <a:gd name="T6" fmla="*/ 8 w 31"/>
                  <a:gd name="T7" fmla="*/ 56 h 56"/>
                  <a:gd name="T8" fmla="*/ 31 w 31"/>
                  <a:gd name="T9" fmla="*/ 2 h 56"/>
                  <a:gd name="T10" fmla="*/ 0 60000 65536"/>
                  <a:gd name="T11" fmla="*/ 0 60000 65536"/>
                  <a:gd name="T12" fmla="*/ 0 60000 65536"/>
                  <a:gd name="T13" fmla="*/ 0 60000 65536"/>
                  <a:gd name="T14" fmla="*/ 0 60000 65536"/>
                  <a:gd name="T15" fmla="*/ 0 w 31"/>
                  <a:gd name="T16" fmla="*/ 0 h 56"/>
                  <a:gd name="T17" fmla="*/ 31 w 31"/>
                  <a:gd name="T18" fmla="*/ 56 h 56"/>
                </a:gdLst>
                <a:ahLst/>
                <a:cxnLst>
                  <a:cxn ang="T10">
                    <a:pos x="T0" y="T1"/>
                  </a:cxn>
                  <a:cxn ang="T11">
                    <a:pos x="T2" y="T3"/>
                  </a:cxn>
                  <a:cxn ang="T12">
                    <a:pos x="T4" y="T5"/>
                  </a:cxn>
                  <a:cxn ang="T13">
                    <a:pos x="T6" y="T7"/>
                  </a:cxn>
                  <a:cxn ang="T14">
                    <a:pos x="T8" y="T9"/>
                  </a:cxn>
                </a:cxnLst>
                <a:rect l="T15" t="T16" r="T17" b="T18"/>
                <a:pathLst>
                  <a:path w="31" h="56">
                    <a:moveTo>
                      <a:pt x="31" y="2"/>
                    </a:moveTo>
                    <a:lnTo>
                      <a:pt x="23" y="0"/>
                    </a:lnTo>
                    <a:lnTo>
                      <a:pt x="0" y="55"/>
                    </a:lnTo>
                    <a:lnTo>
                      <a:pt x="8" y="56"/>
                    </a:lnTo>
                    <a:lnTo>
                      <a:pt x="31" y="2"/>
                    </a:lnTo>
                    <a:close/>
                  </a:path>
                </a:pathLst>
              </a:custGeom>
              <a:solidFill>
                <a:srgbClr val="C195DB"/>
              </a:solidFill>
              <a:ln w="9525">
                <a:noFill/>
                <a:round/>
                <a:headEnd/>
                <a:tailEnd/>
              </a:ln>
            </p:spPr>
            <p:txBody>
              <a:bodyPr/>
              <a:lstStyle/>
              <a:p>
                <a:endParaRPr lang="ru-RU"/>
              </a:p>
            </p:txBody>
          </p:sp>
          <p:sp>
            <p:nvSpPr>
              <p:cNvPr id="163583" name="Freeform 610"/>
              <p:cNvSpPr>
                <a:spLocks/>
              </p:cNvSpPr>
              <p:nvPr/>
            </p:nvSpPr>
            <p:spPr bwMode="auto">
              <a:xfrm>
                <a:off x="1482" y="2644"/>
                <a:ext cx="7" cy="6"/>
              </a:xfrm>
              <a:custGeom>
                <a:avLst/>
                <a:gdLst>
                  <a:gd name="T0" fmla="*/ 3 w 7"/>
                  <a:gd name="T1" fmla="*/ 0 h 6"/>
                  <a:gd name="T2" fmla="*/ 1 w 7"/>
                  <a:gd name="T3" fmla="*/ 0 h 6"/>
                  <a:gd name="T4" fmla="*/ 0 w 7"/>
                  <a:gd name="T5" fmla="*/ 3 h 6"/>
                  <a:gd name="T6" fmla="*/ 7 w 7"/>
                  <a:gd name="T7" fmla="*/ 4 h 6"/>
                  <a:gd name="T8" fmla="*/ 5 w 7"/>
                  <a:gd name="T9" fmla="*/ 6 h 6"/>
                  <a:gd name="T10" fmla="*/ 3 w 7"/>
                  <a:gd name="T11" fmla="*/ 0 h 6"/>
                  <a:gd name="T12" fmla="*/ 0 60000 65536"/>
                  <a:gd name="T13" fmla="*/ 0 60000 65536"/>
                  <a:gd name="T14" fmla="*/ 0 60000 65536"/>
                  <a:gd name="T15" fmla="*/ 0 60000 65536"/>
                  <a:gd name="T16" fmla="*/ 0 60000 65536"/>
                  <a:gd name="T17" fmla="*/ 0 60000 65536"/>
                  <a:gd name="T18" fmla="*/ 0 w 7"/>
                  <a:gd name="T19" fmla="*/ 0 h 6"/>
                  <a:gd name="T20" fmla="*/ 7 w 7"/>
                  <a:gd name="T21" fmla="*/ 6 h 6"/>
                </a:gdLst>
                <a:ahLst/>
                <a:cxnLst>
                  <a:cxn ang="T12">
                    <a:pos x="T0" y="T1"/>
                  </a:cxn>
                  <a:cxn ang="T13">
                    <a:pos x="T2" y="T3"/>
                  </a:cxn>
                  <a:cxn ang="T14">
                    <a:pos x="T4" y="T5"/>
                  </a:cxn>
                  <a:cxn ang="T15">
                    <a:pos x="T6" y="T7"/>
                  </a:cxn>
                  <a:cxn ang="T16">
                    <a:pos x="T8" y="T9"/>
                  </a:cxn>
                  <a:cxn ang="T17">
                    <a:pos x="T10" y="T11"/>
                  </a:cxn>
                </a:cxnLst>
                <a:rect l="T18" t="T19" r="T20" b="T21"/>
                <a:pathLst>
                  <a:path w="7" h="6">
                    <a:moveTo>
                      <a:pt x="3" y="0"/>
                    </a:moveTo>
                    <a:lnTo>
                      <a:pt x="1" y="0"/>
                    </a:lnTo>
                    <a:lnTo>
                      <a:pt x="0" y="3"/>
                    </a:lnTo>
                    <a:lnTo>
                      <a:pt x="7" y="4"/>
                    </a:lnTo>
                    <a:lnTo>
                      <a:pt x="5" y="6"/>
                    </a:lnTo>
                    <a:lnTo>
                      <a:pt x="3" y="0"/>
                    </a:lnTo>
                    <a:close/>
                  </a:path>
                </a:pathLst>
              </a:custGeom>
              <a:solidFill>
                <a:srgbClr val="C195DB"/>
              </a:solidFill>
              <a:ln w="9525">
                <a:noFill/>
                <a:round/>
                <a:headEnd/>
                <a:tailEnd/>
              </a:ln>
            </p:spPr>
            <p:txBody>
              <a:bodyPr/>
              <a:lstStyle/>
              <a:p>
                <a:endParaRPr lang="ru-RU"/>
              </a:p>
            </p:txBody>
          </p:sp>
          <p:sp>
            <p:nvSpPr>
              <p:cNvPr id="163584" name="Freeform 611"/>
              <p:cNvSpPr>
                <a:spLocks/>
              </p:cNvSpPr>
              <p:nvPr/>
            </p:nvSpPr>
            <p:spPr bwMode="auto">
              <a:xfrm>
                <a:off x="1461" y="2698"/>
                <a:ext cx="61" cy="22"/>
              </a:xfrm>
              <a:custGeom>
                <a:avLst/>
                <a:gdLst>
                  <a:gd name="T0" fmla="*/ 3 w 61"/>
                  <a:gd name="T1" fmla="*/ 0 h 22"/>
                  <a:gd name="T2" fmla="*/ 0 w 61"/>
                  <a:gd name="T3" fmla="*/ 6 h 22"/>
                  <a:gd name="T4" fmla="*/ 58 w 61"/>
                  <a:gd name="T5" fmla="*/ 22 h 22"/>
                  <a:gd name="T6" fmla="*/ 61 w 61"/>
                  <a:gd name="T7" fmla="*/ 15 h 22"/>
                  <a:gd name="T8" fmla="*/ 3 w 61"/>
                  <a:gd name="T9" fmla="*/ 0 h 22"/>
                  <a:gd name="T10" fmla="*/ 0 60000 65536"/>
                  <a:gd name="T11" fmla="*/ 0 60000 65536"/>
                  <a:gd name="T12" fmla="*/ 0 60000 65536"/>
                  <a:gd name="T13" fmla="*/ 0 60000 65536"/>
                  <a:gd name="T14" fmla="*/ 0 60000 65536"/>
                  <a:gd name="T15" fmla="*/ 0 w 61"/>
                  <a:gd name="T16" fmla="*/ 0 h 22"/>
                  <a:gd name="T17" fmla="*/ 61 w 61"/>
                  <a:gd name="T18" fmla="*/ 22 h 22"/>
                </a:gdLst>
                <a:ahLst/>
                <a:cxnLst>
                  <a:cxn ang="T10">
                    <a:pos x="T0" y="T1"/>
                  </a:cxn>
                  <a:cxn ang="T11">
                    <a:pos x="T2" y="T3"/>
                  </a:cxn>
                  <a:cxn ang="T12">
                    <a:pos x="T4" y="T5"/>
                  </a:cxn>
                  <a:cxn ang="T13">
                    <a:pos x="T6" y="T7"/>
                  </a:cxn>
                  <a:cxn ang="T14">
                    <a:pos x="T8" y="T9"/>
                  </a:cxn>
                </a:cxnLst>
                <a:rect l="T15" t="T16" r="T17" b="T18"/>
                <a:pathLst>
                  <a:path w="61" h="22">
                    <a:moveTo>
                      <a:pt x="3" y="0"/>
                    </a:moveTo>
                    <a:lnTo>
                      <a:pt x="0" y="6"/>
                    </a:lnTo>
                    <a:lnTo>
                      <a:pt x="58" y="22"/>
                    </a:lnTo>
                    <a:lnTo>
                      <a:pt x="61" y="15"/>
                    </a:lnTo>
                    <a:lnTo>
                      <a:pt x="3" y="0"/>
                    </a:lnTo>
                    <a:close/>
                  </a:path>
                </a:pathLst>
              </a:custGeom>
              <a:solidFill>
                <a:srgbClr val="C195DB"/>
              </a:solidFill>
              <a:ln w="9525">
                <a:noFill/>
                <a:round/>
                <a:headEnd/>
                <a:tailEnd/>
              </a:ln>
            </p:spPr>
            <p:txBody>
              <a:bodyPr/>
              <a:lstStyle/>
              <a:p>
                <a:endParaRPr lang="ru-RU"/>
              </a:p>
            </p:txBody>
          </p:sp>
          <p:sp>
            <p:nvSpPr>
              <p:cNvPr id="163585" name="Freeform 612"/>
              <p:cNvSpPr>
                <a:spLocks/>
              </p:cNvSpPr>
              <p:nvPr/>
            </p:nvSpPr>
            <p:spPr bwMode="auto">
              <a:xfrm>
                <a:off x="1458" y="2697"/>
                <a:ext cx="9" cy="7"/>
              </a:xfrm>
              <a:custGeom>
                <a:avLst/>
                <a:gdLst>
                  <a:gd name="T0" fmla="*/ 1 w 9"/>
                  <a:gd name="T1" fmla="*/ 3 h 7"/>
                  <a:gd name="T2" fmla="*/ 0 w 9"/>
                  <a:gd name="T3" fmla="*/ 5 h 7"/>
                  <a:gd name="T4" fmla="*/ 4 w 9"/>
                  <a:gd name="T5" fmla="*/ 7 h 7"/>
                  <a:gd name="T6" fmla="*/ 7 w 9"/>
                  <a:gd name="T7" fmla="*/ 0 h 7"/>
                  <a:gd name="T8" fmla="*/ 9 w 9"/>
                  <a:gd name="T9" fmla="*/ 4 h 7"/>
                  <a:gd name="T10" fmla="*/ 1 w 9"/>
                  <a:gd name="T11" fmla="*/ 3 h 7"/>
                  <a:gd name="T12" fmla="*/ 0 60000 65536"/>
                  <a:gd name="T13" fmla="*/ 0 60000 65536"/>
                  <a:gd name="T14" fmla="*/ 0 60000 65536"/>
                  <a:gd name="T15" fmla="*/ 0 60000 65536"/>
                  <a:gd name="T16" fmla="*/ 0 60000 65536"/>
                  <a:gd name="T17" fmla="*/ 0 60000 65536"/>
                  <a:gd name="T18" fmla="*/ 0 w 9"/>
                  <a:gd name="T19" fmla="*/ 0 h 7"/>
                  <a:gd name="T20" fmla="*/ 9 w 9"/>
                  <a:gd name="T21" fmla="*/ 7 h 7"/>
                </a:gdLst>
                <a:ahLst/>
                <a:cxnLst>
                  <a:cxn ang="T12">
                    <a:pos x="T0" y="T1"/>
                  </a:cxn>
                  <a:cxn ang="T13">
                    <a:pos x="T2" y="T3"/>
                  </a:cxn>
                  <a:cxn ang="T14">
                    <a:pos x="T4" y="T5"/>
                  </a:cxn>
                  <a:cxn ang="T15">
                    <a:pos x="T6" y="T7"/>
                  </a:cxn>
                  <a:cxn ang="T16">
                    <a:pos x="T8" y="T9"/>
                  </a:cxn>
                  <a:cxn ang="T17">
                    <a:pos x="T10" y="T11"/>
                  </a:cxn>
                </a:cxnLst>
                <a:rect l="T18" t="T19" r="T20" b="T21"/>
                <a:pathLst>
                  <a:path w="9" h="7">
                    <a:moveTo>
                      <a:pt x="1" y="3"/>
                    </a:moveTo>
                    <a:lnTo>
                      <a:pt x="0" y="5"/>
                    </a:lnTo>
                    <a:lnTo>
                      <a:pt x="4" y="7"/>
                    </a:lnTo>
                    <a:lnTo>
                      <a:pt x="7" y="0"/>
                    </a:lnTo>
                    <a:lnTo>
                      <a:pt x="9" y="4"/>
                    </a:lnTo>
                    <a:lnTo>
                      <a:pt x="1" y="3"/>
                    </a:lnTo>
                    <a:close/>
                  </a:path>
                </a:pathLst>
              </a:custGeom>
              <a:solidFill>
                <a:srgbClr val="C195DB"/>
              </a:solidFill>
              <a:ln w="9525">
                <a:noFill/>
                <a:round/>
                <a:headEnd/>
                <a:tailEnd/>
              </a:ln>
            </p:spPr>
            <p:txBody>
              <a:bodyPr/>
              <a:lstStyle/>
              <a:p>
                <a:endParaRPr lang="ru-RU"/>
              </a:p>
            </p:txBody>
          </p:sp>
          <p:sp>
            <p:nvSpPr>
              <p:cNvPr id="163586" name="Freeform 613"/>
              <p:cNvSpPr>
                <a:spLocks/>
              </p:cNvSpPr>
              <p:nvPr/>
            </p:nvSpPr>
            <p:spPr bwMode="auto">
              <a:xfrm>
                <a:off x="1518" y="2604"/>
                <a:ext cx="278" cy="116"/>
              </a:xfrm>
              <a:custGeom>
                <a:avLst/>
                <a:gdLst>
                  <a:gd name="T0" fmla="*/ 0 w 278"/>
                  <a:gd name="T1" fmla="*/ 109 h 116"/>
                  <a:gd name="T2" fmla="*/ 2 w 278"/>
                  <a:gd name="T3" fmla="*/ 116 h 116"/>
                  <a:gd name="T4" fmla="*/ 278 w 278"/>
                  <a:gd name="T5" fmla="*/ 7 h 116"/>
                  <a:gd name="T6" fmla="*/ 275 w 278"/>
                  <a:gd name="T7" fmla="*/ 0 h 116"/>
                  <a:gd name="T8" fmla="*/ 0 w 278"/>
                  <a:gd name="T9" fmla="*/ 109 h 116"/>
                  <a:gd name="T10" fmla="*/ 0 60000 65536"/>
                  <a:gd name="T11" fmla="*/ 0 60000 65536"/>
                  <a:gd name="T12" fmla="*/ 0 60000 65536"/>
                  <a:gd name="T13" fmla="*/ 0 60000 65536"/>
                  <a:gd name="T14" fmla="*/ 0 60000 65536"/>
                  <a:gd name="T15" fmla="*/ 0 w 278"/>
                  <a:gd name="T16" fmla="*/ 0 h 116"/>
                  <a:gd name="T17" fmla="*/ 278 w 278"/>
                  <a:gd name="T18" fmla="*/ 116 h 116"/>
                </a:gdLst>
                <a:ahLst/>
                <a:cxnLst>
                  <a:cxn ang="T10">
                    <a:pos x="T0" y="T1"/>
                  </a:cxn>
                  <a:cxn ang="T11">
                    <a:pos x="T2" y="T3"/>
                  </a:cxn>
                  <a:cxn ang="T12">
                    <a:pos x="T4" y="T5"/>
                  </a:cxn>
                  <a:cxn ang="T13">
                    <a:pos x="T6" y="T7"/>
                  </a:cxn>
                  <a:cxn ang="T14">
                    <a:pos x="T8" y="T9"/>
                  </a:cxn>
                </a:cxnLst>
                <a:rect l="T15" t="T16" r="T17" b="T18"/>
                <a:pathLst>
                  <a:path w="278" h="116">
                    <a:moveTo>
                      <a:pt x="0" y="109"/>
                    </a:moveTo>
                    <a:lnTo>
                      <a:pt x="2" y="116"/>
                    </a:lnTo>
                    <a:lnTo>
                      <a:pt x="278" y="7"/>
                    </a:lnTo>
                    <a:lnTo>
                      <a:pt x="275" y="0"/>
                    </a:lnTo>
                    <a:lnTo>
                      <a:pt x="0" y="109"/>
                    </a:lnTo>
                    <a:close/>
                  </a:path>
                </a:pathLst>
              </a:custGeom>
              <a:solidFill>
                <a:srgbClr val="C195DB"/>
              </a:solidFill>
              <a:ln w="9525">
                <a:noFill/>
                <a:round/>
                <a:headEnd/>
                <a:tailEnd/>
              </a:ln>
            </p:spPr>
            <p:txBody>
              <a:bodyPr/>
              <a:lstStyle/>
              <a:p>
                <a:endParaRPr lang="ru-RU"/>
              </a:p>
            </p:txBody>
          </p:sp>
          <p:sp>
            <p:nvSpPr>
              <p:cNvPr id="163587" name="Freeform 614"/>
              <p:cNvSpPr>
                <a:spLocks/>
              </p:cNvSpPr>
              <p:nvPr/>
            </p:nvSpPr>
            <p:spPr bwMode="auto">
              <a:xfrm>
                <a:off x="1517" y="2713"/>
                <a:ext cx="5" cy="7"/>
              </a:xfrm>
              <a:custGeom>
                <a:avLst/>
                <a:gdLst>
                  <a:gd name="T0" fmla="*/ 0 w 5"/>
                  <a:gd name="T1" fmla="*/ 7 h 7"/>
                  <a:gd name="T2" fmla="*/ 2 w 5"/>
                  <a:gd name="T3" fmla="*/ 7 h 7"/>
                  <a:gd name="T4" fmla="*/ 5 w 5"/>
                  <a:gd name="T5" fmla="*/ 7 h 7"/>
                  <a:gd name="T6" fmla="*/ 0 w 5"/>
                  <a:gd name="T7" fmla="*/ 0 h 7"/>
                  <a:gd name="T8" fmla="*/ 5 w 5"/>
                  <a:gd name="T9" fmla="*/ 0 h 7"/>
                  <a:gd name="T10" fmla="*/ 0 w 5"/>
                  <a:gd name="T11" fmla="*/ 7 h 7"/>
                  <a:gd name="T12" fmla="*/ 0 60000 65536"/>
                  <a:gd name="T13" fmla="*/ 0 60000 65536"/>
                  <a:gd name="T14" fmla="*/ 0 60000 65536"/>
                  <a:gd name="T15" fmla="*/ 0 60000 65536"/>
                  <a:gd name="T16" fmla="*/ 0 60000 65536"/>
                  <a:gd name="T17" fmla="*/ 0 60000 65536"/>
                  <a:gd name="T18" fmla="*/ 0 w 5"/>
                  <a:gd name="T19" fmla="*/ 0 h 7"/>
                  <a:gd name="T20" fmla="*/ 5 w 5"/>
                  <a:gd name="T21" fmla="*/ 7 h 7"/>
                </a:gdLst>
                <a:ahLst/>
                <a:cxnLst>
                  <a:cxn ang="T12">
                    <a:pos x="T0" y="T1"/>
                  </a:cxn>
                  <a:cxn ang="T13">
                    <a:pos x="T2" y="T3"/>
                  </a:cxn>
                  <a:cxn ang="T14">
                    <a:pos x="T4" y="T5"/>
                  </a:cxn>
                  <a:cxn ang="T15">
                    <a:pos x="T6" y="T7"/>
                  </a:cxn>
                  <a:cxn ang="T16">
                    <a:pos x="T8" y="T9"/>
                  </a:cxn>
                  <a:cxn ang="T17">
                    <a:pos x="T10" y="T11"/>
                  </a:cxn>
                </a:cxnLst>
                <a:rect l="T18" t="T19" r="T20" b="T21"/>
                <a:pathLst>
                  <a:path w="5" h="7">
                    <a:moveTo>
                      <a:pt x="0" y="7"/>
                    </a:moveTo>
                    <a:lnTo>
                      <a:pt x="2" y="7"/>
                    </a:lnTo>
                    <a:lnTo>
                      <a:pt x="5" y="7"/>
                    </a:lnTo>
                    <a:lnTo>
                      <a:pt x="0" y="0"/>
                    </a:lnTo>
                    <a:lnTo>
                      <a:pt x="5" y="0"/>
                    </a:lnTo>
                    <a:lnTo>
                      <a:pt x="0" y="7"/>
                    </a:lnTo>
                    <a:close/>
                  </a:path>
                </a:pathLst>
              </a:custGeom>
              <a:solidFill>
                <a:srgbClr val="C195DB"/>
              </a:solidFill>
              <a:ln w="9525">
                <a:noFill/>
                <a:round/>
                <a:headEnd/>
                <a:tailEnd/>
              </a:ln>
            </p:spPr>
            <p:txBody>
              <a:bodyPr/>
              <a:lstStyle/>
              <a:p>
                <a:endParaRPr lang="ru-RU"/>
              </a:p>
            </p:txBody>
          </p:sp>
          <p:sp>
            <p:nvSpPr>
              <p:cNvPr id="163588" name="Freeform 615"/>
              <p:cNvSpPr>
                <a:spLocks/>
              </p:cNvSpPr>
              <p:nvPr/>
            </p:nvSpPr>
            <p:spPr bwMode="auto">
              <a:xfrm>
                <a:off x="1776" y="2561"/>
                <a:ext cx="24" cy="49"/>
              </a:xfrm>
              <a:custGeom>
                <a:avLst/>
                <a:gdLst>
                  <a:gd name="T0" fmla="*/ 17 w 24"/>
                  <a:gd name="T1" fmla="*/ 49 h 49"/>
                  <a:gd name="T2" fmla="*/ 24 w 24"/>
                  <a:gd name="T3" fmla="*/ 44 h 49"/>
                  <a:gd name="T4" fmla="*/ 6 w 24"/>
                  <a:gd name="T5" fmla="*/ 0 h 49"/>
                  <a:gd name="T6" fmla="*/ 0 w 24"/>
                  <a:gd name="T7" fmla="*/ 4 h 49"/>
                  <a:gd name="T8" fmla="*/ 17 w 24"/>
                  <a:gd name="T9" fmla="*/ 49 h 49"/>
                  <a:gd name="T10" fmla="*/ 0 60000 65536"/>
                  <a:gd name="T11" fmla="*/ 0 60000 65536"/>
                  <a:gd name="T12" fmla="*/ 0 60000 65536"/>
                  <a:gd name="T13" fmla="*/ 0 60000 65536"/>
                  <a:gd name="T14" fmla="*/ 0 60000 65536"/>
                  <a:gd name="T15" fmla="*/ 0 w 24"/>
                  <a:gd name="T16" fmla="*/ 0 h 49"/>
                  <a:gd name="T17" fmla="*/ 24 w 24"/>
                  <a:gd name="T18" fmla="*/ 49 h 49"/>
                </a:gdLst>
                <a:ahLst/>
                <a:cxnLst>
                  <a:cxn ang="T10">
                    <a:pos x="T0" y="T1"/>
                  </a:cxn>
                  <a:cxn ang="T11">
                    <a:pos x="T2" y="T3"/>
                  </a:cxn>
                  <a:cxn ang="T12">
                    <a:pos x="T4" y="T5"/>
                  </a:cxn>
                  <a:cxn ang="T13">
                    <a:pos x="T6" y="T7"/>
                  </a:cxn>
                  <a:cxn ang="T14">
                    <a:pos x="T8" y="T9"/>
                  </a:cxn>
                </a:cxnLst>
                <a:rect l="T15" t="T16" r="T17" b="T18"/>
                <a:pathLst>
                  <a:path w="24" h="49">
                    <a:moveTo>
                      <a:pt x="17" y="49"/>
                    </a:moveTo>
                    <a:lnTo>
                      <a:pt x="24" y="44"/>
                    </a:lnTo>
                    <a:lnTo>
                      <a:pt x="6" y="0"/>
                    </a:lnTo>
                    <a:lnTo>
                      <a:pt x="0" y="4"/>
                    </a:lnTo>
                    <a:lnTo>
                      <a:pt x="17" y="49"/>
                    </a:lnTo>
                    <a:close/>
                  </a:path>
                </a:pathLst>
              </a:custGeom>
              <a:solidFill>
                <a:srgbClr val="C195DB"/>
              </a:solidFill>
              <a:ln w="9525">
                <a:noFill/>
                <a:round/>
                <a:headEnd/>
                <a:tailEnd/>
              </a:ln>
            </p:spPr>
            <p:txBody>
              <a:bodyPr/>
              <a:lstStyle/>
              <a:p>
                <a:endParaRPr lang="ru-RU"/>
              </a:p>
            </p:txBody>
          </p:sp>
          <p:sp>
            <p:nvSpPr>
              <p:cNvPr id="163589" name="Freeform 616"/>
              <p:cNvSpPr>
                <a:spLocks/>
              </p:cNvSpPr>
              <p:nvPr/>
            </p:nvSpPr>
            <p:spPr bwMode="auto">
              <a:xfrm>
                <a:off x="1792" y="2605"/>
                <a:ext cx="9" cy="6"/>
              </a:xfrm>
              <a:custGeom>
                <a:avLst/>
                <a:gdLst>
                  <a:gd name="T0" fmla="*/ 6 w 9"/>
                  <a:gd name="T1" fmla="*/ 6 h 6"/>
                  <a:gd name="T2" fmla="*/ 9 w 9"/>
                  <a:gd name="T3" fmla="*/ 4 h 6"/>
                  <a:gd name="T4" fmla="*/ 7 w 9"/>
                  <a:gd name="T5" fmla="*/ 0 h 6"/>
                  <a:gd name="T6" fmla="*/ 0 w 9"/>
                  <a:gd name="T7" fmla="*/ 4 h 6"/>
                  <a:gd name="T8" fmla="*/ 2 w 9"/>
                  <a:gd name="T9" fmla="*/ 0 h 6"/>
                  <a:gd name="T10" fmla="*/ 6 w 9"/>
                  <a:gd name="T11" fmla="*/ 6 h 6"/>
                  <a:gd name="T12" fmla="*/ 0 60000 65536"/>
                  <a:gd name="T13" fmla="*/ 0 60000 65536"/>
                  <a:gd name="T14" fmla="*/ 0 60000 65536"/>
                  <a:gd name="T15" fmla="*/ 0 60000 65536"/>
                  <a:gd name="T16" fmla="*/ 0 60000 65536"/>
                  <a:gd name="T17" fmla="*/ 0 60000 65536"/>
                  <a:gd name="T18" fmla="*/ 0 w 9"/>
                  <a:gd name="T19" fmla="*/ 0 h 6"/>
                  <a:gd name="T20" fmla="*/ 9 w 9"/>
                  <a:gd name="T21" fmla="*/ 6 h 6"/>
                </a:gdLst>
                <a:ahLst/>
                <a:cxnLst>
                  <a:cxn ang="T12">
                    <a:pos x="T0" y="T1"/>
                  </a:cxn>
                  <a:cxn ang="T13">
                    <a:pos x="T2" y="T3"/>
                  </a:cxn>
                  <a:cxn ang="T14">
                    <a:pos x="T4" y="T5"/>
                  </a:cxn>
                  <a:cxn ang="T15">
                    <a:pos x="T6" y="T7"/>
                  </a:cxn>
                  <a:cxn ang="T16">
                    <a:pos x="T8" y="T9"/>
                  </a:cxn>
                  <a:cxn ang="T17">
                    <a:pos x="T10" y="T11"/>
                  </a:cxn>
                </a:cxnLst>
                <a:rect l="T18" t="T19" r="T20" b="T21"/>
                <a:pathLst>
                  <a:path w="9" h="6">
                    <a:moveTo>
                      <a:pt x="6" y="6"/>
                    </a:moveTo>
                    <a:lnTo>
                      <a:pt x="9" y="4"/>
                    </a:lnTo>
                    <a:lnTo>
                      <a:pt x="7" y="0"/>
                    </a:lnTo>
                    <a:lnTo>
                      <a:pt x="0" y="4"/>
                    </a:lnTo>
                    <a:lnTo>
                      <a:pt x="2" y="0"/>
                    </a:lnTo>
                    <a:lnTo>
                      <a:pt x="6" y="6"/>
                    </a:lnTo>
                    <a:close/>
                  </a:path>
                </a:pathLst>
              </a:custGeom>
              <a:solidFill>
                <a:srgbClr val="C195DB"/>
              </a:solidFill>
              <a:ln w="9525">
                <a:noFill/>
                <a:round/>
                <a:headEnd/>
                <a:tailEnd/>
              </a:ln>
            </p:spPr>
            <p:txBody>
              <a:bodyPr/>
              <a:lstStyle/>
              <a:p>
                <a:endParaRPr lang="ru-RU"/>
              </a:p>
            </p:txBody>
          </p:sp>
          <p:sp>
            <p:nvSpPr>
              <p:cNvPr id="163590" name="Freeform 617"/>
              <p:cNvSpPr>
                <a:spLocks/>
              </p:cNvSpPr>
              <p:nvPr/>
            </p:nvSpPr>
            <p:spPr bwMode="auto">
              <a:xfrm>
                <a:off x="1774" y="2557"/>
                <a:ext cx="8" cy="9"/>
              </a:xfrm>
              <a:custGeom>
                <a:avLst/>
                <a:gdLst>
                  <a:gd name="T0" fmla="*/ 8 w 8"/>
                  <a:gd name="T1" fmla="*/ 3 h 9"/>
                  <a:gd name="T2" fmla="*/ 6 w 8"/>
                  <a:gd name="T3" fmla="*/ 0 h 9"/>
                  <a:gd name="T4" fmla="*/ 2 w 8"/>
                  <a:gd name="T5" fmla="*/ 2 h 9"/>
                  <a:gd name="T6" fmla="*/ 5 w 8"/>
                  <a:gd name="T7" fmla="*/ 9 h 9"/>
                  <a:gd name="T8" fmla="*/ 0 w 8"/>
                  <a:gd name="T9" fmla="*/ 7 h 9"/>
                  <a:gd name="T10" fmla="*/ 8 w 8"/>
                  <a:gd name="T11" fmla="*/ 3 h 9"/>
                  <a:gd name="T12" fmla="*/ 0 60000 65536"/>
                  <a:gd name="T13" fmla="*/ 0 60000 65536"/>
                  <a:gd name="T14" fmla="*/ 0 60000 65536"/>
                  <a:gd name="T15" fmla="*/ 0 60000 65536"/>
                  <a:gd name="T16" fmla="*/ 0 60000 65536"/>
                  <a:gd name="T17" fmla="*/ 0 60000 65536"/>
                  <a:gd name="T18" fmla="*/ 0 w 8"/>
                  <a:gd name="T19" fmla="*/ 0 h 9"/>
                  <a:gd name="T20" fmla="*/ 8 w 8"/>
                  <a:gd name="T21" fmla="*/ 9 h 9"/>
                </a:gdLst>
                <a:ahLst/>
                <a:cxnLst>
                  <a:cxn ang="T12">
                    <a:pos x="T0" y="T1"/>
                  </a:cxn>
                  <a:cxn ang="T13">
                    <a:pos x="T2" y="T3"/>
                  </a:cxn>
                  <a:cxn ang="T14">
                    <a:pos x="T4" y="T5"/>
                  </a:cxn>
                  <a:cxn ang="T15">
                    <a:pos x="T6" y="T7"/>
                  </a:cxn>
                  <a:cxn ang="T16">
                    <a:pos x="T8" y="T9"/>
                  </a:cxn>
                  <a:cxn ang="T17">
                    <a:pos x="T10" y="T11"/>
                  </a:cxn>
                </a:cxnLst>
                <a:rect l="T18" t="T19" r="T20" b="T21"/>
                <a:pathLst>
                  <a:path w="8" h="9">
                    <a:moveTo>
                      <a:pt x="8" y="3"/>
                    </a:moveTo>
                    <a:lnTo>
                      <a:pt x="6" y="0"/>
                    </a:lnTo>
                    <a:lnTo>
                      <a:pt x="2" y="2"/>
                    </a:lnTo>
                    <a:lnTo>
                      <a:pt x="5" y="9"/>
                    </a:lnTo>
                    <a:lnTo>
                      <a:pt x="0" y="7"/>
                    </a:lnTo>
                    <a:lnTo>
                      <a:pt x="8" y="3"/>
                    </a:lnTo>
                    <a:close/>
                  </a:path>
                </a:pathLst>
              </a:custGeom>
              <a:solidFill>
                <a:srgbClr val="C195DB"/>
              </a:solidFill>
              <a:ln w="9525">
                <a:noFill/>
                <a:round/>
                <a:headEnd/>
                <a:tailEnd/>
              </a:ln>
            </p:spPr>
            <p:txBody>
              <a:bodyPr/>
              <a:lstStyle/>
              <a:p>
                <a:endParaRPr lang="ru-RU"/>
              </a:p>
            </p:txBody>
          </p:sp>
          <p:sp>
            <p:nvSpPr>
              <p:cNvPr id="163591" name="Freeform 618"/>
              <p:cNvSpPr>
                <a:spLocks/>
              </p:cNvSpPr>
              <p:nvPr/>
            </p:nvSpPr>
            <p:spPr bwMode="auto">
              <a:xfrm>
                <a:off x="1482" y="2647"/>
                <a:ext cx="40" cy="71"/>
              </a:xfrm>
              <a:custGeom>
                <a:avLst/>
                <a:gdLst>
                  <a:gd name="T0" fmla="*/ 8 w 40"/>
                  <a:gd name="T1" fmla="*/ 0 h 71"/>
                  <a:gd name="T2" fmla="*/ 0 w 40"/>
                  <a:gd name="T3" fmla="*/ 2 h 71"/>
                  <a:gd name="T4" fmla="*/ 32 w 40"/>
                  <a:gd name="T5" fmla="*/ 71 h 71"/>
                  <a:gd name="T6" fmla="*/ 40 w 40"/>
                  <a:gd name="T7" fmla="*/ 69 h 71"/>
                  <a:gd name="T8" fmla="*/ 8 w 40"/>
                  <a:gd name="T9" fmla="*/ 0 h 71"/>
                  <a:gd name="T10" fmla="*/ 0 60000 65536"/>
                  <a:gd name="T11" fmla="*/ 0 60000 65536"/>
                  <a:gd name="T12" fmla="*/ 0 60000 65536"/>
                  <a:gd name="T13" fmla="*/ 0 60000 65536"/>
                  <a:gd name="T14" fmla="*/ 0 60000 65536"/>
                  <a:gd name="T15" fmla="*/ 0 w 40"/>
                  <a:gd name="T16" fmla="*/ 0 h 71"/>
                  <a:gd name="T17" fmla="*/ 40 w 40"/>
                  <a:gd name="T18" fmla="*/ 71 h 71"/>
                </a:gdLst>
                <a:ahLst/>
                <a:cxnLst>
                  <a:cxn ang="T10">
                    <a:pos x="T0" y="T1"/>
                  </a:cxn>
                  <a:cxn ang="T11">
                    <a:pos x="T2" y="T3"/>
                  </a:cxn>
                  <a:cxn ang="T12">
                    <a:pos x="T4" y="T5"/>
                  </a:cxn>
                  <a:cxn ang="T13">
                    <a:pos x="T6" y="T7"/>
                  </a:cxn>
                  <a:cxn ang="T14">
                    <a:pos x="T8" y="T9"/>
                  </a:cxn>
                </a:cxnLst>
                <a:rect l="T15" t="T16" r="T17" b="T18"/>
                <a:pathLst>
                  <a:path w="40" h="71">
                    <a:moveTo>
                      <a:pt x="8" y="0"/>
                    </a:moveTo>
                    <a:lnTo>
                      <a:pt x="0" y="2"/>
                    </a:lnTo>
                    <a:lnTo>
                      <a:pt x="32" y="71"/>
                    </a:lnTo>
                    <a:lnTo>
                      <a:pt x="40" y="69"/>
                    </a:lnTo>
                    <a:lnTo>
                      <a:pt x="8" y="0"/>
                    </a:lnTo>
                    <a:close/>
                  </a:path>
                </a:pathLst>
              </a:custGeom>
              <a:solidFill>
                <a:srgbClr val="C195DB"/>
              </a:solidFill>
              <a:ln w="9525">
                <a:noFill/>
                <a:round/>
                <a:headEnd/>
                <a:tailEnd/>
              </a:ln>
            </p:spPr>
            <p:txBody>
              <a:bodyPr/>
              <a:lstStyle/>
              <a:p>
                <a:endParaRPr lang="ru-RU"/>
              </a:p>
            </p:txBody>
          </p:sp>
          <p:sp>
            <p:nvSpPr>
              <p:cNvPr id="163592" name="Freeform 619"/>
              <p:cNvSpPr>
                <a:spLocks/>
              </p:cNvSpPr>
              <p:nvPr/>
            </p:nvSpPr>
            <p:spPr bwMode="auto">
              <a:xfrm>
                <a:off x="2025" y="3135"/>
                <a:ext cx="227" cy="269"/>
              </a:xfrm>
              <a:custGeom>
                <a:avLst/>
                <a:gdLst>
                  <a:gd name="T0" fmla="*/ 179 w 227"/>
                  <a:gd name="T1" fmla="*/ 0 h 269"/>
                  <a:gd name="T2" fmla="*/ 227 w 227"/>
                  <a:gd name="T3" fmla="*/ 31 h 269"/>
                  <a:gd name="T4" fmla="*/ 68 w 227"/>
                  <a:gd name="T5" fmla="*/ 264 h 269"/>
                  <a:gd name="T6" fmla="*/ 11 w 227"/>
                  <a:gd name="T7" fmla="*/ 269 h 269"/>
                  <a:gd name="T8" fmla="*/ 0 w 227"/>
                  <a:gd name="T9" fmla="*/ 212 h 269"/>
                  <a:gd name="T10" fmla="*/ 179 w 227"/>
                  <a:gd name="T11" fmla="*/ 0 h 269"/>
                  <a:gd name="T12" fmla="*/ 0 60000 65536"/>
                  <a:gd name="T13" fmla="*/ 0 60000 65536"/>
                  <a:gd name="T14" fmla="*/ 0 60000 65536"/>
                  <a:gd name="T15" fmla="*/ 0 60000 65536"/>
                  <a:gd name="T16" fmla="*/ 0 60000 65536"/>
                  <a:gd name="T17" fmla="*/ 0 60000 65536"/>
                  <a:gd name="T18" fmla="*/ 0 w 227"/>
                  <a:gd name="T19" fmla="*/ 0 h 269"/>
                  <a:gd name="T20" fmla="*/ 227 w 227"/>
                  <a:gd name="T21" fmla="*/ 269 h 269"/>
                </a:gdLst>
                <a:ahLst/>
                <a:cxnLst>
                  <a:cxn ang="T12">
                    <a:pos x="T0" y="T1"/>
                  </a:cxn>
                  <a:cxn ang="T13">
                    <a:pos x="T2" y="T3"/>
                  </a:cxn>
                  <a:cxn ang="T14">
                    <a:pos x="T4" y="T5"/>
                  </a:cxn>
                  <a:cxn ang="T15">
                    <a:pos x="T6" y="T7"/>
                  </a:cxn>
                  <a:cxn ang="T16">
                    <a:pos x="T8" y="T9"/>
                  </a:cxn>
                  <a:cxn ang="T17">
                    <a:pos x="T10" y="T11"/>
                  </a:cxn>
                </a:cxnLst>
                <a:rect l="T18" t="T19" r="T20" b="T21"/>
                <a:pathLst>
                  <a:path w="227" h="269">
                    <a:moveTo>
                      <a:pt x="179" y="0"/>
                    </a:moveTo>
                    <a:lnTo>
                      <a:pt x="227" y="31"/>
                    </a:lnTo>
                    <a:lnTo>
                      <a:pt x="68" y="264"/>
                    </a:lnTo>
                    <a:lnTo>
                      <a:pt x="11" y="269"/>
                    </a:lnTo>
                    <a:lnTo>
                      <a:pt x="0" y="212"/>
                    </a:lnTo>
                    <a:lnTo>
                      <a:pt x="179" y="0"/>
                    </a:lnTo>
                    <a:close/>
                  </a:path>
                </a:pathLst>
              </a:custGeom>
              <a:solidFill>
                <a:srgbClr val="844CD6"/>
              </a:solidFill>
              <a:ln w="9525">
                <a:noFill/>
                <a:round/>
                <a:headEnd/>
                <a:tailEnd/>
              </a:ln>
            </p:spPr>
            <p:txBody>
              <a:bodyPr/>
              <a:lstStyle/>
              <a:p>
                <a:endParaRPr lang="ru-RU"/>
              </a:p>
            </p:txBody>
          </p:sp>
        </p:grpSp>
        <p:grpSp>
          <p:nvGrpSpPr>
            <p:cNvPr id="22547" name="Group 620"/>
            <p:cNvGrpSpPr>
              <a:grpSpLocks/>
            </p:cNvGrpSpPr>
            <p:nvPr/>
          </p:nvGrpSpPr>
          <p:grpSpPr bwMode="auto">
            <a:xfrm>
              <a:off x="2017" y="2640"/>
              <a:ext cx="2321" cy="1081"/>
              <a:chOff x="2017" y="2640"/>
              <a:chExt cx="2321" cy="1081"/>
            </a:xfrm>
          </p:grpSpPr>
          <p:sp>
            <p:nvSpPr>
              <p:cNvPr id="163193" name="Freeform 621"/>
              <p:cNvSpPr>
                <a:spLocks/>
              </p:cNvSpPr>
              <p:nvPr/>
            </p:nvSpPr>
            <p:spPr bwMode="auto">
              <a:xfrm>
                <a:off x="2198" y="3134"/>
                <a:ext cx="51" cy="37"/>
              </a:xfrm>
              <a:custGeom>
                <a:avLst/>
                <a:gdLst>
                  <a:gd name="T0" fmla="*/ 5 w 51"/>
                  <a:gd name="T1" fmla="*/ 0 h 37"/>
                  <a:gd name="T2" fmla="*/ 0 w 51"/>
                  <a:gd name="T3" fmla="*/ 5 h 37"/>
                  <a:gd name="T4" fmla="*/ 46 w 51"/>
                  <a:gd name="T5" fmla="*/ 37 h 37"/>
                  <a:gd name="T6" fmla="*/ 51 w 51"/>
                  <a:gd name="T7" fmla="*/ 31 h 37"/>
                  <a:gd name="T8" fmla="*/ 5 w 51"/>
                  <a:gd name="T9" fmla="*/ 0 h 37"/>
                  <a:gd name="T10" fmla="*/ 0 60000 65536"/>
                  <a:gd name="T11" fmla="*/ 0 60000 65536"/>
                  <a:gd name="T12" fmla="*/ 0 60000 65536"/>
                  <a:gd name="T13" fmla="*/ 0 60000 65536"/>
                  <a:gd name="T14" fmla="*/ 0 60000 65536"/>
                  <a:gd name="T15" fmla="*/ 0 w 51"/>
                  <a:gd name="T16" fmla="*/ 0 h 37"/>
                  <a:gd name="T17" fmla="*/ 51 w 51"/>
                  <a:gd name="T18" fmla="*/ 37 h 37"/>
                </a:gdLst>
                <a:ahLst/>
                <a:cxnLst>
                  <a:cxn ang="T10">
                    <a:pos x="T0" y="T1"/>
                  </a:cxn>
                  <a:cxn ang="T11">
                    <a:pos x="T2" y="T3"/>
                  </a:cxn>
                  <a:cxn ang="T12">
                    <a:pos x="T4" y="T5"/>
                  </a:cxn>
                  <a:cxn ang="T13">
                    <a:pos x="T6" y="T7"/>
                  </a:cxn>
                  <a:cxn ang="T14">
                    <a:pos x="T8" y="T9"/>
                  </a:cxn>
                </a:cxnLst>
                <a:rect l="T15" t="T16" r="T17" b="T18"/>
                <a:pathLst>
                  <a:path w="51" h="37">
                    <a:moveTo>
                      <a:pt x="5" y="0"/>
                    </a:moveTo>
                    <a:lnTo>
                      <a:pt x="0" y="5"/>
                    </a:lnTo>
                    <a:lnTo>
                      <a:pt x="46" y="37"/>
                    </a:lnTo>
                    <a:lnTo>
                      <a:pt x="51" y="31"/>
                    </a:lnTo>
                    <a:lnTo>
                      <a:pt x="5" y="0"/>
                    </a:lnTo>
                    <a:close/>
                  </a:path>
                </a:pathLst>
              </a:custGeom>
              <a:solidFill>
                <a:srgbClr val="C195DB"/>
              </a:solidFill>
              <a:ln w="9525">
                <a:noFill/>
                <a:round/>
                <a:headEnd/>
                <a:tailEnd/>
              </a:ln>
            </p:spPr>
            <p:txBody>
              <a:bodyPr/>
              <a:lstStyle/>
              <a:p>
                <a:endParaRPr lang="ru-RU"/>
              </a:p>
            </p:txBody>
          </p:sp>
          <p:sp>
            <p:nvSpPr>
              <p:cNvPr id="163194" name="Freeform 622"/>
              <p:cNvSpPr>
                <a:spLocks/>
              </p:cNvSpPr>
              <p:nvPr/>
            </p:nvSpPr>
            <p:spPr bwMode="auto">
              <a:xfrm>
                <a:off x="2086" y="3164"/>
                <a:ext cx="166" cy="238"/>
              </a:xfrm>
              <a:custGeom>
                <a:avLst/>
                <a:gdLst>
                  <a:gd name="T0" fmla="*/ 166 w 166"/>
                  <a:gd name="T1" fmla="*/ 4 h 238"/>
                  <a:gd name="T2" fmla="*/ 159 w 166"/>
                  <a:gd name="T3" fmla="*/ 0 h 238"/>
                  <a:gd name="T4" fmla="*/ 0 w 166"/>
                  <a:gd name="T5" fmla="*/ 233 h 238"/>
                  <a:gd name="T6" fmla="*/ 7 w 166"/>
                  <a:gd name="T7" fmla="*/ 238 h 238"/>
                  <a:gd name="T8" fmla="*/ 166 w 166"/>
                  <a:gd name="T9" fmla="*/ 4 h 238"/>
                  <a:gd name="T10" fmla="*/ 0 60000 65536"/>
                  <a:gd name="T11" fmla="*/ 0 60000 65536"/>
                  <a:gd name="T12" fmla="*/ 0 60000 65536"/>
                  <a:gd name="T13" fmla="*/ 0 60000 65536"/>
                  <a:gd name="T14" fmla="*/ 0 60000 65536"/>
                  <a:gd name="T15" fmla="*/ 0 w 166"/>
                  <a:gd name="T16" fmla="*/ 0 h 238"/>
                  <a:gd name="T17" fmla="*/ 166 w 166"/>
                  <a:gd name="T18" fmla="*/ 238 h 238"/>
                </a:gdLst>
                <a:ahLst/>
                <a:cxnLst>
                  <a:cxn ang="T10">
                    <a:pos x="T0" y="T1"/>
                  </a:cxn>
                  <a:cxn ang="T11">
                    <a:pos x="T2" y="T3"/>
                  </a:cxn>
                  <a:cxn ang="T12">
                    <a:pos x="T4" y="T5"/>
                  </a:cxn>
                  <a:cxn ang="T13">
                    <a:pos x="T6" y="T7"/>
                  </a:cxn>
                  <a:cxn ang="T14">
                    <a:pos x="T8" y="T9"/>
                  </a:cxn>
                </a:cxnLst>
                <a:rect l="T15" t="T16" r="T17" b="T18"/>
                <a:pathLst>
                  <a:path w="166" h="238">
                    <a:moveTo>
                      <a:pt x="166" y="4"/>
                    </a:moveTo>
                    <a:lnTo>
                      <a:pt x="159" y="0"/>
                    </a:lnTo>
                    <a:lnTo>
                      <a:pt x="0" y="233"/>
                    </a:lnTo>
                    <a:lnTo>
                      <a:pt x="7" y="238"/>
                    </a:lnTo>
                    <a:lnTo>
                      <a:pt x="166" y="4"/>
                    </a:lnTo>
                    <a:close/>
                  </a:path>
                </a:pathLst>
              </a:custGeom>
              <a:solidFill>
                <a:srgbClr val="C195DB"/>
              </a:solidFill>
              <a:ln w="9525">
                <a:noFill/>
                <a:round/>
                <a:headEnd/>
                <a:tailEnd/>
              </a:ln>
            </p:spPr>
            <p:txBody>
              <a:bodyPr/>
              <a:lstStyle/>
              <a:p>
                <a:endParaRPr lang="ru-RU"/>
              </a:p>
            </p:txBody>
          </p:sp>
          <p:sp>
            <p:nvSpPr>
              <p:cNvPr id="163195" name="Freeform 623"/>
              <p:cNvSpPr>
                <a:spLocks/>
              </p:cNvSpPr>
              <p:nvPr/>
            </p:nvSpPr>
            <p:spPr bwMode="auto">
              <a:xfrm>
                <a:off x="2244" y="3162"/>
                <a:ext cx="9" cy="7"/>
              </a:xfrm>
              <a:custGeom>
                <a:avLst/>
                <a:gdLst>
                  <a:gd name="T0" fmla="*/ 6 w 9"/>
                  <a:gd name="T1" fmla="*/ 0 h 7"/>
                  <a:gd name="T2" fmla="*/ 9 w 9"/>
                  <a:gd name="T3" fmla="*/ 2 h 7"/>
                  <a:gd name="T4" fmla="*/ 7 w 9"/>
                  <a:gd name="T5" fmla="*/ 5 h 7"/>
                  <a:gd name="T6" fmla="*/ 0 w 9"/>
                  <a:gd name="T7" fmla="*/ 0 h 7"/>
                  <a:gd name="T8" fmla="*/ 0 w 9"/>
                  <a:gd name="T9" fmla="*/ 7 h 7"/>
                  <a:gd name="T10" fmla="*/ 6 w 9"/>
                  <a:gd name="T11" fmla="*/ 0 h 7"/>
                  <a:gd name="T12" fmla="*/ 0 60000 65536"/>
                  <a:gd name="T13" fmla="*/ 0 60000 65536"/>
                  <a:gd name="T14" fmla="*/ 0 60000 65536"/>
                  <a:gd name="T15" fmla="*/ 0 60000 65536"/>
                  <a:gd name="T16" fmla="*/ 0 60000 65536"/>
                  <a:gd name="T17" fmla="*/ 0 60000 65536"/>
                  <a:gd name="T18" fmla="*/ 0 w 9"/>
                  <a:gd name="T19" fmla="*/ 0 h 7"/>
                  <a:gd name="T20" fmla="*/ 9 w 9"/>
                  <a:gd name="T21" fmla="*/ 7 h 7"/>
                </a:gdLst>
                <a:ahLst/>
                <a:cxnLst>
                  <a:cxn ang="T12">
                    <a:pos x="T0" y="T1"/>
                  </a:cxn>
                  <a:cxn ang="T13">
                    <a:pos x="T2" y="T3"/>
                  </a:cxn>
                  <a:cxn ang="T14">
                    <a:pos x="T4" y="T5"/>
                  </a:cxn>
                  <a:cxn ang="T15">
                    <a:pos x="T6" y="T7"/>
                  </a:cxn>
                  <a:cxn ang="T16">
                    <a:pos x="T8" y="T9"/>
                  </a:cxn>
                  <a:cxn ang="T17">
                    <a:pos x="T10" y="T11"/>
                  </a:cxn>
                </a:cxnLst>
                <a:rect l="T18" t="T19" r="T20" b="T21"/>
                <a:pathLst>
                  <a:path w="9" h="7">
                    <a:moveTo>
                      <a:pt x="6" y="0"/>
                    </a:moveTo>
                    <a:lnTo>
                      <a:pt x="9" y="2"/>
                    </a:lnTo>
                    <a:lnTo>
                      <a:pt x="7" y="5"/>
                    </a:lnTo>
                    <a:lnTo>
                      <a:pt x="0" y="0"/>
                    </a:lnTo>
                    <a:lnTo>
                      <a:pt x="0" y="7"/>
                    </a:lnTo>
                    <a:lnTo>
                      <a:pt x="6" y="0"/>
                    </a:lnTo>
                    <a:close/>
                  </a:path>
                </a:pathLst>
              </a:custGeom>
              <a:solidFill>
                <a:srgbClr val="C195DB"/>
              </a:solidFill>
              <a:ln w="9525">
                <a:noFill/>
                <a:round/>
                <a:headEnd/>
                <a:tailEnd/>
              </a:ln>
            </p:spPr>
            <p:txBody>
              <a:bodyPr/>
              <a:lstStyle/>
              <a:p>
                <a:endParaRPr lang="ru-RU"/>
              </a:p>
            </p:txBody>
          </p:sp>
          <p:sp>
            <p:nvSpPr>
              <p:cNvPr id="163196" name="Freeform 624"/>
              <p:cNvSpPr>
                <a:spLocks/>
              </p:cNvSpPr>
              <p:nvPr/>
            </p:nvSpPr>
            <p:spPr bwMode="auto">
              <a:xfrm>
                <a:off x="2034" y="3397"/>
                <a:ext cx="56" cy="12"/>
              </a:xfrm>
              <a:custGeom>
                <a:avLst/>
                <a:gdLst>
                  <a:gd name="T0" fmla="*/ 56 w 56"/>
                  <a:gd name="T1" fmla="*/ 8 h 12"/>
                  <a:gd name="T2" fmla="*/ 56 w 56"/>
                  <a:gd name="T3" fmla="*/ 0 h 12"/>
                  <a:gd name="T4" fmla="*/ 0 w 56"/>
                  <a:gd name="T5" fmla="*/ 4 h 12"/>
                  <a:gd name="T6" fmla="*/ 0 w 56"/>
                  <a:gd name="T7" fmla="*/ 12 h 12"/>
                  <a:gd name="T8" fmla="*/ 56 w 56"/>
                  <a:gd name="T9" fmla="*/ 8 h 12"/>
                  <a:gd name="T10" fmla="*/ 0 60000 65536"/>
                  <a:gd name="T11" fmla="*/ 0 60000 65536"/>
                  <a:gd name="T12" fmla="*/ 0 60000 65536"/>
                  <a:gd name="T13" fmla="*/ 0 60000 65536"/>
                  <a:gd name="T14" fmla="*/ 0 60000 65536"/>
                  <a:gd name="T15" fmla="*/ 0 w 56"/>
                  <a:gd name="T16" fmla="*/ 0 h 12"/>
                  <a:gd name="T17" fmla="*/ 56 w 56"/>
                  <a:gd name="T18" fmla="*/ 12 h 12"/>
                </a:gdLst>
                <a:ahLst/>
                <a:cxnLst>
                  <a:cxn ang="T10">
                    <a:pos x="T0" y="T1"/>
                  </a:cxn>
                  <a:cxn ang="T11">
                    <a:pos x="T2" y="T3"/>
                  </a:cxn>
                  <a:cxn ang="T12">
                    <a:pos x="T4" y="T5"/>
                  </a:cxn>
                  <a:cxn ang="T13">
                    <a:pos x="T6" y="T7"/>
                  </a:cxn>
                  <a:cxn ang="T14">
                    <a:pos x="T8" y="T9"/>
                  </a:cxn>
                </a:cxnLst>
                <a:rect l="T15" t="T16" r="T17" b="T18"/>
                <a:pathLst>
                  <a:path w="56" h="12">
                    <a:moveTo>
                      <a:pt x="56" y="8"/>
                    </a:moveTo>
                    <a:lnTo>
                      <a:pt x="56" y="0"/>
                    </a:lnTo>
                    <a:lnTo>
                      <a:pt x="0" y="4"/>
                    </a:lnTo>
                    <a:lnTo>
                      <a:pt x="0" y="12"/>
                    </a:lnTo>
                    <a:lnTo>
                      <a:pt x="56" y="8"/>
                    </a:lnTo>
                    <a:close/>
                  </a:path>
                </a:pathLst>
              </a:custGeom>
              <a:solidFill>
                <a:srgbClr val="C195DB"/>
              </a:solidFill>
              <a:ln w="9525">
                <a:noFill/>
                <a:round/>
                <a:headEnd/>
                <a:tailEnd/>
              </a:ln>
            </p:spPr>
            <p:txBody>
              <a:bodyPr/>
              <a:lstStyle/>
              <a:p>
                <a:endParaRPr lang="ru-RU"/>
              </a:p>
            </p:txBody>
          </p:sp>
          <p:sp>
            <p:nvSpPr>
              <p:cNvPr id="163197" name="Freeform 625"/>
              <p:cNvSpPr>
                <a:spLocks/>
              </p:cNvSpPr>
              <p:nvPr/>
            </p:nvSpPr>
            <p:spPr bwMode="auto">
              <a:xfrm>
                <a:off x="2086" y="3397"/>
                <a:ext cx="7" cy="7"/>
              </a:xfrm>
              <a:custGeom>
                <a:avLst/>
                <a:gdLst>
                  <a:gd name="T0" fmla="*/ 7 w 7"/>
                  <a:gd name="T1" fmla="*/ 5 h 7"/>
                  <a:gd name="T2" fmla="*/ 6 w 7"/>
                  <a:gd name="T3" fmla="*/ 7 h 7"/>
                  <a:gd name="T4" fmla="*/ 4 w 7"/>
                  <a:gd name="T5" fmla="*/ 7 h 7"/>
                  <a:gd name="T6" fmla="*/ 4 w 7"/>
                  <a:gd name="T7" fmla="*/ 0 h 7"/>
                  <a:gd name="T8" fmla="*/ 0 w 7"/>
                  <a:gd name="T9" fmla="*/ 1 h 7"/>
                  <a:gd name="T10" fmla="*/ 7 w 7"/>
                  <a:gd name="T11" fmla="*/ 5 h 7"/>
                  <a:gd name="T12" fmla="*/ 0 60000 65536"/>
                  <a:gd name="T13" fmla="*/ 0 60000 65536"/>
                  <a:gd name="T14" fmla="*/ 0 60000 65536"/>
                  <a:gd name="T15" fmla="*/ 0 60000 65536"/>
                  <a:gd name="T16" fmla="*/ 0 60000 65536"/>
                  <a:gd name="T17" fmla="*/ 0 60000 65536"/>
                  <a:gd name="T18" fmla="*/ 0 w 7"/>
                  <a:gd name="T19" fmla="*/ 0 h 7"/>
                  <a:gd name="T20" fmla="*/ 7 w 7"/>
                  <a:gd name="T21" fmla="*/ 7 h 7"/>
                </a:gdLst>
                <a:ahLst/>
                <a:cxnLst>
                  <a:cxn ang="T12">
                    <a:pos x="T0" y="T1"/>
                  </a:cxn>
                  <a:cxn ang="T13">
                    <a:pos x="T2" y="T3"/>
                  </a:cxn>
                  <a:cxn ang="T14">
                    <a:pos x="T4" y="T5"/>
                  </a:cxn>
                  <a:cxn ang="T15">
                    <a:pos x="T6" y="T7"/>
                  </a:cxn>
                  <a:cxn ang="T16">
                    <a:pos x="T8" y="T9"/>
                  </a:cxn>
                  <a:cxn ang="T17">
                    <a:pos x="T10" y="T11"/>
                  </a:cxn>
                </a:cxnLst>
                <a:rect l="T18" t="T19" r="T20" b="T21"/>
                <a:pathLst>
                  <a:path w="7" h="7">
                    <a:moveTo>
                      <a:pt x="7" y="5"/>
                    </a:moveTo>
                    <a:lnTo>
                      <a:pt x="6" y="7"/>
                    </a:lnTo>
                    <a:lnTo>
                      <a:pt x="4" y="7"/>
                    </a:lnTo>
                    <a:lnTo>
                      <a:pt x="4" y="0"/>
                    </a:lnTo>
                    <a:lnTo>
                      <a:pt x="0" y="1"/>
                    </a:lnTo>
                    <a:lnTo>
                      <a:pt x="7" y="5"/>
                    </a:lnTo>
                    <a:close/>
                  </a:path>
                </a:pathLst>
              </a:custGeom>
              <a:solidFill>
                <a:srgbClr val="C195DB"/>
              </a:solidFill>
              <a:ln w="9525">
                <a:noFill/>
                <a:round/>
                <a:headEnd/>
                <a:tailEnd/>
              </a:ln>
            </p:spPr>
            <p:txBody>
              <a:bodyPr/>
              <a:lstStyle/>
              <a:p>
                <a:endParaRPr lang="ru-RU"/>
              </a:p>
            </p:txBody>
          </p:sp>
          <p:sp>
            <p:nvSpPr>
              <p:cNvPr id="163198" name="Freeform 626"/>
              <p:cNvSpPr>
                <a:spLocks/>
              </p:cNvSpPr>
              <p:nvPr/>
            </p:nvSpPr>
            <p:spPr bwMode="auto">
              <a:xfrm>
                <a:off x="2020" y="3348"/>
                <a:ext cx="18" cy="59"/>
              </a:xfrm>
              <a:custGeom>
                <a:avLst/>
                <a:gdLst>
                  <a:gd name="T0" fmla="*/ 12 w 18"/>
                  <a:gd name="T1" fmla="*/ 59 h 59"/>
                  <a:gd name="T2" fmla="*/ 18 w 18"/>
                  <a:gd name="T3" fmla="*/ 57 h 59"/>
                  <a:gd name="T4" fmla="*/ 7 w 18"/>
                  <a:gd name="T5" fmla="*/ 0 h 59"/>
                  <a:gd name="T6" fmla="*/ 0 w 18"/>
                  <a:gd name="T7" fmla="*/ 4 h 59"/>
                  <a:gd name="T8" fmla="*/ 12 w 18"/>
                  <a:gd name="T9" fmla="*/ 59 h 59"/>
                  <a:gd name="T10" fmla="*/ 0 60000 65536"/>
                  <a:gd name="T11" fmla="*/ 0 60000 65536"/>
                  <a:gd name="T12" fmla="*/ 0 60000 65536"/>
                  <a:gd name="T13" fmla="*/ 0 60000 65536"/>
                  <a:gd name="T14" fmla="*/ 0 60000 65536"/>
                  <a:gd name="T15" fmla="*/ 0 w 18"/>
                  <a:gd name="T16" fmla="*/ 0 h 59"/>
                  <a:gd name="T17" fmla="*/ 18 w 18"/>
                  <a:gd name="T18" fmla="*/ 59 h 59"/>
                </a:gdLst>
                <a:ahLst/>
                <a:cxnLst>
                  <a:cxn ang="T10">
                    <a:pos x="T0" y="T1"/>
                  </a:cxn>
                  <a:cxn ang="T11">
                    <a:pos x="T2" y="T3"/>
                  </a:cxn>
                  <a:cxn ang="T12">
                    <a:pos x="T4" y="T5"/>
                  </a:cxn>
                  <a:cxn ang="T13">
                    <a:pos x="T6" y="T7"/>
                  </a:cxn>
                  <a:cxn ang="T14">
                    <a:pos x="T8" y="T9"/>
                  </a:cxn>
                </a:cxnLst>
                <a:rect l="T15" t="T16" r="T17" b="T18"/>
                <a:pathLst>
                  <a:path w="18" h="59">
                    <a:moveTo>
                      <a:pt x="12" y="59"/>
                    </a:moveTo>
                    <a:lnTo>
                      <a:pt x="18" y="57"/>
                    </a:lnTo>
                    <a:lnTo>
                      <a:pt x="7" y="0"/>
                    </a:lnTo>
                    <a:lnTo>
                      <a:pt x="0" y="4"/>
                    </a:lnTo>
                    <a:lnTo>
                      <a:pt x="12" y="59"/>
                    </a:lnTo>
                    <a:close/>
                  </a:path>
                </a:pathLst>
              </a:custGeom>
              <a:solidFill>
                <a:srgbClr val="C195DB"/>
              </a:solidFill>
              <a:ln w="9525">
                <a:noFill/>
                <a:round/>
                <a:headEnd/>
                <a:tailEnd/>
              </a:ln>
            </p:spPr>
            <p:txBody>
              <a:bodyPr/>
              <a:lstStyle/>
              <a:p>
                <a:endParaRPr lang="ru-RU"/>
              </a:p>
            </p:txBody>
          </p:sp>
          <p:sp>
            <p:nvSpPr>
              <p:cNvPr id="163199" name="Freeform 627"/>
              <p:cNvSpPr>
                <a:spLocks/>
              </p:cNvSpPr>
              <p:nvPr/>
            </p:nvSpPr>
            <p:spPr bwMode="auto">
              <a:xfrm>
                <a:off x="2029" y="3402"/>
                <a:ext cx="8" cy="7"/>
              </a:xfrm>
              <a:custGeom>
                <a:avLst/>
                <a:gdLst>
                  <a:gd name="T0" fmla="*/ 5 w 8"/>
                  <a:gd name="T1" fmla="*/ 7 h 7"/>
                  <a:gd name="T2" fmla="*/ 0 w 8"/>
                  <a:gd name="T3" fmla="*/ 7 h 7"/>
                  <a:gd name="T4" fmla="*/ 0 w 8"/>
                  <a:gd name="T5" fmla="*/ 5 h 7"/>
                  <a:gd name="T6" fmla="*/ 8 w 8"/>
                  <a:gd name="T7" fmla="*/ 3 h 7"/>
                  <a:gd name="T8" fmla="*/ 5 w 8"/>
                  <a:gd name="T9" fmla="*/ 0 h 7"/>
                  <a:gd name="T10" fmla="*/ 5 w 8"/>
                  <a:gd name="T11" fmla="*/ 7 h 7"/>
                  <a:gd name="T12" fmla="*/ 0 60000 65536"/>
                  <a:gd name="T13" fmla="*/ 0 60000 65536"/>
                  <a:gd name="T14" fmla="*/ 0 60000 65536"/>
                  <a:gd name="T15" fmla="*/ 0 60000 65536"/>
                  <a:gd name="T16" fmla="*/ 0 60000 65536"/>
                  <a:gd name="T17" fmla="*/ 0 60000 65536"/>
                  <a:gd name="T18" fmla="*/ 0 w 8"/>
                  <a:gd name="T19" fmla="*/ 0 h 7"/>
                  <a:gd name="T20" fmla="*/ 8 w 8"/>
                  <a:gd name="T21" fmla="*/ 7 h 7"/>
                </a:gdLst>
                <a:ahLst/>
                <a:cxnLst>
                  <a:cxn ang="T12">
                    <a:pos x="T0" y="T1"/>
                  </a:cxn>
                  <a:cxn ang="T13">
                    <a:pos x="T2" y="T3"/>
                  </a:cxn>
                  <a:cxn ang="T14">
                    <a:pos x="T4" y="T5"/>
                  </a:cxn>
                  <a:cxn ang="T15">
                    <a:pos x="T6" y="T7"/>
                  </a:cxn>
                  <a:cxn ang="T16">
                    <a:pos x="T8" y="T9"/>
                  </a:cxn>
                  <a:cxn ang="T17">
                    <a:pos x="T10" y="T11"/>
                  </a:cxn>
                </a:cxnLst>
                <a:rect l="T18" t="T19" r="T20" b="T21"/>
                <a:pathLst>
                  <a:path w="8" h="7">
                    <a:moveTo>
                      <a:pt x="5" y="7"/>
                    </a:moveTo>
                    <a:lnTo>
                      <a:pt x="0" y="7"/>
                    </a:lnTo>
                    <a:lnTo>
                      <a:pt x="0" y="5"/>
                    </a:lnTo>
                    <a:lnTo>
                      <a:pt x="8" y="3"/>
                    </a:lnTo>
                    <a:lnTo>
                      <a:pt x="5" y="0"/>
                    </a:lnTo>
                    <a:lnTo>
                      <a:pt x="5" y="7"/>
                    </a:lnTo>
                    <a:close/>
                  </a:path>
                </a:pathLst>
              </a:custGeom>
              <a:solidFill>
                <a:srgbClr val="C195DB"/>
              </a:solidFill>
              <a:ln w="9525">
                <a:noFill/>
                <a:round/>
                <a:headEnd/>
                <a:tailEnd/>
              </a:ln>
            </p:spPr>
            <p:txBody>
              <a:bodyPr/>
              <a:lstStyle/>
              <a:p>
                <a:endParaRPr lang="ru-RU"/>
              </a:p>
            </p:txBody>
          </p:sp>
          <p:sp>
            <p:nvSpPr>
              <p:cNvPr id="163200" name="Freeform 628"/>
              <p:cNvSpPr>
                <a:spLocks/>
              </p:cNvSpPr>
              <p:nvPr/>
            </p:nvSpPr>
            <p:spPr bwMode="auto">
              <a:xfrm>
                <a:off x="2019" y="3133"/>
                <a:ext cx="183" cy="219"/>
              </a:xfrm>
              <a:custGeom>
                <a:avLst/>
                <a:gdLst>
                  <a:gd name="T0" fmla="*/ 0 w 183"/>
                  <a:gd name="T1" fmla="*/ 214 h 219"/>
                  <a:gd name="T2" fmla="*/ 6 w 183"/>
                  <a:gd name="T3" fmla="*/ 219 h 219"/>
                  <a:gd name="T4" fmla="*/ 183 w 183"/>
                  <a:gd name="T5" fmla="*/ 5 h 219"/>
                  <a:gd name="T6" fmla="*/ 177 w 183"/>
                  <a:gd name="T7" fmla="*/ 0 h 219"/>
                  <a:gd name="T8" fmla="*/ 0 w 183"/>
                  <a:gd name="T9" fmla="*/ 214 h 219"/>
                  <a:gd name="T10" fmla="*/ 0 60000 65536"/>
                  <a:gd name="T11" fmla="*/ 0 60000 65536"/>
                  <a:gd name="T12" fmla="*/ 0 60000 65536"/>
                  <a:gd name="T13" fmla="*/ 0 60000 65536"/>
                  <a:gd name="T14" fmla="*/ 0 60000 65536"/>
                  <a:gd name="T15" fmla="*/ 0 w 183"/>
                  <a:gd name="T16" fmla="*/ 0 h 219"/>
                  <a:gd name="T17" fmla="*/ 183 w 183"/>
                  <a:gd name="T18" fmla="*/ 219 h 219"/>
                </a:gdLst>
                <a:ahLst/>
                <a:cxnLst>
                  <a:cxn ang="T10">
                    <a:pos x="T0" y="T1"/>
                  </a:cxn>
                  <a:cxn ang="T11">
                    <a:pos x="T2" y="T3"/>
                  </a:cxn>
                  <a:cxn ang="T12">
                    <a:pos x="T4" y="T5"/>
                  </a:cxn>
                  <a:cxn ang="T13">
                    <a:pos x="T6" y="T7"/>
                  </a:cxn>
                  <a:cxn ang="T14">
                    <a:pos x="T8" y="T9"/>
                  </a:cxn>
                </a:cxnLst>
                <a:rect l="T15" t="T16" r="T17" b="T18"/>
                <a:pathLst>
                  <a:path w="183" h="219">
                    <a:moveTo>
                      <a:pt x="0" y="214"/>
                    </a:moveTo>
                    <a:lnTo>
                      <a:pt x="6" y="219"/>
                    </a:lnTo>
                    <a:lnTo>
                      <a:pt x="183" y="5"/>
                    </a:lnTo>
                    <a:lnTo>
                      <a:pt x="177" y="0"/>
                    </a:lnTo>
                    <a:lnTo>
                      <a:pt x="0" y="214"/>
                    </a:lnTo>
                    <a:close/>
                  </a:path>
                </a:pathLst>
              </a:custGeom>
              <a:solidFill>
                <a:srgbClr val="C195DB"/>
              </a:solidFill>
              <a:ln w="9525">
                <a:noFill/>
                <a:round/>
                <a:headEnd/>
                <a:tailEnd/>
              </a:ln>
            </p:spPr>
            <p:txBody>
              <a:bodyPr/>
              <a:lstStyle/>
              <a:p>
                <a:endParaRPr lang="ru-RU"/>
              </a:p>
            </p:txBody>
          </p:sp>
          <p:sp>
            <p:nvSpPr>
              <p:cNvPr id="163201" name="Freeform 629"/>
              <p:cNvSpPr>
                <a:spLocks/>
              </p:cNvSpPr>
              <p:nvPr/>
            </p:nvSpPr>
            <p:spPr bwMode="auto">
              <a:xfrm>
                <a:off x="2020" y="3346"/>
                <a:ext cx="6" cy="5"/>
              </a:xfrm>
              <a:custGeom>
                <a:avLst/>
                <a:gdLst>
                  <a:gd name="T0" fmla="*/ 0 w 6"/>
                  <a:gd name="T1" fmla="*/ 5 h 5"/>
                  <a:gd name="T2" fmla="*/ 0 w 6"/>
                  <a:gd name="T3" fmla="*/ 1 h 5"/>
                  <a:gd name="T4" fmla="*/ 0 w 6"/>
                  <a:gd name="T5" fmla="*/ 0 h 5"/>
                  <a:gd name="T6" fmla="*/ 6 w 6"/>
                  <a:gd name="T7" fmla="*/ 5 h 5"/>
                  <a:gd name="T8" fmla="*/ 6 w 6"/>
                  <a:gd name="T9" fmla="*/ 1 h 5"/>
                  <a:gd name="T10" fmla="*/ 0 w 6"/>
                  <a:gd name="T11" fmla="*/ 5 h 5"/>
                  <a:gd name="T12" fmla="*/ 0 60000 65536"/>
                  <a:gd name="T13" fmla="*/ 0 60000 65536"/>
                  <a:gd name="T14" fmla="*/ 0 60000 65536"/>
                  <a:gd name="T15" fmla="*/ 0 60000 65536"/>
                  <a:gd name="T16" fmla="*/ 0 60000 65536"/>
                  <a:gd name="T17" fmla="*/ 0 60000 65536"/>
                  <a:gd name="T18" fmla="*/ 0 w 6"/>
                  <a:gd name="T19" fmla="*/ 0 h 5"/>
                  <a:gd name="T20" fmla="*/ 6 w 6"/>
                  <a:gd name="T21" fmla="*/ 5 h 5"/>
                </a:gdLst>
                <a:ahLst/>
                <a:cxnLst>
                  <a:cxn ang="T12">
                    <a:pos x="T0" y="T1"/>
                  </a:cxn>
                  <a:cxn ang="T13">
                    <a:pos x="T2" y="T3"/>
                  </a:cxn>
                  <a:cxn ang="T14">
                    <a:pos x="T4" y="T5"/>
                  </a:cxn>
                  <a:cxn ang="T15">
                    <a:pos x="T6" y="T7"/>
                  </a:cxn>
                  <a:cxn ang="T16">
                    <a:pos x="T8" y="T9"/>
                  </a:cxn>
                  <a:cxn ang="T17">
                    <a:pos x="T10" y="T11"/>
                  </a:cxn>
                </a:cxnLst>
                <a:rect l="T18" t="T19" r="T20" b="T21"/>
                <a:pathLst>
                  <a:path w="6" h="5">
                    <a:moveTo>
                      <a:pt x="0" y="5"/>
                    </a:moveTo>
                    <a:lnTo>
                      <a:pt x="0" y="1"/>
                    </a:lnTo>
                    <a:lnTo>
                      <a:pt x="0" y="0"/>
                    </a:lnTo>
                    <a:lnTo>
                      <a:pt x="6" y="5"/>
                    </a:lnTo>
                    <a:lnTo>
                      <a:pt x="6" y="1"/>
                    </a:lnTo>
                    <a:lnTo>
                      <a:pt x="0" y="5"/>
                    </a:lnTo>
                    <a:close/>
                  </a:path>
                </a:pathLst>
              </a:custGeom>
              <a:solidFill>
                <a:srgbClr val="C195DB"/>
              </a:solidFill>
              <a:ln w="9525">
                <a:noFill/>
                <a:round/>
                <a:headEnd/>
                <a:tailEnd/>
              </a:ln>
            </p:spPr>
            <p:txBody>
              <a:bodyPr/>
              <a:lstStyle/>
              <a:p>
                <a:endParaRPr lang="ru-RU"/>
              </a:p>
            </p:txBody>
          </p:sp>
          <p:sp>
            <p:nvSpPr>
              <p:cNvPr id="163202" name="Freeform 630"/>
              <p:cNvSpPr>
                <a:spLocks/>
              </p:cNvSpPr>
              <p:nvPr/>
            </p:nvSpPr>
            <p:spPr bwMode="auto">
              <a:xfrm>
                <a:off x="2196" y="3132"/>
                <a:ext cx="5" cy="8"/>
              </a:xfrm>
              <a:custGeom>
                <a:avLst/>
                <a:gdLst>
                  <a:gd name="T0" fmla="*/ 0 w 5"/>
                  <a:gd name="T1" fmla="*/ 2 h 8"/>
                  <a:gd name="T2" fmla="*/ 2 w 5"/>
                  <a:gd name="T3" fmla="*/ 0 h 8"/>
                  <a:gd name="T4" fmla="*/ 4 w 5"/>
                  <a:gd name="T5" fmla="*/ 2 h 8"/>
                  <a:gd name="T6" fmla="*/ 0 w 5"/>
                  <a:gd name="T7" fmla="*/ 8 h 8"/>
                  <a:gd name="T8" fmla="*/ 5 w 5"/>
                  <a:gd name="T9" fmla="*/ 7 h 8"/>
                  <a:gd name="T10" fmla="*/ 0 w 5"/>
                  <a:gd name="T11" fmla="*/ 2 h 8"/>
                  <a:gd name="T12" fmla="*/ 0 60000 65536"/>
                  <a:gd name="T13" fmla="*/ 0 60000 65536"/>
                  <a:gd name="T14" fmla="*/ 0 60000 65536"/>
                  <a:gd name="T15" fmla="*/ 0 60000 65536"/>
                  <a:gd name="T16" fmla="*/ 0 60000 65536"/>
                  <a:gd name="T17" fmla="*/ 0 60000 65536"/>
                  <a:gd name="T18" fmla="*/ 0 w 5"/>
                  <a:gd name="T19" fmla="*/ 0 h 8"/>
                  <a:gd name="T20" fmla="*/ 5 w 5"/>
                  <a:gd name="T21" fmla="*/ 8 h 8"/>
                </a:gdLst>
                <a:ahLst/>
                <a:cxnLst>
                  <a:cxn ang="T12">
                    <a:pos x="T0" y="T1"/>
                  </a:cxn>
                  <a:cxn ang="T13">
                    <a:pos x="T2" y="T3"/>
                  </a:cxn>
                  <a:cxn ang="T14">
                    <a:pos x="T4" y="T5"/>
                  </a:cxn>
                  <a:cxn ang="T15">
                    <a:pos x="T6" y="T7"/>
                  </a:cxn>
                  <a:cxn ang="T16">
                    <a:pos x="T8" y="T9"/>
                  </a:cxn>
                  <a:cxn ang="T17">
                    <a:pos x="T10" y="T11"/>
                  </a:cxn>
                </a:cxnLst>
                <a:rect l="T18" t="T19" r="T20" b="T21"/>
                <a:pathLst>
                  <a:path w="5" h="8">
                    <a:moveTo>
                      <a:pt x="0" y="2"/>
                    </a:moveTo>
                    <a:lnTo>
                      <a:pt x="2" y="0"/>
                    </a:lnTo>
                    <a:lnTo>
                      <a:pt x="4" y="2"/>
                    </a:lnTo>
                    <a:lnTo>
                      <a:pt x="0" y="8"/>
                    </a:lnTo>
                    <a:lnTo>
                      <a:pt x="5" y="7"/>
                    </a:lnTo>
                    <a:lnTo>
                      <a:pt x="0" y="2"/>
                    </a:lnTo>
                    <a:close/>
                  </a:path>
                </a:pathLst>
              </a:custGeom>
              <a:solidFill>
                <a:srgbClr val="C195DB"/>
              </a:solidFill>
              <a:ln w="9525">
                <a:noFill/>
                <a:round/>
                <a:headEnd/>
                <a:tailEnd/>
              </a:ln>
            </p:spPr>
            <p:txBody>
              <a:bodyPr/>
              <a:lstStyle/>
              <a:p>
                <a:endParaRPr lang="ru-RU"/>
              </a:p>
            </p:txBody>
          </p:sp>
          <p:sp>
            <p:nvSpPr>
              <p:cNvPr id="163203" name="Freeform 631"/>
              <p:cNvSpPr>
                <a:spLocks/>
              </p:cNvSpPr>
              <p:nvPr/>
            </p:nvSpPr>
            <p:spPr bwMode="auto">
              <a:xfrm>
                <a:off x="2017" y="3345"/>
                <a:ext cx="76" cy="57"/>
              </a:xfrm>
              <a:custGeom>
                <a:avLst/>
                <a:gdLst>
                  <a:gd name="T0" fmla="*/ 7 w 76"/>
                  <a:gd name="T1" fmla="*/ 0 h 57"/>
                  <a:gd name="T2" fmla="*/ 0 w 76"/>
                  <a:gd name="T3" fmla="*/ 4 h 57"/>
                  <a:gd name="T4" fmla="*/ 70 w 76"/>
                  <a:gd name="T5" fmla="*/ 57 h 57"/>
                  <a:gd name="T6" fmla="*/ 76 w 76"/>
                  <a:gd name="T7" fmla="*/ 52 h 57"/>
                  <a:gd name="T8" fmla="*/ 7 w 76"/>
                  <a:gd name="T9" fmla="*/ 0 h 57"/>
                  <a:gd name="T10" fmla="*/ 0 60000 65536"/>
                  <a:gd name="T11" fmla="*/ 0 60000 65536"/>
                  <a:gd name="T12" fmla="*/ 0 60000 65536"/>
                  <a:gd name="T13" fmla="*/ 0 60000 65536"/>
                  <a:gd name="T14" fmla="*/ 0 60000 65536"/>
                  <a:gd name="T15" fmla="*/ 0 w 76"/>
                  <a:gd name="T16" fmla="*/ 0 h 57"/>
                  <a:gd name="T17" fmla="*/ 76 w 76"/>
                  <a:gd name="T18" fmla="*/ 57 h 57"/>
                </a:gdLst>
                <a:ahLst/>
                <a:cxnLst>
                  <a:cxn ang="T10">
                    <a:pos x="T0" y="T1"/>
                  </a:cxn>
                  <a:cxn ang="T11">
                    <a:pos x="T2" y="T3"/>
                  </a:cxn>
                  <a:cxn ang="T12">
                    <a:pos x="T4" y="T5"/>
                  </a:cxn>
                  <a:cxn ang="T13">
                    <a:pos x="T6" y="T7"/>
                  </a:cxn>
                  <a:cxn ang="T14">
                    <a:pos x="T8" y="T9"/>
                  </a:cxn>
                </a:cxnLst>
                <a:rect l="T15" t="T16" r="T17" b="T18"/>
                <a:pathLst>
                  <a:path w="76" h="57">
                    <a:moveTo>
                      <a:pt x="7" y="0"/>
                    </a:moveTo>
                    <a:lnTo>
                      <a:pt x="0" y="4"/>
                    </a:lnTo>
                    <a:lnTo>
                      <a:pt x="70" y="57"/>
                    </a:lnTo>
                    <a:lnTo>
                      <a:pt x="76" y="52"/>
                    </a:lnTo>
                    <a:lnTo>
                      <a:pt x="7" y="0"/>
                    </a:lnTo>
                    <a:close/>
                  </a:path>
                </a:pathLst>
              </a:custGeom>
              <a:solidFill>
                <a:srgbClr val="C195DB"/>
              </a:solidFill>
              <a:ln w="9525">
                <a:noFill/>
                <a:round/>
                <a:headEnd/>
                <a:tailEnd/>
              </a:ln>
            </p:spPr>
            <p:txBody>
              <a:bodyPr/>
              <a:lstStyle/>
              <a:p>
                <a:endParaRPr lang="ru-RU"/>
              </a:p>
            </p:txBody>
          </p:sp>
          <p:sp>
            <p:nvSpPr>
              <p:cNvPr id="163204" name="Freeform 632"/>
              <p:cNvSpPr>
                <a:spLocks/>
              </p:cNvSpPr>
              <p:nvPr/>
            </p:nvSpPr>
            <p:spPr bwMode="auto">
              <a:xfrm>
                <a:off x="2247" y="3230"/>
                <a:ext cx="187" cy="292"/>
              </a:xfrm>
              <a:custGeom>
                <a:avLst/>
                <a:gdLst>
                  <a:gd name="T0" fmla="*/ 132 w 187"/>
                  <a:gd name="T1" fmla="*/ 0 h 292"/>
                  <a:gd name="T2" fmla="*/ 187 w 187"/>
                  <a:gd name="T3" fmla="*/ 22 h 292"/>
                  <a:gd name="T4" fmla="*/ 76 w 187"/>
                  <a:gd name="T5" fmla="*/ 274 h 292"/>
                  <a:gd name="T6" fmla="*/ 17 w 187"/>
                  <a:gd name="T7" fmla="*/ 292 h 292"/>
                  <a:gd name="T8" fmla="*/ 0 w 187"/>
                  <a:gd name="T9" fmla="*/ 242 h 292"/>
                  <a:gd name="T10" fmla="*/ 132 w 187"/>
                  <a:gd name="T11" fmla="*/ 0 h 292"/>
                  <a:gd name="T12" fmla="*/ 0 60000 65536"/>
                  <a:gd name="T13" fmla="*/ 0 60000 65536"/>
                  <a:gd name="T14" fmla="*/ 0 60000 65536"/>
                  <a:gd name="T15" fmla="*/ 0 60000 65536"/>
                  <a:gd name="T16" fmla="*/ 0 60000 65536"/>
                  <a:gd name="T17" fmla="*/ 0 60000 65536"/>
                  <a:gd name="T18" fmla="*/ 0 w 187"/>
                  <a:gd name="T19" fmla="*/ 0 h 292"/>
                  <a:gd name="T20" fmla="*/ 187 w 187"/>
                  <a:gd name="T21" fmla="*/ 292 h 292"/>
                </a:gdLst>
                <a:ahLst/>
                <a:cxnLst>
                  <a:cxn ang="T12">
                    <a:pos x="T0" y="T1"/>
                  </a:cxn>
                  <a:cxn ang="T13">
                    <a:pos x="T2" y="T3"/>
                  </a:cxn>
                  <a:cxn ang="T14">
                    <a:pos x="T4" y="T5"/>
                  </a:cxn>
                  <a:cxn ang="T15">
                    <a:pos x="T6" y="T7"/>
                  </a:cxn>
                  <a:cxn ang="T16">
                    <a:pos x="T8" y="T9"/>
                  </a:cxn>
                  <a:cxn ang="T17">
                    <a:pos x="T10" y="T11"/>
                  </a:cxn>
                </a:cxnLst>
                <a:rect l="T18" t="T19" r="T20" b="T21"/>
                <a:pathLst>
                  <a:path w="187" h="292">
                    <a:moveTo>
                      <a:pt x="132" y="0"/>
                    </a:moveTo>
                    <a:lnTo>
                      <a:pt x="187" y="22"/>
                    </a:lnTo>
                    <a:lnTo>
                      <a:pt x="76" y="274"/>
                    </a:lnTo>
                    <a:lnTo>
                      <a:pt x="17" y="292"/>
                    </a:lnTo>
                    <a:lnTo>
                      <a:pt x="0" y="242"/>
                    </a:lnTo>
                    <a:lnTo>
                      <a:pt x="132" y="0"/>
                    </a:lnTo>
                    <a:close/>
                  </a:path>
                </a:pathLst>
              </a:custGeom>
              <a:solidFill>
                <a:srgbClr val="844CD6"/>
              </a:solidFill>
              <a:ln w="9525">
                <a:noFill/>
                <a:round/>
                <a:headEnd/>
                <a:tailEnd/>
              </a:ln>
            </p:spPr>
            <p:txBody>
              <a:bodyPr/>
              <a:lstStyle/>
              <a:p>
                <a:endParaRPr lang="ru-RU"/>
              </a:p>
            </p:txBody>
          </p:sp>
          <p:sp>
            <p:nvSpPr>
              <p:cNvPr id="163205" name="Freeform 633"/>
              <p:cNvSpPr>
                <a:spLocks/>
              </p:cNvSpPr>
              <p:nvPr/>
            </p:nvSpPr>
            <p:spPr bwMode="auto">
              <a:xfrm>
                <a:off x="2377" y="3226"/>
                <a:ext cx="58" cy="29"/>
              </a:xfrm>
              <a:custGeom>
                <a:avLst/>
                <a:gdLst>
                  <a:gd name="T0" fmla="*/ 5 w 58"/>
                  <a:gd name="T1" fmla="*/ 0 h 29"/>
                  <a:gd name="T2" fmla="*/ 0 w 58"/>
                  <a:gd name="T3" fmla="*/ 7 h 29"/>
                  <a:gd name="T4" fmla="*/ 54 w 58"/>
                  <a:gd name="T5" fmla="*/ 29 h 29"/>
                  <a:gd name="T6" fmla="*/ 58 w 58"/>
                  <a:gd name="T7" fmla="*/ 22 h 29"/>
                  <a:gd name="T8" fmla="*/ 5 w 58"/>
                  <a:gd name="T9" fmla="*/ 0 h 29"/>
                  <a:gd name="T10" fmla="*/ 0 60000 65536"/>
                  <a:gd name="T11" fmla="*/ 0 60000 65536"/>
                  <a:gd name="T12" fmla="*/ 0 60000 65536"/>
                  <a:gd name="T13" fmla="*/ 0 60000 65536"/>
                  <a:gd name="T14" fmla="*/ 0 60000 65536"/>
                  <a:gd name="T15" fmla="*/ 0 w 58"/>
                  <a:gd name="T16" fmla="*/ 0 h 29"/>
                  <a:gd name="T17" fmla="*/ 58 w 58"/>
                  <a:gd name="T18" fmla="*/ 29 h 29"/>
                </a:gdLst>
                <a:ahLst/>
                <a:cxnLst>
                  <a:cxn ang="T10">
                    <a:pos x="T0" y="T1"/>
                  </a:cxn>
                  <a:cxn ang="T11">
                    <a:pos x="T2" y="T3"/>
                  </a:cxn>
                  <a:cxn ang="T12">
                    <a:pos x="T4" y="T5"/>
                  </a:cxn>
                  <a:cxn ang="T13">
                    <a:pos x="T6" y="T7"/>
                  </a:cxn>
                  <a:cxn ang="T14">
                    <a:pos x="T8" y="T9"/>
                  </a:cxn>
                </a:cxnLst>
                <a:rect l="T15" t="T16" r="T17" b="T18"/>
                <a:pathLst>
                  <a:path w="58" h="29">
                    <a:moveTo>
                      <a:pt x="5" y="0"/>
                    </a:moveTo>
                    <a:lnTo>
                      <a:pt x="0" y="7"/>
                    </a:lnTo>
                    <a:lnTo>
                      <a:pt x="54" y="29"/>
                    </a:lnTo>
                    <a:lnTo>
                      <a:pt x="58" y="22"/>
                    </a:lnTo>
                    <a:lnTo>
                      <a:pt x="5" y="0"/>
                    </a:lnTo>
                    <a:close/>
                  </a:path>
                </a:pathLst>
              </a:custGeom>
              <a:solidFill>
                <a:srgbClr val="C195DB"/>
              </a:solidFill>
              <a:ln w="9525">
                <a:noFill/>
                <a:round/>
                <a:headEnd/>
                <a:tailEnd/>
              </a:ln>
            </p:spPr>
            <p:txBody>
              <a:bodyPr/>
              <a:lstStyle/>
              <a:p>
                <a:endParaRPr lang="ru-RU"/>
              </a:p>
            </p:txBody>
          </p:sp>
          <p:sp>
            <p:nvSpPr>
              <p:cNvPr id="163206" name="Freeform 634"/>
              <p:cNvSpPr>
                <a:spLocks/>
              </p:cNvSpPr>
              <p:nvPr/>
            </p:nvSpPr>
            <p:spPr bwMode="auto">
              <a:xfrm>
                <a:off x="2319" y="3250"/>
                <a:ext cx="118" cy="255"/>
              </a:xfrm>
              <a:custGeom>
                <a:avLst/>
                <a:gdLst>
                  <a:gd name="T0" fmla="*/ 118 w 118"/>
                  <a:gd name="T1" fmla="*/ 2 h 255"/>
                  <a:gd name="T2" fmla="*/ 110 w 118"/>
                  <a:gd name="T3" fmla="*/ 0 h 255"/>
                  <a:gd name="T4" fmla="*/ 0 w 118"/>
                  <a:gd name="T5" fmla="*/ 254 h 255"/>
                  <a:gd name="T6" fmla="*/ 8 w 118"/>
                  <a:gd name="T7" fmla="*/ 255 h 255"/>
                  <a:gd name="T8" fmla="*/ 118 w 118"/>
                  <a:gd name="T9" fmla="*/ 2 h 255"/>
                  <a:gd name="T10" fmla="*/ 0 60000 65536"/>
                  <a:gd name="T11" fmla="*/ 0 60000 65536"/>
                  <a:gd name="T12" fmla="*/ 0 60000 65536"/>
                  <a:gd name="T13" fmla="*/ 0 60000 65536"/>
                  <a:gd name="T14" fmla="*/ 0 60000 65536"/>
                  <a:gd name="T15" fmla="*/ 0 w 118"/>
                  <a:gd name="T16" fmla="*/ 0 h 255"/>
                  <a:gd name="T17" fmla="*/ 118 w 118"/>
                  <a:gd name="T18" fmla="*/ 255 h 255"/>
                </a:gdLst>
                <a:ahLst/>
                <a:cxnLst>
                  <a:cxn ang="T10">
                    <a:pos x="T0" y="T1"/>
                  </a:cxn>
                  <a:cxn ang="T11">
                    <a:pos x="T2" y="T3"/>
                  </a:cxn>
                  <a:cxn ang="T12">
                    <a:pos x="T4" y="T5"/>
                  </a:cxn>
                  <a:cxn ang="T13">
                    <a:pos x="T6" y="T7"/>
                  </a:cxn>
                  <a:cxn ang="T14">
                    <a:pos x="T8" y="T9"/>
                  </a:cxn>
                </a:cxnLst>
                <a:rect l="T15" t="T16" r="T17" b="T18"/>
                <a:pathLst>
                  <a:path w="118" h="255">
                    <a:moveTo>
                      <a:pt x="118" y="2"/>
                    </a:moveTo>
                    <a:lnTo>
                      <a:pt x="110" y="0"/>
                    </a:lnTo>
                    <a:lnTo>
                      <a:pt x="0" y="254"/>
                    </a:lnTo>
                    <a:lnTo>
                      <a:pt x="8" y="255"/>
                    </a:lnTo>
                    <a:lnTo>
                      <a:pt x="118" y="2"/>
                    </a:lnTo>
                    <a:close/>
                  </a:path>
                </a:pathLst>
              </a:custGeom>
              <a:solidFill>
                <a:srgbClr val="C195DB"/>
              </a:solidFill>
              <a:ln w="9525">
                <a:noFill/>
                <a:round/>
                <a:headEnd/>
                <a:tailEnd/>
              </a:ln>
            </p:spPr>
            <p:txBody>
              <a:bodyPr/>
              <a:lstStyle/>
              <a:p>
                <a:endParaRPr lang="ru-RU"/>
              </a:p>
            </p:txBody>
          </p:sp>
          <p:sp>
            <p:nvSpPr>
              <p:cNvPr id="163207" name="Freeform 635"/>
              <p:cNvSpPr>
                <a:spLocks/>
              </p:cNvSpPr>
              <p:nvPr/>
            </p:nvSpPr>
            <p:spPr bwMode="auto">
              <a:xfrm>
                <a:off x="2428" y="3248"/>
                <a:ext cx="10" cy="7"/>
              </a:xfrm>
              <a:custGeom>
                <a:avLst/>
                <a:gdLst>
                  <a:gd name="T0" fmla="*/ 6 w 10"/>
                  <a:gd name="T1" fmla="*/ 0 h 7"/>
                  <a:gd name="T2" fmla="*/ 10 w 10"/>
                  <a:gd name="T3" fmla="*/ 2 h 7"/>
                  <a:gd name="T4" fmla="*/ 8 w 10"/>
                  <a:gd name="T5" fmla="*/ 4 h 7"/>
                  <a:gd name="T6" fmla="*/ 0 w 10"/>
                  <a:gd name="T7" fmla="*/ 2 h 7"/>
                  <a:gd name="T8" fmla="*/ 2 w 10"/>
                  <a:gd name="T9" fmla="*/ 7 h 7"/>
                  <a:gd name="T10" fmla="*/ 6 w 10"/>
                  <a:gd name="T11" fmla="*/ 0 h 7"/>
                  <a:gd name="T12" fmla="*/ 0 60000 65536"/>
                  <a:gd name="T13" fmla="*/ 0 60000 65536"/>
                  <a:gd name="T14" fmla="*/ 0 60000 65536"/>
                  <a:gd name="T15" fmla="*/ 0 60000 65536"/>
                  <a:gd name="T16" fmla="*/ 0 60000 65536"/>
                  <a:gd name="T17" fmla="*/ 0 60000 65536"/>
                  <a:gd name="T18" fmla="*/ 0 w 10"/>
                  <a:gd name="T19" fmla="*/ 0 h 7"/>
                  <a:gd name="T20" fmla="*/ 10 w 10"/>
                  <a:gd name="T21" fmla="*/ 7 h 7"/>
                </a:gdLst>
                <a:ahLst/>
                <a:cxnLst>
                  <a:cxn ang="T12">
                    <a:pos x="T0" y="T1"/>
                  </a:cxn>
                  <a:cxn ang="T13">
                    <a:pos x="T2" y="T3"/>
                  </a:cxn>
                  <a:cxn ang="T14">
                    <a:pos x="T4" y="T5"/>
                  </a:cxn>
                  <a:cxn ang="T15">
                    <a:pos x="T6" y="T7"/>
                  </a:cxn>
                  <a:cxn ang="T16">
                    <a:pos x="T8" y="T9"/>
                  </a:cxn>
                  <a:cxn ang="T17">
                    <a:pos x="T10" y="T11"/>
                  </a:cxn>
                </a:cxnLst>
                <a:rect l="T18" t="T19" r="T20" b="T21"/>
                <a:pathLst>
                  <a:path w="10" h="7">
                    <a:moveTo>
                      <a:pt x="6" y="0"/>
                    </a:moveTo>
                    <a:lnTo>
                      <a:pt x="10" y="2"/>
                    </a:lnTo>
                    <a:lnTo>
                      <a:pt x="8" y="4"/>
                    </a:lnTo>
                    <a:lnTo>
                      <a:pt x="0" y="2"/>
                    </a:lnTo>
                    <a:lnTo>
                      <a:pt x="2" y="7"/>
                    </a:lnTo>
                    <a:lnTo>
                      <a:pt x="6" y="0"/>
                    </a:lnTo>
                    <a:close/>
                  </a:path>
                </a:pathLst>
              </a:custGeom>
              <a:solidFill>
                <a:srgbClr val="C195DB"/>
              </a:solidFill>
              <a:ln w="9525">
                <a:noFill/>
                <a:round/>
                <a:headEnd/>
                <a:tailEnd/>
              </a:ln>
            </p:spPr>
            <p:txBody>
              <a:bodyPr/>
              <a:lstStyle/>
              <a:p>
                <a:endParaRPr lang="ru-RU"/>
              </a:p>
            </p:txBody>
          </p:sp>
          <p:sp>
            <p:nvSpPr>
              <p:cNvPr id="163208" name="Freeform 636"/>
              <p:cNvSpPr>
                <a:spLocks/>
              </p:cNvSpPr>
              <p:nvPr/>
            </p:nvSpPr>
            <p:spPr bwMode="auto">
              <a:xfrm>
                <a:off x="2264" y="3500"/>
                <a:ext cx="59" cy="25"/>
              </a:xfrm>
              <a:custGeom>
                <a:avLst/>
                <a:gdLst>
                  <a:gd name="T0" fmla="*/ 59 w 59"/>
                  <a:gd name="T1" fmla="*/ 8 h 25"/>
                  <a:gd name="T2" fmla="*/ 58 w 59"/>
                  <a:gd name="T3" fmla="*/ 0 h 25"/>
                  <a:gd name="T4" fmla="*/ 0 w 59"/>
                  <a:gd name="T5" fmla="*/ 18 h 25"/>
                  <a:gd name="T6" fmla="*/ 1 w 59"/>
                  <a:gd name="T7" fmla="*/ 25 h 25"/>
                  <a:gd name="T8" fmla="*/ 59 w 59"/>
                  <a:gd name="T9" fmla="*/ 8 h 25"/>
                  <a:gd name="T10" fmla="*/ 0 60000 65536"/>
                  <a:gd name="T11" fmla="*/ 0 60000 65536"/>
                  <a:gd name="T12" fmla="*/ 0 60000 65536"/>
                  <a:gd name="T13" fmla="*/ 0 60000 65536"/>
                  <a:gd name="T14" fmla="*/ 0 60000 65536"/>
                  <a:gd name="T15" fmla="*/ 0 w 59"/>
                  <a:gd name="T16" fmla="*/ 0 h 25"/>
                  <a:gd name="T17" fmla="*/ 59 w 59"/>
                  <a:gd name="T18" fmla="*/ 25 h 25"/>
                </a:gdLst>
                <a:ahLst/>
                <a:cxnLst>
                  <a:cxn ang="T10">
                    <a:pos x="T0" y="T1"/>
                  </a:cxn>
                  <a:cxn ang="T11">
                    <a:pos x="T2" y="T3"/>
                  </a:cxn>
                  <a:cxn ang="T12">
                    <a:pos x="T4" y="T5"/>
                  </a:cxn>
                  <a:cxn ang="T13">
                    <a:pos x="T6" y="T7"/>
                  </a:cxn>
                  <a:cxn ang="T14">
                    <a:pos x="T8" y="T9"/>
                  </a:cxn>
                </a:cxnLst>
                <a:rect l="T15" t="T16" r="T17" b="T18"/>
                <a:pathLst>
                  <a:path w="59" h="25">
                    <a:moveTo>
                      <a:pt x="59" y="8"/>
                    </a:moveTo>
                    <a:lnTo>
                      <a:pt x="58" y="0"/>
                    </a:lnTo>
                    <a:lnTo>
                      <a:pt x="0" y="18"/>
                    </a:lnTo>
                    <a:lnTo>
                      <a:pt x="1" y="25"/>
                    </a:lnTo>
                    <a:lnTo>
                      <a:pt x="59" y="8"/>
                    </a:lnTo>
                    <a:close/>
                  </a:path>
                </a:pathLst>
              </a:custGeom>
              <a:solidFill>
                <a:srgbClr val="C195DB"/>
              </a:solidFill>
              <a:ln w="9525">
                <a:noFill/>
                <a:round/>
                <a:headEnd/>
                <a:tailEnd/>
              </a:ln>
            </p:spPr>
            <p:txBody>
              <a:bodyPr/>
              <a:lstStyle/>
              <a:p>
                <a:endParaRPr lang="ru-RU"/>
              </a:p>
            </p:txBody>
          </p:sp>
          <p:sp>
            <p:nvSpPr>
              <p:cNvPr id="163209" name="Freeform 637"/>
              <p:cNvSpPr>
                <a:spLocks/>
              </p:cNvSpPr>
              <p:nvPr/>
            </p:nvSpPr>
            <p:spPr bwMode="auto">
              <a:xfrm>
                <a:off x="2320" y="3500"/>
                <a:ext cx="6" cy="8"/>
              </a:xfrm>
              <a:custGeom>
                <a:avLst/>
                <a:gdLst>
                  <a:gd name="T0" fmla="*/ 6 w 6"/>
                  <a:gd name="T1" fmla="*/ 5 h 8"/>
                  <a:gd name="T2" fmla="*/ 5 w 6"/>
                  <a:gd name="T3" fmla="*/ 8 h 8"/>
                  <a:gd name="T4" fmla="*/ 4 w 6"/>
                  <a:gd name="T5" fmla="*/ 8 h 8"/>
                  <a:gd name="T6" fmla="*/ 3 w 6"/>
                  <a:gd name="T7" fmla="*/ 0 h 8"/>
                  <a:gd name="T8" fmla="*/ 0 w 6"/>
                  <a:gd name="T9" fmla="*/ 4 h 8"/>
                  <a:gd name="T10" fmla="*/ 6 w 6"/>
                  <a:gd name="T11" fmla="*/ 5 h 8"/>
                  <a:gd name="T12" fmla="*/ 0 60000 65536"/>
                  <a:gd name="T13" fmla="*/ 0 60000 65536"/>
                  <a:gd name="T14" fmla="*/ 0 60000 65536"/>
                  <a:gd name="T15" fmla="*/ 0 60000 65536"/>
                  <a:gd name="T16" fmla="*/ 0 60000 65536"/>
                  <a:gd name="T17" fmla="*/ 0 60000 65536"/>
                  <a:gd name="T18" fmla="*/ 0 w 6"/>
                  <a:gd name="T19" fmla="*/ 0 h 8"/>
                  <a:gd name="T20" fmla="*/ 6 w 6"/>
                  <a:gd name="T21" fmla="*/ 8 h 8"/>
                </a:gdLst>
                <a:ahLst/>
                <a:cxnLst>
                  <a:cxn ang="T12">
                    <a:pos x="T0" y="T1"/>
                  </a:cxn>
                  <a:cxn ang="T13">
                    <a:pos x="T2" y="T3"/>
                  </a:cxn>
                  <a:cxn ang="T14">
                    <a:pos x="T4" y="T5"/>
                  </a:cxn>
                  <a:cxn ang="T15">
                    <a:pos x="T6" y="T7"/>
                  </a:cxn>
                  <a:cxn ang="T16">
                    <a:pos x="T8" y="T9"/>
                  </a:cxn>
                  <a:cxn ang="T17">
                    <a:pos x="T10" y="T11"/>
                  </a:cxn>
                </a:cxnLst>
                <a:rect l="T18" t="T19" r="T20" b="T21"/>
                <a:pathLst>
                  <a:path w="6" h="8">
                    <a:moveTo>
                      <a:pt x="6" y="5"/>
                    </a:moveTo>
                    <a:lnTo>
                      <a:pt x="5" y="8"/>
                    </a:lnTo>
                    <a:lnTo>
                      <a:pt x="4" y="8"/>
                    </a:lnTo>
                    <a:lnTo>
                      <a:pt x="3" y="0"/>
                    </a:lnTo>
                    <a:lnTo>
                      <a:pt x="0" y="4"/>
                    </a:lnTo>
                    <a:lnTo>
                      <a:pt x="6" y="5"/>
                    </a:lnTo>
                    <a:close/>
                  </a:path>
                </a:pathLst>
              </a:custGeom>
              <a:solidFill>
                <a:srgbClr val="C195DB"/>
              </a:solidFill>
              <a:ln w="9525">
                <a:noFill/>
                <a:round/>
                <a:headEnd/>
                <a:tailEnd/>
              </a:ln>
            </p:spPr>
            <p:txBody>
              <a:bodyPr/>
              <a:lstStyle/>
              <a:p>
                <a:endParaRPr lang="ru-RU"/>
              </a:p>
            </p:txBody>
          </p:sp>
          <p:sp>
            <p:nvSpPr>
              <p:cNvPr id="163210" name="Freeform 638"/>
              <p:cNvSpPr>
                <a:spLocks/>
              </p:cNvSpPr>
              <p:nvPr/>
            </p:nvSpPr>
            <p:spPr bwMode="auto">
              <a:xfrm>
                <a:off x="2244" y="3471"/>
                <a:ext cx="23" cy="53"/>
              </a:xfrm>
              <a:custGeom>
                <a:avLst/>
                <a:gdLst>
                  <a:gd name="T0" fmla="*/ 17 w 23"/>
                  <a:gd name="T1" fmla="*/ 53 h 53"/>
                  <a:gd name="T2" fmla="*/ 23 w 23"/>
                  <a:gd name="T3" fmla="*/ 49 h 53"/>
                  <a:gd name="T4" fmla="*/ 7 w 23"/>
                  <a:gd name="T5" fmla="*/ 0 h 53"/>
                  <a:gd name="T6" fmla="*/ 0 w 23"/>
                  <a:gd name="T7" fmla="*/ 4 h 53"/>
                  <a:gd name="T8" fmla="*/ 17 w 23"/>
                  <a:gd name="T9" fmla="*/ 53 h 53"/>
                  <a:gd name="T10" fmla="*/ 0 60000 65536"/>
                  <a:gd name="T11" fmla="*/ 0 60000 65536"/>
                  <a:gd name="T12" fmla="*/ 0 60000 65536"/>
                  <a:gd name="T13" fmla="*/ 0 60000 65536"/>
                  <a:gd name="T14" fmla="*/ 0 60000 65536"/>
                  <a:gd name="T15" fmla="*/ 0 w 23"/>
                  <a:gd name="T16" fmla="*/ 0 h 53"/>
                  <a:gd name="T17" fmla="*/ 23 w 23"/>
                  <a:gd name="T18" fmla="*/ 53 h 53"/>
                </a:gdLst>
                <a:ahLst/>
                <a:cxnLst>
                  <a:cxn ang="T10">
                    <a:pos x="T0" y="T1"/>
                  </a:cxn>
                  <a:cxn ang="T11">
                    <a:pos x="T2" y="T3"/>
                  </a:cxn>
                  <a:cxn ang="T12">
                    <a:pos x="T4" y="T5"/>
                  </a:cxn>
                  <a:cxn ang="T13">
                    <a:pos x="T6" y="T7"/>
                  </a:cxn>
                  <a:cxn ang="T14">
                    <a:pos x="T8" y="T9"/>
                  </a:cxn>
                </a:cxnLst>
                <a:rect l="T15" t="T16" r="T17" b="T18"/>
                <a:pathLst>
                  <a:path w="23" h="53">
                    <a:moveTo>
                      <a:pt x="17" y="53"/>
                    </a:moveTo>
                    <a:lnTo>
                      <a:pt x="23" y="49"/>
                    </a:lnTo>
                    <a:lnTo>
                      <a:pt x="7" y="0"/>
                    </a:lnTo>
                    <a:lnTo>
                      <a:pt x="0" y="4"/>
                    </a:lnTo>
                    <a:lnTo>
                      <a:pt x="17" y="53"/>
                    </a:lnTo>
                    <a:close/>
                  </a:path>
                </a:pathLst>
              </a:custGeom>
              <a:solidFill>
                <a:srgbClr val="C195DB"/>
              </a:solidFill>
              <a:ln w="9525">
                <a:noFill/>
                <a:round/>
                <a:headEnd/>
                <a:tailEnd/>
              </a:ln>
            </p:spPr>
            <p:txBody>
              <a:bodyPr/>
              <a:lstStyle/>
              <a:p>
                <a:endParaRPr lang="ru-RU"/>
              </a:p>
            </p:txBody>
          </p:sp>
          <p:sp>
            <p:nvSpPr>
              <p:cNvPr id="163211" name="Freeform 639"/>
              <p:cNvSpPr>
                <a:spLocks/>
              </p:cNvSpPr>
              <p:nvPr/>
            </p:nvSpPr>
            <p:spPr bwMode="auto">
              <a:xfrm>
                <a:off x="2259" y="3519"/>
                <a:ext cx="8" cy="6"/>
              </a:xfrm>
              <a:custGeom>
                <a:avLst/>
                <a:gdLst>
                  <a:gd name="T0" fmla="*/ 4 w 8"/>
                  <a:gd name="T1" fmla="*/ 6 h 6"/>
                  <a:gd name="T2" fmla="*/ 0 w 8"/>
                  <a:gd name="T3" fmla="*/ 6 h 6"/>
                  <a:gd name="T4" fmla="*/ 0 w 8"/>
                  <a:gd name="T5" fmla="*/ 6 h 6"/>
                  <a:gd name="T6" fmla="*/ 8 w 8"/>
                  <a:gd name="T7" fmla="*/ 3 h 6"/>
                  <a:gd name="T8" fmla="*/ 2 w 8"/>
                  <a:gd name="T9" fmla="*/ 0 h 6"/>
                  <a:gd name="T10" fmla="*/ 4 w 8"/>
                  <a:gd name="T11" fmla="*/ 6 h 6"/>
                  <a:gd name="T12" fmla="*/ 0 60000 65536"/>
                  <a:gd name="T13" fmla="*/ 0 60000 65536"/>
                  <a:gd name="T14" fmla="*/ 0 60000 65536"/>
                  <a:gd name="T15" fmla="*/ 0 60000 65536"/>
                  <a:gd name="T16" fmla="*/ 0 60000 65536"/>
                  <a:gd name="T17" fmla="*/ 0 60000 65536"/>
                  <a:gd name="T18" fmla="*/ 0 w 8"/>
                  <a:gd name="T19" fmla="*/ 0 h 6"/>
                  <a:gd name="T20" fmla="*/ 8 w 8"/>
                  <a:gd name="T21" fmla="*/ 6 h 6"/>
                </a:gdLst>
                <a:ahLst/>
                <a:cxnLst>
                  <a:cxn ang="T12">
                    <a:pos x="T0" y="T1"/>
                  </a:cxn>
                  <a:cxn ang="T13">
                    <a:pos x="T2" y="T3"/>
                  </a:cxn>
                  <a:cxn ang="T14">
                    <a:pos x="T4" y="T5"/>
                  </a:cxn>
                  <a:cxn ang="T15">
                    <a:pos x="T6" y="T7"/>
                  </a:cxn>
                  <a:cxn ang="T16">
                    <a:pos x="T8" y="T9"/>
                  </a:cxn>
                  <a:cxn ang="T17">
                    <a:pos x="T10" y="T11"/>
                  </a:cxn>
                </a:cxnLst>
                <a:rect l="T18" t="T19" r="T20" b="T21"/>
                <a:pathLst>
                  <a:path w="8" h="6">
                    <a:moveTo>
                      <a:pt x="4" y="6"/>
                    </a:moveTo>
                    <a:lnTo>
                      <a:pt x="0" y="6"/>
                    </a:lnTo>
                    <a:lnTo>
                      <a:pt x="8" y="3"/>
                    </a:lnTo>
                    <a:lnTo>
                      <a:pt x="2" y="0"/>
                    </a:lnTo>
                    <a:lnTo>
                      <a:pt x="4" y="6"/>
                    </a:lnTo>
                    <a:close/>
                  </a:path>
                </a:pathLst>
              </a:custGeom>
              <a:solidFill>
                <a:srgbClr val="C195DB"/>
              </a:solidFill>
              <a:ln w="9525">
                <a:noFill/>
                <a:round/>
                <a:headEnd/>
                <a:tailEnd/>
              </a:ln>
            </p:spPr>
            <p:txBody>
              <a:bodyPr/>
              <a:lstStyle/>
              <a:p>
                <a:endParaRPr lang="ru-RU"/>
              </a:p>
            </p:txBody>
          </p:sp>
          <p:sp>
            <p:nvSpPr>
              <p:cNvPr id="163212" name="Freeform 640"/>
              <p:cNvSpPr>
                <a:spLocks/>
              </p:cNvSpPr>
              <p:nvPr/>
            </p:nvSpPr>
            <p:spPr bwMode="auto">
              <a:xfrm>
                <a:off x="2246" y="3226"/>
                <a:ext cx="137" cy="249"/>
              </a:xfrm>
              <a:custGeom>
                <a:avLst/>
                <a:gdLst>
                  <a:gd name="T0" fmla="*/ 0 w 137"/>
                  <a:gd name="T1" fmla="*/ 244 h 249"/>
                  <a:gd name="T2" fmla="*/ 7 w 137"/>
                  <a:gd name="T3" fmla="*/ 249 h 249"/>
                  <a:gd name="T4" fmla="*/ 137 w 137"/>
                  <a:gd name="T5" fmla="*/ 5 h 249"/>
                  <a:gd name="T6" fmla="*/ 130 w 137"/>
                  <a:gd name="T7" fmla="*/ 0 h 249"/>
                  <a:gd name="T8" fmla="*/ 0 w 137"/>
                  <a:gd name="T9" fmla="*/ 244 h 249"/>
                  <a:gd name="T10" fmla="*/ 0 60000 65536"/>
                  <a:gd name="T11" fmla="*/ 0 60000 65536"/>
                  <a:gd name="T12" fmla="*/ 0 60000 65536"/>
                  <a:gd name="T13" fmla="*/ 0 60000 65536"/>
                  <a:gd name="T14" fmla="*/ 0 60000 65536"/>
                  <a:gd name="T15" fmla="*/ 0 w 137"/>
                  <a:gd name="T16" fmla="*/ 0 h 249"/>
                  <a:gd name="T17" fmla="*/ 137 w 137"/>
                  <a:gd name="T18" fmla="*/ 249 h 249"/>
                </a:gdLst>
                <a:ahLst/>
                <a:cxnLst>
                  <a:cxn ang="T10">
                    <a:pos x="T0" y="T1"/>
                  </a:cxn>
                  <a:cxn ang="T11">
                    <a:pos x="T2" y="T3"/>
                  </a:cxn>
                  <a:cxn ang="T12">
                    <a:pos x="T4" y="T5"/>
                  </a:cxn>
                  <a:cxn ang="T13">
                    <a:pos x="T6" y="T7"/>
                  </a:cxn>
                  <a:cxn ang="T14">
                    <a:pos x="T8" y="T9"/>
                  </a:cxn>
                </a:cxnLst>
                <a:rect l="T15" t="T16" r="T17" b="T18"/>
                <a:pathLst>
                  <a:path w="137" h="249">
                    <a:moveTo>
                      <a:pt x="0" y="244"/>
                    </a:moveTo>
                    <a:lnTo>
                      <a:pt x="7" y="249"/>
                    </a:lnTo>
                    <a:lnTo>
                      <a:pt x="137" y="5"/>
                    </a:lnTo>
                    <a:lnTo>
                      <a:pt x="130" y="0"/>
                    </a:lnTo>
                    <a:lnTo>
                      <a:pt x="0" y="244"/>
                    </a:lnTo>
                    <a:close/>
                  </a:path>
                </a:pathLst>
              </a:custGeom>
              <a:solidFill>
                <a:srgbClr val="C195DB"/>
              </a:solidFill>
              <a:ln w="9525">
                <a:noFill/>
                <a:round/>
                <a:headEnd/>
                <a:tailEnd/>
              </a:ln>
            </p:spPr>
            <p:txBody>
              <a:bodyPr/>
              <a:lstStyle/>
              <a:p>
                <a:endParaRPr lang="ru-RU"/>
              </a:p>
            </p:txBody>
          </p:sp>
          <p:sp>
            <p:nvSpPr>
              <p:cNvPr id="163213" name="Freeform 641"/>
              <p:cNvSpPr>
                <a:spLocks/>
              </p:cNvSpPr>
              <p:nvPr/>
            </p:nvSpPr>
            <p:spPr bwMode="auto">
              <a:xfrm>
                <a:off x="2244" y="3470"/>
                <a:ext cx="9" cy="5"/>
              </a:xfrm>
              <a:custGeom>
                <a:avLst/>
                <a:gdLst>
                  <a:gd name="T0" fmla="*/ 1 w 9"/>
                  <a:gd name="T1" fmla="*/ 5 h 5"/>
                  <a:gd name="T2" fmla="*/ 0 w 9"/>
                  <a:gd name="T3" fmla="*/ 1 h 5"/>
                  <a:gd name="T4" fmla="*/ 1 w 9"/>
                  <a:gd name="T5" fmla="*/ 0 h 5"/>
                  <a:gd name="T6" fmla="*/ 9 w 9"/>
                  <a:gd name="T7" fmla="*/ 5 h 5"/>
                  <a:gd name="T8" fmla="*/ 9 w 9"/>
                  <a:gd name="T9" fmla="*/ 1 h 5"/>
                  <a:gd name="T10" fmla="*/ 1 w 9"/>
                  <a:gd name="T11" fmla="*/ 5 h 5"/>
                  <a:gd name="T12" fmla="*/ 0 60000 65536"/>
                  <a:gd name="T13" fmla="*/ 0 60000 65536"/>
                  <a:gd name="T14" fmla="*/ 0 60000 65536"/>
                  <a:gd name="T15" fmla="*/ 0 60000 65536"/>
                  <a:gd name="T16" fmla="*/ 0 60000 65536"/>
                  <a:gd name="T17" fmla="*/ 0 60000 65536"/>
                  <a:gd name="T18" fmla="*/ 0 w 9"/>
                  <a:gd name="T19" fmla="*/ 0 h 5"/>
                  <a:gd name="T20" fmla="*/ 9 w 9"/>
                  <a:gd name="T21" fmla="*/ 5 h 5"/>
                </a:gdLst>
                <a:ahLst/>
                <a:cxnLst>
                  <a:cxn ang="T12">
                    <a:pos x="T0" y="T1"/>
                  </a:cxn>
                  <a:cxn ang="T13">
                    <a:pos x="T2" y="T3"/>
                  </a:cxn>
                  <a:cxn ang="T14">
                    <a:pos x="T4" y="T5"/>
                  </a:cxn>
                  <a:cxn ang="T15">
                    <a:pos x="T6" y="T7"/>
                  </a:cxn>
                  <a:cxn ang="T16">
                    <a:pos x="T8" y="T9"/>
                  </a:cxn>
                  <a:cxn ang="T17">
                    <a:pos x="T10" y="T11"/>
                  </a:cxn>
                </a:cxnLst>
                <a:rect l="T18" t="T19" r="T20" b="T21"/>
                <a:pathLst>
                  <a:path w="9" h="5">
                    <a:moveTo>
                      <a:pt x="1" y="5"/>
                    </a:moveTo>
                    <a:lnTo>
                      <a:pt x="0" y="1"/>
                    </a:lnTo>
                    <a:lnTo>
                      <a:pt x="1" y="0"/>
                    </a:lnTo>
                    <a:lnTo>
                      <a:pt x="9" y="5"/>
                    </a:lnTo>
                    <a:lnTo>
                      <a:pt x="9" y="1"/>
                    </a:lnTo>
                    <a:lnTo>
                      <a:pt x="1" y="5"/>
                    </a:lnTo>
                    <a:close/>
                  </a:path>
                </a:pathLst>
              </a:custGeom>
              <a:solidFill>
                <a:srgbClr val="C195DB"/>
              </a:solidFill>
              <a:ln w="9525">
                <a:noFill/>
                <a:round/>
                <a:headEnd/>
                <a:tailEnd/>
              </a:ln>
            </p:spPr>
            <p:txBody>
              <a:bodyPr/>
              <a:lstStyle/>
              <a:p>
                <a:endParaRPr lang="ru-RU"/>
              </a:p>
            </p:txBody>
          </p:sp>
          <p:sp>
            <p:nvSpPr>
              <p:cNvPr id="163214" name="Freeform 642"/>
              <p:cNvSpPr>
                <a:spLocks/>
              </p:cNvSpPr>
              <p:nvPr/>
            </p:nvSpPr>
            <p:spPr bwMode="auto">
              <a:xfrm>
                <a:off x="2377" y="3225"/>
                <a:ext cx="4" cy="8"/>
              </a:xfrm>
              <a:custGeom>
                <a:avLst/>
                <a:gdLst>
                  <a:gd name="T0" fmla="*/ 0 w 4"/>
                  <a:gd name="T1" fmla="*/ 1 h 8"/>
                  <a:gd name="T2" fmla="*/ 1 w 4"/>
                  <a:gd name="T3" fmla="*/ 0 h 8"/>
                  <a:gd name="T4" fmla="*/ 3 w 4"/>
                  <a:gd name="T5" fmla="*/ 1 h 8"/>
                  <a:gd name="T6" fmla="*/ 0 w 4"/>
                  <a:gd name="T7" fmla="*/ 8 h 8"/>
                  <a:gd name="T8" fmla="*/ 4 w 4"/>
                  <a:gd name="T9" fmla="*/ 6 h 8"/>
                  <a:gd name="T10" fmla="*/ 0 w 4"/>
                  <a:gd name="T11" fmla="*/ 1 h 8"/>
                  <a:gd name="T12" fmla="*/ 0 60000 65536"/>
                  <a:gd name="T13" fmla="*/ 0 60000 65536"/>
                  <a:gd name="T14" fmla="*/ 0 60000 65536"/>
                  <a:gd name="T15" fmla="*/ 0 60000 65536"/>
                  <a:gd name="T16" fmla="*/ 0 60000 65536"/>
                  <a:gd name="T17" fmla="*/ 0 60000 65536"/>
                  <a:gd name="T18" fmla="*/ 0 w 4"/>
                  <a:gd name="T19" fmla="*/ 0 h 8"/>
                  <a:gd name="T20" fmla="*/ 4 w 4"/>
                  <a:gd name="T21" fmla="*/ 8 h 8"/>
                </a:gdLst>
                <a:ahLst/>
                <a:cxnLst>
                  <a:cxn ang="T12">
                    <a:pos x="T0" y="T1"/>
                  </a:cxn>
                  <a:cxn ang="T13">
                    <a:pos x="T2" y="T3"/>
                  </a:cxn>
                  <a:cxn ang="T14">
                    <a:pos x="T4" y="T5"/>
                  </a:cxn>
                  <a:cxn ang="T15">
                    <a:pos x="T6" y="T7"/>
                  </a:cxn>
                  <a:cxn ang="T16">
                    <a:pos x="T8" y="T9"/>
                  </a:cxn>
                  <a:cxn ang="T17">
                    <a:pos x="T10" y="T11"/>
                  </a:cxn>
                </a:cxnLst>
                <a:rect l="T18" t="T19" r="T20" b="T21"/>
                <a:pathLst>
                  <a:path w="4" h="8">
                    <a:moveTo>
                      <a:pt x="0" y="1"/>
                    </a:moveTo>
                    <a:lnTo>
                      <a:pt x="1" y="0"/>
                    </a:lnTo>
                    <a:lnTo>
                      <a:pt x="3" y="1"/>
                    </a:lnTo>
                    <a:lnTo>
                      <a:pt x="0" y="8"/>
                    </a:lnTo>
                    <a:lnTo>
                      <a:pt x="4" y="6"/>
                    </a:lnTo>
                    <a:lnTo>
                      <a:pt x="0" y="1"/>
                    </a:lnTo>
                    <a:close/>
                  </a:path>
                </a:pathLst>
              </a:custGeom>
              <a:solidFill>
                <a:srgbClr val="C195DB"/>
              </a:solidFill>
              <a:ln w="9525">
                <a:noFill/>
                <a:round/>
                <a:headEnd/>
                <a:tailEnd/>
              </a:ln>
            </p:spPr>
            <p:txBody>
              <a:bodyPr/>
              <a:lstStyle/>
              <a:p>
                <a:endParaRPr lang="ru-RU"/>
              </a:p>
            </p:txBody>
          </p:sp>
          <p:sp>
            <p:nvSpPr>
              <p:cNvPr id="163215" name="Freeform 643"/>
              <p:cNvSpPr>
                <a:spLocks/>
              </p:cNvSpPr>
              <p:nvPr/>
            </p:nvSpPr>
            <p:spPr bwMode="auto">
              <a:xfrm>
                <a:off x="2244" y="3468"/>
                <a:ext cx="79" cy="40"/>
              </a:xfrm>
              <a:custGeom>
                <a:avLst/>
                <a:gdLst>
                  <a:gd name="T0" fmla="*/ 5 w 79"/>
                  <a:gd name="T1" fmla="*/ 0 h 40"/>
                  <a:gd name="T2" fmla="*/ 0 w 79"/>
                  <a:gd name="T3" fmla="*/ 7 h 40"/>
                  <a:gd name="T4" fmla="*/ 75 w 79"/>
                  <a:gd name="T5" fmla="*/ 40 h 40"/>
                  <a:gd name="T6" fmla="*/ 79 w 79"/>
                  <a:gd name="T7" fmla="*/ 35 h 40"/>
                  <a:gd name="T8" fmla="*/ 5 w 79"/>
                  <a:gd name="T9" fmla="*/ 0 h 40"/>
                  <a:gd name="T10" fmla="*/ 0 60000 65536"/>
                  <a:gd name="T11" fmla="*/ 0 60000 65536"/>
                  <a:gd name="T12" fmla="*/ 0 60000 65536"/>
                  <a:gd name="T13" fmla="*/ 0 60000 65536"/>
                  <a:gd name="T14" fmla="*/ 0 60000 65536"/>
                  <a:gd name="T15" fmla="*/ 0 w 79"/>
                  <a:gd name="T16" fmla="*/ 0 h 40"/>
                  <a:gd name="T17" fmla="*/ 79 w 79"/>
                  <a:gd name="T18" fmla="*/ 40 h 40"/>
                </a:gdLst>
                <a:ahLst/>
                <a:cxnLst>
                  <a:cxn ang="T10">
                    <a:pos x="T0" y="T1"/>
                  </a:cxn>
                  <a:cxn ang="T11">
                    <a:pos x="T2" y="T3"/>
                  </a:cxn>
                  <a:cxn ang="T12">
                    <a:pos x="T4" y="T5"/>
                  </a:cxn>
                  <a:cxn ang="T13">
                    <a:pos x="T6" y="T7"/>
                  </a:cxn>
                  <a:cxn ang="T14">
                    <a:pos x="T8" y="T9"/>
                  </a:cxn>
                </a:cxnLst>
                <a:rect l="T15" t="T16" r="T17" b="T18"/>
                <a:pathLst>
                  <a:path w="79" h="40">
                    <a:moveTo>
                      <a:pt x="5" y="0"/>
                    </a:moveTo>
                    <a:lnTo>
                      <a:pt x="0" y="7"/>
                    </a:lnTo>
                    <a:lnTo>
                      <a:pt x="75" y="40"/>
                    </a:lnTo>
                    <a:lnTo>
                      <a:pt x="79" y="35"/>
                    </a:lnTo>
                    <a:lnTo>
                      <a:pt x="5" y="0"/>
                    </a:lnTo>
                    <a:close/>
                  </a:path>
                </a:pathLst>
              </a:custGeom>
              <a:solidFill>
                <a:srgbClr val="C195DB"/>
              </a:solidFill>
              <a:ln w="9525">
                <a:noFill/>
                <a:round/>
                <a:headEnd/>
                <a:tailEnd/>
              </a:ln>
            </p:spPr>
            <p:txBody>
              <a:bodyPr/>
              <a:lstStyle/>
              <a:p>
                <a:endParaRPr lang="ru-RU"/>
              </a:p>
            </p:txBody>
          </p:sp>
          <p:sp>
            <p:nvSpPr>
              <p:cNvPr id="163216" name="Freeform 644"/>
              <p:cNvSpPr>
                <a:spLocks/>
              </p:cNvSpPr>
              <p:nvPr/>
            </p:nvSpPr>
            <p:spPr bwMode="auto">
              <a:xfrm>
                <a:off x="2441" y="3285"/>
                <a:ext cx="157" cy="303"/>
              </a:xfrm>
              <a:custGeom>
                <a:avLst/>
                <a:gdLst>
                  <a:gd name="T0" fmla="*/ 100 w 157"/>
                  <a:gd name="T1" fmla="*/ 0 h 303"/>
                  <a:gd name="T2" fmla="*/ 157 w 157"/>
                  <a:gd name="T3" fmla="*/ 13 h 303"/>
                  <a:gd name="T4" fmla="*/ 89 w 157"/>
                  <a:gd name="T5" fmla="*/ 282 h 303"/>
                  <a:gd name="T6" fmla="*/ 35 w 157"/>
                  <a:gd name="T7" fmla="*/ 303 h 303"/>
                  <a:gd name="T8" fmla="*/ 0 w 157"/>
                  <a:gd name="T9" fmla="*/ 256 h 303"/>
                  <a:gd name="T10" fmla="*/ 100 w 157"/>
                  <a:gd name="T11" fmla="*/ 0 h 303"/>
                  <a:gd name="T12" fmla="*/ 0 60000 65536"/>
                  <a:gd name="T13" fmla="*/ 0 60000 65536"/>
                  <a:gd name="T14" fmla="*/ 0 60000 65536"/>
                  <a:gd name="T15" fmla="*/ 0 60000 65536"/>
                  <a:gd name="T16" fmla="*/ 0 60000 65536"/>
                  <a:gd name="T17" fmla="*/ 0 60000 65536"/>
                  <a:gd name="T18" fmla="*/ 0 w 157"/>
                  <a:gd name="T19" fmla="*/ 0 h 303"/>
                  <a:gd name="T20" fmla="*/ 157 w 157"/>
                  <a:gd name="T21" fmla="*/ 303 h 303"/>
                </a:gdLst>
                <a:ahLst/>
                <a:cxnLst>
                  <a:cxn ang="T12">
                    <a:pos x="T0" y="T1"/>
                  </a:cxn>
                  <a:cxn ang="T13">
                    <a:pos x="T2" y="T3"/>
                  </a:cxn>
                  <a:cxn ang="T14">
                    <a:pos x="T4" y="T5"/>
                  </a:cxn>
                  <a:cxn ang="T15">
                    <a:pos x="T6" y="T7"/>
                  </a:cxn>
                  <a:cxn ang="T16">
                    <a:pos x="T8" y="T9"/>
                  </a:cxn>
                  <a:cxn ang="T17">
                    <a:pos x="T10" y="T11"/>
                  </a:cxn>
                </a:cxnLst>
                <a:rect l="T18" t="T19" r="T20" b="T21"/>
                <a:pathLst>
                  <a:path w="157" h="303">
                    <a:moveTo>
                      <a:pt x="100" y="0"/>
                    </a:moveTo>
                    <a:lnTo>
                      <a:pt x="157" y="13"/>
                    </a:lnTo>
                    <a:lnTo>
                      <a:pt x="89" y="282"/>
                    </a:lnTo>
                    <a:lnTo>
                      <a:pt x="35" y="303"/>
                    </a:lnTo>
                    <a:lnTo>
                      <a:pt x="0" y="256"/>
                    </a:lnTo>
                    <a:lnTo>
                      <a:pt x="100" y="0"/>
                    </a:lnTo>
                    <a:close/>
                  </a:path>
                </a:pathLst>
              </a:custGeom>
              <a:solidFill>
                <a:srgbClr val="844CD6"/>
              </a:solidFill>
              <a:ln w="9525">
                <a:noFill/>
                <a:round/>
                <a:headEnd/>
                <a:tailEnd/>
              </a:ln>
            </p:spPr>
            <p:txBody>
              <a:bodyPr/>
              <a:lstStyle/>
              <a:p>
                <a:endParaRPr lang="ru-RU"/>
              </a:p>
            </p:txBody>
          </p:sp>
          <p:sp>
            <p:nvSpPr>
              <p:cNvPr id="163217" name="Freeform 645"/>
              <p:cNvSpPr>
                <a:spLocks/>
              </p:cNvSpPr>
              <p:nvPr/>
            </p:nvSpPr>
            <p:spPr bwMode="auto">
              <a:xfrm>
                <a:off x="2541" y="3282"/>
                <a:ext cx="60" cy="19"/>
              </a:xfrm>
              <a:custGeom>
                <a:avLst/>
                <a:gdLst>
                  <a:gd name="T0" fmla="*/ 3 w 60"/>
                  <a:gd name="T1" fmla="*/ 0 h 19"/>
                  <a:gd name="T2" fmla="*/ 0 w 60"/>
                  <a:gd name="T3" fmla="*/ 6 h 19"/>
                  <a:gd name="T4" fmla="*/ 56 w 60"/>
                  <a:gd name="T5" fmla="*/ 19 h 19"/>
                  <a:gd name="T6" fmla="*/ 60 w 60"/>
                  <a:gd name="T7" fmla="*/ 12 h 19"/>
                  <a:gd name="T8" fmla="*/ 3 w 60"/>
                  <a:gd name="T9" fmla="*/ 0 h 19"/>
                  <a:gd name="T10" fmla="*/ 0 60000 65536"/>
                  <a:gd name="T11" fmla="*/ 0 60000 65536"/>
                  <a:gd name="T12" fmla="*/ 0 60000 65536"/>
                  <a:gd name="T13" fmla="*/ 0 60000 65536"/>
                  <a:gd name="T14" fmla="*/ 0 60000 65536"/>
                  <a:gd name="T15" fmla="*/ 0 w 60"/>
                  <a:gd name="T16" fmla="*/ 0 h 19"/>
                  <a:gd name="T17" fmla="*/ 60 w 60"/>
                  <a:gd name="T18" fmla="*/ 19 h 19"/>
                </a:gdLst>
                <a:ahLst/>
                <a:cxnLst>
                  <a:cxn ang="T10">
                    <a:pos x="T0" y="T1"/>
                  </a:cxn>
                  <a:cxn ang="T11">
                    <a:pos x="T2" y="T3"/>
                  </a:cxn>
                  <a:cxn ang="T12">
                    <a:pos x="T4" y="T5"/>
                  </a:cxn>
                  <a:cxn ang="T13">
                    <a:pos x="T6" y="T7"/>
                  </a:cxn>
                  <a:cxn ang="T14">
                    <a:pos x="T8" y="T9"/>
                  </a:cxn>
                </a:cxnLst>
                <a:rect l="T15" t="T16" r="T17" b="T18"/>
                <a:pathLst>
                  <a:path w="60" h="19">
                    <a:moveTo>
                      <a:pt x="3" y="0"/>
                    </a:moveTo>
                    <a:lnTo>
                      <a:pt x="0" y="6"/>
                    </a:lnTo>
                    <a:lnTo>
                      <a:pt x="56" y="19"/>
                    </a:lnTo>
                    <a:lnTo>
                      <a:pt x="60" y="12"/>
                    </a:lnTo>
                    <a:lnTo>
                      <a:pt x="3" y="0"/>
                    </a:lnTo>
                    <a:close/>
                  </a:path>
                </a:pathLst>
              </a:custGeom>
              <a:solidFill>
                <a:srgbClr val="C195DB"/>
              </a:solidFill>
              <a:ln w="9525">
                <a:noFill/>
                <a:round/>
                <a:headEnd/>
                <a:tailEnd/>
              </a:ln>
            </p:spPr>
            <p:txBody>
              <a:bodyPr/>
              <a:lstStyle/>
              <a:p>
                <a:endParaRPr lang="ru-RU"/>
              </a:p>
            </p:txBody>
          </p:sp>
          <p:sp>
            <p:nvSpPr>
              <p:cNvPr id="163218" name="Freeform 646"/>
              <p:cNvSpPr>
                <a:spLocks/>
              </p:cNvSpPr>
              <p:nvPr/>
            </p:nvSpPr>
            <p:spPr bwMode="auto">
              <a:xfrm>
                <a:off x="2526" y="3297"/>
                <a:ext cx="76" cy="271"/>
              </a:xfrm>
              <a:custGeom>
                <a:avLst/>
                <a:gdLst>
                  <a:gd name="T0" fmla="*/ 76 w 76"/>
                  <a:gd name="T1" fmla="*/ 2 h 271"/>
                  <a:gd name="T2" fmla="*/ 68 w 76"/>
                  <a:gd name="T3" fmla="*/ 0 h 271"/>
                  <a:gd name="T4" fmla="*/ 0 w 76"/>
                  <a:gd name="T5" fmla="*/ 269 h 271"/>
                  <a:gd name="T6" fmla="*/ 8 w 76"/>
                  <a:gd name="T7" fmla="*/ 271 h 271"/>
                  <a:gd name="T8" fmla="*/ 76 w 76"/>
                  <a:gd name="T9" fmla="*/ 2 h 271"/>
                  <a:gd name="T10" fmla="*/ 0 60000 65536"/>
                  <a:gd name="T11" fmla="*/ 0 60000 65536"/>
                  <a:gd name="T12" fmla="*/ 0 60000 65536"/>
                  <a:gd name="T13" fmla="*/ 0 60000 65536"/>
                  <a:gd name="T14" fmla="*/ 0 60000 65536"/>
                  <a:gd name="T15" fmla="*/ 0 w 76"/>
                  <a:gd name="T16" fmla="*/ 0 h 271"/>
                  <a:gd name="T17" fmla="*/ 76 w 76"/>
                  <a:gd name="T18" fmla="*/ 271 h 271"/>
                </a:gdLst>
                <a:ahLst/>
                <a:cxnLst>
                  <a:cxn ang="T10">
                    <a:pos x="T0" y="T1"/>
                  </a:cxn>
                  <a:cxn ang="T11">
                    <a:pos x="T2" y="T3"/>
                  </a:cxn>
                  <a:cxn ang="T12">
                    <a:pos x="T4" y="T5"/>
                  </a:cxn>
                  <a:cxn ang="T13">
                    <a:pos x="T6" y="T7"/>
                  </a:cxn>
                  <a:cxn ang="T14">
                    <a:pos x="T8" y="T9"/>
                  </a:cxn>
                </a:cxnLst>
                <a:rect l="T15" t="T16" r="T17" b="T18"/>
                <a:pathLst>
                  <a:path w="76" h="271">
                    <a:moveTo>
                      <a:pt x="76" y="2"/>
                    </a:moveTo>
                    <a:lnTo>
                      <a:pt x="68" y="0"/>
                    </a:lnTo>
                    <a:lnTo>
                      <a:pt x="0" y="269"/>
                    </a:lnTo>
                    <a:lnTo>
                      <a:pt x="8" y="271"/>
                    </a:lnTo>
                    <a:lnTo>
                      <a:pt x="76" y="2"/>
                    </a:lnTo>
                    <a:close/>
                  </a:path>
                </a:pathLst>
              </a:custGeom>
              <a:solidFill>
                <a:srgbClr val="C195DB"/>
              </a:solidFill>
              <a:ln w="9525">
                <a:noFill/>
                <a:round/>
                <a:headEnd/>
                <a:tailEnd/>
              </a:ln>
            </p:spPr>
            <p:txBody>
              <a:bodyPr/>
              <a:lstStyle/>
              <a:p>
                <a:endParaRPr lang="ru-RU"/>
              </a:p>
            </p:txBody>
          </p:sp>
          <p:sp>
            <p:nvSpPr>
              <p:cNvPr id="163219" name="Freeform 647"/>
              <p:cNvSpPr>
                <a:spLocks/>
              </p:cNvSpPr>
              <p:nvPr/>
            </p:nvSpPr>
            <p:spPr bwMode="auto">
              <a:xfrm>
                <a:off x="2595" y="3296"/>
                <a:ext cx="7" cy="5"/>
              </a:xfrm>
              <a:custGeom>
                <a:avLst/>
                <a:gdLst>
                  <a:gd name="T0" fmla="*/ 6 w 7"/>
                  <a:gd name="T1" fmla="*/ 0 h 5"/>
                  <a:gd name="T2" fmla="*/ 7 w 7"/>
                  <a:gd name="T3" fmla="*/ 0 h 5"/>
                  <a:gd name="T4" fmla="*/ 7 w 7"/>
                  <a:gd name="T5" fmla="*/ 2 h 5"/>
                  <a:gd name="T6" fmla="*/ 0 w 7"/>
                  <a:gd name="T7" fmla="*/ 1 h 5"/>
                  <a:gd name="T8" fmla="*/ 3 w 7"/>
                  <a:gd name="T9" fmla="*/ 5 h 5"/>
                  <a:gd name="T10" fmla="*/ 6 w 7"/>
                  <a:gd name="T11" fmla="*/ 0 h 5"/>
                  <a:gd name="T12" fmla="*/ 0 60000 65536"/>
                  <a:gd name="T13" fmla="*/ 0 60000 65536"/>
                  <a:gd name="T14" fmla="*/ 0 60000 65536"/>
                  <a:gd name="T15" fmla="*/ 0 60000 65536"/>
                  <a:gd name="T16" fmla="*/ 0 60000 65536"/>
                  <a:gd name="T17" fmla="*/ 0 60000 65536"/>
                  <a:gd name="T18" fmla="*/ 0 w 7"/>
                  <a:gd name="T19" fmla="*/ 0 h 5"/>
                  <a:gd name="T20" fmla="*/ 7 w 7"/>
                  <a:gd name="T21" fmla="*/ 5 h 5"/>
                </a:gdLst>
                <a:ahLst/>
                <a:cxnLst>
                  <a:cxn ang="T12">
                    <a:pos x="T0" y="T1"/>
                  </a:cxn>
                  <a:cxn ang="T13">
                    <a:pos x="T2" y="T3"/>
                  </a:cxn>
                  <a:cxn ang="T14">
                    <a:pos x="T4" y="T5"/>
                  </a:cxn>
                  <a:cxn ang="T15">
                    <a:pos x="T6" y="T7"/>
                  </a:cxn>
                  <a:cxn ang="T16">
                    <a:pos x="T8" y="T9"/>
                  </a:cxn>
                  <a:cxn ang="T17">
                    <a:pos x="T10" y="T11"/>
                  </a:cxn>
                </a:cxnLst>
                <a:rect l="T18" t="T19" r="T20" b="T21"/>
                <a:pathLst>
                  <a:path w="7" h="5">
                    <a:moveTo>
                      <a:pt x="6" y="0"/>
                    </a:moveTo>
                    <a:lnTo>
                      <a:pt x="7" y="0"/>
                    </a:lnTo>
                    <a:lnTo>
                      <a:pt x="7" y="2"/>
                    </a:lnTo>
                    <a:lnTo>
                      <a:pt x="0" y="1"/>
                    </a:lnTo>
                    <a:lnTo>
                      <a:pt x="3" y="5"/>
                    </a:lnTo>
                    <a:lnTo>
                      <a:pt x="6" y="0"/>
                    </a:lnTo>
                    <a:close/>
                  </a:path>
                </a:pathLst>
              </a:custGeom>
              <a:solidFill>
                <a:srgbClr val="C195DB"/>
              </a:solidFill>
              <a:ln w="9525">
                <a:noFill/>
                <a:round/>
                <a:headEnd/>
                <a:tailEnd/>
              </a:ln>
            </p:spPr>
            <p:txBody>
              <a:bodyPr/>
              <a:lstStyle/>
              <a:p>
                <a:endParaRPr lang="ru-RU"/>
              </a:p>
            </p:txBody>
          </p:sp>
          <p:sp>
            <p:nvSpPr>
              <p:cNvPr id="163220" name="Freeform 648"/>
              <p:cNvSpPr>
                <a:spLocks/>
              </p:cNvSpPr>
              <p:nvPr/>
            </p:nvSpPr>
            <p:spPr bwMode="auto">
              <a:xfrm>
                <a:off x="2478" y="3563"/>
                <a:ext cx="54" cy="28"/>
              </a:xfrm>
              <a:custGeom>
                <a:avLst/>
                <a:gdLst>
                  <a:gd name="T0" fmla="*/ 54 w 54"/>
                  <a:gd name="T1" fmla="*/ 7 h 28"/>
                  <a:gd name="T2" fmla="*/ 53 w 54"/>
                  <a:gd name="T3" fmla="*/ 0 h 28"/>
                  <a:gd name="T4" fmla="*/ 0 w 54"/>
                  <a:gd name="T5" fmla="*/ 20 h 28"/>
                  <a:gd name="T6" fmla="*/ 2 w 54"/>
                  <a:gd name="T7" fmla="*/ 28 h 28"/>
                  <a:gd name="T8" fmla="*/ 54 w 54"/>
                  <a:gd name="T9" fmla="*/ 7 h 28"/>
                  <a:gd name="T10" fmla="*/ 0 60000 65536"/>
                  <a:gd name="T11" fmla="*/ 0 60000 65536"/>
                  <a:gd name="T12" fmla="*/ 0 60000 65536"/>
                  <a:gd name="T13" fmla="*/ 0 60000 65536"/>
                  <a:gd name="T14" fmla="*/ 0 60000 65536"/>
                  <a:gd name="T15" fmla="*/ 0 w 54"/>
                  <a:gd name="T16" fmla="*/ 0 h 28"/>
                  <a:gd name="T17" fmla="*/ 54 w 54"/>
                  <a:gd name="T18" fmla="*/ 28 h 28"/>
                </a:gdLst>
                <a:ahLst/>
                <a:cxnLst>
                  <a:cxn ang="T10">
                    <a:pos x="T0" y="T1"/>
                  </a:cxn>
                  <a:cxn ang="T11">
                    <a:pos x="T2" y="T3"/>
                  </a:cxn>
                  <a:cxn ang="T12">
                    <a:pos x="T4" y="T5"/>
                  </a:cxn>
                  <a:cxn ang="T13">
                    <a:pos x="T6" y="T7"/>
                  </a:cxn>
                  <a:cxn ang="T14">
                    <a:pos x="T8" y="T9"/>
                  </a:cxn>
                </a:cxnLst>
                <a:rect l="T15" t="T16" r="T17" b="T18"/>
                <a:pathLst>
                  <a:path w="54" h="28">
                    <a:moveTo>
                      <a:pt x="54" y="7"/>
                    </a:moveTo>
                    <a:lnTo>
                      <a:pt x="53" y="0"/>
                    </a:lnTo>
                    <a:lnTo>
                      <a:pt x="0" y="20"/>
                    </a:lnTo>
                    <a:lnTo>
                      <a:pt x="2" y="28"/>
                    </a:lnTo>
                    <a:lnTo>
                      <a:pt x="54" y="7"/>
                    </a:lnTo>
                    <a:close/>
                  </a:path>
                </a:pathLst>
              </a:custGeom>
              <a:solidFill>
                <a:srgbClr val="C195DB"/>
              </a:solidFill>
              <a:ln w="9525">
                <a:noFill/>
                <a:round/>
                <a:headEnd/>
                <a:tailEnd/>
              </a:ln>
            </p:spPr>
            <p:txBody>
              <a:bodyPr/>
              <a:lstStyle/>
              <a:p>
                <a:endParaRPr lang="ru-RU"/>
              </a:p>
            </p:txBody>
          </p:sp>
          <p:sp>
            <p:nvSpPr>
              <p:cNvPr id="163221" name="Freeform 649"/>
              <p:cNvSpPr>
                <a:spLocks/>
              </p:cNvSpPr>
              <p:nvPr/>
            </p:nvSpPr>
            <p:spPr bwMode="auto">
              <a:xfrm>
                <a:off x="2528" y="3563"/>
                <a:ext cx="9" cy="8"/>
              </a:xfrm>
              <a:custGeom>
                <a:avLst/>
                <a:gdLst>
                  <a:gd name="T0" fmla="*/ 9 w 9"/>
                  <a:gd name="T1" fmla="*/ 4 h 8"/>
                  <a:gd name="T2" fmla="*/ 9 w 9"/>
                  <a:gd name="T3" fmla="*/ 6 h 8"/>
                  <a:gd name="T4" fmla="*/ 6 w 9"/>
                  <a:gd name="T5" fmla="*/ 8 h 8"/>
                  <a:gd name="T6" fmla="*/ 4 w 9"/>
                  <a:gd name="T7" fmla="*/ 0 h 8"/>
                  <a:gd name="T8" fmla="*/ 0 w 9"/>
                  <a:gd name="T9" fmla="*/ 2 h 8"/>
                  <a:gd name="T10" fmla="*/ 9 w 9"/>
                  <a:gd name="T11" fmla="*/ 4 h 8"/>
                  <a:gd name="T12" fmla="*/ 0 60000 65536"/>
                  <a:gd name="T13" fmla="*/ 0 60000 65536"/>
                  <a:gd name="T14" fmla="*/ 0 60000 65536"/>
                  <a:gd name="T15" fmla="*/ 0 60000 65536"/>
                  <a:gd name="T16" fmla="*/ 0 60000 65536"/>
                  <a:gd name="T17" fmla="*/ 0 60000 65536"/>
                  <a:gd name="T18" fmla="*/ 0 w 9"/>
                  <a:gd name="T19" fmla="*/ 0 h 8"/>
                  <a:gd name="T20" fmla="*/ 9 w 9"/>
                  <a:gd name="T21" fmla="*/ 8 h 8"/>
                </a:gdLst>
                <a:ahLst/>
                <a:cxnLst>
                  <a:cxn ang="T12">
                    <a:pos x="T0" y="T1"/>
                  </a:cxn>
                  <a:cxn ang="T13">
                    <a:pos x="T2" y="T3"/>
                  </a:cxn>
                  <a:cxn ang="T14">
                    <a:pos x="T4" y="T5"/>
                  </a:cxn>
                  <a:cxn ang="T15">
                    <a:pos x="T6" y="T7"/>
                  </a:cxn>
                  <a:cxn ang="T16">
                    <a:pos x="T8" y="T9"/>
                  </a:cxn>
                  <a:cxn ang="T17">
                    <a:pos x="T10" y="T11"/>
                  </a:cxn>
                </a:cxnLst>
                <a:rect l="T18" t="T19" r="T20" b="T21"/>
                <a:pathLst>
                  <a:path w="9" h="8">
                    <a:moveTo>
                      <a:pt x="9" y="4"/>
                    </a:moveTo>
                    <a:lnTo>
                      <a:pt x="9" y="6"/>
                    </a:lnTo>
                    <a:lnTo>
                      <a:pt x="6" y="8"/>
                    </a:lnTo>
                    <a:lnTo>
                      <a:pt x="4" y="0"/>
                    </a:lnTo>
                    <a:lnTo>
                      <a:pt x="0" y="2"/>
                    </a:lnTo>
                    <a:lnTo>
                      <a:pt x="9" y="4"/>
                    </a:lnTo>
                    <a:close/>
                  </a:path>
                </a:pathLst>
              </a:custGeom>
              <a:solidFill>
                <a:srgbClr val="C195DB"/>
              </a:solidFill>
              <a:ln w="9525">
                <a:noFill/>
                <a:round/>
                <a:headEnd/>
                <a:tailEnd/>
              </a:ln>
            </p:spPr>
            <p:txBody>
              <a:bodyPr/>
              <a:lstStyle/>
              <a:p>
                <a:endParaRPr lang="ru-RU"/>
              </a:p>
            </p:txBody>
          </p:sp>
          <p:sp>
            <p:nvSpPr>
              <p:cNvPr id="163222" name="Freeform 650"/>
              <p:cNvSpPr>
                <a:spLocks/>
              </p:cNvSpPr>
              <p:nvPr/>
            </p:nvSpPr>
            <p:spPr bwMode="auto">
              <a:xfrm>
                <a:off x="2440" y="3537"/>
                <a:ext cx="42" cy="53"/>
              </a:xfrm>
              <a:custGeom>
                <a:avLst/>
                <a:gdLst>
                  <a:gd name="T0" fmla="*/ 35 w 42"/>
                  <a:gd name="T1" fmla="*/ 53 h 53"/>
                  <a:gd name="T2" fmla="*/ 42 w 42"/>
                  <a:gd name="T3" fmla="*/ 47 h 53"/>
                  <a:gd name="T4" fmla="*/ 6 w 42"/>
                  <a:gd name="T5" fmla="*/ 0 h 53"/>
                  <a:gd name="T6" fmla="*/ 0 w 42"/>
                  <a:gd name="T7" fmla="*/ 5 h 53"/>
                  <a:gd name="T8" fmla="*/ 35 w 42"/>
                  <a:gd name="T9" fmla="*/ 53 h 53"/>
                  <a:gd name="T10" fmla="*/ 0 60000 65536"/>
                  <a:gd name="T11" fmla="*/ 0 60000 65536"/>
                  <a:gd name="T12" fmla="*/ 0 60000 65536"/>
                  <a:gd name="T13" fmla="*/ 0 60000 65536"/>
                  <a:gd name="T14" fmla="*/ 0 60000 65536"/>
                  <a:gd name="T15" fmla="*/ 0 w 42"/>
                  <a:gd name="T16" fmla="*/ 0 h 53"/>
                  <a:gd name="T17" fmla="*/ 42 w 42"/>
                  <a:gd name="T18" fmla="*/ 53 h 53"/>
                </a:gdLst>
                <a:ahLst/>
                <a:cxnLst>
                  <a:cxn ang="T10">
                    <a:pos x="T0" y="T1"/>
                  </a:cxn>
                  <a:cxn ang="T11">
                    <a:pos x="T2" y="T3"/>
                  </a:cxn>
                  <a:cxn ang="T12">
                    <a:pos x="T4" y="T5"/>
                  </a:cxn>
                  <a:cxn ang="T13">
                    <a:pos x="T6" y="T7"/>
                  </a:cxn>
                  <a:cxn ang="T14">
                    <a:pos x="T8" y="T9"/>
                  </a:cxn>
                </a:cxnLst>
                <a:rect l="T15" t="T16" r="T17" b="T18"/>
                <a:pathLst>
                  <a:path w="42" h="53">
                    <a:moveTo>
                      <a:pt x="35" y="53"/>
                    </a:moveTo>
                    <a:lnTo>
                      <a:pt x="42" y="47"/>
                    </a:lnTo>
                    <a:lnTo>
                      <a:pt x="6" y="0"/>
                    </a:lnTo>
                    <a:lnTo>
                      <a:pt x="0" y="5"/>
                    </a:lnTo>
                    <a:lnTo>
                      <a:pt x="35" y="53"/>
                    </a:lnTo>
                    <a:close/>
                  </a:path>
                </a:pathLst>
              </a:custGeom>
              <a:solidFill>
                <a:srgbClr val="C195DB"/>
              </a:solidFill>
              <a:ln w="9525">
                <a:noFill/>
                <a:round/>
                <a:headEnd/>
                <a:tailEnd/>
              </a:ln>
            </p:spPr>
            <p:txBody>
              <a:bodyPr/>
              <a:lstStyle/>
              <a:p>
                <a:endParaRPr lang="ru-RU"/>
              </a:p>
            </p:txBody>
          </p:sp>
          <p:sp>
            <p:nvSpPr>
              <p:cNvPr id="163223" name="Freeform 651"/>
              <p:cNvSpPr>
                <a:spLocks/>
              </p:cNvSpPr>
              <p:nvPr/>
            </p:nvSpPr>
            <p:spPr bwMode="auto">
              <a:xfrm>
                <a:off x="2475" y="3583"/>
                <a:ext cx="7" cy="8"/>
              </a:xfrm>
              <a:custGeom>
                <a:avLst/>
                <a:gdLst>
                  <a:gd name="T0" fmla="*/ 3 w 7"/>
                  <a:gd name="T1" fmla="*/ 8 h 8"/>
                  <a:gd name="T2" fmla="*/ 2 w 7"/>
                  <a:gd name="T3" fmla="*/ 8 h 8"/>
                  <a:gd name="T4" fmla="*/ 0 w 7"/>
                  <a:gd name="T5" fmla="*/ 7 h 8"/>
                  <a:gd name="T6" fmla="*/ 7 w 7"/>
                  <a:gd name="T7" fmla="*/ 1 h 8"/>
                  <a:gd name="T8" fmla="*/ 2 w 7"/>
                  <a:gd name="T9" fmla="*/ 0 h 8"/>
                  <a:gd name="T10" fmla="*/ 3 w 7"/>
                  <a:gd name="T11" fmla="*/ 8 h 8"/>
                  <a:gd name="T12" fmla="*/ 0 60000 65536"/>
                  <a:gd name="T13" fmla="*/ 0 60000 65536"/>
                  <a:gd name="T14" fmla="*/ 0 60000 65536"/>
                  <a:gd name="T15" fmla="*/ 0 60000 65536"/>
                  <a:gd name="T16" fmla="*/ 0 60000 65536"/>
                  <a:gd name="T17" fmla="*/ 0 60000 65536"/>
                  <a:gd name="T18" fmla="*/ 0 w 7"/>
                  <a:gd name="T19" fmla="*/ 0 h 8"/>
                  <a:gd name="T20" fmla="*/ 7 w 7"/>
                  <a:gd name="T21" fmla="*/ 8 h 8"/>
                </a:gdLst>
                <a:ahLst/>
                <a:cxnLst>
                  <a:cxn ang="T12">
                    <a:pos x="T0" y="T1"/>
                  </a:cxn>
                  <a:cxn ang="T13">
                    <a:pos x="T2" y="T3"/>
                  </a:cxn>
                  <a:cxn ang="T14">
                    <a:pos x="T4" y="T5"/>
                  </a:cxn>
                  <a:cxn ang="T15">
                    <a:pos x="T6" y="T7"/>
                  </a:cxn>
                  <a:cxn ang="T16">
                    <a:pos x="T8" y="T9"/>
                  </a:cxn>
                  <a:cxn ang="T17">
                    <a:pos x="T10" y="T11"/>
                  </a:cxn>
                </a:cxnLst>
                <a:rect l="T18" t="T19" r="T20" b="T21"/>
                <a:pathLst>
                  <a:path w="7" h="8">
                    <a:moveTo>
                      <a:pt x="3" y="8"/>
                    </a:moveTo>
                    <a:lnTo>
                      <a:pt x="2" y="8"/>
                    </a:lnTo>
                    <a:lnTo>
                      <a:pt x="0" y="7"/>
                    </a:lnTo>
                    <a:lnTo>
                      <a:pt x="7" y="1"/>
                    </a:lnTo>
                    <a:lnTo>
                      <a:pt x="2" y="0"/>
                    </a:lnTo>
                    <a:lnTo>
                      <a:pt x="3" y="8"/>
                    </a:lnTo>
                    <a:close/>
                  </a:path>
                </a:pathLst>
              </a:custGeom>
              <a:solidFill>
                <a:srgbClr val="C195DB"/>
              </a:solidFill>
              <a:ln w="9525">
                <a:noFill/>
                <a:round/>
                <a:headEnd/>
                <a:tailEnd/>
              </a:ln>
            </p:spPr>
            <p:txBody>
              <a:bodyPr/>
              <a:lstStyle/>
              <a:p>
                <a:endParaRPr lang="ru-RU"/>
              </a:p>
            </p:txBody>
          </p:sp>
          <p:sp>
            <p:nvSpPr>
              <p:cNvPr id="163224" name="Freeform 652"/>
              <p:cNvSpPr>
                <a:spLocks/>
              </p:cNvSpPr>
              <p:nvPr/>
            </p:nvSpPr>
            <p:spPr bwMode="auto">
              <a:xfrm>
                <a:off x="2440" y="3284"/>
                <a:ext cx="107" cy="257"/>
              </a:xfrm>
              <a:custGeom>
                <a:avLst/>
                <a:gdLst>
                  <a:gd name="T0" fmla="*/ 0 w 107"/>
                  <a:gd name="T1" fmla="*/ 253 h 257"/>
                  <a:gd name="T2" fmla="*/ 6 w 107"/>
                  <a:gd name="T3" fmla="*/ 257 h 257"/>
                  <a:gd name="T4" fmla="*/ 107 w 107"/>
                  <a:gd name="T5" fmla="*/ 2 h 257"/>
                  <a:gd name="T6" fmla="*/ 101 w 107"/>
                  <a:gd name="T7" fmla="*/ 0 h 257"/>
                  <a:gd name="T8" fmla="*/ 0 w 107"/>
                  <a:gd name="T9" fmla="*/ 253 h 257"/>
                  <a:gd name="T10" fmla="*/ 0 60000 65536"/>
                  <a:gd name="T11" fmla="*/ 0 60000 65536"/>
                  <a:gd name="T12" fmla="*/ 0 60000 65536"/>
                  <a:gd name="T13" fmla="*/ 0 60000 65536"/>
                  <a:gd name="T14" fmla="*/ 0 60000 65536"/>
                  <a:gd name="T15" fmla="*/ 0 w 107"/>
                  <a:gd name="T16" fmla="*/ 0 h 257"/>
                  <a:gd name="T17" fmla="*/ 107 w 107"/>
                  <a:gd name="T18" fmla="*/ 257 h 257"/>
                </a:gdLst>
                <a:ahLst/>
                <a:cxnLst>
                  <a:cxn ang="T10">
                    <a:pos x="T0" y="T1"/>
                  </a:cxn>
                  <a:cxn ang="T11">
                    <a:pos x="T2" y="T3"/>
                  </a:cxn>
                  <a:cxn ang="T12">
                    <a:pos x="T4" y="T5"/>
                  </a:cxn>
                  <a:cxn ang="T13">
                    <a:pos x="T6" y="T7"/>
                  </a:cxn>
                  <a:cxn ang="T14">
                    <a:pos x="T8" y="T9"/>
                  </a:cxn>
                </a:cxnLst>
                <a:rect l="T15" t="T16" r="T17" b="T18"/>
                <a:pathLst>
                  <a:path w="107" h="257">
                    <a:moveTo>
                      <a:pt x="0" y="253"/>
                    </a:moveTo>
                    <a:lnTo>
                      <a:pt x="6" y="257"/>
                    </a:lnTo>
                    <a:lnTo>
                      <a:pt x="107" y="2"/>
                    </a:lnTo>
                    <a:lnTo>
                      <a:pt x="101" y="0"/>
                    </a:lnTo>
                    <a:lnTo>
                      <a:pt x="0" y="253"/>
                    </a:lnTo>
                    <a:close/>
                  </a:path>
                </a:pathLst>
              </a:custGeom>
              <a:solidFill>
                <a:srgbClr val="C195DB"/>
              </a:solidFill>
              <a:ln w="9525">
                <a:noFill/>
                <a:round/>
                <a:headEnd/>
                <a:tailEnd/>
              </a:ln>
            </p:spPr>
            <p:txBody>
              <a:bodyPr/>
              <a:lstStyle/>
              <a:p>
                <a:endParaRPr lang="ru-RU"/>
              </a:p>
            </p:txBody>
          </p:sp>
          <p:sp>
            <p:nvSpPr>
              <p:cNvPr id="163225" name="Freeform 653"/>
              <p:cNvSpPr>
                <a:spLocks/>
              </p:cNvSpPr>
              <p:nvPr/>
            </p:nvSpPr>
            <p:spPr bwMode="auto">
              <a:xfrm>
                <a:off x="2438" y="3537"/>
                <a:ext cx="8" cy="4"/>
              </a:xfrm>
              <a:custGeom>
                <a:avLst/>
                <a:gdLst>
                  <a:gd name="T0" fmla="*/ 2 w 8"/>
                  <a:gd name="T1" fmla="*/ 4 h 4"/>
                  <a:gd name="T2" fmla="*/ 0 w 8"/>
                  <a:gd name="T3" fmla="*/ 2 h 4"/>
                  <a:gd name="T4" fmla="*/ 2 w 8"/>
                  <a:gd name="T5" fmla="*/ 1 h 4"/>
                  <a:gd name="T6" fmla="*/ 8 w 8"/>
                  <a:gd name="T7" fmla="*/ 4 h 4"/>
                  <a:gd name="T8" fmla="*/ 8 w 8"/>
                  <a:gd name="T9" fmla="*/ 0 h 4"/>
                  <a:gd name="T10" fmla="*/ 2 w 8"/>
                  <a:gd name="T11" fmla="*/ 4 h 4"/>
                  <a:gd name="T12" fmla="*/ 0 60000 65536"/>
                  <a:gd name="T13" fmla="*/ 0 60000 65536"/>
                  <a:gd name="T14" fmla="*/ 0 60000 65536"/>
                  <a:gd name="T15" fmla="*/ 0 60000 65536"/>
                  <a:gd name="T16" fmla="*/ 0 60000 65536"/>
                  <a:gd name="T17" fmla="*/ 0 60000 65536"/>
                  <a:gd name="T18" fmla="*/ 0 w 8"/>
                  <a:gd name="T19" fmla="*/ 0 h 4"/>
                  <a:gd name="T20" fmla="*/ 8 w 8"/>
                  <a:gd name="T21" fmla="*/ 4 h 4"/>
                </a:gdLst>
                <a:ahLst/>
                <a:cxnLst>
                  <a:cxn ang="T12">
                    <a:pos x="T0" y="T1"/>
                  </a:cxn>
                  <a:cxn ang="T13">
                    <a:pos x="T2" y="T3"/>
                  </a:cxn>
                  <a:cxn ang="T14">
                    <a:pos x="T4" y="T5"/>
                  </a:cxn>
                  <a:cxn ang="T15">
                    <a:pos x="T6" y="T7"/>
                  </a:cxn>
                  <a:cxn ang="T16">
                    <a:pos x="T8" y="T9"/>
                  </a:cxn>
                  <a:cxn ang="T17">
                    <a:pos x="T10" y="T11"/>
                  </a:cxn>
                </a:cxnLst>
                <a:rect l="T18" t="T19" r="T20" b="T21"/>
                <a:pathLst>
                  <a:path w="8" h="4">
                    <a:moveTo>
                      <a:pt x="2" y="4"/>
                    </a:moveTo>
                    <a:lnTo>
                      <a:pt x="0" y="2"/>
                    </a:lnTo>
                    <a:lnTo>
                      <a:pt x="2" y="1"/>
                    </a:lnTo>
                    <a:lnTo>
                      <a:pt x="8" y="4"/>
                    </a:lnTo>
                    <a:lnTo>
                      <a:pt x="8" y="0"/>
                    </a:lnTo>
                    <a:lnTo>
                      <a:pt x="2" y="4"/>
                    </a:lnTo>
                    <a:close/>
                  </a:path>
                </a:pathLst>
              </a:custGeom>
              <a:solidFill>
                <a:srgbClr val="C195DB"/>
              </a:solidFill>
              <a:ln w="9525">
                <a:noFill/>
                <a:round/>
                <a:headEnd/>
                <a:tailEnd/>
              </a:ln>
            </p:spPr>
            <p:txBody>
              <a:bodyPr/>
              <a:lstStyle/>
              <a:p>
                <a:endParaRPr lang="ru-RU"/>
              </a:p>
            </p:txBody>
          </p:sp>
          <p:sp>
            <p:nvSpPr>
              <p:cNvPr id="163226" name="Freeform 654"/>
              <p:cNvSpPr>
                <a:spLocks/>
              </p:cNvSpPr>
              <p:nvPr/>
            </p:nvSpPr>
            <p:spPr bwMode="auto">
              <a:xfrm>
                <a:off x="2538" y="3280"/>
                <a:ext cx="8" cy="9"/>
              </a:xfrm>
              <a:custGeom>
                <a:avLst/>
                <a:gdLst>
                  <a:gd name="T0" fmla="*/ 0 w 8"/>
                  <a:gd name="T1" fmla="*/ 4 h 9"/>
                  <a:gd name="T2" fmla="*/ 2 w 8"/>
                  <a:gd name="T3" fmla="*/ 0 h 9"/>
                  <a:gd name="T4" fmla="*/ 5 w 8"/>
                  <a:gd name="T5" fmla="*/ 2 h 9"/>
                  <a:gd name="T6" fmla="*/ 2 w 8"/>
                  <a:gd name="T7" fmla="*/ 9 h 9"/>
                  <a:gd name="T8" fmla="*/ 8 w 8"/>
                  <a:gd name="T9" fmla="*/ 7 h 9"/>
                  <a:gd name="T10" fmla="*/ 0 w 8"/>
                  <a:gd name="T11" fmla="*/ 4 h 9"/>
                  <a:gd name="T12" fmla="*/ 0 60000 65536"/>
                  <a:gd name="T13" fmla="*/ 0 60000 65536"/>
                  <a:gd name="T14" fmla="*/ 0 60000 65536"/>
                  <a:gd name="T15" fmla="*/ 0 60000 65536"/>
                  <a:gd name="T16" fmla="*/ 0 60000 65536"/>
                  <a:gd name="T17" fmla="*/ 0 60000 65536"/>
                  <a:gd name="T18" fmla="*/ 0 w 8"/>
                  <a:gd name="T19" fmla="*/ 0 h 9"/>
                  <a:gd name="T20" fmla="*/ 8 w 8"/>
                  <a:gd name="T21" fmla="*/ 9 h 9"/>
                </a:gdLst>
                <a:ahLst/>
                <a:cxnLst>
                  <a:cxn ang="T12">
                    <a:pos x="T0" y="T1"/>
                  </a:cxn>
                  <a:cxn ang="T13">
                    <a:pos x="T2" y="T3"/>
                  </a:cxn>
                  <a:cxn ang="T14">
                    <a:pos x="T4" y="T5"/>
                  </a:cxn>
                  <a:cxn ang="T15">
                    <a:pos x="T6" y="T7"/>
                  </a:cxn>
                  <a:cxn ang="T16">
                    <a:pos x="T8" y="T9"/>
                  </a:cxn>
                  <a:cxn ang="T17">
                    <a:pos x="T10" y="T11"/>
                  </a:cxn>
                </a:cxnLst>
                <a:rect l="T18" t="T19" r="T20" b="T21"/>
                <a:pathLst>
                  <a:path w="8" h="9">
                    <a:moveTo>
                      <a:pt x="0" y="4"/>
                    </a:moveTo>
                    <a:lnTo>
                      <a:pt x="2" y="0"/>
                    </a:lnTo>
                    <a:lnTo>
                      <a:pt x="5" y="2"/>
                    </a:lnTo>
                    <a:lnTo>
                      <a:pt x="2" y="9"/>
                    </a:lnTo>
                    <a:lnTo>
                      <a:pt x="8" y="7"/>
                    </a:lnTo>
                    <a:lnTo>
                      <a:pt x="0" y="4"/>
                    </a:lnTo>
                    <a:close/>
                  </a:path>
                </a:pathLst>
              </a:custGeom>
              <a:solidFill>
                <a:srgbClr val="C195DB"/>
              </a:solidFill>
              <a:ln w="9525">
                <a:noFill/>
                <a:round/>
                <a:headEnd/>
                <a:tailEnd/>
              </a:ln>
            </p:spPr>
            <p:txBody>
              <a:bodyPr/>
              <a:lstStyle/>
              <a:p>
                <a:endParaRPr lang="ru-RU"/>
              </a:p>
            </p:txBody>
          </p:sp>
          <p:sp>
            <p:nvSpPr>
              <p:cNvPr id="163227" name="Freeform 655"/>
              <p:cNvSpPr>
                <a:spLocks/>
              </p:cNvSpPr>
              <p:nvPr/>
            </p:nvSpPr>
            <p:spPr bwMode="auto">
              <a:xfrm>
                <a:off x="2440" y="3536"/>
                <a:ext cx="92" cy="32"/>
              </a:xfrm>
              <a:custGeom>
                <a:avLst/>
                <a:gdLst>
                  <a:gd name="T0" fmla="*/ 3 w 92"/>
                  <a:gd name="T1" fmla="*/ 0 h 32"/>
                  <a:gd name="T2" fmla="*/ 0 w 92"/>
                  <a:gd name="T3" fmla="*/ 6 h 32"/>
                  <a:gd name="T4" fmla="*/ 89 w 92"/>
                  <a:gd name="T5" fmla="*/ 32 h 32"/>
                  <a:gd name="T6" fmla="*/ 92 w 92"/>
                  <a:gd name="T7" fmla="*/ 26 h 32"/>
                  <a:gd name="T8" fmla="*/ 3 w 92"/>
                  <a:gd name="T9" fmla="*/ 0 h 32"/>
                  <a:gd name="T10" fmla="*/ 0 60000 65536"/>
                  <a:gd name="T11" fmla="*/ 0 60000 65536"/>
                  <a:gd name="T12" fmla="*/ 0 60000 65536"/>
                  <a:gd name="T13" fmla="*/ 0 60000 65536"/>
                  <a:gd name="T14" fmla="*/ 0 60000 65536"/>
                  <a:gd name="T15" fmla="*/ 0 w 92"/>
                  <a:gd name="T16" fmla="*/ 0 h 32"/>
                  <a:gd name="T17" fmla="*/ 92 w 92"/>
                  <a:gd name="T18" fmla="*/ 32 h 32"/>
                </a:gdLst>
                <a:ahLst/>
                <a:cxnLst>
                  <a:cxn ang="T10">
                    <a:pos x="T0" y="T1"/>
                  </a:cxn>
                  <a:cxn ang="T11">
                    <a:pos x="T2" y="T3"/>
                  </a:cxn>
                  <a:cxn ang="T12">
                    <a:pos x="T4" y="T5"/>
                  </a:cxn>
                  <a:cxn ang="T13">
                    <a:pos x="T6" y="T7"/>
                  </a:cxn>
                  <a:cxn ang="T14">
                    <a:pos x="T8" y="T9"/>
                  </a:cxn>
                </a:cxnLst>
                <a:rect l="T15" t="T16" r="T17" b="T18"/>
                <a:pathLst>
                  <a:path w="92" h="32">
                    <a:moveTo>
                      <a:pt x="3" y="0"/>
                    </a:moveTo>
                    <a:lnTo>
                      <a:pt x="0" y="6"/>
                    </a:lnTo>
                    <a:lnTo>
                      <a:pt x="89" y="32"/>
                    </a:lnTo>
                    <a:lnTo>
                      <a:pt x="92" y="26"/>
                    </a:lnTo>
                    <a:lnTo>
                      <a:pt x="3" y="0"/>
                    </a:lnTo>
                    <a:close/>
                  </a:path>
                </a:pathLst>
              </a:custGeom>
              <a:solidFill>
                <a:srgbClr val="C195DB"/>
              </a:solidFill>
              <a:ln w="9525">
                <a:noFill/>
                <a:round/>
                <a:headEnd/>
                <a:tailEnd/>
              </a:ln>
            </p:spPr>
            <p:txBody>
              <a:bodyPr/>
              <a:lstStyle/>
              <a:p>
                <a:endParaRPr lang="ru-RU"/>
              </a:p>
            </p:txBody>
          </p:sp>
          <p:sp>
            <p:nvSpPr>
              <p:cNvPr id="163228" name="Freeform 656"/>
              <p:cNvSpPr>
                <a:spLocks/>
              </p:cNvSpPr>
              <p:nvPr/>
            </p:nvSpPr>
            <p:spPr bwMode="auto">
              <a:xfrm>
                <a:off x="2532" y="3414"/>
                <a:ext cx="143" cy="306"/>
              </a:xfrm>
              <a:custGeom>
                <a:avLst/>
                <a:gdLst>
                  <a:gd name="T0" fmla="*/ 80 w 143"/>
                  <a:gd name="T1" fmla="*/ 0 h 306"/>
                  <a:gd name="T2" fmla="*/ 143 w 143"/>
                  <a:gd name="T3" fmla="*/ 10 h 306"/>
                  <a:gd name="T4" fmla="*/ 92 w 143"/>
                  <a:gd name="T5" fmla="*/ 306 h 306"/>
                  <a:gd name="T6" fmla="*/ 0 w 143"/>
                  <a:gd name="T7" fmla="*/ 293 h 306"/>
                  <a:gd name="T8" fmla="*/ 80 w 143"/>
                  <a:gd name="T9" fmla="*/ 0 h 306"/>
                  <a:gd name="T10" fmla="*/ 0 60000 65536"/>
                  <a:gd name="T11" fmla="*/ 0 60000 65536"/>
                  <a:gd name="T12" fmla="*/ 0 60000 65536"/>
                  <a:gd name="T13" fmla="*/ 0 60000 65536"/>
                  <a:gd name="T14" fmla="*/ 0 60000 65536"/>
                  <a:gd name="T15" fmla="*/ 0 w 143"/>
                  <a:gd name="T16" fmla="*/ 0 h 306"/>
                  <a:gd name="T17" fmla="*/ 143 w 143"/>
                  <a:gd name="T18" fmla="*/ 306 h 306"/>
                </a:gdLst>
                <a:ahLst/>
                <a:cxnLst>
                  <a:cxn ang="T10">
                    <a:pos x="T0" y="T1"/>
                  </a:cxn>
                  <a:cxn ang="T11">
                    <a:pos x="T2" y="T3"/>
                  </a:cxn>
                  <a:cxn ang="T12">
                    <a:pos x="T4" y="T5"/>
                  </a:cxn>
                  <a:cxn ang="T13">
                    <a:pos x="T6" y="T7"/>
                  </a:cxn>
                  <a:cxn ang="T14">
                    <a:pos x="T8" y="T9"/>
                  </a:cxn>
                </a:cxnLst>
                <a:rect l="T15" t="T16" r="T17" b="T18"/>
                <a:pathLst>
                  <a:path w="143" h="306">
                    <a:moveTo>
                      <a:pt x="80" y="0"/>
                    </a:moveTo>
                    <a:lnTo>
                      <a:pt x="143" y="10"/>
                    </a:lnTo>
                    <a:lnTo>
                      <a:pt x="92" y="306"/>
                    </a:lnTo>
                    <a:lnTo>
                      <a:pt x="0" y="293"/>
                    </a:lnTo>
                    <a:lnTo>
                      <a:pt x="80" y="0"/>
                    </a:lnTo>
                    <a:close/>
                  </a:path>
                </a:pathLst>
              </a:custGeom>
              <a:solidFill>
                <a:srgbClr val="844CD6"/>
              </a:solidFill>
              <a:ln w="9525">
                <a:noFill/>
                <a:round/>
                <a:headEnd/>
                <a:tailEnd/>
              </a:ln>
            </p:spPr>
            <p:txBody>
              <a:bodyPr/>
              <a:lstStyle/>
              <a:p>
                <a:endParaRPr lang="ru-RU"/>
              </a:p>
            </p:txBody>
          </p:sp>
          <p:sp>
            <p:nvSpPr>
              <p:cNvPr id="163229" name="Freeform 657"/>
              <p:cNvSpPr>
                <a:spLocks/>
              </p:cNvSpPr>
              <p:nvPr/>
            </p:nvSpPr>
            <p:spPr bwMode="auto">
              <a:xfrm>
                <a:off x="2608" y="3411"/>
                <a:ext cx="67" cy="18"/>
              </a:xfrm>
              <a:custGeom>
                <a:avLst/>
                <a:gdLst>
                  <a:gd name="T0" fmla="*/ 4 w 67"/>
                  <a:gd name="T1" fmla="*/ 0 h 18"/>
                  <a:gd name="T2" fmla="*/ 0 w 67"/>
                  <a:gd name="T3" fmla="*/ 6 h 18"/>
                  <a:gd name="T4" fmla="*/ 65 w 67"/>
                  <a:gd name="T5" fmla="*/ 18 h 18"/>
                  <a:gd name="T6" fmla="*/ 67 w 67"/>
                  <a:gd name="T7" fmla="*/ 11 h 18"/>
                  <a:gd name="T8" fmla="*/ 4 w 67"/>
                  <a:gd name="T9" fmla="*/ 0 h 18"/>
                  <a:gd name="T10" fmla="*/ 0 60000 65536"/>
                  <a:gd name="T11" fmla="*/ 0 60000 65536"/>
                  <a:gd name="T12" fmla="*/ 0 60000 65536"/>
                  <a:gd name="T13" fmla="*/ 0 60000 65536"/>
                  <a:gd name="T14" fmla="*/ 0 60000 65536"/>
                  <a:gd name="T15" fmla="*/ 0 w 67"/>
                  <a:gd name="T16" fmla="*/ 0 h 18"/>
                  <a:gd name="T17" fmla="*/ 67 w 67"/>
                  <a:gd name="T18" fmla="*/ 18 h 18"/>
                </a:gdLst>
                <a:ahLst/>
                <a:cxnLst>
                  <a:cxn ang="T10">
                    <a:pos x="T0" y="T1"/>
                  </a:cxn>
                  <a:cxn ang="T11">
                    <a:pos x="T2" y="T3"/>
                  </a:cxn>
                  <a:cxn ang="T12">
                    <a:pos x="T4" y="T5"/>
                  </a:cxn>
                  <a:cxn ang="T13">
                    <a:pos x="T6" y="T7"/>
                  </a:cxn>
                  <a:cxn ang="T14">
                    <a:pos x="T8" y="T9"/>
                  </a:cxn>
                </a:cxnLst>
                <a:rect l="T15" t="T16" r="T17" b="T18"/>
                <a:pathLst>
                  <a:path w="67" h="18">
                    <a:moveTo>
                      <a:pt x="4" y="0"/>
                    </a:moveTo>
                    <a:lnTo>
                      <a:pt x="0" y="6"/>
                    </a:lnTo>
                    <a:lnTo>
                      <a:pt x="65" y="18"/>
                    </a:lnTo>
                    <a:lnTo>
                      <a:pt x="67" y="11"/>
                    </a:lnTo>
                    <a:lnTo>
                      <a:pt x="4" y="0"/>
                    </a:lnTo>
                    <a:close/>
                  </a:path>
                </a:pathLst>
              </a:custGeom>
              <a:solidFill>
                <a:srgbClr val="C195DB"/>
              </a:solidFill>
              <a:ln w="9525">
                <a:noFill/>
                <a:round/>
                <a:headEnd/>
                <a:tailEnd/>
              </a:ln>
            </p:spPr>
            <p:txBody>
              <a:bodyPr/>
              <a:lstStyle/>
              <a:p>
                <a:endParaRPr lang="ru-RU"/>
              </a:p>
            </p:txBody>
          </p:sp>
          <p:sp>
            <p:nvSpPr>
              <p:cNvPr id="163230" name="Freeform 658"/>
              <p:cNvSpPr>
                <a:spLocks/>
              </p:cNvSpPr>
              <p:nvPr/>
            </p:nvSpPr>
            <p:spPr bwMode="auto">
              <a:xfrm>
                <a:off x="2619" y="3424"/>
                <a:ext cx="59" cy="296"/>
              </a:xfrm>
              <a:custGeom>
                <a:avLst/>
                <a:gdLst>
                  <a:gd name="T0" fmla="*/ 59 w 59"/>
                  <a:gd name="T1" fmla="*/ 1 h 296"/>
                  <a:gd name="T2" fmla="*/ 52 w 59"/>
                  <a:gd name="T3" fmla="*/ 0 h 296"/>
                  <a:gd name="T4" fmla="*/ 0 w 59"/>
                  <a:gd name="T5" fmla="*/ 294 h 296"/>
                  <a:gd name="T6" fmla="*/ 8 w 59"/>
                  <a:gd name="T7" fmla="*/ 296 h 296"/>
                  <a:gd name="T8" fmla="*/ 59 w 59"/>
                  <a:gd name="T9" fmla="*/ 1 h 296"/>
                  <a:gd name="T10" fmla="*/ 0 60000 65536"/>
                  <a:gd name="T11" fmla="*/ 0 60000 65536"/>
                  <a:gd name="T12" fmla="*/ 0 60000 65536"/>
                  <a:gd name="T13" fmla="*/ 0 60000 65536"/>
                  <a:gd name="T14" fmla="*/ 0 60000 65536"/>
                  <a:gd name="T15" fmla="*/ 0 w 59"/>
                  <a:gd name="T16" fmla="*/ 0 h 296"/>
                  <a:gd name="T17" fmla="*/ 59 w 59"/>
                  <a:gd name="T18" fmla="*/ 296 h 296"/>
                </a:gdLst>
                <a:ahLst/>
                <a:cxnLst>
                  <a:cxn ang="T10">
                    <a:pos x="T0" y="T1"/>
                  </a:cxn>
                  <a:cxn ang="T11">
                    <a:pos x="T2" y="T3"/>
                  </a:cxn>
                  <a:cxn ang="T12">
                    <a:pos x="T4" y="T5"/>
                  </a:cxn>
                  <a:cxn ang="T13">
                    <a:pos x="T6" y="T7"/>
                  </a:cxn>
                  <a:cxn ang="T14">
                    <a:pos x="T8" y="T9"/>
                  </a:cxn>
                </a:cxnLst>
                <a:rect l="T15" t="T16" r="T17" b="T18"/>
                <a:pathLst>
                  <a:path w="59" h="296">
                    <a:moveTo>
                      <a:pt x="59" y="1"/>
                    </a:moveTo>
                    <a:lnTo>
                      <a:pt x="52" y="0"/>
                    </a:lnTo>
                    <a:lnTo>
                      <a:pt x="0" y="294"/>
                    </a:lnTo>
                    <a:lnTo>
                      <a:pt x="8" y="296"/>
                    </a:lnTo>
                    <a:lnTo>
                      <a:pt x="59" y="1"/>
                    </a:lnTo>
                    <a:close/>
                  </a:path>
                </a:pathLst>
              </a:custGeom>
              <a:solidFill>
                <a:srgbClr val="C195DB"/>
              </a:solidFill>
              <a:ln w="9525">
                <a:noFill/>
                <a:round/>
                <a:headEnd/>
                <a:tailEnd/>
              </a:ln>
            </p:spPr>
            <p:txBody>
              <a:bodyPr/>
              <a:lstStyle/>
              <a:p>
                <a:endParaRPr lang="ru-RU"/>
              </a:p>
            </p:txBody>
          </p:sp>
          <p:sp>
            <p:nvSpPr>
              <p:cNvPr id="163231" name="Freeform 659"/>
              <p:cNvSpPr>
                <a:spLocks/>
              </p:cNvSpPr>
              <p:nvPr/>
            </p:nvSpPr>
            <p:spPr bwMode="auto">
              <a:xfrm>
                <a:off x="2670" y="3421"/>
                <a:ext cx="7" cy="8"/>
              </a:xfrm>
              <a:custGeom>
                <a:avLst/>
                <a:gdLst>
                  <a:gd name="T0" fmla="*/ 5 w 7"/>
                  <a:gd name="T1" fmla="*/ 0 h 8"/>
                  <a:gd name="T2" fmla="*/ 7 w 7"/>
                  <a:gd name="T3" fmla="*/ 0 h 8"/>
                  <a:gd name="T4" fmla="*/ 7 w 7"/>
                  <a:gd name="T5" fmla="*/ 3 h 8"/>
                  <a:gd name="T6" fmla="*/ 0 w 7"/>
                  <a:gd name="T7" fmla="*/ 2 h 8"/>
                  <a:gd name="T8" fmla="*/ 3 w 7"/>
                  <a:gd name="T9" fmla="*/ 8 h 8"/>
                  <a:gd name="T10" fmla="*/ 5 w 7"/>
                  <a:gd name="T11" fmla="*/ 0 h 8"/>
                  <a:gd name="T12" fmla="*/ 0 60000 65536"/>
                  <a:gd name="T13" fmla="*/ 0 60000 65536"/>
                  <a:gd name="T14" fmla="*/ 0 60000 65536"/>
                  <a:gd name="T15" fmla="*/ 0 60000 65536"/>
                  <a:gd name="T16" fmla="*/ 0 60000 65536"/>
                  <a:gd name="T17" fmla="*/ 0 60000 65536"/>
                  <a:gd name="T18" fmla="*/ 0 w 7"/>
                  <a:gd name="T19" fmla="*/ 0 h 8"/>
                  <a:gd name="T20" fmla="*/ 7 w 7"/>
                  <a:gd name="T21" fmla="*/ 8 h 8"/>
                </a:gdLst>
                <a:ahLst/>
                <a:cxnLst>
                  <a:cxn ang="T12">
                    <a:pos x="T0" y="T1"/>
                  </a:cxn>
                  <a:cxn ang="T13">
                    <a:pos x="T2" y="T3"/>
                  </a:cxn>
                  <a:cxn ang="T14">
                    <a:pos x="T4" y="T5"/>
                  </a:cxn>
                  <a:cxn ang="T15">
                    <a:pos x="T6" y="T7"/>
                  </a:cxn>
                  <a:cxn ang="T16">
                    <a:pos x="T8" y="T9"/>
                  </a:cxn>
                  <a:cxn ang="T17">
                    <a:pos x="T10" y="T11"/>
                  </a:cxn>
                </a:cxnLst>
                <a:rect l="T18" t="T19" r="T20" b="T21"/>
                <a:pathLst>
                  <a:path w="7" h="8">
                    <a:moveTo>
                      <a:pt x="5" y="0"/>
                    </a:moveTo>
                    <a:lnTo>
                      <a:pt x="7" y="0"/>
                    </a:lnTo>
                    <a:lnTo>
                      <a:pt x="7" y="3"/>
                    </a:lnTo>
                    <a:lnTo>
                      <a:pt x="0" y="2"/>
                    </a:lnTo>
                    <a:lnTo>
                      <a:pt x="3" y="8"/>
                    </a:lnTo>
                    <a:lnTo>
                      <a:pt x="5" y="0"/>
                    </a:lnTo>
                    <a:close/>
                  </a:path>
                </a:pathLst>
              </a:custGeom>
              <a:solidFill>
                <a:srgbClr val="C195DB"/>
              </a:solidFill>
              <a:ln w="9525">
                <a:noFill/>
                <a:round/>
                <a:headEnd/>
                <a:tailEnd/>
              </a:ln>
            </p:spPr>
            <p:txBody>
              <a:bodyPr/>
              <a:lstStyle/>
              <a:p>
                <a:endParaRPr lang="ru-RU"/>
              </a:p>
            </p:txBody>
          </p:sp>
          <p:sp>
            <p:nvSpPr>
              <p:cNvPr id="163232" name="Freeform 660"/>
              <p:cNvSpPr>
                <a:spLocks/>
              </p:cNvSpPr>
              <p:nvPr/>
            </p:nvSpPr>
            <p:spPr bwMode="auto">
              <a:xfrm>
                <a:off x="2532" y="3701"/>
                <a:ext cx="90" cy="20"/>
              </a:xfrm>
              <a:custGeom>
                <a:avLst/>
                <a:gdLst>
                  <a:gd name="T0" fmla="*/ 90 w 90"/>
                  <a:gd name="T1" fmla="*/ 20 h 20"/>
                  <a:gd name="T2" fmla="*/ 90 w 90"/>
                  <a:gd name="T3" fmla="*/ 12 h 20"/>
                  <a:gd name="T4" fmla="*/ 0 w 90"/>
                  <a:gd name="T5" fmla="*/ 0 h 20"/>
                  <a:gd name="T6" fmla="*/ 0 w 90"/>
                  <a:gd name="T7" fmla="*/ 8 h 20"/>
                  <a:gd name="T8" fmla="*/ 90 w 90"/>
                  <a:gd name="T9" fmla="*/ 20 h 20"/>
                  <a:gd name="T10" fmla="*/ 0 60000 65536"/>
                  <a:gd name="T11" fmla="*/ 0 60000 65536"/>
                  <a:gd name="T12" fmla="*/ 0 60000 65536"/>
                  <a:gd name="T13" fmla="*/ 0 60000 65536"/>
                  <a:gd name="T14" fmla="*/ 0 60000 65536"/>
                  <a:gd name="T15" fmla="*/ 0 w 90"/>
                  <a:gd name="T16" fmla="*/ 0 h 20"/>
                  <a:gd name="T17" fmla="*/ 90 w 90"/>
                  <a:gd name="T18" fmla="*/ 20 h 20"/>
                </a:gdLst>
                <a:ahLst/>
                <a:cxnLst>
                  <a:cxn ang="T10">
                    <a:pos x="T0" y="T1"/>
                  </a:cxn>
                  <a:cxn ang="T11">
                    <a:pos x="T2" y="T3"/>
                  </a:cxn>
                  <a:cxn ang="T12">
                    <a:pos x="T4" y="T5"/>
                  </a:cxn>
                  <a:cxn ang="T13">
                    <a:pos x="T6" y="T7"/>
                  </a:cxn>
                  <a:cxn ang="T14">
                    <a:pos x="T8" y="T9"/>
                  </a:cxn>
                </a:cxnLst>
                <a:rect l="T15" t="T16" r="T17" b="T18"/>
                <a:pathLst>
                  <a:path w="90" h="20">
                    <a:moveTo>
                      <a:pt x="90" y="20"/>
                    </a:moveTo>
                    <a:lnTo>
                      <a:pt x="90" y="12"/>
                    </a:lnTo>
                    <a:lnTo>
                      <a:pt x="0" y="0"/>
                    </a:lnTo>
                    <a:lnTo>
                      <a:pt x="0" y="8"/>
                    </a:lnTo>
                    <a:lnTo>
                      <a:pt x="90" y="20"/>
                    </a:lnTo>
                    <a:close/>
                  </a:path>
                </a:pathLst>
              </a:custGeom>
              <a:solidFill>
                <a:srgbClr val="C195DB"/>
              </a:solidFill>
              <a:ln w="9525">
                <a:noFill/>
                <a:round/>
                <a:headEnd/>
                <a:tailEnd/>
              </a:ln>
            </p:spPr>
            <p:txBody>
              <a:bodyPr/>
              <a:lstStyle/>
              <a:p>
                <a:endParaRPr lang="ru-RU"/>
              </a:p>
            </p:txBody>
          </p:sp>
          <p:sp>
            <p:nvSpPr>
              <p:cNvPr id="163233" name="Freeform 661"/>
              <p:cNvSpPr>
                <a:spLocks/>
              </p:cNvSpPr>
              <p:nvPr/>
            </p:nvSpPr>
            <p:spPr bwMode="auto">
              <a:xfrm>
                <a:off x="2617" y="3715"/>
                <a:ext cx="8" cy="6"/>
              </a:xfrm>
              <a:custGeom>
                <a:avLst/>
                <a:gdLst>
                  <a:gd name="T0" fmla="*/ 8 w 8"/>
                  <a:gd name="T1" fmla="*/ 4 h 6"/>
                  <a:gd name="T2" fmla="*/ 8 w 8"/>
                  <a:gd name="T3" fmla="*/ 6 h 6"/>
                  <a:gd name="T4" fmla="*/ 5 w 8"/>
                  <a:gd name="T5" fmla="*/ 6 h 6"/>
                  <a:gd name="T6" fmla="*/ 5 w 8"/>
                  <a:gd name="T7" fmla="*/ 0 h 6"/>
                  <a:gd name="T8" fmla="*/ 0 w 8"/>
                  <a:gd name="T9" fmla="*/ 2 h 6"/>
                  <a:gd name="T10" fmla="*/ 8 w 8"/>
                  <a:gd name="T11" fmla="*/ 4 h 6"/>
                  <a:gd name="T12" fmla="*/ 0 60000 65536"/>
                  <a:gd name="T13" fmla="*/ 0 60000 65536"/>
                  <a:gd name="T14" fmla="*/ 0 60000 65536"/>
                  <a:gd name="T15" fmla="*/ 0 60000 65536"/>
                  <a:gd name="T16" fmla="*/ 0 60000 65536"/>
                  <a:gd name="T17" fmla="*/ 0 60000 65536"/>
                  <a:gd name="T18" fmla="*/ 0 w 8"/>
                  <a:gd name="T19" fmla="*/ 0 h 6"/>
                  <a:gd name="T20" fmla="*/ 8 w 8"/>
                  <a:gd name="T21" fmla="*/ 6 h 6"/>
                </a:gdLst>
                <a:ahLst/>
                <a:cxnLst>
                  <a:cxn ang="T12">
                    <a:pos x="T0" y="T1"/>
                  </a:cxn>
                  <a:cxn ang="T13">
                    <a:pos x="T2" y="T3"/>
                  </a:cxn>
                  <a:cxn ang="T14">
                    <a:pos x="T4" y="T5"/>
                  </a:cxn>
                  <a:cxn ang="T15">
                    <a:pos x="T6" y="T7"/>
                  </a:cxn>
                  <a:cxn ang="T16">
                    <a:pos x="T8" y="T9"/>
                  </a:cxn>
                  <a:cxn ang="T17">
                    <a:pos x="T10" y="T11"/>
                  </a:cxn>
                </a:cxnLst>
                <a:rect l="T18" t="T19" r="T20" b="T21"/>
                <a:pathLst>
                  <a:path w="8" h="6">
                    <a:moveTo>
                      <a:pt x="8" y="4"/>
                    </a:moveTo>
                    <a:lnTo>
                      <a:pt x="8" y="6"/>
                    </a:lnTo>
                    <a:lnTo>
                      <a:pt x="5" y="6"/>
                    </a:lnTo>
                    <a:lnTo>
                      <a:pt x="5" y="0"/>
                    </a:lnTo>
                    <a:lnTo>
                      <a:pt x="0" y="2"/>
                    </a:lnTo>
                    <a:lnTo>
                      <a:pt x="8" y="4"/>
                    </a:lnTo>
                    <a:close/>
                  </a:path>
                </a:pathLst>
              </a:custGeom>
              <a:solidFill>
                <a:srgbClr val="C195DB"/>
              </a:solidFill>
              <a:ln w="9525">
                <a:noFill/>
                <a:round/>
                <a:headEnd/>
                <a:tailEnd/>
              </a:ln>
            </p:spPr>
            <p:txBody>
              <a:bodyPr/>
              <a:lstStyle/>
              <a:p>
                <a:endParaRPr lang="ru-RU"/>
              </a:p>
            </p:txBody>
          </p:sp>
          <p:sp>
            <p:nvSpPr>
              <p:cNvPr id="163234" name="Freeform 662"/>
              <p:cNvSpPr>
                <a:spLocks/>
              </p:cNvSpPr>
              <p:nvPr/>
            </p:nvSpPr>
            <p:spPr bwMode="auto">
              <a:xfrm>
                <a:off x="2530" y="3412"/>
                <a:ext cx="86" cy="296"/>
              </a:xfrm>
              <a:custGeom>
                <a:avLst/>
                <a:gdLst>
                  <a:gd name="T0" fmla="*/ 0 w 86"/>
                  <a:gd name="T1" fmla="*/ 292 h 296"/>
                  <a:gd name="T2" fmla="*/ 6 w 86"/>
                  <a:gd name="T3" fmla="*/ 296 h 296"/>
                  <a:gd name="T4" fmla="*/ 86 w 86"/>
                  <a:gd name="T5" fmla="*/ 3 h 296"/>
                  <a:gd name="T6" fmla="*/ 79 w 86"/>
                  <a:gd name="T7" fmla="*/ 0 h 296"/>
                  <a:gd name="T8" fmla="*/ 0 w 86"/>
                  <a:gd name="T9" fmla="*/ 292 h 296"/>
                  <a:gd name="T10" fmla="*/ 0 60000 65536"/>
                  <a:gd name="T11" fmla="*/ 0 60000 65536"/>
                  <a:gd name="T12" fmla="*/ 0 60000 65536"/>
                  <a:gd name="T13" fmla="*/ 0 60000 65536"/>
                  <a:gd name="T14" fmla="*/ 0 60000 65536"/>
                  <a:gd name="T15" fmla="*/ 0 w 86"/>
                  <a:gd name="T16" fmla="*/ 0 h 296"/>
                  <a:gd name="T17" fmla="*/ 86 w 86"/>
                  <a:gd name="T18" fmla="*/ 296 h 296"/>
                </a:gdLst>
                <a:ahLst/>
                <a:cxnLst>
                  <a:cxn ang="T10">
                    <a:pos x="T0" y="T1"/>
                  </a:cxn>
                  <a:cxn ang="T11">
                    <a:pos x="T2" y="T3"/>
                  </a:cxn>
                  <a:cxn ang="T12">
                    <a:pos x="T4" y="T5"/>
                  </a:cxn>
                  <a:cxn ang="T13">
                    <a:pos x="T6" y="T7"/>
                  </a:cxn>
                  <a:cxn ang="T14">
                    <a:pos x="T8" y="T9"/>
                  </a:cxn>
                </a:cxnLst>
                <a:rect l="T15" t="T16" r="T17" b="T18"/>
                <a:pathLst>
                  <a:path w="86" h="296">
                    <a:moveTo>
                      <a:pt x="0" y="292"/>
                    </a:moveTo>
                    <a:lnTo>
                      <a:pt x="6" y="296"/>
                    </a:lnTo>
                    <a:lnTo>
                      <a:pt x="86" y="3"/>
                    </a:lnTo>
                    <a:lnTo>
                      <a:pt x="79" y="0"/>
                    </a:lnTo>
                    <a:lnTo>
                      <a:pt x="0" y="292"/>
                    </a:lnTo>
                    <a:close/>
                  </a:path>
                </a:pathLst>
              </a:custGeom>
              <a:solidFill>
                <a:srgbClr val="C195DB"/>
              </a:solidFill>
              <a:ln w="9525">
                <a:noFill/>
                <a:round/>
                <a:headEnd/>
                <a:tailEnd/>
              </a:ln>
            </p:spPr>
            <p:txBody>
              <a:bodyPr/>
              <a:lstStyle/>
              <a:p>
                <a:endParaRPr lang="ru-RU"/>
              </a:p>
            </p:txBody>
          </p:sp>
          <p:sp>
            <p:nvSpPr>
              <p:cNvPr id="163235" name="Freeform 663"/>
              <p:cNvSpPr>
                <a:spLocks/>
              </p:cNvSpPr>
              <p:nvPr/>
            </p:nvSpPr>
            <p:spPr bwMode="auto">
              <a:xfrm>
                <a:off x="2528" y="3701"/>
                <a:ext cx="9" cy="9"/>
              </a:xfrm>
              <a:custGeom>
                <a:avLst/>
                <a:gdLst>
                  <a:gd name="T0" fmla="*/ 6 w 9"/>
                  <a:gd name="T1" fmla="*/ 9 h 9"/>
                  <a:gd name="T2" fmla="*/ 0 w 9"/>
                  <a:gd name="T3" fmla="*/ 9 h 9"/>
                  <a:gd name="T4" fmla="*/ 2 w 9"/>
                  <a:gd name="T5" fmla="*/ 3 h 9"/>
                  <a:gd name="T6" fmla="*/ 9 w 9"/>
                  <a:gd name="T7" fmla="*/ 7 h 9"/>
                  <a:gd name="T8" fmla="*/ 6 w 9"/>
                  <a:gd name="T9" fmla="*/ 0 h 9"/>
                  <a:gd name="T10" fmla="*/ 6 w 9"/>
                  <a:gd name="T11" fmla="*/ 9 h 9"/>
                  <a:gd name="T12" fmla="*/ 0 60000 65536"/>
                  <a:gd name="T13" fmla="*/ 0 60000 65536"/>
                  <a:gd name="T14" fmla="*/ 0 60000 65536"/>
                  <a:gd name="T15" fmla="*/ 0 60000 65536"/>
                  <a:gd name="T16" fmla="*/ 0 60000 65536"/>
                  <a:gd name="T17" fmla="*/ 0 60000 65536"/>
                  <a:gd name="T18" fmla="*/ 0 w 9"/>
                  <a:gd name="T19" fmla="*/ 0 h 9"/>
                  <a:gd name="T20" fmla="*/ 9 w 9"/>
                  <a:gd name="T21" fmla="*/ 9 h 9"/>
                </a:gdLst>
                <a:ahLst/>
                <a:cxnLst>
                  <a:cxn ang="T12">
                    <a:pos x="T0" y="T1"/>
                  </a:cxn>
                  <a:cxn ang="T13">
                    <a:pos x="T2" y="T3"/>
                  </a:cxn>
                  <a:cxn ang="T14">
                    <a:pos x="T4" y="T5"/>
                  </a:cxn>
                  <a:cxn ang="T15">
                    <a:pos x="T6" y="T7"/>
                  </a:cxn>
                  <a:cxn ang="T16">
                    <a:pos x="T8" y="T9"/>
                  </a:cxn>
                  <a:cxn ang="T17">
                    <a:pos x="T10" y="T11"/>
                  </a:cxn>
                </a:cxnLst>
                <a:rect l="T18" t="T19" r="T20" b="T21"/>
                <a:pathLst>
                  <a:path w="9" h="9">
                    <a:moveTo>
                      <a:pt x="6" y="9"/>
                    </a:moveTo>
                    <a:lnTo>
                      <a:pt x="0" y="9"/>
                    </a:lnTo>
                    <a:lnTo>
                      <a:pt x="2" y="3"/>
                    </a:lnTo>
                    <a:lnTo>
                      <a:pt x="9" y="7"/>
                    </a:lnTo>
                    <a:lnTo>
                      <a:pt x="6" y="0"/>
                    </a:lnTo>
                    <a:lnTo>
                      <a:pt x="6" y="9"/>
                    </a:lnTo>
                    <a:close/>
                  </a:path>
                </a:pathLst>
              </a:custGeom>
              <a:solidFill>
                <a:srgbClr val="C195DB"/>
              </a:solidFill>
              <a:ln w="9525">
                <a:noFill/>
                <a:round/>
                <a:headEnd/>
                <a:tailEnd/>
              </a:ln>
            </p:spPr>
            <p:txBody>
              <a:bodyPr/>
              <a:lstStyle/>
              <a:p>
                <a:endParaRPr lang="ru-RU"/>
              </a:p>
            </p:txBody>
          </p:sp>
          <p:sp>
            <p:nvSpPr>
              <p:cNvPr id="163236" name="Freeform 664"/>
              <p:cNvSpPr>
                <a:spLocks/>
              </p:cNvSpPr>
              <p:nvPr/>
            </p:nvSpPr>
            <p:spPr bwMode="auto">
              <a:xfrm>
                <a:off x="2607" y="3411"/>
                <a:ext cx="7" cy="6"/>
              </a:xfrm>
              <a:custGeom>
                <a:avLst/>
                <a:gdLst>
                  <a:gd name="T0" fmla="*/ 0 w 7"/>
                  <a:gd name="T1" fmla="*/ 2 h 6"/>
                  <a:gd name="T2" fmla="*/ 0 w 7"/>
                  <a:gd name="T3" fmla="*/ 0 h 6"/>
                  <a:gd name="T4" fmla="*/ 6 w 7"/>
                  <a:gd name="T5" fmla="*/ 0 h 6"/>
                  <a:gd name="T6" fmla="*/ 2 w 7"/>
                  <a:gd name="T7" fmla="*/ 6 h 6"/>
                  <a:gd name="T8" fmla="*/ 7 w 7"/>
                  <a:gd name="T9" fmla="*/ 4 h 6"/>
                  <a:gd name="T10" fmla="*/ 0 w 7"/>
                  <a:gd name="T11" fmla="*/ 2 h 6"/>
                  <a:gd name="T12" fmla="*/ 0 60000 65536"/>
                  <a:gd name="T13" fmla="*/ 0 60000 65536"/>
                  <a:gd name="T14" fmla="*/ 0 60000 65536"/>
                  <a:gd name="T15" fmla="*/ 0 60000 65536"/>
                  <a:gd name="T16" fmla="*/ 0 60000 65536"/>
                  <a:gd name="T17" fmla="*/ 0 60000 65536"/>
                  <a:gd name="T18" fmla="*/ 0 w 7"/>
                  <a:gd name="T19" fmla="*/ 0 h 6"/>
                  <a:gd name="T20" fmla="*/ 7 w 7"/>
                  <a:gd name="T21" fmla="*/ 6 h 6"/>
                </a:gdLst>
                <a:ahLst/>
                <a:cxnLst>
                  <a:cxn ang="T12">
                    <a:pos x="T0" y="T1"/>
                  </a:cxn>
                  <a:cxn ang="T13">
                    <a:pos x="T2" y="T3"/>
                  </a:cxn>
                  <a:cxn ang="T14">
                    <a:pos x="T4" y="T5"/>
                  </a:cxn>
                  <a:cxn ang="T15">
                    <a:pos x="T6" y="T7"/>
                  </a:cxn>
                  <a:cxn ang="T16">
                    <a:pos x="T8" y="T9"/>
                  </a:cxn>
                  <a:cxn ang="T17">
                    <a:pos x="T10" y="T11"/>
                  </a:cxn>
                </a:cxnLst>
                <a:rect l="T18" t="T19" r="T20" b="T21"/>
                <a:pathLst>
                  <a:path w="7" h="6">
                    <a:moveTo>
                      <a:pt x="0" y="2"/>
                    </a:moveTo>
                    <a:lnTo>
                      <a:pt x="0" y="0"/>
                    </a:lnTo>
                    <a:lnTo>
                      <a:pt x="6" y="0"/>
                    </a:lnTo>
                    <a:lnTo>
                      <a:pt x="2" y="6"/>
                    </a:lnTo>
                    <a:lnTo>
                      <a:pt x="7" y="4"/>
                    </a:lnTo>
                    <a:lnTo>
                      <a:pt x="0" y="2"/>
                    </a:lnTo>
                    <a:close/>
                  </a:path>
                </a:pathLst>
              </a:custGeom>
              <a:solidFill>
                <a:srgbClr val="C195DB"/>
              </a:solidFill>
              <a:ln w="9525">
                <a:noFill/>
                <a:round/>
                <a:headEnd/>
                <a:tailEnd/>
              </a:ln>
            </p:spPr>
            <p:txBody>
              <a:bodyPr/>
              <a:lstStyle/>
              <a:p>
                <a:endParaRPr lang="ru-RU"/>
              </a:p>
            </p:txBody>
          </p:sp>
          <p:sp>
            <p:nvSpPr>
              <p:cNvPr id="163237" name="Freeform 665"/>
              <p:cNvSpPr>
                <a:spLocks/>
              </p:cNvSpPr>
              <p:nvPr/>
            </p:nvSpPr>
            <p:spPr bwMode="auto">
              <a:xfrm>
                <a:off x="2528" y="3679"/>
                <a:ext cx="55" cy="31"/>
              </a:xfrm>
              <a:custGeom>
                <a:avLst/>
                <a:gdLst>
                  <a:gd name="T0" fmla="*/ 0 w 55"/>
                  <a:gd name="T1" fmla="*/ 24 h 31"/>
                  <a:gd name="T2" fmla="*/ 5 w 55"/>
                  <a:gd name="T3" fmla="*/ 31 h 31"/>
                  <a:gd name="T4" fmla="*/ 55 w 55"/>
                  <a:gd name="T5" fmla="*/ 6 h 31"/>
                  <a:gd name="T6" fmla="*/ 51 w 55"/>
                  <a:gd name="T7" fmla="*/ 0 h 31"/>
                  <a:gd name="T8" fmla="*/ 0 w 55"/>
                  <a:gd name="T9" fmla="*/ 24 h 31"/>
                  <a:gd name="T10" fmla="*/ 0 60000 65536"/>
                  <a:gd name="T11" fmla="*/ 0 60000 65536"/>
                  <a:gd name="T12" fmla="*/ 0 60000 65536"/>
                  <a:gd name="T13" fmla="*/ 0 60000 65536"/>
                  <a:gd name="T14" fmla="*/ 0 60000 65536"/>
                  <a:gd name="T15" fmla="*/ 0 w 55"/>
                  <a:gd name="T16" fmla="*/ 0 h 31"/>
                  <a:gd name="T17" fmla="*/ 55 w 55"/>
                  <a:gd name="T18" fmla="*/ 31 h 31"/>
                </a:gdLst>
                <a:ahLst/>
                <a:cxnLst>
                  <a:cxn ang="T10">
                    <a:pos x="T0" y="T1"/>
                  </a:cxn>
                  <a:cxn ang="T11">
                    <a:pos x="T2" y="T3"/>
                  </a:cxn>
                  <a:cxn ang="T12">
                    <a:pos x="T4" y="T5"/>
                  </a:cxn>
                  <a:cxn ang="T13">
                    <a:pos x="T6" y="T7"/>
                  </a:cxn>
                  <a:cxn ang="T14">
                    <a:pos x="T8" y="T9"/>
                  </a:cxn>
                </a:cxnLst>
                <a:rect l="T15" t="T16" r="T17" b="T18"/>
                <a:pathLst>
                  <a:path w="55" h="31">
                    <a:moveTo>
                      <a:pt x="0" y="24"/>
                    </a:moveTo>
                    <a:lnTo>
                      <a:pt x="5" y="31"/>
                    </a:lnTo>
                    <a:lnTo>
                      <a:pt x="55" y="6"/>
                    </a:lnTo>
                    <a:lnTo>
                      <a:pt x="51" y="0"/>
                    </a:lnTo>
                    <a:lnTo>
                      <a:pt x="0" y="24"/>
                    </a:lnTo>
                    <a:close/>
                  </a:path>
                </a:pathLst>
              </a:custGeom>
              <a:solidFill>
                <a:srgbClr val="C195DB"/>
              </a:solidFill>
              <a:ln w="9525">
                <a:noFill/>
                <a:round/>
                <a:headEnd/>
                <a:tailEnd/>
              </a:ln>
            </p:spPr>
            <p:txBody>
              <a:bodyPr/>
              <a:lstStyle/>
              <a:p>
                <a:endParaRPr lang="ru-RU"/>
              </a:p>
            </p:txBody>
          </p:sp>
          <p:sp>
            <p:nvSpPr>
              <p:cNvPr id="163238" name="Freeform 666"/>
              <p:cNvSpPr>
                <a:spLocks/>
              </p:cNvSpPr>
              <p:nvPr/>
            </p:nvSpPr>
            <p:spPr bwMode="auto">
              <a:xfrm>
                <a:off x="2577" y="3679"/>
                <a:ext cx="43" cy="41"/>
              </a:xfrm>
              <a:custGeom>
                <a:avLst/>
                <a:gdLst>
                  <a:gd name="T0" fmla="*/ 6 w 43"/>
                  <a:gd name="T1" fmla="*/ 0 h 41"/>
                  <a:gd name="T2" fmla="*/ 0 w 43"/>
                  <a:gd name="T3" fmla="*/ 4 h 41"/>
                  <a:gd name="T4" fmla="*/ 36 w 43"/>
                  <a:gd name="T5" fmla="*/ 41 h 41"/>
                  <a:gd name="T6" fmla="*/ 43 w 43"/>
                  <a:gd name="T7" fmla="*/ 36 h 41"/>
                  <a:gd name="T8" fmla="*/ 6 w 43"/>
                  <a:gd name="T9" fmla="*/ 0 h 41"/>
                  <a:gd name="T10" fmla="*/ 0 60000 65536"/>
                  <a:gd name="T11" fmla="*/ 0 60000 65536"/>
                  <a:gd name="T12" fmla="*/ 0 60000 65536"/>
                  <a:gd name="T13" fmla="*/ 0 60000 65536"/>
                  <a:gd name="T14" fmla="*/ 0 60000 65536"/>
                  <a:gd name="T15" fmla="*/ 0 w 43"/>
                  <a:gd name="T16" fmla="*/ 0 h 41"/>
                  <a:gd name="T17" fmla="*/ 43 w 43"/>
                  <a:gd name="T18" fmla="*/ 41 h 41"/>
                </a:gdLst>
                <a:ahLst/>
                <a:cxnLst>
                  <a:cxn ang="T10">
                    <a:pos x="T0" y="T1"/>
                  </a:cxn>
                  <a:cxn ang="T11">
                    <a:pos x="T2" y="T3"/>
                  </a:cxn>
                  <a:cxn ang="T12">
                    <a:pos x="T4" y="T5"/>
                  </a:cxn>
                  <a:cxn ang="T13">
                    <a:pos x="T6" y="T7"/>
                  </a:cxn>
                  <a:cxn ang="T14">
                    <a:pos x="T8" y="T9"/>
                  </a:cxn>
                </a:cxnLst>
                <a:rect l="T15" t="T16" r="T17" b="T18"/>
                <a:pathLst>
                  <a:path w="43" h="41">
                    <a:moveTo>
                      <a:pt x="6" y="0"/>
                    </a:moveTo>
                    <a:lnTo>
                      <a:pt x="0" y="4"/>
                    </a:lnTo>
                    <a:lnTo>
                      <a:pt x="36" y="41"/>
                    </a:lnTo>
                    <a:lnTo>
                      <a:pt x="43" y="36"/>
                    </a:lnTo>
                    <a:lnTo>
                      <a:pt x="6" y="0"/>
                    </a:lnTo>
                    <a:close/>
                  </a:path>
                </a:pathLst>
              </a:custGeom>
              <a:solidFill>
                <a:srgbClr val="C195DB"/>
              </a:solidFill>
              <a:ln w="9525">
                <a:noFill/>
                <a:round/>
                <a:headEnd/>
                <a:tailEnd/>
              </a:ln>
            </p:spPr>
            <p:txBody>
              <a:bodyPr/>
              <a:lstStyle/>
              <a:p>
                <a:endParaRPr lang="ru-RU"/>
              </a:p>
            </p:txBody>
          </p:sp>
          <p:sp>
            <p:nvSpPr>
              <p:cNvPr id="163239" name="Freeform 667"/>
              <p:cNvSpPr>
                <a:spLocks/>
              </p:cNvSpPr>
              <p:nvPr/>
            </p:nvSpPr>
            <p:spPr bwMode="auto">
              <a:xfrm>
                <a:off x="2577" y="3679"/>
                <a:ext cx="7" cy="7"/>
              </a:xfrm>
              <a:custGeom>
                <a:avLst/>
                <a:gdLst>
                  <a:gd name="T0" fmla="*/ 0 w 7"/>
                  <a:gd name="T1" fmla="*/ 2 h 7"/>
                  <a:gd name="T2" fmla="*/ 5 w 7"/>
                  <a:gd name="T3" fmla="*/ 0 h 7"/>
                  <a:gd name="T4" fmla="*/ 7 w 7"/>
                  <a:gd name="T5" fmla="*/ 2 h 7"/>
                  <a:gd name="T6" fmla="*/ 0 w 7"/>
                  <a:gd name="T7" fmla="*/ 5 h 7"/>
                  <a:gd name="T8" fmla="*/ 5 w 7"/>
                  <a:gd name="T9" fmla="*/ 7 h 7"/>
                  <a:gd name="T10" fmla="*/ 0 w 7"/>
                  <a:gd name="T11" fmla="*/ 2 h 7"/>
                  <a:gd name="T12" fmla="*/ 0 60000 65536"/>
                  <a:gd name="T13" fmla="*/ 0 60000 65536"/>
                  <a:gd name="T14" fmla="*/ 0 60000 65536"/>
                  <a:gd name="T15" fmla="*/ 0 60000 65536"/>
                  <a:gd name="T16" fmla="*/ 0 60000 65536"/>
                  <a:gd name="T17" fmla="*/ 0 60000 65536"/>
                  <a:gd name="T18" fmla="*/ 0 w 7"/>
                  <a:gd name="T19" fmla="*/ 0 h 7"/>
                  <a:gd name="T20" fmla="*/ 7 w 7"/>
                  <a:gd name="T21" fmla="*/ 7 h 7"/>
                </a:gdLst>
                <a:ahLst/>
                <a:cxnLst>
                  <a:cxn ang="T12">
                    <a:pos x="T0" y="T1"/>
                  </a:cxn>
                  <a:cxn ang="T13">
                    <a:pos x="T2" y="T3"/>
                  </a:cxn>
                  <a:cxn ang="T14">
                    <a:pos x="T4" y="T5"/>
                  </a:cxn>
                  <a:cxn ang="T15">
                    <a:pos x="T6" y="T7"/>
                  </a:cxn>
                  <a:cxn ang="T16">
                    <a:pos x="T8" y="T9"/>
                  </a:cxn>
                  <a:cxn ang="T17">
                    <a:pos x="T10" y="T11"/>
                  </a:cxn>
                </a:cxnLst>
                <a:rect l="T18" t="T19" r="T20" b="T21"/>
                <a:pathLst>
                  <a:path w="7" h="7">
                    <a:moveTo>
                      <a:pt x="0" y="2"/>
                    </a:moveTo>
                    <a:lnTo>
                      <a:pt x="5" y="0"/>
                    </a:lnTo>
                    <a:lnTo>
                      <a:pt x="7" y="2"/>
                    </a:lnTo>
                    <a:lnTo>
                      <a:pt x="0" y="5"/>
                    </a:lnTo>
                    <a:lnTo>
                      <a:pt x="5" y="7"/>
                    </a:lnTo>
                    <a:lnTo>
                      <a:pt x="0" y="2"/>
                    </a:lnTo>
                    <a:close/>
                  </a:path>
                </a:pathLst>
              </a:custGeom>
              <a:solidFill>
                <a:srgbClr val="C195DB"/>
              </a:solidFill>
              <a:ln w="9525">
                <a:noFill/>
                <a:round/>
                <a:headEnd/>
                <a:tailEnd/>
              </a:ln>
            </p:spPr>
            <p:txBody>
              <a:bodyPr/>
              <a:lstStyle/>
              <a:p>
                <a:endParaRPr lang="ru-RU"/>
              </a:p>
            </p:txBody>
          </p:sp>
          <p:sp>
            <p:nvSpPr>
              <p:cNvPr id="163240" name="Freeform 668"/>
              <p:cNvSpPr>
                <a:spLocks/>
              </p:cNvSpPr>
              <p:nvPr/>
            </p:nvSpPr>
            <p:spPr bwMode="auto">
              <a:xfrm>
                <a:off x="3218" y="3390"/>
                <a:ext cx="165" cy="306"/>
              </a:xfrm>
              <a:custGeom>
                <a:avLst/>
                <a:gdLst>
                  <a:gd name="T0" fmla="*/ 0 w 165"/>
                  <a:gd name="T1" fmla="*/ 16 h 306"/>
                  <a:gd name="T2" fmla="*/ 57 w 165"/>
                  <a:gd name="T3" fmla="*/ 0 h 306"/>
                  <a:gd name="T4" fmla="*/ 165 w 165"/>
                  <a:gd name="T5" fmla="*/ 281 h 306"/>
                  <a:gd name="T6" fmla="*/ 77 w 165"/>
                  <a:gd name="T7" fmla="*/ 306 h 306"/>
                  <a:gd name="T8" fmla="*/ 0 w 165"/>
                  <a:gd name="T9" fmla="*/ 16 h 306"/>
                  <a:gd name="T10" fmla="*/ 0 60000 65536"/>
                  <a:gd name="T11" fmla="*/ 0 60000 65536"/>
                  <a:gd name="T12" fmla="*/ 0 60000 65536"/>
                  <a:gd name="T13" fmla="*/ 0 60000 65536"/>
                  <a:gd name="T14" fmla="*/ 0 60000 65536"/>
                  <a:gd name="T15" fmla="*/ 0 w 165"/>
                  <a:gd name="T16" fmla="*/ 0 h 306"/>
                  <a:gd name="T17" fmla="*/ 165 w 165"/>
                  <a:gd name="T18" fmla="*/ 306 h 306"/>
                </a:gdLst>
                <a:ahLst/>
                <a:cxnLst>
                  <a:cxn ang="T10">
                    <a:pos x="T0" y="T1"/>
                  </a:cxn>
                  <a:cxn ang="T11">
                    <a:pos x="T2" y="T3"/>
                  </a:cxn>
                  <a:cxn ang="T12">
                    <a:pos x="T4" y="T5"/>
                  </a:cxn>
                  <a:cxn ang="T13">
                    <a:pos x="T6" y="T7"/>
                  </a:cxn>
                  <a:cxn ang="T14">
                    <a:pos x="T8" y="T9"/>
                  </a:cxn>
                </a:cxnLst>
                <a:rect l="T15" t="T16" r="T17" b="T18"/>
                <a:pathLst>
                  <a:path w="165" h="306">
                    <a:moveTo>
                      <a:pt x="0" y="16"/>
                    </a:moveTo>
                    <a:lnTo>
                      <a:pt x="57" y="0"/>
                    </a:lnTo>
                    <a:lnTo>
                      <a:pt x="165" y="281"/>
                    </a:lnTo>
                    <a:lnTo>
                      <a:pt x="77" y="306"/>
                    </a:lnTo>
                    <a:lnTo>
                      <a:pt x="0" y="16"/>
                    </a:lnTo>
                    <a:close/>
                  </a:path>
                </a:pathLst>
              </a:custGeom>
              <a:solidFill>
                <a:srgbClr val="844CD6"/>
              </a:solidFill>
              <a:ln w="9525">
                <a:noFill/>
                <a:round/>
                <a:headEnd/>
                <a:tailEnd/>
              </a:ln>
            </p:spPr>
            <p:txBody>
              <a:bodyPr/>
              <a:lstStyle/>
              <a:p>
                <a:endParaRPr lang="ru-RU"/>
              </a:p>
            </p:txBody>
          </p:sp>
          <p:sp>
            <p:nvSpPr>
              <p:cNvPr id="163241" name="Freeform 669"/>
              <p:cNvSpPr>
                <a:spLocks/>
              </p:cNvSpPr>
              <p:nvPr/>
            </p:nvSpPr>
            <p:spPr bwMode="auto">
              <a:xfrm>
                <a:off x="3217" y="3387"/>
                <a:ext cx="60" cy="20"/>
              </a:xfrm>
              <a:custGeom>
                <a:avLst/>
                <a:gdLst>
                  <a:gd name="T0" fmla="*/ 0 w 60"/>
                  <a:gd name="T1" fmla="*/ 16 h 20"/>
                  <a:gd name="T2" fmla="*/ 4 w 60"/>
                  <a:gd name="T3" fmla="*/ 20 h 20"/>
                  <a:gd name="T4" fmla="*/ 60 w 60"/>
                  <a:gd name="T5" fmla="*/ 5 h 20"/>
                  <a:gd name="T6" fmla="*/ 56 w 60"/>
                  <a:gd name="T7" fmla="*/ 0 h 20"/>
                  <a:gd name="T8" fmla="*/ 0 w 60"/>
                  <a:gd name="T9" fmla="*/ 16 h 20"/>
                  <a:gd name="T10" fmla="*/ 0 60000 65536"/>
                  <a:gd name="T11" fmla="*/ 0 60000 65536"/>
                  <a:gd name="T12" fmla="*/ 0 60000 65536"/>
                  <a:gd name="T13" fmla="*/ 0 60000 65536"/>
                  <a:gd name="T14" fmla="*/ 0 60000 65536"/>
                  <a:gd name="T15" fmla="*/ 0 w 60"/>
                  <a:gd name="T16" fmla="*/ 0 h 20"/>
                  <a:gd name="T17" fmla="*/ 60 w 60"/>
                  <a:gd name="T18" fmla="*/ 20 h 20"/>
                </a:gdLst>
                <a:ahLst/>
                <a:cxnLst>
                  <a:cxn ang="T10">
                    <a:pos x="T0" y="T1"/>
                  </a:cxn>
                  <a:cxn ang="T11">
                    <a:pos x="T2" y="T3"/>
                  </a:cxn>
                  <a:cxn ang="T12">
                    <a:pos x="T4" y="T5"/>
                  </a:cxn>
                  <a:cxn ang="T13">
                    <a:pos x="T6" y="T7"/>
                  </a:cxn>
                  <a:cxn ang="T14">
                    <a:pos x="T8" y="T9"/>
                  </a:cxn>
                </a:cxnLst>
                <a:rect l="T15" t="T16" r="T17" b="T18"/>
                <a:pathLst>
                  <a:path w="60" h="20">
                    <a:moveTo>
                      <a:pt x="0" y="16"/>
                    </a:moveTo>
                    <a:lnTo>
                      <a:pt x="4" y="20"/>
                    </a:lnTo>
                    <a:lnTo>
                      <a:pt x="60" y="5"/>
                    </a:lnTo>
                    <a:lnTo>
                      <a:pt x="56" y="0"/>
                    </a:lnTo>
                    <a:lnTo>
                      <a:pt x="0" y="16"/>
                    </a:lnTo>
                    <a:close/>
                  </a:path>
                </a:pathLst>
              </a:custGeom>
              <a:solidFill>
                <a:srgbClr val="C195DB"/>
              </a:solidFill>
              <a:ln w="9525">
                <a:noFill/>
                <a:round/>
                <a:headEnd/>
                <a:tailEnd/>
              </a:ln>
            </p:spPr>
            <p:txBody>
              <a:bodyPr/>
              <a:lstStyle/>
              <a:p>
                <a:endParaRPr lang="ru-RU"/>
              </a:p>
            </p:txBody>
          </p:sp>
          <p:sp>
            <p:nvSpPr>
              <p:cNvPr id="163242" name="Freeform 670"/>
              <p:cNvSpPr>
                <a:spLocks/>
              </p:cNvSpPr>
              <p:nvPr/>
            </p:nvSpPr>
            <p:spPr bwMode="auto">
              <a:xfrm>
                <a:off x="3274" y="3390"/>
                <a:ext cx="113" cy="282"/>
              </a:xfrm>
              <a:custGeom>
                <a:avLst/>
                <a:gdLst>
                  <a:gd name="T0" fmla="*/ 7 w 113"/>
                  <a:gd name="T1" fmla="*/ 0 h 282"/>
                  <a:gd name="T2" fmla="*/ 0 w 113"/>
                  <a:gd name="T3" fmla="*/ 2 h 282"/>
                  <a:gd name="T4" fmla="*/ 108 w 113"/>
                  <a:gd name="T5" fmla="*/ 282 h 282"/>
                  <a:gd name="T6" fmla="*/ 113 w 113"/>
                  <a:gd name="T7" fmla="*/ 281 h 282"/>
                  <a:gd name="T8" fmla="*/ 7 w 113"/>
                  <a:gd name="T9" fmla="*/ 0 h 282"/>
                  <a:gd name="T10" fmla="*/ 0 60000 65536"/>
                  <a:gd name="T11" fmla="*/ 0 60000 65536"/>
                  <a:gd name="T12" fmla="*/ 0 60000 65536"/>
                  <a:gd name="T13" fmla="*/ 0 60000 65536"/>
                  <a:gd name="T14" fmla="*/ 0 60000 65536"/>
                  <a:gd name="T15" fmla="*/ 0 w 113"/>
                  <a:gd name="T16" fmla="*/ 0 h 282"/>
                  <a:gd name="T17" fmla="*/ 113 w 113"/>
                  <a:gd name="T18" fmla="*/ 282 h 282"/>
                </a:gdLst>
                <a:ahLst/>
                <a:cxnLst>
                  <a:cxn ang="T10">
                    <a:pos x="T0" y="T1"/>
                  </a:cxn>
                  <a:cxn ang="T11">
                    <a:pos x="T2" y="T3"/>
                  </a:cxn>
                  <a:cxn ang="T12">
                    <a:pos x="T4" y="T5"/>
                  </a:cxn>
                  <a:cxn ang="T13">
                    <a:pos x="T6" y="T7"/>
                  </a:cxn>
                  <a:cxn ang="T14">
                    <a:pos x="T8" y="T9"/>
                  </a:cxn>
                </a:cxnLst>
                <a:rect l="T15" t="T16" r="T17" b="T18"/>
                <a:pathLst>
                  <a:path w="113" h="282">
                    <a:moveTo>
                      <a:pt x="7" y="0"/>
                    </a:moveTo>
                    <a:lnTo>
                      <a:pt x="0" y="2"/>
                    </a:lnTo>
                    <a:lnTo>
                      <a:pt x="108" y="282"/>
                    </a:lnTo>
                    <a:lnTo>
                      <a:pt x="113" y="281"/>
                    </a:lnTo>
                    <a:lnTo>
                      <a:pt x="7" y="0"/>
                    </a:lnTo>
                    <a:close/>
                  </a:path>
                </a:pathLst>
              </a:custGeom>
              <a:solidFill>
                <a:srgbClr val="C195DB"/>
              </a:solidFill>
              <a:ln w="9525">
                <a:noFill/>
                <a:round/>
                <a:headEnd/>
                <a:tailEnd/>
              </a:ln>
            </p:spPr>
            <p:txBody>
              <a:bodyPr/>
              <a:lstStyle/>
              <a:p>
                <a:endParaRPr lang="ru-RU"/>
              </a:p>
            </p:txBody>
          </p:sp>
          <p:sp>
            <p:nvSpPr>
              <p:cNvPr id="163243" name="Freeform 671"/>
              <p:cNvSpPr>
                <a:spLocks/>
              </p:cNvSpPr>
              <p:nvPr/>
            </p:nvSpPr>
            <p:spPr bwMode="auto">
              <a:xfrm>
                <a:off x="3272" y="3385"/>
                <a:ext cx="5" cy="7"/>
              </a:xfrm>
              <a:custGeom>
                <a:avLst/>
                <a:gdLst>
                  <a:gd name="T0" fmla="*/ 2 w 5"/>
                  <a:gd name="T1" fmla="*/ 2 h 7"/>
                  <a:gd name="T2" fmla="*/ 4 w 5"/>
                  <a:gd name="T3" fmla="*/ 0 h 7"/>
                  <a:gd name="T4" fmla="*/ 5 w 5"/>
                  <a:gd name="T5" fmla="*/ 5 h 7"/>
                  <a:gd name="T6" fmla="*/ 0 w 5"/>
                  <a:gd name="T7" fmla="*/ 7 h 7"/>
                  <a:gd name="T8" fmla="*/ 4 w 5"/>
                  <a:gd name="T9" fmla="*/ 7 h 7"/>
                  <a:gd name="T10" fmla="*/ 2 w 5"/>
                  <a:gd name="T11" fmla="*/ 2 h 7"/>
                  <a:gd name="T12" fmla="*/ 0 60000 65536"/>
                  <a:gd name="T13" fmla="*/ 0 60000 65536"/>
                  <a:gd name="T14" fmla="*/ 0 60000 65536"/>
                  <a:gd name="T15" fmla="*/ 0 60000 65536"/>
                  <a:gd name="T16" fmla="*/ 0 60000 65536"/>
                  <a:gd name="T17" fmla="*/ 0 60000 65536"/>
                  <a:gd name="T18" fmla="*/ 0 w 5"/>
                  <a:gd name="T19" fmla="*/ 0 h 7"/>
                  <a:gd name="T20" fmla="*/ 5 w 5"/>
                  <a:gd name="T21" fmla="*/ 7 h 7"/>
                </a:gdLst>
                <a:ahLst/>
                <a:cxnLst>
                  <a:cxn ang="T12">
                    <a:pos x="T0" y="T1"/>
                  </a:cxn>
                  <a:cxn ang="T13">
                    <a:pos x="T2" y="T3"/>
                  </a:cxn>
                  <a:cxn ang="T14">
                    <a:pos x="T4" y="T5"/>
                  </a:cxn>
                  <a:cxn ang="T15">
                    <a:pos x="T6" y="T7"/>
                  </a:cxn>
                  <a:cxn ang="T16">
                    <a:pos x="T8" y="T9"/>
                  </a:cxn>
                  <a:cxn ang="T17">
                    <a:pos x="T10" y="T11"/>
                  </a:cxn>
                </a:cxnLst>
                <a:rect l="T18" t="T19" r="T20" b="T21"/>
                <a:pathLst>
                  <a:path w="5" h="7">
                    <a:moveTo>
                      <a:pt x="2" y="2"/>
                    </a:moveTo>
                    <a:lnTo>
                      <a:pt x="4" y="0"/>
                    </a:lnTo>
                    <a:lnTo>
                      <a:pt x="5" y="5"/>
                    </a:lnTo>
                    <a:lnTo>
                      <a:pt x="0" y="7"/>
                    </a:lnTo>
                    <a:lnTo>
                      <a:pt x="4" y="7"/>
                    </a:lnTo>
                    <a:lnTo>
                      <a:pt x="2" y="2"/>
                    </a:lnTo>
                    <a:close/>
                  </a:path>
                </a:pathLst>
              </a:custGeom>
              <a:solidFill>
                <a:srgbClr val="C195DB"/>
              </a:solidFill>
              <a:ln w="9525">
                <a:noFill/>
                <a:round/>
                <a:headEnd/>
                <a:tailEnd/>
              </a:ln>
            </p:spPr>
            <p:txBody>
              <a:bodyPr/>
              <a:lstStyle/>
              <a:p>
                <a:endParaRPr lang="ru-RU"/>
              </a:p>
            </p:txBody>
          </p:sp>
          <p:sp>
            <p:nvSpPr>
              <p:cNvPr id="163244" name="Freeform 672"/>
              <p:cNvSpPr>
                <a:spLocks/>
              </p:cNvSpPr>
              <p:nvPr/>
            </p:nvSpPr>
            <p:spPr bwMode="auto">
              <a:xfrm>
                <a:off x="3293" y="3667"/>
                <a:ext cx="88" cy="31"/>
              </a:xfrm>
              <a:custGeom>
                <a:avLst/>
                <a:gdLst>
                  <a:gd name="T0" fmla="*/ 88 w 88"/>
                  <a:gd name="T1" fmla="*/ 6 h 31"/>
                  <a:gd name="T2" fmla="*/ 87 w 88"/>
                  <a:gd name="T3" fmla="*/ 0 h 31"/>
                  <a:gd name="T4" fmla="*/ 0 w 88"/>
                  <a:gd name="T5" fmla="*/ 25 h 31"/>
                  <a:gd name="T6" fmla="*/ 2 w 88"/>
                  <a:gd name="T7" fmla="*/ 31 h 31"/>
                  <a:gd name="T8" fmla="*/ 88 w 88"/>
                  <a:gd name="T9" fmla="*/ 6 h 31"/>
                  <a:gd name="T10" fmla="*/ 0 60000 65536"/>
                  <a:gd name="T11" fmla="*/ 0 60000 65536"/>
                  <a:gd name="T12" fmla="*/ 0 60000 65536"/>
                  <a:gd name="T13" fmla="*/ 0 60000 65536"/>
                  <a:gd name="T14" fmla="*/ 0 60000 65536"/>
                  <a:gd name="T15" fmla="*/ 0 w 88"/>
                  <a:gd name="T16" fmla="*/ 0 h 31"/>
                  <a:gd name="T17" fmla="*/ 88 w 88"/>
                  <a:gd name="T18" fmla="*/ 31 h 31"/>
                </a:gdLst>
                <a:ahLst/>
                <a:cxnLst>
                  <a:cxn ang="T10">
                    <a:pos x="T0" y="T1"/>
                  </a:cxn>
                  <a:cxn ang="T11">
                    <a:pos x="T2" y="T3"/>
                  </a:cxn>
                  <a:cxn ang="T12">
                    <a:pos x="T4" y="T5"/>
                  </a:cxn>
                  <a:cxn ang="T13">
                    <a:pos x="T6" y="T7"/>
                  </a:cxn>
                  <a:cxn ang="T14">
                    <a:pos x="T8" y="T9"/>
                  </a:cxn>
                </a:cxnLst>
                <a:rect l="T15" t="T16" r="T17" b="T18"/>
                <a:pathLst>
                  <a:path w="88" h="31">
                    <a:moveTo>
                      <a:pt x="88" y="6"/>
                    </a:moveTo>
                    <a:lnTo>
                      <a:pt x="87" y="0"/>
                    </a:lnTo>
                    <a:lnTo>
                      <a:pt x="0" y="25"/>
                    </a:lnTo>
                    <a:lnTo>
                      <a:pt x="2" y="31"/>
                    </a:lnTo>
                    <a:lnTo>
                      <a:pt x="88" y="6"/>
                    </a:lnTo>
                    <a:close/>
                  </a:path>
                </a:pathLst>
              </a:custGeom>
              <a:solidFill>
                <a:srgbClr val="C195DB"/>
              </a:solidFill>
              <a:ln w="9525">
                <a:noFill/>
                <a:round/>
                <a:headEnd/>
                <a:tailEnd/>
              </a:ln>
            </p:spPr>
            <p:txBody>
              <a:bodyPr/>
              <a:lstStyle/>
              <a:p>
                <a:endParaRPr lang="ru-RU"/>
              </a:p>
            </p:txBody>
          </p:sp>
          <p:sp>
            <p:nvSpPr>
              <p:cNvPr id="163245" name="Freeform 673"/>
              <p:cNvSpPr>
                <a:spLocks/>
              </p:cNvSpPr>
              <p:nvPr/>
            </p:nvSpPr>
            <p:spPr bwMode="auto">
              <a:xfrm>
                <a:off x="3378" y="3667"/>
                <a:ext cx="8" cy="7"/>
              </a:xfrm>
              <a:custGeom>
                <a:avLst/>
                <a:gdLst>
                  <a:gd name="T0" fmla="*/ 8 w 8"/>
                  <a:gd name="T1" fmla="*/ 4 h 7"/>
                  <a:gd name="T2" fmla="*/ 8 w 8"/>
                  <a:gd name="T3" fmla="*/ 6 h 7"/>
                  <a:gd name="T4" fmla="*/ 4 w 8"/>
                  <a:gd name="T5" fmla="*/ 7 h 7"/>
                  <a:gd name="T6" fmla="*/ 1 w 8"/>
                  <a:gd name="T7" fmla="*/ 0 h 7"/>
                  <a:gd name="T8" fmla="*/ 0 w 8"/>
                  <a:gd name="T9" fmla="*/ 6 h 7"/>
                  <a:gd name="T10" fmla="*/ 8 w 8"/>
                  <a:gd name="T11" fmla="*/ 4 h 7"/>
                  <a:gd name="T12" fmla="*/ 0 60000 65536"/>
                  <a:gd name="T13" fmla="*/ 0 60000 65536"/>
                  <a:gd name="T14" fmla="*/ 0 60000 65536"/>
                  <a:gd name="T15" fmla="*/ 0 60000 65536"/>
                  <a:gd name="T16" fmla="*/ 0 60000 65536"/>
                  <a:gd name="T17" fmla="*/ 0 60000 65536"/>
                  <a:gd name="T18" fmla="*/ 0 w 8"/>
                  <a:gd name="T19" fmla="*/ 0 h 7"/>
                  <a:gd name="T20" fmla="*/ 8 w 8"/>
                  <a:gd name="T21" fmla="*/ 7 h 7"/>
                </a:gdLst>
                <a:ahLst/>
                <a:cxnLst>
                  <a:cxn ang="T12">
                    <a:pos x="T0" y="T1"/>
                  </a:cxn>
                  <a:cxn ang="T13">
                    <a:pos x="T2" y="T3"/>
                  </a:cxn>
                  <a:cxn ang="T14">
                    <a:pos x="T4" y="T5"/>
                  </a:cxn>
                  <a:cxn ang="T15">
                    <a:pos x="T6" y="T7"/>
                  </a:cxn>
                  <a:cxn ang="T16">
                    <a:pos x="T8" y="T9"/>
                  </a:cxn>
                  <a:cxn ang="T17">
                    <a:pos x="T10" y="T11"/>
                  </a:cxn>
                </a:cxnLst>
                <a:rect l="T18" t="T19" r="T20" b="T21"/>
                <a:pathLst>
                  <a:path w="8" h="7">
                    <a:moveTo>
                      <a:pt x="8" y="4"/>
                    </a:moveTo>
                    <a:lnTo>
                      <a:pt x="8" y="6"/>
                    </a:lnTo>
                    <a:lnTo>
                      <a:pt x="4" y="7"/>
                    </a:lnTo>
                    <a:lnTo>
                      <a:pt x="1" y="0"/>
                    </a:lnTo>
                    <a:lnTo>
                      <a:pt x="0" y="6"/>
                    </a:lnTo>
                    <a:lnTo>
                      <a:pt x="8" y="4"/>
                    </a:lnTo>
                    <a:close/>
                  </a:path>
                </a:pathLst>
              </a:custGeom>
              <a:solidFill>
                <a:srgbClr val="C195DB"/>
              </a:solidFill>
              <a:ln w="9525">
                <a:noFill/>
                <a:round/>
                <a:headEnd/>
                <a:tailEnd/>
              </a:ln>
            </p:spPr>
            <p:txBody>
              <a:bodyPr/>
              <a:lstStyle/>
              <a:p>
                <a:endParaRPr lang="ru-RU"/>
              </a:p>
            </p:txBody>
          </p:sp>
          <p:sp>
            <p:nvSpPr>
              <p:cNvPr id="163246" name="Freeform 674"/>
              <p:cNvSpPr>
                <a:spLocks/>
              </p:cNvSpPr>
              <p:nvPr/>
            </p:nvSpPr>
            <p:spPr bwMode="auto">
              <a:xfrm>
                <a:off x="3217" y="3404"/>
                <a:ext cx="81" cy="294"/>
              </a:xfrm>
              <a:custGeom>
                <a:avLst/>
                <a:gdLst>
                  <a:gd name="T0" fmla="*/ 76 w 81"/>
                  <a:gd name="T1" fmla="*/ 294 h 294"/>
                  <a:gd name="T2" fmla="*/ 81 w 81"/>
                  <a:gd name="T3" fmla="*/ 290 h 294"/>
                  <a:gd name="T4" fmla="*/ 5 w 81"/>
                  <a:gd name="T5" fmla="*/ 0 h 294"/>
                  <a:gd name="T6" fmla="*/ 0 w 81"/>
                  <a:gd name="T7" fmla="*/ 3 h 294"/>
                  <a:gd name="T8" fmla="*/ 76 w 81"/>
                  <a:gd name="T9" fmla="*/ 294 h 294"/>
                  <a:gd name="T10" fmla="*/ 0 60000 65536"/>
                  <a:gd name="T11" fmla="*/ 0 60000 65536"/>
                  <a:gd name="T12" fmla="*/ 0 60000 65536"/>
                  <a:gd name="T13" fmla="*/ 0 60000 65536"/>
                  <a:gd name="T14" fmla="*/ 0 60000 65536"/>
                  <a:gd name="T15" fmla="*/ 0 w 81"/>
                  <a:gd name="T16" fmla="*/ 0 h 294"/>
                  <a:gd name="T17" fmla="*/ 81 w 81"/>
                  <a:gd name="T18" fmla="*/ 294 h 294"/>
                </a:gdLst>
                <a:ahLst/>
                <a:cxnLst>
                  <a:cxn ang="T10">
                    <a:pos x="T0" y="T1"/>
                  </a:cxn>
                  <a:cxn ang="T11">
                    <a:pos x="T2" y="T3"/>
                  </a:cxn>
                  <a:cxn ang="T12">
                    <a:pos x="T4" y="T5"/>
                  </a:cxn>
                  <a:cxn ang="T13">
                    <a:pos x="T6" y="T7"/>
                  </a:cxn>
                  <a:cxn ang="T14">
                    <a:pos x="T8" y="T9"/>
                  </a:cxn>
                </a:cxnLst>
                <a:rect l="T15" t="T16" r="T17" b="T18"/>
                <a:pathLst>
                  <a:path w="81" h="294">
                    <a:moveTo>
                      <a:pt x="76" y="294"/>
                    </a:moveTo>
                    <a:lnTo>
                      <a:pt x="81" y="290"/>
                    </a:lnTo>
                    <a:lnTo>
                      <a:pt x="5" y="0"/>
                    </a:lnTo>
                    <a:lnTo>
                      <a:pt x="0" y="3"/>
                    </a:lnTo>
                    <a:lnTo>
                      <a:pt x="76" y="294"/>
                    </a:lnTo>
                    <a:close/>
                  </a:path>
                </a:pathLst>
              </a:custGeom>
              <a:solidFill>
                <a:srgbClr val="C195DB"/>
              </a:solidFill>
              <a:ln w="9525">
                <a:noFill/>
                <a:round/>
                <a:headEnd/>
                <a:tailEnd/>
              </a:ln>
            </p:spPr>
            <p:txBody>
              <a:bodyPr/>
              <a:lstStyle/>
              <a:p>
                <a:endParaRPr lang="ru-RU"/>
              </a:p>
            </p:txBody>
          </p:sp>
          <p:sp>
            <p:nvSpPr>
              <p:cNvPr id="163247" name="Freeform 675"/>
              <p:cNvSpPr>
                <a:spLocks/>
              </p:cNvSpPr>
              <p:nvPr/>
            </p:nvSpPr>
            <p:spPr bwMode="auto">
              <a:xfrm>
                <a:off x="3292" y="3693"/>
                <a:ext cx="6" cy="5"/>
              </a:xfrm>
              <a:custGeom>
                <a:avLst/>
                <a:gdLst>
                  <a:gd name="T0" fmla="*/ 4 w 6"/>
                  <a:gd name="T1" fmla="*/ 5 h 5"/>
                  <a:gd name="T2" fmla="*/ 0 w 6"/>
                  <a:gd name="T3" fmla="*/ 5 h 5"/>
                  <a:gd name="T4" fmla="*/ 0 w 6"/>
                  <a:gd name="T5" fmla="*/ 3 h 5"/>
                  <a:gd name="T6" fmla="*/ 6 w 6"/>
                  <a:gd name="T7" fmla="*/ 0 h 5"/>
                  <a:gd name="T8" fmla="*/ 2 w 6"/>
                  <a:gd name="T9" fmla="*/ 0 h 5"/>
                  <a:gd name="T10" fmla="*/ 4 w 6"/>
                  <a:gd name="T11" fmla="*/ 5 h 5"/>
                  <a:gd name="T12" fmla="*/ 0 60000 65536"/>
                  <a:gd name="T13" fmla="*/ 0 60000 65536"/>
                  <a:gd name="T14" fmla="*/ 0 60000 65536"/>
                  <a:gd name="T15" fmla="*/ 0 60000 65536"/>
                  <a:gd name="T16" fmla="*/ 0 60000 65536"/>
                  <a:gd name="T17" fmla="*/ 0 60000 65536"/>
                  <a:gd name="T18" fmla="*/ 0 w 6"/>
                  <a:gd name="T19" fmla="*/ 0 h 5"/>
                  <a:gd name="T20" fmla="*/ 6 w 6"/>
                  <a:gd name="T21" fmla="*/ 5 h 5"/>
                </a:gdLst>
                <a:ahLst/>
                <a:cxnLst>
                  <a:cxn ang="T12">
                    <a:pos x="T0" y="T1"/>
                  </a:cxn>
                  <a:cxn ang="T13">
                    <a:pos x="T2" y="T3"/>
                  </a:cxn>
                  <a:cxn ang="T14">
                    <a:pos x="T4" y="T5"/>
                  </a:cxn>
                  <a:cxn ang="T15">
                    <a:pos x="T6" y="T7"/>
                  </a:cxn>
                  <a:cxn ang="T16">
                    <a:pos x="T8" y="T9"/>
                  </a:cxn>
                  <a:cxn ang="T17">
                    <a:pos x="T10" y="T11"/>
                  </a:cxn>
                </a:cxnLst>
                <a:rect l="T18" t="T19" r="T20" b="T21"/>
                <a:pathLst>
                  <a:path w="6" h="5">
                    <a:moveTo>
                      <a:pt x="4" y="5"/>
                    </a:moveTo>
                    <a:lnTo>
                      <a:pt x="0" y="5"/>
                    </a:lnTo>
                    <a:lnTo>
                      <a:pt x="0" y="3"/>
                    </a:lnTo>
                    <a:lnTo>
                      <a:pt x="6" y="0"/>
                    </a:lnTo>
                    <a:lnTo>
                      <a:pt x="2" y="0"/>
                    </a:lnTo>
                    <a:lnTo>
                      <a:pt x="4" y="5"/>
                    </a:lnTo>
                    <a:close/>
                  </a:path>
                </a:pathLst>
              </a:custGeom>
              <a:solidFill>
                <a:srgbClr val="C195DB"/>
              </a:solidFill>
              <a:ln w="9525">
                <a:noFill/>
                <a:round/>
                <a:headEnd/>
                <a:tailEnd/>
              </a:ln>
            </p:spPr>
            <p:txBody>
              <a:bodyPr/>
              <a:lstStyle/>
              <a:p>
                <a:endParaRPr lang="ru-RU"/>
              </a:p>
            </p:txBody>
          </p:sp>
          <p:sp>
            <p:nvSpPr>
              <p:cNvPr id="163248" name="Freeform 676"/>
              <p:cNvSpPr>
                <a:spLocks/>
              </p:cNvSpPr>
              <p:nvPr/>
            </p:nvSpPr>
            <p:spPr bwMode="auto">
              <a:xfrm>
                <a:off x="3214" y="3402"/>
                <a:ext cx="5" cy="5"/>
              </a:xfrm>
              <a:custGeom>
                <a:avLst/>
                <a:gdLst>
                  <a:gd name="T0" fmla="*/ 1 w 5"/>
                  <a:gd name="T1" fmla="*/ 5 h 5"/>
                  <a:gd name="T2" fmla="*/ 0 w 5"/>
                  <a:gd name="T3" fmla="*/ 0 h 5"/>
                  <a:gd name="T4" fmla="*/ 2 w 5"/>
                  <a:gd name="T5" fmla="*/ 0 h 5"/>
                  <a:gd name="T6" fmla="*/ 5 w 5"/>
                  <a:gd name="T7" fmla="*/ 5 h 5"/>
                  <a:gd name="T8" fmla="*/ 5 w 5"/>
                  <a:gd name="T9" fmla="*/ 1 h 5"/>
                  <a:gd name="T10" fmla="*/ 1 w 5"/>
                  <a:gd name="T11" fmla="*/ 5 h 5"/>
                  <a:gd name="T12" fmla="*/ 0 60000 65536"/>
                  <a:gd name="T13" fmla="*/ 0 60000 65536"/>
                  <a:gd name="T14" fmla="*/ 0 60000 65536"/>
                  <a:gd name="T15" fmla="*/ 0 60000 65536"/>
                  <a:gd name="T16" fmla="*/ 0 60000 65536"/>
                  <a:gd name="T17" fmla="*/ 0 60000 65536"/>
                  <a:gd name="T18" fmla="*/ 0 w 5"/>
                  <a:gd name="T19" fmla="*/ 0 h 5"/>
                  <a:gd name="T20" fmla="*/ 5 w 5"/>
                  <a:gd name="T21" fmla="*/ 5 h 5"/>
                </a:gdLst>
                <a:ahLst/>
                <a:cxnLst>
                  <a:cxn ang="T12">
                    <a:pos x="T0" y="T1"/>
                  </a:cxn>
                  <a:cxn ang="T13">
                    <a:pos x="T2" y="T3"/>
                  </a:cxn>
                  <a:cxn ang="T14">
                    <a:pos x="T4" y="T5"/>
                  </a:cxn>
                  <a:cxn ang="T15">
                    <a:pos x="T6" y="T7"/>
                  </a:cxn>
                  <a:cxn ang="T16">
                    <a:pos x="T8" y="T9"/>
                  </a:cxn>
                  <a:cxn ang="T17">
                    <a:pos x="T10" y="T11"/>
                  </a:cxn>
                </a:cxnLst>
                <a:rect l="T18" t="T19" r="T20" b="T21"/>
                <a:pathLst>
                  <a:path w="5" h="5">
                    <a:moveTo>
                      <a:pt x="1" y="5"/>
                    </a:moveTo>
                    <a:lnTo>
                      <a:pt x="0" y="0"/>
                    </a:lnTo>
                    <a:lnTo>
                      <a:pt x="2" y="0"/>
                    </a:lnTo>
                    <a:lnTo>
                      <a:pt x="5" y="5"/>
                    </a:lnTo>
                    <a:lnTo>
                      <a:pt x="5" y="1"/>
                    </a:lnTo>
                    <a:lnTo>
                      <a:pt x="1" y="5"/>
                    </a:lnTo>
                    <a:close/>
                  </a:path>
                </a:pathLst>
              </a:custGeom>
              <a:solidFill>
                <a:srgbClr val="C195DB"/>
              </a:solidFill>
              <a:ln w="9525">
                <a:noFill/>
                <a:round/>
                <a:headEnd/>
                <a:tailEnd/>
              </a:ln>
            </p:spPr>
            <p:txBody>
              <a:bodyPr/>
              <a:lstStyle/>
              <a:p>
                <a:endParaRPr lang="ru-RU"/>
              </a:p>
            </p:txBody>
          </p:sp>
          <p:sp>
            <p:nvSpPr>
              <p:cNvPr id="163249" name="Freeform 677"/>
              <p:cNvSpPr>
                <a:spLocks/>
              </p:cNvSpPr>
              <p:nvPr/>
            </p:nvSpPr>
            <p:spPr bwMode="auto">
              <a:xfrm>
                <a:off x="3292" y="3647"/>
                <a:ext cx="42" cy="51"/>
              </a:xfrm>
              <a:custGeom>
                <a:avLst/>
                <a:gdLst>
                  <a:gd name="T0" fmla="*/ 0 w 42"/>
                  <a:gd name="T1" fmla="*/ 46 h 51"/>
                  <a:gd name="T2" fmla="*/ 7 w 42"/>
                  <a:gd name="T3" fmla="*/ 51 h 51"/>
                  <a:gd name="T4" fmla="*/ 42 w 42"/>
                  <a:gd name="T5" fmla="*/ 5 h 51"/>
                  <a:gd name="T6" fmla="*/ 35 w 42"/>
                  <a:gd name="T7" fmla="*/ 0 h 51"/>
                  <a:gd name="T8" fmla="*/ 0 w 42"/>
                  <a:gd name="T9" fmla="*/ 46 h 51"/>
                  <a:gd name="T10" fmla="*/ 0 60000 65536"/>
                  <a:gd name="T11" fmla="*/ 0 60000 65536"/>
                  <a:gd name="T12" fmla="*/ 0 60000 65536"/>
                  <a:gd name="T13" fmla="*/ 0 60000 65536"/>
                  <a:gd name="T14" fmla="*/ 0 60000 65536"/>
                  <a:gd name="T15" fmla="*/ 0 w 42"/>
                  <a:gd name="T16" fmla="*/ 0 h 51"/>
                  <a:gd name="T17" fmla="*/ 42 w 42"/>
                  <a:gd name="T18" fmla="*/ 51 h 51"/>
                </a:gdLst>
                <a:ahLst/>
                <a:cxnLst>
                  <a:cxn ang="T10">
                    <a:pos x="T0" y="T1"/>
                  </a:cxn>
                  <a:cxn ang="T11">
                    <a:pos x="T2" y="T3"/>
                  </a:cxn>
                  <a:cxn ang="T12">
                    <a:pos x="T4" y="T5"/>
                  </a:cxn>
                  <a:cxn ang="T13">
                    <a:pos x="T6" y="T7"/>
                  </a:cxn>
                  <a:cxn ang="T14">
                    <a:pos x="T8" y="T9"/>
                  </a:cxn>
                </a:cxnLst>
                <a:rect l="T15" t="T16" r="T17" b="T18"/>
                <a:pathLst>
                  <a:path w="42" h="51">
                    <a:moveTo>
                      <a:pt x="0" y="46"/>
                    </a:moveTo>
                    <a:lnTo>
                      <a:pt x="7" y="51"/>
                    </a:lnTo>
                    <a:lnTo>
                      <a:pt x="42" y="5"/>
                    </a:lnTo>
                    <a:lnTo>
                      <a:pt x="35" y="0"/>
                    </a:lnTo>
                    <a:lnTo>
                      <a:pt x="0" y="46"/>
                    </a:lnTo>
                    <a:close/>
                  </a:path>
                </a:pathLst>
              </a:custGeom>
              <a:solidFill>
                <a:srgbClr val="C195DB"/>
              </a:solidFill>
              <a:ln w="9525">
                <a:noFill/>
                <a:round/>
                <a:headEnd/>
                <a:tailEnd/>
              </a:ln>
            </p:spPr>
            <p:txBody>
              <a:bodyPr/>
              <a:lstStyle/>
              <a:p>
                <a:endParaRPr lang="ru-RU"/>
              </a:p>
            </p:txBody>
          </p:sp>
          <p:sp>
            <p:nvSpPr>
              <p:cNvPr id="163250" name="Freeform 678"/>
              <p:cNvSpPr>
                <a:spLocks/>
              </p:cNvSpPr>
              <p:nvPr/>
            </p:nvSpPr>
            <p:spPr bwMode="auto">
              <a:xfrm>
                <a:off x="3326" y="3647"/>
                <a:ext cx="60" cy="27"/>
              </a:xfrm>
              <a:custGeom>
                <a:avLst/>
                <a:gdLst>
                  <a:gd name="T0" fmla="*/ 5 w 60"/>
                  <a:gd name="T1" fmla="*/ 0 h 27"/>
                  <a:gd name="T2" fmla="*/ 0 w 60"/>
                  <a:gd name="T3" fmla="*/ 7 h 27"/>
                  <a:gd name="T4" fmla="*/ 55 w 60"/>
                  <a:gd name="T5" fmla="*/ 27 h 27"/>
                  <a:gd name="T6" fmla="*/ 60 w 60"/>
                  <a:gd name="T7" fmla="*/ 21 h 27"/>
                  <a:gd name="T8" fmla="*/ 5 w 60"/>
                  <a:gd name="T9" fmla="*/ 0 h 27"/>
                  <a:gd name="T10" fmla="*/ 0 60000 65536"/>
                  <a:gd name="T11" fmla="*/ 0 60000 65536"/>
                  <a:gd name="T12" fmla="*/ 0 60000 65536"/>
                  <a:gd name="T13" fmla="*/ 0 60000 65536"/>
                  <a:gd name="T14" fmla="*/ 0 60000 65536"/>
                  <a:gd name="T15" fmla="*/ 0 w 60"/>
                  <a:gd name="T16" fmla="*/ 0 h 27"/>
                  <a:gd name="T17" fmla="*/ 60 w 60"/>
                  <a:gd name="T18" fmla="*/ 27 h 27"/>
                </a:gdLst>
                <a:ahLst/>
                <a:cxnLst>
                  <a:cxn ang="T10">
                    <a:pos x="T0" y="T1"/>
                  </a:cxn>
                  <a:cxn ang="T11">
                    <a:pos x="T2" y="T3"/>
                  </a:cxn>
                  <a:cxn ang="T12">
                    <a:pos x="T4" y="T5"/>
                  </a:cxn>
                  <a:cxn ang="T13">
                    <a:pos x="T6" y="T7"/>
                  </a:cxn>
                  <a:cxn ang="T14">
                    <a:pos x="T8" y="T9"/>
                  </a:cxn>
                </a:cxnLst>
                <a:rect l="T15" t="T16" r="T17" b="T18"/>
                <a:pathLst>
                  <a:path w="60" h="27">
                    <a:moveTo>
                      <a:pt x="5" y="0"/>
                    </a:moveTo>
                    <a:lnTo>
                      <a:pt x="0" y="7"/>
                    </a:lnTo>
                    <a:lnTo>
                      <a:pt x="55" y="27"/>
                    </a:lnTo>
                    <a:lnTo>
                      <a:pt x="60" y="21"/>
                    </a:lnTo>
                    <a:lnTo>
                      <a:pt x="5" y="0"/>
                    </a:lnTo>
                    <a:close/>
                  </a:path>
                </a:pathLst>
              </a:custGeom>
              <a:solidFill>
                <a:srgbClr val="C195DB"/>
              </a:solidFill>
              <a:ln w="9525">
                <a:noFill/>
                <a:round/>
                <a:headEnd/>
                <a:tailEnd/>
              </a:ln>
            </p:spPr>
            <p:txBody>
              <a:bodyPr/>
              <a:lstStyle/>
              <a:p>
                <a:endParaRPr lang="ru-RU"/>
              </a:p>
            </p:txBody>
          </p:sp>
          <p:sp>
            <p:nvSpPr>
              <p:cNvPr id="163251" name="Freeform 679"/>
              <p:cNvSpPr>
                <a:spLocks/>
              </p:cNvSpPr>
              <p:nvPr/>
            </p:nvSpPr>
            <p:spPr bwMode="auto">
              <a:xfrm>
                <a:off x="3325" y="3645"/>
                <a:ext cx="7" cy="9"/>
              </a:xfrm>
              <a:custGeom>
                <a:avLst/>
                <a:gdLst>
                  <a:gd name="T0" fmla="*/ 0 w 7"/>
                  <a:gd name="T1" fmla="*/ 2 h 9"/>
                  <a:gd name="T2" fmla="*/ 2 w 7"/>
                  <a:gd name="T3" fmla="*/ 0 h 9"/>
                  <a:gd name="T4" fmla="*/ 6 w 7"/>
                  <a:gd name="T5" fmla="*/ 2 h 9"/>
                  <a:gd name="T6" fmla="*/ 0 w 7"/>
                  <a:gd name="T7" fmla="*/ 9 h 9"/>
                  <a:gd name="T8" fmla="*/ 7 w 7"/>
                  <a:gd name="T9" fmla="*/ 8 h 9"/>
                  <a:gd name="T10" fmla="*/ 0 w 7"/>
                  <a:gd name="T11" fmla="*/ 2 h 9"/>
                  <a:gd name="T12" fmla="*/ 0 60000 65536"/>
                  <a:gd name="T13" fmla="*/ 0 60000 65536"/>
                  <a:gd name="T14" fmla="*/ 0 60000 65536"/>
                  <a:gd name="T15" fmla="*/ 0 60000 65536"/>
                  <a:gd name="T16" fmla="*/ 0 60000 65536"/>
                  <a:gd name="T17" fmla="*/ 0 60000 65536"/>
                  <a:gd name="T18" fmla="*/ 0 w 7"/>
                  <a:gd name="T19" fmla="*/ 0 h 9"/>
                  <a:gd name="T20" fmla="*/ 7 w 7"/>
                  <a:gd name="T21" fmla="*/ 9 h 9"/>
                </a:gdLst>
                <a:ahLst/>
                <a:cxnLst>
                  <a:cxn ang="T12">
                    <a:pos x="T0" y="T1"/>
                  </a:cxn>
                  <a:cxn ang="T13">
                    <a:pos x="T2" y="T3"/>
                  </a:cxn>
                  <a:cxn ang="T14">
                    <a:pos x="T4" y="T5"/>
                  </a:cxn>
                  <a:cxn ang="T15">
                    <a:pos x="T6" y="T7"/>
                  </a:cxn>
                  <a:cxn ang="T16">
                    <a:pos x="T8" y="T9"/>
                  </a:cxn>
                  <a:cxn ang="T17">
                    <a:pos x="T10" y="T11"/>
                  </a:cxn>
                </a:cxnLst>
                <a:rect l="T18" t="T19" r="T20" b="T21"/>
                <a:pathLst>
                  <a:path w="7" h="9">
                    <a:moveTo>
                      <a:pt x="0" y="2"/>
                    </a:moveTo>
                    <a:lnTo>
                      <a:pt x="2" y="0"/>
                    </a:lnTo>
                    <a:lnTo>
                      <a:pt x="6" y="2"/>
                    </a:lnTo>
                    <a:lnTo>
                      <a:pt x="0" y="9"/>
                    </a:lnTo>
                    <a:lnTo>
                      <a:pt x="7" y="8"/>
                    </a:lnTo>
                    <a:lnTo>
                      <a:pt x="0" y="2"/>
                    </a:lnTo>
                    <a:close/>
                  </a:path>
                </a:pathLst>
              </a:custGeom>
              <a:solidFill>
                <a:srgbClr val="C195DB"/>
              </a:solidFill>
              <a:ln w="9525">
                <a:noFill/>
                <a:round/>
                <a:headEnd/>
                <a:tailEnd/>
              </a:ln>
            </p:spPr>
            <p:txBody>
              <a:bodyPr/>
              <a:lstStyle/>
              <a:p>
                <a:endParaRPr lang="ru-RU"/>
              </a:p>
            </p:txBody>
          </p:sp>
          <p:sp>
            <p:nvSpPr>
              <p:cNvPr id="163252" name="Freeform 680"/>
              <p:cNvSpPr>
                <a:spLocks/>
              </p:cNvSpPr>
              <p:nvPr/>
            </p:nvSpPr>
            <p:spPr bwMode="auto">
              <a:xfrm>
                <a:off x="3354" y="3230"/>
                <a:ext cx="181" cy="290"/>
              </a:xfrm>
              <a:custGeom>
                <a:avLst/>
                <a:gdLst>
                  <a:gd name="T0" fmla="*/ 0 w 181"/>
                  <a:gd name="T1" fmla="*/ 22 h 290"/>
                  <a:gd name="T2" fmla="*/ 50 w 181"/>
                  <a:gd name="T3" fmla="*/ 0 h 290"/>
                  <a:gd name="T4" fmla="*/ 181 w 181"/>
                  <a:gd name="T5" fmla="*/ 238 h 290"/>
                  <a:gd name="T6" fmla="*/ 165 w 181"/>
                  <a:gd name="T7" fmla="*/ 290 h 290"/>
                  <a:gd name="T8" fmla="*/ 101 w 181"/>
                  <a:gd name="T9" fmla="*/ 278 h 290"/>
                  <a:gd name="T10" fmla="*/ 0 w 181"/>
                  <a:gd name="T11" fmla="*/ 22 h 290"/>
                  <a:gd name="T12" fmla="*/ 0 60000 65536"/>
                  <a:gd name="T13" fmla="*/ 0 60000 65536"/>
                  <a:gd name="T14" fmla="*/ 0 60000 65536"/>
                  <a:gd name="T15" fmla="*/ 0 60000 65536"/>
                  <a:gd name="T16" fmla="*/ 0 60000 65536"/>
                  <a:gd name="T17" fmla="*/ 0 60000 65536"/>
                  <a:gd name="T18" fmla="*/ 0 w 181"/>
                  <a:gd name="T19" fmla="*/ 0 h 290"/>
                  <a:gd name="T20" fmla="*/ 181 w 181"/>
                  <a:gd name="T21" fmla="*/ 290 h 290"/>
                </a:gdLst>
                <a:ahLst/>
                <a:cxnLst>
                  <a:cxn ang="T12">
                    <a:pos x="T0" y="T1"/>
                  </a:cxn>
                  <a:cxn ang="T13">
                    <a:pos x="T2" y="T3"/>
                  </a:cxn>
                  <a:cxn ang="T14">
                    <a:pos x="T4" y="T5"/>
                  </a:cxn>
                  <a:cxn ang="T15">
                    <a:pos x="T6" y="T7"/>
                  </a:cxn>
                  <a:cxn ang="T16">
                    <a:pos x="T8" y="T9"/>
                  </a:cxn>
                  <a:cxn ang="T17">
                    <a:pos x="T10" y="T11"/>
                  </a:cxn>
                </a:cxnLst>
                <a:rect l="T18" t="T19" r="T20" b="T21"/>
                <a:pathLst>
                  <a:path w="181" h="290">
                    <a:moveTo>
                      <a:pt x="0" y="22"/>
                    </a:moveTo>
                    <a:lnTo>
                      <a:pt x="50" y="0"/>
                    </a:lnTo>
                    <a:lnTo>
                      <a:pt x="181" y="238"/>
                    </a:lnTo>
                    <a:lnTo>
                      <a:pt x="165" y="290"/>
                    </a:lnTo>
                    <a:lnTo>
                      <a:pt x="101" y="278"/>
                    </a:lnTo>
                    <a:lnTo>
                      <a:pt x="0" y="22"/>
                    </a:lnTo>
                    <a:close/>
                  </a:path>
                </a:pathLst>
              </a:custGeom>
              <a:solidFill>
                <a:srgbClr val="844CD6"/>
              </a:solidFill>
              <a:ln w="9525">
                <a:noFill/>
                <a:round/>
                <a:headEnd/>
                <a:tailEnd/>
              </a:ln>
            </p:spPr>
            <p:txBody>
              <a:bodyPr/>
              <a:lstStyle/>
              <a:p>
                <a:endParaRPr lang="ru-RU"/>
              </a:p>
            </p:txBody>
          </p:sp>
          <p:sp>
            <p:nvSpPr>
              <p:cNvPr id="163253" name="Freeform 681"/>
              <p:cNvSpPr>
                <a:spLocks/>
              </p:cNvSpPr>
              <p:nvPr/>
            </p:nvSpPr>
            <p:spPr bwMode="auto">
              <a:xfrm>
                <a:off x="3354" y="3226"/>
                <a:ext cx="54" cy="27"/>
              </a:xfrm>
              <a:custGeom>
                <a:avLst/>
                <a:gdLst>
                  <a:gd name="T0" fmla="*/ 0 w 54"/>
                  <a:gd name="T1" fmla="*/ 22 h 27"/>
                  <a:gd name="T2" fmla="*/ 4 w 54"/>
                  <a:gd name="T3" fmla="*/ 27 h 27"/>
                  <a:gd name="T4" fmla="*/ 54 w 54"/>
                  <a:gd name="T5" fmla="*/ 5 h 27"/>
                  <a:gd name="T6" fmla="*/ 51 w 54"/>
                  <a:gd name="T7" fmla="*/ 0 h 27"/>
                  <a:gd name="T8" fmla="*/ 0 w 54"/>
                  <a:gd name="T9" fmla="*/ 22 h 27"/>
                  <a:gd name="T10" fmla="*/ 0 60000 65536"/>
                  <a:gd name="T11" fmla="*/ 0 60000 65536"/>
                  <a:gd name="T12" fmla="*/ 0 60000 65536"/>
                  <a:gd name="T13" fmla="*/ 0 60000 65536"/>
                  <a:gd name="T14" fmla="*/ 0 60000 65536"/>
                  <a:gd name="T15" fmla="*/ 0 w 54"/>
                  <a:gd name="T16" fmla="*/ 0 h 27"/>
                  <a:gd name="T17" fmla="*/ 54 w 54"/>
                  <a:gd name="T18" fmla="*/ 27 h 27"/>
                </a:gdLst>
                <a:ahLst/>
                <a:cxnLst>
                  <a:cxn ang="T10">
                    <a:pos x="T0" y="T1"/>
                  </a:cxn>
                  <a:cxn ang="T11">
                    <a:pos x="T2" y="T3"/>
                  </a:cxn>
                  <a:cxn ang="T12">
                    <a:pos x="T4" y="T5"/>
                  </a:cxn>
                  <a:cxn ang="T13">
                    <a:pos x="T6" y="T7"/>
                  </a:cxn>
                  <a:cxn ang="T14">
                    <a:pos x="T8" y="T9"/>
                  </a:cxn>
                </a:cxnLst>
                <a:rect l="T15" t="T16" r="T17" b="T18"/>
                <a:pathLst>
                  <a:path w="54" h="27">
                    <a:moveTo>
                      <a:pt x="0" y="22"/>
                    </a:moveTo>
                    <a:lnTo>
                      <a:pt x="4" y="27"/>
                    </a:lnTo>
                    <a:lnTo>
                      <a:pt x="54" y="5"/>
                    </a:lnTo>
                    <a:lnTo>
                      <a:pt x="51" y="0"/>
                    </a:lnTo>
                    <a:lnTo>
                      <a:pt x="0" y="22"/>
                    </a:lnTo>
                    <a:close/>
                  </a:path>
                </a:pathLst>
              </a:custGeom>
              <a:solidFill>
                <a:srgbClr val="C195DB"/>
              </a:solidFill>
              <a:ln w="9525">
                <a:noFill/>
                <a:round/>
                <a:headEnd/>
                <a:tailEnd/>
              </a:ln>
            </p:spPr>
            <p:txBody>
              <a:bodyPr/>
              <a:lstStyle/>
              <a:p>
                <a:endParaRPr lang="ru-RU"/>
              </a:p>
            </p:txBody>
          </p:sp>
          <p:sp>
            <p:nvSpPr>
              <p:cNvPr id="163254" name="Freeform 682"/>
              <p:cNvSpPr>
                <a:spLocks/>
              </p:cNvSpPr>
              <p:nvPr/>
            </p:nvSpPr>
            <p:spPr bwMode="auto">
              <a:xfrm>
                <a:off x="3402" y="3230"/>
                <a:ext cx="138" cy="241"/>
              </a:xfrm>
              <a:custGeom>
                <a:avLst/>
                <a:gdLst>
                  <a:gd name="T0" fmla="*/ 7 w 138"/>
                  <a:gd name="T1" fmla="*/ 0 h 241"/>
                  <a:gd name="T2" fmla="*/ 0 w 138"/>
                  <a:gd name="T3" fmla="*/ 2 h 241"/>
                  <a:gd name="T4" fmla="*/ 131 w 138"/>
                  <a:gd name="T5" fmla="*/ 241 h 241"/>
                  <a:gd name="T6" fmla="*/ 138 w 138"/>
                  <a:gd name="T7" fmla="*/ 240 h 241"/>
                  <a:gd name="T8" fmla="*/ 7 w 138"/>
                  <a:gd name="T9" fmla="*/ 0 h 241"/>
                  <a:gd name="T10" fmla="*/ 0 60000 65536"/>
                  <a:gd name="T11" fmla="*/ 0 60000 65536"/>
                  <a:gd name="T12" fmla="*/ 0 60000 65536"/>
                  <a:gd name="T13" fmla="*/ 0 60000 65536"/>
                  <a:gd name="T14" fmla="*/ 0 60000 65536"/>
                  <a:gd name="T15" fmla="*/ 0 w 138"/>
                  <a:gd name="T16" fmla="*/ 0 h 241"/>
                  <a:gd name="T17" fmla="*/ 138 w 138"/>
                  <a:gd name="T18" fmla="*/ 241 h 241"/>
                </a:gdLst>
                <a:ahLst/>
                <a:cxnLst>
                  <a:cxn ang="T10">
                    <a:pos x="T0" y="T1"/>
                  </a:cxn>
                  <a:cxn ang="T11">
                    <a:pos x="T2" y="T3"/>
                  </a:cxn>
                  <a:cxn ang="T12">
                    <a:pos x="T4" y="T5"/>
                  </a:cxn>
                  <a:cxn ang="T13">
                    <a:pos x="T6" y="T7"/>
                  </a:cxn>
                  <a:cxn ang="T14">
                    <a:pos x="T8" y="T9"/>
                  </a:cxn>
                </a:cxnLst>
                <a:rect l="T15" t="T16" r="T17" b="T18"/>
                <a:pathLst>
                  <a:path w="138" h="241">
                    <a:moveTo>
                      <a:pt x="7" y="0"/>
                    </a:moveTo>
                    <a:lnTo>
                      <a:pt x="0" y="2"/>
                    </a:lnTo>
                    <a:lnTo>
                      <a:pt x="131" y="241"/>
                    </a:lnTo>
                    <a:lnTo>
                      <a:pt x="138" y="240"/>
                    </a:lnTo>
                    <a:lnTo>
                      <a:pt x="7" y="0"/>
                    </a:lnTo>
                    <a:close/>
                  </a:path>
                </a:pathLst>
              </a:custGeom>
              <a:solidFill>
                <a:srgbClr val="C195DB"/>
              </a:solidFill>
              <a:ln w="9525">
                <a:noFill/>
                <a:round/>
                <a:headEnd/>
                <a:tailEnd/>
              </a:ln>
            </p:spPr>
            <p:txBody>
              <a:bodyPr/>
              <a:lstStyle/>
              <a:p>
                <a:endParaRPr lang="ru-RU"/>
              </a:p>
            </p:txBody>
          </p:sp>
          <p:sp>
            <p:nvSpPr>
              <p:cNvPr id="163255" name="Freeform 683"/>
              <p:cNvSpPr>
                <a:spLocks/>
              </p:cNvSpPr>
              <p:nvPr/>
            </p:nvSpPr>
            <p:spPr bwMode="auto">
              <a:xfrm>
                <a:off x="3401" y="3225"/>
                <a:ext cx="7" cy="6"/>
              </a:xfrm>
              <a:custGeom>
                <a:avLst/>
                <a:gdLst>
                  <a:gd name="T0" fmla="*/ 2 w 7"/>
                  <a:gd name="T1" fmla="*/ 1 h 6"/>
                  <a:gd name="T2" fmla="*/ 5 w 7"/>
                  <a:gd name="T3" fmla="*/ 0 h 6"/>
                  <a:gd name="T4" fmla="*/ 7 w 7"/>
                  <a:gd name="T5" fmla="*/ 5 h 6"/>
                  <a:gd name="T6" fmla="*/ 0 w 7"/>
                  <a:gd name="T7" fmla="*/ 6 h 6"/>
                  <a:gd name="T8" fmla="*/ 5 w 7"/>
                  <a:gd name="T9" fmla="*/ 6 h 6"/>
                  <a:gd name="T10" fmla="*/ 2 w 7"/>
                  <a:gd name="T11" fmla="*/ 1 h 6"/>
                  <a:gd name="T12" fmla="*/ 0 60000 65536"/>
                  <a:gd name="T13" fmla="*/ 0 60000 65536"/>
                  <a:gd name="T14" fmla="*/ 0 60000 65536"/>
                  <a:gd name="T15" fmla="*/ 0 60000 65536"/>
                  <a:gd name="T16" fmla="*/ 0 60000 65536"/>
                  <a:gd name="T17" fmla="*/ 0 60000 65536"/>
                  <a:gd name="T18" fmla="*/ 0 w 7"/>
                  <a:gd name="T19" fmla="*/ 0 h 6"/>
                  <a:gd name="T20" fmla="*/ 7 w 7"/>
                  <a:gd name="T21" fmla="*/ 6 h 6"/>
                </a:gdLst>
                <a:ahLst/>
                <a:cxnLst>
                  <a:cxn ang="T12">
                    <a:pos x="T0" y="T1"/>
                  </a:cxn>
                  <a:cxn ang="T13">
                    <a:pos x="T2" y="T3"/>
                  </a:cxn>
                  <a:cxn ang="T14">
                    <a:pos x="T4" y="T5"/>
                  </a:cxn>
                  <a:cxn ang="T15">
                    <a:pos x="T6" y="T7"/>
                  </a:cxn>
                  <a:cxn ang="T16">
                    <a:pos x="T8" y="T9"/>
                  </a:cxn>
                  <a:cxn ang="T17">
                    <a:pos x="T10" y="T11"/>
                  </a:cxn>
                </a:cxnLst>
                <a:rect l="T18" t="T19" r="T20" b="T21"/>
                <a:pathLst>
                  <a:path w="7" h="6">
                    <a:moveTo>
                      <a:pt x="2" y="1"/>
                    </a:moveTo>
                    <a:lnTo>
                      <a:pt x="5" y="0"/>
                    </a:lnTo>
                    <a:lnTo>
                      <a:pt x="7" y="5"/>
                    </a:lnTo>
                    <a:lnTo>
                      <a:pt x="0" y="6"/>
                    </a:lnTo>
                    <a:lnTo>
                      <a:pt x="5" y="6"/>
                    </a:lnTo>
                    <a:lnTo>
                      <a:pt x="2" y="1"/>
                    </a:lnTo>
                    <a:close/>
                  </a:path>
                </a:pathLst>
              </a:custGeom>
              <a:solidFill>
                <a:srgbClr val="C195DB"/>
              </a:solidFill>
              <a:ln w="9525">
                <a:noFill/>
                <a:round/>
                <a:headEnd/>
                <a:tailEnd/>
              </a:ln>
            </p:spPr>
            <p:txBody>
              <a:bodyPr/>
              <a:lstStyle/>
              <a:p>
                <a:endParaRPr lang="ru-RU"/>
              </a:p>
            </p:txBody>
          </p:sp>
          <p:sp>
            <p:nvSpPr>
              <p:cNvPr id="163256" name="Freeform 684"/>
              <p:cNvSpPr>
                <a:spLocks/>
              </p:cNvSpPr>
              <p:nvPr/>
            </p:nvSpPr>
            <p:spPr bwMode="auto">
              <a:xfrm>
                <a:off x="3516" y="3468"/>
                <a:ext cx="22" cy="52"/>
              </a:xfrm>
              <a:custGeom>
                <a:avLst/>
                <a:gdLst>
                  <a:gd name="T0" fmla="*/ 22 w 22"/>
                  <a:gd name="T1" fmla="*/ 2 h 52"/>
                  <a:gd name="T2" fmla="*/ 15 w 22"/>
                  <a:gd name="T3" fmla="*/ 0 h 52"/>
                  <a:gd name="T4" fmla="*/ 0 w 22"/>
                  <a:gd name="T5" fmla="*/ 51 h 52"/>
                  <a:gd name="T6" fmla="*/ 6 w 22"/>
                  <a:gd name="T7" fmla="*/ 52 h 52"/>
                  <a:gd name="T8" fmla="*/ 22 w 22"/>
                  <a:gd name="T9" fmla="*/ 2 h 52"/>
                  <a:gd name="T10" fmla="*/ 0 60000 65536"/>
                  <a:gd name="T11" fmla="*/ 0 60000 65536"/>
                  <a:gd name="T12" fmla="*/ 0 60000 65536"/>
                  <a:gd name="T13" fmla="*/ 0 60000 65536"/>
                  <a:gd name="T14" fmla="*/ 0 60000 65536"/>
                  <a:gd name="T15" fmla="*/ 0 w 22"/>
                  <a:gd name="T16" fmla="*/ 0 h 52"/>
                  <a:gd name="T17" fmla="*/ 22 w 22"/>
                  <a:gd name="T18" fmla="*/ 52 h 52"/>
                </a:gdLst>
                <a:ahLst/>
                <a:cxnLst>
                  <a:cxn ang="T10">
                    <a:pos x="T0" y="T1"/>
                  </a:cxn>
                  <a:cxn ang="T11">
                    <a:pos x="T2" y="T3"/>
                  </a:cxn>
                  <a:cxn ang="T12">
                    <a:pos x="T4" y="T5"/>
                  </a:cxn>
                  <a:cxn ang="T13">
                    <a:pos x="T6" y="T7"/>
                  </a:cxn>
                  <a:cxn ang="T14">
                    <a:pos x="T8" y="T9"/>
                  </a:cxn>
                </a:cxnLst>
                <a:rect l="T15" t="T16" r="T17" b="T18"/>
                <a:pathLst>
                  <a:path w="22" h="52">
                    <a:moveTo>
                      <a:pt x="22" y="2"/>
                    </a:moveTo>
                    <a:lnTo>
                      <a:pt x="15" y="0"/>
                    </a:lnTo>
                    <a:lnTo>
                      <a:pt x="0" y="51"/>
                    </a:lnTo>
                    <a:lnTo>
                      <a:pt x="6" y="52"/>
                    </a:lnTo>
                    <a:lnTo>
                      <a:pt x="22" y="2"/>
                    </a:lnTo>
                    <a:close/>
                  </a:path>
                </a:pathLst>
              </a:custGeom>
              <a:solidFill>
                <a:srgbClr val="C195DB"/>
              </a:solidFill>
              <a:ln w="9525">
                <a:noFill/>
                <a:round/>
                <a:headEnd/>
                <a:tailEnd/>
              </a:ln>
            </p:spPr>
            <p:txBody>
              <a:bodyPr/>
              <a:lstStyle/>
              <a:p>
                <a:endParaRPr lang="ru-RU"/>
              </a:p>
            </p:txBody>
          </p:sp>
          <p:sp>
            <p:nvSpPr>
              <p:cNvPr id="163257" name="Freeform 685"/>
              <p:cNvSpPr>
                <a:spLocks/>
              </p:cNvSpPr>
              <p:nvPr/>
            </p:nvSpPr>
            <p:spPr bwMode="auto">
              <a:xfrm>
                <a:off x="3534" y="3468"/>
                <a:ext cx="4" cy="3"/>
              </a:xfrm>
              <a:custGeom>
                <a:avLst/>
                <a:gdLst>
                  <a:gd name="T0" fmla="*/ 4 w 4"/>
                  <a:gd name="T1" fmla="*/ 2 h 3"/>
                  <a:gd name="T2" fmla="*/ 0 w 4"/>
                  <a:gd name="T3" fmla="*/ 0 h 3"/>
                  <a:gd name="T4" fmla="*/ 0 w 4"/>
                  <a:gd name="T5" fmla="*/ 3 h 3"/>
                  <a:gd name="T6" fmla="*/ 4 w 4"/>
                  <a:gd name="T7" fmla="*/ 2 h 3"/>
                  <a:gd name="T8" fmla="*/ 0 60000 65536"/>
                  <a:gd name="T9" fmla="*/ 0 60000 65536"/>
                  <a:gd name="T10" fmla="*/ 0 60000 65536"/>
                  <a:gd name="T11" fmla="*/ 0 60000 65536"/>
                  <a:gd name="T12" fmla="*/ 0 w 4"/>
                  <a:gd name="T13" fmla="*/ 0 h 3"/>
                  <a:gd name="T14" fmla="*/ 4 w 4"/>
                  <a:gd name="T15" fmla="*/ 3 h 3"/>
                </a:gdLst>
                <a:ahLst/>
                <a:cxnLst>
                  <a:cxn ang="T8">
                    <a:pos x="T0" y="T1"/>
                  </a:cxn>
                  <a:cxn ang="T9">
                    <a:pos x="T2" y="T3"/>
                  </a:cxn>
                  <a:cxn ang="T10">
                    <a:pos x="T4" y="T5"/>
                  </a:cxn>
                  <a:cxn ang="T11">
                    <a:pos x="T6" y="T7"/>
                  </a:cxn>
                </a:cxnLst>
                <a:rect l="T12" t="T13" r="T14" b="T15"/>
                <a:pathLst>
                  <a:path w="4" h="3">
                    <a:moveTo>
                      <a:pt x="4" y="2"/>
                    </a:moveTo>
                    <a:lnTo>
                      <a:pt x="0" y="0"/>
                    </a:lnTo>
                    <a:lnTo>
                      <a:pt x="0" y="3"/>
                    </a:lnTo>
                    <a:lnTo>
                      <a:pt x="4" y="2"/>
                    </a:lnTo>
                    <a:close/>
                  </a:path>
                </a:pathLst>
              </a:custGeom>
              <a:solidFill>
                <a:srgbClr val="C195DB"/>
              </a:solidFill>
              <a:ln w="9525">
                <a:noFill/>
                <a:round/>
                <a:headEnd/>
                <a:tailEnd/>
              </a:ln>
            </p:spPr>
            <p:txBody>
              <a:bodyPr/>
              <a:lstStyle/>
              <a:p>
                <a:endParaRPr lang="ru-RU"/>
              </a:p>
            </p:txBody>
          </p:sp>
          <p:sp>
            <p:nvSpPr>
              <p:cNvPr id="163258" name="Freeform 686"/>
              <p:cNvSpPr>
                <a:spLocks/>
              </p:cNvSpPr>
              <p:nvPr/>
            </p:nvSpPr>
            <p:spPr bwMode="auto">
              <a:xfrm>
                <a:off x="3456" y="3505"/>
                <a:ext cx="66" cy="19"/>
              </a:xfrm>
              <a:custGeom>
                <a:avLst/>
                <a:gdLst>
                  <a:gd name="T0" fmla="*/ 66 w 66"/>
                  <a:gd name="T1" fmla="*/ 19 h 19"/>
                  <a:gd name="T2" fmla="*/ 66 w 66"/>
                  <a:gd name="T3" fmla="*/ 13 h 19"/>
                  <a:gd name="T4" fmla="*/ 0 w 66"/>
                  <a:gd name="T5" fmla="*/ 0 h 19"/>
                  <a:gd name="T6" fmla="*/ 0 w 66"/>
                  <a:gd name="T7" fmla="*/ 7 h 19"/>
                  <a:gd name="T8" fmla="*/ 66 w 66"/>
                  <a:gd name="T9" fmla="*/ 19 h 19"/>
                  <a:gd name="T10" fmla="*/ 0 60000 65536"/>
                  <a:gd name="T11" fmla="*/ 0 60000 65536"/>
                  <a:gd name="T12" fmla="*/ 0 60000 65536"/>
                  <a:gd name="T13" fmla="*/ 0 60000 65536"/>
                  <a:gd name="T14" fmla="*/ 0 60000 65536"/>
                  <a:gd name="T15" fmla="*/ 0 w 66"/>
                  <a:gd name="T16" fmla="*/ 0 h 19"/>
                  <a:gd name="T17" fmla="*/ 66 w 66"/>
                  <a:gd name="T18" fmla="*/ 19 h 19"/>
                </a:gdLst>
                <a:ahLst/>
                <a:cxnLst>
                  <a:cxn ang="T10">
                    <a:pos x="T0" y="T1"/>
                  </a:cxn>
                  <a:cxn ang="T11">
                    <a:pos x="T2" y="T3"/>
                  </a:cxn>
                  <a:cxn ang="T12">
                    <a:pos x="T4" y="T5"/>
                  </a:cxn>
                  <a:cxn ang="T13">
                    <a:pos x="T6" y="T7"/>
                  </a:cxn>
                  <a:cxn ang="T14">
                    <a:pos x="T8" y="T9"/>
                  </a:cxn>
                </a:cxnLst>
                <a:rect l="T15" t="T16" r="T17" b="T18"/>
                <a:pathLst>
                  <a:path w="66" h="19">
                    <a:moveTo>
                      <a:pt x="66" y="19"/>
                    </a:moveTo>
                    <a:lnTo>
                      <a:pt x="66" y="13"/>
                    </a:lnTo>
                    <a:lnTo>
                      <a:pt x="0" y="0"/>
                    </a:lnTo>
                    <a:lnTo>
                      <a:pt x="0" y="7"/>
                    </a:lnTo>
                    <a:lnTo>
                      <a:pt x="66" y="19"/>
                    </a:lnTo>
                    <a:close/>
                  </a:path>
                </a:pathLst>
              </a:custGeom>
              <a:solidFill>
                <a:srgbClr val="C195DB"/>
              </a:solidFill>
              <a:ln w="9525">
                <a:noFill/>
                <a:round/>
                <a:headEnd/>
                <a:tailEnd/>
              </a:ln>
            </p:spPr>
            <p:txBody>
              <a:bodyPr/>
              <a:lstStyle/>
              <a:p>
                <a:endParaRPr lang="ru-RU"/>
              </a:p>
            </p:txBody>
          </p:sp>
          <p:sp>
            <p:nvSpPr>
              <p:cNvPr id="163259" name="Freeform 687"/>
              <p:cNvSpPr>
                <a:spLocks/>
              </p:cNvSpPr>
              <p:nvPr/>
            </p:nvSpPr>
            <p:spPr bwMode="auto">
              <a:xfrm>
                <a:off x="3516" y="3517"/>
                <a:ext cx="7" cy="7"/>
              </a:xfrm>
              <a:custGeom>
                <a:avLst/>
                <a:gdLst>
                  <a:gd name="T0" fmla="*/ 7 w 7"/>
                  <a:gd name="T1" fmla="*/ 4 h 7"/>
                  <a:gd name="T2" fmla="*/ 5 w 7"/>
                  <a:gd name="T3" fmla="*/ 7 h 7"/>
                  <a:gd name="T4" fmla="*/ 3 w 7"/>
                  <a:gd name="T5" fmla="*/ 7 h 7"/>
                  <a:gd name="T6" fmla="*/ 3 w 7"/>
                  <a:gd name="T7" fmla="*/ 0 h 7"/>
                  <a:gd name="T8" fmla="*/ 0 w 7"/>
                  <a:gd name="T9" fmla="*/ 2 h 7"/>
                  <a:gd name="T10" fmla="*/ 7 w 7"/>
                  <a:gd name="T11" fmla="*/ 4 h 7"/>
                  <a:gd name="T12" fmla="*/ 0 60000 65536"/>
                  <a:gd name="T13" fmla="*/ 0 60000 65536"/>
                  <a:gd name="T14" fmla="*/ 0 60000 65536"/>
                  <a:gd name="T15" fmla="*/ 0 60000 65536"/>
                  <a:gd name="T16" fmla="*/ 0 60000 65536"/>
                  <a:gd name="T17" fmla="*/ 0 60000 65536"/>
                  <a:gd name="T18" fmla="*/ 0 w 7"/>
                  <a:gd name="T19" fmla="*/ 0 h 7"/>
                  <a:gd name="T20" fmla="*/ 7 w 7"/>
                  <a:gd name="T21" fmla="*/ 7 h 7"/>
                </a:gdLst>
                <a:ahLst/>
                <a:cxnLst>
                  <a:cxn ang="T12">
                    <a:pos x="T0" y="T1"/>
                  </a:cxn>
                  <a:cxn ang="T13">
                    <a:pos x="T2" y="T3"/>
                  </a:cxn>
                  <a:cxn ang="T14">
                    <a:pos x="T4" y="T5"/>
                  </a:cxn>
                  <a:cxn ang="T15">
                    <a:pos x="T6" y="T7"/>
                  </a:cxn>
                  <a:cxn ang="T16">
                    <a:pos x="T8" y="T9"/>
                  </a:cxn>
                  <a:cxn ang="T17">
                    <a:pos x="T10" y="T11"/>
                  </a:cxn>
                </a:cxnLst>
                <a:rect l="T18" t="T19" r="T20" b="T21"/>
                <a:pathLst>
                  <a:path w="7" h="7">
                    <a:moveTo>
                      <a:pt x="7" y="4"/>
                    </a:moveTo>
                    <a:lnTo>
                      <a:pt x="5" y="7"/>
                    </a:lnTo>
                    <a:lnTo>
                      <a:pt x="3" y="7"/>
                    </a:lnTo>
                    <a:lnTo>
                      <a:pt x="3" y="0"/>
                    </a:lnTo>
                    <a:lnTo>
                      <a:pt x="0" y="2"/>
                    </a:lnTo>
                    <a:lnTo>
                      <a:pt x="7" y="4"/>
                    </a:lnTo>
                    <a:close/>
                  </a:path>
                </a:pathLst>
              </a:custGeom>
              <a:solidFill>
                <a:srgbClr val="C195DB"/>
              </a:solidFill>
              <a:ln w="9525">
                <a:noFill/>
                <a:round/>
                <a:headEnd/>
                <a:tailEnd/>
              </a:ln>
            </p:spPr>
            <p:txBody>
              <a:bodyPr/>
              <a:lstStyle/>
              <a:p>
                <a:endParaRPr lang="ru-RU"/>
              </a:p>
            </p:txBody>
          </p:sp>
          <p:sp>
            <p:nvSpPr>
              <p:cNvPr id="163260" name="Freeform 688"/>
              <p:cNvSpPr>
                <a:spLocks/>
              </p:cNvSpPr>
              <p:nvPr/>
            </p:nvSpPr>
            <p:spPr bwMode="auto">
              <a:xfrm>
                <a:off x="3353" y="3250"/>
                <a:ext cx="105" cy="260"/>
              </a:xfrm>
              <a:custGeom>
                <a:avLst/>
                <a:gdLst>
                  <a:gd name="T0" fmla="*/ 100 w 105"/>
                  <a:gd name="T1" fmla="*/ 260 h 260"/>
                  <a:gd name="T2" fmla="*/ 105 w 105"/>
                  <a:gd name="T3" fmla="*/ 257 h 260"/>
                  <a:gd name="T4" fmla="*/ 5 w 105"/>
                  <a:gd name="T5" fmla="*/ 0 h 260"/>
                  <a:gd name="T6" fmla="*/ 0 w 105"/>
                  <a:gd name="T7" fmla="*/ 4 h 260"/>
                  <a:gd name="T8" fmla="*/ 100 w 105"/>
                  <a:gd name="T9" fmla="*/ 260 h 260"/>
                  <a:gd name="T10" fmla="*/ 0 60000 65536"/>
                  <a:gd name="T11" fmla="*/ 0 60000 65536"/>
                  <a:gd name="T12" fmla="*/ 0 60000 65536"/>
                  <a:gd name="T13" fmla="*/ 0 60000 65536"/>
                  <a:gd name="T14" fmla="*/ 0 60000 65536"/>
                  <a:gd name="T15" fmla="*/ 0 w 105"/>
                  <a:gd name="T16" fmla="*/ 0 h 260"/>
                  <a:gd name="T17" fmla="*/ 105 w 105"/>
                  <a:gd name="T18" fmla="*/ 260 h 260"/>
                </a:gdLst>
                <a:ahLst/>
                <a:cxnLst>
                  <a:cxn ang="T10">
                    <a:pos x="T0" y="T1"/>
                  </a:cxn>
                  <a:cxn ang="T11">
                    <a:pos x="T2" y="T3"/>
                  </a:cxn>
                  <a:cxn ang="T12">
                    <a:pos x="T4" y="T5"/>
                  </a:cxn>
                  <a:cxn ang="T13">
                    <a:pos x="T6" y="T7"/>
                  </a:cxn>
                  <a:cxn ang="T14">
                    <a:pos x="T8" y="T9"/>
                  </a:cxn>
                </a:cxnLst>
                <a:rect l="T15" t="T16" r="T17" b="T18"/>
                <a:pathLst>
                  <a:path w="105" h="260">
                    <a:moveTo>
                      <a:pt x="100" y="260"/>
                    </a:moveTo>
                    <a:lnTo>
                      <a:pt x="105" y="257"/>
                    </a:lnTo>
                    <a:lnTo>
                      <a:pt x="5" y="0"/>
                    </a:lnTo>
                    <a:lnTo>
                      <a:pt x="0" y="4"/>
                    </a:lnTo>
                    <a:lnTo>
                      <a:pt x="100" y="260"/>
                    </a:lnTo>
                    <a:close/>
                  </a:path>
                </a:pathLst>
              </a:custGeom>
              <a:solidFill>
                <a:srgbClr val="C195DB"/>
              </a:solidFill>
              <a:ln w="9525">
                <a:noFill/>
                <a:round/>
                <a:headEnd/>
                <a:tailEnd/>
              </a:ln>
            </p:spPr>
            <p:txBody>
              <a:bodyPr/>
              <a:lstStyle/>
              <a:p>
                <a:endParaRPr lang="ru-RU"/>
              </a:p>
            </p:txBody>
          </p:sp>
          <p:sp>
            <p:nvSpPr>
              <p:cNvPr id="163261" name="Freeform 689"/>
              <p:cNvSpPr>
                <a:spLocks/>
              </p:cNvSpPr>
              <p:nvPr/>
            </p:nvSpPr>
            <p:spPr bwMode="auto">
              <a:xfrm>
                <a:off x="3454" y="3505"/>
                <a:ext cx="3" cy="7"/>
              </a:xfrm>
              <a:custGeom>
                <a:avLst/>
                <a:gdLst>
                  <a:gd name="T0" fmla="*/ 2 w 3"/>
                  <a:gd name="T1" fmla="*/ 7 h 7"/>
                  <a:gd name="T2" fmla="*/ 0 w 3"/>
                  <a:gd name="T3" fmla="*/ 7 h 7"/>
                  <a:gd name="T4" fmla="*/ 0 w 3"/>
                  <a:gd name="T5" fmla="*/ 5 h 7"/>
                  <a:gd name="T6" fmla="*/ 3 w 3"/>
                  <a:gd name="T7" fmla="*/ 2 h 7"/>
                  <a:gd name="T8" fmla="*/ 2 w 3"/>
                  <a:gd name="T9" fmla="*/ 0 h 7"/>
                  <a:gd name="T10" fmla="*/ 2 w 3"/>
                  <a:gd name="T11" fmla="*/ 7 h 7"/>
                  <a:gd name="T12" fmla="*/ 0 60000 65536"/>
                  <a:gd name="T13" fmla="*/ 0 60000 65536"/>
                  <a:gd name="T14" fmla="*/ 0 60000 65536"/>
                  <a:gd name="T15" fmla="*/ 0 60000 65536"/>
                  <a:gd name="T16" fmla="*/ 0 60000 65536"/>
                  <a:gd name="T17" fmla="*/ 0 60000 65536"/>
                  <a:gd name="T18" fmla="*/ 0 w 3"/>
                  <a:gd name="T19" fmla="*/ 0 h 7"/>
                  <a:gd name="T20" fmla="*/ 3 w 3"/>
                  <a:gd name="T21" fmla="*/ 7 h 7"/>
                </a:gdLst>
                <a:ahLst/>
                <a:cxnLst>
                  <a:cxn ang="T12">
                    <a:pos x="T0" y="T1"/>
                  </a:cxn>
                  <a:cxn ang="T13">
                    <a:pos x="T2" y="T3"/>
                  </a:cxn>
                  <a:cxn ang="T14">
                    <a:pos x="T4" y="T5"/>
                  </a:cxn>
                  <a:cxn ang="T15">
                    <a:pos x="T6" y="T7"/>
                  </a:cxn>
                  <a:cxn ang="T16">
                    <a:pos x="T8" y="T9"/>
                  </a:cxn>
                  <a:cxn ang="T17">
                    <a:pos x="T10" y="T11"/>
                  </a:cxn>
                </a:cxnLst>
                <a:rect l="T18" t="T19" r="T20" b="T21"/>
                <a:pathLst>
                  <a:path w="3" h="7">
                    <a:moveTo>
                      <a:pt x="2" y="7"/>
                    </a:moveTo>
                    <a:lnTo>
                      <a:pt x="0" y="7"/>
                    </a:lnTo>
                    <a:lnTo>
                      <a:pt x="0" y="5"/>
                    </a:lnTo>
                    <a:lnTo>
                      <a:pt x="3" y="2"/>
                    </a:lnTo>
                    <a:lnTo>
                      <a:pt x="2" y="0"/>
                    </a:lnTo>
                    <a:lnTo>
                      <a:pt x="2" y="7"/>
                    </a:lnTo>
                    <a:close/>
                  </a:path>
                </a:pathLst>
              </a:custGeom>
              <a:solidFill>
                <a:srgbClr val="C195DB"/>
              </a:solidFill>
              <a:ln w="9525">
                <a:noFill/>
                <a:round/>
                <a:headEnd/>
                <a:tailEnd/>
              </a:ln>
            </p:spPr>
            <p:txBody>
              <a:bodyPr/>
              <a:lstStyle/>
              <a:p>
                <a:endParaRPr lang="ru-RU"/>
              </a:p>
            </p:txBody>
          </p:sp>
          <p:sp>
            <p:nvSpPr>
              <p:cNvPr id="163262" name="Freeform 690"/>
              <p:cNvSpPr>
                <a:spLocks/>
              </p:cNvSpPr>
              <p:nvPr/>
            </p:nvSpPr>
            <p:spPr bwMode="auto">
              <a:xfrm>
                <a:off x="3350" y="3248"/>
                <a:ext cx="4" cy="5"/>
              </a:xfrm>
              <a:custGeom>
                <a:avLst/>
                <a:gdLst>
                  <a:gd name="T0" fmla="*/ 1 w 4"/>
                  <a:gd name="T1" fmla="*/ 5 h 5"/>
                  <a:gd name="T2" fmla="*/ 0 w 4"/>
                  <a:gd name="T3" fmla="*/ 2 h 5"/>
                  <a:gd name="T4" fmla="*/ 2 w 4"/>
                  <a:gd name="T5" fmla="*/ 0 h 5"/>
                  <a:gd name="T6" fmla="*/ 4 w 4"/>
                  <a:gd name="T7" fmla="*/ 5 h 5"/>
                  <a:gd name="T8" fmla="*/ 4 w 4"/>
                  <a:gd name="T9" fmla="*/ 2 h 5"/>
                  <a:gd name="T10" fmla="*/ 1 w 4"/>
                  <a:gd name="T11" fmla="*/ 5 h 5"/>
                  <a:gd name="T12" fmla="*/ 0 60000 65536"/>
                  <a:gd name="T13" fmla="*/ 0 60000 65536"/>
                  <a:gd name="T14" fmla="*/ 0 60000 65536"/>
                  <a:gd name="T15" fmla="*/ 0 60000 65536"/>
                  <a:gd name="T16" fmla="*/ 0 60000 65536"/>
                  <a:gd name="T17" fmla="*/ 0 60000 65536"/>
                  <a:gd name="T18" fmla="*/ 0 w 4"/>
                  <a:gd name="T19" fmla="*/ 0 h 5"/>
                  <a:gd name="T20" fmla="*/ 4 w 4"/>
                  <a:gd name="T21" fmla="*/ 5 h 5"/>
                </a:gdLst>
                <a:ahLst/>
                <a:cxnLst>
                  <a:cxn ang="T12">
                    <a:pos x="T0" y="T1"/>
                  </a:cxn>
                  <a:cxn ang="T13">
                    <a:pos x="T2" y="T3"/>
                  </a:cxn>
                  <a:cxn ang="T14">
                    <a:pos x="T4" y="T5"/>
                  </a:cxn>
                  <a:cxn ang="T15">
                    <a:pos x="T6" y="T7"/>
                  </a:cxn>
                  <a:cxn ang="T16">
                    <a:pos x="T8" y="T9"/>
                  </a:cxn>
                  <a:cxn ang="T17">
                    <a:pos x="T10" y="T11"/>
                  </a:cxn>
                </a:cxnLst>
                <a:rect l="T18" t="T19" r="T20" b="T21"/>
                <a:pathLst>
                  <a:path w="4" h="5">
                    <a:moveTo>
                      <a:pt x="1" y="5"/>
                    </a:moveTo>
                    <a:lnTo>
                      <a:pt x="0" y="2"/>
                    </a:lnTo>
                    <a:lnTo>
                      <a:pt x="2" y="0"/>
                    </a:lnTo>
                    <a:lnTo>
                      <a:pt x="4" y="5"/>
                    </a:lnTo>
                    <a:lnTo>
                      <a:pt x="4" y="2"/>
                    </a:lnTo>
                    <a:lnTo>
                      <a:pt x="1" y="5"/>
                    </a:lnTo>
                    <a:close/>
                  </a:path>
                </a:pathLst>
              </a:custGeom>
              <a:solidFill>
                <a:srgbClr val="C195DB"/>
              </a:solidFill>
              <a:ln w="9525">
                <a:noFill/>
                <a:round/>
                <a:headEnd/>
                <a:tailEnd/>
              </a:ln>
            </p:spPr>
            <p:txBody>
              <a:bodyPr/>
              <a:lstStyle/>
              <a:p>
                <a:endParaRPr lang="ru-RU"/>
              </a:p>
            </p:txBody>
          </p:sp>
          <p:sp>
            <p:nvSpPr>
              <p:cNvPr id="163263" name="Freeform 691"/>
              <p:cNvSpPr>
                <a:spLocks/>
              </p:cNvSpPr>
              <p:nvPr/>
            </p:nvSpPr>
            <p:spPr bwMode="auto">
              <a:xfrm>
                <a:off x="3453" y="3464"/>
                <a:ext cx="82" cy="46"/>
              </a:xfrm>
              <a:custGeom>
                <a:avLst/>
                <a:gdLst>
                  <a:gd name="T0" fmla="*/ 0 w 82"/>
                  <a:gd name="T1" fmla="*/ 40 h 46"/>
                  <a:gd name="T2" fmla="*/ 5 w 82"/>
                  <a:gd name="T3" fmla="*/ 46 h 46"/>
                  <a:gd name="T4" fmla="*/ 82 w 82"/>
                  <a:gd name="T5" fmla="*/ 7 h 46"/>
                  <a:gd name="T6" fmla="*/ 77 w 82"/>
                  <a:gd name="T7" fmla="*/ 0 h 46"/>
                  <a:gd name="T8" fmla="*/ 0 w 82"/>
                  <a:gd name="T9" fmla="*/ 40 h 46"/>
                  <a:gd name="T10" fmla="*/ 0 60000 65536"/>
                  <a:gd name="T11" fmla="*/ 0 60000 65536"/>
                  <a:gd name="T12" fmla="*/ 0 60000 65536"/>
                  <a:gd name="T13" fmla="*/ 0 60000 65536"/>
                  <a:gd name="T14" fmla="*/ 0 60000 65536"/>
                  <a:gd name="T15" fmla="*/ 0 w 82"/>
                  <a:gd name="T16" fmla="*/ 0 h 46"/>
                  <a:gd name="T17" fmla="*/ 82 w 82"/>
                  <a:gd name="T18" fmla="*/ 46 h 46"/>
                </a:gdLst>
                <a:ahLst/>
                <a:cxnLst>
                  <a:cxn ang="T10">
                    <a:pos x="T0" y="T1"/>
                  </a:cxn>
                  <a:cxn ang="T11">
                    <a:pos x="T2" y="T3"/>
                  </a:cxn>
                  <a:cxn ang="T12">
                    <a:pos x="T4" y="T5"/>
                  </a:cxn>
                  <a:cxn ang="T13">
                    <a:pos x="T6" y="T7"/>
                  </a:cxn>
                  <a:cxn ang="T14">
                    <a:pos x="T8" y="T9"/>
                  </a:cxn>
                </a:cxnLst>
                <a:rect l="T15" t="T16" r="T17" b="T18"/>
                <a:pathLst>
                  <a:path w="82" h="46">
                    <a:moveTo>
                      <a:pt x="0" y="40"/>
                    </a:moveTo>
                    <a:lnTo>
                      <a:pt x="5" y="46"/>
                    </a:lnTo>
                    <a:lnTo>
                      <a:pt x="82" y="7"/>
                    </a:lnTo>
                    <a:lnTo>
                      <a:pt x="77" y="0"/>
                    </a:lnTo>
                    <a:lnTo>
                      <a:pt x="0" y="40"/>
                    </a:lnTo>
                    <a:close/>
                  </a:path>
                </a:pathLst>
              </a:custGeom>
              <a:solidFill>
                <a:srgbClr val="C195DB"/>
              </a:solidFill>
              <a:ln w="9525">
                <a:noFill/>
                <a:round/>
                <a:headEnd/>
                <a:tailEnd/>
              </a:ln>
            </p:spPr>
            <p:txBody>
              <a:bodyPr/>
              <a:lstStyle/>
              <a:p>
                <a:endParaRPr lang="ru-RU"/>
              </a:p>
            </p:txBody>
          </p:sp>
          <p:sp>
            <p:nvSpPr>
              <p:cNvPr id="163264" name="Freeform 692"/>
              <p:cNvSpPr>
                <a:spLocks/>
              </p:cNvSpPr>
              <p:nvPr/>
            </p:nvSpPr>
            <p:spPr bwMode="auto">
              <a:xfrm>
                <a:off x="3501" y="3289"/>
                <a:ext cx="213" cy="292"/>
              </a:xfrm>
              <a:custGeom>
                <a:avLst/>
                <a:gdLst>
                  <a:gd name="T0" fmla="*/ 0 w 213"/>
                  <a:gd name="T1" fmla="*/ 28 h 292"/>
                  <a:gd name="T2" fmla="*/ 48 w 213"/>
                  <a:gd name="T3" fmla="*/ 0 h 292"/>
                  <a:gd name="T4" fmla="*/ 213 w 213"/>
                  <a:gd name="T5" fmla="*/ 251 h 292"/>
                  <a:gd name="T6" fmla="*/ 139 w 213"/>
                  <a:gd name="T7" fmla="*/ 292 h 292"/>
                  <a:gd name="T8" fmla="*/ 0 w 213"/>
                  <a:gd name="T9" fmla="*/ 28 h 292"/>
                  <a:gd name="T10" fmla="*/ 0 60000 65536"/>
                  <a:gd name="T11" fmla="*/ 0 60000 65536"/>
                  <a:gd name="T12" fmla="*/ 0 60000 65536"/>
                  <a:gd name="T13" fmla="*/ 0 60000 65536"/>
                  <a:gd name="T14" fmla="*/ 0 60000 65536"/>
                  <a:gd name="T15" fmla="*/ 0 w 213"/>
                  <a:gd name="T16" fmla="*/ 0 h 292"/>
                  <a:gd name="T17" fmla="*/ 213 w 213"/>
                  <a:gd name="T18" fmla="*/ 292 h 292"/>
                </a:gdLst>
                <a:ahLst/>
                <a:cxnLst>
                  <a:cxn ang="T10">
                    <a:pos x="T0" y="T1"/>
                  </a:cxn>
                  <a:cxn ang="T11">
                    <a:pos x="T2" y="T3"/>
                  </a:cxn>
                  <a:cxn ang="T12">
                    <a:pos x="T4" y="T5"/>
                  </a:cxn>
                  <a:cxn ang="T13">
                    <a:pos x="T6" y="T7"/>
                  </a:cxn>
                  <a:cxn ang="T14">
                    <a:pos x="T8" y="T9"/>
                  </a:cxn>
                </a:cxnLst>
                <a:rect l="T15" t="T16" r="T17" b="T18"/>
                <a:pathLst>
                  <a:path w="213" h="292">
                    <a:moveTo>
                      <a:pt x="0" y="28"/>
                    </a:moveTo>
                    <a:lnTo>
                      <a:pt x="48" y="0"/>
                    </a:lnTo>
                    <a:lnTo>
                      <a:pt x="213" y="251"/>
                    </a:lnTo>
                    <a:lnTo>
                      <a:pt x="139" y="292"/>
                    </a:lnTo>
                    <a:lnTo>
                      <a:pt x="0" y="28"/>
                    </a:lnTo>
                    <a:close/>
                  </a:path>
                </a:pathLst>
              </a:custGeom>
              <a:solidFill>
                <a:srgbClr val="844CD6"/>
              </a:solidFill>
              <a:ln w="9525">
                <a:noFill/>
                <a:round/>
                <a:headEnd/>
                <a:tailEnd/>
              </a:ln>
            </p:spPr>
            <p:txBody>
              <a:bodyPr/>
              <a:lstStyle/>
              <a:p>
                <a:endParaRPr lang="ru-RU"/>
              </a:p>
            </p:txBody>
          </p:sp>
          <p:sp>
            <p:nvSpPr>
              <p:cNvPr id="163265" name="Freeform 693"/>
              <p:cNvSpPr>
                <a:spLocks/>
              </p:cNvSpPr>
              <p:nvPr/>
            </p:nvSpPr>
            <p:spPr bwMode="auto">
              <a:xfrm>
                <a:off x="3501" y="3285"/>
                <a:ext cx="53" cy="34"/>
              </a:xfrm>
              <a:custGeom>
                <a:avLst/>
                <a:gdLst>
                  <a:gd name="T0" fmla="*/ 0 w 53"/>
                  <a:gd name="T1" fmla="*/ 29 h 34"/>
                  <a:gd name="T2" fmla="*/ 2 w 53"/>
                  <a:gd name="T3" fmla="*/ 34 h 34"/>
                  <a:gd name="T4" fmla="*/ 53 w 53"/>
                  <a:gd name="T5" fmla="*/ 6 h 34"/>
                  <a:gd name="T6" fmla="*/ 51 w 53"/>
                  <a:gd name="T7" fmla="*/ 0 h 34"/>
                  <a:gd name="T8" fmla="*/ 0 w 53"/>
                  <a:gd name="T9" fmla="*/ 29 h 34"/>
                  <a:gd name="T10" fmla="*/ 0 60000 65536"/>
                  <a:gd name="T11" fmla="*/ 0 60000 65536"/>
                  <a:gd name="T12" fmla="*/ 0 60000 65536"/>
                  <a:gd name="T13" fmla="*/ 0 60000 65536"/>
                  <a:gd name="T14" fmla="*/ 0 60000 65536"/>
                  <a:gd name="T15" fmla="*/ 0 w 53"/>
                  <a:gd name="T16" fmla="*/ 0 h 34"/>
                  <a:gd name="T17" fmla="*/ 53 w 53"/>
                  <a:gd name="T18" fmla="*/ 34 h 34"/>
                </a:gdLst>
                <a:ahLst/>
                <a:cxnLst>
                  <a:cxn ang="T10">
                    <a:pos x="T0" y="T1"/>
                  </a:cxn>
                  <a:cxn ang="T11">
                    <a:pos x="T2" y="T3"/>
                  </a:cxn>
                  <a:cxn ang="T12">
                    <a:pos x="T4" y="T5"/>
                  </a:cxn>
                  <a:cxn ang="T13">
                    <a:pos x="T6" y="T7"/>
                  </a:cxn>
                  <a:cxn ang="T14">
                    <a:pos x="T8" y="T9"/>
                  </a:cxn>
                </a:cxnLst>
                <a:rect l="T15" t="T16" r="T17" b="T18"/>
                <a:pathLst>
                  <a:path w="53" h="34">
                    <a:moveTo>
                      <a:pt x="0" y="29"/>
                    </a:moveTo>
                    <a:lnTo>
                      <a:pt x="2" y="34"/>
                    </a:lnTo>
                    <a:lnTo>
                      <a:pt x="53" y="6"/>
                    </a:lnTo>
                    <a:lnTo>
                      <a:pt x="51" y="0"/>
                    </a:lnTo>
                    <a:lnTo>
                      <a:pt x="0" y="29"/>
                    </a:lnTo>
                    <a:close/>
                  </a:path>
                </a:pathLst>
              </a:custGeom>
              <a:solidFill>
                <a:srgbClr val="C195DB"/>
              </a:solidFill>
              <a:ln w="9525">
                <a:noFill/>
                <a:round/>
                <a:headEnd/>
                <a:tailEnd/>
              </a:ln>
            </p:spPr>
            <p:txBody>
              <a:bodyPr/>
              <a:lstStyle/>
              <a:p>
                <a:endParaRPr lang="ru-RU"/>
              </a:p>
            </p:txBody>
          </p:sp>
          <p:sp>
            <p:nvSpPr>
              <p:cNvPr id="163266" name="Freeform 694"/>
              <p:cNvSpPr>
                <a:spLocks/>
              </p:cNvSpPr>
              <p:nvPr/>
            </p:nvSpPr>
            <p:spPr bwMode="auto">
              <a:xfrm>
                <a:off x="3547" y="3286"/>
                <a:ext cx="169" cy="256"/>
              </a:xfrm>
              <a:custGeom>
                <a:avLst/>
                <a:gdLst>
                  <a:gd name="T0" fmla="*/ 4 w 169"/>
                  <a:gd name="T1" fmla="*/ 0 h 256"/>
                  <a:gd name="T2" fmla="*/ 0 w 169"/>
                  <a:gd name="T3" fmla="*/ 5 h 256"/>
                  <a:gd name="T4" fmla="*/ 164 w 169"/>
                  <a:gd name="T5" fmla="*/ 256 h 256"/>
                  <a:gd name="T6" fmla="*/ 169 w 169"/>
                  <a:gd name="T7" fmla="*/ 251 h 256"/>
                  <a:gd name="T8" fmla="*/ 4 w 169"/>
                  <a:gd name="T9" fmla="*/ 0 h 256"/>
                  <a:gd name="T10" fmla="*/ 0 60000 65536"/>
                  <a:gd name="T11" fmla="*/ 0 60000 65536"/>
                  <a:gd name="T12" fmla="*/ 0 60000 65536"/>
                  <a:gd name="T13" fmla="*/ 0 60000 65536"/>
                  <a:gd name="T14" fmla="*/ 0 60000 65536"/>
                  <a:gd name="T15" fmla="*/ 0 w 169"/>
                  <a:gd name="T16" fmla="*/ 0 h 256"/>
                  <a:gd name="T17" fmla="*/ 169 w 169"/>
                  <a:gd name="T18" fmla="*/ 256 h 256"/>
                </a:gdLst>
                <a:ahLst/>
                <a:cxnLst>
                  <a:cxn ang="T10">
                    <a:pos x="T0" y="T1"/>
                  </a:cxn>
                  <a:cxn ang="T11">
                    <a:pos x="T2" y="T3"/>
                  </a:cxn>
                  <a:cxn ang="T12">
                    <a:pos x="T4" y="T5"/>
                  </a:cxn>
                  <a:cxn ang="T13">
                    <a:pos x="T6" y="T7"/>
                  </a:cxn>
                  <a:cxn ang="T14">
                    <a:pos x="T8" y="T9"/>
                  </a:cxn>
                </a:cxnLst>
                <a:rect l="T15" t="T16" r="T17" b="T18"/>
                <a:pathLst>
                  <a:path w="169" h="256">
                    <a:moveTo>
                      <a:pt x="4" y="0"/>
                    </a:moveTo>
                    <a:lnTo>
                      <a:pt x="0" y="5"/>
                    </a:lnTo>
                    <a:lnTo>
                      <a:pt x="164" y="256"/>
                    </a:lnTo>
                    <a:lnTo>
                      <a:pt x="169" y="251"/>
                    </a:lnTo>
                    <a:lnTo>
                      <a:pt x="4" y="0"/>
                    </a:lnTo>
                    <a:close/>
                  </a:path>
                </a:pathLst>
              </a:custGeom>
              <a:solidFill>
                <a:srgbClr val="C195DB"/>
              </a:solidFill>
              <a:ln w="9525">
                <a:noFill/>
                <a:round/>
                <a:headEnd/>
                <a:tailEnd/>
              </a:ln>
            </p:spPr>
            <p:txBody>
              <a:bodyPr/>
              <a:lstStyle/>
              <a:p>
                <a:endParaRPr lang="ru-RU"/>
              </a:p>
            </p:txBody>
          </p:sp>
          <p:sp>
            <p:nvSpPr>
              <p:cNvPr id="163267" name="Freeform 695"/>
              <p:cNvSpPr>
                <a:spLocks/>
              </p:cNvSpPr>
              <p:nvPr/>
            </p:nvSpPr>
            <p:spPr bwMode="auto">
              <a:xfrm>
                <a:off x="3548" y="3284"/>
                <a:ext cx="6" cy="6"/>
              </a:xfrm>
              <a:custGeom>
                <a:avLst/>
                <a:gdLst>
                  <a:gd name="T0" fmla="*/ 3 w 6"/>
                  <a:gd name="T1" fmla="*/ 1 h 6"/>
                  <a:gd name="T2" fmla="*/ 4 w 6"/>
                  <a:gd name="T3" fmla="*/ 0 h 6"/>
                  <a:gd name="T4" fmla="*/ 6 w 6"/>
                  <a:gd name="T5" fmla="*/ 1 h 6"/>
                  <a:gd name="T6" fmla="*/ 0 w 6"/>
                  <a:gd name="T7" fmla="*/ 6 h 6"/>
                  <a:gd name="T8" fmla="*/ 6 w 6"/>
                  <a:gd name="T9" fmla="*/ 6 h 6"/>
                  <a:gd name="T10" fmla="*/ 3 w 6"/>
                  <a:gd name="T11" fmla="*/ 1 h 6"/>
                  <a:gd name="T12" fmla="*/ 0 60000 65536"/>
                  <a:gd name="T13" fmla="*/ 0 60000 65536"/>
                  <a:gd name="T14" fmla="*/ 0 60000 65536"/>
                  <a:gd name="T15" fmla="*/ 0 60000 65536"/>
                  <a:gd name="T16" fmla="*/ 0 60000 65536"/>
                  <a:gd name="T17" fmla="*/ 0 60000 65536"/>
                  <a:gd name="T18" fmla="*/ 0 w 6"/>
                  <a:gd name="T19" fmla="*/ 0 h 6"/>
                  <a:gd name="T20" fmla="*/ 6 w 6"/>
                  <a:gd name="T21" fmla="*/ 6 h 6"/>
                </a:gdLst>
                <a:ahLst/>
                <a:cxnLst>
                  <a:cxn ang="T12">
                    <a:pos x="T0" y="T1"/>
                  </a:cxn>
                  <a:cxn ang="T13">
                    <a:pos x="T2" y="T3"/>
                  </a:cxn>
                  <a:cxn ang="T14">
                    <a:pos x="T4" y="T5"/>
                  </a:cxn>
                  <a:cxn ang="T15">
                    <a:pos x="T6" y="T7"/>
                  </a:cxn>
                  <a:cxn ang="T16">
                    <a:pos x="T8" y="T9"/>
                  </a:cxn>
                  <a:cxn ang="T17">
                    <a:pos x="T10" y="T11"/>
                  </a:cxn>
                </a:cxnLst>
                <a:rect l="T18" t="T19" r="T20" b="T21"/>
                <a:pathLst>
                  <a:path w="6" h="6">
                    <a:moveTo>
                      <a:pt x="3" y="1"/>
                    </a:moveTo>
                    <a:lnTo>
                      <a:pt x="4" y="0"/>
                    </a:lnTo>
                    <a:lnTo>
                      <a:pt x="6" y="1"/>
                    </a:lnTo>
                    <a:lnTo>
                      <a:pt x="0" y="6"/>
                    </a:lnTo>
                    <a:lnTo>
                      <a:pt x="6" y="6"/>
                    </a:lnTo>
                    <a:lnTo>
                      <a:pt x="3" y="1"/>
                    </a:lnTo>
                    <a:close/>
                  </a:path>
                </a:pathLst>
              </a:custGeom>
              <a:solidFill>
                <a:srgbClr val="C195DB"/>
              </a:solidFill>
              <a:ln w="9525">
                <a:noFill/>
                <a:round/>
                <a:headEnd/>
                <a:tailEnd/>
              </a:ln>
            </p:spPr>
            <p:txBody>
              <a:bodyPr/>
              <a:lstStyle/>
              <a:p>
                <a:endParaRPr lang="ru-RU"/>
              </a:p>
            </p:txBody>
          </p:sp>
          <p:sp>
            <p:nvSpPr>
              <p:cNvPr id="163268" name="Freeform 696"/>
              <p:cNvSpPr>
                <a:spLocks/>
              </p:cNvSpPr>
              <p:nvPr/>
            </p:nvSpPr>
            <p:spPr bwMode="auto">
              <a:xfrm>
                <a:off x="3637" y="3537"/>
                <a:ext cx="78" cy="46"/>
              </a:xfrm>
              <a:custGeom>
                <a:avLst/>
                <a:gdLst>
                  <a:gd name="T0" fmla="*/ 78 w 78"/>
                  <a:gd name="T1" fmla="*/ 5 h 46"/>
                  <a:gd name="T2" fmla="*/ 73 w 78"/>
                  <a:gd name="T3" fmla="*/ 0 h 46"/>
                  <a:gd name="T4" fmla="*/ 0 w 78"/>
                  <a:gd name="T5" fmla="*/ 42 h 46"/>
                  <a:gd name="T6" fmla="*/ 4 w 78"/>
                  <a:gd name="T7" fmla="*/ 46 h 46"/>
                  <a:gd name="T8" fmla="*/ 78 w 78"/>
                  <a:gd name="T9" fmla="*/ 5 h 46"/>
                  <a:gd name="T10" fmla="*/ 0 60000 65536"/>
                  <a:gd name="T11" fmla="*/ 0 60000 65536"/>
                  <a:gd name="T12" fmla="*/ 0 60000 65536"/>
                  <a:gd name="T13" fmla="*/ 0 60000 65536"/>
                  <a:gd name="T14" fmla="*/ 0 60000 65536"/>
                  <a:gd name="T15" fmla="*/ 0 w 78"/>
                  <a:gd name="T16" fmla="*/ 0 h 46"/>
                  <a:gd name="T17" fmla="*/ 78 w 78"/>
                  <a:gd name="T18" fmla="*/ 46 h 46"/>
                </a:gdLst>
                <a:ahLst/>
                <a:cxnLst>
                  <a:cxn ang="T10">
                    <a:pos x="T0" y="T1"/>
                  </a:cxn>
                  <a:cxn ang="T11">
                    <a:pos x="T2" y="T3"/>
                  </a:cxn>
                  <a:cxn ang="T12">
                    <a:pos x="T4" y="T5"/>
                  </a:cxn>
                  <a:cxn ang="T13">
                    <a:pos x="T6" y="T7"/>
                  </a:cxn>
                  <a:cxn ang="T14">
                    <a:pos x="T8" y="T9"/>
                  </a:cxn>
                </a:cxnLst>
                <a:rect l="T15" t="T16" r="T17" b="T18"/>
                <a:pathLst>
                  <a:path w="78" h="46">
                    <a:moveTo>
                      <a:pt x="78" y="5"/>
                    </a:moveTo>
                    <a:lnTo>
                      <a:pt x="73" y="0"/>
                    </a:lnTo>
                    <a:lnTo>
                      <a:pt x="0" y="42"/>
                    </a:lnTo>
                    <a:lnTo>
                      <a:pt x="4" y="46"/>
                    </a:lnTo>
                    <a:lnTo>
                      <a:pt x="78" y="5"/>
                    </a:lnTo>
                    <a:close/>
                  </a:path>
                </a:pathLst>
              </a:custGeom>
              <a:solidFill>
                <a:srgbClr val="C195DB"/>
              </a:solidFill>
              <a:ln w="9525">
                <a:noFill/>
                <a:round/>
                <a:headEnd/>
                <a:tailEnd/>
              </a:ln>
            </p:spPr>
            <p:txBody>
              <a:bodyPr/>
              <a:lstStyle/>
              <a:p>
                <a:endParaRPr lang="ru-RU"/>
              </a:p>
            </p:txBody>
          </p:sp>
          <p:sp>
            <p:nvSpPr>
              <p:cNvPr id="163269" name="Freeform 697"/>
              <p:cNvSpPr>
                <a:spLocks/>
              </p:cNvSpPr>
              <p:nvPr/>
            </p:nvSpPr>
            <p:spPr bwMode="auto">
              <a:xfrm>
                <a:off x="3713" y="3537"/>
                <a:ext cx="4" cy="5"/>
              </a:xfrm>
              <a:custGeom>
                <a:avLst/>
                <a:gdLst>
                  <a:gd name="T0" fmla="*/ 3 w 4"/>
                  <a:gd name="T1" fmla="*/ 0 h 5"/>
                  <a:gd name="T2" fmla="*/ 4 w 4"/>
                  <a:gd name="T3" fmla="*/ 4 h 5"/>
                  <a:gd name="T4" fmla="*/ 3 w 4"/>
                  <a:gd name="T5" fmla="*/ 5 h 5"/>
                  <a:gd name="T6" fmla="*/ 0 w 4"/>
                  <a:gd name="T7" fmla="*/ 0 h 5"/>
                  <a:gd name="T8" fmla="*/ 0 w 4"/>
                  <a:gd name="T9" fmla="*/ 5 h 5"/>
                  <a:gd name="T10" fmla="*/ 3 w 4"/>
                  <a:gd name="T11" fmla="*/ 0 h 5"/>
                  <a:gd name="T12" fmla="*/ 0 60000 65536"/>
                  <a:gd name="T13" fmla="*/ 0 60000 65536"/>
                  <a:gd name="T14" fmla="*/ 0 60000 65536"/>
                  <a:gd name="T15" fmla="*/ 0 60000 65536"/>
                  <a:gd name="T16" fmla="*/ 0 60000 65536"/>
                  <a:gd name="T17" fmla="*/ 0 60000 65536"/>
                  <a:gd name="T18" fmla="*/ 0 w 4"/>
                  <a:gd name="T19" fmla="*/ 0 h 5"/>
                  <a:gd name="T20" fmla="*/ 4 w 4"/>
                  <a:gd name="T21" fmla="*/ 5 h 5"/>
                </a:gdLst>
                <a:ahLst/>
                <a:cxnLst>
                  <a:cxn ang="T12">
                    <a:pos x="T0" y="T1"/>
                  </a:cxn>
                  <a:cxn ang="T13">
                    <a:pos x="T2" y="T3"/>
                  </a:cxn>
                  <a:cxn ang="T14">
                    <a:pos x="T4" y="T5"/>
                  </a:cxn>
                  <a:cxn ang="T15">
                    <a:pos x="T6" y="T7"/>
                  </a:cxn>
                  <a:cxn ang="T16">
                    <a:pos x="T8" y="T9"/>
                  </a:cxn>
                  <a:cxn ang="T17">
                    <a:pos x="T10" y="T11"/>
                  </a:cxn>
                </a:cxnLst>
                <a:rect l="T18" t="T19" r="T20" b="T21"/>
                <a:pathLst>
                  <a:path w="4" h="5">
                    <a:moveTo>
                      <a:pt x="3" y="0"/>
                    </a:moveTo>
                    <a:lnTo>
                      <a:pt x="4" y="4"/>
                    </a:lnTo>
                    <a:lnTo>
                      <a:pt x="3" y="5"/>
                    </a:lnTo>
                    <a:lnTo>
                      <a:pt x="0" y="0"/>
                    </a:lnTo>
                    <a:lnTo>
                      <a:pt x="0" y="5"/>
                    </a:lnTo>
                    <a:lnTo>
                      <a:pt x="3" y="0"/>
                    </a:lnTo>
                    <a:close/>
                  </a:path>
                </a:pathLst>
              </a:custGeom>
              <a:solidFill>
                <a:srgbClr val="C195DB"/>
              </a:solidFill>
              <a:ln w="9525">
                <a:noFill/>
                <a:round/>
                <a:headEnd/>
                <a:tailEnd/>
              </a:ln>
            </p:spPr>
            <p:txBody>
              <a:bodyPr/>
              <a:lstStyle/>
              <a:p>
                <a:endParaRPr lang="ru-RU"/>
              </a:p>
            </p:txBody>
          </p:sp>
          <p:sp>
            <p:nvSpPr>
              <p:cNvPr id="163270" name="Freeform 698"/>
              <p:cNvSpPr>
                <a:spLocks/>
              </p:cNvSpPr>
              <p:nvPr/>
            </p:nvSpPr>
            <p:spPr bwMode="auto">
              <a:xfrm>
                <a:off x="3499" y="3316"/>
                <a:ext cx="144" cy="267"/>
              </a:xfrm>
              <a:custGeom>
                <a:avLst/>
                <a:gdLst>
                  <a:gd name="T0" fmla="*/ 139 w 144"/>
                  <a:gd name="T1" fmla="*/ 267 h 267"/>
                  <a:gd name="T2" fmla="*/ 144 w 144"/>
                  <a:gd name="T3" fmla="*/ 262 h 267"/>
                  <a:gd name="T4" fmla="*/ 4 w 144"/>
                  <a:gd name="T5" fmla="*/ 0 h 267"/>
                  <a:gd name="T6" fmla="*/ 0 w 144"/>
                  <a:gd name="T7" fmla="*/ 5 h 267"/>
                  <a:gd name="T8" fmla="*/ 139 w 144"/>
                  <a:gd name="T9" fmla="*/ 267 h 267"/>
                  <a:gd name="T10" fmla="*/ 0 60000 65536"/>
                  <a:gd name="T11" fmla="*/ 0 60000 65536"/>
                  <a:gd name="T12" fmla="*/ 0 60000 65536"/>
                  <a:gd name="T13" fmla="*/ 0 60000 65536"/>
                  <a:gd name="T14" fmla="*/ 0 60000 65536"/>
                  <a:gd name="T15" fmla="*/ 0 w 144"/>
                  <a:gd name="T16" fmla="*/ 0 h 267"/>
                  <a:gd name="T17" fmla="*/ 144 w 144"/>
                  <a:gd name="T18" fmla="*/ 267 h 267"/>
                </a:gdLst>
                <a:ahLst/>
                <a:cxnLst>
                  <a:cxn ang="T10">
                    <a:pos x="T0" y="T1"/>
                  </a:cxn>
                  <a:cxn ang="T11">
                    <a:pos x="T2" y="T3"/>
                  </a:cxn>
                  <a:cxn ang="T12">
                    <a:pos x="T4" y="T5"/>
                  </a:cxn>
                  <a:cxn ang="T13">
                    <a:pos x="T6" y="T7"/>
                  </a:cxn>
                  <a:cxn ang="T14">
                    <a:pos x="T8" y="T9"/>
                  </a:cxn>
                </a:cxnLst>
                <a:rect l="T15" t="T16" r="T17" b="T18"/>
                <a:pathLst>
                  <a:path w="144" h="267">
                    <a:moveTo>
                      <a:pt x="139" y="267"/>
                    </a:moveTo>
                    <a:lnTo>
                      <a:pt x="144" y="262"/>
                    </a:lnTo>
                    <a:lnTo>
                      <a:pt x="4" y="0"/>
                    </a:lnTo>
                    <a:lnTo>
                      <a:pt x="0" y="5"/>
                    </a:lnTo>
                    <a:lnTo>
                      <a:pt x="139" y="267"/>
                    </a:lnTo>
                    <a:close/>
                  </a:path>
                </a:pathLst>
              </a:custGeom>
              <a:solidFill>
                <a:srgbClr val="C195DB"/>
              </a:solidFill>
              <a:ln w="9525">
                <a:noFill/>
                <a:round/>
                <a:headEnd/>
                <a:tailEnd/>
              </a:ln>
            </p:spPr>
            <p:txBody>
              <a:bodyPr/>
              <a:lstStyle/>
              <a:p>
                <a:endParaRPr lang="ru-RU"/>
              </a:p>
            </p:txBody>
          </p:sp>
          <p:sp>
            <p:nvSpPr>
              <p:cNvPr id="163271" name="Freeform 699"/>
              <p:cNvSpPr>
                <a:spLocks/>
              </p:cNvSpPr>
              <p:nvPr/>
            </p:nvSpPr>
            <p:spPr bwMode="auto">
              <a:xfrm>
                <a:off x="3637" y="3578"/>
                <a:ext cx="4" cy="6"/>
              </a:xfrm>
              <a:custGeom>
                <a:avLst/>
                <a:gdLst>
                  <a:gd name="T0" fmla="*/ 4 w 4"/>
                  <a:gd name="T1" fmla="*/ 5 h 6"/>
                  <a:gd name="T2" fmla="*/ 1 w 4"/>
                  <a:gd name="T3" fmla="*/ 6 h 6"/>
                  <a:gd name="T4" fmla="*/ 0 w 4"/>
                  <a:gd name="T5" fmla="*/ 5 h 6"/>
                  <a:gd name="T6" fmla="*/ 4 w 4"/>
                  <a:gd name="T7" fmla="*/ 0 h 6"/>
                  <a:gd name="T8" fmla="*/ 0 w 4"/>
                  <a:gd name="T9" fmla="*/ 0 h 6"/>
                  <a:gd name="T10" fmla="*/ 4 w 4"/>
                  <a:gd name="T11" fmla="*/ 5 h 6"/>
                  <a:gd name="T12" fmla="*/ 0 60000 65536"/>
                  <a:gd name="T13" fmla="*/ 0 60000 65536"/>
                  <a:gd name="T14" fmla="*/ 0 60000 65536"/>
                  <a:gd name="T15" fmla="*/ 0 60000 65536"/>
                  <a:gd name="T16" fmla="*/ 0 60000 65536"/>
                  <a:gd name="T17" fmla="*/ 0 60000 65536"/>
                  <a:gd name="T18" fmla="*/ 0 w 4"/>
                  <a:gd name="T19" fmla="*/ 0 h 6"/>
                  <a:gd name="T20" fmla="*/ 4 w 4"/>
                  <a:gd name="T21" fmla="*/ 6 h 6"/>
                </a:gdLst>
                <a:ahLst/>
                <a:cxnLst>
                  <a:cxn ang="T12">
                    <a:pos x="T0" y="T1"/>
                  </a:cxn>
                  <a:cxn ang="T13">
                    <a:pos x="T2" y="T3"/>
                  </a:cxn>
                  <a:cxn ang="T14">
                    <a:pos x="T4" y="T5"/>
                  </a:cxn>
                  <a:cxn ang="T15">
                    <a:pos x="T6" y="T7"/>
                  </a:cxn>
                  <a:cxn ang="T16">
                    <a:pos x="T8" y="T9"/>
                  </a:cxn>
                  <a:cxn ang="T17">
                    <a:pos x="T10" y="T11"/>
                  </a:cxn>
                </a:cxnLst>
                <a:rect l="T18" t="T19" r="T20" b="T21"/>
                <a:pathLst>
                  <a:path w="4" h="6">
                    <a:moveTo>
                      <a:pt x="4" y="5"/>
                    </a:moveTo>
                    <a:lnTo>
                      <a:pt x="1" y="6"/>
                    </a:lnTo>
                    <a:lnTo>
                      <a:pt x="0" y="5"/>
                    </a:lnTo>
                    <a:lnTo>
                      <a:pt x="4" y="0"/>
                    </a:lnTo>
                    <a:lnTo>
                      <a:pt x="0" y="0"/>
                    </a:lnTo>
                    <a:lnTo>
                      <a:pt x="4" y="5"/>
                    </a:lnTo>
                    <a:close/>
                  </a:path>
                </a:pathLst>
              </a:custGeom>
              <a:solidFill>
                <a:srgbClr val="C195DB"/>
              </a:solidFill>
              <a:ln w="9525">
                <a:noFill/>
                <a:round/>
                <a:headEnd/>
                <a:tailEnd/>
              </a:ln>
            </p:spPr>
            <p:txBody>
              <a:bodyPr/>
              <a:lstStyle/>
              <a:p>
                <a:endParaRPr lang="ru-RU"/>
              </a:p>
            </p:txBody>
          </p:sp>
          <p:sp>
            <p:nvSpPr>
              <p:cNvPr id="163272" name="Freeform 700"/>
              <p:cNvSpPr>
                <a:spLocks/>
              </p:cNvSpPr>
              <p:nvPr/>
            </p:nvSpPr>
            <p:spPr bwMode="auto">
              <a:xfrm>
                <a:off x="3495" y="3316"/>
                <a:ext cx="7" cy="3"/>
              </a:xfrm>
              <a:custGeom>
                <a:avLst/>
                <a:gdLst>
                  <a:gd name="T0" fmla="*/ 2 w 7"/>
                  <a:gd name="T1" fmla="*/ 3 h 3"/>
                  <a:gd name="T2" fmla="*/ 0 w 7"/>
                  <a:gd name="T3" fmla="*/ 1 h 3"/>
                  <a:gd name="T4" fmla="*/ 4 w 7"/>
                  <a:gd name="T5" fmla="*/ 0 h 3"/>
                  <a:gd name="T6" fmla="*/ 7 w 7"/>
                  <a:gd name="T7" fmla="*/ 3 h 3"/>
                  <a:gd name="T8" fmla="*/ 7 w 7"/>
                  <a:gd name="T9" fmla="*/ 0 h 3"/>
                  <a:gd name="T10" fmla="*/ 2 w 7"/>
                  <a:gd name="T11" fmla="*/ 3 h 3"/>
                  <a:gd name="T12" fmla="*/ 0 60000 65536"/>
                  <a:gd name="T13" fmla="*/ 0 60000 65536"/>
                  <a:gd name="T14" fmla="*/ 0 60000 65536"/>
                  <a:gd name="T15" fmla="*/ 0 60000 65536"/>
                  <a:gd name="T16" fmla="*/ 0 60000 65536"/>
                  <a:gd name="T17" fmla="*/ 0 60000 65536"/>
                  <a:gd name="T18" fmla="*/ 0 w 7"/>
                  <a:gd name="T19" fmla="*/ 0 h 3"/>
                  <a:gd name="T20" fmla="*/ 7 w 7"/>
                  <a:gd name="T21" fmla="*/ 3 h 3"/>
                </a:gdLst>
                <a:ahLst/>
                <a:cxnLst>
                  <a:cxn ang="T12">
                    <a:pos x="T0" y="T1"/>
                  </a:cxn>
                  <a:cxn ang="T13">
                    <a:pos x="T2" y="T3"/>
                  </a:cxn>
                  <a:cxn ang="T14">
                    <a:pos x="T4" y="T5"/>
                  </a:cxn>
                  <a:cxn ang="T15">
                    <a:pos x="T6" y="T7"/>
                  </a:cxn>
                  <a:cxn ang="T16">
                    <a:pos x="T8" y="T9"/>
                  </a:cxn>
                  <a:cxn ang="T17">
                    <a:pos x="T10" y="T11"/>
                  </a:cxn>
                </a:cxnLst>
                <a:rect l="T18" t="T19" r="T20" b="T21"/>
                <a:pathLst>
                  <a:path w="7" h="3">
                    <a:moveTo>
                      <a:pt x="2" y="3"/>
                    </a:moveTo>
                    <a:lnTo>
                      <a:pt x="0" y="1"/>
                    </a:lnTo>
                    <a:lnTo>
                      <a:pt x="4" y="0"/>
                    </a:lnTo>
                    <a:lnTo>
                      <a:pt x="7" y="3"/>
                    </a:lnTo>
                    <a:lnTo>
                      <a:pt x="7" y="0"/>
                    </a:lnTo>
                    <a:lnTo>
                      <a:pt x="2" y="3"/>
                    </a:lnTo>
                    <a:close/>
                  </a:path>
                </a:pathLst>
              </a:custGeom>
              <a:solidFill>
                <a:srgbClr val="C195DB"/>
              </a:solidFill>
              <a:ln w="9525">
                <a:noFill/>
                <a:round/>
                <a:headEnd/>
                <a:tailEnd/>
              </a:ln>
            </p:spPr>
            <p:txBody>
              <a:bodyPr/>
              <a:lstStyle/>
              <a:p>
                <a:endParaRPr lang="ru-RU"/>
              </a:p>
            </p:txBody>
          </p:sp>
          <p:sp>
            <p:nvSpPr>
              <p:cNvPr id="163273" name="Freeform 701"/>
              <p:cNvSpPr>
                <a:spLocks/>
              </p:cNvSpPr>
              <p:nvPr/>
            </p:nvSpPr>
            <p:spPr bwMode="auto">
              <a:xfrm>
                <a:off x="3637" y="3529"/>
                <a:ext cx="19" cy="54"/>
              </a:xfrm>
              <a:custGeom>
                <a:avLst/>
                <a:gdLst>
                  <a:gd name="T0" fmla="*/ 0 w 19"/>
                  <a:gd name="T1" fmla="*/ 51 h 54"/>
                  <a:gd name="T2" fmla="*/ 6 w 19"/>
                  <a:gd name="T3" fmla="*/ 54 h 54"/>
                  <a:gd name="T4" fmla="*/ 19 w 19"/>
                  <a:gd name="T5" fmla="*/ 3 h 54"/>
                  <a:gd name="T6" fmla="*/ 12 w 19"/>
                  <a:gd name="T7" fmla="*/ 0 h 54"/>
                  <a:gd name="T8" fmla="*/ 0 w 19"/>
                  <a:gd name="T9" fmla="*/ 51 h 54"/>
                  <a:gd name="T10" fmla="*/ 0 60000 65536"/>
                  <a:gd name="T11" fmla="*/ 0 60000 65536"/>
                  <a:gd name="T12" fmla="*/ 0 60000 65536"/>
                  <a:gd name="T13" fmla="*/ 0 60000 65536"/>
                  <a:gd name="T14" fmla="*/ 0 60000 65536"/>
                  <a:gd name="T15" fmla="*/ 0 w 19"/>
                  <a:gd name="T16" fmla="*/ 0 h 54"/>
                  <a:gd name="T17" fmla="*/ 19 w 19"/>
                  <a:gd name="T18" fmla="*/ 54 h 54"/>
                </a:gdLst>
                <a:ahLst/>
                <a:cxnLst>
                  <a:cxn ang="T10">
                    <a:pos x="T0" y="T1"/>
                  </a:cxn>
                  <a:cxn ang="T11">
                    <a:pos x="T2" y="T3"/>
                  </a:cxn>
                  <a:cxn ang="T12">
                    <a:pos x="T4" y="T5"/>
                  </a:cxn>
                  <a:cxn ang="T13">
                    <a:pos x="T6" y="T7"/>
                  </a:cxn>
                  <a:cxn ang="T14">
                    <a:pos x="T8" y="T9"/>
                  </a:cxn>
                </a:cxnLst>
                <a:rect l="T15" t="T16" r="T17" b="T18"/>
                <a:pathLst>
                  <a:path w="19" h="54">
                    <a:moveTo>
                      <a:pt x="0" y="51"/>
                    </a:moveTo>
                    <a:lnTo>
                      <a:pt x="6" y="54"/>
                    </a:lnTo>
                    <a:lnTo>
                      <a:pt x="19" y="3"/>
                    </a:lnTo>
                    <a:lnTo>
                      <a:pt x="12" y="0"/>
                    </a:lnTo>
                    <a:lnTo>
                      <a:pt x="0" y="51"/>
                    </a:lnTo>
                    <a:close/>
                  </a:path>
                </a:pathLst>
              </a:custGeom>
              <a:solidFill>
                <a:srgbClr val="C195DB"/>
              </a:solidFill>
              <a:ln w="9525">
                <a:noFill/>
                <a:round/>
                <a:headEnd/>
                <a:tailEnd/>
              </a:ln>
            </p:spPr>
            <p:txBody>
              <a:bodyPr/>
              <a:lstStyle/>
              <a:p>
                <a:endParaRPr lang="ru-RU"/>
              </a:p>
            </p:txBody>
          </p:sp>
          <p:sp>
            <p:nvSpPr>
              <p:cNvPr id="163274" name="Freeform 702"/>
              <p:cNvSpPr>
                <a:spLocks/>
              </p:cNvSpPr>
              <p:nvPr/>
            </p:nvSpPr>
            <p:spPr bwMode="auto">
              <a:xfrm>
                <a:off x="3651" y="3527"/>
                <a:ext cx="64" cy="17"/>
              </a:xfrm>
              <a:custGeom>
                <a:avLst/>
                <a:gdLst>
                  <a:gd name="T0" fmla="*/ 4 w 64"/>
                  <a:gd name="T1" fmla="*/ 0 h 17"/>
                  <a:gd name="T2" fmla="*/ 0 w 64"/>
                  <a:gd name="T3" fmla="*/ 7 h 17"/>
                  <a:gd name="T4" fmla="*/ 61 w 64"/>
                  <a:gd name="T5" fmla="*/ 17 h 17"/>
                  <a:gd name="T6" fmla="*/ 64 w 64"/>
                  <a:gd name="T7" fmla="*/ 10 h 17"/>
                  <a:gd name="T8" fmla="*/ 4 w 64"/>
                  <a:gd name="T9" fmla="*/ 0 h 17"/>
                  <a:gd name="T10" fmla="*/ 0 60000 65536"/>
                  <a:gd name="T11" fmla="*/ 0 60000 65536"/>
                  <a:gd name="T12" fmla="*/ 0 60000 65536"/>
                  <a:gd name="T13" fmla="*/ 0 60000 65536"/>
                  <a:gd name="T14" fmla="*/ 0 60000 65536"/>
                  <a:gd name="T15" fmla="*/ 0 w 64"/>
                  <a:gd name="T16" fmla="*/ 0 h 17"/>
                  <a:gd name="T17" fmla="*/ 64 w 64"/>
                  <a:gd name="T18" fmla="*/ 17 h 17"/>
                </a:gdLst>
                <a:ahLst/>
                <a:cxnLst>
                  <a:cxn ang="T10">
                    <a:pos x="T0" y="T1"/>
                  </a:cxn>
                  <a:cxn ang="T11">
                    <a:pos x="T2" y="T3"/>
                  </a:cxn>
                  <a:cxn ang="T12">
                    <a:pos x="T4" y="T5"/>
                  </a:cxn>
                  <a:cxn ang="T13">
                    <a:pos x="T6" y="T7"/>
                  </a:cxn>
                  <a:cxn ang="T14">
                    <a:pos x="T8" y="T9"/>
                  </a:cxn>
                </a:cxnLst>
                <a:rect l="T15" t="T16" r="T17" b="T18"/>
                <a:pathLst>
                  <a:path w="64" h="17">
                    <a:moveTo>
                      <a:pt x="4" y="0"/>
                    </a:moveTo>
                    <a:lnTo>
                      <a:pt x="0" y="7"/>
                    </a:lnTo>
                    <a:lnTo>
                      <a:pt x="61" y="17"/>
                    </a:lnTo>
                    <a:lnTo>
                      <a:pt x="64" y="10"/>
                    </a:lnTo>
                    <a:lnTo>
                      <a:pt x="4" y="0"/>
                    </a:lnTo>
                    <a:close/>
                  </a:path>
                </a:pathLst>
              </a:custGeom>
              <a:solidFill>
                <a:srgbClr val="C195DB"/>
              </a:solidFill>
              <a:ln w="9525">
                <a:noFill/>
                <a:round/>
                <a:headEnd/>
                <a:tailEnd/>
              </a:ln>
            </p:spPr>
            <p:txBody>
              <a:bodyPr/>
              <a:lstStyle/>
              <a:p>
                <a:endParaRPr lang="ru-RU"/>
              </a:p>
            </p:txBody>
          </p:sp>
          <p:sp>
            <p:nvSpPr>
              <p:cNvPr id="163275" name="Freeform 703"/>
              <p:cNvSpPr>
                <a:spLocks/>
              </p:cNvSpPr>
              <p:nvPr/>
            </p:nvSpPr>
            <p:spPr bwMode="auto">
              <a:xfrm>
                <a:off x="3651" y="3527"/>
                <a:ext cx="6" cy="7"/>
              </a:xfrm>
              <a:custGeom>
                <a:avLst/>
                <a:gdLst>
                  <a:gd name="T0" fmla="*/ 0 w 6"/>
                  <a:gd name="T1" fmla="*/ 2 h 7"/>
                  <a:gd name="T2" fmla="*/ 0 w 6"/>
                  <a:gd name="T3" fmla="*/ 0 h 7"/>
                  <a:gd name="T4" fmla="*/ 5 w 6"/>
                  <a:gd name="T5" fmla="*/ 0 h 7"/>
                  <a:gd name="T6" fmla="*/ 2 w 6"/>
                  <a:gd name="T7" fmla="*/ 7 h 7"/>
                  <a:gd name="T8" fmla="*/ 6 w 6"/>
                  <a:gd name="T9" fmla="*/ 6 h 7"/>
                  <a:gd name="T10" fmla="*/ 0 w 6"/>
                  <a:gd name="T11" fmla="*/ 2 h 7"/>
                  <a:gd name="T12" fmla="*/ 0 60000 65536"/>
                  <a:gd name="T13" fmla="*/ 0 60000 65536"/>
                  <a:gd name="T14" fmla="*/ 0 60000 65536"/>
                  <a:gd name="T15" fmla="*/ 0 60000 65536"/>
                  <a:gd name="T16" fmla="*/ 0 60000 65536"/>
                  <a:gd name="T17" fmla="*/ 0 60000 65536"/>
                  <a:gd name="T18" fmla="*/ 0 w 6"/>
                  <a:gd name="T19" fmla="*/ 0 h 7"/>
                  <a:gd name="T20" fmla="*/ 6 w 6"/>
                  <a:gd name="T21" fmla="*/ 7 h 7"/>
                </a:gdLst>
                <a:ahLst/>
                <a:cxnLst>
                  <a:cxn ang="T12">
                    <a:pos x="T0" y="T1"/>
                  </a:cxn>
                  <a:cxn ang="T13">
                    <a:pos x="T2" y="T3"/>
                  </a:cxn>
                  <a:cxn ang="T14">
                    <a:pos x="T4" y="T5"/>
                  </a:cxn>
                  <a:cxn ang="T15">
                    <a:pos x="T6" y="T7"/>
                  </a:cxn>
                  <a:cxn ang="T16">
                    <a:pos x="T8" y="T9"/>
                  </a:cxn>
                  <a:cxn ang="T17">
                    <a:pos x="T10" y="T11"/>
                  </a:cxn>
                </a:cxnLst>
                <a:rect l="T18" t="T19" r="T20" b="T21"/>
                <a:pathLst>
                  <a:path w="6" h="7">
                    <a:moveTo>
                      <a:pt x="0" y="2"/>
                    </a:moveTo>
                    <a:lnTo>
                      <a:pt x="0" y="0"/>
                    </a:lnTo>
                    <a:lnTo>
                      <a:pt x="5" y="0"/>
                    </a:lnTo>
                    <a:lnTo>
                      <a:pt x="2" y="7"/>
                    </a:lnTo>
                    <a:lnTo>
                      <a:pt x="6" y="6"/>
                    </a:lnTo>
                    <a:lnTo>
                      <a:pt x="0" y="2"/>
                    </a:lnTo>
                    <a:close/>
                  </a:path>
                </a:pathLst>
              </a:custGeom>
              <a:solidFill>
                <a:srgbClr val="C195DB"/>
              </a:solidFill>
              <a:ln w="9525">
                <a:noFill/>
                <a:round/>
                <a:headEnd/>
                <a:tailEnd/>
              </a:ln>
            </p:spPr>
            <p:txBody>
              <a:bodyPr/>
              <a:lstStyle/>
              <a:p>
                <a:endParaRPr lang="ru-RU"/>
              </a:p>
            </p:txBody>
          </p:sp>
          <p:sp>
            <p:nvSpPr>
              <p:cNvPr id="163276" name="Freeform 704"/>
              <p:cNvSpPr>
                <a:spLocks/>
              </p:cNvSpPr>
              <p:nvPr/>
            </p:nvSpPr>
            <p:spPr bwMode="auto">
              <a:xfrm>
                <a:off x="3560" y="3125"/>
                <a:ext cx="227" cy="262"/>
              </a:xfrm>
              <a:custGeom>
                <a:avLst/>
                <a:gdLst>
                  <a:gd name="T0" fmla="*/ 0 w 227"/>
                  <a:gd name="T1" fmla="*/ 30 h 262"/>
                  <a:gd name="T2" fmla="*/ 46 w 227"/>
                  <a:gd name="T3" fmla="*/ 0 h 262"/>
                  <a:gd name="T4" fmla="*/ 227 w 227"/>
                  <a:gd name="T5" fmla="*/ 213 h 262"/>
                  <a:gd name="T6" fmla="*/ 224 w 227"/>
                  <a:gd name="T7" fmla="*/ 262 h 262"/>
                  <a:gd name="T8" fmla="*/ 157 w 227"/>
                  <a:gd name="T9" fmla="*/ 260 h 262"/>
                  <a:gd name="T10" fmla="*/ 0 w 227"/>
                  <a:gd name="T11" fmla="*/ 30 h 262"/>
                  <a:gd name="T12" fmla="*/ 0 60000 65536"/>
                  <a:gd name="T13" fmla="*/ 0 60000 65536"/>
                  <a:gd name="T14" fmla="*/ 0 60000 65536"/>
                  <a:gd name="T15" fmla="*/ 0 60000 65536"/>
                  <a:gd name="T16" fmla="*/ 0 60000 65536"/>
                  <a:gd name="T17" fmla="*/ 0 60000 65536"/>
                  <a:gd name="T18" fmla="*/ 0 w 227"/>
                  <a:gd name="T19" fmla="*/ 0 h 262"/>
                  <a:gd name="T20" fmla="*/ 227 w 227"/>
                  <a:gd name="T21" fmla="*/ 262 h 262"/>
                </a:gdLst>
                <a:ahLst/>
                <a:cxnLst>
                  <a:cxn ang="T12">
                    <a:pos x="T0" y="T1"/>
                  </a:cxn>
                  <a:cxn ang="T13">
                    <a:pos x="T2" y="T3"/>
                  </a:cxn>
                  <a:cxn ang="T14">
                    <a:pos x="T4" y="T5"/>
                  </a:cxn>
                  <a:cxn ang="T15">
                    <a:pos x="T6" y="T7"/>
                  </a:cxn>
                  <a:cxn ang="T16">
                    <a:pos x="T8" y="T9"/>
                  </a:cxn>
                  <a:cxn ang="T17">
                    <a:pos x="T10" y="T11"/>
                  </a:cxn>
                </a:cxnLst>
                <a:rect l="T18" t="T19" r="T20" b="T21"/>
                <a:pathLst>
                  <a:path w="227" h="262">
                    <a:moveTo>
                      <a:pt x="0" y="30"/>
                    </a:moveTo>
                    <a:lnTo>
                      <a:pt x="46" y="0"/>
                    </a:lnTo>
                    <a:lnTo>
                      <a:pt x="227" y="213"/>
                    </a:lnTo>
                    <a:lnTo>
                      <a:pt x="224" y="262"/>
                    </a:lnTo>
                    <a:lnTo>
                      <a:pt x="157" y="260"/>
                    </a:lnTo>
                    <a:lnTo>
                      <a:pt x="0" y="30"/>
                    </a:lnTo>
                    <a:close/>
                  </a:path>
                </a:pathLst>
              </a:custGeom>
              <a:solidFill>
                <a:srgbClr val="844CD6"/>
              </a:solidFill>
              <a:ln w="9525">
                <a:noFill/>
                <a:round/>
                <a:headEnd/>
                <a:tailEnd/>
              </a:ln>
            </p:spPr>
            <p:txBody>
              <a:bodyPr/>
              <a:lstStyle/>
              <a:p>
                <a:endParaRPr lang="ru-RU"/>
              </a:p>
            </p:txBody>
          </p:sp>
          <p:sp>
            <p:nvSpPr>
              <p:cNvPr id="163277" name="Freeform 705"/>
              <p:cNvSpPr>
                <a:spLocks/>
              </p:cNvSpPr>
              <p:nvPr/>
            </p:nvSpPr>
            <p:spPr bwMode="auto">
              <a:xfrm>
                <a:off x="3556" y="3122"/>
                <a:ext cx="51" cy="35"/>
              </a:xfrm>
              <a:custGeom>
                <a:avLst/>
                <a:gdLst>
                  <a:gd name="T0" fmla="*/ 0 w 51"/>
                  <a:gd name="T1" fmla="*/ 31 h 35"/>
                  <a:gd name="T2" fmla="*/ 4 w 51"/>
                  <a:gd name="T3" fmla="*/ 35 h 35"/>
                  <a:gd name="T4" fmla="*/ 51 w 51"/>
                  <a:gd name="T5" fmla="*/ 4 h 35"/>
                  <a:gd name="T6" fmla="*/ 45 w 51"/>
                  <a:gd name="T7" fmla="*/ 0 h 35"/>
                  <a:gd name="T8" fmla="*/ 0 w 51"/>
                  <a:gd name="T9" fmla="*/ 31 h 35"/>
                  <a:gd name="T10" fmla="*/ 0 60000 65536"/>
                  <a:gd name="T11" fmla="*/ 0 60000 65536"/>
                  <a:gd name="T12" fmla="*/ 0 60000 65536"/>
                  <a:gd name="T13" fmla="*/ 0 60000 65536"/>
                  <a:gd name="T14" fmla="*/ 0 60000 65536"/>
                  <a:gd name="T15" fmla="*/ 0 w 51"/>
                  <a:gd name="T16" fmla="*/ 0 h 35"/>
                  <a:gd name="T17" fmla="*/ 51 w 51"/>
                  <a:gd name="T18" fmla="*/ 35 h 35"/>
                </a:gdLst>
                <a:ahLst/>
                <a:cxnLst>
                  <a:cxn ang="T10">
                    <a:pos x="T0" y="T1"/>
                  </a:cxn>
                  <a:cxn ang="T11">
                    <a:pos x="T2" y="T3"/>
                  </a:cxn>
                  <a:cxn ang="T12">
                    <a:pos x="T4" y="T5"/>
                  </a:cxn>
                  <a:cxn ang="T13">
                    <a:pos x="T6" y="T7"/>
                  </a:cxn>
                  <a:cxn ang="T14">
                    <a:pos x="T8" y="T9"/>
                  </a:cxn>
                </a:cxnLst>
                <a:rect l="T15" t="T16" r="T17" b="T18"/>
                <a:pathLst>
                  <a:path w="51" h="35">
                    <a:moveTo>
                      <a:pt x="0" y="31"/>
                    </a:moveTo>
                    <a:lnTo>
                      <a:pt x="4" y="35"/>
                    </a:lnTo>
                    <a:lnTo>
                      <a:pt x="51" y="4"/>
                    </a:lnTo>
                    <a:lnTo>
                      <a:pt x="45" y="0"/>
                    </a:lnTo>
                    <a:lnTo>
                      <a:pt x="0" y="31"/>
                    </a:lnTo>
                    <a:close/>
                  </a:path>
                </a:pathLst>
              </a:custGeom>
              <a:solidFill>
                <a:srgbClr val="C195DB"/>
              </a:solidFill>
              <a:ln w="9525">
                <a:noFill/>
                <a:round/>
                <a:headEnd/>
                <a:tailEnd/>
              </a:ln>
            </p:spPr>
            <p:txBody>
              <a:bodyPr/>
              <a:lstStyle/>
              <a:p>
                <a:endParaRPr lang="ru-RU"/>
              </a:p>
            </p:txBody>
          </p:sp>
          <p:sp>
            <p:nvSpPr>
              <p:cNvPr id="163278" name="Freeform 706"/>
              <p:cNvSpPr>
                <a:spLocks/>
              </p:cNvSpPr>
              <p:nvPr/>
            </p:nvSpPr>
            <p:spPr bwMode="auto">
              <a:xfrm>
                <a:off x="3604" y="3122"/>
                <a:ext cx="185" cy="217"/>
              </a:xfrm>
              <a:custGeom>
                <a:avLst/>
                <a:gdLst>
                  <a:gd name="T0" fmla="*/ 5 w 185"/>
                  <a:gd name="T1" fmla="*/ 0 h 217"/>
                  <a:gd name="T2" fmla="*/ 0 w 185"/>
                  <a:gd name="T3" fmla="*/ 4 h 217"/>
                  <a:gd name="T4" fmla="*/ 180 w 185"/>
                  <a:gd name="T5" fmla="*/ 217 h 217"/>
                  <a:gd name="T6" fmla="*/ 185 w 185"/>
                  <a:gd name="T7" fmla="*/ 212 h 217"/>
                  <a:gd name="T8" fmla="*/ 5 w 185"/>
                  <a:gd name="T9" fmla="*/ 0 h 217"/>
                  <a:gd name="T10" fmla="*/ 0 60000 65536"/>
                  <a:gd name="T11" fmla="*/ 0 60000 65536"/>
                  <a:gd name="T12" fmla="*/ 0 60000 65536"/>
                  <a:gd name="T13" fmla="*/ 0 60000 65536"/>
                  <a:gd name="T14" fmla="*/ 0 60000 65536"/>
                  <a:gd name="T15" fmla="*/ 0 w 185"/>
                  <a:gd name="T16" fmla="*/ 0 h 217"/>
                  <a:gd name="T17" fmla="*/ 185 w 185"/>
                  <a:gd name="T18" fmla="*/ 217 h 217"/>
                </a:gdLst>
                <a:ahLst/>
                <a:cxnLst>
                  <a:cxn ang="T10">
                    <a:pos x="T0" y="T1"/>
                  </a:cxn>
                  <a:cxn ang="T11">
                    <a:pos x="T2" y="T3"/>
                  </a:cxn>
                  <a:cxn ang="T12">
                    <a:pos x="T4" y="T5"/>
                  </a:cxn>
                  <a:cxn ang="T13">
                    <a:pos x="T6" y="T7"/>
                  </a:cxn>
                  <a:cxn ang="T14">
                    <a:pos x="T8" y="T9"/>
                  </a:cxn>
                </a:cxnLst>
                <a:rect l="T15" t="T16" r="T17" b="T18"/>
                <a:pathLst>
                  <a:path w="185" h="217">
                    <a:moveTo>
                      <a:pt x="5" y="0"/>
                    </a:moveTo>
                    <a:lnTo>
                      <a:pt x="0" y="4"/>
                    </a:lnTo>
                    <a:lnTo>
                      <a:pt x="180" y="217"/>
                    </a:lnTo>
                    <a:lnTo>
                      <a:pt x="185" y="212"/>
                    </a:lnTo>
                    <a:lnTo>
                      <a:pt x="5" y="0"/>
                    </a:lnTo>
                    <a:close/>
                  </a:path>
                </a:pathLst>
              </a:custGeom>
              <a:solidFill>
                <a:srgbClr val="C195DB"/>
              </a:solidFill>
              <a:ln w="9525">
                <a:noFill/>
                <a:round/>
                <a:headEnd/>
                <a:tailEnd/>
              </a:ln>
            </p:spPr>
            <p:txBody>
              <a:bodyPr/>
              <a:lstStyle/>
              <a:p>
                <a:endParaRPr lang="ru-RU"/>
              </a:p>
            </p:txBody>
          </p:sp>
          <p:sp>
            <p:nvSpPr>
              <p:cNvPr id="163279" name="Freeform 707"/>
              <p:cNvSpPr>
                <a:spLocks/>
              </p:cNvSpPr>
              <p:nvPr/>
            </p:nvSpPr>
            <p:spPr bwMode="auto">
              <a:xfrm>
                <a:off x="3601" y="3120"/>
                <a:ext cx="4" cy="7"/>
              </a:xfrm>
              <a:custGeom>
                <a:avLst/>
                <a:gdLst>
                  <a:gd name="T0" fmla="*/ 0 w 4"/>
                  <a:gd name="T1" fmla="*/ 2 h 7"/>
                  <a:gd name="T2" fmla="*/ 3 w 4"/>
                  <a:gd name="T3" fmla="*/ 0 h 7"/>
                  <a:gd name="T4" fmla="*/ 4 w 4"/>
                  <a:gd name="T5" fmla="*/ 2 h 7"/>
                  <a:gd name="T6" fmla="*/ 0 w 4"/>
                  <a:gd name="T7" fmla="*/ 7 h 7"/>
                  <a:gd name="T8" fmla="*/ 4 w 4"/>
                  <a:gd name="T9" fmla="*/ 7 h 7"/>
                  <a:gd name="T10" fmla="*/ 0 w 4"/>
                  <a:gd name="T11" fmla="*/ 2 h 7"/>
                  <a:gd name="T12" fmla="*/ 0 60000 65536"/>
                  <a:gd name="T13" fmla="*/ 0 60000 65536"/>
                  <a:gd name="T14" fmla="*/ 0 60000 65536"/>
                  <a:gd name="T15" fmla="*/ 0 60000 65536"/>
                  <a:gd name="T16" fmla="*/ 0 60000 65536"/>
                  <a:gd name="T17" fmla="*/ 0 60000 65536"/>
                  <a:gd name="T18" fmla="*/ 0 w 4"/>
                  <a:gd name="T19" fmla="*/ 0 h 7"/>
                  <a:gd name="T20" fmla="*/ 4 w 4"/>
                  <a:gd name="T21" fmla="*/ 7 h 7"/>
                </a:gdLst>
                <a:ahLst/>
                <a:cxnLst>
                  <a:cxn ang="T12">
                    <a:pos x="T0" y="T1"/>
                  </a:cxn>
                  <a:cxn ang="T13">
                    <a:pos x="T2" y="T3"/>
                  </a:cxn>
                  <a:cxn ang="T14">
                    <a:pos x="T4" y="T5"/>
                  </a:cxn>
                  <a:cxn ang="T15">
                    <a:pos x="T6" y="T7"/>
                  </a:cxn>
                  <a:cxn ang="T16">
                    <a:pos x="T8" y="T9"/>
                  </a:cxn>
                  <a:cxn ang="T17">
                    <a:pos x="T10" y="T11"/>
                  </a:cxn>
                </a:cxnLst>
                <a:rect l="T18" t="T19" r="T20" b="T21"/>
                <a:pathLst>
                  <a:path w="4" h="7">
                    <a:moveTo>
                      <a:pt x="0" y="2"/>
                    </a:moveTo>
                    <a:lnTo>
                      <a:pt x="3" y="0"/>
                    </a:lnTo>
                    <a:lnTo>
                      <a:pt x="4" y="2"/>
                    </a:lnTo>
                    <a:lnTo>
                      <a:pt x="0" y="7"/>
                    </a:lnTo>
                    <a:lnTo>
                      <a:pt x="4" y="7"/>
                    </a:lnTo>
                    <a:lnTo>
                      <a:pt x="0" y="2"/>
                    </a:lnTo>
                    <a:close/>
                  </a:path>
                </a:pathLst>
              </a:custGeom>
              <a:solidFill>
                <a:srgbClr val="C195DB"/>
              </a:solidFill>
              <a:ln w="9525">
                <a:noFill/>
                <a:round/>
                <a:headEnd/>
                <a:tailEnd/>
              </a:ln>
            </p:spPr>
            <p:txBody>
              <a:bodyPr/>
              <a:lstStyle/>
              <a:p>
                <a:endParaRPr lang="ru-RU"/>
              </a:p>
            </p:txBody>
          </p:sp>
          <p:sp>
            <p:nvSpPr>
              <p:cNvPr id="163280" name="Freeform 708"/>
              <p:cNvSpPr>
                <a:spLocks/>
              </p:cNvSpPr>
              <p:nvPr/>
            </p:nvSpPr>
            <p:spPr bwMode="auto">
              <a:xfrm>
                <a:off x="3781" y="3340"/>
                <a:ext cx="9" cy="47"/>
              </a:xfrm>
              <a:custGeom>
                <a:avLst/>
                <a:gdLst>
                  <a:gd name="T0" fmla="*/ 9 w 9"/>
                  <a:gd name="T1" fmla="*/ 0 h 47"/>
                  <a:gd name="T2" fmla="*/ 3 w 9"/>
                  <a:gd name="T3" fmla="*/ 0 h 47"/>
                  <a:gd name="T4" fmla="*/ 0 w 9"/>
                  <a:gd name="T5" fmla="*/ 47 h 47"/>
                  <a:gd name="T6" fmla="*/ 7 w 9"/>
                  <a:gd name="T7" fmla="*/ 47 h 47"/>
                  <a:gd name="T8" fmla="*/ 9 w 9"/>
                  <a:gd name="T9" fmla="*/ 0 h 47"/>
                  <a:gd name="T10" fmla="*/ 0 60000 65536"/>
                  <a:gd name="T11" fmla="*/ 0 60000 65536"/>
                  <a:gd name="T12" fmla="*/ 0 60000 65536"/>
                  <a:gd name="T13" fmla="*/ 0 60000 65536"/>
                  <a:gd name="T14" fmla="*/ 0 60000 65536"/>
                  <a:gd name="T15" fmla="*/ 0 w 9"/>
                  <a:gd name="T16" fmla="*/ 0 h 47"/>
                  <a:gd name="T17" fmla="*/ 9 w 9"/>
                  <a:gd name="T18" fmla="*/ 47 h 47"/>
                </a:gdLst>
                <a:ahLst/>
                <a:cxnLst>
                  <a:cxn ang="T10">
                    <a:pos x="T0" y="T1"/>
                  </a:cxn>
                  <a:cxn ang="T11">
                    <a:pos x="T2" y="T3"/>
                  </a:cxn>
                  <a:cxn ang="T12">
                    <a:pos x="T4" y="T5"/>
                  </a:cxn>
                  <a:cxn ang="T13">
                    <a:pos x="T6" y="T7"/>
                  </a:cxn>
                  <a:cxn ang="T14">
                    <a:pos x="T8" y="T9"/>
                  </a:cxn>
                </a:cxnLst>
                <a:rect l="T15" t="T16" r="T17" b="T18"/>
                <a:pathLst>
                  <a:path w="9" h="47">
                    <a:moveTo>
                      <a:pt x="9" y="0"/>
                    </a:moveTo>
                    <a:lnTo>
                      <a:pt x="3" y="0"/>
                    </a:lnTo>
                    <a:lnTo>
                      <a:pt x="0" y="47"/>
                    </a:lnTo>
                    <a:lnTo>
                      <a:pt x="7" y="47"/>
                    </a:lnTo>
                    <a:lnTo>
                      <a:pt x="9" y="0"/>
                    </a:lnTo>
                    <a:close/>
                  </a:path>
                </a:pathLst>
              </a:custGeom>
              <a:solidFill>
                <a:srgbClr val="C195DB"/>
              </a:solidFill>
              <a:ln w="9525">
                <a:noFill/>
                <a:round/>
                <a:headEnd/>
                <a:tailEnd/>
              </a:ln>
            </p:spPr>
            <p:txBody>
              <a:bodyPr/>
              <a:lstStyle/>
              <a:p>
                <a:endParaRPr lang="ru-RU"/>
              </a:p>
            </p:txBody>
          </p:sp>
          <p:sp>
            <p:nvSpPr>
              <p:cNvPr id="163281" name="Freeform 709"/>
              <p:cNvSpPr>
                <a:spLocks/>
              </p:cNvSpPr>
              <p:nvPr/>
            </p:nvSpPr>
            <p:spPr bwMode="auto">
              <a:xfrm>
                <a:off x="3784" y="3336"/>
                <a:ext cx="6" cy="4"/>
              </a:xfrm>
              <a:custGeom>
                <a:avLst/>
                <a:gdLst>
                  <a:gd name="T0" fmla="*/ 5 w 6"/>
                  <a:gd name="T1" fmla="*/ 0 h 4"/>
                  <a:gd name="T2" fmla="*/ 6 w 6"/>
                  <a:gd name="T3" fmla="*/ 1 h 4"/>
                  <a:gd name="T4" fmla="*/ 6 w 6"/>
                  <a:gd name="T5" fmla="*/ 3 h 4"/>
                  <a:gd name="T6" fmla="*/ 0 w 6"/>
                  <a:gd name="T7" fmla="*/ 3 h 4"/>
                  <a:gd name="T8" fmla="*/ 0 w 6"/>
                  <a:gd name="T9" fmla="*/ 4 h 4"/>
                  <a:gd name="T10" fmla="*/ 5 w 6"/>
                  <a:gd name="T11" fmla="*/ 0 h 4"/>
                  <a:gd name="T12" fmla="*/ 0 60000 65536"/>
                  <a:gd name="T13" fmla="*/ 0 60000 65536"/>
                  <a:gd name="T14" fmla="*/ 0 60000 65536"/>
                  <a:gd name="T15" fmla="*/ 0 60000 65536"/>
                  <a:gd name="T16" fmla="*/ 0 60000 65536"/>
                  <a:gd name="T17" fmla="*/ 0 60000 65536"/>
                  <a:gd name="T18" fmla="*/ 0 w 6"/>
                  <a:gd name="T19" fmla="*/ 0 h 4"/>
                  <a:gd name="T20" fmla="*/ 6 w 6"/>
                  <a:gd name="T21" fmla="*/ 4 h 4"/>
                </a:gdLst>
                <a:ahLst/>
                <a:cxnLst>
                  <a:cxn ang="T12">
                    <a:pos x="T0" y="T1"/>
                  </a:cxn>
                  <a:cxn ang="T13">
                    <a:pos x="T2" y="T3"/>
                  </a:cxn>
                  <a:cxn ang="T14">
                    <a:pos x="T4" y="T5"/>
                  </a:cxn>
                  <a:cxn ang="T15">
                    <a:pos x="T6" y="T7"/>
                  </a:cxn>
                  <a:cxn ang="T16">
                    <a:pos x="T8" y="T9"/>
                  </a:cxn>
                  <a:cxn ang="T17">
                    <a:pos x="T10" y="T11"/>
                  </a:cxn>
                </a:cxnLst>
                <a:rect l="T18" t="T19" r="T20" b="T21"/>
                <a:pathLst>
                  <a:path w="6" h="4">
                    <a:moveTo>
                      <a:pt x="5" y="0"/>
                    </a:moveTo>
                    <a:lnTo>
                      <a:pt x="6" y="1"/>
                    </a:lnTo>
                    <a:lnTo>
                      <a:pt x="6" y="3"/>
                    </a:lnTo>
                    <a:lnTo>
                      <a:pt x="0" y="3"/>
                    </a:lnTo>
                    <a:lnTo>
                      <a:pt x="0" y="4"/>
                    </a:lnTo>
                    <a:lnTo>
                      <a:pt x="5" y="0"/>
                    </a:lnTo>
                    <a:close/>
                  </a:path>
                </a:pathLst>
              </a:custGeom>
              <a:solidFill>
                <a:srgbClr val="C195DB"/>
              </a:solidFill>
              <a:ln w="9525">
                <a:noFill/>
                <a:round/>
                <a:headEnd/>
                <a:tailEnd/>
              </a:ln>
            </p:spPr>
            <p:txBody>
              <a:bodyPr/>
              <a:lstStyle/>
              <a:p>
                <a:endParaRPr lang="ru-RU"/>
              </a:p>
            </p:txBody>
          </p:sp>
          <p:sp>
            <p:nvSpPr>
              <p:cNvPr id="163282" name="Freeform 710"/>
              <p:cNvSpPr>
                <a:spLocks/>
              </p:cNvSpPr>
              <p:nvPr/>
            </p:nvSpPr>
            <p:spPr bwMode="auto">
              <a:xfrm>
                <a:off x="3715" y="3382"/>
                <a:ext cx="68" cy="8"/>
              </a:xfrm>
              <a:custGeom>
                <a:avLst/>
                <a:gdLst>
                  <a:gd name="T0" fmla="*/ 68 w 68"/>
                  <a:gd name="T1" fmla="*/ 8 h 8"/>
                  <a:gd name="T2" fmla="*/ 68 w 68"/>
                  <a:gd name="T3" fmla="*/ 1 h 8"/>
                  <a:gd name="T4" fmla="*/ 0 w 68"/>
                  <a:gd name="T5" fmla="*/ 0 h 8"/>
                  <a:gd name="T6" fmla="*/ 0 w 68"/>
                  <a:gd name="T7" fmla="*/ 6 h 8"/>
                  <a:gd name="T8" fmla="*/ 68 w 68"/>
                  <a:gd name="T9" fmla="*/ 8 h 8"/>
                  <a:gd name="T10" fmla="*/ 0 60000 65536"/>
                  <a:gd name="T11" fmla="*/ 0 60000 65536"/>
                  <a:gd name="T12" fmla="*/ 0 60000 65536"/>
                  <a:gd name="T13" fmla="*/ 0 60000 65536"/>
                  <a:gd name="T14" fmla="*/ 0 60000 65536"/>
                  <a:gd name="T15" fmla="*/ 0 w 68"/>
                  <a:gd name="T16" fmla="*/ 0 h 8"/>
                  <a:gd name="T17" fmla="*/ 68 w 68"/>
                  <a:gd name="T18" fmla="*/ 8 h 8"/>
                </a:gdLst>
                <a:ahLst/>
                <a:cxnLst>
                  <a:cxn ang="T10">
                    <a:pos x="T0" y="T1"/>
                  </a:cxn>
                  <a:cxn ang="T11">
                    <a:pos x="T2" y="T3"/>
                  </a:cxn>
                  <a:cxn ang="T12">
                    <a:pos x="T4" y="T5"/>
                  </a:cxn>
                  <a:cxn ang="T13">
                    <a:pos x="T6" y="T7"/>
                  </a:cxn>
                  <a:cxn ang="T14">
                    <a:pos x="T8" y="T9"/>
                  </a:cxn>
                </a:cxnLst>
                <a:rect l="T15" t="T16" r="T17" b="T18"/>
                <a:pathLst>
                  <a:path w="68" h="8">
                    <a:moveTo>
                      <a:pt x="68" y="8"/>
                    </a:moveTo>
                    <a:lnTo>
                      <a:pt x="68" y="1"/>
                    </a:lnTo>
                    <a:lnTo>
                      <a:pt x="0" y="0"/>
                    </a:lnTo>
                    <a:lnTo>
                      <a:pt x="0" y="6"/>
                    </a:lnTo>
                    <a:lnTo>
                      <a:pt x="68" y="8"/>
                    </a:lnTo>
                    <a:close/>
                  </a:path>
                </a:pathLst>
              </a:custGeom>
              <a:solidFill>
                <a:srgbClr val="C195DB"/>
              </a:solidFill>
              <a:ln w="9525">
                <a:noFill/>
                <a:round/>
                <a:headEnd/>
                <a:tailEnd/>
              </a:ln>
            </p:spPr>
            <p:txBody>
              <a:bodyPr/>
              <a:lstStyle/>
              <a:p>
                <a:endParaRPr lang="ru-RU"/>
              </a:p>
            </p:txBody>
          </p:sp>
          <p:sp>
            <p:nvSpPr>
              <p:cNvPr id="163283" name="Freeform 711"/>
              <p:cNvSpPr>
                <a:spLocks/>
              </p:cNvSpPr>
              <p:nvPr/>
            </p:nvSpPr>
            <p:spPr bwMode="auto">
              <a:xfrm>
                <a:off x="3781" y="3384"/>
                <a:ext cx="6" cy="6"/>
              </a:xfrm>
              <a:custGeom>
                <a:avLst/>
                <a:gdLst>
                  <a:gd name="T0" fmla="*/ 6 w 6"/>
                  <a:gd name="T1" fmla="*/ 3 h 6"/>
                  <a:gd name="T2" fmla="*/ 6 w 6"/>
                  <a:gd name="T3" fmla="*/ 6 h 6"/>
                  <a:gd name="T4" fmla="*/ 3 w 6"/>
                  <a:gd name="T5" fmla="*/ 6 h 6"/>
                  <a:gd name="T6" fmla="*/ 3 w 6"/>
                  <a:gd name="T7" fmla="*/ 0 h 6"/>
                  <a:gd name="T8" fmla="*/ 0 w 6"/>
                  <a:gd name="T9" fmla="*/ 3 h 6"/>
                  <a:gd name="T10" fmla="*/ 6 w 6"/>
                  <a:gd name="T11" fmla="*/ 3 h 6"/>
                  <a:gd name="T12" fmla="*/ 0 60000 65536"/>
                  <a:gd name="T13" fmla="*/ 0 60000 65536"/>
                  <a:gd name="T14" fmla="*/ 0 60000 65536"/>
                  <a:gd name="T15" fmla="*/ 0 60000 65536"/>
                  <a:gd name="T16" fmla="*/ 0 60000 65536"/>
                  <a:gd name="T17" fmla="*/ 0 60000 65536"/>
                  <a:gd name="T18" fmla="*/ 0 w 6"/>
                  <a:gd name="T19" fmla="*/ 0 h 6"/>
                  <a:gd name="T20" fmla="*/ 6 w 6"/>
                  <a:gd name="T21" fmla="*/ 6 h 6"/>
                </a:gdLst>
                <a:ahLst/>
                <a:cxnLst>
                  <a:cxn ang="T12">
                    <a:pos x="T0" y="T1"/>
                  </a:cxn>
                  <a:cxn ang="T13">
                    <a:pos x="T2" y="T3"/>
                  </a:cxn>
                  <a:cxn ang="T14">
                    <a:pos x="T4" y="T5"/>
                  </a:cxn>
                  <a:cxn ang="T15">
                    <a:pos x="T6" y="T7"/>
                  </a:cxn>
                  <a:cxn ang="T16">
                    <a:pos x="T8" y="T9"/>
                  </a:cxn>
                  <a:cxn ang="T17">
                    <a:pos x="T10" y="T11"/>
                  </a:cxn>
                </a:cxnLst>
                <a:rect l="T18" t="T19" r="T20" b="T21"/>
                <a:pathLst>
                  <a:path w="6" h="6">
                    <a:moveTo>
                      <a:pt x="6" y="3"/>
                    </a:moveTo>
                    <a:lnTo>
                      <a:pt x="6" y="6"/>
                    </a:lnTo>
                    <a:lnTo>
                      <a:pt x="3" y="6"/>
                    </a:lnTo>
                    <a:lnTo>
                      <a:pt x="3" y="0"/>
                    </a:lnTo>
                    <a:lnTo>
                      <a:pt x="0" y="3"/>
                    </a:lnTo>
                    <a:lnTo>
                      <a:pt x="6" y="3"/>
                    </a:lnTo>
                    <a:close/>
                  </a:path>
                </a:pathLst>
              </a:custGeom>
              <a:solidFill>
                <a:srgbClr val="C195DB"/>
              </a:solidFill>
              <a:ln w="9525">
                <a:noFill/>
                <a:round/>
                <a:headEnd/>
                <a:tailEnd/>
              </a:ln>
            </p:spPr>
            <p:txBody>
              <a:bodyPr/>
              <a:lstStyle/>
              <a:p>
                <a:endParaRPr lang="ru-RU"/>
              </a:p>
            </p:txBody>
          </p:sp>
          <p:sp>
            <p:nvSpPr>
              <p:cNvPr id="163284" name="Freeform 712"/>
              <p:cNvSpPr>
                <a:spLocks/>
              </p:cNvSpPr>
              <p:nvPr/>
            </p:nvSpPr>
            <p:spPr bwMode="auto">
              <a:xfrm>
                <a:off x="3557" y="3152"/>
                <a:ext cx="162" cy="235"/>
              </a:xfrm>
              <a:custGeom>
                <a:avLst/>
                <a:gdLst>
                  <a:gd name="T0" fmla="*/ 157 w 162"/>
                  <a:gd name="T1" fmla="*/ 235 h 235"/>
                  <a:gd name="T2" fmla="*/ 162 w 162"/>
                  <a:gd name="T3" fmla="*/ 231 h 235"/>
                  <a:gd name="T4" fmla="*/ 4 w 162"/>
                  <a:gd name="T5" fmla="*/ 0 h 235"/>
                  <a:gd name="T6" fmla="*/ 0 w 162"/>
                  <a:gd name="T7" fmla="*/ 4 h 235"/>
                  <a:gd name="T8" fmla="*/ 157 w 162"/>
                  <a:gd name="T9" fmla="*/ 235 h 235"/>
                  <a:gd name="T10" fmla="*/ 0 60000 65536"/>
                  <a:gd name="T11" fmla="*/ 0 60000 65536"/>
                  <a:gd name="T12" fmla="*/ 0 60000 65536"/>
                  <a:gd name="T13" fmla="*/ 0 60000 65536"/>
                  <a:gd name="T14" fmla="*/ 0 60000 65536"/>
                  <a:gd name="T15" fmla="*/ 0 w 162"/>
                  <a:gd name="T16" fmla="*/ 0 h 235"/>
                  <a:gd name="T17" fmla="*/ 162 w 162"/>
                  <a:gd name="T18" fmla="*/ 235 h 235"/>
                </a:gdLst>
                <a:ahLst/>
                <a:cxnLst>
                  <a:cxn ang="T10">
                    <a:pos x="T0" y="T1"/>
                  </a:cxn>
                  <a:cxn ang="T11">
                    <a:pos x="T2" y="T3"/>
                  </a:cxn>
                  <a:cxn ang="T12">
                    <a:pos x="T4" y="T5"/>
                  </a:cxn>
                  <a:cxn ang="T13">
                    <a:pos x="T6" y="T7"/>
                  </a:cxn>
                  <a:cxn ang="T14">
                    <a:pos x="T8" y="T9"/>
                  </a:cxn>
                </a:cxnLst>
                <a:rect l="T15" t="T16" r="T17" b="T18"/>
                <a:pathLst>
                  <a:path w="162" h="235">
                    <a:moveTo>
                      <a:pt x="157" y="235"/>
                    </a:moveTo>
                    <a:lnTo>
                      <a:pt x="162" y="231"/>
                    </a:lnTo>
                    <a:lnTo>
                      <a:pt x="4" y="0"/>
                    </a:lnTo>
                    <a:lnTo>
                      <a:pt x="0" y="4"/>
                    </a:lnTo>
                    <a:lnTo>
                      <a:pt x="157" y="235"/>
                    </a:lnTo>
                    <a:close/>
                  </a:path>
                </a:pathLst>
              </a:custGeom>
              <a:solidFill>
                <a:srgbClr val="C195DB"/>
              </a:solidFill>
              <a:ln w="9525">
                <a:noFill/>
                <a:round/>
                <a:headEnd/>
                <a:tailEnd/>
              </a:ln>
            </p:spPr>
            <p:txBody>
              <a:bodyPr/>
              <a:lstStyle/>
              <a:p>
                <a:endParaRPr lang="ru-RU"/>
              </a:p>
            </p:txBody>
          </p:sp>
          <p:sp>
            <p:nvSpPr>
              <p:cNvPr id="163285" name="Freeform 713"/>
              <p:cNvSpPr>
                <a:spLocks/>
              </p:cNvSpPr>
              <p:nvPr/>
            </p:nvSpPr>
            <p:spPr bwMode="auto">
              <a:xfrm>
                <a:off x="3715" y="3382"/>
                <a:ext cx="4" cy="7"/>
              </a:xfrm>
              <a:custGeom>
                <a:avLst/>
                <a:gdLst>
                  <a:gd name="T0" fmla="*/ 3 w 4"/>
                  <a:gd name="T1" fmla="*/ 7 h 7"/>
                  <a:gd name="T2" fmla="*/ 2 w 4"/>
                  <a:gd name="T3" fmla="*/ 7 h 7"/>
                  <a:gd name="T4" fmla="*/ 0 w 4"/>
                  <a:gd name="T5" fmla="*/ 5 h 7"/>
                  <a:gd name="T6" fmla="*/ 4 w 4"/>
                  <a:gd name="T7" fmla="*/ 0 h 7"/>
                  <a:gd name="T8" fmla="*/ 3 w 4"/>
                  <a:gd name="T9" fmla="*/ 0 h 7"/>
                  <a:gd name="T10" fmla="*/ 3 w 4"/>
                  <a:gd name="T11" fmla="*/ 7 h 7"/>
                  <a:gd name="T12" fmla="*/ 0 60000 65536"/>
                  <a:gd name="T13" fmla="*/ 0 60000 65536"/>
                  <a:gd name="T14" fmla="*/ 0 60000 65536"/>
                  <a:gd name="T15" fmla="*/ 0 60000 65536"/>
                  <a:gd name="T16" fmla="*/ 0 60000 65536"/>
                  <a:gd name="T17" fmla="*/ 0 60000 65536"/>
                  <a:gd name="T18" fmla="*/ 0 w 4"/>
                  <a:gd name="T19" fmla="*/ 0 h 7"/>
                  <a:gd name="T20" fmla="*/ 4 w 4"/>
                  <a:gd name="T21" fmla="*/ 7 h 7"/>
                </a:gdLst>
                <a:ahLst/>
                <a:cxnLst>
                  <a:cxn ang="T12">
                    <a:pos x="T0" y="T1"/>
                  </a:cxn>
                  <a:cxn ang="T13">
                    <a:pos x="T2" y="T3"/>
                  </a:cxn>
                  <a:cxn ang="T14">
                    <a:pos x="T4" y="T5"/>
                  </a:cxn>
                  <a:cxn ang="T15">
                    <a:pos x="T6" y="T7"/>
                  </a:cxn>
                  <a:cxn ang="T16">
                    <a:pos x="T8" y="T9"/>
                  </a:cxn>
                  <a:cxn ang="T17">
                    <a:pos x="T10" y="T11"/>
                  </a:cxn>
                </a:cxnLst>
                <a:rect l="T18" t="T19" r="T20" b="T21"/>
                <a:pathLst>
                  <a:path w="4" h="7">
                    <a:moveTo>
                      <a:pt x="3" y="7"/>
                    </a:moveTo>
                    <a:lnTo>
                      <a:pt x="2" y="7"/>
                    </a:lnTo>
                    <a:lnTo>
                      <a:pt x="0" y="5"/>
                    </a:lnTo>
                    <a:lnTo>
                      <a:pt x="4" y="0"/>
                    </a:lnTo>
                    <a:lnTo>
                      <a:pt x="3" y="0"/>
                    </a:lnTo>
                    <a:lnTo>
                      <a:pt x="3" y="7"/>
                    </a:lnTo>
                    <a:close/>
                  </a:path>
                </a:pathLst>
              </a:custGeom>
              <a:solidFill>
                <a:srgbClr val="C195DB"/>
              </a:solidFill>
              <a:ln w="9525">
                <a:noFill/>
                <a:round/>
                <a:headEnd/>
                <a:tailEnd/>
              </a:ln>
            </p:spPr>
            <p:txBody>
              <a:bodyPr/>
              <a:lstStyle/>
              <a:p>
                <a:endParaRPr lang="ru-RU"/>
              </a:p>
            </p:txBody>
          </p:sp>
          <p:sp>
            <p:nvSpPr>
              <p:cNvPr id="163286" name="Freeform 714"/>
              <p:cNvSpPr>
                <a:spLocks/>
              </p:cNvSpPr>
              <p:nvPr/>
            </p:nvSpPr>
            <p:spPr bwMode="auto">
              <a:xfrm>
                <a:off x="3554" y="3152"/>
                <a:ext cx="6" cy="5"/>
              </a:xfrm>
              <a:custGeom>
                <a:avLst/>
                <a:gdLst>
                  <a:gd name="T0" fmla="*/ 2 w 6"/>
                  <a:gd name="T1" fmla="*/ 5 h 5"/>
                  <a:gd name="T2" fmla="*/ 0 w 6"/>
                  <a:gd name="T3" fmla="*/ 2 h 5"/>
                  <a:gd name="T4" fmla="*/ 2 w 6"/>
                  <a:gd name="T5" fmla="*/ 0 h 5"/>
                  <a:gd name="T6" fmla="*/ 6 w 6"/>
                  <a:gd name="T7" fmla="*/ 5 h 5"/>
                  <a:gd name="T8" fmla="*/ 6 w 6"/>
                  <a:gd name="T9" fmla="*/ 0 h 5"/>
                  <a:gd name="T10" fmla="*/ 2 w 6"/>
                  <a:gd name="T11" fmla="*/ 5 h 5"/>
                  <a:gd name="T12" fmla="*/ 0 60000 65536"/>
                  <a:gd name="T13" fmla="*/ 0 60000 65536"/>
                  <a:gd name="T14" fmla="*/ 0 60000 65536"/>
                  <a:gd name="T15" fmla="*/ 0 60000 65536"/>
                  <a:gd name="T16" fmla="*/ 0 60000 65536"/>
                  <a:gd name="T17" fmla="*/ 0 60000 65536"/>
                  <a:gd name="T18" fmla="*/ 0 w 6"/>
                  <a:gd name="T19" fmla="*/ 0 h 5"/>
                  <a:gd name="T20" fmla="*/ 6 w 6"/>
                  <a:gd name="T21" fmla="*/ 5 h 5"/>
                </a:gdLst>
                <a:ahLst/>
                <a:cxnLst>
                  <a:cxn ang="T12">
                    <a:pos x="T0" y="T1"/>
                  </a:cxn>
                  <a:cxn ang="T13">
                    <a:pos x="T2" y="T3"/>
                  </a:cxn>
                  <a:cxn ang="T14">
                    <a:pos x="T4" y="T5"/>
                  </a:cxn>
                  <a:cxn ang="T15">
                    <a:pos x="T6" y="T7"/>
                  </a:cxn>
                  <a:cxn ang="T16">
                    <a:pos x="T8" y="T9"/>
                  </a:cxn>
                  <a:cxn ang="T17">
                    <a:pos x="T10" y="T11"/>
                  </a:cxn>
                </a:cxnLst>
                <a:rect l="T18" t="T19" r="T20" b="T21"/>
                <a:pathLst>
                  <a:path w="6" h="5">
                    <a:moveTo>
                      <a:pt x="2" y="5"/>
                    </a:moveTo>
                    <a:lnTo>
                      <a:pt x="0" y="2"/>
                    </a:lnTo>
                    <a:lnTo>
                      <a:pt x="2" y="0"/>
                    </a:lnTo>
                    <a:lnTo>
                      <a:pt x="6" y="5"/>
                    </a:lnTo>
                    <a:lnTo>
                      <a:pt x="6" y="0"/>
                    </a:lnTo>
                    <a:lnTo>
                      <a:pt x="2" y="5"/>
                    </a:lnTo>
                    <a:close/>
                  </a:path>
                </a:pathLst>
              </a:custGeom>
              <a:solidFill>
                <a:srgbClr val="C195DB"/>
              </a:solidFill>
              <a:ln w="9525">
                <a:noFill/>
                <a:round/>
                <a:headEnd/>
                <a:tailEnd/>
              </a:ln>
            </p:spPr>
            <p:txBody>
              <a:bodyPr/>
              <a:lstStyle/>
              <a:p>
                <a:endParaRPr lang="ru-RU"/>
              </a:p>
            </p:txBody>
          </p:sp>
          <p:sp>
            <p:nvSpPr>
              <p:cNvPr id="163287" name="Freeform 715"/>
              <p:cNvSpPr>
                <a:spLocks/>
              </p:cNvSpPr>
              <p:nvPr/>
            </p:nvSpPr>
            <p:spPr bwMode="auto">
              <a:xfrm>
                <a:off x="3714" y="3336"/>
                <a:ext cx="75" cy="51"/>
              </a:xfrm>
              <a:custGeom>
                <a:avLst/>
                <a:gdLst>
                  <a:gd name="T0" fmla="*/ 0 w 75"/>
                  <a:gd name="T1" fmla="*/ 45 h 51"/>
                  <a:gd name="T2" fmla="*/ 5 w 75"/>
                  <a:gd name="T3" fmla="*/ 51 h 51"/>
                  <a:gd name="T4" fmla="*/ 75 w 75"/>
                  <a:gd name="T5" fmla="*/ 7 h 51"/>
                  <a:gd name="T6" fmla="*/ 70 w 75"/>
                  <a:gd name="T7" fmla="*/ 0 h 51"/>
                  <a:gd name="T8" fmla="*/ 0 w 75"/>
                  <a:gd name="T9" fmla="*/ 45 h 51"/>
                  <a:gd name="T10" fmla="*/ 0 60000 65536"/>
                  <a:gd name="T11" fmla="*/ 0 60000 65536"/>
                  <a:gd name="T12" fmla="*/ 0 60000 65536"/>
                  <a:gd name="T13" fmla="*/ 0 60000 65536"/>
                  <a:gd name="T14" fmla="*/ 0 60000 65536"/>
                  <a:gd name="T15" fmla="*/ 0 w 75"/>
                  <a:gd name="T16" fmla="*/ 0 h 51"/>
                  <a:gd name="T17" fmla="*/ 75 w 75"/>
                  <a:gd name="T18" fmla="*/ 51 h 51"/>
                </a:gdLst>
                <a:ahLst/>
                <a:cxnLst>
                  <a:cxn ang="T10">
                    <a:pos x="T0" y="T1"/>
                  </a:cxn>
                  <a:cxn ang="T11">
                    <a:pos x="T2" y="T3"/>
                  </a:cxn>
                  <a:cxn ang="T12">
                    <a:pos x="T4" y="T5"/>
                  </a:cxn>
                  <a:cxn ang="T13">
                    <a:pos x="T6" y="T7"/>
                  </a:cxn>
                  <a:cxn ang="T14">
                    <a:pos x="T8" y="T9"/>
                  </a:cxn>
                </a:cxnLst>
                <a:rect l="T15" t="T16" r="T17" b="T18"/>
                <a:pathLst>
                  <a:path w="75" h="51">
                    <a:moveTo>
                      <a:pt x="0" y="45"/>
                    </a:moveTo>
                    <a:lnTo>
                      <a:pt x="5" y="51"/>
                    </a:lnTo>
                    <a:lnTo>
                      <a:pt x="75" y="7"/>
                    </a:lnTo>
                    <a:lnTo>
                      <a:pt x="70" y="0"/>
                    </a:lnTo>
                    <a:lnTo>
                      <a:pt x="0" y="45"/>
                    </a:lnTo>
                    <a:close/>
                  </a:path>
                </a:pathLst>
              </a:custGeom>
              <a:solidFill>
                <a:srgbClr val="C195DB"/>
              </a:solidFill>
              <a:ln w="9525">
                <a:noFill/>
                <a:round/>
                <a:headEnd/>
                <a:tailEnd/>
              </a:ln>
            </p:spPr>
            <p:txBody>
              <a:bodyPr/>
              <a:lstStyle/>
              <a:p>
                <a:endParaRPr lang="ru-RU"/>
              </a:p>
            </p:txBody>
          </p:sp>
          <p:sp>
            <p:nvSpPr>
              <p:cNvPr id="163288" name="Freeform 716"/>
              <p:cNvSpPr>
                <a:spLocks/>
              </p:cNvSpPr>
              <p:nvPr/>
            </p:nvSpPr>
            <p:spPr bwMode="auto">
              <a:xfrm>
                <a:off x="3763" y="2961"/>
                <a:ext cx="271" cy="238"/>
              </a:xfrm>
              <a:custGeom>
                <a:avLst/>
                <a:gdLst>
                  <a:gd name="T0" fmla="*/ 0 w 271"/>
                  <a:gd name="T1" fmla="*/ 38 h 238"/>
                  <a:gd name="T2" fmla="*/ 41 w 271"/>
                  <a:gd name="T3" fmla="*/ 0 h 238"/>
                  <a:gd name="T4" fmla="*/ 271 w 271"/>
                  <a:gd name="T5" fmla="*/ 180 h 238"/>
                  <a:gd name="T6" fmla="*/ 267 w 271"/>
                  <a:gd name="T7" fmla="*/ 232 h 238"/>
                  <a:gd name="T8" fmla="*/ 204 w 271"/>
                  <a:gd name="T9" fmla="*/ 238 h 238"/>
                  <a:gd name="T10" fmla="*/ 0 w 271"/>
                  <a:gd name="T11" fmla="*/ 38 h 238"/>
                  <a:gd name="T12" fmla="*/ 0 60000 65536"/>
                  <a:gd name="T13" fmla="*/ 0 60000 65536"/>
                  <a:gd name="T14" fmla="*/ 0 60000 65536"/>
                  <a:gd name="T15" fmla="*/ 0 60000 65536"/>
                  <a:gd name="T16" fmla="*/ 0 60000 65536"/>
                  <a:gd name="T17" fmla="*/ 0 60000 65536"/>
                  <a:gd name="T18" fmla="*/ 0 w 271"/>
                  <a:gd name="T19" fmla="*/ 0 h 238"/>
                  <a:gd name="T20" fmla="*/ 271 w 271"/>
                  <a:gd name="T21" fmla="*/ 238 h 238"/>
                </a:gdLst>
                <a:ahLst/>
                <a:cxnLst>
                  <a:cxn ang="T12">
                    <a:pos x="T0" y="T1"/>
                  </a:cxn>
                  <a:cxn ang="T13">
                    <a:pos x="T2" y="T3"/>
                  </a:cxn>
                  <a:cxn ang="T14">
                    <a:pos x="T4" y="T5"/>
                  </a:cxn>
                  <a:cxn ang="T15">
                    <a:pos x="T6" y="T7"/>
                  </a:cxn>
                  <a:cxn ang="T16">
                    <a:pos x="T8" y="T9"/>
                  </a:cxn>
                  <a:cxn ang="T17">
                    <a:pos x="T10" y="T11"/>
                  </a:cxn>
                </a:cxnLst>
                <a:rect l="T18" t="T19" r="T20" b="T21"/>
                <a:pathLst>
                  <a:path w="271" h="238">
                    <a:moveTo>
                      <a:pt x="0" y="38"/>
                    </a:moveTo>
                    <a:lnTo>
                      <a:pt x="41" y="0"/>
                    </a:lnTo>
                    <a:lnTo>
                      <a:pt x="271" y="180"/>
                    </a:lnTo>
                    <a:lnTo>
                      <a:pt x="267" y="232"/>
                    </a:lnTo>
                    <a:lnTo>
                      <a:pt x="204" y="238"/>
                    </a:lnTo>
                    <a:lnTo>
                      <a:pt x="0" y="38"/>
                    </a:lnTo>
                    <a:close/>
                  </a:path>
                </a:pathLst>
              </a:custGeom>
              <a:solidFill>
                <a:srgbClr val="844CD6"/>
              </a:solidFill>
              <a:ln w="9525">
                <a:noFill/>
                <a:round/>
                <a:headEnd/>
                <a:tailEnd/>
              </a:ln>
            </p:spPr>
            <p:txBody>
              <a:bodyPr/>
              <a:lstStyle/>
              <a:p>
                <a:endParaRPr lang="ru-RU"/>
              </a:p>
            </p:txBody>
          </p:sp>
          <p:sp>
            <p:nvSpPr>
              <p:cNvPr id="163289" name="Freeform 717"/>
              <p:cNvSpPr>
                <a:spLocks/>
              </p:cNvSpPr>
              <p:nvPr/>
            </p:nvSpPr>
            <p:spPr bwMode="auto">
              <a:xfrm>
                <a:off x="3760" y="2959"/>
                <a:ext cx="47" cy="41"/>
              </a:xfrm>
              <a:custGeom>
                <a:avLst/>
                <a:gdLst>
                  <a:gd name="T0" fmla="*/ 0 w 47"/>
                  <a:gd name="T1" fmla="*/ 38 h 41"/>
                  <a:gd name="T2" fmla="*/ 5 w 47"/>
                  <a:gd name="T3" fmla="*/ 41 h 41"/>
                  <a:gd name="T4" fmla="*/ 47 w 47"/>
                  <a:gd name="T5" fmla="*/ 4 h 41"/>
                  <a:gd name="T6" fmla="*/ 41 w 47"/>
                  <a:gd name="T7" fmla="*/ 0 h 41"/>
                  <a:gd name="T8" fmla="*/ 0 w 47"/>
                  <a:gd name="T9" fmla="*/ 38 h 41"/>
                  <a:gd name="T10" fmla="*/ 0 60000 65536"/>
                  <a:gd name="T11" fmla="*/ 0 60000 65536"/>
                  <a:gd name="T12" fmla="*/ 0 60000 65536"/>
                  <a:gd name="T13" fmla="*/ 0 60000 65536"/>
                  <a:gd name="T14" fmla="*/ 0 60000 65536"/>
                  <a:gd name="T15" fmla="*/ 0 w 47"/>
                  <a:gd name="T16" fmla="*/ 0 h 41"/>
                  <a:gd name="T17" fmla="*/ 47 w 47"/>
                  <a:gd name="T18" fmla="*/ 41 h 41"/>
                </a:gdLst>
                <a:ahLst/>
                <a:cxnLst>
                  <a:cxn ang="T10">
                    <a:pos x="T0" y="T1"/>
                  </a:cxn>
                  <a:cxn ang="T11">
                    <a:pos x="T2" y="T3"/>
                  </a:cxn>
                  <a:cxn ang="T12">
                    <a:pos x="T4" y="T5"/>
                  </a:cxn>
                  <a:cxn ang="T13">
                    <a:pos x="T6" y="T7"/>
                  </a:cxn>
                  <a:cxn ang="T14">
                    <a:pos x="T8" y="T9"/>
                  </a:cxn>
                </a:cxnLst>
                <a:rect l="T15" t="T16" r="T17" b="T18"/>
                <a:pathLst>
                  <a:path w="47" h="41">
                    <a:moveTo>
                      <a:pt x="0" y="38"/>
                    </a:moveTo>
                    <a:lnTo>
                      <a:pt x="5" y="41"/>
                    </a:lnTo>
                    <a:lnTo>
                      <a:pt x="47" y="4"/>
                    </a:lnTo>
                    <a:lnTo>
                      <a:pt x="41" y="0"/>
                    </a:lnTo>
                    <a:lnTo>
                      <a:pt x="0" y="38"/>
                    </a:lnTo>
                    <a:close/>
                  </a:path>
                </a:pathLst>
              </a:custGeom>
              <a:solidFill>
                <a:srgbClr val="C195DB"/>
              </a:solidFill>
              <a:ln w="9525">
                <a:noFill/>
                <a:round/>
                <a:headEnd/>
                <a:tailEnd/>
              </a:ln>
            </p:spPr>
            <p:txBody>
              <a:bodyPr/>
              <a:lstStyle/>
              <a:p>
                <a:endParaRPr lang="ru-RU"/>
              </a:p>
            </p:txBody>
          </p:sp>
          <p:sp>
            <p:nvSpPr>
              <p:cNvPr id="163290" name="Freeform 718"/>
              <p:cNvSpPr>
                <a:spLocks/>
              </p:cNvSpPr>
              <p:nvPr/>
            </p:nvSpPr>
            <p:spPr bwMode="auto">
              <a:xfrm>
                <a:off x="3803" y="2958"/>
                <a:ext cx="234" cy="182"/>
              </a:xfrm>
              <a:custGeom>
                <a:avLst/>
                <a:gdLst>
                  <a:gd name="T0" fmla="*/ 6 w 234"/>
                  <a:gd name="T1" fmla="*/ 0 h 182"/>
                  <a:gd name="T2" fmla="*/ 0 w 234"/>
                  <a:gd name="T3" fmla="*/ 5 h 182"/>
                  <a:gd name="T4" fmla="*/ 228 w 234"/>
                  <a:gd name="T5" fmla="*/ 182 h 182"/>
                  <a:gd name="T6" fmla="*/ 234 w 234"/>
                  <a:gd name="T7" fmla="*/ 177 h 182"/>
                  <a:gd name="T8" fmla="*/ 6 w 234"/>
                  <a:gd name="T9" fmla="*/ 0 h 182"/>
                  <a:gd name="T10" fmla="*/ 0 60000 65536"/>
                  <a:gd name="T11" fmla="*/ 0 60000 65536"/>
                  <a:gd name="T12" fmla="*/ 0 60000 65536"/>
                  <a:gd name="T13" fmla="*/ 0 60000 65536"/>
                  <a:gd name="T14" fmla="*/ 0 60000 65536"/>
                  <a:gd name="T15" fmla="*/ 0 w 234"/>
                  <a:gd name="T16" fmla="*/ 0 h 182"/>
                  <a:gd name="T17" fmla="*/ 234 w 234"/>
                  <a:gd name="T18" fmla="*/ 182 h 182"/>
                </a:gdLst>
                <a:ahLst/>
                <a:cxnLst>
                  <a:cxn ang="T10">
                    <a:pos x="T0" y="T1"/>
                  </a:cxn>
                  <a:cxn ang="T11">
                    <a:pos x="T2" y="T3"/>
                  </a:cxn>
                  <a:cxn ang="T12">
                    <a:pos x="T4" y="T5"/>
                  </a:cxn>
                  <a:cxn ang="T13">
                    <a:pos x="T6" y="T7"/>
                  </a:cxn>
                  <a:cxn ang="T14">
                    <a:pos x="T8" y="T9"/>
                  </a:cxn>
                </a:cxnLst>
                <a:rect l="T15" t="T16" r="T17" b="T18"/>
                <a:pathLst>
                  <a:path w="234" h="182">
                    <a:moveTo>
                      <a:pt x="6" y="0"/>
                    </a:moveTo>
                    <a:lnTo>
                      <a:pt x="0" y="5"/>
                    </a:lnTo>
                    <a:lnTo>
                      <a:pt x="228" y="182"/>
                    </a:lnTo>
                    <a:lnTo>
                      <a:pt x="234" y="177"/>
                    </a:lnTo>
                    <a:lnTo>
                      <a:pt x="6" y="0"/>
                    </a:lnTo>
                    <a:close/>
                  </a:path>
                </a:pathLst>
              </a:custGeom>
              <a:solidFill>
                <a:srgbClr val="C195DB"/>
              </a:solidFill>
              <a:ln w="9525">
                <a:noFill/>
                <a:round/>
                <a:headEnd/>
                <a:tailEnd/>
              </a:ln>
            </p:spPr>
            <p:txBody>
              <a:bodyPr/>
              <a:lstStyle/>
              <a:p>
                <a:endParaRPr lang="ru-RU"/>
              </a:p>
            </p:txBody>
          </p:sp>
          <p:sp>
            <p:nvSpPr>
              <p:cNvPr id="163291" name="Freeform 719"/>
              <p:cNvSpPr>
                <a:spLocks/>
              </p:cNvSpPr>
              <p:nvPr/>
            </p:nvSpPr>
            <p:spPr bwMode="auto">
              <a:xfrm>
                <a:off x="3802" y="2956"/>
                <a:ext cx="5" cy="5"/>
              </a:xfrm>
              <a:custGeom>
                <a:avLst/>
                <a:gdLst>
                  <a:gd name="T0" fmla="*/ 0 w 5"/>
                  <a:gd name="T1" fmla="*/ 2 h 5"/>
                  <a:gd name="T2" fmla="*/ 3 w 5"/>
                  <a:gd name="T3" fmla="*/ 0 h 5"/>
                  <a:gd name="T4" fmla="*/ 5 w 5"/>
                  <a:gd name="T5" fmla="*/ 1 h 5"/>
                  <a:gd name="T6" fmla="*/ 0 w 5"/>
                  <a:gd name="T7" fmla="*/ 5 h 5"/>
                  <a:gd name="T8" fmla="*/ 5 w 5"/>
                  <a:gd name="T9" fmla="*/ 5 h 5"/>
                  <a:gd name="T10" fmla="*/ 0 w 5"/>
                  <a:gd name="T11" fmla="*/ 2 h 5"/>
                  <a:gd name="T12" fmla="*/ 0 60000 65536"/>
                  <a:gd name="T13" fmla="*/ 0 60000 65536"/>
                  <a:gd name="T14" fmla="*/ 0 60000 65536"/>
                  <a:gd name="T15" fmla="*/ 0 60000 65536"/>
                  <a:gd name="T16" fmla="*/ 0 60000 65536"/>
                  <a:gd name="T17" fmla="*/ 0 60000 65536"/>
                  <a:gd name="T18" fmla="*/ 0 w 5"/>
                  <a:gd name="T19" fmla="*/ 0 h 5"/>
                  <a:gd name="T20" fmla="*/ 5 w 5"/>
                  <a:gd name="T21" fmla="*/ 5 h 5"/>
                </a:gdLst>
                <a:ahLst/>
                <a:cxnLst>
                  <a:cxn ang="T12">
                    <a:pos x="T0" y="T1"/>
                  </a:cxn>
                  <a:cxn ang="T13">
                    <a:pos x="T2" y="T3"/>
                  </a:cxn>
                  <a:cxn ang="T14">
                    <a:pos x="T4" y="T5"/>
                  </a:cxn>
                  <a:cxn ang="T15">
                    <a:pos x="T6" y="T7"/>
                  </a:cxn>
                  <a:cxn ang="T16">
                    <a:pos x="T8" y="T9"/>
                  </a:cxn>
                  <a:cxn ang="T17">
                    <a:pos x="T10" y="T11"/>
                  </a:cxn>
                </a:cxnLst>
                <a:rect l="T18" t="T19" r="T20" b="T21"/>
                <a:pathLst>
                  <a:path w="5" h="5">
                    <a:moveTo>
                      <a:pt x="0" y="2"/>
                    </a:moveTo>
                    <a:lnTo>
                      <a:pt x="3" y="0"/>
                    </a:lnTo>
                    <a:lnTo>
                      <a:pt x="5" y="1"/>
                    </a:lnTo>
                    <a:lnTo>
                      <a:pt x="0" y="5"/>
                    </a:lnTo>
                    <a:lnTo>
                      <a:pt x="5" y="5"/>
                    </a:lnTo>
                    <a:lnTo>
                      <a:pt x="0" y="2"/>
                    </a:lnTo>
                    <a:close/>
                  </a:path>
                </a:pathLst>
              </a:custGeom>
              <a:solidFill>
                <a:srgbClr val="C195DB"/>
              </a:solidFill>
              <a:ln w="9525">
                <a:noFill/>
                <a:round/>
                <a:headEnd/>
                <a:tailEnd/>
              </a:ln>
            </p:spPr>
            <p:txBody>
              <a:bodyPr/>
              <a:lstStyle/>
              <a:p>
                <a:endParaRPr lang="ru-RU"/>
              </a:p>
            </p:txBody>
          </p:sp>
          <p:sp>
            <p:nvSpPr>
              <p:cNvPr id="163292" name="Freeform 720"/>
              <p:cNvSpPr>
                <a:spLocks/>
              </p:cNvSpPr>
              <p:nvPr/>
            </p:nvSpPr>
            <p:spPr bwMode="auto">
              <a:xfrm>
                <a:off x="4029" y="3140"/>
                <a:ext cx="7" cy="53"/>
              </a:xfrm>
              <a:custGeom>
                <a:avLst/>
                <a:gdLst>
                  <a:gd name="T0" fmla="*/ 7 w 7"/>
                  <a:gd name="T1" fmla="*/ 0 h 53"/>
                  <a:gd name="T2" fmla="*/ 3 w 7"/>
                  <a:gd name="T3" fmla="*/ 0 h 53"/>
                  <a:gd name="T4" fmla="*/ 0 w 7"/>
                  <a:gd name="T5" fmla="*/ 53 h 53"/>
                  <a:gd name="T6" fmla="*/ 5 w 7"/>
                  <a:gd name="T7" fmla="*/ 53 h 53"/>
                  <a:gd name="T8" fmla="*/ 7 w 7"/>
                  <a:gd name="T9" fmla="*/ 0 h 53"/>
                  <a:gd name="T10" fmla="*/ 0 60000 65536"/>
                  <a:gd name="T11" fmla="*/ 0 60000 65536"/>
                  <a:gd name="T12" fmla="*/ 0 60000 65536"/>
                  <a:gd name="T13" fmla="*/ 0 60000 65536"/>
                  <a:gd name="T14" fmla="*/ 0 60000 65536"/>
                  <a:gd name="T15" fmla="*/ 0 w 7"/>
                  <a:gd name="T16" fmla="*/ 0 h 53"/>
                  <a:gd name="T17" fmla="*/ 7 w 7"/>
                  <a:gd name="T18" fmla="*/ 53 h 53"/>
                </a:gdLst>
                <a:ahLst/>
                <a:cxnLst>
                  <a:cxn ang="T10">
                    <a:pos x="T0" y="T1"/>
                  </a:cxn>
                  <a:cxn ang="T11">
                    <a:pos x="T2" y="T3"/>
                  </a:cxn>
                  <a:cxn ang="T12">
                    <a:pos x="T4" y="T5"/>
                  </a:cxn>
                  <a:cxn ang="T13">
                    <a:pos x="T6" y="T7"/>
                  </a:cxn>
                  <a:cxn ang="T14">
                    <a:pos x="T8" y="T9"/>
                  </a:cxn>
                </a:cxnLst>
                <a:rect l="T15" t="T16" r="T17" b="T18"/>
                <a:pathLst>
                  <a:path w="7" h="53">
                    <a:moveTo>
                      <a:pt x="7" y="0"/>
                    </a:moveTo>
                    <a:lnTo>
                      <a:pt x="3" y="0"/>
                    </a:lnTo>
                    <a:lnTo>
                      <a:pt x="0" y="53"/>
                    </a:lnTo>
                    <a:lnTo>
                      <a:pt x="5" y="53"/>
                    </a:lnTo>
                    <a:lnTo>
                      <a:pt x="7" y="0"/>
                    </a:lnTo>
                    <a:close/>
                  </a:path>
                </a:pathLst>
              </a:custGeom>
              <a:solidFill>
                <a:srgbClr val="C195DB"/>
              </a:solidFill>
              <a:ln w="9525">
                <a:noFill/>
                <a:round/>
                <a:headEnd/>
                <a:tailEnd/>
              </a:ln>
            </p:spPr>
            <p:txBody>
              <a:bodyPr/>
              <a:lstStyle/>
              <a:p>
                <a:endParaRPr lang="ru-RU"/>
              </a:p>
            </p:txBody>
          </p:sp>
          <p:sp>
            <p:nvSpPr>
              <p:cNvPr id="163293" name="Freeform 721"/>
              <p:cNvSpPr>
                <a:spLocks/>
              </p:cNvSpPr>
              <p:nvPr/>
            </p:nvSpPr>
            <p:spPr bwMode="auto">
              <a:xfrm>
                <a:off x="4032" y="3137"/>
                <a:ext cx="4" cy="3"/>
              </a:xfrm>
              <a:custGeom>
                <a:avLst/>
                <a:gdLst>
                  <a:gd name="T0" fmla="*/ 4 w 4"/>
                  <a:gd name="T1" fmla="*/ 0 h 3"/>
                  <a:gd name="T2" fmla="*/ 4 w 4"/>
                  <a:gd name="T3" fmla="*/ 1 h 3"/>
                  <a:gd name="T4" fmla="*/ 4 w 4"/>
                  <a:gd name="T5" fmla="*/ 2 h 3"/>
                  <a:gd name="T6" fmla="*/ 0 w 4"/>
                  <a:gd name="T7" fmla="*/ 2 h 3"/>
                  <a:gd name="T8" fmla="*/ 0 w 4"/>
                  <a:gd name="T9" fmla="*/ 3 h 3"/>
                  <a:gd name="T10" fmla="*/ 4 w 4"/>
                  <a:gd name="T11" fmla="*/ 0 h 3"/>
                  <a:gd name="T12" fmla="*/ 0 60000 65536"/>
                  <a:gd name="T13" fmla="*/ 0 60000 65536"/>
                  <a:gd name="T14" fmla="*/ 0 60000 65536"/>
                  <a:gd name="T15" fmla="*/ 0 60000 65536"/>
                  <a:gd name="T16" fmla="*/ 0 60000 65536"/>
                  <a:gd name="T17" fmla="*/ 0 60000 65536"/>
                  <a:gd name="T18" fmla="*/ 0 w 4"/>
                  <a:gd name="T19" fmla="*/ 0 h 3"/>
                  <a:gd name="T20" fmla="*/ 4 w 4"/>
                  <a:gd name="T21" fmla="*/ 3 h 3"/>
                </a:gdLst>
                <a:ahLst/>
                <a:cxnLst>
                  <a:cxn ang="T12">
                    <a:pos x="T0" y="T1"/>
                  </a:cxn>
                  <a:cxn ang="T13">
                    <a:pos x="T2" y="T3"/>
                  </a:cxn>
                  <a:cxn ang="T14">
                    <a:pos x="T4" y="T5"/>
                  </a:cxn>
                  <a:cxn ang="T15">
                    <a:pos x="T6" y="T7"/>
                  </a:cxn>
                  <a:cxn ang="T16">
                    <a:pos x="T8" y="T9"/>
                  </a:cxn>
                  <a:cxn ang="T17">
                    <a:pos x="T10" y="T11"/>
                  </a:cxn>
                </a:cxnLst>
                <a:rect l="T18" t="T19" r="T20" b="T21"/>
                <a:pathLst>
                  <a:path w="4" h="3">
                    <a:moveTo>
                      <a:pt x="4" y="0"/>
                    </a:moveTo>
                    <a:lnTo>
                      <a:pt x="4" y="1"/>
                    </a:lnTo>
                    <a:lnTo>
                      <a:pt x="4" y="2"/>
                    </a:lnTo>
                    <a:lnTo>
                      <a:pt x="0" y="2"/>
                    </a:lnTo>
                    <a:lnTo>
                      <a:pt x="0" y="3"/>
                    </a:lnTo>
                    <a:lnTo>
                      <a:pt x="4" y="0"/>
                    </a:lnTo>
                    <a:close/>
                  </a:path>
                </a:pathLst>
              </a:custGeom>
              <a:solidFill>
                <a:srgbClr val="C195DB"/>
              </a:solidFill>
              <a:ln w="9525">
                <a:noFill/>
                <a:round/>
                <a:headEnd/>
                <a:tailEnd/>
              </a:ln>
            </p:spPr>
            <p:txBody>
              <a:bodyPr/>
              <a:lstStyle/>
              <a:p>
                <a:endParaRPr lang="ru-RU"/>
              </a:p>
            </p:txBody>
          </p:sp>
          <p:sp>
            <p:nvSpPr>
              <p:cNvPr id="163294" name="Freeform 722"/>
              <p:cNvSpPr>
                <a:spLocks/>
              </p:cNvSpPr>
              <p:nvPr/>
            </p:nvSpPr>
            <p:spPr bwMode="auto">
              <a:xfrm>
                <a:off x="3969" y="3189"/>
                <a:ext cx="64" cy="12"/>
              </a:xfrm>
              <a:custGeom>
                <a:avLst/>
                <a:gdLst>
                  <a:gd name="T0" fmla="*/ 64 w 64"/>
                  <a:gd name="T1" fmla="*/ 6 h 12"/>
                  <a:gd name="T2" fmla="*/ 64 w 64"/>
                  <a:gd name="T3" fmla="*/ 0 h 12"/>
                  <a:gd name="T4" fmla="*/ 0 w 64"/>
                  <a:gd name="T5" fmla="*/ 6 h 12"/>
                  <a:gd name="T6" fmla="*/ 0 w 64"/>
                  <a:gd name="T7" fmla="*/ 12 h 12"/>
                  <a:gd name="T8" fmla="*/ 64 w 64"/>
                  <a:gd name="T9" fmla="*/ 6 h 12"/>
                  <a:gd name="T10" fmla="*/ 0 60000 65536"/>
                  <a:gd name="T11" fmla="*/ 0 60000 65536"/>
                  <a:gd name="T12" fmla="*/ 0 60000 65536"/>
                  <a:gd name="T13" fmla="*/ 0 60000 65536"/>
                  <a:gd name="T14" fmla="*/ 0 60000 65536"/>
                  <a:gd name="T15" fmla="*/ 0 w 64"/>
                  <a:gd name="T16" fmla="*/ 0 h 12"/>
                  <a:gd name="T17" fmla="*/ 64 w 64"/>
                  <a:gd name="T18" fmla="*/ 12 h 12"/>
                </a:gdLst>
                <a:ahLst/>
                <a:cxnLst>
                  <a:cxn ang="T10">
                    <a:pos x="T0" y="T1"/>
                  </a:cxn>
                  <a:cxn ang="T11">
                    <a:pos x="T2" y="T3"/>
                  </a:cxn>
                  <a:cxn ang="T12">
                    <a:pos x="T4" y="T5"/>
                  </a:cxn>
                  <a:cxn ang="T13">
                    <a:pos x="T6" y="T7"/>
                  </a:cxn>
                  <a:cxn ang="T14">
                    <a:pos x="T8" y="T9"/>
                  </a:cxn>
                </a:cxnLst>
                <a:rect l="T15" t="T16" r="T17" b="T18"/>
                <a:pathLst>
                  <a:path w="64" h="12">
                    <a:moveTo>
                      <a:pt x="64" y="6"/>
                    </a:moveTo>
                    <a:lnTo>
                      <a:pt x="64" y="0"/>
                    </a:lnTo>
                    <a:lnTo>
                      <a:pt x="0" y="6"/>
                    </a:lnTo>
                    <a:lnTo>
                      <a:pt x="0" y="12"/>
                    </a:lnTo>
                    <a:lnTo>
                      <a:pt x="64" y="6"/>
                    </a:lnTo>
                    <a:close/>
                  </a:path>
                </a:pathLst>
              </a:custGeom>
              <a:solidFill>
                <a:srgbClr val="C195DB"/>
              </a:solidFill>
              <a:ln w="9525">
                <a:noFill/>
                <a:round/>
                <a:headEnd/>
                <a:tailEnd/>
              </a:ln>
            </p:spPr>
            <p:txBody>
              <a:bodyPr/>
              <a:lstStyle/>
              <a:p>
                <a:endParaRPr lang="ru-RU"/>
              </a:p>
            </p:txBody>
          </p:sp>
          <p:sp>
            <p:nvSpPr>
              <p:cNvPr id="163295" name="Freeform 723"/>
              <p:cNvSpPr>
                <a:spLocks/>
              </p:cNvSpPr>
              <p:nvPr/>
            </p:nvSpPr>
            <p:spPr bwMode="auto">
              <a:xfrm>
                <a:off x="4030" y="3189"/>
                <a:ext cx="5" cy="7"/>
              </a:xfrm>
              <a:custGeom>
                <a:avLst/>
                <a:gdLst>
                  <a:gd name="T0" fmla="*/ 5 w 5"/>
                  <a:gd name="T1" fmla="*/ 4 h 7"/>
                  <a:gd name="T2" fmla="*/ 5 w 5"/>
                  <a:gd name="T3" fmla="*/ 7 h 7"/>
                  <a:gd name="T4" fmla="*/ 3 w 5"/>
                  <a:gd name="T5" fmla="*/ 7 h 7"/>
                  <a:gd name="T6" fmla="*/ 3 w 5"/>
                  <a:gd name="T7" fmla="*/ 0 h 7"/>
                  <a:gd name="T8" fmla="*/ 0 w 5"/>
                  <a:gd name="T9" fmla="*/ 4 h 7"/>
                  <a:gd name="T10" fmla="*/ 5 w 5"/>
                  <a:gd name="T11" fmla="*/ 4 h 7"/>
                  <a:gd name="T12" fmla="*/ 0 60000 65536"/>
                  <a:gd name="T13" fmla="*/ 0 60000 65536"/>
                  <a:gd name="T14" fmla="*/ 0 60000 65536"/>
                  <a:gd name="T15" fmla="*/ 0 60000 65536"/>
                  <a:gd name="T16" fmla="*/ 0 60000 65536"/>
                  <a:gd name="T17" fmla="*/ 0 60000 65536"/>
                  <a:gd name="T18" fmla="*/ 0 w 5"/>
                  <a:gd name="T19" fmla="*/ 0 h 7"/>
                  <a:gd name="T20" fmla="*/ 5 w 5"/>
                  <a:gd name="T21" fmla="*/ 7 h 7"/>
                </a:gdLst>
                <a:ahLst/>
                <a:cxnLst>
                  <a:cxn ang="T12">
                    <a:pos x="T0" y="T1"/>
                  </a:cxn>
                  <a:cxn ang="T13">
                    <a:pos x="T2" y="T3"/>
                  </a:cxn>
                  <a:cxn ang="T14">
                    <a:pos x="T4" y="T5"/>
                  </a:cxn>
                  <a:cxn ang="T15">
                    <a:pos x="T6" y="T7"/>
                  </a:cxn>
                  <a:cxn ang="T16">
                    <a:pos x="T8" y="T9"/>
                  </a:cxn>
                  <a:cxn ang="T17">
                    <a:pos x="T10" y="T11"/>
                  </a:cxn>
                </a:cxnLst>
                <a:rect l="T18" t="T19" r="T20" b="T21"/>
                <a:pathLst>
                  <a:path w="5" h="7">
                    <a:moveTo>
                      <a:pt x="5" y="4"/>
                    </a:moveTo>
                    <a:lnTo>
                      <a:pt x="5" y="7"/>
                    </a:lnTo>
                    <a:lnTo>
                      <a:pt x="3" y="7"/>
                    </a:lnTo>
                    <a:lnTo>
                      <a:pt x="3" y="0"/>
                    </a:lnTo>
                    <a:lnTo>
                      <a:pt x="0" y="4"/>
                    </a:lnTo>
                    <a:lnTo>
                      <a:pt x="5" y="4"/>
                    </a:lnTo>
                    <a:close/>
                  </a:path>
                </a:pathLst>
              </a:custGeom>
              <a:solidFill>
                <a:srgbClr val="C195DB"/>
              </a:solidFill>
              <a:ln w="9525">
                <a:noFill/>
                <a:round/>
                <a:headEnd/>
                <a:tailEnd/>
              </a:ln>
            </p:spPr>
            <p:txBody>
              <a:bodyPr/>
              <a:lstStyle/>
              <a:p>
                <a:endParaRPr lang="ru-RU"/>
              </a:p>
            </p:txBody>
          </p:sp>
          <p:sp>
            <p:nvSpPr>
              <p:cNvPr id="163296" name="Freeform 724"/>
              <p:cNvSpPr>
                <a:spLocks/>
              </p:cNvSpPr>
              <p:nvPr/>
            </p:nvSpPr>
            <p:spPr bwMode="auto">
              <a:xfrm>
                <a:off x="3760" y="2995"/>
                <a:ext cx="211" cy="206"/>
              </a:xfrm>
              <a:custGeom>
                <a:avLst/>
                <a:gdLst>
                  <a:gd name="T0" fmla="*/ 207 w 211"/>
                  <a:gd name="T1" fmla="*/ 206 h 206"/>
                  <a:gd name="T2" fmla="*/ 211 w 211"/>
                  <a:gd name="T3" fmla="*/ 201 h 206"/>
                  <a:gd name="T4" fmla="*/ 5 w 211"/>
                  <a:gd name="T5" fmla="*/ 0 h 206"/>
                  <a:gd name="T6" fmla="*/ 0 w 211"/>
                  <a:gd name="T7" fmla="*/ 4 h 206"/>
                  <a:gd name="T8" fmla="*/ 207 w 211"/>
                  <a:gd name="T9" fmla="*/ 206 h 206"/>
                  <a:gd name="T10" fmla="*/ 0 60000 65536"/>
                  <a:gd name="T11" fmla="*/ 0 60000 65536"/>
                  <a:gd name="T12" fmla="*/ 0 60000 65536"/>
                  <a:gd name="T13" fmla="*/ 0 60000 65536"/>
                  <a:gd name="T14" fmla="*/ 0 60000 65536"/>
                  <a:gd name="T15" fmla="*/ 0 w 211"/>
                  <a:gd name="T16" fmla="*/ 0 h 206"/>
                  <a:gd name="T17" fmla="*/ 211 w 211"/>
                  <a:gd name="T18" fmla="*/ 206 h 206"/>
                </a:gdLst>
                <a:ahLst/>
                <a:cxnLst>
                  <a:cxn ang="T10">
                    <a:pos x="T0" y="T1"/>
                  </a:cxn>
                  <a:cxn ang="T11">
                    <a:pos x="T2" y="T3"/>
                  </a:cxn>
                  <a:cxn ang="T12">
                    <a:pos x="T4" y="T5"/>
                  </a:cxn>
                  <a:cxn ang="T13">
                    <a:pos x="T6" y="T7"/>
                  </a:cxn>
                  <a:cxn ang="T14">
                    <a:pos x="T8" y="T9"/>
                  </a:cxn>
                </a:cxnLst>
                <a:rect l="T15" t="T16" r="T17" b="T18"/>
                <a:pathLst>
                  <a:path w="211" h="206">
                    <a:moveTo>
                      <a:pt x="207" y="206"/>
                    </a:moveTo>
                    <a:lnTo>
                      <a:pt x="211" y="201"/>
                    </a:lnTo>
                    <a:lnTo>
                      <a:pt x="5" y="0"/>
                    </a:lnTo>
                    <a:lnTo>
                      <a:pt x="0" y="4"/>
                    </a:lnTo>
                    <a:lnTo>
                      <a:pt x="207" y="206"/>
                    </a:lnTo>
                    <a:close/>
                  </a:path>
                </a:pathLst>
              </a:custGeom>
              <a:solidFill>
                <a:srgbClr val="C195DB"/>
              </a:solidFill>
              <a:ln w="9525">
                <a:noFill/>
                <a:round/>
                <a:headEnd/>
                <a:tailEnd/>
              </a:ln>
            </p:spPr>
            <p:txBody>
              <a:bodyPr/>
              <a:lstStyle/>
              <a:p>
                <a:endParaRPr lang="ru-RU"/>
              </a:p>
            </p:txBody>
          </p:sp>
          <p:sp>
            <p:nvSpPr>
              <p:cNvPr id="163297" name="Freeform 725"/>
              <p:cNvSpPr>
                <a:spLocks/>
              </p:cNvSpPr>
              <p:nvPr/>
            </p:nvSpPr>
            <p:spPr bwMode="auto">
              <a:xfrm>
                <a:off x="3968" y="3196"/>
                <a:ext cx="6" cy="5"/>
              </a:xfrm>
              <a:custGeom>
                <a:avLst/>
                <a:gdLst>
                  <a:gd name="T0" fmla="*/ 3 w 6"/>
                  <a:gd name="T1" fmla="*/ 5 h 5"/>
                  <a:gd name="T2" fmla="*/ 2 w 6"/>
                  <a:gd name="T3" fmla="*/ 5 h 5"/>
                  <a:gd name="T4" fmla="*/ 0 w 6"/>
                  <a:gd name="T5" fmla="*/ 4 h 5"/>
                  <a:gd name="T6" fmla="*/ 6 w 6"/>
                  <a:gd name="T7" fmla="*/ 0 h 5"/>
                  <a:gd name="T8" fmla="*/ 3 w 6"/>
                  <a:gd name="T9" fmla="*/ 0 h 5"/>
                  <a:gd name="T10" fmla="*/ 3 w 6"/>
                  <a:gd name="T11" fmla="*/ 5 h 5"/>
                  <a:gd name="T12" fmla="*/ 0 60000 65536"/>
                  <a:gd name="T13" fmla="*/ 0 60000 65536"/>
                  <a:gd name="T14" fmla="*/ 0 60000 65536"/>
                  <a:gd name="T15" fmla="*/ 0 60000 65536"/>
                  <a:gd name="T16" fmla="*/ 0 60000 65536"/>
                  <a:gd name="T17" fmla="*/ 0 60000 65536"/>
                  <a:gd name="T18" fmla="*/ 0 w 6"/>
                  <a:gd name="T19" fmla="*/ 0 h 5"/>
                  <a:gd name="T20" fmla="*/ 6 w 6"/>
                  <a:gd name="T21" fmla="*/ 5 h 5"/>
                </a:gdLst>
                <a:ahLst/>
                <a:cxnLst>
                  <a:cxn ang="T12">
                    <a:pos x="T0" y="T1"/>
                  </a:cxn>
                  <a:cxn ang="T13">
                    <a:pos x="T2" y="T3"/>
                  </a:cxn>
                  <a:cxn ang="T14">
                    <a:pos x="T4" y="T5"/>
                  </a:cxn>
                  <a:cxn ang="T15">
                    <a:pos x="T6" y="T7"/>
                  </a:cxn>
                  <a:cxn ang="T16">
                    <a:pos x="T8" y="T9"/>
                  </a:cxn>
                  <a:cxn ang="T17">
                    <a:pos x="T10" y="T11"/>
                  </a:cxn>
                </a:cxnLst>
                <a:rect l="T18" t="T19" r="T20" b="T21"/>
                <a:pathLst>
                  <a:path w="6" h="5">
                    <a:moveTo>
                      <a:pt x="3" y="5"/>
                    </a:moveTo>
                    <a:lnTo>
                      <a:pt x="2" y="5"/>
                    </a:lnTo>
                    <a:lnTo>
                      <a:pt x="0" y="4"/>
                    </a:lnTo>
                    <a:lnTo>
                      <a:pt x="6" y="0"/>
                    </a:lnTo>
                    <a:lnTo>
                      <a:pt x="3" y="0"/>
                    </a:lnTo>
                    <a:lnTo>
                      <a:pt x="3" y="5"/>
                    </a:lnTo>
                    <a:close/>
                  </a:path>
                </a:pathLst>
              </a:custGeom>
              <a:solidFill>
                <a:srgbClr val="C195DB"/>
              </a:solidFill>
              <a:ln w="9525">
                <a:noFill/>
                <a:round/>
                <a:headEnd/>
                <a:tailEnd/>
              </a:ln>
            </p:spPr>
            <p:txBody>
              <a:bodyPr/>
              <a:lstStyle/>
              <a:p>
                <a:endParaRPr lang="ru-RU"/>
              </a:p>
            </p:txBody>
          </p:sp>
          <p:sp>
            <p:nvSpPr>
              <p:cNvPr id="163298" name="Freeform 726"/>
              <p:cNvSpPr>
                <a:spLocks/>
              </p:cNvSpPr>
              <p:nvPr/>
            </p:nvSpPr>
            <p:spPr bwMode="auto">
              <a:xfrm>
                <a:off x="3760" y="2995"/>
                <a:ext cx="6" cy="5"/>
              </a:xfrm>
              <a:custGeom>
                <a:avLst/>
                <a:gdLst>
                  <a:gd name="T0" fmla="*/ 2 w 6"/>
                  <a:gd name="T1" fmla="*/ 5 h 5"/>
                  <a:gd name="T2" fmla="*/ 0 w 6"/>
                  <a:gd name="T3" fmla="*/ 3 h 5"/>
                  <a:gd name="T4" fmla="*/ 2 w 6"/>
                  <a:gd name="T5" fmla="*/ 1 h 5"/>
                  <a:gd name="T6" fmla="*/ 6 w 6"/>
                  <a:gd name="T7" fmla="*/ 5 h 5"/>
                  <a:gd name="T8" fmla="*/ 6 w 6"/>
                  <a:gd name="T9" fmla="*/ 0 h 5"/>
                  <a:gd name="T10" fmla="*/ 2 w 6"/>
                  <a:gd name="T11" fmla="*/ 5 h 5"/>
                  <a:gd name="T12" fmla="*/ 0 60000 65536"/>
                  <a:gd name="T13" fmla="*/ 0 60000 65536"/>
                  <a:gd name="T14" fmla="*/ 0 60000 65536"/>
                  <a:gd name="T15" fmla="*/ 0 60000 65536"/>
                  <a:gd name="T16" fmla="*/ 0 60000 65536"/>
                  <a:gd name="T17" fmla="*/ 0 60000 65536"/>
                  <a:gd name="T18" fmla="*/ 0 w 6"/>
                  <a:gd name="T19" fmla="*/ 0 h 5"/>
                  <a:gd name="T20" fmla="*/ 6 w 6"/>
                  <a:gd name="T21" fmla="*/ 5 h 5"/>
                </a:gdLst>
                <a:ahLst/>
                <a:cxnLst>
                  <a:cxn ang="T12">
                    <a:pos x="T0" y="T1"/>
                  </a:cxn>
                  <a:cxn ang="T13">
                    <a:pos x="T2" y="T3"/>
                  </a:cxn>
                  <a:cxn ang="T14">
                    <a:pos x="T4" y="T5"/>
                  </a:cxn>
                  <a:cxn ang="T15">
                    <a:pos x="T6" y="T7"/>
                  </a:cxn>
                  <a:cxn ang="T16">
                    <a:pos x="T8" y="T9"/>
                  </a:cxn>
                  <a:cxn ang="T17">
                    <a:pos x="T10" y="T11"/>
                  </a:cxn>
                </a:cxnLst>
                <a:rect l="T18" t="T19" r="T20" b="T21"/>
                <a:pathLst>
                  <a:path w="6" h="5">
                    <a:moveTo>
                      <a:pt x="2" y="5"/>
                    </a:moveTo>
                    <a:lnTo>
                      <a:pt x="0" y="3"/>
                    </a:lnTo>
                    <a:lnTo>
                      <a:pt x="2" y="1"/>
                    </a:lnTo>
                    <a:lnTo>
                      <a:pt x="6" y="5"/>
                    </a:lnTo>
                    <a:lnTo>
                      <a:pt x="6" y="0"/>
                    </a:lnTo>
                    <a:lnTo>
                      <a:pt x="2" y="5"/>
                    </a:lnTo>
                    <a:close/>
                  </a:path>
                </a:pathLst>
              </a:custGeom>
              <a:solidFill>
                <a:srgbClr val="C195DB"/>
              </a:solidFill>
              <a:ln w="9525">
                <a:noFill/>
                <a:round/>
                <a:headEnd/>
                <a:tailEnd/>
              </a:ln>
            </p:spPr>
            <p:txBody>
              <a:bodyPr/>
              <a:lstStyle/>
              <a:p>
                <a:endParaRPr lang="ru-RU"/>
              </a:p>
            </p:txBody>
          </p:sp>
          <p:sp>
            <p:nvSpPr>
              <p:cNvPr id="163299" name="Freeform 727"/>
              <p:cNvSpPr>
                <a:spLocks/>
              </p:cNvSpPr>
              <p:nvPr/>
            </p:nvSpPr>
            <p:spPr bwMode="auto">
              <a:xfrm>
                <a:off x="3968" y="3137"/>
                <a:ext cx="68" cy="64"/>
              </a:xfrm>
              <a:custGeom>
                <a:avLst/>
                <a:gdLst>
                  <a:gd name="T0" fmla="*/ 68 w 68"/>
                  <a:gd name="T1" fmla="*/ 7 h 64"/>
                  <a:gd name="T2" fmla="*/ 63 w 68"/>
                  <a:gd name="T3" fmla="*/ 0 h 64"/>
                  <a:gd name="T4" fmla="*/ 0 w 68"/>
                  <a:gd name="T5" fmla="*/ 58 h 64"/>
                  <a:gd name="T6" fmla="*/ 4 w 68"/>
                  <a:gd name="T7" fmla="*/ 64 h 64"/>
                  <a:gd name="T8" fmla="*/ 68 w 68"/>
                  <a:gd name="T9" fmla="*/ 7 h 64"/>
                  <a:gd name="T10" fmla="*/ 0 60000 65536"/>
                  <a:gd name="T11" fmla="*/ 0 60000 65536"/>
                  <a:gd name="T12" fmla="*/ 0 60000 65536"/>
                  <a:gd name="T13" fmla="*/ 0 60000 65536"/>
                  <a:gd name="T14" fmla="*/ 0 60000 65536"/>
                  <a:gd name="T15" fmla="*/ 0 w 68"/>
                  <a:gd name="T16" fmla="*/ 0 h 64"/>
                  <a:gd name="T17" fmla="*/ 68 w 68"/>
                  <a:gd name="T18" fmla="*/ 64 h 64"/>
                </a:gdLst>
                <a:ahLst/>
                <a:cxnLst>
                  <a:cxn ang="T10">
                    <a:pos x="T0" y="T1"/>
                  </a:cxn>
                  <a:cxn ang="T11">
                    <a:pos x="T2" y="T3"/>
                  </a:cxn>
                  <a:cxn ang="T12">
                    <a:pos x="T4" y="T5"/>
                  </a:cxn>
                  <a:cxn ang="T13">
                    <a:pos x="T6" y="T7"/>
                  </a:cxn>
                  <a:cxn ang="T14">
                    <a:pos x="T8" y="T9"/>
                  </a:cxn>
                </a:cxnLst>
                <a:rect l="T15" t="T16" r="T17" b="T18"/>
                <a:pathLst>
                  <a:path w="68" h="64">
                    <a:moveTo>
                      <a:pt x="68" y="7"/>
                    </a:moveTo>
                    <a:lnTo>
                      <a:pt x="63" y="0"/>
                    </a:lnTo>
                    <a:lnTo>
                      <a:pt x="0" y="58"/>
                    </a:lnTo>
                    <a:lnTo>
                      <a:pt x="4" y="64"/>
                    </a:lnTo>
                    <a:lnTo>
                      <a:pt x="68" y="7"/>
                    </a:lnTo>
                    <a:close/>
                  </a:path>
                </a:pathLst>
              </a:custGeom>
              <a:solidFill>
                <a:srgbClr val="C195DB"/>
              </a:solidFill>
              <a:ln w="9525">
                <a:noFill/>
                <a:round/>
                <a:headEnd/>
                <a:tailEnd/>
              </a:ln>
            </p:spPr>
            <p:txBody>
              <a:bodyPr/>
              <a:lstStyle/>
              <a:p>
                <a:endParaRPr lang="ru-RU"/>
              </a:p>
            </p:txBody>
          </p:sp>
          <p:sp>
            <p:nvSpPr>
              <p:cNvPr id="163300" name="Freeform 728"/>
              <p:cNvSpPr>
                <a:spLocks/>
              </p:cNvSpPr>
              <p:nvPr/>
            </p:nvSpPr>
            <p:spPr bwMode="auto">
              <a:xfrm>
                <a:off x="3908" y="2796"/>
                <a:ext cx="308" cy="204"/>
              </a:xfrm>
              <a:custGeom>
                <a:avLst/>
                <a:gdLst>
                  <a:gd name="T0" fmla="*/ 0 w 308"/>
                  <a:gd name="T1" fmla="*/ 46 h 204"/>
                  <a:gd name="T2" fmla="*/ 34 w 308"/>
                  <a:gd name="T3" fmla="*/ 0 h 204"/>
                  <a:gd name="T4" fmla="*/ 298 w 308"/>
                  <a:gd name="T5" fmla="*/ 136 h 204"/>
                  <a:gd name="T6" fmla="*/ 308 w 308"/>
                  <a:gd name="T7" fmla="*/ 188 h 204"/>
                  <a:gd name="T8" fmla="*/ 243 w 308"/>
                  <a:gd name="T9" fmla="*/ 204 h 204"/>
                  <a:gd name="T10" fmla="*/ 0 w 308"/>
                  <a:gd name="T11" fmla="*/ 46 h 204"/>
                  <a:gd name="T12" fmla="*/ 0 60000 65536"/>
                  <a:gd name="T13" fmla="*/ 0 60000 65536"/>
                  <a:gd name="T14" fmla="*/ 0 60000 65536"/>
                  <a:gd name="T15" fmla="*/ 0 60000 65536"/>
                  <a:gd name="T16" fmla="*/ 0 60000 65536"/>
                  <a:gd name="T17" fmla="*/ 0 60000 65536"/>
                  <a:gd name="T18" fmla="*/ 0 w 308"/>
                  <a:gd name="T19" fmla="*/ 0 h 204"/>
                  <a:gd name="T20" fmla="*/ 308 w 308"/>
                  <a:gd name="T21" fmla="*/ 204 h 204"/>
                </a:gdLst>
                <a:ahLst/>
                <a:cxnLst>
                  <a:cxn ang="T12">
                    <a:pos x="T0" y="T1"/>
                  </a:cxn>
                  <a:cxn ang="T13">
                    <a:pos x="T2" y="T3"/>
                  </a:cxn>
                  <a:cxn ang="T14">
                    <a:pos x="T4" y="T5"/>
                  </a:cxn>
                  <a:cxn ang="T15">
                    <a:pos x="T6" y="T7"/>
                  </a:cxn>
                  <a:cxn ang="T16">
                    <a:pos x="T8" y="T9"/>
                  </a:cxn>
                  <a:cxn ang="T17">
                    <a:pos x="T10" y="T11"/>
                  </a:cxn>
                </a:cxnLst>
                <a:rect l="T18" t="T19" r="T20" b="T21"/>
                <a:pathLst>
                  <a:path w="308" h="204">
                    <a:moveTo>
                      <a:pt x="0" y="46"/>
                    </a:moveTo>
                    <a:lnTo>
                      <a:pt x="34" y="0"/>
                    </a:lnTo>
                    <a:lnTo>
                      <a:pt x="298" y="136"/>
                    </a:lnTo>
                    <a:lnTo>
                      <a:pt x="308" y="188"/>
                    </a:lnTo>
                    <a:lnTo>
                      <a:pt x="243" y="204"/>
                    </a:lnTo>
                    <a:lnTo>
                      <a:pt x="0" y="46"/>
                    </a:lnTo>
                    <a:close/>
                  </a:path>
                </a:pathLst>
              </a:custGeom>
              <a:solidFill>
                <a:srgbClr val="844CD6"/>
              </a:solidFill>
              <a:ln w="9525">
                <a:noFill/>
                <a:round/>
                <a:headEnd/>
                <a:tailEnd/>
              </a:ln>
            </p:spPr>
            <p:txBody>
              <a:bodyPr/>
              <a:lstStyle/>
              <a:p>
                <a:endParaRPr lang="ru-RU"/>
              </a:p>
            </p:txBody>
          </p:sp>
          <p:sp>
            <p:nvSpPr>
              <p:cNvPr id="163301" name="Freeform 729"/>
              <p:cNvSpPr>
                <a:spLocks/>
              </p:cNvSpPr>
              <p:nvPr/>
            </p:nvSpPr>
            <p:spPr bwMode="auto">
              <a:xfrm>
                <a:off x="3905" y="2792"/>
                <a:ext cx="39" cy="51"/>
              </a:xfrm>
              <a:custGeom>
                <a:avLst/>
                <a:gdLst>
                  <a:gd name="T0" fmla="*/ 0 w 39"/>
                  <a:gd name="T1" fmla="*/ 46 h 51"/>
                  <a:gd name="T2" fmla="*/ 4 w 39"/>
                  <a:gd name="T3" fmla="*/ 51 h 51"/>
                  <a:gd name="T4" fmla="*/ 39 w 39"/>
                  <a:gd name="T5" fmla="*/ 4 h 51"/>
                  <a:gd name="T6" fmla="*/ 34 w 39"/>
                  <a:gd name="T7" fmla="*/ 0 h 51"/>
                  <a:gd name="T8" fmla="*/ 0 w 39"/>
                  <a:gd name="T9" fmla="*/ 46 h 51"/>
                  <a:gd name="T10" fmla="*/ 0 60000 65536"/>
                  <a:gd name="T11" fmla="*/ 0 60000 65536"/>
                  <a:gd name="T12" fmla="*/ 0 60000 65536"/>
                  <a:gd name="T13" fmla="*/ 0 60000 65536"/>
                  <a:gd name="T14" fmla="*/ 0 60000 65536"/>
                  <a:gd name="T15" fmla="*/ 0 w 39"/>
                  <a:gd name="T16" fmla="*/ 0 h 51"/>
                  <a:gd name="T17" fmla="*/ 39 w 39"/>
                  <a:gd name="T18" fmla="*/ 51 h 51"/>
                </a:gdLst>
                <a:ahLst/>
                <a:cxnLst>
                  <a:cxn ang="T10">
                    <a:pos x="T0" y="T1"/>
                  </a:cxn>
                  <a:cxn ang="T11">
                    <a:pos x="T2" y="T3"/>
                  </a:cxn>
                  <a:cxn ang="T12">
                    <a:pos x="T4" y="T5"/>
                  </a:cxn>
                  <a:cxn ang="T13">
                    <a:pos x="T6" y="T7"/>
                  </a:cxn>
                  <a:cxn ang="T14">
                    <a:pos x="T8" y="T9"/>
                  </a:cxn>
                </a:cxnLst>
                <a:rect l="T15" t="T16" r="T17" b="T18"/>
                <a:pathLst>
                  <a:path w="39" h="51">
                    <a:moveTo>
                      <a:pt x="0" y="46"/>
                    </a:moveTo>
                    <a:lnTo>
                      <a:pt x="4" y="51"/>
                    </a:lnTo>
                    <a:lnTo>
                      <a:pt x="39" y="4"/>
                    </a:lnTo>
                    <a:lnTo>
                      <a:pt x="34" y="0"/>
                    </a:lnTo>
                    <a:lnTo>
                      <a:pt x="0" y="46"/>
                    </a:lnTo>
                    <a:close/>
                  </a:path>
                </a:pathLst>
              </a:custGeom>
              <a:solidFill>
                <a:srgbClr val="C195DB"/>
              </a:solidFill>
              <a:ln w="9525">
                <a:noFill/>
                <a:round/>
                <a:headEnd/>
                <a:tailEnd/>
              </a:ln>
            </p:spPr>
            <p:txBody>
              <a:bodyPr/>
              <a:lstStyle/>
              <a:p>
                <a:endParaRPr lang="ru-RU"/>
              </a:p>
            </p:txBody>
          </p:sp>
          <p:sp>
            <p:nvSpPr>
              <p:cNvPr id="163302" name="Freeform 730"/>
              <p:cNvSpPr>
                <a:spLocks/>
              </p:cNvSpPr>
              <p:nvPr/>
            </p:nvSpPr>
            <p:spPr bwMode="auto">
              <a:xfrm>
                <a:off x="3939" y="2792"/>
                <a:ext cx="269" cy="140"/>
              </a:xfrm>
              <a:custGeom>
                <a:avLst/>
                <a:gdLst>
                  <a:gd name="T0" fmla="*/ 6 w 269"/>
                  <a:gd name="T1" fmla="*/ 0 h 140"/>
                  <a:gd name="T2" fmla="*/ 0 w 269"/>
                  <a:gd name="T3" fmla="*/ 5 h 140"/>
                  <a:gd name="T4" fmla="*/ 265 w 269"/>
                  <a:gd name="T5" fmla="*/ 140 h 140"/>
                  <a:gd name="T6" fmla="*/ 269 w 269"/>
                  <a:gd name="T7" fmla="*/ 135 h 140"/>
                  <a:gd name="T8" fmla="*/ 6 w 269"/>
                  <a:gd name="T9" fmla="*/ 0 h 140"/>
                  <a:gd name="T10" fmla="*/ 0 60000 65536"/>
                  <a:gd name="T11" fmla="*/ 0 60000 65536"/>
                  <a:gd name="T12" fmla="*/ 0 60000 65536"/>
                  <a:gd name="T13" fmla="*/ 0 60000 65536"/>
                  <a:gd name="T14" fmla="*/ 0 60000 65536"/>
                  <a:gd name="T15" fmla="*/ 0 w 269"/>
                  <a:gd name="T16" fmla="*/ 0 h 140"/>
                  <a:gd name="T17" fmla="*/ 269 w 269"/>
                  <a:gd name="T18" fmla="*/ 140 h 140"/>
                </a:gdLst>
                <a:ahLst/>
                <a:cxnLst>
                  <a:cxn ang="T10">
                    <a:pos x="T0" y="T1"/>
                  </a:cxn>
                  <a:cxn ang="T11">
                    <a:pos x="T2" y="T3"/>
                  </a:cxn>
                  <a:cxn ang="T12">
                    <a:pos x="T4" y="T5"/>
                  </a:cxn>
                  <a:cxn ang="T13">
                    <a:pos x="T6" y="T7"/>
                  </a:cxn>
                  <a:cxn ang="T14">
                    <a:pos x="T8" y="T9"/>
                  </a:cxn>
                </a:cxnLst>
                <a:rect l="T15" t="T16" r="T17" b="T18"/>
                <a:pathLst>
                  <a:path w="269" h="140">
                    <a:moveTo>
                      <a:pt x="6" y="0"/>
                    </a:moveTo>
                    <a:lnTo>
                      <a:pt x="0" y="5"/>
                    </a:lnTo>
                    <a:lnTo>
                      <a:pt x="265" y="140"/>
                    </a:lnTo>
                    <a:lnTo>
                      <a:pt x="269" y="135"/>
                    </a:lnTo>
                    <a:lnTo>
                      <a:pt x="6" y="0"/>
                    </a:lnTo>
                    <a:close/>
                  </a:path>
                </a:pathLst>
              </a:custGeom>
              <a:solidFill>
                <a:srgbClr val="C195DB"/>
              </a:solidFill>
              <a:ln w="9525">
                <a:noFill/>
                <a:round/>
                <a:headEnd/>
                <a:tailEnd/>
              </a:ln>
            </p:spPr>
            <p:txBody>
              <a:bodyPr/>
              <a:lstStyle/>
              <a:p>
                <a:endParaRPr lang="ru-RU"/>
              </a:p>
            </p:txBody>
          </p:sp>
          <p:sp>
            <p:nvSpPr>
              <p:cNvPr id="163303" name="Freeform 731"/>
              <p:cNvSpPr>
                <a:spLocks/>
              </p:cNvSpPr>
              <p:nvPr/>
            </p:nvSpPr>
            <p:spPr bwMode="auto">
              <a:xfrm>
                <a:off x="3938" y="2791"/>
                <a:ext cx="4" cy="6"/>
              </a:xfrm>
              <a:custGeom>
                <a:avLst/>
                <a:gdLst>
                  <a:gd name="T0" fmla="*/ 0 w 4"/>
                  <a:gd name="T1" fmla="*/ 1 h 6"/>
                  <a:gd name="T2" fmla="*/ 1 w 4"/>
                  <a:gd name="T3" fmla="*/ 0 h 6"/>
                  <a:gd name="T4" fmla="*/ 4 w 4"/>
                  <a:gd name="T5" fmla="*/ 1 h 6"/>
                  <a:gd name="T6" fmla="*/ 0 w 4"/>
                  <a:gd name="T7" fmla="*/ 6 h 6"/>
                  <a:gd name="T8" fmla="*/ 4 w 4"/>
                  <a:gd name="T9" fmla="*/ 6 h 6"/>
                  <a:gd name="T10" fmla="*/ 0 w 4"/>
                  <a:gd name="T11" fmla="*/ 1 h 6"/>
                  <a:gd name="T12" fmla="*/ 0 60000 65536"/>
                  <a:gd name="T13" fmla="*/ 0 60000 65536"/>
                  <a:gd name="T14" fmla="*/ 0 60000 65536"/>
                  <a:gd name="T15" fmla="*/ 0 60000 65536"/>
                  <a:gd name="T16" fmla="*/ 0 60000 65536"/>
                  <a:gd name="T17" fmla="*/ 0 60000 65536"/>
                  <a:gd name="T18" fmla="*/ 0 w 4"/>
                  <a:gd name="T19" fmla="*/ 0 h 6"/>
                  <a:gd name="T20" fmla="*/ 4 w 4"/>
                  <a:gd name="T21" fmla="*/ 6 h 6"/>
                </a:gdLst>
                <a:ahLst/>
                <a:cxnLst>
                  <a:cxn ang="T12">
                    <a:pos x="T0" y="T1"/>
                  </a:cxn>
                  <a:cxn ang="T13">
                    <a:pos x="T2" y="T3"/>
                  </a:cxn>
                  <a:cxn ang="T14">
                    <a:pos x="T4" y="T5"/>
                  </a:cxn>
                  <a:cxn ang="T15">
                    <a:pos x="T6" y="T7"/>
                  </a:cxn>
                  <a:cxn ang="T16">
                    <a:pos x="T8" y="T9"/>
                  </a:cxn>
                  <a:cxn ang="T17">
                    <a:pos x="T10" y="T11"/>
                  </a:cxn>
                </a:cxnLst>
                <a:rect l="T18" t="T19" r="T20" b="T21"/>
                <a:pathLst>
                  <a:path w="4" h="6">
                    <a:moveTo>
                      <a:pt x="0" y="1"/>
                    </a:moveTo>
                    <a:lnTo>
                      <a:pt x="1" y="0"/>
                    </a:lnTo>
                    <a:lnTo>
                      <a:pt x="4" y="1"/>
                    </a:lnTo>
                    <a:lnTo>
                      <a:pt x="0" y="6"/>
                    </a:lnTo>
                    <a:lnTo>
                      <a:pt x="4" y="6"/>
                    </a:lnTo>
                    <a:lnTo>
                      <a:pt x="0" y="1"/>
                    </a:lnTo>
                    <a:close/>
                  </a:path>
                </a:pathLst>
              </a:custGeom>
              <a:solidFill>
                <a:srgbClr val="C195DB"/>
              </a:solidFill>
              <a:ln w="9525">
                <a:noFill/>
                <a:round/>
                <a:headEnd/>
                <a:tailEnd/>
              </a:ln>
            </p:spPr>
            <p:txBody>
              <a:bodyPr/>
              <a:lstStyle/>
              <a:p>
                <a:endParaRPr lang="ru-RU"/>
              </a:p>
            </p:txBody>
          </p:sp>
          <p:sp>
            <p:nvSpPr>
              <p:cNvPr id="163304" name="Freeform 732"/>
              <p:cNvSpPr>
                <a:spLocks/>
              </p:cNvSpPr>
              <p:nvPr/>
            </p:nvSpPr>
            <p:spPr bwMode="auto">
              <a:xfrm>
                <a:off x="4203" y="2929"/>
                <a:ext cx="15" cy="52"/>
              </a:xfrm>
              <a:custGeom>
                <a:avLst/>
                <a:gdLst>
                  <a:gd name="T0" fmla="*/ 6 w 15"/>
                  <a:gd name="T1" fmla="*/ 0 h 52"/>
                  <a:gd name="T2" fmla="*/ 0 w 15"/>
                  <a:gd name="T3" fmla="*/ 0 h 52"/>
                  <a:gd name="T4" fmla="*/ 10 w 15"/>
                  <a:gd name="T5" fmla="*/ 52 h 52"/>
                  <a:gd name="T6" fmla="*/ 15 w 15"/>
                  <a:gd name="T7" fmla="*/ 52 h 52"/>
                  <a:gd name="T8" fmla="*/ 6 w 15"/>
                  <a:gd name="T9" fmla="*/ 0 h 52"/>
                  <a:gd name="T10" fmla="*/ 0 60000 65536"/>
                  <a:gd name="T11" fmla="*/ 0 60000 65536"/>
                  <a:gd name="T12" fmla="*/ 0 60000 65536"/>
                  <a:gd name="T13" fmla="*/ 0 60000 65536"/>
                  <a:gd name="T14" fmla="*/ 0 60000 65536"/>
                  <a:gd name="T15" fmla="*/ 0 w 15"/>
                  <a:gd name="T16" fmla="*/ 0 h 52"/>
                  <a:gd name="T17" fmla="*/ 15 w 15"/>
                  <a:gd name="T18" fmla="*/ 52 h 52"/>
                </a:gdLst>
                <a:ahLst/>
                <a:cxnLst>
                  <a:cxn ang="T10">
                    <a:pos x="T0" y="T1"/>
                  </a:cxn>
                  <a:cxn ang="T11">
                    <a:pos x="T2" y="T3"/>
                  </a:cxn>
                  <a:cxn ang="T12">
                    <a:pos x="T4" y="T5"/>
                  </a:cxn>
                  <a:cxn ang="T13">
                    <a:pos x="T6" y="T7"/>
                  </a:cxn>
                  <a:cxn ang="T14">
                    <a:pos x="T8" y="T9"/>
                  </a:cxn>
                </a:cxnLst>
                <a:rect l="T15" t="T16" r="T17" b="T18"/>
                <a:pathLst>
                  <a:path w="15" h="52">
                    <a:moveTo>
                      <a:pt x="6" y="0"/>
                    </a:moveTo>
                    <a:lnTo>
                      <a:pt x="0" y="0"/>
                    </a:lnTo>
                    <a:lnTo>
                      <a:pt x="10" y="52"/>
                    </a:lnTo>
                    <a:lnTo>
                      <a:pt x="15" y="52"/>
                    </a:lnTo>
                    <a:lnTo>
                      <a:pt x="6" y="0"/>
                    </a:lnTo>
                    <a:close/>
                  </a:path>
                </a:pathLst>
              </a:custGeom>
              <a:solidFill>
                <a:srgbClr val="C195DB"/>
              </a:solidFill>
              <a:ln w="9525">
                <a:noFill/>
                <a:round/>
                <a:headEnd/>
                <a:tailEnd/>
              </a:ln>
            </p:spPr>
            <p:txBody>
              <a:bodyPr/>
              <a:lstStyle/>
              <a:p>
                <a:endParaRPr lang="ru-RU"/>
              </a:p>
            </p:txBody>
          </p:sp>
          <p:sp>
            <p:nvSpPr>
              <p:cNvPr id="163305" name="Freeform 733"/>
              <p:cNvSpPr>
                <a:spLocks/>
              </p:cNvSpPr>
              <p:nvPr/>
            </p:nvSpPr>
            <p:spPr bwMode="auto">
              <a:xfrm>
                <a:off x="4202" y="2926"/>
                <a:ext cx="8" cy="5"/>
              </a:xfrm>
              <a:custGeom>
                <a:avLst/>
                <a:gdLst>
                  <a:gd name="T0" fmla="*/ 5 w 8"/>
                  <a:gd name="T1" fmla="*/ 0 h 5"/>
                  <a:gd name="T2" fmla="*/ 8 w 8"/>
                  <a:gd name="T3" fmla="*/ 0 h 5"/>
                  <a:gd name="T4" fmla="*/ 8 w 8"/>
                  <a:gd name="T5" fmla="*/ 3 h 5"/>
                  <a:gd name="T6" fmla="*/ 0 w 8"/>
                  <a:gd name="T7" fmla="*/ 3 h 5"/>
                  <a:gd name="T8" fmla="*/ 0 w 8"/>
                  <a:gd name="T9" fmla="*/ 5 h 5"/>
                  <a:gd name="T10" fmla="*/ 5 w 8"/>
                  <a:gd name="T11" fmla="*/ 0 h 5"/>
                  <a:gd name="T12" fmla="*/ 0 60000 65536"/>
                  <a:gd name="T13" fmla="*/ 0 60000 65536"/>
                  <a:gd name="T14" fmla="*/ 0 60000 65536"/>
                  <a:gd name="T15" fmla="*/ 0 60000 65536"/>
                  <a:gd name="T16" fmla="*/ 0 60000 65536"/>
                  <a:gd name="T17" fmla="*/ 0 60000 65536"/>
                  <a:gd name="T18" fmla="*/ 0 w 8"/>
                  <a:gd name="T19" fmla="*/ 0 h 5"/>
                  <a:gd name="T20" fmla="*/ 8 w 8"/>
                  <a:gd name="T21" fmla="*/ 5 h 5"/>
                </a:gdLst>
                <a:ahLst/>
                <a:cxnLst>
                  <a:cxn ang="T12">
                    <a:pos x="T0" y="T1"/>
                  </a:cxn>
                  <a:cxn ang="T13">
                    <a:pos x="T2" y="T3"/>
                  </a:cxn>
                  <a:cxn ang="T14">
                    <a:pos x="T4" y="T5"/>
                  </a:cxn>
                  <a:cxn ang="T15">
                    <a:pos x="T6" y="T7"/>
                  </a:cxn>
                  <a:cxn ang="T16">
                    <a:pos x="T8" y="T9"/>
                  </a:cxn>
                  <a:cxn ang="T17">
                    <a:pos x="T10" y="T11"/>
                  </a:cxn>
                </a:cxnLst>
                <a:rect l="T18" t="T19" r="T20" b="T21"/>
                <a:pathLst>
                  <a:path w="8" h="5">
                    <a:moveTo>
                      <a:pt x="5" y="0"/>
                    </a:moveTo>
                    <a:lnTo>
                      <a:pt x="8" y="0"/>
                    </a:lnTo>
                    <a:lnTo>
                      <a:pt x="8" y="3"/>
                    </a:lnTo>
                    <a:lnTo>
                      <a:pt x="0" y="3"/>
                    </a:lnTo>
                    <a:lnTo>
                      <a:pt x="0" y="5"/>
                    </a:lnTo>
                    <a:lnTo>
                      <a:pt x="5" y="0"/>
                    </a:lnTo>
                    <a:close/>
                  </a:path>
                </a:pathLst>
              </a:custGeom>
              <a:solidFill>
                <a:srgbClr val="C195DB"/>
              </a:solidFill>
              <a:ln w="9525">
                <a:noFill/>
                <a:round/>
                <a:headEnd/>
                <a:tailEnd/>
              </a:ln>
            </p:spPr>
            <p:txBody>
              <a:bodyPr/>
              <a:lstStyle/>
              <a:p>
                <a:endParaRPr lang="ru-RU"/>
              </a:p>
            </p:txBody>
          </p:sp>
          <p:sp>
            <p:nvSpPr>
              <p:cNvPr id="163306" name="Freeform 734"/>
              <p:cNvSpPr>
                <a:spLocks/>
              </p:cNvSpPr>
              <p:nvPr/>
            </p:nvSpPr>
            <p:spPr bwMode="auto">
              <a:xfrm>
                <a:off x="4150" y="2980"/>
                <a:ext cx="65" cy="20"/>
              </a:xfrm>
              <a:custGeom>
                <a:avLst/>
                <a:gdLst>
                  <a:gd name="T0" fmla="*/ 65 w 65"/>
                  <a:gd name="T1" fmla="*/ 5 h 20"/>
                  <a:gd name="T2" fmla="*/ 64 w 65"/>
                  <a:gd name="T3" fmla="*/ 0 h 20"/>
                  <a:gd name="T4" fmla="*/ 0 w 65"/>
                  <a:gd name="T5" fmla="*/ 14 h 20"/>
                  <a:gd name="T6" fmla="*/ 2 w 65"/>
                  <a:gd name="T7" fmla="*/ 20 h 20"/>
                  <a:gd name="T8" fmla="*/ 65 w 65"/>
                  <a:gd name="T9" fmla="*/ 5 h 20"/>
                  <a:gd name="T10" fmla="*/ 0 60000 65536"/>
                  <a:gd name="T11" fmla="*/ 0 60000 65536"/>
                  <a:gd name="T12" fmla="*/ 0 60000 65536"/>
                  <a:gd name="T13" fmla="*/ 0 60000 65536"/>
                  <a:gd name="T14" fmla="*/ 0 60000 65536"/>
                  <a:gd name="T15" fmla="*/ 0 w 65"/>
                  <a:gd name="T16" fmla="*/ 0 h 20"/>
                  <a:gd name="T17" fmla="*/ 65 w 65"/>
                  <a:gd name="T18" fmla="*/ 20 h 20"/>
                </a:gdLst>
                <a:ahLst/>
                <a:cxnLst>
                  <a:cxn ang="T10">
                    <a:pos x="T0" y="T1"/>
                  </a:cxn>
                  <a:cxn ang="T11">
                    <a:pos x="T2" y="T3"/>
                  </a:cxn>
                  <a:cxn ang="T12">
                    <a:pos x="T4" y="T5"/>
                  </a:cxn>
                  <a:cxn ang="T13">
                    <a:pos x="T6" y="T7"/>
                  </a:cxn>
                  <a:cxn ang="T14">
                    <a:pos x="T8" y="T9"/>
                  </a:cxn>
                </a:cxnLst>
                <a:rect l="T15" t="T16" r="T17" b="T18"/>
                <a:pathLst>
                  <a:path w="65" h="20">
                    <a:moveTo>
                      <a:pt x="65" y="5"/>
                    </a:moveTo>
                    <a:lnTo>
                      <a:pt x="64" y="0"/>
                    </a:lnTo>
                    <a:lnTo>
                      <a:pt x="0" y="14"/>
                    </a:lnTo>
                    <a:lnTo>
                      <a:pt x="2" y="20"/>
                    </a:lnTo>
                    <a:lnTo>
                      <a:pt x="65" y="5"/>
                    </a:lnTo>
                    <a:close/>
                  </a:path>
                </a:pathLst>
              </a:custGeom>
              <a:solidFill>
                <a:srgbClr val="C195DB"/>
              </a:solidFill>
              <a:ln w="9525">
                <a:noFill/>
                <a:round/>
                <a:headEnd/>
                <a:tailEnd/>
              </a:ln>
            </p:spPr>
            <p:txBody>
              <a:bodyPr/>
              <a:lstStyle/>
              <a:p>
                <a:endParaRPr lang="ru-RU"/>
              </a:p>
            </p:txBody>
          </p:sp>
          <p:sp>
            <p:nvSpPr>
              <p:cNvPr id="163307" name="Freeform 735"/>
              <p:cNvSpPr>
                <a:spLocks/>
              </p:cNvSpPr>
              <p:nvPr/>
            </p:nvSpPr>
            <p:spPr bwMode="auto">
              <a:xfrm>
                <a:off x="4212" y="2980"/>
                <a:ext cx="6" cy="5"/>
              </a:xfrm>
              <a:custGeom>
                <a:avLst/>
                <a:gdLst>
                  <a:gd name="T0" fmla="*/ 6 w 6"/>
                  <a:gd name="T1" fmla="*/ 3 h 5"/>
                  <a:gd name="T2" fmla="*/ 6 w 6"/>
                  <a:gd name="T3" fmla="*/ 4 h 5"/>
                  <a:gd name="T4" fmla="*/ 4 w 6"/>
                  <a:gd name="T5" fmla="*/ 5 h 5"/>
                  <a:gd name="T6" fmla="*/ 2 w 6"/>
                  <a:gd name="T7" fmla="*/ 0 h 5"/>
                  <a:gd name="T8" fmla="*/ 0 w 6"/>
                  <a:gd name="T9" fmla="*/ 3 h 5"/>
                  <a:gd name="T10" fmla="*/ 6 w 6"/>
                  <a:gd name="T11" fmla="*/ 3 h 5"/>
                  <a:gd name="T12" fmla="*/ 0 60000 65536"/>
                  <a:gd name="T13" fmla="*/ 0 60000 65536"/>
                  <a:gd name="T14" fmla="*/ 0 60000 65536"/>
                  <a:gd name="T15" fmla="*/ 0 60000 65536"/>
                  <a:gd name="T16" fmla="*/ 0 60000 65536"/>
                  <a:gd name="T17" fmla="*/ 0 60000 65536"/>
                  <a:gd name="T18" fmla="*/ 0 w 6"/>
                  <a:gd name="T19" fmla="*/ 0 h 5"/>
                  <a:gd name="T20" fmla="*/ 6 w 6"/>
                  <a:gd name="T21" fmla="*/ 5 h 5"/>
                </a:gdLst>
                <a:ahLst/>
                <a:cxnLst>
                  <a:cxn ang="T12">
                    <a:pos x="T0" y="T1"/>
                  </a:cxn>
                  <a:cxn ang="T13">
                    <a:pos x="T2" y="T3"/>
                  </a:cxn>
                  <a:cxn ang="T14">
                    <a:pos x="T4" y="T5"/>
                  </a:cxn>
                  <a:cxn ang="T15">
                    <a:pos x="T6" y="T7"/>
                  </a:cxn>
                  <a:cxn ang="T16">
                    <a:pos x="T8" y="T9"/>
                  </a:cxn>
                  <a:cxn ang="T17">
                    <a:pos x="T10" y="T11"/>
                  </a:cxn>
                </a:cxnLst>
                <a:rect l="T18" t="T19" r="T20" b="T21"/>
                <a:pathLst>
                  <a:path w="6" h="5">
                    <a:moveTo>
                      <a:pt x="6" y="3"/>
                    </a:moveTo>
                    <a:lnTo>
                      <a:pt x="6" y="4"/>
                    </a:lnTo>
                    <a:lnTo>
                      <a:pt x="4" y="5"/>
                    </a:lnTo>
                    <a:lnTo>
                      <a:pt x="2" y="0"/>
                    </a:lnTo>
                    <a:lnTo>
                      <a:pt x="0" y="3"/>
                    </a:lnTo>
                    <a:lnTo>
                      <a:pt x="6" y="3"/>
                    </a:lnTo>
                    <a:close/>
                  </a:path>
                </a:pathLst>
              </a:custGeom>
              <a:solidFill>
                <a:srgbClr val="C195DB"/>
              </a:solidFill>
              <a:ln w="9525">
                <a:noFill/>
                <a:round/>
                <a:headEnd/>
                <a:tailEnd/>
              </a:ln>
            </p:spPr>
            <p:txBody>
              <a:bodyPr/>
              <a:lstStyle/>
              <a:p>
                <a:endParaRPr lang="ru-RU"/>
              </a:p>
            </p:txBody>
          </p:sp>
          <p:sp>
            <p:nvSpPr>
              <p:cNvPr id="163308" name="Freeform 736"/>
              <p:cNvSpPr>
                <a:spLocks/>
              </p:cNvSpPr>
              <p:nvPr/>
            </p:nvSpPr>
            <p:spPr bwMode="auto">
              <a:xfrm>
                <a:off x="3904" y="2840"/>
                <a:ext cx="246" cy="160"/>
              </a:xfrm>
              <a:custGeom>
                <a:avLst/>
                <a:gdLst>
                  <a:gd name="T0" fmla="*/ 241 w 246"/>
                  <a:gd name="T1" fmla="*/ 160 h 160"/>
                  <a:gd name="T2" fmla="*/ 246 w 246"/>
                  <a:gd name="T3" fmla="*/ 155 h 160"/>
                  <a:gd name="T4" fmla="*/ 4 w 246"/>
                  <a:gd name="T5" fmla="*/ 0 h 160"/>
                  <a:gd name="T6" fmla="*/ 0 w 246"/>
                  <a:gd name="T7" fmla="*/ 5 h 160"/>
                  <a:gd name="T8" fmla="*/ 241 w 246"/>
                  <a:gd name="T9" fmla="*/ 160 h 160"/>
                  <a:gd name="T10" fmla="*/ 0 60000 65536"/>
                  <a:gd name="T11" fmla="*/ 0 60000 65536"/>
                  <a:gd name="T12" fmla="*/ 0 60000 65536"/>
                  <a:gd name="T13" fmla="*/ 0 60000 65536"/>
                  <a:gd name="T14" fmla="*/ 0 60000 65536"/>
                  <a:gd name="T15" fmla="*/ 0 w 246"/>
                  <a:gd name="T16" fmla="*/ 0 h 160"/>
                  <a:gd name="T17" fmla="*/ 246 w 246"/>
                  <a:gd name="T18" fmla="*/ 160 h 160"/>
                </a:gdLst>
                <a:ahLst/>
                <a:cxnLst>
                  <a:cxn ang="T10">
                    <a:pos x="T0" y="T1"/>
                  </a:cxn>
                  <a:cxn ang="T11">
                    <a:pos x="T2" y="T3"/>
                  </a:cxn>
                  <a:cxn ang="T12">
                    <a:pos x="T4" y="T5"/>
                  </a:cxn>
                  <a:cxn ang="T13">
                    <a:pos x="T6" y="T7"/>
                  </a:cxn>
                  <a:cxn ang="T14">
                    <a:pos x="T8" y="T9"/>
                  </a:cxn>
                </a:cxnLst>
                <a:rect l="T15" t="T16" r="T17" b="T18"/>
                <a:pathLst>
                  <a:path w="246" h="160">
                    <a:moveTo>
                      <a:pt x="241" y="160"/>
                    </a:moveTo>
                    <a:lnTo>
                      <a:pt x="246" y="155"/>
                    </a:lnTo>
                    <a:lnTo>
                      <a:pt x="4" y="0"/>
                    </a:lnTo>
                    <a:lnTo>
                      <a:pt x="0" y="5"/>
                    </a:lnTo>
                    <a:lnTo>
                      <a:pt x="241" y="160"/>
                    </a:lnTo>
                    <a:close/>
                  </a:path>
                </a:pathLst>
              </a:custGeom>
              <a:solidFill>
                <a:srgbClr val="C195DB"/>
              </a:solidFill>
              <a:ln w="9525">
                <a:noFill/>
                <a:round/>
                <a:headEnd/>
                <a:tailEnd/>
              </a:ln>
            </p:spPr>
            <p:txBody>
              <a:bodyPr/>
              <a:lstStyle/>
              <a:p>
                <a:endParaRPr lang="ru-RU"/>
              </a:p>
            </p:txBody>
          </p:sp>
          <p:sp>
            <p:nvSpPr>
              <p:cNvPr id="163309" name="Freeform 737"/>
              <p:cNvSpPr>
                <a:spLocks/>
              </p:cNvSpPr>
              <p:nvPr/>
            </p:nvSpPr>
            <p:spPr bwMode="auto">
              <a:xfrm>
                <a:off x="4148" y="2995"/>
                <a:ext cx="3" cy="5"/>
              </a:xfrm>
              <a:custGeom>
                <a:avLst/>
                <a:gdLst>
                  <a:gd name="T0" fmla="*/ 2 w 3"/>
                  <a:gd name="T1" fmla="*/ 5 h 5"/>
                  <a:gd name="T2" fmla="*/ 0 w 3"/>
                  <a:gd name="T3" fmla="*/ 4 h 5"/>
                  <a:gd name="T4" fmla="*/ 3 w 3"/>
                  <a:gd name="T5" fmla="*/ 0 h 5"/>
                  <a:gd name="T6" fmla="*/ 1 w 3"/>
                  <a:gd name="T7" fmla="*/ 0 h 5"/>
                  <a:gd name="T8" fmla="*/ 2 w 3"/>
                  <a:gd name="T9" fmla="*/ 5 h 5"/>
                  <a:gd name="T10" fmla="*/ 0 60000 65536"/>
                  <a:gd name="T11" fmla="*/ 0 60000 65536"/>
                  <a:gd name="T12" fmla="*/ 0 60000 65536"/>
                  <a:gd name="T13" fmla="*/ 0 60000 65536"/>
                  <a:gd name="T14" fmla="*/ 0 60000 65536"/>
                  <a:gd name="T15" fmla="*/ 0 w 3"/>
                  <a:gd name="T16" fmla="*/ 0 h 5"/>
                  <a:gd name="T17" fmla="*/ 3 w 3"/>
                  <a:gd name="T18" fmla="*/ 5 h 5"/>
                </a:gdLst>
                <a:ahLst/>
                <a:cxnLst>
                  <a:cxn ang="T10">
                    <a:pos x="T0" y="T1"/>
                  </a:cxn>
                  <a:cxn ang="T11">
                    <a:pos x="T2" y="T3"/>
                  </a:cxn>
                  <a:cxn ang="T12">
                    <a:pos x="T4" y="T5"/>
                  </a:cxn>
                  <a:cxn ang="T13">
                    <a:pos x="T6" y="T7"/>
                  </a:cxn>
                  <a:cxn ang="T14">
                    <a:pos x="T8" y="T9"/>
                  </a:cxn>
                </a:cxnLst>
                <a:rect l="T15" t="T16" r="T17" b="T18"/>
                <a:pathLst>
                  <a:path w="3" h="5">
                    <a:moveTo>
                      <a:pt x="2" y="5"/>
                    </a:moveTo>
                    <a:lnTo>
                      <a:pt x="0" y="4"/>
                    </a:lnTo>
                    <a:lnTo>
                      <a:pt x="3" y="0"/>
                    </a:lnTo>
                    <a:lnTo>
                      <a:pt x="1" y="0"/>
                    </a:lnTo>
                    <a:lnTo>
                      <a:pt x="2" y="5"/>
                    </a:lnTo>
                    <a:close/>
                  </a:path>
                </a:pathLst>
              </a:custGeom>
              <a:solidFill>
                <a:srgbClr val="C195DB"/>
              </a:solidFill>
              <a:ln w="9525">
                <a:noFill/>
                <a:round/>
                <a:headEnd/>
                <a:tailEnd/>
              </a:ln>
            </p:spPr>
            <p:txBody>
              <a:bodyPr/>
              <a:lstStyle/>
              <a:p>
                <a:endParaRPr lang="ru-RU"/>
              </a:p>
            </p:txBody>
          </p:sp>
          <p:sp>
            <p:nvSpPr>
              <p:cNvPr id="163310" name="Freeform 738"/>
              <p:cNvSpPr>
                <a:spLocks/>
              </p:cNvSpPr>
              <p:nvPr/>
            </p:nvSpPr>
            <p:spPr bwMode="auto">
              <a:xfrm>
                <a:off x="3901" y="2839"/>
                <a:ext cx="9" cy="4"/>
              </a:xfrm>
              <a:custGeom>
                <a:avLst/>
                <a:gdLst>
                  <a:gd name="T0" fmla="*/ 4 w 9"/>
                  <a:gd name="T1" fmla="*/ 4 h 4"/>
                  <a:gd name="T2" fmla="*/ 0 w 9"/>
                  <a:gd name="T3" fmla="*/ 3 h 4"/>
                  <a:gd name="T4" fmla="*/ 4 w 9"/>
                  <a:gd name="T5" fmla="*/ 0 h 4"/>
                  <a:gd name="T6" fmla="*/ 9 w 9"/>
                  <a:gd name="T7" fmla="*/ 4 h 4"/>
                  <a:gd name="T8" fmla="*/ 9 w 9"/>
                  <a:gd name="T9" fmla="*/ 0 h 4"/>
                  <a:gd name="T10" fmla="*/ 4 w 9"/>
                  <a:gd name="T11" fmla="*/ 4 h 4"/>
                  <a:gd name="T12" fmla="*/ 0 60000 65536"/>
                  <a:gd name="T13" fmla="*/ 0 60000 65536"/>
                  <a:gd name="T14" fmla="*/ 0 60000 65536"/>
                  <a:gd name="T15" fmla="*/ 0 60000 65536"/>
                  <a:gd name="T16" fmla="*/ 0 60000 65536"/>
                  <a:gd name="T17" fmla="*/ 0 60000 65536"/>
                  <a:gd name="T18" fmla="*/ 0 w 9"/>
                  <a:gd name="T19" fmla="*/ 0 h 4"/>
                  <a:gd name="T20" fmla="*/ 9 w 9"/>
                  <a:gd name="T21" fmla="*/ 4 h 4"/>
                </a:gdLst>
                <a:ahLst/>
                <a:cxnLst>
                  <a:cxn ang="T12">
                    <a:pos x="T0" y="T1"/>
                  </a:cxn>
                  <a:cxn ang="T13">
                    <a:pos x="T2" y="T3"/>
                  </a:cxn>
                  <a:cxn ang="T14">
                    <a:pos x="T4" y="T5"/>
                  </a:cxn>
                  <a:cxn ang="T15">
                    <a:pos x="T6" y="T7"/>
                  </a:cxn>
                  <a:cxn ang="T16">
                    <a:pos x="T8" y="T9"/>
                  </a:cxn>
                  <a:cxn ang="T17">
                    <a:pos x="T10" y="T11"/>
                  </a:cxn>
                </a:cxnLst>
                <a:rect l="T18" t="T19" r="T20" b="T21"/>
                <a:pathLst>
                  <a:path w="9" h="4">
                    <a:moveTo>
                      <a:pt x="4" y="4"/>
                    </a:moveTo>
                    <a:lnTo>
                      <a:pt x="0" y="3"/>
                    </a:lnTo>
                    <a:lnTo>
                      <a:pt x="4" y="0"/>
                    </a:lnTo>
                    <a:lnTo>
                      <a:pt x="9" y="4"/>
                    </a:lnTo>
                    <a:lnTo>
                      <a:pt x="9" y="0"/>
                    </a:lnTo>
                    <a:lnTo>
                      <a:pt x="4" y="4"/>
                    </a:lnTo>
                    <a:close/>
                  </a:path>
                </a:pathLst>
              </a:custGeom>
              <a:solidFill>
                <a:srgbClr val="C195DB"/>
              </a:solidFill>
              <a:ln w="9525">
                <a:noFill/>
                <a:round/>
                <a:headEnd/>
                <a:tailEnd/>
              </a:ln>
            </p:spPr>
            <p:txBody>
              <a:bodyPr/>
              <a:lstStyle/>
              <a:p>
                <a:endParaRPr lang="ru-RU"/>
              </a:p>
            </p:txBody>
          </p:sp>
          <p:sp>
            <p:nvSpPr>
              <p:cNvPr id="163311" name="Freeform 739"/>
              <p:cNvSpPr>
                <a:spLocks/>
              </p:cNvSpPr>
              <p:nvPr/>
            </p:nvSpPr>
            <p:spPr bwMode="auto">
              <a:xfrm>
                <a:off x="4151" y="2926"/>
                <a:ext cx="60" cy="72"/>
              </a:xfrm>
              <a:custGeom>
                <a:avLst/>
                <a:gdLst>
                  <a:gd name="T0" fmla="*/ 60 w 60"/>
                  <a:gd name="T1" fmla="*/ 5 h 72"/>
                  <a:gd name="T2" fmla="*/ 54 w 60"/>
                  <a:gd name="T3" fmla="*/ 0 h 72"/>
                  <a:gd name="T4" fmla="*/ 0 w 60"/>
                  <a:gd name="T5" fmla="*/ 68 h 72"/>
                  <a:gd name="T6" fmla="*/ 7 w 60"/>
                  <a:gd name="T7" fmla="*/ 72 h 72"/>
                  <a:gd name="T8" fmla="*/ 60 w 60"/>
                  <a:gd name="T9" fmla="*/ 5 h 72"/>
                  <a:gd name="T10" fmla="*/ 0 60000 65536"/>
                  <a:gd name="T11" fmla="*/ 0 60000 65536"/>
                  <a:gd name="T12" fmla="*/ 0 60000 65536"/>
                  <a:gd name="T13" fmla="*/ 0 60000 65536"/>
                  <a:gd name="T14" fmla="*/ 0 60000 65536"/>
                  <a:gd name="T15" fmla="*/ 0 w 60"/>
                  <a:gd name="T16" fmla="*/ 0 h 72"/>
                  <a:gd name="T17" fmla="*/ 60 w 60"/>
                  <a:gd name="T18" fmla="*/ 72 h 72"/>
                </a:gdLst>
                <a:ahLst/>
                <a:cxnLst>
                  <a:cxn ang="T10">
                    <a:pos x="T0" y="T1"/>
                  </a:cxn>
                  <a:cxn ang="T11">
                    <a:pos x="T2" y="T3"/>
                  </a:cxn>
                  <a:cxn ang="T12">
                    <a:pos x="T4" y="T5"/>
                  </a:cxn>
                  <a:cxn ang="T13">
                    <a:pos x="T6" y="T7"/>
                  </a:cxn>
                  <a:cxn ang="T14">
                    <a:pos x="T8" y="T9"/>
                  </a:cxn>
                </a:cxnLst>
                <a:rect l="T15" t="T16" r="T17" b="T18"/>
                <a:pathLst>
                  <a:path w="60" h="72">
                    <a:moveTo>
                      <a:pt x="60" y="5"/>
                    </a:moveTo>
                    <a:lnTo>
                      <a:pt x="54" y="0"/>
                    </a:lnTo>
                    <a:lnTo>
                      <a:pt x="0" y="68"/>
                    </a:lnTo>
                    <a:lnTo>
                      <a:pt x="7" y="72"/>
                    </a:lnTo>
                    <a:lnTo>
                      <a:pt x="60" y="5"/>
                    </a:lnTo>
                    <a:close/>
                  </a:path>
                </a:pathLst>
              </a:custGeom>
              <a:solidFill>
                <a:srgbClr val="C195DB"/>
              </a:solidFill>
              <a:ln w="9525">
                <a:noFill/>
                <a:round/>
                <a:headEnd/>
                <a:tailEnd/>
              </a:ln>
            </p:spPr>
            <p:txBody>
              <a:bodyPr/>
              <a:lstStyle/>
              <a:p>
                <a:endParaRPr lang="ru-RU"/>
              </a:p>
            </p:txBody>
          </p:sp>
          <p:sp>
            <p:nvSpPr>
              <p:cNvPr id="163312" name="Freeform 740"/>
              <p:cNvSpPr>
                <a:spLocks/>
              </p:cNvSpPr>
              <p:nvPr/>
            </p:nvSpPr>
            <p:spPr bwMode="auto">
              <a:xfrm>
                <a:off x="4005" y="2644"/>
                <a:ext cx="330" cy="178"/>
              </a:xfrm>
              <a:custGeom>
                <a:avLst/>
                <a:gdLst>
                  <a:gd name="T0" fmla="*/ 23 w 330"/>
                  <a:gd name="T1" fmla="*/ 0 h 178"/>
                  <a:gd name="T2" fmla="*/ 0 w 330"/>
                  <a:gd name="T3" fmla="*/ 51 h 178"/>
                  <a:gd name="T4" fmla="*/ 293 w 330"/>
                  <a:gd name="T5" fmla="*/ 178 h 178"/>
                  <a:gd name="T6" fmla="*/ 330 w 330"/>
                  <a:gd name="T7" fmla="*/ 105 h 178"/>
                  <a:gd name="T8" fmla="*/ 23 w 330"/>
                  <a:gd name="T9" fmla="*/ 0 h 178"/>
                  <a:gd name="T10" fmla="*/ 0 60000 65536"/>
                  <a:gd name="T11" fmla="*/ 0 60000 65536"/>
                  <a:gd name="T12" fmla="*/ 0 60000 65536"/>
                  <a:gd name="T13" fmla="*/ 0 60000 65536"/>
                  <a:gd name="T14" fmla="*/ 0 60000 65536"/>
                  <a:gd name="T15" fmla="*/ 0 w 330"/>
                  <a:gd name="T16" fmla="*/ 0 h 178"/>
                  <a:gd name="T17" fmla="*/ 330 w 330"/>
                  <a:gd name="T18" fmla="*/ 178 h 178"/>
                </a:gdLst>
                <a:ahLst/>
                <a:cxnLst>
                  <a:cxn ang="T10">
                    <a:pos x="T0" y="T1"/>
                  </a:cxn>
                  <a:cxn ang="T11">
                    <a:pos x="T2" y="T3"/>
                  </a:cxn>
                  <a:cxn ang="T12">
                    <a:pos x="T4" y="T5"/>
                  </a:cxn>
                  <a:cxn ang="T13">
                    <a:pos x="T6" y="T7"/>
                  </a:cxn>
                  <a:cxn ang="T14">
                    <a:pos x="T8" y="T9"/>
                  </a:cxn>
                </a:cxnLst>
                <a:rect l="T15" t="T16" r="T17" b="T18"/>
                <a:pathLst>
                  <a:path w="330" h="178">
                    <a:moveTo>
                      <a:pt x="23" y="0"/>
                    </a:moveTo>
                    <a:lnTo>
                      <a:pt x="0" y="51"/>
                    </a:lnTo>
                    <a:lnTo>
                      <a:pt x="293" y="178"/>
                    </a:lnTo>
                    <a:lnTo>
                      <a:pt x="330" y="105"/>
                    </a:lnTo>
                    <a:lnTo>
                      <a:pt x="23" y="0"/>
                    </a:lnTo>
                    <a:close/>
                  </a:path>
                </a:pathLst>
              </a:custGeom>
              <a:solidFill>
                <a:srgbClr val="844CD6"/>
              </a:solidFill>
              <a:ln w="9525">
                <a:noFill/>
                <a:round/>
                <a:headEnd/>
                <a:tailEnd/>
              </a:ln>
            </p:spPr>
            <p:txBody>
              <a:bodyPr/>
              <a:lstStyle/>
              <a:p>
                <a:endParaRPr lang="ru-RU"/>
              </a:p>
            </p:txBody>
          </p:sp>
          <p:sp>
            <p:nvSpPr>
              <p:cNvPr id="163313" name="Freeform 741"/>
              <p:cNvSpPr>
                <a:spLocks/>
              </p:cNvSpPr>
              <p:nvPr/>
            </p:nvSpPr>
            <p:spPr bwMode="auto">
              <a:xfrm>
                <a:off x="4001" y="2644"/>
                <a:ext cx="31" cy="54"/>
              </a:xfrm>
              <a:custGeom>
                <a:avLst/>
                <a:gdLst>
                  <a:gd name="T0" fmla="*/ 31 w 31"/>
                  <a:gd name="T1" fmla="*/ 1 h 54"/>
                  <a:gd name="T2" fmla="*/ 25 w 31"/>
                  <a:gd name="T3" fmla="*/ 0 h 54"/>
                  <a:gd name="T4" fmla="*/ 0 w 31"/>
                  <a:gd name="T5" fmla="*/ 53 h 54"/>
                  <a:gd name="T6" fmla="*/ 6 w 31"/>
                  <a:gd name="T7" fmla="*/ 54 h 54"/>
                  <a:gd name="T8" fmla="*/ 31 w 31"/>
                  <a:gd name="T9" fmla="*/ 1 h 54"/>
                  <a:gd name="T10" fmla="*/ 0 60000 65536"/>
                  <a:gd name="T11" fmla="*/ 0 60000 65536"/>
                  <a:gd name="T12" fmla="*/ 0 60000 65536"/>
                  <a:gd name="T13" fmla="*/ 0 60000 65536"/>
                  <a:gd name="T14" fmla="*/ 0 60000 65536"/>
                  <a:gd name="T15" fmla="*/ 0 w 31"/>
                  <a:gd name="T16" fmla="*/ 0 h 54"/>
                  <a:gd name="T17" fmla="*/ 31 w 31"/>
                  <a:gd name="T18" fmla="*/ 54 h 54"/>
                </a:gdLst>
                <a:ahLst/>
                <a:cxnLst>
                  <a:cxn ang="T10">
                    <a:pos x="T0" y="T1"/>
                  </a:cxn>
                  <a:cxn ang="T11">
                    <a:pos x="T2" y="T3"/>
                  </a:cxn>
                  <a:cxn ang="T12">
                    <a:pos x="T4" y="T5"/>
                  </a:cxn>
                  <a:cxn ang="T13">
                    <a:pos x="T6" y="T7"/>
                  </a:cxn>
                  <a:cxn ang="T14">
                    <a:pos x="T8" y="T9"/>
                  </a:cxn>
                </a:cxnLst>
                <a:rect l="T15" t="T16" r="T17" b="T18"/>
                <a:pathLst>
                  <a:path w="31" h="54">
                    <a:moveTo>
                      <a:pt x="31" y="1"/>
                    </a:moveTo>
                    <a:lnTo>
                      <a:pt x="25" y="0"/>
                    </a:lnTo>
                    <a:lnTo>
                      <a:pt x="0" y="53"/>
                    </a:lnTo>
                    <a:lnTo>
                      <a:pt x="6" y="54"/>
                    </a:lnTo>
                    <a:lnTo>
                      <a:pt x="31" y="1"/>
                    </a:lnTo>
                    <a:close/>
                  </a:path>
                </a:pathLst>
              </a:custGeom>
              <a:solidFill>
                <a:srgbClr val="C195DB"/>
              </a:solidFill>
              <a:ln w="9525">
                <a:noFill/>
                <a:round/>
                <a:headEnd/>
                <a:tailEnd/>
              </a:ln>
            </p:spPr>
            <p:txBody>
              <a:bodyPr/>
              <a:lstStyle/>
              <a:p>
                <a:endParaRPr lang="ru-RU"/>
              </a:p>
            </p:txBody>
          </p:sp>
          <p:sp>
            <p:nvSpPr>
              <p:cNvPr id="163314" name="Freeform 742"/>
              <p:cNvSpPr>
                <a:spLocks/>
              </p:cNvSpPr>
              <p:nvPr/>
            </p:nvSpPr>
            <p:spPr bwMode="auto">
              <a:xfrm>
                <a:off x="4001" y="2693"/>
                <a:ext cx="300" cy="131"/>
              </a:xfrm>
              <a:custGeom>
                <a:avLst/>
                <a:gdLst>
                  <a:gd name="T0" fmla="*/ 5 w 300"/>
                  <a:gd name="T1" fmla="*/ 0 h 131"/>
                  <a:gd name="T2" fmla="*/ 0 w 300"/>
                  <a:gd name="T3" fmla="*/ 4 h 131"/>
                  <a:gd name="T4" fmla="*/ 295 w 300"/>
                  <a:gd name="T5" fmla="*/ 131 h 131"/>
                  <a:gd name="T6" fmla="*/ 300 w 300"/>
                  <a:gd name="T7" fmla="*/ 126 h 131"/>
                  <a:gd name="T8" fmla="*/ 5 w 300"/>
                  <a:gd name="T9" fmla="*/ 0 h 131"/>
                  <a:gd name="T10" fmla="*/ 0 60000 65536"/>
                  <a:gd name="T11" fmla="*/ 0 60000 65536"/>
                  <a:gd name="T12" fmla="*/ 0 60000 65536"/>
                  <a:gd name="T13" fmla="*/ 0 60000 65536"/>
                  <a:gd name="T14" fmla="*/ 0 60000 65536"/>
                  <a:gd name="T15" fmla="*/ 0 w 300"/>
                  <a:gd name="T16" fmla="*/ 0 h 131"/>
                  <a:gd name="T17" fmla="*/ 300 w 300"/>
                  <a:gd name="T18" fmla="*/ 131 h 131"/>
                </a:gdLst>
                <a:ahLst/>
                <a:cxnLst>
                  <a:cxn ang="T10">
                    <a:pos x="T0" y="T1"/>
                  </a:cxn>
                  <a:cxn ang="T11">
                    <a:pos x="T2" y="T3"/>
                  </a:cxn>
                  <a:cxn ang="T12">
                    <a:pos x="T4" y="T5"/>
                  </a:cxn>
                  <a:cxn ang="T13">
                    <a:pos x="T6" y="T7"/>
                  </a:cxn>
                  <a:cxn ang="T14">
                    <a:pos x="T8" y="T9"/>
                  </a:cxn>
                </a:cxnLst>
                <a:rect l="T15" t="T16" r="T17" b="T18"/>
                <a:pathLst>
                  <a:path w="300" h="131">
                    <a:moveTo>
                      <a:pt x="5" y="0"/>
                    </a:moveTo>
                    <a:lnTo>
                      <a:pt x="0" y="4"/>
                    </a:lnTo>
                    <a:lnTo>
                      <a:pt x="295" y="131"/>
                    </a:lnTo>
                    <a:lnTo>
                      <a:pt x="300" y="126"/>
                    </a:lnTo>
                    <a:lnTo>
                      <a:pt x="5" y="0"/>
                    </a:lnTo>
                    <a:close/>
                  </a:path>
                </a:pathLst>
              </a:custGeom>
              <a:solidFill>
                <a:srgbClr val="C195DB"/>
              </a:solidFill>
              <a:ln w="9525">
                <a:noFill/>
                <a:round/>
                <a:headEnd/>
                <a:tailEnd/>
              </a:ln>
            </p:spPr>
            <p:txBody>
              <a:bodyPr/>
              <a:lstStyle/>
              <a:p>
                <a:endParaRPr lang="ru-RU"/>
              </a:p>
            </p:txBody>
          </p:sp>
          <p:sp>
            <p:nvSpPr>
              <p:cNvPr id="163315" name="Freeform 743"/>
              <p:cNvSpPr>
                <a:spLocks/>
              </p:cNvSpPr>
              <p:nvPr/>
            </p:nvSpPr>
            <p:spPr bwMode="auto">
              <a:xfrm>
                <a:off x="4001" y="2694"/>
                <a:ext cx="9" cy="5"/>
              </a:xfrm>
              <a:custGeom>
                <a:avLst/>
                <a:gdLst>
                  <a:gd name="T0" fmla="*/ 2 w 9"/>
                  <a:gd name="T1" fmla="*/ 2 h 5"/>
                  <a:gd name="T2" fmla="*/ 0 w 9"/>
                  <a:gd name="T3" fmla="*/ 5 h 5"/>
                  <a:gd name="T4" fmla="*/ 2 w 9"/>
                  <a:gd name="T5" fmla="*/ 5 h 5"/>
                  <a:gd name="T6" fmla="*/ 8 w 9"/>
                  <a:gd name="T7" fmla="*/ 0 h 5"/>
                  <a:gd name="T8" fmla="*/ 9 w 9"/>
                  <a:gd name="T9" fmla="*/ 3 h 5"/>
                  <a:gd name="T10" fmla="*/ 2 w 9"/>
                  <a:gd name="T11" fmla="*/ 2 h 5"/>
                  <a:gd name="T12" fmla="*/ 0 60000 65536"/>
                  <a:gd name="T13" fmla="*/ 0 60000 65536"/>
                  <a:gd name="T14" fmla="*/ 0 60000 65536"/>
                  <a:gd name="T15" fmla="*/ 0 60000 65536"/>
                  <a:gd name="T16" fmla="*/ 0 60000 65536"/>
                  <a:gd name="T17" fmla="*/ 0 60000 65536"/>
                  <a:gd name="T18" fmla="*/ 0 w 9"/>
                  <a:gd name="T19" fmla="*/ 0 h 5"/>
                  <a:gd name="T20" fmla="*/ 9 w 9"/>
                  <a:gd name="T21" fmla="*/ 5 h 5"/>
                </a:gdLst>
                <a:ahLst/>
                <a:cxnLst>
                  <a:cxn ang="T12">
                    <a:pos x="T0" y="T1"/>
                  </a:cxn>
                  <a:cxn ang="T13">
                    <a:pos x="T2" y="T3"/>
                  </a:cxn>
                  <a:cxn ang="T14">
                    <a:pos x="T4" y="T5"/>
                  </a:cxn>
                  <a:cxn ang="T15">
                    <a:pos x="T6" y="T7"/>
                  </a:cxn>
                  <a:cxn ang="T16">
                    <a:pos x="T8" y="T9"/>
                  </a:cxn>
                  <a:cxn ang="T17">
                    <a:pos x="T10" y="T11"/>
                  </a:cxn>
                </a:cxnLst>
                <a:rect l="T18" t="T19" r="T20" b="T21"/>
                <a:pathLst>
                  <a:path w="9" h="5">
                    <a:moveTo>
                      <a:pt x="2" y="2"/>
                    </a:moveTo>
                    <a:lnTo>
                      <a:pt x="0" y="5"/>
                    </a:lnTo>
                    <a:lnTo>
                      <a:pt x="2" y="5"/>
                    </a:lnTo>
                    <a:lnTo>
                      <a:pt x="8" y="0"/>
                    </a:lnTo>
                    <a:lnTo>
                      <a:pt x="9" y="3"/>
                    </a:lnTo>
                    <a:lnTo>
                      <a:pt x="2" y="2"/>
                    </a:lnTo>
                    <a:close/>
                  </a:path>
                </a:pathLst>
              </a:custGeom>
              <a:solidFill>
                <a:srgbClr val="C195DB"/>
              </a:solidFill>
              <a:ln w="9525">
                <a:noFill/>
                <a:round/>
                <a:headEnd/>
                <a:tailEnd/>
              </a:ln>
            </p:spPr>
            <p:txBody>
              <a:bodyPr/>
              <a:lstStyle/>
              <a:p>
                <a:endParaRPr lang="ru-RU"/>
              </a:p>
            </p:txBody>
          </p:sp>
          <p:sp>
            <p:nvSpPr>
              <p:cNvPr id="163316" name="Freeform 744"/>
              <p:cNvSpPr>
                <a:spLocks/>
              </p:cNvSpPr>
              <p:nvPr/>
            </p:nvSpPr>
            <p:spPr bwMode="auto">
              <a:xfrm>
                <a:off x="4296" y="2748"/>
                <a:ext cx="42" cy="76"/>
              </a:xfrm>
              <a:custGeom>
                <a:avLst/>
                <a:gdLst>
                  <a:gd name="T0" fmla="*/ 0 w 42"/>
                  <a:gd name="T1" fmla="*/ 73 h 76"/>
                  <a:gd name="T2" fmla="*/ 4 w 42"/>
                  <a:gd name="T3" fmla="*/ 76 h 76"/>
                  <a:gd name="T4" fmla="*/ 42 w 42"/>
                  <a:gd name="T5" fmla="*/ 4 h 76"/>
                  <a:gd name="T6" fmla="*/ 37 w 42"/>
                  <a:gd name="T7" fmla="*/ 0 h 76"/>
                  <a:gd name="T8" fmla="*/ 0 w 42"/>
                  <a:gd name="T9" fmla="*/ 73 h 76"/>
                  <a:gd name="T10" fmla="*/ 0 60000 65536"/>
                  <a:gd name="T11" fmla="*/ 0 60000 65536"/>
                  <a:gd name="T12" fmla="*/ 0 60000 65536"/>
                  <a:gd name="T13" fmla="*/ 0 60000 65536"/>
                  <a:gd name="T14" fmla="*/ 0 60000 65536"/>
                  <a:gd name="T15" fmla="*/ 0 w 42"/>
                  <a:gd name="T16" fmla="*/ 0 h 76"/>
                  <a:gd name="T17" fmla="*/ 42 w 42"/>
                  <a:gd name="T18" fmla="*/ 76 h 76"/>
                </a:gdLst>
                <a:ahLst/>
                <a:cxnLst>
                  <a:cxn ang="T10">
                    <a:pos x="T0" y="T1"/>
                  </a:cxn>
                  <a:cxn ang="T11">
                    <a:pos x="T2" y="T3"/>
                  </a:cxn>
                  <a:cxn ang="T12">
                    <a:pos x="T4" y="T5"/>
                  </a:cxn>
                  <a:cxn ang="T13">
                    <a:pos x="T6" y="T7"/>
                  </a:cxn>
                  <a:cxn ang="T14">
                    <a:pos x="T8" y="T9"/>
                  </a:cxn>
                </a:cxnLst>
                <a:rect l="T15" t="T16" r="T17" b="T18"/>
                <a:pathLst>
                  <a:path w="42" h="76">
                    <a:moveTo>
                      <a:pt x="0" y="73"/>
                    </a:moveTo>
                    <a:lnTo>
                      <a:pt x="4" y="76"/>
                    </a:lnTo>
                    <a:lnTo>
                      <a:pt x="42" y="4"/>
                    </a:lnTo>
                    <a:lnTo>
                      <a:pt x="37" y="0"/>
                    </a:lnTo>
                    <a:lnTo>
                      <a:pt x="0" y="73"/>
                    </a:lnTo>
                    <a:close/>
                  </a:path>
                </a:pathLst>
              </a:custGeom>
              <a:solidFill>
                <a:srgbClr val="C195DB"/>
              </a:solidFill>
              <a:ln w="9525">
                <a:noFill/>
                <a:round/>
                <a:headEnd/>
                <a:tailEnd/>
              </a:ln>
            </p:spPr>
            <p:txBody>
              <a:bodyPr/>
              <a:lstStyle/>
              <a:p>
                <a:endParaRPr lang="ru-RU"/>
              </a:p>
            </p:txBody>
          </p:sp>
          <p:sp>
            <p:nvSpPr>
              <p:cNvPr id="163317" name="Freeform 745"/>
              <p:cNvSpPr>
                <a:spLocks/>
              </p:cNvSpPr>
              <p:nvPr/>
            </p:nvSpPr>
            <p:spPr bwMode="auto">
              <a:xfrm>
                <a:off x="4296" y="2821"/>
                <a:ext cx="6" cy="5"/>
              </a:xfrm>
              <a:custGeom>
                <a:avLst/>
                <a:gdLst>
                  <a:gd name="T0" fmla="*/ 0 w 6"/>
                  <a:gd name="T1" fmla="*/ 4 h 5"/>
                  <a:gd name="T2" fmla="*/ 4 w 6"/>
                  <a:gd name="T3" fmla="*/ 5 h 5"/>
                  <a:gd name="T4" fmla="*/ 6 w 6"/>
                  <a:gd name="T5" fmla="*/ 4 h 5"/>
                  <a:gd name="T6" fmla="*/ 0 w 6"/>
                  <a:gd name="T7" fmla="*/ 1 h 5"/>
                  <a:gd name="T8" fmla="*/ 6 w 6"/>
                  <a:gd name="T9" fmla="*/ 0 h 5"/>
                  <a:gd name="T10" fmla="*/ 0 w 6"/>
                  <a:gd name="T11" fmla="*/ 4 h 5"/>
                  <a:gd name="T12" fmla="*/ 0 60000 65536"/>
                  <a:gd name="T13" fmla="*/ 0 60000 65536"/>
                  <a:gd name="T14" fmla="*/ 0 60000 65536"/>
                  <a:gd name="T15" fmla="*/ 0 60000 65536"/>
                  <a:gd name="T16" fmla="*/ 0 60000 65536"/>
                  <a:gd name="T17" fmla="*/ 0 60000 65536"/>
                  <a:gd name="T18" fmla="*/ 0 w 6"/>
                  <a:gd name="T19" fmla="*/ 0 h 5"/>
                  <a:gd name="T20" fmla="*/ 6 w 6"/>
                  <a:gd name="T21" fmla="*/ 5 h 5"/>
                </a:gdLst>
                <a:ahLst/>
                <a:cxnLst>
                  <a:cxn ang="T12">
                    <a:pos x="T0" y="T1"/>
                  </a:cxn>
                  <a:cxn ang="T13">
                    <a:pos x="T2" y="T3"/>
                  </a:cxn>
                  <a:cxn ang="T14">
                    <a:pos x="T4" y="T5"/>
                  </a:cxn>
                  <a:cxn ang="T15">
                    <a:pos x="T6" y="T7"/>
                  </a:cxn>
                  <a:cxn ang="T16">
                    <a:pos x="T8" y="T9"/>
                  </a:cxn>
                  <a:cxn ang="T17">
                    <a:pos x="T10" y="T11"/>
                  </a:cxn>
                </a:cxnLst>
                <a:rect l="T18" t="T19" r="T20" b="T21"/>
                <a:pathLst>
                  <a:path w="6" h="5">
                    <a:moveTo>
                      <a:pt x="0" y="4"/>
                    </a:moveTo>
                    <a:lnTo>
                      <a:pt x="4" y="5"/>
                    </a:lnTo>
                    <a:lnTo>
                      <a:pt x="6" y="4"/>
                    </a:lnTo>
                    <a:lnTo>
                      <a:pt x="0" y="1"/>
                    </a:lnTo>
                    <a:lnTo>
                      <a:pt x="6" y="0"/>
                    </a:lnTo>
                    <a:lnTo>
                      <a:pt x="0" y="4"/>
                    </a:lnTo>
                    <a:close/>
                  </a:path>
                </a:pathLst>
              </a:custGeom>
              <a:solidFill>
                <a:srgbClr val="C195DB"/>
              </a:solidFill>
              <a:ln w="9525">
                <a:noFill/>
                <a:round/>
                <a:headEnd/>
                <a:tailEnd/>
              </a:ln>
            </p:spPr>
            <p:txBody>
              <a:bodyPr/>
              <a:lstStyle/>
              <a:p>
                <a:endParaRPr lang="ru-RU"/>
              </a:p>
            </p:txBody>
          </p:sp>
          <p:sp>
            <p:nvSpPr>
              <p:cNvPr id="163318" name="Freeform 746"/>
              <p:cNvSpPr>
                <a:spLocks/>
              </p:cNvSpPr>
              <p:nvPr/>
            </p:nvSpPr>
            <p:spPr bwMode="auto">
              <a:xfrm>
                <a:off x="4030" y="2640"/>
                <a:ext cx="308" cy="113"/>
              </a:xfrm>
              <a:custGeom>
                <a:avLst/>
                <a:gdLst>
                  <a:gd name="T0" fmla="*/ 307 w 308"/>
                  <a:gd name="T1" fmla="*/ 113 h 113"/>
                  <a:gd name="T2" fmla="*/ 308 w 308"/>
                  <a:gd name="T3" fmla="*/ 106 h 113"/>
                  <a:gd name="T4" fmla="*/ 2 w 308"/>
                  <a:gd name="T5" fmla="*/ 0 h 113"/>
                  <a:gd name="T6" fmla="*/ 0 w 308"/>
                  <a:gd name="T7" fmla="*/ 6 h 113"/>
                  <a:gd name="T8" fmla="*/ 307 w 308"/>
                  <a:gd name="T9" fmla="*/ 113 h 113"/>
                  <a:gd name="T10" fmla="*/ 0 60000 65536"/>
                  <a:gd name="T11" fmla="*/ 0 60000 65536"/>
                  <a:gd name="T12" fmla="*/ 0 60000 65536"/>
                  <a:gd name="T13" fmla="*/ 0 60000 65536"/>
                  <a:gd name="T14" fmla="*/ 0 60000 65536"/>
                  <a:gd name="T15" fmla="*/ 0 w 308"/>
                  <a:gd name="T16" fmla="*/ 0 h 113"/>
                  <a:gd name="T17" fmla="*/ 308 w 308"/>
                  <a:gd name="T18" fmla="*/ 113 h 113"/>
                </a:gdLst>
                <a:ahLst/>
                <a:cxnLst>
                  <a:cxn ang="T10">
                    <a:pos x="T0" y="T1"/>
                  </a:cxn>
                  <a:cxn ang="T11">
                    <a:pos x="T2" y="T3"/>
                  </a:cxn>
                  <a:cxn ang="T12">
                    <a:pos x="T4" y="T5"/>
                  </a:cxn>
                  <a:cxn ang="T13">
                    <a:pos x="T6" y="T7"/>
                  </a:cxn>
                  <a:cxn ang="T14">
                    <a:pos x="T8" y="T9"/>
                  </a:cxn>
                </a:cxnLst>
                <a:rect l="T15" t="T16" r="T17" b="T18"/>
                <a:pathLst>
                  <a:path w="308" h="113">
                    <a:moveTo>
                      <a:pt x="307" y="113"/>
                    </a:moveTo>
                    <a:lnTo>
                      <a:pt x="308" y="106"/>
                    </a:lnTo>
                    <a:lnTo>
                      <a:pt x="2" y="0"/>
                    </a:lnTo>
                    <a:lnTo>
                      <a:pt x="0" y="6"/>
                    </a:lnTo>
                    <a:lnTo>
                      <a:pt x="307" y="113"/>
                    </a:lnTo>
                    <a:close/>
                  </a:path>
                </a:pathLst>
              </a:custGeom>
              <a:solidFill>
                <a:srgbClr val="C195DB"/>
              </a:solidFill>
              <a:ln w="9525">
                <a:noFill/>
                <a:round/>
                <a:headEnd/>
                <a:tailEnd/>
              </a:ln>
            </p:spPr>
            <p:txBody>
              <a:bodyPr/>
              <a:lstStyle/>
              <a:p>
                <a:endParaRPr lang="ru-RU"/>
              </a:p>
            </p:txBody>
          </p:sp>
          <p:sp>
            <p:nvSpPr>
              <p:cNvPr id="163319" name="Freeform 747"/>
              <p:cNvSpPr>
                <a:spLocks/>
              </p:cNvSpPr>
              <p:nvPr/>
            </p:nvSpPr>
            <p:spPr bwMode="auto">
              <a:xfrm>
                <a:off x="4330" y="2747"/>
                <a:ext cx="8" cy="6"/>
              </a:xfrm>
              <a:custGeom>
                <a:avLst/>
                <a:gdLst>
                  <a:gd name="T0" fmla="*/ 6 w 8"/>
                  <a:gd name="T1" fmla="*/ 5 h 6"/>
                  <a:gd name="T2" fmla="*/ 8 w 8"/>
                  <a:gd name="T3" fmla="*/ 0 h 6"/>
                  <a:gd name="T4" fmla="*/ 6 w 8"/>
                  <a:gd name="T5" fmla="*/ 0 h 6"/>
                  <a:gd name="T6" fmla="*/ 5 w 8"/>
                  <a:gd name="T7" fmla="*/ 6 h 6"/>
                  <a:gd name="T8" fmla="*/ 0 w 8"/>
                  <a:gd name="T9" fmla="*/ 1 h 6"/>
                  <a:gd name="T10" fmla="*/ 6 w 8"/>
                  <a:gd name="T11" fmla="*/ 5 h 6"/>
                  <a:gd name="T12" fmla="*/ 0 60000 65536"/>
                  <a:gd name="T13" fmla="*/ 0 60000 65536"/>
                  <a:gd name="T14" fmla="*/ 0 60000 65536"/>
                  <a:gd name="T15" fmla="*/ 0 60000 65536"/>
                  <a:gd name="T16" fmla="*/ 0 60000 65536"/>
                  <a:gd name="T17" fmla="*/ 0 60000 65536"/>
                  <a:gd name="T18" fmla="*/ 0 w 8"/>
                  <a:gd name="T19" fmla="*/ 0 h 6"/>
                  <a:gd name="T20" fmla="*/ 8 w 8"/>
                  <a:gd name="T21" fmla="*/ 6 h 6"/>
                </a:gdLst>
                <a:ahLst/>
                <a:cxnLst>
                  <a:cxn ang="T12">
                    <a:pos x="T0" y="T1"/>
                  </a:cxn>
                  <a:cxn ang="T13">
                    <a:pos x="T2" y="T3"/>
                  </a:cxn>
                  <a:cxn ang="T14">
                    <a:pos x="T4" y="T5"/>
                  </a:cxn>
                  <a:cxn ang="T15">
                    <a:pos x="T6" y="T7"/>
                  </a:cxn>
                  <a:cxn ang="T16">
                    <a:pos x="T8" y="T9"/>
                  </a:cxn>
                  <a:cxn ang="T17">
                    <a:pos x="T10" y="T11"/>
                  </a:cxn>
                </a:cxnLst>
                <a:rect l="T18" t="T19" r="T20" b="T21"/>
                <a:pathLst>
                  <a:path w="8" h="6">
                    <a:moveTo>
                      <a:pt x="6" y="5"/>
                    </a:moveTo>
                    <a:lnTo>
                      <a:pt x="8" y="0"/>
                    </a:lnTo>
                    <a:lnTo>
                      <a:pt x="6" y="0"/>
                    </a:lnTo>
                    <a:lnTo>
                      <a:pt x="5" y="6"/>
                    </a:lnTo>
                    <a:lnTo>
                      <a:pt x="0" y="1"/>
                    </a:lnTo>
                    <a:lnTo>
                      <a:pt x="6" y="5"/>
                    </a:lnTo>
                    <a:close/>
                  </a:path>
                </a:pathLst>
              </a:custGeom>
              <a:solidFill>
                <a:srgbClr val="C195DB"/>
              </a:solidFill>
              <a:ln w="9525">
                <a:noFill/>
                <a:round/>
                <a:headEnd/>
                <a:tailEnd/>
              </a:ln>
            </p:spPr>
            <p:txBody>
              <a:bodyPr/>
              <a:lstStyle/>
              <a:p>
                <a:endParaRPr lang="ru-RU"/>
              </a:p>
            </p:txBody>
          </p:sp>
          <p:sp>
            <p:nvSpPr>
              <p:cNvPr id="163320" name="Freeform 748"/>
              <p:cNvSpPr>
                <a:spLocks/>
              </p:cNvSpPr>
              <p:nvPr/>
            </p:nvSpPr>
            <p:spPr bwMode="auto">
              <a:xfrm>
                <a:off x="4024" y="2642"/>
                <a:ext cx="8" cy="7"/>
              </a:xfrm>
              <a:custGeom>
                <a:avLst/>
                <a:gdLst>
                  <a:gd name="T0" fmla="*/ 6 w 8"/>
                  <a:gd name="T1" fmla="*/ 1 h 7"/>
                  <a:gd name="T2" fmla="*/ 3 w 8"/>
                  <a:gd name="T3" fmla="*/ 0 h 7"/>
                  <a:gd name="T4" fmla="*/ 0 w 8"/>
                  <a:gd name="T5" fmla="*/ 3 h 7"/>
                  <a:gd name="T6" fmla="*/ 8 w 8"/>
                  <a:gd name="T7" fmla="*/ 4 h 7"/>
                  <a:gd name="T8" fmla="*/ 4 w 8"/>
                  <a:gd name="T9" fmla="*/ 7 h 7"/>
                  <a:gd name="T10" fmla="*/ 6 w 8"/>
                  <a:gd name="T11" fmla="*/ 1 h 7"/>
                  <a:gd name="T12" fmla="*/ 0 60000 65536"/>
                  <a:gd name="T13" fmla="*/ 0 60000 65536"/>
                  <a:gd name="T14" fmla="*/ 0 60000 65536"/>
                  <a:gd name="T15" fmla="*/ 0 60000 65536"/>
                  <a:gd name="T16" fmla="*/ 0 60000 65536"/>
                  <a:gd name="T17" fmla="*/ 0 60000 65536"/>
                  <a:gd name="T18" fmla="*/ 0 w 8"/>
                  <a:gd name="T19" fmla="*/ 0 h 7"/>
                  <a:gd name="T20" fmla="*/ 8 w 8"/>
                  <a:gd name="T21" fmla="*/ 7 h 7"/>
                </a:gdLst>
                <a:ahLst/>
                <a:cxnLst>
                  <a:cxn ang="T12">
                    <a:pos x="T0" y="T1"/>
                  </a:cxn>
                  <a:cxn ang="T13">
                    <a:pos x="T2" y="T3"/>
                  </a:cxn>
                  <a:cxn ang="T14">
                    <a:pos x="T4" y="T5"/>
                  </a:cxn>
                  <a:cxn ang="T15">
                    <a:pos x="T6" y="T7"/>
                  </a:cxn>
                  <a:cxn ang="T16">
                    <a:pos x="T8" y="T9"/>
                  </a:cxn>
                  <a:cxn ang="T17">
                    <a:pos x="T10" y="T11"/>
                  </a:cxn>
                </a:cxnLst>
                <a:rect l="T18" t="T19" r="T20" b="T21"/>
                <a:pathLst>
                  <a:path w="8" h="7">
                    <a:moveTo>
                      <a:pt x="6" y="1"/>
                    </a:moveTo>
                    <a:lnTo>
                      <a:pt x="3" y="0"/>
                    </a:lnTo>
                    <a:lnTo>
                      <a:pt x="0" y="3"/>
                    </a:lnTo>
                    <a:lnTo>
                      <a:pt x="8" y="4"/>
                    </a:lnTo>
                    <a:lnTo>
                      <a:pt x="4" y="7"/>
                    </a:lnTo>
                    <a:lnTo>
                      <a:pt x="6" y="1"/>
                    </a:lnTo>
                    <a:close/>
                  </a:path>
                </a:pathLst>
              </a:custGeom>
              <a:solidFill>
                <a:srgbClr val="C195DB"/>
              </a:solidFill>
              <a:ln w="9525">
                <a:noFill/>
                <a:round/>
                <a:headEnd/>
                <a:tailEnd/>
              </a:ln>
            </p:spPr>
            <p:txBody>
              <a:bodyPr/>
              <a:lstStyle/>
              <a:p>
                <a:endParaRPr lang="ru-RU"/>
              </a:p>
            </p:txBody>
          </p:sp>
          <p:sp>
            <p:nvSpPr>
              <p:cNvPr id="163321" name="Freeform 749"/>
              <p:cNvSpPr>
                <a:spLocks/>
              </p:cNvSpPr>
              <p:nvPr/>
            </p:nvSpPr>
            <p:spPr bwMode="auto">
              <a:xfrm>
                <a:off x="4286" y="2745"/>
                <a:ext cx="49" cy="29"/>
              </a:xfrm>
              <a:custGeom>
                <a:avLst/>
                <a:gdLst>
                  <a:gd name="T0" fmla="*/ 49 w 49"/>
                  <a:gd name="T1" fmla="*/ 8 h 29"/>
                  <a:gd name="T2" fmla="*/ 47 w 49"/>
                  <a:gd name="T3" fmla="*/ 0 h 29"/>
                  <a:gd name="T4" fmla="*/ 0 w 49"/>
                  <a:gd name="T5" fmla="*/ 20 h 29"/>
                  <a:gd name="T6" fmla="*/ 1 w 49"/>
                  <a:gd name="T7" fmla="*/ 29 h 29"/>
                  <a:gd name="T8" fmla="*/ 49 w 49"/>
                  <a:gd name="T9" fmla="*/ 8 h 29"/>
                  <a:gd name="T10" fmla="*/ 0 60000 65536"/>
                  <a:gd name="T11" fmla="*/ 0 60000 65536"/>
                  <a:gd name="T12" fmla="*/ 0 60000 65536"/>
                  <a:gd name="T13" fmla="*/ 0 60000 65536"/>
                  <a:gd name="T14" fmla="*/ 0 60000 65536"/>
                  <a:gd name="T15" fmla="*/ 0 w 49"/>
                  <a:gd name="T16" fmla="*/ 0 h 29"/>
                  <a:gd name="T17" fmla="*/ 49 w 49"/>
                  <a:gd name="T18" fmla="*/ 29 h 29"/>
                </a:gdLst>
                <a:ahLst/>
                <a:cxnLst>
                  <a:cxn ang="T10">
                    <a:pos x="T0" y="T1"/>
                  </a:cxn>
                  <a:cxn ang="T11">
                    <a:pos x="T2" y="T3"/>
                  </a:cxn>
                  <a:cxn ang="T12">
                    <a:pos x="T4" y="T5"/>
                  </a:cxn>
                  <a:cxn ang="T13">
                    <a:pos x="T6" y="T7"/>
                  </a:cxn>
                  <a:cxn ang="T14">
                    <a:pos x="T8" y="T9"/>
                  </a:cxn>
                </a:cxnLst>
                <a:rect l="T15" t="T16" r="T17" b="T18"/>
                <a:pathLst>
                  <a:path w="49" h="29">
                    <a:moveTo>
                      <a:pt x="49" y="8"/>
                    </a:moveTo>
                    <a:lnTo>
                      <a:pt x="47" y="0"/>
                    </a:lnTo>
                    <a:lnTo>
                      <a:pt x="0" y="20"/>
                    </a:lnTo>
                    <a:lnTo>
                      <a:pt x="1" y="29"/>
                    </a:lnTo>
                    <a:lnTo>
                      <a:pt x="49" y="8"/>
                    </a:lnTo>
                    <a:close/>
                  </a:path>
                </a:pathLst>
              </a:custGeom>
              <a:solidFill>
                <a:srgbClr val="C195DB"/>
              </a:solidFill>
              <a:ln w="9525">
                <a:noFill/>
                <a:round/>
                <a:headEnd/>
                <a:tailEnd/>
              </a:ln>
            </p:spPr>
            <p:txBody>
              <a:bodyPr/>
              <a:lstStyle/>
              <a:p>
                <a:endParaRPr lang="ru-RU"/>
              </a:p>
            </p:txBody>
          </p:sp>
          <p:sp>
            <p:nvSpPr>
              <p:cNvPr id="163322" name="Freeform 750"/>
              <p:cNvSpPr>
                <a:spLocks/>
              </p:cNvSpPr>
              <p:nvPr/>
            </p:nvSpPr>
            <p:spPr bwMode="auto">
              <a:xfrm>
                <a:off x="4284" y="2770"/>
                <a:ext cx="18" cy="51"/>
              </a:xfrm>
              <a:custGeom>
                <a:avLst/>
                <a:gdLst>
                  <a:gd name="T0" fmla="*/ 8 w 18"/>
                  <a:gd name="T1" fmla="*/ 0 h 51"/>
                  <a:gd name="T2" fmla="*/ 0 w 18"/>
                  <a:gd name="T3" fmla="*/ 0 h 51"/>
                  <a:gd name="T4" fmla="*/ 10 w 18"/>
                  <a:gd name="T5" fmla="*/ 51 h 51"/>
                  <a:gd name="T6" fmla="*/ 18 w 18"/>
                  <a:gd name="T7" fmla="*/ 51 h 51"/>
                  <a:gd name="T8" fmla="*/ 8 w 18"/>
                  <a:gd name="T9" fmla="*/ 0 h 51"/>
                  <a:gd name="T10" fmla="*/ 0 60000 65536"/>
                  <a:gd name="T11" fmla="*/ 0 60000 65536"/>
                  <a:gd name="T12" fmla="*/ 0 60000 65536"/>
                  <a:gd name="T13" fmla="*/ 0 60000 65536"/>
                  <a:gd name="T14" fmla="*/ 0 60000 65536"/>
                  <a:gd name="T15" fmla="*/ 0 w 18"/>
                  <a:gd name="T16" fmla="*/ 0 h 51"/>
                  <a:gd name="T17" fmla="*/ 18 w 18"/>
                  <a:gd name="T18" fmla="*/ 51 h 51"/>
                </a:gdLst>
                <a:ahLst/>
                <a:cxnLst>
                  <a:cxn ang="T10">
                    <a:pos x="T0" y="T1"/>
                  </a:cxn>
                  <a:cxn ang="T11">
                    <a:pos x="T2" y="T3"/>
                  </a:cxn>
                  <a:cxn ang="T12">
                    <a:pos x="T4" y="T5"/>
                  </a:cxn>
                  <a:cxn ang="T13">
                    <a:pos x="T6" y="T7"/>
                  </a:cxn>
                  <a:cxn ang="T14">
                    <a:pos x="T8" y="T9"/>
                  </a:cxn>
                </a:cxnLst>
                <a:rect l="T15" t="T16" r="T17" b="T18"/>
                <a:pathLst>
                  <a:path w="18" h="51">
                    <a:moveTo>
                      <a:pt x="8" y="0"/>
                    </a:moveTo>
                    <a:lnTo>
                      <a:pt x="0" y="0"/>
                    </a:lnTo>
                    <a:lnTo>
                      <a:pt x="10" y="51"/>
                    </a:lnTo>
                    <a:lnTo>
                      <a:pt x="18" y="51"/>
                    </a:lnTo>
                    <a:lnTo>
                      <a:pt x="8" y="0"/>
                    </a:lnTo>
                    <a:close/>
                  </a:path>
                </a:pathLst>
              </a:custGeom>
              <a:solidFill>
                <a:srgbClr val="C195DB"/>
              </a:solidFill>
              <a:ln w="9525">
                <a:noFill/>
                <a:round/>
                <a:headEnd/>
                <a:tailEnd/>
              </a:ln>
            </p:spPr>
            <p:txBody>
              <a:bodyPr/>
              <a:lstStyle/>
              <a:p>
                <a:endParaRPr lang="ru-RU"/>
              </a:p>
            </p:txBody>
          </p:sp>
          <p:sp>
            <p:nvSpPr>
              <p:cNvPr id="163323" name="Freeform 751"/>
              <p:cNvSpPr>
                <a:spLocks/>
              </p:cNvSpPr>
              <p:nvPr/>
            </p:nvSpPr>
            <p:spPr bwMode="auto">
              <a:xfrm>
                <a:off x="4284" y="2765"/>
                <a:ext cx="9" cy="9"/>
              </a:xfrm>
              <a:custGeom>
                <a:avLst/>
                <a:gdLst>
                  <a:gd name="T0" fmla="*/ 3 w 9"/>
                  <a:gd name="T1" fmla="*/ 0 h 9"/>
                  <a:gd name="T2" fmla="*/ 0 w 9"/>
                  <a:gd name="T3" fmla="*/ 2 h 9"/>
                  <a:gd name="T4" fmla="*/ 0 w 9"/>
                  <a:gd name="T5" fmla="*/ 5 h 9"/>
                  <a:gd name="T6" fmla="*/ 9 w 9"/>
                  <a:gd name="T7" fmla="*/ 5 h 9"/>
                  <a:gd name="T8" fmla="*/ 5 w 9"/>
                  <a:gd name="T9" fmla="*/ 9 h 9"/>
                  <a:gd name="T10" fmla="*/ 3 w 9"/>
                  <a:gd name="T11" fmla="*/ 0 h 9"/>
                  <a:gd name="T12" fmla="*/ 0 60000 65536"/>
                  <a:gd name="T13" fmla="*/ 0 60000 65536"/>
                  <a:gd name="T14" fmla="*/ 0 60000 65536"/>
                  <a:gd name="T15" fmla="*/ 0 60000 65536"/>
                  <a:gd name="T16" fmla="*/ 0 60000 65536"/>
                  <a:gd name="T17" fmla="*/ 0 60000 65536"/>
                  <a:gd name="T18" fmla="*/ 0 w 9"/>
                  <a:gd name="T19" fmla="*/ 0 h 9"/>
                  <a:gd name="T20" fmla="*/ 9 w 9"/>
                  <a:gd name="T21" fmla="*/ 9 h 9"/>
                </a:gdLst>
                <a:ahLst/>
                <a:cxnLst>
                  <a:cxn ang="T12">
                    <a:pos x="T0" y="T1"/>
                  </a:cxn>
                  <a:cxn ang="T13">
                    <a:pos x="T2" y="T3"/>
                  </a:cxn>
                  <a:cxn ang="T14">
                    <a:pos x="T4" y="T5"/>
                  </a:cxn>
                  <a:cxn ang="T15">
                    <a:pos x="T6" y="T7"/>
                  </a:cxn>
                  <a:cxn ang="T16">
                    <a:pos x="T8" y="T9"/>
                  </a:cxn>
                  <a:cxn ang="T17">
                    <a:pos x="T10" y="T11"/>
                  </a:cxn>
                </a:cxnLst>
                <a:rect l="T18" t="T19" r="T20" b="T21"/>
                <a:pathLst>
                  <a:path w="9" h="9">
                    <a:moveTo>
                      <a:pt x="3" y="0"/>
                    </a:moveTo>
                    <a:lnTo>
                      <a:pt x="0" y="2"/>
                    </a:lnTo>
                    <a:lnTo>
                      <a:pt x="0" y="5"/>
                    </a:lnTo>
                    <a:lnTo>
                      <a:pt x="9" y="5"/>
                    </a:lnTo>
                    <a:lnTo>
                      <a:pt x="5" y="9"/>
                    </a:lnTo>
                    <a:lnTo>
                      <a:pt x="3" y="0"/>
                    </a:lnTo>
                    <a:close/>
                  </a:path>
                </a:pathLst>
              </a:custGeom>
              <a:solidFill>
                <a:srgbClr val="C195DB"/>
              </a:solidFill>
              <a:ln w="9525">
                <a:noFill/>
                <a:round/>
                <a:headEnd/>
                <a:tailEnd/>
              </a:ln>
            </p:spPr>
            <p:txBody>
              <a:bodyPr/>
              <a:lstStyle/>
              <a:p>
                <a:endParaRPr lang="ru-RU"/>
              </a:p>
            </p:txBody>
          </p:sp>
          <p:sp>
            <p:nvSpPr>
              <p:cNvPr id="163324" name="Freeform 752"/>
              <p:cNvSpPr>
                <a:spLocks/>
              </p:cNvSpPr>
              <p:nvPr/>
            </p:nvSpPr>
            <p:spPr bwMode="auto">
              <a:xfrm>
                <a:off x="3765" y="2784"/>
                <a:ext cx="289" cy="195"/>
              </a:xfrm>
              <a:custGeom>
                <a:avLst/>
                <a:gdLst>
                  <a:gd name="T0" fmla="*/ 22 w 289"/>
                  <a:gd name="T1" fmla="*/ 0 h 195"/>
                  <a:gd name="T2" fmla="*/ 269 w 289"/>
                  <a:gd name="T3" fmla="*/ 130 h 195"/>
                  <a:gd name="T4" fmla="*/ 289 w 289"/>
                  <a:gd name="T5" fmla="*/ 195 h 195"/>
                  <a:gd name="T6" fmla="*/ 207 w 289"/>
                  <a:gd name="T7" fmla="*/ 193 h 195"/>
                  <a:gd name="T8" fmla="*/ 0 w 289"/>
                  <a:gd name="T9" fmla="*/ 25 h 195"/>
                  <a:gd name="T10" fmla="*/ 22 w 289"/>
                  <a:gd name="T11" fmla="*/ 0 h 195"/>
                  <a:gd name="T12" fmla="*/ 0 60000 65536"/>
                  <a:gd name="T13" fmla="*/ 0 60000 65536"/>
                  <a:gd name="T14" fmla="*/ 0 60000 65536"/>
                  <a:gd name="T15" fmla="*/ 0 60000 65536"/>
                  <a:gd name="T16" fmla="*/ 0 60000 65536"/>
                  <a:gd name="T17" fmla="*/ 0 60000 65536"/>
                  <a:gd name="T18" fmla="*/ 0 w 289"/>
                  <a:gd name="T19" fmla="*/ 0 h 195"/>
                  <a:gd name="T20" fmla="*/ 289 w 289"/>
                  <a:gd name="T21" fmla="*/ 195 h 195"/>
                </a:gdLst>
                <a:ahLst/>
                <a:cxnLst>
                  <a:cxn ang="T12">
                    <a:pos x="T0" y="T1"/>
                  </a:cxn>
                  <a:cxn ang="T13">
                    <a:pos x="T2" y="T3"/>
                  </a:cxn>
                  <a:cxn ang="T14">
                    <a:pos x="T4" y="T5"/>
                  </a:cxn>
                  <a:cxn ang="T15">
                    <a:pos x="T6" y="T7"/>
                  </a:cxn>
                  <a:cxn ang="T16">
                    <a:pos x="T8" y="T9"/>
                  </a:cxn>
                  <a:cxn ang="T17">
                    <a:pos x="T10" y="T11"/>
                  </a:cxn>
                </a:cxnLst>
                <a:rect l="T18" t="T19" r="T20" b="T21"/>
                <a:pathLst>
                  <a:path w="289" h="195">
                    <a:moveTo>
                      <a:pt x="22" y="0"/>
                    </a:moveTo>
                    <a:lnTo>
                      <a:pt x="269" y="130"/>
                    </a:lnTo>
                    <a:lnTo>
                      <a:pt x="289" y="195"/>
                    </a:lnTo>
                    <a:lnTo>
                      <a:pt x="207" y="193"/>
                    </a:lnTo>
                    <a:lnTo>
                      <a:pt x="0" y="25"/>
                    </a:lnTo>
                    <a:lnTo>
                      <a:pt x="22" y="0"/>
                    </a:lnTo>
                    <a:close/>
                  </a:path>
                </a:pathLst>
              </a:custGeom>
              <a:solidFill>
                <a:srgbClr val="844CD6"/>
              </a:solidFill>
              <a:ln w="9525">
                <a:noFill/>
                <a:round/>
                <a:headEnd/>
                <a:tailEnd/>
              </a:ln>
            </p:spPr>
            <p:txBody>
              <a:bodyPr/>
              <a:lstStyle/>
              <a:p>
                <a:endParaRPr lang="ru-RU"/>
              </a:p>
            </p:txBody>
          </p:sp>
          <p:sp>
            <p:nvSpPr>
              <p:cNvPr id="163325" name="Freeform 753"/>
              <p:cNvSpPr>
                <a:spLocks/>
              </p:cNvSpPr>
              <p:nvPr/>
            </p:nvSpPr>
            <p:spPr bwMode="auto">
              <a:xfrm>
                <a:off x="3784" y="2782"/>
                <a:ext cx="251" cy="133"/>
              </a:xfrm>
              <a:custGeom>
                <a:avLst/>
                <a:gdLst>
                  <a:gd name="T0" fmla="*/ 4 w 251"/>
                  <a:gd name="T1" fmla="*/ 0 h 133"/>
                  <a:gd name="T2" fmla="*/ 0 w 251"/>
                  <a:gd name="T3" fmla="*/ 5 h 133"/>
                  <a:gd name="T4" fmla="*/ 246 w 251"/>
                  <a:gd name="T5" fmla="*/ 133 h 133"/>
                  <a:gd name="T6" fmla="*/ 251 w 251"/>
                  <a:gd name="T7" fmla="*/ 128 h 133"/>
                  <a:gd name="T8" fmla="*/ 4 w 251"/>
                  <a:gd name="T9" fmla="*/ 0 h 133"/>
                  <a:gd name="T10" fmla="*/ 0 60000 65536"/>
                  <a:gd name="T11" fmla="*/ 0 60000 65536"/>
                  <a:gd name="T12" fmla="*/ 0 60000 65536"/>
                  <a:gd name="T13" fmla="*/ 0 60000 65536"/>
                  <a:gd name="T14" fmla="*/ 0 60000 65536"/>
                  <a:gd name="T15" fmla="*/ 0 w 251"/>
                  <a:gd name="T16" fmla="*/ 0 h 133"/>
                  <a:gd name="T17" fmla="*/ 251 w 251"/>
                  <a:gd name="T18" fmla="*/ 133 h 133"/>
                </a:gdLst>
                <a:ahLst/>
                <a:cxnLst>
                  <a:cxn ang="T10">
                    <a:pos x="T0" y="T1"/>
                  </a:cxn>
                  <a:cxn ang="T11">
                    <a:pos x="T2" y="T3"/>
                  </a:cxn>
                  <a:cxn ang="T12">
                    <a:pos x="T4" y="T5"/>
                  </a:cxn>
                  <a:cxn ang="T13">
                    <a:pos x="T6" y="T7"/>
                  </a:cxn>
                  <a:cxn ang="T14">
                    <a:pos x="T8" y="T9"/>
                  </a:cxn>
                </a:cxnLst>
                <a:rect l="T15" t="T16" r="T17" b="T18"/>
                <a:pathLst>
                  <a:path w="251" h="133">
                    <a:moveTo>
                      <a:pt x="4" y="0"/>
                    </a:moveTo>
                    <a:lnTo>
                      <a:pt x="0" y="5"/>
                    </a:lnTo>
                    <a:lnTo>
                      <a:pt x="246" y="133"/>
                    </a:lnTo>
                    <a:lnTo>
                      <a:pt x="251" y="128"/>
                    </a:lnTo>
                    <a:lnTo>
                      <a:pt x="4" y="0"/>
                    </a:lnTo>
                    <a:close/>
                  </a:path>
                </a:pathLst>
              </a:custGeom>
              <a:solidFill>
                <a:srgbClr val="C195DB"/>
              </a:solidFill>
              <a:ln w="9525">
                <a:noFill/>
                <a:round/>
                <a:headEnd/>
                <a:tailEnd/>
              </a:ln>
            </p:spPr>
            <p:txBody>
              <a:bodyPr/>
              <a:lstStyle/>
              <a:p>
                <a:endParaRPr lang="ru-RU"/>
              </a:p>
            </p:txBody>
          </p:sp>
          <p:sp>
            <p:nvSpPr>
              <p:cNvPr id="163326" name="Freeform 754"/>
              <p:cNvSpPr>
                <a:spLocks/>
              </p:cNvSpPr>
              <p:nvPr/>
            </p:nvSpPr>
            <p:spPr bwMode="auto">
              <a:xfrm>
                <a:off x="4030" y="2914"/>
                <a:ext cx="26" cy="67"/>
              </a:xfrm>
              <a:custGeom>
                <a:avLst/>
                <a:gdLst>
                  <a:gd name="T0" fmla="*/ 7 w 26"/>
                  <a:gd name="T1" fmla="*/ 0 h 67"/>
                  <a:gd name="T2" fmla="*/ 0 w 26"/>
                  <a:gd name="T3" fmla="*/ 2 h 67"/>
                  <a:gd name="T4" fmla="*/ 19 w 26"/>
                  <a:gd name="T5" fmla="*/ 67 h 67"/>
                  <a:gd name="T6" fmla="*/ 26 w 26"/>
                  <a:gd name="T7" fmla="*/ 66 h 67"/>
                  <a:gd name="T8" fmla="*/ 7 w 26"/>
                  <a:gd name="T9" fmla="*/ 0 h 67"/>
                  <a:gd name="T10" fmla="*/ 0 60000 65536"/>
                  <a:gd name="T11" fmla="*/ 0 60000 65536"/>
                  <a:gd name="T12" fmla="*/ 0 60000 65536"/>
                  <a:gd name="T13" fmla="*/ 0 60000 65536"/>
                  <a:gd name="T14" fmla="*/ 0 60000 65536"/>
                  <a:gd name="T15" fmla="*/ 0 w 26"/>
                  <a:gd name="T16" fmla="*/ 0 h 67"/>
                  <a:gd name="T17" fmla="*/ 26 w 26"/>
                  <a:gd name="T18" fmla="*/ 67 h 67"/>
                </a:gdLst>
                <a:ahLst/>
                <a:cxnLst>
                  <a:cxn ang="T10">
                    <a:pos x="T0" y="T1"/>
                  </a:cxn>
                  <a:cxn ang="T11">
                    <a:pos x="T2" y="T3"/>
                  </a:cxn>
                  <a:cxn ang="T12">
                    <a:pos x="T4" y="T5"/>
                  </a:cxn>
                  <a:cxn ang="T13">
                    <a:pos x="T6" y="T7"/>
                  </a:cxn>
                  <a:cxn ang="T14">
                    <a:pos x="T8" y="T9"/>
                  </a:cxn>
                </a:cxnLst>
                <a:rect l="T15" t="T16" r="T17" b="T18"/>
                <a:pathLst>
                  <a:path w="26" h="67">
                    <a:moveTo>
                      <a:pt x="7" y="0"/>
                    </a:moveTo>
                    <a:lnTo>
                      <a:pt x="0" y="2"/>
                    </a:lnTo>
                    <a:lnTo>
                      <a:pt x="19" y="67"/>
                    </a:lnTo>
                    <a:lnTo>
                      <a:pt x="26" y="66"/>
                    </a:lnTo>
                    <a:lnTo>
                      <a:pt x="7" y="0"/>
                    </a:lnTo>
                    <a:close/>
                  </a:path>
                </a:pathLst>
              </a:custGeom>
              <a:solidFill>
                <a:srgbClr val="C195DB"/>
              </a:solidFill>
              <a:ln w="9525">
                <a:noFill/>
                <a:round/>
                <a:headEnd/>
                <a:tailEnd/>
              </a:ln>
            </p:spPr>
            <p:txBody>
              <a:bodyPr/>
              <a:lstStyle/>
              <a:p>
                <a:endParaRPr lang="ru-RU"/>
              </a:p>
            </p:txBody>
          </p:sp>
          <p:sp>
            <p:nvSpPr>
              <p:cNvPr id="163327" name="Freeform 755"/>
              <p:cNvSpPr>
                <a:spLocks/>
              </p:cNvSpPr>
              <p:nvPr/>
            </p:nvSpPr>
            <p:spPr bwMode="auto">
              <a:xfrm>
                <a:off x="4030" y="2910"/>
                <a:ext cx="5" cy="5"/>
              </a:xfrm>
              <a:custGeom>
                <a:avLst/>
                <a:gdLst>
                  <a:gd name="T0" fmla="*/ 4 w 5"/>
                  <a:gd name="T1" fmla="*/ 0 h 5"/>
                  <a:gd name="T2" fmla="*/ 5 w 5"/>
                  <a:gd name="T3" fmla="*/ 4 h 5"/>
                  <a:gd name="T4" fmla="*/ 0 w 5"/>
                  <a:gd name="T5" fmla="*/ 5 h 5"/>
                  <a:gd name="T6" fmla="*/ 4 w 5"/>
                  <a:gd name="T7" fmla="*/ 0 h 5"/>
                  <a:gd name="T8" fmla="*/ 0 60000 65536"/>
                  <a:gd name="T9" fmla="*/ 0 60000 65536"/>
                  <a:gd name="T10" fmla="*/ 0 60000 65536"/>
                  <a:gd name="T11" fmla="*/ 0 60000 65536"/>
                  <a:gd name="T12" fmla="*/ 0 w 5"/>
                  <a:gd name="T13" fmla="*/ 0 h 5"/>
                  <a:gd name="T14" fmla="*/ 5 w 5"/>
                  <a:gd name="T15" fmla="*/ 5 h 5"/>
                </a:gdLst>
                <a:ahLst/>
                <a:cxnLst>
                  <a:cxn ang="T8">
                    <a:pos x="T0" y="T1"/>
                  </a:cxn>
                  <a:cxn ang="T9">
                    <a:pos x="T2" y="T3"/>
                  </a:cxn>
                  <a:cxn ang="T10">
                    <a:pos x="T4" y="T5"/>
                  </a:cxn>
                  <a:cxn ang="T11">
                    <a:pos x="T6" y="T7"/>
                  </a:cxn>
                </a:cxnLst>
                <a:rect l="T12" t="T13" r="T14" b="T15"/>
                <a:pathLst>
                  <a:path w="5" h="5">
                    <a:moveTo>
                      <a:pt x="4" y="0"/>
                    </a:moveTo>
                    <a:lnTo>
                      <a:pt x="5" y="4"/>
                    </a:lnTo>
                    <a:lnTo>
                      <a:pt x="0" y="5"/>
                    </a:lnTo>
                    <a:lnTo>
                      <a:pt x="4" y="0"/>
                    </a:lnTo>
                    <a:close/>
                  </a:path>
                </a:pathLst>
              </a:custGeom>
              <a:solidFill>
                <a:srgbClr val="C195DB"/>
              </a:solidFill>
              <a:ln w="9525">
                <a:noFill/>
                <a:round/>
                <a:headEnd/>
                <a:tailEnd/>
              </a:ln>
            </p:spPr>
            <p:txBody>
              <a:bodyPr/>
              <a:lstStyle/>
              <a:p>
                <a:endParaRPr lang="ru-RU"/>
              </a:p>
            </p:txBody>
          </p:sp>
          <p:sp>
            <p:nvSpPr>
              <p:cNvPr id="163328" name="Freeform 756"/>
              <p:cNvSpPr>
                <a:spLocks/>
              </p:cNvSpPr>
              <p:nvPr/>
            </p:nvSpPr>
            <p:spPr bwMode="auto">
              <a:xfrm>
                <a:off x="3974" y="2973"/>
                <a:ext cx="80" cy="8"/>
              </a:xfrm>
              <a:custGeom>
                <a:avLst/>
                <a:gdLst>
                  <a:gd name="T0" fmla="*/ 80 w 80"/>
                  <a:gd name="T1" fmla="*/ 8 h 8"/>
                  <a:gd name="T2" fmla="*/ 80 w 80"/>
                  <a:gd name="T3" fmla="*/ 3 h 8"/>
                  <a:gd name="T4" fmla="*/ 0 w 80"/>
                  <a:gd name="T5" fmla="*/ 0 h 8"/>
                  <a:gd name="T6" fmla="*/ 0 w 80"/>
                  <a:gd name="T7" fmla="*/ 5 h 8"/>
                  <a:gd name="T8" fmla="*/ 80 w 80"/>
                  <a:gd name="T9" fmla="*/ 8 h 8"/>
                  <a:gd name="T10" fmla="*/ 0 60000 65536"/>
                  <a:gd name="T11" fmla="*/ 0 60000 65536"/>
                  <a:gd name="T12" fmla="*/ 0 60000 65536"/>
                  <a:gd name="T13" fmla="*/ 0 60000 65536"/>
                  <a:gd name="T14" fmla="*/ 0 60000 65536"/>
                  <a:gd name="T15" fmla="*/ 0 w 80"/>
                  <a:gd name="T16" fmla="*/ 0 h 8"/>
                  <a:gd name="T17" fmla="*/ 80 w 80"/>
                  <a:gd name="T18" fmla="*/ 8 h 8"/>
                </a:gdLst>
                <a:ahLst/>
                <a:cxnLst>
                  <a:cxn ang="T10">
                    <a:pos x="T0" y="T1"/>
                  </a:cxn>
                  <a:cxn ang="T11">
                    <a:pos x="T2" y="T3"/>
                  </a:cxn>
                  <a:cxn ang="T12">
                    <a:pos x="T4" y="T5"/>
                  </a:cxn>
                  <a:cxn ang="T13">
                    <a:pos x="T6" y="T7"/>
                  </a:cxn>
                  <a:cxn ang="T14">
                    <a:pos x="T8" y="T9"/>
                  </a:cxn>
                </a:cxnLst>
                <a:rect l="T15" t="T16" r="T17" b="T18"/>
                <a:pathLst>
                  <a:path w="80" h="8">
                    <a:moveTo>
                      <a:pt x="80" y="8"/>
                    </a:moveTo>
                    <a:lnTo>
                      <a:pt x="80" y="3"/>
                    </a:lnTo>
                    <a:lnTo>
                      <a:pt x="0" y="0"/>
                    </a:lnTo>
                    <a:lnTo>
                      <a:pt x="0" y="5"/>
                    </a:lnTo>
                    <a:lnTo>
                      <a:pt x="80" y="8"/>
                    </a:lnTo>
                    <a:close/>
                  </a:path>
                </a:pathLst>
              </a:custGeom>
              <a:solidFill>
                <a:srgbClr val="C195DB"/>
              </a:solidFill>
              <a:ln w="9525">
                <a:noFill/>
                <a:round/>
                <a:headEnd/>
                <a:tailEnd/>
              </a:ln>
            </p:spPr>
            <p:txBody>
              <a:bodyPr/>
              <a:lstStyle/>
              <a:p>
                <a:endParaRPr lang="ru-RU"/>
              </a:p>
            </p:txBody>
          </p:sp>
          <p:sp>
            <p:nvSpPr>
              <p:cNvPr id="163329" name="Freeform 757"/>
              <p:cNvSpPr>
                <a:spLocks/>
              </p:cNvSpPr>
              <p:nvPr/>
            </p:nvSpPr>
            <p:spPr bwMode="auto">
              <a:xfrm>
                <a:off x="4053" y="2976"/>
                <a:ext cx="6" cy="5"/>
              </a:xfrm>
              <a:custGeom>
                <a:avLst/>
                <a:gdLst>
                  <a:gd name="T0" fmla="*/ 5 w 6"/>
                  <a:gd name="T1" fmla="*/ 2 h 5"/>
                  <a:gd name="T2" fmla="*/ 6 w 6"/>
                  <a:gd name="T3" fmla="*/ 5 h 5"/>
                  <a:gd name="T4" fmla="*/ 3 w 6"/>
                  <a:gd name="T5" fmla="*/ 5 h 5"/>
                  <a:gd name="T6" fmla="*/ 3 w 6"/>
                  <a:gd name="T7" fmla="*/ 0 h 5"/>
                  <a:gd name="T8" fmla="*/ 0 w 6"/>
                  <a:gd name="T9" fmla="*/ 4 h 5"/>
                  <a:gd name="T10" fmla="*/ 5 w 6"/>
                  <a:gd name="T11" fmla="*/ 2 h 5"/>
                  <a:gd name="T12" fmla="*/ 0 60000 65536"/>
                  <a:gd name="T13" fmla="*/ 0 60000 65536"/>
                  <a:gd name="T14" fmla="*/ 0 60000 65536"/>
                  <a:gd name="T15" fmla="*/ 0 60000 65536"/>
                  <a:gd name="T16" fmla="*/ 0 60000 65536"/>
                  <a:gd name="T17" fmla="*/ 0 60000 65536"/>
                  <a:gd name="T18" fmla="*/ 0 w 6"/>
                  <a:gd name="T19" fmla="*/ 0 h 5"/>
                  <a:gd name="T20" fmla="*/ 6 w 6"/>
                  <a:gd name="T21" fmla="*/ 5 h 5"/>
                </a:gdLst>
                <a:ahLst/>
                <a:cxnLst>
                  <a:cxn ang="T12">
                    <a:pos x="T0" y="T1"/>
                  </a:cxn>
                  <a:cxn ang="T13">
                    <a:pos x="T2" y="T3"/>
                  </a:cxn>
                  <a:cxn ang="T14">
                    <a:pos x="T4" y="T5"/>
                  </a:cxn>
                  <a:cxn ang="T15">
                    <a:pos x="T6" y="T7"/>
                  </a:cxn>
                  <a:cxn ang="T16">
                    <a:pos x="T8" y="T9"/>
                  </a:cxn>
                  <a:cxn ang="T17">
                    <a:pos x="T10" y="T11"/>
                  </a:cxn>
                </a:cxnLst>
                <a:rect l="T18" t="T19" r="T20" b="T21"/>
                <a:pathLst>
                  <a:path w="6" h="5">
                    <a:moveTo>
                      <a:pt x="5" y="2"/>
                    </a:moveTo>
                    <a:lnTo>
                      <a:pt x="6" y="5"/>
                    </a:lnTo>
                    <a:lnTo>
                      <a:pt x="3" y="5"/>
                    </a:lnTo>
                    <a:lnTo>
                      <a:pt x="3" y="0"/>
                    </a:lnTo>
                    <a:lnTo>
                      <a:pt x="0" y="4"/>
                    </a:lnTo>
                    <a:lnTo>
                      <a:pt x="5" y="2"/>
                    </a:lnTo>
                    <a:close/>
                  </a:path>
                </a:pathLst>
              </a:custGeom>
              <a:solidFill>
                <a:srgbClr val="C195DB"/>
              </a:solidFill>
              <a:ln w="9525">
                <a:noFill/>
                <a:round/>
                <a:headEnd/>
                <a:tailEnd/>
              </a:ln>
            </p:spPr>
            <p:txBody>
              <a:bodyPr/>
              <a:lstStyle/>
              <a:p>
                <a:endParaRPr lang="ru-RU"/>
              </a:p>
            </p:txBody>
          </p:sp>
          <p:sp>
            <p:nvSpPr>
              <p:cNvPr id="163330" name="Freeform 758"/>
              <p:cNvSpPr>
                <a:spLocks/>
              </p:cNvSpPr>
              <p:nvPr/>
            </p:nvSpPr>
            <p:spPr bwMode="auto">
              <a:xfrm>
                <a:off x="3762" y="2806"/>
                <a:ext cx="212" cy="172"/>
              </a:xfrm>
              <a:custGeom>
                <a:avLst/>
                <a:gdLst>
                  <a:gd name="T0" fmla="*/ 207 w 212"/>
                  <a:gd name="T1" fmla="*/ 172 h 172"/>
                  <a:gd name="T2" fmla="*/ 212 w 212"/>
                  <a:gd name="T3" fmla="*/ 168 h 172"/>
                  <a:gd name="T4" fmla="*/ 5 w 212"/>
                  <a:gd name="T5" fmla="*/ 0 h 172"/>
                  <a:gd name="T6" fmla="*/ 0 w 212"/>
                  <a:gd name="T7" fmla="*/ 5 h 172"/>
                  <a:gd name="T8" fmla="*/ 207 w 212"/>
                  <a:gd name="T9" fmla="*/ 172 h 172"/>
                  <a:gd name="T10" fmla="*/ 0 60000 65536"/>
                  <a:gd name="T11" fmla="*/ 0 60000 65536"/>
                  <a:gd name="T12" fmla="*/ 0 60000 65536"/>
                  <a:gd name="T13" fmla="*/ 0 60000 65536"/>
                  <a:gd name="T14" fmla="*/ 0 60000 65536"/>
                  <a:gd name="T15" fmla="*/ 0 w 212"/>
                  <a:gd name="T16" fmla="*/ 0 h 172"/>
                  <a:gd name="T17" fmla="*/ 212 w 212"/>
                  <a:gd name="T18" fmla="*/ 172 h 172"/>
                </a:gdLst>
                <a:ahLst/>
                <a:cxnLst>
                  <a:cxn ang="T10">
                    <a:pos x="T0" y="T1"/>
                  </a:cxn>
                  <a:cxn ang="T11">
                    <a:pos x="T2" y="T3"/>
                  </a:cxn>
                  <a:cxn ang="T12">
                    <a:pos x="T4" y="T5"/>
                  </a:cxn>
                  <a:cxn ang="T13">
                    <a:pos x="T6" y="T7"/>
                  </a:cxn>
                  <a:cxn ang="T14">
                    <a:pos x="T8" y="T9"/>
                  </a:cxn>
                </a:cxnLst>
                <a:rect l="T15" t="T16" r="T17" b="T18"/>
                <a:pathLst>
                  <a:path w="212" h="172">
                    <a:moveTo>
                      <a:pt x="207" y="172"/>
                    </a:moveTo>
                    <a:lnTo>
                      <a:pt x="212" y="168"/>
                    </a:lnTo>
                    <a:lnTo>
                      <a:pt x="5" y="0"/>
                    </a:lnTo>
                    <a:lnTo>
                      <a:pt x="0" y="5"/>
                    </a:lnTo>
                    <a:lnTo>
                      <a:pt x="207" y="172"/>
                    </a:lnTo>
                    <a:close/>
                  </a:path>
                </a:pathLst>
              </a:custGeom>
              <a:solidFill>
                <a:srgbClr val="C195DB"/>
              </a:solidFill>
              <a:ln w="9525">
                <a:noFill/>
                <a:round/>
                <a:headEnd/>
                <a:tailEnd/>
              </a:ln>
            </p:spPr>
            <p:txBody>
              <a:bodyPr/>
              <a:lstStyle/>
              <a:p>
                <a:endParaRPr lang="ru-RU"/>
              </a:p>
            </p:txBody>
          </p:sp>
          <p:sp>
            <p:nvSpPr>
              <p:cNvPr id="163331" name="Freeform 759"/>
              <p:cNvSpPr>
                <a:spLocks/>
              </p:cNvSpPr>
              <p:nvPr/>
            </p:nvSpPr>
            <p:spPr bwMode="auto">
              <a:xfrm>
                <a:off x="3968" y="2973"/>
                <a:ext cx="4" cy="7"/>
              </a:xfrm>
              <a:custGeom>
                <a:avLst/>
                <a:gdLst>
                  <a:gd name="T0" fmla="*/ 3 w 4"/>
                  <a:gd name="T1" fmla="*/ 7 h 7"/>
                  <a:gd name="T2" fmla="*/ 1 w 4"/>
                  <a:gd name="T3" fmla="*/ 7 h 7"/>
                  <a:gd name="T4" fmla="*/ 0 w 4"/>
                  <a:gd name="T5" fmla="*/ 5 h 7"/>
                  <a:gd name="T6" fmla="*/ 4 w 4"/>
                  <a:gd name="T7" fmla="*/ 0 h 7"/>
                  <a:gd name="T8" fmla="*/ 3 w 4"/>
                  <a:gd name="T9" fmla="*/ 0 h 7"/>
                  <a:gd name="T10" fmla="*/ 3 w 4"/>
                  <a:gd name="T11" fmla="*/ 7 h 7"/>
                  <a:gd name="T12" fmla="*/ 0 60000 65536"/>
                  <a:gd name="T13" fmla="*/ 0 60000 65536"/>
                  <a:gd name="T14" fmla="*/ 0 60000 65536"/>
                  <a:gd name="T15" fmla="*/ 0 60000 65536"/>
                  <a:gd name="T16" fmla="*/ 0 60000 65536"/>
                  <a:gd name="T17" fmla="*/ 0 60000 65536"/>
                  <a:gd name="T18" fmla="*/ 0 w 4"/>
                  <a:gd name="T19" fmla="*/ 0 h 7"/>
                  <a:gd name="T20" fmla="*/ 4 w 4"/>
                  <a:gd name="T21" fmla="*/ 7 h 7"/>
                </a:gdLst>
                <a:ahLst/>
                <a:cxnLst>
                  <a:cxn ang="T12">
                    <a:pos x="T0" y="T1"/>
                  </a:cxn>
                  <a:cxn ang="T13">
                    <a:pos x="T2" y="T3"/>
                  </a:cxn>
                  <a:cxn ang="T14">
                    <a:pos x="T4" y="T5"/>
                  </a:cxn>
                  <a:cxn ang="T15">
                    <a:pos x="T6" y="T7"/>
                  </a:cxn>
                  <a:cxn ang="T16">
                    <a:pos x="T8" y="T9"/>
                  </a:cxn>
                  <a:cxn ang="T17">
                    <a:pos x="T10" y="T11"/>
                  </a:cxn>
                </a:cxnLst>
                <a:rect l="T18" t="T19" r="T20" b="T21"/>
                <a:pathLst>
                  <a:path w="4" h="7">
                    <a:moveTo>
                      <a:pt x="3" y="7"/>
                    </a:moveTo>
                    <a:lnTo>
                      <a:pt x="1" y="7"/>
                    </a:lnTo>
                    <a:lnTo>
                      <a:pt x="0" y="5"/>
                    </a:lnTo>
                    <a:lnTo>
                      <a:pt x="4" y="0"/>
                    </a:lnTo>
                    <a:lnTo>
                      <a:pt x="3" y="0"/>
                    </a:lnTo>
                    <a:lnTo>
                      <a:pt x="3" y="7"/>
                    </a:lnTo>
                    <a:close/>
                  </a:path>
                </a:pathLst>
              </a:custGeom>
              <a:solidFill>
                <a:srgbClr val="C195DB"/>
              </a:solidFill>
              <a:ln w="9525">
                <a:noFill/>
                <a:round/>
                <a:headEnd/>
                <a:tailEnd/>
              </a:ln>
            </p:spPr>
            <p:txBody>
              <a:bodyPr/>
              <a:lstStyle/>
              <a:p>
                <a:endParaRPr lang="ru-RU"/>
              </a:p>
            </p:txBody>
          </p:sp>
          <p:sp>
            <p:nvSpPr>
              <p:cNvPr id="163332" name="Freeform 760"/>
              <p:cNvSpPr>
                <a:spLocks/>
              </p:cNvSpPr>
              <p:nvPr/>
            </p:nvSpPr>
            <p:spPr bwMode="auto">
              <a:xfrm>
                <a:off x="3762" y="2782"/>
                <a:ext cx="27" cy="29"/>
              </a:xfrm>
              <a:custGeom>
                <a:avLst/>
                <a:gdLst>
                  <a:gd name="T0" fmla="*/ 0 w 27"/>
                  <a:gd name="T1" fmla="*/ 24 h 29"/>
                  <a:gd name="T2" fmla="*/ 5 w 27"/>
                  <a:gd name="T3" fmla="*/ 29 h 29"/>
                  <a:gd name="T4" fmla="*/ 27 w 27"/>
                  <a:gd name="T5" fmla="*/ 5 h 29"/>
                  <a:gd name="T6" fmla="*/ 22 w 27"/>
                  <a:gd name="T7" fmla="*/ 0 h 29"/>
                  <a:gd name="T8" fmla="*/ 0 w 27"/>
                  <a:gd name="T9" fmla="*/ 24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0" y="24"/>
                    </a:moveTo>
                    <a:lnTo>
                      <a:pt x="5" y="29"/>
                    </a:lnTo>
                    <a:lnTo>
                      <a:pt x="27" y="5"/>
                    </a:lnTo>
                    <a:lnTo>
                      <a:pt x="22" y="0"/>
                    </a:lnTo>
                    <a:lnTo>
                      <a:pt x="0" y="24"/>
                    </a:lnTo>
                    <a:close/>
                  </a:path>
                </a:pathLst>
              </a:custGeom>
              <a:solidFill>
                <a:srgbClr val="C195DB"/>
              </a:solidFill>
              <a:ln w="9525">
                <a:noFill/>
                <a:round/>
                <a:headEnd/>
                <a:tailEnd/>
              </a:ln>
            </p:spPr>
            <p:txBody>
              <a:bodyPr/>
              <a:lstStyle/>
              <a:p>
                <a:endParaRPr lang="ru-RU"/>
              </a:p>
            </p:txBody>
          </p:sp>
          <p:sp>
            <p:nvSpPr>
              <p:cNvPr id="163333" name="Freeform 761"/>
              <p:cNvSpPr>
                <a:spLocks/>
              </p:cNvSpPr>
              <p:nvPr/>
            </p:nvSpPr>
            <p:spPr bwMode="auto">
              <a:xfrm>
                <a:off x="3757" y="2806"/>
                <a:ext cx="8" cy="5"/>
              </a:xfrm>
              <a:custGeom>
                <a:avLst/>
                <a:gdLst>
                  <a:gd name="T0" fmla="*/ 3 w 8"/>
                  <a:gd name="T1" fmla="*/ 5 h 5"/>
                  <a:gd name="T2" fmla="*/ 0 w 8"/>
                  <a:gd name="T3" fmla="*/ 3 h 5"/>
                  <a:gd name="T4" fmla="*/ 3 w 8"/>
                  <a:gd name="T5" fmla="*/ 0 h 5"/>
                  <a:gd name="T6" fmla="*/ 8 w 8"/>
                  <a:gd name="T7" fmla="*/ 5 h 5"/>
                  <a:gd name="T8" fmla="*/ 8 w 8"/>
                  <a:gd name="T9" fmla="*/ 0 h 5"/>
                  <a:gd name="T10" fmla="*/ 3 w 8"/>
                  <a:gd name="T11" fmla="*/ 5 h 5"/>
                  <a:gd name="T12" fmla="*/ 0 60000 65536"/>
                  <a:gd name="T13" fmla="*/ 0 60000 65536"/>
                  <a:gd name="T14" fmla="*/ 0 60000 65536"/>
                  <a:gd name="T15" fmla="*/ 0 60000 65536"/>
                  <a:gd name="T16" fmla="*/ 0 60000 65536"/>
                  <a:gd name="T17" fmla="*/ 0 60000 65536"/>
                  <a:gd name="T18" fmla="*/ 0 w 8"/>
                  <a:gd name="T19" fmla="*/ 0 h 5"/>
                  <a:gd name="T20" fmla="*/ 8 w 8"/>
                  <a:gd name="T21" fmla="*/ 5 h 5"/>
                </a:gdLst>
                <a:ahLst/>
                <a:cxnLst>
                  <a:cxn ang="T12">
                    <a:pos x="T0" y="T1"/>
                  </a:cxn>
                  <a:cxn ang="T13">
                    <a:pos x="T2" y="T3"/>
                  </a:cxn>
                  <a:cxn ang="T14">
                    <a:pos x="T4" y="T5"/>
                  </a:cxn>
                  <a:cxn ang="T15">
                    <a:pos x="T6" y="T7"/>
                  </a:cxn>
                  <a:cxn ang="T16">
                    <a:pos x="T8" y="T9"/>
                  </a:cxn>
                  <a:cxn ang="T17">
                    <a:pos x="T10" y="T11"/>
                  </a:cxn>
                </a:cxnLst>
                <a:rect l="T18" t="T19" r="T20" b="T21"/>
                <a:pathLst>
                  <a:path w="8" h="5">
                    <a:moveTo>
                      <a:pt x="3" y="5"/>
                    </a:moveTo>
                    <a:lnTo>
                      <a:pt x="0" y="3"/>
                    </a:lnTo>
                    <a:lnTo>
                      <a:pt x="3" y="0"/>
                    </a:lnTo>
                    <a:lnTo>
                      <a:pt x="8" y="5"/>
                    </a:lnTo>
                    <a:lnTo>
                      <a:pt x="8" y="0"/>
                    </a:lnTo>
                    <a:lnTo>
                      <a:pt x="3" y="5"/>
                    </a:lnTo>
                    <a:close/>
                  </a:path>
                </a:pathLst>
              </a:custGeom>
              <a:solidFill>
                <a:srgbClr val="C195DB"/>
              </a:solidFill>
              <a:ln w="9525">
                <a:noFill/>
                <a:round/>
                <a:headEnd/>
                <a:tailEnd/>
              </a:ln>
            </p:spPr>
            <p:txBody>
              <a:bodyPr/>
              <a:lstStyle/>
              <a:p>
                <a:endParaRPr lang="ru-RU"/>
              </a:p>
            </p:txBody>
          </p:sp>
          <p:sp>
            <p:nvSpPr>
              <p:cNvPr id="163334" name="Freeform 762"/>
              <p:cNvSpPr>
                <a:spLocks/>
              </p:cNvSpPr>
              <p:nvPr/>
            </p:nvSpPr>
            <p:spPr bwMode="auto">
              <a:xfrm>
                <a:off x="3783" y="2780"/>
                <a:ext cx="4" cy="5"/>
              </a:xfrm>
              <a:custGeom>
                <a:avLst/>
                <a:gdLst>
                  <a:gd name="T0" fmla="*/ 0 w 4"/>
                  <a:gd name="T1" fmla="*/ 2 h 5"/>
                  <a:gd name="T2" fmla="*/ 1 w 4"/>
                  <a:gd name="T3" fmla="*/ 0 h 5"/>
                  <a:gd name="T4" fmla="*/ 4 w 4"/>
                  <a:gd name="T5" fmla="*/ 2 h 5"/>
                  <a:gd name="T6" fmla="*/ 0 w 4"/>
                  <a:gd name="T7" fmla="*/ 5 h 5"/>
                  <a:gd name="T8" fmla="*/ 4 w 4"/>
                  <a:gd name="T9" fmla="*/ 5 h 5"/>
                  <a:gd name="T10" fmla="*/ 0 w 4"/>
                  <a:gd name="T11" fmla="*/ 2 h 5"/>
                  <a:gd name="T12" fmla="*/ 0 60000 65536"/>
                  <a:gd name="T13" fmla="*/ 0 60000 65536"/>
                  <a:gd name="T14" fmla="*/ 0 60000 65536"/>
                  <a:gd name="T15" fmla="*/ 0 60000 65536"/>
                  <a:gd name="T16" fmla="*/ 0 60000 65536"/>
                  <a:gd name="T17" fmla="*/ 0 60000 65536"/>
                  <a:gd name="T18" fmla="*/ 0 w 4"/>
                  <a:gd name="T19" fmla="*/ 0 h 5"/>
                  <a:gd name="T20" fmla="*/ 4 w 4"/>
                  <a:gd name="T21" fmla="*/ 5 h 5"/>
                </a:gdLst>
                <a:ahLst/>
                <a:cxnLst>
                  <a:cxn ang="T12">
                    <a:pos x="T0" y="T1"/>
                  </a:cxn>
                  <a:cxn ang="T13">
                    <a:pos x="T2" y="T3"/>
                  </a:cxn>
                  <a:cxn ang="T14">
                    <a:pos x="T4" y="T5"/>
                  </a:cxn>
                  <a:cxn ang="T15">
                    <a:pos x="T6" y="T7"/>
                  </a:cxn>
                  <a:cxn ang="T16">
                    <a:pos x="T8" y="T9"/>
                  </a:cxn>
                  <a:cxn ang="T17">
                    <a:pos x="T10" y="T11"/>
                  </a:cxn>
                </a:cxnLst>
                <a:rect l="T18" t="T19" r="T20" b="T21"/>
                <a:pathLst>
                  <a:path w="4" h="5">
                    <a:moveTo>
                      <a:pt x="0" y="2"/>
                    </a:moveTo>
                    <a:lnTo>
                      <a:pt x="1" y="0"/>
                    </a:lnTo>
                    <a:lnTo>
                      <a:pt x="4" y="2"/>
                    </a:lnTo>
                    <a:lnTo>
                      <a:pt x="0" y="5"/>
                    </a:lnTo>
                    <a:lnTo>
                      <a:pt x="4" y="5"/>
                    </a:lnTo>
                    <a:lnTo>
                      <a:pt x="0" y="2"/>
                    </a:lnTo>
                    <a:close/>
                  </a:path>
                </a:pathLst>
              </a:custGeom>
              <a:solidFill>
                <a:srgbClr val="C195DB"/>
              </a:solidFill>
              <a:ln w="9525">
                <a:noFill/>
                <a:round/>
                <a:headEnd/>
                <a:tailEnd/>
              </a:ln>
            </p:spPr>
            <p:txBody>
              <a:bodyPr/>
              <a:lstStyle/>
              <a:p>
                <a:endParaRPr lang="ru-RU"/>
              </a:p>
            </p:txBody>
          </p:sp>
          <p:sp>
            <p:nvSpPr>
              <p:cNvPr id="163335" name="Freeform 763"/>
              <p:cNvSpPr>
                <a:spLocks/>
              </p:cNvSpPr>
              <p:nvPr/>
            </p:nvSpPr>
            <p:spPr bwMode="auto">
              <a:xfrm>
                <a:off x="3968" y="2912"/>
                <a:ext cx="68" cy="66"/>
              </a:xfrm>
              <a:custGeom>
                <a:avLst/>
                <a:gdLst>
                  <a:gd name="T0" fmla="*/ 68 w 68"/>
                  <a:gd name="T1" fmla="*/ 6 h 66"/>
                  <a:gd name="T2" fmla="*/ 63 w 68"/>
                  <a:gd name="T3" fmla="*/ 0 h 66"/>
                  <a:gd name="T4" fmla="*/ 0 w 68"/>
                  <a:gd name="T5" fmla="*/ 60 h 66"/>
                  <a:gd name="T6" fmla="*/ 4 w 68"/>
                  <a:gd name="T7" fmla="*/ 66 h 66"/>
                  <a:gd name="T8" fmla="*/ 68 w 68"/>
                  <a:gd name="T9" fmla="*/ 6 h 66"/>
                  <a:gd name="T10" fmla="*/ 0 60000 65536"/>
                  <a:gd name="T11" fmla="*/ 0 60000 65536"/>
                  <a:gd name="T12" fmla="*/ 0 60000 65536"/>
                  <a:gd name="T13" fmla="*/ 0 60000 65536"/>
                  <a:gd name="T14" fmla="*/ 0 60000 65536"/>
                  <a:gd name="T15" fmla="*/ 0 w 68"/>
                  <a:gd name="T16" fmla="*/ 0 h 66"/>
                  <a:gd name="T17" fmla="*/ 68 w 68"/>
                  <a:gd name="T18" fmla="*/ 66 h 66"/>
                </a:gdLst>
                <a:ahLst/>
                <a:cxnLst>
                  <a:cxn ang="T10">
                    <a:pos x="T0" y="T1"/>
                  </a:cxn>
                  <a:cxn ang="T11">
                    <a:pos x="T2" y="T3"/>
                  </a:cxn>
                  <a:cxn ang="T12">
                    <a:pos x="T4" y="T5"/>
                  </a:cxn>
                  <a:cxn ang="T13">
                    <a:pos x="T6" y="T7"/>
                  </a:cxn>
                  <a:cxn ang="T14">
                    <a:pos x="T8" y="T9"/>
                  </a:cxn>
                </a:cxnLst>
                <a:rect l="T15" t="T16" r="T17" b="T18"/>
                <a:pathLst>
                  <a:path w="68" h="66">
                    <a:moveTo>
                      <a:pt x="68" y="6"/>
                    </a:moveTo>
                    <a:lnTo>
                      <a:pt x="63" y="0"/>
                    </a:lnTo>
                    <a:lnTo>
                      <a:pt x="0" y="60"/>
                    </a:lnTo>
                    <a:lnTo>
                      <a:pt x="4" y="66"/>
                    </a:lnTo>
                    <a:lnTo>
                      <a:pt x="68" y="6"/>
                    </a:lnTo>
                    <a:close/>
                  </a:path>
                </a:pathLst>
              </a:custGeom>
              <a:solidFill>
                <a:srgbClr val="C195DB"/>
              </a:solidFill>
              <a:ln w="9525">
                <a:noFill/>
                <a:round/>
                <a:headEnd/>
                <a:tailEnd/>
              </a:ln>
            </p:spPr>
            <p:txBody>
              <a:bodyPr/>
              <a:lstStyle/>
              <a:p>
                <a:endParaRPr lang="ru-RU"/>
              </a:p>
            </p:txBody>
          </p:sp>
          <p:sp>
            <p:nvSpPr>
              <p:cNvPr id="163336" name="Line 764"/>
              <p:cNvSpPr>
                <a:spLocks noChangeShapeType="1"/>
              </p:cNvSpPr>
              <p:nvPr/>
            </p:nvSpPr>
            <p:spPr bwMode="auto">
              <a:xfrm flipV="1">
                <a:off x="4025" y="2914"/>
                <a:ext cx="8" cy="45"/>
              </a:xfrm>
              <a:prstGeom prst="line">
                <a:avLst/>
              </a:prstGeom>
              <a:noFill/>
              <a:ln w="6350" cap="rnd">
                <a:solidFill>
                  <a:srgbClr val="C195DB"/>
                </a:solidFill>
                <a:round/>
                <a:headEnd/>
                <a:tailEnd/>
              </a:ln>
            </p:spPr>
            <p:txBody>
              <a:bodyPr/>
              <a:lstStyle/>
              <a:p>
                <a:endParaRPr lang="ru-RU"/>
              </a:p>
            </p:txBody>
          </p:sp>
          <p:sp>
            <p:nvSpPr>
              <p:cNvPr id="163337" name="Line 765"/>
              <p:cNvSpPr>
                <a:spLocks noChangeShapeType="1"/>
              </p:cNvSpPr>
              <p:nvPr/>
            </p:nvSpPr>
            <p:spPr bwMode="auto">
              <a:xfrm flipH="1">
                <a:off x="3974" y="2959"/>
                <a:ext cx="50" cy="17"/>
              </a:xfrm>
              <a:prstGeom prst="line">
                <a:avLst/>
              </a:prstGeom>
              <a:noFill/>
              <a:ln w="6350" cap="rnd">
                <a:solidFill>
                  <a:srgbClr val="C195DB"/>
                </a:solidFill>
                <a:round/>
                <a:headEnd/>
                <a:tailEnd/>
              </a:ln>
            </p:spPr>
            <p:txBody>
              <a:bodyPr/>
              <a:lstStyle/>
              <a:p>
                <a:endParaRPr lang="ru-RU"/>
              </a:p>
            </p:txBody>
          </p:sp>
          <p:sp>
            <p:nvSpPr>
              <p:cNvPr id="163338" name="Line 766"/>
              <p:cNvSpPr>
                <a:spLocks noChangeShapeType="1"/>
              </p:cNvSpPr>
              <p:nvPr/>
            </p:nvSpPr>
            <p:spPr bwMode="auto">
              <a:xfrm>
                <a:off x="4023" y="2959"/>
                <a:ext cx="28" cy="19"/>
              </a:xfrm>
              <a:prstGeom prst="line">
                <a:avLst/>
              </a:prstGeom>
              <a:noFill/>
              <a:ln w="6350" cap="rnd">
                <a:solidFill>
                  <a:srgbClr val="C195DB"/>
                </a:solidFill>
                <a:round/>
                <a:headEnd/>
                <a:tailEnd/>
              </a:ln>
            </p:spPr>
            <p:txBody>
              <a:bodyPr/>
              <a:lstStyle/>
              <a:p>
                <a:endParaRPr lang="ru-RU"/>
              </a:p>
            </p:txBody>
          </p:sp>
          <p:sp>
            <p:nvSpPr>
              <p:cNvPr id="163339" name="Freeform 767"/>
              <p:cNvSpPr>
                <a:spLocks/>
              </p:cNvSpPr>
              <p:nvPr/>
            </p:nvSpPr>
            <p:spPr bwMode="auto">
              <a:xfrm>
                <a:off x="3550" y="2716"/>
                <a:ext cx="269" cy="204"/>
              </a:xfrm>
              <a:custGeom>
                <a:avLst/>
                <a:gdLst>
                  <a:gd name="T0" fmla="*/ 25 w 269"/>
                  <a:gd name="T1" fmla="*/ 0 h 204"/>
                  <a:gd name="T2" fmla="*/ 0 w 269"/>
                  <a:gd name="T3" fmla="*/ 22 h 204"/>
                  <a:gd name="T4" fmla="*/ 198 w 269"/>
                  <a:gd name="T5" fmla="*/ 201 h 204"/>
                  <a:gd name="T6" fmla="*/ 269 w 269"/>
                  <a:gd name="T7" fmla="*/ 204 h 204"/>
                  <a:gd name="T8" fmla="*/ 255 w 269"/>
                  <a:gd name="T9" fmla="*/ 148 h 204"/>
                  <a:gd name="T10" fmla="*/ 25 w 269"/>
                  <a:gd name="T11" fmla="*/ 0 h 204"/>
                  <a:gd name="T12" fmla="*/ 0 60000 65536"/>
                  <a:gd name="T13" fmla="*/ 0 60000 65536"/>
                  <a:gd name="T14" fmla="*/ 0 60000 65536"/>
                  <a:gd name="T15" fmla="*/ 0 60000 65536"/>
                  <a:gd name="T16" fmla="*/ 0 60000 65536"/>
                  <a:gd name="T17" fmla="*/ 0 60000 65536"/>
                  <a:gd name="T18" fmla="*/ 0 w 269"/>
                  <a:gd name="T19" fmla="*/ 0 h 204"/>
                  <a:gd name="T20" fmla="*/ 269 w 269"/>
                  <a:gd name="T21" fmla="*/ 204 h 204"/>
                </a:gdLst>
                <a:ahLst/>
                <a:cxnLst>
                  <a:cxn ang="T12">
                    <a:pos x="T0" y="T1"/>
                  </a:cxn>
                  <a:cxn ang="T13">
                    <a:pos x="T2" y="T3"/>
                  </a:cxn>
                  <a:cxn ang="T14">
                    <a:pos x="T4" y="T5"/>
                  </a:cxn>
                  <a:cxn ang="T15">
                    <a:pos x="T6" y="T7"/>
                  </a:cxn>
                  <a:cxn ang="T16">
                    <a:pos x="T8" y="T9"/>
                  </a:cxn>
                  <a:cxn ang="T17">
                    <a:pos x="T10" y="T11"/>
                  </a:cxn>
                </a:cxnLst>
                <a:rect l="T18" t="T19" r="T20" b="T21"/>
                <a:pathLst>
                  <a:path w="269" h="204">
                    <a:moveTo>
                      <a:pt x="25" y="0"/>
                    </a:moveTo>
                    <a:lnTo>
                      <a:pt x="0" y="22"/>
                    </a:lnTo>
                    <a:lnTo>
                      <a:pt x="198" y="201"/>
                    </a:lnTo>
                    <a:lnTo>
                      <a:pt x="269" y="204"/>
                    </a:lnTo>
                    <a:lnTo>
                      <a:pt x="255" y="148"/>
                    </a:lnTo>
                    <a:lnTo>
                      <a:pt x="25" y="0"/>
                    </a:lnTo>
                    <a:close/>
                  </a:path>
                </a:pathLst>
              </a:custGeom>
              <a:solidFill>
                <a:srgbClr val="844CD6"/>
              </a:solidFill>
              <a:ln w="9525">
                <a:noFill/>
                <a:round/>
                <a:headEnd/>
                <a:tailEnd/>
              </a:ln>
            </p:spPr>
            <p:txBody>
              <a:bodyPr/>
              <a:lstStyle/>
              <a:p>
                <a:endParaRPr lang="ru-RU"/>
              </a:p>
            </p:txBody>
          </p:sp>
          <p:sp>
            <p:nvSpPr>
              <p:cNvPr id="163340" name="Freeform 768"/>
              <p:cNvSpPr>
                <a:spLocks/>
              </p:cNvSpPr>
              <p:nvPr/>
            </p:nvSpPr>
            <p:spPr bwMode="auto">
              <a:xfrm>
                <a:off x="3547" y="2713"/>
                <a:ext cx="30" cy="27"/>
              </a:xfrm>
              <a:custGeom>
                <a:avLst/>
                <a:gdLst>
                  <a:gd name="T0" fmla="*/ 30 w 30"/>
                  <a:gd name="T1" fmla="*/ 5 h 27"/>
                  <a:gd name="T2" fmla="*/ 25 w 30"/>
                  <a:gd name="T3" fmla="*/ 0 h 27"/>
                  <a:gd name="T4" fmla="*/ 0 w 30"/>
                  <a:gd name="T5" fmla="*/ 22 h 27"/>
                  <a:gd name="T6" fmla="*/ 4 w 30"/>
                  <a:gd name="T7" fmla="*/ 27 h 27"/>
                  <a:gd name="T8" fmla="*/ 30 w 30"/>
                  <a:gd name="T9" fmla="*/ 5 h 27"/>
                  <a:gd name="T10" fmla="*/ 0 60000 65536"/>
                  <a:gd name="T11" fmla="*/ 0 60000 65536"/>
                  <a:gd name="T12" fmla="*/ 0 60000 65536"/>
                  <a:gd name="T13" fmla="*/ 0 60000 65536"/>
                  <a:gd name="T14" fmla="*/ 0 60000 65536"/>
                  <a:gd name="T15" fmla="*/ 0 w 30"/>
                  <a:gd name="T16" fmla="*/ 0 h 27"/>
                  <a:gd name="T17" fmla="*/ 30 w 30"/>
                  <a:gd name="T18" fmla="*/ 27 h 27"/>
                </a:gdLst>
                <a:ahLst/>
                <a:cxnLst>
                  <a:cxn ang="T10">
                    <a:pos x="T0" y="T1"/>
                  </a:cxn>
                  <a:cxn ang="T11">
                    <a:pos x="T2" y="T3"/>
                  </a:cxn>
                  <a:cxn ang="T12">
                    <a:pos x="T4" y="T5"/>
                  </a:cxn>
                  <a:cxn ang="T13">
                    <a:pos x="T6" y="T7"/>
                  </a:cxn>
                  <a:cxn ang="T14">
                    <a:pos x="T8" y="T9"/>
                  </a:cxn>
                </a:cxnLst>
                <a:rect l="T15" t="T16" r="T17" b="T18"/>
                <a:pathLst>
                  <a:path w="30" h="27">
                    <a:moveTo>
                      <a:pt x="30" y="5"/>
                    </a:moveTo>
                    <a:lnTo>
                      <a:pt x="25" y="0"/>
                    </a:lnTo>
                    <a:lnTo>
                      <a:pt x="0" y="22"/>
                    </a:lnTo>
                    <a:lnTo>
                      <a:pt x="4" y="27"/>
                    </a:lnTo>
                    <a:lnTo>
                      <a:pt x="30" y="5"/>
                    </a:lnTo>
                    <a:close/>
                  </a:path>
                </a:pathLst>
              </a:custGeom>
              <a:solidFill>
                <a:srgbClr val="C195DB"/>
              </a:solidFill>
              <a:ln w="9525">
                <a:noFill/>
                <a:round/>
                <a:headEnd/>
                <a:tailEnd/>
              </a:ln>
            </p:spPr>
            <p:txBody>
              <a:bodyPr/>
              <a:lstStyle/>
              <a:p>
                <a:endParaRPr lang="ru-RU"/>
              </a:p>
            </p:txBody>
          </p:sp>
          <p:sp>
            <p:nvSpPr>
              <p:cNvPr id="163341" name="Freeform 769"/>
              <p:cNvSpPr>
                <a:spLocks/>
              </p:cNvSpPr>
              <p:nvPr/>
            </p:nvSpPr>
            <p:spPr bwMode="auto">
              <a:xfrm>
                <a:off x="3547" y="2735"/>
                <a:ext cx="203" cy="185"/>
              </a:xfrm>
              <a:custGeom>
                <a:avLst/>
                <a:gdLst>
                  <a:gd name="T0" fmla="*/ 4 w 203"/>
                  <a:gd name="T1" fmla="*/ 0 h 185"/>
                  <a:gd name="T2" fmla="*/ 0 w 203"/>
                  <a:gd name="T3" fmla="*/ 4 h 185"/>
                  <a:gd name="T4" fmla="*/ 199 w 203"/>
                  <a:gd name="T5" fmla="*/ 185 h 185"/>
                  <a:gd name="T6" fmla="*/ 203 w 203"/>
                  <a:gd name="T7" fmla="*/ 181 h 185"/>
                  <a:gd name="T8" fmla="*/ 4 w 203"/>
                  <a:gd name="T9" fmla="*/ 0 h 185"/>
                  <a:gd name="T10" fmla="*/ 0 60000 65536"/>
                  <a:gd name="T11" fmla="*/ 0 60000 65536"/>
                  <a:gd name="T12" fmla="*/ 0 60000 65536"/>
                  <a:gd name="T13" fmla="*/ 0 60000 65536"/>
                  <a:gd name="T14" fmla="*/ 0 60000 65536"/>
                  <a:gd name="T15" fmla="*/ 0 w 203"/>
                  <a:gd name="T16" fmla="*/ 0 h 185"/>
                  <a:gd name="T17" fmla="*/ 203 w 203"/>
                  <a:gd name="T18" fmla="*/ 185 h 185"/>
                </a:gdLst>
                <a:ahLst/>
                <a:cxnLst>
                  <a:cxn ang="T10">
                    <a:pos x="T0" y="T1"/>
                  </a:cxn>
                  <a:cxn ang="T11">
                    <a:pos x="T2" y="T3"/>
                  </a:cxn>
                  <a:cxn ang="T12">
                    <a:pos x="T4" y="T5"/>
                  </a:cxn>
                  <a:cxn ang="T13">
                    <a:pos x="T6" y="T7"/>
                  </a:cxn>
                  <a:cxn ang="T14">
                    <a:pos x="T8" y="T9"/>
                  </a:cxn>
                </a:cxnLst>
                <a:rect l="T15" t="T16" r="T17" b="T18"/>
                <a:pathLst>
                  <a:path w="203" h="185">
                    <a:moveTo>
                      <a:pt x="4" y="0"/>
                    </a:moveTo>
                    <a:lnTo>
                      <a:pt x="0" y="4"/>
                    </a:lnTo>
                    <a:lnTo>
                      <a:pt x="199" y="185"/>
                    </a:lnTo>
                    <a:lnTo>
                      <a:pt x="203" y="181"/>
                    </a:lnTo>
                    <a:lnTo>
                      <a:pt x="4" y="0"/>
                    </a:lnTo>
                    <a:close/>
                  </a:path>
                </a:pathLst>
              </a:custGeom>
              <a:solidFill>
                <a:srgbClr val="C195DB"/>
              </a:solidFill>
              <a:ln w="9525">
                <a:noFill/>
                <a:round/>
                <a:headEnd/>
                <a:tailEnd/>
              </a:ln>
            </p:spPr>
            <p:txBody>
              <a:bodyPr/>
              <a:lstStyle/>
              <a:p>
                <a:endParaRPr lang="ru-RU"/>
              </a:p>
            </p:txBody>
          </p:sp>
          <p:sp>
            <p:nvSpPr>
              <p:cNvPr id="163342" name="Freeform 770"/>
              <p:cNvSpPr>
                <a:spLocks/>
              </p:cNvSpPr>
              <p:nvPr/>
            </p:nvSpPr>
            <p:spPr bwMode="auto">
              <a:xfrm>
                <a:off x="3544" y="2735"/>
                <a:ext cx="9" cy="5"/>
              </a:xfrm>
              <a:custGeom>
                <a:avLst/>
                <a:gdLst>
                  <a:gd name="T0" fmla="*/ 4 w 9"/>
                  <a:gd name="T1" fmla="*/ 0 h 5"/>
                  <a:gd name="T2" fmla="*/ 0 w 9"/>
                  <a:gd name="T3" fmla="*/ 2 h 5"/>
                  <a:gd name="T4" fmla="*/ 4 w 9"/>
                  <a:gd name="T5" fmla="*/ 5 h 5"/>
                  <a:gd name="T6" fmla="*/ 9 w 9"/>
                  <a:gd name="T7" fmla="*/ 0 h 5"/>
                  <a:gd name="T8" fmla="*/ 9 w 9"/>
                  <a:gd name="T9" fmla="*/ 5 h 5"/>
                  <a:gd name="T10" fmla="*/ 4 w 9"/>
                  <a:gd name="T11" fmla="*/ 0 h 5"/>
                  <a:gd name="T12" fmla="*/ 0 60000 65536"/>
                  <a:gd name="T13" fmla="*/ 0 60000 65536"/>
                  <a:gd name="T14" fmla="*/ 0 60000 65536"/>
                  <a:gd name="T15" fmla="*/ 0 60000 65536"/>
                  <a:gd name="T16" fmla="*/ 0 60000 65536"/>
                  <a:gd name="T17" fmla="*/ 0 60000 65536"/>
                  <a:gd name="T18" fmla="*/ 0 w 9"/>
                  <a:gd name="T19" fmla="*/ 0 h 5"/>
                  <a:gd name="T20" fmla="*/ 9 w 9"/>
                  <a:gd name="T21" fmla="*/ 5 h 5"/>
                </a:gdLst>
                <a:ahLst/>
                <a:cxnLst>
                  <a:cxn ang="T12">
                    <a:pos x="T0" y="T1"/>
                  </a:cxn>
                  <a:cxn ang="T13">
                    <a:pos x="T2" y="T3"/>
                  </a:cxn>
                  <a:cxn ang="T14">
                    <a:pos x="T4" y="T5"/>
                  </a:cxn>
                  <a:cxn ang="T15">
                    <a:pos x="T6" y="T7"/>
                  </a:cxn>
                  <a:cxn ang="T16">
                    <a:pos x="T8" y="T9"/>
                  </a:cxn>
                  <a:cxn ang="T17">
                    <a:pos x="T10" y="T11"/>
                  </a:cxn>
                </a:cxnLst>
                <a:rect l="T18" t="T19" r="T20" b="T21"/>
                <a:pathLst>
                  <a:path w="9" h="5">
                    <a:moveTo>
                      <a:pt x="4" y="0"/>
                    </a:moveTo>
                    <a:lnTo>
                      <a:pt x="0" y="2"/>
                    </a:lnTo>
                    <a:lnTo>
                      <a:pt x="4" y="5"/>
                    </a:lnTo>
                    <a:lnTo>
                      <a:pt x="9" y="0"/>
                    </a:lnTo>
                    <a:lnTo>
                      <a:pt x="9" y="5"/>
                    </a:lnTo>
                    <a:lnTo>
                      <a:pt x="4" y="0"/>
                    </a:lnTo>
                    <a:close/>
                  </a:path>
                </a:pathLst>
              </a:custGeom>
              <a:solidFill>
                <a:srgbClr val="C195DB"/>
              </a:solidFill>
              <a:ln w="9525">
                <a:noFill/>
                <a:round/>
                <a:headEnd/>
                <a:tailEnd/>
              </a:ln>
            </p:spPr>
            <p:txBody>
              <a:bodyPr/>
              <a:lstStyle/>
              <a:p>
                <a:endParaRPr lang="ru-RU"/>
              </a:p>
            </p:txBody>
          </p:sp>
          <p:sp>
            <p:nvSpPr>
              <p:cNvPr id="163343" name="Freeform 771"/>
              <p:cNvSpPr>
                <a:spLocks/>
              </p:cNvSpPr>
              <p:nvPr/>
            </p:nvSpPr>
            <p:spPr bwMode="auto">
              <a:xfrm>
                <a:off x="3747" y="2916"/>
                <a:ext cx="70" cy="6"/>
              </a:xfrm>
              <a:custGeom>
                <a:avLst/>
                <a:gdLst>
                  <a:gd name="T0" fmla="*/ 0 w 70"/>
                  <a:gd name="T1" fmla="*/ 0 h 6"/>
                  <a:gd name="T2" fmla="*/ 0 w 70"/>
                  <a:gd name="T3" fmla="*/ 3 h 6"/>
                  <a:gd name="T4" fmla="*/ 70 w 70"/>
                  <a:gd name="T5" fmla="*/ 6 h 6"/>
                  <a:gd name="T6" fmla="*/ 70 w 70"/>
                  <a:gd name="T7" fmla="*/ 2 h 6"/>
                  <a:gd name="T8" fmla="*/ 0 w 70"/>
                  <a:gd name="T9" fmla="*/ 0 h 6"/>
                  <a:gd name="T10" fmla="*/ 0 60000 65536"/>
                  <a:gd name="T11" fmla="*/ 0 60000 65536"/>
                  <a:gd name="T12" fmla="*/ 0 60000 65536"/>
                  <a:gd name="T13" fmla="*/ 0 60000 65536"/>
                  <a:gd name="T14" fmla="*/ 0 60000 65536"/>
                  <a:gd name="T15" fmla="*/ 0 w 70"/>
                  <a:gd name="T16" fmla="*/ 0 h 6"/>
                  <a:gd name="T17" fmla="*/ 70 w 70"/>
                  <a:gd name="T18" fmla="*/ 6 h 6"/>
                </a:gdLst>
                <a:ahLst/>
                <a:cxnLst>
                  <a:cxn ang="T10">
                    <a:pos x="T0" y="T1"/>
                  </a:cxn>
                  <a:cxn ang="T11">
                    <a:pos x="T2" y="T3"/>
                  </a:cxn>
                  <a:cxn ang="T12">
                    <a:pos x="T4" y="T5"/>
                  </a:cxn>
                  <a:cxn ang="T13">
                    <a:pos x="T6" y="T7"/>
                  </a:cxn>
                  <a:cxn ang="T14">
                    <a:pos x="T8" y="T9"/>
                  </a:cxn>
                </a:cxnLst>
                <a:rect l="T15" t="T16" r="T17" b="T18"/>
                <a:pathLst>
                  <a:path w="70" h="6">
                    <a:moveTo>
                      <a:pt x="0" y="0"/>
                    </a:moveTo>
                    <a:lnTo>
                      <a:pt x="0" y="3"/>
                    </a:lnTo>
                    <a:lnTo>
                      <a:pt x="70" y="6"/>
                    </a:lnTo>
                    <a:lnTo>
                      <a:pt x="70" y="2"/>
                    </a:lnTo>
                    <a:lnTo>
                      <a:pt x="0" y="0"/>
                    </a:lnTo>
                    <a:close/>
                  </a:path>
                </a:pathLst>
              </a:custGeom>
              <a:solidFill>
                <a:srgbClr val="C195DB"/>
              </a:solidFill>
              <a:ln w="9525">
                <a:noFill/>
                <a:round/>
                <a:headEnd/>
                <a:tailEnd/>
              </a:ln>
            </p:spPr>
            <p:txBody>
              <a:bodyPr/>
              <a:lstStyle/>
              <a:p>
                <a:endParaRPr lang="ru-RU"/>
              </a:p>
            </p:txBody>
          </p:sp>
          <p:sp>
            <p:nvSpPr>
              <p:cNvPr id="163344" name="Freeform 772"/>
              <p:cNvSpPr>
                <a:spLocks/>
              </p:cNvSpPr>
              <p:nvPr/>
            </p:nvSpPr>
            <p:spPr bwMode="auto">
              <a:xfrm>
                <a:off x="3744" y="2915"/>
                <a:ext cx="6" cy="5"/>
              </a:xfrm>
              <a:custGeom>
                <a:avLst/>
                <a:gdLst>
                  <a:gd name="T0" fmla="*/ 0 w 6"/>
                  <a:gd name="T1" fmla="*/ 5 h 5"/>
                  <a:gd name="T2" fmla="*/ 5 w 6"/>
                  <a:gd name="T3" fmla="*/ 5 h 5"/>
                  <a:gd name="T4" fmla="*/ 5 w 6"/>
                  <a:gd name="T5" fmla="*/ 0 h 5"/>
                  <a:gd name="T6" fmla="*/ 6 w 6"/>
                  <a:gd name="T7" fmla="*/ 0 h 5"/>
                  <a:gd name="T8" fmla="*/ 0 w 6"/>
                  <a:gd name="T9" fmla="*/ 5 h 5"/>
                  <a:gd name="T10" fmla="*/ 0 60000 65536"/>
                  <a:gd name="T11" fmla="*/ 0 60000 65536"/>
                  <a:gd name="T12" fmla="*/ 0 60000 65536"/>
                  <a:gd name="T13" fmla="*/ 0 60000 65536"/>
                  <a:gd name="T14" fmla="*/ 0 60000 65536"/>
                  <a:gd name="T15" fmla="*/ 0 w 6"/>
                  <a:gd name="T16" fmla="*/ 0 h 5"/>
                  <a:gd name="T17" fmla="*/ 6 w 6"/>
                  <a:gd name="T18" fmla="*/ 5 h 5"/>
                </a:gdLst>
                <a:ahLst/>
                <a:cxnLst>
                  <a:cxn ang="T10">
                    <a:pos x="T0" y="T1"/>
                  </a:cxn>
                  <a:cxn ang="T11">
                    <a:pos x="T2" y="T3"/>
                  </a:cxn>
                  <a:cxn ang="T12">
                    <a:pos x="T4" y="T5"/>
                  </a:cxn>
                  <a:cxn ang="T13">
                    <a:pos x="T6" y="T7"/>
                  </a:cxn>
                  <a:cxn ang="T14">
                    <a:pos x="T8" y="T9"/>
                  </a:cxn>
                </a:cxnLst>
                <a:rect l="T15" t="T16" r="T17" b="T18"/>
                <a:pathLst>
                  <a:path w="6" h="5">
                    <a:moveTo>
                      <a:pt x="0" y="5"/>
                    </a:moveTo>
                    <a:lnTo>
                      <a:pt x="5" y="5"/>
                    </a:lnTo>
                    <a:lnTo>
                      <a:pt x="5" y="0"/>
                    </a:lnTo>
                    <a:lnTo>
                      <a:pt x="6" y="0"/>
                    </a:lnTo>
                    <a:lnTo>
                      <a:pt x="0" y="5"/>
                    </a:lnTo>
                    <a:close/>
                  </a:path>
                </a:pathLst>
              </a:custGeom>
              <a:solidFill>
                <a:srgbClr val="C195DB"/>
              </a:solidFill>
              <a:ln w="9525">
                <a:noFill/>
                <a:round/>
                <a:headEnd/>
                <a:tailEnd/>
              </a:ln>
            </p:spPr>
            <p:txBody>
              <a:bodyPr/>
              <a:lstStyle/>
              <a:p>
                <a:endParaRPr lang="ru-RU"/>
              </a:p>
            </p:txBody>
          </p:sp>
          <p:sp>
            <p:nvSpPr>
              <p:cNvPr id="163345" name="Freeform 773"/>
              <p:cNvSpPr>
                <a:spLocks/>
              </p:cNvSpPr>
              <p:nvPr/>
            </p:nvSpPr>
            <p:spPr bwMode="auto">
              <a:xfrm>
                <a:off x="3802" y="2863"/>
                <a:ext cx="18" cy="59"/>
              </a:xfrm>
              <a:custGeom>
                <a:avLst/>
                <a:gdLst>
                  <a:gd name="T0" fmla="*/ 14 w 18"/>
                  <a:gd name="T1" fmla="*/ 59 h 59"/>
                  <a:gd name="T2" fmla="*/ 18 w 18"/>
                  <a:gd name="T3" fmla="*/ 56 h 59"/>
                  <a:gd name="T4" fmla="*/ 5 w 18"/>
                  <a:gd name="T5" fmla="*/ 0 h 59"/>
                  <a:gd name="T6" fmla="*/ 0 w 18"/>
                  <a:gd name="T7" fmla="*/ 3 h 59"/>
                  <a:gd name="T8" fmla="*/ 14 w 18"/>
                  <a:gd name="T9" fmla="*/ 59 h 59"/>
                  <a:gd name="T10" fmla="*/ 0 60000 65536"/>
                  <a:gd name="T11" fmla="*/ 0 60000 65536"/>
                  <a:gd name="T12" fmla="*/ 0 60000 65536"/>
                  <a:gd name="T13" fmla="*/ 0 60000 65536"/>
                  <a:gd name="T14" fmla="*/ 0 60000 65536"/>
                  <a:gd name="T15" fmla="*/ 0 w 18"/>
                  <a:gd name="T16" fmla="*/ 0 h 59"/>
                  <a:gd name="T17" fmla="*/ 18 w 18"/>
                  <a:gd name="T18" fmla="*/ 59 h 59"/>
                </a:gdLst>
                <a:ahLst/>
                <a:cxnLst>
                  <a:cxn ang="T10">
                    <a:pos x="T0" y="T1"/>
                  </a:cxn>
                  <a:cxn ang="T11">
                    <a:pos x="T2" y="T3"/>
                  </a:cxn>
                  <a:cxn ang="T12">
                    <a:pos x="T4" y="T5"/>
                  </a:cxn>
                  <a:cxn ang="T13">
                    <a:pos x="T6" y="T7"/>
                  </a:cxn>
                  <a:cxn ang="T14">
                    <a:pos x="T8" y="T9"/>
                  </a:cxn>
                </a:cxnLst>
                <a:rect l="T15" t="T16" r="T17" b="T18"/>
                <a:pathLst>
                  <a:path w="18" h="59">
                    <a:moveTo>
                      <a:pt x="14" y="59"/>
                    </a:moveTo>
                    <a:lnTo>
                      <a:pt x="18" y="56"/>
                    </a:lnTo>
                    <a:lnTo>
                      <a:pt x="5" y="0"/>
                    </a:lnTo>
                    <a:lnTo>
                      <a:pt x="0" y="3"/>
                    </a:lnTo>
                    <a:lnTo>
                      <a:pt x="14" y="59"/>
                    </a:lnTo>
                    <a:close/>
                  </a:path>
                </a:pathLst>
              </a:custGeom>
              <a:solidFill>
                <a:srgbClr val="C195DB"/>
              </a:solidFill>
              <a:ln w="9525">
                <a:noFill/>
                <a:round/>
                <a:headEnd/>
                <a:tailEnd/>
              </a:ln>
            </p:spPr>
            <p:txBody>
              <a:bodyPr/>
              <a:lstStyle/>
              <a:p>
                <a:endParaRPr lang="ru-RU"/>
              </a:p>
            </p:txBody>
          </p:sp>
          <p:sp>
            <p:nvSpPr>
              <p:cNvPr id="163346" name="Freeform 774"/>
              <p:cNvSpPr>
                <a:spLocks/>
              </p:cNvSpPr>
              <p:nvPr/>
            </p:nvSpPr>
            <p:spPr bwMode="auto">
              <a:xfrm>
                <a:off x="3814" y="2919"/>
                <a:ext cx="4" cy="3"/>
              </a:xfrm>
              <a:custGeom>
                <a:avLst/>
                <a:gdLst>
                  <a:gd name="T0" fmla="*/ 3 w 4"/>
                  <a:gd name="T1" fmla="*/ 3 h 3"/>
                  <a:gd name="T2" fmla="*/ 4 w 4"/>
                  <a:gd name="T3" fmla="*/ 3 h 3"/>
                  <a:gd name="T4" fmla="*/ 4 w 4"/>
                  <a:gd name="T5" fmla="*/ 1 h 3"/>
                  <a:gd name="T6" fmla="*/ 0 w 4"/>
                  <a:gd name="T7" fmla="*/ 3 h 3"/>
                  <a:gd name="T8" fmla="*/ 3 w 4"/>
                  <a:gd name="T9" fmla="*/ 0 h 3"/>
                  <a:gd name="T10" fmla="*/ 3 w 4"/>
                  <a:gd name="T11" fmla="*/ 3 h 3"/>
                  <a:gd name="T12" fmla="*/ 0 60000 65536"/>
                  <a:gd name="T13" fmla="*/ 0 60000 65536"/>
                  <a:gd name="T14" fmla="*/ 0 60000 65536"/>
                  <a:gd name="T15" fmla="*/ 0 60000 65536"/>
                  <a:gd name="T16" fmla="*/ 0 60000 65536"/>
                  <a:gd name="T17" fmla="*/ 0 60000 65536"/>
                  <a:gd name="T18" fmla="*/ 0 w 4"/>
                  <a:gd name="T19" fmla="*/ 0 h 3"/>
                  <a:gd name="T20" fmla="*/ 4 w 4"/>
                  <a:gd name="T21" fmla="*/ 3 h 3"/>
                </a:gdLst>
                <a:ahLst/>
                <a:cxnLst>
                  <a:cxn ang="T12">
                    <a:pos x="T0" y="T1"/>
                  </a:cxn>
                  <a:cxn ang="T13">
                    <a:pos x="T2" y="T3"/>
                  </a:cxn>
                  <a:cxn ang="T14">
                    <a:pos x="T4" y="T5"/>
                  </a:cxn>
                  <a:cxn ang="T15">
                    <a:pos x="T6" y="T7"/>
                  </a:cxn>
                  <a:cxn ang="T16">
                    <a:pos x="T8" y="T9"/>
                  </a:cxn>
                  <a:cxn ang="T17">
                    <a:pos x="T10" y="T11"/>
                  </a:cxn>
                </a:cxnLst>
                <a:rect l="T18" t="T19" r="T20" b="T21"/>
                <a:pathLst>
                  <a:path w="4" h="3">
                    <a:moveTo>
                      <a:pt x="3" y="3"/>
                    </a:moveTo>
                    <a:lnTo>
                      <a:pt x="4" y="3"/>
                    </a:lnTo>
                    <a:lnTo>
                      <a:pt x="4" y="1"/>
                    </a:lnTo>
                    <a:lnTo>
                      <a:pt x="0" y="3"/>
                    </a:lnTo>
                    <a:lnTo>
                      <a:pt x="3" y="0"/>
                    </a:lnTo>
                    <a:lnTo>
                      <a:pt x="3" y="3"/>
                    </a:lnTo>
                    <a:close/>
                  </a:path>
                </a:pathLst>
              </a:custGeom>
              <a:solidFill>
                <a:srgbClr val="C195DB"/>
              </a:solidFill>
              <a:ln w="9525">
                <a:noFill/>
                <a:round/>
                <a:headEnd/>
                <a:tailEnd/>
              </a:ln>
            </p:spPr>
            <p:txBody>
              <a:bodyPr/>
              <a:lstStyle/>
              <a:p>
                <a:endParaRPr lang="ru-RU"/>
              </a:p>
            </p:txBody>
          </p:sp>
          <p:sp>
            <p:nvSpPr>
              <p:cNvPr id="163347" name="Freeform 775"/>
              <p:cNvSpPr>
                <a:spLocks/>
              </p:cNvSpPr>
              <p:nvPr/>
            </p:nvSpPr>
            <p:spPr bwMode="auto">
              <a:xfrm>
                <a:off x="3571" y="2713"/>
                <a:ext cx="234" cy="153"/>
              </a:xfrm>
              <a:custGeom>
                <a:avLst/>
                <a:gdLst>
                  <a:gd name="T0" fmla="*/ 229 w 234"/>
                  <a:gd name="T1" fmla="*/ 153 h 153"/>
                  <a:gd name="T2" fmla="*/ 234 w 234"/>
                  <a:gd name="T3" fmla="*/ 149 h 153"/>
                  <a:gd name="T4" fmla="*/ 5 w 234"/>
                  <a:gd name="T5" fmla="*/ 0 h 153"/>
                  <a:gd name="T6" fmla="*/ 0 w 234"/>
                  <a:gd name="T7" fmla="*/ 5 h 153"/>
                  <a:gd name="T8" fmla="*/ 229 w 234"/>
                  <a:gd name="T9" fmla="*/ 153 h 153"/>
                  <a:gd name="T10" fmla="*/ 0 60000 65536"/>
                  <a:gd name="T11" fmla="*/ 0 60000 65536"/>
                  <a:gd name="T12" fmla="*/ 0 60000 65536"/>
                  <a:gd name="T13" fmla="*/ 0 60000 65536"/>
                  <a:gd name="T14" fmla="*/ 0 60000 65536"/>
                  <a:gd name="T15" fmla="*/ 0 w 234"/>
                  <a:gd name="T16" fmla="*/ 0 h 153"/>
                  <a:gd name="T17" fmla="*/ 234 w 234"/>
                  <a:gd name="T18" fmla="*/ 153 h 153"/>
                </a:gdLst>
                <a:ahLst/>
                <a:cxnLst>
                  <a:cxn ang="T10">
                    <a:pos x="T0" y="T1"/>
                  </a:cxn>
                  <a:cxn ang="T11">
                    <a:pos x="T2" y="T3"/>
                  </a:cxn>
                  <a:cxn ang="T12">
                    <a:pos x="T4" y="T5"/>
                  </a:cxn>
                  <a:cxn ang="T13">
                    <a:pos x="T6" y="T7"/>
                  </a:cxn>
                  <a:cxn ang="T14">
                    <a:pos x="T8" y="T9"/>
                  </a:cxn>
                </a:cxnLst>
                <a:rect l="T15" t="T16" r="T17" b="T18"/>
                <a:pathLst>
                  <a:path w="234" h="153">
                    <a:moveTo>
                      <a:pt x="229" y="153"/>
                    </a:moveTo>
                    <a:lnTo>
                      <a:pt x="234" y="149"/>
                    </a:lnTo>
                    <a:lnTo>
                      <a:pt x="5" y="0"/>
                    </a:lnTo>
                    <a:lnTo>
                      <a:pt x="0" y="5"/>
                    </a:lnTo>
                    <a:lnTo>
                      <a:pt x="229" y="153"/>
                    </a:lnTo>
                    <a:close/>
                  </a:path>
                </a:pathLst>
              </a:custGeom>
              <a:solidFill>
                <a:srgbClr val="C195DB"/>
              </a:solidFill>
              <a:ln w="9525">
                <a:noFill/>
                <a:round/>
                <a:headEnd/>
                <a:tailEnd/>
              </a:ln>
            </p:spPr>
            <p:txBody>
              <a:bodyPr/>
              <a:lstStyle/>
              <a:p>
                <a:endParaRPr lang="ru-RU"/>
              </a:p>
            </p:txBody>
          </p:sp>
          <p:sp>
            <p:nvSpPr>
              <p:cNvPr id="163348" name="Freeform 776"/>
              <p:cNvSpPr>
                <a:spLocks/>
              </p:cNvSpPr>
              <p:nvPr/>
            </p:nvSpPr>
            <p:spPr bwMode="auto">
              <a:xfrm>
                <a:off x="3801" y="2861"/>
                <a:ext cx="4" cy="6"/>
              </a:xfrm>
              <a:custGeom>
                <a:avLst/>
                <a:gdLst>
                  <a:gd name="T0" fmla="*/ 4 w 4"/>
                  <a:gd name="T1" fmla="*/ 3 h 6"/>
                  <a:gd name="T2" fmla="*/ 4 w 4"/>
                  <a:gd name="T3" fmla="*/ 0 h 6"/>
                  <a:gd name="T4" fmla="*/ 0 w 4"/>
                  <a:gd name="T5" fmla="*/ 6 h 6"/>
                  <a:gd name="T6" fmla="*/ 4 w 4"/>
                  <a:gd name="T7" fmla="*/ 3 h 6"/>
                  <a:gd name="T8" fmla="*/ 0 60000 65536"/>
                  <a:gd name="T9" fmla="*/ 0 60000 65536"/>
                  <a:gd name="T10" fmla="*/ 0 60000 65536"/>
                  <a:gd name="T11" fmla="*/ 0 60000 65536"/>
                  <a:gd name="T12" fmla="*/ 0 w 4"/>
                  <a:gd name="T13" fmla="*/ 0 h 6"/>
                  <a:gd name="T14" fmla="*/ 4 w 4"/>
                  <a:gd name="T15" fmla="*/ 6 h 6"/>
                </a:gdLst>
                <a:ahLst/>
                <a:cxnLst>
                  <a:cxn ang="T8">
                    <a:pos x="T0" y="T1"/>
                  </a:cxn>
                  <a:cxn ang="T9">
                    <a:pos x="T2" y="T3"/>
                  </a:cxn>
                  <a:cxn ang="T10">
                    <a:pos x="T4" y="T5"/>
                  </a:cxn>
                  <a:cxn ang="T11">
                    <a:pos x="T6" y="T7"/>
                  </a:cxn>
                </a:cxnLst>
                <a:rect l="T12" t="T13" r="T14" b="T15"/>
                <a:pathLst>
                  <a:path w="4" h="6">
                    <a:moveTo>
                      <a:pt x="4" y="3"/>
                    </a:moveTo>
                    <a:lnTo>
                      <a:pt x="4" y="0"/>
                    </a:lnTo>
                    <a:lnTo>
                      <a:pt x="0" y="6"/>
                    </a:lnTo>
                    <a:lnTo>
                      <a:pt x="4" y="3"/>
                    </a:lnTo>
                    <a:close/>
                  </a:path>
                </a:pathLst>
              </a:custGeom>
              <a:solidFill>
                <a:srgbClr val="C195DB"/>
              </a:solidFill>
              <a:ln w="9525">
                <a:noFill/>
                <a:round/>
                <a:headEnd/>
                <a:tailEnd/>
              </a:ln>
            </p:spPr>
            <p:txBody>
              <a:bodyPr/>
              <a:lstStyle/>
              <a:p>
                <a:endParaRPr lang="ru-RU"/>
              </a:p>
            </p:txBody>
          </p:sp>
          <p:sp>
            <p:nvSpPr>
              <p:cNvPr id="163349" name="Freeform 777"/>
              <p:cNvSpPr>
                <a:spLocks/>
              </p:cNvSpPr>
              <p:nvPr/>
            </p:nvSpPr>
            <p:spPr bwMode="auto">
              <a:xfrm>
                <a:off x="3571" y="2711"/>
                <a:ext cx="4" cy="7"/>
              </a:xfrm>
              <a:custGeom>
                <a:avLst/>
                <a:gdLst>
                  <a:gd name="T0" fmla="*/ 4 w 4"/>
                  <a:gd name="T1" fmla="*/ 2 h 7"/>
                  <a:gd name="T2" fmla="*/ 1 w 4"/>
                  <a:gd name="T3" fmla="*/ 0 h 7"/>
                  <a:gd name="T4" fmla="*/ 0 w 4"/>
                  <a:gd name="T5" fmla="*/ 2 h 7"/>
                  <a:gd name="T6" fmla="*/ 4 w 4"/>
                  <a:gd name="T7" fmla="*/ 7 h 7"/>
                  <a:gd name="T8" fmla="*/ 0 w 4"/>
                  <a:gd name="T9" fmla="*/ 7 h 7"/>
                  <a:gd name="T10" fmla="*/ 4 w 4"/>
                  <a:gd name="T11" fmla="*/ 2 h 7"/>
                  <a:gd name="T12" fmla="*/ 0 60000 65536"/>
                  <a:gd name="T13" fmla="*/ 0 60000 65536"/>
                  <a:gd name="T14" fmla="*/ 0 60000 65536"/>
                  <a:gd name="T15" fmla="*/ 0 60000 65536"/>
                  <a:gd name="T16" fmla="*/ 0 60000 65536"/>
                  <a:gd name="T17" fmla="*/ 0 60000 65536"/>
                  <a:gd name="T18" fmla="*/ 0 w 4"/>
                  <a:gd name="T19" fmla="*/ 0 h 7"/>
                  <a:gd name="T20" fmla="*/ 4 w 4"/>
                  <a:gd name="T21" fmla="*/ 7 h 7"/>
                </a:gdLst>
                <a:ahLst/>
                <a:cxnLst>
                  <a:cxn ang="T12">
                    <a:pos x="T0" y="T1"/>
                  </a:cxn>
                  <a:cxn ang="T13">
                    <a:pos x="T2" y="T3"/>
                  </a:cxn>
                  <a:cxn ang="T14">
                    <a:pos x="T4" y="T5"/>
                  </a:cxn>
                  <a:cxn ang="T15">
                    <a:pos x="T6" y="T7"/>
                  </a:cxn>
                  <a:cxn ang="T16">
                    <a:pos x="T8" y="T9"/>
                  </a:cxn>
                  <a:cxn ang="T17">
                    <a:pos x="T10" y="T11"/>
                  </a:cxn>
                </a:cxnLst>
                <a:rect l="T18" t="T19" r="T20" b="T21"/>
                <a:pathLst>
                  <a:path w="4" h="7">
                    <a:moveTo>
                      <a:pt x="4" y="2"/>
                    </a:moveTo>
                    <a:lnTo>
                      <a:pt x="1" y="0"/>
                    </a:lnTo>
                    <a:lnTo>
                      <a:pt x="0" y="2"/>
                    </a:lnTo>
                    <a:lnTo>
                      <a:pt x="4" y="7"/>
                    </a:lnTo>
                    <a:lnTo>
                      <a:pt x="0" y="7"/>
                    </a:lnTo>
                    <a:lnTo>
                      <a:pt x="4" y="2"/>
                    </a:lnTo>
                    <a:close/>
                  </a:path>
                </a:pathLst>
              </a:custGeom>
              <a:solidFill>
                <a:srgbClr val="C195DB"/>
              </a:solidFill>
              <a:ln w="9525">
                <a:noFill/>
                <a:round/>
                <a:headEnd/>
                <a:tailEnd/>
              </a:ln>
            </p:spPr>
            <p:txBody>
              <a:bodyPr/>
              <a:lstStyle/>
              <a:p>
                <a:endParaRPr lang="ru-RU"/>
              </a:p>
            </p:txBody>
          </p:sp>
          <p:sp>
            <p:nvSpPr>
              <p:cNvPr id="163350" name="Freeform 778"/>
              <p:cNvSpPr>
                <a:spLocks/>
              </p:cNvSpPr>
              <p:nvPr/>
            </p:nvSpPr>
            <p:spPr bwMode="auto">
              <a:xfrm>
                <a:off x="3744" y="2861"/>
                <a:ext cx="63" cy="61"/>
              </a:xfrm>
              <a:custGeom>
                <a:avLst/>
                <a:gdLst>
                  <a:gd name="T0" fmla="*/ 63 w 63"/>
                  <a:gd name="T1" fmla="*/ 6 h 61"/>
                  <a:gd name="T2" fmla="*/ 57 w 63"/>
                  <a:gd name="T3" fmla="*/ 0 h 61"/>
                  <a:gd name="T4" fmla="*/ 0 w 63"/>
                  <a:gd name="T5" fmla="*/ 55 h 61"/>
                  <a:gd name="T6" fmla="*/ 4 w 63"/>
                  <a:gd name="T7" fmla="*/ 61 h 61"/>
                  <a:gd name="T8" fmla="*/ 63 w 63"/>
                  <a:gd name="T9" fmla="*/ 6 h 61"/>
                  <a:gd name="T10" fmla="*/ 0 60000 65536"/>
                  <a:gd name="T11" fmla="*/ 0 60000 65536"/>
                  <a:gd name="T12" fmla="*/ 0 60000 65536"/>
                  <a:gd name="T13" fmla="*/ 0 60000 65536"/>
                  <a:gd name="T14" fmla="*/ 0 60000 65536"/>
                  <a:gd name="T15" fmla="*/ 0 w 63"/>
                  <a:gd name="T16" fmla="*/ 0 h 61"/>
                  <a:gd name="T17" fmla="*/ 63 w 63"/>
                  <a:gd name="T18" fmla="*/ 61 h 61"/>
                </a:gdLst>
                <a:ahLst/>
                <a:cxnLst>
                  <a:cxn ang="T10">
                    <a:pos x="T0" y="T1"/>
                  </a:cxn>
                  <a:cxn ang="T11">
                    <a:pos x="T2" y="T3"/>
                  </a:cxn>
                  <a:cxn ang="T12">
                    <a:pos x="T4" y="T5"/>
                  </a:cxn>
                  <a:cxn ang="T13">
                    <a:pos x="T6" y="T7"/>
                  </a:cxn>
                  <a:cxn ang="T14">
                    <a:pos x="T8" y="T9"/>
                  </a:cxn>
                </a:cxnLst>
                <a:rect l="T15" t="T16" r="T17" b="T18"/>
                <a:pathLst>
                  <a:path w="63" h="61">
                    <a:moveTo>
                      <a:pt x="63" y="6"/>
                    </a:moveTo>
                    <a:lnTo>
                      <a:pt x="57" y="0"/>
                    </a:lnTo>
                    <a:lnTo>
                      <a:pt x="0" y="55"/>
                    </a:lnTo>
                    <a:lnTo>
                      <a:pt x="4" y="61"/>
                    </a:lnTo>
                    <a:lnTo>
                      <a:pt x="63" y="6"/>
                    </a:lnTo>
                    <a:close/>
                  </a:path>
                </a:pathLst>
              </a:custGeom>
              <a:solidFill>
                <a:srgbClr val="C195DB"/>
              </a:solidFill>
              <a:ln w="9525">
                <a:noFill/>
                <a:round/>
                <a:headEnd/>
                <a:tailEnd/>
              </a:ln>
            </p:spPr>
            <p:txBody>
              <a:bodyPr/>
              <a:lstStyle/>
              <a:p>
                <a:endParaRPr lang="ru-RU"/>
              </a:p>
            </p:txBody>
          </p:sp>
          <p:sp>
            <p:nvSpPr>
              <p:cNvPr id="163351" name="Line 779"/>
              <p:cNvSpPr>
                <a:spLocks noChangeShapeType="1"/>
              </p:cNvSpPr>
              <p:nvPr/>
            </p:nvSpPr>
            <p:spPr bwMode="auto">
              <a:xfrm flipV="1">
                <a:off x="3795" y="2868"/>
                <a:ext cx="7" cy="34"/>
              </a:xfrm>
              <a:prstGeom prst="line">
                <a:avLst/>
              </a:prstGeom>
              <a:noFill/>
              <a:ln w="6350" cap="rnd">
                <a:solidFill>
                  <a:srgbClr val="C195DB"/>
                </a:solidFill>
                <a:round/>
                <a:headEnd/>
                <a:tailEnd/>
              </a:ln>
            </p:spPr>
            <p:txBody>
              <a:bodyPr/>
              <a:lstStyle/>
              <a:p>
                <a:endParaRPr lang="ru-RU"/>
              </a:p>
            </p:txBody>
          </p:sp>
          <p:sp>
            <p:nvSpPr>
              <p:cNvPr id="163352" name="Line 780"/>
              <p:cNvSpPr>
                <a:spLocks noChangeShapeType="1"/>
              </p:cNvSpPr>
              <p:nvPr/>
            </p:nvSpPr>
            <p:spPr bwMode="auto">
              <a:xfrm flipH="1">
                <a:off x="3748" y="2902"/>
                <a:ext cx="48" cy="17"/>
              </a:xfrm>
              <a:prstGeom prst="line">
                <a:avLst/>
              </a:prstGeom>
              <a:noFill/>
              <a:ln w="6350" cap="rnd">
                <a:solidFill>
                  <a:srgbClr val="C195DB"/>
                </a:solidFill>
                <a:round/>
                <a:headEnd/>
                <a:tailEnd/>
              </a:ln>
            </p:spPr>
            <p:txBody>
              <a:bodyPr/>
              <a:lstStyle/>
              <a:p>
                <a:endParaRPr lang="ru-RU"/>
              </a:p>
            </p:txBody>
          </p:sp>
          <p:sp>
            <p:nvSpPr>
              <p:cNvPr id="163353" name="Line 781"/>
              <p:cNvSpPr>
                <a:spLocks noChangeShapeType="1"/>
              </p:cNvSpPr>
              <p:nvPr/>
            </p:nvSpPr>
            <p:spPr bwMode="auto">
              <a:xfrm>
                <a:off x="3795" y="2902"/>
                <a:ext cx="22" cy="18"/>
              </a:xfrm>
              <a:prstGeom prst="line">
                <a:avLst/>
              </a:prstGeom>
              <a:noFill/>
              <a:ln w="6350" cap="rnd">
                <a:solidFill>
                  <a:srgbClr val="C195DB"/>
                </a:solidFill>
                <a:round/>
                <a:headEnd/>
                <a:tailEnd/>
              </a:ln>
            </p:spPr>
            <p:txBody>
              <a:bodyPr/>
              <a:lstStyle/>
              <a:p>
                <a:endParaRPr lang="ru-RU"/>
              </a:p>
            </p:txBody>
          </p:sp>
          <p:sp>
            <p:nvSpPr>
              <p:cNvPr id="163354" name="Freeform 782"/>
              <p:cNvSpPr>
                <a:spLocks/>
              </p:cNvSpPr>
              <p:nvPr/>
            </p:nvSpPr>
            <p:spPr bwMode="auto">
              <a:xfrm>
                <a:off x="3299" y="2978"/>
                <a:ext cx="179" cy="277"/>
              </a:xfrm>
              <a:custGeom>
                <a:avLst/>
                <a:gdLst>
                  <a:gd name="T0" fmla="*/ 31 w 179"/>
                  <a:gd name="T1" fmla="*/ 0 h 277"/>
                  <a:gd name="T2" fmla="*/ 0 w 179"/>
                  <a:gd name="T3" fmla="*/ 15 h 277"/>
                  <a:gd name="T4" fmla="*/ 110 w 179"/>
                  <a:gd name="T5" fmla="*/ 257 h 277"/>
                  <a:gd name="T6" fmla="*/ 178 w 179"/>
                  <a:gd name="T7" fmla="*/ 277 h 277"/>
                  <a:gd name="T8" fmla="*/ 179 w 179"/>
                  <a:gd name="T9" fmla="*/ 211 h 277"/>
                  <a:gd name="T10" fmla="*/ 31 w 179"/>
                  <a:gd name="T11" fmla="*/ 0 h 277"/>
                  <a:gd name="T12" fmla="*/ 0 60000 65536"/>
                  <a:gd name="T13" fmla="*/ 0 60000 65536"/>
                  <a:gd name="T14" fmla="*/ 0 60000 65536"/>
                  <a:gd name="T15" fmla="*/ 0 60000 65536"/>
                  <a:gd name="T16" fmla="*/ 0 60000 65536"/>
                  <a:gd name="T17" fmla="*/ 0 60000 65536"/>
                  <a:gd name="T18" fmla="*/ 0 w 179"/>
                  <a:gd name="T19" fmla="*/ 0 h 277"/>
                  <a:gd name="T20" fmla="*/ 179 w 179"/>
                  <a:gd name="T21" fmla="*/ 277 h 277"/>
                </a:gdLst>
                <a:ahLst/>
                <a:cxnLst>
                  <a:cxn ang="T12">
                    <a:pos x="T0" y="T1"/>
                  </a:cxn>
                  <a:cxn ang="T13">
                    <a:pos x="T2" y="T3"/>
                  </a:cxn>
                  <a:cxn ang="T14">
                    <a:pos x="T4" y="T5"/>
                  </a:cxn>
                  <a:cxn ang="T15">
                    <a:pos x="T6" y="T7"/>
                  </a:cxn>
                  <a:cxn ang="T16">
                    <a:pos x="T8" y="T9"/>
                  </a:cxn>
                  <a:cxn ang="T17">
                    <a:pos x="T10" y="T11"/>
                  </a:cxn>
                </a:cxnLst>
                <a:rect l="T18" t="T19" r="T20" b="T21"/>
                <a:pathLst>
                  <a:path w="179" h="277">
                    <a:moveTo>
                      <a:pt x="31" y="0"/>
                    </a:moveTo>
                    <a:lnTo>
                      <a:pt x="0" y="15"/>
                    </a:lnTo>
                    <a:lnTo>
                      <a:pt x="110" y="257"/>
                    </a:lnTo>
                    <a:lnTo>
                      <a:pt x="178" y="277"/>
                    </a:lnTo>
                    <a:lnTo>
                      <a:pt x="179" y="211"/>
                    </a:lnTo>
                    <a:lnTo>
                      <a:pt x="31" y="0"/>
                    </a:lnTo>
                    <a:close/>
                  </a:path>
                </a:pathLst>
              </a:custGeom>
              <a:solidFill>
                <a:srgbClr val="844CD6"/>
              </a:solidFill>
              <a:ln w="9525">
                <a:noFill/>
                <a:round/>
                <a:headEnd/>
                <a:tailEnd/>
              </a:ln>
            </p:spPr>
            <p:txBody>
              <a:bodyPr/>
              <a:lstStyle/>
              <a:p>
                <a:endParaRPr lang="ru-RU"/>
              </a:p>
            </p:txBody>
          </p:sp>
          <p:sp>
            <p:nvSpPr>
              <p:cNvPr id="163355" name="Freeform 783"/>
              <p:cNvSpPr>
                <a:spLocks/>
              </p:cNvSpPr>
              <p:nvPr/>
            </p:nvSpPr>
            <p:spPr bwMode="auto">
              <a:xfrm>
                <a:off x="3296" y="2975"/>
                <a:ext cx="34" cy="20"/>
              </a:xfrm>
              <a:custGeom>
                <a:avLst/>
                <a:gdLst>
                  <a:gd name="T0" fmla="*/ 34 w 34"/>
                  <a:gd name="T1" fmla="*/ 6 h 20"/>
                  <a:gd name="T2" fmla="*/ 34 w 34"/>
                  <a:gd name="T3" fmla="*/ 0 h 20"/>
                  <a:gd name="T4" fmla="*/ 0 w 34"/>
                  <a:gd name="T5" fmla="*/ 13 h 20"/>
                  <a:gd name="T6" fmla="*/ 2 w 34"/>
                  <a:gd name="T7" fmla="*/ 20 h 20"/>
                  <a:gd name="T8" fmla="*/ 34 w 34"/>
                  <a:gd name="T9" fmla="*/ 6 h 20"/>
                  <a:gd name="T10" fmla="*/ 0 60000 65536"/>
                  <a:gd name="T11" fmla="*/ 0 60000 65536"/>
                  <a:gd name="T12" fmla="*/ 0 60000 65536"/>
                  <a:gd name="T13" fmla="*/ 0 60000 65536"/>
                  <a:gd name="T14" fmla="*/ 0 60000 65536"/>
                  <a:gd name="T15" fmla="*/ 0 w 34"/>
                  <a:gd name="T16" fmla="*/ 0 h 20"/>
                  <a:gd name="T17" fmla="*/ 34 w 34"/>
                  <a:gd name="T18" fmla="*/ 20 h 20"/>
                </a:gdLst>
                <a:ahLst/>
                <a:cxnLst>
                  <a:cxn ang="T10">
                    <a:pos x="T0" y="T1"/>
                  </a:cxn>
                  <a:cxn ang="T11">
                    <a:pos x="T2" y="T3"/>
                  </a:cxn>
                  <a:cxn ang="T12">
                    <a:pos x="T4" y="T5"/>
                  </a:cxn>
                  <a:cxn ang="T13">
                    <a:pos x="T6" y="T7"/>
                  </a:cxn>
                  <a:cxn ang="T14">
                    <a:pos x="T8" y="T9"/>
                  </a:cxn>
                </a:cxnLst>
                <a:rect l="T15" t="T16" r="T17" b="T18"/>
                <a:pathLst>
                  <a:path w="34" h="20">
                    <a:moveTo>
                      <a:pt x="34" y="6"/>
                    </a:moveTo>
                    <a:lnTo>
                      <a:pt x="34" y="0"/>
                    </a:lnTo>
                    <a:lnTo>
                      <a:pt x="0" y="13"/>
                    </a:lnTo>
                    <a:lnTo>
                      <a:pt x="2" y="20"/>
                    </a:lnTo>
                    <a:lnTo>
                      <a:pt x="34" y="6"/>
                    </a:lnTo>
                    <a:close/>
                  </a:path>
                </a:pathLst>
              </a:custGeom>
              <a:solidFill>
                <a:srgbClr val="C195DB"/>
              </a:solidFill>
              <a:ln w="9525">
                <a:noFill/>
                <a:round/>
                <a:headEnd/>
                <a:tailEnd/>
              </a:ln>
            </p:spPr>
            <p:txBody>
              <a:bodyPr/>
              <a:lstStyle/>
              <a:p>
                <a:endParaRPr lang="ru-RU"/>
              </a:p>
            </p:txBody>
          </p:sp>
          <p:sp>
            <p:nvSpPr>
              <p:cNvPr id="163356" name="Freeform 784"/>
              <p:cNvSpPr>
                <a:spLocks/>
              </p:cNvSpPr>
              <p:nvPr/>
            </p:nvSpPr>
            <p:spPr bwMode="auto">
              <a:xfrm>
                <a:off x="3296" y="2992"/>
                <a:ext cx="117" cy="244"/>
              </a:xfrm>
              <a:custGeom>
                <a:avLst/>
                <a:gdLst>
                  <a:gd name="T0" fmla="*/ 6 w 117"/>
                  <a:gd name="T1" fmla="*/ 0 h 244"/>
                  <a:gd name="T2" fmla="*/ 0 w 117"/>
                  <a:gd name="T3" fmla="*/ 1 h 244"/>
                  <a:gd name="T4" fmla="*/ 111 w 117"/>
                  <a:gd name="T5" fmla="*/ 244 h 244"/>
                  <a:gd name="T6" fmla="*/ 117 w 117"/>
                  <a:gd name="T7" fmla="*/ 244 h 244"/>
                  <a:gd name="T8" fmla="*/ 6 w 117"/>
                  <a:gd name="T9" fmla="*/ 0 h 244"/>
                  <a:gd name="T10" fmla="*/ 0 60000 65536"/>
                  <a:gd name="T11" fmla="*/ 0 60000 65536"/>
                  <a:gd name="T12" fmla="*/ 0 60000 65536"/>
                  <a:gd name="T13" fmla="*/ 0 60000 65536"/>
                  <a:gd name="T14" fmla="*/ 0 60000 65536"/>
                  <a:gd name="T15" fmla="*/ 0 w 117"/>
                  <a:gd name="T16" fmla="*/ 0 h 244"/>
                  <a:gd name="T17" fmla="*/ 117 w 117"/>
                  <a:gd name="T18" fmla="*/ 244 h 244"/>
                </a:gdLst>
                <a:ahLst/>
                <a:cxnLst>
                  <a:cxn ang="T10">
                    <a:pos x="T0" y="T1"/>
                  </a:cxn>
                  <a:cxn ang="T11">
                    <a:pos x="T2" y="T3"/>
                  </a:cxn>
                  <a:cxn ang="T12">
                    <a:pos x="T4" y="T5"/>
                  </a:cxn>
                  <a:cxn ang="T13">
                    <a:pos x="T6" y="T7"/>
                  </a:cxn>
                  <a:cxn ang="T14">
                    <a:pos x="T8" y="T9"/>
                  </a:cxn>
                </a:cxnLst>
                <a:rect l="T15" t="T16" r="T17" b="T18"/>
                <a:pathLst>
                  <a:path w="117" h="244">
                    <a:moveTo>
                      <a:pt x="6" y="0"/>
                    </a:moveTo>
                    <a:lnTo>
                      <a:pt x="0" y="1"/>
                    </a:lnTo>
                    <a:lnTo>
                      <a:pt x="111" y="244"/>
                    </a:lnTo>
                    <a:lnTo>
                      <a:pt x="117" y="244"/>
                    </a:lnTo>
                    <a:lnTo>
                      <a:pt x="6" y="0"/>
                    </a:lnTo>
                    <a:close/>
                  </a:path>
                </a:pathLst>
              </a:custGeom>
              <a:solidFill>
                <a:srgbClr val="C195DB"/>
              </a:solidFill>
              <a:ln w="9525">
                <a:noFill/>
                <a:round/>
                <a:headEnd/>
                <a:tailEnd/>
              </a:ln>
            </p:spPr>
            <p:txBody>
              <a:bodyPr/>
              <a:lstStyle/>
              <a:p>
                <a:endParaRPr lang="ru-RU"/>
              </a:p>
            </p:txBody>
          </p:sp>
          <p:sp>
            <p:nvSpPr>
              <p:cNvPr id="163357" name="Freeform 785"/>
              <p:cNvSpPr>
                <a:spLocks/>
              </p:cNvSpPr>
              <p:nvPr/>
            </p:nvSpPr>
            <p:spPr bwMode="auto">
              <a:xfrm>
                <a:off x="3295" y="2988"/>
                <a:ext cx="7" cy="7"/>
              </a:xfrm>
              <a:custGeom>
                <a:avLst/>
                <a:gdLst>
                  <a:gd name="T0" fmla="*/ 3 w 7"/>
                  <a:gd name="T1" fmla="*/ 0 h 7"/>
                  <a:gd name="T2" fmla="*/ 0 w 7"/>
                  <a:gd name="T3" fmla="*/ 2 h 7"/>
                  <a:gd name="T4" fmla="*/ 1 w 7"/>
                  <a:gd name="T5" fmla="*/ 5 h 7"/>
                  <a:gd name="T6" fmla="*/ 7 w 7"/>
                  <a:gd name="T7" fmla="*/ 3 h 7"/>
                  <a:gd name="T8" fmla="*/ 5 w 7"/>
                  <a:gd name="T9" fmla="*/ 7 h 7"/>
                  <a:gd name="T10" fmla="*/ 3 w 7"/>
                  <a:gd name="T11" fmla="*/ 0 h 7"/>
                  <a:gd name="T12" fmla="*/ 0 60000 65536"/>
                  <a:gd name="T13" fmla="*/ 0 60000 65536"/>
                  <a:gd name="T14" fmla="*/ 0 60000 65536"/>
                  <a:gd name="T15" fmla="*/ 0 60000 65536"/>
                  <a:gd name="T16" fmla="*/ 0 60000 65536"/>
                  <a:gd name="T17" fmla="*/ 0 60000 65536"/>
                  <a:gd name="T18" fmla="*/ 0 w 7"/>
                  <a:gd name="T19" fmla="*/ 0 h 7"/>
                  <a:gd name="T20" fmla="*/ 7 w 7"/>
                  <a:gd name="T21" fmla="*/ 7 h 7"/>
                </a:gdLst>
                <a:ahLst/>
                <a:cxnLst>
                  <a:cxn ang="T12">
                    <a:pos x="T0" y="T1"/>
                  </a:cxn>
                  <a:cxn ang="T13">
                    <a:pos x="T2" y="T3"/>
                  </a:cxn>
                  <a:cxn ang="T14">
                    <a:pos x="T4" y="T5"/>
                  </a:cxn>
                  <a:cxn ang="T15">
                    <a:pos x="T6" y="T7"/>
                  </a:cxn>
                  <a:cxn ang="T16">
                    <a:pos x="T8" y="T9"/>
                  </a:cxn>
                  <a:cxn ang="T17">
                    <a:pos x="T10" y="T11"/>
                  </a:cxn>
                </a:cxnLst>
                <a:rect l="T18" t="T19" r="T20" b="T21"/>
                <a:pathLst>
                  <a:path w="7" h="7">
                    <a:moveTo>
                      <a:pt x="3" y="0"/>
                    </a:moveTo>
                    <a:lnTo>
                      <a:pt x="0" y="2"/>
                    </a:lnTo>
                    <a:lnTo>
                      <a:pt x="1" y="5"/>
                    </a:lnTo>
                    <a:lnTo>
                      <a:pt x="7" y="3"/>
                    </a:lnTo>
                    <a:lnTo>
                      <a:pt x="5" y="7"/>
                    </a:lnTo>
                    <a:lnTo>
                      <a:pt x="3" y="0"/>
                    </a:lnTo>
                    <a:close/>
                  </a:path>
                </a:pathLst>
              </a:custGeom>
              <a:solidFill>
                <a:srgbClr val="C195DB"/>
              </a:solidFill>
              <a:ln w="9525">
                <a:noFill/>
                <a:round/>
                <a:headEnd/>
                <a:tailEnd/>
              </a:ln>
            </p:spPr>
            <p:txBody>
              <a:bodyPr/>
              <a:lstStyle/>
              <a:p>
                <a:endParaRPr lang="ru-RU"/>
              </a:p>
            </p:txBody>
          </p:sp>
          <p:sp>
            <p:nvSpPr>
              <p:cNvPr id="163358" name="Freeform 786"/>
              <p:cNvSpPr>
                <a:spLocks/>
              </p:cNvSpPr>
              <p:nvPr/>
            </p:nvSpPr>
            <p:spPr bwMode="auto">
              <a:xfrm>
                <a:off x="3408" y="3231"/>
                <a:ext cx="70" cy="26"/>
              </a:xfrm>
              <a:custGeom>
                <a:avLst/>
                <a:gdLst>
                  <a:gd name="T0" fmla="*/ 3 w 70"/>
                  <a:gd name="T1" fmla="*/ 0 h 26"/>
                  <a:gd name="T2" fmla="*/ 0 w 70"/>
                  <a:gd name="T3" fmla="*/ 5 h 26"/>
                  <a:gd name="T4" fmla="*/ 67 w 70"/>
                  <a:gd name="T5" fmla="*/ 26 h 26"/>
                  <a:gd name="T6" fmla="*/ 70 w 70"/>
                  <a:gd name="T7" fmla="*/ 21 h 26"/>
                  <a:gd name="T8" fmla="*/ 3 w 70"/>
                  <a:gd name="T9" fmla="*/ 0 h 26"/>
                  <a:gd name="T10" fmla="*/ 0 60000 65536"/>
                  <a:gd name="T11" fmla="*/ 0 60000 65536"/>
                  <a:gd name="T12" fmla="*/ 0 60000 65536"/>
                  <a:gd name="T13" fmla="*/ 0 60000 65536"/>
                  <a:gd name="T14" fmla="*/ 0 60000 65536"/>
                  <a:gd name="T15" fmla="*/ 0 w 70"/>
                  <a:gd name="T16" fmla="*/ 0 h 26"/>
                  <a:gd name="T17" fmla="*/ 70 w 70"/>
                  <a:gd name="T18" fmla="*/ 26 h 26"/>
                </a:gdLst>
                <a:ahLst/>
                <a:cxnLst>
                  <a:cxn ang="T10">
                    <a:pos x="T0" y="T1"/>
                  </a:cxn>
                  <a:cxn ang="T11">
                    <a:pos x="T2" y="T3"/>
                  </a:cxn>
                  <a:cxn ang="T12">
                    <a:pos x="T4" y="T5"/>
                  </a:cxn>
                  <a:cxn ang="T13">
                    <a:pos x="T6" y="T7"/>
                  </a:cxn>
                  <a:cxn ang="T14">
                    <a:pos x="T8" y="T9"/>
                  </a:cxn>
                </a:cxnLst>
                <a:rect l="T15" t="T16" r="T17" b="T18"/>
                <a:pathLst>
                  <a:path w="70" h="26">
                    <a:moveTo>
                      <a:pt x="3" y="0"/>
                    </a:moveTo>
                    <a:lnTo>
                      <a:pt x="0" y="5"/>
                    </a:lnTo>
                    <a:lnTo>
                      <a:pt x="67" y="26"/>
                    </a:lnTo>
                    <a:lnTo>
                      <a:pt x="70" y="21"/>
                    </a:lnTo>
                    <a:lnTo>
                      <a:pt x="3" y="0"/>
                    </a:lnTo>
                    <a:close/>
                  </a:path>
                </a:pathLst>
              </a:custGeom>
              <a:solidFill>
                <a:srgbClr val="C195DB"/>
              </a:solidFill>
              <a:ln w="9525">
                <a:noFill/>
                <a:round/>
                <a:headEnd/>
                <a:tailEnd/>
              </a:ln>
            </p:spPr>
            <p:txBody>
              <a:bodyPr/>
              <a:lstStyle/>
              <a:p>
                <a:endParaRPr lang="ru-RU"/>
              </a:p>
            </p:txBody>
          </p:sp>
          <p:sp>
            <p:nvSpPr>
              <p:cNvPr id="163359" name="Freeform 787"/>
              <p:cNvSpPr>
                <a:spLocks/>
              </p:cNvSpPr>
              <p:nvPr/>
            </p:nvSpPr>
            <p:spPr bwMode="auto">
              <a:xfrm>
                <a:off x="3408" y="3231"/>
                <a:ext cx="6" cy="6"/>
              </a:xfrm>
              <a:custGeom>
                <a:avLst/>
                <a:gdLst>
                  <a:gd name="T0" fmla="*/ 0 w 6"/>
                  <a:gd name="T1" fmla="*/ 6 h 6"/>
                  <a:gd name="T2" fmla="*/ 2 w 6"/>
                  <a:gd name="T3" fmla="*/ 6 h 6"/>
                  <a:gd name="T4" fmla="*/ 5 w 6"/>
                  <a:gd name="T5" fmla="*/ 0 h 6"/>
                  <a:gd name="T6" fmla="*/ 6 w 6"/>
                  <a:gd name="T7" fmla="*/ 5 h 6"/>
                  <a:gd name="T8" fmla="*/ 0 w 6"/>
                  <a:gd name="T9" fmla="*/ 6 h 6"/>
                  <a:gd name="T10" fmla="*/ 0 60000 65536"/>
                  <a:gd name="T11" fmla="*/ 0 60000 65536"/>
                  <a:gd name="T12" fmla="*/ 0 60000 65536"/>
                  <a:gd name="T13" fmla="*/ 0 60000 65536"/>
                  <a:gd name="T14" fmla="*/ 0 60000 65536"/>
                  <a:gd name="T15" fmla="*/ 0 w 6"/>
                  <a:gd name="T16" fmla="*/ 0 h 6"/>
                  <a:gd name="T17" fmla="*/ 6 w 6"/>
                  <a:gd name="T18" fmla="*/ 6 h 6"/>
                </a:gdLst>
                <a:ahLst/>
                <a:cxnLst>
                  <a:cxn ang="T10">
                    <a:pos x="T0" y="T1"/>
                  </a:cxn>
                  <a:cxn ang="T11">
                    <a:pos x="T2" y="T3"/>
                  </a:cxn>
                  <a:cxn ang="T12">
                    <a:pos x="T4" y="T5"/>
                  </a:cxn>
                  <a:cxn ang="T13">
                    <a:pos x="T6" y="T7"/>
                  </a:cxn>
                  <a:cxn ang="T14">
                    <a:pos x="T8" y="T9"/>
                  </a:cxn>
                </a:cxnLst>
                <a:rect l="T15" t="T16" r="T17" b="T18"/>
                <a:pathLst>
                  <a:path w="6" h="6">
                    <a:moveTo>
                      <a:pt x="0" y="6"/>
                    </a:moveTo>
                    <a:lnTo>
                      <a:pt x="2" y="6"/>
                    </a:lnTo>
                    <a:lnTo>
                      <a:pt x="5" y="0"/>
                    </a:lnTo>
                    <a:lnTo>
                      <a:pt x="6" y="5"/>
                    </a:lnTo>
                    <a:lnTo>
                      <a:pt x="0" y="6"/>
                    </a:lnTo>
                    <a:close/>
                  </a:path>
                </a:pathLst>
              </a:custGeom>
              <a:solidFill>
                <a:srgbClr val="C195DB"/>
              </a:solidFill>
              <a:ln w="9525">
                <a:noFill/>
                <a:round/>
                <a:headEnd/>
                <a:tailEnd/>
              </a:ln>
            </p:spPr>
            <p:txBody>
              <a:bodyPr/>
              <a:lstStyle/>
              <a:p>
                <a:endParaRPr lang="ru-RU"/>
              </a:p>
            </p:txBody>
          </p:sp>
          <p:sp>
            <p:nvSpPr>
              <p:cNvPr id="163360" name="Freeform 788"/>
              <p:cNvSpPr>
                <a:spLocks/>
              </p:cNvSpPr>
              <p:nvPr/>
            </p:nvSpPr>
            <p:spPr bwMode="auto">
              <a:xfrm>
                <a:off x="3475" y="3189"/>
                <a:ext cx="5" cy="66"/>
              </a:xfrm>
              <a:custGeom>
                <a:avLst/>
                <a:gdLst>
                  <a:gd name="T0" fmla="*/ 0 w 5"/>
                  <a:gd name="T1" fmla="*/ 66 h 66"/>
                  <a:gd name="T2" fmla="*/ 4 w 5"/>
                  <a:gd name="T3" fmla="*/ 66 h 66"/>
                  <a:gd name="T4" fmla="*/ 5 w 5"/>
                  <a:gd name="T5" fmla="*/ 0 h 66"/>
                  <a:gd name="T6" fmla="*/ 2 w 5"/>
                  <a:gd name="T7" fmla="*/ 0 h 66"/>
                  <a:gd name="T8" fmla="*/ 0 w 5"/>
                  <a:gd name="T9" fmla="*/ 66 h 66"/>
                  <a:gd name="T10" fmla="*/ 0 60000 65536"/>
                  <a:gd name="T11" fmla="*/ 0 60000 65536"/>
                  <a:gd name="T12" fmla="*/ 0 60000 65536"/>
                  <a:gd name="T13" fmla="*/ 0 60000 65536"/>
                  <a:gd name="T14" fmla="*/ 0 60000 65536"/>
                  <a:gd name="T15" fmla="*/ 0 w 5"/>
                  <a:gd name="T16" fmla="*/ 0 h 66"/>
                  <a:gd name="T17" fmla="*/ 5 w 5"/>
                  <a:gd name="T18" fmla="*/ 66 h 66"/>
                </a:gdLst>
                <a:ahLst/>
                <a:cxnLst>
                  <a:cxn ang="T10">
                    <a:pos x="T0" y="T1"/>
                  </a:cxn>
                  <a:cxn ang="T11">
                    <a:pos x="T2" y="T3"/>
                  </a:cxn>
                  <a:cxn ang="T12">
                    <a:pos x="T4" y="T5"/>
                  </a:cxn>
                  <a:cxn ang="T13">
                    <a:pos x="T6" y="T7"/>
                  </a:cxn>
                  <a:cxn ang="T14">
                    <a:pos x="T8" y="T9"/>
                  </a:cxn>
                </a:cxnLst>
                <a:rect l="T15" t="T16" r="T17" b="T18"/>
                <a:pathLst>
                  <a:path w="5" h="66">
                    <a:moveTo>
                      <a:pt x="0" y="66"/>
                    </a:moveTo>
                    <a:lnTo>
                      <a:pt x="4" y="66"/>
                    </a:lnTo>
                    <a:lnTo>
                      <a:pt x="5" y="0"/>
                    </a:lnTo>
                    <a:lnTo>
                      <a:pt x="2" y="0"/>
                    </a:lnTo>
                    <a:lnTo>
                      <a:pt x="0" y="66"/>
                    </a:lnTo>
                    <a:close/>
                  </a:path>
                </a:pathLst>
              </a:custGeom>
              <a:solidFill>
                <a:srgbClr val="C195DB"/>
              </a:solidFill>
              <a:ln w="9525">
                <a:noFill/>
                <a:round/>
                <a:headEnd/>
                <a:tailEnd/>
              </a:ln>
            </p:spPr>
            <p:txBody>
              <a:bodyPr/>
              <a:lstStyle/>
              <a:p>
                <a:endParaRPr lang="ru-RU"/>
              </a:p>
            </p:txBody>
          </p:sp>
          <p:sp>
            <p:nvSpPr>
              <p:cNvPr id="163361" name="Freeform 789"/>
              <p:cNvSpPr>
                <a:spLocks/>
              </p:cNvSpPr>
              <p:nvPr/>
            </p:nvSpPr>
            <p:spPr bwMode="auto">
              <a:xfrm>
                <a:off x="3477" y="3252"/>
                <a:ext cx="3" cy="6"/>
              </a:xfrm>
              <a:custGeom>
                <a:avLst/>
                <a:gdLst>
                  <a:gd name="T0" fmla="*/ 1 w 3"/>
                  <a:gd name="T1" fmla="*/ 5 h 6"/>
                  <a:gd name="T2" fmla="*/ 3 w 3"/>
                  <a:gd name="T3" fmla="*/ 6 h 6"/>
                  <a:gd name="T4" fmla="*/ 3 w 3"/>
                  <a:gd name="T5" fmla="*/ 3 h 6"/>
                  <a:gd name="T6" fmla="*/ 0 w 3"/>
                  <a:gd name="T7" fmla="*/ 3 h 6"/>
                  <a:gd name="T8" fmla="*/ 3 w 3"/>
                  <a:gd name="T9" fmla="*/ 0 h 6"/>
                  <a:gd name="T10" fmla="*/ 1 w 3"/>
                  <a:gd name="T11" fmla="*/ 5 h 6"/>
                  <a:gd name="T12" fmla="*/ 0 60000 65536"/>
                  <a:gd name="T13" fmla="*/ 0 60000 65536"/>
                  <a:gd name="T14" fmla="*/ 0 60000 65536"/>
                  <a:gd name="T15" fmla="*/ 0 60000 65536"/>
                  <a:gd name="T16" fmla="*/ 0 60000 65536"/>
                  <a:gd name="T17" fmla="*/ 0 60000 65536"/>
                  <a:gd name="T18" fmla="*/ 0 w 3"/>
                  <a:gd name="T19" fmla="*/ 0 h 6"/>
                  <a:gd name="T20" fmla="*/ 3 w 3"/>
                  <a:gd name="T21" fmla="*/ 6 h 6"/>
                </a:gdLst>
                <a:ahLst/>
                <a:cxnLst>
                  <a:cxn ang="T12">
                    <a:pos x="T0" y="T1"/>
                  </a:cxn>
                  <a:cxn ang="T13">
                    <a:pos x="T2" y="T3"/>
                  </a:cxn>
                  <a:cxn ang="T14">
                    <a:pos x="T4" y="T5"/>
                  </a:cxn>
                  <a:cxn ang="T15">
                    <a:pos x="T6" y="T7"/>
                  </a:cxn>
                  <a:cxn ang="T16">
                    <a:pos x="T8" y="T9"/>
                  </a:cxn>
                  <a:cxn ang="T17">
                    <a:pos x="T10" y="T11"/>
                  </a:cxn>
                </a:cxnLst>
                <a:rect l="T18" t="T19" r="T20" b="T21"/>
                <a:pathLst>
                  <a:path w="3" h="6">
                    <a:moveTo>
                      <a:pt x="1" y="5"/>
                    </a:moveTo>
                    <a:lnTo>
                      <a:pt x="3" y="6"/>
                    </a:lnTo>
                    <a:lnTo>
                      <a:pt x="3" y="3"/>
                    </a:lnTo>
                    <a:lnTo>
                      <a:pt x="0" y="3"/>
                    </a:lnTo>
                    <a:lnTo>
                      <a:pt x="3" y="0"/>
                    </a:lnTo>
                    <a:lnTo>
                      <a:pt x="1" y="5"/>
                    </a:lnTo>
                    <a:close/>
                  </a:path>
                </a:pathLst>
              </a:custGeom>
              <a:solidFill>
                <a:srgbClr val="C195DB"/>
              </a:solidFill>
              <a:ln w="9525">
                <a:noFill/>
                <a:round/>
                <a:headEnd/>
                <a:tailEnd/>
              </a:ln>
            </p:spPr>
            <p:txBody>
              <a:bodyPr/>
              <a:lstStyle/>
              <a:p>
                <a:endParaRPr lang="ru-RU"/>
              </a:p>
            </p:txBody>
          </p:sp>
          <p:sp>
            <p:nvSpPr>
              <p:cNvPr id="163362" name="Freeform 790"/>
              <p:cNvSpPr>
                <a:spLocks/>
              </p:cNvSpPr>
              <p:nvPr/>
            </p:nvSpPr>
            <p:spPr bwMode="auto">
              <a:xfrm>
                <a:off x="3327" y="2975"/>
                <a:ext cx="151" cy="216"/>
              </a:xfrm>
              <a:custGeom>
                <a:avLst/>
                <a:gdLst>
                  <a:gd name="T0" fmla="*/ 147 w 151"/>
                  <a:gd name="T1" fmla="*/ 216 h 216"/>
                  <a:gd name="T2" fmla="*/ 151 w 151"/>
                  <a:gd name="T3" fmla="*/ 211 h 216"/>
                  <a:gd name="T4" fmla="*/ 5 w 151"/>
                  <a:gd name="T5" fmla="*/ 0 h 216"/>
                  <a:gd name="T6" fmla="*/ 0 w 151"/>
                  <a:gd name="T7" fmla="*/ 4 h 216"/>
                  <a:gd name="T8" fmla="*/ 147 w 151"/>
                  <a:gd name="T9" fmla="*/ 216 h 216"/>
                  <a:gd name="T10" fmla="*/ 0 60000 65536"/>
                  <a:gd name="T11" fmla="*/ 0 60000 65536"/>
                  <a:gd name="T12" fmla="*/ 0 60000 65536"/>
                  <a:gd name="T13" fmla="*/ 0 60000 65536"/>
                  <a:gd name="T14" fmla="*/ 0 60000 65536"/>
                  <a:gd name="T15" fmla="*/ 0 w 151"/>
                  <a:gd name="T16" fmla="*/ 0 h 216"/>
                  <a:gd name="T17" fmla="*/ 151 w 151"/>
                  <a:gd name="T18" fmla="*/ 216 h 216"/>
                </a:gdLst>
                <a:ahLst/>
                <a:cxnLst>
                  <a:cxn ang="T10">
                    <a:pos x="T0" y="T1"/>
                  </a:cxn>
                  <a:cxn ang="T11">
                    <a:pos x="T2" y="T3"/>
                  </a:cxn>
                  <a:cxn ang="T12">
                    <a:pos x="T4" y="T5"/>
                  </a:cxn>
                  <a:cxn ang="T13">
                    <a:pos x="T6" y="T7"/>
                  </a:cxn>
                  <a:cxn ang="T14">
                    <a:pos x="T8" y="T9"/>
                  </a:cxn>
                </a:cxnLst>
                <a:rect l="T15" t="T16" r="T17" b="T18"/>
                <a:pathLst>
                  <a:path w="151" h="216">
                    <a:moveTo>
                      <a:pt x="147" y="216"/>
                    </a:moveTo>
                    <a:lnTo>
                      <a:pt x="151" y="211"/>
                    </a:lnTo>
                    <a:lnTo>
                      <a:pt x="5" y="0"/>
                    </a:lnTo>
                    <a:lnTo>
                      <a:pt x="0" y="4"/>
                    </a:lnTo>
                    <a:lnTo>
                      <a:pt x="147" y="216"/>
                    </a:lnTo>
                    <a:close/>
                  </a:path>
                </a:pathLst>
              </a:custGeom>
              <a:solidFill>
                <a:srgbClr val="C195DB"/>
              </a:solidFill>
              <a:ln w="9525">
                <a:noFill/>
                <a:round/>
                <a:headEnd/>
                <a:tailEnd/>
              </a:ln>
            </p:spPr>
            <p:txBody>
              <a:bodyPr/>
              <a:lstStyle/>
              <a:p>
                <a:endParaRPr lang="ru-RU"/>
              </a:p>
            </p:txBody>
          </p:sp>
          <p:sp>
            <p:nvSpPr>
              <p:cNvPr id="163363" name="Freeform 791"/>
              <p:cNvSpPr>
                <a:spLocks/>
              </p:cNvSpPr>
              <p:nvPr/>
            </p:nvSpPr>
            <p:spPr bwMode="auto">
              <a:xfrm>
                <a:off x="3475" y="3186"/>
                <a:ext cx="5" cy="5"/>
              </a:xfrm>
              <a:custGeom>
                <a:avLst/>
                <a:gdLst>
                  <a:gd name="T0" fmla="*/ 5 w 5"/>
                  <a:gd name="T1" fmla="*/ 3 h 5"/>
                  <a:gd name="T2" fmla="*/ 5 w 5"/>
                  <a:gd name="T3" fmla="*/ 0 h 5"/>
                  <a:gd name="T4" fmla="*/ 0 w 5"/>
                  <a:gd name="T5" fmla="*/ 5 h 5"/>
                  <a:gd name="T6" fmla="*/ 0 w 5"/>
                  <a:gd name="T7" fmla="*/ 3 h 5"/>
                  <a:gd name="T8" fmla="*/ 5 w 5"/>
                  <a:gd name="T9" fmla="*/ 3 h 5"/>
                  <a:gd name="T10" fmla="*/ 0 60000 65536"/>
                  <a:gd name="T11" fmla="*/ 0 60000 65536"/>
                  <a:gd name="T12" fmla="*/ 0 60000 65536"/>
                  <a:gd name="T13" fmla="*/ 0 60000 65536"/>
                  <a:gd name="T14" fmla="*/ 0 60000 65536"/>
                  <a:gd name="T15" fmla="*/ 0 w 5"/>
                  <a:gd name="T16" fmla="*/ 0 h 5"/>
                  <a:gd name="T17" fmla="*/ 5 w 5"/>
                  <a:gd name="T18" fmla="*/ 5 h 5"/>
                </a:gdLst>
                <a:ahLst/>
                <a:cxnLst>
                  <a:cxn ang="T10">
                    <a:pos x="T0" y="T1"/>
                  </a:cxn>
                  <a:cxn ang="T11">
                    <a:pos x="T2" y="T3"/>
                  </a:cxn>
                  <a:cxn ang="T12">
                    <a:pos x="T4" y="T5"/>
                  </a:cxn>
                  <a:cxn ang="T13">
                    <a:pos x="T6" y="T7"/>
                  </a:cxn>
                  <a:cxn ang="T14">
                    <a:pos x="T8" y="T9"/>
                  </a:cxn>
                </a:cxnLst>
                <a:rect l="T15" t="T16" r="T17" b="T18"/>
                <a:pathLst>
                  <a:path w="5" h="5">
                    <a:moveTo>
                      <a:pt x="5" y="3"/>
                    </a:moveTo>
                    <a:lnTo>
                      <a:pt x="5" y="0"/>
                    </a:lnTo>
                    <a:lnTo>
                      <a:pt x="0" y="5"/>
                    </a:lnTo>
                    <a:lnTo>
                      <a:pt x="0" y="3"/>
                    </a:lnTo>
                    <a:lnTo>
                      <a:pt x="5" y="3"/>
                    </a:lnTo>
                    <a:close/>
                  </a:path>
                </a:pathLst>
              </a:custGeom>
              <a:solidFill>
                <a:srgbClr val="C195DB"/>
              </a:solidFill>
              <a:ln w="9525">
                <a:noFill/>
                <a:round/>
                <a:headEnd/>
                <a:tailEnd/>
              </a:ln>
            </p:spPr>
            <p:txBody>
              <a:bodyPr/>
              <a:lstStyle/>
              <a:p>
                <a:endParaRPr lang="ru-RU"/>
              </a:p>
            </p:txBody>
          </p:sp>
          <p:sp>
            <p:nvSpPr>
              <p:cNvPr id="163364" name="Freeform 792"/>
              <p:cNvSpPr>
                <a:spLocks/>
              </p:cNvSpPr>
              <p:nvPr/>
            </p:nvSpPr>
            <p:spPr bwMode="auto">
              <a:xfrm>
                <a:off x="3328" y="2973"/>
                <a:ext cx="4" cy="8"/>
              </a:xfrm>
              <a:custGeom>
                <a:avLst/>
                <a:gdLst>
                  <a:gd name="T0" fmla="*/ 4 w 4"/>
                  <a:gd name="T1" fmla="*/ 2 h 8"/>
                  <a:gd name="T2" fmla="*/ 4 w 4"/>
                  <a:gd name="T3" fmla="*/ 0 h 8"/>
                  <a:gd name="T4" fmla="*/ 1 w 4"/>
                  <a:gd name="T5" fmla="*/ 2 h 8"/>
                  <a:gd name="T6" fmla="*/ 2 w 4"/>
                  <a:gd name="T7" fmla="*/ 8 h 8"/>
                  <a:gd name="T8" fmla="*/ 0 w 4"/>
                  <a:gd name="T9" fmla="*/ 6 h 8"/>
                  <a:gd name="T10" fmla="*/ 4 w 4"/>
                  <a:gd name="T11" fmla="*/ 2 h 8"/>
                  <a:gd name="T12" fmla="*/ 0 60000 65536"/>
                  <a:gd name="T13" fmla="*/ 0 60000 65536"/>
                  <a:gd name="T14" fmla="*/ 0 60000 65536"/>
                  <a:gd name="T15" fmla="*/ 0 60000 65536"/>
                  <a:gd name="T16" fmla="*/ 0 60000 65536"/>
                  <a:gd name="T17" fmla="*/ 0 60000 65536"/>
                  <a:gd name="T18" fmla="*/ 0 w 4"/>
                  <a:gd name="T19" fmla="*/ 0 h 8"/>
                  <a:gd name="T20" fmla="*/ 4 w 4"/>
                  <a:gd name="T21" fmla="*/ 8 h 8"/>
                </a:gdLst>
                <a:ahLst/>
                <a:cxnLst>
                  <a:cxn ang="T12">
                    <a:pos x="T0" y="T1"/>
                  </a:cxn>
                  <a:cxn ang="T13">
                    <a:pos x="T2" y="T3"/>
                  </a:cxn>
                  <a:cxn ang="T14">
                    <a:pos x="T4" y="T5"/>
                  </a:cxn>
                  <a:cxn ang="T15">
                    <a:pos x="T6" y="T7"/>
                  </a:cxn>
                  <a:cxn ang="T16">
                    <a:pos x="T8" y="T9"/>
                  </a:cxn>
                  <a:cxn ang="T17">
                    <a:pos x="T10" y="T11"/>
                  </a:cxn>
                </a:cxnLst>
                <a:rect l="T18" t="T19" r="T20" b="T21"/>
                <a:pathLst>
                  <a:path w="4" h="8">
                    <a:moveTo>
                      <a:pt x="4" y="2"/>
                    </a:moveTo>
                    <a:lnTo>
                      <a:pt x="4" y="0"/>
                    </a:lnTo>
                    <a:lnTo>
                      <a:pt x="1" y="2"/>
                    </a:lnTo>
                    <a:lnTo>
                      <a:pt x="2" y="8"/>
                    </a:lnTo>
                    <a:lnTo>
                      <a:pt x="0" y="6"/>
                    </a:lnTo>
                    <a:lnTo>
                      <a:pt x="4" y="2"/>
                    </a:lnTo>
                    <a:close/>
                  </a:path>
                </a:pathLst>
              </a:custGeom>
              <a:solidFill>
                <a:srgbClr val="C195DB"/>
              </a:solidFill>
              <a:ln w="9525">
                <a:noFill/>
                <a:round/>
                <a:headEnd/>
                <a:tailEnd/>
              </a:ln>
            </p:spPr>
            <p:txBody>
              <a:bodyPr/>
              <a:lstStyle/>
              <a:p>
                <a:endParaRPr lang="ru-RU"/>
              </a:p>
            </p:txBody>
          </p:sp>
          <p:sp>
            <p:nvSpPr>
              <p:cNvPr id="163365" name="Freeform 793"/>
              <p:cNvSpPr>
                <a:spLocks/>
              </p:cNvSpPr>
              <p:nvPr/>
            </p:nvSpPr>
            <p:spPr bwMode="auto">
              <a:xfrm>
                <a:off x="3408" y="3188"/>
                <a:ext cx="72" cy="49"/>
              </a:xfrm>
              <a:custGeom>
                <a:avLst/>
                <a:gdLst>
                  <a:gd name="T0" fmla="*/ 0 w 72"/>
                  <a:gd name="T1" fmla="*/ 42 h 49"/>
                  <a:gd name="T2" fmla="*/ 5 w 72"/>
                  <a:gd name="T3" fmla="*/ 49 h 49"/>
                  <a:gd name="T4" fmla="*/ 72 w 72"/>
                  <a:gd name="T5" fmla="*/ 6 h 49"/>
                  <a:gd name="T6" fmla="*/ 67 w 72"/>
                  <a:gd name="T7" fmla="*/ 0 h 49"/>
                  <a:gd name="T8" fmla="*/ 0 w 72"/>
                  <a:gd name="T9" fmla="*/ 42 h 49"/>
                  <a:gd name="T10" fmla="*/ 0 60000 65536"/>
                  <a:gd name="T11" fmla="*/ 0 60000 65536"/>
                  <a:gd name="T12" fmla="*/ 0 60000 65536"/>
                  <a:gd name="T13" fmla="*/ 0 60000 65536"/>
                  <a:gd name="T14" fmla="*/ 0 60000 65536"/>
                  <a:gd name="T15" fmla="*/ 0 w 72"/>
                  <a:gd name="T16" fmla="*/ 0 h 49"/>
                  <a:gd name="T17" fmla="*/ 72 w 72"/>
                  <a:gd name="T18" fmla="*/ 49 h 49"/>
                </a:gdLst>
                <a:ahLst/>
                <a:cxnLst>
                  <a:cxn ang="T10">
                    <a:pos x="T0" y="T1"/>
                  </a:cxn>
                  <a:cxn ang="T11">
                    <a:pos x="T2" y="T3"/>
                  </a:cxn>
                  <a:cxn ang="T12">
                    <a:pos x="T4" y="T5"/>
                  </a:cxn>
                  <a:cxn ang="T13">
                    <a:pos x="T6" y="T7"/>
                  </a:cxn>
                  <a:cxn ang="T14">
                    <a:pos x="T8" y="T9"/>
                  </a:cxn>
                </a:cxnLst>
                <a:rect l="T15" t="T16" r="T17" b="T18"/>
                <a:pathLst>
                  <a:path w="72" h="49">
                    <a:moveTo>
                      <a:pt x="0" y="42"/>
                    </a:moveTo>
                    <a:lnTo>
                      <a:pt x="5" y="49"/>
                    </a:lnTo>
                    <a:lnTo>
                      <a:pt x="72" y="6"/>
                    </a:lnTo>
                    <a:lnTo>
                      <a:pt x="67" y="0"/>
                    </a:lnTo>
                    <a:lnTo>
                      <a:pt x="0" y="42"/>
                    </a:lnTo>
                    <a:close/>
                  </a:path>
                </a:pathLst>
              </a:custGeom>
              <a:solidFill>
                <a:srgbClr val="C195DB"/>
              </a:solidFill>
              <a:ln w="9525">
                <a:noFill/>
                <a:round/>
                <a:headEnd/>
                <a:tailEnd/>
              </a:ln>
            </p:spPr>
            <p:txBody>
              <a:bodyPr/>
              <a:lstStyle/>
              <a:p>
                <a:endParaRPr lang="ru-RU"/>
              </a:p>
            </p:txBody>
          </p:sp>
          <p:sp>
            <p:nvSpPr>
              <p:cNvPr id="163366" name="Line 794"/>
              <p:cNvSpPr>
                <a:spLocks noChangeShapeType="1"/>
              </p:cNvSpPr>
              <p:nvPr/>
            </p:nvSpPr>
            <p:spPr bwMode="auto">
              <a:xfrm flipH="1">
                <a:off x="3414" y="3228"/>
                <a:ext cx="42" cy="5"/>
              </a:xfrm>
              <a:prstGeom prst="line">
                <a:avLst/>
              </a:prstGeom>
              <a:noFill/>
              <a:ln w="6350" cap="rnd">
                <a:solidFill>
                  <a:srgbClr val="C195DB"/>
                </a:solidFill>
                <a:round/>
                <a:headEnd/>
                <a:tailEnd/>
              </a:ln>
            </p:spPr>
            <p:txBody>
              <a:bodyPr/>
              <a:lstStyle/>
              <a:p>
                <a:endParaRPr lang="ru-RU"/>
              </a:p>
            </p:txBody>
          </p:sp>
          <p:sp>
            <p:nvSpPr>
              <p:cNvPr id="163367" name="Line 795"/>
              <p:cNvSpPr>
                <a:spLocks noChangeShapeType="1"/>
              </p:cNvSpPr>
              <p:nvPr/>
            </p:nvSpPr>
            <p:spPr bwMode="auto">
              <a:xfrm flipV="1">
                <a:off x="3454" y="3191"/>
                <a:ext cx="23" cy="37"/>
              </a:xfrm>
              <a:prstGeom prst="line">
                <a:avLst/>
              </a:prstGeom>
              <a:noFill/>
              <a:ln w="6350" cap="rnd">
                <a:solidFill>
                  <a:srgbClr val="C195DB"/>
                </a:solidFill>
                <a:round/>
                <a:headEnd/>
                <a:tailEnd/>
              </a:ln>
            </p:spPr>
            <p:txBody>
              <a:bodyPr/>
              <a:lstStyle/>
              <a:p>
                <a:endParaRPr lang="ru-RU"/>
              </a:p>
            </p:txBody>
          </p:sp>
          <p:sp>
            <p:nvSpPr>
              <p:cNvPr id="163368" name="Line 796"/>
              <p:cNvSpPr>
                <a:spLocks noChangeShapeType="1"/>
              </p:cNvSpPr>
              <p:nvPr/>
            </p:nvSpPr>
            <p:spPr bwMode="auto">
              <a:xfrm>
                <a:off x="3456" y="3228"/>
                <a:ext cx="24" cy="30"/>
              </a:xfrm>
              <a:prstGeom prst="line">
                <a:avLst/>
              </a:prstGeom>
              <a:noFill/>
              <a:ln w="6350" cap="rnd">
                <a:solidFill>
                  <a:srgbClr val="C195DB"/>
                </a:solidFill>
                <a:round/>
                <a:headEnd/>
                <a:tailEnd/>
              </a:ln>
            </p:spPr>
            <p:txBody>
              <a:bodyPr/>
              <a:lstStyle/>
              <a:p>
                <a:endParaRPr lang="ru-RU"/>
              </a:p>
            </p:txBody>
          </p:sp>
          <p:sp>
            <p:nvSpPr>
              <p:cNvPr id="163369" name="Freeform 797"/>
              <p:cNvSpPr>
                <a:spLocks/>
              </p:cNvSpPr>
              <p:nvPr/>
            </p:nvSpPr>
            <p:spPr bwMode="auto">
              <a:xfrm>
                <a:off x="3372" y="2861"/>
                <a:ext cx="211" cy="257"/>
              </a:xfrm>
              <a:custGeom>
                <a:avLst/>
                <a:gdLst>
                  <a:gd name="T0" fmla="*/ 28 w 211"/>
                  <a:gd name="T1" fmla="*/ 0 h 257"/>
                  <a:gd name="T2" fmla="*/ 0 w 211"/>
                  <a:gd name="T3" fmla="*/ 16 h 257"/>
                  <a:gd name="T4" fmla="*/ 140 w 211"/>
                  <a:gd name="T5" fmla="*/ 243 h 257"/>
                  <a:gd name="T6" fmla="*/ 211 w 211"/>
                  <a:gd name="T7" fmla="*/ 257 h 257"/>
                  <a:gd name="T8" fmla="*/ 205 w 211"/>
                  <a:gd name="T9" fmla="*/ 187 h 257"/>
                  <a:gd name="T10" fmla="*/ 28 w 211"/>
                  <a:gd name="T11" fmla="*/ 0 h 257"/>
                  <a:gd name="T12" fmla="*/ 0 60000 65536"/>
                  <a:gd name="T13" fmla="*/ 0 60000 65536"/>
                  <a:gd name="T14" fmla="*/ 0 60000 65536"/>
                  <a:gd name="T15" fmla="*/ 0 60000 65536"/>
                  <a:gd name="T16" fmla="*/ 0 60000 65536"/>
                  <a:gd name="T17" fmla="*/ 0 60000 65536"/>
                  <a:gd name="T18" fmla="*/ 0 w 211"/>
                  <a:gd name="T19" fmla="*/ 0 h 257"/>
                  <a:gd name="T20" fmla="*/ 211 w 211"/>
                  <a:gd name="T21" fmla="*/ 257 h 257"/>
                </a:gdLst>
                <a:ahLst/>
                <a:cxnLst>
                  <a:cxn ang="T12">
                    <a:pos x="T0" y="T1"/>
                  </a:cxn>
                  <a:cxn ang="T13">
                    <a:pos x="T2" y="T3"/>
                  </a:cxn>
                  <a:cxn ang="T14">
                    <a:pos x="T4" y="T5"/>
                  </a:cxn>
                  <a:cxn ang="T15">
                    <a:pos x="T6" y="T7"/>
                  </a:cxn>
                  <a:cxn ang="T16">
                    <a:pos x="T8" y="T9"/>
                  </a:cxn>
                  <a:cxn ang="T17">
                    <a:pos x="T10" y="T11"/>
                  </a:cxn>
                </a:cxnLst>
                <a:rect l="T18" t="T19" r="T20" b="T21"/>
                <a:pathLst>
                  <a:path w="211" h="257">
                    <a:moveTo>
                      <a:pt x="28" y="0"/>
                    </a:moveTo>
                    <a:lnTo>
                      <a:pt x="0" y="16"/>
                    </a:lnTo>
                    <a:lnTo>
                      <a:pt x="140" y="243"/>
                    </a:lnTo>
                    <a:lnTo>
                      <a:pt x="211" y="257"/>
                    </a:lnTo>
                    <a:lnTo>
                      <a:pt x="205" y="187"/>
                    </a:lnTo>
                    <a:lnTo>
                      <a:pt x="28" y="0"/>
                    </a:lnTo>
                    <a:close/>
                  </a:path>
                </a:pathLst>
              </a:custGeom>
              <a:solidFill>
                <a:srgbClr val="844CD6"/>
              </a:solidFill>
              <a:ln w="9525">
                <a:noFill/>
                <a:round/>
                <a:headEnd/>
                <a:tailEnd/>
              </a:ln>
            </p:spPr>
            <p:txBody>
              <a:bodyPr/>
              <a:lstStyle/>
              <a:p>
                <a:endParaRPr lang="ru-RU"/>
              </a:p>
            </p:txBody>
          </p:sp>
          <p:sp>
            <p:nvSpPr>
              <p:cNvPr id="163370" name="Freeform 798"/>
              <p:cNvSpPr>
                <a:spLocks/>
              </p:cNvSpPr>
              <p:nvPr/>
            </p:nvSpPr>
            <p:spPr bwMode="auto">
              <a:xfrm>
                <a:off x="3369" y="2860"/>
                <a:ext cx="33" cy="20"/>
              </a:xfrm>
              <a:custGeom>
                <a:avLst/>
                <a:gdLst>
                  <a:gd name="T0" fmla="*/ 33 w 33"/>
                  <a:gd name="T1" fmla="*/ 5 h 20"/>
                  <a:gd name="T2" fmla="*/ 29 w 33"/>
                  <a:gd name="T3" fmla="*/ 0 h 20"/>
                  <a:gd name="T4" fmla="*/ 0 w 33"/>
                  <a:gd name="T5" fmla="*/ 16 h 20"/>
                  <a:gd name="T6" fmla="*/ 5 w 33"/>
                  <a:gd name="T7" fmla="*/ 20 h 20"/>
                  <a:gd name="T8" fmla="*/ 33 w 33"/>
                  <a:gd name="T9" fmla="*/ 5 h 20"/>
                  <a:gd name="T10" fmla="*/ 0 60000 65536"/>
                  <a:gd name="T11" fmla="*/ 0 60000 65536"/>
                  <a:gd name="T12" fmla="*/ 0 60000 65536"/>
                  <a:gd name="T13" fmla="*/ 0 60000 65536"/>
                  <a:gd name="T14" fmla="*/ 0 60000 65536"/>
                  <a:gd name="T15" fmla="*/ 0 w 33"/>
                  <a:gd name="T16" fmla="*/ 0 h 20"/>
                  <a:gd name="T17" fmla="*/ 33 w 33"/>
                  <a:gd name="T18" fmla="*/ 20 h 20"/>
                </a:gdLst>
                <a:ahLst/>
                <a:cxnLst>
                  <a:cxn ang="T10">
                    <a:pos x="T0" y="T1"/>
                  </a:cxn>
                  <a:cxn ang="T11">
                    <a:pos x="T2" y="T3"/>
                  </a:cxn>
                  <a:cxn ang="T12">
                    <a:pos x="T4" y="T5"/>
                  </a:cxn>
                  <a:cxn ang="T13">
                    <a:pos x="T6" y="T7"/>
                  </a:cxn>
                  <a:cxn ang="T14">
                    <a:pos x="T8" y="T9"/>
                  </a:cxn>
                </a:cxnLst>
                <a:rect l="T15" t="T16" r="T17" b="T18"/>
                <a:pathLst>
                  <a:path w="33" h="20">
                    <a:moveTo>
                      <a:pt x="33" y="5"/>
                    </a:moveTo>
                    <a:lnTo>
                      <a:pt x="29" y="0"/>
                    </a:lnTo>
                    <a:lnTo>
                      <a:pt x="0" y="16"/>
                    </a:lnTo>
                    <a:lnTo>
                      <a:pt x="5" y="20"/>
                    </a:lnTo>
                    <a:lnTo>
                      <a:pt x="33" y="5"/>
                    </a:lnTo>
                    <a:close/>
                  </a:path>
                </a:pathLst>
              </a:custGeom>
              <a:solidFill>
                <a:srgbClr val="C195DB"/>
              </a:solidFill>
              <a:ln w="9525">
                <a:noFill/>
                <a:round/>
                <a:headEnd/>
                <a:tailEnd/>
              </a:ln>
            </p:spPr>
            <p:txBody>
              <a:bodyPr/>
              <a:lstStyle/>
              <a:p>
                <a:endParaRPr lang="ru-RU"/>
              </a:p>
            </p:txBody>
          </p:sp>
          <p:sp>
            <p:nvSpPr>
              <p:cNvPr id="163371" name="Freeform 799"/>
              <p:cNvSpPr>
                <a:spLocks/>
              </p:cNvSpPr>
              <p:nvPr/>
            </p:nvSpPr>
            <p:spPr bwMode="auto">
              <a:xfrm>
                <a:off x="3368" y="2875"/>
                <a:ext cx="145" cy="230"/>
              </a:xfrm>
              <a:custGeom>
                <a:avLst/>
                <a:gdLst>
                  <a:gd name="T0" fmla="*/ 4 w 145"/>
                  <a:gd name="T1" fmla="*/ 0 h 230"/>
                  <a:gd name="T2" fmla="*/ 0 w 145"/>
                  <a:gd name="T3" fmla="*/ 4 h 230"/>
                  <a:gd name="T4" fmla="*/ 140 w 145"/>
                  <a:gd name="T5" fmla="*/ 230 h 230"/>
                  <a:gd name="T6" fmla="*/ 145 w 145"/>
                  <a:gd name="T7" fmla="*/ 225 h 230"/>
                  <a:gd name="T8" fmla="*/ 4 w 145"/>
                  <a:gd name="T9" fmla="*/ 0 h 230"/>
                  <a:gd name="T10" fmla="*/ 0 60000 65536"/>
                  <a:gd name="T11" fmla="*/ 0 60000 65536"/>
                  <a:gd name="T12" fmla="*/ 0 60000 65536"/>
                  <a:gd name="T13" fmla="*/ 0 60000 65536"/>
                  <a:gd name="T14" fmla="*/ 0 60000 65536"/>
                  <a:gd name="T15" fmla="*/ 0 w 145"/>
                  <a:gd name="T16" fmla="*/ 0 h 230"/>
                  <a:gd name="T17" fmla="*/ 145 w 145"/>
                  <a:gd name="T18" fmla="*/ 230 h 230"/>
                </a:gdLst>
                <a:ahLst/>
                <a:cxnLst>
                  <a:cxn ang="T10">
                    <a:pos x="T0" y="T1"/>
                  </a:cxn>
                  <a:cxn ang="T11">
                    <a:pos x="T2" y="T3"/>
                  </a:cxn>
                  <a:cxn ang="T12">
                    <a:pos x="T4" y="T5"/>
                  </a:cxn>
                  <a:cxn ang="T13">
                    <a:pos x="T6" y="T7"/>
                  </a:cxn>
                  <a:cxn ang="T14">
                    <a:pos x="T8" y="T9"/>
                  </a:cxn>
                </a:cxnLst>
                <a:rect l="T15" t="T16" r="T17" b="T18"/>
                <a:pathLst>
                  <a:path w="145" h="230">
                    <a:moveTo>
                      <a:pt x="4" y="0"/>
                    </a:moveTo>
                    <a:lnTo>
                      <a:pt x="0" y="4"/>
                    </a:lnTo>
                    <a:lnTo>
                      <a:pt x="140" y="230"/>
                    </a:lnTo>
                    <a:lnTo>
                      <a:pt x="145" y="225"/>
                    </a:lnTo>
                    <a:lnTo>
                      <a:pt x="4" y="0"/>
                    </a:lnTo>
                    <a:close/>
                  </a:path>
                </a:pathLst>
              </a:custGeom>
              <a:solidFill>
                <a:srgbClr val="C195DB"/>
              </a:solidFill>
              <a:ln w="9525">
                <a:noFill/>
                <a:round/>
                <a:headEnd/>
                <a:tailEnd/>
              </a:ln>
            </p:spPr>
            <p:txBody>
              <a:bodyPr/>
              <a:lstStyle/>
              <a:p>
                <a:endParaRPr lang="ru-RU"/>
              </a:p>
            </p:txBody>
          </p:sp>
          <p:sp>
            <p:nvSpPr>
              <p:cNvPr id="163372" name="Freeform 800"/>
              <p:cNvSpPr>
                <a:spLocks/>
              </p:cNvSpPr>
              <p:nvPr/>
            </p:nvSpPr>
            <p:spPr bwMode="auto">
              <a:xfrm>
                <a:off x="3366" y="2875"/>
                <a:ext cx="8" cy="5"/>
              </a:xfrm>
              <a:custGeom>
                <a:avLst/>
                <a:gdLst>
                  <a:gd name="T0" fmla="*/ 2 w 8"/>
                  <a:gd name="T1" fmla="*/ 0 h 5"/>
                  <a:gd name="T2" fmla="*/ 0 w 8"/>
                  <a:gd name="T3" fmla="*/ 2 h 5"/>
                  <a:gd name="T4" fmla="*/ 2 w 8"/>
                  <a:gd name="T5" fmla="*/ 5 h 5"/>
                  <a:gd name="T6" fmla="*/ 8 w 8"/>
                  <a:gd name="T7" fmla="*/ 0 h 5"/>
                  <a:gd name="T8" fmla="*/ 8 w 8"/>
                  <a:gd name="T9" fmla="*/ 5 h 5"/>
                  <a:gd name="T10" fmla="*/ 2 w 8"/>
                  <a:gd name="T11" fmla="*/ 0 h 5"/>
                  <a:gd name="T12" fmla="*/ 0 60000 65536"/>
                  <a:gd name="T13" fmla="*/ 0 60000 65536"/>
                  <a:gd name="T14" fmla="*/ 0 60000 65536"/>
                  <a:gd name="T15" fmla="*/ 0 60000 65536"/>
                  <a:gd name="T16" fmla="*/ 0 60000 65536"/>
                  <a:gd name="T17" fmla="*/ 0 60000 65536"/>
                  <a:gd name="T18" fmla="*/ 0 w 8"/>
                  <a:gd name="T19" fmla="*/ 0 h 5"/>
                  <a:gd name="T20" fmla="*/ 8 w 8"/>
                  <a:gd name="T21" fmla="*/ 5 h 5"/>
                </a:gdLst>
                <a:ahLst/>
                <a:cxnLst>
                  <a:cxn ang="T12">
                    <a:pos x="T0" y="T1"/>
                  </a:cxn>
                  <a:cxn ang="T13">
                    <a:pos x="T2" y="T3"/>
                  </a:cxn>
                  <a:cxn ang="T14">
                    <a:pos x="T4" y="T5"/>
                  </a:cxn>
                  <a:cxn ang="T15">
                    <a:pos x="T6" y="T7"/>
                  </a:cxn>
                  <a:cxn ang="T16">
                    <a:pos x="T8" y="T9"/>
                  </a:cxn>
                  <a:cxn ang="T17">
                    <a:pos x="T10" y="T11"/>
                  </a:cxn>
                </a:cxnLst>
                <a:rect l="T18" t="T19" r="T20" b="T21"/>
                <a:pathLst>
                  <a:path w="8" h="5">
                    <a:moveTo>
                      <a:pt x="2" y="0"/>
                    </a:moveTo>
                    <a:lnTo>
                      <a:pt x="0" y="2"/>
                    </a:lnTo>
                    <a:lnTo>
                      <a:pt x="2" y="5"/>
                    </a:lnTo>
                    <a:lnTo>
                      <a:pt x="8" y="0"/>
                    </a:lnTo>
                    <a:lnTo>
                      <a:pt x="8" y="5"/>
                    </a:lnTo>
                    <a:lnTo>
                      <a:pt x="2" y="0"/>
                    </a:lnTo>
                    <a:close/>
                  </a:path>
                </a:pathLst>
              </a:custGeom>
              <a:solidFill>
                <a:srgbClr val="C195DB"/>
              </a:solidFill>
              <a:ln w="9525">
                <a:noFill/>
                <a:round/>
                <a:headEnd/>
                <a:tailEnd/>
              </a:ln>
            </p:spPr>
            <p:txBody>
              <a:bodyPr/>
              <a:lstStyle/>
              <a:p>
                <a:endParaRPr lang="ru-RU"/>
              </a:p>
            </p:txBody>
          </p:sp>
          <p:sp>
            <p:nvSpPr>
              <p:cNvPr id="163373" name="Freeform 801"/>
              <p:cNvSpPr>
                <a:spLocks/>
              </p:cNvSpPr>
              <p:nvPr/>
            </p:nvSpPr>
            <p:spPr bwMode="auto">
              <a:xfrm>
                <a:off x="3513" y="3100"/>
                <a:ext cx="74" cy="20"/>
              </a:xfrm>
              <a:custGeom>
                <a:avLst/>
                <a:gdLst>
                  <a:gd name="T0" fmla="*/ 3 w 74"/>
                  <a:gd name="T1" fmla="*/ 0 h 20"/>
                  <a:gd name="T2" fmla="*/ 0 w 74"/>
                  <a:gd name="T3" fmla="*/ 5 h 20"/>
                  <a:gd name="T4" fmla="*/ 71 w 74"/>
                  <a:gd name="T5" fmla="*/ 20 h 20"/>
                  <a:gd name="T6" fmla="*/ 74 w 74"/>
                  <a:gd name="T7" fmla="*/ 15 h 20"/>
                  <a:gd name="T8" fmla="*/ 3 w 74"/>
                  <a:gd name="T9" fmla="*/ 0 h 20"/>
                  <a:gd name="T10" fmla="*/ 0 60000 65536"/>
                  <a:gd name="T11" fmla="*/ 0 60000 65536"/>
                  <a:gd name="T12" fmla="*/ 0 60000 65536"/>
                  <a:gd name="T13" fmla="*/ 0 60000 65536"/>
                  <a:gd name="T14" fmla="*/ 0 60000 65536"/>
                  <a:gd name="T15" fmla="*/ 0 w 74"/>
                  <a:gd name="T16" fmla="*/ 0 h 20"/>
                  <a:gd name="T17" fmla="*/ 74 w 74"/>
                  <a:gd name="T18" fmla="*/ 20 h 20"/>
                </a:gdLst>
                <a:ahLst/>
                <a:cxnLst>
                  <a:cxn ang="T10">
                    <a:pos x="T0" y="T1"/>
                  </a:cxn>
                  <a:cxn ang="T11">
                    <a:pos x="T2" y="T3"/>
                  </a:cxn>
                  <a:cxn ang="T12">
                    <a:pos x="T4" y="T5"/>
                  </a:cxn>
                  <a:cxn ang="T13">
                    <a:pos x="T6" y="T7"/>
                  </a:cxn>
                  <a:cxn ang="T14">
                    <a:pos x="T8" y="T9"/>
                  </a:cxn>
                </a:cxnLst>
                <a:rect l="T15" t="T16" r="T17" b="T18"/>
                <a:pathLst>
                  <a:path w="74" h="20">
                    <a:moveTo>
                      <a:pt x="3" y="0"/>
                    </a:moveTo>
                    <a:lnTo>
                      <a:pt x="0" y="5"/>
                    </a:lnTo>
                    <a:lnTo>
                      <a:pt x="71" y="20"/>
                    </a:lnTo>
                    <a:lnTo>
                      <a:pt x="74" y="15"/>
                    </a:lnTo>
                    <a:lnTo>
                      <a:pt x="3" y="0"/>
                    </a:lnTo>
                    <a:close/>
                  </a:path>
                </a:pathLst>
              </a:custGeom>
              <a:solidFill>
                <a:srgbClr val="C195DB"/>
              </a:solidFill>
              <a:ln w="9525">
                <a:noFill/>
                <a:round/>
                <a:headEnd/>
                <a:tailEnd/>
              </a:ln>
            </p:spPr>
            <p:txBody>
              <a:bodyPr/>
              <a:lstStyle/>
              <a:p>
                <a:endParaRPr lang="ru-RU"/>
              </a:p>
            </p:txBody>
          </p:sp>
          <p:sp>
            <p:nvSpPr>
              <p:cNvPr id="163374" name="Freeform 802"/>
              <p:cNvSpPr>
                <a:spLocks/>
              </p:cNvSpPr>
              <p:nvPr/>
            </p:nvSpPr>
            <p:spPr bwMode="auto">
              <a:xfrm>
                <a:off x="3511" y="3100"/>
                <a:ext cx="3" cy="5"/>
              </a:xfrm>
              <a:custGeom>
                <a:avLst/>
                <a:gdLst>
                  <a:gd name="T0" fmla="*/ 0 w 3"/>
                  <a:gd name="T1" fmla="*/ 5 h 5"/>
                  <a:gd name="T2" fmla="*/ 1 w 3"/>
                  <a:gd name="T3" fmla="*/ 5 h 5"/>
                  <a:gd name="T4" fmla="*/ 3 w 3"/>
                  <a:gd name="T5" fmla="*/ 0 h 5"/>
                  <a:gd name="T6" fmla="*/ 0 w 3"/>
                  <a:gd name="T7" fmla="*/ 5 h 5"/>
                  <a:gd name="T8" fmla="*/ 0 60000 65536"/>
                  <a:gd name="T9" fmla="*/ 0 60000 65536"/>
                  <a:gd name="T10" fmla="*/ 0 60000 65536"/>
                  <a:gd name="T11" fmla="*/ 0 60000 65536"/>
                  <a:gd name="T12" fmla="*/ 0 w 3"/>
                  <a:gd name="T13" fmla="*/ 0 h 5"/>
                  <a:gd name="T14" fmla="*/ 3 w 3"/>
                  <a:gd name="T15" fmla="*/ 5 h 5"/>
                </a:gdLst>
                <a:ahLst/>
                <a:cxnLst>
                  <a:cxn ang="T8">
                    <a:pos x="T0" y="T1"/>
                  </a:cxn>
                  <a:cxn ang="T9">
                    <a:pos x="T2" y="T3"/>
                  </a:cxn>
                  <a:cxn ang="T10">
                    <a:pos x="T4" y="T5"/>
                  </a:cxn>
                  <a:cxn ang="T11">
                    <a:pos x="T6" y="T7"/>
                  </a:cxn>
                </a:cxnLst>
                <a:rect l="T12" t="T13" r="T14" b="T15"/>
                <a:pathLst>
                  <a:path w="3" h="5">
                    <a:moveTo>
                      <a:pt x="0" y="5"/>
                    </a:moveTo>
                    <a:lnTo>
                      <a:pt x="1" y="5"/>
                    </a:lnTo>
                    <a:lnTo>
                      <a:pt x="3" y="0"/>
                    </a:lnTo>
                    <a:lnTo>
                      <a:pt x="0" y="5"/>
                    </a:lnTo>
                    <a:close/>
                  </a:path>
                </a:pathLst>
              </a:custGeom>
              <a:solidFill>
                <a:srgbClr val="C195DB"/>
              </a:solidFill>
              <a:ln w="9525">
                <a:noFill/>
                <a:round/>
                <a:headEnd/>
                <a:tailEnd/>
              </a:ln>
            </p:spPr>
            <p:txBody>
              <a:bodyPr/>
              <a:lstStyle/>
              <a:p>
                <a:endParaRPr lang="ru-RU"/>
              </a:p>
            </p:txBody>
          </p:sp>
          <p:sp>
            <p:nvSpPr>
              <p:cNvPr id="163375" name="Freeform 803"/>
              <p:cNvSpPr>
                <a:spLocks/>
              </p:cNvSpPr>
              <p:nvPr/>
            </p:nvSpPr>
            <p:spPr bwMode="auto">
              <a:xfrm>
                <a:off x="3572" y="3047"/>
                <a:ext cx="14" cy="71"/>
              </a:xfrm>
              <a:custGeom>
                <a:avLst/>
                <a:gdLst>
                  <a:gd name="T0" fmla="*/ 8 w 14"/>
                  <a:gd name="T1" fmla="*/ 71 h 71"/>
                  <a:gd name="T2" fmla="*/ 14 w 14"/>
                  <a:gd name="T3" fmla="*/ 71 h 71"/>
                  <a:gd name="T4" fmla="*/ 5 w 14"/>
                  <a:gd name="T5" fmla="*/ 0 h 71"/>
                  <a:gd name="T6" fmla="*/ 0 w 14"/>
                  <a:gd name="T7" fmla="*/ 0 h 71"/>
                  <a:gd name="T8" fmla="*/ 8 w 14"/>
                  <a:gd name="T9" fmla="*/ 71 h 71"/>
                  <a:gd name="T10" fmla="*/ 0 60000 65536"/>
                  <a:gd name="T11" fmla="*/ 0 60000 65536"/>
                  <a:gd name="T12" fmla="*/ 0 60000 65536"/>
                  <a:gd name="T13" fmla="*/ 0 60000 65536"/>
                  <a:gd name="T14" fmla="*/ 0 60000 65536"/>
                  <a:gd name="T15" fmla="*/ 0 w 14"/>
                  <a:gd name="T16" fmla="*/ 0 h 71"/>
                  <a:gd name="T17" fmla="*/ 14 w 14"/>
                  <a:gd name="T18" fmla="*/ 71 h 71"/>
                </a:gdLst>
                <a:ahLst/>
                <a:cxnLst>
                  <a:cxn ang="T10">
                    <a:pos x="T0" y="T1"/>
                  </a:cxn>
                  <a:cxn ang="T11">
                    <a:pos x="T2" y="T3"/>
                  </a:cxn>
                  <a:cxn ang="T12">
                    <a:pos x="T4" y="T5"/>
                  </a:cxn>
                  <a:cxn ang="T13">
                    <a:pos x="T6" y="T7"/>
                  </a:cxn>
                  <a:cxn ang="T14">
                    <a:pos x="T8" y="T9"/>
                  </a:cxn>
                </a:cxnLst>
                <a:rect l="T15" t="T16" r="T17" b="T18"/>
                <a:pathLst>
                  <a:path w="14" h="71">
                    <a:moveTo>
                      <a:pt x="8" y="71"/>
                    </a:moveTo>
                    <a:lnTo>
                      <a:pt x="14" y="71"/>
                    </a:lnTo>
                    <a:lnTo>
                      <a:pt x="5" y="0"/>
                    </a:lnTo>
                    <a:lnTo>
                      <a:pt x="0" y="0"/>
                    </a:lnTo>
                    <a:lnTo>
                      <a:pt x="8" y="71"/>
                    </a:lnTo>
                    <a:close/>
                  </a:path>
                </a:pathLst>
              </a:custGeom>
              <a:solidFill>
                <a:srgbClr val="C195DB"/>
              </a:solidFill>
              <a:ln w="9525">
                <a:noFill/>
                <a:round/>
                <a:headEnd/>
                <a:tailEnd/>
              </a:ln>
            </p:spPr>
            <p:txBody>
              <a:bodyPr/>
              <a:lstStyle/>
              <a:p>
                <a:endParaRPr lang="ru-RU"/>
              </a:p>
            </p:txBody>
          </p:sp>
          <p:sp>
            <p:nvSpPr>
              <p:cNvPr id="163376" name="Freeform 804"/>
              <p:cNvSpPr>
                <a:spLocks/>
              </p:cNvSpPr>
              <p:nvPr/>
            </p:nvSpPr>
            <p:spPr bwMode="auto">
              <a:xfrm>
                <a:off x="3581" y="3115"/>
                <a:ext cx="6" cy="5"/>
              </a:xfrm>
              <a:custGeom>
                <a:avLst/>
                <a:gdLst>
                  <a:gd name="T0" fmla="*/ 2 w 6"/>
                  <a:gd name="T1" fmla="*/ 5 h 5"/>
                  <a:gd name="T2" fmla="*/ 6 w 6"/>
                  <a:gd name="T3" fmla="*/ 5 h 5"/>
                  <a:gd name="T4" fmla="*/ 6 w 6"/>
                  <a:gd name="T5" fmla="*/ 3 h 5"/>
                  <a:gd name="T6" fmla="*/ 0 w 6"/>
                  <a:gd name="T7" fmla="*/ 3 h 5"/>
                  <a:gd name="T8" fmla="*/ 6 w 6"/>
                  <a:gd name="T9" fmla="*/ 0 h 5"/>
                  <a:gd name="T10" fmla="*/ 2 w 6"/>
                  <a:gd name="T11" fmla="*/ 5 h 5"/>
                  <a:gd name="T12" fmla="*/ 0 60000 65536"/>
                  <a:gd name="T13" fmla="*/ 0 60000 65536"/>
                  <a:gd name="T14" fmla="*/ 0 60000 65536"/>
                  <a:gd name="T15" fmla="*/ 0 60000 65536"/>
                  <a:gd name="T16" fmla="*/ 0 60000 65536"/>
                  <a:gd name="T17" fmla="*/ 0 60000 65536"/>
                  <a:gd name="T18" fmla="*/ 0 w 6"/>
                  <a:gd name="T19" fmla="*/ 0 h 5"/>
                  <a:gd name="T20" fmla="*/ 6 w 6"/>
                  <a:gd name="T21" fmla="*/ 5 h 5"/>
                </a:gdLst>
                <a:ahLst/>
                <a:cxnLst>
                  <a:cxn ang="T12">
                    <a:pos x="T0" y="T1"/>
                  </a:cxn>
                  <a:cxn ang="T13">
                    <a:pos x="T2" y="T3"/>
                  </a:cxn>
                  <a:cxn ang="T14">
                    <a:pos x="T4" y="T5"/>
                  </a:cxn>
                  <a:cxn ang="T15">
                    <a:pos x="T6" y="T7"/>
                  </a:cxn>
                  <a:cxn ang="T16">
                    <a:pos x="T8" y="T9"/>
                  </a:cxn>
                  <a:cxn ang="T17">
                    <a:pos x="T10" y="T11"/>
                  </a:cxn>
                </a:cxnLst>
                <a:rect l="T18" t="T19" r="T20" b="T21"/>
                <a:pathLst>
                  <a:path w="6" h="5">
                    <a:moveTo>
                      <a:pt x="2" y="5"/>
                    </a:moveTo>
                    <a:lnTo>
                      <a:pt x="6" y="5"/>
                    </a:lnTo>
                    <a:lnTo>
                      <a:pt x="6" y="3"/>
                    </a:lnTo>
                    <a:lnTo>
                      <a:pt x="0" y="3"/>
                    </a:lnTo>
                    <a:lnTo>
                      <a:pt x="6" y="0"/>
                    </a:lnTo>
                    <a:lnTo>
                      <a:pt x="2" y="5"/>
                    </a:lnTo>
                    <a:close/>
                  </a:path>
                </a:pathLst>
              </a:custGeom>
              <a:solidFill>
                <a:srgbClr val="C195DB"/>
              </a:solidFill>
              <a:ln w="9525">
                <a:noFill/>
                <a:round/>
                <a:headEnd/>
                <a:tailEnd/>
              </a:ln>
            </p:spPr>
            <p:txBody>
              <a:bodyPr/>
              <a:lstStyle/>
              <a:p>
                <a:endParaRPr lang="ru-RU"/>
              </a:p>
            </p:txBody>
          </p:sp>
          <p:sp>
            <p:nvSpPr>
              <p:cNvPr id="163377" name="Freeform 805"/>
              <p:cNvSpPr>
                <a:spLocks/>
              </p:cNvSpPr>
              <p:nvPr/>
            </p:nvSpPr>
            <p:spPr bwMode="auto">
              <a:xfrm>
                <a:off x="3398" y="2860"/>
                <a:ext cx="182" cy="189"/>
              </a:xfrm>
              <a:custGeom>
                <a:avLst/>
                <a:gdLst>
                  <a:gd name="T0" fmla="*/ 178 w 182"/>
                  <a:gd name="T1" fmla="*/ 189 h 189"/>
                  <a:gd name="T2" fmla="*/ 182 w 182"/>
                  <a:gd name="T3" fmla="*/ 185 h 189"/>
                  <a:gd name="T4" fmla="*/ 4 w 182"/>
                  <a:gd name="T5" fmla="*/ 0 h 189"/>
                  <a:gd name="T6" fmla="*/ 0 w 182"/>
                  <a:gd name="T7" fmla="*/ 5 h 189"/>
                  <a:gd name="T8" fmla="*/ 178 w 182"/>
                  <a:gd name="T9" fmla="*/ 189 h 189"/>
                  <a:gd name="T10" fmla="*/ 0 60000 65536"/>
                  <a:gd name="T11" fmla="*/ 0 60000 65536"/>
                  <a:gd name="T12" fmla="*/ 0 60000 65536"/>
                  <a:gd name="T13" fmla="*/ 0 60000 65536"/>
                  <a:gd name="T14" fmla="*/ 0 60000 65536"/>
                  <a:gd name="T15" fmla="*/ 0 w 182"/>
                  <a:gd name="T16" fmla="*/ 0 h 189"/>
                  <a:gd name="T17" fmla="*/ 182 w 182"/>
                  <a:gd name="T18" fmla="*/ 189 h 189"/>
                </a:gdLst>
                <a:ahLst/>
                <a:cxnLst>
                  <a:cxn ang="T10">
                    <a:pos x="T0" y="T1"/>
                  </a:cxn>
                  <a:cxn ang="T11">
                    <a:pos x="T2" y="T3"/>
                  </a:cxn>
                  <a:cxn ang="T12">
                    <a:pos x="T4" y="T5"/>
                  </a:cxn>
                  <a:cxn ang="T13">
                    <a:pos x="T6" y="T7"/>
                  </a:cxn>
                  <a:cxn ang="T14">
                    <a:pos x="T8" y="T9"/>
                  </a:cxn>
                </a:cxnLst>
                <a:rect l="T15" t="T16" r="T17" b="T18"/>
                <a:pathLst>
                  <a:path w="182" h="189">
                    <a:moveTo>
                      <a:pt x="178" y="189"/>
                    </a:moveTo>
                    <a:lnTo>
                      <a:pt x="182" y="185"/>
                    </a:lnTo>
                    <a:lnTo>
                      <a:pt x="4" y="0"/>
                    </a:lnTo>
                    <a:lnTo>
                      <a:pt x="0" y="5"/>
                    </a:lnTo>
                    <a:lnTo>
                      <a:pt x="178" y="189"/>
                    </a:lnTo>
                    <a:close/>
                  </a:path>
                </a:pathLst>
              </a:custGeom>
              <a:solidFill>
                <a:srgbClr val="C195DB"/>
              </a:solidFill>
              <a:ln w="9525">
                <a:noFill/>
                <a:round/>
                <a:headEnd/>
                <a:tailEnd/>
              </a:ln>
            </p:spPr>
            <p:txBody>
              <a:bodyPr/>
              <a:lstStyle/>
              <a:p>
                <a:endParaRPr lang="ru-RU"/>
              </a:p>
            </p:txBody>
          </p:sp>
          <p:sp>
            <p:nvSpPr>
              <p:cNvPr id="163378" name="Freeform 806"/>
              <p:cNvSpPr>
                <a:spLocks/>
              </p:cNvSpPr>
              <p:nvPr/>
            </p:nvSpPr>
            <p:spPr bwMode="auto">
              <a:xfrm>
                <a:off x="3574" y="3044"/>
                <a:ext cx="6" cy="5"/>
              </a:xfrm>
              <a:custGeom>
                <a:avLst/>
                <a:gdLst>
                  <a:gd name="T0" fmla="*/ 6 w 6"/>
                  <a:gd name="T1" fmla="*/ 3 h 5"/>
                  <a:gd name="T2" fmla="*/ 6 w 6"/>
                  <a:gd name="T3" fmla="*/ 0 h 5"/>
                  <a:gd name="T4" fmla="*/ 0 w 6"/>
                  <a:gd name="T5" fmla="*/ 5 h 5"/>
                  <a:gd name="T6" fmla="*/ 0 w 6"/>
                  <a:gd name="T7" fmla="*/ 3 h 5"/>
                  <a:gd name="T8" fmla="*/ 6 w 6"/>
                  <a:gd name="T9" fmla="*/ 3 h 5"/>
                  <a:gd name="T10" fmla="*/ 0 60000 65536"/>
                  <a:gd name="T11" fmla="*/ 0 60000 65536"/>
                  <a:gd name="T12" fmla="*/ 0 60000 65536"/>
                  <a:gd name="T13" fmla="*/ 0 60000 65536"/>
                  <a:gd name="T14" fmla="*/ 0 60000 65536"/>
                  <a:gd name="T15" fmla="*/ 0 w 6"/>
                  <a:gd name="T16" fmla="*/ 0 h 5"/>
                  <a:gd name="T17" fmla="*/ 6 w 6"/>
                  <a:gd name="T18" fmla="*/ 5 h 5"/>
                </a:gdLst>
                <a:ahLst/>
                <a:cxnLst>
                  <a:cxn ang="T10">
                    <a:pos x="T0" y="T1"/>
                  </a:cxn>
                  <a:cxn ang="T11">
                    <a:pos x="T2" y="T3"/>
                  </a:cxn>
                  <a:cxn ang="T12">
                    <a:pos x="T4" y="T5"/>
                  </a:cxn>
                  <a:cxn ang="T13">
                    <a:pos x="T6" y="T7"/>
                  </a:cxn>
                  <a:cxn ang="T14">
                    <a:pos x="T8" y="T9"/>
                  </a:cxn>
                </a:cxnLst>
                <a:rect l="T15" t="T16" r="T17" b="T18"/>
                <a:pathLst>
                  <a:path w="6" h="5">
                    <a:moveTo>
                      <a:pt x="6" y="3"/>
                    </a:moveTo>
                    <a:lnTo>
                      <a:pt x="6" y="0"/>
                    </a:lnTo>
                    <a:lnTo>
                      <a:pt x="0" y="5"/>
                    </a:lnTo>
                    <a:lnTo>
                      <a:pt x="0" y="3"/>
                    </a:lnTo>
                    <a:lnTo>
                      <a:pt x="6" y="3"/>
                    </a:lnTo>
                    <a:close/>
                  </a:path>
                </a:pathLst>
              </a:custGeom>
              <a:solidFill>
                <a:srgbClr val="C195DB"/>
              </a:solidFill>
              <a:ln w="9525">
                <a:noFill/>
                <a:round/>
                <a:headEnd/>
                <a:tailEnd/>
              </a:ln>
            </p:spPr>
            <p:txBody>
              <a:bodyPr/>
              <a:lstStyle/>
              <a:p>
                <a:endParaRPr lang="ru-RU"/>
              </a:p>
            </p:txBody>
          </p:sp>
          <p:sp>
            <p:nvSpPr>
              <p:cNvPr id="163379" name="Freeform 807"/>
              <p:cNvSpPr>
                <a:spLocks/>
              </p:cNvSpPr>
              <p:nvPr/>
            </p:nvSpPr>
            <p:spPr bwMode="auto">
              <a:xfrm>
                <a:off x="3396" y="2858"/>
                <a:ext cx="5" cy="5"/>
              </a:xfrm>
              <a:custGeom>
                <a:avLst/>
                <a:gdLst>
                  <a:gd name="T0" fmla="*/ 5 w 5"/>
                  <a:gd name="T1" fmla="*/ 1 h 5"/>
                  <a:gd name="T2" fmla="*/ 3 w 5"/>
                  <a:gd name="T3" fmla="*/ 0 h 5"/>
                  <a:gd name="T4" fmla="*/ 0 w 5"/>
                  <a:gd name="T5" fmla="*/ 1 h 5"/>
                  <a:gd name="T6" fmla="*/ 5 w 5"/>
                  <a:gd name="T7" fmla="*/ 5 h 5"/>
                  <a:gd name="T8" fmla="*/ 0 w 5"/>
                  <a:gd name="T9" fmla="*/ 5 h 5"/>
                  <a:gd name="T10" fmla="*/ 5 w 5"/>
                  <a:gd name="T11" fmla="*/ 1 h 5"/>
                  <a:gd name="T12" fmla="*/ 0 60000 65536"/>
                  <a:gd name="T13" fmla="*/ 0 60000 65536"/>
                  <a:gd name="T14" fmla="*/ 0 60000 65536"/>
                  <a:gd name="T15" fmla="*/ 0 60000 65536"/>
                  <a:gd name="T16" fmla="*/ 0 60000 65536"/>
                  <a:gd name="T17" fmla="*/ 0 60000 65536"/>
                  <a:gd name="T18" fmla="*/ 0 w 5"/>
                  <a:gd name="T19" fmla="*/ 0 h 5"/>
                  <a:gd name="T20" fmla="*/ 5 w 5"/>
                  <a:gd name="T21" fmla="*/ 5 h 5"/>
                </a:gdLst>
                <a:ahLst/>
                <a:cxnLst>
                  <a:cxn ang="T12">
                    <a:pos x="T0" y="T1"/>
                  </a:cxn>
                  <a:cxn ang="T13">
                    <a:pos x="T2" y="T3"/>
                  </a:cxn>
                  <a:cxn ang="T14">
                    <a:pos x="T4" y="T5"/>
                  </a:cxn>
                  <a:cxn ang="T15">
                    <a:pos x="T6" y="T7"/>
                  </a:cxn>
                  <a:cxn ang="T16">
                    <a:pos x="T8" y="T9"/>
                  </a:cxn>
                  <a:cxn ang="T17">
                    <a:pos x="T10" y="T11"/>
                  </a:cxn>
                </a:cxnLst>
                <a:rect l="T18" t="T19" r="T20" b="T21"/>
                <a:pathLst>
                  <a:path w="5" h="5">
                    <a:moveTo>
                      <a:pt x="5" y="1"/>
                    </a:moveTo>
                    <a:lnTo>
                      <a:pt x="3" y="0"/>
                    </a:lnTo>
                    <a:lnTo>
                      <a:pt x="0" y="1"/>
                    </a:lnTo>
                    <a:lnTo>
                      <a:pt x="5" y="5"/>
                    </a:lnTo>
                    <a:lnTo>
                      <a:pt x="0" y="5"/>
                    </a:lnTo>
                    <a:lnTo>
                      <a:pt x="5" y="1"/>
                    </a:lnTo>
                    <a:close/>
                  </a:path>
                </a:pathLst>
              </a:custGeom>
              <a:solidFill>
                <a:srgbClr val="C195DB"/>
              </a:solidFill>
              <a:ln w="9525">
                <a:noFill/>
                <a:round/>
                <a:headEnd/>
                <a:tailEnd/>
              </a:ln>
            </p:spPr>
            <p:txBody>
              <a:bodyPr/>
              <a:lstStyle/>
              <a:p>
                <a:endParaRPr lang="ru-RU"/>
              </a:p>
            </p:txBody>
          </p:sp>
          <p:sp>
            <p:nvSpPr>
              <p:cNvPr id="163380" name="Freeform 808"/>
              <p:cNvSpPr>
                <a:spLocks/>
              </p:cNvSpPr>
              <p:nvPr/>
            </p:nvSpPr>
            <p:spPr bwMode="auto">
              <a:xfrm>
                <a:off x="3510" y="3046"/>
                <a:ext cx="67" cy="59"/>
              </a:xfrm>
              <a:custGeom>
                <a:avLst/>
                <a:gdLst>
                  <a:gd name="T0" fmla="*/ 0 w 67"/>
                  <a:gd name="T1" fmla="*/ 54 h 59"/>
                  <a:gd name="T2" fmla="*/ 6 w 67"/>
                  <a:gd name="T3" fmla="*/ 59 h 59"/>
                  <a:gd name="T4" fmla="*/ 67 w 67"/>
                  <a:gd name="T5" fmla="*/ 5 h 59"/>
                  <a:gd name="T6" fmla="*/ 60 w 67"/>
                  <a:gd name="T7" fmla="*/ 0 h 59"/>
                  <a:gd name="T8" fmla="*/ 0 w 67"/>
                  <a:gd name="T9" fmla="*/ 54 h 59"/>
                  <a:gd name="T10" fmla="*/ 0 60000 65536"/>
                  <a:gd name="T11" fmla="*/ 0 60000 65536"/>
                  <a:gd name="T12" fmla="*/ 0 60000 65536"/>
                  <a:gd name="T13" fmla="*/ 0 60000 65536"/>
                  <a:gd name="T14" fmla="*/ 0 60000 65536"/>
                  <a:gd name="T15" fmla="*/ 0 w 67"/>
                  <a:gd name="T16" fmla="*/ 0 h 59"/>
                  <a:gd name="T17" fmla="*/ 67 w 67"/>
                  <a:gd name="T18" fmla="*/ 59 h 59"/>
                </a:gdLst>
                <a:ahLst/>
                <a:cxnLst>
                  <a:cxn ang="T10">
                    <a:pos x="T0" y="T1"/>
                  </a:cxn>
                  <a:cxn ang="T11">
                    <a:pos x="T2" y="T3"/>
                  </a:cxn>
                  <a:cxn ang="T12">
                    <a:pos x="T4" y="T5"/>
                  </a:cxn>
                  <a:cxn ang="T13">
                    <a:pos x="T6" y="T7"/>
                  </a:cxn>
                  <a:cxn ang="T14">
                    <a:pos x="T8" y="T9"/>
                  </a:cxn>
                </a:cxnLst>
                <a:rect l="T15" t="T16" r="T17" b="T18"/>
                <a:pathLst>
                  <a:path w="67" h="59">
                    <a:moveTo>
                      <a:pt x="0" y="54"/>
                    </a:moveTo>
                    <a:lnTo>
                      <a:pt x="6" y="59"/>
                    </a:lnTo>
                    <a:lnTo>
                      <a:pt x="67" y="5"/>
                    </a:lnTo>
                    <a:lnTo>
                      <a:pt x="60" y="0"/>
                    </a:lnTo>
                    <a:lnTo>
                      <a:pt x="0" y="54"/>
                    </a:lnTo>
                    <a:close/>
                  </a:path>
                </a:pathLst>
              </a:custGeom>
              <a:solidFill>
                <a:srgbClr val="C195DB"/>
              </a:solidFill>
              <a:ln w="9525">
                <a:noFill/>
                <a:round/>
                <a:headEnd/>
                <a:tailEnd/>
              </a:ln>
            </p:spPr>
            <p:txBody>
              <a:bodyPr/>
              <a:lstStyle/>
              <a:p>
                <a:endParaRPr lang="ru-RU"/>
              </a:p>
            </p:txBody>
          </p:sp>
          <p:sp>
            <p:nvSpPr>
              <p:cNvPr id="163381" name="Line 809"/>
              <p:cNvSpPr>
                <a:spLocks noChangeShapeType="1"/>
              </p:cNvSpPr>
              <p:nvPr/>
            </p:nvSpPr>
            <p:spPr bwMode="auto">
              <a:xfrm flipV="1">
                <a:off x="3559" y="3052"/>
                <a:ext cx="13" cy="41"/>
              </a:xfrm>
              <a:prstGeom prst="line">
                <a:avLst/>
              </a:prstGeom>
              <a:noFill/>
              <a:ln w="6350" cap="rnd">
                <a:solidFill>
                  <a:srgbClr val="C195DB"/>
                </a:solidFill>
                <a:round/>
                <a:headEnd/>
                <a:tailEnd/>
              </a:ln>
            </p:spPr>
            <p:txBody>
              <a:bodyPr/>
              <a:lstStyle/>
              <a:p>
                <a:endParaRPr lang="ru-RU"/>
              </a:p>
            </p:txBody>
          </p:sp>
          <p:sp>
            <p:nvSpPr>
              <p:cNvPr id="163382" name="Line 810"/>
              <p:cNvSpPr>
                <a:spLocks noChangeShapeType="1"/>
              </p:cNvSpPr>
              <p:nvPr/>
            </p:nvSpPr>
            <p:spPr bwMode="auto">
              <a:xfrm flipH="1">
                <a:off x="3514" y="3091"/>
                <a:ext cx="48" cy="12"/>
              </a:xfrm>
              <a:prstGeom prst="line">
                <a:avLst/>
              </a:prstGeom>
              <a:noFill/>
              <a:ln w="6350" cap="rnd">
                <a:solidFill>
                  <a:srgbClr val="C195DB"/>
                </a:solidFill>
                <a:round/>
                <a:headEnd/>
                <a:tailEnd/>
              </a:ln>
            </p:spPr>
            <p:txBody>
              <a:bodyPr/>
              <a:lstStyle/>
              <a:p>
                <a:endParaRPr lang="ru-RU"/>
              </a:p>
            </p:txBody>
          </p:sp>
          <p:sp>
            <p:nvSpPr>
              <p:cNvPr id="163383" name="Line 811"/>
              <p:cNvSpPr>
                <a:spLocks noChangeShapeType="1"/>
              </p:cNvSpPr>
              <p:nvPr/>
            </p:nvSpPr>
            <p:spPr bwMode="auto">
              <a:xfrm>
                <a:off x="3560" y="3093"/>
                <a:ext cx="24" cy="25"/>
              </a:xfrm>
              <a:prstGeom prst="line">
                <a:avLst/>
              </a:prstGeom>
              <a:noFill/>
              <a:ln w="6350" cap="rnd">
                <a:solidFill>
                  <a:srgbClr val="C195DB"/>
                </a:solidFill>
                <a:round/>
                <a:headEnd/>
                <a:tailEnd/>
              </a:ln>
            </p:spPr>
            <p:txBody>
              <a:bodyPr/>
              <a:lstStyle/>
              <a:p>
                <a:endParaRPr lang="ru-RU"/>
              </a:p>
            </p:txBody>
          </p:sp>
          <p:sp>
            <p:nvSpPr>
              <p:cNvPr id="163384" name="Freeform 812"/>
              <p:cNvSpPr>
                <a:spLocks/>
              </p:cNvSpPr>
              <p:nvPr/>
            </p:nvSpPr>
            <p:spPr bwMode="auto">
              <a:xfrm>
                <a:off x="3595" y="2966"/>
                <a:ext cx="242" cy="240"/>
              </a:xfrm>
              <a:custGeom>
                <a:avLst/>
                <a:gdLst>
                  <a:gd name="T0" fmla="*/ 20 w 242"/>
                  <a:gd name="T1" fmla="*/ 0 h 240"/>
                  <a:gd name="T2" fmla="*/ 0 w 242"/>
                  <a:gd name="T3" fmla="*/ 15 h 240"/>
                  <a:gd name="T4" fmla="*/ 165 w 242"/>
                  <a:gd name="T5" fmla="*/ 225 h 240"/>
                  <a:gd name="T6" fmla="*/ 242 w 242"/>
                  <a:gd name="T7" fmla="*/ 240 h 240"/>
                  <a:gd name="T8" fmla="*/ 225 w 242"/>
                  <a:gd name="T9" fmla="*/ 176 h 240"/>
                  <a:gd name="T10" fmla="*/ 20 w 242"/>
                  <a:gd name="T11" fmla="*/ 0 h 240"/>
                  <a:gd name="T12" fmla="*/ 0 60000 65536"/>
                  <a:gd name="T13" fmla="*/ 0 60000 65536"/>
                  <a:gd name="T14" fmla="*/ 0 60000 65536"/>
                  <a:gd name="T15" fmla="*/ 0 60000 65536"/>
                  <a:gd name="T16" fmla="*/ 0 60000 65536"/>
                  <a:gd name="T17" fmla="*/ 0 60000 65536"/>
                  <a:gd name="T18" fmla="*/ 0 w 242"/>
                  <a:gd name="T19" fmla="*/ 0 h 240"/>
                  <a:gd name="T20" fmla="*/ 242 w 242"/>
                  <a:gd name="T21" fmla="*/ 240 h 240"/>
                </a:gdLst>
                <a:ahLst/>
                <a:cxnLst>
                  <a:cxn ang="T12">
                    <a:pos x="T0" y="T1"/>
                  </a:cxn>
                  <a:cxn ang="T13">
                    <a:pos x="T2" y="T3"/>
                  </a:cxn>
                  <a:cxn ang="T14">
                    <a:pos x="T4" y="T5"/>
                  </a:cxn>
                  <a:cxn ang="T15">
                    <a:pos x="T6" y="T7"/>
                  </a:cxn>
                  <a:cxn ang="T16">
                    <a:pos x="T8" y="T9"/>
                  </a:cxn>
                  <a:cxn ang="T17">
                    <a:pos x="T10" y="T11"/>
                  </a:cxn>
                </a:cxnLst>
                <a:rect l="T18" t="T19" r="T20" b="T21"/>
                <a:pathLst>
                  <a:path w="242" h="240">
                    <a:moveTo>
                      <a:pt x="20" y="0"/>
                    </a:moveTo>
                    <a:lnTo>
                      <a:pt x="0" y="15"/>
                    </a:lnTo>
                    <a:lnTo>
                      <a:pt x="165" y="225"/>
                    </a:lnTo>
                    <a:lnTo>
                      <a:pt x="242" y="240"/>
                    </a:lnTo>
                    <a:lnTo>
                      <a:pt x="225" y="176"/>
                    </a:lnTo>
                    <a:lnTo>
                      <a:pt x="20" y="0"/>
                    </a:lnTo>
                    <a:close/>
                  </a:path>
                </a:pathLst>
              </a:custGeom>
              <a:solidFill>
                <a:srgbClr val="844CD6"/>
              </a:solidFill>
              <a:ln w="9525">
                <a:noFill/>
                <a:round/>
                <a:headEnd/>
                <a:tailEnd/>
              </a:ln>
            </p:spPr>
            <p:txBody>
              <a:bodyPr/>
              <a:lstStyle/>
              <a:p>
                <a:endParaRPr lang="ru-RU"/>
              </a:p>
            </p:txBody>
          </p:sp>
          <p:sp>
            <p:nvSpPr>
              <p:cNvPr id="163385" name="Freeform 813"/>
              <p:cNvSpPr>
                <a:spLocks/>
              </p:cNvSpPr>
              <p:nvPr/>
            </p:nvSpPr>
            <p:spPr bwMode="auto">
              <a:xfrm>
                <a:off x="3593" y="2963"/>
                <a:ext cx="24" cy="19"/>
              </a:xfrm>
              <a:custGeom>
                <a:avLst/>
                <a:gdLst>
                  <a:gd name="T0" fmla="*/ 24 w 24"/>
                  <a:gd name="T1" fmla="*/ 4 h 19"/>
                  <a:gd name="T2" fmla="*/ 19 w 24"/>
                  <a:gd name="T3" fmla="*/ 0 h 19"/>
                  <a:gd name="T4" fmla="*/ 0 w 24"/>
                  <a:gd name="T5" fmla="*/ 13 h 19"/>
                  <a:gd name="T6" fmla="*/ 5 w 24"/>
                  <a:gd name="T7" fmla="*/ 19 h 19"/>
                  <a:gd name="T8" fmla="*/ 24 w 24"/>
                  <a:gd name="T9" fmla="*/ 4 h 19"/>
                  <a:gd name="T10" fmla="*/ 0 60000 65536"/>
                  <a:gd name="T11" fmla="*/ 0 60000 65536"/>
                  <a:gd name="T12" fmla="*/ 0 60000 65536"/>
                  <a:gd name="T13" fmla="*/ 0 60000 65536"/>
                  <a:gd name="T14" fmla="*/ 0 60000 65536"/>
                  <a:gd name="T15" fmla="*/ 0 w 24"/>
                  <a:gd name="T16" fmla="*/ 0 h 19"/>
                  <a:gd name="T17" fmla="*/ 24 w 24"/>
                  <a:gd name="T18" fmla="*/ 19 h 19"/>
                </a:gdLst>
                <a:ahLst/>
                <a:cxnLst>
                  <a:cxn ang="T10">
                    <a:pos x="T0" y="T1"/>
                  </a:cxn>
                  <a:cxn ang="T11">
                    <a:pos x="T2" y="T3"/>
                  </a:cxn>
                  <a:cxn ang="T12">
                    <a:pos x="T4" y="T5"/>
                  </a:cxn>
                  <a:cxn ang="T13">
                    <a:pos x="T6" y="T7"/>
                  </a:cxn>
                  <a:cxn ang="T14">
                    <a:pos x="T8" y="T9"/>
                  </a:cxn>
                </a:cxnLst>
                <a:rect l="T15" t="T16" r="T17" b="T18"/>
                <a:pathLst>
                  <a:path w="24" h="19">
                    <a:moveTo>
                      <a:pt x="24" y="4"/>
                    </a:moveTo>
                    <a:lnTo>
                      <a:pt x="19" y="0"/>
                    </a:lnTo>
                    <a:lnTo>
                      <a:pt x="0" y="13"/>
                    </a:lnTo>
                    <a:lnTo>
                      <a:pt x="5" y="19"/>
                    </a:lnTo>
                    <a:lnTo>
                      <a:pt x="24" y="4"/>
                    </a:lnTo>
                    <a:close/>
                  </a:path>
                </a:pathLst>
              </a:custGeom>
              <a:solidFill>
                <a:srgbClr val="C195DB"/>
              </a:solidFill>
              <a:ln w="9525">
                <a:noFill/>
                <a:round/>
                <a:headEnd/>
                <a:tailEnd/>
              </a:ln>
            </p:spPr>
            <p:txBody>
              <a:bodyPr/>
              <a:lstStyle/>
              <a:p>
                <a:endParaRPr lang="ru-RU"/>
              </a:p>
            </p:txBody>
          </p:sp>
          <p:sp>
            <p:nvSpPr>
              <p:cNvPr id="163386" name="Freeform 814"/>
              <p:cNvSpPr>
                <a:spLocks/>
              </p:cNvSpPr>
              <p:nvPr/>
            </p:nvSpPr>
            <p:spPr bwMode="auto">
              <a:xfrm>
                <a:off x="3592" y="2978"/>
                <a:ext cx="168" cy="214"/>
              </a:xfrm>
              <a:custGeom>
                <a:avLst/>
                <a:gdLst>
                  <a:gd name="T0" fmla="*/ 5 w 168"/>
                  <a:gd name="T1" fmla="*/ 0 h 214"/>
                  <a:gd name="T2" fmla="*/ 0 w 168"/>
                  <a:gd name="T3" fmla="*/ 5 h 214"/>
                  <a:gd name="T4" fmla="*/ 164 w 168"/>
                  <a:gd name="T5" fmla="*/ 214 h 214"/>
                  <a:gd name="T6" fmla="*/ 168 w 168"/>
                  <a:gd name="T7" fmla="*/ 209 h 214"/>
                  <a:gd name="T8" fmla="*/ 5 w 168"/>
                  <a:gd name="T9" fmla="*/ 0 h 214"/>
                  <a:gd name="T10" fmla="*/ 0 60000 65536"/>
                  <a:gd name="T11" fmla="*/ 0 60000 65536"/>
                  <a:gd name="T12" fmla="*/ 0 60000 65536"/>
                  <a:gd name="T13" fmla="*/ 0 60000 65536"/>
                  <a:gd name="T14" fmla="*/ 0 60000 65536"/>
                  <a:gd name="T15" fmla="*/ 0 w 168"/>
                  <a:gd name="T16" fmla="*/ 0 h 214"/>
                  <a:gd name="T17" fmla="*/ 168 w 168"/>
                  <a:gd name="T18" fmla="*/ 214 h 214"/>
                </a:gdLst>
                <a:ahLst/>
                <a:cxnLst>
                  <a:cxn ang="T10">
                    <a:pos x="T0" y="T1"/>
                  </a:cxn>
                  <a:cxn ang="T11">
                    <a:pos x="T2" y="T3"/>
                  </a:cxn>
                  <a:cxn ang="T12">
                    <a:pos x="T4" y="T5"/>
                  </a:cxn>
                  <a:cxn ang="T13">
                    <a:pos x="T6" y="T7"/>
                  </a:cxn>
                  <a:cxn ang="T14">
                    <a:pos x="T8" y="T9"/>
                  </a:cxn>
                </a:cxnLst>
                <a:rect l="T15" t="T16" r="T17" b="T18"/>
                <a:pathLst>
                  <a:path w="168" h="214">
                    <a:moveTo>
                      <a:pt x="5" y="0"/>
                    </a:moveTo>
                    <a:lnTo>
                      <a:pt x="0" y="5"/>
                    </a:lnTo>
                    <a:lnTo>
                      <a:pt x="164" y="214"/>
                    </a:lnTo>
                    <a:lnTo>
                      <a:pt x="168" y="209"/>
                    </a:lnTo>
                    <a:lnTo>
                      <a:pt x="5" y="0"/>
                    </a:lnTo>
                    <a:close/>
                  </a:path>
                </a:pathLst>
              </a:custGeom>
              <a:solidFill>
                <a:srgbClr val="C195DB"/>
              </a:solidFill>
              <a:ln w="9525">
                <a:noFill/>
                <a:round/>
                <a:headEnd/>
                <a:tailEnd/>
              </a:ln>
            </p:spPr>
            <p:txBody>
              <a:bodyPr/>
              <a:lstStyle/>
              <a:p>
                <a:endParaRPr lang="ru-RU"/>
              </a:p>
            </p:txBody>
          </p:sp>
          <p:sp>
            <p:nvSpPr>
              <p:cNvPr id="163387" name="Freeform 815"/>
              <p:cNvSpPr>
                <a:spLocks/>
              </p:cNvSpPr>
              <p:nvPr/>
            </p:nvSpPr>
            <p:spPr bwMode="auto">
              <a:xfrm>
                <a:off x="3590" y="2978"/>
                <a:ext cx="6" cy="3"/>
              </a:xfrm>
              <a:custGeom>
                <a:avLst/>
                <a:gdLst>
                  <a:gd name="T0" fmla="*/ 3 w 6"/>
                  <a:gd name="T1" fmla="*/ 0 h 3"/>
                  <a:gd name="T2" fmla="*/ 0 w 6"/>
                  <a:gd name="T3" fmla="*/ 1 h 3"/>
                  <a:gd name="T4" fmla="*/ 3 w 6"/>
                  <a:gd name="T5" fmla="*/ 3 h 3"/>
                  <a:gd name="T6" fmla="*/ 6 w 6"/>
                  <a:gd name="T7" fmla="*/ 0 h 3"/>
                  <a:gd name="T8" fmla="*/ 6 w 6"/>
                  <a:gd name="T9" fmla="*/ 3 h 3"/>
                  <a:gd name="T10" fmla="*/ 3 w 6"/>
                  <a:gd name="T11" fmla="*/ 0 h 3"/>
                  <a:gd name="T12" fmla="*/ 0 60000 65536"/>
                  <a:gd name="T13" fmla="*/ 0 60000 65536"/>
                  <a:gd name="T14" fmla="*/ 0 60000 65536"/>
                  <a:gd name="T15" fmla="*/ 0 60000 65536"/>
                  <a:gd name="T16" fmla="*/ 0 60000 65536"/>
                  <a:gd name="T17" fmla="*/ 0 60000 65536"/>
                  <a:gd name="T18" fmla="*/ 0 w 6"/>
                  <a:gd name="T19" fmla="*/ 0 h 3"/>
                  <a:gd name="T20" fmla="*/ 6 w 6"/>
                  <a:gd name="T21" fmla="*/ 3 h 3"/>
                </a:gdLst>
                <a:ahLst/>
                <a:cxnLst>
                  <a:cxn ang="T12">
                    <a:pos x="T0" y="T1"/>
                  </a:cxn>
                  <a:cxn ang="T13">
                    <a:pos x="T2" y="T3"/>
                  </a:cxn>
                  <a:cxn ang="T14">
                    <a:pos x="T4" y="T5"/>
                  </a:cxn>
                  <a:cxn ang="T15">
                    <a:pos x="T6" y="T7"/>
                  </a:cxn>
                  <a:cxn ang="T16">
                    <a:pos x="T8" y="T9"/>
                  </a:cxn>
                  <a:cxn ang="T17">
                    <a:pos x="T10" y="T11"/>
                  </a:cxn>
                </a:cxnLst>
                <a:rect l="T18" t="T19" r="T20" b="T21"/>
                <a:pathLst>
                  <a:path w="6" h="3">
                    <a:moveTo>
                      <a:pt x="3" y="0"/>
                    </a:moveTo>
                    <a:lnTo>
                      <a:pt x="0" y="1"/>
                    </a:lnTo>
                    <a:lnTo>
                      <a:pt x="3" y="3"/>
                    </a:lnTo>
                    <a:lnTo>
                      <a:pt x="6" y="0"/>
                    </a:lnTo>
                    <a:lnTo>
                      <a:pt x="6" y="3"/>
                    </a:lnTo>
                    <a:lnTo>
                      <a:pt x="3" y="0"/>
                    </a:lnTo>
                    <a:close/>
                  </a:path>
                </a:pathLst>
              </a:custGeom>
              <a:solidFill>
                <a:srgbClr val="C195DB"/>
              </a:solidFill>
              <a:ln w="9525">
                <a:noFill/>
                <a:round/>
                <a:headEnd/>
                <a:tailEnd/>
              </a:ln>
            </p:spPr>
            <p:txBody>
              <a:bodyPr/>
              <a:lstStyle/>
              <a:p>
                <a:endParaRPr lang="ru-RU"/>
              </a:p>
            </p:txBody>
          </p:sp>
          <p:sp>
            <p:nvSpPr>
              <p:cNvPr id="163388" name="Freeform 816"/>
              <p:cNvSpPr>
                <a:spLocks/>
              </p:cNvSpPr>
              <p:nvPr/>
            </p:nvSpPr>
            <p:spPr bwMode="auto">
              <a:xfrm>
                <a:off x="3759" y="3188"/>
                <a:ext cx="79" cy="20"/>
              </a:xfrm>
              <a:custGeom>
                <a:avLst/>
                <a:gdLst>
                  <a:gd name="T0" fmla="*/ 2 w 79"/>
                  <a:gd name="T1" fmla="*/ 0 h 20"/>
                  <a:gd name="T2" fmla="*/ 0 w 79"/>
                  <a:gd name="T3" fmla="*/ 5 h 20"/>
                  <a:gd name="T4" fmla="*/ 76 w 79"/>
                  <a:gd name="T5" fmla="*/ 20 h 20"/>
                  <a:gd name="T6" fmla="*/ 79 w 79"/>
                  <a:gd name="T7" fmla="*/ 16 h 20"/>
                  <a:gd name="T8" fmla="*/ 2 w 79"/>
                  <a:gd name="T9" fmla="*/ 0 h 20"/>
                  <a:gd name="T10" fmla="*/ 0 60000 65536"/>
                  <a:gd name="T11" fmla="*/ 0 60000 65536"/>
                  <a:gd name="T12" fmla="*/ 0 60000 65536"/>
                  <a:gd name="T13" fmla="*/ 0 60000 65536"/>
                  <a:gd name="T14" fmla="*/ 0 60000 65536"/>
                  <a:gd name="T15" fmla="*/ 0 w 79"/>
                  <a:gd name="T16" fmla="*/ 0 h 20"/>
                  <a:gd name="T17" fmla="*/ 79 w 79"/>
                  <a:gd name="T18" fmla="*/ 20 h 20"/>
                </a:gdLst>
                <a:ahLst/>
                <a:cxnLst>
                  <a:cxn ang="T10">
                    <a:pos x="T0" y="T1"/>
                  </a:cxn>
                  <a:cxn ang="T11">
                    <a:pos x="T2" y="T3"/>
                  </a:cxn>
                  <a:cxn ang="T12">
                    <a:pos x="T4" y="T5"/>
                  </a:cxn>
                  <a:cxn ang="T13">
                    <a:pos x="T6" y="T7"/>
                  </a:cxn>
                  <a:cxn ang="T14">
                    <a:pos x="T8" y="T9"/>
                  </a:cxn>
                </a:cxnLst>
                <a:rect l="T15" t="T16" r="T17" b="T18"/>
                <a:pathLst>
                  <a:path w="79" h="20">
                    <a:moveTo>
                      <a:pt x="2" y="0"/>
                    </a:moveTo>
                    <a:lnTo>
                      <a:pt x="0" y="5"/>
                    </a:lnTo>
                    <a:lnTo>
                      <a:pt x="76" y="20"/>
                    </a:lnTo>
                    <a:lnTo>
                      <a:pt x="79" y="16"/>
                    </a:lnTo>
                    <a:lnTo>
                      <a:pt x="2" y="0"/>
                    </a:lnTo>
                    <a:close/>
                  </a:path>
                </a:pathLst>
              </a:custGeom>
              <a:solidFill>
                <a:srgbClr val="C195DB"/>
              </a:solidFill>
              <a:ln w="9525">
                <a:noFill/>
                <a:round/>
                <a:headEnd/>
                <a:tailEnd/>
              </a:ln>
            </p:spPr>
            <p:txBody>
              <a:bodyPr/>
              <a:lstStyle/>
              <a:p>
                <a:endParaRPr lang="ru-RU"/>
              </a:p>
            </p:txBody>
          </p:sp>
          <p:sp>
            <p:nvSpPr>
              <p:cNvPr id="163389" name="Freeform 817"/>
              <p:cNvSpPr>
                <a:spLocks/>
              </p:cNvSpPr>
              <p:nvPr/>
            </p:nvSpPr>
            <p:spPr bwMode="auto">
              <a:xfrm>
                <a:off x="3757" y="3188"/>
                <a:ext cx="5" cy="5"/>
              </a:xfrm>
              <a:custGeom>
                <a:avLst/>
                <a:gdLst>
                  <a:gd name="T0" fmla="*/ 0 w 5"/>
                  <a:gd name="T1" fmla="*/ 5 h 5"/>
                  <a:gd name="T2" fmla="*/ 2 w 5"/>
                  <a:gd name="T3" fmla="*/ 5 h 5"/>
                  <a:gd name="T4" fmla="*/ 5 w 5"/>
                  <a:gd name="T5" fmla="*/ 0 h 5"/>
                  <a:gd name="T6" fmla="*/ 0 w 5"/>
                  <a:gd name="T7" fmla="*/ 5 h 5"/>
                  <a:gd name="T8" fmla="*/ 0 60000 65536"/>
                  <a:gd name="T9" fmla="*/ 0 60000 65536"/>
                  <a:gd name="T10" fmla="*/ 0 60000 65536"/>
                  <a:gd name="T11" fmla="*/ 0 60000 65536"/>
                  <a:gd name="T12" fmla="*/ 0 w 5"/>
                  <a:gd name="T13" fmla="*/ 0 h 5"/>
                  <a:gd name="T14" fmla="*/ 5 w 5"/>
                  <a:gd name="T15" fmla="*/ 5 h 5"/>
                </a:gdLst>
                <a:ahLst/>
                <a:cxnLst>
                  <a:cxn ang="T8">
                    <a:pos x="T0" y="T1"/>
                  </a:cxn>
                  <a:cxn ang="T9">
                    <a:pos x="T2" y="T3"/>
                  </a:cxn>
                  <a:cxn ang="T10">
                    <a:pos x="T4" y="T5"/>
                  </a:cxn>
                  <a:cxn ang="T11">
                    <a:pos x="T6" y="T7"/>
                  </a:cxn>
                </a:cxnLst>
                <a:rect l="T12" t="T13" r="T14" b="T15"/>
                <a:pathLst>
                  <a:path w="5" h="5">
                    <a:moveTo>
                      <a:pt x="0" y="5"/>
                    </a:moveTo>
                    <a:lnTo>
                      <a:pt x="2" y="5"/>
                    </a:lnTo>
                    <a:lnTo>
                      <a:pt x="5" y="0"/>
                    </a:lnTo>
                    <a:lnTo>
                      <a:pt x="0" y="5"/>
                    </a:lnTo>
                    <a:close/>
                  </a:path>
                </a:pathLst>
              </a:custGeom>
              <a:solidFill>
                <a:srgbClr val="C195DB"/>
              </a:solidFill>
              <a:ln w="9525">
                <a:noFill/>
                <a:round/>
                <a:headEnd/>
                <a:tailEnd/>
              </a:ln>
            </p:spPr>
            <p:txBody>
              <a:bodyPr/>
              <a:lstStyle/>
              <a:p>
                <a:endParaRPr lang="ru-RU"/>
              </a:p>
            </p:txBody>
          </p:sp>
          <p:sp>
            <p:nvSpPr>
              <p:cNvPr id="163390" name="Freeform 818"/>
              <p:cNvSpPr>
                <a:spLocks/>
              </p:cNvSpPr>
              <p:nvPr/>
            </p:nvSpPr>
            <p:spPr bwMode="auto">
              <a:xfrm>
                <a:off x="3817" y="3140"/>
                <a:ext cx="21" cy="68"/>
              </a:xfrm>
              <a:custGeom>
                <a:avLst/>
                <a:gdLst>
                  <a:gd name="T0" fmla="*/ 16 w 21"/>
                  <a:gd name="T1" fmla="*/ 68 h 68"/>
                  <a:gd name="T2" fmla="*/ 21 w 21"/>
                  <a:gd name="T3" fmla="*/ 65 h 68"/>
                  <a:gd name="T4" fmla="*/ 4 w 21"/>
                  <a:gd name="T5" fmla="*/ 0 h 68"/>
                  <a:gd name="T6" fmla="*/ 0 w 21"/>
                  <a:gd name="T7" fmla="*/ 4 h 68"/>
                  <a:gd name="T8" fmla="*/ 16 w 21"/>
                  <a:gd name="T9" fmla="*/ 68 h 68"/>
                  <a:gd name="T10" fmla="*/ 0 60000 65536"/>
                  <a:gd name="T11" fmla="*/ 0 60000 65536"/>
                  <a:gd name="T12" fmla="*/ 0 60000 65536"/>
                  <a:gd name="T13" fmla="*/ 0 60000 65536"/>
                  <a:gd name="T14" fmla="*/ 0 60000 65536"/>
                  <a:gd name="T15" fmla="*/ 0 w 21"/>
                  <a:gd name="T16" fmla="*/ 0 h 68"/>
                  <a:gd name="T17" fmla="*/ 21 w 21"/>
                  <a:gd name="T18" fmla="*/ 68 h 68"/>
                </a:gdLst>
                <a:ahLst/>
                <a:cxnLst>
                  <a:cxn ang="T10">
                    <a:pos x="T0" y="T1"/>
                  </a:cxn>
                  <a:cxn ang="T11">
                    <a:pos x="T2" y="T3"/>
                  </a:cxn>
                  <a:cxn ang="T12">
                    <a:pos x="T4" y="T5"/>
                  </a:cxn>
                  <a:cxn ang="T13">
                    <a:pos x="T6" y="T7"/>
                  </a:cxn>
                  <a:cxn ang="T14">
                    <a:pos x="T8" y="T9"/>
                  </a:cxn>
                </a:cxnLst>
                <a:rect l="T15" t="T16" r="T17" b="T18"/>
                <a:pathLst>
                  <a:path w="21" h="68">
                    <a:moveTo>
                      <a:pt x="16" y="68"/>
                    </a:moveTo>
                    <a:lnTo>
                      <a:pt x="21" y="65"/>
                    </a:lnTo>
                    <a:lnTo>
                      <a:pt x="4" y="0"/>
                    </a:lnTo>
                    <a:lnTo>
                      <a:pt x="0" y="4"/>
                    </a:lnTo>
                    <a:lnTo>
                      <a:pt x="16" y="68"/>
                    </a:lnTo>
                    <a:close/>
                  </a:path>
                </a:pathLst>
              </a:custGeom>
              <a:solidFill>
                <a:srgbClr val="C195DB"/>
              </a:solidFill>
              <a:ln w="9525">
                <a:noFill/>
                <a:round/>
                <a:headEnd/>
                <a:tailEnd/>
              </a:ln>
            </p:spPr>
            <p:txBody>
              <a:bodyPr/>
              <a:lstStyle/>
              <a:p>
                <a:endParaRPr lang="ru-RU"/>
              </a:p>
            </p:txBody>
          </p:sp>
          <p:sp>
            <p:nvSpPr>
              <p:cNvPr id="163391" name="Freeform 819"/>
              <p:cNvSpPr>
                <a:spLocks/>
              </p:cNvSpPr>
              <p:nvPr/>
            </p:nvSpPr>
            <p:spPr bwMode="auto">
              <a:xfrm>
                <a:off x="3835" y="3203"/>
                <a:ext cx="6" cy="6"/>
              </a:xfrm>
              <a:custGeom>
                <a:avLst/>
                <a:gdLst>
                  <a:gd name="T0" fmla="*/ 2 w 6"/>
                  <a:gd name="T1" fmla="*/ 5 h 6"/>
                  <a:gd name="T2" fmla="*/ 6 w 6"/>
                  <a:gd name="T3" fmla="*/ 6 h 6"/>
                  <a:gd name="T4" fmla="*/ 5 w 6"/>
                  <a:gd name="T5" fmla="*/ 2 h 6"/>
                  <a:gd name="T6" fmla="*/ 0 w 6"/>
                  <a:gd name="T7" fmla="*/ 5 h 6"/>
                  <a:gd name="T8" fmla="*/ 5 w 6"/>
                  <a:gd name="T9" fmla="*/ 0 h 6"/>
                  <a:gd name="T10" fmla="*/ 2 w 6"/>
                  <a:gd name="T11" fmla="*/ 5 h 6"/>
                  <a:gd name="T12" fmla="*/ 0 60000 65536"/>
                  <a:gd name="T13" fmla="*/ 0 60000 65536"/>
                  <a:gd name="T14" fmla="*/ 0 60000 65536"/>
                  <a:gd name="T15" fmla="*/ 0 60000 65536"/>
                  <a:gd name="T16" fmla="*/ 0 60000 65536"/>
                  <a:gd name="T17" fmla="*/ 0 60000 65536"/>
                  <a:gd name="T18" fmla="*/ 0 w 6"/>
                  <a:gd name="T19" fmla="*/ 0 h 6"/>
                  <a:gd name="T20" fmla="*/ 6 w 6"/>
                  <a:gd name="T21" fmla="*/ 6 h 6"/>
                </a:gdLst>
                <a:ahLst/>
                <a:cxnLst>
                  <a:cxn ang="T12">
                    <a:pos x="T0" y="T1"/>
                  </a:cxn>
                  <a:cxn ang="T13">
                    <a:pos x="T2" y="T3"/>
                  </a:cxn>
                  <a:cxn ang="T14">
                    <a:pos x="T4" y="T5"/>
                  </a:cxn>
                  <a:cxn ang="T15">
                    <a:pos x="T6" y="T7"/>
                  </a:cxn>
                  <a:cxn ang="T16">
                    <a:pos x="T8" y="T9"/>
                  </a:cxn>
                  <a:cxn ang="T17">
                    <a:pos x="T10" y="T11"/>
                  </a:cxn>
                </a:cxnLst>
                <a:rect l="T18" t="T19" r="T20" b="T21"/>
                <a:pathLst>
                  <a:path w="6" h="6">
                    <a:moveTo>
                      <a:pt x="2" y="5"/>
                    </a:moveTo>
                    <a:lnTo>
                      <a:pt x="6" y="6"/>
                    </a:lnTo>
                    <a:lnTo>
                      <a:pt x="5" y="2"/>
                    </a:lnTo>
                    <a:lnTo>
                      <a:pt x="0" y="5"/>
                    </a:lnTo>
                    <a:lnTo>
                      <a:pt x="5" y="0"/>
                    </a:lnTo>
                    <a:lnTo>
                      <a:pt x="2" y="5"/>
                    </a:lnTo>
                    <a:close/>
                  </a:path>
                </a:pathLst>
              </a:custGeom>
              <a:solidFill>
                <a:srgbClr val="C195DB"/>
              </a:solidFill>
              <a:ln w="9525">
                <a:noFill/>
                <a:round/>
                <a:headEnd/>
                <a:tailEnd/>
              </a:ln>
            </p:spPr>
            <p:txBody>
              <a:bodyPr/>
              <a:lstStyle/>
              <a:p>
                <a:endParaRPr lang="ru-RU"/>
              </a:p>
            </p:txBody>
          </p:sp>
          <p:sp>
            <p:nvSpPr>
              <p:cNvPr id="163392" name="Freeform 820"/>
              <p:cNvSpPr>
                <a:spLocks/>
              </p:cNvSpPr>
              <p:nvPr/>
            </p:nvSpPr>
            <p:spPr bwMode="auto">
              <a:xfrm>
                <a:off x="3613" y="2963"/>
                <a:ext cx="207" cy="179"/>
              </a:xfrm>
              <a:custGeom>
                <a:avLst/>
                <a:gdLst>
                  <a:gd name="T0" fmla="*/ 203 w 207"/>
                  <a:gd name="T1" fmla="*/ 179 h 179"/>
                  <a:gd name="T2" fmla="*/ 207 w 207"/>
                  <a:gd name="T3" fmla="*/ 174 h 179"/>
                  <a:gd name="T4" fmla="*/ 5 w 207"/>
                  <a:gd name="T5" fmla="*/ 0 h 179"/>
                  <a:gd name="T6" fmla="*/ 0 w 207"/>
                  <a:gd name="T7" fmla="*/ 4 h 179"/>
                  <a:gd name="T8" fmla="*/ 203 w 207"/>
                  <a:gd name="T9" fmla="*/ 179 h 179"/>
                  <a:gd name="T10" fmla="*/ 0 60000 65536"/>
                  <a:gd name="T11" fmla="*/ 0 60000 65536"/>
                  <a:gd name="T12" fmla="*/ 0 60000 65536"/>
                  <a:gd name="T13" fmla="*/ 0 60000 65536"/>
                  <a:gd name="T14" fmla="*/ 0 60000 65536"/>
                  <a:gd name="T15" fmla="*/ 0 w 207"/>
                  <a:gd name="T16" fmla="*/ 0 h 179"/>
                  <a:gd name="T17" fmla="*/ 207 w 207"/>
                  <a:gd name="T18" fmla="*/ 179 h 179"/>
                </a:gdLst>
                <a:ahLst/>
                <a:cxnLst>
                  <a:cxn ang="T10">
                    <a:pos x="T0" y="T1"/>
                  </a:cxn>
                  <a:cxn ang="T11">
                    <a:pos x="T2" y="T3"/>
                  </a:cxn>
                  <a:cxn ang="T12">
                    <a:pos x="T4" y="T5"/>
                  </a:cxn>
                  <a:cxn ang="T13">
                    <a:pos x="T6" y="T7"/>
                  </a:cxn>
                  <a:cxn ang="T14">
                    <a:pos x="T8" y="T9"/>
                  </a:cxn>
                </a:cxnLst>
                <a:rect l="T15" t="T16" r="T17" b="T18"/>
                <a:pathLst>
                  <a:path w="207" h="179">
                    <a:moveTo>
                      <a:pt x="203" y="179"/>
                    </a:moveTo>
                    <a:lnTo>
                      <a:pt x="207" y="174"/>
                    </a:lnTo>
                    <a:lnTo>
                      <a:pt x="5" y="0"/>
                    </a:lnTo>
                    <a:lnTo>
                      <a:pt x="0" y="4"/>
                    </a:lnTo>
                    <a:lnTo>
                      <a:pt x="203" y="179"/>
                    </a:lnTo>
                    <a:close/>
                  </a:path>
                </a:pathLst>
              </a:custGeom>
              <a:solidFill>
                <a:srgbClr val="C195DB"/>
              </a:solidFill>
              <a:ln w="9525">
                <a:noFill/>
                <a:round/>
                <a:headEnd/>
                <a:tailEnd/>
              </a:ln>
            </p:spPr>
            <p:txBody>
              <a:bodyPr/>
              <a:lstStyle/>
              <a:p>
                <a:endParaRPr lang="ru-RU"/>
              </a:p>
            </p:txBody>
          </p:sp>
        </p:grpSp>
        <p:grpSp>
          <p:nvGrpSpPr>
            <p:cNvPr id="22548" name="Group 821"/>
            <p:cNvGrpSpPr>
              <a:grpSpLocks/>
            </p:cNvGrpSpPr>
            <p:nvPr/>
          </p:nvGrpSpPr>
          <p:grpSpPr bwMode="auto">
            <a:xfrm>
              <a:off x="1710" y="2451"/>
              <a:ext cx="2692" cy="1189"/>
              <a:chOff x="1710" y="2451"/>
              <a:chExt cx="2692" cy="1189"/>
            </a:xfrm>
          </p:grpSpPr>
          <p:sp>
            <p:nvSpPr>
              <p:cNvPr id="162993" name="Freeform 822"/>
              <p:cNvSpPr>
                <a:spLocks/>
              </p:cNvSpPr>
              <p:nvPr/>
            </p:nvSpPr>
            <p:spPr bwMode="auto">
              <a:xfrm>
                <a:off x="3818" y="3138"/>
                <a:ext cx="7" cy="4"/>
              </a:xfrm>
              <a:custGeom>
                <a:avLst/>
                <a:gdLst>
                  <a:gd name="T0" fmla="*/ 7 w 7"/>
                  <a:gd name="T1" fmla="*/ 2 h 4"/>
                  <a:gd name="T2" fmla="*/ 7 w 7"/>
                  <a:gd name="T3" fmla="*/ 0 h 4"/>
                  <a:gd name="T4" fmla="*/ 0 w 7"/>
                  <a:gd name="T5" fmla="*/ 4 h 4"/>
                  <a:gd name="T6" fmla="*/ 7 w 7"/>
                  <a:gd name="T7" fmla="*/ 2 h 4"/>
                  <a:gd name="T8" fmla="*/ 0 60000 65536"/>
                  <a:gd name="T9" fmla="*/ 0 60000 65536"/>
                  <a:gd name="T10" fmla="*/ 0 60000 65536"/>
                  <a:gd name="T11" fmla="*/ 0 60000 65536"/>
                  <a:gd name="T12" fmla="*/ 0 w 7"/>
                  <a:gd name="T13" fmla="*/ 0 h 4"/>
                  <a:gd name="T14" fmla="*/ 7 w 7"/>
                  <a:gd name="T15" fmla="*/ 4 h 4"/>
                </a:gdLst>
                <a:ahLst/>
                <a:cxnLst>
                  <a:cxn ang="T8">
                    <a:pos x="T0" y="T1"/>
                  </a:cxn>
                  <a:cxn ang="T9">
                    <a:pos x="T2" y="T3"/>
                  </a:cxn>
                  <a:cxn ang="T10">
                    <a:pos x="T4" y="T5"/>
                  </a:cxn>
                  <a:cxn ang="T11">
                    <a:pos x="T6" y="T7"/>
                  </a:cxn>
                </a:cxnLst>
                <a:rect l="T12" t="T13" r="T14" b="T15"/>
                <a:pathLst>
                  <a:path w="7" h="4">
                    <a:moveTo>
                      <a:pt x="7" y="2"/>
                    </a:moveTo>
                    <a:lnTo>
                      <a:pt x="7" y="0"/>
                    </a:lnTo>
                    <a:lnTo>
                      <a:pt x="0" y="4"/>
                    </a:lnTo>
                    <a:lnTo>
                      <a:pt x="7" y="2"/>
                    </a:lnTo>
                    <a:close/>
                  </a:path>
                </a:pathLst>
              </a:custGeom>
              <a:solidFill>
                <a:srgbClr val="C195DB"/>
              </a:solidFill>
              <a:ln w="9525">
                <a:noFill/>
                <a:round/>
                <a:headEnd/>
                <a:tailEnd/>
              </a:ln>
            </p:spPr>
            <p:txBody>
              <a:bodyPr/>
              <a:lstStyle/>
              <a:p>
                <a:endParaRPr lang="ru-RU"/>
              </a:p>
            </p:txBody>
          </p:sp>
          <p:sp>
            <p:nvSpPr>
              <p:cNvPr id="162994" name="Freeform 823"/>
              <p:cNvSpPr>
                <a:spLocks/>
              </p:cNvSpPr>
              <p:nvPr/>
            </p:nvSpPr>
            <p:spPr bwMode="auto">
              <a:xfrm>
                <a:off x="3616" y="2961"/>
                <a:ext cx="3" cy="7"/>
              </a:xfrm>
              <a:custGeom>
                <a:avLst/>
                <a:gdLst>
                  <a:gd name="T0" fmla="*/ 3 w 3"/>
                  <a:gd name="T1" fmla="*/ 2 h 7"/>
                  <a:gd name="T2" fmla="*/ 2 w 3"/>
                  <a:gd name="T3" fmla="*/ 0 h 7"/>
                  <a:gd name="T4" fmla="*/ 0 w 3"/>
                  <a:gd name="T5" fmla="*/ 2 h 7"/>
                  <a:gd name="T6" fmla="*/ 3 w 3"/>
                  <a:gd name="T7" fmla="*/ 7 h 7"/>
                  <a:gd name="T8" fmla="*/ 0 w 3"/>
                  <a:gd name="T9" fmla="*/ 7 h 7"/>
                  <a:gd name="T10" fmla="*/ 3 w 3"/>
                  <a:gd name="T11" fmla="*/ 2 h 7"/>
                  <a:gd name="T12" fmla="*/ 0 60000 65536"/>
                  <a:gd name="T13" fmla="*/ 0 60000 65536"/>
                  <a:gd name="T14" fmla="*/ 0 60000 65536"/>
                  <a:gd name="T15" fmla="*/ 0 60000 65536"/>
                  <a:gd name="T16" fmla="*/ 0 60000 65536"/>
                  <a:gd name="T17" fmla="*/ 0 60000 65536"/>
                  <a:gd name="T18" fmla="*/ 0 w 3"/>
                  <a:gd name="T19" fmla="*/ 0 h 7"/>
                  <a:gd name="T20" fmla="*/ 3 w 3"/>
                  <a:gd name="T21" fmla="*/ 7 h 7"/>
                </a:gdLst>
                <a:ahLst/>
                <a:cxnLst>
                  <a:cxn ang="T12">
                    <a:pos x="T0" y="T1"/>
                  </a:cxn>
                  <a:cxn ang="T13">
                    <a:pos x="T2" y="T3"/>
                  </a:cxn>
                  <a:cxn ang="T14">
                    <a:pos x="T4" y="T5"/>
                  </a:cxn>
                  <a:cxn ang="T15">
                    <a:pos x="T6" y="T7"/>
                  </a:cxn>
                  <a:cxn ang="T16">
                    <a:pos x="T8" y="T9"/>
                  </a:cxn>
                  <a:cxn ang="T17">
                    <a:pos x="T10" y="T11"/>
                  </a:cxn>
                </a:cxnLst>
                <a:rect l="T18" t="T19" r="T20" b="T21"/>
                <a:pathLst>
                  <a:path w="3" h="7">
                    <a:moveTo>
                      <a:pt x="3" y="2"/>
                    </a:moveTo>
                    <a:lnTo>
                      <a:pt x="2" y="0"/>
                    </a:lnTo>
                    <a:lnTo>
                      <a:pt x="0" y="2"/>
                    </a:lnTo>
                    <a:lnTo>
                      <a:pt x="3" y="7"/>
                    </a:lnTo>
                    <a:lnTo>
                      <a:pt x="0" y="7"/>
                    </a:lnTo>
                    <a:lnTo>
                      <a:pt x="3" y="2"/>
                    </a:lnTo>
                    <a:close/>
                  </a:path>
                </a:pathLst>
              </a:custGeom>
              <a:solidFill>
                <a:srgbClr val="C195DB"/>
              </a:solidFill>
              <a:ln w="9525">
                <a:noFill/>
                <a:round/>
                <a:headEnd/>
                <a:tailEnd/>
              </a:ln>
            </p:spPr>
            <p:txBody>
              <a:bodyPr/>
              <a:lstStyle/>
              <a:p>
                <a:endParaRPr lang="ru-RU"/>
              </a:p>
            </p:txBody>
          </p:sp>
          <p:sp>
            <p:nvSpPr>
              <p:cNvPr id="162995" name="Freeform 824"/>
              <p:cNvSpPr>
                <a:spLocks/>
              </p:cNvSpPr>
              <p:nvPr/>
            </p:nvSpPr>
            <p:spPr bwMode="auto">
              <a:xfrm>
                <a:off x="3759" y="3140"/>
                <a:ext cx="64" cy="53"/>
              </a:xfrm>
              <a:custGeom>
                <a:avLst/>
                <a:gdLst>
                  <a:gd name="T0" fmla="*/ 0 w 64"/>
                  <a:gd name="T1" fmla="*/ 48 h 53"/>
                  <a:gd name="T2" fmla="*/ 6 w 64"/>
                  <a:gd name="T3" fmla="*/ 53 h 53"/>
                  <a:gd name="T4" fmla="*/ 64 w 64"/>
                  <a:gd name="T5" fmla="*/ 5 h 53"/>
                  <a:gd name="T6" fmla="*/ 58 w 64"/>
                  <a:gd name="T7" fmla="*/ 0 h 53"/>
                  <a:gd name="T8" fmla="*/ 0 w 64"/>
                  <a:gd name="T9" fmla="*/ 48 h 53"/>
                  <a:gd name="T10" fmla="*/ 0 60000 65536"/>
                  <a:gd name="T11" fmla="*/ 0 60000 65536"/>
                  <a:gd name="T12" fmla="*/ 0 60000 65536"/>
                  <a:gd name="T13" fmla="*/ 0 60000 65536"/>
                  <a:gd name="T14" fmla="*/ 0 60000 65536"/>
                  <a:gd name="T15" fmla="*/ 0 w 64"/>
                  <a:gd name="T16" fmla="*/ 0 h 53"/>
                  <a:gd name="T17" fmla="*/ 64 w 64"/>
                  <a:gd name="T18" fmla="*/ 53 h 53"/>
                </a:gdLst>
                <a:ahLst/>
                <a:cxnLst>
                  <a:cxn ang="T10">
                    <a:pos x="T0" y="T1"/>
                  </a:cxn>
                  <a:cxn ang="T11">
                    <a:pos x="T2" y="T3"/>
                  </a:cxn>
                  <a:cxn ang="T12">
                    <a:pos x="T4" y="T5"/>
                  </a:cxn>
                  <a:cxn ang="T13">
                    <a:pos x="T6" y="T7"/>
                  </a:cxn>
                  <a:cxn ang="T14">
                    <a:pos x="T8" y="T9"/>
                  </a:cxn>
                </a:cxnLst>
                <a:rect l="T15" t="T16" r="T17" b="T18"/>
                <a:pathLst>
                  <a:path w="64" h="53">
                    <a:moveTo>
                      <a:pt x="0" y="48"/>
                    </a:moveTo>
                    <a:lnTo>
                      <a:pt x="6" y="53"/>
                    </a:lnTo>
                    <a:lnTo>
                      <a:pt x="64" y="5"/>
                    </a:lnTo>
                    <a:lnTo>
                      <a:pt x="58" y="0"/>
                    </a:lnTo>
                    <a:lnTo>
                      <a:pt x="0" y="48"/>
                    </a:lnTo>
                    <a:close/>
                  </a:path>
                </a:pathLst>
              </a:custGeom>
              <a:solidFill>
                <a:srgbClr val="C195DB"/>
              </a:solidFill>
              <a:ln w="9525">
                <a:noFill/>
                <a:round/>
                <a:headEnd/>
                <a:tailEnd/>
              </a:ln>
            </p:spPr>
            <p:txBody>
              <a:bodyPr/>
              <a:lstStyle/>
              <a:p>
                <a:endParaRPr lang="ru-RU"/>
              </a:p>
            </p:txBody>
          </p:sp>
          <p:sp>
            <p:nvSpPr>
              <p:cNvPr id="162996" name="Line 825"/>
              <p:cNvSpPr>
                <a:spLocks noChangeShapeType="1"/>
              </p:cNvSpPr>
              <p:nvPr/>
            </p:nvSpPr>
            <p:spPr bwMode="auto">
              <a:xfrm flipH="1">
                <a:off x="3765" y="3182"/>
                <a:ext cx="46" cy="6"/>
              </a:xfrm>
              <a:prstGeom prst="line">
                <a:avLst/>
              </a:prstGeom>
              <a:noFill/>
              <a:ln w="6350" cap="rnd">
                <a:solidFill>
                  <a:srgbClr val="C195DB"/>
                </a:solidFill>
                <a:round/>
                <a:headEnd/>
                <a:tailEnd/>
              </a:ln>
            </p:spPr>
            <p:txBody>
              <a:bodyPr/>
              <a:lstStyle/>
              <a:p>
                <a:endParaRPr lang="ru-RU"/>
              </a:p>
            </p:txBody>
          </p:sp>
          <p:sp>
            <p:nvSpPr>
              <p:cNvPr id="162997" name="Line 826"/>
              <p:cNvSpPr>
                <a:spLocks noChangeShapeType="1"/>
              </p:cNvSpPr>
              <p:nvPr/>
            </p:nvSpPr>
            <p:spPr bwMode="auto">
              <a:xfrm flipV="1">
                <a:off x="3813" y="3142"/>
                <a:ext cx="8" cy="40"/>
              </a:xfrm>
              <a:prstGeom prst="line">
                <a:avLst/>
              </a:prstGeom>
              <a:noFill/>
              <a:ln w="6350" cap="rnd">
                <a:solidFill>
                  <a:srgbClr val="C195DB"/>
                </a:solidFill>
                <a:round/>
                <a:headEnd/>
                <a:tailEnd/>
              </a:ln>
            </p:spPr>
            <p:txBody>
              <a:bodyPr/>
              <a:lstStyle/>
              <a:p>
                <a:endParaRPr lang="ru-RU"/>
              </a:p>
            </p:txBody>
          </p:sp>
          <p:sp>
            <p:nvSpPr>
              <p:cNvPr id="162998" name="Line 827"/>
              <p:cNvSpPr>
                <a:spLocks noChangeShapeType="1"/>
              </p:cNvSpPr>
              <p:nvPr/>
            </p:nvSpPr>
            <p:spPr bwMode="auto">
              <a:xfrm>
                <a:off x="3813" y="3182"/>
                <a:ext cx="26" cy="26"/>
              </a:xfrm>
              <a:prstGeom prst="line">
                <a:avLst/>
              </a:prstGeom>
              <a:noFill/>
              <a:ln w="6350" cap="rnd">
                <a:solidFill>
                  <a:srgbClr val="C195DB"/>
                </a:solidFill>
                <a:round/>
                <a:headEnd/>
                <a:tailEnd/>
              </a:ln>
            </p:spPr>
            <p:txBody>
              <a:bodyPr/>
              <a:lstStyle/>
              <a:p>
                <a:endParaRPr lang="ru-RU"/>
              </a:p>
            </p:txBody>
          </p:sp>
          <p:sp>
            <p:nvSpPr>
              <p:cNvPr id="162999" name="Freeform 828"/>
              <p:cNvSpPr>
                <a:spLocks/>
              </p:cNvSpPr>
              <p:nvPr/>
            </p:nvSpPr>
            <p:spPr bwMode="auto">
              <a:xfrm>
                <a:off x="3083" y="3122"/>
                <a:ext cx="109" cy="305"/>
              </a:xfrm>
              <a:custGeom>
                <a:avLst/>
                <a:gdLst>
                  <a:gd name="T0" fmla="*/ 0 w 109"/>
                  <a:gd name="T1" fmla="*/ 6 h 305"/>
                  <a:gd name="T2" fmla="*/ 31 w 109"/>
                  <a:gd name="T3" fmla="*/ 0 h 305"/>
                  <a:gd name="T4" fmla="*/ 109 w 109"/>
                  <a:gd name="T5" fmla="*/ 249 h 305"/>
                  <a:gd name="T6" fmla="*/ 86 w 109"/>
                  <a:gd name="T7" fmla="*/ 305 h 305"/>
                  <a:gd name="T8" fmla="*/ 26 w 109"/>
                  <a:gd name="T9" fmla="*/ 266 h 305"/>
                  <a:gd name="T10" fmla="*/ 0 w 109"/>
                  <a:gd name="T11" fmla="*/ 6 h 305"/>
                  <a:gd name="T12" fmla="*/ 0 60000 65536"/>
                  <a:gd name="T13" fmla="*/ 0 60000 65536"/>
                  <a:gd name="T14" fmla="*/ 0 60000 65536"/>
                  <a:gd name="T15" fmla="*/ 0 60000 65536"/>
                  <a:gd name="T16" fmla="*/ 0 60000 65536"/>
                  <a:gd name="T17" fmla="*/ 0 60000 65536"/>
                  <a:gd name="T18" fmla="*/ 0 w 109"/>
                  <a:gd name="T19" fmla="*/ 0 h 305"/>
                  <a:gd name="T20" fmla="*/ 109 w 109"/>
                  <a:gd name="T21" fmla="*/ 305 h 305"/>
                </a:gdLst>
                <a:ahLst/>
                <a:cxnLst>
                  <a:cxn ang="T12">
                    <a:pos x="T0" y="T1"/>
                  </a:cxn>
                  <a:cxn ang="T13">
                    <a:pos x="T2" y="T3"/>
                  </a:cxn>
                  <a:cxn ang="T14">
                    <a:pos x="T4" y="T5"/>
                  </a:cxn>
                  <a:cxn ang="T15">
                    <a:pos x="T6" y="T7"/>
                  </a:cxn>
                  <a:cxn ang="T16">
                    <a:pos x="T8" y="T9"/>
                  </a:cxn>
                  <a:cxn ang="T17">
                    <a:pos x="T10" y="T11"/>
                  </a:cxn>
                </a:cxnLst>
                <a:rect l="T18" t="T19" r="T20" b="T21"/>
                <a:pathLst>
                  <a:path w="109" h="305">
                    <a:moveTo>
                      <a:pt x="0" y="6"/>
                    </a:moveTo>
                    <a:lnTo>
                      <a:pt x="31" y="0"/>
                    </a:lnTo>
                    <a:lnTo>
                      <a:pt x="109" y="249"/>
                    </a:lnTo>
                    <a:lnTo>
                      <a:pt x="86" y="305"/>
                    </a:lnTo>
                    <a:lnTo>
                      <a:pt x="26" y="266"/>
                    </a:lnTo>
                    <a:lnTo>
                      <a:pt x="0" y="6"/>
                    </a:lnTo>
                    <a:close/>
                  </a:path>
                </a:pathLst>
              </a:custGeom>
              <a:solidFill>
                <a:srgbClr val="844CD6"/>
              </a:solidFill>
              <a:ln w="9525">
                <a:noFill/>
                <a:round/>
                <a:headEnd/>
                <a:tailEnd/>
              </a:ln>
            </p:spPr>
            <p:txBody>
              <a:bodyPr/>
              <a:lstStyle/>
              <a:p>
                <a:endParaRPr lang="ru-RU"/>
              </a:p>
            </p:txBody>
          </p:sp>
          <p:sp>
            <p:nvSpPr>
              <p:cNvPr id="163000" name="Freeform 829"/>
              <p:cNvSpPr>
                <a:spLocks/>
              </p:cNvSpPr>
              <p:nvPr/>
            </p:nvSpPr>
            <p:spPr bwMode="auto">
              <a:xfrm>
                <a:off x="3083" y="3120"/>
                <a:ext cx="36" cy="12"/>
              </a:xfrm>
              <a:custGeom>
                <a:avLst/>
                <a:gdLst>
                  <a:gd name="T0" fmla="*/ 0 w 36"/>
                  <a:gd name="T1" fmla="*/ 5 h 12"/>
                  <a:gd name="T2" fmla="*/ 3 w 36"/>
                  <a:gd name="T3" fmla="*/ 12 h 12"/>
                  <a:gd name="T4" fmla="*/ 36 w 36"/>
                  <a:gd name="T5" fmla="*/ 5 h 12"/>
                  <a:gd name="T6" fmla="*/ 32 w 36"/>
                  <a:gd name="T7" fmla="*/ 0 h 12"/>
                  <a:gd name="T8" fmla="*/ 0 w 36"/>
                  <a:gd name="T9" fmla="*/ 5 h 12"/>
                  <a:gd name="T10" fmla="*/ 0 60000 65536"/>
                  <a:gd name="T11" fmla="*/ 0 60000 65536"/>
                  <a:gd name="T12" fmla="*/ 0 60000 65536"/>
                  <a:gd name="T13" fmla="*/ 0 60000 65536"/>
                  <a:gd name="T14" fmla="*/ 0 60000 65536"/>
                  <a:gd name="T15" fmla="*/ 0 w 36"/>
                  <a:gd name="T16" fmla="*/ 0 h 12"/>
                  <a:gd name="T17" fmla="*/ 36 w 36"/>
                  <a:gd name="T18" fmla="*/ 12 h 12"/>
                </a:gdLst>
                <a:ahLst/>
                <a:cxnLst>
                  <a:cxn ang="T10">
                    <a:pos x="T0" y="T1"/>
                  </a:cxn>
                  <a:cxn ang="T11">
                    <a:pos x="T2" y="T3"/>
                  </a:cxn>
                  <a:cxn ang="T12">
                    <a:pos x="T4" y="T5"/>
                  </a:cxn>
                  <a:cxn ang="T13">
                    <a:pos x="T6" y="T7"/>
                  </a:cxn>
                  <a:cxn ang="T14">
                    <a:pos x="T8" y="T9"/>
                  </a:cxn>
                </a:cxnLst>
                <a:rect l="T15" t="T16" r="T17" b="T18"/>
                <a:pathLst>
                  <a:path w="36" h="12">
                    <a:moveTo>
                      <a:pt x="0" y="5"/>
                    </a:moveTo>
                    <a:lnTo>
                      <a:pt x="3" y="12"/>
                    </a:lnTo>
                    <a:lnTo>
                      <a:pt x="36" y="5"/>
                    </a:lnTo>
                    <a:lnTo>
                      <a:pt x="32" y="0"/>
                    </a:lnTo>
                    <a:lnTo>
                      <a:pt x="0" y="5"/>
                    </a:lnTo>
                    <a:close/>
                  </a:path>
                </a:pathLst>
              </a:custGeom>
              <a:solidFill>
                <a:srgbClr val="C195DB"/>
              </a:solidFill>
              <a:ln w="9525">
                <a:noFill/>
                <a:round/>
                <a:headEnd/>
                <a:tailEnd/>
              </a:ln>
            </p:spPr>
            <p:txBody>
              <a:bodyPr/>
              <a:lstStyle/>
              <a:p>
                <a:endParaRPr lang="ru-RU"/>
              </a:p>
            </p:txBody>
          </p:sp>
          <p:sp>
            <p:nvSpPr>
              <p:cNvPr id="163001" name="Freeform 830"/>
              <p:cNvSpPr>
                <a:spLocks/>
              </p:cNvSpPr>
              <p:nvPr/>
            </p:nvSpPr>
            <p:spPr bwMode="auto">
              <a:xfrm>
                <a:off x="3111" y="3122"/>
                <a:ext cx="87" cy="251"/>
              </a:xfrm>
              <a:custGeom>
                <a:avLst/>
                <a:gdLst>
                  <a:gd name="T0" fmla="*/ 8 w 87"/>
                  <a:gd name="T1" fmla="*/ 0 h 251"/>
                  <a:gd name="T2" fmla="*/ 0 w 87"/>
                  <a:gd name="T3" fmla="*/ 1 h 251"/>
                  <a:gd name="T4" fmla="*/ 79 w 87"/>
                  <a:gd name="T5" fmla="*/ 251 h 251"/>
                  <a:gd name="T6" fmla="*/ 87 w 87"/>
                  <a:gd name="T7" fmla="*/ 250 h 251"/>
                  <a:gd name="T8" fmla="*/ 8 w 87"/>
                  <a:gd name="T9" fmla="*/ 0 h 251"/>
                  <a:gd name="T10" fmla="*/ 0 60000 65536"/>
                  <a:gd name="T11" fmla="*/ 0 60000 65536"/>
                  <a:gd name="T12" fmla="*/ 0 60000 65536"/>
                  <a:gd name="T13" fmla="*/ 0 60000 65536"/>
                  <a:gd name="T14" fmla="*/ 0 60000 65536"/>
                  <a:gd name="T15" fmla="*/ 0 w 87"/>
                  <a:gd name="T16" fmla="*/ 0 h 251"/>
                  <a:gd name="T17" fmla="*/ 87 w 87"/>
                  <a:gd name="T18" fmla="*/ 251 h 251"/>
                </a:gdLst>
                <a:ahLst/>
                <a:cxnLst>
                  <a:cxn ang="T10">
                    <a:pos x="T0" y="T1"/>
                  </a:cxn>
                  <a:cxn ang="T11">
                    <a:pos x="T2" y="T3"/>
                  </a:cxn>
                  <a:cxn ang="T12">
                    <a:pos x="T4" y="T5"/>
                  </a:cxn>
                  <a:cxn ang="T13">
                    <a:pos x="T6" y="T7"/>
                  </a:cxn>
                  <a:cxn ang="T14">
                    <a:pos x="T8" y="T9"/>
                  </a:cxn>
                </a:cxnLst>
                <a:rect l="T15" t="T16" r="T17" b="T18"/>
                <a:pathLst>
                  <a:path w="87" h="251">
                    <a:moveTo>
                      <a:pt x="8" y="0"/>
                    </a:moveTo>
                    <a:lnTo>
                      <a:pt x="0" y="1"/>
                    </a:lnTo>
                    <a:lnTo>
                      <a:pt x="79" y="251"/>
                    </a:lnTo>
                    <a:lnTo>
                      <a:pt x="87" y="250"/>
                    </a:lnTo>
                    <a:lnTo>
                      <a:pt x="8" y="0"/>
                    </a:lnTo>
                    <a:close/>
                  </a:path>
                </a:pathLst>
              </a:custGeom>
              <a:solidFill>
                <a:srgbClr val="C195DB"/>
              </a:solidFill>
              <a:ln w="9525">
                <a:noFill/>
                <a:round/>
                <a:headEnd/>
                <a:tailEnd/>
              </a:ln>
            </p:spPr>
            <p:txBody>
              <a:bodyPr/>
              <a:lstStyle/>
              <a:p>
                <a:endParaRPr lang="ru-RU"/>
              </a:p>
            </p:txBody>
          </p:sp>
          <p:sp>
            <p:nvSpPr>
              <p:cNvPr id="163002" name="Freeform 831"/>
              <p:cNvSpPr>
                <a:spLocks/>
              </p:cNvSpPr>
              <p:nvPr/>
            </p:nvSpPr>
            <p:spPr bwMode="auto">
              <a:xfrm>
                <a:off x="3110" y="3120"/>
                <a:ext cx="7" cy="5"/>
              </a:xfrm>
              <a:custGeom>
                <a:avLst/>
                <a:gdLst>
                  <a:gd name="T0" fmla="*/ 2 w 7"/>
                  <a:gd name="T1" fmla="*/ 0 h 5"/>
                  <a:gd name="T2" fmla="*/ 6 w 7"/>
                  <a:gd name="T3" fmla="*/ 0 h 5"/>
                  <a:gd name="T4" fmla="*/ 7 w 7"/>
                  <a:gd name="T5" fmla="*/ 3 h 5"/>
                  <a:gd name="T6" fmla="*/ 0 w 7"/>
                  <a:gd name="T7" fmla="*/ 4 h 5"/>
                  <a:gd name="T8" fmla="*/ 6 w 7"/>
                  <a:gd name="T9" fmla="*/ 5 h 5"/>
                  <a:gd name="T10" fmla="*/ 2 w 7"/>
                  <a:gd name="T11" fmla="*/ 0 h 5"/>
                  <a:gd name="T12" fmla="*/ 0 60000 65536"/>
                  <a:gd name="T13" fmla="*/ 0 60000 65536"/>
                  <a:gd name="T14" fmla="*/ 0 60000 65536"/>
                  <a:gd name="T15" fmla="*/ 0 60000 65536"/>
                  <a:gd name="T16" fmla="*/ 0 60000 65536"/>
                  <a:gd name="T17" fmla="*/ 0 60000 65536"/>
                  <a:gd name="T18" fmla="*/ 0 w 7"/>
                  <a:gd name="T19" fmla="*/ 0 h 5"/>
                  <a:gd name="T20" fmla="*/ 7 w 7"/>
                  <a:gd name="T21" fmla="*/ 5 h 5"/>
                </a:gdLst>
                <a:ahLst/>
                <a:cxnLst>
                  <a:cxn ang="T12">
                    <a:pos x="T0" y="T1"/>
                  </a:cxn>
                  <a:cxn ang="T13">
                    <a:pos x="T2" y="T3"/>
                  </a:cxn>
                  <a:cxn ang="T14">
                    <a:pos x="T4" y="T5"/>
                  </a:cxn>
                  <a:cxn ang="T15">
                    <a:pos x="T6" y="T7"/>
                  </a:cxn>
                  <a:cxn ang="T16">
                    <a:pos x="T8" y="T9"/>
                  </a:cxn>
                  <a:cxn ang="T17">
                    <a:pos x="T10" y="T11"/>
                  </a:cxn>
                </a:cxnLst>
                <a:rect l="T18" t="T19" r="T20" b="T21"/>
                <a:pathLst>
                  <a:path w="7" h="5">
                    <a:moveTo>
                      <a:pt x="2" y="0"/>
                    </a:moveTo>
                    <a:lnTo>
                      <a:pt x="6" y="0"/>
                    </a:lnTo>
                    <a:lnTo>
                      <a:pt x="7" y="3"/>
                    </a:lnTo>
                    <a:lnTo>
                      <a:pt x="0" y="4"/>
                    </a:lnTo>
                    <a:lnTo>
                      <a:pt x="6" y="5"/>
                    </a:lnTo>
                    <a:lnTo>
                      <a:pt x="2" y="0"/>
                    </a:lnTo>
                    <a:close/>
                  </a:path>
                </a:pathLst>
              </a:custGeom>
              <a:solidFill>
                <a:srgbClr val="C195DB"/>
              </a:solidFill>
              <a:ln w="9525">
                <a:noFill/>
                <a:round/>
                <a:headEnd/>
                <a:tailEnd/>
              </a:ln>
            </p:spPr>
            <p:txBody>
              <a:bodyPr/>
              <a:lstStyle/>
              <a:p>
                <a:endParaRPr lang="ru-RU"/>
              </a:p>
            </p:txBody>
          </p:sp>
          <p:sp>
            <p:nvSpPr>
              <p:cNvPr id="163003" name="Freeform 832"/>
              <p:cNvSpPr>
                <a:spLocks/>
              </p:cNvSpPr>
              <p:nvPr/>
            </p:nvSpPr>
            <p:spPr bwMode="auto">
              <a:xfrm>
                <a:off x="3165" y="3368"/>
                <a:ext cx="33" cy="60"/>
              </a:xfrm>
              <a:custGeom>
                <a:avLst/>
                <a:gdLst>
                  <a:gd name="T0" fmla="*/ 33 w 33"/>
                  <a:gd name="T1" fmla="*/ 2 h 60"/>
                  <a:gd name="T2" fmla="*/ 25 w 33"/>
                  <a:gd name="T3" fmla="*/ 0 h 60"/>
                  <a:gd name="T4" fmla="*/ 0 w 33"/>
                  <a:gd name="T5" fmla="*/ 58 h 60"/>
                  <a:gd name="T6" fmla="*/ 9 w 33"/>
                  <a:gd name="T7" fmla="*/ 60 h 60"/>
                  <a:gd name="T8" fmla="*/ 33 w 33"/>
                  <a:gd name="T9" fmla="*/ 2 h 60"/>
                  <a:gd name="T10" fmla="*/ 0 60000 65536"/>
                  <a:gd name="T11" fmla="*/ 0 60000 65536"/>
                  <a:gd name="T12" fmla="*/ 0 60000 65536"/>
                  <a:gd name="T13" fmla="*/ 0 60000 65536"/>
                  <a:gd name="T14" fmla="*/ 0 60000 65536"/>
                  <a:gd name="T15" fmla="*/ 0 w 33"/>
                  <a:gd name="T16" fmla="*/ 0 h 60"/>
                  <a:gd name="T17" fmla="*/ 33 w 33"/>
                  <a:gd name="T18" fmla="*/ 60 h 60"/>
                </a:gdLst>
                <a:ahLst/>
                <a:cxnLst>
                  <a:cxn ang="T10">
                    <a:pos x="T0" y="T1"/>
                  </a:cxn>
                  <a:cxn ang="T11">
                    <a:pos x="T2" y="T3"/>
                  </a:cxn>
                  <a:cxn ang="T12">
                    <a:pos x="T4" y="T5"/>
                  </a:cxn>
                  <a:cxn ang="T13">
                    <a:pos x="T6" y="T7"/>
                  </a:cxn>
                  <a:cxn ang="T14">
                    <a:pos x="T8" y="T9"/>
                  </a:cxn>
                </a:cxnLst>
                <a:rect l="T15" t="T16" r="T17" b="T18"/>
                <a:pathLst>
                  <a:path w="33" h="60">
                    <a:moveTo>
                      <a:pt x="33" y="2"/>
                    </a:moveTo>
                    <a:lnTo>
                      <a:pt x="25" y="0"/>
                    </a:lnTo>
                    <a:lnTo>
                      <a:pt x="0" y="58"/>
                    </a:lnTo>
                    <a:lnTo>
                      <a:pt x="9" y="60"/>
                    </a:lnTo>
                    <a:lnTo>
                      <a:pt x="33" y="2"/>
                    </a:lnTo>
                    <a:close/>
                  </a:path>
                </a:pathLst>
              </a:custGeom>
              <a:solidFill>
                <a:srgbClr val="C195DB"/>
              </a:solidFill>
              <a:ln w="9525">
                <a:noFill/>
                <a:round/>
                <a:headEnd/>
                <a:tailEnd/>
              </a:ln>
            </p:spPr>
            <p:txBody>
              <a:bodyPr/>
              <a:lstStyle/>
              <a:p>
                <a:endParaRPr lang="ru-RU"/>
              </a:p>
            </p:txBody>
          </p:sp>
          <p:sp>
            <p:nvSpPr>
              <p:cNvPr id="163004" name="Freeform 833"/>
              <p:cNvSpPr>
                <a:spLocks/>
              </p:cNvSpPr>
              <p:nvPr/>
            </p:nvSpPr>
            <p:spPr bwMode="auto">
              <a:xfrm>
                <a:off x="3189" y="3368"/>
                <a:ext cx="9" cy="5"/>
              </a:xfrm>
              <a:custGeom>
                <a:avLst/>
                <a:gdLst>
                  <a:gd name="T0" fmla="*/ 9 w 9"/>
                  <a:gd name="T1" fmla="*/ 3 h 5"/>
                  <a:gd name="T2" fmla="*/ 0 w 9"/>
                  <a:gd name="T3" fmla="*/ 0 h 5"/>
                  <a:gd name="T4" fmla="*/ 0 w 9"/>
                  <a:gd name="T5" fmla="*/ 5 h 5"/>
                  <a:gd name="T6" fmla="*/ 9 w 9"/>
                  <a:gd name="T7" fmla="*/ 3 h 5"/>
                  <a:gd name="T8" fmla="*/ 0 60000 65536"/>
                  <a:gd name="T9" fmla="*/ 0 60000 65536"/>
                  <a:gd name="T10" fmla="*/ 0 60000 65536"/>
                  <a:gd name="T11" fmla="*/ 0 60000 65536"/>
                  <a:gd name="T12" fmla="*/ 0 w 9"/>
                  <a:gd name="T13" fmla="*/ 0 h 5"/>
                  <a:gd name="T14" fmla="*/ 9 w 9"/>
                  <a:gd name="T15" fmla="*/ 5 h 5"/>
                </a:gdLst>
                <a:ahLst/>
                <a:cxnLst>
                  <a:cxn ang="T8">
                    <a:pos x="T0" y="T1"/>
                  </a:cxn>
                  <a:cxn ang="T9">
                    <a:pos x="T2" y="T3"/>
                  </a:cxn>
                  <a:cxn ang="T10">
                    <a:pos x="T4" y="T5"/>
                  </a:cxn>
                  <a:cxn ang="T11">
                    <a:pos x="T6" y="T7"/>
                  </a:cxn>
                </a:cxnLst>
                <a:rect l="T12" t="T13" r="T14" b="T15"/>
                <a:pathLst>
                  <a:path w="9" h="5">
                    <a:moveTo>
                      <a:pt x="9" y="3"/>
                    </a:moveTo>
                    <a:lnTo>
                      <a:pt x="0" y="0"/>
                    </a:lnTo>
                    <a:lnTo>
                      <a:pt x="0" y="5"/>
                    </a:lnTo>
                    <a:lnTo>
                      <a:pt x="9" y="3"/>
                    </a:lnTo>
                    <a:close/>
                  </a:path>
                </a:pathLst>
              </a:custGeom>
              <a:solidFill>
                <a:srgbClr val="C195DB"/>
              </a:solidFill>
              <a:ln w="9525">
                <a:noFill/>
                <a:round/>
                <a:headEnd/>
                <a:tailEnd/>
              </a:ln>
            </p:spPr>
            <p:txBody>
              <a:bodyPr/>
              <a:lstStyle/>
              <a:p>
                <a:endParaRPr lang="ru-RU"/>
              </a:p>
            </p:txBody>
          </p:sp>
          <p:sp>
            <p:nvSpPr>
              <p:cNvPr id="163005" name="Freeform 834"/>
              <p:cNvSpPr>
                <a:spLocks/>
              </p:cNvSpPr>
              <p:nvPr/>
            </p:nvSpPr>
            <p:spPr bwMode="auto">
              <a:xfrm>
                <a:off x="3105" y="3385"/>
                <a:ext cx="65" cy="46"/>
              </a:xfrm>
              <a:custGeom>
                <a:avLst/>
                <a:gdLst>
                  <a:gd name="T0" fmla="*/ 59 w 65"/>
                  <a:gd name="T1" fmla="*/ 46 h 46"/>
                  <a:gd name="T2" fmla="*/ 65 w 65"/>
                  <a:gd name="T3" fmla="*/ 39 h 46"/>
                  <a:gd name="T4" fmla="*/ 5 w 65"/>
                  <a:gd name="T5" fmla="*/ 0 h 46"/>
                  <a:gd name="T6" fmla="*/ 0 w 65"/>
                  <a:gd name="T7" fmla="*/ 7 h 46"/>
                  <a:gd name="T8" fmla="*/ 59 w 65"/>
                  <a:gd name="T9" fmla="*/ 46 h 46"/>
                  <a:gd name="T10" fmla="*/ 0 60000 65536"/>
                  <a:gd name="T11" fmla="*/ 0 60000 65536"/>
                  <a:gd name="T12" fmla="*/ 0 60000 65536"/>
                  <a:gd name="T13" fmla="*/ 0 60000 65536"/>
                  <a:gd name="T14" fmla="*/ 0 60000 65536"/>
                  <a:gd name="T15" fmla="*/ 0 w 65"/>
                  <a:gd name="T16" fmla="*/ 0 h 46"/>
                  <a:gd name="T17" fmla="*/ 65 w 65"/>
                  <a:gd name="T18" fmla="*/ 46 h 46"/>
                </a:gdLst>
                <a:ahLst/>
                <a:cxnLst>
                  <a:cxn ang="T10">
                    <a:pos x="T0" y="T1"/>
                  </a:cxn>
                  <a:cxn ang="T11">
                    <a:pos x="T2" y="T3"/>
                  </a:cxn>
                  <a:cxn ang="T12">
                    <a:pos x="T4" y="T5"/>
                  </a:cxn>
                  <a:cxn ang="T13">
                    <a:pos x="T6" y="T7"/>
                  </a:cxn>
                  <a:cxn ang="T14">
                    <a:pos x="T8" y="T9"/>
                  </a:cxn>
                </a:cxnLst>
                <a:rect l="T15" t="T16" r="T17" b="T18"/>
                <a:pathLst>
                  <a:path w="65" h="46">
                    <a:moveTo>
                      <a:pt x="59" y="46"/>
                    </a:moveTo>
                    <a:lnTo>
                      <a:pt x="65" y="39"/>
                    </a:lnTo>
                    <a:lnTo>
                      <a:pt x="5" y="0"/>
                    </a:lnTo>
                    <a:lnTo>
                      <a:pt x="0" y="7"/>
                    </a:lnTo>
                    <a:lnTo>
                      <a:pt x="59" y="46"/>
                    </a:lnTo>
                    <a:close/>
                  </a:path>
                </a:pathLst>
              </a:custGeom>
              <a:solidFill>
                <a:srgbClr val="C195DB"/>
              </a:solidFill>
              <a:ln w="9525">
                <a:noFill/>
                <a:round/>
                <a:headEnd/>
                <a:tailEnd/>
              </a:ln>
            </p:spPr>
            <p:txBody>
              <a:bodyPr/>
              <a:lstStyle/>
              <a:p>
                <a:endParaRPr lang="ru-RU"/>
              </a:p>
            </p:txBody>
          </p:sp>
          <p:sp>
            <p:nvSpPr>
              <p:cNvPr id="163006" name="Freeform 835"/>
              <p:cNvSpPr>
                <a:spLocks/>
              </p:cNvSpPr>
              <p:nvPr/>
            </p:nvSpPr>
            <p:spPr bwMode="auto">
              <a:xfrm>
                <a:off x="3165" y="3424"/>
                <a:ext cx="9" cy="10"/>
              </a:xfrm>
              <a:custGeom>
                <a:avLst/>
                <a:gdLst>
                  <a:gd name="T0" fmla="*/ 9 w 9"/>
                  <a:gd name="T1" fmla="*/ 3 h 10"/>
                  <a:gd name="T2" fmla="*/ 5 w 9"/>
                  <a:gd name="T3" fmla="*/ 10 h 10"/>
                  <a:gd name="T4" fmla="*/ 2 w 9"/>
                  <a:gd name="T5" fmla="*/ 7 h 10"/>
                  <a:gd name="T6" fmla="*/ 7 w 9"/>
                  <a:gd name="T7" fmla="*/ 0 h 10"/>
                  <a:gd name="T8" fmla="*/ 0 w 9"/>
                  <a:gd name="T9" fmla="*/ 2 h 10"/>
                  <a:gd name="T10" fmla="*/ 9 w 9"/>
                  <a:gd name="T11" fmla="*/ 3 h 10"/>
                  <a:gd name="T12" fmla="*/ 0 60000 65536"/>
                  <a:gd name="T13" fmla="*/ 0 60000 65536"/>
                  <a:gd name="T14" fmla="*/ 0 60000 65536"/>
                  <a:gd name="T15" fmla="*/ 0 60000 65536"/>
                  <a:gd name="T16" fmla="*/ 0 60000 65536"/>
                  <a:gd name="T17" fmla="*/ 0 60000 65536"/>
                  <a:gd name="T18" fmla="*/ 0 w 9"/>
                  <a:gd name="T19" fmla="*/ 0 h 10"/>
                  <a:gd name="T20" fmla="*/ 9 w 9"/>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9" h="10">
                    <a:moveTo>
                      <a:pt x="9" y="3"/>
                    </a:moveTo>
                    <a:lnTo>
                      <a:pt x="5" y="10"/>
                    </a:lnTo>
                    <a:lnTo>
                      <a:pt x="2" y="7"/>
                    </a:lnTo>
                    <a:lnTo>
                      <a:pt x="7" y="0"/>
                    </a:lnTo>
                    <a:lnTo>
                      <a:pt x="0" y="2"/>
                    </a:lnTo>
                    <a:lnTo>
                      <a:pt x="9" y="3"/>
                    </a:lnTo>
                    <a:close/>
                  </a:path>
                </a:pathLst>
              </a:custGeom>
              <a:solidFill>
                <a:srgbClr val="C195DB"/>
              </a:solidFill>
              <a:ln w="9525">
                <a:noFill/>
                <a:round/>
                <a:headEnd/>
                <a:tailEnd/>
              </a:ln>
            </p:spPr>
            <p:txBody>
              <a:bodyPr/>
              <a:lstStyle/>
              <a:p>
                <a:endParaRPr lang="ru-RU"/>
              </a:p>
            </p:txBody>
          </p:sp>
          <p:sp>
            <p:nvSpPr>
              <p:cNvPr id="163007" name="Freeform 836"/>
              <p:cNvSpPr>
                <a:spLocks/>
              </p:cNvSpPr>
              <p:nvPr/>
            </p:nvSpPr>
            <p:spPr bwMode="auto">
              <a:xfrm>
                <a:off x="3080" y="3129"/>
                <a:ext cx="33" cy="260"/>
              </a:xfrm>
              <a:custGeom>
                <a:avLst/>
                <a:gdLst>
                  <a:gd name="T0" fmla="*/ 26 w 33"/>
                  <a:gd name="T1" fmla="*/ 260 h 260"/>
                  <a:gd name="T2" fmla="*/ 33 w 33"/>
                  <a:gd name="T3" fmla="*/ 260 h 260"/>
                  <a:gd name="T4" fmla="*/ 6 w 33"/>
                  <a:gd name="T5" fmla="*/ 0 h 260"/>
                  <a:gd name="T6" fmla="*/ 0 w 33"/>
                  <a:gd name="T7" fmla="*/ 0 h 260"/>
                  <a:gd name="T8" fmla="*/ 26 w 33"/>
                  <a:gd name="T9" fmla="*/ 260 h 260"/>
                  <a:gd name="T10" fmla="*/ 0 60000 65536"/>
                  <a:gd name="T11" fmla="*/ 0 60000 65536"/>
                  <a:gd name="T12" fmla="*/ 0 60000 65536"/>
                  <a:gd name="T13" fmla="*/ 0 60000 65536"/>
                  <a:gd name="T14" fmla="*/ 0 60000 65536"/>
                  <a:gd name="T15" fmla="*/ 0 w 33"/>
                  <a:gd name="T16" fmla="*/ 0 h 260"/>
                  <a:gd name="T17" fmla="*/ 33 w 33"/>
                  <a:gd name="T18" fmla="*/ 260 h 260"/>
                </a:gdLst>
                <a:ahLst/>
                <a:cxnLst>
                  <a:cxn ang="T10">
                    <a:pos x="T0" y="T1"/>
                  </a:cxn>
                  <a:cxn ang="T11">
                    <a:pos x="T2" y="T3"/>
                  </a:cxn>
                  <a:cxn ang="T12">
                    <a:pos x="T4" y="T5"/>
                  </a:cxn>
                  <a:cxn ang="T13">
                    <a:pos x="T6" y="T7"/>
                  </a:cxn>
                  <a:cxn ang="T14">
                    <a:pos x="T8" y="T9"/>
                  </a:cxn>
                </a:cxnLst>
                <a:rect l="T15" t="T16" r="T17" b="T18"/>
                <a:pathLst>
                  <a:path w="33" h="260">
                    <a:moveTo>
                      <a:pt x="26" y="260"/>
                    </a:moveTo>
                    <a:lnTo>
                      <a:pt x="33" y="260"/>
                    </a:lnTo>
                    <a:lnTo>
                      <a:pt x="6" y="0"/>
                    </a:lnTo>
                    <a:lnTo>
                      <a:pt x="0" y="0"/>
                    </a:lnTo>
                    <a:lnTo>
                      <a:pt x="26" y="260"/>
                    </a:lnTo>
                    <a:close/>
                  </a:path>
                </a:pathLst>
              </a:custGeom>
              <a:solidFill>
                <a:srgbClr val="C195DB"/>
              </a:solidFill>
              <a:ln w="9525">
                <a:noFill/>
                <a:round/>
                <a:headEnd/>
                <a:tailEnd/>
              </a:ln>
            </p:spPr>
            <p:txBody>
              <a:bodyPr/>
              <a:lstStyle/>
              <a:p>
                <a:endParaRPr lang="ru-RU"/>
              </a:p>
            </p:txBody>
          </p:sp>
          <p:sp>
            <p:nvSpPr>
              <p:cNvPr id="163008" name="Freeform 837"/>
              <p:cNvSpPr>
                <a:spLocks/>
              </p:cNvSpPr>
              <p:nvPr/>
            </p:nvSpPr>
            <p:spPr bwMode="auto">
              <a:xfrm>
                <a:off x="3107" y="3385"/>
                <a:ext cx="6" cy="7"/>
              </a:xfrm>
              <a:custGeom>
                <a:avLst/>
                <a:gdLst>
                  <a:gd name="T0" fmla="*/ 0 w 6"/>
                  <a:gd name="T1" fmla="*/ 7 h 7"/>
                  <a:gd name="T2" fmla="*/ 0 w 6"/>
                  <a:gd name="T3" fmla="*/ 4 h 7"/>
                  <a:gd name="T4" fmla="*/ 6 w 6"/>
                  <a:gd name="T5" fmla="*/ 4 h 7"/>
                  <a:gd name="T6" fmla="*/ 4 w 6"/>
                  <a:gd name="T7" fmla="*/ 0 h 7"/>
                  <a:gd name="T8" fmla="*/ 0 w 6"/>
                  <a:gd name="T9" fmla="*/ 7 h 7"/>
                  <a:gd name="T10" fmla="*/ 0 60000 65536"/>
                  <a:gd name="T11" fmla="*/ 0 60000 65536"/>
                  <a:gd name="T12" fmla="*/ 0 60000 65536"/>
                  <a:gd name="T13" fmla="*/ 0 60000 65536"/>
                  <a:gd name="T14" fmla="*/ 0 60000 65536"/>
                  <a:gd name="T15" fmla="*/ 0 w 6"/>
                  <a:gd name="T16" fmla="*/ 0 h 7"/>
                  <a:gd name="T17" fmla="*/ 6 w 6"/>
                  <a:gd name="T18" fmla="*/ 7 h 7"/>
                </a:gdLst>
                <a:ahLst/>
                <a:cxnLst>
                  <a:cxn ang="T10">
                    <a:pos x="T0" y="T1"/>
                  </a:cxn>
                  <a:cxn ang="T11">
                    <a:pos x="T2" y="T3"/>
                  </a:cxn>
                  <a:cxn ang="T12">
                    <a:pos x="T4" y="T5"/>
                  </a:cxn>
                  <a:cxn ang="T13">
                    <a:pos x="T6" y="T7"/>
                  </a:cxn>
                  <a:cxn ang="T14">
                    <a:pos x="T8" y="T9"/>
                  </a:cxn>
                </a:cxnLst>
                <a:rect l="T15" t="T16" r="T17" b="T18"/>
                <a:pathLst>
                  <a:path w="6" h="7">
                    <a:moveTo>
                      <a:pt x="0" y="7"/>
                    </a:moveTo>
                    <a:lnTo>
                      <a:pt x="0" y="4"/>
                    </a:lnTo>
                    <a:lnTo>
                      <a:pt x="6" y="4"/>
                    </a:lnTo>
                    <a:lnTo>
                      <a:pt x="4" y="0"/>
                    </a:lnTo>
                    <a:lnTo>
                      <a:pt x="0" y="7"/>
                    </a:lnTo>
                    <a:close/>
                  </a:path>
                </a:pathLst>
              </a:custGeom>
              <a:solidFill>
                <a:srgbClr val="C195DB"/>
              </a:solidFill>
              <a:ln w="9525">
                <a:noFill/>
                <a:round/>
                <a:headEnd/>
                <a:tailEnd/>
              </a:ln>
            </p:spPr>
            <p:txBody>
              <a:bodyPr/>
              <a:lstStyle/>
              <a:p>
                <a:endParaRPr lang="ru-RU"/>
              </a:p>
            </p:txBody>
          </p:sp>
          <p:sp>
            <p:nvSpPr>
              <p:cNvPr id="163009" name="Freeform 838"/>
              <p:cNvSpPr>
                <a:spLocks/>
              </p:cNvSpPr>
              <p:nvPr/>
            </p:nvSpPr>
            <p:spPr bwMode="auto">
              <a:xfrm>
                <a:off x="3078" y="3125"/>
                <a:ext cx="8" cy="7"/>
              </a:xfrm>
              <a:custGeom>
                <a:avLst/>
                <a:gdLst>
                  <a:gd name="T0" fmla="*/ 0 w 8"/>
                  <a:gd name="T1" fmla="*/ 4 h 7"/>
                  <a:gd name="T2" fmla="*/ 0 w 8"/>
                  <a:gd name="T3" fmla="*/ 0 h 7"/>
                  <a:gd name="T4" fmla="*/ 3 w 8"/>
                  <a:gd name="T5" fmla="*/ 0 h 7"/>
                  <a:gd name="T6" fmla="*/ 6 w 8"/>
                  <a:gd name="T7" fmla="*/ 7 h 7"/>
                  <a:gd name="T8" fmla="*/ 8 w 8"/>
                  <a:gd name="T9" fmla="*/ 3 h 7"/>
                  <a:gd name="T10" fmla="*/ 0 w 8"/>
                  <a:gd name="T11" fmla="*/ 4 h 7"/>
                  <a:gd name="T12" fmla="*/ 0 60000 65536"/>
                  <a:gd name="T13" fmla="*/ 0 60000 65536"/>
                  <a:gd name="T14" fmla="*/ 0 60000 65536"/>
                  <a:gd name="T15" fmla="*/ 0 60000 65536"/>
                  <a:gd name="T16" fmla="*/ 0 60000 65536"/>
                  <a:gd name="T17" fmla="*/ 0 60000 65536"/>
                  <a:gd name="T18" fmla="*/ 0 w 8"/>
                  <a:gd name="T19" fmla="*/ 0 h 7"/>
                  <a:gd name="T20" fmla="*/ 8 w 8"/>
                  <a:gd name="T21" fmla="*/ 7 h 7"/>
                </a:gdLst>
                <a:ahLst/>
                <a:cxnLst>
                  <a:cxn ang="T12">
                    <a:pos x="T0" y="T1"/>
                  </a:cxn>
                  <a:cxn ang="T13">
                    <a:pos x="T2" y="T3"/>
                  </a:cxn>
                  <a:cxn ang="T14">
                    <a:pos x="T4" y="T5"/>
                  </a:cxn>
                  <a:cxn ang="T15">
                    <a:pos x="T6" y="T7"/>
                  </a:cxn>
                  <a:cxn ang="T16">
                    <a:pos x="T8" y="T9"/>
                  </a:cxn>
                  <a:cxn ang="T17">
                    <a:pos x="T10" y="T11"/>
                  </a:cxn>
                </a:cxnLst>
                <a:rect l="T18" t="T19" r="T20" b="T21"/>
                <a:pathLst>
                  <a:path w="8" h="7">
                    <a:moveTo>
                      <a:pt x="0" y="4"/>
                    </a:moveTo>
                    <a:lnTo>
                      <a:pt x="0" y="0"/>
                    </a:lnTo>
                    <a:lnTo>
                      <a:pt x="3" y="0"/>
                    </a:lnTo>
                    <a:lnTo>
                      <a:pt x="6" y="7"/>
                    </a:lnTo>
                    <a:lnTo>
                      <a:pt x="8" y="3"/>
                    </a:lnTo>
                    <a:lnTo>
                      <a:pt x="0" y="4"/>
                    </a:lnTo>
                    <a:close/>
                  </a:path>
                </a:pathLst>
              </a:custGeom>
              <a:solidFill>
                <a:srgbClr val="C195DB"/>
              </a:solidFill>
              <a:ln w="9525">
                <a:noFill/>
                <a:round/>
                <a:headEnd/>
                <a:tailEnd/>
              </a:ln>
            </p:spPr>
            <p:txBody>
              <a:bodyPr/>
              <a:lstStyle/>
              <a:p>
                <a:endParaRPr lang="ru-RU"/>
              </a:p>
            </p:txBody>
          </p:sp>
          <p:sp>
            <p:nvSpPr>
              <p:cNvPr id="163010" name="Freeform 839"/>
              <p:cNvSpPr>
                <a:spLocks/>
              </p:cNvSpPr>
              <p:nvPr/>
            </p:nvSpPr>
            <p:spPr bwMode="auto">
              <a:xfrm>
                <a:off x="3108" y="3365"/>
                <a:ext cx="84" cy="27"/>
              </a:xfrm>
              <a:custGeom>
                <a:avLst/>
                <a:gdLst>
                  <a:gd name="T0" fmla="*/ 0 w 84"/>
                  <a:gd name="T1" fmla="*/ 20 h 27"/>
                  <a:gd name="T2" fmla="*/ 4 w 84"/>
                  <a:gd name="T3" fmla="*/ 27 h 27"/>
                  <a:gd name="T4" fmla="*/ 84 w 84"/>
                  <a:gd name="T5" fmla="*/ 7 h 27"/>
                  <a:gd name="T6" fmla="*/ 80 w 84"/>
                  <a:gd name="T7" fmla="*/ 0 h 27"/>
                  <a:gd name="T8" fmla="*/ 0 w 84"/>
                  <a:gd name="T9" fmla="*/ 20 h 27"/>
                  <a:gd name="T10" fmla="*/ 0 60000 65536"/>
                  <a:gd name="T11" fmla="*/ 0 60000 65536"/>
                  <a:gd name="T12" fmla="*/ 0 60000 65536"/>
                  <a:gd name="T13" fmla="*/ 0 60000 65536"/>
                  <a:gd name="T14" fmla="*/ 0 60000 65536"/>
                  <a:gd name="T15" fmla="*/ 0 w 84"/>
                  <a:gd name="T16" fmla="*/ 0 h 27"/>
                  <a:gd name="T17" fmla="*/ 84 w 84"/>
                  <a:gd name="T18" fmla="*/ 27 h 27"/>
                </a:gdLst>
                <a:ahLst/>
                <a:cxnLst>
                  <a:cxn ang="T10">
                    <a:pos x="T0" y="T1"/>
                  </a:cxn>
                  <a:cxn ang="T11">
                    <a:pos x="T2" y="T3"/>
                  </a:cxn>
                  <a:cxn ang="T12">
                    <a:pos x="T4" y="T5"/>
                  </a:cxn>
                  <a:cxn ang="T13">
                    <a:pos x="T6" y="T7"/>
                  </a:cxn>
                  <a:cxn ang="T14">
                    <a:pos x="T8" y="T9"/>
                  </a:cxn>
                </a:cxnLst>
                <a:rect l="T15" t="T16" r="T17" b="T18"/>
                <a:pathLst>
                  <a:path w="84" h="27">
                    <a:moveTo>
                      <a:pt x="0" y="20"/>
                    </a:moveTo>
                    <a:lnTo>
                      <a:pt x="4" y="27"/>
                    </a:lnTo>
                    <a:lnTo>
                      <a:pt x="84" y="7"/>
                    </a:lnTo>
                    <a:lnTo>
                      <a:pt x="80" y="0"/>
                    </a:lnTo>
                    <a:lnTo>
                      <a:pt x="0" y="20"/>
                    </a:lnTo>
                    <a:close/>
                  </a:path>
                </a:pathLst>
              </a:custGeom>
              <a:solidFill>
                <a:srgbClr val="C195DB"/>
              </a:solidFill>
              <a:ln w="9525">
                <a:noFill/>
                <a:round/>
                <a:headEnd/>
                <a:tailEnd/>
              </a:ln>
            </p:spPr>
            <p:txBody>
              <a:bodyPr/>
              <a:lstStyle/>
              <a:p>
                <a:endParaRPr lang="ru-RU"/>
              </a:p>
            </p:txBody>
          </p:sp>
          <p:sp>
            <p:nvSpPr>
              <p:cNvPr id="163011" name="Line 840"/>
              <p:cNvSpPr>
                <a:spLocks noChangeShapeType="1"/>
              </p:cNvSpPr>
              <p:nvPr/>
            </p:nvSpPr>
            <p:spPr bwMode="auto">
              <a:xfrm flipV="1">
                <a:off x="3158" y="3372"/>
                <a:ext cx="32" cy="25"/>
              </a:xfrm>
              <a:prstGeom prst="line">
                <a:avLst/>
              </a:prstGeom>
              <a:noFill/>
              <a:ln w="6350" cap="rnd">
                <a:solidFill>
                  <a:srgbClr val="C195DB"/>
                </a:solidFill>
                <a:round/>
                <a:headEnd/>
                <a:tailEnd/>
              </a:ln>
            </p:spPr>
            <p:txBody>
              <a:bodyPr/>
              <a:lstStyle/>
              <a:p>
                <a:endParaRPr lang="ru-RU"/>
              </a:p>
            </p:txBody>
          </p:sp>
          <p:sp>
            <p:nvSpPr>
              <p:cNvPr id="163012" name="Line 841"/>
              <p:cNvSpPr>
                <a:spLocks noChangeShapeType="1"/>
              </p:cNvSpPr>
              <p:nvPr/>
            </p:nvSpPr>
            <p:spPr bwMode="auto">
              <a:xfrm flipH="1" flipV="1">
                <a:off x="3110" y="3389"/>
                <a:ext cx="46" cy="8"/>
              </a:xfrm>
              <a:prstGeom prst="line">
                <a:avLst/>
              </a:prstGeom>
              <a:noFill/>
              <a:ln w="6350" cap="rnd">
                <a:solidFill>
                  <a:srgbClr val="C195DB"/>
                </a:solidFill>
                <a:round/>
                <a:headEnd/>
                <a:tailEnd/>
              </a:ln>
            </p:spPr>
            <p:txBody>
              <a:bodyPr/>
              <a:lstStyle/>
              <a:p>
                <a:endParaRPr lang="ru-RU"/>
              </a:p>
            </p:txBody>
          </p:sp>
          <p:sp>
            <p:nvSpPr>
              <p:cNvPr id="163013" name="Line 842"/>
              <p:cNvSpPr>
                <a:spLocks noChangeShapeType="1"/>
              </p:cNvSpPr>
              <p:nvPr/>
            </p:nvSpPr>
            <p:spPr bwMode="auto">
              <a:xfrm>
                <a:off x="3156" y="3397"/>
                <a:ext cx="7" cy="29"/>
              </a:xfrm>
              <a:prstGeom prst="line">
                <a:avLst/>
              </a:prstGeom>
              <a:noFill/>
              <a:ln w="6350" cap="rnd">
                <a:solidFill>
                  <a:srgbClr val="C195DB"/>
                </a:solidFill>
                <a:round/>
                <a:headEnd/>
                <a:tailEnd/>
              </a:ln>
            </p:spPr>
            <p:txBody>
              <a:bodyPr/>
              <a:lstStyle/>
              <a:p>
                <a:endParaRPr lang="ru-RU"/>
              </a:p>
            </p:txBody>
          </p:sp>
          <p:sp>
            <p:nvSpPr>
              <p:cNvPr id="163014" name="Freeform 843"/>
              <p:cNvSpPr>
                <a:spLocks/>
              </p:cNvSpPr>
              <p:nvPr/>
            </p:nvSpPr>
            <p:spPr bwMode="auto">
              <a:xfrm>
                <a:off x="2938" y="2998"/>
                <a:ext cx="91" cy="304"/>
              </a:xfrm>
              <a:custGeom>
                <a:avLst/>
                <a:gdLst>
                  <a:gd name="T0" fmla="*/ 5 w 91"/>
                  <a:gd name="T1" fmla="*/ 4 h 304"/>
                  <a:gd name="T2" fmla="*/ 44 w 91"/>
                  <a:gd name="T3" fmla="*/ 0 h 304"/>
                  <a:gd name="T4" fmla="*/ 91 w 91"/>
                  <a:gd name="T5" fmla="*/ 301 h 304"/>
                  <a:gd name="T6" fmla="*/ 0 w 91"/>
                  <a:gd name="T7" fmla="*/ 304 h 304"/>
                  <a:gd name="T8" fmla="*/ 5 w 91"/>
                  <a:gd name="T9" fmla="*/ 4 h 304"/>
                  <a:gd name="T10" fmla="*/ 0 60000 65536"/>
                  <a:gd name="T11" fmla="*/ 0 60000 65536"/>
                  <a:gd name="T12" fmla="*/ 0 60000 65536"/>
                  <a:gd name="T13" fmla="*/ 0 60000 65536"/>
                  <a:gd name="T14" fmla="*/ 0 60000 65536"/>
                  <a:gd name="T15" fmla="*/ 0 w 91"/>
                  <a:gd name="T16" fmla="*/ 0 h 304"/>
                  <a:gd name="T17" fmla="*/ 91 w 91"/>
                  <a:gd name="T18" fmla="*/ 304 h 304"/>
                </a:gdLst>
                <a:ahLst/>
                <a:cxnLst>
                  <a:cxn ang="T10">
                    <a:pos x="T0" y="T1"/>
                  </a:cxn>
                  <a:cxn ang="T11">
                    <a:pos x="T2" y="T3"/>
                  </a:cxn>
                  <a:cxn ang="T12">
                    <a:pos x="T4" y="T5"/>
                  </a:cxn>
                  <a:cxn ang="T13">
                    <a:pos x="T6" y="T7"/>
                  </a:cxn>
                  <a:cxn ang="T14">
                    <a:pos x="T8" y="T9"/>
                  </a:cxn>
                </a:cxnLst>
                <a:rect l="T15" t="T16" r="T17" b="T18"/>
                <a:pathLst>
                  <a:path w="91" h="304">
                    <a:moveTo>
                      <a:pt x="5" y="4"/>
                    </a:moveTo>
                    <a:lnTo>
                      <a:pt x="44" y="0"/>
                    </a:lnTo>
                    <a:lnTo>
                      <a:pt x="91" y="301"/>
                    </a:lnTo>
                    <a:lnTo>
                      <a:pt x="0" y="304"/>
                    </a:lnTo>
                    <a:lnTo>
                      <a:pt x="5" y="4"/>
                    </a:lnTo>
                    <a:close/>
                  </a:path>
                </a:pathLst>
              </a:custGeom>
              <a:solidFill>
                <a:srgbClr val="844CD6"/>
              </a:solidFill>
              <a:ln w="9525">
                <a:noFill/>
                <a:round/>
                <a:headEnd/>
                <a:tailEnd/>
              </a:ln>
            </p:spPr>
            <p:txBody>
              <a:bodyPr/>
              <a:lstStyle/>
              <a:p>
                <a:endParaRPr lang="ru-RU"/>
              </a:p>
            </p:txBody>
          </p:sp>
          <p:sp>
            <p:nvSpPr>
              <p:cNvPr id="163015" name="Freeform 844"/>
              <p:cNvSpPr>
                <a:spLocks/>
              </p:cNvSpPr>
              <p:nvPr/>
            </p:nvSpPr>
            <p:spPr bwMode="auto">
              <a:xfrm>
                <a:off x="2940" y="2995"/>
                <a:ext cx="40" cy="8"/>
              </a:xfrm>
              <a:custGeom>
                <a:avLst/>
                <a:gdLst>
                  <a:gd name="T0" fmla="*/ 0 w 40"/>
                  <a:gd name="T1" fmla="*/ 2 h 8"/>
                  <a:gd name="T2" fmla="*/ 0 w 40"/>
                  <a:gd name="T3" fmla="*/ 8 h 8"/>
                  <a:gd name="T4" fmla="*/ 40 w 40"/>
                  <a:gd name="T5" fmla="*/ 5 h 8"/>
                  <a:gd name="T6" fmla="*/ 40 w 40"/>
                  <a:gd name="T7" fmla="*/ 0 h 8"/>
                  <a:gd name="T8" fmla="*/ 0 w 40"/>
                  <a:gd name="T9" fmla="*/ 2 h 8"/>
                  <a:gd name="T10" fmla="*/ 0 60000 65536"/>
                  <a:gd name="T11" fmla="*/ 0 60000 65536"/>
                  <a:gd name="T12" fmla="*/ 0 60000 65536"/>
                  <a:gd name="T13" fmla="*/ 0 60000 65536"/>
                  <a:gd name="T14" fmla="*/ 0 60000 65536"/>
                  <a:gd name="T15" fmla="*/ 0 w 40"/>
                  <a:gd name="T16" fmla="*/ 0 h 8"/>
                  <a:gd name="T17" fmla="*/ 40 w 40"/>
                  <a:gd name="T18" fmla="*/ 8 h 8"/>
                </a:gdLst>
                <a:ahLst/>
                <a:cxnLst>
                  <a:cxn ang="T10">
                    <a:pos x="T0" y="T1"/>
                  </a:cxn>
                  <a:cxn ang="T11">
                    <a:pos x="T2" y="T3"/>
                  </a:cxn>
                  <a:cxn ang="T12">
                    <a:pos x="T4" y="T5"/>
                  </a:cxn>
                  <a:cxn ang="T13">
                    <a:pos x="T6" y="T7"/>
                  </a:cxn>
                  <a:cxn ang="T14">
                    <a:pos x="T8" y="T9"/>
                  </a:cxn>
                </a:cxnLst>
                <a:rect l="T15" t="T16" r="T17" b="T18"/>
                <a:pathLst>
                  <a:path w="40" h="8">
                    <a:moveTo>
                      <a:pt x="0" y="2"/>
                    </a:moveTo>
                    <a:lnTo>
                      <a:pt x="0" y="8"/>
                    </a:lnTo>
                    <a:lnTo>
                      <a:pt x="40" y="5"/>
                    </a:lnTo>
                    <a:lnTo>
                      <a:pt x="40" y="0"/>
                    </a:lnTo>
                    <a:lnTo>
                      <a:pt x="0" y="2"/>
                    </a:lnTo>
                    <a:close/>
                  </a:path>
                </a:pathLst>
              </a:custGeom>
              <a:solidFill>
                <a:srgbClr val="C195DB"/>
              </a:solidFill>
              <a:ln w="9525">
                <a:noFill/>
                <a:round/>
                <a:headEnd/>
                <a:tailEnd/>
              </a:ln>
            </p:spPr>
            <p:txBody>
              <a:bodyPr/>
              <a:lstStyle/>
              <a:p>
                <a:endParaRPr lang="ru-RU"/>
              </a:p>
            </p:txBody>
          </p:sp>
          <p:sp>
            <p:nvSpPr>
              <p:cNvPr id="163016" name="Freeform 845"/>
              <p:cNvSpPr>
                <a:spLocks/>
              </p:cNvSpPr>
              <p:nvPr/>
            </p:nvSpPr>
            <p:spPr bwMode="auto">
              <a:xfrm>
                <a:off x="2977" y="2998"/>
                <a:ext cx="55" cy="303"/>
              </a:xfrm>
              <a:custGeom>
                <a:avLst/>
                <a:gdLst>
                  <a:gd name="T0" fmla="*/ 7 w 55"/>
                  <a:gd name="T1" fmla="*/ 0 h 303"/>
                  <a:gd name="T2" fmla="*/ 0 w 55"/>
                  <a:gd name="T3" fmla="*/ 0 h 303"/>
                  <a:gd name="T4" fmla="*/ 47 w 55"/>
                  <a:gd name="T5" fmla="*/ 303 h 303"/>
                  <a:gd name="T6" fmla="*/ 55 w 55"/>
                  <a:gd name="T7" fmla="*/ 303 h 303"/>
                  <a:gd name="T8" fmla="*/ 7 w 55"/>
                  <a:gd name="T9" fmla="*/ 0 h 303"/>
                  <a:gd name="T10" fmla="*/ 0 60000 65536"/>
                  <a:gd name="T11" fmla="*/ 0 60000 65536"/>
                  <a:gd name="T12" fmla="*/ 0 60000 65536"/>
                  <a:gd name="T13" fmla="*/ 0 60000 65536"/>
                  <a:gd name="T14" fmla="*/ 0 60000 65536"/>
                  <a:gd name="T15" fmla="*/ 0 w 55"/>
                  <a:gd name="T16" fmla="*/ 0 h 303"/>
                  <a:gd name="T17" fmla="*/ 55 w 55"/>
                  <a:gd name="T18" fmla="*/ 303 h 303"/>
                </a:gdLst>
                <a:ahLst/>
                <a:cxnLst>
                  <a:cxn ang="T10">
                    <a:pos x="T0" y="T1"/>
                  </a:cxn>
                  <a:cxn ang="T11">
                    <a:pos x="T2" y="T3"/>
                  </a:cxn>
                  <a:cxn ang="T12">
                    <a:pos x="T4" y="T5"/>
                  </a:cxn>
                  <a:cxn ang="T13">
                    <a:pos x="T6" y="T7"/>
                  </a:cxn>
                  <a:cxn ang="T14">
                    <a:pos x="T8" y="T9"/>
                  </a:cxn>
                </a:cxnLst>
                <a:rect l="T15" t="T16" r="T17" b="T18"/>
                <a:pathLst>
                  <a:path w="55" h="303">
                    <a:moveTo>
                      <a:pt x="7" y="0"/>
                    </a:moveTo>
                    <a:lnTo>
                      <a:pt x="0" y="0"/>
                    </a:lnTo>
                    <a:lnTo>
                      <a:pt x="47" y="303"/>
                    </a:lnTo>
                    <a:lnTo>
                      <a:pt x="55" y="303"/>
                    </a:lnTo>
                    <a:lnTo>
                      <a:pt x="7" y="0"/>
                    </a:lnTo>
                    <a:close/>
                  </a:path>
                </a:pathLst>
              </a:custGeom>
              <a:solidFill>
                <a:srgbClr val="C195DB"/>
              </a:solidFill>
              <a:ln w="9525">
                <a:noFill/>
                <a:round/>
                <a:headEnd/>
                <a:tailEnd/>
              </a:ln>
            </p:spPr>
            <p:txBody>
              <a:bodyPr/>
              <a:lstStyle/>
              <a:p>
                <a:endParaRPr lang="ru-RU"/>
              </a:p>
            </p:txBody>
          </p:sp>
          <p:sp>
            <p:nvSpPr>
              <p:cNvPr id="163017" name="Freeform 846"/>
              <p:cNvSpPr>
                <a:spLocks/>
              </p:cNvSpPr>
              <p:nvPr/>
            </p:nvSpPr>
            <p:spPr bwMode="auto">
              <a:xfrm>
                <a:off x="2975" y="2995"/>
                <a:ext cx="8" cy="7"/>
              </a:xfrm>
              <a:custGeom>
                <a:avLst/>
                <a:gdLst>
                  <a:gd name="T0" fmla="*/ 5 w 8"/>
                  <a:gd name="T1" fmla="*/ 0 h 7"/>
                  <a:gd name="T2" fmla="*/ 8 w 8"/>
                  <a:gd name="T3" fmla="*/ 0 h 7"/>
                  <a:gd name="T4" fmla="*/ 8 w 8"/>
                  <a:gd name="T5" fmla="*/ 3 h 7"/>
                  <a:gd name="T6" fmla="*/ 0 w 8"/>
                  <a:gd name="T7" fmla="*/ 3 h 7"/>
                  <a:gd name="T8" fmla="*/ 5 w 8"/>
                  <a:gd name="T9" fmla="*/ 7 h 7"/>
                  <a:gd name="T10" fmla="*/ 5 w 8"/>
                  <a:gd name="T11" fmla="*/ 0 h 7"/>
                  <a:gd name="T12" fmla="*/ 0 60000 65536"/>
                  <a:gd name="T13" fmla="*/ 0 60000 65536"/>
                  <a:gd name="T14" fmla="*/ 0 60000 65536"/>
                  <a:gd name="T15" fmla="*/ 0 60000 65536"/>
                  <a:gd name="T16" fmla="*/ 0 60000 65536"/>
                  <a:gd name="T17" fmla="*/ 0 60000 65536"/>
                  <a:gd name="T18" fmla="*/ 0 w 8"/>
                  <a:gd name="T19" fmla="*/ 0 h 7"/>
                  <a:gd name="T20" fmla="*/ 8 w 8"/>
                  <a:gd name="T21" fmla="*/ 7 h 7"/>
                </a:gdLst>
                <a:ahLst/>
                <a:cxnLst>
                  <a:cxn ang="T12">
                    <a:pos x="T0" y="T1"/>
                  </a:cxn>
                  <a:cxn ang="T13">
                    <a:pos x="T2" y="T3"/>
                  </a:cxn>
                  <a:cxn ang="T14">
                    <a:pos x="T4" y="T5"/>
                  </a:cxn>
                  <a:cxn ang="T15">
                    <a:pos x="T6" y="T7"/>
                  </a:cxn>
                  <a:cxn ang="T16">
                    <a:pos x="T8" y="T9"/>
                  </a:cxn>
                  <a:cxn ang="T17">
                    <a:pos x="T10" y="T11"/>
                  </a:cxn>
                </a:cxnLst>
                <a:rect l="T18" t="T19" r="T20" b="T21"/>
                <a:pathLst>
                  <a:path w="8" h="7">
                    <a:moveTo>
                      <a:pt x="5" y="0"/>
                    </a:moveTo>
                    <a:lnTo>
                      <a:pt x="8" y="0"/>
                    </a:lnTo>
                    <a:lnTo>
                      <a:pt x="8" y="3"/>
                    </a:lnTo>
                    <a:lnTo>
                      <a:pt x="0" y="3"/>
                    </a:lnTo>
                    <a:lnTo>
                      <a:pt x="5" y="7"/>
                    </a:lnTo>
                    <a:lnTo>
                      <a:pt x="5" y="0"/>
                    </a:lnTo>
                    <a:close/>
                  </a:path>
                </a:pathLst>
              </a:custGeom>
              <a:solidFill>
                <a:srgbClr val="C195DB"/>
              </a:solidFill>
              <a:ln w="9525">
                <a:noFill/>
                <a:round/>
                <a:headEnd/>
                <a:tailEnd/>
              </a:ln>
            </p:spPr>
            <p:txBody>
              <a:bodyPr/>
              <a:lstStyle/>
              <a:p>
                <a:endParaRPr lang="ru-RU"/>
              </a:p>
            </p:txBody>
          </p:sp>
          <p:sp>
            <p:nvSpPr>
              <p:cNvPr id="163018" name="Freeform 847"/>
              <p:cNvSpPr>
                <a:spLocks/>
              </p:cNvSpPr>
              <p:nvPr/>
            </p:nvSpPr>
            <p:spPr bwMode="auto">
              <a:xfrm>
                <a:off x="2938" y="3296"/>
                <a:ext cx="91" cy="10"/>
              </a:xfrm>
              <a:custGeom>
                <a:avLst/>
                <a:gdLst>
                  <a:gd name="T0" fmla="*/ 91 w 91"/>
                  <a:gd name="T1" fmla="*/ 7 h 10"/>
                  <a:gd name="T2" fmla="*/ 91 w 91"/>
                  <a:gd name="T3" fmla="*/ 0 h 10"/>
                  <a:gd name="T4" fmla="*/ 0 w 91"/>
                  <a:gd name="T5" fmla="*/ 2 h 10"/>
                  <a:gd name="T6" fmla="*/ 0 w 91"/>
                  <a:gd name="T7" fmla="*/ 10 h 10"/>
                  <a:gd name="T8" fmla="*/ 91 w 91"/>
                  <a:gd name="T9" fmla="*/ 7 h 10"/>
                  <a:gd name="T10" fmla="*/ 0 60000 65536"/>
                  <a:gd name="T11" fmla="*/ 0 60000 65536"/>
                  <a:gd name="T12" fmla="*/ 0 60000 65536"/>
                  <a:gd name="T13" fmla="*/ 0 60000 65536"/>
                  <a:gd name="T14" fmla="*/ 0 60000 65536"/>
                  <a:gd name="T15" fmla="*/ 0 w 91"/>
                  <a:gd name="T16" fmla="*/ 0 h 10"/>
                  <a:gd name="T17" fmla="*/ 91 w 91"/>
                  <a:gd name="T18" fmla="*/ 10 h 10"/>
                </a:gdLst>
                <a:ahLst/>
                <a:cxnLst>
                  <a:cxn ang="T10">
                    <a:pos x="T0" y="T1"/>
                  </a:cxn>
                  <a:cxn ang="T11">
                    <a:pos x="T2" y="T3"/>
                  </a:cxn>
                  <a:cxn ang="T12">
                    <a:pos x="T4" y="T5"/>
                  </a:cxn>
                  <a:cxn ang="T13">
                    <a:pos x="T6" y="T7"/>
                  </a:cxn>
                  <a:cxn ang="T14">
                    <a:pos x="T8" y="T9"/>
                  </a:cxn>
                </a:cxnLst>
                <a:rect l="T15" t="T16" r="T17" b="T18"/>
                <a:pathLst>
                  <a:path w="91" h="10">
                    <a:moveTo>
                      <a:pt x="91" y="7"/>
                    </a:moveTo>
                    <a:lnTo>
                      <a:pt x="91" y="0"/>
                    </a:lnTo>
                    <a:lnTo>
                      <a:pt x="0" y="2"/>
                    </a:lnTo>
                    <a:lnTo>
                      <a:pt x="0" y="10"/>
                    </a:lnTo>
                    <a:lnTo>
                      <a:pt x="91" y="7"/>
                    </a:lnTo>
                    <a:close/>
                  </a:path>
                </a:pathLst>
              </a:custGeom>
              <a:solidFill>
                <a:srgbClr val="C195DB"/>
              </a:solidFill>
              <a:ln w="9525">
                <a:noFill/>
                <a:round/>
                <a:headEnd/>
                <a:tailEnd/>
              </a:ln>
            </p:spPr>
            <p:txBody>
              <a:bodyPr/>
              <a:lstStyle/>
              <a:p>
                <a:endParaRPr lang="ru-RU"/>
              </a:p>
            </p:txBody>
          </p:sp>
          <p:sp>
            <p:nvSpPr>
              <p:cNvPr id="163019" name="Freeform 848"/>
              <p:cNvSpPr>
                <a:spLocks/>
              </p:cNvSpPr>
              <p:nvPr/>
            </p:nvSpPr>
            <p:spPr bwMode="auto">
              <a:xfrm>
                <a:off x="3025" y="3296"/>
                <a:ext cx="7" cy="6"/>
              </a:xfrm>
              <a:custGeom>
                <a:avLst/>
                <a:gdLst>
                  <a:gd name="T0" fmla="*/ 7 w 7"/>
                  <a:gd name="T1" fmla="*/ 3 h 6"/>
                  <a:gd name="T2" fmla="*/ 7 w 7"/>
                  <a:gd name="T3" fmla="*/ 6 h 6"/>
                  <a:gd name="T4" fmla="*/ 4 w 7"/>
                  <a:gd name="T5" fmla="*/ 6 h 6"/>
                  <a:gd name="T6" fmla="*/ 4 w 7"/>
                  <a:gd name="T7" fmla="*/ 0 h 6"/>
                  <a:gd name="T8" fmla="*/ 0 w 7"/>
                  <a:gd name="T9" fmla="*/ 3 h 6"/>
                  <a:gd name="T10" fmla="*/ 7 w 7"/>
                  <a:gd name="T11" fmla="*/ 3 h 6"/>
                  <a:gd name="T12" fmla="*/ 0 60000 65536"/>
                  <a:gd name="T13" fmla="*/ 0 60000 65536"/>
                  <a:gd name="T14" fmla="*/ 0 60000 65536"/>
                  <a:gd name="T15" fmla="*/ 0 60000 65536"/>
                  <a:gd name="T16" fmla="*/ 0 60000 65536"/>
                  <a:gd name="T17" fmla="*/ 0 60000 65536"/>
                  <a:gd name="T18" fmla="*/ 0 w 7"/>
                  <a:gd name="T19" fmla="*/ 0 h 6"/>
                  <a:gd name="T20" fmla="*/ 7 w 7"/>
                  <a:gd name="T21" fmla="*/ 6 h 6"/>
                </a:gdLst>
                <a:ahLst/>
                <a:cxnLst>
                  <a:cxn ang="T12">
                    <a:pos x="T0" y="T1"/>
                  </a:cxn>
                  <a:cxn ang="T13">
                    <a:pos x="T2" y="T3"/>
                  </a:cxn>
                  <a:cxn ang="T14">
                    <a:pos x="T4" y="T5"/>
                  </a:cxn>
                  <a:cxn ang="T15">
                    <a:pos x="T6" y="T7"/>
                  </a:cxn>
                  <a:cxn ang="T16">
                    <a:pos x="T8" y="T9"/>
                  </a:cxn>
                  <a:cxn ang="T17">
                    <a:pos x="T10" y="T11"/>
                  </a:cxn>
                </a:cxnLst>
                <a:rect l="T18" t="T19" r="T20" b="T21"/>
                <a:pathLst>
                  <a:path w="7" h="6">
                    <a:moveTo>
                      <a:pt x="7" y="3"/>
                    </a:moveTo>
                    <a:lnTo>
                      <a:pt x="7" y="6"/>
                    </a:lnTo>
                    <a:lnTo>
                      <a:pt x="4" y="6"/>
                    </a:lnTo>
                    <a:lnTo>
                      <a:pt x="4" y="0"/>
                    </a:lnTo>
                    <a:lnTo>
                      <a:pt x="0" y="3"/>
                    </a:lnTo>
                    <a:lnTo>
                      <a:pt x="7" y="3"/>
                    </a:lnTo>
                    <a:close/>
                  </a:path>
                </a:pathLst>
              </a:custGeom>
              <a:solidFill>
                <a:srgbClr val="C195DB"/>
              </a:solidFill>
              <a:ln w="9525">
                <a:noFill/>
                <a:round/>
                <a:headEnd/>
                <a:tailEnd/>
              </a:ln>
            </p:spPr>
            <p:txBody>
              <a:bodyPr/>
              <a:lstStyle/>
              <a:p>
                <a:endParaRPr lang="ru-RU"/>
              </a:p>
            </p:txBody>
          </p:sp>
          <p:sp>
            <p:nvSpPr>
              <p:cNvPr id="163020" name="Freeform 849"/>
              <p:cNvSpPr>
                <a:spLocks/>
              </p:cNvSpPr>
              <p:nvPr/>
            </p:nvSpPr>
            <p:spPr bwMode="auto">
              <a:xfrm>
                <a:off x="2935" y="3002"/>
                <a:ext cx="12" cy="300"/>
              </a:xfrm>
              <a:custGeom>
                <a:avLst/>
                <a:gdLst>
                  <a:gd name="T0" fmla="*/ 0 w 12"/>
                  <a:gd name="T1" fmla="*/ 300 h 300"/>
                  <a:gd name="T2" fmla="*/ 8 w 12"/>
                  <a:gd name="T3" fmla="*/ 300 h 300"/>
                  <a:gd name="T4" fmla="*/ 12 w 12"/>
                  <a:gd name="T5" fmla="*/ 0 h 300"/>
                  <a:gd name="T6" fmla="*/ 4 w 12"/>
                  <a:gd name="T7" fmla="*/ 0 h 300"/>
                  <a:gd name="T8" fmla="*/ 0 w 12"/>
                  <a:gd name="T9" fmla="*/ 300 h 300"/>
                  <a:gd name="T10" fmla="*/ 0 60000 65536"/>
                  <a:gd name="T11" fmla="*/ 0 60000 65536"/>
                  <a:gd name="T12" fmla="*/ 0 60000 65536"/>
                  <a:gd name="T13" fmla="*/ 0 60000 65536"/>
                  <a:gd name="T14" fmla="*/ 0 60000 65536"/>
                  <a:gd name="T15" fmla="*/ 0 w 12"/>
                  <a:gd name="T16" fmla="*/ 0 h 300"/>
                  <a:gd name="T17" fmla="*/ 12 w 12"/>
                  <a:gd name="T18" fmla="*/ 300 h 300"/>
                </a:gdLst>
                <a:ahLst/>
                <a:cxnLst>
                  <a:cxn ang="T10">
                    <a:pos x="T0" y="T1"/>
                  </a:cxn>
                  <a:cxn ang="T11">
                    <a:pos x="T2" y="T3"/>
                  </a:cxn>
                  <a:cxn ang="T12">
                    <a:pos x="T4" y="T5"/>
                  </a:cxn>
                  <a:cxn ang="T13">
                    <a:pos x="T6" y="T7"/>
                  </a:cxn>
                  <a:cxn ang="T14">
                    <a:pos x="T8" y="T9"/>
                  </a:cxn>
                </a:cxnLst>
                <a:rect l="T15" t="T16" r="T17" b="T18"/>
                <a:pathLst>
                  <a:path w="12" h="300">
                    <a:moveTo>
                      <a:pt x="0" y="300"/>
                    </a:moveTo>
                    <a:lnTo>
                      <a:pt x="8" y="300"/>
                    </a:lnTo>
                    <a:lnTo>
                      <a:pt x="12" y="0"/>
                    </a:lnTo>
                    <a:lnTo>
                      <a:pt x="4" y="0"/>
                    </a:lnTo>
                    <a:lnTo>
                      <a:pt x="0" y="300"/>
                    </a:lnTo>
                    <a:close/>
                  </a:path>
                </a:pathLst>
              </a:custGeom>
              <a:solidFill>
                <a:srgbClr val="C195DB"/>
              </a:solidFill>
              <a:ln w="9525">
                <a:noFill/>
                <a:round/>
                <a:headEnd/>
                <a:tailEnd/>
              </a:ln>
            </p:spPr>
            <p:txBody>
              <a:bodyPr/>
              <a:lstStyle/>
              <a:p>
                <a:endParaRPr lang="ru-RU"/>
              </a:p>
            </p:txBody>
          </p:sp>
          <p:sp>
            <p:nvSpPr>
              <p:cNvPr id="163021" name="Freeform 850"/>
              <p:cNvSpPr>
                <a:spLocks/>
              </p:cNvSpPr>
              <p:nvPr/>
            </p:nvSpPr>
            <p:spPr bwMode="auto">
              <a:xfrm>
                <a:off x="2935" y="3299"/>
                <a:ext cx="6" cy="7"/>
              </a:xfrm>
              <a:custGeom>
                <a:avLst/>
                <a:gdLst>
                  <a:gd name="T0" fmla="*/ 4 w 6"/>
                  <a:gd name="T1" fmla="*/ 7 h 7"/>
                  <a:gd name="T2" fmla="*/ 0 w 6"/>
                  <a:gd name="T3" fmla="*/ 7 h 7"/>
                  <a:gd name="T4" fmla="*/ 0 w 6"/>
                  <a:gd name="T5" fmla="*/ 4 h 7"/>
                  <a:gd name="T6" fmla="*/ 6 w 6"/>
                  <a:gd name="T7" fmla="*/ 4 h 7"/>
                  <a:gd name="T8" fmla="*/ 4 w 6"/>
                  <a:gd name="T9" fmla="*/ 0 h 7"/>
                  <a:gd name="T10" fmla="*/ 4 w 6"/>
                  <a:gd name="T11" fmla="*/ 7 h 7"/>
                  <a:gd name="T12" fmla="*/ 0 60000 65536"/>
                  <a:gd name="T13" fmla="*/ 0 60000 65536"/>
                  <a:gd name="T14" fmla="*/ 0 60000 65536"/>
                  <a:gd name="T15" fmla="*/ 0 60000 65536"/>
                  <a:gd name="T16" fmla="*/ 0 60000 65536"/>
                  <a:gd name="T17" fmla="*/ 0 60000 65536"/>
                  <a:gd name="T18" fmla="*/ 0 w 6"/>
                  <a:gd name="T19" fmla="*/ 0 h 7"/>
                  <a:gd name="T20" fmla="*/ 6 w 6"/>
                  <a:gd name="T21" fmla="*/ 7 h 7"/>
                </a:gdLst>
                <a:ahLst/>
                <a:cxnLst>
                  <a:cxn ang="T12">
                    <a:pos x="T0" y="T1"/>
                  </a:cxn>
                  <a:cxn ang="T13">
                    <a:pos x="T2" y="T3"/>
                  </a:cxn>
                  <a:cxn ang="T14">
                    <a:pos x="T4" y="T5"/>
                  </a:cxn>
                  <a:cxn ang="T15">
                    <a:pos x="T6" y="T7"/>
                  </a:cxn>
                  <a:cxn ang="T16">
                    <a:pos x="T8" y="T9"/>
                  </a:cxn>
                  <a:cxn ang="T17">
                    <a:pos x="T10" y="T11"/>
                  </a:cxn>
                </a:cxnLst>
                <a:rect l="T18" t="T19" r="T20" b="T21"/>
                <a:pathLst>
                  <a:path w="6" h="7">
                    <a:moveTo>
                      <a:pt x="4" y="7"/>
                    </a:moveTo>
                    <a:lnTo>
                      <a:pt x="0" y="7"/>
                    </a:lnTo>
                    <a:lnTo>
                      <a:pt x="0" y="4"/>
                    </a:lnTo>
                    <a:lnTo>
                      <a:pt x="6" y="4"/>
                    </a:lnTo>
                    <a:lnTo>
                      <a:pt x="4" y="0"/>
                    </a:lnTo>
                    <a:lnTo>
                      <a:pt x="4" y="7"/>
                    </a:lnTo>
                    <a:close/>
                  </a:path>
                </a:pathLst>
              </a:custGeom>
              <a:solidFill>
                <a:srgbClr val="C195DB"/>
              </a:solidFill>
              <a:ln w="9525">
                <a:noFill/>
                <a:round/>
                <a:headEnd/>
                <a:tailEnd/>
              </a:ln>
            </p:spPr>
            <p:txBody>
              <a:bodyPr/>
              <a:lstStyle/>
              <a:p>
                <a:endParaRPr lang="ru-RU"/>
              </a:p>
            </p:txBody>
          </p:sp>
          <p:sp>
            <p:nvSpPr>
              <p:cNvPr id="163022" name="Freeform 851"/>
              <p:cNvSpPr>
                <a:spLocks/>
              </p:cNvSpPr>
              <p:nvPr/>
            </p:nvSpPr>
            <p:spPr bwMode="auto">
              <a:xfrm>
                <a:off x="2937" y="2998"/>
                <a:ext cx="7" cy="5"/>
              </a:xfrm>
              <a:custGeom>
                <a:avLst/>
                <a:gdLst>
                  <a:gd name="T0" fmla="*/ 0 w 7"/>
                  <a:gd name="T1" fmla="*/ 3 h 5"/>
                  <a:gd name="T2" fmla="*/ 0 w 7"/>
                  <a:gd name="T3" fmla="*/ 0 h 5"/>
                  <a:gd name="T4" fmla="*/ 5 w 7"/>
                  <a:gd name="T5" fmla="*/ 0 h 5"/>
                  <a:gd name="T6" fmla="*/ 5 w 7"/>
                  <a:gd name="T7" fmla="*/ 5 h 5"/>
                  <a:gd name="T8" fmla="*/ 7 w 7"/>
                  <a:gd name="T9" fmla="*/ 3 h 5"/>
                  <a:gd name="T10" fmla="*/ 0 w 7"/>
                  <a:gd name="T11" fmla="*/ 3 h 5"/>
                  <a:gd name="T12" fmla="*/ 0 60000 65536"/>
                  <a:gd name="T13" fmla="*/ 0 60000 65536"/>
                  <a:gd name="T14" fmla="*/ 0 60000 65536"/>
                  <a:gd name="T15" fmla="*/ 0 60000 65536"/>
                  <a:gd name="T16" fmla="*/ 0 60000 65536"/>
                  <a:gd name="T17" fmla="*/ 0 60000 65536"/>
                  <a:gd name="T18" fmla="*/ 0 w 7"/>
                  <a:gd name="T19" fmla="*/ 0 h 5"/>
                  <a:gd name="T20" fmla="*/ 7 w 7"/>
                  <a:gd name="T21" fmla="*/ 5 h 5"/>
                </a:gdLst>
                <a:ahLst/>
                <a:cxnLst>
                  <a:cxn ang="T12">
                    <a:pos x="T0" y="T1"/>
                  </a:cxn>
                  <a:cxn ang="T13">
                    <a:pos x="T2" y="T3"/>
                  </a:cxn>
                  <a:cxn ang="T14">
                    <a:pos x="T4" y="T5"/>
                  </a:cxn>
                  <a:cxn ang="T15">
                    <a:pos x="T6" y="T7"/>
                  </a:cxn>
                  <a:cxn ang="T16">
                    <a:pos x="T8" y="T9"/>
                  </a:cxn>
                  <a:cxn ang="T17">
                    <a:pos x="T10" y="T11"/>
                  </a:cxn>
                </a:cxnLst>
                <a:rect l="T18" t="T19" r="T20" b="T21"/>
                <a:pathLst>
                  <a:path w="7" h="5">
                    <a:moveTo>
                      <a:pt x="0" y="3"/>
                    </a:moveTo>
                    <a:lnTo>
                      <a:pt x="0" y="0"/>
                    </a:lnTo>
                    <a:lnTo>
                      <a:pt x="5" y="0"/>
                    </a:lnTo>
                    <a:lnTo>
                      <a:pt x="5" y="5"/>
                    </a:lnTo>
                    <a:lnTo>
                      <a:pt x="7" y="3"/>
                    </a:lnTo>
                    <a:lnTo>
                      <a:pt x="0" y="3"/>
                    </a:lnTo>
                    <a:close/>
                  </a:path>
                </a:pathLst>
              </a:custGeom>
              <a:solidFill>
                <a:srgbClr val="C195DB"/>
              </a:solidFill>
              <a:ln w="9525">
                <a:noFill/>
                <a:round/>
                <a:headEnd/>
                <a:tailEnd/>
              </a:ln>
            </p:spPr>
            <p:txBody>
              <a:bodyPr/>
              <a:lstStyle/>
              <a:p>
                <a:endParaRPr lang="ru-RU"/>
              </a:p>
            </p:txBody>
          </p:sp>
          <p:sp>
            <p:nvSpPr>
              <p:cNvPr id="163023" name="Freeform 852"/>
              <p:cNvSpPr>
                <a:spLocks/>
              </p:cNvSpPr>
              <p:nvPr/>
            </p:nvSpPr>
            <p:spPr bwMode="auto">
              <a:xfrm>
                <a:off x="2935" y="3242"/>
                <a:ext cx="48" cy="62"/>
              </a:xfrm>
              <a:custGeom>
                <a:avLst/>
                <a:gdLst>
                  <a:gd name="T0" fmla="*/ 0 w 48"/>
                  <a:gd name="T1" fmla="*/ 57 h 62"/>
                  <a:gd name="T2" fmla="*/ 6 w 48"/>
                  <a:gd name="T3" fmla="*/ 62 h 62"/>
                  <a:gd name="T4" fmla="*/ 48 w 48"/>
                  <a:gd name="T5" fmla="*/ 4 h 62"/>
                  <a:gd name="T6" fmla="*/ 41 w 48"/>
                  <a:gd name="T7" fmla="*/ 0 h 62"/>
                  <a:gd name="T8" fmla="*/ 0 w 48"/>
                  <a:gd name="T9" fmla="*/ 57 h 62"/>
                  <a:gd name="T10" fmla="*/ 0 60000 65536"/>
                  <a:gd name="T11" fmla="*/ 0 60000 65536"/>
                  <a:gd name="T12" fmla="*/ 0 60000 65536"/>
                  <a:gd name="T13" fmla="*/ 0 60000 65536"/>
                  <a:gd name="T14" fmla="*/ 0 60000 65536"/>
                  <a:gd name="T15" fmla="*/ 0 w 48"/>
                  <a:gd name="T16" fmla="*/ 0 h 62"/>
                  <a:gd name="T17" fmla="*/ 48 w 48"/>
                  <a:gd name="T18" fmla="*/ 62 h 62"/>
                </a:gdLst>
                <a:ahLst/>
                <a:cxnLst>
                  <a:cxn ang="T10">
                    <a:pos x="T0" y="T1"/>
                  </a:cxn>
                  <a:cxn ang="T11">
                    <a:pos x="T2" y="T3"/>
                  </a:cxn>
                  <a:cxn ang="T12">
                    <a:pos x="T4" y="T5"/>
                  </a:cxn>
                  <a:cxn ang="T13">
                    <a:pos x="T6" y="T7"/>
                  </a:cxn>
                  <a:cxn ang="T14">
                    <a:pos x="T8" y="T9"/>
                  </a:cxn>
                </a:cxnLst>
                <a:rect l="T15" t="T16" r="T17" b="T18"/>
                <a:pathLst>
                  <a:path w="48" h="62">
                    <a:moveTo>
                      <a:pt x="0" y="57"/>
                    </a:moveTo>
                    <a:lnTo>
                      <a:pt x="6" y="62"/>
                    </a:lnTo>
                    <a:lnTo>
                      <a:pt x="48" y="4"/>
                    </a:lnTo>
                    <a:lnTo>
                      <a:pt x="41" y="0"/>
                    </a:lnTo>
                    <a:lnTo>
                      <a:pt x="0" y="57"/>
                    </a:lnTo>
                    <a:close/>
                  </a:path>
                </a:pathLst>
              </a:custGeom>
              <a:solidFill>
                <a:srgbClr val="C195DB"/>
              </a:solidFill>
              <a:ln w="9525">
                <a:noFill/>
                <a:round/>
                <a:headEnd/>
                <a:tailEnd/>
              </a:ln>
            </p:spPr>
            <p:txBody>
              <a:bodyPr/>
              <a:lstStyle/>
              <a:p>
                <a:endParaRPr lang="ru-RU"/>
              </a:p>
            </p:txBody>
          </p:sp>
          <p:sp>
            <p:nvSpPr>
              <p:cNvPr id="163024" name="Freeform 853"/>
              <p:cNvSpPr>
                <a:spLocks/>
              </p:cNvSpPr>
              <p:nvPr/>
            </p:nvSpPr>
            <p:spPr bwMode="auto">
              <a:xfrm>
                <a:off x="2977" y="3242"/>
                <a:ext cx="54" cy="59"/>
              </a:xfrm>
              <a:custGeom>
                <a:avLst/>
                <a:gdLst>
                  <a:gd name="T0" fmla="*/ 7 w 54"/>
                  <a:gd name="T1" fmla="*/ 0 h 59"/>
                  <a:gd name="T2" fmla="*/ 0 w 54"/>
                  <a:gd name="T3" fmla="*/ 4 h 59"/>
                  <a:gd name="T4" fmla="*/ 47 w 54"/>
                  <a:gd name="T5" fmla="*/ 59 h 59"/>
                  <a:gd name="T6" fmla="*/ 54 w 54"/>
                  <a:gd name="T7" fmla="*/ 54 h 59"/>
                  <a:gd name="T8" fmla="*/ 7 w 54"/>
                  <a:gd name="T9" fmla="*/ 0 h 59"/>
                  <a:gd name="T10" fmla="*/ 0 60000 65536"/>
                  <a:gd name="T11" fmla="*/ 0 60000 65536"/>
                  <a:gd name="T12" fmla="*/ 0 60000 65536"/>
                  <a:gd name="T13" fmla="*/ 0 60000 65536"/>
                  <a:gd name="T14" fmla="*/ 0 60000 65536"/>
                  <a:gd name="T15" fmla="*/ 0 w 54"/>
                  <a:gd name="T16" fmla="*/ 0 h 59"/>
                  <a:gd name="T17" fmla="*/ 54 w 54"/>
                  <a:gd name="T18" fmla="*/ 59 h 59"/>
                </a:gdLst>
                <a:ahLst/>
                <a:cxnLst>
                  <a:cxn ang="T10">
                    <a:pos x="T0" y="T1"/>
                  </a:cxn>
                  <a:cxn ang="T11">
                    <a:pos x="T2" y="T3"/>
                  </a:cxn>
                  <a:cxn ang="T12">
                    <a:pos x="T4" y="T5"/>
                  </a:cxn>
                  <a:cxn ang="T13">
                    <a:pos x="T6" y="T7"/>
                  </a:cxn>
                  <a:cxn ang="T14">
                    <a:pos x="T8" y="T9"/>
                  </a:cxn>
                </a:cxnLst>
                <a:rect l="T15" t="T16" r="T17" b="T18"/>
                <a:pathLst>
                  <a:path w="54" h="59">
                    <a:moveTo>
                      <a:pt x="7" y="0"/>
                    </a:moveTo>
                    <a:lnTo>
                      <a:pt x="0" y="4"/>
                    </a:lnTo>
                    <a:lnTo>
                      <a:pt x="47" y="59"/>
                    </a:lnTo>
                    <a:lnTo>
                      <a:pt x="54" y="54"/>
                    </a:lnTo>
                    <a:lnTo>
                      <a:pt x="7" y="0"/>
                    </a:lnTo>
                    <a:close/>
                  </a:path>
                </a:pathLst>
              </a:custGeom>
              <a:solidFill>
                <a:srgbClr val="C195DB"/>
              </a:solidFill>
              <a:ln w="9525">
                <a:noFill/>
                <a:round/>
                <a:headEnd/>
                <a:tailEnd/>
              </a:ln>
            </p:spPr>
            <p:txBody>
              <a:bodyPr/>
              <a:lstStyle/>
              <a:p>
                <a:endParaRPr lang="ru-RU"/>
              </a:p>
            </p:txBody>
          </p:sp>
          <p:sp>
            <p:nvSpPr>
              <p:cNvPr id="163025" name="Freeform 854"/>
              <p:cNvSpPr>
                <a:spLocks/>
              </p:cNvSpPr>
              <p:nvPr/>
            </p:nvSpPr>
            <p:spPr bwMode="auto">
              <a:xfrm>
                <a:off x="2977" y="3240"/>
                <a:ext cx="6" cy="7"/>
              </a:xfrm>
              <a:custGeom>
                <a:avLst/>
                <a:gdLst>
                  <a:gd name="T0" fmla="*/ 0 w 6"/>
                  <a:gd name="T1" fmla="*/ 3 h 7"/>
                  <a:gd name="T2" fmla="*/ 3 w 6"/>
                  <a:gd name="T3" fmla="*/ 0 h 7"/>
                  <a:gd name="T4" fmla="*/ 6 w 6"/>
                  <a:gd name="T5" fmla="*/ 3 h 7"/>
                  <a:gd name="T6" fmla="*/ 0 w 6"/>
                  <a:gd name="T7" fmla="*/ 7 h 7"/>
                  <a:gd name="T8" fmla="*/ 6 w 6"/>
                  <a:gd name="T9" fmla="*/ 7 h 7"/>
                  <a:gd name="T10" fmla="*/ 0 w 6"/>
                  <a:gd name="T11" fmla="*/ 3 h 7"/>
                  <a:gd name="T12" fmla="*/ 0 60000 65536"/>
                  <a:gd name="T13" fmla="*/ 0 60000 65536"/>
                  <a:gd name="T14" fmla="*/ 0 60000 65536"/>
                  <a:gd name="T15" fmla="*/ 0 60000 65536"/>
                  <a:gd name="T16" fmla="*/ 0 60000 65536"/>
                  <a:gd name="T17" fmla="*/ 0 60000 65536"/>
                  <a:gd name="T18" fmla="*/ 0 w 6"/>
                  <a:gd name="T19" fmla="*/ 0 h 7"/>
                  <a:gd name="T20" fmla="*/ 6 w 6"/>
                  <a:gd name="T21" fmla="*/ 7 h 7"/>
                </a:gdLst>
                <a:ahLst/>
                <a:cxnLst>
                  <a:cxn ang="T12">
                    <a:pos x="T0" y="T1"/>
                  </a:cxn>
                  <a:cxn ang="T13">
                    <a:pos x="T2" y="T3"/>
                  </a:cxn>
                  <a:cxn ang="T14">
                    <a:pos x="T4" y="T5"/>
                  </a:cxn>
                  <a:cxn ang="T15">
                    <a:pos x="T6" y="T7"/>
                  </a:cxn>
                  <a:cxn ang="T16">
                    <a:pos x="T8" y="T9"/>
                  </a:cxn>
                  <a:cxn ang="T17">
                    <a:pos x="T10" y="T11"/>
                  </a:cxn>
                </a:cxnLst>
                <a:rect l="T18" t="T19" r="T20" b="T21"/>
                <a:pathLst>
                  <a:path w="6" h="7">
                    <a:moveTo>
                      <a:pt x="0" y="3"/>
                    </a:moveTo>
                    <a:lnTo>
                      <a:pt x="3" y="0"/>
                    </a:lnTo>
                    <a:lnTo>
                      <a:pt x="6" y="3"/>
                    </a:lnTo>
                    <a:lnTo>
                      <a:pt x="0" y="7"/>
                    </a:lnTo>
                    <a:lnTo>
                      <a:pt x="6" y="7"/>
                    </a:lnTo>
                    <a:lnTo>
                      <a:pt x="0" y="3"/>
                    </a:lnTo>
                    <a:close/>
                  </a:path>
                </a:pathLst>
              </a:custGeom>
              <a:solidFill>
                <a:srgbClr val="C195DB"/>
              </a:solidFill>
              <a:ln w="9525">
                <a:noFill/>
                <a:round/>
                <a:headEnd/>
                <a:tailEnd/>
              </a:ln>
            </p:spPr>
            <p:txBody>
              <a:bodyPr/>
              <a:lstStyle/>
              <a:p>
                <a:endParaRPr lang="ru-RU"/>
              </a:p>
            </p:txBody>
          </p:sp>
          <p:sp>
            <p:nvSpPr>
              <p:cNvPr id="163026" name="Line 855"/>
              <p:cNvSpPr>
                <a:spLocks noChangeShapeType="1"/>
              </p:cNvSpPr>
              <p:nvPr/>
            </p:nvSpPr>
            <p:spPr bwMode="auto">
              <a:xfrm flipH="1" flipV="1">
                <a:off x="2975" y="3247"/>
                <a:ext cx="2" cy="33"/>
              </a:xfrm>
              <a:prstGeom prst="line">
                <a:avLst/>
              </a:prstGeom>
              <a:noFill/>
              <a:ln w="6350" cap="rnd">
                <a:solidFill>
                  <a:srgbClr val="C195DB"/>
                </a:solidFill>
                <a:round/>
                <a:headEnd/>
                <a:tailEnd/>
              </a:ln>
            </p:spPr>
            <p:txBody>
              <a:bodyPr/>
              <a:lstStyle/>
              <a:p>
                <a:endParaRPr lang="ru-RU"/>
              </a:p>
            </p:txBody>
          </p:sp>
          <p:sp>
            <p:nvSpPr>
              <p:cNvPr id="163027" name="Line 856"/>
              <p:cNvSpPr>
                <a:spLocks noChangeShapeType="1"/>
              </p:cNvSpPr>
              <p:nvPr/>
            </p:nvSpPr>
            <p:spPr bwMode="auto">
              <a:xfrm>
                <a:off x="2977" y="3281"/>
                <a:ext cx="51" cy="18"/>
              </a:xfrm>
              <a:prstGeom prst="line">
                <a:avLst/>
              </a:prstGeom>
              <a:noFill/>
              <a:ln w="6350" cap="rnd">
                <a:solidFill>
                  <a:srgbClr val="C195DB"/>
                </a:solidFill>
                <a:round/>
                <a:headEnd/>
                <a:tailEnd/>
              </a:ln>
            </p:spPr>
            <p:txBody>
              <a:bodyPr/>
              <a:lstStyle/>
              <a:p>
                <a:endParaRPr lang="ru-RU"/>
              </a:p>
            </p:txBody>
          </p:sp>
          <p:sp>
            <p:nvSpPr>
              <p:cNvPr id="163028" name="Line 857"/>
              <p:cNvSpPr>
                <a:spLocks noChangeShapeType="1"/>
              </p:cNvSpPr>
              <p:nvPr/>
            </p:nvSpPr>
            <p:spPr bwMode="auto">
              <a:xfrm flipH="1">
                <a:off x="2938" y="3280"/>
                <a:ext cx="37" cy="21"/>
              </a:xfrm>
              <a:prstGeom prst="line">
                <a:avLst/>
              </a:prstGeom>
              <a:noFill/>
              <a:ln w="6350" cap="rnd">
                <a:solidFill>
                  <a:srgbClr val="C195DB"/>
                </a:solidFill>
                <a:round/>
                <a:headEnd/>
                <a:tailEnd/>
              </a:ln>
            </p:spPr>
            <p:txBody>
              <a:bodyPr/>
              <a:lstStyle/>
              <a:p>
                <a:endParaRPr lang="ru-RU"/>
              </a:p>
            </p:txBody>
          </p:sp>
          <p:sp>
            <p:nvSpPr>
              <p:cNvPr id="163029" name="Freeform 858"/>
              <p:cNvSpPr>
                <a:spLocks/>
              </p:cNvSpPr>
              <p:nvPr/>
            </p:nvSpPr>
            <p:spPr bwMode="auto">
              <a:xfrm>
                <a:off x="3108" y="2812"/>
                <a:ext cx="133" cy="158"/>
              </a:xfrm>
              <a:custGeom>
                <a:avLst/>
                <a:gdLst>
                  <a:gd name="T0" fmla="*/ 0 w 133"/>
                  <a:gd name="T1" fmla="*/ 14 h 158"/>
                  <a:gd name="T2" fmla="*/ 40 w 133"/>
                  <a:gd name="T3" fmla="*/ 0 h 158"/>
                  <a:gd name="T4" fmla="*/ 133 w 133"/>
                  <a:gd name="T5" fmla="*/ 110 h 158"/>
                  <a:gd name="T6" fmla="*/ 2 w 133"/>
                  <a:gd name="T7" fmla="*/ 158 h 158"/>
                  <a:gd name="T8" fmla="*/ 0 w 133"/>
                  <a:gd name="T9" fmla="*/ 14 h 158"/>
                  <a:gd name="T10" fmla="*/ 0 60000 65536"/>
                  <a:gd name="T11" fmla="*/ 0 60000 65536"/>
                  <a:gd name="T12" fmla="*/ 0 60000 65536"/>
                  <a:gd name="T13" fmla="*/ 0 60000 65536"/>
                  <a:gd name="T14" fmla="*/ 0 60000 65536"/>
                  <a:gd name="T15" fmla="*/ 0 w 133"/>
                  <a:gd name="T16" fmla="*/ 0 h 158"/>
                  <a:gd name="T17" fmla="*/ 133 w 133"/>
                  <a:gd name="T18" fmla="*/ 158 h 158"/>
                </a:gdLst>
                <a:ahLst/>
                <a:cxnLst>
                  <a:cxn ang="T10">
                    <a:pos x="T0" y="T1"/>
                  </a:cxn>
                  <a:cxn ang="T11">
                    <a:pos x="T2" y="T3"/>
                  </a:cxn>
                  <a:cxn ang="T12">
                    <a:pos x="T4" y="T5"/>
                  </a:cxn>
                  <a:cxn ang="T13">
                    <a:pos x="T6" y="T7"/>
                  </a:cxn>
                  <a:cxn ang="T14">
                    <a:pos x="T8" y="T9"/>
                  </a:cxn>
                </a:cxnLst>
                <a:rect l="T15" t="T16" r="T17" b="T18"/>
                <a:pathLst>
                  <a:path w="133" h="158">
                    <a:moveTo>
                      <a:pt x="0" y="14"/>
                    </a:moveTo>
                    <a:lnTo>
                      <a:pt x="40" y="0"/>
                    </a:lnTo>
                    <a:lnTo>
                      <a:pt x="133" y="110"/>
                    </a:lnTo>
                    <a:lnTo>
                      <a:pt x="2" y="158"/>
                    </a:lnTo>
                    <a:lnTo>
                      <a:pt x="0" y="14"/>
                    </a:lnTo>
                    <a:close/>
                  </a:path>
                </a:pathLst>
              </a:custGeom>
              <a:solidFill>
                <a:srgbClr val="844CD6"/>
              </a:solidFill>
              <a:ln w="9525">
                <a:noFill/>
                <a:round/>
                <a:headEnd/>
                <a:tailEnd/>
              </a:ln>
            </p:spPr>
            <p:txBody>
              <a:bodyPr/>
              <a:lstStyle/>
              <a:p>
                <a:endParaRPr lang="ru-RU"/>
              </a:p>
            </p:txBody>
          </p:sp>
          <p:sp>
            <p:nvSpPr>
              <p:cNvPr id="163030" name="Freeform 859"/>
              <p:cNvSpPr>
                <a:spLocks/>
              </p:cNvSpPr>
              <p:nvPr/>
            </p:nvSpPr>
            <p:spPr bwMode="auto">
              <a:xfrm>
                <a:off x="3107" y="2809"/>
                <a:ext cx="43" cy="17"/>
              </a:xfrm>
              <a:custGeom>
                <a:avLst/>
                <a:gdLst>
                  <a:gd name="T0" fmla="*/ 0 w 43"/>
                  <a:gd name="T1" fmla="*/ 13 h 17"/>
                  <a:gd name="T2" fmla="*/ 3 w 43"/>
                  <a:gd name="T3" fmla="*/ 17 h 17"/>
                  <a:gd name="T4" fmla="*/ 43 w 43"/>
                  <a:gd name="T5" fmla="*/ 5 h 17"/>
                  <a:gd name="T6" fmla="*/ 40 w 43"/>
                  <a:gd name="T7" fmla="*/ 0 h 17"/>
                  <a:gd name="T8" fmla="*/ 0 w 43"/>
                  <a:gd name="T9" fmla="*/ 13 h 17"/>
                  <a:gd name="T10" fmla="*/ 0 60000 65536"/>
                  <a:gd name="T11" fmla="*/ 0 60000 65536"/>
                  <a:gd name="T12" fmla="*/ 0 60000 65536"/>
                  <a:gd name="T13" fmla="*/ 0 60000 65536"/>
                  <a:gd name="T14" fmla="*/ 0 60000 65536"/>
                  <a:gd name="T15" fmla="*/ 0 w 43"/>
                  <a:gd name="T16" fmla="*/ 0 h 17"/>
                  <a:gd name="T17" fmla="*/ 43 w 43"/>
                  <a:gd name="T18" fmla="*/ 17 h 17"/>
                </a:gdLst>
                <a:ahLst/>
                <a:cxnLst>
                  <a:cxn ang="T10">
                    <a:pos x="T0" y="T1"/>
                  </a:cxn>
                  <a:cxn ang="T11">
                    <a:pos x="T2" y="T3"/>
                  </a:cxn>
                  <a:cxn ang="T12">
                    <a:pos x="T4" y="T5"/>
                  </a:cxn>
                  <a:cxn ang="T13">
                    <a:pos x="T6" y="T7"/>
                  </a:cxn>
                  <a:cxn ang="T14">
                    <a:pos x="T8" y="T9"/>
                  </a:cxn>
                </a:cxnLst>
                <a:rect l="T15" t="T16" r="T17" b="T18"/>
                <a:pathLst>
                  <a:path w="43" h="17">
                    <a:moveTo>
                      <a:pt x="0" y="13"/>
                    </a:moveTo>
                    <a:lnTo>
                      <a:pt x="3" y="17"/>
                    </a:lnTo>
                    <a:lnTo>
                      <a:pt x="43" y="5"/>
                    </a:lnTo>
                    <a:lnTo>
                      <a:pt x="40" y="0"/>
                    </a:lnTo>
                    <a:lnTo>
                      <a:pt x="0" y="13"/>
                    </a:lnTo>
                    <a:close/>
                  </a:path>
                </a:pathLst>
              </a:custGeom>
              <a:solidFill>
                <a:srgbClr val="C195DB"/>
              </a:solidFill>
              <a:ln w="9525">
                <a:noFill/>
                <a:round/>
                <a:headEnd/>
                <a:tailEnd/>
              </a:ln>
            </p:spPr>
            <p:txBody>
              <a:bodyPr/>
              <a:lstStyle/>
              <a:p>
                <a:endParaRPr lang="ru-RU"/>
              </a:p>
            </p:txBody>
          </p:sp>
          <p:sp>
            <p:nvSpPr>
              <p:cNvPr id="163031" name="Freeform 860"/>
              <p:cNvSpPr>
                <a:spLocks/>
              </p:cNvSpPr>
              <p:nvPr/>
            </p:nvSpPr>
            <p:spPr bwMode="auto">
              <a:xfrm>
                <a:off x="3146" y="2809"/>
                <a:ext cx="98" cy="113"/>
              </a:xfrm>
              <a:custGeom>
                <a:avLst/>
                <a:gdLst>
                  <a:gd name="T0" fmla="*/ 5 w 98"/>
                  <a:gd name="T1" fmla="*/ 0 h 113"/>
                  <a:gd name="T2" fmla="*/ 0 w 98"/>
                  <a:gd name="T3" fmla="*/ 5 h 113"/>
                  <a:gd name="T4" fmla="*/ 94 w 98"/>
                  <a:gd name="T5" fmla="*/ 113 h 113"/>
                  <a:gd name="T6" fmla="*/ 98 w 98"/>
                  <a:gd name="T7" fmla="*/ 108 h 113"/>
                  <a:gd name="T8" fmla="*/ 5 w 98"/>
                  <a:gd name="T9" fmla="*/ 0 h 113"/>
                  <a:gd name="T10" fmla="*/ 0 60000 65536"/>
                  <a:gd name="T11" fmla="*/ 0 60000 65536"/>
                  <a:gd name="T12" fmla="*/ 0 60000 65536"/>
                  <a:gd name="T13" fmla="*/ 0 60000 65536"/>
                  <a:gd name="T14" fmla="*/ 0 60000 65536"/>
                  <a:gd name="T15" fmla="*/ 0 w 98"/>
                  <a:gd name="T16" fmla="*/ 0 h 113"/>
                  <a:gd name="T17" fmla="*/ 98 w 98"/>
                  <a:gd name="T18" fmla="*/ 113 h 113"/>
                </a:gdLst>
                <a:ahLst/>
                <a:cxnLst>
                  <a:cxn ang="T10">
                    <a:pos x="T0" y="T1"/>
                  </a:cxn>
                  <a:cxn ang="T11">
                    <a:pos x="T2" y="T3"/>
                  </a:cxn>
                  <a:cxn ang="T12">
                    <a:pos x="T4" y="T5"/>
                  </a:cxn>
                  <a:cxn ang="T13">
                    <a:pos x="T6" y="T7"/>
                  </a:cxn>
                  <a:cxn ang="T14">
                    <a:pos x="T8" y="T9"/>
                  </a:cxn>
                </a:cxnLst>
                <a:rect l="T15" t="T16" r="T17" b="T18"/>
                <a:pathLst>
                  <a:path w="98" h="113">
                    <a:moveTo>
                      <a:pt x="5" y="0"/>
                    </a:moveTo>
                    <a:lnTo>
                      <a:pt x="0" y="5"/>
                    </a:lnTo>
                    <a:lnTo>
                      <a:pt x="94" y="113"/>
                    </a:lnTo>
                    <a:lnTo>
                      <a:pt x="98" y="108"/>
                    </a:lnTo>
                    <a:lnTo>
                      <a:pt x="5" y="0"/>
                    </a:lnTo>
                    <a:close/>
                  </a:path>
                </a:pathLst>
              </a:custGeom>
              <a:solidFill>
                <a:srgbClr val="C195DB"/>
              </a:solidFill>
              <a:ln w="9525">
                <a:noFill/>
                <a:round/>
                <a:headEnd/>
                <a:tailEnd/>
              </a:ln>
            </p:spPr>
            <p:txBody>
              <a:bodyPr/>
              <a:lstStyle/>
              <a:p>
                <a:endParaRPr lang="ru-RU"/>
              </a:p>
            </p:txBody>
          </p:sp>
          <p:sp>
            <p:nvSpPr>
              <p:cNvPr id="163032" name="Freeform 861"/>
              <p:cNvSpPr>
                <a:spLocks/>
              </p:cNvSpPr>
              <p:nvPr/>
            </p:nvSpPr>
            <p:spPr bwMode="auto">
              <a:xfrm>
                <a:off x="3146" y="2807"/>
                <a:ext cx="5" cy="7"/>
              </a:xfrm>
              <a:custGeom>
                <a:avLst/>
                <a:gdLst>
                  <a:gd name="T0" fmla="*/ 1 w 5"/>
                  <a:gd name="T1" fmla="*/ 2 h 7"/>
                  <a:gd name="T2" fmla="*/ 5 w 5"/>
                  <a:gd name="T3" fmla="*/ 0 h 7"/>
                  <a:gd name="T4" fmla="*/ 5 w 5"/>
                  <a:gd name="T5" fmla="*/ 2 h 7"/>
                  <a:gd name="T6" fmla="*/ 0 w 5"/>
                  <a:gd name="T7" fmla="*/ 7 h 7"/>
                  <a:gd name="T8" fmla="*/ 5 w 5"/>
                  <a:gd name="T9" fmla="*/ 7 h 7"/>
                  <a:gd name="T10" fmla="*/ 1 w 5"/>
                  <a:gd name="T11" fmla="*/ 2 h 7"/>
                  <a:gd name="T12" fmla="*/ 0 60000 65536"/>
                  <a:gd name="T13" fmla="*/ 0 60000 65536"/>
                  <a:gd name="T14" fmla="*/ 0 60000 65536"/>
                  <a:gd name="T15" fmla="*/ 0 60000 65536"/>
                  <a:gd name="T16" fmla="*/ 0 60000 65536"/>
                  <a:gd name="T17" fmla="*/ 0 60000 65536"/>
                  <a:gd name="T18" fmla="*/ 0 w 5"/>
                  <a:gd name="T19" fmla="*/ 0 h 7"/>
                  <a:gd name="T20" fmla="*/ 5 w 5"/>
                  <a:gd name="T21" fmla="*/ 7 h 7"/>
                </a:gdLst>
                <a:ahLst/>
                <a:cxnLst>
                  <a:cxn ang="T12">
                    <a:pos x="T0" y="T1"/>
                  </a:cxn>
                  <a:cxn ang="T13">
                    <a:pos x="T2" y="T3"/>
                  </a:cxn>
                  <a:cxn ang="T14">
                    <a:pos x="T4" y="T5"/>
                  </a:cxn>
                  <a:cxn ang="T15">
                    <a:pos x="T6" y="T7"/>
                  </a:cxn>
                  <a:cxn ang="T16">
                    <a:pos x="T8" y="T9"/>
                  </a:cxn>
                  <a:cxn ang="T17">
                    <a:pos x="T10" y="T11"/>
                  </a:cxn>
                </a:cxnLst>
                <a:rect l="T18" t="T19" r="T20" b="T21"/>
                <a:pathLst>
                  <a:path w="5" h="7">
                    <a:moveTo>
                      <a:pt x="1" y="2"/>
                    </a:moveTo>
                    <a:lnTo>
                      <a:pt x="5" y="0"/>
                    </a:lnTo>
                    <a:lnTo>
                      <a:pt x="5" y="2"/>
                    </a:lnTo>
                    <a:lnTo>
                      <a:pt x="0" y="7"/>
                    </a:lnTo>
                    <a:lnTo>
                      <a:pt x="5" y="7"/>
                    </a:lnTo>
                    <a:lnTo>
                      <a:pt x="1" y="2"/>
                    </a:lnTo>
                    <a:close/>
                  </a:path>
                </a:pathLst>
              </a:custGeom>
              <a:solidFill>
                <a:srgbClr val="C195DB"/>
              </a:solidFill>
              <a:ln w="9525">
                <a:noFill/>
                <a:round/>
                <a:headEnd/>
                <a:tailEnd/>
              </a:ln>
            </p:spPr>
            <p:txBody>
              <a:bodyPr/>
              <a:lstStyle/>
              <a:p>
                <a:endParaRPr lang="ru-RU"/>
              </a:p>
            </p:txBody>
          </p:sp>
          <p:sp>
            <p:nvSpPr>
              <p:cNvPr id="163033" name="Freeform 862"/>
              <p:cNvSpPr>
                <a:spLocks/>
              </p:cNvSpPr>
              <p:nvPr/>
            </p:nvSpPr>
            <p:spPr bwMode="auto">
              <a:xfrm>
                <a:off x="3108" y="2919"/>
                <a:ext cx="133" cy="54"/>
              </a:xfrm>
              <a:custGeom>
                <a:avLst/>
                <a:gdLst>
                  <a:gd name="T0" fmla="*/ 133 w 133"/>
                  <a:gd name="T1" fmla="*/ 7 h 54"/>
                  <a:gd name="T2" fmla="*/ 132 w 133"/>
                  <a:gd name="T3" fmla="*/ 0 h 54"/>
                  <a:gd name="T4" fmla="*/ 0 w 133"/>
                  <a:gd name="T5" fmla="*/ 47 h 54"/>
                  <a:gd name="T6" fmla="*/ 2 w 133"/>
                  <a:gd name="T7" fmla="*/ 54 h 54"/>
                  <a:gd name="T8" fmla="*/ 133 w 133"/>
                  <a:gd name="T9" fmla="*/ 7 h 54"/>
                  <a:gd name="T10" fmla="*/ 0 60000 65536"/>
                  <a:gd name="T11" fmla="*/ 0 60000 65536"/>
                  <a:gd name="T12" fmla="*/ 0 60000 65536"/>
                  <a:gd name="T13" fmla="*/ 0 60000 65536"/>
                  <a:gd name="T14" fmla="*/ 0 60000 65536"/>
                  <a:gd name="T15" fmla="*/ 0 w 133"/>
                  <a:gd name="T16" fmla="*/ 0 h 54"/>
                  <a:gd name="T17" fmla="*/ 133 w 133"/>
                  <a:gd name="T18" fmla="*/ 54 h 54"/>
                </a:gdLst>
                <a:ahLst/>
                <a:cxnLst>
                  <a:cxn ang="T10">
                    <a:pos x="T0" y="T1"/>
                  </a:cxn>
                  <a:cxn ang="T11">
                    <a:pos x="T2" y="T3"/>
                  </a:cxn>
                  <a:cxn ang="T12">
                    <a:pos x="T4" y="T5"/>
                  </a:cxn>
                  <a:cxn ang="T13">
                    <a:pos x="T6" y="T7"/>
                  </a:cxn>
                  <a:cxn ang="T14">
                    <a:pos x="T8" y="T9"/>
                  </a:cxn>
                </a:cxnLst>
                <a:rect l="T15" t="T16" r="T17" b="T18"/>
                <a:pathLst>
                  <a:path w="133" h="54">
                    <a:moveTo>
                      <a:pt x="133" y="7"/>
                    </a:moveTo>
                    <a:lnTo>
                      <a:pt x="132" y="0"/>
                    </a:lnTo>
                    <a:lnTo>
                      <a:pt x="0" y="47"/>
                    </a:lnTo>
                    <a:lnTo>
                      <a:pt x="2" y="54"/>
                    </a:lnTo>
                    <a:lnTo>
                      <a:pt x="133" y="7"/>
                    </a:lnTo>
                    <a:close/>
                  </a:path>
                </a:pathLst>
              </a:custGeom>
              <a:solidFill>
                <a:srgbClr val="C195DB"/>
              </a:solidFill>
              <a:ln w="9525">
                <a:noFill/>
                <a:round/>
                <a:headEnd/>
                <a:tailEnd/>
              </a:ln>
            </p:spPr>
            <p:txBody>
              <a:bodyPr/>
              <a:lstStyle/>
              <a:p>
                <a:endParaRPr lang="ru-RU"/>
              </a:p>
            </p:txBody>
          </p:sp>
          <p:sp>
            <p:nvSpPr>
              <p:cNvPr id="163034" name="Freeform 863"/>
              <p:cNvSpPr>
                <a:spLocks/>
              </p:cNvSpPr>
              <p:nvPr/>
            </p:nvSpPr>
            <p:spPr bwMode="auto">
              <a:xfrm>
                <a:off x="3238" y="2919"/>
                <a:ext cx="9" cy="5"/>
              </a:xfrm>
              <a:custGeom>
                <a:avLst/>
                <a:gdLst>
                  <a:gd name="T0" fmla="*/ 5 w 9"/>
                  <a:gd name="T1" fmla="*/ 0 h 5"/>
                  <a:gd name="T2" fmla="*/ 9 w 9"/>
                  <a:gd name="T3" fmla="*/ 4 h 5"/>
                  <a:gd name="T4" fmla="*/ 3 w 9"/>
                  <a:gd name="T5" fmla="*/ 5 h 5"/>
                  <a:gd name="T6" fmla="*/ 2 w 9"/>
                  <a:gd name="T7" fmla="*/ 0 h 5"/>
                  <a:gd name="T8" fmla="*/ 0 w 9"/>
                  <a:gd name="T9" fmla="*/ 4 h 5"/>
                  <a:gd name="T10" fmla="*/ 5 w 9"/>
                  <a:gd name="T11" fmla="*/ 0 h 5"/>
                  <a:gd name="T12" fmla="*/ 0 60000 65536"/>
                  <a:gd name="T13" fmla="*/ 0 60000 65536"/>
                  <a:gd name="T14" fmla="*/ 0 60000 65536"/>
                  <a:gd name="T15" fmla="*/ 0 60000 65536"/>
                  <a:gd name="T16" fmla="*/ 0 60000 65536"/>
                  <a:gd name="T17" fmla="*/ 0 60000 65536"/>
                  <a:gd name="T18" fmla="*/ 0 w 9"/>
                  <a:gd name="T19" fmla="*/ 0 h 5"/>
                  <a:gd name="T20" fmla="*/ 9 w 9"/>
                  <a:gd name="T21" fmla="*/ 5 h 5"/>
                </a:gdLst>
                <a:ahLst/>
                <a:cxnLst>
                  <a:cxn ang="T12">
                    <a:pos x="T0" y="T1"/>
                  </a:cxn>
                  <a:cxn ang="T13">
                    <a:pos x="T2" y="T3"/>
                  </a:cxn>
                  <a:cxn ang="T14">
                    <a:pos x="T4" y="T5"/>
                  </a:cxn>
                  <a:cxn ang="T15">
                    <a:pos x="T6" y="T7"/>
                  </a:cxn>
                  <a:cxn ang="T16">
                    <a:pos x="T8" y="T9"/>
                  </a:cxn>
                  <a:cxn ang="T17">
                    <a:pos x="T10" y="T11"/>
                  </a:cxn>
                </a:cxnLst>
                <a:rect l="T18" t="T19" r="T20" b="T21"/>
                <a:pathLst>
                  <a:path w="9" h="5">
                    <a:moveTo>
                      <a:pt x="5" y="0"/>
                    </a:moveTo>
                    <a:lnTo>
                      <a:pt x="9" y="4"/>
                    </a:lnTo>
                    <a:lnTo>
                      <a:pt x="3" y="5"/>
                    </a:lnTo>
                    <a:lnTo>
                      <a:pt x="2" y="0"/>
                    </a:lnTo>
                    <a:lnTo>
                      <a:pt x="0" y="4"/>
                    </a:lnTo>
                    <a:lnTo>
                      <a:pt x="5" y="0"/>
                    </a:lnTo>
                    <a:close/>
                  </a:path>
                </a:pathLst>
              </a:custGeom>
              <a:solidFill>
                <a:srgbClr val="C195DB"/>
              </a:solidFill>
              <a:ln w="9525">
                <a:noFill/>
                <a:round/>
                <a:headEnd/>
                <a:tailEnd/>
              </a:ln>
            </p:spPr>
            <p:txBody>
              <a:bodyPr/>
              <a:lstStyle/>
              <a:p>
                <a:endParaRPr lang="ru-RU"/>
              </a:p>
            </p:txBody>
          </p:sp>
          <p:sp>
            <p:nvSpPr>
              <p:cNvPr id="163035" name="Freeform 864"/>
              <p:cNvSpPr>
                <a:spLocks/>
              </p:cNvSpPr>
              <p:nvPr/>
            </p:nvSpPr>
            <p:spPr bwMode="auto">
              <a:xfrm>
                <a:off x="3107" y="2824"/>
                <a:ext cx="6" cy="146"/>
              </a:xfrm>
              <a:custGeom>
                <a:avLst/>
                <a:gdLst>
                  <a:gd name="T0" fmla="*/ 2 w 6"/>
                  <a:gd name="T1" fmla="*/ 146 h 146"/>
                  <a:gd name="T2" fmla="*/ 6 w 6"/>
                  <a:gd name="T3" fmla="*/ 146 h 146"/>
                  <a:gd name="T4" fmla="*/ 5 w 6"/>
                  <a:gd name="T5" fmla="*/ 0 h 146"/>
                  <a:gd name="T6" fmla="*/ 0 w 6"/>
                  <a:gd name="T7" fmla="*/ 0 h 146"/>
                  <a:gd name="T8" fmla="*/ 2 w 6"/>
                  <a:gd name="T9" fmla="*/ 146 h 146"/>
                  <a:gd name="T10" fmla="*/ 0 60000 65536"/>
                  <a:gd name="T11" fmla="*/ 0 60000 65536"/>
                  <a:gd name="T12" fmla="*/ 0 60000 65536"/>
                  <a:gd name="T13" fmla="*/ 0 60000 65536"/>
                  <a:gd name="T14" fmla="*/ 0 60000 65536"/>
                  <a:gd name="T15" fmla="*/ 0 w 6"/>
                  <a:gd name="T16" fmla="*/ 0 h 146"/>
                  <a:gd name="T17" fmla="*/ 6 w 6"/>
                  <a:gd name="T18" fmla="*/ 146 h 146"/>
                </a:gdLst>
                <a:ahLst/>
                <a:cxnLst>
                  <a:cxn ang="T10">
                    <a:pos x="T0" y="T1"/>
                  </a:cxn>
                  <a:cxn ang="T11">
                    <a:pos x="T2" y="T3"/>
                  </a:cxn>
                  <a:cxn ang="T12">
                    <a:pos x="T4" y="T5"/>
                  </a:cxn>
                  <a:cxn ang="T13">
                    <a:pos x="T6" y="T7"/>
                  </a:cxn>
                  <a:cxn ang="T14">
                    <a:pos x="T8" y="T9"/>
                  </a:cxn>
                </a:cxnLst>
                <a:rect l="T15" t="T16" r="T17" b="T18"/>
                <a:pathLst>
                  <a:path w="6" h="146">
                    <a:moveTo>
                      <a:pt x="2" y="146"/>
                    </a:moveTo>
                    <a:lnTo>
                      <a:pt x="6" y="146"/>
                    </a:lnTo>
                    <a:lnTo>
                      <a:pt x="5" y="0"/>
                    </a:lnTo>
                    <a:lnTo>
                      <a:pt x="0" y="0"/>
                    </a:lnTo>
                    <a:lnTo>
                      <a:pt x="2" y="146"/>
                    </a:lnTo>
                    <a:close/>
                  </a:path>
                </a:pathLst>
              </a:custGeom>
              <a:solidFill>
                <a:srgbClr val="C195DB"/>
              </a:solidFill>
              <a:ln w="9525">
                <a:noFill/>
                <a:round/>
                <a:headEnd/>
                <a:tailEnd/>
              </a:ln>
            </p:spPr>
            <p:txBody>
              <a:bodyPr/>
              <a:lstStyle/>
              <a:p>
                <a:endParaRPr lang="ru-RU"/>
              </a:p>
            </p:txBody>
          </p:sp>
          <p:sp>
            <p:nvSpPr>
              <p:cNvPr id="163036" name="Freeform 865"/>
              <p:cNvSpPr>
                <a:spLocks/>
              </p:cNvSpPr>
              <p:nvPr/>
            </p:nvSpPr>
            <p:spPr bwMode="auto">
              <a:xfrm>
                <a:off x="3107" y="2966"/>
                <a:ext cx="4" cy="9"/>
              </a:xfrm>
              <a:custGeom>
                <a:avLst/>
                <a:gdLst>
                  <a:gd name="T0" fmla="*/ 3 w 4"/>
                  <a:gd name="T1" fmla="*/ 7 h 9"/>
                  <a:gd name="T2" fmla="*/ 0 w 4"/>
                  <a:gd name="T3" fmla="*/ 9 h 9"/>
                  <a:gd name="T4" fmla="*/ 0 w 4"/>
                  <a:gd name="T5" fmla="*/ 4 h 9"/>
                  <a:gd name="T6" fmla="*/ 4 w 4"/>
                  <a:gd name="T7" fmla="*/ 4 h 9"/>
                  <a:gd name="T8" fmla="*/ 1 w 4"/>
                  <a:gd name="T9" fmla="*/ 0 h 9"/>
                  <a:gd name="T10" fmla="*/ 3 w 4"/>
                  <a:gd name="T11" fmla="*/ 7 h 9"/>
                  <a:gd name="T12" fmla="*/ 0 60000 65536"/>
                  <a:gd name="T13" fmla="*/ 0 60000 65536"/>
                  <a:gd name="T14" fmla="*/ 0 60000 65536"/>
                  <a:gd name="T15" fmla="*/ 0 60000 65536"/>
                  <a:gd name="T16" fmla="*/ 0 60000 65536"/>
                  <a:gd name="T17" fmla="*/ 0 60000 65536"/>
                  <a:gd name="T18" fmla="*/ 0 w 4"/>
                  <a:gd name="T19" fmla="*/ 0 h 9"/>
                  <a:gd name="T20" fmla="*/ 4 w 4"/>
                  <a:gd name="T21" fmla="*/ 9 h 9"/>
                </a:gdLst>
                <a:ahLst/>
                <a:cxnLst>
                  <a:cxn ang="T12">
                    <a:pos x="T0" y="T1"/>
                  </a:cxn>
                  <a:cxn ang="T13">
                    <a:pos x="T2" y="T3"/>
                  </a:cxn>
                  <a:cxn ang="T14">
                    <a:pos x="T4" y="T5"/>
                  </a:cxn>
                  <a:cxn ang="T15">
                    <a:pos x="T6" y="T7"/>
                  </a:cxn>
                  <a:cxn ang="T16">
                    <a:pos x="T8" y="T9"/>
                  </a:cxn>
                  <a:cxn ang="T17">
                    <a:pos x="T10" y="T11"/>
                  </a:cxn>
                </a:cxnLst>
                <a:rect l="T18" t="T19" r="T20" b="T21"/>
                <a:pathLst>
                  <a:path w="4" h="9">
                    <a:moveTo>
                      <a:pt x="3" y="7"/>
                    </a:moveTo>
                    <a:lnTo>
                      <a:pt x="0" y="9"/>
                    </a:lnTo>
                    <a:lnTo>
                      <a:pt x="0" y="4"/>
                    </a:lnTo>
                    <a:lnTo>
                      <a:pt x="4" y="4"/>
                    </a:lnTo>
                    <a:lnTo>
                      <a:pt x="1" y="0"/>
                    </a:lnTo>
                    <a:lnTo>
                      <a:pt x="3" y="7"/>
                    </a:lnTo>
                    <a:close/>
                  </a:path>
                </a:pathLst>
              </a:custGeom>
              <a:solidFill>
                <a:srgbClr val="C195DB"/>
              </a:solidFill>
              <a:ln w="9525">
                <a:noFill/>
                <a:round/>
                <a:headEnd/>
                <a:tailEnd/>
              </a:ln>
            </p:spPr>
            <p:txBody>
              <a:bodyPr/>
              <a:lstStyle/>
              <a:p>
                <a:endParaRPr lang="ru-RU"/>
              </a:p>
            </p:txBody>
          </p:sp>
          <p:sp>
            <p:nvSpPr>
              <p:cNvPr id="163037" name="Freeform 866"/>
              <p:cNvSpPr>
                <a:spLocks/>
              </p:cNvSpPr>
              <p:nvPr/>
            </p:nvSpPr>
            <p:spPr bwMode="auto">
              <a:xfrm>
                <a:off x="3105" y="2821"/>
                <a:ext cx="5" cy="5"/>
              </a:xfrm>
              <a:custGeom>
                <a:avLst/>
                <a:gdLst>
                  <a:gd name="T0" fmla="*/ 0 w 5"/>
                  <a:gd name="T1" fmla="*/ 4 h 5"/>
                  <a:gd name="T2" fmla="*/ 0 w 5"/>
                  <a:gd name="T3" fmla="*/ 0 h 5"/>
                  <a:gd name="T4" fmla="*/ 2 w 5"/>
                  <a:gd name="T5" fmla="*/ 0 h 5"/>
                  <a:gd name="T6" fmla="*/ 5 w 5"/>
                  <a:gd name="T7" fmla="*/ 5 h 5"/>
                  <a:gd name="T8" fmla="*/ 5 w 5"/>
                  <a:gd name="T9" fmla="*/ 4 h 5"/>
                  <a:gd name="T10" fmla="*/ 0 w 5"/>
                  <a:gd name="T11" fmla="*/ 4 h 5"/>
                  <a:gd name="T12" fmla="*/ 0 60000 65536"/>
                  <a:gd name="T13" fmla="*/ 0 60000 65536"/>
                  <a:gd name="T14" fmla="*/ 0 60000 65536"/>
                  <a:gd name="T15" fmla="*/ 0 60000 65536"/>
                  <a:gd name="T16" fmla="*/ 0 60000 65536"/>
                  <a:gd name="T17" fmla="*/ 0 60000 65536"/>
                  <a:gd name="T18" fmla="*/ 0 w 5"/>
                  <a:gd name="T19" fmla="*/ 0 h 5"/>
                  <a:gd name="T20" fmla="*/ 5 w 5"/>
                  <a:gd name="T21" fmla="*/ 5 h 5"/>
                </a:gdLst>
                <a:ahLst/>
                <a:cxnLst>
                  <a:cxn ang="T12">
                    <a:pos x="T0" y="T1"/>
                  </a:cxn>
                  <a:cxn ang="T13">
                    <a:pos x="T2" y="T3"/>
                  </a:cxn>
                  <a:cxn ang="T14">
                    <a:pos x="T4" y="T5"/>
                  </a:cxn>
                  <a:cxn ang="T15">
                    <a:pos x="T6" y="T7"/>
                  </a:cxn>
                  <a:cxn ang="T16">
                    <a:pos x="T8" y="T9"/>
                  </a:cxn>
                  <a:cxn ang="T17">
                    <a:pos x="T10" y="T11"/>
                  </a:cxn>
                </a:cxnLst>
                <a:rect l="T18" t="T19" r="T20" b="T21"/>
                <a:pathLst>
                  <a:path w="5" h="5">
                    <a:moveTo>
                      <a:pt x="0" y="4"/>
                    </a:moveTo>
                    <a:lnTo>
                      <a:pt x="0" y="0"/>
                    </a:lnTo>
                    <a:lnTo>
                      <a:pt x="2" y="0"/>
                    </a:lnTo>
                    <a:lnTo>
                      <a:pt x="5" y="5"/>
                    </a:lnTo>
                    <a:lnTo>
                      <a:pt x="5" y="4"/>
                    </a:lnTo>
                    <a:lnTo>
                      <a:pt x="0" y="4"/>
                    </a:lnTo>
                    <a:close/>
                  </a:path>
                </a:pathLst>
              </a:custGeom>
              <a:solidFill>
                <a:srgbClr val="C195DB"/>
              </a:solidFill>
              <a:ln w="9525">
                <a:noFill/>
                <a:round/>
                <a:headEnd/>
                <a:tailEnd/>
              </a:ln>
            </p:spPr>
            <p:txBody>
              <a:bodyPr/>
              <a:lstStyle/>
              <a:p>
                <a:endParaRPr lang="ru-RU"/>
              </a:p>
            </p:txBody>
          </p:sp>
          <p:sp>
            <p:nvSpPr>
              <p:cNvPr id="163038" name="Freeform 867"/>
              <p:cNvSpPr>
                <a:spLocks/>
              </p:cNvSpPr>
              <p:nvPr/>
            </p:nvSpPr>
            <p:spPr bwMode="auto">
              <a:xfrm>
                <a:off x="3114" y="2922"/>
                <a:ext cx="49" cy="46"/>
              </a:xfrm>
              <a:custGeom>
                <a:avLst/>
                <a:gdLst>
                  <a:gd name="T0" fmla="*/ 0 w 49"/>
                  <a:gd name="T1" fmla="*/ 41 h 46"/>
                  <a:gd name="T2" fmla="*/ 7 w 49"/>
                  <a:gd name="T3" fmla="*/ 46 h 46"/>
                  <a:gd name="T4" fmla="*/ 49 w 49"/>
                  <a:gd name="T5" fmla="*/ 5 h 46"/>
                  <a:gd name="T6" fmla="*/ 44 w 49"/>
                  <a:gd name="T7" fmla="*/ 0 h 46"/>
                  <a:gd name="T8" fmla="*/ 0 w 49"/>
                  <a:gd name="T9" fmla="*/ 41 h 46"/>
                  <a:gd name="T10" fmla="*/ 0 60000 65536"/>
                  <a:gd name="T11" fmla="*/ 0 60000 65536"/>
                  <a:gd name="T12" fmla="*/ 0 60000 65536"/>
                  <a:gd name="T13" fmla="*/ 0 60000 65536"/>
                  <a:gd name="T14" fmla="*/ 0 60000 65536"/>
                  <a:gd name="T15" fmla="*/ 0 w 49"/>
                  <a:gd name="T16" fmla="*/ 0 h 46"/>
                  <a:gd name="T17" fmla="*/ 49 w 49"/>
                  <a:gd name="T18" fmla="*/ 46 h 46"/>
                </a:gdLst>
                <a:ahLst/>
                <a:cxnLst>
                  <a:cxn ang="T10">
                    <a:pos x="T0" y="T1"/>
                  </a:cxn>
                  <a:cxn ang="T11">
                    <a:pos x="T2" y="T3"/>
                  </a:cxn>
                  <a:cxn ang="T12">
                    <a:pos x="T4" y="T5"/>
                  </a:cxn>
                  <a:cxn ang="T13">
                    <a:pos x="T6" y="T7"/>
                  </a:cxn>
                  <a:cxn ang="T14">
                    <a:pos x="T8" y="T9"/>
                  </a:cxn>
                </a:cxnLst>
                <a:rect l="T15" t="T16" r="T17" b="T18"/>
                <a:pathLst>
                  <a:path w="49" h="46">
                    <a:moveTo>
                      <a:pt x="0" y="41"/>
                    </a:moveTo>
                    <a:lnTo>
                      <a:pt x="7" y="46"/>
                    </a:lnTo>
                    <a:lnTo>
                      <a:pt x="49" y="5"/>
                    </a:lnTo>
                    <a:lnTo>
                      <a:pt x="44" y="0"/>
                    </a:lnTo>
                    <a:lnTo>
                      <a:pt x="0" y="41"/>
                    </a:lnTo>
                    <a:close/>
                  </a:path>
                </a:pathLst>
              </a:custGeom>
              <a:solidFill>
                <a:srgbClr val="C195DB"/>
              </a:solidFill>
              <a:ln w="9525">
                <a:noFill/>
                <a:round/>
                <a:headEnd/>
                <a:tailEnd/>
              </a:ln>
            </p:spPr>
            <p:txBody>
              <a:bodyPr/>
              <a:lstStyle/>
              <a:p>
                <a:endParaRPr lang="ru-RU"/>
              </a:p>
            </p:txBody>
          </p:sp>
          <p:sp>
            <p:nvSpPr>
              <p:cNvPr id="163039" name="Freeform 868"/>
              <p:cNvSpPr>
                <a:spLocks/>
              </p:cNvSpPr>
              <p:nvPr/>
            </p:nvSpPr>
            <p:spPr bwMode="auto">
              <a:xfrm>
                <a:off x="3160" y="2919"/>
                <a:ext cx="76" cy="10"/>
              </a:xfrm>
              <a:custGeom>
                <a:avLst/>
                <a:gdLst>
                  <a:gd name="T0" fmla="*/ 0 w 76"/>
                  <a:gd name="T1" fmla="*/ 5 h 10"/>
                  <a:gd name="T2" fmla="*/ 1 w 76"/>
                  <a:gd name="T3" fmla="*/ 10 h 10"/>
                  <a:gd name="T4" fmla="*/ 76 w 76"/>
                  <a:gd name="T5" fmla="*/ 6 h 10"/>
                  <a:gd name="T6" fmla="*/ 76 w 76"/>
                  <a:gd name="T7" fmla="*/ 0 h 10"/>
                  <a:gd name="T8" fmla="*/ 0 w 76"/>
                  <a:gd name="T9" fmla="*/ 5 h 10"/>
                  <a:gd name="T10" fmla="*/ 0 60000 65536"/>
                  <a:gd name="T11" fmla="*/ 0 60000 65536"/>
                  <a:gd name="T12" fmla="*/ 0 60000 65536"/>
                  <a:gd name="T13" fmla="*/ 0 60000 65536"/>
                  <a:gd name="T14" fmla="*/ 0 60000 65536"/>
                  <a:gd name="T15" fmla="*/ 0 w 76"/>
                  <a:gd name="T16" fmla="*/ 0 h 10"/>
                  <a:gd name="T17" fmla="*/ 76 w 76"/>
                  <a:gd name="T18" fmla="*/ 10 h 10"/>
                </a:gdLst>
                <a:ahLst/>
                <a:cxnLst>
                  <a:cxn ang="T10">
                    <a:pos x="T0" y="T1"/>
                  </a:cxn>
                  <a:cxn ang="T11">
                    <a:pos x="T2" y="T3"/>
                  </a:cxn>
                  <a:cxn ang="T12">
                    <a:pos x="T4" y="T5"/>
                  </a:cxn>
                  <a:cxn ang="T13">
                    <a:pos x="T6" y="T7"/>
                  </a:cxn>
                  <a:cxn ang="T14">
                    <a:pos x="T8" y="T9"/>
                  </a:cxn>
                </a:cxnLst>
                <a:rect l="T15" t="T16" r="T17" b="T18"/>
                <a:pathLst>
                  <a:path w="76" h="10">
                    <a:moveTo>
                      <a:pt x="0" y="5"/>
                    </a:moveTo>
                    <a:lnTo>
                      <a:pt x="1" y="10"/>
                    </a:lnTo>
                    <a:lnTo>
                      <a:pt x="76" y="6"/>
                    </a:lnTo>
                    <a:lnTo>
                      <a:pt x="76" y="0"/>
                    </a:lnTo>
                    <a:lnTo>
                      <a:pt x="0" y="5"/>
                    </a:lnTo>
                    <a:close/>
                  </a:path>
                </a:pathLst>
              </a:custGeom>
              <a:solidFill>
                <a:srgbClr val="C195DB"/>
              </a:solidFill>
              <a:ln w="9525">
                <a:noFill/>
                <a:round/>
                <a:headEnd/>
                <a:tailEnd/>
              </a:ln>
            </p:spPr>
            <p:txBody>
              <a:bodyPr/>
              <a:lstStyle/>
              <a:p>
                <a:endParaRPr lang="ru-RU"/>
              </a:p>
            </p:txBody>
          </p:sp>
          <p:sp>
            <p:nvSpPr>
              <p:cNvPr id="163040" name="Freeform 869"/>
              <p:cNvSpPr>
                <a:spLocks/>
              </p:cNvSpPr>
              <p:nvPr/>
            </p:nvSpPr>
            <p:spPr bwMode="auto">
              <a:xfrm>
                <a:off x="3156" y="2922"/>
                <a:ext cx="7" cy="7"/>
              </a:xfrm>
              <a:custGeom>
                <a:avLst/>
                <a:gdLst>
                  <a:gd name="T0" fmla="*/ 0 w 7"/>
                  <a:gd name="T1" fmla="*/ 0 h 7"/>
                  <a:gd name="T2" fmla="*/ 4 w 7"/>
                  <a:gd name="T3" fmla="*/ 0 h 7"/>
                  <a:gd name="T4" fmla="*/ 4 w 7"/>
                  <a:gd name="T5" fmla="*/ 7 h 7"/>
                  <a:gd name="T6" fmla="*/ 7 w 7"/>
                  <a:gd name="T7" fmla="*/ 5 h 7"/>
                  <a:gd name="T8" fmla="*/ 0 w 7"/>
                  <a:gd name="T9" fmla="*/ 0 h 7"/>
                  <a:gd name="T10" fmla="*/ 0 60000 65536"/>
                  <a:gd name="T11" fmla="*/ 0 60000 65536"/>
                  <a:gd name="T12" fmla="*/ 0 60000 65536"/>
                  <a:gd name="T13" fmla="*/ 0 60000 65536"/>
                  <a:gd name="T14" fmla="*/ 0 60000 65536"/>
                  <a:gd name="T15" fmla="*/ 0 w 7"/>
                  <a:gd name="T16" fmla="*/ 0 h 7"/>
                  <a:gd name="T17" fmla="*/ 7 w 7"/>
                  <a:gd name="T18" fmla="*/ 7 h 7"/>
                </a:gdLst>
                <a:ahLst/>
                <a:cxnLst>
                  <a:cxn ang="T10">
                    <a:pos x="T0" y="T1"/>
                  </a:cxn>
                  <a:cxn ang="T11">
                    <a:pos x="T2" y="T3"/>
                  </a:cxn>
                  <a:cxn ang="T12">
                    <a:pos x="T4" y="T5"/>
                  </a:cxn>
                  <a:cxn ang="T13">
                    <a:pos x="T6" y="T7"/>
                  </a:cxn>
                  <a:cxn ang="T14">
                    <a:pos x="T8" y="T9"/>
                  </a:cxn>
                </a:cxnLst>
                <a:rect l="T15" t="T16" r="T17" b="T18"/>
                <a:pathLst>
                  <a:path w="7" h="7">
                    <a:moveTo>
                      <a:pt x="0" y="0"/>
                    </a:moveTo>
                    <a:lnTo>
                      <a:pt x="4" y="0"/>
                    </a:lnTo>
                    <a:lnTo>
                      <a:pt x="4" y="7"/>
                    </a:lnTo>
                    <a:lnTo>
                      <a:pt x="7" y="5"/>
                    </a:lnTo>
                    <a:lnTo>
                      <a:pt x="0" y="0"/>
                    </a:lnTo>
                    <a:close/>
                  </a:path>
                </a:pathLst>
              </a:custGeom>
              <a:solidFill>
                <a:srgbClr val="C195DB"/>
              </a:solidFill>
              <a:ln w="9525">
                <a:noFill/>
                <a:round/>
                <a:headEnd/>
                <a:tailEnd/>
              </a:ln>
            </p:spPr>
            <p:txBody>
              <a:bodyPr/>
              <a:lstStyle/>
              <a:p>
                <a:endParaRPr lang="ru-RU"/>
              </a:p>
            </p:txBody>
          </p:sp>
          <p:sp>
            <p:nvSpPr>
              <p:cNvPr id="163041" name="Freeform 870"/>
              <p:cNvSpPr>
                <a:spLocks/>
              </p:cNvSpPr>
              <p:nvPr/>
            </p:nvSpPr>
            <p:spPr bwMode="auto">
              <a:xfrm>
                <a:off x="2771" y="2850"/>
                <a:ext cx="127" cy="147"/>
              </a:xfrm>
              <a:custGeom>
                <a:avLst/>
                <a:gdLst>
                  <a:gd name="T0" fmla="*/ 44 w 127"/>
                  <a:gd name="T1" fmla="*/ 0 h 147"/>
                  <a:gd name="T2" fmla="*/ 94 w 127"/>
                  <a:gd name="T3" fmla="*/ 1 h 147"/>
                  <a:gd name="T4" fmla="*/ 127 w 127"/>
                  <a:gd name="T5" fmla="*/ 119 h 147"/>
                  <a:gd name="T6" fmla="*/ 69 w 127"/>
                  <a:gd name="T7" fmla="*/ 147 h 147"/>
                  <a:gd name="T8" fmla="*/ 0 w 127"/>
                  <a:gd name="T9" fmla="*/ 110 h 147"/>
                  <a:gd name="T10" fmla="*/ 44 w 127"/>
                  <a:gd name="T11" fmla="*/ 0 h 147"/>
                  <a:gd name="T12" fmla="*/ 0 60000 65536"/>
                  <a:gd name="T13" fmla="*/ 0 60000 65536"/>
                  <a:gd name="T14" fmla="*/ 0 60000 65536"/>
                  <a:gd name="T15" fmla="*/ 0 60000 65536"/>
                  <a:gd name="T16" fmla="*/ 0 60000 65536"/>
                  <a:gd name="T17" fmla="*/ 0 60000 65536"/>
                  <a:gd name="T18" fmla="*/ 0 w 127"/>
                  <a:gd name="T19" fmla="*/ 0 h 147"/>
                  <a:gd name="T20" fmla="*/ 127 w 127"/>
                  <a:gd name="T21" fmla="*/ 147 h 147"/>
                </a:gdLst>
                <a:ahLst/>
                <a:cxnLst>
                  <a:cxn ang="T12">
                    <a:pos x="T0" y="T1"/>
                  </a:cxn>
                  <a:cxn ang="T13">
                    <a:pos x="T2" y="T3"/>
                  </a:cxn>
                  <a:cxn ang="T14">
                    <a:pos x="T4" y="T5"/>
                  </a:cxn>
                  <a:cxn ang="T15">
                    <a:pos x="T6" y="T7"/>
                  </a:cxn>
                  <a:cxn ang="T16">
                    <a:pos x="T8" y="T9"/>
                  </a:cxn>
                  <a:cxn ang="T17">
                    <a:pos x="T10" y="T11"/>
                  </a:cxn>
                </a:cxnLst>
                <a:rect l="T18" t="T19" r="T20" b="T21"/>
                <a:pathLst>
                  <a:path w="127" h="147">
                    <a:moveTo>
                      <a:pt x="44" y="0"/>
                    </a:moveTo>
                    <a:lnTo>
                      <a:pt x="94" y="1"/>
                    </a:lnTo>
                    <a:lnTo>
                      <a:pt x="127" y="119"/>
                    </a:lnTo>
                    <a:lnTo>
                      <a:pt x="69" y="147"/>
                    </a:lnTo>
                    <a:lnTo>
                      <a:pt x="0" y="110"/>
                    </a:lnTo>
                    <a:lnTo>
                      <a:pt x="44" y="0"/>
                    </a:lnTo>
                    <a:close/>
                  </a:path>
                </a:pathLst>
              </a:custGeom>
              <a:solidFill>
                <a:srgbClr val="844CD6"/>
              </a:solidFill>
              <a:ln w="9525">
                <a:noFill/>
                <a:round/>
                <a:headEnd/>
                <a:tailEnd/>
              </a:ln>
            </p:spPr>
            <p:txBody>
              <a:bodyPr/>
              <a:lstStyle/>
              <a:p>
                <a:endParaRPr lang="ru-RU"/>
              </a:p>
            </p:txBody>
          </p:sp>
          <p:sp>
            <p:nvSpPr>
              <p:cNvPr id="163042" name="Freeform 871"/>
              <p:cNvSpPr>
                <a:spLocks/>
              </p:cNvSpPr>
              <p:nvPr/>
            </p:nvSpPr>
            <p:spPr bwMode="auto">
              <a:xfrm>
                <a:off x="2816" y="2846"/>
                <a:ext cx="49" cy="7"/>
              </a:xfrm>
              <a:custGeom>
                <a:avLst/>
                <a:gdLst>
                  <a:gd name="T0" fmla="*/ 0 w 49"/>
                  <a:gd name="T1" fmla="*/ 0 h 7"/>
                  <a:gd name="T2" fmla="*/ 0 w 49"/>
                  <a:gd name="T3" fmla="*/ 5 h 7"/>
                  <a:gd name="T4" fmla="*/ 49 w 49"/>
                  <a:gd name="T5" fmla="*/ 7 h 7"/>
                  <a:gd name="T6" fmla="*/ 49 w 49"/>
                  <a:gd name="T7" fmla="*/ 2 h 7"/>
                  <a:gd name="T8" fmla="*/ 0 w 49"/>
                  <a:gd name="T9" fmla="*/ 0 h 7"/>
                  <a:gd name="T10" fmla="*/ 0 60000 65536"/>
                  <a:gd name="T11" fmla="*/ 0 60000 65536"/>
                  <a:gd name="T12" fmla="*/ 0 60000 65536"/>
                  <a:gd name="T13" fmla="*/ 0 60000 65536"/>
                  <a:gd name="T14" fmla="*/ 0 60000 65536"/>
                  <a:gd name="T15" fmla="*/ 0 w 49"/>
                  <a:gd name="T16" fmla="*/ 0 h 7"/>
                  <a:gd name="T17" fmla="*/ 49 w 49"/>
                  <a:gd name="T18" fmla="*/ 7 h 7"/>
                </a:gdLst>
                <a:ahLst/>
                <a:cxnLst>
                  <a:cxn ang="T10">
                    <a:pos x="T0" y="T1"/>
                  </a:cxn>
                  <a:cxn ang="T11">
                    <a:pos x="T2" y="T3"/>
                  </a:cxn>
                  <a:cxn ang="T12">
                    <a:pos x="T4" y="T5"/>
                  </a:cxn>
                  <a:cxn ang="T13">
                    <a:pos x="T6" y="T7"/>
                  </a:cxn>
                  <a:cxn ang="T14">
                    <a:pos x="T8" y="T9"/>
                  </a:cxn>
                </a:cxnLst>
                <a:rect l="T15" t="T16" r="T17" b="T18"/>
                <a:pathLst>
                  <a:path w="49" h="7">
                    <a:moveTo>
                      <a:pt x="0" y="0"/>
                    </a:moveTo>
                    <a:lnTo>
                      <a:pt x="0" y="5"/>
                    </a:lnTo>
                    <a:lnTo>
                      <a:pt x="49" y="7"/>
                    </a:lnTo>
                    <a:lnTo>
                      <a:pt x="49" y="2"/>
                    </a:lnTo>
                    <a:lnTo>
                      <a:pt x="0" y="0"/>
                    </a:lnTo>
                    <a:close/>
                  </a:path>
                </a:pathLst>
              </a:custGeom>
              <a:solidFill>
                <a:srgbClr val="C195DB"/>
              </a:solidFill>
              <a:ln w="9525">
                <a:noFill/>
                <a:round/>
                <a:headEnd/>
                <a:tailEnd/>
              </a:ln>
            </p:spPr>
            <p:txBody>
              <a:bodyPr/>
              <a:lstStyle/>
              <a:p>
                <a:endParaRPr lang="ru-RU"/>
              </a:p>
            </p:txBody>
          </p:sp>
          <p:sp>
            <p:nvSpPr>
              <p:cNvPr id="163043" name="Freeform 872"/>
              <p:cNvSpPr>
                <a:spLocks/>
              </p:cNvSpPr>
              <p:nvPr/>
            </p:nvSpPr>
            <p:spPr bwMode="auto">
              <a:xfrm>
                <a:off x="2862" y="2851"/>
                <a:ext cx="39" cy="120"/>
              </a:xfrm>
              <a:custGeom>
                <a:avLst/>
                <a:gdLst>
                  <a:gd name="T0" fmla="*/ 6 w 39"/>
                  <a:gd name="T1" fmla="*/ 0 h 120"/>
                  <a:gd name="T2" fmla="*/ 0 w 39"/>
                  <a:gd name="T3" fmla="*/ 2 h 120"/>
                  <a:gd name="T4" fmla="*/ 32 w 39"/>
                  <a:gd name="T5" fmla="*/ 120 h 120"/>
                  <a:gd name="T6" fmla="*/ 39 w 39"/>
                  <a:gd name="T7" fmla="*/ 119 h 120"/>
                  <a:gd name="T8" fmla="*/ 6 w 39"/>
                  <a:gd name="T9" fmla="*/ 0 h 120"/>
                  <a:gd name="T10" fmla="*/ 0 60000 65536"/>
                  <a:gd name="T11" fmla="*/ 0 60000 65536"/>
                  <a:gd name="T12" fmla="*/ 0 60000 65536"/>
                  <a:gd name="T13" fmla="*/ 0 60000 65536"/>
                  <a:gd name="T14" fmla="*/ 0 60000 65536"/>
                  <a:gd name="T15" fmla="*/ 0 w 39"/>
                  <a:gd name="T16" fmla="*/ 0 h 120"/>
                  <a:gd name="T17" fmla="*/ 39 w 39"/>
                  <a:gd name="T18" fmla="*/ 120 h 120"/>
                </a:gdLst>
                <a:ahLst/>
                <a:cxnLst>
                  <a:cxn ang="T10">
                    <a:pos x="T0" y="T1"/>
                  </a:cxn>
                  <a:cxn ang="T11">
                    <a:pos x="T2" y="T3"/>
                  </a:cxn>
                  <a:cxn ang="T12">
                    <a:pos x="T4" y="T5"/>
                  </a:cxn>
                  <a:cxn ang="T13">
                    <a:pos x="T6" y="T7"/>
                  </a:cxn>
                  <a:cxn ang="T14">
                    <a:pos x="T8" y="T9"/>
                  </a:cxn>
                </a:cxnLst>
                <a:rect l="T15" t="T16" r="T17" b="T18"/>
                <a:pathLst>
                  <a:path w="39" h="120">
                    <a:moveTo>
                      <a:pt x="6" y="0"/>
                    </a:moveTo>
                    <a:lnTo>
                      <a:pt x="0" y="2"/>
                    </a:lnTo>
                    <a:lnTo>
                      <a:pt x="32" y="120"/>
                    </a:lnTo>
                    <a:lnTo>
                      <a:pt x="39" y="119"/>
                    </a:lnTo>
                    <a:lnTo>
                      <a:pt x="6" y="0"/>
                    </a:lnTo>
                    <a:close/>
                  </a:path>
                </a:pathLst>
              </a:custGeom>
              <a:solidFill>
                <a:srgbClr val="C195DB"/>
              </a:solidFill>
              <a:ln w="9525">
                <a:noFill/>
                <a:round/>
                <a:headEnd/>
                <a:tailEnd/>
              </a:ln>
            </p:spPr>
            <p:txBody>
              <a:bodyPr/>
              <a:lstStyle/>
              <a:p>
                <a:endParaRPr lang="ru-RU"/>
              </a:p>
            </p:txBody>
          </p:sp>
          <p:sp>
            <p:nvSpPr>
              <p:cNvPr id="163044" name="Freeform 873"/>
              <p:cNvSpPr>
                <a:spLocks/>
              </p:cNvSpPr>
              <p:nvPr/>
            </p:nvSpPr>
            <p:spPr bwMode="auto">
              <a:xfrm>
                <a:off x="2860" y="2848"/>
                <a:ext cx="8" cy="5"/>
              </a:xfrm>
              <a:custGeom>
                <a:avLst/>
                <a:gdLst>
                  <a:gd name="T0" fmla="*/ 4 w 8"/>
                  <a:gd name="T1" fmla="*/ 0 h 5"/>
                  <a:gd name="T2" fmla="*/ 6 w 8"/>
                  <a:gd name="T3" fmla="*/ 0 h 5"/>
                  <a:gd name="T4" fmla="*/ 8 w 8"/>
                  <a:gd name="T5" fmla="*/ 3 h 5"/>
                  <a:gd name="T6" fmla="*/ 0 w 8"/>
                  <a:gd name="T7" fmla="*/ 5 h 5"/>
                  <a:gd name="T8" fmla="*/ 4 w 8"/>
                  <a:gd name="T9" fmla="*/ 5 h 5"/>
                  <a:gd name="T10" fmla="*/ 4 w 8"/>
                  <a:gd name="T11" fmla="*/ 0 h 5"/>
                  <a:gd name="T12" fmla="*/ 0 60000 65536"/>
                  <a:gd name="T13" fmla="*/ 0 60000 65536"/>
                  <a:gd name="T14" fmla="*/ 0 60000 65536"/>
                  <a:gd name="T15" fmla="*/ 0 60000 65536"/>
                  <a:gd name="T16" fmla="*/ 0 60000 65536"/>
                  <a:gd name="T17" fmla="*/ 0 60000 65536"/>
                  <a:gd name="T18" fmla="*/ 0 w 8"/>
                  <a:gd name="T19" fmla="*/ 0 h 5"/>
                  <a:gd name="T20" fmla="*/ 8 w 8"/>
                  <a:gd name="T21" fmla="*/ 5 h 5"/>
                </a:gdLst>
                <a:ahLst/>
                <a:cxnLst>
                  <a:cxn ang="T12">
                    <a:pos x="T0" y="T1"/>
                  </a:cxn>
                  <a:cxn ang="T13">
                    <a:pos x="T2" y="T3"/>
                  </a:cxn>
                  <a:cxn ang="T14">
                    <a:pos x="T4" y="T5"/>
                  </a:cxn>
                  <a:cxn ang="T15">
                    <a:pos x="T6" y="T7"/>
                  </a:cxn>
                  <a:cxn ang="T16">
                    <a:pos x="T8" y="T9"/>
                  </a:cxn>
                  <a:cxn ang="T17">
                    <a:pos x="T10" y="T11"/>
                  </a:cxn>
                </a:cxnLst>
                <a:rect l="T18" t="T19" r="T20" b="T21"/>
                <a:pathLst>
                  <a:path w="8" h="5">
                    <a:moveTo>
                      <a:pt x="4" y="0"/>
                    </a:moveTo>
                    <a:lnTo>
                      <a:pt x="6" y="0"/>
                    </a:lnTo>
                    <a:lnTo>
                      <a:pt x="8" y="3"/>
                    </a:lnTo>
                    <a:lnTo>
                      <a:pt x="0" y="5"/>
                    </a:lnTo>
                    <a:lnTo>
                      <a:pt x="4" y="5"/>
                    </a:lnTo>
                    <a:lnTo>
                      <a:pt x="4" y="0"/>
                    </a:lnTo>
                    <a:close/>
                  </a:path>
                </a:pathLst>
              </a:custGeom>
              <a:solidFill>
                <a:srgbClr val="C195DB"/>
              </a:solidFill>
              <a:ln w="9525">
                <a:noFill/>
                <a:round/>
                <a:headEnd/>
                <a:tailEnd/>
              </a:ln>
            </p:spPr>
            <p:txBody>
              <a:bodyPr/>
              <a:lstStyle/>
              <a:p>
                <a:endParaRPr lang="ru-RU"/>
              </a:p>
            </p:txBody>
          </p:sp>
          <p:sp>
            <p:nvSpPr>
              <p:cNvPr id="163045" name="Freeform 874"/>
              <p:cNvSpPr>
                <a:spLocks/>
              </p:cNvSpPr>
              <p:nvPr/>
            </p:nvSpPr>
            <p:spPr bwMode="auto">
              <a:xfrm>
                <a:off x="2837" y="2966"/>
                <a:ext cx="61" cy="34"/>
              </a:xfrm>
              <a:custGeom>
                <a:avLst/>
                <a:gdLst>
                  <a:gd name="T0" fmla="*/ 61 w 61"/>
                  <a:gd name="T1" fmla="*/ 6 h 34"/>
                  <a:gd name="T2" fmla="*/ 59 w 61"/>
                  <a:gd name="T3" fmla="*/ 0 h 34"/>
                  <a:gd name="T4" fmla="*/ 0 w 61"/>
                  <a:gd name="T5" fmla="*/ 28 h 34"/>
                  <a:gd name="T6" fmla="*/ 1 w 61"/>
                  <a:gd name="T7" fmla="*/ 34 h 34"/>
                  <a:gd name="T8" fmla="*/ 61 w 61"/>
                  <a:gd name="T9" fmla="*/ 6 h 34"/>
                  <a:gd name="T10" fmla="*/ 0 60000 65536"/>
                  <a:gd name="T11" fmla="*/ 0 60000 65536"/>
                  <a:gd name="T12" fmla="*/ 0 60000 65536"/>
                  <a:gd name="T13" fmla="*/ 0 60000 65536"/>
                  <a:gd name="T14" fmla="*/ 0 60000 65536"/>
                  <a:gd name="T15" fmla="*/ 0 w 61"/>
                  <a:gd name="T16" fmla="*/ 0 h 34"/>
                  <a:gd name="T17" fmla="*/ 61 w 61"/>
                  <a:gd name="T18" fmla="*/ 34 h 34"/>
                </a:gdLst>
                <a:ahLst/>
                <a:cxnLst>
                  <a:cxn ang="T10">
                    <a:pos x="T0" y="T1"/>
                  </a:cxn>
                  <a:cxn ang="T11">
                    <a:pos x="T2" y="T3"/>
                  </a:cxn>
                  <a:cxn ang="T12">
                    <a:pos x="T4" y="T5"/>
                  </a:cxn>
                  <a:cxn ang="T13">
                    <a:pos x="T6" y="T7"/>
                  </a:cxn>
                  <a:cxn ang="T14">
                    <a:pos x="T8" y="T9"/>
                  </a:cxn>
                </a:cxnLst>
                <a:rect l="T15" t="T16" r="T17" b="T18"/>
                <a:pathLst>
                  <a:path w="61" h="34">
                    <a:moveTo>
                      <a:pt x="61" y="6"/>
                    </a:moveTo>
                    <a:lnTo>
                      <a:pt x="59" y="0"/>
                    </a:lnTo>
                    <a:lnTo>
                      <a:pt x="0" y="28"/>
                    </a:lnTo>
                    <a:lnTo>
                      <a:pt x="1" y="34"/>
                    </a:lnTo>
                    <a:lnTo>
                      <a:pt x="61" y="6"/>
                    </a:lnTo>
                    <a:close/>
                  </a:path>
                </a:pathLst>
              </a:custGeom>
              <a:solidFill>
                <a:srgbClr val="C195DB"/>
              </a:solidFill>
              <a:ln w="9525">
                <a:noFill/>
                <a:round/>
                <a:headEnd/>
                <a:tailEnd/>
              </a:ln>
            </p:spPr>
            <p:txBody>
              <a:bodyPr/>
              <a:lstStyle/>
              <a:p>
                <a:endParaRPr lang="ru-RU"/>
              </a:p>
            </p:txBody>
          </p:sp>
          <p:sp>
            <p:nvSpPr>
              <p:cNvPr id="163046" name="Freeform 875"/>
              <p:cNvSpPr>
                <a:spLocks/>
              </p:cNvSpPr>
              <p:nvPr/>
            </p:nvSpPr>
            <p:spPr bwMode="auto">
              <a:xfrm>
                <a:off x="2895" y="2966"/>
                <a:ext cx="6" cy="7"/>
              </a:xfrm>
              <a:custGeom>
                <a:avLst/>
                <a:gdLst>
                  <a:gd name="T0" fmla="*/ 6 w 6"/>
                  <a:gd name="T1" fmla="*/ 3 h 7"/>
                  <a:gd name="T2" fmla="*/ 6 w 6"/>
                  <a:gd name="T3" fmla="*/ 5 h 7"/>
                  <a:gd name="T4" fmla="*/ 3 w 6"/>
                  <a:gd name="T5" fmla="*/ 7 h 7"/>
                  <a:gd name="T6" fmla="*/ 1 w 6"/>
                  <a:gd name="T7" fmla="*/ 0 h 7"/>
                  <a:gd name="T8" fmla="*/ 0 w 6"/>
                  <a:gd name="T9" fmla="*/ 5 h 7"/>
                  <a:gd name="T10" fmla="*/ 6 w 6"/>
                  <a:gd name="T11" fmla="*/ 3 h 7"/>
                  <a:gd name="T12" fmla="*/ 0 60000 65536"/>
                  <a:gd name="T13" fmla="*/ 0 60000 65536"/>
                  <a:gd name="T14" fmla="*/ 0 60000 65536"/>
                  <a:gd name="T15" fmla="*/ 0 60000 65536"/>
                  <a:gd name="T16" fmla="*/ 0 60000 65536"/>
                  <a:gd name="T17" fmla="*/ 0 60000 65536"/>
                  <a:gd name="T18" fmla="*/ 0 w 6"/>
                  <a:gd name="T19" fmla="*/ 0 h 7"/>
                  <a:gd name="T20" fmla="*/ 6 w 6"/>
                  <a:gd name="T21" fmla="*/ 7 h 7"/>
                </a:gdLst>
                <a:ahLst/>
                <a:cxnLst>
                  <a:cxn ang="T12">
                    <a:pos x="T0" y="T1"/>
                  </a:cxn>
                  <a:cxn ang="T13">
                    <a:pos x="T2" y="T3"/>
                  </a:cxn>
                  <a:cxn ang="T14">
                    <a:pos x="T4" y="T5"/>
                  </a:cxn>
                  <a:cxn ang="T15">
                    <a:pos x="T6" y="T7"/>
                  </a:cxn>
                  <a:cxn ang="T16">
                    <a:pos x="T8" y="T9"/>
                  </a:cxn>
                  <a:cxn ang="T17">
                    <a:pos x="T10" y="T11"/>
                  </a:cxn>
                </a:cxnLst>
                <a:rect l="T18" t="T19" r="T20" b="T21"/>
                <a:pathLst>
                  <a:path w="6" h="7">
                    <a:moveTo>
                      <a:pt x="6" y="3"/>
                    </a:moveTo>
                    <a:lnTo>
                      <a:pt x="6" y="5"/>
                    </a:lnTo>
                    <a:lnTo>
                      <a:pt x="3" y="7"/>
                    </a:lnTo>
                    <a:lnTo>
                      <a:pt x="1" y="0"/>
                    </a:lnTo>
                    <a:lnTo>
                      <a:pt x="0" y="5"/>
                    </a:lnTo>
                    <a:lnTo>
                      <a:pt x="6" y="3"/>
                    </a:lnTo>
                    <a:close/>
                  </a:path>
                </a:pathLst>
              </a:custGeom>
              <a:solidFill>
                <a:srgbClr val="C195DB"/>
              </a:solidFill>
              <a:ln w="9525">
                <a:noFill/>
                <a:round/>
                <a:headEnd/>
                <a:tailEnd/>
              </a:ln>
            </p:spPr>
            <p:txBody>
              <a:bodyPr/>
              <a:lstStyle/>
              <a:p>
                <a:endParaRPr lang="ru-RU"/>
              </a:p>
            </p:txBody>
          </p:sp>
          <p:sp>
            <p:nvSpPr>
              <p:cNvPr id="163047" name="Freeform 876"/>
              <p:cNvSpPr>
                <a:spLocks/>
              </p:cNvSpPr>
              <p:nvPr/>
            </p:nvSpPr>
            <p:spPr bwMode="auto">
              <a:xfrm>
                <a:off x="2771" y="2958"/>
                <a:ext cx="70" cy="42"/>
              </a:xfrm>
              <a:custGeom>
                <a:avLst/>
                <a:gdLst>
                  <a:gd name="T0" fmla="*/ 68 w 70"/>
                  <a:gd name="T1" fmla="*/ 42 h 42"/>
                  <a:gd name="T2" fmla="*/ 70 w 70"/>
                  <a:gd name="T3" fmla="*/ 36 h 42"/>
                  <a:gd name="T4" fmla="*/ 1 w 70"/>
                  <a:gd name="T5" fmla="*/ 0 h 42"/>
                  <a:gd name="T6" fmla="*/ 0 w 70"/>
                  <a:gd name="T7" fmla="*/ 6 h 42"/>
                  <a:gd name="T8" fmla="*/ 68 w 70"/>
                  <a:gd name="T9" fmla="*/ 42 h 42"/>
                  <a:gd name="T10" fmla="*/ 0 60000 65536"/>
                  <a:gd name="T11" fmla="*/ 0 60000 65536"/>
                  <a:gd name="T12" fmla="*/ 0 60000 65536"/>
                  <a:gd name="T13" fmla="*/ 0 60000 65536"/>
                  <a:gd name="T14" fmla="*/ 0 60000 65536"/>
                  <a:gd name="T15" fmla="*/ 0 w 70"/>
                  <a:gd name="T16" fmla="*/ 0 h 42"/>
                  <a:gd name="T17" fmla="*/ 70 w 70"/>
                  <a:gd name="T18" fmla="*/ 42 h 42"/>
                </a:gdLst>
                <a:ahLst/>
                <a:cxnLst>
                  <a:cxn ang="T10">
                    <a:pos x="T0" y="T1"/>
                  </a:cxn>
                  <a:cxn ang="T11">
                    <a:pos x="T2" y="T3"/>
                  </a:cxn>
                  <a:cxn ang="T12">
                    <a:pos x="T4" y="T5"/>
                  </a:cxn>
                  <a:cxn ang="T13">
                    <a:pos x="T6" y="T7"/>
                  </a:cxn>
                  <a:cxn ang="T14">
                    <a:pos x="T8" y="T9"/>
                  </a:cxn>
                </a:cxnLst>
                <a:rect l="T15" t="T16" r="T17" b="T18"/>
                <a:pathLst>
                  <a:path w="70" h="42">
                    <a:moveTo>
                      <a:pt x="68" y="42"/>
                    </a:moveTo>
                    <a:lnTo>
                      <a:pt x="70" y="36"/>
                    </a:lnTo>
                    <a:lnTo>
                      <a:pt x="1" y="0"/>
                    </a:lnTo>
                    <a:lnTo>
                      <a:pt x="0" y="6"/>
                    </a:lnTo>
                    <a:lnTo>
                      <a:pt x="68" y="42"/>
                    </a:lnTo>
                    <a:close/>
                  </a:path>
                </a:pathLst>
              </a:custGeom>
              <a:solidFill>
                <a:srgbClr val="C195DB"/>
              </a:solidFill>
              <a:ln w="9525">
                <a:noFill/>
                <a:round/>
                <a:headEnd/>
                <a:tailEnd/>
              </a:ln>
            </p:spPr>
            <p:txBody>
              <a:bodyPr/>
              <a:lstStyle/>
              <a:p>
                <a:endParaRPr lang="ru-RU"/>
              </a:p>
            </p:txBody>
          </p:sp>
          <p:sp>
            <p:nvSpPr>
              <p:cNvPr id="163048" name="Freeform 877"/>
              <p:cNvSpPr>
                <a:spLocks/>
              </p:cNvSpPr>
              <p:nvPr/>
            </p:nvSpPr>
            <p:spPr bwMode="auto">
              <a:xfrm>
                <a:off x="2837" y="2993"/>
                <a:ext cx="4" cy="7"/>
              </a:xfrm>
              <a:custGeom>
                <a:avLst/>
                <a:gdLst>
                  <a:gd name="T0" fmla="*/ 2 w 4"/>
                  <a:gd name="T1" fmla="*/ 7 h 7"/>
                  <a:gd name="T2" fmla="*/ 4 w 4"/>
                  <a:gd name="T3" fmla="*/ 0 h 7"/>
                  <a:gd name="T4" fmla="*/ 0 w 4"/>
                  <a:gd name="T5" fmla="*/ 0 h 7"/>
                  <a:gd name="T6" fmla="*/ 2 w 4"/>
                  <a:gd name="T7" fmla="*/ 7 h 7"/>
                  <a:gd name="T8" fmla="*/ 0 60000 65536"/>
                  <a:gd name="T9" fmla="*/ 0 60000 65536"/>
                  <a:gd name="T10" fmla="*/ 0 60000 65536"/>
                  <a:gd name="T11" fmla="*/ 0 60000 65536"/>
                  <a:gd name="T12" fmla="*/ 0 w 4"/>
                  <a:gd name="T13" fmla="*/ 0 h 7"/>
                  <a:gd name="T14" fmla="*/ 4 w 4"/>
                  <a:gd name="T15" fmla="*/ 7 h 7"/>
                </a:gdLst>
                <a:ahLst/>
                <a:cxnLst>
                  <a:cxn ang="T8">
                    <a:pos x="T0" y="T1"/>
                  </a:cxn>
                  <a:cxn ang="T9">
                    <a:pos x="T2" y="T3"/>
                  </a:cxn>
                  <a:cxn ang="T10">
                    <a:pos x="T4" y="T5"/>
                  </a:cxn>
                  <a:cxn ang="T11">
                    <a:pos x="T6" y="T7"/>
                  </a:cxn>
                </a:cxnLst>
                <a:rect l="T12" t="T13" r="T14" b="T15"/>
                <a:pathLst>
                  <a:path w="4" h="7">
                    <a:moveTo>
                      <a:pt x="2" y="7"/>
                    </a:moveTo>
                    <a:lnTo>
                      <a:pt x="4" y="0"/>
                    </a:lnTo>
                    <a:lnTo>
                      <a:pt x="0" y="0"/>
                    </a:lnTo>
                    <a:lnTo>
                      <a:pt x="2" y="7"/>
                    </a:lnTo>
                    <a:close/>
                  </a:path>
                </a:pathLst>
              </a:custGeom>
              <a:solidFill>
                <a:srgbClr val="C195DB"/>
              </a:solidFill>
              <a:ln w="9525">
                <a:noFill/>
                <a:round/>
                <a:headEnd/>
                <a:tailEnd/>
              </a:ln>
            </p:spPr>
            <p:txBody>
              <a:bodyPr/>
              <a:lstStyle/>
              <a:p>
                <a:endParaRPr lang="ru-RU"/>
              </a:p>
            </p:txBody>
          </p:sp>
          <p:sp>
            <p:nvSpPr>
              <p:cNvPr id="163049" name="Freeform 878"/>
              <p:cNvSpPr>
                <a:spLocks/>
              </p:cNvSpPr>
              <p:nvPr/>
            </p:nvSpPr>
            <p:spPr bwMode="auto">
              <a:xfrm>
                <a:off x="2770" y="2848"/>
                <a:ext cx="47" cy="115"/>
              </a:xfrm>
              <a:custGeom>
                <a:avLst/>
                <a:gdLst>
                  <a:gd name="T0" fmla="*/ 0 w 47"/>
                  <a:gd name="T1" fmla="*/ 111 h 115"/>
                  <a:gd name="T2" fmla="*/ 4 w 47"/>
                  <a:gd name="T3" fmla="*/ 115 h 115"/>
                  <a:gd name="T4" fmla="*/ 47 w 47"/>
                  <a:gd name="T5" fmla="*/ 3 h 115"/>
                  <a:gd name="T6" fmla="*/ 42 w 47"/>
                  <a:gd name="T7" fmla="*/ 0 h 115"/>
                  <a:gd name="T8" fmla="*/ 0 w 47"/>
                  <a:gd name="T9" fmla="*/ 111 h 115"/>
                  <a:gd name="T10" fmla="*/ 0 60000 65536"/>
                  <a:gd name="T11" fmla="*/ 0 60000 65536"/>
                  <a:gd name="T12" fmla="*/ 0 60000 65536"/>
                  <a:gd name="T13" fmla="*/ 0 60000 65536"/>
                  <a:gd name="T14" fmla="*/ 0 60000 65536"/>
                  <a:gd name="T15" fmla="*/ 0 w 47"/>
                  <a:gd name="T16" fmla="*/ 0 h 115"/>
                  <a:gd name="T17" fmla="*/ 47 w 47"/>
                  <a:gd name="T18" fmla="*/ 115 h 115"/>
                </a:gdLst>
                <a:ahLst/>
                <a:cxnLst>
                  <a:cxn ang="T10">
                    <a:pos x="T0" y="T1"/>
                  </a:cxn>
                  <a:cxn ang="T11">
                    <a:pos x="T2" y="T3"/>
                  </a:cxn>
                  <a:cxn ang="T12">
                    <a:pos x="T4" y="T5"/>
                  </a:cxn>
                  <a:cxn ang="T13">
                    <a:pos x="T6" y="T7"/>
                  </a:cxn>
                  <a:cxn ang="T14">
                    <a:pos x="T8" y="T9"/>
                  </a:cxn>
                </a:cxnLst>
                <a:rect l="T15" t="T16" r="T17" b="T18"/>
                <a:pathLst>
                  <a:path w="47" h="115">
                    <a:moveTo>
                      <a:pt x="0" y="111"/>
                    </a:moveTo>
                    <a:lnTo>
                      <a:pt x="4" y="115"/>
                    </a:lnTo>
                    <a:lnTo>
                      <a:pt x="47" y="3"/>
                    </a:lnTo>
                    <a:lnTo>
                      <a:pt x="42" y="0"/>
                    </a:lnTo>
                    <a:lnTo>
                      <a:pt x="0" y="111"/>
                    </a:lnTo>
                    <a:close/>
                  </a:path>
                </a:pathLst>
              </a:custGeom>
              <a:solidFill>
                <a:srgbClr val="C195DB"/>
              </a:solidFill>
              <a:ln w="9525">
                <a:noFill/>
                <a:round/>
                <a:headEnd/>
                <a:tailEnd/>
              </a:ln>
            </p:spPr>
            <p:txBody>
              <a:bodyPr/>
              <a:lstStyle/>
              <a:p>
                <a:endParaRPr lang="ru-RU"/>
              </a:p>
            </p:txBody>
          </p:sp>
          <p:sp>
            <p:nvSpPr>
              <p:cNvPr id="163050" name="Freeform 879"/>
              <p:cNvSpPr>
                <a:spLocks/>
              </p:cNvSpPr>
              <p:nvPr/>
            </p:nvSpPr>
            <p:spPr bwMode="auto">
              <a:xfrm>
                <a:off x="2766" y="2958"/>
                <a:ext cx="8" cy="5"/>
              </a:xfrm>
              <a:custGeom>
                <a:avLst/>
                <a:gdLst>
                  <a:gd name="T0" fmla="*/ 7 w 8"/>
                  <a:gd name="T1" fmla="*/ 5 h 5"/>
                  <a:gd name="T2" fmla="*/ 0 w 8"/>
                  <a:gd name="T3" fmla="*/ 3 h 5"/>
                  <a:gd name="T4" fmla="*/ 3 w 8"/>
                  <a:gd name="T5" fmla="*/ 0 h 5"/>
                  <a:gd name="T6" fmla="*/ 8 w 8"/>
                  <a:gd name="T7" fmla="*/ 3 h 5"/>
                  <a:gd name="T8" fmla="*/ 8 w 8"/>
                  <a:gd name="T9" fmla="*/ 0 h 5"/>
                  <a:gd name="T10" fmla="*/ 7 w 8"/>
                  <a:gd name="T11" fmla="*/ 5 h 5"/>
                  <a:gd name="T12" fmla="*/ 0 60000 65536"/>
                  <a:gd name="T13" fmla="*/ 0 60000 65536"/>
                  <a:gd name="T14" fmla="*/ 0 60000 65536"/>
                  <a:gd name="T15" fmla="*/ 0 60000 65536"/>
                  <a:gd name="T16" fmla="*/ 0 60000 65536"/>
                  <a:gd name="T17" fmla="*/ 0 60000 65536"/>
                  <a:gd name="T18" fmla="*/ 0 w 8"/>
                  <a:gd name="T19" fmla="*/ 0 h 5"/>
                  <a:gd name="T20" fmla="*/ 8 w 8"/>
                  <a:gd name="T21" fmla="*/ 5 h 5"/>
                </a:gdLst>
                <a:ahLst/>
                <a:cxnLst>
                  <a:cxn ang="T12">
                    <a:pos x="T0" y="T1"/>
                  </a:cxn>
                  <a:cxn ang="T13">
                    <a:pos x="T2" y="T3"/>
                  </a:cxn>
                  <a:cxn ang="T14">
                    <a:pos x="T4" y="T5"/>
                  </a:cxn>
                  <a:cxn ang="T15">
                    <a:pos x="T6" y="T7"/>
                  </a:cxn>
                  <a:cxn ang="T16">
                    <a:pos x="T8" y="T9"/>
                  </a:cxn>
                  <a:cxn ang="T17">
                    <a:pos x="T10" y="T11"/>
                  </a:cxn>
                </a:cxnLst>
                <a:rect l="T18" t="T19" r="T20" b="T21"/>
                <a:pathLst>
                  <a:path w="8" h="5">
                    <a:moveTo>
                      <a:pt x="7" y="5"/>
                    </a:moveTo>
                    <a:lnTo>
                      <a:pt x="0" y="3"/>
                    </a:lnTo>
                    <a:lnTo>
                      <a:pt x="3" y="0"/>
                    </a:lnTo>
                    <a:lnTo>
                      <a:pt x="8" y="3"/>
                    </a:lnTo>
                    <a:lnTo>
                      <a:pt x="8" y="0"/>
                    </a:lnTo>
                    <a:lnTo>
                      <a:pt x="7" y="5"/>
                    </a:lnTo>
                    <a:close/>
                  </a:path>
                </a:pathLst>
              </a:custGeom>
              <a:solidFill>
                <a:srgbClr val="C195DB"/>
              </a:solidFill>
              <a:ln w="9525">
                <a:noFill/>
                <a:round/>
                <a:headEnd/>
                <a:tailEnd/>
              </a:ln>
            </p:spPr>
            <p:txBody>
              <a:bodyPr/>
              <a:lstStyle/>
              <a:p>
                <a:endParaRPr lang="ru-RU"/>
              </a:p>
            </p:txBody>
          </p:sp>
          <p:sp>
            <p:nvSpPr>
              <p:cNvPr id="163051" name="Freeform 880"/>
              <p:cNvSpPr>
                <a:spLocks/>
              </p:cNvSpPr>
              <p:nvPr/>
            </p:nvSpPr>
            <p:spPr bwMode="auto">
              <a:xfrm>
                <a:off x="2814" y="2846"/>
                <a:ext cx="3" cy="5"/>
              </a:xfrm>
              <a:custGeom>
                <a:avLst/>
                <a:gdLst>
                  <a:gd name="T0" fmla="*/ 0 w 3"/>
                  <a:gd name="T1" fmla="*/ 2 h 5"/>
                  <a:gd name="T2" fmla="*/ 0 w 3"/>
                  <a:gd name="T3" fmla="*/ 0 h 5"/>
                  <a:gd name="T4" fmla="*/ 2 w 3"/>
                  <a:gd name="T5" fmla="*/ 0 h 5"/>
                  <a:gd name="T6" fmla="*/ 2 w 3"/>
                  <a:gd name="T7" fmla="*/ 5 h 5"/>
                  <a:gd name="T8" fmla="*/ 3 w 3"/>
                  <a:gd name="T9" fmla="*/ 5 h 5"/>
                  <a:gd name="T10" fmla="*/ 0 w 3"/>
                  <a:gd name="T11" fmla="*/ 2 h 5"/>
                  <a:gd name="T12" fmla="*/ 0 60000 65536"/>
                  <a:gd name="T13" fmla="*/ 0 60000 65536"/>
                  <a:gd name="T14" fmla="*/ 0 60000 65536"/>
                  <a:gd name="T15" fmla="*/ 0 60000 65536"/>
                  <a:gd name="T16" fmla="*/ 0 60000 65536"/>
                  <a:gd name="T17" fmla="*/ 0 60000 65536"/>
                  <a:gd name="T18" fmla="*/ 0 w 3"/>
                  <a:gd name="T19" fmla="*/ 0 h 5"/>
                  <a:gd name="T20" fmla="*/ 3 w 3"/>
                  <a:gd name="T21" fmla="*/ 5 h 5"/>
                </a:gdLst>
                <a:ahLst/>
                <a:cxnLst>
                  <a:cxn ang="T12">
                    <a:pos x="T0" y="T1"/>
                  </a:cxn>
                  <a:cxn ang="T13">
                    <a:pos x="T2" y="T3"/>
                  </a:cxn>
                  <a:cxn ang="T14">
                    <a:pos x="T4" y="T5"/>
                  </a:cxn>
                  <a:cxn ang="T15">
                    <a:pos x="T6" y="T7"/>
                  </a:cxn>
                  <a:cxn ang="T16">
                    <a:pos x="T8" y="T9"/>
                  </a:cxn>
                  <a:cxn ang="T17">
                    <a:pos x="T10" y="T11"/>
                  </a:cxn>
                </a:cxnLst>
                <a:rect l="T18" t="T19" r="T20" b="T21"/>
                <a:pathLst>
                  <a:path w="3" h="5">
                    <a:moveTo>
                      <a:pt x="0" y="2"/>
                    </a:moveTo>
                    <a:lnTo>
                      <a:pt x="0" y="0"/>
                    </a:lnTo>
                    <a:lnTo>
                      <a:pt x="2" y="0"/>
                    </a:lnTo>
                    <a:lnTo>
                      <a:pt x="2" y="5"/>
                    </a:lnTo>
                    <a:lnTo>
                      <a:pt x="3" y="5"/>
                    </a:lnTo>
                    <a:lnTo>
                      <a:pt x="0" y="2"/>
                    </a:lnTo>
                    <a:close/>
                  </a:path>
                </a:pathLst>
              </a:custGeom>
              <a:solidFill>
                <a:srgbClr val="C195DB"/>
              </a:solidFill>
              <a:ln w="9525">
                <a:noFill/>
                <a:round/>
                <a:headEnd/>
                <a:tailEnd/>
              </a:ln>
            </p:spPr>
            <p:txBody>
              <a:bodyPr/>
              <a:lstStyle/>
              <a:p>
                <a:endParaRPr lang="ru-RU"/>
              </a:p>
            </p:txBody>
          </p:sp>
          <p:sp>
            <p:nvSpPr>
              <p:cNvPr id="163052" name="Freeform 881"/>
              <p:cNvSpPr>
                <a:spLocks/>
              </p:cNvSpPr>
              <p:nvPr/>
            </p:nvSpPr>
            <p:spPr bwMode="auto">
              <a:xfrm>
                <a:off x="2768" y="2958"/>
                <a:ext cx="130" cy="13"/>
              </a:xfrm>
              <a:custGeom>
                <a:avLst/>
                <a:gdLst>
                  <a:gd name="T0" fmla="*/ 0 w 130"/>
                  <a:gd name="T1" fmla="*/ 0 h 13"/>
                  <a:gd name="T2" fmla="*/ 0 w 130"/>
                  <a:gd name="T3" fmla="*/ 4 h 13"/>
                  <a:gd name="T4" fmla="*/ 130 w 130"/>
                  <a:gd name="T5" fmla="*/ 13 h 13"/>
                  <a:gd name="T6" fmla="*/ 130 w 130"/>
                  <a:gd name="T7" fmla="*/ 9 h 13"/>
                  <a:gd name="T8" fmla="*/ 0 w 130"/>
                  <a:gd name="T9" fmla="*/ 0 h 13"/>
                  <a:gd name="T10" fmla="*/ 0 60000 65536"/>
                  <a:gd name="T11" fmla="*/ 0 60000 65536"/>
                  <a:gd name="T12" fmla="*/ 0 60000 65536"/>
                  <a:gd name="T13" fmla="*/ 0 60000 65536"/>
                  <a:gd name="T14" fmla="*/ 0 60000 65536"/>
                  <a:gd name="T15" fmla="*/ 0 w 130"/>
                  <a:gd name="T16" fmla="*/ 0 h 13"/>
                  <a:gd name="T17" fmla="*/ 130 w 130"/>
                  <a:gd name="T18" fmla="*/ 13 h 13"/>
                </a:gdLst>
                <a:ahLst/>
                <a:cxnLst>
                  <a:cxn ang="T10">
                    <a:pos x="T0" y="T1"/>
                  </a:cxn>
                  <a:cxn ang="T11">
                    <a:pos x="T2" y="T3"/>
                  </a:cxn>
                  <a:cxn ang="T12">
                    <a:pos x="T4" y="T5"/>
                  </a:cxn>
                  <a:cxn ang="T13">
                    <a:pos x="T6" y="T7"/>
                  </a:cxn>
                  <a:cxn ang="T14">
                    <a:pos x="T8" y="T9"/>
                  </a:cxn>
                </a:cxnLst>
                <a:rect l="T15" t="T16" r="T17" b="T18"/>
                <a:pathLst>
                  <a:path w="130" h="13">
                    <a:moveTo>
                      <a:pt x="0" y="0"/>
                    </a:moveTo>
                    <a:lnTo>
                      <a:pt x="0" y="4"/>
                    </a:lnTo>
                    <a:lnTo>
                      <a:pt x="130" y="13"/>
                    </a:lnTo>
                    <a:lnTo>
                      <a:pt x="130" y="9"/>
                    </a:lnTo>
                    <a:lnTo>
                      <a:pt x="0" y="0"/>
                    </a:lnTo>
                    <a:close/>
                  </a:path>
                </a:pathLst>
              </a:custGeom>
              <a:solidFill>
                <a:srgbClr val="C195DB"/>
              </a:solidFill>
              <a:ln w="9525">
                <a:noFill/>
                <a:round/>
                <a:headEnd/>
                <a:tailEnd/>
              </a:ln>
            </p:spPr>
            <p:txBody>
              <a:bodyPr/>
              <a:lstStyle/>
              <a:p>
                <a:endParaRPr lang="ru-RU"/>
              </a:p>
            </p:txBody>
          </p:sp>
          <p:sp>
            <p:nvSpPr>
              <p:cNvPr id="163053" name="Freeform 882"/>
              <p:cNvSpPr>
                <a:spLocks/>
              </p:cNvSpPr>
              <p:nvPr/>
            </p:nvSpPr>
            <p:spPr bwMode="auto">
              <a:xfrm>
                <a:off x="2464" y="2796"/>
                <a:ext cx="131" cy="147"/>
              </a:xfrm>
              <a:custGeom>
                <a:avLst/>
                <a:gdLst>
                  <a:gd name="T0" fmla="*/ 84 w 131"/>
                  <a:gd name="T1" fmla="*/ 0 h 147"/>
                  <a:gd name="T2" fmla="*/ 0 w 131"/>
                  <a:gd name="T3" fmla="*/ 95 h 147"/>
                  <a:gd name="T4" fmla="*/ 48 w 131"/>
                  <a:gd name="T5" fmla="*/ 147 h 147"/>
                  <a:gd name="T6" fmla="*/ 109 w 131"/>
                  <a:gd name="T7" fmla="*/ 142 h 147"/>
                  <a:gd name="T8" fmla="*/ 131 w 131"/>
                  <a:gd name="T9" fmla="*/ 17 h 147"/>
                  <a:gd name="T10" fmla="*/ 84 w 131"/>
                  <a:gd name="T11" fmla="*/ 0 h 147"/>
                  <a:gd name="T12" fmla="*/ 0 60000 65536"/>
                  <a:gd name="T13" fmla="*/ 0 60000 65536"/>
                  <a:gd name="T14" fmla="*/ 0 60000 65536"/>
                  <a:gd name="T15" fmla="*/ 0 60000 65536"/>
                  <a:gd name="T16" fmla="*/ 0 60000 65536"/>
                  <a:gd name="T17" fmla="*/ 0 60000 65536"/>
                  <a:gd name="T18" fmla="*/ 0 w 131"/>
                  <a:gd name="T19" fmla="*/ 0 h 147"/>
                  <a:gd name="T20" fmla="*/ 131 w 131"/>
                  <a:gd name="T21" fmla="*/ 147 h 147"/>
                </a:gdLst>
                <a:ahLst/>
                <a:cxnLst>
                  <a:cxn ang="T12">
                    <a:pos x="T0" y="T1"/>
                  </a:cxn>
                  <a:cxn ang="T13">
                    <a:pos x="T2" y="T3"/>
                  </a:cxn>
                  <a:cxn ang="T14">
                    <a:pos x="T4" y="T5"/>
                  </a:cxn>
                  <a:cxn ang="T15">
                    <a:pos x="T6" y="T7"/>
                  </a:cxn>
                  <a:cxn ang="T16">
                    <a:pos x="T8" y="T9"/>
                  </a:cxn>
                  <a:cxn ang="T17">
                    <a:pos x="T10" y="T11"/>
                  </a:cxn>
                </a:cxnLst>
                <a:rect l="T18" t="T19" r="T20" b="T21"/>
                <a:pathLst>
                  <a:path w="131" h="147">
                    <a:moveTo>
                      <a:pt x="84" y="0"/>
                    </a:moveTo>
                    <a:lnTo>
                      <a:pt x="0" y="95"/>
                    </a:lnTo>
                    <a:lnTo>
                      <a:pt x="48" y="147"/>
                    </a:lnTo>
                    <a:lnTo>
                      <a:pt x="109" y="142"/>
                    </a:lnTo>
                    <a:lnTo>
                      <a:pt x="131" y="17"/>
                    </a:lnTo>
                    <a:lnTo>
                      <a:pt x="84" y="0"/>
                    </a:lnTo>
                    <a:close/>
                  </a:path>
                </a:pathLst>
              </a:custGeom>
              <a:solidFill>
                <a:srgbClr val="844CD6"/>
              </a:solidFill>
              <a:ln w="9525">
                <a:noFill/>
                <a:round/>
                <a:headEnd/>
                <a:tailEnd/>
              </a:ln>
            </p:spPr>
            <p:txBody>
              <a:bodyPr/>
              <a:lstStyle/>
              <a:p>
                <a:endParaRPr lang="ru-RU"/>
              </a:p>
            </p:txBody>
          </p:sp>
          <p:sp>
            <p:nvSpPr>
              <p:cNvPr id="163054" name="Freeform 883"/>
              <p:cNvSpPr>
                <a:spLocks/>
              </p:cNvSpPr>
              <p:nvPr/>
            </p:nvSpPr>
            <p:spPr bwMode="auto">
              <a:xfrm>
                <a:off x="2461" y="2792"/>
                <a:ext cx="89" cy="100"/>
              </a:xfrm>
              <a:custGeom>
                <a:avLst/>
                <a:gdLst>
                  <a:gd name="T0" fmla="*/ 89 w 89"/>
                  <a:gd name="T1" fmla="*/ 5 h 100"/>
                  <a:gd name="T2" fmla="*/ 84 w 89"/>
                  <a:gd name="T3" fmla="*/ 0 h 100"/>
                  <a:gd name="T4" fmla="*/ 0 w 89"/>
                  <a:gd name="T5" fmla="*/ 96 h 100"/>
                  <a:gd name="T6" fmla="*/ 4 w 89"/>
                  <a:gd name="T7" fmla="*/ 100 h 100"/>
                  <a:gd name="T8" fmla="*/ 89 w 89"/>
                  <a:gd name="T9" fmla="*/ 5 h 100"/>
                  <a:gd name="T10" fmla="*/ 0 60000 65536"/>
                  <a:gd name="T11" fmla="*/ 0 60000 65536"/>
                  <a:gd name="T12" fmla="*/ 0 60000 65536"/>
                  <a:gd name="T13" fmla="*/ 0 60000 65536"/>
                  <a:gd name="T14" fmla="*/ 0 60000 65536"/>
                  <a:gd name="T15" fmla="*/ 0 w 89"/>
                  <a:gd name="T16" fmla="*/ 0 h 100"/>
                  <a:gd name="T17" fmla="*/ 89 w 89"/>
                  <a:gd name="T18" fmla="*/ 100 h 100"/>
                </a:gdLst>
                <a:ahLst/>
                <a:cxnLst>
                  <a:cxn ang="T10">
                    <a:pos x="T0" y="T1"/>
                  </a:cxn>
                  <a:cxn ang="T11">
                    <a:pos x="T2" y="T3"/>
                  </a:cxn>
                  <a:cxn ang="T12">
                    <a:pos x="T4" y="T5"/>
                  </a:cxn>
                  <a:cxn ang="T13">
                    <a:pos x="T6" y="T7"/>
                  </a:cxn>
                  <a:cxn ang="T14">
                    <a:pos x="T8" y="T9"/>
                  </a:cxn>
                </a:cxnLst>
                <a:rect l="T15" t="T16" r="T17" b="T18"/>
                <a:pathLst>
                  <a:path w="89" h="100">
                    <a:moveTo>
                      <a:pt x="89" y="5"/>
                    </a:moveTo>
                    <a:lnTo>
                      <a:pt x="84" y="0"/>
                    </a:lnTo>
                    <a:lnTo>
                      <a:pt x="0" y="96"/>
                    </a:lnTo>
                    <a:lnTo>
                      <a:pt x="4" y="100"/>
                    </a:lnTo>
                    <a:lnTo>
                      <a:pt x="89" y="5"/>
                    </a:lnTo>
                    <a:close/>
                  </a:path>
                </a:pathLst>
              </a:custGeom>
              <a:solidFill>
                <a:srgbClr val="C195DB"/>
              </a:solidFill>
              <a:ln w="9525">
                <a:noFill/>
                <a:round/>
                <a:headEnd/>
                <a:tailEnd/>
              </a:ln>
            </p:spPr>
            <p:txBody>
              <a:bodyPr/>
              <a:lstStyle/>
              <a:p>
                <a:endParaRPr lang="ru-RU"/>
              </a:p>
            </p:txBody>
          </p:sp>
          <p:sp>
            <p:nvSpPr>
              <p:cNvPr id="163055" name="Freeform 884"/>
              <p:cNvSpPr>
                <a:spLocks/>
              </p:cNvSpPr>
              <p:nvPr/>
            </p:nvSpPr>
            <p:spPr bwMode="auto">
              <a:xfrm>
                <a:off x="2461" y="2887"/>
                <a:ext cx="53" cy="57"/>
              </a:xfrm>
              <a:custGeom>
                <a:avLst/>
                <a:gdLst>
                  <a:gd name="T0" fmla="*/ 4 w 53"/>
                  <a:gd name="T1" fmla="*/ 0 h 57"/>
                  <a:gd name="T2" fmla="*/ 0 w 53"/>
                  <a:gd name="T3" fmla="*/ 4 h 57"/>
                  <a:gd name="T4" fmla="*/ 48 w 53"/>
                  <a:gd name="T5" fmla="*/ 57 h 57"/>
                  <a:gd name="T6" fmla="*/ 53 w 53"/>
                  <a:gd name="T7" fmla="*/ 52 h 57"/>
                  <a:gd name="T8" fmla="*/ 4 w 53"/>
                  <a:gd name="T9" fmla="*/ 0 h 57"/>
                  <a:gd name="T10" fmla="*/ 0 60000 65536"/>
                  <a:gd name="T11" fmla="*/ 0 60000 65536"/>
                  <a:gd name="T12" fmla="*/ 0 60000 65536"/>
                  <a:gd name="T13" fmla="*/ 0 60000 65536"/>
                  <a:gd name="T14" fmla="*/ 0 60000 65536"/>
                  <a:gd name="T15" fmla="*/ 0 w 53"/>
                  <a:gd name="T16" fmla="*/ 0 h 57"/>
                  <a:gd name="T17" fmla="*/ 53 w 53"/>
                  <a:gd name="T18" fmla="*/ 57 h 57"/>
                </a:gdLst>
                <a:ahLst/>
                <a:cxnLst>
                  <a:cxn ang="T10">
                    <a:pos x="T0" y="T1"/>
                  </a:cxn>
                  <a:cxn ang="T11">
                    <a:pos x="T2" y="T3"/>
                  </a:cxn>
                  <a:cxn ang="T12">
                    <a:pos x="T4" y="T5"/>
                  </a:cxn>
                  <a:cxn ang="T13">
                    <a:pos x="T6" y="T7"/>
                  </a:cxn>
                  <a:cxn ang="T14">
                    <a:pos x="T8" y="T9"/>
                  </a:cxn>
                </a:cxnLst>
                <a:rect l="T15" t="T16" r="T17" b="T18"/>
                <a:pathLst>
                  <a:path w="53" h="57">
                    <a:moveTo>
                      <a:pt x="4" y="0"/>
                    </a:moveTo>
                    <a:lnTo>
                      <a:pt x="0" y="4"/>
                    </a:lnTo>
                    <a:lnTo>
                      <a:pt x="48" y="57"/>
                    </a:lnTo>
                    <a:lnTo>
                      <a:pt x="53" y="52"/>
                    </a:lnTo>
                    <a:lnTo>
                      <a:pt x="4" y="0"/>
                    </a:lnTo>
                    <a:close/>
                  </a:path>
                </a:pathLst>
              </a:custGeom>
              <a:solidFill>
                <a:srgbClr val="C195DB"/>
              </a:solidFill>
              <a:ln w="9525">
                <a:noFill/>
                <a:round/>
                <a:headEnd/>
                <a:tailEnd/>
              </a:ln>
            </p:spPr>
            <p:txBody>
              <a:bodyPr/>
              <a:lstStyle/>
              <a:p>
                <a:endParaRPr lang="ru-RU"/>
              </a:p>
            </p:txBody>
          </p:sp>
          <p:sp>
            <p:nvSpPr>
              <p:cNvPr id="163056" name="Freeform 885"/>
              <p:cNvSpPr>
                <a:spLocks/>
              </p:cNvSpPr>
              <p:nvPr/>
            </p:nvSpPr>
            <p:spPr bwMode="auto">
              <a:xfrm>
                <a:off x="2459" y="2887"/>
                <a:ext cx="6" cy="5"/>
              </a:xfrm>
              <a:custGeom>
                <a:avLst/>
                <a:gdLst>
                  <a:gd name="T0" fmla="*/ 2 w 6"/>
                  <a:gd name="T1" fmla="*/ 0 h 5"/>
                  <a:gd name="T2" fmla="*/ 0 w 6"/>
                  <a:gd name="T3" fmla="*/ 3 h 5"/>
                  <a:gd name="T4" fmla="*/ 2 w 6"/>
                  <a:gd name="T5" fmla="*/ 5 h 5"/>
                  <a:gd name="T6" fmla="*/ 6 w 6"/>
                  <a:gd name="T7" fmla="*/ 0 h 5"/>
                  <a:gd name="T8" fmla="*/ 6 w 6"/>
                  <a:gd name="T9" fmla="*/ 5 h 5"/>
                  <a:gd name="T10" fmla="*/ 2 w 6"/>
                  <a:gd name="T11" fmla="*/ 0 h 5"/>
                  <a:gd name="T12" fmla="*/ 0 60000 65536"/>
                  <a:gd name="T13" fmla="*/ 0 60000 65536"/>
                  <a:gd name="T14" fmla="*/ 0 60000 65536"/>
                  <a:gd name="T15" fmla="*/ 0 60000 65536"/>
                  <a:gd name="T16" fmla="*/ 0 60000 65536"/>
                  <a:gd name="T17" fmla="*/ 0 60000 65536"/>
                  <a:gd name="T18" fmla="*/ 0 w 6"/>
                  <a:gd name="T19" fmla="*/ 0 h 5"/>
                  <a:gd name="T20" fmla="*/ 6 w 6"/>
                  <a:gd name="T21" fmla="*/ 5 h 5"/>
                </a:gdLst>
                <a:ahLst/>
                <a:cxnLst>
                  <a:cxn ang="T12">
                    <a:pos x="T0" y="T1"/>
                  </a:cxn>
                  <a:cxn ang="T13">
                    <a:pos x="T2" y="T3"/>
                  </a:cxn>
                  <a:cxn ang="T14">
                    <a:pos x="T4" y="T5"/>
                  </a:cxn>
                  <a:cxn ang="T15">
                    <a:pos x="T6" y="T7"/>
                  </a:cxn>
                  <a:cxn ang="T16">
                    <a:pos x="T8" y="T9"/>
                  </a:cxn>
                  <a:cxn ang="T17">
                    <a:pos x="T10" y="T11"/>
                  </a:cxn>
                </a:cxnLst>
                <a:rect l="T18" t="T19" r="T20" b="T21"/>
                <a:pathLst>
                  <a:path w="6" h="5">
                    <a:moveTo>
                      <a:pt x="2" y="0"/>
                    </a:moveTo>
                    <a:lnTo>
                      <a:pt x="0" y="3"/>
                    </a:lnTo>
                    <a:lnTo>
                      <a:pt x="2" y="5"/>
                    </a:lnTo>
                    <a:lnTo>
                      <a:pt x="6" y="0"/>
                    </a:lnTo>
                    <a:lnTo>
                      <a:pt x="6" y="5"/>
                    </a:lnTo>
                    <a:lnTo>
                      <a:pt x="2" y="0"/>
                    </a:lnTo>
                    <a:close/>
                  </a:path>
                </a:pathLst>
              </a:custGeom>
              <a:solidFill>
                <a:srgbClr val="C195DB"/>
              </a:solidFill>
              <a:ln w="9525">
                <a:noFill/>
                <a:round/>
                <a:headEnd/>
                <a:tailEnd/>
              </a:ln>
            </p:spPr>
            <p:txBody>
              <a:bodyPr/>
              <a:lstStyle/>
              <a:p>
                <a:endParaRPr lang="ru-RU"/>
              </a:p>
            </p:txBody>
          </p:sp>
          <p:sp>
            <p:nvSpPr>
              <p:cNvPr id="163057" name="Freeform 886"/>
              <p:cNvSpPr>
                <a:spLocks/>
              </p:cNvSpPr>
              <p:nvPr/>
            </p:nvSpPr>
            <p:spPr bwMode="auto">
              <a:xfrm>
                <a:off x="2510" y="2932"/>
                <a:ext cx="61" cy="12"/>
              </a:xfrm>
              <a:custGeom>
                <a:avLst/>
                <a:gdLst>
                  <a:gd name="T0" fmla="*/ 0 w 61"/>
                  <a:gd name="T1" fmla="*/ 6 h 12"/>
                  <a:gd name="T2" fmla="*/ 0 w 61"/>
                  <a:gd name="T3" fmla="*/ 12 h 12"/>
                  <a:gd name="T4" fmla="*/ 61 w 61"/>
                  <a:gd name="T5" fmla="*/ 6 h 12"/>
                  <a:gd name="T6" fmla="*/ 61 w 61"/>
                  <a:gd name="T7" fmla="*/ 0 h 12"/>
                  <a:gd name="T8" fmla="*/ 0 w 61"/>
                  <a:gd name="T9" fmla="*/ 6 h 12"/>
                  <a:gd name="T10" fmla="*/ 0 60000 65536"/>
                  <a:gd name="T11" fmla="*/ 0 60000 65536"/>
                  <a:gd name="T12" fmla="*/ 0 60000 65536"/>
                  <a:gd name="T13" fmla="*/ 0 60000 65536"/>
                  <a:gd name="T14" fmla="*/ 0 60000 65536"/>
                  <a:gd name="T15" fmla="*/ 0 w 61"/>
                  <a:gd name="T16" fmla="*/ 0 h 12"/>
                  <a:gd name="T17" fmla="*/ 61 w 61"/>
                  <a:gd name="T18" fmla="*/ 12 h 12"/>
                </a:gdLst>
                <a:ahLst/>
                <a:cxnLst>
                  <a:cxn ang="T10">
                    <a:pos x="T0" y="T1"/>
                  </a:cxn>
                  <a:cxn ang="T11">
                    <a:pos x="T2" y="T3"/>
                  </a:cxn>
                  <a:cxn ang="T12">
                    <a:pos x="T4" y="T5"/>
                  </a:cxn>
                  <a:cxn ang="T13">
                    <a:pos x="T6" y="T7"/>
                  </a:cxn>
                  <a:cxn ang="T14">
                    <a:pos x="T8" y="T9"/>
                  </a:cxn>
                </a:cxnLst>
                <a:rect l="T15" t="T16" r="T17" b="T18"/>
                <a:pathLst>
                  <a:path w="61" h="12">
                    <a:moveTo>
                      <a:pt x="0" y="6"/>
                    </a:moveTo>
                    <a:lnTo>
                      <a:pt x="0" y="12"/>
                    </a:lnTo>
                    <a:lnTo>
                      <a:pt x="61" y="6"/>
                    </a:lnTo>
                    <a:lnTo>
                      <a:pt x="61" y="0"/>
                    </a:lnTo>
                    <a:lnTo>
                      <a:pt x="0" y="6"/>
                    </a:lnTo>
                    <a:close/>
                  </a:path>
                </a:pathLst>
              </a:custGeom>
              <a:solidFill>
                <a:srgbClr val="C195DB"/>
              </a:solidFill>
              <a:ln w="9525">
                <a:noFill/>
                <a:round/>
                <a:headEnd/>
                <a:tailEnd/>
              </a:ln>
            </p:spPr>
            <p:txBody>
              <a:bodyPr/>
              <a:lstStyle/>
              <a:p>
                <a:endParaRPr lang="ru-RU"/>
              </a:p>
            </p:txBody>
          </p:sp>
          <p:sp>
            <p:nvSpPr>
              <p:cNvPr id="163058" name="Freeform 887"/>
              <p:cNvSpPr>
                <a:spLocks/>
              </p:cNvSpPr>
              <p:nvPr/>
            </p:nvSpPr>
            <p:spPr bwMode="auto">
              <a:xfrm>
                <a:off x="2508" y="2938"/>
                <a:ext cx="6" cy="6"/>
              </a:xfrm>
              <a:custGeom>
                <a:avLst/>
                <a:gdLst>
                  <a:gd name="T0" fmla="*/ 0 w 6"/>
                  <a:gd name="T1" fmla="*/ 6 h 6"/>
                  <a:gd name="T2" fmla="*/ 4 w 6"/>
                  <a:gd name="T3" fmla="*/ 6 h 6"/>
                  <a:gd name="T4" fmla="*/ 4 w 6"/>
                  <a:gd name="T5" fmla="*/ 0 h 6"/>
                  <a:gd name="T6" fmla="*/ 6 w 6"/>
                  <a:gd name="T7" fmla="*/ 0 h 6"/>
                  <a:gd name="T8" fmla="*/ 0 w 6"/>
                  <a:gd name="T9" fmla="*/ 6 h 6"/>
                  <a:gd name="T10" fmla="*/ 0 60000 65536"/>
                  <a:gd name="T11" fmla="*/ 0 60000 65536"/>
                  <a:gd name="T12" fmla="*/ 0 60000 65536"/>
                  <a:gd name="T13" fmla="*/ 0 60000 65536"/>
                  <a:gd name="T14" fmla="*/ 0 60000 65536"/>
                  <a:gd name="T15" fmla="*/ 0 w 6"/>
                  <a:gd name="T16" fmla="*/ 0 h 6"/>
                  <a:gd name="T17" fmla="*/ 6 w 6"/>
                  <a:gd name="T18" fmla="*/ 6 h 6"/>
                </a:gdLst>
                <a:ahLst/>
                <a:cxnLst>
                  <a:cxn ang="T10">
                    <a:pos x="T0" y="T1"/>
                  </a:cxn>
                  <a:cxn ang="T11">
                    <a:pos x="T2" y="T3"/>
                  </a:cxn>
                  <a:cxn ang="T12">
                    <a:pos x="T4" y="T5"/>
                  </a:cxn>
                  <a:cxn ang="T13">
                    <a:pos x="T6" y="T7"/>
                  </a:cxn>
                  <a:cxn ang="T14">
                    <a:pos x="T8" y="T9"/>
                  </a:cxn>
                </a:cxnLst>
                <a:rect l="T15" t="T16" r="T17" b="T18"/>
                <a:pathLst>
                  <a:path w="6" h="6">
                    <a:moveTo>
                      <a:pt x="0" y="6"/>
                    </a:moveTo>
                    <a:lnTo>
                      <a:pt x="4" y="6"/>
                    </a:lnTo>
                    <a:lnTo>
                      <a:pt x="4" y="0"/>
                    </a:lnTo>
                    <a:lnTo>
                      <a:pt x="6" y="0"/>
                    </a:lnTo>
                    <a:lnTo>
                      <a:pt x="0" y="6"/>
                    </a:lnTo>
                    <a:close/>
                  </a:path>
                </a:pathLst>
              </a:custGeom>
              <a:solidFill>
                <a:srgbClr val="C195DB"/>
              </a:solidFill>
              <a:ln w="9525">
                <a:noFill/>
                <a:round/>
                <a:headEnd/>
                <a:tailEnd/>
              </a:ln>
            </p:spPr>
            <p:txBody>
              <a:bodyPr/>
              <a:lstStyle/>
              <a:p>
                <a:endParaRPr lang="ru-RU"/>
              </a:p>
            </p:txBody>
          </p:sp>
          <p:sp>
            <p:nvSpPr>
              <p:cNvPr id="163059" name="Freeform 888"/>
              <p:cNvSpPr>
                <a:spLocks/>
              </p:cNvSpPr>
              <p:nvPr/>
            </p:nvSpPr>
            <p:spPr bwMode="auto">
              <a:xfrm>
                <a:off x="2567" y="2812"/>
                <a:ext cx="28" cy="124"/>
              </a:xfrm>
              <a:custGeom>
                <a:avLst/>
                <a:gdLst>
                  <a:gd name="T0" fmla="*/ 0 w 28"/>
                  <a:gd name="T1" fmla="*/ 124 h 124"/>
                  <a:gd name="T2" fmla="*/ 5 w 28"/>
                  <a:gd name="T3" fmla="*/ 124 h 124"/>
                  <a:gd name="T4" fmla="*/ 28 w 28"/>
                  <a:gd name="T5" fmla="*/ 0 h 124"/>
                  <a:gd name="T6" fmla="*/ 23 w 28"/>
                  <a:gd name="T7" fmla="*/ 0 h 124"/>
                  <a:gd name="T8" fmla="*/ 0 w 28"/>
                  <a:gd name="T9" fmla="*/ 124 h 124"/>
                  <a:gd name="T10" fmla="*/ 0 60000 65536"/>
                  <a:gd name="T11" fmla="*/ 0 60000 65536"/>
                  <a:gd name="T12" fmla="*/ 0 60000 65536"/>
                  <a:gd name="T13" fmla="*/ 0 60000 65536"/>
                  <a:gd name="T14" fmla="*/ 0 60000 65536"/>
                  <a:gd name="T15" fmla="*/ 0 w 28"/>
                  <a:gd name="T16" fmla="*/ 0 h 124"/>
                  <a:gd name="T17" fmla="*/ 28 w 28"/>
                  <a:gd name="T18" fmla="*/ 124 h 124"/>
                </a:gdLst>
                <a:ahLst/>
                <a:cxnLst>
                  <a:cxn ang="T10">
                    <a:pos x="T0" y="T1"/>
                  </a:cxn>
                  <a:cxn ang="T11">
                    <a:pos x="T2" y="T3"/>
                  </a:cxn>
                  <a:cxn ang="T12">
                    <a:pos x="T4" y="T5"/>
                  </a:cxn>
                  <a:cxn ang="T13">
                    <a:pos x="T6" y="T7"/>
                  </a:cxn>
                  <a:cxn ang="T14">
                    <a:pos x="T8" y="T9"/>
                  </a:cxn>
                </a:cxnLst>
                <a:rect l="T15" t="T16" r="T17" b="T18"/>
                <a:pathLst>
                  <a:path w="28" h="124">
                    <a:moveTo>
                      <a:pt x="0" y="124"/>
                    </a:moveTo>
                    <a:lnTo>
                      <a:pt x="5" y="124"/>
                    </a:lnTo>
                    <a:lnTo>
                      <a:pt x="28" y="0"/>
                    </a:lnTo>
                    <a:lnTo>
                      <a:pt x="23" y="0"/>
                    </a:lnTo>
                    <a:lnTo>
                      <a:pt x="0" y="124"/>
                    </a:lnTo>
                    <a:close/>
                  </a:path>
                </a:pathLst>
              </a:custGeom>
              <a:solidFill>
                <a:srgbClr val="C195DB"/>
              </a:solidFill>
              <a:ln w="9525">
                <a:noFill/>
                <a:round/>
                <a:headEnd/>
                <a:tailEnd/>
              </a:ln>
            </p:spPr>
            <p:txBody>
              <a:bodyPr/>
              <a:lstStyle/>
              <a:p>
                <a:endParaRPr lang="ru-RU"/>
              </a:p>
            </p:txBody>
          </p:sp>
          <p:sp>
            <p:nvSpPr>
              <p:cNvPr id="163060" name="Freeform 889"/>
              <p:cNvSpPr>
                <a:spLocks/>
              </p:cNvSpPr>
              <p:nvPr/>
            </p:nvSpPr>
            <p:spPr bwMode="auto">
              <a:xfrm>
                <a:off x="2568" y="2932"/>
                <a:ext cx="6" cy="6"/>
              </a:xfrm>
              <a:custGeom>
                <a:avLst/>
                <a:gdLst>
                  <a:gd name="T0" fmla="*/ 4 w 6"/>
                  <a:gd name="T1" fmla="*/ 6 h 6"/>
                  <a:gd name="T2" fmla="*/ 6 w 6"/>
                  <a:gd name="T3" fmla="*/ 5 h 6"/>
                  <a:gd name="T4" fmla="*/ 0 w 6"/>
                  <a:gd name="T5" fmla="*/ 5 h 6"/>
                  <a:gd name="T6" fmla="*/ 4 w 6"/>
                  <a:gd name="T7" fmla="*/ 0 h 6"/>
                  <a:gd name="T8" fmla="*/ 4 w 6"/>
                  <a:gd name="T9" fmla="*/ 6 h 6"/>
                  <a:gd name="T10" fmla="*/ 0 60000 65536"/>
                  <a:gd name="T11" fmla="*/ 0 60000 65536"/>
                  <a:gd name="T12" fmla="*/ 0 60000 65536"/>
                  <a:gd name="T13" fmla="*/ 0 60000 65536"/>
                  <a:gd name="T14" fmla="*/ 0 60000 65536"/>
                  <a:gd name="T15" fmla="*/ 0 w 6"/>
                  <a:gd name="T16" fmla="*/ 0 h 6"/>
                  <a:gd name="T17" fmla="*/ 6 w 6"/>
                  <a:gd name="T18" fmla="*/ 6 h 6"/>
                </a:gdLst>
                <a:ahLst/>
                <a:cxnLst>
                  <a:cxn ang="T10">
                    <a:pos x="T0" y="T1"/>
                  </a:cxn>
                  <a:cxn ang="T11">
                    <a:pos x="T2" y="T3"/>
                  </a:cxn>
                  <a:cxn ang="T12">
                    <a:pos x="T4" y="T5"/>
                  </a:cxn>
                  <a:cxn ang="T13">
                    <a:pos x="T6" y="T7"/>
                  </a:cxn>
                  <a:cxn ang="T14">
                    <a:pos x="T8" y="T9"/>
                  </a:cxn>
                </a:cxnLst>
                <a:rect l="T15" t="T16" r="T17" b="T18"/>
                <a:pathLst>
                  <a:path w="6" h="6">
                    <a:moveTo>
                      <a:pt x="4" y="6"/>
                    </a:moveTo>
                    <a:lnTo>
                      <a:pt x="6" y="5"/>
                    </a:lnTo>
                    <a:lnTo>
                      <a:pt x="0" y="5"/>
                    </a:lnTo>
                    <a:lnTo>
                      <a:pt x="4" y="0"/>
                    </a:lnTo>
                    <a:lnTo>
                      <a:pt x="4" y="6"/>
                    </a:lnTo>
                    <a:close/>
                  </a:path>
                </a:pathLst>
              </a:custGeom>
              <a:solidFill>
                <a:srgbClr val="C195DB"/>
              </a:solidFill>
              <a:ln w="9525">
                <a:noFill/>
                <a:round/>
                <a:headEnd/>
                <a:tailEnd/>
              </a:ln>
            </p:spPr>
            <p:txBody>
              <a:bodyPr/>
              <a:lstStyle/>
              <a:p>
                <a:endParaRPr lang="ru-RU"/>
              </a:p>
            </p:txBody>
          </p:sp>
          <p:sp>
            <p:nvSpPr>
              <p:cNvPr id="163061" name="Freeform 890"/>
              <p:cNvSpPr>
                <a:spLocks/>
              </p:cNvSpPr>
              <p:nvPr/>
            </p:nvSpPr>
            <p:spPr bwMode="auto">
              <a:xfrm>
                <a:off x="2549" y="2792"/>
                <a:ext cx="47" cy="24"/>
              </a:xfrm>
              <a:custGeom>
                <a:avLst/>
                <a:gdLst>
                  <a:gd name="T0" fmla="*/ 46 w 47"/>
                  <a:gd name="T1" fmla="*/ 24 h 24"/>
                  <a:gd name="T2" fmla="*/ 47 w 47"/>
                  <a:gd name="T3" fmla="*/ 17 h 24"/>
                  <a:gd name="T4" fmla="*/ 1 w 47"/>
                  <a:gd name="T5" fmla="*/ 0 h 24"/>
                  <a:gd name="T6" fmla="*/ 0 w 47"/>
                  <a:gd name="T7" fmla="*/ 6 h 24"/>
                  <a:gd name="T8" fmla="*/ 46 w 47"/>
                  <a:gd name="T9" fmla="*/ 24 h 24"/>
                  <a:gd name="T10" fmla="*/ 0 60000 65536"/>
                  <a:gd name="T11" fmla="*/ 0 60000 65536"/>
                  <a:gd name="T12" fmla="*/ 0 60000 65536"/>
                  <a:gd name="T13" fmla="*/ 0 60000 65536"/>
                  <a:gd name="T14" fmla="*/ 0 60000 65536"/>
                  <a:gd name="T15" fmla="*/ 0 w 47"/>
                  <a:gd name="T16" fmla="*/ 0 h 24"/>
                  <a:gd name="T17" fmla="*/ 47 w 47"/>
                  <a:gd name="T18" fmla="*/ 24 h 24"/>
                </a:gdLst>
                <a:ahLst/>
                <a:cxnLst>
                  <a:cxn ang="T10">
                    <a:pos x="T0" y="T1"/>
                  </a:cxn>
                  <a:cxn ang="T11">
                    <a:pos x="T2" y="T3"/>
                  </a:cxn>
                  <a:cxn ang="T12">
                    <a:pos x="T4" y="T5"/>
                  </a:cxn>
                  <a:cxn ang="T13">
                    <a:pos x="T6" y="T7"/>
                  </a:cxn>
                  <a:cxn ang="T14">
                    <a:pos x="T8" y="T9"/>
                  </a:cxn>
                </a:cxnLst>
                <a:rect l="T15" t="T16" r="T17" b="T18"/>
                <a:pathLst>
                  <a:path w="47" h="24">
                    <a:moveTo>
                      <a:pt x="46" y="24"/>
                    </a:moveTo>
                    <a:lnTo>
                      <a:pt x="47" y="17"/>
                    </a:lnTo>
                    <a:lnTo>
                      <a:pt x="1" y="0"/>
                    </a:lnTo>
                    <a:lnTo>
                      <a:pt x="0" y="6"/>
                    </a:lnTo>
                    <a:lnTo>
                      <a:pt x="46" y="24"/>
                    </a:lnTo>
                    <a:close/>
                  </a:path>
                </a:pathLst>
              </a:custGeom>
              <a:solidFill>
                <a:srgbClr val="C195DB"/>
              </a:solidFill>
              <a:ln w="9525">
                <a:noFill/>
                <a:round/>
                <a:headEnd/>
                <a:tailEnd/>
              </a:ln>
            </p:spPr>
            <p:txBody>
              <a:bodyPr/>
              <a:lstStyle/>
              <a:p>
                <a:endParaRPr lang="ru-RU"/>
              </a:p>
            </p:txBody>
          </p:sp>
          <p:sp>
            <p:nvSpPr>
              <p:cNvPr id="163062" name="Freeform 891"/>
              <p:cNvSpPr>
                <a:spLocks/>
              </p:cNvSpPr>
              <p:nvPr/>
            </p:nvSpPr>
            <p:spPr bwMode="auto">
              <a:xfrm>
                <a:off x="2590" y="2809"/>
                <a:ext cx="6" cy="7"/>
              </a:xfrm>
              <a:custGeom>
                <a:avLst/>
                <a:gdLst>
                  <a:gd name="T0" fmla="*/ 6 w 6"/>
                  <a:gd name="T1" fmla="*/ 3 h 7"/>
                  <a:gd name="T2" fmla="*/ 6 w 6"/>
                  <a:gd name="T3" fmla="*/ 0 h 7"/>
                  <a:gd name="T4" fmla="*/ 4 w 6"/>
                  <a:gd name="T5" fmla="*/ 7 h 7"/>
                  <a:gd name="T6" fmla="*/ 0 w 6"/>
                  <a:gd name="T7" fmla="*/ 3 h 7"/>
                  <a:gd name="T8" fmla="*/ 6 w 6"/>
                  <a:gd name="T9" fmla="*/ 3 h 7"/>
                  <a:gd name="T10" fmla="*/ 0 60000 65536"/>
                  <a:gd name="T11" fmla="*/ 0 60000 65536"/>
                  <a:gd name="T12" fmla="*/ 0 60000 65536"/>
                  <a:gd name="T13" fmla="*/ 0 60000 65536"/>
                  <a:gd name="T14" fmla="*/ 0 60000 65536"/>
                  <a:gd name="T15" fmla="*/ 0 w 6"/>
                  <a:gd name="T16" fmla="*/ 0 h 7"/>
                  <a:gd name="T17" fmla="*/ 6 w 6"/>
                  <a:gd name="T18" fmla="*/ 7 h 7"/>
                </a:gdLst>
                <a:ahLst/>
                <a:cxnLst>
                  <a:cxn ang="T10">
                    <a:pos x="T0" y="T1"/>
                  </a:cxn>
                  <a:cxn ang="T11">
                    <a:pos x="T2" y="T3"/>
                  </a:cxn>
                  <a:cxn ang="T12">
                    <a:pos x="T4" y="T5"/>
                  </a:cxn>
                  <a:cxn ang="T13">
                    <a:pos x="T6" y="T7"/>
                  </a:cxn>
                  <a:cxn ang="T14">
                    <a:pos x="T8" y="T9"/>
                  </a:cxn>
                </a:cxnLst>
                <a:rect l="T15" t="T16" r="T17" b="T18"/>
                <a:pathLst>
                  <a:path w="6" h="7">
                    <a:moveTo>
                      <a:pt x="6" y="3"/>
                    </a:moveTo>
                    <a:lnTo>
                      <a:pt x="6" y="0"/>
                    </a:lnTo>
                    <a:lnTo>
                      <a:pt x="4" y="7"/>
                    </a:lnTo>
                    <a:lnTo>
                      <a:pt x="0" y="3"/>
                    </a:lnTo>
                    <a:lnTo>
                      <a:pt x="6" y="3"/>
                    </a:lnTo>
                    <a:close/>
                  </a:path>
                </a:pathLst>
              </a:custGeom>
              <a:solidFill>
                <a:srgbClr val="C195DB"/>
              </a:solidFill>
              <a:ln w="9525">
                <a:noFill/>
                <a:round/>
                <a:headEnd/>
                <a:tailEnd/>
              </a:ln>
            </p:spPr>
            <p:txBody>
              <a:bodyPr/>
              <a:lstStyle/>
              <a:p>
                <a:endParaRPr lang="ru-RU"/>
              </a:p>
            </p:txBody>
          </p:sp>
          <p:sp>
            <p:nvSpPr>
              <p:cNvPr id="163063" name="Freeform 892"/>
              <p:cNvSpPr>
                <a:spLocks/>
              </p:cNvSpPr>
              <p:nvPr/>
            </p:nvSpPr>
            <p:spPr bwMode="auto">
              <a:xfrm>
                <a:off x="2544" y="2791"/>
                <a:ext cx="6" cy="8"/>
              </a:xfrm>
              <a:custGeom>
                <a:avLst/>
                <a:gdLst>
                  <a:gd name="T0" fmla="*/ 6 w 6"/>
                  <a:gd name="T1" fmla="*/ 1 h 8"/>
                  <a:gd name="T2" fmla="*/ 2 w 6"/>
                  <a:gd name="T3" fmla="*/ 0 h 8"/>
                  <a:gd name="T4" fmla="*/ 0 w 6"/>
                  <a:gd name="T5" fmla="*/ 1 h 8"/>
                  <a:gd name="T6" fmla="*/ 6 w 6"/>
                  <a:gd name="T7" fmla="*/ 7 h 8"/>
                  <a:gd name="T8" fmla="*/ 4 w 6"/>
                  <a:gd name="T9" fmla="*/ 8 h 8"/>
                  <a:gd name="T10" fmla="*/ 6 w 6"/>
                  <a:gd name="T11" fmla="*/ 1 h 8"/>
                  <a:gd name="T12" fmla="*/ 0 60000 65536"/>
                  <a:gd name="T13" fmla="*/ 0 60000 65536"/>
                  <a:gd name="T14" fmla="*/ 0 60000 65536"/>
                  <a:gd name="T15" fmla="*/ 0 60000 65536"/>
                  <a:gd name="T16" fmla="*/ 0 60000 65536"/>
                  <a:gd name="T17" fmla="*/ 0 60000 65536"/>
                  <a:gd name="T18" fmla="*/ 0 w 6"/>
                  <a:gd name="T19" fmla="*/ 0 h 8"/>
                  <a:gd name="T20" fmla="*/ 6 w 6"/>
                  <a:gd name="T21" fmla="*/ 8 h 8"/>
                </a:gdLst>
                <a:ahLst/>
                <a:cxnLst>
                  <a:cxn ang="T12">
                    <a:pos x="T0" y="T1"/>
                  </a:cxn>
                  <a:cxn ang="T13">
                    <a:pos x="T2" y="T3"/>
                  </a:cxn>
                  <a:cxn ang="T14">
                    <a:pos x="T4" y="T5"/>
                  </a:cxn>
                  <a:cxn ang="T15">
                    <a:pos x="T6" y="T7"/>
                  </a:cxn>
                  <a:cxn ang="T16">
                    <a:pos x="T8" y="T9"/>
                  </a:cxn>
                  <a:cxn ang="T17">
                    <a:pos x="T10" y="T11"/>
                  </a:cxn>
                </a:cxnLst>
                <a:rect l="T18" t="T19" r="T20" b="T21"/>
                <a:pathLst>
                  <a:path w="6" h="8">
                    <a:moveTo>
                      <a:pt x="6" y="1"/>
                    </a:moveTo>
                    <a:lnTo>
                      <a:pt x="2" y="0"/>
                    </a:lnTo>
                    <a:lnTo>
                      <a:pt x="0" y="1"/>
                    </a:lnTo>
                    <a:lnTo>
                      <a:pt x="6" y="7"/>
                    </a:lnTo>
                    <a:lnTo>
                      <a:pt x="4" y="8"/>
                    </a:lnTo>
                    <a:lnTo>
                      <a:pt x="6" y="1"/>
                    </a:lnTo>
                    <a:close/>
                  </a:path>
                </a:pathLst>
              </a:custGeom>
              <a:solidFill>
                <a:srgbClr val="C195DB"/>
              </a:solidFill>
              <a:ln w="9525">
                <a:noFill/>
                <a:round/>
                <a:headEnd/>
                <a:tailEnd/>
              </a:ln>
            </p:spPr>
            <p:txBody>
              <a:bodyPr/>
              <a:lstStyle/>
              <a:p>
                <a:endParaRPr lang="ru-RU"/>
              </a:p>
            </p:txBody>
          </p:sp>
          <p:sp>
            <p:nvSpPr>
              <p:cNvPr id="163064" name="Freeform 893"/>
              <p:cNvSpPr>
                <a:spLocks/>
              </p:cNvSpPr>
              <p:nvPr/>
            </p:nvSpPr>
            <p:spPr bwMode="auto">
              <a:xfrm>
                <a:off x="2459" y="2887"/>
                <a:ext cx="114" cy="50"/>
              </a:xfrm>
              <a:custGeom>
                <a:avLst/>
                <a:gdLst>
                  <a:gd name="T0" fmla="*/ 5 w 114"/>
                  <a:gd name="T1" fmla="*/ 0 h 50"/>
                  <a:gd name="T2" fmla="*/ 0 w 114"/>
                  <a:gd name="T3" fmla="*/ 4 h 50"/>
                  <a:gd name="T4" fmla="*/ 108 w 114"/>
                  <a:gd name="T5" fmla="*/ 50 h 50"/>
                  <a:gd name="T6" fmla="*/ 114 w 114"/>
                  <a:gd name="T7" fmla="*/ 46 h 50"/>
                  <a:gd name="T8" fmla="*/ 5 w 114"/>
                  <a:gd name="T9" fmla="*/ 0 h 50"/>
                  <a:gd name="T10" fmla="*/ 0 60000 65536"/>
                  <a:gd name="T11" fmla="*/ 0 60000 65536"/>
                  <a:gd name="T12" fmla="*/ 0 60000 65536"/>
                  <a:gd name="T13" fmla="*/ 0 60000 65536"/>
                  <a:gd name="T14" fmla="*/ 0 60000 65536"/>
                  <a:gd name="T15" fmla="*/ 0 w 114"/>
                  <a:gd name="T16" fmla="*/ 0 h 50"/>
                  <a:gd name="T17" fmla="*/ 114 w 114"/>
                  <a:gd name="T18" fmla="*/ 50 h 50"/>
                </a:gdLst>
                <a:ahLst/>
                <a:cxnLst>
                  <a:cxn ang="T10">
                    <a:pos x="T0" y="T1"/>
                  </a:cxn>
                  <a:cxn ang="T11">
                    <a:pos x="T2" y="T3"/>
                  </a:cxn>
                  <a:cxn ang="T12">
                    <a:pos x="T4" y="T5"/>
                  </a:cxn>
                  <a:cxn ang="T13">
                    <a:pos x="T6" y="T7"/>
                  </a:cxn>
                  <a:cxn ang="T14">
                    <a:pos x="T8" y="T9"/>
                  </a:cxn>
                </a:cxnLst>
                <a:rect l="T15" t="T16" r="T17" b="T18"/>
                <a:pathLst>
                  <a:path w="114" h="50">
                    <a:moveTo>
                      <a:pt x="5" y="0"/>
                    </a:moveTo>
                    <a:lnTo>
                      <a:pt x="0" y="4"/>
                    </a:lnTo>
                    <a:lnTo>
                      <a:pt x="108" y="50"/>
                    </a:lnTo>
                    <a:lnTo>
                      <a:pt x="114" y="46"/>
                    </a:lnTo>
                    <a:lnTo>
                      <a:pt x="5" y="0"/>
                    </a:lnTo>
                    <a:close/>
                  </a:path>
                </a:pathLst>
              </a:custGeom>
              <a:solidFill>
                <a:srgbClr val="C195DB"/>
              </a:solidFill>
              <a:ln w="9525">
                <a:noFill/>
                <a:round/>
                <a:headEnd/>
                <a:tailEnd/>
              </a:ln>
            </p:spPr>
            <p:txBody>
              <a:bodyPr/>
              <a:lstStyle/>
              <a:p>
                <a:endParaRPr lang="ru-RU"/>
              </a:p>
            </p:txBody>
          </p:sp>
          <p:sp>
            <p:nvSpPr>
              <p:cNvPr id="163065" name="Freeform 894"/>
              <p:cNvSpPr>
                <a:spLocks/>
              </p:cNvSpPr>
              <p:nvPr/>
            </p:nvSpPr>
            <p:spPr bwMode="auto">
              <a:xfrm>
                <a:off x="4063" y="2473"/>
                <a:ext cx="338" cy="133"/>
              </a:xfrm>
              <a:custGeom>
                <a:avLst/>
                <a:gdLst>
                  <a:gd name="T0" fmla="*/ 15 w 338"/>
                  <a:gd name="T1" fmla="*/ 0 h 133"/>
                  <a:gd name="T2" fmla="*/ 313 w 338"/>
                  <a:gd name="T3" fmla="*/ 54 h 133"/>
                  <a:gd name="T4" fmla="*/ 338 w 338"/>
                  <a:gd name="T5" fmla="*/ 101 h 133"/>
                  <a:gd name="T6" fmla="*/ 285 w 338"/>
                  <a:gd name="T7" fmla="*/ 133 h 133"/>
                  <a:gd name="T8" fmla="*/ 0 w 338"/>
                  <a:gd name="T9" fmla="*/ 55 h 133"/>
                  <a:gd name="T10" fmla="*/ 15 w 338"/>
                  <a:gd name="T11" fmla="*/ 0 h 133"/>
                  <a:gd name="T12" fmla="*/ 0 60000 65536"/>
                  <a:gd name="T13" fmla="*/ 0 60000 65536"/>
                  <a:gd name="T14" fmla="*/ 0 60000 65536"/>
                  <a:gd name="T15" fmla="*/ 0 60000 65536"/>
                  <a:gd name="T16" fmla="*/ 0 60000 65536"/>
                  <a:gd name="T17" fmla="*/ 0 60000 65536"/>
                  <a:gd name="T18" fmla="*/ 0 w 338"/>
                  <a:gd name="T19" fmla="*/ 0 h 133"/>
                  <a:gd name="T20" fmla="*/ 338 w 338"/>
                  <a:gd name="T21" fmla="*/ 133 h 133"/>
                </a:gdLst>
                <a:ahLst/>
                <a:cxnLst>
                  <a:cxn ang="T12">
                    <a:pos x="T0" y="T1"/>
                  </a:cxn>
                  <a:cxn ang="T13">
                    <a:pos x="T2" y="T3"/>
                  </a:cxn>
                  <a:cxn ang="T14">
                    <a:pos x="T4" y="T5"/>
                  </a:cxn>
                  <a:cxn ang="T15">
                    <a:pos x="T6" y="T7"/>
                  </a:cxn>
                  <a:cxn ang="T16">
                    <a:pos x="T8" y="T9"/>
                  </a:cxn>
                  <a:cxn ang="T17">
                    <a:pos x="T10" y="T11"/>
                  </a:cxn>
                </a:cxnLst>
                <a:rect l="T18" t="T19" r="T20" b="T21"/>
                <a:pathLst>
                  <a:path w="338" h="133">
                    <a:moveTo>
                      <a:pt x="15" y="0"/>
                    </a:moveTo>
                    <a:lnTo>
                      <a:pt x="313" y="54"/>
                    </a:lnTo>
                    <a:lnTo>
                      <a:pt x="338" y="101"/>
                    </a:lnTo>
                    <a:lnTo>
                      <a:pt x="285" y="133"/>
                    </a:lnTo>
                    <a:lnTo>
                      <a:pt x="0" y="55"/>
                    </a:lnTo>
                    <a:lnTo>
                      <a:pt x="15" y="0"/>
                    </a:lnTo>
                    <a:close/>
                  </a:path>
                </a:pathLst>
              </a:custGeom>
              <a:solidFill>
                <a:srgbClr val="844CD6"/>
              </a:solidFill>
              <a:ln w="9525">
                <a:noFill/>
                <a:round/>
                <a:headEnd/>
                <a:tailEnd/>
              </a:ln>
            </p:spPr>
            <p:txBody>
              <a:bodyPr/>
              <a:lstStyle/>
              <a:p>
                <a:endParaRPr lang="ru-RU"/>
              </a:p>
            </p:txBody>
          </p:sp>
          <p:sp>
            <p:nvSpPr>
              <p:cNvPr id="163066" name="Freeform 895"/>
              <p:cNvSpPr>
                <a:spLocks/>
              </p:cNvSpPr>
              <p:nvPr/>
            </p:nvSpPr>
            <p:spPr bwMode="auto">
              <a:xfrm>
                <a:off x="4075" y="2470"/>
                <a:ext cx="302" cy="60"/>
              </a:xfrm>
              <a:custGeom>
                <a:avLst/>
                <a:gdLst>
                  <a:gd name="T0" fmla="*/ 3 w 302"/>
                  <a:gd name="T1" fmla="*/ 0 h 60"/>
                  <a:gd name="T2" fmla="*/ 0 w 302"/>
                  <a:gd name="T3" fmla="*/ 5 h 60"/>
                  <a:gd name="T4" fmla="*/ 298 w 302"/>
                  <a:gd name="T5" fmla="*/ 60 h 60"/>
                  <a:gd name="T6" fmla="*/ 302 w 302"/>
                  <a:gd name="T7" fmla="*/ 56 h 60"/>
                  <a:gd name="T8" fmla="*/ 3 w 302"/>
                  <a:gd name="T9" fmla="*/ 0 h 60"/>
                  <a:gd name="T10" fmla="*/ 0 60000 65536"/>
                  <a:gd name="T11" fmla="*/ 0 60000 65536"/>
                  <a:gd name="T12" fmla="*/ 0 60000 65536"/>
                  <a:gd name="T13" fmla="*/ 0 60000 65536"/>
                  <a:gd name="T14" fmla="*/ 0 60000 65536"/>
                  <a:gd name="T15" fmla="*/ 0 w 302"/>
                  <a:gd name="T16" fmla="*/ 0 h 60"/>
                  <a:gd name="T17" fmla="*/ 302 w 302"/>
                  <a:gd name="T18" fmla="*/ 60 h 60"/>
                </a:gdLst>
                <a:ahLst/>
                <a:cxnLst>
                  <a:cxn ang="T10">
                    <a:pos x="T0" y="T1"/>
                  </a:cxn>
                  <a:cxn ang="T11">
                    <a:pos x="T2" y="T3"/>
                  </a:cxn>
                  <a:cxn ang="T12">
                    <a:pos x="T4" y="T5"/>
                  </a:cxn>
                  <a:cxn ang="T13">
                    <a:pos x="T6" y="T7"/>
                  </a:cxn>
                  <a:cxn ang="T14">
                    <a:pos x="T8" y="T9"/>
                  </a:cxn>
                </a:cxnLst>
                <a:rect l="T15" t="T16" r="T17" b="T18"/>
                <a:pathLst>
                  <a:path w="302" h="60">
                    <a:moveTo>
                      <a:pt x="3" y="0"/>
                    </a:moveTo>
                    <a:lnTo>
                      <a:pt x="0" y="5"/>
                    </a:lnTo>
                    <a:lnTo>
                      <a:pt x="298" y="60"/>
                    </a:lnTo>
                    <a:lnTo>
                      <a:pt x="302" y="56"/>
                    </a:lnTo>
                    <a:lnTo>
                      <a:pt x="3" y="0"/>
                    </a:lnTo>
                    <a:close/>
                  </a:path>
                </a:pathLst>
              </a:custGeom>
              <a:solidFill>
                <a:srgbClr val="C195DB"/>
              </a:solidFill>
              <a:ln w="9525">
                <a:noFill/>
                <a:round/>
                <a:headEnd/>
                <a:tailEnd/>
              </a:ln>
            </p:spPr>
            <p:txBody>
              <a:bodyPr/>
              <a:lstStyle/>
              <a:p>
                <a:endParaRPr lang="ru-RU"/>
              </a:p>
            </p:txBody>
          </p:sp>
          <p:sp>
            <p:nvSpPr>
              <p:cNvPr id="163067" name="Freeform 896"/>
              <p:cNvSpPr>
                <a:spLocks/>
              </p:cNvSpPr>
              <p:nvPr/>
            </p:nvSpPr>
            <p:spPr bwMode="auto">
              <a:xfrm>
                <a:off x="4371" y="2529"/>
                <a:ext cx="31" cy="47"/>
              </a:xfrm>
              <a:custGeom>
                <a:avLst/>
                <a:gdLst>
                  <a:gd name="T0" fmla="*/ 6 w 31"/>
                  <a:gd name="T1" fmla="*/ 0 h 47"/>
                  <a:gd name="T2" fmla="*/ 0 w 31"/>
                  <a:gd name="T3" fmla="*/ 1 h 47"/>
                  <a:gd name="T4" fmla="*/ 25 w 31"/>
                  <a:gd name="T5" fmla="*/ 47 h 47"/>
                  <a:gd name="T6" fmla="*/ 31 w 31"/>
                  <a:gd name="T7" fmla="*/ 46 h 47"/>
                  <a:gd name="T8" fmla="*/ 6 w 31"/>
                  <a:gd name="T9" fmla="*/ 0 h 47"/>
                  <a:gd name="T10" fmla="*/ 0 60000 65536"/>
                  <a:gd name="T11" fmla="*/ 0 60000 65536"/>
                  <a:gd name="T12" fmla="*/ 0 60000 65536"/>
                  <a:gd name="T13" fmla="*/ 0 60000 65536"/>
                  <a:gd name="T14" fmla="*/ 0 60000 65536"/>
                  <a:gd name="T15" fmla="*/ 0 w 31"/>
                  <a:gd name="T16" fmla="*/ 0 h 47"/>
                  <a:gd name="T17" fmla="*/ 31 w 31"/>
                  <a:gd name="T18" fmla="*/ 47 h 47"/>
                </a:gdLst>
                <a:ahLst/>
                <a:cxnLst>
                  <a:cxn ang="T10">
                    <a:pos x="T0" y="T1"/>
                  </a:cxn>
                  <a:cxn ang="T11">
                    <a:pos x="T2" y="T3"/>
                  </a:cxn>
                  <a:cxn ang="T12">
                    <a:pos x="T4" y="T5"/>
                  </a:cxn>
                  <a:cxn ang="T13">
                    <a:pos x="T6" y="T7"/>
                  </a:cxn>
                  <a:cxn ang="T14">
                    <a:pos x="T8" y="T9"/>
                  </a:cxn>
                </a:cxnLst>
                <a:rect l="T15" t="T16" r="T17" b="T18"/>
                <a:pathLst>
                  <a:path w="31" h="47">
                    <a:moveTo>
                      <a:pt x="6" y="0"/>
                    </a:moveTo>
                    <a:lnTo>
                      <a:pt x="0" y="1"/>
                    </a:lnTo>
                    <a:lnTo>
                      <a:pt x="25" y="47"/>
                    </a:lnTo>
                    <a:lnTo>
                      <a:pt x="31" y="46"/>
                    </a:lnTo>
                    <a:lnTo>
                      <a:pt x="6" y="0"/>
                    </a:lnTo>
                    <a:close/>
                  </a:path>
                </a:pathLst>
              </a:custGeom>
              <a:solidFill>
                <a:srgbClr val="C195DB"/>
              </a:solidFill>
              <a:ln w="9525">
                <a:noFill/>
                <a:round/>
                <a:headEnd/>
                <a:tailEnd/>
              </a:ln>
            </p:spPr>
            <p:txBody>
              <a:bodyPr/>
              <a:lstStyle/>
              <a:p>
                <a:endParaRPr lang="ru-RU"/>
              </a:p>
            </p:txBody>
          </p:sp>
          <p:sp>
            <p:nvSpPr>
              <p:cNvPr id="163068" name="Freeform 897"/>
              <p:cNvSpPr>
                <a:spLocks/>
              </p:cNvSpPr>
              <p:nvPr/>
            </p:nvSpPr>
            <p:spPr bwMode="auto">
              <a:xfrm>
                <a:off x="4372" y="2525"/>
                <a:ext cx="6" cy="5"/>
              </a:xfrm>
              <a:custGeom>
                <a:avLst/>
                <a:gdLst>
                  <a:gd name="T0" fmla="*/ 5 w 6"/>
                  <a:gd name="T1" fmla="*/ 0 h 5"/>
                  <a:gd name="T2" fmla="*/ 6 w 6"/>
                  <a:gd name="T3" fmla="*/ 3 h 5"/>
                  <a:gd name="T4" fmla="*/ 0 w 6"/>
                  <a:gd name="T5" fmla="*/ 5 h 5"/>
                  <a:gd name="T6" fmla="*/ 2 w 6"/>
                  <a:gd name="T7" fmla="*/ 5 h 5"/>
                  <a:gd name="T8" fmla="*/ 5 w 6"/>
                  <a:gd name="T9" fmla="*/ 0 h 5"/>
                  <a:gd name="T10" fmla="*/ 0 60000 65536"/>
                  <a:gd name="T11" fmla="*/ 0 60000 65536"/>
                  <a:gd name="T12" fmla="*/ 0 60000 65536"/>
                  <a:gd name="T13" fmla="*/ 0 60000 65536"/>
                  <a:gd name="T14" fmla="*/ 0 60000 65536"/>
                  <a:gd name="T15" fmla="*/ 0 w 6"/>
                  <a:gd name="T16" fmla="*/ 0 h 5"/>
                  <a:gd name="T17" fmla="*/ 6 w 6"/>
                  <a:gd name="T18" fmla="*/ 5 h 5"/>
                </a:gdLst>
                <a:ahLst/>
                <a:cxnLst>
                  <a:cxn ang="T10">
                    <a:pos x="T0" y="T1"/>
                  </a:cxn>
                  <a:cxn ang="T11">
                    <a:pos x="T2" y="T3"/>
                  </a:cxn>
                  <a:cxn ang="T12">
                    <a:pos x="T4" y="T5"/>
                  </a:cxn>
                  <a:cxn ang="T13">
                    <a:pos x="T6" y="T7"/>
                  </a:cxn>
                  <a:cxn ang="T14">
                    <a:pos x="T8" y="T9"/>
                  </a:cxn>
                </a:cxnLst>
                <a:rect l="T15" t="T16" r="T17" b="T18"/>
                <a:pathLst>
                  <a:path w="6" h="5">
                    <a:moveTo>
                      <a:pt x="5" y="0"/>
                    </a:moveTo>
                    <a:lnTo>
                      <a:pt x="6" y="3"/>
                    </a:lnTo>
                    <a:lnTo>
                      <a:pt x="0" y="5"/>
                    </a:lnTo>
                    <a:lnTo>
                      <a:pt x="2" y="5"/>
                    </a:lnTo>
                    <a:lnTo>
                      <a:pt x="5" y="0"/>
                    </a:lnTo>
                    <a:close/>
                  </a:path>
                </a:pathLst>
              </a:custGeom>
              <a:solidFill>
                <a:srgbClr val="C195DB"/>
              </a:solidFill>
              <a:ln w="9525">
                <a:noFill/>
                <a:round/>
                <a:headEnd/>
                <a:tailEnd/>
              </a:ln>
            </p:spPr>
            <p:txBody>
              <a:bodyPr/>
              <a:lstStyle/>
              <a:p>
                <a:endParaRPr lang="ru-RU"/>
              </a:p>
            </p:txBody>
          </p:sp>
          <p:sp>
            <p:nvSpPr>
              <p:cNvPr id="163069" name="Freeform 898"/>
              <p:cNvSpPr>
                <a:spLocks/>
              </p:cNvSpPr>
              <p:nvPr/>
            </p:nvSpPr>
            <p:spPr bwMode="auto">
              <a:xfrm>
                <a:off x="4345" y="2571"/>
                <a:ext cx="57" cy="37"/>
              </a:xfrm>
              <a:custGeom>
                <a:avLst/>
                <a:gdLst>
                  <a:gd name="T0" fmla="*/ 57 w 57"/>
                  <a:gd name="T1" fmla="*/ 4 h 37"/>
                  <a:gd name="T2" fmla="*/ 53 w 57"/>
                  <a:gd name="T3" fmla="*/ 0 h 37"/>
                  <a:gd name="T4" fmla="*/ 0 w 57"/>
                  <a:gd name="T5" fmla="*/ 33 h 37"/>
                  <a:gd name="T6" fmla="*/ 5 w 57"/>
                  <a:gd name="T7" fmla="*/ 37 h 37"/>
                  <a:gd name="T8" fmla="*/ 57 w 57"/>
                  <a:gd name="T9" fmla="*/ 4 h 37"/>
                  <a:gd name="T10" fmla="*/ 0 60000 65536"/>
                  <a:gd name="T11" fmla="*/ 0 60000 65536"/>
                  <a:gd name="T12" fmla="*/ 0 60000 65536"/>
                  <a:gd name="T13" fmla="*/ 0 60000 65536"/>
                  <a:gd name="T14" fmla="*/ 0 60000 65536"/>
                  <a:gd name="T15" fmla="*/ 0 w 57"/>
                  <a:gd name="T16" fmla="*/ 0 h 37"/>
                  <a:gd name="T17" fmla="*/ 57 w 57"/>
                  <a:gd name="T18" fmla="*/ 37 h 37"/>
                </a:gdLst>
                <a:ahLst/>
                <a:cxnLst>
                  <a:cxn ang="T10">
                    <a:pos x="T0" y="T1"/>
                  </a:cxn>
                  <a:cxn ang="T11">
                    <a:pos x="T2" y="T3"/>
                  </a:cxn>
                  <a:cxn ang="T12">
                    <a:pos x="T4" y="T5"/>
                  </a:cxn>
                  <a:cxn ang="T13">
                    <a:pos x="T6" y="T7"/>
                  </a:cxn>
                  <a:cxn ang="T14">
                    <a:pos x="T8" y="T9"/>
                  </a:cxn>
                </a:cxnLst>
                <a:rect l="T15" t="T16" r="T17" b="T18"/>
                <a:pathLst>
                  <a:path w="57" h="37">
                    <a:moveTo>
                      <a:pt x="57" y="4"/>
                    </a:moveTo>
                    <a:lnTo>
                      <a:pt x="53" y="0"/>
                    </a:lnTo>
                    <a:lnTo>
                      <a:pt x="0" y="33"/>
                    </a:lnTo>
                    <a:lnTo>
                      <a:pt x="5" y="37"/>
                    </a:lnTo>
                    <a:lnTo>
                      <a:pt x="57" y="4"/>
                    </a:lnTo>
                    <a:close/>
                  </a:path>
                </a:pathLst>
              </a:custGeom>
              <a:solidFill>
                <a:srgbClr val="C195DB"/>
              </a:solidFill>
              <a:ln w="9525">
                <a:noFill/>
                <a:round/>
                <a:headEnd/>
                <a:tailEnd/>
              </a:ln>
            </p:spPr>
            <p:txBody>
              <a:bodyPr/>
              <a:lstStyle/>
              <a:p>
                <a:endParaRPr lang="ru-RU"/>
              </a:p>
            </p:txBody>
          </p:sp>
          <p:sp>
            <p:nvSpPr>
              <p:cNvPr id="163070" name="Freeform 899"/>
              <p:cNvSpPr>
                <a:spLocks/>
              </p:cNvSpPr>
              <p:nvPr/>
            </p:nvSpPr>
            <p:spPr bwMode="auto">
              <a:xfrm>
                <a:off x="4395" y="2571"/>
                <a:ext cx="7" cy="5"/>
              </a:xfrm>
              <a:custGeom>
                <a:avLst/>
                <a:gdLst>
                  <a:gd name="T0" fmla="*/ 7 w 7"/>
                  <a:gd name="T1" fmla="*/ 4 h 5"/>
                  <a:gd name="T2" fmla="*/ 5 w 7"/>
                  <a:gd name="T3" fmla="*/ 5 h 5"/>
                  <a:gd name="T4" fmla="*/ 0 w 7"/>
                  <a:gd name="T5" fmla="*/ 0 h 5"/>
                  <a:gd name="T6" fmla="*/ 0 w 7"/>
                  <a:gd name="T7" fmla="*/ 5 h 5"/>
                  <a:gd name="T8" fmla="*/ 7 w 7"/>
                  <a:gd name="T9" fmla="*/ 4 h 5"/>
                  <a:gd name="T10" fmla="*/ 0 60000 65536"/>
                  <a:gd name="T11" fmla="*/ 0 60000 65536"/>
                  <a:gd name="T12" fmla="*/ 0 60000 65536"/>
                  <a:gd name="T13" fmla="*/ 0 60000 65536"/>
                  <a:gd name="T14" fmla="*/ 0 60000 65536"/>
                  <a:gd name="T15" fmla="*/ 0 w 7"/>
                  <a:gd name="T16" fmla="*/ 0 h 5"/>
                  <a:gd name="T17" fmla="*/ 7 w 7"/>
                  <a:gd name="T18" fmla="*/ 5 h 5"/>
                </a:gdLst>
                <a:ahLst/>
                <a:cxnLst>
                  <a:cxn ang="T10">
                    <a:pos x="T0" y="T1"/>
                  </a:cxn>
                  <a:cxn ang="T11">
                    <a:pos x="T2" y="T3"/>
                  </a:cxn>
                  <a:cxn ang="T12">
                    <a:pos x="T4" y="T5"/>
                  </a:cxn>
                  <a:cxn ang="T13">
                    <a:pos x="T6" y="T7"/>
                  </a:cxn>
                  <a:cxn ang="T14">
                    <a:pos x="T8" y="T9"/>
                  </a:cxn>
                </a:cxnLst>
                <a:rect l="T15" t="T16" r="T17" b="T18"/>
                <a:pathLst>
                  <a:path w="7" h="5">
                    <a:moveTo>
                      <a:pt x="7" y="4"/>
                    </a:moveTo>
                    <a:lnTo>
                      <a:pt x="5" y="5"/>
                    </a:lnTo>
                    <a:lnTo>
                      <a:pt x="0" y="0"/>
                    </a:lnTo>
                    <a:lnTo>
                      <a:pt x="0" y="5"/>
                    </a:lnTo>
                    <a:lnTo>
                      <a:pt x="7" y="4"/>
                    </a:lnTo>
                    <a:close/>
                  </a:path>
                </a:pathLst>
              </a:custGeom>
              <a:solidFill>
                <a:srgbClr val="C195DB"/>
              </a:solidFill>
              <a:ln w="9525">
                <a:noFill/>
                <a:round/>
                <a:headEnd/>
                <a:tailEnd/>
              </a:ln>
            </p:spPr>
            <p:txBody>
              <a:bodyPr/>
              <a:lstStyle/>
              <a:p>
                <a:endParaRPr lang="ru-RU"/>
              </a:p>
            </p:txBody>
          </p:sp>
          <p:sp>
            <p:nvSpPr>
              <p:cNvPr id="163071" name="Freeform 900"/>
              <p:cNvSpPr>
                <a:spLocks/>
              </p:cNvSpPr>
              <p:nvPr/>
            </p:nvSpPr>
            <p:spPr bwMode="auto">
              <a:xfrm>
                <a:off x="4063" y="2526"/>
                <a:ext cx="287" cy="83"/>
              </a:xfrm>
              <a:custGeom>
                <a:avLst/>
                <a:gdLst>
                  <a:gd name="T0" fmla="*/ 285 w 287"/>
                  <a:gd name="T1" fmla="*/ 83 h 83"/>
                  <a:gd name="T2" fmla="*/ 287 w 287"/>
                  <a:gd name="T3" fmla="*/ 77 h 83"/>
                  <a:gd name="T4" fmla="*/ 2 w 287"/>
                  <a:gd name="T5" fmla="*/ 0 h 83"/>
                  <a:gd name="T6" fmla="*/ 0 w 287"/>
                  <a:gd name="T7" fmla="*/ 5 h 83"/>
                  <a:gd name="T8" fmla="*/ 285 w 287"/>
                  <a:gd name="T9" fmla="*/ 83 h 83"/>
                  <a:gd name="T10" fmla="*/ 0 60000 65536"/>
                  <a:gd name="T11" fmla="*/ 0 60000 65536"/>
                  <a:gd name="T12" fmla="*/ 0 60000 65536"/>
                  <a:gd name="T13" fmla="*/ 0 60000 65536"/>
                  <a:gd name="T14" fmla="*/ 0 60000 65536"/>
                  <a:gd name="T15" fmla="*/ 0 w 287"/>
                  <a:gd name="T16" fmla="*/ 0 h 83"/>
                  <a:gd name="T17" fmla="*/ 287 w 287"/>
                  <a:gd name="T18" fmla="*/ 83 h 83"/>
                </a:gdLst>
                <a:ahLst/>
                <a:cxnLst>
                  <a:cxn ang="T10">
                    <a:pos x="T0" y="T1"/>
                  </a:cxn>
                  <a:cxn ang="T11">
                    <a:pos x="T2" y="T3"/>
                  </a:cxn>
                  <a:cxn ang="T12">
                    <a:pos x="T4" y="T5"/>
                  </a:cxn>
                  <a:cxn ang="T13">
                    <a:pos x="T6" y="T7"/>
                  </a:cxn>
                  <a:cxn ang="T14">
                    <a:pos x="T8" y="T9"/>
                  </a:cxn>
                </a:cxnLst>
                <a:rect l="T15" t="T16" r="T17" b="T18"/>
                <a:pathLst>
                  <a:path w="287" h="83">
                    <a:moveTo>
                      <a:pt x="285" y="83"/>
                    </a:moveTo>
                    <a:lnTo>
                      <a:pt x="287" y="77"/>
                    </a:lnTo>
                    <a:lnTo>
                      <a:pt x="2" y="0"/>
                    </a:lnTo>
                    <a:lnTo>
                      <a:pt x="0" y="5"/>
                    </a:lnTo>
                    <a:lnTo>
                      <a:pt x="285" y="83"/>
                    </a:lnTo>
                    <a:close/>
                  </a:path>
                </a:pathLst>
              </a:custGeom>
              <a:solidFill>
                <a:srgbClr val="C195DB"/>
              </a:solidFill>
              <a:ln w="9525">
                <a:noFill/>
                <a:round/>
                <a:headEnd/>
                <a:tailEnd/>
              </a:ln>
            </p:spPr>
            <p:txBody>
              <a:bodyPr/>
              <a:lstStyle/>
              <a:p>
                <a:endParaRPr lang="ru-RU"/>
              </a:p>
            </p:txBody>
          </p:sp>
          <p:sp>
            <p:nvSpPr>
              <p:cNvPr id="163072" name="Freeform 901"/>
              <p:cNvSpPr>
                <a:spLocks/>
              </p:cNvSpPr>
              <p:nvPr/>
            </p:nvSpPr>
            <p:spPr bwMode="auto">
              <a:xfrm>
                <a:off x="4344" y="2603"/>
                <a:ext cx="4" cy="7"/>
              </a:xfrm>
              <a:custGeom>
                <a:avLst/>
                <a:gdLst>
                  <a:gd name="T0" fmla="*/ 4 w 4"/>
                  <a:gd name="T1" fmla="*/ 5 h 7"/>
                  <a:gd name="T2" fmla="*/ 3 w 4"/>
                  <a:gd name="T3" fmla="*/ 7 h 7"/>
                  <a:gd name="T4" fmla="*/ 4 w 4"/>
                  <a:gd name="T5" fmla="*/ 0 h 7"/>
                  <a:gd name="T6" fmla="*/ 0 w 4"/>
                  <a:gd name="T7" fmla="*/ 0 h 7"/>
                  <a:gd name="T8" fmla="*/ 4 w 4"/>
                  <a:gd name="T9" fmla="*/ 5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4" y="5"/>
                    </a:moveTo>
                    <a:lnTo>
                      <a:pt x="3" y="7"/>
                    </a:lnTo>
                    <a:lnTo>
                      <a:pt x="4" y="0"/>
                    </a:lnTo>
                    <a:lnTo>
                      <a:pt x="0" y="0"/>
                    </a:lnTo>
                    <a:lnTo>
                      <a:pt x="4" y="5"/>
                    </a:lnTo>
                    <a:close/>
                  </a:path>
                </a:pathLst>
              </a:custGeom>
              <a:solidFill>
                <a:srgbClr val="C195DB"/>
              </a:solidFill>
              <a:ln w="9525">
                <a:noFill/>
                <a:round/>
                <a:headEnd/>
                <a:tailEnd/>
              </a:ln>
            </p:spPr>
            <p:txBody>
              <a:bodyPr/>
              <a:lstStyle/>
              <a:p>
                <a:endParaRPr lang="ru-RU"/>
              </a:p>
            </p:txBody>
          </p:sp>
          <p:sp>
            <p:nvSpPr>
              <p:cNvPr id="163073" name="Freeform 902"/>
              <p:cNvSpPr>
                <a:spLocks/>
              </p:cNvSpPr>
              <p:nvPr/>
            </p:nvSpPr>
            <p:spPr bwMode="auto">
              <a:xfrm>
                <a:off x="4060" y="2471"/>
                <a:ext cx="18" cy="59"/>
              </a:xfrm>
              <a:custGeom>
                <a:avLst/>
                <a:gdLst>
                  <a:gd name="T0" fmla="*/ 0 w 18"/>
                  <a:gd name="T1" fmla="*/ 56 h 59"/>
                  <a:gd name="T2" fmla="*/ 5 w 18"/>
                  <a:gd name="T3" fmla="*/ 59 h 59"/>
                  <a:gd name="T4" fmla="*/ 18 w 18"/>
                  <a:gd name="T5" fmla="*/ 4 h 59"/>
                  <a:gd name="T6" fmla="*/ 14 w 18"/>
                  <a:gd name="T7" fmla="*/ 0 h 59"/>
                  <a:gd name="T8" fmla="*/ 0 w 18"/>
                  <a:gd name="T9" fmla="*/ 56 h 59"/>
                  <a:gd name="T10" fmla="*/ 0 60000 65536"/>
                  <a:gd name="T11" fmla="*/ 0 60000 65536"/>
                  <a:gd name="T12" fmla="*/ 0 60000 65536"/>
                  <a:gd name="T13" fmla="*/ 0 60000 65536"/>
                  <a:gd name="T14" fmla="*/ 0 60000 65536"/>
                  <a:gd name="T15" fmla="*/ 0 w 18"/>
                  <a:gd name="T16" fmla="*/ 0 h 59"/>
                  <a:gd name="T17" fmla="*/ 18 w 18"/>
                  <a:gd name="T18" fmla="*/ 59 h 59"/>
                </a:gdLst>
                <a:ahLst/>
                <a:cxnLst>
                  <a:cxn ang="T10">
                    <a:pos x="T0" y="T1"/>
                  </a:cxn>
                  <a:cxn ang="T11">
                    <a:pos x="T2" y="T3"/>
                  </a:cxn>
                  <a:cxn ang="T12">
                    <a:pos x="T4" y="T5"/>
                  </a:cxn>
                  <a:cxn ang="T13">
                    <a:pos x="T6" y="T7"/>
                  </a:cxn>
                  <a:cxn ang="T14">
                    <a:pos x="T8" y="T9"/>
                  </a:cxn>
                </a:cxnLst>
                <a:rect l="T15" t="T16" r="T17" b="T18"/>
                <a:pathLst>
                  <a:path w="18" h="59">
                    <a:moveTo>
                      <a:pt x="0" y="56"/>
                    </a:moveTo>
                    <a:lnTo>
                      <a:pt x="5" y="59"/>
                    </a:lnTo>
                    <a:lnTo>
                      <a:pt x="18" y="4"/>
                    </a:lnTo>
                    <a:lnTo>
                      <a:pt x="14" y="0"/>
                    </a:lnTo>
                    <a:lnTo>
                      <a:pt x="0" y="56"/>
                    </a:lnTo>
                    <a:close/>
                  </a:path>
                </a:pathLst>
              </a:custGeom>
              <a:solidFill>
                <a:srgbClr val="C195DB"/>
              </a:solidFill>
              <a:ln w="9525">
                <a:noFill/>
                <a:round/>
                <a:headEnd/>
                <a:tailEnd/>
              </a:ln>
            </p:spPr>
            <p:txBody>
              <a:bodyPr/>
              <a:lstStyle/>
              <a:p>
                <a:endParaRPr lang="ru-RU"/>
              </a:p>
            </p:txBody>
          </p:sp>
          <p:sp>
            <p:nvSpPr>
              <p:cNvPr id="163074" name="Freeform 903"/>
              <p:cNvSpPr>
                <a:spLocks/>
              </p:cNvSpPr>
              <p:nvPr/>
            </p:nvSpPr>
            <p:spPr bwMode="auto">
              <a:xfrm>
                <a:off x="4059" y="2525"/>
                <a:ext cx="6" cy="7"/>
              </a:xfrm>
              <a:custGeom>
                <a:avLst/>
                <a:gdLst>
                  <a:gd name="T0" fmla="*/ 4 w 6"/>
                  <a:gd name="T1" fmla="*/ 7 h 7"/>
                  <a:gd name="T2" fmla="*/ 0 w 6"/>
                  <a:gd name="T3" fmla="*/ 5 h 7"/>
                  <a:gd name="T4" fmla="*/ 1 w 6"/>
                  <a:gd name="T5" fmla="*/ 1 h 7"/>
                  <a:gd name="T6" fmla="*/ 6 w 6"/>
                  <a:gd name="T7" fmla="*/ 5 h 7"/>
                  <a:gd name="T8" fmla="*/ 6 w 6"/>
                  <a:gd name="T9" fmla="*/ 0 h 7"/>
                  <a:gd name="T10" fmla="*/ 4 w 6"/>
                  <a:gd name="T11" fmla="*/ 7 h 7"/>
                  <a:gd name="T12" fmla="*/ 0 60000 65536"/>
                  <a:gd name="T13" fmla="*/ 0 60000 65536"/>
                  <a:gd name="T14" fmla="*/ 0 60000 65536"/>
                  <a:gd name="T15" fmla="*/ 0 60000 65536"/>
                  <a:gd name="T16" fmla="*/ 0 60000 65536"/>
                  <a:gd name="T17" fmla="*/ 0 60000 65536"/>
                  <a:gd name="T18" fmla="*/ 0 w 6"/>
                  <a:gd name="T19" fmla="*/ 0 h 7"/>
                  <a:gd name="T20" fmla="*/ 6 w 6"/>
                  <a:gd name="T21" fmla="*/ 7 h 7"/>
                </a:gdLst>
                <a:ahLst/>
                <a:cxnLst>
                  <a:cxn ang="T12">
                    <a:pos x="T0" y="T1"/>
                  </a:cxn>
                  <a:cxn ang="T13">
                    <a:pos x="T2" y="T3"/>
                  </a:cxn>
                  <a:cxn ang="T14">
                    <a:pos x="T4" y="T5"/>
                  </a:cxn>
                  <a:cxn ang="T15">
                    <a:pos x="T6" y="T7"/>
                  </a:cxn>
                  <a:cxn ang="T16">
                    <a:pos x="T8" y="T9"/>
                  </a:cxn>
                  <a:cxn ang="T17">
                    <a:pos x="T10" y="T11"/>
                  </a:cxn>
                </a:cxnLst>
                <a:rect l="T18" t="T19" r="T20" b="T21"/>
                <a:pathLst>
                  <a:path w="6" h="7">
                    <a:moveTo>
                      <a:pt x="4" y="7"/>
                    </a:moveTo>
                    <a:lnTo>
                      <a:pt x="0" y="5"/>
                    </a:lnTo>
                    <a:lnTo>
                      <a:pt x="1" y="1"/>
                    </a:lnTo>
                    <a:lnTo>
                      <a:pt x="6" y="5"/>
                    </a:lnTo>
                    <a:lnTo>
                      <a:pt x="6" y="0"/>
                    </a:lnTo>
                    <a:lnTo>
                      <a:pt x="4" y="7"/>
                    </a:lnTo>
                    <a:close/>
                  </a:path>
                </a:pathLst>
              </a:custGeom>
              <a:solidFill>
                <a:srgbClr val="C195DB"/>
              </a:solidFill>
              <a:ln w="9525">
                <a:noFill/>
                <a:round/>
                <a:headEnd/>
                <a:tailEnd/>
              </a:ln>
            </p:spPr>
            <p:txBody>
              <a:bodyPr/>
              <a:lstStyle/>
              <a:p>
                <a:endParaRPr lang="ru-RU"/>
              </a:p>
            </p:txBody>
          </p:sp>
          <p:sp>
            <p:nvSpPr>
              <p:cNvPr id="163075" name="Freeform 904"/>
              <p:cNvSpPr>
                <a:spLocks/>
              </p:cNvSpPr>
              <p:nvPr/>
            </p:nvSpPr>
            <p:spPr bwMode="auto">
              <a:xfrm>
                <a:off x="4072" y="2469"/>
                <a:ext cx="5" cy="5"/>
              </a:xfrm>
              <a:custGeom>
                <a:avLst/>
                <a:gdLst>
                  <a:gd name="T0" fmla="*/ 0 w 5"/>
                  <a:gd name="T1" fmla="*/ 2 h 5"/>
                  <a:gd name="T2" fmla="*/ 0 w 5"/>
                  <a:gd name="T3" fmla="*/ 0 h 5"/>
                  <a:gd name="T4" fmla="*/ 5 w 5"/>
                  <a:gd name="T5" fmla="*/ 0 h 5"/>
                  <a:gd name="T6" fmla="*/ 2 w 5"/>
                  <a:gd name="T7" fmla="*/ 5 h 5"/>
                  <a:gd name="T8" fmla="*/ 5 w 5"/>
                  <a:gd name="T9" fmla="*/ 5 h 5"/>
                  <a:gd name="T10" fmla="*/ 0 w 5"/>
                  <a:gd name="T11" fmla="*/ 2 h 5"/>
                  <a:gd name="T12" fmla="*/ 0 60000 65536"/>
                  <a:gd name="T13" fmla="*/ 0 60000 65536"/>
                  <a:gd name="T14" fmla="*/ 0 60000 65536"/>
                  <a:gd name="T15" fmla="*/ 0 60000 65536"/>
                  <a:gd name="T16" fmla="*/ 0 60000 65536"/>
                  <a:gd name="T17" fmla="*/ 0 60000 65536"/>
                  <a:gd name="T18" fmla="*/ 0 w 5"/>
                  <a:gd name="T19" fmla="*/ 0 h 5"/>
                  <a:gd name="T20" fmla="*/ 5 w 5"/>
                  <a:gd name="T21" fmla="*/ 5 h 5"/>
                </a:gdLst>
                <a:ahLst/>
                <a:cxnLst>
                  <a:cxn ang="T12">
                    <a:pos x="T0" y="T1"/>
                  </a:cxn>
                  <a:cxn ang="T13">
                    <a:pos x="T2" y="T3"/>
                  </a:cxn>
                  <a:cxn ang="T14">
                    <a:pos x="T4" y="T5"/>
                  </a:cxn>
                  <a:cxn ang="T15">
                    <a:pos x="T6" y="T7"/>
                  </a:cxn>
                  <a:cxn ang="T16">
                    <a:pos x="T8" y="T9"/>
                  </a:cxn>
                  <a:cxn ang="T17">
                    <a:pos x="T10" y="T11"/>
                  </a:cxn>
                </a:cxnLst>
                <a:rect l="T18" t="T19" r="T20" b="T21"/>
                <a:pathLst>
                  <a:path w="5" h="5">
                    <a:moveTo>
                      <a:pt x="0" y="2"/>
                    </a:moveTo>
                    <a:lnTo>
                      <a:pt x="0" y="0"/>
                    </a:lnTo>
                    <a:lnTo>
                      <a:pt x="5" y="0"/>
                    </a:lnTo>
                    <a:lnTo>
                      <a:pt x="2" y="5"/>
                    </a:lnTo>
                    <a:lnTo>
                      <a:pt x="5" y="5"/>
                    </a:lnTo>
                    <a:lnTo>
                      <a:pt x="0" y="2"/>
                    </a:lnTo>
                    <a:close/>
                  </a:path>
                </a:pathLst>
              </a:custGeom>
              <a:solidFill>
                <a:srgbClr val="C195DB"/>
              </a:solidFill>
              <a:ln w="9525">
                <a:noFill/>
                <a:round/>
                <a:headEnd/>
                <a:tailEnd/>
              </a:ln>
            </p:spPr>
            <p:txBody>
              <a:bodyPr/>
              <a:lstStyle/>
              <a:p>
                <a:endParaRPr lang="ru-RU"/>
              </a:p>
            </p:txBody>
          </p:sp>
          <p:sp>
            <p:nvSpPr>
              <p:cNvPr id="163076" name="Freeform 905"/>
              <p:cNvSpPr>
                <a:spLocks/>
              </p:cNvSpPr>
              <p:nvPr/>
            </p:nvSpPr>
            <p:spPr bwMode="auto">
              <a:xfrm>
                <a:off x="4344" y="2527"/>
                <a:ext cx="30" cy="79"/>
              </a:xfrm>
              <a:custGeom>
                <a:avLst/>
                <a:gdLst>
                  <a:gd name="T0" fmla="*/ 30 w 30"/>
                  <a:gd name="T1" fmla="*/ 2 h 79"/>
                  <a:gd name="T2" fmla="*/ 22 w 30"/>
                  <a:gd name="T3" fmla="*/ 0 h 79"/>
                  <a:gd name="T4" fmla="*/ 0 w 30"/>
                  <a:gd name="T5" fmla="*/ 78 h 79"/>
                  <a:gd name="T6" fmla="*/ 7 w 30"/>
                  <a:gd name="T7" fmla="*/ 79 h 79"/>
                  <a:gd name="T8" fmla="*/ 30 w 30"/>
                  <a:gd name="T9" fmla="*/ 2 h 79"/>
                  <a:gd name="T10" fmla="*/ 0 60000 65536"/>
                  <a:gd name="T11" fmla="*/ 0 60000 65536"/>
                  <a:gd name="T12" fmla="*/ 0 60000 65536"/>
                  <a:gd name="T13" fmla="*/ 0 60000 65536"/>
                  <a:gd name="T14" fmla="*/ 0 60000 65536"/>
                  <a:gd name="T15" fmla="*/ 0 w 30"/>
                  <a:gd name="T16" fmla="*/ 0 h 79"/>
                  <a:gd name="T17" fmla="*/ 30 w 30"/>
                  <a:gd name="T18" fmla="*/ 79 h 79"/>
                </a:gdLst>
                <a:ahLst/>
                <a:cxnLst>
                  <a:cxn ang="T10">
                    <a:pos x="T0" y="T1"/>
                  </a:cxn>
                  <a:cxn ang="T11">
                    <a:pos x="T2" y="T3"/>
                  </a:cxn>
                  <a:cxn ang="T12">
                    <a:pos x="T4" y="T5"/>
                  </a:cxn>
                  <a:cxn ang="T13">
                    <a:pos x="T6" y="T7"/>
                  </a:cxn>
                  <a:cxn ang="T14">
                    <a:pos x="T8" y="T9"/>
                  </a:cxn>
                </a:cxnLst>
                <a:rect l="T15" t="T16" r="T17" b="T18"/>
                <a:pathLst>
                  <a:path w="30" h="79">
                    <a:moveTo>
                      <a:pt x="30" y="2"/>
                    </a:moveTo>
                    <a:lnTo>
                      <a:pt x="22" y="0"/>
                    </a:lnTo>
                    <a:lnTo>
                      <a:pt x="0" y="78"/>
                    </a:lnTo>
                    <a:lnTo>
                      <a:pt x="7" y="79"/>
                    </a:lnTo>
                    <a:lnTo>
                      <a:pt x="30" y="2"/>
                    </a:lnTo>
                    <a:close/>
                  </a:path>
                </a:pathLst>
              </a:custGeom>
              <a:solidFill>
                <a:srgbClr val="C195DB"/>
              </a:solidFill>
              <a:ln w="9525">
                <a:noFill/>
                <a:round/>
                <a:headEnd/>
                <a:tailEnd/>
              </a:ln>
            </p:spPr>
            <p:txBody>
              <a:bodyPr/>
              <a:lstStyle/>
              <a:p>
                <a:endParaRPr lang="ru-RU"/>
              </a:p>
            </p:txBody>
          </p:sp>
          <p:sp>
            <p:nvSpPr>
              <p:cNvPr id="163077" name="Freeform 906"/>
              <p:cNvSpPr>
                <a:spLocks/>
              </p:cNvSpPr>
              <p:nvPr/>
            </p:nvSpPr>
            <p:spPr bwMode="auto">
              <a:xfrm>
                <a:off x="2746" y="2664"/>
                <a:ext cx="31" cy="27"/>
              </a:xfrm>
              <a:custGeom>
                <a:avLst/>
                <a:gdLst>
                  <a:gd name="T0" fmla="*/ 0 w 175"/>
                  <a:gd name="T1" fmla="*/ 0 h 133"/>
                  <a:gd name="T2" fmla="*/ 0 w 175"/>
                  <a:gd name="T3" fmla="*/ 0 h 133"/>
                  <a:gd name="T4" fmla="*/ 0 w 175"/>
                  <a:gd name="T5" fmla="*/ 0 h 133"/>
                  <a:gd name="T6" fmla="*/ 0 w 175"/>
                  <a:gd name="T7" fmla="*/ 0 h 133"/>
                  <a:gd name="T8" fmla="*/ 0 w 175"/>
                  <a:gd name="T9" fmla="*/ 0 h 133"/>
                  <a:gd name="T10" fmla="*/ 0 60000 65536"/>
                  <a:gd name="T11" fmla="*/ 0 60000 65536"/>
                  <a:gd name="T12" fmla="*/ 0 60000 65536"/>
                  <a:gd name="T13" fmla="*/ 0 60000 65536"/>
                  <a:gd name="T14" fmla="*/ 0 60000 65536"/>
                  <a:gd name="T15" fmla="*/ 0 w 175"/>
                  <a:gd name="T16" fmla="*/ 0 h 133"/>
                  <a:gd name="T17" fmla="*/ 175 w 175"/>
                  <a:gd name="T18" fmla="*/ 133 h 133"/>
                </a:gdLst>
                <a:ahLst/>
                <a:cxnLst>
                  <a:cxn ang="T10">
                    <a:pos x="T0" y="T1"/>
                  </a:cxn>
                  <a:cxn ang="T11">
                    <a:pos x="T2" y="T3"/>
                  </a:cxn>
                  <a:cxn ang="T12">
                    <a:pos x="T4" y="T5"/>
                  </a:cxn>
                  <a:cxn ang="T13">
                    <a:pos x="T6" y="T7"/>
                  </a:cxn>
                  <a:cxn ang="T14">
                    <a:pos x="T8" y="T9"/>
                  </a:cxn>
                </a:cxnLst>
                <a:rect l="T15" t="T16" r="T17" b="T18"/>
                <a:pathLst>
                  <a:path w="175" h="133">
                    <a:moveTo>
                      <a:pt x="175" y="66"/>
                    </a:moveTo>
                    <a:cubicBezTo>
                      <a:pt x="175" y="30"/>
                      <a:pt x="136" y="0"/>
                      <a:pt x="87" y="0"/>
                    </a:cubicBezTo>
                    <a:cubicBezTo>
                      <a:pt x="39" y="0"/>
                      <a:pt x="0" y="30"/>
                      <a:pt x="0" y="67"/>
                    </a:cubicBezTo>
                    <a:cubicBezTo>
                      <a:pt x="0" y="103"/>
                      <a:pt x="39" y="133"/>
                      <a:pt x="87" y="133"/>
                    </a:cubicBezTo>
                    <a:cubicBezTo>
                      <a:pt x="136" y="133"/>
                      <a:pt x="175" y="103"/>
                      <a:pt x="175" y="66"/>
                    </a:cubicBezTo>
                  </a:path>
                </a:pathLst>
              </a:custGeom>
              <a:solidFill>
                <a:srgbClr val="FFFFFF"/>
              </a:solidFill>
              <a:ln w="0">
                <a:solidFill>
                  <a:srgbClr val="000000"/>
                </a:solidFill>
                <a:prstDash val="solid"/>
                <a:round/>
                <a:headEnd/>
                <a:tailEnd/>
              </a:ln>
            </p:spPr>
            <p:txBody>
              <a:bodyPr/>
              <a:lstStyle/>
              <a:p>
                <a:endParaRPr lang="ru-RU"/>
              </a:p>
            </p:txBody>
          </p:sp>
          <p:sp>
            <p:nvSpPr>
              <p:cNvPr id="163078" name="Oval 907"/>
              <p:cNvSpPr>
                <a:spLocks noChangeArrowheads="1"/>
              </p:cNvSpPr>
              <p:nvPr/>
            </p:nvSpPr>
            <p:spPr bwMode="auto">
              <a:xfrm>
                <a:off x="2746" y="2664"/>
                <a:ext cx="31" cy="27"/>
              </a:xfrm>
              <a:prstGeom prst="ellipse">
                <a:avLst/>
              </a:prstGeom>
              <a:noFill/>
              <a:ln w="6350" cap="rnd">
                <a:solidFill>
                  <a:srgbClr val="000000"/>
                </a:solidFill>
                <a:round/>
                <a:headEnd/>
                <a:tailEnd/>
              </a:ln>
            </p:spPr>
            <p:txBody>
              <a:bodyPr/>
              <a:lstStyle/>
              <a:p>
                <a:endParaRPr lang="en-US"/>
              </a:p>
            </p:txBody>
          </p:sp>
          <p:sp>
            <p:nvSpPr>
              <p:cNvPr id="163079" name="Freeform 908"/>
              <p:cNvSpPr>
                <a:spLocks/>
              </p:cNvSpPr>
              <p:nvPr/>
            </p:nvSpPr>
            <p:spPr bwMode="auto">
              <a:xfrm>
                <a:off x="2738" y="2488"/>
                <a:ext cx="84" cy="157"/>
              </a:xfrm>
              <a:custGeom>
                <a:avLst/>
                <a:gdLst>
                  <a:gd name="T0" fmla="*/ 28 w 84"/>
                  <a:gd name="T1" fmla="*/ 157 h 157"/>
                  <a:gd name="T2" fmla="*/ 84 w 84"/>
                  <a:gd name="T3" fmla="*/ 1 h 157"/>
                  <a:gd name="T4" fmla="*/ 69 w 84"/>
                  <a:gd name="T5" fmla="*/ 0 h 157"/>
                  <a:gd name="T6" fmla="*/ 0 w 84"/>
                  <a:gd name="T7" fmla="*/ 154 h 157"/>
                  <a:gd name="T8" fmla="*/ 28 w 84"/>
                  <a:gd name="T9" fmla="*/ 157 h 157"/>
                  <a:gd name="T10" fmla="*/ 0 60000 65536"/>
                  <a:gd name="T11" fmla="*/ 0 60000 65536"/>
                  <a:gd name="T12" fmla="*/ 0 60000 65536"/>
                  <a:gd name="T13" fmla="*/ 0 60000 65536"/>
                  <a:gd name="T14" fmla="*/ 0 60000 65536"/>
                  <a:gd name="T15" fmla="*/ 0 w 84"/>
                  <a:gd name="T16" fmla="*/ 0 h 157"/>
                  <a:gd name="T17" fmla="*/ 84 w 84"/>
                  <a:gd name="T18" fmla="*/ 157 h 157"/>
                </a:gdLst>
                <a:ahLst/>
                <a:cxnLst>
                  <a:cxn ang="T10">
                    <a:pos x="T0" y="T1"/>
                  </a:cxn>
                  <a:cxn ang="T11">
                    <a:pos x="T2" y="T3"/>
                  </a:cxn>
                  <a:cxn ang="T12">
                    <a:pos x="T4" y="T5"/>
                  </a:cxn>
                  <a:cxn ang="T13">
                    <a:pos x="T6" y="T7"/>
                  </a:cxn>
                  <a:cxn ang="T14">
                    <a:pos x="T8" y="T9"/>
                  </a:cxn>
                </a:cxnLst>
                <a:rect l="T15" t="T16" r="T17" b="T18"/>
                <a:pathLst>
                  <a:path w="84" h="157">
                    <a:moveTo>
                      <a:pt x="28" y="157"/>
                    </a:moveTo>
                    <a:lnTo>
                      <a:pt x="84" y="1"/>
                    </a:lnTo>
                    <a:lnTo>
                      <a:pt x="69" y="0"/>
                    </a:lnTo>
                    <a:lnTo>
                      <a:pt x="0" y="154"/>
                    </a:lnTo>
                    <a:lnTo>
                      <a:pt x="28" y="157"/>
                    </a:lnTo>
                    <a:close/>
                  </a:path>
                </a:pathLst>
              </a:custGeom>
              <a:solidFill>
                <a:srgbClr val="FFFFFF"/>
              </a:solidFill>
              <a:ln w="9525">
                <a:noFill/>
                <a:round/>
                <a:headEnd/>
                <a:tailEnd/>
              </a:ln>
            </p:spPr>
            <p:txBody>
              <a:bodyPr/>
              <a:lstStyle/>
              <a:p>
                <a:endParaRPr lang="ru-RU"/>
              </a:p>
            </p:txBody>
          </p:sp>
          <p:sp>
            <p:nvSpPr>
              <p:cNvPr id="163080" name="Freeform 909"/>
              <p:cNvSpPr>
                <a:spLocks/>
              </p:cNvSpPr>
              <p:nvPr/>
            </p:nvSpPr>
            <p:spPr bwMode="auto">
              <a:xfrm>
                <a:off x="2738" y="2488"/>
                <a:ext cx="84" cy="157"/>
              </a:xfrm>
              <a:custGeom>
                <a:avLst/>
                <a:gdLst>
                  <a:gd name="T0" fmla="*/ 28 w 84"/>
                  <a:gd name="T1" fmla="*/ 157 h 157"/>
                  <a:gd name="T2" fmla="*/ 84 w 84"/>
                  <a:gd name="T3" fmla="*/ 1 h 157"/>
                  <a:gd name="T4" fmla="*/ 69 w 84"/>
                  <a:gd name="T5" fmla="*/ 0 h 157"/>
                  <a:gd name="T6" fmla="*/ 0 w 84"/>
                  <a:gd name="T7" fmla="*/ 154 h 157"/>
                  <a:gd name="T8" fmla="*/ 28 w 84"/>
                  <a:gd name="T9" fmla="*/ 157 h 157"/>
                  <a:gd name="T10" fmla="*/ 0 60000 65536"/>
                  <a:gd name="T11" fmla="*/ 0 60000 65536"/>
                  <a:gd name="T12" fmla="*/ 0 60000 65536"/>
                  <a:gd name="T13" fmla="*/ 0 60000 65536"/>
                  <a:gd name="T14" fmla="*/ 0 60000 65536"/>
                  <a:gd name="T15" fmla="*/ 0 w 84"/>
                  <a:gd name="T16" fmla="*/ 0 h 157"/>
                  <a:gd name="T17" fmla="*/ 84 w 84"/>
                  <a:gd name="T18" fmla="*/ 157 h 157"/>
                </a:gdLst>
                <a:ahLst/>
                <a:cxnLst>
                  <a:cxn ang="T10">
                    <a:pos x="T0" y="T1"/>
                  </a:cxn>
                  <a:cxn ang="T11">
                    <a:pos x="T2" y="T3"/>
                  </a:cxn>
                  <a:cxn ang="T12">
                    <a:pos x="T4" y="T5"/>
                  </a:cxn>
                  <a:cxn ang="T13">
                    <a:pos x="T6" y="T7"/>
                  </a:cxn>
                  <a:cxn ang="T14">
                    <a:pos x="T8" y="T9"/>
                  </a:cxn>
                </a:cxnLst>
                <a:rect l="T15" t="T16" r="T17" b="T18"/>
                <a:pathLst>
                  <a:path w="84" h="157">
                    <a:moveTo>
                      <a:pt x="28" y="157"/>
                    </a:moveTo>
                    <a:lnTo>
                      <a:pt x="84" y="1"/>
                    </a:lnTo>
                    <a:lnTo>
                      <a:pt x="69" y="0"/>
                    </a:lnTo>
                    <a:lnTo>
                      <a:pt x="0" y="154"/>
                    </a:lnTo>
                    <a:lnTo>
                      <a:pt x="28" y="157"/>
                    </a:lnTo>
                  </a:path>
                </a:pathLst>
              </a:custGeom>
              <a:noFill/>
              <a:ln w="6350" cap="rnd">
                <a:solidFill>
                  <a:srgbClr val="000000"/>
                </a:solidFill>
                <a:prstDash val="solid"/>
                <a:round/>
                <a:headEnd/>
                <a:tailEnd/>
              </a:ln>
            </p:spPr>
            <p:txBody>
              <a:bodyPr/>
              <a:lstStyle/>
              <a:p>
                <a:endParaRPr lang="ru-RU"/>
              </a:p>
            </p:txBody>
          </p:sp>
          <p:sp>
            <p:nvSpPr>
              <p:cNvPr id="163081" name="Freeform 910"/>
              <p:cNvSpPr>
                <a:spLocks/>
              </p:cNvSpPr>
              <p:nvPr/>
            </p:nvSpPr>
            <p:spPr bwMode="auto">
              <a:xfrm>
                <a:off x="2789" y="2497"/>
                <a:ext cx="54" cy="180"/>
              </a:xfrm>
              <a:custGeom>
                <a:avLst/>
                <a:gdLst>
                  <a:gd name="T0" fmla="*/ 47 w 54"/>
                  <a:gd name="T1" fmla="*/ 0 h 180"/>
                  <a:gd name="T2" fmla="*/ 54 w 54"/>
                  <a:gd name="T3" fmla="*/ 5 h 180"/>
                  <a:gd name="T4" fmla="*/ 25 w 54"/>
                  <a:gd name="T5" fmla="*/ 180 h 180"/>
                  <a:gd name="T6" fmla="*/ 0 w 54"/>
                  <a:gd name="T7" fmla="*/ 167 h 180"/>
                  <a:gd name="T8" fmla="*/ 47 w 54"/>
                  <a:gd name="T9" fmla="*/ 0 h 180"/>
                  <a:gd name="T10" fmla="*/ 0 60000 65536"/>
                  <a:gd name="T11" fmla="*/ 0 60000 65536"/>
                  <a:gd name="T12" fmla="*/ 0 60000 65536"/>
                  <a:gd name="T13" fmla="*/ 0 60000 65536"/>
                  <a:gd name="T14" fmla="*/ 0 60000 65536"/>
                  <a:gd name="T15" fmla="*/ 0 w 54"/>
                  <a:gd name="T16" fmla="*/ 0 h 180"/>
                  <a:gd name="T17" fmla="*/ 54 w 54"/>
                  <a:gd name="T18" fmla="*/ 180 h 180"/>
                </a:gdLst>
                <a:ahLst/>
                <a:cxnLst>
                  <a:cxn ang="T10">
                    <a:pos x="T0" y="T1"/>
                  </a:cxn>
                  <a:cxn ang="T11">
                    <a:pos x="T2" y="T3"/>
                  </a:cxn>
                  <a:cxn ang="T12">
                    <a:pos x="T4" y="T5"/>
                  </a:cxn>
                  <a:cxn ang="T13">
                    <a:pos x="T6" y="T7"/>
                  </a:cxn>
                  <a:cxn ang="T14">
                    <a:pos x="T8" y="T9"/>
                  </a:cxn>
                </a:cxnLst>
                <a:rect l="T15" t="T16" r="T17" b="T18"/>
                <a:pathLst>
                  <a:path w="54" h="180">
                    <a:moveTo>
                      <a:pt x="47" y="0"/>
                    </a:moveTo>
                    <a:lnTo>
                      <a:pt x="54" y="5"/>
                    </a:lnTo>
                    <a:lnTo>
                      <a:pt x="25" y="180"/>
                    </a:lnTo>
                    <a:lnTo>
                      <a:pt x="0" y="167"/>
                    </a:lnTo>
                    <a:lnTo>
                      <a:pt x="47" y="0"/>
                    </a:lnTo>
                    <a:close/>
                  </a:path>
                </a:pathLst>
              </a:custGeom>
              <a:solidFill>
                <a:srgbClr val="FFFFFF"/>
              </a:solidFill>
              <a:ln w="9525">
                <a:noFill/>
                <a:round/>
                <a:headEnd/>
                <a:tailEnd/>
              </a:ln>
            </p:spPr>
            <p:txBody>
              <a:bodyPr/>
              <a:lstStyle/>
              <a:p>
                <a:endParaRPr lang="ru-RU"/>
              </a:p>
            </p:txBody>
          </p:sp>
          <p:sp>
            <p:nvSpPr>
              <p:cNvPr id="163082" name="Freeform 911"/>
              <p:cNvSpPr>
                <a:spLocks/>
              </p:cNvSpPr>
              <p:nvPr/>
            </p:nvSpPr>
            <p:spPr bwMode="auto">
              <a:xfrm>
                <a:off x="2789" y="2497"/>
                <a:ext cx="54" cy="180"/>
              </a:xfrm>
              <a:custGeom>
                <a:avLst/>
                <a:gdLst>
                  <a:gd name="T0" fmla="*/ 47 w 54"/>
                  <a:gd name="T1" fmla="*/ 0 h 180"/>
                  <a:gd name="T2" fmla="*/ 54 w 54"/>
                  <a:gd name="T3" fmla="*/ 5 h 180"/>
                  <a:gd name="T4" fmla="*/ 25 w 54"/>
                  <a:gd name="T5" fmla="*/ 180 h 180"/>
                  <a:gd name="T6" fmla="*/ 0 w 54"/>
                  <a:gd name="T7" fmla="*/ 167 h 180"/>
                  <a:gd name="T8" fmla="*/ 47 w 54"/>
                  <a:gd name="T9" fmla="*/ 0 h 180"/>
                  <a:gd name="T10" fmla="*/ 0 60000 65536"/>
                  <a:gd name="T11" fmla="*/ 0 60000 65536"/>
                  <a:gd name="T12" fmla="*/ 0 60000 65536"/>
                  <a:gd name="T13" fmla="*/ 0 60000 65536"/>
                  <a:gd name="T14" fmla="*/ 0 60000 65536"/>
                  <a:gd name="T15" fmla="*/ 0 w 54"/>
                  <a:gd name="T16" fmla="*/ 0 h 180"/>
                  <a:gd name="T17" fmla="*/ 54 w 54"/>
                  <a:gd name="T18" fmla="*/ 180 h 180"/>
                </a:gdLst>
                <a:ahLst/>
                <a:cxnLst>
                  <a:cxn ang="T10">
                    <a:pos x="T0" y="T1"/>
                  </a:cxn>
                  <a:cxn ang="T11">
                    <a:pos x="T2" y="T3"/>
                  </a:cxn>
                  <a:cxn ang="T12">
                    <a:pos x="T4" y="T5"/>
                  </a:cxn>
                  <a:cxn ang="T13">
                    <a:pos x="T6" y="T7"/>
                  </a:cxn>
                  <a:cxn ang="T14">
                    <a:pos x="T8" y="T9"/>
                  </a:cxn>
                </a:cxnLst>
                <a:rect l="T15" t="T16" r="T17" b="T18"/>
                <a:pathLst>
                  <a:path w="54" h="180">
                    <a:moveTo>
                      <a:pt x="47" y="0"/>
                    </a:moveTo>
                    <a:lnTo>
                      <a:pt x="54" y="5"/>
                    </a:lnTo>
                    <a:lnTo>
                      <a:pt x="25" y="180"/>
                    </a:lnTo>
                    <a:lnTo>
                      <a:pt x="0" y="167"/>
                    </a:lnTo>
                    <a:lnTo>
                      <a:pt x="47" y="0"/>
                    </a:lnTo>
                  </a:path>
                </a:pathLst>
              </a:custGeom>
              <a:noFill/>
              <a:ln w="6350" cap="rnd">
                <a:solidFill>
                  <a:srgbClr val="000000"/>
                </a:solidFill>
                <a:prstDash val="solid"/>
                <a:round/>
                <a:headEnd/>
                <a:tailEnd/>
              </a:ln>
            </p:spPr>
            <p:txBody>
              <a:bodyPr/>
              <a:lstStyle/>
              <a:p>
                <a:endParaRPr lang="ru-RU"/>
              </a:p>
            </p:txBody>
          </p:sp>
          <p:sp>
            <p:nvSpPr>
              <p:cNvPr id="163083" name="Freeform 912"/>
              <p:cNvSpPr>
                <a:spLocks/>
              </p:cNvSpPr>
              <p:nvPr/>
            </p:nvSpPr>
            <p:spPr bwMode="auto">
              <a:xfrm>
                <a:off x="2770" y="2492"/>
                <a:ext cx="68" cy="158"/>
              </a:xfrm>
              <a:custGeom>
                <a:avLst/>
                <a:gdLst>
                  <a:gd name="T0" fmla="*/ 0 w 68"/>
                  <a:gd name="T1" fmla="*/ 151 h 158"/>
                  <a:gd name="T2" fmla="*/ 53 w 68"/>
                  <a:gd name="T3" fmla="*/ 0 h 158"/>
                  <a:gd name="T4" fmla="*/ 68 w 68"/>
                  <a:gd name="T5" fmla="*/ 3 h 158"/>
                  <a:gd name="T6" fmla="*/ 33 w 68"/>
                  <a:gd name="T7" fmla="*/ 158 h 158"/>
                  <a:gd name="T8" fmla="*/ 0 w 68"/>
                  <a:gd name="T9" fmla="*/ 151 h 158"/>
                  <a:gd name="T10" fmla="*/ 0 60000 65536"/>
                  <a:gd name="T11" fmla="*/ 0 60000 65536"/>
                  <a:gd name="T12" fmla="*/ 0 60000 65536"/>
                  <a:gd name="T13" fmla="*/ 0 60000 65536"/>
                  <a:gd name="T14" fmla="*/ 0 60000 65536"/>
                  <a:gd name="T15" fmla="*/ 0 w 68"/>
                  <a:gd name="T16" fmla="*/ 0 h 158"/>
                  <a:gd name="T17" fmla="*/ 68 w 68"/>
                  <a:gd name="T18" fmla="*/ 158 h 158"/>
                </a:gdLst>
                <a:ahLst/>
                <a:cxnLst>
                  <a:cxn ang="T10">
                    <a:pos x="T0" y="T1"/>
                  </a:cxn>
                  <a:cxn ang="T11">
                    <a:pos x="T2" y="T3"/>
                  </a:cxn>
                  <a:cxn ang="T12">
                    <a:pos x="T4" y="T5"/>
                  </a:cxn>
                  <a:cxn ang="T13">
                    <a:pos x="T6" y="T7"/>
                  </a:cxn>
                  <a:cxn ang="T14">
                    <a:pos x="T8" y="T9"/>
                  </a:cxn>
                </a:cxnLst>
                <a:rect l="T15" t="T16" r="T17" b="T18"/>
                <a:pathLst>
                  <a:path w="68" h="158">
                    <a:moveTo>
                      <a:pt x="0" y="151"/>
                    </a:moveTo>
                    <a:lnTo>
                      <a:pt x="53" y="0"/>
                    </a:lnTo>
                    <a:lnTo>
                      <a:pt x="68" y="3"/>
                    </a:lnTo>
                    <a:lnTo>
                      <a:pt x="33" y="158"/>
                    </a:lnTo>
                    <a:lnTo>
                      <a:pt x="0" y="151"/>
                    </a:lnTo>
                    <a:close/>
                  </a:path>
                </a:pathLst>
              </a:custGeom>
              <a:solidFill>
                <a:srgbClr val="FFFFFF"/>
              </a:solidFill>
              <a:ln w="9525">
                <a:noFill/>
                <a:round/>
                <a:headEnd/>
                <a:tailEnd/>
              </a:ln>
            </p:spPr>
            <p:txBody>
              <a:bodyPr/>
              <a:lstStyle/>
              <a:p>
                <a:endParaRPr lang="ru-RU"/>
              </a:p>
            </p:txBody>
          </p:sp>
          <p:sp>
            <p:nvSpPr>
              <p:cNvPr id="163084" name="Freeform 913"/>
              <p:cNvSpPr>
                <a:spLocks/>
              </p:cNvSpPr>
              <p:nvPr/>
            </p:nvSpPr>
            <p:spPr bwMode="auto">
              <a:xfrm>
                <a:off x="2770" y="2492"/>
                <a:ext cx="68" cy="158"/>
              </a:xfrm>
              <a:custGeom>
                <a:avLst/>
                <a:gdLst>
                  <a:gd name="T0" fmla="*/ 0 w 68"/>
                  <a:gd name="T1" fmla="*/ 151 h 158"/>
                  <a:gd name="T2" fmla="*/ 53 w 68"/>
                  <a:gd name="T3" fmla="*/ 0 h 158"/>
                  <a:gd name="T4" fmla="*/ 68 w 68"/>
                  <a:gd name="T5" fmla="*/ 3 h 158"/>
                  <a:gd name="T6" fmla="*/ 33 w 68"/>
                  <a:gd name="T7" fmla="*/ 158 h 158"/>
                  <a:gd name="T8" fmla="*/ 0 w 68"/>
                  <a:gd name="T9" fmla="*/ 151 h 158"/>
                  <a:gd name="T10" fmla="*/ 0 60000 65536"/>
                  <a:gd name="T11" fmla="*/ 0 60000 65536"/>
                  <a:gd name="T12" fmla="*/ 0 60000 65536"/>
                  <a:gd name="T13" fmla="*/ 0 60000 65536"/>
                  <a:gd name="T14" fmla="*/ 0 60000 65536"/>
                  <a:gd name="T15" fmla="*/ 0 w 68"/>
                  <a:gd name="T16" fmla="*/ 0 h 158"/>
                  <a:gd name="T17" fmla="*/ 68 w 68"/>
                  <a:gd name="T18" fmla="*/ 158 h 158"/>
                </a:gdLst>
                <a:ahLst/>
                <a:cxnLst>
                  <a:cxn ang="T10">
                    <a:pos x="T0" y="T1"/>
                  </a:cxn>
                  <a:cxn ang="T11">
                    <a:pos x="T2" y="T3"/>
                  </a:cxn>
                  <a:cxn ang="T12">
                    <a:pos x="T4" y="T5"/>
                  </a:cxn>
                  <a:cxn ang="T13">
                    <a:pos x="T6" y="T7"/>
                  </a:cxn>
                  <a:cxn ang="T14">
                    <a:pos x="T8" y="T9"/>
                  </a:cxn>
                </a:cxnLst>
                <a:rect l="T15" t="T16" r="T17" b="T18"/>
                <a:pathLst>
                  <a:path w="68" h="158">
                    <a:moveTo>
                      <a:pt x="0" y="151"/>
                    </a:moveTo>
                    <a:lnTo>
                      <a:pt x="53" y="0"/>
                    </a:lnTo>
                    <a:lnTo>
                      <a:pt x="68" y="3"/>
                    </a:lnTo>
                    <a:lnTo>
                      <a:pt x="33" y="158"/>
                    </a:lnTo>
                    <a:lnTo>
                      <a:pt x="0" y="151"/>
                    </a:lnTo>
                  </a:path>
                </a:pathLst>
              </a:custGeom>
              <a:noFill/>
              <a:ln w="6350" cap="rnd">
                <a:solidFill>
                  <a:srgbClr val="000000"/>
                </a:solidFill>
                <a:prstDash val="solid"/>
                <a:round/>
                <a:headEnd/>
                <a:tailEnd/>
              </a:ln>
            </p:spPr>
            <p:txBody>
              <a:bodyPr/>
              <a:lstStyle/>
              <a:p>
                <a:endParaRPr lang="ru-RU"/>
              </a:p>
            </p:txBody>
          </p:sp>
          <p:sp>
            <p:nvSpPr>
              <p:cNvPr id="163085" name="Freeform 914"/>
              <p:cNvSpPr>
                <a:spLocks/>
              </p:cNvSpPr>
              <p:nvPr/>
            </p:nvSpPr>
            <p:spPr bwMode="auto">
              <a:xfrm>
                <a:off x="2778" y="2664"/>
                <a:ext cx="35" cy="27"/>
              </a:xfrm>
              <a:custGeom>
                <a:avLst/>
                <a:gdLst>
                  <a:gd name="T0" fmla="*/ 0 w 192"/>
                  <a:gd name="T1" fmla="*/ 0 h 133"/>
                  <a:gd name="T2" fmla="*/ 0 w 192"/>
                  <a:gd name="T3" fmla="*/ 0 h 133"/>
                  <a:gd name="T4" fmla="*/ 0 w 192"/>
                  <a:gd name="T5" fmla="*/ 0 h 133"/>
                  <a:gd name="T6" fmla="*/ 0 w 192"/>
                  <a:gd name="T7" fmla="*/ 0 h 133"/>
                  <a:gd name="T8" fmla="*/ 0 w 192"/>
                  <a:gd name="T9" fmla="*/ 0 h 133"/>
                  <a:gd name="T10" fmla="*/ 0 60000 65536"/>
                  <a:gd name="T11" fmla="*/ 0 60000 65536"/>
                  <a:gd name="T12" fmla="*/ 0 60000 65536"/>
                  <a:gd name="T13" fmla="*/ 0 60000 65536"/>
                  <a:gd name="T14" fmla="*/ 0 60000 65536"/>
                  <a:gd name="T15" fmla="*/ 0 w 192"/>
                  <a:gd name="T16" fmla="*/ 0 h 133"/>
                  <a:gd name="T17" fmla="*/ 192 w 192"/>
                  <a:gd name="T18" fmla="*/ 133 h 133"/>
                </a:gdLst>
                <a:ahLst/>
                <a:cxnLst>
                  <a:cxn ang="T10">
                    <a:pos x="T0" y="T1"/>
                  </a:cxn>
                  <a:cxn ang="T11">
                    <a:pos x="T2" y="T3"/>
                  </a:cxn>
                  <a:cxn ang="T12">
                    <a:pos x="T4" y="T5"/>
                  </a:cxn>
                  <a:cxn ang="T13">
                    <a:pos x="T6" y="T7"/>
                  </a:cxn>
                  <a:cxn ang="T14">
                    <a:pos x="T8" y="T9"/>
                  </a:cxn>
                </a:cxnLst>
                <a:rect l="T15" t="T16" r="T17" b="T18"/>
                <a:pathLst>
                  <a:path w="192" h="133">
                    <a:moveTo>
                      <a:pt x="192" y="66"/>
                    </a:moveTo>
                    <a:cubicBezTo>
                      <a:pt x="192" y="29"/>
                      <a:pt x="149" y="0"/>
                      <a:pt x="96" y="0"/>
                    </a:cubicBezTo>
                    <a:cubicBezTo>
                      <a:pt x="43" y="0"/>
                      <a:pt x="0" y="30"/>
                      <a:pt x="0" y="67"/>
                    </a:cubicBezTo>
                    <a:cubicBezTo>
                      <a:pt x="0" y="103"/>
                      <a:pt x="43" y="133"/>
                      <a:pt x="96" y="133"/>
                    </a:cubicBezTo>
                    <a:cubicBezTo>
                      <a:pt x="149" y="133"/>
                      <a:pt x="192" y="103"/>
                      <a:pt x="192" y="66"/>
                    </a:cubicBezTo>
                  </a:path>
                </a:pathLst>
              </a:custGeom>
              <a:solidFill>
                <a:srgbClr val="FFFFFF"/>
              </a:solidFill>
              <a:ln w="0">
                <a:solidFill>
                  <a:srgbClr val="000000"/>
                </a:solidFill>
                <a:prstDash val="solid"/>
                <a:round/>
                <a:headEnd/>
                <a:tailEnd/>
              </a:ln>
            </p:spPr>
            <p:txBody>
              <a:bodyPr/>
              <a:lstStyle/>
              <a:p>
                <a:endParaRPr lang="ru-RU"/>
              </a:p>
            </p:txBody>
          </p:sp>
          <p:sp>
            <p:nvSpPr>
              <p:cNvPr id="163086" name="Oval 915"/>
              <p:cNvSpPr>
                <a:spLocks noChangeArrowheads="1"/>
              </p:cNvSpPr>
              <p:nvPr/>
            </p:nvSpPr>
            <p:spPr bwMode="auto">
              <a:xfrm>
                <a:off x="2778" y="2664"/>
                <a:ext cx="35" cy="27"/>
              </a:xfrm>
              <a:prstGeom prst="ellipse">
                <a:avLst/>
              </a:prstGeom>
              <a:noFill/>
              <a:ln w="6350" cap="rnd">
                <a:solidFill>
                  <a:srgbClr val="000000"/>
                </a:solidFill>
                <a:round/>
                <a:headEnd/>
                <a:tailEnd/>
              </a:ln>
            </p:spPr>
            <p:txBody>
              <a:bodyPr/>
              <a:lstStyle/>
              <a:p>
                <a:endParaRPr lang="en-US"/>
              </a:p>
            </p:txBody>
          </p:sp>
          <p:sp>
            <p:nvSpPr>
              <p:cNvPr id="163087" name="Freeform 916"/>
              <p:cNvSpPr>
                <a:spLocks/>
              </p:cNvSpPr>
              <p:nvPr/>
            </p:nvSpPr>
            <p:spPr bwMode="auto">
              <a:xfrm>
                <a:off x="2769" y="2638"/>
                <a:ext cx="32" cy="27"/>
              </a:xfrm>
              <a:custGeom>
                <a:avLst/>
                <a:gdLst>
                  <a:gd name="T0" fmla="*/ 0 w 175"/>
                  <a:gd name="T1" fmla="*/ 0 h 133"/>
                  <a:gd name="T2" fmla="*/ 0 w 175"/>
                  <a:gd name="T3" fmla="*/ 0 h 133"/>
                  <a:gd name="T4" fmla="*/ 0 w 175"/>
                  <a:gd name="T5" fmla="*/ 0 h 133"/>
                  <a:gd name="T6" fmla="*/ 0 w 175"/>
                  <a:gd name="T7" fmla="*/ 0 h 133"/>
                  <a:gd name="T8" fmla="*/ 0 w 175"/>
                  <a:gd name="T9" fmla="*/ 0 h 133"/>
                  <a:gd name="T10" fmla="*/ 0 60000 65536"/>
                  <a:gd name="T11" fmla="*/ 0 60000 65536"/>
                  <a:gd name="T12" fmla="*/ 0 60000 65536"/>
                  <a:gd name="T13" fmla="*/ 0 60000 65536"/>
                  <a:gd name="T14" fmla="*/ 0 60000 65536"/>
                  <a:gd name="T15" fmla="*/ 0 w 175"/>
                  <a:gd name="T16" fmla="*/ 0 h 133"/>
                  <a:gd name="T17" fmla="*/ 175 w 175"/>
                  <a:gd name="T18" fmla="*/ 133 h 133"/>
                </a:gdLst>
                <a:ahLst/>
                <a:cxnLst>
                  <a:cxn ang="T10">
                    <a:pos x="T0" y="T1"/>
                  </a:cxn>
                  <a:cxn ang="T11">
                    <a:pos x="T2" y="T3"/>
                  </a:cxn>
                  <a:cxn ang="T12">
                    <a:pos x="T4" y="T5"/>
                  </a:cxn>
                  <a:cxn ang="T13">
                    <a:pos x="T6" y="T7"/>
                  </a:cxn>
                  <a:cxn ang="T14">
                    <a:pos x="T8" y="T9"/>
                  </a:cxn>
                </a:cxnLst>
                <a:rect l="T15" t="T16" r="T17" b="T18"/>
                <a:pathLst>
                  <a:path w="175" h="133">
                    <a:moveTo>
                      <a:pt x="175" y="66"/>
                    </a:moveTo>
                    <a:cubicBezTo>
                      <a:pt x="175" y="30"/>
                      <a:pt x="136" y="0"/>
                      <a:pt x="88" y="0"/>
                    </a:cubicBezTo>
                    <a:cubicBezTo>
                      <a:pt x="39" y="0"/>
                      <a:pt x="0" y="30"/>
                      <a:pt x="0" y="67"/>
                    </a:cubicBezTo>
                    <a:cubicBezTo>
                      <a:pt x="0" y="103"/>
                      <a:pt x="39" y="133"/>
                      <a:pt x="88" y="133"/>
                    </a:cubicBezTo>
                    <a:cubicBezTo>
                      <a:pt x="136" y="133"/>
                      <a:pt x="175" y="103"/>
                      <a:pt x="175" y="66"/>
                    </a:cubicBezTo>
                  </a:path>
                </a:pathLst>
              </a:custGeom>
              <a:solidFill>
                <a:srgbClr val="FFFFFF"/>
              </a:solidFill>
              <a:ln w="0">
                <a:solidFill>
                  <a:srgbClr val="000000"/>
                </a:solidFill>
                <a:prstDash val="solid"/>
                <a:round/>
                <a:headEnd/>
                <a:tailEnd/>
              </a:ln>
            </p:spPr>
            <p:txBody>
              <a:bodyPr/>
              <a:lstStyle/>
              <a:p>
                <a:endParaRPr lang="ru-RU"/>
              </a:p>
            </p:txBody>
          </p:sp>
          <p:sp>
            <p:nvSpPr>
              <p:cNvPr id="163088" name="Oval 917"/>
              <p:cNvSpPr>
                <a:spLocks noChangeArrowheads="1"/>
              </p:cNvSpPr>
              <p:nvPr/>
            </p:nvSpPr>
            <p:spPr bwMode="auto">
              <a:xfrm>
                <a:off x="2769" y="2638"/>
                <a:ext cx="32" cy="27"/>
              </a:xfrm>
              <a:prstGeom prst="ellipse">
                <a:avLst/>
              </a:prstGeom>
              <a:noFill/>
              <a:ln w="6350" cap="rnd">
                <a:solidFill>
                  <a:srgbClr val="000000"/>
                </a:solidFill>
                <a:round/>
                <a:headEnd/>
                <a:tailEnd/>
              </a:ln>
            </p:spPr>
            <p:txBody>
              <a:bodyPr/>
              <a:lstStyle/>
              <a:p>
                <a:endParaRPr lang="en-US"/>
              </a:p>
            </p:txBody>
          </p:sp>
          <p:sp>
            <p:nvSpPr>
              <p:cNvPr id="163089" name="Freeform 918"/>
              <p:cNvSpPr>
                <a:spLocks/>
              </p:cNvSpPr>
              <p:nvPr/>
            </p:nvSpPr>
            <p:spPr bwMode="auto">
              <a:xfrm>
                <a:off x="2735" y="2638"/>
                <a:ext cx="32" cy="27"/>
              </a:xfrm>
              <a:custGeom>
                <a:avLst/>
                <a:gdLst>
                  <a:gd name="T0" fmla="*/ 0 w 176"/>
                  <a:gd name="T1" fmla="*/ 0 h 133"/>
                  <a:gd name="T2" fmla="*/ 0 w 176"/>
                  <a:gd name="T3" fmla="*/ 0 h 133"/>
                  <a:gd name="T4" fmla="*/ 0 w 176"/>
                  <a:gd name="T5" fmla="*/ 0 h 133"/>
                  <a:gd name="T6" fmla="*/ 0 w 176"/>
                  <a:gd name="T7" fmla="*/ 0 h 133"/>
                  <a:gd name="T8" fmla="*/ 0 w 176"/>
                  <a:gd name="T9" fmla="*/ 0 h 133"/>
                  <a:gd name="T10" fmla="*/ 0 60000 65536"/>
                  <a:gd name="T11" fmla="*/ 0 60000 65536"/>
                  <a:gd name="T12" fmla="*/ 0 60000 65536"/>
                  <a:gd name="T13" fmla="*/ 0 60000 65536"/>
                  <a:gd name="T14" fmla="*/ 0 60000 65536"/>
                  <a:gd name="T15" fmla="*/ 0 w 176"/>
                  <a:gd name="T16" fmla="*/ 0 h 133"/>
                  <a:gd name="T17" fmla="*/ 176 w 176"/>
                  <a:gd name="T18" fmla="*/ 133 h 133"/>
                </a:gdLst>
                <a:ahLst/>
                <a:cxnLst>
                  <a:cxn ang="T10">
                    <a:pos x="T0" y="T1"/>
                  </a:cxn>
                  <a:cxn ang="T11">
                    <a:pos x="T2" y="T3"/>
                  </a:cxn>
                  <a:cxn ang="T12">
                    <a:pos x="T4" y="T5"/>
                  </a:cxn>
                  <a:cxn ang="T13">
                    <a:pos x="T6" y="T7"/>
                  </a:cxn>
                  <a:cxn ang="T14">
                    <a:pos x="T8" y="T9"/>
                  </a:cxn>
                </a:cxnLst>
                <a:rect l="T15" t="T16" r="T17" b="T18"/>
                <a:pathLst>
                  <a:path w="176" h="133">
                    <a:moveTo>
                      <a:pt x="175" y="66"/>
                    </a:moveTo>
                    <a:cubicBezTo>
                      <a:pt x="175" y="30"/>
                      <a:pt x="136" y="0"/>
                      <a:pt x="88" y="0"/>
                    </a:cubicBezTo>
                    <a:cubicBezTo>
                      <a:pt x="40" y="0"/>
                      <a:pt x="0" y="30"/>
                      <a:pt x="0" y="67"/>
                    </a:cubicBezTo>
                    <a:cubicBezTo>
                      <a:pt x="1" y="103"/>
                      <a:pt x="40" y="133"/>
                      <a:pt x="88" y="133"/>
                    </a:cubicBezTo>
                    <a:cubicBezTo>
                      <a:pt x="136" y="133"/>
                      <a:pt x="176" y="103"/>
                      <a:pt x="175" y="66"/>
                    </a:cubicBezTo>
                  </a:path>
                </a:pathLst>
              </a:custGeom>
              <a:solidFill>
                <a:srgbClr val="FFFFFF"/>
              </a:solidFill>
              <a:ln w="0">
                <a:solidFill>
                  <a:srgbClr val="000000"/>
                </a:solidFill>
                <a:prstDash val="solid"/>
                <a:round/>
                <a:headEnd/>
                <a:tailEnd/>
              </a:ln>
            </p:spPr>
            <p:txBody>
              <a:bodyPr/>
              <a:lstStyle/>
              <a:p>
                <a:endParaRPr lang="ru-RU"/>
              </a:p>
            </p:txBody>
          </p:sp>
          <p:sp>
            <p:nvSpPr>
              <p:cNvPr id="163090" name="Freeform 919"/>
              <p:cNvSpPr>
                <a:spLocks/>
              </p:cNvSpPr>
              <p:nvPr/>
            </p:nvSpPr>
            <p:spPr bwMode="auto">
              <a:xfrm>
                <a:off x="2735" y="2638"/>
                <a:ext cx="32" cy="27"/>
              </a:xfrm>
              <a:custGeom>
                <a:avLst/>
                <a:gdLst>
                  <a:gd name="T0" fmla="*/ 31 w 32"/>
                  <a:gd name="T1" fmla="*/ 14 h 27"/>
                  <a:gd name="T2" fmla="*/ 16 w 32"/>
                  <a:gd name="T3" fmla="*/ 0 h 27"/>
                  <a:gd name="T4" fmla="*/ 0 w 32"/>
                  <a:gd name="T5" fmla="*/ 14 h 27"/>
                  <a:gd name="T6" fmla="*/ 16 w 32"/>
                  <a:gd name="T7" fmla="*/ 27 h 27"/>
                  <a:gd name="T8" fmla="*/ 31 w 32"/>
                  <a:gd name="T9" fmla="*/ 14 h 27"/>
                  <a:gd name="T10" fmla="*/ 0 60000 65536"/>
                  <a:gd name="T11" fmla="*/ 0 60000 65536"/>
                  <a:gd name="T12" fmla="*/ 0 60000 65536"/>
                  <a:gd name="T13" fmla="*/ 0 60000 65536"/>
                  <a:gd name="T14" fmla="*/ 0 60000 65536"/>
                  <a:gd name="T15" fmla="*/ 0 w 32"/>
                  <a:gd name="T16" fmla="*/ 0 h 27"/>
                  <a:gd name="T17" fmla="*/ 32 w 32"/>
                  <a:gd name="T18" fmla="*/ 27 h 27"/>
                </a:gdLst>
                <a:ahLst/>
                <a:cxnLst>
                  <a:cxn ang="T10">
                    <a:pos x="T0" y="T1"/>
                  </a:cxn>
                  <a:cxn ang="T11">
                    <a:pos x="T2" y="T3"/>
                  </a:cxn>
                  <a:cxn ang="T12">
                    <a:pos x="T4" y="T5"/>
                  </a:cxn>
                  <a:cxn ang="T13">
                    <a:pos x="T6" y="T7"/>
                  </a:cxn>
                  <a:cxn ang="T14">
                    <a:pos x="T8" y="T9"/>
                  </a:cxn>
                </a:cxnLst>
                <a:rect l="T15" t="T16" r="T17" b="T18"/>
                <a:pathLst>
                  <a:path w="32" h="27">
                    <a:moveTo>
                      <a:pt x="31" y="14"/>
                    </a:moveTo>
                    <a:cubicBezTo>
                      <a:pt x="31" y="7"/>
                      <a:pt x="24" y="0"/>
                      <a:pt x="16" y="0"/>
                    </a:cubicBezTo>
                    <a:cubicBezTo>
                      <a:pt x="7" y="0"/>
                      <a:pt x="0" y="7"/>
                      <a:pt x="0" y="14"/>
                    </a:cubicBezTo>
                    <a:cubicBezTo>
                      <a:pt x="0" y="21"/>
                      <a:pt x="7" y="27"/>
                      <a:pt x="16" y="27"/>
                    </a:cubicBezTo>
                    <a:cubicBezTo>
                      <a:pt x="24" y="27"/>
                      <a:pt x="32" y="21"/>
                      <a:pt x="31" y="14"/>
                    </a:cubicBezTo>
                  </a:path>
                </a:pathLst>
              </a:custGeom>
              <a:noFill/>
              <a:ln w="6350" cap="rnd">
                <a:solidFill>
                  <a:srgbClr val="000000"/>
                </a:solidFill>
                <a:prstDash val="solid"/>
                <a:round/>
                <a:headEnd/>
                <a:tailEnd/>
              </a:ln>
            </p:spPr>
            <p:txBody>
              <a:bodyPr/>
              <a:lstStyle/>
              <a:p>
                <a:endParaRPr lang="ru-RU"/>
              </a:p>
            </p:txBody>
          </p:sp>
          <p:sp>
            <p:nvSpPr>
              <p:cNvPr id="163091" name="Freeform 920"/>
              <p:cNvSpPr>
                <a:spLocks/>
              </p:cNvSpPr>
              <p:nvPr/>
            </p:nvSpPr>
            <p:spPr bwMode="auto">
              <a:xfrm>
                <a:off x="3020" y="3360"/>
                <a:ext cx="42" cy="176"/>
              </a:xfrm>
              <a:custGeom>
                <a:avLst/>
                <a:gdLst>
                  <a:gd name="T0" fmla="*/ 0 w 42"/>
                  <a:gd name="T1" fmla="*/ 2 h 176"/>
                  <a:gd name="T2" fmla="*/ 31 w 42"/>
                  <a:gd name="T3" fmla="*/ 0 h 176"/>
                  <a:gd name="T4" fmla="*/ 42 w 42"/>
                  <a:gd name="T5" fmla="*/ 174 h 176"/>
                  <a:gd name="T6" fmla="*/ 10 w 42"/>
                  <a:gd name="T7" fmla="*/ 176 h 176"/>
                  <a:gd name="T8" fmla="*/ 0 w 42"/>
                  <a:gd name="T9" fmla="*/ 2 h 176"/>
                  <a:gd name="T10" fmla="*/ 0 60000 65536"/>
                  <a:gd name="T11" fmla="*/ 0 60000 65536"/>
                  <a:gd name="T12" fmla="*/ 0 60000 65536"/>
                  <a:gd name="T13" fmla="*/ 0 60000 65536"/>
                  <a:gd name="T14" fmla="*/ 0 60000 65536"/>
                  <a:gd name="T15" fmla="*/ 0 w 42"/>
                  <a:gd name="T16" fmla="*/ 0 h 176"/>
                  <a:gd name="T17" fmla="*/ 42 w 42"/>
                  <a:gd name="T18" fmla="*/ 176 h 176"/>
                </a:gdLst>
                <a:ahLst/>
                <a:cxnLst>
                  <a:cxn ang="T10">
                    <a:pos x="T0" y="T1"/>
                  </a:cxn>
                  <a:cxn ang="T11">
                    <a:pos x="T2" y="T3"/>
                  </a:cxn>
                  <a:cxn ang="T12">
                    <a:pos x="T4" y="T5"/>
                  </a:cxn>
                  <a:cxn ang="T13">
                    <a:pos x="T6" y="T7"/>
                  </a:cxn>
                  <a:cxn ang="T14">
                    <a:pos x="T8" y="T9"/>
                  </a:cxn>
                </a:cxnLst>
                <a:rect l="T15" t="T16" r="T17" b="T18"/>
                <a:pathLst>
                  <a:path w="42" h="176">
                    <a:moveTo>
                      <a:pt x="0" y="2"/>
                    </a:moveTo>
                    <a:lnTo>
                      <a:pt x="31" y="0"/>
                    </a:lnTo>
                    <a:lnTo>
                      <a:pt x="42" y="174"/>
                    </a:lnTo>
                    <a:lnTo>
                      <a:pt x="10" y="176"/>
                    </a:lnTo>
                    <a:lnTo>
                      <a:pt x="0" y="2"/>
                    </a:lnTo>
                    <a:close/>
                  </a:path>
                </a:pathLst>
              </a:custGeom>
              <a:solidFill>
                <a:srgbClr val="F561AF"/>
              </a:solidFill>
              <a:ln w="9525">
                <a:noFill/>
                <a:round/>
                <a:headEnd/>
                <a:tailEnd/>
              </a:ln>
            </p:spPr>
            <p:txBody>
              <a:bodyPr/>
              <a:lstStyle/>
              <a:p>
                <a:endParaRPr lang="ru-RU"/>
              </a:p>
            </p:txBody>
          </p:sp>
          <p:sp>
            <p:nvSpPr>
              <p:cNvPr id="163092" name="Freeform 921"/>
              <p:cNvSpPr>
                <a:spLocks/>
              </p:cNvSpPr>
              <p:nvPr/>
            </p:nvSpPr>
            <p:spPr bwMode="auto">
              <a:xfrm>
                <a:off x="3019" y="3358"/>
                <a:ext cx="31" cy="5"/>
              </a:xfrm>
              <a:custGeom>
                <a:avLst/>
                <a:gdLst>
                  <a:gd name="T0" fmla="*/ 0 w 31"/>
                  <a:gd name="T1" fmla="*/ 1 h 5"/>
                  <a:gd name="T2" fmla="*/ 0 w 31"/>
                  <a:gd name="T3" fmla="*/ 5 h 5"/>
                  <a:gd name="T4" fmla="*/ 31 w 31"/>
                  <a:gd name="T5" fmla="*/ 4 h 5"/>
                  <a:gd name="T6" fmla="*/ 31 w 31"/>
                  <a:gd name="T7" fmla="*/ 0 h 5"/>
                  <a:gd name="T8" fmla="*/ 0 w 31"/>
                  <a:gd name="T9" fmla="*/ 1 h 5"/>
                  <a:gd name="T10" fmla="*/ 0 60000 65536"/>
                  <a:gd name="T11" fmla="*/ 0 60000 65536"/>
                  <a:gd name="T12" fmla="*/ 0 60000 65536"/>
                  <a:gd name="T13" fmla="*/ 0 60000 65536"/>
                  <a:gd name="T14" fmla="*/ 0 60000 65536"/>
                  <a:gd name="T15" fmla="*/ 0 w 31"/>
                  <a:gd name="T16" fmla="*/ 0 h 5"/>
                  <a:gd name="T17" fmla="*/ 31 w 31"/>
                  <a:gd name="T18" fmla="*/ 5 h 5"/>
                </a:gdLst>
                <a:ahLst/>
                <a:cxnLst>
                  <a:cxn ang="T10">
                    <a:pos x="T0" y="T1"/>
                  </a:cxn>
                  <a:cxn ang="T11">
                    <a:pos x="T2" y="T3"/>
                  </a:cxn>
                  <a:cxn ang="T12">
                    <a:pos x="T4" y="T5"/>
                  </a:cxn>
                  <a:cxn ang="T13">
                    <a:pos x="T6" y="T7"/>
                  </a:cxn>
                  <a:cxn ang="T14">
                    <a:pos x="T8" y="T9"/>
                  </a:cxn>
                </a:cxnLst>
                <a:rect l="T15" t="T16" r="T17" b="T18"/>
                <a:pathLst>
                  <a:path w="31" h="5">
                    <a:moveTo>
                      <a:pt x="0" y="1"/>
                    </a:moveTo>
                    <a:lnTo>
                      <a:pt x="0" y="5"/>
                    </a:lnTo>
                    <a:lnTo>
                      <a:pt x="31" y="4"/>
                    </a:lnTo>
                    <a:lnTo>
                      <a:pt x="31" y="0"/>
                    </a:lnTo>
                    <a:lnTo>
                      <a:pt x="0" y="1"/>
                    </a:lnTo>
                    <a:close/>
                  </a:path>
                </a:pathLst>
              </a:custGeom>
              <a:solidFill>
                <a:srgbClr val="F8BDD6"/>
              </a:solidFill>
              <a:ln w="9525">
                <a:noFill/>
                <a:round/>
                <a:headEnd/>
                <a:tailEnd/>
              </a:ln>
            </p:spPr>
            <p:txBody>
              <a:bodyPr/>
              <a:lstStyle/>
              <a:p>
                <a:endParaRPr lang="ru-RU"/>
              </a:p>
            </p:txBody>
          </p:sp>
          <p:sp>
            <p:nvSpPr>
              <p:cNvPr id="163093" name="Freeform 922"/>
              <p:cNvSpPr>
                <a:spLocks/>
              </p:cNvSpPr>
              <p:nvPr/>
            </p:nvSpPr>
            <p:spPr bwMode="auto">
              <a:xfrm>
                <a:off x="3047" y="3360"/>
                <a:ext cx="17" cy="174"/>
              </a:xfrm>
              <a:custGeom>
                <a:avLst/>
                <a:gdLst>
                  <a:gd name="T0" fmla="*/ 6 w 17"/>
                  <a:gd name="T1" fmla="*/ 0 h 174"/>
                  <a:gd name="T2" fmla="*/ 0 w 17"/>
                  <a:gd name="T3" fmla="*/ 0 h 174"/>
                  <a:gd name="T4" fmla="*/ 11 w 17"/>
                  <a:gd name="T5" fmla="*/ 174 h 174"/>
                  <a:gd name="T6" fmla="*/ 17 w 17"/>
                  <a:gd name="T7" fmla="*/ 174 h 174"/>
                  <a:gd name="T8" fmla="*/ 6 w 17"/>
                  <a:gd name="T9" fmla="*/ 0 h 174"/>
                  <a:gd name="T10" fmla="*/ 0 60000 65536"/>
                  <a:gd name="T11" fmla="*/ 0 60000 65536"/>
                  <a:gd name="T12" fmla="*/ 0 60000 65536"/>
                  <a:gd name="T13" fmla="*/ 0 60000 65536"/>
                  <a:gd name="T14" fmla="*/ 0 60000 65536"/>
                  <a:gd name="T15" fmla="*/ 0 w 17"/>
                  <a:gd name="T16" fmla="*/ 0 h 174"/>
                  <a:gd name="T17" fmla="*/ 17 w 17"/>
                  <a:gd name="T18" fmla="*/ 174 h 174"/>
                </a:gdLst>
                <a:ahLst/>
                <a:cxnLst>
                  <a:cxn ang="T10">
                    <a:pos x="T0" y="T1"/>
                  </a:cxn>
                  <a:cxn ang="T11">
                    <a:pos x="T2" y="T3"/>
                  </a:cxn>
                  <a:cxn ang="T12">
                    <a:pos x="T4" y="T5"/>
                  </a:cxn>
                  <a:cxn ang="T13">
                    <a:pos x="T6" y="T7"/>
                  </a:cxn>
                  <a:cxn ang="T14">
                    <a:pos x="T8" y="T9"/>
                  </a:cxn>
                </a:cxnLst>
                <a:rect l="T15" t="T16" r="T17" b="T18"/>
                <a:pathLst>
                  <a:path w="17" h="174">
                    <a:moveTo>
                      <a:pt x="6" y="0"/>
                    </a:moveTo>
                    <a:lnTo>
                      <a:pt x="0" y="0"/>
                    </a:lnTo>
                    <a:lnTo>
                      <a:pt x="11" y="174"/>
                    </a:lnTo>
                    <a:lnTo>
                      <a:pt x="17" y="174"/>
                    </a:lnTo>
                    <a:lnTo>
                      <a:pt x="6" y="0"/>
                    </a:lnTo>
                    <a:close/>
                  </a:path>
                </a:pathLst>
              </a:custGeom>
              <a:solidFill>
                <a:srgbClr val="F8BDD6"/>
              </a:solidFill>
              <a:ln w="9525">
                <a:noFill/>
                <a:round/>
                <a:headEnd/>
                <a:tailEnd/>
              </a:ln>
            </p:spPr>
            <p:txBody>
              <a:bodyPr/>
              <a:lstStyle/>
              <a:p>
                <a:endParaRPr lang="ru-RU"/>
              </a:p>
            </p:txBody>
          </p:sp>
          <p:sp>
            <p:nvSpPr>
              <p:cNvPr id="163094" name="Freeform 923"/>
              <p:cNvSpPr>
                <a:spLocks/>
              </p:cNvSpPr>
              <p:nvPr/>
            </p:nvSpPr>
            <p:spPr bwMode="auto">
              <a:xfrm>
                <a:off x="3048" y="3358"/>
                <a:ext cx="7" cy="3"/>
              </a:xfrm>
              <a:custGeom>
                <a:avLst/>
                <a:gdLst>
                  <a:gd name="T0" fmla="*/ 4 w 7"/>
                  <a:gd name="T1" fmla="*/ 0 h 3"/>
                  <a:gd name="T2" fmla="*/ 7 w 7"/>
                  <a:gd name="T3" fmla="*/ 0 h 3"/>
                  <a:gd name="T4" fmla="*/ 7 w 7"/>
                  <a:gd name="T5" fmla="*/ 2 h 3"/>
                  <a:gd name="T6" fmla="*/ 0 w 7"/>
                  <a:gd name="T7" fmla="*/ 2 h 3"/>
                  <a:gd name="T8" fmla="*/ 4 w 7"/>
                  <a:gd name="T9" fmla="*/ 3 h 3"/>
                  <a:gd name="T10" fmla="*/ 4 w 7"/>
                  <a:gd name="T11" fmla="*/ 0 h 3"/>
                  <a:gd name="T12" fmla="*/ 0 60000 65536"/>
                  <a:gd name="T13" fmla="*/ 0 60000 65536"/>
                  <a:gd name="T14" fmla="*/ 0 60000 65536"/>
                  <a:gd name="T15" fmla="*/ 0 60000 65536"/>
                  <a:gd name="T16" fmla="*/ 0 60000 65536"/>
                  <a:gd name="T17" fmla="*/ 0 60000 65536"/>
                  <a:gd name="T18" fmla="*/ 0 w 7"/>
                  <a:gd name="T19" fmla="*/ 0 h 3"/>
                  <a:gd name="T20" fmla="*/ 7 w 7"/>
                  <a:gd name="T21" fmla="*/ 3 h 3"/>
                </a:gdLst>
                <a:ahLst/>
                <a:cxnLst>
                  <a:cxn ang="T12">
                    <a:pos x="T0" y="T1"/>
                  </a:cxn>
                  <a:cxn ang="T13">
                    <a:pos x="T2" y="T3"/>
                  </a:cxn>
                  <a:cxn ang="T14">
                    <a:pos x="T4" y="T5"/>
                  </a:cxn>
                  <a:cxn ang="T15">
                    <a:pos x="T6" y="T7"/>
                  </a:cxn>
                  <a:cxn ang="T16">
                    <a:pos x="T8" y="T9"/>
                  </a:cxn>
                  <a:cxn ang="T17">
                    <a:pos x="T10" y="T11"/>
                  </a:cxn>
                </a:cxnLst>
                <a:rect l="T18" t="T19" r="T20" b="T21"/>
                <a:pathLst>
                  <a:path w="7" h="3">
                    <a:moveTo>
                      <a:pt x="4" y="0"/>
                    </a:moveTo>
                    <a:lnTo>
                      <a:pt x="7" y="0"/>
                    </a:lnTo>
                    <a:lnTo>
                      <a:pt x="7" y="2"/>
                    </a:lnTo>
                    <a:lnTo>
                      <a:pt x="0" y="2"/>
                    </a:lnTo>
                    <a:lnTo>
                      <a:pt x="4" y="3"/>
                    </a:lnTo>
                    <a:lnTo>
                      <a:pt x="4" y="0"/>
                    </a:lnTo>
                    <a:close/>
                  </a:path>
                </a:pathLst>
              </a:custGeom>
              <a:solidFill>
                <a:srgbClr val="F8BDD6"/>
              </a:solidFill>
              <a:ln w="9525">
                <a:noFill/>
                <a:round/>
                <a:headEnd/>
                <a:tailEnd/>
              </a:ln>
            </p:spPr>
            <p:txBody>
              <a:bodyPr/>
              <a:lstStyle/>
              <a:p>
                <a:endParaRPr lang="ru-RU"/>
              </a:p>
            </p:txBody>
          </p:sp>
          <p:sp>
            <p:nvSpPr>
              <p:cNvPr id="163095" name="Freeform 924"/>
              <p:cNvSpPr>
                <a:spLocks/>
              </p:cNvSpPr>
              <p:nvPr/>
            </p:nvSpPr>
            <p:spPr bwMode="auto">
              <a:xfrm>
                <a:off x="3029" y="3531"/>
                <a:ext cx="31" cy="8"/>
              </a:xfrm>
              <a:custGeom>
                <a:avLst/>
                <a:gdLst>
                  <a:gd name="T0" fmla="*/ 31 w 31"/>
                  <a:gd name="T1" fmla="*/ 6 h 8"/>
                  <a:gd name="T2" fmla="*/ 31 w 31"/>
                  <a:gd name="T3" fmla="*/ 0 h 8"/>
                  <a:gd name="T4" fmla="*/ 0 w 31"/>
                  <a:gd name="T5" fmla="*/ 1 h 8"/>
                  <a:gd name="T6" fmla="*/ 0 w 31"/>
                  <a:gd name="T7" fmla="*/ 8 h 8"/>
                  <a:gd name="T8" fmla="*/ 31 w 31"/>
                  <a:gd name="T9" fmla="*/ 6 h 8"/>
                  <a:gd name="T10" fmla="*/ 0 60000 65536"/>
                  <a:gd name="T11" fmla="*/ 0 60000 65536"/>
                  <a:gd name="T12" fmla="*/ 0 60000 65536"/>
                  <a:gd name="T13" fmla="*/ 0 60000 65536"/>
                  <a:gd name="T14" fmla="*/ 0 60000 65536"/>
                  <a:gd name="T15" fmla="*/ 0 w 31"/>
                  <a:gd name="T16" fmla="*/ 0 h 8"/>
                  <a:gd name="T17" fmla="*/ 31 w 31"/>
                  <a:gd name="T18" fmla="*/ 8 h 8"/>
                </a:gdLst>
                <a:ahLst/>
                <a:cxnLst>
                  <a:cxn ang="T10">
                    <a:pos x="T0" y="T1"/>
                  </a:cxn>
                  <a:cxn ang="T11">
                    <a:pos x="T2" y="T3"/>
                  </a:cxn>
                  <a:cxn ang="T12">
                    <a:pos x="T4" y="T5"/>
                  </a:cxn>
                  <a:cxn ang="T13">
                    <a:pos x="T6" y="T7"/>
                  </a:cxn>
                  <a:cxn ang="T14">
                    <a:pos x="T8" y="T9"/>
                  </a:cxn>
                </a:cxnLst>
                <a:rect l="T15" t="T16" r="T17" b="T18"/>
                <a:pathLst>
                  <a:path w="31" h="8">
                    <a:moveTo>
                      <a:pt x="31" y="6"/>
                    </a:moveTo>
                    <a:lnTo>
                      <a:pt x="31" y="0"/>
                    </a:lnTo>
                    <a:lnTo>
                      <a:pt x="0" y="1"/>
                    </a:lnTo>
                    <a:lnTo>
                      <a:pt x="0" y="8"/>
                    </a:lnTo>
                    <a:lnTo>
                      <a:pt x="31" y="6"/>
                    </a:lnTo>
                    <a:close/>
                  </a:path>
                </a:pathLst>
              </a:custGeom>
              <a:solidFill>
                <a:srgbClr val="F8BDD6"/>
              </a:solidFill>
              <a:ln w="9525">
                <a:noFill/>
                <a:round/>
                <a:headEnd/>
                <a:tailEnd/>
              </a:ln>
            </p:spPr>
            <p:txBody>
              <a:bodyPr/>
              <a:lstStyle/>
              <a:p>
                <a:endParaRPr lang="ru-RU"/>
              </a:p>
            </p:txBody>
          </p:sp>
          <p:sp>
            <p:nvSpPr>
              <p:cNvPr id="163096" name="Freeform 925"/>
              <p:cNvSpPr>
                <a:spLocks/>
              </p:cNvSpPr>
              <p:nvPr/>
            </p:nvSpPr>
            <p:spPr bwMode="auto">
              <a:xfrm>
                <a:off x="3056" y="3529"/>
                <a:ext cx="8" cy="7"/>
              </a:xfrm>
              <a:custGeom>
                <a:avLst/>
                <a:gdLst>
                  <a:gd name="T0" fmla="*/ 8 w 8"/>
                  <a:gd name="T1" fmla="*/ 4 h 7"/>
                  <a:gd name="T2" fmla="*/ 8 w 8"/>
                  <a:gd name="T3" fmla="*/ 7 h 7"/>
                  <a:gd name="T4" fmla="*/ 4 w 8"/>
                  <a:gd name="T5" fmla="*/ 7 h 7"/>
                  <a:gd name="T6" fmla="*/ 4 w 8"/>
                  <a:gd name="T7" fmla="*/ 0 h 7"/>
                  <a:gd name="T8" fmla="*/ 0 w 8"/>
                  <a:gd name="T9" fmla="*/ 4 h 7"/>
                  <a:gd name="T10" fmla="*/ 8 w 8"/>
                  <a:gd name="T11" fmla="*/ 4 h 7"/>
                  <a:gd name="T12" fmla="*/ 0 60000 65536"/>
                  <a:gd name="T13" fmla="*/ 0 60000 65536"/>
                  <a:gd name="T14" fmla="*/ 0 60000 65536"/>
                  <a:gd name="T15" fmla="*/ 0 60000 65536"/>
                  <a:gd name="T16" fmla="*/ 0 60000 65536"/>
                  <a:gd name="T17" fmla="*/ 0 60000 65536"/>
                  <a:gd name="T18" fmla="*/ 0 w 8"/>
                  <a:gd name="T19" fmla="*/ 0 h 7"/>
                  <a:gd name="T20" fmla="*/ 8 w 8"/>
                  <a:gd name="T21" fmla="*/ 7 h 7"/>
                </a:gdLst>
                <a:ahLst/>
                <a:cxnLst>
                  <a:cxn ang="T12">
                    <a:pos x="T0" y="T1"/>
                  </a:cxn>
                  <a:cxn ang="T13">
                    <a:pos x="T2" y="T3"/>
                  </a:cxn>
                  <a:cxn ang="T14">
                    <a:pos x="T4" y="T5"/>
                  </a:cxn>
                  <a:cxn ang="T15">
                    <a:pos x="T6" y="T7"/>
                  </a:cxn>
                  <a:cxn ang="T16">
                    <a:pos x="T8" y="T9"/>
                  </a:cxn>
                  <a:cxn ang="T17">
                    <a:pos x="T10" y="T11"/>
                  </a:cxn>
                </a:cxnLst>
                <a:rect l="T18" t="T19" r="T20" b="T21"/>
                <a:pathLst>
                  <a:path w="8" h="7">
                    <a:moveTo>
                      <a:pt x="8" y="4"/>
                    </a:moveTo>
                    <a:lnTo>
                      <a:pt x="8" y="7"/>
                    </a:lnTo>
                    <a:lnTo>
                      <a:pt x="4" y="7"/>
                    </a:lnTo>
                    <a:lnTo>
                      <a:pt x="4" y="0"/>
                    </a:lnTo>
                    <a:lnTo>
                      <a:pt x="0" y="4"/>
                    </a:lnTo>
                    <a:lnTo>
                      <a:pt x="8" y="4"/>
                    </a:lnTo>
                    <a:close/>
                  </a:path>
                </a:pathLst>
              </a:custGeom>
              <a:solidFill>
                <a:srgbClr val="F8BDD6"/>
              </a:solidFill>
              <a:ln w="9525">
                <a:noFill/>
                <a:round/>
                <a:headEnd/>
                <a:tailEnd/>
              </a:ln>
            </p:spPr>
            <p:txBody>
              <a:bodyPr/>
              <a:lstStyle/>
              <a:p>
                <a:endParaRPr lang="ru-RU"/>
              </a:p>
            </p:txBody>
          </p:sp>
          <p:sp>
            <p:nvSpPr>
              <p:cNvPr id="163097" name="Freeform 926"/>
              <p:cNvSpPr>
                <a:spLocks/>
              </p:cNvSpPr>
              <p:nvPr/>
            </p:nvSpPr>
            <p:spPr bwMode="auto">
              <a:xfrm>
                <a:off x="3019" y="3361"/>
                <a:ext cx="15" cy="175"/>
              </a:xfrm>
              <a:custGeom>
                <a:avLst/>
                <a:gdLst>
                  <a:gd name="T0" fmla="*/ 9 w 15"/>
                  <a:gd name="T1" fmla="*/ 175 h 175"/>
                  <a:gd name="T2" fmla="*/ 15 w 15"/>
                  <a:gd name="T3" fmla="*/ 175 h 175"/>
                  <a:gd name="T4" fmla="*/ 5 w 15"/>
                  <a:gd name="T5" fmla="*/ 0 h 175"/>
                  <a:gd name="T6" fmla="*/ 0 w 15"/>
                  <a:gd name="T7" fmla="*/ 1 h 175"/>
                  <a:gd name="T8" fmla="*/ 9 w 15"/>
                  <a:gd name="T9" fmla="*/ 175 h 175"/>
                  <a:gd name="T10" fmla="*/ 0 60000 65536"/>
                  <a:gd name="T11" fmla="*/ 0 60000 65536"/>
                  <a:gd name="T12" fmla="*/ 0 60000 65536"/>
                  <a:gd name="T13" fmla="*/ 0 60000 65536"/>
                  <a:gd name="T14" fmla="*/ 0 60000 65536"/>
                  <a:gd name="T15" fmla="*/ 0 w 15"/>
                  <a:gd name="T16" fmla="*/ 0 h 175"/>
                  <a:gd name="T17" fmla="*/ 15 w 15"/>
                  <a:gd name="T18" fmla="*/ 175 h 175"/>
                </a:gdLst>
                <a:ahLst/>
                <a:cxnLst>
                  <a:cxn ang="T10">
                    <a:pos x="T0" y="T1"/>
                  </a:cxn>
                  <a:cxn ang="T11">
                    <a:pos x="T2" y="T3"/>
                  </a:cxn>
                  <a:cxn ang="T12">
                    <a:pos x="T4" y="T5"/>
                  </a:cxn>
                  <a:cxn ang="T13">
                    <a:pos x="T6" y="T7"/>
                  </a:cxn>
                  <a:cxn ang="T14">
                    <a:pos x="T8" y="T9"/>
                  </a:cxn>
                </a:cxnLst>
                <a:rect l="T15" t="T16" r="T17" b="T18"/>
                <a:pathLst>
                  <a:path w="15" h="175">
                    <a:moveTo>
                      <a:pt x="9" y="175"/>
                    </a:moveTo>
                    <a:lnTo>
                      <a:pt x="15" y="175"/>
                    </a:lnTo>
                    <a:lnTo>
                      <a:pt x="5" y="0"/>
                    </a:lnTo>
                    <a:lnTo>
                      <a:pt x="0" y="1"/>
                    </a:lnTo>
                    <a:lnTo>
                      <a:pt x="9" y="175"/>
                    </a:lnTo>
                    <a:close/>
                  </a:path>
                </a:pathLst>
              </a:custGeom>
              <a:solidFill>
                <a:srgbClr val="F8BDD6"/>
              </a:solidFill>
              <a:ln w="9525">
                <a:noFill/>
                <a:round/>
                <a:headEnd/>
                <a:tailEnd/>
              </a:ln>
            </p:spPr>
            <p:txBody>
              <a:bodyPr/>
              <a:lstStyle/>
              <a:p>
                <a:endParaRPr lang="ru-RU"/>
              </a:p>
            </p:txBody>
          </p:sp>
          <p:sp>
            <p:nvSpPr>
              <p:cNvPr id="163098" name="Freeform 927"/>
              <p:cNvSpPr>
                <a:spLocks/>
              </p:cNvSpPr>
              <p:nvPr/>
            </p:nvSpPr>
            <p:spPr bwMode="auto">
              <a:xfrm>
                <a:off x="3028" y="3532"/>
                <a:ext cx="6" cy="7"/>
              </a:xfrm>
              <a:custGeom>
                <a:avLst/>
                <a:gdLst>
                  <a:gd name="T0" fmla="*/ 3 w 6"/>
                  <a:gd name="T1" fmla="*/ 7 h 7"/>
                  <a:gd name="T2" fmla="*/ 0 w 6"/>
                  <a:gd name="T3" fmla="*/ 7 h 7"/>
                  <a:gd name="T4" fmla="*/ 0 w 6"/>
                  <a:gd name="T5" fmla="*/ 4 h 7"/>
                  <a:gd name="T6" fmla="*/ 6 w 6"/>
                  <a:gd name="T7" fmla="*/ 4 h 7"/>
                  <a:gd name="T8" fmla="*/ 3 w 6"/>
                  <a:gd name="T9" fmla="*/ 0 h 7"/>
                  <a:gd name="T10" fmla="*/ 3 w 6"/>
                  <a:gd name="T11" fmla="*/ 7 h 7"/>
                  <a:gd name="T12" fmla="*/ 0 60000 65536"/>
                  <a:gd name="T13" fmla="*/ 0 60000 65536"/>
                  <a:gd name="T14" fmla="*/ 0 60000 65536"/>
                  <a:gd name="T15" fmla="*/ 0 60000 65536"/>
                  <a:gd name="T16" fmla="*/ 0 60000 65536"/>
                  <a:gd name="T17" fmla="*/ 0 60000 65536"/>
                  <a:gd name="T18" fmla="*/ 0 w 6"/>
                  <a:gd name="T19" fmla="*/ 0 h 7"/>
                  <a:gd name="T20" fmla="*/ 6 w 6"/>
                  <a:gd name="T21" fmla="*/ 7 h 7"/>
                </a:gdLst>
                <a:ahLst/>
                <a:cxnLst>
                  <a:cxn ang="T12">
                    <a:pos x="T0" y="T1"/>
                  </a:cxn>
                  <a:cxn ang="T13">
                    <a:pos x="T2" y="T3"/>
                  </a:cxn>
                  <a:cxn ang="T14">
                    <a:pos x="T4" y="T5"/>
                  </a:cxn>
                  <a:cxn ang="T15">
                    <a:pos x="T6" y="T7"/>
                  </a:cxn>
                  <a:cxn ang="T16">
                    <a:pos x="T8" y="T9"/>
                  </a:cxn>
                  <a:cxn ang="T17">
                    <a:pos x="T10" y="T11"/>
                  </a:cxn>
                </a:cxnLst>
                <a:rect l="T18" t="T19" r="T20" b="T21"/>
                <a:pathLst>
                  <a:path w="6" h="7">
                    <a:moveTo>
                      <a:pt x="3" y="7"/>
                    </a:moveTo>
                    <a:lnTo>
                      <a:pt x="0" y="7"/>
                    </a:lnTo>
                    <a:lnTo>
                      <a:pt x="0" y="4"/>
                    </a:lnTo>
                    <a:lnTo>
                      <a:pt x="6" y="4"/>
                    </a:lnTo>
                    <a:lnTo>
                      <a:pt x="3" y="0"/>
                    </a:lnTo>
                    <a:lnTo>
                      <a:pt x="3" y="7"/>
                    </a:lnTo>
                    <a:close/>
                  </a:path>
                </a:pathLst>
              </a:custGeom>
              <a:solidFill>
                <a:srgbClr val="F8BDD6"/>
              </a:solidFill>
              <a:ln w="9525">
                <a:noFill/>
                <a:round/>
                <a:headEnd/>
                <a:tailEnd/>
              </a:ln>
            </p:spPr>
            <p:txBody>
              <a:bodyPr/>
              <a:lstStyle/>
              <a:p>
                <a:endParaRPr lang="ru-RU"/>
              </a:p>
            </p:txBody>
          </p:sp>
          <p:sp>
            <p:nvSpPr>
              <p:cNvPr id="163099" name="Freeform 928"/>
              <p:cNvSpPr>
                <a:spLocks/>
              </p:cNvSpPr>
              <p:nvPr/>
            </p:nvSpPr>
            <p:spPr bwMode="auto">
              <a:xfrm>
                <a:off x="3017" y="3360"/>
                <a:ext cx="5" cy="3"/>
              </a:xfrm>
              <a:custGeom>
                <a:avLst/>
                <a:gdLst>
                  <a:gd name="T0" fmla="*/ 0 w 5"/>
                  <a:gd name="T1" fmla="*/ 2 h 3"/>
                  <a:gd name="T2" fmla="*/ 0 w 5"/>
                  <a:gd name="T3" fmla="*/ 0 h 3"/>
                  <a:gd name="T4" fmla="*/ 3 w 5"/>
                  <a:gd name="T5" fmla="*/ 0 h 3"/>
                  <a:gd name="T6" fmla="*/ 3 w 5"/>
                  <a:gd name="T7" fmla="*/ 3 h 3"/>
                  <a:gd name="T8" fmla="*/ 5 w 5"/>
                  <a:gd name="T9" fmla="*/ 2 h 3"/>
                  <a:gd name="T10" fmla="*/ 0 w 5"/>
                  <a:gd name="T11" fmla="*/ 2 h 3"/>
                  <a:gd name="T12" fmla="*/ 0 60000 65536"/>
                  <a:gd name="T13" fmla="*/ 0 60000 65536"/>
                  <a:gd name="T14" fmla="*/ 0 60000 65536"/>
                  <a:gd name="T15" fmla="*/ 0 60000 65536"/>
                  <a:gd name="T16" fmla="*/ 0 60000 65536"/>
                  <a:gd name="T17" fmla="*/ 0 60000 65536"/>
                  <a:gd name="T18" fmla="*/ 0 w 5"/>
                  <a:gd name="T19" fmla="*/ 0 h 3"/>
                  <a:gd name="T20" fmla="*/ 5 w 5"/>
                  <a:gd name="T21" fmla="*/ 3 h 3"/>
                </a:gdLst>
                <a:ahLst/>
                <a:cxnLst>
                  <a:cxn ang="T12">
                    <a:pos x="T0" y="T1"/>
                  </a:cxn>
                  <a:cxn ang="T13">
                    <a:pos x="T2" y="T3"/>
                  </a:cxn>
                  <a:cxn ang="T14">
                    <a:pos x="T4" y="T5"/>
                  </a:cxn>
                  <a:cxn ang="T15">
                    <a:pos x="T6" y="T7"/>
                  </a:cxn>
                  <a:cxn ang="T16">
                    <a:pos x="T8" y="T9"/>
                  </a:cxn>
                  <a:cxn ang="T17">
                    <a:pos x="T10" y="T11"/>
                  </a:cxn>
                </a:cxnLst>
                <a:rect l="T18" t="T19" r="T20" b="T21"/>
                <a:pathLst>
                  <a:path w="5" h="3">
                    <a:moveTo>
                      <a:pt x="0" y="2"/>
                    </a:moveTo>
                    <a:lnTo>
                      <a:pt x="0" y="0"/>
                    </a:lnTo>
                    <a:lnTo>
                      <a:pt x="3" y="0"/>
                    </a:lnTo>
                    <a:lnTo>
                      <a:pt x="3" y="3"/>
                    </a:lnTo>
                    <a:lnTo>
                      <a:pt x="5" y="2"/>
                    </a:lnTo>
                    <a:lnTo>
                      <a:pt x="0" y="2"/>
                    </a:lnTo>
                    <a:close/>
                  </a:path>
                </a:pathLst>
              </a:custGeom>
              <a:solidFill>
                <a:srgbClr val="F8BDD6"/>
              </a:solidFill>
              <a:ln w="9525">
                <a:noFill/>
                <a:round/>
                <a:headEnd/>
                <a:tailEnd/>
              </a:ln>
            </p:spPr>
            <p:txBody>
              <a:bodyPr/>
              <a:lstStyle/>
              <a:p>
                <a:endParaRPr lang="ru-RU"/>
              </a:p>
            </p:txBody>
          </p:sp>
          <p:sp>
            <p:nvSpPr>
              <p:cNvPr id="163100" name="Freeform 929"/>
              <p:cNvSpPr>
                <a:spLocks/>
              </p:cNvSpPr>
              <p:nvPr/>
            </p:nvSpPr>
            <p:spPr bwMode="auto">
              <a:xfrm>
                <a:off x="2978" y="3488"/>
                <a:ext cx="185" cy="151"/>
              </a:xfrm>
              <a:custGeom>
                <a:avLst/>
                <a:gdLst>
                  <a:gd name="T0" fmla="*/ 62 w 185"/>
                  <a:gd name="T1" fmla="*/ 56 h 151"/>
                  <a:gd name="T2" fmla="*/ 56 w 185"/>
                  <a:gd name="T3" fmla="*/ 51 h 151"/>
                  <a:gd name="T4" fmla="*/ 51 w 185"/>
                  <a:gd name="T5" fmla="*/ 45 h 151"/>
                  <a:gd name="T6" fmla="*/ 48 w 185"/>
                  <a:gd name="T7" fmla="*/ 36 h 151"/>
                  <a:gd name="T8" fmla="*/ 46 w 185"/>
                  <a:gd name="T9" fmla="*/ 24 h 151"/>
                  <a:gd name="T10" fmla="*/ 49 w 185"/>
                  <a:gd name="T11" fmla="*/ 15 h 151"/>
                  <a:gd name="T12" fmla="*/ 57 w 185"/>
                  <a:gd name="T13" fmla="*/ 8 h 151"/>
                  <a:gd name="T14" fmla="*/ 66 w 185"/>
                  <a:gd name="T15" fmla="*/ 4 h 151"/>
                  <a:gd name="T16" fmla="*/ 77 w 185"/>
                  <a:gd name="T17" fmla="*/ 0 h 151"/>
                  <a:gd name="T18" fmla="*/ 96 w 185"/>
                  <a:gd name="T19" fmla="*/ 2 h 151"/>
                  <a:gd name="T20" fmla="*/ 106 w 185"/>
                  <a:gd name="T21" fmla="*/ 7 h 151"/>
                  <a:gd name="T22" fmla="*/ 114 w 185"/>
                  <a:gd name="T23" fmla="*/ 13 h 151"/>
                  <a:gd name="T24" fmla="*/ 120 w 185"/>
                  <a:gd name="T25" fmla="*/ 22 h 151"/>
                  <a:gd name="T26" fmla="*/ 122 w 185"/>
                  <a:gd name="T27" fmla="*/ 35 h 151"/>
                  <a:gd name="T28" fmla="*/ 119 w 185"/>
                  <a:gd name="T29" fmla="*/ 47 h 151"/>
                  <a:gd name="T30" fmla="*/ 114 w 185"/>
                  <a:gd name="T31" fmla="*/ 56 h 151"/>
                  <a:gd name="T32" fmla="*/ 113 w 185"/>
                  <a:gd name="T33" fmla="*/ 56 h 151"/>
                  <a:gd name="T34" fmla="*/ 119 w 185"/>
                  <a:gd name="T35" fmla="*/ 49 h 151"/>
                  <a:gd name="T36" fmla="*/ 133 w 185"/>
                  <a:gd name="T37" fmla="*/ 47 h 151"/>
                  <a:gd name="T38" fmla="*/ 154 w 185"/>
                  <a:gd name="T39" fmla="*/ 47 h 151"/>
                  <a:gd name="T40" fmla="*/ 163 w 185"/>
                  <a:gd name="T41" fmla="*/ 49 h 151"/>
                  <a:gd name="T42" fmla="*/ 175 w 185"/>
                  <a:gd name="T43" fmla="*/ 57 h 151"/>
                  <a:gd name="T44" fmla="*/ 180 w 185"/>
                  <a:gd name="T45" fmla="*/ 65 h 151"/>
                  <a:gd name="T46" fmla="*/ 184 w 185"/>
                  <a:gd name="T47" fmla="*/ 75 h 151"/>
                  <a:gd name="T48" fmla="*/ 184 w 185"/>
                  <a:gd name="T49" fmla="*/ 87 h 151"/>
                  <a:gd name="T50" fmla="*/ 179 w 185"/>
                  <a:gd name="T51" fmla="*/ 100 h 151"/>
                  <a:gd name="T52" fmla="*/ 168 w 185"/>
                  <a:gd name="T53" fmla="*/ 108 h 151"/>
                  <a:gd name="T54" fmla="*/ 156 w 185"/>
                  <a:gd name="T55" fmla="*/ 113 h 151"/>
                  <a:gd name="T56" fmla="*/ 145 w 185"/>
                  <a:gd name="T57" fmla="*/ 113 h 151"/>
                  <a:gd name="T58" fmla="*/ 136 w 185"/>
                  <a:gd name="T59" fmla="*/ 109 h 151"/>
                  <a:gd name="T60" fmla="*/ 132 w 185"/>
                  <a:gd name="T61" fmla="*/ 107 h 151"/>
                  <a:gd name="T62" fmla="*/ 122 w 185"/>
                  <a:gd name="T63" fmla="*/ 96 h 151"/>
                  <a:gd name="T64" fmla="*/ 128 w 185"/>
                  <a:gd name="T65" fmla="*/ 105 h 151"/>
                  <a:gd name="T66" fmla="*/ 130 w 185"/>
                  <a:gd name="T67" fmla="*/ 115 h 151"/>
                  <a:gd name="T68" fmla="*/ 128 w 185"/>
                  <a:gd name="T69" fmla="*/ 132 h 151"/>
                  <a:gd name="T70" fmla="*/ 122 w 185"/>
                  <a:gd name="T71" fmla="*/ 139 h 151"/>
                  <a:gd name="T72" fmla="*/ 115 w 185"/>
                  <a:gd name="T73" fmla="*/ 146 h 151"/>
                  <a:gd name="T74" fmla="*/ 105 w 185"/>
                  <a:gd name="T75" fmla="*/ 149 h 151"/>
                  <a:gd name="T76" fmla="*/ 84 w 185"/>
                  <a:gd name="T77" fmla="*/ 149 h 151"/>
                  <a:gd name="T78" fmla="*/ 75 w 185"/>
                  <a:gd name="T79" fmla="*/ 146 h 151"/>
                  <a:gd name="T80" fmla="*/ 64 w 185"/>
                  <a:gd name="T81" fmla="*/ 137 h 151"/>
                  <a:gd name="T82" fmla="*/ 60 w 185"/>
                  <a:gd name="T83" fmla="*/ 124 h 151"/>
                  <a:gd name="T84" fmla="*/ 59 w 185"/>
                  <a:gd name="T85" fmla="*/ 117 h 151"/>
                  <a:gd name="T86" fmla="*/ 62 w 185"/>
                  <a:gd name="T87" fmla="*/ 109 h 151"/>
                  <a:gd name="T88" fmla="*/ 68 w 185"/>
                  <a:gd name="T89" fmla="*/ 100 h 151"/>
                  <a:gd name="T90" fmla="*/ 62 w 185"/>
                  <a:gd name="T91" fmla="*/ 107 h 151"/>
                  <a:gd name="T92" fmla="*/ 54 w 185"/>
                  <a:gd name="T93" fmla="*/ 111 h 151"/>
                  <a:gd name="T94" fmla="*/ 45 w 185"/>
                  <a:gd name="T95" fmla="*/ 115 h 151"/>
                  <a:gd name="T96" fmla="*/ 26 w 185"/>
                  <a:gd name="T97" fmla="*/ 113 h 151"/>
                  <a:gd name="T98" fmla="*/ 18 w 185"/>
                  <a:gd name="T99" fmla="*/ 109 h 151"/>
                  <a:gd name="T100" fmla="*/ 10 w 185"/>
                  <a:gd name="T101" fmla="*/ 104 h 151"/>
                  <a:gd name="T102" fmla="*/ 6 w 185"/>
                  <a:gd name="T103" fmla="*/ 97 h 151"/>
                  <a:gd name="T104" fmla="*/ 0 w 185"/>
                  <a:gd name="T105" fmla="*/ 79 h 151"/>
                  <a:gd name="T106" fmla="*/ 4 w 185"/>
                  <a:gd name="T107" fmla="*/ 66 h 151"/>
                  <a:gd name="T108" fmla="*/ 12 w 185"/>
                  <a:gd name="T109" fmla="*/ 54 h 151"/>
                  <a:gd name="T110" fmla="*/ 17 w 185"/>
                  <a:gd name="T111" fmla="*/ 51 h 151"/>
                  <a:gd name="T112" fmla="*/ 26 w 185"/>
                  <a:gd name="T113" fmla="*/ 48 h 151"/>
                  <a:gd name="T114" fmla="*/ 43 w 185"/>
                  <a:gd name="T115" fmla="*/ 49 h 151"/>
                  <a:gd name="T116" fmla="*/ 60 w 185"/>
                  <a:gd name="T117" fmla="*/ 56 h 15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85"/>
                  <a:gd name="T178" fmla="*/ 0 h 151"/>
                  <a:gd name="T179" fmla="*/ 185 w 185"/>
                  <a:gd name="T180" fmla="*/ 151 h 15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85" h="151">
                    <a:moveTo>
                      <a:pt x="68" y="59"/>
                    </a:moveTo>
                    <a:lnTo>
                      <a:pt x="62" y="56"/>
                    </a:lnTo>
                    <a:lnTo>
                      <a:pt x="57" y="53"/>
                    </a:lnTo>
                    <a:lnTo>
                      <a:pt x="56" y="51"/>
                    </a:lnTo>
                    <a:lnTo>
                      <a:pt x="54" y="49"/>
                    </a:lnTo>
                    <a:lnTo>
                      <a:pt x="51" y="45"/>
                    </a:lnTo>
                    <a:lnTo>
                      <a:pt x="49" y="40"/>
                    </a:lnTo>
                    <a:lnTo>
                      <a:pt x="48" y="36"/>
                    </a:lnTo>
                    <a:lnTo>
                      <a:pt x="46" y="30"/>
                    </a:lnTo>
                    <a:lnTo>
                      <a:pt x="46" y="24"/>
                    </a:lnTo>
                    <a:lnTo>
                      <a:pt x="47" y="19"/>
                    </a:lnTo>
                    <a:lnTo>
                      <a:pt x="49" y="15"/>
                    </a:lnTo>
                    <a:lnTo>
                      <a:pt x="53" y="12"/>
                    </a:lnTo>
                    <a:lnTo>
                      <a:pt x="57" y="8"/>
                    </a:lnTo>
                    <a:lnTo>
                      <a:pt x="62" y="5"/>
                    </a:lnTo>
                    <a:lnTo>
                      <a:pt x="66" y="4"/>
                    </a:lnTo>
                    <a:lnTo>
                      <a:pt x="73" y="2"/>
                    </a:lnTo>
                    <a:lnTo>
                      <a:pt x="77" y="0"/>
                    </a:lnTo>
                    <a:lnTo>
                      <a:pt x="90" y="2"/>
                    </a:lnTo>
                    <a:lnTo>
                      <a:pt x="96" y="2"/>
                    </a:lnTo>
                    <a:lnTo>
                      <a:pt x="101" y="4"/>
                    </a:lnTo>
                    <a:lnTo>
                      <a:pt x="106" y="7"/>
                    </a:lnTo>
                    <a:lnTo>
                      <a:pt x="111" y="10"/>
                    </a:lnTo>
                    <a:lnTo>
                      <a:pt x="114" y="13"/>
                    </a:lnTo>
                    <a:lnTo>
                      <a:pt x="117" y="17"/>
                    </a:lnTo>
                    <a:lnTo>
                      <a:pt x="120" y="22"/>
                    </a:lnTo>
                    <a:lnTo>
                      <a:pt x="120" y="29"/>
                    </a:lnTo>
                    <a:lnTo>
                      <a:pt x="122" y="35"/>
                    </a:lnTo>
                    <a:lnTo>
                      <a:pt x="120" y="40"/>
                    </a:lnTo>
                    <a:lnTo>
                      <a:pt x="119" y="47"/>
                    </a:lnTo>
                    <a:lnTo>
                      <a:pt x="117" y="51"/>
                    </a:lnTo>
                    <a:lnTo>
                      <a:pt x="114" y="56"/>
                    </a:lnTo>
                    <a:lnTo>
                      <a:pt x="109" y="60"/>
                    </a:lnTo>
                    <a:lnTo>
                      <a:pt x="113" y="56"/>
                    </a:lnTo>
                    <a:lnTo>
                      <a:pt x="115" y="53"/>
                    </a:lnTo>
                    <a:lnTo>
                      <a:pt x="119" y="49"/>
                    </a:lnTo>
                    <a:lnTo>
                      <a:pt x="124" y="47"/>
                    </a:lnTo>
                    <a:lnTo>
                      <a:pt x="133" y="47"/>
                    </a:lnTo>
                    <a:lnTo>
                      <a:pt x="144" y="45"/>
                    </a:lnTo>
                    <a:lnTo>
                      <a:pt x="154" y="47"/>
                    </a:lnTo>
                    <a:lnTo>
                      <a:pt x="158" y="47"/>
                    </a:lnTo>
                    <a:lnTo>
                      <a:pt x="163" y="49"/>
                    </a:lnTo>
                    <a:lnTo>
                      <a:pt x="171" y="56"/>
                    </a:lnTo>
                    <a:lnTo>
                      <a:pt x="175" y="57"/>
                    </a:lnTo>
                    <a:lnTo>
                      <a:pt x="177" y="62"/>
                    </a:lnTo>
                    <a:lnTo>
                      <a:pt x="180" y="65"/>
                    </a:lnTo>
                    <a:lnTo>
                      <a:pt x="182" y="68"/>
                    </a:lnTo>
                    <a:lnTo>
                      <a:pt x="184" y="75"/>
                    </a:lnTo>
                    <a:lnTo>
                      <a:pt x="185" y="81"/>
                    </a:lnTo>
                    <a:lnTo>
                      <a:pt x="184" y="87"/>
                    </a:lnTo>
                    <a:lnTo>
                      <a:pt x="182" y="94"/>
                    </a:lnTo>
                    <a:lnTo>
                      <a:pt x="179" y="100"/>
                    </a:lnTo>
                    <a:lnTo>
                      <a:pt x="174" y="105"/>
                    </a:lnTo>
                    <a:lnTo>
                      <a:pt x="168" y="108"/>
                    </a:lnTo>
                    <a:lnTo>
                      <a:pt x="163" y="111"/>
                    </a:lnTo>
                    <a:lnTo>
                      <a:pt x="156" y="113"/>
                    </a:lnTo>
                    <a:lnTo>
                      <a:pt x="149" y="113"/>
                    </a:lnTo>
                    <a:lnTo>
                      <a:pt x="145" y="113"/>
                    </a:lnTo>
                    <a:lnTo>
                      <a:pt x="143" y="113"/>
                    </a:lnTo>
                    <a:lnTo>
                      <a:pt x="136" y="109"/>
                    </a:lnTo>
                    <a:lnTo>
                      <a:pt x="135" y="108"/>
                    </a:lnTo>
                    <a:lnTo>
                      <a:pt x="132" y="107"/>
                    </a:lnTo>
                    <a:lnTo>
                      <a:pt x="126" y="102"/>
                    </a:lnTo>
                    <a:lnTo>
                      <a:pt x="122" y="96"/>
                    </a:lnTo>
                    <a:lnTo>
                      <a:pt x="125" y="100"/>
                    </a:lnTo>
                    <a:lnTo>
                      <a:pt x="128" y="105"/>
                    </a:lnTo>
                    <a:lnTo>
                      <a:pt x="130" y="109"/>
                    </a:lnTo>
                    <a:lnTo>
                      <a:pt x="130" y="115"/>
                    </a:lnTo>
                    <a:lnTo>
                      <a:pt x="130" y="122"/>
                    </a:lnTo>
                    <a:lnTo>
                      <a:pt x="128" y="132"/>
                    </a:lnTo>
                    <a:lnTo>
                      <a:pt x="126" y="137"/>
                    </a:lnTo>
                    <a:lnTo>
                      <a:pt x="122" y="139"/>
                    </a:lnTo>
                    <a:lnTo>
                      <a:pt x="119" y="143"/>
                    </a:lnTo>
                    <a:lnTo>
                      <a:pt x="115" y="146"/>
                    </a:lnTo>
                    <a:lnTo>
                      <a:pt x="109" y="147"/>
                    </a:lnTo>
                    <a:lnTo>
                      <a:pt x="105" y="149"/>
                    </a:lnTo>
                    <a:lnTo>
                      <a:pt x="96" y="151"/>
                    </a:lnTo>
                    <a:lnTo>
                      <a:pt x="84" y="149"/>
                    </a:lnTo>
                    <a:lnTo>
                      <a:pt x="79" y="147"/>
                    </a:lnTo>
                    <a:lnTo>
                      <a:pt x="75" y="146"/>
                    </a:lnTo>
                    <a:lnTo>
                      <a:pt x="67" y="139"/>
                    </a:lnTo>
                    <a:lnTo>
                      <a:pt x="64" y="137"/>
                    </a:lnTo>
                    <a:lnTo>
                      <a:pt x="62" y="132"/>
                    </a:lnTo>
                    <a:lnTo>
                      <a:pt x="60" y="124"/>
                    </a:lnTo>
                    <a:lnTo>
                      <a:pt x="59" y="121"/>
                    </a:lnTo>
                    <a:lnTo>
                      <a:pt x="59" y="117"/>
                    </a:lnTo>
                    <a:lnTo>
                      <a:pt x="60" y="113"/>
                    </a:lnTo>
                    <a:lnTo>
                      <a:pt x="62" y="109"/>
                    </a:lnTo>
                    <a:lnTo>
                      <a:pt x="64" y="105"/>
                    </a:lnTo>
                    <a:lnTo>
                      <a:pt x="68" y="100"/>
                    </a:lnTo>
                    <a:lnTo>
                      <a:pt x="66" y="105"/>
                    </a:lnTo>
                    <a:lnTo>
                      <a:pt x="62" y="107"/>
                    </a:lnTo>
                    <a:lnTo>
                      <a:pt x="57" y="109"/>
                    </a:lnTo>
                    <a:lnTo>
                      <a:pt x="54" y="111"/>
                    </a:lnTo>
                    <a:lnTo>
                      <a:pt x="49" y="113"/>
                    </a:lnTo>
                    <a:lnTo>
                      <a:pt x="45" y="115"/>
                    </a:lnTo>
                    <a:lnTo>
                      <a:pt x="36" y="115"/>
                    </a:lnTo>
                    <a:lnTo>
                      <a:pt x="26" y="113"/>
                    </a:lnTo>
                    <a:lnTo>
                      <a:pt x="21" y="111"/>
                    </a:lnTo>
                    <a:lnTo>
                      <a:pt x="18" y="109"/>
                    </a:lnTo>
                    <a:lnTo>
                      <a:pt x="13" y="107"/>
                    </a:lnTo>
                    <a:lnTo>
                      <a:pt x="10" y="104"/>
                    </a:lnTo>
                    <a:lnTo>
                      <a:pt x="6" y="100"/>
                    </a:lnTo>
                    <a:lnTo>
                      <a:pt x="6" y="97"/>
                    </a:lnTo>
                    <a:lnTo>
                      <a:pt x="2" y="87"/>
                    </a:lnTo>
                    <a:lnTo>
                      <a:pt x="0" y="79"/>
                    </a:lnTo>
                    <a:lnTo>
                      <a:pt x="2" y="70"/>
                    </a:lnTo>
                    <a:lnTo>
                      <a:pt x="4" y="66"/>
                    </a:lnTo>
                    <a:lnTo>
                      <a:pt x="5" y="62"/>
                    </a:lnTo>
                    <a:lnTo>
                      <a:pt x="12" y="54"/>
                    </a:lnTo>
                    <a:lnTo>
                      <a:pt x="15" y="53"/>
                    </a:lnTo>
                    <a:lnTo>
                      <a:pt x="17" y="51"/>
                    </a:lnTo>
                    <a:lnTo>
                      <a:pt x="21" y="49"/>
                    </a:lnTo>
                    <a:lnTo>
                      <a:pt x="26" y="48"/>
                    </a:lnTo>
                    <a:lnTo>
                      <a:pt x="34" y="48"/>
                    </a:lnTo>
                    <a:lnTo>
                      <a:pt x="43" y="49"/>
                    </a:lnTo>
                    <a:lnTo>
                      <a:pt x="51" y="51"/>
                    </a:lnTo>
                    <a:lnTo>
                      <a:pt x="60" y="56"/>
                    </a:lnTo>
                    <a:lnTo>
                      <a:pt x="68" y="59"/>
                    </a:lnTo>
                    <a:close/>
                  </a:path>
                </a:pathLst>
              </a:custGeom>
              <a:solidFill>
                <a:srgbClr val="F561AF"/>
              </a:solidFill>
              <a:ln w="9525">
                <a:noFill/>
                <a:round/>
                <a:headEnd/>
                <a:tailEnd/>
              </a:ln>
            </p:spPr>
            <p:txBody>
              <a:bodyPr/>
              <a:lstStyle/>
              <a:p>
                <a:endParaRPr lang="ru-RU"/>
              </a:p>
            </p:txBody>
          </p:sp>
          <p:sp>
            <p:nvSpPr>
              <p:cNvPr id="163101" name="Freeform 930"/>
              <p:cNvSpPr>
                <a:spLocks/>
              </p:cNvSpPr>
              <p:nvPr/>
            </p:nvSpPr>
            <p:spPr bwMode="auto">
              <a:xfrm>
                <a:off x="3019" y="3512"/>
                <a:ext cx="28" cy="37"/>
              </a:xfrm>
              <a:custGeom>
                <a:avLst/>
                <a:gdLst>
                  <a:gd name="T0" fmla="*/ 24 w 28"/>
                  <a:gd name="T1" fmla="*/ 37 h 37"/>
                  <a:gd name="T2" fmla="*/ 12 w 28"/>
                  <a:gd name="T3" fmla="*/ 31 h 37"/>
                  <a:gd name="T4" fmla="*/ 4 w 28"/>
                  <a:gd name="T5" fmla="*/ 24 h 37"/>
                  <a:gd name="T6" fmla="*/ 0 w 28"/>
                  <a:gd name="T7" fmla="*/ 3 h 37"/>
                  <a:gd name="T8" fmla="*/ 4 w 28"/>
                  <a:gd name="T9" fmla="*/ 0 h 37"/>
                  <a:gd name="T10" fmla="*/ 10 w 28"/>
                  <a:gd name="T11" fmla="*/ 20 h 37"/>
                  <a:gd name="T12" fmla="*/ 16 w 28"/>
                  <a:gd name="T13" fmla="*/ 26 h 37"/>
                  <a:gd name="T14" fmla="*/ 28 w 28"/>
                  <a:gd name="T15" fmla="*/ 33 h 37"/>
                  <a:gd name="T16" fmla="*/ 24 w 28"/>
                  <a:gd name="T17" fmla="*/ 37 h 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
                  <a:gd name="T28" fmla="*/ 0 h 37"/>
                  <a:gd name="T29" fmla="*/ 28 w 28"/>
                  <a:gd name="T30" fmla="*/ 37 h 3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 h="37">
                    <a:moveTo>
                      <a:pt x="24" y="37"/>
                    </a:moveTo>
                    <a:lnTo>
                      <a:pt x="12" y="31"/>
                    </a:lnTo>
                    <a:lnTo>
                      <a:pt x="4" y="24"/>
                    </a:lnTo>
                    <a:lnTo>
                      <a:pt x="0" y="3"/>
                    </a:lnTo>
                    <a:lnTo>
                      <a:pt x="4" y="0"/>
                    </a:lnTo>
                    <a:lnTo>
                      <a:pt x="10" y="20"/>
                    </a:lnTo>
                    <a:lnTo>
                      <a:pt x="16" y="26"/>
                    </a:lnTo>
                    <a:lnTo>
                      <a:pt x="28" y="33"/>
                    </a:lnTo>
                    <a:lnTo>
                      <a:pt x="24" y="37"/>
                    </a:lnTo>
                    <a:close/>
                  </a:path>
                </a:pathLst>
              </a:custGeom>
              <a:solidFill>
                <a:srgbClr val="F8BDD6"/>
              </a:solidFill>
              <a:ln w="9525">
                <a:noFill/>
                <a:round/>
                <a:headEnd/>
                <a:tailEnd/>
              </a:ln>
            </p:spPr>
            <p:txBody>
              <a:bodyPr/>
              <a:lstStyle/>
              <a:p>
                <a:endParaRPr lang="ru-RU"/>
              </a:p>
            </p:txBody>
          </p:sp>
          <p:sp>
            <p:nvSpPr>
              <p:cNvPr id="163102" name="Freeform 931"/>
              <p:cNvSpPr>
                <a:spLocks/>
              </p:cNvSpPr>
              <p:nvPr/>
            </p:nvSpPr>
            <p:spPr bwMode="auto">
              <a:xfrm>
                <a:off x="3020" y="3485"/>
                <a:ext cx="78" cy="29"/>
              </a:xfrm>
              <a:custGeom>
                <a:avLst/>
                <a:gdLst>
                  <a:gd name="T0" fmla="*/ 0 w 78"/>
                  <a:gd name="T1" fmla="*/ 25 h 29"/>
                  <a:gd name="T2" fmla="*/ 3 w 78"/>
                  <a:gd name="T3" fmla="*/ 14 h 29"/>
                  <a:gd name="T4" fmla="*/ 12 w 78"/>
                  <a:gd name="T5" fmla="*/ 8 h 29"/>
                  <a:gd name="T6" fmla="*/ 23 w 78"/>
                  <a:gd name="T7" fmla="*/ 3 h 29"/>
                  <a:gd name="T8" fmla="*/ 35 w 78"/>
                  <a:gd name="T9" fmla="*/ 0 h 29"/>
                  <a:gd name="T10" fmla="*/ 49 w 78"/>
                  <a:gd name="T11" fmla="*/ 0 h 29"/>
                  <a:gd name="T12" fmla="*/ 62 w 78"/>
                  <a:gd name="T13" fmla="*/ 3 h 29"/>
                  <a:gd name="T14" fmla="*/ 72 w 78"/>
                  <a:gd name="T15" fmla="*/ 8 h 29"/>
                  <a:gd name="T16" fmla="*/ 78 w 78"/>
                  <a:gd name="T17" fmla="*/ 18 h 29"/>
                  <a:gd name="T18" fmla="*/ 73 w 78"/>
                  <a:gd name="T19" fmla="*/ 22 h 29"/>
                  <a:gd name="T20" fmla="*/ 66 w 78"/>
                  <a:gd name="T21" fmla="*/ 12 h 29"/>
                  <a:gd name="T22" fmla="*/ 58 w 78"/>
                  <a:gd name="T23" fmla="*/ 8 h 29"/>
                  <a:gd name="T24" fmla="*/ 49 w 78"/>
                  <a:gd name="T25" fmla="*/ 5 h 29"/>
                  <a:gd name="T26" fmla="*/ 35 w 78"/>
                  <a:gd name="T27" fmla="*/ 5 h 29"/>
                  <a:gd name="T28" fmla="*/ 26 w 78"/>
                  <a:gd name="T29" fmla="*/ 8 h 29"/>
                  <a:gd name="T30" fmla="*/ 16 w 78"/>
                  <a:gd name="T31" fmla="*/ 13 h 29"/>
                  <a:gd name="T32" fmla="*/ 8 w 78"/>
                  <a:gd name="T33" fmla="*/ 19 h 29"/>
                  <a:gd name="T34" fmla="*/ 5 w 78"/>
                  <a:gd name="T35" fmla="*/ 29 h 29"/>
                  <a:gd name="T36" fmla="*/ 0 w 78"/>
                  <a:gd name="T37" fmla="*/ 25 h 2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78"/>
                  <a:gd name="T58" fmla="*/ 0 h 29"/>
                  <a:gd name="T59" fmla="*/ 78 w 78"/>
                  <a:gd name="T60" fmla="*/ 29 h 2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78" h="29">
                    <a:moveTo>
                      <a:pt x="0" y="25"/>
                    </a:moveTo>
                    <a:lnTo>
                      <a:pt x="3" y="14"/>
                    </a:lnTo>
                    <a:lnTo>
                      <a:pt x="12" y="8"/>
                    </a:lnTo>
                    <a:lnTo>
                      <a:pt x="23" y="3"/>
                    </a:lnTo>
                    <a:lnTo>
                      <a:pt x="35" y="0"/>
                    </a:lnTo>
                    <a:lnTo>
                      <a:pt x="49" y="0"/>
                    </a:lnTo>
                    <a:lnTo>
                      <a:pt x="62" y="3"/>
                    </a:lnTo>
                    <a:lnTo>
                      <a:pt x="72" y="8"/>
                    </a:lnTo>
                    <a:lnTo>
                      <a:pt x="78" y="18"/>
                    </a:lnTo>
                    <a:lnTo>
                      <a:pt x="73" y="22"/>
                    </a:lnTo>
                    <a:lnTo>
                      <a:pt x="66" y="12"/>
                    </a:lnTo>
                    <a:lnTo>
                      <a:pt x="58" y="8"/>
                    </a:lnTo>
                    <a:lnTo>
                      <a:pt x="49" y="5"/>
                    </a:lnTo>
                    <a:lnTo>
                      <a:pt x="35" y="5"/>
                    </a:lnTo>
                    <a:lnTo>
                      <a:pt x="26" y="8"/>
                    </a:lnTo>
                    <a:lnTo>
                      <a:pt x="16" y="13"/>
                    </a:lnTo>
                    <a:lnTo>
                      <a:pt x="8" y="19"/>
                    </a:lnTo>
                    <a:lnTo>
                      <a:pt x="5" y="29"/>
                    </a:lnTo>
                    <a:lnTo>
                      <a:pt x="0" y="25"/>
                    </a:lnTo>
                    <a:close/>
                  </a:path>
                </a:pathLst>
              </a:custGeom>
              <a:solidFill>
                <a:srgbClr val="F8BDD6"/>
              </a:solidFill>
              <a:ln w="9525">
                <a:noFill/>
                <a:round/>
                <a:headEnd/>
                <a:tailEnd/>
              </a:ln>
            </p:spPr>
            <p:txBody>
              <a:bodyPr/>
              <a:lstStyle/>
              <a:p>
                <a:endParaRPr lang="ru-RU"/>
              </a:p>
            </p:txBody>
          </p:sp>
          <p:sp>
            <p:nvSpPr>
              <p:cNvPr id="163103" name="Freeform 932"/>
              <p:cNvSpPr>
                <a:spLocks/>
              </p:cNvSpPr>
              <p:nvPr/>
            </p:nvSpPr>
            <p:spPr bwMode="auto">
              <a:xfrm>
                <a:off x="3020" y="3512"/>
                <a:ext cx="6" cy="3"/>
              </a:xfrm>
              <a:custGeom>
                <a:avLst/>
                <a:gdLst>
                  <a:gd name="T0" fmla="*/ 0 w 6"/>
                  <a:gd name="T1" fmla="*/ 3 h 3"/>
                  <a:gd name="T2" fmla="*/ 0 w 6"/>
                  <a:gd name="T3" fmla="*/ 2 h 3"/>
                  <a:gd name="T4" fmla="*/ 0 w 6"/>
                  <a:gd name="T5" fmla="*/ 0 h 3"/>
                  <a:gd name="T6" fmla="*/ 6 w 6"/>
                  <a:gd name="T7" fmla="*/ 3 h 3"/>
                  <a:gd name="T8" fmla="*/ 6 w 6"/>
                  <a:gd name="T9" fmla="*/ 0 h 3"/>
                  <a:gd name="T10" fmla="*/ 0 w 6"/>
                  <a:gd name="T11" fmla="*/ 3 h 3"/>
                  <a:gd name="T12" fmla="*/ 0 60000 65536"/>
                  <a:gd name="T13" fmla="*/ 0 60000 65536"/>
                  <a:gd name="T14" fmla="*/ 0 60000 65536"/>
                  <a:gd name="T15" fmla="*/ 0 60000 65536"/>
                  <a:gd name="T16" fmla="*/ 0 60000 65536"/>
                  <a:gd name="T17" fmla="*/ 0 60000 65536"/>
                  <a:gd name="T18" fmla="*/ 0 w 6"/>
                  <a:gd name="T19" fmla="*/ 0 h 3"/>
                  <a:gd name="T20" fmla="*/ 6 w 6"/>
                  <a:gd name="T21" fmla="*/ 3 h 3"/>
                </a:gdLst>
                <a:ahLst/>
                <a:cxnLst>
                  <a:cxn ang="T12">
                    <a:pos x="T0" y="T1"/>
                  </a:cxn>
                  <a:cxn ang="T13">
                    <a:pos x="T2" y="T3"/>
                  </a:cxn>
                  <a:cxn ang="T14">
                    <a:pos x="T4" y="T5"/>
                  </a:cxn>
                  <a:cxn ang="T15">
                    <a:pos x="T6" y="T7"/>
                  </a:cxn>
                  <a:cxn ang="T16">
                    <a:pos x="T8" y="T9"/>
                  </a:cxn>
                  <a:cxn ang="T17">
                    <a:pos x="T10" y="T11"/>
                  </a:cxn>
                </a:cxnLst>
                <a:rect l="T18" t="T19" r="T20" b="T21"/>
                <a:pathLst>
                  <a:path w="6" h="3">
                    <a:moveTo>
                      <a:pt x="0" y="3"/>
                    </a:moveTo>
                    <a:lnTo>
                      <a:pt x="0" y="2"/>
                    </a:lnTo>
                    <a:lnTo>
                      <a:pt x="0" y="0"/>
                    </a:lnTo>
                    <a:lnTo>
                      <a:pt x="6" y="3"/>
                    </a:lnTo>
                    <a:lnTo>
                      <a:pt x="6" y="0"/>
                    </a:lnTo>
                    <a:lnTo>
                      <a:pt x="0" y="3"/>
                    </a:lnTo>
                    <a:close/>
                  </a:path>
                </a:pathLst>
              </a:custGeom>
              <a:solidFill>
                <a:srgbClr val="F8BDD6"/>
              </a:solidFill>
              <a:ln w="9525">
                <a:noFill/>
                <a:round/>
                <a:headEnd/>
                <a:tailEnd/>
              </a:ln>
            </p:spPr>
            <p:txBody>
              <a:bodyPr/>
              <a:lstStyle/>
              <a:p>
                <a:endParaRPr lang="ru-RU"/>
              </a:p>
            </p:txBody>
          </p:sp>
          <p:sp>
            <p:nvSpPr>
              <p:cNvPr id="163104" name="Freeform 933"/>
              <p:cNvSpPr>
                <a:spLocks/>
              </p:cNvSpPr>
              <p:nvPr/>
            </p:nvSpPr>
            <p:spPr bwMode="auto">
              <a:xfrm>
                <a:off x="3083" y="3505"/>
                <a:ext cx="16" cy="44"/>
              </a:xfrm>
              <a:custGeom>
                <a:avLst/>
                <a:gdLst>
                  <a:gd name="T0" fmla="*/ 13 w 16"/>
                  <a:gd name="T1" fmla="*/ 0 h 44"/>
                  <a:gd name="T2" fmla="*/ 16 w 16"/>
                  <a:gd name="T3" fmla="*/ 11 h 44"/>
                  <a:gd name="T4" fmla="*/ 16 w 16"/>
                  <a:gd name="T5" fmla="*/ 22 h 44"/>
                  <a:gd name="T6" fmla="*/ 12 w 16"/>
                  <a:gd name="T7" fmla="*/ 35 h 44"/>
                  <a:gd name="T8" fmla="*/ 4 w 16"/>
                  <a:gd name="T9" fmla="*/ 44 h 44"/>
                  <a:gd name="T10" fmla="*/ 0 w 16"/>
                  <a:gd name="T11" fmla="*/ 39 h 44"/>
                  <a:gd name="T12" fmla="*/ 8 w 16"/>
                  <a:gd name="T13" fmla="*/ 30 h 44"/>
                  <a:gd name="T14" fmla="*/ 10 w 16"/>
                  <a:gd name="T15" fmla="*/ 20 h 44"/>
                  <a:gd name="T16" fmla="*/ 10 w 16"/>
                  <a:gd name="T17" fmla="*/ 11 h 44"/>
                  <a:gd name="T18" fmla="*/ 8 w 16"/>
                  <a:gd name="T19" fmla="*/ 2 h 44"/>
                  <a:gd name="T20" fmla="*/ 13 w 16"/>
                  <a:gd name="T21" fmla="*/ 0 h 4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
                  <a:gd name="T34" fmla="*/ 0 h 44"/>
                  <a:gd name="T35" fmla="*/ 16 w 16"/>
                  <a:gd name="T36" fmla="*/ 44 h 4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 h="44">
                    <a:moveTo>
                      <a:pt x="13" y="0"/>
                    </a:moveTo>
                    <a:lnTo>
                      <a:pt x="16" y="11"/>
                    </a:lnTo>
                    <a:lnTo>
                      <a:pt x="16" y="22"/>
                    </a:lnTo>
                    <a:lnTo>
                      <a:pt x="12" y="35"/>
                    </a:lnTo>
                    <a:lnTo>
                      <a:pt x="4" y="44"/>
                    </a:lnTo>
                    <a:lnTo>
                      <a:pt x="0" y="39"/>
                    </a:lnTo>
                    <a:lnTo>
                      <a:pt x="8" y="30"/>
                    </a:lnTo>
                    <a:lnTo>
                      <a:pt x="10" y="20"/>
                    </a:lnTo>
                    <a:lnTo>
                      <a:pt x="10" y="11"/>
                    </a:lnTo>
                    <a:lnTo>
                      <a:pt x="8" y="2"/>
                    </a:lnTo>
                    <a:lnTo>
                      <a:pt x="13" y="0"/>
                    </a:lnTo>
                    <a:close/>
                  </a:path>
                </a:pathLst>
              </a:custGeom>
              <a:solidFill>
                <a:srgbClr val="F8BDD6"/>
              </a:solidFill>
              <a:ln w="9525">
                <a:noFill/>
                <a:round/>
                <a:headEnd/>
                <a:tailEnd/>
              </a:ln>
            </p:spPr>
            <p:txBody>
              <a:bodyPr/>
              <a:lstStyle/>
              <a:p>
                <a:endParaRPr lang="ru-RU"/>
              </a:p>
            </p:txBody>
          </p:sp>
          <p:sp>
            <p:nvSpPr>
              <p:cNvPr id="163105" name="Freeform 934"/>
              <p:cNvSpPr>
                <a:spLocks/>
              </p:cNvSpPr>
              <p:nvPr/>
            </p:nvSpPr>
            <p:spPr bwMode="auto">
              <a:xfrm>
                <a:off x="3090" y="3502"/>
                <a:ext cx="8" cy="5"/>
              </a:xfrm>
              <a:custGeom>
                <a:avLst/>
                <a:gdLst>
                  <a:gd name="T0" fmla="*/ 6 w 8"/>
                  <a:gd name="T1" fmla="*/ 0 h 5"/>
                  <a:gd name="T2" fmla="*/ 8 w 8"/>
                  <a:gd name="T3" fmla="*/ 2 h 5"/>
                  <a:gd name="T4" fmla="*/ 8 w 8"/>
                  <a:gd name="T5" fmla="*/ 3 h 5"/>
                  <a:gd name="T6" fmla="*/ 0 w 8"/>
                  <a:gd name="T7" fmla="*/ 5 h 5"/>
                  <a:gd name="T8" fmla="*/ 6 w 8"/>
                  <a:gd name="T9" fmla="*/ 0 h 5"/>
                  <a:gd name="T10" fmla="*/ 0 60000 65536"/>
                  <a:gd name="T11" fmla="*/ 0 60000 65536"/>
                  <a:gd name="T12" fmla="*/ 0 60000 65536"/>
                  <a:gd name="T13" fmla="*/ 0 60000 65536"/>
                  <a:gd name="T14" fmla="*/ 0 60000 65536"/>
                  <a:gd name="T15" fmla="*/ 0 w 8"/>
                  <a:gd name="T16" fmla="*/ 0 h 5"/>
                  <a:gd name="T17" fmla="*/ 8 w 8"/>
                  <a:gd name="T18" fmla="*/ 5 h 5"/>
                </a:gdLst>
                <a:ahLst/>
                <a:cxnLst>
                  <a:cxn ang="T10">
                    <a:pos x="T0" y="T1"/>
                  </a:cxn>
                  <a:cxn ang="T11">
                    <a:pos x="T2" y="T3"/>
                  </a:cxn>
                  <a:cxn ang="T12">
                    <a:pos x="T4" y="T5"/>
                  </a:cxn>
                  <a:cxn ang="T13">
                    <a:pos x="T6" y="T7"/>
                  </a:cxn>
                  <a:cxn ang="T14">
                    <a:pos x="T8" y="T9"/>
                  </a:cxn>
                </a:cxnLst>
                <a:rect l="T15" t="T16" r="T17" b="T18"/>
                <a:pathLst>
                  <a:path w="8" h="5">
                    <a:moveTo>
                      <a:pt x="6" y="0"/>
                    </a:moveTo>
                    <a:lnTo>
                      <a:pt x="8" y="2"/>
                    </a:lnTo>
                    <a:lnTo>
                      <a:pt x="8" y="3"/>
                    </a:lnTo>
                    <a:lnTo>
                      <a:pt x="0" y="5"/>
                    </a:lnTo>
                    <a:lnTo>
                      <a:pt x="6" y="0"/>
                    </a:lnTo>
                    <a:close/>
                  </a:path>
                </a:pathLst>
              </a:custGeom>
              <a:solidFill>
                <a:srgbClr val="F8BDD6"/>
              </a:solidFill>
              <a:ln w="9525">
                <a:noFill/>
                <a:round/>
                <a:headEnd/>
                <a:tailEnd/>
              </a:ln>
            </p:spPr>
            <p:txBody>
              <a:bodyPr/>
              <a:lstStyle/>
              <a:p>
                <a:endParaRPr lang="ru-RU"/>
              </a:p>
            </p:txBody>
          </p:sp>
          <p:sp>
            <p:nvSpPr>
              <p:cNvPr id="163106" name="Freeform 935"/>
              <p:cNvSpPr>
                <a:spLocks/>
              </p:cNvSpPr>
              <p:nvPr/>
            </p:nvSpPr>
            <p:spPr bwMode="auto">
              <a:xfrm>
                <a:off x="3083" y="3529"/>
                <a:ext cx="73" cy="20"/>
              </a:xfrm>
              <a:custGeom>
                <a:avLst/>
                <a:gdLst>
                  <a:gd name="T0" fmla="*/ 0 w 73"/>
                  <a:gd name="T1" fmla="*/ 15 h 20"/>
                  <a:gd name="T2" fmla="*/ 7 w 73"/>
                  <a:gd name="T3" fmla="*/ 7 h 20"/>
                  <a:gd name="T4" fmla="*/ 16 w 73"/>
                  <a:gd name="T5" fmla="*/ 3 h 20"/>
                  <a:gd name="T6" fmla="*/ 27 w 73"/>
                  <a:gd name="T7" fmla="*/ 0 h 20"/>
                  <a:gd name="T8" fmla="*/ 39 w 73"/>
                  <a:gd name="T9" fmla="*/ 0 h 20"/>
                  <a:gd name="T10" fmla="*/ 58 w 73"/>
                  <a:gd name="T11" fmla="*/ 5 h 20"/>
                  <a:gd name="T12" fmla="*/ 67 w 73"/>
                  <a:gd name="T13" fmla="*/ 9 h 20"/>
                  <a:gd name="T14" fmla="*/ 73 w 73"/>
                  <a:gd name="T15" fmla="*/ 15 h 20"/>
                  <a:gd name="T16" fmla="*/ 68 w 73"/>
                  <a:gd name="T17" fmla="*/ 20 h 20"/>
                  <a:gd name="T18" fmla="*/ 62 w 73"/>
                  <a:gd name="T19" fmla="*/ 14 h 20"/>
                  <a:gd name="T20" fmla="*/ 54 w 73"/>
                  <a:gd name="T21" fmla="*/ 9 h 20"/>
                  <a:gd name="T22" fmla="*/ 36 w 73"/>
                  <a:gd name="T23" fmla="*/ 5 h 20"/>
                  <a:gd name="T24" fmla="*/ 27 w 73"/>
                  <a:gd name="T25" fmla="*/ 5 h 20"/>
                  <a:gd name="T26" fmla="*/ 19 w 73"/>
                  <a:gd name="T27" fmla="*/ 7 h 20"/>
                  <a:gd name="T28" fmla="*/ 11 w 73"/>
                  <a:gd name="T29" fmla="*/ 12 h 20"/>
                  <a:gd name="T30" fmla="*/ 5 w 73"/>
                  <a:gd name="T31" fmla="*/ 20 h 20"/>
                  <a:gd name="T32" fmla="*/ 0 w 73"/>
                  <a:gd name="T33" fmla="*/ 15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3"/>
                  <a:gd name="T52" fmla="*/ 0 h 20"/>
                  <a:gd name="T53" fmla="*/ 73 w 73"/>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3" h="20">
                    <a:moveTo>
                      <a:pt x="0" y="15"/>
                    </a:moveTo>
                    <a:lnTo>
                      <a:pt x="7" y="7"/>
                    </a:lnTo>
                    <a:lnTo>
                      <a:pt x="16" y="3"/>
                    </a:lnTo>
                    <a:lnTo>
                      <a:pt x="27" y="0"/>
                    </a:lnTo>
                    <a:lnTo>
                      <a:pt x="39" y="0"/>
                    </a:lnTo>
                    <a:lnTo>
                      <a:pt x="58" y="5"/>
                    </a:lnTo>
                    <a:lnTo>
                      <a:pt x="67" y="9"/>
                    </a:lnTo>
                    <a:lnTo>
                      <a:pt x="73" y="15"/>
                    </a:lnTo>
                    <a:lnTo>
                      <a:pt x="68" y="20"/>
                    </a:lnTo>
                    <a:lnTo>
                      <a:pt x="62" y="14"/>
                    </a:lnTo>
                    <a:lnTo>
                      <a:pt x="54" y="9"/>
                    </a:lnTo>
                    <a:lnTo>
                      <a:pt x="36" y="5"/>
                    </a:lnTo>
                    <a:lnTo>
                      <a:pt x="27" y="5"/>
                    </a:lnTo>
                    <a:lnTo>
                      <a:pt x="19" y="7"/>
                    </a:lnTo>
                    <a:lnTo>
                      <a:pt x="11" y="12"/>
                    </a:lnTo>
                    <a:lnTo>
                      <a:pt x="5" y="20"/>
                    </a:lnTo>
                    <a:lnTo>
                      <a:pt x="0" y="15"/>
                    </a:lnTo>
                    <a:close/>
                  </a:path>
                </a:pathLst>
              </a:custGeom>
              <a:solidFill>
                <a:srgbClr val="F8BDD6"/>
              </a:solidFill>
              <a:ln w="9525">
                <a:noFill/>
                <a:round/>
                <a:headEnd/>
                <a:tailEnd/>
              </a:ln>
            </p:spPr>
            <p:txBody>
              <a:bodyPr/>
              <a:lstStyle/>
              <a:p>
                <a:endParaRPr lang="ru-RU"/>
              </a:p>
            </p:txBody>
          </p:sp>
          <p:sp>
            <p:nvSpPr>
              <p:cNvPr id="163107" name="Freeform 936"/>
              <p:cNvSpPr>
                <a:spLocks/>
              </p:cNvSpPr>
              <p:nvPr/>
            </p:nvSpPr>
            <p:spPr bwMode="auto">
              <a:xfrm>
                <a:off x="3083" y="3544"/>
                <a:ext cx="4" cy="5"/>
              </a:xfrm>
              <a:custGeom>
                <a:avLst/>
                <a:gdLst>
                  <a:gd name="T0" fmla="*/ 0 w 4"/>
                  <a:gd name="T1" fmla="*/ 0 h 5"/>
                  <a:gd name="T2" fmla="*/ 4 w 4"/>
                  <a:gd name="T3" fmla="*/ 5 h 5"/>
                  <a:gd name="T4" fmla="*/ 0 w 4"/>
                  <a:gd name="T5" fmla="*/ 0 h 5"/>
                  <a:gd name="T6" fmla="*/ 4 w 4"/>
                  <a:gd name="T7" fmla="*/ 5 h 5"/>
                  <a:gd name="T8" fmla="*/ 0 w 4"/>
                  <a:gd name="T9" fmla="*/ 0 h 5"/>
                  <a:gd name="T10" fmla="*/ 0 60000 65536"/>
                  <a:gd name="T11" fmla="*/ 0 60000 65536"/>
                  <a:gd name="T12" fmla="*/ 0 60000 65536"/>
                  <a:gd name="T13" fmla="*/ 0 60000 65536"/>
                  <a:gd name="T14" fmla="*/ 0 60000 65536"/>
                  <a:gd name="T15" fmla="*/ 0 w 4"/>
                  <a:gd name="T16" fmla="*/ 0 h 5"/>
                  <a:gd name="T17" fmla="*/ 4 w 4"/>
                  <a:gd name="T18" fmla="*/ 5 h 5"/>
                </a:gdLst>
                <a:ahLst/>
                <a:cxnLst>
                  <a:cxn ang="T10">
                    <a:pos x="T0" y="T1"/>
                  </a:cxn>
                  <a:cxn ang="T11">
                    <a:pos x="T2" y="T3"/>
                  </a:cxn>
                  <a:cxn ang="T12">
                    <a:pos x="T4" y="T5"/>
                  </a:cxn>
                  <a:cxn ang="T13">
                    <a:pos x="T6" y="T7"/>
                  </a:cxn>
                  <a:cxn ang="T14">
                    <a:pos x="T8" y="T9"/>
                  </a:cxn>
                </a:cxnLst>
                <a:rect l="T15" t="T16" r="T17" b="T18"/>
                <a:pathLst>
                  <a:path w="4" h="5">
                    <a:moveTo>
                      <a:pt x="0" y="0"/>
                    </a:moveTo>
                    <a:lnTo>
                      <a:pt x="4" y="5"/>
                    </a:lnTo>
                    <a:lnTo>
                      <a:pt x="0" y="0"/>
                    </a:lnTo>
                    <a:lnTo>
                      <a:pt x="4" y="5"/>
                    </a:lnTo>
                    <a:lnTo>
                      <a:pt x="0" y="0"/>
                    </a:lnTo>
                    <a:close/>
                  </a:path>
                </a:pathLst>
              </a:custGeom>
              <a:solidFill>
                <a:srgbClr val="F8BDD6"/>
              </a:solidFill>
              <a:ln w="9525">
                <a:noFill/>
                <a:round/>
                <a:headEnd/>
                <a:tailEnd/>
              </a:ln>
            </p:spPr>
            <p:txBody>
              <a:bodyPr/>
              <a:lstStyle/>
              <a:p>
                <a:endParaRPr lang="ru-RU"/>
              </a:p>
            </p:txBody>
          </p:sp>
          <p:sp>
            <p:nvSpPr>
              <p:cNvPr id="163108" name="Freeform 937"/>
              <p:cNvSpPr>
                <a:spLocks/>
              </p:cNvSpPr>
              <p:nvPr/>
            </p:nvSpPr>
            <p:spPr bwMode="auto">
              <a:xfrm>
                <a:off x="3144" y="3547"/>
                <a:ext cx="21" cy="51"/>
              </a:xfrm>
              <a:custGeom>
                <a:avLst/>
                <a:gdLst>
                  <a:gd name="T0" fmla="*/ 17 w 21"/>
                  <a:gd name="T1" fmla="*/ 0 h 51"/>
                  <a:gd name="T2" fmla="*/ 21 w 21"/>
                  <a:gd name="T3" fmla="*/ 16 h 51"/>
                  <a:gd name="T4" fmla="*/ 21 w 21"/>
                  <a:gd name="T5" fmla="*/ 28 h 51"/>
                  <a:gd name="T6" fmla="*/ 15 w 21"/>
                  <a:gd name="T7" fmla="*/ 41 h 51"/>
                  <a:gd name="T8" fmla="*/ 5 w 21"/>
                  <a:gd name="T9" fmla="*/ 51 h 51"/>
                  <a:gd name="T10" fmla="*/ 0 w 21"/>
                  <a:gd name="T11" fmla="*/ 47 h 51"/>
                  <a:gd name="T12" fmla="*/ 10 w 21"/>
                  <a:gd name="T13" fmla="*/ 37 h 51"/>
                  <a:gd name="T14" fmla="*/ 15 w 21"/>
                  <a:gd name="T15" fmla="*/ 27 h 51"/>
                  <a:gd name="T16" fmla="*/ 15 w 21"/>
                  <a:gd name="T17" fmla="*/ 16 h 51"/>
                  <a:gd name="T18" fmla="*/ 10 w 21"/>
                  <a:gd name="T19" fmla="*/ 2 h 51"/>
                  <a:gd name="T20" fmla="*/ 17 w 21"/>
                  <a:gd name="T21" fmla="*/ 0 h 5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
                  <a:gd name="T34" fmla="*/ 0 h 51"/>
                  <a:gd name="T35" fmla="*/ 21 w 21"/>
                  <a:gd name="T36" fmla="*/ 51 h 5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 h="51">
                    <a:moveTo>
                      <a:pt x="17" y="0"/>
                    </a:moveTo>
                    <a:lnTo>
                      <a:pt x="21" y="16"/>
                    </a:lnTo>
                    <a:lnTo>
                      <a:pt x="21" y="28"/>
                    </a:lnTo>
                    <a:lnTo>
                      <a:pt x="15" y="41"/>
                    </a:lnTo>
                    <a:lnTo>
                      <a:pt x="5" y="51"/>
                    </a:lnTo>
                    <a:lnTo>
                      <a:pt x="0" y="47"/>
                    </a:lnTo>
                    <a:lnTo>
                      <a:pt x="10" y="37"/>
                    </a:lnTo>
                    <a:lnTo>
                      <a:pt x="15" y="27"/>
                    </a:lnTo>
                    <a:lnTo>
                      <a:pt x="15" y="16"/>
                    </a:lnTo>
                    <a:lnTo>
                      <a:pt x="10" y="2"/>
                    </a:lnTo>
                    <a:lnTo>
                      <a:pt x="17" y="0"/>
                    </a:lnTo>
                    <a:close/>
                  </a:path>
                </a:pathLst>
              </a:custGeom>
              <a:solidFill>
                <a:srgbClr val="F8BDD6"/>
              </a:solidFill>
              <a:ln w="9525">
                <a:noFill/>
                <a:round/>
                <a:headEnd/>
                <a:tailEnd/>
              </a:ln>
            </p:spPr>
            <p:txBody>
              <a:bodyPr/>
              <a:lstStyle/>
              <a:p>
                <a:endParaRPr lang="ru-RU"/>
              </a:p>
            </p:txBody>
          </p:sp>
          <p:sp>
            <p:nvSpPr>
              <p:cNvPr id="163109" name="Freeform 938"/>
              <p:cNvSpPr>
                <a:spLocks/>
              </p:cNvSpPr>
              <p:nvPr/>
            </p:nvSpPr>
            <p:spPr bwMode="auto">
              <a:xfrm>
                <a:off x="3153" y="3544"/>
                <a:ext cx="5" cy="5"/>
              </a:xfrm>
              <a:custGeom>
                <a:avLst/>
                <a:gdLst>
                  <a:gd name="T0" fmla="*/ 3 w 5"/>
                  <a:gd name="T1" fmla="*/ 0 h 5"/>
                  <a:gd name="T2" fmla="*/ 5 w 5"/>
                  <a:gd name="T3" fmla="*/ 3 h 5"/>
                  <a:gd name="T4" fmla="*/ 0 w 5"/>
                  <a:gd name="T5" fmla="*/ 5 h 5"/>
                  <a:gd name="T6" fmla="*/ 3 w 5"/>
                  <a:gd name="T7" fmla="*/ 0 h 5"/>
                  <a:gd name="T8" fmla="*/ 0 60000 65536"/>
                  <a:gd name="T9" fmla="*/ 0 60000 65536"/>
                  <a:gd name="T10" fmla="*/ 0 60000 65536"/>
                  <a:gd name="T11" fmla="*/ 0 60000 65536"/>
                  <a:gd name="T12" fmla="*/ 0 w 5"/>
                  <a:gd name="T13" fmla="*/ 0 h 5"/>
                  <a:gd name="T14" fmla="*/ 5 w 5"/>
                  <a:gd name="T15" fmla="*/ 5 h 5"/>
                </a:gdLst>
                <a:ahLst/>
                <a:cxnLst>
                  <a:cxn ang="T8">
                    <a:pos x="T0" y="T1"/>
                  </a:cxn>
                  <a:cxn ang="T9">
                    <a:pos x="T2" y="T3"/>
                  </a:cxn>
                  <a:cxn ang="T10">
                    <a:pos x="T4" y="T5"/>
                  </a:cxn>
                  <a:cxn ang="T11">
                    <a:pos x="T6" y="T7"/>
                  </a:cxn>
                </a:cxnLst>
                <a:rect l="T12" t="T13" r="T14" b="T15"/>
                <a:pathLst>
                  <a:path w="5" h="5">
                    <a:moveTo>
                      <a:pt x="3" y="0"/>
                    </a:moveTo>
                    <a:lnTo>
                      <a:pt x="5" y="3"/>
                    </a:lnTo>
                    <a:lnTo>
                      <a:pt x="0" y="5"/>
                    </a:lnTo>
                    <a:lnTo>
                      <a:pt x="3" y="0"/>
                    </a:lnTo>
                    <a:close/>
                  </a:path>
                </a:pathLst>
              </a:custGeom>
              <a:solidFill>
                <a:srgbClr val="F8BDD6"/>
              </a:solidFill>
              <a:ln w="9525">
                <a:noFill/>
                <a:round/>
                <a:headEnd/>
                <a:tailEnd/>
              </a:ln>
            </p:spPr>
            <p:txBody>
              <a:bodyPr/>
              <a:lstStyle/>
              <a:p>
                <a:endParaRPr lang="ru-RU"/>
              </a:p>
            </p:txBody>
          </p:sp>
          <p:sp>
            <p:nvSpPr>
              <p:cNvPr id="163110" name="Freeform 939"/>
              <p:cNvSpPr>
                <a:spLocks/>
              </p:cNvSpPr>
              <p:nvPr/>
            </p:nvSpPr>
            <p:spPr bwMode="auto">
              <a:xfrm>
                <a:off x="3096" y="3580"/>
                <a:ext cx="50" cy="23"/>
              </a:xfrm>
              <a:custGeom>
                <a:avLst/>
                <a:gdLst>
                  <a:gd name="T0" fmla="*/ 50 w 50"/>
                  <a:gd name="T1" fmla="*/ 18 h 23"/>
                  <a:gd name="T2" fmla="*/ 44 w 50"/>
                  <a:gd name="T3" fmla="*/ 21 h 23"/>
                  <a:gd name="T4" fmla="*/ 37 w 50"/>
                  <a:gd name="T5" fmla="*/ 23 h 23"/>
                  <a:gd name="T6" fmla="*/ 24 w 50"/>
                  <a:gd name="T7" fmla="*/ 23 h 23"/>
                  <a:gd name="T8" fmla="*/ 9 w 50"/>
                  <a:gd name="T9" fmla="*/ 14 h 23"/>
                  <a:gd name="T10" fmla="*/ 0 w 50"/>
                  <a:gd name="T11" fmla="*/ 4 h 23"/>
                  <a:gd name="T12" fmla="*/ 5 w 50"/>
                  <a:gd name="T13" fmla="*/ 0 h 23"/>
                  <a:gd name="T14" fmla="*/ 14 w 50"/>
                  <a:gd name="T15" fmla="*/ 10 h 23"/>
                  <a:gd name="T16" fmla="*/ 24 w 50"/>
                  <a:gd name="T17" fmla="*/ 16 h 23"/>
                  <a:gd name="T18" fmla="*/ 37 w 50"/>
                  <a:gd name="T19" fmla="*/ 16 h 23"/>
                  <a:gd name="T20" fmla="*/ 42 w 50"/>
                  <a:gd name="T21" fmla="*/ 14 h 23"/>
                  <a:gd name="T22" fmla="*/ 48 w 50"/>
                  <a:gd name="T23" fmla="*/ 11 h 23"/>
                  <a:gd name="T24" fmla="*/ 50 w 50"/>
                  <a:gd name="T25" fmla="*/ 18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
                  <a:gd name="T41" fmla="*/ 50 w 50"/>
                  <a:gd name="T42" fmla="*/ 23 h 2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
                    <a:moveTo>
                      <a:pt x="50" y="18"/>
                    </a:moveTo>
                    <a:lnTo>
                      <a:pt x="44" y="21"/>
                    </a:lnTo>
                    <a:lnTo>
                      <a:pt x="37" y="23"/>
                    </a:lnTo>
                    <a:lnTo>
                      <a:pt x="24" y="23"/>
                    </a:lnTo>
                    <a:lnTo>
                      <a:pt x="9" y="14"/>
                    </a:lnTo>
                    <a:lnTo>
                      <a:pt x="0" y="4"/>
                    </a:lnTo>
                    <a:lnTo>
                      <a:pt x="5" y="0"/>
                    </a:lnTo>
                    <a:lnTo>
                      <a:pt x="14" y="10"/>
                    </a:lnTo>
                    <a:lnTo>
                      <a:pt x="24" y="16"/>
                    </a:lnTo>
                    <a:lnTo>
                      <a:pt x="37" y="16"/>
                    </a:lnTo>
                    <a:lnTo>
                      <a:pt x="42" y="14"/>
                    </a:lnTo>
                    <a:lnTo>
                      <a:pt x="48" y="11"/>
                    </a:lnTo>
                    <a:lnTo>
                      <a:pt x="50" y="18"/>
                    </a:lnTo>
                    <a:close/>
                  </a:path>
                </a:pathLst>
              </a:custGeom>
              <a:solidFill>
                <a:srgbClr val="F8BDD6"/>
              </a:solidFill>
              <a:ln w="9525">
                <a:noFill/>
                <a:round/>
                <a:headEnd/>
                <a:tailEnd/>
              </a:ln>
            </p:spPr>
            <p:txBody>
              <a:bodyPr/>
              <a:lstStyle/>
              <a:p>
                <a:endParaRPr lang="ru-RU"/>
              </a:p>
            </p:txBody>
          </p:sp>
          <p:sp>
            <p:nvSpPr>
              <p:cNvPr id="163111" name="Freeform 940"/>
              <p:cNvSpPr>
                <a:spLocks/>
              </p:cNvSpPr>
              <p:nvPr/>
            </p:nvSpPr>
            <p:spPr bwMode="auto">
              <a:xfrm>
                <a:off x="3142" y="3593"/>
                <a:ext cx="5" cy="7"/>
              </a:xfrm>
              <a:custGeom>
                <a:avLst/>
                <a:gdLst>
                  <a:gd name="T0" fmla="*/ 5 w 5"/>
                  <a:gd name="T1" fmla="*/ 5 h 7"/>
                  <a:gd name="T2" fmla="*/ 4 w 5"/>
                  <a:gd name="T3" fmla="*/ 7 h 7"/>
                  <a:gd name="T4" fmla="*/ 2 w 5"/>
                  <a:gd name="T5" fmla="*/ 0 h 7"/>
                  <a:gd name="T6" fmla="*/ 0 w 5"/>
                  <a:gd name="T7" fmla="*/ 0 h 7"/>
                  <a:gd name="T8" fmla="*/ 5 w 5"/>
                  <a:gd name="T9" fmla="*/ 5 h 7"/>
                  <a:gd name="T10" fmla="*/ 0 60000 65536"/>
                  <a:gd name="T11" fmla="*/ 0 60000 65536"/>
                  <a:gd name="T12" fmla="*/ 0 60000 65536"/>
                  <a:gd name="T13" fmla="*/ 0 60000 65536"/>
                  <a:gd name="T14" fmla="*/ 0 60000 65536"/>
                  <a:gd name="T15" fmla="*/ 0 w 5"/>
                  <a:gd name="T16" fmla="*/ 0 h 7"/>
                  <a:gd name="T17" fmla="*/ 5 w 5"/>
                  <a:gd name="T18" fmla="*/ 7 h 7"/>
                </a:gdLst>
                <a:ahLst/>
                <a:cxnLst>
                  <a:cxn ang="T10">
                    <a:pos x="T0" y="T1"/>
                  </a:cxn>
                  <a:cxn ang="T11">
                    <a:pos x="T2" y="T3"/>
                  </a:cxn>
                  <a:cxn ang="T12">
                    <a:pos x="T4" y="T5"/>
                  </a:cxn>
                  <a:cxn ang="T13">
                    <a:pos x="T6" y="T7"/>
                  </a:cxn>
                  <a:cxn ang="T14">
                    <a:pos x="T8" y="T9"/>
                  </a:cxn>
                </a:cxnLst>
                <a:rect l="T15" t="T16" r="T17" b="T18"/>
                <a:pathLst>
                  <a:path w="5" h="7">
                    <a:moveTo>
                      <a:pt x="5" y="5"/>
                    </a:moveTo>
                    <a:lnTo>
                      <a:pt x="4" y="7"/>
                    </a:lnTo>
                    <a:lnTo>
                      <a:pt x="2" y="0"/>
                    </a:lnTo>
                    <a:lnTo>
                      <a:pt x="0" y="0"/>
                    </a:lnTo>
                    <a:lnTo>
                      <a:pt x="5" y="5"/>
                    </a:lnTo>
                    <a:close/>
                  </a:path>
                </a:pathLst>
              </a:custGeom>
              <a:solidFill>
                <a:srgbClr val="F8BDD6"/>
              </a:solidFill>
              <a:ln w="9525">
                <a:noFill/>
                <a:round/>
                <a:headEnd/>
                <a:tailEnd/>
              </a:ln>
            </p:spPr>
            <p:txBody>
              <a:bodyPr/>
              <a:lstStyle/>
              <a:p>
                <a:endParaRPr lang="ru-RU"/>
              </a:p>
            </p:txBody>
          </p:sp>
          <p:sp>
            <p:nvSpPr>
              <p:cNvPr id="163112" name="Freeform 941"/>
              <p:cNvSpPr>
                <a:spLocks/>
              </p:cNvSpPr>
              <p:nvPr/>
            </p:nvSpPr>
            <p:spPr bwMode="auto">
              <a:xfrm>
                <a:off x="3096" y="3579"/>
                <a:ext cx="14" cy="39"/>
              </a:xfrm>
              <a:custGeom>
                <a:avLst/>
                <a:gdLst>
                  <a:gd name="T0" fmla="*/ 5 w 14"/>
                  <a:gd name="T1" fmla="*/ 0 h 39"/>
                  <a:gd name="T2" fmla="*/ 12 w 14"/>
                  <a:gd name="T3" fmla="*/ 12 h 39"/>
                  <a:gd name="T4" fmla="*/ 14 w 14"/>
                  <a:gd name="T5" fmla="*/ 20 h 39"/>
                  <a:gd name="T6" fmla="*/ 14 w 14"/>
                  <a:gd name="T7" fmla="*/ 30 h 39"/>
                  <a:gd name="T8" fmla="*/ 12 w 14"/>
                  <a:gd name="T9" fmla="*/ 39 h 39"/>
                  <a:gd name="T10" fmla="*/ 7 w 14"/>
                  <a:gd name="T11" fmla="*/ 37 h 39"/>
                  <a:gd name="T12" fmla="*/ 7 w 14"/>
                  <a:gd name="T13" fmla="*/ 28 h 39"/>
                  <a:gd name="T14" fmla="*/ 7 w 14"/>
                  <a:gd name="T15" fmla="*/ 20 h 39"/>
                  <a:gd name="T16" fmla="*/ 7 w 14"/>
                  <a:gd name="T17" fmla="*/ 14 h 39"/>
                  <a:gd name="T18" fmla="*/ 0 w 14"/>
                  <a:gd name="T19" fmla="*/ 5 h 39"/>
                  <a:gd name="T20" fmla="*/ 5 w 14"/>
                  <a:gd name="T21" fmla="*/ 0 h 3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
                  <a:gd name="T34" fmla="*/ 0 h 39"/>
                  <a:gd name="T35" fmla="*/ 14 w 14"/>
                  <a:gd name="T36" fmla="*/ 39 h 3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 h="39">
                    <a:moveTo>
                      <a:pt x="5" y="0"/>
                    </a:moveTo>
                    <a:lnTo>
                      <a:pt x="12" y="12"/>
                    </a:lnTo>
                    <a:lnTo>
                      <a:pt x="14" y="20"/>
                    </a:lnTo>
                    <a:lnTo>
                      <a:pt x="14" y="30"/>
                    </a:lnTo>
                    <a:lnTo>
                      <a:pt x="12" y="39"/>
                    </a:lnTo>
                    <a:lnTo>
                      <a:pt x="7" y="37"/>
                    </a:lnTo>
                    <a:lnTo>
                      <a:pt x="7" y="28"/>
                    </a:lnTo>
                    <a:lnTo>
                      <a:pt x="7" y="20"/>
                    </a:lnTo>
                    <a:lnTo>
                      <a:pt x="7" y="14"/>
                    </a:lnTo>
                    <a:lnTo>
                      <a:pt x="0" y="5"/>
                    </a:lnTo>
                    <a:lnTo>
                      <a:pt x="5" y="0"/>
                    </a:lnTo>
                    <a:close/>
                  </a:path>
                </a:pathLst>
              </a:custGeom>
              <a:solidFill>
                <a:srgbClr val="F8BDD6"/>
              </a:solidFill>
              <a:ln w="9525">
                <a:noFill/>
                <a:round/>
                <a:headEnd/>
                <a:tailEnd/>
              </a:ln>
            </p:spPr>
            <p:txBody>
              <a:bodyPr/>
              <a:lstStyle/>
              <a:p>
                <a:endParaRPr lang="ru-RU"/>
              </a:p>
            </p:txBody>
          </p:sp>
          <p:sp>
            <p:nvSpPr>
              <p:cNvPr id="163113" name="Freeform 942"/>
              <p:cNvSpPr>
                <a:spLocks/>
              </p:cNvSpPr>
              <p:nvPr/>
            </p:nvSpPr>
            <p:spPr bwMode="auto">
              <a:xfrm>
                <a:off x="3098" y="3579"/>
                <a:ext cx="3" cy="5"/>
              </a:xfrm>
              <a:custGeom>
                <a:avLst/>
                <a:gdLst>
                  <a:gd name="T0" fmla="*/ 3 w 3"/>
                  <a:gd name="T1" fmla="*/ 0 h 5"/>
                  <a:gd name="T2" fmla="*/ 0 w 3"/>
                  <a:gd name="T3" fmla="*/ 5 h 5"/>
                  <a:gd name="T4" fmla="*/ 3 w 3"/>
                  <a:gd name="T5" fmla="*/ 0 h 5"/>
                  <a:gd name="T6" fmla="*/ 0 w 3"/>
                  <a:gd name="T7" fmla="*/ 5 h 5"/>
                  <a:gd name="T8" fmla="*/ 3 w 3"/>
                  <a:gd name="T9" fmla="*/ 0 h 5"/>
                  <a:gd name="T10" fmla="*/ 0 60000 65536"/>
                  <a:gd name="T11" fmla="*/ 0 60000 65536"/>
                  <a:gd name="T12" fmla="*/ 0 60000 65536"/>
                  <a:gd name="T13" fmla="*/ 0 60000 65536"/>
                  <a:gd name="T14" fmla="*/ 0 60000 65536"/>
                  <a:gd name="T15" fmla="*/ 0 w 3"/>
                  <a:gd name="T16" fmla="*/ 0 h 5"/>
                  <a:gd name="T17" fmla="*/ 3 w 3"/>
                  <a:gd name="T18" fmla="*/ 5 h 5"/>
                </a:gdLst>
                <a:ahLst/>
                <a:cxnLst>
                  <a:cxn ang="T10">
                    <a:pos x="T0" y="T1"/>
                  </a:cxn>
                  <a:cxn ang="T11">
                    <a:pos x="T2" y="T3"/>
                  </a:cxn>
                  <a:cxn ang="T12">
                    <a:pos x="T4" y="T5"/>
                  </a:cxn>
                  <a:cxn ang="T13">
                    <a:pos x="T6" y="T7"/>
                  </a:cxn>
                  <a:cxn ang="T14">
                    <a:pos x="T8" y="T9"/>
                  </a:cxn>
                </a:cxnLst>
                <a:rect l="T15" t="T16" r="T17" b="T18"/>
                <a:pathLst>
                  <a:path w="3" h="5">
                    <a:moveTo>
                      <a:pt x="3" y="0"/>
                    </a:moveTo>
                    <a:lnTo>
                      <a:pt x="0" y="5"/>
                    </a:lnTo>
                    <a:lnTo>
                      <a:pt x="3" y="0"/>
                    </a:lnTo>
                    <a:lnTo>
                      <a:pt x="0" y="5"/>
                    </a:lnTo>
                    <a:lnTo>
                      <a:pt x="3" y="0"/>
                    </a:lnTo>
                    <a:close/>
                  </a:path>
                </a:pathLst>
              </a:custGeom>
              <a:solidFill>
                <a:srgbClr val="F8BDD6"/>
              </a:solidFill>
              <a:ln w="9525">
                <a:noFill/>
                <a:round/>
                <a:headEnd/>
                <a:tailEnd/>
              </a:ln>
            </p:spPr>
            <p:txBody>
              <a:bodyPr/>
              <a:lstStyle/>
              <a:p>
                <a:endParaRPr lang="ru-RU"/>
              </a:p>
            </p:txBody>
          </p:sp>
          <p:sp>
            <p:nvSpPr>
              <p:cNvPr id="163114" name="Freeform 943"/>
              <p:cNvSpPr>
                <a:spLocks/>
              </p:cNvSpPr>
              <p:nvPr/>
            </p:nvSpPr>
            <p:spPr bwMode="auto">
              <a:xfrm>
                <a:off x="3037" y="3617"/>
                <a:ext cx="70" cy="23"/>
              </a:xfrm>
              <a:custGeom>
                <a:avLst/>
                <a:gdLst>
                  <a:gd name="T0" fmla="*/ 70 w 70"/>
                  <a:gd name="T1" fmla="*/ 4 h 23"/>
                  <a:gd name="T2" fmla="*/ 66 w 70"/>
                  <a:gd name="T3" fmla="*/ 11 h 23"/>
                  <a:gd name="T4" fmla="*/ 55 w 70"/>
                  <a:gd name="T5" fmla="*/ 19 h 23"/>
                  <a:gd name="T6" fmla="*/ 45 w 70"/>
                  <a:gd name="T7" fmla="*/ 22 h 23"/>
                  <a:gd name="T8" fmla="*/ 36 w 70"/>
                  <a:gd name="T9" fmla="*/ 23 h 23"/>
                  <a:gd name="T10" fmla="*/ 25 w 70"/>
                  <a:gd name="T11" fmla="*/ 22 h 23"/>
                  <a:gd name="T12" fmla="*/ 16 w 70"/>
                  <a:gd name="T13" fmla="*/ 19 h 23"/>
                  <a:gd name="T14" fmla="*/ 5 w 70"/>
                  <a:gd name="T15" fmla="*/ 11 h 23"/>
                  <a:gd name="T16" fmla="*/ 0 w 70"/>
                  <a:gd name="T17" fmla="*/ 4 h 23"/>
                  <a:gd name="T18" fmla="*/ 5 w 70"/>
                  <a:gd name="T19" fmla="*/ 0 h 23"/>
                  <a:gd name="T20" fmla="*/ 9 w 70"/>
                  <a:gd name="T21" fmla="*/ 8 h 23"/>
                  <a:gd name="T22" fmla="*/ 16 w 70"/>
                  <a:gd name="T23" fmla="*/ 13 h 23"/>
                  <a:gd name="T24" fmla="*/ 25 w 70"/>
                  <a:gd name="T25" fmla="*/ 16 h 23"/>
                  <a:gd name="T26" fmla="*/ 36 w 70"/>
                  <a:gd name="T27" fmla="*/ 17 h 23"/>
                  <a:gd name="T28" fmla="*/ 44 w 70"/>
                  <a:gd name="T29" fmla="*/ 16 h 23"/>
                  <a:gd name="T30" fmla="*/ 55 w 70"/>
                  <a:gd name="T31" fmla="*/ 13 h 23"/>
                  <a:gd name="T32" fmla="*/ 61 w 70"/>
                  <a:gd name="T33" fmla="*/ 7 h 23"/>
                  <a:gd name="T34" fmla="*/ 66 w 70"/>
                  <a:gd name="T35" fmla="*/ 0 h 23"/>
                  <a:gd name="T36" fmla="*/ 70 w 70"/>
                  <a:gd name="T37" fmla="*/ 4 h 2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70"/>
                  <a:gd name="T58" fmla="*/ 0 h 23"/>
                  <a:gd name="T59" fmla="*/ 70 w 70"/>
                  <a:gd name="T60" fmla="*/ 23 h 2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70" h="23">
                    <a:moveTo>
                      <a:pt x="70" y="4"/>
                    </a:moveTo>
                    <a:lnTo>
                      <a:pt x="66" y="11"/>
                    </a:lnTo>
                    <a:lnTo>
                      <a:pt x="55" y="19"/>
                    </a:lnTo>
                    <a:lnTo>
                      <a:pt x="45" y="22"/>
                    </a:lnTo>
                    <a:lnTo>
                      <a:pt x="36" y="23"/>
                    </a:lnTo>
                    <a:lnTo>
                      <a:pt x="25" y="22"/>
                    </a:lnTo>
                    <a:lnTo>
                      <a:pt x="16" y="19"/>
                    </a:lnTo>
                    <a:lnTo>
                      <a:pt x="5" y="11"/>
                    </a:lnTo>
                    <a:lnTo>
                      <a:pt x="0" y="4"/>
                    </a:lnTo>
                    <a:lnTo>
                      <a:pt x="5" y="0"/>
                    </a:lnTo>
                    <a:lnTo>
                      <a:pt x="9" y="8"/>
                    </a:lnTo>
                    <a:lnTo>
                      <a:pt x="16" y="13"/>
                    </a:lnTo>
                    <a:lnTo>
                      <a:pt x="25" y="16"/>
                    </a:lnTo>
                    <a:lnTo>
                      <a:pt x="36" y="17"/>
                    </a:lnTo>
                    <a:lnTo>
                      <a:pt x="44" y="16"/>
                    </a:lnTo>
                    <a:lnTo>
                      <a:pt x="55" y="13"/>
                    </a:lnTo>
                    <a:lnTo>
                      <a:pt x="61" y="7"/>
                    </a:lnTo>
                    <a:lnTo>
                      <a:pt x="66" y="0"/>
                    </a:lnTo>
                    <a:lnTo>
                      <a:pt x="70" y="4"/>
                    </a:lnTo>
                    <a:close/>
                  </a:path>
                </a:pathLst>
              </a:custGeom>
              <a:solidFill>
                <a:srgbClr val="F8BDD6"/>
              </a:solidFill>
              <a:ln w="9525">
                <a:noFill/>
                <a:round/>
                <a:headEnd/>
                <a:tailEnd/>
              </a:ln>
            </p:spPr>
            <p:txBody>
              <a:bodyPr/>
              <a:lstStyle/>
              <a:p>
                <a:endParaRPr lang="ru-RU"/>
              </a:p>
            </p:txBody>
          </p:sp>
          <p:sp>
            <p:nvSpPr>
              <p:cNvPr id="163115" name="Freeform 944"/>
              <p:cNvSpPr>
                <a:spLocks/>
              </p:cNvSpPr>
              <p:nvPr/>
            </p:nvSpPr>
            <p:spPr bwMode="auto">
              <a:xfrm>
                <a:off x="3101" y="3617"/>
                <a:ext cx="7" cy="3"/>
              </a:xfrm>
              <a:custGeom>
                <a:avLst/>
                <a:gdLst>
                  <a:gd name="T0" fmla="*/ 7 w 7"/>
                  <a:gd name="T1" fmla="*/ 2 h 3"/>
                  <a:gd name="T2" fmla="*/ 5 w 7"/>
                  <a:gd name="T3" fmla="*/ 3 h 3"/>
                  <a:gd name="T4" fmla="*/ 0 w 7"/>
                  <a:gd name="T5" fmla="*/ 0 h 3"/>
                  <a:gd name="T6" fmla="*/ 0 w 7"/>
                  <a:gd name="T7" fmla="*/ 1 h 3"/>
                  <a:gd name="T8" fmla="*/ 7 w 7"/>
                  <a:gd name="T9" fmla="*/ 2 h 3"/>
                  <a:gd name="T10" fmla="*/ 0 60000 65536"/>
                  <a:gd name="T11" fmla="*/ 0 60000 65536"/>
                  <a:gd name="T12" fmla="*/ 0 60000 65536"/>
                  <a:gd name="T13" fmla="*/ 0 60000 65536"/>
                  <a:gd name="T14" fmla="*/ 0 60000 65536"/>
                  <a:gd name="T15" fmla="*/ 0 w 7"/>
                  <a:gd name="T16" fmla="*/ 0 h 3"/>
                  <a:gd name="T17" fmla="*/ 7 w 7"/>
                  <a:gd name="T18" fmla="*/ 3 h 3"/>
                </a:gdLst>
                <a:ahLst/>
                <a:cxnLst>
                  <a:cxn ang="T10">
                    <a:pos x="T0" y="T1"/>
                  </a:cxn>
                  <a:cxn ang="T11">
                    <a:pos x="T2" y="T3"/>
                  </a:cxn>
                  <a:cxn ang="T12">
                    <a:pos x="T4" y="T5"/>
                  </a:cxn>
                  <a:cxn ang="T13">
                    <a:pos x="T6" y="T7"/>
                  </a:cxn>
                  <a:cxn ang="T14">
                    <a:pos x="T8" y="T9"/>
                  </a:cxn>
                </a:cxnLst>
                <a:rect l="T15" t="T16" r="T17" b="T18"/>
                <a:pathLst>
                  <a:path w="7" h="3">
                    <a:moveTo>
                      <a:pt x="7" y="2"/>
                    </a:moveTo>
                    <a:lnTo>
                      <a:pt x="5" y="3"/>
                    </a:lnTo>
                    <a:lnTo>
                      <a:pt x="0" y="0"/>
                    </a:lnTo>
                    <a:lnTo>
                      <a:pt x="0" y="1"/>
                    </a:lnTo>
                    <a:lnTo>
                      <a:pt x="7" y="2"/>
                    </a:lnTo>
                    <a:close/>
                  </a:path>
                </a:pathLst>
              </a:custGeom>
              <a:solidFill>
                <a:srgbClr val="F8BDD6"/>
              </a:solidFill>
              <a:ln w="9525">
                <a:noFill/>
                <a:round/>
                <a:headEnd/>
                <a:tailEnd/>
              </a:ln>
            </p:spPr>
            <p:txBody>
              <a:bodyPr/>
              <a:lstStyle/>
              <a:p>
                <a:endParaRPr lang="ru-RU"/>
              </a:p>
            </p:txBody>
          </p:sp>
          <p:sp>
            <p:nvSpPr>
              <p:cNvPr id="163116" name="Freeform 945"/>
              <p:cNvSpPr>
                <a:spLocks/>
              </p:cNvSpPr>
              <p:nvPr/>
            </p:nvSpPr>
            <p:spPr bwMode="auto">
              <a:xfrm>
                <a:off x="3034" y="3584"/>
                <a:ext cx="13" cy="38"/>
              </a:xfrm>
              <a:custGeom>
                <a:avLst/>
                <a:gdLst>
                  <a:gd name="T0" fmla="*/ 1 w 13"/>
                  <a:gd name="T1" fmla="*/ 38 h 38"/>
                  <a:gd name="T2" fmla="*/ 0 w 13"/>
                  <a:gd name="T3" fmla="*/ 21 h 38"/>
                  <a:gd name="T4" fmla="*/ 1 w 13"/>
                  <a:gd name="T5" fmla="*/ 12 h 38"/>
                  <a:gd name="T6" fmla="*/ 9 w 13"/>
                  <a:gd name="T7" fmla="*/ 0 h 38"/>
                  <a:gd name="T8" fmla="*/ 13 w 13"/>
                  <a:gd name="T9" fmla="*/ 6 h 38"/>
                  <a:gd name="T10" fmla="*/ 7 w 13"/>
                  <a:gd name="T11" fmla="*/ 15 h 38"/>
                  <a:gd name="T12" fmla="*/ 7 w 13"/>
                  <a:gd name="T13" fmla="*/ 21 h 38"/>
                  <a:gd name="T14" fmla="*/ 7 w 13"/>
                  <a:gd name="T15" fmla="*/ 34 h 38"/>
                  <a:gd name="T16" fmla="*/ 1 w 13"/>
                  <a:gd name="T17" fmla="*/ 38 h 3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
                  <a:gd name="T28" fmla="*/ 0 h 38"/>
                  <a:gd name="T29" fmla="*/ 13 w 13"/>
                  <a:gd name="T30" fmla="*/ 38 h 3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 h="38">
                    <a:moveTo>
                      <a:pt x="1" y="38"/>
                    </a:moveTo>
                    <a:lnTo>
                      <a:pt x="0" y="21"/>
                    </a:lnTo>
                    <a:lnTo>
                      <a:pt x="1" y="12"/>
                    </a:lnTo>
                    <a:lnTo>
                      <a:pt x="9" y="0"/>
                    </a:lnTo>
                    <a:lnTo>
                      <a:pt x="13" y="6"/>
                    </a:lnTo>
                    <a:lnTo>
                      <a:pt x="7" y="15"/>
                    </a:lnTo>
                    <a:lnTo>
                      <a:pt x="7" y="21"/>
                    </a:lnTo>
                    <a:lnTo>
                      <a:pt x="7" y="34"/>
                    </a:lnTo>
                    <a:lnTo>
                      <a:pt x="1" y="38"/>
                    </a:lnTo>
                    <a:close/>
                  </a:path>
                </a:pathLst>
              </a:custGeom>
              <a:solidFill>
                <a:srgbClr val="F8BDD6"/>
              </a:solidFill>
              <a:ln w="9525">
                <a:noFill/>
                <a:round/>
                <a:headEnd/>
                <a:tailEnd/>
              </a:ln>
            </p:spPr>
            <p:txBody>
              <a:bodyPr/>
              <a:lstStyle/>
              <a:p>
                <a:endParaRPr lang="ru-RU"/>
              </a:p>
            </p:txBody>
          </p:sp>
          <p:sp>
            <p:nvSpPr>
              <p:cNvPr id="163117" name="Freeform 946"/>
              <p:cNvSpPr>
                <a:spLocks/>
              </p:cNvSpPr>
              <p:nvPr/>
            </p:nvSpPr>
            <p:spPr bwMode="auto">
              <a:xfrm>
                <a:off x="3038" y="3618"/>
                <a:ext cx="3" cy="4"/>
              </a:xfrm>
              <a:custGeom>
                <a:avLst/>
                <a:gdLst>
                  <a:gd name="T0" fmla="*/ 0 w 3"/>
                  <a:gd name="T1" fmla="*/ 4 h 4"/>
                  <a:gd name="T2" fmla="*/ 3 w 3"/>
                  <a:gd name="T3" fmla="*/ 2 h 4"/>
                  <a:gd name="T4" fmla="*/ 3 w 3"/>
                  <a:gd name="T5" fmla="*/ 0 h 4"/>
                  <a:gd name="T6" fmla="*/ 0 w 3"/>
                  <a:gd name="T7" fmla="*/ 4 h 4"/>
                  <a:gd name="T8" fmla="*/ 0 60000 65536"/>
                  <a:gd name="T9" fmla="*/ 0 60000 65536"/>
                  <a:gd name="T10" fmla="*/ 0 60000 65536"/>
                  <a:gd name="T11" fmla="*/ 0 60000 65536"/>
                  <a:gd name="T12" fmla="*/ 0 w 3"/>
                  <a:gd name="T13" fmla="*/ 0 h 4"/>
                  <a:gd name="T14" fmla="*/ 3 w 3"/>
                  <a:gd name="T15" fmla="*/ 4 h 4"/>
                </a:gdLst>
                <a:ahLst/>
                <a:cxnLst>
                  <a:cxn ang="T8">
                    <a:pos x="T0" y="T1"/>
                  </a:cxn>
                  <a:cxn ang="T9">
                    <a:pos x="T2" y="T3"/>
                  </a:cxn>
                  <a:cxn ang="T10">
                    <a:pos x="T4" y="T5"/>
                  </a:cxn>
                  <a:cxn ang="T11">
                    <a:pos x="T6" y="T7"/>
                  </a:cxn>
                </a:cxnLst>
                <a:rect l="T12" t="T13" r="T14" b="T15"/>
                <a:pathLst>
                  <a:path w="3" h="4">
                    <a:moveTo>
                      <a:pt x="0" y="4"/>
                    </a:moveTo>
                    <a:lnTo>
                      <a:pt x="3" y="2"/>
                    </a:lnTo>
                    <a:lnTo>
                      <a:pt x="3" y="0"/>
                    </a:lnTo>
                    <a:lnTo>
                      <a:pt x="0" y="4"/>
                    </a:lnTo>
                    <a:close/>
                  </a:path>
                </a:pathLst>
              </a:custGeom>
              <a:solidFill>
                <a:srgbClr val="F8BDD6"/>
              </a:solidFill>
              <a:ln w="9525">
                <a:noFill/>
                <a:round/>
                <a:headEnd/>
                <a:tailEnd/>
              </a:ln>
            </p:spPr>
            <p:txBody>
              <a:bodyPr/>
              <a:lstStyle/>
              <a:p>
                <a:endParaRPr lang="ru-RU"/>
              </a:p>
            </p:txBody>
          </p:sp>
          <p:sp>
            <p:nvSpPr>
              <p:cNvPr id="163118" name="Freeform 947"/>
              <p:cNvSpPr>
                <a:spLocks/>
              </p:cNvSpPr>
              <p:nvPr/>
            </p:nvSpPr>
            <p:spPr bwMode="auto">
              <a:xfrm>
                <a:off x="2977" y="3580"/>
                <a:ext cx="70" cy="27"/>
              </a:xfrm>
              <a:custGeom>
                <a:avLst/>
                <a:gdLst>
                  <a:gd name="T0" fmla="*/ 70 w 70"/>
                  <a:gd name="T1" fmla="*/ 10 h 27"/>
                  <a:gd name="T2" fmla="*/ 64 w 70"/>
                  <a:gd name="T3" fmla="*/ 16 h 27"/>
                  <a:gd name="T4" fmla="*/ 54 w 70"/>
                  <a:gd name="T5" fmla="*/ 24 h 27"/>
                  <a:gd name="T6" fmla="*/ 35 w 70"/>
                  <a:gd name="T7" fmla="*/ 27 h 27"/>
                  <a:gd name="T8" fmla="*/ 25 w 70"/>
                  <a:gd name="T9" fmla="*/ 26 h 27"/>
                  <a:gd name="T10" fmla="*/ 13 w 70"/>
                  <a:gd name="T11" fmla="*/ 18 h 27"/>
                  <a:gd name="T12" fmla="*/ 0 w 70"/>
                  <a:gd name="T13" fmla="*/ 4 h 27"/>
                  <a:gd name="T14" fmla="*/ 4 w 70"/>
                  <a:gd name="T15" fmla="*/ 0 h 27"/>
                  <a:gd name="T16" fmla="*/ 18 w 70"/>
                  <a:gd name="T17" fmla="*/ 14 h 27"/>
                  <a:gd name="T18" fmla="*/ 26 w 70"/>
                  <a:gd name="T19" fmla="*/ 18 h 27"/>
                  <a:gd name="T20" fmla="*/ 35 w 70"/>
                  <a:gd name="T21" fmla="*/ 20 h 27"/>
                  <a:gd name="T22" fmla="*/ 52 w 70"/>
                  <a:gd name="T23" fmla="*/ 16 h 27"/>
                  <a:gd name="T24" fmla="*/ 59 w 70"/>
                  <a:gd name="T25" fmla="*/ 12 h 27"/>
                  <a:gd name="T26" fmla="*/ 66 w 70"/>
                  <a:gd name="T27" fmla="*/ 4 h 27"/>
                  <a:gd name="T28" fmla="*/ 70 w 70"/>
                  <a:gd name="T29" fmla="*/ 10 h 2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0"/>
                  <a:gd name="T46" fmla="*/ 0 h 27"/>
                  <a:gd name="T47" fmla="*/ 70 w 70"/>
                  <a:gd name="T48" fmla="*/ 27 h 2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0" h="27">
                    <a:moveTo>
                      <a:pt x="70" y="10"/>
                    </a:moveTo>
                    <a:lnTo>
                      <a:pt x="64" y="16"/>
                    </a:lnTo>
                    <a:lnTo>
                      <a:pt x="54" y="24"/>
                    </a:lnTo>
                    <a:lnTo>
                      <a:pt x="35" y="27"/>
                    </a:lnTo>
                    <a:lnTo>
                      <a:pt x="25" y="26"/>
                    </a:lnTo>
                    <a:lnTo>
                      <a:pt x="13" y="18"/>
                    </a:lnTo>
                    <a:lnTo>
                      <a:pt x="0" y="4"/>
                    </a:lnTo>
                    <a:lnTo>
                      <a:pt x="4" y="0"/>
                    </a:lnTo>
                    <a:lnTo>
                      <a:pt x="18" y="14"/>
                    </a:lnTo>
                    <a:lnTo>
                      <a:pt x="26" y="18"/>
                    </a:lnTo>
                    <a:lnTo>
                      <a:pt x="35" y="20"/>
                    </a:lnTo>
                    <a:lnTo>
                      <a:pt x="52" y="16"/>
                    </a:lnTo>
                    <a:lnTo>
                      <a:pt x="59" y="12"/>
                    </a:lnTo>
                    <a:lnTo>
                      <a:pt x="66" y="4"/>
                    </a:lnTo>
                    <a:lnTo>
                      <a:pt x="70" y="10"/>
                    </a:lnTo>
                    <a:close/>
                  </a:path>
                </a:pathLst>
              </a:custGeom>
              <a:solidFill>
                <a:srgbClr val="F8BDD6"/>
              </a:solidFill>
              <a:ln w="9525">
                <a:noFill/>
                <a:round/>
                <a:headEnd/>
                <a:tailEnd/>
              </a:ln>
            </p:spPr>
            <p:txBody>
              <a:bodyPr/>
              <a:lstStyle/>
              <a:p>
                <a:endParaRPr lang="ru-RU"/>
              </a:p>
            </p:txBody>
          </p:sp>
          <p:sp>
            <p:nvSpPr>
              <p:cNvPr id="163119" name="Freeform 948"/>
              <p:cNvSpPr>
                <a:spLocks/>
              </p:cNvSpPr>
              <p:nvPr/>
            </p:nvSpPr>
            <p:spPr bwMode="auto">
              <a:xfrm>
                <a:off x="3043" y="3584"/>
                <a:ext cx="5" cy="7"/>
              </a:xfrm>
              <a:custGeom>
                <a:avLst/>
                <a:gdLst>
                  <a:gd name="T0" fmla="*/ 5 w 5"/>
                  <a:gd name="T1" fmla="*/ 7 h 7"/>
                  <a:gd name="T2" fmla="*/ 0 w 5"/>
                  <a:gd name="T3" fmla="*/ 0 h 7"/>
                  <a:gd name="T4" fmla="*/ 5 w 5"/>
                  <a:gd name="T5" fmla="*/ 7 h 7"/>
                  <a:gd name="T6" fmla="*/ 0 w 5"/>
                  <a:gd name="T7" fmla="*/ 0 h 7"/>
                  <a:gd name="T8" fmla="*/ 5 w 5"/>
                  <a:gd name="T9" fmla="*/ 7 h 7"/>
                  <a:gd name="T10" fmla="*/ 0 60000 65536"/>
                  <a:gd name="T11" fmla="*/ 0 60000 65536"/>
                  <a:gd name="T12" fmla="*/ 0 60000 65536"/>
                  <a:gd name="T13" fmla="*/ 0 60000 65536"/>
                  <a:gd name="T14" fmla="*/ 0 60000 65536"/>
                  <a:gd name="T15" fmla="*/ 0 w 5"/>
                  <a:gd name="T16" fmla="*/ 0 h 7"/>
                  <a:gd name="T17" fmla="*/ 5 w 5"/>
                  <a:gd name="T18" fmla="*/ 7 h 7"/>
                </a:gdLst>
                <a:ahLst/>
                <a:cxnLst>
                  <a:cxn ang="T10">
                    <a:pos x="T0" y="T1"/>
                  </a:cxn>
                  <a:cxn ang="T11">
                    <a:pos x="T2" y="T3"/>
                  </a:cxn>
                  <a:cxn ang="T12">
                    <a:pos x="T4" y="T5"/>
                  </a:cxn>
                  <a:cxn ang="T13">
                    <a:pos x="T6" y="T7"/>
                  </a:cxn>
                  <a:cxn ang="T14">
                    <a:pos x="T8" y="T9"/>
                  </a:cxn>
                </a:cxnLst>
                <a:rect l="T15" t="T16" r="T17" b="T18"/>
                <a:pathLst>
                  <a:path w="5" h="7">
                    <a:moveTo>
                      <a:pt x="5" y="7"/>
                    </a:moveTo>
                    <a:lnTo>
                      <a:pt x="0" y="0"/>
                    </a:lnTo>
                    <a:lnTo>
                      <a:pt x="5" y="7"/>
                    </a:lnTo>
                    <a:lnTo>
                      <a:pt x="0" y="0"/>
                    </a:lnTo>
                    <a:lnTo>
                      <a:pt x="5" y="7"/>
                    </a:lnTo>
                    <a:close/>
                  </a:path>
                </a:pathLst>
              </a:custGeom>
              <a:solidFill>
                <a:srgbClr val="F8BDD6"/>
              </a:solidFill>
              <a:ln w="9525">
                <a:noFill/>
                <a:round/>
                <a:headEnd/>
                <a:tailEnd/>
              </a:ln>
            </p:spPr>
            <p:txBody>
              <a:bodyPr/>
              <a:lstStyle/>
              <a:p>
                <a:endParaRPr lang="ru-RU"/>
              </a:p>
            </p:txBody>
          </p:sp>
          <p:sp>
            <p:nvSpPr>
              <p:cNvPr id="163120" name="Freeform 949"/>
              <p:cNvSpPr>
                <a:spLocks/>
              </p:cNvSpPr>
              <p:nvPr/>
            </p:nvSpPr>
            <p:spPr bwMode="auto">
              <a:xfrm>
                <a:off x="2975" y="3549"/>
                <a:ext cx="9" cy="35"/>
              </a:xfrm>
              <a:custGeom>
                <a:avLst/>
                <a:gdLst>
                  <a:gd name="T0" fmla="*/ 5 w 9"/>
                  <a:gd name="T1" fmla="*/ 35 h 35"/>
                  <a:gd name="T2" fmla="*/ 0 w 9"/>
                  <a:gd name="T3" fmla="*/ 17 h 35"/>
                  <a:gd name="T4" fmla="*/ 5 w 9"/>
                  <a:gd name="T5" fmla="*/ 0 h 35"/>
                  <a:gd name="T6" fmla="*/ 9 w 9"/>
                  <a:gd name="T7" fmla="*/ 0 h 35"/>
                  <a:gd name="T8" fmla="*/ 5 w 9"/>
                  <a:gd name="T9" fmla="*/ 17 h 35"/>
                  <a:gd name="T10" fmla="*/ 9 w 9"/>
                  <a:gd name="T11" fmla="*/ 33 h 35"/>
                  <a:gd name="T12" fmla="*/ 5 w 9"/>
                  <a:gd name="T13" fmla="*/ 35 h 35"/>
                  <a:gd name="T14" fmla="*/ 0 60000 65536"/>
                  <a:gd name="T15" fmla="*/ 0 60000 65536"/>
                  <a:gd name="T16" fmla="*/ 0 60000 65536"/>
                  <a:gd name="T17" fmla="*/ 0 60000 65536"/>
                  <a:gd name="T18" fmla="*/ 0 60000 65536"/>
                  <a:gd name="T19" fmla="*/ 0 60000 65536"/>
                  <a:gd name="T20" fmla="*/ 0 60000 65536"/>
                  <a:gd name="T21" fmla="*/ 0 w 9"/>
                  <a:gd name="T22" fmla="*/ 0 h 35"/>
                  <a:gd name="T23" fmla="*/ 9 w 9"/>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 h="35">
                    <a:moveTo>
                      <a:pt x="5" y="35"/>
                    </a:moveTo>
                    <a:lnTo>
                      <a:pt x="0" y="17"/>
                    </a:lnTo>
                    <a:lnTo>
                      <a:pt x="5" y="0"/>
                    </a:lnTo>
                    <a:lnTo>
                      <a:pt x="9" y="0"/>
                    </a:lnTo>
                    <a:lnTo>
                      <a:pt x="5" y="17"/>
                    </a:lnTo>
                    <a:lnTo>
                      <a:pt x="9" y="33"/>
                    </a:lnTo>
                    <a:lnTo>
                      <a:pt x="5" y="35"/>
                    </a:lnTo>
                    <a:close/>
                  </a:path>
                </a:pathLst>
              </a:custGeom>
              <a:solidFill>
                <a:srgbClr val="F8BDD6"/>
              </a:solidFill>
              <a:ln w="9525">
                <a:noFill/>
                <a:round/>
                <a:headEnd/>
                <a:tailEnd/>
              </a:ln>
            </p:spPr>
            <p:txBody>
              <a:bodyPr/>
              <a:lstStyle/>
              <a:p>
                <a:endParaRPr lang="ru-RU"/>
              </a:p>
            </p:txBody>
          </p:sp>
          <p:sp>
            <p:nvSpPr>
              <p:cNvPr id="163121" name="Freeform 950"/>
              <p:cNvSpPr>
                <a:spLocks/>
              </p:cNvSpPr>
              <p:nvPr/>
            </p:nvSpPr>
            <p:spPr bwMode="auto">
              <a:xfrm>
                <a:off x="2978" y="3579"/>
                <a:ext cx="6" cy="5"/>
              </a:xfrm>
              <a:custGeom>
                <a:avLst/>
                <a:gdLst>
                  <a:gd name="T0" fmla="*/ 0 w 6"/>
                  <a:gd name="T1" fmla="*/ 5 h 5"/>
                  <a:gd name="T2" fmla="*/ 6 w 6"/>
                  <a:gd name="T3" fmla="*/ 2 h 5"/>
                  <a:gd name="T4" fmla="*/ 6 w 6"/>
                  <a:gd name="T5" fmla="*/ 0 h 5"/>
                  <a:gd name="T6" fmla="*/ 0 w 6"/>
                  <a:gd name="T7" fmla="*/ 5 h 5"/>
                  <a:gd name="T8" fmla="*/ 0 60000 65536"/>
                  <a:gd name="T9" fmla="*/ 0 60000 65536"/>
                  <a:gd name="T10" fmla="*/ 0 60000 65536"/>
                  <a:gd name="T11" fmla="*/ 0 60000 65536"/>
                  <a:gd name="T12" fmla="*/ 0 w 6"/>
                  <a:gd name="T13" fmla="*/ 0 h 5"/>
                  <a:gd name="T14" fmla="*/ 6 w 6"/>
                  <a:gd name="T15" fmla="*/ 5 h 5"/>
                </a:gdLst>
                <a:ahLst/>
                <a:cxnLst>
                  <a:cxn ang="T8">
                    <a:pos x="T0" y="T1"/>
                  </a:cxn>
                  <a:cxn ang="T9">
                    <a:pos x="T2" y="T3"/>
                  </a:cxn>
                  <a:cxn ang="T10">
                    <a:pos x="T4" y="T5"/>
                  </a:cxn>
                  <a:cxn ang="T11">
                    <a:pos x="T6" y="T7"/>
                  </a:cxn>
                </a:cxnLst>
                <a:rect l="T12" t="T13" r="T14" b="T15"/>
                <a:pathLst>
                  <a:path w="6" h="5">
                    <a:moveTo>
                      <a:pt x="0" y="5"/>
                    </a:moveTo>
                    <a:lnTo>
                      <a:pt x="6" y="2"/>
                    </a:lnTo>
                    <a:lnTo>
                      <a:pt x="6" y="0"/>
                    </a:lnTo>
                    <a:lnTo>
                      <a:pt x="0" y="5"/>
                    </a:lnTo>
                    <a:close/>
                  </a:path>
                </a:pathLst>
              </a:custGeom>
              <a:solidFill>
                <a:srgbClr val="F8BDD6"/>
              </a:solidFill>
              <a:ln w="9525">
                <a:noFill/>
                <a:round/>
                <a:headEnd/>
                <a:tailEnd/>
              </a:ln>
            </p:spPr>
            <p:txBody>
              <a:bodyPr/>
              <a:lstStyle/>
              <a:p>
                <a:endParaRPr lang="ru-RU"/>
              </a:p>
            </p:txBody>
          </p:sp>
          <p:sp>
            <p:nvSpPr>
              <p:cNvPr id="163122" name="Freeform 951"/>
              <p:cNvSpPr>
                <a:spLocks/>
              </p:cNvSpPr>
              <p:nvPr/>
            </p:nvSpPr>
            <p:spPr bwMode="auto">
              <a:xfrm>
                <a:off x="2977" y="3534"/>
                <a:ext cx="70" cy="17"/>
              </a:xfrm>
              <a:custGeom>
                <a:avLst/>
                <a:gdLst>
                  <a:gd name="T0" fmla="*/ 0 w 70"/>
                  <a:gd name="T1" fmla="*/ 12 h 17"/>
                  <a:gd name="T2" fmla="*/ 6 w 70"/>
                  <a:gd name="T3" fmla="*/ 7 h 17"/>
                  <a:gd name="T4" fmla="*/ 14 w 70"/>
                  <a:gd name="T5" fmla="*/ 2 h 17"/>
                  <a:gd name="T6" fmla="*/ 33 w 70"/>
                  <a:gd name="T7" fmla="*/ 0 h 17"/>
                  <a:gd name="T8" fmla="*/ 52 w 70"/>
                  <a:gd name="T9" fmla="*/ 2 h 17"/>
                  <a:gd name="T10" fmla="*/ 70 w 70"/>
                  <a:gd name="T11" fmla="*/ 11 h 17"/>
                  <a:gd name="T12" fmla="*/ 66 w 70"/>
                  <a:gd name="T13" fmla="*/ 15 h 17"/>
                  <a:gd name="T14" fmla="*/ 49 w 70"/>
                  <a:gd name="T15" fmla="*/ 7 h 17"/>
                  <a:gd name="T16" fmla="*/ 33 w 70"/>
                  <a:gd name="T17" fmla="*/ 4 h 17"/>
                  <a:gd name="T18" fmla="*/ 18 w 70"/>
                  <a:gd name="T19" fmla="*/ 7 h 17"/>
                  <a:gd name="T20" fmla="*/ 11 w 70"/>
                  <a:gd name="T21" fmla="*/ 11 h 17"/>
                  <a:gd name="T22" fmla="*/ 4 w 70"/>
                  <a:gd name="T23" fmla="*/ 17 h 17"/>
                  <a:gd name="T24" fmla="*/ 0 w 70"/>
                  <a:gd name="T25" fmla="*/ 12 h 1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0"/>
                  <a:gd name="T40" fmla="*/ 0 h 17"/>
                  <a:gd name="T41" fmla="*/ 70 w 70"/>
                  <a:gd name="T42" fmla="*/ 17 h 1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0" h="17">
                    <a:moveTo>
                      <a:pt x="0" y="12"/>
                    </a:moveTo>
                    <a:lnTo>
                      <a:pt x="6" y="7"/>
                    </a:lnTo>
                    <a:lnTo>
                      <a:pt x="14" y="2"/>
                    </a:lnTo>
                    <a:lnTo>
                      <a:pt x="33" y="0"/>
                    </a:lnTo>
                    <a:lnTo>
                      <a:pt x="52" y="2"/>
                    </a:lnTo>
                    <a:lnTo>
                      <a:pt x="70" y="11"/>
                    </a:lnTo>
                    <a:lnTo>
                      <a:pt x="66" y="15"/>
                    </a:lnTo>
                    <a:lnTo>
                      <a:pt x="49" y="7"/>
                    </a:lnTo>
                    <a:lnTo>
                      <a:pt x="33" y="4"/>
                    </a:lnTo>
                    <a:lnTo>
                      <a:pt x="18" y="7"/>
                    </a:lnTo>
                    <a:lnTo>
                      <a:pt x="11" y="11"/>
                    </a:lnTo>
                    <a:lnTo>
                      <a:pt x="4" y="17"/>
                    </a:lnTo>
                    <a:lnTo>
                      <a:pt x="0" y="12"/>
                    </a:lnTo>
                    <a:close/>
                  </a:path>
                </a:pathLst>
              </a:custGeom>
              <a:solidFill>
                <a:srgbClr val="F8BDD6"/>
              </a:solidFill>
              <a:ln w="9525">
                <a:noFill/>
                <a:round/>
                <a:headEnd/>
                <a:tailEnd/>
              </a:ln>
            </p:spPr>
            <p:txBody>
              <a:bodyPr/>
              <a:lstStyle/>
              <a:p>
                <a:endParaRPr lang="ru-RU"/>
              </a:p>
            </p:txBody>
          </p:sp>
          <p:sp>
            <p:nvSpPr>
              <p:cNvPr id="163123" name="Freeform 952"/>
              <p:cNvSpPr>
                <a:spLocks/>
              </p:cNvSpPr>
              <p:nvPr/>
            </p:nvSpPr>
            <p:spPr bwMode="auto">
              <a:xfrm>
                <a:off x="2978" y="3546"/>
                <a:ext cx="6" cy="5"/>
              </a:xfrm>
              <a:custGeom>
                <a:avLst/>
                <a:gdLst>
                  <a:gd name="T0" fmla="*/ 0 w 6"/>
                  <a:gd name="T1" fmla="*/ 3 h 5"/>
                  <a:gd name="T2" fmla="*/ 0 w 6"/>
                  <a:gd name="T3" fmla="*/ 0 h 5"/>
                  <a:gd name="T4" fmla="*/ 6 w 6"/>
                  <a:gd name="T5" fmla="*/ 5 h 5"/>
                  <a:gd name="T6" fmla="*/ 6 w 6"/>
                  <a:gd name="T7" fmla="*/ 3 h 5"/>
                  <a:gd name="T8" fmla="*/ 0 w 6"/>
                  <a:gd name="T9" fmla="*/ 3 h 5"/>
                  <a:gd name="T10" fmla="*/ 0 60000 65536"/>
                  <a:gd name="T11" fmla="*/ 0 60000 65536"/>
                  <a:gd name="T12" fmla="*/ 0 60000 65536"/>
                  <a:gd name="T13" fmla="*/ 0 60000 65536"/>
                  <a:gd name="T14" fmla="*/ 0 60000 65536"/>
                  <a:gd name="T15" fmla="*/ 0 w 6"/>
                  <a:gd name="T16" fmla="*/ 0 h 5"/>
                  <a:gd name="T17" fmla="*/ 6 w 6"/>
                  <a:gd name="T18" fmla="*/ 5 h 5"/>
                </a:gdLst>
                <a:ahLst/>
                <a:cxnLst>
                  <a:cxn ang="T10">
                    <a:pos x="T0" y="T1"/>
                  </a:cxn>
                  <a:cxn ang="T11">
                    <a:pos x="T2" y="T3"/>
                  </a:cxn>
                  <a:cxn ang="T12">
                    <a:pos x="T4" y="T5"/>
                  </a:cxn>
                  <a:cxn ang="T13">
                    <a:pos x="T6" y="T7"/>
                  </a:cxn>
                  <a:cxn ang="T14">
                    <a:pos x="T8" y="T9"/>
                  </a:cxn>
                </a:cxnLst>
                <a:rect l="T15" t="T16" r="T17" b="T18"/>
                <a:pathLst>
                  <a:path w="6" h="5">
                    <a:moveTo>
                      <a:pt x="0" y="3"/>
                    </a:moveTo>
                    <a:lnTo>
                      <a:pt x="0" y="0"/>
                    </a:lnTo>
                    <a:lnTo>
                      <a:pt x="6" y="5"/>
                    </a:lnTo>
                    <a:lnTo>
                      <a:pt x="6" y="3"/>
                    </a:lnTo>
                    <a:lnTo>
                      <a:pt x="0" y="3"/>
                    </a:lnTo>
                    <a:close/>
                  </a:path>
                </a:pathLst>
              </a:custGeom>
              <a:solidFill>
                <a:srgbClr val="F8BDD6"/>
              </a:solidFill>
              <a:ln w="9525">
                <a:noFill/>
                <a:round/>
                <a:headEnd/>
                <a:tailEnd/>
              </a:ln>
            </p:spPr>
            <p:txBody>
              <a:bodyPr/>
              <a:lstStyle/>
              <a:p>
                <a:endParaRPr lang="ru-RU"/>
              </a:p>
            </p:txBody>
          </p:sp>
          <p:sp>
            <p:nvSpPr>
              <p:cNvPr id="163124" name="Freeform 953"/>
              <p:cNvSpPr>
                <a:spLocks/>
              </p:cNvSpPr>
              <p:nvPr/>
            </p:nvSpPr>
            <p:spPr bwMode="auto">
              <a:xfrm>
                <a:off x="3043" y="3544"/>
                <a:ext cx="5" cy="5"/>
              </a:xfrm>
              <a:custGeom>
                <a:avLst/>
                <a:gdLst>
                  <a:gd name="T0" fmla="*/ 0 w 5"/>
                  <a:gd name="T1" fmla="*/ 5 h 5"/>
                  <a:gd name="T2" fmla="*/ 5 w 5"/>
                  <a:gd name="T3" fmla="*/ 0 h 5"/>
                  <a:gd name="T4" fmla="*/ 0 w 5"/>
                  <a:gd name="T5" fmla="*/ 5 h 5"/>
                  <a:gd name="T6" fmla="*/ 5 w 5"/>
                  <a:gd name="T7" fmla="*/ 0 h 5"/>
                  <a:gd name="T8" fmla="*/ 0 w 5"/>
                  <a:gd name="T9" fmla="*/ 5 h 5"/>
                  <a:gd name="T10" fmla="*/ 0 60000 65536"/>
                  <a:gd name="T11" fmla="*/ 0 60000 65536"/>
                  <a:gd name="T12" fmla="*/ 0 60000 65536"/>
                  <a:gd name="T13" fmla="*/ 0 60000 65536"/>
                  <a:gd name="T14" fmla="*/ 0 60000 65536"/>
                  <a:gd name="T15" fmla="*/ 0 w 5"/>
                  <a:gd name="T16" fmla="*/ 0 h 5"/>
                  <a:gd name="T17" fmla="*/ 5 w 5"/>
                  <a:gd name="T18" fmla="*/ 5 h 5"/>
                </a:gdLst>
                <a:ahLst/>
                <a:cxnLst>
                  <a:cxn ang="T10">
                    <a:pos x="T0" y="T1"/>
                  </a:cxn>
                  <a:cxn ang="T11">
                    <a:pos x="T2" y="T3"/>
                  </a:cxn>
                  <a:cxn ang="T12">
                    <a:pos x="T4" y="T5"/>
                  </a:cxn>
                  <a:cxn ang="T13">
                    <a:pos x="T6" y="T7"/>
                  </a:cxn>
                  <a:cxn ang="T14">
                    <a:pos x="T8" y="T9"/>
                  </a:cxn>
                </a:cxnLst>
                <a:rect l="T15" t="T16" r="T17" b="T18"/>
                <a:pathLst>
                  <a:path w="5" h="5">
                    <a:moveTo>
                      <a:pt x="0" y="5"/>
                    </a:moveTo>
                    <a:lnTo>
                      <a:pt x="5" y="0"/>
                    </a:lnTo>
                    <a:lnTo>
                      <a:pt x="0" y="5"/>
                    </a:lnTo>
                    <a:lnTo>
                      <a:pt x="5" y="0"/>
                    </a:lnTo>
                    <a:lnTo>
                      <a:pt x="0" y="5"/>
                    </a:lnTo>
                    <a:close/>
                  </a:path>
                </a:pathLst>
              </a:custGeom>
              <a:solidFill>
                <a:srgbClr val="F8BDD6"/>
              </a:solidFill>
              <a:ln w="9525">
                <a:noFill/>
                <a:round/>
                <a:headEnd/>
                <a:tailEnd/>
              </a:ln>
            </p:spPr>
            <p:txBody>
              <a:bodyPr/>
              <a:lstStyle/>
              <a:p>
                <a:endParaRPr lang="ru-RU"/>
              </a:p>
            </p:txBody>
          </p:sp>
          <p:sp>
            <p:nvSpPr>
              <p:cNvPr id="163125" name="Freeform 954"/>
              <p:cNvSpPr>
                <a:spLocks/>
              </p:cNvSpPr>
              <p:nvPr/>
            </p:nvSpPr>
            <p:spPr bwMode="auto">
              <a:xfrm>
                <a:off x="2868" y="3204"/>
                <a:ext cx="33" cy="142"/>
              </a:xfrm>
              <a:custGeom>
                <a:avLst/>
                <a:gdLst>
                  <a:gd name="T0" fmla="*/ 33 w 33"/>
                  <a:gd name="T1" fmla="*/ 0 h 142"/>
                  <a:gd name="T2" fmla="*/ 0 w 33"/>
                  <a:gd name="T3" fmla="*/ 1 h 142"/>
                  <a:gd name="T4" fmla="*/ 0 w 33"/>
                  <a:gd name="T5" fmla="*/ 142 h 142"/>
                  <a:gd name="T6" fmla="*/ 33 w 33"/>
                  <a:gd name="T7" fmla="*/ 142 h 142"/>
                  <a:gd name="T8" fmla="*/ 33 w 33"/>
                  <a:gd name="T9" fmla="*/ 0 h 142"/>
                  <a:gd name="T10" fmla="*/ 0 60000 65536"/>
                  <a:gd name="T11" fmla="*/ 0 60000 65536"/>
                  <a:gd name="T12" fmla="*/ 0 60000 65536"/>
                  <a:gd name="T13" fmla="*/ 0 60000 65536"/>
                  <a:gd name="T14" fmla="*/ 0 60000 65536"/>
                  <a:gd name="T15" fmla="*/ 0 w 33"/>
                  <a:gd name="T16" fmla="*/ 0 h 142"/>
                  <a:gd name="T17" fmla="*/ 33 w 33"/>
                  <a:gd name="T18" fmla="*/ 142 h 142"/>
                </a:gdLst>
                <a:ahLst/>
                <a:cxnLst>
                  <a:cxn ang="T10">
                    <a:pos x="T0" y="T1"/>
                  </a:cxn>
                  <a:cxn ang="T11">
                    <a:pos x="T2" y="T3"/>
                  </a:cxn>
                  <a:cxn ang="T12">
                    <a:pos x="T4" y="T5"/>
                  </a:cxn>
                  <a:cxn ang="T13">
                    <a:pos x="T6" y="T7"/>
                  </a:cxn>
                  <a:cxn ang="T14">
                    <a:pos x="T8" y="T9"/>
                  </a:cxn>
                </a:cxnLst>
                <a:rect l="T15" t="T16" r="T17" b="T18"/>
                <a:pathLst>
                  <a:path w="33" h="142">
                    <a:moveTo>
                      <a:pt x="33" y="0"/>
                    </a:moveTo>
                    <a:lnTo>
                      <a:pt x="0" y="1"/>
                    </a:lnTo>
                    <a:lnTo>
                      <a:pt x="0" y="142"/>
                    </a:lnTo>
                    <a:lnTo>
                      <a:pt x="33" y="142"/>
                    </a:lnTo>
                    <a:lnTo>
                      <a:pt x="33" y="0"/>
                    </a:lnTo>
                    <a:close/>
                  </a:path>
                </a:pathLst>
              </a:custGeom>
              <a:solidFill>
                <a:srgbClr val="F561AF"/>
              </a:solidFill>
              <a:ln w="9525">
                <a:noFill/>
                <a:round/>
                <a:headEnd/>
                <a:tailEnd/>
              </a:ln>
            </p:spPr>
            <p:txBody>
              <a:bodyPr/>
              <a:lstStyle/>
              <a:p>
                <a:endParaRPr lang="ru-RU"/>
              </a:p>
            </p:txBody>
          </p:sp>
          <p:sp>
            <p:nvSpPr>
              <p:cNvPr id="163126" name="Rectangle 955"/>
              <p:cNvSpPr>
                <a:spLocks noChangeArrowheads="1"/>
              </p:cNvSpPr>
              <p:nvPr/>
            </p:nvSpPr>
            <p:spPr bwMode="auto">
              <a:xfrm>
                <a:off x="2868" y="3206"/>
                <a:ext cx="28" cy="139"/>
              </a:xfrm>
              <a:prstGeom prst="rect">
                <a:avLst/>
              </a:prstGeom>
              <a:noFill/>
              <a:ln w="9525" cap="rnd">
                <a:solidFill>
                  <a:srgbClr val="F8BDD6"/>
                </a:solidFill>
                <a:miter lim="800000"/>
                <a:headEnd/>
                <a:tailEnd/>
              </a:ln>
            </p:spPr>
            <p:txBody>
              <a:bodyPr/>
              <a:lstStyle/>
              <a:p>
                <a:endParaRPr lang="en-US"/>
              </a:p>
            </p:txBody>
          </p:sp>
          <p:sp>
            <p:nvSpPr>
              <p:cNvPr id="163127" name="Freeform 956"/>
              <p:cNvSpPr>
                <a:spLocks/>
              </p:cNvSpPr>
              <p:nvPr/>
            </p:nvSpPr>
            <p:spPr bwMode="auto">
              <a:xfrm>
                <a:off x="2801" y="3308"/>
                <a:ext cx="164" cy="133"/>
              </a:xfrm>
              <a:custGeom>
                <a:avLst/>
                <a:gdLst>
                  <a:gd name="T0" fmla="*/ 60 w 164"/>
                  <a:gd name="T1" fmla="*/ 55 h 133"/>
                  <a:gd name="T2" fmla="*/ 53 w 164"/>
                  <a:gd name="T3" fmla="*/ 47 h 133"/>
                  <a:gd name="T4" fmla="*/ 50 w 164"/>
                  <a:gd name="T5" fmla="*/ 36 h 133"/>
                  <a:gd name="T6" fmla="*/ 49 w 164"/>
                  <a:gd name="T7" fmla="*/ 25 h 133"/>
                  <a:gd name="T8" fmla="*/ 50 w 164"/>
                  <a:gd name="T9" fmla="*/ 16 h 133"/>
                  <a:gd name="T10" fmla="*/ 52 w 164"/>
                  <a:gd name="T11" fmla="*/ 11 h 133"/>
                  <a:gd name="T12" fmla="*/ 60 w 164"/>
                  <a:gd name="T13" fmla="*/ 3 h 133"/>
                  <a:gd name="T14" fmla="*/ 73 w 164"/>
                  <a:gd name="T15" fmla="*/ 0 h 133"/>
                  <a:gd name="T16" fmla="*/ 88 w 164"/>
                  <a:gd name="T17" fmla="*/ 0 h 133"/>
                  <a:gd name="T18" fmla="*/ 103 w 164"/>
                  <a:gd name="T19" fmla="*/ 3 h 133"/>
                  <a:gd name="T20" fmla="*/ 111 w 164"/>
                  <a:gd name="T21" fmla="*/ 10 h 133"/>
                  <a:gd name="T22" fmla="*/ 115 w 164"/>
                  <a:gd name="T23" fmla="*/ 18 h 133"/>
                  <a:gd name="T24" fmla="*/ 117 w 164"/>
                  <a:gd name="T25" fmla="*/ 34 h 133"/>
                  <a:gd name="T26" fmla="*/ 113 w 164"/>
                  <a:gd name="T27" fmla="*/ 44 h 133"/>
                  <a:gd name="T28" fmla="*/ 109 w 164"/>
                  <a:gd name="T29" fmla="*/ 51 h 133"/>
                  <a:gd name="T30" fmla="*/ 101 w 164"/>
                  <a:gd name="T31" fmla="*/ 59 h 133"/>
                  <a:gd name="T32" fmla="*/ 107 w 164"/>
                  <a:gd name="T33" fmla="*/ 51 h 133"/>
                  <a:gd name="T34" fmla="*/ 115 w 164"/>
                  <a:gd name="T35" fmla="*/ 47 h 133"/>
                  <a:gd name="T36" fmla="*/ 126 w 164"/>
                  <a:gd name="T37" fmla="*/ 44 h 133"/>
                  <a:gd name="T38" fmla="*/ 137 w 164"/>
                  <a:gd name="T39" fmla="*/ 44 h 133"/>
                  <a:gd name="T40" fmla="*/ 147 w 164"/>
                  <a:gd name="T41" fmla="*/ 45 h 133"/>
                  <a:gd name="T42" fmla="*/ 156 w 164"/>
                  <a:gd name="T43" fmla="*/ 51 h 133"/>
                  <a:gd name="T44" fmla="*/ 163 w 164"/>
                  <a:gd name="T45" fmla="*/ 61 h 133"/>
                  <a:gd name="T46" fmla="*/ 164 w 164"/>
                  <a:gd name="T47" fmla="*/ 73 h 133"/>
                  <a:gd name="T48" fmla="*/ 163 w 164"/>
                  <a:gd name="T49" fmla="*/ 86 h 133"/>
                  <a:gd name="T50" fmla="*/ 158 w 164"/>
                  <a:gd name="T51" fmla="*/ 94 h 133"/>
                  <a:gd name="T52" fmla="*/ 152 w 164"/>
                  <a:gd name="T53" fmla="*/ 98 h 133"/>
                  <a:gd name="T54" fmla="*/ 143 w 164"/>
                  <a:gd name="T55" fmla="*/ 103 h 133"/>
                  <a:gd name="T56" fmla="*/ 126 w 164"/>
                  <a:gd name="T57" fmla="*/ 105 h 133"/>
                  <a:gd name="T58" fmla="*/ 115 w 164"/>
                  <a:gd name="T59" fmla="*/ 101 h 133"/>
                  <a:gd name="T60" fmla="*/ 107 w 164"/>
                  <a:gd name="T61" fmla="*/ 97 h 133"/>
                  <a:gd name="T62" fmla="*/ 101 w 164"/>
                  <a:gd name="T63" fmla="*/ 89 h 133"/>
                  <a:gd name="T64" fmla="*/ 109 w 164"/>
                  <a:gd name="T65" fmla="*/ 101 h 133"/>
                  <a:gd name="T66" fmla="*/ 111 w 164"/>
                  <a:gd name="T67" fmla="*/ 117 h 133"/>
                  <a:gd name="T68" fmla="*/ 107 w 164"/>
                  <a:gd name="T69" fmla="*/ 124 h 133"/>
                  <a:gd name="T70" fmla="*/ 103 w 164"/>
                  <a:gd name="T71" fmla="*/ 128 h 133"/>
                  <a:gd name="T72" fmla="*/ 93 w 164"/>
                  <a:gd name="T73" fmla="*/ 131 h 133"/>
                  <a:gd name="T74" fmla="*/ 79 w 164"/>
                  <a:gd name="T75" fmla="*/ 133 h 133"/>
                  <a:gd name="T76" fmla="*/ 68 w 164"/>
                  <a:gd name="T77" fmla="*/ 133 h 133"/>
                  <a:gd name="T78" fmla="*/ 58 w 164"/>
                  <a:gd name="T79" fmla="*/ 130 h 133"/>
                  <a:gd name="T80" fmla="*/ 53 w 164"/>
                  <a:gd name="T81" fmla="*/ 125 h 133"/>
                  <a:gd name="T82" fmla="*/ 49 w 164"/>
                  <a:gd name="T83" fmla="*/ 113 h 133"/>
                  <a:gd name="T84" fmla="*/ 51 w 164"/>
                  <a:gd name="T85" fmla="*/ 98 h 133"/>
                  <a:gd name="T86" fmla="*/ 51 w 164"/>
                  <a:gd name="T87" fmla="*/ 94 h 133"/>
                  <a:gd name="T88" fmla="*/ 38 w 164"/>
                  <a:gd name="T89" fmla="*/ 97 h 133"/>
                  <a:gd name="T90" fmla="*/ 23 w 164"/>
                  <a:gd name="T91" fmla="*/ 96 h 133"/>
                  <a:gd name="T92" fmla="*/ 13 w 164"/>
                  <a:gd name="T93" fmla="*/ 91 h 133"/>
                  <a:gd name="T94" fmla="*/ 3 w 164"/>
                  <a:gd name="T95" fmla="*/ 83 h 133"/>
                  <a:gd name="T96" fmla="*/ 0 w 164"/>
                  <a:gd name="T97" fmla="*/ 77 h 133"/>
                  <a:gd name="T98" fmla="*/ 0 w 164"/>
                  <a:gd name="T99" fmla="*/ 66 h 133"/>
                  <a:gd name="T100" fmla="*/ 4 w 164"/>
                  <a:gd name="T101" fmla="*/ 53 h 133"/>
                  <a:gd name="T102" fmla="*/ 13 w 164"/>
                  <a:gd name="T103" fmla="*/ 46 h 133"/>
                  <a:gd name="T104" fmla="*/ 23 w 164"/>
                  <a:gd name="T105" fmla="*/ 42 h 133"/>
                  <a:gd name="T106" fmla="*/ 34 w 164"/>
                  <a:gd name="T107" fmla="*/ 44 h 133"/>
                  <a:gd name="T108" fmla="*/ 47 w 164"/>
                  <a:gd name="T109" fmla="*/ 47 h 133"/>
                  <a:gd name="T110" fmla="*/ 57 w 164"/>
                  <a:gd name="T111" fmla="*/ 51 h 133"/>
                  <a:gd name="T112" fmla="*/ 64 w 164"/>
                  <a:gd name="T113" fmla="*/ 58 h 13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64"/>
                  <a:gd name="T172" fmla="*/ 0 h 133"/>
                  <a:gd name="T173" fmla="*/ 164 w 164"/>
                  <a:gd name="T174" fmla="*/ 133 h 13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64" h="133">
                    <a:moveTo>
                      <a:pt x="68" y="61"/>
                    </a:moveTo>
                    <a:lnTo>
                      <a:pt x="60" y="55"/>
                    </a:lnTo>
                    <a:lnTo>
                      <a:pt x="57" y="50"/>
                    </a:lnTo>
                    <a:lnTo>
                      <a:pt x="53" y="47"/>
                    </a:lnTo>
                    <a:lnTo>
                      <a:pt x="52" y="40"/>
                    </a:lnTo>
                    <a:lnTo>
                      <a:pt x="50" y="36"/>
                    </a:lnTo>
                    <a:lnTo>
                      <a:pt x="49" y="31"/>
                    </a:lnTo>
                    <a:lnTo>
                      <a:pt x="49" y="25"/>
                    </a:lnTo>
                    <a:lnTo>
                      <a:pt x="49" y="20"/>
                    </a:lnTo>
                    <a:lnTo>
                      <a:pt x="50" y="16"/>
                    </a:lnTo>
                    <a:lnTo>
                      <a:pt x="52" y="12"/>
                    </a:lnTo>
                    <a:lnTo>
                      <a:pt x="52" y="11"/>
                    </a:lnTo>
                    <a:lnTo>
                      <a:pt x="56" y="6"/>
                    </a:lnTo>
                    <a:lnTo>
                      <a:pt x="60" y="3"/>
                    </a:lnTo>
                    <a:lnTo>
                      <a:pt x="66" y="1"/>
                    </a:lnTo>
                    <a:lnTo>
                      <a:pt x="73" y="0"/>
                    </a:lnTo>
                    <a:lnTo>
                      <a:pt x="81" y="0"/>
                    </a:lnTo>
                    <a:lnTo>
                      <a:pt x="88" y="0"/>
                    </a:lnTo>
                    <a:lnTo>
                      <a:pt x="96" y="1"/>
                    </a:lnTo>
                    <a:lnTo>
                      <a:pt x="103" y="3"/>
                    </a:lnTo>
                    <a:lnTo>
                      <a:pt x="107" y="6"/>
                    </a:lnTo>
                    <a:lnTo>
                      <a:pt x="111" y="10"/>
                    </a:lnTo>
                    <a:lnTo>
                      <a:pt x="113" y="16"/>
                    </a:lnTo>
                    <a:lnTo>
                      <a:pt x="115" y="18"/>
                    </a:lnTo>
                    <a:lnTo>
                      <a:pt x="117" y="23"/>
                    </a:lnTo>
                    <a:lnTo>
                      <a:pt x="117" y="34"/>
                    </a:lnTo>
                    <a:lnTo>
                      <a:pt x="115" y="38"/>
                    </a:lnTo>
                    <a:lnTo>
                      <a:pt x="113" y="44"/>
                    </a:lnTo>
                    <a:lnTo>
                      <a:pt x="111" y="48"/>
                    </a:lnTo>
                    <a:lnTo>
                      <a:pt x="109" y="51"/>
                    </a:lnTo>
                    <a:lnTo>
                      <a:pt x="104" y="56"/>
                    </a:lnTo>
                    <a:lnTo>
                      <a:pt x="101" y="59"/>
                    </a:lnTo>
                    <a:lnTo>
                      <a:pt x="104" y="55"/>
                    </a:lnTo>
                    <a:lnTo>
                      <a:pt x="107" y="51"/>
                    </a:lnTo>
                    <a:lnTo>
                      <a:pt x="112" y="48"/>
                    </a:lnTo>
                    <a:lnTo>
                      <a:pt x="115" y="47"/>
                    </a:lnTo>
                    <a:lnTo>
                      <a:pt x="122" y="45"/>
                    </a:lnTo>
                    <a:lnTo>
                      <a:pt x="126" y="44"/>
                    </a:lnTo>
                    <a:lnTo>
                      <a:pt x="131" y="44"/>
                    </a:lnTo>
                    <a:lnTo>
                      <a:pt x="137" y="44"/>
                    </a:lnTo>
                    <a:lnTo>
                      <a:pt x="143" y="44"/>
                    </a:lnTo>
                    <a:lnTo>
                      <a:pt x="147" y="45"/>
                    </a:lnTo>
                    <a:lnTo>
                      <a:pt x="152" y="48"/>
                    </a:lnTo>
                    <a:lnTo>
                      <a:pt x="156" y="51"/>
                    </a:lnTo>
                    <a:lnTo>
                      <a:pt x="160" y="56"/>
                    </a:lnTo>
                    <a:lnTo>
                      <a:pt x="163" y="61"/>
                    </a:lnTo>
                    <a:lnTo>
                      <a:pt x="164" y="66"/>
                    </a:lnTo>
                    <a:lnTo>
                      <a:pt x="164" y="73"/>
                    </a:lnTo>
                    <a:lnTo>
                      <a:pt x="164" y="79"/>
                    </a:lnTo>
                    <a:lnTo>
                      <a:pt x="163" y="86"/>
                    </a:lnTo>
                    <a:lnTo>
                      <a:pt x="160" y="90"/>
                    </a:lnTo>
                    <a:lnTo>
                      <a:pt x="158" y="94"/>
                    </a:lnTo>
                    <a:lnTo>
                      <a:pt x="156" y="95"/>
                    </a:lnTo>
                    <a:lnTo>
                      <a:pt x="152" y="98"/>
                    </a:lnTo>
                    <a:lnTo>
                      <a:pt x="147" y="101"/>
                    </a:lnTo>
                    <a:lnTo>
                      <a:pt x="143" y="103"/>
                    </a:lnTo>
                    <a:lnTo>
                      <a:pt x="137" y="105"/>
                    </a:lnTo>
                    <a:lnTo>
                      <a:pt x="126" y="105"/>
                    </a:lnTo>
                    <a:lnTo>
                      <a:pt x="122" y="103"/>
                    </a:lnTo>
                    <a:lnTo>
                      <a:pt x="115" y="101"/>
                    </a:lnTo>
                    <a:lnTo>
                      <a:pt x="112" y="98"/>
                    </a:lnTo>
                    <a:lnTo>
                      <a:pt x="107" y="97"/>
                    </a:lnTo>
                    <a:lnTo>
                      <a:pt x="104" y="92"/>
                    </a:lnTo>
                    <a:lnTo>
                      <a:pt x="101" y="89"/>
                    </a:lnTo>
                    <a:lnTo>
                      <a:pt x="106" y="95"/>
                    </a:lnTo>
                    <a:lnTo>
                      <a:pt x="109" y="101"/>
                    </a:lnTo>
                    <a:lnTo>
                      <a:pt x="111" y="109"/>
                    </a:lnTo>
                    <a:lnTo>
                      <a:pt x="111" y="117"/>
                    </a:lnTo>
                    <a:lnTo>
                      <a:pt x="109" y="120"/>
                    </a:lnTo>
                    <a:lnTo>
                      <a:pt x="107" y="124"/>
                    </a:lnTo>
                    <a:lnTo>
                      <a:pt x="106" y="125"/>
                    </a:lnTo>
                    <a:lnTo>
                      <a:pt x="103" y="128"/>
                    </a:lnTo>
                    <a:lnTo>
                      <a:pt x="98" y="129"/>
                    </a:lnTo>
                    <a:lnTo>
                      <a:pt x="93" y="131"/>
                    </a:lnTo>
                    <a:lnTo>
                      <a:pt x="87" y="133"/>
                    </a:lnTo>
                    <a:lnTo>
                      <a:pt x="79" y="133"/>
                    </a:lnTo>
                    <a:lnTo>
                      <a:pt x="73" y="133"/>
                    </a:lnTo>
                    <a:lnTo>
                      <a:pt x="68" y="133"/>
                    </a:lnTo>
                    <a:lnTo>
                      <a:pt x="64" y="131"/>
                    </a:lnTo>
                    <a:lnTo>
                      <a:pt x="58" y="130"/>
                    </a:lnTo>
                    <a:lnTo>
                      <a:pt x="55" y="128"/>
                    </a:lnTo>
                    <a:lnTo>
                      <a:pt x="53" y="125"/>
                    </a:lnTo>
                    <a:lnTo>
                      <a:pt x="51" y="119"/>
                    </a:lnTo>
                    <a:lnTo>
                      <a:pt x="49" y="113"/>
                    </a:lnTo>
                    <a:lnTo>
                      <a:pt x="49" y="105"/>
                    </a:lnTo>
                    <a:lnTo>
                      <a:pt x="51" y="98"/>
                    </a:lnTo>
                    <a:lnTo>
                      <a:pt x="53" y="92"/>
                    </a:lnTo>
                    <a:lnTo>
                      <a:pt x="51" y="94"/>
                    </a:lnTo>
                    <a:lnTo>
                      <a:pt x="47" y="96"/>
                    </a:lnTo>
                    <a:lnTo>
                      <a:pt x="38" y="97"/>
                    </a:lnTo>
                    <a:lnTo>
                      <a:pt x="28" y="97"/>
                    </a:lnTo>
                    <a:lnTo>
                      <a:pt x="23" y="96"/>
                    </a:lnTo>
                    <a:lnTo>
                      <a:pt x="21" y="94"/>
                    </a:lnTo>
                    <a:lnTo>
                      <a:pt x="13" y="91"/>
                    </a:lnTo>
                    <a:lnTo>
                      <a:pt x="4" y="86"/>
                    </a:lnTo>
                    <a:lnTo>
                      <a:pt x="3" y="83"/>
                    </a:lnTo>
                    <a:lnTo>
                      <a:pt x="2" y="80"/>
                    </a:lnTo>
                    <a:lnTo>
                      <a:pt x="0" y="77"/>
                    </a:lnTo>
                    <a:lnTo>
                      <a:pt x="0" y="74"/>
                    </a:lnTo>
                    <a:lnTo>
                      <a:pt x="0" y="66"/>
                    </a:lnTo>
                    <a:lnTo>
                      <a:pt x="2" y="58"/>
                    </a:lnTo>
                    <a:lnTo>
                      <a:pt x="4" y="53"/>
                    </a:lnTo>
                    <a:lnTo>
                      <a:pt x="8" y="48"/>
                    </a:lnTo>
                    <a:lnTo>
                      <a:pt x="13" y="46"/>
                    </a:lnTo>
                    <a:lnTo>
                      <a:pt x="17" y="44"/>
                    </a:lnTo>
                    <a:lnTo>
                      <a:pt x="23" y="42"/>
                    </a:lnTo>
                    <a:lnTo>
                      <a:pt x="30" y="42"/>
                    </a:lnTo>
                    <a:lnTo>
                      <a:pt x="34" y="44"/>
                    </a:lnTo>
                    <a:lnTo>
                      <a:pt x="41" y="46"/>
                    </a:lnTo>
                    <a:lnTo>
                      <a:pt x="47" y="47"/>
                    </a:lnTo>
                    <a:lnTo>
                      <a:pt x="52" y="48"/>
                    </a:lnTo>
                    <a:lnTo>
                      <a:pt x="57" y="51"/>
                    </a:lnTo>
                    <a:lnTo>
                      <a:pt x="62" y="55"/>
                    </a:lnTo>
                    <a:lnTo>
                      <a:pt x="64" y="58"/>
                    </a:lnTo>
                    <a:lnTo>
                      <a:pt x="68" y="61"/>
                    </a:lnTo>
                    <a:close/>
                  </a:path>
                </a:pathLst>
              </a:custGeom>
              <a:solidFill>
                <a:srgbClr val="F561AF"/>
              </a:solidFill>
              <a:ln w="9525">
                <a:noFill/>
                <a:round/>
                <a:headEnd/>
                <a:tailEnd/>
              </a:ln>
            </p:spPr>
            <p:txBody>
              <a:bodyPr/>
              <a:lstStyle/>
              <a:p>
                <a:endParaRPr lang="ru-RU"/>
              </a:p>
            </p:txBody>
          </p:sp>
          <p:sp>
            <p:nvSpPr>
              <p:cNvPr id="163128" name="Freeform 957"/>
              <p:cNvSpPr>
                <a:spLocks/>
              </p:cNvSpPr>
              <p:nvPr/>
            </p:nvSpPr>
            <p:spPr bwMode="auto">
              <a:xfrm>
                <a:off x="2846" y="3302"/>
                <a:ext cx="34" cy="68"/>
              </a:xfrm>
              <a:custGeom>
                <a:avLst/>
                <a:gdLst>
                  <a:gd name="T0" fmla="*/ 18 w 34"/>
                  <a:gd name="T1" fmla="*/ 68 h 68"/>
                  <a:gd name="T2" fmla="*/ 11 w 34"/>
                  <a:gd name="T3" fmla="*/ 62 h 68"/>
                  <a:gd name="T4" fmla="*/ 6 w 34"/>
                  <a:gd name="T5" fmla="*/ 53 h 68"/>
                  <a:gd name="T6" fmla="*/ 0 w 34"/>
                  <a:gd name="T7" fmla="*/ 30 h 68"/>
                  <a:gd name="T8" fmla="*/ 1 w 34"/>
                  <a:gd name="T9" fmla="*/ 19 h 68"/>
                  <a:gd name="T10" fmla="*/ 7 w 34"/>
                  <a:gd name="T11" fmla="*/ 10 h 68"/>
                  <a:gd name="T12" fmla="*/ 18 w 34"/>
                  <a:gd name="T13" fmla="*/ 4 h 68"/>
                  <a:gd name="T14" fmla="*/ 34 w 34"/>
                  <a:gd name="T15" fmla="*/ 0 h 68"/>
                  <a:gd name="T16" fmla="*/ 34 w 34"/>
                  <a:gd name="T17" fmla="*/ 5 h 68"/>
                  <a:gd name="T18" fmla="*/ 21 w 34"/>
                  <a:gd name="T19" fmla="*/ 8 h 68"/>
                  <a:gd name="T20" fmla="*/ 12 w 34"/>
                  <a:gd name="T21" fmla="*/ 13 h 68"/>
                  <a:gd name="T22" fmla="*/ 6 w 34"/>
                  <a:gd name="T23" fmla="*/ 23 h 68"/>
                  <a:gd name="T24" fmla="*/ 5 w 34"/>
                  <a:gd name="T25" fmla="*/ 30 h 68"/>
                  <a:gd name="T26" fmla="*/ 11 w 34"/>
                  <a:gd name="T27" fmla="*/ 49 h 68"/>
                  <a:gd name="T28" fmla="*/ 16 w 34"/>
                  <a:gd name="T29" fmla="*/ 57 h 68"/>
                  <a:gd name="T30" fmla="*/ 23 w 34"/>
                  <a:gd name="T31" fmla="*/ 64 h 68"/>
                  <a:gd name="T32" fmla="*/ 18 w 34"/>
                  <a:gd name="T33" fmla="*/ 68 h 6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
                  <a:gd name="T52" fmla="*/ 0 h 68"/>
                  <a:gd name="T53" fmla="*/ 34 w 34"/>
                  <a:gd name="T54" fmla="*/ 68 h 6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 h="68">
                    <a:moveTo>
                      <a:pt x="18" y="68"/>
                    </a:moveTo>
                    <a:lnTo>
                      <a:pt x="11" y="62"/>
                    </a:lnTo>
                    <a:lnTo>
                      <a:pt x="6" y="53"/>
                    </a:lnTo>
                    <a:lnTo>
                      <a:pt x="0" y="30"/>
                    </a:lnTo>
                    <a:lnTo>
                      <a:pt x="1" y="19"/>
                    </a:lnTo>
                    <a:lnTo>
                      <a:pt x="7" y="10"/>
                    </a:lnTo>
                    <a:lnTo>
                      <a:pt x="18" y="4"/>
                    </a:lnTo>
                    <a:lnTo>
                      <a:pt x="34" y="0"/>
                    </a:lnTo>
                    <a:lnTo>
                      <a:pt x="34" y="5"/>
                    </a:lnTo>
                    <a:lnTo>
                      <a:pt x="21" y="8"/>
                    </a:lnTo>
                    <a:lnTo>
                      <a:pt x="12" y="13"/>
                    </a:lnTo>
                    <a:lnTo>
                      <a:pt x="6" y="23"/>
                    </a:lnTo>
                    <a:lnTo>
                      <a:pt x="5" y="30"/>
                    </a:lnTo>
                    <a:lnTo>
                      <a:pt x="11" y="49"/>
                    </a:lnTo>
                    <a:lnTo>
                      <a:pt x="16" y="57"/>
                    </a:lnTo>
                    <a:lnTo>
                      <a:pt x="23" y="64"/>
                    </a:lnTo>
                    <a:lnTo>
                      <a:pt x="18" y="68"/>
                    </a:lnTo>
                    <a:close/>
                  </a:path>
                </a:pathLst>
              </a:custGeom>
              <a:solidFill>
                <a:srgbClr val="F8BDD6"/>
              </a:solidFill>
              <a:ln w="9525">
                <a:noFill/>
                <a:round/>
                <a:headEnd/>
                <a:tailEnd/>
              </a:ln>
            </p:spPr>
            <p:txBody>
              <a:bodyPr/>
              <a:lstStyle/>
              <a:p>
                <a:endParaRPr lang="ru-RU"/>
              </a:p>
            </p:txBody>
          </p:sp>
          <p:sp>
            <p:nvSpPr>
              <p:cNvPr id="163129" name="Freeform 958"/>
              <p:cNvSpPr>
                <a:spLocks/>
              </p:cNvSpPr>
              <p:nvPr/>
            </p:nvSpPr>
            <p:spPr bwMode="auto">
              <a:xfrm>
                <a:off x="2878" y="3302"/>
                <a:ext cx="41" cy="66"/>
              </a:xfrm>
              <a:custGeom>
                <a:avLst/>
                <a:gdLst>
                  <a:gd name="T0" fmla="*/ 4 w 41"/>
                  <a:gd name="T1" fmla="*/ 0 h 66"/>
                  <a:gd name="T2" fmla="*/ 19 w 41"/>
                  <a:gd name="T3" fmla="*/ 4 h 66"/>
                  <a:gd name="T4" fmla="*/ 30 w 41"/>
                  <a:gd name="T5" fmla="*/ 8 h 66"/>
                  <a:gd name="T6" fmla="*/ 37 w 41"/>
                  <a:gd name="T7" fmla="*/ 19 h 66"/>
                  <a:gd name="T8" fmla="*/ 41 w 41"/>
                  <a:gd name="T9" fmla="*/ 29 h 66"/>
                  <a:gd name="T10" fmla="*/ 41 w 41"/>
                  <a:gd name="T11" fmla="*/ 40 h 66"/>
                  <a:gd name="T12" fmla="*/ 37 w 41"/>
                  <a:gd name="T13" fmla="*/ 49 h 66"/>
                  <a:gd name="T14" fmla="*/ 32 w 41"/>
                  <a:gd name="T15" fmla="*/ 59 h 66"/>
                  <a:gd name="T16" fmla="*/ 24 w 41"/>
                  <a:gd name="T17" fmla="*/ 66 h 66"/>
                  <a:gd name="T18" fmla="*/ 19 w 41"/>
                  <a:gd name="T19" fmla="*/ 62 h 66"/>
                  <a:gd name="T20" fmla="*/ 26 w 41"/>
                  <a:gd name="T21" fmla="*/ 53 h 66"/>
                  <a:gd name="T22" fmla="*/ 32 w 41"/>
                  <a:gd name="T23" fmla="*/ 47 h 66"/>
                  <a:gd name="T24" fmla="*/ 34 w 41"/>
                  <a:gd name="T25" fmla="*/ 38 h 66"/>
                  <a:gd name="T26" fmla="*/ 34 w 41"/>
                  <a:gd name="T27" fmla="*/ 29 h 66"/>
                  <a:gd name="T28" fmla="*/ 32 w 41"/>
                  <a:gd name="T29" fmla="*/ 21 h 66"/>
                  <a:gd name="T30" fmla="*/ 25 w 41"/>
                  <a:gd name="T31" fmla="*/ 13 h 66"/>
                  <a:gd name="T32" fmla="*/ 16 w 41"/>
                  <a:gd name="T33" fmla="*/ 8 h 66"/>
                  <a:gd name="T34" fmla="*/ 0 w 41"/>
                  <a:gd name="T35" fmla="*/ 5 h 66"/>
                  <a:gd name="T36" fmla="*/ 4 w 41"/>
                  <a:gd name="T37" fmla="*/ 0 h 6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1"/>
                  <a:gd name="T58" fmla="*/ 0 h 66"/>
                  <a:gd name="T59" fmla="*/ 41 w 41"/>
                  <a:gd name="T60" fmla="*/ 66 h 6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1" h="66">
                    <a:moveTo>
                      <a:pt x="4" y="0"/>
                    </a:moveTo>
                    <a:lnTo>
                      <a:pt x="19" y="4"/>
                    </a:lnTo>
                    <a:lnTo>
                      <a:pt x="30" y="8"/>
                    </a:lnTo>
                    <a:lnTo>
                      <a:pt x="37" y="19"/>
                    </a:lnTo>
                    <a:lnTo>
                      <a:pt x="41" y="29"/>
                    </a:lnTo>
                    <a:lnTo>
                      <a:pt x="41" y="40"/>
                    </a:lnTo>
                    <a:lnTo>
                      <a:pt x="37" y="49"/>
                    </a:lnTo>
                    <a:lnTo>
                      <a:pt x="32" y="59"/>
                    </a:lnTo>
                    <a:lnTo>
                      <a:pt x="24" y="66"/>
                    </a:lnTo>
                    <a:lnTo>
                      <a:pt x="19" y="62"/>
                    </a:lnTo>
                    <a:lnTo>
                      <a:pt x="26" y="53"/>
                    </a:lnTo>
                    <a:lnTo>
                      <a:pt x="32" y="47"/>
                    </a:lnTo>
                    <a:lnTo>
                      <a:pt x="34" y="38"/>
                    </a:lnTo>
                    <a:lnTo>
                      <a:pt x="34" y="29"/>
                    </a:lnTo>
                    <a:lnTo>
                      <a:pt x="32" y="21"/>
                    </a:lnTo>
                    <a:lnTo>
                      <a:pt x="25" y="13"/>
                    </a:lnTo>
                    <a:lnTo>
                      <a:pt x="16" y="8"/>
                    </a:lnTo>
                    <a:lnTo>
                      <a:pt x="0" y="5"/>
                    </a:lnTo>
                    <a:lnTo>
                      <a:pt x="4" y="0"/>
                    </a:lnTo>
                    <a:close/>
                  </a:path>
                </a:pathLst>
              </a:custGeom>
              <a:solidFill>
                <a:srgbClr val="F8BDD6"/>
              </a:solidFill>
              <a:ln w="9525">
                <a:noFill/>
                <a:round/>
                <a:headEnd/>
                <a:tailEnd/>
              </a:ln>
            </p:spPr>
            <p:txBody>
              <a:bodyPr/>
              <a:lstStyle/>
              <a:p>
                <a:endParaRPr lang="ru-RU"/>
              </a:p>
            </p:txBody>
          </p:sp>
          <p:sp>
            <p:nvSpPr>
              <p:cNvPr id="163130" name="Freeform 959"/>
              <p:cNvSpPr>
                <a:spLocks/>
              </p:cNvSpPr>
              <p:nvPr/>
            </p:nvSpPr>
            <p:spPr bwMode="auto">
              <a:xfrm>
                <a:off x="2880" y="3302"/>
                <a:ext cx="3" cy="6"/>
              </a:xfrm>
              <a:custGeom>
                <a:avLst/>
                <a:gdLst>
                  <a:gd name="T0" fmla="*/ 1 w 3"/>
                  <a:gd name="T1" fmla="*/ 0 h 6"/>
                  <a:gd name="T2" fmla="*/ 3 w 3"/>
                  <a:gd name="T3" fmla="*/ 0 h 6"/>
                  <a:gd name="T4" fmla="*/ 0 w 3"/>
                  <a:gd name="T5" fmla="*/ 6 h 6"/>
                  <a:gd name="T6" fmla="*/ 1 w 3"/>
                  <a:gd name="T7" fmla="*/ 6 h 6"/>
                  <a:gd name="T8" fmla="*/ 1 w 3"/>
                  <a:gd name="T9" fmla="*/ 0 h 6"/>
                  <a:gd name="T10" fmla="*/ 0 60000 65536"/>
                  <a:gd name="T11" fmla="*/ 0 60000 65536"/>
                  <a:gd name="T12" fmla="*/ 0 60000 65536"/>
                  <a:gd name="T13" fmla="*/ 0 60000 65536"/>
                  <a:gd name="T14" fmla="*/ 0 60000 65536"/>
                  <a:gd name="T15" fmla="*/ 0 w 3"/>
                  <a:gd name="T16" fmla="*/ 0 h 6"/>
                  <a:gd name="T17" fmla="*/ 3 w 3"/>
                  <a:gd name="T18" fmla="*/ 6 h 6"/>
                </a:gdLst>
                <a:ahLst/>
                <a:cxnLst>
                  <a:cxn ang="T10">
                    <a:pos x="T0" y="T1"/>
                  </a:cxn>
                  <a:cxn ang="T11">
                    <a:pos x="T2" y="T3"/>
                  </a:cxn>
                  <a:cxn ang="T12">
                    <a:pos x="T4" y="T5"/>
                  </a:cxn>
                  <a:cxn ang="T13">
                    <a:pos x="T6" y="T7"/>
                  </a:cxn>
                  <a:cxn ang="T14">
                    <a:pos x="T8" y="T9"/>
                  </a:cxn>
                </a:cxnLst>
                <a:rect l="T15" t="T16" r="T17" b="T18"/>
                <a:pathLst>
                  <a:path w="3" h="6">
                    <a:moveTo>
                      <a:pt x="1" y="0"/>
                    </a:moveTo>
                    <a:lnTo>
                      <a:pt x="3" y="0"/>
                    </a:lnTo>
                    <a:lnTo>
                      <a:pt x="0" y="6"/>
                    </a:lnTo>
                    <a:lnTo>
                      <a:pt x="1" y="6"/>
                    </a:lnTo>
                    <a:lnTo>
                      <a:pt x="1" y="0"/>
                    </a:lnTo>
                    <a:close/>
                  </a:path>
                </a:pathLst>
              </a:custGeom>
              <a:solidFill>
                <a:srgbClr val="F8BDD6"/>
              </a:solidFill>
              <a:ln w="9525">
                <a:noFill/>
                <a:round/>
                <a:headEnd/>
                <a:tailEnd/>
              </a:ln>
            </p:spPr>
            <p:txBody>
              <a:bodyPr/>
              <a:lstStyle/>
              <a:p>
                <a:endParaRPr lang="ru-RU"/>
              </a:p>
            </p:txBody>
          </p:sp>
          <p:sp>
            <p:nvSpPr>
              <p:cNvPr id="163131" name="Freeform 960"/>
              <p:cNvSpPr>
                <a:spLocks/>
              </p:cNvSpPr>
              <p:nvPr/>
            </p:nvSpPr>
            <p:spPr bwMode="auto">
              <a:xfrm>
                <a:off x="2901" y="3348"/>
                <a:ext cx="68" cy="34"/>
              </a:xfrm>
              <a:custGeom>
                <a:avLst/>
                <a:gdLst>
                  <a:gd name="T0" fmla="*/ 0 w 68"/>
                  <a:gd name="T1" fmla="*/ 16 h 34"/>
                  <a:gd name="T2" fmla="*/ 6 w 68"/>
                  <a:gd name="T3" fmla="*/ 8 h 34"/>
                  <a:gd name="T4" fmla="*/ 17 w 68"/>
                  <a:gd name="T5" fmla="*/ 4 h 34"/>
                  <a:gd name="T6" fmla="*/ 28 w 68"/>
                  <a:gd name="T7" fmla="*/ 0 h 34"/>
                  <a:gd name="T8" fmla="*/ 39 w 68"/>
                  <a:gd name="T9" fmla="*/ 0 h 34"/>
                  <a:gd name="T10" fmla="*/ 50 w 68"/>
                  <a:gd name="T11" fmla="*/ 2 h 34"/>
                  <a:gd name="T12" fmla="*/ 59 w 68"/>
                  <a:gd name="T13" fmla="*/ 8 h 34"/>
                  <a:gd name="T14" fmla="*/ 67 w 68"/>
                  <a:gd name="T15" fmla="*/ 21 h 34"/>
                  <a:gd name="T16" fmla="*/ 68 w 68"/>
                  <a:gd name="T17" fmla="*/ 34 h 34"/>
                  <a:gd name="T18" fmla="*/ 63 w 68"/>
                  <a:gd name="T19" fmla="*/ 34 h 34"/>
                  <a:gd name="T20" fmla="*/ 61 w 68"/>
                  <a:gd name="T21" fmla="*/ 23 h 34"/>
                  <a:gd name="T22" fmla="*/ 54 w 68"/>
                  <a:gd name="T23" fmla="*/ 13 h 34"/>
                  <a:gd name="T24" fmla="*/ 45 w 68"/>
                  <a:gd name="T25" fmla="*/ 7 h 34"/>
                  <a:gd name="T26" fmla="*/ 39 w 68"/>
                  <a:gd name="T27" fmla="*/ 5 h 34"/>
                  <a:gd name="T28" fmla="*/ 28 w 68"/>
                  <a:gd name="T29" fmla="*/ 5 h 34"/>
                  <a:gd name="T30" fmla="*/ 20 w 68"/>
                  <a:gd name="T31" fmla="*/ 8 h 34"/>
                  <a:gd name="T32" fmla="*/ 11 w 68"/>
                  <a:gd name="T33" fmla="*/ 13 h 34"/>
                  <a:gd name="T34" fmla="*/ 5 w 68"/>
                  <a:gd name="T35" fmla="*/ 21 h 34"/>
                  <a:gd name="T36" fmla="*/ 0 w 68"/>
                  <a:gd name="T37" fmla="*/ 16 h 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8"/>
                  <a:gd name="T58" fmla="*/ 0 h 34"/>
                  <a:gd name="T59" fmla="*/ 68 w 68"/>
                  <a:gd name="T60" fmla="*/ 34 h 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8" h="34">
                    <a:moveTo>
                      <a:pt x="0" y="16"/>
                    </a:moveTo>
                    <a:lnTo>
                      <a:pt x="6" y="8"/>
                    </a:lnTo>
                    <a:lnTo>
                      <a:pt x="17" y="4"/>
                    </a:lnTo>
                    <a:lnTo>
                      <a:pt x="28" y="0"/>
                    </a:lnTo>
                    <a:lnTo>
                      <a:pt x="39" y="0"/>
                    </a:lnTo>
                    <a:lnTo>
                      <a:pt x="50" y="2"/>
                    </a:lnTo>
                    <a:lnTo>
                      <a:pt x="59" y="8"/>
                    </a:lnTo>
                    <a:lnTo>
                      <a:pt x="67" y="21"/>
                    </a:lnTo>
                    <a:lnTo>
                      <a:pt x="68" y="34"/>
                    </a:lnTo>
                    <a:lnTo>
                      <a:pt x="63" y="34"/>
                    </a:lnTo>
                    <a:lnTo>
                      <a:pt x="61" y="23"/>
                    </a:lnTo>
                    <a:lnTo>
                      <a:pt x="54" y="13"/>
                    </a:lnTo>
                    <a:lnTo>
                      <a:pt x="45" y="7"/>
                    </a:lnTo>
                    <a:lnTo>
                      <a:pt x="39" y="5"/>
                    </a:lnTo>
                    <a:lnTo>
                      <a:pt x="28" y="5"/>
                    </a:lnTo>
                    <a:lnTo>
                      <a:pt x="20" y="8"/>
                    </a:lnTo>
                    <a:lnTo>
                      <a:pt x="11" y="13"/>
                    </a:lnTo>
                    <a:lnTo>
                      <a:pt x="5" y="21"/>
                    </a:lnTo>
                    <a:lnTo>
                      <a:pt x="0" y="16"/>
                    </a:lnTo>
                    <a:close/>
                  </a:path>
                </a:pathLst>
              </a:custGeom>
              <a:solidFill>
                <a:srgbClr val="F8BDD6"/>
              </a:solidFill>
              <a:ln w="9525">
                <a:noFill/>
                <a:round/>
                <a:headEnd/>
                <a:tailEnd/>
              </a:ln>
            </p:spPr>
            <p:txBody>
              <a:bodyPr/>
              <a:lstStyle/>
              <a:p>
                <a:endParaRPr lang="ru-RU"/>
              </a:p>
            </p:txBody>
          </p:sp>
          <p:sp>
            <p:nvSpPr>
              <p:cNvPr id="163132" name="Freeform 961"/>
              <p:cNvSpPr>
                <a:spLocks/>
              </p:cNvSpPr>
              <p:nvPr/>
            </p:nvSpPr>
            <p:spPr bwMode="auto">
              <a:xfrm>
                <a:off x="2901" y="3363"/>
                <a:ext cx="3" cy="5"/>
              </a:xfrm>
              <a:custGeom>
                <a:avLst/>
                <a:gdLst>
                  <a:gd name="T0" fmla="*/ 3 w 3"/>
                  <a:gd name="T1" fmla="*/ 5 h 5"/>
                  <a:gd name="T2" fmla="*/ 0 w 3"/>
                  <a:gd name="T3" fmla="*/ 0 h 5"/>
                  <a:gd name="T4" fmla="*/ 3 w 3"/>
                  <a:gd name="T5" fmla="*/ 5 h 5"/>
                  <a:gd name="T6" fmla="*/ 0 w 3"/>
                  <a:gd name="T7" fmla="*/ 0 h 5"/>
                  <a:gd name="T8" fmla="*/ 3 w 3"/>
                  <a:gd name="T9" fmla="*/ 5 h 5"/>
                  <a:gd name="T10" fmla="*/ 0 60000 65536"/>
                  <a:gd name="T11" fmla="*/ 0 60000 65536"/>
                  <a:gd name="T12" fmla="*/ 0 60000 65536"/>
                  <a:gd name="T13" fmla="*/ 0 60000 65536"/>
                  <a:gd name="T14" fmla="*/ 0 60000 65536"/>
                  <a:gd name="T15" fmla="*/ 0 w 3"/>
                  <a:gd name="T16" fmla="*/ 0 h 5"/>
                  <a:gd name="T17" fmla="*/ 3 w 3"/>
                  <a:gd name="T18" fmla="*/ 5 h 5"/>
                </a:gdLst>
                <a:ahLst/>
                <a:cxnLst>
                  <a:cxn ang="T10">
                    <a:pos x="T0" y="T1"/>
                  </a:cxn>
                  <a:cxn ang="T11">
                    <a:pos x="T2" y="T3"/>
                  </a:cxn>
                  <a:cxn ang="T12">
                    <a:pos x="T4" y="T5"/>
                  </a:cxn>
                  <a:cxn ang="T13">
                    <a:pos x="T6" y="T7"/>
                  </a:cxn>
                  <a:cxn ang="T14">
                    <a:pos x="T8" y="T9"/>
                  </a:cxn>
                </a:cxnLst>
                <a:rect l="T15" t="T16" r="T17" b="T18"/>
                <a:pathLst>
                  <a:path w="3" h="5">
                    <a:moveTo>
                      <a:pt x="3" y="5"/>
                    </a:moveTo>
                    <a:lnTo>
                      <a:pt x="0" y="0"/>
                    </a:lnTo>
                    <a:lnTo>
                      <a:pt x="3" y="5"/>
                    </a:lnTo>
                    <a:lnTo>
                      <a:pt x="0" y="0"/>
                    </a:lnTo>
                    <a:lnTo>
                      <a:pt x="3" y="5"/>
                    </a:lnTo>
                    <a:close/>
                  </a:path>
                </a:pathLst>
              </a:custGeom>
              <a:solidFill>
                <a:srgbClr val="F8BDD6"/>
              </a:solidFill>
              <a:ln w="9525">
                <a:noFill/>
                <a:round/>
                <a:headEnd/>
                <a:tailEnd/>
              </a:ln>
            </p:spPr>
            <p:txBody>
              <a:bodyPr/>
              <a:lstStyle/>
              <a:p>
                <a:endParaRPr lang="ru-RU"/>
              </a:p>
            </p:txBody>
          </p:sp>
          <p:sp>
            <p:nvSpPr>
              <p:cNvPr id="163133" name="Freeform 962"/>
              <p:cNvSpPr>
                <a:spLocks/>
              </p:cNvSpPr>
              <p:nvPr/>
            </p:nvSpPr>
            <p:spPr bwMode="auto">
              <a:xfrm>
                <a:off x="2901" y="3382"/>
                <a:ext cx="68" cy="35"/>
              </a:xfrm>
              <a:custGeom>
                <a:avLst/>
                <a:gdLst>
                  <a:gd name="T0" fmla="*/ 68 w 68"/>
                  <a:gd name="T1" fmla="*/ 2 h 35"/>
                  <a:gd name="T2" fmla="*/ 67 w 68"/>
                  <a:gd name="T3" fmla="*/ 14 h 35"/>
                  <a:gd name="T4" fmla="*/ 59 w 68"/>
                  <a:gd name="T5" fmla="*/ 25 h 35"/>
                  <a:gd name="T6" fmla="*/ 50 w 68"/>
                  <a:gd name="T7" fmla="*/ 33 h 35"/>
                  <a:gd name="T8" fmla="*/ 39 w 68"/>
                  <a:gd name="T9" fmla="*/ 35 h 35"/>
                  <a:gd name="T10" fmla="*/ 28 w 68"/>
                  <a:gd name="T11" fmla="*/ 35 h 35"/>
                  <a:gd name="T12" fmla="*/ 19 w 68"/>
                  <a:gd name="T13" fmla="*/ 33 h 35"/>
                  <a:gd name="T14" fmla="*/ 6 w 68"/>
                  <a:gd name="T15" fmla="*/ 25 h 35"/>
                  <a:gd name="T16" fmla="*/ 0 w 68"/>
                  <a:gd name="T17" fmla="*/ 18 h 35"/>
                  <a:gd name="T18" fmla="*/ 5 w 68"/>
                  <a:gd name="T19" fmla="*/ 14 h 35"/>
                  <a:gd name="T20" fmla="*/ 11 w 68"/>
                  <a:gd name="T21" fmla="*/ 20 h 35"/>
                  <a:gd name="T22" fmla="*/ 20 w 68"/>
                  <a:gd name="T23" fmla="*/ 26 h 35"/>
                  <a:gd name="T24" fmla="*/ 28 w 68"/>
                  <a:gd name="T25" fmla="*/ 29 h 35"/>
                  <a:gd name="T26" fmla="*/ 37 w 68"/>
                  <a:gd name="T27" fmla="*/ 29 h 35"/>
                  <a:gd name="T28" fmla="*/ 48 w 68"/>
                  <a:gd name="T29" fmla="*/ 26 h 35"/>
                  <a:gd name="T30" fmla="*/ 54 w 68"/>
                  <a:gd name="T31" fmla="*/ 20 h 35"/>
                  <a:gd name="T32" fmla="*/ 61 w 68"/>
                  <a:gd name="T33" fmla="*/ 12 h 35"/>
                  <a:gd name="T34" fmla="*/ 63 w 68"/>
                  <a:gd name="T35" fmla="*/ 0 h 35"/>
                  <a:gd name="T36" fmla="*/ 68 w 68"/>
                  <a:gd name="T37" fmla="*/ 2 h 3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8"/>
                  <a:gd name="T58" fmla="*/ 0 h 35"/>
                  <a:gd name="T59" fmla="*/ 68 w 68"/>
                  <a:gd name="T60" fmla="*/ 35 h 3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8" h="35">
                    <a:moveTo>
                      <a:pt x="68" y="2"/>
                    </a:moveTo>
                    <a:lnTo>
                      <a:pt x="67" y="14"/>
                    </a:lnTo>
                    <a:lnTo>
                      <a:pt x="59" y="25"/>
                    </a:lnTo>
                    <a:lnTo>
                      <a:pt x="50" y="33"/>
                    </a:lnTo>
                    <a:lnTo>
                      <a:pt x="39" y="35"/>
                    </a:lnTo>
                    <a:lnTo>
                      <a:pt x="28" y="35"/>
                    </a:lnTo>
                    <a:lnTo>
                      <a:pt x="19" y="33"/>
                    </a:lnTo>
                    <a:lnTo>
                      <a:pt x="6" y="25"/>
                    </a:lnTo>
                    <a:lnTo>
                      <a:pt x="0" y="18"/>
                    </a:lnTo>
                    <a:lnTo>
                      <a:pt x="5" y="14"/>
                    </a:lnTo>
                    <a:lnTo>
                      <a:pt x="11" y="20"/>
                    </a:lnTo>
                    <a:lnTo>
                      <a:pt x="20" y="26"/>
                    </a:lnTo>
                    <a:lnTo>
                      <a:pt x="28" y="29"/>
                    </a:lnTo>
                    <a:lnTo>
                      <a:pt x="37" y="29"/>
                    </a:lnTo>
                    <a:lnTo>
                      <a:pt x="48" y="26"/>
                    </a:lnTo>
                    <a:lnTo>
                      <a:pt x="54" y="20"/>
                    </a:lnTo>
                    <a:lnTo>
                      <a:pt x="61" y="12"/>
                    </a:lnTo>
                    <a:lnTo>
                      <a:pt x="63" y="0"/>
                    </a:lnTo>
                    <a:lnTo>
                      <a:pt x="68" y="2"/>
                    </a:lnTo>
                    <a:close/>
                  </a:path>
                </a:pathLst>
              </a:custGeom>
              <a:solidFill>
                <a:srgbClr val="F8BDD6"/>
              </a:solidFill>
              <a:ln w="9525">
                <a:noFill/>
                <a:round/>
                <a:headEnd/>
                <a:tailEnd/>
              </a:ln>
            </p:spPr>
            <p:txBody>
              <a:bodyPr/>
              <a:lstStyle/>
              <a:p>
                <a:endParaRPr lang="ru-RU"/>
              </a:p>
            </p:txBody>
          </p:sp>
          <p:sp>
            <p:nvSpPr>
              <p:cNvPr id="163134" name="Freeform 963"/>
              <p:cNvSpPr>
                <a:spLocks/>
              </p:cNvSpPr>
              <p:nvPr/>
            </p:nvSpPr>
            <p:spPr bwMode="auto">
              <a:xfrm>
                <a:off x="2961" y="3382"/>
                <a:ext cx="7" cy="2"/>
              </a:xfrm>
              <a:custGeom>
                <a:avLst/>
                <a:gdLst>
                  <a:gd name="T0" fmla="*/ 7 w 7"/>
                  <a:gd name="T1" fmla="*/ 2 h 2"/>
                  <a:gd name="T2" fmla="*/ 0 w 7"/>
                  <a:gd name="T3" fmla="*/ 0 h 2"/>
                  <a:gd name="T4" fmla="*/ 0 w 7"/>
                  <a:gd name="T5" fmla="*/ 2 h 2"/>
                  <a:gd name="T6" fmla="*/ 7 w 7"/>
                  <a:gd name="T7" fmla="*/ 2 h 2"/>
                  <a:gd name="T8" fmla="*/ 0 60000 65536"/>
                  <a:gd name="T9" fmla="*/ 0 60000 65536"/>
                  <a:gd name="T10" fmla="*/ 0 60000 65536"/>
                  <a:gd name="T11" fmla="*/ 0 60000 65536"/>
                  <a:gd name="T12" fmla="*/ 0 w 7"/>
                  <a:gd name="T13" fmla="*/ 0 h 2"/>
                  <a:gd name="T14" fmla="*/ 7 w 7"/>
                  <a:gd name="T15" fmla="*/ 2 h 2"/>
                </a:gdLst>
                <a:ahLst/>
                <a:cxnLst>
                  <a:cxn ang="T8">
                    <a:pos x="T0" y="T1"/>
                  </a:cxn>
                  <a:cxn ang="T9">
                    <a:pos x="T2" y="T3"/>
                  </a:cxn>
                  <a:cxn ang="T10">
                    <a:pos x="T4" y="T5"/>
                  </a:cxn>
                  <a:cxn ang="T11">
                    <a:pos x="T6" y="T7"/>
                  </a:cxn>
                </a:cxnLst>
                <a:rect l="T12" t="T13" r="T14" b="T15"/>
                <a:pathLst>
                  <a:path w="7" h="2">
                    <a:moveTo>
                      <a:pt x="7" y="2"/>
                    </a:moveTo>
                    <a:lnTo>
                      <a:pt x="0" y="0"/>
                    </a:lnTo>
                    <a:lnTo>
                      <a:pt x="0" y="2"/>
                    </a:lnTo>
                    <a:lnTo>
                      <a:pt x="7" y="2"/>
                    </a:lnTo>
                    <a:close/>
                  </a:path>
                </a:pathLst>
              </a:custGeom>
              <a:solidFill>
                <a:srgbClr val="F8BDD6"/>
              </a:solidFill>
              <a:ln w="9525">
                <a:noFill/>
                <a:round/>
                <a:headEnd/>
                <a:tailEnd/>
              </a:ln>
            </p:spPr>
            <p:txBody>
              <a:bodyPr/>
              <a:lstStyle/>
              <a:p>
                <a:endParaRPr lang="ru-RU"/>
              </a:p>
            </p:txBody>
          </p:sp>
          <p:sp>
            <p:nvSpPr>
              <p:cNvPr id="163135" name="Freeform 964"/>
              <p:cNvSpPr>
                <a:spLocks/>
              </p:cNvSpPr>
              <p:nvPr/>
            </p:nvSpPr>
            <p:spPr bwMode="auto">
              <a:xfrm>
                <a:off x="2880" y="3399"/>
                <a:ext cx="36" cy="45"/>
              </a:xfrm>
              <a:custGeom>
                <a:avLst/>
                <a:gdLst>
                  <a:gd name="T0" fmla="*/ 26 w 36"/>
                  <a:gd name="T1" fmla="*/ 0 h 45"/>
                  <a:gd name="T2" fmla="*/ 35 w 36"/>
                  <a:gd name="T3" fmla="*/ 12 h 45"/>
                  <a:gd name="T4" fmla="*/ 36 w 36"/>
                  <a:gd name="T5" fmla="*/ 19 h 45"/>
                  <a:gd name="T6" fmla="*/ 36 w 36"/>
                  <a:gd name="T7" fmla="*/ 26 h 45"/>
                  <a:gd name="T8" fmla="*/ 31 w 36"/>
                  <a:gd name="T9" fmla="*/ 35 h 45"/>
                  <a:gd name="T10" fmla="*/ 25 w 36"/>
                  <a:gd name="T11" fmla="*/ 41 h 45"/>
                  <a:gd name="T12" fmla="*/ 14 w 36"/>
                  <a:gd name="T13" fmla="*/ 44 h 45"/>
                  <a:gd name="T14" fmla="*/ 0 w 36"/>
                  <a:gd name="T15" fmla="*/ 45 h 45"/>
                  <a:gd name="T16" fmla="*/ 0 w 36"/>
                  <a:gd name="T17" fmla="*/ 39 h 45"/>
                  <a:gd name="T18" fmla="*/ 13 w 36"/>
                  <a:gd name="T19" fmla="*/ 37 h 45"/>
                  <a:gd name="T20" fmla="*/ 23 w 36"/>
                  <a:gd name="T21" fmla="*/ 35 h 45"/>
                  <a:gd name="T22" fmla="*/ 26 w 36"/>
                  <a:gd name="T23" fmla="*/ 30 h 45"/>
                  <a:gd name="T24" fmla="*/ 30 w 36"/>
                  <a:gd name="T25" fmla="*/ 24 h 45"/>
                  <a:gd name="T26" fmla="*/ 30 w 36"/>
                  <a:gd name="T27" fmla="*/ 19 h 45"/>
                  <a:gd name="T28" fmla="*/ 28 w 36"/>
                  <a:gd name="T29" fmla="*/ 14 h 45"/>
                  <a:gd name="T30" fmla="*/ 20 w 36"/>
                  <a:gd name="T31" fmla="*/ 1 h 45"/>
                  <a:gd name="T32" fmla="*/ 26 w 36"/>
                  <a:gd name="T33" fmla="*/ 0 h 4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6"/>
                  <a:gd name="T52" fmla="*/ 0 h 45"/>
                  <a:gd name="T53" fmla="*/ 36 w 36"/>
                  <a:gd name="T54" fmla="*/ 45 h 4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6" h="45">
                    <a:moveTo>
                      <a:pt x="26" y="0"/>
                    </a:moveTo>
                    <a:lnTo>
                      <a:pt x="35" y="12"/>
                    </a:lnTo>
                    <a:lnTo>
                      <a:pt x="36" y="19"/>
                    </a:lnTo>
                    <a:lnTo>
                      <a:pt x="36" y="26"/>
                    </a:lnTo>
                    <a:lnTo>
                      <a:pt x="31" y="35"/>
                    </a:lnTo>
                    <a:lnTo>
                      <a:pt x="25" y="41"/>
                    </a:lnTo>
                    <a:lnTo>
                      <a:pt x="14" y="44"/>
                    </a:lnTo>
                    <a:lnTo>
                      <a:pt x="0" y="45"/>
                    </a:lnTo>
                    <a:lnTo>
                      <a:pt x="0" y="39"/>
                    </a:lnTo>
                    <a:lnTo>
                      <a:pt x="13" y="37"/>
                    </a:lnTo>
                    <a:lnTo>
                      <a:pt x="23" y="35"/>
                    </a:lnTo>
                    <a:lnTo>
                      <a:pt x="26" y="30"/>
                    </a:lnTo>
                    <a:lnTo>
                      <a:pt x="30" y="24"/>
                    </a:lnTo>
                    <a:lnTo>
                      <a:pt x="30" y="19"/>
                    </a:lnTo>
                    <a:lnTo>
                      <a:pt x="28" y="14"/>
                    </a:lnTo>
                    <a:lnTo>
                      <a:pt x="20" y="1"/>
                    </a:lnTo>
                    <a:lnTo>
                      <a:pt x="26" y="0"/>
                    </a:lnTo>
                    <a:close/>
                  </a:path>
                </a:pathLst>
              </a:custGeom>
              <a:solidFill>
                <a:srgbClr val="F8BDD6"/>
              </a:solidFill>
              <a:ln w="9525">
                <a:noFill/>
                <a:round/>
                <a:headEnd/>
                <a:tailEnd/>
              </a:ln>
            </p:spPr>
            <p:txBody>
              <a:bodyPr/>
              <a:lstStyle/>
              <a:p>
                <a:endParaRPr lang="ru-RU"/>
              </a:p>
            </p:txBody>
          </p:sp>
          <p:sp>
            <p:nvSpPr>
              <p:cNvPr id="163136" name="Freeform 965"/>
              <p:cNvSpPr>
                <a:spLocks/>
              </p:cNvSpPr>
              <p:nvPr/>
            </p:nvSpPr>
            <p:spPr bwMode="auto">
              <a:xfrm>
                <a:off x="2899" y="3395"/>
                <a:ext cx="5" cy="5"/>
              </a:xfrm>
              <a:custGeom>
                <a:avLst/>
                <a:gdLst>
                  <a:gd name="T0" fmla="*/ 4 w 5"/>
                  <a:gd name="T1" fmla="*/ 0 h 5"/>
                  <a:gd name="T2" fmla="*/ 0 w 5"/>
                  <a:gd name="T3" fmla="*/ 5 h 5"/>
                  <a:gd name="T4" fmla="*/ 5 w 5"/>
                  <a:gd name="T5" fmla="*/ 3 h 5"/>
                  <a:gd name="T6" fmla="*/ 0 w 5"/>
                  <a:gd name="T7" fmla="*/ 5 h 5"/>
                  <a:gd name="T8" fmla="*/ 4 w 5"/>
                  <a:gd name="T9" fmla="*/ 0 h 5"/>
                  <a:gd name="T10" fmla="*/ 0 60000 65536"/>
                  <a:gd name="T11" fmla="*/ 0 60000 65536"/>
                  <a:gd name="T12" fmla="*/ 0 60000 65536"/>
                  <a:gd name="T13" fmla="*/ 0 60000 65536"/>
                  <a:gd name="T14" fmla="*/ 0 60000 65536"/>
                  <a:gd name="T15" fmla="*/ 0 w 5"/>
                  <a:gd name="T16" fmla="*/ 0 h 5"/>
                  <a:gd name="T17" fmla="*/ 5 w 5"/>
                  <a:gd name="T18" fmla="*/ 5 h 5"/>
                </a:gdLst>
                <a:ahLst/>
                <a:cxnLst>
                  <a:cxn ang="T10">
                    <a:pos x="T0" y="T1"/>
                  </a:cxn>
                  <a:cxn ang="T11">
                    <a:pos x="T2" y="T3"/>
                  </a:cxn>
                  <a:cxn ang="T12">
                    <a:pos x="T4" y="T5"/>
                  </a:cxn>
                  <a:cxn ang="T13">
                    <a:pos x="T6" y="T7"/>
                  </a:cxn>
                  <a:cxn ang="T14">
                    <a:pos x="T8" y="T9"/>
                  </a:cxn>
                </a:cxnLst>
                <a:rect l="T15" t="T16" r="T17" b="T18"/>
                <a:pathLst>
                  <a:path w="5" h="5">
                    <a:moveTo>
                      <a:pt x="4" y="0"/>
                    </a:moveTo>
                    <a:lnTo>
                      <a:pt x="0" y="5"/>
                    </a:lnTo>
                    <a:lnTo>
                      <a:pt x="5" y="3"/>
                    </a:lnTo>
                    <a:lnTo>
                      <a:pt x="0" y="5"/>
                    </a:lnTo>
                    <a:lnTo>
                      <a:pt x="4" y="0"/>
                    </a:lnTo>
                    <a:close/>
                  </a:path>
                </a:pathLst>
              </a:custGeom>
              <a:solidFill>
                <a:srgbClr val="F8BDD6"/>
              </a:solidFill>
              <a:ln w="9525">
                <a:noFill/>
                <a:round/>
                <a:headEnd/>
                <a:tailEnd/>
              </a:ln>
            </p:spPr>
            <p:txBody>
              <a:bodyPr/>
              <a:lstStyle/>
              <a:p>
                <a:endParaRPr lang="ru-RU"/>
              </a:p>
            </p:txBody>
          </p:sp>
          <p:sp>
            <p:nvSpPr>
              <p:cNvPr id="163137" name="Freeform 966"/>
              <p:cNvSpPr>
                <a:spLocks/>
              </p:cNvSpPr>
              <p:nvPr/>
            </p:nvSpPr>
            <p:spPr bwMode="auto">
              <a:xfrm>
                <a:off x="2847" y="3400"/>
                <a:ext cx="33" cy="44"/>
              </a:xfrm>
              <a:custGeom>
                <a:avLst/>
                <a:gdLst>
                  <a:gd name="T0" fmla="*/ 33 w 33"/>
                  <a:gd name="T1" fmla="*/ 44 h 44"/>
                  <a:gd name="T2" fmla="*/ 13 w 33"/>
                  <a:gd name="T3" fmla="*/ 41 h 44"/>
                  <a:gd name="T4" fmla="*/ 5 w 33"/>
                  <a:gd name="T5" fmla="*/ 35 h 44"/>
                  <a:gd name="T6" fmla="*/ 2 w 33"/>
                  <a:gd name="T7" fmla="*/ 29 h 44"/>
                  <a:gd name="T8" fmla="*/ 0 w 33"/>
                  <a:gd name="T9" fmla="*/ 14 h 44"/>
                  <a:gd name="T10" fmla="*/ 5 w 33"/>
                  <a:gd name="T11" fmla="*/ 0 h 44"/>
                  <a:gd name="T12" fmla="*/ 9 w 33"/>
                  <a:gd name="T13" fmla="*/ 4 h 44"/>
                  <a:gd name="T14" fmla="*/ 5 w 33"/>
                  <a:gd name="T15" fmla="*/ 14 h 44"/>
                  <a:gd name="T16" fmla="*/ 7 w 33"/>
                  <a:gd name="T17" fmla="*/ 26 h 44"/>
                  <a:gd name="T18" fmla="*/ 9 w 33"/>
                  <a:gd name="T19" fmla="*/ 31 h 44"/>
                  <a:gd name="T20" fmla="*/ 14 w 33"/>
                  <a:gd name="T21" fmla="*/ 35 h 44"/>
                  <a:gd name="T22" fmla="*/ 33 w 33"/>
                  <a:gd name="T23" fmla="*/ 38 h 44"/>
                  <a:gd name="T24" fmla="*/ 33 w 33"/>
                  <a:gd name="T25" fmla="*/ 44 h 4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3"/>
                  <a:gd name="T40" fmla="*/ 0 h 44"/>
                  <a:gd name="T41" fmla="*/ 33 w 33"/>
                  <a:gd name="T42" fmla="*/ 44 h 4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3" h="44">
                    <a:moveTo>
                      <a:pt x="33" y="44"/>
                    </a:moveTo>
                    <a:lnTo>
                      <a:pt x="13" y="41"/>
                    </a:lnTo>
                    <a:lnTo>
                      <a:pt x="5" y="35"/>
                    </a:lnTo>
                    <a:lnTo>
                      <a:pt x="2" y="29"/>
                    </a:lnTo>
                    <a:lnTo>
                      <a:pt x="0" y="14"/>
                    </a:lnTo>
                    <a:lnTo>
                      <a:pt x="5" y="0"/>
                    </a:lnTo>
                    <a:lnTo>
                      <a:pt x="9" y="4"/>
                    </a:lnTo>
                    <a:lnTo>
                      <a:pt x="5" y="14"/>
                    </a:lnTo>
                    <a:lnTo>
                      <a:pt x="7" y="26"/>
                    </a:lnTo>
                    <a:lnTo>
                      <a:pt x="9" y="31"/>
                    </a:lnTo>
                    <a:lnTo>
                      <a:pt x="14" y="35"/>
                    </a:lnTo>
                    <a:lnTo>
                      <a:pt x="33" y="38"/>
                    </a:lnTo>
                    <a:lnTo>
                      <a:pt x="33" y="44"/>
                    </a:lnTo>
                    <a:close/>
                  </a:path>
                </a:pathLst>
              </a:custGeom>
              <a:solidFill>
                <a:srgbClr val="F8BDD6"/>
              </a:solidFill>
              <a:ln w="9525">
                <a:noFill/>
                <a:round/>
                <a:headEnd/>
                <a:tailEnd/>
              </a:ln>
            </p:spPr>
            <p:txBody>
              <a:bodyPr/>
              <a:lstStyle/>
              <a:p>
                <a:endParaRPr lang="ru-RU"/>
              </a:p>
            </p:txBody>
          </p:sp>
          <p:sp>
            <p:nvSpPr>
              <p:cNvPr id="163138" name="Freeform 967"/>
              <p:cNvSpPr>
                <a:spLocks/>
              </p:cNvSpPr>
              <p:nvPr/>
            </p:nvSpPr>
            <p:spPr bwMode="auto">
              <a:xfrm>
                <a:off x="2878" y="3439"/>
                <a:ext cx="1" cy="5"/>
              </a:xfrm>
              <a:custGeom>
                <a:avLst/>
                <a:gdLst>
                  <a:gd name="T0" fmla="*/ 0 w 1"/>
                  <a:gd name="T1" fmla="*/ 5 h 5"/>
                  <a:gd name="T2" fmla="*/ 0 w 1"/>
                  <a:gd name="T3" fmla="*/ 0 h 5"/>
                  <a:gd name="T4" fmla="*/ 0 w 1"/>
                  <a:gd name="T5" fmla="*/ 5 h 5"/>
                  <a:gd name="T6" fmla="*/ 0 60000 65536"/>
                  <a:gd name="T7" fmla="*/ 0 60000 65536"/>
                  <a:gd name="T8" fmla="*/ 0 60000 65536"/>
                  <a:gd name="T9" fmla="*/ 0 w 1"/>
                  <a:gd name="T10" fmla="*/ 0 h 5"/>
                  <a:gd name="T11" fmla="*/ 1 w 1"/>
                  <a:gd name="T12" fmla="*/ 5 h 5"/>
                </a:gdLst>
                <a:ahLst/>
                <a:cxnLst>
                  <a:cxn ang="T6">
                    <a:pos x="T0" y="T1"/>
                  </a:cxn>
                  <a:cxn ang="T7">
                    <a:pos x="T2" y="T3"/>
                  </a:cxn>
                  <a:cxn ang="T8">
                    <a:pos x="T4" y="T5"/>
                  </a:cxn>
                </a:cxnLst>
                <a:rect l="T9" t="T10" r="T11" b="T12"/>
                <a:pathLst>
                  <a:path w="1" h="5">
                    <a:moveTo>
                      <a:pt x="0" y="5"/>
                    </a:moveTo>
                    <a:lnTo>
                      <a:pt x="0" y="0"/>
                    </a:lnTo>
                    <a:lnTo>
                      <a:pt x="0" y="5"/>
                    </a:lnTo>
                    <a:close/>
                  </a:path>
                </a:pathLst>
              </a:custGeom>
              <a:solidFill>
                <a:srgbClr val="F8BDD6"/>
              </a:solidFill>
              <a:ln w="9525">
                <a:noFill/>
                <a:round/>
                <a:headEnd/>
                <a:tailEnd/>
              </a:ln>
            </p:spPr>
            <p:txBody>
              <a:bodyPr/>
              <a:lstStyle/>
              <a:p>
                <a:endParaRPr lang="ru-RU"/>
              </a:p>
            </p:txBody>
          </p:sp>
          <p:sp>
            <p:nvSpPr>
              <p:cNvPr id="163139" name="Freeform 968"/>
              <p:cNvSpPr>
                <a:spLocks/>
              </p:cNvSpPr>
              <p:nvPr/>
            </p:nvSpPr>
            <p:spPr bwMode="auto">
              <a:xfrm>
                <a:off x="2799" y="3382"/>
                <a:ext cx="57" cy="27"/>
              </a:xfrm>
              <a:custGeom>
                <a:avLst/>
                <a:gdLst>
                  <a:gd name="T0" fmla="*/ 57 w 57"/>
                  <a:gd name="T1" fmla="*/ 23 h 27"/>
                  <a:gd name="T2" fmla="*/ 51 w 57"/>
                  <a:gd name="T3" fmla="*/ 25 h 27"/>
                  <a:gd name="T4" fmla="*/ 42 w 57"/>
                  <a:gd name="T5" fmla="*/ 27 h 27"/>
                  <a:gd name="T6" fmla="*/ 24 w 57"/>
                  <a:gd name="T7" fmla="*/ 24 h 27"/>
                  <a:gd name="T8" fmla="*/ 13 w 57"/>
                  <a:gd name="T9" fmla="*/ 20 h 27"/>
                  <a:gd name="T10" fmla="*/ 7 w 57"/>
                  <a:gd name="T11" fmla="*/ 15 h 27"/>
                  <a:gd name="T12" fmla="*/ 2 w 57"/>
                  <a:gd name="T13" fmla="*/ 9 h 27"/>
                  <a:gd name="T14" fmla="*/ 0 w 57"/>
                  <a:gd name="T15" fmla="*/ 3 h 27"/>
                  <a:gd name="T16" fmla="*/ 5 w 57"/>
                  <a:gd name="T17" fmla="*/ 0 h 27"/>
                  <a:gd name="T18" fmla="*/ 7 w 57"/>
                  <a:gd name="T19" fmla="*/ 6 h 27"/>
                  <a:gd name="T20" fmla="*/ 11 w 57"/>
                  <a:gd name="T21" fmla="*/ 10 h 27"/>
                  <a:gd name="T22" fmla="*/ 18 w 57"/>
                  <a:gd name="T23" fmla="*/ 15 h 27"/>
                  <a:gd name="T24" fmla="*/ 26 w 57"/>
                  <a:gd name="T25" fmla="*/ 18 h 27"/>
                  <a:gd name="T26" fmla="*/ 42 w 57"/>
                  <a:gd name="T27" fmla="*/ 21 h 27"/>
                  <a:gd name="T28" fmla="*/ 49 w 57"/>
                  <a:gd name="T29" fmla="*/ 19 h 27"/>
                  <a:gd name="T30" fmla="*/ 56 w 57"/>
                  <a:gd name="T31" fmla="*/ 16 h 27"/>
                  <a:gd name="T32" fmla="*/ 57 w 57"/>
                  <a:gd name="T33" fmla="*/ 23 h 2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7"/>
                  <a:gd name="T52" fmla="*/ 0 h 27"/>
                  <a:gd name="T53" fmla="*/ 57 w 57"/>
                  <a:gd name="T54" fmla="*/ 27 h 2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7" h="27">
                    <a:moveTo>
                      <a:pt x="57" y="23"/>
                    </a:moveTo>
                    <a:lnTo>
                      <a:pt x="51" y="25"/>
                    </a:lnTo>
                    <a:lnTo>
                      <a:pt x="42" y="27"/>
                    </a:lnTo>
                    <a:lnTo>
                      <a:pt x="24" y="24"/>
                    </a:lnTo>
                    <a:lnTo>
                      <a:pt x="13" y="20"/>
                    </a:lnTo>
                    <a:lnTo>
                      <a:pt x="7" y="15"/>
                    </a:lnTo>
                    <a:lnTo>
                      <a:pt x="2" y="9"/>
                    </a:lnTo>
                    <a:lnTo>
                      <a:pt x="0" y="3"/>
                    </a:lnTo>
                    <a:lnTo>
                      <a:pt x="5" y="0"/>
                    </a:lnTo>
                    <a:lnTo>
                      <a:pt x="7" y="6"/>
                    </a:lnTo>
                    <a:lnTo>
                      <a:pt x="11" y="10"/>
                    </a:lnTo>
                    <a:lnTo>
                      <a:pt x="18" y="15"/>
                    </a:lnTo>
                    <a:lnTo>
                      <a:pt x="26" y="18"/>
                    </a:lnTo>
                    <a:lnTo>
                      <a:pt x="42" y="21"/>
                    </a:lnTo>
                    <a:lnTo>
                      <a:pt x="49" y="19"/>
                    </a:lnTo>
                    <a:lnTo>
                      <a:pt x="56" y="16"/>
                    </a:lnTo>
                    <a:lnTo>
                      <a:pt x="57" y="23"/>
                    </a:lnTo>
                    <a:close/>
                  </a:path>
                </a:pathLst>
              </a:custGeom>
              <a:solidFill>
                <a:srgbClr val="F8BDD6"/>
              </a:solidFill>
              <a:ln w="9525">
                <a:noFill/>
                <a:round/>
                <a:headEnd/>
                <a:tailEnd/>
              </a:ln>
            </p:spPr>
            <p:txBody>
              <a:bodyPr/>
              <a:lstStyle/>
              <a:p>
                <a:endParaRPr lang="ru-RU"/>
              </a:p>
            </p:txBody>
          </p:sp>
          <p:sp>
            <p:nvSpPr>
              <p:cNvPr id="163140" name="Freeform 969"/>
              <p:cNvSpPr>
                <a:spLocks/>
              </p:cNvSpPr>
              <p:nvPr/>
            </p:nvSpPr>
            <p:spPr bwMode="auto">
              <a:xfrm>
                <a:off x="2850" y="3395"/>
                <a:ext cx="8" cy="9"/>
              </a:xfrm>
              <a:custGeom>
                <a:avLst/>
                <a:gdLst>
                  <a:gd name="T0" fmla="*/ 4 w 8"/>
                  <a:gd name="T1" fmla="*/ 7 h 9"/>
                  <a:gd name="T2" fmla="*/ 8 w 8"/>
                  <a:gd name="T3" fmla="*/ 0 h 9"/>
                  <a:gd name="T4" fmla="*/ 2 w 8"/>
                  <a:gd name="T5" fmla="*/ 3 h 9"/>
                  <a:gd name="T6" fmla="*/ 3 w 8"/>
                  <a:gd name="T7" fmla="*/ 9 h 9"/>
                  <a:gd name="T8" fmla="*/ 0 w 8"/>
                  <a:gd name="T9" fmla="*/ 4 h 9"/>
                  <a:gd name="T10" fmla="*/ 4 w 8"/>
                  <a:gd name="T11" fmla="*/ 7 h 9"/>
                  <a:gd name="T12" fmla="*/ 0 60000 65536"/>
                  <a:gd name="T13" fmla="*/ 0 60000 65536"/>
                  <a:gd name="T14" fmla="*/ 0 60000 65536"/>
                  <a:gd name="T15" fmla="*/ 0 60000 65536"/>
                  <a:gd name="T16" fmla="*/ 0 60000 65536"/>
                  <a:gd name="T17" fmla="*/ 0 60000 65536"/>
                  <a:gd name="T18" fmla="*/ 0 w 8"/>
                  <a:gd name="T19" fmla="*/ 0 h 9"/>
                  <a:gd name="T20" fmla="*/ 8 w 8"/>
                  <a:gd name="T21" fmla="*/ 9 h 9"/>
                </a:gdLst>
                <a:ahLst/>
                <a:cxnLst>
                  <a:cxn ang="T12">
                    <a:pos x="T0" y="T1"/>
                  </a:cxn>
                  <a:cxn ang="T13">
                    <a:pos x="T2" y="T3"/>
                  </a:cxn>
                  <a:cxn ang="T14">
                    <a:pos x="T4" y="T5"/>
                  </a:cxn>
                  <a:cxn ang="T15">
                    <a:pos x="T6" y="T7"/>
                  </a:cxn>
                  <a:cxn ang="T16">
                    <a:pos x="T8" y="T9"/>
                  </a:cxn>
                  <a:cxn ang="T17">
                    <a:pos x="T10" y="T11"/>
                  </a:cxn>
                </a:cxnLst>
                <a:rect l="T18" t="T19" r="T20" b="T21"/>
                <a:pathLst>
                  <a:path w="8" h="9">
                    <a:moveTo>
                      <a:pt x="4" y="7"/>
                    </a:moveTo>
                    <a:lnTo>
                      <a:pt x="8" y="0"/>
                    </a:lnTo>
                    <a:lnTo>
                      <a:pt x="2" y="3"/>
                    </a:lnTo>
                    <a:lnTo>
                      <a:pt x="3" y="9"/>
                    </a:lnTo>
                    <a:lnTo>
                      <a:pt x="0" y="4"/>
                    </a:lnTo>
                    <a:lnTo>
                      <a:pt x="4" y="7"/>
                    </a:lnTo>
                    <a:close/>
                  </a:path>
                </a:pathLst>
              </a:custGeom>
              <a:solidFill>
                <a:srgbClr val="F8BDD6"/>
              </a:solidFill>
              <a:ln w="9525">
                <a:noFill/>
                <a:round/>
                <a:headEnd/>
                <a:tailEnd/>
              </a:ln>
            </p:spPr>
            <p:txBody>
              <a:bodyPr/>
              <a:lstStyle/>
              <a:p>
                <a:endParaRPr lang="ru-RU"/>
              </a:p>
            </p:txBody>
          </p:sp>
          <p:sp>
            <p:nvSpPr>
              <p:cNvPr id="163141" name="Freeform 970"/>
              <p:cNvSpPr>
                <a:spLocks/>
              </p:cNvSpPr>
              <p:nvPr/>
            </p:nvSpPr>
            <p:spPr bwMode="auto">
              <a:xfrm>
                <a:off x="2799" y="3346"/>
                <a:ext cx="72" cy="36"/>
              </a:xfrm>
              <a:custGeom>
                <a:avLst/>
                <a:gdLst>
                  <a:gd name="T0" fmla="*/ 0 w 72"/>
                  <a:gd name="T1" fmla="*/ 36 h 36"/>
                  <a:gd name="T2" fmla="*/ 2 w 72"/>
                  <a:gd name="T3" fmla="*/ 18 h 36"/>
                  <a:gd name="T4" fmla="*/ 10 w 72"/>
                  <a:gd name="T5" fmla="*/ 7 h 36"/>
                  <a:gd name="T6" fmla="*/ 21 w 72"/>
                  <a:gd name="T7" fmla="*/ 2 h 36"/>
                  <a:gd name="T8" fmla="*/ 33 w 72"/>
                  <a:gd name="T9" fmla="*/ 0 h 36"/>
                  <a:gd name="T10" fmla="*/ 46 w 72"/>
                  <a:gd name="T11" fmla="*/ 2 h 36"/>
                  <a:gd name="T12" fmla="*/ 56 w 72"/>
                  <a:gd name="T13" fmla="*/ 7 h 36"/>
                  <a:gd name="T14" fmla="*/ 72 w 72"/>
                  <a:gd name="T15" fmla="*/ 20 h 36"/>
                  <a:gd name="T16" fmla="*/ 67 w 72"/>
                  <a:gd name="T17" fmla="*/ 25 h 36"/>
                  <a:gd name="T18" fmla="*/ 52 w 72"/>
                  <a:gd name="T19" fmla="*/ 12 h 36"/>
                  <a:gd name="T20" fmla="*/ 42 w 72"/>
                  <a:gd name="T21" fmla="*/ 7 h 36"/>
                  <a:gd name="T22" fmla="*/ 33 w 72"/>
                  <a:gd name="T23" fmla="*/ 6 h 36"/>
                  <a:gd name="T24" fmla="*/ 24 w 72"/>
                  <a:gd name="T25" fmla="*/ 7 h 36"/>
                  <a:gd name="T26" fmla="*/ 15 w 72"/>
                  <a:gd name="T27" fmla="*/ 12 h 36"/>
                  <a:gd name="T28" fmla="*/ 7 w 72"/>
                  <a:gd name="T29" fmla="*/ 21 h 36"/>
                  <a:gd name="T30" fmla="*/ 5 w 72"/>
                  <a:gd name="T31" fmla="*/ 36 h 36"/>
                  <a:gd name="T32" fmla="*/ 0 w 72"/>
                  <a:gd name="T33" fmla="*/ 36 h 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2"/>
                  <a:gd name="T52" fmla="*/ 0 h 36"/>
                  <a:gd name="T53" fmla="*/ 72 w 72"/>
                  <a:gd name="T54" fmla="*/ 36 h 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2" h="36">
                    <a:moveTo>
                      <a:pt x="0" y="36"/>
                    </a:moveTo>
                    <a:lnTo>
                      <a:pt x="2" y="18"/>
                    </a:lnTo>
                    <a:lnTo>
                      <a:pt x="10" y="7"/>
                    </a:lnTo>
                    <a:lnTo>
                      <a:pt x="21" y="2"/>
                    </a:lnTo>
                    <a:lnTo>
                      <a:pt x="33" y="0"/>
                    </a:lnTo>
                    <a:lnTo>
                      <a:pt x="46" y="2"/>
                    </a:lnTo>
                    <a:lnTo>
                      <a:pt x="56" y="7"/>
                    </a:lnTo>
                    <a:lnTo>
                      <a:pt x="72" y="20"/>
                    </a:lnTo>
                    <a:lnTo>
                      <a:pt x="67" y="25"/>
                    </a:lnTo>
                    <a:lnTo>
                      <a:pt x="52" y="12"/>
                    </a:lnTo>
                    <a:lnTo>
                      <a:pt x="42" y="7"/>
                    </a:lnTo>
                    <a:lnTo>
                      <a:pt x="33" y="6"/>
                    </a:lnTo>
                    <a:lnTo>
                      <a:pt x="24" y="7"/>
                    </a:lnTo>
                    <a:lnTo>
                      <a:pt x="15" y="12"/>
                    </a:lnTo>
                    <a:lnTo>
                      <a:pt x="7" y="21"/>
                    </a:lnTo>
                    <a:lnTo>
                      <a:pt x="5" y="36"/>
                    </a:lnTo>
                    <a:lnTo>
                      <a:pt x="0" y="36"/>
                    </a:lnTo>
                    <a:close/>
                  </a:path>
                </a:pathLst>
              </a:custGeom>
              <a:solidFill>
                <a:srgbClr val="F8BDD6"/>
              </a:solidFill>
              <a:ln w="9525">
                <a:noFill/>
                <a:round/>
                <a:headEnd/>
                <a:tailEnd/>
              </a:ln>
            </p:spPr>
            <p:txBody>
              <a:bodyPr/>
              <a:lstStyle/>
              <a:p>
                <a:endParaRPr lang="ru-RU"/>
              </a:p>
            </p:txBody>
          </p:sp>
          <p:sp>
            <p:nvSpPr>
              <p:cNvPr id="163142" name="Freeform 971"/>
              <p:cNvSpPr>
                <a:spLocks/>
              </p:cNvSpPr>
              <p:nvPr/>
            </p:nvSpPr>
            <p:spPr bwMode="auto">
              <a:xfrm>
                <a:off x="2799" y="3382"/>
                <a:ext cx="3" cy="2"/>
              </a:xfrm>
              <a:custGeom>
                <a:avLst/>
                <a:gdLst>
                  <a:gd name="T0" fmla="*/ 0 w 3"/>
                  <a:gd name="T1" fmla="*/ 2 h 2"/>
                  <a:gd name="T2" fmla="*/ 0 w 3"/>
                  <a:gd name="T3" fmla="*/ 1 h 2"/>
                  <a:gd name="T4" fmla="*/ 3 w 3"/>
                  <a:gd name="T5" fmla="*/ 1 h 2"/>
                  <a:gd name="T6" fmla="*/ 3 w 3"/>
                  <a:gd name="T7" fmla="*/ 0 h 2"/>
                  <a:gd name="T8" fmla="*/ 0 w 3"/>
                  <a:gd name="T9" fmla="*/ 2 h 2"/>
                  <a:gd name="T10" fmla="*/ 0 60000 65536"/>
                  <a:gd name="T11" fmla="*/ 0 60000 65536"/>
                  <a:gd name="T12" fmla="*/ 0 60000 65536"/>
                  <a:gd name="T13" fmla="*/ 0 60000 65536"/>
                  <a:gd name="T14" fmla="*/ 0 60000 65536"/>
                  <a:gd name="T15" fmla="*/ 0 w 3"/>
                  <a:gd name="T16" fmla="*/ 0 h 2"/>
                  <a:gd name="T17" fmla="*/ 3 w 3"/>
                  <a:gd name="T18" fmla="*/ 2 h 2"/>
                </a:gdLst>
                <a:ahLst/>
                <a:cxnLst>
                  <a:cxn ang="T10">
                    <a:pos x="T0" y="T1"/>
                  </a:cxn>
                  <a:cxn ang="T11">
                    <a:pos x="T2" y="T3"/>
                  </a:cxn>
                  <a:cxn ang="T12">
                    <a:pos x="T4" y="T5"/>
                  </a:cxn>
                  <a:cxn ang="T13">
                    <a:pos x="T6" y="T7"/>
                  </a:cxn>
                  <a:cxn ang="T14">
                    <a:pos x="T8" y="T9"/>
                  </a:cxn>
                </a:cxnLst>
                <a:rect l="T15" t="T16" r="T17" b="T18"/>
                <a:pathLst>
                  <a:path w="3" h="2">
                    <a:moveTo>
                      <a:pt x="0" y="2"/>
                    </a:moveTo>
                    <a:lnTo>
                      <a:pt x="0" y="1"/>
                    </a:lnTo>
                    <a:lnTo>
                      <a:pt x="3" y="1"/>
                    </a:lnTo>
                    <a:lnTo>
                      <a:pt x="3" y="0"/>
                    </a:lnTo>
                    <a:lnTo>
                      <a:pt x="0" y="2"/>
                    </a:lnTo>
                    <a:close/>
                  </a:path>
                </a:pathLst>
              </a:custGeom>
              <a:solidFill>
                <a:srgbClr val="F8BDD6"/>
              </a:solidFill>
              <a:ln w="9525">
                <a:noFill/>
                <a:round/>
                <a:headEnd/>
                <a:tailEnd/>
              </a:ln>
            </p:spPr>
            <p:txBody>
              <a:bodyPr/>
              <a:lstStyle/>
              <a:p>
                <a:endParaRPr lang="ru-RU"/>
              </a:p>
            </p:txBody>
          </p:sp>
          <p:sp>
            <p:nvSpPr>
              <p:cNvPr id="163143" name="Freeform 972"/>
              <p:cNvSpPr>
                <a:spLocks/>
              </p:cNvSpPr>
              <p:nvPr/>
            </p:nvSpPr>
            <p:spPr bwMode="auto">
              <a:xfrm>
                <a:off x="2865" y="3365"/>
                <a:ext cx="6" cy="5"/>
              </a:xfrm>
              <a:custGeom>
                <a:avLst/>
                <a:gdLst>
                  <a:gd name="T0" fmla="*/ 0 w 6"/>
                  <a:gd name="T1" fmla="*/ 5 h 5"/>
                  <a:gd name="T2" fmla="*/ 6 w 6"/>
                  <a:gd name="T3" fmla="*/ 0 h 5"/>
                  <a:gd name="T4" fmla="*/ 0 w 6"/>
                  <a:gd name="T5" fmla="*/ 5 h 5"/>
                  <a:gd name="T6" fmla="*/ 6 w 6"/>
                  <a:gd name="T7" fmla="*/ 0 h 5"/>
                  <a:gd name="T8" fmla="*/ 0 w 6"/>
                  <a:gd name="T9" fmla="*/ 5 h 5"/>
                  <a:gd name="T10" fmla="*/ 0 60000 65536"/>
                  <a:gd name="T11" fmla="*/ 0 60000 65536"/>
                  <a:gd name="T12" fmla="*/ 0 60000 65536"/>
                  <a:gd name="T13" fmla="*/ 0 60000 65536"/>
                  <a:gd name="T14" fmla="*/ 0 60000 65536"/>
                  <a:gd name="T15" fmla="*/ 0 w 6"/>
                  <a:gd name="T16" fmla="*/ 0 h 5"/>
                  <a:gd name="T17" fmla="*/ 6 w 6"/>
                  <a:gd name="T18" fmla="*/ 5 h 5"/>
                </a:gdLst>
                <a:ahLst/>
                <a:cxnLst>
                  <a:cxn ang="T10">
                    <a:pos x="T0" y="T1"/>
                  </a:cxn>
                  <a:cxn ang="T11">
                    <a:pos x="T2" y="T3"/>
                  </a:cxn>
                  <a:cxn ang="T12">
                    <a:pos x="T4" y="T5"/>
                  </a:cxn>
                  <a:cxn ang="T13">
                    <a:pos x="T6" y="T7"/>
                  </a:cxn>
                  <a:cxn ang="T14">
                    <a:pos x="T8" y="T9"/>
                  </a:cxn>
                </a:cxnLst>
                <a:rect l="T15" t="T16" r="T17" b="T18"/>
                <a:pathLst>
                  <a:path w="6" h="5">
                    <a:moveTo>
                      <a:pt x="0" y="5"/>
                    </a:moveTo>
                    <a:lnTo>
                      <a:pt x="6" y="0"/>
                    </a:lnTo>
                    <a:lnTo>
                      <a:pt x="0" y="5"/>
                    </a:lnTo>
                    <a:lnTo>
                      <a:pt x="6" y="0"/>
                    </a:lnTo>
                    <a:lnTo>
                      <a:pt x="0" y="5"/>
                    </a:lnTo>
                    <a:close/>
                  </a:path>
                </a:pathLst>
              </a:custGeom>
              <a:solidFill>
                <a:srgbClr val="F8BDD6"/>
              </a:solidFill>
              <a:ln w="9525">
                <a:noFill/>
                <a:round/>
                <a:headEnd/>
                <a:tailEnd/>
              </a:ln>
            </p:spPr>
            <p:txBody>
              <a:bodyPr/>
              <a:lstStyle/>
              <a:p>
                <a:endParaRPr lang="ru-RU"/>
              </a:p>
            </p:txBody>
          </p:sp>
          <p:sp>
            <p:nvSpPr>
              <p:cNvPr id="163144" name="Freeform 973"/>
              <p:cNvSpPr>
                <a:spLocks/>
              </p:cNvSpPr>
              <p:nvPr/>
            </p:nvSpPr>
            <p:spPr bwMode="auto">
              <a:xfrm>
                <a:off x="3644" y="2455"/>
                <a:ext cx="298" cy="166"/>
              </a:xfrm>
              <a:custGeom>
                <a:avLst/>
                <a:gdLst>
                  <a:gd name="T0" fmla="*/ 3 w 298"/>
                  <a:gd name="T1" fmla="*/ 0 h 166"/>
                  <a:gd name="T2" fmla="*/ 298 w 298"/>
                  <a:gd name="T3" fmla="*/ 92 h 166"/>
                  <a:gd name="T4" fmla="*/ 257 w 298"/>
                  <a:gd name="T5" fmla="*/ 166 h 166"/>
                  <a:gd name="T6" fmla="*/ 0 w 298"/>
                  <a:gd name="T7" fmla="*/ 38 h 166"/>
                  <a:gd name="T8" fmla="*/ 79 w 298"/>
                  <a:gd name="T9" fmla="*/ 22 h 166"/>
                  <a:gd name="T10" fmla="*/ 3 w 298"/>
                  <a:gd name="T11" fmla="*/ 0 h 166"/>
                  <a:gd name="T12" fmla="*/ 0 60000 65536"/>
                  <a:gd name="T13" fmla="*/ 0 60000 65536"/>
                  <a:gd name="T14" fmla="*/ 0 60000 65536"/>
                  <a:gd name="T15" fmla="*/ 0 60000 65536"/>
                  <a:gd name="T16" fmla="*/ 0 60000 65536"/>
                  <a:gd name="T17" fmla="*/ 0 60000 65536"/>
                  <a:gd name="T18" fmla="*/ 0 w 298"/>
                  <a:gd name="T19" fmla="*/ 0 h 166"/>
                  <a:gd name="T20" fmla="*/ 298 w 298"/>
                  <a:gd name="T21" fmla="*/ 166 h 166"/>
                </a:gdLst>
                <a:ahLst/>
                <a:cxnLst>
                  <a:cxn ang="T12">
                    <a:pos x="T0" y="T1"/>
                  </a:cxn>
                  <a:cxn ang="T13">
                    <a:pos x="T2" y="T3"/>
                  </a:cxn>
                  <a:cxn ang="T14">
                    <a:pos x="T4" y="T5"/>
                  </a:cxn>
                  <a:cxn ang="T15">
                    <a:pos x="T6" y="T7"/>
                  </a:cxn>
                  <a:cxn ang="T16">
                    <a:pos x="T8" y="T9"/>
                  </a:cxn>
                  <a:cxn ang="T17">
                    <a:pos x="T10" y="T11"/>
                  </a:cxn>
                </a:cxnLst>
                <a:rect l="T18" t="T19" r="T20" b="T21"/>
                <a:pathLst>
                  <a:path w="298" h="166">
                    <a:moveTo>
                      <a:pt x="3" y="0"/>
                    </a:moveTo>
                    <a:lnTo>
                      <a:pt x="298" y="92"/>
                    </a:lnTo>
                    <a:lnTo>
                      <a:pt x="257" y="166"/>
                    </a:lnTo>
                    <a:lnTo>
                      <a:pt x="0" y="38"/>
                    </a:lnTo>
                    <a:lnTo>
                      <a:pt x="79" y="22"/>
                    </a:lnTo>
                    <a:lnTo>
                      <a:pt x="3" y="0"/>
                    </a:lnTo>
                    <a:close/>
                  </a:path>
                </a:pathLst>
              </a:custGeom>
              <a:solidFill>
                <a:srgbClr val="844CD6"/>
              </a:solidFill>
              <a:ln w="9525">
                <a:noFill/>
                <a:round/>
                <a:headEnd/>
                <a:tailEnd/>
              </a:ln>
            </p:spPr>
            <p:txBody>
              <a:bodyPr/>
              <a:lstStyle/>
              <a:p>
                <a:endParaRPr lang="ru-RU"/>
              </a:p>
            </p:txBody>
          </p:sp>
          <p:sp>
            <p:nvSpPr>
              <p:cNvPr id="163145" name="Freeform 974"/>
              <p:cNvSpPr>
                <a:spLocks/>
              </p:cNvSpPr>
              <p:nvPr/>
            </p:nvSpPr>
            <p:spPr bwMode="auto">
              <a:xfrm>
                <a:off x="3644" y="2451"/>
                <a:ext cx="300" cy="96"/>
              </a:xfrm>
              <a:custGeom>
                <a:avLst/>
                <a:gdLst>
                  <a:gd name="T0" fmla="*/ 3 w 300"/>
                  <a:gd name="T1" fmla="*/ 0 h 96"/>
                  <a:gd name="T2" fmla="*/ 0 w 300"/>
                  <a:gd name="T3" fmla="*/ 5 h 96"/>
                  <a:gd name="T4" fmla="*/ 297 w 300"/>
                  <a:gd name="T5" fmla="*/ 96 h 96"/>
                  <a:gd name="T6" fmla="*/ 300 w 300"/>
                  <a:gd name="T7" fmla="*/ 92 h 96"/>
                  <a:gd name="T8" fmla="*/ 3 w 300"/>
                  <a:gd name="T9" fmla="*/ 0 h 96"/>
                  <a:gd name="T10" fmla="*/ 0 60000 65536"/>
                  <a:gd name="T11" fmla="*/ 0 60000 65536"/>
                  <a:gd name="T12" fmla="*/ 0 60000 65536"/>
                  <a:gd name="T13" fmla="*/ 0 60000 65536"/>
                  <a:gd name="T14" fmla="*/ 0 60000 65536"/>
                  <a:gd name="T15" fmla="*/ 0 w 300"/>
                  <a:gd name="T16" fmla="*/ 0 h 96"/>
                  <a:gd name="T17" fmla="*/ 300 w 300"/>
                  <a:gd name="T18" fmla="*/ 96 h 96"/>
                </a:gdLst>
                <a:ahLst/>
                <a:cxnLst>
                  <a:cxn ang="T10">
                    <a:pos x="T0" y="T1"/>
                  </a:cxn>
                  <a:cxn ang="T11">
                    <a:pos x="T2" y="T3"/>
                  </a:cxn>
                  <a:cxn ang="T12">
                    <a:pos x="T4" y="T5"/>
                  </a:cxn>
                  <a:cxn ang="T13">
                    <a:pos x="T6" y="T7"/>
                  </a:cxn>
                  <a:cxn ang="T14">
                    <a:pos x="T8" y="T9"/>
                  </a:cxn>
                </a:cxnLst>
                <a:rect l="T15" t="T16" r="T17" b="T18"/>
                <a:pathLst>
                  <a:path w="300" h="96">
                    <a:moveTo>
                      <a:pt x="3" y="0"/>
                    </a:moveTo>
                    <a:lnTo>
                      <a:pt x="0" y="5"/>
                    </a:lnTo>
                    <a:lnTo>
                      <a:pt x="297" y="96"/>
                    </a:lnTo>
                    <a:lnTo>
                      <a:pt x="300" y="92"/>
                    </a:lnTo>
                    <a:lnTo>
                      <a:pt x="3" y="0"/>
                    </a:lnTo>
                    <a:close/>
                  </a:path>
                </a:pathLst>
              </a:custGeom>
              <a:solidFill>
                <a:srgbClr val="C195DB"/>
              </a:solidFill>
              <a:ln w="9525">
                <a:noFill/>
                <a:round/>
                <a:headEnd/>
                <a:tailEnd/>
              </a:ln>
            </p:spPr>
            <p:txBody>
              <a:bodyPr/>
              <a:lstStyle/>
              <a:p>
                <a:endParaRPr lang="ru-RU"/>
              </a:p>
            </p:txBody>
          </p:sp>
          <p:sp>
            <p:nvSpPr>
              <p:cNvPr id="163146" name="Freeform 975"/>
              <p:cNvSpPr>
                <a:spLocks/>
              </p:cNvSpPr>
              <p:nvPr/>
            </p:nvSpPr>
            <p:spPr bwMode="auto">
              <a:xfrm>
                <a:off x="3898" y="2542"/>
                <a:ext cx="46" cy="81"/>
              </a:xfrm>
              <a:custGeom>
                <a:avLst/>
                <a:gdLst>
                  <a:gd name="T0" fmla="*/ 46 w 46"/>
                  <a:gd name="T1" fmla="*/ 4 h 81"/>
                  <a:gd name="T2" fmla="*/ 41 w 46"/>
                  <a:gd name="T3" fmla="*/ 0 h 81"/>
                  <a:gd name="T4" fmla="*/ 0 w 46"/>
                  <a:gd name="T5" fmla="*/ 77 h 81"/>
                  <a:gd name="T6" fmla="*/ 4 w 46"/>
                  <a:gd name="T7" fmla="*/ 81 h 81"/>
                  <a:gd name="T8" fmla="*/ 46 w 46"/>
                  <a:gd name="T9" fmla="*/ 4 h 81"/>
                  <a:gd name="T10" fmla="*/ 0 60000 65536"/>
                  <a:gd name="T11" fmla="*/ 0 60000 65536"/>
                  <a:gd name="T12" fmla="*/ 0 60000 65536"/>
                  <a:gd name="T13" fmla="*/ 0 60000 65536"/>
                  <a:gd name="T14" fmla="*/ 0 60000 65536"/>
                  <a:gd name="T15" fmla="*/ 0 w 46"/>
                  <a:gd name="T16" fmla="*/ 0 h 81"/>
                  <a:gd name="T17" fmla="*/ 46 w 46"/>
                  <a:gd name="T18" fmla="*/ 81 h 81"/>
                </a:gdLst>
                <a:ahLst/>
                <a:cxnLst>
                  <a:cxn ang="T10">
                    <a:pos x="T0" y="T1"/>
                  </a:cxn>
                  <a:cxn ang="T11">
                    <a:pos x="T2" y="T3"/>
                  </a:cxn>
                  <a:cxn ang="T12">
                    <a:pos x="T4" y="T5"/>
                  </a:cxn>
                  <a:cxn ang="T13">
                    <a:pos x="T6" y="T7"/>
                  </a:cxn>
                  <a:cxn ang="T14">
                    <a:pos x="T8" y="T9"/>
                  </a:cxn>
                </a:cxnLst>
                <a:rect l="T15" t="T16" r="T17" b="T18"/>
                <a:pathLst>
                  <a:path w="46" h="81">
                    <a:moveTo>
                      <a:pt x="46" y="4"/>
                    </a:moveTo>
                    <a:lnTo>
                      <a:pt x="41" y="0"/>
                    </a:lnTo>
                    <a:lnTo>
                      <a:pt x="0" y="77"/>
                    </a:lnTo>
                    <a:lnTo>
                      <a:pt x="4" y="81"/>
                    </a:lnTo>
                    <a:lnTo>
                      <a:pt x="46" y="4"/>
                    </a:lnTo>
                    <a:close/>
                  </a:path>
                </a:pathLst>
              </a:custGeom>
              <a:solidFill>
                <a:srgbClr val="C195DB"/>
              </a:solidFill>
              <a:ln w="9525">
                <a:noFill/>
                <a:round/>
                <a:headEnd/>
                <a:tailEnd/>
              </a:ln>
            </p:spPr>
            <p:txBody>
              <a:bodyPr/>
              <a:lstStyle/>
              <a:p>
                <a:endParaRPr lang="ru-RU"/>
              </a:p>
            </p:txBody>
          </p:sp>
          <p:sp>
            <p:nvSpPr>
              <p:cNvPr id="163147" name="Freeform 976"/>
              <p:cNvSpPr>
                <a:spLocks/>
              </p:cNvSpPr>
              <p:nvPr/>
            </p:nvSpPr>
            <p:spPr bwMode="auto">
              <a:xfrm>
                <a:off x="3938" y="2542"/>
                <a:ext cx="7" cy="5"/>
              </a:xfrm>
              <a:custGeom>
                <a:avLst/>
                <a:gdLst>
                  <a:gd name="T0" fmla="*/ 5 w 7"/>
                  <a:gd name="T1" fmla="*/ 0 h 5"/>
                  <a:gd name="T2" fmla="*/ 7 w 7"/>
                  <a:gd name="T3" fmla="*/ 0 h 5"/>
                  <a:gd name="T4" fmla="*/ 5 w 7"/>
                  <a:gd name="T5" fmla="*/ 5 h 5"/>
                  <a:gd name="T6" fmla="*/ 0 w 7"/>
                  <a:gd name="T7" fmla="*/ 0 h 5"/>
                  <a:gd name="T8" fmla="*/ 2 w 7"/>
                  <a:gd name="T9" fmla="*/ 5 h 5"/>
                  <a:gd name="T10" fmla="*/ 5 w 7"/>
                  <a:gd name="T11" fmla="*/ 0 h 5"/>
                  <a:gd name="T12" fmla="*/ 0 60000 65536"/>
                  <a:gd name="T13" fmla="*/ 0 60000 65536"/>
                  <a:gd name="T14" fmla="*/ 0 60000 65536"/>
                  <a:gd name="T15" fmla="*/ 0 60000 65536"/>
                  <a:gd name="T16" fmla="*/ 0 60000 65536"/>
                  <a:gd name="T17" fmla="*/ 0 60000 65536"/>
                  <a:gd name="T18" fmla="*/ 0 w 7"/>
                  <a:gd name="T19" fmla="*/ 0 h 5"/>
                  <a:gd name="T20" fmla="*/ 7 w 7"/>
                  <a:gd name="T21" fmla="*/ 5 h 5"/>
                </a:gdLst>
                <a:ahLst/>
                <a:cxnLst>
                  <a:cxn ang="T12">
                    <a:pos x="T0" y="T1"/>
                  </a:cxn>
                  <a:cxn ang="T13">
                    <a:pos x="T2" y="T3"/>
                  </a:cxn>
                  <a:cxn ang="T14">
                    <a:pos x="T4" y="T5"/>
                  </a:cxn>
                  <a:cxn ang="T15">
                    <a:pos x="T6" y="T7"/>
                  </a:cxn>
                  <a:cxn ang="T16">
                    <a:pos x="T8" y="T9"/>
                  </a:cxn>
                  <a:cxn ang="T17">
                    <a:pos x="T10" y="T11"/>
                  </a:cxn>
                </a:cxnLst>
                <a:rect l="T18" t="T19" r="T20" b="T21"/>
                <a:pathLst>
                  <a:path w="7" h="5">
                    <a:moveTo>
                      <a:pt x="5" y="0"/>
                    </a:moveTo>
                    <a:lnTo>
                      <a:pt x="7" y="0"/>
                    </a:lnTo>
                    <a:lnTo>
                      <a:pt x="5" y="5"/>
                    </a:lnTo>
                    <a:lnTo>
                      <a:pt x="0" y="0"/>
                    </a:lnTo>
                    <a:lnTo>
                      <a:pt x="2" y="5"/>
                    </a:lnTo>
                    <a:lnTo>
                      <a:pt x="5" y="0"/>
                    </a:lnTo>
                    <a:close/>
                  </a:path>
                </a:pathLst>
              </a:custGeom>
              <a:solidFill>
                <a:srgbClr val="C195DB"/>
              </a:solidFill>
              <a:ln w="9525">
                <a:noFill/>
                <a:round/>
                <a:headEnd/>
                <a:tailEnd/>
              </a:ln>
            </p:spPr>
            <p:txBody>
              <a:bodyPr/>
              <a:lstStyle/>
              <a:p>
                <a:endParaRPr lang="ru-RU"/>
              </a:p>
            </p:txBody>
          </p:sp>
          <p:sp>
            <p:nvSpPr>
              <p:cNvPr id="163148" name="Freeform 977"/>
              <p:cNvSpPr>
                <a:spLocks/>
              </p:cNvSpPr>
              <p:nvPr/>
            </p:nvSpPr>
            <p:spPr bwMode="auto">
              <a:xfrm>
                <a:off x="3644" y="2488"/>
                <a:ext cx="260" cy="135"/>
              </a:xfrm>
              <a:custGeom>
                <a:avLst/>
                <a:gdLst>
                  <a:gd name="T0" fmla="*/ 258 w 260"/>
                  <a:gd name="T1" fmla="*/ 135 h 135"/>
                  <a:gd name="T2" fmla="*/ 260 w 260"/>
                  <a:gd name="T3" fmla="*/ 129 h 135"/>
                  <a:gd name="T4" fmla="*/ 2 w 260"/>
                  <a:gd name="T5" fmla="*/ 0 h 135"/>
                  <a:gd name="T6" fmla="*/ 0 w 260"/>
                  <a:gd name="T7" fmla="*/ 7 h 135"/>
                  <a:gd name="T8" fmla="*/ 258 w 260"/>
                  <a:gd name="T9" fmla="*/ 135 h 135"/>
                  <a:gd name="T10" fmla="*/ 0 60000 65536"/>
                  <a:gd name="T11" fmla="*/ 0 60000 65536"/>
                  <a:gd name="T12" fmla="*/ 0 60000 65536"/>
                  <a:gd name="T13" fmla="*/ 0 60000 65536"/>
                  <a:gd name="T14" fmla="*/ 0 60000 65536"/>
                  <a:gd name="T15" fmla="*/ 0 w 260"/>
                  <a:gd name="T16" fmla="*/ 0 h 135"/>
                  <a:gd name="T17" fmla="*/ 260 w 260"/>
                  <a:gd name="T18" fmla="*/ 135 h 135"/>
                </a:gdLst>
                <a:ahLst/>
                <a:cxnLst>
                  <a:cxn ang="T10">
                    <a:pos x="T0" y="T1"/>
                  </a:cxn>
                  <a:cxn ang="T11">
                    <a:pos x="T2" y="T3"/>
                  </a:cxn>
                  <a:cxn ang="T12">
                    <a:pos x="T4" y="T5"/>
                  </a:cxn>
                  <a:cxn ang="T13">
                    <a:pos x="T6" y="T7"/>
                  </a:cxn>
                  <a:cxn ang="T14">
                    <a:pos x="T8" y="T9"/>
                  </a:cxn>
                </a:cxnLst>
                <a:rect l="T15" t="T16" r="T17" b="T18"/>
                <a:pathLst>
                  <a:path w="260" h="135">
                    <a:moveTo>
                      <a:pt x="258" y="135"/>
                    </a:moveTo>
                    <a:lnTo>
                      <a:pt x="260" y="129"/>
                    </a:lnTo>
                    <a:lnTo>
                      <a:pt x="2" y="0"/>
                    </a:lnTo>
                    <a:lnTo>
                      <a:pt x="0" y="7"/>
                    </a:lnTo>
                    <a:lnTo>
                      <a:pt x="258" y="135"/>
                    </a:lnTo>
                    <a:close/>
                  </a:path>
                </a:pathLst>
              </a:custGeom>
              <a:solidFill>
                <a:srgbClr val="C195DB"/>
              </a:solidFill>
              <a:ln w="9525">
                <a:noFill/>
                <a:round/>
                <a:headEnd/>
                <a:tailEnd/>
              </a:ln>
            </p:spPr>
            <p:txBody>
              <a:bodyPr/>
              <a:lstStyle/>
              <a:p>
                <a:endParaRPr lang="ru-RU"/>
              </a:p>
            </p:txBody>
          </p:sp>
          <p:sp>
            <p:nvSpPr>
              <p:cNvPr id="163149" name="Freeform 978"/>
              <p:cNvSpPr>
                <a:spLocks/>
              </p:cNvSpPr>
              <p:nvPr/>
            </p:nvSpPr>
            <p:spPr bwMode="auto">
              <a:xfrm>
                <a:off x="3898" y="2618"/>
                <a:ext cx="4" cy="5"/>
              </a:xfrm>
              <a:custGeom>
                <a:avLst/>
                <a:gdLst>
                  <a:gd name="T0" fmla="*/ 4 w 4"/>
                  <a:gd name="T1" fmla="*/ 4 h 5"/>
                  <a:gd name="T2" fmla="*/ 2 w 4"/>
                  <a:gd name="T3" fmla="*/ 5 h 5"/>
                  <a:gd name="T4" fmla="*/ 4 w 4"/>
                  <a:gd name="T5" fmla="*/ 0 h 5"/>
                  <a:gd name="T6" fmla="*/ 0 w 4"/>
                  <a:gd name="T7" fmla="*/ 0 h 5"/>
                  <a:gd name="T8" fmla="*/ 4 w 4"/>
                  <a:gd name="T9" fmla="*/ 4 h 5"/>
                  <a:gd name="T10" fmla="*/ 0 60000 65536"/>
                  <a:gd name="T11" fmla="*/ 0 60000 65536"/>
                  <a:gd name="T12" fmla="*/ 0 60000 65536"/>
                  <a:gd name="T13" fmla="*/ 0 60000 65536"/>
                  <a:gd name="T14" fmla="*/ 0 60000 65536"/>
                  <a:gd name="T15" fmla="*/ 0 w 4"/>
                  <a:gd name="T16" fmla="*/ 0 h 5"/>
                  <a:gd name="T17" fmla="*/ 4 w 4"/>
                  <a:gd name="T18" fmla="*/ 5 h 5"/>
                </a:gdLst>
                <a:ahLst/>
                <a:cxnLst>
                  <a:cxn ang="T10">
                    <a:pos x="T0" y="T1"/>
                  </a:cxn>
                  <a:cxn ang="T11">
                    <a:pos x="T2" y="T3"/>
                  </a:cxn>
                  <a:cxn ang="T12">
                    <a:pos x="T4" y="T5"/>
                  </a:cxn>
                  <a:cxn ang="T13">
                    <a:pos x="T6" y="T7"/>
                  </a:cxn>
                  <a:cxn ang="T14">
                    <a:pos x="T8" y="T9"/>
                  </a:cxn>
                </a:cxnLst>
                <a:rect l="T15" t="T16" r="T17" b="T18"/>
                <a:pathLst>
                  <a:path w="4" h="5">
                    <a:moveTo>
                      <a:pt x="4" y="4"/>
                    </a:moveTo>
                    <a:lnTo>
                      <a:pt x="2" y="5"/>
                    </a:lnTo>
                    <a:lnTo>
                      <a:pt x="4" y="0"/>
                    </a:lnTo>
                    <a:lnTo>
                      <a:pt x="0" y="0"/>
                    </a:lnTo>
                    <a:lnTo>
                      <a:pt x="4" y="4"/>
                    </a:lnTo>
                    <a:close/>
                  </a:path>
                </a:pathLst>
              </a:custGeom>
              <a:solidFill>
                <a:srgbClr val="C195DB"/>
              </a:solidFill>
              <a:ln w="9525">
                <a:noFill/>
                <a:round/>
                <a:headEnd/>
                <a:tailEnd/>
              </a:ln>
            </p:spPr>
            <p:txBody>
              <a:bodyPr/>
              <a:lstStyle/>
              <a:p>
                <a:endParaRPr lang="ru-RU"/>
              </a:p>
            </p:txBody>
          </p:sp>
          <p:sp>
            <p:nvSpPr>
              <p:cNvPr id="163150" name="Freeform 979"/>
              <p:cNvSpPr>
                <a:spLocks/>
              </p:cNvSpPr>
              <p:nvPr/>
            </p:nvSpPr>
            <p:spPr bwMode="auto">
              <a:xfrm>
                <a:off x="3642" y="2473"/>
                <a:ext cx="80" cy="20"/>
              </a:xfrm>
              <a:custGeom>
                <a:avLst/>
                <a:gdLst>
                  <a:gd name="T0" fmla="*/ 0 w 80"/>
                  <a:gd name="T1" fmla="*/ 15 h 20"/>
                  <a:gd name="T2" fmla="*/ 0 w 80"/>
                  <a:gd name="T3" fmla="*/ 20 h 20"/>
                  <a:gd name="T4" fmla="*/ 80 w 80"/>
                  <a:gd name="T5" fmla="*/ 4 h 20"/>
                  <a:gd name="T6" fmla="*/ 80 w 80"/>
                  <a:gd name="T7" fmla="*/ 0 h 20"/>
                  <a:gd name="T8" fmla="*/ 0 w 80"/>
                  <a:gd name="T9" fmla="*/ 15 h 20"/>
                  <a:gd name="T10" fmla="*/ 0 60000 65536"/>
                  <a:gd name="T11" fmla="*/ 0 60000 65536"/>
                  <a:gd name="T12" fmla="*/ 0 60000 65536"/>
                  <a:gd name="T13" fmla="*/ 0 60000 65536"/>
                  <a:gd name="T14" fmla="*/ 0 60000 65536"/>
                  <a:gd name="T15" fmla="*/ 0 w 80"/>
                  <a:gd name="T16" fmla="*/ 0 h 20"/>
                  <a:gd name="T17" fmla="*/ 80 w 80"/>
                  <a:gd name="T18" fmla="*/ 20 h 20"/>
                </a:gdLst>
                <a:ahLst/>
                <a:cxnLst>
                  <a:cxn ang="T10">
                    <a:pos x="T0" y="T1"/>
                  </a:cxn>
                  <a:cxn ang="T11">
                    <a:pos x="T2" y="T3"/>
                  </a:cxn>
                  <a:cxn ang="T12">
                    <a:pos x="T4" y="T5"/>
                  </a:cxn>
                  <a:cxn ang="T13">
                    <a:pos x="T6" y="T7"/>
                  </a:cxn>
                  <a:cxn ang="T14">
                    <a:pos x="T8" y="T9"/>
                  </a:cxn>
                </a:cxnLst>
                <a:rect l="T15" t="T16" r="T17" b="T18"/>
                <a:pathLst>
                  <a:path w="80" h="20">
                    <a:moveTo>
                      <a:pt x="0" y="15"/>
                    </a:moveTo>
                    <a:lnTo>
                      <a:pt x="0" y="20"/>
                    </a:lnTo>
                    <a:lnTo>
                      <a:pt x="80" y="4"/>
                    </a:lnTo>
                    <a:lnTo>
                      <a:pt x="80" y="0"/>
                    </a:lnTo>
                    <a:lnTo>
                      <a:pt x="0" y="15"/>
                    </a:lnTo>
                    <a:close/>
                  </a:path>
                </a:pathLst>
              </a:custGeom>
              <a:solidFill>
                <a:srgbClr val="C195DB"/>
              </a:solidFill>
              <a:ln w="9525">
                <a:noFill/>
                <a:round/>
                <a:headEnd/>
                <a:tailEnd/>
              </a:ln>
            </p:spPr>
            <p:txBody>
              <a:bodyPr/>
              <a:lstStyle/>
              <a:p>
                <a:endParaRPr lang="ru-RU"/>
              </a:p>
            </p:txBody>
          </p:sp>
          <p:sp>
            <p:nvSpPr>
              <p:cNvPr id="163151" name="Freeform 980"/>
              <p:cNvSpPr>
                <a:spLocks/>
              </p:cNvSpPr>
              <p:nvPr/>
            </p:nvSpPr>
            <p:spPr bwMode="auto">
              <a:xfrm>
                <a:off x="3633" y="2488"/>
                <a:ext cx="11" cy="7"/>
              </a:xfrm>
              <a:custGeom>
                <a:avLst/>
                <a:gdLst>
                  <a:gd name="T0" fmla="*/ 9 w 11"/>
                  <a:gd name="T1" fmla="*/ 7 h 7"/>
                  <a:gd name="T2" fmla="*/ 0 w 11"/>
                  <a:gd name="T3" fmla="*/ 2 h 7"/>
                  <a:gd name="T4" fmla="*/ 9 w 11"/>
                  <a:gd name="T5" fmla="*/ 0 h 7"/>
                  <a:gd name="T6" fmla="*/ 9 w 11"/>
                  <a:gd name="T7" fmla="*/ 5 h 7"/>
                  <a:gd name="T8" fmla="*/ 11 w 11"/>
                  <a:gd name="T9" fmla="*/ 0 h 7"/>
                  <a:gd name="T10" fmla="*/ 9 w 11"/>
                  <a:gd name="T11" fmla="*/ 7 h 7"/>
                  <a:gd name="T12" fmla="*/ 0 60000 65536"/>
                  <a:gd name="T13" fmla="*/ 0 60000 65536"/>
                  <a:gd name="T14" fmla="*/ 0 60000 65536"/>
                  <a:gd name="T15" fmla="*/ 0 60000 65536"/>
                  <a:gd name="T16" fmla="*/ 0 60000 65536"/>
                  <a:gd name="T17" fmla="*/ 0 60000 65536"/>
                  <a:gd name="T18" fmla="*/ 0 w 11"/>
                  <a:gd name="T19" fmla="*/ 0 h 7"/>
                  <a:gd name="T20" fmla="*/ 11 w 11"/>
                  <a:gd name="T21" fmla="*/ 7 h 7"/>
                </a:gdLst>
                <a:ahLst/>
                <a:cxnLst>
                  <a:cxn ang="T12">
                    <a:pos x="T0" y="T1"/>
                  </a:cxn>
                  <a:cxn ang="T13">
                    <a:pos x="T2" y="T3"/>
                  </a:cxn>
                  <a:cxn ang="T14">
                    <a:pos x="T4" y="T5"/>
                  </a:cxn>
                  <a:cxn ang="T15">
                    <a:pos x="T6" y="T7"/>
                  </a:cxn>
                  <a:cxn ang="T16">
                    <a:pos x="T8" y="T9"/>
                  </a:cxn>
                  <a:cxn ang="T17">
                    <a:pos x="T10" y="T11"/>
                  </a:cxn>
                </a:cxnLst>
                <a:rect l="T18" t="T19" r="T20" b="T21"/>
                <a:pathLst>
                  <a:path w="11" h="7">
                    <a:moveTo>
                      <a:pt x="9" y="7"/>
                    </a:moveTo>
                    <a:lnTo>
                      <a:pt x="0" y="2"/>
                    </a:lnTo>
                    <a:lnTo>
                      <a:pt x="9" y="0"/>
                    </a:lnTo>
                    <a:lnTo>
                      <a:pt x="9" y="5"/>
                    </a:lnTo>
                    <a:lnTo>
                      <a:pt x="11" y="0"/>
                    </a:lnTo>
                    <a:lnTo>
                      <a:pt x="9" y="7"/>
                    </a:lnTo>
                    <a:close/>
                  </a:path>
                </a:pathLst>
              </a:custGeom>
              <a:solidFill>
                <a:srgbClr val="C195DB"/>
              </a:solidFill>
              <a:ln w="9525">
                <a:noFill/>
                <a:round/>
                <a:headEnd/>
                <a:tailEnd/>
              </a:ln>
            </p:spPr>
            <p:txBody>
              <a:bodyPr/>
              <a:lstStyle/>
              <a:p>
                <a:endParaRPr lang="ru-RU"/>
              </a:p>
            </p:txBody>
          </p:sp>
          <p:sp>
            <p:nvSpPr>
              <p:cNvPr id="163152" name="Freeform 981"/>
              <p:cNvSpPr>
                <a:spLocks/>
              </p:cNvSpPr>
              <p:nvPr/>
            </p:nvSpPr>
            <p:spPr bwMode="auto">
              <a:xfrm>
                <a:off x="3647" y="2451"/>
                <a:ext cx="78" cy="29"/>
              </a:xfrm>
              <a:custGeom>
                <a:avLst/>
                <a:gdLst>
                  <a:gd name="T0" fmla="*/ 76 w 78"/>
                  <a:gd name="T1" fmla="*/ 29 h 29"/>
                  <a:gd name="T2" fmla="*/ 78 w 78"/>
                  <a:gd name="T3" fmla="*/ 22 h 29"/>
                  <a:gd name="T4" fmla="*/ 2 w 78"/>
                  <a:gd name="T5" fmla="*/ 0 h 29"/>
                  <a:gd name="T6" fmla="*/ 0 w 78"/>
                  <a:gd name="T7" fmla="*/ 7 h 29"/>
                  <a:gd name="T8" fmla="*/ 76 w 78"/>
                  <a:gd name="T9" fmla="*/ 29 h 29"/>
                  <a:gd name="T10" fmla="*/ 0 60000 65536"/>
                  <a:gd name="T11" fmla="*/ 0 60000 65536"/>
                  <a:gd name="T12" fmla="*/ 0 60000 65536"/>
                  <a:gd name="T13" fmla="*/ 0 60000 65536"/>
                  <a:gd name="T14" fmla="*/ 0 60000 65536"/>
                  <a:gd name="T15" fmla="*/ 0 w 78"/>
                  <a:gd name="T16" fmla="*/ 0 h 29"/>
                  <a:gd name="T17" fmla="*/ 78 w 78"/>
                  <a:gd name="T18" fmla="*/ 29 h 29"/>
                </a:gdLst>
                <a:ahLst/>
                <a:cxnLst>
                  <a:cxn ang="T10">
                    <a:pos x="T0" y="T1"/>
                  </a:cxn>
                  <a:cxn ang="T11">
                    <a:pos x="T2" y="T3"/>
                  </a:cxn>
                  <a:cxn ang="T12">
                    <a:pos x="T4" y="T5"/>
                  </a:cxn>
                  <a:cxn ang="T13">
                    <a:pos x="T6" y="T7"/>
                  </a:cxn>
                  <a:cxn ang="T14">
                    <a:pos x="T8" y="T9"/>
                  </a:cxn>
                </a:cxnLst>
                <a:rect l="T15" t="T16" r="T17" b="T18"/>
                <a:pathLst>
                  <a:path w="78" h="29">
                    <a:moveTo>
                      <a:pt x="76" y="29"/>
                    </a:moveTo>
                    <a:lnTo>
                      <a:pt x="78" y="22"/>
                    </a:lnTo>
                    <a:lnTo>
                      <a:pt x="2" y="0"/>
                    </a:lnTo>
                    <a:lnTo>
                      <a:pt x="0" y="7"/>
                    </a:lnTo>
                    <a:lnTo>
                      <a:pt x="76" y="29"/>
                    </a:lnTo>
                    <a:close/>
                  </a:path>
                </a:pathLst>
              </a:custGeom>
              <a:solidFill>
                <a:srgbClr val="C195DB"/>
              </a:solidFill>
              <a:ln w="9525">
                <a:noFill/>
                <a:round/>
                <a:headEnd/>
                <a:tailEnd/>
              </a:ln>
            </p:spPr>
            <p:txBody>
              <a:bodyPr/>
              <a:lstStyle/>
              <a:p>
                <a:endParaRPr lang="ru-RU"/>
              </a:p>
            </p:txBody>
          </p:sp>
          <p:sp>
            <p:nvSpPr>
              <p:cNvPr id="163153" name="Freeform 982"/>
              <p:cNvSpPr>
                <a:spLocks/>
              </p:cNvSpPr>
              <p:nvPr/>
            </p:nvSpPr>
            <p:spPr bwMode="auto">
              <a:xfrm>
                <a:off x="3723" y="2473"/>
                <a:ext cx="12" cy="7"/>
              </a:xfrm>
              <a:custGeom>
                <a:avLst/>
                <a:gdLst>
                  <a:gd name="T0" fmla="*/ 0 w 12"/>
                  <a:gd name="T1" fmla="*/ 5 h 7"/>
                  <a:gd name="T2" fmla="*/ 12 w 12"/>
                  <a:gd name="T3" fmla="*/ 4 h 7"/>
                  <a:gd name="T4" fmla="*/ 2 w 12"/>
                  <a:gd name="T5" fmla="*/ 0 h 7"/>
                  <a:gd name="T6" fmla="*/ 0 w 12"/>
                  <a:gd name="T7" fmla="*/ 7 h 7"/>
                  <a:gd name="T8" fmla="*/ 0 w 12"/>
                  <a:gd name="T9" fmla="*/ 0 h 7"/>
                  <a:gd name="T10" fmla="*/ 0 w 12"/>
                  <a:gd name="T11" fmla="*/ 5 h 7"/>
                  <a:gd name="T12" fmla="*/ 0 60000 65536"/>
                  <a:gd name="T13" fmla="*/ 0 60000 65536"/>
                  <a:gd name="T14" fmla="*/ 0 60000 65536"/>
                  <a:gd name="T15" fmla="*/ 0 60000 65536"/>
                  <a:gd name="T16" fmla="*/ 0 60000 65536"/>
                  <a:gd name="T17" fmla="*/ 0 60000 65536"/>
                  <a:gd name="T18" fmla="*/ 0 w 12"/>
                  <a:gd name="T19" fmla="*/ 0 h 7"/>
                  <a:gd name="T20" fmla="*/ 12 w 12"/>
                  <a:gd name="T21" fmla="*/ 7 h 7"/>
                </a:gdLst>
                <a:ahLst/>
                <a:cxnLst>
                  <a:cxn ang="T12">
                    <a:pos x="T0" y="T1"/>
                  </a:cxn>
                  <a:cxn ang="T13">
                    <a:pos x="T2" y="T3"/>
                  </a:cxn>
                  <a:cxn ang="T14">
                    <a:pos x="T4" y="T5"/>
                  </a:cxn>
                  <a:cxn ang="T15">
                    <a:pos x="T6" y="T7"/>
                  </a:cxn>
                  <a:cxn ang="T16">
                    <a:pos x="T8" y="T9"/>
                  </a:cxn>
                  <a:cxn ang="T17">
                    <a:pos x="T10" y="T11"/>
                  </a:cxn>
                </a:cxnLst>
                <a:rect l="T18" t="T19" r="T20" b="T21"/>
                <a:pathLst>
                  <a:path w="12" h="7">
                    <a:moveTo>
                      <a:pt x="0" y="5"/>
                    </a:moveTo>
                    <a:lnTo>
                      <a:pt x="12" y="4"/>
                    </a:lnTo>
                    <a:lnTo>
                      <a:pt x="2" y="0"/>
                    </a:lnTo>
                    <a:lnTo>
                      <a:pt x="0" y="7"/>
                    </a:lnTo>
                    <a:lnTo>
                      <a:pt x="0" y="0"/>
                    </a:lnTo>
                    <a:lnTo>
                      <a:pt x="0" y="5"/>
                    </a:lnTo>
                    <a:close/>
                  </a:path>
                </a:pathLst>
              </a:custGeom>
              <a:solidFill>
                <a:srgbClr val="C195DB"/>
              </a:solidFill>
              <a:ln w="9525">
                <a:noFill/>
                <a:round/>
                <a:headEnd/>
                <a:tailEnd/>
              </a:ln>
            </p:spPr>
            <p:txBody>
              <a:bodyPr/>
              <a:lstStyle/>
              <a:p>
                <a:endParaRPr lang="ru-RU"/>
              </a:p>
            </p:txBody>
          </p:sp>
          <p:sp>
            <p:nvSpPr>
              <p:cNvPr id="163154" name="Freeform 983"/>
              <p:cNvSpPr>
                <a:spLocks/>
              </p:cNvSpPr>
              <p:nvPr/>
            </p:nvSpPr>
            <p:spPr bwMode="auto">
              <a:xfrm>
                <a:off x="3644" y="2451"/>
                <a:ext cx="4" cy="7"/>
              </a:xfrm>
              <a:custGeom>
                <a:avLst/>
                <a:gdLst>
                  <a:gd name="T0" fmla="*/ 4 w 4"/>
                  <a:gd name="T1" fmla="*/ 0 h 7"/>
                  <a:gd name="T2" fmla="*/ 0 w 4"/>
                  <a:gd name="T3" fmla="*/ 5 h 7"/>
                  <a:gd name="T4" fmla="*/ 4 w 4"/>
                  <a:gd name="T5" fmla="*/ 0 h 7"/>
                  <a:gd name="T6" fmla="*/ 2 w 4"/>
                  <a:gd name="T7" fmla="*/ 7 h 7"/>
                  <a:gd name="T8" fmla="*/ 4 w 4"/>
                  <a:gd name="T9" fmla="*/ 0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4" y="0"/>
                    </a:moveTo>
                    <a:lnTo>
                      <a:pt x="0" y="5"/>
                    </a:lnTo>
                    <a:lnTo>
                      <a:pt x="4" y="0"/>
                    </a:lnTo>
                    <a:lnTo>
                      <a:pt x="2" y="7"/>
                    </a:lnTo>
                    <a:lnTo>
                      <a:pt x="4" y="0"/>
                    </a:lnTo>
                    <a:close/>
                  </a:path>
                </a:pathLst>
              </a:custGeom>
              <a:solidFill>
                <a:srgbClr val="C195DB"/>
              </a:solidFill>
              <a:ln w="9525">
                <a:noFill/>
                <a:round/>
                <a:headEnd/>
                <a:tailEnd/>
              </a:ln>
            </p:spPr>
            <p:txBody>
              <a:bodyPr/>
              <a:lstStyle/>
              <a:p>
                <a:endParaRPr lang="ru-RU"/>
              </a:p>
            </p:txBody>
          </p:sp>
          <p:sp>
            <p:nvSpPr>
              <p:cNvPr id="163155" name="Freeform 984"/>
              <p:cNvSpPr>
                <a:spLocks/>
              </p:cNvSpPr>
              <p:nvPr/>
            </p:nvSpPr>
            <p:spPr bwMode="auto">
              <a:xfrm>
                <a:off x="3872" y="2542"/>
                <a:ext cx="73" cy="17"/>
              </a:xfrm>
              <a:custGeom>
                <a:avLst/>
                <a:gdLst>
                  <a:gd name="T0" fmla="*/ 73 w 73"/>
                  <a:gd name="T1" fmla="*/ 8 h 17"/>
                  <a:gd name="T2" fmla="*/ 72 w 73"/>
                  <a:gd name="T3" fmla="*/ 0 h 17"/>
                  <a:gd name="T4" fmla="*/ 0 w 73"/>
                  <a:gd name="T5" fmla="*/ 10 h 17"/>
                  <a:gd name="T6" fmla="*/ 2 w 73"/>
                  <a:gd name="T7" fmla="*/ 17 h 17"/>
                  <a:gd name="T8" fmla="*/ 73 w 73"/>
                  <a:gd name="T9" fmla="*/ 8 h 17"/>
                  <a:gd name="T10" fmla="*/ 0 60000 65536"/>
                  <a:gd name="T11" fmla="*/ 0 60000 65536"/>
                  <a:gd name="T12" fmla="*/ 0 60000 65536"/>
                  <a:gd name="T13" fmla="*/ 0 60000 65536"/>
                  <a:gd name="T14" fmla="*/ 0 60000 65536"/>
                  <a:gd name="T15" fmla="*/ 0 w 73"/>
                  <a:gd name="T16" fmla="*/ 0 h 17"/>
                  <a:gd name="T17" fmla="*/ 73 w 73"/>
                  <a:gd name="T18" fmla="*/ 17 h 17"/>
                </a:gdLst>
                <a:ahLst/>
                <a:cxnLst>
                  <a:cxn ang="T10">
                    <a:pos x="T0" y="T1"/>
                  </a:cxn>
                  <a:cxn ang="T11">
                    <a:pos x="T2" y="T3"/>
                  </a:cxn>
                  <a:cxn ang="T12">
                    <a:pos x="T4" y="T5"/>
                  </a:cxn>
                  <a:cxn ang="T13">
                    <a:pos x="T6" y="T7"/>
                  </a:cxn>
                  <a:cxn ang="T14">
                    <a:pos x="T8" y="T9"/>
                  </a:cxn>
                </a:cxnLst>
                <a:rect l="T15" t="T16" r="T17" b="T18"/>
                <a:pathLst>
                  <a:path w="73" h="17">
                    <a:moveTo>
                      <a:pt x="73" y="8"/>
                    </a:moveTo>
                    <a:lnTo>
                      <a:pt x="72" y="0"/>
                    </a:lnTo>
                    <a:lnTo>
                      <a:pt x="0" y="10"/>
                    </a:lnTo>
                    <a:lnTo>
                      <a:pt x="2" y="17"/>
                    </a:lnTo>
                    <a:lnTo>
                      <a:pt x="73" y="8"/>
                    </a:lnTo>
                    <a:close/>
                  </a:path>
                </a:pathLst>
              </a:custGeom>
              <a:solidFill>
                <a:srgbClr val="C195DB"/>
              </a:solidFill>
              <a:ln w="9525">
                <a:noFill/>
                <a:round/>
                <a:headEnd/>
                <a:tailEnd/>
              </a:ln>
            </p:spPr>
            <p:txBody>
              <a:bodyPr/>
              <a:lstStyle/>
              <a:p>
                <a:endParaRPr lang="ru-RU"/>
              </a:p>
            </p:txBody>
          </p:sp>
          <p:sp>
            <p:nvSpPr>
              <p:cNvPr id="163156" name="Freeform 985"/>
              <p:cNvSpPr>
                <a:spLocks/>
              </p:cNvSpPr>
              <p:nvPr/>
            </p:nvSpPr>
            <p:spPr bwMode="auto">
              <a:xfrm>
                <a:off x="3871" y="2556"/>
                <a:ext cx="36" cy="67"/>
              </a:xfrm>
              <a:custGeom>
                <a:avLst/>
                <a:gdLst>
                  <a:gd name="T0" fmla="*/ 8 w 36"/>
                  <a:gd name="T1" fmla="*/ 0 h 67"/>
                  <a:gd name="T2" fmla="*/ 0 w 36"/>
                  <a:gd name="T3" fmla="*/ 1 h 67"/>
                  <a:gd name="T4" fmla="*/ 28 w 36"/>
                  <a:gd name="T5" fmla="*/ 67 h 67"/>
                  <a:gd name="T6" fmla="*/ 36 w 36"/>
                  <a:gd name="T7" fmla="*/ 65 h 67"/>
                  <a:gd name="T8" fmla="*/ 8 w 36"/>
                  <a:gd name="T9" fmla="*/ 0 h 67"/>
                  <a:gd name="T10" fmla="*/ 0 60000 65536"/>
                  <a:gd name="T11" fmla="*/ 0 60000 65536"/>
                  <a:gd name="T12" fmla="*/ 0 60000 65536"/>
                  <a:gd name="T13" fmla="*/ 0 60000 65536"/>
                  <a:gd name="T14" fmla="*/ 0 60000 65536"/>
                  <a:gd name="T15" fmla="*/ 0 w 36"/>
                  <a:gd name="T16" fmla="*/ 0 h 67"/>
                  <a:gd name="T17" fmla="*/ 36 w 36"/>
                  <a:gd name="T18" fmla="*/ 67 h 67"/>
                </a:gdLst>
                <a:ahLst/>
                <a:cxnLst>
                  <a:cxn ang="T10">
                    <a:pos x="T0" y="T1"/>
                  </a:cxn>
                  <a:cxn ang="T11">
                    <a:pos x="T2" y="T3"/>
                  </a:cxn>
                  <a:cxn ang="T12">
                    <a:pos x="T4" y="T5"/>
                  </a:cxn>
                  <a:cxn ang="T13">
                    <a:pos x="T6" y="T7"/>
                  </a:cxn>
                  <a:cxn ang="T14">
                    <a:pos x="T8" y="T9"/>
                  </a:cxn>
                </a:cxnLst>
                <a:rect l="T15" t="T16" r="T17" b="T18"/>
                <a:pathLst>
                  <a:path w="36" h="67">
                    <a:moveTo>
                      <a:pt x="8" y="0"/>
                    </a:moveTo>
                    <a:lnTo>
                      <a:pt x="0" y="1"/>
                    </a:lnTo>
                    <a:lnTo>
                      <a:pt x="28" y="67"/>
                    </a:lnTo>
                    <a:lnTo>
                      <a:pt x="36" y="65"/>
                    </a:lnTo>
                    <a:lnTo>
                      <a:pt x="8" y="0"/>
                    </a:lnTo>
                    <a:close/>
                  </a:path>
                </a:pathLst>
              </a:custGeom>
              <a:solidFill>
                <a:srgbClr val="C195DB"/>
              </a:solidFill>
              <a:ln w="9525">
                <a:noFill/>
                <a:round/>
                <a:headEnd/>
                <a:tailEnd/>
              </a:ln>
            </p:spPr>
            <p:txBody>
              <a:bodyPr/>
              <a:lstStyle/>
              <a:p>
                <a:endParaRPr lang="ru-RU"/>
              </a:p>
            </p:txBody>
          </p:sp>
          <p:sp>
            <p:nvSpPr>
              <p:cNvPr id="163157" name="Freeform 986"/>
              <p:cNvSpPr>
                <a:spLocks/>
              </p:cNvSpPr>
              <p:nvPr/>
            </p:nvSpPr>
            <p:spPr bwMode="auto">
              <a:xfrm>
                <a:off x="3866" y="2551"/>
                <a:ext cx="11" cy="8"/>
              </a:xfrm>
              <a:custGeom>
                <a:avLst/>
                <a:gdLst>
                  <a:gd name="T0" fmla="*/ 6 w 11"/>
                  <a:gd name="T1" fmla="*/ 0 h 8"/>
                  <a:gd name="T2" fmla="*/ 0 w 11"/>
                  <a:gd name="T3" fmla="*/ 2 h 8"/>
                  <a:gd name="T4" fmla="*/ 3 w 11"/>
                  <a:gd name="T5" fmla="*/ 7 h 8"/>
                  <a:gd name="T6" fmla="*/ 11 w 11"/>
                  <a:gd name="T7" fmla="*/ 5 h 8"/>
                  <a:gd name="T8" fmla="*/ 8 w 11"/>
                  <a:gd name="T9" fmla="*/ 8 h 8"/>
                  <a:gd name="T10" fmla="*/ 6 w 11"/>
                  <a:gd name="T11" fmla="*/ 0 h 8"/>
                  <a:gd name="T12" fmla="*/ 0 60000 65536"/>
                  <a:gd name="T13" fmla="*/ 0 60000 65536"/>
                  <a:gd name="T14" fmla="*/ 0 60000 65536"/>
                  <a:gd name="T15" fmla="*/ 0 60000 65536"/>
                  <a:gd name="T16" fmla="*/ 0 60000 65536"/>
                  <a:gd name="T17" fmla="*/ 0 60000 65536"/>
                  <a:gd name="T18" fmla="*/ 0 w 11"/>
                  <a:gd name="T19" fmla="*/ 0 h 8"/>
                  <a:gd name="T20" fmla="*/ 11 w 11"/>
                  <a:gd name="T21" fmla="*/ 8 h 8"/>
                </a:gdLst>
                <a:ahLst/>
                <a:cxnLst>
                  <a:cxn ang="T12">
                    <a:pos x="T0" y="T1"/>
                  </a:cxn>
                  <a:cxn ang="T13">
                    <a:pos x="T2" y="T3"/>
                  </a:cxn>
                  <a:cxn ang="T14">
                    <a:pos x="T4" y="T5"/>
                  </a:cxn>
                  <a:cxn ang="T15">
                    <a:pos x="T6" y="T7"/>
                  </a:cxn>
                  <a:cxn ang="T16">
                    <a:pos x="T8" y="T9"/>
                  </a:cxn>
                  <a:cxn ang="T17">
                    <a:pos x="T10" y="T11"/>
                  </a:cxn>
                </a:cxnLst>
                <a:rect l="T18" t="T19" r="T20" b="T21"/>
                <a:pathLst>
                  <a:path w="11" h="8">
                    <a:moveTo>
                      <a:pt x="6" y="0"/>
                    </a:moveTo>
                    <a:lnTo>
                      <a:pt x="0" y="2"/>
                    </a:lnTo>
                    <a:lnTo>
                      <a:pt x="3" y="7"/>
                    </a:lnTo>
                    <a:lnTo>
                      <a:pt x="11" y="5"/>
                    </a:lnTo>
                    <a:lnTo>
                      <a:pt x="8" y="8"/>
                    </a:lnTo>
                    <a:lnTo>
                      <a:pt x="6" y="0"/>
                    </a:lnTo>
                    <a:close/>
                  </a:path>
                </a:pathLst>
              </a:custGeom>
              <a:solidFill>
                <a:srgbClr val="C195DB"/>
              </a:solidFill>
              <a:ln w="9525">
                <a:noFill/>
                <a:round/>
                <a:headEnd/>
                <a:tailEnd/>
              </a:ln>
            </p:spPr>
            <p:txBody>
              <a:bodyPr/>
              <a:lstStyle/>
              <a:p>
                <a:endParaRPr lang="ru-RU"/>
              </a:p>
            </p:txBody>
          </p:sp>
          <p:sp>
            <p:nvSpPr>
              <p:cNvPr id="163158" name="Line 987"/>
              <p:cNvSpPr>
                <a:spLocks noChangeShapeType="1"/>
              </p:cNvSpPr>
              <p:nvPr/>
            </p:nvSpPr>
            <p:spPr bwMode="auto">
              <a:xfrm flipV="1">
                <a:off x="3911" y="2545"/>
                <a:ext cx="36" cy="26"/>
              </a:xfrm>
              <a:prstGeom prst="line">
                <a:avLst/>
              </a:prstGeom>
              <a:noFill/>
              <a:ln w="6350" cap="rnd">
                <a:solidFill>
                  <a:srgbClr val="C195DB"/>
                </a:solidFill>
                <a:round/>
                <a:headEnd/>
                <a:tailEnd/>
              </a:ln>
            </p:spPr>
            <p:txBody>
              <a:bodyPr/>
              <a:lstStyle/>
              <a:p>
                <a:endParaRPr lang="ru-RU"/>
              </a:p>
            </p:txBody>
          </p:sp>
          <p:sp>
            <p:nvSpPr>
              <p:cNvPr id="163159" name="Line 988"/>
              <p:cNvSpPr>
                <a:spLocks noChangeShapeType="1"/>
              </p:cNvSpPr>
              <p:nvPr/>
            </p:nvSpPr>
            <p:spPr bwMode="auto">
              <a:xfrm flipH="1">
                <a:off x="3904" y="2571"/>
                <a:ext cx="3" cy="45"/>
              </a:xfrm>
              <a:prstGeom prst="line">
                <a:avLst/>
              </a:prstGeom>
              <a:noFill/>
              <a:ln w="6350" cap="rnd">
                <a:solidFill>
                  <a:srgbClr val="C195DB"/>
                </a:solidFill>
                <a:round/>
                <a:headEnd/>
                <a:tailEnd/>
              </a:ln>
            </p:spPr>
            <p:txBody>
              <a:bodyPr/>
              <a:lstStyle/>
              <a:p>
                <a:endParaRPr lang="ru-RU"/>
              </a:p>
            </p:txBody>
          </p:sp>
          <p:sp>
            <p:nvSpPr>
              <p:cNvPr id="163160" name="Line 989"/>
              <p:cNvSpPr>
                <a:spLocks noChangeShapeType="1"/>
              </p:cNvSpPr>
              <p:nvPr/>
            </p:nvSpPr>
            <p:spPr bwMode="auto">
              <a:xfrm flipH="1" flipV="1">
                <a:off x="3872" y="2556"/>
                <a:ext cx="38" cy="17"/>
              </a:xfrm>
              <a:prstGeom prst="line">
                <a:avLst/>
              </a:prstGeom>
              <a:noFill/>
              <a:ln w="6350" cap="rnd">
                <a:solidFill>
                  <a:srgbClr val="C195DB"/>
                </a:solidFill>
                <a:round/>
                <a:headEnd/>
                <a:tailEnd/>
              </a:ln>
            </p:spPr>
            <p:txBody>
              <a:bodyPr/>
              <a:lstStyle/>
              <a:p>
                <a:endParaRPr lang="ru-RU"/>
              </a:p>
            </p:txBody>
          </p:sp>
          <p:sp>
            <p:nvSpPr>
              <p:cNvPr id="163161" name="Freeform 990"/>
              <p:cNvSpPr>
                <a:spLocks/>
              </p:cNvSpPr>
              <p:nvPr/>
            </p:nvSpPr>
            <p:spPr bwMode="auto">
              <a:xfrm>
                <a:off x="3278" y="2520"/>
                <a:ext cx="173" cy="159"/>
              </a:xfrm>
              <a:custGeom>
                <a:avLst/>
                <a:gdLst>
                  <a:gd name="T0" fmla="*/ 46 w 173"/>
                  <a:gd name="T1" fmla="*/ 0 h 159"/>
                  <a:gd name="T2" fmla="*/ 173 w 173"/>
                  <a:gd name="T3" fmla="*/ 68 h 159"/>
                  <a:gd name="T4" fmla="*/ 152 w 173"/>
                  <a:gd name="T5" fmla="*/ 138 h 159"/>
                  <a:gd name="T6" fmla="*/ 80 w 173"/>
                  <a:gd name="T7" fmla="*/ 159 h 159"/>
                  <a:gd name="T8" fmla="*/ 0 w 173"/>
                  <a:gd name="T9" fmla="*/ 30 h 159"/>
                  <a:gd name="T10" fmla="*/ 84 w 173"/>
                  <a:gd name="T11" fmla="*/ 19 h 159"/>
                  <a:gd name="T12" fmla="*/ 46 w 173"/>
                  <a:gd name="T13" fmla="*/ 0 h 159"/>
                  <a:gd name="T14" fmla="*/ 0 60000 65536"/>
                  <a:gd name="T15" fmla="*/ 0 60000 65536"/>
                  <a:gd name="T16" fmla="*/ 0 60000 65536"/>
                  <a:gd name="T17" fmla="*/ 0 60000 65536"/>
                  <a:gd name="T18" fmla="*/ 0 60000 65536"/>
                  <a:gd name="T19" fmla="*/ 0 60000 65536"/>
                  <a:gd name="T20" fmla="*/ 0 60000 65536"/>
                  <a:gd name="T21" fmla="*/ 0 w 173"/>
                  <a:gd name="T22" fmla="*/ 0 h 159"/>
                  <a:gd name="T23" fmla="*/ 173 w 173"/>
                  <a:gd name="T24" fmla="*/ 159 h 15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3" h="159">
                    <a:moveTo>
                      <a:pt x="46" y="0"/>
                    </a:moveTo>
                    <a:lnTo>
                      <a:pt x="173" y="68"/>
                    </a:lnTo>
                    <a:lnTo>
                      <a:pt x="152" y="138"/>
                    </a:lnTo>
                    <a:lnTo>
                      <a:pt x="80" y="159"/>
                    </a:lnTo>
                    <a:lnTo>
                      <a:pt x="0" y="30"/>
                    </a:lnTo>
                    <a:lnTo>
                      <a:pt x="84" y="19"/>
                    </a:lnTo>
                    <a:lnTo>
                      <a:pt x="46" y="0"/>
                    </a:lnTo>
                    <a:close/>
                  </a:path>
                </a:pathLst>
              </a:custGeom>
              <a:solidFill>
                <a:srgbClr val="844CD6"/>
              </a:solidFill>
              <a:ln w="9525">
                <a:noFill/>
                <a:round/>
                <a:headEnd/>
                <a:tailEnd/>
              </a:ln>
            </p:spPr>
            <p:txBody>
              <a:bodyPr/>
              <a:lstStyle/>
              <a:p>
                <a:endParaRPr lang="ru-RU"/>
              </a:p>
            </p:txBody>
          </p:sp>
          <p:sp>
            <p:nvSpPr>
              <p:cNvPr id="163162" name="Freeform 991"/>
              <p:cNvSpPr>
                <a:spLocks/>
              </p:cNvSpPr>
              <p:nvPr/>
            </p:nvSpPr>
            <p:spPr bwMode="auto">
              <a:xfrm>
                <a:off x="3322" y="2517"/>
                <a:ext cx="131" cy="71"/>
              </a:xfrm>
              <a:custGeom>
                <a:avLst/>
                <a:gdLst>
                  <a:gd name="T0" fmla="*/ 5 w 131"/>
                  <a:gd name="T1" fmla="*/ 0 h 71"/>
                  <a:gd name="T2" fmla="*/ 0 w 131"/>
                  <a:gd name="T3" fmla="*/ 4 h 71"/>
                  <a:gd name="T4" fmla="*/ 127 w 131"/>
                  <a:gd name="T5" fmla="*/ 71 h 71"/>
                  <a:gd name="T6" fmla="*/ 131 w 131"/>
                  <a:gd name="T7" fmla="*/ 66 h 71"/>
                  <a:gd name="T8" fmla="*/ 5 w 131"/>
                  <a:gd name="T9" fmla="*/ 0 h 71"/>
                  <a:gd name="T10" fmla="*/ 0 60000 65536"/>
                  <a:gd name="T11" fmla="*/ 0 60000 65536"/>
                  <a:gd name="T12" fmla="*/ 0 60000 65536"/>
                  <a:gd name="T13" fmla="*/ 0 60000 65536"/>
                  <a:gd name="T14" fmla="*/ 0 60000 65536"/>
                  <a:gd name="T15" fmla="*/ 0 w 131"/>
                  <a:gd name="T16" fmla="*/ 0 h 71"/>
                  <a:gd name="T17" fmla="*/ 131 w 131"/>
                  <a:gd name="T18" fmla="*/ 71 h 71"/>
                </a:gdLst>
                <a:ahLst/>
                <a:cxnLst>
                  <a:cxn ang="T10">
                    <a:pos x="T0" y="T1"/>
                  </a:cxn>
                  <a:cxn ang="T11">
                    <a:pos x="T2" y="T3"/>
                  </a:cxn>
                  <a:cxn ang="T12">
                    <a:pos x="T4" y="T5"/>
                  </a:cxn>
                  <a:cxn ang="T13">
                    <a:pos x="T6" y="T7"/>
                  </a:cxn>
                  <a:cxn ang="T14">
                    <a:pos x="T8" y="T9"/>
                  </a:cxn>
                </a:cxnLst>
                <a:rect l="T15" t="T16" r="T17" b="T18"/>
                <a:pathLst>
                  <a:path w="131" h="71">
                    <a:moveTo>
                      <a:pt x="5" y="0"/>
                    </a:moveTo>
                    <a:lnTo>
                      <a:pt x="0" y="4"/>
                    </a:lnTo>
                    <a:lnTo>
                      <a:pt x="127" y="71"/>
                    </a:lnTo>
                    <a:lnTo>
                      <a:pt x="131" y="66"/>
                    </a:lnTo>
                    <a:lnTo>
                      <a:pt x="5" y="0"/>
                    </a:lnTo>
                    <a:close/>
                  </a:path>
                </a:pathLst>
              </a:custGeom>
              <a:solidFill>
                <a:srgbClr val="C195DB"/>
              </a:solidFill>
              <a:ln w="9525">
                <a:noFill/>
                <a:round/>
                <a:headEnd/>
                <a:tailEnd/>
              </a:ln>
            </p:spPr>
            <p:txBody>
              <a:bodyPr/>
              <a:lstStyle/>
              <a:p>
                <a:endParaRPr lang="ru-RU"/>
              </a:p>
            </p:txBody>
          </p:sp>
          <p:sp>
            <p:nvSpPr>
              <p:cNvPr id="163163" name="Freeform 992"/>
              <p:cNvSpPr>
                <a:spLocks/>
              </p:cNvSpPr>
              <p:nvPr/>
            </p:nvSpPr>
            <p:spPr bwMode="auto">
              <a:xfrm>
                <a:off x="3426" y="2584"/>
                <a:ext cx="30" cy="75"/>
              </a:xfrm>
              <a:custGeom>
                <a:avLst/>
                <a:gdLst>
                  <a:gd name="T0" fmla="*/ 30 w 30"/>
                  <a:gd name="T1" fmla="*/ 2 h 75"/>
                  <a:gd name="T2" fmla="*/ 24 w 30"/>
                  <a:gd name="T3" fmla="*/ 0 h 75"/>
                  <a:gd name="T4" fmla="*/ 0 w 30"/>
                  <a:gd name="T5" fmla="*/ 74 h 75"/>
                  <a:gd name="T6" fmla="*/ 6 w 30"/>
                  <a:gd name="T7" fmla="*/ 75 h 75"/>
                  <a:gd name="T8" fmla="*/ 30 w 30"/>
                  <a:gd name="T9" fmla="*/ 2 h 75"/>
                  <a:gd name="T10" fmla="*/ 0 60000 65536"/>
                  <a:gd name="T11" fmla="*/ 0 60000 65536"/>
                  <a:gd name="T12" fmla="*/ 0 60000 65536"/>
                  <a:gd name="T13" fmla="*/ 0 60000 65536"/>
                  <a:gd name="T14" fmla="*/ 0 60000 65536"/>
                  <a:gd name="T15" fmla="*/ 0 w 30"/>
                  <a:gd name="T16" fmla="*/ 0 h 75"/>
                  <a:gd name="T17" fmla="*/ 30 w 30"/>
                  <a:gd name="T18" fmla="*/ 75 h 75"/>
                </a:gdLst>
                <a:ahLst/>
                <a:cxnLst>
                  <a:cxn ang="T10">
                    <a:pos x="T0" y="T1"/>
                  </a:cxn>
                  <a:cxn ang="T11">
                    <a:pos x="T2" y="T3"/>
                  </a:cxn>
                  <a:cxn ang="T12">
                    <a:pos x="T4" y="T5"/>
                  </a:cxn>
                  <a:cxn ang="T13">
                    <a:pos x="T6" y="T7"/>
                  </a:cxn>
                  <a:cxn ang="T14">
                    <a:pos x="T8" y="T9"/>
                  </a:cxn>
                </a:cxnLst>
                <a:rect l="T15" t="T16" r="T17" b="T18"/>
                <a:pathLst>
                  <a:path w="30" h="75">
                    <a:moveTo>
                      <a:pt x="30" y="2"/>
                    </a:moveTo>
                    <a:lnTo>
                      <a:pt x="24" y="0"/>
                    </a:lnTo>
                    <a:lnTo>
                      <a:pt x="0" y="74"/>
                    </a:lnTo>
                    <a:lnTo>
                      <a:pt x="6" y="75"/>
                    </a:lnTo>
                    <a:lnTo>
                      <a:pt x="30" y="2"/>
                    </a:lnTo>
                    <a:close/>
                  </a:path>
                </a:pathLst>
              </a:custGeom>
              <a:solidFill>
                <a:srgbClr val="C195DB"/>
              </a:solidFill>
              <a:ln w="9525">
                <a:noFill/>
                <a:round/>
                <a:headEnd/>
                <a:tailEnd/>
              </a:ln>
            </p:spPr>
            <p:txBody>
              <a:bodyPr/>
              <a:lstStyle/>
              <a:p>
                <a:endParaRPr lang="ru-RU"/>
              </a:p>
            </p:txBody>
          </p:sp>
          <p:sp>
            <p:nvSpPr>
              <p:cNvPr id="163164" name="Freeform 993"/>
              <p:cNvSpPr>
                <a:spLocks/>
              </p:cNvSpPr>
              <p:nvPr/>
            </p:nvSpPr>
            <p:spPr bwMode="auto">
              <a:xfrm>
                <a:off x="3447" y="2583"/>
                <a:ext cx="7" cy="5"/>
              </a:xfrm>
              <a:custGeom>
                <a:avLst/>
                <a:gdLst>
                  <a:gd name="T0" fmla="*/ 5 w 7"/>
                  <a:gd name="T1" fmla="*/ 0 h 5"/>
                  <a:gd name="T2" fmla="*/ 7 w 7"/>
                  <a:gd name="T3" fmla="*/ 2 h 5"/>
                  <a:gd name="T4" fmla="*/ 7 w 7"/>
                  <a:gd name="T5" fmla="*/ 4 h 5"/>
                  <a:gd name="T6" fmla="*/ 0 w 7"/>
                  <a:gd name="T7" fmla="*/ 2 h 5"/>
                  <a:gd name="T8" fmla="*/ 0 w 7"/>
                  <a:gd name="T9" fmla="*/ 5 h 5"/>
                  <a:gd name="T10" fmla="*/ 5 w 7"/>
                  <a:gd name="T11" fmla="*/ 0 h 5"/>
                  <a:gd name="T12" fmla="*/ 0 60000 65536"/>
                  <a:gd name="T13" fmla="*/ 0 60000 65536"/>
                  <a:gd name="T14" fmla="*/ 0 60000 65536"/>
                  <a:gd name="T15" fmla="*/ 0 60000 65536"/>
                  <a:gd name="T16" fmla="*/ 0 60000 65536"/>
                  <a:gd name="T17" fmla="*/ 0 60000 65536"/>
                  <a:gd name="T18" fmla="*/ 0 w 7"/>
                  <a:gd name="T19" fmla="*/ 0 h 5"/>
                  <a:gd name="T20" fmla="*/ 7 w 7"/>
                  <a:gd name="T21" fmla="*/ 5 h 5"/>
                </a:gdLst>
                <a:ahLst/>
                <a:cxnLst>
                  <a:cxn ang="T12">
                    <a:pos x="T0" y="T1"/>
                  </a:cxn>
                  <a:cxn ang="T13">
                    <a:pos x="T2" y="T3"/>
                  </a:cxn>
                  <a:cxn ang="T14">
                    <a:pos x="T4" y="T5"/>
                  </a:cxn>
                  <a:cxn ang="T15">
                    <a:pos x="T6" y="T7"/>
                  </a:cxn>
                  <a:cxn ang="T16">
                    <a:pos x="T8" y="T9"/>
                  </a:cxn>
                  <a:cxn ang="T17">
                    <a:pos x="T10" y="T11"/>
                  </a:cxn>
                </a:cxnLst>
                <a:rect l="T18" t="T19" r="T20" b="T21"/>
                <a:pathLst>
                  <a:path w="7" h="5">
                    <a:moveTo>
                      <a:pt x="5" y="0"/>
                    </a:moveTo>
                    <a:lnTo>
                      <a:pt x="7" y="2"/>
                    </a:lnTo>
                    <a:lnTo>
                      <a:pt x="7" y="4"/>
                    </a:lnTo>
                    <a:lnTo>
                      <a:pt x="0" y="2"/>
                    </a:lnTo>
                    <a:lnTo>
                      <a:pt x="0" y="5"/>
                    </a:lnTo>
                    <a:lnTo>
                      <a:pt x="5" y="0"/>
                    </a:lnTo>
                    <a:close/>
                  </a:path>
                </a:pathLst>
              </a:custGeom>
              <a:solidFill>
                <a:srgbClr val="C195DB"/>
              </a:solidFill>
              <a:ln w="9525">
                <a:noFill/>
                <a:round/>
                <a:headEnd/>
                <a:tailEnd/>
              </a:ln>
            </p:spPr>
            <p:txBody>
              <a:bodyPr/>
              <a:lstStyle/>
              <a:p>
                <a:endParaRPr lang="ru-RU"/>
              </a:p>
            </p:txBody>
          </p:sp>
          <p:sp>
            <p:nvSpPr>
              <p:cNvPr id="163165" name="Freeform 994"/>
              <p:cNvSpPr>
                <a:spLocks/>
              </p:cNvSpPr>
              <p:nvPr/>
            </p:nvSpPr>
            <p:spPr bwMode="auto">
              <a:xfrm>
                <a:off x="3354" y="2655"/>
                <a:ext cx="74" cy="27"/>
              </a:xfrm>
              <a:custGeom>
                <a:avLst/>
                <a:gdLst>
                  <a:gd name="T0" fmla="*/ 74 w 74"/>
                  <a:gd name="T1" fmla="*/ 6 h 27"/>
                  <a:gd name="T2" fmla="*/ 72 w 74"/>
                  <a:gd name="T3" fmla="*/ 0 h 27"/>
                  <a:gd name="T4" fmla="*/ 0 w 74"/>
                  <a:gd name="T5" fmla="*/ 21 h 27"/>
                  <a:gd name="T6" fmla="*/ 2 w 74"/>
                  <a:gd name="T7" fmla="*/ 27 h 27"/>
                  <a:gd name="T8" fmla="*/ 74 w 74"/>
                  <a:gd name="T9" fmla="*/ 6 h 27"/>
                  <a:gd name="T10" fmla="*/ 0 60000 65536"/>
                  <a:gd name="T11" fmla="*/ 0 60000 65536"/>
                  <a:gd name="T12" fmla="*/ 0 60000 65536"/>
                  <a:gd name="T13" fmla="*/ 0 60000 65536"/>
                  <a:gd name="T14" fmla="*/ 0 60000 65536"/>
                  <a:gd name="T15" fmla="*/ 0 w 74"/>
                  <a:gd name="T16" fmla="*/ 0 h 27"/>
                  <a:gd name="T17" fmla="*/ 74 w 74"/>
                  <a:gd name="T18" fmla="*/ 27 h 27"/>
                </a:gdLst>
                <a:ahLst/>
                <a:cxnLst>
                  <a:cxn ang="T10">
                    <a:pos x="T0" y="T1"/>
                  </a:cxn>
                  <a:cxn ang="T11">
                    <a:pos x="T2" y="T3"/>
                  </a:cxn>
                  <a:cxn ang="T12">
                    <a:pos x="T4" y="T5"/>
                  </a:cxn>
                  <a:cxn ang="T13">
                    <a:pos x="T6" y="T7"/>
                  </a:cxn>
                  <a:cxn ang="T14">
                    <a:pos x="T8" y="T9"/>
                  </a:cxn>
                </a:cxnLst>
                <a:rect l="T15" t="T16" r="T17" b="T18"/>
                <a:pathLst>
                  <a:path w="74" h="27">
                    <a:moveTo>
                      <a:pt x="74" y="6"/>
                    </a:moveTo>
                    <a:lnTo>
                      <a:pt x="72" y="0"/>
                    </a:lnTo>
                    <a:lnTo>
                      <a:pt x="0" y="21"/>
                    </a:lnTo>
                    <a:lnTo>
                      <a:pt x="2" y="27"/>
                    </a:lnTo>
                    <a:lnTo>
                      <a:pt x="74" y="6"/>
                    </a:lnTo>
                    <a:close/>
                  </a:path>
                </a:pathLst>
              </a:custGeom>
              <a:solidFill>
                <a:srgbClr val="C195DB"/>
              </a:solidFill>
              <a:ln w="9525">
                <a:noFill/>
                <a:round/>
                <a:headEnd/>
                <a:tailEnd/>
              </a:ln>
            </p:spPr>
            <p:txBody>
              <a:bodyPr/>
              <a:lstStyle/>
              <a:p>
                <a:endParaRPr lang="ru-RU"/>
              </a:p>
            </p:txBody>
          </p:sp>
          <p:sp>
            <p:nvSpPr>
              <p:cNvPr id="163166" name="Freeform 995"/>
              <p:cNvSpPr>
                <a:spLocks/>
              </p:cNvSpPr>
              <p:nvPr/>
            </p:nvSpPr>
            <p:spPr bwMode="auto">
              <a:xfrm>
                <a:off x="3425" y="2655"/>
                <a:ext cx="7" cy="7"/>
              </a:xfrm>
              <a:custGeom>
                <a:avLst/>
                <a:gdLst>
                  <a:gd name="T0" fmla="*/ 7 w 7"/>
                  <a:gd name="T1" fmla="*/ 3 h 7"/>
                  <a:gd name="T2" fmla="*/ 7 w 7"/>
                  <a:gd name="T3" fmla="*/ 7 h 7"/>
                  <a:gd name="T4" fmla="*/ 4 w 7"/>
                  <a:gd name="T5" fmla="*/ 7 h 7"/>
                  <a:gd name="T6" fmla="*/ 2 w 7"/>
                  <a:gd name="T7" fmla="*/ 0 h 7"/>
                  <a:gd name="T8" fmla="*/ 0 w 7"/>
                  <a:gd name="T9" fmla="*/ 2 h 7"/>
                  <a:gd name="T10" fmla="*/ 7 w 7"/>
                  <a:gd name="T11" fmla="*/ 3 h 7"/>
                  <a:gd name="T12" fmla="*/ 0 60000 65536"/>
                  <a:gd name="T13" fmla="*/ 0 60000 65536"/>
                  <a:gd name="T14" fmla="*/ 0 60000 65536"/>
                  <a:gd name="T15" fmla="*/ 0 60000 65536"/>
                  <a:gd name="T16" fmla="*/ 0 60000 65536"/>
                  <a:gd name="T17" fmla="*/ 0 60000 65536"/>
                  <a:gd name="T18" fmla="*/ 0 w 7"/>
                  <a:gd name="T19" fmla="*/ 0 h 7"/>
                  <a:gd name="T20" fmla="*/ 7 w 7"/>
                  <a:gd name="T21" fmla="*/ 7 h 7"/>
                </a:gdLst>
                <a:ahLst/>
                <a:cxnLst>
                  <a:cxn ang="T12">
                    <a:pos x="T0" y="T1"/>
                  </a:cxn>
                  <a:cxn ang="T13">
                    <a:pos x="T2" y="T3"/>
                  </a:cxn>
                  <a:cxn ang="T14">
                    <a:pos x="T4" y="T5"/>
                  </a:cxn>
                  <a:cxn ang="T15">
                    <a:pos x="T6" y="T7"/>
                  </a:cxn>
                  <a:cxn ang="T16">
                    <a:pos x="T8" y="T9"/>
                  </a:cxn>
                  <a:cxn ang="T17">
                    <a:pos x="T10" y="T11"/>
                  </a:cxn>
                </a:cxnLst>
                <a:rect l="T18" t="T19" r="T20" b="T21"/>
                <a:pathLst>
                  <a:path w="7" h="7">
                    <a:moveTo>
                      <a:pt x="7" y="3"/>
                    </a:moveTo>
                    <a:lnTo>
                      <a:pt x="7" y="7"/>
                    </a:lnTo>
                    <a:lnTo>
                      <a:pt x="4" y="7"/>
                    </a:lnTo>
                    <a:lnTo>
                      <a:pt x="2" y="0"/>
                    </a:lnTo>
                    <a:lnTo>
                      <a:pt x="0" y="2"/>
                    </a:lnTo>
                    <a:lnTo>
                      <a:pt x="7" y="3"/>
                    </a:lnTo>
                    <a:close/>
                  </a:path>
                </a:pathLst>
              </a:custGeom>
              <a:solidFill>
                <a:srgbClr val="C195DB"/>
              </a:solidFill>
              <a:ln w="9525">
                <a:noFill/>
                <a:round/>
                <a:headEnd/>
                <a:tailEnd/>
              </a:ln>
            </p:spPr>
            <p:txBody>
              <a:bodyPr/>
              <a:lstStyle/>
              <a:p>
                <a:endParaRPr lang="ru-RU"/>
              </a:p>
            </p:txBody>
          </p:sp>
          <p:sp>
            <p:nvSpPr>
              <p:cNvPr id="163167" name="Freeform 996"/>
              <p:cNvSpPr>
                <a:spLocks/>
              </p:cNvSpPr>
              <p:nvPr/>
            </p:nvSpPr>
            <p:spPr bwMode="auto">
              <a:xfrm>
                <a:off x="3275" y="2546"/>
                <a:ext cx="83" cy="135"/>
              </a:xfrm>
              <a:custGeom>
                <a:avLst/>
                <a:gdLst>
                  <a:gd name="T0" fmla="*/ 78 w 83"/>
                  <a:gd name="T1" fmla="*/ 135 h 135"/>
                  <a:gd name="T2" fmla="*/ 83 w 83"/>
                  <a:gd name="T3" fmla="*/ 130 h 135"/>
                  <a:gd name="T4" fmla="*/ 5 w 83"/>
                  <a:gd name="T5" fmla="*/ 0 h 135"/>
                  <a:gd name="T6" fmla="*/ 0 w 83"/>
                  <a:gd name="T7" fmla="*/ 4 h 135"/>
                  <a:gd name="T8" fmla="*/ 78 w 83"/>
                  <a:gd name="T9" fmla="*/ 135 h 135"/>
                  <a:gd name="T10" fmla="*/ 0 60000 65536"/>
                  <a:gd name="T11" fmla="*/ 0 60000 65536"/>
                  <a:gd name="T12" fmla="*/ 0 60000 65536"/>
                  <a:gd name="T13" fmla="*/ 0 60000 65536"/>
                  <a:gd name="T14" fmla="*/ 0 60000 65536"/>
                  <a:gd name="T15" fmla="*/ 0 w 83"/>
                  <a:gd name="T16" fmla="*/ 0 h 135"/>
                  <a:gd name="T17" fmla="*/ 83 w 83"/>
                  <a:gd name="T18" fmla="*/ 135 h 135"/>
                </a:gdLst>
                <a:ahLst/>
                <a:cxnLst>
                  <a:cxn ang="T10">
                    <a:pos x="T0" y="T1"/>
                  </a:cxn>
                  <a:cxn ang="T11">
                    <a:pos x="T2" y="T3"/>
                  </a:cxn>
                  <a:cxn ang="T12">
                    <a:pos x="T4" y="T5"/>
                  </a:cxn>
                  <a:cxn ang="T13">
                    <a:pos x="T6" y="T7"/>
                  </a:cxn>
                  <a:cxn ang="T14">
                    <a:pos x="T8" y="T9"/>
                  </a:cxn>
                </a:cxnLst>
                <a:rect l="T15" t="T16" r="T17" b="T18"/>
                <a:pathLst>
                  <a:path w="83" h="135">
                    <a:moveTo>
                      <a:pt x="78" y="135"/>
                    </a:moveTo>
                    <a:lnTo>
                      <a:pt x="83" y="130"/>
                    </a:lnTo>
                    <a:lnTo>
                      <a:pt x="5" y="0"/>
                    </a:lnTo>
                    <a:lnTo>
                      <a:pt x="0" y="4"/>
                    </a:lnTo>
                    <a:lnTo>
                      <a:pt x="78" y="135"/>
                    </a:lnTo>
                    <a:close/>
                  </a:path>
                </a:pathLst>
              </a:custGeom>
              <a:solidFill>
                <a:srgbClr val="C195DB"/>
              </a:solidFill>
              <a:ln w="9525">
                <a:noFill/>
                <a:round/>
                <a:headEnd/>
                <a:tailEnd/>
              </a:ln>
            </p:spPr>
            <p:txBody>
              <a:bodyPr/>
              <a:lstStyle/>
              <a:p>
                <a:endParaRPr lang="ru-RU"/>
              </a:p>
            </p:txBody>
          </p:sp>
          <p:sp>
            <p:nvSpPr>
              <p:cNvPr id="163168" name="Freeform 997"/>
              <p:cNvSpPr>
                <a:spLocks/>
              </p:cNvSpPr>
              <p:nvPr/>
            </p:nvSpPr>
            <p:spPr bwMode="auto">
              <a:xfrm>
                <a:off x="3356" y="2676"/>
                <a:ext cx="3" cy="6"/>
              </a:xfrm>
              <a:custGeom>
                <a:avLst/>
                <a:gdLst>
                  <a:gd name="T0" fmla="*/ 2 w 3"/>
                  <a:gd name="T1" fmla="*/ 6 h 6"/>
                  <a:gd name="T2" fmla="*/ 1 w 3"/>
                  <a:gd name="T3" fmla="*/ 6 h 6"/>
                  <a:gd name="T4" fmla="*/ 0 w 3"/>
                  <a:gd name="T5" fmla="*/ 4 h 6"/>
                  <a:gd name="T6" fmla="*/ 3 w 3"/>
                  <a:gd name="T7" fmla="*/ 0 h 6"/>
                  <a:gd name="T8" fmla="*/ 1 w 3"/>
                  <a:gd name="T9" fmla="*/ 0 h 6"/>
                  <a:gd name="T10" fmla="*/ 2 w 3"/>
                  <a:gd name="T11" fmla="*/ 6 h 6"/>
                  <a:gd name="T12" fmla="*/ 0 60000 65536"/>
                  <a:gd name="T13" fmla="*/ 0 60000 65536"/>
                  <a:gd name="T14" fmla="*/ 0 60000 65536"/>
                  <a:gd name="T15" fmla="*/ 0 60000 65536"/>
                  <a:gd name="T16" fmla="*/ 0 60000 65536"/>
                  <a:gd name="T17" fmla="*/ 0 60000 65536"/>
                  <a:gd name="T18" fmla="*/ 0 w 3"/>
                  <a:gd name="T19" fmla="*/ 0 h 6"/>
                  <a:gd name="T20" fmla="*/ 3 w 3"/>
                  <a:gd name="T21" fmla="*/ 6 h 6"/>
                </a:gdLst>
                <a:ahLst/>
                <a:cxnLst>
                  <a:cxn ang="T12">
                    <a:pos x="T0" y="T1"/>
                  </a:cxn>
                  <a:cxn ang="T13">
                    <a:pos x="T2" y="T3"/>
                  </a:cxn>
                  <a:cxn ang="T14">
                    <a:pos x="T4" y="T5"/>
                  </a:cxn>
                  <a:cxn ang="T15">
                    <a:pos x="T6" y="T7"/>
                  </a:cxn>
                  <a:cxn ang="T16">
                    <a:pos x="T8" y="T9"/>
                  </a:cxn>
                  <a:cxn ang="T17">
                    <a:pos x="T10" y="T11"/>
                  </a:cxn>
                </a:cxnLst>
                <a:rect l="T18" t="T19" r="T20" b="T21"/>
                <a:pathLst>
                  <a:path w="3" h="6">
                    <a:moveTo>
                      <a:pt x="2" y="6"/>
                    </a:moveTo>
                    <a:lnTo>
                      <a:pt x="1" y="6"/>
                    </a:lnTo>
                    <a:lnTo>
                      <a:pt x="0" y="4"/>
                    </a:lnTo>
                    <a:lnTo>
                      <a:pt x="3" y="0"/>
                    </a:lnTo>
                    <a:lnTo>
                      <a:pt x="1" y="0"/>
                    </a:lnTo>
                    <a:lnTo>
                      <a:pt x="2" y="6"/>
                    </a:lnTo>
                    <a:close/>
                  </a:path>
                </a:pathLst>
              </a:custGeom>
              <a:solidFill>
                <a:srgbClr val="C195DB"/>
              </a:solidFill>
              <a:ln w="9525">
                <a:noFill/>
                <a:round/>
                <a:headEnd/>
                <a:tailEnd/>
              </a:ln>
            </p:spPr>
            <p:txBody>
              <a:bodyPr/>
              <a:lstStyle/>
              <a:p>
                <a:endParaRPr lang="ru-RU"/>
              </a:p>
            </p:txBody>
          </p:sp>
          <p:sp>
            <p:nvSpPr>
              <p:cNvPr id="163169" name="Freeform 998"/>
              <p:cNvSpPr>
                <a:spLocks/>
              </p:cNvSpPr>
              <p:nvPr/>
            </p:nvSpPr>
            <p:spPr bwMode="auto">
              <a:xfrm>
                <a:off x="3278" y="2535"/>
                <a:ext cx="84" cy="16"/>
              </a:xfrm>
              <a:custGeom>
                <a:avLst/>
                <a:gdLst>
                  <a:gd name="T0" fmla="*/ 0 w 84"/>
                  <a:gd name="T1" fmla="*/ 11 h 16"/>
                  <a:gd name="T2" fmla="*/ 0 w 84"/>
                  <a:gd name="T3" fmla="*/ 16 h 16"/>
                  <a:gd name="T4" fmla="*/ 84 w 84"/>
                  <a:gd name="T5" fmla="*/ 5 h 16"/>
                  <a:gd name="T6" fmla="*/ 84 w 84"/>
                  <a:gd name="T7" fmla="*/ 0 h 16"/>
                  <a:gd name="T8" fmla="*/ 0 w 84"/>
                  <a:gd name="T9" fmla="*/ 11 h 16"/>
                  <a:gd name="T10" fmla="*/ 0 60000 65536"/>
                  <a:gd name="T11" fmla="*/ 0 60000 65536"/>
                  <a:gd name="T12" fmla="*/ 0 60000 65536"/>
                  <a:gd name="T13" fmla="*/ 0 60000 65536"/>
                  <a:gd name="T14" fmla="*/ 0 60000 65536"/>
                  <a:gd name="T15" fmla="*/ 0 w 84"/>
                  <a:gd name="T16" fmla="*/ 0 h 16"/>
                  <a:gd name="T17" fmla="*/ 84 w 84"/>
                  <a:gd name="T18" fmla="*/ 16 h 16"/>
                </a:gdLst>
                <a:ahLst/>
                <a:cxnLst>
                  <a:cxn ang="T10">
                    <a:pos x="T0" y="T1"/>
                  </a:cxn>
                  <a:cxn ang="T11">
                    <a:pos x="T2" y="T3"/>
                  </a:cxn>
                  <a:cxn ang="T12">
                    <a:pos x="T4" y="T5"/>
                  </a:cxn>
                  <a:cxn ang="T13">
                    <a:pos x="T6" y="T7"/>
                  </a:cxn>
                  <a:cxn ang="T14">
                    <a:pos x="T8" y="T9"/>
                  </a:cxn>
                </a:cxnLst>
                <a:rect l="T15" t="T16" r="T17" b="T18"/>
                <a:pathLst>
                  <a:path w="84" h="16">
                    <a:moveTo>
                      <a:pt x="0" y="11"/>
                    </a:moveTo>
                    <a:lnTo>
                      <a:pt x="0" y="16"/>
                    </a:lnTo>
                    <a:lnTo>
                      <a:pt x="84" y="5"/>
                    </a:lnTo>
                    <a:lnTo>
                      <a:pt x="84" y="0"/>
                    </a:lnTo>
                    <a:lnTo>
                      <a:pt x="0" y="11"/>
                    </a:lnTo>
                    <a:close/>
                  </a:path>
                </a:pathLst>
              </a:custGeom>
              <a:solidFill>
                <a:srgbClr val="C195DB"/>
              </a:solidFill>
              <a:ln w="9525">
                <a:noFill/>
                <a:round/>
                <a:headEnd/>
                <a:tailEnd/>
              </a:ln>
            </p:spPr>
            <p:txBody>
              <a:bodyPr/>
              <a:lstStyle/>
              <a:p>
                <a:endParaRPr lang="ru-RU"/>
              </a:p>
            </p:txBody>
          </p:sp>
          <p:sp>
            <p:nvSpPr>
              <p:cNvPr id="163170" name="Freeform 999"/>
              <p:cNvSpPr>
                <a:spLocks/>
              </p:cNvSpPr>
              <p:nvPr/>
            </p:nvSpPr>
            <p:spPr bwMode="auto">
              <a:xfrm>
                <a:off x="3271" y="2545"/>
                <a:ext cx="7" cy="6"/>
              </a:xfrm>
              <a:custGeom>
                <a:avLst/>
                <a:gdLst>
                  <a:gd name="T0" fmla="*/ 3 w 7"/>
                  <a:gd name="T1" fmla="*/ 6 h 6"/>
                  <a:gd name="T2" fmla="*/ 0 w 7"/>
                  <a:gd name="T3" fmla="*/ 1 h 6"/>
                  <a:gd name="T4" fmla="*/ 6 w 7"/>
                  <a:gd name="T5" fmla="*/ 0 h 6"/>
                  <a:gd name="T6" fmla="*/ 6 w 7"/>
                  <a:gd name="T7" fmla="*/ 6 h 6"/>
                  <a:gd name="T8" fmla="*/ 7 w 7"/>
                  <a:gd name="T9" fmla="*/ 0 h 6"/>
                  <a:gd name="T10" fmla="*/ 3 w 7"/>
                  <a:gd name="T11" fmla="*/ 6 h 6"/>
                  <a:gd name="T12" fmla="*/ 0 60000 65536"/>
                  <a:gd name="T13" fmla="*/ 0 60000 65536"/>
                  <a:gd name="T14" fmla="*/ 0 60000 65536"/>
                  <a:gd name="T15" fmla="*/ 0 60000 65536"/>
                  <a:gd name="T16" fmla="*/ 0 60000 65536"/>
                  <a:gd name="T17" fmla="*/ 0 60000 65536"/>
                  <a:gd name="T18" fmla="*/ 0 w 7"/>
                  <a:gd name="T19" fmla="*/ 0 h 6"/>
                  <a:gd name="T20" fmla="*/ 7 w 7"/>
                  <a:gd name="T21" fmla="*/ 6 h 6"/>
                </a:gdLst>
                <a:ahLst/>
                <a:cxnLst>
                  <a:cxn ang="T12">
                    <a:pos x="T0" y="T1"/>
                  </a:cxn>
                  <a:cxn ang="T13">
                    <a:pos x="T2" y="T3"/>
                  </a:cxn>
                  <a:cxn ang="T14">
                    <a:pos x="T4" y="T5"/>
                  </a:cxn>
                  <a:cxn ang="T15">
                    <a:pos x="T6" y="T7"/>
                  </a:cxn>
                  <a:cxn ang="T16">
                    <a:pos x="T8" y="T9"/>
                  </a:cxn>
                  <a:cxn ang="T17">
                    <a:pos x="T10" y="T11"/>
                  </a:cxn>
                </a:cxnLst>
                <a:rect l="T18" t="T19" r="T20" b="T21"/>
                <a:pathLst>
                  <a:path w="7" h="6">
                    <a:moveTo>
                      <a:pt x="3" y="6"/>
                    </a:moveTo>
                    <a:lnTo>
                      <a:pt x="0" y="1"/>
                    </a:lnTo>
                    <a:lnTo>
                      <a:pt x="6" y="0"/>
                    </a:lnTo>
                    <a:lnTo>
                      <a:pt x="6" y="6"/>
                    </a:lnTo>
                    <a:lnTo>
                      <a:pt x="7" y="0"/>
                    </a:lnTo>
                    <a:lnTo>
                      <a:pt x="3" y="6"/>
                    </a:lnTo>
                    <a:close/>
                  </a:path>
                </a:pathLst>
              </a:custGeom>
              <a:solidFill>
                <a:srgbClr val="C195DB"/>
              </a:solidFill>
              <a:ln w="9525">
                <a:noFill/>
                <a:round/>
                <a:headEnd/>
                <a:tailEnd/>
              </a:ln>
            </p:spPr>
            <p:txBody>
              <a:bodyPr/>
              <a:lstStyle/>
              <a:p>
                <a:endParaRPr lang="ru-RU"/>
              </a:p>
            </p:txBody>
          </p:sp>
          <p:sp>
            <p:nvSpPr>
              <p:cNvPr id="163171" name="Freeform 1000"/>
              <p:cNvSpPr>
                <a:spLocks/>
              </p:cNvSpPr>
              <p:nvPr/>
            </p:nvSpPr>
            <p:spPr bwMode="auto">
              <a:xfrm>
                <a:off x="3325" y="2517"/>
                <a:ext cx="38" cy="25"/>
              </a:xfrm>
              <a:custGeom>
                <a:avLst/>
                <a:gdLst>
                  <a:gd name="T0" fmla="*/ 37 w 38"/>
                  <a:gd name="T1" fmla="*/ 25 h 25"/>
                  <a:gd name="T2" fmla="*/ 38 w 38"/>
                  <a:gd name="T3" fmla="*/ 19 h 25"/>
                  <a:gd name="T4" fmla="*/ 1 w 38"/>
                  <a:gd name="T5" fmla="*/ 0 h 25"/>
                  <a:gd name="T6" fmla="*/ 0 w 38"/>
                  <a:gd name="T7" fmla="*/ 6 h 25"/>
                  <a:gd name="T8" fmla="*/ 37 w 38"/>
                  <a:gd name="T9" fmla="*/ 25 h 25"/>
                  <a:gd name="T10" fmla="*/ 0 60000 65536"/>
                  <a:gd name="T11" fmla="*/ 0 60000 65536"/>
                  <a:gd name="T12" fmla="*/ 0 60000 65536"/>
                  <a:gd name="T13" fmla="*/ 0 60000 65536"/>
                  <a:gd name="T14" fmla="*/ 0 60000 65536"/>
                  <a:gd name="T15" fmla="*/ 0 w 38"/>
                  <a:gd name="T16" fmla="*/ 0 h 25"/>
                  <a:gd name="T17" fmla="*/ 38 w 38"/>
                  <a:gd name="T18" fmla="*/ 25 h 25"/>
                </a:gdLst>
                <a:ahLst/>
                <a:cxnLst>
                  <a:cxn ang="T10">
                    <a:pos x="T0" y="T1"/>
                  </a:cxn>
                  <a:cxn ang="T11">
                    <a:pos x="T2" y="T3"/>
                  </a:cxn>
                  <a:cxn ang="T12">
                    <a:pos x="T4" y="T5"/>
                  </a:cxn>
                  <a:cxn ang="T13">
                    <a:pos x="T6" y="T7"/>
                  </a:cxn>
                  <a:cxn ang="T14">
                    <a:pos x="T8" y="T9"/>
                  </a:cxn>
                </a:cxnLst>
                <a:rect l="T15" t="T16" r="T17" b="T18"/>
                <a:pathLst>
                  <a:path w="38" h="25">
                    <a:moveTo>
                      <a:pt x="37" y="25"/>
                    </a:moveTo>
                    <a:lnTo>
                      <a:pt x="38" y="19"/>
                    </a:lnTo>
                    <a:lnTo>
                      <a:pt x="1" y="0"/>
                    </a:lnTo>
                    <a:lnTo>
                      <a:pt x="0" y="6"/>
                    </a:lnTo>
                    <a:lnTo>
                      <a:pt x="37" y="25"/>
                    </a:lnTo>
                    <a:close/>
                  </a:path>
                </a:pathLst>
              </a:custGeom>
              <a:solidFill>
                <a:srgbClr val="C195DB"/>
              </a:solidFill>
              <a:ln w="9525">
                <a:noFill/>
                <a:round/>
                <a:headEnd/>
                <a:tailEnd/>
              </a:ln>
            </p:spPr>
            <p:txBody>
              <a:bodyPr/>
              <a:lstStyle/>
              <a:p>
                <a:endParaRPr lang="ru-RU"/>
              </a:p>
            </p:txBody>
          </p:sp>
          <p:sp>
            <p:nvSpPr>
              <p:cNvPr id="163172" name="Freeform 1001"/>
              <p:cNvSpPr>
                <a:spLocks/>
              </p:cNvSpPr>
              <p:nvPr/>
            </p:nvSpPr>
            <p:spPr bwMode="auto">
              <a:xfrm>
                <a:off x="3362" y="2535"/>
                <a:ext cx="9" cy="7"/>
              </a:xfrm>
              <a:custGeom>
                <a:avLst/>
                <a:gdLst>
                  <a:gd name="T0" fmla="*/ 0 w 9"/>
                  <a:gd name="T1" fmla="*/ 5 h 7"/>
                  <a:gd name="T2" fmla="*/ 9 w 9"/>
                  <a:gd name="T3" fmla="*/ 3 h 7"/>
                  <a:gd name="T4" fmla="*/ 2 w 9"/>
                  <a:gd name="T5" fmla="*/ 0 h 7"/>
                  <a:gd name="T6" fmla="*/ 0 w 9"/>
                  <a:gd name="T7" fmla="*/ 7 h 7"/>
                  <a:gd name="T8" fmla="*/ 0 w 9"/>
                  <a:gd name="T9" fmla="*/ 0 h 7"/>
                  <a:gd name="T10" fmla="*/ 0 w 9"/>
                  <a:gd name="T11" fmla="*/ 5 h 7"/>
                  <a:gd name="T12" fmla="*/ 0 60000 65536"/>
                  <a:gd name="T13" fmla="*/ 0 60000 65536"/>
                  <a:gd name="T14" fmla="*/ 0 60000 65536"/>
                  <a:gd name="T15" fmla="*/ 0 60000 65536"/>
                  <a:gd name="T16" fmla="*/ 0 60000 65536"/>
                  <a:gd name="T17" fmla="*/ 0 60000 65536"/>
                  <a:gd name="T18" fmla="*/ 0 w 9"/>
                  <a:gd name="T19" fmla="*/ 0 h 7"/>
                  <a:gd name="T20" fmla="*/ 9 w 9"/>
                  <a:gd name="T21" fmla="*/ 7 h 7"/>
                </a:gdLst>
                <a:ahLst/>
                <a:cxnLst>
                  <a:cxn ang="T12">
                    <a:pos x="T0" y="T1"/>
                  </a:cxn>
                  <a:cxn ang="T13">
                    <a:pos x="T2" y="T3"/>
                  </a:cxn>
                  <a:cxn ang="T14">
                    <a:pos x="T4" y="T5"/>
                  </a:cxn>
                  <a:cxn ang="T15">
                    <a:pos x="T6" y="T7"/>
                  </a:cxn>
                  <a:cxn ang="T16">
                    <a:pos x="T8" y="T9"/>
                  </a:cxn>
                  <a:cxn ang="T17">
                    <a:pos x="T10" y="T11"/>
                  </a:cxn>
                </a:cxnLst>
                <a:rect l="T18" t="T19" r="T20" b="T21"/>
                <a:pathLst>
                  <a:path w="9" h="7">
                    <a:moveTo>
                      <a:pt x="0" y="5"/>
                    </a:moveTo>
                    <a:lnTo>
                      <a:pt x="9" y="3"/>
                    </a:lnTo>
                    <a:lnTo>
                      <a:pt x="2" y="0"/>
                    </a:lnTo>
                    <a:lnTo>
                      <a:pt x="0" y="7"/>
                    </a:lnTo>
                    <a:lnTo>
                      <a:pt x="0" y="0"/>
                    </a:lnTo>
                    <a:lnTo>
                      <a:pt x="0" y="5"/>
                    </a:lnTo>
                    <a:close/>
                  </a:path>
                </a:pathLst>
              </a:custGeom>
              <a:solidFill>
                <a:srgbClr val="C195DB"/>
              </a:solidFill>
              <a:ln w="9525">
                <a:noFill/>
                <a:round/>
                <a:headEnd/>
                <a:tailEnd/>
              </a:ln>
            </p:spPr>
            <p:txBody>
              <a:bodyPr/>
              <a:lstStyle/>
              <a:p>
                <a:endParaRPr lang="ru-RU"/>
              </a:p>
            </p:txBody>
          </p:sp>
          <p:sp>
            <p:nvSpPr>
              <p:cNvPr id="163173" name="Freeform 1002"/>
              <p:cNvSpPr>
                <a:spLocks/>
              </p:cNvSpPr>
              <p:nvPr/>
            </p:nvSpPr>
            <p:spPr bwMode="auto">
              <a:xfrm>
                <a:off x="3320" y="2517"/>
                <a:ext cx="5" cy="7"/>
              </a:xfrm>
              <a:custGeom>
                <a:avLst/>
                <a:gdLst>
                  <a:gd name="T0" fmla="*/ 5 w 5"/>
                  <a:gd name="T1" fmla="*/ 0 h 7"/>
                  <a:gd name="T2" fmla="*/ 0 w 5"/>
                  <a:gd name="T3" fmla="*/ 5 h 7"/>
                  <a:gd name="T4" fmla="*/ 5 w 5"/>
                  <a:gd name="T5" fmla="*/ 0 h 7"/>
                  <a:gd name="T6" fmla="*/ 3 w 5"/>
                  <a:gd name="T7" fmla="*/ 7 h 7"/>
                  <a:gd name="T8" fmla="*/ 5 w 5"/>
                  <a:gd name="T9" fmla="*/ 0 h 7"/>
                  <a:gd name="T10" fmla="*/ 0 60000 65536"/>
                  <a:gd name="T11" fmla="*/ 0 60000 65536"/>
                  <a:gd name="T12" fmla="*/ 0 60000 65536"/>
                  <a:gd name="T13" fmla="*/ 0 60000 65536"/>
                  <a:gd name="T14" fmla="*/ 0 60000 65536"/>
                  <a:gd name="T15" fmla="*/ 0 w 5"/>
                  <a:gd name="T16" fmla="*/ 0 h 7"/>
                  <a:gd name="T17" fmla="*/ 5 w 5"/>
                  <a:gd name="T18" fmla="*/ 7 h 7"/>
                </a:gdLst>
                <a:ahLst/>
                <a:cxnLst>
                  <a:cxn ang="T10">
                    <a:pos x="T0" y="T1"/>
                  </a:cxn>
                  <a:cxn ang="T11">
                    <a:pos x="T2" y="T3"/>
                  </a:cxn>
                  <a:cxn ang="T12">
                    <a:pos x="T4" y="T5"/>
                  </a:cxn>
                  <a:cxn ang="T13">
                    <a:pos x="T6" y="T7"/>
                  </a:cxn>
                  <a:cxn ang="T14">
                    <a:pos x="T8" y="T9"/>
                  </a:cxn>
                </a:cxnLst>
                <a:rect l="T15" t="T16" r="T17" b="T18"/>
                <a:pathLst>
                  <a:path w="5" h="7">
                    <a:moveTo>
                      <a:pt x="5" y="0"/>
                    </a:moveTo>
                    <a:lnTo>
                      <a:pt x="0" y="5"/>
                    </a:lnTo>
                    <a:lnTo>
                      <a:pt x="5" y="0"/>
                    </a:lnTo>
                    <a:lnTo>
                      <a:pt x="3" y="7"/>
                    </a:lnTo>
                    <a:lnTo>
                      <a:pt x="5" y="0"/>
                    </a:lnTo>
                    <a:close/>
                  </a:path>
                </a:pathLst>
              </a:custGeom>
              <a:solidFill>
                <a:srgbClr val="C195DB"/>
              </a:solidFill>
              <a:ln w="9525">
                <a:noFill/>
                <a:round/>
                <a:headEnd/>
                <a:tailEnd/>
              </a:ln>
            </p:spPr>
            <p:txBody>
              <a:bodyPr/>
              <a:lstStyle/>
              <a:p>
                <a:endParaRPr lang="ru-RU"/>
              </a:p>
            </p:txBody>
          </p:sp>
          <p:sp>
            <p:nvSpPr>
              <p:cNvPr id="163174" name="Freeform 1003"/>
              <p:cNvSpPr>
                <a:spLocks/>
              </p:cNvSpPr>
              <p:nvPr/>
            </p:nvSpPr>
            <p:spPr bwMode="auto">
              <a:xfrm>
                <a:off x="3354" y="2581"/>
                <a:ext cx="97" cy="96"/>
              </a:xfrm>
              <a:custGeom>
                <a:avLst/>
                <a:gdLst>
                  <a:gd name="T0" fmla="*/ 97 w 97"/>
                  <a:gd name="T1" fmla="*/ 6 h 96"/>
                  <a:gd name="T2" fmla="*/ 93 w 97"/>
                  <a:gd name="T3" fmla="*/ 0 h 96"/>
                  <a:gd name="T4" fmla="*/ 0 w 97"/>
                  <a:gd name="T5" fmla="*/ 90 h 96"/>
                  <a:gd name="T6" fmla="*/ 6 w 97"/>
                  <a:gd name="T7" fmla="*/ 96 h 96"/>
                  <a:gd name="T8" fmla="*/ 97 w 97"/>
                  <a:gd name="T9" fmla="*/ 6 h 96"/>
                  <a:gd name="T10" fmla="*/ 0 60000 65536"/>
                  <a:gd name="T11" fmla="*/ 0 60000 65536"/>
                  <a:gd name="T12" fmla="*/ 0 60000 65536"/>
                  <a:gd name="T13" fmla="*/ 0 60000 65536"/>
                  <a:gd name="T14" fmla="*/ 0 60000 65536"/>
                  <a:gd name="T15" fmla="*/ 0 w 97"/>
                  <a:gd name="T16" fmla="*/ 0 h 96"/>
                  <a:gd name="T17" fmla="*/ 97 w 97"/>
                  <a:gd name="T18" fmla="*/ 96 h 96"/>
                </a:gdLst>
                <a:ahLst/>
                <a:cxnLst>
                  <a:cxn ang="T10">
                    <a:pos x="T0" y="T1"/>
                  </a:cxn>
                  <a:cxn ang="T11">
                    <a:pos x="T2" y="T3"/>
                  </a:cxn>
                  <a:cxn ang="T12">
                    <a:pos x="T4" y="T5"/>
                  </a:cxn>
                  <a:cxn ang="T13">
                    <a:pos x="T6" y="T7"/>
                  </a:cxn>
                  <a:cxn ang="T14">
                    <a:pos x="T8" y="T9"/>
                  </a:cxn>
                </a:cxnLst>
                <a:rect l="T15" t="T16" r="T17" b="T18"/>
                <a:pathLst>
                  <a:path w="97" h="96">
                    <a:moveTo>
                      <a:pt x="97" y="6"/>
                    </a:moveTo>
                    <a:lnTo>
                      <a:pt x="93" y="0"/>
                    </a:lnTo>
                    <a:lnTo>
                      <a:pt x="0" y="90"/>
                    </a:lnTo>
                    <a:lnTo>
                      <a:pt x="6" y="96"/>
                    </a:lnTo>
                    <a:lnTo>
                      <a:pt x="97" y="6"/>
                    </a:lnTo>
                    <a:close/>
                  </a:path>
                </a:pathLst>
              </a:custGeom>
              <a:solidFill>
                <a:srgbClr val="C195DB"/>
              </a:solidFill>
              <a:ln w="9525">
                <a:noFill/>
                <a:round/>
                <a:headEnd/>
                <a:tailEnd/>
              </a:ln>
            </p:spPr>
            <p:txBody>
              <a:bodyPr/>
              <a:lstStyle/>
              <a:p>
                <a:endParaRPr lang="ru-RU"/>
              </a:p>
            </p:txBody>
          </p:sp>
          <p:sp>
            <p:nvSpPr>
              <p:cNvPr id="163175" name="Freeform 1004"/>
              <p:cNvSpPr>
                <a:spLocks/>
              </p:cNvSpPr>
              <p:nvPr/>
            </p:nvSpPr>
            <p:spPr bwMode="auto">
              <a:xfrm>
                <a:off x="2041" y="2496"/>
                <a:ext cx="260" cy="188"/>
              </a:xfrm>
              <a:custGeom>
                <a:avLst/>
                <a:gdLst>
                  <a:gd name="T0" fmla="*/ 256 w 260"/>
                  <a:gd name="T1" fmla="*/ 0 h 188"/>
                  <a:gd name="T2" fmla="*/ 27 w 260"/>
                  <a:gd name="T3" fmla="*/ 117 h 188"/>
                  <a:gd name="T4" fmla="*/ 0 w 260"/>
                  <a:gd name="T5" fmla="*/ 188 h 188"/>
                  <a:gd name="T6" fmla="*/ 81 w 260"/>
                  <a:gd name="T7" fmla="*/ 180 h 188"/>
                  <a:gd name="T8" fmla="*/ 260 w 260"/>
                  <a:gd name="T9" fmla="*/ 40 h 188"/>
                  <a:gd name="T10" fmla="*/ 203 w 260"/>
                  <a:gd name="T11" fmla="*/ 29 h 188"/>
                  <a:gd name="T12" fmla="*/ 256 w 260"/>
                  <a:gd name="T13" fmla="*/ 0 h 188"/>
                  <a:gd name="T14" fmla="*/ 0 60000 65536"/>
                  <a:gd name="T15" fmla="*/ 0 60000 65536"/>
                  <a:gd name="T16" fmla="*/ 0 60000 65536"/>
                  <a:gd name="T17" fmla="*/ 0 60000 65536"/>
                  <a:gd name="T18" fmla="*/ 0 60000 65536"/>
                  <a:gd name="T19" fmla="*/ 0 60000 65536"/>
                  <a:gd name="T20" fmla="*/ 0 60000 65536"/>
                  <a:gd name="T21" fmla="*/ 0 w 260"/>
                  <a:gd name="T22" fmla="*/ 0 h 188"/>
                  <a:gd name="T23" fmla="*/ 260 w 260"/>
                  <a:gd name="T24" fmla="*/ 188 h 18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0" h="188">
                    <a:moveTo>
                      <a:pt x="256" y="0"/>
                    </a:moveTo>
                    <a:lnTo>
                      <a:pt x="27" y="117"/>
                    </a:lnTo>
                    <a:lnTo>
                      <a:pt x="0" y="188"/>
                    </a:lnTo>
                    <a:lnTo>
                      <a:pt x="81" y="180"/>
                    </a:lnTo>
                    <a:lnTo>
                      <a:pt x="260" y="40"/>
                    </a:lnTo>
                    <a:lnTo>
                      <a:pt x="203" y="29"/>
                    </a:lnTo>
                    <a:lnTo>
                      <a:pt x="256" y="0"/>
                    </a:lnTo>
                    <a:close/>
                  </a:path>
                </a:pathLst>
              </a:custGeom>
              <a:solidFill>
                <a:srgbClr val="844CD6"/>
              </a:solidFill>
              <a:ln w="9525">
                <a:noFill/>
                <a:round/>
                <a:headEnd/>
                <a:tailEnd/>
              </a:ln>
            </p:spPr>
            <p:txBody>
              <a:bodyPr/>
              <a:lstStyle/>
              <a:p>
                <a:endParaRPr lang="ru-RU"/>
              </a:p>
            </p:txBody>
          </p:sp>
          <p:sp>
            <p:nvSpPr>
              <p:cNvPr id="163176" name="Freeform 1005"/>
              <p:cNvSpPr>
                <a:spLocks/>
              </p:cNvSpPr>
              <p:nvPr/>
            </p:nvSpPr>
            <p:spPr bwMode="auto">
              <a:xfrm>
                <a:off x="2067" y="2493"/>
                <a:ext cx="232" cy="124"/>
              </a:xfrm>
              <a:custGeom>
                <a:avLst/>
                <a:gdLst>
                  <a:gd name="T0" fmla="*/ 232 w 232"/>
                  <a:gd name="T1" fmla="*/ 6 h 124"/>
                  <a:gd name="T2" fmla="*/ 231 w 232"/>
                  <a:gd name="T3" fmla="*/ 0 h 124"/>
                  <a:gd name="T4" fmla="*/ 0 w 232"/>
                  <a:gd name="T5" fmla="*/ 117 h 124"/>
                  <a:gd name="T6" fmla="*/ 1 w 232"/>
                  <a:gd name="T7" fmla="*/ 124 h 124"/>
                  <a:gd name="T8" fmla="*/ 232 w 232"/>
                  <a:gd name="T9" fmla="*/ 6 h 124"/>
                  <a:gd name="T10" fmla="*/ 0 60000 65536"/>
                  <a:gd name="T11" fmla="*/ 0 60000 65536"/>
                  <a:gd name="T12" fmla="*/ 0 60000 65536"/>
                  <a:gd name="T13" fmla="*/ 0 60000 65536"/>
                  <a:gd name="T14" fmla="*/ 0 60000 65536"/>
                  <a:gd name="T15" fmla="*/ 0 w 232"/>
                  <a:gd name="T16" fmla="*/ 0 h 124"/>
                  <a:gd name="T17" fmla="*/ 232 w 232"/>
                  <a:gd name="T18" fmla="*/ 124 h 124"/>
                </a:gdLst>
                <a:ahLst/>
                <a:cxnLst>
                  <a:cxn ang="T10">
                    <a:pos x="T0" y="T1"/>
                  </a:cxn>
                  <a:cxn ang="T11">
                    <a:pos x="T2" y="T3"/>
                  </a:cxn>
                  <a:cxn ang="T12">
                    <a:pos x="T4" y="T5"/>
                  </a:cxn>
                  <a:cxn ang="T13">
                    <a:pos x="T6" y="T7"/>
                  </a:cxn>
                  <a:cxn ang="T14">
                    <a:pos x="T8" y="T9"/>
                  </a:cxn>
                </a:cxnLst>
                <a:rect l="T15" t="T16" r="T17" b="T18"/>
                <a:pathLst>
                  <a:path w="232" h="124">
                    <a:moveTo>
                      <a:pt x="232" y="6"/>
                    </a:moveTo>
                    <a:lnTo>
                      <a:pt x="231" y="0"/>
                    </a:lnTo>
                    <a:lnTo>
                      <a:pt x="0" y="117"/>
                    </a:lnTo>
                    <a:lnTo>
                      <a:pt x="1" y="124"/>
                    </a:lnTo>
                    <a:lnTo>
                      <a:pt x="232" y="6"/>
                    </a:lnTo>
                    <a:close/>
                  </a:path>
                </a:pathLst>
              </a:custGeom>
              <a:solidFill>
                <a:srgbClr val="C195DB"/>
              </a:solidFill>
              <a:ln w="9525">
                <a:noFill/>
                <a:round/>
                <a:headEnd/>
                <a:tailEnd/>
              </a:ln>
            </p:spPr>
            <p:txBody>
              <a:bodyPr/>
              <a:lstStyle/>
              <a:p>
                <a:endParaRPr lang="ru-RU"/>
              </a:p>
            </p:txBody>
          </p:sp>
          <p:sp>
            <p:nvSpPr>
              <p:cNvPr id="163177" name="Freeform 1006"/>
              <p:cNvSpPr>
                <a:spLocks/>
              </p:cNvSpPr>
              <p:nvPr/>
            </p:nvSpPr>
            <p:spPr bwMode="auto">
              <a:xfrm>
                <a:off x="2040" y="2611"/>
                <a:ext cx="33" cy="75"/>
              </a:xfrm>
              <a:custGeom>
                <a:avLst/>
                <a:gdLst>
                  <a:gd name="T0" fmla="*/ 33 w 33"/>
                  <a:gd name="T1" fmla="*/ 2 h 75"/>
                  <a:gd name="T2" fmla="*/ 27 w 33"/>
                  <a:gd name="T3" fmla="*/ 0 h 75"/>
                  <a:gd name="T4" fmla="*/ 0 w 33"/>
                  <a:gd name="T5" fmla="*/ 73 h 75"/>
                  <a:gd name="T6" fmla="*/ 7 w 33"/>
                  <a:gd name="T7" fmla="*/ 75 h 75"/>
                  <a:gd name="T8" fmla="*/ 33 w 33"/>
                  <a:gd name="T9" fmla="*/ 2 h 75"/>
                  <a:gd name="T10" fmla="*/ 0 60000 65536"/>
                  <a:gd name="T11" fmla="*/ 0 60000 65536"/>
                  <a:gd name="T12" fmla="*/ 0 60000 65536"/>
                  <a:gd name="T13" fmla="*/ 0 60000 65536"/>
                  <a:gd name="T14" fmla="*/ 0 60000 65536"/>
                  <a:gd name="T15" fmla="*/ 0 w 33"/>
                  <a:gd name="T16" fmla="*/ 0 h 75"/>
                  <a:gd name="T17" fmla="*/ 33 w 33"/>
                  <a:gd name="T18" fmla="*/ 75 h 75"/>
                </a:gdLst>
                <a:ahLst/>
                <a:cxnLst>
                  <a:cxn ang="T10">
                    <a:pos x="T0" y="T1"/>
                  </a:cxn>
                  <a:cxn ang="T11">
                    <a:pos x="T2" y="T3"/>
                  </a:cxn>
                  <a:cxn ang="T12">
                    <a:pos x="T4" y="T5"/>
                  </a:cxn>
                  <a:cxn ang="T13">
                    <a:pos x="T6" y="T7"/>
                  </a:cxn>
                  <a:cxn ang="T14">
                    <a:pos x="T8" y="T9"/>
                  </a:cxn>
                </a:cxnLst>
                <a:rect l="T15" t="T16" r="T17" b="T18"/>
                <a:pathLst>
                  <a:path w="33" h="75">
                    <a:moveTo>
                      <a:pt x="33" y="2"/>
                    </a:moveTo>
                    <a:lnTo>
                      <a:pt x="27" y="0"/>
                    </a:lnTo>
                    <a:lnTo>
                      <a:pt x="0" y="73"/>
                    </a:lnTo>
                    <a:lnTo>
                      <a:pt x="7" y="75"/>
                    </a:lnTo>
                    <a:lnTo>
                      <a:pt x="33" y="2"/>
                    </a:lnTo>
                    <a:close/>
                  </a:path>
                </a:pathLst>
              </a:custGeom>
              <a:solidFill>
                <a:srgbClr val="C195DB"/>
              </a:solidFill>
              <a:ln w="9525">
                <a:noFill/>
                <a:round/>
                <a:headEnd/>
                <a:tailEnd/>
              </a:ln>
            </p:spPr>
            <p:txBody>
              <a:bodyPr/>
              <a:lstStyle/>
              <a:p>
                <a:endParaRPr lang="ru-RU"/>
              </a:p>
            </p:txBody>
          </p:sp>
          <p:sp>
            <p:nvSpPr>
              <p:cNvPr id="163178" name="Freeform 1007"/>
              <p:cNvSpPr>
                <a:spLocks/>
              </p:cNvSpPr>
              <p:nvPr/>
            </p:nvSpPr>
            <p:spPr bwMode="auto">
              <a:xfrm>
                <a:off x="2064" y="2610"/>
                <a:ext cx="7" cy="8"/>
              </a:xfrm>
              <a:custGeom>
                <a:avLst/>
                <a:gdLst>
                  <a:gd name="T0" fmla="*/ 1 w 7"/>
                  <a:gd name="T1" fmla="*/ 0 h 8"/>
                  <a:gd name="T2" fmla="*/ 0 w 7"/>
                  <a:gd name="T3" fmla="*/ 2 h 8"/>
                  <a:gd name="T4" fmla="*/ 7 w 7"/>
                  <a:gd name="T5" fmla="*/ 4 h 8"/>
                  <a:gd name="T6" fmla="*/ 3 w 7"/>
                  <a:gd name="T7" fmla="*/ 8 h 8"/>
                  <a:gd name="T8" fmla="*/ 1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1" y="0"/>
                    </a:moveTo>
                    <a:lnTo>
                      <a:pt x="0" y="2"/>
                    </a:lnTo>
                    <a:lnTo>
                      <a:pt x="7" y="4"/>
                    </a:lnTo>
                    <a:lnTo>
                      <a:pt x="3" y="8"/>
                    </a:lnTo>
                    <a:lnTo>
                      <a:pt x="1" y="0"/>
                    </a:lnTo>
                    <a:close/>
                  </a:path>
                </a:pathLst>
              </a:custGeom>
              <a:solidFill>
                <a:srgbClr val="C195DB"/>
              </a:solidFill>
              <a:ln w="9525">
                <a:noFill/>
                <a:round/>
                <a:headEnd/>
                <a:tailEnd/>
              </a:ln>
            </p:spPr>
            <p:txBody>
              <a:bodyPr/>
              <a:lstStyle/>
              <a:p>
                <a:endParaRPr lang="ru-RU"/>
              </a:p>
            </p:txBody>
          </p:sp>
          <p:sp>
            <p:nvSpPr>
              <p:cNvPr id="163179" name="Freeform 1008"/>
              <p:cNvSpPr>
                <a:spLocks/>
              </p:cNvSpPr>
              <p:nvPr/>
            </p:nvSpPr>
            <p:spPr bwMode="auto">
              <a:xfrm>
                <a:off x="2041" y="2674"/>
                <a:ext cx="81" cy="12"/>
              </a:xfrm>
              <a:custGeom>
                <a:avLst/>
                <a:gdLst>
                  <a:gd name="T0" fmla="*/ 0 w 81"/>
                  <a:gd name="T1" fmla="*/ 7 h 12"/>
                  <a:gd name="T2" fmla="*/ 0 w 81"/>
                  <a:gd name="T3" fmla="*/ 12 h 12"/>
                  <a:gd name="T4" fmla="*/ 81 w 81"/>
                  <a:gd name="T5" fmla="*/ 5 h 12"/>
                  <a:gd name="T6" fmla="*/ 81 w 81"/>
                  <a:gd name="T7" fmla="*/ 0 h 12"/>
                  <a:gd name="T8" fmla="*/ 0 w 81"/>
                  <a:gd name="T9" fmla="*/ 7 h 12"/>
                  <a:gd name="T10" fmla="*/ 0 60000 65536"/>
                  <a:gd name="T11" fmla="*/ 0 60000 65536"/>
                  <a:gd name="T12" fmla="*/ 0 60000 65536"/>
                  <a:gd name="T13" fmla="*/ 0 60000 65536"/>
                  <a:gd name="T14" fmla="*/ 0 60000 65536"/>
                  <a:gd name="T15" fmla="*/ 0 w 81"/>
                  <a:gd name="T16" fmla="*/ 0 h 12"/>
                  <a:gd name="T17" fmla="*/ 81 w 81"/>
                  <a:gd name="T18" fmla="*/ 12 h 12"/>
                </a:gdLst>
                <a:ahLst/>
                <a:cxnLst>
                  <a:cxn ang="T10">
                    <a:pos x="T0" y="T1"/>
                  </a:cxn>
                  <a:cxn ang="T11">
                    <a:pos x="T2" y="T3"/>
                  </a:cxn>
                  <a:cxn ang="T12">
                    <a:pos x="T4" y="T5"/>
                  </a:cxn>
                  <a:cxn ang="T13">
                    <a:pos x="T6" y="T7"/>
                  </a:cxn>
                  <a:cxn ang="T14">
                    <a:pos x="T8" y="T9"/>
                  </a:cxn>
                </a:cxnLst>
                <a:rect l="T15" t="T16" r="T17" b="T18"/>
                <a:pathLst>
                  <a:path w="81" h="12">
                    <a:moveTo>
                      <a:pt x="0" y="7"/>
                    </a:moveTo>
                    <a:lnTo>
                      <a:pt x="0" y="12"/>
                    </a:lnTo>
                    <a:lnTo>
                      <a:pt x="81" y="5"/>
                    </a:lnTo>
                    <a:lnTo>
                      <a:pt x="81" y="0"/>
                    </a:lnTo>
                    <a:lnTo>
                      <a:pt x="0" y="7"/>
                    </a:lnTo>
                    <a:close/>
                  </a:path>
                </a:pathLst>
              </a:custGeom>
              <a:solidFill>
                <a:srgbClr val="C195DB"/>
              </a:solidFill>
              <a:ln w="9525">
                <a:noFill/>
                <a:round/>
                <a:headEnd/>
                <a:tailEnd/>
              </a:ln>
            </p:spPr>
            <p:txBody>
              <a:bodyPr/>
              <a:lstStyle/>
              <a:p>
                <a:endParaRPr lang="ru-RU"/>
              </a:p>
            </p:txBody>
          </p:sp>
          <p:sp>
            <p:nvSpPr>
              <p:cNvPr id="163180" name="Freeform 1009"/>
              <p:cNvSpPr>
                <a:spLocks/>
              </p:cNvSpPr>
              <p:nvPr/>
            </p:nvSpPr>
            <p:spPr bwMode="auto">
              <a:xfrm>
                <a:off x="2038" y="2682"/>
                <a:ext cx="6" cy="4"/>
              </a:xfrm>
              <a:custGeom>
                <a:avLst/>
                <a:gdLst>
                  <a:gd name="T0" fmla="*/ 1 w 6"/>
                  <a:gd name="T1" fmla="*/ 1 h 4"/>
                  <a:gd name="T2" fmla="*/ 0 w 6"/>
                  <a:gd name="T3" fmla="*/ 4 h 4"/>
                  <a:gd name="T4" fmla="*/ 4 w 6"/>
                  <a:gd name="T5" fmla="*/ 4 h 4"/>
                  <a:gd name="T6" fmla="*/ 4 w 6"/>
                  <a:gd name="T7" fmla="*/ 0 h 4"/>
                  <a:gd name="T8" fmla="*/ 6 w 6"/>
                  <a:gd name="T9" fmla="*/ 3 h 4"/>
                  <a:gd name="T10" fmla="*/ 1 w 6"/>
                  <a:gd name="T11" fmla="*/ 1 h 4"/>
                  <a:gd name="T12" fmla="*/ 0 60000 65536"/>
                  <a:gd name="T13" fmla="*/ 0 60000 65536"/>
                  <a:gd name="T14" fmla="*/ 0 60000 65536"/>
                  <a:gd name="T15" fmla="*/ 0 60000 65536"/>
                  <a:gd name="T16" fmla="*/ 0 60000 65536"/>
                  <a:gd name="T17" fmla="*/ 0 60000 65536"/>
                  <a:gd name="T18" fmla="*/ 0 w 6"/>
                  <a:gd name="T19" fmla="*/ 0 h 4"/>
                  <a:gd name="T20" fmla="*/ 6 w 6"/>
                  <a:gd name="T21" fmla="*/ 4 h 4"/>
                </a:gdLst>
                <a:ahLst/>
                <a:cxnLst>
                  <a:cxn ang="T12">
                    <a:pos x="T0" y="T1"/>
                  </a:cxn>
                  <a:cxn ang="T13">
                    <a:pos x="T2" y="T3"/>
                  </a:cxn>
                  <a:cxn ang="T14">
                    <a:pos x="T4" y="T5"/>
                  </a:cxn>
                  <a:cxn ang="T15">
                    <a:pos x="T6" y="T7"/>
                  </a:cxn>
                  <a:cxn ang="T16">
                    <a:pos x="T8" y="T9"/>
                  </a:cxn>
                  <a:cxn ang="T17">
                    <a:pos x="T10" y="T11"/>
                  </a:cxn>
                </a:cxnLst>
                <a:rect l="T18" t="T19" r="T20" b="T21"/>
                <a:pathLst>
                  <a:path w="6" h="4">
                    <a:moveTo>
                      <a:pt x="1" y="1"/>
                    </a:moveTo>
                    <a:lnTo>
                      <a:pt x="0" y="4"/>
                    </a:lnTo>
                    <a:lnTo>
                      <a:pt x="4" y="4"/>
                    </a:lnTo>
                    <a:lnTo>
                      <a:pt x="4" y="0"/>
                    </a:lnTo>
                    <a:lnTo>
                      <a:pt x="6" y="3"/>
                    </a:lnTo>
                    <a:lnTo>
                      <a:pt x="1" y="1"/>
                    </a:lnTo>
                    <a:close/>
                  </a:path>
                </a:pathLst>
              </a:custGeom>
              <a:solidFill>
                <a:srgbClr val="C195DB"/>
              </a:solidFill>
              <a:ln w="9525">
                <a:noFill/>
                <a:round/>
                <a:headEnd/>
                <a:tailEnd/>
              </a:ln>
            </p:spPr>
            <p:txBody>
              <a:bodyPr/>
              <a:lstStyle/>
              <a:p>
                <a:endParaRPr lang="ru-RU"/>
              </a:p>
            </p:txBody>
          </p:sp>
          <p:sp>
            <p:nvSpPr>
              <p:cNvPr id="163181" name="Freeform 1010"/>
              <p:cNvSpPr>
                <a:spLocks/>
              </p:cNvSpPr>
              <p:nvPr/>
            </p:nvSpPr>
            <p:spPr bwMode="auto">
              <a:xfrm>
                <a:off x="2121" y="2533"/>
                <a:ext cx="181" cy="144"/>
              </a:xfrm>
              <a:custGeom>
                <a:avLst/>
                <a:gdLst>
                  <a:gd name="T0" fmla="*/ 0 w 181"/>
                  <a:gd name="T1" fmla="*/ 139 h 144"/>
                  <a:gd name="T2" fmla="*/ 5 w 181"/>
                  <a:gd name="T3" fmla="*/ 144 h 144"/>
                  <a:gd name="T4" fmla="*/ 181 w 181"/>
                  <a:gd name="T5" fmla="*/ 6 h 144"/>
                  <a:gd name="T6" fmla="*/ 176 w 181"/>
                  <a:gd name="T7" fmla="*/ 0 h 144"/>
                  <a:gd name="T8" fmla="*/ 0 w 181"/>
                  <a:gd name="T9" fmla="*/ 139 h 144"/>
                  <a:gd name="T10" fmla="*/ 0 60000 65536"/>
                  <a:gd name="T11" fmla="*/ 0 60000 65536"/>
                  <a:gd name="T12" fmla="*/ 0 60000 65536"/>
                  <a:gd name="T13" fmla="*/ 0 60000 65536"/>
                  <a:gd name="T14" fmla="*/ 0 60000 65536"/>
                  <a:gd name="T15" fmla="*/ 0 w 181"/>
                  <a:gd name="T16" fmla="*/ 0 h 144"/>
                  <a:gd name="T17" fmla="*/ 181 w 181"/>
                  <a:gd name="T18" fmla="*/ 144 h 144"/>
                </a:gdLst>
                <a:ahLst/>
                <a:cxnLst>
                  <a:cxn ang="T10">
                    <a:pos x="T0" y="T1"/>
                  </a:cxn>
                  <a:cxn ang="T11">
                    <a:pos x="T2" y="T3"/>
                  </a:cxn>
                  <a:cxn ang="T12">
                    <a:pos x="T4" y="T5"/>
                  </a:cxn>
                  <a:cxn ang="T13">
                    <a:pos x="T6" y="T7"/>
                  </a:cxn>
                  <a:cxn ang="T14">
                    <a:pos x="T8" y="T9"/>
                  </a:cxn>
                </a:cxnLst>
                <a:rect l="T15" t="T16" r="T17" b="T18"/>
                <a:pathLst>
                  <a:path w="181" h="144">
                    <a:moveTo>
                      <a:pt x="0" y="139"/>
                    </a:moveTo>
                    <a:lnTo>
                      <a:pt x="5" y="144"/>
                    </a:lnTo>
                    <a:lnTo>
                      <a:pt x="181" y="6"/>
                    </a:lnTo>
                    <a:lnTo>
                      <a:pt x="176" y="0"/>
                    </a:lnTo>
                    <a:lnTo>
                      <a:pt x="0" y="139"/>
                    </a:lnTo>
                    <a:close/>
                  </a:path>
                </a:pathLst>
              </a:custGeom>
              <a:solidFill>
                <a:srgbClr val="C195DB"/>
              </a:solidFill>
              <a:ln w="9525">
                <a:noFill/>
                <a:round/>
                <a:headEnd/>
                <a:tailEnd/>
              </a:ln>
            </p:spPr>
            <p:txBody>
              <a:bodyPr/>
              <a:lstStyle/>
              <a:p>
                <a:endParaRPr lang="ru-RU"/>
              </a:p>
            </p:txBody>
          </p:sp>
          <p:sp>
            <p:nvSpPr>
              <p:cNvPr id="163182" name="Freeform 1011"/>
              <p:cNvSpPr>
                <a:spLocks/>
              </p:cNvSpPr>
              <p:nvPr/>
            </p:nvSpPr>
            <p:spPr bwMode="auto">
              <a:xfrm>
                <a:off x="2120" y="2672"/>
                <a:ext cx="3" cy="5"/>
              </a:xfrm>
              <a:custGeom>
                <a:avLst/>
                <a:gdLst>
                  <a:gd name="T0" fmla="*/ 2 w 3"/>
                  <a:gd name="T1" fmla="*/ 5 h 5"/>
                  <a:gd name="T2" fmla="*/ 3 w 3"/>
                  <a:gd name="T3" fmla="*/ 5 h 5"/>
                  <a:gd name="T4" fmla="*/ 0 w 3"/>
                  <a:gd name="T5" fmla="*/ 0 h 5"/>
                  <a:gd name="T6" fmla="*/ 2 w 3"/>
                  <a:gd name="T7" fmla="*/ 0 h 5"/>
                  <a:gd name="T8" fmla="*/ 2 w 3"/>
                  <a:gd name="T9" fmla="*/ 5 h 5"/>
                  <a:gd name="T10" fmla="*/ 0 60000 65536"/>
                  <a:gd name="T11" fmla="*/ 0 60000 65536"/>
                  <a:gd name="T12" fmla="*/ 0 60000 65536"/>
                  <a:gd name="T13" fmla="*/ 0 60000 65536"/>
                  <a:gd name="T14" fmla="*/ 0 60000 65536"/>
                  <a:gd name="T15" fmla="*/ 0 w 3"/>
                  <a:gd name="T16" fmla="*/ 0 h 5"/>
                  <a:gd name="T17" fmla="*/ 3 w 3"/>
                  <a:gd name="T18" fmla="*/ 5 h 5"/>
                </a:gdLst>
                <a:ahLst/>
                <a:cxnLst>
                  <a:cxn ang="T10">
                    <a:pos x="T0" y="T1"/>
                  </a:cxn>
                  <a:cxn ang="T11">
                    <a:pos x="T2" y="T3"/>
                  </a:cxn>
                  <a:cxn ang="T12">
                    <a:pos x="T4" y="T5"/>
                  </a:cxn>
                  <a:cxn ang="T13">
                    <a:pos x="T6" y="T7"/>
                  </a:cxn>
                  <a:cxn ang="T14">
                    <a:pos x="T8" y="T9"/>
                  </a:cxn>
                </a:cxnLst>
                <a:rect l="T15" t="T16" r="T17" b="T18"/>
                <a:pathLst>
                  <a:path w="3" h="5">
                    <a:moveTo>
                      <a:pt x="2" y="5"/>
                    </a:moveTo>
                    <a:lnTo>
                      <a:pt x="3" y="5"/>
                    </a:lnTo>
                    <a:lnTo>
                      <a:pt x="0" y="0"/>
                    </a:lnTo>
                    <a:lnTo>
                      <a:pt x="2" y="0"/>
                    </a:lnTo>
                    <a:lnTo>
                      <a:pt x="2" y="5"/>
                    </a:lnTo>
                    <a:close/>
                  </a:path>
                </a:pathLst>
              </a:custGeom>
              <a:solidFill>
                <a:srgbClr val="C195DB"/>
              </a:solidFill>
              <a:ln w="9525">
                <a:noFill/>
                <a:round/>
                <a:headEnd/>
                <a:tailEnd/>
              </a:ln>
            </p:spPr>
            <p:txBody>
              <a:bodyPr/>
              <a:lstStyle/>
              <a:p>
                <a:endParaRPr lang="ru-RU"/>
              </a:p>
            </p:txBody>
          </p:sp>
          <p:sp>
            <p:nvSpPr>
              <p:cNvPr id="163183" name="Freeform 1012"/>
              <p:cNvSpPr>
                <a:spLocks/>
              </p:cNvSpPr>
              <p:nvPr/>
            </p:nvSpPr>
            <p:spPr bwMode="auto">
              <a:xfrm>
                <a:off x="2244" y="2524"/>
                <a:ext cx="57" cy="16"/>
              </a:xfrm>
              <a:custGeom>
                <a:avLst/>
                <a:gdLst>
                  <a:gd name="T0" fmla="*/ 57 w 57"/>
                  <a:gd name="T1" fmla="*/ 16 h 16"/>
                  <a:gd name="T2" fmla="*/ 57 w 57"/>
                  <a:gd name="T3" fmla="*/ 10 h 16"/>
                  <a:gd name="T4" fmla="*/ 0 w 57"/>
                  <a:gd name="T5" fmla="*/ 0 h 16"/>
                  <a:gd name="T6" fmla="*/ 0 w 57"/>
                  <a:gd name="T7" fmla="*/ 6 h 16"/>
                  <a:gd name="T8" fmla="*/ 57 w 57"/>
                  <a:gd name="T9" fmla="*/ 16 h 16"/>
                  <a:gd name="T10" fmla="*/ 0 60000 65536"/>
                  <a:gd name="T11" fmla="*/ 0 60000 65536"/>
                  <a:gd name="T12" fmla="*/ 0 60000 65536"/>
                  <a:gd name="T13" fmla="*/ 0 60000 65536"/>
                  <a:gd name="T14" fmla="*/ 0 60000 65536"/>
                  <a:gd name="T15" fmla="*/ 0 w 57"/>
                  <a:gd name="T16" fmla="*/ 0 h 16"/>
                  <a:gd name="T17" fmla="*/ 57 w 57"/>
                  <a:gd name="T18" fmla="*/ 16 h 16"/>
                </a:gdLst>
                <a:ahLst/>
                <a:cxnLst>
                  <a:cxn ang="T10">
                    <a:pos x="T0" y="T1"/>
                  </a:cxn>
                  <a:cxn ang="T11">
                    <a:pos x="T2" y="T3"/>
                  </a:cxn>
                  <a:cxn ang="T12">
                    <a:pos x="T4" y="T5"/>
                  </a:cxn>
                  <a:cxn ang="T13">
                    <a:pos x="T6" y="T7"/>
                  </a:cxn>
                  <a:cxn ang="T14">
                    <a:pos x="T8" y="T9"/>
                  </a:cxn>
                </a:cxnLst>
                <a:rect l="T15" t="T16" r="T17" b="T18"/>
                <a:pathLst>
                  <a:path w="57" h="16">
                    <a:moveTo>
                      <a:pt x="57" y="16"/>
                    </a:moveTo>
                    <a:lnTo>
                      <a:pt x="57" y="10"/>
                    </a:lnTo>
                    <a:lnTo>
                      <a:pt x="0" y="0"/>
                    </a:lnTo>
                    <a:lnTo>
                      <a:pt x="0" y="6"/>
                    </a:lnTo>
                    <a:lnTo>
                      <a:pt x="57" y="16"/>
                    </a:lnTo>
                    <a:close/>
                  </a:path>
                </a:pathLst>
              </a:custGeom>
              <a:solidFill>
                <a:srgbClr val="C195DB"/>
              </a:solidFill>
              <a:ln w="9525">
                <a:noFill/>
                <a:round/>
                <a:headEnd/>
                <a:tailEnd/>
              </a:ln>
            </p:spPr>
            <p:txBody>
              <a:bodyPr/>
              <a:lstStyle/>
              <a:p>
                <a:endParaRPr lang="ru-RU"/>
              </a:p>
            </p:txBody>
          </p:sp>
          <p:sp>
            <p:nvSpPr>
              <p:cNvPr id="163184" name="Freeform 1013"/>
              <p:cNvSpPr>
                <a:spLocks/>
              </p:cNvSpPr>
              <p:nvPr/>
            </p:nvSpPr>
            <p:spPr bwMode="auto">
              <a:xfrm>
                <a:off x="2298" y="2534"/>
                <a:ext cx="7" cy="6"/>
              </a:xfrm>
              <a:custGeom>
                <a:avLst/>
                <a:gdLst>
                  <a:gd name="T0" fmla="*/ 4 w 7"/>
                  <a:gd name="T1" fmla="*/ 6 h 6"/>
                  <a:gd name="T2" fmla="*/ 7 w 7"/>
                  <a:gd name="T3" fmla="*/ 2 h 6"/>
                  <a:gd name="T4" fmla="*/ 3 w 7"/>
                  <a:gd name="T5" fmla="*/ 0 h 6"/>
                  <a:gd name="T6" fmla="*/ 3 w 7"/>
                  <a:gd name="T7" fmla="*/ 6 h 6"/>
                  <a:gd name="T8" fmla="*/ 0 w 7"/>
                  <a:gd name="T9" fmla="*/ 0 h 6"/>
                  <a:gd name="T10" fmla="*/ 4 w 7"/>
                  <a:gd name="T11" fmla="*/ 6 h 6"/>
                  <a:gd name="T12" fmla="*/ 0 60000 65536"/>
                  <a:gd name="T13" fmla="*/ 0 60000 65536"/>
                  <a:gd name="T14" fmla="*/ 0 60000 65536"/>
                  <a:gd name="T15" fmla="*/ 0 60000 65536"/>
                  <a:gd name="T16" fmla="*/ 0 60000 65536"/>
                  <a:gd name="T17" fmla="*/ 0 60000 65536"/>
                  <a:gd name="T18" fmla="*/ 0 w 7"/>
                  <a:gd name="T19" fmla="*/ 0 h 6"/>
                  <a:gd name="T20" fmla="*/ 7 w 7"/>
                  <a:gd name="T21" fmla="*/ 6 h 6"/>
                </a:gdLst>
                <a:ahLst/>
                <a:cxnLst>
                  <a:cxn ang="T12">
                    <a:pos x="T0" y="T1"/>
                  </a:cxn>
                  <a:cxn ang="T13">
                    <a:pos x="T2" y="T3"/>
                  </a:cxn>
                  <a:cxn ang="T14">
                    <a:pos x="T4" y="T5"/>
                  </a:cxn>
                  <a:cxn ang="T15">
                    <a:pos x="T6" y="T7"/>
                  </a:cxn>
                  <a:cxn ang="T16">
                    <a:pos x="T8" y="T9"/>
                  </a:cxn>
                  <a:cxn ang="T17">
                    <a:pos x="T10" y="T11"/>
                  </a:cxn>
                </a:cxnLst>
                <a:rect l="T18" t="T19" r="T20" b="T21"/>
                <a:pathLst>
                  <a:path w="7" h="6">
                    <a:moveTo>
                      <a:pt x="4" y="6"/>
                    </a:moveTo>
                    <a:lnTo>
                      <a:pt x="7" y="2"/>
                    </a:lnTo>
                    <a:lnTo>
                      <a:pt x="3" y="0"/>
                    </a:lnTo>
                    <a:lnTo>
                      <a:pt x="3" y="6"/>
                    </a:lnTo>
                    <a:lnTo>
                      <a:pt x="0" y="0"/>
                    </a:lnTo>
                    <a:lnTo>
                      <a:pt x="4" y="6"/>
                    </a:lnTo>
                    <a:close/>
                  </a:path>
                </a:pathLst>
              </a:custGeom>
              <a:solidFill>
                <a:srgbClr val="C195DB"/>
              </a:solidFill>
              <a:ln w="9525">
                <a:noFill/>
                <a:round/>
                <a:headEnd/>
                <a:tailEnd/>
              </a:ln>
            </p:spPr>
            <p:txBody>
              <a:bodyPr/>
              <a:lstStyle/>
              <a:p>
                <a:endParaRPr lang="ru-RU"/>
              </a:p>
            </p:txBody>
          </p:sp>
          <p:sp>
            <p:nvSpPr>
              <p:cNvPr id="163185" name="Freeform 1014"/>
              <p:cNvSpPr>
                <a:spLocks/>
              </p:cNvSpPr>
              <p:nvPr/>
            </p:nvSpPr>
            <p:spPr bwMode="auto">
              <a:xfrm>
                <a:off x="2241" y="2493"/>
                <a:ext cx="58" cy="34"/>
              </a:xfrm>
              <a:custGeom>
                <a:avLst/>
                <a:gdLst>
                  <a:gd name="T0" fmla="*/ 0 w 58"/>
                  <a:gd name="T1" fmla="*/ 29 h 34"/>
                  <a:gd name="T2" fmla="*/ 3 w 58"/>
                  <a:gd name="T3" fmla="*/ 34 h 34"/>
                  <a:gd name="T4" fmla="*/ 58 w 58"/>
                  <a:gd name="T5" fmla="*/ 5 h 34"/>
                  <a:gd name="T6" fmla="*/ 55 w 58"/>
                  <a:gd name="T7" fmla="*/ 0 h 34"/>
                  <a:gd name="T8" fmla="*/ 0 w 58"/>
                  <a:gd name="T9" fmla="*/ 29 h 34"/>
                  <a:gd name="T10" fmla="*/ 0 60000 65536"/>
                  <a:gd name="T11" fmla="*/ 0 60000 65536"/>
                  <a:gd name="T12" fmla="*/ 0 60000 65536"/>
                  <a:gd name="T13" fmla="*/ 0 60000 65536"/>
                  <a:gd name="T14" fmla="*/ 0 60000 65536"/>
                  <a:gd name="T15" fmla="*/ 0 w 58"/>
                  <a:gd name="T16" fmla="*/ 0 h 34"/>
                  <a:gd name="T17" fmla="*/ 58 w 58"/>
                  <a:gd name="T18" fmla="*/ 34 h 34"/>
                </a:gdLst>
                <a:ahLst/>
                <a:cxnLst>
                  <a:cxn ang="T10">
                    <a:pos x="T0" y="T1"/>
                  </a:cxn>
                  <a:cxn ang="T11">
                    <a:pos x="T2" y="T3"/>
                  </a:cxn>
                  <a:cxn ang="T12">
                    <a:pos x="T4" y="T5"/>
                  </a:cxn>
                  <a:cxn ang="T13">
                    <a:pos x="T6" y="T7"/>
                  </a:cxn>
                  <a:cxn ang="T14">
                    <a:pos x="T8" y="T9"/>
                  </a:cxn>
                </a:cxnLst>
                <a:rect l="T15" t="T16" r="T17" b="T18"/>
                <a:pathLst>
                  <a:path w="58" h="34">
                    <a:moveTo>
                      <a:pt x="0" y="29"/>
                    </a:moveTo>
                    <a:lnTo>
                      <a:pt x="3" y="34"/>
                    </a:lnTo>
                    <a:lnTo>
                      <a:pt x="58" y="5"/>
                    </a:lnTo>
                    <a:lnTo>
                      <a:pt x="55" y="0"/>
                    </a:lnTo>
                    <a:lnTo>
                      <a:pt x="0" y="29"/>
                    </a:lnTo>
                    <a:close/>
                  </a:path>
                </a:pathLst>
              </a:custGeom>
              <a:solidFill>
                <a:srgbClr val="C195DB"/>
              </a:solidFill>
              <a:ln w="9525">
                <a:noFill/>
                <a:round/>
                <a:headEnd/>
                <a:tailEnd/>
              </a:ln>
            </p:spPr>
            <p:txBody>
              <a:bodyPr/>
              <a:lstStyle/>
              <a:p>
                <a:endParaRPr lang="ru-RU"/>
              </a:p>
            </p:txBody>
          </p:sp>
          <p:sp>
            <p:nvSpPr>
              <p:cNvPr id="163186" name="Freeform 1015"/>
              <p:cNvSpPr>
                <a:spLocks/>
              </p:cNvSpPr>
              <p:nvPr/>
            </p:nvSpPr>
            <p:spPr bwMode="auto">
              <a:xfrm>
                <a:off x="2234" y="2524"/>
                <a:ext cx="10" cy="5"/>
              </a:xfrm>
              <a:custGeom>
                <a:avLst/>
                <a:gdLst>
                  <a:gd name="T0" fmla="*/ 9 w 10"/>
                  <a:gd name="T1" fmla="*/ 5 h 5"/>
                  <a:gd name="T2" fmla="*/ 0 w 10"/>
                  <a:gd name="T3" fmla="*/ 3 h 5"/>
                  <a:gd name="T4" fmla="*/ 8 w 10"/>
                  <a:gd name="T5" fmla="*/ 0 h 5"/>
                  <a:gd name="T6" fmla="*/ 10 w 10"/>
                  <a:gd name="T7" fmla="*/ 3 h 5"/>
                  <a:gd name="T8" fmla="*/ 9 w 10"/>
                  <a:gd name="T9" fmla="*/ 0 h 5"/>
                  <a:gd name="T10" fmla="*/ 9 w 10"/>
                  <a:gd name="T11" fmla="*/ 5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9" y="5"/>
                    </a:moveTo>
                    <a:lnTo>
                      <a:pt x="0" y="3"/>
                    </a:lnTo>
                    <a:lnTo>
                      <a:pt x="8" y="0"/>
                    </a:lnTo>
                    <a:lnTo>
                      <a:pt x="10" y="3"/>
                    </a:lnTo>
                    <a:lnTo>
                      <a:pt x="9" y="0"/>
                    </a:lnTo>
                    <a:lnTo>
                      <a:pt x="9" y="5"/>
                    </a:lnTo>
                    <a:close/>
                  </a:path>
                </a:pathLst>
              </a:custGeom>
              <a:solidFill>
                <a:srgbClr val="C195DB"/>
              </a:solidFill>
              <a:ln w="9525">
                <a:noFill/>
                <a:round/>
                <a:headEnd/>
                <a:tailEnd/>
              </a:ln>
            </p:spPr>
            <p:txBody>
              <a:bodyPr/>
              <a:lstStyle/>
              <a:p>
                <a:endParaRPr lang="ru-RU"/>
              </a:p>
            </p:txBody>
          </p:sp>
          <p:sp>
            <p:nvSpPr>
              <p:cNvPr id="163187" name="Freeform 1016"/>
              <p:cNvSpPr>
                <a:spLocks/>
              </p:cNvSpPr>
              <p:nvPr/>
            </p:nvSpPr>
            <p:spPr bwMode="auto">
              <a:xfrm>
                <a:off x="2298" y="2493"/>
                <a:ext cx="3" cy="7"/>
              </a:xfrm>
              <a:custGeom>
                <a:avLst/>
                <a:gdLst>
                  <a:gd name="T0" fmla="*/ 3 w 3"/>
                  <a:gd name="T1" fmla="*/ 6 h 7"/>
                  <a:gd name="T2" fmla="*/ 0 w 3"/>
                  <a:gd name="T3" fmla="*/ 0 h 7"/>
                  <a:gd name="T4" fmla="*/ 1 w 3"/>
                  <a:gd name="T5" fmla="*/ 7 h 7"/>
                  <a:gd name="T6" fmla="*/ 0 w 3"/>
                  <a:gd name="T7" fmla="*/ 0 h 7"/>
                  <a:gd name="T8" fmla="*/ 3 w 3"/>
                  <a:gd name="T9" fmla="*/ 6 h 7"/>
                  <a:gd name="T10" fmla="*/ 0 60000 65536"/>
                  <a:gd name="T11" fmla="*/ 0 60000 65536"/>
                  <a:gd name="T12" fmla="*/ 0 60000 65536"/>
                  <a:gd name="T13" fmla="*/ 0 60000 65536"/>
                  <a:gd name="T14" fmla="*/ 0 60000 65536"/>
                  <a:gd name="T15" fmla="*/ 0 w 3"/>
                  <a:gd name="T16" fmla="*/ 0 h 7"/>
                  <a:gd name="T17" fmla="*/ 3 w 3"/>
                  <a:gd name="T18" fmla="*/ 7 h 7"/>
                </a:gdLst>
                <a:ahLst/>
                <a:cxnLst>
                  <a:cxn ang="T10">
                    <a:pos x="T0" y="T1"/>
                  </a:cxn>
                  <a:cxn ang="T11">
                    <a:pos x="T2" y="T3"/>
                  </a:cxn>
                  <a:cxn ang="T12">
                    <a:pos x="T4" y="T5"/>
                  </a:cxn>
                  <a:cxn ang="T13">
                    <a:pos x="T6" y="T7"/>
                  </a:cxn>
                  <a:cxn ang="T14">
                    <a:pos x="T8" y="T9"/>
                  </a:cxn>
                </a:cxnLst>
                <a:rect l="T15" t="T16" r="T17" b="T18"/>
                <a:pathLst>
                  <a:path w="3" h="7">
                    <a:moveTo>
                      <a:pt x="3" y="6"/>
                    </a:moveTo>
                    <a:lnTo>
                      <a:pt x="0" y="0"/>
                    </a:lnTo>
                    <a:lnTo>
                      <a:pt x="1" y="7"/>
                    </a:lnTo>
                    <a:lnTo>
                      <a:pt x="0" y="0"/>
                    </a:lnTo>
                    <a:lnTo>
                      <a:pt x="3" y="6"/>
                    </a:lnTo>
                    <a:close/>
                  </a:path>
                </a:pathLst>
              </a:custGeom>
              <a:solidFill>
                <a:srgbClr val="C195DB"/>
              </a:solidFill>
              <a:ln w="9525">
                <a:noFill/>
                <a:round/>
                <a:headEnd/>
                <a:tailEnd/>
              </a:ln>
            </p:spPr>
            <p:txBody>
              <a:bodyPr/>
              <a:lstStyle/>
              <a:p>
                <a:endParaRPr lang="ru-RU"/>
              </a:p>
            </p:txBody>
          </p:sp>
          <p:sp>
            <p:nvSpPr>
              <p:cNvPr id="163188" name="Freeform 1017"/>
              <p:cNvSpPr>
                <a:spLocks/>
              </p:cNvSpPr>
              <p:nvPr/>
            </p:nvSpPr>
            <p:spPr bwMode="auto">
              <a:xfrm>
                <a:off x="2064" y="2612"/>
                <a:ext cx="58" cy="72"/>
              </a:xfrm>
              <a:custGeom>
                <a:avLst/>
                <a:gdLst>
                  <a:gd name="T0" fmla="*/ 6 w 58"/>
                  <a:gd name="T1" fmla="*/ 0 h 72"/>
                  <a:gd name="T2" fmla="*/ 0 w 58"/>
                  <a:gd name="T3" fmla="*/ 5 h 72"/>
                  <a:gd name="T4" fmla="*/ 51 w 58"/>
                  <a:gd name="T5" fmla="*/ 72 h 72"/>
                  <a:gd name="T6" fmla="*/ 58 w 58"/>
                  <a:gd name="T7" fmla="*/ 68 h 72"/>
                  <a:gd name="T8" fmla="*/ 6 w 58"/>
                  <a:gd name="T9" fmla="*/ 0 h 72"/>
                  <a:gd name="T10" fmla="*/ 0 60000 65536"/>
                  <a:gd name="T11" fmla="*/ 0 60000 65536"/>
                  <a:gd name="T12" fmla="*/ 0 60000 65536"/>
                  <a:gd name="T13" fmla="*/ 0 60000 65536"/>
                  <a:gd name="T14" fmla="*/ 0 60000 65536"/>
                  <a:gd name="T15" fmla="*/ 0 w 58"/>
                  <a:gd name="T16" fmla="*/ 0 h 72"/>
                  <a:gd name="T17" fmla="*/ 58 w 58"/>
                  <a:gd name="T18" fmla="*/ 72 h 72"/>
                </a:gdLst>
                <a:ahLst/>
                <a:cxnLst>
                  <a:cxn ang="T10">
                    <a:pos x="T0" y="T1"/>
                  </a:cxn>
                  <a:cxn ang="T11">
                    <a:pos x="T2" y="T3"/>
                  </a:cxn>
                  <a:cxn ang="T12">
                    <a:pos x="T4" y="T5"/>
                  </a:cxn>
                  <a:cxn ang="T13">
                    <a:pos x="T6" y="T7"/>
                  </a:cxn>
                  <a:cxn ang="T14">
                    <a:pos x="T8" y="T9"/>
                  </a:cxn>
                </a:cxnLst>
                <a:rect l="T15" t="T16" r="T17" b="T18"/>
                <a:pathLst>
                  <a:path w="58" h="72">
                    <a:moveTo>
                      <a:pt x="6" y="0"/>
                    </a:moveTo>
                    <a:lnTo>
                      <a:pt x="0" y="5"/>
                    </a:lnTo>
                    <a:lnTo>
                      <a:pt x="51" y="72"/>
                    </a:lnTo>
                    <a:lnTo>
                      <a:pt x="58" y="68"/>
                    </a:lnTo>
                    <a:lnTo>
                      <a:pt x="6" y="0"/>
                    </a:lnTo>
                    <a:close/>
                  </a:path>
                </a:pathLst>
              </a:custGeom>
              <a:solidFill>
                <a:srgbClr val="C195DB"/>
              </a:solidFill>
              <a:ln w="9525">
                <a:noFill/>
                <a:round/>
                <a:headEnd/>
                <a:tailEnd/>
              </a:ln>
            </p:spPr>
            <p:txBody>
              <a:bodyPr/>
              <a:lstStyle/>
              <a:p>
                <a:endParaRPr lang="ru-RU"/>
              </a:p>
            </p:txBody>
          </p:sp>
          <p:sp>
            <p:nvSpPr>
              <p:cNvPr id="163189" name="Line 1018"/>
              <p:cNvSpPr>
                <a:spLocks noChangeShapeType="1"/>
              </p:cNvSpPr>
              <p:nvPr/>
            </p:nvSpPr>
            <p:spPr bwMode="auto">
              <a:xfrm>
                <a:off x="2076" y="2665"/>
                <a:ext cx="44" cy="16"/>
              </a:xfrm>
              <a:prstGeom prst="line">
                <a:avLst/>
              </a:prstGeom>
              <a:noFill/>
              <a:ln w="6350" cap="rnd">
                <a:solidFill>
                  <a:srgbClr val="C195DB"/>
                </a:solidFill>
                <a:round/>
                <a:headEnd/>
                <a:tailEnd/>
              </a:ln>
            </p:spPr>
            <p:txBody>
              <a:bodyPr/>
              <a:lstStyle/>
              <a:p>
                <a:endParaRPr lang="ru-RU"/>
              </a:p>
            </p:txBody>
          </p:sp>
          <p:sp>
            <p:nvSpPr>
              <p:cNvPr id="163190" name="Line 1019"/>
              <p:cNvSpPr>
                <a:spLocks noChangeShapeType="1"/>
              </p:cNvSpPr>
              <p:nvPr/>
            </p:nvSpPr>
            <p:spPr bwMode="auto">
              <a:xfrm flipH="1" flipV="1">
                <a:off x="2068" y="2620"/>
                <a:ext cx="9" cy="45"/>
              </a:xfrm>
              <a:prstGeom prst="line">
                <a:avLst/>
              </a:prstGeom>
              <a:noFill/>
              <a:ln w="6350" cap="rnd">
                <a:solidFill>
                  <a:srgbClr val="C195DB"/>
                </a:solidFill>
                <a:round/>
                <a:headEnd/>
                <a:tailEnd/>
              </a:ln>
            </p:spPr>
            <p:txBody>
              <a:bodyPr/>
              <a:lstStyle/>
              <a:p>
                <a:endParaRPr lang="ru-RU"/>
              </a:p>
            </p:txBody>
          </p:sp>
          <p:sp>
            <p:nvSpPr>
              <p:cNvPr id="163191" name="Line 1020"/>
              <p:cNvSpPr>
                <a:spLocks noChangeShapeType="1"/>
              </p:cNvSpPr>
              <p:nvPr/>
            </p:nvSpPr>
            <p:spPr bwMode="auto">
              <a:xfrm flipH="1">
                <a:off x="2041" y="2665"/>
                <a:ext cx="35" cy="23"/>
              </a:xfrm>
              <a:prstGeom prst="line">
                <a:avLst/>
              </a:prstGeom>
              <a:noFill/>
              <a:ln w="6350" cap="rnd">
                <a:solidFill>
                  <a:srgbClr val="C195DB"/>
                </a:solidFill>
                <a:round/>
                <a:headEnd/>
                <a:tailEnd/>
              </a:ln>
            </p:spPr>
            <p:txBody>
              <a:bodyPr/>
              <a:lstStyle/>
              <a:p>
                <a:endParaRPr lang="ru-RU"/>
              </a:p>
            </p:txBody>
          </p:sp>
          <p:sp>
            <p:nvSpPr>
              <p:cNvPr id="163192" name="Freeform 1021"/>
              <p:cNvSpPr>
                <a:spLocks/>
              </p:cNvSpPr>
              <p:nvPr/>
            </p:nvSpPr>
            <p:spPr bwMode="auto">
              <a:xfrm>
                <a:off x="1710" y="2770"/>
                <a:ext cx="49" cy="64"/>
              </a:xfrm>
              <a:custGeom>
                <a:avLst/>
                <a:gdLst>
                  <a:gd name="T0" fmla="*/ 6 w 49"/>
                  <a:gd name="T1" fmla="*/ 0 h 64"/>
                  <a:gd name="T2" fmla="*/ 0 w 49"/>
                  <a:gd name="T3" fmla="*/ 6 h 64"/>
                  <a:gd name="T4" fmla="*/ 43 w 49"/>
                  <a:gd name="T5" fmla="*/ 64 h 64"/>
                  <a:gd name="T6" fmla="*/ 49 w 49"/>
                  <a:gd name="T7" fmla="*/ 60 h 64"/>
                  <a:gd name="T8" fmla="*/ 6 w 49"/>
                  <a:gd name="T9" fmla="*/ 0 h 64"/>
                  <a:gd name="T10" fmla="*/ 0 60000 65536"/>
                  <a:gd name="T11" fmla="*/ 0 60000 65536"/>
                  <a:gd name="T12" fmla="*/ 0 60000 65536"/>
                  <a:gd name="T13" fmla="*/ 0 60000 65536"/>
                  <a:gd name="T14" fmla="*/ 0 60000 65536"/>
                  <a:gd name="T15" fmla="*/ 0 w 49"/>
                  <a:gd name="T16" fmla="*/ 0 h 64"/>
                  <a:gd name="T17" fmla="*/ 49 w 49"/>
                  <a:gd name="T18" fmla="*/ 64 h 64"/>
                </a:gdLst>
                <a:ahLst/>
                <a:cxnLst>
                  <a:cxn ang="T10">
                    <a:pos x="T0" y="T1"/>
                  </a:cxn>
                  <a:cxn ang="T11">
                    <a:pos x="T2" y="T3"/>
                  </a:cxn>
                  <a:cxn ang="T12">
                    <a:pos x="T4" y="T5"/>
                  </a:cxn>
                  <a:cxn ang="T13">
                    <a:pos x="T6" y="T7"/>
                  </a:cxn>
                  <a:cxn ang="T14">
                    <a:pos x="T8" y="T9"/>
                  </a:cxn>
                </a:cxnLst>
                <a:rect l="T15" t="T16" r="T17" b="T18"/>
                <a:pathLst>
                  <a:path w="49" h="64">
                    <a:moveTo>
                      <a:pt x="6" y="0"/>
                    </a:moveTo>
                    <a:lnTo>
                      <a:pt x="0" y="6"/>
                    </a:lnTo>
                    <a:lnTo>
                      <a:pt x="43" y="64"/>
                    </a:lnTo>
                    <a:lnTo>
                      <a:pt x="49" y="60"/>
                    </a:lnTo>
                    <a:lnTo>
                      <a:pt x="6" y="0"/>
                    </a:lnTo>
                    <a:close/>
                  </a:path>
                </a:pathLst>
              </a:custGeom>
              <a:solidFill>
                <a:srgbClr val="C195DB"/>
              </a:solidFill>
              <a:ln w="9525">
                <a:noFill/>
                <a:round/>
                <a:headEnd/>
                <a:tailEnd/>
              </a:ln>
            </p:spPr>
            <p:txBody>
              <a:bodyPr/>
              <a:lstStyle/>
              <a:p>
                <a:endParaRPr lang="ru-RU"/>
              </a:p>
            </p:txBody>
          </p:sp>
        </p:grpSp>
        <p:grpSp>
          <p:nvGrpSpPr>
            <p:cNvPr id="22549" name="Group 1022"/>
            <p:cNvGrpSpPr>
              <a:grpSpLocks/>
            </p:cNvGrpSpPr>
            <p:nvPr/>
          </p:nvGrpSpPr>
          <p:grpSpPr bwMode="auto">
            <a:xfrm>
              <a:off x="1158" y="486"/>
              <a:ext cx="3540" cy="2027"/>
              <a:chOff x="1158" y="486"/>
              <a:chExt cx="3540" cy="2027"/>
            </a:xfrm>
          </p:grpSpPr>
          <p:sp>
            <p:nvSpPr>
              <p:cNvPr id="162793" name="Freeform 1023"/>
              <p:cNvSpPr>
                <a:spLocks/>
              </p:cNvSpPr>
              <p:nvPr/>
            </p:nvSpPr>
            <p:spPr bwMode="auto">
              <a:xfrm>
                <a:off x="2878" y="503"/>
                <a:ext cx="13" cy="569"/>
              </a:xfrm>
              <a:custGeom>
                <a:avLst/>
                <a:gdLst>
                  <a:gd name="T0" fmla="*/ 12 w 13"/>
                  <a:gd name="T1" fmla="*/ 0 h 569"/>
                  <a:gd name="T2" fmla="*/ 0 w 13"/>
                  <a:gd name="T3" fmla="*/ 0 h 569"/>
                  <a:gd name="T4" fmla="*/ 1 w 13"/>
                  <a:gd name="T5" fmla="*/ 569 h 569"/>
                  <a:gd name="T6" fmla="*/ 13 w 13"/>
                  <a:gd name="T7" fmla="*/ 569 h 569"/>
                  <a:gd name="T8" fmla="*/ 12 w 13"/>
                  <a:gd name="T9" fmla="*/ 0 h 569"/>
                  <a:gd name="T10" fmla="*/ 0 60000 65536"/>
                  <a:gd name="T11" fmla="*/ 0 60000 65536"/>
                  <a:gd name="T12" fmla="*/ 0 60000 65536"/>
                  <a:gd name="T13" fmla="*/ 0 60000 65536"/>
                  <a:gd name="T14" fmla="*/ 0 60000 65536"/>
                  <a:gd name="T15" fmla="*/ 0 w 13"/>
                  <a:gd name="T16" fmla="*/ 0 h 569"/>
                  <a:gd name="T17" fmla="*/ 13 w 13"/>
                  <a:gd name="T18" fmla="*/ 569 h 569"/>
                </a:gdLst>
                <a:ahLst/>
                <a:cxnLst>
                  <a:cxn ang="T10">
                    <a:pos x="T0" y="T1"/>
                  </a:cxn>
                  <a:cxn ang="T11">
                    <a:pos x="T2" y="T3"/>
                  </a:cxn>
                  <a:cxn ang="T12">
                    <a:pos x="T4" y="T5"/>
                  </a:cxn>
                  <a:cxn ang="T13">
                    <a:pos x="T6" y="T7"/>
                  </a:cxn>
                  <a:cxn ang="T14">
                    <a:pos x="T8" y="T9"/>
                  </a:cxn>
                </a:cxnLst>
                <a:rect l="T15" t="T16" r="T17" b="T18"/>
                <a:pathLst>
                  <a:path w="13" h="569">
                    <a:moveTo>
                      <a:pt x="12" y="0"/>
                    </a:moveTo>
                    <a:lnTo>
                      <a:pt x="0" y="0"/>
                    </a:lnTo>
                    <a:lnTo>
                      <a:pt x="1" y="569"/>
                    </a:lnTo>
                    <a:lnTo>
                      <a:pt x="13" y="569"/>
                    </a:lnTo>
                    <a:lnTo>
                      <a:pt x="12" y="0"/>
                    </a:lnTo>
                    <a:close/>
                  </a:path>
                </a:pathLst>
              </a:custGeom>
              <a:solidFill>
                <a:srgbClr val="F8BDD6"/>
              </a:solidFill>
              <a:ln w="9525">
                <a:noFill/>
                <a:round/>
                <a:headEnd/>
                <a:tailEnd/>
              </a:ln>
            </p:spPr>
            <p:txBody>
              <a:bodyPr/>
              <a:lstStyle/>
              <a:p>
                <a:endParaRPr lang="ru-RU"/>
              </a:p>
            </p:txBody>
          </p:sp>
          <p:sp>
            <p:nvSpPr>
              <p:cNvPr id="162794" name="Freeform 1024"/>
              <p:cNvSpPr>
                <a:spLocks/>
              </p:cNvSpPr>
              <p:nvPr/>
            </p:nvSpPr>
            <p:spPr bwMode="auto">
              <a:xfrm>
                <a:off x="2840" y="488"/>
                <a:ext cx="86" cy="86"/>
              </a:xfrm>
              <a:custGeom>
                <a:avLst/>
                <a:gdLst>
                  <a:gd name="T0" fmla="*/ 0 w 483"/>
                  <a:gd name="T1" fmla="*/ 0 h 426"/>
                  <a:gd name="T2" fmla="*/ 0 w 483"/>
                  <a:gd name="T3" fmla="*/ 0 h 426"/>
                  <a:gd name="T4" fmla="*/ 0 w 483"/>
                  <a:gd name="T5" fmla="*/ 0 h 426"/>
                  <a:gd name="T6" fmla="*/ 0 w 483"/>
                  <a:gd name="T7" fmla="*/ 0 h 426"/>
                  <a:gd name="T8" fmla="*/ 0 w 483"/>
                  <a:gd name="T9" fmla="*/ 0 h 426"/>
                  <a:gd name="T10" fmla="*/ 0 60000 65536"/>
                  <a:gd name="T11" fmla="*/ 0 60000 65536"/>
                  <a:gd name="T12" fmla="*/ 0 60000 65536"/>
                  <a:gd name="T13" fmla="*/ 0 60000 65536"/>
                  <a:gd name="T14" fmla="*/ 0 60000 65536"/>
                  <a:gd name="T15" fmla="*/ 0 w 483"/>
                  <a:gd name="T16" fmla="*/ 0 h 426"/>
                  <a:gd name="T17" fmla="*/ 483 w 483"/>
                  <a:gd name="T18" fmla="*/ 426 h 426"/>
                </a:gdLst>
                <a:ahLst/>
                <a:cxnLst>
                  <a:cxn ang="T10">
                    <a:pos x="T0" y="T1"/>
                  </a:cxn>
                  <a:cxn ang="T11">
                    <a:pos x="T2" y="T3"/>
                  </a:cxn>
                  <a:cxn ang="T12">
                    <a:pos x="T4" y="T5"/>
                  </a:cxn>
                  <a:cxn ang="T13">
                    <a:pos x="T6" y="T7"/>
                  </a:cxn>
                  <a:cxn ang="T14">
                    <a:pos x="T8" y="T9"/>
                  </a:cxn>
                </a:cxnLst>
                <a:rect l="T15" t="T16" r="T17" b="T18"/>
                <a:pathLst>
                  <a:path w="483" h="426">
                    <a:moveTo>
                      <a:pt x="483" y="213"/>
                    </a:moveTo>
                    <a:cubicBezTo>
                      <a:pt x="483" y="95"/>
                      <a:pt x="375" y="0"/>
                      <a:pt x="241" y="0"/>
                    </a:cubicBezTo>
                    <a:cubicBezTo>
                      <a:pt x="108" y="1"/>
                      <a:pt x="0" y="96"/>
                      <a:pt x="0" y="213"/>
                    </a:cubicBezTo>
                    <a:cubicBezTo>
                      <a:pt x="0" y="331"/>
                      <a:pt x="108" y="426"/>
                      <a:pt x="242" y="425"/>
                    </a:cubicBezTo>
                    <a:cubicBezTo>
                      <a:pt x="375" y="425"/>
                      <a:pt x="483" y="330"/>
                      <a:pt x="483" y="213"/>
                    </a:cubicBezTo>
                  </a:path>
                </a:pathLst>
              </a:custGeom>
              <a:solidFill>
                <a:srgbClr val="F561AF"/>
              </a:solidFill>
              <a:ln w="0">
                <a:solidFill>
                  <a:srgbClr val="000000"/>
                </a:solidFill>
                <a:prstDash val="solid"/>
                <a:round/>
                <a:headEnd/>
                <a:tailEnd/>
              </a:ln>
            </p:spPr>
            <p:txBody>
              <a:bodyPr/>
              <a:lstStyle/>
              <a:p>
                <a:endParaRPr lang="ru-RU"/>
              </a:p>
            </p:txBody>
          </p:sp>
          <p:sp>
            <p:nvSpPr>
              <p:cNvPr id="162795" name="Oval 1025"/>
              <p:cNvSpPr>
                <a:spLocks noChangeArrowheads="1"/>
              </p:cNvSpPr>
              <p:nvPr/>
            </p:nvSpPr>
            <p:spPr bwMode="auto">
              <a:xfrm>
                <a:off x="2840" y="488"/>
                <a:ext cx="86" cy="84"/>
              </a:xfrm>
              <a:prstGeom prst="ellipse">
                <a:avLst/>
              </a:prstGeom>
              <a:noFill/>
              <a:ln w="9525" cap="rnd">
                <a:solidFill>
                  <a:srgbClr val="F8BDD6"/>
                </a:solidFill>
                <a:round/>
                <a:headEnd/>
                <a:tailEnd/>
              </a:ln>
            </p:spPr>
            <p:txBody>
              <a:bodyPr/>
              <a:lstStyle/>
              <a:p>
                <a:endParaRPr lang="en-US"/>
              </a:p>
            </p:txBody>
          </p:sp>
          <p:sp>
            <p:nvSpPr>
              <p:cNvPr id="162796" name="Freeform 1026"/>
              <p:cNvSpPr>
                <a:spLocks/>
              </p:cNvSpPr>
              <p:nvPr/>
            </p:nvSpPr>
            <p:spPr bwMode="auto">
              <a:xfrm>
                <a:off x="2759" y="488"/>
                <a:ext cx="87" cy="86"/>
              </a:xfrm>
              <a:custGeom>
                <a:avLst/>
                <a:gdLst>
                  <a:gd name="T0" fmla="*/ 0 w 483"/>
                  <a:gd name="T1" fmla="*/ 0 h 426"/>
                  <a:gd name="T2" fmla="*/ 0 w 483"/>
                  <a:gd name="T3" fmla="*/ 0 h 426"/>
                  <a:gd name="T4" fmla="*/ 0 w 483"/>
                  <a:gd name="T5" fmla="*/ 0 h 426"/>
                  <a:gd name="T6" fmla="*/ 0 w 483"/>
                  <a:gd name="T7" fmla="*/ 0 h 426"/>
                  <a:gd name="T8" fmla="*/ 0 w 483"/>
                  <a:gd name="T9" fmla="*/ 0 h 426"/>
                  <a:gd name="T10" fmla="*/ 0 60000 65536"/>
                  <a:gd name="T11" fmla="*/ 0 60000 65536"/>
                  <a:gd name="T12" fmla="*/ 0 60000 65536"/>
                  <a:gd name="T13" fmla="*/ 0 60000 65536"/>
                  <a:gd name="T14" fmla="*/ 0 60000 65536"/>
                  <a:gd name="T15" fmla="*/ 0 w 483"/>
                  <a:gd name="T16" fmla="*/ 0 h 426"/>
                  <a:gd name="T17" fmla="*/ 483 w 483"/>
                  <a:gd name="T18" fmla="*/ 426 h 426"/>
                </a:gdLst>
                <a:ahLst/>
                <a:cxnLst>
                  <a:cxn ang="T10">
                    <a:pos x="T0" y="T1"/>
                  </a:cxn>
                  <a:cxn ang="T11">
                    <a:pos x="T2" y="T3"/>
                  </a:cxn>
                  <a:cxn ang="T12">
                    <a:pos x="T4" y="T5"/>
                  </a:cxn>
                  <a:cxn ang="T13">
                    <a:pos x="T6" y="T7"/>
                  </a:cxn>
                  <a:cxn ang="T14">
                    <a:pos x="T8" y="T9"/>
                  </a:cxn>
                </a:cxnLst>
                <a:rect l="T15" t="T16" r="T17" b="T18"/>
                <a:pathLst>
                  <a:path w="483" h="426">
                    <a:moveTo>
                      <a:pt x="483" y="213"/>
                    </a:moveTo>
                    <a:cubicBezTo>
                      <a:pt x="483" y="95"/>
                      <a:pt x="375" y="0"/>
                      <a:pt x="241" y="0"/>
                    </a:cubicBezTo>
                    <a:cubicBezTo>
                      <a:pt x="108" y="1"/>
                      <a:pt x="0" y="96"/>
                      <a:pt x="0" y="213"/>
                    </a:cubicBezTo>
                    <a:cubicBezTo>
                      <a:pt x="0" y="331"/>
                      <a:pt x="108" y="426"/>
                      <a:pt x="242" y="425"/>
                    </a:cubicBezTo>
                    <a:cubicBezTo>
                      <a:pt x="375" y="425"/>
                      <a:pt x="483" y="330"/>
                      <a:pt x="483" y="213"/>
                    </a:cubicBezTo>
                  </a:path>
                </a:pathLst>
              </a:custGeom>
              <a:solidFill>
                <a:srgbClr val="F561AF"/>
              </a:solidFill>
              <a:ln w="0">
                <a:solidFill>
                  <a:srgbClr val="000000"/>
                </a:solidFill>
                <a:prstDash val="solid"/>
                <a:round/>
                <a:headEnd/>
                <a:tailEnd/>
              </a:ln>
            </p:spPr>
            <p:txBody>
              <a:bodyPr/>
              <a:lstStyle/>
              <a:p>
                <a:endParaRPr lang="ru-RU"/>
              </a:p>
            </p:txBody>
          </p:sp>
          <p:sp>
            <p:nvSpPr>
              <p:cNvPr id="162797" name="Oval 1027"/>
              <p:cNvSpPr>
                <a:spLocks noChangeArrowheads="1"/>
              </p:cNvSpPr>
              <p:nvPr/>
            </p:nvSpPr>
            <p:spPr bwMode="auto">
              <a:xfrm>
                <a:off x="2759" y="488"/>
                <a:ext cx="87" cy="84"/>
              </a:xfrm>
              <a:prstGeom prst="ellipse">
                <a:avLst/>
              </a:prstGeom>
              <a:noFill/>
              <a:ln w="9525" cap="rnd">
                <a:solidFill>
                  <a:srgbClr val="F8BDD6"/>
                </a:solidFill>
                <a:round/>
                <a:headEnd/>
                <a:tailEnd/>
              </a:ln>
            </p:spPr>
            <p:txBody>
              <a:bodyPr/>
              <a:lstStyle/>
              <a:p>
                <a:endParaRPr lang="en-US"/>
              </a:p>
            </p:txBody>
          </p:sp>
          <p:sp>
            <p:nvSpPr>
              <p:cNvPr id="162798" name="Freeform 1028"/>
              <p:cNvSpPr>
                <a:spLocks/>
              </p:cNvSpPr>
              <p:nvPr/>
            </p:nvSpPr>
            <p:spPr bwMode="auto">
              <a:xfrm>
                <a:off x="2922" y="486"/>
                <a:ext cx="88" cy="86"/>
              </a:xfrm>
              <a:custGeom>
                <a:avLst/>
                <a:gdLst>
                  <a:gd name="T0" fmla="*/ 0 w 492"/>
                  <a:gd name="T1" fmla="*/ 0 h 425"/>
                  <a:gd name="T2" fmla="*/ 0 w 492"/>
                  <a:gd name="T3" fmla="*/ 0 h 425"/>
                  <a:gd name="T4" fmla="*/ 0 w 492"/>
                  <a:gd name="T5" fmla="*/ 0 h 425"/>
                  <a:gd name="T6" fmla="*/ 0 w 492"/>
                  <a:gd name="T7" fmla="*/ 0 h 425"/>
                  <a:gd name="T8" fmla="*/ 0 w 492"/>
                  <a:gd name="T9" fmla="*/ 0 h 425"/>
                  <a:gd name="T10" fmla="*/ 0 60000 65536"/>
                  <a:gd name="T11" fmla="*/ 0 60000 65536"/>
                  <a:gd name="T12" fmla="*/ 0 60000 65536"/>
                  <a:gd name="T13" fmla="*/ 0 60000 65536"/>
                  <a:gd name="T14" fmla="*/ 0 60000 65536"/>
                  <a:gd name="T15" fmla="*/ 0 w 492"/>
                  <a:gd name="T16" fmla="*/ 0 h 425"/>
                  <a:gd name="T17" fmla="*/ 492 w 492"/>
                  <a:gd name="T18" fmla="*/ 425 h 425"/>
                </a:gdLst>
                <a:ahLst/>
                <a:cxnLst>
                  <a:cxn ang="T10">
                    <a:pos x="T0" y="T1"/>
                  </a:cxn>
                  <a:cxn ang="T11">
                    <a:pos x="T2" y="T3"/>
                  </a:cxn>
                  <a:cxn ang="T12">
                    <a:pos x="T4" y="T5"/>
                  </a:cxn>
                  <a:cxn ang="T13">
                    <a:pos x="T6" y="T7"/>
                  </a:cxn>
                  <a:cxn ang="T14">
                    <a:pos x="T8" y="T9"/>
                  </a:cxn>
                </a:cxnLst>
                <a:rect l="T15" t="T16" r="T17" b="T18"/>
                <a:pathLst>
                  <a:path w="492" h="425">
                    <a:moveTo>
                      <a:pt x="492" y="212"/>
                    </a:moveTo>
                    <a:cubicBezTo>
                      <a:pt x="492" y="95"/>
                      <a:pt x="381" y="0"/>
                      <a:pt x="246" y="0"/>
                    </a:cubicBezTo>
                    <a:cubicBezTo>
                      <a:pt x="110" y="0"/>
                      <a:pt x="0" y="96"/>
                      <a:pt x="0" y="213"/>
                    </a:cubicBezTo>
                    <a:cubicBezTo>
                      <a:pt x="0" y="330"/>
                      <a:pt x="111" y="425"/>
                      <a:pt x="246" y="425"/>
                    </a:cubicBezTo>
                    <a:cubicBezTo>
                      <a:pt x="382" y="425"/>
                      <a:pt x="492" y="330"/>
                      <a:pt x="492" y="212"/>
                    </a:cubicBezTo>
                  </a:path>
                </a:pathLst>
              </a:custGeom>
              <a:solidFill>
                <a:srgbClr val="F561AF"/>
              </a:solidFill>
              <a:ln w="0">
                <a:solidFill>
                  <a:srgbClr val="000000"/>
                </a:solidFill>
                <a:prstDash val="solid"/>
                <a:round/>
                <a:headEnd/>
                <a:tailEnd/>
              </a:ln>
            </p:spPr>
            <p:txBody>
              <a:bodyPr/>
              <a:lstStyle/>
              <a:p>
                <a:endParaRPr lang="ru-RU"/>
              </a:p>
            </p:txBody>
          </p:sp>
          <p:sp>
            <p:nvSpPr>
              <p:cNvPr id="162799" name="Freeform 1029"/>
              <p:cNvSpPr>
                <a:spLocks/>
              </p:cNvSpPr>
              <p:nvPr/>
            </p:nvSpPr>
            <p:spPr bwMode="auto">
              <a:xfrm>
                <a:off x="2922" y="486"/>
                <a:ext cx="88" cy="85"/>
              </a:xfrm>
              <a:custGeom>
                <a:avLst/>
                <a:gdLst>
                  <a:gd name="T0" fmla="*/ 88 w 88"/>
                  <a:gd name="T1" fmla="*/ 42 h 85"/>
                  <a:gd name="T2" fmla="*/ 44 w 88"/>
                  <a:gd name="T3" fmla="*/ 0 h 85"/>
                  <a:gd name="T4" fmla="*/ 0 w 88"/>
                  <a:gd name="T5" fmla="*/ 42 h 85"/>
                  <a:gd name="T6" fmla="*/ 44 w 88"/>
                  <a:gd name="T7" fmla="*/ 85 h 85"/>
                  <a:gd name="T8" fmla="*/ 88 w 88"/>
                  <a:gd name="T9" fmla="*/ 42 h 85"/>
                  <a:gd name="T10" fmla="*/ 0 60000 65536"/>
                  <a:gd name="T11" fmla="*/ 0 60000 65536"/>
                  <a:gd name="T12" fmla="*/ 0 60000 65536"/>
                  <a:gd name="T13" fmla="*/ 0 60000 65536"/>
                  <a:gd name="T14" fmla="*/ 0 60000 65536"/>
                  <a:gd name="T15" fmla="*/ 0 w 88"/>
                  <a:gd name="T16" fmla="*/ 0 h 85"/>
                  <a:gd name="T17" fmla="*/ 88 w 88"/>
                  <a:gd name="T18" fmla="*/ 85 h 85"/>
                </a:gdLst>
                <a:ahLst/>
                <a:cxnLst>
                  <a:cxn ang="T10">
                    <a:pos x="T0" y="T1"/>
                  </a:cxn>
                  <a:cxn ang="T11">
                    <a:pos x="T2" y="T3"/>
                  </a:cxn>
                  <a:cxn ang="T12">
                    <a:pos x="T4" y="T5"/>
                  </a:cxn>
                  <a:cxn ang="T13">
                    <a:pos x="T6" y="T7"/>
                  </a:cxn>
                  <a:cxn ang="T14">
                    <a:pos x="T8" y="T9"/>
                  </a:cxn>
                </a:cxnLst>
                <a:rect l="T15" t="T16" r="T17" b="T18"/>
                <a:pathLst>
                  <a:path w="88" h="85">
                    <a:moveTo>
                      <a:pt x="88" y="42"/>
                    </a:moveTo>
                    <a:cubicBezTo>
                      <a:pt x="88" y="19"/>
                      <a:pt x="68" y="0"/>
                      <a:pt x="44" y="0"/>
                    </a:cubicBezTo>
                    <a:cubicBezTo>
                      <a:pt x="19" y="0"/>
                      <a:pt x="0" y="19"/>
                      <a:pt x="0" y="42"/>
                    </a:cubicBezTo>
                    <a:cubicBezTo>
                      <a:pt x="0" y="66"/>
                      <a:pt x="20" y="85"/>
                      <a:pt x="44" y="85"/>
                    </a:cubicBezTo>
                    <a:cubicBezTo>
                      <a:pt x="68" y="85"/>
                      <a:pt x="88" y="66"/>
                      <a:pt x="88" y="42"/>
                    </a:cubicBezTo>
                  </a:path>
                </a:pathLst>
              </a:custGeom>
              <a:noFill/>
              <a:ln w="9525" cap="rnd">
                <a:solidFill>
                  <a:srgbClr val="F8BDD6"/>
                </a:solidFill>
                <a:prstDash val="solid"/>
                <a:round/>
                <a:headEnd/>
                <a:tailEnd/>
              </a:ln>
            </p:spPr>
            <p:txBody>
              <a:bodyPr/>
              <a:lstStyle/>
              <a:p>
                <a:endParaRPr lang="ru-RU"/>
              </a:p>
            </p:txBody>
          </p:sp>
          <p:sp>
            <p:nvSpPr>
              <p:cNvPr id="162800" name="Freeform 1030"/>
              <p:cNvSpPr>
                <a:spLocks/>
              </p:cNvSpPr>
              <p:nvPr/>
            </p:nvSpPr>
            <p:spPr bwMode="auto">
              <a:xfrm>
                <a:off x="3125" y="537"/>
                <a:ext cx="134" cy="554"/>
              </a:xfrm>
              <a:custGeom>
                <a:avLst/>
                <a:gdLst>
                  <a:gd name="T0" fmla="*/ 134 w 134"/>
                  <a:gd name="T1" fmla="*/ 3 h 554"/>
                  <a:gd name="T2" fmla="*/ 121 w 134"/>
                  <a:gd name="T3" fmla="*/ 0 h 554"/>
                  <a:gd name="T4" fmla="*/ 0 w 134"/>
                  <a:gd name="T5" fmla="*/ 551 h 554"/>
                  <a:gd name="T6" fmla="*/ 12 w 134"/>
                  <a:gd name="T7" fmla="*/ 554 h 554"/>
                  <a:gd name="T8" fmla="*/ 134 w 134"/>
                  <a:gd name="T9" fmla="*/ 3 h 554"/>
                  <a:gd name="T10" fmla="*/ 0 60000 65536"/>
                  <a:gd name="T11" fmla="*/ 0 60000 65536"/>
                  <a:gd name="T12" fmla="*/ 0 60000 65536"/>
                  <a:gd name="T13" fmla="*/ 0 60000 65536"/>
                  <a:gd name="T14" fmla="*/ 0 60000 65536"/>
                  <a:gd name="T15" fmla="*/ 0 w 134"/>
                  <a:gd name="T16" fmla="*/ 0 h 554"/>
                  <a:gd name="T17" fmla="*/ 134 w 134"/>
                  <a:gd name="T18" fmla="*/ 554 h 554"/>
                </a:gdLst>
                <a:ahLst/>
                <a:cxnLst>
                  <a:cxn ang="T10">
                    <a:pos x="T0" y="T1"/>
                  </a:cxn>
                  <a:cxn ang="T11">
                    <a:pos x="T2" y="T3"/>
                  </a:cxn>
                  <a:cxn ang="T12">
                    <a:pos x="T4" y="T5"/>
                  </a:cxn>
                  <a:cxn ang="T13">
                    <a:pos x="T6" y="T7"/>
                  </a:cxn>
                  <a:cxn ang="T14">
                    <a:pos x="T8" y="T9"/>
                  </a:cxn>
                </a:cxnLst>
                <a:rect l="T15" t="T16" r="T17" b="T18"/>
                <a:pathLst>
                  <a:path w="134" h="554">
                    <a:moveTo>
                      <a:pt x="134" y="3"/>
                    </a:moveTo>
                    <a:lnTo>
                      <a:pt x="121" y="0"/>
                    </a:lnTo>
                    <a:lnTo>
                      <a:pt x="0" y="551"/>
                    </a:lnTo>
                    <a:lnTo>
                      <a:pt x="12" y="554"/>
                    </a:lnTo>
                    <a:lnTo>
                      <a:pt x="134" y="3"/>
                    </a:lnTo>
                    <a:close/>
                  </a:path>
                </a:pathLst>
              </a:custGeom>
              <a:solidFill>
                <a:srgbClr val="F8BDD6"/>
              </a:solidFill>
              <a:ln w="9525">
                <a:noFill/>
                <a:round/>
                <a:headEnd/>
                <a:tailEnd/>
              </a:ln>
            </p:spPr>
            <p:txBody>
              <a:bodyPr/>
              <a:lstStyle/>
              <a:p>
                <a:endParaRPr lang="ru-RU"/>
              </a:p>
            </p:txBody>
          </p:sp>
          <p:sp>
            <p:nvSpPr>
              <p:cNvPr id="162801" name="Freeform 1031"/>
              <p:cNvSpPr>
                <a:spLocks/>
              </p:cNvSpPr>
              <p:nvPr/>
            </p:nvSpPr>
            <p:spPr bwMode="auto">
              <a:xfrm>
                <a:off x="3189" y="528"/>
                <a:ext cx="88" cy="86"/>
              </a:xfrm>
              <a:custGeom>
                <a:avLst/>
                <a:gdLst>
                  <a:gd name="T0" fmla="*/ 0 w 88"/>
                  <a:gd name="T1" fmla="*/ 35 h 86"/>
                  <a:gd name="T2" fmla="*/ 3 w 88"/>
                  <a:gd name="T3" fmla="*/ 26 h 86"/>
                  <a:gd name="T4" fmla="*/ 8 w 88"/>
                  <a:gd name="T5" fmla="*/ 20 h 86"/>
                  <a:gd name="T6" fmla="*/ 13 w 88"/>
                  <a:gd name="T7" fmla="*/ 13 h 86"/>
                  <a:gd name="T8" fmla="*/ 19 w 88"/>
                  <a:gd name="T9" fmla="*/ 7 h 86"/>
                  <a:gd name="T10" fmla="*/ 26 w 88"/>
                  <a:gd name="T11" fmla="*/ 4 h 86"/>
                  <a:gd name="T12" fmla="*/ 34 w 88"/>
                  <a:gd name="T13" fmla="*/ 0 h 86"/>
                  <a:gd name="T14" fmla="*/ 43 w 88"/>
                  <a:gd name="T15" fmla="*/ 0 h 86"/>
                  <a:gd name="T16" fmla="*/ 52 w 88"/>
                  <a:gd name="T17" fmla="*/ 2 h 86"/>
                  <a:gd name="T18" fmla="*/ 61 w 88"/>
                  <a:gd name="T19" fmla="*/ 4 h 86"/>
                  <a:gd name="T20" fmla="*/ 69 w 88"/>
                  <a:gd name="T21" fmla="*/ 9 h 86"/>
                  <a:gd name="T22" fmla="*/ 75 w 88"/>
                  <a:gd name="T23" fmla="*/ 13 h 86"/>
                  <a:gd name="T24" fmla="*/ 80 w 88"/>
                  <a:gd name="T25" fmla="*/ 20 h 86"/>
                  <a:gd name="T26" fmla="*/ 84 w 88"/>
                  <a:gd name="T27" fmla="*/ 27 h 86"/>
                  <a:gd name="T28" fmla="*/ 84 w 88"/>
                  <a:gd name="T29" fmla="*/ 30 h 86"/>
                  <a:gd name="T30" fmla="*/ 86 w 88"/>
                  <a:gd name="T31" fmla="*/ 35 h 86"/>
                  <a:gd name="T32" fmla="*/ 88 w 88"/>
                  <a:gd name="T33" fmla="*/ 42 h 86"/>
                  <a:gd name="T34" fmla="*/ 86 w 88"/>
                  <a:gd name="T35" fmla="*/ 52 h 86"/>
                  <a:gd name="T36" fmla="*/ 83 w 88"/>
                  <a:gd name="T37" fmla="*/ 59 h 86"/>
                  <a:gd name="T38" fmla="*/ 80 w 88"/>
                  <a:gd name="T39" fmla="*/ 68 h 86"/>
                  <a:gd name="T40" fmla="*/ 73 w 88"/>
                  <a:gd name="T41" fmla="*/ 74 h 86"/>
                  <a:gd name="T42" fmla="*/ 67 w 88"/>
                  <a:gd name="T43" fmla="*/ 78 h 86"/>
                  <a:gd name="T44" fmla="*/ 60 w 88"/>
                  <a:gd name="T45" fmla="*/ 83 h 86"/>
                  <a:gd name="T46" fmla="*/ 52 w 88"/>
                  <a:gd name="T47" fmla="*/ 85 h 86"/>
                  <a:gd name="T48" fmla="*/ 43 w 88"/>
                  <a:gd name="T49" fmla="*/ 86 h 86"/>
                  <a:gd name="T50" fmla="*/ 34 w 88"/>
                  <a:gd name="T51" fmla="*/ 85 h 86"/>
                  <a:gd name="T52" fmla="*/ 25 w 88"/>
                  <a:gd name="T53" fmla="*/ 81 h 86"/>
                  <a:gd name="T54" fmla="*/ 19 w 88"/>
                  <a:gd name="T55" fmla="*/ 78 h 86"/>
                  <a:gd name="T56" fmla="*/ 13 w 88"/>
                  <a:gd name="T57" fmla="*/ 72 h 86"/>
                  <a:gd name="T58" fmla="*/ 6 w 88"/>
                  <a:gd name="T59" fmla="*/ 66 h 86"/>
                  <a:gd name="T60" fmla="*/ 3 w 88"/>
                  <a:gd name="T61" fmla="*/ 59 h 86"/>
                  <a:gd name="T62" fmla="*/ 1 w 88"/>
                  <a:gd name="T63" fmla="*/ 55 h 86"/>
                  <a:gd name="T64" fmla="*/ 0 w 88"/>
                  <a:gd name="T65" fmla="*/ 50 h 86"/>
                  <a:gd name="T66" fmla="*/ 0 w 88"/>
                  <a:gd name="T67" fmla="*/ 43 h 86"/>
                  <a:gd name="T68" fmla="*/ 0 w 88"/>
                  <a:gd name="T69" fmla="*/ 35 h 8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88"/>
                  <a:gd name="T106" fmla="*/ 0 h 86"/>
                  <a:gd name="T107" fmla="*/ 88 w 88"/>
                  <a:gd name="T108" fmla="*/ 86 h 8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88" h="86">
                    <a:moveTo>
                      <a:pt x="0" y="35"/>
                    </a:moveTo>
                    <a:lnTo>
                      <a:pt x="3" y="26"/>
                    </a:lnTo>
                    <a:lnTo>
                      <a:pt x="8" y="20"/>
                    </a:lnTo>
                    <a:lnTo>
                      <a:pt x="13" y="13"/>
                    </a:lnTo>
                    <a:lnTo>
                      <a:pt x="19" y="7"/>
                    </a:lnTo>
                    <a:lnTo>
                      <a:pt x="26" y="4"/>
                    </a:lnTo>
                    <a:lnTo>
                      <a:pt x="34" y="0"/>
                    </a:lnTo>
                    <a:lnTo>
                      <a:pt x="43" y="0"/>
                    </a:lnTo>
                    <a:lnTo>
                      <a:pt x="52" y="2"/>
                    </a:lnTo>
                    <a:lnTo>
                      <a:pt x="61" y="4"/>
                    </a:lnTo>
                    <a:lnTo>
                      <a:pt x="69" y="9"/>
                    </a:lnTo>
                    <a:lnTo>
                      <a:pt x="75" y="13"/>
                    </a:lnTo>
                    <a:lnTo>
                      <a:pt x="80" y="20"/>
                    </a:lnTo>
                    <a:lnTo>
                      <a:pt x="84" y="27"/>
                    </a:lnTo>
                    <a:lnTo>
                      <a:pt x="84" y="30"/>
                    </a:lnTo>
                    <a:lnTo>
                      <a:pt x="86" y="35"/>
                    </a:lnTo>
                    <a:lnTo>
                      <a:pt x="88" y="42"/>
                    </a:lnTo>
                    <a:lnTo>
                      <a:pt x="86" y="52"/>
                    </a:lnTo>
                    <a:lnTo>
                      <a:pt x="83" y="59"/>
                    </a:lnTo>
                    <a:lnTo>
                      <a:pt x="80" y="68"/>
                    </a:lnTo>
                    <a:lnTo>
                      <a:pt x="73" y="74"/>
                    </a:lnTo>
                    <a:lnTo>
                      <a:pt x="67" y="78"/>
                    </a:lnTo>
                    <a:lnTo>
                      <a:pt x="60" y="83"/>
                    </a:lnTo>
                    <a:lnTo>
                      <a:pt x="52" y="85"/>
                    </a:lnTo>
                    <a:lnTo>
                      <a:pt x="43" y="86"/>
                    </a:lnTo>
                    <a:lnTo>
                      <a:pt x="34" y="85"/>
                    </a:lnTo>
                    <a:lnTo>
                      <a:pt x="25" y="81"/>
                    </a:lnTo>
                    <a:lnTo>
                      <a:pt x="19" y="78"/>
                    </a:lnTo>
                    <a:lnTo>
                      <a:pt x="13" y="72"/>
                    </a:lnTo>
                    <a:lnTo>
                      <a:pt x="6" y="66"/>
                    </a:lnTo>
                    <a:lnTo>
                      <a:pt x="3" y="59"/>
                    </a:lnTo>
                    <a:lnTo>
                      <a:pt x="1" y="55"/>
                    </a:lnTo>
                    <a:lnTo>
                      <a:pt x="0" y="50"/>
                    </a:lnTo>
                    <a:lnTo>
                      <a:pt x="0" y="43"/>
                    </a:lnTo>
                    <a:lnTo>
                      <a:pt x="0" y="35"/>
                    </a:lnTo>
                    <a:close/>
                  </a:path>
                </a:pathLst>
              </a:custGeom>
              <a:solidFill>
                <a:srgbClr val="F561AF"/>
              </a:solidFill>
              <a:ln w="9525">
                <a:noFill/>
                <a:round/>
                <a:headEnd/>
                <a:tailEnd/>
              </a:ln>
            </p:spPr>
            <p:txBody>
              <a:bodyPr/>
              <a:lstStyle/>
              <a:p>
                <a:endParaRPr lang="ru-RU"/>
              </a:p>
            </p:txBody>
          </p:sp>
          <p:sp>
            <p:nvSpPr>
              <p:cNvPr id="162802" name="Freeform 1032"/>
              <p:cNvSpPr>
                <a:spLocks/>
              </p:cNvSpPr>
              <p:nvPr/>
            </p:nvSpPr>
            <p:spPr bwMode="auto">
              <a:xfrm>
                <a:off x="3187" y="525"/>
                <a:ext cx="57" cy="39"/>
              </a:xfrm>
              <a:custGeom>
                <a:avLst/>
                <a:gdLst>
                  <a:gd name="T0" fmla="*/ 0 w 57"/>
                  <a:gd name="T1" fmla="*/ 35 h 39"/>
                  <a:gd name="T2" fmla="*/ 8 w 57"/>
                  <a:gd name="T3" fmla="*/ 18 h 39"/>
                  <a:gd name="T4" fmla="*/ 23 w 57"/>
                  <a:gd name="T5" fmla="*/ 6 h 39"/>
                  <a:gd name="T6" fmla="*/ 38 w 57"/>
                  <a:gd name="T7" fmla="*/ 0 h 39"/>
                  <a:gd name="T8" fmla="*/ 57 w 57"/>
                  <a:gd name="T9" fmla="*/ 0 h 39"/>
                  <a:gd name="T10" fmla="*/ 57 w 57"/>
                  <a:gd name="T11" fmla="*/ 6 h 39"/>
                  <a:gd name="T12" fmla="*/ 38 w 57"/>
                  <a:gd name="T13" fmla="*/ 4 h 39"/>
                  <a:gd name="T14" fmla="*/ 26 w 57"/>
                  <a:gd name="T15" fmla="*/ 11 h 39"/>
                  <a:gd name="T16" fmla="*/ 13 w 57"/>
                  <a:gd name="T17" fmla="*/ 23 h 39"/>
                  <a:gd name="T18" fmla="*/ 5 w 57"/>
                  <a:gd name="T19" fmla="*/ 39 h 39"/>
                  <a:gd name="T20" fmla="*/ 0 w 57"/>
                  <a:gd name="T21" fmla="*/ 35 h 3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7"/>
                  <a:gd name="T34" fmla="*/ 0 h 39"/>
                  <a:gd name="T35" fmla="*/ 57 w 57"/>
                  <a:gd name="T36" fmla="*/ 39 h 3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7" h="39">
                    <a:moveTo>
                      <a:pt x="0" y="35"/>
                    </a:moveTo>
                    <a:lnTo>
                      <a:pt x="8" y="18"/>
                    </a:lnTo>
                    <a:lnTo>
                      <a:pt x="23" y="6"/>
                    </a:lnTo>
                    <a:lnTo>
                      <a:pt x="38" y="0"/>
                    </a:lnTo>
                    <a:lnTo>
                      <a:pt x="57" y="0"/>
                    </a:lnTo>
                    <a:lnTo>
                      <a:pt x="57" y="6"/>
                    </a:lnTo>
                    <a:lnTo>
                      <a:pt x="38" y="4"/>
                    </a:lnTo>
                    <a:lnTo>
                      <a:pt x="26" y="11"/>
                    </a:lnTo>
                    <a:lnTo>
                      <a:pt x="13" y="23"/>
                    </a:lnTo>
                    <a:lnTo>
                      <a:pt x="5" y="39"/>
                    </a:lnTo>
                    <a:lnTo>
                      <a:pt x="0" y="35"/>
                    </a:lnTo>
                    <a:close/>
                  </a:path>
                </a:pathLst>
              </a:custGeom>
              <a:solidFill>
                <a:srgbClr val="F8BDD6"/>
              </a:solidFill>
              <a:ln w="9525">
                <a:noFill/>
                <a:round/>
                <a:headEnd/>
                <a:tailEnd/>
              </a:ln>
            </p:spPr>
            <p:txBody>
              <a:bodyPr/>
              <a:lstStyle/>
              <a:p>
                <a:endParaRPr lang="ru-RU"/>
              </a:p>
            </p:txBody>
          </p:sp>
          <p:sp>
            <p:nvSpPr>
              <p:cNvPr id="162803" name="Freeform 1033"/>
              <p:cNvSpPr>
                <a:spLocks/>
              </p:cNvSpPr>
              <p:nvPr/>
            </p:nvSpPr>
            <p:spPr bwMode="auto">
              <a:xfrm>
                <a:off x="3240" y="525"/>
                <a:ext cx="40" cy="56"/>
              </a:xfrm>
              <a:custGeom>
                <a:avLst/>
                <a:gdLst>
                  <a:gd name="T0" fmla="*/ 4 w 40"/>
                  <a:gd name="T1" fmla="*/ 0 h 56"/>
                  <a:gd name="T2" fmla="*/ 20 w 40"/>
                  <a:gd name="T3" fmla="*/ 8 h 56"/>
                  <a:gd name="T4" fmla="*/ 32 w 40"/>
                  <a:gd name="T5" fmla="*/ 21 h 56"/>
                  <a:gd name="T6" fmla="*/ 40 w 40"/>
                  <a:gd name="T7" fmla="*/ 38 h 56"/>
                  <a:gd name="T8" fmla="*/ 40 w 40"/>
                  <a:gd name="T9" fmla="*/ 56 h 56"/>
                  <a:gd name="T10" fmla="*/ 33 w 40"/>
                  <a:gd name="T11" fmla="*/ 56 h 56"/>
                  <a:gd name="T12" fmla="*/ 33 w 40"/>
                  <a:gd name="T13" fmla="*/ 38 h 56"/>
                  <a:gd name="T14" fmla="*/ 27 w 40"/>
                  <a:gd name="T15" fmla="*/ 23 h 56"/>
                  <a:gd name="T16" fmla="*/ 15 w 40"/>
                  <a:gd name="T17" fmla="*/ 12 h 56"/>
                  <a:gd name="T18" fmla="*/ 0 w 40"/>
                  <a:gd name="T19" fmla="*/ 4 h 56"/>
                  <a:gd name="T20" fmla="*/ 4 w 40"/>
                  <a:gd name="T21" fmla="*/ 0 h 5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0"/>
                  <a:gd name="T34" fmla="*/ 0 h 56"/>
                  <a:gd name="T35" fmla="*/ 40 w 40"/>
                  <a:gd name="T36" fmla="*/ 56 h 5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0" h="56">
                    <a:moveTo>
                      <a:pt x="4" y="0"/>
                    </a:moveTo>
                    <a:lnTo>
                      <a:pt x="20" y="8"/>
                    </a:lnTo>
                    <a:lnTo>
                      <a:pt x="32" y="21"/>
                    </a:lnTo>
                    <a:lnTo>
                      <a:pt x="40" y="38"/>
                    </a:lnTo>
                    <a:lnTo>
                      <a:pt x="40" y="56"/>
                    </a:lnTo>
                    <a:lnTo>
                      <a:pt x="33" y="56"/>
                    </a:lnTo>
                    <a:lnTo>
                      <a:pt x="33" y="38"/>
                    </a:lnTo>
                    <a:lnTo>
                      <a:pt x="27" y="23"/>
                    </a:lnTo>
                    <a:lnTo>
                      <a:pt x="15" y="12"/>
                    </a:lnTo>
                    <a:lnTo>
                      <a:pt x="0" y="4"/>
                    </a:lnTo>
                    <a:lnTo>
                      <a:pt x="4" y="0"/>
                    </a:lnTo>
                    <a:close/>
                  </a:path>
                </a:pathLst>
              </a:custGeom>
              <a:solidFill>
                <a:srgbClr val="F8BDD6"/>
              </a:solidFill>
              <a:ln w="9525">
                <a:noFill/>
                <a:round/>
                <a:headEnd/>
                <a:tailEnd/>
              </a:ln>
            </p:spPr>
            <p:txBody>
              <a:bodyPr/>
              <a:lstStyle/>
              <a:p>
                <a:endParaRPr lang="ru-RU"/>
              </a:p>
            </p:txBody>
          </p:sp>
          <p:sp>
            <p:nvSpPr>
              <p:cNvPr id="162804" name="Freeform 1034"/>
              <p:cNvSpPr>
                <a:spLocks/>
              </p:cNvSpPr>
              <p:nvPr/>
            </p:nvSpPr>
            <p:spPr bwMode="auto">
              <a:xfrm>
                <a:off x="3241" y="525"/>
                <a:ext cx="6" cy="7"/>
              </a:xfrm>
              <a:custGeom>
                <a:avLst/>
                <a:gdLst>
                  <a:gd name="T0" fmla="*/ 4 w 6"/>
                  <a:gd name="T1" fmla="*/ 0 h 7"/>
                  <a:gd name="T2" fmla="*/ 6 w 6"/>
                  <a:gd name="T3" fmla="*/ 0 h 7"/>
                  <a:gd name="T4" fmla="*/ 0 w 6"/>
                  <a:gd name="T5" fmla="*/ 5 h 7"/>
                  <a:gd name="T6" fmla="*/ 4 w 6"/>
                  <a:gd name="T7" fmla="*/ 7 h 7"/>
                  <a:gd name="T8" fmla="*/ 4 w 6"/>
                  <a:gd name="T9" fmla="*/ 0 h 7"/>
                  <a:gd name="T10" fmla="*/ 0 60000 65536"/>
                  <a:gd name="T11" fmla="*/ 0 60000 65536"/>
                  <a:gd name="T12" fmla="*/ 0 60000 65536"/>
                  <a:gd name="T13" fmla="*/ 0 60000 65536"/>
                  <a:gd name="T14" fmla="*/ 0 60000 65536"/>
                  <a:gd name="T15" fmla="*/ 0 w 6"/>
                  <a:gd name="T16" fmla="*/ 0 h 7"/>
                  <a:gd name="T17" fmla="*/ 6 w 6"/>
                  <a:gd name="T18" fmla="*/ 7 h 7"/>
                </a:gdLst>
                <a:ahLst/>
                <a:cxnLst>
                  <a:cxn ang="T10">
                    <a:pos x="T0" y="T1"/>
                  </a:cxn>
                  <a:cxn ang="T11">
                    <a:pos x="T2" y="T3"/>
                  </a:cxn>
                  <a:cxn ang="T12">
                    <a:pos x="T4" y="T5"/>
                  </a:cxn>
                  <a:cxn ang="T13">
                    <a:pos x="T6" y="T7"/>
                  </a:cxn>
                  <a:cxn ang="T14">
                    <a:pos x="T8" y="T9"/>
                  </a:cxn>
                </a:cxnLst>
                <a:rect l="T15" t="T16" r="T17" b="T18"/>
                <a:pathLst>
                  <a:path w="6" h="7">
                    <a:moveTo>
                      <a:pt x="4" y="0"/>
                    </a:moveTo>
                    <a:lnTo>
                      <a:pt x="6" y="0"/>
                    </a:lnTo>
                    <a:lnTo>
                      <a:pt x="0" y="5"/>
                    </a:lnTo>
                    <a:lnTo>
                      <a:pt x="4" y="7"/>
                    </a:lnTo>
                    <a:lnTo>
                      <a:pt x="4" y="0"/>
                    </a:lnTo>
                    <a:close/>
                  </a:path>
                </a:pathLst>
              </a:custGeom>
              <a:solidFill>
                <a:srgbClr val="F8BDD6"/>
              </a:solidFill>
              <a:ln w="9525">
                <a:noFill/>
                <a:round/>
                <a:headEnd/>
                <a:tailEnd/>
              </a:ln>
            </p:spPr>
            <p:txBody>
              <a:bodyPr/>
              <a:lstStyle/>
              <a:p>
                <a:endParaRPr lang="ru-RU"/>
              </a:p>
            </p:txBody>
          </p:sp>
          <p:sp>
            <p:nvSpPr>
              <p:cNvPr id="162805" name="Freeform 1035"/>
              <p:cNvSpPr>
                <a:spLocks/>
              </p:cNvSpPr>
              <p:nvPr/>
            </p:nvSpPr>
            <p:spPr bwMode="auto">
              <a:xfrm>
                <a:off x="3225" y="579"/>
                <a:ext cx="55" cy="37"/>
              </a:xfrm>
              <a:custGeom>
                <a:avLst/>
                <a:gdLst>
                  <a:gd name="T0" fmla="*/ 55 w 55"/>
                  <a:gd name="T1" fmla="*/ 2 h 37"/>
                  <a:gd name="T2" fmla="*/ 47 w 55"/>
                  <a:gd name="T3" fmla="*/ 18 h 37"/>
                  <a:gd name="T4" fmla="*/ 33 w 55"/>
                  <a:gd name="T5" fmla="*/ 30 h 37"/>
                  <a:gd name="T6" fmla="*/ 18 w 55"/>
                  <a:gd name="T7" fmla="*/ 37 h 37"/>
                  <a:gd name="T8" fmla="*/ 0 w 55"/>
                  <a:gd name="T9" fmla="*/ 37 h 37"/>
                  <a:gd name="T10" fmla="*/ 0 w 55"/>
                  <a:gd name="T11" fmla="*/ 30 h 37"/>
                  <a:gd name="T12" fmla="*/ 16 w 55"/>
                  <a:gd name="T13" fmla="*/ 30 h 37"/>
                  <a:gd name="T14" fmla="*/ 31 w 55"/>
                  <a:gd name="T15" fmla="*/ 25 h 37"/>
                  <a:gd name="T16" fmla="*/ 42 w 55"/>
                  <a:gd name="T17" fmla="*/ 14 h 37"/>
                  <a:gd name="T18" fmla="*/ 48 w 55"/>
                  <a:gd name="T19" fmla="*/ 0 h 37"/>
                  <a:gd name="T20" fmla="*/ 55 w 55"/>
                  <a:gd name="T21" fmla="*/ 2 h 3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5"/>
                  <a:gd name="T34" fmla="*/ 0 h 37"/>
                  <a:gd name="T35" fmla="*/ 55 w 55"/>
                  <a:gd name="T36" fmla="*/ 37 h 3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5" h="37">
                    <a:moveTo>
                      <a:pt x="55" y="2"/>
                    </a:moveTo>
                    <a:lnTo>
                      <a:pt x="47" y="18"/>
                    </a:lnTo>
                    <a:lnTo>
                      <a:pt x="33" y="30"/>
                    </a:lnTo>
                    <a:lnTo>
                      <a:pt x="18" y="37"/>
                    </a:lnTo>
                    <a:lnTo>
                      <a:pt x="0" y="37"/>
                    </a:lnTo>
                    <a:lnTo>
                      <a:pt x="0" y="30"/>
                    </a:lnTo>
                    <a:lnTo>
                      <a:pt x="16" y="30"/>
                    </a:lnTo>
                    <a:lnTo>
                      <a:pt x="31" y="25"/>
                    </a:lnTo>
                    <a:lnTo>
                      <a:pt x="42" y="14"/>
                    </a:lnTo>
                    <a:lnTo>
                      <a:pt x="48" y="0"/>
                    </a:lnTo>
                    <a:lnTo>
                      <a:pt x="55" y="2"/>
                    </a:lnTo>
                    <a:close/>
                  </a:path>
                </a:pathLst>
              </a:custGeom>
              <a:solidFill>
                <a:srgbClr val="F8BDD6"/>
              </a:solidFill>
              <a:ln w="9525">
                <a:noFill/>
                <a:round/>
                <a:headEnd/>
                <a:tailEnd/>
              </a:ln>
            </p:spPr>
            <p:txBody>
              <a:bodyPr/>
              <a:lstStyle/>
              <a:p>
                <a:endParaRPr lang="ru-RU"/>
              </a:p>
            </p:txBody>
          </p:sp>
          <p:sp>
            <p:nvSpPr>
              <p:cNvPr id="162806" name="Freeform 1036"/>
              <p:cNvSpPr>
                <a:spLocks/>
              </p:cNvSpPr>
              <p:nvPr/>
            </p:nvSpPr>
            <p:spPr bwMode="auto">
              <a:xfrm>
                <a:off x="3272" y="579"/>
                <a:ext cx="8" cy="2"/>
              </a:xfrm>
              <a:custGeom>
                <a:avLst/>
                <a:gdLst>
                  <a:gd name="T0" fmla="*/ 8 w 8"/>
                  <a:gd name="T1" fmla="*/ 2 h 2"/>
                  <a:gd name="T2" fmla="*/ 0 w 8"/>
                  <a:gd name="T3" fmla="*/ 0 h 2"/>
                  <a:gd name="T4" fmla="*/ 0 w 8"/>
                  <a:gd name="T5" fmla="*/ 2 h 2"/>
                  <a:gd name="T6" fmla="*/ 8 w 8"/>
                  <a:gd name="T7" fmla="*/ 2 h 2"/>
                  <a:gd name="T8" fmla="*/ 0 60000 65536"/>
                  <a:gd name="T9" fmla="*/ 0 60000 65536"/>
                  <a:gd name="T10" fmla="*/ 0 60000 65536"/>
                  <a:gd name="T11" fmla="*/ 0 60000 65536"/>
                  <a:gd name="T12" fmla="*/ 0 w 8"/>
                  <a:gd name="T13" fmla="*/ 0 h 2"/>
                  <a:gd name="T14" fmla="*/ 8 w 8"/>
                  <a:gd name="T15" fmla="*/ 2 h 2"/>
                </a:gdLst>
                <a:ahLst/>
                <a:cxnLst>
                  <a:cxn ang="T8">
                    <a:pos x="T0" y="T1"/>
                  </a:cxn>
                  <a:cxn ang="T9">
                    <a:pos x="T2" y="T3"/>
                  </a:cxn>
                  <a:cxn ang="T10">
                    <a:pos x="T4" y="T5"/>
                  </a:cxn>
                  <a:cxn ang="T11">
                    <a:pos x="T6" y="T7"/>
                  </a:cxn>
                </a:cxnLst>
                <a:rect l="T12" t="T13" r="T14" b="T15"/>
                <a:pathLst>
                  <a:path w="8" h="2">
                    <a:moveTo>
                      <a:pt x="8" y="2"/>
                    </a:moveTo>
                    <a:lnTo>
                      <a:pt x="0" y="0"/>
                    </a:lnTo>
                    <a:lnTo>
                      <a:pt x="0" y="2"/>
                    </a:lnTo>
                    <a:lnTo>
                      <a:pt x="8" y="2"/>
                    </a:lnTo>
                    <a:close/>
                  </a:path>
                </a:pathLst>
              </a:custGeom>
              <a:solidFill>
                <a:srgbClr val="F8BDD6"/>
              </a:solidFill>
              <a:ln w="9525">
                <a:noFill/>
                <a:round/>
                <a:headEnd/>
                <a:tailEnd/>
              </a:ln>
            </p:spPr>
            <p:txBody>
              <a:bodyPr/>
              <a:lstStyle/>
              <a:p>
                <a:endParaRPr lang="ru-RU"/>
              </a:p>
            </p:txBody>
          </p:sp>
          <p:sp>
            <p:nvSpPr>
              <p:cNvPr id="162807" name="Freeform 1037"/>
              <p:cNvSpPr>
                <a:spLocks/>
              </p:cNvSpPr>
              <p:nvPr/>
            </p:nvSpPr>
            <p:spPr bwMode="auto">
              <a:xfrm>
                <a:off x="3186" y="562"/>
                <a:ext cx="40" cy="54"/>
              </a:xfrm>
              <a:custGeom>
                <a:avLst/>
                <a:gdLst>
                  <a:gd name="T0" fmla="*/ 38 w 40"/>
                  <a:gd name="T1" fmla="*/ 54 h 54"/>
                  <a:gd name="T2" fmla="*/ 19 w 40"/>
                  <a:gd name="T3" fmla="*/ 44 h 54"/>
                  <a:gd name="T4" fmla="*/ 7 w 40"/>
                  <a:gd name="T5" fmla="*/ 34 h 54"/>
                  <a:gd name="T6" fmla="*/ 0 w 40"/>
                  <a:gd name="T7" fmla="*/ 19 h 54"/>
                  <a:gd name="T8" fmla="*/ 0 w 40"/>
                  <a:gd name="T9" fmla="*/ 0 h 54"/>
                  <a:gd name="T10" fmla="*/ 7 w 40"/>
                  <a:gd name="T11" fmla="*/ 0 h 54"/>
                  <a:gd name="T12" fmla="*/ 5 w 40"/>
                  <a:gd name="T13" fmla="*/ 15 h 54"/>
                  <a:gd name="T14" fmla="*/ 11 w 40"/>
                  <a:gd name="T15" fmla="*/ 29 h 54"/>
                  <a:gd name="T16" fmla="*/ 24 w 40"/>
                  <a:gd name="T17" fmla="*/ 40 h 54"/>
                  <a:gd name="T18" fmla="*/ 40 w 40"/>
                  <a:gd name="T19" fmla="*/ 47 h 54"/>
                  <a:gd name="T20" fmla="*/ 38 w 40"/>
                  <a:gd name="T21" fmla="*/ 54 h 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0"/>
                  <a:gd name="T34" fmla="*/ 0 h 54"/>
                  <a:gd name="T35" fmla="*/ 40 w 40"/>
                  <a:gd name="T36" fmla="*/ 54 h 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0" h="54">
                    <a:moveTo>
                      <a:pt x="38" y="54"/>
                    </a:moveTo>
                    <a:lnTo>
                      <a:pt x="19" y="44"/>
                    </a:lnTo>
                    <a:lnTo>
                      <a:pt x="7" y="34"/>
                    </a:lnTo>
                    <a:lnTo>
                      <a:pt x="0" y="19"/>
                    </a:lnTo>
                    <a:lnTo>
                      <a:pt x="0" y="0"/>
                    </a:lnTo>
                    <a:lnTo>
                      <a:pt x="7" y="0"/>
                    </a:lnTo>
                    <a:lnTo>
                      <a:pt x="5" y="15"/>
                    </a:lnTo>
                    <a:lnTo>
                      <a:pt x="11" y="29"/>
                    </a:lnTo>
                    <a:lnTo>
                      <a:pt x="24" y="40"/>
                    </a:lnTo>
                    <a:lnTo>
                      <a:pt x="40" y="47"/>
                    </a:lnTo>
                    <a:lnTo>
                      <a:pt x="38" y="54"/>
                    </a:lnTo>
                    <a:close/>
                  </a:path>
                </a:pathLst>
              </a:custGeom>
              <a:solidFill>
                <a:srgbClr val="F8BDD6"/>
              </a:solidFill>
              <a:ln w="9525">
                <a:noFill/>
                <a:round/>
                <a:headEnd/>
                <a:tailEnd/>
              </a:ln>
            </p:spPr>
            <p:txBody>
              <a:bodyPr/>
              <a:lstStyle/>
              <a:p>
                <a:endParaRPr lang="ru-RU"/>
              </a:p>
            </p:txBody>
          </p:sp>
          <p:sp>
            <p:nvSpPr>
              <p:cNvPr id="162808" name="Freeform 1038"/>
              <p:cNvSpPr>
                <a:spLocks/>
              </p:cNvSpPr>
              <p:nvPr/>
            </p:nvSpPr>
            <p:spPr bwMode="auto">
              <a:xfrm>
                <a:off x="3225" y="611"/>
                <a:ext cx="1" cy="5"/>
              </a:xfrm>
              <a:custGeom>
                <a:avLst/>
                <a:gdLst>
                  <a:gd name="T0" fmla="*/ 0 w 1"/>
                  <a:gd name="T1" fmla="*/ 5 h 5"/>
                  <a:gd name="T2" fmla="*/ 1 w 1"/>
                  <a:gd name="T3" fmla="*/ 0 h 5"/>
                  <a:gd name="T4" fmla="*/ 0 w 1"/>
                  <a:gd name="T5" fmla="*/ 0 h 5"/>
                  <a:gd name="T6" fmla="*/ 0 w 1"/>
                  <a:gd name="T7" fmla="*/ 5 h 5"/>
                  <a:gd name="T8" fmla="*/ 0 60000 65536"/>
                  <a:gd name="T9" fmla="*/ 0 60000 65536"/>
                  <a:gd name="T10" fmla="*/ 0 60000 65536"/>
                  <a:gd name="T11" fmla="*/ 0 60000 65536"/>
                  <a:gd name="T12" fmla="*/ 0 w 1"/>
                  <a:gd name="T13" fmla="*/ 0 h 5"/>
                  <a:gd name="T14" fmla="*/ 1 w 1"/>
                  <a:gd name="T15" fmla="*/ 5 h 5"/>
                </a:gdLst>
                <a:ahLst/>
                <a:cxnLst>
                  <a:cxn ang="T8">
                    <a:pos x="T0" y="T1"/>
                  </a:cxn>
                  <a:cxn ang="T9">
                    <a:pos x="T2" y="T3"/>
                  </a:cxn>
                  <a:cxn ang="T10">
                    <a:pos x="T4" y="T5"/>
                  </a:cxn>
                  <a:cxn ang="T11">
                    <a:pos x="T6" y="T7"/>
                  </a:cxn>
                </a:cxnLst>
                <a:rect l="T12" t="T13" r="T14" b="T15"/>
                <a:pathLst>
                  <a:path w="1" h="5">
                    <a:moveTo>
                      <a:pt x="0" y="5"/>
                    </a:moveTo>
                    <a:lnTo>
                      <a:pt x="1" y="0"/>
                    </a:lnTo>
                    <a:lnTo>
                      <a:pt x="0" y="0"/>
                    </a:lnTo>
                    <a:lnTo>
                      <a:pt x="0" y="5"/>
                    </a:lnTo>
                    <a:close/>
                  </a:path>
                </a:pathLst>
              </a:custGeom>
              <a:solidFill>
                <a:srgbClr val="F8BDD6"/>
              </a:solidFill>
              <a:ln w="9525">
                <a:noFill/>
                <a:round/>
                <a:headEnd/>
                <a:tailEnd/>
              </a:ln>
            </p:spPr>
            <p:txBody>
              <a:bodyPr/>
              <a:lstStyle/>
              <a:p>
                <a:endParaRPr lang="ru-RU"/>
              </a:p>
            </p:txBody>
          </p:sp>
          <p:sp>
            <p:nvSpPr>
              <p:cNvPr id="162809" name="Freeform 1039"/>
              <p:cNvSpPr>
                <a:spLocks/>
              </p:cNvSpPr>
              <p:nvPr/>
            </p:nvSpPr>
            <p:spPr bwMode="auto">
              <a:xfrm>
                <a:off x="3187" y="560"/>
                <a:ext cx="6" cy="4"/>
              </a:xfrm>
              <a:custGeom>
                <a:avLst/>
                <a:gdLst>
                  <a:gd name="T0" fmla="*/ 0 w 6"/>
                  <a:gd name="T1" fmla="*/ 2 h 4"/>
                  <a:gd name="T2" fmla="*/ 0 w 6"/>
                  <a:gd name="T3" fmla="*/ 0 h 4"/>
                  <a:gd name="T4" fmla="*/ 5 w 6"/>
                  <a:gd name="T5" fmla="*/ 4 h 4"/>
                  <a:gd name="T6" fmla="*/ 6 w 6"/>
                  <a:gd name="T7" fmla="*/ 2 h 4"/>
                  <a:gd name="T8" fmla="*/ 0 w 6"/>
                  <a:gd name="T9" fmla="*/ 2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2"/>
                    </a:moveTo>
                    <a:lnTo>
                      <a:pt x="0" y="0"/>
                    </a:lnTo>
                    <a:lnTo>
                      <a:pt x="5" y="4"/>
                    </a:lnTo>
                    <a:lnTo>
                      <a:pt x="6" y="2"/>
                    </a:lnTo>
                    <a:lnTo>
                      <a:pt x="0" y="2"/>
                    </a:lnTo>
                    <a:close/>
                  </a:path>
                </a:pathLst>
              </a:custGeom>
              <a:solidFill>
                <a:srgbClr val="F8BDD6"/>
              </a:solidFill>
              <a:ln w="9525">
                <a:noFill/>
                <a:round/>
                <a:headEnd/>
                <a:tailEnd/>
              </a:ln>
            </p:spPr>
            <p:txBody>
              <a:bodyPr/>
              <a:lstStyle/>
              <a:p>
                <a:endParaRPr lang="ru-RU"/>
              </a:p>
            </p:txBody>
          </p:sp>
          <p:sp>
            <p:nvSpPr>
              <p:cNvPr id="162810" name="Freeform 1040"/>
              <p:cNvSpPr>
                <a:spLocks/>
              </p:cNvSpPr>
              <p:nvPr/>
            </p:nvSpPr>
            <p:spPr bwMode="auto">
              <a:xfrm>
                <a:off x="3111" y="511"/>
                <a:ext cx="90" cy="87"/>
              </a:xfrm>
              <a:custGeom>
                <a:avLst/>
                <a:gdLst>
                  <a:gd name="T0" fmla="*/ 0 w 90"/>
                  <a:gd name="T1" fmla="*/ 34 h 87"/>
                  <a:gd name="T2" fmla="*/ 3 w 90"/>
                  <a:gd name="T3" fmla="*/ 26 h 87"/>
                  <a:gd name="T4" fmla="*/ 8 w 90"/>
                  <a:gd name="T5" fmla="*/ 18 h 87"/>
                  <a:gd name="T6" fmla="*/ 13 w 90"/>
                  <a:gd name="T7" fmla="*/ 12 h 87"/>
                  <a:gd name="T8" fmla="*/ 21 w 90"/>
                  <a:gd name="T9" fmla="*/ 6 h 87"/>
                  <a:gd name="T10" fmla="*/ 27 w 90"/>
                  <a:gd name="T11" fmla="*/ 4 h 87"/>
                  <a:gd name="T12" fmla="*/ 35 w 90"/>
                  <a:gd name="T13" fmla="*/ 0 h 87"/>
                  <a:gd name="T14" fmla="*/ 45 w 90"/>
                  <a:gd name="T15" fmla="*/ 0 h 87"/>
                  <a:gd name="T16" fmla="*/ 54 w 90"/>
                  <a:gd name="T17" fmla="*/ 0 h 87"/>
                  <a:gd name="T18" fmla="*/ 63 w 90"/>
                  <a:gd name="T19" fmla="*/ 4 h 87"/>
                  <a:gd name="T20" fmla="*/ 71 w 90"/>
                  <a:gd name="T21" fmla="*/ 6 h 87"/>
                  <a:gd name="T22" fmla="*/ 77 w 90"/>
                  <a:gd name="T23" fmla="*/ 13 h 87"/>
                  <a:gd name="T24" fmla="*/ 82 w 90"/>
                  <a:gd name="T25" fmla="*/ 19 h 87"/>
                  <a:gd name="T26" fmla="*/ 86 w 90"/>
                  <a:gd name="T27" fmla="*/ 27 h 87"/>
                  <a:gd name="T28" fmla="*/ 88 w 90"/>
                  <a:gd name="T29" fmla="*/ 31 h 87"/>
                  <a:gd name="T30" fmla="*/ 88 w 90"/>
                  <a:gd name="T31" fmla="*/ 36 h 87"/>
                  <a:gd name="T32" fmla="*/ 90 w 90"/>
                  <a:gd name="T33" fmla="*/ 44 h 87"/>
                  <a:gd name="T34" fmla="*/ 88 w 90"/>
                  <a:gd name="T35" fmla="*/ 53 h 87"/>
                  <a:gd name="T36" fmla="*/ 84 w 90"/>
                  <a:gd name="T37" fmla="*/ 61 h 87"/>
                  <a:gd name="T38" fmla="*/ 82 w 90"/>
                  <a:gd name="T39" fmla="*/ 67 h 87"/>
                  <a:gd name="T40" fmla="*/ 75 w 90"/>
                  <a:gd name="T41" fmla="*/ 74 h 87"/>
                  <a:gd name="T42" fmla="*/ 69 w 90"/>
                  <a:gd name="T43" fmla="*/ 80 h 87"/>
                  <a:gd name="T44" fmla="*/ 61 w 90"/>
                  <a:gd name="T45" fmla="*/ 84 h 87"/>
                  <a:gd name="T46" fmla="*/ 53 w 90"/>
                  <a:gd name="T47" fmla="*/ 87 h 87"/>
                  <a:gd name="T48" fmla="*/ 45 w 90"/>
                  <a:gd name="T49" fmla="*/ 87 h 87"/>
                  <a:gd name="T50" fmla="*/ 35 w 90"/>
                  <a:gd name="T51" fmla="*/ 87 h 87"/>
                  <a:gd name="T52" fmla="*/ 27 w 90"/>
                  <a:gd name="T53" fmla="*/ 84 h 87"/>
                  <a:gd name="T54" fmla="*/ 19 w 90"/>
                  <a:gd name="T55" fmla="*/ 79 h 87"/>
                  <a:gd name="T56" fmla="*/ 13 w 90"/>
                  <a:gd name="T57" fmla="*/ 74 h 87"/>
                  <a:gd name="T58" fmla="*/ 6 w 90"/>
                  <a:gd name="T59" fmla="*/ 67 h 87"/>
                  <a:gd name="T60" fmla="*/ 3 w 90"/>
                  <a:gd name="T61" fmla="*/ 60 h 87"/>
                  <a:gd name="T62" fmla="*/ 2 w 90"/>
                  <a:gd name="T63" fmla="*/ 56 h 87"/>
                  <a:gd name="T64" fmla="*/ 0 w 90"/>
                  <a:gd name="T65" fmla="*/ 52 h 87"/>
                  <a:gd name="T66" fmla="*/ 0 w 90"/>
                  <a:gd name="T67" fmla="*/ 44 h 87"/>
                  <a:gd name="T68" fmla="*/ 0 w 90"/>
                  <a:gd name="T69" fmla="*/ 34 h 8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0"/>
                  <a:gd name="T106" fmla="*/ 0 h 87"/>
                  <a:gd name="T107" fmla="*/ 90 w 90"/>
                  <a:gd name="T108" fmla="*/ 87 h 8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0" h="87">
                    <a:moveTo>
                      <a:pt x="0" y="34"/>
                    </a:moveTo>
                    <a:lnTo>
                      <a:pt x="3" y="26"/>
                    </a:lnTo>
                    <a:lnTo>
                      <a:pt x="8" y="18"/>
                    </a:lnTo>
                    <a:lnTo>
                      <a:pt x="13" y="12"/>
                    </a:lnTo>
                    <a:lnTo>
                      <a:pt x="21" y="6"/>
                    </a:lnTo>
                    <a:lnTo>
                      <a:pt x="27" y="4"/>
                    </a:lnTo>
                    <a:lnTo>
                      <a:pt x="35" y="0"/>
                    </a:lnTo>
                    <a:lnTo>
                      <a:pt x="45" y="0"/>
                    </a:lnTo>
                    <a:lnTo>
                      <a:pt x="54" y="0"/>
                    </a:lnTo>
                    <a:lnTo>
                      <a:pt x="63" y="4"/>
                    </a:lnTo>
                    <a:lnTo>
                      <a:pt x="71" y="6"/>
                    </a:lnTo>
                    <a:lnTo>
                      <a:pt x="77" y="13"/>
                    </a:lnTo>
                    <a:lnTo>
                      <a:pt x="82" y="19"/>
                    </a:lnTo>
                    <a:lnTo>
                      <a:pt x="86" y="27"/>
                    </a:lnTo>
                    <a:lnTo>
                      <a:pt x="88" y="31"/>
                    </a:lnTo>
                    <a:lnTo>
                      <a:pt x="88" y="36"/>
                    </a:lnTo>
                    <a:lnTo>
                      <a:pt x="90" y="44"/>
                    </a:lnTo>
                    <a:lnTo>
                      <a:pt x="88" y="53"/>
                    </a:lnTo>
                    <a:lnTo>
                      <a:pt x="84" y="61"/>
                    </a:lnTo>
                    <a:lnTo>
                      <a:pt x="82" y="67"/>
                    </a:lnTo>
                    <a:lnTo>
                      <a:pt x="75" y="74"/>
                    </a:lnTo>
                    <a:lnTo>
                      <a:pt x="69" y="80"/>
                    </a:lnTo>
                    <a:lnTo>
                      <a:pt x="61" y="84"/>
                    </a:lnTo>
                    <a:lnTo>
                      <a:pt x="53" y="87"/>
                    </a:lnTo>
                    <a:lnTo>
                      <a:pt x="45" y="87"/>
                    </a:lnTo>
                    <a:lnTo>
                      <a:pt x="35" y="87"/>
                    </a:lnTo>
                    <a:lnTo>
                      <a:pt x="27" y="84"/>
                    </a:lnTo>
                    <a:lnTo>
                      <a:pt x="19" y="79"/>
                    </a:lnTo>
                    <a:lnTo>
                      <a:pt x="13" y="74"/>
                    </a:lnTo>
                    <a:lnTo>
                      <a:pt x="6" y="67"/>
                    </a:lnTo>
                    <a:lnTo>
                      <a:pt x="3" y="60"/>
                    </a:lnTo>
                    <a:lnTo>
                      <a:pt x="2" y="56"/>
                    </a:lnTo>
                    <a:lnTo>
                      <a:pt x="0" y="52"/>
                    </a:lnTo>
                    <a:lnTo>
                      <a:pt x="0" y="44"/>
                    </a:lnTo>
                    <a:lnTo>
                      <a:pt x="0" y="34"/>
                    </a:lnTo>
                    <a:close/>
                  </a:path>
                </a:pathLst>
              </a:custGeom>
              <a:solidFill>
                <a:srgbClr val="F561AF"/>
              </a:solidFill>
              <a:ln w="9525">
                <a:noFill/>
                <a:round/>
                <a:headEnd/>
                <a:tailEnd/>
              </a:ln>
            </p:spPr>
            <p:txBody>
              <a:bodyPr/>
              <a:lstStyle/>
              <a:p>
                <a:endParaRPr lang="ru-RU"/>
              </a:p>
            </p:txBody>
          </p:sp>
          <p:sp>
            <p:nvSpPr>
              <p:cNvPr id="162811" name="Freeform 1041"/>
              <p:cNvSpPr>
                <a:spLocks/>
              </p:cNvSpPr>
              <p:nvPr/>
            </p:nvSpPr>
            <p:spPr bwMode="auto">
              <a:xfrm>
                <a:off x="3108" y="510"/>
                <a:ext cx="55" cy="39"/>
              </a:xfrm>
              <a:custGeom>
                <a:avLst/>
                <a:gdLst>
                  <a:gd name="T0" fmla="*/ 0 w 55"/>
                  <a:gd name="T1" fmla="*/ 35 h 39"/>
                  <a:gd name="T2" fmla="*/ 6 w 55"/>
                  <a:gd name="T3" fmla="*/ 18 h 39"/>
                  <a:gd name="T4" fmla="*/ 21 w 55"/>
                  <a:gd name="T5" fmla="*/ 7 h 39"/>
                  <a:gd name="T6" fmla="*/ 38 w 55"/>
                  <a:gd name="T7" fmla="*/ 0 h 39"/>
                  <a:gd name="T8" fmla="*/ 55 w 55"/>
                  <a:gd name="T9" fmla="*/ 0 h 39"/>
                  <a:gd name="T10" fmla="*/ 55 w 55"/>
                  <a:gd name="T11" fmla="*/ 7 h 39"/>
                  <a:gd name="T12" fmla="*/ 38 w 55"/>
                  <a:gd name="T13" fmla="*/ 5 h 39"/>
                  <a:gd name="T14" fmla="*/ 24 w 55"/>
                  <a:gd name="T15" fmla="*/ 11 h 39"/>
                  <a:gd name="T16" fmla="*/ 11 w 55"/>
                  <a:gd name="T17" fmla="*/ 22 h 39"/>
                  <a:gd name="T18" fmla="*/ 5 w 55"/>
                  <a:gd name="T19" fmla="*/ 39 h 39"/>
                  <a:gd name="T20" fmla="*/ 0 w 55"/>
                  <a:gd name="T21" fmla="*/ 35 h 3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5"/>
                  <a:gd name="T34" fmla="*/ 0 h 39"/>
                  <a:gd name="T35" fmla="*/ 55 w 55"/>
                  <a:gd name="T36" fmla="*/ 39 h 3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5" h="39">
                    <a:moveTo>
                      <a:pt x="0" y="35"/>
                    </a:moveTo>
                    <a:lnTo>
                      <a:pt x="6" y="18"/>
                    </a:lnTo>
                    <a:lnTo>
                      <a:pt x="21" y="7"/>
                    </a:lnTo>
                    <a:lnTo>
                      <a:pt x="38" y="0"/>
                    </a:lnTo>
                    <a:lnTo>
                      <a:pt x="55" y="0"/>
                    </a:lnTo>
                    <a:lnTo>
                      <a:pt x="55" y="7"/>
                    </a:lnTo>
                    <a:lnTo>
                      <a:pt x="38" y="5"/>
                    </a:lnTo>
                    <a:lnTo>
                      <a:pt x="24" y="11"/>
                    </a:lnTo>
                    <a:lnTo>
                      <a:pt x="11" y="22"/>
                    </a:lnTo>
                    <a:lnTo>
                      <a:pt x="5" y="39"/>
                    </a:lnTo>
                    <a:lnTo>
                      <a:pt x="0" y="35"/>
                    </a:lnTo>
                    <a:close/>
                  </a:path>
                </a:pathLst>
              </a:custGeom>
              <a:solidFill>
                <a:srgbClr val="F8BDD6"/>
              </a:solidFill>
              <a:ln w="9525">
                <a:noFill/>
                <a:round/>
                <a:headEnd/>
                <a:tailEnd/>
              </a:ln>
            </p:spPr>
            <p:txBody>
              <a:bodyPr/>
              <a:lstStyle/>
              <a:p>
                <a:endParaRPr lang="ru-RU"/>
              </a:p>
            </p:txBody>
          </p:sp>
          <p:sp>
            <p:nvSpPr>
              <p:cNvPr id="162812" name="Freeform 1042"/>
              <p:cNvSpPr>
                <a:spLocks/>
              </p:cNvSpPr>
              <p:nvPr/>
            </p:nvSpPr>
            <p:spPr bwMode="auto">
              <a:xfrm>
                <a:off x="3160" y="510"/>
                <a:ext cx="41" cy="54"/>
              </a:xfrm>
              <a:custGeom>
                <a:avLst/>
                <a:gdLst>
                  <a:gd name="T0" fmla="*/ 5 w 41"/>
                  <a:gd name="T1" fmla="*/ 0 h 54"/>
                  <a:gd name="T2" fmla="*/ 22 w 41"/>
                  <a:gd name="T3" fmla="*/ 7 h 54"/>
                  <a:gd name="T4" fmla="*/ 33 w 41"/>
                  <a:gd name="T5" fmla="*/ 20 h 54"/>
                  <a:gd name="T6" fmla="*/ 41 w 41"/>
                  <a:gd name="T7" fmla="*/ 38 h 54"/>
                  <a:gd name="T8" fmla="*/ 41 w 41"/>
                  <a:gd name="T9" fmla="*/ 54 h 54"/>
                  <a:gd name="T10" fmla="*/ 34 w 41"/>
                  <a:gd name="T11" fmla="*/ 54 h 54"/>
                  <a:gd name="T12" fmla="*/ 34 w 41"/>
                  <a:gd name="T13" fmla="*/ 38 h 54"/>
                  <a:gd name="T14" fmla="*/ 28 w 41"/>
                  <a:gd name="T15" fmla="*/ 24 h 54"/>
                  <a:gd name="T16" fmla="*/ 16 w 41"/>
                  <a:gd name="T17" fmla="*/ 11 h 54"/>
                  <a:gd name="T18" fmla="*/ 0 w 41"/>
                  <a:gd name="T19" fmla="*/ 5 h 54"/>
                  <a:gd name="T20" fmla="*/ 5 w 41"/>
                  <a:gd name="T21" fmla="*/ 0 h 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1"/>
                  <a:gd name="T34" fmla="*/ 0 h 54"/>
                  <a:gd name="T35" fmla="*/ 41 w 41"/>
                  <a:gd name="T36" fmla="*/ 54 h 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1" h="54">
                    <a:moveTo>
                      <a:pt x="5" y="0"/>
                    </a:moveTo>
                    <a:lnTo>
                      <a:pt x="22" y="7"/>
                    </a:lnTo>
                    <a:lnTo>
                      <a:pt x="33" y="20"/>
                    </a:lnTo>
                    <a:lnTo>
                      <a:pt x="41" y="38"/>
                    </a:lnTo>
                    <a:lnTo>
                      <a:pt x="41" y="54"/>
                    </a:lnTo>
                    <a:lnTo>
                      <a:pt x="34" y="54"/>
                    </a:lnTo>
                    <a:lnTo>
                      <a:pt x="34" y="38"/>
                    </a:lnTo>
                    <a:lnTo>
                      <a:pt x="28" y="24"/>
                    </a:lnTo>
                    <a:lnTo>
                      <a:pt x="16" y="11"/>
                    </a:lnTo>
                    <a:lnTo>
                      <a:pt x="0" y="5"/>
                    </a:lnTo>
                    <a:lnTo>
                      <a:pt x="5" y="0"/>
                    </a:lnTo>
                    <a:close/>
                  </a:path>
                </a:pathLst>
              </a:custGeom>
              <a:solidFill>
                <a:srgbClr val="F8BDD6"/>
              </a:solidFill>
              <a:ln w="9525">
                <a:noFill/>
                <a:round/>
                <a:headEnd/>
                <a:tailEnd/>
              </a:ln>
            </p:spPr>
            <p:txBody>
              <a:bodyPr/>
              <a:lstStyle/>
              <a:p>
                <a:endParaRPr lang="ru-RU"/>
              </a:p>
            </p:txBody>
          </p:sp>
          <p:sp>
            <p:nvSpPr>
              <p:cNvPr id="162813" name="Freeform 1043"/>
              <p:cNvSpPr>
                <a:spLocks/>
              </p:cNvSpPr>
              <p:nvPr/>
            </p:nvSpPr>
            <p:spPr bwMode="auto">
              <a:xfrm>
                <a:off x="3162" y="510"/>
                <a:ext cx="6" cy="5"/>
              </a:xfrm>
              <a:custGeom>
                <a:avLst/>
                <a:gdLst>
                  <a:gd name="T0" fmla="*/ 4 w 6"/>
                  <a:gd name="T1" fmla="*/ 0 h 5"/>
                  <a:gd name="T2" fmla="*/ 6 w 6"/>
                  <a:gd name="T3" fmla="*/ 0 h 5"/>
                  <a:gd name="T4" fmla="*/ 0 w 6"/>
                  <a:gd name="T5" fmla="*/ 4 h 5"/>
                  <a:gd name="T6" fmla="*/ 4 w 6"/>
                  <a:gd name="T7" fmla="*/ 5 h 5"/>
                  <a:gd name="T8" fmla="*/ 4 w 6"/>
                  <a:gd name="T9" fmla="*/ 0 h 5"/>
                  <a:gd name="T10" fmla="*/ 0 60000 65536"/>
                  <a:gd name="T11" fmla="*/ 0 60000 65536"/>
                  <a:gd name="T12" fmla="*/ 0 60000 65536"/>
                  <a:gd name="T13" fmla="*/ 0 60000 65536"/>
                  <a:gd name="T14" fmla="*/ 0 60000 65536"/>
                  <a:gd name="T15" fmla="*/ 0 w 6"/>
                  <a:gd name="T16" fmla="*/ 0 h 5"/>
                  <a:gd name="T17" fmla="*/ 6 w 6"/>
                  <a:gd name="T18" fmla="*/ 5 h 5"/>
                </a:gdLst>
                <a:ahLst/>
                <a:cxnLst>
                  <a:cxn ang="T10">
                    <a:pos x="T0" y="T1"/>
                  </a:cxn>
                  <a:cxn ang="T11">
                    <a:pos x="T2" y="T3"/>
                  </a:cxn>
                  <a:cxn ang="T12">
                    <a:pos x="T4" y="T5"/>
                  </a:cxn>
                  <a:cxn ang="T13">
                    <a:pos x="T6" y="T7"/>
                  </a:cxn>
                  <a:cxn ang="T14">
                    <a:pos x="T8" y="T9"/>
                  </a:cxn>
                </a:cxnLst>
                <a:rect l="T15" t="T16" r="T17" b="T18"/>
                <a:pathLst>
                  <a:path w="6" h="5">
                    <a:moveTo>
                      <a:pt x="4" y="0"/>
                    </a:moveTo>
                    <a:lnTo>
                      <a:pt x="6" y="0"/>
                    </a:lnTo>
                    <a:lnTo>
                      <a:pt x="0" y="4"/>
                    </a:lnTo>
                    <a:lnTo>
                      <a:pt x="4" y="5"/>
                    </a:lnTo>
                    <a:lnTo>
                      <a:pt x="4" y="0"/>
                    </a:lnTo>
                    <a:close/>
                  </a:path>
                </a:pathLst>
              </a:custGeom>
              <a:solidFill>
                <a:srgbClr val="F8BDD6"/>
              </a:solidFill>
              <a:ln w="9525">
                <a:noFill/>
                <a:round/>
                <a:headEnd/>
                <a:tailEnd/>
              </a:ln>
            </p:spPr>
            <p:txBody>
              <a:bodyPr/>
              <a:lstStyle/>
              <a:p>
                <a:endParaRPr lang="ru-RU"/>
              </a:p>
            </p:txBody>
          </p:sp>
          <p:sp>
            <p:nvSpPr>
              <p:cNvPr id="162814" name="Freeform 1044"/>
              <p:cNvSpPr>
                <a:spLocks/>
              </p:cNvSpPr>
              <p:nvPr/>
            </p:nvSpPr>
            <p:spPr bwMode="auto">
              <a:xfrm>
                <a:off x="3146" y="562"/>
                <a:ext cx="55" cy="39"/>
              </a:xfrm>
              <a:custGeom>
                <a:avLst/>
                <a:gdLst>
                  <a:gd name="T0" fmla="*/ 55 w 55"/>
                  <a:gd name="T1" fmla="*/ 2 h 39"/>
                  <a:gd name="T2" fmla="*/ 47 w 55"/>
                  <a:gd name="T3" fmla="*/ 19 h 39"/>
                  <a:gd name="T4" fmla="*/ 33 w 55"/>
                  <a:gd name="T5" fmla="*/ 33 h 39"/>
                  <a:gd name="T6" fmla="*/ 17 w 55"/>
                  <a:gd name="T7" fmla="*/ 39 h 39"/>
                  <a:gd name="T8" fmla="*/ 0 w 55"/>
                  <a:gd name="T9" fmla="*/ 37 h 39"/>
                  <a:gd name="T10" fmla="*/ 0 w 55"/>
                  <a:gd name="T11" fmla="*/ 31 h 39"/>
                  <a:gd name="T12" fmla="*/ 16 w 55"/>
                  <a:gd name="T13" fmla="*/ 33 h 39"/>
                  <a:gd name="T14" fmla="*/ 31 w 55"/>
                  <a:gd name="T15" fmla="*/ 26 h 39"/>
                  <a:gd name="T16" fmla="*/ 42 w 55"/>
                  <a:gd name="T17" fmla="*/ 14 h 39"/>
                  <a:gd name="T18" fmla="*/ 48 w 55"/>
                  <a:gd name="T19" fmla="*/ 0 h 39"/>
                  <a:gd name="T20" fmla="*/ 55 w 55"/>
                  <a:gd name="T21" fmla="*/ 2 h 3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5"/>
                  <a:gd name="T34" fmla="*/ 0 h 39"/>
                  <a:gd name="T35" fmla="*/ 55 w 55"/>
                  <a:gd name="T36" fmla="*/ 39 h 3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5" h="39">
                    <a:moveTo>
                      <a:pt x="55" y="2"/>
                    </a:moveTo>
                    <a:lnTo>
                      <a:pt x="47" y="19"/>
                    </a:lnTo>
                    <a:lnTo>
                      <a:pt x="33" y="33"/>
                    </a:lnTo>
                    <a:lnTo>
                      <a:pt x="17" y="39"/>
                    </a:lnTo>
                    <a:lnTo>
                      <a:pt x="0" y="37"/>
                    </a:lnTo>
                    <a:lnTo>
                      <a:pt x="0" y="31"/>
                    </a:lnTo>
                    <a:lnTo>
                      <a:pt x="16" y="33"/>
                    </a:lnTo>
                    <a:lnTo>
                      <a:pt x="31" y="26"/>
                    </a:lnTo>
                    <a:lnTo>
                      <a:pt x="42" y="14"/>
                    </a:lnTo>
                    <a:lnTo>
                      <a:pt x="48" y="0"/>
                    </a:lnTo>
                    <a:lnTo>
                      <a:pt x="55" y="2"/>
                    </a:lnTo>
                    <a:close/>
                  </a:path>
                </a:pathLst>
              </a:custGeom>
              <a:solidFill>
                <a:srgbClr val="F8BDD6"/>
              </a:solidFill>
              <a:ln w="9525">
                <a:noFill/>
                <a:round/>
                <a:headEnd/>
                <a:tailEnd/>
              </a:ln>
            </p:spPr>
            <p:txBody>
              <a:bodyPr/>
              <a:lstStyle/>
              <a:p>
                <a:endParaRPr lang="ru-RU"/>
              </a:p>
            </p:txBody>
          </p:sp>
          <p:sp>
            <p:nvSpPr>
              <p:cNvPr id="162815" name="Freeform 1045"/>
              <p:cNvSpPr>
                <a:spLocks/>
              </p:cNvSpPr>
              <p:nvPr/>
            </p:nvSpPr>
            <p:spPr bwMode="auto">
              <a:xfrm>
                <a:off x="3193" y="562"/>
                <a:ext cx="8" cy="2"/>
              </a:xfrm>
              <a:custGeom>
                <a:avLst/>
                <a:gdLst>
                  <a:gd name="T0" fmla="*/ 8 w 8"/>
                  <a:gd name="T1" fmla="*/ 2 h 2"/>
                  <a:gd name="T2" fmla="*/ 0 w 8"/>
                  <a:gd name="T3" fmla="*/ 0 h 2"/>
                  <a:gd name="T4" fmla="*/ 0 w 8"/>
                  <a:gd name="T5" fmla="*/ 2 h 2"/>
                  <a:gd name="T6" fmla="*/ 8 w 8"/>
                  <a:gd name="T7" fmla="*/ 2 h 2"/>
                  <a:gd name="T8" fmla="*/ 0 60000 65536"/>
                  <a:gd name="T9" fmla="*/ 0 60000 65536"/>
                  <a:gd name="T10" fmla="*/ 0 60000 65536"/>
                  <a:gd name="T11" fmla="*/ 0 60000 65536"/>
                  <a:gd name="T12" fmla="*/ 0 w 8"/>
                  <a:gd name="T13" fmla="*/ 0 h 2"/>
                  <a:gd name="T14" fmla="*/ 8 w 8"/>
                  <a:gd name="T15" fmla="*/ 2 h 2"/>
                </a:gdLst>
                <a:ahLst/>
                <a:cxnLst>
                  <a:cxn ang="T8">
                    <a:pos x="T0" y="T1"/>
                  </a:cxn>
                  <a:cxn ang="T9">
                    <a:pos x="T2" y="T3"/>
                  </a:cxn>
                  <a:cxn ang="T10">
                    <a:pos x="T4" y="T5"/>
                  </a:cxn>
                  <a:cxn ang="T11">
                    <a:pos x="T6" y="T7"/>
                  </a:cxn>
                </a:cxnLst>
                <a:rect l="T12" t="T13" r="T14" b="T15"/>
                <a:pathLst>
                  <a:path w="8" h="2">
                    <a:moveTo>
                      <a:pt x="8" y="2"/>
                    </a:moveTo>
                    <a:lnTo>
                      <a:pt x="0" y="0"/>
                    </a:lnTo>
                    <a:lnTo>
                      <a:pt x="0" y="2"/>
                    </a:lnTo>
                    <a:lnTo>
                      <a:pt x="8" y="2"/>
                    </a:lnTo>
                    <a:close/>
                  </a:path>
                </a:pathLst>
              </a:custGeom>
              <a:solidFill>
                <a:srgbClr val="F8BDD6"/>
              </a:solidFill>
              <a:ln w="9525">
                <a:noFill/>
                <a:round/>
                <a:headEnd/>
                <a:tailEnd/>
              </a:ln>
            </p:spPr>
            <p:txBody>
              <a:bodyPr/>
              <a:lstStyle/>
              <a:p>
                <a:endParaRPr lang="ru-RU"/>
              </a:p>
            </p:txBody>
          </p:sp>
          <p:sp>
            <p:nvSpPr>
              <p:cNvPr id="162816" name="Freeform 1046"/>
              <p:cNvSpPr>
                <a:spLocks/>
              </p:cNvSpPr>
              <p:nvPr/>
            </p:nvSpPr>
            <p:spPr bwMode="auto">
              <a:xfrm>
                <a:off x="3110" y="547"/>
                <a:ext cx="39" cy="52"/>
              </a:xfrm>
              <a:custGeom>
                <a:avLst/>
                <a:gdLst>
                  <a:gd name="T0" fmla="*/ 37 w 39"/>
                  <a:gd name="T1" fmla="*/ 52 h 52"/>
                  <a:gd name="T2" fmla="*/ 18 w 39"/>
                  <a:gd name="T3" fmla="*/ 45 h 52"/>
                  <a:gd name="T4" fmla="*/ 6 w 39"/>
                  <a:gd name="T5" fmla="*/ 34 h 52"/>
                  <a:gd name="T6" fmla="*/ 0 w 39"/>
                  <a:gd name="T7" fmla="*/ 19 h 52"/>
                  <a:gd name="T8" fmla="*/ 1 w 39"/>
                  <a:gd name="T9" fmla="*/ 0 h 52"/>
                  <a:gd name="T10" fmla="*/ 7 w 39"/>
                  <a:gd name="T11" fmla="*/ 0 h 52"/>
                  <a:gd name="T12" fmla="*/ 5 w 39"/>
                  <a:gd name="T13" fmla="*/ 15 h 52"/>
                  <a:gd name="T14" fmla="*/ 11 w 39"/>
                  <a:gd name="T15" fmla="*/ 29 h 52"/>
                  <a:gd name="T16" fmla="*/ 23 w 39"/>
                  <a:gd name="T17" fmla="*/ 40 h 52"/>
                  <a:gd name="T18" fmla="*/ 39 w 39"/>
                  <a:gd name="T19" fmla="*/ 46 h 52"/>
                  <a:gd name="T20" fmla="*/ 37 w 39"/>
                  <a:gd name="T21" fmla="*/ 52 h 5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9"/>
                  <a:gd name="T34" fmla="*/ 0 h 52"/>
                  <a:gd name="T35" fmla="*/ 39 w 39"/>
                  <a:gd name="T36" fmla="*/ 52 h 5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9" h="52">
                    <a:moveTo>
                      <a:pt x="37" y="52"/>
                    </a:moveTo>
                    <a:lnTo>
                      <a:pt x="18" y="45"/>
                    </a:lnTo>
                    <a:lnTo>
                      <a:pt x="6" y="34"/>
                    </a:lnTo>
                    <a:lnTo>
                      <a:pt x="0" y="19"/>
                    </a:lnTo>
                    <a:lnTo>
                      <a:pt x="1" y="0"/>
                    </a:lnTo>
                    <a:lnTo>
                      <a:pt x="7" y="0"/>
                    </a:lnTo>
                    <a:lnTo>
                      <a:pt x="5" y="15"/>
                    </a:lnTo>
                    <a:lnTo>
                      <a:pt x="11" y="29"/>
                    </a:lnTo>
                    <a:lnTo>
                      <a:pt x="23" y="40"/>
                    </a:lnTo>
                    <a:lnTo>
                      <a:pt x="39" y="46"/>
                    </a:lnTo>
                    <a:lnTo>
                      <a:pt x="37" y="52"/>
                    </a:lnTo>
                    <a:close/>
                  </a:path>
                </a:pathLst>
              </a:custGeom>
              <a:solidFill>
                <a:srgbClr val="F8BDD6"/>
              </a:solidFill>
              <a:ln w="9525">
                <a:noFill/>
                <a:round/>
                <a:headEnd/>
                <a:tailEnd/>
              </a:ln>
            </p:spPr>
            <p:txBody>
              <a:bodyPr/>
              <a:lstStyle/>
              <a:p>
                <a:endParaRPr lang="ru-RU"/>
              </a:p>
            </p:txBody>
          </p:sp>
          <p:sp>
            <p:nvSpPr>
              <p:cNvPr id="162817" name="Freeform 1047"/>
              <p:cNvSpPr>
                <a:spLocks/>
              </p:cNvSpPr>
              <p:nvPr/>
            </p:nvSpPr>
            <p:spPr bwMode="auto">
              <a:xfrm>
                <a:off x="3146" y="592"/>
                <a:ext cx="1" cy="7"/>
              </a:xfrm>
              <a:custGeom>
                <a:avLst/>
                <a:gdLst>
                  <a:gd name="T0" fmla="*/ 0 w 1"/>
                  <a:gd name="T1" fmla="*/ 7 h 7"/>
                  <a:gd name="T2" fmla="*/ 1 w 1"/>
                  <a:gd name="T3" fmla="*/ 0 h 7"/>
                  <a:gd name="T4" fmla="*/ 0 w 1"/>
                  <a:gd name="T5" fmla="*/ 0 h 7"/>
                  <a:gd name="T6" fmla="*/ 0 w 1"/>
                  <a:gd name="T7" fmla="*/ 7 h 7"/>
                  <a:gd name="T8" fmla="*/ 0 60000 65536"/>
                  <a:gd name="T9" fmla="*/ 0 60000 65536"/>
                  <a:gd name="T10" fmla="*/ 0 60000 65536"/>
                  <a:gd name="T11" fmla="*/ 0 60000 65536"/>
                  <a:gd name="T12" fmla="*/ 0 w 1"/>
                  <a:gd name="T13" fmla="*/ 0 h 7"/>
                  <a:gd name="T14" fmla="*/ 1 w 1"/>
                  <a:gd name="T15" fmla="*/ 7 h 7"/>
                </a:gdLst>
                <a:ahLst/>
                <a:cxnLst>
                  <a:cxn ang="T8">
                    <a:pos x="T0" y="T1"/>
                  </a:cxn>
                  <a:cxn ang="T9">
                    <a:pos x="T2" y="T3"/>
                  </a:cxn>
                  <a:cxn ang="T10">
                    <a:pos x="T4" y="T5"/>
                  </a:cxn>
                  <a:cxn ang="T11">
                    <a:pos x="T6" y="T7"/>
                  </a:cxn>
                </a:cxnLst>
                <a:rect l="T12" t="T13" r="T14" b="T15"/>
                <a:pathLst>
                  <a:path w="1" h="7">
                    <a:moveTo>
                      <a:pt x="0" y="7"/>
                    </a:moveTo>
                    <a:lnTo>
                      <a:pt x="1" y="0"/>
                    </a:lnTo>
                    <a:lnTo>
                      <a:pt x="0" y="0"/>
                    </a:lnTo>
                    <a:lnTo>
                      <a:pt x="0" y="7"/>
                    </a:lnTo>
                    <a:close/>
                  </a:path>
                </a:pathLst>
              </a:custGeom>
              <a:solidFill>
                <a:srgbClr val="F8BDD6"/>
              </a:solidFill>
              <a:ln w="9525">
                <a:noFill/>
                <a:round/>
                <a:headEnd/>
                <a:tailEnd/>
              </a:ln>
            </p:spPr>
            <p:txBody>
              <a:bodyPr/>
              <a:lstStyle/>
              <a:p>
                <a:endParaRPr lang="ru-RU"/>
              </a:p>
            </p:txBody>
          </p:sp>
          <p:sp>
            <p:nvSpPr>
              <p:cNvPr id="162818" name="Freeform 1048"/>
              <p:cNvSpPr>
                <a:spLocks/>
              </p:cNvSpPr>
              <p:nvPr/>
            </p:nvSpPr>
            <p:spPr bwMode="auto">
              <a:xfrm>
                <a:off x="3110" y="543"/>
                <a:ext cx="6" cy="5"/>
              </a:xfrm>
              <a:custGeom>
                <a:avLst/>
                <a:gdLst>
                  <a:gd name="T0" fmla="*/ 0 w 6"/>
                  <a:gd name="T1" fmla="*/ 3 h 5"/>
                  <a:gd name="T2" fmla="*/ 0 w 6"/>
                  <a:gd name="T3" fmla="*/ 0 h 5"/>
                  <a:gd name="T4" fmla="*/ 4 w 6"/>
                  <a:gd name="T5" fmla="*/ 5 h 5"/>
                  <a:gd name="T6" fmla="*/ 6 w 6"/>
                  <a:gd name="T7" fmla="*/ 3 h 5"/>
                  <a:gd name="T8" fmla="*/ 0 w 6"/>
                  <a:gd name="T9" fmla="*/ 3 h 5"/>
                  <a:gd name="T10" fmla="*/ 0 60000 65536"/>
                  <a:gd name="T11" fmla="*/ 0 60000 65536"/>
                  <a:gd name="T12" fmla="*/ 0 60000 65536"/>
                  <a:gd name="T13" fmla="*/ 0 60000 65536"/>
                  <a:gd name="T14" fmla="*/ 0 60000 65536"/>
                  <a:gd name="T15" fmla="*/ 0 w 6"/>
                  <a:gd name="T16" fmla="*/ 0 h 5"/>
                  <a:gd name="T17" fmla="*/ 6 w 6"/>
                  <a:gd name="T18" fmla="*/ 5 h 5"/>
                </a:gdLst>
                <a:ahLst/>
                <a:cxnLst>
                  <a:cxn ang="T10">
                    <a:pos x="T0" y="T1"/>
                  </a:cxn>
                  <a:cxn ang="T11">
                    <a:pos x="T2" y="T3"/>
                  </a:cxn>
                  <a:cxn ang="T12">
                    <a:pos x="T4" y="T5"/>
                  </a:cxn>
                  <a:cxn ang="T13">
                    <a:pos x="T6" y="T7"/>
                  </a:cxn>
                  <a:cxn ang="T14">
                    <a:pos x="T8" y="T9"/>
                  </a:cxn>
                </a:cxnLst>
                <a:rect l="T15" t="T16" r="T17" b="T18"/>
                <a:pathLst>
                  <a:path w="6" h="5">
                    <a:moveTo>
                      <a:pt x="0" y="3"/>
                    </a:moveTo>
                    <a:lnTo>
                      <a:pt x="0" y="0"/>
                    </a:lnTo>
                    <a:lnTo>
                      <a:pt x="4" y="5"/>
                    </a:lnTo>
                    <a:lnTo>
                      <a:pt x="6" y="3"/>
                    </a:lnTo>
                    <a:lnTo>
                      <a:pt x="0" y="3"/>
                    </a:lnTo>
                    <a:close/>
                  </a:path>
                </a:pathLst>
              </a:custGeom>
              <a:solidFill>
                <a:srgbClr val="F8BDD6"/>
              </a:solidFill>
              <a:ln w="9525">
                <a:noFill/>
                <a:round/>
                <a:headEnd/>
                <a:tailEnd/>
              </a:ln>
            </p:spPr>
            <p:txBody>
              <a:bodyPr/>
              <a:lstStyle/>
              <a:p>
                <a:endParaRPr lang="ru-RU"/>
              </a:p>
            </p:txBody>
          </p:sp>
          <p:sp>
            <p:nvSpPr>
              <p:cNvPr id="162819" name="Freeform 1049"/>
              <p:cNvSpPr>
                <a:spLocks/>
              </p:cNvSpPr>
              <p:nvPr/>
            </p:nvSpPr>
            <p:spPr bwMode="auto">
              <a:xfrm>
                <a:off x="3272" y="547"/>
                <a:ext cx="90" cy="84"/>
              </a:xfrm>
              <a:custGeom>
                <a:avLst/>
                <a:gdLst>
                  <a:gd name="T0" fmla="*/ 1 w 90"/>
                  <a:gd name="T1" fmla="*/ 32 h 84"/>
                  <a:gd name="T2" fmla="*/ 3 w 90"/>
                  <a:gd name="T3" fmla="*/ 25 h 84"/>
                  <a:gd name="T4" fmla="*/ 8 w 90"/>
                  <a:gd name="T5" fmla="*/ 17 h 84"/>
                  <a:gd name="T6" fmla="*/ 12 w 90"/>
                  <a:gd name="T7" fmla="*/ 11 h 84"/>
                  <a:gd name="T8" fmla="*/ 21 w 90"/>
                  <a:gd name="T9" fmla="*/ 6 h 84"/>
                  <a:gd name="T10" fmla="*/ 27 w 90"/>
                  <a:gd name="T11" fmla="*/ 2 h 84"/>
                  <a:gd name="T12" fmla="*/ 37 w 90"/>
                  <a:gd name="T13" fmla="*/ 0 h 84"/>
                  <a:gd name="T14" fmla="*/ 45 w 90"/>
                  <a:gd name="T15" fmla="*/ 0 h 84"/>
                  <a:gd name="T16" fmla="*/ 54 w 90"/>
                  <a:gd name="T17" fmla="*/ 0 h 84"/>
                  <a:gd name="T18" fmla="*/ 62 w 90"/>
                  <a:gd name="T19" fmla="*/ 2 h 84"/>
                  <a:gd name="T20" fmla="*/ 71 w 90"/>
                  <a:gd name="T21" fmla="*/ 8 h 84"/>
                  <a:gd name="T22" fmla="*/ 77 w 90"/>
                  <a:gd name="T23" fmla="*/ 12 h 84"/>
                  <a:gd name="T24" fmla="*/ 82 w 90"/>
                  <a:gd name="T25" fmla="*/ 19 h 84"/>
                  <a:gd name="T26" fmla="*/ 86 w 90"/>
                  <a:gd name="T27" fmla="*/ 26 h 84"/>
                  <a:gd name="T28" fmla="*/ 88 w 90"/>
                  <a:gd name="T29" fmla="*/ 30 h 84"/>
                  <a:gd name="T30" fmla="*/ 88 w 90"/>
                  <a:gd name="T31" fmla="*/ 34 h 84"/>
                  <a:gd name="T32" fmla="*/ 90 w 90"/>
                  <a:gd name="T33" fmla="*/ 42 h 84"/>
                  <a:gd name="T34" fmla="*/ 88 w 90"/>
                  <a:gd name="T35" fmla="*/ 51 h 84"/>
                  <a:gd name="T36" fmla="*/ 85 w 90"/>
                  <a:gd name="T37" fmla="*/ 59 h 84"/>
                  <a:gd name="T38" fmla="*/ 82 w 90"/>
                  <a:gd name="T39" fmla="*/ 67 h 84"/>
                  <a:gd name="T40" fmla="*/ 75 w 90"/>
                  <a:gd name="T41" fmla="*/ 73 h 84"/>
                  <a:gd name="T42" fmla="*/ 69 w 90"/>
                  <a:gd name="T43" fmla="*/ 78 h 84"/>
                  <a:gd name="T44" fmla="*/ 61 w 90"/>
                  <a:gd name="T45" fmla="*/ 81 h 84"/>
                  <a:gd name="T46" fmla="*/ 53 w 90"/>
                  <a:gd name="T47" fmla="*/ 84 h 84"/>
                  <a:gd name="T48" fmla="*/ 45 w 90"/>
                  <a:gd name="T49" fmla="*/ 84 h 84"/>
                  <a:gd name="T50" fmla="*/ 35 w 90"/>
                  <a:gd name="T51" fmla="*/ 84 h 84"/>
                  <a:gd name="T52" fmla="*/ 27 w 90"/>
                  <a:gd name="T53" fmla="*/ 81 h 84"/>
                  <a:gd name="T54" fmla="*/ 20 w 90"/>
                  <a:gd name="T55" fmla="*/ 77 h 84"/>
                  <a:gd name="T56" fmla="*/ 13 w 90"/>
                  <a:gd name="T57" fmla="*/ 72 h 84"/>
                  <a:gd name="T58" fmla="*/ 7 w 90"/>
                  <a:gd name="T59" fmla="*/ 66 h 84"/>
                  <a:gd name="T60" fmla="*/ 3 w 90"/>
                  <a:gd name="T61" fmla="*/ 58 h 84"/>
                  <a:gd name="T62" fmla="*/ 1 w 90"/>
                  <a:gd name="T63" fmla="*/ 55 h 84"/>
                  <a:gd name="T64" fmla="*/ 0 w 90"/>
                  <a:gd name="T65" fmla="*/ 50 h 84"/>
                  <a:gd name="T66" fmla="*/ 0 w 90"/>
                  <a:gd name="T67" fmla="*/ 42 h 84"/>
                  <a:gd name="T68" fmla="*/ 1 w 90"/>
                  <a:gd name="T69" fmla="*/ 32 h 8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0"/>
                  <a:gd name="T106" fmla="*/ 0 h 84"/>
                  <a:gd name="T107" fmla="*/ 90 w 90"/>
                  <a:gd name="T108" fmla="*/ 84 h 8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0" h="84">
                    <a:moveTo>
                      <a:pt x="1" y="32"/>
                    </a:moveTo>
                    <a:lnTo>
                      <a:pt x="3" y="25"/>
                    </a:lnTo>
                    <a:lnTo>
                      <a:pt x="8" y="17"/>
                    </a:lnTo>
                    <a:lnTo>
                      <a:pt x="12" y="11"/>
                    </a:lnTo>
                    <a:lnTo>
                      <a:pt x="21" y="6"/>
                    </a:lnTo>
                    <a:lnTo>
                      <a:pt x="27" y="2"/>
                    </a:lnTo>
                    <a:lnTo>
                      <a:pt x="37" y="0"/>
                    </a:lnTo>
                    <a:lnTo>
                      <a:pt x="45" y="0"/>
                    </a:lnTo>
                    <a:lnTo>
                      <a:pt x="54" y="0"/>
                    </a:lnTo>
                    <a:lnTo>
                      <a:pt x="62" y="2"/>
                    </a:lnTo>
                    <a:lnTo>
                      <a:pt x="71" y="8"/>
                    </a:lnTo>
                    <a:lnTo>
                      <a:pt x="77" y="12"/>
                    </a:lnTo>
                    <a:lnTo>
                      <a:pt x="82" y="19"/>
                    </a:lnTo>
                    <a:lnTo>
                      <a:pt x="86" y="26"/>
                    </a:lnTo>
                    <a:lnTo>
                      <a:pt x="88" y="30"/>
                    </a:lnTo>
                    <a:lnTo>
                      <a:pt x="88" y="34"/>
                    </a:lnTo>
                    <a:lnTo>
                      <a:pt x="90" y="42"/>
                    </a:lnTo>
                    <a:lnTo>
                      <a:pt x="88" y="51"/>
                    </a:lnTo>
                    <a:lnTo>
                      <a:pt x="85" y="59"/>
                    </a:lnTo>
                    <a:lnTo>
                      <a:pt x="82" y="67"/>
                    </a:lnTo>
                    <a:lnTo>
                      <a:pt x="75" y="73"/>
                    </a:lnTo>
                    <a:lnTo>
                      <a:pt x="69" y="78"/>
                    </a:lnTo>
                    <a:lnTo>
                      <a:pt x="61" y="81"/>
                    </a:lnTo>
                    <a:lnTo>
                      <a:pt x="53" y="84"/>
                    </a:lnTo>
                    <a:lnTo>
                      <a:pt x="45" y="84"/>
                    </a:lnTo>
                    <a:lnTo>
                      <a:pt x="35" y="84"/>
                    </a:lnTo>
                    <a:lnTo>
                      <a:pt x="27" y="81"/>
                    </a:lnTo>
                    <a:lnTo>
                      <a:pt x="20" y="77"/>
                    </a:lnTo>
                    <a:lnTo>
                      <a:pt x="13" y="72"/>
                    </a:lnTo>
                    <a:lnTo>
                      <a:pt x="7" y="66"/>
                    </a:lnTo>
                    <a:lnTo>
                      <a:pt x="3" y="58"/>
                    </a:lnTo>
                    <a:lnTo>
                      <a:pt x="1" y="55"/>
                    </a:lnTo>
                    <a:lnTo>
                      <a:pt x="0" y="50"/>
                    </a:lnTo>
                    <a:lnTo>
                      <a:pt x="0" y="42"/>
                    </a:lnTo>
                    <a:lnTo>
                      <a:pt x="1" y="32"/>
                    </a:lnTo>
                    <a:close/>
                  </a:path>
                </a:pathLst>
              </a:custGeom>
              <a:solidFill>
                <a:srgbClr val="F561AF"/>
              </a:solidFill>
              <a:ln w="9525">
                <a:noFill/>
                <a:round/>
                <a:headEnd/>
                <a:tailEnd/>
              </a:ln>
            </p:spPr>
            <p:txBody>
              <a:bodyPr/>
              <a:lstStyle/>
              <a:p>
                <a:endParaRPr lang="ru-RU"/>
              </a:p>
            </p:txBody>
          </p:sp>
          <p:sp>
            <p:nvSpPr>
              <p:cNvPr id="162820" name="Freeform 1050"/>
              <p:cNvSpPr>
                <a:spLocks/>
              </p:cNvSpPr>
              <p:nvPr/>
            </p:nvSpPr>
            <p:spPr bwMode="auto">
              <a:xfrm>
                <a:off x="3271" y="542"/>
                <a:ext cx="57" cy="39"/>
              </a:xfrm>
              <a:custGeom>
                <a:avLst/>
                <a:gdLst>
                  <a:gd name="T0" fmla="*/ 0 w 57"/>
                  <a:gd name="T1" fmla="*/ 35 h 39"/>
                  <a:gd name="T2" fmla="*/ 6 w 57"/>
                  <a:gd name="T3" fmla="*/ 17 h 39"/>
                  <a:gd name="T4" fmla="*/ 21 w 57"/>
                  <a:gd name="T5" fmla="*/ 6 h 39"/>
                  <a:gd name="T6" fmla="*/ 39 w 57"/>
                  <a:gd name="T7" fmla="*/ 0 h 39"/>
                  <a:gd name="T8" fmla="*/ 57 w 57"/>
                  <a:gd name="T9" fmla="*/ 0 h 39"/>
                  <a:gd name="T10" fmla="*/ 57 w 57"/>
                  <a:gd name="T11" fmla="*/ 6 h 39"/>
                  <a:gd name="T12" fmla="*/ 39 w 57"/>
                  <a:gd name="T13" fmla="*/ 5 h 39"/>
                  <a:gd name="T14" fmla="*/ 24 w 57"/>
                  <a:gd name="T15" fmla="*/ 11 h 39"/>
                  <a:gd name="T16" fmla="*/ 11 w 57"/>
                  <a:gd name="T17" fmla="*/ 23 h 39"/>
                  <a:gd name="T18" fmla="*/ 4 w 57"/>
                  <a:gd name="T19" fmla="*/ 39 h 39"/>
                  <a:gd name="T20" fmla="*/ 0 w 57"/>
                  <a:gd name="T21" fmla="*/ 35 h 3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7"/>
                  <a:gd name="T34" fmla="*/ 0 h 39"/>
                  <a:gd name="T35" fmla="*/ 57 w 57"/>
                  <a:gd name="T36" fmla="*/ 39 h 3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7" h="39">
                    <a:moveTo>
                      <a:pt x="0" y="35"/>
                    </a:moveTo>
                    <a:lnTo>
                      <a:pt x="6" y="17"/>
                    </a:lnTo>
                    <a:lnTo>
                      <a:pt x="21" y="6"/>
                    </a:lnTo>
                    <a:lnTo>
                      <a:pt x="39" y="0"/>
                    </a:lnTo>
                    <a:lnTo>
                      <a:pt x="57" y="0"/>
                    </a:lnTo>
                    <a:lnTo>
                      <a:pt x="57" y="6"/>
                    </a:lnTo>
                    <a:lnTo>
                      <a:pt x="39" y="5"/>
                    </a:lnTo>
                    <a:lnTo>
                      <a:pt x="24" y="11"/>
                    </a:lnTo>
                    <a:lnTo>
                      <a:pt x="11" y="23"/>
                    </a:lnTo>
                    <a:lnTo>
                      <a:pt x="4" y="39"/>
                    </a:lnTo>
                    <a:lnTo>
                      <a:pt x="0" y="35"/>
                    </a:lnTo>
                    <a:close/>
                  </a:path>
                </a:pathLst>
              </a:custGeom>
              <a:solidFill>
                <a:srgbClr val="F8BDD6"/>
              </a:solidFill>
              <a:ln w="9525">
                <a:noFill/>
                <a:round/>
                <a:headEnd/>
                <a:tailEnd/>
              </a:ln>
            </p:spPr>
            <p:txBody>
              <a:bodyPr/>
              <a:lstStyle/>
              <a:p>
                <a:endParaRPr lang="ru-RU"/>
              </a:p>
            </p:txBody>
          </p:sp>
          <p:sp>
            <p:nvSpPr>
              <p:cNvPr id="162821" name="Freeform 1051"/>
              <p:cNvSpPr>
                <a:spLocks/>
              </p:cNvSpPr>
              <p:nvPr/>
            </p:nvSpPr>
            <p:spPr bwMode="auto">
              <a:xfrm>
                <a:off x="3322" y="542"/>
                <a:ext cx="40" cy="56"/>
              </a:xfrm>
              <a:custGeom>
                <a:avLst/>
                <a:gdLst>
                  <a:gd name="T0" fmla="*/ 4 w 40"/>
                  <a:gd name="T1" fmla="*/ 0 h 56"/>
                  <a:gd name="T2" fmla="*/ 20 w 40"/>
                  <a:gd name="T3" fmla="*/ 8 h 56"/>
                  <a:gd name="T4" fmla="*/ 31 w 40"/>
                  <a:gd name="T5" fmla="*/ 21 h 56"/>
                  <a:gd name="T6" fmla="*/ 40 w 40"/>
                  <a:gd name="T7" fmla="*/ 38 h 56"/>
                  <a:gd name="T8" fmla="*/ 40 w 40"/>
                  <a:gd name="T9" fmla="*/ 56 h 56"/>
                  <a:gd name="T10" fmla="*/ 33 w 40"/>
                  <a:gd name="T11" fmla="*/ 56 h 56"/>
                  <a:gd name="T12" fmla="*/ 33 w 40"/>
                  <a:gd name="T13" fmla="*/ 38 h 56"/>
                  <a:gd name="T14" fmla="*/ 27 w 40"/>
                  <a:gd name="T15" fmla="*/ 24 h 56"/>
                  <a:gd name="T16" fmla="*/ 15 w 40"/>
                  <a:gd name="T17" fmla="*/ 13 h 56"/>
                  <a:gd name="T18" fmla="*/ 0 w 40"/>
                  <a:gd name="T19" fmla="*/ 5 h 56"/>
                  <a:gd name="T20" fmla="*/ 4 w 40"/>
                  <a:gd name="T21" fmla="*/ 0 h 5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0"/>
                  <a:gd name="T34" fmla="*/ 0 h 56"/>
                  <a:gd name="T35" fmla="*/ 40 w 40"/>
                  <a:gd name="T36" fmla="*/ 56 h 5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0" h="56">
                    <a:moveTo>
                      <a:pt x="4" y="0"/>
                    </a:moveTo>
                    <a:lnTo>
                      <a:pt x="20" y="8"/>
                    </a:lnTo>
                    <a:lnTo>
                      <a:pt x="31" y="21"/>
                    </a:lnTo>
                    <a:lnTo>
                      <a:pt x="40" y="38"/>
                    </a:lnTo>
                    <a:lnTo>
                      <a:pt x="40" y="56"/>
                    </a:lnTo>
                    <a:lnTo>
                      <a:pt x="33" y="56"/>
                    </a:lnTo>
                    <a:lnTo>
                      <a:pt x="33" y="38"/>
                    </a:lnTo>
                    <a:lnTo>
                      <a:pt x="27" y="24"/>
                    </a:lnTo>
                    <a:lnTo>
                      <a:pt x="15" y="13"/>
                    </a:lnTo>
                    <a:lnTo>
                      <a:pt x="0" y="5"/>
                    </a:lnTo>
                    <a:lnTo>
                      <a:pt x="4" y="0"/>
                    </a:lnTo>
                    <a:close/>
                  </a:path>
                </a:pathLst>
              </a:custGeom>
              <a:solidFill>
                <a:srgbClr val="F8BDD6"/>
              </a:solidFill>
              <a:ln w="9525">
                <a:noFill/>
                <a:round/>
                <a:headEnd/>
                <a:tailEnd/>
              </a:ln>
            </p:spPr>
            <p:txBody>
              <a:bodyPr/>
              <a:lstStyle/>
              <a:p>
                <a:endParaRPr lang="ru-RU"/>
              </a:p>
            </p:txBody>
          </p:sp>
          <p:sp>
            <p:nvSpPr>
              <p:cNvPr id="162822" name="Freeform 1052"/>
              <p:cNvSpPr>
                <a:spLocks/>
              </p:cNvSpPr>
              <p:nvPr/>
            </p:nvSpPr>
            <p:spPr bwMode="auto">
              <a:xfrm>
                <a:off x="3323" y="542"/>
                <a:ext cx="6" cy="8"/>
              </a:xfrm>
              <a:custGeom>
                <a:avLst/>
                <a:gdLst>
                  <a:gd name="T0" fmla="*/ 4 w 6"/>
                  <a:gd name="T1" fmla="*/ 0 h 8"/>
                  <a:gd name="T2" fmla="*/ 6 w 6"/>
                  <a:gd name="T3" fmla="*/ 0 h 8"/>
                  <a:gd name="T4" fmla="*/ 0 w 6"/>
                  <a:gd name="T5" fmla="*/ 7 h 8"/>
                  <a:gd name="T6" fmla="*/ 4 w 6"/>
                  <a:gd name="T7" fmla="*/ 8 h 8"/>
                  <a:gd name="T8" fmla="*/ 4 w 6"/>
                  <a:gd name="T9" fmla="*/ 0 h 8"/>
                  <a:gd name="T10" fmla="*/ 0 60000 65536"/>
                  <a:gd name="T11" fmla="*/ 0 60000 65536"/>
                  <a:gd name="T12" fmla="*/ 0 60000 65536"/>
                  <a:gd name="T13" fmla="*/ 0 60000 65536"/>
                  <a:gd name="T14" fmla="*/ 0 60000 65536"/>
                  <a:gd name="T15" fmla="*/ 0 w 6"/>
                  <a:gd name="T16" fmla="*/ 0 h 8"/>
                  <a:gd name="T17" fmla="*/ 6 w 6"/>
                  <a:gd name="T18" fmla="*/ 8 h 8"/>
                </a:gdLst>
                <a:ahLst/>
                <a:cxnLst>
                  <a:cxn ang="T10">
                    <a:pos x="T0" y="T1"/>
                  </a:cxn>
                  <a:cxn ang="T11">
                    <a:pos x="T2" y="T3"/>
                  </a:cxn>
                  <a:cxn ang="T12">
                    <a:pos x="T4" y="T5"/>
                  </a:cxn>
                  <a:cxn ang="T13">
                    <a:pos x="T6" y="T7"/>
                  </a:cxn>
                  <a:cxn ang="T14">
                    <a:pos x="T8" y="T9"/>
                  </a:cxn>
                </a:cxnLst>
                <a:rect l="T15" t="T16" r="T17" b="T18"/>
                <a:pathLst>
                  <a:path w="6" h="8">
                    <a:moveTo>
                      <a:pt x="4" y="0"/>
                    </a:moveTo>
                    <a:lnTo>
                      <a:pt x="6" y="0"/>
                    </a:lnTo>
                    <a:lnTo>
                      <a:pt x="0" y="7"/>
                    </a:lnTo>
                    <a:lnTo>
                      <a:pt x="4" y="8"/>
                    </a:lnTo>
                    <a:lnTo>
                      <a:pt x="4" y="0"/>
                    </a:lnTo>
                    <a:close/>
                  </a:path>
                </a:pathLst>
              </a:custGeom>
              <a:solidFill>
                <a:srgbClr val="F8BDD6"/>
              </a:solidFill>
              <a:ln w="9525">
                <a:noFill/>
                <a:round/>
                <a:headEnd/>
                <a:tailEnd/>
              </a:ln>
            </p:spPr>
            <p:txBody>
              <a:bodyPr/>
              <a:lstStyle/>
              <a:p>
                <a:endParaRPr lang="ru-RU"/>
              </a:p>
            </p:txBody>
          </p:sp>
          <p:sp>
            <p:nvSpPr>
              <p:cNvPr id="162823" name="Freeform 1053"/>
              <p:cNvSpPr>
                <a:spLocks/>
              </p:cNvSpPr>
              <p:nvPr/>
            </p:nvSpPr>
            <p:spPr bwMode="auto">
              <a:xfrm>
                <a:off x="3307" y="596"/>
                <a:ext cx="55" cy="37"/>
              </a:xfrm>
              <a:custGeom>
                <a:avLst/>
                <a:gdLst>
                  <a:gd name="T0" fmla="*/ 55 w 55"/>
                  <a:gd name="T1" fmla="*/ 1 h 37"/>
                  <a:gd name="T2" fmla="*/ 46 w 55"/>
                  <a:gd name="T3" fmla="*/ 18 h 37"/>
                  <a:gd name="T4" fmla="*/ 33 w 55"/>
                  <a:gd name="T5" fmla="*/ 30 h 37"/>
                  <a:gd name="T6" fmla="*/ 17 w 55"/>
                  <a:gd name="T7" fmla="*/ 37 h 37"/>
                  <a:gd name="T8" fmla="*/ 0 w 55"/>
                  <a:gd name="T9" fmla="*/ 37 h 37"/>
                  <a:gd name="T10" fmla="*/ 0 w 55"/>
                  <a:gd name="T11" fmla="*/ 30 h 37"/>
                  <a:gd name="T12" fmla="*/ 16 w 55"/>
                  <a:gd name="T13" fmla="*/ 30 h 37"/>
                  <a:gd name="T14" fmla="*/ 31 w 55"/>
                  <a:gd name="T15" fmla="*/ 24 h 37"/>
                  <a:gd name="T16" fmla="*/ 42 w 55"/>
                  <a:gd name="T17" fmla="*/ 13 h 37"/>
                  <a:gd name="T18" fmla="*/ 48 w 55"/>
                  <a:gd name="T19" fmla="*/ 0 h 37"/>
                  <a:gd name="T20" fmla="*/ 55 w 55"/>
                  <a:gd name="T21" fmla="*/ 1 h 3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5"/>
                  <a:gd name="T34" fmla="*/ 0 h 37"/>
                  <a:gd name="T35" fmla="*/ 55 w 55"/>
                  <a:gd name="T36" fmla="*/ 37 h 3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5" h="37">
                    <a:moveTo>
                      <a:pt x="55" y="1"/>
                    </a:moveTo>
                    <a:lnTo>
                      <a:pt x="46" y="18"/>
                    </a:lnTo>
                    <a:lnTo>
                      <a:pt x="33" y="30"/>
                    </a:lnTo>
                    <a:lnTo>
                      <a:pt x="17" y="37"/>
                    </a:lnTo>
                    <a:lnTo>
                      <a:pt x="0" y="37"/>
                    </a:lnTo>
                    <a:lnTo>
                      <a:pt x="0" y="30"/>
                    </a:lnTo>
                    <a:lnTo>
                      <a:pt x="16" y="30"/>
                    </a:lnTo>
                    <a:lnTo>
                      <a:pt x="31" y="24"/>
                    </a:lnTo>
                    <a:lnTo>
                      <a:pt x="42" y="13"/>
                    </a:lnTo>
                    <a:lnTo>
                      <a:pt x="48" y="0"/>
                    </a:lnTo>
                    <a:lnTo>
                      <a:pt x="55" y="1"/>
                    </a:lnTo>
                    <a:close/>
                  </a:path>
                </a:pathLst>
              </a:custGeom>
              <a:solidFill>
                <a:srgbClr val="F8BDD6"/>
              </a:solidFill>
              <a:ln w="9525">
                <a:noFill/>
                <a:round/>
                <a:headEnd/>
                <a:tailEnd/>
              </a:ln>
            </p:spPr>
            <p:txBody>
              <a:bodyPr/>
              <a:lstStyle/>
              <a:p>
                <a:endParaRPr lang="ru-RU"/>
              </a:p>
            </p:txBody>
          </p:sp>
          <p:sp>
            <p:nvSpPr>
              <p:cNvPr id="162824" name="Freeform 1054"/>
              <p:cNvSpPr>
                <a:spLocks/>
              </p:cNvSpPr>
              <p:nvPr/>
            </p:nvSpPr>
            <p:spPr bwMode="auto">
              <a:xfrm>
                <a:off x="3354" y="596"/>
                <a:ext cx="8" cy="2"/>
              </a:xfrm>
              <a:custGeom>
                <a:avLst/>
                <a:gdLst>
                  <a:gd name="T0" fmla="*/ 8 w 8"/>
                  <a:gd name="T1" fmla="*/ 2 h 2"/>
                  <a:gd name="T2" fmla="*/ 0 w 8"/>
                  <a:gd name="T3" fmla="*/ 0 h 2"/>
                  <a:gd name="T4" fmla="*/ 0 w 8"/>
                  <a:gd name="T5" fmla="*/ 2 h 2"/>
                  <a:gd name="T6" fmla="*/ 8 w 8"/>
                  <a:gd name="T7" fmla="*/ 2 h 2"/>
                  <a:gd name="T8" fmla="*/ 0 60000 65536"/>
                  <a:gd name="T9" fmla="*/ 0 60000 65536"/>
                  <a:gd name="T10" fmla="*/ 0 60000 65536"/>
                  <a:gd name="T11" fmla="*/ 0 60000 65536"/>
                  <a:gd name="T12" fmla="*/ 0 w 8"/>
                  <a:gd name="T13" fmla="*/ 0 h 2"/>
                  <a:gd name="T14" fmla="*/ 8 w 8"/>
                  <a:gd name="T15" fmla="*/ 2 h 2"/>
                </a:gdLst>
                <a:ahLst/>
                <a:cxnLst>
                  <a:cxn ang="T8">
                    <a:pos x="T0" y="T1"/>
                  </a:cxn>
                  <a:cxn ang="T9">
                    <a:pos x="T2" y="T3"/>
                  </a:cxn>
                  <a:cxn ang="T10">
                    <a:pos x="T4" y="T5"/>
                  </a:cxn>
                  <a:cxn ang="T11">
                    <a:pos x="T6" y="T7"/>
                  </a:cxn>
                </a:cxnLst>
                <a:rect l="T12" t="T13" r="T14" b="T15"/>
                <a:pathLst>
                  <a:path w="8" h="2">
                    <a:moveTo>
                      <a:pt x="8" y="2"/>
                    </a:moveTo>
                    <a:lnTo>
                      <a:pt x="0" y="0"/>
                    </a:lnTo>
                    <a:lnTo>
                      <a:pt x="0" y="2"/>
                    </a:lnTo>
                    <a:lnTo>
                      <a:pt x="8" y="2"/>
                    </a:lnTo>
                    <a:close/>
                  </a:path>
                </a:pathLst>
              </a:custGeom>
              <a:solidFill>
                <a:srgbClr val="F8BDD6"/>
              </a:solidFill>
              <a:ln w="9525">
                <a:noFill/>
                <a:round/>
                <a:headEnd/>
                <a:tailEnd/>
              </a:ln>
            </p:spPr>
            <p:txBody>
              <a:bodyPr/>
              <a:lstStyle/>
              <a:p>
                <a:endParaRPr lang="ru-RU"/>
              </a:p>
            </p:txBody>
          </p:sp>
          <p:sp>
            <p:nvSpPr>
              <p:cNvPr id="162825" name="Freeform 1055"/>
              <p:cNvSpPr>
                <a:spLocks/>
              </p:cNvSpPr>
              <p:nvPr/>
            </p:nvSpPr>
            <p:spPr bwMode="auto">
              <a:xfrm>
                <a:off x="3269" y="579"/>
                <a:ext cx="38" cy="54"/>
              </a:xfrm>
              <a:custGeom>
                <a:avLst/>
                <a:gdLst>
                  <a:gd name="T0" fmla="*/ 36 w 38"/>
                  <a:gd name="T1" fmla="*/ 54 h 54"/>
                  <a:gd name="T2" fmla="*/ 17 w 38"/>
                  <a:gd name="T3" fmla="*/ 45 h 54"/>
                  <a:gd name="T4" fmla="*/ 6 w 38"/>
                  <a:gd name="T5" fmla="*/ 34 h 54"/>
                  <a:gd name="T6" fmla="*/ 0 w 38"/>
                  <a:gd name="T7" fmla="*/ 18 h 54"/>
                  <a:gd name="T8" fmla="*/ 0 w 38"/>
                  <a:gd name="T9" fmla="*/ 0 h 54"/>
                  <a:gd name="T10" fmla="*/ 6 w 38"/>
                  <a:gd name="T11" fmla="*/ 0 h 54"/>
                  <a:gd name="T12" fmla="*/ 5 w 38"/>
                  <a:gd name="T13" fmla="*/ 16 h 54"/>
                  <a:gd name="T14" fmla="*/ 11 w 38"/>
                  <a:gd name="T15" fmla="*/ 29 h 54"/>
                  <a:gd name="T16" fmla="*/ 22 w 38"/>
                  <a:gd name="T17" fmla="*/ 40 h 54"/>
                  <a:gd name="T18" fmla="*/ 38 w 38"/>
                  <a:gd name="T19" fmla="*/ 47 h 54"/>
                  <a:gd name="T20" fmla="*/ 36 w 38"/>
                  <a:gd name="T21" fmla="*/ 54 h 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8"/>
                  <a:gd name="T34" fmla="*/ 0 h 54"/>
                  <a:gd name="T35" fmla="*/ 38 w 38"/>
                  <a:gd name="T36" fmla="*/ 54 h 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8" h="54">
                    <a:moveTo>
                      <a:pt x="36" y="54"/>
                    </a:moveTo>
                    <a:lnTo>
                      <a:pt x="17" y="45"/>
                    </a:lnTo>
                    <a:lnTo>
                      <a:pt x="6" y="34"/>
                    </a:lnTo>
                    <a:lnTo>
                      <a:pt x="0" y="18"/>
                    </a:lnTo>
                    <a:lnTo>
                      <a:pt x="0" y="0"/>
                    </a:lnTo>
                    <a:lnTo>
                      <a:pt x="6" y="0"/>
                    </a:lnTo>
                    <a:lnTo>
                      <a:pt x="5" y="16"/>
                    </a:lnTo>
                    <a:lnTo>
                      <a:pt x="11" y="29"/>
                    </a:lnTo>
                    <a:lnTo>
                      <a:pt x="22" y="40"/>
                    </a:lnTo>
                    <a:lnTo>
                      <a:pt x="38" y="47"/>
                    </a:lnTo>
                    <a:lnTo>
                      <a:pt x="36" y="54"/>
                    </a:lnTo>
                    <a:close/>
                  </a:path>
                </a:pathLst>
              </a:custGeom>
              <a:solidFill>
                <a:srgbClr val="F8BDD6"/>
              </a:solidFill>
              <a:ln w="9525">
                <a:noFill/>
                <a:round/>
                <a:headEnd/>
                <a:tailEnd/>
              </a:ln>
            </p:spPr>
            <p:txBody>
              <a:bodyPr/>
              <a:lstStyle/>
              <a:p>
                <a:endParaRPr lang="ru-RU"/>
              </a:p>
            </p:txBody>
          </p:sp>
          <p:sp>
            <p:nvSpPr>
              <p:cNvPr id="162826" name="Freeform 1056"/>
              <p:cNvSpPr>
                <a:spLocks/>
              </p:cNvSpPr>
              <p:nvPr/>
            </p:nvSpPr>
            <p:spPr bwMode="auto">
              <a:xfrm>
                <a:off x="3305" y="628"/>
                <a:ext cx="2" cy="5"/>
              </a:xfrm>
              <a:custGeom>
                <a:avLst/>
                <a:gdLst>
                  <a:gd name="T0" fmla="*/ 0 w 2"/>
                  <a:gd name="T1" fmla="*/ 5 h 5"/>
                  <a:gd name="T2" fmla="*/ 2 w 2"/>
                  <a:gd name="T3" fmla="*/ 0 h 5"/>
                  <a:gd name="T4" fmla="*/ 0 w 2"/>
                  <a:gd name="T5" fmla="*/ 0 h 5"/>
                  <a:gd name="T6" fmla="*/ 0 w 2"/>
                  <a:gd name="T7" fmla="*/ 5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5"/>
                    </a:moveTo>
                    <a:lnTo>
                      <a:pt x="2" y="0"/>
                    </a:lnTo>
                    <a:lnTo>
                      <a:pt x="0" y="0"/>
                    </a:lnTo>
                    <a:lnTo>
                      <a:pt x="0" y="5"/>
                    </a:lnTo>
                    <a:close/>
                  </a:path>
                </a:pathLst>
              </a:custGeom>
              <a:solidFill>
                <a:srgbClr val="F8BDD6"/>
              </a:solidFill>
              <a:ln w="9525">
                <a:noFill/>
                <a:round/>
                <a:headEnd/>
                <a:tailEnd/>
              </a:ln>
            </p:spPr>
            <p:txBody>
              <a:bodyPr/>
              <a:lstStyle/>
              <a:p>
                <a:endParaRPr lang="ru-RU"/>
              </a:p>
            </p:txBody>
          </p:sp>
          <p:sp>
            <p:nvSpPr>
              <p:cNvPr id="162827" name="Freeform 1057"/>
              <p:cNvSpPr>
                <a:spLocks/>
              </p:cNvSpPr>
              <p:nvPr/>
            </p:nvSpPr>
            <p:spPr bwMode="auto">
              <a:xfrm>
                <a:off x="3271" y="577"/>
                <a:ext cx="6" cy="4"/>
              </a:xfrm>
              <a:custGeom>
                <a:avLst/>
                <a:gdLst>
                  <a:gd name="T0" fmla="*/ 0 w 6"/>
                  <a:gd name="T1" fmla="*/ 2 h 4"/>
                  <a:gd name="T2" fmla="*/ 0 w 6"/>
                  <a:gd name="T3" fmla="*/ 0 h 4"/>
                  <a:gd name="T4" fmla="*/ 4 w 6"/>
                  <a:gd name="T5" fmla="*/ 4 h 4"/>
                  <a:gd name="T6" fmla="*/ 6 w 6"/>
                  <a:gd name="T7" fmla="*/ 2 h 4"/>
                  <a:gd name="T8" fmla="*/ 0 w 6"/>
                  <a:gd name="T9" fmla="*/ 2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2"/>
                    </a:moveTo>
                    <a:lnTo>
                      <a:pt x="0" y="0"/>
                    </a:lnTo>
                    <a:lnTo>
                      <a:pt x="4" y="4"/>
                    </a:lnTo>
                    <a:lnTo>
                      <a:pt x="6" y="2"/>
                    </a:lnTo>
                    <a:lnTo>
                      <a:pt x="0" y="2"/>
                    </a:lnTo>
                    <a:close/>
                  </a:path>
                </a:pathLst>
              </a:custGeom>
              <a:solidFill>
                <a:srgbClr val="F8BDD6"/>
              </a:solidFill>
              <a:ln w="9525">
                <a:noFill/>
                <a:round/>
                <a:headEnd/>
                <a:tailEnd/>
              </a:ln>
            </p:spPr>
            <p:txBody>
              <a:bodyPr/>
              <a:lstStyle/>
              <a:p>
                <a:endParaRPr lang="ru-RU"/>
              </a:p>
            </p:txBody>
          </p:sp>
          <p:sp>
            <p:nvSpPr>
              <p:cNvPr id="162828" name="Freeform 1058"/>
              <p:cNvSpPr>
                <a:spLocks/>
              </p:cNvSpPr>
              <p:nvPr/>
            </p:nvSpPr>
            <p:spPr bwMode="auto">
              <a:xfrm>
                <a:off x="3768" y="1601"/>
                <a:ext cx="474" cy="301"/>
              </a:xfrm>
              <a:custGeom>
                <a:avLst/>
                <a:gdLst>
                  <a:gd name="T0" fmla="*/ 0 w 474"/>
                  <a:gd name="T1" fmla="*/ 160 h 301"/>
                  <a:gd name="T2" fmla="*/ 415 w 474"/>
                  <a:gd name="T3" fmla="*/ 0 h 301"/>
                  <a:gd name="T4" fmla="*/ 438 w 474"/>
                  <a:gd name="T5" fmla="*/ 0 h 301"/>
                  <a:gd name="T6" fmla="*/ 447 w 474"/>
                  <a:gd name="T7" fmla="*/ 8 h 301"/>
                  <a:gd name="T8" fmla="*/ 443 w 474"/>
                  <a:gd name="T9" fmla="*/ 32 h 301"/>
                  <a:gd name="T10" fmla="*/ 464 w 474"/>
                  <a:gd name="T11" fmla="*/ 29 h 301"/>
                  <a:gd name="T12" fmla="*/ 474 w 474"/>
                  <a:gd name="T13" fmla="*/ 39 h 301"/>
                  <a:gd name="T14" fmla="*/ 472 w 474"/>
                  <a:gd name="T15" fmla="*/ 57 h 301"/>
                  <a:gd name="T16" fmla="*/ 465 w 474"/>
                  <a:gd name="T17" fmla="*/ 63 h 301"/>
                  <a:gd name="T18" fmla="*/ 473 w 474"/>
                  <a:gd name="T19" fmla="*/ 73 h 301"/>
                  <a:gd name="T20" fmla="*/ 466 w 474"/>
                  <a:gd name="T21" fmla="*/ 84 h 301"/>
                  <a:gd name="T22" fmla="*/ 68 w 474"/>
                  <a:gd name="T23" fmla="*/ 301 h 301"/>
                  <a:gd name="T24" fmla="*/ 0 w 474"/>
                  <a:gd name="T25" fmla="*/ 160 h 30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74"/>
                  <a:gd name="T40" fmla="*/ 0 h 301"/>
                  <a:gd name="T41" fmla="*/ 474 w 474"/>
                  <a:gd name="T42" fmla="*/ 301 h 30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74" h="301">
                    <a:moveTo>
                      <a:pt x="0" y="160"/>
                    </a:moveTo>
                    <a:lnTo>
                      <a:pt x="415" y="0"/>
                    </a:lnTo>
                    <a:lnTo>
                      <a:pt x="438" y="0"/>
                    </a:lnTo>
                    <a:lnTo>
                      <a:pt x="447" y="8"/>
                    </a:lnTo>
                    <a:lnTo>
                      <a:pt x="443" y="32"/>
                    </a:lnTo>
                    <a:lnTo>
                      <a:pt x="464" y="29"/>
                    </a:lnTo>
                    <a:lnTo>
                      <a:pt x="474" y="39"/>
                    </a:lnTo>
                    <a:lnTo>
                      <a:pt x="472" y="57"/>
                    </a:lnTo>
                    <a:lnTo>
                      <a:pt x="465" y="63"/>
                    </a:lnTo>
                    <a:lnTo>
                      <a:pt x="473" y="73"/>
                    </a:lnTo>
                    <a:lnTo>
                      <a:pt x="466" y="84"/>
                    </a:lnTo>
                    <a:lnTo>
                      <a:pt x="68" y="301"/>
                    </a:lnTo>
                    <a:lnTo>
                      <a:pt x="0" y="160"/>
                    </a:lnTo>
                    <a:close/>
                  </a:path>
                </a:pathLst>
              </a:custGeom>
              <a:solidFill>
                <a:srgbClr val="D7AB00"/>
              </a:solidFill>
              <a:ln w="9525">
                <a:noFill/>
                <a:round/>
                <a:headEnd/>
                <a:tailEnd/>
              </a:ln>
            </p:spPr>
            <p:txBody>
              <a:bodyPr/>
              <a:lstStyle/>
              <a:p>
                <a:endParaRPr lang="ru-RU"/>
              </a:p>
            </p:txBody>
          </p:sp>
          <p:sp>
            <p:nvSpPr>
              <p:cNvPr id="162829" name="Freeform 1059"/>
              <p:cNvSpPr>
                <a:spLocks/>
              </p:cNvSpPr>
              <p:nvPr/>
            </p:nvSpPr>
            <p:spPr bwMode="auto">
              <a:xfrm>
                <a:off x="3768" y="1597"/>
                <a:ext cx="418" cy="167"/>
              </a:xfrm>
              <a:custGeom>
                <a:avLst/>
                <a:gdLst>
                  <a:gd name="T0" fmla="*/ 0 w 418"/>
                  <a:gd name="T1" fmla="*/ 162 h 167"/>
                  <a:gd name="T2" fmla="*/ 3 w 418"/>
                  <a:gd name="T3" fmla="*/ 167 h 167"/>
                  <a:gd name="T4" fmla="*/ 418 w 418"/>
                  <a:gd name="T5" fmla="*/ 5 h 167"/>
                  <a:gd name="T6" fmla="*/ 414 w 418"/>
                  <a:gd name="T7" fmla="*/ 0 h 167"/>
                  <a:gd name="T8" fmla="*/ 0 w 418"/>
                  <a:gd name="T9" fmla="*/ 162 h 167"/>
                  <a:gd name="T10" fmla="*/ 0 60000 65536"/>
                  <a:gd name="T11" fmla="*/ 0 60000 65536"/>
                  <a:gd name="T12" fmla="*/ 0 60000 65536"/>
                  <a:gd name="T13" fmla="*/ 0 60000 65536"/>
                  <a:gd name="T14" fmla="*/ 0 60000 65536"/>
                  <a:gd name="T15" fmla="*/ 0 w 418"/>
                  <a:gd name="T16" fmla="*/ 0 h 167"/>
                  <a:gd name="T17" fmla="*/ 418 w 418"/>
                  <a:gd name="T18" fmla="*/ 167 h 167"/>
                </a:gdLst>
                <a:ahLst/>
                <a:cxnLst>
                  <a:cxn ang="T10">
                    <a:pos x="T0" y="T1"/>
                  </a:cxn>
                  <a:cxn ang="T11">
                    <a:pos x="T2" y="T3"/>
                  </a:cxn>
                  <a:cxn ang="T12">
                    <a:pos x="T4" y="T5"/>
                  </a:cxn>
                  <a:cxn ang="T13">
                    <a:pos x="T6" y="T7"/>
                  </a:cxn>
                  <a:cxn ang="T14">
                    <a:pos x="T8" y="T9"/>
                  </a:cxn>
                </a:cxnLst>
                <a:rect l="T15" t="T16" r="T17" b="T18"/>
                <a:pathLst>
                  <a:path w="418" h="167">
                    <a:moveTo>
                      <a:pt x="0" y="162"/>
                    </a:moveTo>
                    <a:lnTo>
                      <a:pt x="3" y="167"/>
                    </a:lnTo>
                    <a:lnTo>
                      <a:pt x="418" y="5"/>
                    </a:lnTo>
                    <a:lnTo>
                      <a:pt x="414" y="0"/>
                    </a:lnTo>
                    <a:lnTo>
                      <a:pt x="0" y="162"/>
                    </a:lnTo>
                    <a:close/>
                  </a:path>
                </a:pathLst>
              </a:custGeom>
              <a:solidFill>
                <a:srgbClr val="000000"/>
              </a:solidFill>
              <a:ln w="9525">
                <a:noFill/>
                <a:round/>
                <a:headEnd/>
                <a:tailEnd/>
              </a:ln>
            </p:spPr>
            <p:txBody>
              <a:bodyPr/>
              <a:lstStyle/>
              <a:p>
                <a:endParaRPr lang="ru-RU"/>
              </a:p>
            </p:txBody>
          </p:sp>
          <p:sp>
            <p:nvSpPr>
              <p:cNvPr id="162830" name="Rectangle 1060"/>
              <p:cNvSpPr>
                <a:spLocks noChangeArrowheads="1"/>
              </p:cNvSpPr>
              <p:nvPr/>
            </p:nvSpPr>
            <p:spPr bwMode="auto">
              <a:xfrm>
                <a:off x="4183" y="1598"/>
                <a:ext cx="22" cy="7"/>
              </a:xfrm>
              <a:prstGeom prst="rect">
                <a:avLst/>
              </a:prstGeom>
              <a:solidFill>
                <a:srgbClr val="000000"/>
              </a:solidFill>
              <a:ln w="9525">
                <a:noFill/>
                <a:miter lim="800000"/>
                <a:headEnd/>
                <a:tailEnd/>
              </a:ln>
            </p:spPr>
            <p:txBody>
              <a:bodyPr/>
              <a:lstStyle/>
              <a:p>
                <a:endParaRPr lang="en-US"/>
              </a:p>
            </p:txBody>
          </p:sp>
          <p:sp>
            <p:nvSpPr>
              <p:cNvPr id="162831" name="Freeform 1061"/>
              <p:cNvSpPr>
                <a:spLocks/>
              </p:cNvSpPr>
              <p:nvPr/>
            </p:nvSpPr>
            <p:spPr bwMode="auto">
              <a:xfrm>
                <a:off x="4183" y="1598"/>
                <a:ext cx="3" cy="7"/>
              </a:xfrm>
              <a:custGeom>
                <a:avLst/>
                <a:gdLst>
                  <a:gd name="T0" fmla="*/ 0 w 3"/>
                  <a:gd name="T1" fmla="*/ 0 h 7"/>
                  <a:gd name="T2" fmla="*/ 1 w 3"/>
                  <a:gd name="T3" fmla="*/ 0 h 7"/>
                  <a:gd name="T4" fmla="*/ 1 w 3"/>
                  <a:gd name="T5" fmla="*/ 7 h 7"/>
                  <a:gd name="T6" fmla="*/ 3 w 3"/>
                  <a:gd name="T7" fmla="*/ 5 h 7"/>
                  <a:gd name="T8" fmla="*/ 0 w 3"/>
                  <a:gd name="T9" fmla="*/ 0 h 7"/>
                  <a:gd name="T10" fmla="*/ 0 60000 65536"/>
                  <a:gd name="T11" fmla="*/ 0 60000 65536"/>
                  <a:gd name="T12" fmla="*/ 0 60000 65536"/>
                  <a:gd name="T13" fmla="*/ 0 60000 65536"/>
                  <a:gd name="T14" fmla="*/ 0 60000 65536"/>
                  <a:gd name="T15" fmla="*/ 0 w 3"/>
                  <a:gd name="T16" fmla="*/ 0 h 7"/>
                  <a:gd name="T17" fmla="*/ 3 w 3"/>
                  <a:gd name="T18" fmla="*/ 7 h 7"/>
                </a:gdLst>
                <a:ahLst/>
                <a:cxnLst>
                  <a:cxn ang="T10">
                    <a:pos x="T0" y="T1"/>
                  </a:cxn>
                  <a:cxn ang="T11">
                    <a:pos x="T2" y="T3"/>
                  </a:cxn>
                  <a:cxn ang="T12">
                    <a:pos x="T4" y="T5"/>
                  </a:cxn>
                  <a:cxn ang="T13">
                    <a:pos x="T6" y="T7"/>
                  </a:cxn>
                  <a:cxn ang="T14">
                    <a:pos x="T8" y="T9"/>
                  </a:cxn>
                </a:cxnLst>
                <a:rect l="T15" t="T16" r="T17" b="T18"/>
                <a:pathLst>
                  <a:path w="3" h="7">
                    <a:moveTo>
                      <a:pt x="0" y="0"/>
                    </a:moveTo>
                    <a:lnTo>
                      <a:pt x="1" y="0"/>
                    </a:lnTo>
                    <a:lnTo>
                      <a:pt x="1" y="7"/>
                    </a:lnTo>
                    <a:lnTo>
                      <a:pt x="3" y="5"/>
                    </a:lnTo>
                    <a:lnTo>
                      <a:pt x="0" y="0"/>
                    </a:lnTo>
                    <a:close/>
                  </a:path>
                </a:pathLst>
              </a:custGeom>
              <a:solidFill>
                <a:srgbClr val="000000"/>
              </a:solidFill>
              <a:ln w="9525">
                <a:noFill/>
                <a:round/>
                <a:headEnd/>
                <a:tailEnd/>
              </a:ln>
            </p:spPr>
            <p:txBody>
              <a:bodyPr/>
              <a:lstStyle/>
              <a:p>
                <a:endParaRPr lang="ru-RU"/>
              </a:p>
            </p:txBody>
          </p:sp>
          <p:sp>
            <p:nvSpPr>
              <p:cNvPr id="162832" name="Freeform 1062"/>
              <p:cNvSpPr>
                <a:spLocks/>
              </p:cNvSpPr>
              <p:nvPr/>
            </p:nvSpPr>
            <p:spPr bwMode="auto">
              <a:xfrm>
                <a:off x="4202" y="1598"/>
                <a:ext cx="13" cy="12"/>
              </a:xfrm>
              <a:custGeom>
                <a:avLst/>
                <a:gdLst>
                  <a:gd name="T0" fmla="*/ 5 w 13"/>
                  <a:gd name="T1" fmla="*/ 0 h 12"/>
                  <a:gd name="T2" fmla="*/ 0 w 13"/>
                  <a:gd name="T3" fmla="*/ 4 h 12"/>
                  <a:gd name="T4" fmla="*/ 9 w 13"/>
                  <a:gd name="T5" fmla="*/ 12 h 12"/>
                  <a:gd name="T6" fmla="*/ 13 w 13"/>
                  <a:gd name="T7" fmla="*/ 7 h 12"/>
                  <a:gd name="T8" fmla="*/ 5 w 13"/>
                  <a:gd name="T9" fmla="*/ 0 h 12"/>
                  <a:gd name="T10" fmla="*/ 0 60000 65536"/>
                  <a:gd name="T11" fmla="*/ 0 60000 65536"/>
                  <a:gd name="T12" fmla="*/ 0 60000 65536"/>
                  <a:gd name="T13" fmla="*/ 0 60000 65536"/>
                  <a:gd name="T14" fmla="*/ 0 60000 65536"/>
                  <a:gd name="T15" fmla="*/ 0 w 13"/>
                  <a:gd name="T16" fmla="*/ 0 h 12"/>
                  <a:gd name="T17" fmla="*/ 13 w 13"/>
                  <a:gd name="T18" fmla="*/ 12 h 12"/>
                </a:gdLst>
                <a:ahLst/>
                <a:cxnLst>
                  <a:cxn ang="T10">
                    <a:pos x="T0" y="T1"/>
                  </a:cxn>
                  <a:cxn ang="T11">
                    <a:pos x="T2" y="T3"/>
                  </a:cxn>
                  <a:cxn ang="T12">
                    <a:pos x="T4" y="T5"/>
                  </a:cxn>
                  <a:cxn ang="T13">
                    <a:pos x="T6" y="T7"/>
                  </a:cxn>
                  <a:cxn ang="T14">
                    <a:pos x="T8" y="T9"/>
                  </a:cxn>
                </a:cxnLst>
                <a:rect l="T15" t="T16" r="T17" b="T18"/>
                <a:pathLst>
                  <a:path w="13" h="12">
                    <a:moveTo>
                      <a:pt x="5" y="0"/>
                    </a:moveTo>
                    <a:lnTo>
                      <a:pt x="0" y="4"/>
                    </a:lnTo>
                    <a:lnTo>
                      <a:pt x="9" y="12"/>
                    </a:lnTo>
                    <a:lnTo>
                      <a:pt x="13" y="7"/>
                    </a:lnTo>
                    <a:lnTo>
                      <a:pt x="5" y="0"/>
                    </a:lnTo>
                    <a:close/>
                  </a:path>
                </a:pathLst>
              </a:custGeom>
              <a:solidFill>
                <a:srgbClr val="000000"/>
              </a:solidFill>
              <a:ln w="9525">
                <a:noFill/>
                <a:round/>
                <a:headEnd/>
                <a:tailEnd/>
              </a:ln>
            </p:spPr>
            <p:txBody>
              <a:bodyPr/>
              <a:lstStyle/>
              <a:p>
                <a:endParaRPr lang="ru-RU"/>
              </a:p>
            </p:txBody>
          </p:sp>
          <p:sp>
            <p:nvSpPr>
              <p:cNvPr id="162833" name="Freeform 1063"/>
              <p:cNvSpPr>
                <a:spLocks/>
              </p:cNvSpPr>
              <p:nvPr/>
            </p:nvSpPr>
            <p:spPr bwMode="auto">
              <a:xfrm>
                <a:off x="4203" y="1598"/>
                <a:ext cx="3" cy="7"/>
              </a:xfrm>
              <a:custGeom>
                <a:avLst/>
                <a:gdLst>
                  <a:gd name="T0" fmla="*/ 3 w 3"/>
                  <a:gd name="T1" fmla="*/ 0 h 7"/>
                  <a:gd name="T2" fmla="*/ 3 w 3"/>
                  <a:gd name="T3" fmla="*/ 0 h 7"/>
                  <a:gd name="T4" fmla="*/ 0 w 3"/>
                  <a:gd name="T5" fmla="*/ 5 h 7"/>
                  <a:gd name="T6" fmla="*/ 3 w 3"/>
                  <a:gd name="T7" fmla="*/ 7 h 7"/>
                  <a:gd name="T8" fmla="*/ 3 w 3"/>
                  <a:gd name="T9" fmla="*/ 0 h 7"/>
                  <a:gd name="T10" fmla="*/ 0 60000 65536"/>
                  <a:gd name="T11" fmla="*/ 0 60000 65536"/>
                  <a:gd name="T12" fmla="*/ 0 60000 65536"/>
                  <a:gd name="T13" fmla="*/ 0 60000 65536"/>
                  <a:gd name="T14" fmla="*/ 0 60000 65536"/>
                  <a:gd name="T15" fmla="*/ 0 w 3"/>
                  <a:gd name="T16" fmla="*/ 0 h 7"/>
                  <a:gd name="T17" fmla="*/ 3 w 3"/>
                  <a:gd name="T18" fmla="*/ 7 h 7"/>
                </a:gdLst>
                <a:ahLst/>
                <a:cxnLst>
                  <a:cxn ang="T10">
                    <a:pos x="T0" y="T1"/>
                  </a:cxn>
                  <a:cxn ang="T11">
                    <a:pos x="T2" y="T3"/>
                  </a:cxn>
                  <a:cxn ang="T12">
                    <a:pos x="T4" y="T5"/>
                  </a:cxn>
                  <a:cxn ang="T13">
                    <a:pos x="T6" y="T7"/>
                  </a:cxn>
                  <a:cxn ang="T14">
                    <a:pos x="T8" y="T9"/>
                  </a:cxn>
                </a:cxnLst>
                <a:rect l="T15" t="T16" r="T17" b="T18"/>
                <a:pathLst>
                  <a:path w="3" h="7">
                    <a:moveTo>
                      <a:pt x="3" y="0"/>
                    </a:moveTo>
                    <a:lnTo>
                      <a:pt x="3" y="0"/>
                    </a:lnTo>
                    <a:lnTo>
                      <a:pt x="0" y="5"/>
                    </a:lnTo>
                    <a:lnTo>
                      <a:pt x="3" y="7"/>
                    </a:lnTo>
                    <a:lnTo>
                      <a:pt x="3" y="0"/>
                    </a:lnTo>
                    <a:close/>
                  </a:path>
                </a:pathLst>
              </a:custGeom>
              <a:solidFill>
                <a:srgbClr val="000000"/>
              </a:solidFill>
              <a:ln w="9525">
                <a:noFill/>
                <a:round/>
                <a:headEnd/>
                <a:tailEnd/>
              </a:ln>
            </p:spPr>
            <p:txBody>
              <a:bodyPr/>
              <a:lstStyle/>
              <a:p>
                <a:endParaRPr lang="ru-RU"/>
              </a:p>
            </p:txBody>
          </p:sp>
          <p:sp>
            <p:nvSpPr>
              <p:cNvPr id="162834" name="Freeform 1064"/>
              <p:cNvSpPr>
                <a:spLocks/>
              </p:cNvSpPr>
              <p:nvPr/>
            </p:nvSpPr>
            <p:spPr bwMode="auto">
              <a:xfrm>
                <a:off x="4206" y="1606"/>
                <a:ext cx="12" cy="27"/>
              </a:xfrm>
              <a:custGeom>
                <a:avLst/>
                <a:gdLst>
                  <a:gd name="T0" fmla="*/ 12 w 12"/>
                  <a:gd name="T1" fmla="*/ 2 h 27"/>
                  <a:gd name="T2" fmla="*/ 5 w 12"/>
                  <a:gd name="T3" fmla="*/ 0 h 27"/>
                  <a:gd name="T4" fmla="*/ 0 w 12"/>
                  <a:gd name="T5" fmla="*/ 25 h 27"/>
                  <a:gd name="T6" fmla="*/ 7 w 12"/>
                  <a:gd name="T7" fmla="*/ 27 h 27"/>
                  <a:gd name="T8" fmla="*/ 12 w 12"/>
                  <a:gd name="T9" fmla="*/ 2 h 27"/>
                  <a:gd name="T10" fmla="*/ 0 60000 65536"/>
                  <a:gd name="T11" fmla="*/ 0 60000 65536"/>
                  <a:gd name="T12" fmla="*/ 0 60000 65536"/>
                  <a:gd name="T13" fmla="*/ 0 60000 65536"/>
                  <a:gd name="T14" fmla="*/ 0 60000 65536"/>
                  <a:gd name="T15" fmla="*/ 0 w 12"/>
                  <a:gd name="T16" fmla="*/ 0 h 27"/>
                  <a:gd name="T17" fmla="*/ 12 w 12"/>
                  <a:gd name="T18" fmla="*/ 27 h 27"/>
                </a:gdLst>
                <a:ahLst/>
                <a:cxnLst>
                  <a:cxn ang="T10">
                    <a:pos x="T0" y="T1"/>
                  </a:cxn>
                  <a:cxn ang="T11">
                    <a:pos x="T2" y="T3"/>
                  </a:cxn>
                  <a:cxn ang="T12">
                    <a:pos x="T4" y="T5"/>
                  </a:cxn>
                  <a:cxn ang="T13">
                    <a:pos x="T6" y="T7"/>
                  </a:cxn>
                  <a:cxn ang="T14">
                    <a:pos x="T8" y="T9"/>
                  </a:cxn>
                </a:cxnLst>
                <a:rect l="T15" t="T16" r="T17" b="T18"/>
                <a:pathLst>
                  <a:path w="12" h="27">
                    <a:moveTo>
                      <a:pt x="12" y="2"/>
                    </a:moveTo>
                    <a:lnTo>
                      <a:pt x="5" y="0"/>
                    </a:lnTo>
                    <a:lnTo>
                      <a:pt x="0" y="25"/>
                    </a:lnTo>
                    <a:lnTo>
                      <a:pt x="7" y="27"/>
                    </a:lnTo>
                    <a:lnTo>
                      <a:pt x="12" y="2"/>
                    </a:lnTo>
                    <a:close/>
                  </a:path>
                </a:pathLst>
              </a:custGeom>
              <a:solidFill>
                <a:srgbClr val="000000"/>
              </a:solidFill>
              <a:ln w="9525">
                <a:noFill/>
                <a:round/>
                <a:headEnd/>
                <a:tailEnd/>
              </a:ln>
            </p:spPr>
            <p:txBody>
              <a:bodyPr/>
              <a:lstStyle/>
              <a:p>
                <a:endParaRPr lang="ru-RU"/>
              </a:p>
            </p:txBody>
          </p:sp>
          <p:sp>
            <p:nvSpPr>
              <p:cNvPr id="162835" name="Freeform 1065"/>
              <p:cNvSpPr>
                <a:spLocks/>
              </p:cNvSpPr>
              <p:nvPr/>
            </p:nvSpPr>
            <p:spPr bwMode="auto">
              <a:xfrm>
                <a:off x="4210" y="1605"/>
                <a:ext cx="7" cy="5"/>
              </a:xfrm>
              <a:custGeom>
                <a:avLst/>
                <a:gdLst>
                  <a:gd name="T0" fmla="*/ 5 w 7"/>
                  <a:gd name="T1" fmla="*/ 0 h 5"/>
                  <a:gd name="T2" fmla="*/ 7 w 7"/>
                  <a:gd name="T3" fmla="*/ 2 h 5"/>
                  <a:gd name="T4" fmla="*/ 7 w 7"/>
                  <a:gd name="T5" fmla="*/ 4 h 5"/>
                  <a:gd name="T6" fmla="*/ 0 w 7"/>
                  <a:gd name="T7" fmla="*/ 2 h 5"/>
                  <a:gd name="T8" fmla="*/ 0 w 7"/>
                  <a:gd name="T9" fmla="*/ 5 h 5"/>
                  <a:gd name="T10" fmla="*/ 5 w 7"/>
                  <a:gd name="T11" fmla="*/ 0 h 5"/>
                  <a:gd name="T12" fmla="*/ 0 60000 65536"/>
                  <a:gd name="T13" fmla="*/ 0 60000 65536"/>
                  <a:gd name="T14" fmla="*/ 0 60000 65536"/>
                  <a:gd name="T15" fmla="*/ 0 60000 65536"/>
                  <a:gd name="T16" fmla="*/ 0 60000 65536"/>
                  <a:gd name="T17" fmla="*/ 0 60000 65536"/>
                  <a:gd name="T18" fmla="*/ 0 w 7"/>
                  <a:gd name="T19" fmla="*/ 0 h 5"/>
                  <a:gd name="T20" fmla="*/ 7 w 7"/>
                  <a:gd name="T21" fmla="*/ 5 h 5"/>
                </a:gdLst>
                <a:ahLst/>
                <a:cxnLst>
                  <a:cxn ang="T12">
                    <a:pos x="T0" y="T1"/>
                  </a:cxn>
                  <a:cxn ang="T13">
                    <a:pos x="T2" y="T3"/>
                  </a:cxn>
                  <a:cxn ang="T14">
                    <a:pos x="T4" y="T5"/>
                  </a:cxn>
                  <a:cxn ang="T15">
                    <a:pos x="T6" y="T7"/>
                  </a:cxn>
                  <a:cxn ang="T16">
                    <a:pos x="T8" y="T9"/>
                  </a:cxn>
                  <a:cxn ang="T17">
                    <a:pos x="T10" y="T11"/>
                  </a:cxn>
                </a:cxnLst>
                <a:rect l="T18" t="T19" r="T20" b="T21"/>
                <a:pathLst>
                  <a:path w="7" h="5">
                    <a:moveTo>
                      <a:pt x="5" y="0"/>
                    </a:moveTo>
                    <a:lnTo>
                      <a:pt x="7" y="2"/>
                    </a:lnTo>
                    <a:lnTo>
                      <a:pt x="7" y="4"/>
                    </a:lnTo>
                    <a:lnTo>
                      <a:pt x="0" y="2"/>
                    </a:lnTo>
                    <a:lnTo>
                      <a:pt x="0" y="5"/>
                    </a:lnTo>
                    <a:lnTo>
                      <a:pt x="5" y="0"/>
                    </a:lnTo>
                    <a:close/>
                  </a:path>
                </a:pathLst>
              </a:custGeom>
              <a:solidFill>
                <a:srgbClr val="000000"/>
              </a:solidFill>
              <a:ln w="9525">
                <a:noFill/>
                <a:round/>
                <a:headEnd/>
                <a:tailEnd/>
              </a:ln>
            </p:spPr>
            <p:txBody>
              <a:bodyPr/>
              <a:lstStyle/>
              <a:p>
                <a:endParaRPr lang="ru-RU"/>
              </a:p>
            </p:txBody>
          </p:sp>
          <p:sp>
            <p:nvSpPr>
              <p:cNvPr id="162836" name="Freeform 1066"/>
              <p:cNvSpPr>
                <a:spLocks/>
              </p:cNvSpPr>
              <p:nvPr/>
            </p:nvSpPr>
            <p:spPr bwMode="auto">
              <a:xfrm>
                <a:off x="4210" y="1626"/>
                <a:ext cx="20" cy="9"/>
              </a:xfrm>
              <a:custGeom>
                <a:avLst/>
                <a:gdLst>
                  <a:gd name="T0" fmla="*/ 0 w 20"/>
                  <a:gd name="T1" fmla="*/ 4 h 9"/>
                  <a:gd name="T2" fmla="*/ 0 w 20"/>
                  <a:gd name="T3" fmla="*/ 9 h 9"/>
                  <a:gd name="T4" fmla="*/ 20 w 20"/>
                  <a:gd name="T5" fmla="*/ 5 h 9"/>
                  <a:gd name="T6" fmla="*/ 20 w 20"/>
                  <a:gd name="T7" fmla="*/ 0 h 9"/>
                  <a:gd name="T8" fmla="*/ 0 w 20"/>
                  <a:gd name="T9" fmla="*/ 4 h 9"/>
                  <a:gd name="T10" fmla="*/ 0 60000 65536"/>
                  <a:gd name="T11" fmla="*/ 0 60000 65536"/>
                  <a:gd name="T12" fmla="*/ 0 60000 65536"/>
                  <a:gd name="T13" fmla="*/ 0 60000 65536"/>
                  <a:gd name="T14" fmla="*/ 0 60000 65536"/>
                  <a:gd name="T15" fmla="*/ 0 w 20"/>
                  <a:gd name="T16" fmla="*/ 0 h 9"/>
                  <a:gd name="T17" fmla="*/ 20 w 20"/>
                  <a:gd name="T18" fmla="*/ 9 h 9"/>
                </a:gdLst>
                <a:ahLst/>
                <a:cxnLst>
                  <a:cxn ang="T10">
                    <a:pos x="T0" y="T1"/>
                  </a:cxn>
                  <a:cxn ang="T11">
                    <a:pos x="T2" y="T3"/>
                  </a:cxn>
                  <a:cxn ang="T12">
                    <a:pos x="T4" y="T5"/>
                  </a:cxn>
                  <a:cxn ang="T13">
                    <a:pos x="T6" y="T7"/>
                  </a:cxn>
                  <a:cxn ang="T14">
                    <a:pos x="T8" y="T9"/>
                  </a:cxn>
                </a:cxnLst>
                <a:rect l="T15" t="T16" r="T17" b="T18"/>
                <a:pathLst>
                  <a:path w="20" h="9">
                    <a:moveTo>
                      <a:pt x="0" y="4"/>
                    </a:moveTo>
                    <a:lnTo>
                      <a:pt x="0" y="9"/>
                    </a:lnTo>
                    <a:lnTo>
                      <a:pt x="20" y="5"/>
                    </a:lnTo>
                    <a:lnTo>
                      <a:pt x="20" y="0"/>
                    </a:lnTo>
                    <a:lnTo>
                      <a:pt x="0" y="4"/>
                    </a:lnTo>
                    <a:close/>
                  </a:path>
                </a:pathLst>
              </a:custGeom>
              <a:solidFill>
                <a:srgbClr val="000000"/>
              </a:solidFill>
              <a:ln w="9525">
                <a:noFill/>
                <a:round/>
                <a:headEnd/>
                <a:tailEnd/>
              </a:ln>
            </p:spPr>
            <p:txBody>
              <a:bodyPr/>
              <a:lstStyle/>
              <a:p>
                <a:endParaRPr lang="ru-RU"/>
              </a:p>
            </p:txBody>
          </p:sp>
          <p:sp>
            <p:nvSpPr>
              <p:cNvPr id="162837" name="Freeform 1067"/>
              <p:cNvSpPr>
                <a:spLocks/>
              </p:cNvSpPr>
              <p:nvPr/>
            </p:nvSpPr>
            <p:spPr bwMode="auto">
              <a:xfrm>
                <a:off x="4206" y="1630"/>
                <a:ext cx="6" cy="5"/>
              </a:xfrm>
              <a:custGeom>
                <a:avLst/>
                <a:gdLst>
                  <a:gd name="T0" fmla="*/ 0 w 6"/>
                  <a:gd name="T1" fmla="*/ 1 h 5"/>
                  <a:gd name="T2" fmla="*/ 0 w 6"/>
                  <a:gd name="T3" fmla="*/ 5 h 5"/>
                  <a:gd name="T4" fmla="*/ 4 w 6"/>
                  <a:gd name="T5" fmla="*/ 5 h 5"/>
                  <a:gd name="T6" fmla="*/ 4 w 6"/>
                  <a:gd name="T7" fmla="*/ 0 h 5"/>
                  <a:gd name="T8" fmla="*/ 6 w 6"/>
                  <a:gd name="T9" fmla="*/ 3 h 5"/>
                  <a:gd name="T10" fmla="*/ 0 w 6"/>
                  <a:gd name="T11" fmla="*/ 1 h 5"/>
                  <a:gd name="T12" fmla="*/ 0 60000 65536"/>
                  <a:gd name="T13" fmla="*/ 0 60000 65536"/>
                  <a:gd name="T14" fmla="*/ 0 60000 65536"/>
                  <a:gd name="T15" fmla="*/ 0 60000 65536"/>
                  <a:gd name="T16" fmla="*/ 0 60000 65536"/>
                  <a:gd name="T17" fmla="*/ 0 60000 65536"/>
                  <a:gd name="T18" fmla="*/ 0 w 6"/>
                  <a:gd name="T19" fmla="*/ 0 h 5"/>
                  <a:gd name="T20" fmla="*/ 6 w 6"/>
                  <a:gd name="T21" fmla="*/ 5 h 5"/>
                </a:gdLst>
                <a:ahLst/>
                <a:cxnLst>
                  <a:cxn ang="T12">
                    <a:pos x="T0" y="T1"/>
                  </a:cxn>
                  <a:cxn ang="T13">
                    <a:pos x="T2" y="T3"/>
                  </a:cxn>
                  <a:cxn ang="T14">
                    <a:pos x="T4" y="T5"/>
                  </a:cxn>
                  <a:cxn ang="T15">
                    <a:pos x="T6" y="T7"/>
                  </a:cxn>
                  <a:cxn ang="T16">
                    <a:pos x="T8" y="T9"/>
                  </a:cxn>
                  <a:cxn ang="T17">
                    <a:pos x="T10" y="T11"/>
                  </a:cxn>
                </a:cxnLst>
                <a:rect l="T18" t="T19" r="T20" b="T21"/>
                <a:pathLst>
                  <a:path w="6" h="5">
                    <a:moveTo>
                      <a:pt x="0" y="1"/>
                    </a:moveTo>
                    <a:lnTo>
                      <a:pt x="0" y="5"/>
                    </a:lnTo>
                    <a:lnTo>
                      <a:pt x="4" y="5"/>
                    </a:lnTo>
                    <a:lnTo>
                      <a:pt x="4" y="0"/>
                    </a:lnTo>
                    <a:lnTo>
                      <a:pt x="6" y="3"/>
                    </a:lnTo>
                    <a:lnTo>
                      <a:pt x="0" y="1"/>
                    </a:lnTo>
                    <a:close/>
                  </a:path>
                </a:pathLst>
              </a:custGeom>
              <a:solidFill>
                <a:srgbClr val="000000"/>
              </a:solidFill>
              <a:ln w="9525">
                <a:noFill/>
                <a:round/>
                <a:headEnd/>
                <a:tailEnd/>
              </a:ln>
            </p:spPr>
            <p:txBody>
              <a:bodyPr/>
              <a:lstStyle/>
              <a:p>
                <a:endParaRPr lang="ru-RU"/>
              </a:p>
            </p:txBody>
          </p:sp>
          <p:sp>
            <p:nvSpPr>
              <p:cNvPr id="162838" name="Freeform 1068"/>
              <p:cNvSpPr>
                <a:spLocks/>
              </p:cNvSpPr>
              <p:nvPr/>
            </p:nvSpPr>
            <p:spPr bwMode="auto">
              <a:xfrm>
                <a:off x="4226" y="1626"/>
                <a:ext cx="16" cy="17"/>
              </a:xfrm>
              <a:custGeom>
                <a:avLst/>
                <a:gdLst>
                  <a:gd name="T0" fmla="*/ 4 w 16"/>
                  <a:gd name="T1" fmla="*/ 0 h 17"/>
                  <a:gd name="T2" fmla="*/ 0 w 16"/>
                  <a:gd name="T3" fmla="*/ 5 h 17"/>
                  <a:gd name="T4" fmla="*/ 12 w 16"/>
                  <a:gd name="T5" fmla="*/ 17 h 17"/>
                  <a:gd name="T6" fmla="*/ 16 w 16"/>
                  <a:gd name="T7" fmla="*/ 13 h 17"/>
                  <a:gd name="T8" fmla="*/ 4 w 16"/>
                  <a:gd name="T9" fmla="*/ 0 h 17"/>
                  <a:gd name="T10" fmla="*/ 0 60000 65536"/>
                  <a:gd name="T11" fmla="*/ 0 60000 65536"/>
                  <a:gd name="T12" fmla="*/ 0 60000 65536"/>
                  <a:gd name="T13" fmla="*/ 0 60000 65536"/>
                  <a:gd name="T14" fmla="*/ 0 60000 65536"/>
                  <a:gd name="T15" fmla="*/ 0 w 16"/>
                  <a:gd name="T16" fmla="*/ 0 h 17"/>
                  <a:gd name="T17" fmla="*/ 16 w 16"/>
                  <a:gd name="T18" fmla="*/ 17 h 17"/>
                </a:gdLst>
                <a:ahLst/>
                <a:cxnLst>
                  <a:cxn ang="T10">
                    <a:pos x="T0" y="T1"/>
                  </a:cxn>
                  <a:cxn ang="T11">
                    <a:pos x="T2" y="T3"/>
                  </a:cxn>
                  <a:cxn ang="T12">
                    <a:pos x="T4" y="T5"/>
                  </a:cxn>
                  <a:cxn ang="T13">
                    <a:pos x="T6" y="T7"/>
                  </a:cxn>
                  <a:cxn ang="T14">
                    <a:pos x="T8" y="T9"/>
                  </a:cxn>
                </a:cxnLst>
                <a:rect l="T15" t="T16" r="T17" b="T18"/>
                <a:pathLst>
                  <a:path w="16" h="17">
                    <a:moveTo>
                      <a:pt x="4" y="0"/>
                    </a:moveTo>
                    <a:lnTo>
                      <a:pt x="0" y="5"/>
                    </a:lnTo>
                    <a:lnTo>
                      <a:pt x="12" y="17"/>
                    </a:lnTo>
                    <a:lnTo>
                      <a:pt x="16" y="13"/>
                    </a:lnTo>
                    <a:lnTo>
                      <a:pt x="4" y="0"/>
                    </a:lnTo>
                    <a:close/>
                  </a:path>
                </a:pathLst>
              </a:custGeom>
              <a:solidFill>
                <a:srgbClr val="000000"/>
              </a:solidFill>
              <a:ln w="9525">
                <a:noFill/>
                <a:round/>
                <a:headEnd/>
                <a:tailEnd/>
              </a:ln>
            </p:spPr>
            <p:txBody>
              <a:bodyPr/>
              <a:lstStyle/>
              <a:p>
                <a:endParaRPr lang="ru-RU"/>
              </a:p>
            </p:txBody>
          </p:sp>
          <p:sp>
            <p:nvSpPr>
              <p:cNvPr id="162839" name="Freeform 1069"/>
              <p:cNvSpPr>
                <a:spLocks/>
              </p:cNvSpPr>
              <p:nvPr/>
            </p:nvSpPr>
            <p:spPr bwMode="auto">
              <a:xfrm>
                <a:off x="4226" y="1626"/>
                <a:ext cx="4" cy="5"/>
              </a:xfrm>
              <a:custGeom>
                <a:avLst/>
                <a:gdLst>
                  <a:gd name="T0" fmla="*/ 3 w 4"/>
                  <a:gd name="T1" fmla="*/ 0 h 5"/>
                  <a:gd name="T2" fmla="*/ 4 w 4"/>
                  <a:gd name="T3" fmla="*/ 0 h 5"/>
                  <a:gd name="T4" fmla="*/ 0 w 4"/>
                  <a:gd name="T5" fmla="*/ 5 h 5"/>
                  <a:gd name="T6" fmla="*/ 3 w 4"/>
                  <a:gd name="T7" fmla="*/ 5 h 5"/>
                  <a:gd name="T8" fmla="*/ 3 w 4"/>
                  <a:gd name="T9" fmla="*/ 0 h 5"/>
                  <a:gd name="T10" fmla="*/ 0 60000 65536"/>
                  <a:gd name="T11" fmla="*/ 0 60000 65536"/>
                  <a:gd name="T12" fmla="*/ 0 60000 65536"/>
                  <a:gd name="T13" fmla="*/ 0 60000 65536"/>
                  <a:gd name="T14" fmla="*/ 0 60000 65536"/>
                  <a:gd name="T15" fmla="*/ 0 w 4"/>
                  <a:gd name="T16" fmla="*/ 0 h 5"/>
                  <a:gd name="T17" fmla="*/ 4 w 4"/>
                  <a:gd name="T18" fmla="*/ 5 h 5"/>
                </a:gdLst>
                <a:ahLst/>
                <a:cxnLst>
                  <a:cxn ang="T10">
                    <a:pos x="T0" y="T1"/>
                  </a:cxn>
                  <a:cxn ang="T11">
                    <a:pos x="T2" y="T3"/>
                  </a:cxn>
                  <a:cxn ang="T12">
                    <a:pos x="T4" y="T5"/>
                  </a:cxn>
                  <a:cxn ang="T13">
                    <a:pos x="T6" y="T7"/>
                  </a:cxn>
                  <a:cxn ang="T14">
                    <a:pos x="T8" y="T9"/>
                  </a:cxn>
                </a:cxnLst>
                <a:rect l="T15" t="T16" r="T17" b="T18"/>
                <a:pathLst>
                  <a:path w="4" h="5">
                    <a:moveTo>
                      <a:pt x="3" y="0"/>
                    </a:moveTo>
                    <a:lnTo>
                      <a:pt x="4" y="0"/>
                    </a:lnTo>
                    <a:lnTo>
                      <a:pt x="0" y="5"/>
                    </a:lnTo>
                    <a:lnTo>
                      <a:pt x="3" y="5"/>
                    </a:lnTo>
                    <a:lnTo>
                      <a:pt x="3" y="0"/>
                    </a:lnTo>
                    <a:close/>
                  </a:path>
                </a:pathLst>
              </a:custGeom>
              <a:solidFill>
                <a:srgbClr val="000000"/>
              </a:solidFill>
              <a:ln w="9525">
                <a:noFill/>
                <a:round/>
                <a:headEnd/>
                <a:tailEnd/>
              </a:ln>
            </p:spPr>
            <p:txBody>
              <a:bodyPr/>
              <a:lstStyle/>
              <a:p>
                <a:endParaRPr lang="ru-RU"/>
              </a:p>
            </p:txBody>
          </p:sp>
          <p:sp>
            <p:nvSpPr>
              <p:cNvPr id="162840" name="Freeform 1070"/>
              <p:cNvSpPr>
                <a:spLocks/>
              </p:cNvSpPr>
              <p:nvPr/>
            </p:nvSpPr>
            <p:spPr bwMode="auto">
              <a:xfrm>
                <a:off x="4233" y="1642"/>
                <a:ext cx="11" cy="17"/>
              </a:xfrm>
              <a:custGeom>
                <a:avLst/>
                <a:gdLst>
                  <a:gd name="T0" fmla="*/ 11 w 11"/>
                  <a:gd name="T1" fmla="*/ 0 h 17"/>
                  <a:gd name="T2" fmla="*/ 4 w 11"/>
                  <a:gd name="T3" fmla="*/ 0 h 17"/>
                  <a:gd name="T4" fmla="*/ 0 w 11"/>
                  <a:gd name="T5" fmla="*/ 17 h 17"/>
                  <a:gd name="T6" fmla="*/ 7 w 11"/>
                  <a:gd name="T7" fmla="*/ 16 h 17"/>
                  <a:gd name="T8" fmla="*/ 11 w 11"/>
                  <a:gd name="T9" fmla="*/ 0 h 17"/>
                  <a:gd name="T10" fmla="*/ 0 60000 65536"/>
                  <a:gd name="T11" fmla="*/ 0 60000 65536"/>
                  <a:gd name="T12" fmla="*/ 0 60000 65536"/>
                  <a:gd name="T13" fmla="*/ 0 60000 65536"/>
                  <a:gd name="T14" fmla="*/ 0 60000 65536"/>
                  <a:gd name="T15" fmla="*/ 0 w 11"/>
                  <a:gd name="T16" fmla="*/ 0 h 17"/>
                  <a:gd name="T17" fmla="*/ 11 w 11"/>
                  <a:gd name="T18" fmla="*/ 17 h 17"/>
                </a:gdLst>
                <a:ahLst/>
                <a:cxnLst>
                  <a:cxn ang="T10">
                    <a:pos x="T0" y="T1"/>
                  </a:cxn>
                  <a:cxn ang="T11">
                    <a:pos x="T2" y="T3"/>
                  </a:cxn>
                  <a:cxn ang="T12">
                    <a:pos x="T4" y="T5"/>
                  </a:cxn>
                  <a:cxn ang="T13">
                    <a:pos x="T6" y="T7"/>
                  </a:cxn>
                  <a:cxn ang="T14">
                    <a:pos x="T8" y="T9"/>
                  </a:cxn>
                </a:cxnLst>
                <a:rect l="T15" t="T16" r="T17" b="T18"/>
                <a:pathLst>
                  <a:path w="11" h="17">
                    <a:moveTo>
                      <a:pt x="11" y="0"/>
                    </a:moveTo>
                    <a:lnTo>
                      <a:pt x="4" y="0"/>
                    </a:lnTo>
                    <a:lnTo>
                      <a:pt x="0" y="17"/>
                    </a:lnTo>
                    <a:lnTo>
                      <a:pt x="7" y="16"/>
                    </a:lnTo>
                    <a:lnTo>
                      <a:pt x="11" y="0"/>
                    </a:lnTo>
                    <a:close/>
                  </a:path>
                </a:pathLst>
              </a:custGeom>
              <a:solidFill>
                <a:srgbClr val="000000"/>
              </a:solidFill>
              <a:ln w="9525">
                <a:noFill/>
                <a:round/>
                <a:headEnd/>
                <a:tailEnd/>
              </a:ln>
            </p:spPr>
            <p:txBody>
              <a:bodyPr/>
              <a:lstStyle/>
              <a:p>
                <a:endParaRPr lang="ru-RU"/>
              </a:p>
            </p:txBody>
          </p:sp>
          <p:sp>
            <p:nvSpPr>
              <p:cNvPr id="162841" name="Freeform 1071"/>
              <p:cNvSpPr>
                <a:spLocks/>
              </p:cNvSpPr>
              <p:nvPr/>
            </p:nvSpPr>
            <p:spPr bwMode="auto">
              <a:xfrm>
                <a:off x="4239" y="1638"/>
                <a:ext cx="6" cy="5"/>
              </a:xfrm>
              <a:custGeom>
                <a:avLst/>
                <a:gdLst>
                  <a:gd name="T0" fmla="*/ 5 w 6"/>
                  <a:gd name="T1" fmla="*/ 0 h 5"/>
                  <a:gd name="T2" fmla="*/ 6 w 6"/>
                  <a:gd name="T3" fmla="*/ 2 h 5"/>
                  <a:gd name="T4" fmla="*/ 6 w 6"/>
                  <a:gd name="T5" fmla="*/ 3 h 5"/>
                  <a:gd name="T6" fmla="*/ 0 w 6"/>
                  <a:gd name="T7" fmla="*/ 3 h 5"/>
                  <a:gd name="T8" fmla="*/ 0 w 6"/>
                  <a:gd name="T9" fmla="*/ 5 h 5"/>
                  <a:gd name="T10" fmla="*/ 5 w 6"/>
                  <a:gd name="T11" fmla="*/ 0 h 5"/>
                  <a:gd name="T12" fmla="*/ 0 60000 65536"/>
                  <a:gd name="T13" fmla="*/ 0 60000 65536"/>
                  <a:gd name="T14" fmla="*/ 0 60000 65536"/>
                  <a:gd name="T15" fmla="*/ 0 60000 65536"/>
                  <a:gd name="T16" fmla="*/ 0 60000 65536"/>
                  <a:gd name="T17" fmla="*/ 0 60000 65536"/>
                  <a:gd name="T18" fmla="*/ 0 w 6"/>
                  <a:gd name="T19" fmla="*/ 0 h 5"/>
                  <a:gd name="T20" fmla="*/ 6 w 6"/>
                  <a:gd name="T21" fmla="*/ 5 h 5"/>
                </a:gdLst>
                <a:ahLst/>
                <a:cxnLst>
                  <a:cxn ang="T12">
                    <a:pos x="T0" y="T1"/>
                  </a:cxn>
                  <a:cxn ang="T13">
                    <a:pos x="T2" y="T3"/>
                  </a:cxn>
                  <a:cxn ang="T14">
                    <a:pos x="T4" y="T5"/>
                  </a:cxn>
                  <a:cxn ang="T15">
                    <a:pos x="T6" y="T7"/>
                  </a:cxn>
                  <a:cxn ang="T16">
                    <a:pos x="T8" y="T9"/>
                  </a:cxn>
                  <a:cxn ang="T17">
                    <a:pos x="T10" y="T11"/>
                  </a:cxn>
                </a:cxnLst>
                <a:rect l="T18" t="T19" r="T20" b="T21"/>
                <a:pathLst>
                  <a:path w="6" h="5">
                    <a:moveTo>
                      <a:pt x="5" y="0"/>
                    </a:moveTo>
                    <a:lnTo>
                      <a:pt x="6" y="2"/>
                    </a:lnTo>
                    <a:lnTo>
                      <a:pt x="6" y="3"/>
                    </a:lnTo>
                    <a:lnTo>
                      <a:pt x="0" y="3"/>
                    </a:lnTo>
                    <a:lnTo>
                      <a:pt x="0" y="5"/>
                    </a:lnTo>
                    <a:lnTo>
                      <a:pt x="5" y="0"/>
                    </a:lnTo>
                    <a:close/>
                  </a:path>
                </a:pathLst>
              </a:custGeom>
              <a:solidFill>
                <a:srgbClr val="000000"/>
              </a:solidFill>
              <a:ln w="9525">
                <a:noFill/>
                <a:round/>
                <a:headEnd/>
                <a:tailEnd/>
              </a:ln>
            </p:spPr>
            <p:txBody>
              <a:bodyPr/>
              <a:lstStyle/>
              <a:p>
                <a:endParaRPr lang="ru-RU"/>
              </a:p>
            </p:txBody>
          </p:sp>
          <p:sp>
            <p:nvSpPr>
              <p:cNvPr id="162842" name="Freeform 1072"/>
              <p:cNvSpPr>
                <a:spLocks/>
              </p:cNvSpPr>
              <p:nvPr/>
            </p:nvSpPr>
            <p:spPr bwMode="auto">
              <a:xfrm>
                <a:off x="4229" y="1655"/>
                <a:ext cx="12" cy="10"/>
              </a:xfrm>
              <a:custGeom>
                <a:avLst/>
                <a:gdLst>
                  <a:gd name="T0" fmla="*/ 12 w 12"/>
                  <a:gd name="T1" fmla="*/ 5 h 10"/>
                  <a:gd name="T2" fmla="*/ 6 w 12"/>
                  <a:gd name="T3" fmla="*/ 0 h 10"/>
                  <a:gd name="T4" fmla="*/ 0 w 12"/>
                  <a:gd name="T5" fmla="*/ 6 h 10"/>
                  <a:gd name="T6" fmla="*/ 5 w 12"/>
                  <a:gd name="T7" fmla="*/ 10 h 10"/>
                  <a:gd name="T8" fmla="*/ 12 w 12"/>
                  <a:gd name="T9" fmla="*/ 5 h 10"/>
                  <a:gd name="T10" fmla="*/ 0 60000 65536"/>
                  <a:gd name="T11" fmla="*/ 0 60000 65536"/>
                  <a:gd name="T12" fmla="*/ 0 60000 65536"/>
                  <a:gd name="T13" fmla="*/ 0 60000 65536"/>
                  <a:gd name="T14" fmla="*/ 0 60000 65536"/>
                  <a:gd name="T15" fmla="*/ 0 w 12"/>
                  <a:gd name="T16" fmla="*/ 0 h 10"/>
                  <a:gd name="T17" fmla="*/ 12 w 12"/>
                  <a:gd name="T18" fmla="*/ 10 h 10"/>
                </a:gdLst>
                <a:ahLst/>
                <a:cxnLst>
                  <a:cxn ang="T10">
                    <a:pos x="T0" y="T1"/>
                  </a:cxn>
                  <a:cxn ang="T11">
                    <a:pos x="T2" y="T3"/>
                  </a:cxn>
                  <a:cxn ang="T12">
                    <a:pos x="T4" y="T5"/>
                  </a:cxn>
                  <a:cxn ang="T13">
                    <a:pos x="T6" y="T7"/>
                  </a:cxn>
                  <a:cxn ang="T14">
                    <a:pos x="T8" y="T9"/>
                  </a:cxn>
                </a:cxnLst>
                <a:rect l="T15" t="T16" r="T17" b="T18"/>
                <a:pathLst>
                  <a:path w="12" h="10">
                    <a:moveTo>
                      <a:pt x="12" y="5"/>
                    </a:moveTo>
                    <a:lnTo>
                      <a:pt x="6" y="0"/>
                    </a:lnTo>
                    <a:lnTo>
                      <a:pt x="0" y="6"/>
                    </a:lnTo>
                    <a:lnTo>
                      <a:pt x="5" y="10"/>
                    </a:lnTo>
                    <a:lnTo>
                      <a:pt x="12" y="5"/>
                    </a:lnTo>
                    <a:close/>
                  </a:path>
                </a:pathLst>
              </a:custGeom>
              <a:solidFill>
                <a:srgbClr val="000000"/>
              </a:solidFill>
              <a:ln w="9525">
                <a:noFill/>
                <a:round/>
                <a:headEnd/>
                <a:tailEnd/>
              </a:ln>
            </p:spPr>
            <p:txBody>
              <a:bodyPr/>
              <a:lstStyle/>
              <a:p>
                <a:endParaRPr lang="ru-RU"/>
              </a:p>
            </p:txBody>
          </p:sp>
          <p:sp>
            <p:nvSpPr>
              <p:cNvPr id="162843" name="Freeform 1073"/>
              <p:cNvSpPr>
                <a:spLocks/>
              </p:cNvSpPr>
              <p:nvPr/>
            </p:nvSpPr>
            <p:spPr bwMode="auto">
              <a:xfrm>
                <a:off x="4233" y="1655"/>
                <a:ext cx="8" cy="5"/>
              </a:xfrm>
              <a:custGeom>
                <a:avLst/>
                <a:gdLst>
                  <a:gd name="T0" fmla="*/ 8 w 8"/>
                  <a:gd name="T1" fmla="*/ 3 h 5"/>
                  <a:gd name="T2" fmla="*/ 7 w 8"/>
                  <a:gd name="T3" fmla="*/ 5 h 5"/>
                  <a:gd name="T4" fmla="*/ 0 w 8"/>
                  <a:gd name="T5" fmla="*/ 0 h 5"/>
                  <a:gd name="T6" fmla="*/ 0 w 8"/>
                  <a:gd name="T7" fmla="*/ 4 h 5"/>
                  <a:gd name="T8" fmla="*/ 8 w 8"/>
                  <a:gd name="T9" fmla="*/ 3 h 5"/>
                  <a:gd name="T10" fmla="*/ 0 60000 65536"/>
                  <a:gd name="T11" fmla="*/ 0 60000 65536"/>
                  <a:gd name="T12" fmla="*/ 0 60000 65536"/>
                  <a:gd name="T13" fmla="*/ 0 60000 65536"/>
                  <a:gd name="T14" fmla="*/ 0 60000 65536"/>
                  <a:gd name="T15" fmla="*/ 0 w 8"/>
                  <a:gd name="T16" fmla="*/ 0 h 5"/>
                  <a:gd name="T17" fmla="*/ 8 w 8"/>
                  <a:gd name="T18" fmla="*/ 5 h 5"/>
                </a:gdLst>
                <a:ahLst/>
                <a:cxnLst>
                  <a:cxn ang="T10">
                    <a:pos x="T0" y="T1"/>
                  </a:cxn>
                  <a:cxn ang="T11">
                    <a:pos x="T2" y="T3"/>
                  </a:cxn>
                  <a:cxn ang="T12">
                    <a:pos x="T4" y="T5"/>
                  </a:cxn>
                  <a:cxn ang="T13">
                    <a:pos x="T6" y="T7"/>
                  </a:cxn>
                  <a:cxn ang="T14">
                    <a:pos x="T8" y="T9"/>
                  </a:cxn>
                </a:cxnLst>
                <a:rect l="T15" t="T16" r="T17" b="T18"/>
                <a:pathLst>
                  <a:path w="8" h="5">
                    <a:moveTo>
                      <a:pt x="8" y="3"/>
                    </a:moveTo>
                    <a:lnTo>
                      <a:pt x="7" y="5"/>
                    </a:lnTo>
                    <a:lnTo>
                      <a:pt x="0" y="0"/>
                    </a:lnTo>
                    <a:lnTo>
                      <a:pt x="0" y="4"/>
                    </a:lnTo>
                    <a:lnTo>
                      <a:pt x="8" y="3"/>
                    </a:lnTo>
                    <a:close/>
                  </a:path>
                </a:pathLst>
              </a:custGeom>
              <a:solidFill>
                <a:srgbClr val="000000"/>
              </a:solidFill>
              <a:ln w="9525">
                <a:noFill/>
                <a:round/>
                <a:headEnd/>
                <a:tailEnd/>
              </a:ln>
            </p:spPr>
            <p:txBody>
              <a:bodyPr/>
              <a:lstStyle/>
              <a:p>
                <a:endParaRPr lang="ru-RU"/>
              </a:p>
            </p:txBody>
          </p:sp>
          <p:sp>
            <p:nvSpPr>
              <p:cNvPr id="162844" name="Freeform 1074"/>
              <p:cNvSpPr>
                <a:spLocks/>
              </p:cNvSpPr>
              <p:nvPr/>
            </p:nvSpPr>
            <p:spPr bwMode="auto">
              <a:xfrm>
                <a:off x="4227" y="1662"/>
                <a:ext cx="14" cy="13"/>
              </a:xfrm>
              <a:custGeom>
                <a:avLst/>
                <a:gdLst>
                  <a:gd name="T0" fmla="*/ 5 w 14"/>
                  <a:gd name="T1" fmla="*/ 0 h 13"/>
                  <a:gd name="T2" fmla="*/ 0 w 14"/>
                  <a:gd name="T3" fmla="*/ 5 h 13"/>
                  <a:gd name="T4" fmla="*/ 9 w 14"/>
                  <a:gd name="T5" fmla="*/ 13 h 13"/>
                  <a:gd name="T6" fmla="*/ 14 w 14"/>
                  <a:gd name="T7" fmla="*/ 9 h 13"/>
                  <a:gd name="T8" fmla="*/ 5 w 14"/>
                  <a:gd name="T9" fmla="*/ 0 h 13"/>
                  <a:gd name="T10" fmla="*/ 0 60000 65536"/>
                  <a:gd name="T11" fmla="*/ 0 60000 65536"/>
                  <a:gd name="T12" fmla="*/ 0 60000 65536"/>
                  <a:gd name="T13" fmla="*/ 0 60000 65536"/>
                  <a:gd name="T14" fmla="*/ 0 60000 65536"/>
                  <a:gd name="T15" fmla="*/ 0 w 14"/>
                  <a:gd name="T16" fmla="*/ 0 h 13"/>
                  <a:gd name="T17" fmla="*/ 14 w 14"/>
                  <a:gd name="T18" fmla="*/ 13 h 13"/>
                </a:gdLst>
                <a:ahLst/>
                <a:cxnLst>
                  <a:cxn ang="T10">
                    <a:pos x="T0" y="T1"/>
                  </a:cxn>
                  <a:cxn ang="T11">
                    <a:pos x="T2" y="T3"/>
                  </a:cxn>
                  <a:cxn ang="T12">
                    <a:pos x="T4" y="T5"/>
                  </a:cxn>
                  <a:cxn ang="T13">
                    <a:pos x="T6" y="T7"/>
                  </a:cxn>
                  <a:cxn ang="T14">
                    <a:pos x="T8" y="T9"/>
                  </a:cxn>
                </a:cxnLst>
                <a:rect l="T15" t="T16" r="T17" b="T18"/>
                <a:pathLst>
                  <a:path w="14" h="13">
                    <a:moveTo>
                      <a:pt x="5" y="0"/>
                    </a:moveTo>
                    <a:lnTo>
                      <a:pt x="0" y="5"/>
                    </a:lnTo>
                    <a:lnTo>
                      <a:pt x="9" y="13"/>
                    </a:lnTo>
                    <a:lnTo>
                      <a:pt x="14" y="9"/>
                    </a:lnTo>
                    <a:lnTo>
                      <a:pt x="5" y="0"/>
                    </a:lnTo>
                    <a:close/>
                  </a:path>
                </a:pathLst>
              </a:custGeom>
              <a:solidFill>
                <a:srgbClr val="000000"/>
              </a:solidFill>
              <a:ln w="9525">
                <a:noFill/>
                <a:round/>
                <a:headEnd/>
                <a:tailEnd/>
              </a:ln>
            </p:spPr>
            <p:txBody>
              <a:bodyPr/>
              <a:lstStyle/>
              <a:p>
                <a:endParaRPr lang="ru-RU"/>
              </a:p>
            </p:txBody>
          </p:sp>
          <p:sp>
            <p:nvSpPr>
              <p:cNvPr id="162845" name="Freeform 1075"/>
              <p:cNvSpPr>
                <a:spLocks/>
              </p:cNvSpPr>
              <p:nvPr/>
            </p:nvSpPr>
            <p:spPr bwMode="auto">
              <a:xfrm>
                <a:off x="4227" y="1662"/>
                <a:ext cx="6" cy="3"/>
              </a:xfrm>
              <a:custGeom>
                <a:avLst/>
                <a:gdLst>
                  <a:gd name="T0" fmla="*/ 2 w 6"/>
                  <a:gd name="T1" fmla="*/ 0 h 3"/>
                  <a:gd name="T2" fmla="*/ 0 w 6"/>
                  <a:gd name="T3" fmla="*/ 1 h 3"/>
                  <a:gd name="T4" fmla="*/ 2 w 6"/>
                  <a:gd name="T5" fmla="*/ 3 h 3"/>
                  <a:gd name="T6" fmla="*/ 6 w 6"/>
                  <a:gd name="T7" fmla="*/ 0 h 3"/>
                  <a:gd name="T8" fmla="*/ 6 w 6"/>
                  <a:gd name="T9" fmla="*/ 3 h 3"/>
                  <a:gd name="T10" fmla="*/ 2 w 6"/>
                  <a:gd name="T11" fmla="*/ 0 h 3"/>
                  <a:gd name="T12" fmla="*/ 0 60000 65536"/>
                  <a:gd name="T13" fmla="*/ 0 60000 65536"/>
                  <a:gd name="T14" fmla="*/ 0 60000 65536"/>
                  <a:gd name="T15" fmla="*/ 0 60000 65536"/>
                  <a:gd name="T16" fmla="*/ 0 60000 65536"/>
                  <a:gd name="T17" fmla="*/ 0 60000 65536"/>
                  <a:gd name="T18" fmla="*/ 0 w 6"/>
                  <a:gd name="T19" fmla="*/ 0 h 3"/>
                  <a:gd name="T20" fmla="*/ 6 w 6"/>
                  <a:gd name="T21" fmla="*/ 3 h 3"/>
                </a:gdLst>
                <a:ahLst/>
                <a:cxnLst>
                  <a:cxn ang="T12">
                    <a:pos x="T0" y="T1"/>
                  </a:cxn>
                  <a:cxn ang="T13">
                    <a:pos x="T2" y="T3"/>
                  </a:cxn>
                  <a:cxn ang="T14">
                    <a:pos x="T4" y="T5"/>
                  </a:cxn>
                  <a:cxn ang="T15">
                    <a:pos x="T6" y="T7"/>
                  </a:cxn>
                  <a:cxn ang="T16">
                    <a:pos x="T8" y="T9"/>
                  </a:cxn>
                  <a:cxn ang="T17">
                    <a:pos x="T10" y="T11"/>
                  </a:cxn>
                </a:cxnLst>
                <a:rect l="T18" t="T19" r="T20" b="T21"/>
                <a:pathLst>
                  <a:path w="6" h="3">
                    <a:moveTo>
                      <a:pt x="2" y="0"/>
                    </a:moveTo>
                    <a:lnTo>
                      <a:pt x="0" y="1"/>
                    </a:lnTo>
                    <a:lnTo>
                      <a:pt x="2" y="3"/>
                    </a:lnTo>
                    <a:lnTo>
                      <a:pt x="6" y="0"/>
                    </a:lnTo>
                    <a:lnTo>
                      <a:pt x="6" y="3"/>
                    </a:lnTo>
                    <a:lnTo>
                      <a:pt x="2" y="0"/>
                    </a:lnTo>
                    <a:close/>
                  </a:path>
                </a:pathLst>
              </a:custGeom>
              <a:solidFill>
                <a:srgbClr val="000000"/>
              </a:solidFill>
              <a:ln w="9525">
                <a:noFill/>
                <a:round/>
                <a:headEnd/>
                <a:tailEnd/>
              </a:ln>
            </p:spPr>
            <p:txBody>
              <a:bodyPr/>
              <a:lstStyle/>
              <a:p>
                <a:endParaRPr lang="ru-RU"/>
              </a:p>
            </p:txBody>
          </p:sp>
          <p:sp>
            <p:nvSpPr>
              <p:cNvPr id="162846" name="Freeform 1076"/>
              <p:cNvSpPr>
                <a:spLocks/>
              </p:cNvSpPr>
              <p:nvPr/>
            </p:nvSpPr>
            <p:spPr bwMode="auto">
              <a:xfrm>
                <a:off x="4229" y="1672"/>
                <a:ext cx="13" cy="14"/>
              </a:xfrm>
              <a:custGeom>
                <a:avLst/>
                <a:gdLst>
                  <a:gd name="T0" fmla="*/ 13 w 13"/>
                  <a:gd name="T1" fmla="*/ 2 h 14"/>
                  <a:gd name="T2" fmla="*/ 7 w 13"/>
                  <a:gd name="T3" fmla="*/ 0 h 14"/>
                  <a:gd name="T4" fmla="*/ 0 w 13"/>
                  <a:gd name="T5" fmla="*/ 12 h 14"/>
                  <a:gd name="T6" fmla="*/ 7 w 13"/>
                  <a:gd name="T7" fmla="*/ 14 h 14"/>
                  <a:gd name="T8" fmla="*/ 13 w 13"/>
                  <a:gd name="T9" fmla="*/ 2 h 14"/>
                  <a:gd name="T10" fmla="*/ 0 60000 65536"/>
                  <a:gd name="T11" fmla="*/ 0 60000 65536"/>
                  <a:gd name="T12" fmla="*/ 0 60000 65536"/>
                  <a:gd name="T13" fmla="*/ 0 60000 65536"/>
                  <a:gd name="T14" fmla="*/ 0 60000 65536"/>
                  <a:gd name="T15" fmla="*/ 0 w 13"/>
                  <a:gd name="T16" fmla="*/ 0 h 14"/>
                  <a:gd name="T17" fmla="*/ 13 w 13"/>
                  <a:gd name="T18" fmla="*/ 14 h 14"/>
                </a:gdLst>
                <a:ahLst/>
                <a:cxnLst>
                  <a:cxn ang="T10">
                    <a:pos x="T0" y="T1"/>
                  </a:cxn>
                  <a:cxn ang="T11">
                    <a:pos x="T2" y="T3"/>
                  </a:cxn>
                  <a:cxn ang="T12">
                    <a:pos x="T4" y="T5"/>
                  </a:cxn>
                  <a:cxn ang="T13">
                    <a:pos x="T6" y="T7"/>
                  </a:cxn>
                  <a:cxn ang="T14">
                    <a:pos x="T8" y="T9"/>
                  </a:cxn>
                </a:cxnLst>
                <a:rect l="T15" t="T16" r="T17" b="T18"/>
                <a:pathLst>
                  <a:path w="13" h="14">
                    <a:moveTo>
                      <a:pt x="13" y="2"/>
                    </a:moveTo>
                    <a:lnTo>
                      <a:pt x="7" y="0"/>
                    </a:lnTo>
                    <a:lnTo>
                      <a:pt x="0" y="12"/>
                    </a:lnTo>
                    <a:lnTo>
                      <a:pt x="7" y="14"/>
                    </a:lnTo>
                    <a:lnTo>
                      <a:pt x="13" y="2"/>
                    </a:lnTo>
                    <a:close/>
                  </a:path>
                </a:pathLst>
              </a:custGeom>
              <a:solidFill>
                <a:srgbClr val="000000"/>
              </a:solidFill>
              <a:ln w="9525">
                <a:noFill/>
                <a:round/>
                <a:headEnd/>
                <a:tailEnd/>
              </a:ln>
            </p:spPr>
            <p:txBody>
              <a:bodyPr/>
              <a:lstStyle/>
              <a:p>
                <a:endParaRPr lang="ru-RU"/>
              </a:p>
            </p:txBody>
          </p:sp>
          <p:sp>
            <p:nvSpPr>
              <p:cNvPr id="162847" name="Freeform 1077"/>
              <p:cNvSpPr>
                <a:spLocks/>
              </p:cNvSpPr>
              <p:nvPr/>
            </p:nvSpPr>
            <p:spPr bwMode="auto">
              <a:xfrm>
                <a:off x="4238" y="1670"/>
                <a:ext cx="6" cy="5"/>
              </a:xfrm>
              <a:custGeom>
                <a:avLst/>
                <a:gdLst>
                  <a:gd name="T0" fmla="*/ 4 w 6"/>
                  <a:gd name="T1" fmla="*/ 0 h 5"/>
                  <a:gd name="T2" fmla="*/ 6 w 6"/>
                  <a:gd name="T3" fmla="*/ 4 h 5"/>
                  <a:gd name="T4" fmla="*/ 0 w 6"/>
                  <a:gd name="T5" fmla="*/ 2 h 5"/>
                  <a:gd name="T6" fmla="*/ 0 w 6"/>
                  <a:gd name="T7" fmla="*/ 5 h 5"/>
                  <a:gd name="T8" fmla="*/ 4 w 6"/>
                  <a:gd name="T9" fmla="*/ 0 h 5"/>
                  <a:gd name="T10" fmla="*/ 0 60000 65536"/>
                  <a:gd name="T11" fmla="*/ 0 60000 65536"/>
                  <a:gd name="T12" fmla="*/ 0 60000 65536"/>
                  <a:gd name="T13" fmla="*/ 0 60000 65536"/>
                  <a:gd name="T14" fmla="*/ 0 60000 65536"/>
                  <a:gd name="T15" fmla="*/ 0 w 6"/>
                  <a:gd name="T16" fmla="*/ 0 h 5"/>
                  <a:gd name="T17" fmla="*/ 6 w 6"/>
                  <a:gd name="T18" fmla="*/ 5 h 5"/>
                </a:gdLst>
                <a:ahLst/>
                <a:cxnLst>
                  <a:cxn ang="T10">
                    <a:pos x="T0" y="T1"/>
                  </a:cxn>
                  <a:cxn ang="T11">
                    <a:pos x="T2" y="T3"/>
                  </a:cxn>
                  <a:cxn ang="T12">
                    <a:pos x="T4" y="T5"/>
                  </a:cxn>
                  <a:cxn ang="T13">
                    <a:pos x="T6" y="T7"/>
                  </a:cxn>
                  <a:cxn ang="T14">
                    <a:pos x="T8" y="T9"/>
                  </a:cxn>
                </a:cxnLst>
                <a:rect l="T15" t="T16" r="T17" b="T18"/>
                <a:pathLst>
                  <a:path w="6" h="5">
                    <a:moveTo>
                      <a:pt x="4" y="0"/>
                    </a:moveTo>
                    <a:lnTo>
                      <a:pt x="6" y="4"/>
                    </a:lnTo>
                    <a:lnTo>
                      <a:pt x="0" y="2"/>
                    </a:lnTo>
                    <a:lnTo>
                      <a:pt x="0" y="5"/>
                    </a:lnTo>
                    <a:lnTo>
                      <a:pt x="4" y="0"/>
                    </a:lnTo>
                    <a:close/>
                  </a:path>
                </a:pathLst>
              </a:custGeom>
              <a:solidFill>
                <a:srgbClr val="000000"/>
              </a:solidFill>
              <a:ln w="9525">
                <a:noFill/>
                <a:round/>
                <a:headEnd/>
                <a:tailEnd/>
              </a:ln>
            </p:spPr>
            <p:txBody>
              <a:bodyPr/>
              <a:lstStyle/>
              <a:p>
                <a:endParaRPr lang="ru-RU"/>
              </a:p>
            </p:txBody>
          </p:sp>
          <p:sp>
            <p:nvSpPr>
              <p:cNvPr id="162848" name="Freeform 1078"/>
              <p:cNvSpPr>
                <a:spLocks/>
              </p:cNvSpPr>
              <p:nvPr/>
            </p:nvSpPr>
            <p:spPr bwMode="auto">
              <a:xfrm>
                <a:off x="3834" y="1682"/>
                <a:ext cx="398" cy="224"/>
              </a:xfrm>
              <a:custGeom>
                <a:avLst/>
                <a:gdLst>
                  <a:gd name="T0" fmla="*/ 398 w 398"/>
                  <a:gd name="T1" fmla="*/ 7 h 224"/>
                  <a:gd name="T2" fmla="*/ 396 w 398"/>
                  <a:gd name="T3" fmla="*/ 0 h 224"/>
                  <a:gd name="T4" fmla="*/ 0 w 398"/>
                  <a:gd name="T5" fmla="*/ 218 h 224"/>
                  <a:gd name="T6" fmla="*/ 1 w 398"/>
                  <a:gd name="T7" fmla="*/ 224 h 224"/>
                  <a:gd name="T8" fmla="*/ 398 w 398"/>
                  <a:gd name="T9" fmla="*/ 7 h 224"/>
                  <a:gd name="T10" fmla="*/ 0 60000 65536"/>
                  <a:gd name="T11" fmla="*/ 0 60000 65536"/>
                  <a:gd name="T12" fmla="*/ 0 60000 65536"/>
                  <a:gd name="T13" fmla="*/ 0 60000 65536"/>
                  <a:gd name="T14" fmla="*/ 0 60000 65536"/>
                  <a:gd name="T15" fmla="*/ 0 w 398"/>
                  <a:gd name="T16" fmla="*/ 0 h 224"/>
                  <a:gd name="T17" fmla="*/ 398 w 398"/>
                  <a:gd name="T18" fmla="*/ 224 h 224"/>
                </a:gdLst>
                <a:ahLst/>
                <a:cxnLst>
                  <a:cxn ang="T10">
                    <a:pos x="T0" y="T1"/>
                  </a:cxn>
                  <a:cxn ang="T11">
                    <a:pos x="T2" y="T3"/>
                  </a:cxn>
                  <a:cxn ang="T12">
                    <a:pos x="T4" y="T5"/>
                  </a:cxn>
                  <a:cxn ang="T13">
                    <a:pos x="T6" y="T7"/>
                  </a:cxn>
                  <a:cxn ang="T14">
                    <a:pos x="T8" y="T9"/>
                  </a:cxn>
                </a:cxnLst>
                <a:rect l="T15" t="T16" r="T17" b="T18"/>
                <a:pathLst>
                  <a:path w="398" h="224">
                    <a:moveTo>
                      <a:pt x="398" y="7"/>
                    </a:moveTo>
                    <a:lnTo>
                      <a:pt x="396" y="0"/>
                    </a:lnTo>
                    <a:lnTo>
                      <a:pt x="0" y="218"/>
                    </a:lnTo>
                    <a:lnTo>
                      <a:pt x="1" y="224"/>
                    </a:lnTo>
                    <a:lnTo>
                      <a:pt x="398" y="7"/>
                    </a:lnTo>
                    <a:close/>
                  </a:path>
                </a:pathLst>
              </a:custGeom>
              <a:solidFill>
                <a:srgbClr val="000000"/>
              </a:solidFill>
              <a:ln w="9525">
                <a:noFill/>
                <a:round/>
                <a:headEnd/>
                <a:tailEnd/>
              </a:ln>
            </p:spPr>
            <p:txBody>
              <a:bodyPr/>
              <a:lstStyle/>
              <a:p>
                <a:endParaRPr lang="ru-RU"/>
              </a:p>
            </p:txBody>
          </p:sp>
          <p:sp>
            <p:nvSpPr>
              <p:cNvPr id="162849" name="Freeform 1079"/>
              <p:cNvSpPr>
                <a:spLocks/>
              </p:cNvSpPr>
              <p:nvPr/>
            </p:nvSpPr>
            <p:spPr bwMode="auto">
              <a:xfrm>
                <a:off x="4229" y="1682"/>
                <a:ext cx="7" cy="5"/>
              </a:xfrm>
              <a:custGeom>
                <a:avLst/>
                <a:gdLst>
                  <a:gd name="T0" fmla="*/ 7 w 7"/>
                  <a:gd name="T1" fmla="*/ 3 h 5"/>
                  <a:gd name="T2" fmla="*/ 5 w 7"/>
                  <a:gd name="T3" fmla="*/ 4 h 5"/>
                  <a:gd name="T4" fmla="*/ 3 w 7"/>
                  <a:gd name="T5" fmla="*/ 5 h 5"/>
                  <a:gd name="T6" fmla="*/ 1 w 7"/>
                  <a:gd name="T7" fmla="*/ 0 h 5"/>
                  <a:gd name="T8" fmla="*/ 0 w 7"/>
                  <a:gd name="T9" fmla="*/ 1 h 5"/>
                  <a:gd name="T10" fmla="*/ 7 w 7"/>
                  <a:gd name="T11" fmla="*/ 3 h 5"/>
                  <a:gd name="T12" fmla="*/ 0 60000 65536"/>
                  <a:gd name="T13" fmla="*/ 0 60000 65536"/>
                  <a:gd name="T14" fmla="*/ 0 60000 65536"/>
                  <a:gd name="T15" fmla="*/ 0 60000 65536"/>
                  <a:gd name="T16" fmla="*/ 0 60000 65536"/>
                  <a:gd name="T17" fmla="*/ 0 60000 65536"/>
                  <a:gd name="T18" fmla="*/ 0 w 7"/>
                  <a:gd name="T19" fmla="*/ 0 h 5"/>
                  <a:gd name="T20" fmla="*/ 7 w 7"/>
                  <a:gd name="T21" fmla="*/ 5 h 5"/>
                </a:gdLst>
                <a:ahLst/>
                <a:cxnLst>
                  <a:cxn ang="T12">
                    <a:pos x="T0" y="T1"/>
                  </a:cxn>
                  <a:cxn ang="T13">
                    <a:pos x="T2" y="T3"/>
                  </a:cxn>
                  <a:cxn ang="T14">
                    <a:pos x="T4" y="T5"/>
                  </a:cxn>
                  <a:cxn ang="T15">
                    <a:pos x="T6" y="T7"/>
                  </a:cxn>
                  <a:cxn ang="T16">
                    <a:pos x="T8" y="T9"/>
                  </a:cxn>
                  <a:cxn ang="T17">
                    <a:pos x="T10" y="T11"/>
                  </a:cxn>
                </a:cxnLst>
                <a:rect l="T18" t="T19" r="T20" b="T21"/>
                <a:pathLst>
                  <a:path w="7" h="5">
                    <a:moveTo>
                      <a:pt x="7" y="3"/>
                    </a:moveTo>
                    <a:lnTo>
                      <a:pt x="5" y="4"/>
                    </a:lnTo>
                    <a:lnTo>
                      <a:pt x="3" y="5"/>
                    </a:lnTo>
                    <a:lnTo>
                      <a:pt x="1" y="0"/>
                    </a:lnTo>
                    <a:lnTo>
                      <a:pt x="0" y="1"/>
                    </a:lnTo>
                    <a:lnTo>
                      <a:pt x="7" y="3"/>
                    </a:lnTo>
                    <a:close/>
                  </a:path>
                </a:pathLst>
              </a:custGeom>
              <a:solidFill>
                <a:srgbClr val="000000"/>
              </a:solidFill>
              <a:ln w="9525">
                <a:noFill/>
                <a:round/>
                <a:headEnd/>
                <a:tailEnd/>
              </a:ln>
            </p:spPr>
            <p:txBody>
              <a:bodyPr/>
              <a:lstStyle/>
              <a:p>
                <a:endParaRPr lang="ru-RU"/>
              </a:p>
            </p:txBody>
          </p:sp>
          <p:sp>
            <p:nvSpPr>
              <p:cNvPr id="162850" name="Freeform 1080"/>
              <p:cNvSpPr>
                <a:spLocks/>
              </p:cNvSpPr>
              <p:nvPr/>
            </p:nvSpPr>
            <p:spPr bwMode="auto">
              <a:xfrm>
                <a:off x="3765" y="1760"/>
                <a:ext cx="73" cy="145"/>
              </a:xfrm>
              <a:custGeom>
                <a:avLst/>
                <a:gdLst>
                  <a:gd name="T0" fmla="*/ 68 w 73"/>
                  <a:gd name="T1" fmla="*/ 145 h 145"/>
                  <a:gd name="T2" fmla="*/ 73 w 73"/>
                  <a:gd name="T3" fmla="*/ 141 h 145"/>
                  <a:gd name="T4" fmla="*/ 5 w 73"/>
                  <a:gd name="T5" fmla="*/ 0 h 145"/>
                  <a:gd name="T6" fmla="*/ 0 w 73"/>
                  <a:gd name="T7" fmla="*/ 4 h 145"/>
                  <a:gd name="T8" fmla="*/ 68 w 73"/>
                  <a:gd name="T9" fmla="*/ 145 h 145"/>
                  <a:gd name="T10" fmla="*/ 0 60000 65536"/>
                  <a:gd name="T11" fmla="*/ 0 60000 65536"/>
                  <a:gd name="T12" fmla="*/ 0 60000 65536"/>
                  <a:gd name="T13" fmla="*/ 0 60000 65536"/>
                  <a:gd name="T14" fmla="*/ 0 60000 65536"/>
                  <a:gd name="T15" fmla="*/ 0 w 73"/>
                  <a:gd name="T16" fmla="*/ 0 h 145"/>
                  <a:gd name="T17" fmla="*/ 73 w 73"/>
                  <a:gd name="T18" fmla="*/ 145 h 145"/>
                </a:gdLst>
                <a:ahLst/>
                <a:cxnLst>
                  <a:cxn ang="T10">
                    <a:pos x="T0" y="T1"/>
                  </a:cxn>
                  <a:cxn ang="T11">
                    <a:pos x="T2" y="T3"/>
                  </a:cxn>
                  <a:cxn ang="T12">
                    <a:pos x="T4" y="T5"/>
                  </a:cxn>
                  <a:cxn ang="T13">
                    <a:pos x="T6" y="T7"/>
                  </a:cxn>
                  <a:cxn ang="T14">
                    <a:pos x="T8" y="T9"/>
                  </a:cxn>
                </a:cxnLst>
                <a:rect l="T15" t="T16" r="T17" b="T18"/>
                <a:pathLst>
                  <a:path w="73" h="145">
                    <a:moveTo>
                      <a:pt x="68" y="145"/>
                    </a:moveTo>
                    <a:lnTo>
                      <a:pt x="73" y="141"/>
                    </a:lnTo>
                    <a:lnTo>
                      <a:pt x="5" y="0"/>
                    </a:lnTo>
                    <a:lnTo>
                      <a:pt x="0" y="4"/>
                    </a:lnTo>
                    <a:lnTo>
                      <a:pt x="68" y="145"/>
                    </a:lnTo>
                    <a:close/>
                  </a:path>
                </a:pathLst>
              </a:custGeom>
              <a:solidFill>
                <a:srgbClr val="000000"/>
              </a:solidFill>
              <a:ln w="9525">
                <a:noFill/>
                <a:round/>
                <a:headEnd/>
                <a:tailEnd/>
              </a:ln>
            </p:spPr>
            <p:txBody>
              <a:bodyPr/>
              <a:lstStyle/>
              <a:p>
                <a:endParaRPr lang="ru-RU"/>
              </a:p>
            </p:txBody>
          </p:sp>
          <p:sp>
            <p:nvSpPr>
              <p:cNvPr id="162851" name="Freeform 1081"/>
              <p:cNvSpPr>
                <a:spLocks/>
              </p:cNvSpPr>
              <p:nvPr/>
            </p:nvSpPr>
            <p:spPr bwMode="auto">
              <a:xfrm>
                <a:off x="3833" y="1900"/>
                <a:ext cx="6" cy="7"/>
              </a:xfrm>
              <a:custGeom>
                <a:avLst/>
                <a:gdLst>
                  <a:gd name="T0" fmla="*/ 4 w 6"/>
                  <a:gd name="T1" fmla="*/ 5 h 7"/>
                  <a:gd name="T2" fmla="*/ 2 w 6"/>
                  <a:gd name="T3" fmla="*/ 7 h 7"/>
                  <a:gd name="T4" fmla="*/ 0 w 6"/>
                  <a:gd name="T5" fmla="*/ 4 h 7"/>
                  <a:gd name="T6" fmla="*/ 6 w 6"/>
                  <a:gd name="T7" fmla="*/ 0 h 7"/>
                  <a:gd name="T8" fmla="*/ 2 w 6"/>
                  <a:gd name="T9" fmla="*/ 0 h 7"/>
                  <a:gd name="T10" fmla="*/ 4 w 6"/>
                  <a:gd name="T11" fmla="*/ 5 h 7"/>
                  <a:gd name="T12" fmla="*/ 0 60000 65536"/>
                  <a:gd name="T13" fmla="*/ 0 60000 65536"/>
                  <a:gd name="T14" fmla="*/ 0 60000 65536"/>
                  <a:gd name="T15" fmla="*/ 0 60000 65536"/>
                  <a:gd name="T16" fmla="*/ 0 60000 65536"/>
                  <a:gd name="T17" fmla="*/ 0 60000 65536"/>
                  <a:gd name="T18" fmla="*/ 0 w 6"/>
                  <a:gd name="T19" fmla="*/ 0 h 7"/>
                  <a:gd name="T20" fmla="*/ 6 w 6"/>
                  <a:gd name="T21" fmla="*/ 7 h 7"/>
                </a:gdLst>
                <a:ahLst/>
                <a:cxnLst>
                  <a:cxn ang="T12">
                    <a:pos x="T0" y="T1"/>
                  </a:cxn>
                  <a:cxn ang="T13">
                    <a:pos x="T2" y="T3"/>
                  </a:cxn>
                  <a:cxn ang="T14">
                    <a:pos x="T4" y="T5"/>
                  </a:cxn>
                  <a:cxn ang="T15">
                    <a:pos x="T6" y="T7"/>
                  </a:cxn>
                  <a:cxn ang="T16">
                    <a:pos x="T8" y="T9"/>
                  </a:cxn>
                  <a:cxn ang="T17">
                    <a:pos x="T10" y="T11"/>
                  </a:cxn>
                </a:cxnLst>
                <a:rect l="T18" t="T19" r="T20" b="T21"/>
                <a:pathLst>
                  <a:path w="6" h="7">
                    <a:moveTo>
                      <a:pt x="4" y="5"/>
                    </a:moveTo>
                    <a:lnTo>
                      <a:pt x="2" y="7"/>
                    </a:lnTo>
                    <a:lnTo>
                      <a:pt x="0" y="4"/>
                    </a:lnTo>
                    <a:lnTo>
                      <a:pt x="6" y="0"/>
                    </a:lnTo>
                    <a:lnTo>
                      <a:pt x="2" y="0"/>
                    </a:lnTo>
                    <a:lnTo>
                      <a:pt x="4" y="5"/>
                    </a:lnTo>
                    <a:close/>
                  </a:path>
                </a:pathLst>
              </a:custGeom>
              <a:solidFill>
                <a:srgbClr val="000000"/>
              </a:solidFill>
              <a:ln w="9525">
                <a:noFill/>
                <a:round/>
                <a:headEnd/>
                <a:tailEnd/>
              </a:ln>
            </p:spPr>
            <p:txBody>
              <a:bodyPr/>
              <a:lstStyle/>
              <a:p>
                <a:endParaRPr lang="ru-RU"/>
              </a:p>
            </p:txBody>
          </p:sp>
          <p:sp>
            <p:nvSpPr>
              <p:cNvPr id="162852" name="Freeform 1082"/>
              <p:cNvSpPr>
                <a:spLocks/>
              </p:cNvSpPr>
              <p:nvPr/>
            </p:nvSpPr>
            <p:spPr bwMode="auto">
              <a:xfrm>
                <a:off x="3763" y="1760"/>
                <a:ext cx="5" cy="5"/>
              </a:xfrm>
              <a:custGeom>
                <a:avLst/>
                <a:gdLst>
                  <a:gd name="T0" fmla="*/ 1 w 5"/>
                  <a:gd name="T1" fmla="*/ 5 h 5"/>
                  <a:gd name="T2" fmla="*/ 0 w 5"/>
                  <a:gd name="T3" fmla="*/ 2 h 5"/>
                  <a:gd name="T4" fmla="*/ 3 w 5"/>
                  <a:gd name="T5" fmla="*/ 0 h 5"/>
                  <a:gd name="T6" fmla="*/ 5 w 5"/>
                  <a:gd name="T7" fmla="*/ 5 h 5"/>
                  <a:gd name="T8" fmla="*/ 5 w 5"/>
                  <a:gd name="T9" fmla="*/ 0 h 5"/>
                  <a:gd name="T10" fmla="*/ 1 w 5"/>
                  <a:gd name="T11" fmla="*/ 5 h 5"/>
                  <a:gd name="T12" fmla="*/ 0 60000 65536"/>
                  <a:gd name="T13" fmla="*/ 0 60000 65536"/>
                  <a:gd name="T14" fmla="*/ 0 60000 65536"/>
                  <a:gd name="T15" fmla="*/ 0 60000 65536"/>
                  <a:gd name="T16" fmla="*/ 0 60000 65536"/>
                  <a:gd name="T17" fmla="*/ 0 60000 65536"/>
                  <a:gd name="T18" fmla="*/ 0 w 5"/>
                  <a:gd name="T19" fmla="*/ 0 h 5"/>
                  <a:gd name="T20" fmla="*/ 5 w 5"/>
                  <a:gd name="T21" fmla="*/ 5 h 5"/>
                </a:gdLst>
                <a:ahLst/>
                <a:cxnLst>
                  <a:cxn ang="T12">
                    <a:pos x="T0" y="T1"/>
                  </a:cxn>
                  <a:cxn ang="T13">
                    <a:pos x="T2" y="T3"/>
                  </a:cxn>
                  <a:cxn ang="T14">
                    <a:pos x="T4" y="T5"/>
                  </a:cxn>
                  <a:cxn ang="T15">
                    <a:pos x="T6" y="T7"/>
                  </a:cxn>
                  <a:cxn ang="T16">
                    <a:pos x="T8" y="T9"/>
                  </a:cxn>
                  <a:cxn ang="T17">
                    <a:pos x="T10" y="T11"/>
                  </a:cxn>
                </a:cxnLst>
                <a:rect l="T18" t="T19" r="T20" b="T21"/>
                <a:pathLst>
                  <a:path w="5" h="5">
                    <a:moveTo>
                      <a:pt x="1" y="5"/>
                    </a:moveTo>
                    <a:lnTo>
                      <a:pt x="0" y="2"/>
                    </a:lnTo>
                    <a:lnTo>
                      <a:pt x="3" y="0"/>
                    </a:lnTo>
                    <a:lnTo>
                      <a:pt x="5" y="5"/>
                    </a:lnTo>
                    <a:lnTo>
                      <a:pt x="5" y="0"/>
                    </a:lnTo>
                    <a:lnTo>
                      <a:pt x="1" y="5"/>
                    </a:lnTo>
                    <a:close/>
                  </a:path>
                </a:pathLst>
              </a:custGeom>
              <a:solidFill>
                <a:srgbClr val="000000"/>
              </a:solidFill>
              <a:ln w="9525">
                <a:noFill/>
                <a:round/>
                <a:headEnd/>
                <a:tailEnd/>
              </a:ln>
            </p:spPr>
            <p:txBody>
              <a:bodyPr/>
              <a:lstStyle/>
              <a:p>
                <a:endParaRPr lang="ru-RU"/>
              </a:p>
            </p:txBody>
          </p:sp>
          <p:sp>
            <p:nvSpPr>
              <p:cNvPr id="162853" name="Line 1083"/>
              <p:cNvSpPr>
                <a:spLocks noChangeShapeType="1"/>
              </p:cNvSpPr>
              <p:nvPr/>
            </p:nvSpPr>
            <p:spPr bwMode="auto">
              <a:xfrm flipV="1">
                <a:off x="3804" y="1631"/>
                <a:ext cx="408" cy="173"/>
              </a:xfrm>
              <a:prstGeom prst="line">
                <a:avLst/>
              </a:prstGeom>
              <a:noFill/>
              <a:ln w="6350" cap="rnd">
                <a:solidFill>
                  <a:srgbClr val="000000"/>
                </a:solidFill>
                <a:round/>
                <a:headEnd/>
                <a:tailEnd/>
              </a:ln>
            </p:spPr>
            <p:txBody>
              <a:bodyPr/>
              <a:lstStyle/>
              <a:p>
                <a:endParaRPr lang="ru-RU"/>
              </a:p>
            </p:txBody>
          </p:sp>
          <p:sp>
            <p:nvSpPr>
              <p:cNvPr id="162854" name="Line 1084"/>
              <p:cNvSpPr>
                <a:spLocks noChangeShapeType="1"/>
              </p:cNvSpPr>
              <p:nvPr/>
            </p:nvSpPr>
            <p:spPr bwMode="auto">
              <a:xfrm flipV="1">
                <a:off x="3844" y="1665"/>
                <a:ext cx="383" cy="190"/>
              </a:xfrm>
              <a:prstGeom prst="line">
                <a:avLst/>
              </a:prstGeom>
              <a:noFill/>
              <a:ln w="6350" cap="rnd">
                <a:solidFill>
                  <a:srgbClr val="000000"/>
                </a:solidFill>
                <a:round/>
                <a:headEnd/>
                <a:tailEnd/>
              </a:ln>
            </p:spPr>
            <p:txBody>
              <a:bodyPr/>
              <a:lstStyle/>
              <a:p>
                <a:endParaRPr lang="ru-RU"/>
              </a:p>
            </p:txBody>
          </p:sp>
          <p:sp>
            <p:nvSpPr>
              <p:cNvPr id="162855" name="Oval 1085"/>
              <p:cNvSpPr>
                <a:spLocks noChangeArrowheads="1"/>
              </p:cNvSpPr>
              <p:nvPr/>
            </p:nvSpPr>
            <p:spPr bwMode="auto">
              <a:xfrm>
                <a:off x="3732" y="1812"/>
                <a:ext cx="70" cy="63"/>
              </a:xfrm>
              <a:prstGeom prst="ellipse">
                <a:avLst/>
              </a:prstGeom>
              <a:solidFill>
                <a:srgbClr val="D7AB00"/>
              </a:solidFill>
              <a:ln w="0">
                <a:solidFill>
                  <a:srgbClr val="000000"/>
                </a:solidFill>
                <a:round/>
                <a:headEnd/>
                <a:tailEnd/>
              </a:ln>
            </p:spPr>
            <p:txBody>
              <a:bodyPr/>
              <a:lstStyle/>
              <a:p>
                <a:endParaRPr lang="en-US"/>
              </a:p>
            </p:txBody>
          </p:sp>
          <p:sp>
            <p:nvSpPr>
              <p:cNvPr id="162856" name="Oval 1086"/>
              <p:cNvSpPr>
                <a:spLocks noChangeArrowheads="1"/>
              </p:cNvSpPr>
              <p:nvPr/>
            </p:nvSpPr>
            <p:spPr bwMode="auto">
              <a:xfrm>
                <a:off x="3732" y="1812"/>
                <a:ext cx="70" cy="63"/>
              </a:xfrm>
              <a:prstGeom prst="ellipse">
                <a:avLst/>
              </a:prstGeom>
              <a:noFill/>
              <a:ln w="6350" cap="rnd">
                <a:solidFill>
                  <a:srgbClr val="000000"/>
                </a:solidFill>
                <a:round/>
                <a:headEnd/>
                <a:tailEnd/>
              </a:ln>
            </p:spPr>
            <p:txBody>
              <a:bodyPr/>
              <a:lstStyle/>
              <a:p>
                <a:endParaRPr lang="en-US"/>
              </a:p>
            </p:txBody>
          </p:sp>
          <p:sp>
            <p:nvSpPr>
              <p:cNvPr id="162857" name="Freeform 1087"/>
              <p:cNvSpPr>
                <a:spLocks/>
              </p:cNvSpPr>
              <p:nvPr/>
            </p:nvSpPr>
            <p:spPr bwMode="auto">
              <a:xfrm>
                <a:off x="3783" y="1848"/>
                <a:ext cx="67" cy="62"/>
              </a:xfrm>
              <a:custGeom>
                <a:avLst/>
                <a:gdLst>
                  <a:gd name="T0" fmla="*/ 0 w 376"/>
                  <a:gd name="T1" fmla="*/ 0 h 308"/>
                  <a:gd name="T2" fmla="*/ 0 w 376"/>
                  <a:gd name="T3" fmla="*/ 0 h 308"/>
                  <a:gd name="T4" fmla="*/ 0 w 376"/>
                  <a:gd name="T5" fmla="*/ 0 h 308"/>
                  <a:gd name="T6" fmla="*/ 0 w 376"/>
                  <a:gd name="T7" fmla="*/ 0 h 308"/>
                  <a:gd name="T8" fmla="*/ 0 w 376"/>
                  <a:gd name="T9" fmla="*/ 0 h 308"/>
                  <a:gd name="T10" fmla="*/ 0 60000 65536"/>
                  <a:gd name="T11" fmla="*/ 0 60000 65536"/>
                  <a:gd name="T12" fmla="*/ 0 60000 65536"/>
                  <a:gd name="T13" fmla="*/ 0 60000 65536"/>
                  <a:gd name="T14" fmla="*/ 0 60000 65536"/>
                  <a:gd name="T15" fmla="*/ 0 w 376"/>
                  <a:gd name="T16" fmla="*/ 0 h 308"/>
                  <a:gd name="T17" fmla="*/ 376 w 376"/>
                  <a:gd name="T18" fmla="*/ 308 h 308"/>
                </a:gdLst>
                <a:ahLst/>
                <a:cxnLst>
                  <a:cxn ang="T10">
                    <a:pos x="T0" y="T1"/>
                  </a:cxn>
                  <a:cxn ang="T11">
                    <a:pos x="T2" y="T3"/>
                  </a:cxn>
                  <a:cxn ang="T12">
                    <a:pos x="T4" y="T5"/>
                  </a:cxn>
                  <a:cxn ang="T13">
                    <a:pos x="T6" y="T7"/>
                  </a:cxn>
                  <a:cxn ang="T14">
                    <a:pos x="T8" y="T9"/>
                  </a:cxn>
                </a:cxnLst>
                <a:rect l="T15" t="T16" r="T17" b="T18"/>
                <a:pathLst>
                  <a:path w="376" h="308">
                    <a:moveTo>
                      <a:pt x="375" y="154"/>
                    </a:moveTo>
                    <a:cubicBezTo>
                      <a:pt x="375" y="69"/>
                      <a:pt x="291" y="0"/>
                      <a:pt x="188" y="0"/>
                    </a:cubicBezTo>
                    <a:cubicBezTo>
                      <a:pt x="84" y="0"/>
                      <a:pt x="0" y="69"/>
                      <a:pt x="0" y="154"/>
                    </a:cubicBezTo>
                    <a:cubicBezTo>
                      <a:pt x="1" y="239"/>
                      <a:pt x="85" y="308"/>
                      <a:pt x="188" y="308"/>
                    </a:cubicBezTo>
                    <a:cubicBezTo>
                      <a:pt x="292" y="308"/>
                      <a:pt x="376" y="239"/>
                      <a:pt x="375" y="154"/>
                    </a:cubicBezTo>
                  </a:path>
                </a:pathLst>
              </a:custGeom>
              <a:solidFill>
                <a:srgbClr val="D7AB00"/>
              </a:solidFill>
              <a:ln w="0">
                <a:solidFill>
                  <a:srgbClr val="000000"/>
                </a:solidFill>
                <a:prstDash val="solid"/>
                <a:round/>
                <a:headEnd/>
                <a:tailEnd/>
              </a:ln>
            </p:spPr>
            <p:txBody>
              <a:bodyPr/>
              <a:lstStyle/>
              <a:p>
                <a:endParaRPr lang="ru-RU"/>
              </a:p>
            </p:txBody>
          </p:sp>
          <p:sp>
            <p:nvSpPr>
              <p:cNvPr id="162858" name="Oval 1088"/>
              <p:cNvSpPr>
                <a:spLocks noChangeArrowheads="1"/>
              </p:cNvSpPr>
              <p:nvPr/>
            </p:nvSpPr>
            <p:spPr bwMode="auto">
              <a:xfrm>
                <a:off x="3783" y="1848"/>
                <a:ext cx="67" cy="62"/>
              </a:xfrm>
              <a:prstGeom prst="ellipse">
                <a:avLst/>
              </a:prstGeom>
              <a:noFill/>
              <a:ln w="6350" cap="rnd">
                <a:solidFill>
                  <a:srgbClr val="000000"/>
                </a:solidFill>
                <a:round/>
                <a:headEnd/>
                <a:tailEnd/>
              </a:ln>
            </p:spPr>
            <p:txBody>
              <a:bodyPr/>
              <a:lstStyle/>
              <a:p>
                <a:endParaRPr lang="en-US"/>
              </a:p>
            </p:txBody>
          </p:sp>
          <p:sp>
            <p:nvSpPr>
              <p:cNvPr id="162859" name="Freeform 1089"/>
              <p:cNvSpPr>
                <a:spLocks/>
              </p:cNvSpPr>
              <p:nvPr/>
            </p:nvSpPr>
            <p:spPr bwMode="auto">
              <a:xfrm>
                <a:off x="3787" y="1800"/>
                <a:ext cx="70" cy="63"/>
              </a:xfrm>
              <a:custGeom>
                <a:avLst/>
                <a:gdLst>
                  <a:gd name="T0" fmla="*/ 0 w 392"/>
                  <a:gd name="T1" fmla="*/ 0 h 309"/>
                  <a:gd name="T2" fmla="*/ 0 w 392"/>
                  <a:gd name="T3" fmla="*/ 0 h 309"/>
                  <a:gd name="T4" fmla="*/ 0 w 392"/>
                  <a:gd name="T5" fmla="*/ 0 h 309"/>
                  <a:gd name="T6" fmla="*/ 0 w 392"/>
                  <a:gd name="T7" fmla="*/ 0 h 309"/>
                  <a:gd name="T8" fmla="*/ 0 w 392"/>
                  <a:gd name="T9" fmla="*/ 0 h 309"/>
                  <a:gd name="T10" fmla="*/ 0 60000 65536"/>
                  <a:gd name="T11" fmla="*/ 0 60000 65536"/>
                  <a:gd name="T12" fmla="*/ 0 60000 65536"/>
                  <a:gd name="T13" fmla="*/ 0 60000 65536"/>
                  <a:gd name="T14" fmla="*/ 0 60000 65536"/>
                  <a:gd name="T15" fmla="*/ 0 w 392"/>
                  <a:gd name="T16" fmla="*/ 0 h 309"/>
                  <a:gd name="T17" fmla="*/ 392 w 392"/>
                  <a:gd name="T18" fmla="*/ 309 h 309"/>
                </a:gdLst>
                <a:ahLst/>
                <a:cxnLst>
                  <a:cxn ang="T10">
                    <a:pos x="T0" y="T1"/>
                  </a:cxn>
                  <a:cxn ang="T11">
                    <a:pos x="T2" y="T3"/>
                  </a:cxn>
                  <a:cxn ang="T12">
                    <a:pos x="T4" y="T5"/>
                  </a:cxn>
                  <a:cxn ang="T13">
                    <a:pos x="T6" y="T7"/>
                  </a:cxn>
                  <a:cxn ang="T14">
                    <a:pos x="T8" y="T9"/>
                  </a:cxn>
                </a:cxnLst>
                <a:rect l="T15" t="T16" r="T17" b="T18"/>
                <a:pathLst>
                  <a:path w="392" h="309">
                    <a:moveTo>
                      <a:pt x="392" y="154"/>
                    </a:moveTo>
                    <a:cubicBezTo>
                      <a:pt x="392" y="69"/>
                      <a:pt x="304" y="0"/>
                      <a:pt x="196" y="0"/>
                    </a:cubicBezTo>
                    <a:cubicBezTo>
                      <a:pt x="88" y="1"/>
                      <a:pt x="0" y="70"/>
                      <a:pt x="0" y="155"/>
                    </a:cubicBezTo>
                    <a:cubicBezTo>
                      <a:pt x="1" y="240"/>
                      <a:pt x="88" y="309"/>
                      <a:pt x="197" y="309"/>
                    </a:cubicBezTo>
                    <a:cubicBezTo>
                      <a:pt x="305" y="309"/>
                      <a:pt x="392" y="239"/>
                      <a:pt x="392" y="154"/>
                    </a:cubicBezTo>
                  </a:path>
                </a:pathLst>
              </a:custGeom>
              <a:solidFill>
                <a:srgbClr val="D7AB00"/>
              </a:solidFill>
              <a:ln w="0">
                <a:solidFill>
                  <a:srgbClr val="000000"/>
                </a:solidFill>
                <a:prstDash val="solid"/>
                <a:round/>
                <a:headEnd/>
                <a:tailEnd/>
              </a:ln>
            </p:spPr>
            <p:txBody>
              <a:bodyPr/>
              <a:lstStyle/>
              <a:p>
                <a:endParaRPr lang="ru-RU"/>
              </a:p>
            </p:txBody>
          </p:sp>
          <p:sp>
            <p:nvSpPr>
              <p:cNvPr id="162860" name="Freeform 1090"/>
              <p:cNvSpPr>
                <a:spLocks/>
              </p:cNvSpPr>
              <p:nvPr/>
            </p:nvSpPr>
            <p:spPr bwMode="auto">
              <a:xfrm>
                <a:off x="3790" y="1800"/>
                <a:ext cx="69" cy="63"/>
              </a:xfrm>
              <a:custGeom>
                <a:avLst/>
                <a:gdLst>
                  <a:gd name="T0" fmla="*/ 69 w 69"/>
                  <a:gd name="T1" fmla="*/ 32 h 63"/>
                  <a:gd name="T2" fmla="*/ 35 w 69"/>
                  <a:gd name="T3" fmla="*/ 0 h 63"/>
                  <a:gd name="T4" fmla="*/ 0 w 69"/>
                  <a:gd name="T5" fmla="*/ 32 h 63"/>
                  <a:gd name="T6" fmla="*/ 35 w 69"/>
                  <a:gd name="T7" fmla="*/ 63 h 63"/>
                  <a:gd name="T8" fmla="*/ 69 w 69"/>
                  <a:gd name="T9" fmla="*/ 32 h 63"/>
                  <a:gd name="T10" fmla="*/ 0 60000 65536"/>
                  <a:gd name="T11" fmla="*/ 0 60000 65536"/>
                  <a:gd name="T12" fmla="*/ 0 60000 65536"/>
                  <a:gd name="T13" fmla="*/ 0 60000 65536"/>
                  <a:gd name="T14" fmla="*/ 0 60000 65536"/>
                  <a:gd name="T15" fmla="*/ 0 w 69"/>
                  <a:gd name="T16" fmla="*/ 0 h 63"/>
                  <a:gd name="T17" fmla="*/ 69 w 69"/>
                  <a:gd name="T18" fmla="*/ 63 h 63"/>
                </a:gdLst>
                <a:ahLst/>
                <a:cxnLst>
                  <a:cxn ang="T10">
                    <a:pos x="T0" y="T1"/>
                  </a:cxn>
                  <a:cxn ang="T11">
                    <a:pos x="T2" y="T3"/>
                  </a:cxn>
                  <a:cxn ang="T12">
                    <a:pos x="T4" y="T5"/>
                  </a:cxn>
                  <a:cxn ang="T13">
                    <a:pos x="T6" y="T7"/>
                  </a:cxn>
                  <a:cxn ang="T14">
                    <a:pos x="T8" y="T9"/>
                  </a:cxn>
                </a:cxnLst>
                <a:rect l="T15" t="T16" r="T17" b="T18"/>
                <a:pathLst>
                  <a:path w="69" h="63">
                    <a:moveTo>
                      <a:pt x="69" y="32"/>
                    </a:moveTo>
                    <a:cubicBezTo>
                      <a:pt x="69" y="14"/>
                      <a:pt x="53" y="0"/>
                      <a:pt x="35" y="0"/>
                    </a:cubicBezTo>
                    <a:cubicBezTo>
                      <a:pt x="16" y="1"/>
                      <a:pt x="0" y="15"/>
                      <a:pt x="0" y="32"/>
                    </a:cubicBezTo>
                    <a:cubicBezTo>
                      <a:pt x="0" y="49"/>
                      <a:pt x="16" y="63"/>
                      <a:pt x="35" y="63"/>
                    </a:cubicBezTo>
                    <a:cubicBezTo>
                      <a:pt x="54" y="63"/>
                      <a:pt x="69" y="49"/>
                      <a:pt x="69" y="32"/>
                    </a:cubicBezTo>
                  </a:path>
                </a:pathLst>
              </a:custGeom>
              <a:noFill/>
              <a:ln w="6350" cap="rnd">
                <a:solidFill>
                  <a:srgbClr val="000000"/>
                </a:solidFill>
                <a:prstDash val="solid"/>
                <a:round/>
                <a:headEnd/>
                <a:tailEnd/>
              </a:ln>
            </p:spPr>
            <p:txBody>
              <a:bodyPr/>
              <a:lstStyle/>
              <a:p>
                <a:endParaRPr lang="ru-RU"/>
              </a:p>
            </p:txBody>
          </p:sp>
          <p:sp>
            <p:nvSpPr>
              <p:cNvPr id="162861" name="Freeform 1091"/>
              <p:cNvSpPr>
                <a:spLocks/>
              </p:cNvSpPr>
              <p:nvPr/>
            </p:nvSpPr>
            <p:spPr bwMode="auto">
              <a:xfrm>
                <a:off x="3736" y="1763"/>
                <a:ext cx="71" cy="61"/>
              </a:xfrm>
              <a:custGeom>
                <a:avLst/>
                <a:gdLst>
                  <a:gd name="T0" fmla="*/ 0 w 392"/>
                  <a:gd name="T1" fmla="*/ 0 h 300"/>
                  <a:gd name="T2" fmla="*/ 0 w 392"/>
                  <a:gd name="T3" fmla="*/ 0 h 300"/>
                  <a:gd name="T4" fmla="*/ 0 w 392"/>
                  <a:gd name="T5" fmla="*/ 0 h 300"/>
                  <a:gd name="T6" fmla="*/ 0 w 392"/>
                  <a:gd name="T7" fmla="*/ 0 h 300"/>
                  <a:gd name="T8" fmla="*/ 0 w 392"/>
                  <a:gd name="T9" fmla="*/ 0 h 300"/>
                  <a:gd name="T10" fmla="*/ 0 60000 65536"/>
                  <a:gd name="T11" fmla="*/ 0 60000 65536"/>
                  <a:gd name="T12" fmla="*/ 0 60000 65536"/>
                  <a:gd name="T13" fmla="*/ 0 60000 65536"/>
                  <a:gd name="T14" fmla="*/ 0 60000 65536"/>
                  <a:gd name="T15" fmla="*/ 0 w 392"/>
                  <a:gd name="T16" fmla="*/ 0 h 300"/>
                  <a:gd name="T17" fmla="*/ 392 w 392"/>
                  <a:gd name="T18" fmla="*/ 300 h 300"/>
                </a:gdLst>
                <a:ahLst/>
                <a:cxnLst>
                  <a:cxn ang="T10">
                    <a:pos x="T0" y="T1"/>
                  </a:cxn>
                  <a:cxn ang="T11">
                    <a:pos x="T2" y="T3"/>
                  </a:cxn>
                  <a:cxn ang="T12">
                    <a:pos x="T4" y="T5"/>
                  </a:cxn>
                  <a:cxn ang="T13">
                    <a:pos x="T6" y="T7"/>
                  </a:cxn>
                  <a:cxn ang="T14">
                    <a:pos x="T8" y="T9"/>
                  </a:cxn>
                </a:cxnLst>
                <a:rect l="T15" t="T16" r="T17" b="T18"/>
                <a:pathLst>
                  <a:path w="392" h="300">
                    <a:moveTo>
                      <a:pt x="392" y="150"/>
                    </a:moveTo>
                    <a:cubicBezTo>
                      <a:pt x="392" y="67"/>
                      <a:pt x="304" y="0"/>
                      <a:pt x="196" y="0"/>
                    </a:cubicBezTo>
                    <a:cubicBezTo>
                      <a:pt x="88" y="0"/>
                      <a:pt x="0" y="68"/>
                      <a:pt x="0" y="150"/>
                    </a:cubicBezTo>
                    <a:cubicBezTo>
                      <a:pt x="0" y="233"/>
                      <a:pt x="88" y="300"/>
                      <a:pt x="196" y="300"/>
                    </a:cubicBezTo>
                    <a:cubicBezTo>
                      <a:pt x="304" y="300"/>
                      <a:pt x="392" y="233"/>
                      <a:pt x="392" y="150"/>
                    </a:cubicBezTo>
                  </a:path>
                </a:pathLst>
              </a:custGeom>
              <a:solidFill>
                <a:srgbClr val="D7AB00"/>
              </a:solidFill>
              <a:ln w="0">
                <a:solidFill>
                  <a:srgbClr val="000000"/>
                </a:solidFill>
                <a:prstDash val="solid"/>
                <a:round/>
                <a:headEnd/>
                <a:tailEnd/>
              </a:ln>
            </p:spPr>
            <p:txBody>
              <a:bodyPr/>
              <a:lstStyle/>
              <a:p>
                <a:endParaRPr lang="ru-RU"/>
              </a:p>
            </p:txBody>
          </p:sp>
          <p:sp>
            <p:nvSpPr>
              <p:cNvPr id="162862" name="Oval 1092"/>
              <p:cNvSpPr>
                <a:spLocks noChangeArrowheads="1"/>
              </p:cNvSpPr>
              <p:nvPr/>
            </p:nvSpPr>
            <p:spPr bwMode="auto">
              <a:xfrm>
                <a:off x="3738" y="1763"/>
                <a:ext cx="69" cy="61"/>
              </a:xfrm>
              <a:prstGeom prst="ellipse">
                <a:avLst/>
              </a:prstGeom>
              <a:noFill/>
              <a:ln w="6350" cap="rnd">
                <a:solidFill>
                  <a:srgbClr val="000000"/>
                </a:solidFill>
                <a:round/>
                <a:headEnd/>
                <a:tailEnd/>
              </a:ln>
            </p:spPr>
            <p:txBody>
              <a:bodyPr/>
              <a:lstStyle/>
              <a:p>
                <a:endParaRPr lang="en-US"/>
              </a:p>
            </p:txBody>
          </p:sp>
          <p:sp>
            <p:nvSpPr>
              <p:cNvPr id="162863" name="Freeform 1093"/>
              <p:cNvSpPr>
                <a:spLocks/>
              </p:cNvSpPr>
              <p:nvPr/>
            </p:nvSpPr>
            <p:spPr bwMode="auto">
              <a:xfrm>
                <a:off x="3129" y="869"/>
                <a:ext cx="248" cy="443"/>
              </a:xfrm>
              <a:custGeom>
                <a:avLst/>
                <a:gdLst>
                  <a:gd name="T0" fmla="*/ 0 w 248"/>
                  <a:gd name="T1" fmla="*/ 396 h 443"/>
                  <a:gd name="T2" fmla="*/ 142 w 248"/>
                  <a:gd name="T3" fmla="*/ 15 h 443"/>
                  <a:gd name="T4" fmla="*/ 157 w 248"/>
                  <a:gd name="T5" fmla="*/ 1 h 443"/>
                  <a:gd name="T6" fmla="*/ 170 w 248"/>
                  <a:gd name="T7" fmla="*/ 0 h 443"/>
                  <a:gd name="T8" fmla="*/ 186 w 248"/>
                  <a:gd name="T9" fmla="*/ 18 h 443"/>
                  <a:gd name="T10" fmla="*/ 199 w 248"/>
                  <a:gd name="T11" fmla="*/ 4 h 443"/>
                  <a:gd name="T12" fmla="*/ 214 w 248"/>
                  <a:gd name="T13" fmla="*/ 4 h 443"/>
                  <a:gd name="T14" fmla="*/ 227 w 248"/>
                  <a:gd name="T15" fmla="*/ 17 h 443"/>
                  <a:gd name="T16" fmla="*/ 227 w 248"/>
                  <a:gd name="T17" fmla="*/ 24 h 443"/>
                  <a:gd name="T18" fmla="*/ 242 w 248"/>
                  <a:gd name="T19" fmla="*/ 26 h 443"/>
                  <a:gd name="T20" fmla="*/ 248 w 248"/>
                  <a:gd name="T21" fmla="*/ 38 h 443"/>
                  <a:gd name="T22" fmla="*/ 163 w 248"/>
                  <a:gd name="T23" fmla="*/ 443 h 443"/>
                  <a:gd name="T24" fmla="*/ 0 w 248"/>
                  <a:gd name="T25" fmla="*/ 396 h 44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8"/>
                  <a:gd name="T40" fmla="*/ 0 h 443"/>
                  <a:gd name="T41" fmla="*/ 248 w 248"/>
                  <a:gd name="T42" fmla="*/ 443 h 44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8" h="443">
                    <a:moveTo>
                      <a:pt x="0" y="396"/>
                    </a:moveTo>
                    <a:lnTo>
                      <a:pt x="142" y="15"/>
                    </a:lnTo>
                    <a:lnTo>
                      <a:pt x="157" y="1"/>
                    </a:lnTo>
                    <a:lnTo>
                      <a:pt x="170" y="0"/>
                    </a:lnTo>
                    <a:lnTo>
                      <a:pt x="186" y="18"/>
                    </a:lnTo>
                    <a:lnTo>
                      <a:pt x="199" y="4"/>
                    </a:lnTo>
                    <a:lnTo>
                      <a:pt x="214" y="4"/>
                    </a:lnTo>
                    <a:lnTo>
                      <a:pt x="227" y="17"/>
                    </a:lnTo>
                    <a:lnTo>
                      <a:pt x="227" y="24"/>
                    </a:lnTo>
                    <a:lnTo>
                      <a:pt x="242" y="26"/>
                    </a:lnTo>
                    <a:lnTo>
                      <a:pt x="248" y="38"/>
                    </a:lnTo>
                    <a:lnTo>
                      <a:pt x="163" y="443"/>
                    </a:lnTo>
                    <a:lnTo>
                      <a:pt x="0" y="396"/>
                    </a:lnTo>
                    <a:close/>
                  </a:path>
                </a:pathLst>
              </a:custGeom>
              <a:solidFill>
                <a:srgbClr val="D7AB00"/>
              </a:solidFill>
              <a:ln w="9525">
                <a:noFill/>
                <a:round/>
                <a:headEnd/>
                <a:tailEnd/>
              </a:ln>
            </p:spPr>
            <p:txBody>
              <a:bodyPr/>
              <a:lstStyle/>
              <a:p>
                <a:endParaRPr lang="ru-RU"/>
              </a:p>
            </p:txBody>
          </p:sp>
          <p:sp>
            <p:nvSpPr>
              <p:cNvPr id="162864" name="Freeform 1094"/>
              <p:cNvSpPr>
                <a:spLocks/>
              </p:cNvSpPr>
              <p:nvPr/>
            </p:nvSpPr>
            <p:spPr bwMode="auto">
              <a:xfrm>
                <a:off x="3126" y="881"/>
                <a:ext cx="146" cy="387"/>
              </a:xfrm>
              <a:custGeom>
                <a:avLst/>
                <a:gdLst>
                  <a:gd name="T0" fmla="*/ 0 w 146"/>
                  <a:gd name="T1" fmla="*/ 385 h 387"/>
                  <a:gd name="T2" fmla="*/ 6 w 146"/>
                  <a:gd name="T3" fmla="*/ 387 h 387"/>
                  <a:gd name="T4" fmla="*/ 146 w 146"/>
                  <a:gd name="T5" fmla="*/ 4 h 387"/>
                  <a:gd name="T6" fmla="*/ 141 w 146"/>
                  <a:gd name="T7" fmla="*/ 0 h 387"/>
                  <a:gd name="T8" fmla="*/ 0 w 146"/>
                  <a:gd name="T9" fmla="*/ 385 h 387"/>
                  <a:gd name="T10" fmla="*/ 0 60000 65536"/>
                  <a:gd name="T11" fmla="*/ 0 60000 65536"/>
                  <a:gd name="T12" fmla="*/ 0 60000 65536"/>
                  <a:gd name="T13" fmla="*/ 0 60000 65536"/>
                  <a:gd name="T14" fmla="*/ 0 60000 65536"/>
                  <a:gd name="T15" fmla="*/ 0 w 146"/>
                  <a:gd name="T16" fmla="*/ 0 h 387"/>
                  <a:gd name="T17" fmla="*/ 146 w 146"/>
                  <a:gd name="T18" fmla="*/ 387 h 387"/>
                </a:gdLst>
                <a:ahLst/>
                <a:cxnLst>
                  <a:cxn ang="T10">
                    <a:pos x="T0" y="T1"/>
                  </a:cxn>
                  <a:cxn ang="T11">
                    <a:pos x="T2" y="T3"/>
                  </a:cxn>
                  <a:cxn ang="T12">
                    <a:pos x="T4" y="T5"/>
                  </a:cxn>
                  <a:cxn ang="T13">
                    <a:pos x="T6" y="T7"/>
                  </a:cxn>
                  <a:cxn ang="T14">
                    <a:pos x="T8" y="T9"/>
                  </a:cxn>
                </a:cxnLst>
                <a:rect l="T15" t="T16" r="T17" b="T18"/>
                <a:pathLst>
                  <a:path w="146" h="387">
                    <a:moveTo>
                      <a:pt x="0" y="385"/>
                    </a:moveTo>
                    <a:lnTo>
                      <a:pt x="6" y="387"/>
                    </a:lnTo>
                    <a:lnTo>
                      <a:pt x="146" y="4"/>
                    </a:lnTo>
                    <a:lnTo>
                      <a:pt x="141" y="0"/>
                    </a:lnTo>
                    <a:lnTo>
                      <a:pt x="0" y="385"/>
                    </a:lnTo>
                    <a:close/>
                  </a:path>
                </a:pathLst>
              </a:custGeom>
              <a:solidFill>
                <a:srgbClr val="000000"/>
              </a:solidFill>
              <a:ln w="9525">
                <a:noFill/>
                <a:round/>
                <a:headEnd/>
                <a:tailEnd/>
              </a:ln>
            </p:spPr>
            <p:txBody>
              <a:bodyPr/>
              <a:lstStyle/>
              <a:p>
                <a:endParaRPr lang="ru-RU"/>
              </a:p>
            </p:txBody>
          </p:sp>
          <p:sp>
            <p:nvSpPr>
              <p:cNvPr id="162865" name="Freeform 1095"/>
              <p:cNvSpPr>
                <a:spLocks/>
              </p:cNvSpPr>
              <p:nvPr/>
            </p:nvSpPr>
            <p:spPr bwMode="auto">
              <a:xfrm>
                <a:off x="3268" y="868"/>
                <a:ext cx="19" cy="17"/>
              </a:xfrm>
              <a:custGeom>
                <a:avLst/>
                <a:gdLst>
                  <a:gd name="T0" fmla="*/ 0 w 19"/>
                  <a:gd name="T1" fmla="*/ 14 h 17"/>
                  <a:gd name="T2" fmla="*/ 5 w 19"/>
                  <a:gd name="T3" fmla="*/ 17 h 17"/>
                  <a:gd name="T4" fmla="*/ 19 w 19"/>
                  <a:gd name="T5" fmla="*/ 3 h 17"/>
                  <a:gd name="T6" fmla="*/ 15 w 19"/>
                  <a:gd name="T7" fmla="*/ 0 h 17"/>
                  <a:gd name="T8" fmla="*/ 0 w 19"/>
                  <a:gd name="T9" fmla="*/ 14 h 17"/>
                  <a:gd name="T10" fmla="*/ 0 60000 65536"/>
                  <a:gd name="T11" fmla="*/ 0 60000 65536"/>
                  <a:gd name="T12" fmla="*/ 0 60000 65536"/>
                  <a:gd name="T13" fmla="*/ 0 60000 65536"/>
                  <a:gd name="T14" fmla="*/ 0 60000 65536"/>
                  <a:gd name="T15" fmla="*/ 0 w 19"/>
                  <a:gd name="T16" fmla="*/ 0 h 17"/>
                  <a:gd name="T17" fmla="*/ 19 w 19"/>
                  <a:gd name="T18" fmla="*/ 17 h 17"/>
                </a:gdLst>
                <a:ahLst/>
                <a:cxnLst>
                  <a:cxn ang="T10">
                    <a:pos x="T0" y="T1"/>
                  </a:cxn>
                  <a:cxn ang="T11">
                    <a:pos x="T2" y="T3"/>
                  </a:cxn>
                  <a:cxn ang="T12">
                    <a:pos x="T4" y="T5"/>
                  </a:cxn>
                  <a:cxn ang="T13">
                    <a:pos x="T6" y="T7"/>
                  </a:cxn>
                  <a:cxn ang="T14">
                    <a:pos x="T8" y="T9"/>
                  </a:cxn>
                </a:cxnLst>
                <a:rect l="T15" t="T16" r="T17" b="T18"/>
                <a:pathLst>
                  <a:path w="19" h="17">
                    <a:moveTo>
                      <a:pt x="0" y="14"/>
                    </a:moveTo>
                    <a:lnTo>
                      <a:pt x="5" y="17"/>
                    </a:lnTo>
                    <a:lnTo>
                      <a:pt x="19" y="3"/>
                    </a:lnTo>
                    <a:lnTo>
                      <a:pt x="15" y="0"/>
                    </a:lnTo>
                    <a:lnTo>
                      <a:pt x="0" y="14"/>
                    </a:lnTo>
                    <a:close/>
                  </a:path>
                </a:pathLst>
              </a:custGeom>
              <a:solidFill>
                <a:srgbClr val="000000"/>
              </a:solidFill>
              <a:ln w="9525">
                <a:noFill/>
                <a:round/>
                <a:headEnd/>
                <a:tailEnd/>
              </a:ln>
            </p:spPr>
            <p:txBody>
              <a:bodyPr/>
              <a:lstStyle/>
              <a:p>
                <a:endParaRPr lang="ru-RU"/>
              </a:p>
            </p:txBody>
          </p:sp>
          <p:sp>
            <p:nvSpPr>
              <p:cNvPr id="162866" name="Freeform 1096"/>
              <p:cNvSpPr>
                <a:spLocks/>
              </p:cNvSpPr>
              <p:nvPr/>
            </p:nvSpPr>
            <p:spPr bwMode="auto">
              <a:xfrm>
                <a:off x="3269" y="881"/>
                <a:ext cx="3" cy="4"/>
              </a:xfrm>
              <a:custGeom>
                <a:avLst/>
                <a:gdLst>
                  <a:gd name="T0" fmla="*/ 0 w 3"/>
                  <a:gd name="T1" fmla="*/ 0 h 4"/>
                  <a:gd name="T2" fmla="*/ 3 w 3"/>
                  <a:gd name="T3" fmla="*/ 4 h 4"/>
                  <a:gd name="T4" fmla="*/ 0 w 3"/>
                  <a:gd name="T5" fmla="*/ 0 h 4"/>
                  <a:gd name="T6" fmla="*/ 0 60000 65536"/>
                  <a:gd name="T7" fmla="*/ 0 60000 65536"/>
                  <a:gd name="T8" fmla="*/ 0 60000 65536"/>
                  <a:gd name="T9" fmla="*/ 0 w 3"/>
                  <a:gd name="T10" fmla="*/ 0 h 4"/>
                  <a:gd name="T11" fmla="*/ 3 w 3"/>
                  <a:gd name="T12" fmla="*/ 4 h 4"/>
                </a:gdLst>
                <a:ahLst/>
                <a:cxnLst>
                  <a:cxn ang="T6">
                    <a:pos x="T0" y="T1"/>
                  </a:cxn>
                  <a:cxn ang="T7">
                    <a:pos x="T2" y="T3"/>
                  </a:cxn>
                  <a:cxn ang="T8">
                    <a:pos x="T4" y="T5"/>
                  </a:cxn>
                </a:cxnLst>
                <a:rect l="T9" t="T10" r="T11" b="T12"/>
                <a:pathLst>
                  <a:path w="3" h="4">
                    <a:moveTo>
                      <a:pt x="0" y="0"/>
                    </a:moveTo>
                    <a:lnTo>
                      <a:pt x="3" y="4"/>
                    </a:lnTo>
                    <a:lnTo>
                      <a:pt x="0" y="0"/>
                    </a:lnTo>
                    <a:close/>
                  </a:path>
                </a:pathLst>
              </a:custGeom>
              <a:solidFill>
                <a:srgbClr val="000000"/>
              </a:solidFill>
              <a:ln w="9525">
                <a:noFill/>
                <a:round/>
                <a:headEnd/>
                <a:tailEnd/>
              </a:ln>
            </p:spPr>
            <p:txBody>
              <a:bodyPr/>
              <a:lstStyle/>
              <a:p>
                <a:endParaRPr lang="ru-RU"/>
              </a:p>
            </p:txBody>
          </p:sp>
          <p:sp>
            <p:nvSpPr>
              <p:cNvPr id="162867" name="Rectangle 1097"/>
              <p:cNvSpPr>
                <a:spLocks noChangeArrowheads="1"/>
              </p:cNvSpPr>
              <p:nvPr/>
            </p:nvSpPr>
            <p:spPr bwMode="auto">
              <a:xfrm>
                <a:off x="3287" y="866"/>
                <a:ext cx="12" cy="5"/>
              </a:xfrm>
              <a:prstGeom prst="rect">
                <a:avLst/>
              </a:prstGeom>
              <a:solidFill>
                <a:srgbClr val="000000"/>
              </a:solidFill>
              <a:ln w="9525">
                <a:noFill/>
                <a:miter lim="800000"/>
                <a:headEnd/>
                <a:tailEnd/>
              </a:ln>
            </p:spPr>
            <p:txBody>
              <a:bodyPr/>
              <a:lstStyle/>
              <a:p>
                <a:endParaRPr lang="en-US"/>
              </a:p>
            </p:txBody>
          </p:sp>
          <p:sp>
            <p:nvSpPr>
              <p:cNvPr id="162868" name="Freeform 1098"/>
              <p:cNvSpPr>
                <a:spLocks/>
              </p:cNvSpPr>
              <p:nvPr/>
            </p:nvSpPr>
            <p:spPr bwMode="auto">
              <a:xfrm>
                <a:off x="3283" y="866"/>
                <a:ext cx="4" cy="5"/>
              </a:xfrm>
              <a:custGeom>
                <a:avLst/>
                <a:gdLst>
                  <a:gd name="T0" fmla="*/ 0 w 4"/>
                  <a:gd name="T1" fmla="*/ 1 h 5"/>
                  <a:gd name="T2" fmla="*/ 1 w 4"/>
                  <a:gd name="T3" fmla="*/ 0 h 5"/>
                  <a:gd name="T4" fmla="*/ 3 w 4"/>
                  <a:gd name="T5" fmla="*/ 0 h 5"/>
                  <a:gd name="T6" fmla="*/ 3 w 4"/>
                  <a:gd name="T7" fmla="*/ 5 h 5"/>
                  <a:gd name="T8" fmla="*/ 4 w 4"/>
                  <a:gd name="T9" fmla="*/ 4 h 5"/>
                  <a:gd name="T10" fmla="*/ 0 w 4"/>
                  <a:gd name="T11" fmla="*/ 1 h 5"/>
                  <a:gd name="T12" fmla="*/ 0 60000 65536"/>
                  <a:gd name="T13" fmla="*/ 0 60000 65536"/>
                  <a:gd name="T14" fmla="*/ 0 60000 65536"/>
                  <a:gd name="T15" fmla="*/ 0 60000 65536"/>
                  <a:gd name="T16" fmla="*/ 0 60000 65536"/>
                  <a:gd name="T17" fmla="*/ 0 60000 65536"/>
                  <a:gd name="T18" fmla="*/ 0 w 4"/>
                  <a:gd name="T19" fmla="*/ 0 h 5"/>
                  <a:gd name="T20" fmla="*/ 4 w 4"/>
                  <a:gd name="T21" fmla="*/ 5 h 5"/>
                </a:gdLst>
                <a:ahLst/>
                <a:cxnLst>
                  <a:cxn ang="T12">
                    <a:pos x="T0" y="T1"/>
                  </a:cxn>
                  <a:cxn ang="T13">
                    <a:pos x="T2" y="T3"/>
                  </a:cxn>
                  <a:cxn ang="T14">
                    <a:pos x="T4" y="T5"/>
                  </a:cxn>
                  <a:cxn ang="T15">
                    <a:pos x="T6" y="T7"/>
                  </a:cxn>
                  <a:cxn ang="T16">
                    <a:pos x="T8" y="T9"/>
                  </a:cxn>
                  <a:cxn ang="T17">
                    <a:pos x="T10" y="T11"/>
                  </a:cxn>
                </a:cxnLst>
                <a:rect l="T18" t="T19" r="T20" b="T21"/>
                <a:pathLst>
                  <a:path w="4" h="5">
                    <a:moveTo>
                      <a:pt x="0" y="1"/>
                    </a:moveTo>
                    <a:lnTo>
                      <a:pt x="1" y="0"/>
                    </a:lnTo>
                    <a:lnTo>
                      <a:pt x="3" y="0"/>
                    </a:lnTo>
                    <a:lnTo>
                      <a:pt x="3" y="5"/>
                    </a:lnTo>
                    <a:lnTo>
                      <a:pt x="4" y="4"/>
                    </a:lnTo>
                    <a:lnTo>
                      <a:pt x="0" y="1"/>
                    </a:lnTo>
                    <a:close/>
                  </a:path>
                </a:pathLst>
              </a:custGeom>
              <a:solidFill>
                <a:srgbClr val="000000"/>
              </a:solidFill>
              <a:ln w="9525">
                <a:noFill/>
                <a:round/>
                <a:headEnd/>
                <a:tailEnd/>
              </a:ln>
            </p:spPr>
            <p:txBody>
              <a:bodyPr/>
              <a:lstStyle/>
              <a:p>
                <a:endParaRPr lang="ru-RU"/>
              </a:p>
            </p:txBody>
          </p:sp>
          <p:sp>
            <p:nvSpPr>
              <p:cNvPr id="162869" name="Freeform 1099"/>
              <p:cNvSpPr>
                <a:spLocks/>
              </p:cNvSpPr>
              <p:nvPr/>
            </p:nvSpPr>
            <p:spPr bwMode="auto">
              <a:xfrm>
                <a:off x="3296" y="866"/>
                <a:ext cx="21" cy="22"/>
              </a:xfrm>
              <a:custGeom>
                <a:avLst/>
                <a:gdLst>
                  <a:gd name="T0" fmla="*/ 5 w 21"/>
                  <a:gd name="T1" fmla="*/ 0 h 22"/>
                  <a:gd name="T2" fmla="*/ 0 w 21"/>
                  <a:gd name="T3" fmla="*/ 5 h 22"/>
                  <a:gd name="T4" fmla="*/ 17 w 21"/>
                  <a:gd name="T5" fmla="*/ 22 h 22"/>
                  <a:gd name="T6" fmla="*/ 21 w 21"/>
                  <a:gd name="T7" fmla="*/ 18 h 22"/>
                  <a:gd name="T8" fmla="*/ 5 w 21"/>
                  <a:gd name="T9" fmla="*/ 0 h 22"/>
                  <a:gd name="T10" fmla="*/ 0 60000 65536"/>
                  <a:gd name="T11" fmla="*/ 0 60000 65536"/>
                  <a:gd name="T12" fmla="*/ 0 60000 65536"/>
                  <a:gd name="T13" fmla="*/ 0 60000 65536"/>
                  <a:gd name="T14" fmla="*/ 0 60000 65536"/>
                  <a:gd name="T15" fmla="*/ 0 w 21"/>
                  <a:gd name="T16" fmla="*/ 0 h 22"/>
                  <a:gd name="T17" fmla="*/ 21 w 21"/>
                  <a:gd name="T18" fmla="*/ 22 h 22"/>
                </a:gdLst>
                <a:ahLst/>
                <a:cxnLst>
                  <a:cxn ang="T10">
                    <a:pos x="T0" y="T1"/>
                  </a:cxn>
                  <a:cxn ang="T11">
                    <a:pos x="T2" y="T3"/>
                  </a:cxn>
                  <a:cxn ang="T12">
                    <a:pos x="T4" y="T5"/>
                  </a:cxn>
                  <a:cxn ang="T13">
                    <a:pos x="T6" y="T7"/>
                  </a:cxn>
                  <a:cxn ang="T14">
                    <a:pos x="T8" y="T9"/>
                  </a:cxn>
                </a:cxnLst>
                <a:rect l="T15" t="T16" r="T17" b="T18"/>
                <a:pathLst>
                  <a:path w="21" h="22">
                    <a:moveTo>
                      <a:pt x="5" y="0"/>
                    </a:moveTo>
                    <a:lnTo>
                      <a:pt x="0" y="5"/>
                    </a:lnTo>
                    <a:lnTo>
                      <a:pt x="17" y="22"/>
                    </a:lnTo>
                    <a:lnTo>
                      <a:pt x="21" y="18"/>
                    </a:lnTo>
                    <a:lnTo>
                      <a:pt x="5" y="0"/>
                    </a:lnTo>
                    <a:close/>
                  </a:path>
                </a:pathLst>
              </a:custGeom>
              <a:solidFill>
                <a:srgbClr val="000000"/>
              </a:solidFill>
              <a:ln w="9525">
                <a:noFill/>
                <a:round/>
                <a:headEnd/>
                <a:tailEnd/>
              </a:ln>
            </p:spPr>
            <p:txBody>
              <a:bodyPr/>
              <a:lstStyle/>
              <a:p>
                <a:endParaRPr lang="ru-RU"/>
              </a:p>
            </p:txBody>
          </p:sp>
          <p:sp>
            <p:nvSpPr>
              <p:cNvPr id="162870" name="Freeform 1100"/>
              <p:cNvSpPr>
                <a:spLocks/>
              </p:cNvSpPr>
              <p:nvPr/>
            </p:nvSpPr>
            <p:spPr bwMode="auto">
              <a:xfrm>
                <a:off x="3295" y="866"/>
                <a:ext cx="4" cy="5"/>
              </a:xfrm>
              <a:custGeom>
                <a:avLst/>
                <a:gdLst>
                  <a:gd name="T0" fmla="*/ 3 w 4"/>
                  <a:gd name="T1" fmla="*/ 0 h 5"/>
                  <a:gd name="T2" fmla="*/ 4 w 4"/>
                  <a:gd name="T3" fmla="*/ 0 h 5"/>
                  <a:gd name="T4" fmla="*/ 0 w 4"/>
                  <a:gd name="T5" fmla="*/ 4 h 5"/>
                  <a:gd name="T6" fmla="*/ 3 w 4"/>
                  <a:gd name="T7" fmla="*/ 5 h 5"/>
                  <a:gd name="T8" fmla="*/ 3 w 4"/>
                  <a:gd name="T9" fmla="*/ 0 h 5"/>
                  <a:gd name="T10" fmla="*/ 0 60000 65536"/>
                  <a:gd name="T11" fmla="*/ 0 60000 65536"/>
                  <a:gd name="T12" fmla="*/ 0 60000 65536"/>
                  <a:gd name="T13" fmla="*/ 0 60000 65536"/>
                  <a:gd name="T14" fmla="*/ 0 60000 65536"/>
                  <a:gd name="T15" fmla="*/ 0 w 4"/>
                  <a:gd name="T16" fmla="*/ 0 h 5"/>
                  <a:gd name="T17" fmla="*/ 4 w 4"/>
                  <a:gd name="T18" fmla="*/ 5 h 5"/>
                </a:gdLst>
                <a:ahLst/>
                <a:cxnLst>
                  <a:cxn ang="T10">
                    <a:pos x="T0" y="T1"/>
                  </a:cxn>
                  <a:cxn ang="T11">
                    <a:pos x="T2" y="T3"/>
                  </a:cxn>
                  <a:cxn ang="T12">
                    <a:pos x="T4" y="T5"/>
                  </a:cxn>
                  <a:cxn ang="T13">
                    <a:pos x="T6" y="T7"/>
                  </a:cxn>
                  <a:cxn ang="T14">
                    <a:pos x="T8" y="T9"/>
                  </a:cxn>
                </a:cxnLst>
                <a:rect l="T15" t="T16" r="T17" b="T18"/>
                <a:pathLst>
                  <a:path w="4" h="5">
                    <a:moveTo>
                      <a:pt x="3" y="0"/>
                    </a:moveTo>
                    <a:lnTo>
                      <a:pt x="4" y="0"/>
                    </a:lnTo>
                    <a:lnTo>
                      <a:pt x="0" y="4"/>
                    </a:lnTo>
                    <a:lnTo>
                      <a:pt x="3" y="5"/>
                    </a:lnTo>
                    <a:lnTo>
                      <a:pt x="3" y="0"/>
                    </a:lnTo>
                    <a:close/>
                  </a:path>
                </a:pathLst>
              </a:custGeom>
              <a:solidFill>
                <a:srgbClr val="000000"/>
              </a:solidFill>
              <a:ln w="9525">
                <a:noFill/>
                <a:round/>
                <a:headEnd/>
                <a:tailEnd/>
              </a:ln>
            </p:spPr>
            <p:txBody>
              <a:bodyPr/>
              <a:lstStyle/>
              <a:p>
                <a:endParaRPr lang="ru-RU"/>
              </a:p>
            </p:txBody>
          </p:sp>
          <p:sp>
            <p:nvSpPr>
              <p:cNvPr id="162871" name="Freeform 1101"/>
              <p:cNvSpPr>
                <a:spLocks/>
              </p:cNvSpPr>
              <p:nvPr/>
            </p:nvSpPr>
            <p:spPr bwMode="auto">
              <a:xfrm>
                <a:off x="3311" y="870"/>
                <a:ext cx="18" cy="18"/>
              </a:xfrm>
              <a:custGeom>
                <a:avLst/>
                <a:gdLst>
                  <a:gd name="T0" fmla="*/ 0 w 18"/>
                  <a:gd name="T1" fmla="*/ 14 h 18"/>
                  <a:gd name="T2" fmla="*/ 5 w 18"/>
                  <a:gd name="T3" fmla="*/ 18 h 18"/>
                  <a:gd name="T4" fmla="*/ 18 w 18"/>
                  <a:gd name="T5" fmla="*/ 5 h 18"/>
                  <a:gd name="T6" fmla="*/ 13 w 18"/>
                  <a:gd name="T7" fmla="*/ 0 h 18"/>
                  <a:gd name="T8" fmla="*/ 0 w 18"/>
                  <a:gd name="T9" fmla="*/ 14 h 18"/>
                  <a:gd name="T10" fmla="*/ 0 60000 65536"/>
                  <a:gd name="T11" fmla="*/ 0 60000 65536"/>
                  <a:gd name="T12" fmla="*/ 0 60000 65536"/>
                  <a:gd name="T13" fmla="*/ 0 60000 65536"/>
                  <a:gd name="T14" fmla="*/ 0 60000 65536"/>
                  <a:gd name="T15" fmla="*/ 0 w 18"/>
                  <a:gd name="T16" fmla="*/ 0 h 18"/>
                  <a:gd name="T17" fmla="*/ 18 w 18"/>
                  <a:gd name="T18" fmla="*/ 18 h 18"/>
                </a:gdLst>
                <a:ahLst/>
                <a:cxnLst>
                  <a:cxn ang="T10">
                    <a:pos x="T0" y="T1"/>
                  </a:cxn>
                  <a:cxn ang="T11">
                    <a:pos x="T2" y="T3"/>
                  </a:cxn>
                  <a:cxn ang="T12">
                    <a:pos x="T4" y="T5"/>
                  </a:cxn>
                  <a:cxn ang="T13">
                    <a:pos x="T6" y="T7"/>
                  </a:cxn>
                  <a:cxn ang="T14">
                    <a:pos x="T8" y="T9"/>
                  </a:cxn>
                </a:cxnLst>
                <a:rect l="T15" t="T16" r="T17" b="T18"/>
                <a:pathLst>
                  <a:path w="18" h="18">
                    <a:moveTo>
                      <a:pt x="0" y="14"/>
                    </a:moveTo>
                    <a:lnTo>
                      <a:pt x="5" y="18"/>
                    </a:lnTo>
                    <a:lnTo>
                      <a:pt x="18" y="5"/>
                    </a:lnTo>
                    <a:lnTo>
                      <a:pt x="13" y="0"/>
                    </a:lnTo>
                    <a:lnTo>
                      <a:pt x="0" y="14"/>
                    </a:lnTo>
                    <a:close/>
                  </a:path>
                </a:pathLst>
              </a:custGeom>
              <a:solidFill>
                <a:srgbClr val="000000"/>
              </a:solidFill>
              <a:ln w="9525">
                <a:noFill/>
                <a:round/>
                <a:headEnd/>
                <a:tailEnd/>
              </a:ln>
            </p:spPr>
            <p:txBody>
              <a:bodyPr/>
              <a:lstStyle/>
              <a:p>
                <a:endParaRPr lang="ru-RU"/>
              </a:p>
            </p:txBody>
          </p:sp>
          <p:sp>
            <p:nvSpPr>
              <p:cNvPr id="162872" name="Freeform 1102"/>
              <p:cNvSpPr>
                <a:spLocks/>
              </p:cNvSpPr>
              <p:nvPr/>
            </p:nvSpPr>
            <p:spPr bwMode="auto">
              <a:xfrm>
                <a:off x="3311" y="883"/>
                <a:ext cx="6" cy="7"/>
              </a:xfrm>
              <a:custGeom>
                <a:avLst/>
                <a:gdLst>
                  <a:gd name="T0" fmla="*/ 0 w 6"/>
                  <a:gd name="T1" fmla="*/ 4 h 7"/>
                  <a:gd name="T2" fmla="*/ 4 w 6"/>
                  <a:gd name="T3" fmla="*/ 7 h 7"/>
                  <a:gd name="T4" fmla="*/ 6 w 6"/>
                  <a:gd name="T5" fmla="*/ 4 h 7"/>
                  <a:gd name="T6" fmla="*/ 0 w 6"/>
                  <a:gd name="T7" fmla="*/ 0 h 7"/>
                  <a:gd name="T8" fmla="*/ 6 w 6"/>
                  <a:gd name="T9" fmla="*/ 0 h 7"/>
                  <a:gd name="T10" fmla="*/ 0 w 6"/>
                  <a:gd name="T11" fmla="*/ 4 h 7"/>
                  <a:gd name="T12" fmla="*/ 0 60000 65536"/>
                  <a:gd name="T13" fmla="*/ 0 60000 65536"/>
                  <a:gd name="T14" fmla="*/ 0 60000 65536"/>
                  <a:gd name="T15" fmla="*/ 0 60000 65536"/>
                  <a:gd name="T16" fmla="*/ 0 60000 65536"/>
                  <a:gd name="T17" fmla="*/ 0 60000 65536"/>
                  <a:gd name="T18" fmla="*/ 0 w 6"/>
                  <a:gd name="T19" fmla="*/ 0 h 7"/>
                  <a:gd name="T20" fmla="*/ 6 w 6"/>
                  <a:gd name="T21" fmla="*/ 7 h 7"/>
                </a:gdLst>
                <a:ahLst/>
                <a:cxnLst>
                  <a:cxn ang="T12">
                    <a:pos x="T0" y="T1"/>
                  </a:cxn>
                  <a:cxn ang="T13">
                    <a:pos x="T2" y="T3"/>
                  </a:cxn>
                  <a:cxn ang="T14">
                    <a:pos x="T4" y="T5"/>
                  </a:cxn>
                  <a:cxn ang="T15">
                    <a:pos x="T6" y="T7"/>
                  </a:cxn>
                  <a:cxn ang="T16">
                    <a:pos x="T8" y="T9"/>
                  </a:cxn>
                  <a:cxn ang="T17">
                    <a:pos x="T10" y="T11"/>
                  </a:cxn>
                </a:cxnLst>
                <a:rect l="T18" t="T19" r="T20" b="T21"/>
                <a:pathLst>
                  <a:path w="6" h="7">
                    <a:moveTo>
                      <a:pt x="0" y="4"/>
                    </a:moveTo>
                    <a:lnTo>
                      <a:pt x="4" y="7"/>
                    </a:lnTo>
                    <a:lnTo>
                      <a:pt x="6" y="4"/>
                    </a:lnTo>
                    <a:lnTo>
                      <a:pt x="0" y="0"/>
                    </a:lnTo>
                    <a:lnTo>
                      <a:pt x="6" y="0"/>
                    </a:lnTo>
                    <a:lnTo>
                      <a:pt x="0" y="4"/>
                    </a:lnTo>
                    <a:close/>
                  </a:path>
                </a:pathLst>
              </a:custGeom>
              <a:solidFill>
                <a:srgbClr val="000000"/>
              </a:solidFill>
              <a:ln w="9525">
                <a:noFill/>
                <a:round/>
                <a:headEnd/>
                <a:tailEnd/>
              </a:ln>
            </p:spPr>
            <p:txBody>
              <a:bodyPr/>
              <a:lstStyle/>
              <a:p>
                <a:endParaRPr lang="ru-RU"/>
              </a:p>
            </p:txBody>
          </p:sp>
          <p:sp>
            <p:nvSpPr>
              <p:cNvPr id="162873" name="Rectangle 1103"/>
              <p:cNvSpPr>
                <a:spLocks noChangeArrowheads="1"/>
              </p:cNvSpPr>
              <p:nvPr/>
            </p:nvSpPr>
            <p:spPr bwMode="auto">
              <a:xfrm>
                <a:off x="3329" y="870"/>
                <a:ext cx="15" cy="3"/>
              </a:xfrm>
              <a:prstGeom prst="rect">
                <a:avLst/>
              </a:prstGeom>
              <a:solidFill>
                <a:srgbClr val="000000"/>
              </a:solidFill>
              <a:ln w="9525">
                <a:noFill/>
                <a:miter lim="800000"/>
                <a:headEnd/>
                <a:tailEnd/>
              </a:ln>
            </p:spPr>
            <p:txBody>
              <a:bodyPr/>
              <a:lstStyle/>
              <a:p>
                <a:endParaRPr lang="en-US"/>
              </a:p>
            </p:txBody>
          </p:sp>
          <p:sp>
            <p:nvSpPr>
              <p:cNvPr id="162874" name="Freeform 1104"/>
              <p:cNvSpPr>
                <a:spLocks/>
              </p:cNvSpPr>
              <p:nvPr/>
            </p:nvSpPr>
            <p:spPr bwMode="auto">
              <a:xfrm>
                <a:off x="3326" y="870"/>
                <a:ext cx="3" cy="3"/>
              </a:xfrm>
              <a:custGeom>
                <a:avLst/>
                <a:gdLst>
                  <a:gd name="T0" fmla="*/ 0 w 3"/>
                  <a:gd name="T1" fmla="*/ 0 h 3"/>
                  <a:gd name="T2" fmla="*/ 2 w 3"/>
                  <a:gd name="T3" fmla="*/ 0 h 3"/>
                  <a:gd name="T4" fmla="*/ 2 w 3"/>
                  <a:gd name="T5" fmla="*/ 3 h 3"/>
                  <a:gd name="T6" fmla="*/ 3 w 3"/>
                  <a:gd name="T7" fmla="*/ 3 h 3"/>
                  <a:gd name="T8" fmla="*/ 0 w 3"/>
                  <a:gd name="T9" fmla="*/ 0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0"/>
                    </a:moveTo>
                    <a:lnTo>
                      <a:pt x="2" y="0"/>
                    </a:lnTo>
                    <a:lnTo>
                      <a:pt x="2" y="3"/>
                    </a:lnTo>
                    <a:lnTo>
                      <a:pt x="3" y="3"/>
                    </a:lnTo>
                    <a:lnTo>
                      <a:pt x="0" y="0"/>
                    </a:lnTo>
                    <a:close/>
                  </a:path>
                </a:pathLst>
              </a:custGeom>
              <a:solidFill>
                <a:srgbClr val="000000"/>
              </a:solidFill>
              <a:ln w="9525">
                <a:noFill/>
                <a:round/>
                <a:headEnd/>
                <a:tailEnd/>
              </a:ln>
            </p:spPr>
            <p:txBody>
              <a:bodyPr/>
              <a:lstStyle/>
              <a:p>
                <a:endParaRPr lang="ru-RU"/>
              </a:p>
            </p:txBody>
          </p:sp>
          <p:sp>
            <p:nvSpPr>
              <p:cNvPr id="162875" name="Freeform 1105"/>
              <p:cNvSpPr>
                <a:spLocks/>
              </p:cNvSpPr>
              <p:nvPr/>
            </p:nvSpPr>
            <p:spPr bwMode="auto">
              <a:xfrm>
                <a:off x="3339" y="870"/>
                <a:ext cx="17" cy="16"/>
              </a:xfrm>
              <a:custGeom>
                <a:avLst/>
                <a:gdLst>
                  <a:gd name="T0" fmla="*/ 5 w 17"/>
                  <a:gd name="T1" fmla="*/ 0 h 16"/>
                  <a:gd name="T2" fmla="*/ 0 w 17"/>
                  <a:gd name="T3" fmla="*/ 5 h 16"/>
                  <a:gd name="T4" fmla="*/ 13 w 17"/>
                  <a:gd name="T5" fmla="*/ 16 h 16"/>
                  <a:gd name="T6" fmla="*/ 17 w 17"/>
                  <a:gd name="T7" fmla="*/ 12 h 16"/>
                  <a:gd name="T8" fmla="*/ 5 w 17"/>
                  <a:gd name="T9" fmla="*/ 0 h 16"/>
                  <a:gd name="T10" fmla="*/ 0 60000 65536"/>
                  <a:gd name="T11" fmla="*/ 0 60000 65536"/>
                  <a:gd name="T12" fmla="*/ 0 60000 65536"/>
                  <a:gd name="T13" fmla="*/ 0 60000 65536"/>
                  <a:gd name="T14" fmla="*/ 0 60000 65536"/>
                  <a:gd name="T15" fmla="*/ 0 w 17"/>
                  <a:gd name="T16" fmla="*/ 0 h 16"/>
                  <a:gd name="T17" fmla="*/ 17 w 17"/>
                  <a:gd name="T18" fmla="*/ 16 h 16"/>
                </a:gdLst>
                <a:ahLst/>
                <a:cxnLst>
                  <a:cxn ang="T10">
                    <a:pos x="T0" y="T1"/>
                  </a:cxn>
                  <a:cxn ang="T11">
                    <a:pos x="T2" y="T3"/>
                  </a:cxn>
                  <a:cxn ang="T12">
                    <a:pos x="T4" y="T5"/>
                  </a:cxn>
                  <a:cxn ang="T13">
                    <a:pos x="T6" y="T7"/>
                  </a:cxn>
                  <a:cxn ang="T14">
                    <a:pos x="T8" y="T9"/>
                  </a:cxn>
                </a:cxnLst>
                <a:rect l="T15" t="T16" r="T17" b="T18"/>
                <a:pathLst>
                  <a:path w="17" h="16">
                    <a:moveTo>
                      <a:pt x="5" y="0"/>
                    </a:moveTo>
                    <a:lnTo>
                      <a:pt x="0" y="5"/>
                    </a:lnTo>
                    <a:lnTo>
                      <a:pt x="13" y="16"/>
                    </a:lnTo>
                    <a:lnTo>
                      <a:pt x="17" y="12"/>
                    </a:lnTo>
                    <a:lnTo>
                      <a:pt x="5" y="0"/>
                    </a:lnTo>
                    <a:close/>
                  </a:path>
                </a:pathLst>
              </a:custGeom>
              <a:solidFill>
                <a:srgbClr val="000000"/>
              </a:solidFill>
              <a:ln w="9525">
                <a:noFill/>
                <a:round/>
                <a:headEnd/>
                <a:tailEnd/>
              </a:ln>
            </p:spPr>
            <p:txBody>
              <a:bodyPr/>
              <a:lstStyle/>
              <a:p>
                <a:endParaRPr lang="ru-RU"/>
              </a:p>
            </p:txBody>
          </p:sp>
          <p:sp>
            <p:nvSpPr>
              <p:cNvPr id="162876" name="Freeform 1106"/>
              <p:cNvSpPr>
                <a:spLocks/>
              </p:cNvSpPr>
              <p:nvPr/>
            </p:nvSpPr>
            <p:spPr bwMode="auto">
              <a:xfrm>
                <a:off x="3339" y="870"/>
                <a:ext cx="5" cy="3"/>
              </a:xfrm>
              <a:custGeom>
                <a:avLst/>
                <a:gdLst>
                  <a:gd name="T0" fmla="*/ 3 w 5"/>
                  <a:gd name="T1" fmla="*/ 0 h 3"/>
                  <a:gd name="T2" fmla="*/ 5 w 5"/>
                  <a:gd name="T3" fmla="*/ 0 h 3"/>
                  <a:gd name="T4" fmla="*/ 0 w 5"/>
                  <a:gd name="T5" fmla="*/ 3 h 3"/>
                  <a:gd name="T6" fmla="*/ 3 w 5"/>
                  <a:gd name="T7" fmla="*/ 3 h 3"/>
                  <a:gd name="T8" fmla="*/ 3 w 5"/>
                  <a:gd name="T9" fmla="*/ 0 h 3"/>
                  <a:gd name="T10" fmla="*/ 0 60000 65536"/>
                  <a:gd name="T11" fmla="*/ 0 60000 65536"/>
                  <a:gd name="T12" fmla="*/ 0 60000 65536"/>
                  <a:gd name="T13" fmla="*/ 0 60000 65536"/>
                  <a:gd name="T14" fmla="*/ 0 60000 65536"/>
                  <a:gd name="T15" fmla="*/ 0 w 5"/>
                  <a:gd name="T16" fmla="*/ 0 h 3"/>
                  <a:gd name="T17" fmla="*/ 5 w 5"/>
                  <a:gd name="T18" fmla="*/ 3 h 3"/>
                </a:gdLst>
                <a:ahLst/>
                <a:cxnLst>
                  <a:cxn ang="T10">
                    <a:pos x="T0" y="T1"/>
                  </a:cxn>
                  <a:cxn ang="T11">
                    <a:pos x="T2" y="T3"/>
                  </a:cxn>
                  <a:cxn ang="T12">
                    <a:pos x="T4" y="T5"/>
                  </a:cxn>
                  <a:cxn ang="T13">
                    <a:pos x="T6" y="T7"/>
                  </a:cxn>
                  <a:cxn ang="T14">
                    <a:pos x="T8" y="T9"/>
                  </a:cxn>
                </a:cxnLst>
                <a:rect l="T15" t="T16" r="T17" b="T18"/>
                <a:pathLst>
                  <a:path w="5" h="3">
                    <a:moveTo>
                      <a:pt x="3" y="0"/>
                    </a:moveTo>
                    <a:lnTo>
                      <a:pt x="5" y="0"/>
                    </a:lnTo>
                    <a:lnTo>
                      <a:pt x="0" y="3"/>
                    </a:lnTo>
                    <a:lnTo>
                      <a:pt x="3" y="3"/>
                    </a:lnTo>
                    <a:lnTo>
                      <a:pt x="3" y="0"/>
                    </a:lnTo>
                    <a:close/>
                  </a:path>
                </a:pathLst>
              </a:custGeom>
              <a:solidFill>
                <a:srgbClr val="000000"/>
              </a:solidFill>
              <a:ln w="9525">
                <a:noFill/>
                <a:round/>
                <a:headEnd/>
                <a:tailEnd/>
              </a:ln>
            </p:spPr>
            <p:txBody>
              <a:bodyPr/>
              <a:lstStyle/>
              <a:p>
                <a:endParaRPr lang="ru-RU"/>
              </a:p>
            </p:txBody>
          </p:sp>
          <p:sp>
            <p:nvSpPr>
              <p:cNvPr id="162877" name="Rectangle 1107"/>
              <p:cNvSpPr>
                <a:spLocks noChangeArrowheads="1"/>
              </p:cNvSpPr>
              <p:nvPr/>
            </p:nvSpPr>
            <p:spPr bwMode="auto">
              <a:xfrm>
                <a:off x="3351" y="885"/>
                <a:ext cx="8" cy="7"/>
              </a:xfrm>
              <a:prstGeom prst="rect">
                <a:avLst/>
              </a:prstGeom>
              <a:solidFill>
                <a:srgbClr val="000000"/>
              </a:solidFill>
              <a:ln w="9525">
                <a:noFill/>
                <a:miter lim="800000"/>
                <a:headEnd/>
                <a:tailEnd/>
              </a:ln>
            </p:spPr>
            <p:txBody>
              <a:bodyPr/>
              <a:lstStyle/>
              <a:p>
                <a:endParaRPr lang="en-US"/>
              </a:p>
            </p:txBody>
          </p:sp>
          <p:sp>
            <p:nvSpPr>
              <p:cNvPr id="162878" name="Freeform 1108"/>
              <p:cNvSpPr>
                <a:spLocks/>
              </p:cNvSpPr>
              <p:nvPr/>
            </p:nvSpPr>
            <p:spPr bwMode="auto">
              <a:xfrm>
                <a:off x="3351" y="881"/>
                <a:ext cx="8" cy="5"/>
              </a:xfrm>
              <a:custGeom>
                <a:avLst/>
                <a:gdLst>
                  <a:gd name="T0" fmla="*/ 6 w 8"/>
                  <a:gd name="T1" fmla="*/ 0 h 5"/>
                  <a:gd name="T2" fmla="*/ 8 w 8"/>
                  <a:gd name="T3" fmla="*/ 2 h 5"/>
                  <a:gd name="T4" fmla="*/ 8 w 8"/>
                  <a:gd name="T5" fmla="*/ 4 h 5"/>
                  <a:gd name="T6" fmla="*/ 0 w 8"/>
                  <a:gd name="T7" fmla="*/ 4 h 5"/>
                  <a:gd name="T8" fmla="*/ 0 w 8"/>
                  <a:gd name="T9" fmla="*/ 5 h 5"/>
                  <a:gd name="T10" fmla="*/ 6 w 8"/>
                  <a:gd name="T11" fmla="*/ 0 h 5"/>
                  <a:gd name="T12" fmla="*/ 0 60000 65536"/>
                  <a:gd name="T13" fmla="*/ 0 60000 65536"/>
                  <a:gd name="T14" fmla="*/ 0 60000 65536"/>
                  <a:gd name="T15" fmla="*/ 0 60000 65536"/>
                  <a:gd name="T16" fmla="*/ 0 60000 65536"/>
                  <a:gd name="T17" fmla="*/ 0 60000 65536"/>
                  <a:gd name="T18" fmla="*/ 0 w 8"/>
                  <a:gd name="T19" fmla="*/ 0 h 5"/>
                  <a:gd name="T20" fmla="*/ 8 w 8"/>
                  <a:gd name="T21" fmla="*/ 5 h 5"/>
                </a:gdLst>
                <a:ahLst/>
                <a:cxnLst>
                  <a:cxn ang="T12">
                    <a:pos x="T0" y="T1"/>
                  </a:cxn>
                  <a:cxn ang="T13">
                    <a:pos x="T2" y="T3"/>
                  </a:cxn>
                  <a:cxn ang="T14">
                    <a:pos x="T4" y="T5"/>
                  </a:cxn>
                  <a:cxn ang="T15">
                    <a:pos x="T6" y="T7"/>
                  </a:cxn>
                  <a:cxn ang="T16">
                    <a:pos x="T8" y="T9"/>
                  </a:cxn>
                  <a:cxn ang="T17">
                    <a:pos x="T10" y="T11"/>
                  </a:cxn>
                </a:cxnLst>
                <a:rect l="T18" t="T19" r="T20" b="T21"/>
                <a:pathLst>
                  <a:path w="8" h="5">
                    <a:moveTo>
                      <a:pt x="6" y="0"/>
                    </a:moveTo>
                    <a:lnTo>
                      <a:pt x="8" y="2"/>
                    </a:lnTo>
                    <a:lnTo>
                      <a:pt x="8" y="4"/>
                    </a:lnTo>
                    <a:lnTo>
                      <a:pt x="0" y="4"/>
                    </a:lnTo>
                    <a:lnTo>
                      <a:pt x="0" y="5"/>
                    </a:lnTo>
                    <a:lnTo>
                      <a:pt x="6" y="0"/>
                    </a:lnTo>
                    <a:close/>
                  </a:path>
                </a:pathLst>
              </a:custGeom>
              <a:solidFill>
                <a:srgbClr val="000000"/>
              </a:solidFill>
              <a:ln w="9525">
                <a:noFill/>
                <a:round/>
                <a:headEnd/>
                <a:tailEnd/>
              </a:ln>
            </p:spPr>
            <p:txBody>
              <a:bodyPr/>
              <a:lstStyle/>
              <a:p>
                <a:endParaRPr lang="ru-RU"/>
              </a:p>
            </p:txBody>
          </p:sp>
          <p:sp>
            <p:nvSpPr>
              <p:cNvPr id="162879" name="Freeform 1109"/>
              <p:cNvSpPr>
                <a:spLocks/>
              </p:cNvSpPr>
              <p:nvPr/>
            </p:nvSpPr>
            <p:spPr bwMode="auto">
              <a:xfrm>
                <a:off x="3354" y="890"/>
                <a:ext cx="18" cy="5"/>
              </a:xfrm>
              <a:custGeom>
                <a:avLst/>
                <a:gdLst>
                  <a:gd name="T0" fmla="*/ 4 w 18"/>
                  <a:gd name="T1" fmla="*/ 0 h 5"/>
                  <a:gd name="T2" fmla="*/ 0 w 18"/>
                  <a:gd name="T3" fmla="*/ 4 h 5"/>
                  <a:gd name="T4" fmla="*/ 15 w 18"/>
                  <a:gd name="T5" fmla="*/ 5 h 5"/>
                  <a:gd name="T6" fmla="*/ 18 w 18"/>
                  <a:gd name="T7" fmla="*/ 1 h 5"/>
                  <a:gd name="T8" fmla="*/ 4 w 18"/>
                  <a:gd name="T9" fmla="*/ 0 h 5"/>
                  <a:gd name="T10" fmla="*/ 0 60000 65536"/>
                  <a:gd name="T11" fmla="*/ 0 60000 65536"/>
                  <a:gd name="T12" fmla="*/ 0 60000 65536"/>
                  <a:gd name="T13" fmla="*/ 0 60000 65536"/>
                  <a:gd name="T14" fmla="*/ 0 60000 65536"/>
                  <a:gd name="T15" fmla="*/ 0 w 18"/>
                  <a:gd name="T16" fmla="*/ 0 h 5"/>
                  <a:gd name="T17" fmla="*/ 18 w 18"/>
                  <a:gd name="T18" fmla="*/ 5 h 5"/>
                </a:gdLst>
                <a:ahLst/>
                <a:cxnLst>
                  <a:cxn ang="T10">
                    <a:pos x="T0" y="T1"/>
                  </a:cxn>
                  <a:cxn ang="T11">
                    <a:pos x="T2" y="T3"/>
                  </a:cxn>
                  <a:cxn ang="T12">
                    <a:pos x="T4" y="T5"/>
                  </a:cxn>
                  <a:cxn ang="T13">
                    <a:pos x="T6" y="T7"/>
                  </a:cxn>
                  <a:cxn ang="T14">
                    <a:pos x="T8" y="T9"/>
                  </a:cxn>
                </a:cxnLst>
                <a:rect l="T15" t="T16" r="T17" b="T18"/>
                <a:pathLst>
                  <a:path w="18" h="5">
                    <a:moveTo>
                      <a:pt x="4" y="0"/>
                    </a:moveTo>
                    <a:lnTo>
                      <a:pt x="0" y="4"/>
                    </a:lnTo>
                    <a:lnTo>
                      <a:pt x="15" y="5"/>
                    </a:lnTo>
                    <a:lnTo>
                      <a:pt x="18" y="1"/>
                    </a:lnTo>
                    <a:lnTo>
                      <a:pt x="4" y="0"/>
                    </a:lnTo>
                    <a:close/>
                  </a:path>
                </a:pathLst>
              </a:custGeom>
              <a:solidFill>
                <a:srgbClr val="000000"/>
              </a:solidFill>
              <a:ln w="9525">
                <a:noFill/>
                <a:round/>
                <a:headEnd/>
                <a:tailEnd/>
              </a:ln>
            </p:spPr>
            <p:txBody>
              <a:bodyPr/>
              <a:lstStyle/>
              <a:p>
                <a:endParaRPr lang="ru-RU"/>
              </a:p>
            </p:txBody>
          </p:sp>
          <p:sp>
            <p:nvSpPr>
              <p:cNvPr id="162880" name="Freeform 1110"/>
              <p:cNvSpPr>
                <a:spLocks/>
              </p:cNvSpPr>
              <p:nvPr/>
            </p:nvSpPr>
            <p:spPr bwMode="auto">
              <a:xfrm>
                <a:off x="3351" y="890"/>
                <a:ext cx="8" cy="3"/>
              </a:xfrm>
              <a:custGeom>
                <a:avLst/>
                <a:gdLst>
                  <a:gd name="T0" fmla="*/ 0 w 8"/>
                  <a:gd name="T1" fmla="*/ 2 h 3"/>
                  <a:gd name="T2" fmla="*/ 2 w 8"/>
                  <a:gd name="T3" fmla="*/ 3 h 3"/>
                  <a:gd name="T4" fmla="*/ 6 w 8"/>
                  <a:gd name="T5" fmla="*/ 0 h 3"/>
                  <a:gd name="T6" fmla="*/ 8 w 8"/>
                  <a:gd name="T7" fmla="*/ 2 h 3"/>
                  <a:gd name="T8" fmla="*/ 0 w 8"/>
                  <a:gd name="T9" fmla="*/ 2 h 3"/>
                  <a:gd name="T10" fmla="*/ 0 60000 65536"/>
                  <a:gd name="T11" fmla="*/ 0 60000 65536"/>
                  <a:gd name="T12" fmla="*/ 0 60000 65536"/>
                  <a:gd name="T13" fmla="*/ 0 60000 65536"/>
                  <a:gd name="T14" fmla="*/ 0 60000 65536"/>
                  <a:gd name="T15" fmla="*/ 0 w 8"/>
                  <a:gd name="T16" fmla="*/ 0 h 3"/>
                  <a:gd name="T17" fmla="*/ 8 w 8"/>
                  <a:gd name="T18" fmla="*/ 3 h 3"/>
                </a:gdLst>
                <a:ahLst/>
                <a:cxnLst>
                  <a:cxn ang="T10">
                    <a:pos x="T0" y="T1"/>
                  </a:cxn>
                  <a:cxn ang="T11">
                    <a:pos x="T2" y="T3"/>
                  </a:cxn>
                  <a:cxn ang="T12">
                    <a:pos x="T4" y="T5"/>
                  </a:cxn>
                  <a:cxn ang="T13">
                    <a:pos x="T6" y="T7"/>
                  </a:cxn>
                  <a:cxn ang="T14">
                    <a:pos x="T8" y="T9"/>
                  </a:cxn>
                </a:cxnLst>
                <a:rect l="T15" t="T16" r="T17" b="T18"/>
                <a:pathLst>
                  <a:path w="8" h="3">
                    <a:moveTo>
                      <a:pt x="0" y="2"/>
                    </a:moveTo>
                    <a:lnTo>
                      <a:pt x="2" y="3"/>
                    </a:lnTo>
                    <a:lnTo>
                      <a:pt x="6" y="0"/>
                    </a:lnTo>
                    <a:lnTo>
                      <a:pt x="8" y="2"/>
                    </a:lnTo>
                    <a:lnTo>
                      <a:pt x="0" y="2"/>
                    </a:lnTo>
                    <a:close/>
                  </a:path>
                </a:pathLst>
              </a:custGeom>
              <a:solidFill>
                <a:srgbClr val="000000"/>
              </a:solidFill>
              <a:ln w="9525">
                <a:noFill/>
                <a:round/>
                <a:headEnd/>
                <a:tailEnd/>
              </a:ln>
            </p:spPr>
            <p:txBody>
              <a:bodyPr/>
              <a:lstStyle/>
              <a:p>
                <a:endParaRPr lang="ru-RU"/>
              </a:p>
            </p:txBody>
          </p:sp>
          <p:sp>
            <p:nvSpPr>
              <p:cNvPr id="162881" name="Freeform 1111"/>
              <p:cNvSpPr>
                <a:spLocks/>
              </p:cNvSpPr>
              <p:nvPr/>
            </p:nvSpPr>
            <p:spPr bwMode="auto">
              <a:xfrm>
                <a:off x="3368" y="893"/>
                <a:ext cx="12" cy="17"/>
              </a:xfrm>
              <a:custGeom>
                <a:avLst/>
                <a:gdLst>
                  <a:gd name="T0" fmla="*/ 5 w 12"/>
                  <a:gd name="T1" fmla="*/ 0 h 17"/>
                  <a:gd name="T2" fmla="*/ 0 w 12"/>
                  <a:gd name="T3" fmla="*/ 1 h 17"/>
                  <a:gd name="T4" fmla="*/ 5 w 12"/>
                  <a:gd name="T5" fmla="*/ 17 h 17"/>
                  <a:gd name="T6" fmla="*/ 12 w 12"/>
                  <a:gd name="T7" fmla="*/ 15 h 17"/>
                  <a:gd name="T8" fmla="*/ 5 w 12"/>
                  <a:gd name="T9" fmla="*/ 0 h 17"/>
                  <a:gd name="T10" fmla="*/ 0 60000 65536"/>
                  <a:gd name="T11" fmla="*/ 0 60000 65536"/>
                  <a:gd name="T12" fmla="*/ 0 60000 65536"/>
                  <a:gd name="T13" fmla="*/ 0 60000 65536"/>
                  <a:gd name="T14" fmla="*/ 0 60000 65536"/>
                  <a:gd name="T15" fmla="*/ 0 w 12"/>
                  <a:gd name="T16" fmla="*/ 0 h 17"/>
                  <a:gd name="T17" fmla="*/ 12 w 12"/>
                  <a:gd name="T18" fmla="*/ 17 h 17"/>
                </a:gdLst>
                <a:ahLst/>
                <a:cxnLst>
                  <a:cxn ang="T10">
                    <a:pos x="T0" y="T1"/>
                  </a:cxn>
                  <a:cxn ang="T11">
                    <a:pos x="T2" y="T3"/>
                  </a:cxn>
                  <a:cxn ang="T12">
                    <a:pos x="T4" y="T5"/>
                  </a:cxn>
                  <a:cxn ang="T13">
                    <a:pos x="T6" y="T7"/>
                  </a:cxn>
                  <a:cxn ang="T14">
                    <a:pos x="T8" y="T9"/>
                  </a:cxn>
                </a:cxnLst>
                <a:rect l="T15" t="T16" r="T17" b="T18"/>
                <a:pathLst>
                  <a:path w="12" h="17">
                    <a:moveTo>
                      <a:pt x="5" y="0"/>
                    </a:moveTo>
                    <a:lnTo>
                      <a:pt x="0" y="1"/>
                    </a:lnTo>
                    <a:lnTo>
                      <a:pt x="5" y="17"/>
                    </a:lnTo>
                    <a:lnTo>
                      <a:pt x="12" y="15"/>
                    </a:lnTo>
                    <a:lnTo>
                      <a:pt x="5" y="0"/>
                    </a:lnTo>
                    <a:close/>
                  </a:path>
                </a:pathLst>
              </a:custGeom>
              <a:solidFill>
                <a:srgbClr val="000000"/>
              </a:solidFill>
              <a:ln w="9525">
                <a:noFill/>
                <a:round/>
                <a:headEnd/>
                <a:tailEnd/>
              </a:ln>
            </p:spPr>
            <p:txBody>
              <a:bodyPr/>
              <a:lstStyle/>
              <a:p>
                <a:endParaRPr lang="ru-RU"/>
              </a:p>
            </p:txBody>
          </p:sp>
          <p:sp>
            <p:nvSpPr>
              <p:cNvPr id="162882" name="Freeform 1112"/>
              <p:cNvSpPr>
                <a:spLocks/>
              </p:cNvSpPr>
              <p:nvPr/>
            </p:nvSpPr>
            <p:spPr bwMode="auto">
              <a:xfrm>
                <a:off x="3368" y="890"/>
                <a:ext cx="6" cy="5"/>
              </a:xfrm>
              <a:custGeom>
                <a:avLst/>
                <a:gdLst>
                  <a:gd name="T0" fmla="*/ 5 w 6"/>
                  <a:gd name="T1" fmla="*/ 0 h 5"/>
                  <a:gd name="T2" fmla="*/ 6 w 6"/>
                  <a:gd name="T3" fmla="*/ 4 h 5"/>
                  <a:gd name="T4" fmla="*/ 0 w 6"/>
                  <a:gd name="T5" fmla="*/ 5 h 5"/>
                  <a:gd name="T6" fmla="*/ 2 w 6"/>
                  <a:gd name="T7" fmla="*/ 5 h 5"/>
                  <a:gd name="T8" fmla="*/ 5 w 6"/>
                  <a:gd name="T9" fmla="*/ 0 h 5"/>
                  <a:gd name="T10" fmla="*/ 0 60000 65536"/>
                  <a:gd name="T11" fmla="*/ 0 60000 65536"/>
                  <a:gd name="T12" fmla="*/ 0 60000 65536"/>
                  <a:gd name="T13" fmla="*/ 0 60000 65536"/>
                  <a:gd name="T14" fmla="*/ 0 60000 65536"/>
                  <a:gd name="T15" fmla="*/ 0 w 6"/>
                  <a:gd name="T16" fmla="*/ 0 h 5"/>
                  <a:gd name="T17" fmla="*/ 6 w 6"/>
                  <a:gd name="T18" fmla="*/ 5 h 5"/>
                </a:gdLst>
                <a:ahLst/>
                <a:cxnLst>
                  <a:cxn ang="T10">
                    <a:pos x="T0" y="T1"/>
                  </a:cxn>
                  <a:cxn ang="T11">
                    <a:pos x="T2" y="T3"/>
                  </a:cxn>
                  <a:cxn ang="T12">
                    <a:pos x="T4" y="T5"/>
                  </a:cxn>
                  <a:cxn ang="T13">
                    <a:pos x="T6" y="T7"/>
                  </a:cxn>
                  <a:cxn ang="T14">
                    <a:pos x="T8" y="T9"/>
                  </a:cxn>
                </a:cxnLst>
                <a:rect l="T15" t="T16" r="T17" b="T18"/>
                <a:pathLst>
                  <a:path w="6" h="5">
                    <a:moveTo>
                      <a:pt x="5" y="0"/>
                    </a:moveTo>
                    <a:lnTo>
                      <a:pt x="6" y="4"/>
                    </a:lnTo>
                    <a:lnTo>
                      <a:pt x="0" y="5"/>
                    </a:lnTo>
                    <a:lnTo>
                      <a:pt x="2" y="5"/>
                    </a:lnTo>
                    <a:lnTo>
                      <a:pt x="5" y="0"/>
                    </a:lnTo>
                    <a:close/>
                  </a:path>
                </a:pathLst>
              </a:custGeom>
              <a:solidFill>
                <a:srgbClr val="000000"/>
              </a:solidFill>
              <a:ln w="9525">
                <a:noFill/>
                <a:round/>
                <a:headEnd/>
                <a:tailEnd/>
              </a:ln>
            </p:spPr>
            <p:txBody>
              <a:bodyPr/>
              <a:lstStyle/>
              <a:p>
                <a:endParaRPr lang="ru-RU"/>
              </a:p>
            </p:txBody>
          </p:sp>
          <p:sp>
            <p:nvSpPr>
              <p:cNvPr id="162883" name="Freeform 1113"/>
              <p:cNvSpPr>
                <a:spLocks/>
              </p:cNvSpPr>
              <p:nvPr/>
            </p:nvSpPr>
            <p:spPr bwMode="auto">
              <a:xfrm>
                <a:off x="3288" y="907"/>
                <a:ext cx="90" cy="405"/>
              </a:xfrm>
              <a:custGeom>
                <a:avLst/>
                <a:gdLst>
                  <a:gd name="T0" fmla="*/ 90 w 90"/>
                  <a:gd name="T1" fmla="*/ 1 h 405"/>
                  <a:gd name="T2" fmla="*/ 83 w 90"/>
                  <a:gd name="T3" fmla="*/ 0 h 405"/>
                  <a:gd name="T4" fmla="*/ 0 w 90"/>
                  <a:gd name="T5" fmla="*/ 404 h 405"/>
                  <a:gd name="T6" fmla="*/ 6 w 90"/>
                  <a:gd name="T7" fmla="*/ 405 h 405"/>
                  <a:gd name="T8" fmla="*/ 90 w 90"/>
                  <a:gd name="T9" fmla="*/ 1 h 405"/>
                  <a:gd name="T10" fmla="*/ 0 60000 65536"/>
                  <a:gd name="T11" fmla="*/ 0 60000 65536"/>
                  <a:gd name="T12" fmla="*/ 0 60000 65536"/>
                  <a:gd name="T13" fmla="*/ 0 60000 65536"/>
                  <a:gd name="T14" fmla="*/ 0 60000 65536"/>
                  <a:gd name="T15" fmla="*/ 0 w 90"/>
                  <a:gd name="T16" fmla="*/ 0 h 405"/>
                  <a:gd name="T17" fmla="*/ 90 w 90"/>
                  <a:gd name="T18" fmla="*/ 405 h 405"/>
                </a:gdLst>
                <a:ahLst/>
                <a:cxnLst>
                  <a:cxn ang="T10">
                    <a:pos x="T0" y="T1"/>
                  </a:cxn>
                  <a:cxn ang="T11">
                    <a:pos x="T2" y="T3"/>
                  </a:cxn>
                  <a:cxn ang="T12">
                    <a:pos x="T4" y="T5"/>
                  </a:cxn>
                  <a:cxn ang="T13">
                    <a:pos x="T6" y="T7"/>
                  </a:cxn>
                  <a:cxn ang="T14">
                    <a:pos x="T8" y="T9"/>
                  </a:cxn>
                </a:cxnLst>
                <a:rect l="T15" t="T16" r="T17" b="T18"/>
                <a:pathLst>
                  <a:path w="90" h="405">
                    <a:moveTo>
                      <a:pt x="90" y="1"/>
                    </a:moveTo>
                    <a:lnTo>
                      <a:pt x="83" y="0"/>
                    </a:lnTo>
                    <a:lnTo>
                      <a:pt x="0" y="404"/>
                    </a:lnTo>
                    <a:lnTo>
                      <a:pt x="6" y="405"/>
                    </a:lnTo>
                    <a:lnTo>
                      <a:pt x="90" y="1"/>
                    </a:lnTo>
                    <a:close/>
                  </a:path>
                </a:pathLst>
              </a:custGeom>
              <a:solidFill>
                <a:srgbClr val="000000"/>
              </a:solidFill>
              <a:ln w="9525">
                <a:noFill/>
                <a:round/>
                <a:headEnd/>
                <a:tailEnd/>
              </a:ln>
            </p:spPr>
            <p:txBody>
              <a:bodyPr/>
              <a:lstStyle/>
              <a:p>
                <a:endParaRPr lang="ru-RU"/>
              </a:p>
            </p:txBody>
          </p:sp>
          <p:sp>
            <p:nvSpPr>
              <p:cNvPr id="162884" name="Freeform 1114"/>
              <p:cNvSpPr>
                <a:spLocks/>
              </p:cNvSpPr>
              <p:nvPr/>
            </p:nvSpPr>
            <p:spPr bwMode="auto">
              <a:xfrm>
                <a:off x="3374" y="907"/>
                <a:ext cx="6" cy="3"/>
              </a:xfrm>
              <a:custGeom>
                <a:avLst/>
                <a:gdLst>
                  <a:gd name="T0" fmla="*/ 6 w 6"/>
                  <a:gd name="T1" fmla="*/ 1 h 3"/>
                  <a:gd name="T2" fmla="*/ 0 w 6"/>
                  <a:gd name="T3" fmla="*/ 0 h 3"/>
                  <a:gd name="T4" fmla="*/ 0 w 6"/>
                  <a:gd name="T5" fmla="*/ 3 h 3"/>
                  <a:gd name="T6" fmla="*/ 6 w 6"/>
                  <a:gd name="T7" fmla="*/ 1 h 3"/>
                  <a:gd name="T8" fmla="*/ 0 60000 65536"/>
                  <a:gd name="T9" fmla="*/ 0 60000 65536"/>
                  <a:gd name="T10" fmla="*/ 0 60000 65536"/>
                  <a:gd name="T11" fmla="*/ 0 60000 65536"/>
                  <a:gd name="T12" fmla="*/ 0 w 6"/>
                  <a:gd name="T13" fmla="*/ 0 h 3"/>
                  <a:gd name="T14" fmla="*/ 6 w 6"/>
                  <a:gd name="T15" fmla="*/ 3 h 3"/>
                </a:gdLst>
                <a:ahLst/>
                <a:cxnLst>
                  <a:cxn ang="T8">
                    <a:pos x="T0" y="T1"/>
                  </a:cxn>
                  <a:cxn ang="T9">
                    <a:pos x="T2" y="T3"/>
                  </a:cxn>
                  <a:cxn ang="T10">
                    <a:pos x="T4" y="T5"/>
                  </a:cxn>
                  <a:cxn ang="T11">
                    <a:pos x="T6" y="T7"/>
                  </a:cxn>
                </a:cxnLst>
                <a:rect l="T12" t="T13" r="T14" b="T15"/>
                <a:pathLst>
                  <a:path w="6" h="3">
                    <a:moveTo>
                      <a:pt x="6" y="1"/>
                    </a:moveTo>
                    <a:lnTo>
                      <a:pt x="0" y="0"/>
                    </a:lnTo>
                    <a:lnTo>
                      <a:pt x="0" y="3"/>
                    </a:lnTo>
                    <a:lnTo>
                      <a:pt x="6" y="1"/>
                    </a:lnTo>
                    <a:close/>
                  </a:path>
                </a:pathLst>
              </a:custGeom>
              <a:solidFill>
                <a:srgbClr val="000000"/>
              </a:solidFill>
              <a:ln w="9525">
                <a:noFill/>
                <a:round/>
                <a:headEnd/>
                <a:tailEnd/>
              </a:ln>
            </p:spPr>
            <p:txBody>
              <a:bodyPr/>
              <a:lstStyle/>
              <a:p>
                <a:endParaRPr lang="ru-RU"/>
              </a:p>
            </p:txBody>
          </p:sp>
          <p:sp>
            <p:nvSpPr>
              <p:cNvPr id="162885" name="Freeform 1115"/>
              <p:cNvSpPr>
                <a:spLocks/>
              </p:cNvSpPr>
              <p:nvPr/>
            </p:nvSpPr>
            <p:spPr bwMode="auto">
              <a:xfrm>
                <a:off x="3129" y="1263"/>
                <a:ext cx="164" cy="52"/>
              </a:xfrm>
              <a:custGeom>
                <a:avLst/>
                <a:gdLst>
                  <a:gd name="T0" fmla="*/ 163 w 164"/>
                  <a:gd name="T1" fmla="*/ 52 h 52"/>
                  <a:gd name="T2" fmla="*/ 164 w 164"/>
                  <a:gd name="T3" fmla="*/ 47 h 52"/>
                  <a:gd name="T4" fmla="*/ 2 w 164"/>
                  <a:gd name="T5" fmla="*/ 0 h 52"/>
                  <a:gd name="T6" fmla="*/ 0 w 164"/>
                  <a:gd name="T7" fmla="*/ 6 h 52"/>
                  <a:gd name="T8" fmla="*/ 163 w 164"/>
                  <a:gd name="T9" fmla="*/ 52 h 52"/>
                  <a:gd name="T10" fmla="*/ 0 60000 65536"/>
                  <a:gd name="T11" fmla="*/ 0 60000 65536"/>
                  <a:gd name="T12" fmla="*/ 0 60000 65536"/>
                  <a:gd name="T13" fmla="*/ 0 60000 65536"/>
                  <a:gd name="T14" fmla="*/ 0 60000 65536"/>
                  <a:gd name="T15" fmla="*/ 0 w 164"/>
                  <a:gd name="T16" fmla="*/ 0 h 52"/>
                  <a:gd name="T17" fmla="*/ 164 w 164"/>
                  <a:gd name="T18" fmla="*/ 52 h 52"/>
                </a:gdLst>
                <a:ahLst/>
                <a:cxnLst>
                  <a:cxn ang="T10">
                    <a:pos x="T0" y="T1"/>
                  </a:cxn>
                  <a:cxn ang="T11">
                    <a:pos x="T2" y="T3"/>
                  </a:cxn>
                  <a:cxn ang="T12">
                    <a:pos x="T4" y="T5"/>
                  </a:cxn>
                  <a:cxn ang="T13">
                    <a:pos x="T6" y="T7"/>
                  </a:cxn>
                  <a:cxn ang="T14">
                    <a:pos x="T8" y="T9"/>
                  </a:cxn>
                </a:cxnLst>
                <a:rect l="T15" t="T16" r="T17" b="T18"/>
                <a:pathLst>
                  <a:path w="164" h="52">
                    <a:moveTo>
                      <a:pt x="163" y="52"/>
                    </a:moveTo>
                    <a:lnTo>
                      <a:pt x="164" y="47"/>
                    </a:lnTo>
                    <a:lnTo>
                      <a:pt x="2" y="0"/>
                    </a:lnTo>
                    <a:lnTo>
                      <a:pt x="0" y="6"/>
                    </a:lnTo>
                    <a:lnTo>
                      <a:pt x="163" y="52"/>
                    </a:lnTo>
                    <a:close/>
                  </a:path>
                </a:pathLst>
              </a:custGeom>
              <a:solidFill>
                <a:srgbClr val="000000"/>
              </a:solidFill>
              <a:ln w="9525">
                <a:noFill/>
                <a:round/>
                <a:headEnd/>
                <a:tailEnd/>
              </a:ln>
            </p:spPr>
            <p:txBody>
              <a:bodyPr/>
              <a:lstStyle/>
              <a:p>
                <a:endParaRPr lang="ru-RU"/>
              </a:p>
            </p:txBody>
          </p:sp>
          <p:sp>
            <p:nvSpPr>
              <p:cNvPr id="162886" name="Freeform 1116"/>
              <p:cNvSpPr>
                <a:spLocks/>
              </p:cNvSpPr>
              <p:nvPr/>
            </p:nvSpPr>
            <p:spPr bwMode="auto">
              <a:xfrm>
                <a:off x="3289" y="1309"/>
                <a:ext cx="6" cy="7"/>
              </a:xfrm>
              <a:custGeom>
                <a:avLst/>
                <a:gdLst>
                  <a:gd name="T0" fmla="*/ 6 w 6"/>
                  <a:gd name="T1" fmla="*/ 4 h 7"/>
                  <a:gd name="T2" fmla="*/ 5 w 6"/>
                  <a:gd name="T3" fmla="*/ 7 h 7"/>
                  <a:gd name="T4" fmla="*/ 3 w 6"/>
                  <a:gd name="T5" fmla="*/ 7 h 7"/>
                  <a:gd name="T6" fmla="*/ 5 w 6"/>
                  <a:gd name="T7" fmla="*/ 0 h 7"/>
                  <a:gd name="T8" fmla="*/ 0 w 6"/>
                  <a:gd name="T9" fmla="*/ 2 h 7"/>
                  <a:gd name="T10" fmla="*/ 6 w 6"/>
                  <a:gd name="T11" fmla="*/ 4 h 7"/>
                  <a:gd name="T12" fmla="*/ 0 60000 65536"/>
                  <a:gd name="T13" fmla="*/ 0 60000 65536"/>
                  <a:gd name="T14" fmla="*/ 0 60000 65536"/>
                  <a:gd name="T15" fmla="*/ 0 60000 65536"/>
                  <a:gd name="T16" fmla="*/ 0 60000 65536"/>
                  <a:gd name="T17" fmla="*/ 0 60000 65536"/>
                  <a:gd name="T18" fmla="*/ 0 w 6"/>
                  <a:gd name="T19" fmla="*/ 0 h 7"/>
                  <a:gd name="T20" fmla="*/ 6 w 6"/>
                  <a:gd name="T21" fmla="*/ 7 h 7"/>
                </a:gdLst>
                <a:ahLst/>
                <a:cxnLst>
                  <a:cxn ang="T12">
                    <a:pos x="T0" y="T1"/>
                  </a:cxn>
                  <a:cxn ang="T13">
                    <a:pos x="T2" y="T3"/>
                  </a:cxn>
                  <a:cxn ang="T14">
                    <a:pos x="T4" y="T5"/>
                  </a:cxn>
                  <a:cxn ang="T15">
                    <a:pos x="T6" y="T7"/>
                  </a:cxn>
                  <a:cxn ang="T16">
                    <a:pos x="T8" y="T9"/>
                  </a:cxn>
                  <a:cxn ang="T17">
                    <a:pos x="T10" y="T11"/>
                  </a:cxn>
                </a:cxnLst>
                <a:rect l="T18" t="T19" r="T20" b="T21"/>
                <a:pathLst>
                  <a:path w="6" h="7">
                    <a:moveTo>
                      <a:pt x="6" y="4"/>
                    </a:moveTo>
                    <a:lnTo>
                      <a:pt x="5" y="7"/>
                    </a:lnTo>
                    <a:lnTo>
                      <a:pt x="3" y="7"/>
                    </a:lnTo>
                    <a:lnTo>
                      <a:pt x="5" y="0"/>
                    </a:lnTo>
                    <a:lnTo>
                      <a:pt x="0" y="2"/>
                    </a:lnTo>
                    <a:lnTo>
                      <a:pt x="6" y="4"/>
                    </a:lnTo>
                    <a:close/>
                  </a:path>
                </a:pathLst>
              </a:custGeom>
              <a:solidFill>
                <a:srgbClr val="000000"/>
              </a:solidFill>
              <a:ln w="9525">
                <a:noFill/>
                <a:round/>
                <a:headEnd/>
                <a:tailEnd/>
              </a:ln>
            </p:spPr>
            <p:txBody>
              <a:bodyPr/>
              <a:lstStyle/>
              <a:p>
                <a:endParaRPr lang="ru-RU"/>
              </a:p>
            </p:txBody>
          </p:sp>
          <p:sp>
            <p:nvSpPr>
              <p:cNvPr id="162887" name="Freeform 1117"/>
              <p:cNvSpPr>
                <a:spLocks/>
              </p:cNvSpPr>
              <p:nvPr/>
            </p:nvSpPr>
            <p:spPr bwMode="auto">
              <a:xfrm>
                <a:off x="3123" y="1263"/>
                <a:ext cx="5" cy="7"/>
              </a:xfrm>
              <a:custGeom>
                <a:avLst/>
                <a:gdLst>
                  <a:gd name="T0" fmla="*/ 3 w 5"/>
                  <a:gd name="T1" fmla="*/ 7 h 7"/>
                  <a:gd name="T2" fmla="*/ 0 w 5"/>
                  <a:gd name="T3" fmla="*/ 5 h 7"/>
                  <a:gd name="T4" fmla="*/ 1 w 5"/>
                  <a:gd name="T5" fmla="*/ 2 h 7"/>
                  <a:gd name="T6" fmla="*/ 5 w 5"/>
                  <a:gd name="T7" fmla="*/ 5 h 7"/>
                  <a:gd name="T8" fmla="*/ 5 w 5"/>
                  <a:gd name="T9" fmla="*/ 0 h 7"/>
                  <a:gd name="T10" fmla="*/ 3 w 5"/>
                  <a:gd name="T11" fmla="*/ 7 h 7"/>
                  <a:gd name="T12" fmla="*/ 0 60000 65536"/>
                  <a:gd name="T13" fmla="*/ 0 60000 65536"/>
                  <a:gd name="T14" fmla="*/ 0 60000 65536"/>
                  <a:gd name="T15" fmla="*/ 0 60000 65536"/>
                  <a:gd name="T16" fmla="*/ 0 60000 65536"/>
                  <a:gd name="T17" fmla="*/ 0 60000 65536"/>
                  <a:gd name="T18" fmla="*/ 0 w 5"/>
                  <a:gd name="T19" fmla="*/ 0 h 7"/>
                  <a:gd name="T20" fmla="*/ 5 w 5"/>
                  <a:gd name="T21" fmla="*/ 7 h 7"/>
                </a:gdLst>
                <a:ahLst/>
                <a:cxnLst>
                  <a:cxn ang="T12">
                    <a:pos x="T0" y="T1"/>
                  </a:cxn>
                  <a:cxn ang="T13">
                    <a:pos x="T2" y="T3"/>
                  </a:cxn>
                  <a:cxn ang="T14">
                    <a:pos x="T4" y="T5"/>
                  </a:cxn>
                  <a:cxn ang="T15">
                    <a:pos x="T6" y="T7"/>
                  </a:cxn>
                  <a:cxn ang="T16">
                    <a:pos x="T8" y="T9"/>
                  </a:cxn>
                  <a:cxn ang="T17">
                    <a:pos x="T10" y="T11"/>
                  </a:cxn>
                </a:cxnLst>
                <a:rect l="T18" t="T19" r="T20" b="T21"/>
                <a:pathLst>
                  <a:path w="5" h="7">
                    <a:moveTo>
                      <a:pt x="3" y="7"/>
                    </a:moveTo>
                    <a:lnTo>
                      <a:pt x="0" y="5"/>
                    </a:lnTo>
                    <a:lnTo>
                      <a:pt x="1" y="2"/>
                    </a:lnTo>
                    <a:lnTo>
                      <a:pt x="5" y="5"/>
                    </a:lnTo>
                    <a:lnTo>
                      <a:pt x="5" y="0"/>
                    </a:lnTo>
                    <a:lnTo>
                      <a:pt x="3" y="7"/>
                    </a:lnTo>
                    <a:close/>
                  </a:path>
                </a:pathLst>
              </a:custGeom>
              <a:solidFill>
                <a:srgbClr val="000000"/>
              </a:solidFill>
              <a:ln w="9525">
                <a:noFill/>
                <a:round/>
                <a:headEnd/>
                <a:tailEnd/>
              </a:ln>
            </p:spPr>
            <p:txBody>
              <a:bodyPr/>
              <a:lstStyle/>
              <a:p>
                <a:endParaRPr lang="ru-RU"/>
              </a:p>
            </p:txBody>
          </p:sp>
          <p:sp>
            <p:nvSpPr>
              <p:cNvPr id="162888" name="Line 1118"/>
              <p:cNvSpPr>
                <a:spLocks noChangeShapeType="1"/>
              </p:cNvSpPr>
              <p:nvPr/>
            </p:nvSpPr>
            <p:spPr bwMode="auto">
              <a:xfrm flipV="1">
                <a:off x="3186" y="883"/>
                <a:ext cx="129" cy="387"/>
              </a:xfrm>
              <a:prstGeom prst="line">
                <a:avLst/>
              </a:prstGeom>
              <a:noFill/>
              <a:ln w="6350" cap="rnd">
                <a:solidFill>
                  <a:srgbClr val="000000"/>
                </a:solidFill>
                <a:round/>
                <a:headEnd/>
                <a:tailEnd/>
              </a:ln>
            </p:spPr>
            <p:txBody>
              <a:bodyPr/>
              <a:lstStyle/>
              <a:p>
                <a:endParaRPr lang="ru-RU"/>
              </a:p>
            </p:txBody>
          </p:sp>
          <p:sp>
            <p:nvSpPr>
              <p:cNvPr id="162889" name="Line 1119"/>
              <p:cNvSpPr>
                <a:spLocks noChangeShapeType="1"/>
              </p:cNvSpPr>
              <p:nvPr/>
            </p:nvSpPr>
            <p:spPr bwMode="auto">
              <a:xfrm flipV="1">
                <a:off x="3255" y="895"/>
                <a:ext cx="99" cy="384"/>
              </a:xfrm>
              <a:prstGeom prst="line">
                <a:avLst/>
              </a:prstGeom>
              <a:noFill/>
              <a:ln w="6350" cap="rnd">
                <a:solidFill>
                  <a:srgbClr val="000000"/>
                </a:solidFill>
                <a:round/>
                <a:headEnd/>
                <a:tailEnd/>
              </a:ln>
            </p:spPr>
            <p:txBody>
              <a:bodyPr/>
              <a:lstStyle/>
              <a:p>
                <a:endParaRPr lang="ru-RU"/>
              </a:p>
            </p:txBody>
          </p:sp>
          <p:sp>
            <p:nvSpPr>
              <p:cNvPr id="162890" name="Freeform 1120"/>
              <p:cNvSpPr>
                <a:spLocks/>
              </p:cNvSpPr>
              <p:nvPr/>
            </p:nvSpPr>
            <p:spPr bwMode="auto">
              <a:xfrm>
                <a:off x="3151" y="1300"/>
                <a:ext cx="69" cy="61"/>
              </a:xfrm>
              <a:custGeom>
                <a:avLst/>
                <a:gdLst>
                  <a:gd name="T0" fmla="*/ 12 w 69"/>
                  <a:gd name="T1" fmla="*/ 53 h 61"/>
                  <a:gd name="T2" fmla="*/ 7 w 69"/>
                  <a:gd name="T3" fmla="*/ 49 h 61"/>
                  <a:gd name="T4" fmla="*/ 3 w 69"/>
                  <a:gd name="T5" fmla="*/ 44 h 61"/>
                  <a:gd name="T6" fmla="*/ 1 w 69"/>
                  <a:gd name="T7" fmla="*/ 38 h 61"/>
                  <a:gd name="T8" fmla="*/ 0 w 69"/>
                  <a:gd name="T9" fmla="*/ 33 h 61"/>
                  <a:gd name="T10" fmla="*/ 0 w 69"/>
                  <a:gd name="T11" fmla="*/ 27 h 61"/>
                  <a:gd name="T12" fmla="*/ 2 w 69"/>
                  <a:gd name="T13" fmla="*/ 21 h 61"/>
                  <a:gd name="T14" fmla="*/ 3 w 69"/>
                  <a:gd name="T15" fmla="*/ 16 h 61"/>
                  <a:gd name="T16" fmla="*/ 8 w 69"/>
                  <a:gd name="T17" fmla="*/ 11 h 61"/>
                  <a:gd name="T18" fmla="*/ 13 w 69"/>
                  <a:gd name="T19" fmla="*/ 6 h 61"/>
                  <a:gd name="T20" fmla="*/ 20 w 69"/>
                  <a:gd name="T21" fmla="*/ 4 h 61"/>
                  <a:gd name="T22" fmla="*/ 26 w 69"/>
                  <a:gd name="T23" fmla="*/ 2 h 61"/>
                  <a:gd name="T24" fmla="*/ 32 w 69"/>
                  <a:gd name="T25" fmla="*/ 0 h 61"/>
                  <a:gd name="T26" fmla="*/ 39 w 69"/>
                  <a:gd name="T27" fmla="*/ 0 h 61"/>
                  <a:gd name="T28" fmla="*/ 45 w 69"/>
                  <a:gd name="T29" fmla="*/ 2 h 61"/>
                  <a:gd name="T30" fmla="*/ 52 w 69"/>
                  <a:gd name="T31" fmla="*/ 4 h 61"/>
                  <a:gd name="T32" fmla="*/ 58 w 69"/>
                  <a:gd name="T33" fmla="*/ 8 h 61"/>
                  <a:gd name="T34" fmla="*/ 62 w 69"/>
                  <a:gd name="T35" fmla="*/ 13 h 61"/>
                  <a:gd name="T36" fmla="*/ 66 w 69"/>
                  <a:gd name="T37" fmla="*/ 17 h 61"/>
                  <a:gd name="T38" fmla="*/ 67 w 69"/>
                  <a:gd name="T39" fmla="*/ 24 h 61"/>
                  <a:gd name="T40" fmla="*/ 69 w 69"/>
                  <a:gd name="T41" fmla="*/ 30 h 61"/>
                  <a:gd name="T42" fmla="*/ 69 w 69"/>
                  <a:gd name="T43" fmla="*/ 34 h 61"/>
                  <a:gd name="T44" fmla="*/ 67 w 69"/>
                  <a:gd name="T45" fmla="*/ 41 h 61"/>
                  <a:gd name="T46" fmla="*/ 64 w 69"/>
                  <a:gd name="T47" fmla="*/ 47 h 61"/>
                  <a:gd name="T48" fmla="*/ 61 w 69"/>
                  <a:gd name="T49" fmla="*/ 52 h 61"/>
                  <a:gd name="T50" fmla="*/ 54 w 69"/>
                  <a:gd name="T51" fmla="*/ 54 h 61"/>
                  <a:gd name="T52" fmla="*/ 50 w 69"/>
                  <a:gd name="T53" fmla="*/ 58 h 61"/>
                  <a:gd name="T54" fmla="*/ 43 w 69"/>
                  <a:gd name="T55" fmla="*/ 61 h 61"/>
                  <a:gd name="T56" fmla="*/ 35 w 69"/>
                  <a:gd name="T57" fmla="*/ 61 h 61"/>
                  <a:gd name="T58" fmla="*/ 29 w 69"/>
                  <a:gd name="T59" fmla="*/ 61 h 61"/>
                  <a:gd name="T60" fmla="*/ 22 w 69"/>
                  <a:gd name="T61" fmla="*/ 60 h 61"/>
                  <a:gd name="T62" fmla="*/ 16 w 69"/>
                  <a:gd name="T63" fmla="*/ 58 h 61"/>
                  <a:gd name="T64" fmla="*/ 12 w 69"/>
                  <a:gd name="T65" fmla="*/ 53 h 6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9"/>
                  <a:gd name="T100" fmla="*/ 0 h 61"/>
                  <a:gd name="T101" fmla="*/ 69 w 69"/>
                  <a:gd name="T102" fmla="*/ 61 h 6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9" h="61">
                    <a:moveTo>
                      <a:pt x="12" y="53"/>
                    </a:moveTo>
                    <a:lnTo>
                      <a:pt x="7" y="49"/>
                    </a:lnTo>
                    <a:lnTo>
                      <a:pt x="3" y="44"/>
                    </a:lnTo>
                    <a:lnTo>
                      <a:pt x="1" y="38"/>
                    </a:lnTo>
                    <a:lnTo>
                      <a:pt x="0" y="33"/>
                    </a:lnTo>
                    <a:lnTo>
                      <a:pt x="0" y="27"/>
                    </a:lnTo>
                    <a:lnTo>
                      <a:pt x="2" y="21"/>
                    </a:lnTo>
                    <a:lnTo>
                      <a:pt x="3" y="16"/>
                    </a:lnTo>
                    <a:lnTo>
                      <a:pt x="8" y="11"/>
                    </a:lnTo>
                    <a:lnTo>
                      <a:pt x="13" y="6"/>
                    </a:lnTo>
                    <a:lnTo>
                      <a:pt x="20" y="4"/>
                    </a:lnTo>
                    <a:lnTo>
                      <a:pt x="26" y="2"/>
                    </a:lnTo>
                    <a:lnTo>
                      <a:pt x="32" y="0"/>
                    </a:lnTo>
                    <a:lnTo>
                      <a:pt x="39" y="0"/>
                    </a:lnTo>
                    <a:lnTo>
                      <a:pt x="45" y="2"/>
                    </a:lnTo>
                    <a:lnTo>
                      <a:pt x="52" y="4"/>
                    </a:lnTo>
                    <a:lnTo>
                      <a:pt x="58" y="8"/>
                    </a:lnTo>
                    <a:lnTo>
                      <a:pt x="62" y="13"/>
                    </a:lnTo>
                    <a:lnTo>
                      <a:pt x="66" y="17"/>
                    </a:lnTo>
                    <a:lnTo>
                      <a:pt x="67" y="24"/>
                    </a:lnTo>
                    <a:lnTo>
                      <a:pt x="69" y="30"/>
                    </a:lnTo>
                    <a:lnTo>
                      <a:pt x="69" y="34"/>
                    </a:lnTo>
                    <a:lnTo>
                      <a:pt x="67" y="41"/>
                    </a:lnTo>
                    <a:lnTo>
                      <a:pt x="64" y="47"/>
                    </a:lnTo>
                    <a:lnTo>
                      <a:pt x="61" y="52"/>
                    </a:lnTo>
                    <a:lnTo>
                      <a:pt x="54" y="54"/>
                    </a:lnTo>
                    <a:lnTo>
                      <a:pt x="50" y="58"/>
                    </a:lnTo>
                    <a:lnTo>
                      <a:pt x="43" y="61"/>
                    </a:lnTo>
                    <a:lnTo>
                      <a:pt x="35" y="61"/>
                    </a:lnTo>
                    <a:lnTo>
                      <a:pt x="29" y="61"/>
                    </a:lnTo>
                    <a:lnTo>
                      <a:pt x="22" y="60"/>
                    </a:lnTo>
                    <a:lnTo>
                      <a:pt x="16" y="58"/>
                    </a:lnTo>
                    <a:lnTo>
                      <a:pt x="12" y="53"/>
                    </a:lnTo>
                    <a:close/>
                  </a:path>
                </a:pathLst>
              </a:custGeom>
              <a:solidFill>
                <a:srgbClr val="D7AB00"/>
              </a:solidFill>
              <a:ln w="9525">
                <a:noFill/>
                <a:round/>
                <a:headEnd/>
                <a:tailEnd/>
              </a:ln>
            </p:spPr>
            <p:txBody>
              <a:bodyPr/>
              <a:lstStyle/>
              <a:p>
                <a:endParaRPr lang="ru-RU"/>
              </a:p>
            </p:txBody>
          </p:sp>
          <p:sp>
            <p:nvSpPr>
              <p:cNvPr id="162891" name="Freeform 1121"/>
              <p:cNvSpPr>
                <a:spLocks/>
              </p:cNvSpPr>
              <p:nvPr/>
            </p:nvSpPr>
            <p:spPr bwMode="auto">
              <a:xfrm>
                <a:off x="3151" y="1300"/>
                <a:ext cx="69" cy="61"/>
              </a:xfrm>
              <a:custGeom>
                <a:avLst/>
                <a:gdLst>
                  <a:gd name="T0" fmla="*/ 12 w 69"/>
                  <a:gd name="T1" fmla="*/ 53 h 61"/>
                  <a:gd name="T2" fmla="*/ 3 w 69"/>
                  <a:gd name="T3" fmla="*/ 44 h 61"/>
                  <a:gd name="T4" fmla="*/ 0 w 69"/>
                  <a:gd name="T5" fmla="*/ 33 h 61"/>
                  <a:gd name="T6" fmla="*/ 2 w 69"/>
                  <a:gd name="T7" fmla="*/ 21 h 61"/>
                  <a:gd name="T8" fmla="*/ 8 w 69"/>
                  <a:gd name="T9" fmla="*/ 11 h 61"/>
                  <a:gd name="T10" fmla="*/ 20 w 69"/>
                  <a:gd name="T11" fmla="*/ 4 h 61"/>
                  <a:gd name="T12" fmla="*/ 32 w 69"/>
                  <a:gd name="T13" fmla="*/ 0 h 61"/>
                  <a:gd name="T14" fmla="*/ 46 w 69"/>
                  <a:gd name="T15" fmla="*/ 2 h 61"/>
                  <a:gd name="T16" fmla="*/ 58 w 69"/>
                  <a:gd name="T17" fmla="*/ 8 h 61"/>
                  <a:gd name="T18" fmla="*/ 66 w 69"/>
                  <a:gd name="T19" fmla="*/ 17 h 61"/>
                  <a:gd name="T20" fmla="*/ 69 w 69"/>
                  <a:gd name="T21" fmla="*/ 30 h 61"/>
                  <a:gd name="T22" fmla="*/ 67 w 69"/>
                  <a:gd name="T23" fmla="*/ 41 h 61"/>
                  <a:gd name="T24" fmla="*/ 61 w 69"/>
                  <a:gd name="T25" fmla="*/ 52 h 61"/>
                  <a:gd name="T26" fmla="*/ 50 w 69"/>
                  <a:gd name="T27" fmla="*/ 58 h 61"/>
                  <a:gd name="T28" fmla="*/ 37 w 69"/>
                  <a:gd name="T29" fmla="*/ 61 h 61"/>
                  <a:gd name="T30" fmla="*/ 22 w 69"/>
                  <a:gd name="T31" fmla="*/ 60 h 61"/>
                  <a:gd name="T32" fmla="*/ 12 w 69"/>
                  <a:gd name="T33" fmla="*/ 53 h 6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
                  <a:gd name="T52" fmla="*/ 0 h 61"/>
                  <a:gd name="T53" fmla="*/ 69 w 69"/>
                  <a:gd name="T54" fmla="*/ 61 h 6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 h="61">
                    <a:moveTo>
                      <a:pt x="12" y="53"/>
                    </a:moveTo>
                    <a:lnTo>
                      <a:pt x="3" y="44"/>
                    </a:lnTo>
                    <a:lnTo>
                      <a:pt x="0" y="33"/>
                    </a:lnTo>
                    <a:lnTo>
                      <a:pt x="2" y="21"/>
                    </a:lnTo>
                    <a:lnTo>
                      <a:pt x="8" y="11"/>
                    </a:lnTo>
                    <a:lnTo>
                      <a:pt x="20" y="4"/>
                    </a:lnTo>
                    <a:lnTo>
                      <a:pt x="32" y="0"/>
                    </a:lnTo>
                    <a:lnTo>
                      <a:pt x="46" y="2"/>
                    </a:lnTo>
                    <a:lnTo>
                      <a:pt x="58" y="8"/>
                    </a:lnTo>
                    <a:lnTo>
                      <a:pt x="66" y="17"/>
                    </a:lnTo>
                    <a:lnTo>
                      <a:pt x="69" y="30"/>
                    </a:lnTo>
                    <a:lnTo>
                      <a:pt x="67" y="41"/>
                    </a:lnTo>
                    <a:lnTo>
                      <a:pt x="61" y="52"/>
                    </a:lnTo>
                    <a:lnTo>
                      <a:pt x="50" y="58"/>
                    </a:lnTo>
                    <a:lnTo>
                      <a:pt x="37" y="61"/>
                    </a:lnTo>
                    <a:lnTo>
                      <a:pt x="22" y="60"/>
                    </a:lnTo>
                    <a:lnTo>
                      <a:pt x="12" y="53"/>
                    </a:lnTo>
                  </a:path>
                </a:pathLst>
              </a:custGeom>
              <a:noFill/>
              <a:ln w="6350" cap="rnd">
                <a:solidFill>
                  <a:srgbClr val="000000"/>
                </a:solidFill>
                <a:prstDash val="solid"/>
                <a:round/>
                <a:headEnd/>
                <a:tailEnd/>
              </a:ln>
            </p:spPr>
            <p:txBody>
              <a:bodyPr/>
              <a:lstStyle/>
              <a:p>
                <a:endParaRPr lang="ru-RU"/>
              </a:p>
            </p:txBody>
          </p:sp>
          <p:sp>
            <p:nvSpPr>
              <p:cNvPr id="162892" name="Freeform 1122"/>
              <p:cNvSpPr>
                <a:spLocks/>
              </p:cNvSpPr>
              <p:nvPr/>
            </p:nvSpPr>
            <p:spPr bwMode="auto">
              <a:xfrm>
                <a:off x="3213" y="1294"/>
                <a:ext cx="70" cy="59"/>
              </a:xfrm>
              <a:custGeom>
                <a:avLst/>
                <a:gdLst>
                  <a:gd name="T0" fmla="*/ 11 w 70"/>
                  <a:gd name="T1" fmla="*/ 51 h 59"/>
                  <a:gd name="T2" fmla="*/ 7 w 70"/>
                  <a:gd name="T3" fmla="*/ 49 h 59"/>
                  <a:gd name="T4" fmla="*/ 3 w 70"/>
                  <a:gd name="T5" fmla="*/ 42 h 59"/>
                  <a:gd name="T6" fmla="*/ 1 w 70"/>
                  <a:gd name="T7" fmla="*/ 37 h 59"/>
                  <a:gd name="T8" fmla="*/ 0 w 70"/>
                  <a:gd name="T9" fmla="*/ 31 h 59"/>
                  <a:gd name="T10" fmla="*/ 0 w 70"/>
                  <a:gd name="T11" fmla="*/ 24 h 59"/>
                  <a:gd name="T12" fmla="*/ 1 w 70"/>
                  <a:gd name="T13" fmla="*/ 19 h 59"/>
                  <a:gd name="T14" fmla="*/ 5 w 70"/>
                  <a:gd name="T15" fmla="*/ 13 h 59"/>
                  <a:gd name="T16" fmla="*/ 10 w 70"/>
                  <a:gd name="T17" fmla="*/ 9 h 59"/>
                  <a:gd name="T18" fmla="*/ 14 w 70"/>
                  <a:gd name="T19" fmla="*/ 4 h 59"/>
                  <a:gd name="T20" fmla="*/ 20 w 70"/>
                  <a:gd name="T21" fmla="*/ 1 h 59"/>
                  <a:gd name="T22" fmla="*/ 26 w 70"/>
                  <a:gd name="T23" fmla="*/ 0 h 59"/>
                  <a:gd name="T24" fmla="*/ 33 w 70"/>
                  <a:gd name="T25" fmla="*/ 0 h 59"/>
                  <a:gd name="T26" fmla="*/ 40 w 70"/>
                  <a:gd name="T27" fmla="*/ 0 h 59"/>
                  <a:gd name="T28" fmla="*/ 46 w 70"/>
                  <a:gd name="T29" fmla="*/ 1 h 59"/>
                  <a:gd name="T30" fmla="*/ 52 w 70"/>
                  <a:gd name="T31" fmla="*/ 2 h 59"/>
                  <a:gd name="T32" fmla="*/ 58 w 70"/>
                  <a:gd name="T33" fmla="*/ 7 h 59"/>
                  <a:gd name="T34" fmla="*/ 62 w 70"/>
                  <a:gd name="T35" fmla="*/ 10 h 59"/>
                  <a:gd name="T36" fmla="*/ 67 w 70"/>
                  <a:gd name="T37" fmla="*/ 17 h 59"/>
                  <a:gd name="T38" fmla="*/ 69 w 70"/>
                  <a:gd name="T39" fmla="*/ 21 h 59"/>
                  <a:gd name="T40" fmla="*/ 70 w 70"/>
                  <a:gd name="T41" fmla="*/ 28 h 59"/>
                  <a:gd name="T42" fmla="*/ 69 w 70"/>
                  <a:gd name="T43" fmla="*/ 34 h 59"/>
                  <a:gd name="T44" fmla="*/ 67 w 70"/>
                  <a:gd name="T45" fmla="*/ 39 h 59"/>
                  <a:gd name="T46" fmla="*/ 66 w 70"/>
                  <a:gd name="T47" fmla="*/ 45 h 59"/>
                  <a:gd name="T48" fmla="*/ 60 w 70"/>
                  <a:gd name="T49" fmla="*/ 49 h 59"/>
                  <a:gd name="T50" fmla="*/ 56 w 70"/>
                  <a:gd name="T51" fmla="*/ 54 h 59"/>
                  <a:gd name="T52" fmla="*/ 50 w 70"/>
                  <a:gd name="T53" fmla="*/ 58 h 59"/>
                  <a:gd name="T54" fmla="*/ 43 w 70"/>
                  <a:gd name="T55" fmla="*/ 59 h 59"/>
                  <a:gd name="T56" fmla="*/ 37 w 70"/>
                  <a:gd name="T57" fmla="*/ 59 h 59"/>
                  <a:gd name="T58" fmla="*/ 30 w 70"/>
                  <a:gd name="T59" fmla="*/ 59 h 59"/>
                  <a:gd name="T60" fmla="*/ 24 w 70"/>
                  <a:gd name="T61" fmla="*/ 58 h 59"/>
                  <a:gd name="T62" fmla="*/ 18 w 70"/>
                  <a:gd name="T63" fmla="*/ 56 h 59"/>
                  <a:gd name="T64" fmla="*/ 11 w 70"/>
                  <a:gd name="T65" fmla="*/ 51 h 5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0"/>
                  <a:gd name="T100" fmla="*/ 0 h 59"/>
                  <a:gd name="T101" fmla="*/ 70 w 70"/>
                  <a:gd name="T102" fmla="*/ 59 h 5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0" h="59">
                    <a:moveTo>
                      <a:pt x="11" y="51"/>
                    </a:moveTo>
                    <a:lnTo>
                      <a:pt x="7" y="49"/>
                    </a:lnTo>
                    <a:lnTo>
                      <a:pt x="3" y="42"/>
                    </a:lnTo>
                    <a:lnTo>
                      <a:pt x="1" y="37"/>
                    </a:lnTo>
                    <a:lnTo>
                      <a:pt x="0" y="31"/>
                    </a:lnTo>
                    <a:lnTo>
                      <a:pt x="0" y="24"/>
                    </a:lnTo>
                    <a:lnTo>
                      <a:pt x="1" y="19"/>
                    </a:lnTo>
                    <a:lnTo>
                      <a:pt x="5" y="13"/>
                    </a:lnTo>
                    <a:lnTo>
                      <a:pt x="10" y="9"/>
                    </a:lnTo>
                    <a:lnTo>
                      <a:pt x="14" y="4"/>
                    </a:lnTo>
                    <a:lnTo>
                      <a:pt x="20" y="1"/>
                    </a:lnTo>
                    <a:lnTo>
                      <a:pt x="26" y="0"/>
                    </a:lnTo>
                    <a:lnTo>
                      <a:pt x="33" y="0"/>
                    </a:lnTo>
                    <a:lnTo>
                      <a:pt x="40" y="0"/>
                    </a:lnTo>
                    <a:lnTo>
                      <a:pt x="46" y="1"/>
                    </a:lnTo>
                    <a:lnTo>
                      <a:pt x="52" y="2"/>
                    </a:lnTo>
                    <a:lnTo>
                      <a:pt x="58" y="7"/>
                    </a:lnTo>
                    <a:lnTo>
                      <a:pt x="62" y="10"/>
                    </a:lnTo>
                    <a:lnTo>
                      <a:pt x="67" y="17"/>
                    </a:lnTo>
                    <a:lnTo>
                      <a:pt x="69" y="21"/>
                    </a:lnTo>
                    <a:lnTo>
                      <a:pt x="70" y="28"/>
                    </a:lnTo>
                    <a:lnTo>
                      <a:pt x="69" y="34"/>
                    </a:lnTo>
                    <a:lnTo>
                      <a:pt x="67" y="39"/>
                    </a:lnTo>
                    <a:lnTo>
                      <a:pt x="66" y="45"/>
                    </a:lnTo>
                    <a:lnTo>
                      <a:pt x="60" y="49"/>
                    </a:lnTo>
                    <a:lnTo>
                      <a:pt x="56" y="54"/>
                    </a:lnTo>
                    <a:lnTo>
                      <a:pt x="50" y="58"/>
                    </a:lnTo>
                    <a:lnTo>
                      <a:pt x="43" y="59"/>
                    </a:lnTo>
                    <a:lnTo>
                      <a:pt x="37" y="59"/>
                    </a:lnTo>
                    <a:lnTo>
                      <a:pt x="30" y="59"/>
                    </a:lnTo>
                    <a:lnTo>
                      <a:pt x="24" y="58"/>
                    </a:lnTo>
                    <a:lnTo>
                      <a:pt x="18" y="56"/>
                    </a:lnTo>
                    <a:lnTo>
                      <a:pt x="11" y="51"/>
                    </a:lnTo>
                    <a:close/>
                  </a:path>
                </a:pathLst>
              </a:custGeom>
              <a:solidFill>
                <a:srgbClr val="D7AB00"/>
              </a:solidFill>
              <a:ln w="9525">
                <a:noFill/>
                <a:round/>
                <a:headEnd/>
                <a:tailEnd/>
              </a:ln>
            </p:spPr>
            <p:txBody>
              <a:bodyPr/>
              <a:lstStyle/>
              <a:p>
                <a:endParaRPr lang="ru-RU"/>
              </a:p>
            </p:txBody>
          </p:sp>
          <p:sp>
            <p:nvSpPr>
              <p:cNvPr id="162893" name="Freeform 1123"/>
              <p:cNvSpPr>
                <a:spLocks/>
              </p:cNvSpPr>
              <p:nvPr/>
            </p:nvSpPr>
            <p:spPr bwMode="auto">
              <a:xfrm>
                <a:off x="3213" y="1292"/>
                <a:ext cx="70" cy="61"/>
              </a:xfrm>
              <a:custGeom>
                <a:avLst/>
                <a:gdLst>
                  <a:gd name="T0" fmla="*/ 11 w 70"/>
                  <a:gd name="T1" fmla="*/ 53 h 61"/>
                  <a:gd name="T2" fmla="*/ 3 w 70"/>
                  <a:gd name="T3" fmla="*/ 44 h 61"/>
                  <a:gd name="T4" fmla="*/ 0 w 70"/>
                  <a:gd name="T5" fmla="*/ 33 h 61"/>
                  <a:gd name="T6" fmla="*/ 1 w 70"/>
                  <a:gd name="T7" fmla="*/ 21 h 61"/>
                  <a:gd name="T8" fmla="*/ 10 w 70"/>
                  <a:gd name="T9" fmla="*/ 11 h 61"/>
                  <a:gd name="T10" fmla="*/ 20 w 70"/>
                  <a:gd name="T11" fmla="*/ 3 h 61"/>
                  <a:gd name="T12" fmla="*/ 33 w 70"/>
                  <a:gd name="T13" fmla="*/ 0 h 61"/>
                  <a:gd name="T14" fmla="*/ 46 w 70"/>
                  <a:gd name="T15" fmla="*/ 2 h 61"/>
                  <a:gd name="T16" fmla="*/ 58 w 70"/>
                  <a:gd name="T17" fmla="*/ 8 h 61"/>
                  <a:gd name="T18" fmla="*/ 67 w 70"/>
                  <a:gd name="T19" fmla="*/ 19 h 61"/>
                  <a:gd name="T20" fmla="*/ 70 w 70"/>
                  <a:gd name="T21" fmla="*/ 30 h 61"/>
                  <a:gd name="T22" fmla="*/ 69 w 70"/>
                  <a:gd name="T23" fmla="*/ 41 h 61"/>
                  <a:gd name="T24" fmla="*/ 60 w 70"/>
                  <a:gd name="T25" fmla="*/ 51 h 61"/>
                  <a:gd name="T26" fmla="*/ 50 w 70"/>
                  <a:gd name="T27" fmla="*/ 58 h 61"/>
                  <a:gd name="T28" fmla="*/ 37 w 70"/>
                  <a:gd name="T29" fmla="*/ 61 h 61"/>
                  <a:gd name="T30" fmla="*/ 24 w 70"/>
                  <a:gd name="T31" fmla="*/ 60 h 61"/>
                  <a:gd name="T32" fmla="*/ 11 w 70"/>
                  <a:gd name="T33" fmla="*/ 53 h 6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0"/>
                  <a:gd name="T52" fmla="*/ 0 h 61"/>
                  <a:gd name="T53" fmla="*/ 70 w 70"/>
                  <a:gd name="T54" fmla="*/ 61 h 6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0" h="61">
                    <a:moveTo>
                      <a:pt x="11" y="53"/>
                    </a:moveTo>
                    <a:lnTo>
                      <a:pt x="3" y="44"/>
                    </a:lnTo>
                    <a:lnTo>
                      <a:pt x="0" y="33"/>
                    </a:lnTo>
                    <a:lnTo>
                      <a:pt x="1" y="21"/>
                    </a:lnTo>
                    <a:lnTo>
                      <a:pt x="10" y="11"/>
                    </a:lnTo>
                    <a:lnTo>
                      <a:pt x="20" y="3"/>
                    </a:lnTo>
                    <a:lnTo>
                      <a:pt x="33" y="0"/>
                    </a:lnTo>
                    <a:lnTo>
                      <a:pt x="46" y="2"/>
                    </a:lnTo>
                    <a:lnTo>
                      <a:pt x="58" y="8"/>
                    </a:lnTo>
                    <a:lnTo>
                      <a:pt x="67" y="19"/>
                    </a:lnTo>
                    <a:lnTo>
                      <a:pt x="70" y="30"/>
                    </a:lnTo>
                    <a:lnTo>
                      <a:pt x="69" y="41"/>
                    </a:lnTo>
                    <a:lnTo>
                      <a:pt x="60" y="51"/>
                    </a:lnTo>
                    <a:lnTo>
                      <a:pt x="50" y="58"/>
                    </a:lnTo>
                    <a:lnTo>
                      <a:pt x="37" y="61"/>
                    </a:lnTo>
                    <a:lnTo>
                      <a:pt x="24" y="60"/>
                    </a:lnTo>
                    <a:lnTo>
                      <a:pt x="11" y="53"/>
                    </a:lnTo>
                  </a:path>
                </a:pathLst>
              </a:custGeom>
              <a:noFill/>
              <a:ln w="6350" cap="rnd">
                <a:solidFill>
                  <a:srgbClr val="000000"/>
                </a:solidFill>
                <a:prstDash val="solid"/>
                <a:round/>
                <a:headEnd/>
                <a:tailEnd/>
              </a:ln>
            </p:spPr>
            <p:txBody>
              <a:bodyPr/>
              <a:lstStyle/>
              <a:p>
                <a:endParaRPr lang="ru-RU"/>
              </a:p>
            </p:txBody>
          </p:sp>
          <p:sp>
            <p:nvSpPr>
              <p:cNvPr id="162894" name="Freeform 1124"/>
              <p:cNvSpPr>
                <a:spLocks/>
              </p:cNvSpPr>
              <p:nvPr/>
            </p:nvSpPr>
            <p:spPr bwMode="auto">
              <a:xfrm>
                <a:off x="3180" y="1255"/>
                <a:ext cx="68" cy="62"/>
              </a:xfrm>
              <a:custGeom>
                <a:avLst/>
                <a:gdLst>
                  <a:gd name="T0" fmla="*/ 11 w 68"/>
                  <a:gd name="T1" fmla="*/ 55 h 62"/>
                  <a:gd name="T2" fmla="*/ 6 w 68"/>
                  <a:gd name="T3" fmla="*/ 49 h 62"/>
                  <a:gd name="T4" fmla="*/ 3 w 68"/>
                  <a:gd name="T5" fmla="*/ 45 h 62"/>
                  <a:gd name="T6" fmla="*/ 0 w 68"/>
                  <a:gd name="T7" fmla="*/ 39 h 62"/>
                  <a:gd name="T8" fmla="*/ 0 w 68"/>
                  <a:gd name="T9" fmla="*/ 34 h 62"/>
                  <a:gd name="T10" fmla="*/ 0 w 68"/>
                  <a:gd name="T11" fmla="*/ 28 h 62"/>
                  <a:gd name="T12" fmla="*/ 2 w 68"/>
                  <a:gd name="T13" fmla="*/ 21 h 62"/>
                  <a:gd name="T14" fmla="*/ 4 w 68"/>
                  <a:gd name="T15" fmla="*/ 16 h 62"/>
                  <a:gd name="T16" fmla="*/ 8 w 68"/>
                  <a:gd name="T17" fmla="*/ 9 h 62"/>
                  <a:gd name="T18" fmla="*/ 13 w 68"/>
                  <a:gd name="T19" fmla="*/ 7 h 62"/>
                  <a:gd name="T20" fmla="*/ 19 w 68"/>
                  <a:gd name="T21" fmla="*/ 3 h 62"/>
                  <a:gd name="T22" fmla="*/ 25 w 68"/>
                  <a:gd name="T23" fmla="*/ 1 h 62"/>
                  <a:gd name="T24" fmla="*/ 32 w 68"/>
                  <a:gd name="T25" fmla="*/ 0 h 62"/>
                  <a:gd name="T26" fmla="*/ 38 w 68"/>
                  <a:gd name="T27" fmla="*/ 0 h 62"/>
                  <a:gd name="T28" fmla="*/ 46 w 68"/>
                  <a:gd name="T29" fmla="*/ 1 h 62"/>
                  <a:gd name="T30" fmla="*/ 51 w 68"/>
                  <a:gd name="T31" fmla="*/ 5 h 62"/>
                  <a:gd name="T32" fmla="*/ 57 w 68"/>
                  <a:gd name="T33" fmla="*/ 8 h 62"/>
                  <a:gd name="T34" fmla="*/ 62 w 68"/>
                  <a:gd name="T35" fmla="*/ 13 h 62"/>
                  <a:gd name="T36" fmla="*/ 65 w 68"/>
                  <a:gd name="T37" fmla="*/ 18 h 62"/>
                  <a:gd name="T38" fmla="*/ 68 w 68"/>
                  <a:gd name="T39" fmla="*/ 24 h 62"/>
                  <a:gd name="T40" fmla="*/ 68 w 68"/>
                  <a:gd name="T41" fmla="*/ 28 h 62"/>
                  <a:gd name="T42" fmla="*/ 68 w 68"/>
                  <a:gd name="T43" fmla="*/ 35 h 62"/>
                  <a:gd name="T44" fmla="*/ 67 w 68"/>
                  <a:gd name="T45" fmla="*/ 41 h 62"/>
                  <a:gd name="T46" fmla="*/ 64 w 68"/>
                  <a:gd name="T47" fmla="*/ 47 h 62"/>
                  <a:gd name="T48" fmla="*/ 61 w 68"/>
                  <a:gd name="T49" fmla="*/ 53 h 62"/>
                  <a:gd name="T50" fmla="*/ 55 w 68"/>
                  <a:gd name="T51" fmla="*/ 56 h 62"/>
                  <a:gd name="T52" fmla="*/ 49 w 68"/>
                  <a:gd name="T53" fmla="*/ 59 h 62"/>
                  <a:gd name="T54" fmla="*/ 43 w 68"/>
                  <a:gd name="T55" fmla="*/ 60 h 62"/>
                  <a:gd name="T56" fmla="*/ 36 w 68"/>
                  <a:gd name="T57" fmla="*/ 62 h 62"/>
                  <a:gd name="T58" fmla="*/ 29 w 68"/>
                  <a:gd name="T59" fmla="*/ 62 h 62"/>
                  <a:gd name="T60" fmla="*/ 22 w 68"/>
                  <a:gd name="T61" fmla="*/ 61 h 62"/>
                  <a:gd name="T62" fmla="*/ 15 w 68"/>
                  <a:gd name="T63" fmla="*/ 58 h 62"/>
                  <a:gd name="T64" fmla="*/ 11 w 68"/>
                  <a:gd name="T65" fmla="*/ 55 h 6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8"/>
                  <a:gd name="T100" fmla="*/ 0 h 62"/>
                  <a:gd name="T101" fmla="*/ 68 w 68"/>
                  <a:gd name="T102" fmla="*/ 62 h 6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8" h="62">
                    <a:moveTo>
                      <a:pt x="11" y="55"/>
                    </a:moveTo>
                    <a:lnTo>
                      <a:pt x="6" y="49"/>
                    </a:lnTo>
                    <a:lnTo>
                      <a:pt x="3" y="45"/>
                    </a:lnTo>
                    <a:lnTo>
                      <a:pt x="0" y="39"/>
                    </a:lnTo>
                    <a:lnTo>
                      <a:pt x="0" y="34"/>
                    </a:lnTo>
                    <a:lnTo>
                      <a:pt x="0" y="28"/>
                    </a:lnTo>
                    <a:lnTo>
                      <a:pt x="2" y="21"/>
                    </a:lnTo>
                    <a:lnTo>
                      <a:pt x="4" y="16"/>
                    </a:lnTo>
                    <a:lnTo>
                      <a:pt x="8" y="9"/>
                    </a:lnTo>
                    <a:lnTo>
                      <a:pt x="13" y="7"/>
                    </a:lnTo>
                    <a:lnTo>
                      <a:pt x="19" y="3"/>
                    </a:lnTo>
                    <a:lnTo>
                      <a:pt x="25" y="1"/>
                    </a:lnTo>
                    <a:lnTo>
                      <a:pt x="32" y="0"/>
                    </a:lnTo>
                    <a:lnTo>
                      <a:pt x="38" y="0"/>
                    </a:lnTo>
                    <a:lnTo>
                      <a:pt x="46" y="1"/>
                    </a:lnTo>
                    <a:lnTo>
                      <a:pt x="51" y="5"/>
                    </a:lnTo>
                    <a:lnTo>
                      <a:pt x="57" y="8"/>
                    </a:lnTo>
                    <a:lnTo>
                      <a:pt x="62" y="13"/>
                    </a:lnTo>
                    <a:lnTo>
                      <a:pt x="65" y="18"/>
                    </a:lnTo>
                    <a:lnTo>
                      <a:pt x="68" y="24"/>
                    </a:lnTo>
                    <a:lnTo>
                      <a:pt x="68" y="28"/>
                    </a:lnTo>
                    <a:lnTo>
                      <a:pt x="68" y="35"/>
                    </a:lnTo>
                    <a:lnTo>
                      <a:pt x="67" y="41"/>
                    </a:lnTo>
                    <a:lnTo>
                      <a:pt x="64" y="47"/>
                    </a:lnTo>
                    <a:lnTo>
                      <a:pt x="61" y="53"/>
                    </a:lnTo>
                    <a:lnTo>
                      <a:pt x="55" y="56"/>
                    </a:lnTo>
                    <a:lnTo>
                      <a:pt x="49" y="59"/>
                    </a:lnTo>
                    <a:lnTo>
                      <a:pt x="43" y="60"/>
                    </a:lnTo>
                    <a:lnTo>
                      <a:pt x="36" y="62"/>
                    </a:lnTo>
                    <a:lnTo>
                      <a:pt x="29" y="62"/>
                    </a:lnTo>
                    <a:lnTo>
                      <a:pt x="22" y="61"/>
                    </a:lnTo>
                    <a:lnTo>
                      <a:pt x="15" y="58"/>
                    </a:lnTo>
                    <a:lnTo>
                      <a:pt x="11" y="55"/>
                    </a:lnTo>
                    <a:close/>
                  </a:path>
                </a:pathLst>
              </a:custGeom>
              <a:solidFill>
                <a:srgbClr val="D7AB00"/>
              </a:solidFill>
              <a:ln w="9525">
                <a:noFill/>
                <a:round/>
                <a:headEnd/>
                <a:tailEnd/>
              </a:ln>
            </p:spPr>
            <p:txBody>
              <a:bodyPr/>
              <a:lstStyle/>
              <a:p>
                <a:endParaRPr lang="ru-RU"/>
              </a:p>
            </p:txBody>
          </p:sp>
          <p:sp>
            <p:nvSpPr>
              <p:cNvPr id="162895" name="Freeform 1125"/>
              <p:cNvSpPr>
                <a:spLocks/>
              </p:cNvSpPr>
              <p:nvPr/>
            </p:nvSpPr>
            <p:spPr bwMode="auto">
              <a:xfrm>
                <a:off x="3180" y="1255"/>
                <a:ext cx="68" cy="62"/>
              </a:xfrm>
              <a:custGeom>
                <a:avLst/>
                <a:gdLst>
                  <a:gd name="T0" fmla="*/ 11 w 68"/>
                  <a:gd name="T1" fmla="*/ 55 h 62"/>
                  <a:gd name="T2" fmla="*/ 3 w 68"/>
                  <a:gd name="T3" fmla="*/ 45 h 62"/>
                  <a:gd name="T4" fmla="*/ 0 w 68"/>
                  <a:gd name="T5" fmla="*/ 32 h 62"/>
                  <a:gd name="T6" fmla="*/ 2 w 68"/>
                  <a:gd name="T7" fmla="*/ 21 h 62"/>
                  <a:gd name="T8" fmla="*/ 8 w 68"/>
                  <a:gd name="T9" fmla="*/ 9 h 62"/>
                  <a:gd name="T10" fmla="*/ 19 w 68"/>
                  <a:gd name="T11" fmla="*/ 3 h 62"/>
                  <a:gd name="T12" fmla="*/ 32 w 68"/>
                  <a:gd name="T13" fmla="*/ 0 h 62"/>
                  <a:gd name="T14" fmla="*/ 46 w 68"/>
                  <a:gd name="T15" fmla="*/ 1 h 62"/>
                  <a:gd name="T16" fmla="*/ 57 w 68"/>
                  <a:gd name="T17" fmla="*/ 8 h 62"/>
                  <a:gd name="T18" fmla="*/ 65 w 68"/>
                  <a:gd name="T19" fmla="*/ 18 h 62"/>
                  <a:gd name="T20" fmla="*/ 68 w 68"/>
                  <a:gd name="T21" fmla="*/ 28 h 62"/>
                  <a:gd name="T22" fmla="*/ 67 w 68"/>
                  <a:gd name="T23" fmla="*/ 41 h 62"/>
                  <a:gd name="T24" fmla="*/ 61 w 68"/>
                  <a:gd name="T25" fmla="*/ 51 h 62"/>
                  <a:gd name="T26" fmla="*/ 49 w 68"/>
                  <a:gd name="T27" fmla="*/ 59 h 62"/>
                  <a:gd name="T28" fmla="*/ 36 w 68"/>
                  <a:gd name="T29" fmla="*/ 62 h 62"/>
                  <a:gd name="T30" fmla="*/ 22 w 68"/>
                  <a:gd name="T31" fmla="*/ 61 h 62"/>
                  <a:gd name="T32" fmla="*/ 11 w 68"/>
                  <a:gd name="T33" fmla="*/ 55 h 6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8"/>
                  <a:gd name="T52" fmla="*/ 0 h 62"/>
                  <a:gd name="T53" fmla="*/ 68 w 68"/>
                  <a:gd name="T54" fmla="*/ 62 h 6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8" h="62">
                    <a:moveTo>
                      <a:pt x="11" y="55"/>
                    </a:moveTo>
                    <a:lnTo>
                      <a:pt x="3" y="45"/>
                    </a:lnTo>
                    <a:lnTo>
                      <a:pt x="0" y="32"/>
                    </a:lnTo>
                    <a:lnTo>
                      <a:pt x="2" y="21"/>
                    </a:lnTo>
                    <a:lnTo>
                      <a:pt x="8" y="9"/>
                    </a:lnTo>
                    <a:lnTo>
                      <a:pt x="19" y="3"/>
                    </a:lnTo>
                    <a:lnTo>
                      <a:pt x="32" y="0"/>
                    </a:lnTo>
                    <a:lnTo>
                      <a:pt x="46" y="1"/>
                    </a:lnTo>
                    <a:lnTo>
                      <a:pt x="57" y="8"/>
                    </a:lnTo>
                    <a:lnTo>
                      <a:pt x="65" y="18"/>
                    </a:lnTo>
                    <a:lnTo>
                      <a:pt x="68" y="28"/>
                    </a:lnTo>
                    <a:lnTo>
                      <a:pt x="67" y="41"/>
                    </a:lnTo>
                    <a:lnTo>
                      <a:pt x="61" y="51"/>
                    </a:lnTo>
                    <a:lnTo>
                      <a:pt x="49" y="59"/>
                    </a:lnTo>
                    <a:lnTo>
                      <a:pt x="36" y="62"/>
                    </a:lnTo>
                    <a:lnTo>
                      <a:pt x="22" y="61"/>
                    </a:lnTo>
                    <a:lnTo>
                      <a:pt x="11" y="55"/>
                    </a:lnTo>
                  </a:path>
                </a:pathLst>
              </a:custGeom>
              <a:noFill/>
              <a:ln w="6350" cap="rnd">
                <a:solidFill>
                  <a:srgbClr val="000000"/>
                </a:solidFill>
                <a:prstDash val="solid"/>
                <a:round/>
                <a:headEnd/>
                <a:tailEnd/>
              </a:ln>
            </p:spPr>
            <p:txBody>
              <a:bodyPr/>
              <a:lstStyle/>
              <a:p>
                <a:endParaRPr lang="ru-RU"/>
              </a:p>
            </p:txBody>
          </p:sp>
          <p:sp>
            <p:nvSpPr>
              <p:cNvPr id="162896" name="Freeform 1126"/>
              <p:cNvSpPr>
                <a:spLocks/>
              </p:cNvSpPr>
              <p:nvPr/>
            </p:nvSpPr>
            <p:spPr bwMode="auto">
              <a:xfrm>
                <a:off x="3110" y="1267"/>
                <a:ext cx="70" cy="60"/>
              </a:xfrm>
              <a:custGeom>
                <a:avLst/>
                <a:gdLst>
                  <a:gd name="T0" fmla="*/ 13 w 70"/>
                  <a:gd name="T1" fmla="*/ 53 h 60"/>
                  <a:gd name="T2" fmla="*/ 8 w 70"/>
                  <a:gd name="T3" fmla="*/ 48 h 60"/>
                  <a:gd name="T4" fmla="*/ 2 w 70"/>
                  <a:gd name="T5" fmla="*/ 44 h 60"/>
                  <a:gd name="T6" fmla="*/ 1 w 70"/>
                  <a:gd name="T7" fmla="*/ 38 h 60"/>
                  <a:gd name="T8" fmla="*/ 0 w 70"/>
                  <a:gd name="T9" fmla="*/ 33 h 60"/>
                  <a:gd name="T10" fmla="*/ 1 w 70"/>
                  <a:gd name="T11" fmla="*/ 27 h 60"/>
                  <a:gd name="T12" fmla="*/ 2 w 70"/>
                  <a:gd name="T13" fmla="*/ 20 h 60"/>
                  <a:gd name="T14" fmla="*/ 4 w 70"/>
                  <a:gd name="T15" fmla="*/ 16 h 60"/>
                  <a:gd name="T16" fmla="*/ 9 w 70"/>
                  <a:gd name="T17" fmla="*/ 11 h 60"/>
                  <a:gd name="T18" fmla="*/ 13 w 70"/>
                  <a:gd name="T19" fmla="*/ 6 h 60"/>
                  <a:gd name="T20" fmla="*/ 20 w 70"/>
                  <a:gd name="T21" fmla="*/ 3 h 60"/>
                  <a:gd name="T22" fmla="*/ 27 w 70"/>
                  <a:gd name="T23" fmla="*/ 1 h 60"/>
                  <a:gd name="T24" fmla="*/ 33 w 70"/>
                  <a:gd name="T25" fmla="*/ 0 h 60"/>
                  <a:gd name="T26" fmla="*/ 39 w 70"/>
                  <a:gd name="T27" fmla="*/ 0 h 60"/>
                  <a:gd name="T28" fmla="*/ 46 w 70"/>
                  <a:gd name="T29" fmla="*/ 1 h 60"/>
                  <a:gd name="T30" fmla="*/ 53 w 70"/>
                  <a:gd name="T31" fmla="*/ 5 h 60"/>
                  <a:gd name="T32" fmla="*/ 59 w 70"/>
                  <a:gd name="T33" fmla="*/ 8 h 60"/>
                  <a:gd name="T34" fmla="*/ 63 w 70"/>
                  <a:gd name="T35" fmla="*/ 12 h 60"/>
                  <a:gd name="T36" fmla="*/ 66 w 70"/>
                  <a:gd name="T37" fmla="*/ 17 h 60"/>
                  <a:gd name="T38" fmla="*/ 68 w 70"/>
                  <a:gd name="T39" fmla="*/ 23 h 60"/>
                  <a:gd name="T40" fmla="*/ 70 w 70"/>
                  <a:gd name="T41" fmla="*/ 29 h 60"/>
                  <a:gd name="T42" fmla="*/ 70 w 70"/>
                  <a:gd name="T43" fmla="*/ 34 h 60"/>
                  <a:gd name="T44" fmla="*/ 68 w 70"/>
                  <a:gd name="T45" fmla="*/ 40 h 60"/>
                  <a:gd name="T46" fmla="*/ 65 w 70"/>
                  <a:gd name="T47" fmla="*/ 45 h 60"/>
                  <a:gd name="T48" fmla="*/ 60 w 70"/>
                  <a:gd name="T49" fmla="*/ 51 h 60"/>
                  <a:gd name="T50" fmla="*/ 55 w 70"/>
                  <a:gd name="T51" fmla="*/ 55 h 60"/>
                  <a:gd name="T52" fmla="*/ 49 w 70"/>
                  <a:gd name="T53" fmla="*/ 58 h 60"/>
                  <a:gd name="T54" fmla="*/ 43 w 70"/>
                  <a:gd name="T55" fmla="*/ 59 h 60"/>
                  <a:gd name="T56" fmla="*/ 36 w 70"/>
                  <a:gd name="T57" fmla="*/ 60 h 60"/>
                  <a:gd name="T58" fmla="*/ 30 w 70"/>
                  <a:gd name="T59" fmla="*/ 60 h 60"/>
                  <a:gd name="T60" fmla="*/ 23 w 70"/>
                  <a:gd name="T61" fmla="*/ 59 h 60"/>
                  <a:gd name="T62" fmla="*/ 17 w 70"/>
                  <a:gd name="T63" fmla="*/ 56 h 60"/>
                  <a:gd name="T64" fmla="*/ 13 w 70"/>
                  <a:gd name="T65" fmla="*/ 53 h 6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0"/>
                  <a:gd name="T100" fmla="*/ 0 h 60"/>
                  <a:gd name="T101" fmla="*/ 70 w 70"/>
                  <a:gd name="T102" fmla="*/ 60 h 6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0" h="60">
                    <a:moveTo>
                      <a:pt x="13" y="53"/>
                    </a:moveTo>
                    <a:lnTo>
                      <a:pt x="8" y="48"/>
                    </a:lnTo>
                    <a:lnTo>
                      <a:pt x="2" y="44"/>
                    </a:lnTo>
                    <a:lnTo>
                      <a:pt x="1" y="38"/>
                    </a:lnTo>
                    <a:lnTo>
                      <a:pt x="0" y="33"/>
                    </a:lnTo>
                    <a:lnTo>
                      <a:pt x="1" y="27"/>
                    </a:lnTo>
                    <a:lnTo>
                      <a:pt x="2" y="20"/>
                    </a:lnTo>
                    <a:lnTo>
                      <a:pt x="4" y="16"/>
                    </a:lnTo>
                    <a:lnTo>
                      <a:pt x="9" y="11"/>
                    </a:lnTo>
                    <a:lnTo>
                      <a:pt x="13" y="6"/>
                    </a:lnTo>
                    <a:lnTo>
                      <a:pt x="20" y="3"/>
                    </a:lnTo>
                    <a:lnTo>
                      <a:pt x="27" y="1"/>
                    </a:lnTo>
                    <a:lnTo>
                      <a:pt x="33" y="0"/>
                    </a:lnTo>
                    <a:lnTo>
                      <a:pt x="39" y="0"/>
                    </a:lnTo>
                    <a:lnTo>
                      <a:pt x="46" y="1"/>
                    </a:lnTo>
                    <a:lnTo>
                      <a:pt x="53" y="5"/>
                    </a:lnTo>
                    <a:lnTo>
                      <a:pt x="59" y="8"/>
                    </a:lnTo>
                    <a:lnTo>
                      <a:pt x="63" y="12"/>
                    </a:lnTo>
                    <a:lnTo>
                      <a:pt x="66" y="17"/>
                    </a:lnTo>
                    <a:lnTo>
                      <a:pt x="68" y="23"/>
                    </a:lnTo>
                    <a:lnTo>
                      <a:pt x="70" y="29"/>
                    </a:lnTo>
                    <a:lnTo>
                      <a:pt x="70" y="34"/>
                    </a:lnTo>
                    <a:lnTo>
                      <a:pt x="68" y="40"/>
                    </a:lnTo>
                    <a:lnTo>
                      <a:pt x="65" y="45"/>
                    </a:lnTo>
                    <a:lnTo>
                      <a:pt x="60" y="51"/>
                    </a:lnTo>
                    <a:lnTo>
                      <a:pt x="55" y="55"/>
                    </a:lnTo>
                    <a:lnTo>
                      <a:pt x="49" y="58"/>
                    </a:lnTo>
                    <a:lnTo>
                      <a:pt x="43" y="59"/>
                    </a:lnTo>
                    <a:lnTo>
                      <a:pt x="36" y="60"/>
                    </a:lnTo>
                    <a:lnTo>
                      <a:pt x="30" y="60"/>
                    </a:lnTo>
                    <a:lnTo>
                      <a:pt x="23" y="59"/>
                    </a:lnTo>
                    <a:lnTo>
                      <a:pt x="17" y="56"/>
                    </a:lnTo>
                    <a:lnTo>
                      <a:pt x="13" y="53"/>
                    </a:lnTo>
                    <a:close/>
                  </a:path>
                </a:pathLst>
              </a:custGeom>
              <a:solidFill>
                <a:srgbClr val="D7AB00"/>
              </a:solidFill>
              <a:ln w="9525">
                <a:noFill/>
                <a:round/>
                <a:headEnd/>
                <a:tailEnd/>
              </a:ln>
            </p:spPr>
            <p:txBody>
              <a:bodyPr/>
              <a:lstStyle/>
              <a:p>
                <a:endParaRPr lang="ru-RU"/>
              </a:p>
            </p:txBody>
          </p:sp>
          <p:sp>
            <p:nvSpPr>
              <p:cNvPr id="162897" name="Freeform 1127"/>
              <p:cNvSpPr>
                <a:spLocks/>
              </p:cNvSpPr>
              <p:nvPr/>
            </p:nvSpPr>
            <p:spPr bwMode="auto">
              <a:xfrm>
                <a:off x="3110" y="1267"/>
                <a:ext cx="70" cy="60"/>
              </a:xfrm>
              <a:custGeom>
                <a:avLst/>
                <a:gdLst>
                  <a:gd name="T0" fmla="*/ 13 w 70"/>
                  <a:gd name="T1" fmla="*/ 53 h 60"/>
                  <a:gd name="T2" fmla="*/ 2 w 70"/>
                  <a:gd name="T3" fmla="*/ 44 h 60"/>
                  <a:gd name="T4" fmla="*/ 0 w 70"/>
                  <a:gd name="T5" fmla="*/ 31 h 60"/>
                  <a:gd name="T6" fmla="*/ 2 w 70"/>
                  <a:gd name="T7" fmla="*/ 20 h 60"/>
                  <a:gd name="T8" fmla="*/ 9 w 70"/>
                  <a:gd name="T9" fmla="*/ 9 h 60"/>
                  <a:gd name="T10" fmla="*/ 20 w 70"/>
                  <a:gd name="T11" fmla="*/ 3 h 60"/>
                  <a:gd name="T12" fmla="*/ 33 w 70"/>
                  <a:gd name="T13" fmla="*/ 0 h 60"/>
                  <a:gd name="T14" fmla="*/ 46 w 70"/>
                  <a:gd name="T15" fmla="*/ 1 h 60"/>
                  <a:gd name="T16" fmla="*/ 59 w 70"/>
                  <a:gd name="T17" fmla="*/ 8 h 60"/>
                  <a:gd name="T18" fmla="*/ 66 w 70"/>
                  <a:gd name="T19" fmla="*/ 17 h 60"/>
                  <a:gd name="T20" fmla="*/ 70 w 70"/>
                  <a:gd name="T21" fmla="*/ 28 h 60"/>
                  <a:gd name="T22" fmla="*/ 68 w 70"/>
                  <a:gd name="T23" fmla="*/ 40 h 60"/>
                  <a:gd name="T24" fmla="*/ 60 w 70"/>
                  <a:gd name="T25" fmla="*/ 49 h 60"/>
                  <a:gd name="T26" fmla="*/ 51 w 70"/>
                  <a:gd name="T27" fmla="*/ 58 h 60"/>
                  <a:gd name="T28" fmla="*/ 36 w 70"/>
                  <a:gd name="T29" fmla="*/ 60 h 60"/>
                  <a:gd name="T30" fmla="*/ 23 w 70"/>
                  <a:gd name="T31" fmla="*/ 59 h 60"/>
                  <a:gd name="T32" fmla="*/ 13 w 70"/>
                  <a:gd name="T33" fmla="*/ 53 h 6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0"/>
                  <a:gd name="T52" fmla="*/ 0 h 60"/>
                  <a:gd name="T53" fmla="*/ 70 w 70"/>
                  <a:gd name="T54" fmla="*/ 60 h 6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0" h="60">
                    <a:moveTo>
                      <a:pt x="13" y="53"/>
                    </a:moveTo>
                    <a:lnTo>
                      <a:pt x="2" y="44"/>
                    </a:lnTo>
                    <a:lnTo>
                      <a:pt x="0" y="31"/>
                    </a:lnTo>
                    <a:lnTo>
                      <a:pt x="2" y="20"/>
                    </a:lnTo>
                    <a:lnTo>
                      <a:pt x="9" y="9"/>
                    </a:lnTo>
                    <a:lnTo>
                      <a:pt x="20" y="3"/>
                    </a:lnTo>
                    <a:lnTo>
                      <a:pt x="33" y="0"/>
                    </a:lnTo>
                    <a:lnTo>
                      <a:pt x="46" y="1"/>
                    </a:lnTo>
                    <a:lnTo>
                      <a:pt x="59" y="8"/>
                    </a:lnTo>
                    <a:lnTo>
                      <a:pt x="66" y="17"/>
                    </a:lnTo>
                    <a:lnTo>
                      <a:pt x="70" y="28"/>
                    </a:lnTo>
                    <a:lnTo>
                      <a:pt x="68" y="40"/>
                    </a:lnTo>
                    <a:lnTo>
                      <a:pt x="60" y="49"/>
                    </a:lnTo>
                    <a:lnTo>
                      <a:pt x="51" y="58"/>
                    </a:lnTo>
                    <a:lnTo>
                      <a:pt x="36" y="60"/>
                    </a:lnTo>
                    <a:lnTo>
                      <a:pt x="23" y="59"/>
                    </a:lnTo>
                    <a:lnTo>
                      <a:pt x="13" y="53"/>
                    </a:lnTo>
                  </a:path>
                </a:pathLst>
              </a:custGeom>
              <a:noFill/>
              <a:ln w="6350" cap="rnd">
                <a:solidFill>
                  <a:srgbClr val="000000"/>
                </a:solidFill>
                <a:prstDash val="solid"/>
                <a:round/>
                <a:headEnd/>
                <a:tailEnd/>
              </a:ln>
            </p:spPr>
            <p:txBody>
              <a:bodyPr/>
              <a:lstStyle/>
              <a:p>
                <a:endParaRPr lang="ru-RU"/>
              </a:p>
            </p:txBody>
          </p:sp>
          <p:sp>
            <p:nvSpPr>
              <p:cNvPr id="162898" name="Freeform 1128"/>
              <p:cNvSpPr>
                <a:spLocks/>
              </p:cNvSpPr>
              <p:nvPr/>
            </p:nvSpPr>
            <p:spPr bwMode="auto">
              <a:xfrm>
                <a:off x="2140" y="2350"/>
                <a:ext cx="31" cy="74"/>
              </a:xfrm>
              <a:custGeom>
                <a:avLst/>
                <a:gdLst>
                  <a:gd name="T0" fmla="*/ 31 w 31"/>
                  <a:gd name="T1" fmla="*/ 74 h 74"/>
                  <a:gd name="T2" fmla="*/ 20 w 31"/>
                  <a:gd name="T3" fmla="*/ 74 h 74"/>
                  <a:gd name="T4" fmla="*/ 19 w 31"/>
                  <a:gd name="T5" fmla="*/ 15 h 74"/>
                  <a:gd name="T6" fmla="*/ 17 w 31"/>
                  <a:gd name="T7" fmla="*/ 19 h 74"/>
                  <a:gd name="T8" fmla="*/ 10 w 31"/>
                  <a:gd name="T9" fmla="*/ 21 h 74"/>
                  <a:gd name="T10" fmla="*/ 0 w 31"/>
                  <a:gd name="T11" fmla="*/ 26 h 74"/>
                  <a:gd name="T12" fmla="*/ 0 w 31"/>
                  <a:gd name="T13" fmla="*/ 19 h 74"/>
                  <a:gd name="T14" fmla="*/ 8 w 31"/>
                  <a:gd name="T15" fmla="*/ 13 h 74"/>
                  <a:gd name="T16" fmla="*/ 15 w 31"/>
                  <a:gd name="T17" fmla="*/ 9 h 74"/>
                  <a:gd name="T18" fmla="*/ 19 w 31"/>
                  <a:gd name="T19" fmla="*/ 4 h 74"/>
                  <a:gd name="T20" fmla="*/ 25 w 31"/>
                  <a:gd name="T21" fmla="*/ 0 h 74"/>
                  <a:gd name="T22" fmla="*/ 31 w 31"/>
                  <a:gd name="T23" fmla="*/ 0 h 74"/>
                  <a:gd name="T24" fmla="*/ 31 w 31"/>
                  <a:gd name="T25" fmla="*/ 74 h 7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1"/>
                  <a:gd name="T40" fmla="*/ 0 h 74"/>
                  <a:gd name="T41" fmla="*/ 31 w 31"/>
                  <a:gd name="T42" fmla="*/ 74 h 7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1" h="74">
                    <a:moveTo>
                      <a:pt x="31" y="74"/>
                    </a:moveTo>
                    <a:lnTo>
                      <a:pt x="20" y="74"/>
                    </a:lnTo>
                    <a:lnTo>
                      <a:pt x="19" y="15"/>
                    </a:lnTo>
                    <a:lnTo>
                      <a:pt x="17" y="19"/>
                    </a:lnTo>
                    <a:lnTo>
                      <a:pt x="10" y="21"/>
                    </a:lnTo>
                    <a:lnTo>
                      <a:pt x="0" y="26"/>
                    </a:lnTo>
                    <a:lnTo>
                      <a:pt x="0" y="19"/>
                    </a:lnTo>
                    <a:lnTo>
                      <a:pt x="8" y="13"/>
                    </a:lnTo>
                    <a:lnTo>
                      <a:pt x="15" y="9"/>
                    </a:lnTo>
                    <a:lnTo>
                      <a:pt x="19" y="4"/>
                    </a:lnTo>
                    <a:lnTo>
                      <a:pt x="25" y="0"/>
                    </a:lnTo>
                    <a:lnTo>
                      <a:pt x="31" y="0"/>
                    </a:lnTo>
                    <a:lnTo>
                      <a:pt x="31" y="74"/>
                    </a:lnTo>
                    <a:close/>
                  </a:path>
                </a:pathLst>
              </a:custGeom>
              <a:solidFill>
                <a:srgbClr val="FFFFFF"/>
              </a:solidFill>
              <a:ln w="9525">
                <a:noFill/>
                <a:round/>
                <a:headEnd/>
                <a:tailEnd/>
              </a:ln>
            </p:spPr>
            <p:txBody>
              <a:bodyPr/>
              <a:lstStyle/>
              <a:p>
                <a:endParaRPr lang="ru-RU"/>
              </a:p>
            </p:txBody>
          </p:sp>
          <p:sp>
            <p:nvSpPr>
              <p:cNvPr id="162899" name="Freeform 1129"/>
              <p:cNvSpPr>
                <a:spLocks/>
              </p:cNvSpPr>
              <p:nvPr/>
            </p:nvSpPr>
            <p:spPr bwMode="auto">
              <a:xfrm>
                <a:off x="2326" y="2385"/>
                <a:ext cx="53" cy="76"/>
              </a:xfrm>
              <a:custGeom>
                <a:avLst/>
                <a:gdLst>
                  <a:gd name="T0" fmla="*/ 53 w 53"/>
                  <a:gd name="T1" fmla="*/ 66 h 76"/>
                  <a:gd name="T2" fmla="*/ 53 w 53"/>
                  <a:gd name="T3" fmla="*/ 76 h 76"/>
                  <a:gd name="T4" fmla="*/ 0 w 53"/>
                  <a:gd name="T5" fmla="*/ 76 h 76"/>
                  <a:gd name="T6" fmla="*/ 0 w 53"/>
                  <a:gd name="T7" fmla="*/ 69 h 76"/>
                  <a:gd name="T8" fmla="*/ 3 w 53"/>
                  <a:gd name="T9" fmla="*/ 63 h 76"/>
                  <a:gd name="T10" fmla="*/ 6 w 53"/>
                  <a:gd name="T11" fmla="*/ 58 h 76"/>
                  <a:gd name="T12" fmla="*/ 12 w 53"/>
                  <a:gd name="T13" fmla="*/ 54 h 76"/>
                  <a:gd name="T14" fmla="*/ 19 w 53"/>
                  <a:gd name="T15" fmla="*/ 47 h 76"/>
                  <a:gd name="T16" fmla="*/ 31 w 53"/>
                  <a:gd name="T17" fmla="*/ 38 h 76"/>
                  <a:gd name="T18" fmla="*/ 37 w 53"/>
                  <a:gd name="T19" fmla="*/ 32 h 76"/>
                  <a:gd name="T20" fmla="*/ 41 w 53"/>
                  <a:gd name="T21" fmla="*/ 26 h 76"/>
                  <a:gd name="T22" fmla="*/ 42 w 53"/>
                  <a:gd name="T23" fmla="*/ 21 h 76"/>
                  <a:gd name="T24" fmla="*/ 41 w 53"/>
                  <a:gd name="T25" fmla="*/ 19 h 76"/>
                  <a:gd name="T26" fmla="*/ 41 w 53"/>
                  <a:gd name="T27" fmla="*/ 16 h 76"/>
                  <a:gd name="T28" fmla="*/ 39 w 53"/>
                  <a:gd name="T29" fmla="*/ 13 h 76"/>
                  <a:gd name="T30" fmla="*/ 32 w 53"/>
                  <a:gd name="T31" fmla="*/ 9 h 76"/>
                  <a:gd name="T32" fmla="*/ 30 w 53"/>
                  <a:gd name="T33" fmla="*/ 8 h 76"/>
                  <a:gd name="T34" fmla="*/ 26 w 53"/>
                  <a:gd name="T35" fmla="*/ 8 h 76"/>
                  <a:gd name="T36" fmla="*/ 23 w 53"/>
                  <a:gd name="T37" fmla="*/ 8 h 76"/>
                  <a:gd name="T38" fmla="*/ 21 w 53"/>
                  <a:gd name="T39" fmla="*/ 9 h 76"/>
                  <a:gd name="T40" fmla="*/ 17 w 53"/>
                  <a:gd name="T41" fmla="*/ 11 h 76"/>
                  <a:gd name="T42" fmla="*/ 16 w 53"/>
                  <a:gd name="T43" fmla="*/ 13 h 76"/>
                  <a:gd name="T44" fmla="*/ 14 w 53"/>
                  <a:gd name="T45" fmla="*/ 15 h 76"/>
                  <a:gd name="T46" fmla="*/ 12 w 53"/>
                  <a:gd name="T47" fmla="*/ 17 h 76"/>
                  <a:gd name="T48" fmla="*/ 11 w 53"/>
                  <a:gd name="T49" fmla="*/ 24 h 76"/>
                  <a:gd name="T50" fmla="*/ 0 w 53"/>
                  <a:gd name="T51" fmla="*/ 22 h 76"/>
                  <a:gd name="T52" fmla="*/ 2 w 53"/>
                  <a:gd name="T53" fmla="*/ 17 h 76"/>
                  <a:gd name="T54" fmla="*/ 3 w 53"/>
                  <a:gd name="T55" fmla="*/ 13 h 76"/>
                  <a:gd name="T56" fmla="*/ 6 w 53"/>
                  <a:gd name="T57" fmla="*/ 9 h 76"/>
                  <a:gd name="T58" fmla="*/ 10 w 53"/>
                  <a:gd name="T59" fmla="*/ 6 h 76"/>
                  <a:gd name="T60" fmla="*/ 12 w 53"/>
                  <a:gd name="T61" fmla="*/ 4 h 76"/>
                  <a:gd name="T62" fmla="*/ 17 w 53"/>
                  <a:gd name="T63" fmla="*/ 2 h 76"/>
                  <a:gd name="T64" fmla="*/ 21 w 53"/>
                  <a:gd name="T65" fmla="*/ 2 h 76"/>
                  <a:gd name="T66" fmla="*/ 28 w 53"/>
                  <a:gd name="T67" fmla="*/ 0 h 76"/>
                  <a:gd name="T68" fmla="*/ 32 w 53"/>
                  <a:gd name="T69" fmla="*/ 2 h 76"/>
                  <a:gd name="T70" fmla="*/ 37 w 53"/>
                  <a:gd name="T71" fmla="*/ 2 h 76"/>
                  <a:gd name="T72" fmla="*/ 41 w 53"/>
                  <a:gd name="T73" fmla="*/ 4 h 76"/>
                  <a:gd name="T74" fmla="*/ 45 w 53"/>
                  <a:gd name="T75" fmla="*/ 6 h 76"/>
                  <a:gd name="T76" fmla="*/ 48 w 53"/>
                  <a:gd name="T77" fmla="*/ 9 h 76"/>
                  <a:gd name="T78" fmla="*/ 51 w 53"/>
                  <a:gd name="T79" fmla="*/ 13 h 76"/>
                  <a:gd name="T80" fmla="*/ 53 w 53"/>
                  <a:gd name="T81" fmla="*/ 17 h 76"/>
                  <a:gd name="T82" fmla="*/ 53 w 53"/>
                  <a:gd name="T83" fmla="*/ 21 h 76"/>
                  <a:gd name="T84" fmla="*/ 53 w 53"/>
                  <a:gd name="T85" fmla="*/ 26 h 76"/>
                  <a:gd name="T86" fmla="*/ 51 w 53"/>
                  <a:gd name="T87" fmla="*/ 30 h 76"/>
                  <a:gd name="T88" fmla="*/ 48 w 53"/>
                  <a:gd name="T89" fmla="*/ 35 h 76"/>
                  <a:gd name="T90" fmla="*/ 43 w 53"/>
                  <a:gd name="T91" fmla="*/ 39 h 76"/>
                  <a:gd name="T92" fmla="*/ 30 w 53"/>
                  <a:gd name="T93" fmla="*/ 52 h 76"/>
                  <a:gd name="T94" fmla="*/ 17 w 53"/>
                  <a:gd name="T95" fmla="*/ 61 h 76"/>
                  <a:gd name="T96" fmla="*/ 12 w 53"/>
                  <a:gd name="T97" fmla="*/ 66 h 76"/>
                  <a:gd name="T98" fmla="*/ 53 w 53"/>
                  <a:gd name="T99" fmla="*/ 66 h 7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3"/>
                  <a:gd name="T151" fmla="*/ 0 h 76"/>
                  <a:gd name="T152" fmla="*/ 53 w 53"/>
                  <a:gd name="T153" fmla="*/ 76 h 7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3" h="76">
                    <a:moveTo>
                      <a:pt x="53" y="66"/>
                    </a:moveTo>
                    <a:lnTo>
                      <a:pt x="53" y="76"/>
                    </a:lnTo>
                    <a:lnTo>
                      <a:pt x="0" y="76"/>
                    </a:lnTo>
                    <a:lnTo>
                      <a:pt x="0" y="69"/>
                    </a:lnTo>
                    <a:lnTo>
                      <a:pt x="3" y="63"/>
                    </a:lnTo>
                    <a:lnTo>
                      <a:pt x="6" y="58"/>
                    </a:lnTo>
                    <a:lnTo>
                      <a:pt x="12" y="54"/>
                    </a:lnTo>
                    <a:lnTo>
                      <a:pt x="19" y="47"/>
                    </a:lnTo>
                    <a:lnTo>
                      <a:pt x="31" y="38"/>
                    </a:lnTo>
                    <a:lnTo>
                      <a:pt x="37" y="32"/>
                    </a:lnTo>
                    <a:lnTo>
                      <a:pt x="41" y="26"/>
                    </a:lnTo>
                    <a:lnTo>
                      <a:pt x="42" y="21"/>
                    </a:lnTo>
                    <a:lnTo>
                      <a:pt x="41" y="19"/>
                    </a:lnTo>
                    <a:lnTo>
                      <a:pt x="41" y="16"/>
                    </a:lnTo>
                    <a:lnTo>
                      <a:pt x="39" y="13"/>
                    </a:lnTo>
                    <a:lnTo>
                      <a:pt x="32" y="9"/>
                    </a:lnTo>
                    <a:lnTo>
                      <a:pt x="30" y="8"/>
                    </a:lnTo>
                    <a:lnTo>
                      <a:pt x="26" y="8"/>
                    </a:lnTo>
                    <a:lnTo>
                      <a:pt x="23" y="8"/>
                    </a:lnTo>
                    <a:lnTo>
                      <a:pt x="21" y="9"/>
                    </a:lnTo>
                    <a:lnTo>
                      <a:pt x="17" y="11"/>
                    </a:lnTo>
                    <a:lnTo>
                      <a:pt x="16" y="13"/>
                    </a:lnTo>
                    <a:lnTo>
                      <a:pt x="14" y="15"/>
                    </a:lnTo>
                    <a:lnTo>
                      <a:pt x="12" y="17"/>
                    </a:lnTo>
                    <a:lnTo>
                      <a:pt x="11" y="24"/>
                    </a:lnTo>
                    <a:lnTo>
                      <a:pt x="0" y="22"/>
                    </a:lnTo>
                    <a:lnTo>
                      <a:pt x="2" y="17"/>
                    </a:lnTo>
                    <a:lnTo>
                      <a:pt x="3" y="13"/>
                    </a:lnTo>
                    <a:lnTo>
                      <a:pt x="6" y="9"/>
                    </a:lnTo>
                    <a:lnTo>
                      <a:pt x="10" y="6"/>
                    </a:lnTo>
                    <a:lnTo>
                      <a:pt x="12" y="4"/>
                    </a:lnTo>
                    <a:lnTo>
                      <a:pt x="17" y="2"/>
                    </a:lnTo>
                    <a:lnTo>
                      <a:pt x="21" y="2"/>
                    </a:lnTo>
                    <a:lnTo>
                      <a:pt x="28" y="0"/>
                    </a:lnTo>
                    <a:lnTo>
                      <a:pt x="32" y="2"/>
                    </a:lnTo>
                    <a:lnTo>
                      <a:pt x="37" y="2"/>
                    </a:lnTo>
                    <a:lnTo>
                      <a:pt x="41" y="4"/>
                    </a:lnTo>
                    <a:lnTo>
                      <a:pt x="45" y="6"/>
                    </a:lnTo>
                    <a:lnTo>
                      <a:pt x="48" y="9"/>
                    </a:lnTo>
                    <a:lnTo>
                      <a:pt x="51" y="13"/>
                    </a:lnTo>
                    <a:lnTo>
                      <a:pt x="53" y="17"/>
                    </a:lnTo>
                    <a:lnTo>
                      <a:pt x="53" y="21"/>
                    </a:lnTo>
                    <a:lnTo>
                      <a:pt x="53" y="26"/>
                    </a:lnTo>
                    <a:lnTo>
                      <a:pt x="51" y="30"/>
                    </a:lnTo>
                    <a:lnTo>
                      <a:pt x="48" y="35"/>
                    </a:lnTo>
                    <a:lnTo>
                      <a:pt x="43" y="39"/>
                    </a:lnTo>
                    <a:lnTo>
                      <a:pt x="30" y="52"/>
                    </a:lnTo>
                    <a:lnTo>
                      <a:pt x="17" y="61"/>
                    </a:lnTo>
                    <a:lnTo>
                      <a:pt x="12" y="66"/>
                    </a:lnTo>
                    <a:lnTo>
                      <a:pt x="53" y="66"/>
                    </a:lnTo>
                    <a:close/>
                  </a:path>
                </a:pathLst>
              </a:custGeom>
              <a:solidFill>
                <a:srgbClr val="FFFFFF"/>
              </a:solidFill>
              <a:ln w="9525">
                <a:noFill/>
                <a:round/>
                <a:headEnd/>
                <a:tailEnd/>
              </a:ln>
            </p:spPr>
            <p:txBody>
              <a:bodyPr/>
              <a:lstStyle/>
              <a:p>
                <a:endParaRPr lang="ru-RU"/>
              </a:p>
            </p:txBody>
          </p:sp>
          <p:sp>
            <p:nvSpPr>
              <p:cNvPr id="162900" name="Freeform 1130"/>
              <p:cNvSpPr>
                <a:spLocks/>
              </p:cNvSpPr>
              <p:nvPr/>
            </p:nvSpPr>
            <p:spPr bwMode="auto">
              <a:xfrm>
                <a:off x="2510" y="2410"/>
                <a:ext cx="52" cy="76"/>
              </a:xfrm>
              <a:custGeom>
                <a:avLst/>
                <a:gdLst>
                  <a:gd name="T0" fmla="*/ 11 w 52"/>
                  <a:gd name="T1" fmla="*/ 54 h 76"/>
                  <a:gd name="T2" fmla="*/ 12 w 52"/>
                  <a:gd name="T3" fmla="*/ 60 h 76"/>
                  <a:gd name="T4" fmla="*/ 16 w 52"/>
                  <a:gd name="T5" fmla="*/ 65 h 76"/>
                  <a:gd name="T6" fmla="*/ 20 w 52"/>
                  <a:gd name="T7" fmla="*/ 69 h 76"/>
                  <a:gd name="T8" fmla="*/ 29 w 52"/>
                  <a:gd name="T9" fmla="*/ 69 h 76"/>
                  <a:gd name="T10" fmla="*/ 36 w 52"/>
                  <a:gd name="T11" fmla="*/ 65 h 76"/>
                  <a:gd name="T12" fmla="*/ 41 w 52"/>
                  <a:gd name="T13" fmla="*/ 59 h 76"/>
                  <a:gd name="T14" fmla="*/ 41 w 52"/>
                  <a:gd name="T15" fmla="*/ 48 h 76"/>
                  <a:gd name="T16" fmla="*/ 32 w 52"/>
                  <a:gd name="T17" fmla="*/ 40 h 76"/>
                  <a:gd name="T18" fmla="*/ 26 w 52"/>
                  <a:gd name="T19" fmla="*/ 39 h 76"/>
                  <a:gd name="T20" fmla="*/ 20 w 52"/>
                  <a:gd name="T21" fmla="*/ 32 h 76"/>
                  <a:gd name="T22" fmla="*/ 27 w 52"/>
                  <a:gd name="T23" fmla="*/ 32 h 76"/>
                  <a:gd name="T24" fmla="*/ 32 w 52"/>
                  <a:gd name="T25" fmla="*/ 29 h 76"/>
                  <a:gd name="T26" fmla="*/ 36 w 52"/>
                  <a:gd name="T27" fmla="*/ 26 h 76"/>
                  <a:gd name="T28" fmla="*/ 36 w 52"/>
                  <a:gd name="T29" fmla="*/ 15 h 76"/>
                  <a:gd name="T30" fmla="*/ 32 w 52"/>
                  <a:gd name="T31" fmla="*/ 10 h 76"/>
                  <a:gd name="T32" fmla="*/ 25 w 52"/>
                  <a:gd name="T33" fmla="*/ 9 h 76"/>
                  <a:gd name="T34" fmla="*/ 18 w 52"/>
                  <a:gd name="T35" fmla="*/ 10 h 76"/>
                  <a:gd name="T36" fmla="*/ 12 w 52"/>
                  <a:gd name="T37" fmla="*/ 15 h 76"/>
                  <a:gd name="T38" fmla="*/ 11 w 52"/>
                  <a:gd name="T39" fmla="*/ 21 h 76"/>
                  <a:gd name="T40" fmla="*/ 1 w 52"/>
                  <a:gd name="T41" fmla="*/ 15 h 76"/>
                  <a:gd name="T42" fmla="*/ 9 w 52"/>
                  <a:gd name="T43" fmla="*/ 5 h 76"/>
                  <a:gd name="T44" fmla="*/ 16 w 52"/>
                  <a:gd name="T45" fmla="*/ 2 h 76"/>
                  <a:gd name="T46" fmla="*/ 25 w 52"/>
                  <a:gd name="T47" fmla="*/ 0 h 76"/>
                  <a:gd name="T48" fmla="*/ 36 w 52"/>
                  <a:gd name="T49" fmla="*/ 4 h 76"/>
                  <a:gd name="T50" fmla="*/ 43 w 52"/>
                  <a:gd name="T51" fmla="*/ 9 h 76"/>
                  <a:gd name="T52" fmla="*/ 47 w 52"/>
                  <a:gd name="T53" fmla="*/ 15 h 76"/>
                  <a:gd name="T54" fmla="*/ 47 w 52"/>
                  <a:gd name="T55" fmla="*/ 24 h 76"/>
                  <a:gd name="T56" fmla="*/ 41 w 52"/>
                  <a:gd name="T57" fmla="*/ 32 h 76"/>
                  <a:gd name="T58" fmla="*/ 40 w 52"/>
                  <a:gd name="T59" fmla="*/ 35 h 76"/>
                  <a:gd name="T60" fmla="*/ 47 w 52"/>
                  <a:gd name="T61" fmla="*/ 41 h 76"/>
                  <a:gd name="T62" fmla="*/ 51 w 52"/>
                  <a:gd name="T63" fmla="*/ 46 h 76"/>
                  <a:gd name="T64" fmla="*/ 52 w 52"/>
                  <a:gd name="T65" fmla="*/ 58 h 76"/>
                  <a:gd name="T66" fmla="*/ 47 w 52"/>
                  <a:gd name="T67" fmla="*/ 67 h 76"/>
                  <a:gd name="T68" fmla="*/ 40 w 52"/>
                  <a:gd name="T69" fmla="*/ 73 h 76"/>
                  <a:gd name="T70" fmla="*/ 31 w 52"/>
                  <a:gd name="T71" fmla="*/ 76 h 76"/>
                  <a:gd name="T72" fmla="*/ 20 w 52"/>
                  <a:gd name="T73" fmla="*/ 76 h 76"/>
                  <a:gd name="T74" fmla="*/ 12 w 52"/>
                  <a:gd name="T75" fmla="*/ 73 h 76"/>
                  <a:gd name="T76" fmla="*/ 5 w 52"/>
                  <a:gd name="T77" fmla="*/ 69 h 76"/>
                  <a:gd name="T78" fmla="*/ 2 w 52"/>
                  <a:gd name="T79" fmla="*/ 60 h 7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2"/>
                  <a:gd name="T121" fmla="*/ 0 h 76"/>
                  <a:gd name="T122" fmla="*/ 52 w 52"/>
                  <a:gd name="T123" fmla="*/ 76 h 7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2" h="76">
                    <a:moveTo>
                      <a:pt x="0" y="56"/>
                    </a:moveTo>
                    <a:lnTo>
                      <a:pt x="11" y="54"/>
                    </a:lnTo>
                    <a:lnTo>
                      <a:pt x="11" y="59"/>
                    </a:lnTo>
                    <a:lnTo>
                      <a:pt x="12" y="60"/>
                    </a:lnTo>
                    <a:lnTo>
                      <a:pt x="14" y="64"/>
                    </a:lnTo>
                    <a:lnTo>
                      <a:pt x="16" y="65"/>
                    </a:lnTo>
                    <a:lnTo>
                      <a:pt x="18" y="67"/>
                    </a:lnTo>
                    <a:lnTo>
                      <a:pt x="20" y="69"/>
                    </a:lnTo>
                    <a:lnTo>
                      <a:pt x="27" y="69"/>
                    </a:lnTo>
                    <a:lnTo>
                      <a:pt x="29" y="69"/>
                    </a:lnTo>
                    <a:lnTo>
                      <a:pt x="32" y="69"/>
                    </a:lnTo>
                    <a:lnTo>
                      <a:pt x="36" y="65"/>
                    </a:lnTo>
                    <a:lnTo>
                      <a:pt x="40" y="62"/>
                    </a:lnTo>
                    <a:lnTo>
                      <a:pt x="41" y="59"/>
                    </a:lnTo>
                    <a:lnTo>
                      <a:pt x="41" y="54"/>
                    </a:lnTo>
                    <a:lnTo>
                      <a:pt x="41" y="48"/>
                    </a:lnTo>
                    <a:lnTo>
                      <a:pt x="36" y="43"/>
                    </a:lnTo>
                    <a:lnTo>
                      <a:pt x="32" y="40"/>
                    </a:lnTo>
                    <a:lnTo>
                      <a:pt x="29" y="40"/>
                    </a:lnTo>
                    <a:lnTo>
                      <a:pt x="26" y="39"/>
                    </a:lnTo>
                    <a:lnTo>
                      <a:pt x="20" y="40"/>
                    </a:lnTo>
                    <a:lnTo>
                      <a:pt x="20" y="32"/>
                    </a:lnTo>
                    <a:lnTo>
                      <a:pt x="21" y="32"/>
                    </a:lnTo>
                    <a:lnTo>
                      <a:pt x="27" y="32"/>
                    </a:lnTo>
                    <a:lnTo>
                      <a:pt x="30" y="30"/>
                    </a:lnTo>
                    <a:lnTo>
                      <a:pt x="32" y="29"/>
                    </a:lnTo>
                    <a:lnTo>
                      <a:pt x="35" y="28"/>
                    </a:lnTo>
                    <a:lnTo>
                      <a:pt x="36" y="26"/>
                    </a:lnTo>
                    <a:lnTo>
                      <a:pt x="36" y="20"/>
                    </a:lnTo>
                    <a:lnTo>
                      <a:pt x="36" y="15"/>
                    </a:lnTo>
                    <a:lnTo>
                      <a:pt x="34" y="12"/>
                    </a:lnTo>
                    <a:lnTo>
                      <a:pt x="32" y="10"/>
                    </a:lnTo>
                    <a:lnTo>
                      <a:pt x="30" y="9"/>
                    </a:lnTo>
                    <a:lnTo>
                      <a:pt x="25" y="9"/>
                    </a:lnTo>
                    <a:lnTo>
                      <a:pt x="20" y="9"/>
                    </a:lnTo>
                    <a:lnTo>
                      <a:pt x="18" y="10"/>
                    </a:lnTo>
                    <a:lnTo>
                      <a:pt x="16" y="12"/>
                    </a:lnTo>
                    <a:lnTo>
                      <a:pt x="12" y="15"/>
                    </a:lnTo>
                    <a:lnTo>
                      <a:pt x="12" y="18"/>
                    </a:lnTo>
                    <a:lnTo>
                      <a:pt x="11" y="21"/>
                    </a:lnTo>
                    <a:lnTo>
                      <a:pt x="1" y="20"/>
                    </a:lnTo>
                    <a:lnTo>
                      <a:pt x="1" y="15"/>
                    </a:lnTo>
                    <a:lnTo>
                      <a:pt x="3" y="12"/>
                    </a:lnTo>
                    <a:lnTo>
                      <a:pt x="9" y="5"/>
                    </a:lnTo>
                    <a:lnTo>
                      <a:pt x="12" y="4"/>
                    </a:lnTo>
                    <a:lnTo>
                      <a:pt x="16" y="2"/>
                    </a:lnTo>
                    <a:lnTo>
                      <a:pt x="20" y="0"/>
                    </a:lnTo>
                    <a:lnTo>
                      <a:pt x="25" y="0"/>
                    </a:lnTo>
                    <a:lnTo>
                      <a:pt x="30" y="0"/>
                    </a:lnTo>
                    <a:lnTo>
                      <a:pt x="36" y="4"/>
                    </a:lnTo>
                    <a:lnTo>
                      <a:pt x="41" y="7"/>
                    </a:lnTo>
                    <a:lnTo>
                      <a:pt x="43" y="9"/>
                    </a:lnTo>
                    <a:lnTo>
                      <a:pt x="45" y="10"/>
                    </a:lnTo>
                    <a:lnTo>
                      <a:pt x="47" y="15"/>
                    </a:lnTo>
                    <a:lnTo>
                      <a:pt x="47" y="20"/>
                    </a:lnTo>
                    <a:lnTo>
                      <a:pt x="47" y="24"/>
                    </a:lnTo>
                    <a:lnTo>
                      <a:pt x="45" y="29"/>
                    </a:lnTo>
                    <a:lnTo>
                      <a:pt x="41" y="32"/>
                    </a:lnTo>
                    <a:lnTo>
                      <a:pt x="36" y="35"/>
                    </a:lnTo>
                    <a:lnTo>
                      <a:pt x="40" y="35"/>
                    </a:lnTo>
                    <a:lnTo>
                      <a:pt x="43" y="37"/>
                    </a:lnTo>
                    <a:lnTo>
                      <a:pt x="47" y="41"/>
                    </a:lnTo>
                    <a:lnTo>
                      <a:pt x="49" y="43"/>
                    </a:lnTo>
                    <a:lnTo>
                      <a:pt x="51" y="46"/>
                    </a:lnTo>
                    <a:lnTo>
                      <a:pt x="52" y="53"/>
                    </a:lnTo>
                    <a:lnTo>
                      <a:pt x="52" y="58"/>
                    </a:lnTo>
                    <a:lnTo>
                      <a:pt x="51" y="62"/>
                    </a:lnTo>
                    <a:lnTo>
                      <a:pt x="47" y="67"/>
                    </a:lnTo>
                    <a:lnTo>
                      <a:pt x="45" y="70"/>
                    </a:lnTo>
                    <a:lnTo>
                      <a:pt x="40" y="73"/>
                    </a:lnTo>
                    <a:lnTo>
                      <a:pt x="35" y="75"/>
                    </a:lnTo>
                    <a:lnTo>
                      <a:pt x="31" y="76"/>
                    </a:lnTo>
                    <a:lnTo>
                      <a:pt x="25" y="76"/>
                    </a:lnTo>
                    <a:lnTo>
                      <a:pt x="20" y="76"/>
                    </a:lnTo>
                    <a:lnTo>
                      <a:pt x="16" y="75"/>
                    </a:lnTo>
                    <a:lnTo>
                      <a:pt x="12" y="73"/>
                    </a:lnTo>
                    <a:lnTo>
                      <a:pt x="7" y="71"/>
                    </a:lnTo>
                    <a:lnTo>
                      <a:pt x="5" y="69"/>
                    </a:lnTo>
                    <a:lnTo>
                      <a:pt x="3" y="64"/>
                    </a:lnTo>
                    <a:lnTo>
                      <a:pt x="2" y="60"/>
                    </a:lnTo>
                    <a:lnTo>
                      <a:pt x="0" y="56"/>
                    </a:lnTo>
                    <a:close/>
                  </a:path>
                </a:pathLst>
              </a:custGeom>
              <a:solidFill>
                <a:srgbClr val="FFFFFF"/>
              </a:solidFill>
              <a:ln w="9525">
                <a:noFill/>
                <a:round/>
                <a:headEnd/>
                <a:tailEnd/>
              </a:ln>
            </p:spPr>
            <p:txBody>
              <a:bodyPr/>
              <a:lstStyle/>
              <a:p>
                <a:endParaRPr lang="ru-RU"/>
              </a:p>
            </p:txBody>
          </p:sp>
          <p:sp>
            <p:nvSpPr>
              <p:cNvPr id="162901" name="Freeform 1131"/>
              <p:cNvSpPr>
                <a:spLocks noEditPoints="1"/>
              </p:cNvSpPr>
              <p:nvPr/>
            </p:nvSpPr>
            <p:spPr bwMode="auto">
              <a:xfrm>
                <a:off x="2711" y="2431"/>
                <a:ext cx="57" cy="74"/>
              </a:xfrm>
              <a:custGeom>
                <a:avLst/>
                <a:gdLst>
                  <a:gd name="T0" fmla="*/ 36 w 57"/>
                  <a:gd name="T1" fmla="*/ 74 h 74"/>
                  <a:gd name="T2" fmla="*/ 36 w 57"/>
                  <a:gd name="T3" fmla="*/ 56 h 74"/>
                  <a:gd name="T4" fmla="*/ 0 w 57"/>
                  <a:gd name="T5" fmla="*/ 56 h 74"/>
                  <a:gd name="T6" fmla="*/ 0 w 57"/>
                  <a:gd name="T7" fmla="*/ 49 h 74"/>
                  <a:gd name="T8" fmla="*/ 38 w 57"/>
                  <a:gd name="T9" fmla="*/ 0 h 74"/>
                  <a:gd name="T10" fmla="*/ 47 w 57"/>
                  <a:gd name="T11" fmla="*/ 0 h 74"/>
                  <a:gd name="T12" fmla="*/ 47 w 57"/>
                  <a:gd name="T13" fmla="*/ 49 h 74"/>
                  <a:gd name="T14" fmla="*/ 57 w 57"/>
                  <a:gd name="T15" fmla="*/ 49 h 74"/>
                  <a:gd name="T16" fmla="*/ 57 w 57"/>
                  <a:gd name="T17" fmla="*/ 56 h 74"/>
                  <a:gd name="T18" fmla="*/ 47 w 57"/>
                  <a:gd name="T19" fmla="*/ 56 h 74"/>
                  <a:gd name="T20" fmla="*/ 47 w 57"/>
                  <a:gd name="T21" fmla="*/ 74 h 74"/>
                  <a:gd name="T22" fmla="*/ 36 w 57"/>
                  <a:gd name="T23" fmla="*/ 74 h 74"/>
                  <a:gd name="T24" fmla="*/ 36 w 57"/>
                  <a:gd name="T25" fmla="*/ 49 h 74"/>
                  <a:gd name="T26" fmla="*/ 36 w 57"/>
                  <a:gd name="T27" fmla="*/ 14 h 74"/>
                  <a:gd name="T28" fmla="*/ 10 w 57"/>
                  <a:gd name="T29" fmla="*/ 49 h 74"/>
                  <a:gd name="T30" fmla="*/ 36 w 57"/>
                  <a:gd name="T31" fmla="*/ 49 h 7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7"/>
                  <a:gd name="T49" fmla="*/ 0 h 74"/>
                  <a:gd name="T50" fmla="*/ 57 w 57"/>
                  <a:gd name="T51" fmla="*/ 74 h 7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7" h="74">
                    <a:moveTo>
                      <a:pt x="36" y="74"/>
                    </a:moveTo>
                    <a:lnTo>
                      <a:pt x="36" y="56"/>
                    </a:lnTo>
                    <a:lnTo>
                      <a:pt x="0" y="56"/>
                    </a:lnTo>
                    <a:lnTo>
                      <a:pt x="0" y="49"/>
                    </a:lnTo>
                    <a:lnTo>
                      <a:pt x="38" y="0"/>
                    </a:lnTo>
                    <a:lnTo>
                      <a:pt x="47" y="0"/>
                    </a:lnTo>
                    <a:lnTo>
                      <a:pt x="47" y="49"/>
                    </a:lnTo>
                    <a:lnTo>
                      <a:pt x="57" y="49"/>
                    </a:lnTo>
                    <a:lnTo>
                      <a:pt x="57" y="56"/>
                    </a:lnTo>
                    <a:lnTo>
                      <a:pt x="47" y="56"/>
                    </a:lnTo>
                    <a:lnTo>
                      <a:pt x="47" y="74"/>
                    </a:lnTo>
                    <a:lnTo>
                      <a:pt x="36" y="74"/>
                    </a:lnTo>
                    <a:close/>
                    <a:moveTo>
                      <a:pt x="36" y="49"/>
                    </a:moveTo>
                    <a:lnTo>
                      <a:pt x="36" y="14"/>
                    </a:lnTo>
                    <a:lnTo>
                      <a:pt x="10" y="49"/>
                    </a:lnTo>
                    <a:lnTo>
                      <a:pt x="36" y="49"/>
                    </a:lnTo>
                    <a:close/>
                  </a:path>
                </a:pathLst>
              </a:custGeom>
              <a:solidFill>
                <a:srgbClr val="FFFFFF"/>
              </a:solidFill>
              <a:ln w="9525">
                <a:noFill/>
                <a:round/>
                <a:headEnd/>
                <a:tailEnd/>
              </a:ln>
            </p:spPr>
            <p:txBody>
              <a:bodyPr/>
              <a:lstStyle/>
              <a:p>
                <a:endParaRPr lang="ru-RU"/>
              </a:p>
            </p:txBody>
          </p:sp>
          <p:sp>
            <p:nvSpPr>
              <p:cNvPr id="162902" name="Freeform 1132"/>
              <p:cNvSpPr>
                <a:spLocks/>
              </p:cNvSpPr>
              <p:nvPr/>
            </p:nvSpPr>
            <p:spPr bwMode="auto">
              <a:xfrm>
                <a:off x="2922" y="2439"/>
                <a:ext cx="55" cy="74"/>
              </a:xfrm>
              <a:custGeom>
                <a:avLst/>
                <a:gdLst>
                  <a:gd name="T0" fmla="*/ 0 w 55"/>
                  <a:gd name="T1" fmla="*/ 54 h 74"/>
                  <a:gd name="T2" fmla="*/ 11 w 55"/>
                  <a:gd name="T3" fmla="*/ 54 h 74"/>
                  <a:gd name="T4" fmla="*/ 13 w 55"/>
                  <a:gd name="T5" fmla="*/ 59 h 74"/>
                  <a:gd name="T6" fmla="*/ 13 w 55"/>
                  <a:gd name="T7" fmla="*/ 62 h 74"/>
                  <a:gd name="T8" fmla="*/ 15 w 55"/>
                  <a:gd name="T9" fmla="*/ 63 h 74"/>
                  <a:gd name="T10" fmla="*/ 20 w 55"/>
                  <a:gd name="T11" fmla="*/ 67 h 74"/>
                  <a:gd name="T12" fmla="*/ 27 w 55"/>
                  <a:gd name="T13" fmla="*/ 67 h 74"/>
                  <a:gd name="T14" fmla="*/ 30 w 55"/>
                  <a:gd name="T15" fmla="*/ 67 h 74"/>
                  <a:gd name="T16" fmla="*/ 33 w 55"/>
                  <a:gd name="T17" fmla="*/ 65 h 74"/>
                  <a:gd name="T18" fmla="*/ 36 w 55"/>
                  <a:gd name="T19" fmla="*/ 65 h 74"/>
                  <a:gd name="T20" fmla="*/ 39 w 55"/>
                  <a:gd name="T21" fmla="*/ 62 h 74"/>
                  <a:gd name="T22" fmla="*/ 41 w 55"/>
                  <a:gd name="T23" fmla="*/ 59 h 74"/>
                  <a:gd name="T24" fmla="*/ 43 w 55"/>
                  <a:gd name="T25" fmla="*/ 56 h 74"/>
                  <a:gd name="T26" fmla="*/ 44 w 55"/>
                  <a:gd name="T27" fmla="*/ 50 h 74"/>
                  <a:gd name="T28" fmla="*/ 44 w 55"/>
                  <a:gd name="T29" fmla="*/ 44 h 74"/>
                  <a:gd name="T30" fmla="*/ 43 w 55"/>
                  <a:gd name="T31" fmla="*/ 41 h 74"/>
                  <a:gd name="T32" fmla="*/ 41 w 55"/>
                  <a:gd name="T33" fmla="*/ 39 h 74"/>
                  <a:gd name="T34" fmla="*/ 39 w 55"/>
                  <a:gd name="T35" fmla="*/ 37 h 74"/>
                  <a:gd name="T36" fmla="*/ 36 w 55"/>
                  <a:gd name="T37" fmla="*/ 35 h 74"/>
                  <a:gd name="T38" fmla="*/ 33 w 55"/>
                  <a:gd name="T39" fmla="*/ 33 h 74"/>
                  <a:gd name="T40" fmla="*/ 30 w 55"/>
                  <a:gd name="T41" fmla="*/ 32 h 74"/>
                  <a:gd name="T42" fmla="*/ 26 w 55"/>
                  <a:gd name="T43" fmla="*/ 32 h 74"/>
                  <a:gd name="T44" fmla="*/ 22 w 55"/>
                  <a:gd name="T45" fmla="*/ 33 h 74"/>
                  <a:gd name="T46" fmla="*/ 17 w 55"/>
                  <a:gd name="T47" fmla="*/ 33 h 74"/>
                  <a:gd name="T48" fmla="*/ 13 w 55"/>
                  <a:gd name="T49" fmla="*/ 37 h 74"/>
                  <a:gd name="T50" fmla="*/ 11 w 55"/>
                  <a:gd name="T51" fmla="*/ 39 h 74"/>
                  <a:gd name="T52" fmla="*/ 1 w 55"/>
                  <a:gd name="T53" fmla="*/ 39 h 74"/>
                  <a:gd name="T54" fmla="*/ 9 w 55"/>
                  <a:gd name="T55" fmla="*/ 0 h 74"/>
                  <a:gd name="T56" fmla="*/ 51 w 55"/>
                  <a:gd name="T57" fmla="*/ 0 h 74"/>
                  <a:gd name="T58" fmla="*/ 51 w 55"/>
                  <a:gd name="T59" fmla="*/ 10 h 74"/>
                  <a:gd name="T60" fmla="*/ 17 w 55"/>
                  <a:gd name="T61" fmla="*/ 10 h 74"/>
                  <a:gd name="T62" fmla="*/ 13 w 55"/>
                  <a:gd name="T63" fmla="*/ 29 h 74"/>
                  <a:gd name="T64" fmla="*/ 20 w 55"/>
                  <a:gd name="T65" fmla="*/ 26 h 74"/>
                  <a:gd name="T66" fmla="*/ 28 w 55"/>
                  <a:gd name="T67" fmla="*/ 24 h 74"/>
                  <a:gd name="T68" fmla="*/ 34 w 55"/>
                  <a:gd name="T69" fmla="*/ 24 h 74"/>
                  <a:gd name="T70" fmla="*/ 39 w 55"/>
                  <a:gd name="T71" fmla="*/ 26 h 74"/>
                  <a:gd name="T72" fmla="*/ 43 w 55"/>
                  <a:gd name="T73" fmla="*/ 27 h 74"/>
                  <a:gd name="T74" fmla="*/ 47 w 55"/>
                  <a:gd name="T75" fmla="*/ 30 h 74"/>
                  <a:gd name="T76" fmla="*/ 51 w 55"/>
                  <a:gd name="T77" fmla="*/ 35 h 74"/>
                  <a:gd name="T78" fmla="*/ 52 w 55"/>
                  <a:gd name="T79" fmla="*/ 39 h 74"/>
                  <a:gd name="T80" fmla="*/ 53 w 55"/>
                  <a:gd name="T81" fmla="*/ 43 h 74"/>
                  <a:gd name="T82" fmla="*/ 55 w 55"/>
                  <a:gd name="T83" fmla="*/ 48 h 74"/>
                  <a:gd name="T84" fmla="*/ 53 w 55"/>
                  <a:gd name="T85" fmla="*/ 52 h 74"/>
                  <a:gd name="T86" fmla="*/ 53 w 55"/>
                  <a:gd name="T87" fmla="*/ 57 h 74"/>
                  <a:gd name="T88" fmla="*/ 51 w 55"/>
                  <a:gd name="T89" fmla="*/ 62 h 74"/>
                  <a:gd name="T90" fmla="*/ 47 w 55"/>
                  <a:gd name="T91" fmla="*/ 65 h 74"/>
                  <a:gd name="T92" fmla="*/ 44 w 55"/>
                  <a:gd name="T93" fmla="*/ 69 h 74"/>
                  <a:gd name="T94" fmla="*/ 39 w 55"/>
                  <a:gd name="T95" fmla="*/ 73 h 74"/>
                  <a:gd name="T96" fmla="*/ 33 w 55"/>
                  <a:gd name="T97" fmla="*/ 74 h 74"/>
                  <a:gd name="T98" fmla="*/ 27 w 55"/>
                  <a:gd name="T99" fmla="*/ 74 h 74"/>
                  <a:gd name="T100" fmla="*/ 20 w 55"/>
                  <a:gd name="T101" fmla="*/ 74 h 74"/>
                  <a:gd name="T102" fmla="*/ 15 w 55"/>
                  <a:gd name="T103" fmla="*/ 73 h 74"/>
                  <a:gd name="T104" fmla="*/ 13 w 55"/>
                  <a:gd name="T105" fmla="*/ 71 h 74"/>
                  <a:gd name="T106" fmla="*/ 8 w 55"/>
                  <a:gd name="T107" fmla="*/ 69 h 74"/>
                  <a:gd name="T108" fmla="*/ 4 w 55"/>
                  <a:gd name="T109" fmla="*/ 67 h 74"/>
                  <a:gd name="T110" fmla="*/ 3 w 55"/>
                  <a:gd name="T111" fmla="*/ 62 h 74"/>
                  <a:gd name="T112" fmla="*/ 1 w 55"/>
                  <a:gd name="T113" fmla="*/ 59 h 74"/>
                  <a:gd name="T114" fmla="*/ 0 w 55"/>
                  <a:gd name="T115" fmla="*/ 54 h 7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55"/>
                  <a:gd name="T175" fmla="*/ 0 h 74"/>
                  <a:gd name="T176" fmla="*/ 55 w 55"/>
                  <a:gd name="T177" fmla="*/ 74 h 7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55" h="74">
                    <a:moveTo>
                      <a:pt x="0" y="54"/>
                    </a:moveTo>
                    <a:lnTo>
                      <a:pt x="11" y="54"/>
                    </a:lnTo>
                    <a:lnTo>
                      <a:pt x="13" y="59"/>
                    </a:lnTo>
                    <a:lnTo>
                      <a:pt x="13" y="62"/>
                    </a:lnTo>
                    <a:lnTo>
                      <a:pt x="15" y="63"/>
                    </a:lnTo>
                    <a:lnTo>
                      <a:pt x="20" y="67"/>
                    </a:lnTo>
                    <a:lnTo>
                      <a:pt x="27" y="67"/>
                    </a:lnTo>
                    <a:lnTo>
                      <a:pt x="30" y="67"/>
                    </a:lnTo>
                    <a:lnTo>
                      <a:pt x="33" y="65"/>
                    </a:lnTo>
                    <a:lnTo>
                      <a:pt x="36" y="65"/>
                    </a:lnTo>
                    <a:lnTo>
                      <a:pt x="39" y="62"/>
                    </a:lnTo>
                    <a:lnTo>
                      <a:pt x="41" y="59"/>
                    </a:lnTo>
                    <a:lnTo>
                      <a:pt x="43" y="56"/>
                    </a:lnTo>
                    <a:lnTo>
                      <a:pt x="44" y="50"/>
                    </a:lnTo>
                    <a:lnTo>
                      <a:pt x="44" y="44"/>
                    </a:lnTo>
                    <a:lnTo>
                      <a:pt x="43" y="41"/>
                    </a:lnTo>
                    <a:lnTo>
                      <a:pt x="41" y="39"/>
                    </a:lnTo>
                    <a:lnTo>
                      <a:pt x="39" y="37"/>
                    </a:lnTo>
                    <a:lnTo>
                      <a:pt x="36" y="35"/>
                    </a:lnTo>
                    <a:lnTo>
                      <a:pt x="33" y="33"/>
                    </a:lnTo>
                    <a:lnTo>
                      <a:pt x="30" y="32"/>
                    </a:lnTo>
                    <a:lnTo>
                      <a:pt x="26" y="32"/>
                    </a:lnTo>
                    <a:lnTo>
                      <a:pt x="22" y="33"/>
                    </a:lnTo>
                    <a:lnTo>
                      <a:pt x="17" y="33"/>
                    </a:lnTo>
                    <a:lnTo>
                      <a:pt x="13" y="37"/>
                    </a:lnTo>
                    <a:lnTo>
                      <a:pt x="11" y="39"/>
                    </a:lnTo>
                    <a:lnTo>
                      <a:pt x="1" y="39"/>
                    </a:lnTo>
                    <a:lnTo>
                      <a:pt x="9" y="0"/>
                    </a:lnTo>
                    <a:lnTo>
                      <a:pt x="51" y="0"/>
                    </a:lnTo>
                    <a:lnTo>
                      <a:pt x="51" y="10"/>
                    </a:lnTo>
                    <a:lnTo>
                      <a:pt x="17" y="10"/>
                    </a:lnTo>
                    <a:lnTo>
                      <a:pt x="13" y="29"/>
                    </a:lnTo>
                    <a:lnTo>
                      <a:pt x="20" y="26"/>
                    </a:lnTo>
                    <a:lnTo>
                      <a:pt x="28" y="24"/>
                    </a:lnTo>
                    <a:lnTo>
                      <a:pt x="34" y="24"/>
                    </a:lnTo>
                    <a:lnTo>
                      <a:pt x="39" y="26"/>
                    </a:lnTo>
                    <a:lnTo>
                      <a:pt x="43" y="27"/>
                    </a:lnTo>
                    <a:lnTo>
                      <a:pt x="47" y="30"/>
                    </a:lnTo>
                    <a:lnTo>
                      <a:pt x="51" y="35"/>
                    </a:lnTo>
                    <a:lnTo>
                      <a:pt x="52" y="39"/>
                    </a:lnTo>
                    <a:lnTo>
                      <a:pt x="53" y="43"/>
                    </a:lnTo>
                    <a:lnTo>
                      <a:pt x="55" y="48"/>
                    </a:lnTo>
                    <a:lnTo>
                      <a:pt x="53" y="52"/>
                    </a:lnTo>
                    <a:lnTo>
                      <a:pt x="53" y="57"/>
                    </a:lnTo>
                    <a:lnTo>
                      <a:pt x="51" y="62"/>
                    </a:lnTo>
                    <a:lnTo>
                      <a:pt x="47" y="65"/>
                    </a:lnTo>
                    <a:lnTo>
                      <a:pt x="44" y="69"/>
                    </a:lnTo>
                    <a:lnTo>
                      <a:pt x="39" y="73"/>
                    </a:lnTo>
                    <a:lnTo>
                      <a:pt x="33" y="74"/>
                    </a:lnTo>
                    <a:lnTo>
                      <a:pt x="27" y="74"/>
                    </a:lnTo>
                    <a:lnTo>
                      <a:pt x="20" y="74"/>
                    </a:lnTo>
                    <a:lnTo>
                      <a:pt x="15" y="73"/>
                    </a:lnTo>
                    <a:lnTo>
                      <a:pt x="13" y="71"/>
                    </a:lnTo>
                    <a:lnTo>
                      <a:pt x="8" y="69"/>
                    </a:lnTo>
                    <a:lnTo>
                      <a:pt x="4" y="67"/>
                    </a:lnTo>
                    <a:lnTo>
                      <a:pt x="3" y="62"/>
                    </a:lnTo>
                    <a:lnTo>
                      <a:pt x="1" y="59"/>
                    </a:lnTo>
                    <a:lnTo>
                      <a:pt x="0" y="54"/>
                    </a:lnTo>
                    <a:close/>
                  </a:path>
                </a:pathLst>
              </a:custGeom>
              <a:solidFill>
                <a:srgbClr val="FFFFFF"/>
              </a:solidFill>
              <a:ln w="9525">
                <a:noFill/>
                <a:round/>
                <a:headEnd/>
                <a:tailEnd/>
              </a:ln>
            </p:spPr>
            <p:txBody>
              <a:bodyPr/>
              <a:lstStyle/>
              <a:p>
                <a:endParaRPr lang="ru-RU"/>
              </a:p>
            </p:txBody>
          </p:sp>
          <p:sp>
            <p:nvSpPr>
              <p:cNvPr id="162903" name="Freeform 1133"/>
              <p:cNvSpPr>
                <a:spLocks noEditPoints="1"/>
              </p:cNvSpPr>
              <p:nvPr/>
            </p:nvSpPr>
            <p:spPr bwMode="auto">
              <a:xfrm>
                <a:off x="3123" y="2419"/>
                <a:ext cx="55" cy="78"/>
              </a:xfrm>
              <a:custGeom>
                <a:avLst/>
                <a:gdLst>
                  <a:gd name="T0" fmla="*/ 42 w 55"/>
                  <a:gd name="T1" fmla="*/ 20 h 78"/>
                  <a:gd name="T2" fmla="*/ 40 w 55"/>
                  <a:gd name="T3" fmla="*/ 13 h 78"/>
                  <a:gd name="T4" fmla="*/ 35 w 55"/>
                  <a:gd name="T5" fmla="*/ 10 h 78"/>
                  <a:gd name="T6" fmla="*/ 29 w 55"/>
                  <a:gd name="T7" fmla="*/ 8 h 78"/>
                  <a:gd name="T8" fmla="*/ 21 w 55"/>
                  <a:gd name="T9" fmla="*/ 11 h 78"/>
                  <a:gd name="T10" fmla="*/ 12 w 55"/>
                  <a:gd name="T11" fmla="*/ 20 h 78"/>
                  <a:gd name="T12" fmla="*/ 11 w 55"/>
                  <a:gd name="T13" fmla="*/ 37 h 78"/>
                  <a:gd name="T14" fmla="*/ 19 w 55"/>
                  <a:gd name="T15" fmla="*/ 30 h 78"/>
                  <a:gd name="T16" fmla="*/ 30 w 55"/>
                  <a:gd name="T17" fmla="*/ 27 h 78"/>
                  <a:gd name="T18" fmla="*/ 40 w 55"/>
                  <a:gd name="T19" fmla="*/ 29 h 78"/>
                  <a:gd name="T20" fmla="*/ 48 w 55"/>
                  <a:gd name="T21" fmla="*/ 33 h 78"/>
                  <a:gd name="T22" fmla="*/ 52 w 55"/>
                  <a:gd name="T23" fmla="*/ 41 h 78"/>
                  <a:gd name="T24" fmla="*/ 55 w 55"/>
                  <a:gd name="T25" fmla="*/ 52 h 78"/>
                  <a:gd name="T26" fmla="*/ 52 w 55"/>
                  <a:gd name="T27" fmla="*/ 61 h 78"/>
                  <a:gd name="T28" fmla="*/ 48 w 55"/>
                  <a:gd name="T29" fmla="*/ 70 h 78"/>
                  <a:gd name="T30" fmla="*/ 40 w 55"/>
                  <a:gd name="T31" fmla="*/ 76 h 78"/>
                  <a:gd name="T32" fmla="*/ 29 w 55"/>
                  <a:gd name="T33" fmla="*/ 78 h 78"/>
                  <a:gd name="T34" fmla="*/ 18 w 55"/>
                  <a:gd name="T35" fmla="*/ 74 h 78"/>
                  <a:gd name="T36" fmla="*/ 8 w 55"/>
                  <a:gd name="T37" fmla="*/ 68 h 78"/>
                  <a:gd name="T38" fmla="*/ 3 w 55"/>
                  <a:gd name="T39" fmla="*/ 60 h 78"/>
                  <a:gd name="T40" fmla="*/ 0 w 55"/>
                  <a:gd name="T41" fmla="*/ 50 h 78"/>
                  <a:gd name="T42" fmla="*/ 0 w 55"/>
                  <a:gd name="T43" fmla="*/ 30 h 78"/>
                  <a:gd name="T44" fmla="*/ 4 w 55"/>
                  <a:gd name="T45" fmla="*/ 14 h 78"/>
                  <a:gd name="T46" fmla="*/ 11 w 55"/>
                  <a:gd name="T47" fmla="*/ 8 h 78"/>
                  <a:gd name="T48" fmla="*/ 17 w 55"/>
                  <a:gd name="T49" fmla="*/ 3 h 78"/>
                  <a:gd name="T50" fmla="*/ 30 w 55"/>
                  <a:gd name="T51" fmla="*/ 0 h 78"/>
                  <a:gd name="T52" fmla="*/ 38 w 55"/>
                  <a:gd name="T53" fmla="*/ 2 h 78"/>
                  <a:gd name="T54" fmla="*/ 46 w 55"/>
                  <a:gd name="T55" fmla="*/ 7 h 78"/>
                  <a:gd name="T56" fmla="*/ 51 w 55"/>
                  <a:gd name="T57" fmla="*/ 11 h 78"/>
                  <a:gd name="T58" fmla="*/ 54 w 55"/>
                  <a:gd name="T59" fmla="*/ 19 h 78"/>
                  <a:gd name="T60" fmla="*/ 12 w 55"/>
                  <a:gd name="T61" fmla="*/ 55 h 78"/>
                  <a:gd name="T62" fmla="*/ 18 w 55"/>
                  <a:gd name="T63" fmla="*/ 65 h 78"/>
                  <a:gd name="T64" fmla="*/ 23 w 55"/>
                  <a:gd name="T65" fmla="*/ 70 h 78"/>
                  <a:gd name="T66" fmla="*/ 32 w 55"/>
                  <a:gd name="T67" fmla="*/ 70 h 78"/>
                  <a:gd name="T68" fmla="*/ 38 w 55"/>
                  <a:gd name="T69" fmla="*/ 66 h 78"/>
                  <a:gd name="T70" fmla="*/ 42 w 55"/>
                  <a:gd name="T71" fmla="*/ 61 h 78"/>
                  <a:gd name="T72" fmla="*/ 44 w 55"/>
                  <a:gd name="T73" fmla="*/ 55 h 78"/>
                  <a:gd name="T74" fmla="*/ 44 w 55"/>
                  <a:gd name="T75" fmla="*/ 49 h 78"/>
                  <a:gd name="T76" fmla="*/ 40 w 55"/>
                  <a:gd name="T77" fmla="*/ 40 h 78"/>
                  <a:gd name="T78" fmla="*/ 35 w 55"/>
                  <a:gd name="T79" fmla="*/ 37 h 78"/>
                  <a:gd name="T80" fmla="*/ 29 w 55"/>
                  <a:gd name="T81" fmla="*/ 35 h 78"/>
                  <a:gd name="T82" fmla="*/ 22 w 55"/>
                  <a:gd name="T83" fmla="*/ 37 h 78"/>
                  <a:gd name="T84" fmla="*/ 14 w 55"/>
                  <a:gd name="T85" fmla="*/ 43 h 78"/>
                  <a:gd name="T86" fmla="*/ 12 w 55"/>
                  <a:gd name="T87" fmla="*/ 48 h 7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5"/>
                  <a:gd name="T133" fmla="*/ 0 h 78"/>
                  <a:gd name="T134" fmla="*/ 55 w 55"/>
                  <a:gd name="T135" fmla="*/ 78 h 7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5" h="78">
                    <a:moveTo>
                      <a:pt x="54" y="19"/>
                    </a:moveTo>
                    <a:lnTo>
                      <a:pt x="42" y="20"/>
                    </a:lnTo>
                    <a:lnTo>
                      <a:pt x="41" y="16"/>
                    </a:lnTo>
                    <a:lnTo>
                      <a:pt x="40" y="13"/>
                    </a:lnTo>
                    <a:lnTo>
                      <a:pt x="36" y="11"/>
                    </a:lnTo>
                    <a:lnTo>
                      <a:pt x="35" y="10"/>
                    </a:lnTo>
                    <a:lnTo>
                      <a:pt x="32" y="10"/>
                    </a:lnTo>
                    <a:lnTo>
                      <a:pt x="29" y="8"/>
                    </a:lnTo>
                    <a:lnTo>
                      <a:pt x="25" y="10"/>
                    </a:lnTo>
                    <a:lnTo>
                      <a:pt x="21" y="11"/>
                    </a:lnTo>
                    <a:lnTo>
                      <a:pt x="16" y="14"/>
                    </a:lnTo>
                    <a:lnTo>
                      <a:pt x="12" y="20"/>
                    </a:lnTo>
                    <a:lnTo>
                      <a:pt x="11" y="27"/>
                    </a:lnTo>
                    <a:lnTo>
                      <a:pt x="11" y="37"/>
                    </a:lnTo>
                    <a:lnTo>
                      <a:pt x="14" y="33"/>
                    </a:lnTo>
                    <a:lnTo>
                      <a:pt x="19" y="30"/>
                    </a:lnTo>
                    <a:lnTo>
                      <a:pt x="25" y="29"/>
                    </a:lnTo>
                    <a:lnTo>
                      <a:pt x="30" y="27"/>
                    </a:lnTo>
                    <a:lnTo>
                      <a:pt x="35" y="27"/>
                    </a:lnTo>
                    <a:lnTo>
                      <a:pt x="40" y="29"/>
                    </a:lnTo>
                    <a:lnTo>
                      <a:pt x="44" y="31"/>
                    </a:lnTo>
                    <a:lnTo>
                      <a:pt x="48" y="33"/>
                    </a:lnTo>
                    <a:lnTo>
                      <a:pt x="51" y="38"/>
                    </a:lnTo>
                    <a:lnTo>
                      <a:pt x="52" y="41"/>
                    </a:lnTo>
                    <a:lnTo>
                      <a:pt x="54" y="46"/>
                    </a:lnTo>
                    <a:lnTo>
                      <a:pt x="55" y="52"/>
                    </a:lnTo>
                    <a:lnTo>
                      <a:pt x="54" y="59"/>
                    </a:lnTo>
                    <a:lnTo>
                      <a:pt x="52" y="61"/>
                    </a:lnTo>
                    <a:lnTo>
                      <a:pt x="51" y="65"/>
                    </a:lnTo>
                    <a:lnTo>
                      <a:pt x="48" y="70"/>
                    </a:lnTo>
                    <a:lnTo>
                      <a:pt x="42" y="74"/>
                    </a:lnTo>
                    <a:lnTo>
                      <a:pt x="40" y="76"/>
                    </a:lnTo>
                    <a:lnTo>
                      <a:pt x="36" y="76"/>
                    </a:lnTo>
                    <a:lnTo>
                      <a:pt x="29" y="78"/>
                    </a:lnTo>
                    <a:lnTo>
                      <a:pt x="22" y="76"/>
                    </a:lnTo>
                    <a:lnTo>
                      <a:pt x="18" y="74"/>
                    </a:lnTo>
                    <a:lnTo>
                      <a:pt x="12" y="73"/>
                    </a:lnTo>
                    <a:lnTo>
                      <a:pt x="8" y="68"/>
                    </a:lnTo>
                    <a:lnTo>
                      <a:pt x="4" y="63"/>
                    </a:lnTo>
                    <a:lnTo>
                      <a:pt x="3" y="60"/>
                    </a:lnTo>
                    <a:lnTo>
                      <a:pt x="2" y="57"/>
                    </a:lnTo>
                    <a:lnTo>
                      <a:pt x="0" y="50"/>
                    </a:lnTo>
                    <a:lnTo>
                      <a:pt x="0" y="41"/>
                    </a:lnTo>
                    <a:lnTo>
                      <a:pt x="0" y="30"/>
                    </a:lnTo>
                    <a:lnTo>
                      <a:pt x="2" y="22"/>
                    </a:lnTo>
                    <a:lnTo>
                      <a:pt x="4" y="14"/>
                    </a:lnTo>
                    <a:lnTo>
                      <a:pt x="10" y="10"/>
                    </a:lnTo>
                    <a:lnTo>
                      <a:pt x="11" y="8"/>
                    </a:lnTo>
                    <a:lnTo>
                      <a:pt x="12" y="7"/>
                    </a:lnTo>
                    <a:lnTo>
                      <a:pt x="17" y="3"/>
                    </a:lnTo>
                    <a:lnTo>
                      <a:pt x="23" y="2"/>
                    </a:lnTo>
                    <a:lnTo>
                      <a:pt x="30" y="0"/>
                    </a:lnTo>
                    <a:lnTo>
                      <a:pt x="35" y="2"/>
                    </a:lnTo>
                    <a:lnTo>
                      <a:pt x="38" y="2"/>
                    </a:lnTo>
                    <a:lnTo>
                      <a:pt x="42" y="3"/>
                    </a:lnTo>
                    <a:lnTo>
                      <a:pt x="46" y="7"/>
                    </a:lnTo>
                    <a:lnTo>
                      <a:pt x="49" y="8"/>
                    </a:lnTo>
                    <a:lnTo>
                      <a:pt x="51" y="11"/>
                    </a:lnTo>
                    <a:lnTo>
                      <a:pt x="52" y="16"/>
                    </a:lnTo>
                    <a:lnTo>
                      <a:pt x="54" y="19"/>
                    </a:lnTo>
                    <a:close/>
                    <a:moveTo>
                      <a:pt x="11" y="52"/>
                    </a:moveTo>
                    <a:lnTo>
                      <a:pt x="12" y="55"/>
                    </a:lnTo>
                    <a:lnTo>
                      <a:pt x="14" y="60"/>
                    </a:lnTo>
                    <a:lnTo>
                      <a:pt x="18" y="65"/>
                    </a:lnTo>
                    <a:lnTo>
                      <a:pt x="21" y="66"/>
                    </a:lnTo>
                    <a:lnTo>
                      <a:pt x="23" y="70"/>
                    </a:lnTo>
                    <a:lnTo>
                      <a:pt x="29" y="70"/>
                    </a:lnTo>
                    <a:lnTo>
                      <a:pt x="32" y="70"/>
                    </a:lnTo>
                    <a:lnTo>
                      <a:pt x="35" y="68"/>
                    </a:lnTo>
                    <a:lnTo>
                      <a:pt x="38" y="66"/>
                    </a:lnTo>
                    <a:lnTo>
                      <a:pt x="40" y="65"/>
                    </a:lnTo>
                    <a:lnTo>
                      <a:pt x="42" y="61"/>
                    </a:lnTo>
                    <a:lnTo>
                      <a:pt x="42" y="59"/>
                    </a:lnTo>
                    <a:lnTo>
                      <a:pt x="44" y="55"/>
                    </a:lnTo>
                    <a:lnTo>
                      <a:pt x="44" y="52"/>
                    </a:lnTo>
                    <a:lnTo>
                      <a:pt x="44" y="49"/>
                    </a:lnTo>
                    <a:lnTo>
                      <a:pt x="42" y="44"/>
                    </a:lnTo>
                    <a:lnTo>
                      <a:pt x="40" y="40"/>
                    </a:lnTo>
                    <a:lnTo>
                      <a:pt x="38" y="38"/>
                    </a:lnTo>
                    <a:lnTo>
                      <a:pt x="35" y="37"/>
                    </a:lnTo>
                    <a:lnTo>
                      <a:pt x="32" y="35"/>
                    </a:lnTo>
                    <a:lnTo>
                      <a:pt x="29" y="35"/>
                    </a:lnTo>
                    <a:lnTo>
                      <a:pt x="25" y="35"/>
                    </a:lnTo>
                    <a:lnTo>
                      <a:pt x="22" y="37"/>
                    </a:lnTo>
                    <a:lnTo>
                      <a:pt x="16" y="40"/>
                    </a:lnTo>
                    <a:lnTo>
                      <a:pt x="14" y="43"/>
                    </a:lnTo>
                    <a:lnTo>
                      <a:pt x="12" y="44"/>
                    </a:lnTo>
                    <a:lnTo>
                      <a:pt x="12" y="48"/>
                    </a:lnTo>
                    <a:lnTo>
                      <a:pt x="11" y="52"/>
                    </a:lnTo>
                    <a:close/>
                  </a:path>
                </a:pathLst>
              </a:custGeom>
              <a:solidFill>
                <a:srgbClr val="FFFFFF"/>
              </a:solidFill>
              <a:ln w="9525">
                <a:noFill/>
                <a:round/>
                <a:headEnd/>
                <a:tailEnd/>
              </a:ln>
            </p:spPr>
            <p:txBody>
              <a:bodyPr/>
              <a:lstStyle/>
              <a:p>
                <a:endParaRPr lang="ru-RU"/>
              </a:p>
            </p:txBody>
          </p:sp>
          <p:sp>
            <p:nvSpPr>
              <p:cNvPr id="162904" name="Freeform 1134"/>
              <p:cNvSpPr>
                <a:spLocks/>
              </p:cNvSpPr>
              <p:nvPr/>
            </p:nvSpPr>
            <p:spPr bwMode="auto">
              <a:xfrm>
                <a:off x="3320" y="2405"/>
                <a:ext cx="54" cy="76"/>
              </a:xfrm>
              <a:custGeom>
                <a:avLst/>
                <a:gdLst>
                  <a:gd name="T0" fmla="*/ 0 w 54"/>
                  <a:gd name="T1" fmla="*/ 10 h 76"/>
                  <a:gd name="T2" fmla="*/ 0 w 54"/>
                  <a:gd name="T3" fmla="*/ 0 h 76"/>
                  <a:gd name="T4" fmla="*/ 54 w 54"/>
                  <a:gd name="T5" fmla="*/ 0 h 76"/>
                  <a:gd name="T6" fmla="*/ 54 w 54"/>
                  <a:gd name="T7" fmla="*/ 8 h 76"/>
                  <a:gd name="T8" fmla="*/ 50 w 54"/>
                  <a:gd name="T9" fmla="*/ 12 h 76"/>
                  <a:gd name="T10" fmla="*/ 45 w 54"/>
                  <a:gd name="T11" fmla="*/ 16 h 76"/>
                  <a:gd name="T12" fmla="*/ 38 w 54"/>
                  <a:gd name="T13" fmla="*/ 30 h 76"/>
                  <a:gd name="T14" fmla="*/ 32 w 54"/>
                  <a:gd name="T15" fmla="*/ 43 h 76"/>
                  <a:gd name="T16" fmla="*/ 27 w 54"/>
                  <a:gd name="T17" fmla="*/ 55 h 76"/>
                  <a:gd name="T18" fmla="*/ 25 w 54"/>
                  <a:gd name="T19" fmla="*/ 60 h 76"/>
                  <a:gd name="T20" fmla="*/ 24 w 54"/>
                  <a:gd name="T21" fmla="*/ 65 h 76"/>
                  <a:gd name="T22" fmla="*/ 22 w 54"/>
                  <a:gd name="T23" fmla="*/ 76 h 76"/>
                  <a:gd name="T24" fmla="*/ 13 w 54"/>
                  <a:gd name="T25" fmla="*/ 76 h 76"/>
                  <a:gd name="T26" fmla="*/ 13 w 54"/>
                  <a:gd name="T27" fmla="*/ 67 h 76"/>
                  <a:gd name="T28" fmla="*/ 16 w 54"/>
                  <a:gd name="T29" fmla="*/ 54 h 76"/>
                  <a:gd name="T30" fmla="*/ 21 w 54"/>
                  <a:gd name="T31" fmla="*/ 43 h 76"/>
                  <a:gd name="T32" fmla="*/ 27 w 54"/>
                  <a:gd name="T33" fmla="*/ 30 h 76"/>
                  <a:gd name="T34" fmla="*/ 33 w 54"/>
                  <a:gd name="T35" fmla="*/ 20 h 76"/>
                  <a:gd name="T36" fmla="*/ 38 w 54"/>
                  <a:gd name="T37" fmla="*/ 14 h 76"/>
                  <a:gd name="T38" fmla="*/ 41 w 54"/>
                  <a:gd name="T39" fmla="*/ 10 h 76"/>
                  <a:gd name="T40" fmla="*/ 0 w 54"/>
                  <a:gd name="T41" fmla="*/ 10 h 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4"/>
                  <a:gd name="T64" fmla="*/ 0 h 76"/>
                  <a:gd name="T65" fmla="*/ 54 w 54"/>
                  <a:gd name="T66" fmla="*/ 76 h 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4" h="76">
                    <a:moveTo>
                      <a:pt x="0" y="10"/>
                    </a:moveTo>
                    <a:lnTo>
                      <a:pt x="0" y="0"/>
                    </a:lnTo>
                    <a:lnTo>
                      <a:pt x="54" y="0"/>
                    </a:lnTo>
                    <a:lnTo>
                      <a:pt x="54" y="8"/>
                    </a:lnTo>
                    <a:lnTo>
                      <a:pt x="50" y="12"/>
                    </a:lnTo>
                    <a:lnTo>
                      <a:pt x="45" y="16"/>
                    </a:lnTo>
                    <a:lnTo>
                      <a:pt x="38" y="30"/>
                    </a:lnTo>
                    <a:lnTo>
                      <a:pt x="32" y="43"/>
                    </a:lnTo>
                    <a:lnTo>
                      <a:pt x="27" y="55"/>
                    </a:lnTo>
                    <a:lnTo>
                      <a:pt x="25" y="60"/>
                    </a:lnTo>
                    <a:lnTo>
                      <a:pt x="24" y="65"/>
                    </a:lnTo>
                    <a:lnTo>
                      <a:pt x="22" y="76"/>
                    </a:lnTo>
                    <a:lnTo>
                      <a:pt x="13" y="76"/>
                    </a:lnTo>
                    <a:lnTo>
                      <a:pt x="13" y="67"/>
                    </a:lnTo>
                    <a:lnTo>
                      <a:pt x="16" y="54"/>
                    </a:lnTo>
                    <a:lnTo>
                      <a:pt x="21" y="43"/>
                    </a:lnTo>
                    <a:lnTo>
                      <a:pt x="27" y="30"/>
                    </a:lnTo>
                    <a:lnTo>
                      <a:pt x="33" y="20"/>
                    </a:lnTo>
                    <a:lnTo>
                      <a:pt x="38" y="14"/>
                    </a:lnTo>
                    <a:lnTo>
                      <a:pt x="41" y="10"/>
                    </a:lnTo>
                    <a:lnTo>
                      <a:pt x="0" y="10"/>
                    </a:lnTo>
                    <a:close/>
                  </a:path>
                </a:pathLst>
              </a:custGeom>
              <a:solidFill>
                <a:srgbClr val="FFFFFF"/>
              </a:solidFill>
              <a:ln w="9525">
                <a:noFill/>
                <a:round/>
                <a:headEnd/>
                <a:tailEnd/>
              </a:ln>
            </p:spPr>
            <p:txBody>
              <a:bodyPr/>
              <a:lstStyle/>
              <a:p>
                <a:endParaRPr lang="ru-RU"/>
              </a:p>
            </p:txBody>
          </p:sp>
          <p:sp>
            <p:nvSpPr>
              <p:cNvPr id="162905" name="Freeform 1135"/>
              <p:cNvSpPr>
                <a:spLocks noEditPoints="1"/>
              </p:cNvSpPr>
              <p:nvPr/>
            </p:nvSpPr>
            <p:spPr bwMode="auto">
              <a:xfrm>
                <a:off x="3520" y="2358"/>
                <a:ext cx="52" cy="76"/>
              </a:xfrm>
              <a:custGeom>
                <a:avLst/>
                <a:gdLst>
                  <a:gd name="T0" fmla="*/ 9 w 52"/>
                  <a:gd name="T1" fmla="*/ 32 h 76"/>
                  <a:gd name="T2" fmla="*/ 4 w 52"/>
                  <a:gd name="T3" fmla="*/ 26 h 76"/>
                  <a:gd name="T4" fmla="*/ 3 w 52"/>
                  <a:gd name="T5" fmla="*/ 20 h 76"/>
                  <a:gd name="T6" fmla="*/ 4 w 52"/>
                  <a:gd name="T7" fmla="*/ 12 h 76"/>
                  <a:gd name="T8" fmla="*/ 9 w 52"/>
                  <a:gd name="T9" fmla="*/ 6 h 76"/>
                  <a:gd name="T10" fmla="*/ 17 w 52"/>
                  <a:gd name="T11" fmla="*/ 2 h 76"/>
                  <a:gd name="T12" fmla="*/ 26 w 52"/>
                  <a:gd name="T13" fmla="*/ 0 h 76"/>
                  <a:gd name="T14" fmla="*/ 35 w 52"/>
                  <a:gd name="T15" fmla="*/ 2 h 76"/>
                  <a:gd name="T16" fmla="*/ 43 w 52"/>
                  <a:gd name="T17" fmla="*/ 6 h 76"/>
                  <a:gd name="T18" fmla="*/ 50 w 52"/>
                  <a:gd name="T19" fmla="*/ 12 h 76"/>
                  <a:gd name="T20" fmla="*/ 52 w 52"/>
                  <a:gd name="T21" fmla="*/ 20 h 76"/>
                  <a:gd name="T22" fmla="*/ 48 w 52"/>
                  <a:gd name="T23" fmla="*/ 28 h 76"/>
                  <a:gd name="T24" fmla="*/ 42 w 52"/>
                  <a:gd name="T25" fmla="*/ 32 h 76"/>
                  <a:gd name="T26" fmla="*/ 42 w 52"/>
                  <a:gd name="T27" fmla="*/ 35 h 76"/>
                  <a:gd name="T28" fmla="*/ 48 w 52"/>
                  <a:gd name="T29" fmla="*/ 39 h 76"/>
                  <a:gd name="T30" fmla="*/ 52 w 52"/>
                  <a:gd name="T31" fmla="*/ 43 h 76"/>
                  <a:gd name="T32" fmla="*/ 52 w 52"/>
                  <a:gd name="T33" fmla="*/ 50 h 76"/>
                  <a:gd name="T34" fmla="*/ 52 w 52"/>
                  <a:gd name="T35" fmla="*/ 57 h 76"/>
                  <a:gd name="T36" fmla="*/ 50 w 52"/>
                  <a:gd name="T37" fmla="*/ 65 h 76"/>
                  <a:gd name="T38" fmla="*/ 42 w 52"/>
                  <a:gd name="T39" fmla="*/ 71 h 76"/>
                  <a:gd name="T40" fmla="*/ 33 w 52"/>
                  <a:gd name="T41" fmla="*/ 74 h 76"/>
                  <a:gd name="T42" fmla="*/ 22 w 52"/>
                  <a:gd name="T43" fmla="*/ 74 h 76"/>
                  <a:gd name="T44" fmla="*/ 13 w 52"/>
                  <a:gd name="T45" fmla="*/ 71 h 76"/>
                  <a:gd name="T46" fmla="*/ 4 w 52"/>
                  <a:gd name="T47" fmla="*/ 65 h 76"/>
                  <a:gd name="T48" fmla="*/ 2 w 52"/>
                  <a:gd name="T49" fmla="*/ 57 h 76"/>
                  <a:gd name="T50" fmla="*/ 2 w 52"/>
                  <a:gd name="T51" fmla="*/ 47 h 76"/>
                  <a:gd name="T52" fmla="*/ 4 w 52"/>
                  <a:gd name="T53" fmla="*/ 41 h 76"/>
                  <a:gd name="T54" fmla="*/ 9 w 52"/>
                  <a:gd name="T55" fmla="*/ 37 h 76"/>
                  <a:gd name="T56" fmla="*/ 15 w 52"/>
                  <a:gd name="T57" fmla="*/ 34 h 76"/>
                  <a:gd name="T58" fmla="*/ 14 w 52"/>
                  <a:gd name="T59" fmla="*/ 23 h 76"/>
                  <a:gd name="T60" fmla="*/ 19 w 52"/>
                  <a:gd name="T61" fmla="*/ 30 h 76"/>
                  <a:gd name="T62" fmla="*/ 26 w 52"/>
                  <a:gd name="T63" fmla="*/ 30 h 76"/>
                  <a:gd name="T64" fmla="*/ 37 w 52"/>
                  <a:gd name="T65" fmla="*/ 28 h 76"/>
                  <a:gd name="T66" fmla="*/ 40 w 52"/>
                  <a:gd name="T67" fmla="*/ 21 h 76"/>
                  <a:gd name="T68" fmla="*/ 39 w 52"/>
                  <a:gd name="T69" fmla="*/ 15 h 76"/>
                  <a:gd name="T70" fmla="*/ 33 w 52"/>
                  <a:gd name="T71" fmla="*/ 9 h 76"/>
                  <a:gd name="T72" fmla="*/ 22 w 52"/>
                  <a:gd name="T73" fmla="*/ 9 h 76"/>
                  <a:gd name="T74" fmla="*/ 14 w 52"/>
                  <a:gd name="T75" fmla="*/ 15 h 76"/>
                  <a:gd name="T76" fmla="*/ 14 w 52"/>
                  <a:gd name="T77" fmla="*/ 19 h 76"/>
                  <a:gd name="T78" fmla="*/ 11 w 52"/>
                  <a:gd name="T79" fmla="*/ 57 h 76"/>
                  <a:gd name="T80" fmla="*/ 15 w 52"/>
                  <a:gd name="T81" fmla="*/ 63 h 76"/>
                  <a:gd name="T82" fmla="*/ 23 w 52"/>
                  <a:gd name="T83" fmla="*/ 67 h 76"/>
                  <a:gd name="T84" fmla="*/ 31 w 52"/>
                  <a:gd name="T85" fmla="*/ 68 h 76"/>
                  <a:gd name="T86" fmla="*/ 36 w 52"/>
                  <a:gd name="T87" fmla="*/ 65 h 76"/>
                  <a:gd name="T88" fmla="*/ 42 w 52"/>
                  <a:gd name="T89" fmla="*/ 59 h 76"/>
                  <a:gd name="T90" fmla="*/ 43 w 52"/>
                  <a:gd name="T91" fmla="*/ 52 h 76"/>
                  <a:gd name="T92" fmla="*/ 42 w 52"/>
                  <a:gd name="T93" fmla="*/ 46 h 76"/>
                  <a:gd name="T94" fmla="*/ 39 w 52"/>
                  <a:gd name="T95" fmla="*/ 41 h 76"/>
                  <a:gd name="T96" fmla="*/ 33 w 52"/>
                  <a:gd name="T97" fmla="*/ 39 h 76"/>
                  <a:gd name="T98" fmla="*/ 26 w 52"/>
                  <a:gd name="T99" fmla="*/ 39 h 76"/>
                  <a:gd name="T100" fmla="*/ 20 w 52"/>
                  <a:gd name="T101" fmla="*/ 39 h 76"/>
                  <a:gd name="T102" fmla="*/ 15 w 52"/>
                  <a:gd name="T103" fmla="*/ 41 h 76"/>
                  <a:gd name="T104" fmla="*/ 13 w 52"/>
                  <a:gd name="T105" fmla="*/ 47 h 76"/>
                  <a:gd name="T106" fmla="*/ 11 w 52"/>
                  <a:gd name="T107" fmla="*/ 52 h 7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52"/>
                  <a:gd name="T163" fmla="*/ 0 h 76"/>
                  <a:gd name="T164" fmla="*/ 52 w 52"/>
                  <a:gd name="T165" fmla="*/ 76 h 7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52" h="76">
                    <a:moveTo>
                      <a:pt x="15" y="34"/>
                    </a:moveTo>
                    <a:lnTo>
                      <a:pt x="9" y="32"/>
                    </a:lnTo>
                    <a:lnTo>
                      <a:pt x="6" y="28"/>
                    </a:lnTo>
                    <a:lnTo>
                      <a:pt x="4" y="26"/>
                    </a:lnTo>
                    <a:lnTo>
                      <a:pt x="4" y="24"/>
                    </a:lnTo>
                    <a:lnTo>
                      <a:pt x="3" y="20"/>
                    </a:lnTo>
                    <a:lnTo>
                      <a:pt x="3" y="15"/>
                    </a:lnTo>
                    <a:lnTo>
                      <a:pt x="4" y="12"/>
                    </a:lnTo>
                    <a:lnTo>
                      <a:pt x="6" y="9"/>
                    </a:lnTo>
                    <a:lnTo>
                      <a:pt x="9" y="6"/>
                    </a:lnTo>
                    <a:lnTo>
                      <a:pt x="13" y="3"/>
                    </a:lnTo>
                    <a:lnTo>
                      <a:pt x="17" y="2"/>
                    </a:lnTo>
                    <a:lnTo>
                      <a:pt x="22" y="0"/>
                    </a:lnTo>
                    <a:lnTo>
                      <a:pt x="26" y="0"/>
                    </a:lnTo>
                    <a:lnTo>
                      <a:pt x="33" y="2"/>
                    </a:lnTo>
                    <a:lnTo>
                      <a:pt x="35" y="2"/>
                    </a:lnTo>
                    <a:lnTo>
                      <a:pt x="40" y="3"/>
                    </a:lnTo>
                    <a:lnTo>
                      <a:pt x="43" y="6"/>
                    </a:lnTo>
                    <a:lnTo>
                      <a:pt x="46" y="9"/>
                    </a:lnTo>
                    <a:lnTo>
                      <a:pt x="50" y="12"/>
                    </a:lnTo>
                    <a:lnTo>
                      <a:pt x="50" y="15"/>
                    </a:lnTo>
                    <a:lnTo>
                      <a:pt x="52" y="20"/>
                    </a:lnTo>
                    <a:lnTo>
                      <a:pt x="50" y="24"/>
                    </a:lnTo>
                    <a:lnTo>
                      <a:pt x="48" y="28"/>
                    </a:lnTo>
                    <a:lnTo>
                      <a:pt x="43" y="32"/>
                    </a:lnTo>
                    <a:lnTo>
                      <a:pt x="42" y="32"/>
                    </a:lnTo>
                    <a:lnTo>
                      <a:pt x="39" y="34"/>
                    </a:lnTo>
                    <a:lnTo>
                      <a:pt x="42" y="35"/>
                    </a:lnTo>
                    <a:lnTo>
                      <a:pt x="45" y="37"/>
                    </a:lnTo>
                    <a:lnTo>
                      <a:pt x="48" y="39"/>
                    </a:lnTo>
                    <a:lnTo>
                      <a:pt x="50" y="41"/>
                    </a:lnTo>
                    <a:lnTo>
                      <a:pt x="52" y="43"/>
                    </a:lnTo>
                    <a:lnTo>
                      <a:pt x="52" y="46"/>
                    </a:lnTo>
                    <a:lnTo>
                      <a:pt x="52" y="50"/>
                    </a:lnTo>
                    <a:lnTo>
                      <a:pt x="52" y="52"/>
                    </a:lnTo>
                    <a:lnTo>
                      <a:pt x="52" y="57"/>
                    </a:lnTo>
                    <a:lnTo>
                      <a:pt x="52" y="62"/>
                    </a:lnTo>
                    <a:lnTo>
                      <a:pt x="50" y="65"/>
                    </a:lnTo>
                    <a:lnTo>
                      <a:pt x="47" y="68"/>
                    </a:lnTo>
                    <a:lnTo>
                      <a:pt x="42" y="71"/>
                    </a:lnTo>
                    <a:lnTo>
                      <a:pt x="37" y="74"/>
                    </a:lnTo>
                    <a:lnTo>
                      <a:pt x="33" y="74"/>
                    </a:lnTo>
                    <a:lnTo>
                      <a:pt x="26" y="76"/>
                    </a:lnTo>
                    <a:lnTo>
                      <a:pt x="22" y="74"/>
                    </a:lnTo>
                    <a:lnTo>
                      <a:pt x="15" y="74"/>
                    </a:lnTo>
                    <a:lnTo>
                      <a:pt x="13" y="71"/>
                    </a:lnTo>
                    <a:lnTo>
                      <a:pt x="8" y="68"/>
                    </a:lnTo>
                    <a:lnTo>
                      <a:pt x="4" y="65"/>
                    </a:lnTo>
                    <a:lnTo>
                      <a:pt x="4" y="62"/>
                    </a:lnTo>
                    <a:lnTo>
                      <a:pt x="2" y="57"/>
                    </a:lnTo>
                    <a:lnTo>
                      <a:pt x="0" y="52"/>
                    </a:lnTo>
                    <a:lnTo>
                      <a:pt x="2" y="47"/>
                    </a:lnTo>
                    <a:lnTo>
                      <a:pt x="4" y="43"/>
                    </a:lnTo>
                    <a:lnTo>
                      <a:pt x="4" y="41"/>
                    </a:lnTo>
                    <a:lnTo>
                      <a:pt x="6" y="39"/>
                    </a:lnTo>
                    <a:lnTo>
                      <a:pt x="9" y="37"/>
                    </a:lnTo>
                    <a:lnTo>
                      <a:pt x="13" y="36"/>
                    </a:lnTo>
                    <a:lnTo>
                      <a:pt x="15" y="34"/>
                    </a:lnTo>
                    <a:close/>
                    <a:moveTo>
                      <a:pt x="14" y="19"/>
                    </a:moveTo>
                    <a:lnTo>
                      <a:pt x="14" y="23"/>
                    </a:lnTo>
                    <a:lnTo>
                      <a:pt x="17" y="28"/>
                    </a:lnTo>
                    <a:lnTo>
                      <a:pt x="19" y="30"/>
                    </a:lnTo>
                    <a:lnTo>
                      <a:pt x="22" y="31"/>
                    </a:lnTo>
                    <a:lnTo>
                      <a:pt x="26" y="30"/>
                    </a:lnTo>
                    <a:lnTo>
                      <a:pt x="33" y="30"/>
                    </a:lnTo>
                    <a:lnTo>
                      <a:pt x="37" y="28"/>
                    </a:lnTo>
                    <a:lnTo>
                      <a:pt x="39" y="24"/>
                    </a:lnTo>
                    <a:lnTo>
                      <a:pt x="40" y="21"/>
                    </a:lnTo>
                    <a:lnTo>
                      <a:pt x="40" y="20"/>
                    </a:lnTo>
                    <a:lnTo>
                      <a:pt x="39" y="15"/>
                    </a:lnTo>
                    <a:lnTo>
                      <a:pt x="37" y="11"/>
                    </a:lnTo>
                    <a:lnTo>
                      <a:pt x="33" y="9"/>
                    </a:lnTo>
                    <a:lnTo>
                      <a:pt x="26" y="8"/>
                    </a:lnTo>
                    <a:lnTo>
                      <a:pt x="22" y="9"/>
                    </a:lnTo>
                    <a:lnTo>
                      <a:pt x="17" y="11"/>
                    </a:lnTo>
                    <a:lnTo>
                      <a:pt x="14" y="15"/>
                    </a:lnTo>
                    <a:lnTo>
                      <a:pt x="14" y="17"/>
                    </a:lnTo>
                    <a:lnTo>
                      <a:pt x="14" y="19"/>
                    </a:lnTo>
                    <a:close/>
                    <a:moveTo>
                      <a:pt x="11" y="52"/>
                    </a:moveTo>
                    <a:lnTo>
                      <a:pt x="11" y="57"/>
                    </a:lnTo>
                    <a:lnTo>
                      <a:pt x="13" y="60"/>
                    </a:lnTo>
                    <a:lnTo>
                      <a:pt x="15" y="63"/>
                    </a:lnTo>
                    <a:lnTo>
                      <a:pt x="19" y="65"/>
                    </a:lnTo>
                    <a:lnTo>
                      <a:pt x="23" y="67"/>
                    </a:lnTo>
                    <a:lnTo>
                      <a:pt x="26" y="68"/>
                    </a:lnTo>
                    <a:lnTo>
                      <a:pt x="31" y="68"/>
                    </a:lnTo>
                    <a:lnTo>
                      <a:pt x="34" y="67"/>
                    </a:lnTo>
                    <a:lnTo>
                      <a:pt x="36" y="65"/>
                    </a:lnTo>
                    <a:lnTo>
                      <a:pt x="39" y="63"/>
                    </a:lnTo>
                    <a:lnTo>
                      <a:pt x="42" y="59"/>
                    </a:lnTo>
                    <a:lnTo>
                      <a:pt x="43" y="56"/>
                    </a:lnTo>
                    <a:lnTo>
                      <a:pt x="43" y="52"/>
                    </a:lnTo>
                    <a:lnTo>
                      <a:pt x="43" y="50"/>
                    </a:lnTo>
                    <a:lnTo>
                      <a:pt x="42" y="46"/>
                    </a:lnTo>
                    <a:lnTo>
                      <a:pt x="41" y="45"/>
                    </a:lnTo>
                    <a:lnTo>
                      <a:pt x="39" y="41"/>
                    </a:lnTo>
                    <a:lnTo>
                      <a:pt x="35" y="40"/>
                    </a:lnTo>
                    <a:lnTo>
                      <a:pt x="33" y="39"/>
                    </a:lnTo>
                    <a:lnTo>
                      <a:pt x="29" y="39"/>
                    </a:lnTo>
                    <a:lnTo>
                      <a:pt x="26" y="39"/>
                    </a:lnTo>
                    <a:lnTo>
                      <a:pt x="23" y="39"/>
                    </a:lnTo>
                    <a:lnTo>
                      <a:pt x="20" y="39"/>
                    </a:lnTo>
                    <a:lnTo>
                      <a:pt x="17" y="41"/>
                    </a:lnTo>
                    <a:lnTo>
                      <a:pt x="15" y="41"/>
                    </a:lnTo>
                    <a:lnTo>
                      <a:pt x="14" y="45"/>
                    </a:lnTo>
                    <a:lnTo>
                      <a:pt x="13" y="47"/>
                    </a:lnTo>
                    <a:lnTo>
                      <a:pt x="11" y="50"/>
                    </a:lnTo>
                    <a:lnTo>
                      <a:pt x="11" y="52"/>
                    </a:lnTo>
                    <a:close/>
                  </a:path>
                </a:pathLst>
              </a:custGeom>
              <a:solidFill>
                <a:srgbClr val="FFFFFF"/>
              </a:solidFill>
              <a:ln w="9525">
                <a:noFill/>
                <a:round/>
                <a:headEnd/>
                <a:tailEnd/>
              </a:ln>
            </p:spPr>
            <p:txBody>
              <a:bodyPr/>
              <a:lstStyle/>
              <a:p>
                <a:endParaRPr lang="ru-RU"/>
              </a:p>
            </p:txBody>
          </p:sp>
          <p:sp>
            <p:nvSpPr>
              <p:cNvPr id="162906" name="Freeform 1136"/>
              <p:cNvSpPr>
                <a:spLocks noEditPoints="1"/>
              </p:cNvSpPr>
              <p:nvPr/>
            </p:nvSpPr>
            <p:spPr bwMode="auto">
              <a:xfrm>
                <a:off x="2135" y="1687"/>
                <a:ext cx="58" cy="68"/>
              </a:xfrm>
              <a:custGeom>
                <a:avLst/>
                <a:gdLst>
                  <a:gd name="T0" fmla="*/ 0 w 58"/>
                  <a:gd name="T1" fmla="*/ 68 h 68"/>
                  <a:gd name="T2" fmla="*/ 0 w 58"/>
                  <a:gd name="T3" fmla="*/ 0 h 68"/>
                  <a:gd name="T4" fmla="*/ 29 w 58"/>
                  <a:gd name="T5" fmla="*/ 0 h 68"/>
                  <a:gd name="T6" fmla="*/ 41 w 58"/>
                  <a:gd name="T7" fmla="*/ 0 h 68"/>
                  <a:gd name="T8" fmla="*/ 45 w 58"/>
                  <a:gd name="T9" fmla="*/ 2 h 68"/>
                  <a:gd name="T10" fmla="*/ 51 w 58"/>
                  <a:gd name="T11" fmla="*/ 4 h 68"/>
                  <a:gd name="T12" fmla="*/ 53 w 58"/>
                  <a:gd name="T13" fmla="*/ 7 h 68"/>
                  <a:gd name="T14" fmla="*/ 57 w 58"/>
                  <a:gd name="T15" fmla="*/ 10 h 68"/>
                  <a:gd name="T16" fmla="*/ 58 w 58"/>
                  <a:gd name="T17" fmla="*/ 15 h 68"/>
                  <a:gd name="T18" fmla="*/ 58 w 58"/>
                  <a:gd name="T19" fmla="*/ 19 h 68"/>
                  <a:gd name="T20" fmla="*/ 58 w 58"/>
                  <a:gd name="T21" fmla="*/ 24 h 68"/>
                  <a:gd name="T22" fmla="*/ 57 w 58"/>
                  <a:gd name="T23" fmla="*/ 28 h 68"/>
                  <a:gd name="T24" fmla="*/ 55 w 58"/>
                  <a:gd name="T25" fmla="*/ 30 h 68"/>
                  <a:gd name="T26" fmla="*/ 52 w 58"/>
                  <a:gd name="T27" fmla="*/ 33 h 68"/>
                  <a:gd name="T28" fmla="*/ 49 w 58"/>
                  <a:gd name="T29" fmla="*/ 37 h 68"/>
                  <a:gd name="T30" fmla="*/ 44 w 58"/>
                  <a:gd name="T31" fmla="*/ 38 h 68"/>
                  <a:gd name="T32" fmla="*/ 37 w 58"/>
                  <a:gd name="T33" fmla="*/ 40 h 68"/>
                  <a:gd name="T34" fmla="*/ 29 w 58"/>
                  <a:gd name="T35" fmla="*/ 40 h 68"/>
                  <a:gd name="T36" fmla="*/ 10 w 58"/>
                  <a:gd name="T37" fmla="*/ 40 h 68"/>
                  <a:gd name="T38" fmla="*/ 10 w 58"/>
                  <a:gd name="T39" fmla="*/ 68 h 68"/>
                  <a:gd name="T40" fmla="*/ 0 w 58"/>
                  <a:gd name="T41" fmla="*/ 68 h 68"/>
                  <a:gd name="T42" fmla="*/ 10 w 58"/>
                  <a:gd name="T43" fmla="*/ 32 h 68"/>
                  <a:gd name="T44" fmla="*/ 31 w 58"/>
                  <a:gd name="T45" fmla="*/ 32 h 68"/>
                  <a:gd name="T46" fmla="*/ 39 w 58"/>
                  <a:gd name="T47" fmla="*/ 32 h 68"/>
                  <a:gd name="T48" fmla="*/ 43 w 58"/>
                  <a:gd name="T49" fmla="*/ 30 h 68"/>
                  <a:gd name="T50" fmla="*/ 44 w 58"/>
                  <a:gd name="T51" fmla="*/ 28 h 68"/>
                  <a:gd name="T52" fmla="*/ 47 w 58"/>
                  <a:gd name="T53" fmla="*/ 26 h 68"/>
                  <a:gd name="T54" fmla="*/ 49 w 58"/>
                  <a:gd name="T55" fmla="*/ 19 h 68"/>
                  <a:gd name="T56" fmla="*/ 49 w 58"/>
                  <a:gd name="T57" fmla="*/ 16 h 68"/>
                  <a:gd name="T58" fmla="*/ 45 w 58"/>
                  <a:gd name="T59" fmla="*/ 13 h 68"/>
                  <a:gd name="T60" fmla="*/ 45 w 58"/>
                  <a:gd name="T61" fmla="*/ 11 h 68"/>
                  <a:gd name="T62" fmla="*/ 44 w 58"/>
                  <a:gd name="T63" fmla="*/ 10 h 68"/>
                  <a:gd name="T64" fmla="*/ 39 w 58"/>
                  <a:gd name="T65" fmla="*/ 8 h 68"/>
                  <a:gd name="T66" fmla="*/ 31 w 58"/>
                  <a:gd name="T67" fmla="*/ 8 h 68"/>
                  <a:gd name="T68" fmla="*/ 10 w 58"/>
                  <a:gd name="T69" fmla="*/ 8 h 68"/>
                  <a:gd name="T70" fmla="*/ 10 w 58"/>
                  <a:gd name="T71" fmla="*/ 32 h 6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8"/>
                  <a:gd name="T109" fmla="*/ 0 h 68"/>
                  <a:gd name="T110" fmla="*/ 58 w 58"/>
                  <a:gd name="T111" fmla="*/ 68 h 6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8" h="68">
                    <a:moveTo>
                      <a:pt x="0" y="68"/>
                    </a:moveTo>
                    <a:lnTo>
                      <a:pt x="0" y="0"/>
                    </a:lnTo>
                    <a:lnTo>
                      <a:pt x="29" y="0"/>
                    </a:lnTo>
                    <a:lnTo>
                      <a:pt x="41" y="0"/>
                    </a:lnTo>
                    <a:lnTo>
                      <a:pt x="45" y="2"/>
                    </a:lnTo>
                    <a:lnTo>
                      <a:pt x="51" y="4"/>
                    </a:lnTo>
                    <a:lnTo>
                      <a:pt x="53" y="7"/>
                    </a:lnTo>
                    <a:lnTo>
                      <a:pt x="57" y="10"/>
                    </a:lnTo>
                    <a:lnTo>
                      <a:pt x="58" y="15"/>
                    </a:lnTo>
                    <a:lnTo>
                      <a:pt x="58" y="19"/>
                    </a:lnTo>
                    <a:lnTo>
                      <a:pt x="58" y="24"/>
                    </a:lnTo>
                    <a:lnTo>
                      <a:pt x="57" y="28"/>
                    </a:lnTo>
                    <a:lnTo>
                      <a:pt x="55" y="30"/>
                    </a:lnTo>
                    <a:lnTo>
                      <a:pt x="52" y="33"/>
                    </a:lnTo>
                    <a:lnTo>
                      <a:pt x="49" y="37"/>
                    </a:lnTo>
                    <a:lnTo>
                      <a:pt x="44" y="38"/>
                    </a:lnTo>
                    <a:lnTo>
                      <a:pt x="37" y="40"/>
                    </a:lnTo>
                    <a:lnTo>
                      <a:pt x="29" y="40"/>
                    </a:lnTo>
                    <a:lnTo>
                      <a:pt x="10" y="40"/>
                    </a:lnTo>
                    <a:lnTo>
                      <a:pt x="10" y="68"/>
                    </a:lnTo>
                    <a:lnTo>
                      <a:pt x="0" y="68"/>
                    </a:lnTo>
                    <a:close/>
                    <a:moveTo>
                      <a:pt x="10" y="32"/>
                    </a:moveTo>
                    <a:lnTo>
                      <a:pt x="31" y="32"/>
                    </a:lnTo>
                    <a:lnTo>
                      <a:pt x="39" y="32"/>
                    </a:lnTo>
                    <a:lnTo>
                      <a:pt x="43" y="30"/>
                    </a:lnTo>
                    <a:lnTo>
                      <a:pt x="44" y="28"/>
                    </a:lnTo>
                    <a:lnTo>
                      <a:pt x="47" y="26"/>
                    </a:lnTo>
                    <a:lnTo>
                      <a:pt x="49" y="19"/>
                    </a:lnTo>
                    <a:lnTo>
                      <a:pt x="49" y="16"/>
                    </a:lnTo>
                    <a:lnTo>
                      <a:pt x="45" y="13"/>
                    </a:lnTo>
                    <a:lnTo>
                      <a:pt x="45" y="11"/>
                    </a:lnTo>
                    <a:lnTo>
                      <a:pt x="44" y="10"/>
                    </a:lnTo>
                    <a:lnTo>
                      <a:pt x="39" y="8"/>
                    </a:lnTo>
                    <a:lnTo>
                      <a:pt x="31" y="8"/>
                    </a:lnTo>
                    <a:lnTo>
                      <a:pt x="10" y="8"/>
                    </a:lnTo>
                    <a:lnTo>
                      <a:pt x="10" y="32"/>
                    </a:lnTo>
                    <a:close/>
                  </a:path>
                </a:pathLst>
              </a:custGeom>
              <a:solidFill>
                <a:srgbClr val="FFFFFF"/>
              </a:solidFill>
              <a:ln w="9525">
                <a:noFill/>
                <a:round/>
                <a:headEnd/>
                <a:tailEnd/>
              </a:ln>
            </p:spPr>
            <p:txBody>
              <a:bodyPr/>
              <a:lstStyle/>
              <a:p>
                <a:endParaRPr lang="ru-RU"/>
              </a:p>
            </p:txBody>
          </p:sp>
          <p:sp>
            <p:nvSpPr>
              <p:cNvPr id="162907" name="Freeform 1137"/>
              <p:cNvSpPr>
                <a:spLocks noEditPoints="1"/>
              </p:cNvSpPr>
              <p:nvPr/>
            </p:nvSpPr>
            <p:spPr bwMode="auto">
              <a:xfrm>
                <a:off x="2207" y="1687"/>
                <a:ext cx="57" cy="68"/>
              </a:xfrm>
              <a:custGeom>
                <a:avLst/>
                <a:gdLst>
                  <a:gd name="T0" fmla="*/ 0 w 57"/>
                  <a:gd name="T1" fmla="*/ 68 h 68"/>
                  <a:gd name="T2" fmla="*/ 0 w 57"/>
                  <a:gd name="T3" fmla="*/ 0 h 68"/>
                  <a:gd name="T4" fmla="*/ 28 w 57"/>
                  <a:gd name="T5" fmla="*/ 0 h 68"/>
                  <a:gd name="T6" fmla="*/ 36 w 57"/>
                  <a:gd name="T7" fmla="*/ 0 h 68"/>
                  <a:gd name="T8" fmla="*/ 42 w 57"/>
                  <a:gd name="T9" fmla="*/ 2 h 68"/>
                  <a:gd name="T10" fmla="*/ 47 w 57"/>
                  <a:gd name="T11" fmla="*/ 5 h 68"/>
                  <a:gd name="T12" fmla="*/ 51 w 57"/>
                  <a:gd name="T13" fmla="*/ 8 h 68"/>
                  <a:gd name="T14" fmla="*/ 52 w 57"/>
                  <a:gd name="T15" fmla="*/ 13 h 68"/>
                  <a:gd name="T16" fmla="*/ 53 w 57"/>
                  <a:gd name="T17" fmla="*/ 17 h 68"/>
                  <a:gd name="T18" fmla="*/ 53 w 57"/>
                  <a:gd name="T19" fmla="*/ 21 h 68"/>
                  <a:gd name="T20" fmla="*/ 51 w 57"/>
                  <a:gd name="T21" fmla="*/ 26 h 68"/>
                  <a:gd name="T22" fmla="*/ 47 w 57"/>
                  <a:gd name="T23" fmla="*/ 28 h 68"/>
                  <a:gd name="T24" fmla="*/ 42 w 57"/>
                  <a:gd name="T25" fmla="*/ 32 h 68"/>
                  <a:gd name="T26" fmla="*/ 49 w 57"/>
                  <a:gd name="T27" fmla="*/ 34 h 68"/>
                  <a:gd name="T28" fmla="*/ 53 w 57"/>
                  <a:gd name="T29" fmla="*/ 38 h 68"/>
                  <a:gd name="T30" fmla="*/ 57 w 57"/>
                  <a:gd name="T31" fmla="*/ 43 h 68"/>
                  <a:gd name="T32" fmla="*/ 57 w 57"/>
                  <a:gd name="T33" fmla="*/ 45 h 68"/>
                  <a:gd name="T34" fmla="*/ 57 w 57"/>
                  <a:gd name="T35" fmla="*/ 47 h 68"/>
                  <a:gd name="T36" fmla="*/ 57 w 57"/>
                  <a:gd name="T37" fmla="*/ 52 h 68"/>
                  <a:gd name="T38" fmla="*/ 55 w 57"/>
                  <a:gd name="T39" fmla="*/ 57 h 68"/>
                  <a:gd name="T40" fmla="*/ 52 w 57"/>
                  <a:gd name="T41" fmla="*/ 60 h 68"/>
                  <a:gd name="T42" fmla="*/ 49 w 57"/>
                  <a:gd name="T43" fmla="*/ 64 h 68"/>
                  <a:gd name="T44" fmla="*/ 46 w 57"/>
                  <a:gd name="T45" fmla="*/ 65 h 68"/>
                  <a:gd name="T46" fmla="*/ 41 w 57"/>
                  <a:gd name="T47" fmla="*/ 67 h 68"/>
                  <a:gd name="T48" fmla="*/ 36 w 57"/>
                  <a:gd name="T49" fmla="*/ 68 h 68"/>
                  <a:gd name="T50" fmla="*/ 28 w 57"/>
                  <a:gd name="T51" fmla="*/ 68 h 68"/>
                  <a:gd name="T52" fmla="*/ 0 w 57"/>
                  <a:gd name="T53" fmla="*/ 68 h 68"/>
                  <a:gd name="T54" fmla="*/ 9 w 57"/>
                  <a:gd name="T55" fmla="*/ 29 h 68"/>
                  <a:gd name="T56" fmla="*/ 27 w 57"/>
                  <a:gd name="T57" fmla="*/ 28 h 68"/>
                  <a:gd name="T58" fmla="*/ 36 w 57"/>
                  <a:gd name="T59" fmla="*/ 28 h 68"/>
                  <a:gd name="T60" fmla="*/ 41 w 57"/>
                  <a:gd name="T61" fmla="*/ 24 h 68"/>
                  <a:gd name="T62" fmla="*/ 42 w 57"/>
                  <a:gd name="T63" fmla="*/ 21 h 68"/>
                  <a:gd name="T64" fmla="*/ 44 w 57"/>
                  <a:gd name="T65" fmla="*/ 17 h 68"/>
                  <a:gd name="T66" fmla="*/ 42 w 57"/>
                  <a:gd name="T67" fmla="*/ 15 h 68"/>
                  <a:gd name="T68" fmla="*/ 42 w 57"/>
                  <a:gd name="T69" fmla="*/ 13 h 68"/>
                  <a:gd name="T70" fmla="*/ 41 w 57"/>
                  <a:gd name="T71" fmla="*/ 11 h 68"/>
                  <a:gd name="T72" fmla="*/ 39 w 57"/>
                  <a:gd name="T73" fmla="*/ 10 h 68"/>
                  <a:gd name="T74" fmla="*/ 36 w 57"/>
                  <a:gd name="T75" fmla="*/ 8 h 68"/>
                  <a:gd name="T76" fmla="*/ 32 w 57"/>
                  <a:gd name="T77" fmla="*/ 8 h 68"/>
                  <a:gd name="T78" fmla="*/ 25 w 57"/>
                  <a:gd name="T79" fmla="*/ 8 h 68"/>
                  <a:gd name="T80" fmla="*/ 9 w 57"/>
                  <a:gd name="T81" fmla="*/ 8 h 68"/>
                  <a:gd name="T82" fmla="*/ 9 w 57"/>
                  <a:gd name="T83" fmla="*/ 29 h 68"/>
                  <a:gd name="T84" fmla="*/ 9 w 57"/>
                  <a:gd name="T85" fmla="*/ 60 h 68"/>
                  <a:gd name="T86" fmla="*/ 30 w 57"/>
                  <a:gd name="T87" fmla="*/ 60 h 68"/>
                  <a:gd name="T88" fmla="*/ 36 w 57"/>
                  <a:gd name="T89" fmla="*/ 58 h 68"/>
                  <a:gd name="T90" fmla="*/ 39 w 57"/>
                  <a:gd name="T91" fmla="*/ 58 h 68"/>
                  <a:gd name="T92" fmla="*/ 42 w 57"/>
                  <a:gd name="T93" fmla="*/ 57 h 68"/>
                  <a:gd name="T94" fmla="*/ 44 w 57"/>
                  <a:gd name="T95" fmla="*/ 56 h 68"/>
                  <a:gd name="T96" fmla="*/ 46 w 57"/>
                  <a:gd name="T97" fmla="*/ 54 h 68"/>
                  <a:gd name="T98" fmla="*/ 47 w 57"/>
                  <a:gd name="T99" fmla="*/ 51 h 68"/>
                  <a:gd name="T100" fmla="*/ 47 w 57"/>
                  <a:gd name="T101" fmla="*/ 47 h 68"/>
                  <a:gd name="T102" fmla="*/ 47 w 57"/>
                  <a:gd name="T103" fmla="*/ 45 h 68"/>
                  <a:gd name="T104" fmla="*/ 44 w 57"/>
                  <a:gd name="T105" fmla="*/ 41 h 68"/>
                  <a:gd name="T106" fmla="*/ 42 w 57"/>
                  <a:gd name="T107" fmla="*/ 40 h 68"/>
                  <a:gd name="T108" fmla="*/ 38 w 57"/>
                  <a:gd name="T109" fmla="*/ 38 h 68"/>
                  <a:gd name="T110" fmla="*/ 34 w 57"/>
                  <a:gd name="T111" fmla="*/ 37 h 68"/>
                  <a:gd name="T112" fmla="*/ 27 w 57"/>
                  <a:gd name="T113" fmla="*/ 37 h 68"/>
                  <a:gd name="T114" fmla="*/ 9 w 57"/>
                  <a:gd name="T115" fmla="*/ 37 h 68"/>
                  <a:gd name="T116" fmla="*/ 9 w 57"/>
                  <a:gd name="T117" fmla="*/ 60 h 6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7"/>
                  <a:gd name="T178" fmla="*/ 0 h 68"/>
                  <a:gd name="T179" fmla="*/ 57 w 57"/>
                  <a:gd name="T180" fmla="*/ 68 h 6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7" h="68">
                    <a:moveTo>
                      <a:pt x="0" y="68"/>
                    </a:moveTo>
                    <a:lnTo>
                      <a:pt x="0" y="0"/>
                    </a:lnTo>
                    <a:lnTo>
                      <a:pt x="28" y="0"/>
                    </a:lnTo>
                    <a:lnTo>
                      <a:pt x="36" y="0"/>
                    </a:lnTo>
                    <a:lnTo>
                      <a:pt x="42" y="2"/>
                    </a:lnTo>
                    <a:lnTo>
                      <a:pt x="47" y="5"/>
                    </a:lnTo>
                    <a:lnTo>
                      <a:pt x="51" y="8"/>
                    </a:lnTo>
                    <a:lnTo>
                      <a:pt x="52" y="13"/>
                    </a:lnTo>
                    <a:lnTo>
                      <a:pt x="53" y="17"/>
                    </a:lnTo>
                    <a:lnTo>
                      <a:pt x="53" y="21"/>
                    </a:lnTo>
                    <a:lnTo>
                      <a:pt x="51" y="26"/>
                    </a:lnTo>
                    <a:lnTo>
                      <a:pt x="47" y="28"/>
                    </a:lnTo>
                    <a:lnTo>
                      <a:pt x="42" y="32"/>
                    </a:lnTo>
                    <a:lnTo>
                      <a:pt x="49" y="34"/>
                    </a:lnTo>
                    <a:lnTo>
                      <a:pt x="53" y="38"/>
                    </a:lnTo>
                    <a:lnTo>
                      <a:pt x="57" y="43"/>
                    </a:lnTo>
                    <a:lnTo>
                      <a:pt x="57" y="45"/>
                    </a:lnTo>
                    <a:lnTo>
                      <a:pt x="57" y="47"/>
                    </a:lnTo>
                    <a:lnTo>
                      <a:pt x="57" y="52"/>
                    </a:lnTo>
                    <a:lnTo>
                      <a:pt x="55" y="57"/>
                    </a:lnTo>
                    <a:lnTo>
                      <a:pt x="52" y="60"/>
                    </a:lnTo>
                    <a:lnTo>
                      <a:pt x="49" y="64"/>
                    </a:lnTo>
                    <a:lnTo>
                      <a:pt x="46" y="65"/>
                    </a:lnTo>
                    <a:lnTo>
                      <a:pt x="41" y="67"/>
                    </a:lnTo>
                    <a:lnTo>
                      <a:pt x="36" y="68"/>
                    </a:lnTo>
                    <a:lnTo>
                      <a:pt x="28" y="68"/>
                    </a:lnTo>
                    <a:lnTo>
                      <a:pt x="0" y="68"/>
                    </a:lnTo>
                    <a:close/>
                    <a:moveTo>
                      <a:pt x="9" y="29"/>
                    </a:moveTo>
                    <a:lnTo>
                      <a:pt x="27" y="28"/>
                    </a:lnTo>
                    <a:lnTo>
                      <a:pt x="36" y="28"/>
                    </a:lnTo>
                    <a:lnTo>
                      <a:pt x="41" y="24"/>
                    </a:lnTo>
                    <a:lnTo>
                      <a:pt x="42" y="21"/>
                    </a:lnTo>
                    <a:lnTo>
                      <a:pt x="44" y="17"/>
                    </a:lnTo>
                    <a:lnTo>
                      <a:pt x="42" y="15"/>
                    </a:lnTo>
                    <a:lnTo>
                      <a:pt x="42" y="13"/>
                    </a:lnTo>
                    <a:lnTo>
                      <a:pt x="41" y="11"/>
                    </a:lnTo>
                    <a:lnTo>
                      <a:pt x="39" y="10"/>
                    </a:lnTo>
                    <a:lnTo>
                      <a:pt x="36" y="8"/>
                    </a:lnTo>
                    <a:lnTo>
                      <a:pt x="32" y="8"/>
                    </a:lnTo>
                    <a:lnTo>
                      <a:pt x="25" y="8"/>
                    </a:lnTo>
                    <a:lnTo>
                      <a:pt x="9" y="8"/>
                    </a:lnTo>
                    <a:lnTo>
                      <a:pt x="9" y="29"/>
                    </a:lnTo>
                    <a:close/>
                    <a:moveTo>
                      <a:pt x="9" y="60"/>
                    </a:moveTo>
                    <a:lnTo>
                      <a:pt x="30" y="60"/>
                    </a:lnTo>
                    <a:lnTo>
                      <a:pt x="36" y="58"/>
                    </a:lnTo>
                    <a:lnTo>
                      <a:pt x="39" y="58"/>
                    </a:lnTo>
                    <a:lnTo>
                      <a:pt x="42" y="57"/>
                    </a:lnTo>
                    <a:lnTo>
                      <a:pt x="44" y="56"/>
                    </a:lnTo>
                    <a:lnTo>
                      <a:pt x="46" y="54"/>
                    </a:lnTo>
                    <a:lnTo>
                      <a:pt x="47" y="51"/>
                    </a:lnTo>
                    <a:lnTo>
                      <a:pt x="47" y="47"/>
                    </a:lnTo>
                    <a:lnTo>
                      <a:pt x="47" y="45"/>
                    </a:lnTo>
                    <a:lnTo>
                      <a:pt x="44" y="41"/>
                    </a:lnTo>
                    <a:lnTo>
                      <a:pt x="42" y="40"/>
                    </a:lnTo>
                    <a:lnTo>
                      <a:pt x="38" y="38"/>
                    </a:lnTo>
                    <a:lnTo>
                      <a:pt x="34" y="37"/>
                    </a:lnTo>
                    <a:lnTo>
                      <a:pt x="27" y="37"/>
                    </a:lnTo>
                    <a:lnTo>
                      <a:pt x="9" y="37"/>
                    </a:lnTo>
                    <a:lnTo>
                      <a:pt x="9" y="60"/>
                    </a:lnTo>
                    <a:close/>
                  </a:path>
                </a:pathLst>
              </a:custGeom>
              <a:solidFill>
                <a:srgbClr val="FFFFFF"/>
              </a:solidFill>
              <a:ln w="9525">
                <a:noFill/>
                <a:round/>
                <a:headEnd/>
                <a:tailEnd/>
              </a:ln>
            </p:spPr>
            <p:txBody>
              <a:bodyPr/>
              <a:lstStyle/>
              <a:p>
                <a:endParaRPr lang="ru-RU"/>
              </a:p>
            </p:txBody>
          </p:sp>
          <p:sp>
            <p:nvSpPr>
              <p:cNvPr id="162908" name="Freeform 1138"/>
              <p:cNvSpPr>
                <a:spLocks/>
              </p:cNvSpPr>
              <p:nvPr/>
            </p:nvSpPr>
            <p:spPr bwMode="auto">
              <a:xfrm>
                <a:off x="2274" y="1687"/>
                <a:ext cx="48" cy="68"/>
              </a:xfrm>
              <a:custGeom>
                <a:avLst/>
                <a:gdLst>
                  <a:gd name="T0" fmla="*/ 48 w 48"/>
                  <a:gd name="T1" fmla="*/ 58 h 68"/>
                  <a:gd name="T2" fmla="*/ 48 w 48"/>
                  <a:gd name="T3" fmla="*/ 68 h 68"/>
                  <a:gd name="T4" fmla="*/ 0 w 48"/>
                  <a:gd name="T5" fmla="*/ 68 h 68"/>
                  <a:gd name="T6" fmla="*/ 2 w 48"/>
                  <a:gd name="T7" fmla="*/ 62 h 68"/>
                  <a:gd name="T8" fmla="*/ 3 w 48"/>
                  <a:gd name="T9" fmla="*/ 57 h 68"/>
                  <a:gd name="T10" fmla="*/ 6 w 48"/>
                  <a:gd name="T11" fmla="*/ 53 h 68"/>
                  <a:gd name="T12" fmla="*/ 11 w 48"/>
                  <a:gd name="T13" fmla="*/ 47 h 68"/>
                  <a:gd name="T14" fmla="*/ 18 w 48"/>
                  <a:gd name="T15" fmla="*/ 41 h 68"/>
                  <a:gd name="T16" fmla="*/ 28 w 48"/>
                  <a:gd name="T17" fmla="*/ 34 h 68"/>
                  <a:gd name="T18" fmla="*/ 34 w 48"/>
                  <a:gd name="T19" fmla="*/ 28 h 68"/>
                  <a:gd name="T20" fmla="*/ 37 w 48"/>
                  <a:gd name="T21" fmla="*/ 23 h 68"/>
                  <a:gd name="T22" fmla="*/ 39 w 48"/>
                  <a:gd name="T23" fmla="*/ 17 h 68"/>
                  <a:gd name="T24" fmla="*/ 37 w 48"/>
                  <a:gd name="T25" fmla="*/ 13 h 68"/>
                  <a:gd name="T26" fmla="*/ 35 w 48"/>
                  <a:gd name="T27" fmla="*/ 10 h 68"/>
                  <a:gd name="T28" fmla="*/ 33 w 48"/>
                  <a:gd name="T29" fmla="*/ 8 h 68"/>
                  <a:gd name="T30" fmla="*/ 31 w 48"/>
                  <a:gd name="T31" fmla="*/ 7 h 68"/>
                  <a:gd name="T32" fmla="*/ 25 w 48"/>
                  <a:gd name="T33" fmla="*/ 7 h 68"/>
                  <a:gd name="T34" fmla="*/ 18 w 48"/>
                  <a:gd name="T35" fmla="*/ 8 h 68"/>
                  <a:gd name="T36" fmla="*/ 14 w 48"/>
                  <a:gd name="T37" fmla="*/ 10 h 68"/>
                  <a:gd name="T38" fmla="*/ 11 w 48"/>
                  <a:gd name="T39" fmla="*/ 15 h 68"/>
                  <a:gd name="T40" fmla="*/ 11 w 48"/>
                  <a:gd name="T41" fmla="*/ 21 h 68"/>
                  <a:gd name="T42" fmla="*/ 2 w 48"/>
                  <a:gd name="T43" fmla="*/ 19 h 68"/>
                  <a:gd name="T44" fmla="*/ 2 w 48"/>
                  <a:gd name="T45" fmla="*/ 15 h 68"/>
                  <a:gd name="T46" fmla="*/ 3 w 48"/>
                  <a:gd name="T47" fmla="*/ 11 h 68"/>
                  <a:gd name="T48" fmla="*/ 5 w 48"/>
                  <a:gd name="T49" fmla="*/ 8 h 68"/>
                  <a:gd name="T50" fmla="*/ 6 w 48"/>
                  <a:gd name="T51" fmla="*/ 7 h 68"/>
                  <a:gd name="T52" fmla="*/ 8 w 48"/>
                  <a:gd name="T53" fmla="*/ 6 h 68"/>
                  <a:gd name="T54" fmla="*/ 13 w 48"/>
                  <a:gd name="T55" fmla="*/ 2 h 68"/>
                  <a:gd name="T56" fmla="*/ 15 w 48"/>
                  <a:gd name="T57" fmla="*/ 0 h 68"/>
                  <a:gd name="T58" fmla="*/ 20 w 48"/>
                  <a:gd name="T59" fmla="*/ 0 h 68"/>
                  <a:gd name="T60" fmla="*/ 25 w 48"/>
                  <a:gd name="T61" fmla="*/ 0 h 68"/>
                  <a:gd name="T62" fmla="*/ 29 w 48"/>
                  <a:gd name="T63" fmla="*/ 0 h 68"/>
                  <a:gd name="T64" fmla="*/ 34 w 48"/>
                  <a:gd name="T65" fmla="*/ 0 h 68"/>
                  <a:gd name="T66" fmla="*/ 38 w 48"/>
                  <a:gd name="T67" fmla="*/ 2 h 68"/>
                  <a:gd name="T68" fmla="*/ 42 w 48"/>
                  <a:gd name="T69" fmla="*/ 5 h 68"/>
                  <a:gd name="T70" fmla="*/ 46 w 48"/>
                  <a:gd name="T71" fmla="*/ 11 h 68"/>
                  <a:gd name="T72" fmla="*/ 48 w 48"/>
                  <a:gd name="T73" fmla="*/ 15 h 68"/>
                  <a:gd name="T74" fmla="*/ 48 w 48"/>
                  <a:gd name="T75" fmla="*/ 17 h 68"/>
                  <a:gd name="T76" fmla="*/ 48 w 48"/>
                  <a:gd name="T77" fmla="*/ 23 h 68"/>
                  <a:gd name="T78" fmla="*/ 46 w 48"/>
                  <a:gd name="T79" fmla="*/ 26 h 68"/>
                  <a:gd name="T80" fmla="*/ 44 w 48"/>
                  <a:gd name="T81" fmla="*/ 30 h 68"/>
                  <a:gd name="T82" fmla="*/ 40 w 48"/>
                  <a:gd name="T83" fmla="*/ 35 h 68"/>
                  <a:gd name="T84" fmla="*/ 26 w 48"/>
                  <a:gd name="T85" fmla="*/ 46 h 68"/>
                  <a:gd name="T86" fmla="*/ 15 w 48"/>
                  <a:gd name="T87" fmla="*/ 54 h 68"/>
                  <a:gd name="T88" fmla="*/ 13 w 48"/>
                  <a:gd name="T89" fmla="*/ 58 h 68"/>
                  <a:gd name="T90" fmla="*/ 48 w 48"/>
                  <a:gd name="T91" fmla="*/ 58 h 6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8"/>
                  <a:gd name="T139" fmla="*/ 0 h 68"/>
                  <a:gd name="T140" fmla="*/ 48 w 48"/>
                  <a:gd name="T141" fmla="*/ 68 h 6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8" h="68">
                    <a:moveTo>
                      <a:pt x="48" y="58"/>
                    </a:moveTo>
                    <a:lnTo>
                      <a:pt x="48" y="68"/>
                    </a:lnTo>
                    <a:lnTo>
                      <a:pt x="0" y="68"/>
                    </a:lnTo>
                    <a:lnTo>
                      <a:pt x="2" y="62"/>
                    </a:lnTo>
                    <a:lnTo>
                      <a:pt x="3" y="57"/>
                    </a:lnTo>
                    <a:lnTo>
                      <a:pt x="6" y="53"/>
                    </a:lnTo>
                    <a:lnTo>
                      <a:pt x="11" y="47"/>
                    </a:lnTo>
                    <a:lnTo>
                      <a:pt x="18" y="41"/>
                    </a:lnTo>
                    <a:lnTo>
                      <a:pt x="28" y="34"/>
                    </a:lnTo>
                    <a:lnTo>
                      <a:pt x="34" y="28"/>
                    </a:lnTo>
                    <a:lnTo>
                      <a:pt x="37" y="23"/>
                    </a:lnTo>
                    <a:lnTo>
                      <a:pt x="39" y="17"/>
                    </a:lnTo>
                    <a:lnTo>
                      <a:pt x="37" y="13"/>
                    </a:lnTo>
                    <a:lnTo>
                      <a:pt x="35" y="10"/>
                    </a:lnTo>
                    <a:lnTo>
                      <a:pt x="33" y="8"/>
                    </a:lnTo>
                    <a:lnTo>
                      <a:pt x="31" y="7"/>
                    </a:lnTo>
                    <a:lnTo>
                      <a:pt x="25" y="7"/>
                    </a:lnTo>
                    <a:lnTo>
                      <a:pt x="18" y="8"/>
                    </a:lnTo>
                    <a:lnTo>
                      <a:pt x="14" y="10"/>
                    </a:lnTo>
                    <a:lnTo>
                      <a:pt x="11" y="15"/>
                    </a:lnTo>
                    <a:lnTo>
                      <a:pt x="11" y="21"/>
                    </a:lnTo>
                    <a:lnTo>
                      <a:pt x="2" y="19"/>
                    </a:lnTo>
                    <a:lnTo>
                      <a:pt x="2" y="15"/>
                    </a:lnTo>
                    <a:lnTo>
                      <a:pt x="3" y="11"/>
                    </a:lnTo>
                    <a:lnTo>
                      <a:pt x="5" y="8"/>
                    </a:lnTo>
                    <a:lnTo>
                      <a:pt x="6" y="7"/>
                    </a:lnTo>
                    <a:lnTo>
                      <a:pt x="8" y="6"/>
                    </a:lnTo>
                    <a:lnTo>
                      <a:pt x="13" y="2"/>
                    </a:lnTo>
                    <a:lnTo>
                      <a:pt x="15" y="0"/>
                    </a:lnTo>
                    <a:lnTo>
                      <a:pt x="20" y="0"/>
                    </a:lnTo>
                    <a:lnTo>
                      <a:pt x="25" y="0"/>
                    </a:lnTo>
                    <a:lnTo>
                      <a:pt x="29" y="0"/>
                    </a:lnTo>
                    <a:lnTo>
                      <a:pt x="34" y="0"/>
                    </a:lnTo>
                    <a:lnTo>
                      <a:pt x="38" y="2"/>
                    </a:lnTo>
                    <a:lnTo>
                      <a:pt x="42" y="5"/>
                    </a:lnTo>
                    <a:lnTo>
                      <a:pt x="46" y="11"/>
                    </a:lnTo>
                    <a:lnTo>
                      <a:pt x="48" y="15"/>
                    </a:lnTo>
                    <a:lnTo>
                      <a:pt x="48" y="17"/>
                    </a:lnTo>
                    <a:lnTo>
                      <a:pt x="48" y="23"/>
                    </a:lnTo>
                    <a:lnTo>
                      <a:pt x="46" y="26"/>
                    </a:lnTo>
                    <a:lnTo>
                      <a:pt x="44" y="30"/>
                    </a:lnTo>
                    <a:lnTo>
                      <a:pt x="40" y="35"/>
                    </a:lnTo>
                    <a:lnTo>
                      <a:pt x="26" y="46"/>
                    </a:lnTo>
                    <a:lnTo>
                      <a:pt x="15" y="54"/>
                    </a:lnTo>
                    <a:lnTo>
                      <a:pt x="13" y="58"/>
                    </a:lnTo>
                    <a:lnTo>
                      <a:pt x="48" y="58"/>
                    </a:lnTo>
                    <a:close/>
                  </a:path>
                </a:pathLst>
              </a:custGeom>
              <a:solidFill>
                <a:srgbClr val="FFFFFF"/>
              </a:solidFill>
              <a:ln w="9525">
                <a:noFill/>
                <a:round/>
                <a:headEnd/>
                <a:tailEnd/>
              </a:ln>
            </p:spPr>
            <p:txBody>
              <a:bodyPr/>
              <a:lstStyle/>
              <a:p>
                <a:endParaRPr lang="ru-RU"/>
              </a:p>
            </p:txBody>
          </p:sp>
          <p:sp>
            <p:nvSpPr>
              <p:cNvPr id="162909" name="Freeform 1139"/>
              <p:cNvSpPr>
                <a:spLocks noEditPoints="1"/>
              </p:cNvSpPr>
              <p:nvPr/>
            </p:nvSpPr>
            <p:spPr bwMode="auto">
              <a:xfrm>
                <a:off x="2386" y="1687"/>
                <a:ext cx="57" cy="68"/>
              </a:xfrm>
              <a:custGeom>
                <a:avLst/>
                <a:gdLst>
                  <a:gd name="T0" fmla="*/ 0 w 57"/>
                  <a:gd name="T1" fmla="*/ 68 h 68"/>
                  <a:gd name="T2" fmla="*/ 0 w 57"/>
                  <a:gd name="T3" fmla="*/ 0 h 68"/>
                  <a:gd name="T4" fmla="*/ 28 w 57"/>
                  <a:gd name="T5" fmla="*/ 0 h 68"/>
                  <a:gd name="T6" fmla="*/ 39 w 57"/>
                  <a:gd name="T7" fmla="*/ 0 h 68"/>
                  <a:gd name="T8" fmla="*/ 44 w 57"/>
                  <a:gd name="T9" fmla="*/ 2 h 68"/>
                  <a:gd name="T10" fmla="*/ 49 w 57"/>
                  <a:gd name="T11" fmla="*/ 4 h 68"/>
                  <a:gd name="T12" fmla="*/ 52 w 57"/>
                  <a:gd name="T13" fmla="*/ 7 h 68"/>
                  <a:gd name="T14" fmla="*/ 55 w 57"/>
                  <a:gd name="T15" fmla="*/ 10 h 68"/>
                  <a:gd name="T16" fmla="*/ 57 w 57"/>
                  <a:gd name="T17" fmla="*/ 15 h 68"/>
                  <a:gd name="T18" fmla="*/ 57 w 57"/>
                  <a:gd name="T19" fmla="*/ 19 h 68"/>
                  <a:gd name="T20" fmla="*/ 57 w 57"/>
                  <a:gd name="T21" fmla="*/ 24 h 68"/>
                  <a:gd name="T22" fmla="*/ 55 w 57"/>
                  <a:gd name="T23" fmla="*/ 28 h 68"/>
                  <a:gd name="T24" fmla="*/ 53 w 57"/>
                  <a:gd name="T25" fmla="*/ 30 h 68"/>
                  <a:gd name="T26" fmla="*/ 51 w 57"/>
                  <a:gd name="T27" fmla="*/ 33 h 68"/>
                  <a:gd name="T28" fmla="*/ 47 w 57"/>
                  <a:gd name="T29" fmla="*/ 37 h 68"/>
                  <a:gd name="T30" fmla="*/ 43 w 57"/>
                  <a:gd name="T31" fmla="*/ 38 h 68"/>
                  <a:gd name="T32" fmla="*/ 36 w 57"/>
                  <a:gd name="T33" fmla="*/ 40 h 68"/>
                  <a:gd name="T34" fmla="*/ 30 w 57"/>
                  <a:gd name="T35" fmla="*/ 40 h 68"/>
                  <a:gd name="T36" fmla="*/ 9 w 57"/>
                  <a:gd name="T37" fmla="*/ 40 h 68"/>
                  <a:gd name="T38" fmla="*/ 10 w 57"/>
                  <a:gd name="T39" fmla="*/ 68 h 68"/>
                  <a:gd name="T40" fmla="*/ 0 w 57"/>
                  <a:gd name="T41" fmla="*/ 68 h 68"/>
                  <a:gd name="T42" fmla="*/ 9 w 57"/>
                  <a:gd name="T43" fmla="*/ 32 h 68"/>
                  <a:gd name="T44" fmla="*/ 30 w 57"/>
                  <a:gd name="T45" fmla="*/ 32 h 68"/>
                  <a:gd name="T46" fmla="*/ 38 w 57"/>
                  <a:gd name="T47" fmla="*/ 32 h 68"/>
                  <a:gd name="T48" fmla="*/ 41 w 57"/>
                  <a:gd name="T49" fmla="*/ 30 h 68"/>
                  <a:gd name="T50" fmla="*/ 43 w 57"/>
                  <a:gd name="T51" fmla="*/ 28 h 68"/>
                  <a:gd name="T52" fmla="*/ 46 w 57"/>
                  <a:gd name="T53" fmla="*/ 26 h 68"/>
                  <a:gd name="T54" fmla="*/ 47 w 57"/>
                  <a:gd name="T55" fmla="*/ 19 h 68"/>
                  <a:gd name="T56" fmla="*/ 47 w 57"/>
                  <a:gd name="T57" fmla="*/ 16 h 68"/>
                  <a:gd name="T58" fmla="*/ 46 w 57"/>
                  <a:gd name="T59" fmla="*/ 13 h 68"/>
                  <a:gd name="T60" fmla="*/ 44 w 57"/>
                  <a:gd name="T61" fmla="*/ 11 h 68"/>
                  <a:gd name="T62" fmla="*/ 43 w 57"/>
                  <a:gd name="T63" fmla="*/ 10 h 68"/>
                  <a:gd name="T64" fmla="*/ 39 w 57"/>
                  <a:gd name="T65" fmla="*/ 8 h 68"/>
                  <a:gd name="T66" fmla="*/ 30 w 57"/>
                  <a:gd name="T67" fmla="*/ 8 h 68"/>
                  <a:gd name="T68" fmla="*/ 9 w 57"/>
                  <a:gd name="T69" fmla="*/ 8 h 68"/>
                  <a:gd name="T70" fmla="*/ 9 w 57"/>
                  <a:gd name="T71" fmla="*/ 32 h 6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7"/>
                  <a:gd name="T109" fmla="*/ 0 h 68"/>
                  <a:gd name="T110" fmla="*/ 57 w 57"/>
                  <a:gd name="T111" fmla="*/ 68 h 6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7" h="68">
                    <a:moveTo>
                      <a:pt x="0" y="68"/>
                    </a:moveTo>
                    <a:lnTo>
                      <a:pt x="0" y="0"/>
                    </a:lnTo>
                    <a:lnTo>
                      <a:pt x="28" y="0"/>
                    </a:lnTo>
                    <a:lnTo>
                      <a:pt x="39" y="0"/>
                    </a:lnTo>
                    <a:lnTo>
                      <a:pt x="44" y="2"/>
                    </a:lnTo>
                    <a:lnTo>
                      <a:pt x="49" y="4"/>
                    </a:lnTo>
                    <a:lnTo>
                      <a:pt x="52" y="7"/>
                    </a:lnTo>
                    <a:lnTo>
                      <a:pt x="55" y="10"/>
                    </a:lnTo>
                    <a:lnTo>
                      <a:pt x="57" y="15"/>
                    </a:lnTo>
                    <a:lnTo>
                      <a:pt x="57" y="19"/>
                    </a:lnTo>
                    <a:lnTo>
                      <a:pt x="57" y="24"/>
                    </a:lnTo>
                    <a:lnTo>
                      <a:pt x="55" y="28"/>
                    </a:lnTo>
                    <a:lnTo>
                      <a:pt x="53" y="30"/>
                    </a:lnTo>
                    <a:lnTo>
                      <a:pt x="51" y="33"/>
                    </a:lnTo>
                    <a:lnTo>
                      <a:pt x="47" y="37"/>
                    </a:lnTo>
                    <a:lnTo>
                      <a:pt x="43" y="38"/>
                    </a:lnTo>
                    <a:lnTo>
                      <a:pt x="36" y="40"/>
                    </a:lnTo>
                    <a:lnTo>
                      <a:pt x="30" y="40"/>
                    </a:lnTo>
                    <a:lnTo>
                      <a:pt x="9" y="40"/>
                    </a:lnTo>
                    <a:lnTo>
                      <a:pt x="10" y="68"/>
                    </a:lnTo>
                    <a:lnTo>
                      <a:pt x="0" y="68"/>
                    </a:lnTo>
                    <a:close/>
                    <a:moveTo>
                      <a:pt x="9" y="32"/>
                    </a:moveTo>
                    <a:lnTo>
                      <a:pt x="30" y="32"/>
                    </a:lnTo>
                    <a:lnTo>
                      <a:pt x="38" y="32"/>
                    </a:lnTo>
                    <a:lnTo>
                      <a:pt x="41" y="30"/>
                    </a:lnTo>
                    <a:lnTo>
                      <a:pt x="43" y="28"/>
                    </a:lnTo>
                    <a:lnTo>
                      <a:pt x="46" y="26"/>
                    </a:lnTo>
                    <a:lnTo>
                      <a:pt x="47" y="19"/>
                    </a:lnTo>
                    <a:lnTo>
                      <a:pt x="47" y="16"/>
                    </a:lnTo>
                    <a:lnTo>
                      <a:pt x="46" y="13"/>
                    </a:lnTo>
                    <a:lnTo>
                      <a:pt x="44" y="11"/>
                    </a:lnTo>
                    <a:lnTo>
                      <a:pt x="43" y="10"/>
                    </a:lnTo>
                    <a:lnTo>
                      <a:pt x="39" y="8"/>
                    </a:lnTo>
                    <a:lnTo>
                      <a:pt x="30" y="8"/>
                    </a:lnTo>
                    <a:lnTo>
                      <a:pt x="9" y="8"/>
                    </a:lnTo>
                    <a:lnTo>
                      <a:pt x="9" y="32"/>
                    </a:lnTo>
                    <a:close/>
                  </a:path>
                </a:pathLst>
              </a:custGeom>
              <a:solidFill>
                <a:srgbClr val="FFFFFF"/>
              </a:solidFill>
              <a:ln w="9525">
                <a:noFill/>
                <a:round/>
                <a:headEnd/>
                <a:tailEnd/>
              </a:ln>
            </p:spPr>
            <p:txBody>
              <a:bodyPr/>
              <a:lstStyle/>
              <a:p>
                <a:endParaRPr lang="ru-RU"/>
              </a:p>
            </p:txBody>
          </p:sp>
          <p:sp>
            <p:nvSpPr>
              <p:cNvPr id="162910" name="Freeform 1140"/>
              <p:cNvSpPr>
                <a:spLocks noEditPoints="1"/>
              </p:cNvSpPr>
              <p:nvPr/>
            </p:nvSpPr>
            <p:spPr bwMode="auto">
              <a:xfrm>
                <a:off x="2453" y="1687"/>
                <a:ext cx="58" cy="68"/>
              </a:xfrm>
              <a:custGeom>
                <a:avLst/>
                <a:gdLst>
                  <a:gd name="T0" fmla="*/ 0 w 58"/>
                  <a:gd name="T1" fmla="*/ 68 h 68"/>
                  <a:gd name="T2" fmla="*/ 0 w 58"/>
                  <a:gd name="T3" fmla="*/ 0 h 68"/>
                  <a:gd name="T4" fmla="*/ 29 w 58"/>
                  <a:gd name="T5" fmla="*/ 0 h 68"/>
                  <a:gd name="T6" fmla="*/ 37 w 58"/>
                  <a:gd name="T7" fmla="*/ 0 h 68"/>
                  <a:gd name="T8" fmla="*/ 44 w 58"/>
                  <a:gd name="T9" fmla="*/ 2 h 68"/>
                  <a:gd name="T10" fmla="*/ 49 w 58"/>
                  <a:gd name="T11" fmla="*/ 5 h 68"/>
                  <a:gd name="T12" fmla="*/ 52 w 58"/>
                  <a:gd name="T13" fmla="*/ 8 h 68"/>
                  <a:gd name="T14" fmla="*/ 55 w 58"/>
                  <a:gd name="T15" fmla="*/ 13 h 68"/>
                  <a:gd name="T16" fmla="*/ 55 w 58"/>
                  <a:gd name="T17" fmla="*/ 17 h 68"/>
                  <a:gd name="T18" fmla="*/ 55 w 58"/>
                  <a:gd name="T19" fmla="*/ 21 h 68"/>
                  <a:gd name="T20" fmla="*/ 52 w 58"/>
                  <a:gd name="T21" fmla="*/ 26 h 68"/>
                  <a:gd name="T22" fmla="*/ 49 w 58"/>
                  <a:gd name="T23" fmla="*/ 28 h 68"/>
                  <a:gd name="T24" fmla="*/ 44 w 58"/>
                  <a:gd name="T25" fmla="*/ 32 h 68"/>
                  <a:gd name="T26" fmla="*/ 50 w 58"/>
                  <a:gd name="T27" fmla="*/ 34 h 68"/>
                  <a:gd name="T28" fmla="*/ 55 w 58"/>
                  <a:gd name="T29" fmla="*/ 38 h 68"/>
                  <a:gd name="T30" fmla="*/ 58 w 58"/>
                  <a:gd name="T31" fmla="*/ 43 h 68"/>
                  <a:gd name="T32" fmla="*/ 58 w 58"/>
                  <a:gd name="T33" fmla="*/ 45 h 68"/>
                  <a:gd name="T34" fmla="*/ 58 w 58"/>
                  <a:gd name="T35" fmla="*/ 47 h 68"/>
                  <a:gd name="T36" fmla="*/ 58 w 58"/>
                  <a:gd name="T37" fmla="*/ 52 h 68"/>
                  <a:gd name="T38" fmla="*/ 57 w 58"/>
                  <a:gd name="T39" fmla="*/ 57 h 68"/>
                  <a:gd name="T40" fmla="*/ 54 w 58"/>
                  <a:gd name="T41" fmla="*/ 60 h 68"/>
                  <a:gd name="T42" fmla="*/ 50 w 58"/>
                  <a:gd name="T43" fmla="*/ 64 h 68"/>
                  <a:gd name="T44" fmla="*/ 47 w 58"/>
                  <a:gd name="T45" fmla="*/ 65 h 68"/>
                  <a:gd name="T46" fmla="*/ 43 w 58"/>
                  <a:gd name="T47" fmla="*/ 67 h 68"/>
                  <a:gd name="T48" fmla="*/ 37 w 58"/>
                  <a:gd name="T49" fmla="*/ 68 h 68"/>
                  <a:gd name="T50" fmla="*/ 31 w 58"/>
                  <a:gd name="T51" fmla="*/ 68 h 68"/>
                  <a:gd name="T52" fmla="*/ 0 w 58"/>
                  <a:gd name="T53" fmla="*/ 68 h 68"/>
                  <a:gd name="T54" fmla="*/ 12 w 58"/>
                  <a:gd name="T55" fmla="*/ 29 h 68"/>
                  <a:gd name="T56" fmla="*/ 27 w 58"/>
                  <a:gd name="T57" fmla="*/ 28 h 68"/>
                  <a:gd name="T58" fmla="*/ 37 w 58"/>
                  <a:gd name="T59" fmla="*/ 28 h 68"/>
                  <a:gd name="T60" fmla="*/ 44 w 58"/>
                  <a:gd name="T61" fmla="*/ 24 h 68"/>
                  <a:gd name="T62" fmla="*/ 44 w 58"/>
                  <a:gd name="T63" fmla="*/ 21 h 68"/>
                  <a:gd name="T64" fmla="*/ 45 w 58"/>
                  <a:gd name="T65" fmla="*/ 17 h 68"/>
                  <a:gd name="T66" fmla="*/ 44 w 58"/>
                  <a:gd name="T67" fmla="*/ 15 h 68"/>
                  <a:gd name="T68" fmla="*/ 44 w 58"/>
                  <a:gd name="T69" fmla="*/ 13 h 68"/>
                  <a:gd name="T70" fmla="*/ 43 w 58"/>
                  <a:gd name="T71" fmla="*/ 11 h 68"/>
                  <a:gd name="T72" fmla="*/ 41 w 58"/>
                  <a:gd name="T73" fmla="*/ 10 h 68"/>
                  <a:gd name="T74" fmla="*/ 37 w 58"/>
                  <a:gd name="T75" fmla="*/ 8 h 68"/>
                  <a:gd name="T76" fmla="*/ 34 w 58"/>
                  <a:gd name="T77" fmla="*/ 8 h 68"/>
                  <a:gd name="T78" fmla="*/ 26 w 58"/>
                  <a:gd name="T79" fmla="*/ 8 h 68"/>
                  <a:gd name="T80" fmla="*/ 12 w 58"/>
                  <a:gd name="T81" fmla="*/ 8 h 68"/>
                  <a:gd name="T82" fmla="*/ 12 w 58"/>
                  <a:gd name="T83" fmla="*/ 29 h 68"/>
                  <a:gd name="T84" fmla="*/ 12 w 58"/>
                  <a:gd name="T85" fmla="*/ 60 h 68"/>
                  <a:gd name="T86" fmla="*/ 31 w 58"/>
                  <a:gd name="T87" fmla="*/ 60 h 68"/>
                  <a:gd name="T88" fmla="*/ 37 w 58"/>
                  <a:gd name="T89" fmla="*/ 58 h 68"/>
                  <a:gd name="T90" fmla="*/ 41 w 58"/>
                  <a:gd name="T91" fmla="*/ 58 h 68"/>
                  <a:gd name="T92" fmla="*/ 44 w 58"/>
                  <a:gd name="T93" fmla="*/ 57 h 68"/>
                  <a:gd name="T94" fmla="*/ 45 w 58"/>
                  <a:gd name="T95" fmla="*/ 56 h 68"/>
                  <a:gd name="T96" fmla="*/ 47 w 58"/>
                  <a:gd name="T97" fmla="*/ 54 h 68"/>
                  <a:gd name="T98" fmla="*/ 49 w 58"/>
                  <a:gd name="T99" fmla="*/ 51 h 68"/>
                  <a:gd name="T100" fmla="*/ 49 w 58"/>
                  <a:gd name="T101" fmla="*/ 47 h 68"/>
                  <a:gd name="T102" fmla="*/ 49 w 58"/>
                  <a:gd name="T103" fmla="*/ 45 h 68"/>
                  <a:gd name="T104" fmla="*/ 47 w 58"/>
                  <a:gd name="T105" fmla="*/ 41 h 68"/>
                  <a:gd name="T106" fmla="*/ 44 w 58"/>
                  <a:gd name="T107" fmla="*/ 40 h 68"/>
                  <a:gd name="T108" fmla="*/ 41 w 58"/>
                  <a:gd name="T109" fmla="*/ 38 h 68"/>
                  <a:gd name="T110" fmla="*/ 35 w 58"/>
                  <a:gd name="T111" fmla="*/ 37 h 68"/>
                  <a:gd name="T112" fmla="*/ 29 w 58"/>
                  <a:gd name="T113" fmla="*/ 37 h 68"/>
                  <a:gd name="T114" fmla="*/ 12 w 58"/>
                  <a:gd name="T115" fmla="*/ 37 h 68"/>
                  <a:gd name="T116" fmla="*/ 12 w 58"/>
                  <a:gd name="T117" fmla="*/ 60 h 6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8"/>
                  <a:gd name="T178" fmla="*/ 0 h 68"/>
                  <a:gd name="T179" fmla="*/ 58 w 58"/>
                  <a:gd name="T180" fmla="*/ 68 h 6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8" h="68">
                    <a:moveTo>
                      <a:pt x="0" y="68"/>
                    </a:moveTo>
                    <a:lnTo>
                      <a:pt x="0" y="0"/>
                    </a:lnTo>
                    <a:lnTo>
                      <a:pt x="29" y="0"/>
                    </a:lnTo>
                    <a:lnTo>
                      <a:pt x="37" y="0"/>
                    </a:lnTo>
                    <a:lnTo>
                      <a:pt x="44" y="2"/>
                    </a:lnTo>
                    <a:lnTo>
                      <a:pt x="49" y="5"/>
                    </a:lnTo>
                    <a:lnTo>
                      <a:pt x="52" y="8"/>
                    </a:lnTo>
                    <a:lnTo>
                      <a:pt x="55" y="13"/>
                    </a:lnTo>
                    <a:lnTo>
                      <a:pt x="55" y="17"/>
                    </a:lnTo>
                    <a:lnTo>
                      <a:pt x="55" y="21"/>
                    </a:lnTo>
                    <a:lnTo>
                      <a:pt x="52" y="26"/>
                    </a:lnTo>
                    <a:lnTo>
                      <a:pt x="49" y="28"/>
                    </a:lnTo>
                    <a:lnTo>
                      <a:pt x="44" y="32"/>
                    </a:lnTo>
                    <a:lnTo>
                      <a:pt x="50" y="34"/>
                    </a:lnTo>
                    <a:lnTo>
                      <a:pt x="55" y="38"/>
                    </a:lnTo>
                    <a:lnTo>
                      <a:pt x="58" y="43"/>
                    </a:lnTo>
                    <a:lnTo>
                      <a:pt x="58" y="45"/>
                    </a:lnTo>
                    <a:lnTo>
                      <a:pt x="58" y="47"/>
                    </a:lnTo>
                    <a:lnTo>
                      <a:pt x="58" y="52"/>
                    </a:lnTo>
                    <a:lnTo>
                      <a:pt x="57" y="57"/>
                    </a:lnTo>
                    <a:lnTo>
                      <a:pt x="54" y="60"/>
                    </a:lnTo>
                    <a:lnTo>
                      <a:pt x="50" y="64"/>
                    </a:lnTo>
                    <a:lnTo>
                      <a:pt x="47" y="65"/>
                    </a:lnTo>
                    <a:lnTo>
                      <a:pt x="43" y="67"/>
                    </a:lnTo>
                    <a:lnTo>
                      <a:pt x="37" y="68"/>
                    </a:lnTo>
                    <a:lnTo>
                      <a:pt x="31" y="68"/>
                    </a:lnTo>
                    <a:lnTo>
                      <a:pt x="0" y="68"/>
                    </a:lnTo>
                    <a:close/>
                    <a:moveTo>
                      <a:pt x="12" y="29"/>
                    </a:moveTo>
                    <a:lnTo>
                      <a:pt x="27" y="28"/>
                    </a:lnTo>
                    <a:lnTo>
                      <a:pt x="37" y="28"/>
                    </a:lnTo>
                    <a:lnTo>
                      <a:pt x="44" y="24"/>
                    </a:lnTo>
                    <a:lnTo>
                      <a:pt x="44" y="21"/>
                    </a:lnTo>
                    <a:lnTo>
                      <a:pt x="45" y="17"/>
                    </a:lnTo>
                    <a:lnTo>
                      <a:pt x="44" y="15"/>
                    </a:lnTo>
                    <a:lnTo>
                      <a:pt x="44" y="13"/>
                    </a:lnTo>
                    <a:lnTo>
                      <a:pt x="43" y="11"/>
                    </a:lnTo>
                    <a:lnTo>
                      <a:pt x="41" y="10"/>
                    </a:lnTo>
                    <a:lnTo>
                      <a:pt x="37" y="8"/>
                    </a:lnTo>
                    <a:lnTo>
                      <a:pt x="34" y="8"/>
                    </a:lnTo>
                    <a:lnTo>
                      <a:pt x="26" y="8"/>
                    </a:lnTo>
                    <a:lnTo>
                      <a:pt x="12" y="8"/>
                    </a:lnTo>
                    <a:lnTo>
                      <a:pt x="12" y="29"/>
                    </a:lnTo>
                    <a:close/>
                    <a:moveTo>
                      <a:pt x="12" y="60"/>
                    </a:moveTo>
                    <a:lnTo>
                      <a:pt x="31" y="60"/>
                    </a:lnTo>
                    <a:lnTo>
                      <a:pt x="37" y="58"/>
                    </a:lnTo>
                    <a:lnTo>
                      <a:pt x="41" y="58"/>
                    </a:lnTo>
                    <a:lnTo>
                      <a:pt x="44" y="57"/>
                    </a:lnTo>
                    <a:lnTo>
                      <a:pt x="45" y="56"/>
                    </a:lnTo>
                    <a:lnTo>
                      <a:pt x="47" y="54"/>
                    </a:lnTo>
                    <a:lnTo>
                      <a:pt x="49" y="51"/>
                    </a:lnTo>
                    <a:lnTo>
                      <a:pt x="49" y="47"/>
                    </a:lnTo>
                    <a:lnTo>
                      <a:pt x="49" y="45"/>
                    </a:lnTo>
                    <a:lnTo>
                      <a:pt x="47" y="41"/>
                    </a:lnTo>
                    <a:lnTo>
                      <a:pt x="44" y="40"/>
                    </a:lnTo>
                    <a:lnTo>
                      <a:pt x="41" y="38"/>
                    </a:lnTo>
                    <a:lnTo>
                      <a:pt x="35" y="37"/>
                    </a:lnTo>
                    <a:lnTo>
                      <a:pt x="29" y="37"/>
                    </a:lnTo>
                    <a:lnTo>
                      <a:pt x="12" y="37"/>
                    </a:lnTo>
                    <a:lnTo>
                      <a:pt x="12" y="60"/>
                    </a:lnTo>
                    <a:close/>
                  </a:path>
                </a:pathLst>
              </a:custGeom>
              <a:solidFill>
                <a:srgbClr val="FFFFFF"/>
              </a:solidFill>
              <a:ln w="9525">
                <a:noFill/>
                <a:round/>
                <a:headEnd/>
                <a:tailEnd/>
              </a:ln>
            </p:spPr>
            <p:txBody>
              <a:bodyPr/>
              <a:lstStyle/>
              <a:p>
                <a:endParaRPr lang="ru-RU"/>
              </a:p>
            </p:txBody>
          </p:sp>
          <p:sp>
            <p:nvSpPr>
              <p:cNvPr id="162911" name="Freeform 1141"/>
              <p:cNvSpPr>
                <a:spLocks/>
              </p:cNvSpPr>
              <p:nvPr/>
            </p:nvSpPr>
            <p:spPr bwMode="auto">
              <a:xfrm>
                <a:off x="2528" y="1687"/>
                <a:ext cx="28" cy="68"/>
              </a:xfrm>
              <a:custGeom>
                <a:avLst/>
                <a:gdLst>
                  <a:gd name="T0" fmla="*/ 28 w 28"/>
                  <a:gd name="T1" fmla="*/ 68 h 68"/>
                  <a:gd name="T2" fmla="*/ 18 w 28"/>
                  <a:gd name="T3" fmla="*/ 68 h 68"/>
                  <a:gd name="T4" fmla="*/ 18 w 28"/>
                  <a:gd name="T5" fmla="*/ 15 h 68"/>
                  <a:gd name="T6" fmla="*/ 9 w 28"/>
                  <a:gd name="T7" fmla="*/ 21 h 68"/>
                  <a:gd name="T8" fmla="*/ 0 w 28"/>
                  <a:gd name="T9" fmla="*/ 24 h 68"/>
                  <a:gd name="T10" fmla="*/ 0 w 28"/>
                  <a:gd name="T11" fmla="*/ 16 h 68"/>
                  <a:gd name="T12" fmla="*/ 8 w 28"/>
                  <a:gd name="T13" fmla="*/ 13 h 68"/>
                  <a:gd name="T14" fmla="*/ 14 w 28"/>
                  <a:gd name="T15" fmla="*/ 8 h 68"/>
                  <a:gd name="T16" fmla="*/ 18 w 28"/>
                  <a:gd name="T17" fmla="*/ 4 h 68"/>
                  <a:gd name="T18" fmla="*/ 21 w 28"/>
                  <a:gd name="T19" fmla="*/ 0 h 68"/>
                  <a:gd name="T20" fmla="*/ 28 w 28"/>
                  <a:gd name="T21" fmla="*/ 0 h 68"/>
                  <a:gd name="T22" fmla="*/ 28 w 28"/>
                  <a:gd name="T23" fmla="*/ 68 h 6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
                  <a:gd name="T37" fmla="*/ 0 h 68"/>
                  <a:gd name="T38" fmla="*/ 28 w 28"/>
                  <a:gd name="T39" fmla="*/ 68 h 6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 h="68">
                    <a:moveTo>
                      <a:pt x="28" y="68"/>
                    </a:moveTo>
                    <a:lnTo>
                      <a:pt x="18" y="68"/>
                    </a:lnTo>
                    <a:lnTo>
                      <a:pt x="18" y="15"/>
                    </a:lnTo>
                    <a:lnTo>
                      <a:pt x="9" y="21"/>
                    </a:lnTo>
                    <a:lnTo>
                      <a:pt x="0" y="24"/>
                    </a:lnTo>
                    <a:lnTo>
                      <a:pt x="0" y="16"/>
                    </a:lnTo>
                    <a:lnTo>
                      <a:pt x="8" y="13"/>
                    </a:lnTo>
                    <a:lnTo>
                      <a:pt x="14" y="8"/>
                    </a:lnTo>
                    <a:lnTo>
                      <a:pt x="18" y="4"/>
                    </a:lnTo>
                    <a:lnTo>
                      <a:pt x="21" y="0"/>
                    </a:lnTo>
                    <a:lnTo>
                      <a:pt x="28" y="0"/>
                    </a:lnTo>
                    <a:lnTo>
                      <a:pt x="28" y="68"/>
                    </a:lnTo>
                    <a:close/>
                  </a:path>
                </a:pathLst>
              </a:custGeom>
              <a:solidFill>
                <a:srgbClr val="FFFFFF"/>
              </a:solidFill>
              <a:ln w="9525">
                <a:noFill/>
                <a:round/>
                <a:headEnd/>
                <a:tailEnd/>
              </a:ln>
            </p:spPr>
            <p:txBody>
              <a:bodyPr/>
              <a:lstStyle/>
              <a:p>
                <a:endParaRPr lang="ru-RU"/>
              </a:p>
            </p:txBody>
          </p:sp>
          <p:sp>
            <p:nvSpPr>
              <p:cNvPr id="162912" name="Freeform 1142"/>
              <p:cNvSpPr>
                <a:spLocks noEditPoints="1"/>
              </p:cNvSpPr>
              <p:nvPr/>
            </p:nvSpPr>
            <p:spPr bwMode="auto">
              <a:xfrm>
                <a:off x="2604" y="1721"/>
                <a:ext cx="57" cy="68"/>
              </a:xfrm>
              <a:custGeom>
                <a:avLst/>
                <a:gdLst>
                  <a:gd name="T0" fmla="*/ 0 w 57"/>
                  <a:gd name="T1" fmla="*/ 68 h 68"/>
                  <a:gd name="T2" fmla="*/ 0 w 57"/>
                  <a:gd name="T3" fmla="*/ 0 h 68"/>
                  <a:gd name="T4" fmla="*/ 28 w 57"/>
                  <a:gd name="T5" fmla="*/ 0 h 68"/>
                  <a:gd name="T6" fmla="*/ 39 w 57"/>
                  <a:gd name="T7" fmla="*/ 2 h 68"/>
                  <a:gd name="T8" fmla="*/ 45 w 57"/>
                  <a:gd name="T9" fmla="*/ 2 h 68"/>
                  <a:gd name="T10" fmla="*/ 49 w 57"/>
                  <a:gd name="T11" fmla="*/ 4 h 68"/>
                  <a:gd name="T12" fmla="*/ 52 w 57"/>
                  <a:gd name="T13" fmla="*/ 6 h 68"/>
                  <a:gd name="T14" fmla="*/ 55 w 57"/>
                  <a:gd name="T15" fmla="*/ 11 h 68"/>
                  <a:gd name="T16" fmla="*/ 57 w 57"/>
                  <a:gd name="T17" fmla="*/ 16 h 68"/>
                  <a:gd name="T18" fmla="*/ 57 w 57"/>
                  <a:gd name="T19" fmla="*/ 21 h 68"/>
                  <a:gd name="T20" fmla="*/ 57 w 57"/>
                  <a:gd name="T21" fmla="*/ 23 h 68"/>
                  <a:gd name="T22" fmla="*/ 57 w 57"/>
                  <a:gd name="T23" fmla="*/ 28 h 68"/>
                  <a:gd name="T24" fmla="*/ 54 w 57"/>
                  <a:gd name="T25" fmla="*/ 32 h 68"/>
                  <a:gd name="T26" fmla="*/ 52 w 57"/>
                  <a:gd name="T27" fmla="*/ 34 h 68"/>
                  <a:gd name="T28" fmla="*/ 47 w 57"/>
                  <a:gd name="T29" fmla="*/ 38 h 68"/>
                  <a:gd name="T30" fmla="*/ 43 w 57"/>
                  <a:gd name="T31" fmla="*/ 39 h 68"/>
                  <a:gd name="T32" fmla="*/ 36 w 57"/>
                  <a:gd name="T33" fmla="*/ 39 h 68"/>
                  <a:gd name="T34" fmla="*/ 30 w 57"/>
                  <a:gd name="T35" fmla="*/ 41 h 68"/>
                  <a:gd name="T36" fmla="*/ 11 w 57"/>
                  <a:gd name="T37" fmla="*/ 41 h 68"/>
                  <a:gd name="T38" fmla="*/ 11 w 57"/>
                  <a:gd name="T39" fmla="*/ 68 h 68"/>
                  <a:gd name="T40" fmla="*/ 0 w 57"/>
                  <a:gd name="T41" fmla="*/ 68 h 68"/>
                  <a:gd name="T42" fmla="*/ 11 w 57"/>
                  <a:gd name="T43" fmla="*/ 33 h 68"/>
                  <a:gd name="T44" fmla="*/ 30 w 57"/>
                  <a:gd name="T45" fmla="*/ 33 h 68"/>
                  <a:gd name="T46" fmla="*/ 38 w 57"/>
                  <a:gd name="T47" fmla="*/ 32 h 68"/>
                  <a:gd name="T48" fmla="*/ 41 w 57"/>
                  <a:gd name="T49" fmla="*/ 30 h 68"/>
                  <a:gd name="T50" fmla="*/ 44 w 57"/>
                  <a:gd name="T51" fmla="*/ 30 h 68"/>
                  <a:gd name="T52" fmla="*/ 47 w 57"/>
                  <a:gd name="T53" fmla="*/ 25 h 68"/>
                  <a:gd name="T54" fmla="*/ 47 w 57"/>
                  <a:gd name="T55" fmla="*/ 21 h 68"/>
                  <a:gd name="T56" fmla="*/ 47 w 57"/>
                  <a:gd name="T57" fmla="*/ 16 h 68"/>
                  <a:gd name="T58" fmla="*/ 45 w 57"/>
                  <a:gd name="T59" fmla="*/ 12 h 68"/>
                  <a:gd name="T60" fmla="*/ 44 w 57"/>
                  <a:gd name="T61" fmla="*/ 11 h 68"/>
                  <a:gd name="T62" fmla="*/ 43 w 57"/>
                  <a:gd name="T63" fmla="*/ 11 h 68"/>
                  <a:gd name="T64" fmla="*/ 39 w 57"/>
                  <a:gd name="T65" fmla="*/ 9 h 68"/>
                  <a:gd name="T66" fmla="*/ 30 w 57"/>
                  <a:gd name="T67" fmla="*/ 8 h 68"/>
                  <a:gd name="T68" fmla="*/ 11 w 57"/>
                  <a:gd name="T69" fmla="*/ 8 h 68"/>
                  <a:gd name="T70" fmla="*/ 11 w 57"/>
                  <a:gd name="T71" fmla="*/ 33 h 6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7"/>
                  <a:gd name="T109" fmla="*/ 0 h 68"/>
                  <a:gd name="T110" fmla="*/ 57 w 57"/>
                  <a:gd name="T111" fmla="*/ 68 h 6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7" h="68">
                    <a:moveTo>
                      <a:pt x="0" y="68"/>
                    </a:moveTo>
                    <a:lnTo>
                      <a:pt x="0" y="0"/>
                    </a:lnTo>
                    <a:lnTo>
                      <a:pt x="28" y="0"/>
                    </a:lnTo>
                    <a:lnTo>
                      <a:pt x="39" y="2"/>
                    </a:lnTo>
                    <a:lnTo>
                      <a:pt x="45" y="2"/>
                    </a:lnTo>
                    <a:lnTo>
                      <a:pt x="49" y="4"/>
                    </a:lnTo>
                    <a:lnTo>
                      <a:pt x="52" y="6"/>
                    </a:lnTo>
                    <a:lnTo>
                      <a:pt x="55" y="11"/>
                    </a:lnTo>
                    <a:lnTo>
                      <a:pt x="57" y="16"/>
                    </a:lnTo>
                    <a:lnTo>
                      <a:pt x="57" y="21"/>
                    </a:lnTo>
                    <a:lnTo>
                      <a:pt x="57" y="23"/>
                    </a:lnTo>
                    <a:lnTo>
                      <a:pt x="57" y="28"/>
                    </a:lnTo>
                    <a:lnTo>
                      <a:pt x="54" y="32"/>
                    </a:lnTo>
                    <a:lnTo>
                      <a:pt x="52" y="34"/>
                    </a:lnTo>
                    <a:lnTo>
                      <a:pt x="47" y="38"/>
                    </a:lnTo>
                    <a:lnTo>
                      <a:pt x="43" y="39"/>
                    </a:lnTo>
                    <a:lnTo>
                      <a:pt x="36" y="39"/>
                    </a:lnTo>
                    <a:lnTo>
                      <a:pt x="30" y="41"/>
                    </a:lnTo>
                    <a:lnTo>
                      <a:pt x="11" y="41"/>
                    </a:lnTo>
                    <a:lnTo>
                      <a:pt x="11" y="68"/>
                    </a:lnTo>
                    <a:lnTo>
                      <a:pt x="0" y="68"/>
                    </a:lnTo>
                    <a:close/>
                    <a:moveTo>
                      <a:pt x="11" y="33"/>
                    </a:moveTo>
                    <a:lnTo>
                      <a:pt x="30" y="33"/>
                    </a:lnTo>
                    <a:lnTo>
                      <a:pt x="38" y="32"/>
                    </a:lnTo>
                    <a:lnTo>
                      <a:pt x="41" y="30"/>
                    </a:lnTo>
                    <a:lnTo>
                      <a:pt x="44" y="30"/>
                    </a:lnTo>
                    <a:lnTo>
                      <a:pt x="47" y="25"/>
                    </a:lnTo>
                    <a:lnTo>
                      <a:pt x="47" y="21"/>
                    </a:lnTo>
                    <a:lnTo>
                      <a:pt x="47" y="16"/>
                    </a:lnTo>
                    <a:lnTo>
                      <a:pt x="45" y="12"/>
                    </a:lnTo>
                    <a:lnTo>
                      <a:pt x="44" y="11"/>
                    </a:lnTo>
                    <a:lnTo>
                      <a:pt x="43" y="11"/>
                    </a:lnTo>
                    <a:lnTo>
                      <a:pt x="39" y="9"/>
                    </a:lnTo>
                    <a:lnTo>
                      <a:pt x="30" y="8"/>
                    </a:lnTo>
                    <a:lnTo>
                      <a:pt x="11" y="8"/>
                    </a:lnTo>
                    <a:lnTo>
                      <a:pt x="11" y="33"/>
                    </a:lnTo>
                    <a:close/>
                  </a:path>
                </a:pathLst>
              </a:custGeom>
              <a:solidFill>
                <a:srgbClr val="FFFFFF"/>
              </a:solidFill>
              <a:ln w="9525">
                <a:noFill/>
                <a:round/>
                <a:headEnd/>
                <a:tailEnd/>
              </a:ln>
            </p:spPr>
            <p:txBody>
              <a:bodyPr/>
              <a:lstStyle/>
              <a:p>
                <a:endParaRPr lang="ru-RU"/>
              </a:p>
            </p:txBody>
          </p:sp>
          <p:sp>
            <p:nvSpPr>
              <p:cNvPr id="162913" name="Freeform 1143"/>
              <p:cNvSpPr>
                <a:spLocks noEditPoints="1"/>
              </p:cNvSpPr>
              <p:nvPr/>
            </p:nvSpPr>
            <p:spPr bwMode="auto">
              <a:xfrm>
                <a:off x="2659" y="1721"/>
                <a:ext cx="72" cy="68"/>
              </a:xfrm>
              <a:custGeom>
                <a:avLst/>
                <a:gdLst>
                  <a:gd name="T0" fmla="*/ 0 w 72"/>
                  <a:gd name="T1" fmla="*/ 68 h 68"/>
                  <a:gd name="T2" fmla="*/ 28 w 72"/>
                  <a:gd name="T3" fmla="*/ 0 h 68"/>
                  <a:gd name="T4" fmla="*/ 40 w 72"/>
                  <a:gd name="T5" fmla="*/ 0 h 68"/>
                  <a:gd name="T6" fmla="*/ 72 w 72"/>
                  <a:gd name="T7" fmla="*/ 68 h 68"/>
                  <a:gd name="T8" fmla="*/ 61 w 72"/>
                  <a:gd name="T9" fmla="*/ 68 h 68"/>
                  <a:gd name="T10" fmla="*/ 51 w 72"/>
                  <a:gd name="T11" fmla="*/ 47 h 68"/>
                  <a:gd name="T12" fmla="*/ 19 w 72"/>
                  <a:gd name="T13" fmla="*/ 47 h 68"/>
                  <a:gd name="T14" fmla="*/ 11 w 72"/>
                  <a:gd name="T15" fmla="*/ 68 h 68"/>
                  <a:gd name="T16" fmla="*/ 0 w 72"/>
                  <a:gd name="T17" fmla="*/ 68 h 68"/>
                  <a:gd name="T18" fmla="*/ 23 w 72"/>
                  <a:gd name="T19" fmla="*/ 41 h 68"/>
                  <a:gd name="T20" fmla="*/ 48 w 72"/>
                  <a:gd name="T21" fmla="*/ 41 h 68"/>
                  <a:gd name="T22" fmla="*/ 40 w 72"/>
                  <a:gd name="T23" fmla="*/ 21 h 68"/>
                  <a:gd name="T24" fmla="*/ 35 w 72"/>
                  <a:gd name="T25" fmla="*/ 8 h 68"/>
                  <a:gd name="T26" fmla="*/ 30 w 72"/>
                  <a:gd name="T27" fmla="*/ 21 h 68"/>
                  <a:gd name="T28" fmla="*/ 23 w 72"/>
                  <a:gd name="T29" fmla="*/ 41 h 6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2"/>
                  <a:gd name="T46" fmla="*/ 0 h 68"/>
                  <a:gd name="T47" fmla="*/ 72 w 72"/>
                  <a:gd name="T48" fmla="*/ 68 h 6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2" h="68">
                    <a:moveTo>
                      <a:pt x="0" y="68"/>
                    </a:moveTo>
                    <a:lnTo>
                      <a:pt x="28" y="0"/>
                    </a:lnTo>
                    <a:lnTo>
                      <a:pt x="40" y="0"/>
                    </a:lnTo>
                    <a:lnTo>
                      <a:pt x="72" y="68"/>
                    </a:lnTo>
                    <a:lnTo>
                      <a:pt x="61" y="68"/>
                    </a:lnTo>
                    <a:lnTo>
                      <a:pt x="51" y="47"/>
                    </a:lnTo>
                    <a:lnTo>
                      <a:pt x="19" y="47"/>
                    </a:lnTo>
                    <a:lnTo>
                      <a:pt x="11" y="68"/>
                    </a:lnTo>
                    <a:lnTo>
                      <a:pt x="0" y="68"/>
                    </a:lnTo>
                    <a:close/>
                    <a:moveTo>
                      <a:pt x="23" y="41"/>
                    </a:moveTo>
                    <a:lnTo>
                      <a:pt x="48" y="41"/>
                    </a:lnTo>
                    <a:lnTo>
                      <a:pt x="40" y="21"/>
                    </a:lnTo>
                    <a:lnTo>
                      <a:pt x="35" y="8"/>
                    </a:lnTo>
                    <a:lnTo>
                      <a:pt x="30" y="21"/>
                    </a:lnTo>
                    <a:lnTo>
                      <a:pt x="23" y="41"/>
                    </a:lnTo>
                    <a:close/>
                  </a:path>
                </a:pathLst>
              </a:custGeom>
              <a:solidFill>
                <a:srgbClr val="FFFFFF"/>
              </a:solidFill>
              <a:ln w="9525">
                <a:noFill/>
                <a:round/>
                <a:headEnd/>
                <a:tailEnd/>
              </a:ln>
            </p:spPr>
            <p:txBody>
              <a:bodyPr/>
              <a:lstStyle/>
              <a:p>
                <a:endParaRPr lang="ru-RU"/>
              </a:p>
            </p:txBody>
          </p:sp>
          <p:sp>
            <p:nvSpPr>
              <p:cNvPr id="162914" name="Freeform 1144"/>
              <p:cNvSpPr>
                <a:spLocks/>
              </p:cNvSpPr>
              <p:nvPr/>
            </p:nvSpPr>
            <p:spPr bwMode="auto">
              <a:xfrm>
                <a:off x="2804" y="1785"/>
                <a:ext cx="58" cy="66"/>
              </a:xfrm>
              <a:custGeom>
                <a:avLst/>
                <a:gdLst>
                  <a:gd name="T0" fmla="*/ 0 w 58"/>
                  <a:gd name="T1" fmla="*/ 66 h 66"/>
                  <a:gd name="T2" fmla="*/ 0 w 58"/>
                  <a:gd name="T3" fmla="*/ 0 h 66"/>
                  <a:gd name="T4" fmla="*/ 9 w 58"/>
                  <a:gd name="T5" fmla="*/ 0 h 66"/>
                  <a:gd name="T6" fmla="*/ 9 w 58"/>
                  <a:gd name="T7" fmla="*/ 28 h 66"/>
                  <a:gd name="T8" fmla="*/ 49 w 58"/>
                  <a:gd name="T9" fmla="*/ 28 h 66"/>
                  <a:gd name="T10" fmla="*/ 49 w 58"/>
                  <a:gd name="T11" fmla="*/ 0 h 66"/>
                  <a:gd name="T12" fmla="*/ 58 w 58"/>
                  <a:gd name="T13" fmla="*/ 0 h 66"/>
                  <a:gd name="T14" fmla="*/ 58 w 58"/>
                  <a:gd name="T15" fmla="*/ 66 h 66"/>
                  <a:gd name="T16" fmla="*/ 49 w 58"/>
                  <a:gd name="T17" fmla="*/ 66 h 66"/>
                  <a:gd name="T18" fmla="*/ 49 w 58"/>
                  <a:gd name="T19" fmla="*/ 36 h 66"/>
                  <a:gd name="T20" fmla="*/ 9 w 58"/>
                  <a:gd name="T21" fmla="*/ 36 h 66"/>
                  <a:gd name="T22" fmla="*/ 9 w 58"/>
                  <a:gd name="T23" fmla="*/ 66 h 66"/>
                  <a:gd name="T24" fmla="*/ 0 w 58"/>
                  <a:gd name="T25" fmla="*/ 66 h 6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66"/>
                  <a:gd name="T41" fmla="*/ 58 w 58"/>
                  <a:gd name="T42" fmla="*/ 66 h 6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66">
                    <a:moveTo>
                      <a:pt x="0" y="66"/>
                    </a:moveTo>
                    <a:lnTo>
                      <a:pt x="0" y="0"/>
                    </a:lnTo>
                    <a:lnTo>
                      <a:pt x="9" y="0"/>
                    </a:lnTo>
                    <a:lnTo>
                      <a:pt x="9" y="28"/>
                    </a:lnTo>
                    <a:lnTo>
                      <a:pt x="49" y="28"/>
                    </a:lnTo>
                    <a:lnTo>
                      <a:pt x="49" y="0"/>
                    </a:lnTo>
                    <a:lnTo>
                      <a:pt x="58" y="0"/>
                    </a:lnTo>
                    <a:lnTo>
                      <a:pt x="58" y="66"/>
                    </a:lnTo>
                    <a:lnTo>
                      <a:pt x="49" y="66"/>
                    </a:lnTo>
                    <a:lnTo>
                      <a:pt x="49" y="36"/>
                    </a:lnTo>
                    <a:lnTo>
                      <a:pt x="9" y="36"/>
                    </a:lnTo>
                    <a:lnTo>
                      <a:pt x="9" y="66"/>
                    </a:lnTo>
                    <a:lnTo>
                      <a:pt x="0" y="66"/>
                    </a:lnTo>
                    <a:close/>
                  </a:path>
                </a:pathLst>
              </a:custGeom>
              <a:solidFill>
                <a:srgbClr val="FFFFFF"/>
              </a:solidFill>
              <a:ln w="9525">
                <a:noFill/>
                <a:round/>
                <a:headEnd/>
                <a:tailEnd/>
              </a:ln>
            </p:spPr>
            <p:txBody>
              <a:bodyPr/>
              <a:lstStyle/>
              <a:p>
                <a:endParaRPr lang="ru-RU"/>
              </a:p>
            </p:txBody>
          </p:sp>
          <p:sp>
            <p:nvSpPr>
              <p:cNvPr id="162915" name="Freeform 1145"/>
              <p:cNvSpPr>
                <a:spLocks noEditPoints="1"/>
              </p:cNvSpPr>
              <p:nvPr/>
            </p:nvSpPr>
            <p:spPr bwMode="auto">
              <a:xfrm>
                <a:off x="2871" y="1785"/>
                <a:ext cx="70" cy="66"/>
              </a:xfrm>
              <a:custGeom>
                <a:avLst/>
                <a:gdLst>
                  <a:gd name="T0" fmla="*/ 0 w 70"/>
                  <a:gd name="T1" fmla="*/ 66 h 66"/>
                  <a:gd name="T2" fmla="*/ 28 w 70"/>
                  <a:gd name="T3" fmla="*/ 0 h 66"/>
                  <a:gd name="T4" fmla="*/ 40 w 70"/>
                  <a:gd name="T5" fmla="*/ 0 h 66"/>
                  <a:gd name="T6" fmla="*/ 70 w 70"/>
                  <a:gd name="T7" fmla="*/ 66 h 66"/>
                  <a:gd name="T8" fmla="*/ 59 w 70"/>
                  <a:gd name="T9" fmla="*/ 66 h 66"/>
                  <a:gd name="T10" fmla="*/ 51 w 70"/>
                  <a:gd name="T11" fmla="*/ 46 h 66"/>
                  <a:gd name="T12" fmla="*/ 17 w 70"/>
                  <a:gd name="T13" fmla="*/ 46 h 66"/>
                  <a:gd name="T14" fmla="*/ 9 w 70"/>
                  <a:gd name="T15" fmla="*/ 66 h 66"/>
                  <a:gd name="T16" fmla="*/ 0 w 70"/>
                  <a:gd name="T17" fmla="*/ 66 h 66"/>
                  <a:gd name="T18" fmla="*/ 21 w 70"/>
                  <a:gd name="T19" fmla="*/ 38 h 66"/>
                  <a:gd name="T20" fmla="*/ 48 w 70"/>
                  <a:gd name="T21" fmla="*/ 38 h 66"/>
                  <a:gd name="T22" fmla="*/ 40 w 70"/>
                  <a:gd name="T23" fmla="*/ 22 h 66"/>
                  <a:gd name="T24" fmla="*/ 34 w 70"/>
                  <a:gd name="T25" fmla="*/ 8 h 66"/>
                  <a:gd name="T26" fmla="*/ 30 w 70"/>
                  <a:gd name="T27" fmla="*/ 20 h 66"/>
                  <a:gd name="T28" fmla="*/ 21 w 70"/>
                  <a:gd name="T29" fmla="*/ 38 h 6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0"/>
                  <a:gd name="T46" fmla="*/ 0 h 66"/>
                  <a:gd name="T47" fmla="*/ 70 w 70"/>
                  <a:gd name="T48" fmla="*/ 66 h 6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0" h="66">
                    <a:moveTo>
                      <a:pt x="0" y="66"/>
                    </a:moveTo>
                    <a:lnTo>
                      <a:pt x="28" y="0"/>
                    </a:lnTo>
                    <a:lnTo>
                      <a:pt x="40" y="0"/>
                    </a:lnTo>
                    <a:lnTo>
                      <a:pt x="70" y="66"/>
                    </a:lnTo>
                    <a:lnTo>
                      <a:pt x="59" y="66"/>
                    </a:lnTo>
                    <a:lnTo>
                      <a:pt x="51" y="46"/>
                    </a:lnTo>
                    <a:lnTo>
                      <a:pt x="17" y="46"/>
                    </a:lnTo>
                    <a:lnTo>
                      <a:pt x="9" y="66"/>
                    </a:lnTo>
                    <a:lnTo>
                      <a:pt x="0" y="66"/>
                    </a:lnTo>
                    <a:close/>
                    <a:moveTo>
                      <a:pt x="21" y="38"/>
                    </a:moveTo>
                    <a:lnTo>
                      <a:pt x="48" y="38"/>
                    </a:lnTo>
                    <a:lnTo>
                      <a:pt x="40" y="22"/>
                    </a:lnTo>
                    <a:lnTo>
                      <a:pt x="34" y="8"/>
                    </a:lnTo>
                    <a:lnTo>
                      <a:pt x="30" y="20"/>
                    </a:lnTo>
                    <a:lnTo>
                      <a:pt x="21" y="38"/>
                    </a:lnTo>
                    <a:close/>
                  </a:path>
                </a:pathLst>
              </a:custGeom>
              <a:solidFill>
                <a:srgbClr val="FFFFFF"/>
              </a:solidFill>
              <a:ln w="9525">
                <a:noFill/>
                <a:round/>
                <a:headEnd/>
                <a:tailEnd/>
              </a:ln>
            </p:spPr>
            <p:txBody>
              <a:bodyPr/>
              <a:lstStyle/>
              <a:p>
                <a:endParaRPr lang="ru-RU"/>
              </a:p>
            </p:txBody>
          </p:sp>
          <p:sp>
            <p:nvSpPr>
              <p:cNvPr id="162916" name="Freeform 1146"/>
              <p:cNvSpPr>
                <a:spLocks/>
              </p:cNvSpPr>
              <p:nvPr/>
            </p:nvSpPr>
            <p:spPr bwMode="auto">
              <a:xfrm>
                <a:off x="2992" y="1844"/>
                <a:ext cx="58" cy="68"/>
              </a:xfrm>
              <a:custGeom>
                <a:avLst/>
                <a:gdLst>
                  <a:gd name="T0" fmla="*/ 0 w 58"/>
                  <a:gd name="T1" fmla="*/ 68 h 68"/>
                  <a:gd name="T2" fmla="*/ 0 w 58"/>
                  <a:gd name="T3" fmla="*/ 0 h 68"/>
                  <a:gd name="T4" fmla="*/ 11 w 58"/>
                  <a:gd name="T5" fmla="*/ 0 h 68"/>
                  <a:gd name="T6" fmla="*/ 49 w 58"/>
                  <a:gd name="T7" fmla="*/ 54 h 68"/>
                  <a:gd name="T8" fmla="*/ 49 w 58"/>
                  <a:gd name="T9" fmla="*/ 0 h 68"/>
                  <a:gd name="T10" fmla="*/ 58 w 58"/>
                  <a:gd name="T11" fmla="*/ 0 h 68"/>
                  <a:gd name="T12" fmla="*/ 58 w 58"/>
                  <a:gd name="T13" fmla="*/ 68 h 68"/>
                  <a:gd name="T14" fmla="*/ 49 w 58"/>
                  <a:gd name="T15" fmla="*/ 68 h 68"/>
                  <a:gd name="T16" fmla="*/ 9 w 58"/>
                  <a:gd name="T17" fmla="*/ 17 h 68"/>
                  <a:gd name="T18" fmla="*/ 9 w 58"/>
                  <a:gd name="T19" fmla="*/ 68 h 68"/>
                  <a:gd name="T20" fmla="*/ 0 w 58"/>
                  <a:gd name="T21" fmla="*/ 68 h 6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8"/>
                  <a:gd name="T34" fmla="*/ 0 h 68"/>
                  <a:gd name="T35" fmla="*/ 58 w 58"/>
                  <a:gd name="T36" fmla="*/ 68 h 6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8" h="68">
                    <a:moveTo>
                      <a:pt x="0" y="68"/>
                    </a:moveTo>
                    <a:lnTo>
                      <a:pt x="0" y="0"/>
                    </a:lnTo>
                    <a:lnTo>
                      <a:pt x="11" y="0"/>
                    </a:lnTo>
                    <a:lnTo>
                      <a:pt x="49" y="54"/>
                    </a:lnTo>
                    <a:lnTo>
                      <a:pt x="49" y="0"/>
                    </a:lnTo>
                    <a:lnTo>
                      <a:pt x="58" y="0"/>
                    </a:lnTo>
                    <a:lnTo>
                      <a:pt x="58" y="68"/>
                    </a:lnTo>
                    <a:lnTo>
                      <a:pt x="49" y="68"/>
                    </a:lnTo>
                    <a:lnTo>
                      <a:pt x="9" y="17"/>
                    </a:lnTo>
                    <a:lnTo>
                      <a:pt x="9" y="68"/>
                    </a:lnTo>
                    <a:lnTo>
                      <a:pt x="0" y="68"/>
                    </a:lnTo>
                    <a:close/>
                  </a:path>
                </a:pathLst>
              </a:custGeom>
              <a:solidFill>
                <a:srgbClr val="FFFFFF"/>
              </a:solidFill>
              <a:ln w="9525">
                <a:noFill/>
                <a:round/>
                <a:headEnd/>
                <a:tailEnd/>
              </a:ln>
            </p:spPr>
            <p:txBody>
              <a:bodyPr/>
              <a:lstStyle/>
              <a:p>
                <a:endParaRPr lang="ru-RU"/>
              </a:p>
            </p:txBody>
          </p:sp>
          <p:sp>
            <p:nvSpPr>
              <p:cNvPr id="162917" name="Freeform 1147"/>
              <p:cNvSpPr>
                <a:spLocks noEditPoints="1"/>
              </p:cNvSpPr>
              <p:nvPr/>
            </p:nvSpPr>
            <p:spPr bwMode="auto">
              <a:xfrm>
                <a:off x="3071" y="1844"/>
                <a:ext cx="57" cy="68"/>
              </a:xfrm>
              <a:custGeom>
                <a:avLst/>
                <a:gdLst>
                  <a:gd name="T0" fmla="*/ 0 w 57"/>
                  <a:gd name="T1" fmla="*/ 68 h 68"/>
                  <a:gd name="T2" fmla="*/ 0 w 57"/>
                  <a:gd name="T3" fmla="*/ 0 h 68"/>
                  <a:gd name="T4" fmla="*/ 28 w 57"/>
                  <a:gd name="T5" fmla="*/ 0 h 68"/>
                  <a:gd name="T6" fmla="*/ 39 w 57"/>
                  <a:gd name="T7" fmla="*/ 2 h 68"/>
                  <a:gd name="T8" fmla="*/ 45 w 57"/>
                  <a:gd name="T9" fmla="*/ 4 h 68"/>
                  <a:gd name="T10" fmla="*/ 49 w 57"/>
                  <a:gd name="T11" fmla="*/ 5 h 68"/>
                  <a:gd name="T12" fmla="*/ 52 w 57"/>
                  <a:gd name="T13" fmla="*/ 8 h 68"/>
                  <a:gd name="T14" fmla="*/ 56 w 57"/>
                  <a:gd name="T15" fmla="*/ 12 h 68"/>
                  <a:gd name="T16" fmla="*/ 57 w 57"/>
                  <a:gd name="T17" fmla="*/ 17 h 68"/>
                  <a:gd name="T18" fmla="*/ 57 w 57"/>
                  <a:gd name="T19" fmla="*/ 21 h 68"/>
                  <a:gd name="T20" fmla="*/ 57 w 57"/>
                  <a:gd name="T21" fmla="*/ 24 h 68"/>
                  <a:gd name="T22" fmla="*/ 56 w 57"/>
                  <a:gd name="T23" fmla="*/ 29 h 68"/>
                  <a:gd name="T24" fmla="*/ 54 w 57"/>
                  <a:gd name="T25" fmla="*/ 32 h 68"/>
                  <a:gd name="T26" fmla="*/ 51 w 57"/>
                  <a:gd name="T27" fmla="*/ 35 h 68"/>
                  <a:gd name="T28" fmla="*/ 47 w 57"/>
                  <a:gd name="T29" fmla="*/ 38 h 68"/>
                  <a:gd name="T30" fmla="*/ 43 w 57"/>
                  <a:gd name="T31" fmla="*/ 40 h 68"/>
                  <a:gd name="T32" fmla="*/ 36 w 57"/>
                  <a:gd name="T33" fmla="*/ 42 h 68"/>
                  <a:gd name="T34" fmla="*/ 30 w 57"/>
                  <a:gd name="T35" fmla="*/ 42 h 68"/>
                  <a:gd name="T36" fmla="*/ 9 w 57"/>
                  <a:gd name="T37" fmla="*/ 42 h 68"/>
                  <a:gd name="T38" fmla="*/ 10 w 57"/>
                  <a:gd name="T39" fmla="*/ 68 h 68"/>
                  <a:gd name="T40" fmla="*/ 0 w 57"/>
                  <a:gd name="T41" fmla="*/ 68 h 68"/>
                  <a:gd name="T42" fmla="*/ 9 w 57"/>
                  <a:gd name="T43" fmla="*/ 34 h 68"/>
                  <a:gd name="T44" fmla="*/ 30 w 57"/>
                  <a:gd name="T45" fmla="*/ 34 h 68"/>
                  <a:gd name="T46" fmla="*/ 38 w 57"/>
                  <a:gd name="T47" fmla="*/ 32 h 68"/>
                  <a:gd name="T48" fmla="*/ 41 w 57"/>
                  <a:gd name="T49" fmla="*/ 32 h 68"/>
                  <a:gd name="T50" fmla="*/ 43 w 57"/>
                  <a:gd name="T51" fmla="*/ 30 h 68"/>
                  <a:gd name="T52" fmla="*/ 46 w 57"/>
                  <a:gd name="T53" fmla="*/ 26 h 68"/>
                  <a:gd name="T54" fmla="*/ 47 w 57"/>
                  <a:gd name="T55" fmla="*/ 21 h 68"/>
                  <a:gd name="T56" fmla="*/ 47 w 57"/>
                  <a:gd name="T57" fmla="*/ 17 h 68"/>
                  <a:gd name="T58" fmla="*/ 46 w 57"/>
                  <a:gd name="T59" fmla="*/ 13 h 68"/>
                  <a:gd name="T60" fmla="*/ 45 w 57"/>
                  <a:gd name="T61" fmla="*/ 13 h 68"/>
                  <a:gd name="T62" fmla="*/ 43 w 57"/>
                  <a:gd name="T63" fmla="*/ 12 h 68"/>
                  <a:gd name="T64" fmla="*/ 39 w 57"/>
                  <a:gd name="T65" fmla="*/ 10 h 68"/>
                  <a:gd name="T66" fmla="*/ 30 w 57"/>
                  <a:gd name="T67" fmla="*/ 8 h 68"/>
                  <a:gd name="T68" fmla="*/ 9 w 57"/>
                  <a:gd name="T69" fmla="*/ 8 h 68"/>
                  <a:gd name="T70" fmla="*/ 9 w 57"/>
                  <a:gd name="T71" fmla="*/ 34 h 6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7"/>
                  <a:gd name="T109" fmla="*/ 0 h 68"/>
                  <a:gd name="T110" fmla="*/ 57 w 57"/>
                  <a:gd name="T111" fmla="*/ 68 h 6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7" h="68">
                    <a:moveTo>
                      <a:pt x="0" y="68"/>
                    </a:moveTo>
                    <a:lnTo>
                      <a:pt x="0" y="0"/>
                    </a:lnTo>
                    <a:lnTo>
                      <a:pt x="28" y="0"/>
                    </a:lnTo>
                    <a:lnTo>
                      <a:pt x="39" y="2"/>
                    </a:lnTo>
                    <a:lnTo>
                      <a:pt x="45" y="4"/>
                    </a:lnTo>
                    <a:lnTo>
                      <a:pt x="49" y="5"/>
                    </a:lnTo>
                    <a:lnTo>
                      <a:pt x="52" y="8"/>
                    </a:lnTo>
                    <a:lnTo>
                      <a:pt x="56" y="12"/>
                    </a:lnTo>
                    <a:lnTo>
                      <a:pt x="57" y="17"/>
                    </a:lnTo>
                    <a:lnTo>
                      <a:pt x="57" y="21"/>
                    </a:lnTo>
                    <a:lnTo>
                      <a:pt x="57" y="24"/>
                    </a:lnTo>
                    <a:lnTo>
                      <a:pt x="56" y="29"/>
                    </a:lnTo>
                    <a:lnTo>
                      <a:pt x="54" y="32"/>
                    </a:lnTo>
                    <a:lnTo>
                      <a:pt x="51" y="35"/>
                    </a:lnTo>
                    <a:lnTo>
                      <a:pt x="47" y="38"/>
                    </a:lnTo>
                    <a:lnTo>
                      <a:pt x="43" y="40"/>
                    </a:lnTo>
                    <a:lnTo>
                      <a:pt x="36" y="42"/>
                    </a:lnTo>
                    <a:lnTo>
                      <a:pt x="30" y="42"/>
                    </a:lnTo>
                    <a:lnTo>
                      <a:pt x="9" y="42"/>
                    </a:lnTo>
                    <a:lnTo>
                      <a:pt x="10" y="68"/>
                    </a:lnTo>
                    <a:lnTo>
                      <a:pt x="0" y="68"/>
                    </a:lnTo>
                    <a:close/>
                    <a:moveTo>
                      <a:pt x="9" y="34"/>
                    </a:moveTo>
                    <a:lnTo>
                      <a:pt x="30" y="34"/>
                    </a:lnTo>
                    <a:lnTo>
                      <a:pt x="38" y="32"/>
                    </a:lnTo>
                    <a:lnTo>
                      <a:pt x="41" y="32"/>
                    </a:lnTo>
                    <a:lnTo>
                      <a:pt x="43" y="30"/>
                    </a:lnTo>
                    <a:lnTo>
                      <a:pt x="46" y="26"/>
                    </a:lnTo>
                    <a:lnTo>
                      <a:pt x="47" y="21"/>
                    </a:lnTo>
                    <a:lnTo>
                      <a:pt x="47" y="17"/>
                    </a:lnTo>
                    <a:lnTo>
                      <a:pt x="46" y="13"/>
                    </a:lnTo>
                    <a:lnTo>
                      <a:pt x="45" y="13"/>
                    </a:lnTo>
                    <a:lnTo>
                      <a:pt x="43" y="12"/>
                    </a:lnTo>
                    <a:lnTo>
                      <a:pt x="39" y="10"/>
                    </a:lnTo>
                    <a:lnTo>
                      <a:pt x="30" y="8"/>
                    </a:lnTo>
                    <a:lnTo>
                      <a:pt x="9" y="8"/>
                    </a:lnTo>
                    <a:lnTo>
                      <a:pt x="9" y="34"/>
                    </a:lnTo>
                    <a:close/>
                  </a:path>
                </a:pathLst>
              </a:custGeom>
              <a:solidFill>
                <a:srgbClr val="FFFFFF"/>
              </a:solidFill>
              <a:ln w="9525">
                <a:noFill/>
                <a:round/>
                <a:headEnd/>
                <a:tailEnd/>
              </a:ln>
            </p:spPr>
            <p:txBody>
              <a:bodyPr/>
              <a:lstStyle/>
              <a:p>
                <a:endParaRPr lang="ru-RU"/>
              </a:p>
            </p:txBody>
          </p:sp>
          <p:sp>
            <p:nvSpPr>
              <p:cNvPr id="162918" name="Freeform 1148"/>
              <p:cNvSpPr>
                <a:spLocks/>
              </p:cNvSpPr>
              <p:nvPr/>
            </p:nvSpPr>
            <p:spPr bwMode="auto">
              <a:xfrm>
                <a:off x="3208" y="1887"/>
                <a:ext cx="58" cy="64"/>
              </a:xfrm>
              <a:custGeom>
                <a:avLst/>
                <a:gdLst>
                  <a:gd name="T0" fmla="*/ 0 w 58"/>
                  <a:gd name="T1" fmla="*/ 64 h 64"/>
                  <a:gd name="T2" fmla="*/ 0 w 58"/>
                  <a:gd name="T3" fmla="*/ 0 h 64"/>
                  <a:gd name="T4" fmla="*/ 11 w 58"/>
                  <a:gd name="T5" fmla="*/ 0 h 64"/>
                  <a:gd name="T6" fmla="*/ 49 w 58"/>
                  <a:gd name="T7" fmla="*/ 50 h 64"/>
                  <a:gd name="T8" fmla="*/ 49 w 58"/>
                  <a:gd name="T9" fmla="*/ 0 h 64"/>
                  <a:gd name="T10" fmla="*/ 58 w 58"/>
                  <a:gd name="T11" fmla="*/ 0 h 64"/>
                  <a:gd name="T12" fmla="*/ 58 w 58"/>
                  <a:gd name="T13" fmla="*/ 64 h 64"/>
                  <a:gd name="T14" fmla="*/ 49 w 58"/>
                  <a:gd name="T15" fmla="*/ 64 h 64"/>
                  <a:gd name="T16" fmla="*/ 10 w 58"/>
                  <a:gd name="T17" fmla="*/ 14 h 64"/>
                  <a:gd name="T18" fmla="*/ 10 w 58"/>
                  <a:gd name="T19" fmla="*/ 64 h 64"/>
                  <a:gd name="T20" fmla="*/ 0 w 58"/>
                  <a:gd name="T21" fmla="*/ 64 h 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8"/>
                  <a:gd name="T34" fmla="*/ 0 h 64"/>
                  <a:gd name="T35" fmla="*/ 58 w 58"/>
                  <a:gd name="T36" fmla="*/ 64 h 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8" h="64">
                    <a:moveTo>
                      <a:pt x="0" y="64"/>
                    </a:moveTo>
                    <a:lnTo>
                      <a:pt x="0" y="0"/>
                    </a:lnTo>
                    <a:lnTo>
                      <a:pt x="11" y="0"/>
                    </a:lnTo>
                    <a:lnTo>
                      <a:pt x="49" y="50"/>
                    </a:lnTo>
                    <a:lnTo>
                      <a:pt x="49" y="0"/>
                    </a:lnTo>
                    <a:lnTo>
                      <a:pt x="58" y="0"/>
                    </a:lnTo>
                    <a:lnTo>
                      <a:pt x="58" y="64"/>
                    </a:lnTo>
                    <a:lnTo>
                      <a:pt x="49" y="64"/>
                    </a:lnTo>
                    <a:lnTo>
                      <a:pt x="10" y="14"/>
                    </a:lnTo>
                    <a:lnTo>
                      <a:pt x="10" y="64"/>
                    </a:lnTo>
                    <a:lnTo>
                      <a:pt x="0" y="64"/>
                    </a:lnTo>
                    <a:close/>
                  </a:path>
                </a:pathLst>
              </a:custGeom>
              <a:solidFill>
                <a:srgbClr val="FFFFFF"/>
              </a:solidFill>
              <a:ln w="9525">
                <a:noFill/>
                <a:round/>
                <a:headEnd/>
                <a:tailEnd/>
              </a:ln>
            </p:spPr>
            <p:txBody>
              <a:bodyPr/>
              <a:lstStyle/>
              <a:p>
                <a:endParaRPr lang="ru-RU"/>
              </a:p>
            </p:txBody>
          </p:sp>
          <p:sp>
            <p:nvSpPr>
              <p:cNvPr id="162919" name="Freeform 1149"/>
              <p:cNvSpPr>
                <a:spLocks noEditPoints="1"/>
              </p:cNvSpPr>
              <p:nvPr/>
            </p:nvSpPr>
            <p:spPr bwMode="auto">
              <a:xfrm>
                <a:off x="3275" y="1887"/>
                <a:ext cx="71" cy="66"/>
              </a:xfrm>
              <a:custGeom>
                <a:avLst/>
                <a:gdLst>
                  <a:gd name="T0" fmla="*/ 0 w 71"/>
                  <a:gd name="T1" fmla="*/ 66 h 66"/>
                  <a:gd name="T2" fmla="*/ 29 w 71"/>
                  <a:gd name="T3" fmla="*/ 0 h 66"/>
                  <a:gd name="T4" fmla="*/ 40 w 71"/>
                  <a:gd name="T5" fmla="*/ 0 h 66"/>
                  <a:gd name="T6" fmla="*/ 71 w 71"/>
                  <a:gd name="T7" fmla="*/ 65 h 66"/>
                  <a:gd name="T8" fmla="*/ 59 w 71"/>
                  <a:gd name="T9" fmla="*/ 65 h 66"/>
                  <a:gd name="T10" fmla="*/ 52 w 71"/>
                  <a:gd name="T11" fmla="*/ 46 h 66"/>
                  <a:gd name="T12" fmla="*/ 19 w 71"/>
                  <a:gd name="T13" fmla="*/ 46 h 66"/>
                  <a:gd name="T14" fmla="*/ 10 w 71"/>
                  <a:gd name="T15" fmla="*/ 66 h 66"/>
                  <a:gd name="T16" fmla="*/ 0 w 71"/>
                  <a:gd name="T17" fmla="*/ 66 h 66"/>
                  <a:gd name="T18" fmla="*/ 21 w 71"/>
                  <a:gd name="T19" fmla="*/ 38 h 66"/>
                  <a:gd name="T20" fmla="*/ 49 w 71"/>
                  <a:gd name="T21" fmla="*/ 38 h 66"/>
                  <a:gd name="T22" fmla="*/ 40 w 71"/>
                  <a:gd name="T23" fmla="*/ 20 h 66"/>
                  <a:gd name="T24" fmla="*/ 34 w 71"/>
                  <a:gd name="T25" fmla="*/ 5 h 66"/>
                  <a:gd name="T26" fmla="*/ 31 w 71"/>
                  <a:gd name="T27" fmla="*/ 18 h 66"/>
                  <a:gd name="T28" fmla="*/ 21 w 71"/>
                  <a:gd name="T29" fmla="*/ 38 h 6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1"/>
                  <a:gd name="T46" fmla="*/ 0 h 66"/>
                  <a:gd name="T47" fmla="*/ 71 w 71"/>
                  <a:gd name="T48" fmla="*/ 66 h 6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1" h="66">
                    <a:moveTo>
                      <a:pt x="0" y="66"/>
                    </a:moveTo>
                    <a:lnTo>
                      <a:pt x="29" y="0"/>
                    </a:lnTo>
                    <a:lnTo>
                      <a:pt x="40" y="0"/>
                    </a:lnTo>
                    <a:lnTo>
                      <a:pt x="71" y="65"/>
                    </a:lnTo>
                    <a:lnTo>
                      <a:pt x="59" y="65"/>
                    </a:lnTo>
                    <a:lnTo>
                      <a:pt x="52" y="46"/>
                    </a:lnTo>
                    <a:lnTo>
                      <a:pt x="19" y="46"/>
                    </a:lnTo>
                    <a:lnTo>
                      <a:pt x="10" y="66"/>
                    </a:lnTo>
                    <a:lnTo>
                      <a:pt x="0" y="66"/>
                    </a:lnTo>
                    <a:close/>
                    <a:moveTo>
                      <a:pt x="21" y="38"/>
                    </a:moveTo>
                    <a:lnTo>
                      <a:pt x="49" y="38"/>
                    </a:lnTo>
                    <a:lnTo>
                      <a:pt x="40" y="20"/>
                    </a:lnTo>
                    <a:lnTo>
                      <a:pt x="34" y="5"/>
                    </a:lnTo>
                    <a:lnTo>
                      <a:pt x="31" y="18"/>
                    </a:lnTo>
                    <a:lnTo>
                      <a:pt x="21" y="38"/>
                    </a:lnTo>
                    <a:close/>
                  </a:path>
                </a:pathLst>
              </a:custGeom>
              <a:solidFill>
                <a:srgbClr val="FFFFFF"/>
              </a:solidFill>
              <a:ln w="9525">
                <a:noFill/>
                <a:round/>
                <a:headEnd/>
                <a:tailEnd/>
              </a:ln>
            </p:spPr>
            <p:txBody>
              <a:bodyPr/>
              <a:lstStyle/>
              <a:p>
                <a:endParaRPr lang="ru-RU"/>
              </a:p>
            </p:txBody>
          </p:sp>
          <p:sp>
            <p:nvSpPr>
              <p:cNvPr id="162920" name="Freeform 1150"/>
              <p:cNvSpPr>
                <a:spLocks/>
              </p:cNvSpPr>
              <p:nvPr/>
            </p:nvSpPr>
            <p:spPr bwMode="auto">
              <a:xfrm>
                <a:off x="3407" y="2050"/>
                <a:ext cx="73" cy="70"/>
              </a:xfrm>
              <a:custGeom>
                <a:avLst/>
                <a:gdLst>
                  <a:gd name="T0" fmla="*/ 0 w 73"/>
                  <a:gd name="T1" fmla="*/ 70 h 70"/>
                  <a:gd name="T2" fmla="*/ 0 w 73"/>
                  <a:gd name="T3" fmla="*/ 1 h 70"/>
                  <a:gd name="T4" fmla="*/ 16 w 73"/>
                  <a:gd name="T5" fmla="*/ 1 h 70"/>
                  <a:gd name="T6" fmla="*/ 33 w 73"/>
                  <a:gd name="T7" fmla="*/ 49 h 70"/>
                  <a:gd name="T8" fmla="*/ 37 w 73"/>
                  <a:gd name="T9" fmla="*/ 59 h 70"/>
                  <a:gd name="T10" fmla="*/ 40 w 73"/>
                  <a:gd name="T11" fmla="*/ 47 h 70"/>
                  <a:gd name="T12" fmla="*/ 59 w 73"/>
                  <a:gd name="T13" fmla="*/ 1 h 70"/>
                  <a:gd name="T14" fmla="*/ 73 w 73"/>
                  <a:gd name="T15" fmla="*/ 0 h 70"/>
                  <a:gd name="T16" fmla="*/ 73 w 73"/>
                  <a:gd name="T17" fmla="*/ 70 h 70"/>
                  <a:gd name="T18" fmla="*/ 62 w 73"/>
                  <a:gd name="T19" fmla="*/ 70 h 70"/>
                  <a:gd name="T20" fmla="*/ 62 w 73"/>
                  <a:gd name="T21" fmla="*/ 12 h 70"/>
                  <a:gd name="T22" fmla="*/ 40 w 73"/>
                  <a:gd name="T23" fmla="*/ 70 h 70"/>
                  <a:gd name="T24" fmla="*/ 33 w 73"/>
                  <a:gd name="T25" fmla="*/ 70 h 70"/>
                  <a:gd name="T26" fmla="*/ 11 w 73"/>
                  <a:gd name="T27" fmla="*/ 10 h 70"/>
                  <a:gd name="T28" fmla="*/ 11 w 73"/>
                  <a:gd name="T29" fmla="*/ 70 h 70"/>
                  <a:gd name="T30" fmla="*/ 0 w 73"/>
                  <a:gd name="T31" fmla="*/ 70 h 7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3"/>
                  <a:gd name="T49" fmla="*/ 0 h 70"/>
                  <a:gd name="T50" fmla="*/ 73 w 73"/>
                  <a:gd name="T51" fmla="*/ 70 h 7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3" h="70">
                    <a:moveTo>
                      <a:pt x="0" y="70"/>
                    </a:moveTo>
                    <a:lnTo>
                      <a:pt x="0" y="1"/>
                    </a:lnTo>
                    <a:lnTo>
                      <a:pt x="16" y="1"/>
                    </a:lnTo>
                    <a:lnTo>
                      <a:pt x="33" y="49"/>
                    </a:lnTo>
                    <a:lnTo>
                      <a:pt x="37" y="59"/>
                    </a:lnTo>
                    <a:lnTo>
                      <a:pt x="40" y="47"/>
                    </a:lnTo>
                    <a:lnTo>
                      <a:pt x="59" y="1"/>
                    </a:lnTo>
                    <a:lnTo>
                      <a:pt x="73" y="0"/>
                    </a:lnTo>
                    <a:lnTo>
                      <a:pt x="73" y="70"/>
                    </a:lnTo>
                    <a:lnTo>
                      <a:pt x="62" y="70"/>
                    </a:lnTo>
                    <a:lnTo>
                      <a:pt x="62" y="12"/>
                    </a:lnTo>
                    <a:lnTo>
                      <a:pt x="40" y="70"/>
                    </a:lnTo>
                    <a:lnTo>
                      <a:pt x="33" y="70"/>
                    </a:lnTo>
                    <a:lnTo>
                      <a:pt x="11" y="10"/>
                    </a:lnTo>
                    <a:lnTo>
                      <a:pt x="11" y="70"/>
                    </a:lnTo>
                    <a:lnTo>
                      <a:pt x="0" y="70"/>
                    </a:lnTo>
                    <a:close/>
                  </a:path>
                </a:pathLst>
              </a:custGeom>
              <a:solidFill>
                <a:srgbClr val="FFFFFF"/>
              </a:solidFill>
              <a:ln w="9525">
                <a:noFill/>
                <a:round/>
                <a:headEnd/>
                <a:tailEnd/>
              </a:ln>
            </p:spPr>
            <p:txBody>
              <a:bodyPr/>
              <a:lstStyle/>
              <a:p>
                <a:endParaRPr lang="ru-RU"/>
              </a:p>
            </p:txBody>
          </p:sp>
          <p:sp>
            <p:nvSpPr>
              <p:cNvPr id="162921" name="Freeform 1151"/>
              <p:cNvSpPr>
                <a:spLocks/>
              </p:cNvSpPr>
              <p:nvPr/>
            </p:nvSpPr>
            <p:spPr bwMode="auto">
              <a:xfrm>
                <a:off x="3589" y="2078"/>
                <a:ext cx="58" cy="67"/>
              </a:xfrm>
              <a:custGeom>
                <a:avLst/>
                <a:gdLst>
                  <a:gd name="T0" fmla="*/ 0 w 58"/>
                  <a:gd name="T1" fmla="*/ 67 h 67"/>
                  <a:gd name="T2" fmla="*/ 0 w 58"/>
                  <a:gd name="T3" fmla="*/ 0 h 67"/>
                  <a:gd name="T4" fmla="*/ 11 w 58"/>
                  <a:gd name="T5" fmla="*/ 0 h 67"/>
                  <a:gd name="T6" fmla="*/ 49 w 58"/>
                  <a:gd name="T7" fmla="*/ 51 h 67"/>
                  <a:gd name="T8" fmla="*/ 48 w 58"/>
                  <a:gd name="T9" fmla="*/ 0 h 67"/>
                  <a:gd name="T10" fmla="*/ 58 w 58"/>
                  <a:gd name="T11" fmla="*/ 0 h 67"/>
                  <a:gd name="T12" fmla="*/ 58 w 58"/>
                  <a:gd name="T13" fmla="*/ 67 h 67"/>
                  <a:gd name="T14" fmla="*/ 49 w 58"/>
                  <a:gd name="T15" fmla="*/ 67 h 67"/>
                  <a:gd name="T16" fmla="*/ 9 w 58"/>
                  <a:gd name="T17" fmla="*/ 13 h 67"/>
                  <a:gd name="T18" fmla="*/ 9 w 58"/>
                  <a:gd name="T19" fmla="*/ 67 h 67"/>
                  <a:gd name="T20" fmla="*/ 0 w 58"/>
                  <a:gd name="T21" fmla="*/ 67 h 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8"/>
                  <a:gd name="T34" fmla="*/ 0 h 67"/>
                  <a:gd name="T35" fmla="*/ 58 w 58"/>
                  <a:gd name="T36" fmla="*/ 67 h 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8" h="67">
                    <a:moveTo>
                      <a:pt x="0" y="67"/>
                    </a:moveTo>
                    <a:lnTo>
                      <a:pt x="0" y="0"/>
                    </a:lnTo>
                    <a:lnTo>
                      <a:pt x="11" y="0"/>
                    </a:lnTo>
                    <a:lnTo>
                      <a:pt x="49" y="51"/>
                    </a:lnTo>
                    <a:lnTo>
                      <a:pt x="48" y="0"/>
                    </a:lnTo>
                    <a:lnTo>
                      <a:pt x="58" y="0"/>
                    </a:lnTo>
                    <a:lnTo>
                      <a:pt x="58" y="67"/>
                    </a:lnTo>
                    <a:lnTo>
                      <a:pt x="49" y="67"/>
                    </a:lnTo>
                    <a:lnTo>
                      <a:pt x="9" y="13"/>
                    </a:lnTo>
                    <a:lnTo>
                      <a:pt x="9" y="67"/>
                    </a:lnTo>
                    <a:lnTo>
                      <a:pt x="0" y="67"/>
                    </a:lnTo>
                    <a:close/>
                  </a:path>
                </a:pathLst>
              </a:custGeom>
              <a:solidFill>
                <a:srgbClr val="FFFFFF"/>
              </a:solidFill>
              <a:ln w="9525">
                <a:noFill/>
                <a:round/>
                <a:headEnd/>
                <a:tailEnd/>
              </a:ln>
            </p:spPr>
            <p:txBody>
              <a:bodyPr/>
              <a:lstStyle/>
              <a:p>
                <a:endParaRPr lang="ru-RU"/>
              </a:p>
            </p:txBody>
          </p:sp>
          <p:sp>
            <p:nvSpPr>
              <p:cNvPr id="162922" name="Freeform 1152"/>
              <p:cNvSpPr>
                <a:spLocks/>
              </p:cNvSpPr>
              <p:nvPr/>
            </p:nvSpPr>
            <p:spPr bwMode="auto">
              <a:xfrm>
                <a:off x="3663" y="2076"/>
                <a:ext cx="60" cy="69"/>
              </a:xfrm>
              <a:custGeom>
                <a:avLst/>
                <a:gdLst>
                  <a:gd name="T0" fmla="*/ 10 w 60"/>
                  <a:gd name="T1" fmla="*/ 47 h 69"/>
                  <a:gd name="T2" fmla="*/ 12 w 60"/>
                  <a:gd name="T3" fmla="*/ 55 h 69"/>
                  <a:gd name="T4" fmla="*/ 20 w 60"/>
                  <a:gd name="T5" fmla="*/ 60 h 69"/>
                  <a:gd name="T6" fmla="*/ 31 w 60"/>
                  <a:gd name="T7" fmla="*/ 61 h 69"/>
                  <a:gd name="T8" fmla="*/ 40 w 60"/>
                  <a:gd name="T9" fmla="*/ 60 h 69"/>
                  <a:gd name="T10" fmla="*/ 47 w 60"/>
                  <a:gd name="T11" fmla="*/ 56 h 69"/>
                  <a:gd name="T12" fmla="*/ 49 w 60"/>
                  <a:gd name="T13" fmla="*/ 50 h 69"/>
                  <a:gd name="T14" fmla="*/ 47 w 60"/>
                  <a:gd name="T15" fmla="*/ 45 h 69"/>
                  <a:gd name="T16" fmla="*/ 40 w 60"/>
                  <a:gd name="T17" fmla="*/ 41 h 69"/>
                  <a:gd name="T18" fmla="*/ 28 w 60"/>
                  <a:gd name="T19" fmla="*/ 37 h 69"/>
                  <a:gd name="T20" fmla="*/ 14 w 60"/>
                  <a:gd name="T21" fmla="*/ 33 h 69"/>
                  <a:gd name="T22" fmla="*/ 5 w 60"/>
                  <a:gd name="T23" fmla="*/ 26 h 69"/>
                  <a:gd name="T24" fmla="*/ 3 w 60"/>
                  <a:gd name="T25" fmla="*/ 19 h 69"/>
                  <a:gd name="T26" fmla="*/ 6 w 60"/>
                  <a:gd name="T27" fmla="*/ 9 h 69"/>
                  <a:gd name="T28" fmla="*/ 16 w 60"/>
                  <a:gd name="T29" fmla="*/ 3 h 69"/>
                  <a:gd name="T30" fmla="*/ 30 w 60"/>
                  <a:gd name="T31" fmla="*/ 0 h 69"/>
                  <a:gd name="T32" fmla="*/ 44 w 60"/>
                  <a:gd name="T33" fmla="*/ 3 h 69"/>
                  <a:gd name="T34" fmla="*/ 53 w 60"/>
                  <a:gd name="T35" fmla="*/ 9 h 69"/>
                  <a:gd name="T36" fmla="*/ 58 w 60"/>
                  <a:gd name="T37" fmla="*/ 20 h 69"/>
                  <a:gd name="T38" fmla="*/ 46 w 60"/>
                  <a:gd name="T39" fmla="*/ 15 h 69"/>
                  <a:gd name="T40" fmla="*/ 42 w 60"/>
                  <a:gd name="T41" fmla="*/ 11 h 69"/>
                  <a:gd name="T42" fmla="*/ 38 w 60"/>
                  <a:gd name="T43" fmla="*/ 9 h 69"/>
                  <a:gd name="T44" fmla="*/ 22 w 60"/>
                  <a:gd name="T45" fmla="*/ 9 h 69"/>
                  <a:gd name="T46" fmla="*/ 17 w 60"/>
                  <a:gd name="T47" fmla="*/ 11 h 69"/>
                  <a:gd name="T48" fmla="*/ 12 w 60"/>
                  <a:gd name="T49" fmla="*/ 19 h 69"/>
                  <a:gd name="T50" fmla="*/ 14 w 60"/>
                  <a:gd name="T51" fmla="*/ 24 h 69"/>
                  <a:gd name="T52" fmla="*/ 20 w 60"/>
                  <a:gd name="T53" fmla="*/ 26 h 69"/>
                  <a:gd name="T54" fmla="*/ 40 w 60"/>
                  <a:gd name="T55" fmla="*/ 32 h 69"/>
                  <a:gd name="T56" fmla="*/ 52 w 60"/>
                  <a:gd name="T57" fmla="*/ 36 h 69"/>
                  <a:gd name="T58" fmla="*/ 58 w 60"/>
                  <a:gd name="T59" fmla="*/ 43 h 69"/>
                  <a:gd name="T60" fmla="*/ 58 w 60"/>
                  <a:gd name="T61" fmla="*/ 55 h 69"/>
                  <a:gd name="T62" fmla="*/ 53 w 60"/>
                  <a:gd name="T63" fmla="*/ 63 h 69"/>
                  <a:gd name="T64" fmla="*/ 46 w 60"/>
                  <a:gd name="T65" fmla="*/ 67 h 69"/>
                  <a:gd name="T66" fmla="*/ 31 w 60"/>
                  <a:gd name="T67" fmla="*/ 69 h 69"/>
                  <a:gd name="T68" fmla="*/ 14 w 60"/>
                  <a:gd name="T69" fmla="*/ 67 h 69"/>
                  <a:gd name="T70" fmla="*/ 8 w 60"/>
                  <a:gd name="T71" fmla="*/ 64 h 69"/>
                  <a:gd name="T72" fmla="*/ 3 w 60"/>
                  <a:gd name="T73" fmla="*/ 60 h 69"/>
                  <a:gd name="T74" fmla="*/ 0 w 60"/>
                  <a:gd name="T75" fmla="*/ 47 h 6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0"/>
                  <a:gd name="T115" fmla="*/ 0 h 69"/>
                  <a:gd name="T116" fmla="*/ 60 w 60"/>
                  <a:gd name="T117" fmla="*/ 69 h 6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0" h="69">
                    <a:moveTo>
                      <a:pt x="0" y="47"/>
                    </a:moveTo>
                    <a:lnTo>
                      <a:pt x="10" y="47"/>
                    </a:lnTo>
                    <a:lnTo>
                      <a:pt x="11" y="50"/>
                    </a:lnTo>
                    <a:lnTo>
                      <a:pt x="12" y="55"/>
                    </a:lnTo>
                    <a:lnTo>
                      <a:pt x="16" y="58"/>
                    </a:lnTo>
                    <a:lnTo>
                      <a:pt x="20" y="60"/>
                    </a:lnTo>
                    <a:lnTo>
                      <a:pt x="25" y="62"/>
                    </a:lnTo>
                    <a:lnTo>
                      <a:pt x="31" y="61"/>
                    </a:lnTo>
                    <a:lnTo>
                      <a:pt x="36" y="61"/>
                    </a:lnTo>
                    <a:lnTo>
                      <a:pt x="40" y="60"/>
                    </a:lnTo>
                    <a:lnTo>
                      <a:pt x="44" y="58"/>
                    </a:lnTo>
                    <a:lnTo>
                      <a:pt x="47" y="56"/>
                    </a:lnTo>
                    <a:lnTo>
                      <a:pt x="49" y="53"/>
                    </a:lnTo>
                    <a:lnTo>
                      <a:pt x="49" y="50"/>
                    </a:lnTo>
                    <a:lnTo>
                      <a:pt x="49" y="47"/>
                    </a:lnTo>
                    <a:lnTo>
                      <a:pt x="47" y="45"/>
                    </a:lnTo>
                    <a:lnTo>
                      <a:pt x="46" y="43"/>
                    </a:lnTo>
                    <a:lnTo>
                      <a:pt x="40" y="41"/>
                    </a:lnTo>
                    <a:lnTo>
                      <a:pt x="36" y="39"/>
                    </a:lnTo>
                    <a:lnTo>
                      <a:pt x="28" y="37"/>
                    </a:lnTo>
                    <a:lnTo>
                      <a:pt x="19" y="36"/>
                    </a:lnTo>
                    <a:lnTo>
                      <a:pt x="14" y="33"/>
                    </a:lnTo>
                    <a:lnTo>
                      <a:pt x="10" y="32"/>
                    </a:lnTo>
                    <a:lnTo>
                      <a:pt x="5" y="26"/>
                    </a:lnTo>
                    <a:lnTo>
                      <a:pt x="3" y="24"/>
                    </a:lnTo>
                    <a:lnTo>
                      <a:pt x="3" y="19"/>
                    </a:lnTo>
                    <a:lnTo>
                      <a:pt x="3" y="14"/>
                    </a:lnTo>
                    <a:lnTo>
                      <a:pt x="6" y="9"/>
                    </a:lnTo>
                    <a:lnTo>
                      <a:pt x="10" y="4"/>
                    </a:lnTo>
                    <a:lnTo>
                      <a:pt x="16" y="3"/>
                    </a:lnTo>
                    <a:lnTo>
                      <a:pt x="22" y="0"/>
                    </a:lnTo>
                    <a:lnTo>
                      <a:pt x="30" y="0"/>
                    </a:lnTo>
                    <a:lnTo>
                      <a:pt x="38" y="2"/>
                    </a:lnTo>
                    <a:lnTo>
                      <a:pt x="44" y="3"/>
                    </a:lnTo>
                    <a:lnTo>
                      <a:pt x="50" y="6"/>
                    </a:lnTo>
                    <a:lnTo>
                      <a:pt x="53" y="9"/>
                    </a:lnTo>
                    <a:lnTo>
                      <a:pt x="57" y="13"/>
                    </a:lnTo>
                    <a:lnTo>
                      <a:pt x="58" y="20"/>
                    </a:lnTo>
                    <a:lnTo>
                      <a:pt x="47" y="20"/>
                    </a:lnTo>
                    <a:lnTo>
                      <a:pt x="46" y="15"/>
                    </a:lnTo>
                    <a:lnTo>
                      <a:pt x="44" y="13"/>
                    </a:lnTo>
                    <a:lnTo>
                      <a:pt x="42" y="11"/>
                    </a:lnTo>
                    <a:lnTo>
                      <a:pt x="40" y="9"/>
                    </a:lnTo>
                    <a:lnTo>
                      <a:pt x="38" y="9"/>
                    </a:lnTo>
                    <a:lnTo>
                      <a:pt x="30" y="8"/>
                    </a:lnTo>
                    <a:lnTo>
                      <a:pt x="22" y="9"/>
                    </a:lnTo>
                    <a:lnTo>
                      <a:pt x="19" y="9"/>
                    </a:lnTo>
                    <a:lnTo>
                      <a:pt x="17" y="11"/>
                    </a:lnTo>
                    <a:lnTo>
                      <a:pt x="14" y="13"/>
                    </a:lnTo>
                    <a:lnTo>
                      <a:pt x="12" y="19"/>
                    </a:lnTo>
                    <a:lnTo>
                      <a:pt x="12" y="22"/>
                    </a:lnTo>
                    <a:lnTo>
                      <a:pt x="14" y="24"/>
                    </a:lnTo>
                    <a:lnTo>
                      <a:pt x="16" y="24"/>
                    </a:lnTo>
                    <a:lnTo>
                      <a:pt x="20" y="26"/>
                    </a:lnTo>
                    <a:lnTo>
                      <a:pt x="30" y="28"/>
                    </a:lnTo>
                    <a:lnTo>
                      <a:pt x="40" y="32"/>
                    </a:lnTo>
                    <a:lnTo>
                      <a:pt x="47" y="33"/>
                    </a:lnTo>
                    <a:lnTo>
                      <a:pt x="52" y="36"/>
                    </a:lnTo>
                    <a:lnTo>
                      <a:pt x="57" y="41"/>
                    </a:lnTo>
                    <a:lnTo>
                      <a:pt x="58" y="43"/>
                    </a:lnTo>
                    <a:lnTo>
                      <a:pt x="60" y="50"/>
                    </a:lnTo>
                    <a:lnTo>
                      <a:pt x="58" y="55"/>
                    </a:lnTo>
                    <a:lnTo>
                      <a:pt x="57" y="60"/>
                    </a:lnTo>
                    <a:lnTo>
                      <a:pt x="53" y="63"/>
                    </a:lnTo>
                    <a:lnTo>
                      <a:pt x="52" y="64"/>
                    </a:lnTo>
                    <a:lnTo>
                      <a:pt x="46" y="67"/>
                    </a:lnTo>
                    <a:lnTo>
                      <a:pt x="40" y="69"/>
                    </a:lnTo>
                    <a:lnTo>
                      <a:pt x="31" y="69"/>
                    </a:lnTo>
                    <a:lnTo>
                      <a:pt x="22" y="69"/>
                    </a:lnTo>
                    <a:lnTo>
                      <a:pt x="14" y="67"/>
                    </a:lnTo>
                    <a:lnTo>
                      <a:pt x="11" y="66"/>
                    </a:lnTo>
                    <a:lnTo>
                      <a:pt x="8" y="64"/>
                    </a:lnTo>
                    <a:lnTo>
                      <a:pt x="6" y="62"/>
                    </a:lnTo>
                    <a:lnTo>
                      <a:pt x="3" y="60"/>
                    </a:lnTo>
                    <a:lnTo>
                      <a:pt x="1" y="53"/>
                    </a:lnTo>
                    <a:lnTo>
                      <a:pt x="0" y="47"/>
                    </a:lnTo>
                    <a:close/>
                  </a:path>
                </a:pathLst>
              </a:custGeom>
              <a:solidFill>
                <a:srgbClr val="FFFFFF"/>
              </a:solidFill>
              <a:ln w="9525">
                <a:noFill/>
                <a:round/>
                <a:headEnd/>
                <a:tailEnd/>
              </a:ln>
            </p:spPr>
            <p:txBody>
              <a:bodyPr/>
              <a:lstStyle/>
              <a:p>
                <a:endParaRPr lang="ru-RU"/>
              </a:p>
            </p:txBody>
          </p:sp>
          <p:sp>
            <p:nvSpPr>
              <p:cNvPr id="162923" name="Freeform 1153"/>
              <p:cNvSpPr>
                <a:spLocks/>
              </p:cNvSpPr>
              <p:nvPr/>
            </p:nvSpPr>
            <p:spPr bwMode="auto">
              <a:xfrm>
                <a:off x="1823" y="814"/>
                <a:ext cx="441" cy="557"/>
              </a:xfrm>
              <a:custGeom>
                <a:avLst/>
                <a:gdLst>
                  <a:gd name="T0" fmla="*/ 404 w 441"/>
                  <a:gd name="T1" fmla="*/ 554 h 557"/>
                  <a:gd name="T2" fmla="*/ 392 w 441"/>
                  <a:gd name="T3" fmla="*/ 557 h 557"/>
                  <a:gd name="T4" fmla="*/ 379 w 441"/>
                  <a:gd name="T5" fmla="*/ 555 h 557"/>
                  <a:gd name="T6" fmla="*/ 366 w 441"/>
                  <a:gd name="T7" fmla="*/ 552 h 557"/>
                  <a:gd name="T8" fmla="*/ 355 w 441"/>
                  <a:gd name="T9" fmla="*/ 546 h 557"/>
                  <a:gd name="T10" fmla="*/ 348 w 441"/>
                  <a:gd name="T11" fmla="*/ 537 h 557"/>
                  <a:gd name="T12" fmla="*/ 342 w 441"/>
                  <a:gd name="T13" fmla="*/ 526 h 557"/>
                  <a:gd name="T14" fmla="*/ 338 w 441"/>
                  <a:gd name="T15" fmla="*/ 511 h 557"/>
                  <a:gd name="T16" fmla="*/ 338 w 441"/>
                  <a:gd name="T17" fmla="*/ 496 h 557"/>
                  <a:gd name="T18" fmla="*/ 342 w 441"/>
                  <a:gd name="T19" fmla="*/ 484 h 557"/>
                  <a:gd name="T20" fmla="*/ 340 w 441"/>
                  <a:gd name="T21" fmla="*/ 477 h 557"/>
                  <a:gd name="T22" fmla="*/ 321 w 441"/>
                  <a:gd name="T23" fmla="*/ 455 h 557"/>
                  <a:gd name="T24" fmla="*/ 242 w 441"/>
                  <a:gd name="T25" fmla="*/ 374 h 557"/>
                  <a:gd name="T26" fmla="*/ 182 w 441"/>
                  <a:gd name="T27" fmla="*/ 309 h 557"/>
                  <a:gd name="T28" fmla="*/ 118 w 441"/>
                  <a:gd name="T29" fmla="*/ 234 h 557"/>
                  <a:gd name="T30" fmla="*/ 62 w 441"/>
                  <a:gd name="T31" fmla="*/ 161 h 557"/>
                  <a:gd name="T32" fmla="*/ 40 w 441"/>
                  <a:gd name="T33" fmla="*/ 126 h 557"/>
                  <a:gd name="T34" fmla="*/ 13 w 441"/>
                  <a:gd name="T35" fmla="*/ 79 h 557"/>
                  <a:gd name="T36" fmla="*/ 4 w 441"/>
                  <a:gd name="T37" fmla="*/ 52 h 557"/>
                  <a:gd name="T38" fmla="*/ 0 w 441"/>
                  <a:gd name="T39" fmla="*/ 28 h 557"/>
                  <a:gd name="T40" fmla="*/ 2 w 441"/>
                  <a:gd name="T41" fmla="*/ 21 h 557"/>
                  <a:gd name="T42" fmla="*/ 6 w 441"/>
                  <a:gd name="T43" fmla="*/ 13 h 557"/>
                  <a:gd name="T44" fmla="*/ 13 w 441"/>
                  <a:gd name="T45" fmla="*/ 6 h 557"/>
                  <a:gd name="T46" fmla="*/ 21 w 441"/>
                  <a:gd name="T47" fmla="*/ 2 h 557"/>
                  <a:gd name="T48" fmla="*/ 28 w 441"/>
                  <a:gd name="T49" fmla="*/ 0 h 557"/>
                  <a:gd name="T50" fmla="*/ 45 w 441"/>
                  <a:gd name="T51" fmla="*/ 4 h 557"/>
                  <a:gd name="T52" fmla="*/ 60 w 441"/>
                  <a:gd name="T53" fmla="*/ 11 h 557"/>
                  <a:gd name="T54" fmla="*/ 84 w 441"/>
                  <a:gd name="T55" fmla="*/ 30 h 557"/>
                  <a:gd name="T56" fmla="*/ 109 w 441"/>
                  <a:gd name="T57" fmla="*/ 55 h 557"/>
                  <a:gd name="T58" fmla="*/ 148 w 441"/>
                  <a:gd name="T59" fmla="*/ 103 h 557"/>
                  <a:gd name="T60" fmla="*/ 204 w 441"/>
                  <a:gd name="T61" fmla="*/ 179 h 557"/>
                  <a:gd name="T62" fmla="*/ 256 w 441"/>
                  <a:gd name="T63" fmla="*/ 261 h 557"/>
                  <a:gd name="T64" fmla="*/ 302 w 441"/>
                  <a:gd name="T65" fmla="*/ 338 h 557"/>
                  <a:gd name="T66" fmla="*/ 363 w 441"/>
                  <a:gd name="T67" fmla="*/ 443 h 557"/>
                  <a:gd name="T68" fmla="*/ 371 w 441"/>
                  <a:gd name="T69" fmla="*/ 451 h 557"/>
                  <a:gd name="T70" fmla="*/ 387 w 441"/>
                  <a:gd name="T71" fmla="*/ 460 h 557"/>
                  <a:gd name="T72" fmla="*/ 403 w 441"/>
                  <a:gd name="T73" fmla="*/ 462 h 557"/>
                  <a:gd name="T74" fmla="*/ 417 w 441"/>
                  <a:gd name="T75" fmla="*/ 467 h 557"/>
                  <a:gd name="T76" fmla="*/ 430 w 441"/>
                  <a:gd name="T77" fmla="*/ 476 h 557"/>
                  <a:gd name="T78" fmla="*/ 438 w 441"/>
                  <a:gd name="T79" fmla="*/ 488 h 557"/>
                  <a:gd name="T80" fmla="*/ 441 w 441"/>
                  <a:gd name="T81" fmla="*/ 500 h 557"/>
                  <a:gd name="T82" fmla="*/ 441 w 441"/>
                  <a:gd name="T83" fmla="*/ 513 h 557"/>
                  <a:gd name="T84" fmla="*/ 436 w 441"/>
                  <a:gd name="T85" fmla="*/ 525 h 557"/>
                  <a:gd name="T86" fmla="*/ 425 w 441"/>
                  <a:gd name="T87" fmla="*/ 541 h 557"/>
                  <a:gd name="T88" fmla="*/ 415 w 441"/>
                  <a:gd name="T89" fmla="*/ 549 h 55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41"/>
                  <a:gd name="T136" fmla="*/ 0 h 557"/>
                  <a:gd name="T137" fmla="*/ 441 w 441"/>
                  <a:gd name="T138" fmla="*/ 557 h 55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41" h="557">
                    <a:moveTo>
                      <a:pt x="409" y="552"/>
                    </a:moveTo>
                    <a:lnTo>
                      <a:pt x="404" y="554"/>
                    </a:lnTo>
                    <a:lnTo>
                      <a:pt x="398" y="555"/>
                    </a:lnTo>
                    <a:lnTo>
                      <a:pt x="392" y="557"/>
                    </a:lnTo>
                    <a:lnTo>
                      <a:pt x="385" y="557"/>
                    </a:lnTo>
                    <a:lnTo>
                      <a:pt x="379" y="555"/>
                    </a:lnTo>
                    <a:lnTo>
                      <a:pt x="373" y="554"/>
                    </a:lnTo>
                    <a:lnTo>
                      <a:pt x="366" y="552"/>
                    </a:lnTo>
                    <a:lnTo>
                      <a:pt x="362" y="549"/>
                    </a:lnTo>
                    <a:lnTo>
                      <a:pt x="355" y="546"/>
                    </a:lnTo>
                    <a:lnTo>
                      <a:pt x="351" y="541"/>
                    </a:lnTo>
                    <a:lnTo>
                      <a:pt x="348" y="537"/>
                    </a:lnTo>
                    <a:lnTo>
                      <a:pt x="344" y="530"/>
                    </a:lnTo>
                    <a:lnTo>
                      <a:pt x="342" y="526"/>
                    </a:lnTo>
                    <a:lnTo>
                      <a:pt x="338" y="518"/>
                    </a:lnTo>
                    <a:lnTo>
                      <a:pt x="338" y="511"/>
                    </a:lnTo>
                    <a:lnTo>
                      <a:pt x="338" y="503"/>
                    </a:lnTo>
                    <a:lnTo>
                      <a:pt x="338" y="496"/>
                    </a:lnTo>
                    <a:lnTo>
                      <a:pt x="340" y="490"/>
                    </a:lnTo>
                    <a:lnTo>
                      <a:pt x="342" y="484"/>
                    </a:lnTo>
                    <a:lnTo>
                      <a:pt x="342" y="481"/>
                    </a:lnTo>
                    <a:lnTo>
                      <a:pt x="340" y="477"/>
                    </a:lnTo>
                    <a:lnTo>
                      <a:pt x="336" y="472"/>
                    </a:lnTo>
                    <a:lnTo>
                      <a:pt x="321" y="455"/>
                    </a:lnTo>
                    <a:lnTo>
                      <a:pt x="291" y="425"/>
                    </a:lnTo>
                    <a:lnTo>
                      <a:pt x="242" y="374"/>
                    </a:lnTo>
                    <a:lnTo>
                      <a:pt x="214" y="343"/>
                    </a:lnTo>
                    <a:lnTo>
                      <a:pt x="182" y="309"/>
                    </a:lnTo>
                    <a:lnTo>
                      <a:pt x="150" y="272"/>
                    </a:lnTo>
                    <a:lnTo>
                      <a:pt x="118" y="234"/>
                    </a:lnTo>
                    <a:lnTo>
                      <a:pt x="90" y="198"/>
                    </a:lnTo>
                    <a:lnTo>
                      <a:pt x="62" y="161"/>
                    </a:lnTo>
                    <a:lnTo>
                      <a:pt x="51" y="143"/>
                    </a:lnTo>
                    <a:lnTo>
                      <a:pt x="40" y="126"/>
                    </a:lnTo>
                    <a:lnTo>
                      <a:pt x="21" y="94"/>
                    </a:lnTo>
                    <a:lnTo>
                      <a:pt x="13" y="79"/>
                    </a:lnTo>
                    <a:lnTo>
                      <a:pt x="6" y="64"/>
                    </a:lnTo>
                    <a:lnTo>
                      <a:pt x="4" y="52"/>
                    </a:lnTo>
                    <a:lnTo>
                      <a:pt x="0" y="40"/>
                    </a:lnTo>
                    <a:lnTo>
                      <a:pt x="0" y="28"/>
                    </a:lnTo>
                    <a:lnTo>
                      <a:pt x="0" y="23"/>
                    </a:lnTo>
                    <a:lnTo>
                      <a:pt x="2" y="21"/>
                    </a:lnTo>
                    <a:lnTo>
                      <a:pt x="4" y="16"/>
                    </a:lnTo>
                    <a:lnTo>
                      <a:pt x="6" y="13"/>
                    </a:lnTo>
                    <a:lnTo>
                      <a:pt x="9" y="10"/>
                    </a:lnTo>
                    <a:lnTo>
                      <a:pt x="13" y="6"/>
                    </a:lnTo>
                    <a:lnTo>
                      <a:pt x="16" y="4"/>
                    </a:lnTo>
                    <a:lnTo>
                      <a:pt x="21" y="2"/>
                    </a:lnTo>
                    <a:lnTo>
                      <a:pt x="25" y="2"/>
                    </a:lnTo>
                    <a:lnTo>
                      <a:pt x="28" y="0"/>
                    </a:lnTo>
                    <a:lnTo>
                      <a:pt x="40" y="2"/>
                    </a:lnTo>
                    <a:lnTo>
                      <a:pt x="45" y="4"/>
                    </a:lnTo>
                    <a:lnTo>
                      <a:pt x="49" y="6"/>
                    </a:lnTo>
                    <a:lnTo>
                      <a:pt x="60" y="11"/>
                    </a:lnTo>
                    <a:lnTo>
                      <a:pt x="71" y="21"/>
                    </a:lnTo>
                    <a:lnTo>
                      <a:pt x="84" y="30"/>
                    </a:lnTo>
                    <a:lnTo>
                      <a:pt x="96" y="41"/>
                    </a:lnTo>
                    <a:lnTo>
                      <a:pt x="109" y="55"/>
                    </a:lnTo>
                    <a:lnTo>
                      <a:pt x="122" y="69"/>
                    </a:lnTo>
                    <a:lnTo>
                      <a:pt x="148" y="103"/>
                    </a:lnTo>
                    <a:lnTo>
                      <a:pt x="177" y="140"/>
                    </a:lnTo>
                    <a:lnTo>
                      <a:pt x="204" y="179"/>
                    </a:lnTo>
                    <a:lnTo>
                      <a:pt x="231" y="220"/>
                    </a:lnTo>
                    <a:lnTo>
                      <a:pt x="256" y="261"/>
                    </a:lnTo>
                    <a:lnTo>
                      <a:pt x="280" y="301"/>
                    </a:lnTo>
                    <a:lnTo>
                      <a:pt x="302" y="338"/>
                    </a:lnTo>
                    <a:lnTo>
                      <a:pt x="355" y="432"/>
                    </a:lnTo>
                    <a:lnTo>
                      <a:pt x="363" y="443"/>
                    </a:lnTo>
                    <a:lnTo>
                      <a:pt x="368" y="449"/>
                    </a:lnTo>
                    <a:lnTo>
                      <a:pt x="371" y="451"/>
                    </a:lnTo>
                    <a:lnTo>
                      <a:pt x="379" y="456"/>
                    </a:lnTo>
                    <a:lnTo>
                      <a:pt x="387" y="460"/>
                    </a:lnTo>
                    <a:lnTo>
                      <a:pt x="395" y="460"/>
                    </a:lnTo>
                    <a:lnTo>
                      <a:pt x="403" y="462"/>
                    </a:lnTo>
                    <a:lnTo>
                      <a:pt x="411" y="464"/>
                    </a:lnTo>
                    <a:lnTo>
                      <a:pt x="417" y="467"/>
                    </a:lnTo>
                    <a:lnTo>
                      <a:pt x="425" y="471"/>
                    </a:lnTo>
                    <a:lnTo>
                      <a:pt x="430" y="476"/>
                    </a:lnTo>
                    <a:lnTo>
                      <a:pt x="434" y="483"/>
                    </a:lnTo>
                    <a:lnTo>
                      <a:pt x="438" y="488"/>
                    </a:lnTo>
                    <a:lnTo>
                      <a:pt x="441" y="494"/>
                    </a:lnTo>
                    <a:lnTo>
                      <a:pt x="441" y="500"/>
                    </a:lnTo>
                    <a:lnTo>
                      <a:pt x="441" y="506"/>
                    </a:lnTo>
                    <a:lnTo>
                      <a:pt x="441" y="513"/>
                    </a:lnTo>
                    <a:lnTo>
                      <a:pt x="439" y="519"/>
                    </a:lnTo>
                    <a:lnTo>
                      <a:pt x="436" y="525"/>
                    </a:lnTo>
                    <a:lnTo>
                      <a:pt x="430" y="537"/>
                    </a:lnTo>
                    <a:lnTo>
                      <a:pt x="425" y="541"/>
                    </a:lnTo>
                    <a:lnTo>
                      <a:pt x="420" y="544"/>
                    </a:lnTo>
                    <a:lnTo>
                      <a:pt x="415" y="549"/>
                    </a:lnTo>
                    <a:lnTo>
                      <a:pt x="409" y="552"/>
                    </a:lnTo>
                    <a:close/>
                  </a:path>
                </a:pathLst>
              </a:custGeom>
              <a:solidFill>
                <a:srgbClr val="844CD6"/>
              </a:solidFill>
              <a:ln w="9525">
                <a:noFill/>
                <a:round/>
                <a:headEnd/>
                <a:tailEnd/>
              </a:ln>
            </p:spPr>
            <p:txBody>
              <a:bodyPr/>
              <a:lstStyle/>
              <a:p>
                <a:endParaRPr lang="ru-RU"/>
              </a:p>
            </p:txBody>
          </p:sp>
          <p:sp>
            <p:nvSpPr>
              <p:cNvPr id="162924" name="Freeform 1154"/>
              <p:cNvSpPr>
                <a:spLocks/>
              </p:cNvSpPr>
              <p:nvPr/>
            </p:nvSpPr>
            <p:spPr bwMode="auto">
              <a:xfrm>
                <a:off x="2159" y="1317"/>
                <a:ext cx="75" cy="58"/>
              </a:xfrm>
              <a:custGeom>
                <a:avLst/>
                <a:gdLst>
                  <a:gd name="T0" fmla="*/ 75 w 75"/>
                  <a:gd name="T1" fmla="*/ 53 h 58"/>
                  <a:gd name="T2" fmla="*/ 51 w 75"/>
                  <a:gd name="T3" fmla="*/ 58 h 58"/>
                  <a:gd name="T4" fmla="*/ 39 w 75"/>
                  <a:gd name="T5" fmla="*/ 55 h 58"/>
                  <a:gd name="T6" fmla="*/ 24 w 75"/>
                  <a:gd name="T7" fmla="*/ 49 h 58"/>
                  <a:gd name="T8" fmla="*/ 15 w 75"/>
                  <a:gd name="T9" fmla="*/ 41 h 58"/>
                  <a:gd name="T10" fmla="*/ 7 w 75"/>
                  <a:gd name="T11" fmla="*/ 30 h 58"/>
                  <a:gd name="T12" fmla="*/ 2 w 75"/>
                  <a:gd name="T13" fmla="*/ 18 h 58"/>
                  <a:gd name="T14" fmla="*/ 0 w 75"/>
                  <a:gd name="T15" fmla="*/ 0 h 58"/>
                  <a:gd name="T16" fmla="*/ 5 w 75"/>
                  <a:gd name="T17" fmla="*/ 0 h 58"/>
                  <a:gd name="T18" fmla="*/ 7 w 75"/>
                  <a:gd name="T19" fmla="*/ 15 h 58"/>
                  <a:gd name="T20" fmla="*/ 11 w 75"/>
                  <a:gd name="T21" fmla="*/ 26 h 58"/>
                  <a:gd name="T22" fmla="*/ 19 w 75"/>
                  <a:gd name="T23" fmla="*/ 37 h 58"/>
                  <a:gd name="T24" fmla="*/ 29 w 75"/>
                  <a:gd name="T25" fmla="*/ 44 h 58"/>
                  <a:gd name="T26" fmla="*/ 40 w 75"/>
                  <a:gd name="T27" fmla="*/ 49 h 58"/>
                  <a:gd name="T28" fmla="*/ 51 w 75"/>
                  <a:gd name="T29" fmla="*/ 52 h 58"/>
                  <a:gd name="T30" fmla="*/ 73 w 75"/>
                  <a:gd name="T31" fmla="*/ 47 h 58"/>
                  <a:gd name="T32" fmla="*/ 75 w 75"/>
                  <a:gd name="T33" fmla="*/ 53 h 5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5"/>
                  <a:gd name="T52" fmla="*/ 0 h 58"/>
                  <a:gd name="T53" fmla="*/ 75 w 75"/>
                  <a:gd name="T54" fmla="*/ 58 h 5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5" h="58">
                    <a:moveTo>
                      <a:pt x="75" y="53"/>
                    </a:moveTo>
                    <a:lnTo>
                      <a:pt x="51" y="58"/>
                    </a:lnTo>
                    <a:lnTo>
                      <a:pt x="39" y="55"/>
                    </a:lnTo>
                    <a:lnTo>
                      <a:pt x="24" y="49"/>
                    </a:lnTo>
                    <a:lnTo>
                      <a:pt x="15" y="41"/>
                    </a:lnTo>
                    <a:lnTo>
                      <a:pt x="7" y="30"/>
                    </a:lnTo>
                    <a:lnTo>
                      <a:pt x="2" y="18"/>
                    </a:lnTo>
                    <a:lnTo>
                      <a:pt x="0" y="0"/>
                    </a:lnTo>
                    <a:lnTo>
                      <a:pt x="5" y="0"/>
                    </a:lnTo>
                    <a:lnTo>
                      <a:pt x="7" y="15"/>
                    </a:lnTo>
                    <a:lnTo>
                      <a:pt x="11" y="26"/>
                    </a:lnTo>
                    <a:lnTo>
                      <a:pt x="19" y="37"/>
                    </a:lnTo>
                    <a:lnTo>
                      <a:pt x="29" y="44"/>
                    </a:lnTo>
                    <a:lnTo>
                      <a:pt x="40" y="49"/>
                    </a:lnTo>
                    <a:lnTo>
                      <a:pt x="51" y="52"/>
                    </a:lnTo>
                    <a:lnTo>
                      <a:pt x="73" y="47"/>
                    </a:lnTo>
                    <a:lnTo>
                      <a:pt x="75" y="53"/>
                    </a:lnTo>
                    <a:close/>
                  </a:path>
                </a:pathLst>
              </a:custGeom>
              <a:solidFill>
                <a:srgbClr val="C195DB"/>
              </a:solidFill>
              <a:ln w="9525">
                <a:noFill/>
                <a:round/>
                <a:headEnd/>
                <a:tailEnd/>
              </a:ln>
            </p:spPr>
            <p:txBody>
              <a:bodyPr/>
              <a:lstStyle/>
              <a:p>
                <a:endParaRPr lang="ru-RU"/>
              </a:p>
            </p:txBody>
          </p:sp>
          <p:sp>
            <p:nvSpPr>
              <p:cNvPr id="162925" name="Freeform 1155"/>
              <p:cNvSpPr>
                <a:spLocks/>
              </p:cNvSpPr>
              <p:nvPr/>
            </p:nvSpPr>
            <p:spPr bwMode="auto">
              <a:xfrm>
                <a:off x="2141" y="1268"/>
                <a:ext cx="26" cy="49"/>
              </a:xfrm>
              <a:custGeom>
                <a:avLst/>
                <a:gdLst>
                  <a:gd name="T0" fmla="*/ 17 w 26"/>
                  <a:gd name="T1" fmla="*/ 49 h 49"/>
                  <a:gd name="T2" fmla="*/ 19 w 26"/>
                  <a:gd name="T3" fmla="*/ 38 h 49"/>
                  <a:gd name="T4" fmla="*/ 21 w 26"/>
                  <a:gd name="T5" fmla="*/ 31 h 49"/>
                  <a:gd name="T6" fmla="*/ 16 w 26"/>
                  <a:gd name="T7" fmla="*/ 22 h 49"/>
                  <a:gd name="T8" fmla="*/ 0 w 26"/>
                  <a:gd name="T9" fmla="*/ 5 h 49"/>
                  <a:gd name="T10" fmla="*/ 5 w 26"/>
                  <a:gd name="T11" fmla="*/ 0 h 49"/>
                  <a:gd name="T12" fmla="*/ 21 w 26"/>
                  <a:gd name="T13" fmla="*/ 18 h 49"/>
                  <a:gd name="T14" fmla="*/ 26 w 26"/>
                  <a:gd name="T15" fmla="*/ 29 h 49"/>
                  <a:gd name="T16" fmla="*/ 24 w 26"/>
                  <a:gd name="T17" fmla="*/ 38 h 49"/>
                  <a:gd name="T18" fmla="*/ 22 w 26"/>
                  <a:gd name="T19" fmla="*/ 49 h 49"/>
                  <a:gd name="T20" fmla="*/ 17 w 26"/>
                  <a:gd name="T21" fmla="*/ 49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6"/>
                  <a:gd name="T34" fmla="*/ 0 h 49"/>
                  <a:gd name="T35" fmla="*/ 26 w 26"/>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6" h="49">
                    <a:moveTo>
                      <a:pt x="17" y="49"/>
                    </a:moveTo>
                    <a:lnTo>
                      <a:pt x="19" y="38"/>
                    </a:lnTo>
                    <a:lnTo>
                      <a:pt x="21" y="31"/>
                    </a:lnTo>
                    <a:lnTo>
                      <a:pt x="16" y="22"/>
                    </a:lnTo>
                    <a:lnTo>
                      <a:pt x="0" y="5"/>
                    </a:lnTo>
                    <a:lnTo>
                      <a:pt x="5" y="0"/>
                    </a:lnTo>
                    <a:lnTo>
                      <a:pt x="21" y="18"/>
                    </a:lnTo>
                    <a:lnTo>
                      <a:pt x="26" y="29"/>
                    </a:lnTo>
                    <a:lnTo>
                      <a:pt x="24" y="38"/>
                    </a:lnTo>
                    <a:lnTo>
                      <a:pt x="22" y="49"/>
                    </a:lnTo>
                    <a:lnTo>
                      <a:pt x="17" y="49"/>
                    </a:lnTo>
                    <a:close/>
                  </a:path>
                </a:pathLst>
              </a:custGeom>
              <a:solidFill>
                <a:srgbClr val="C195DB"/>
              </a:solidFill>
              <a:ln w="9525">
                <a:noFill/>
                <a:round/>
                <a:headEnd/>
                <a:tailEnd/>
              </a:ln>
            </p:spPr>
            <p:txBody>
              <a:bodyPr/>
              <a:lstStyle/>
              <a:p>
                <a:endParaRPr lang="ru-RU"/>
              </a:p>
            </p:txBody>
          </p:sp>
          <p:sp>
            <p:nvSpPr>
              <p:cNvPr id="162926" name="Freeform 1156"/>
              <p:cNvSpPr>
                <a:spLocks/>
              </p:cNvSpPr>
              <p:nvPr/>
            </p:nvSpPr>
            <p:spPr bwMode="auto">
              <a:xfrm>
                <a:off x="2158" y="1317"/>
                <a:ext cx="4" cy="1"/>
              </a:xfrm>
              <a:custGeom>
                <a:avLst/>
                <a:gdLst>
                  <a:gd name="T0" fmla="*/ 0 w 4"/>
                  <a:gd name="T1" fmla="*/ 0 h 1"/>
                  <a:gd name="T2" fmla="*/ 4 w 4"/>
                  <a:gd name="T3" fmla="*/ 0 h 1"/>
                  <a:gd name="T4" fmla="*/ 0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4" y="0"/>
                    </a:lnTo>
                    <a:lnTo>
                      <a:pt x="0" y="0"/>
                    </a:lnTo>
                    <a:close/>
                  </a:path>
                </a:pathLst>
              </a:custGeom>
              <a:solidFill>
                <a:srgbClr val="C195DB"/>
              </a:solidFill>
              <a:ln w="9525">
                <a:noFill/>
                <a:round/>
                <a:headEnd/>
                <a:tailEnd/>
              </a:ln>
            </p:spPr>
            <p:txBody>
              <a:bodyPr/>
              <a:lstStyle/>
              <a:p>
                <a:endParaRPr lang="ru-RU"/>
              </a:p>
            </p:txBody>
          </p:sp>
          <p:sp>
            <p:nvSpPr>
              <p:cNvPr id="162927" name="Freeform 1157"/>
              <p:cNvSpPr>
                <a:spLocks/>
              </p:cNvSpPr>
              <p:nvPr/>
            </p:nvSpPr>
            <p:spPr bwMode="auto">
              <a:xfrm>
                <a:off x="1819" y="819"/>
                <a:ext cx="327" cy="452"/>
              </a:xfrm>
              <a:custGeom>
                <a:avLst/>
                <a:gdLst>
                  <a:gd name="T0" fmla="*/ 322 w 327"/>
                  <a:gd name="T1" fmla="*/ 452 h 452"/>
                  <a:gd name="T2" fmla="*/ 244 w 327"/>
                  <a:gd name="T3" fmla="*/ 370 h 452"/>
                  <a:gd name="T4" fmla="*/ 182 w 327"/>
                  <a:gd name="T5" fmla="*/ 306 h 452"/>
                  <a:gd name="T6" fmla="*/ 120 w 327"/>
                  <a:gd name="T7" fmla="*/ 232 h 452"/>
                  <a:gd name="T8" fmla="*/ 64 w 327"/>
                  <a:gd name="T9" fmla="*/ 158 h 452"/>
                  <a:gd name="T10" fmla="*/ 39 w 327"/>
                  <a:gd name="T11" fmla="*/ 123 h 452"/>
                  <a:gd name="T12" fmla="*/ 20 w 327"/>
                  <a:gd name="T13" fmla="*/ 92 h 452"/>
                  <a:gd name="T14" fmla="*/ 7 w 327"/>
                  <a:gd name="T15" fmla="*/ 62 h 452"/>
                  <a:gd name="T16" fmla="*/ 0 w 327"/>
                  <a:gd name="T17" fmla="*/ 37 h 452"/>
                  <a:gd name="T18" fmla="*/ 0 w 327"/>
                  <a:gd name="T19" fmla="*/ 24 h 452"/>
                  <a:gd name="T20" fmla="*/ 1 w 327"/>
                  <a:gd name="T21" fmla="*/ 13 h 452"/>
                  <a:gd name="T22" fmla="*/ 7 w 327"/>
                  <a:gd name="T23" fmla="*/ 5 h 452"/>
                  <a:gd name="T24" fmla="*/ 13 w 327"/>
                  <a:gd name="T25" fmla="*/ 0 h 452"/>
                  <a:gd name="T26" fmla="*/ 18 w 327"/>
                  <a:gd name="T27" fmla="*/ 4 h 452"/>
                  <a:gd name="T28" fmla="*/ 11 w 327"/>
                  <a:gd name="T29" fmla="*/ 10 h 452"/>
                  <a:gd name="T30" fmla="*/ 7 w 327"/>
                  <a:gd name="T31" fmla="*/ 16 h 452"/>
                  <a:gd name="T32" fmla="*/ 5 w 327"/>
                  <a:gd name="T33" fmla="*/ 24 h 452"/>
                  <a:gd name="T34" fmla="*/ 5 w 327"/>
                  <a:gd name="T35" fmla="*/ 34 h 452"/>
                  <a:gd name="T36" fmla="*/ 11 w 327"/>
                  <a:gd name="T37" fmla="*/ 59 h 452"/>
                  <a:gd name="T38" fmla="*/ 26 w 327"/>
                  <a:gd name="T39" fmla="*/ 88 h 452"/>
                  <a:gd name="T40" fmla="*/ 45 w 327"/>
                  <a:gd name="T41" fmla="*/ 119 h 452"/>
                  <a:gd name="T42" fmla="*/ 68 w 327"/>
                  <a:gd name="T43" fmla="*/ 153 h 452"/>
                  <a:gd name="T44" fmla="*/ 126 w 327"/>
                  <a:gd name="T45" fmla="*/ 228 h 452"/>
                  <a:gd name="T46" fmla="*/ 187 w 327"/>
                  <a:gd name="T47" fmla="*/ 301 h 452"/>
                  <a:gd name="T48" fmla="*/ 249 w 327"/>
                  <a:gd name="T49" fmla="*/ 366 h 452"/>
                  <a:gd name="T50" fmla="*/ 327 w 327"/>
                  <a:gd name="T51" fmla="*/ 447 h 452"/>
                  <a:gd name="T52" fmla="*/ 322 w 327"/>
                  <a:gd name="T53" fmla="*/ 452 h 45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27"/>
                  <a:gd name="T82" fmla="*/ 0 h 452"/>
                  <a:gd name="T83" fmla="*/ 327 w 327"/>
                  <a:gd name="T84" fmla="*/ 452 h 45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27" h="452">
                    <a:moveTo>
                      <a:pt x="322" y="452"/>
                    </a:moveTo>
                    <a:lnTo>
                      <a:pt x="244" y="370"/>
                    </a:lnTo>
                    <a:lnTo>
                      <a:pt x="182" y="306"/>
                    </a:lnTo>
                    <a:lnTo>
                      <a:pt x="120" y="232"/>
                    </a:lnTo>
                    <a:lnTo>
                      <a:pt x="64" y="158"/>
                    </a:lnTo>
                    <a:lnTo>
                      <a:pt x="39" y="123"/>
                    </a:lnTo>
                    <a:lnTo>
                      <a:pt x="20" y="92"/>
                    </a:lnTo>
                    <a:lnTo>
                      <a:pt x="7" y="62"/>
                    </a:lnTo>
                    <a:lnTo>
                      <a:pt x="0" y="37"/>
                    </a:lnTo>
                    <a:lnTo>
                      <a:pt x="0" y="24"/>
                    </a:lnTo>
                    <a:lnTo>
                      <a:pt x="1" y="13"/>
                    </a:lnTo>
                    <a:lnTo>
                      <a:pt x="7" y="5"/>
                    </a:lnTo>
                    <a:lnTo>
                      <a:pt x="13" y="0"/>
                    </a:lnTo>
                    <a:lnTo>
                      <a:pt x="18" y="4"/>
                    </a:lnTo>
                    <a:lnTo>
                      <a:pt x="11" y="10"/>
                    </a:lnTo>
                    <a:lnTo>
                      <a:pt x="7" y="16"/>
                    </a:lnTo>
                    <a:lnTo>
                      <a:pt x="5" y="24"/>
                    </a:lnTo>
                    <a:lnTo>
                      <a:pt x="5" y="34"/>
                    </a:lnTo>
                    <a:lnTo>
                      <a:pt x="11" y="59"/>
                    </a:lnTo>
                    <a:lnTo>
                      <a:pt x="26" y="88"/>
                    </a:lnTo>
                    <a:lnTo>
                      <a:pt x="45" y="119"/>
                    </a:lnTo>
                    <a:lnTo>
                      <a:pt x="68" y="153"/>
                    </a:lnTo>
                    <a:lnTo>
                      <a:pt x="126" y="228"/>
                    </a:lnTo>
                    <a:lnTo>
                      <a:pt x="187" y="301"/>
                    </a:lnTo>
                    <a:lnTo>
                      <a:pt x="249" y="366"/>
                    </a:lnTo>
                    <a:lnTo>
                      <a:pt x="327" y="447"/>
                    </a:lnTo>
                    <a:lnTo>
                      <a:pt x="322" y="452"/>
                    </a:lnTo>
                    <a:close/>
                  </a:path>
                </a:pathLst>
              </a:custGeom>
              <a:solidFill>
                <a:srgbClr val="C195DB"/>
              </a:solidFill>
              <a:ln w="9525">
                <a:noFill/>
                <a:round/>
                <a:headEnd/>
                <a:tailEnd/>
              </a:ln>
            </p:spPr>
            <p:txBody>
              <a:bodyPr/>
              <a:lstStyle/>
              <a:p>
                <a:endParaRPr lang="ru-RU"/>
              </a:p>
            </p:txBody>
          </p:sp>
          <p:sp>
            <p:nvSpPr>
              <p:cNvPr id="162928" name="Freeform 1158"/>
              <p:cNvSpPr>
                <a:spLocks/>
              </p:cNvSpPr>
              <p:nvPr/>
            </p:nvSpPr>
            <p:spPr bwMode="auto">
              <a:xfrm>
                <a:off x="2141" y="1268"/>
                <a:ext cx="5" cy="4"/>
              </a:xfrm>
              <a:custGeom>
                <a:avLst/>
                <a:gdLst>
                  <a:gd name="T0" fmla="*/ 5 w 5"/>
                  <a:gd name="T1" fmla="*/ 0 h 4"/>
                  <a:gd name="T2" fmla="*/ 0 w 5"/>
                  <a:gd name="T3" fmla="*/ 4 h 4"/>
                  <a:gd name="T4" fmla="*/ 5 w 5"/>
                  <a:gd name="T5" fmla="*/ 0 h 4"/>
                  <a:gd name="T6" fmla="*/ 0 60000 65536"/>
                  <a:gd name="T7" fmla="*/ 0 60000 65536"/>
                  <a:gd name="T8" fmla="*/ 0 60000 65536"/>
                  <a:gd name="T9" fmla="*/ 0 w 5"/>
                  <a:gd name="T10" fmla="*/ 0 h 4"/>
                  <a:gd name="T11" fmla="*/ 5 w 5"/>
                  <a:gd name="T12" fmla="*/ 4 h 4"/>
                </a:gdLst>
                <a:ahLst/>
                <a:cxnLst>
                  <a:cxn ang="T6">
                    <a:pos x="T0" y="T1"/>
                  </a:cxn>
                  <a:cxn ang="T7">
                    <a:pos x="T2" y="T3"/>
                  </a:cxn>
                  <a:cxn ang="T8">
                    <a:pos x="T4" y="T5"/>
                  </a:cxn>
                </a:cxnLst>
                <a:rect l="T9" t="T10" r="T11" b="T12"/>
                <a:pathLst>
                  <a:path w="5" h="4">
                    <a:moveTo>
                      <a:pt x="5" y="0"/>
                    </a:moveTo>
                    <a:lnTo>
                      <a:pt x="0" y="4"/>
                    </a:lnTo>
                    <a:lnTo>
                      <a:pt x="5" y="0"/>
                    </a:lnTo>
                    <a:close/>
                  </a:path>
                </a:pathLst>
              </a:custGeom>
              <a:solidFill>
                <a:srgbClr val="C195DB"/>
              </a:solidFill>
              <a:ln w="9525">
                <a:noFill/>
                <a:round/>
                <a:headEnd/>
                <a:tailEnd/>
              </a:ln>
            </p:spPr>
            <p:txBody>
              <a:bodyPr/>
              <a:lstStyle/>
              <a:p>
                <a:endParaRPr lang="ru-RU"/>
              </a:p>
            </p:txBody>
          </p:sp>
          <p:sp>
            <p:nvSpPr>
              <p:cNvPr id="162929" name="Freeform 1159"/>
              <p:cNvSpPr>
                <a:spLocks/>
              </p:cNvSpPr>
              <p:nvPr/>
            </p:nvSpPr>
            <p:spPr bwMode="auto">
              <a:xfrm>
                <a:off x="1832" y="812"/>
                <a:ext cx="348" cy="437"/>
              </a:xfrm>
              <a:custGeom>
                <a:avLst/>
                <a:gdLst>
                  <a:gd name="T0" fmla="*/ 0 w 348"/>
                  <a:gd name="T1" fmla="*/ 7 h 437"/>
                  <a:gd name="T2" fmla="*/ 8 w 348"/>
                  <a:gd name="T3" fmla="*/ 2 h 437"/>
                  <a:gd name="T4" fmla="*/ 21 w 348"/>
                  <a:gd name="T5" fmla="*/ 0 h 437"/>
                  <a:gd name="T6" fmla="*/ 40 w 348"/>
                  <a:gd name="T7" fmla="*/ 7 h 437"/>
                  <a:gd name="T8" fmla="*/ 64 w 348"/>
                  <a:gd name="T9" fmla="*/ 19 h 437"/>
                  <a:gd name="T10" fmla="*/ 87 w 348"/>
                  <a:gd name="T11" fmla="*/ 41 h 437"/>
                  <a:gd name="T12" fmla="*/ 142 w 348"/>
                  <a:gd name="T13" fmla="*/ 103 h 437"/>
                  <a:gd name="T14" fmla="*/ 195 w 348"/>
                  <a:gd name="T15" fmla="*/ 180 h 437"/>
                  <a:gd name="T16" fmla="*/ 248 w 348"/>
                  <a:gd name="T17" fmla="*/ 262 h 437"/>
                  <a:gd name="T18" fmla="*/ 295 w 348"/>
                  <a:gd name="T19" fmla="*/ 338 h 437"/>
                  <a:gd name="T20" fmla="*/ 348 w 348"/>
                  <a:gd name="T21" fmla="*/ 434 h 437"/>
                  <a:gd name="T22" fmla="*/ 344 w 348"/>
                  <a:gd name="T23" fmla="*/ 437 h 437"/>
                  <a:gd name="T24" fmla="*/ 290 w 348"/>
                  <a:gd name="T25" fmla="*/ 343 h 437"/>
                  <a:gd name="T26" fmla="*/ 244 w 348"/>
                  <a:gd name="T27" fmla="*/ 266 h 437"/>
                  <a:gd name="T28" fmla="*/ 191 w 348"/>
                  <a:gd name="T29" fmla="*/ 185 h 437"/>
                  <a:gd name="T30" fmla="*/ 137 w 348"/>
                  <a:gd name="T31" fmla="*/ 107 h 437"/>
                  <a:gd name="T32" fmla="*/ 83 w 348"/>
                  <a:gd name="T33" fmla="*/ 46 h 437"/>
                  <a:gd name="T34" fmla="*/ 59 w 348"/>
                  <a:gd name="T35" fmla="*/ 24 h 437"/>
                  <a:gd name="T36" fmla="*/ 35 w 348"/>
                  <a:gd name="T37" fmla="*/ 11 h 437"/>
                  <a:gd name="T38" fmla="*/ 17 w 348"/>
                  <a:gd name="T39" fmla="*/ 6 h 437"/>
                  <a:gd name="T40" fmla="*/ 11 w 348"/>
                  <a:gd name="T41" fmla="*/ 7 h 437"/>
                  <a:gd name="T42" fmla="*/ 3 w 348"/>
                  <a:gd name="T43" fmla="*/ 12 h 437"/>
                  <a:gd name="T44" fmla="*/ 0 w 348"/>
                  <a:gd name="T45" fmla="*/ 7 h 43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48"/>
                  <a:gd name="T70" fmla="*/ 0 h 437"/>
                  <a:gd name="T71" fmla="*/ 348 w 348"/>
                  <a:gd name="T72" fmla="*/ 437 h 43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48" h="437">
                    <a:moveTo>
                      <a:pt x="0" y="7"/>
                    </a:moveTo>
                    <a:lnTo>
                      <a:pt x="8" y="2"/>
                    </a:lnTo>
                    <a:lnTo>
                      <a:pt x="21" y="0"/>
                    </a:lnTo>
                    <a:lnTo>
                      <a:pt x="40" y="7"/>
                    </a:lnTo>
                    <a:lnTo>
                      <a:pt x="64" y="19"/>
                    </a:lnTo>
                    <a:lnTo>
                      <a:pt x="87" y="41"/>
                    </a:lnTo>
                    <a:lnTo>
                      <a:pt x="142" y="103"/>
                    </a:lnTo>
                    <a:lnTo>
                      <a:pt x="195" y="180"/>
                    </a:lnTo>
                    <a:lnTo>
                      <a:pt x="248" y="262"/>
                    </a:lnTo>
                    <a:lnTo>
                      <a:pt x="295" y="338"/>
                    </a:lnTo>
                    <a:lnTo>
                      <a:pt x="348" y="434"/>
                    </a:lnTo>
                    <a:lnTo>
                      <a:pt x="344" y="437"/>
                    </a:lnTo>
                    <a:lnTo>
                      <a:pt x="290" y="343"/>
                    </a:lnTo>
                    <a:lnTo>
                      <a:pt x="244" y="266"/>
                    </a:lnTo>
                    <a:lnTo>
                      <a:pt x="191" y="185"/>
                    </a:lnTo>
                    <a:lnTo>
                      <a:pt x="137" y="107"/>
                    </a:lnTo>
                    <a:lnTo>
                      <a:pt x="83" y="46"/>
                    </a:lnTo>
                    <a:lnTo>
                      <a:pt x="59" y="24"/>
                    </a:lnTo>
                    <a:lnTo>
                      <a:pt x="35" y="11"/>
                    </a:lnTo>
                    <a:lnTo>
                      <a:pt x="17" y="6"/>
                    </a:lnTo>
                    <a:lnTo>
                      <a:pt x="11" y="7"/>
                    </a:lnTo>
                    <a:lnTo>
                      <a:pt x="3" y="12"/>
                    </a:lnTo>
                    <a:lnTo>
                      <a:pt x="0" y="7"/>
                    </a:lnTo>
                    <a:close/>
                  </a:path>
                </a:pathLst>
              </a:custGeom>
              <a:solidFill>
                <a:srgbClr val="C195DB"/>
              </a:solidFill>
              <a:ln w="9525">
                <a:noFill/>
                <a:round/>
                <a:headEnd/>
                <a:tailEnd/>
              </a:ln>
            </p:spPr>
            <p:txBody>
              <a:bodyPr/>
              <a:lstStyle/>
              <a:p>
                <a:endParaRPr lang="ru-RU"/>
              </a:p>
            </p:txBody>
          </p:sp>
          <p:sp>
            <p:nvSpPr>
              <p:cNvPr id="162930" name="Freeform 1160"/>
              <p:cNvSpPr>
                <a:spLocks/>
              </p:cNvSpPr>
              <p:nvPr/>
            </p:nvSpPr>
            <p:spPr bwMode="auto">
              <a:xfrm>
                <a:off x="1832" y="819"/>
                <a:ext cx="5" cy="5"/>
              </a:xfrm>
              <a:custGeom>
                <a:avLst/>
                <a:gdLst>
                  <a:gd name="T0" fmla="*/ 0 w 5"/>
                  <a:gd name="T1" fmla="*/ 1 h 5"/>
                  <a:gd name="T2" fmla="*/ 2 w 5"/>
                  <a:gd name="T3" fmla="*/ 0 h 5"/>
                  <a:gd name="T4" fmla="*/ 5 w 5"/>
                  <a:gd name="T5" fmla="*/ 5 h 5"/>
                  <a:gd name="T6" fmla="*/ 0 w 5"/>
                  <a:gd name="T7" fmla="*/ 1 h 5"/>
                  <a:gd name="T8" fmla="*/ 0 60000 65536"/>
                  <a:gd name="T9" fmla="*/ 0 60000 65536"/>
                  <a:gd name="T10" fmla="*/ 0 60000 65536"/>
                  <a:gd name="T11" fmla="*/ 0 60000 65536"/>
                  <a:gd name="T12" fmla="*/ 0 w 5"/>
                  <a:gd name="T13" fmla="*/ 0 h 5"/>
                  <a:gd name="T14" fmla="*/ 5 w 5"/>
                  <a:gd name="T15" fmla="*/ 5 h 5"/>
                </a:gdLst>
                <a:ahLst/>
                <a:cxnLst>
                  <a:cxn ang="T8">
                    <a:pos x="T0" y="T1"/>
                  </a:cxn>
                  <a:cxn ang="T9">
                    <a:pos x="T2" y="T3"/>
                  </a:cxn>
                  <a:cxn ang="T10">
                    <a:pos x="T4" y="T5"/>
                  </a:cxn>
                  <a:cxn ang="T11">
                    <a:pos x="T6" y="T7"/>
                  </a:cxn>
                </a:cxnLst>
                <a:rect l="T12" t="T13" r="T14" b="T15"/>
                <a:pathLst>
                  <a:path w="5" h="5">
                    <a:moveTo>
                      <a:pt x="0" y="1"/>
                    </a:moveTo>
                    <a:lnTo>
                      <a:pt x="2" y="0"/>
                    </a:lnTo>
                    <a:lnTo>
                      <a:pt x="5" y="5"/>
                    </a:lnTo>
                    <a:lnTo>
                      <a:pt x="0" y="1"/>
                    </a:lnTo>
                    <a:close/>
                  </a:path>
                </a:pathLst>
              </a:custGeom>
              <a:solidFill>
                <a:srgbClr val="C195DB"/>
              </a:solidFill>
              <a:ln w="9525">
                <a:noFill/>
                <a:round/>
                <a:headEnd/>
                <a:tailEnd/>
              </a:ln>
            </p:spPr>
            <p:txBody>
              <a:bodyPr/>
              <a:lstStyle/>
              <a:p>
                <a:endParaRPr lang="ru-RU"/>
              </a:p>
            </p:txBody>
          </p:sp>
          <p:sp>
            <p:nvSpPr>
              <p:cNvPr id="162931" name="Freeform 1161"/>
              <p:cNvSpPr>
                <a:spLocks/>
              </p:cNvSpPr>
              <p:nvPr/>
            </p:nvSpPr>
            <p:spPr bwMode="auto">
              <a:xfrm>
                <a:off x="2177" y="1245"/>
                <a:ext cx="69" cy="40"/>
              </a:xfrm>
              <a:custGeom>
                <a:avLst/>
                <a:gdLst>
                  <a:gd name="T0" fmla="*/ 4 w 69"/>
                  <a:gd name="T1" fmla="*/ 0 h 40"/>
                  <a:gd name="T2" fmla="*/ 12 w 69"/>
                  <a:gd name="T3" fmla="*/ 10 h 40"/>
                  <a:gd name="T4" fmla="*/ 21 w 69"/>
                  <a:gd name="T5" fmla="*/ 19 h 40"/>
                  <a:gd name="T6" fmla="*/ 29 w 69"/>
                  <a:gd name="T7" fmla="*/ 23 h 40"/>
                  <a:gd name="T8" fmla="*/ 37 w 69"/>
                  <a:gd name="T9" fmla="*/ 27 h 40"/>
                  <a:gd name="T10" fmla="*/ 52 w 69"/>
                  <a:gd name="T11" fmla="*/ 30 h 40"/>
                  <a:gd name="T12" fmla="*/ 69 w 69"/>
                  <a:gd name="T13" fmla="*/ 35 h 40"/>
                  <a:gd name="T14" fmla="*/ 65 w 69"/>
                  <a:gd name="T15" fmla="*/ 40 h 40"/>
                  <a:gd name="T16" fmla="*/ 50 w 69"/>
                  <a:gd name="T17" fmla="*/ 35 h 40"/>
                  <a:gd name="T18" fmla="*/ 33 w 69"/>
                  <a:gd name="T19" fmla="*/ 31 h 40"/>
                  <a:gd name="T20" fmla="*/ 24 w 69"/>
                  <a:gd name="T21" fmla="*/ 29 h 40"/>
                  <a:gd name="T22" fmla="*/ 16 w 69"/>
                  <a:gd name="T23" fmla="*/ 23 h 40"/>
                  <a:gd name="T24" fmla="*/ 8 w 69"/>
                  <a:gd name="T25" fmla="*/ 15 h 40"/>
                  <a:gd name="T26" fmla="*/ 0 w 69"/>
                  <a:gd name="T27" fmla="*/ 4 h 40"/>
                  <a:gd name="T28" fmla="*/ 4 w 69"/>
                  <a:gd name="T29" fmla="*/ 0 h 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9"/>
                  <a:gd name="T46" fmla="*/ 0 h 40"/>
                  <a:gd name="T47" fmla="*/ 69 w 69"/>
                  <a:gd name="T48" fmla="*/ 40 h 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9" h="40">
                    <a:moveTo>
                      <a:pt x="4" y="0"/>
                    </a:moveTo>
                    <a:lnTo>
                      <a:pt x="12" y="10"/>
                    </a:lnTo>
                    <a:lnTo>
                      <a:pt x="21" y="19"/>
                    </a:lnTo>
                    <a:lnTo>
                      <a:pt x="29" y="23"/>
                    </a:lnTo>
                    <a:lnTo>
                      <a:pt x="37" y="27"/>
                    </a:lnTo>
                    <a:lnTo>
                      <a:pt x="52" y="30"/>
                    </a:lnTo>
                    <a:lnTo>
                      <a:pt x="69" y="35"/>
                    </a:lnTo>
                    <a:lnTo>
                      <a:pt x="65" y="40"/>
                    </a:lnTo>
                    <a:lnTo>
                      <a:pt x="50" y="35"/>
                    </a:lnTo>
                    <a:lnTo>
                      <a:pt x="33" y="31"/>
                    </a:lnTo>
                    <a:lnTo>
                      <a:pt x="24" y="29"/>
                    </a:lnTo>
                    <a:lnTo>
                      <a:pt x="16" y="23"/>
                    </a:lnTo>
                    <a:lnTo>
                      <a:pt x="8" y="15"/>
                    </a:lnTo>
                    <a:lnTo>
                      <a:pt x="0" y="4"/>
                    </a:lnTo>
                    <a:lnTo>
                      <a:pt x="4" y="0"/>
                    </a:lnTo>
                    <a:close/>
                  </a:path>
                </a:pathLst>
              </a:custGeom>
              <a:solidFill>
                <a:srgbClr val="C195DB"/>
              </a:solidFill>
              <a:ln w="9525">
                <a:noFill/>
                <a:round/>
                <a:headEnd/>
                <a:tailEnd/>
              </a:ln>
            </p:spPr>
            <p:txBody>
              <a:bodyPr/>
              <a:lstStyle/>
              <a:p>
                <a:endParaRPr lang="ru-RU"/>
              </a:p>
            </p:txBody>
          </p:sp>
          <p:sp>
            <p:nvSpPr>
              <p:cNvPr id="162932" name="Freeform 1162"/>
              <p:cNvSpPr>
                <a:spLocks/>
              </p:cNvSpPr>
              <p:nvPr/>
            </p:nvSpPr>
            <p:spPr bwMode="auto">
              <a:xfrm>
                <a:off x="2176" y="1245"/>
                <a:ext cx="4" cy="5"/>
              </a:xfrm>
              <a:custGeom>
                <a:avLst/>
                <a:gdLst>
                  <a:gd name="T0" fmla="*/ 0 w 4"/>
                  <a:gd name="T1" fmla="*/ 5 h 5"/>
                  <a:gd name="T2" fmla="*/ 4 w 4"/>
                  <a:gd name="T3" fmla="*/ 0 h 5"/>
                  <a:gd name="T4" fmla="*/ 4 w 4"/>
                  <a:gd name="T5" fmla="*/ 1 h 5"/>
                  <a:gd name="T6" fmla="*/ 0 w 4"/>
                  <a:gd name="T7" fmla="*/ 5 h 5"/>
                  <a:gd name="T8" fmla="*/ 0 60000 65536"/>
                  <a:gd name="T9" fmla="*/ 0 60000 65536"/>
                  <a:gd name="T10" fmla="*/ 0 60000 65536"/>
                  <a:gd name="T11" fmla="*/ 0 60000 65536"/>
                  <a:gd name="T12" fmla="*/ 0 w 4"/>
                  <a:gd name="T13" fmla="*/ 0 h 5"/>
                  <a:gd name="T14" fmla="*/ 4 w 4"/>
                  <a:gd name="T15" fmla="*/ 5 h 5"/>
                </a:gdLst>
                <a:ahLst/>
                <a:cxnLst>
                  <a:cxn ang="T8">
                    <a:pos x="T0" y="T1"/>
                  </a:cxn>
                  <a:cxn ang="T9">
                    <a:pos x="T2" y="T3"/>
                  </a:cxn>
                  <a:cxn ang="T10">
                    <a:pos x="T4" y="T5"/>
                  </a:cxn>
                  <a:cxn ang="T11">
                    <a:pos x="T6" y="T7"/>
                  </a:cxn>
                </a:cxnLst>
                <a:rect l="T12" t="T13" r="T14" b="T15"/>
                <a:pathLst>
                  <a:path w="4" h="5">
                    <a:moveTo>
                      <a:pt x="0" y="5"/>
                    </a:moveTo>
                    <a:lnTo>
                      <a:pt x="4" y="0"/>
                    </a:lnTo>
                    <a:lnTo>
                      <a:pt x="4" y="1"/>
                    </a:lnTo>
                    <a:lnTo>
                      <a:pt x="0" y="5"/>
                    </a:lnTo>
                    <a:close/>
                  </a:path>
                </a:pathLst>
              </a:custGeom>
              <a:solidFill>
                <a:srgbClr val="C195DB"/>
              </a:solidFill>
              <a:ln w="9525">
                <a:noFill/>
                <a:round/>
                <a:headEnd/>
                <a:tailEnd/>
              </a:ln>
            </p:spPr>
            <p:txBody>
              <a:bodyPr/>
              <a:lstStyle/>
              <a:p>
                <a:endParaRPr lang="ru-RU"/>
              </a:p>
            </p:txBody>
          </p:sp>
          <p:sp>
            <p:nvSpPr>
              <p:cNvPr id="162933" name="Freeform 1163"/>
              <p:cNvSpPr>
                <a:spLocks/>
              </p:cNvSpPr>
              <p:nvPr/>
            </p:nvSpPr>
            <p:spPr bwMode="auto">
              <a:xfrm>
                <a:off x="2231" y="1280"/>
                <a:ext cx="39" cy="90"/>
              </a:xfrm>
              <a:custGeom>
                <a:avLst/>
                <a:gdLst>
                  <a:gd name="T0" fmla="*/ 15 w 39"/>
                  <a:gd name="T1" fmla="*/ 0 h 90"/>
                  <a:gd name="T2" fmla="*/ 28 w 39"/>
                  <a:gd name="T3" fmla="*/ 9 h 90"/>
                  <a:gd name="T4" fmla="*/ 36 w 39"/>
                  <a:gd name="T5" fmla="*/ 24 h 90"/>
                  <a:gd name="T6" fmla="*/ 39 w 39"/>
                  <a:gd name="T7" fmla="*/ 36 h 90"/>
                  <a:gd name="T8" fmla="*/ 39 w 39"/>
                  <a:gd name="T9" fmla="*/ 49 h 90"/>
                  <a:gd name="T10" fmla="*/ 34 w 39"/>
                  <a:gd name="T11" fmla="*/ 62 h 90"/>
                  <a:gd name="T12" fmla="*/ 26 w 39"/>
                  <a:gd name="T13" fmla="*/ 73 h 90"/>
                  <a:gd name="T14" fmla="*/ 17 w 39"/>
                  <a:gd name="T15" fmla="*/ 82 h 90"/>
                  <a:gd name="T16" fmla="*/ 5 w 39"/>
                  <a:gd name="T17" fmla="*/ 90 h 90"/>
                  <a:gd name="T18" fmla="*/ 0 w 39"/>
                  <a:gd name="T19" fmla="*/ 86 h 90"/>
                  <a:gd name="T20" fmla="*/ 11 w 39"/>
                  <a:gd name="T21" fmla="*/ 77 h 90"/>
                  <a:gd name="T22" fmla="*/ 21 w 39"/>
                  <a:gd name="T23" fmla="*/ 67 h 90"/>
                  <a:gd name="T24" fmla="*/ 28 w 39"/>
                  <a:gd name="T25" fmla="*/ 60 h 90"/>
                  <a:gd name="T26" fmla="*/ 32 w 39"/>
                  <a:gd name="T27" fmla="*/ 47 h 90"/>
                  <a:gd name="T28" fmla="*/ 32 w 39"/>
                  <a:gd name="T29" fmla="*/ 36 h 90"/>
                  <a:gd name="T30" fmla="*/ 29 w 39"/>
                  <a:gd name="T31" fmla="*/ 26 h 90"/>
                  <a:gd name="T32" fmla="*/ 23 w 39"/>
                  <a:gd name="T33" fmla="*/ 15 h 90"/>
                  <a:gd name="T34" fmla="*/ 10 w 39"/>
                  <a:gd name="T35" fmla="*/ 5 h 90"/>
                  <a:gd name="T36" fmla="*/ 15 w 39"/>
                  <a:gd name="T37" fmla="*/ 0 h 9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9"/>
                  <a:gd name="T58" fmla="*/ 0 h 90"/>
                  <a:gd name="T59" fmla="*/ 39 w 39"/>
                  <a:gd name="T60" fmla="*/ 90 h 9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9" h="90">
                    <a:moveTo>
                      <a:pt x="15" y="0"/>
                    </a:moveTo>
                    <a:lnTo>
                      <a:pt x="28" y="9"/>
                    </a:lnTo>
                    <a:lnTo>
                      <a:pt x="36" y="24"/>
                    </a:lnTo>
                    <a:lnTo>
                      <a:pt x="39" y="36"/>
                    </a:lnTo>
                    <a:lnTo>
                      <a:pt x="39" y="49"/>
                    </a:lnTo>
                    <a:lnTo>
                      <a:pt x="34" y="62"/>
                    </a:lnTo>
                    <a:lnTo>
                      <a:pt x="26" y="73"/>
                    </a:lnTo>
                    <a:lnTo>
                      <a:pt x="17" y="82"/>
                    </a:lnTo>
                    <a:lnTo>
                      <a:pt x="5" y="90"/>
                    </a:lnTo>
                    <a:lnTo>
                      <a:pt x="0" y="86"/>
                    </a:lnTo>
                    <a:lnTo>
                      <a:pt x="11" y="77"/>
                    </a:lnTo>
                    <a:lnTo>
                      <a:pt x="21" y="67"/>
                    </a:lnTo>
                    <a:lnTo>
                      <a:pt x="28" y="60"/>
                    </a:lnTo>
                    <a:lnTo>
                      <a:pt x="32" y="47"/>
                    </a:lnTo>
                    <a:lnTo>
                      <a:pt x="32" y="36"/>
                    </a:lnTo>
                    <a:lnTo>
                      <a:pt x="29" y="26"/>
                    </a:lnTo>
                    <a:lnTo>
                      <a:pt x="23" y="15"/>
                    </a:lnTo>
                    <a:lnTo>
                      <a:pt x="10" y="5"/>
                    </a:lnTo>
                    <a:lnTo>
                      <a:pt x="15" y="0"/>
                    </a:lnTo>
                    <a:close/>
                  </a:path>
                </a:pathLst>
              </a:custGeom>
              <a:solidFill>
                <a:srgbClr val="C195DB"/>
              </a:solidFill>
              <a:ln w="9525">
                <a:noFill/>
                <a:round/>
                <a:headEnd/>
                <a:tailEnd/>
              </a:ln>
            </p:spPr>
            <p:txBody>
              <a:bodyPr/>
              <a:lstStyle/>
              <a:p>
                <a:endParaRPr lang="ru-RU"/>
              </a:p>
            </p:txBody>
          </p:sp>
          <p:sp>
            <p:nvSpPr>
              <p:cNvPr id="162934" name="Freeform 1164"/>
              <p:cNvSpPr>
                <a:spLocks/>
              </p:cNvSpPr>
              <p:nvPr/>
            </p:nvSpPr>
            <p:spPr bwMode="auto">
              <a:xfrm>
                <a:off x="2240" y="1280"/>
                <a:ext cx="6" cy="5"/>
              </a:xfrm>
              <a:custGeom>
                <a:avLst/>
                <a:gdLst>
                  <a:gd name="T0" fmla="*/ 6 w 6"/>
                  <a:gd name="T1" fmla="*/ 0 h 5"/>
                  <a:gd name="T2" fmla="*/ 0 w 6"/>
                  <a:gd name="T3" fmla="*/ 5 h 5"/>
                  <a:gd name="T4" fmla="*/ 2 w 6"/>
                  <a:gd name="T5" fmla="*/ 5 h 5"/>
                  <a:gd name="T6" fmla="*/ 6 w 6"/>
                  <a:gd name="T7" fmla="*/ 0 h 5"/>
                  <a:gd name="T8" fmla="*/ 0 60000 65536"/>
                  <a:gd name="T9" fmla="*/ 0 60000 65536"/>
                  <a:gd name="T10" fmla="*/ 0 60000 65536"/>
                  <a:gd name="T11" fmla="*/ 0 60000 65536"/>
                  <a:gd name="T12" fmla="*/ 0 w 6"/>
                  <a:gd name="T13" fmla="*/ 0 h 5"/>
                  <a:gd name="T14" fmla="*/ 6 w 6"/>
                  <a:gd name="T15" fmla="*/ 5 h 5"/>
                </a:gdLst>
                <a:ahLst/>
                <a:cxnLst>
                  <a:cxn ang="T8">
                    <a:pos x="T0" y="T1"/>
                  </a:cxn>
                  <a:cxn ang="T9">
                    <a:pos x="T2" y="T3"/>
                  </a:cxn>
                  <a:cxn ang="T10">
                    <a:pos x="T4" y="T5"/>
                  </a:cxn>
                  <a:cxn ang="T11">
                    <a:pos x="T6" y="T7"/>
                  </a:cxn>
                </a:cxnLst>
                <a:rect l="T12" t="T13" r="T14" b="T15"/>
                <a:pathLst>
                  <a:path w="6" h="5">
                    <a:moveTo>
                      <a:pt x="6" y="0"/>
                    </a:moveTo>
                    <a:lnTo>
                      <a:pt x="0" y="5"/>
                    </a:lnTo>
                    <a:lnTo>
                      <a:pt x="2" y="5"/>
                    </a:lnTo>
                    <a:lnTo>
                      <a:pt x="6" y="0"/>
                    </a:lnTo>
                    <a:close/>
                  </a:path>
                </a:pathLst>
              </a:custGeom>
              <a:solidFill>
                <a:srgbClr val="C195DB"/>
              </a:solidFill>
              <a:ln w="9525">
                <a:noFill/>
                <a:round/>
                <a:headEnd/>
                <a:tailEnd/>
              </a:ln>
            </p:spPr>
            <p:txBody>
              <a:bodyPr/>
              <a:lstStyle/>
              <a:p>
                <a:endParaRPr lang="ru-RU"/>
              </a:p>
            </p:txBody>
          </p:sp>
          <p:sp>
            <p:nvSpPr>
              <p:cNvPr id="162935" name="Freeform 1165"/>
              <p:cNvSpPr>
                <a:spLocks/>
              </p:cNvSpPr>
              <p:nvPr/>
            </p:nvSpPr>
            <p:spPr bwMode="auto">
              <a:xfrm>
                <a:off x="2229" y="1364"/>
                <a:ext cx="5" cy="6"/>
              </a:xfrm>
              <a:custGeom>
                <a:avLst/>
                <a:gdLst>
                  <a:gd name="T0" fmla="*/ 5 w 5"/>
                  <a:gd name="T1" fmla="*/ 4 h 6"/>
                  <a:gd name="T2" fmla="*/ 3 w 5"/>
                  <a:gd name="T3" fmla="*/ 6 h 6"/>
                  <a:gd name="T4" fmla="*/ 2 w 5"/>
                  <a:gd name="T5" fmla="*/ 0 h 6"/>
                  <a:gd name="T6" fmla="*/ 0 w 5"/>
                  <a:gd name="T7" fmla="*/ 0 h 6"/>
                  <a:gd name="T8" fmla="*/ 5 w 5"/>
                  <a:gd name="T9" fmla="*/ 4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5" y="4"/>
                    </a:moveTo>
                    <a:lnTo>
                      <a:pt x="3" y="6"/>
                    </a:lnTo>
                    <a:lnTo>
                      <a:pt x="2" y="0"/>
                    </a:lnTo>
                    <a:lnTo>
                      <a:pt x="0" y="0"/>
                    </a:lnTo>
                    <a:lnTo>
                      <a:pt x="5" y="4"/>
                    </a:lnTo>
                    <a:close/>
                  </a:path>
                </a:pathLst>
              </a:custGeom>
              <a:solidFill>
                <a:srgbClr val="C195DB"/>
              </a:solidFill>
              <a:ln w="9525">
                <a:noFill/>
                <a:round/>
                <a:headEnd/>
                <a:tailEnd/>
              </a:ln>
            </p:spPr>
            <p:txBody>
              <a:bodyPr/>
              <a:lstStyle/>
              <a:p>
                <a:endParaRPr lang="ru-RU"/>
              </a:p>
            </p:txBody>
          </p:sp>
          <p:sp>
            <p:nvSpPr>
              <p:cNvPr id="162936" name="Freeform 1166"/>
              <p:cNvSpPr>
                <a:spLocks/>
              </p:cNvSpPr>
              <p:nvPr/>
            </p:nvSpPr>
            <p:spPr bwMode="auto">
              <a:xfrm>
                <a:off x="1316" y="1340"/>
                <a:ext cx="623" cy="372"/>
              </a:xfrm>
              <a:custGeom>
                <a:avLst/>
                <a:gdLst>
                  <a:gd name="T0" fmla="*/ 608 w 623"/>
                  <a:gd name="T1" fmla="*/ 358 h 372"/>
                  <a:gd name="T2" fmla="*/ 597 w 623"/>
                  <a:gd name="T3" fmla="*/ 365 h 372"/>
                  <a:gd name="T4" fmla="*/ 586 w 623"/>
                  <a:gd name="T5" fmla="*/ 370 h 372"/>
                  <a:gd name="T6" fmla="*/ 573 w 623"/>
                  <a:gd name="T7" fmla="*/ 372 h 372"/>
                  <a:gd name="T8" fmla="*/ 561 w 623"/>
                  <a:gd name="T9" fmla="*/ 371 h 372"/>
                  <a:gd name="T10" fmla="*/ 548 w 623"/>
                  <a:gd name="T11" fmla="*/ 364 h 372"/>
                  <a:gd name="T12" fmla="*/ 539 w 623"/>
                  <a:gd name="T13" fmla="*/ 358 h 372"/>
                  <a:gd name="T14" fmla="*/ 531 w 623"/>
                  <a:gd name="T15" fmla="*/ 352 h 372"/>
                  <a:gd name="T16" fmla="*/ 523 w 623"/>
                  <a:gd name="T17" fmla="*/ 337 h 372"/>
                  <a:gd name="T18" fmla="*/ 514 w 623"/>
                  <a:gd name="T19" fmla="*/ 317 h 372"/>
                  <a:gd name="T20" fmla="*/ 507 w 623"/>
                  <a:gd name="T21" fmla="*/ 309 h 372"/>
                  <a:gd name="T22" fmla="*/ 469 w 623"/>
                  <a:gd name="T23" fmla="*/ 290 h 372"/>
                  <a:gd name="T24" fmla="*/ 375 w 623"/>
                  <a:gd name="T25" fmla="*/ 255 h 372"/>
                  <a:gd name="T26" fmla="*/ 246 w 623"/>
                  <a:gd name="T27" fmla="*/ 201 h 372"/>
                  <a:gd name="T28" fmla="*/ 158 w 623"/>
                  <a:gd name="T29" fmla="*/ 160 h 372"/>
                  <a:gd name="T30" fmla="*/ 98 w 623"/>
                  <a:gd name="T31" fmla="*/ 127 h 372"/>
                  <a:gd name="T32" fmla="*/ 63 w 623"/>
                  <a:gd name="T33" fmla="*/ 106 h 372"/>
                  <a:gd name="T34" fmla="*/ 35 w 623"/>
                  <a:gd name="T35" fmla="*/ 83 h 372"/>
                  <a:gd name="T36" fmla="*/ 14 w 623"/>
                  <a:gd name="T37" fmla="*/ 63 h 372"/>
                  <a:gd name="T38" fmla="*/ 3 w 623"/>
                  <a:gd name="T39" fmla="*/ 43 h 372"/>
                  <a:gd name="T40" fmla="*/ 0 w 623"/>
                  <a:gd name="T41" fmla="*/ 33 h 372"/>
                  <a:gd name="T42" fmla="*/ 2 w 623"/>
                  <a:gd name="T43" fmla="*/ 22 h 372"/>
                  <a:gd name="T44" fmla="*/ 6 w 623"/>
                  <a:gd name="T45" fmla="*/ 9 h 372"/>
                  <a:gd name="T46" fmla="*/ 14 w 623"/>
                  <a:gd name="T47" fmla="*/ 5 h 372"/>
                  <a:gd name="T48" fmla="*/ 22 w 623"/>
                  <a:gd name="T49" fmla="*/ 1 h 372"/>
                  <a:gd name="T50" fmla="*/ 32 w 623"/>
                  <a:gd name="T51" fmla="*/ 0 h 372"/>
                  <a:gd name="T52" fmla="*/ 50 w 623"/>
                  <a:gd name="T53" fmla="*/ 0 h 372"/>
                  <a:gd name="T54" fmla="*/ 79 w 623"/>
                  <a:gd name="T55" fmla="*/ 7 h 372"/>
                  <a:gd name="T56" fmla="*/ 114 w 623"/>
                  <a:gd name="T57" fmla="*/ 20 h 372"/>
                  <a:gd name="T58" fmla="*/ 170 w 623"/>
                  <a:gd name="T59" fmla="*/ 48 h 372"/>
                  <a:gd name="T60" fmla="*/ 212 w 623"/>
                  <a:gd name="T61" fmla="*/ 72 h 372"/>
                  <a:gd name="T62" fmla="*/ 295 w 623"/>
                  <a:gd name="T63" fmla="*/ 124 h 372"/>
                  <a:gd name="T64" fmla="*/ 375 w 623"/>
                  <a:gd name="T65" fmla="*/ 177 h 372"/>
                  <a:gd name="T66" fmla="*/ 503 w 623"/>
                  <a:gd name="T67" fmla="*/ 266 h 372"/>
                  <a:gd name="T68" fmla="*/ 523 w 623"/>
                  <a:gd name="T69" fmla="*/ 276 h 372"/>
                  <a:gd name="T70" fmla="*/ 537 w 623"/>
                  <a:gd name="T71" fmla="*/ 279 h 372"/>
                  <a:gd name="T72" fmla="*/ 561 w 623"/>
                  <a:gd name="T73" fmla="*/ 276 h 372"/>
                  <a:gd name="T74" fmla="*/ 576 w 623"/>
                  <a:gd name="T75" fmla="*/ 274 h 372"/>
                  <a:gd name="T76" fmla="*/ 593 w 623"/>
                  <a:gd name="T77" fmla="*/ 277 h 372"/>
                  <a:gd name="T78" fmla="*/ 606 w 623"/>
                  <a:gd name="T79" fmla="*/ 285 h 372"/>
                  <a:gd name="T80" fmla="*/ 614 w 623"/>
                  <a:gd name="T81" fmla="*/ 294 h 372"/>
                  <a:gd name="T82" fmla="*/ 621 w 623"/>
                  <a:gd name="T83" fmla="*/ 305 h 372"/>
                  <a:gd name="T84" fmla="*/ 623 w 623"/>
                  <a:gd name="T85" fmla="*/ 318 h 372"/>
                  <a:gd name="T86" fmla="*/ 623 w 623"/>
                  <a:gd name="T87" fmla="*/ 331 h 372"/>
                  <a:gd name="T88" fmla="*/ 617 w 623"/>
                  <a:gd name="T89" fmla="*/ 342 h 372"/>
                  <a:gd name="T90" fmla="*/ 612 w 623"/>
                  <a:gd name="T91" fmla="*/ 353 h 37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3"/>
                  <a:gd name="T139" fmla="*/ 0 h 372"/>
                  <a:gd name="T140" fmla="*/ 623 w 623"/>
                  <a:gd name="T141" fmla="*/ 372 h 37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3" h="372">
                    <a:moveTo>
                      <a:pt x="612" y="353"/>
                    </a:moveTo>
                    <a:lnTo>
                      <a:pt x="608" y="358"/>
                    </a:lnTo>
                    <a:lnTo>
                      <a:pt x="603" y="363"/>
                    </a:lnTo>
                    <a:lnTo>
                      <a:pt x="597" y="365"/>
                    </a:lnTo>
                    <a:lnTo>
                      <a:pt x="593" y="369"/>
                    </a:lnTo>
                    <a:lnTo>
                      <a:pt x="586" y="370"/>
                    </a:lnTo>
                    <a:lnTo>
                      <a:pt x="580" y="372"/>
                    </a:lnTo>
                    <a:lnTo>
                      <a:pt x="573" y="372"/>
                    </a:lnTo>
                    <a:lnTo>
                      <a:pt x="567" y="370"/>
                    </a:lnTo>
                    <a:lnTo>
                      <a:pt x="561" y="371"/>
                    </a:lnTo>
                    <a:lnTo>
                      <a:pt x="554" y="367"/>
                    </a:lnTo>
                    <a:lnTo>
                      <a:pt x="548" y="364"/>
                    </a:lnTo>
                    <a:lnTo>
                      <a:pt x="542" y="361"/>
                    </a:lnTo>
                    <a:lnTo>
                      <a:pt x="539" y="358"/>
                    </a:lnTo>
                    <a:lnTo>
                      <a:pt x="537" y="356"/>
                    </a:lnTo>
                    <a:lnTo>
                      <a:pt x="531" y="352"/>
                    </a:lnTo>
                    <a:lnTo>
                      <a:pt x="526" y="345"/>
                    </a:lnTo>
                    <a:lnTo>
                      <a:pt x="523" y="337"/>
                    </a:lnTo>
                    <a:lnTo>
                      <a:pt x="518" y="324"/>
                    </a:lnTo>
                    <a:lnTo>
                      <a:pt x="514" y="317"/>
                    </a:lnTo>
                    <a:lnTo>
                      <a:pt x="512" y="314"/>
                    </a:lnTo>
                    <a:lnTo>
                      <a:pt x="507" y="309"/>
                    </a:lnTo>
                    <a:lnTo>
                      <a:pt x="485" y="298"/>
                    </a:lnTo>
                    <a:lnTo>
                      <a:pt x="469" y="290"/>
                    </a:lnTo>
                    <a:lnTo>
                      <a:pt x="445" y="281"/>
                    </a:lnTo>
                    <a:lnTo>
                      <a:pt x="375" y="255"/>
                    </a:lnTo>
                    <a:lnTo>
                      <a:pt x="292" y="220"/>
                    </a:lnTo>
                    <a:lnTo>
                      <a:pt x="246" y="201"/>
                    </a:lnTo>
                    <a:lnTo>
                      <a:pt x="202" y="181"/>
                    </a:lnTo>
                    <a:lnTo>
                      <a:pt x="158" y="160"/>
                    </a:lnTo>
                    <a:lnTo>
                      <a:pt x="117" y="138"/>
                    </a:lnTo>
                    <a:lnTo>
                      <a:pt x="98" y="127"/>
                    </a:lnTo>
                    <a:lnTo>
                      <a:pt x="79" y="117"/>
                    </a:lnTo>
                    <a:lnTo>
                      <a:pt x="63" y="106"/>
                    </a:lnTo>
                    <a:lnTo>
                      <a:pt x="49" y="95"/>
                    </a:lnTo>
                    <a:lnTo>
                      <a:pt x="35" y="83"/>
                    </a:lnTo>
                    <a:lnTo>
                      <a:pt x="24" y="72"/>
                    </a:lnTo>
                    <a:lnTo>
                      <a:pt x="14" y="63"/>
                    </a:lnTo>
                    <a:lnTo>
                      <a:pt x="8" y="52"/>
                    </a:lnTo>
                    <a:lnTo>
                      <a:pt x="3" y="43"/>
                    </a:lnTo>
                    <a:lnTo>
                      <a:pt x="2" y="37"/>
                    </a:lnTo>
                    <a:lnTo>
                      <a:pt x="0" y="33"/>
                    </a:lnTo>
                    <a:lnTo>
                      <a:pt x="0" y="27"/>
                    </a:lnTo>
                    <a:lnTo>
                      <a:pt x="2" y="22"/>
                    </a:lnTo>
                    <a:lnTo>
                      <a:pt x="5" y="14"/>
                    </a:lnTo>
                    <a:lnTo>
                      <a:pt x="6" y="9"/>
                    </a:lnTo>
                    <a:lnTo>
                      <a:pt x="9" y="7"/>
                    </a:lnTo>
                    <a:lnTo>
                      <a:pt x="14" y="5"/>
                    </a:lnTo>
                    <a:lnTo>
                      <a:pt x="17" y="3"/>
                    </a:lnTo>
                    <a:lnTo>
                      <a:pt x="22" y="1"/>
                    </a:lnTo>
                    <a:lnTo>
                      <a:pt x="26" y="0"/>
                    </a:lnTo>
                    <a:lnTo>
                      <a:pt x="32" y="0"/>
                    </a:lnTo>
                    <a:lnTo>
                      <a:pt x="38" y="0"/>
                    </a:lnTo>
                    <a:lnTo>
                      <a:pt x="50" y="0"/>
                    </a:lnTo>
                    <a:lnTo>
                      <a:pt x="63" y="3"/>
                    </a:lnTo>
                    <a:lnTo>
                      <a:pt x="79" y="7"/>
                    </a:lnTo>
                    <a:lnTo>
                      <a:pt x="95" y="14"/>
                    </a:lnTo>
                    <a:lnTo>
                      <a:pt x="114" y="20"/>
                    </a:lnTo>
                    <a:lnTo>
                      <a:pt x="131" y="30"/>
                    </a:lnTo>
                    <a:lnTo>
                      <a:pt x="170" y="48"/>
                    </a:lnTo>
                    <a:lnTo>
                      <a:pt x="191" y="61"/>
                    </a:lnTo>
                    <a:lnTo>
                      <a:pt x="212" y="72"/>
                    </a:lnTo>
                    <a:lnTo>
                      <a:pt x="254" y="97"/>
                    </a:lnTo>
                    <a:lnTo>
                      <a:pt x="295" y="124"/>
                    </a:lnTo>
                    <a:lnTo>
                      <a:pt x="336" y="152"/>
                    </a:lnTo>
                    <a:lnTo>
                      <a:pt x="375" y="177"/>
                    </a:lnTo>
                    <a:lnTo>
                      <a:pt x="412" y="202"/>
                    </a:lnTo>
                    <a:lnTo>
                      <a:pt x="503" y="266"/>
                    </a:lnTo>
                    <a:lnTo>
                      <a:pt x="516" y="274"/>
                    </a:lnTo>
                    <a:lnTo>
                      <a:pt x="523" y="276"/>
                    </a:lnTo>
                    <a:lnTo>
                      <a:pt x="527" y="277"/>
                    </a:lnTo>
                    <a:lnTo>
                      <a:pt x="537" y="279"/>
                    </a:lnTo>
                    <a:lnTo>
                      <a:pt x="545" y="279"/>
                    </a:lnTo>
                    <a:lnTo>
                      <a:pt x="561" y="276"/>
                    </a:lnTo>
                    <a:lnTo>
                      <a:pt x="569" y="274"/>
                    </a:lnTo>
                    <a:lnTo>
                      <a:pt x="576" y="274"/>
                    </a:lnTo>
                    <a:lnTo>
                      <a:pt x="586" y="276"/>
                    </a:lnTo>
                    <a:lnTo>
                      <a:pt x="593" y="277"/>
                    </a:lnTo>
                    <a:lnTo>
                      <a:pt x="600" y="281"/>
                    </a:lnTo>
                    <a:lnTo>
                      <a:pt x="606" y="285"/>
                    </a:lnTo>
                    <a:lnTo>
                      <a:pt x="611" y="290"/>
                    </a:lnTo>
                    <a:lnTo>
                      <a:pt x="614" y="294"/>
                    </a:lnTo>
                    <a:lnTo>
                      <a:pt x="617" y="299"/>
                    </a:lnTo>
                    <a:lnTo>
                      <a:pt x="621" y="305"/>
                    </a:lnTo>
                    <a:lnTo>
                      <a:pt x="622" y="312"/>
                    </a:lnTo>
                    <a:lnTo>
                      <a:pt x="623" y="318"/>
                    </a:lnTo>
                    <a:lnTo>
                      <a:pt x="623" y="324"/>
                    </a:lnTo>
                    <a:lnTo>
                      <a:pt x="623" y="331"/>
                    </a:lnTo>
                    <a:lnTo>
                      <a:pt x="621" y="335"/>
                    </a:lnTo>
                    <a:lnTo>
                      <a:pt x="617" y="342"/>
                    </a:lnTo>
                    <a:lnTo>
                      <a:pt x="616" y="348"/>
                    </a:lnTo>
                    <a:lnTo>
                      <a:pt x="612" y="353"/>
                    </a:lnTo>
                    <a:close/>
                  </a:path>
                </a:pathLst>
              </a:custGeom>
              <a:solidFill>
                <a:srgbClr val="844CD6"/>
              </a:solidFill>
              <a:ln w="9525">
                <a:noFill/>
                <a:round/>
                <a:headEnd/>
                <a:tailEnd/>
              </a:ln>
            </p:spPr>
            <p:txBody>
              <a:bodyPr/>
              <a:lstStyle/>
              <a:p>
                <a:endParaRPr lang="ru-RU"/>
              </a:p>
            </p:txBody>
          </p:sp>
          <p:sp>
            <p:nvSpPr>
              <p:cNvPr id="162937" name="Freeform 1167"/>
              <p:cNvSpPr>
                <a:spLocks/>
              </p:cNvSpPr>
              <p:nvPr/>
            </p:nvSpPr>
            <p:spPr bwMode="auto">
              <a:xfrm>
                <a:off x="1835" y="1675"/>
                <a:ext cx="96" cy="39"/>
              </a:xfrm>
              <a:custGeom>
                <a:avLst/>
                <a:gdLst>
                  <a:gd name="T0" fmla="*/ 96 w 96"/>
                  <a:gd name="T1" fmla="*/ 20 h 39"/>
                  <a:gd name="T2" fmla="*/ 87 w 96"/>
                  <a:gd name="T3" fmla="*/ 29 h 39"/>
                  <a:gd name="T4" fmla="*/ 75 w 96"/>
                  <a:gd name="T5" fmla="*/ 38 h 39"/>
                  <a:gd name="T6" fmla="*/ 62 w 96"/>
                  <a:gd name="T7" fmla="*/ 39 h 39"/>
                  <a:gd name="T8" fmla="*/ 49 w 96"/>
                  <a:gd name="T9" fmla="*/ 39 h 39"/>
                  <a:gd name="T10" fmla="*/ 35 w 96"/>
                  <a:gd name="T11" fmla="*/ 36 h 39"/>
                  <a:gd name="T12" fmla="*/ 20 w 96"/>
                  <a:gd name="T13" fmla="*/ 29 h 39"/>
                  <a:gd name="T14" fmla="*/ 8 w 96"/>
                  <a:gd name="T15" fmla="*/ 18 h 39"/>
                  <a:gd name="T16" fmla="*/ 0 w 96"/>
                  <a:gd name="T17" fmla="*/ 6 h 39"/>
                  <a:gd name="T18" fmla="*/ 5 w 96"/>
                  <a:gd name="T19" fmla="*/ 0 h 39"/>
                  <a:gd name="T20" fmla="*/ 14 w 96"/>
                  <a:gd name="T21" fmla="*/ 13 h 39"/>
                  <a:gd name="T22" fmla="*/ 25 w 96"/>
                  <a:gd name="T23" fmla="*/ 24 h 39"/>
                  <a:gd name="T24" fmla="*/ 37 w 96"/>
                  <a:gd name="T25" fmla="*/ 29 h 39"/>
                  <a:gd name="T26" fmla="*/ 49 w 96"/>
                  <a:gd name="T27" fmla="*/ 33 h 39"/>
                  <a:gd name="T28" fmla="*/ 62 w 96"/>
                  <a:gd name="T29" fmla="*/ 33 h 39"/>
                  <a:gd name="T30" fmla="*/ 73 w 96"/>
                  <a:gd name="T31" fmla="*/ 31 h 39"/>
                  <a:gd name="T32" fmla="*/ 83 w 96"/>
                  <a:gd name="T33" fmla="*/ 25 h 39"/>
                  <a:gd name="T34" fmla="*/ 91 w 96"/>
                  <a:gd name="T35" fmla="*/ 16 h 39"/>
                  <a:gd name="T36" fmla="*/ 96 w 96"/>
                  <a:gd name="T37" fmla="*/ 20 h 3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6"/>
                  <a:gd name="T58" fmla="*/ 0 h 39"/>
                  <a:gd name="T59" fmla="*/ 96 w 96"/>
                  <a:gd name="T60" fmla="*/ 39 h 3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6" h="39">
                    <a:moveTo>
                      <a:pt x="96" y="20"/>
                    </a:moveTo>
                    <a:lnTo>
                      <a:pt x="87" y="29"/>
                    </a:lnTo>
                    <a:lnTo>
                      <a:pt x="75" y="38"/>
                    </a:lnTo>
                    <a:lnTo>
                      <a:pt x="62" y="39"/>
                    </a:lnTo>
                    <a:lnTo>
                      <a:pt x="49" y="39"/>
                    </a:lnTo>
                    <a:lnTo>
                      <a:pt x="35" y="36"/>
                    </a:lnTo>
                    <a:lnTo>
                      <a:pt x="20" y="29"/>
                    </a:lnTo>
                    <a:lnTo>
                      <a:pt x="8" y="18"/>
                    </a:lnTo>
                    <a:lnTo>
                      <a:pt x="0" y="6"/>
                    </a:lnTo>
                    <a:lnTo>
                      <a:pt x="5" y="0"/>
                    </a:lnTo>
                    <a:lnTo>
                      <a:pt x="14" y="13"/>
                    </a:lnTo>
                    <a:lnTo>
                      <a:pt x="25" y="24"/>
                    </a:lnTo>
                    <a:lnTo>
                      <a:pt x="37" y="29"/>
                    </a:lnTo>
                    <a:lnTo>
                      <a:pt x="49" y="33"/>
                    </a:lnTo>
                    <a:lnTo>
                      <a:pt x="62" y="33"/>
                    </a:lnTo>
                    <a:lnTo>
                      <a:pt x="73" y="31"/>
                    </a:lnTo>
                    <a:lnTo>
                      <a:pt x="83" y="25"/>
                    </a:lnTo>
                    <a:lnTo>
                      <a:pt x="91" y="16"/>
                    </a:lnTo>
                    <a:lnTo>
                      <a:pt x="96" y="20"/>
                    </a:lnTo>
                    <a:close/>
                  </a:path>
                </a:pathLst>
              </a:custGeom>
              <a:solidFill>
                <a:srgbClr val="C195DB"/>
              </a:solidFill>
              <a:ln w="9525">
                <a:noFill/>
                <a:round/>
                <a:headEnd/>
                <a:tailEnd/>
              </a:ln>
            </p:spPr>
            <p:txBody>
              <a:bodyPr/>
              <a:lstStyle/>
              <a:p>
                <a:endParaRPr lang="ru-RU"/>
              </a:p>
            </p:txBody>
          </p:sp>
          <p:sp>
            <p:nvSpPr>
              <p:cNvPr id="162938" name="Freeform 1168"/>
              <p:cNvSpPr>
                <a:spLocks/>
              </p:cNvSpPr>
              <p:nvPr/>
            </p:nvSpPr>
            <p:spPr bwMode="auto">
              <a:xfrm>
                <a:off x="1799" y="1637"/>
                <a:ext cx="41" cy="44"/>
              </a:xfrm>
              <a:custGeom>
                <a:avLst/>
                <a:gdLst>
                  <a:gd name="T0" fmla="*/ 36 w 41"/>
                  <a:gd name="T1" fmla="*/ 44 h 44"/>
                  <a:gd name="T2" fmla="*/ 31 w 41"/>
                  <a:gd name="T3" fmla="*/ 31 h 44"/>
                  <a:gd name="T4" fmla="*/ 29 w 41"/>
                  <a:gd name="T5" fmla="*/ 23 h 44"/>
                  <a:gd name="T6" fmla="*/ 20 w 41"/>
                  <a:gd name="T7" fmla="*/ 16 h 44"/>
                  <a:gd name="T8" fmla="*/ 0 w 41"/>
                  <a:gd name="T9" fmla="*/ 6 h 44"/>
                  <a:gd name="T10" fmla="*/ 2 w 41"/>
                  <a:gd name="T11" fmla="*/ 0 h 44"/>
                  <a:gd name="T12" fmla="*/ 25 w 41"/>
                  <a:gd name="T13" fmla="*/ 11 h 44"/>
                  <a:gd name="T14" fmla="*/ 33 w 41"/>
                  <a:gd name="T15" fmla="*/ 19 h 44"/>
                  <a:gd name="T16" fmla="*/ 36 w 41"/>
                  <a:gd name="T17" fmla="*/ 28 h 44"/>
                  <a:gd name="T18" fmla="*/ 41 w 41"/>
                  <a:gd name="T19" fmla="*/ 40 h 44"/>
                  <a:gd name="T20" fmla="*/ 36 w 41"/>
                  <a:gd name="T21" fmla="*/ 44 h 4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1"/>
                  <a:gd name="T34" fmla="*/ 0 h 44"/>
                  <a:gd name="T35" fmla="*/ 41 w 41"/>
                  <a:gd name="T36" fmla="*/ 44 h 4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1" h="44">
                    <a:moveTo>
                      <a:pt x="36" y="44"/>
                    </a:moveTo>
                    <a:lnTo>
                      <a:pt x="31" y="31"/>
                    </a:lnTo>
                    <a:lnTo>
                      <a:pt x="29" y="23"/>
                    </a:lnTo>
                    <a:lnTo>
                      <a:pt x="20" y="16"/>
                    </a:lnTo>
                    <a:lnTo>
                      <a:pt x="0" y="6"/>
                    </a:lnTo>
                    <a:lnTo>
                      <a:pt x="2" y="0"/>
                    </a:lnTo>
                    <a:lnTo>
                      <a:pt x="25" y="11"/>
                    </a:lnTo>
                    <a:lnTo>
                      <a:pt x="33" y="19"/>
                    </a:lnTo>
                    <a:lnTo>
                      <a:pt x="36" y="28"/>
                    </a:lnTo>
                    <a:lnTo>
                      <a:pt x="41" y="40"/>
                    </a:lnTo>
                    <a:lnTo>
                      <a:pt x="36" y="44"/>
                    </a:lnTo>
                    <a:close/>
                  </a:path>
                </a:pathLst>
              </a:custGeom>
              <a:solidFill>
                <a:srgbClr val="C195DB"/>
              </a:solidFill>
              <a:ln w="9525">
                <a:noFill/>
                <a:round/>
                <a:headEnd/>
                <a:tailEnd/>
              </a:ln>
            </p:spPr>
            <p:txBody>
              <a:bodyPr/>
              <a:lstStyle/>
              <a:p>
                <a:endParaRPr lang="ru-RU"/>
              </a:p>
            </p:txBody>
          </p:sp>
          <p:sp>
            <p:nvSpPr>
              <p:cNvPr id="162939" name="Freeform 1169"/>
              <p:cNvSpPr>
                <a:spLocks/>
              </p:cNvSpPr>
              <p:nvPr/>
            </p:nvSpPr>
            <p:spPr bwMode="auto">
              <a:xfrm>
                <a:off x="1835" y="1675"/>
                <a:ext cx="6" cy="6"/>
              </a:xfrm>
              <a:custGeom>
                <a:avLst/>
                <a:gdLst>
                  <a:gd name="T0" fmla="*/ 0 w 6"/>
                  <a:gd name="T1" fmla="*/ 6 h 6"/>
                  <a:gd name="T2" fmla="*/ 6 w 6"/>
                  <a:gd name="T3" fmla="*/ 2 h 6"/>
                  <a:gd name="T4" fmla="*/ 6 w 6"/>
                  <a:gd name="T5" fmla="*/ 0 h 6"/>
                  <a:gd name="T6" fmla="*/ 0 w 6"/>
                  <a:gd name="T7" fmla="*/ 6 h 6"/>
                  <a:gd name="T8" fmla="*/ 0 60000 65536"/>
                  <a:gd name="T9" fmla="*/ 0 60000 65536"/>
                  <a:gd name="T10" fmla="*/ 0 60000 65536"/>
                  <a:gd name="T11" fmla="*/ 0 60000 65536"/>
                  <a:gd name="T12" fmla="*/ 0 w 6"/>
                  <a:gd name="T13" fmla="*/ 0 h 6"/>
                  <a:gd name="T14" fmla="*/ 6 w 6"/>
                  <a:gd name="T15" fmla="*/ 6 h 6"/>
                </a:gdLst>
                <a:ahLst/>
                <a:cxnLst>
                  <a:cxn ang="T8">
                    <a:pos x="T0" y="T1"/>
                  </a:cxn>
                  <a:cxn ang="T9">
                    <a:pos x="T2" y="T3"/>
                  </a:cxn>
                  <a:cxn ang="T10">
                    <a:pos x="T4" y="T5"/>
                  </a:cxn>
                  <a:cxn ang="T11">
                    <a:pos x="T6" y="T7"/>
                  </a:cxn>
                </a:cxnLst>
                <a:rect l="T12" t="T13" r="T14" b="T15"/>
                <a:pathLst>
                  <a:path w="6" h="6">
                    <a:moveTo>
                      <a:pt x="0" y="6"/>
                    </a:moveTo>
                    <a:lnTo>
                      <a:pt x="6" y="2"/>
                    </a:lnTo>
                    <a:lnTo>
                      <a:pt x="6" y="0"/>
                    </a:lnTo>
                    <a:lnTo>
                      <a:pt x="0" y="6"/>
                    </a:lnTo>
                    <a:close/>
                  </a:path>
                </a:pathLst>
              </a:custGeom>
              <a:solidFill>
                <a:srgbClr val="C195DB"/>
              </a:solidFill>
              <a:ln w="9525">
                <a:noFill/>
                <a:round/>
                <a:headEnd/>
                <a:tailEnd/>
              </a:ln>
            </p:spPr>
            <p:txBody>
              <a:bodyPr/>
              <a:lstStyle/>
              <a:p>
                <a:endParaRPr lang="ru-RU"/>
              </a:p>
            </p:txBody>
          </p:sp>
          <p:sp>
            <p:nvSpPr>
              <p:cNvPr id="162940" name="Freeform 1170"/>
              <p:cNvSpPr>
                <a:spLocks/>
              </p:cNvSpPr>
              <p:nvPr/>
            </p:nvSpPr>
            <p:spPr bwMode="auto">
              <a:xfrm>
                <a:off x="1313" y="1352"/>
                <a:ext cx="490" cy="291"/>
              </a:xfrm>
              <a:custGeom>
                <a:avLst/>
                <a:gdLst>
                  <a:gd name="T0" fmla="*/ 488 w 490"/>
                  <a:gd name="T1" fmla="*/ 291 h 291"/>
                  <a:gd name="T2" fmla="*/ 379 w 490"/>
                  <a:gd name="T3" fmla="*/ 246 h 291"/>
                  <a:gd name="T4" fmla="*/ 296 w 490"/>
                  <a:gd name="T5" fmla="*/ 212 h 291"/>
                  <a:gd name="T6" fmla="*/ 206 w 490"/>
                  <a:gd name="T7" fmla="*/ 172 h 291"/>
                  <a:gd name="T8" fmla="*/ 120 w 490"/>
                  <a:gd name="T9" fmla="*/ 129 h 291"/>
                  <a:gd name="T10" fmla="*/ 81 w 490"/>
                  <a:gd name="T11" fmla="*/ 105 h 291"/>
                  <a:gd name="T12" fmla="*/ 50 w 490"/>
                  <a:gd name="T13" fmla="*/ 84 h 291"/>
                  <a:gd name="T14" fmla="*/ 24 w 490"/>
                  <a:gd name="T15" fmla="*/ 62 h 291"/>
                  <a:gd name="T16" fmla="*/ 9 w 490"/>
                  <a:gd name="T17" fmla="*/ 41 h 291"/>
                  <a:gd name="T18" fmla="*/ 3 w 490"/>
                  <a:gd name="T19" fmla="*/ 31 h 291"/>
                  <a:gd name="T20" fmla="*/ 0 w 490"/>
                  <a:gd name="T21" fmla="*/ 19 h 291"/>
                  <a:gd name="T22" fmla="*/ 5 w 490"/>
                  <a:gd name="T23" fmla="*/ 0 h 291"/>
                  <a:gd name="T24" fmla="*/ 9 w 490"/>
                  <a:gd name="T25" fmla="*/ 0 h 291"/>
                  <a:gd name="T26" fmla="*/ 5 w 490"/>
                  <a:gd name="T27" fmla="*/ 18 h 291"/>
                  <a:gd name="T28" fmla="*/ 9 w 490"/>
                  <a:gd name="T29" fmla="*/ 28 h 291"/>
                  <a:gd name="T30" fmla="*/ 13 w 490"/>
                  <a:gd name="T31" fmla="*/ 36 h 291"/>
                  <a:gd name="T32" fmla="*/ 29 w 490"/>
                  <a:gd name="T33" fmla="*/ 56 h 291"/>
                  <a:gd name="T34" fmla="*/ 54 w 490"/>
                  <a:gd name="T35" fmla="*/ 79 h 291"/>
                  <a:gd name="T36" fmla="*/ 86 w 490"/>
                  <a:gd name="T37" fmla="*/ 101 h 291"/>
                  <a:gd name="T38" fmla="*/ 122 w 490"/>
                  <a:gd name="T39" fmla="*/ 123 h 291"/>
                  <a:gd name="T40" fmla="*/ 207 w 490"/>
                  <a:gd name="T41" fmla="*/ 166 h 291"/>
                  <a:gd name="T42" fmla="*/ 298 w 490"/>
                  <a:gd name="T43" fmla="*/ 205 h 291"/>
                  <a:gd name="T44" fmla="*/ 381 w 490"/>
                  <a:gd name="T45" fmla="*/ 240 h 291"/>
                  <a:gd name="T46" fmla="*/ 490 w 490"/>
                  <a:gd name="T47" fmla="*/ 284 h 291"/>
                  <a:gd name="T48" fmla="*/ 488 w 490"/>
                  <a:gd name="T49" fmla="*/ 291 h 2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90"/>
                  <a:gd name="T76" fmla="*/ 0 h 291"/>
                  <a:gd name="T77" fmla="*/ 490 w 490"/>
                  <a:gd name="T78" fmla="*/ 291 h 2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90" h="291">
                    <a:moveTo>
                      <a:pt x="488" y="291"/>
                    </a:moveTo>
                    <a:lnTo>
                      <a:pt x="379" y="246"/>
                    </a:lnTo>
                    <a:lnTo>
                      <a:pt x="296" y="212"/>
                    </a:lnTo>
                    <a:lnTo>
                      <a:pt x="206" y="172"/>
                    </a:lnTo>
                    <a:lnTo>
                      <a:pt x="120" y="129"/>
                    </a:lnTo>
                    <a:lnTo>
                      <a:pt x="81" y="105"/>
                    </a:lnTo>
                    <a:lnTo>
                      <a:pt x="50" y="84"/>
                    </a:lnTo>
                    <a:lnTo>
                      <a:pt x="24" y="62"/>
                    </a:lnTo>
                    <a:lnTo>
                      <a:pt x="9" y="41"/>
                    </a:lnTo>
                    <a:lnTo>
                      <a:pt x="3" y="31"/>
                    </a:lnTo>
                    <a:lnTo>
                      <a:pt x="0" y="19"/>
                    </a:lnTo>
                    <a:lnTo>
                      <a:pt x="5" y="0"/>
                    </a:lnTo>
                    <a:lnTo>
                      <a:pt x="9" y="0"/>
                    </a:lnTo>
                    <a:lnTo>
                      <a:pt x="5" y="18"/>
                    </a:lnTo>
                    <a:lnTo>
                      <a:pt x="9" y="28"/>
                    </a:lnTo>
                    <a:lnTo>
                      <a:pt x="13" y="36"/>
                    </a:lnTo>
                    <a:lnTo>
                      <a:pt x="29" y="56"/>
                    </a:lnTo>
                    <a:lnTo>
                      <a:pt x="54" y="79"/>
                    </a:lnTo>
                    <a:lnTo>
                      <a:pt x="86" y="101"/>
                    </a:lnTo>
                    <a:lnTo>
                      <a:pt x="122" y="123"/>
                    </a:lnTo>
                    <a:lnTo>
                      <a:pt x="207" y="166"/>
                    </a:lnTo>
                    <a:lnTo>
                      <a:pt x="298" y="205"/>
                    </a:lnTo>
                    <a:lnTo>
                      <a:pt x="381" y="240"/>
                    </a:lnTo>
                    <a:lnTo>
                      <a:pt x="490" y="284"/>
                    </a:lnTo>
                    <a:lnTo>
                      <a:pt x="488" y="291"/>
                    </a:lnTo>
                    <a:close/>
                  </a:path>
                </a:pathLst>
              </a:custGeom>
              <a:solidFill>
                <a:srgbClr val="C195DB"/>
              </a:solidFill>
              <a:ln w="9525">
                <a:noFill/>
                <a:round/>
                <a:headEnd/>
                <a:tailEnd/>
              </a:ln>
            </p:spPr>
            <p:txBody>
              <a:bodyPr/>
              <a:lstStyle/>
              <a:p>
                <a:endParaRPr lang="ru-RU"/>
              </a:p>
            </p:txBody>
          </p:sp>
          <p:sp>
            <p:nvSpPr>
              <p:cNvPr id="162941" name="Freeform 1171"/>
              <p:cNvSpPr>
                <a:spLocks/>
              </p:cNvSpPr>
              <p:nvPr/>
            </p:nvSpPr>
            <p:spPr bwMode="auto">
              <a:xfrm>
                <a:off x="1801" y="1637"/>
                <a:ext cx="3" cy="6"/>
              </a:xfrm>
              <a:custGeom>
                <a:avLst/>
                <a:gdLst>
                  <a:gd name="T0" fmla="*/ 3 w 3"/>
                  <a:gd name="T1" fmla="*/ 0 h 6"/>
                  <a:gd name="T2" fmla="*/ 0 w 3"/>
                  <a:gd name="T3" fmla="*/ 6 h 6"/>
                  <a:gd name="T4" fmla="*/ 3 w 3"/>
                  <a:gd name="T5" fmla="*/ 0 h 6"/>
                  <a:gd name="T6" fmla="*/ 0 60000 65536"/>
                  <a:gd name="T7" fmla="*/ 0 60000 65536"/>
                  <a:gd name="T8" fmla="*/ 0 60000 65536"/>
                  <a:gd name="T9" fmla="*/ 0 w 3"/>
                  <a:gd name="T10" fmla="*/ 0 h 6"/>
                  <a:gd name="T11" fmla="*/ 3 w 3"/>
                  <a:gd name="T12" fmla="*/ 6 h 6"/>
                </a:gdLst>
                <a:ahLst/>
                <a:cxnLst>
                  <a:cxn ang="T6">
                    <a:pos x="T0" y="T1"/>
                  </a:cxn>
                  <a:cxn ang="T7">
                    <a:pos x="T2" y="T3"/>
                  </a:cxn>
                  <a:cxn ang="T8">
                    <a:pos x="T4" y="T5"/>
                  </a:cxn>
                </a:cxnLst>
                <a:rect l="T9" t="T10" r="T11" b="T12"/>
                <a:pathLst>
                  <a:path w="3" h="6">
                    <a:moveTo>
                      <a:pt x="3" y="0"/>
                    </a:moveTo>
                    <a:lnTo>
                      <a:pt x="0" y="6"/>
                    </a:lnTo>
                    <a:lnTo>
                      <a:pt x="3" y="0"/>
                    </a:lnTo>
                    <a:close/>
                  </a:path>
                </a:pathLst>
              </a:custGeom>
              <a:solidFill>
                <a:srgbClr val="C195DB"/>
              </a:solidFill>
              <a:ln w="9525">
                <a:noFill/>
                <a:round/>
                <a:headEnd/>
                <a:tailEnd/>
              </a:ln>
            </p:spPr>
            <p:txBody>
              <a:bodyPr/>
              <a:lstStyle/>
              <a:p>
                <a:endParaRPr lang="ru-RU"/>
              </a:p>
            </p:txBody>
          </p:sp>
          <p:sp>
            <p:nvSpPr>
              <p:cNvPr id="162942" name="Freeform 1172"/>
              <p:cNvSpPr>
                <a:spLocks/>
              </p:cNvSpPr>
              <p:nvPr/>
            </p:nvSpPr>
            <p:spPr bwMode="auto">
              <a:xfrm>
                <a:off x="1316" y="1334"/>
                <a:ext cx="505" cy="275"/>
              </a:xfrm>
              <a:custGeom>
                <a:avLst/>
                <a:gdLst>
                  <a:gd name="T0" fmla="*/ 0 w 505"/>
                  <a:gd name="T1" fmla="*/ 14 h 275"/>
                  <a:gd name="T2" fmla="*/ 4 w 505"/>
                  <a:gd name="T3" fmla="*/ 8 h 275"/>
                  <a:gd name="T4" fmla="*/ 14 w 505"/>
                  <a:gd name="T5" fmla="*/ 3 h 275"/>
                  <a:gd name="T6" fmla="*/ 36 w 505"/>
                  <a:gd name="T7" fmla="*/ 0 h 275"/>
                  <a:gd name="T8" fmla="*/ 64 w 505"/>
                  <a:gd name="T9" fmla="*/ 5 h 275"/>
                  <a:gd name="T10" fmla="*/ 96 w 505"/>
                  <a:gd name="T11" fmla="*/ 16 h 275"/>
                  <a:gd name="T12" fmla="*/ 131 w 505"/>
                  <a:gd name="T13" fmla="*/ 32 h 275"/>
                  <a:gd name="T14" fmla="*/ 171 w 505"/>
                  <a:gd name="T15" fmla="*/ 51 h 275"/>
                  <a:gd name="T16" fmla="*/ 254 w 505"/>
                  <a:gd name="T17" fmla="*/ 100 h 275"/>
                  <a:gd name="T18" fmla="*/ 339 w 505"/>
                  <a:gd name="T19" fmla="*/ 153 h 275"/>
                  <a:gd name="T20" fmla="*/ 413 w 505"/>
                  <a:gd name="T21" fmla="*/ 206 h 275"/>
                  <a:gd name="T22" fmla="*/ 505 w 505"/>
                  <a:gd name="T23" fmla="*/ 271 h 275"/>
                  <a:gd name="T24" fmla="*/ 500 w 505"/>
                  <a:gd name="T25" fmla="*/ 275 h 275"/>
                  <a:gd name="T26" fmla="*/ 408 w 505"/>
                  <a:gd name="T27" fmla="*/ 211 h 275"/>
                  <a:gd name="T28" fmla="*/ 333 w 505"/>
                  <a:gd name="T29" fmla="*/ 158 h 275"/>
                  <a:gd name="T30" fmla="*/ 250 w 505"/>
                  <a:gd name="T31" fmla="*/ 104 h 275"/>
                  <a:gd name="T32" fmla="*/ 166 w 505"/>
                  <a:gd name="T33" fmla="*/ 55 h 275"/>
                  <a:gd name="T34" fmla="*/ 126 w 505"/>
                  <a:gd name="T35" fmla="*/ 37 h 275"/>
                  <a:gd name="T36" fmla="*/ 94 w 505"/>
                  <a:gd name="T37" fmla="*/ 21 h 275"/>
                  <a:gd name="T38" fmla="*/ 62 w 505"/>
                  <a:gd name="T39" fmla="*/ 10 h 275"/>
                  <a:gd name="T40" fmla="*/ 36 w 505"/>
                  <a:gd name="T41" fmla="*/ 5 h 275"/>
                  <a:gd name="T42" fmla="*/ 17 w 505"/>
                  <a:gd name="T43" fmla="*/ 8 h 275"/>
                  <a:gd name="T44" fmla="*/ 9 w 505"/>
                  <a:gd name="T45" fmla="*/ 13 h 275"/>
                  <a:gd name="T46" fmla="*/ 4 w 505"/>
                  <a:gd name="T47" fmla="*/ 20 h 275"/>
                  <a:gd name="T48" fmla="*/ 0 w 505"/>
                  <a:gd name="T49" fmla="*/ 14 h 27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05"/>
                  <a:gd name="T76" fmla="*/ 0 h 275"/>
                  <a:gd name="T77" fmla="*/ 505 w 505"/>
                  <a:gd name="T78" fmla="*/ 275 h 27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05" h="275">
                    <a:moveTo>
                      <a:pt x="0" y="14"/>
                    </a:moveTo>
                    <a:lnTo>
                      <a:pt x="4" y="8"/>
                    </a:lnTo>
                    <a:lnTo>
                      <a:pt x="14" y="3"/>
                    </a:lnTo>
                    <a:lnTo>
                      <a:pt x="36" y="0"/>
                    </a:lnTo>
                    <a:lnTo>
                      <a:pt x="64" y="5"/>
                    </a:lnTo>
                    <a:lnTo>
                      <a:pt x="96" y="16"/>
                    </a:lnTo>
                    <a:lnTo>
                      <a:pt x="131" y="32"/>
                    </a:lnTo>
                    <a:lnTo>
                      <a:pt x="171" y="51"/>
                    </a:lnTo>
                    <a:lnTo>
                      <a:pt x="254" y="100"/>
                    </a:lnTo>
                    <a:lnTo>
                      <a:pt x="339" y="153"/>
                    </a:lnTo>
                    <a:lnTo>
                      <a:pt x="413" y="206"/>
                    </a:lnTo>
                    <a:lnTo>
                      <a:pt x="505" y="271"/>
                    </a:lnTo>
                    <a:lnTo>
                      <a:pt x="500" y="275"/>
                    </a:lnTo>
                    <a:lnTo>
                      <a:pt x="408" y="211"/>
                    </a:lnTo>
                    <a:lnTo>
                      <a:pt x="333" y="158"/>
                    </a:lnTo>
                    <a:lnTo>
                      <a:pt x="250" y="104"/>
                    </a:lnTo>
                    <a:lnTo>
                      <a:pt x="166" y="55"/>
                    </a:lnTo>
                    <a:lnTo>
                      <a:pt x="126" y="37"/>
                    </a:lnTo>
                    <a:lnTo>
                      <a:pt x="94" y="21"/>
                    </a:lnTo>
                    <a:lnTo>
                      <a:pt x="62" y="10"/>
                    </a:lnTo>
                    <a:lnTo>
                      <a:pt x="36" y="5"/>
                    </a:lnTo>
                    <a:lnTo>
                      <a:pt x="17" y="8"/>
                    </a:lnTo>
                    <a:lnTo>
                      <a:pt x="9" y="13"/>
                    </a:lnTo>
                    <a:lnTo>
                      <a:pt x="4" y="20"/>
                    </a:lnTo>
                    <a:lnTo>
                      <a:pt x="0" y="14"/>
                    </a:lnTo>
                    <a:close/>
                  </a:path>
                </a:pathLst>
              </a:custGeom>
              <a:solidFill>
                <a:srgbClr val="C195DB"/>
              </a:solidFill>
              <a:ln w="9525">
                <a:noFill/>
                <a:round/>
                <a:headEnd/>
                <a:tailEnd/>
              </a:ln>
            </p:spPr>
            <p:txBody>
              <a:bodyPr/>
              <a:lstStyle/>
              <a:p>
                <a:endParaRPr lang="ru-RU"/>
              </a:p>
            </p:txBody>
          </p:sp>
          <p:sp>
            <p:nvSpPr>
              <p:cNvPr id="162943" name="Freeform 1173"/>
              <p:cNvSpPr>
                <a:spLocks/>
              </p:cNvSpPr>
              <p:nvPr/>
            </p:nvSpPr>
            <p:spPr bwMode="auto">
              <a:xfrm>
                <a:off x="1315" y="1348"/>
                <a:ext cx="4" cy="5"/>
              </a:xfrm>
              <a:custGeom>
                <a:avLst/>
                <a:gdLst>
                  <a:gd name="T0" fmla="*/ 0 w 4"/>
                  <a:gd name="T1" fmla="*/ 3 h 5"/>
                  <a:gd name="T2" fmla="*/ 1 w 4"/>
                  <a:gd name="T3" fmla="*/ 0 h 5"/>
                  <a:gd name="T4" fmla="*/ 0 w 4"/>
                  <a:gd name="T5" fmla="*/ 1 h 5"/>
                  <a:gd name="T6" fmla="*/ 4 w 4"/>
                  <a:gd name="T7" fmla="*/ 5 h 5"/>
                  <a:gd name="T8" fmla="*/ 4 w 4"/>
                  <a:gd name="T9" fmla="*/ 3 h 5"/>
                  <a:gd name="T10" fmla="*/ 0 w 4"/>
                  <a:gd name="T11" fmla="*/ 3 h 5"/>
                  <a:gd name="T12" fmla="*/ 0 60000 65536"/>
                  <a:gd name="T13" fmla="*/ 0 60000 65536"/>
                  <a:gd name="T14" fmla="*/ 0 60000 65536"/>
                  <a:gd name="T15" fmla="*/ 0 60000 65536"/>
                  <a:gd name="T16" fmla="*/ 0 60000 65536"/>
                  <a:gd name="T17" fmla="*/ 0 60000 65536"/>
                  <a:gd name="T18" fmla="*/ 0 w 4"/>
                  <a:gd name="T19" fmla="*/ 0 h 5"/>
                  <a:gd name="T20" fmla="*/ 4 w 4"/>
                  <a:gd name="T21" fmla="*/ 5 h 5"/>
                </a:gdLst>
                <a:ahLst/>
                <a:cxnLst>
                  <a:cxn ang="T12">
                    <a:pos x="T0" y="T1"/>
                  </a:cxn>
                  <a:cxn ang="T13">
                    <a:pos x="T2" y="T3"/>
                  </a:cxn>
                  <a:cxn ang="T14">
                    <a:pos x="T4" y="T5"/>
                  </a:cxn>
                  <a:cxn ang="T15">
                    <a:pos x="T6" y="T7"/>
                  </a:cxn>
                  <a:cxn ang="T16">
                    <a:pos x="T8" y="T9"/>
                  </a:cxn>
                  <a:cxn ang="T17">
                    <a:pos x="T10" y="T11"/>
                  </a:cxn>
                </a:cxnLst>
                <a:rect l="T18" t="T19" r="T20" b="T21"/>
                <a:pathLst>
                  <a:path w="4" h="5">
                    <a:moveTo>
                      <a:pt x="0" y="3"/>
                    </a:moveTo>
                    <a:lnTo>
                      <a:pt x="1" y="0"/>
                    </a:lnTo>
                    <a:lnTo>
                      <a:pt x="0" y="1"/>
                    </a:lnTo>
                    <a:lnTo>
                      <a:pt x="4" y="5"/>
                    </a:lnTo>
                    <a:lnTo>
                      <a:pt x="4" y="3"/>
                    </a:lnTo>
                    <a:lnTo>
                      <a:pt x="0" y="3"/>
                    </a:lnTo>
                    <a:close/>
                  </a:path>
                </a:pathLst>
              </a:custGeom>
              <a:solidFill>
                <a:srgbClr val="C195DB"/>
              </a:solidFill>
              <a:ln w="9525">
                <a:noFill/>
                <a:round/>
                <a:headEnd/>
                <a:tailEnd/>
              </a:ln>
            </p:spPr>
            <p:txBody>
              <a:bodyPr/>
              <a:lstStyle/>
              <a:p>
                <a:endParaRPr lang="ru-RU"/>
              </a:p>
            </p:txBody>
          </p:sp>
          <p:sp>
            <p:nvSpPr>
              <p:cNvPr id="162944" name="Freeform 1174"/>
              <p:cNvSpPr>
                <a:spLocks/>
              </p:cNvSpPr>
              <p:nvPr/>
            </p:nvSpPr>
            <p:spPr bwMode="auto">
              <a:xfrm>
                <a:off x="1816" y="1605"/>
                <a:ext cx="79" cy="16"/>
              </a:xfrm>
              <a:custGeom>
                <a:avLst/>
                <a:gdLst>
                  <a:gd name="T0" fmla="*/ 4 w 79"/>
                  <a:gd name="T1" fmla="*/ 0 h 16"/>
                  <a:gd name="T2" fmla="*/ 29 w 79"/>
                  <a:gd name="T3" fmla="*/ 10 h 16"/>
                  <a:gd name="T4" fmla="*/ 47 w 79"/>
                  <a:gd name="T5" fmla="*/ 11 h 16"/>
                  <a:gd name="T6" fmla="*/ 62 w 79"/>
                  <a:gd name="T7" fmla="*/ 7 h 16"/>
                  <a:gd name="T8" fmla="*/ 79 w 79"/>
                  <a:gd name="T9" fmla="*/ 7 h 16"/>
                  <a:gd name="T10" fmla="*/ 79 w 79"/>
                  <a:gd name="T11" fmla="*/ 11 h 16"/>
                  <a:gd name="T12" fmla="*/ 62 w 79"/>
                  <a:gd name="T13" fmla="*/ 11 h 16"/>
                  <a:gd name="T14" fmla="*/ 47 w 79"/>
                  <a:gd name="T15" fmla="*/ 16 h 16"/>
                  <a:gd name="T16" fmla="*/ 26 w 79"/>
                  <a:gd name="T17" fmla="*/ 15 h 16"/>
                  <a:gd name="T18" fmla="*/ 0 w 79"/>
                  <a:gd name="T19" fmla="*/ 4 h 16"/>
                  <a:gd name="T20" fmla="*/ 4 w 79"/>
                  <a:gd name="T21" fmla="*/ 0 h 1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9"/>
                  <a:gd name="T34" fmla="*/ 0 h 16"/>
                  <a:gd name="T35" fmla="*/ 79 w 79"/>
                  <a:gd name="T36" fmla="*/ 16 h 1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9" h="16">
                    <a:moveTo>
                      <a:pt x="4" y="0"/>
                    </a:moveTo>
                    <a:lnTo>
                      <a:pt x="29" y="10"/>
                    </a:lnTo>
                    <a:lnTo>
                      <a:pt x="47" y="11"/>
                    </a:lnTo>
                    <a:lnTo>
                      <a:pt x="62" y="7"/>
                    </a:lnTo>
                    <a:lnTo>
                      <a:pt x="79" y="7"/>
                    </a:lnTo>
                    <a:lnTo>
                      <a:pt x="79" y="11"/>
                    </a:lnTo>
                    <a:lnTo>
                      <a:pt x="62" y="11"/>
                    </a:lnTo>
                    <a:lnTo>
                      <a:pt x="47" y="16"/>
                    </a:lnTo>
                    <a:lnTo>
                      <a:pt x="26" y="15"/>
                    </a:lnTo>
                    <a:lnTo>
                      <a:pt x="0" y="4"/>
                    </a:lnTo>
                    <a:lnTo>
                      <a:pt x="4" y="0"/>
                    </a:lnTo>
                    <a:close/>
                  </a:path>
                </a:pathLst>
              </a:custGeom>
              <a:solidFill>
                <a:srgbClr val="C195DB"/>
              </a:solidFill>
              <a:ln w="9525">
                <a:noFill/>
                <a:round/>
                <a:headEnd/>
                <a:tailEnd/>
              </a:ln>
            </p:spPr>
            <p:txBody>
              <a:bodyPr/>
              <a:lstStyle/>
              <a:p>
                <a:endParaRPr lang="ru-RU"/>
              </a:p>
            </p:txBody>
          </p:sp>
          <p:sp>
            <p:nvSpPr>
              <p:cNvPr id="162945" name="Freeform 1175"/>
              <p:cNvSpPr>
                <a:spLocks/>
              </p:cNvSpPr>
              <p:nvPr/>
            </p:nvSpPr>
            <p:spPr bwMode="auto">
              <a:xfrm>
                <a:off x="1816" y="1605"/>
                <a:ext cx="4" cy="5"/>
              </a:xfrm>
              <a:custGeom>
                <a:avLst/>
                <a:gdLst>
                  <a:gd name="T0" fmla="*/ 0 w 4"/>
                  <a:gd name="T1" fmla="*/ 5 h 5"/>
                  <a:gd name="T2" fmla="*/ 4 w 4"/>
                  <a:gd name="T3" fmla="*/ 0 h 5"/>
                  <a:gd name="T4" fmla="*/ 0 w 4"/>
                  <a:gd name="T5" fmla="*/ 5 h 5"/>
                  <a:gd name="T6" fmla="*/ 0 60000 65536"/>
                  <a:gd name="T7" fmla="*/ 0 60000 65536"/>
                  <a:gd name="T8" fmla="*/ 0 60000 65536"/>
                  <a:gd name="T9" fmla="*/ 0 w 4"/>
                  <a:gd name="T10" fmla="*/ 0 h 5"/>
                  <a:gd name="T11" fmla="*/ 4 w 4"/>
                  <a:gd name="T12" fmla="*/ 5 h 5"/>
                </a:gdLst>
                <a:ahLst/>
                <a:cxnLst>
                  <a:cxn ang="T6">
                    <a:pos x="T0" y="T1"/>
                  </a:cxn>
                  <a:cxn ang="T7">
                    <a:pos x="T2" y="T3"/>
                  </a:cxn>
                  <a:cxn ang="T8">
                    <a:pos x="T4" y="T5"/>
                  </a:cxn>
                </a:cxnLst>
                <a:rect l="T9" t="T10" r="T11" b="T12"/>
                <a:pathLst>
                  <a:path w="4" h="5">
                    <a:moveTo>
                      <a:pt x="0" y="5"/>
                    </a:moveTo>
                    <a:lnTo>
                      <a:pt x="4" y="0"/>
                    </a:lnTo>
                    <a:lnTo>
                      <a:pt x="0" y="5"/>
                    </a:lnTo>
                    <a:close/>
                  </a:path>
                </a:pathLst>
              </a:custGeom>
              <a:solidFill>
                <a:srgbClr val="C195DB"/>
              </a:solidFill>
              <a:ln w="9525">
                <a:noFill/>
                <a:round/>
                <a:headEnd/>
                <a:tailEnd/>
              </a:ln>
            </p:spPr>
            <p:txBody>
              <a:bodyPr/>
              <a:lstStyle/>
              <a:p>
                <a:endParaRPr lang="ru-RU"/>
              </a:p>
            </p:txBody>
          </p:sp>
          <p:sp>
            <p:nvSpPr>
              <p:cNvPr id="162946" name="Freeform 1176"/>
              <p:cNvSpPr>
                <a:spLocks/>
              </p:cNvSpPr>
              <p:nvPr/>
            </p:nvSpPr>
            <p:spPr bwMode="auto">
              <a:xfrm>
                <a:off x="1895" y="1611"/>
                <a:ext cx="48" cy="83"/>
              </a:xfrm>
              <a:custGeom>
                <a:avLst/>
                <a:gdLst>
                  <a:gd name="T0" fmla="*/ 3 w 48"/>
                  <a:gd name="T1" fmla="*/ 0 h 83"/>
                  <a:gd name="T2" fmla="*/ 18 w 48"/>
                  <a:gd name="T3" fmla="*/ 3 h 83"/>
                  <a:gd name="T4" fmla="*/ 31 w 48"/>
                  <a:gd name="T5" fmla="*/ 11 h 83"/>
                  <a:gd name="T6" fmla="*/ 39 w 48"/>
                  <a:gd name="T7" fmla="*/ 21 h 83"/>
                  <a:gd name="T8" fmla="*/ 46 w 48"/>
                  <a:gd name="T9" fmla="*/ 35 h 83"/>
                  <a:gd name="T10" fmla="*/ 48 w 48"/>
                  <a:gd name="T11" fmla="*/ 46 h 83"/>
                  <a:gd name="T12" fmla="*/ 48 w 48"/>
                  <a:gd name="T13" fmla="*/ 59 h 83"/>
                  <a:gd name="T14" fmla="*/ 37 w 48"/>
                  <a:gd name="T15" fmla="*/ 83 h 83"/>
                  <a:gd name="T16" fmla="*/ 31 w 48"/>
                  <a:gd name="T17" fmla="*/ 81 h 83"/>
                  <a:gd name="T18" fmla="*/ 42 w 48"/>
                  <a:gd name="T19" fmla="*/ 57 h 83"/>
                  <a:gd name="T20" fmla="*/ 42 w 48"/>
                  <a:gd name="T21" fmla="*/ 46 h 83"/>
                  <a:gd name="T22" fmla="*/ 40 w 48"/>
                  <a:gd name="T23" fmla="*/ 37 h 83"/>
                  <a:gd name="T24" fmla="*/ 34 w 48"/>
                  <a:gd name="T25" fmla="*/ 25 h 83"/>
                  <a:gd name="T26" fmla="*/ 26 w 48"/>
                  <a:gd name="T27" fmla="*/ 16 h 83"/>
                  <a:gd name="T28" fmla="*/ 16 w 48"/>
                  <a:gd name="T29" fmla="*/ 8 h 83"/>
                  <a:gd name="T30" fmla="*/ 0 w 48"/>
                  <a:gd name="T31" fmla="*/ 5 h 83"/>
                  <a:gd name="T32" fmla="*/ 3 w 48"/>
                  <a:gd name="T33" fmla="*/ 0 h 8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8"/>
                  <a:gd name="T52" fmla="*/ 0 h 83"/>
                  <a:gd name="T53" fmla="*/ 48 w 48"/>
                  <a:gd name="T54" fmla="*/ 83 h 8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8" h="83">
                    <a:moveTo>
                      <a:pt x="3" y="0"/>
                    </a:moveTo>
                    <a:lnTo>
                      <a:pt x="18" y="3"/>
                    </a:lnTo>
                    <a:lnTo>
                      <a:pt x="31" y="11"/>
                    </a:lnTo>
                    <a:lnTo>
                      <a:pt x="39" y="21"/>
                    </a:lnTo>
                    <a:lnTo>
                      <a:pt x="46" y="35"/>
                    </a:lnTo>
                    <a:lnTo>
                      <a:pt x="48" y="46"/>
                    </a:lnTo>
                    <a:lnTo>
                      <a:pt x="48" y="59"/>
                    </a:lnTo>
                    <a:lnTo>
                      <a:pt x="37" y="83"/>
                    </a:lnTo>
                    <a:lnTo>
                      <a:pt x="31" y="81"/>
                    </a:lnTo>
                    <a:lnTo>
                      <a:pt x="42" y="57"/>
                    </a:lnTo>
                    <a:lnTo>
                      <a:pt x="42" y="46"/>
                    </a:lnTo>
                    <a:lnTo>
                      <a:pt x="40" y="37"/>
                    </a:lnTo>
                    <a:lnTo>
                      <a:pt x="34" y="25"/>
                    </a:lnTo>
                    <a:lnTo>
                      <a:pt x="26" y="16"/>
                    </a:lnTo>
                    <a:lnTo>
                      <a:pt x="16" y="8"/>
                    </a:lnTo>
                    <a:lnTo>
                      <a:pt x="0" y="5"/>
                    </a:lnTo>
                    <a:lnTo>
                      <a:pt x="3" y="0"/>
                    </a:lnTo>
                    <a:close/>
                  </a:path>
                </a:pathLst>
              </a:custGeom>
              <a:solidFill>
                <a:srgbClr val="C195DB"/>
              </a:solidFill>
              <a:ln w="9525">
                <a:noFill/>
                <a:round/>
                <a:headEnd/>
                <a:tailEnd/>
              </a:ln>
            </p:spPr>
            <p:txBody>
              <a:bodyPr/>
              <a:lstStyle/>
              <a:p>
                <a:endParaRPr lang="ru-RU"/>
              </a:p>
            </p:txBody>
          </p:sp>
          <p:sp>
            <p:nvSpPr>
              <p:cNvPr id="162947" name="Freeform 1177"/>
              <p:cNvSpPr>
                <a:spLocks/>
              </p:cNvSpPr>
              <p:nvPr/>
            </p:nvSpPr>
            <p:spPr bwMode="auto">
              <a:xfrm>
                <a:off x="1893" y="1611"/>
                <a:ext cx="2" cy="5"/>
              </a:xfrm>
              <a:custGeom>
                <a:avLst/>
                <a:gdLst>
                  <a:gd name="T0" fmla="*/ 1 w 2"/>
                  <a:gd name="T1" fmla="*/ 0 h 5"/>
                  <a:gd name="T2" fmla="*/ 2 w 2"/>
                  <a:gd name="T3" fmla="*/ 0 h 5"/>
                  <a:gd name="T4" fmla="*/ 0 w 2"/>
                  <a:gd name="T5" fmla="*/ 5 h 5"/>
                  <a:gd name="T6" fmla="*/ 1 w 2"/>
                  <a:gd name="T7" fmla="*/ 5 h 5"/>
                  <a:gd name="T8" fmla="*/ 1 w 2"/>
                  <a:gd name="T9" fmla="*/ 0 h 5"/>
                  <a:gd name="T10" fmla="*/ 0 60000 65536"/>
                  <a:gd name="T11" fmla="*/ 0 60000 65536"/>
                  <a:gd name="T12" fmla="*/ 0 60000 65536"/>
                  <a:gd name="T13" fmla="*/ 0 60000 65536"/>
                  <a:gd name="T14" fmla="*/ 0 60000 65536"/>
                  <a:gd name="T15" fmla="*/ 0 w 2"/>
                  <a:gd name="T16" fmla="*/ 0 h 5"/>
                  <a:gd name="T17" fmla="*/ 2 w 2"/>
                  <a:gd name="T18" fmla="*/ 5 h 5"/>
                </a:gdLst>
                <a:ahLst/>
                <a:cxnLst>
                  <a:cxn ang="T10">
                    <a:pos x="T0" y="T1"/>
                  </a:cxn>
                  <a:cxn ang="T11">
                    <a:pos x="T2" y="T3"/>
                  </a:cxn>
                  <a:cxn ang="T12">
                    <a:pos x="T4" y="T5"/>
                  </a:cxn>
                  <a:cxn ang="T13">
                    <a:pos x="T6" y="T7"/>
                  </a:cxn>
                  <a:cxn ang="T14">
                    <a:pos x="T8" y="T9"/>
                  </a:cxn>
                </a:cxnLst>
                <a:rect l="T15" t="T16" r="T17" b="T18"/>
                <a:pathLst>
                  <a:path w="2" h="5">
                    <a:moveTo>
                      <a:pt x="1" y="0"/>
                    </a:moveTo>
                    <a:lnTo>
                      <a:pt x="2" y="0"/>
                    </a:lnTo>
                    <a:lnTo>
                      <a:pt x="0" y="5"/>
                    </a:lnTo>
                    <a:lnTo>
                      <a:pt x="1" y="5"/>
                    </a:lnTo>
                    <a:lnTo>
                      <a:pt x="1" y="0"/>
                    </a:lnTo>
                    <a:close/>
                  </a:path>
                </a:pathLst>
              </a:custGeom>
              <a:solidFill>
                <a:srgbClr val="C195DB"/>
              </a:solidFill>
              <a:ln w="9525">
                <a:noFill/>
                <a:round/>
                <a:headEnd/>
                <a:tailEnd/>
              </a:ln>
            </p:spPr>
            <p:txBody>
              <a:bodyPr/>
              <a:lstStyle/>
              <a:p>
                <a:endParaRPr lang="ru-RU"/>
              </a:p>
            </p:txBody>
          </p:sp>
          <p:sp>
            <p:nvSpPr>
              <p:cNvPr id="162948" name="Freeform 1178"/>
              <p:cNvSpPr>
                <a:spLocks/>
              </p:cNvSpPr>
              <p:nvPr/>
            </p:nvSpPr>
            <p:spPr bwMode="auto">
              <a:xfrm>
                <a:off x="1923" y="1691"/>
                <a:ext cx="8" cy="5"/>
              </a:xfrm>
              <a:custGeom>
                <a:avLst/>
                <a:gdLst>
                  <a:gd name="T0" fmla="*/ 8 w 8"/>
                  <a:gd name="T1" fmla="*/ 4 h 5"/>
                  <a:gd name="T2" fmla="*/ 7 w 8"/>
                  <a:gd name="T3" fmla="*/ 5 h 5"/>
                  <a:gd name="T4" fmla="*/ 0 w 8"/>
                  <a:gd name="T5" fmla="*/ 0 h 5"/>
                  <a:gd name="T6" fmla="*/ 0 w 8"/>
                  <a:gd name="T7" fmla="*/ 2 h 5"/>
                  <a:gd name="T8" fmla="*/ 8 w 8"/>
                  <a:gd name="T9" fmla="*/ 4 h 5"/>
                  <a:gd name="T10" fmla="*/ 0 60000 65536"/>
                  <a:gd name="T11" fmla="*/ 0 60000 65536"/>
                  <a:gd name="T12" fmla="*/ 0 60000 65536"/>
                  <a:gd name="T13" fmla="*/ 0 60000 65536"/>
                  <a:gd name="T14" fmla="*/ 0 60000 65536"/>
                  <a:gd name="T15" fmla="*/ 0 w 8"/>
                  <a:gd name="T16" fmla="*/ 0 h 5"/>
                  <a:gd name="T17" fmla="*/ 8 w 8"/>
                  <a:gd name="T18" fmla="*/ 5 h 5"/>
                </a:gdLst>
                <a:ahLst/>
                <a:cxnLst>
                  <a:cxn ang="T10">
                    <a:pos x="T0" y="T1"/>
                  </a:cxn>
                  <a:cxn ang="T11">
                    <a:pos x="T2" y="T3"/>
                  </a:cxn>
                  <a:cxn ang="T12">
                    <a:pos x="T4" y="T5"/>
                  </a:cxn>
                  <a:cxn ang="T13">
                    <a:pos x="T6" y="T7"/>
                  </a:cxn>
                  <a:cxn ang="T14">
                    <a:pos x="T8" y="T9"/>
                  </a:cxn>
                </a:cxnLst>
                <a:rect l="T15" t="T16" r="T17" b="T18"/>
                <a:pathLst>
                  <a:path w="8" h="5">
                    <a:moveTo>
                      <a:pt x="8" y="4"/>
                    </a:moveTo>
                    <a:lnTo>
                      <a:pt x="7" y="5"/>
                    </a:lnTo>
                    <a:lnTo>
                      <a:pt x="0" y="0"/>
                    </a:lnTo>
                    <a:lnTo>
                      <a:pt x="0" y="2"/>
                    </a:lnTo>
                    <a:lnTo>
                      <a:pt x="8" y="4"/>
                    </a:lnTo>
                    <a:close/>
                  </a:path>
                </a:pathLst>
              </a:custGeom>
              <a:solidFill>
                <a:srgbClr val="C195DB"/>
              </a:solidFill>
              <a:ln w="9525">
                <a:noFill/>
                <a:round/>
                <a:headEnd/>
                <a:tailEnd/>
              </a:ln>
            </p:spPr>
            <p:txBody>
              <a:bodyPr/>
              <a:lstStyle/>
              <a:p>
                <a:endParaRPr lang="ru-RU"/>
              </a:p>
            </p:txBody>
          </p:sp>
          <p:sp>
            <p:nvSpPr>
              <p:cNvPr id="162949" name="Freeform 1179"/>
              <p:cNvSpPr>
                <a:spLocks/>
              </p:cNvSpPr>
              <p:nvPr/>
            </p:nvSpPr>
            <p:spPr bwMode="auto">
              <a:xfrm>
                <a:off x="1161" y="1671"/>
                <a:ext cx="692" cy="269"/>
              </a:xfrm>
              <a:custGeom>
                <a:avLst/>
                <a:gdLst>
                  <a:gd name="T0" fmla="*/ 683 w 692"/>
                  <a:gd name="T1" fmla="*/ 249 h 269"/>
                  <a:gd name="T2" fmla="*/ 675 w 692"/>
                  <a:gd name="T3" fmla="*/ 258 h 269"/>
                  <a:gd name="T4" fmla="*/ 664 w 692"/>
                  <a:gd name="T5" fmla="*/ 264 h 269"/>
                  <a:gd name="T6" fmla="*/ 653 w 692"/>
                  <a:gd name="T7" fmla="*/ 267 h 269"/>
                  <a:gd name="T8" fmla="*/ 632 w 692"/>
                  <a:gd name="T9" fmla="*/ 267 h 269"/>
                  <a:gd name="T10" fmla="*/ 620 w 692"/>
                  <a:gd name="T11" fmla="*/ 262 h 269"/>
                  <a:gd name="T12" fmla="*/ 607 w 692"/>
                  <a:gd name="T13" fmla="*/ 255 h 269"/>
                  <a:gd name="T14" fmla="*/ 596 w 692"/>
                  <a:gd name="T15" fmla="*/ 244 h 269"/>
                  <a:gd name="T16" fmla="*/ 590 w 692"/>
                  <a:gd name="T17" fmla="*/ 233 h 269"/>
                  <a:gd name="T18" fmla="*/ 585 w 692"/>
                  <a:gd name="T19" fmla="*/ 223 h 269"/>
                  <a:gd name="T20" fmla="*/ 581 w 692"/>
                  <a:gd name="T21" fmla="*/ 219 h 269"/>
                  <a:gd name="T22" fmla="*/ 575 w 692"/>
                  <a:gd name="T23" fmla="*/ 214 h 269"/>
                  <a:gd name="T24" fmla="*/ 551 w 692"/>
                  <a:gd name="T25" fmla="*/ 206 h 269"/>
                  <a:gd name="T26" fmla="*/ 507 w 692"/>
                  <a:gd name="T27" fmla="*/ 197 h 269"/>
                  <a:gd name="T28" fmla="*/ 339 w 692"/>
                  <a:gd name="T29" fmla="*/ 167 h 269"/>
                  <a:gd name="T30" fmla="*/ 239 w 692"/>
                  <a:gd name="T31" fmla="*/ 145 h 269"/>
                  <a:gd name="T32" fmla="*/ 142 w 692"/>
                  <a:gd name="T33" fmla="*/ 121 h 269"/>
                  <a:gd name="T34" fmla="*/ 100 w 692"/>
                  <a:gd name="T35" fmla="*/ 106 h 269"/>
                  <a:gd name="T36" fmla="*/ 63 w 692"/>
                  <a:gd name="T37" fmla="*/ 93 h 269"/>
                  <a:gd name="T38" fmla="*/ 33 w 692"/>
                  <a:gd name="T39" fmla="*/ 77 h 269"/>
                  <a:gd name="T40" fmla="*/ 11 w 692"/>
                  <a:gd name="T41" fmla="*/ 61 h 269"/>
                  <a:gd name="T42" fmla="*/ 2 w 692"/>
                  <a:gd name="T43" fmla="*/ 49 h 269"/>
                  <a:gd name="T44" fmla="*/ 0 w 692"/>
                  <a:gd name="T45" fmla="*/ 39 h 269"/>
                  <a:gd name="T46" fmla="*/ 0 w 692"/>
                  <a:gd name="T47" fmla="*/ 30 h 269"/>
                  <a:gd name="T48" fmla="*/ 2 w 692"/>
                  <a:gd name="T49" fmla="*/ 22 h 269"/>
                  <a:gd name="T50" fmla="*/ 9 w 692"/>
                  <a:gd name="T51" fmla="*/ 14 h 269"/>
                  <a:gd name="T52" fmla="*/ 21 w 692"/>
                  <a:gd name="T53" fmla="*/ 6 h 269"/>
                  <a:gd name="T54" fmla="*/ 39 w 692"/>
                  <a:gd name="T55" fmla="*/ 2 h 269"/>
                  <a:gd name="T56" fmla="*/ 61 w 692"/>
                  <a:gd name="T57" fmla="*/ 0 h 269"/>
                  <a:gd name="T58" fmla="*/ 96 w 692"/>
                  <a:gd name="T59" fmla="*/ 3 h 269"/>
                  <a:gd name="T60" fmla="*/ 136 w 692"/>
                  <a:gd name="T61" fmla="*/ 13 h 269"/>
                  <a:gd name="T62" fmla="*/ 201 w 692"/>
                  <a:gd name="T63" fmla="*/ 31 h 269"/>
                  <a:gd name="T64" fmla="*/ 249 w 692"/>
                  <a:gd name="T65" fmla="*/ 46 h 269"/>
                  <a:gd name="T66" fmla="*/ 320 w 692"/>
                  <a:gd name="T67" fmla="*/ 74 h 269"/>
                  <a:gd name="T68" fmla="*/ 368 w 692"/>
                  <a:gd name="T69" fmla="*/ 92 h 269"/>
                  <a:gd name="T70" fmla="*/ 521 w 692"/>
                  <a:gd name="T71" fmla="*/ 159 h 269"/>
                  <a:gd name="T72" fmla="*/ 561 w 692"/>
                  <a:gd name="T73" fmla="*/ 175 h 269"/>
                  <a:gd name="T74" fmla="*/ 583 w 692"/>
                  <a:gd name="T75" fmla="*/ 181 h 269"/>
                  <a:gd name="T76" fmla="*/ 596 w 692"/>
                  <a:gd name="T77" fmla="*/ 181 h 269"/>
                  <a:gd name="T78" fmla="*/ 609 w 692"/>
                  <a:gd name="T79" fmla="*/ 180 h 269"/>
                  <a:gd name="T80" fmla="*/ 630 w 692"/>
                  <a:gd name="T81" fmla="*/ 172 h 269"/>
                  <a:gd name="T82" fmla="*/ 637 w 692"/>
                  <a:gd name="T83" fmla="*/ 170 h 269"/>
                  <a:gd name="T84" fmla="*/ 654 w 692"/>
                  <a:gd name="T85" fmla="*/ 172 h 269"/>
                  <a:gd name="T86" fmla="*/ 669 w 692"/>
                  <a:gd name="T87" fmla="*/ 176 h 269"/>
                  <a:gd name="T88" fmla="*/ 679 w 692"/>
                  <a:gd name="T89" fmla="*/ 184 h 269"/>
                  <a:gd name="T90" fmla="*/ 686 w 692"/>
                  <a:gd name="T91" fmla="*/ 193 h 269"/>
                  <a:gd name="T92" fmla="*/ 691 w 692"/>
                  <a:gd name="T93" fmla="*/ 206 h 269"/>
                  <a:gd name="T94" fmla="*/ 692 w 692"/>
                  <a:gd name="T95" fmla="*/ 219 h 269"/>
                  <a:gd name="T96" fmla="*/ 690 w 692"/>
                  <a:gd name="T97" fmla="*/ 237 h 26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92"/>
                  <a:gd name="T148" fmla="*/ 0 h 269"/>
                  <a:gd name="T149" fmla="*/ 692 w 692"/>
                  <a:gd name="T150" fmla="*/ 269 h 26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92" h="269">
                    <a:moveTo>
                      <a:pt x="686" y="243"/>
                    </a:moveTo>
                    <a:lnTo>
                      <a:pt x="683" y="249"/>
                    </a:lnTo>
                    <a:lnTo>
                      <a:pt x="680" y="253"/>
                    </a:lnTo>
                    <a:lnTo>
                      <a:pt x="675" y="258"/>
                    </a:lnTo>
                    <a:lnTo>
                      <a:pt x="671" y="261"/>
                    </a:lnTo>
                    <a:lnTo>
                      <a:pt x="664" y="264"/>
                    </a:lnTo>
                    <a:lnTo>
                      <a:pt x="658" y="266"/>
                    </a:lnTo>
                    <a:lnTo>
                      <a:pt x="653" y="267"/>
                    </a:lnTo>
                    <a:lnTo>
                      <a:pt x="647" y="269"/>
                    </a:lnTo>
                    <a:lnTo>
                      <a:pt x="632" y="267"/>
                    </a:lnTo>
                    <a:lnTo>
                      <a:pt x="626" y="266"/>
                    </a:lnTo>
                    <a:lnTo>
                      <a:pt x="620" y="262"/>
                    </a:lnTo>
                    <a:lnTo>
                      <a:pt x="613" y="260"/>
                    </a:lnTo>
                    <a:lnTo>
                      <a:pt x="607" y="255"/>
                    </a:lnTo>
                    <a:lnTo>
                      <a:pt x="601" y="250"/>
                    </a:lnTo>
                    <a:lnTo>
                      <a:pt x="596" y="244"/>
                    </a:lnTo>
                    <a:lnTo>
                      <a:pt x="591" y="239"/>
                    </a:lnTo>
                    <a:lnTo>
                      <a:pt x="590" y="233"/>
                    </a:lnTo>
                    <a:lnTo>
                      <a:pt x="588" y="228"/>
                    </a:lnTo>
                    <a:lnTo>
                      <a:pt x="585" y="223"/>
                    </a:lnTo>
                    <a:lnTo>
                      <a:pt x="583" y="222"/>
                    </a:lnTo>
                    <a:lnTo>
                      <a:pt x="581" y="219"/>
                    </a:lnTo>
                    <a:lnTo>
                      <a:pt x="579" y="217"/>
                    </a:lnTo>
                    <a:lnTo>
                      <a:pt x="575" y="214"/>
                    </a:lnTo>
                    <a:lnTo>
                      <a:pt x="566" y="211"/>
                    </a:lnTo>
                    <a:lnTo>
                      <a:pt x="551" y="206"/>
                    </a:lnTo>
                    <a:lnTo>
                      <a:pt x="534" y="203"/>
                    </a:lnTo>
                    <a:lnTo>
                      <a:pt x="507" y="197"/>
                    </a:lnTo>
                    <a:lnTo>
                      <a:pt x="432" y="184"/>
                    </a:lnTo>
                    <a:lnTo>
                      <a:pt x="339" y="167"/>
                    </a:lnTo>
                    <a:lnTo>
                      <a:pt x="288" y="156"/>
                    </a:lnTo>
                    <a:lnTo>
                      <a:pt x="239" y="145"/>
                    </a:lnTo>
                    <a:lnTo>
                      <a:pt x="188" y="134"/>
                    </a:lnTo>
                    <a:lnTo>
                      <a:pt x="142" y="121"/>
                    </a:lnTo>
                    <a:lnTo>
                      <a:pt x="120" y="115"/>
                    </a:lnTo>
                    <a:lnTo>
                      <a:pt x="100" y="106"/>
                    </a:lnTo>
                    <a:lnTo>
                      <a:pt x="81" y="100"/>
                    </a:lnTo>
                    <a:lnTo>
                      <a:pt x="63" y="93"/>
                    </a:lnTo>
                    <a:lnTo>
                      <a:pt x="47" y="85"/>
                    </a:lnTo>
                    <a:lnTo>
                      <a:pt x="33" y="77"/>
                    </a:lnTo>
                    <a:lnTo>
                      <a:pt x="21" y="69"/>
                    </a:lnTo>
                    <a:lnTo>
                      <a:pt x="11" y="61"/>
                    </a:lnTo>
                    <a:lnTo>
                      <a:pt x="4" y="52"/>
                    </a:lnTo>
                    <a:lnTo>
                      <a:pt x="2" y="49"/>
                    </a:lnTo>
                    <a:lnTo>
                      <a:pt x="0" y="44"/>
                    </a:lnTo>
                    <a:lnTo>
                      <a:pt x="0" y="39"/>
                    </a:lnTo>
                    <a:lnTo>
                      <a:pt x="0" y="35"/>
                    </a:lnTo>
                    <a:lnTo>
                      <a:pt x="0" y="30"/>
                    </a:lnTo>
                    <a:lnTo>
                      <a:pt x="2" y="26"/>
                    </a:lnTo>
                    <a:lnTo>
                      <a:pt x="2" y="22"/>
                    </a:lnTo>
                    <a:lnTo>
                      <a:pt x="6" y="17"/>
                    </a:lnTo>
                    <a:lnTo>
                      <a:pt x="9" y="14"/>
                    </a:lnTo>
                    <a:lnTo>
                      <a:pt x="12" y="11"/>
                    </a:lnTo>
                    <a:lnTo>
                      <a:pt x="21" y="6"/>
                    </a:lnTo>
                    <a:lnTo>
                      <a:pt x="33" y="3"/>
                    </a:lnTo>
                    <a:lnTo>
                      <a:pt x="39" y="2"/>
                    </a:lnTo>
                    <a:lnTo>
                      <a:pt x="45" y="0"/>
                    </a:lnTo>
                    <a:lnTo>
                      <a:pt x="61" y="0"/>
                    </a:lnTo>
                    <a:lnTo>
                      <a:pt x="77" y="2"/>
                    </a:lnTo>
                    <a:lnTo>
                      <a:pt x="96" y="3"/>
                    </a:lnTo>
                    <a:lnTo>
                      <a:pt x="115" y="8"/>
                    </a:lnTo>
                    <a:lnTo>
                      <a:pt x="136" y="13"/>
                    </a:lnTo>
                    <a:lnTo>
                      <a:pt x="179" y="24"/>
                    </a:lnTo>
                    <a:lnTo>
                      <a:pt x="201" y="31"/>
                    </a:lnTo>
                    <a:lnTo>
                      <a:pt x="224" y="39"/>
                    </a:lnTo>
                    <a:lnTo>
                      <a:pt x="249" y="46"/>
                    </a:lnTo>
                    <a:lnTo>
                      <a:pt x="272" y="55"/>
                    </a:lnTo>
                    <a:lnTo>
                      <a:pt x="320" y="74"/>
                    </a:lnTo>
                    <a:lnTo>
                      <a:pt x="343" y="83"/>
                    </a:lnTo>
                    <a:lnTo>
                      <a:pt x="368" y="92"/>
                    </a:lnTo>
                    <a:lnTo>
                      <a:pt x="453" y="130"/>
                    </a:lnTo>
                    <a:lnTo>
                      <a:pt x="521" y="159"/>
                    </a:lnTo>
                    <a:lnTo>
                      <a:pt x="545" y="169"/>
                    </a:lnTo>
                    <a:lnTo>
                      <a:pt x="561" y="175"/>
                    </a:lnTo>
                    <a:lnTo>
                      <a:pt x="577" y="180"/>
                    </a:lnTo>
                    <a:lnTo>
                      <a:pt x="583" y="181"/>
                    </a:lnTo>
                    <a:lnTo>
                      <a:pt x="590" y="181"/>
                    </a:lnTo>
                    <a:lnTo>
                      <a:pt x="596" y="181"/>
                    </a:lnTo>
                    <a:lnTo>
                      <a:pt x="601" y="181"/>
                    </a:lnTo>
                    <a:lnTo>
                      <a:pt x="609" y="180"/>
                    </a:lnTo>
                    <a:lnTo>
                      <a:pt x="623" y="175"/>
                    </a:lnTo>
                    <a:lnTo>
                      <a:pt x="630" y="172"/>
                    </a:lnTo>
                    <a:lnTo>
                      <a:pt x="634" y="172"/>
                    </a:lnTo>
                    <a:lnTo>
                      <a:pt x="637" y="170"/>
                    </a:lnTo>
                    <a:lnTo>
                      <a:pt x="647" y="170"/>
                    </a:lnTo>
                    <a:lnTo>
                      <a:pt x="654" y="172"/>
                    </a:lnTo>
                    <a:lnTo>
                      <a:pt x="660" y="174"/>
                    </a:lnTo>
                    <a:lnTo>
                      <a:pt x="669" y="176"/>
                    </a:lnTo>
                    <a:lnTo>
                      <a:pt x="673" y="180"/>
                    </a:lnTo>
                    <a:lnTo>
                      <a:pt x="679" y="184"/>
                    </a:lnTo>
                    <a:lnTo>
                      <a:pt x="683" y="189"/>
                    </a:lnTo>
                    <a:lnTo>
                      <a:pt x="686" y="193"/>
                    </a:lnTo>
                    <a:lnTo>
                      <a:pt x="688" y="200"/>
                    </a:lnTo>
                    <a:lnTo>
                      <a:pt x="691" y="206"/>
                    </a:lnTo>
                    <a:lnTo>
                      <a:pt x="691" y="213"/>
                    </a:lnTo>
                    <a:lnTo>
                      <a:pt x="692" y="219"/>
                    </a:lnTo>
                    <a:lnTo>
                      <a:pt x="691" y="232"/>
                    </a:lnTo>
                    <a:lnTo>
                      <a:pt x="690" y="237"/>
                    </a:lnTo>
                    <a:lnTo>
                      <a:pt x="686" y="243"/>
                    </a:lnTo>
                    <a:close/>
                  </a:path>
                </a:pathLst>
              </a:custGeom>
              <a:solidFill>
                <a:srgbClr val="844CD6"/>
              </a:solidFill>
              <a:ln w="9525">
                <a:noFill/>
                <a:round/>
                <a:headEnd/>
                <a:tailEnd/>
              </a:ln>
            </p:spPr>
            <p:txBody>
              <a:bodyPr/>
              <a:lstStyle/>
              <a:p>
                <a:endParaRPr lang="ru-RU"/>
              </a:p>
            </p:txBody>
          </p:sp>
          <p:sp>
            <p:nvSpPr>
              <p:cNvPr id="162950" name="Freeform 1180"/>
              <p:cNvSpPr>
                <a:spLocks/>
              </p:cNvSpPr>
              <p:nvPr/>
            </p:nvSpPr>
            <p:spPr bwMode="auto">
              <a:xfrm>
                <a:off x="1753" y="1910"/>
                <a:ext cx="96" cy="34"/>
              </a:xfrm>
              <a:custGeom>
                <a:avLst/>
                <a:gdLst>
                  <a:gd name="T0" fmla="*/ 96 w 96"/>
                  <a:gd name="T1" fmla="*/ 5 h 34"/>
                  <a:gd name="T2" fmla="*/ 89 w 96"/>
                  <a:gd name="T3" fmla="*/ 16 h 34"/>
                  <a:gd name="T4" fmla="*/ 79 w 96"/>
                  <a:gd name="T5" fmla="*/ 24 h 34"/>
                  <a:gd name="T6" fmla="*/ 67 w 96"/>
                  <a:gd name="T7" fmla="*/ 31 h 34"/>
                  <a:gd name="T8" fmla="*/ 55 w 96"/>
                  <a:gd name="T9" fmla="*/ 34 h 34"/>
                  <a:gd name="T10" fmla="*/ 40 w 96"/>
                  <a:gd name="T11" fmla="*/ 32 h 34"/>
                  <a:gd name="T12" fmla="*/ 28 w 96"/>
                  <a:gd name="T13" fmla="*/ 27 h 34"/>
                  <a:gd name="T14" fmla="*/ 12 w 96"/>
                  <a:gd name="T15" fmla="*/ 18 h 34"/>
                  <a:gd name="T16" fmla="*/ 0 w 96"/>
                  <a:gd name="T17" fmla="*/ 6 h 34"/>
                  <a:gd name="T18" fmla="*/ 5 w 96"/>
                  <a:gd name="T19" fmla="*/ 2 h 34"/>
                  <a:gd name="T20" fmla="*/ 17 w 96"/>
                  <a:gd name="T21" fmla="*/ 13 h 34"/>
                  <a:gd name="T22" fmla="*/ 29 w 96"/>
                  <a:gd name="T23" fmla="*/ 21 h 34"/>
                  <a:gd name="T24" fmla="*/ 40 w 96"/>
                  <a:gd name="T25" fmla="*/ 25 h 34"/>
                  <a:gd name="T26" fmla="*/ 55 w 96"/>
                  <a:gd name="T27" fmla="*/ 27 h 34"/>
                  <a:gd name="T28" fmla="*/ 66 w 96"/>
                  <a:gd name="T29" fmla="*/ 24 h 34"/>
                  <a:gd name="T30" fmla="*/ 75 w 96"/>
                  <a:gd name="T31" fmla="*/ 19 h 34"/>
                  <a:gd name="T32" fmla="*/ 85 w 96"/>
                  <a:gd name="T33" fmla="*/ 11 h 34"/>
                  <a:gd name="T34" fmla="*/ 91 w 96"/>
                  <a:gd name="T35" fmla="*/ 0 h 34"/>
                  <a:gd name="T36" fmla="*/ 96 w 96"/>
                  <a:gd name="T37" fmla="*/ 5 h 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6"/>
                  <a:gd name="T58" fmla="*/ 0 h 34"/>
                  <a:gd name="T59" fmla="*/ 96 w 96"/>
                  <a:gd name="T60" fmla="*/ 34 h 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6" h="34">
                    <a:moveTo>
                      <a:pt x="96" y="5"/>
                    </a:moveTo>
                    <a:lnTo>
                      <a:pt x="89" y="16"/>
                    </a:lnTo>
                    <a:lnTo>
                      <a:pt x="79" y="24"/>
                    </a:lnTo>
                    <a:lnTo>
                      <a:pt x="67" y="31"/>
                    </a:lnTo>
                    <a:lnTo>
                      <a:pt x="55" y="34"/>
                    </a:lnTo>
                    <a:lnTo>
                      <a:pt x="40" y="32"/>
                    </a:lnTo>
                    <a:lnTo>
                      <a:pt x="28" y="27"/>
                    </a:lnTo>
                    <a:lnTo>
                      <a:pt x="12" y="18"/>
                    </a:lnTo>
                    <a:lnTo>
                      <a:pt x="0" y="6"/>
                    </a:lnTo>
                    <a:lnTo>
                      <a:pt x="5" y="2"/>
                    </a:lnTo>
                    <a:lnTo>
                      <a:pt x="17" y="13"/>
                    </a:lnTo>
                    <a:lnTo>
                      <a:pt x="29" y="21"/>
                    </a:lnTo>
                    <a:lnTo>
                      <a:pt x="40" y="25"/>
                    </a:lnTo>
                    <a:lnTo>
                      <a:pt x="55" y="27"/>
                    </a:lnTo>
                    <a:lnTo>
                      <a:pt x="66" y="24"/>
                    </a:lnTo>
                    <a:lnTo>
                      <a:pt x="75" y="19"/>
                    </a:lnTo>
                    <a:lnTo>
                      <a:pt x="85" y="11"/>
                    </a:lnTo>
                    <a:lnTo>
                      <a:pt x="91" y="0"/>
                    </a:lnTo>
                    <a:lnTo>
                      <a:pt x="96" y="5"/>
                    </a:lnTo>
                    <a:close/>
                  </a:path>
                </a:pathLst>
              </a:custGeom>
              <a:solidFill>
                <a:srgbClr val="C195DB"/>
              </a:solidFill>
              <a:ln w="9525">
                <a:noFill/>
                <a:round/>
                <a:headEnd/>
                <a:tailEnd/>
              </a:ln>
            </p:spPr>
            <p:txBody>
              <a:bodyPr/>
              <a:lstStyle/>
              <a:p>
                <a:endParaRPr lang="ru-RU"/>
              </a:p>
            </p:txBody>
          </p:sp>
          <p:sp>
            <p:nvSpPr>
              <p:cNvPr id="162951" name="Freeform 1181"/>
              <p:cNvSpPr>
                <a:spLocks/>
              </p:cNvSpPr>
              <p:nvPr/>
            </p:nvSpPr>
            <p:spPr bwMode="auto">
              <a:xfrm>
                <a:off x="1713" y="1875"/>
                <a:ext cx="45" cy="42"/>
              </a:xfrm>
              <a:custGeom>
                <a:avLst/>
                <a:gdLst>
                  <a:gd name="T0" fmla="*/ 40 w 45"/>
                  <a:gd name="T1" fmla="*/ 42 h 42"/>
                  <a:gd name="T2" fmla="*/ 34 w 45"/>
                  <a:gd name="T3" fmla="*/ 31 h 42"/>
                  <a:gd name="T4" fmla="*/ 29 w 45"/>
                  <a:gd name="T5" fmla="*/ 22 h 42"/>
                  <a:gd name="T6" fmla="*/ 20 w 45"/>
                  <a:gd name="T7" fmla="*/ 13 h 42"/>
                  <a:gd name="T8" fmla="*/ 14 w 45"/>
                  <a:gd name="T9" fmla="*/ 10 h 42"/>
                  <a:gd name="T10" fmla="*/ 0 w 45"/>
                  <a:gd name="T11" fmla="*/ 7 h 42"/>
                  <a:gd name="T12" fmla="*/ 2 w 45"/>
                  <a:gd name="T13" fmla="*/ 0 h 42"/>
                  <a:gd name="T14" fmla="*/ 16 w 45"/>
                  <a:gd name="T15" fmla="*/ 3 h 42"/>
                  <a:gd name="T16" fmla="*/ 25 w 45"/>
                  <a:gd name="T17" fmla="*/ 8 h 42"/>
                  <a:gd name="T18" fmla="*/ 34 w 45"/>
                  <a:gd name="T19" fmla="*/ 18 h 42"/>
                  <a:gd name="T20" fmla="*/ 38 w 45"/>
                  <a:gd name="T21" fmla="*/ 27 h 42"/>
                  <a:gd name="T22" fmla="*/ 45 w 45"/>
                  <a:gd name="T23" fmla="*/ 38 h 42"/>
                  <a:gd name="T24" fmla="*/ 40 w 45"/>
                  <a:gd name="T25" fmla="*/ 42 h 4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5"/>
                  <a:gd name="T40" fmla="*/ 0 h 42"/>
                  <a:gd name="T41" fmla="*/ 45 w 45"/>
                  <a:gd name="T42" fmla="*/ 42 h 4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5" h="42">
                    <a:moveTo>
                      <a:pt x="40" y="42"/>
                    </a:moveTo>
                    <a:lnTo>
                      <a:pt x="34" y="31"/>
                    </a:lnTo>
                    <a:lnTo>
                      <a:pt x="29" y="22"/>
                    </a:lnTo>
                    <a:lnTo>
                      <a:pt x="20" y="13"/>
                    </a:lnTo>
                    <a:lnTo>
                      <a:pt x="14" y="10"/>
                    </a:lnTo>
                    <a:lnTo>
                      <a:pt x="0" y="7"/>
                    </a:lnTo>
                    <a:lnTo>
                      <a:pt x="2" y="0"/>
                    </a:lnTo>
                    <a:lnTo>
                      <a:pt x="16" y="3"/>
                    </a:lnTo>
                    <a:lnTo>
                      <a:pt x="25" y="8"/>
                    </a:lnTo>
                    <a:lnTo>
                      <a:pt x="34" y="18"/>
                    </a:lnTo>
                    <a:lnTo>
                      <a:pt x="38" y="27"/>
                    </a:lnTo>
                    <a:lnTo>
                      <a:pt x="45" y="38"/>
                    </a:lnTo>
                    <a:lnTo>
                      <a:pt x="40" y="42"/>
                    </a:lnTo>
                    <a:close/>
                  </a:path>
                </a:pathLst>
              </a:custGeom>
              <a:solidFill>
                <a:srgbClr val="C195DB"/>
              </a:solidFill>
              <a:ln w="9525">
                <a:noFill/>
                <a:round/>
                <a:headEnd/>
                <a:tailEnd/>
              </a:ln>
            </p:spPr>
            <p:txBody>
              <a:bodyPr/>
              <a:lstStyle/>
              <a:p>
                <a:endParaRPr lang="ru-RU"/>
              </a:p>
            </p:txBody>
          </p:sp>
          <p:sp>
            <p:nvSpPr>
              <p:cNvPr id="162952" name="Freeform 1182"/>
              <p:cNvSpPr>
                <a:spLocks/>
              </p:cNvSpPr>
              <p:nvPr/>
            </p:nvSpPr>
            <p:spPr bwMode="auto">
              <a:xfrm>
                <a:off x="1752" y="1912"/>
                <a:ext cx="4" cy="5"/>
              </a:xfrm>
              <a:custGeom>
                <a:avLst/>
                <a:gdLst>
                  <a:gd name="T0" fmla="*/ 0 w 4"/>
                  <a:gd name="T1" fmla="*/ 5 h 5"/>
                  <a:gd name="T2" fmla="*/ 4 w 4"/>
                  <a:gd name="T3" fmla="*/ 0 h 5"/>
                  <a:gd name="T4" fmla="*/ 0 w 4"/>
                  <a:gd name="T5" fmla="*/ 5 h 5"/>
                  <a:gd name="T6" fmla="*/ 0 60000 65536"/>
                  <a:gd name="T7" fmla="*/ 0 60000 65536"/>
                  <a:gd name="T8" fmla="*/ 0 60000 65536"/>
                  <a:gd name="T9" fmla="*/ 0 w 4"/>
                  <a:gd name="T10" fmla="*/ 0 h 5"/>
                  <a:gd name="T11" fmla="*/ 4 w 4"/>
                  <a:gd name="T12" fmla="*/ 5 h 5"/>
                </a:gdLst>
                <a:ahLst/>
                <a:cxnLst>
                  <a:cxn ang="T6">
                    <a:pos x="T0" y="T1"/>
                  </a:cxn>
                  <a:cxn ang="T7">
                    <a:pos x="T2" y="T3"/>
                  </a:cxn>
                  <a:cxn ang="T8">
                    <a:pos x="T4" y="T5"/>
                  </a:cxn>
                </a:cxnLst>
                <a:rect l="T9" t="T10" r="T11" b="T12"/>
                <a:pathLst>
                  <a:path w="4" h="5">
                    <a:moveTo>
                      <a:pt x="0" y="5"/>
                    </a:moveTo>
                    <a:lnTo>
                      <a:pt x="4" y="0"/>
                    </a:lnTo>
                    <a:lnTo>
                      <a:pt x="0" y="5"/>
                    </a:lnTo>
                    <a:close/>
                  </a:path>
                </a:pathLst>
              </a:custGeom>
              <a:solidFill>
                <a:srgbClr val="C195DB"/>
              </a:solidFill>
              <a:ln w="9525">
                <a:noFill/>
                <a:round/>
                <a:headEnd/>
                <a:tailEnd/>
              </a:ln>
            </p:spPr>
            <p:txBody>
              <a:bodyPr/>
              <a:lstStyle/>
              <a:p>
                <a:endParaRPr lang="ru-RU"/>
              </a:p>
            </p:txBody>
          </p:sp>
          <p:sp>
            <p:nvSpPr>
              <p:cNvPr id="162953" name="Freeform 1183"/>
              <p:cNvSpPr>
                <a:spLocks/>
              </p:cNvSpPr>
              <p:nvPr/>
            </p:nvSpPr>
            <p:spPr bwMode="auto">
              <a:xfrm>
                <a:off x="1158" y="1695"/>
                <a:ext cx="554" cy="186"/>
              </a:xfrm>
              <a:custGeom>
                <a:avLst/>
                <a:gdLst>
                  <a:gd name="T0" fmla="*/ 554 w 554"/>
                  <a:gd name="T1" fmla="*/ 186 h 186"/>
                  <a:gd name="T2" fmla="*/ 511 w 554"/>
                  <a:gd name="T3" fmla="*/ 177 h 186"/>
                  <a:gd name="T4" fmla="*/ 435 w 554"/>
                  <a:gd name="T5" fmla="*/ 164 h 186"/>
                  <a:gd name="T6" fmla="*/ 342 w 554"/>
                  <a:gd name="T7" fmla="*/ 147 h 186"/>
                  <a:gd name="T8" fmla="*/ 241 w 554"/>
                  <a:gd name="T9" fmla="*/ 124 h 186"/>
                  <a:gd name="T10" fmla="*/ 144 w 554"/>
                  <a:gd name="T11" fmla="*/ 99 h 186"/>
                  <a:gd name="T12" fmla="*/ 65 w 554"/>
                  <a:gd name="T13" fmla="*/ 70 h 186"/>
                  <a:gd name="T14" fmla="*/ 32 w 554"/>
                  <a:gd name="T15" fmla="*/ 53 h 186"/>
                  <a:gd name="T16" fmla="*/ 11 w 554"/>
                  <a:gd name="T17" fmla="*/ 37 h 186"/>
                  <a:gd name="T18" fmla="*/ 3 w 554"/>
                  <a:gd name="T19" fmla="*/ 28 h 186"/>
                  <a:gd name="T20" fmla="*/ 0 w 554"/>
                  <a:gd name="T21" fmla="*/ 20 h 186"/>
                  <a:gd name="T22" fmla="*/ 0 w 554"/>
                  <a:gd name="T23" fmla="*/ 0 h 186"/>
                  <a:gd name="T24" fmla="*/ 4 w 554"/>
                  <a:gd name="T25" fmla="*/ 0 h 186"/>
                  <a:gd name="T26" fmla="*/ 4 w 554"/>
                  <a:gd name="T27" fmla="*/ 17 h 186"/>
                  <a:gd name="T28" fmla="*/ 8 w 554"/>
                  <a:gd name="T29" fmla="*/ 23 h 186"/>
                  <a:gd name="T30" fmla="*/ 15 w 554"/>
                  <a:gd name="T31" fmla="*/ 32 h 186"/>
                  <a:gd name="T32" fmla="*/ 36 w 554"/>
                  <a:gd name="T33" fmla="*/ 49 h 186"/>
                  <a:gd name="T34" fmla="*/ 66 w 554"/>
                  <a:gd name="T35" fmla="*/ 64 h 186"/>
                  <a:gd name="T36" fmla="*/ 146 w 554"/>
                  <a:gd name="T37" fmla="*/ 93 h 186"/>
                  <a:gd name="T38" fmla="*/ 241 w 554"/>
                  <a:gd name="T39" fmla="*/ 118 h 186"/>
                  <a:gd name="T40" fmla="*/ 342 w 554"/>
                  <a:gd name="T41" fmla="*/ 140 h 186"/>
                  <a:gd name="T42" fmla="*/ 435 w 554"/>
                  <a:gd name="T43" fmla="*/ 158 h 186"/>
                  <a:gd name="T44" fmla="*/ 511 w 554"/>
                  <a:gd name="T45" fmla="*/ 170 h 186"/>
                  <a:gd name="T46" fmla="*/ 554 w 554"/>
                  <a:gd name="T47" fmla="*/ 179 h 186"/>
                  <a:gd name="T48" fmla="*/ 554 w 554"/>
                  <a:gd name="T49" fmla="*/ 186 h 18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54"/>
                  <a:gd name="T76" fmla="*/ 0 h 186"/>
                  <a:gd name="T77" fmla="*/ 554 w 554"/>
                  <a:gd name="T78" fmla="*/ 186 h 18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54" h="186">
                    <a:moveTo>
                      <a:pt x="554" y="186"/>
                    </a:moveTo>
                    <a:lnTo>
                      <a:pt x="511" y="177"/>
                    </a:lnTo>
                    <a:lnTo>
                      <a:pt x="435" y="164"/>
                    </a:lnTo>
                    <a:lnTo>
                      <a:pt x="342" y="147"/>
                    </a:lnTo>
                    <a:lnTo>
                      <a:pt x="241" y="124"/>
                    </a:lnTo>
                    <a:lnTo>
                      <a:pt x="144" y="99"/>
                    </a:lnTo>
                    <a:lnTo>
                      <a:pt x="65" y="70"/>
                    </a:lnTo>
                    <a:lnTo>
                      <a:pt x="32" y="53"/>
                    </a:lnTo>
                    <a:lnTo>
                      <a:pt x="11" y="37"/>
                    </a:lnTo>
                    <a:lnTo>
                      <a:pt x="3" y="28"/>
                    </a:lnTo>
                    <a:lnTo>
                      <a:pt x="0" y="20"/>
                    </a:lnTo>
                    <a:lnTo>
                      <a:pt x="0" y="0"/>
                    </a:lnTo>
                    <a:lnTo>
                      <a:pt x="4" y="0"/>
                    </a:lnTo>
                    <a:lnTo>
                      <a:pt x="4" y="17"/>
                    </a:lnTo>
                    <a:lnTo>
                      <a:pt x="8" y="23"/>
                    </a:lnTo>
                    <a:lnTo>
                      <a:pt x="15" y="32"/>
                    </a:lnTo>
                    <a:lnTo>
                      <a:pt x="36" y="49"/>
                    </a:lnTo>
                    <a:lnTo>
                      <a:pt x="66" y="64"/>
                    </a:lnTo>
                    <a:lnTo>
                      <a:pt x="146" y="93"/>
                    </a:lnTo>
                    <a:lnTo>
                      <a:pt x="241" y="118"/>
                    </a:lnTo>
                    <a:lnTo>
                      <a:pt x="342" y="140"/>
                    </a:lnTo>
                    <a:lnTo>
                      <a:pt x="435" y="158"/>
                    </a:lnTo>
                    <a:lnTo>
                      <a:pt x="511" y="170"/>
                    </a:lnTo>
                    <a:lnTo>
                      <a:pt x="554" y="179"/>
                    </a:lnTo>
                    <a:lnTo>
                      <a:pt x="554" y="186"/>
                    </a:lnTo>
                    <a:close/>
                  </a:path>
                </a:pathLst>
              </a:custGeom>
              <a:solidFill>
                <a:srgbClr val="C195DB"/>
              </a:solidFill>
              <a:ln w="9525">
                <a:noFill/>
                <a:round/>
                <a:headEnd/>
                <a:tailEnd/>
              </a:ln>
            </p:spPr>
            <p:txBody>
              <a:bodyPr/>
              <a:lstStyle/>
              <a:p>
                <a:endParaRPr lang="ru-RU"/>
              </a:p>
            </p:txBody>
          </p:sp>
          <p:sp>
            <p:nvSpPr>
              <p:cNvPr id="162954" name="Freeform 1184"/>
              <p:cNvSpPr>
                <a:spLocks/>
              </p:cNvSpPr>
              <p:nvPr/>
            </p:nvSpPr>
            <p:spPr bwMode="auto">
              <a:xfrm>
                <a:off x="1712" y="1875"/>
                <a:ext cx="1" cy="6"/>
              </a:xfrm>
              <a:custGeom>
                <a:avLst/>
                <a:gdLst>
                  <a:gd name="T0" fmla="*/ 1 w 1"/>
                  <a:gd name="T1" fmla="*/ 0 h 6"/>
                  <a:gd name="T2" fmla="*/ 0 w 1"/>
                  <a:gd name="T3" fmla="*/ 0 h 6"/>
                  <a:gd name="T4" fmla="*/ 0 w 1"/>
                  <a:gd name="T5" fmla="*/ 6 h 6"/>
                  <a:gd name="T6" fmla="*/ 1 w 1"/>
                  <a:gd name="T7" fmla="*/ 0 h 6"/>
                  <a:gd name="T8" fmla="*/ 0 60000 65536"/>
                  <a:gd name="T9" fmla="*/ 0 60000 65536"/>
                  <a:gd name="T10" fmla="*/ 0 60000 65536"/>
                  <a:gd name="T11" fmla="*/ 0 60000 65536"/>
                  <a:gd name="T12" fmla="*/ 0 w 1"/>
                  <a:gd name="T13" fmla="*/ 0 h 6"/>
                  <a:gd name="T14" fmla="*/ 1 w 1"/>
                  <a:gd name="T15" fmla="*/ 6 h 6"/>
                </a:gdLst>
                <a:ahLst/>
                <a:cxnLst>
                  <a:cxn ang="T8">
                    <a:pos x="T0" y="T1"/>
                  </a:cxn>
                  <a:cxn ang="T9">
                    <a:pos x="T2" y="T3"/>
                  </a:cxn>
                  <a:cxn ang="T10">
                    <a:pos x="T4" y="T5"/>
                  </a:cxn>
                  <a:cxn ang="T11">
                    <a:pos x="T6" y="T7"/>
                  </a:cxn>
                </a:cxnLst>
                <a:rect l="T12" t="T13" r="T14" b="T15"/>
                <a:pathLst>
                  <a:path w="1" h="6">
                    <a:moveTo>
                      <a:pt x="1" y="0"/>
                    </a:moveTo>
                    <a:lnTo>
                      <a:pt x="0" y="0"/>
                    </a:lnTo>
                    <a:lnTo>
                      <a:pt x="0" y="6"/>
                    </a:lnTo>
                    <a:lnTo>
                      <a:pt x="1" y="0"/>
                    </a:lnTo>
                    <a:close/>
                  </a:path>
                </a:pathLst>
              </a:custGeom>
              <a:solidFill>
                <a:srgbClr val="C195DB"/>
              </a:solidFill>
              <a:ln w="9525">
                <a:noFill/>
                <a:round/>
                <a:headEnd/>
                <a:tailEnd/>
              </a:ln>
            </p:spPr>
            <p:txBody>
              <a:bodyPr/>
              <a:lstStyle/>
              <a:p>
                <a:endParaRPr lang="ru-RU"/>
              </a:p>
            </p:txBody>
          </p:sp>
          <p:sp>
            <p:nvSpPr>
              <p:cNvPr id="162955" name="Freeform 1185"/>
              <p:cNvSpPr>
                <a:spLocks/>
              </p:cNvSpPr>
              <p:nvPr/>
            </p:nvSpPr>
            <p:spPr bwMode="auto">
              <a:xfrm>
                <a:off x="1159" y="1667"/>
                <a:ext cx="565" cy="180"/>
              </a:xfrm>
              <a:custGeom>
                <a:avLst/>
                <a:gdLst>
                  <a:gd name="T0" fmla="*/ 0 w 565"/>
                  <a:gd name="T1" fmla="*/ 28 h 180"/>
                  <a:gd name="T2" fmla="*/ 5 w 565"/>
                  <a:gd name="T3" fmla="*/ 18 h 180"/>
                  <a:gd name="T4" fmla="*/ 13 w 565"/>
                  <a:gd name="T5" fmla="*/ 12 h 180"/>
                  <a:gd name="T6" fmla="*/ 35 w 565"/>
                  <a:gd name="T7" fmla="*/ 2 h 180"/>
                  <a:gd name="T8" fmla="*/ 63 w 565"/>
                  <a:gd name="T9" fmla="*/ 0 h 180"/>
                  <a:gd name="T10" fmla="*/ 100 w 565"/>
                  <a:gd name="T11" fmla="*/ 4 h 180"/>
                  <a:gd name="T12" fmla="*/ 140 w 565"/>
                  <a:gd name="T13" fmla="*/ 11 h 180"/>
                  <a:gd name="T14" fmla="*/ 183 w 565"/>
                  <a:gd name="T15" fmla="*/ 24 h 180"/>
                  <a:gd name="T16" fmla="*/ 276 w 565"/>
                  <a:gd name="T17" fmla="*/ 56 h 180"/>
                  <a:gd name="T18" fmla="*/ 372 w 565"/>
                  <a:gd name="T19" fmla="*/ 93 h 180"/>
                  <a:gd name="T20" fmla="*/ 459 w 565"/>
                  <a:gd name="T21" fmla="*/ 130 h 180"/>
                  <a:gd name="T22" fmla="*/ 525 w 565"/>
                  <a:gd name="T23" fmla="*/ 160 h 180"/>
                  <a:gd name="T24" fmla="*/ 565 w 565"/>
                  <a:gd name="T25" fmla="*/ 176 h 180"/>
                  <a:gd name="T26" fmla="*/ 560 w 565"/>
                  <a:gd name="T27" fmla="*/ 180 h 180"/>
                  <a:gd name="T28" fmla="*/ 521 w 565"/>
                  <a:gd name="T29" fmla="*/ 165 h 180"/>
                  <a:gd name="T30" fmla="*/ 453 w 565"/>
                  <a:gd name="T31" fmla="*/ 135 h 180"/>
                  <a:gd name="T32" fmla="*/ 366 w 565"/>
                  <a:gd name="T33" fmla="*/ 98 h 180"/>
                  <a:gd name="T34" fmla="*/ 273 w 565"/>
                  <a:gd name="T35" fmla="*/ 60 h 180"/>
                  <a:gd name="T36" fmla="*/ 179 w 565"/>
                  <a:gd name="T37" fmla="*/ 29 h 180"/>
                  <a:gd name="T38" fmla="*/ 136 w 565"/>
                  <a:gd name="T39" fmla="*/ 16 h 180"/>
                  <a:gd name="T40" fmla="*/ 97 w 565"/>
                  <a:gd name="T41" fmla="*/ 9 h 180"/>
                  <a:gd name="T42" fmla="*/ 63 w 565"/>
                  <a:gd name="T43" fmla="*/ 5 h 180"/>
                  <a:gd name="T44" fmla="*/ 35 w 565"/>
                  <a:gd name="T45" fmla="*/ 7 h 180"/>
                  <a:gd name="T46" fmla="*/ 16 w 565"/>
                  <a:gd name="T47" fmla="*/ 17 h 180"/>
                  <a:gd name="T48" fmla="*/ 10 w 565"/>
                  <a:gd name="T49" fmla="*/ 23 h 180"/>
                  <a:gd name="T50" fmla="*/ 5 w 565"/>
                  <a:gd name="T51" fmla="*/ 30 h 180"/>
                  <a:gd name="T52" fmla="*/ 0 w 565"/>
                  <a:gd name="T53" fmla="*/ 28 h 18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65"/>
                  <a:gd name="T82" fmla="*/ 0 h 180"/>
                  <a:gd name="T83" fmla="*/ 565 w 565"/>
                  <a:gd name="T84" fmla="*/ 180 h 18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65" h="180">
                    <a:moveTo>
                      <a:pt x="0" y="28"/>
                    </a:moveTo>
                    <a:lnTo>
                      <a:pt x="5" y="18"/>
                    </a:lnTo>
                    <a:lnTo>
                      <a:pt x="13" y="12"/>
                    </a:lnTo>
                    <a:lnTo>
                      <a:pt x="35" y="2"/>
                    </a:lnTo>
                    <a:lnTo>
                      <a:pt x="63" y="0"/>
                    </a:lnTo>
                    <a:lnTo>
                      <a:pt x="100" y="4"/>
                    </a:lnTo>
                    <a:lnTo>
                      <a:pt x="140" y="11"/>
                    </a:lnTo>
                    <a:lnTo>
                      <a:pt x="183" y="24"/>
                    </a:lnTo>
                    <a:lnTo>
                      <a:pt x="276" y="56"/>
                    </a:lnTo>
                    <a:lnTo>
                      <a:pt x="372" y="93"/>
                    </a:lnTo>
                    <a:lnTo>
                      <a:pt x="459" y="130"/>
                    </a:lnTo>
                    <a:lnTo>
                      <a:pt x="525" y="160"/>
                    </a:lnTo>
                    <a:lnTo>
                      <a:pt x="565" y="176"/>
                    </a:lnTo>
                    <a:lnTo>
                      <a:pt x="560" y="180"/>
                    </a:lnTo>
                    <a:lnTo>
                      <a:pt x="521" y="165"/>
                    </a:lnTo>
                    <a:lnTo>
                      <a:pt x="453" y="135"/>
                    </a:lnTo>
                    <a:lnTo>
                      <a:pt x="366" y="98"/>
                    </a:lnTo>
                    <a:lnTo>
                      <a:pt x="273" y="60"/>
                    </a:lnTo>
                    <a:lnTo>
                      <a:pt x="179" y="29"/>
                    </a:lnTo>
                    <a:lnTo>
                      <a:pt x="136" y="16"/>
                    </a:lnTo>
                    <a:lnTo>
                      <a:pt x="97" y="9"/>
                    </a:lnTo>
                    <a:lnTo>
                      <a:pt x="63" y="5"/>
                    </a:lnTo>
                    <a:lnTo>
                      <a:pt x="35" y="7"/>
                    </a:lnTo>
                    <a:lnTo>
                      <a:pt x="16" y="17"/>
                    </a:lnTo>
                    <a:lnTo>
                      <a:pt x="10" y="23"/>
                    </a:lnTo>
                    <a:lnTo>
                      <a:pt x="5" y="30"/>
                    </a:lnTo>
                    <a:lnTo>
                      <a:pt x="0" y="28"/>
                    </a:lnTo>
                    <a:close/>
                  </a:path>
                </a:pathLst>
              </a:custGeom>
              <a:solidFill>
                <a:srgbClr val="C195DB"/>
              </a:solidFill>
              <a:ln w="9525">
                <a:noFill/>
                <a:round/>
                <a:headEnd/>
                <a:tailEnd/>
              </a:ln>
            </p:spPr>
            <p:txBody>
              <a:bodyPr/>
              <a:lstStyle/>
              <a:p>
                <a:endParaRPr lang="ru-RU"/>
              </a:p>
            </p:txBody>
          </p:sp>
          <p:sp>
            <p:nvSpPr>
              <p:cNvPr id="162956" name="Freeform 1186"/>
              <p:cNvSpPr>
                <a:spLocks/>
              </p:cNvSpPr>
              <p:nvPr/>
            </p:nvSpPr>
            <p:spPr bwMode="auto">
              <a:xfrm>
                <a:off x="1158" y="1692"/>
                <a:ext cx="4" cy="4"/>
              </a:xfrm>
              <a:custGeom>
                <a:avLst/>
                <a:gdLst>
                  <a:gd name="T0" fmla="*/ 0 w 4"/>
                  <a:gd name="T1" fmla="*/ 3 h 4"/>
                  <a:gd name="T2" fmla="*/ 0 w 4"/>
                  <a:gd name="T3" fmla="*/ 0 h 4"/>
                  <a:gd name="T4" fmla="*/ 4 w 4"/>
                  <a:gd name="T5" fmla="*/ 4 h 4"/>
                  <a:gd name="T6" fmla="*/ 4 w 4"/>
                  <a:gd name="T7" fmla="*/ 3 h 4"/>
                  <a:gd name="T8" fmla="*/ 0 w 4"/>
                  <a:gd name="T9" fmla="*/ 3 h 4"/>
                  <a:gd name="T10" fmla="*/ 0 60000 65536"/>
                  <a:gd name="T11" fmla="*/ 0 60000 65536"/>
                  <a:gd name="T12" fmla="*/ 0 60000 65536"/>
                  <a:gd name="T13" fmla="*/ 0 60000 65536"/>
                  <a:gd name="T14" fmla="*/ 0 60000 65536"/>
                  <a:gd name="T15" fmla="*/ 0 w 4"/>
                  <a:gd name="T16" fmla="*/ 0 h 4"/>
                  <a:gd name="T17" fmla="*/ 4 w 4"/>
                  <a:gd name="T18" fmla="*/ 4 h 4"/>
                </a:gdLst>
                <a:ahLst/>
                <a:cxnLst>
                  <a:cxn ang="T10">
                    <a:pos x="T0" y="T1"/>
                  </a:cxn>
                  <a:cxn ang="T11">
                    <a:pos x="T2" y="T3"/>
                  </a:cxn>
                  <a:cxn ang="T12">
                    <a:pos x="T4" y="T5"/>
                  </a:cxn>
                  <a:cxn ang="T13">
                    <a:pos x="T6" y="T7"/>
                  </a:cxn>
                  <a:cxn ang="T14">
                    <a:pos x="T8" y="T9"/>
                  </a:cxn>
                </a:cxnLst>
                <a:rect l="T15" t="T16" r="T17" b="T18"/>
                <a:pathLst>
                  <a:path w="4" h="4">
                    <a:moveTo>
                      <a:pt x="0" y="3"/>
                    </a:moveTo>
                    <a:lnTo>
                      <a:pt x="0" y="0"/>
                    </a:lnTo>
                    <a:lnTo>
                      <a:pt x="4" y="4"/>
                    </a:lnTo>
                    <a:lnTo>
                      <a:pt x="4" y="3"/>
                    </a:lnTo>
                    <a:lnTo>
                      <a:pt x="0" y="3"/>
                    </a:lnTo>
                    <a:close/>
                  </a:path>
                </a:pathLst>
              </a:custGeom>
              <a:solidFill>
                <a:srgbClr val="C195DB"/>
              </a:solidFill>
              <a:ln w="9525">
                <a:noFill/>
                <a:round/>
                <a:headEnd/>
                <a:tailEnd/>
              </a:ln>
            </p:spPr>
            <p:txBody>
              <a:bodyPr/>
              <a:lstStyle/>
              <a:p>
                <a:endParaRPr lang="ru-RU"/>
              </a:p>
            </p:txBody>
          </p:sp>
          <p:sp>
            <p:nvSpPr>
              <p:cNvPr id="162957" name="Freeform 1187"/>
              <p:cNvSpPr>
                <a:spLocks/>
              </p:cNvSpPr>
              <p:nvPr/>
            </p:nvSpPr>
            <p:spPr bwMode="auto">
              <a:xfrm>
                <a:off x="1717" y="1837"/>
                <a:ext cx="80" cy="16"/>
              </a:xfrm>
              <a:custGeom>
                <a:avLst/>
                <a:gdLst>
                  <a:gd name="T0" fmla="*/ 3 w 80"/>
                  <a:gd name="T1" fmla="*/ 6 h 16"/>
                  <a:gd name="T2" fmla="*/ 31 w 80"/>
                  <a:gd name="T3" fmla="*/ 11 h 16"/>
                  <a:gd name="T4" fmla="*/ 48 w 80"/>
                  <a:gd name="T5" fmla="*/ 9 h 16"/>
                  <a:gd name="T6" fmla="*/ 62 w 80"/>
                  <a:gd name="T7" fmla="*/ 4 h 16"/>
                  <a:gd name="T8" fmla="*/ 80 w 80"/>
                  <a:gd name="T9" fmla="*/ 0 h 16"/>
                  <a:gd name="T10" fmla="*/ 80 w 80"/>
                  <a:gd name="T11" fmla="*/ 5 h 16"/>
                  <a:gd name="T12" fmla="*/ 65 w 80"/>
                  <a:gd name="T13" fmla="*/ 8 h 16"/>
                  <a:gd name="T14" fmla="*/ 51 w 80"/>
                  <a:gd name="T15" fmla="*/ 14 h 16"/>
                  <a:gd name="T16" fmla="*/ 31 w 80"/>
                  <a:gd name="T17" fmla="*/ 16 h 16"/>
                  <a:gd name="T18" fmla="*/ 0 w 80"/>
                  <a:gd name="T19" fmla="*/ 10 h 16"/>
                  <a:gd name="T20" fmla="*/ 3 w 80"/>
                  <a:gd name="T21" fmla="*/ 6 h 1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0"/>
                  <a:gd name="T34" fmla="*/ 0 h 16"/>
                  <a:gd name="T35" fmla="*/ 80 w 80"/>
                  <a:gd name="T36" fmla="*/ 16 h 1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0" h="16">
                    <a:moveTo>
                      <a:pt x="3" y="6"/>
                    </a:moveTo>
                    <a:lnTo>
                      <a:pt x="31" y="11"/>
                    </a:lnTo>
                    <a:lnTo>
                      <a:pt x="48" y="9"/>
                    </a:lnTo>
                    <a:lnTo>
                      <a:pt x="62" y="4"/>
                    </a:lnTo>
                    <a:lnTo>
                      <a:pt x="80" y="0"/>
                    </a:lnTo>
                    <a:lnTo>
                      <a:pt x="80" y="5"/>
                    </a:lnTo>
                    <a:lnTo>
                      <a:pt x="65" y="8"/>
                    </a:lnTo>
                    <a:lnTo>
                      <a:pt x="51" y="14"/>
                    </a:lnTo>
                    <a:lnTo>
                      <a:pt x="31" y="16"/>
                    </a:lnTo>
                    <a:lnTo>
                      <a:pt x="0" y="10"/>
                    </a:lnTo>
                    <a:lnTo>
                      <a:pt x="3" y="6"/>
                    </a:lnTo>
                    <a:close/>
                  </a:path>
                </a:pathLst>
              </a:custGeom>
              <a:solidFill>
                <a:srgbClr val="C195DB"/>
              </a:solidFill>
              <a:ln w="9525">
                <a:noFill/>
                <a:round/>
                <a:headEnd/>
                <a:tailEnd/>
              </a:ln>
            </p:spPr>
            <p:txBody>
              <a:bodyPr/>
              <a:lstStyle/>
              <a:p>
                <a:endParaRPr lang="ru-RU"/>
              </a:p>
            </p:txBody>
          </p:sp>
          <p:sp>
            <p:nvSpPr>
              <p:cNvPr id="162958" name="Freeform 1188"/>
              <p:cNvSpPr>
                <a:spLocks/>
              </p:cNvSpPr>
              <p:nvPr/>
            </p:nvSpPr>
            <p:spPr bwMode="auto">
              <a:xfrm>
                <a:off x="1717" y="1843"/>
                <a:ext cx="6" cy="5"/>
              </a:xfrm>
              <a:custGeom>
                <a:avLst/>
                <a:gdLst>
                  <a:gd name="T0" fmla="*/ 0 w 6"/>
                  <a:gd name="T1" fmla="*/ 5 h 5"/>
                  <a:gd name="T2" fmla="*/ 3 w 6"/>
                  <a:gd name="T3" fmla="*/ 5 h 5"/>
                  <a:gd name="T4" fmla="*/ 6 w 6"/>
                  <a:gd name="T5" fmla="*/ 0 h 5"/>
                  <a:gd name="T6" fmla="*/ 0 w 6"/>
                  <a:gd name="T7" fmla="*/ 5 h 5"/>
                  <a:gd name="T8" fmla="*/ 0 60000 65536"/>
                  <a:gd name="T9" fmla="*/ 0 60000 65536"/>
                  <a:gd name="T10" fmla="*/ 0 60000 65536"/>
                  <a:gd name="T11" fmla="*/ 0 60000 65536"/>
                  <a:gd name="T12" fmla="*/ 0 w 6"/>
                  <a:gd name="T13" fmla="*/ 0 h 5"/>
                  <a:gd name="T14" fmla="*/ 6 w 6"/>
                  <a:gd name="T15" fmla="*/ 5 h 5"/>
                </a:gdLst>
                <a:ahLst/>
                <a:cxnLst>
                  <a:cxn ang="T8">
                    <a:pos x="T0" y="T1"/>
                  </a:cxn>
                  <a:cxn ang="T9">
                    <a:pos x="T2" y="T3"/>
                  </a:cxn>
                  <a:cxn ang="T10">
                    <a:pos x="T4" y="T5"/>
                  </a:cxn>
                  <a:cxn ang="T11">
                    <a:pos x="T6" y="T7"/>
                  </a:cxn>
                </a:cxnLst>
                <a:rect l="T12" t="T13" r="T14" b="T15"/>
                <a:pathLst>
                  <a:path w="6" h="5">
                    <a:moveTo>
                      <a:pt x="0" y="5"/>
                    </a:moveTo>
                    <a:lnTo>
                      <a:pt x="3" y="5"/>
                    </a:lnTo>
                    <a:lnTo>
                      <a:pt x="6" y="0"/>
                    </a:lnTo>
                    <a:lnTo>
                      <a:pt x="0" y="5"/>
                    </a:lnTo>
                    <a:close/>
                  </a:path>
                </a:pathLst>
              </a:custGeom>
              <a:solidFill>
                <a:srgbClr val="C195DB"/>
              </a:solidFill>
              <a:ln w="9525">
                <a:noFill/>
                <a:round/>
                <a:headEnd/>
                <a:tailEnd/>
              </a:ln>
            </p:spPr>
            <p:txBody>
              <a:bodyPr/>
              <a:lstStyle/>
              <a:p>
                <a:endParaRPr lang="ru-RU"/>
              </a:p>
            </p:txBody>
          </p:sp>
          <p:sp>
            <p:nvSpPr>
              <p:cNvPr id="162959" name="Freeform 1189"/>
              <p:cNvSpPr>
                <a:spLocks/>
              </p:cNvSpPr>
              <p:nvPr/>
            </p:nvSpPr>
            <p:spPr bwMode="auto">
              <a:xfrm>
                <a:off x="1798" y="1838"/>
                <a:ext cx="57" cy="76"/>
              </a:xfrm>
              <a:custGeom>
                <a:avLst/>
                <a:gdLst>
                  <a:gd name="T0" fmla="*/ 0 w 57"/>
                  <a:gd name="T1" fmla="*/ 0 h 76"/>
                  <a:gd name="T2" fmla="*/ 17 w 57"/>
                  <a:gd name="T3" fmla="*/ 1 h 76"/>
                  <a:gd name="T4" fmla="*/ 32 w 57"/>
                  <a:gd name="T5" fmla="*/ 6 h 76"/>
                  <a:gd name="T6" fmla="*/ 41 w 57"/>
                  <a:gd name="T7" fmla="*/ 14 h 76"/>
                  <a:gd name="T8" fmla="*/ 51 w 57"/>
                  <a:gd name="T9" fmla="*/ 26 h 76"/>
                  <a:gd name="T10" fmla="*/ 55 w 57"/>
                  <a:gd name="T11" fmla="*/ 39 h 76"/>
                  <a:gd name="T12" fmla="*/ 57 w 57"/>
                  <a:gd name="T13" fmla="*/ 52 h 76"/>
                  <a:gd name="T14" fmla="*/ 55 w 57"/>
                  <a:gd name="T15" fmla="*/ 65 h 76"/>
                  <a:gd name="T16" fmla="*/ 51 w 57"/>
                  <a:gd name="T17" fmla="*/ 76 h 76"/>
                  <a:gd name="T18" fmla="*/ 44 w 57"/>
                  <a:gd name="T19" fmla="*/ 74 h 76"/>
                  <a:gd name="T20" fmla="*/ 49 w 57"/>
                  <a:gd name="T21" fmla="*/ 63 h 76"/>
                  <a:gd name="T22" fmla="*/ 51 w 57"/>
                  <a:gd name="T23" fmla="*/ 52 h 76"/>
                  <a:gd name="T24" fmla="*/ 49 w 57"/>
                  <a:gd name="T25" fmla="*/ 39 h 76"/>
                  <a:gd name="T26" fmla="*/ 44 w 57"/>
                  <a:gd name="T27" fmla="*/ 28 h 76"/>
                  <a:gd name="T28" fmla="*/ 36 w 57"/>
                  <a:gd name="T29" fmla="*/ 18 h 76"/>
                  <a:gd name="T30" fmla="*/ 27 w 57"/>
                  <a:gd name="T31" fmla="*/ 11 h 76"/>
                  <a:gd name="T32" fmla="*/ 14 w 57"/>
                  <a:gd name="T33" fmla="*/ 7 h 76"/>
                  <a:gd name="T34" fmla="*/ 0 w 57"/>
                  <a:gd name="T35" fmla="*/ 5 h 76"/>
                  <a:gd name="T36" fmla="*/ 0 w 57"/>
                  <a:gd name="T37" fmla="*/ 0 h 7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7"/>
                  <a:gd name="T58" fmla="*/ 0 h 76"/>
                  <a:gd name="T59" fmla="*/ 57 w 57"/>
                  <a:gd name="T60" fmla="*/ 76 h 7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7" h="76">
                    <a:moveTo>
                      <a:pt x="0" y="0"/>
                    </a:moveTo>
                    <a:lnTo>
                      <a:pt x="17" y="1"/>
                    </a:lnTo>
                    <a:lnTo>
                      <a:pt x="32" y="6"/>
                    </a:lnTo>
                    <a:lnTo>
                      <a:pt x="41" y="14"/>
                    </a:lnTo>
                    <a:lnTo>
                      <a:pt x="51" y="26"/>
                    </a:lnTo>
                    <a:lnTo>
                      <a:pt x="55" y="39"/>
                    </a:lnTo>
                    <a:lnTo>
                      <a:pt x="57" y="52"/>
                    </a:lnTo>
                    <a:lnTo>
                      <a:pt x="55" y="65"/>
                    </a:lnTo>
                    <a:lnTo>
                      <a:pt x="51" y="76"/>
                    </a:lnTo>
                    <a:lnTo>
                      <a:pt x="44" y="74"/>
                    </a:lnTo>
                    <a:lnTo>
                      <a:pt x="49" y="63"/>
                    </a:lnTo>
                    <a:lnTo>
                      <a:pt x="51" y="52"/>
                    </a:lnTo>
                    <a:lnTo>
                      <a:pt x="49" y="39"/>
                    </a:lnTo>
                    <a:lnTo>
                      <a:pt x="44" y="28"/>
                    </a:lnTo>
                    <a:lnTo>
                      <a:pt x="36" y="18"/>
                    </a:lnTo>
                    <a:lnTo>
                      <a:pt x="27" y="11"/>
                    </a:lnTo>
                    <a:lnTo>
                      <a:pt x="14" y="7"/>
                    </a:lnTo>
                    <a:lnTo>
                      <a:pt x="0" y="5"/>
                    </a:lnTo>
                    <a:lnTo>
                      <a:pt x="0" y="0"/>
                    </a:lnTo>
                    <a:close/>
                  </a:path>
                </a:pathLst>
              </a:custGeom>
              <a:solidFill>
                <a:srgbClr val="C195DB"/>
              </a:solidFill>
              <a:ln w="9525">
                <a:noFill/>
                <a:round/>
                <a:headEnd/>
                <a:tailEnd/>
              </a:ln>
            </p:spPr>
            <p:txBody>
              <a:bodyPr/>
              <a:lstStyle/>
              <a:p>
                <a:endParaRPr lang="ru-RU"/>
              </a:p>
            </p:txBody>
          </p:sp>
          <p:sp>
            <p:nvSpPr>
              <p:cNvPr id="162960" name="Freeform 1190"/>
              <p:cNvSpPr>
                <a:spLocks/>
              </p:cNvSpPr>
              <p:nvPr/>
            </p:nvSpPr>
            <p:spPr bwMode="auto">
              <a:xfrm>
                <a:off x="1797" y="1838"/>
                <a:ext cx="1" cy="5"/>
              </a:xfrm>
              <a:custGeom>
                <a:avLst/>
                <a:gdLst>
                  <a:gd name="T0" fmla="*/ 0 w 1"/>
                  <a:gd name="T1" fmla="*/ 0 h 5"/>
                  <a:gd name="T2" fmla="*/ 0 w 1"/>
                  <a:gd name="T3" fmla="*/ 5 h 5"/>
                  <a:gd name="T4" fmla="*/ 0 w 1"/>
                  <a:gd name="T5" fmla="*/ 0 h 5"/>
                  <a:gd name="T6" fmla="*/ 0 60000 65536"/>
                  <a:gd name="T7" fmla="*/ 0 60000 65536"/>
                  <a:gd name="T8" fmla="*/ 0 60000 65536"/>
                  <a:gd name="T9" fmla="*/ 0 w 1"/>
                  <a:gd name="T10" fmla="*/ 0 h 5"/>
                  <a:gd name="T11" fmla="*/ 1 w 1"/>
                  <a:gd name="T12" fmla="*/ 5 h 5"/>
                </a:gdLst>
                <a:ahLst/>
                <a:cxnLst>
                  <a:cxn ang="T6">
                    <a:pos x="T0" y="T1"/>
                  </a:cxn>
                  <a:cxn ang="T7">
                    <a:pos x="T2" y="T3"/>
                  </a:cxn>
                  <a:cxn ang="T8">
                    <a:pos x="T4" y="T5"/>
                  </a:cxn>
                </a:cxnLst>
                <a:rect l="T9" t="T10" r="T11" b="T12"/>
                <a:pathLst>
                  <a:path w="1" h="5">
                    <a:moveTo>
                      <a:pt x="0" y="0"/>
                    </a:moveTo>
                    <a:lnTo>
                      <a:pt x="0" y="5"/>
                    </a:lnTo>
                    <a:lnTo>
                      <a:pt x="0" y="0"/>
                    </a:lnTo>
                    <a:close/>
                  </a:path>
                </a:pathLst>
              </a:custGeom>
              <a:solidFill>
                <a:srgbClr val="C195DB"/>
              </a:solidFill>
              <a:ln w="9525">
                <a:noFill/>
                <a:round/>
                <a:headEnd/>
                <a:tailEnd/>
              </a:ln>
            </p:spPr>
            <p:txBody>
              <a:bodyPr/>
              <a:lstStyle/>
              <a:p>
                <a:endParaRPr lang="ru-RU"/>
              </a:p>
            </p:txBody>
          </p:sp>
          <p:sp>
            <p:nvSpPr>
              <p:cNvPr id="162961" name="Freeform 1191"/>
              <p:cNvSpPr>
                <a:spLocks/>
              </p:cNvSpPr>
              <p:nvPr/>
            </p:nvSpPr>
            <p:spPr bwMode="auto">
              <a:xfrm>
                <a:off x="1841" y="1910"/>
                <a:ext cx="8" cy="5"/>
              </a:xfrm>
              <a:custGeom>
                <a:avLst/>
                <a:gdLst>
                  <a:gd name="T0" fmla="*/ 8 w 8"/>
                  <a:gd name="T1" fmla="*/ 4 h 5"/>
                  <a:gd name="T2" fmla="*/ 6 w 8"/>
                  <a:gd name="T3" fmla="*/ 5 h 5"/>
                  <a:gd name="T4" fmla="*/ 0 w 8"/>
                  <a:gd name="T5" fmla="*/ 0 h 5"/>
                  <a:gd name="T6" fmla="*/ 0 w 8"/>
                  <a:gd name="T7" fmla="*/ 2 h 5"/>
                  <a:gd name="T8" fmla="*/ 8 w 8"/>
                  <a:gd name="T9" fmla="*/ 4 h 5"/>
                  <a:gd name="T10" fmla="*/ 0 60000 65536"/>
                  <a:gd name="T11" fmla="*/ 0 60000 65536"/>
                  <a:gd name="T12" fmla="*/ 0 60000 65536"/>
                  <a:gd name="T13" fmla="*/ 0 60000 65536"/>
                  <a:gd name="T14" fmla="*/ 0 60000 65536"/>
                  <a:gd name="T15" fmla="*/ 0 w 8"/>
                  <a:gd name="T16" fmla="*/ 0 h 5"/>
                  <a:gd name="T17" fmla="*/ 8 w 8"/>
                  <a:gd name="T18" fmla="*/ 5 h 5"/>
                </a:gdLst>
                <a:ahLst/>
                <a:cxnLst>
                  <a:cxn ang="T10">
                    <a:pos x="T0" y="T1"/>
                  </a:cxn>
                  <a:cxn ang="T11">
                    <a:pos x="T2" y="T3"/>
                  </a:cxn>
                  <a:cxn ang="T12">
                    <a:pos x="T4" y="T5"/>
                  </a:cxn>
                  <a:cxn ang="T13">
                    <a:pos x="T6" y="T7"/>
                  </a:cxn>
                  <a:cxn ang="T14">
                    <a:pos x="T8" y="T9"/>
                  </a:cxn>
                </a:cxnLst>
                <a:rect l="T15" t="T16" r="T17" b="T18"/>
                <a:pathLst>
                  <a:path w="8" h="5">
                    <a:moveTo>
                      <a:pt x="8" y="4"/>
                    </a:moveTo>
                    <a:lnTo>
                      <a:pt x="6" y="5"/>
                    </a:lnTo>
                    <a:lnTo>
                      <a:pt x="0" y="0"/>
                    </a:lnTo>
                    <a:lnTo>
                      <a:pt x="0" y="2"/>
                    </a:lnTo>
                    <a:lnTo>
                      <a:pt x="8" y="4"/>
                    </a:lnTo>
                    <a:close/>
                  </a:path>
                </a:pathLst>
              </a:custGeom>
              <a:solidFill>
                <a:srgbClr val="C195DB"/>
              </a:solidFill>
              <a:ln w="9525">
                <a:noFill/>
                <a:round/>
                <a:headEnd/>
                <a:tailEnd/>
              </a:ln>
            </p:spPr>
            <p:txBody>
              <a:bodyPr/>
              <a:lstStyle/>
              <a:p>
                <a:endParaRPr lang="ru-RU"/>
              </a:p>
            </p:txBody>
          </p:sp>
          <p:sp>
            <p:nvSpPr>
              <p:cNvPr id="162962" name="Freeform 1192"/>
              <p:cNvSpPr>
                <a:spLocks/>
              </p:cNvSpPr>
              <p:nvPr/>
            </p:nvSpPr>
            <p:spPr bwMode="auto">
              <a:xfrm>
                <a:off x="3971" y="2005"/>
                <a:ext cx="725" cy="154"/>
              </a:xfrm>
              <a:custGeom>
                <a:avLst/>
                <a:gdLst>
                  <a:gd name="T0" fmla="*/ 3 w 725"/>
                  <a:gd name="T1" fmla="*/ 126 h 154"/>
                  <a:gd name="T2" fmla="*/ 9 w 725"/>
                  <a:gd name="T3" fmla="*/ 135 h 154"/>
                  <a:gd name="T4" fmla="*/ 19 w 725"/>
                  <a:gd name="T5" fmla="*/ 145 h 154"/>
                  <a:gd name="T6" fmla="*/ 30 w 725"/>
                  <a:gd name="T7" fmla="*/ 150 h 154"/>
                  <a:gd name="T8" fmla="*/ 42 w 725"/>
                  <a:gd name="T9" fmla="*/ 154 h 154"/>
                  <a:gd name="T10" fmla="*/ 55 w 725"/>
                  <a:gd name="T11" fmla="*/ 154 h 154"/>
                  <a:gd name="T12" fmla="*/ 69 w 725"/>
                  <a:gd name="T13" fmla="*/ 150 h 154"/>
                  <a:gd name="T14" fmla="*/ 83 w 725"/>
                  <a:gd name="T15" fmla="*/ 144 h 154"/>
                  <a:gd name="T16" fmla="*/ 93 w 725"/>
                  <a:gd name="T17" fmla="*/ 135 h 154"/>
                  <a:gd name="T18" fmla="*/ 101 w 725"/>
                  <a:gd name="T19" fmla="*/ 127 h 154"/>
                  <a:gd name="T20" fmla="*/ 109 w 725"/>
                  <a:gd name="T21" fmla="*/ 116 h 154"/>
                  <a:gd name="T22" fmla="*/ 114 w 725"/>
                  <a:gd name="T23" fmla="*/ 113 h 154"/>
                  <a:gd name="T24" fmla="*/ 128 w 725"/>
                  <a:gd name="T25" fmla="*/ 110 h 154"/>
                  <a:gd name="T26" fmla="*/ 160 w 725"/>
                  <a:gd name="T27" fmla="*/ 110 h 154"/>
                  <a:gd name="T28" fmla="*/ 262 w 725"/>
                  <a:gd name="T29" fmla="*/ 111 h 154"/>
                  <a:gd name="T30" fmla="*/ 360 w 725"/>
                  <a:gd name="T31" fmla="*/ 113 h 154"/>
                  <a:gd name="T32" fmla="*/ 462 w 725"/>
                  <a:gd name="T33" fmla="*/ 113 h 154"/>
                  <a:gd name="T34" fmla="*/ 538 w 725"/>
                  <a:gd name="T35" fmla="*/ 108 h 154"/>
                  <a:gd name="T36" fmla="*/ 608 w 725"/>
                  <a:gd name="T37" fmla="*/ 101 h 154"/>
                  <a:gd name="T38" fmla="*/ 648 w 725"/>
                  <a:gd name="T39" fmla="*/ 94 h 154"/>
                  <a:gd name="T40" fmla="*/ 680 w 725"/>
                  <a:gd name="T41" fmla="*/ 85 h 154"/>
                  <a:gd name="T42" fmla="*/ 704 w 725"/>
                  <a:gd name="T43" fmla="*/ 73 h 154"/>
                  <a:gd name="T44" fmla="*/ 720 w 725"/>
                  <a:gd name="T45" fmla="*/ 58 h 154"/>
                  <a:gd name="T46" fmla="*/ 725 w 725"/>
                  <a:gd name="T47" fmla="*/ 45 h 154"/>
                  <a:gd name="T48" fmla="*/ 723 w 725"/>
                  <a:gd name="T49" fmla="*/ 36 h 154"/>
                  <a:gd name="T50" fmla="*/ 720 w 725"/>
                  <a:gd name="T51" fmla="*/ 26 h 154"/>
                  <a:gd name="T52" fmla="*/ 712 w 725"/>
                  <a:gd name="T53" fmla="*/ 20 h 154"/>
                  <a:gd name="T54" fmla="*/ 704 w 725"/>
                  <a:gd name="T55" fmla="*/ 13 h 154"/>
                  <a:gd name="T56" fmla="*/ 685 w 725"/>
                  <a:gd name="T57" fmla="*/ 7 h 154"/>
                  <a:gd name="T58" fmla="*/ 655 w 725"/>
                  <a:gd name="T59" fmla="*/ 1 h 154"/>
                  <a:gd name="T60" fmla="*/ 638 w 725"/>
                  <a:gd name="T61" fmla="*/ 0 h 154"/>
                  <a:gd name="T62" fmla="*/ 574 w 725"/>
                  <a:gd name="T63" fmla="*/ 1 h 154"/>
                  <a:gd name="T64" fmla="*/ 527 w 725"/>
                  <a:gd name="T65" fmla="*/ 6 h 154"/>
                  <a:gd name="T66" fmla="*/ 452 w 725"/>
                  <a:gd name="T67" fmla="*/ 15 h 154"/>
                  <a:gd name="T68" fmla="*/ 350 w 725"/>
                  <a:gd name="T69" fmla="*/ 34 h 154"/>
                  <a:gd name="T70" fmla="*/ 256 w 725"/>
                  <a:gd name="T71" fmla="*/ 53 h 154"/>
                  <a:gd name="T72" fmla="*/ 158 w 725"/>
                  <a:gd name="T73" fmla="*/ 75 h 154"/>
                  <a:gd name="T74" fmla="*/ 123 w 725"/>
                  <a:gd name="T75" fmla="*/ 78 h 154"/>
                  <a:gd name="T76" fmla="*/ 106 w 725"/>
                  <a:gd name="T77" fmla="*/ 77 h 154"/>
                  <a:gd name="T78" fmla="*/ 93 w 725"/>
                  <a:gd name="T79" fmla="*/ 72 h 154"/>
                  <a:gd name="T80" fmla="*/ 82 w 725"/>
                  <a:gd name="T81" fmla="*/ 64 h 154"/>
                  <a:gd name="T82" fmla="*/ 68 w 725"/>
                  <a:gd name="T83" fmla="*/ 58 h 154"/>
                  <a:gd name="T84" fmla="*/ 51 w 725"/>
                  <a:gd name="T85" fmla="*/ 54 h 154"/>
                  <a:gd name="T86" fmla="*/ 36 w 725"/>
                  <a:gd name="T87" fmla="*/ 56 h 154"/>
                  <a:gd name="T88" fmla="*/ 23 w 725"/>
                  <a:gd name="T89" fmla="*/ 63 h 154"/>
                  <a:gd name="T90" fmla="*/ 14 w 725"/>
                  <a:gd name="T91" fmla="*/ 70 h 154"/>
                  <a:gd name="T92" fmla="*/ 6 w 725"/>
                  <a:gd name="T93" fmla="*/ 82 h 154"/>
                  <a:gd name="T94" fmla="*/ 1 w 725"/>
                  <a:gd name="T95" fmla="*/ 93 h 154"/>
                  <a:gd name="T96" fmla="*/ 0 w 725"/>
                  <a:gd name="T97" fmla="*/ 105 h 154"/>
                  <a:gd name="T98" fmla="*/ 1 w 725"/>
                  <a:gd name="T99" fmla="*/ 120 h 15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25"/>
                  <a:gd name="T151" fmla="*/ 0 h 154"/>
                  <a:gd name="T152" fmla="*/ 725 w 725"/>
                  <a:gd name="T153" fmla="*/ 154 h 154"/>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25" h="154">
                    <a:moveTo>
                      <a:pt x="1" y="120"/>
                    </a:moveTo>
                    <a:lnTo>
                      <a:pt x="3" y="126"/>
                    </a:lnTo>
                    <a:lnTo>
                      <a:pt x="6" y="131"/>
                    </a:lnTo>
                    <a:lnTo>
                      <a:pt x="9" y="135"/>
                    </a:lnTo>
                    <a:lnTo>
                      <a:pt x="14" y="141"/>
                    </a:lnTo>
                    <a:lnTo>
                      <a:pt x="19" y="145"/>
                    </a:lnTo>
                    <a:lnTo>
                      <a:pt x="23" y="148"/>
                    </a:lnTo>
                    <a:lnTo>
                      <a:pt x="30" y="150"/>
                    </a:lnTo>
                    <a:lnTo>
                      <a:pt x="36" y="154"/>
                    </a:lnTo>
                    <a:lnTo>
                      <a:pt x="42" y="154"/>
                    </a:lnTo>
                    <a:lnTo>
                      <a:pt x="49" y="154"/>
                    </a:lnTo>
                    <a:lnTo>
                      <a:pt x="55" y="154"/>
                    </a:lnTo>
                    <a:lnTo>
                      <a:pt x="61" y="153"/>
                    </a:lnTo>
                    <a:lnTo>
                      <a:pt x="69" y="150"/>
                    </a:lnTo>
                    <a:lnTo>
                      <a:pt x="76" y="146"/>
                    </a:lnTo>
                    <a:lnTo>
                      <a:pt x="83" y="144"/>
                    </a:lnTo>
                    <a:lnTo>
                      <a:pt x="90" y="139"/>
                    </a:lnTo>
                    <a:lnTo>
                      <a:pt x="93" y="135"/>
                    </a:lnTo>
                    <a:lnTo>
                      <a:pt x="96" y="133"/>
                    </a:lnTo>
                    <a:lnTo>
                      <a:pt x="101" y="127"/>
                    </a:lnTo>
                    <a:lnTo>
                      <a:pt x="107" y="118"/>
                    </a:lnTo>
                    <a:lnTo>
                      <a:pt x="109" y="116"/>
                    </a:lnTo>
                    <a:lnTo>
                      <a:pt x="110" y="114"/>
                    </a:lnTo>
                    <a:lnTo>
                      <a:pt x="114" y="113"/>
                    </a:lnTo>
                    <a:lnTo>
                      <a:pt x="117" y="113"/>
                    </a:lnTo>
                    <a:lnTo>
                      <a:pt x="128" y="110"/>
                    </a:lnTo>
                    <a:lnTo>
                      <a:pt x="142" y="110"/>
                    </a:lnTo>
                    <a:lnTo>
                      <a:pt x="160" y="110"/>
                    </a:lnTo>
                    <a:lnTo>
                      <a:pt x="187" y="110"/>
                    </a:lnTo>
                    <a:lnTo>
                      <a:pt x="262" y="111"/>
                    </a:lnTo>
                    <a:lnTo>
                      <a:pt x="309" y="113"/>
                    </a:lnTo>
                    <a:lnTo>
                      <a:pt x="360" y="113"/>
                    </a:lnTo>
                    <a:lnTo>
                      <a:pt x="409" y="113"/>
                    </a:lnTo>
                    <a:lnTo>
                      <a:pt x="462" y="113"/>
                    </a:lnTo>
                    <a:lnTo>
                      <a:pt x="513" y="109"/>
                    </a:lnTo>
                    <a:lnTo>
                      <a:pt x="538" y="108"/>
                    </a:lnTo>
                    <a:lnTo>
                      <a:pt x="562" y="106"/>
                    </a:lnTo>
                    <a:lnTo>
                      <a:pt x="608" y="101"/>
                    </a:lnTo>
                    <a:lnTo>
                      <a:pt x="629" y="98"/>
                    </a:lnTo>
                    <a:lnTo>
                      <a:pt x="648" y="94"/>
                    </a:lnTo>
                    <a:lnTo>
                      <a:pt x="665" y="90"/>
                    </a:lnTo>
                    <a:lnTo>
                      <a:pt x="680" y="85"/>
                    </a:lnTo>
                    <a:lnTo>
                      <a:pt x="693" y="79"/>
                    </a:lnTo>
                    <a:lnTo>
                      <a:pt x="704" y="73"/>
                    </a:lnTo>
                    <a:lnTo>
                      <a:pt x="714" y="66"/>
                    </a:lnTo>
                    <a:lnTo>
                      <a:pt x="720" y="58"/>
                    </a:lnTo>
                    <a:lnTo>
                      <a:pt x="723" y="50"/>
                    </a:lnTo>
                    <a:lnTo>
                      <a:pt x="725" y="45"/>
                    </a:lnTo>
                    <a:lnTo>
                      <a:pt x="723" y="41"/>
                    </a:lnTo>
                    <a:lnTo>
                      <a:pt x="723" y="36"/>
                    </a:lnTo>
                    <a:lnTo>
                      <a:pt x="722" y="31"/>
                    </a:lnTo>
                    <a:lnTo>
                      <a:pt x="720" y="26"/>
                    </a:lnTo>
                    <a:lnTo>
                      <a:pt x="717" y="23"/>
                    </a:lnTo>
                    <a:lnTo>
                      <a:pt x="712" y="20"/>
                    </a:lnTo>
                    <a:lnTo>
                      <a:pt x="709" y="17"/>
                    </a:lnTo>
                    <a:lnTo>
                      <a:pt x="704" y="13"/>
                    </a:lnTo>
                    <a:lnTo>
                      <a:pt x="698" y="10"/>
                    </a:lnTo>
                    <a:lnTo>
                      <a:pt x="685" y="7"/>
                    </a:lnTo>
                    <a:lnTo>
                      <a:pt x="671" y="3"/>
                    </a:lnTo>
                    <a:lnTo>
                      <a:pt x="655" y="1"/>
                    </a:lnTo>
                    <a:lnTo>
                      <a:pt x="646" y="1"/>
                    </a:lnTo>
                    <a:lnTo>
                      <a:pt x="638" y="0"/>
                    </a:lnTo>
                    <a:lnTo>
                      <a:pt x="597" y="0"/>
                    </a:lnTo>
                    <a:lnTo>
                      <a:pt x="574" y="1"/>
                    </a:lnTo>
                    <a:lnTo>
                      <a:pt x="550" y="3"/>
                    </a:lnTo>
                    <a:lnTo>
                      <a:pt x="527" y="6"/>
                    </a:lnTo>
                    <a:lnTo>
                      <a:pt x="503" y="8"/>
                    </a:lnTo>
                    <a:lnTo>
                      <a:pt x="452" y="15"/>
                    </a:lnTo>
                    <a:lnTo>
                      <a:pt x="400" y="23"/>
                    </a:lnTo>
                    <a:lnTo>
                      <a:pt x="350" y="34"/>
                    </a:lnTo>
                    <a:lnTo>
                      <a:pt x="302" y="44"/>
                    </a:lnTo>
                    <a:lnTo>
                      <a:pt x="256" y="53"/>
                    </a:lnTo>
                    <a:lnTo>
                      <a:pt x="183" y="68"/>
                    </a:lnTo>
                    <a:lnTo>
                      <a:pt x="158" y="75"/>
                    </a:lnTo>
                    <a:lnTo>
                      <a:pt x="140" y="77"/>
                    </a:lnTo>
                    <a:lnTo>
                      <a:pt x="123" y="78"/>
                    </a:lnTo>
                    <a:lnTo>
                      <a:pt x="110" y="77"/>
                    </a:lnTo>
                    <a:lnTo>
                      <a:pt x="106" y="77"/>
                    </a:lnTo>
                    <a:lnTo>
                      <a:pt x="101" y="75"/>
                    </a:lnTo>
                    <a:lnTo>
                      <a:pt x="93" y="72"/>
                    </a:lnTo>
                    <a:lnTo>
                      <a:pt x="87" y="69"/>
                    </a:lnTo>
                    <a:lnTo>
                      <a:pt x="82" y="64"/>
                    </a:lnTo>
                    <a:lnTo>
                      <a:pt x="76" y="61"/>
                    </a:lnTo>
                    <a:lnTo>
                      <a:pt x="68" y="58"/>
                    </a:lnTo>
                    <a:lnTo>
                      <a:pt x="58" y="56"/>
                    </a:lnTo>
                    <a:lnTo>
                      <a:pt x="51" y="54"/>
                    </a:lnTo>
                    <a:lnTo>
                      <a:pt x="42" y="54"/>
                    </a:lnTo>
                    <a:lnTo>
                      <a:pt x="36" y="56"/>
                    </a:lnTo>
                    <a:lnTo>
                      <a:pt x="30" y="59"/>
                    </a:lnTo>
                    <a:lnTo>
                      <a:pt x="23" y="63"/>
                    </a:lnTo>
                    <a:lnTo>
                      <a:pt x="19" y="65"/>
                    </a:lnTo>
                    <a:lnTo>
                      <a:pt x="14" y="70"/>
                    </a:lnTo>
                    <a:lnTo>
                      <a:pt x="9" y="75"/>
                    </a:lnTo>
                    <a:lnTo>
                      <a:pt x="6" y="82"/>
                    </a:lnTo>
                    <a:lnTo>
                      <a:pt x="3" y="86"/>
                    </a:lnTo>
                    <a:lnTo>
                      <a:pt x="1" y="93"/>
                    </a:lnTo>
                    <a:lnTo>
                      <a:pt x="0" y="99"/>
                    </a:lnTo>
                    <a:lnTo>
                      <a:pt x="0" y="105"/>
                    </a:lnTo>
                    <a:lnTo>
                      <a:pt x="0" y="114"/>
                    </a:lnTo>
                    <a:lnTo>
                      <a:pt x="1" y="120"/>
                    </a:lnTo>
                    <a:close/>
                  </a:path>
                </a:pathLst>
              </a:custGeom>
              <a:solidFill>
                <a:srgbClr val="844CD6"/>
              </a:solidFill>
              <a:ln w="9525">
                <a:noFill/>
                <a:round/>
                <a:headEnd/>
                <a:tailEnd/>
              </a:ln>
            </p:spPr>
            <p:txBody>
              <a:bodyPr/>
              <a:lstStyle/>
              <a:p>
                <a:endParaRPr lang="ru-RU"/>
              </a:p>
            </p:txBody>
          </p:sp>
          <p:sp>
            <p:nvSpPr>
              <p:cNvPr id="162963" name="Freeform 1193"/>
              <p:cNvSpPr>
                <a:spLocks/>
              </p:cNvSpPr>
              <p:nvPr/>
            </p:nvSpPr>
            <p:spPr bwMode="auto">
              <a:xfrm>
                <a:off x="3968" y="2123"/>
                <a:ext cx="94" cy="34"/>
              </a:xfrm>
              <a:custGeom>
                <a:avLst/>
                <a:gdLst>
                  <a:gd name="T0" fmla="*/ 6 w 94"/>
                  <a:gd name="T1" fmla="*/ 0 h 34"/>
                  <a:gd name="T2" fmla="*/ 9 w 94"/>
                  <a:gd name="T3" fmla="*/ 8 h 34"/>
                  <a:gd name="T4" fmla="*/ 17 w 94"/>
                  <a:gd name="T5" fmla="*/ 18 h 34"/>
                  <a:gd name="T6" fmla="*/ 27 w 94"/>
                  <a:gd name="T7" fmla="*/ 25 h 34"/>
                  <a:gd name="T8" fmla="*/ 38 w 94"/>
                  <a:gd name="T9" fmla="*/ 29 h 34"/>
                  <a:gd name="T10" fmla="*/ 63 w 94"/>
                  <a:gd name="T11" fmla="*/ 29 h 34"/>
                  <a:gd name="T12" fmla="*/ 76 w 94"/>
                  <a:gd name="T13" fmla="*/ 24 h 34"/>
                  <a:gd name="T14" fmla="*/ 89 w 94"/>
                  <a:gd name="T15" fmla="*/ 16 h 34"/>
                  <a:gd name="T16" fmla="*/ 94 w 94"/>
                  <a:gd name="T17" fmla="*/ 21 h 34"/>
                  <a:gd name="T18" fmla="*/ 80 w 94"/>
                  <a:gd name="T19" fmla="*/ 29 h 34"/>
                  <a:gd name="T20" fmla="*/ 63 w 94"/>
                  <a:gd name="T21" fmla="*/ 34 h 34"/>
                  <a:gd name="T22" fmla="*/ 38 w 94"/>
                  <a:gd name="T23" fmla="*/ 34 h 34"/>
                  <a:gd name="T24" fmla="*/ 22 w 94"/>
                  <a:gd name="T25" fmla="*/ 31 h 34"/>
                  <a:gd name="T26" fmla="*/ 12 w 94"/>
                  <a:gd name="T27" fmla="*/ 23 h 34"/>
                  <a:gd name="T28" fmla="*/ 4 w 94"/>
                  <a:gd name="T29" fmla="*/ 13 h 34"/>
                  <a:gd name="T30" fmla="*/ 0 w 94"/>
                  <a:gd name="T31" fmla="*/ 2 h 34"/>
                  <a:gd name="T32" fmla="*/ 6 w 94"/>
                  <a:gd name="T33" fmla="*/ 0 h 3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4"/>
                  <a:gd name="T52" fmla="*/ 0 h 34"/>
                  <a:gd name="T53" fmla="*/ 94 w 94"/>
                  <a:gd name="T54" fmla="*/ 34 h 3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4" h="34">
                    <a:moveTo>
                      <a:pt x="6" y="0"/>
                    </a:moveTo>
                    <a:lnTo>
                      <a:pt x="9" y="8"/>
                    </a:lnTo>
                    <a:lnTo>
                      <a:pt x="17" y="18"/>
                    </a:lnTo>
                    <a:lnTo>
                      <a:pt x="27" y="25"/>
                    </a:lnTo>
                    <a:lnTo>
                      <a:pt x="38" y="29"/>
                    </a:lnTo>
                    <a:lnTo>
                      <a:pt x="63" y="29"/>
                    </a:lnTo>
                    <a:lnTo>
                      <a:pt x="76" y="24"/>
                    </a:lnTo>
                    <a:lnTo>
                      <a:pt x="89" y="16"/>
                    </a:lnTo>
                    <a:lnTo>
                      <a:pt x="94" y="21"/>
                    </a:lnTo>
                    <a:lnTo>
                      <a:pt x="80" y="29"/>
                    </a:lnTo>
                    <a:lnTo>
                      <a:pt x="63" y="34"/>
                    </a:lnTo>
                    <a:lnTo>
                      <a:pt x="38" y="34"/>
                    </a:lnTo>
                    <a:lnTo>
                      <a:pt x="22" y="31"/>
                    </a:lnTo>
                    <a:lnTo>
                      <a:pt x="12" y="23"/>
                    </a:lnTo>
                    <a:lnTo>
                      <a:pt x="4" y="13"/>
                    </a:lnTo>
                    <a:lnTo>
                      <a:pt x="0" y="2"/>
                    </a:lnTo>
                    <a:lnTo>
                      <a:pt x="6" y="0"/>
                    </a:lnTo>
                    <a:close/>
                  </a:path>
                </a:pathLst>
              </a:custGeom>
              <a:solidFill>
                <a:srgbClr val="C195DB"/>
              </a:solidFill>
              <a:ln w="9525">
                <a:noFill/>
                <a:round/>
                <a:headEnd/>
                <a:tailEnd/>
              </a:ln>
            </p:spPr>
            <p:txBody>
              <a:bodyPr/>
              <a:lstStyle/>
              <a:p>
                <a:endParaRPr lang="ru-RU"/>
              </a:p>
            </p:txBody>
          </p:sp>
          <p:sp>
            <p:nvSpPr>
              <p:cNvPr id="162964" name="Freeform 1194"/>
              <p:cNvSpPr>
                <a:spLocks/>
              </p:cNvSpPr>
              <p:nvPr/>
            </p:nvSpPr>
            <p:spPr bwMode="auto">
              <a:xfrm>
                <a:off x="4057" y="2111"/>
                <a:ext cx="55" cy="32"/>
              </a:xfrm>
              <a:custGeom>
                <a:avLst/>
                <a:gdLst>
                  <a:gd name="T0" fmla="*/ 0 w 55"/>
                  <a:gd name="T1" fmla="*/ 29 h 32"/>
                  <a:gd name="T2" fmla="*/ 11 w 55"/>
                  <a:gd name="T3" fmla="*/ 17 h 32"/>
                  <a:gd name="T4" fmla="*/ 18 w 55"/>
                  <a:gd name="T5" fmla="*/ 8 h 32"/>
                  <a:gd name="T6" fmla="*/ 23 w 55"/>
                  <a:gd name="T7" fmla="*/ 5 h 32"/>
                  <a:gd name="T8" fmla="*/ 32 w 55"/>
                  <a:gd name="T9" fmla="*/ 4 h 32"/>
                  <a:gd name="T10" fmla="*/ 55 w 55"/>
                  <a:gd name="T11" fmla="*/ 0 h 32"/>
                  <a:gd name="T12" fmla="*/ 55 w 55"/>
                  <a:gd name="T13" fmla="*/ 5 h 32"/>
                  <a:gd name="T14" fmla="*/ 32 w 55"/>
                  <a:gd name="T15" fmla="*/ 8 h 32"/>
                  <a:gd name="T16" fmla="*/ 25 w 55"/>
                  <a:gd name="T17" fmla="*/ 9 h 32"/>
                  <a:gd name="T18" fmla="*/ 23 w 55"/>
                  <a:gd name="T19" fmla="*/ 13 h 32"/>
                  <a:gd name="T20" fmla="*/ 16 w 55"/>
                  <a:gd name="T21" fmla="*/ 22 h 32"/>
                  <a:gd name="T22" fmla="*/ 5 w 55"/>
                  <a:gd name="T23" fmla="*/ 32 h 32"/>
                  <a:gd name="T24" fmla="*/ 0 w 55"/>
                  <a:gd name="T25" fmla="*/ 29 h 3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5"/>
                  <a:gd name="T40" fmla="*/ 0 h 32"/>
                  <a:gd name="T41" fmla="*/ 55 w 55"/>
                  <a:gd name="T42" fmla="*/ 32 h 3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5" h="32">
                    <a:moveTo>
                      <a:pt x="0" y="29"/>
                    </a:moveTo>
                    <a:lnTo>
                      <a:pt x="11" y="17"/>
                    </a:lnTo>
                    <a:lnTo>
                      <a:pt x="18" y="8"/>
                    </a:lnTo>
                    <a:lnTo>
                      <a:pt x="23" y="5"/>
                    </a:lnTo>
                    <a:lnTo>
                      <a:pt x="32" y="4"/>
                    </a:lnTo>
                    <a:lnTo>
                      <a:pt x="55" y="0"/>
                    </a:lnTo>
                    <a:lnTo>
                      <a:pt x="55" y="5"/>
                    </a:lnTo>
                    <a:lnTo>
                      <a:pt x="32" y="8"/>
                    </a:lnTo>
                    <a:lnTo>
                      <a:pt x="25" y="9"/>
                    </a:lnTo>
                    <a:lnTo>
                      <a:pt x="23" y="13"/>
                    </a:lnTo>
                    <a:lnTo>
                      <a:pt x="16" y="22"/>
                    </a:lnTo>
                    <a:lnTo>
                      <a:pt x="5" y="32"/>
                    </a:lnTo>
                    <a:lnTo>
                      <a:pt x="0" y="29"/>
                    </a:lnTo>
                    <a:close/>
                  </a:path>
                </a:pathLst>
              </a:custGeom>
              <a:solidFill>
                <a:srgbClr val="C195DB"/>
              </a:solidFill>
              <a:ln w="9525">
                <a:noFill/>
                <a:round/>
                <a:headEnd/>
                <a:tailEnd/>
              </a:ln>
            </p:spPr>
            <p:txBody>
              <a:bodyPr/>
              <a:lstStyle/>
              <a:p>
                <a:endParaRPr lang="ru-RU"/>
              </a:p>
            </p:txBody>
          </p:sp>
          <p:sp>
            <p:nvSpPr>
              <p:cNvPr id="162965" name="Freeform 1195"/>
              <p:cNvSpPr>
                <a:spLocks/>
              </p:cNvSpPr>
              <p:nvPr/>
            </p:nvSpPr>
            <p:spPr bwMode="auto">
              <a:xfrm>
                <a:off x="4057" y="2140"/>
                <a:ext cx="5" cy="3"/>
              </a:xfrm>
              <a:custGeom>
                <a:avLst/>
                <a:gdLst>
                  <a:gd name="T0" fmla="*/ 5 w 5"/>
                  <a:gd name="T1" fmla="*/ 3 h 3"/>
                  <a:gd name="T2" fmla="*/ 0 w 5"/>
                  <a:gd name="T3" fmla="*/ 1 h 3"/>
                  <a:gd name="T4" fmla="*/ 0 w 5"/>
                  <a:gd name="T5" fmla="*/ 0 h 3"/>
                  <a:gd name="T6" fmla="*/ 5 w 5"/>
                  <a:gd name="T7" fmla="*/ 3 h 3"/>
                  <a:gd name="T8" fmla="*/ 0 60000 65536"/>
                  <a:gd name="T9" fmla="*/ 0 60000 65536"/>
                  <a:gd name="T10" fmla="*/ 0 60000 65536"/>
                  <a:gd name="T11" fmla="*/ 0 60000 65536"/>
                  <a:gd name="T12" fmla="*/ 0 w 5"/>
                  <a:gd name="T13" fmla="*/ 0 h 3"/>
                  <a:gd name="T14" fmla="*/ 5 w 5"/>
                  <a:gd name="T15" fmla="*/ 3 h 3"/>
                </a:gdLst>
                <a:ahLst/>
                <a:cxnLst>
                  <a:cxn ang="T8">
                    <a:pos x="T0" y="T1"/>
                  </a:cxn>
                  <a:cxn ang="T9">
                    <a:pos x="T2" y="T3"/>
                  </a:cxn>
                  <a:cxn ang="T10">
                    <a:pos x="T4" y="T5"/>
                  </a:cxn>
                  <a:cxn ang="T11">
                    <a:pos x="T6" y="T7"/>
                  </a:cxn>
                </a:cxnLst>
                <a:rect l="T12" t="T13" r="T14" b="T15"/>
                <a:pathLst>
                  <a:path w="5" h="3">
                    <a:moveTo>
                      <a:pt x="5" y="3"/>
                    </a:moveTo>
                    <a:lnTo>
                      <a:pt x="0" y="1"/>
                    </a:lnTo>
                    <a:lnTo>
                      <a:pt x="0" y="0"/>
                    </a:lnTo>
                    <a:lnTo>
                      <a:pt x="5" y="3"/>
                    </a:lnTo>
                    <a:close/>
                  </a:path>
                </a:pathLst>
              </a:custGeom>
              <a:solidFill>
                <a:srgbClr val="C195DB"/>
              </a:solidFill>
              <a:ln w="9525">
                <a:noFill/>
                <a:round/>
                <a:headEnd/>
                <a:tailEnd/>
              </a:ln>
            </p:spPr>
            <p:txBody>
              <a:bodyPr/>
              <a:lstStyle/>
              <a:p>
                <a:endParaRPr lang="ru-RU"/>
              </a:p>
            </p:txBody>
          </p:sp>
          <p:sp>
            <p:nvSpPr>
              <p:cNvPr id="162966" name="Freeform 1196"/>
              <p:cNvSpPr>
                <a:spLocks/>
              </p:cNvSpPr>
              <p:nvPr/>
            </p:nvSpPr>
            <p:spPr bwMode="auto">
              <a:xfrm>
                <a:off x="4112" y="2045"/>
                <a:ext cx="584" cy="77"/>
              </a:xfrm>
              <a:custGeom>
                <a:avLst/>
                <a:gdLst>
                  <a:gd name="T0" fmla="*/ 0 w 584"/>
                  <a:gd name="T1" fmla="*/ 67 h 77"/>
                  <a:gd name="T2" fmla="*/ 45 w 584"/>
                  <a:gd name="T3" fmla="*/ 67 h 77"/>
                  <a:gd name="T4" fmla="*/ 121 w 584"/>
                  <a:gd name="T5" fmla="*/ 69 h 77"/>
                  <a:gd name="T6" fmla="*/ 218 w 584"/>
                  <a:gd name="T7" fmla="*/ 71 h 77"/>
                  <a:gd name="T8" fmla="*/ 320 w 584"/>
                  <a:gd name="T9" fmla="*/ 70 h 77"/>
                  <a:gd name="T10" fmla="*/ 419 w 584"/>
                  <a:gd name="T11" fmla="*/ 64 h 77"/>
                  <a:gd name="T12" fmla="*/ 466 w 584"/>
                  <a:gd name="T13" fmla="*/ 58 h 77"/>
                  <a:gd name="T14" fmla="*/ 505 w 584"/>
                  <a:gd name="T15" fmla="*/ 50 h 77"/>
                  <a:gd name="T16" fmla="*/ 537 w 584"/>
                  <a:gd name="T17" fmla="*/ 43 h 77"/>
                  <a:gd name="T18" fmla="*/ 558 w 584"/>
                  <a:gd name="T19" fmla="*/ 29 h 77"/>
                  <a:gd name="T20" fmla="*/ 575 w 584"/>
                  <a:gd name="T21" fmla="*/ 16 h 77"/>
                  <a:gd name="T22" fmla="*/ 579 w 584"/>
                  <a:gd name="T23" fmla="*/ 0 h 77"/>
                  <a:gd name="T24" fmla="*/ 584 w 584"/>
                  <a:gd name="T25" fmla="*/ 0 h 77"/>
                  <a:gd name="T26" fmla="*/ 579 w 584"/>
                  <a:gd name="T27" fmla="*/ 20 h 77"/>
                  <a:gd name="T28" fmla="*/ 563 w 584"/>
                  <a:gd name="T29" fmla="*/ 34 h 77"/>
                  <a:gd name="T30" fmla="*/ 539 w 584"/>
                  <a:gd name="T31" fmla="*/ 47 h 77"/>
                  <a:gd name="T32" fmla="*/ 505 w 584"/>
                  <a:gd name="T33" fmla="*/ 55 h 77"/>
                  <a:gd name="T34" fmla="*/ 466 w 584"/>
                  <a:gd name="T35" fmla="*/ 64 h 77"/>
                  <a:gd name="T36" fmla="*/ 419 w 584"/>
                  <a:gd name="T37" fmla="*/ 68 h 77"/>
                  <a:gd name="T38" fmla="*/ 320 w 584"/>
                  <a:gd name="T39" fmla="*/ 75 h 77"/>
                  <a:gd name="T40" fmla="*/ 218 w 584"/>
                  <a:gd name="T41" fmla="*/ 77 h 77"/>
                  <a:gd name="T42" fmla="*/ 121 w 584"/>
                  <a:gd name="T43" fmla="*/ 74 h 77"/>
                  <a:gd name="T44" fmla="*/ 45 w 584"/>
                  <a:gd name="T45" fmla="*/ 73 h 77"/>
                  <a:gd name="T46" fmla="*/ 0 w 584"/>
                  <a:gd name="T47" fmla="*/ 74 h 77"/>
                  <a:gd name="T48" fmla="*/ 0 w 584"/>
                  <a:gd name="T49" fmla="*/ 67 h 7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84"/>
                  <a:gd name="T76" fmla="*/ 0 h 77"/>
                  <a:gd name="T77" fmla="*/ 584 w 584"/>
                  <a:gd name="T78" fmla="*/ 77 h 7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84" h="77">
                    <a:moveTo>
                      <a:pt x="0" y="67"/>
                    </a:moveTo>
                    <a:lnTo>
                      <a:pt x="45" y="67"/>
                    </a:lnTo>
                    <a:lnTo>
                      <a:pt x="121" y="69"/>
                    </a:lnTo>
                    <a:lnTo>
                      <a:pt x="218" y="71"/>
                    </a:lnTo>
                    <a:lnTo>
                      <a:pt x="320" y="70"/>
                    </a:lnTo>
                    <a:lnTo>
                      <a:pt x="419" y="64"/>
                    </a:lnTo>
                    <a:lnTo>
                      <a:pt x="466" y="58"/>
                    </a:lnTo>
                    <a:lnTo>
                      <a:pt x="505" y="50"/>
                    </a:lnTo>
                    <a:lnTo>
                      <a:pt x="537" y="43"/>
                    </a:lnTo>
                    <a:lnTo>
                      <a:pt x="558" y="29"/>
                    </a:lnTo>
                    <a:lnTo>
                      <a:pt x="575" y="16"/>
                    </a:lnTo>
                    <a:lnTo>
                      <a:pt x="579" y="0"/>
                    </a:lnTo>
                    <a:lnTo>
                      <a:pt x="584" y="0"/>
                    </a:lnTo>
                    <a:lnTo>
                      <a:pt x="579" y="20"/>
                    </a:lnTo>
                    <a:lnTo>
                      <a:pt x="563" y="34"/>
                    </a:lnTo>
                    <a:lnTo>
                      <a:pt x="539" y="47"/>
                    </a:lnTo>
                    <a:lnTo>
                      <a:pt x="505" y="55"/>
                    </a:lnTo>
                    <a:lnTo>
                      <a:pt x="466" y="64"/>
                    </a:lnTo>
                    <a:lnTo>
                      <a:pt x="419" y="68"/>
                    </a:lnTo>
                    <a:lnTo>
                      <a:pt x="320" y="75"/>
                    </a:lnTo>
                    <a:lnTo>
                      <a:pt x="218" y="77"/>
                    </a:lnTo>
                    <a:lnTo>
                      <a:pt x="121" y="74"/>
                    </a:lnTo>
                    <a:lnTo>
                      <a:pt x="45" y="73"/>
                    </a:lnTo>
                    <a:lnTo>
                      <a:pt x="0" y="74"/>
                    </a:lnTo>
                    <a:lnTo>
                      <a:pt x="0" y="67"/>
                    </a:lnTo>
                    <a:close/>
                  </a:path>
                </a:pathLst>
              </a:custGeom>
              <a:solidFill>
                <a:srgbClr val="C195DB"/>
              </a:solidFill>
              <a:ln w="9525">
                <a:noFill/>
                <a:round/>
                <a:headEnd/>
                <a:tailEnd/>
              </a:ln>
            </p:spPr>
            <p:txBody>
              <a:bodyPr/>
              <a:lstStyle/>
              <a:p>
                <a:endParaRPr lang="ru-RU"/>
              </a:p>
            </p:txBody>
          </p:sp>
          <p:sp>
            <p:nvSpPr>
              <p:cNvPr id="162967" name="Freeform 1197"/>
              <p:cNvSpPr>
                <a:spLocks/>
              </p:cNvSpPr>
              <p:nvPr/>
            </p:nvSpPr>
            <p:spPr bwMode="auto">
              <a:xfrm>
                <a:off x="4112" y="2111"/>
                <a:ext cx="1" cy="7"/>
              </a:xfrm>
              <a:custGeom>
                <a:avLst/>
                <a:gdLst>
                  <a:gd name="T0" fmla="*/ 0 w 1"/>
                  <a:gd name="T1" fmla="*/ 0 h 7"/>
                  <a:gd name="T2" fmla="*/ 0 w 1"/>
                  <a:gd name="T3" fmla="*/ 7 h 7"/>
                  <a:gd name="T4" fmla="*/ 0 w 1"/>
                  <a:gd name="T5" fmla="*/ 5 h 7"/>
                  <a:gd name="T6" fmla="*/ 0 w 1"/>
                  <a:gd name="T7" fmla="*/ 0 h 7"/>
                  <a:gd name="T8" fmla="*/ 0 60000 65536"/>
                  <a:gd name="T9" fmla="*/ 0 60000 65536"/>
                  <a:gd name="T10" fmla="*/ 0 60000 65536"/>
                  <a:gd name="T11" fmla="*/ 0 60000 65536"/>
                  <a:gd name="T12" fmla="*/ 0 w 1"/>
                  <a:gd name="T13" fmla="*/ 0 h 7"/>
                  <a:gd name="T14" fmla="*/ 1 w 1"/>
                  <a:gd name="T15" fmla="*/ 7 h 7"/>
                </a:gdLst>
                <a:ahLst/>
                <a:cxnLst>
                  <a:cxn ang="T8">
                    <a:pos x="T0" y="T1"/>
                  </a:cxn>
                  <a:cxn ang="T9">
                    <a:pos x="T2" y="T3"/>
                  </a:cxn>
                  <a:cxn ang="T10">
                    <a:pos x="T4" y="T5"/>
                  </a:cxn>
                  <a:cxn ang="T11">
                    <a:pos x="T6" y="T7"/>
                  </a:cxn>
                </a:cxnLst>
                <a:rect l="T12" t="T13" r="T14" b="T15"/>
                <a:pathLst>
                  <a:path w="1" h="7">
                    <a:moveTo>
                      <a:pt x="0" y="0"/>
                    </a:moveTo>
                    <a:lnTo>
                      <a:pt x="0" y="7"/>
                    </a:lnTo>
                    <a:lnTo>
                      <a:pt x="0" y="5"/>
                    </a:lnTo>
                    <a:lnTo>
                      <a:pt x="0" y="0"/>
                    </a:lnTo>
                    <a:close/>
                  </a:path>
                </a:pathLst>
              </a:custGeom>
              <a:solidFill>
                <a:srgbClr val="C195DB"/>
              </a:solidFill>
              <a:ln w="9525">
                <a:noFill/>
                <a:round/>
                <a:headEnd/>
                <a:tailEnd/>
              </a:ln>
            </p:spPr>
            <p:txBody>
              <a:bodyPr/>
              <a:lstStyle/>
              <a:p>
                <a:endParaRPr lang="ru-RU"/>
              </a:p>
            </p:txBody>
          </p:sp>
          <p:sp>
            <p:nvSpPr>
              <p:cNvPr id="162968" name="Freeform 1198"/>
              <p:cNvSpPr>
                <a:spLocks/>
              </p:cNvSpPr>
              <p:nvPr/>
            </p:nvSpPr>
            <p:spPr bwMode="auto">
              <a:xfrm>
                <a:off x="4110" y="2003"/>
                <a:ext cx="588" cy="80"/>
              </a:xfrm>
              <a:custGeom>
                <a:avLst/>
                <a:gdLst>
                  <a:gd name="T0" fmla="*/ 582 w 588"/>
                  <a:gd name="T1" fmla="*/ 45 h 80"/>
                  <a:gd name="T2" fmla="*/ 580 w 588"/>
                  <a:gd name="T3" fmla="*/ 35 h 80"/>
                  <a:gd name="T4" fmla="*/ 575 w 588"/>
                  <a:gd name="T5" fmla="*/ 27 h 80"/>
                  <a:gd name="T6" fmla="*/ 559 w 588"/>
                  <a:gd name="T7" fmla="*/ 17 h 80"/>
                  <a:gd name="T8" fmla="*/ 531 w 588"/>
                  <a:gd name="T9" fmla="*/ 9 h 80"/>
                  <a:gd name="T10" fmla="*/ 499 w 588"/>
                  <a:gd name="T11" fmla="*/ 6 h 80"/>
                  <a:gd name="T12" fmla="*/ 458 w 588"/>
                  <a:gd name="T13" fmla="*/ 7 h 80"/>
                  <a:gd name="T14" fmla="*/ 411 w 588"/>
                  <a:gd name="T15" fmla="*/ 9 h 80"/>
                  <a:gd name="T16" fmla="*/ 313 w 588"/>
                  <a:gd name="T17" fmla="*/ 22 h 80"/>
                  <a:gd name="T18" fmla="*/ 117 w 588"/>
                  <a:gd name="T19" fmla="*/ 57 h 80"/>
                  <a:gd name="T20" fmla="*/ 1 w 588"/>
                  <a:gd name="T21" fmla="*/ 80 h 80"/>
                  <a:gd name="T22" fmla="*/ 0 w 588"/>
                  <a:gd name="T23" fmla="*/ 75 h 80"/>
                  <a:gd name="T24" fmla="*/ 115 w 588"/>
                  <a:gd name="T25" fmla="*/ 51 h 80"/>
                  <a:gd name="T26" fmla="*/ 311 w 588"/>
                  <a:gd name="T27" fmla="*/ 16 h 80"/>
                  <a:gd name="T28" fmla="*/ 411 w 588"/>
                  <a:gd name="T29" fmla="*/ 4 h 80"/>
                  <a:gd name="T30" fmla="*/ 458 w 588"/>
                  <a:gd name="T31" fmla="*/ 0 h 80"/>
                  <a:gd name="T32" fmla="*/ 499 w 588"/>
                  <a:gd name="T33" fmla="*/ 0 h 80"/>
                  <a:gd name="T34" fmla="*/ 531 w 588"/>
                  <a:gd name="T35" fmla="*/ 3 h 80"/>
                  <a:gd name="T36" fmla="*/ 560 w 588"/>
                  <a:gd name="T37" fmla="*/ 10 h 80"/>
                  <a:gd name="T38" fmla="*/ 580 w 588"/>
                  <a:gd name="T39" fmla="*/ 23 h 80"/>
                  <a:gd name="T40" fmla="*/ 584 w 588"/>
                  <a:gd name="T41" fmla="*/ 30 h 80"/>
                  <a:gd name="T42" fmla="*/ 588 w 588"/>
                  <a:gd name="T43" fmla="*/ 41 h 80"/>
                  <a:gd name="T44" fmla="*/ 582 w 588"/>
                  <a:gd name="T45" fmla="*/ 45 h 8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588"/>
                  <a:gd name="T70" fmla="*/ 0 h 80"/>
                  <a:gd name="T71" fmla="*/ 588 w 588"/>
                  <a:gd name="T72" fmla="*/ 80 h 8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588" h="80">
                    <a:moveTo>
                      <a:pt x="582" y="45"/>
                    </a:moveTo>
                    <a:lnTo>
                      <a:pt x="580" y="35"/>
                    </a:lnTo>
                    <a:lnTo>
                      <a:pt x="575" y="27"/>
                    </a:lnTo>
                    <a:lnTo>
                      <a:pt x="559" y="17"/>
                    </a:lnTo>
                    <a:lnTo>
                      <a:pt x="531" y="9"/>
                    </a:lnTo>
                    <a:lnTo>
                      <a:pt x="499" y="6"/>
                    </a:lnTo>
                    <a:lnTo>
                      <a:pt x="458" y="7"/>
                    </a:lnTo>
                    <a:lnTo>
                      <a:pt x="411" y="9"/>
                    </a:lnTo>
                    <a:lnTo>
                      <a:pt x="313" y="22"/>
                    </a:lnTo>
                    <a:lnTo>
                      <a:pt x="117" y="57"/>
                    </a:lnTo>
                    <a:lnTo>
                      <a:pt x="1" y="80"/>
                    </a:lnTo>
                    <a:lnTo>
                      <a:pt x="0" y="75"/>
                    </a:lnTo>
                    <a:lnTo>
                      <a:pt x="115" y="51"/>
                    </a:lnTo>
                    <a:lnTo>
                      <a:pt x="311" y="16"/>
                    </a:lnTo>
                    <a:lnTo>
                      <a:pt x="411" y="4"/>
                    </a:lnTo>
                    <a:lnTo>
                      <a:pt x="458" y="0"/>
                    </a:lnTo>
                    <a:lnTo>
                      <a:pt x="499" y="0"/>
                    </a:lnTo>
                    <a:lnTo>
                      <a:pt x="531" y="3"/>
                    </a:lnTo>
                    <a:lnTo>
                      <a:pt x="560" y="10"/>
                    </a:lnTo>
                    <a:lnTo>
                      <a:pt x="580" y="23"/>
                    </a:lnTo>
                    <a:lnTo>
                      <a:pt x="584" y="30"/>
                    </a:lnTo>
                    <a:lnTo>
                      <a:pt x="588" y="41"/>
                    </a:lnTo>
                    <a:lnTo>
                      <a:pt x="582" y="45"/>
                    </a:lnTo>
                    <a:close/>
                  </a:path>
                </a:pathLst>
              </a:custGeom>
              <a:solidFill>
                <a:srgbClr val="C195DB"/>
              </a:solidFill>
              <a:ln w="9525">
                <a:noFill/>
                <a:round/>
                <a:headEnd/>
                <a:tailEnd/>
              </a:ln>
            </p:spPr>
            <p:txBody>
              <a:bodyPr/>
              <a:lstStyle/>
              <a:p>
                <a:endParaRPr lang="ru-RU"/>
              </a:p>
            </p:txBody>
          </p:sp>
          <p:sp>
            <p:nvSpPr>
              <p:cNvPr id="162969" name="Freeform 1199"/>
              <p:cNvSpPr>
                <a:spLocks/>
              </p:cNvSpPr>
              <p:nvPr/>
            </p:nvSpPr>
            <p:spPr bwMode="auto">
              <a:xfrm>
                <a:off x="4692" y="2044"/>
                <a:ext cx="4" cy="3"/>
              </a:xfrm>
              <a:custGeom>
                <a:avLst/>
                <a:gdLst>
                  <a:gd name="T0" fmla="*/ 4 w 4"/>
                  <a:gd name="T1" fmla="*/ 1 h 3"/>
                  <a:gd name="T2" fmla="*/ 4 w 4"/>
                  <a:gd name="T3" fmla="*/ 0 h 3"/>
                  <a:gd name="T4" fmla="*/ 0 w 4"/>
                  <a:gd name="T5" fmla="*/ 3 h 3"/>
                  <a:gd name="T6" fmla="*/ 0 w 4"/>
                  <a:gd name="T7" fmla="*/ 1 h 3"/>
                  <a:gd name="T8" fmla="*/ 4 w 4"/>
                  <a:gd name="T9" fmla="*/ 1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4" y="1"/>
                    </a:moveTo>
                    <a:lnTo>
                      <a:pt x="4" y="0"/>
                    </a:lnTo>
                    <a:lnTo>
                      <a:pt x="0" y="3"/>
                    </a:lnTo>
                    <a:lnTo>
                      <a:pt x="0" y="1"/>
                    </a:lnTo>
                    <a:lnTo>
                      <a:pt x="4" y="1"/>
                    </a:lnTo>
                    <a:close/>
                  </a:path>
                </a:pathLst>
              </a:custGeom>
              <a:solidFill>
                <a:srgbClr val="C195DB"/>
              </a:solidFill>
              <a:ln w="9525">
                <a:noFill/>
                <a:round/>
                <a:headEnd/>
                <a:tailEnd/>
              </a:ln>
            </p:spPr>
            <p:txBody>
              <a:bodyPr/>
              <a:lstStyle/>
              <a:p>
                <a:endParaRPr lang="ru-RU"/>
              </a:p>
            </p:txBody>
          </p:sp>
          <p:sp>
            <p:nvSpPr>
              <p:cNvPr id="162970" name="Freeform 1200"/>
              <p:cNvSpPr>
                <a:spLocks/>
              </p:cNvSpPr>
              <p:nvPr/>
            </p:nvSpPr>
            <p:spPr bwMode="auto">
              <a:xfrm>
                <a:off x="4038" y="2059"/>
                <a:ext cx="73" cy="24"/>
              </a:xfrm>
              <a:custGeom>
                <a:avLst/>
                <a:gdLst>
                  <a:gd name="T0" fmla="*/ 73 w 73"/>
                  <a:gd name="T1" fmla="*/ 24 h 24"/>
                  <a:gd name="T2" fmla="*/ 43 w 73"/>
                  <a:gd name="T3" fmla="*/ 24 h 24"/>
                  <a:gd name="T4" fmla="*/ 25 w 73"/>
                  <a:gd name="T5" fmla="*/ 19 h 24"/>
                  <a:gd name="T6" fmla="*/ 14 w 73"/>
                  <a:gd name="T7" fmla="*/ 12 h 24"/>
                  <a:gd name="T8" fmla="*/ 0 w 73"/>
                  <a:gd name="T9" fmla="*/ 6 h 24"/>
                  <a:gd name="T10" fmla="*/ 2 w 73"/>
                  <a:gd name="T11" fmla="*/ 0 h 24"/>
                  <a:gd name="T12" fmla="*/ 16 w 73"/>
                  <a:gd name="T13" fmla="*/ 6 h 24"/>
                  <a:gd name="T14" fmla="*/ 27 w 73"/>
                  <a:gd name="T15" fmla="*/ 13 h 24"/>
                  <a:gd name="T16" fmla="*/ 43 w 73"/>
                  <a:gd name="T17" fmla="*/ 18 h 24"/>
                  <a:gd name="T18" fmla="*/ 73 w 73"/>
                  <a:gd name="T19" fmla="*/ 18 h 24"/>
                  <a:gd name="T20" fmla="*/ 73 w 73"/>
                  <a:gd name="T21" fmla="*/ 24 h 2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24"/>
                  <a:gd name="T35" fmla="*/ 73 w 73"/>
                  <a:gd name="T36" fmla="*/ 24 h 2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24">
                    <a:moveTo>
                      <a:pt x="73" y="24"/>
                    </a:moveTo>
                    <a:lnTo>
                      <a:pt x="43" y="24"/>
                    </a:lnTo>
                    <a:lnTo>
                      <a:pt x="25" y="19"/>
                    </a:lnTo>
                    <a:lnTo>
                      <a:pt x="14" y="12"/>
                    </a:lnTo>
                    <a:lnTo>
                      <a:pt x="0" y="6"/>
                    </a:lnTo>
                    <a:lnTo>
                      <a:pt x="2" y="0"/>
                    </a:lnTo>
                    <a:lnTo>
                      <a:pt x="16" y="6"/>
                    </a:lnTo>
                    <a:lnTo>
                      <a:pt x="27" y="13"/>
                    </a:lnTo>
                    <a:lnTo>
                      <a:pt x="43" y="18"/>
                    </a:lnTo>
                    <a:lnTo>
                      <a:pt x="73" y="18"/>
                    </a:lnTo>
                    <a:lnTo>
                      <a:pt x="73" y="24"/>
                    </a:lnTo>
                    <a:close/>
                  </a:path>
                </a:pathLst>
              </a:custGeom>
              <a:solidFill>
                <a:srgbClr val="C195DB"/>
              </a:solidFill>
              <a:ln w="9525">
                <a:noFill/>
                <a:round/>
                <a:headEnd/>
                <a:tailEnd/>
              </a:ln>
            </p:spPr>
            <p:txBody>
              <a:bodyPr/>
              <a:lstStyle/>
              <a:p>
                <a:endParaRPr lang="ru-RU"/>
              </a:p>
            </p:txBody>
          </p:sp>
          <p:sp>
            <p:nvSpPr>
              <p:cNvPr id="162971" name="Freeform 1201"/>
              <p:cNvSpPr>
                <a:spLocks/>
              </p:cNvSpPr>
              <p:nvPr/>
            </p:nvSpPr>
            <p:spPr bwMode="auto">
              <a:xfrm>
                <a:off x="4109" y="2078"/>
                <a:ext cx="3" cy="5"/>
              </a:xfrm>
              <a:custGeom>
                <a:avLst/>
                <a:gdLst>
                  <a:gd name="T0" fmla="*/ 3 w 3"/>
                  <a:gd name="T1" fmla="*/ 5 h 5"/>
                  <a:gd name="T2" fmla="*/ 3 w 3"/>
                  <a:gd name="T3" fmla="*/ 0 h 5"/>
                  <a:gd name="T4" fmla="*/ 0 w 3"/>
                  <a:gd name="T5" fmla="*/ 0 h 5"/>
                  <a:gd name="T6" fmla="*/ 3 w 3"/>
                  <a:gd name="T7" fmla="*/ 5 h 5"/>
                  <a:gd name="T8" fmla="*/ 0 60000 65536"/>
                  <a:gd name="T9" fmla="*/ 0 60000 65536"/>
                  <a:gd name="T10" fmla="*/ 0 60000 65536"/>
                  <a:gd name="T11" fmla="*/ 0 60000 65536"/>
                  <a:gd name="T12" fmla="*/ 0 w 3"/>
                  <a:gd name="T13" fmla="*/ 0 h 5"/>
                  <a:gd name="T14" fmla="*/ 3 w 3"/>
                  <a:gd name="T15" fmla="*/ 5 h 5"/>
                </a:gdLst>
                <a:ahLst/>
                <a:cxnLst>
                  <a:cxn ang="T8">
                    <a:pos x="T0" y="T1"/>
                  </a:cxn>
                  <a:cxn ang="T9">
                    <a:pos x="T2" y="T3"/>
                  </a:cxn>
                  <a:cxn ang="T10">
                    <a:pos x="T4" y="T5"/>
                  </a:cxn>
                  <a:cxn ang="T11">
                    <a:pos x="T6" y="T7"/>
                  </a:cxn>
                </a:cxnLst>
                <a:rect l="T12" t="T13" r="T14" b="T15"/>
                <a:pathLst>
                  <a:path w="3" h="5">
                    <a:moveTo>
                      <a:pt x="3" y="5"/>
                    </a:moveTo>
                    <a:lnTo>
                      <a:pt x="3" y="0"/>
                    </a:lnTo>
                    <a:lnTo>
                      <a:pt x="0" y="0"/>
                    </a:lnTo>
                    <a:lnTo>
                      <a:pt x="3" y="5"/>
                    </a:lnTo>
                    <a:close/>
                  </a:path>
                </a:pathLst>
              </a:custGeom>
              <a:solidFill>
                <a:srgbClr val="C195DB"/>
              </a:solidFill>
              <a:ln w="9525">
                <a:noFill/>
                <a:round/>
                <a:headEnd/>
                <a:tailEnd/>
              </a:ln>
            </p:spPr>
            <p:txBody>
              <a:bodyPr/>
              <a:lstStyle/>
              <a:p>
                <a:endParaRPr lang="ru-RU"/>
              </a:p>
            </p:txBody>
          </p:sp>
          <p:sp>
            <p:nvSpPr>
              <p:cNvPr id="162972" name="Freeform 1202"/>
              <p:cNvSpPr>
                <a:spLocks/>
              </p:cNvSpPr>
              <p:nvPr/>
            </p:nvSpPr>
            <p:spPr bwMode="auto">
              <a:xfrm>
                <a:off x="3968" y="2056"/>
                <a:ext cx="70" cy="67"/>
              </a:xfrm>
              <a:custGeom>
                <a:avLst/>
                <a:gdLst>
                  <a:gd name="T0" fmla="*/ 70 w 70"/>
                  <a:gd name="T1" fmla="*/ 9 h 67"/>
                  <a:gd name="T2" fmla="*/ 53 w 70"/>
                  <a:gd name="T3" fmla="*/ 6 h 67"/>
                  <a:gd name="T4" fmla="*/ 38 w 70"/>
                  <a:gd name="T5" fmla="*/ 7 h 67"/>
                  <a:gd name="T6" fmla="*/ 27 w 70"/>
                  <a:gd name="T7" fmla="*/ 12 h 67"/>
                  <a:gd name="T8" fmla="*/ 17 w 70"/>
                  <a:gd name="T9" fmla="*/ 20 h 67"/>
                  <a:gd name="T10" fmla="*/ 11 w 70"/>
                  <a:gd name="T11" fmla="*/ 30 h 67"/>
                  <a:gd name="T12" fmla="*/ 6 w 70"/>
                  <a:gd name="T13" fmla="*/ 41 h 67"/>
                  <a:gd name="T14" fmla="*/ 6 w 70"/>
                  <a:gd name="T15" fmla="*/ 67 h 67"/>
                  <a:gd name="T16" fmla="*/ 0 w 70"/>
                  <a:gd name="T17" fmla="*/ 67 h 67"/>
                  <a:gd name="T18" fmla="*/ 0 w 70"/>
                  <a:gd name="T19" fmla="*/ 41 h 67"/>
                  <a:gd name="T20" fmla="*/ 4 w 70"/>
                  <a:gd name="T21" fmla="*/ 28 h 67"/>
                  <a:gd name="T22" fmla="*/ 12 w 70"/>
                  <a:gd name="T23" fmla="*/ 15 h 67"/>
                  <a:gd name="T24" fmla="*/ 22 w 70"/>
                  <a:gd name="T25" fmla="*/ 7 h 67"/>
                  <a:gd name="T26" fmla="*/ 36 w 70"/>
                  <a:gd name="T27" fmla="*/ 1 h 67"/>
                  <a:gd name="T28" fmla="*/ 52 w 70"/>
                  <a:gd name="T29" fmla="*/ 0 h 67"/>
                  <a:gd name="T30" fmla="*/ 70 w 70"/>
                  <a:gd name="T31" fmla="*/ 2 h 67"/>
                  <a:gd name="T32" fmla="*/ 70 w 70"/>
                  <a:gd name="T33" fmla="*/ 9 h 6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0"/>
                  <a:gd name="T52" fmla="*/ 0 h 67"/>
                  <a:gd name="T53" fmla="*/ 70 w 70"/>
                  <a:gd name="T54" fmla="*/ 67 h 6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0" h="67">
                    <a:moveTo>
                      <a:pt x="70" y="9"/>
                    </a:moveTo>
                    <a:lnTo>
                      <a:pt x="53" y="6"/>
                    </a:lnTo>
                    <a:lnTo>
                      <a:pt x="38" y="7"/>
                    </a:lnTo>
                    <a:lnTo>
                      <a:pt x="27" y="12"/>
                    </a:lnTo>
                    <a:lnTo>
                      <a:pt x="17" y="20"/>
                    </a:lnTo>
                    <a:lnTo>
                      <a:pt x="11" y="30"/>
                    </a:lnTo>
                    <a:lnTo>
                      <a:pt x="6" y="41"/>
                    </a:lnTo>
                    <a:lnTo>
                      <a:pt x="6" y="67"/>
                    </a:lnTo>
                    <a:lnTo>
                      <a:pt x="0" y="67"/>
                    </a:lnTo>
                    <a:lnTo>
                      <a:pt x="0" y="41"/>
                    </a:lnTo>
                    <a:lnTo>
                      <a:pt x="4" y="28"/>
                    </a:lnTo>
                    <a:lnTo>
                      <a:pt x="12" y="15"/>
                    </a:lnTo>
                    <a:lnTo>
                      <a:pt x="22" y="7"/>
                    </a:lnTo>
                    <a:lnTo>
                      <a:pt x="36" y="1"/>
                    </a:lnTo>
                    <a:lnTo>
                      <a:pt x="52" y="0"/>
                    </a:lnTo>
                    <a:lnTo>
                      <a:pt x="70" y="2"/>
                    </a:lnTo>
                    <a:lnTo>
                      <a:pt x="70" y="9"/>
                    </a:lnTo>
                    <a:close/>
                  </a:path>
                </a:pathLst>
              </a:custGeom>
              <a:solidFill>
                <a:srgbClr val="C195DB"/>
              </a:solidFill>
              <a:ln w="9525">
                <a:noFill/>
                <a:round/>
                <a:headEnd/>
                <a:tailEnd/>
              </a:ln>
            </p:spPr>
            <p:txBody>
              <a:bodyPr/>
              <a:lstStyle/>
              <a:p>
                <a:endParaRPr lang="ru-RU"/>
              </a:p>
            </p:txBody>
          </p:sp>
          <p:sp>
            <p:nvSpPr>
              <p:cNvPr id="162973" name="Freeform 1203"/>
              <p:cNvSpPr>
                <a:spLocks/>
              </p:cNvSpPr>
              <p:nvPr/>
            </p:nvSpPr>
            <p:spPr bwMode="auto">
              <a:xfrm>
                <a:off x="4038" y="2059"/>
                <a:ext cx="1" cy="5"/>
              </a:xfrm>
              <a:custGeom>
                <a:avLst/>
                <a:gdLst>
                  <a:gd name="T0" fmla="*/ 1 w 1"/>
                  <a:gd name="T1" fmla="*/ 0 h 5"/>
                  <a:gd name="T2" fmla="*/ 0 w 1"/>
                  <a:gd name="T3" fmla="*/ 0 h 5"/>
                  <a:gd name="T4" fmla="*/ 0 w 1"/>
                  <a:gd name="T5" fmla="*/ 5 h 5"/>
                  <a:gd name="T6" fmla="*/ 1 w 1"/>
                  <a:gd name="T7" fmla="*/ 0 h 5"/>
                  <a:gd name="T8" fmla="*/ 0 60000 65536"/>
                  <a:gd name="T9" fmla="*/ 0 60000 65536"/>
                  <a:gd name="T10" fmla="*/ 0 60000 65536"/>
                  <a:gd name="T11" fmla="*/ 0 60000 65536"/>
                  <a:gd name="T12" fmla="*/ 0 w 1"/>
                  <a:gd name="T13" fmla="*/ 0 h 5"/>
                  <a:gd name="T14" fmla="*/ 1 w 1"/>
                  <a:gd name="T15" fmla="*/ 5 h 5"/>
                </a:gdLst>
                <a:ahLst/>
                <a:cxnLst>
                  <a:cxn ang="T8">
                    <a:pos x="T0" y="T1"/>
                  </a:cxn>
                  <a:cxn ang="T9">
                    <a:pos x="T2" y="T3"/>
                  </a:cxn>
                  <a:cxn ang="T10">
                    <a:pos x="T4" y="T5"/>
                  </a:cxn>
                  <a:cxn ang="T11">
                    <a:pos x="T6" y="T7"/>
                  </a:cxn>
                </a:cxnLst>
                <a:rect l="T12" t="T13" r="T14" b="T15"/>
                <a:pathLst>
                  <a:path w="1" h="5">
                    <a:moveTo>
                      <a:pt x="1" y="0"/>
                    </a:moveTo>
                    <a:lnTo>
                      <a:pt x="0" y="0"/>
                    </a:lnTo>
                    <a:lnTo>
                      <a:pt x="0" y="5"/>
                    </a:lnTo>
                    <a:lnTo>
                      <a:pt x="1" y="0"/>
                    </a:lnTo>
                    <a:close/>
                  </a:path>
                </a:pathLst>
              </a:custGeom>
              <a:solidFill>
                <a:srgbClr val="C195DB"/>
              </a:solidFill>
              <a:ln w="9525">
                <a:noFill/>
                <a:round/>
                <a:headEnd/>
                <a:tailEnd/>
              </a:ln>
            </p:spPr>
            <p:txBody>
              <a:bodyPr/>
              <a:lstStyle/>
              <a:p>
                <a:endParaRPr lang="ru-RU"/>
              </a:p>
            </p:txBody>
          </p:sp>
          <p:sp>
            <p:nvSpPr>
              <p:cNvPr id="162974" name="Freeform 1204"/>
              <p:cNvSpPr>
                <a:spLocks/>
              </p:cNvSpPr>
              <p:nvPr/>
            </p:nvSpPr>
            <p:spPr bwMode="auto">
              <a:xfrm>
                <a:off x="3968" y="2123"/>
                <a:ext cx="7" cy="2"/>
              </a:xfrm>
              <a:custGeom>
                <a:avLst/>
                <a:gdLst>
                  <a:gd name="T0" fmla="*/ 0 w 7"/>
                  <a:gd name="T1" fmla="*/ 0 h 2"/>
                  <a:gd name="T2" fmla="*/ 0 w 7"/>
                  <a:gd name="T3" fmla="*/ 2 h 2"/>
                  <a:gd name="T4" fmla="*/ 7 w 7"/>
                  <a:gd name="T5" fmla="*/ 0 h 2"/>
                  <a:gd name="T6" fmla="*/ 0 w 7"/>
                  <a:gd name="T7" fmla="*/ 0 h 2"/>
                  <a:gd name="T8" fmla="*/ 0 60000 65536"/>
                  <a:gd name="T9" fmla="*/ 0 60000 65536"/>
                  <a:gd name="T10" fmla="*/ 0 60000 65536"/>
                  <a:gd name="T11" fmla="*/ 0 60000 65536"/>
                  <a:gd name="T12" fmla="*/ 0 w 7"/>
                  <a:gd name="T13" fmla="*/ 0 h 2"/>
                  <a:gd name="T14" fmla="*/ 7 w 7"/>
                  <a:gd name="T15" fmla="*/ 2 h 2"/>
                </a:gdLst>
                <a:ahLst/>
                <a:cxnLst>
                  <a:cxn ang="T8">
                    <a:pos x="T0" y="T1"/>
                  </a:cxn>
                  <a:cxn ang="T9">
                    <a:pos x="T2" y="T3"/>
                  </a:cxn>
                  <a:cxn ang="T10">
                    <a:pos x="T4" y="T5"/>
                  </a:cxn>
                  <a:cxn ang="T11">
                    <a:pos x="T6" y="T7"/>
                  </a:cxn>
                </a:cxnLst>
                <a:rect l="T12" t="T13" r="T14" b="T15"/>
                <a:pathLst>
                  <a:path w="7" h="2">
                    <a:moveTo>
                      <a:pt x="0" y="0"/>
                    </a:moveTo>
                    <a:lnTo>
                      <a:pt x="0" y="2"/>
                    </a:lnTo>
                    <a:lnTo>
                      <a:pt x="7" y="0"/>
                    </a:lnTo>
                    <a:lnTo>
                      <a:pt x="0" y="0"/>
                    </a:lnTo>
                    <a:close/>
                  </a:path>
                </a:pathLst>
              </a:custGeom>
              <a:solidFill>
                <a:srgbClr val="C195DB"/>
              </a:solidFill>
              <a:ln w="9525">
                <a:noFill/>
                <a:round/>
                <a:headEnd/>
                <a:tailEnd/>
              </a:ln>
            </p:spPr>
            <p:txBody>
              <a:bodyPr/>
              <a:lstStyle/>
              <a:p>
                <a:endParaRPr lang="ru-RU"/>
              </a:p>
            </p:txBody>
          </p:sp>
          <p:sp>
            <p:nvSpPr>
              <p:cNvPr id="162975" name="Freeform 1205"/>
              <p:cNvSpPr>
                <a:spLocks/>
              </p:cNvSpPr>
              <p:nvPr/>
            </p:nvSpPr>
            <p:spPr bwMode="auto">
              <a:xfrm>
                <a:off x="3508" y="812"/>
                <a:ext cx="436" cy="555"/>
              </a:xfrm>
              <a:custGeom>
                <a:avLst/>
                <a:gdLst>
                  <a:gd name="T0" fmla="*/ 38 w 436"/>
                  <a:gd name="T1" fmla="*/ 553 h 555"/>
                  <a:gd name="T2" fmla="*/ 51 w 436"/>
                  <a:gd name="T3" fmla="*/ 555 h 555"/>
                  <a:gd name="T4" fmla="*/ 64 w 436"/>
                  <a:gd name="T5" fmla="*/ 555 h 555"/>
                  <a:gd name="T6" fmla="*/ 75 w 436"/>
                  <a:gd name="T7" fmla="*/ 550 h 555"/>
                  <a:gd name="T8" fmla="*/ 86 w 436"/>
                  <a:gd name="T9" fmla="*/ 543 h 555"/>
                  <a:gd name="T10" fmla="*/ 95 w 436"/>
                  <a:gd name="T11" fmla="*/ 534 h 555"/>
                  <a:gd name="T12" fmla="*/ 102 w 436"/>
                  <a:gd name="T13" fmla="*/ 523 h 555"/>
                  <a:gd name="T14" fmla="*/ 105 w 436"/>
                  <a:gd name="T15" fmla="*/ 509 h 555"/>
                  <a:gd name="T16" fmla="*/ 104 w 436"/>
                  <a:gd name="T17" fmla="*/ 493 h 555"/>
                  <a:gd name="T18" fmla="*/ 100 w 436"/>
                  <a:gd name="T19" fmla="*/ 479 h 555"/>
                  <a:gd name="T20" fmla="*/ 102 w 436"/>
                  <a:gd name="T21" fmla="*/ 474 h 555"/>
                  <a:gd name="T22" fmla="*/ 110 w 436"/>
                  <a:gd name="T23" fmla="*/ 462 h 555"/>
                  <a:gd name="T24" fmla="*/ 148 w 436"/>
                  <a:gd name="T25" fmla="*/ 421 h 555"/>
                  <a:gd name="T26" fmla="*/ 225 w 436"/>
                  <a:gd name="T27" fmla="*/ 339 h 555"/>
                  <a:gd name="T28" fmla="*/ 287 w 436"/>
                  <a:gd name="T29" fmla="*/ 269 h 555"/>
                  <a:gd name="T30" fmla="*/ 347 w 436"/>
                  <a:gd name="T31" fmla="*/ 195 h 555"/>
                  <a:gd name="T32" fmla="*/ 387 w 436"/>
                  <a:gd name="T33" fmla="*/ 142 h 555"/>
                  <a:gd name="T34" fmla="*/ 407 w 436"/>
                  <a:gd name="T35" fmla="*/ 108 h 555"/>
                  <a:gd name="T36" fmla="*/ 424 w 436"/>
                  <a:gd name="T37" fmla="*/ 78 h 555"/>
                  <a:gd name="T38" fmla="*/ 433 w 436"/>
                  <a:gd name="T39" fmla="*/ 52 h 555"/>
                  <a:gd name="T40" fmla="*/ 436 w 436"/>
                  <a:gd name="T41" fmla="*/ 39 h 555"/>
                  <a:gd name="T42" fmla="*/ 434 w 436"/>
                  <a:gd name="T43" fmla="*/ 25 h 555"/>
                  <a:gd name="T44" fmla="*/ 431 w 436"/>
                  <a:gd name="T45" fmla="*/ 15 h 555"/>
                  <a:gd name="T46" fmla="*/ 426 w 436"/>
                  <a:gd name="T47" fmla="*/ 9 h 555"/>
                  <a:gd name="T48" fmla="*/ 418 w 436"/>
                  <a:gd name="T49" fmla="*/ 3 h 555"/>
                  <a:gd name="T50" fmla="*/ 405 w 436"/>
                  <a:gd name="T51" fmla="*/ 0 h 555"/>
                  <a:gd name="T52" fmla="*/ 386 w 436"/>
                  <a:gd name="T53" fmla="*/ 6 h 555"/>
                  <a:gd name="T54" fmla="*/ 364 w 436"/>
                  <a:gd name="T55" fmla="*/ 20 h 555"/>
                  <a:gd name="T56" fmla="*/ 341 w 436"/>
                  <a:gd name="T57" fmla="*/ 41 h 555"/>
                  <a:gd name="T58" fmla="*/ 314 w 436"/>
                  <a:gd name="T59" fmla="*/ 69 h 555"/>
                  <a:gd name="T60" fmla="*/ 262 w 436"/>
                  <a:gd name="T61" fmla="*/ 140 h 555"/>
                  <a:gd name="T62" fmla="*/ 209 w 436"/>
                  <a:gd name="T63" fmla="*/ 221 h 555"/>
                  <a:gd name="T64" fmla="*/ 160 w 436"/>
                  <a:gd name="T65" fmla="*/ 299 h 555"/>
                  <a:gd name="T66" fmla="*/ 87 w 436"/>
                  <a:gd name="T67" fmla="*/ 430 h 555"/>
                  <a:gd name="T68" fmla="*/ 74 w 436"/>
                  <a:gd name="T69" fmla="*/ 446 h 555"/>
                  <a:gd name="T70" fmla="*/ 62 w 436"/>
                  <a:gd name="T71" fmla="*/ 454 h 555"/>
                  <a:gd name="T72" fmla="*/ 48 w 436"/>
                  <a:gd name="T73" fmla="*/ 459 h 555"/>
                  <a:gd name="T74" fmla="*/ 32 w 436"/>
                  <a:gd name="T75" fmla="*/ 462 h 555"/>
                  <a:gd name="T76" fmla="*/ 18 w 436"/>
                  <a:gd name="T77" fmla="*/ 470 h 555"/>
                  <a:gd name="T78" fmla="*/ 6 w 436"/>
                  <a:gd name="T79" fmla="*/ 481 h 555"/>
                  <a:gd name="T80" fmla="*/ 2 w 436"/>
                  <a:gd name="T81" fmla="*/ 493 h 555"/>
                  <a:gd name="T82" fmla="*/ 0 w 436"/>
                  <a:gd name="T83" fmla="*/ 506 h 555"/>
                  <a:gd name="T84" fmla="*/ 4 w 436"/>
                  <a:gd name="T85" fmla="*/ 517 h 555"/>
                  <a:gd name="T86" fmla="*/ 13 w 436"/>
                  <a:gd name="T87" fmla="*/ 534 h 555"/>
                  <a:gd name="T88" fmla="*/ 23 w 436"/>
                  <a:gd name="T89" fmla="*/ 544 h 555"/>
                  <a:gd name="T90" fmla="*/ 32 w 436"/>
                  <a:gd name="T91" fmla="*/ 550 h 55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36"/>
                  <a:gd name="T139" fmla="*/ 0 h 555"/>
                  <a:gd name="T140" fmla="*/ 436 w 436"/>
                  <a:gd name="T141" fmla="*/ 555 h 55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36" h="555">
                    <a:moveTo>
                      <a:pt x="32" y="550"/>
                    </a:moveTo>
                    <a:lnTo>
                      <a:pt x="38" y="553"/>
                    </a:lnTo>
                    <a:lnTo>
                      <a:pt x="45" y="555"/>
                    </a:lnTo>
                    <a:lnTo>
                      <a:pt x="51" y="555"/>
                    </a:lnTo>
                    <a:lnTo>
                      <a:pt x="57" y="555"/>
                    </a:lnTo>
                    <a:lnTo>
                      <a:pt x="64" y="555"/>
                    </a:lnTo>
                    <a:lnTo>
                      <a:pt x="70" y="553"/>
                    </a:lnTo>
                    <a:lnTo>
                      <a:pt x="75" y="550"/>
                    </a:lnTo>
                    <a:lnTo>
                      <a:pt x="81" y="548"/>
                    </a:lnTo>
                    <a:lnTo>
                      <a:pt x="86" y="543"/>
                    </a:lnTo>
                    <a:lnTo>
                      <a:pt x="91" y="541"/>
                    </a:lnTo>
                    <a:lnTo>
                      <a:pt x="95" y="534"/>
                    </a:lnTo>
                    <a:lnTo>
                      <a:pt x="99" y="530"/>
                    </a:lnTo>
                    <a:lnTo>
                      <a:pt x="102" y="523"/>
                    </a:lnTo>
                    <a:lnTo>
                      <a:pt x="104" y="517"/>
                    </a:lnTo>
                    <a:lnTo>
                      <a:pt x="105" y="509"/>
                    </a:lnTo>
                    <a:lnTo>
                      <a:pt x="105" y="501"/>
                    </a:lnTo>
                    <a:lnTo>
                      <a:pt x="104" y="493"/>
                    </a:lnTo>
                    <a:lnTo>
                      <a:pt x="102" y="487"/>
                    </a:lnTo>
                    <a:lnTo>
                      <a:pt x="100" y="479"/>
                    </a:lnTo>
                    <a:lnTo>
                      <a:pt x="100" y="476"/>
                    </a:lnTo>
                    <a:lnTo>
                      <a:pt x="102" y="474"/>
                    </a:lnTo>
                    <a:lnTo>
                      <a:pt x="104" y="468"/>
                    </a:lnTo>
                    <a:lnTo>
                      <a:pt x="110" y="462"/>
                    </a:lnTo>
                    <a:lnTo>
                      <a:pt x="119" y="451"/>
                    </a:lnTo>
                    <a:lnTo>
                      <a:pt x="148" y="421"/>
                    </a:lnTo>
                    <a:lnTo>
                      <a:pt x="197" y="370"/>
                    </a:lnTo>
                    <a:lnTo>
                      <a:pt x="225" y="339"/>
                    </a:lnTo>
                    <a:lnTo>
                      <a:pt x="257" y="305"/>
                    </a:lnTo>
                    <a:lnTo>
                      <a:pt x="287" y="269"/>
                    </a:lnTo>
                    <a:lnTo>
                      <a:pt x="319" y="233"/>
                    </a:lnTo>
                    <a:lnTo>
                      <a:pt x="347" y="195"/>
                    </a:lnTo>
                    <a:lnTo>
                      <a:pt x="374" y="161"/>
                    </a:lnTo>
                    <a:lnTo>
                      <a:pt x="387" y="142"/>
                    </a:lnTo>
                    <a:lnTo>
                      <a:pt x="398" y="126"/>
                    </a:lnTo>
                    <a:lnTo>
                      <a:pt x="407" y="108"/>
                    </a:lnTo>
                    <a:lnTo>
                      <a:pt x="417" y="93"/>
                    </a:lnTo>
                    <a:lnTo>
                      <a:pt x="424" y="78"/>
                    </a:lnTo>
                    <a:lnTo>
                      <a:pt x="430" y="65"/>
                    </a:lnTo>
                    <a:lnTo>
                      <a:pt x="433" y="52"/>
                    </a:lnTo>
                    <a:lnTo>
                      <a:pt x="434" y="45"/>
                    </a:lnTo>
                    <a:lnTo>
                      <a:pt x="436" y="39"/>
                    </a:lnTo>
                    <a:lnTo>
                      <a:pt x="436" y="30"/>
                    </a:lnTo>
                    <a:lnTo>
                      <a:pt x="434" y="25"/>
                    </a:lnTo>
                    <a:lnTo>
                      <a:pt x="434" y="20"/>
                    </a:lnTo>
                    <a:lnTo>
                      <a:pt x="431" y="15"/>
                    </a:lnTo>
                    <a:lnTo>
                      <a:pt x="430" y="13"/>
                    </a:lnTo>
                    <a:lnTo>
                      <a:pt x="426" y="9"/>
                    </a:lnTo>
                    <a:lnTo>
                      <a:pt x="423" y="6"/>
                    </a:lnTo>
                    <a:lnTo>
                      <a:pt x="418" y="3"/>
                    </a:lnTo>
                    <a:lnTo>
                      <a:pt x="415" y="1"/>
                    </a:lnTo>
                    <a:lnTo>
                      <a:pt x="405" y="0"/>
                    </a:lnTo>
                    <a:lnTo>
                      <a:pt x="396" y="1"/>
                    </a:lnTo>
                    <a:lnTo>
                      <a:pt x="386" y="6"/>
                    </a:lnTo>
                    <a:lnTo>
                      <a:pt x="375" y="11"/>
                    </a:lnTo>
                    <a:lnTo>
                      <a:pt x="364" y="20"/>
                    </a:lnTo>
                    <a:lnTo>
                      <a:pt x="352" y="30"/>
                    </a:lnTo>
                    <a:lnTo>
                      <a:pt x="341" y="41"/>
                    </a:lnTo>
                    <a:lnTo>
                      <a:pt x="328" y="55"/>
                    </a:lnTo>
                    <a:lnTo>
                      <a:pt x="314" y="69"/>
                    </a:lnTo>
                    <a:lnTo>
                      <a:pt x="288" y="103"/>
                    </a:lnTo>
                    <a:lnTo>
                      <a:pt x="262" y="140"/>
                    </a:lnTo>
                    <a:lnTo>
                      <a:pt x="234" y="180"/>
                    </a:lnTo>
                    <a:lnTo>
                      <a:pt x="209" y="221"/>
                    </a:lnTo>
                    <a:lnTo>
                      <a:pt x="184" y="260"/>
                    </a:lnTo>
                    <a:lnTo>
                      <a:pt x="160" y="299"/>
                    </a:lnTo>
                    <a:lnTo>
                      <a:pt x="140" y="336"/>
                    </a:lnTo>
                    <a:lnTo>
                      <a:pt x="87" y="430"/>
                    </a:lnTo>
                    <a:lnTo>
                      <a:pt x="78" y="442"/>
                    </a:lnTo>
                    <a:lnTo>
                      <a:pt x="74" y="446"/>
                    </a:lnTo>
                    <a:lnTo>
                      <a:pt x="70" y="449"/>
                    </a:lnTo>
                    <a:lnTo>
                      <a:pt x="62" y="454"/>
                    </a:lnTo>
                    <a:lnTo>
                      <a:pt x="55" y="457"/>
                    </a:lnTo>
                    <a:lnTo>
                      <a:pt x="48" y="459"/>
                    </a:lnTo>
                    <a:lnTo>
                      <a:pt x="40" y="460"/>
                    </a:lnTo>
                    <a:lnTo>
                      <a:pt x="32" y="462"/>
                    </a:lnTo>
                    <a:lnTo>
                      <a:pt x="24" y="465"/>
                    </a:lnTo>
                    <a:lnTo>
                      <a:pt x="18" y="470"/>
                    </a:lnTo>
                    <a:lnTo>
                      <a:pt x="12" y="476"/>
                    </a:lnTo>
                    <a:lnTo>
                      <a:pt x="6" y="481"/>
                    </a:lnTo>
                    <a:lnTo>
                      <a:pt x="4" y="487"/>
                    </a:lnTo>
                    <a:lnTo>
                      <a:pt x="2" y="493"/>
                    </a:lnTo>
                    <a:lnTo>
                      <a:pt x="0" y="500"/>
                    </a:lnTo>
                    <a:lnTo>
                      <a:pt x="0" y="506"/>
                    </a:lnTo>
                    <a:lnTo>
                      <a:pt x="2" y="511"/>
                    </a:lnTo>
                    <a:lnTo>
                      <a:pt x="4" y="517"/>
                    </a:lnTo>
                    <a:lnTo>
                      <a:pt x="7" y="523"/>
                    </a:lnTo>
                    <a:lnTo>
                      <a:pt x="13" y="534"/>
                    </a:lnTo>
                    <a:lnTo>
                      <a:pt x="18" y="539"/>
                    </a:lnTo>
                    <a:lnTo>
                      <a:pt x="23" y="544"/>
                    </a:lnTo>
                    <a:lnTo>
                      <a:pt x="27" y="547"/>
                    </a:lnTo>
                    <a:lnTo>
                      <a:pt x="32" y="550"/>
                    </a:lnTo>
                    <a:close/>
                  </a:path>
                </a:pathLst>
              </a:custGeom>
              <a:solidFill>
                <a:srgbClr val="844CD6"/>
              </a:solidFill>
              <a:ln w="9525">
                <a:noFill/>
                <a:round/>
                <a:headEnd/>
                <a:tailEnd/>
              </a:ln>
            </p:spPr>
            <p:txBody>
              <a:bodyPr/>
              <a:lstStyle/>
              <a:p>
                <a:endParaRPr lang="ru-RU"/>
              </a:p>
            </p:txBody>
          </p:sp>
          <p:sp>
            <p:nvSpPr>
              <p:cNvPr id="162976" name="Freeform 1206"/>
              <p:cNvSpPr>
                <a:spLocks/>
              </p:cNvSpPr>
              <p:nvPr/>
            </p:nvSpPr>
            <p:spPr bwMode="auto">
              <a:xfrm>
                <a:off x="3537" y="1312"/>
                <a:ext cx="76" cy="56"/>
              </a:xfrm>
              <a:custGeom>
                <a:avLst/>
                <a:gdLst>
                  <a:gd name="T0" fmla="*/ 3 w 76"/>
                  <a:gd name="T1" fmla="*/ 46 h 56"/>
                  <a:gd name="T2" fmla="*/ 26 w 76"/>
                  <a:gd name="T3" fmla="*/ 52 h 56"/>
                  <a:gd name="T4" fmla="*/ 38 w 76"/>
                  <a:gd name="T5" fmla="*/ 50 h 56"/>
                  <a:gd name="T6" fmla="*/ 47 w 76"/>
                  <a:gd name="T7" fmla="*/ 43 h 56"/>
                  <a:gd name="T8" fmla="*/ 57 w 76"/>
                  <a:gd name="T9" fmla="*/ 37 h 56"/>
                  <a:gd name="T10" fmla="*/ 64 w 76"/>
                  <a:gd name="T11" fmla="*/ 27 h 56"/>
                  <a:gd name="T12" fmla="*/ 70 w 76"/>
                  <a:gd name="T13" fmla="*/ 16 h 56"/>
                  <a:gd name="T14" fmla="*/ 71 w 76"/>
                  <a:gd name="T15" fmla="*/ 0 h 56"/>
                  <a:gd name="T16" fmla="*/ 76 w 76"/>
                  <a:gd name="T17" fmla="*/ 0 h 56"/>
                  <a:gd name="T18" fmla="*/ 74 w 76"/>
                  <a:gd name="T19" fmla="*/ 16 h 56"/>
                  <a:gd name="T20" fmla="*/ 70 w 76"/>
                  <a:gd name="T21" fmla="*/ 31 h 56"/>
                  <a:gd name="T22" fmla="*/ 62 w 76"/>
                  <a:gd name="T23" fmla="*/ 40 h 56"/>
                  <a:gd name="T24" fmla="*/ 52 w 76"/>
                  <a:gd name="T25" fmla="*/ 48 h 56"/>
                  <a:gd name="T26" fmla="*/ 41 w 76"/>
                  <a:gd name="T27" fmla="*/ 54 h 56"/>
                  <a:gd name="T28" fmla="*/ 26 w 76"/>
                  <a:gd name="T29" fmla="*/ 56 h 56"/>
                  <a:gd name="T30" fmla="*/ 0 w 76"/>
                  <a:gd name="T31" fmla="*/ 52 h 56"/>
                  <a:gd name="T32" fmla="*/ 3 w 76"/>
                  <a:gd name="T33" fmla="*/ 46 h 5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6"/>
                  <a:gd name="T52" fmla="*/ 0 h 56"/>
                  <a:gd name="T53" fmla="*/ 76 w 76"/>
                  <a:gd name="T54" fmla="*/ 56 h 5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6" h="56">
                    <a:moveTo>
                      <a:pt x="3" y="46"/>
                    </a:moveTo>
                    <a:lnTo>
                      <a:pt x="26" y="52"/>
                    </a:lnTo>
                    <a:lnTo>
                      <a:pt x="38" y="50"/>
                    </a:lnTo>
                    <a:lnTo>
                      <a:pt x="47" y="43"/>
                    </a:lnTo>
                    <a:lnTo>
                      <a:pt x="57" y="37"/>
                    </a:lnTo>
                    <a:lnTo>
                      <a:pt x="64" y="27"/>
                    </a:lnTo>
                    <a:lnTo>
                      <a:pt x="70" y="16"/>
                    </a:lnTo>
                    <a:lnTo>
                      <a:pt x="71" y="0"/>
                    </a:lnTo>
                    <a:lnTo>
                      <a:pt x="76" y="0"/>
                    </a:lnTo>
                    <a:lnTo>
                      <a:pt x="74" y="16"/>
                    </a:lnTo>
                    <a:lnTo>
                      <a:pt x="70" y="31"/>
                    </a:lnTo>
                    <a:lnTo>
                      <a:pt x="62" y="40"/>
                    </a:lnTo>
                    <a:lnTo>
                      <a:pt x="52" y="48"/>
                    </a:lnTo>
                    <a:lnTo>
                      <a:pt x="41" y="54"/>
                    </a:lnTo>
                    <a:lnTo>
                      <a:pt x="26" y="56"/>
                    </a:lnTo>
                    <a:lnTo>
                      <a:pt x="0" y="52"/>
                    </a:lnTo>
                    <a:lnTo>
                      <a:pt x="3" y="46"/>
                    </a:lnTo>
                    <a:close/>
                  </a:path>
                </a:pathLst>
              </a:custGeom>
              <a:solidFill>
                <a:srgbClr val="C195DB"/>
              </a:solidFill>
              <a:ln w="9525">
                <a:noFill/>
                <a:round/>
                <a:headEnd/>
                <a:tailEnd/>
              </a:ln>
            </p:spPr>
            <p:txBody>
              <a:bodyPr/>
              <a:lstStyle/>
              <a:p>
                <a:endParaRPr lang="ru-RU"/>
              </a:p>
            </p:txBody>
          </p:sp>
          <p:sp>
            <p:nvSpPr>
              <p:cNvPr id="162977" name="Freeform 1207"/>
              <p:cNvSpPr>
                <a:spLocks/>
              </p:cNvSpPr>
              <p:nvPr/>
            </p:nvSpPr>
            <p:spPr bwMode="auto">
              <a:xfrm>
                <a:off x="3604" y="1258"/>
                <a:ext cx="22" cy="56"/>
              </a:xfrm>
              <a:custGeom>
                <a:avLst/>
                <a:gdLst>
                  <a:gd name="T0" fmla="*/ 4 w 22"/>
                  <a:gd name="T1" fmla="*/ 56 h 56"/>
                  <a:gd name="T2" fmla="*/ 3 w 22"/>
                  <a:gd name="T3" fmla="*/ 42 h 56"/>
                  <a:gd name="T4" fmla="*/ 0 w 22"/>
                  <a:gd name="T5" fmla="*/ 31 h 56"/>
                  <a:gd name="T6" fmla="*/ 4 w 22"/>
                  <a:gd name="T7" fmla="*/ 17 h 56"/>
                  <a:gd name="T8" fmla="*/ 17 w 22"/>
                  <a:gd name="T9" fmla="*/ 0 h 56"/>
                  <a:gd name="T10" fmla="*/ 22 w 22"/>
                  <a:gd name="T11" fmla="*/ 5 h 56"/>
                  <a:gd name="T12" fmla="*/ 9 w 22"/>
                  <a:gd name="T13" fmla="*/ 23 h 56"/>
                  <a:gd name="T14" fmla="*/ 4 w 22"/>
                  <a:gd name="T15" fmla="*/ 31 h 56"/>
                  <a:gd name="T16" fmla="*/ 7 w 22"/>
                  <a:gd name="T17" fmla="*/ 39 h 56"/>
                  <a:gd name="T18" fmla="*/ 9 w 22"/>
                  <a:gd name="T19" fmla="*/ 53 h 56"/>
                  <a:gd name="T20" fmla="*/ 4 w 22"/>
                  <a:gd name="T21" fmla="*/ 56 h 5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
                  <a:gd name="T34" fmla="*/ 0 h 56"/>
                  <a:gd name="T35" fmla="*/ 22 w 22"/>
                  <a:gd name="T36" fmla="*/ 56 h 5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 h="56">
                    <a:moveTo>
                      <a:pt x="4" y="56"/>
                    </a:moveTo>
                    <a:lnTo>
                      <a:pt x="3" y="42"/>
                    </a:lnTo>
                    <a:lnTo>
                      <a:pt x="0" y="31"/>
                    </a:lnTo>
                    <a:lnTo>
                      <a:pt x="4" y="17"/>
                    </a:lnTo>
                    <a:lnTo>
                      <a:pt x="17" y="0"/>
                    </a:lnTo>
                    <a:lnTo>
                      <a:pt x="22" y="5"/>
                    </a:lnTo>
                    <a:lnTo>
                      <a:pt x="9" y="23"/>
                    </a:lnTo>
                    <a:lnTo>
                      <a:pt x="4" y="31"/>
                    </a:lnTo>
                    <a:lnTo>
                      <a:pt x="7" y="39"/>
                    </a:lnTo>
                    <a:lnTo>
                      <a:pt x="9" y="53"/>
                    </a:lnTo>
                    <a:lnTo>
                      <a:pt x="4" y="56"/>
                    </a:lnTo>
                    <a:close/>
                  </a:path>
                </a:pathLst>
              </a:custGeom>
              <a:solidFill>
                <a:srgbClr val="C195DB"/>
              </a:solidFill>
              <a:ln w="9525">
                <a:noFill/>
                <a:round/>
                <a:headEnd/>
                <a:tailEnd/>
              </a:ln>
            </p:spPr>
            <p:txBody>
              <a:bodyPr/>
              <a:lstStyle/>
              <a:p>
                <a:endParaRPr lang="ru-RU"/>
              </a:p>
            </p:txBody>
          </p:sp>
          <p:sp>
            <p:nvSpPr>
              <p:cNvPr id="162978" name="Freeform 1208"/>
              <p:cNvSpPr>
                <a:spLocks/>
              </p:cNvSpPr>
              <p:nvPr/>
            </p:nvSpPr>
            <p:spPr bwMode="auto">
              <a:xfrm>
                <a:off x="3608" y="1311"/>
                <a:ext cx="6" cy="3"/>
              </a:xfrm>
              <a:custGeom>
                <a:avLst/>
                <a:gdLst>
                  <a:gd name="T0" fmla="*/ 6 w 6"/>
                  <a:gd name="T1" fmla="*/ 2 h 3"/>
                  <a:gd name="T2" fmla="*/ 6 w 6"/>
                  <a:gd name="T3" fmla="*/ 0 h 3"/>
                  <a:gd name="T4" fmla="*/ 0 w 6"/>
                  <a:gd name="T5" fmla="*/ 3 h 3"/>
                  <a:gd name="T6" fmla="*/ 0 w 6"/>
                  <a:gd name="T7" fmla="*/ 2 h 3"/>
                  <a:gd name="T8" fmla="*/ 6 w 6"/>
                  <a:gd name="T9" fmla="*/ 2 h 3"/>
                  <a:gd name="T10" fmla="*/ 0 60000 65536"/>
                  <a:gd name="T11" fmla="*/ 0 60000 65536"/>
                  <a:gd name="T12" fmla="*/ 0 60000 65536"/>
                  <a:gd name="T13" fmla="*/ 0 60000 65536"/>
                  <a:gd name="T14" fmla="*/ 0 60000 65536"/>
                  <a:gd name="T15" fmla="*/ 0 w 6"/>
                  <a:gd name="T16" fmla="*/ 0 h 3"/>
                  <a:gd name="T17" fmla="*/ 6 w 6"/>
                  <a:gd name="T18" fmla="*/ 3 h 3"/>
                </a:gdLst>
                <a:ahLst/>
                <a:cxnLst>
                  <a:cxn ang="T10">
                    <a:pos x="T0" y="T1"/>
                  </a:cxn>
                  <a:cxn ang="T11">
                    <a:pos x="T2" y="T3"/>
                  </a:cxn>
                  <a:cxn ang="T12">
                    <a:pos x="T4" y="T5"/>
                  </a:cxn>
                  <a:cxn ang="T13">
                    <a:pos x="T6" y="T7"/>
                  </a:cxn>
                  <a:cxn ang="T14">
                    <a:pos x="T8" y="T9"/>
                  </a:cxn>
                </a:cxnLst>
                <a:rect l="T15" t="T16" r="T17" b="T18"/>
                <a:pathLst>
                  <a:path w="6" h="3">
                    <a:moveTo>
                      <a:pt x="6" y="2"/>
                    </a:moveTo>
                    <a:lnTo>
                      <a:pt x="6" y="0"/>
                    </a:lnTo>
                    <a:lnTo>
                      <a:pt x="0" y="3"/>
                    </a:lnTo>
                    <a:lnTo>
                      <a:pt x="0" y="2"/>
                    </a:lnTo>
                    <a:lnTo>
                      <a:pt x="6" y="2"/>
                    </a:lnTo>
                    <a:close/>
                  </a:path>
                </a:pathLst>
              </a:custGeom>
              <a:solidFill>
                <a:srgbClr val="C195DB"/>
              </a:solidFill>
              <a:ln w="9525">
                <a:noFill/>
                <a:round/>
                <a:headEnd/>
                <a:tailEnd/>
              </a:ln>
            </p:spPr>
            <p:txBody>
              <a:bodyPr/>
              <a:lstStyle/>
              <a:p>
                <a:endParaRPr lang="ru-RU"/>
              </a:p>
            </p:txBody>
          </p:sp>
          <p:sp>
            <p:nvSpPr>
              <p:cNvPr id="162979" name="Freeform 1209"/>
              <p:cNvSpPr>
                <a:spLocks/>
              </p:cNvSpPr>
              <p:nvPr/>
            </p:nvSpPr>
            <p:spPr bwMode="auto">
              <a:xfrm>
                <a:off x="3623" y="814"/>
                <a:ext cx="321" cy="451"/>
              </a:xfrm>
              <a:custGeom>
                <a:avLst/>
                <a:gdLst>
                  <a:gd name="T0" fmla="*/ 0 w 321"/>
                  <a:gd name="T1" fmla="*/ 448 h 451"/>
                  <a:gd name="T2" fmla="*/ 78 w 321"/>
                  <a:gd name="T3" fmla="*/ 367 h 451"/>
                  <a:gd name="T4" fmla="*/ 199 w 321"/>
                  <a:gd name="T5" fmla="*/ 228 h 451"/>
                  <a:gd name="T6" fmla="*/ 228 w 321"/>
                  <a:gd name="T7" fmla="*/ 190 h 451"/>
                  <a:gd name="T8" fmla="*/ 255 w 321"/>
                  <a:gd name="T9" fmla="*/ 153 h 451"/>
                  <a:gd name="T10" fmla="*/ 278 w 321"/>
                  <a:gd name="T11" fmla="*/ 120 h 451"/>
                  <a:gd name="T12" fmla="*/ 298 w 321"/>
                  <a:gd name="T13" fmla="*/ 88 h 451"/>
                  <a:gd name="T14" fmla="*/ 310 w 321"/>
                  <a:gd name="T15" fmla="*/ 60 h 451"/>
                  <a:gd name="T16" fmla="*/ 316 w 321"/>
                  <a:gd name="T17" fmla="*/ 36 h 451"/>
                  <a:gd name="T18" fmla="*/ 316 w 321"/>
                  <a:gd name="T19" fmla="*/ 26 h 451"/>
                  <a:gd name="T20" fmla="*/ 315 w 321"/>
                  <a:gd name="T21" fmla="*/ 19 h 451"/>
                  <a:gd name="T22" fmla="*/ 310 w 321"/>
                  <a:gd name="T23" fmla="*/ 11 h 451"/>
                  <a:gd name="T24" fmla="*/ 303 w 321"/>
                  <a:gd name="T25" fmla="*/ 4 h 451"/>
                  <a:gd name="T26" fmla="*/ 308 w 321"/>
                  <a:gd name="T27" fmla="*/ 0 h 451"/>
                  <a:gd name="T28" fmla="*/ 315 w 321"/>
                  <a:gd name="T29" fmla="*/ 6 h 451"/>
                  <a:gd name="T30" fmla="*/ 319 w 321"/>
                  <a:gd name="T31" fmla="*/ 15 h 451"/>
                  <a:gd name="T32" fmla="*/ 321 w 321"/>
                  <a:gd name="T33" fmla="*/ 23 h 451"/>
                  <a:gd name="T34" fmla="*/ 321 w 321"/>
                  <a:gd name="T35" fmla="*/ 36 h 451"/>
                  <a:gd name="T36" fmla="*/ 315 w 321"/>
                  <a:gd name="T37" fmla="*/ 62 h 451"/>
                  <a:gd name="T38" fmla="*/ 302 w 321"/>
                  <a:gd name="T39" fmla="*/ 91 h 451"/>
                  <a:gd name="T40" fmla="*/ 283 w 321"/>
                  <a:gd name="T41" fmla="*/ 124 h 451"/>
                  <a:gd name="T42" fmla="*/ 259 w 321"/>
                  <a:gd name="T43" fmla="*/ 158 h 451"/>
                  <a:gd name="T44" fmla="*/ 233 w 321"/>
                  <a:gd name="T45" fmla="*/ 194 h 451"/>
                  <a:gd name="T46" fmla="*/ 204 w 321"/>
                  <a:gd name="T47" fmla="*/ 232 h 451"/>
                  <a:gd name="T48" fmla="*/ 83 w 321"/>
                  <a:gd name="T49" fmla="*/ 370 h 451"/>
                  <a:gd name="T50" fmla="*/ 5 w 321"/>
                  <a:gd name="T51" fmla="*/ 451 h 451"/>
                  <a:gd name="T52" fmla="*/ 0 w 321"/>
                  <a:gd name="T53" fmla="*/ 448 h 45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21"/>
                  <a:gd name="T82" fmla="*/ 0 h 451"/>
                  <a:gd name="T83" fmla="*/ 321 w 321"/>
                  <a:gd name="T84" fmla="*/ 451 h 45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21" h="451">
                    <a:moveTo>
                      <a:pt x="0" y="448"/>
                    </a:moveTo>
                    <a:lnTo>
                      <a:pt x="78" y="367"/>
                    </a:lnTo>
                    <a:lnTo>
                      <a:pt x="199" y="228"/>
                    </a:lnTo>
                    <a:lnTo>
                      <a:pt x="228" y="190"/>
                    </a:lnTo>
                    <a:lnTo>
                      <a:pt x="255" y="153"/>
                    </a:lnTo>
                    <a:lnTo>
                      <a:pt x="278" y="120"/>
                    </a:lnTo>
                    <a:lnTo>
                      <a:pt x="298" y="88"/>
                    </a:lnTo>
                    <a:lnTo>
                      <a:pt x="310" y="60"/>
                    </a:lnTo>
                    <a:lnTo>
                      <a:pt x="316" y="36"/>
                    </a:lnTo>
                    <a:lnTo>
                      <a:pt x="316" y="26"/>
                    </a:lnTo>
                    <a:lnTo>
                      <a:pt x="315" y="19"/>
                    </a:lnTo>
                    <a:lnTo>
                      <a:pt x="310" y="11"/>
                    </a:lnTo>
                    <a:lnTo>
                      <a:pt x="303" y="4"/>
                    </a:lnTo>
                    <a:lnTo>
                      <a:pt x="308" y="0"/>
                    </a:lnTo>
                    <a:lnTo>
                      <a:pt x="315" y="6"/>
                    </a:lnTo>
                    <a:lnTo>
                      <a:pt x="319" y="15"/>
                    </a:lnTo>
                    <a:lnTo>
                      <a:pt x="321" y="23"/>
                    </a:lnTo>
                    <a:lnTo>
                      <a:pt x="321" y="36"/>
                    </a:lnTo>
                    <a:lnTo>
                      <a:pt x="315" y="62"/>
                    </a:lnTo>
                    <a:lnTo>
                      <a:pt x="302" y="91"/>
                    </a:lnTo>
                    <a:lnTo>
                      <a:pt x="283" y="124"/>
                    </a:lnTo>
                    <a:lnTo>
                      <a:pt x="259" y="158"/>
                    </a:lnTo>
                    <a:lnTo>
                      <a:pt x="233" y="194"/>
                    </a:lnTo>
                    <a:lnTo>
                      <a:pt x="204" y="232"/>
                    </a:lnTo>
                    <a:lnTo>
                      <a:pt x="83" y="370"/>
                    </a:lnTo>
                    <a:lnTo>
                      <a:pt x="5" y="451"/>
                    </a:lnTo>
                    <a:lnTo>
                      <a:pt x="0" y="448"/>
                    </a:lnTo>
                    <a:close/>
                  </a:path>
                </a:pathLst>
              </a:custGeom>
              <a:solidFill>
                <a:srgbClr val="C195DB"/>
              </a:solidFill>
              <a:ln w="9525">
                <a:noFill/>
                <a:round/>
                <a:headEnd/>
                <a:tailEnd/>
              </a:ln>
            </p:spPr>
            <p:txBody>
              <a:bodyPr/>
              <a:lstStyle/>
              <a:p>
                <a:endParaRPr lang="ru-RU"/>
              </a:p>
            </p:txBody>
          </p:sp>
          <p:sp>
            <p:nvSpPr>
              <p:cNvPr id="162980" name="Freeform 1210"/>
              <p:cNvSpPr>
                <a:spLocks/>
              </p:cNvSpPr>
              <p:nvPr/>
            </p:nvSpPr>
            <p:spPr bwMode="auto">
              <a:xfrm>
                <a:off x="3625" y="1258"/>
                <a:ext cx="3" cy="7"/>
              </a:xfrm>
              <a:custGeom>
                <a:avLst/>
                <a:gdLst>
                  <a:gd name="T0" fmla="*/ 0 w 3"/>
                  <a:gd name="T1" fmla="*/ 0 h 7"/>
                  <a:gd name="T2" fmla="*/ 0 w 3"/>
                  <a:gd name="T3" fmla="*/ 2 h 7"/>
                  <a:gd name="T4" fmla="*/ 3 w 3"/>
                  <a:gd name="T5" fmla="*/ 7 h 7"/>
                  <a:gd name="T6" fmla="*/ 0 w 3"/>
                  <a:gd name="T7" fmla="*/ 0 h 7"/>
                  <a:gd name="T8" fmla="*/ 0 60000 65536"/>
                  <a:gd name="T9" fmla="*/ 0 60000 65536"/>
                  <a:gd name="T10" fmla="*/ 0 60000 65536"/>
                  <a:gd name="T11" fmla="*/ 0 60000 65536"/>
                  <a:gd name="T12" fmla="*/ 0 w 3"/>
                  <a:gd name="T13" fmla="*/ 0 h 7"/>
                  <a:gd name="T14" fmla="*/ 3 w 3"/>
                  <a:gd name="T15" fmla="*/ 7 h 7"/>
                </a:gdLst>
                <a:ahLst/>
                <a:cxnLst>
                  <a:cxn ang="T8">
                    <a:pos x="T0" y="T1"/>
                  </a:cxn>
                  <a:cxn ang="T9">
                    <a:pos x="T2" y="T3"/>
                  </a:cxn>
                  <a:cxn ang="T10">
                    <a:pos x="T4" y="T5"/>
                  </a:cxn>
                  <a:cxn ang="T11">
                    <a:pos x="T6" y="T7"/>
                  </a:cxn>
                </a:cxnLst>
                <a:rect l="T12" t="T13" r="T14" b="T15"/>
                <a:pathLst>
                  <a:path w="3" h="7">
                    <a:moveTo>
                      <a:pt x="0" y="0"/>
                    </a:moveTo>
                    <a:lnTo>
                      <a:pt x="0" y="2"/>
                    </a:lnTo>
                    <a:lnTo>
                      <a:pt x="3" y="7"/>
                    </a:lnTo>
                    <a:lnTo>
                      <a:pt x="0" y="0"/>
                    </a:lnTo>
                    <a:close/>
                  </a:path>
                </a:pathLst>
              </a:custGeom>
              <a:solidFill>
                <a:srgbClr val="C195DB"/>
              </a:solidFill>
              <a:ln w="9525">
                <a:noFill/>
                <a:round/>
                <a:headEnd/>
                <a:tailEnd/>
              </a:ln>
            </p:spPr>
            <p:txBody>
              <a:bodyPr/>
              <a:lstStyle/>
              <a:p>
                <a:endParaRPr lang="ru-RU"/>
              </a:p>
            </p:txBody>
          </p:sp>
          <p:sp>
            <p:nvSpPr>
              <p:cNvPr id="162981" name="Freeform 1211"/>
              <p:cNvSpPr>
                <a:spLocks/>
              </p:cNvSpPr>
              <p:nvPr/>
            </p:nvSpPr>
            <p:spPr bwMode="auto">
              <a:xfrm>
                <a:off x="3592" y="808"/>
                <a:ext cx="340" cy="435"/>
              </a:xfrm>
              <a:custGeom>
                <a:avLst/>
                <a:gdLst>
                  <a:gd name="T0" fmla="*/ 339 w 340"/>
                  <a:gd name="T1" fmla="*/ 13 h 435"/>
                  <a:gd name="T2" fmla="*/ 330 w 340"/>
                  <a:gd name="T3" fmla="*/ 9 h 435"/>
                  <a:gd name="T4" fmla="*/ 321 w 340"/>
                  <a:gd name="T5" fmla="*/ 7 h 435"/>
                  <a:gd name="T6" fmla="*/ 302 w 340"/>
                  <a:gd name="T7" fmla="*/ 13 h 435"/>
                  <a:gd name="T8" fmla="*/ 281 w 340"/>
                  <a:gd name="T9" fmla="*/ 25 h 435"/>
                  <a:gd name="T10" fmla="*/ 258 w 340"/>
                  <a:gd name="T11" fmla="*/ 47 h 435"/>
                  <a:gd name="T12" fmla="*/ 232 w 340"/>
                  <a:gd name="T13" fmla="*/ 75 h 435"/>
                  <a:gd name="T14" fmla="*/ 205 w 340"/>
                  <a:gd name="T15" fmla="*/ 108 h 435"/>
                  <a:gd name="T16" fmla="*/ 179 w 340"/>
                  <a:gd name="T17" fmla="*/ 144 h 435"/>
                  <a:gd name="T18" fmla="*/ 151 w 340"/>
                  <a:gd name="T19" fmla="*/ 185 h 435"/>
                  <a:gd name="T20" fmla="*/ 101 w 340"/>
                  <a:gd name="T21" fmla="*/ 265 h 435"/>
                  <a:gd name="T22" fmla="*/ 57 w 340"/>
                  <a:gd name="T23" fmla="*/ 340 h 435"/>
                  <a:gd name="T24" fmla="*/ 4 w 340"/>
                  <a:gd name="T25" fmla="*/ 435 h 435"/>
                  <a:gd name="T26" fmla="*/ 0 w 340"/>
                  <a:gd name="T27" fmla="*/ 430 h 435"/>
                  <a:gd name="T28" fmla="*/ 52 w 340"/>
                  <a:gd name="T29" fmla="*/ 336 h 435"/>
                  <a:gd name="T30" fmla="*/ 96 w 340"/>
                  <a:gd name="T31" fmla="*/ 260 h 435"/>
                  <a:gd name="T32" fmla="*/ 147 w 340"/>
                  <a:gd name="T33" fmla="*/ 180 h 435"/>
                  <a:gd name="T34" fmla="*/ 174 w 340"/>
                  <a:gd name="T35" fmla="*/ 139 h 435"/>
                  <a:gd name="T36" fmla="*/ 200 w 340"/>
                  <a:gd name="T37" fmla="*/ 103 h 435"/>
                  <a:gd name="T38" fmla="*/ 228 w 340"/>
                  <a:gd name="T39" fmla="*/ 70 h 435"/>
                  <a:gd name="T40" fmla="*/ 253 w 340"/>
                  <a:gd name="T41" fmla="*/ 42 h 435"/>
                  <a:gd name="T42" fmla="*/ 277 w 340"/>
                  <a:gd name="T43" fmla="*/ 19 h 435"/>
                  <a:gd name="T44" fmla="*/ 300 w 340"/>
                  <a:gd name="T45" fmla="*/ 7 h 435"/>
                  <a:gd name="T46" fmla="*/ 319 w 340"/>
                  <a:gd name="T47" fmla="*/ 0 h 435"/>
                  <a:gd name="T48" fmla="*/ 332 w 340"/>
                  <a:gd name="T49" fmla="*/ 2 h 435"/>
                  <a:gd name="T50" fmla="*/ 340 w 340"/>
                  <a:gd name="T51" fmla="*/ 7 h 435"/>
                  <a:gd name="T52" fmla="*/ 339 w 340"/>
                  <a:gd name="T53" fmla="*/ 13 h 43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40"/>
                  <a:gd name="T82" fmla="*/ 0 h 435"/>
                  <a:gd name="T83" fmla="*/ 340 w 340"/>
                  <a:gd name="T84" fmla="*/ 435 h 43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40" h="435">
                    <a:moveTo>
                      <a:pt x="339" y="13"/>
                    </a:moveTo>
                    <a:lnTo>
                      <a:pt x="330" y="9"/>
                    </a:lnTo>
                    <a:lnTo>
                      <a:pt x="321" y="7"/>
                    </a:lnTo>
                    <a:lnTo>
                      <a:pt x="302" y="13"/>
                    </a:lnTo>
                    <a:lnTo>
                      <a:pt x="281" y="25"/>
                    </a:lnTo>
                    <a:lnTo>
                      <a:pt x="258" y="47"/>
                    </a:lnTo>
                    <a:lnTo>
                      <a:pt x="232" y="75"/>
                    </a:lnTo>
                    <a:lnTo>
                      <a:pt x="205" y="108"/>
                    </a:lnTo>
                    <a:lnTo>
                      <a:pt x="179" y="144"/>
                    </a:lnTo>
                    <a:lnTo>
                      <a:pt x="151" y="185"/>
                    </a:lnTo>
                    <a:lnTo>
                      <a:pt x="101" y="265"/>
                    </a:lnTo>
                    <a:lnTo>
                      <a:pt x="57" y="340"/>
                    </a:lnTo>
                    <a:lnTo>
                      <a:pt x="4" y="435"/>
                    </a:lnTo>
                    <a:lnTo>
                      <a:pt x="0" y="430"/>
                    </a:lnTo>
                    <a:lnTo>
                      <a:pt x="52" y="336"/>
                    </a:lnTo>
                    <a:lnTo>
                      <a:pt x="96" y="260"/>
                    </a:lnTo>
                    <a:lnTo>
                      <a:pt x="147" y="180"/>
                    </a:lnTo>
                    <a:lnTo>
                      <a:pt x="174" y="139"/>
                    </a:lnTo>
                    <a:lnTo>
                      <a:pt x="200" y="103"/>
                    </a:lnTo>
                    <a:lnTo>
                      <a:pt x="228" y="70"/>
                    </a:lnTo>
                    <a:lnTo>
                      <a:pt x="253" y="42"/>
                    </a:lnTo>
                    <a:lnTo>
                      <a:pt x="277" y="19"/>
                    </a:lnTo>
                    <a:lnTo>
                      <a:pt x="300" y="7"/>
                    </a:lnTo>
                    <a:lnTo>
                      <a:pt x="319" y="0"/>
                    </a:lnTo>
                    <a:lnTo>
                      <a:pt x="332" y="2"/>
                    </a:lnTo>
                    <a:lnTo>
                      <a:pt x="340" y="7"/>
                    </a:lnTo>
                    <a:lnTo>
                      <a:pt x="339" y="13"/>
                    </a:lnTo>
                    <a:close/>
                  </a:path>
                </a:pathLst>
              </a:custGeom>
              <a:solidFill>
                <a:srgbClr val="C195DB"/>
              </a:solidFill>
              <a:ln w="9525">
                <a:noFill/>
                <a:round/>
                <a:headEnd/>
                <a:tailEnd/>
              </a:ln>
            </p:spPr>
            <p:txBody>
              <a:bodyPr/>
              <a:lstStyle/>
              <a:p>
                <a:endParaRPr lang="ru-RU"/>
              </a:p>
            </p:txBody>
          </p:sp>
          <p:sp>
            <p:nvSpPr>
              <p:cNvPr id="162982" name="Freeform 1212"/>
              <p:cNvSpPr>
                <a:spLocks/>
              </p:cNvSpPr>
              <p:nvPr/>
            </p:nvSpPr>
            <p:spPr bwMode="auto">
              <a:xfrm>
                <a:off x="3926" y="812"/>
                <a:ext cx="6" cy="7"/>
              </a:xfrm>
              <a:custGeom>
                <a:avLst/>
                <a:gdLst>
                  <a:gd name="T0" fmla="*/ 6 w 6"/>
                  <a:gd name="T1" fmla="*/ 0 h 7"/>
                  <a:gd name="T2" fmla="*/ 5 w 6"/>
                  <a:gd name="T3" fmla="*/ 7 h 7"/>
                  <a:gd name="T4" fmla="*/ 0 w 6"/>
                  <a:gd name="T5" fmla="*/ 5 h 7"/>
                  <a:gd name="T6" fmla="*/ 6 w 6"/>
                  <a:gd name="T7" fmla="*/ 0 h 7"/>
                  <a:gd name="T8" fmla="*/ 0 60000 65536"/>
                  <a:gd name="T9" fmla="*/ 0 60000 65536"/>
                  <a:gd name="T10" fmla="*/ 0 60000 65536"/>
                  <a:gd name="T11" fmla="*/ 0 60000 65536"/>
                  <a:gd name="T12" fmla="*/ 0 w 6"/>
                  <a:gd name="T13" fmla="*/ 0 h 7"/>
                  <a:gd name="T14" fmla="*/ 6 w 6"/>
                  <a:gd name="T15" fmla="*/ 7 h 7"/>
                </a:gdLst>
                <a:ahLst/>
                <a:cxnLst>
                  <a:cxn ang="T8">
                    <a:pos x="T0" y="T1"/>
                  </a:cxn>
                  <a:cxn ang="T9">
                    <a:pos x="T2" y="T3"/>
                  </a:cxn>
                  <a:cxn ang="T10">
                    <a:pos x="T4" y="T5"/>
                  </a:cxn>
                  <a:cxn ang="T11">
                    <a:pos x="T6" y="T7"/>
                  </a:cxn>
                </a:cxnLst>
                <a:rect l="T12" t="T13" r="T14" b="T15"/>
                <a:pathLst>
                  <a:path w="6" h="7">
                    <a:moveTo>
                      <a:pt x="6" y="0"/>
                    </a:moveTo>
                    <a:lnTo>
                      <a:pt x="5" y="7"/>
                    </a:lnTo>
                    <a:lnTo>
                      <a:pt x="0" y="5"/>
                    </a:lnTo>
                    <a:lnTo>
                      <a:pt x="6" y="0"/>
                    </a:lnTo>
                    <a:close/>
                  </a:path>
                </a:pathLst>
              </a:custGeom>
              <a:solidFill>
                <a:srgbClr val="C195DB"/>
              </a:solidFill>
              <a:ln w="9525">
                <a:noFill/>
                <a:round/>
                <a:headEnd/>
                <a:tailEnd/>
              </a:ln>
            </p:spPr>
            <p:txBody>
              <a:bodyPr/>
              <a:lstStyle/>
              <a:p>
                <a:endParaRPr lang="ru-RU"/>
              </a:p>
            </p:txBody>
          </p:sp>
          <p:sp>
            <p:nvSpPr>
              <p:cNvPr id="162983" name="Freeform 1213"/>
              <p:cNvSpPr>
                <a:spLocks/>
              </p:cNvSpPr>
              <p:nvPr/>
            </p:nvSpPr>
            <p:spPr bwMode="auto">
              <a:xfrm>
                <a:off x="3528" y="1238"/>
                <a:ext cx="67" cy="42"/>
              </a:xfrm>
              <a:custGeom>
                <a:avLst/>
                <a:gdLst>
                  <a:gd name="T0" fmla="*/ 67 w 67"/>
                  <a:gd name="T1" fmla="*/ 5 h 42"/>
                  <a:gd name="T2" fmla="*/ 59 w 67"/>
                  <a:gd name="T3" fmla="*/ 16 h 42"/>
                  <a:gd name="T4" fmla="*/ 51 w 67"/>
                  <a:gd name="T5" fmla="*/ 25 h 42"/>
                  <a:gd name="T6" fmla="*/ 41 w 67"/>
                  <a:gd name="T7" fmla="*/ 31 h 42"/>
                  <a:gd name="T8" fmla="*/ 33 w 67"/>
                  <a:gd name="T9" fmla="*/ 34 h 42"/>
                  <a:gd name="T10" fmla="*/ 17 w 67"/>
                  <a:gd name="T11" fmla="*/ 37 h 42"/>
                  <a:gd name="T12" fmla="*/ 1 w 67"/>
                  <a:gd name="T13" fmla="*/ 42 h 42"/>
                  <a:gd name="T14" fmla="*/ 0 w 67"/>
                  <a:gd name="T15" fmla="*/ 36 h 42"/>
                  <a:gd name="T16" fmla="*/ 15 w 67"/>
                  <a:gd name="T17" fmla="*/ 31 h 42"/>
                  <a:gd name="T18" fmla="*/ 32 w 67"/>
                  <a:gd name="T19" fmla="*/ 27 h 42"/>
                  <a:gd name="T20" fmla="*/ 40 w 67"/>
                  <a:gd name="T21" fmla="*/ 25 h 42"/>
                  <a:gd name="T22" fmla="*/ 46 w 67"/>
                  <a:gd name="T23" fmla="*/ 19 h 42"/>
                  <a:gd name="T24" fmla="*/ 54 w 67"/>
                  <a:gd name="T25" fmla="*/ 11 h 42"/>
                  <a:gd name="T26" fmla="*/ 62 w 67"/>
                  <a:gd name="T27" fmla="*/ 0 h 42"/>
                  <a:gd name="T28" fmla="*/ 67 w 67"/>
                  <a:gd name="T29" fmla="*/ 5 h 4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7"/>
                  <a:gd name="T46" fmla="*/ 0 h 42"/>
                  <a:gd name="T47" fmla="*/ 67 w 67"/>
                  <a:gd name="T48" fmla="*/ 42 h 4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7" h="42">
                    <a:moveTo>
                      <a:pt x="67" y="5"/>
                    </a:moveTo>
                    <a:lnTo>
                      <a:pt x="59" y="16"/>
                    </a:lnTo>
                    <a:lnTo>
                      <a:pt x="51" y="25"/>
                    </a:lnTo>
                    <a:lnTo>
                      <a:pt x="41" y="31"/>
                    </a:lnTo>
                    <a:lnTo>
                      <a:pt x="33" y="34"/>
                    </a:lnTo>
                    <a:lnTo>
                      <a:pt x="17" y="37"/>
                    </a:lnTo>
                    <a:lnTo>
                      <a:pt x="1" y="42"/>
                    </a:lnTo>
                    <a:lnTo>
                      <a:pt x="0" y="36"/>
                    </a:lnTo>
                    <a:lnTo>
                      <a:pt x="15" y="31"/>
                    </a:lnTo>
                    <a:lnTo>
                      <a:pt x="32" y="27"/>
                    </a:lnTo>
                    <a:lnTo>
                      <a:pt x="40" y="25"/>
                    </a:lnTo>
                    <a:lnTo>
                      <a:pt x="46" y="19"/>
                    </a:lnTo>
                    <a:lnTo>
                      <a:pt x="54" y="11"/>
                    </a:lnTo>
                    <a:lnTo>
                      <a:pt x="62" y="0"/>
                    </a:lnTo>
                    <a:lnTo>
                      <a:pt x="67" y="5"/>
                    </a:lnTo>
                    <a:close/>
                  </a:path>
                </a:pathLst>
              </a:custGeom>
              <a:solidFill>
                <a:srgbClr val="C195DB"/>
              </a:solidFill>
              <a:ln w="9525">
                <a:noFill/>
                <a:round/>
                <a:headEnd/>
                <a:tailEnd/>
              </a:ln>
            </p:spPr>
            <p:txBody>
              <a:bodyPr/>
              <a:lstStyle/>
              <a:p>
                <a:endParaRPr lang="ru-RU"/>
              </a:p>
            </p:txBody>
          </p:sp>
          <p:sp>
            <p:nvSpPr>
              <p:cNvPr id="162984" name="Freeform 1214"/>
              <p:cNvSpPr>
                <a:spLocks/>
              </p:cNvSpPr>
              <p:nvPr/>
            </p:nvSpPr>
            <p:spPr bwMode="auto">
              <a:xfrm>
                <a:off x="3590" y="1238"/>
                <a:ext cx="5" cy="5"/>
              </a:xfrm>
              <a:custGeom>
                <a:avLst/>
                <a:gdLst>
                  <a:gd name="T0" fmla="*/ 5 w 5"/>
                  <a:gd name="T1" fmla="*/ 5 h 5"/>
                  <a:gd name="T2" fmla="*/ 0 w 5"/>
                  <a:gd name="T3" fmla="*/ 0 h 5"/>
                  <a:gd name="T4" fmla="*/ 5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5"/>
                    </a:moveTo>
                    <a:lnTo>
                      <a:pt x="0" y="0"/>
                    </a:lnTo>
                    <a:lnTo>
                      <a:pt x="5" y="5"/>
                    </a:lnTo>
                    <a:close/>
                  </a:path>
                </a:pathLst>
              </a:custGeom>
              <a:solidFill>
                <a:srgbClr val="C195DB"/>
              </a:solidFill>
              <a:ln w="9525">
                <a:noFill/>
                <a:round/>
                <a:headEnd/>
                <a:tailEnd/>
              </a:ln>
            </p:spPr>
            <p:txBody>
              <a:bodyPr/>
              <a:lstStyle/>
              <a:p>
                <a:endParaRPr lang="ru-RU"/>
              </a:p>
            </p:txBody>
          </p:sp>
          <p:sp>
            <p:nvSpPr>
              <p:cNvPr id="162985" name="Freeform 1215"/>
              <p:cNvSpPr>
                <a:spLocks/>
              </p:cNvSpPr>
              <p:nvPr/>
            </p:nvSpPr>
            <p:spPr bwMode="auto">
              <a:xfrm>
                <a:off x="3507" y="1273"/>
                <a:ext cx="34" cy="90"/>
              </a:xfrm>
              <a:custGeom>
                <a:avLst/>
                <a:gdLst>
                  <a:gd name="T0" fmla="*/ 25 w 34"/>
                  <a:gd name="T1" fmla="*/ 5 h 90"/>
                  <a:gd name="T2" fmla="*/ 14 w 34"/>
                  <a:gd name="T3" fmla="*/ 16 h 90"/>
                  <a:gd name="T4" fmla="*/ 9 w 34"/>
                  <a:gd name="T5" fmla="*/ 25 h 90"/>
                  <a:gd name="T6" fmla="*/ 5 w 34"/>
                  <a:gd name="T7" fmla="*/ 38 h 90"/>
                  <a:gd name="T8" fmla="*/ 6 w 34"/>
                  <a:gd name="T9" fmla="*/ 49 h 90"/>
                  <a:gd name="T10" fmla="*/ 11 w 34"/>
                  <a:gd name="T11" fmla="*/ 61 h 90"/>
                  <a:gd name="T12" fmla="*/ 16 w 34"/>
                  <a:gd name="T13" fmla="*/ 69 h 90"/>
                  <a:gd name="T14" fmla="*/ 25 w 34"/>
                  <a:gd name="T15" fmla="*/ 79 h 90"/>
                  <a:gd name="T16" fmla="*/ 34 w 34"/>
                  <a:gd name="T17" fmla="*/ 85 h 90"/>
                  <a:gd name="T18" fmla="*/ 29 w 34"/>
                  <a:gd name="T19" fmla="*/ 90 h 90"/>
                  <a:gd name="T20" fmla="*/ 20 w 34"/>
                  <a:gd name="T21" fmla="*/ 83 h 90"/>
                  <a:gd name="T22" fmla="*/ 11 w 34"/>
                  <a:gd name="T23" fmla="*/ 74 h 90"/>
                  <a:gd name="T24" fmla="*/ 5 w 34"/>
                  <a:gd name="T25" fmla="*/ 63 h 90"/>
                  <a:gd name="T26" fmla="*/ 0 w 34"/>
                  <a:gd name="T27" fmla="*/ 49 h 90"/>
                  <a:gd name="T28" fmla="*/ 0 w 34"/>
                  <a:gd name="T29" fmla="*/ 38 h 90"/>
                  <a:gd name="T30" fmla="*/ 3 w 34"/>
                  <a:gd name="T31" fmla="*/ 23 h 90"/>
                  <a:gd name="T32" fmla="*/ 9 w 34"/>
                  <a:gd name="T33" fmla="*/ 11 h 90"/>
                  <a:gd name="T34" fmla="*/ 21 w 34"/>
                  <a:gd name="T35" fmla="*/ 0 h 90"/>
                  <a:gd name="T36" fmla="*/ 25 w 34"/>
                  <a:gd name="T37" fmla="*/ 5 h 9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4"/>
                  <a:gd name="T58" fmla="*/ 0 h 90"/>
                  <a:gd name="T59" fmla="*/ 34 w 34"/>
                  <a:gd name="T60" fmla="*/ 90 h 9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4" h="90">
                    <a:moveTo>
                      <a:pt x="25" y="5"/>
                    </a:moveTo>
                    <a:lnTo>
                      <a:pt x="14" y="16"/>
                    </a:lnTo>
                    <a:lnTo>
                      <a:pt x="9" y="25"/>
                    </a:lnTo>
                    <a:lnTo>
                      <a:pt x="5" y="38"/>
                    </a:lnTo>
                    <a:lnTo>
                      <a:pt x="6" y="49"/>
                    </a:lnTo>
                    <a:lnTo>
                      <a:pt x="11" y="61"/>
                    </a:lnTo>
                    <a:lnTo>
                      <a:pt x="16" y="69"/>
                    </a:lnTo>
                    <a:lnTo>
                      <a:pt x="25" y="79"/>
                    </a:lnTo>
                    <a:lnTo>
                      <a:pt x="34" y="85"/>
                    </a:lnTo>
                    <a:lnTo>
                      <a:pt x="29" y="90"/>
                    </a:lnTo>
                    <a:lnTo>
                      <a:pt x="20" y="83"/>
                    </a:lnTo>
                    <a:lnTo>
                      <a:pt x="11" y="74"/>
                    </a:lnTo>
                    <a:lnTo>
                      <a:pt x="5" y="63"/>
                    </a:lnTo>
                    <a:lnTo>
                      <a:pt x="0" y="49"/>
                    </a:lnTo>
                    <a:lnTo>
                      <a:pt x="0" y="38"/>
                    </a:lnTo>
                    <a:lnTo>
                      <a:pt x="3" y="23"/>
                    </a:lnTo>
                    <a:lnTo>
                      <a:pt x="9" y="11"/>
                    </a:lnTo>
                    <a:lnTo>
                      <a:pt x="21" y="0"/>
                    </a:lnTo>
                    <a:lnTo>
                      <a:pt x="25" y="5"/>
                    </a:lnTo>
                    <a:close/>
                  </a:path>
                </a:pathLst>
              </a:custGeom>
              <a:solidFill>
                <a:srgbClr val="C195DB"/>
              </a:solidFill>
              <a:ln w="9525">
                <a:noFill/>
                <a:round/>
                <a:headEnd/>
                <a:tailEnd/>
              </a:ln>
            </p:spPr>
            <p:txBody>
              <a:bodyPr/>
              <a:lstStyle/>
              <a:p>
                <a:endParaRPr lang="ru-RU"/>
              </a:p>
            </p:txBody>
          </p:sp>
          <p:sp>
            <p:nvSpPr>
              <p:cNvPr id="162986" name="Freeform 1216"/>
              <p:cNvSpPr>
                <a:spLocks/>
              </p:cNvSpPr>
              <p:nvPr/>
            </p:nvSpPr>
            <p:spPr bwMode="auto">
              <a:xfrm>
                <a:off x="3527" y="1273"/>
                <a:ext cx="7" cy="7"/>
              </a:xfrm>
              <a:custGeom>
                <a:avLst/>
                <a:gdLst>
                  <a:gd name="T0" fmla="*/ 3 w 7"/>
                  <a:gd name="T1" fmla="*/ 0 h 7"/>
                  <a:gd name="T2" fmla="*/ 0 w 7"/>
                  <a:gd name="T3" fmla="*/ 0 h 7"/>
                  <a:gd name="T4" fmla="*/ 7 w 7"/>
                  <a:gd name="T5" fmla="*/ 5 h 7"/>
                  <a:gd name="T6" fmla="*/ 5 w 7"/>
                  <a:gd name="T7" fmla="*/ 7 h 7"/>
                  <a:gd name="T8" fmla="*/ 3 w 7"/>
                  <a:gd name="T9" fmla="*/ 0 h 7"/>
                  <a:gd name="T10" fmla="*/ 0 60000 65536"/>
                  <a:gd name="T11" fmla="*/ 0 60000 65536"/>
                  <a:gd name="T12" fmla="*/ 0 60000 65536"/>
                  <a:gd name="T13" fmla="*/ 0 60000 65536"/>
                  <a:gd name="T14" fmla="*/ 0 60000 65536"/>
                  <a:gd name="T15" fmla="*/ 0 w 7"/>
                  <a:gd name="T16" fmla="*/ 0 h 7"/>
                  <a:gd name="T17" fmla="*/ 7 w 7"/>
                  <a:gd name="T18" fmla="*/ 7 h 7"/>
                </a:gdLst>
                <a:ahLst/>
                <a:cxnLst>
                  <a:cxn ang="T10">
                    <a:pos x="T0" y="T1"/>
                  </a:cxn>
                  <a:cxn ang="T11">
                    <a:pos x="T2" y="T3"/>
                  </a:cxn>
                  <a:cxn ang="T12">
                    <a:pos x="T4" y="T5"/>
                  </a:cxn>
                  <a:cxn ang="T13">
                    <a:pos x="T6" y="T7"/>
                  </a:cxn>
                  <a:cxn ang="T14">
                    <a:pos x="T8" y="T9"/>
                  </a:cxn>
                </a:cxnLst>
                <a:rect l="T15" t="T16" r="T17" b="T18"/>
                <a:pathLst>
                  <a:path w="7" h="7">
                    <a:moveTo>
                      <a:pt x="3" y="0"/>
                    </a:moveTo>
                    <a:lnTo>
                      <a:pt x="0" y="0"/>
                    </a:lnTo>
                    <a:lnTo>
                      <a:pt x="7" y="5"/>
                    </a:lnTo>
                    <a:lnTo>
                      <a:pt x="5" y="7"/>
                    </a:lnTo>
                    <a:lnTo>
                      <a:pt x="3" y="0"/>
                    </a:lnTo>
                    <a:close/>
                  </a:path>
                </a:pathLst>
              </a:custGeom>
              <a:solidFill>
                <a:srgbClr val="C195DB"/>
              </a:solidFill>
              <a:ln w="9525">
                <a:noFill/>
                <a:round/>
                <a:headEnd/>
                <a:tailEnd/>
              </a:ln>
            </p:spPr>
            <p:txBody>
              <a:bodyPr/>
              <a:lstStyle/>
              <a:p>
                <a:endParaRPr lang="ru-RU"/>
              </a:p>
            </p:txBody>
          </p:sp>
          <p:sp>
            <p:nvSpPr>
              <p:cNvPr id="162987" name="Freeform 1217"/>
              <p:cNvSpPr>
                <a:spLocks/>
              </p:cNvSpPr>
              <p:nvPr/>
            </p:nvSpPr>
            <p:spPr bwMode="auto">
              <a:xfrm>
                <a:off x="3536" y="1358"/>
                <a:ext cx="7" cy="5"/>
              </a:xfrm>
              <a:custGeom>
                <a:avLst/>
                <a:gdLst>
                  <a:gd name="T0" fmla="*/ 0 w 7"/>
                  <a:gd name="T1" fmla="*/ 5 h 5"/>
                  <a:gd name="T2" fmla="*/ 3 w 7"/>
                  <a:gd name="T3" fmla="*/ 5 h 5"/>
                  <a:gd name="T4" fmla="*/ 7 w 7"/>
                  <a:gd name="T5" fmla="*/ 0 h 5"/>
                  <a:gd name="T6" fmla="*/ 0 w 7"/>
                  <a:gd name="T7" fmla="*/ 5 h 5"/>
                  <a:gd name="T8" fmla="*/ 0 60000 65536"/>
                  <a:gd name="T9" fmla="*/ 0 60000 65536"/>
                  <a:gd name="T10" fmla="*/ 0 60000 65536"/>
                  <a:gd name="T11" fmla="*/ 0 60000 65536"/>
                  <a:gd name="T12" fmla="*/ 0 w 7"/>
                  <a:gd name="T13" fmla="*/ 0 h 5"/>
                  <a:gd name="T14" fmla="*/ 7 w 7"/>
                  <a:gd name="T15" fmla="*/ 5 h 5"/>
                </a:gdLst>
                <a:ahLst/>
                <a:cxnLst>
                  <a:cxn ang="T8">
                    <a:pos x="T0" y="T1"/>
                  </a:cxn>
                  <a:cxn ang="T9">
                    <a:pos x="T2" y="T3"/>
                  </a:cxn>
                  <a:cxn ang="T10">
                    <a:pos x="T4" y="T5"/>
                  </a:cxn>
                  <a:cxn ang="T11">
                    <a:pos x="T6" y="T7"/>
                  </a:cxn>
                </a:cxnLst>
                <a:rect l="T12" t="T13" r="T14" b="T15"/>
                <a:pathLst>
                  <a:path w="7" h="5">
                    <a:moveTo>
                      <a:pt x="0" y="5"/>
                    </a:moveTo>
                    <a:lnTo>
                      <a:pt x="3" y="5"/>
                    </a:lnTo>
                    <a:lnTo>
                      <a:pt x="7" y="0"/>
                    </a:lnTo>
                    <a:lnTo>
                      <a:pt x="0" y="5"/>
                    </a:lnTo>
                    <a:close/>
                  </a:path>
                </a:pathLst>
              </a:custGeom>
              <a:solidFill>
                <a:srgbClr val="C195DB"/>
              </a:solidFill>
              <a:ln w="9525">
                <a:noFill/>
                <a:round/>
                <a:headEnd/>
                <a:tailEnd/>
              </a:ln>
            </p:spPr>
            <p:txBody>
              <a:bodyPr/>
              <a:lstStyle/>
              <a:p>
                <a:endParaRPr lang="ru-RU"/>
              </a:p>
            </p:txBody>
          </p:sp>
          <p:sp>
            <p:nvSpPr>
              <p:cNvPr id="162988" name="Freeform 1218"/>
              <p:cNvSpPr>
                <a:spLocks/>
              </p:cNvSpPr>
              <p:nvPr/>
            </p:nvSpPr>
            <p:spPr bwMode="auto">
              <a:xfrm>
                <a:off x="2350" y="1141"/>
                <a:ext cx="85" cy="87"/>
              </a:xfrm>
              <a:custGeom>
                <a:avLst/>
                <a:gdLst>
                  <a:gd name="T0" fmla="*/ 4 w 85"/>
                  <a:gd name="T1" fmla="*/ 62 h 87"/>
                  <a:gd name="T2" fmla="*/ 0 w 85"/>
                  <a:gd name="T3" fmla="*/ 54 h 87"/>
                  <a:gd name="T4" fmla="*/ 0 w 85"/>
                  <a:gd name="T5" fmla="*/ 45 h 87"/>
                  <a:gd name="T6" fmla="*/ 0 w 85"/>
                  <a:gd name="T7" fmla="*/ 41 h 87"/>
                  <a:gd name="T8" fmla="*/ 0 w 85"/>
                  <a:gd name="T9" fmla="*/ 36 h 87"/>
                  <a:gd name="T10" fmla="*/ 2 w 85"/>
                  <a:gd name="T11" fmla="*/ 33 h 87"/>
                  <a:gd name="T12" fmla="*/ 2 w 85"/>
                  <a:gd name="T13" fmla="*/ 28 h 87"/>
                  <a:gd name="T14" fmla="*/ 7 w 85"/>
                  <a:gd name="T15" fmla="*/ 22 h 87"/>
                  <a:gd name="T16" fmla="*/ 11 w 85"/>
                  <a:gd name="T17" fmla="*/ 14 h 87"/>
                  <a:gd name="T18" fmla="*/ 14 w 85"/>
                  <a:gd name="T19" fmla="*/ 12 h 87"/>
                  <a:gd name="T20" fmla="*/ 17 w 85"/>
                  <a:gd name="T21" fmla="*/ 8 h 87"/>
                  <a:gd name="T22" fmla="*/ 25 w 85"/>
                  <a:gd name="T23" fmla="*/ 4 h 87"/>
                  <a:gd name="T24" fmla="*/ 35 w 85"/>
                  <a:gd name="T25" fmla="*/ 1 h 87"/>
                  <a:gd name="T26" fmla="*/ 42 w 85"/>
                  <a:gd name="T27" fmla="*/ 0 h 87"/>
                  <a:gd name="T28" fmla="*/ 46 w 85"/>
                  <a:gd name="T29" fmla="*/ 0 h 87"/>
                  <a:gd name="T30" fmla="*/ 50 w 85"/>
                  <a:gd name="T31" fmla="*/ 0 h 87"/>
                  <a:gd name="T32" fmla="*/ 59 w 85"/>
                  <a:gd name="T33" fmla="*/ 4 h 87"/>
                  <a:gd name="T34" fmla="*/ 65 w 85"/>
                  <a:gd name="T35" fmla="*/ 7 h 87"/>
                  <a:gd name="T36" fmla="*/ 73 w 85"/>
                  <a:gd name="T37" fmla="*/ 12 h 87"/>
                  <a:gd name="T38" fmla="*/ 78 w 85"/>
                  <a:gd name="T39" fmla="*/ 18 h 87"/>
                  <a:gd name="T40" fmla="*/ 83 w 85"/>
                  <a:gd name="T41" fmla="*/ 26 h 87"/>
                  <a:gd name="T42" fmla="*/ 85 w 85"/>
                  <a:gd name="T43" fmla="*/ 35 h 87"/>
                  <a:gd name="T44" fmla="*/ 85 w 85"/>
                  <a:gd name="T45" fmla="*/ 44 h 87"/>
                  <a:gd name="T46" fmla="*/ 85 w 85"/>
                  <a:gd name="T47" fmla="*/ 47 h 87"/>
                  <a:gd name="T48" fmla="*/ 85 w 85"/>
                  <a:gd name="T49" fmla="*/ 52 h 87"/>
                  <a:gd name="T50" fmla="*/ 84 w 85"/>
                  <a:gd name="T51" fmla="*/ 55 h 87"/>
                  <a:gd name="T52" fmla="*/ 84 w 85"/>
                  <a:gd name="T53" fmla="*/ 60 h 87"/>
                  <a:gd name="T54" fmla="*/ 79 w 85"/>
                  <a:gd name="T55" fmla="*/ 68 h 87"/>
                  <a:gd name="T56" fmla="*/ 75 w 85"/>
                  <a:gd name="T57" fmla="*/ 74 h 87"/>
                  <a:gd name="T58" fmla="*/ 72 w 85"/>
                  <a:gd name="T59" fmla="*/ 77 h 87"/>
                  <a:gd name="T60" fmla="*/ 69 w 85"/>
                  <a:gd name="T61" fmla="*/ 79 h 87"/>
                  <a:gd name="T62" fmla="*/ 61 w 85"/>
                  <a:gd name="T63" fmla="*/ 84 h 87"/>
                  <a:gd name="T64" fmla="*/ 52 w 85"/>
                  <a:gd name="T65" fmla="*/ 87 h 87"/>
                  <a:gd name="T66" fmla="*/ 44 w 85"/>
                  <a:gd name="T67" fmla="*/ 87 h 87"/>
                  <a:gd name="T68" fmla="*/ 39 w 85"/>
                  <a:gd name="T69" fmla="*/ 87 h 87"/>
                  <a:gd name="T70" fmla="*/ 36 w 85"/>
                  <a:gd name="T71" fmla="*/ 87 h 87"/>
                  <a:gd name="T72" fmla="*/ 26 w 85"/>
                  <a:gd name="T73" fmla="*/ 85 h 87"/>
                  <a:gd name="T74" fmla="*/ 21 w 85"/>
                  <a:gd name="T75" fmla="*/ 81 h 87"/>
                  <a:gd name="T76" fmla="*/ 13 w 85"/>
                  <a:gd name="T77" fmla="*/ 75 h 87"/>
                  <a:gd name="T78" fmla="*/ 8 w 85"/>
                  <a:gd name="T79" fmla="*/ 69 h 87"/>
                  <a:gd name="T80" fmla="*/ 4 w 85"/>
                  <a:gd name="T81" fmla="*/ 62 h 8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5"/>
                  <a:gd name="T124" fmla="*/ 0 h 87"/>
                  <a:gd name="T125" fmla="*/ 85 w 85"/>
                  <a:gd name="T126" fmla="*/ 87 h 8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5" h="87">
                    <a:moveTo>
                      <a:pt x="4" y="62"/>
                    </a:moveTo>
                    <a:lnTo>
                      <a:pt x="0" y="54"/>
                    </a:lnTo>
                    <a:lnTo>
                      <a:pt x="0" y="45"/>
                    </a:lnTo>
                    <a:lnTo>
                      <a:pt x="0" y="41"/>
                    </a:lnTo>
                    <a:lnTo>
                      <a:pt x="0" y="36"/>
                    </a:lnTo>
                    <a:lnTo>
                      <a:pt x="2" y="33"/>
                    </a:lnTo>
                    <a:lnTo>
                      <a:pt x="2" y="28"/>
                    </a:lnTo>
                    <a:lnTo>
                      <a:pt x="7" y="22"/>
                    </a:lnTo>
                    <a:lnTo>
                      <a:pt x="11" y="14"/>
                    </a:lnTo>
                    <a:lnTo>
                      <a:pt x="14" y="12"/>
                    </a:lnTo>
                    <a:lnTo>
                      <a:pt x="17" y="8"/>
                    </a:lnTo>
                    <a:lnTo>
                      <a:pt x="25" y="4"/>
                    </a:lnTo>
                    <a:lnTo>
                      <a:pt x="35" y="1"/>
                    </a:lnTo>
                    <a:lnTo>
                      <a:pt x="42" y="0"/>
                    </a:lnTo>
                    <a:lnTo>
                      <a:pt x="46" y="0"/>
                    </a:lnTo>
                    <a:lnTo>
                      <a:pt x="50" y="0"/>
                    </a:lnTo>
                    <a:lnTo>
                      <a:pt x="59" y="4"/>
                    </a:lnTo>
                    <a:lnTo>
                      <a:pt x="65" y="7"/>
                    </a:lnTo>
                    <a:lnTo>
                      <a:pt x="73" y="12"/>
                    </a:lnTo>
                    <a:lnTo>
                      <a:pt x="78" y="18"/>
                    </a:lnTo>
                    <a:lnTo>
                      <a:pt x="83" y="26"/>
                    </a:lnTo>
                    <a:lnTo>
                      <a:pt x="85" y="35"/>
                    </a:lnTo>
                    <a:lnTo>
                      <a:pt x="85" y="44"/>
                    </a:lnTo>
                    <a:lnTo>
                      <a:pt x="85" y="47"/>
                    </a:lnTo>
                    <a:lnTo>
                      <a:pt x="85" y="52"/>
                    </a:lnTo>
                    <a:lnTo>
                      <a:pt x="84" y="55"/>
                    </a:lnTo>
                    <a:lnTo>
                      <a:pt x="84" y="60"/>
                    </a:lnTo>
                    <a:lnTo>
                      <a:pt x="79" y="68"/>
                    </a:lnTo>
                    <a:lnTo>
                      <a:pt x="75" y="74"/>
                    </a:lnTo>
                    <a:lnTo>
                      <a:pt x="72" y="77"/>
                    </a:lnTo>
                    <a:lnTo>
                      <a:pt x="69" y="79"/>
                    </a:lnTo>
                    <a:lnTo>
                      <a:pt x="61" y="84"/>
                    </a:lnTo>
                    <a:lnTo>
                      <a:pt x="52" y="87"/>
                    </a:lnTo>
                    <a:lnTo>
                      <a:pt x="44" y="87"/>
                    </a:lnTo>
                    <a:lnTo>
                      <a:pt x="39" y="87"/>
                    </a:lnTo>
                    <a:lnTo>
                      <a:pt x="36" y="87"/>
                    </a:lnTo>
                    <a:lnTo>
                      <a:pt x="26" y="85"/>
                    </a:lnTo>
                    <a:lnTo>
                      <a:pt x="21" y="81"/>
                    </a:lnTo>
                    <a:lnTo>
                      <a:pt x="13" y="75"/>
                    </a:lnTo>
                    <a:lnTo>
                      <a:pt x="8" y="69"/>
                    </a:lnTo>
                    <a:lnTo>
                      <a:pt x="4" y="62"/>
                    </a:lnTo>
                    <a:close/>
                  </a:path>
                </a:pathLst>
              </a:custGeom>
              <a:solidFill>
                <a:srgbClr val="F561AF"/>
              </a:solidFill>
              <a:ln w="9525">
                <a:noFill/>
                <a:round/>
                <a:headEnd/>
                <a:tailEnd/>
              </a:ln>
            </p:spPr>
            <p:txBody>
              <a:bodyPr/>
              <a:lstStyle/>
              <a:p>
                <a:endParaRPr lang="ru-RU"/>
              </a:p>
            </p:txBody>
          </p:sp>
          <p:sp>
            <p:nvSpPr>
              <p:cNvPr id="162989" name="Freeform 1219"/>
              <p:cNvSpPr>
                <a:spLocks/>
              </p:cNvSpPr>
              <p:nvPr/>
            </p:nvSpPr>
            <p:spPr bwMode="auto">
              <a:xfrm>
                <a:off x="2347" y="1141"/>
                <a:ext cx="29" cy="63"/>
              </a:xfrm>
              <a:custGeom>
                <a:avLst/>
                <a:gdLst>
                  <a:gd name="T0" fmla="*/ 3 w 29"/>
                  <a:gd name="T1" fmla="*/ 63 h 63"/>
                  <a:gd name="T2" fmla="*/ 0 w 29"/>
                  <a:gd name="T3" fmla="*/ 55 h 63"/>
                  <a:gd name="T4" fmla="*/ 0 w 29"/>
                  <a:gd name="T5" fmla="*/ 45 h 63"/>
                  <a:gd name="T6" fmla="*/ 3 w 29"/>
                  <a:gd name="T7" fmla="*/ 26 h 63"/>
                  <a:gd name="T8" fmla="*/ 11 w 29"/>
                  <a:gd name="T9" fmla="*/ 10 h 63"/>
                  <a:gd name="T10" fmla="*/ 17 w 29"/>
                  <a:gd name="T11" fmla="*/ 5 h 63"/>
                  <a:gd name="T12" fmla="*/ 26 w 29"/>
                  <a:gd name="T13" fmla="*/ 0 h 63"/>
                  <a:gd name="T14" fmla="*/ 29 w 29"/>
                  <a:gd name="T15" fmla="*/ 5 h 63"/>
                  <a:gd name="T16" fmla="*/ 21 w 29"/>
                  <a:gd name="T17" fmla="*/ 10 h 63"/>
                  <a:gd name="T18" fmla="*/ 16 w 29"/>
                  <a:gd name="T19" fmla="*/ 14 h 63"/>
                  <a:gd name="T20" fmla="*/ 8 w 29"/>
                  <a:gd name="T21" fmla="*/ 29 h 63"/>
                  <a:gd name="T22" fmla="*/ 5 w 29"/>
                  <a:gd name="T23" fmla="*/ 45 h 63"/>
                  <a:gd name="T24" fmla="*/ 5 w 29"/>
                  <a:gd name="T25" fmla="*/ 52 h 63"/>
                  <a:gd name="T26" fmla="*/ 8 w 29"/>
                  <a:gd name="T27" fmla="*/ 60 h 63"/>
                  <a:gd name="T28" fmla="*/ 3 w 29"/>
                  <a:gd name="T29" fmla="*/ 63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9"/>
                  <a:gd name="T46" fmla="*/ 0 h 63"/>
                  <a:gd name="T47" fmla="*/ 29 w 29"/>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9" h="63">
                    <a:moveTo>
                      <a:pt x="3" y="63"/>
                    </a:moveTo>
                    <a:lnTo>
                      <a:pt x="0" y="55"/>
                    </a:lnTo>
                    <a:lnTo>
                      <a:pt x="0" y="45"/>
                    </a:lnTo>
                    <a:lnTo>
                      <a:pt x="3" y="26"/>
                    </a:lnTo>
                    <a:lnTo>
                      <a:pt x="11" y="10"/>
                    </a:lnTo>
                    <a:lnTo>
                      <a:pt x="17" y="5"/>
                    </a:lnTo>
                    <a:lnTo>
                      <a:pt x="26" y="0"/>
                    </a:lnTo>
                    <a:lnTo>
                      <a:pt x="29" y="5"/>
                    </a:lnTo>
                    <a:lnTo>
                      <a:pt x="21" y="10"/>
                    </a:lnTo>
                    <a:lnTo>
                      <a:pt x="16" y="14"/>
                    </a:lnTo>
                    <a:lnTo>
                      <a:pt x="8" y="29"/>
                    </a:lnTo>
                    <a:lnTo>
                      <a:pt x="5" y="45"/>
                    </a:lnTo>
                    <a:lnTo>
                      <a:pt x="5" y="52"/>
                    </a:lnTo>
                    <a:lnTo>
                      <a:pt x="8" y="60"/>
                    </a:lnTo>
                    <a:lnTo>
                      <a:pt x="3" y="63"/>
                    </a:lnTo>
                    <a:close/>
                  </a:path>
                </a:pathLst>
              </a:custGeom>
              <a:solidFill>
                <a:srgbClr val="F8BDD6"/>
              </a:solidFill>
              <a:ln w="9525">
                <a:noFill/>
                <a:round/>
                <a:headEnd/>
                <a:tailEnd/>
              </a:ln>
            </p:spPr>
            <p:txBody>
              <a:bodyPr/>
              <a:lstStyle/>
              <a:p>
                <a:endParaRPr lang="ru-RU"/>
              </a:p>
            </p:txBody>
          </p:sp>
          <p:sp>
            <p:nvSpPr>
              <p:cNvPr id="162990" name="Freeform 1220"/>
              <p:cNvSpPr>
                <a:spLocks/>
              </p:cNvSpPr>
              <p:nvPr/>
            </p:nvSpPr>
            <p:spPr bwMode="auto">
              <a:xfrm>
                <a:off x="2372" y="1138"/>
                <a:ext cx="62" cy="32"/>
              </a:xfrm>
              <a:custGeom>
                <a:avLst/>
                <a:gdLst>
                  <a:gd name="T0" fmla="*/ 0 w 62"/>
                  <a:gd name="T1" fmla="*/ 4 h 32"/>
                  <a:gd name="T2" fmla="*/ 12 w 62"/>
                  <a:gd name="T3" fmla="*/ 0 h 32"/>
                  <a:gd name="T4" fmla="*/ 19 w 62"/>
                  <a:gd name="T5" fmla="*/ 0 h 32"/>
                  <a:gd name="T6" fmla="*/ 38 w 62"/>
                  <a:gd name="T7" fmla="*/ 4 h 32"/>
                  <a:gd name="T8" fmla="*/ 52 w 62"/>
                  <a:gd name="T9" fmla="*/ 12 h 32"/>
                  <a:gd name="T10" fmla="*/ 57 w 62"/>
                  <a:gd name="T11" fmla="*/ 18 h 32"/>
                  <a:gd name="T12" fmla="*/ 62 w 62"/>
                  <a:gd name="T13" fmla="*/ 28 h 32"/>
                  <a:gd name="T14" fmla="*/ 57 w 62"/>
                  <a:gd name="T15" fmla="*/ 32 h 32"/>
                  <a:gd name="T16" fmla="*/ 52 w 62"/>
                  <a:gd name="T17" fmla="*/ 24 h 32"/>
                  <a:gd name="T18" fmla="*/ 47 w 62"/>
                  <a:gd name="T19" fmla="*/ 18 h 32"/>
                  <a:gd name="T20" fmla="*/ 35 w 62"/>
                  <a:gd name="T21" fmla="*/ 8 h 32"/>
                  <a:gd name="T22" fmla="*/ 19 w 62"/>
                  <a:gd name="T23" fmla="*/ 6 h 32"/>
                  <a:gd name="T24" fmla="*/ 12 w 62"/>
                  <a:gd name="T25" fmla="*/ 6 h 32"/>
                  <a:gd name="T26" fmla="*/ 3 w 62"/>
                  <a:gd name="T27" fmla="*/ 9 h 32"/>
                  <a:gd name="T28" fmla="*/ 0 w 62"/>
                  <a:gd name="T29" fmla="*/ 4 h 3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2"/>
                  <a:gd name="T46" fmla="*/ 0 h 32"/>
                  <a:gd name="T47" fmla="*/ 62 w 62"/>
                  <a:gd name="T48" fmla="*/ 32 h 3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2" h="32">
                    <a:moveTo>
                      <a:pt x="0" y="4"/>
                    </a:moveTo>
                    <a:lnTo>
                      <a:pt x="12" y="0"/>
                    </a:lnTo>
                    <a:lnTo>
                      <a:pt x="19" y="0"/>
                    </a:lnTo>
                    <a:lnTo>
                      <a:pt x="38" y="4"/>
                    </a:lnTo>
                    <a:lnTo>
                      <a:pt x="52" y="12"/>
                    </a:lnTo>
                    <a:lnTo>
                      <a:pt x="57" y="18"/>
                    </a:lnTo>
                    <a:lnTo>
                      <a:pt x="62" y="28"/>
                    </a:lnTo>
                    <a:lnTo>
                      <a:pt x="57" y="32"/>
                    </a:lnTo>
                    <a:lnTo>
                      <a:pt x="52" y="24"/>
                    </a:lnTo>
                    <a:lnTo>
                      <a:pt x="47" y="18"/>
                    </a:lnTo>
                    <a:lnTo>
                      <a:pt x="35" y="8"/>
                    </a:lnTo>
                    <a:lnTo>
                      <a:pt x="19" y="6"/>
                    </a:lnTo>
                    <a:lnTo>
                      <a:pt x="12" y="6"/>
                    </a:lnTo>
                    <a:lnTo>
                      <a:pt x="3" y="9"/>
                    </a:lnTo>
                    <a:lnTo>
                      <a:pt x="0" y="4"/>
                    </a:lnTo>
                    <a:close/>
                  </a:path>
                </a:pathLst>
              </a:custGeom>
              <a:solidFill>
                <a:srgbClr val="F8BDD6"/>
              </a:solidFill>
              <a:ln w="9525">
                <a:noFill/>
                <a:round/>
                <a:headEnd/>
                <a:tailEnd/>
              </a:ln>
            </p:spPr>
            <p:txBody>
              <a:bodyPr/>
              <a:lstStyle/>
              <a:p>
                <a:endParaRPr lang="ru-RU"/>
              </a:p>
            </p:txBody>
          </p:sp>
          <p:sp>
            <p:nvSpPr>
              <p:cNvPr id="162991" name="Freeform 1221"/>
              <p:cNvSpPr>
                <a:spLocks/>
              </p:cNvSpPr>
              <p:nvPr/>
            </p:nvSpPr>
            <p:spPr bwMode="auto">
              <a:xfrm>
                <a:off x="2374" y="1141"/>
                <a:ext cx="3" cy="7"/>
              </a:xfrm>
              <a:custGeom>
                <a:avLst/>
                <a:gdLst>
                  <a:gd name="T0" fmla="*/ 0 w 3"/>
                  <a:gd name="T1" fmla="*/ 0 h 7"/>
                  <a:gd name="T2" fmla="*/ 3 w 3"/>
                  <a:gd name="T3" fmla="*/ 7 h 7"/>
                  <a:gd name="T4" fmla="*/ 0 w 3"/>
                  <a:gd name="T5" fmla="*/ 0 h 7"/>
                  <a:gd name="T6" fmla="*/ 0 60000 65536"/>
                  <a:gd name="T7" fmla="*/ 0 60000 65536"/>
                  <a:gd name="T8" fmla="*/ 0 60000 65536"/>
                  <a:gd name="T9" fmla="*/ 0 w 3"/>
                  <a:gd name="T10" fmla="*/ 0 h 7"/>
                  <a:gd name="T11" fmla="*/ 3 w 3"/>
                  <a:gd name="T12" fmla="*/ 7 h 7"/>
                </a:gdLst>
                <a:ahLst/>
                <a:cxnLst>
                  <a:cxn ang="T6">
                    <a:pos x="T0" y="T1"/>
                  </a:cxn>
                  <a:cxn ang="T7">
                    <a:pos x="T2" y="T3"/>
                  </a:cxn>
                  <a:cxn ang="T8">
                    <a:pos x="T4" y="T5"/>
                  </a:cxn>
                </a:cxnLst>
                <a:rect l="T9" t="T10" r="T11" b="T12"/>
                <a:pathLst>
                  <a:path w="3" h="7">
                    <a:moveTo>
                      <a:pt x="0" y="0"/>
                    </a:moveTo>
                    <a:lnTo>
                      <a:pt x="3" y="7"/>
                    </a:lnTo>
                    <a:lnTo>
                      <a:pt x="0" y="0"/>
                    </a:lnTo>
                    <a:close/>
                  </a:path>
                </a:pathLst>
              </a:custGeom>
              <a:solidFill>
                <a:srgbClr val="F8BDD6"/>
              </a:solidFill>
              <a:ln w="9525">
                <a:noFill/>
                <a:round/>
                <a:headEnd/>
                <a:tailEnd/>
              </a:ln>
            </p:spPr>
            <p:txBody>
              <a:bodyPr/>
              <a:lstStyle/>
              <a:p>
                <a:endParaRPr lang="ru-RU"/>
              </a:p>
            </p:txBody>
          </p:sp>
          <p:sp>
            <p:nvSpPr>
              <p:cNvPr id="162992" name="Freeform 1222"/>
              <p:cNvSpPr>
                <a:spLocks/>
              </p:cNvSpPr>
              <p:nvPr/>
            </p:nvSpPr>
            <p:spPr bwMode="auto">
              <a:xfrm>
                <a:off x="2410" y="1169"/>
                <a:ext cx="33" cy="57"/>
              </a:xfrm>
              <a:custGeom>
                <a:avLst/>
                <a:gdLst>
                  <a:gd name="T0" fmla="*/ 28 w 33"/>
                  <a:gd name="T1" fmla="*/ 0 h 57"/>
                  <a:gd name="T2" fmla="*/ 31 w 33"/>
                  <a:gd name="T3" fmla="*/ 8 h 57"/>
                  <a:gd name="T4" fmla="*/ 33 w 33"/>
                  <a:gd name="T5" fmla="*/ 16 h 57"/>
                  <a:gd name="T6" fmla="*/ 29 w 33"/>
                  <a:gd name="T7" fmla="*/ 32 h 57"/>
                  <a:gd name="T8" fmla="*/ 18 w 33"/>
                  <a:gd name="T9" fmla="*/ 48 h 57"/>
                  <a:gd name="T10" fmla="*/ 13 w 33"/>
                  <a:gd name="T11" fmla="*/ 53 h 57"/>
                  <a:gd name="T12" fmla="*/ 5 w 33"/>
                  <a:gd name="T13" fmla="*/ 57 h 57"/>
                  <a:gd name="T14" fmla="*/ 0 w 33"/>
                  <a:gd name="T15" fmla="*/ 53 h 57"/>
                  <a:gd name="T16" fmla="*/ 7 w 33"/>
                  <a:gd name="T17" fmla="*/ 48 h 57"/>
                  <a:gd name="T18" fmla="*/ 14 w 33"/>
                  <a:gd name="T19" fmla="*/ 43 h 57"/>
                  <a:gd name="T20" fmla="*/ 23 w 33"/>
                  <a:gd name="T21" fmla="*/ 31 h 57"/>
                  <a:gd name="T22" fmla="*/ 27 w 33"/>
                  <a:gd name="T23" fmla="*/ 16 h 57"/>
                  <a:gd name="T24" fmla="*/ 25 w 33"/>
                  <a:gd name="T25" fmla="*/ 8 h 57"/>
                  <a:gd name="T26" fmla="*/ 22 w 33"/>
                  <a:gd name="T27" fmla="*/ 1 h 57"/>
                  <a:gd name="T28" fmla="*/ 28 w 33"/>
                  <a:gd name="T29" fmla="*/ 0 h 5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3"/>
                  <a:gd name="T46" fmla="*/ 0 h 57"/>
                  <a:gd name="T47" fmla="*/ 33 w 33"/>
                  <a:gd name="T48" fmla="*/ 57 h 5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3" h="57">
                    <a:moveTo>
                      <a:pt x="28" y="0"/>
                    </a:moveTo>
                    <a:lnTo>
                      <a:pt x="31" y="8"/>
                    </a:lnTo>
                    <a:lnTo>
                      <a:pt x="33" y="16"/>
                    </a:lnTo>
                    <a:lnTo>
                      <a:pt x="29" y="32"/>
                    </a:lnTo>
                    <a:lnTo>
                      <a:pt x="18" y="48"/>
                    </a:lnTo>
                    <a:lnTo>
                      <a:pt x="13" y="53"/>
                    </a:lnTo>
                    <a:lnTo>
                      <a:pt x="5" y="57"/>
                    </a:lnTo>
                    <a:lnTo>
                      <a:pt x="0" y="53"/>
                    </a:lnTo>
                    <a:lnTo>
                      <a:pt x="7" y="48"/>
                    </a:lnTo>
                    <a:lnTo>
                      <a:pt x="14" y="43"/>
                    </a:lnTo>
                    <a:lnTo>
                      <a:pt x="23" y="31"/>
                    </a:lnTo>
                    <a:lnTo>
                      <a:pt x="27" y="16"/>
                    </a:lnTo>
                    <a:lnTo>
                      <a:pt x="25" y="8"/>
                    </a:lnTo>
                    <a:lnTo>
                      <a:pt x="22" y="1"/>
                    </a:lnTo>
                    <a:lnTo>
                      <a:pt x="28" y="0"/>
                    </a:lnTo>
                    <a:close/>
                  </a:path>
                </a:pathLst>
              </a:custGeom>
              <a:solidFill>
                <a:srgbClr val="F8BDD6"/>
              </a:solidFill>
              <a:ln w="9525">
                <a:noFill/>
                <a:round/>
                <a:headEnd/>
                <a:tailEnd/>
              </a:ln>
            </p:spPr>
            <p:txBody>
              <a:bodyPr/>
              <a:lstStyle/>
              <a:p>
                <a:endParaRPr lang="ru-RU"/>
              </a:p>
            </p:txBody>
          </p:sp>
        </p:grpSp>
        <p:grpSp>
          <p:nvGrpSpPr>
            <p:cNvPr id="22550" name="Group 1223"/>
            <p:cNvGrpSpPr>
              <a:grpSpLocks/>
            </p:cNvGrpSpPr>
            <p:nvPr/>
          </p:nvGrpSpPr>
          <p:grpSpPr bwMode="auto">
            <a:xfrm>
              <a:off x="1810" y="518"/>
              <a:ext cx="2155" cy="2066"/>
              <a:chOff x="1810" y="518"/>
              <a:chExt cx="2155" cy="2066"/>
            </a:xfrm>
          </p:grpSpPr>
          <p:sp>
            <p:nvSpPr>
              <p:cNvPr id="162593" name="Freeform 1224"/>
              <p:cNvSpPr>
                <a:spLocks/>
              </p:cNvSpPr>
              <p:nvPr/>
            </p:nvSpPr>
            <p:spPr bwMode="auto">
              <a:xfrm>
                <a:off x="2438" y="1165"/>
                <a:ext cx="6" cy="5"/>
              </a:xfrm>
              <a:custGeom>
                <a:avLst/>
                <a:gdLst>
                  <a:gd name="T0" fmla="*/ 5 w 6"/>
                  <a:gd name="T1" fmla="*/ 0 h 5"/>
                  <a:gd name="T2" fmla="*/ 6 w 6"/>
                  <a:gd name="T3" fmla="*/ 2 h 5"/>
                  <a:gd name="T4" fmla="*/ 6 w 6"/>
                  <a:gd name="T5" fmla="*/ 3 h 5"/>
                  <a:gd name="T6" fmla="*/ 0 w 6"/>
                  <a:gd name="T7" fmla="*/ 5 h 5"/>
                  <a:gd name="T8" fmla="*/ 5 w 6"/>
                  <a:gd name="T9" fmla="*/ 0 h 5"/>
                  <a:gd name="T10" fmla="*/ 0 60000 65536"/>
                  <a:gd name="T11" fmla="*/ 0 60000 65536"/>
                  <a:gd name="T12" fmla="*/ 0 60000 65536"/>
                  <a:gd name="T13" fmla="*/ 0 60000 65536"/>
                  <a:gd name="T14" fmla="*/ 0 60000 65536"/>
                  <a:gd name="T15" fmla="*/ 0 w 6"/>
                  <a:gd name="T16" fmla="*/ 0 h 5"/>
                  <a:gd name="T17" fmla="*/ 6 w 6"/>
                  <a:gd name="T18" fmla="*/ 5 h 5"/>
                </a:gdLst>
                <a:ahLst/>
                <a:cxnLst>
                  <a:cxn ang="T10">
                    <a:pos x="T0" y="T1"/>
                  </a:cxn>
                  <a:cxn ang="T11">
                    <a:pos x="T2" y="T3"/>
                  </a:cxn>
                  <a:cxn ang="T12">
                    <a:pos x="T4" y="T5"/>
                  </a:cxn>
                  <a:cxn ang="T13">
                    <a:pos x="T6" y="T7"/>
                  </a:cxn>
                  <a:cxn ang="T14">
                    <a:pos x="T8" y="T9"/>
                  </a:cxn>
                </a:cxnLst>
                <a:rect l="T15" t="T16" r="T17" b="T18"/>
                <a:pathLst>
                  <a:path w="6" h="5">
                    <a:moveTo>
                      <a:pt x="5" y="0"/>
                    </a:moveTo>
                    <a:lnTo>
                      <a:pt x="6" y="2"/>
                    </a:lnTo>
                    <a:lnTo>
                      <a:pt x="6" y="3"/>
                    </a:lnTo>
                    <a:lnTo>
                      <a:pt x="0" y="5"/>
                    </a:lnTo>
                    <a:lnTo>
                      <a:pt x="5" y="0"/>
                    </a:lnTo>
                    <a:close/>
                  </a:path>
                </a:pathLst>
              </a:custGeom>
              <a:solidFill>
                <a:srgbClr val="F8BDD6"/>
              </a:solidFill>
              <a:ln w="9525">
                <a:noFill/>
                <a:round/>
                <a:headEnd/>
                <a:tailEnd/>
              </a:ln>
            </p:spPr>
            <p:txBody>
              <a:bodyPr/>
              <a:lstStyle/>
              <a:p>
                <a:endParaRPr lang="ru-RU"/>
              </a:p>
            </p:txBody>
          </p:sp>
          <p:sp>
            <p:nvSpPr>
              <p:cNvPr id="162594" name="Freeform 1225"/>
              <p:cNvSpPr>
                <a:spLocks/>
              </p:cNvSpPr>
              <p:nvPr/>
            </p:nvSpPr>
            <p:spPr bwMode="auto">
              <a:xfrm>
                <a:off x="2358" y="1199"/>
                <a:ext cx="59" cy="32"/>
              </a:xfrm>
              <a:custGeom>
                <a:avLst/>
                <a:gdLst>
                  <a:gd name="T0" fmla="*/ 59 w 59"/>
                  <a:gd name="T1" fmla="*/ 29 h 32"/>
                  <a:gd name="T2" fmla="*/ 52 w 59"/>
                  <a:gd name="T3" fmla="*/ 32 h 32"/>
                  <a:gd name="T4" fmla="*/ 43 w 59"/>
                  <a:gd name="T5" fmla="*/ 32 h 32"/>
                  <a:gd name="T6" fmla="*/ 27 w 59"/>
                  <a:gd name="T7" fmla="*/ 29 h 32"/>
                  <a:gd name="T8" fmla="*/ 10 w 59"/>
                  <a:gd name="T9" fmla="*/ 19 h 32"/>
                  <a:gd name="T10" fmla="*/ 5 w 59"/>
                  <a:gd name="T11" fmla="*/ 13 h 32"/>
                  <a:gd name="T12" fmla="*/ 0 w 59"/>
                  <a:gd name="T13" fmla="*/ 5 h 32"/>
                  <a:gd name="T14" fmla="*/ 5 w 59"/>
                  <a:gd name="T15" fmla="*/ 0 h 32"/>
                  <a:gd name="T16" fmla="*/ 9 w 59"/>
                  <a:gd name="T17" fmla="*/ 8 h 32"/>
                  <a:gd name="T18" fmla="*/ 15 w 59"/>
                  <a:gd name="T19" fmla="*/ 15 h 32"/>
                  <a:gd name="T20" fmla="*/ 29 w 59"/>
                  <a:gd name="T21" fmla="*/ 23 h 32"/>
                  <a:gd name="T22" fmla="*/ 43 w 59"/>
                  <a:gd name="T23" fmla="*/ 26 h 32"/>
                  <a:gd name="T24" fmla="*/ 50 w 59"/>
                  <a:gd name="T25" fmla="*/ 26 h 32"/>
                  <a:gd name="T26" fmla="*/ 58 w 59"/>
                  <a:gd name="T27" fmla="*/ 23 h 32"/>
                  <a:gd name="T28" fmla="*/ 59 w 59"/>
                  <a:gd name="T29" fmla="*/ 29 h 3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9"/>
                  <a:gd name="T46" fmla="*/ 0 h 32"/>
                  <a:gd name="T47" fmla="*/ 59 w 59"/>
                  <a:gd name="T48" fmla="*/ 32 h 3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9" h="32">
                    <a:moveTo>
                      <a:pt x="59" y="29"/>
                    </a:moveTo>
                    <a:lnTo>
                      <a:pt x="52" y="32"/>
                    </a:lnTo>
                    <a:lnTo>
                      <a:pt x="43" y="32"/>
                    </a:lnTo>
                    <a:lnTo>
                      <a:pt x="27" y="29"/>
                    </a:lnTo>
                    <a:lnTo>
                      <a:pt x="10" y="19"/>
                    </a:lnTo>
                    <a:lnTo>
                      <a:pt x="5" y="13"/>
                    </a:lnTo>
                    <a:lnTo>
                      <a:pt x="0" y="5"/>
                    </a:lnTo>
                    <a:lnTo>
                      <a:pt x="5" y="0"/>
                    </a:lnTo>
                    <a:lnTo>
                      <a:pt x="9" y="8"/>
                    </a:lnTo>
                    <a:lnTo>
                      <a:pt x="15" y="15"/>
                    </a:lnTo>
                    <a:lnTo>
                      <a:pt x="29" y="23"/>
                    </a:lnTo>
                    <a:lnTo>
                      <a:pt x="43" y="26"/>
                    </a:lnTo>
                    <a:lnTo>
                      <a:pt x="50" y="26"/>
                    </a:lnTo>
                    <a:lnTo>
                      <a:pt x="58" y="23"/>
                    </a:lnTo>
                    <a:lnTo>
                      <a:pt x="59" y="29"/>
                    </a:lnTo>
                    <a:close/>
                  </a:path>
                </a:pathLst>
              </a:custGeom>
              <a:solidFill>
                <a:srgbClr val="F8BDD6"/>
              </a:solidFill>
              <a:ln w="9525">
                <a:noFill/>
                <a:round/>
                <a:headEnd/>
                <a:tailEnd/>
              </a:ln>
            </p:spPr>
            <p:txBody>
              <a:bodyPr/>
              <a:lstStyle/>
              <a:p>
                <a:endParaRPr lang="ru-RU"/>
              </a:p>
            </p:txBody>
          </p:sp>
          <p:sp>
            <p:nvSpPr>
              <p:cNvPr id="162595" name="Freeform 1226"/>
              <p:cNvSpPr>
                <a:spLocks/>
              </p:cNvSpPr>
              <p:nvPr/>
            </p:nvSpPr>
            <p:spPr bwMode="auto">
              <a:xfrm>
                <a:off x="2414" y="1221"/>
                <a:ext cx="5" cy="7"/>
              </a:xfrm>
              <a:custGeom>
                <a:avLst/>
                <a:gdLst>
                  <a:gd name="T0" fmla="*/ 5 w 5"/>
                  <a:gd name="T1" fmla="*/ 5 h 7"/>
                  <a:gd name="T2" fmla="*/ 3 w 5"/>
                  <a:gd name="T3" fmla="*/ 7 h 7"/>
                  <a:gd name="T4" fmla="*/ 2 w 5"/>
                  <a:gd name="T5" fmla="*/ 0 h 7"/>
                  <a:gd name="T6" fmla="*/ 0 w 5"/>
                  <a:gd name="T7" fmla="*/ 0 h 7"/>
                  <a:gd name="T8" fmla="*/ 5 w 5"/>
                  <a:gd name="T9" fmla="*/ 5 h 7"/>
                  <a:gd name="T10" fmla="*/ 0 60000 65536"/>
                  <a:gd name="T11" fmla="*/ 0 60000 65536"/>
                  <a:gd name="T12" fmla="*/ 0 60000 65536"/>
                  <a:gd name="T13" fmla="*/ 0 60000 65536"/>
                  <a:gd name="T14" fmla="*/ 0 60000 65536"/>
                  <a:gd name="T15" fmla="*/ 0 w 5"/>
                  <a:gd name="T16" fmla="*/ 0 h 7"/>
                  <a:gd name="T17" fmla="*/ 5 w 5"/>
                  <a:gd name="T18" fmla="*/ 7 h 7"/>
                </a:gdLst>
                <a:ahLst/>
                <a:cxnLst>
                  <a:cxn ang="T10">
                    <a:pos x="T0" y="T1"/>
                  </a:cxn>
                  <a:cxn ang="T11">
                    <a:pos x="T2" y="T3"/>
                  </a:cxn>
                  <a:cxn ang="T12">
                    <a:pos x="T4" y="T5"/>
                  </a:cxn>
                  <a:cxn ang="T13">
                    <a:pos x="T6" y="T7"/>
                  </a:cxn>
                  <a:cxn ang="T14">
                    <a:pos x="T8" y="T9"/>
                  </a:cxn>
                </a:cxnLst>
                <a:rect l="T15" t="T16" r="T17" b="T18"/>
                <a:pathLst>
                  <a:path w="5" h="7">
                    <a:moveTo>
                      <a:pt x="5" y="5"/>
                    </a:moveTo>
                    <a:lnTo>
                      <a:pt x="3" y="7"/>
                    </a:lnTo>
                    <a:lnTo>
                      <a:pt x="2" y="0"/>
                    </a:lnTo>
                    <a:lnTo>
                      <a:pt x="0" y="0"/>
                    </a:lnTo>
                    <a:lnTo>
                      <a:pt x="5" y="5"/>
                    </a:lnTo>
                    <a:close/>
                  </a:path>
                </a:pathLst>
              </a:custGeom>
              <a:solidFill>
                <a:srgbClr val="F8BDD6"/>
              </a:solidFill>
              <a:ln w="9525">
                <a:noFill/>
                <a:round/>
                <a:headEnd/>
                <a:tailEnd/>
              </a:ln>
            </p:spPr>
            <p:txBody>
              <a:bodyPr/>
              <a:lstStyle/>
              <a:p>
                <a:endParaRPr lang="ru-RU"/>
              </a:p>
            </p:txBody>
          </p:sp>
          <p:sp>
            <p:nvSpPr>
              <p:cNvPr id="162596" name="Freeform 1227"/>
              <p:cNvSpPr>
                <a:spLocks/>
              </p:cNvSpPr>
              <p:nvPr/>
            </p:nvSpPr>
            <p:spPr bwMode="auto">
              <a:xfrm>
                <a:off x="2358" y="1199"/>
                <a:ext cx="3" cy="5"/>
              </a:xfrm>
              <a:custGeom>
                <a:avLst/>
                <a:gdLst>
                  <a:gd name="T0" fmla="*/ 0 w 3"/>
                  <a:gd name="T1" fmla="*/ 5 h 5"/>
                  <a:gd name="T2" fmla="*/ 3 w 3"/>
                  <a:gd name="T3" fmla="*/ 2 h 5"/>
                  <a:gd name="T4" fmla="*/ 3 w 3"/>
                  <a:gd name="T5" fmla="*/ 0 h 5"/>
                  <a:gd name="T6" fmla="*/ 0 w 3"/>
                  <a:gd name="T7" fmla="*/ 5 h 5"/>
                  <a:gd name="T8" fmla="*/ 0 60000 65536"/>
                  <a:gd name="T9" fmla="*/ 0 60000 65536"/>
                  <a:gd name="T10" fmla="*/ 0 60000 65536"/>
                  <a:gd name="T11" fmla="*/ 0 60000 65536"/>
                  <a:gd name="T12" fmla="*/ 0 w 3"/>
                  <a:gd name="T13" fmla="*/ 0 h 5"/>
                  <a:gd name="T14" fmla="*/ 3 w 3"/>
                  <a:gd name="T15" fmla="*/ 5 h 5"/>
                </a:gdLst>
                <a:ahLst/>
                <a:cxnLst>
                  <a:cxn ang="T8">
                    <a:pos x="T0" y="T1"/>
                  </a:cxn>
                  <a:cxn ang="T9">
                    <a:pos x="T2" y="T3"/>
                  </a:cxn>
                  <a:cxn ang="T10">
                    <a:pos x="T4" y="T5"/>
                  </a:cxn>
                  <a:cxn ang="T11">
                    <a:pos x="T6" y="T7"/>
                  </a:cxn>
                </a:cxnLst>
                <a:rect l="T12" t="T13" r="T14" b="T15"/>
                <a:pathLst>
                  <a:path w="3" h="5">
                    <a:moveTo>
                      <a:pt x="0" y="5"/>
                    </a:moveTo>
                    <a:lnTo>
                      <a:pt x="3" y="2"/>
                    </a:lnTo>
                    <a:lnTo>
                      <a:pt x="3" y="0"/>
                    </a:lnTo>
                    <a:lnTo>
                      <a:pt x="0" y="5"/>
                    </a:lnTo>
                    <a:close/>
                  </a:path>
                </a:pathLst>
              </a:custGeom>
              <a:solidFill>
                <a:srgbClr val="F8BDD6"/>
              </a:solidFill>
              <a:ln w="9525">
                <a:noFill/>
                <a:round/>
                <a:headEnd/>
                <a:tailEnd/>
              </a:ln>
            </p:spPr>
            <p:txBody>
              <a:bodyPr/>
              <a:lstStyle/>
              <a:p>
                <a:endParaRPr lang="ru-RU"/>
              </a:p>
            </p:txBody>
          </p:sp>
          <p:sp>
            <p:nvSpPr>
              <p:cNvPr id="162597" name="Freeform 1228"/>
              <p:cNvSpPr>
                <a:spLocks/>
              </p:cNvSpPr>
              <p:nvPr/>
            </p:nvSpPr>
            <p:spPr bwMode="auto">
              <a:xfrm>
                <a:off x="2595" y="1086"/>
                <a:ext cx="88" cy="86"/>
              </a:xfrm>
              <a:custGeom>
                <a:avLst/>
                <a:gdLst>
                  <a:gd name="T0" fmla="*/ 2 w 88"/>
                  <a:gd name="T1" fmla="*/ 52 h 86"/>
                  <a:gd name="T2" fmla="*/ 0 w 88"/>
                  <a:gd name="T3" fmla="*/ 48 h 86"/>
                  <a:gd name="T4" fmla="*/ 0 w 88"/>
                  <a:gd name="T5" fmla="*/ 43 h 86"/>
                  <a:gd name="T6" fmla="*/ 2 w 88"/>
                  <a:gd name="T7" fmla="*/ 35 h 86"/>
                  <a:gd name="T8" fmla="*/ 2 w 88"/>
                  <a:gd name="T9" fmla="*/ 30 h 86"/>
                  <a:gd name="T10" fmla="*/ 3 w 88"/>
                  <a:gd name="T11" fmla="*/ 27 h 86"/>
                  <a:gd name="T12" fmla="*/ 8 w 88"/>
                  <a:gd name="T13" fmla="*/ 19 h 86"/>
                  <a:gd name="T14" fmla="*/ 13 w 88"/>
                  <a:gd name="T15" fmla="*/ 12 h 86"/>
                  <a:gd name="T16" fmla="*/ 19 w 88"/>
                  <a:gd name="T17" fmla="*/ 8 h 86"/>
                  <a:gd name="T18" fmla="*/ 24 w 88"/>
                  <a:gd name="T19" fmla="*/ 4 h 86"/>
                  <a:gd name="T20" fmla="*/ 26 w 88"/>
                  <a:gd name="T21" fmla="*/ 3 h 86"/>
                  <a:gd name="T22" fmla="*/ 35 w 88"/>
                  <a:gd name="T23" fmla="*/ 0 h 86"/>
                  <a:gd name="T24" fmla="*/ 39 w 88"/>
                  <a:gd name="T25" fmla="*/ 0 h 86"/>
                  <a:gd name="T26" fmla="*/ 44 w 88"/>
                  <a:gd name="T27" fmla="*/ 0 h 86"/>
                  <a:gd name="T28" fmla="*/ 54 w 88"/>
                  <a:gd name="T29" fmla="*/ 0 h 86"/>
                  <a:gd name="T30" fmla="*/ 61 w 88"/>
                  <a:gd name="T31" fmla="*/ 2 h 86"/>
                  <a:gd name="T32" fmla="*/ 67 w 88"/>
                  <a:gd name="T33" fmla="*/ 6 h 86"/>
                  <a:gd name="T34" fmla="*/ 76 w 88"/>
                  <a:gd name="T35" fmla="*/ 12 h 86"/>
                  <a:gd name="T36" fmla="*/ 80 w 88"/>
                  <a:gd name="T37" fmla="*/ 19 h 86"/>
                  <a:gd name="T38" fmla="*/ 85 w 88"/>
                  <a:gd name="T39" fmla="*/ 25 h 86"/>
                  <a:gd name="T40" fmla="*/ 88 w 88"/>
                  <a:gd name="T41" fmla="*/ 33 h 86"/>
                  <a:gd name="T42" fmla="*/ 88 w 88"/>
                  <a:gd name="T43" fmla="*/ 38 h 86"/>
                  <a:gd name="T44" fmla="*/ 88 w 88"/>
                  <a:gd name="T45" fmla="*/ 42 h 86"/>
                  <a:gd name="T46" fmla="*/ 88 w 88"/>
                  <a:gd name="T47" fmla="*/ 51 h 86"/>
                  <a:gd name="T48" fmla="*/ 86 w 88"/>
                  <a:gd name="T49" fmla="*/ 55 h 86"/>
                  <a:gd name="T50" fmla="*/ 85 w 88"/>
                  <a:gd name="T51" fmla="*/ 59 h 86"/>
                  <a:gd name="T52" fmla="*/ 82 w 88"/>
                  <a:gd name="T53" fmla="*/ 67 h 86"/>
                  <a:gd name="T54" fmla="*/ 76 w 88"/>
                  <a:gd name="T55" fmla="*/ 73 h 86"/>
                  <a:gd name="T56" fmla="*/ 69 w 88"/>
                  <a:gd name="T57" fmla="*/ 80 h 86"/>
                  <a:gd name="T58" fmla="*/ 67 w 88"/>
                  <a:gd name="T59" fmla="*/ 82 h 86"/>
                  <a:gd name="T60" fmla="*/ 61 w 88"/>
                  <a:gd name="T61" fmla="*/ 82 h 86"/>
                  <a:gd name="T62" fmla="*/ 54 w 88"/>
                  <a:gd name="T63" fmla="*/ 86 h 86"/>
                  <a:gd name="T64" fmla="*/ 49 w 88"/>
                  <a:gd name="T65" fmla="*/ 86 h 86"/>
                  <a:gd name="T66" fmla="*/ 44 w 88"/>
                  <a:gd name="T67" fmla="*/ 86 h 86"/>
                  <a:gd name="T68" fmla="*/ 37 w 88"/>
                  <a:gd name="T69" fmla="*/ 86 h 86"/>
                  <a:gd name="T70" fmla="*/ 28 w 88"/>
                  <a:gd name="T71" fmla="*/ 82 h 86"/>
                  <a:gd name="T72" fmla="*/ 20 w 88"/>
                  <a:gd name="T73" fmla="*/ 80 h 86"/>
                  <a:gd name="T74" fmla="*/ 15 w 88"/>
                  <a:gd name="T75" fmla="*/ 75 h 86"/>
                  <a:gd name="T76" fmla="*/ 8 w 88"/>
                  <a:gd name="T77" fmla="*/ 69 h 86"/>
                  <a:gd name="T78" fmla="*/ 5 w 88"/>
                  <a:gd name="T79" fmla="*/ 61 h 86"/>
                  <a:gd name="T80" fmla="*/ 2 w 88"/>
                  <a:gd name="T81" fmla="*/ 52 h 8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8"/>
                  <a:gd name="T124" fmla="*/ 0 h 86"/>
                  <a:gd name="T125" fmla="*/ 88 w 88"/>
                  <a:gd name="T126" fmla="*/ 86 h 8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8" h="86">
                    <a:moveTo>
                      <a:pt x="2" y="52"/>
                    </a:moveTo>
                    <a:lnTo>
                      <a:pt x="0" y="48"/>
                    </a:lnTo>
                    <a:lnTo>
                      <a:pt x="0" y="43"/>
                    </a:lnTo>
                    <a:lnTo>
                      <a:pt x="2" y="35"/>
                    </a:lnTo>
                    <a:lnTo>
                      <a:pt x="2" y="30"/>
                    </a:lnTo>
                    <a:lnTo>
                      <a:pt x="3" y="27"/>
                    </a:lnTo>
                    <a:lnTo>
                      <a:pt x="8" y="19"/>
                    </a:lnTo>
                    <a:lnTo>
                      <a:pt x="13" y="12"/>
                    </a:lnTo>
                    <a:lnTo>
                      <a:pt x="19" y="8"/>
                    </a:lnTo>
                    <a:lnTo>
                      <a:pt x="24" y="4"/>
                    </a:lnTo>
                    <a:lnTo>
                      <a:pt x="26" y="3"/>
                    </a:lnTo>
                    <a:lnTo>
                      <a:pt x="35" y="0"/>
                    </a:lnTo>
                    <a:lnTo>
                      <a:pt x="39" y="0"/>
                    </a:lnTo>
                    <a:lnTo>
                      <a:pt x="44" y="0"/>
                    </a:lnTo>
                    <a:lnTo>
                      <a:pt x="54" y="0"/>
                    </a:lnTo>
                    <a:lnTo>
                      <a:pt x="61" y="2"/>
                    </a:lnTo>
                    <a:lnTo>
                      <a:pt x="67" y="6"/>
                    </a:lnTo>
                    <a:lnTo>
                      <a:pt x="76" y="12"/>
                    </a:lnTo>
                    <a:lnTo>
                      <a:pt x="80" y="19"/>
                    </a:lnTo>
                    <a:lnTo>
                      <a:pt x="85" y="25"/>
                    </a:lnTo>
                    <a:lnTo>
                      <a:pt x="88" y="33"/>
                    </a:lnTo>
                    <a:lnTo>
                      <a:pt x="88" y="38"/>
                    </a:lnTo>
                    <a:lnTo>
                      <a:pt x="88" y="42"/>
                    </a:lnTo>
                    <a:lnTo>
                      <a:pt x="88" y="51"/>
                    </a:lnTo>
                    <a:lnTo>
                      <a:pt x="86" y="55"/>
                    </a:lnTo>
                    <a:lnTo>
                      <a:pt x="85" y="59"/>
                    </a:lnTo>
                    <a:lnTo>
                      <a:pt x="82" y="67"/>
                    </a:lnTo>
                    <a:lnTo>
                      <a:pt x="76" y="73"/>
                    </a:lnTo>
                    <a:lnTo>
                      <a:pt x="69" y="80"/>
                    </a:lnTo>
                    <a:lnTo>
                      <a:pt x="67" y="82"/>
                    </a:lnTo>
                    <a:lnTo>
                      <a:pt x="61" y="82"/>
                    </a:lnTo>
                    <a:lnTo>
                      <a:pt x="54" y="86"/>
                    </a:lnTo>
                    <a:lnTo>
                      <a:pt x="49" y="86"/>
                    </a:lnTo>
                    <a:lnTo>
                      <a:pt x="44" y="86"/>
                    </a:lnTo>
                    <a:lnTo>
                      <a:pt x="37" y="86"/>
                    </a:lnTo>
                    <a:lnTo>
                      <a:pt x="28" y="82"/>
                    </a:lnTo>
                    <a:lnTo>
                      <a:pt x="20" y="80"/>
                    </a:lnTo>
                    <a:lnTo>
                      <a:pt x="15" y="75"/>
                    </a:lnTo>
                    <a:lnTo>
                      <a:pt x="8" y="69"/>
                    </a:lnTo>
                    <a:lnTo>
                      <a:pt x="5" y="61"/>
                    </a:lnTo>
                    <a:lnTo>
                      <a:pt x="2" y="52"/>
                    </a:lnTo>
                    <a:close/>
                  </a:path>
                </a:pathLst>
              </a:custGeom>
              <a:solidFill>
                <a:srgbClr val="F561AF"/>
              </a:solidFill>
              <a:ln w="9525">
                <a:noFill/>
                <a:round/>
                <a:headEnd/>
                <a:tailEnd/>
              </a:ln>
            </p:spPr>
            <p:txBody>
              <a:bodyPr/>
              <a:lstStyle/>
              <a:p>
                <a:endParaRPr lang="ru-RU"/>
              </a:p>
            </p:txBody>
          </p:sp>
          <p:sp>
            <p:nvSpPr>
              <p:cNvPr id="162598" name="Freeform 1229"/>
              <p:cNvSpPr>
                <a:spLocks/>
              </p:cNvSpPr>
              <p:nvPr/>
            </p:nvSpPr>
            <p:spPr bwMode="auto">
              <a:xfrm>
                <a:off x="2595" y="1082"/>
                <a:ext cx="39" cy="55"/>
              </a:xfrm>
              <a:custGeom>
                <a:avLst/>
                <a:gdLst>
                  <a:gd name="T0" fmla="*/ 0 w 39"/>
                  <a:gd name="T1" fmla="*/ 55 h 55"/>
                  <a:gd name="T2" fmla="*/ 0 w 39"/>
                  <a:gd name="T3" fmla="*/ 38 h 55"/>
                  <a:gd name="T4" fmla="*/ 7 w 39"/>
                  <a:gd name="T5" fmla="*/ 19 h 55"/>
                  <a:gd name="T6" fmla="*/ 18 w 39"/>
                  <a:gd name="T7" fmla="*/ 8 h 55"/>
                  <a:gd name="T8" fmla="*/ 27 w 39"/>
                  <a:gd name="T9" fmla="*/ 4 h 55"/>
                  <a:gd name="T10" fmla="*/ 36 w 39"/>
                  <a:gd name="T11" fmla="*/ 0 h 55"/>
                  <a:gd name="T12" fmla="*/ 39 w 39"/>
                  <a:gd name="T13" fmla="*/ 5 h 55"/>
                  <a:gd name="T14" fmla="*/ 29 w 39"/>
                  <a:gd name="T15" fmla="*/ 8 h 55"/>
                  <a:gd name="T16" fmla="*/ 22 w 39"/>
                  <a:gd name="T17" fmla="*/ 13 h 55"/>
                  <a:gd name="T18" fmla="*/ 11 w 39"/>
                  <a:gd name="T19" fmla="*/ 24 h 55"/>
                  <a:gd name="T20" fmla="*/ 5 w 39"/>
                  <a:gd name="T21" fmla="*/ 38 h 55"/>
                  <a:gd name="T22" fmla="*/ 7 w 39"/>
                  <a:gd name="T23" fmla="*/ 55 h 55"/>
                  <a:gd name="T24" fmla="*/ 0 w 39"/>
                  <a:gd name="T25" fmla="*/ 55 h 5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9"/>
                  <a:gd name="T40" fmla="*/ 0 h 55"/>
                  <a:gd name="T41" fmla="*/ 39 w 39"/>
                  <a:gd name="T42" fmla="*/ 55 h 5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9" h="55">
                    <a:moveTo>
                      <a:pt x="0" y="55"/>
                    </a:moveTo>
                    <a:lnTo>
                      <a:pt x="0" y="38"/>
                    </a:lnTo>
                    <a:lnTo>
                      <a:pt x="7" y="19"/>
                    </a:lnTo>
                    <a:lnTo>
                      <a:pt x="18" y="8"/>
                    </a:lnTo>
                    <a:lnTo>
                      <a:pt x="27" y="4"/>
                    </a:lnTo>
                    <a:lnTo>
                      <a:pt x="36" y="0"/>
                    </a:lnTo>
                    <a:lnTo>
                      <a:pt x="39" y="5"/>
                    </a:lnTo>
                    <a:lnTo>
                      <a:pt x="29" y="8"/>
                    </a:lnTo>
                    <a:lnTo>
                      <a:pt x="22" y="13"/>
                    </a:lnTo>
                    <a:lnTo>
                      <a:pt x="11" y="24"/>
                    </a:lnTo>
                    <a:lnTo>
                      <a:pt x="5" y="38"/>
                    </a:lnTo>
                    <a:lnTo>
                      <a:pt x="7" y="55"/>
                    </a:lnTo>
                    <a:lnTo>
                      <a:pt x="0" y="55"/>
                    </a:lnTo>
                    <a:close/>
                  </a:path>
                </a:pathLst>
              </a:custGeom>
              <a:solidFill>
                <a:srgbClr val="F8BDD6"/>
              </a:solidFill>
              <a:ln w="9525">
                <a:noFill/>
                <a:round/>
                <a:headEnd/>
                <a:tailEnd/>
              </a:ln>
            </p:spPr>
            <p:txBody>
              <a:bodyPr/>
              <a:lstStyle/>
              <a:p>
                <a:endParaRPr lang="ru-RU"/>
              </a:p>
            </p:txBody>
          </p:sp>
          <p:sp>
            <p:nvSpPr>
              <p:cNvPr id="162599" name="Freeform 1230"/>
              <p:cNvSpPr>
                <a:spLocks/>
              </p:cNvSpPr>
              <p:nvPr/>
            </p:nvSpPr>
            <p:spPr bwMode="auto">
              <a:xfrm>
                <a:off x="2631" y="1082"/>
                <a:ext cx="55" cy="38"/>
              </a:xfrm>
              <a:custGeom>
                <a:avLst/>
                <a:gdLst>
                  <a:gd name="T0" fmla="*/ 0 w 55"/>
                  <a:gd name="T1" fmla="*/ 0 h 38"/>
                  <a:gd name="T2" fmla="*/ 19 w 55"/>
                  <a:gd name="T3" fmla="*/ 0 h 38"/>
                  <a:gd name="T4" fmla="*/ 34 w 55"/>
                  <a:gd name="T5" fmla="*/ 6 h 38"/>
                  <a:gd name="T6" fmla="*/ 45 w 55"/>
                  <a:gd name="T7" fmla="*/ 17 h 38"/>
                  <a:gd name="T8" fmla="*/ 51 w 55"/>
                  <a:gd name="T9" fmla="*/ 28 h 38"/>
                  <a:gd name="T10" fmla="*/ 55 w 55"/>
                  <a:gd name="T11" fmla="*/ 36 h 38"/>
                  <a:gd name="T12" fmla="*/ 49 w 55"/>
                  <a:gd name="T13" fmla="*/ 38 h 38"/>
                  <a:gd name="T14" fmla="*/ 46 w 55"/>
                  <a:gd name="T15" fmla="*/ 30 h 38"/>
                  <a:gd name="T16" fmla="*/ 40 w 55"/>
                  <a:gd name="T17" fmla="*/ 22 h 38"/>
                  <a:gd name="T18" fmla="*/ 30 w 55"/>
                  <a:gd name="T19" fmla="*/ 11 h 38"/>
                  <a:gd name="T20" fmla="*/ 15 w 55"/>
                  <a:gd name="T21" fmla="*/ 5 h 38"/>
                  <a:gd name="T22" fmla="*/ 0 w 55"/>
                  <a:gd name="T23" fmla="*/ 6 h 38"/>
                  <a:gd name="T24" fmla="*/ 0 w 55"/>
                  <a:gd name="T25" fmla="*/ 0 h 3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5"/>
                  <a:gd name="T40" fmla="*/ 0 h 38"/>
                  <a:gd name="T41" fmla="*/ 55 w 55"/>
                  <a:gd name="T42" fmla="*/ 38 h 3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5" h="38">
                    <a:moveTo>
                      <a:pt x="0" y="0"/>
                    </a:moveTo>
                    <a:lnTo>
                      <a:pt x="19" y="0"/>
                    </a:lnTo>
                    <a:lnTo>
                      <a:pt x="34" y="6"/>
                    </a:lnTo>
                    <a:lnTo>
                      <a:pt x="45" y="17"/>
                    </a:lnTo>
                    <a:lnTo>
                      <a:pt x="51" y="28"/>
                    </a:lnTo>
                    <a:lnTo>
                      <a:pt x="55" y="36"/>
                    </a:lnTo>
                    <a:lnTo>
                      <a:pt x="49" y="38"/>
                    </a:lnTo>
                    <a:lnTo>
                      <a:pt x="46" y="30"/>
                    </a:lnTo>
                    <a:lnTo>
                      <a:pt x="40" y="22"/>
                    </a:lnTo>
                    <a:lnTo>
                      <a:pt x="30" y="11"/>
                    </a:lnTo>
                    <a:lnTo>
                      <a:pt x="15" y="5"/>
                    </a:lnTo>
                    <a:lnTo>
                      <a:pt x="0" y="6"/>
                    </a:lnTo>
                    <a:lnTo>
                      <a:pt x="0" y="0"/>
                    </a:lnTo>
                    <a:close/>
                  </a:path>
                </a:pathLst>
              </a:custGeom>
              <a:solidFill>
                <a:srgbClr val="F8BDD6"/>
              </a:solidFill>
              <a:ln w="9525">
                <a:noFill/>
                <a:round/>
                <a:headEnd/>
                <a:tailEnd/>
              </a:ln>
            </p:spPr>
            <p:txBody>
              <a:bodyPr/>
              <a:lstStyle/>
              <a:p>
                <a:endParaRPr lang="ru-RU"/>
              </a:p>
            </p:txBody>
          </p:sp>
          <p:sp>
            <p:nvSpPr>
              <p:cNvPr id="162600" name="Freeform 1231"/>
              <p:cNvSpPr>
                <a:spLocks/>
              </p:cNvSpPr>
              <p:nvPr/>
            </p:nvSpPr>
            <p:spPr bwMode="auto">
              <a:xfrm>
                <a:off x="2631" y="1082"/>
                <a:ext cx="3" cy="7"/>
              </a:xfrm>
              <a:custGeom>
                <a:avLst/>
                <a:gdLst>
                  <a:gd name="T0" fmla="*/ 0 w 3"/>
                  <a:gd name="T1" fmla="*/ 0 h 7"/>
                  <a:gd name="T2" fmla="*/ 2 w 3"/>
                  <a:gd name="T3" fmla="*/ 0 h 7"/>
                  <a:gd name="T4" fmla="*/ 2 w 3"/>
                  <a:gd name="T5" fmla="*/ 7 h 7"/>
                  <a:gd name="T6" fmla="*/ 3 w 3"/>
                  <a:gd name="T7" fmla="*/ 5 h 7"/>
                  <a:gd name="T8" fmla="*/ 0 w 3"/>
                  <a:gd name="T9" fmla="*/ 0 h 7"/>
                  <a:gd name="T10" fmla="*/ 0 60000 65536"/>
                  <a:gd name="T11" fmla="*/ 0 60000 65536"/>
                  <a:gd name="T12" fmla="*/ 0 60000 65536"/>
                  <a:gd name="T13" fmla="*/ 0 60000 65536"/>
                  <a:gd name="T14" fmla="*/ 0 60000 65536"/>
                  <a:gd name="T15" fmla="*/ 0 w 3"/>
                  <a:gd name="T16" fmla="*/ 0 h 7"/>
                  <a:gd name="T17" fmla="*/ 3 w 3"/>
                  <a:gd name="T18" fmla="*/ 7 h 7"/>
                </a:gdLst>
                <a:ahLst/>
                <a:cxnLst>
                  <a:cxn ang="T10">
                    <a:pos x="T0" y="T1"/>
                  </a:cxn>
                  <a:cxn ang="T11">
                    <a:pos x="T2" y="T3"/>
                  </a:cxn>
                  <a:cxn ang="T12">
                    <a:pos x="T4" y="T5"/>
                  </a:cxn>
                  <a:cxn ang="T13">
                    <a:pos x="T6" y="T7"/>
                  </a:cxn>
                  <a:cxn ang="T14">
                    <a:pos x="T8" y="T9"/>
                  </a:cxn>
                </a:cxnLst>
                <a:rect l="T15" t="T16" r="T17" b="T18"/>
                <a:pathLst>
                  <a:path w="3" h="7">
                    <a:moveTo>
                      <a:pt x="0" y="0"/>
                    </a:moveTo>
                    <a:lnTo>
                      <a:pt x="2" y="0"/>
                    </a:lnTo>
                    <a:lnTo>
                      <a:pt x="2" y="7"/>
                    </a:lnTo>
                    <a:lnTo>
                      <a:pt x="3" y="5"/>
                    </a:lnTo>
                    <a:lnTo>
                      <a:pt x="0" y="0"/>
                    </a:lnTo>
                    <a:close/>
                  </a:path>
                </a:pathLst>
              </a:custGeom>
              <a:solidFill>
                <a:srgbClr val="F8BDD6"/>
              </a:solidFill>
              <a:ln w="9525">
                <a:noFill/>
                <a:round/>
                <a:headEnd/>
                <a:tailEnd/>
              </a:ln>
            </p:spPr>
            <p:txBody>
              <a:bodyPr/>
              <a:lstStyle/>
              <a:p>
                <a:endParaRPr lang="ru-RU"/>
              </a:p>
            </p:txBody>
          </p:sp>
          <p:sp>
            <p:nvSpPr>
              <p:cNvPr id="162601" name="Freeform 1232"/>
              <p:cNvSpPr>
                <a:spLocks/>
              </p:cNvSpPr>
              <p:nvPr/>
            </p:nvSpPr>
            <p:spPr bwMode="auto">
              <a:xfrm>
                <a:off x="2649" y="1118"/>
                <a:ext cx="38" cy="56"/>
              </a:xfrm>
              <a:custGeom>
                <a:avLst/>
                <a:gdLst>
                  <a:gd name="T0" fmla="*/ 38 w 38"/>
                  <a:gd name="T1" fmla="*/ 0 h 56"/>
                  <a:gd name="T2" fmla="*/ 38 w 38"/>
                  <a:gd name="T3" fmla="*/ 18 h 56"/>
                  <a:gd name="T4" fmla="*/ 31 w 38"/>
                  <a:gd name="T5" fmla="*/ 35 h 56"/>
                  <a:gd name="T6" fmla="*/ 18 w 38"/>
                  <a:gd name="T7" fmla="*/ 46 h 56"/>
                  <a:gd name="T8" fmla="*/ 11 w 38"/>
                  <a:gd name="T9" fmla="*/ 52 h 56"/>
                  <a:gd name="T10" fmla="*/ 1 w 38"/>
                  <a:gd name="T11" fmla="*/ 56 h 56"/>
                  <a:gd name="T12" fmla="*/ 0 w 38"/>
                  <a:gd name="T13" fmla="*/ 49 h 56"/>
                  <a:gd name="T14" fmla="*/ 9 w 38"/>
                  <a:gd name="T15" fmla="*/ 46 h 56"/>
                  <a:gd name="T16" fmla="*/ 14 w 38"/>
                  <a:gd name="T17" fmla="*/ 41 h 56"/>
                  <a:gd name="T18" fmla="*/ 26 w 38"/>
                  <a:gd name="T19" fmla="*/ 30 h 56"/>
                  <a:gd name="T20" fmla="*/ 33 w 38"/>
                  <a:gd name="T21" fmla="*/ 16 h 56"/>
                  <a:gd name="T22" fmla="*/ 33 w 38"/>
                  <a:gd name="T23" fmla="*/ 0 h 56"/>
                  <a:gd name="T24" fmla="*/ 38 w 38"/>
                  <a:gd name="T25" fmla="*/ 0 h 5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8"/>
                  <a:gd name="T40" fmla="*/ 0 h 56"/>
                  <a:gd name="T41" fmla="*/ 38 w 38"/>
                  <a:gd name="T42" fmla="*/ 56 h 5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8" h="56">
                    <a:moveTo>
                      <a:pt x="38" y="0"/>
                    </a:moveTo>
                    <a:lnTo>
                      <a:pt x="38" y="18"/>
                    </a:lnTo>
                    <a:lnTo>
                      <a:pt x="31" y="35"/>
                    </a:lnTo>
                    <a:lnTo>
                      <a:pt x="18" y="46"/>
                    </a:lnTo>
                    <a:lnTo>
                      <a:pt x="11" y="52"/>
                    </a:lnTo>
                    <a:lnTo>
                      <a:pt x="1" y="56"/>
                    </a:lnTo>
                    <a:lnTo>
                      <a:pt x="0" y="49"/>
                    </a:lnTo>
                    <a:lnTo>
                      <a:pt x="9" y="46"/>
                    </a:lnTo>
                    <a:lnTo>
                      <a:pt x="14" y="41"/>
                    </a:lnTo>
                    <a:lnTo>
                      <a:pt x="26" y="30"/>
                    </a:lnTo>
                    <a:lnTo>
                      <a:pt x="33" y="16"/>
                    </a:lnTo>
                    <a:lnTo>
                      <a:pt x="33" y="0"/>
                    </a:lnTo>
                    <a:lnTo>
                      <a:pt x="38" y="0"/>
                    </a:lnTo>
                    <a:close/>
                  </a:path>
                </a:pathLst>
              </a:custGeom>
              <a:solidFill>
                <a:srgbClr val="F8BDD6"/>
              </a:solidFill>
              <a:ln w="9525">
                <a:noFill/>
                <a:round/>
                <a:headEnd/>
                <a:tailEnd/>
              </a:ln>
            </p:spPr>
            <p:txBody>
              <a:bodyPr/>
              <a:lstStyle/>
              <a:p>
                <a:endParaRPr lang="ru-RU"/>
              </a:p>
            </p:txBody>
          </p:sp>
          <p:sp>
            <p:nvSpPr>
              <p:cNvPr id="162602" name="Freeform 1233"/>
              <p:cNvSpPr>
                <a:spLocks/>
              </p:cNvSpPr>
              <p:nvPr/>
            </p:nvSpPr>
            <p:spPr bwMode="auto">
              <a:xfrm>
                <a:off x="2679" y="1118"/>
                <a:ext cx="7" cy="2"/>
              </a:xfrm>
              <a:custGeom>
                <a:avLst/>
                <a:gdLst>
                  <a:gd name="T0" fmla="*/ 7 w 7"/>
                  <a:gd name="T1" fmla="*/ 0 h 2"/>
                  <a:gd name="T2" fmla="*/ 0 w 7"/>
                  <a:gd name="T3" fmla="*/ 0 h 2"/>
                  <a:gd name="T4" fmla="*/ 0 w 7"/>
                  <a:gd name="T5" fmla="*/ 2 h 2"/>
                  <a:gd name="T6" fmla="*/ 7 w 7"/>
                  <a:gd name="T7" fmla="*/ 0 h 2"/>
                  <a:gd name="T8" fmla="*/ 0 60000 65536"/>
                  <a:gd name="T9" fmla="*/ 0 60000 65536"/>
                  <a:gd name="T10" fmla="*/ 0 60000 65536"/>
                  <a:gd name="T11" fmla="*/ 0 60000 65536"/>
                  <a:gd name="T12" fmla="*/ 0 w 7"/>
                  <a:gd name="T13" fmla="*/ 0 h 2"/>
                  <a:gd name="T14" fmla="*/ 7 w 7"/>
                  <a:gd name="T15" fmla="*/ 2 h 2"/>
                </a:gdLst>
                <a:ahLst/>
                <a:cxnLst>
                  <a:cxn ang="T8">
                    <a:pos x="T0" y="T1"/>
                  </a:cxn>
                  <a:cxn ang="T9">
                    <a:pos x="T2" y="T3"/>
                  </a:cxn>
                  <a:cxn ang="T10">
                    <a:pos x="T4" y="T5"/>
                  </a:cxn>
                  <a:cxn ang="T11">
                    <a:pos x="T6" y="T7"/>
                  </a:cxn>
                </a:cxnLst>
                <a:rect l="T12" t="T13" r="T14" b="T15"/>
                <a:pathLst>
                  <a:path w="7" h="2">
                    <a:moveTo>
                      <a:pt x="7" y="0"/>
                    </a:moveTo>
                    <a:lnTo>
                      <a:pt x="0" y="0"/>
                    </a:lnTo>
                    <a:lnTo>
                      <a:pt x="0" y="2"/>
                    </a:lnTo>
                    <a:lnTo>
                      <a:pt x="7" y="0"/>
                    </a:lnTo>
                    <a:close/>
                  </a:path>
                </a:pathLst>
              </a:custGeom>
              <a:solidFill>
                <a:srgbClr val="F8BDD6"/>
              </a:solidFill>
              <a:ln w="9525">
                <a:noFill/>
                <a:round/>
                <a:headEnd/>
                <a:tailEnd/>
              </a:ln>
            </p:spPr>
            <p:txBody>
              <a:bodyPr/>
              <a:lstStyle/>
              <a:p>
                <a:endParaRPr lang="ru-RU"/>
              </a:p>
            </p:txBody>
          </p:sp>
          <p:sp>
            <p:nvSpPr>
              <p:cNvPr id="162603" name="Freeform 1234"/>
              <p:cNvSpPr>
                <a:spLocks/>
              </p:cNvSpPr>
              <p:nvPr/>
            </p:nvSpPr>
            <p:spPr bwMode="auto">
              <a:xfrm>
                <a:off x="2593" y="1135"/>
                <a:ext cx="56" cy="39"/>
              </a:xfrm>
              <a:custGeom>
                <a:avLst/>
                <a:gdLst>
                  <a:gd name="T0" fmla="*/ 56 w 56"/>
                  <a:gd name="T1" fmla="*/ 39 h 39"/>
                  <a:gd name="T2" fmla="*/ 39 w 56"/>
                  <a:gd name="T3" fmla="*/ 39 h 39"/>
                  <a:gd name="T4" fmla="*/ 19 w 56"/>
                  <a:gd name="T5" fmla="*/ 31 h 39"/>
                  <a:gd name="T6" fmla="*/ 7 w 56"/>
                  <a:gd name="T7" fmla="*/ 19 h 39"/>
                  <a:gd name="T8" fmla="*/ 4 w 56"/>
                  <a:gd name="T9" fmla="*/ 11 h 39"/>
                  <a:gd name="T10" fmla="*/ 0 w 56"/>
                  <a:gd name="T11" fmla="*/ 2 h 39"/>
                  <a:gd name="T12" fmla="*/ 5 w 56"/>
                  <a:gd name="T13" fmla="*/ 0 h 39"/>
                  <a:gd name="T14" fmla="*/ 9 w 56"/>
                  <a:gd name="T15" fmla="*/ 6 h 39"/>
                  <a:gd name="T16" fmla="*/ 11 w 56"/>
                  <a:gd name="T17" fmla="*/ 14 h 39"/>
                  <a:gd name="T18" fmla="*/ 24 w 56"/>
                  <a:gd name="T19" fmla="*/ 25 h 39"/>
                  <a:gd name="T20" fmla="*/ 39 w 56"/>
                  <a:gd name="T21" fmla="*/ 32 h 39"/>
                  <a:gd name="T22" fmla="*/ 56 w 56"/>
                  <a:gd name="T23" fmla="*/ 32 h 39"/>
                  <a:gd name="T24" fmla="*/ 56 w 56"/>
                  <a:gd name="T25" fmla="*/ 39 h 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6"/>
                  <a:gd name="T40" fmla="*/ 0 h 39"/>
                  <a:gd name="T41" fmla="*/ 56 w 56"/>
                  <a:gd name="T42" fmla="*/ 39 h 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6" h="39">
                    <a:moveTo>
                      <a:pt x="56" y="39"/>
                    </a:moveTo>
                    <a:lnTo>
                      <a:pt x="39" y="39"/>
                    </a:lnTo>
                    <a:lnTo>
                      <a:pt x="19" y="31"/>
                    </a:lnTo>
                    <a:lnTo>
                      <a:pt x="7" y="19"/>
                    </a:lnTo>
                    <a:lnTo>
                      <a:pt x="4" y="11"/>
                    </a:lnTo>
                    <a:lnTo>
                      <a:pt x="0" y="2"/>
                    </a:lnTo>
                    <a:lnTo>
                      <a:pt x="5" y="0"/>
                    </a:lnTo>
                    <a:lnTo>
                      <a:pt x="9" y="6"/>
                    </a:lnTo>
                    <a:lnTo>
                      <a:pt x="11" y="14"/>
                    </a:lnTo>
                    <a:lnTo>
                      <a:pt x="24" y="25"/>
                    </a:lnTo>
                    <a:lnTo>
                      <a:pt x="39" y="32"/>
                    </a:lnTo>
                    <a:lnTo>
                      <a:pt x="56" y="32"/>
                    </a:lnTo>
                    <a:lnTo>
                      <a:pt x="56" y="39"/>
                    </a:lnTo>
                    <a:close/>
                  </a:path>
                </a:pathLst>
              </a:custGeom>
              <a:solidFill>
                <a:srgbClr val="F8BDD6"/>
              </a:solidFill>
              <a:ln w="9525">
                <a:noFill/>
                <a:round/>
                <a:headEnd/>
                <a:tailEnd/>
              </a:ln>
            </p:spPr>
            <p:txBody>
              <a:bodyPr/>
              <a:lstStyle/>
              <a:p>
                <a:endParaRPr lang="ru-RU"/>
              </a:p>
            </p:txBody>
          </p:sp>
          <p:sp>
            <p:nvSpPr>
              <p:cNvPr id="162604" name="Freeform 1235"/>
              <p:cNvSpPr>
                <a:spLocks/>
              </p:cNvSpPr>
              <p:nvPr/>
            </p:nvSpPr>
            <p:spPr bwMode="auto">
              <a:xfrm>
                <a:off x="2647" y="1169"/>
                <a:ext cx="2" cy="5"/>
              </a:xfrm>
              <a:custGeom>
                <a:avLst/>
                <a:gdLst>
                  <a:gd name="T0" fmla="*/ 2 w 2"/>
                  <a:gd name="T1" fmla="*/ 5 h 5"/>
                  <a:gd name="T2" fmla="*/ 2 w 2"/>
                  <a:gd name="T3" fmla="*/ 0 h 5"/>
                  <a:gd name="T4" fmla="*/ 0 w 2"/>
                  <a:gd name="T5" fmla="*/ 0 h 5"/>
                  <a:gd name="T6" fmla="*/ 2 w 2"/>
                  <a:gd name="T7" fmla="*/ 5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2" y="5"/>
                    </a:moveTo>
                    <a:lnTo>
                      <a:pt x="2" y="0"/>
                    </a:lnTo>
                    <a:lnTo>
                      <a:pt x="0" y="0"/>
                    </a:lnTo>
                    <a:lnTo>
                      <a:pt x="2" y="5"/>
                    </a:lnTo>
                    <a:close/>
                  </a:path>
                </a:pathLst>
              </a:custGeom>
              <a:solidFill>
                <a:srgbClr val="F8BDD6"/>
              </a:solidFill>
              <a:ln w="9525">
                <a:noFill/>
                <a:round/>
                <a:headEnd/>
                <a:tailEnd/>
              </a:ln>
            </p:spPr>
            <p:txBody>
              <a:bodyPr/>
              <a:lstStyle/>
              <a:p>
                <a:endParaRPr lang="ru-RU"/>
              </a:p>
            </p:txBody>
          </p:sp>
          <p:sp>
            <p:nvSpPr>
              <p:cNvPr id="162605" name="Freeform 1236"/>
              <p:cNvSpPr>
                <a:spLocks/>
              </p:cNvSpPr>
              <p:nvPr/>
            </p:nvSpPr>
            <p:spPr bwMode="auto">
              <a:xfrm>
                <a:off x="2593" y="1135"/>
                <a:ext cx="5" cy="3"/>
              </a:xfrm>
              <a:custGeom>
                <a:avLst/>
                <a:gdLst>
                  <a:gd name="T0" fmla="*/ 0 w 5"/>
                  <a:gd name="T1" fmla="*/ 3 h 3"/>
                  <a:gd name="T2" fmla="*/ 0 w 5"/>
                  <a:gd name="T3" fmla="*/ 1 h 3"/>
                  <a:gd name="T4" fmla="*/ 5 w 5"/>
                  <a:gd name="T5" fmla="*/ 1 h 3"/>
                  <a:gd name="T6" fmla="*/ 4 w 5"/>
                  <a:gd name="T7" fmla="*/ 0 h 3"/>
                  <a:gd name="T8" fmla="*/ 0 w 5"/>
                  <a:gd name="T9" fmla="*/ 3 h 3"/>
                  <a:gd name="T10" fmla="*/ 0 60000 65536"/>
                  <a:gd name="T11" fmla="*/ 0 60000 65536"/>
                  <a:gd name="T12" fmla="*/ 0 60000 65536"/>
                  <a:gd name="T13" fmla="*/ 0 60000 65536"/>
                  <a:gd name="T14" fmla="*/ 0 60000 65536"/>
                  <a:gd name="T15" fmla="*/ 0 w 5"/>
                  <a:gd name="T16" fmla="*/ 0 h 3"/>
                  <a:gd name="T17" fmla="*/ 5 w 5"/>
                  <a:gd name="T18" fmla="*/ 3 h 3"/>
                </a:gdLst>
                <a:ahLst/>
                <a:cxnLst>
                  <a:cxn ang="T10">
                    <a:pos x="T0" y="T1"/>
                  </a:cxn>
                  <a:cxn ang="T11">
                    <a:pos x="T2" y="T3"/>
                  </a:cxn>
                  <a:cxn ang="T12">
                    <a:pos x="T4" y="T5"/>
                  </a:cxn>
                  <a:cxn ang="T13">
                    <a:pos x="T6" y="T7"/>
                  </a:cxn>
                  <a:cxn ang="T14">
                    <a:pos x="T8" y="T9"/>
                  </a:cxn>
                </a:cxnLst>
                <a:rect l="T15" t="T16" r="T17" b="T18"/>
                <a:pathLst>
                  <a:path w="5" h="3">
                    <a:moveTo>
                      <a:pt x="0" y="3"/>
                    </a:moveTo>
                    <a:lnTo>
                      <a:pt x="0" y="1"/>
                    </a:lnTo>
                    <a:lnTo>
                      <a:pt x="5" y="1"/>
                    </a:lnTo>
                    <a:lnTo>
                      <a:pt x="4" y="0"/>
                    </a:lnTo>
                    <a:lnTo>
                      <a:pt x="0" y="3"/>
                    </a:lnTo>
                    <a:close/>
                  </a:path>
                </a:pathLst>
              </a:custGeom>
              <a:solidFill>
                <a:srgbClr val="F8BDD6"/>
              </a:solidFill>
              <a:ln w="9525">
                <a:noFill/>
                <a:round/>
                <a:headEnd/>
                <a:tailEnd/>
              </a:ln>
            </p:spPr>
            <p:txBody>
              <a:bodyPr/>
              <a:lstStyle/>
              <a:p>
                <a:endParaRPr lang="ru-RU"/>
              </a:p>
            </p:txBody>
          </p:sp>
          <p:sp>
            <p:nvSpPr>
              <p:cNvPr id="162606" name="Freeform 1237"/>
              <p:cNvSpPr>
                <a:spLocks/>
              </p:cNvSpPr>
              <p:nvPr/>
            </p:nvSpPr>
            <p:spPr bwMode="auto">
              <a:xfrm>
                <a:off x="2515" y="540"/>
                <a:ext cx="134" cy="554"/>
              </a:xfrm>
              <a:custGeom>
                <a:avLst/>
                <a:gdLst>
                  <a:gd name="T0" fmla="*/ 13 w 134"/>
                  <a:gd name="T1" fmla="*/ 0 h 554"/>
                  <a:gd name="T2" fmla="*/ 0 w 134"/>
                  <a:gd name="T3" fmla="*/ 2 h 554"/>
                  <a:gd name="T4" fmla="*/ 121 w 134"/>
                  <a:gd name="T5" fmla="*/ 554 h 554"/>
                  <a:gd name="T6" fmla="*/ 134 w 134"/>
                  <a:gd name="T7" fmla="*/ 552 h 554"/>
                  <a:gd name="T8" fmla="*/ 13 w 134"/>
                  <a:gd name="T9" fmla="*/ 0 h 554"/>
                  <a:gd name="T10" fmla="*/ 0 60000 65536"/>
                  <a:gd name="T11" fmla="*/ 0 60000 65536"/>
                  <a:gd name="T12" fmla="*/ 0 60000 65536"/>
                  <a:gd name="T13" fmla="*/ 0 60000 65536"/>
                  <a:gd name="T14" fmla="*/ 0 60000 65536"/>
                  <a:gd name="T15" fmla="*/ 0 w 134"/>
                  <a:gd name="T16" fmla="*/ 0 h 554"/>
                  <a:gd name="T17" fmla="*/ 134 w 134"/>
                  <a:gd name="T18" fmla="*/ 554 h 554"/>
                </a:gdLst>
                <a:ahLst/>
                <a:cxnLst>
                  <a:cxn ang="T10">
                    <a:pos x="T0" y="T1"/>
                  </a:cxn>
                  <a:cxn ang="T11">
                    <a:pos x="T2" y="T3"/>
                  </a:cxn>
                  <a:cxn ang="T12">
                    <a:pos x="T4" y="T5"/>
                  </a:cxn>
                  <a:cxn ang="T13">
                    <a:pos x="T6" y="T7"/>
                  </a:cxn>
                  <a:cxn ang="T14">
                    <a:pos x="T8" y="T9"/>
                  </a:cxn>
                </a:cxnLst>
                <a:rect l="T15" t="T16" r="T17" b="T18"/>
                <a:pathLst>
                  <a:path w="134" h="554">
                    <a:moveTo>
                      <a:pt x="13" y="0"/>
                    </a:moveTo>
                    <a:lnTo>
                      <a:pt x="0" y="2"/>
                    </a:lnTo>
                    <a:lnTo>
                      <a:pt x="121" y="554"/>
                    </a:lnTo>
                    <a:lnTo>
                      <a:pt x="134" y="552"/>
                    </a:lnTo>
                    <a:lnTo>
                      <a:pt x="13" y="0"/>
                    </a:lnTo>
                    <a:close/>
                  </a:path>
                </a:pathLst>
              </a:custGeom>
              <a:solidFill>
                <a:srgbClr val="F8BDD6"/>
              </a:solidFill>
              <a:ln w="9525">
                <a:noFill/>
                <a:round/>
                <a:headEnd/>
                <a:tailEnd/>
              </a:ln>
            </p:spPr>
            <p:txBody>
              <a:bodyPr/>
              <a:lstStyle/>
              <a:p>
                <a:endParaRPr lang="ru-RU"/>
              </a:p>
            </p:txBody>
          </p:sp>
          <p:sp>
            <p:nvSpPr>
              <p:cNvPr id="162607" name="Freeform 1238"/>
              <p:cNvSpPr>
                <a:spLocks/>
              </p:cNvSpPr>
              <p:nvPr/>
            </p:nvSpPr>
            <p:spPr bwMode="auto">
              <a:xfrm>
                <a:off x="2474" y="538"/>
                <a:ext cx="87" cy="87"/>
              </a:xfrm>
              <a:custGeom>
                <a:avLst/>
                <a:gdLst>
                  <a:gd name="T0" fmla="*/ 0 w 87"/>
                  <a:gd name="T1" fmla="*/ 53 h 87"/>
                  <a:gd name="T2" fmla="*/ 0 w 87"/>
                  <a:gd name="T3" fmla="*/ 49 h 87"/>
                  <a:gd name="T4" fmla="*/ 0 w 87"/>
                  <a:gd name="T5" fmla="*/ 44 h 87"/>
                  <a:gd name="T6" fmla="*/ 0 w 87"/>
                  <a:gd name="T7" fmla="*/ 36 h 87"/>
                  <a:gd name="T8" fmla="*/ 2 w 87"/>
                  <a:gd name="T9" fmla="*/ 31 h 87"/>
                  <a:gd name="T10" fmla="*/ 3 w 87"/>
                  <a:gd name="T11" fmla="*/ 28 h 87"/>
                  <a:gd name="T12" fmla="*/ 7 w 87"/>
                  <a:gd name="T13" fmla="*/ 20 h 87"/>
                  <a:gd name="T14" fmla="*/ 11 w 87"/>
                  <a:gd name="T15" fmla="*/ 14 h 87"/>
                  <a:gd name="T16" fmla="*/ 19 w 87"/>
                  <a:gd name="T17" fmla="*/ 7 h 87"/>
                  <a:gd name="T18" fmla="*/ 22 w 87"/>
                  <a:gd name="T19" fmla="*/ 6 h 87"/>
                  <a:gd name="T20" fmla="*/ 25 w 87"/>
                  <a:gd name="T21" fmla="*/ 4 h 87"/>
                  <a:gd name="T22" fmla="*/ 35 w 87"/>
                  <a:gd name="T23" fmla="*/ 1 h 87"/>
                  <a:gd name="T24" fmla="*/ 39 w 87"/>
                  <a:gd name="T25" fmla="*/ 1 h 87"/>
                  <a:gd name="T26" fmla="*/ 42 w 87"/>
                  <a:gd name="T27" fmla="*/ 0 h 87"/>
                  <a:gd name="T28" fmla="*/ 52 w 87"/>
                  <a:gd name="T29" fmla="*/ 0 h 87"/>
                  <a:gd name="T30" fmla="*/ 59 w 87"/>
                  <a:gd name="T31" fmla="*/ 4 h 87"/>
                  <a:gd name="T32" fmla="*/ 68 w 87"/>
                  <a:gd name="T33" fmla="*/ 7 h 87"/>
                  <a:gd name="T34" fmla="*/ 74 w 87"/>
                  <a:gd name="T35" fmla="*/ 11 h 87"/>
                  <a:gd name="T36" fmla="*/ 78 w 87"/>
                  <a:gd name="T37" fmla="*/ 18 h 87"/>
                  <a:gd name="T38" fmla="*/ 83 w 87"/>
                  <a:gd name="T39" fmla="*/ 26 h 87"/>
                  <a:gd name="T40" fmla="*/ 87 w 87"/>
                  <a:gd name="T41" fmla="*/ 34 h 87"/>
                  <a:gd name="T42" fmla="*/ 87 w 87"/>
                  <a:gd name="T43" fmla="*/ 39 h 87"/>
                  <a:gd name="T44" fmla="*/ 87 w 87"/>
                  <a:gd name="T45" fmla="*/ 44 h 87"/>
                  <a:gd name="T46" fmla="*/ 87 w 87"/>
                  <a:gd name="T47" fmla="*/ 51 h 87"/>
                  <a:gd name="T48" fmla="*/ 85 w 87"/>
                  <a:gd name="T49" fmla="*/ 56 h 87"/>
                  <a:gd name="T50" fmla="*/ 83 w 87"/>
                  <a:gd name="T51" fmla="*/ 60 h 87"/>
                  <a:gd name="T52" fmla="*/ 80 w 87"/>
                  <a:gd name="T53" fmla="*/ 68 h 87"/>
                  <a:gd name="T54" fmla="*/ 76 w 87"/>
                  <a:gd name="T55" fmla="*/ 74 h 87"/>
                  <a:gd name="T56" fmla="*/ 69 w 87"/>
                  <a:gd name="T57" fmla="*/ 79 h 87"/>
                  <a:gd name="T58" fmla="*/ 65 w 87"/>
                  <a:gd name="T59" fmla="*/ 81 h 87"/>
                  <a:gd name="T60" fmla="*/ 61 w 87"/>
                  <a:gd name="T61" fmla="*/ 83 h 87"/>
                  <a:gd name="T62" fmla="*/ 52 w 87"/>
                  <a:gd name="T63" fmla="*/ 87 h 87"/>
                  <a:gd name="T64" fmla="*/ 48 w 87"/>
                  <a:gd name="T65" fmla="*/ 87 h 87"/>
                  <a:gd name="T66" fmla="*/ 44 w 87"/>
                  <a:gd name="T67" fmla="*/ 87 h 87"/>
                  <a:gd name="T68" fmla="*/ 35 w 87"/>
                  <a:gd name="T69" fmla="*/ 87 h 87"/>
                  <a:gd name="T70" fmla="*/ 27 w 87"/>
                  <a:gd name="T71" fmla="*/ 83 h 87"/>
                  <a:gd name="T72" fmla="*/ 19 w 87"/>
                  <a:gd name="T73" fmla="*/ 81 h 87"/>
                  <a:gd name="T74" fmla="*/ 13 w 87"/>
                  <a:gd name="T75" fmla="*/ 74 h 87"/>
                  <a:gd name="T76" fmla="*/ 9 w 87"/>
                  <a:gd name="T77" fmla="*/ 68 h 87"/>
                  <a:gd name="T78" fmla="*/ 3 w 87"/>
                  <a:gd name="T79" fmla="*/ 61 h 87"/>
                  <a:gd name="T80" fmla="*/ 0 w 87"/>
                  <a:gd name="T81" fmla="*/ 53 h 8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7"/>
                  <a:gd name="T124" fmla="*/ 0 h 87"/>
                  <a:gd name="T125" fmla="*/ 87 w 87"/>
                  <a:gd name="T126" fmla="*/ 87 h 8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7" h="87">
                    <a:moveTo>
                      <a:pt x="0" y="53"/>
                    </a:moveTo>
                    <a:lnTo>
                      <a:pt x="0" y="49"/>
                    </a:lnTo>
                    <a:lnTo>
                      <a:pt x="0" y="44"/>
                    </a:lnTo>
                    <a:lnTo>
                      <a:pt x="0" y="36"/>
                    </a:lnTo>
                    <a:lnTo>
                      <a:pt x="2" y="31"/>
                    </a:lnTo>
                    <a:lnTo>
                      <a:pt x="3" y="28"/>
                    </a:lnTo>
                    <a:lnTo>
                      <a:pt x="7" y="20"/>
                    </a:lnTo>
                    <a:lnTo>
                      <a:pt x="11" y="14"/>
                    </a:lnTo>
                    <a:lnTo>
                      <a:pt x="19" y="7"/>
                    </a:lnTo>
                    <a:lnTo>
                      <a:pt x="22" y="6"/>
                    </a:lnTo>
                    <a:lnTo>
                      <a:pt x="25" y="4"/>
                    </a:lnTo>
                    <a:lnTo>
                      <a:pt x="35" y="1"/>
                    </a:lnTo>
                    <a:lnTo>
                      <a:pt x="39" y="1"/>
                    </a:lnTo>
                    <a:lnTo>
                      <a:pt x="42" y="0"/>
                    </a:lnTo>
                    <a:lnTo>
                      <a:pt x="52" y="0"/>
                    </a:lnTo>
                    <a:lnTo>
                      <a:pt x="59" y="4"/>
                    </a:lnTo>
                    <a:lnTo>
                      <a:pt x="68" y="7"/>
                    </a:lnTo>
                    <a:lnTo>
                      <a:pt x="74" y="11"/>
                    </a:lnTo>
                    <a:lnTo>
                      <a:pt x="78" y="18"/>
                    </a:lnTo>
                    <a:lnTo>
                      <a:pt x="83" y="26"/>
                    </a:lnTo>
                    <a:lnTo>
                      <a:pt x="87" y="34"/>
                    </a:lnTo>
                    <a:lnTo>
                      <a:pt x="87" y="39"/>
                    </a:lnTo>
                    <a:lnTo>
                      <a:pt x="87" y="44"/>
                    </a:lnTo>
                    <a:lnTo>
                      <a:pt x="87" y="51"/>
                    </a:lnTo>
                    <a:lnTo>
                      <a:pt x="85" y="56"/>
                    </a:lnTo>
                    <a:lnTo>
                      <a:pt x="83" y="60"/>
                    </a:lnTo>
                    <a:lnTo>
                      <a:pt x="80" y="68"/>
                    </a:lnTo>
                    <a:lnTo>
                      <a:pt x="76" y="74"/>
                    </a:lnTo>
                    <a:lnTo>
                      <a:pt x="69" y="79"/>
                    </a:lnTo>
                    <a:lnTo>
                      <a:pt x="65" y="81"/>
                    </a:lnTo>
                    <a:lnTo>
                      <a:pt x="61" y="83"/>
                    </a:lnTo>
                    <a:lnTo>
                      <a:pt x="52" y="87"/>
                    </a:lnTo>
                    <a:lnTo>
                      <a:pt x="48" y="87"/>
                    </a:lnTo>
                    <a:lnTo>
                      <a:pt x="44" y="87"/>
                    </a:lnTo>
                    <a:lnTo>
                      <a:pt x="35" y="87"/>
                    </a:lnTo>
                    <a:lnTo>
                      <a:pt x="27" y="83"/>
                    </a:lnTo>
                    <a:lnTo>
                      <a:pt x="19" y="81"/>
                    </a:lnTo>
                    <a:lnTo>
                      <a:pt x="13" y="74"/>
                    </a:lnTo>
                    <a:lnTo>
                      <a:pt x="9" y="68"/>
                    </a:lnTo>
                    <a:lnTo>
                      <a:pt x="3" y="61"/>
                    </a:lnTo>
                    <a:lnTo>
                      <a:pt x="0" y="53"/>
                    </a:lnTo>
                    <a:close/>
                  </a:path>
                </a:pathLst>
              </a:custGeom>
              <a:solidFill>
                <a:srgbClr val="F561AF"/>
              </a:solidFill>
              <a:ln w="9525">
                <a:noFill/>
                <a:round/>
                <a:headEnd/>
                <a:tailEnd/>
              </a:ln>
            </p:spPr>
            <p:txBody>
              <a:bodyPr/>
              <a:lstStyle/>
              <a:p>
                <a:endParaRPr lang="ru-RU"/>
              </a:p>
            </p:txBody>
          </p:sp>
          <p:sp>
            <p:nvSpPr>
              <p:cNvPr id="162608" name="Freeform 1239"/>
              <p:cNvSpPr>
                <a:spLocks/>
              </p:cNvSpPr>
              <p:nvPr/>
            </p:nvSpPr>
            <p:spPr bwMode="auto">
              <a:xfrm>
                <a:off x="2470" y="535"/>
                <a:ext cx="40" cy="56"/>
              </a:xfrm>
              <a:custGeom>
                <a:avLst/>
                <a:gdLst>
                  <a:gd name="T0" fmla="*/ 0 w 40"/>
                  <a:gd name="T1" fmla="*/ 56 h 56"/>
                  <a:gd name="T2" fmla="*/ 0 w 40"/>
                  <a:gd name="T3" fmla="*/ 40 h 56"/>
                  <a:gd name="T4" fmla="*/ 6 w 40"/>
                  <a:gd name="T5" fmla="*/ 20 h 56"/>
                  <a:gd name="T6" fmla="*/ 19 w 40"/>
                  <a:gd name="T7" fmla="*/ 6 h 56"/>
                  <a:gd name="T8" fmla="*/ 27 w 40"/>
                  <a:gd name="T9" fmla="*/ 3 h 56"/>
                  <a:gd name="T10" fmla="*/ 36 w 40"/>
                  <a:gd name="T11" fmla="*/ 0 h 56"/>
                  <a:gd name="T12" fmla="*/ 40 w 40"/>
                  <a:gd name="T13" fmla="*/ 5 h 56"/>
                  <a:gd name="T14" fmla="*/ 30 w 40"/>
                  <a:gd name="T15" fmla="*/ 8 h 56"/>
                  <a:gd name="T16" fmla="*/ 23 w 40"/>
                  <a:gd name="T17" fmla="*/ 12 h 56"/>
                  <a:gd name="T18" fmla="*/ 11 w 40"/>
                  <a:gd name="T19" fmla="*/ 24 h 56"/>
                  <a:gd name="T20" fmla="*/ 4 w 40"/>
                  <a:gd name="T21" fmla="*/ 40 h 56"/>
                  <a:gd name="T22" fmla="*/ 6 w 40"/>
                  <a:gd name="T23" fmla="*/ 56 h 56"/>
                  <a:gd name="T24" fmla="*/ 0 w 40"/>
                  <a:gd name="T25" fmla="*/ 56 h 5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
                  <a:gd name="T40" fmla="*/ 0 h 56"/>
                  <a:gd name="T41" fmla="*/ 40 w 40"/>
                  <a:gd name="T42" fmla="*/ 56 h 5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 h="56">
                    <a:moveTo>
                      <a:pt x="0" y="56"/>
                    </a:moveTo>
                    <a:lnTo>
                      <a:pt x="0" y="40"/>
                    </a:lnTo>
                    <a:lnTo>
                      <a:pt x="6" y="20"/>
                    </a:lnTo>
                    <a:lnTo>
                      <a:pt x="19" y="6"/>
                    </a:lnTo>
                    <a:lnTo>
                      <a:pt x="27" y="3"/>
                    </a:lnTo>
                    <a:lnTo>
                      <a:pt x="36" y="0"/>
                    </a:lnTo>
                    <a:lnTo>
                      <a:pt x="40" y="5"/>
                    </a:lnTo>
                    <a:lnTo>
                      <a:pt x="30" y="8"/>
                    </a:lnTo>
                    <a:lnTo>
                      <a:pt x="23" y="12"/>
                    </a:lnTo>
                    <a:lnTo>
                      <a:pt x="11" y="24"/>
                    </a:lnTo>
                    <a:lnTo>
                      <a:pt x="4" y="40"/>
                    </a:lnTo>
                    <a:lnTo>
                      <a:pt x="6" y="56"/>
                    </a:lnTo>
                    <a:lnTo>
                      <a:pt x="0" y="56"/>
                    </a:lnTo>
                    <a:close/>
                  </a:path>
                </a:pathLst>
              </a:custGeom>
              <a:solidFill>
                <a:srgbClr val="F8BDD6"/>
              </a:solidFill>
              <a:ln w="9525">
                <a:noFill/>
                <a:round/>
                <a:headEnd/>
                <a:tailEnd/>
              </a:ln>
            </p:spPr>
            <p:txBody>
              <a:bodyPr/>
              <a:lstStyle/>
              <a:p>
                <a:endParaRPr lang="ru-RU"/>
              </a:p>
            </p:txBody>
          </p:sp>
          <p:sp>
            <p:nvSpPr>
              <p:cNvPr id="162609" name="Freeform 1240"/>
              <p:cNvSpPr>
                <a:spLocks/>
              </p:cNvSpPr>
              <p:nvPr/>
            </p:nvSpPr>
            <p:spPr bwMode="auto">
              <a:xfrm>
                <a:off x="2507" y="535"/>
                <a:ext cx="55" cy="37"/>
              </a:xfrm>
              <a:custGeom>
                <a:avLst/>
                <a:gdLst>
                  <a:gd name="T0" fmla="*/ 0 w 55"/>
                  <a:gd name="T1" fmla="*/ 0 h 37"/>
                  <a:gd name="T2" fmla="*/ 19 w 55"/>
                  <a:gd name="T3" fmla="*/ 0 h 37"/>
                  <a:gd name="T4" fmla="*/ 34 w 55"/>
                  <a:gd name="T5" fmla="*/ 6 h 37"/>
                  <a:gd name="T6" fmla="*/ 47 w 55"/>
                  <a:gd name="T7" fmla="*/ 17 h 37"/>
                  <a:gd name="T8" fmla="*/ 52 w 55"/>
                  <a:gd name="T9" fmla="*/ 28 h 37"/>
                  <a:gd name="T10" fmla="*/ 55 w 55"/>
                  <a:gd name="T11" fmla="*/ 36 h 37"/>
                  <a:gd name="T12" fmla="*/ 49 w 55"/>
                  <a:gd name="T13" fmla="*/ 37 h 37"/>
                  <a:gd name="T14" fmla="*/ 46 w 55"/>
                  <a:gd name="T15" fmla="*/ 29 h 37"/>
                  <a:gd name="T16" fmla="*/ 43 w 55"/>
                  <a:gd name="T17" fmla="*/ 22 h 37"/>
                  <a:gd name="T18" fmla="*/ 30 w 55"/>
                  <a:gd name="T19" fmla="*/ 11 h 37"/>
                  <a:gd name="T20" fmla="*/ 15 w 55"/>
                  <a:gd name="T21" fmla="*/ 4 h 37"/>
                  <a:gd name="T22" fmla="*/ 0 w 55"/>
                  <a:gd name="T23" fmla="*/ 6 h 37"/>
                  <a:gd name="T24" fmla="*/ 0 w 55"/>
                  <a:gd name="T25" fmla="*/ 0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5"/>
                  <a:gd name="T40" fmla="*/ 0 h 37"/>
                  <a:gd name="T41" fmla="*/ 55 w 55"/>
                  <a:gd name="T42" fmla="*/ 37 h 3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5" h="37">
                    <a:moveTo>
                      <a:pt x="0" y="0"/>
                    </a:moveTo>
                    <a:lnTo>
                      <a:pt x="19" y="0"/>
                    </a:lnTo>
                    <a:lnTo>
                      <a:pt x="34" y="6"/>
                    </a:lnTo>
                    <a:lnTo>
                      <a:pt x="47" y="17"/>
                    </a:lnTo>
                    <a:lnTo>
                      <a:pt x="52" y="28"/>
                    </a:lnTo>
                    <a:lnTo>
                      <a:pt x="55" y="36"/>
                    </a:lnTo>
                    <a:lnTo>
                      <a:pt x="49" y="37"/>
                    </a:lnTo>
                    <a:lnTo>
                      <a:pt x="46" y="29"/>
                    </a:lnTo>
                    <a:lnTo>
                      <a:pt x="43" y="22"/>
                    </a:lnTo>
                    <a:lnTo>
                      <a:pt x="30" y="11"/>
                    </a:lnTo>
                    <a:lnTo>
                      <a:pt x="15" y="4"/>
                    </a:lnTo>
                    <a:lnTo>
                      <a:pt x="0" y="6"/>
                    </a:lnTo>
                    <a:lnTo>
                      <a:pt x="0" y="0"/>
                    </a:lnTo>
                    <a:close/>
                  </a:path>
                </a:pathLst>
              </a:custGeom>
              <a:solidFill>
                <a:srgbClr val="F8BDD6"/>
              </a:solidFill>
              <a:ln w="9525">
                <a:noFill/>
                <a:round/>
                <a:headEnd/>
                <a:tailEnd/>
              </a:ln>
            </p:spPr>
            <p:txBody>
              <a:bodyPr/>
              <a:lstStyle/>
              <a:p>
                <a:endParaRPr lang="ru-RU"/>
              </a:p>
            </p:txBody>
          </p:sp>
          <p:sp>
            <p:nvSpPr>
              <p:cNvPr id="162610" name="Freeform 1241"/>
              <p:cNvSpPr>
                <a:spLocks/>
              </p:cNvSpPr>
              <p:nvPr/>
            </p:nvSpPr>
            <p:spPr bwMode="auto">
              <a:xfrm>
                <a:off x="2505" y="535"/>
                <a:ext cx="5" cy="7"/>
              </a:xfrm>
              <a:custGeom>
                <a:avLst/>
                <a:gdLst>
                  <a:gd name="T0" fmla="*/ 0 w 5"/>
                  <a:gd name="T1" fmla="*/ 0 h 7"/>
                  <a:gd name="T2" fmla="*/ 3 w 5"/>
                  <a:gd name="T3" fmla="*/ 0 h 7"/>
                  <a:gd name="T4" fmla="*/ 3 w 5"/>
                  <a:gd name="T5" fmla="*/ 7 h 7"/>
                  <a:gd name="T6" fmla="*/ 5 w 5"/>
                  <a:gd name="T7" fmla="*/ 5 h 7"/>
                  <a:gd name="T8" fmla="*/ 0 w 5"/>
                  <a:gd name="T9" fmla="*/ 0 h 7"/>
                  <a:gd name="T10" fmla="*/ 0 60000 65536"/>
                  <a:gd name="T11" fmla="*/ 0 60000 65536"/>
                  <a:gd name="T12" fmla="*/ 0 60000 65536"/>
                  <a:gd name="T13" fmla="*/ 0 60000 65536"/>
                  <a:gd name="T14" fmla="*/ 0 60000 65536"/>
                  <a:gd name="T15" fmla="*/ 0 w 5"/>
                  <a:gd name="T16" fmla="*/ 0 h 7"/>
                  <a:gd name="T17" fmla="*/ 5 w 5"/>
                  <a:gd name="T18" fmla="*/ 7 h 7"/>
                </a:gdLst>
                <a:ahLst/>
                <a:cxnLst>
                  <a:cxn ang="T10">
                    <a:pos x="T0" y="T1"/>
                  </a:cxn>
                  <a:cxn ang="T11">
                    <a:pos x="T2" y="T3"/>
                  </a:cxn>
                  <a:cxn ang="T12">
                    <a:pos x="T4" y="T5"/>
                  </a:cxn>
                  <a:cxn ang="T13">
                    <a:pos x="T6" y="T7"/>
                  </a:cxn>
                  <a:cxn ang="T14">
                    <a:pos x="T8" y="T9"/>
                  </a:cxn>
                </a:cxnLst>
                <a:rect l="T15" t="T16" r="T17" b="T18"/>
                <a:pathLst>
                  <a:path w="5" h="7">
                    <a:moveTo>
                      <a:pt x="0" y="0"/>
                    </a:moveTo>
                    <a:lnTo>
                      <a:pt x="3" y="0"/>
                    </a:lnTo>
                    <a:lnTo>
                      <a:pt x="3" y="7"/>
                    </a:lnTo>
                    <a:lnTo>
                      <a:pt x="5" y="5"/>
                    </a:lnTo>
                    <a:lnTo>
                      <a:pt x="0" y="0"/>
                    </a:lnTo>
                    <a:close/>
                  </a:path>
                </a:pathLst>
              </a:custGeom>
              <a:solidFill>
                <a:srgbClr val="F8BDD6"/>
              </a:solidFill>
              <a:ln w="9525">
                <a:noFill/>
                <a:round/>
                <a:headEnd/>
                <a:tailEnd/>
              </a:ln>
            </p:spPr>
            <p:txBody>
              <a:bodyPr/>
              <a:lstStyle/>
              <a:p>
                <a:endParaRPr lang="ru-RU"/>
              </a:p>
            </p:txBody>
          </p:sp>
          <p:sp>
            <p:nvSpPr>
              <p:cNvPr id="162611" name="Freeform 1242"/>
              <p:cNvSpPr>
                <a:spLocks/>
              </p:cNvSpPr>
              <p:nvPr/>
            </p:nvSpPr>
            <p:spPr bwMode="auto">
              <a:xfrm>
                <a:off x="2525" y="572"/>
                <a:ext cx="39" cy="54"/>
              </a:xfrm>
              <a:custGeom>
                <a:avLst/>
                <a:gdLst>
                  <a:gd name="T0" fmla="*/ 39 w 39"/>
                  <a:gd name="T1" fmla="*/ 0 h 54"/>
                  <a:gd name="T2" fmla="*/ 39 w 39"/>
                  <a:gd name="T3" fmla="*/ 17 h 54"/>
                  <a:gd name="T4" fmla="*/ 31 w 39"/>
                  <a:gd name="T5" fmla="*/ 35 h 54"/>
                  <a:gd name="T6" fmla="*/ 20 w 39"/>
                  <a:gd name="T7" fmla="*/ 47 h 54"/>
                  <a:gd name="T8" fmla="*/ 11 w 39"/>
                  <a:gd name="T9" fmla="*/ 53 h 54"/>
                  <a:gd name="T10" fmla="*/ 1 w 39"/>
                  <a:gd name="T11" fmla="*/ 54 h 54"/>
                  <a:gd name="T12" fmla="*/ 0 w 39"/>
                  <a:gd name="T13" fmla="*/ 47 h 54"/>
                  <a:gd name="T14" fmla="*/ 9 w 39"/>
                  <a:gd name="T15" fmla="*/ 47 h 54"/>
                  <a:gd name="T16" fmla="*/ 16 w 39"/>
                  <a:gd name="T17" fmla="*/ 41 h 54"/>
                  <a:gd name="T18" fmla="*/ 27 w 39"/>
                  <a:gd name="T19" fmla="*/ 30 h 54"/>
                  <a:gd name="T20" fmla="*/ 33 w 39"/>
                  <a:gd name="T21" fmla="*/ 16 h 54"/>
                  <a:gd name="T22" fmla="*/ 33 w 39"/>
                  <a:gd name="T23" fmla="*/ 0 h 54"/>
                  <a:gd name="T24" fmla="*/ 39 w 39"/>
                  <a:gd name="T25" fmla="*/ 0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9"/>
                  <a:gd name="T40" fmla="*/ 0 h 54"/>
                  <a:gd name="T41" fmla="*/ 39 w 39"/>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9" h="54">
                    <a:moveTo>
                      <a:pt x="39" y="0"/>
                    </a:moveTo>
                    <a:lnTo>
                      <a:pt x="39" y="17"/>
                    </a:lnTo>
                    <a:lnTo>
                      <a:pt x="31" y="35"/>
                    </a:lnTo>
                    <a:lnTo>
                      <a:pt x="20" y="47"/>
                    </a:lnTo>
                    <a:lnTo>
                      <a:pt x="11" y="53"/>
                    </a:lnTo>
                    <a:lnTo>
                      <a:pt x="1" y="54"/>
                    </a:lnTo>
                    <a:lnTo>
                      <a:pt x="0" y="47"/>
                    </a:lnTo>
                    <a:lnTo>
                      <a:pt x="9" y="47"/>
                    </a:lnTo>
                    <a:lnTo>
                      <a:pt x="16" y="41"/>
                    </a:lnTo>
                    <a:lnTo>
                      <a:pt x="27" y="30"/>
                    </a:lnTo>
                    <a:lnTo>
                      <a:pt x="33" y="16"/>
                    </a:lnTo>
                    <a:lnTo>
                      <a:pt x="33" y="0"/>
                    </a:lnTo>
                    <a:lnTo>
                      <a:pt x="39" y="0"/>
                    </a:lnTo>
                    <a:close/>
                  </a:path>
                </a:pathLst>
              </a:custGeom>
              <a:solidFill>
                <a:srgbClr val="F8BDD6"/>
              </a:solidFill>
              <a:ln w="9525">
                <a:noFill/>
                <a:round/>
                <a:headEnd/>
                <a:tailEnd/>
              </a:ln>
            </p:spPr>
            <p:txBody>
              <a:bodyPr/>
              <a:lstStyle/>
              <a:p>
                <a:endParaRPr lang="ru-RU"/>
              </a:p>
            </p:txBody>
          </p:sp>
          <p:sp>
            <p:nvSpPr>
              <p:cNvPr id="162612" name="Freeform 1243"/>
              <p:cNvSpPr>
                <a:spLocks/>
              </p:cNvSpPr>
              <p:nvPr/>
            </p:nvSpPr>
            <p:spPr bwMode="auto">
              <a:xfrm>
                <a:off x="2558" y="572"/>
                <a:ext cx="6" cy="2"/>
              </a:xfrm>
              <a:custGeom>
                <a:avLst/>
                <a:gdLst>
                  <a:gd name="T0" fmla="*/ 6 w 6"/>
                  <a:gd name="T1" fmla="*/ 0 h 2"/>
                  <a:gd name="T2" fmla="*/ 0 w 6"/>
                  <a:gd name="T3" fmla="*/ 0 h 2"/>
                  <a:gd name="T4" fmla="*/ 0 w 6"/>
                  <a:gd name="T5" fmla="*/ 2 h 2"/>
                  <a:gd name="T6" fmla="*/ 6 w 6"/>
                  <a:gd name="T7" fmla="*/ 0 h 2"/>
                  <a:gd name="T8" fmla="*/ 0 60000 65536"/>
                  <a:gd name="T9" fmla="*/ 0 60000 65536"/>
                  <a:gd name="T10" fmla="*/ 0 60000 65536"/>
                  <a:gd name="T11" fmla="*/ 0 60000 65536"/>
                  <a:gd name="T12" fmla="*/ 0 w 6"/>
                  <a:gd name="T13" fmla="*/ 0 h 2"/>
                  <a:gd name="T14" fmla="*/ 6 w 6"/>
                  <a:gd name="T15" fmla="*/ 2 h 2"/>
                </a:gdLst>
                <a:ahLst/>
                <a:cxnLst>
                  <a:cxn ang="T8">
                    <a:pos x="T0" y="T1"/>
                  </a:cxn>
                  <a:cxn ang="T9">
                    <a:pos x="T2" y="T3"/>
                  </a:cxn>
                  <a:cxn ang="T10">
                    <a:pos x="T4" y="T5"/>
                  </a:cxn>
                  <a:cxn ang="T11">
                    <a:pos x="T6" y="T7"/>
                  </a:cxn>
                </a:cxnLst>
                <a:rect l="T12" t="T13" r="T14" b="T15"/>
                <a:pathLst>
                  <a:path w="6" h="2">
                    <a:moveTo>
                      <a:pt x="6" y="0"/>
                    </a:moveTo>
                    <a:lnTo>
                      <a:pt x="0" y="0"/>
                    </a:lnTo>
                    <a:lnTo>
                      <a:pt x="0" y="2"/>
                    </a:lnTo>
                    <a:lnTo>
                      <a:pt x="6" y="0"/>
                    </a:lnTo>
                    <a:close/>
                  </a:path>
                </a:pathLst>
              </a:custGeom>
              <a:solidFill>
                <a:srgbClr val="F8BDD6"/>
              </a:solidFill>
              <a:ln w="9525">
                <a:noFill/>
                <a:round/>
                <a:headEnd/>
                <a:tailEnd/>
              </a:ln>
            </p:spPr>
            <p:txBody>
              <a:bodyPr/>
              <a:lstStyle/>
              <a:p>
                <a:endParaRPr lang="ru-RU"/>
              </a:p>
            </p:txBody>
          </p:sp>
          <p:sp>
            <p:nvSpPr>
              <p:cNvPr id="162613" name="Freeform 1244"/>
              <p:cNvSpPr>
                <a:spLocks/>
              </p:cNvSpPr>
              <p:nvPr/>
            </p:nvSpPr>
            <p:spPr bwMode="auto">
              <a:xfrm>
                <a:off x="2470" y="589"/>
                <a:ext cx="55" cy="39"/>
              </a:xfrm>
              <a:custGeom>
                <a:avLst/>
                <a:gdLst>
                  <a:gd name="T0" fmla="*/ 55 w 55"/>
                  <a:gd name="T1" fmla="*/ 37 h 39"/>
                  <a:gd name="T2" fmla="*/ 38 w 55"/>
                  <a:gd name="T3" fmla="*/ 39 h 39"/>
                  <a:gd name="T4" fmla="*/ 19 w 55"/>
                  <a:gd name="T5" fmla="*/ 31 h 39"/>
                  <a:gd name="T6" fmla="*/ 7 w 55"/>
                  <a:gd name="T7" fmla="*/ 19 h 39"/>
                  <a:gd name="T8" fmla="*/ 2 w 55"/>
                  <a:gd name="T9" fmla="*/ 12 h 39"/>
                  <a:gd name="T10" fmla="*/ 0 w 55"/>
                  <a:gd name="T11" fmla="*/ 3 h 39"/>
                  <a:gd name="T12" fmla="*/ 4 w 55"/>
                  <a:gd name="T13" fmla="*/ 0 h 39"/>
                  <a:gd name="T14" fmla="*/ 7 w 55"/>
                  <a:gd name="T15" fmla="*/ 8 h 39"/>
                  <a:gd name="T16" fmla="*/ 12 w 55"/>
                  <a:gd name="T17" fmla="*/ 14 h 39"/>
                  <a:gd name="T18" fmla="*/ 23 w 55"/>
                  <a:gd name="T19" fmla="*/ 26 h 39"/>
                  <a:gd name="T20" fmla="*/ 38 w 55"/>
                  <a:gd name="T21" fmla="*/ 32 h 39"/>
                  <a:gd name="T22" fmla="*/ 55 w 55"/>
                  <a:gd name="T23" fmla="*/ 30 h 39"/>
                  <a:gd name="T24" fmla="*/ 55 w 55"/>
                  <a:gd name="T25" fmla="*/ 37 h 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5"/>
                  <a:gd name="T40" fmla="*/ 0 h 39"/>
                  <a:gd name="T41" fmla="*/ 55 w 55"/>
                  <a:gd name="T42" fmla="*/ 39 h 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5" h="39">
                    <a:moveTo>
                      <a:pt x="55" y="37"/>
                    </a:moveTo>
                    <a:lnTo>
                      <a:pt x="38" y="39"/>
                    </a:lnTo>
                    <a:lnTo>
                      <a:pt x="19" y="31"/>
                    </a:lnTo>
                    <a:lnTo>
                      <a:pt x="7" y="19"/>
                    </a:lnTo>
                    <a:lnTo>
                      <a:pt x="2" y="12"/>
                    </a:lnTo>
                    <a:lnTo>
                      <a:pt x="0" y="3"/>
                    </a:lnTo>
                    <a:lnTo>
                      <a:pt x="4" y="0"/>
                    </a:lnTo>
                    <a:lnTo>
                      <a:pt x="7" y="8"/>
                    </a:lnTo>
                    <a:lnTo>
                      <a:pt x="12" y="14"/>
                    </a:lnTo>
                    <a:lnTo>
                      <a:pt x="23" y="26"/>
                    </a:lnTo>
                    <a:lnTo>
                      <a:pt x="38" y="32"/>
                    </a:lnTo>
                    <a:lnTo>
                      <a:pt x="55" y="30"/>
                    </a:lnTo>
                    <a:lnTo>
                      <a:pt x="55" y="37"/>
                    </a:lnTo>
                    <a:close/>
                  </a:path>
                </a:pathLst>
              </a:custGeom>
              <a:solidFill>
                <a:srgbClr val="F8BDD6"/>
              </a:solidFill>
              <a:ln w="9525">
                <a:noFill/>
                <a:round/>
                <a:headEnd/>
                <a:tailEnd/>
              </a:ln>
            </p:spPr>
            <p:txBody>
              <a:bodyPr/>
              <a:lstStyle/>
              <a:p>
                <a:endParaRPr lang="ru-RU"/>
              </a:p>
            </p:txBody>
          </p:sp>
          <p:sp>
            <p:nvSpPr>
              <p:cNvPr id="162614" name="Freeform 1245"/>
              <p:cNvSpPr>
                <a:spLocks/>
              </p:cNvSpPr>
              <p:nvPr/>
            </p:nvSpPr>
            <p:spPr bwMode="auto">
              <a:xfrm>
                <a:off x="2523" y="619"/>
                <a:ext cx="2" cy="7"/>
              </a:xfrm>
              <a:custGeom>
                <a:avLst/>
                <a:gdLst>
                  <a:gd name="T0" fmla="*/ 2 w 2"/>
                  <a:gd name="T1" fmla="*/ 7 h 7"/>
                  <a:gd name="T2" fmla="*/ 2 w 2"/>
                  <a:gd name="T3" fmla="*/ 0 h 7"/>
                  <a:gd name="T4" fmla="*/ 0 w 2"/>
                  <a:gd name="T5" fmla="*/ 0 h 7"/>
                  <a:gd name="T6" fmla="*/ 2 w 2"/>
                  <a:gd name="T7" fmla="*/ 7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2" y="7"/>
                    </a:moveTo>
                    <a:lnTo>
                      <a:pt x="2" y="0"/>
                    </a:lnTo>
                    <a:lnTo>
                      <a:pt x="0" y="0"/>
                    </a:lnTo>
                    <a:lnTo>
                      <a:pt x="2" y="7"/>
                    </a:lnTo>
                    <a:close/>
                  </a:path>
                </a:pathLst>
              </a:custGeom>
              <a:solidFill>
                <a:srgbClr val="F8BDD6"/>
              </a:solidFill>
              <a:ln w="9525">
                <a:noFill/>
                <a:round/>
                <a:headEnd/>
                <a:tailEnd/>
              </a:ln>
            </p:spPr>
            <p:txBody>
              <a:bodyPr/>
              <a:lstStyle/>
              <a:p>
                <a:endParaRPr lang="ru-RU"/>
              </a:p>
            </p:txBody>
          </p:sp>
          <p:sp>
            <p:nvSpPr>
              <p:cNvPr id="162615" name="Freeform 1246"/>
              <p:cNvSpPr>
                <a:spLocks/>
              </p:cNvSpPr>
              <p:nvPr/>
            </p:nvSpPr>
            <p:spPr bwMode="auto">
              <a:xfrm>
                <a:off x="2470" y="589"/>
                <a:ext cx="7" cy="3"/>
              </a:xfrm>
              <a:custGeom>
                <a:avLst/>
                <a:gdLst>
                  <a:gd name="T0" fmla="*/ 0 w 7"/>
                  <a:gd name="T1" fmla="*/ 3 h 3"/>
                  <a:gd name="T2" fmla="*/ 0 w 7"/>
                  <a:gd name="T3" fmla="*/ 1 h 3"/>
                  <a:gd name="T4" fmla="*/ 7 w 7"/>
                  <a:gd name="T5" fmla="*/ 1 h 3"/>
                  <a:gd name="T6" fmla="*/ 5 w 7"/>
                  <a:gd name="T7" fmla="*/ 0 h 3"/>
                  <a:gd name="T8" fmla="*/ 0 w 7"/>
                  <a:gd name="T9" fmla="*/ 3 h 3"/>
                  <a:gd name="T10" fmla="*/ 0 60000 65536"/>
                  <a:gd name="T11" fmla="*/ 0 60000 65536"/>
                  <a:gd name="T12" fmla="*/ 0 60000 65536"/>
                  <a:gd name="T13" fmla="*/ 0 60000 65536"/>
                  <a:gd name="T14" fmla="*/ 0 60000 65536"/>
                  <a:gd name="T15" fmla="*/ 0 w 7"/>
                  <a:gd name="T16" fmla="*/ 0 h 3"/>
                  <a:gd name="T17" fmla="*/ 7 w 7"/>
                  <a:gd name="T18" fmla="*/ 3 h 3"/>
                </a:gdLst>
                <a:ahLst/>
                <a:cxnLst>
                  <a:cxn ang="T10">
                    <a:pos x="T0" y="T1"/>
                  </a:cxn>
                  <a:cxn ang="T11">
                    <a:pos x="T2" y="T3"/>
                  </a:cxn>
                  <a:cxn ang="T12">
                    <a:pos x="T4" y="T5"/>
                  </a:cxn>
                  <a:cxn ang="T13">
                    <a:pos x="T6" y="T7"/>
                  </a:cxn>
                  <a:cxn ang="T14">
                    <a:pos x="T8" y="T9"/>
                  </a:cxn>
                </a:cxnLst>
                <a:rect l="T15" t="T16" r="T17" b="T18"/>
                <a:pathLst>
                  <a:path w="7" h="3">
                    <a:moveTo>
                      <a:pt x="0" y="3"/>
                    </a:moveTo>
                    <a:lnTo>
                      <a:pt x="0" y="1"/>
                    </a:lnTo>
                    <a:lnTo>
                      <a:pt x="7" y="1"/>
                    </a:lnTo>
                    <a:lnTo>
                      <a:pt x="5" y="0"/>
                    </a:lnTo>
                    <a:lnTo>
                      <a:pt x="0" y="3"/>
                    </a:lnTo>
                    <a:close/>
                  </a:path>
                </a:pathLst>
              </a:custGeom>
              <a:solidFill>
                <a:srgbClr val="F8BDD6"/>
              </a:solidFill>
              <a:ln w="9525">
                <a:noFill/>
                <a:round/>
                <a:headEnd/>
                <a:tailEnd/>
              </a:ln>
            </p:spPr>
            <p:txBody>
              <a:bodyPr/>
              <a:lstStyle/>
              <a:p>
                <a:endParaRPr lang="ru-RU"/>
              </a:p>
            </p:txBody>
          </p:sp>
          <p:sp>
            <p:nvSpPr>
              <p:cNvPr id="162616" name="Freeform 1247"/>
              <p:cNvSpPr>
                <a:spLocks/>
              </p:cNvSpPr>
              <p:nvPr/>
            </p:nvSpPr>
            <p:spPr bwMode="auto">
              <a:xfrm>
                <a:off x="2393" y="554"/>
                <a:ext cx="89" cy="86"/>
              </a:xfrm>
              <a:custGeom>
                <a:avLst/>
                <a:gdLst>
                  <a:gd name="T0" fmla="*/ 0 w 89"/>
                  <a:gd name="T1" fmla="*/ 53 h 86"/>
                  <a:gd name="T2" fmla="*/ 0 w 89"/>
                  <a:gd name="T3" fmla="*/ 48 h 86"/>
                  <a:gd name="T4" fmla="*/ 0 w 89"/>
                  <a:gd name="T5" fmla="*/ 43 h 86"/>
                  <a:gd name="T6" fmla="*/ 0 w 89"/>
                  <a:gd name="T7" fmla="*/ 35 h 86"/>
                  <a:gd name="T8" fmla="*/ 2 w 89"/>
                  <a:gd name="T9" fmla="*/ 30 h 86"/>
                  <a:gd name="T10" fmla="*/ 4 w 89"/>
                  <a:gd name="T11" fmla="*/ 27 h 86"/>
                  <a:gd name="T12" fmla="*/ 7 w 89"/>
                  <a:gd name="T13" fmla="*/ 19 h 86"/>
                  <a:gd name="T14" fmla="*/ 13 w 89"/>
                  <a:gd name="T15" fmla="*/ 13 h 86"/>
                  <a:gd name="T16" fmla="*/ 19 w 89"/>
                  <a:gd name="T17" fmla="*/ 7 h 86"/>
                  <a:gd name="T18" fmla="*/ 23 w 89"/>
                  <a:gd name="T19" fmla="*/ 4 h 86"/>
                  <a:gd name="T20" fmla="*/ 26 w 89"/>
                  <a:gd name="T21" fmla="*/ 3 h 86"/>
                  <a:gd name="T22" fmla="*/ 36 w 89"/>
                  <a:gd name="T23" fmla="*/ 1 h 86"/>
                  <a:gd name="T24" fmla="*/ 40 w 89"/>
                  <a:gd name="T25" fmla="*/ 0 h 86"/>
                  <a:gd name="T26" fmla="*/ 43 w 89"/>
                  <a:gd name="T27" fmla="*/ 0 h 86"/>
                  <a:gd name="T28" fmla="*/ 53 w 89"/>
                  <a:gd name="T29" fmla="*/ 0 h 86"/>
                  <a:gd name="T30" fmla="*/ 60 w 89"/>
                  <a:gd name="T31" fmla="*/ 3 h 86"/>
                  <a:gd name="T32" fmla="*/ 69 w 89"/>
                  <a:gd name="T33" fmla="*/ 6 h 86"/>
                  <a:gd name="T34" fmla="*/ 75 w 89"/>
                  <a:gd name="T35" fmla="*/ 13 h 86"/>
                  <a:gd name="T36" fmla="*/ 81 w 89"/>
                  <a:gd name="T37" fmla="*/ 19 h 86"/>
                  <a:gd name="T38" fmla="*/ 84 w 89"/>
                  <a:gd name="T39" fmla="*/ 25 h 86"/>
                  <a:gd name="T40" fmla="*/ 88 w 89"/>
                  <a:gd name="T41" fmla="*/ 34 h 86"/>
                  <a:gd name="T42" fmla="*/ 88 w 89"/>
                  <a:gd name="T43" fmla="*/ 38 h 86"/>
                  <a:gd name="T44" fmla="*/ 89 w 89"/>
                  <a:gd name="T45" fmla="*/ 43 h 86"/>
                  <a:gd name="T46" fmla="*/ 88 w 89"/>
                  <a:gd name="T47" fmla="*/ 51 h 86"/>
                  <a:gd name="T48" fmla="*/ 86 w 89"/>
                  <a:gd name="T49" fmla="*/ 55 h 86"/>
                  <a:gd name="T50" fmla="*/ 86 w 89"/>
                  <a:gd name="T51" fmla="*/ 59 h 86"/>
                  <a:gd name="T52" fmla="*/ 81 w 89"/>
                  <a:gd name="T53" fmla="*/ 67 h 86"/>
                  <a:gd name="T54" fmla="*/ 77 w 89"/>
                  <a:gd name="T55" fmla="*/ 74 h 86"/>
                  <a:gd name="T56" fmla="*/ 70 w 89"/>
                  <a:gd name="T57" fmla="*/ 80 h 86"/>
                  <a:gd name="T58" fmla="*/ 65 w 89"/>
                  <a:gd name="T59" fmla="*/ 81 h 86"/>
                  <a:gd name="T60" fmla="*/ 62 w 89"/>
                  <a:gd name="T61" fmla="*/ 83 h 86"/>
                  <a:gd name="T62" fmla="*/ 53 w 89"/>
                  <a:gd name="T63" fmla="*/ 86 h 86"/>
                  <a:gd name="T64" fmla="*/ 49 w 89"/>
                  <a:gd name="T65" fmla="*/ 86 h 86"/>
                  <a:gd name="T66" fmla="*/ 45 w 89"/>
                  <a:gd name="T67" fmla="*/ 86 h 86"/>
                  <a:gd name="T68" fmla="*/ 36 w 89"/>
                  <a:gd name="T69" fmla="*/ 86 h 86"/>
                  <a:gd name="T70" fmla="*/ 28 w 89"/>
                  <a:gd name="T71" fmla="*/ 83 h 86"/>
                  <a:gd name="T72" fmla="*/ 19 w 89"/>
                  <a:gd name="T73" fmla="*/ 80 h 86"/>
                  <a:gd name="T74" fmla="*/ 13 w 89"/>
                  <a:gd name="T75" fmla="*/ 75 h 86"/>
                  <a:gd name="T76" fmla="*/ 9 w 89"/>
                  <a:gd name="T77" fmla="*/ 68 h 86"/>
                  <a:gd name="T78" fmla="*/ 4 w 89"/>
                  <a:gd name="T79" fmla="*/ 61 h 86"/>
                  <a:gd name="T80" fmla="*/ 0 w 89"/>
                  <a:gd name="T81" fmla="*/ 53 h 8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9"/>
                  <a:gd name="T124" fmla="*/ 0 h 86"/>
                  <a:gd name="T125" fmla="*/ 89 w 89"/>
                  <a:gd name="T126" fmla="*/ 86 h 8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9" h="86">
                    <a:moveTo>
                      <a:pt x="0" y="53"/>
                    </a:moveTo>
                    <a:lnTo>
                      <a:pt x="0" y="48"/>
                    </a:lnTo>
                    <a:lnTo>
                      <a:pt x="0" y="43"/>
                    </a:lnTo>
                    <a:lnTo>
                      <a:pt x="0" y="35"/>
                    </a:lnTo>
                    <a:lnTo>
                      <a:pt x="2" y="30"/>
                    </a:lnTo>
                    <a:lnTo>
                      <a:pt x="4" y="27"/>
                    </a:lnTo>
                    <a:lnTo>
                      <a:pt x="7" y="19"/>
                    </a:lnTo>
                    <a:lnTo>
                      <a:pt x="13" y="13"/>
                    </a:lnTo>
                    <a:lnTo>
                      <a:pt x="19" y="7"/>
                    </a:lnTo>
                    <a:lnTo>
                      <a:pt x="23" y="4"/>
                    </a:lnTo>
                    <a:lnTo>
                      <a:pt x="26" y="3"/>
                    </a:lnTo>
                    <a:lnTo>
                      <a:pt x="36" y="1"/>
                    </a:lnTo>
                    <a:lnTo>
                      <a:pt x="40" y="0"/>
                    </a:lnTo>
                    <a:lnTo>
                      <a:pt x="43" y="0"/>
                    </a:lnTo>
                    <a:lnTo>
                      <a:pt x="53" y="0"/>
                    </a:lnTo>
                    <a:lnTo>
                      <a:pt x="60" y="3"/>
                    </a:lnTo>
                    <a:lnTo>
                      <a:pt x="69" y="6"/>
                    </a:lnTo>
                    <a:lnTo>
                      <a:pt x="75" y="13"/>
                    </a:lnTo>
                    <a:lnTo>
                      <a:pt x="81" y="19"/>
                    </a:lnTo>
                    <a:lnTo>
                      <a:pt x="84" y="25"/>
                    </a:lnTo>
                    <a:lnTo>
                      <a:pt x="88" y="34"/>
                    </a:lnTo>
                    <a:lnTo>
                      <a:pt x="88" y="38"/>
                    </a:lnTo>
                    <a:lnTo>
                      <a:pt x="89" y="43"/>
                    </a:lnTo>
                    <a:lnTo>
                      <a:pt x="88" y="51"/>
                    </a:lnTo>
                    <a:lnTo>
                      <a:pt x="86" y="55"/>
                    </a:lnTo>
                    <a:lnTo>
                      <a:pt x="86" y="59"/>
                    </a:lnTo>
                    <a:lnTo>
                      <a:pt x="81" y="67"/>
                    </a:lnTo>
                    <a:lnTo>
                      <a:pt x="77" y="74"/>
                    </a:lnTo>
                    <a:lnTo>
                      <a:pt x="70" y="80"/>
                    </a:lnTo>
                    <a:lnTo>
                      <a:pt x="65" y="81"/>
                    </a:lnTo>
                    <a:lnTo>
                      <a:pt x="62" y="83"/>
                    </a:lnTo>
                    <a:lnTo>
                      <a:pt x="53" y="86"/>
                    </a:lnTo>
                    <a:lnTo>
                      <a:pt x="49" y="86"/>
                    </a:lnTo>
                    <a:lnTo>
                      <a:pt x="45" y="86"/>
                    </a:lnTo>
                    <a:lnTo>
                      <a:pt x="36" y="86"/>
                    </a:lnTo>
                    <a:lnTo>
                      <a:pt x="28" y="83"/>
                    </a:lnTo>
                    <a:lnTo>
                      <a:pt x="19" y="80"/>
                    </a:lnTo>
                    <a:lnTo>
                      <a:pt x="13" y="75"/>
                    </a:lnTo>
                    <a:lnTo>
                      <a:pt x="9" y="68"/>
                    </a:lnTo>
                    <a:lnTo>
                      <a:pt x="4" y="61"/>
                    </a:lnTo>
                    <a:lnTo>
                      <a:pt x="0" y="53"/>
                    </a:lnTo>
                    <a:close/>
                  </a:path>
                </a:pathLst>
              </a:custGeom>
              <a:solidFill>
                <a:srgbClr val="F561AF"/>
              </a:solidFill>
              <a:ln w="9525">
                <a:noFill/>
                <a:round/>
                <a:headEnd/>
                <a:tailEnd/>
              </a:ln>
            </p:spPr>
            <p:txBody>
              <a:bodyPr/>
              <a:lstStyle/>
              <a:p>
                <a:endParaRPr lang="ru-RU"/>
              </a:p>
            </p:txBody>
          </p:sp>
          <p:sp>
            <p:nvSpPr>
              <p:cNvPr id="162617" name="Freeform 1248"/>
              <p:cNvSpPr>
                <a:spLocks/>
              </p:cNvSpPr>
              <p:nvPr/>
            </p:nvSpPr>
            <p:spPr bwMode="auto">
              <a:xfrm>
                <a:off x="2391" y="552"/>
                <a:ext cx="40" cy="56"/>
              </a:xfrm>
              <a:custGeom>
                <a:avLst/>
                <a:gdLst>
                  <a:gd name="T0" fmla="*/ 0 w 40"/>
                  <a:gd name="T1" fmla="*/ 56 h 56"/>
                  <a:gd name="T2" fmla="*/ 0 w 40"/>
                  <a:gd name="T3" fmla="*/ 38 h 56"/>
                  <a:gd name="T4" fmla="*/ 6 w 40"/>
                  <a:gd name="T5" fmla="*/ 19 h 56"/>
                  <a:gd name="T6" fmla="*/ 19 w 40"/>
                  <a:gd name="T7" fmla="*/ 8 h 56"/>
                  <a:gd name="T8" fmla="*/ 28 w 40"/>
                  <a:gd name="T9" fmla="*/ 3 h 56"/>
                  <a:gd name="T10" fmla="*/ 36 w 40"/>
                  <a:gd name="T11" fmla="*/ 0 h 56"/>
                  <a:gd name="T12" fmla="*/ 40 w 40"/>
                  <a:gd name="T13" fmla="*/ 5 h 56"/>
                  <a:gd name="T14" fmla="*/ 31 w 40"/>
                  <a:gd name="T15" fmla="*/ 8 h 56"/>
                  <a:gd name="T16" fmla="*/ 23 w 40"/>
                  <a:gd name="T17" fmla="*/ 13 h 56"/>
                  <a:gd name="T18" fmla="*/ 11 w 40"/>
                  <a:gd name="T19" fmla="*/ 24 h 56"/>
                  <a:gd name="T20" fmla="*/ 4 w 40"/>
                  <a:gd name="T21" fmla="*/ 38 h 56"/>
                  <a:gd name="T22" fmla="*/ 6 w 40"/>
                  <a:gd name="T23" fmla="*/ 56 h 56"/>
                  <a:gd name="T24" fmla="*/ 0 w 40"/>
                  <a:gd name="T25" fmla="*/ 56 h 5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
                  <a:gd name="T40" fmla="*/ 0 h 56"/>
                  <a:gd name="T41" fmla="*/ 40 w 40"/>
                  <a:gd name="T42" fmla="*/ 56 h 5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 h="56">
                    <a:moveTo>
                      <a:pt x="0" y="56"/>
                    </a:moveTo>
                    <a:lnTo>
                      <a:pt x="0" y="38"/>
                    </a:lnTo>
                    <a:lnTo>
                      <a:pt x="6" y="19"/>
                    </a:lnTo>
                    <a:lnTo>
                      <a:pt x="19" y="8"/>
                    </a:lnTo>
                    <a:lnTo>
                      <a:pt x="28" y="3"/>
                    </a:lnTo>
                    <a:lnTo>
                      <a:pt x="36" y="0"/>
                    </a:lnTo>
                    <a:lnTo>
                      <a:pt x="40" y="5"/>
                    </a:lnTo>
                    <a:lnTo>
                      <a:pt x="31" y="8"/>
                    </a:lnTo>
                    <a:lnTo>
                      <a:pt x="23" y="13"/>
                    </a:lnTo>
                    <a:lnTo>
                      <a:pt x="11" y="24"/>
                    </a:lnTo>
                    <a:lnTo>
                      <a:pt x="4" y="38"/>
                    </a:lnTo>
                    <a:lnTo>
                      <a:pt x="6" y="56"/>
                    </a:lnTo>
                    <a:lnTo>
                      <a:pt x="0" y="56"/>
                    </a:lnTo>
                    <a:close/>
                  </a:path>
                </a:pathLst>
              </a:custGeom>
              <a:solidFill>
                <a:srgbClr val="F8BDD6"/>
              </a:solidFill>
              <a:ln w="9525">
                <a:noFill/>
                <a:round/>
                <a:headEnd/>
                <a:tailEnd/>
              </a:ln>
            </p:spPr>
            <p:txBody>
              <a:bodyPr/>
              <a:lstStyle/>
              <a:p>
                <a:endParaRPr lang="ru-RU"/>
              </a:p>
            </p:txBody>
          </p:sp>
          <p:sp>
            <p:nvSpPr>
              <p:cNvPr id="162618" name="Freeform 1249"/>
              <p:cNvSpPr>
                <a:spLocks/>
              </p:cNvSpPr>
              <p:nvPr/>
            </p:nvSpPr>
            <p:spPr bwMode="auto">
              <a:xfrm>
                <a:off x="2428" y="552"/>
                <a:ext cx="55" cy="39"/>
              </a:xfrm>
              <a:custGeom>
                <a:avLst/>
                <a:gdLst>
                  <a:gd name="T0" fmla="*/ 0 w 55"/>
                  <a:gd name="T1" fmla="*/ 0 h 39"/>
                  <a:gd name="T2" fmla="*/ 19 w 55"/>
                  <a:gd name="T3" fmla="*/ 0 h 39"/>
                  <a:gd name="T4" fmla="*/ 34 w 55"/>
                  <a:gd name="T5" fmla="*/ 7 h 39"/>
                  <a:gd name="T6" fmla="*/ 47 w 55"/>
                  <a:gd name="T7" fmla="*/ 18 h 39"/>
                  <a:gd name="T8" fmla="*/ 52 w 55"/>
                  <a:gd name="T9" fmla="*/ 29 h 39"/>
                  <a:gd name="T10" fmla="*/ 55 w 55"/>
                  <a:gd name="T11" fmla="*/ 38 h 39"/>
                  <a:gd name="T12" fmla="*/ 49 w 55"/>
                  <a:gd name="T13" fmla="*/ 39 h 39"/>
                  <a:gd name="T14" fmla="*/ 45 w 55"/>
                  <a:gd name="T15" fmla="*/ 31 h 39"/>
                  <a:gd name="T16" fmla="*/ 43 w 55"/>
                  <a:gd name="T17" fmla="*/ 23 h 39"/>
                  <a:gd name="T18" fmla="*/ 30 w 55"/>
                  <a:gd name="T19" fmla="*/ 11 h 39"/>
                  <a:gd name="T20" fmla="*/ 15 w 55"/>
                  <a:gd name="T21" fmla="*/ 5 h 39"/>
                  <a:gd name="T22" fmla="*/ 0 w 55"/>
                  <a:gd name="T23" fmla="*/ 7 h 39"/>
                  <a:gd name="T24" fmla="*/ 0 w 55"/>
                  <a:gd name="T25" fmla="*/ 0 h 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5"/>
                  <a:gd name="T40" fmla="*/ 0 h 39"/>
                  <a:gd name="T41" fmla="*/ 55 w 55"/>
                  <a:gd name="T42" fmla="*/ 39 h 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5" h="39">
                    <a:moveTo>
                      <a:pt x="0" y="0"/>
                    </a:moveTo>
                    <a:lnTo>
                      <a:pt x="19" y="0"/>
                    </a:lnTo>
                    <a:lnTo>
                      <a:pt x="34" y="7"/>
                    </a:lnTo>
                    <a:lnTo>
                      <a:pt x="47" y="18"/>
                    </a:lnTo>
                    <a:lnTo>
                      <a:pt x="52" y="29"/>
                    </a:lnTo>
                    <a:lnTo>
                      <a:pt x="55" y="38"/>
                    </a:lnTo>
                    <a:lnTo>
                      <a:pt x="49" y="39"/>
                    </a:lnTo>
                    <a:lnTo>
                      <a:pt x="45" y="31"/>
                    </a:lnTo>
                    <a:lnTo>
                      <a:pt x="43" y="23"/>
                    </a:lnTo>
                    <a:lnTo>
                      <a:pt x="30" y="11"/>
                    </a:lnTo>
                    <a:lnTo>
                      <a:pt x="15" y="5"/>
                    </a:lnTo>
                    <a:lnTo>
                      <a:pt x="0" y="7"/>
                    </a:lnTo>
                    <a:lnTo>
                      <a:pt x="0" y="0"/>
                    </a:lnTo>
                    <a:close/>
                  </a:path>
                </a:pathLst>
              </a:custGeom>
              <a:solidFill>
                <a:srgbClr val="F8BDD6"/>
              </a:solidFill>
              <a:ln w="9525">
                <a:noFill/>
                <a:round/>
                <a:headEnd/>
                <a:tailEnd/>
              </a:ln>
            </p:spPr>
            <p:txBody>
              <a:bodyPr/>
              <a:lstStyle/>
              <a:p>
                <a:endParaRPr lang="ru-RU"/>
              </a:p>
            </p:txBody>
          </p:sp>
          <p:sp>
            <p:nvSpPr>
              <p:cNvPr id="162619" name="Freeform 1250"/>
              <p:cNvSpPr>
                <a:spLocks/>
              </p:cNvSpPr>
              <p:nvPr/>
            </p:nvSpPr>
            <p:spPr bwMode="auto">
              <a:xfrm>
                <a:off x="2426" y="552"/>
                <a:ext cx="5" cy="5"/>
              </a:xfrm>
              <a:custGeom>
                <a:avLst/>
                <a:gdLst>
                  <a:gd name="T0" fmla="*/ 0 w 5"/>
                  <a:gd name="T1" fmla="*/ 0 h 5"/>
                  <a:gd name="T2" fmla="*/ 3 w 5"/>
                  <a:gd name="T3" fmla="*/ 0 h 5"/>
                  <a:gd name="T4" fmla="*/ 3 w 5"/>
                  <a:gd name="T5" fmla="*/ 5 h 5"/>
                  <a:gd name="T6" fmla="*/ 5 w 5"/>
                  <a:gd name="T7" fmla="*/ 4 h 5"/>
                  <a:gd name="T8" fmla="*/ 0 w 5"/>
                  <a:gd name="T9" fmla="*/ 0 h 5"/>
                  <a:gd name="T10" fmla="*/ 0 60000 65536"/>
                  <a:gd name="T11" fmla="*/ 0 60000 65536"/>
                  <a:gd name="T12" fmla="*/ 0 60000 65536"/>
                  <a:gd name="T13" fmla="*/ 0 60000 65536"/>
                  <a:gd name="T14" fmla="*/ 0 60000 65536"/>
                  <a:gd name="T15" fmla="*/ 0 w 5"/>
                  <a:gd name="T16" fmla="*/ 0 h 5"/>
                  <a:gd name="T17" fmla="*/ 5 w 5"/>
                  <a:gd name="T18" fmla="*/ 5 h 5"/>
                </a:gdLst>
                <a:ahLst/>
                <a:cxnLst>
                  <a:cxn ang="T10">
                    <a:pos x="T0" y="T1"/>
                  </a:cxn>
                  <a:cxn ang="T11">
                    <a:pos x="T2" y="T3"/>
                  </a:cxn>
                  <a:cxn ang="T12">
                    <a:pos x="T4" y="T5"/>
                  </a:cxn>
                  <a:cxn ang="T13">
                    <a:pos x="T6" y="T7"/>
                  </a:cxn>
                  <a:cxn ang="T14">
                    <a:pos x="T8" y="T9"/>
                  </a:cxn>
                </a:cxnLst>
                <a:rect l="T15" t="T16" r="T17" b="T18"/>
                <a:pathLst>
                  <a:path w="5" h="5">
                    <a:moveTo>
                      <a:pt x="0" y="0"/>
                    </a:moveTo>
                    <a:lnTo>
                      <a:pt x="3" y="0"/>
                    </a:lnTo>
                    <a:lnTo>
                      <a:pt x="3" y="5"/>
                    </a:lnTo>
                    <a:lnTo>
                      <a:pt x="5" y="4"/>
                    </a:lnTo>
                    <a:lnTo>
                      <a:pt x="0" y="0"/>
                    </a:lnTo>
                    <a:close/>
                  </a:path>
                </a:pathLst>
              </a:custGeom>
              <a:solidFill>
                <a:srgbClr val="F8BDD6"/>
              </a:solidFill>
              <a:ln w="9525">
                <a:noFill/>
                <a:round/>
                <a:headEnd/>
                <a:tailEnd/>
              </a:ln>
            </p:spPr>
            <p:txBody>
              <a:bodyPr/>
              <a:lstStyle/>
              <a:p>
                <a:endParaRPr lang="ru-RU"/>
              </a:p>
            </p:txBody>
          </p:sp>
          <p:sp>
            <p:nvSpPr>
              <p:cNvPr id="162620" name="Freeform 1251"/>
              <p:cNvSpPr>
                <a:spLocks/>
              </p:cNvSpPr>
              <p:nvPr/>
            </p:nvSpPr>
            <p:spPr bwMode="auto">
              <a:xfrm>
                <a:off x="2446" y="589"/>
                <a:ext cx="37" cy="54"/>
              </a:xfrm>
              <a:custGeom>
                <a:avLst/>
                <a:gdLst>
                  <a:gd name="T0" fmla="*/ 37 w 37"/>
                  <a:gd name="T1" fmla="*/ 0 h 54"/>
                  <a:gd name="T2" fmla="*/ 37 w 37"/>
                  <a:gd name="T3" fmla="*/ 17 h 54"/>
                  <a:gd name="T4" fmla="*/ 29 w 37"/>
                  <a:gd name="T5" fmla="*/ 34 h 54"/>
                  <a:gd name="T6" fmla="*/ 18 w 37"/>
                  <a:gd name="T7" fmla="*/ 45 h 54"/>
                  <a:gd name="T8" fmla="*/ 9 w 37"/>
                  <a:gd name="T9" fmla="*/ 51 h 54"/>
                  <a:gd name="T10" fmla="*/ 1 w 37"/>
                  <a:gd name="T11" fmla="*/ 54 h 54"/>
                  <a:gd name="T12" fmla="*/ 0 w 37"/>
                  <a:gd name="T13" fmla="*/ 48 h 54"/>
                  <a:gd name="T14" fmla="*/ 7 w 37"/>
                  <a:gd name="T15" fmla="*/ 45 h 54"/>
                  <a:gd name="T16" fmla="*/ 14 w 37"/>
                  <a:gd name="T17" fmla="*/ 40 h 54"/>
                  <a:gd name="T18" fmla="*/ 25 w 37"/>
                  <a:gd name="T19" fmla="*/ 30 h 54"/>
                  <a:gd name="T20" fmla="*/ 31 w 37"/>
                  <a:gd name="T21" fmla="*/ 15 h 54"/>
                  <a:gd name="T22" fmla="*/ 31 w 37"/>
                  <a:gd name="T23" fmla="*/ 0 h 54"/>
                  <a:gd name="T24" fmla="*/ 37 w 37"/>
                  <a:gd name="T25" fmla="*/ 0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7"/>
                  <a:gd name="T40" fmla="*/ 0 h 54"/>
                  <a:gd name="T41" fmla="*/ 37 w 37"/>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7" h="54">
                    <a:moveTo>
                      <a:pt x="37" y="0"/>
                    </a:moveTo>
                    <a:lnTo>
                      <a:pt x="37" y="17"/>
                    </a:lnTo>
                    <a:lnTo>
                      <a:pt x="29" y="34"/>
                    </a:lnTo>
                    <a:lnTo>
                      <a:pt x="18" y="45"/>
                    </a:lnTo>
                    <a:lnTo>
                      <a:pt x="9" y="51"/>
                    </a:lnTo>
                    <a:lnTo>
                      <a:pt x="1" y="54"/>
                    </a:lnTo>
                    <a:lnTo>
                      <a:pt x="0" y="48"/>
                    </a:lnTo>
                    <a:lnTo>
                      <a:pt x="7" y="45"/>
                    </a:lnTo>
                    <a:lnTo>
                      <a:pt x="14" y="40"/>
                    </a:lnTo>
                    <a:lnTo>
                      <a:pt x="25" y="30"/>
                    </a:lnTo>
                    <a:lnTo>
                      <a:pt x="31" y="15"/>
                    </a:lnTo>
                    <a:lnTo>
                      <a:pt x="31" y="0"/>
                    </a:lnTo>
                    <a:lnTo>
                      <a:pt x="37" y="0"/>
                    </a:lnTo>
                    <a:close/>
                  </a:path>
                </a:pathLst>
              </a:custGeom>
              <a:solidFill>
                <a:srgbClr val="F8BDD6"/>
              </a:solidFill>
              <a:ln w="9525">
                <a:noFill/>
                <a:round/>
                <a:headEnd/>
                <a:tailEnd/>
              </a:ln>
            </p:spPr>
            <p:txBody>
              <a:bodyPr/>
              <a:lstStyle/>
              <a:p>
                <a:endParaRPr lang="ru-RU"/>
              </a:p>
            </p:txBody>
          </p:sp>
          <p:sp>
            <p:nvSpPr>
              <p:cNvPr id="162621" name="Freeform 1252"/>
              <p:cNvSpPr>
                <a:spLocks/>
              </p:cNvSpPr>
              <p:nvPr/>
            </p:nvSpPr>
            <p:spPr bwMode="auto">
              <a:xfrm>
                <a:off x="2478" y="589"/>
                <a:ext cx="6" cy="2"/>
              </a:xfrm>
              <a:custGeom>
                <a:avLst/>
                <a:gdLst>
                  <a:gd name="T0" fmla="*/ 6 w 6"/>
                  <a:gd name="T1" fmla="*/ 0 h 2"/>
                  <a:gd name="T2" fmla="*/ 0 w 6"/>
                  <a:gd name="T3" fmla="*/ 0 h 2"/>
                  <a:gd name="T4" fmla="*/ 0 w 6"/>
                  <a:gd name="T5" fmla="*/ 2 h 2"/>
                  <a:gd name="T6" fmla="*/ 6 w 6"/>
                  <a:gd name="T7" fmla="*/ 0 h 2"/>
                  <a:gd name="T8" fmla="*/ 0 60000 65536"/>
                  <a:gd name="T9" fmla="*/ 0 60000 65536"/>
                  <a:gd name="T10" fmla="*/ 0 60000 65536"/>
                  <a:gd name="T11" fmla="*/ 0 60000 65536"/>
                  <a:gd name="T12" fmla="*/ 0 w 6"/>
                  <a:gd name="T13" fmla="*/ 0 h 2"/>
                  <a:gd name="T14" fmla="*/ 6 w 6"/>
                  <a:gd name="T15" fmla="*/ 2 h 2"/>
                </a:gdLst>
                <a:ahLst/>
                <a:cxnLst>
                  <a:cxn ang="T8">
                    <a:pos x="T0" y="T1"/>
                  </a:cxn>
                  <a:cxn ang="T9">
                    <a:pos x="T2" y="T3"/>
                  </a:cxn>
                  <a:cxn ang="T10">
                    <a:pos x="T4" y="T5"/>
                  </a:cxn>
                  <a:cxn ang="T11">
                    <a:pos x="T6" y="T7"/>
                  </a:cxn>
                </a:cxnLst>
                <a:rect l="T12" t="T13" r="T14" b="T15"/>
                <a:pathLst>
                  <a:path w="6" h="2">
                    <a:moveTo>
                      <a:pt x="6" y="0"/>
                    </a:moveTo>
                    <a:lnTo>
                      <a:pt x="0" y="0"/>
                    </a:lnTo>
                    <a:lnTo>
                      <a:pt x="0" y="2"/>
                    </a:lnTo>
                    <a:lnTo>
                      <a:pt x="6" y="0"/>
                    </a:lnTo>
                    <a:close/>
                  </a:path>
                </a:pathLst>
              </a:custGeom>
              <a:solidFill>
                <a:srgbClr val="F8BDD6"/>
              </a:solidFill>
              <a:ln w="9525">
                <a:noFill/>
                <a:round/>
                <a:headEnd/>
                <a:tailEnd/>
              </a:ln>
            </p:spPr>
            <p:txBody>
              <a:bodyPr/>
              <a:lstStyle/>
              <a:p>
                <a:endParaRPr lang="ru-RU"/>
              </a:p>
            </p:txBody>
          </p:sp>
          <p:sp>
            <p:nvSpPr>
              <p:cNvPr id="162622" name="Freeform 1253"/>
              <p:cNvSpPr>
                <a:spLocks/>
              </p:cNvSpPr>
              <p:nvPr/>
            </p:nvSpPr>
            <p:spPr bwMode="auto">
              <a:xfrm>
                <a:off x="2392" y="606"/>
                <a:ext cx="57" cy="37"/>
              </a:xfrm>
              <a:custGeom>
                <a:avLst/>
                <a:gdLst>
                  <a:gd name="T0" fmla="*/ 57 w 57"/>
                  <a:gd name="T1" fmla="*/ 37 h 37"/>
                  <a:gd name="T2" fmla="*/ 38 w 57"/>
                  <a:gd name="T3" fmla="*/ 37 h 37"/>
                  <a:gd name="T4" fmla="*/ 21 w 57"/>
                  <a:gd name="T5" fmla="*/ 30 h 37"/>
                  <a:gd name="T6" fmla="*/ 8 w 57"/>
                  <a:gd name="T7" fmla="*/ 19 h 37"/>
                  <a:gd name="T8" fmla="*/ 3 w 57"/>
                  <a:gd name="T9" fmla="*/ 11 h 37"/>
                  <a:gd name="T10" fmla="*/ 0 w 57"/>
                  <a:gd name="T11" fmla="*/ 3 h 37"/>
                  <a:gd name="T12" fmla="*/ 4 w 57"/>
                  <a:gd name="T13" fmla="*/ 0 h 37"/>
                  <a:gd name="T14" fmla="*/ 8 w 57"/>
                  <a:gd name="T15" fmla="*/ 6 h 37"/>
                  <a:gd name="T16" fmla="*/ 12 w 57"/>
                  <a:gd name="T17" fmla="*/ 14 h 37"/>
                  <a:gd name="T18" fmla="*/ 25 w 57"/>
                  <a:gd name="T19" fmla="*/ 25 h 37"/>
                  <a:gd name="T20" fmla="*/ 38 w 57"/>
                  <a:gd name="T21" fmla="*/ 31 h 37"/>
                  <a:gd name="T22" fmla="*/ 57 w 57"/>
                  <a:gd name="T23" fmla="*/ 31 h 37"/>
                  <a:gd name="T24" fmla="*/ 57 w 57"/>
                  <a:gd name="T25" fmla="*/ 37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7"/>
                  <a:gd name="T40" fmla="*/ 0 h 37"/>
                  <a:gd name="T41" fmla="*/ 57 w 57"/>
                  <a:gd name="T42" fmla="*/ 37 h 3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7" h="37">
                    <a:moveTo>
                      <a:pt x="57" y="37"/>
                    </a:moveTo>
                    <a:lnTo>
                      <a:pt x="38" y="37"/>
                    </a:lnTo>
                    <a:lnTo>
                      <a:pt x="21" y="30"/>
                    </a:lnTo>
                    <a:lnTo>
                      <a:pt x="8" y="19"/>
                    </a:lnTo>
                    <a:lnTo>
                      <a:pt x="3" y="11"/>
                    </a:lnTo>
                    <a:lnTo>
                      <a:pt x="0" y="3"/>
                    </a:lnTo>
                    <a:lnTo>
                      <a:pt x="4" y="0"/>
                    </a:lnTo>
                    <a:lnTo>
                      <a:pt x="8" y="6"/>
                    </a:lnTo>
                    <a:lnTo>
                      <a:pt x="12" y="14"/>
                    </a:lnTo>
                    <a:lnTo>
                      <a:pt x="25" y="25"/>
                    </a:lnTo>
                    <a:lnTo>
                      <a:pt x="38" y="31"/>
                    </a:lnTo>
                    <a:lnTo>
                      <a:pt x="57" y="31"/>
                    </a:lnTo>
                    <a:lnTo>
                      <a:pt x="57" y="37"/>
                    </a:lnTo>
                    <a:close/>
                  </a:path>
                </a:pathLst>
              </a:custGeom>
              <a:solidFill>
                <a:srgbClr val="F8BDD6"/>
              </a:solidFill>
              <a:ln w="9525">
                <a:noFill/>
                <a:round/>
                <a:headEnd/>
                <a:tailEnd/>
              </a:ln>
            </p:spPr>
            <p:txBody>
              <a:bodyPr/>
              <a:lstStyle/>
              <a:p>
                <a:endParaRPr lang="ru-RU"/>
              </a:p>
            </p:txBody>
          </p:sp>
          <p:sp>
            <p:nvSpPr>
              <p:cNvPr id="162623" name="Freeform 1254"/>
              <p:cNvSpPr>
                <a:spLocks/>
              </p:cNvSpPr>
              <p:nvPr/>
            </p:nvSpPr>
            <p:spPr bwMode="auto">
              <a:xfrm>
                <a:off x="2446" y="636"/>
                <a:ext cx="1" cy="7"/>
              </a:xfrm>
              <a:custGeom>
                <a:avLst/>
                <a:gdLst>
                  <a:gd name="T0" fmla="*/ 1 w 1"/>
                  <a:gd name="T1" fmla="*/ 7 h 7"/>
                  <a:gd name="T2" fmla="*/ 1 w 1"/>
                  <a:gd name="T3" fmla="*/ 0 h 7"/>
                  <a:gd name="T4" fmla="*/ 0 w 1"/>
                  <a:gd name="T5" fmla="*/ 0 h 7"/>
                  <a:gd name="T6" fmla="*/ 1 w 1"/>
                  <a:gd name="T7" fmla="*/ 7 h 7"/>
                  <a:gd name="T8" fmla="*/ 0 60000 65536"/>
                  <a:gd name="T9" fmla="*/ 0 60000 65536"/>
                  <a:gd name="T10" fmla="*/ 0 60000 65536"/>
                  <a:gd name="T11" fmla="*/ 0 60000 65536"/>
                  <a:gd name="T12" fmla="*/ 0 w 1"/>
                  <a:gd name="T13" fmla="*/ 0 h 7"/>
                  <a:gd name="T14" fmla="*/ 1 w 1"/>
                  <a:gd name="T15" fmla="*/ 7 h 7"/>
                </a:gdLst>
                <a:ahLst/>
                <a:cxnLst>
                  <a:cxn ang="T8">
                    <a:pos x="T0" y="T1"/>
                  </a:cxn>
                  <a:cxn ang="T9">
                    <a:pos x="T2" y="T3"/>
                  </a:cxn>
                  <a:cxn ang="T10">
                    <a:pos x="T4" y="T5"/>
                  </a:cxn>
                  <a:cxn ang="T11">
                    <a:pos x="T6" y="T7"/>
                  </a:cxn>
                </a:cxnLst>
                <a:rect l="T12" t="T13" r="T14" b="T15"/>
                <a:pathLst>
                  <a:path w="1" h="7">
                    <a:moveTo>
                      <a:pt x="1" y="7"/>
                    </a:moveTo>
                    <a:lnTo>
                      <a:pt x="1" y="0"/>
                    </a:lnTo>
                    <a:lnTo>
                      <a:pt x="0" y="0"/>
                    </a:lnTo>
                    <a:lnTo>
                      <a:pt x="1" y="7"/>
                    </a:lnTo>
                    <a:close/>
                  </a:path>
                </a:pathLst>
              </a:custGeom>
              <a:solidFill>
                <a:srgbClr val="F8BDD6"/>
              </a:solidFill>
              <a:ln w="9525">
                <a:noFill/>
                <a:round/>
                <a:headEnd/>
                <a:tailEnd/>
              </a:ln>
            </p:spPr>
            <p:txBody>
              <a:bodyPr/>
              <a:lstStyle/>
              <a:p>
                <a:endParaRPr lang="ru-RU"/>
              </a:p>
            </p:txBody>
          </p:sp>
          <p:sp>
            <p:nvSpPr>
              <p:cNvPr id="162624" name="Freeform 1255"/>
              <p:cNvSpPr>
                <a:spLocks/>
              </p:cNvSpPr>
              <p:nvPr/>
            </p:nvSpPr>
            <p:spPr bwMode="auto">
              <a:xfrm>
                <a:off x="2390" y="606"/>
                <a:ext cx="8" cy="3"/>
              </a:xfrm>
              <a:custGeom>
                <a:avLst/>
                <a:gdLst>
                  <a:gd name="T0" fmla="*/ 0 w 8"/>
                  <a:gd name="T1" fmla="*/ 3 h 3"/>
                  <a:gd name="T2" fmla="*/ 0 w 8"/>
                  <a:gd name="T3" fmla="*/ 2 h 3"/>
                  <a:gd name="T4" fmla="*/ 8 w 8"/>
                  <a:gd name="T5" fmla="*/ 2 h 3"/>
                  <a:gd name="T6" fmla="*/ 6 w 8"/>
                  <a:gd name="T7" fmla="*/ 0 h 3"/>
                  <a:gd name="T8" fmla="*/ 0 w 8"/>
                  <a:gd name="T9" fmla="*/ 3 h 3"/>
                  <a:gd name="T10" fmla="*/ 0 60000 65536"/>
                  <a:gd name="T11" fmla="*/ 0 60000 65536"/>
                  <a:gd name="T12" fmla="*/ 0 60000 65536"/>
                  <a:gd name="T13" fmla="*/ 0 60000 65536"/>
                  <a:gd name="T14" fmla="*/ 0 60000 65536"/>
                  <a:gd name="T15" fmla="*/ 0 w 8"/>
                  <a:gd name="T16" fmla="*/ 0 h 3"/>
                  <a:gd name="T17" fmla="*/ 8 w 8"/>
                  <a:gd name="T18" fmla="*/ 3 h 3"/>
                </a:gdLst>
                <a:ahLst/>
                <a:cxnLst>
                  <a:cxn ang="T10">
                    <a:pos x="T0" y="T1"/>
                  </a:cxn>
                  <a:cxn ang="T11">
                    <a:pos x="T2" y="T3"/>
                  </a:cxn>
                  <a:cxn ang="T12">
                    <a:pos x="T4" y="T5"/>
                  </a:cxn>
                  <a:cxn ang="T13">
                    <a:pos x="T6" y="T7"/>
                  </a:cxn>
                  <a:cxn ang="T14">
                    <a:pos x="T8" y="T9"/>
                  </a:cxn>
                </a:cxnLst>
                <a:rect l="T15" t="T16" r="T17" b="T18"/>
                <a:pathLst>
                  <a:path w="8" h="3">
                    <a:moveTo>
                      <a:pt x="0" y="3"/>
                    </a:moveTo>
                    <a:lnTo>
                      <a:pt x="0" y="2"/>
                    </a:lnTo>
                    <a:lnTo>
                      <a:pt x="8" y="2"/>
                    </a:lnTo>
                    <a:lnTo>
                      <a:pt x="6" y="0"/>
                    </a:lnTo>
                    <a:lnTo>
                      <a:pt x="0" y="3"/>
                    </a:lnTo>
                    <a:close/>
                  </a:path>
                </a:pathLst>
              </a:custGeom>
              <a:solidFill>
                <a:srgbClr val="F8BDD6"/>
              </a:solidFill>
              <a:ln w="9525">
                <a:noFill/>
                <a:round/>
                <a:headEnd/>
                <a:tailEnd/>
              </a:ln>
            </p:spPr>
            <p:txBody>
              <a:bodyPr/>
              <a:lstStyle/>
              <a:p>
                <a:endParaRPr lang="ru-RU"/>
              </a:p>
            </p:txBody>
          </p:sp>
          <p:sp>
            <p:nvSpPr>
              <p:cNvPr id="162625" name="Freeform 1256"/>
              <p:cNvSpPr>
                <a:spLocks/>
              </p:cNvSpPr>
              <p:nvPr/>
            </p:nvSpPr>
            <p:spPr bwMode="auto">
              <a:xfrm>
                <a:off x="2558" y="522"/>
                <a:ext cx="86" cy="86"/>
              </a:xfrm>
              <a:custGeom>
                <a:avLst/>
                <a:gdLst>
                  <a:gd name="T0" fmla="*/ 0 w 86"/>
                  <a:gd name="T1" fmla="*/ 52 h 86"/>
                  <a:gd name="T2" fmla="*/ 0 w 86"/>
                  <a:gd name="T3" fmla="*/ 47 h 86"/>
                  <a:gd name="T4" fmla="*/ 0 w 86"/>
                  <a:gd name="T5" fmla="*/ 43 h 86"/>
                  <a:gd name="T6" fmla="*/ 0 w 86"/>
                  <a:gd name="T7" fmla="*/ 35 h 86"/>
                  <a:gd name="T8" fmla="*/ 1 w 86"/>
                  <a:gd name="T9" fmla="*/ 30 h 86"/>
                  <a:gd name="T10" fmla="*/ 3 w 86"/>
                  <a:gd name="T11" fmla="*/ 27 h 86"/>
                  <a:gd name="T12" fmla="*/ 6 w 86"/>
                  <a:gd name="T13" fmla="*/ 19 h 86"/>
                  <a:gd name="T14" fmla="*/ 12 w 86"/>
                  <a:gd name="T15" fmla="*/ 12 h 86"/>
                  <a:gd name="T16" fmla="*/ 18 w 86"/>
                  <a:gd name="T17" fmla="*/ 7 h 86"/>
                  <a:gd name="T18" fmla="*/ 21 w 86"/>
                  <a:gd name="T19" fmla="*/ 5 h 86"/>
                  <a:gd name="T20" fmla="*/ 26 w 86"/>
                  <a:gd name="T21" fmla="*/ 3 h 86"/>
                  <a:gd name="T22" fmla="*/ 34 w 86"/>
                  <a:gd name="T23" fmla="*/ 0 h 86"/>
                  <a:gd name="T24" fmla="*/ 38 w 86"/>
                  <a:gd name="T25" fmla="*/ 0 h 86"/>
                  <a:gd name="T26" fmla="*/ 43 w 86"/>
                  <a:gd name="T27" fmla="*/ 0 h 86"/>
                  <a:gd name="T28" fmla="*/ 51 w 86"/>
                  <a:gd name="T29" fmla="*/ 0 h 86"/>
                  <a:gd name="T30" fmla="*/ 58 w 86"/>
                  <a:gd name="T31" fmla="*/ 3 h 86"/>
                  <a:gd name="T32" fmla="*/ 66 w 86"/>
                  <a:gd name="T33" fmla="*/ 6 h 86"/>
                  <a:gd name="T34" fmla="*/ 73 w 86"/>
                  <a:gd name="T35" fmla="*/ 11 h 86"/>
                  <a:gd name="T36" fmla="*/ 79 w 86"/>
                  <a:gd name="T37" fmla="*/ 17 h 86"/>
                  <a:gd name="T38" fmla="*/ 82 w 86"/>
                  <a:gd name="T39" fmla="*/ 25 h 86"/>
                  <a:gd name="T40" fmla="*/ 85 w 86"/>
                  <a:gd name="T41" fmla="*/ 33 h 86"/>
                  <a:gd name="T42" fmla="*/ 86 w 86"/>
                  <a:gd name="T43" fmla="*/ 37 h 86"/>
                  <a:gd name="T44" fmla="*/ 86 w 86"/>
                  <a:gd name="T45" fmla="*/ 42 h 86"/>
                  <a:gd name="T46" fmla="*/ 85 w 86"/>
                  <a:gd name="T47" fmla="*/ 50 h 86"/>
                  <a:gd name="T48" fmla="*/ 85 w 86"/>
                  <a:gd name="T49" fmla="*/ 55 h 86"/>
                  <a:gd name="T50" fmla="*/ 84 w 86"/>
                  <a:gd name="T51" fmla="*/ 58 h 86"/>
                  <a:gd name="T52" fmla="*/ 79 w 86"/>
                  <a:gd name="T53" fmla="*/ 67 h 86"/>
                  <a:gd name="T54" fmla="*/ 74 w 86"/>
                  <a:gd name="T55" fmla="*/ 73 h 86"/>
                  <a:gd name="T56" fmla="*/ 68 w 86"/>
                  <a:gd name="T57" fmla="*/ 77 h 86"/>
                  <a:gd name="T58" fmla="*/ 64 w 86"/>
                  <a:gd name="T59" fmla="*/ 80 h 86"/>
                  <a:gd name="T60" fmla="*/ 60 w 86"/>
                  <a:gd name="T61" fmla="*/ 82 h 86"/>
                  <a:gd name="T62" fmla="*/ 53 w 86"/>
                  <a:gd name="T63" fmla="*/ 86 h 86"/>
                  <a:gd name="T64" fmla="*/ 48 w 86"/>
                  <a:gd name="T65" fmla="*/ 86 h 86"/>
                  <a:gd name="T66" fmla="*/ 43 w 86"/>
                  <a:gd name="T67" fmla="*/ 86 h 86"/>
                  <a:gd name="T68" fmla="*/ 35 w 86"/>
                  <a:gd name="T69" fmla="*/ 86 h 86"/>
                  <a:gd name="T70" fmla="*/ 26 w 86"/>
                  <a:gd name="T71" fmla="*/ 82 h 86"/>
                  <a:gd name="T72" fmla="*/ 20 w 86"/>
                  <a:gd name="T73" fmla="*/ 79 h 86"/>
                  <a:gd name="T74" fmla="*/ 12 w 86"/>
                  <a:gd name="T75" fmla="*/ 75 h 86"/>
                  <a:gd name="T76" fmla="*/ 7 w 86"/>
                  <a:gd name="T77" fmla="*/ 68 h 86"/>
                  <a:gd name="T78" fmla="*/ 3 w 86"/>
                  <a:gd name="T79" fmla="*/ 60 h 86"/>
                  <a:gd name="T80" fmla="*/ 0 w 86"/>
                  <a:gd name="T81" fmla="*/ 52 h 8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6"/>
                  <a:gd name="T124" fmla="*/ 0 h 86"/>
                  <a:gd name="T125" fmla="*/ 86 w 86"/>
                  <a:gd name="T126" fmla="*/ 86 h 8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6" h="86">
                    <a:moveTo>
                      <a:pt x="0" y="52"/>
                    </a:moveTo>
                    <a:lnTo>
                      <a:pt x="0" y="47"/>
                    </a:lnTo>
                    <a:lnTo>
                      <a:pt x="0" y="43"/>
                    </a:lnTo>
                    <a:lnTo>
                      <a:pt x="0" y="35"/>
                    </a:lnTo>
                    <a:lnTo>
                      <a:pt x="1" y="30"/>
                    </a:lnTo>
                    <a:lnTo>
                      <a:pt x="3" y="27"/>
                    </a:lnTo>
                    <a:lnTo>
                      <a:pt x="6" y="19"/>
                    </a:lnTo>
                    <a:lnTo>
                      <a:pt x="12" y="12"/>
                    </a:lnTo>
                    <a:lnTo>
                      <a:pt x="18" y="7"/>
                    </a:lnTo>
                    <a:lnTo>
                      <a:pt x="21" y="5"/>
                    </a:lnTo>
                    <a:lnTo>
                      <a:pt x="26" y="3"/>
                    </a:lnTo>
                    <a:lnTo>
                      <a:pt x="34" y="0"/>
                    </a:lnTo>
                    <a:lnTo>
                      <a:pt x="38" y="0"/>
                    </a:lnTo>
                    <a:lnTo>
                      <a:pt x="43" y="0"/>
                    </a:lnTo>
                    <a:lnTo>
                      <a:pt x="51" y="0"/>
                    </a:lnTo>
                    <a:lnTo>
                      <a:pt x="58" y="3"/>
                    </a:lnTo>
                    <a:lnTo>
                      <a:pt x="66" y="6"/>
                    </a:lnTo>
                    <a:lnTo>
                      <a:pt x="73" y="11"/>
                    </a:lnTo>
                    <a:lnTo>
                      <a:pt x="79" y="17"/>
                    </a:lnTo>
                    <a:lnTo>
                      <a:pt x="82" y="25"/>
                    </a:lnTo>
                    <a:lnTo>
                      <a:pt x="85" y="33"/>
                    </a:lnTo>
                    <a:lnTo>
                      <a:pt x="86" y="37"/>
                    </a:lnTo>
                    <a:lnTo>
                      <a:pt x="86" y="42"/>
                    </a:lnTo>
                    <a:lnTo>
                      <a:pt x="85" y="50"/>
                    </a:lnTo>
                    <a:lnTo>
                      <a:pt x="85" y="55"/>
                    </a:lnTo>
                    <a:lnTo>
                      <a:pt x="84" y="58"/>
                    </a:lnTo>
                    <a:lnTo>
                      <a:pt x="79" y="67"/>
                    </a:lnTo>
                    <a:lnTo>
                      <a:pt x="74" y="73"/>
                    </a:lnTo>
                    <a:lnTo>
                      <a:pt x="68" y="77"/>
                    </a:lnTo>
                    <a:lnTo>
                      <a:pt x="64" y="80"/>
                    </a:lnTo>
                    <a:lnTo>
                      <a:pt x="60" y="82"/>
                    </a:lnTo>
                    <a:lnTo>
                      <a:pt x="53" y="86"/>
                    </a:lnTo>
                    <a:lnTo>
                      <a:pt x="48" y="86"/>
                    </a:lnTo>
                    <a:lnTo>
                      <a:pt x="43" y="86"/>
                    </a:lnTo>
                    <a:lnTo>
                      <a:pt x="35" y="86"/>
                    </a:lnTo>
                    <a:lnTo>
                      <a:pt x="26" y="82"/>
                    </a:lnTo>
                    <a:lnTo>
                      <a:pt x="20" y="79"/>
                    </a:lnTo>
                    <a:lnTo>
                      <a:pt x="12" y="75"/>
                    </a:lnTo>
                    <a:lnTo>
                      <a:pt x="7" y="68"/>
                    </a:lnTo>
                    <a:lnTo>
                      <a:pt x="3" y="60"/>
                    </a:lnTo>
                    <a:lnTo>
                      <a:pt x="0" y="52"/>
                    </a:lnTo>
                    <a:close/>
                  </a:path>
                </a:pathLst>
              </a:custGeom>
              <a:solidFill>
                <a:srgbClr val="F561AF"/>
              </a:solidFill>
              <a:ln w="9525">
                <a:noFill/>
                <a:round/>
                <a:headEnd/>
                <a:tailEnd/>
              </a:ln>
            </p:spPr>
            <p:txBody>
              <a:bodyPr/>
              <a:lstStyle/>
              <a:p>
                <a:endParaRPr lang="ru-RU"/>
              </a:p>
            </p:txBody>
          </p:sp>
          <p:sp>
            <p:nvSpPr>
              <p:cNvPr id="162626" name="Freeform 1257"/>
              <p:cNvSpPr>
                <a:spLocks/>
              </p:cNvSpPr>
              <p:nvPr/>
            </p:nvSpPr>
            <p:spPr bwMode="auto">
              <a:xfrm>
                <a:off x="2552" y="518"/>
                <a:ext cx="40" cy="54"/>
              </a:xfrm>
              <a:custGeom>
                <a:avLst/>
                <a:gdLst>
                  <a:gd name="T0" fmla="*/ 1 w 40"/>
                  <a:gd name="T1" fmla="*/ 54 h 54"/>
                  <a:gd name="T2" fmla="*/ 0 w 40"/>
                  <a:gd name="T3" fmla="*/ 37 h 54"/>
                  <a:gd name="T4" fmla="*/ 7 w 40"/>
                  <a:gd name="T5" fmla="*/ 19 h 54"/>
                  <a:gd name="T6" fmla="*/ 20 w 40"/>
                  <a:gd name="T7" fmla="*/ 6 h 54"/>
                  <a:gd name="T8" fmla="*/ 29 w 40"/>
                  <a:gd name="T9" fmla="*/ 3 h 54"/>
                  <a:gd name="T10" fmla="*/ 37 w 40"/>
                  <a:gd name="T11" fmla="*/ 0 h 54"/>
                  <a:gd name="T12" fmla="*/ 40 w 40"/>
                  <a:gd name="T13" fmla="*/ 4 h 54"/>
                  <a:gd name="T14" fmla="*/ 32 w 40"/>
                  <a:gd name="T15" fmla="*/ 8 h 54"/>
                  <a:gd name="T16" fmla="*/ 24 w 40"/>
                  <a:gd name="T17" fmla="*/ 10 h 54"/>
                  <a:gd name="T18" fmla="*/ 11 w 40"/>
                  <a:gd name="T19" fmla="*/ 23 h 54"/>
                  <a:gd name="T20" fmla="*/ 5 w 40"/>
                  <a:gd name="T21" fmla="*/ 37 h 54"/>
                  <a:gd name="T22" fmla="*/ 9 w 40"/>
                  <a:gd name="T23" fmla="*/ 54 h 54"/>
                  <a:gd name="T24" fmla="*/ 1 w 40"/>
                  <a:gd name="T25" fmla="*/ 54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
                  <a:gd name="T40" fmla="*/ 0 h 54"/>
                  <a:gd name="T41" fmla="*/ 40 w 40"/>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 h="54">
                    <a:moveTo>
                      <a:pt x="1" y="54"/>
                    </a:moveTo>
                    <a:lnTo>
                      <a:pt x="0" y="37"/>
                    </a:lnTo>
                    <a:lnTo>
                      <a:pt x="7" y="19"/>
                    </a:lnTo>
                    <a:lnTo>
                      <a:pt x="20" y="6"/>
                    </a:lnTo>
                    <a:lnTo>
                      <a:pt x="29" y="3"/>
                    </a:lnTo>
                    <a:lnTo>
                      <a:pt x="37" y="0"/>
                    </a:lnTo>
                    <a:lnTo>
                      <a:pt x="40" y="4"/>
                    </a:lnTo>
                    <a:lnTo>
                      <a:pt x="32" y="8"/>
                    </a:lnTo>
                    <a:lnTo>
                      <a:pt x="24" y="10"/>
                    </a:lnTo>
                    <a:lnTo>
                      <a:pt x="11" y="23"/>
                    </a:lnTo>
                    <a:lnTo>
                      <a:pt x="5" y="37"/>
                    </a:lnTo>
                    <a:lnTo>
                      <a:pt x="9" y="54"/>
                    </a:lnTo>
                    <a:lnTo>
                      <a:pt x="1" y="54"/>
                    </a:lnTo>
                    <a:close/>
                  </a:path>
                </a:pathLst>
              </a:custGeom>
              <a:solidFill>
                <a:srgbClr val="F8BDD6"/>
              </a:solidFill>
              <a:ln w="9525">
                <a:noFill/>
                <a:round/>
                <a:headEnd/>
                <a:tailEnd/>
              </a:ln>
            </p:spPr>
            <p:txBody>
              <a:bodyPr/>
              <a:lstStyle/>
              <a:p>
                <a:endParaRPr lang="ru-RU"/>
              </a:p>
            </p:txBody>
          </p:sp>
          <p:sp>
            <p:nvSpPr>
              <p:cNvPr id="162627" name="Freeform 1258"/>
              <p:cNvSpPr>
                <a:spLocks/>
              </p:cNvSpPr>
              <p:nvPr/>
            </p:nvSpPr>
            <p:spPr bwMode="auto">
              <a:xfrm>
                <a:off x="2592" y="518"/>
                <a:ext cx="54" cy="37"/>
              </a:xfrm>
              <a:custGeom>
                <a:avLst/>
                <a:gdLst>
                  <a:gd name="T0" fmla="*/ 0 w 54"/>
                  <a:gd name="T1" fmla="*/ 0 h 37"/>
                  <a:gd name="T2" fmla="*/ 18 w 54"/>
                  <a:gd name="T3" fmla="*/ 0 h 37"/>
                  <a:gd name="T4" fmla="*/ 34 w 54"/>
                  <a:gd name="T5" fmla="*/ 6 h 37"/>
                  <a:gd name="T6" fmla="*/ 46 w 54"/>
                  <a:gd name="T7" fmla="*/ 17 h 37"/>
                  <a:gd name="T8" fmla="*/ 52 w 54"/>
                  <a:gd name="T9" fmla="*/ 28 h 37"/>
                  <a:gd name="T10" fmla="*/ 54 w 54"/>
                  <a:gd name="T11" fmla="*/ 36 h 37"/>
                  <a:gd name="T12" fmla="*/ 48 w 54"/>
                  <a:gd name="T13" fmla="*/ 37 h 37"/>
                  <a:gd name="T14" fmla="*/ 46 w 54"/>
                  <a:gd name="T15" fmla="*/ 30 h 37"/>
                  <a:gd name="T16" fmla="*/ 41 w 54"/>
                  <a:gd name="T17" fmla="*/ 21 h 37"/>
                  <a:gd name="T18" fmla="*/ 29 w 54"/>
                  <a:gd name="T19" fmla="*/ 10 h 37"/>
                  <a:gd name="T20" fmla="*/ 15 w 54"/>
                  <a:gd name="T21" fmla="*/ 4 h 37"/>
                  <a:gd name="T22" fmla="*/ 0 w 54"/>
                  <a:gd name="T23" fmla="*/ 6 h 37"/>
                  <a:gd name="T24" fmla="*/ 0 w 54"/>
                  <a:gd name="T25" fmla="*/ 0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4"/>
                  <a:gd name="T40" fmla="*/ 0 h 37"/>
                  <a:gd name="T41" fmla="*/ 54 w 54"/>
                  <a:gd name="T42" fmla="*/ 37 h 3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4" h="37">
                    <a:moveTo>
                      <a:pt x="0" y="0"/>
                    </a:moveTo>
                    <a:lnTo>
                      <a:pt x="18" y="0"/>
                    </a:lnTo>
                    <a:lnTo>
                      <a:pt x="34" y="6"/>
                    </a:lnTo>
                    <a:lnTo>
                      <a:pt x="46" y="17"/>
                    </a:lnTo>
                    <a:lnTo>
                      <a:pt x="52" y="28"/>
                    </a:lnTo>
                    <a:lnTo>
                      <a:pt x="54" y="36"/>
                    </a:lnTo>
                    <a:lnTo>
                      <a:pt x="48" y="37"/>
                    </a:lnTo>
                    <a:lnTo>
                      <a:pt x="46" y="30"/>
                    </a:lnTo>
                    <a:lnTo>
                      <a:pt x="41" y="21"/>
                    </a:lnTo>
                    <a:lnTo>
                      <a:pt x="29" y="10"/>
                    </a:lnTo>
                    <a:lnTo>
                      <a:pt x="15" y="4"/>
                    </a:lnTo>
                    <a:lnTo>
                      <a:pt x="0" y="6"/>
                    </a:lnTo>
                    <a:lnTo>
                      <a:pt x="0" y="0"/>
                    </a:lnTo>
                    <a:close/>
                  </a:path>
                </a:pathLst>
              </a:custGeom>
              <a:solidFill>
                <a:srgbClr val="F8BDD6"/>
              </a:solidFill>
              <a:ln w="9525">
                <a:noFill/>
                <a:round/>
                <a:headEnd/>
                <a:tailEnd/>
              </a:ln>
            </p:spPr>
            <p:txBody>
              <a:bodyPr/>
              <a:lstStyle/>
              <a:p>
                <a:endParaRPr lang="ru-RU"/>
              </a:p>
            </p:txBody>
          </p:sp>
          <p:sp>
            <p:nvSpPr>
              <p:cNvPr id="162628" name="Freeform 1259"/>
              <p:cNvSpPr>
                <a:spLocks/>
              </p:cNvSpPr>
              <p:nvPr/>
            </p:nvSpPr>
            <p:spPr bwMode="auto">
              <a:xfrm>
                <a:off x="2587" y="518"/>
                <a:ext cx="5" cy="7"/>
              </a:xfrm>
              <a:custGeom>
                <a:avLst/>
                <a:gdLst>
                  <a:gd name="T0" fmla="*/ 0 w 5"/>
                  <a:gd name="T1" fmla="*/ 0 h 7"/>
                  <a:gd name="T2" fmla="*/ 3 w 5"/>
                  <a:gd name="T3" fmla="*/ 0 h 7"/>
                  <a:gd name="T4" fmla="*/ 3 w 5"/>
                  <a:gd name="T5" fmla="*/ 7 h 7"/>
                  <a:gd name="T6" fmla="*/ 5 w 5"/>
                  <a:gd name="T7" fmla="*/ 5 h 7"/>
                  <a:gd name="T8" fmla="*/ 0 w 5"/>
                  <a:gd name="T9" fmla="*/ 0 h 7"/>
                  <a:gd name="T10" fmla="*/ 0 60000 65536"/>
                  <a:gd name="T11" fmla="*/ 0 60000 65536"/>
                  <a:gd name="T12" fmla="*/ 0 60000 65536"/>
                  <a:gd name="T13" fmla="*/ 0 60000 65536"/>
                  <a:gd name="T14" fmla="*/ 0 60000 65536"/>
                  <a:gd name="T15" fmla="*/ 0 w 5"/>
                  <a:gd name="T16" fmla="*/ 0 h 7"/>
                  <a:gd name="T17" fmla="*/ 5 w 5"/>
                  <a:gd name="T18" fmla="*/ 7 h 7"/>
                </a:gdLst>
                <a:ahLst/>
                <a:cxnLst>
                  <a:cxn ang="T10">
                    <a:pos x="T0" y="T1"/>
                  </a:cxn>
                  <a:cxn ang="T11">
                    <a:pos x="T2" y="T3"/>
                  </a:cxn>
                  <a:cxn ang="T12">
                    <a:pos x="T4" y="T5"/>
                  </a:cxn>
                  <a:cxn ang="T13">
                    <a:pos x="T6" y="T7"/>
                  </a:cxn>
                  <a:cxn ang="T14">
                    <a:pos x="T8" y="T9"/>
                  </a:cxn>
                </a:cxnLst>
                <a:rect l="T15" t="T16" r="T17" b="T18"/>
                <a:pathLst>
                  <a:path w="5" h="7">
                    <a:moveTo>
                      <a:pt x="0" y="0"/>
                    </a:moveTo>
                    <a:lnTo>
                      <a:pt x="3" y="0"/>
                    </a:lnTo>
                    <a:lnTo>
                      <a:pt x="3" y="7"/>
                    </a:lnTo>
                    <a:lnTo>
                      <a:pt x="5" y="5"/>
                    </a:lnTo>
                    <a:lnTo>
                      <a:pt x="0" y="0"/>
                    </a:lnTo>
                    <a:close/>
                  </a:path>
                </a:pathLst>
              </a:custGeom>
              <a:solidFill>
                <a:srgbClr val="F8BDD6"/>
              </a:solidFill>
              <a:ln w="9525">
                <a:noFill/>
                <a:round/>
                <a:headEnd/>
                <a:tailEnd/>
              </a:ln>
            </p:spPr>
            <p:txBody>
              <a:bodyPr/>
              <a:lstStyle/>
              <a:p>
                <a:endParaRPr lang="ru-RU"/>
              </a:p>
            </p:txBody>
          </p:sp>
          <p:sp>
            <p:nvSpPr>
              <p:cNvPr id="162629" name="Freeform 1260"/>
              <p:cNvSpPr>
                <a:spLocks/>
              </p:cNvSpPr>
              <p:nvPr/>
            </p:nvSpPr>
            <p:spPr bwMode="auto">
              <a:xfrm>
                <a:off x="2607" y="554"/>
                <a:ext cx="37" cy="57"/>
              </a:xfrm>
              <a:custGeom>
                <a:avLst/>
                <a:gdLst>
                  <a:gd name="T0" fmla="*/ 37 w 37"/>
                  <a:gd name="T1" fmla="*/ 0 h 57"/>
                  <a:gd name="T2" fmla="*/ 37 w 37"/>
                  <a:gd name="T3" fmla="*/ 18 h 57"/>
                  <a:gd name="T4" fmla="*/ 30 w 37"/>
                  <a:gd name="T5" fmla="*/ 35 h 57"/>
                  <a:gd name="T6" fmla="*/ 19 w 37"/>
                  <a:gd name="T7" fmla="*/ 47 h 57"/>
                  <a:gd name="T8" fmla="*/ 9 w 37"/>
                  <a:gd name="T9" fmla="*/ 54 h 57"/>
                  <a:gd name="T10" fmla="*/ 1 w 37"/>
                  <a:gd name="T11" fmla="*/ 57 h 57"/>
                  <a:gd name="T12" fmla="*/ 0 w 37"/>
                  <a:gd name="T13" fmla="*/ 51 h 57"/>
                  <a:gd name="T14" fmla="*/ 8 w 37"/>
                  <a:gd name="T15" fmla="*/ 47 h 57"/>
                  <a:gd name="T16" fmla="*/ 13 w 37"/>
                  <a:gd name="T17" fmla="*/ 43 h 57"/>
                  <a:gd name="T18" fmla="*/ 24 w 37"/>
                  <a:gd name="T19" fmla="*/ 31 h 57"/>
                  <a:gd name="T20" fmla="*/ 31 w 37"/>
                  <a:gd name="T21" fmla="*/ 16 h 57"/>
                  <a:gd name="T22" fmla="*/ 31 w 37"/>
                  <a:gd name="T23" fmla="*/ 0 h 57"/>
                  <a:gd name="T24" fmla="*/ 37 w 37"/>
                  <a:gd name="T25" fmla="*/ 0 h 5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7"/>
                  <a:gd name="T40" fmla="*/ 0 h 57"/>
                  <a:gd name="T41" fmla="*/ 37 w 37"/>
                  <a:gd name="T42" fmla="*/ 57 h 5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7" h="57">
                    <a:moveTo>
                      <a:pt x="37" y="0"/>
                    </a:moveTo>
                    <a:lnTo>
                      <a:pt x="37" y="18"/>
                    </a:lnTo>
                    <a:lnTo>
                      <a:pt x="30" y="35"/>
                    </a:lnTo>
                    <a:lnTo>
                      <a:pt x="19" y="47"/>
                    </a:lnTo>
                    <a:lnTo>
                      <a:pt x="9" y="54"/>
                    </a:lnTo>
                    <a:lnTo>
                      <a:pt x="1" y="57"/>
                    </a:lnTo>
                    <a:lnTo>
                      <a:pt x="0" y="51"/>
                    </a:lnTo>
                    <a:lnTo>
                      <a:pt x="8" y="47"/>
                    </a:lnTo>
                    <a:lnTo>
                      <a:pt x="13" y="43"/>
                    </a:lnTo>
                    <a:lnTo>
                      <a:pt x="24" y="31"/>
                    </a:lnTo>
                    <a:lnTo>
                      <a:pt x="31" y="16"/>
                    </a:lnTo>
                    <a:lnTo>
                      <a:pt x="31" y="0"/>
                    </a:lnTo>
                    <a:lnTo>
                      <a:pt x="37" y="0"/>
                    </a:lnTo>
                    <a:close/>
                  </a:path>
                </a:pathLst>
              </a:custGeom>
              <a:solidFill>
                <a:srgbClr val="F8BDD6"/>
              </a:solidFill>
              <a:ln w="9525">
                <a:noFill/>
                <a:round/>
                <a:headEnd/>
                <a:tailEnd/>
              </a:ln>
            </p:spPr>
            <p:txBody>
              <a:bodyPr/>
              <a:lstStyle/>
              <a:p>
                <a:endParaRPr lang="ru-RU"/>
              </a:p>
            </p:txBody>
          </p:sp>
          <p:sp>
            <p:nvSpPr>
              <p:cNvPr id="162630" name="Freeform 1261"/>
              <p:cNvSpPr>
                <a:spLocks/>
              </p:cNvSpPr>
              <p:nvPr/>
            </p:nvSpPr>
            <p:spPr bwMode="auto">
              <a:xfrm>
                <a:off x="2640" y="554"/>
                <a:ext cx="6" cy="1"/>
              </a:xfrm>
              <a:custGeom>
                <a:avLst/>
                <a:gdLst>
                  <a:gd name="T0" fmla="*/ 6 w 6"/>
                  <a:gd name="T1" fmla="*/ 0 h 1"/>
                  <a:gd name="T2" fmla="*/ 0 w 6"/>
                  <a:gd name="T3" fmla="*/ 0 h 1"/>
                  <a:gd name="T4" fmla="*/ 0 w 6"/>
                  <a:gd name="T5" fmla="*/ 1 h 1"/>
                  <a:gd name="T6" fmla="*/ 6 w 6"/>
                  <a:gd name="T7" fmla="*/ 0 h 1"/>
                  <a:gd name="T8" fmla="*/ 0 60000 65536"/>
                  <a:gd name="T9" fmla="*/ 0 60000 65536"/>
                  <a:gd name="T10" fmla="*/ 0 60000 65536"/>
                  <a:gd name="T11" fmla="*/ 0 60000 65536"/>
                  <a:gd name="T12" fmla="*/ 0 w 6"/>
                  <a:gd name="T13" fmla="*/ 0 h 1"/>
                  <a:gd name="T14" fmla="*/ 6 w 6"/>
                  <a:gd name="T15" fmla="*/ 1 h 1"/>
                </a:gdLst>
                <a:ahLst/>
                <a:cxnLst>
                  <a:cxn ang="T8">
                    <a:pos x="T0" y="T1"/>
                  </a:cxn>
                  <a:cxn ang="T9">
                    <a:pos x="T2" y="T3"/>
                  </a:cxn>
                  <a:cxn ang="T10">
                    <a:pos x="T4" y="T5"/>
                  </a:cxn>
                  <a:cxn ang="T11">
                    <a:pos x="T6" y="T7"/>
                  </a:cxn>
                </a:cxnLst>
                <a:rect l="T12" t="T13" r="T14" b="T15"/>
                <a:pathLst>
                  <a:path w="6" h="1">
                    <a:moveTo>
                      <a:pt x="6" y="0"/>
                    </a:moveTo>
                    <a:lnTo>
                      <a:pt x="0" y="0"/>
                    </a:lnTo>
                    <a:lnTo>
                      <a:pt x="0" y="1"/>
                    </a:lnTo>
                    <a:lnTo>
                      <a:pt x="6" y="0"/>
                    </a:lnTo>
                    <a:close/>
                  </a:path>
                </a:pathLst>
              </a:custGeom>
              <a:solidFill>
                <a:srgbClr val="F8BDD6"/>
              </a:solidFill>
              <a:ln w="9525">
                <a:noFill/>
                <a:round/>
                <a:headEnd/>
                <a:tailEnd/>
              </a:ln>
            </p:spPr>
            <p:txBody>
              <a:bodyPr/>
              <a:lstStyle/>
              <a:p>
                <a:endParaRPr lang="ru-RU"/>
              </a:p>
            </p:txBody>
          </p:sp>
          <p:sp>
            <p:nvSpPr>
              <p:cNvPr id="162631" name="Freeform 1262"/>
              <p:cNvSpPr>
                <a:spLocks/>
              </p:cNvSpPr>
              <p:nvPr/>
            </p:nvSpPr>
            <p:spPr bwMode="auto">
              <a:xfrm>
                <a:off x="2553" y="572"/>
                <a:ext cx="55" cy="39"/>
              </a:xfrm>
              <a:custGeom>
                <a:avLst/>
                <a:gdLst>
                  <a:gd name="T0" fmla="*/ 55 w 55"/>
                  <a:gd name="T1" fmla="*/ 39 h 39"/>
                  <a:gd name="T2" fmla="*/ 38 w 55"/>
                  <a:gd name="T3" fmla="*/ 39 h 39"/>
                  <a:gd name="T4" fmla="*/ 19 w 55"/>
                  <a:gd name="T5" fmla="*/ 31 h 39"/>
                  <a:gd name="T6" fmla="*/ 7 w 55"/>
                  <a:gd name="T7" fmla="*/ 18 h 39"/>
                  <a:gd name="T8" fmla="*/ 2 w 55"/>
                  <a:gd name="T9" fmla="*/ 12 h 39"/>
                  <a:gd name="T10" fmla="*/ 0 w 55"/>
                  <a:gd name="T11" fmla="*/ 4 h 39"/>
                  <a:gd name="T12" fmla="*/ 5 w 55"/>
                  <a:gd name="T13" fmla="*/ 0 h 39"/>
                  <a:gd name="T14" fmla="*/ 7 w 55"/>
                  <a:gd name="T15" fmla="*/ 6 h 39"/>
                  <a:gd name="T16" fmla="*/ 11 w 55"/>
                  <a:gd name="T17" fmla="*/ 14 h 39"/>
                  <a:gd name="T18" fmla="*/ 24 w 55"/>
                  <a:gd name="T19" fmla="*/ 27 h 39"/>
                  <a:gd name="T20" fmla="*/ 38 w 55"/>
                  <a:gd name="T21" fmla="*/ 33 h 39"/>
                  <a:gd name="T22" fmla="*/ 55 w 55"/>
                  <a:gd name="T23" fmla="*/ 33 h 39"/>
                  <a:gd name="T24" fmla="*/ 55 w 55"/>
                  <a:gd name="T25" fmla="*/ 39 h 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5"/>
                  <a:gd name="T40" fmla="*/ 0 h 39"/>
                  <a:gd name="T41" fmla="*/ 55 w 55"/>
                  <a:gd name="T42" fmla="*/ 39 h 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5" h="39">
                    <a:moveTo>
                      <a:pt x="55" y="39"/>
                    </a:moveTo>
                    <a:lnTo>
                      <a:pt x="38" y="39"/>
                    </a:lnTo>
                    <a:lnTo>
                      <a:pt x="19" y="31"/>
                    </a:lnTo>
                    <a:lnTo>
                      <a:pt x="7" y="18"/>
                    </a:lnTo>
                    <a:lnTo>
                      <a:pt x="2" y="12"/>
                    </a:lnTo>
                    <a:lnTo>
                      <a:pt x="0" y="4"/>
                    </a:lnTo>
                    <a:lnTo>
                      <a:pt x="5" y="0"/>
                    </a:lnTo>
                    <a:lnTo>
                      <a:pt x="7" y="6"/>
                    </a:lnTo>
                    <a:lnTo>
                      <a:pt x="11" y="14"/>
                    </a:lnTo>
                    <a:lnTo>
                      <a:pt x="24" y="27"/>
                    </a:lnTo>
                    <a:lnTo>
                      <a:pt x="38" y="33"/>
                    </a:lnTo>
                    <a:lnTo>
                      <a:pt x="55" y="33"/>
                    </a:lnTo>
                    <a:lnTo>
                      <a:pt x="55" y="39"/>
                    </a:lnTo>
                    <a:close/>
                  </a:path>
                </a:pathLst>
              </a:custGeom>
              <a:solidFill>
                <a:srgbClr val="F8BDD6"/>
              </a:solidFill>
              <a:ln w="9525">
                <a:noFill/>
                <a:round/>
                <a:headEnd/>
                <a:tailEnd/>
              </a:ln>
            </p:spPr>
            <p:txBody>
              <a:bodyPr/>
              <a:lstStyle/>
              <a:p>
                <a:endParaRPr lang="ru-RU"/>
              </a:p>
            </p:txBody>
          </p:sp>
          <p:sp>
            <p:nvSpPr>
              <p:cNvPr id="162632" name="Freeform 1263"/>
              <p:cNvSpPr>
                <a:spLocks/>
              </p:cNvSpPr>
              <p:nvPr/>
            </p:nvSpPr>
            <p:spPr bwMode="auto">
              <a:xfrm>
                <a:off x="2607" y="604"/>
                <a:ext cx="1" cy="7"/>
              </a:xfrm>
              <a:custGeom>
                <a:avLst/>
                <a:gdLst>
                  <a:gd name="T0" fmla="*/ 1 w 1"/>
                  <a:gd name="T1" fmla="*/ 7 h 7"/>
                  <a:gd name="T2" fmla="*/ 1 w 1"/>
                  <a:gd name="T3" fmla="*/ 0 h 7"/>
                  <a:gd name="T4" fmla="*/ 0 w 1"/>
                  <a:gd name="T5" fmla="*/ 0 h 7"/>
                  <a:gd name="T6" fmla="*/ 1 w 1"/>
                  <a:gd name="T7" fmla="*/ 7 h 7"/>
                  <a:gd name="T8" fmla="*/ 0 60000 65536"/>
                  <a:gd name="T9" fmla="*/ 0 60000 65536"/>
                  <a:gd name="T10" fmla="*/ 0 60000 65536"/>
                  <a:gd name="T11" fmla="*/ 0 60000 65536"/>
                  <a:gd name="T12" fmla="*/ 0 w 1"/>
                  <a:gd name="T13" fmla="*/ 0 h 7"/>
                  <a:gd name="T14" fmla="*/ 1 w 1"/>
                  <a:gd name="T15" fmla="*/ 7 h 7"/>
                </a:gdLst>
                <a:ahLst/>
                <a:cxnLst>
                  <a:cxn ang="T8">
                    <a:pos x="T0" y="T1"/>
                  </a:cxn>
                  <a:cxn ang="T9">
                    <a:pos x="T2" y="T3"/>
                  </a:cxn>
                  <a:cxn ang="T10">
                    <a:pos x="T4" y="T5"/>
                  </a:cxn>
                  <a:cxn ang="T11">
                    <a:pos x="T6" y="T7"/>
                  </a:cxn>
                </a:cxnLst>
                <a:rect l="T12" t="T13" r="T14" b="T15"/>
                <a:pathLst>
                  <a:path w="1" h="7">
                    <a:moveTo>
                      <a:pt x="1" y="7"/>
                    </a:moveTo>
                    <a:lnTo>
                      <a:pt x="1" y="0"/>
                    </a:lnTo>
                    <a:lnTo>
                      <a:pt x="0" y="0"/>
                    </a:lnTo>
                    <a:lnTo>
                      <a:pt x="1" y="7"/>
                    </a:lnTo>
                    <a:close/>
                  </a:path>
                </a:pathLst>
              </a:custGeom>
              <a:solidFill>
                <a:srgbClr val="F8BDD6"/>
              </a:solidFill>
              <a:ln w="9525">
                <a:noFill/>
                <a:round/>
                <a:headEnd/>
                <a:tailEnd/>
              </a:ln>
            </p:spPr>
            <p:txBody>
              <a:bodyPr/>
              <a:lstStyle/>
              <a:p>
                <a:endParaRPr lang="ru-RU"/>
              </a:p>
            </p:txBody>
          </p:sp>
          <p:sp>
            <p:nvSpPr>
              <p:cNvPr id="162633" name="Freeform 1264"/>
              <p:cNvSpPr>
                <a:spLocks/>
              </p:cNvSpPr>
              <p:nvPr/>
            </p:nvSpPr>
            <p:spPr bwMode="auto">
              <a:xfrm>
                <a:off x="2555" y="572"/>
                <a:ext cx="6" cy="2"/>
              </a:xfrm>
              <a:custGeom>
                <a:avLst/>
                <a:gdLst>
                  <a:gd name="T0" fmla="*/ 0 w 6"/>
                  <a:gd name="T1" fmla="*/ 2 h 2"/>
                  <a:gd name="T2" fmla="*/ 0 w 6"/>
                  <a:gd name="T3" fmla="*/ 1 h 2"/>
                  <a:gd name="T4" fmla="*/ 6 w 6"/>
                  <a:gd name="T5" fmla="*/ 1 h 2"/>
                  <a:gd name="T6" fmla="*/ 4 w 6"/>
                  <a:gd name="T7" fmla="*/ 0 h 2"/>
                  <a:gd name="T8" fmla="*/ 0 w 6"/>
                  <a:gd name="T9" fmla="*/ 2 h 2"/>
                  <a:gd name="T10" fmla="*/ 0 60000 65536"/>
                  <a:gd name="T11" fmla="*/ 0 60000 65536"/>
                  <a:gd name="T12" fmla="*/ 0 60000 65536"/>
                  <a:gd name="T13" fmla="*/ 0 60000 65536"/>
                  <a:gd name="T14" fmla="*/ 0 60000 65536"/>
                  <a:gd name="T15" fmla="*/ 0 w 6"/>
                  <a:gd name="T16" fmla="*/ 0 h 2"/>
                  <a:gd name="T17" fmla="*/ 6 w 6"/>
                  <a:gd name="T18" fmla="*/ 2 h 2"/>
                </a:gdLst>
                <a:ahLst/>
                <a:cxnLst>
                  <a:cxn ang="T10">
                    <a:pos x="T0" y="T1"/>
                  </a:cxn>
                  <a:cxn ang="T11">
                    <a:pos x="T2" y="T3"/>
                  </a:cxn>
                  <a:cxn ang="T12">
                    <a:pos x="T4" y="T5"/>
                  </a:cxn>
                  <a:cxn ang="T13">
                    <a:pos x="T6" y="T7"/>
                  </a:cxn>
                  <a:cxn ang="T14">
                    <a:pos x="T8" y="T9"/>
                  </a:cxn>
                </a:cxnLst>
                <a:rect l="T15" t="T16" r="T17" b="T18"/>
                <a:pathLst>
                  <a:path w="6" h="2">
                    <a:moveTo>
                      <a:pt x="0" y="2"/>
                    </a:moveTo>
                    <a:lnTo>
                      <a:pt x="0" y="1"/>
                    </a:lnTo>
                    <a:lnTo>
                      <a:pt x="6" y="1"/>
                    </a:lnTo>
                    <a:lnTo>
                      <a:pt x="4" y="0"/>
                    </a:lnTo>
                    <a:lnTo>
                      <a:pt x="0" y="2"/>
                    </a:lnTo>
                    <a:close/>
                  </a:path>
                </a:pathLst>
              </a:custGeom>
              <a:solidFill>
                <a:srgbClr val="F8BDD6"/>
              </a:solidFill>
              <a:ln w="9525">
                <a:noFill/>
                <a:round/>
                <a:headEnd/>
                <a:tailEnd/>
              </a:ln>
            </p:spPr>
            <p:txBody>
              <a:bodyPr/>
              <a:lstStyle/>
              <a:p>
                <a:endParaRPr lang="ru-RU"/>
              </a:p>
            </p:txBody>
          </p:sp>
          <p:sp>
            <p:nvSpPr>
              <p:cNvPr id="162634" name="Freeform 1265"/>
              <p:cNvSpPr>
                <a:spLocks/>
              </p:cNvSpPr>
              <p:nvPr/>
            </p:nvSpPr>
            <p:spPr bwMode="auto">
              <a:xfrm>
                <a:off x="3325" y="1121"/>
                <a:ext cx="89" cy="88"/>
              </a:xfrm>
              <a:custGeom>
                <a:avLst/>
                <a:gdLst>
                  <a:gd name="T0" fmla="*/ 3 w 89"/>
                  <a:gd name="T1" fmla="*/ 26 h 88"/>
                  <a:gd name="T2" fmla="*/ 7 w 89"/>
                  <a:gd name="T3" fmla="*/ 18 h 88"/>
                  <a:gd name="T4" fmla="*/ 14 w 89"/>
                  <a:gd name="T5" fmla="*/ 12 h 88"/>
                  <a:gd name="T6" fmla="*/ 20 w 89"/>
                  <a:gd name="T7" fmla="*/ 6 h 88"/>
                  <a:gd name="T8" fmla="*/ 28 w 89"/>
                  <a:gd name="T9" fmla="*/ 3 h 88"/>
                  <a:gd name="T10" fmla="*/ 36 w 89"/>
                  <a:gd name="T11" fmla="*/ 0 h 88"/>
                  <a:gd name="T12" fmla="*/ 45 w 89"/>
                  <a:gd name="T13" fmla="*/ 0 h 88"/>
                  <a:gd name="T14" fmla="*/ 54 w 89"/>
                  <a:gd name="T15" fmla="*/ 2 h 88"/>
                  <a:gd name="T16" fmla="*/ 62 w 89"/>
                  <a:gd name="T17" fmla="*/ 3 h 88"/>
                  <a:gd name="T18" fmla="*/ 70 w 89"/>
                  <a:gd name="T19" fmla="*/ 8 h 88"/>
                  <a:gd name="T20" fmla="*/ 76 w 89"/>
                  <a:gd name="T21" fmla="*/ 14 h 88"/>
                  <a:gd name="T22" fmla="*/ 81 w 89"/>
                  <a:gd name="T23" fmla="*/ 21 h 88"/>
                  <a:gd name="T24" fmla="*/ 86 w 89"/>
                  <a:gd name="T25" fmla="*/ 27 h 88"/>
                  <a:gd name="T26" fmla="*/ 87 w 89"/>
                  <a:gd name="T27" fmla="*/ 37 h 88"/>
                  <a:gd name="T28" fmla="*/ 89 w 89"/>
                  <a:gd name="T29" fmla="*/ 45 h 88"/>
                  <a:gd name="T30" fmla="*/ 87 w 89"/>
                  <a:gd name="T31" fmla="*/ 53 h 88"/>
                  <a:gd name="T32" fmla="*/ 85 w 89"/>
                  <a:gd name="T33" fmla="*/ 61 h 88"/>
                  <a:gd name="T34" fmla="*/ 80 w 89"/>
                  <a:gd name="T35" fmla="*/ 69 h 88"/>
                  <a:gd name="T36" fmla="*/ 75 w 89"/>
                  <a:gd name="T37" fmla="*/ 75 h 88"/>
                  <a:gd name="T38" fmla="*/ 68 w 89"/>
                  <a:gd name="T39" fmla="*/ 80 h 88"/>
                  <a:gd name="T40" fmla="*/ 60 w 89"/>
                  <a:gd name="T41" fmla="*/ 85 h 88"/>
                  <a:gd name="T42" fmla="*/ 53 w 89"/>
                  <a:gd name="T43" fmla="*/ 86 h 88"/>
                  <a:gd name="T44" fmla="*/ 43 w 89"/>
                  <a:gd name="T45" fmla="*/ 88 h 88"/>
                  <a:gd name="T46" fmla="*/ 35 w 89"/>
                  <a:gd name="T47" fmla="*/ 86 h 88"/>
                  <a:gd name="T48" fmla="*/ 25 w 89"/>
                  <a:gd name="T49" fmla="*/ 84 h 88"/>
                  <a:gd name="T50" fmla="*/ 17 w 89"/>
                  <a:gd name="T51" fmla="*/ 79 h 88"/>
                  <a:gd name="T52" fmla="*/ 11 w 89"/>
                  <a:gd name="T53" fmla="*/ 74 h 88"/>
                  <a:gd name="T54" fmla="*/ 6 w 89"/>
                  <a:gd name="T55" fmla="*/ 67 h 88"/>
                  <a:gd name="T56" fmla="*/ 3 w 89"/>
                  <a:gd name="T57" fmla="*/ 60 h 88"/>
                  <a:gd name="T58" fmla="*/ 0 w 89"/>
                  <a:gd name="T59" fmla="*/ 52 h 88"/>
                  <a:gd name="T60" fmla="*/ 0 w 89"/>
                  <a:gd name="T61" fmla="*/ 44 h 88"/>
                  <a:gd name="T62" fmla="*/ 0 w 89"/>
                  <a:gd name="T63" fmla="*/ 33 h 88"/>
                  <a:gd name="T64" fmla="*/ 3 w 89"/>
                  <a:gd name="T65" fmla="*/ 26 h 8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9"/>
                  <a:gd name="T100" fmla="*/ 0 h 88"/>
                  <a:gd name="T101" fmla="*/ 89 w 89"/>
                  <a:gd name="T102" fmla="*/ 88 h 8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9" h="88">
                    <a:moveTo>
                      <a:pt x="3" y="26"/>
                    </a:moveTo>
                    <a:lnTo>
                      <a:pt x="7" y="18"/>
                    </a:lnTo>
                    <a:lnTo>
                      <a:pt x="14" y="12"/>
                    </a:lnTo>
                    <a:lnTo>
                      <a:pt x="20" y="6"/>
                    </a:lnTo>
                    <a:lnTo>
                      <a:pt x="28" y="3"/>
                    </a:lnTo>
                    <a:lnTo>
                      <a:pt x="36" y="0"/>
                    </a:lnTo>
                    <a:lnTo>
                      <a:pt x="45" y="0"/>
                    </a:lnTo>
                    <a:lnTo>
                      <a:pt x="54" y="2"/>
                    </a:lnTo>
                    <a:lnTo>
                      <a:pt x="62" y="3"/>
                    </a:lnTo>
                    <a:lnTo>
                      <a:pt x="70" y="8"/>
                    </a:lnTo>
                    <a:lnTo>
                      <a:pt x="76" y="14"/>
                    </a:lnTo>
                    <a:lnTo>
                      <a:pt x="81" y="21"/>
                    </a:lnTo>
                    <a:lnTo>
                      <a:pt x="86" y="27"/>
                    </a:lnTo>
                    <a:lnTo>
                      <a:pt x="87" y="37"/>
                    </a:lnTo>
                    <a:lnTo>
                      <a:pt x="89" y="45"/>
                    </a:lnTo>
                    <a:lnTo>
                      <a:pt x="87" y="53"/>
                    </a:lnTo>
                    <a:lnTo>
                      <a:pt x="85" y="61"/>
                    </a:lnTo>
                    <a:lnTo>
                      <a:pt x="80" y="69"/>
                    </a:lnTo>
                    <a:lnTo>
                      <a:pt x="75" y="75"/>
                    </a:lnTo>
                    <a:lnTo>
                      <a:pt x="68" y="80"/>
                    </a:lnTo>
                    <a:lnTo>
                      <a:pt x="60" y="85"/>
                    </a:lnTo>
                    <a:lnTo>
                      <a:pt x="53" y="86"/>
                    </a:lnTo>
                    <a:lnTo>
                      <a:pt x="43" y="88"/>
                    </a:lnTo>
                    <a:lnTo>
                      <a:pt x="35" y="86"/>
                    </a:lnTo>
                    <a:lnTo>
                      <a:pt x="25" y="84"/>
                    </a:lnTo>
                    <a:lnTo>
                      <a:pt x="17" y="79"/>
                    </a:lnTo>
                    <a:lnTo>
                      <a:pt x="11" y="74"/>
                    </a:lnTo>
                    <a:lnTo>
                      <a:pt x="6" y="67"/>
                    </a:lnTo>
                    <a:lnTo>
                      <a:pt x="3" y="60"/>
                    </a:lnTo>
                    <a:lnTo>
                      <a:pt x="0" y="52"/>
                    </a:lnTo>
                    <a:lnTo>
                      <a:pt x="0" y="44"/>
                    </a:lnTo>
                    <a:lnTo>
                      <a:pt x="0" y="33"/>
                    </a:lnTo>
                    <a:lnTo>
                      <a:pt x="3" y="26"/>
                    </a:lnTo>
                    <a:close/>
                  </a:path>
                </a:pathLst>
              </a:custGeom>
              <a:solidFill>
                <a:srgbClr val="F561AF"/>
              </a:solidFill>
              <a:ln w="9525">
                <a:noFill/>
                <a:round/>
                <a:headEnd/>
                <a:tailEnd/>
              </a:ln>
            </p:spPr>
            <p:txBody>
              <a:bodyPr/>
              <a:lstStyle/>
              <a:p>
                <a:endParaRPr lang="ru-RU"/>
              </a:p>
            </p:txBody>
          </p:sp>
          <p:sp>
            <p:nvSpPr>
              <p:cNvPr id="162635" name="Freeform 1266"/>
              <p:cNvSpPr>
                <a:spLocks/>
              </p:cNvSpPr>
              <p:nvPr/>
            </p:nvSpPr>
            <p:spPr bwMode="auto">
              <a:xfrm>
                <a:off x="3325" y="1118"/>
                <a:ext cx="62" cy="32"/>
              </a:xfrm>
              <a:custGeom>
                <a:avLst/>
                <a:gdLst>
                  <a:gd name="T0" fmla="*/ 0 w 62"/>
                  <a:gd name="T1" fmla="*/ 28 h 32"/>
                  <a:gd name="T2" fmla="*/ 11 w 62"/>
                  <a:gd name="T3" fmla="*/ 14 h 32"/>
                  <a:gd name="T4" fmla="*/ 26 w 62"/>
                  <a:gd name="T5" fmla="*/ 4 h 32"/>
                  <a:gd name="T6" fmla="*/ 44 w 62"/>
                  <a:gd name="T7" fmla="*/ 0 h 32"/>
                  <a:gd name="T8" fmla="*/ 62 w 62"/>
                  <a:gd name="T9" fmla="*/ 4 h 32"/>
                  <a:gd name="T10" fmla="*/ 59 w 62"/>
                  <a:gd name="T11" fmla="*/ 8 h 32"/>
                  <a:gd name="T12" fmla="*/ 44 w 62"/>
                  <a:gd name="T13" fmla="*/ 5 h 32"/>
                  <a:gd name="T14" fmla="*/ 29 w 62"/>
                  <a:gd name="T15" fmla="*/ 8 h 32"/>
                  <a:gd name="T16" fmla="*/ 15 w 62"/>
                  <a:gd name="T17" fmla="*/ 17 h 32"/>
                  <a:gd name="T18" fmla="*/ 5 w 62"/>
                  <a:gd name="T19" fmla="*/ 32 h 32"/>
                  <a:gd name="T20" fmla="*/ 0 w 62"/>
                  <a:gd name="T21" fmla="*/ 28 h 3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32"/>
                  <a:gd name="T35" fmla="*/ 62 w 62"/>
                  <a:gd name="T36" fmla="*/ 32 h 3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32">
                    <a:moveTo>
                      <a:pt x="0" y="28"/>
                    </a:moveTo>
                    <a:lnTo>
                      <a:pt x="11" y="14"/>
                    </a:lnTo>
                    <a:lnTo>
                      <a:pt x="26" y="4"/>
                    </a:lnTo>
                    <a:lnTo>
                      <a:pt x="44" y="0"/>
                    </a:lnTo>
                    <a:lnTo>
                      <a:pt x="62" y="4"/>
                    </a:lnTo>
                    <a:lnTo>
                      <a:pt x="59" y="8"/>
                    </a:lnTo>
                    <a:lnTo>
                      <a:pt x="44" y="5"/>
                    </a:lnTo>
                    <a:lnTo>
                      <a:pt x="29" y="8"/>
                    </a:lnTo>
                    <a:lnTo>
                      <a:pt x="15" y="17"/>
                    </a:lnTo>
                    <a:lnTo>
                      <a:pt x="5" y="32"/>
                    </a:lnTo>
                    <a:lnTo>
                      <a:pt x="0" y="28"/>
                    </a:lnTo>
                    <a:close/>
                  </a:path>
                </a:pathLst>
              </a:custGeom>
              <a:solidFill>
                <a:srgbClr val="F8BDD6"/>
              </a:solidFill>
              <a:ln w="9525">
                <a:noFill/>
                <a:round/>
                <a:headEnd/>
                <a:tailEnd/>
              </a:ln>
            </p:spPr>
            <p:txBody>
              <a:bodyPr/>
              <a:lstStyle/>
              <a:p>
                <a:endParaRPr lang="ru-RU"/>
              </a:p>
            </p:txBody>
          </p:sp>
          <p:sp>
            <p:nvSpPr>
              <p:cNvPr id="162636" name="Freeform 1267"/>
              <p:cNvSpPr>
                <a:spLocks/>
              </p:cNvSpPr>
              <p:nvPr/>
            </p:nvSpPr>
            <p:spPr bwMode="auto">
              <a:xfrm>
                <a:off x="3383" y="1121"/>
                <a:ext cx="33" cy="61"/>
              </a:xfrm>
              <a:custGeom>
                <a:avLst/>
                <a:gdLst>
                  <a:gd name="T0" fmla="*/ 5 w 33"/>
                  <a:gd name="T1" fmla="*/ 0 h 61"/>
                  <a:gd name="T2" fmla="*/ 18 w 33"/>
                  <a:gd name="T3" fmla="*/ 10 h 61"/>
                  <a:gd name="T4" fmla="*/ 29 w 33"/>
                  <a:gd name="T5" fmla="*/ 27 h 61"/>
                  <a:gd name="T6" fmla="*/ 33 w 33"/>
                  <a:gd name="T7" fmla="*/ 45 h 61"/>
                  <a:gd name="T8" fmla="*/ 28 w 33"/>
                  <a:gd name="T9" fmla="*/ 61 h 61"/>
                  <a:gd name="T10" fmla="*/ 22 w 33"/>
                  <a:gd name="T11" fmla="*/ 59 h 61"/>
                  <a:gd name="T12" fmla="*/ 26 w 33"/>
                  <a:gd name="T13" fmla="*/ 45 h 61"/>
                  <a:gd name="T14" fmla="*/ 23 w 33"/>
                  <a:gd name="T15" fmla="*/ 29 h 61"/>
                  <a:gd name="T16" fmla="*/ 14 w 33"/>
                  <a:gd name="T17" fmla="*/ 14 h 61"/>
                  <a:gd name="T18" fmla="*/ 0 w 33"/>
                  <a:gd name="T19" fmla="*/ 5 h 61"/>
                  <a:gd name="T20" fmla="*/ 5 w 33"/>
                  <a:gd name="T21" fmla="*/ 0 h 6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
                  <a:gd name="T34" fmla="*/ 0 h 61"/>
                  <a:gd name="T35" fmla="*/ 33 w 33"/>
                  <a:gd name="T36" fmla="*/ 61 h 6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 h="61">
                    <a:moveTo>
                      <a:pt x="5" y="0"/>
                    </a:moveTo>
                    <a:lnTo>
                      <a:pt x="18" y="10"/>
                    </a:lnTo>
                    <a:lnTo>
                      <a:pt x="29" y="27"/>
                    </a:lnTo>
                    <a:lnTo>
                      <a:pt x="33" y="45"/>
                    </a:lnTo>
                    <a:lnTo>
                      <a:pt x="28" y="61"/>
                    </a:lnTo>
                    <a:lnTo>
                      <a:pt x="22" y="59"/>
                    </a:lnTo>
                    <a:lnTo>
                      <a:pt x="26" y="45"/>
                    </a:lnTo>
                    <a:lnTo>
                      <a:pt x="23" y="29"/>
                    </a:lnTo>
                    <a:lnTo>
                      <a:pt x="14" y="14"/>
                    </a:lnTo>
                    <a:lnTo>
                      <a:pt x="0" y="5"/>
                    </a:lnTo>
                    <a:lnTo>
                      <a:pt x="5" y="0"/>
                    </a:lnTo>
                    <a:close/>
                  </a:path>
                </a:pathLst>
              </a:custGeom>
              <a:solidFill>
                <a:srgbClr val="F8BDD6"/>
              </a:solidFill>
              <a:ln w="9525">
                <a:noFill/>
                <a:round/>
                <a:headEnd/>
                <a:tailEnd/>
              </a:ln>
            </p:spPr>
            <p:txBody>
              <a:bodyPr/>
              <a:lstStyle/>
              <a:p>
                <a:endParaRPr lang="ru-RU"/>
              </a:p>
            </p:txBody>
          </p:sp>
          <p:sp>
            <p:nvSpPr>
              <p:cNvPr id="162637" name="Freeform 1268"/>
              <p:cNvSpPr>
                <a:spLocks/>
              </p:cNvSpPr>
              <p:nvPr/>
            </p:nvSpPr>
            <p:spPr bwMode="auto">
              <a:xfrm>
                <a:off x="3381" y="1121"/>
                <a:ext cx="5" cy="5"/>
              </a:xfrm>
              <a:custGeom>
                <a:avLst/>
                <a:gdLst>
                  <a:gd name="T0" fmla="*/ 5 w 5"/>
                  <a:gd name="T1" fmla="*/ 0 h 5"/>
                  <a:gd name="T2" fmla="*/ 0 w 5"/>
                  <a:gd name="T3" fmla="*/ 5 h 5"/>
                  <a:gd name="T4" fmla="*/ 2 w 5"/>
                  <a:gd name="T5" fmla="*/ 5 h 5"/>
                  <a:gd name="T6" fmla="*/ 5 w 5"/>
                  <a:gd name="T7" fmla="*/ 0 h 5"/>
                  <a:gd name="T8" fmla="*/ 0 60000 65536"/>
                  <a:gd name="T9" fmla="*/ 0 60000 65536"/>
                  <a:gd name="T10" fmla="*/ 0 60000 65536"/>
                  <a:gd name="T11" fmla="*/ 0 60000 65536"/>
                  <a:gd name="T12" fmla="*/ 0 w 5"/>
                  <a:gd name="T13" fmla="*/ 0 h 5"/>
                  <a:gd name="T14" fmla="*/ 5 w 5"/>
                  <a:gd name="T15" fmla="*/ 5 h 5"/>
                </a:gdLst>
                <a:ahLst/>
                <a:cxnLst>
                  <a:cxn ang="T8">
                    <a:pos x="T0" y="T1"/>
                  </a:cxn>
                  <a:cxn ang="T9">
                    <a:pos x="T2" y="T3"/>
                  </a:cxn>
                  <a:cxn ang="T10">
                    <a:pos x="T4" y="T5"/>
                  </a:cxn>
                  <a:cxn ang="T11">
                    <a:pos x="T6" y="T7"/>
                  </a:cxn>
                </a:cxnLst>
                <a:rect l="T12" t="T13" r="T14" b="T15"/>
                <a:pathLst>
                  <a:path w="5" h="5">
                    <a:moveTo>
                      <a:pt x="5" y="0"/>
                    </a:moveTo>
                    <a:lnTo>
                      <a:pt x="0" y="5"/>
                    </a:lnTo>
                    <a:lnTo>
                      <a:pt x="2" y="5"/>
                    </a:lnTo>
                    <a:lnTo>
                      <a:pt x="5" y="0"/>
                    </a:lnTo>
                    <a:close/>
                  </a:path>
                </a:pathLst>
              </a:custGeom>
              <a:solidFill>
                <a:srgbClr val="F8BDD6"/>
              </a:solidFill>
              <a:ln w="9525">
                <a:noFill/>
                <a:round/>
                <a:headEnd/>
                <a:tailEnd/>
              </a:ln>
            </p:spPr>
            <p:txBody>
              <a:bodyPr/>
              <a:lstStyle/>
              <a:p>
                <a:endParaRPr lang="ru-RU"/>
              </a:p>
            </p:txBody>
          </p:sp>
          <p:sp>
            <p:nvSpPr>
              <p:cNvPr id="162638" name="Freeform 1269"/>
              <p:cNvSpPr>
                <a:spLocks/>
              </p:cNvSpPr>
              <p:nvPr/>
            </p:nvSpPr>
            <p:spPr bwMode="auto">
              <a:xfrm>
                <a:off x="3350" y="1179"/>
                <a:ext cx="60" cy="30"/>
              </a:xfrm>
              <a:custGeom>
                <a:avLst/>
                <a:gdLst>
                  <a:gd name="T0" fmla="*/ 60 w 60"/>
                  <a:gd name="T1" fmla="*/ 5 h 30"/>
                  <a:gd name="T2" fmla="*/ 50 w 60"/>
                  <a:gd name="T3" fmla="*/ 18 h 30"/>
                  <a:gd name="T4" fmla="*/ 35 w 60"/>
                  <a:gd name="T5" fmla="*/ 29 h 30"/>
                  <a:gd name="T6" fmla="*/ 18 w 60"/>
                  <a:gd name="T7" fmla="*/ 30 h 30"/>
                  <a:gd name="T8" fmla="*/ 0 w 60"/>
                  <a:gd name="T9" fmla="*/ 27 h 30"/>
                  <a:gd name="T10" fmla="*/ 0 w 60"/>
                  <a:gd name="T11" fmla="*/ 21 h 30"/>
                  <a:gd name="T12" fmla="*/ 18 w 60"/>
                  <a:gd name="T13" fmla="*/ 25 h 30"/>
                  <a:gd name="T14" fmla="*/ 33 w 60"/>
                  <a:gd name="T15" fmla="*/ 23 h 30"/>
                  <a:gd name="T16" fmla="*/ 46 w 60"/>
                  <a:gd name="T17" fmla="*/ 14 h 30"/>
                  <a:gd name="T18" fmla="*/ 55 w 60"/>
                  <a:gd name="T19" fmla="*/ 0 h 30"/>
                  <a:gd name="T20" fmla="*/ 60 w 60"/>
                  <a:gd name="T21" fmla="*/ 5 h 3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0"/>
                  <a:gd name="T34" fmla="*/ 0 h 30"/>
                  <a:gd name="T35" fmla="*/ 60 w 60"/>
                  <a:gd name="T36" fmla="*/ 30 h 3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0" h="30">
                    <a:moveTo>
                      <a:pt x="60" y="5"/>
                    </a:moveTo>
                    <a:lnTo>
                      <a:pt x="50" y="18"/>
                    </a:lnTo>
                    <a:lnTo>
                      <a:pt x="35" y="29"/>
                    </a:lnTo>
                    <a:lnTo>
                      <a:pt x="18" y="30"/>
                    </a:lnTo>
                    <a:lnTo>
                      <a:pt x="0" y="27"/>
                    </a:lnTo>
                    <a:lnTo>
                      <a:pt x="0" y="21"/>
                    </a:lnTo>
                    <a:lnTo>
                      <a:pt x="18" y="25"/>
                    </a:lnTo>
                    <a:lnTo>
                      <a:pt x="33" y="23"/>
                    </a:lnTo>
                    <a:lnTo>
                      <a:pt x="46" y="14"/>
                    </a:lnTo>
                    <a:lnTo>
                      <a:pt x="55" y="0"/>
                    </a:lnTo>
                    <a:lnTo>
                      <a:pt x="60" y="5"/>
                    </a:lnTo>
                    <a:close/>
                  </a:path>
                </a:pathLst>
              </a:custGeom>
              <a:solidFill>
                <a:srgbClr val="F8BDD6"/>
              </a:solidFill>
              <a:ln w="9525">
                <a:noFill/>
                <a:round/>
                <a:headEnd/>
                <a:tailEnd/>
              </a:ln>
            </p:spPr>
            <p:txBody>
              <a:bodyPr/>
              <a:lstStyle/>
              <a:p>
                <a:endParaRPr lang="ru-RU"/>
              </a:p>
            </p:txBody>
          </p:sp>
          <p:sp>
            <p:nvSpPr>
              <p:cNvPr id="162639" name="Freeform 1270"/>
              <p:cNvSpPr>
                <a:spLocks/>
              </p:cNvSpPr>
              <p:nvPr/>
            </p:nvSpPr>
            <p:spPr bwMode="auto">
              <a:xfrm>
                <a:off x="3404" y="1179"/>
                <a:ext cx="7" cy="5"/>
              </a:xfrm>
              <a:custGeom>
                <a:avLst/>
                <a:gdLst>
                  <a:gd name="T0" fmla="*/ 7 w 7"/>
                  <a:gd name="T1" fmla="*/ 3 h 5"/>
                  <a:gd name="T2" fmla="*/ 5 w 7"/>
                  <a:gd name="T3" fmla="*/ 5 h 5"/>
                  <a:gd name="T4" fmla="*/ 0 w 7"/>
                  <a:gd name="T5" fmla="*/ 0 h 5"/>
                  <a:gd name="T6" fmla="*/ 0 w 7"/>
                  <a:gd name="T7" fmla="*/ 1 h 5"/>
                  <a:gd name="T8" fmla="*/ 7 w 7"/>
                  <a:gd name="T9" fmla="*/ 3 h 5"/>
                  <a:gd name="T10" fmla="*/ 0 60000 65536"/>
                  <a:gd name="T11" fmla="*/ 0 60000 65536"/>
                  <a:gd name="T12" fmla="*/ 0 60000 65536"/>
                  <a:gd name="T13" fmla="*/ 0 60000 65536"/>
                  <a:gd name="T14" fmla="*/ 0 60000 65536"/>
                  <a:gd name="T15" fmla="*/ 0 w 7"/>
                  <a:gd name="T16" fmla="*/ 0 h 5"/>
                  <a:gd name="T17" fmla="*/ 7 w 7"/>
                  <a:gd name="T18" fmla="*/ 5 h 5"/>
                </a:gdLst>
                <a:ahLst/>
                <a:cxnLst>
                  <a:cxn ang="T10">
                    <a:pos x="T0" y="T1"/>
                  </a:cxn>
                  <a:cxn ang="T11">
                    <a:pos x="T2" y="T3"/>
                  </a:cxn>
                  <a:cxn ang="T12">
                    <a:pos x="T4" y="T5"/>
                  </a:cxn>
                  <a:cxn ang="T13">
                    <a:pos x="T6" y="T7"/>
                  </a:cxn>
                  <a:cxn ang="T14">
                    <a:pos x="T8" y="T9"/>
                  </a:cxn>
                </a:cxnLst>
                <a:rect l="T15" t="T16" r="T17" b="T18"/>
                <a:pathLst>
                  <a:path w="7" h="5">
                    <a:moveTo>
                      <a:pt x="7" y="3"/>
                    </a:moveTo>
                    <a:lnTo>
                      <a:pt x="5" y="5"/>
                    </a:lnTo>
                    <a:lnTo>
                      <a:pt x="0" y="0"/>
                    </a:lnTo>
                    <a:lnTo>
                      <a:pt x="0" y="1"/>
                    </a:lnTo>
                    <a:lnTo>
                      <a:pt x="7" y="3"/>
                    </a:lnTo>
                    <a:close/>
                  </a:path>
                </a:pathLst>
              </a:custGeom>
              <a:solidFill>
                <a:srgbClr val="F8BDD6"/>
              </a:solidFill>
              <a:ln w="9525">
                <a:noFill/>
                <a:round/>
                <a:headEnd/>
                <a:tailEnd/>
              </a:ln>
            </p:spPr>
            <p:txBody>
              <a:bodyPr/>
              <a:lstStyle/>
              <a:p>
                <a:endParaRPr lang="ru-RU"/>
              </a:p>
            </p:txBody>
          </p:sp>
          <p:sp>
            <p:nvSpPr>
              <p:cNvPr id="162640" name="Freeform 1271"/>
              <p:cNvSpPr>
                <a:spLocks/>
              </p:cNvSpPr>
              <p:nvPr/>
            </p:nvSpPr>
            <p:spPr bwMode="auto">
              <a:xfrm>
                <a:off x="3322" y="1147"/>
                <a:ext cx="29" cy="59"/>
              </a:xfrm>
              <a:custGeom>
                <a:avLst/>
                <a:gdLst>
                  <a:gd name="T0" fmla="*/ 25 w 29"/>
                  <a:gd name="T1" fmla="*/ 59 h 59"/>
                  <a:gd name="T2" fmla="*/ 11 w 29"/>
                  <a:gd name="T3" fmla="*/ 49 h 59"/>
                  <a:gd name="T4" fmla="*/ 3 w 29"/>
                  <a:gd name="T5" fmla="*/ 35 h 59"/>
                  <a:gd name="T6" fmla="*/ 0 w 29"/>
                  <a:gd name="T7" fmla="*/ 18 h 59"/>
                  <a:gd name="T8" fmla="*/ 3 w 29"/>
                  <a:gd name="T9" fmla="*/ 0 h 59"/>
                  <a:gd name="T10" fmla="*/ 8 w 29"/>
                  <a:gd name="T11" fmla="*/ 0 h 59"/>
                  <a:gd name="T12" fmla="*/ 5 w 29"/>
                  <a:gd name="T13" fmla="*/ 18 h 59"/>
                  <a:gd name="T14" fmla="*/ 8 w 29"/>
                  <a:gd name="T15" fmla="*/ 32 h 59"/>
                  <a:gd name="T16" fmla="*/ 16 w 29"/>
                  <a:gd name="T17" fmla="*/ 45 h 59"/>
                  <a:gd name="T18" fmla="*/ 29 w 29"/>
                  <a:gd name="T19" fmla="*/ 54 h 59"/>
                  <a:gd name="T20" fmla="*/ 25 w 29"/>
                  <a:gd name="T21" fmla="*/ 59 h 5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
                  <a:gd name="T34" fmla="*/ 0 h 59"/>
                  <a:gd name="T35" fmla="*/ 29 w 29"/>
                  <a:gd name="T36" fmla="*/ 59 h 5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 h="59">
                    <a:moveTo>
                      <a:pt x="25" y="59"/>
                    </a:moveTo>
                    <a:lnTo>
                      <a:pt x="11" y="49"/>
                    </a:lnTo>
                    <a:lnTo>
                      <a:pt x="3" y="35"/>
                    </a:lnTo>
                    <a:lnTo>
                      <a:pt x="0" y="18"/>
                    </a:lnTo>
                    <a:lnTo>
                      <a:pt x="3" y="0"/>
                    </a:lnTo>
                    <a:lnTo>
                      <a:pt x="8" y="0"/>
                    </a:lnTo>
                    <a:lnTo>
                      <a:pt x="5" y="18"/>
                    </a:lnTo>
                    <a:lnTo>
                      <a:pt x="8" y="32"/>
                    </a:lnTo>
                    <a:lnTo>
                      <a:pt x="16" y="45"/>
                    </a:lnTo>
                    <a:lnTo>
                      <a:pt x="29" y="54"/>
                    </a:lnTo>
                    <a:lnTo>
                      <a:pt x="25" y="59"/>
                    </a:lnTo>
                    <a:close/>
                  </a:path>
                </a:pathLst>
              </a:custGeom>
              <a:solidFill>
                <a:srgbClr val="F8BDD6"/>
              </a:solidFill>
              <a:ln w="9525">
                <a:noFill/>
                <a:round/>
                <a:headEnd/>
                <a:tailEnd/>
              </a:ln>
            </p:spPr>
            <p:txBody>
              <a:bodyPr/>
              <a:lstStyle/>
              <a:p>
                <a:endParaRPr lang="ru-RU"/>
              </a:p>
            </p:txBody>
          </p:sp>
          <p:sp>
            <p:nvSpPr>
              <p:cNvPr id="162641" name="Freeform 1272"/>
              <p:cNvSpPr>
                <a:spLocks/>
              </p:cNvSpPr>
              <p:nvPr/>
            </p:nvSpPr>
            <p:spPr bwMode="auto">
              <a:xfrm>
                <a:off x="3346" y="1201"/>
                <a:ext cx="4" cy="6"/>
              </a:xfrm>
              <a:custGeom>
                <a:avLst/>
                <a:gdLst>
                  <a:gd name="T0" fmla="*/ 2 w 4"/>
                  <a:gd name="T1" fmla="*/ 6 h 6"/>
                  <a:gd name="T2" fmla="*/ 1 w 4"/>
                  <a:gd name="T3" fmla="*/ 6 h 6"/>
                  <a:gd name="T4" fmla="*/ 0 w 4"/>
                  <a:gd name="T5" fmla="*/ 5 h 6"/>
                  <a:gd name="T6" fmla="*/ 4 w 4"/>
                  <a:gd name="T7" fmla="*/ 0 h 6"/>
                  <a:gd name="T8" fmla="*/ 2 w 4"/>
                  <a:gd name="T9" fmla="*/ 0 h 6"/>
                  <a:gd name="T10" fmla="*/ 2 w 4"/>
                  <a:gd name="T11" fmla="*/ 6 h 6"/>
                  <a:gd name="T12" fmla="*/ 0 60000 65536"/>
                  <a:gd name="T13" fmla="*/ 0 60000 65536"/>
                  <a:gd name="T14" fmla="*/ 0 60000 65536"/>
                  <a:gd name="T15" fmla="*/ 0 60000 65536"/>
                  <a:gd name="T16" fmla="*/ 0 60000 65536"/>
                  <a:gd name="T17" fmla="*/ 0 60000 65536"/>
                  <a:gd name="T18" fmla="*/ 0 w 4"/>
                  <a:gd name="T19" fmla="*/ 0 h 6"/>
                  <a:gd name="T20" fmla="*/ 4 w 4"/>
                  <a:gd name="T21" fmla="*/ 6 h 6"/>
                </a:gdLst>
                <a:ahLst/>
                <a:cxnLst>
                  <a:cxn ang="T12">
                    <a:pos x="T0" y="T1"/>
                  </a:cxn>
                  <a:cxn ang="T13">
                    <a:pos x="T2" y="T3"/>
                  </a:cxn>
                  <a:cxn ang="T14">
                    <a:pos x="T4" y="T5"/>
                  </a:cxn>
                  <a:cxn ang="T15">
                    <a:pos x="T6" y="T7"/>
                  </a:cxn>
                  <a:cxn ang="T16">
                    <a:pos x="T8" y="T9"/>
                  </a:cxn>
                  <a:cxn ang="T17">
                    <a:pos x="T10" y="T11"/>
                  </a:cxn>
                </a:cxnLst>
                <a:rect l="T18" t="T19" r="T20" b="T21"/>
                <a:pathLst>
                  <a:path w="4" h="6">
                    <a:moveTo>
                      <a:pt x="2" y="6"/>
                    </a:moveTo>
                    <a:lnTo>
                      <a:pt x="1" y="6"/>
                    </a:lnTo>
                    <a:lnTo>
                      <a:pt x="0" y="5"/>
                    </a:lnTo>
                    <a:lnTo>
                      <a:pt x="4" y="0"/>
                    </a:lnTo>
                    <a:lnTo>
                      <a:pt x="2" y="0"/>
                    </a:lnTo>
                    <a:lnTo>
                      <a:pt x="2" y="6"/>
                    </a:lnTo>
                    <a:close/>
                  </a:path>
                </a:pathLst>
              </a:custGeom>
              <a:solidFill>
                <a:srgbClr val="F8BDD6"/>
              </a:solidFill>
              <a:ln w="9525">
                <a:noFill/>
                <a:round/>
                <a:headEnd/>
                <a:tailEnd/>
              </a:ln>
            </p:spPr>
            <p:txBody>
              <a:bodyPr/>
              <a:lstStyle/>
              <a:p>
                <a:endParaRPr lang="ru-RU"/>
              </a:p>
            </p:txBody>
          </p:sp>
          <p:sp>
            <p:nvSpPr>
              <p:cNvPr id="162642" name="Freeform 1273"/>
              <p:cNvSpPr>
                <a:spLocks/>
              </p:cNvSpPr>
              <p:nvPr/>
            </p:nvSpPr>
            <p:spPr bwMode="auto">
              <a:xfrm>
                <a:off x="3323" y="1141"/>
                <a:ext cx="5" cy="9"/>
              </a:xfrm>
              <a:custGeom>
                <a:avLst/>
                <a:gdLst>
                  <a:gd name="T0" fmla="*/ 0 w 5"/>
                  <a:gd name="T1" fmla="*/ 7 h 9"/>
                  <a:gd name="T2" fmla="*/ 2 w 5"/>
                  <a:gd name="T3" fmla="*/ 0 h 9"/>
                  <a:gd name="T4" fmla="*/ 0 w 5"/>
                  <a:gd name="T5" fmla="*/ 3 h 9"/>
                  <a:gd name="T6" fmla="*/ 5 w 5"/>
                  <a:gd name="T7" fmla="*/ 9 h 9"/>
                  <a:gd name="T8" fmla="*/ 5 w 5"/>
                  <a:gd name="T9" fmla="*/ 7 h 9"/>
                  <a:gd name="T10" fmla="*/ 0 w 5"/>
                  <a:gd name="T11" fmla="*/ 7 h 9"/>
                  <a:gd name="T12" fmla="*/ 0 60000 65536"/>
                  <a:gd name="T13" fmla="*/ 0 60000 65536"/>
                  <a:gd name="T14" fmla="*/ 0 60000 65536"/>
                  <a:gd name="T15" fmla="*/ 0 60000 65536"/>
                  <a:gd name="T16" fmla="*/ 0 60000 65536"/>
                  <a:gd name="T17" fmla="*/ 0 60000 65536"/>
                  <a:gd name="T18" fmla="*/ 0 w 5"/>
                  <a:gd name="T19" fmla="*/ 0 h 9"/>
                  <a:gd name="T20" fmla="*/ 5 w 5"/>
                  <a:gd name="T21" fmla="*/ 9 h 9"/>
                </a:gdLst>
                <a:ahLst/>
                <a:cxnLst>
                  <a:cxn ang="T12">
                    <a:pos x="T0" y="T1"/>
                  </a:cxn>
                  <a:cxn ang="T13">
                    <a:pos x="T2" y="T3"/>
                  </a:cxn>
                  <a:cxn ang="T14">
                    <a:pos x="T4" y="T5"/>
                  </a:cxn>
                  <a:cxn ang="T15">
                    <a:pos x="T6" y="T7"/>
                  </a:cxn>
                  <a:cxn ang="T16">
                    <a:pos x="T8" y="T9"/>
                  </a:cxn>
                  <a:cxn ang="T17">
                    <a:pos x="T10" y="T11"/>
                  </a:cxn>
                </a:cxnLst>
                <a:rect l="T18" t="T19" r="T20" b="T21"/>
                <a:pathLst>
                  <a:path w="5" h="9">
                    <a:moveTo>
                      <a:pt x="0" y="7"/>
                    </a:moveTo>
                    <a:lnTo>
                      <a:pt x="2" y="0"/>
                    </a:lnTo>
                    <a:lnTo>
                      <a:pt x="0" y="3"/>
                    </a:lnTo>
                    <a:lnTo>
                      <a:pt x="5" y="9"/>
                    </a:lnTo>
                    <a:lnTo>
                      <a:pt x="5" y="7"/>
                    </a:lnTo>
                    <a:lnTo>
                      <a:pt x="0" y="7"/>
                    </a:lnTo>
                    <a:close/>
                  </a:path>
                </a:pathLst>
              </a:custGeom>
              <a:solidFill>
                <a:srgbClr val="F8BDD6"/>
              </a:solidFill>
              <a:ln w="9525">
                <a:noFill/>
                <a:round/>
                <a:headEnd/>
                <a:tailEnd/>
              </a:ln>
            </p:spPr>
            <p:txBody>
              <a:bodyPr/>
              <a:lstStyle/>
              <a:p>
                <a:endParaRPr lang="ru-RU"/>
              </a:p>
            </p:txBody>
          </p:sp>
          <p:sp>
            <p:nvSpPr>
              <p:cNvPr id="162643" name="Freeform 1274"/>
              <p:cNvSpPr>
                <a:spLocks/>
              </p:cNvSpPr>
              <p:nvPr/>
            </p:nvSpPr>
            <p:spPr bwMode="auto">
              <a:xfrm>
                <a:off x="3075" y="1079"/>
                <a:ext cx="90" cy="86"/>
              </a:xfrm>
              <a:custGeom>
                <a:avLst/>
                <a:gdLst>
                  <a:gd name="T0" fmla="*/ 2 w 90"/>
                  <a:gd name="T1" fmla="*/ 34 h 86"/>
                  <a:gd name="T2" fmla="*/ 5 w 90"/>
                  <a:gd name="T3" fmla="*/ 26 h 86"/>
                  <a:gd name="T4" fmla="*/ 8 w 90"/>
                  <a:gd name="T5" fmla="*/ 17 h 86"/>
                  <a:gd name="T6" fmla="*/ 14 w 90"/>
                  <a:gd name="T7" fmla="*/ 11 h 86"/>
                  <a:gd name="T8" fmla="*/ 21 w 90"/>
                  <a:gd name="T9" fmla="*/ 6 h 86"/>
                  <a:gd name="T10" fmla="*/ 29 w 90"/>
                  <a:gd name="T11" fmla="*/ 3 h 86"/>
                  <a:gd name="T12" fmla="*/ 37 w 90"/>
                  <a:gd name="T13" fmla="*/ 0 h 86"/>
                  <a:gd name="T14" fmla="*/ 46 w 90"/>
                  <a:gd name="T15" fmla="*/ 0 h 86"/>
                  <a:gd name="T16" fmla="*/ 55 w 90"/>
                  <a:gd name="T17" fmla="*/ 0 h 86"/>
                  <a:gd name="T18" fmla="*/ 65 w 90"/>
                  <a:gd name="T19" fmla="*/ 3 h 86"/>
                  <a:gd name="T20" fmla="*/ 71 w 90"/>
                  <a:gd name="T21" fmla="*/ 8 h 86"/>
                  <a:gd name="T22" fmla="*/ 79 w 90"/>
                  <a:gd name="T23" fmla="*/ 13 h 86"/>
                  <a:gd name="T24" fmla="*/ 84 w 90"/>
                  <a:gd name="T25" fmla="*/ 19 h 86"/>
                  <a:gd name="T26" fmla="*/ 86 w 90"/>
                  <a:gd name="T27" fmla="*/ 27 h 86"/>
                  <a:gd name="T28" fmla="*/ 88 w 90"/>
                  <a:gd name="T29" fmla="*/ 30 h 86"/>
                  <a:gd name="T30" fmla="*/ 90 w 90"/>
                  <a:gd name="T31" fmla="*/ 35 h 86"/>
                  <a:gd name="T32" fmla="*/ 90 w 90"/>
                  <a:gd name="T33" fmla="*/ 43 h 86"/>
                  <a:gd name="T34" fmla="*/ 90 w 90"/>
                  <a:gd name="T35" fmla="*/ 53 h 86"/>
                  <a:gd name="T36" fmla="*/ 86 w 90"/>
                  <a:gd name="T37" fmla="*/ 60 h 86"/>
                  <a:gd name="T38" fmla="*/ 82 w 90"/>
                  <a:gd name="T39" fmla="*/ 68 h 86"/>
                  <a:gd name="T40" fmla="*/ 77 w 90"/>
                  <a:gd name="T41" fmla="*/ 75 h 86"/>
                  <a:gd name="T42" fmla="*/ 71 w 90"/>
                  <a:gd name="T43" fmla="*/ 79 h 86"/>
                  <a:gd name="T44" fmla="*/ 63 w 90"/>
                  <a:gd name="T45" fmla="*/ 83 h 86"/>
                  <a:gd name="T46" fmla="*/ 55 w 90"/>
                  <a:gd name="T47" fmla="*/ 86 h 86"/>
                  <a:gd name="T48" fmla="*/ 45 w 90"/>
                  <a:gd name="T49" fmla="*/ 86 h 86"/>
                  <a:gd name="T50" fmla="*/ 37 w 90"/>
                  <a:gd name="T51" fmla="*/ 86 h 86"/>
                  <a:gd name="T52" fmla="*/ 27 w 90"/>
                  <a:gd name="T53" fmla="*/ 83 h 86"/>
                  <a:gd name="T54" fmla="*/ 20 w 90"/>
                  <a:gd name="T55" fmla="*/ 78 h 86"/>
                  <a:gd name="T56" fmla="*/ 14 w 90"/>
                  <a:gd name="T57" fmla="*/ 73 h 86"/>
                  <a:gd name="T58" fmla="*/ 8 w 90"/>
                  <a:gd name="T59" fmla="*/ 67 h 86"/>
                  <a:gd name="T60" fmla="*/ 5 w 90"/>
                  <a:gd name="T61" fmla="*/ 59 h 86"/>
                  <a:gd name="T62" fmla="*/ 4 w 90"/>
                  <a:gd name="T63" fmla="*/ 56 h 86"/>
                  <a:gd name="T64" fmla="*/ 2 w 90"/>
                  <a:gd name="T65" fmla="*/ 51 h 86"/>
                  <a:gd name="T66" fmla="*/ 0 w 90"/>
                  <a:gd name="T67" fmla="*/ 43 h 86"/>
                  <a:gd name="T68" fmla="*/ 2 w 90"/>
                  <a:gd name="T69" fmla="*/ 34 h 8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0"/>
                  <a:gd name="T106" fmla="*/ 0 h 86"/>
                  <a:gd name="T107" fmla="*/ 90 w 90"/>
                  <a:gd name="T108" fmla="*/ 86 h 8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0" h="86">
                    <a:moveTo>
                      <a:pt x="2" y="34"/>
                    </a:moveTo>
                    <a:lnTo>
                      <a:pt x="5" y="26"/>
                    </a:lnTo>
                    <a:lnTo>
                      <a:pt x="8" y="17"/>
                    </a:lnTo>
                    <a:lnTo>
                      <a:pt x="14" y="11"/>
                    </a:lnTo>
                    <a:lnTo>
                      <a:pt x="21" y="6"/>
                    </a:lnTo>
                    <a:lnTo>
                      <a:pt x="29" y="3"/>
                    </a:lnTo>
                    <a:lnTo>
                      <a:pt x="37" y="0"/>
                    </a:lnTo>
                    <a:lnTo>
                      <a:pt x="46" y="0"/>
                    </a:lnTo>
                    <a:lnTo>
                      <a:pt x="55" y="0"/>
                    </a:lnTo>
                    <a:lnTo>
                      <a:pt x="65" y="3"/>
                    </a:lnTo>
                    <a:lnTo>
                      <a:pt x="71" y="8"/>
                    </a:lnTo>
                    <a:lnTo>
                      <a:pt x="79" y="13"/>
                    </a:lnTo>
                    <a:lnTo>
                      <a:pt x="84" y="19"/>
                    </a:lnTo>
                    <a:lnTo>
                      <a:pt x="86" y="27"/>
                    </a:lnTo>
                    <a:lnTo>
                      <a:pt x="88" y="30"/>
                    </a:lnTo>
                    <a:lnTo>
                      <a:pt x="90" y="35"/>
                    </a:lnTo>
                    <a:lnTo>
                      <a:pt x="90" y="43"/>
                    </a:lnTo>
                    <a:lnTo>
                      <a:pt x="90" y="53"/>
                    </a:lnTo>
                    <a:lnTo>
                      <a:pt x="86" y="60"/>
                    </a:lnTo>
                    <a:lnTo>
                      <a:pt x="82" y="68"/>
                    </a:lnTo>
                    <a:lnTo>
                      <a:pt x="77" y="75"/>
                    </a:lnTo>
                    <a:lnTo>
                      <a:pt x="71" y="79"/>
                    </a:lnTo>
                    <a:lnTo>
                      <a:pt x="63" y="83"/>
                    </a:lnTo>
                    <a:lnTo>
                      <a:pt x="55" y="86"/>
                    </a:lnTo>
                    <a:lnTo>
                      <a:pt x="45" y="86"/>
                    </a:lnTo>
                    <a:lnTo>
                      <a:pt x="37" y="86"/>
                    </a:lnTo>
                    <a:lnTo>
                      <a:pt x="27" y="83"/>
                    </a:lnTo>
                    <a:lnTo>
                      <a:pt x="20" y="78"/>
                    </a:lnTo>
                    <a:lnTo>
                      <a:pt x="14" y="73"/>
                    </a:lnTo>
                    <a:lnTo>
                      <a:pt x="8" y="67"/>
                    </a:lnTo>
                    <a:lnTo>
                      <a:pt x="5" y="59"/>
                    </a:lnTo>
                    <a:lnTo>
                      <a:pt x="4" y="56"/>
                    </a:lnTo>
                    <a:lnTo>
                      <a:pt x="2" y="51"/>
                    </a:lnTo>
                    <a:lnTo>
                      <a:pt x="0" y="43"/>
                    </a:lnTo>
                    <a:lnTo>
                      <a:pt x="2" y="34"/>
                    </a:lnTo>
                    <a:close/>
                  </a:path>
                </a:pathLst>
              </a:custGeom>
              <a:solidFill>
                <a:srgbClr val="F561AF"/>
              </a:solidFill>
              <a:ln w="9525">
                <a:noFill/>
                <a:round/>
                <a:headEnd/>
                <a:tailEnd/>
              </a:ln>
            </p:spPr>
            <p:txBody>
              <a:bodyPr/>
              <a:lstStyle/>
              <a:p>
                <a:endParaRPr lang="ru-RU"/>
              </a:p>
            </p:txBody>
          </p:sp>
          <p:sp>
            <p:nvSpPr>
              <p:cNvPr id="162644" name="Freeform 1275"/>
              <p:cNvSpPr>
                <a:spLocks/>
              </p:cNvSpPr>
              <p:nvPr/>
            </p:nvSpPr>
            <p:spPr bwMode="auto">
              <a:xfrm>
                <a:off x="3074" y="1076"/>
                <a:ext cx="55" cy="37"/>
              </a:xfrm>
              <a:custGeom>
                <a:avLst/>
                <a:gdLst>
                  <a:gd name="T0" fmla="*/ 0 w 55"/>
                  <a:gd name="T1" fmla="*/ 34 h 37"/>
                  <a:gd name="T2" fmla="*/ 8 w 55"/>
                  <a:gd name="T3" fmla="*/ 17 h 37"/>
                  <a:gd name="T4" fmla="*/ 20 w 55"/>
                  <a:gd name="T5" fmla="*/ 6 h 37"/>
                  <a:gd name="T6" fmla="*/ 37 w 55"/>
                  <a:gd name="T7" fmla="*/ 0 h 37"/>
                  <a:gd name="T8" fmla="*/ 55 w 55"/>
                  <a:gd name="T9" fmla="*/ 0 h 37"/>
                  <a:gd name="T10" fmla="*/ 55 w 55"/>
                  <a:gd name="T11" fmla="*/ 6 h 37"/>
                  <a:gd name="T12" fmla="*/ 37 w 55"/>
                  <a:gd name="T13" fmla="*/ 5 h 37"/>
                  <a:gd name="T14" fmla="*/ 24 w 55"/>
                  <a:gd name="T15" fmla="*/ 10 h 37"/>
                  <a:gd name="T16" fmla="*/ 13 w 55"/>
                  <a:gd name="T17" fmla="*/ 21 h 37"/>
                  <a:gd name="T18" fmla="*/ 5 w 55"/>
                  <a:gd name="T19" fmla="*/ 37 h 37"/>
                  <a:gd name="T20" fmla="*/ 0 w 55"/>
                  <a:gd name="T21" fmla="*/ 34 h 3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5"/>
                  <a:gd name="T34" fmla="*/ 0 h 37"/>
                  <a:gd name="T35" fmla="*/ 55 w 55"/>
                  <a:gd name="T36" fmla="*/ 37 h 3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5" h="37">
                    <a:moveTo>
                      <a:pt x="0" y="34"/>
                    </a:moveTo>
                    <a:lnTo>
                      <a:pt x="8" y="17"/>
                    </a:lnTo>
                    <a:lnTo>
                      <a:pt x="20" y="6"/>
                    </a:lnTo>
                    <a:lnTo>
                      <a:pt x="37" y="0"/>
                    </a:lnTo>
                    <a:lnTo>
                      <a:pt x="55" y="0"/>
                    </a:lnTo>
                    <a:lnTo>
                      <a:pt x="55" y="6"/>
                    </a:lnTo>
                    <a:lnTo>
                      <a:pt x="37" y="5"/>
                    </a:lnTo>
                    <a:lnTo>
                      <a:pt x="24" y="10"/>
                    </a:lnTo>
                    <a:lnTo>
                      <a:pt x="13" y="21"/>
                    </a:lnTo>
                    <a:lnTo>
                      <a:pt x="5" y="37"/>
                    </a:lnTo>
                    <a:lnTo>
                      <a:pt x="0" y="34"/>
                    </a:lnTo>
                    <a:close/>
                  </a:path>
                </a:pathLst>
              </a:custGeom>
              <a:solidFill>
                <a:srgbClr val="F8BDD6"/>
              </a:solidFill>
              <a:ln w="9525">
                <a:noFill/>
                <a:round/>
                <a:headEnd/>
                <a:tailEnd/>
              </a:ln>
            </p:spPr>
            <p:txBody>
              <a:bodyPr/>
              <a:lstStyle/>
              <a:p>
                <a:endParaRPr lang="ru-RU"/>
              </a:p>
            </p:txBody>
          </p:sp>
          <p:sp>
            <p:nvSpPr>
              <p:cNvPr id="162645" name="Freeform 1276"/>
              <p:cNvSpPr>
                <a:spLocks/>
              </p:cNvSpPr>
              <p:nvPr/>
            </p:nvSpPr>
            <p:spPr bwMode="auto">
              <a:xfrm>
                <a:off x="3126" y="1076"/>
                <a:ext cx="40" cy="54"/>
              </a:xfrm>
              <a:custGeom>
                <a:avLst/>
                <a:gdLst>
                  <a:gd name="T0" fmla="*/ 4 w 40"/>
                  <a:gd name="T1" fmla="*/ 0 h 54"/>
                  <a:gd name="T2" fmla="*/ 22 w 40"/>
                  <a:gd name="T3" fmla="*/ 8 h 54"/>
                  <a:gd name="T4" fmla="*/ 33 w 40"/>
                  <a:gd name="T5" fmla="*/ 20 h 54"/>
                  <a:gd name="T6" fmla="*/ 40 w 40"/>
                  <a:gd name="T7" fmla="*/ 37 h 54"/>
                  <a:gd name="T8" fmla="*/ 40 w 40"/>
                  <a:gd name="T9" fmla="*/ 54 h 54"/>
                  <a:gd name="T10" fmla="*/ 34 w 40"/>
                  <a:gd name="T11" fmla="*/ 54 h 54"/>
                  <a:gd name="T12" fmla="*/ 34 w 40"/>
                  <a:gd name="T13" fmla="*/ 37 h 54"/>
                  <a:gd name="T14" fmla="*/ 28 w 40"/>
                  <a:gd name="T15" fmla="*/ 23 h 54"/>
                  <a:gd name="T16" fmla="*/ 17 w 40"/>
                  <a:gd name="T17" fmla="*/ 12 h 54"/>
                  <a:gd name="T18" fmla="*/ 0 w 40"/>
                  <a:gd name="T19" fmla="*/ 5 h 54"/>
                  <a:gd name="T20" fmla="*/ 4 w 40"/>
                  <a:gd name="T21" fmla="*/ 0 h 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0"/>
                  <a:gd name="T34" fmla="*/ 0 h 54"/>
                  <a:gd name="T35" fmla="*/ 40 w 40"/>
                  <a:gd name="T36" fmla="*/ 54 h 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0" h="54">
                    <a:moveTo>
                      <a:pt x="4" y="0"/>
                    </a:moveTo>
                    <a:lnTo>
                      <a:pt x="22" y="8"/>
                    </a:lnTo>
                    <a:lnTo>
                      <a:pt x="33" y="20"/>
                    </a:lnTo>
                    <a:lnTo>
                      <a:pt x="40" y="37"/>
                    </a:lnTo>
                    <a:lnTo>
                      <a:pt x="40" y="54"/>
                    </a:lnTo>
                    <a:lnTo>
                      <a:pt x="34" y="54"/>
                    </a:lnTo>
                    <a:lnTo>
                      <a:pt x="34" y="37"/>
                    </a:lnTo>
                    <a:lnTo>
                      <a:pt x="28" y="23"/>
                    </a:lnTo>
                    <a:lnTo>
                      <a:pt x="17" y="12"/>
                    </a:lnTo>
                    <a:lnTo>
                      <a:pt x="0" y="5"/>
                    </a:lnTo>
                    <a:lnTo>
                      <a:pt x="4" y="0"/>
                    </a:lnTo>
                    <a:close/>
                  </a:path>
                </a:pathLst>
              </a:custGeom>
              <a:solidFill>
                <a:srgbClr val="F8BDD6"/>
              </a:solidFill>
              <a:ln w="9525">
                <a:noFill/>
                <a:round/>
                <a:headEnd/>
                <a:tailEnd/>
              </a:ln>
            </p:spPr>
            <p:txBody>
              <a:bodyPr/>
              <a:lstStyle/>
              <a:p>
                <a:endParaRPr lang="ru-RU"/>
              </a:p>
            </p:txBody>
          </p:sp>
          <p:sp>
            <p:nvSpPr>
              <p:cNvPr id="162646" name="Freeform 1277"/>
              <p:cNvSpPr>
                <a:spLocks/>
              </p:cNvSpPr>
              <p:nvPr/>
            </p:nvSpPr>
            <p:spPr bwMode="auto">
              <a:xfrm>
                <a:off x="3126" y="1076"/>
                <a:ext cx="5" cy="6"/>
              </a:xfrm>
              <a:custGeom>
                <a:avLst/>
                <a:gdLst>
                  <a:gd name="T0" fmla="*/ 4 w 5"/>
                  <a:gd name="T1" fmla="*/ 0 h 6"/>
                  <a:gd name="T2" fmla="*/ 5 w 5"/>
                  <a:gd name="T3" fmla="*/ 0 h 6"/>
                  <a:gd name="T4" fmla="*/ 0 w 5"/>
                  <a:gd name="T5" fmla="*/ 5 h 6"/>
                  <a:gd name="T6" fmla="*/ 4 w 5"/>
                  <a:gd name="T7" fmla="*/ 6 h 6"/>
                  <a:gd name="T8" fmla="*/ 4 w 5"/>
                  <a:gd name="T9" fmla="*/ 0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4" y="0"/>
                    </a:moveTo>
                    <a:lnTo>
                      <a:pt x="5" y="0"/>
                    </a:lnTo>
                    <a:lnTo>
                      <a:pt x="0" y="5"/>
                    </a:lnTo>
                    <a:lnTo>
                      <a:pt x="4" y="6"/>
                    </a:lnTo>
                    <a:lnTo>
                      <a:pt x="4" y="0"/>
                    </a:lnTo>
                    <a:close/>
                  </a:path>
                </a:pathLst>
              </a:custGeom>
              <a:solidFill>
                <a:srgbClr val="F8BDD6"/>
              </a:solidFill>
              <a:ln w="9525">
                <a:noFill/>
                <a:round/>
                <a:headEnd/>
                <a:tailEnd/>
              </a:ln>
            </p:spPr>
            <p:txBody>
              <a:bodyPr/>
              <a:lstStyle/>
              <a:p>
                <a:endParaRPr lang="ru-RU"/>
              </a:p>
            </p:txBody>
          </p:sp>
          <p:sp>
            <p:nvSpPr>
              <p:cNvPr id="162647" name="Freeform 1278"/>
              <p:cNvSpPr>
                <a:spLocks/>
              </p:cNvSpPr>
              <p:nvPr/>
            </p:nvSpPr>
            <p:spPr bwMode="auto">
              <a:xfrm>
                <a:off x="3111" y="1130"/>
                <a:ext cx="55" cy="39"/>
              </a:xfrm>
              <a:custGeom>
                <a:avLst/>
                <a:gdLst>
                  <a:gd name="T0" fmla="*/ 55 w 55"/>
                  <a:gd name="T1" fmla="*/ 2 h 39"/>
                  <a:gd name="T2" fmla="*/ 46 w 55"/>
                  <a:gd name="T3" fmla="*/ 19 h 39"/>
                  <a:gd name="T4" fmla="*/ 33 w 55"/>
                  <a:gd name="T5" fmla="*/ 32 h 39"/>
                  <a:gd name="T6" fmla="*/ 18 w 55"/>
                  <a:gd name="T7" fmla="*/ 39 h 39"/>
                  <a:gd name="T8" fmla="*/ 0 w 55"/>
                  <a:gd name="T9" fmla="*/ 39 h 39"/>
                  <a:gd name="T10" fmla="*/ 0 w 55"/>
                  <a:gd name="T11" fmla="*/ 33 h 39"/>
                  <a:gd name="T12" fmla="*/ 16 w 55"/>
                  <a:gd name="T13" fmla="*/ 32 h 39"/>
                  <a:gd name="T14" fmla="*/ 32 w 55"/>
                  <a:gd name="T15" fmla="*/ 25 h 39"/>
                  <a:gd name="T16" fmla="*/ 41 w 55"/>
                  <a:gd name="T17" fmla="*/ 15 h 39"/>
                  <a:gd name="T18" fmla="*/ 49 w 55"/>
                  <a:gd name="T19" fmla="*/ 0 h 39"/>
                  <a:gd name="T20" fmla="*/ 55 w 55"/>
                  <a:gd name="T21" fmla="*/ 2 h 3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5"/>
                  <a:gd name="T34" fmla="*/ 0 h 39"/>
                  <a:gd name="T35" fmla="*/ 55 w 55"/>
                  <a:gd name="T36" fmla="*/ 39 h 3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5" h="39">
                    <a:moveTo>
                      <a:pt x="55" y="2"/>
                    </a:moveTo>
                    <a:lnTo>
                      <a:pt x="46" y="19"/>
                    </a:lnTo>
                    <a:lnTo>
                      <a:pt x="33" y="32"/>
                    </a:lnTo>
                    <a:lnTo>
                      <a:pt x="18" y="39"/>
                    </a:lnTo>
                    <a:lnTo>
                      <a:pt x="0" y="39"/>
                    </a:lnTo>
                    <a:lnTo>
                      <a:pt x="0" y="33"/>
                    </a:lnTo>
                    <a:lnTo>
                      <a:pt x="16" y="32"/>
                    </a:lnTo>
                    <a:lnTo>
                      <a:pt x="32" y="25"/>
                    </a:lnTo>
                    <a:lnTo>
                      <a:pt x="41" y="15"/>
                    </a:lnTo>
                    <a:lnTo>
                      <a:pt x="49" y="0"/>
                    </a:lnTo>
                    <a:lnTo>
                      <a:pt x="55" y="2"/>
                    </a:lnTo>
                    <a:close/>
                  </a:path>
                </a:pathLst>
              </a:custGeom>
              <a:solidFill>
                <a:srgbClr val="F8BDD6"/>
              </a:solidFill>
              <a:ln w="9525">
                <a:noFill/>
                <a:round/>
                <a:headEnd/>
                <a:tailEnd/>
              </a:ln>
            </p:spPr>
            <p:txBody>
              <a:bodyPr/>
              <a:lstStyle/>
              <a:p>
                <a:endParaRPr lang="ru-RU"/>
              </a:p>
            </p:txBody>
          </p:sp>
          <p:sp>
            <p:nvSpPr>
              <p:cNvPr id="162648" name="Freeform 1279"/>
              <p:cNvSpPr>
                <a:spLocks/>
              </p:cNvSpPr>
              <p:nvPr/>
            </p:nvSpPr>
            <p:spPr bwMode="auto">
              <a:xfrm>
                <a:off x="3162" y="1130"/>
                <a:ext cx="6" cy="1"/>
              </a:xfrm>
              <a:custGeom>
                <a:avLst/>
                <a:gdLst>
                  <a:gd name="T0" fmla="*/ 6 w 6"/>
                  <a:gd name="T1" fmla="*/ 1 h 1"/>
                  <a:gd name="T2" fmla="*/ 0 w 6"/>
                  <a:gd name="T3" fmla="*/ 0 h 1"/>
                  <a:gd name="T4" fmla="*/ 0 w 6"/>
                  <a:gd name="T5" fmla="*/ 1 h 1"/>
                  <a:gd name="T6" fmla="*/ 6 w 6"/>
                  <a:gd name="T7" fmla="*/ 1 h 1"/>
                  <a:gd name="T8" fmla="*/ 0 60000 65536"/>
                  <a:gd name="T9" fmla="*/ 0 60000 65536"/>
                  <a:gd name="T10" fmla="*/ 0 60000 65536"/>
                  <a:gd name="T11" fmla="*/ 0 60000 65536"/>
                  <a:gd name="T12" fmla="*/ 0 w 6"/>
                  <a:gd name="T13" fmla="*/ 0 h 1"/>
                  <a:gd name="T14" fmla="*/ 6 w 6"/>
                  <a:gd name="T15" fmla="*/ 1 h 1"/>
                </a:gdLst>
                <a:ahLst/>
                <a:cxnLst>
                  <a:cxn ang="T8">
                    <a:pos x="T0" y="T1"/>
                  </a:cxn>
                  <a:cxn ang="T9">
                    <a:pos x="T2" y="T3"/>
                  </a:cxn>
                  <a:cxn ang="T10">
                    <a:pos x="T4" y="T5"/>
                  </a:cxn>
                  <a:cxn ang="T11">
                    <a:pos x="T6" y="T7"/>
                  </a:cxn>
                </a:cxnLst>
                <a:rect l="T12" t="T13" r="T14" b="T15"/>
                <a:pathLst>
                  <a:path w="6" h="1">
                    <a:moveTo>
                      <a:pt x="6" y="1"/>
                    </a:moveTo>
                    <a:lnTo>
                      <a:pt x="0" y="0"/>
                    </a:lnTo>
                    <a:lnTo>
                      <a:pt x="0" y="1"/>
                    </a:lnTo>
                    <a:lnTo>
                      <a:pt x="6" y="1"/>
                    </a:lnTo>
                    <a:close/>
                  </a:path>
                </a:pathLst>
              </a:custGeom>
              <a:solidFill>
                <a:srgbClr val="F8BDD6"/>
              </a:solidFill>
              <a:ln w="9525">
                <a:noFill/>
                <a:round/>
                <a:headEnd/>
                <a:tailEnd/>
              </a:ln>
            </p:spPr>
            <p:txBody>
              <a:bodyPr/>
              <a:lstStyle/>
              <a:p>
                <a:endParaRPr lang="ru-RU"/>
              </a:p>
            </p:txBody>
          </p:sp>
          <p:sp>
            <p:nvSpPr>
              <p:cNvPr id="162649" name="Freeform 1280"/>
              <p:cNvSpPr>
                <a:spLocks/>
              </p:cNvSpPr>
              <p:nvPr/>
            </p:nvSpPr>
            <p:spPr bwMode="auto">
              <a:xfrm>
                <a:off x="3074" y="1111"/>
                <a:ext cx="40" cy="58"/>
              </a:xfrm>
              <a:custGeom>
                <a:avLst/>
                <a:gdLst>
                  <a:gd name="T0" fmla="*/ 39 w 40"/>
                  <a:gd name="T1" fmla="*/ 58 h 58"/>
                  <a:gd name="T2" fmla="*/ 19 w 40"/>
                  <a:gd name="T3" fmla="*/ 48 h 58"/>
                  <a:gd name="T4" fmla="*/ 6 w 40"/>
                  <a:gd name="T5" fmla="*/ 36 h 58"/>
                  <a:gd name="T6" fmla="*/ 0 w 40"/>
                  <a:gd name="T7" fmla="*/ 20 h 58"/>
                  <a:gd name="T8" fmla="*/ 0 w 40"/>
                  <a:gd name="T9" fmla="*/ 0 h 58"/>
                  <a:gd name="T10" fmla="*/ 6 w 40"/>
                  <a:gd name="T11" fmla="*/ 0 h 58"/>
                  <a:gd name="T12" fmla="*/ 5 w 40"/>
                  <a:gd name="T13" fmla="*/ 16 h 58"/>
                  <a:gd name="T14" fmla="*/ 11 w 40"/>
                  <a:gd name="T15" fmla="*/ 31 h 58"/>
                  <a:gd name="T16" fmla="*/ 24 w 40"/>
                  <a:gd name="T17" fmla="*/ 43 h 58"/>
                  <a:gd name="T18" fmla="*/ 40 w 40"/>
                  <a:gd name="T19" fmla="*/ 51 h 58"/>
                  <a:gd name="T20" fmla="*/ 39 w 40"/>
                  <a:gd name="T21" fmla="*/ 58 h 5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0"/>
                  <a:gd name="T34" fmla="*/ 0 h 58"/>
                  <a:gd name="T35" fmla="*/ 40 w 40"/>
                  <a:gd name="T36" fmla="*/ 58 h 5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0" h="58">
                    <a:moveTo>
                      <a:pt x="39" y="58"/>
                    </a:moveTo>
                    <a:lnTo>
                      <a:pt x="19" y="48"/>
                    </a:lnTo>
                    <a:lnTo>
                      <a:pt x="6" y="36"/>
                    </a:lnTo>
                    <a:lnTo>
                      <a:pt x="0" y="20"/>
                    </a:lnTo>
                    <a:lnTo>
                      <a:pt x="0" y="0"/>
                    </a:lnTo>
                    <a:lnTo>
                      <a:pt x="6" y="0"/>
                    </a:lnTo>
                    <a:lnTo>
                      <a:pt x="5" y="16"/>
                    </a:lnTo>
                    <a:lnTo>
                      <a:pt x="11" y="31"/>
                    </a:lnTo>
                    <a:lnTo>
                      <a:pt x="24" y="43"/>
                    </a:lnTo>
                    <a:lnTo>
                      <a:pt x="40" y="51"/>
                    </a:lnTo>
                    <a:lnTo>
                      <a:pt x="39" y="58"/>
                    </a:lnTo>
                    <a:close/>
                  </a:path>
                </a:pathLst>
              </a:custGeom>
              <a:solidFill>
                <a:srgbClr val="F8BDD6"/>
              </a:solidFill>
              <a:ln w="9525">
                <a:noFill/>
                <a:round/>
                <a:headEnd/>
                <a:tailEnd/>
              </a:ln>
            </p:spPr>
            <p:txBody>
              <a:bodyPr/>
              <a:lstStyle/>
              <a:p>
                <a:endParaRPr lang="ru-RU"/>
              </a:p>
            </p:txBody>
          </p:sp>
          <p:sp>
            <p:nvSpPr>
              <p:cNvPr id="162650" name="Freeform 1281"/>
              <p:cNvSpPr>
                <a:spLocks/>
              </p:cNvSpPr>
              <p:nvPr/>
            </p:nvSpPr>
            <p:spPr bwMode="auto">
              <a:xfrm>
                <a:off x="3113" y="1162"/>
                <a:ext cx="3" cy="7"/>
              </a:xfrm>
              <a:custGeom>
                <a:avLst/>
                <a:gdLst>
                  <a:gd name="T0" fmla="*/ 0 w 3"/>
                  <a:gd name="T1" fmla="*/ 7 h 7"/>
                  <a:gd name="T2" fmla="*/ 3 w 3"/>
                  <a:gd name="T3" fmla="*/ 0 h 7"/>
                  <a:gd name="T4" fmla="*/ 0 w 3"/>
                  <a:gd name="T5" fmla="*/ 0 h 7"/>
                  <a:gd name="T6" fmla="*/ 0 w 3"/>
                  <a:gd name="T7" fmla="*/ 7 h 7"/>
                  <a:gd name="T8" fmla="*/ 0 60000 65536"/>
                  <a:gd name="T9" fmla="*/ 0 60000 65536"/>
                  <a:gd name="T10" fmla="*/ 0 60000 65536"/>
                  <a:gd name="T11" fmla="*/ 0 60000 65536"/>
                  <a:gd name="T12" fmla="*/ 0 w 3"/>
                  <a:gd name="T13" fmla="*/ 0 h 7"/>
                  <a:gd name="T14" fmla="*/ 3 w 3"/>
                  <a:gd name="T15" fmla="*/ 7 h 7"/>
                </a:gdLst>
                <a:ahLst/>
                <a:cxnLst>
                  <a:cxn ang="T8">
                    <a:pos x="T0" y="T1"/>
                  </a:cxn>
                  <a:cxn ang="T9">
                    <a:pos x="T2" y="T3"/>
                  </a:cxn>
                  <a:cxn ang="T10">
                    <a:pos x="T4" y="T5"/>
                  </a:cxn>
                  <a:cxn ang="T11">
                    <a:pos x="T6" y="T7"/>
                  </a:cxn>
                </a:cxnLst>
                <a:rect l="T12" t="T13" r="T14" b="T15"/>
                <a:pathLst>
                  <a:path w="3" h="7">
                    <a:moveTo>
                      <a:pt x="0" y="7"/>
                    </a:moveTo>
                    <a:lnTo>
                      <a:pt x="3" y="0"/>
                    </a:lnTo>
                    <a:lnTo>
                      <a:pt x="0" y="0"/>
                    </a:lnTo>
                    <a:lnTo>
                      <a:pt x="0" y="7"/>
                    </a:lnTo>
                    <a:close/>
                  </a:path>
                </a:pathLst>
              </a:custGeom>
              <a:solidFill>
                <a:srgbClr val="F8BDD6"/>
              </a:solidFill>
              <a:ln w="9525">
                <a:noFill/>
                <a:round/>
                <a:headEnd/>
                <a:tailEnd/>
              </a:ln>
            </p:spPr>
            <p:txBody>
              <a:bodyPr/>
              <a:lstStyle/>
              <a:p>
                <a:endParaRPr lang="ru-RU"/>
              </a:p>
            </p:txBody>
          </p:sp>
          <p:sp>
            <p:nvSpPr>
              <p:cNvPr id="162651" name="Freeform 1282"/>
              <p:cNvSpPr>
                <a:spLocks/>
              </p:cNvSpPr>
              <p:nvPr/>
            </p:nvSpPr>
            <p:spPr bwMode="auto">
              <a:xfrm>
                <a:off x="3075" y="1109"/>
                <a:ext cx="6" cy="4"/>
              </a:xfrm>
              <a:custGeom>
                <a:avLst/>
                <a:gdLst>
                  <a:gd name="T0" fmla="*/ 0 w 6"/>
                  <a:gd name="T1" fmla="*/ 2 h 4"/>
                  <a:gd name="T2" fmla="*/ 0 w 6"/>
                  <a:gd name="T3" fmla="*/ 0 h 4"/>
                  <a:gd name="T4" fmla="*/ 6 w 6"/>
                  <a:gd name="T5" fmla="*/ 4 h 4"/>
                  <a:gd name="T6" fmla="*/ 6 w 6"/>
                  <a:gd name="T7" fmla="*/ 2 h 4"/>
                  <a:gd name="T8" fmla="*/ 0 w 6"/>
                  <a:gd name="T9" fmla="*/ 2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2"/>
                    </a:moveTo>
                    <a:lnTo>
                      <a:pt x="0" y="0"/>
                    </a:lnTo>
                    <a:lnTo>
                      <a:pt x="6" y="4"/>
                    </a:lnTo>
                    <a:lnTo>
                      <a:pt x="6" y="2"/>
                    </a:lnTo>
                    <a:lnTo>
                      <a:pt x="0" y="2"/>
                    </a:lnTo>
                    <a:close/>
                  </a:path>
                </a:pathLst>
              </a:custGeom>
              <a:solidFill>
                <a:srgbClr val="F8BDD6"/>
              </a:solidFill>
              <a:ln w="9525">
                <a:noFill/>
                <a:round/>
                <a:headEnd/>
                <a:tailEnd/>
              </a:ln>
            </p:spPr>
            <p:txBody>
              <a:bodyPr/>
              <a:lstStyle/>
              <a:p>
                <a:endParaRPr lang="ru-RU"/>
              </a:p>
            </p:txBody>
          </p:sp>
          <p:sp>
            <p:nvSpPr>
              <p:cNvPr id="162652" name="Freeform 1283"/>
              <p:cNvSpPr>
                <a:spLocks/>
              </p:cNvSpPr>
              <p:nvPr/>
            </p:nvSpPr>
            <p:spPr bwMode="auto">
              <a:xfrm>
                <a:off x="2847" y="1052"/>
                <a:ext cx="90" cy="85"/>
              </a:xfrm>
              <a:custGeom>
                <a:avLst/>
                <a:gdLst>
                  <a:gd name="T0" fmla="*/ 0 w 501"/>
                  <a:gd name="T1" fmla="*/ 0 h 417"/>
                  <a:gd name="T2" fmla="*/ 0 w 501"/>
                  <a:gd name="T3" fmla="*/ 0 h 417"/>
                  <a:gd name="T4" fmla="*/ 0 w 501"/>
                  <a:gd name="T5" fmla="*/ 0 h 417"/>
                  <a:gd name="T6" fmla="*/ 0 w 501"/>
                  <a:gd name="T7" fmla="*/ 0 h 417"/>
                  <a:gd name="T8" fmla="*/ 0 w 501"/>
                  <a:gd name="T9" fmla="*/ 0 h 417"/>
                  <a:gd name="T10" fmla="*/ 0 60000 65536"/>
                  <a:gd name="T11" fmla="*/ 0 60000 65536"/>
                  <a:gd name="T12" fmla="*/ 0 60000 65536"/>
                  <a:gd name="T13" fmla="*/ 0 60000 65536"/>
                  <a:gd name="T14" fmla="*/ 0 60000 65536"/>
                  <a:gd name="T15" fmla="*/ 0 w 501"/>
                  <a:gd name="T16" fmla="*/ 0 h 417"/>
                  <a:gd name="T17" fmla="*/ 501 w 501"/>
                  <a:gd name="T18" fmla="*/ 417 h 417"/>
                </a:gdLst>
                <a:ahLst/>
                <a:cxnLst>
                  <a:cxn ang="T10">
                    <a:pos x="T0" y="T1"/>
                  </a:cxn>
                  <a:cxn ang="T11">
                    <a:pos x="T2" y="T3"/>
                  </a:cxn>
                  <a:cxn ang="T12">
                    <a:pos x="T4" y="T5"/>
                  </a:cxn>
                  <a:cxn ang="T13">
                    <a:pos x="T6" y="T7"/>
                  </a:cxn>
                  <a:cxn ang="T14">
                    <a:pos x="T8" y="T9"/>
                  </a:cxn>
                </a:cxnLst>
                <a:rect l="T15" t="T16" r="T17" b="T18"/>
                <a:pathLst>
                  <a:path w="501" h="417">
                    <a:moveTo>
                      <a:pt x="500" y="208"/>
                    </a:moveTo>
                    <a:cubicBezTo>
                      <a:pt x="500" y="93"/>
                      <a:pt x="388" y="0"/>
                      <a:pt x="250" y="0"/>
                    </a:cubicBezTo>
                    <a:cubicBezTo>
                      <a:pt x="112" y="0"/>
                      <a:pt x="0" y="93"/>
                      <a:pt x="0" y="209"/>
                    </a:cubicBezTo>
                    <a:cubicBezTo>
                      <a:pt x="1" y="324"/>
                      <a:pt x="113" y="417"/>
                      <a:pt x="251" y="416"/>
                    </a:cubicBezTo>
                    <a:cubicBezTo>
                      <a:pt x="389" y="416"/>
                      <a:pt x="501" y="323"/>
                      <a:pt x="500" y="208"/>
                    </a:cubicBezTo>
                  </a:path>
                </a:pathLst>
              </a:custGeom>
              <a:solidFill>
                <a:srgbClr val="F561AF"/>
              </a:solidFill>
              <a:ln w="0">
                <a:solidFill>
                  <a:srgbClr val="000000"/>
                </a:solidFill>
                <a:prstDash val="solid"/>
                <a:round/>
                <a:headEnd/>
                <a:tailEnd/>
              </a:ln>
            </p:spPr>
            <p:txBody>
              <a:bodyPr/>
              <a:lstStyle/>
              <a:p>
                <a:endParaRPr lang="ru-RU"/>
              </a:p>
            </p:txBody>
          </p:sp>
          <p:sp>
            <p:nvSpPr>
              <p:cNvPr id="162653" name="Freeform 1284"/>
              <p:cNvSpPr>
                <a:spLocks/>
              </p:cNvSpPr>
              <p:nvPr/>
            </p:nvSpPr>
            <p:spPr bwMode="auto">
              <a:xfrm>
                <a:off x="2846" y="1054"/>
                <a:ext cx="88" cy="83"/>
              </a:xfrm>
              <a:custGeom>
                <a:avLst/>
                <a:gdLst>
                  <a:gd name="T0" fmla="*/ 88 w 88"/>
                  <a:gd name="T1" fmla="*/ 41 h 83"/>
                  <a:gd name="T2" fmla="*/ 44 w 88"/>
                  <a:gd name="T3" fmla="*/ 0 h 83"/>
                  <a:gd name="T4" fmla="*/ 0 w 88"/>
                  <a:gd name="T5" fmla="*/ 41 h 83"/>
                  <a:gd name="T6" fmla="*/ 44 w 88"/>
                  <a:gd name="T7" fmla="*/ 82 h 83"/>
                  <a:gd name="T8" fmla="*/ 88 w 88"/>
                  <a:gd name="T9" fmla="*/ 41 h 83"/>
                  <a:gd name="T10" fmla="*/ 0 60000 65536"/>
                  <a:gd name="T11" fmla="*/ 0 60000 65536"/>
                  <a:gd name="T12" fmla="*/ 0 60000 65536"/>
                  <a:gd name="T13" fmla="*/ 0 60000 65536"/>
                  <a:gd name="T14" fmla="*/ 0 60000 65536"/>
                  <a:gd name="T15" fmla="*/ 0 w 88"/>
                  <a:gd name="T16" fmla="*/ 0 h 83"/>
                  <a:gd name="T17" fmla="*/ 88 w 88"/>
                  <a:gd name="T18" fmla="*/ 83 h 83"/>
                </a:gdLst>
                <a:ahLst/>
                <a:cxnLst>
                  <a:cxn ang="T10">
                    <a:pos x="T0" y="T1"/>
                  </a:cxn>
                  <a:cxn ang="T11">
                    <a:pos x="T2" y="T3"/>
                  </a:cxn>
                  <a:cxn ang="T12">
                    <a:pos x="T4" y="T5"/>
                  </a:cxn>
                  <a:cxn ang="T13">
                    <a:pos x="T6" y="T7"/>
                  </a:cxn>
                  <a:cxn ang="T14">
                    <a:pos x="T8" y="T9"/>
                  </a:cxn>
                </a:cxnLst>
                <a:rect l="T15" t="T16" r="T17" b="T18"/>
                <a:pathLst>
                  <a:path w="88" h="83">
                    <a:moveTo>
                      <a:pt x="88" y="41"/>
                    </a:moveTo>
                    <a:cubicBezTo>
                      <a:pt x="88" y="18"/>
                      <a:pt x="68" y="0"/>
                      <a:pt x="44" y="0"/>
                    </a:cubicBezTo>
                    <a:cubicBezTo>
                      <a:pt x="19" y="0"/>
                      <a:pt x="0" y="18"/>
                      <a:pt x="0" y="41"/>
                    </a:cubicBezTo>
                    <a:cubicBezTo>
                      <a:pt x="0" y="64"/>
                      <a:pt x="19" y="83"/>
                      <a:pt x="44" y="82"/>
                    </a:cubicBezTo>
                    <a:cubicBezTo>
                      <a:pt x="68" y="82"/>
                      <a:pt x="88" y="64"/>
                      <a:pt x="88" y="41"/>
                    </a:cubicBezTo>
                  </a:path>
                </a:pathLst>
              </a:custGeom>
              <a:noFill/>
              <a:ln w="9525" cap="rnd">
                <a:solidFill>
                  <a:srgbClr val="F8BDD6"/>
                </a:solidFill>
                <a:prstDash val="solid"/>
                <a:round/>
                <a:headEnd/>
                <a:tailEnd/>
              </a:ln>
            </p:spPr>
            <p:txBody>
              <a:bodyPr/>
              <a:lstStyle/>
              <a:p>
                <a:endParaRPr lang="ru-RU"/>
              </a:p>
            </p:txBody>
          </p:sp>
          <p:sp>
            <p:nvSpPr>
              <p:cNvPr id="162654" name="Freeform 1285"/>
              <p:cNvSpPr>
                <a:spLocks/>
              </p:cNvSpPr>
              <p:nvPr/>
            </p:nvSpPr>
            <p:spPr bwMode="auto">
              <a:xfrm>
                <a:off x="2222" y="1941"/>
                <a:ext cx="88" cy="130"/>
              </a:xfrm>
              <a:custGeom>
                <a:avLst/>
                <a:gdLst>
                  <a:gd name="T0" fmla="*/ 80 w 88"/>
                  <a:gd name="T1" fmla="*/ 69 h 130"/>
                  <a:gd name="T2" fmla="*/ 78 w 88"/>
                  <a:gd name="T3" fmla="*/ 72 h 130"/>
                  <a:gd name="T4" fmla="*/ 75 w 88"/>
                  <a:gd name="T5" fmla="*/ 75 h 130"/>
                  <a:gd name="T6" fmla="*/ 70 w 88"/>
                  <a:gd name="T7" fmla="*/ 82 h 130"/>
                  <a:gd name="T8" fmla="*/ 65 w 88"/>
                  <a:gd name="T9" fmla="*/ 87 h 130"/>
                  <a:gd name="T10" fmla="*/ 63 w 88"/>
                  <a:gd name="T11" fmla="*/ 90 h 130"/>
                  <a:gd name="T12" fmla="*/ 62 w 88"/>
                  <a:gd name="T13" fmla="*/ 94 h 130"/>
                  <a:gd name="T14" fmla="*/ 61 w 88"/>
                  <a:gd name="T15" fmla="*/ 100 h 130"/>
                  <a:gd name="T16" fmla="*/ 61 w 88"/>
                  <a:gd name="T17" fmla="*/ 106 h 130"/>
                  <a:gd name="T18" fmla="*/ 64 w 88"/>
                  <a:gd name="T19" fmla="*/ 117 h 130"/>
                  <a:gd name="T20" fmla="*/ 67 w 88"/>
                  <a:gd name="T21" fmla="*/ 130 h 130"/>
                  <a:gd name="T22" fmla="*/ 50 w 88"/>
                  <a:gd name="T23" fmla="*/ 121 h 130"/>
                  <a:gd name="T24" fmla="*/ 33 w 88"/>
                  <a:gd name="T25" fmla="*/ 112 h 130"/>
                  <a:gd name="T26" fmla="*/ 27 w 88"/>
                  <a:gd name="T27" fmla="*/ 107 h 130"/>
                  <a:gd name="T28" fmla="*/ 21 w 88"/>
                  <a:gd name="T29" fmla="*/ 101 h 130"/>
                  <a:gd name="T30" fmla="*/ 12 w 88"/>
                  <a:gd name="T31" fmla="*/ 93 h 130"/>
                  <a:gd name="T32" fmla="*/ 6 w 88"/>
                  <a:gd name="T33" fmla="*/ 85 h 130"/>
                  <a:gd name="T34" fmla="*/ 0 w 88"/>
                  <a:gd name="T35" fmla="*/ 74 h 130"/>
                  <a:gd name="T36" fmla="*/ 2 w 88"/>
                  <a:gd name="T37" fmla="*/ 64 h 130"/>
                  <a:gd name="T38" fmla="*/ 8 w 88"/>
                  <a:gd name="T39" fmla="*/ 57 h 130"/>
                  <a:gd name="T40" fmla="*/ 9 w 88"/>
                  <a:gd name="T41" fmla="*/ 53 h 130"/>
                  <a:gd name="T42" fmla="*/ 12 w 88"/>
                  <a:gd name="T43" fmla="*/ 49 h 130"/>
                  <a:gd name="T44" fmla="*/ 19 w 88"/>
                  <a:gd name="T45" fmla="*/ 45 h 130"/>
                  <a:gd name="T46" fmla="*/ 25 w 88"/>
                  <a:gd name="T47" fmla="*/ 41 h 130"/>
                  <a:gd name="T48" fmla="*/ 30 w 88"/>
                  <a:gd name="T49" fmla="*/ 34 h 130"/>
                  <a:gd name="T50" fmla="*/ 33 w 88"/>
                  <a:gd name="T51" fmla="*/ 31 h 130"/>
                  <a:gd name="T52" fmla="*/ 35 w 88"/>
                  <a:gd name="T53" fmla="*/ 28 h 130"/>
                  <a:gd name="T54" fmla="*/ 35 w 88"/>
                  <a:gd name="T55" fmla="*/ 23 h 130"/>
                  <a:gd name="T56" fmla="*/ 35 w 88"/>
                  <a:gd name="T57" fmla="*/ 19 h 130"/>
                  <a:gd name="T58" fmla="*/ 33 w 88"/>
                  <a:gd name="T59" fmla="*/ 9 h 130"/>
                  <a:gd name="T60" fmla="*/ 30 w 88"/>
                  <a:gd name="T61" fmla="*/ 0 h 130"/>
                  <a:gd name="T62" fmla="*/ 43 w 88"/>
                  <a:gd name="T63" fmla="*/ 7 h 130"/>
                  <a:gd name="T64" fmla="*/ 56 w 88"/>
                  <a:gd name="T65" fmla="*/ 15 h 130"/>
                  <a:gd name="T66" fmla="*/ 67 w 88"/>
                  <a:gd name="T67" fmla="*/ 25 h 130"/>
                  <a:gd name="T68" fmla="*/ 80 w 88"/>
                  <a:gd name="T69" fmla="*/ 38 h 130"/>
                  <a:gd name="T70" fmla="*/ 88 w 88"/>
                  <a:gd name="T71" fmla="*/ 43 h 130"/>
                  <a:gd name="T72" fmla="*/ 84 w 88"/>
                  <a:gd name="T73" fmla="*/ 53 h 130"/>
                  <a:gd name="T74" fmla="*/ 83 w 88"/>
                  <a:gd name="T75" fmla="*/ 61 h 130"/>
                  <a:gd name="T76" fmla="*/ 80 w 88"/>
                  <a:gd name="T77" fmla="*/ 69 h 13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8"/>
                  <a:gd name="T118" fmla="*/ 0 h 130"/>
                  <a:gd name="T119" fmla="*/ 88 w 88"/>
                  <a:gd name="T120" fmla="*/ 130 h 13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8" h="130">
                    <a:moveTo>
                      <a:pt x="80" y="69"/>
                    </a:moveTo>
                    <a:lnTo>
                      <a:pt x="78" y="72"/>
                    </a:lnTo>
                    <a:lnTo>
                      <a:pt x="75" y="75"/>
                    </a:lnTo>
                    <a:lnTo>
                      <a:pt x="70" y="82"/>
                    </a:lnTo>
                    <a:lnTo>
                      <a:pt x="65" y="87"/>
                    </a:lnTo>
                    <a:lnTo>
                      <a:pt x="63" y="90"/>
                    </a:lnTo>
                    <a:lnTo>
                      <a:pt x="62" y="94"/>
                    </a:lnTo>
                    <a:lnTo>
                      <a:pt x="61" y="100"/>
                    </a:lnTo>
                    <a:lnTo>
                      <a:pt x="61" y="106"/>
                    </a:lnTo>
                    <a:lnTo>
                      <a:pt x="64" y="117"/>
                    </a:lnTo>
                    <a:lnTo>
                      <a:pt x="67" y="130"/>
                    </a:lnTo>
                    <a:lnTo>
                      <a:pt x="50" y="121"/>
                    </a:lnTo>
                    <a:lnTo>
                      <a:pt x="33" y="112"/>
                    </a:lnTo>
                    <a:lnTo>
                      <a:pt x="27" y="107"/>
                    </a:lnTo>
                    <a:lnTo>
                      <a:pt x="21" y="101"/>
                    </a:lnTo>
                    <a:lnTo>
                      <a:pt x="12" y="93"/>
                    </a:lnTo>
                    <a:lnTo>
                      <a:pt x="6" y="85"/>
                    </a:lnTo>
                    <a:lnTo>
                      <a:pt x="0" y="74"/>
                    </a:lnTo>
                    <a:lnTo>
                      <a:pt x="2" y="64"/>
                    </a:lnTo>
                    <a:lnTo>
                      <a:pt x="8" y="57"/>
                    </a:lnTo>
                    <a:lnTo>
                      <a:pt x="9" y="53"/>
                    </a:lnTo>
                    <a:lnTo>
                      <a:pt x="12" y="49"/>
                    </a:lnTo>
                    <a:lnTo>
                      <a:pt x="19" y="45"/>
                    </a:lnTo>
                    <a:lnTo>
                      <a:pt x="25" y="41"/>
                    </a:lnTo>
                    <a:lnTo>
                      <a:pt x="30" y="34"/>
                    </a:lnTo>
                    <a:lnTo>
                      <a:pt x="33" y="31"/>
                    </a:lnTo>
                    <a:lnTo>
                      <a:pt x="35" y="28"/>
                    </a:lnTo>
                    <a:lnTo>
                      <a:pt x="35" y="23"/>
                    </a:lnTo>
                    <a:lnTo>
                      <a:pt x="35" y="19"/>
                    </a:lnTo>
                    <a:lnTo>
                      <a:pt x="33" y="9"/>
                    </a:lnTo>
                    <a:lnTo>
                      <a:pt x="30" y="0"/>
                    </a:lnTo>
                    <a:lnTo>
                      <a:pt x="43" y="7"/>
                    </a:lnTo>
                    <a:lnTo>
                      <a:pt x="56" y="15"/>
                    </a:lnTo>
                    <a:lnTo>
                      <a:pt x="67" y="25"/>
                    </a:lnTo>
                    <a:lnTo>
                      <a:pt x="80" y="38"/>
                    </a:lnTo>
                    <a:lnTo>
                      <a:pt x="88" y="43"/>
                    </a:lnTo>
                    <a:lnTo>
                      <a:pt x="84" y="53"/>
                    </a:lnTo>
                    <a:lnTo>
                      <a:pt x="83" y="61"/>
                    </a:lnTo>
                    <a:lnTo>
                      <a:pt x="80" y="69"/>
                    </a:lnTo>
                    <a:close/>
                  </a:path>
                </a:pathLst>
              </a:custGeom>
              <a:solidFill>
                <a:srgbClr val="6EB25C"/>
              </a:solidFill>
              <a:ln w="9525">
                <a:noFill/>
                <a:round/>
                <a:headEnd/>
                <a:tailEnd/>
              </a:ln>
            </p:spPr>
            <p:txBody>
              <a:bodyPr/>
              <a:lstStyle/>
              <a:p>
                <a:endParaRPr lang="ru-RU"/>
              </a:p>
            </p:txBody>
          </p:sp>
          <p:sp>
            <p:nvSpPr>
              <p:cNvPr id="162655" name="Freeform 1286"/>
              <p:cNvSpPr>
                <a:spLocks/>
              </p:cNvSpPr>
              <p:nvPr/>
            </p:nvSpPr>
            <p:spPr bwMode="auto">
              <a:xfrm>
                <a:off x="2225" y="1941"/>
                <a:ext cx="86" cy="130"/>
              </a:xfrm>
              <a:custGeom>
                <a:avLst/>
                <a:gdLst>
                  <a:gd name="T0" fmla="*/ 79 w 86"/>
                  <a:gd name="T1" fmla="*/ 69 h 130"/>
                  <a:gd name="T2" fmla="*/ 69 w 86"/>
                  <a:gd name="T3" fmla="*/ 81 h 130"/>
                  <a:gd name="T4" fmla="*/ 64 w 86"/>
                  <a:gd name="T5" fmla="*/ 87 h 130"/>
                  <a:gd name="T6" fmla="*/ 60 w 86"/>
                  <a:gd name="T7" fmla="*/ 93 h 130"/>
                  <a:gd name="T8" fmla="*/ 60 w 86"/>
                  <a:gd name="T9" fmla="*/ 106 h 130"/>
                  <a:gd name="T10" fmla="*/ 62 w 86"/>
                  <a:gd name="T11" fmla="*/ 117 h 130"/>
                  <a:gd name="T12" fmla="*/ 67 w 86"/>
                  <a:gd name="T13" fmla="*/ 130 h 130"/>
                  <a:gd name="T14" fmla="*/ 48 w 86"/>
                  <a:gd name="T15" fmla="*/ 121 h 130"/>
                  <a:gd name="T16" fmla="*/ 34 w 86"/>
                  <a:gd name="T17" fmla="*/ 112 h 130"/>
                  <a:gd name="T18" fmla="*/ 20 w 86"/>
                  <a:gd name="T19" fmla="*/ 101 h 130"/>
                  <a:gd name="T20" fmla="*/ 7 w 86"/>
                  <a:gd name="T21" fmla="*/ 83 h 130"/>
                  <a:gd name="T22" fmla="*/ 0 w 86"/>
                  <a:gd name="T23" fmla="*/ 74 h 130"/>
                  <a:gd name="T24" fmla="*/ 2 w 86"/>
                  <a:gd name="T25" fmla="*/ 64 h 130"/>
                  <a:gd name="T26" fmla="*/ 13 w 86"/>
                  <a:gd name="T27" fmla="*/ 49 h 130"/>
                  <a:gd name="T28" fmla="*/ 24 w 86"/>
                  <a:gd name="T29" fmla="*/ 41 h 130"/>
                  <a:gd name="T30" fmla="*/ 29 w 86"/>
                  <a:gd name="T31" fmla="*/ 34 h 130"/>
                  <a:gd name="T32" fmla="*/ 34 w 86"/>
                  <a:gd name="T33" fmla="*/ 28 h 130"/>
                  <a:gd name="T34" fmla="*/ 34 w 86"/>
                  <a:gd name="T35" fmla="*/ 19 h 130"/>
                  <a:gd name="T36" fmla="*/ 32 w 86"/>
                  <a:gd name="T37" fmla="*/ 9 h 130"/>
                  <a:gd name="T38" fmla="*/ 29 w 86"/>
                  <a:gd name="T39" fmla="*/ 0 h 130"/>
                  <a:gd name="T40" fmla="*/ 41 w 86"/>
                  <a:gd name="T41" fmla="*/ 7 h 130"/>
                  <a:gd name="T42" fmla="*/ 65 w 86"/>
                  <a:gd name="T43" fmla="*/ 25 h 130"/>
                  <a:gd name="T44" fmla="*/ 86 w 86"/>
                  <a:gd name="T45" fmla="*/ 43 h 130"/>
                  <a:gd name="T46" fmla="*/ 79 w 86"/>
                  <a:gd name="T47" fmla="*/ 69 h 1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6"/>
                  <a:gd name="T73" fmla="*/ 0 h 130"/>
                  <a:gd name="T74" fmla="*/ 86 w 86"/>
                  <a:gd name="T75" fmla="*/ 130 h 1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6" h="130">
                    <a:moveTo>
                      <a:pt x="79" y="69"/>
                    </a:moveTo>
                    <a:lnTo>
                      <a:pt x="69" y="81"/>
                    </a:lnTo>
                    <a:lnTo>
                      <a:pt x="64" y="87"/>
                    </a:lnTo>
                    <a:lnTo>
                      <a:pt x="60" y="93"/>
                    </a:lnTo>
                    <a:lnTo>
                      <a:pt x="60" y="106"/>
                    </a:lnTo>
                    <a:lnTo>
                      <a:pt x="62" y="117"/>
                    </a:lnTo>
                    <a:lnTo>
                      <a:pt x="67" y="130"/>
                    </a:lnTo>
                    <a:lnTo>
                      <a:pt x="48" y="121"/>
                    </a:lnTo>
                    <a:lnTo>
                      <a:pt x="34" y="112"/>
                    </a:lnTo>
                    <a:lnTo>
                      <a:pt x="20" y="101"/>
                    </a:lnTo>
                    <a:lnTo>
                      <a:pt x="7" y="83"/>
                    </a:lnTo>
                    <a:lnTo>
                      <a:pt x="0" y="74"/>
                    </a:lnTo>
                    <a:lnTo>
                      <a:pt x="2" y="64"/>
                    </a:lnTo>
                    <a:lnTo>
                      <a:pt x="13" y="49"/>
                    </a:lnTo>
                    <a:lnTo>
                      <a:pt x="24" y="41"/>
                    </a:lnTo>
                    <a:lnTo>
                      <a:pt x="29" y="34"/>
                    </a:lnTo>
                    <a:lnTo>
                      <a:pt x="34" y="28"/>
                    </a:lnTo>
                    <a:lnTo>
                      <a:pt x="34" y="19"/>
                    </a:lnTo>
                    <a:lnTo>
                      <a:pt x="32" y="9"/>
                    </a:lnTo>
                    <a:lnTo>
                      <a:pt x="29" y="0"/>
                    </a:lnTo>
                    <a:lnTo>
                      <a:pt x="41" y="7"/>
                    </a:lnTo>
                    <a:lnTo>
                      <a:pt x="65" y="25"/>
                    </a:lnTo>
                    <a:lnTo>
                      <a:pt x="86" y="43"/>
                    </a:lnTo>
                    <a:lnTo>
                      <a:pt x="79" y="69"/>
                    </a:lnTo>
                  </a:path>
                </a:pathLst>
              </a:custGeom>
              <a:noFill/>
              <a:ln w="6350" cap="rnd">
                <a:solidFill>
                  <a:srgbClr val="47A146"/>
                </a:solidFill>
                <a:prstDash val="solid"/>
                <a:round/>
                <a:headEnd/>
                <a:tailEnd/>
              </a:ln>
            </p:spPr>
            <p:txBody>
              <a:bodyPr/>
              <a:lstStyle/>
              <a:p>
                <a:endParaRPr lang="ru-RU"/>
              </a:p>
            </p:txBody>
          </p:sp>
          <p:sp>
            <p:nvSpPr>
              <p:cNvPr id="162656" name="Freeform 1287"/>
              <p:cNvSpPr>
                <a:spLocks/>
              </p:cNvSpPr>
              <p:nvPr/>
            </p:nvSpPr>
            <p:spPr bwMode="auto">
              <a:xfrm>
                <a:off x="2225" y="1780"/>
                <a:ext cx="101" cy="122"/>
              </a:xfrm>
              <a:custGeom>
                <a:avLst/>
                <a:gdLst>
                  <a:gd name="T0" fmla="*/ 0 w 101"/>
                  <a:gd name="T1" fmla="*/ 65 h 122"/>
                  <a:gd name="T2" fmla="*/ 3 w 101"/>
                  <a:gd name="T3" fmla="*/ 70 h 122"/>
                  <a:gd name="T4" fmla="*/ 9 w 101"/>
                  <a:gd name="T5" fmla="*/ 74 h 122"/>
                  <a:gd name="T6" fmla="*/ 18 w 101"/>
                  <a:gd name="T7" fmla="*/ 83 h 122"/>
                  <a:gd name="T8" fmla="*/ 24 w 101"/>
                  <a:gd name="T9" fmla="*/ 88 h 122"/>
                  <a:gd name="T10" fmla="*/ 29 w 101"/>
                  <a:gd name="T11" fmla="*/ 92 h 122"/>
                  <a:gd name="T12" fmla="*/ 40 w 101"/>
                  <a:gd name="T13" fmla="*/ 100 h 122"/>
                  <a:gd name="T14" fmla="*/ 73 w 101"/>
                  <a:gd name="T15" fmla="*/ 122 h 122"/>
                  <a:gd name="T16" fmla="*/ 69 w 101"/>
                  <a:gd name="T17" fmla="*/ 115 h 122"/>
                  <a:gd name="T18" fmla="*/ 64 w 101"/>
                  <a:gd name="T19" fmla="*/ 111 h 122"/>
                  <a:gd name="T20" fmla="*/ 60 w 101"/>
                  <a:gd name="T21" fmla="*/ 104 h 122"/>
                  <a:gd name="T22" fmla="*/ 59 w 101"/>
                  <a:gd name="T23" fmla="*/ 100 h 122"/>
                  <a:gd name="T24" fmla="*/ 57 w 101"/>
                  <a:gd name="T25" fmla="*/ 96 h 122"/>
                  <a:gd name="T26" fmla="*/ 57 w 101"/>
                  <a:gd name="T27" fmla="*/ 93 h 122"/>
                  <a:gd name="T28" fmla="*/ 57 w 101"/>
                  <a:gd name="T29" fmla="*/ 90 h 122"/>
                  <a:gd name="T30" fmla="*/ 57 w 101"/>
                  <a:gd name="T31" fmla="*/ 85 h 122"/>
                  <a:gd name="T32" fmla="*/ 59 w 101"/>
                  <a:gd name="T33" fmla="*/ 83 h 122"/>
                  <a:gd name="T34" fmla="*/ 64 w 101"/>
                  <a:gd name="T35" fmla="*/ 77 h 122"/>
                  <a:gd name="T36" fmla="*/ 69 w 101"/>
                  <a:gd name="T37" fmla="*/ 73 h 122"/>
                  <a:gd name="T38" fmla="*/ 75 w 101"/>
                  <a:gd name="T39" fmla="*/ 70 h 122"/>
                  <a:gd name="T40" fmla="*/ 81 w 101"/>
                  <a:gd name="T41" fmla="*/ 66 h 122"/>
                  <a:gd name="T42" fmla="*/ 84 w 101"/>
                  <a:gd name="T43" fmla="*/ 64 h 122"/>
                  <a:gd name="T44" fmla="*/ 86 w 101"/>
                  <a:gd name="T45" fmla="*/ 64 h 122"/>
                  <a:gd name="T46" fmla="*/ 94 w 101"/>
                  <a:gd name="T47" fmla="*/ 55 h 122"/>
                  <a:gd name="T48" fmla="*/ 99 w 101"/>
                  <a:gd name="T49" fmla="*/ 46 h 122"/>
                  <a:gd name="T50" fmla="*/ 99 w 101"/>
                  <a:gd name="T51" fmla="*/ 41 h 122"/>
                  <a:gd name="T52" fmla="*/ 99 w 101"/>
                  <a:gd name="T53" fmla="*/ 38 h 122"/>
                  <a:gd name="T54" fmla="*/ 101 w 101"/>
                  <a:gd name="T55" fmla="*/ 28 h 122"/>
                  <a:gd name="T56" fmla="*/ 99 w 101"/>
                  <a:gd name="T57" fmla="*/ 23 h 122"/>
                  <a:gd name="T58" fmla="*/ 99 w 101"/>
                  <a:gd name="T59" fmla="*/ 17 h 122"/>
                  <a:gd name="T60" fmla="*/ 97 w 101"/>
                  <a:gd name="T61" fmla="*/ 13 h 122"/>
                  <a:gd name="T62" fmla="*/ 94 w 101"/>
                  <a:gd name="T63" fmla="*/ 8 h 122"/>
                  <a:gd name="T64" fmla="*/ 92 w 101"/>
                  <a:gd name="T65" fmla="*/ 6 h 122"/>
                  <a:gd name="T66" fmla="*/ 89 w 101"/>
                  <a:gd name="T67" fmla="*/ 4 h 122"/>
                  <a:gd name="T68" fmla="*/ 84 w 101"/>
                  <a:gd name="T69" fmla="*/ 2 h 122"/>
                  <a:gd name="T70" fmla="*/ 78 w 101"/>
                  <a:gd name="T71" fmla="*/ 2 h 122"/>
                  <a:gd name="T72" fmla="*/ 71 w 101"/>
                  <a:gd name="T73" fmla="*/ 0 h 122"/>
                  <a:gd name="T74" fmla="*/ 63 w 101"/>
                  <a:gd name="T75" fmla="*/ 2 h 122"/>
                  <a:gd name="T76" fmla="*/ 57 w 101"/>
                  <a:gd name="T77" fmla="*/ 4 h 122"/>
                  <a:gd name="T78" fmla="*/ 50 w 101"/>
                  <a:gd name="T79" fmla="*/ 6 h 122"/>
                  <a:gd name="T80" fmla="*/ 45 w 101"/>
                  <a:gd name="T81" fmla="*/ 10 h 122"/>
                  <a:gd name="T82" fmla="*/ 38 w 101"/>
                  <a:gd name="T83" fmla="*/ 16 h 122"/>
                  <a:gd name="T84" fmla="*/ 30 w 101"/>
                  <a:gd name="T85" fmla="*/ 23 h 122"/>
                  <a:gd name="T86" fmla="*/ 22 w 101"/>
                  <a:gd name="T87" fmla="*/ 30 h 122"/>
                  <a:gd name="T88" fmla="*/ 16 w 101"/>
                  <a:gd name="T89" fmla="*/ 40 h 122"/>
                  <a:gd name="T90" fmla="*/ 10 w 101"/>
                  <a:gd name="T91" fmla="*/ 47 h 122"/>
                  <a:gd name="T92" fmla="*/ 5 w 101"/>
                  <a:gd name="T93" fmla="*/ 55 h 122"/>
                  <a:gd name="T94" fmla="*/ 0 w 101"/>
                  <a:gd name="T95" fmla="*/ 65 h 12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1"/>
                  <a:gd name="T145" fmla="*/ 0 h 122"/>
                  <a:gd name="T146" fmla="*/ 101 w 101"/>
                  <a:gd name="T147" fmla="*/ 122 h 12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1" h="122">
                    <a:moveTo>
                      <a:pt x="0" y="65"/>
                    </a:moveTo>
                    <a:lnTo>
                      <a:pt x="3" y="70"/>
                    </a:lnTo>
                    <a:lnTo>
                      <a:pt x="9" y="74"/>
                    </a:lnTo>
                    <a:lnTo>
                      <a:pt x="18" y="83"/>
                    </a:lnTo>
                    <a:lnTo>
                      <a:pt x="24" y="88"/>
                    </a:lnTo>
                    <a:lnTo>
                      <a:pt x="29" y="92"/>
                    </a:lnTo>
                    <a:lnTo>
                      <a:pt x="40" y="100"/>
                    </a:lnTo>
                    <a:lnTo>
                      <a:pt x="73" y="122"/>
                    </a:lnTo>
                    <a:lnTo>
                      <a:pt x="69" y="115"/>
                    </a:lnTo>
                    <a:lnTo>
                      <a:pt x="64" y="111"/>
                    </a:lnTo>
                    <a:lnTo>
                      <a:pt x="60" y="104"/>
                    </a:lnTo>
                    <a:lnTo>
                      <a:pt x="59" y="100"/>
                    </a:lnTo>
                    <a:lnTo>
                      <a:pt x="57" y="96"/>
                    </a:lnTo>
                    <a:lnTo>
                      <a:pt x="57" y="93"/>
                    </a:lnTo>
                    <a:lnTo>
                      <a:pt x="57" y="90"/>
                    </a:lnTo>
                    <a:lnTo>
                      <a:pt x="57" y="85"/>
                    </a:lnTo>
                    <a:lnTo>
                      <a:pt x="59" y="83"/>
                    </a:lnTo>
                    <a:lnTo>
                      <a:pt x="64" y="77"/>
                    </a:lnTo>
                    <a:lnTo>
                      <a:pt x="69" y="73"/>
                    </a:lnTo>
                    <a:lnTo>
                      <a:pt x="75" y="70"/>
                    </a:lnTo>
                    <a:lnTo>
                      <a:pt x="81" y="66"/>
                    </a:lnTo>
                    <a:lnTo>
                      <a:pt x="84" y="64"/>
                    </a:lnTo>
                    <a:lnTo>
                      <a:pt x="86" y="64"/>
                    </a:lnTo>
                    <a:lnTo>
                      <a:pt x="94" y="55"/>
                    </a:lnTo>
                    <a:lnTo>
                      <a:pt x="99" y="46"/>
                    </a:lnTo>
                    <a:lnTo>
                      <a:pt x="99" y="41"/>
                    </a:lnTo>
                    <a:lnTo>
                      <a:pt x="99" y="38"/>
                    </a:lnTo>
                    <a:lnTo>
                      <a:pt x="101" y="28"/>
                    </a:lnTo>
                    <a:lnTo>
                      <a:pt x="99" y="23"/>
                    </a:lnTo>
                    <a:lnTo>
                      <a:pt x="99" y="17"/>
                    </a:lnTo>
                    <a:lnTo>
                      <a:pt x="97" y="13"/>
                    </a:lnTo>
                    <a:lnTo>
                      <a:pt x="94" y="8"/>
                    </a:lnTo>
                    <a:lnTo>
                      <a:pt x="92" y="6"/>
                    </a:lnTo>
                    <a:lnTo>
                      <a:pt x="89" y="4"/>
                    </a:lnTo>
                    <a:lnTo>
                      <a:pt x="84" y="2"/>
                    </a:lnTo>
                    <a:lnTo>
                      <a:pt x="78" y="2"/>
                    </a:lnTo>
                    <a:lnTo>
                      <a:pt x="71" y="0"/>
                    </a:lnTo>
                    <a:lnTo>
                      <a:pt x="63" y="2"/>
                    </a:lnTo>
                    <a:lnTo>
                      <a:pt x="57" y="4"/>
                    </a:lnTo>
                    <a:lnTo>
                      <a:pt x="50" y="6"/>
                    </a:lnTo>
                    <a:lnTo>
                      <a:pt x="45" y="10"/>
                    </a:lnTo>
                    <a:lnTo>
                      <a:pt x="38" y="16"/>
                    </a:lnTo>
                    <a:lnTo>
                      <a:pt x="30" y="23"/>
                    </a:lnTo>
                    <a:lnTo>
                      <a:pt x="22" y="30"/>
                    </a:lnTo>
                    <a:lnTo>
                      <a:pt x="16" y="40"/>
                    </a:lnTo>
                    <a:lnTo>
                      <a:pt x="10" y="47"/>
                    </a:lnTo>
                    <a:lnTo>
                      <a:pt x="5" y="55"/>
                    </a:lnTo>
                    <a:lnTo>
                      <a:pt x="0" y="65"/>
                    </a:lnTo>
                    <a:close/>
                  </a:path>
                </a:pathLst>
              </a:custGeom>
              <a:solidFill>
                <a:srgbClr val="6EB25C"/>
              </a:solidFill>
              <a:ln w="9525">
                <a:noFill/>
                <a:round/>
                <a:headEnd/>
                <a:tailEnd/>
              </a:ln>
            </p:spPr>
            <p:txBody>
              <a:bodyPr/>
              <a:lstStyle/>
              <a:p>
                <a:endParaRPr lang="ru-RU"/>
              </a:p>
            </p:txBody>
          </p:sp>
          <p:sp>
            <p:nvSpPr>
              <p:cNvPr id="162657" name="Freeform 1288"/>
              <p:cNvSpPr>
                <a:spLocks/>
              </p:cNvSpPr>
              <p:nvPr/>
            </p:nvSpPr>
            <p:spPr bwMode="auto">
              <a:xfrm>
                <a:off x="2225" y="1780"/>
                <a:ext cx="101" cy="122"/>
              </a:xfrm>
              <a:custGeom>
                <a:avLst/>
                <a:gdLst>
                  <a:gd name="T0" fmla="*/ 0 w 101"/>
                  <a:gd name="T1" fmla="*/ 65 h 122"/>
                  <a:gd name="T2" fmla="*/ 18 w 101"/>
                  <a:gd name="T3" fmla="*/ 83 h 122"/>
                  <a:gd name="T4" fmla="*/ 40 w 101"/>
                  <a:gd name="T5" fmla="*/ 100 h 122"/>
                  <a:gd name="T6" fmla="*/ 73 w 101"/>
                  <a:gd name="T7" fmla="*/ 122 h 122"/>
                  <a:gd name="T8" fmla="*/ 69 w 101"/>
                  <a:gd name="T9" fmla="*/ 115 h 122"/>
                  <a:gd name="T10" fmla="*/ 60 w 101"/>
                  <a:gd name="T11" fmla="*/ 104 h 122"/>
                  <a:gd name="T12" fmla="*/ 57 w 101"/>
                  <a:gd name="T13" fmla="*/ 96 h 122"/>
                  <a:gd name="T14" fmla="*/ 57 w 101"/>
                  <a:gd name="T15" fmla="*/ 90 h 122"/>
                  <a:gd name="T16" fmla="*/ 59 w 101"/>
                  <a:gd name="T17" fmla="*/ 82 h 122"/>
                  <a:gd name="T18" fmla="*/ 64 w 101"/>
                  <a:gd name="T19" fmla="*/ 77 h 122"/>
                  <a:gd name="T20" fmla="*/ 70 w 101"/>
                  <a:gd name="T21" fmla="*/ 73 h 122"/>
                  <a:gd name="T22" fmla="*/ 75 w 101"/>
                  <a:gd name="T23" fmla="*/ 70 h 122"/>
                  <a:gd name="T24" fmla="*/ 86 w 101"/>
                  <a:gd name="T25" fmla="*/ 64 h 122"/>
                  <a:gd name="T26" fmla="*/ 94 w 101"/>
                  <a:gd name="T27" fmla="*/ 53 h 122"/>
                  <a:gd name="T28" fmla="*/ 99 w 101"/>
                  <a:gd name="T29" fmla="*/ 46 h 122"/>
                  <a:gd name="T30" fmla="*/ 101 w 101"/>
                  <a:gd name="T31" fmla="*/ 36 h 122"/>
                  <a:gd name="T32" fmla="*/ 101 w 101"/>
                  <a:gd name="T33" fmla="*/ 28 h 122"/>
                  <a:gd name="T34" fmla="*/ 99 w 101"/>
                  <a:gd name="T35" fmla="*/ 17 h 122"/>
                  <a:gd name="T36" fmla="*/ 94 w 101"/>
                  <a:gd name="T37" fmla="*/ 8 h 122"/>
                  <a:gd name="T38" fmla="*/ 84 w 101"/>
                  <a:gd name="T39" fmla="*/ 2 h 122"/>
                  <a:gd name="T40" fmla="*/ 71 w 101"/>
                  <a:gd name="T41" fmla="*/ 0 h 122"/>
                  <a:gd name="T42" fmla="*/ 57 w 101"/>
                  <a:gd name="T43" fmla="*/ 4 h 122"/>
                  <a:gd name="T44" fmla="*/ 46 w 101"/>
                  <a:gd name="T45" fmla="*/ 10 h 122"/>
                  <a:gd name="T46" fmla="*/ 30 w 101"/>
                  <a:gd name="T47" fmla="*/ 23 h 122"/>
                  <a:gd name="T48" fmla="*/ 16 w 101"/>
                  <a:gd name="T49" fmla="*/ 38 h 122"/>
                  <a:gd name="T50" fmla="*/ 5 w 101"/>
                  <a:gd name="T51" fmla="*/ 55 h 122"/>
                  <a:gd name="T52" fmla="*/ 0 w 101"/>
                  <a:gd name="T53" fmla="*/ 65 h 12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1"/>
                  <a:gd name="T82" fmla="*/ 0 h 122"/>
                  <a:gd name="T83" fmla="*/ 101 w 101"/>
                  <a:gd name="T84" fmla="*/ 122 h 12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1" h="122">
                    <a:moveTo>
                      <a:pt x="0" y="65"/>
                    </a:moveTo>
                    <a:lnTo>
                      <a:pt x="18" y="83"/>
                    </a:lnTo>
                    <a:lnTo>
                      <a:pt x="40" y="100"/>
                    </a:lnTo>
                    <a:lnTo>
                      <a:pt x="73" y="122"/>
                    </a:lnTo>
                    <a:lnTo>
                      <a:pt x="69" y="115"/>
                    </a:lnTo>
                    <a:lnTo>
                      <a:pt x="60" y="104"/>
                    </a:lnTo>
                    <a:lnTo>
                      <a:pt x="57" y="96"/>
                    </a:lnTo>
                    <a:lnTo>
                      <a:pt x="57" y="90"/>
                    </a:lnTo>
                    <a:lnTo>
                      <a:pt x="59" y="82"/>
                    </a:lnTo>
                    <a:lnTo>
                      <a:pt x="64" y="77"/>
                    </a:lnTo>
                    <a:lnTo>
                      <a:pt x="70" y="73"/>
                    </a:lnTo>
                    <a:lnTo>
                      <a:pt x="75" y="70"/>
                    </a:lnTo>
                    <a:lnTo>
                      <a:pt x="86" y="64"/>
                    </a:lnTo>
                    <a:lnTo>
                      <a:pt x="94" y="53"/>
                    </a:lnTo>
                    <a:lnTo>
                      <a:pt x="99" y="46"/>
                    </a:lnTo>
                    <a:lnTo>
                      <a:pt x="101" y="36"/>
                    </a:lnTo>
                    <a:lnTo>
                      <a:pt x="101" y="28"/>
                    </a:lnTo>
                    <a:lnTo>
                      <a:pt x="99" y="17"/>
                    </a:lnTo>
                    <a:lnTo>
                      <a:pt x="94" y="8"/>
                    </a:lnTo>
                    <a:lnTo>
                      <a:pt x="84" y="2"/>
                    </a:lnTo>
                    <a:lnTo>
                      <a:pt x="71" y="0"/>
                    </a:lnTo>
                    <a:lnTo>
                      <a:pt x="57" y="4"/>
                    </a:lnTo>
                    <a:lnTo>
                      <a:pt x="46" y="10"/>
                    </a:lnTo>
                    <a:lnTo>
                      <a:pt x="30" y="23"/>
                    </a:lnTo>
                    <a:lnTo>
                      <a:pt x="16" y="38"/>
                    </a:lnTo>
                    <a:lnTo>
                      <a:pt x="5" y="55"/>
                    </a:lnTo>
                    <a:lnTo>
                      <a:pt x="0" y="65"/>
                    </a:lnTo>
                  </a:path>
                </a:pathLst>
              </a:custGeom>
              <a:noFill/>
              <a:ln w="6350" cap="rnd">
                <a:solidFill>
                  <a:srgbClr val="47A146"/>
                </a:solidFill>
                <a:prstDash val="solid"/>
                <a:round/>
                <a:headEnd/>
                <a:tailEnd/>
              </a:ln>
            </p:spPr>
            <p:txBody>
              <a:bodyPr/>
              <a:lstStyle/>
              <a:p>
                <a:endParaRPr lang="ru-RU"/>
              </a:p>
            </p:txBody>
          </p:sp>
          <p:sp>
            <p:nvSpPr>
              <p:cNvPr id="162658" name="Freeform 1289"/>
              <p:cNvSpPr>
                <a:spLocks/>
              </p:cNvSpPr>
              <p:nvPr/>
            </p:nvSpPr>
            <p:spPr bwMode="auto">
              <a:xfrm>
                <a:off x="2208" y="1834"/>
                <a:ext cx="109" cy="156"/>
              </a:xfrm>
              <a:custGeom>
                <a:avLst/>
                <a:gdLst>
                  <a:gd name="T0" fmla="*/ 23 w 109"/>
                  <a:gd name="T1" fmla="*/ 0 h 156"/>
                  <a:gd name="T2" fmla="*/ 26 w 109"/>
                  <a:gd name="T3" fmla="*/ 9 h 156"/>
                  <a:gd name="T4" fmla="*/ 27 w 109"/>
                  <a:gd name="T5" fmla="*/ 17 h 156"/>
                  <a:gd name="T6" fmla="*/ 29 w 109"/>
                  <a:gd name="T7" fmla="*/ 19 h 156"/>
                  <a:gd name="T8" fmla="*/ 31 w 109"/>
                  <a:gd name="T9" fmla="*/ 23 h 156"/>
                  <a:gd name="T10" fmla="*/ 36 w 109"/>
                  <a:gd name="T11" fmla="*/ 28 h 156"/>
                  <a:gd name="T12" fmla="*/ 39 w 109"/>
                  <a:gd name="T13" fmla="*/ 30 h 156"/>
                  <a:gd name="T14" fmla="*/ 46 w 109"/>
                  <a:gd name="T15" fmla="*/ 36 h 156"/>
                  <a:gd name="T16" fmla="*/ 57 w 109"/>
                  <a:gd name="T17" fmla="*/ 40 h 156"/>
                  <a:gd name="T18" fmla="*/ 61 w 109"/>
                  <a:gd name="T19" fmla="*/ 41 h 156"/>
                  <a:gd name="T20" fmla="*/ 67 w 109"/>
                  <a:gd name="T21" fmla="*/ 45 h 156"/>
                  <a:gd name="T22" fmla="*/ 84 w 109"/>
                  <a:gd name="T23" fmla="*/ 58 h 156"/>
                  <a:gd name="T24" fmla="*/ 92 w 109"/>
                  <a:gd name="T25" fmla="*/ 64 h 156"/>
                  <a:gd name="T26" fmla="*/ 98 w 109"/>
                  <a:gd name="T27" fmla="*/ 71 h 156"/>
                  <a:gd name="T28" fmla="*/ 101 w 109"/>
                  <a:gd name="T29" fmla="*/ 78 h 156"/>
                  <a:gd name="T30" fmla="*/ 105 w 109"/>
                  <a:gd name="T31" fmla="*/ 84 h 156"/>
                  <a:gd name="T32" fmla="*/ 107 w 109"/>
                  <a:gd name="T33" fmla="*/ 90 h 156"/>
                  <a:gd name="T34" fmla="*/ 108 w 109"/>
                  <a:gd name="T35" fmla="*/ 97 h 156"/>
                  <a:gd name="T36" fmla="*/ 109 w 109"/>
                  <a:gd name="T37" fmla="*/ 105 h 156"/>
                  <a:gd name="T38" fmla="*/ 109 w 109"/>
                  <a:gd name="T39" fmla="*/ 111 h 156"/>
                  <a:gd name="T40" fmla="*/ 108 w 109"/>
                  <a:gd name="T41" fmla="*/ 126 h 156"/>
                  <a:gd name="T42" fmla="*/ 107 w 109"/>
                  <a:gd name="T43" fmla="*/ 135 h 156"/>
                  <a:gd name="T44" fmla="*/ 105 w 109"/>
                  <a:gd name="T45" fmla="*/ 144 h 156"/>
                  <a:gd name="T46" fmla="*/ 103 w 109"/>
                  <a:gd name="T47" fmla="*/ 156 h 156"/>
                  <a:gd name="T48" fmla="*/ 100 w 109"/>
                  <a:gd name="T49" fmla="*/ 152 h 156"/>
                  <a:gd name="T50" fmla="*/ 96 w 109"/>
                  <a:gd name="T51" fmla="*/ 146 h 156"/>
                  <a:gd name="T52" fmla="*/ 86 w 109"/>
                  <a:gd name="T53" fmla="*/ 137 h 156"/>
                  <a:gd name="T54" fmla="*/ 77 w 109"/>
                  <a:gd name="T55" fmla="*/ 128 h 156"/>
                  <a:gd name="T56" fmla="*/ 55 w 109"/>
                  <a:gd name="T57" fmla="*/ 113 h 156"/>
                  <a:gd name="T58" fmla="*/ 36 w 109"/>
                  <a:gd name="T59" fmla="*/ 98 h 156"/>
                  <a:gd name="T60" fmla="*/ 23 w 109"/>
                  <a:gd name="T61" fmla="*/ 88 h 156"/>
                  <a:gd name="T62" fmla="*/ 18 w 109"/>
                  <a:gd name="T63" fmla="*/ 83 h 156"/>
                  <a:gd name="T64" fmla="*/ 14 w 109"/>
                  <a:gd name="T65" fmla="*/ 77 h 156"/>
                  <a:gd name="T66" fmla="*/ 6 w 109"/>
                  <a:gd name="T67" fmla="*/ 66 h 156"/>
                  <a:gd name="T68" fmla="*/ 2 w 109"/>
                  <a:gd name="T69" fmla="*/ 59 h 156"/>
                  <a:gd name="T70" fmla="*/ 0 w 109"/>
                  <a:gd name="T71" fmla="*/ 53 h 156"/>
                  <a:gd name="T72" fmla="*/ 0 w 109"/>
                  <a:gd name="T73" fmla="*/ 43 h 156"/>
                  <a:gd name="T74" fmla="*/ 2 w 109"/>
                  <a:gd name="T75" fmla="*/ 36 h 156"/>
                  <a:gd name="T76" fmla="*/ 6 w 109"/>
                  <a:gd name="T77" fmla="*/ 26 h 156"/>
                  <a:gd name="T78" fmla="*/ 10 w 109"/>
                  <a:gd name="T79" fmla="*/ 18 h 156"/>
                  <a:gd name="T80" fmla="*/ 19 w 109"/>
                  <a:gd name="T81" fmla="*/ 6 h 156"/>
                  <a:gd name="T82" fmla="*/ 23 w 109"/>
                  <a:gd name="T83" fmla="*/ 0 h 15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09"/>
                  <a:gd name="T127" fmla="*/ 0 h 156"/>
                  <a:gd name="T128" fmla="*/ 109 w 109"/>
                  <a:gd name="T129" fmla="*/ 156 h 15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09" h="156">
                    <a:moveTo>
                      <a:pt x="23" y="0"/>
                    </a:moveTo>
                    <a:lnTo>
                      <a:pt x="26" y="9"/>
                    </a:lnTo>
                    <a:lnTo>
                      <a:pt x="27" y="17"/>
                    </a:lnTo>
                    <a:lnTo>
                      <a:pt x="29" y="19"/>
                    </a:lnTo>
                    <a:lnTo>
                      <a:pt x="31" y="23"/>
                    </a:lnTo>
                    <a:lnTo>
                      <a:pt x="36" y="28"/>
                    </a:lnTo>
                    <a:lnTo>
                      <a:pt x="39" y="30"/>
                    </a:lnTo>
                    <a:lnTo>
                      <a:pt x="46" y="36"/>
                    </a:lnTo>
                    <a:lnTo>
                      <a:pt x="57" y="40"/>
                    </a:lnTo>
                    <a:lnTo>
                      <a:pt x="61" y="41"/>
                    </a:lnTo>
                    <a:lnTo>
                      <a:pt x="67" y="45"/>
                    </a:lnTo>
                    <a:lnTo>
                      <a:pt x="84" y="58"/>
                    </a:lnTo>
                    <a:lnTo>
                      <a:pt x="92" y="64"/>
                    </a:lnTo>
                    <a:lnTo>
                      <a:pt x="98" y="71"/>
                    </a:lnTo>
                    <a:lnTo>
                      <a:pt x="101" y="78"/>
                    </a:lnTo>
                    <a:lnTo>
                      <a:pt x="105" y="84"/>
                    </a:lnTo>
                    <a:lnTo>
                      <a:pt x="107" y="90"/>
                    </a:lnTo>
                    <a:lnTo>
                      <a:pt x="108" y="97"/>
                    </a:lnTo>
                    <a:lnTo>
                      <a:pt x="109" y="105"/>
                    </a:lnTo>
                    <a:lnTo>
                      <a:pt x="109" y="111"/>
                    </a:lnTo>
                    <a:lnTo>
                      <a:pt x="108" y="126"/>
                    </a:lnTo>
                    <a:lnTo>
                      <a:pt x="107" y="135"/>
                    </a:lnTo>
                    <a:lnTo>
                      <a:pt x="105" y="144"/>
                    </a:lnTo>
                    <a:lnTo>
                      <a:pt x="103" y="156"/>
                    </a:lnTo>
                    <a:lnTo>
                      <a:pt x="100" y="152"/>
                    </a:lnTo>
                    <a:lnTo>
                      <a:pt x="96" y="146"/>
                    </a:lnTo>
                    <a:lnTo>
                      <a:pt x="86" y="137"/>
                    </a:lnTo>
                    <a:lnTo>
                      <a:pt x="77" y="128"/>
                    </a:lnTo>
                    <a:lnTo>
                      <a:pt x="55" y="113"/>
                    </a:lnTo>
                    <a:lnTo>
                      <a:pt x="36" y="98"/>
                    </a:lnTo>
                    <a:lnTo>
                      <a:pt x="23" y="88"/>
                    </a:lnTo>
                    <a:lnTo>
                      <a:pt x="18" y="83"/>
                    </a:lnTo>
                    <a:lnTo>
                      <a:pt x="14" y="77"/>
                    </a:lnTo>
                    <a:lnTo>
                      <a:pt x="6" y="66"/>
                    </a:lnTo>
                    <a:lnTo>
                      <a:pt x="2" y="59"/>
                    </a:lnTo>
                    <a:lnTo>
                      <a:pt x="0" y="53"/>
                    </a:lnTo>
                    <a:lnTo>
                      <a:pt x="0" y="43"/>
                    </a:lnTo>
                    <a:lnTo>
                      <a:pt x="2" y="36"/>
                    </a:lnTo>
                    <a:lnTo>
                      <a:pt x="6" y="26"/>
                    </a:lnTo>
                    <a:lnTo>
                      <a:pt x="10" y="18"/>
                    </a:lnTo>
                    <a:lnTo>
                      <a:pt x="19" y="6"/>
                    </a:lnTo>
                    <a:lnTo>
                      <a:pt x="23" y="0"/>
                    </a:lnTo>
                    <a:close/>
                  </a:path>
                </a:pathLst>
              </a:custGeom>
              <a:solidFill>
                <a:srgbClr val="00D100"/>
              </a:solidFill>
              <a:ln w="9525">
                <a:noFill/>
                <a:round/>
                <a:headEnd/>
                <a:tailEnd/>
              </a:ln>
            </p:spPr>
            <p:txBody>
              <a:bodyPr/>
              <a:lstStyle/>
              <a:p>
                <a:endParaRPr lang="ru-RU"/>
              </a:p>
            </p:txBody>
          </p:sp>
          <p:sp>
            <p:nvSpPr>
              <p:cNvPr id="162659" name="Freeform 1290"/>
              <p:cNvSpPr>
                <a:spLocks/>
              </p:cNvSpPr>
              <p:nvPr/>
            </p:nvSpPr>
            <p:spPr bwMode="auto">
              <a:xfrm>
                <a:off x="2208" y="1834"/>
                <a:ext cx="106" cy="156"/>
              </a:xfrm>
              <a:custGeom>
                <a:avLst/>
                <a:gdLst>
                  <a:gd name="T0" fmla="*/ 23 w 106"/>
                  <a:gd name="T1" fmla="*/ 0 h 156"/>
                  <a:gd name="T2" fmla="*/ 31 w 106"/>
                  <a:gd name="T3" fmla="*/ 23 h 156"/>
                  <a:gd name="T4" fmla="*/ 38 w 106"/>
                  <a:gd name="T5" fmla="*/ 30 h 156"/>
                  <a:gd name="T6" fmla="*/ 46 w 106"/>
                  <a:gd name="T7" fmla="*/ 36 h 156"/>
                  <a:gd name="T8" fmla="*/ 66 w 106"/>
                  <a:gd name="T9" fmla="*/ 45 h 156"/>
                  <a:gd name="T10" fmla="*/ 83 w 106"/>
                  <a:gd name="T11" fmla="*/ 58 h 156"/>
                  <a:gd name="T12" fmla="*/ 97 w 106"/>
                  <a:gd name="T13" fmla="*/ 71 h 156"/>
                  <a:gd name="T14" fmla="*/ 104 w 106"/>
                  <a:gd name="T15" fmla="*/ 84 h 156"/>
                  <a:gd name="T16" fmla="*/ 106 w 106"/>
                  <a:gd name="T17" fmla="*/ 97 h 156"/>
                  <a:gd name="T18" fmla="*/ 106 w 106"/>
                  <a:gd name="T19" fmla="*/ 126 h 156"/>
                  <a:gd name="T20" fmla="*/ 102 w 106"/>
                  <a:gd name="T21" fmla="*/ 156 h 156"/>
                  <a:gd name="T22" fmla="*/ 94 w 106"/>
                  <a:gd name="T23" fmla="*/ 146 h 156"/>
                  <a:gd name="T24" fmla="*/ 76 w 106"/>
                  <a:gd name="T25" fmla="*/ 128 h 156"/>
                  <a:gd name="T26" fmla="*/ 55 w 106"/>
                  <a:gd name="T27" fmla="*/ 113 h 156"/>
                  <a:gd name="T28" fmla="*/ 36 w 106"/>
                  <a:gd name="T29" fmla="*/ 98 h 156"/>
                  <a:gd name="T30" fmla="*/ 13 w 106"/>
                  <a:gd name="T31" fmla="*/ 77 h 156"/>
                  <a:gd name="T32" fmla="*/ 6 w 106"/>
                  <a:gd name="T33" fmla="*/ 66 h 156"/>
                  <a:gd name="T34" fmla="*/ 0 w 106"/>
                  <a:gd name="T35" fmla="*/ 53 h 156"/>
                  <a:gd name="T36" fmla="*/ 0 w 106"/>
                  <a:gd name="T37" fmla="*/ 43 h 156"/>
                  <a:gd name="T38" fmla="*/ 4 w 106"/>
                  <a:gd name="T39" fmla="*/ 36 h 156"/>
                  <a:gd name="T40" fmla="*/ 10 w 106"/>
                  <a:gd name="T41" fmla="*/ 18 h 156"/>
                  <a:gd name="T42" fmla="*/ 23 w 106"/>
                  <a:gd name="T43" fmla="*/ 0 h 15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06"/>
                  <a:gd name="T67" fmla="*/ 0 h 156"/>
                  <a:gd name="T68" fmla="*/ 106 w 106"/>
                  <a:gd name="T69" fmla="*/ 156 h 15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06" h="156">
                    <a:moveTo>
                      <a:pt x="23" y="0"/>
                    </a:moveTo>
                    <a:lnTo>
                      <a:pt x="31" y="23"/>
                    </a:lnTo>
                    <a:lnTo>
                      <a:pt x="38" y="30"/>
                    </a:lnTo>
                    <a:lnTo>
                      <a:pt x="46" y="36"/>
                    </a:lnTo>
                    <a:lnTo>
                      <a:pt x="66" y="45"/>
                    </a:lnTo>
                    <a:lnTo>
                      <a:pt x="83" y="58"/>
                    </a:lnTo>
                    <a:lnTo>
                      <a:pt x="97" y="71"/>
                    </a:lnTo>
                    <a:lnTo>
                      <a:pt x="104" y="84"/>
                    </a:lnTo>
                    <a:lnTo>
                      <a:pt x="106" y="97"/>
                    </a:lnTo>
                    <a:lnTo>
                      <a:pt x="106" y="126"/>
                    </a:lnTo>
                    <a:lnTo>
                      <a:pt x="102" y="156"/>
                    </a:lnTo>
                    <a:lnTo>
                      <a:pt x="94" y="146"/>
                    </a:lnTo>
                    <a:lnTo>
                      <a:pt x="76" y="128"/>
                    </a:lnTo>
                    <a:lnTo>
                      <a:pt x="55" y="113"/>
                    </a:lnTo>
                    <a:lnTo>
                      <a:pt x="36" y="98"/>
                    </a:lnTo>
                    <a:lnTo>
                      <a:pt x="13" y="77"/>
                    </a:lnTo>
                    <a:lnTo>
                      <a:pt x="6" y="66"/>
                    </a:lnTo>
                    <a:lnTo>
                      <a:pt x="0" y="53"/>
                    </a:lnTo>
                    <a:lnTo>
                      <a:pt x="0" y="43"/>
                    </a:lnTo>
                    <a:lnTo>
                      <a:pt x="4" y="36"/>
                    </a:lnTo>
                    <a:lnTo>
                      <a:pt x="10" y="18"/>
                    </a:lnTo>
                    <a:lnTo>
                      <a:pt x="23" y="0"/>
                    </a:lnTo>
                  </a:path>
                </a:pathLst>
              </a:custGeom>
              <a:noFill/>
              <a:ln w="6350" cap="rnd">
                <a:solidFill>
                  <a:srgbClr val="47A146"/>
                </a:solidFill>
                <a:prstDash val="solid"/>
                <a:round/>
                <a:headEnd/>
                <a:tailEnd/>
              </a:ln>
            </p:spPr>
            <p:txBody>
              <a:bodyPr/>
              <a:lstStyle/>
              <a:p>
                <a:endParaRPr lang="ru-RU"/>
              </a:p>
            </p:txBody>
          </p:sp>
          <p:sp>
            <p:nvSpPr>
              <p:cNvPr id="162660" name="Freeform 1291"/>
              <p:cNvSpPr>
                <a:spLocks/>
              </p:cNvSpPr>
              <p:nvPr/>
            </p:nvSpPr>
            <p:spPr bwMode="auto">
              <a:xfrm>
                <a:off x="2208" y="2010"/>
                <a:ext cx="109" cy="157"/>
              </a:xfrm>
              <a:custGeom>
                <a:avLst/>
                <a:gdLst>
                  <a:gd name="T0" fmla="*/ 16 w 109"/>
                  <a:gd name="T1" fmla="*/ 0 h 157"/>
                  <a:gd name="T2" fmla="*/ 21 w 109"/>
                  <a:gd name="T3" fmla="*/ 9 h 157"/>
                  <a:gd name="T4" fmla="*/ 26 w 109"/>
                  <a:gd name="T5" fmla="*/ 17 h 157"/>
                  <a:gd name="T6" fmla="*/ 31 w 109"/>
                  <a:gd name="T7" fmla="*/ 25 h 157"/>
                  <a:gd name="T8" fmla="*/ 36 w 109"/>
                  <a:gd name="T9" fmla="*/ 30 h 157"/>
                  <a:gd name="T10" fmla="*/ 39 w 109"/>
                  <a:gd name="T11" fmla="*/ 32 h 157"/>
                  <a:gd name="T12" fmla="*/ 48 w 109"/>
                  <a:gd name="T13" fmla="*/ 38 h 157"/>
                  <a:gd name="T14" fmla="*/ 57 w 109"/>
                  <a:gd name="T15" fmla="*/ 41 h 157"/>
                  <a:gd name="T16" fmla="*/ 67 w 109"/>
                  <a:gd name="T17" fmla="*/ 47 h 157"/>
                  <a:gd name="T18" fmla="*/ 84 w 109"/>
                  <a:gd name="T19" fmla="*/ 60 h 157"/>
                  <a:gd name="T20" fmla="*/ 92 w 109"/>
                  <a:gd name="T21" fmla="*/ 66 h 157"/>
                  <a:gd name="T22" fmla="*/ 98 w 109"/>
                  <a:gd name="T23" fmla="*/ 73 h 157"/>
                  <a:gd name="T24" fmla="*/ 101 w 109"/>
                  <a:gd name="T25" fmla="*/ 80 h 157"/>
                  <a:gd name="T26" fmla="*/ 105 w 109"/>
                  <a:gd name="T27" fmla="*/ 86 h 157"/>
                  <a:gd name="T28" fmla="*/ 107 w 109"/>
                  <a:gd name="T29" fmla="*/ 92 h 157"/>
                  <a:gd name="T30" fmla="*/ 108 w 109"/>
                  <a:gd name="T31" fmla="*/ 99 h 157"/>
                  <a:gd name="T32" fmla="*/ 109 w 109"/>
                  <a:gd name="T33" fmla="*/ 107 h 157"/>
                  <a:gd name="T34" fmla="*/ 109 w 109"/>
                  <a:gd name="T35" fmla="*/ 113 h 157"/>
                  <a:gd name="T36" fmla="*/ 108 w 109"/>
                  <a:gd name="T37" fmla="*/ 127 h 157"/>
                  <a:gd name="T38" fmla="*/ 107 w 109"/>
                  <a:gd name="T39" fmla="*/ 136 h 157"/>
                  <a:gd name="T40" fmla="*/ 105 w 109"/>
                  <a:gd name="T41" fmla="*/ 148 h 157"/>
                  <a:gd name="T42" fmla="*/ 103 w 109"/>
                  <a:gd name="T43" fmla="*/ 157 h 157"/>
                  <a:gd name="T44" fmla="*/ 100 w 109"/>
                  <a:gd name="T45" fmla="*/ 154 h 157"/>
                  <a:gd name="T46" fmla="*/ 96 w 109"/>
                  <a:gd name="T47" fmla="*/ 148 h 157"/>
                  <a:gd name="T48" fmla="*/ 86 w 109"/>
                  <a:gd name="T49" fmla="*/ 138 h 157"/>
                  <a:gd name="T50" fmla="*/ 77 w 109"/>
                  <a:gd name="T51" fmla="*/ 131 h 157"/>
                  <a:gd name="T52" fmla="*/ 55 w 109"/>
                  <a:gd name="T53" fmla="*/ 114 h 157"/>
                  <a:gd name="T54" fmla="*/ 36 w 109"/>
                  <a:gd name="T55" fmla="*/ 101 h 157"/>
                  <a:gd name="T56" fmla="*/ 23 w 109"/>
                  <a:gd name="T57" fmla="*/ 90 h 157"/>
                  <a:gd name="T58" fmla="*/ 18 w 109"/>
                  <a:gd name="T59" fmla="*/ 85 h 157"/>
                  <a:gd name="T60" fmla="*/ 14 w 109"/>
                  <a:gd name="T61" fmla="*/ 79 h 157"/>
                  <a:gd name="T62" fmla="*/ 6 w 109"/>
                  <a:gd name="T63" fmla="*/ 68 h 157"/>
                  <a:gd name="T64" fmla="*/ 4 w 109"/>
                  <a:gd name="T65" fmla="*/ 62 h 157"/>
                  <a:gd name="T66" fmla="*/ 0 w 109"/>
                  <a:gd name="T67" fmla="*/ 55 h 157"/>
                  <a:gd name="T68" fmla="*/ 0 w 109"/>
                  <a:gd name="T69" fmla="*/ 50 h 157"/>
                  <a:gd name="T70" fmla="*/ 0 w 109"/>
                  <a:gd name="T71" fmla="*/ 45 h 157"/>
                  <a:gd name="T72" fmla="*/ 2 w 109"/>
                  <a:gd name="T73" fmla="*/ 38 h 157"/>
                  <a:gd name="T74" fmla="*/ 4 w 109"/>
                  <a:gd name="T75" fmla="*/ 28 h 157"/>
                  <a:gd name="T76" fmla="*/ 6 w 109"/>
                  <a:gd name="T77" fmla="*/ 19 h 157"/>
                  <a:gd name="T78" fmla="*/ 13 w 109"/>
                  <a:gd name="T79" fmla="*/ 6 h 157"/>
                  <a:gd name="T80" fmla="*/ 16 w 109"/>
                  <a:gd name="T81" fmla="*/ 0 h 1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9"/>
                  <a:gd name="T124" fmla="*/ 0 h 157"/>
                  <a:gd name="T125" fmla="*/ 109 w 109"/>
                  <a:gd name="T126" fmla="*/ 157 h 1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9" h="157">
                    <a:moveTo>
                      <a:pt x="16" y="0"/>
                    </a:moveTo>
                    <a:lnTo>
                      <a:pt x="21" y="9"/>
                    </a:lnTo>
                    <a:lnTo>
                      <a:pt x="26" y="17"/>
                    </a:lnTo>
                    <a:lnTo>
                      <a:pt x="31" y="25"/>
                    </a:lnTo>
                    <a:lnTo>
                      <a:pt x="36" y="30"/>
                    </a:lnTo>
                    <a:lnTo>
                      <a:pt x="39" y="32"/>
                    </a:lnTo>
                    <a:lnTo>
                      <a:pt x="48" y="38"/>
                    </a:lnTo>
                    <a:lnTo>
                      <a:pt x="57" y="41"/>
                    </a:lnTo>
                    <a:lnTo>
                      <a:pt x="67" y="47"/>
                    </a:lnTo>
                    <a:lnTo>
                      <a:pt x="84" y="60"/>
                    </a:lnTo>
                    <a:lnTo>
                      <a:pt x="92" y="66"/>
                    </a:lnTo>
                    <a:lnTo>
                      <a:pt x="98" y="73"/>
                    </a:lnTo>
                    <a:lnTo>
                      <a:pt x="101" y="80"/>
                    </a:lnTo>
                    <a:lnTo>
                      <a:pt x="105" y="86"/>
                    </a:lnTo>
                    <a:lnTo>
                      <a:pt x="107" y="92"/>
                    </a:lnTo>
                    <a:lnTo>
                      <a:pt x="108" y="99"/>
                    </a:lnTo>
                    <a:lnTo>
                      <a:pt x="109" y="107"/>
                    </a:lnTo>
                    <a:lnTo>
                      <a:pt x="109" y="113"/>
                    </a:lnTo>
                    <a:lnTo>
                      <a:pt x="108" y="127"/>
                    </a:lnTo>
                    <a:lnTo>
                      <a:pt x="107" y="136"/>
                    </a:lnTo>
                    <a:lnTo>
                      <a:pt x="105" y="148"/>
                    </a:lnTo>
                    <a:lnTo>
                      <a:pt x="103" y="157"/>
                    </a:lnTo>
                    <a:lnTo>
                      <a:pt x="100" y="154"/>
                    </a:lnTo>
                    <a:lnTo>
                      <a:pt x="96" y="148"/>
                    </a:lnTo>
                    <a:lnTo>
                      <a:pt x="86" y="138"/>
                    </a:lnTo>
                    <a:lnTo>
                      <a:pt x="77" y="131"/>
                    </a:lnTo>
                    <a:lnTo>
                      <a:pt x="55" y="114"/>
                    </a:lnTo>
                    <a:lnTo>
                      <a:pt x="36" y="101"/>
                    </a:lnTo>
                    <a:lnTo>
                      <a:pt x="23" y="90"/>
                    </a:lnTo>
                    <a:lnTo>
                      <a:pt x="18" y="85"/>
                    </a:lnTo>
                    <a:lnTo>
                      <a:pt x="14" y="79"/>
                    </a:lnTo>
                    <a:lnTo>
                      <a:pt x="6" y="68"/>
                    </a:lnTo>
                    <a:lnTo>
                      <a:pt x="4" y="62"/>
                    </a:lnTo>
                    <a:lnTo>
                      <a:pt x="0" y="55"/>
                    </a:lnTo>
                    <a:lnTo>
                      <a:pt x="0" y="50"/>
                    </a:lnTo>
                    <a:lnTo>
                      <a:pt x="0" y="45"/>
                    </a:lnTo>
                    <a:lnTo>
                      <a:pt x="2" y="38"/>
                    </a:lnTo>
                    <a:lnTo>
                      <a:pt x="4" y="28"/>
                    </a:lnTo>
                    <a:lnTo>
                      <a:pt x="6" y="19"/>
                    </a:lnTo>
                    <a:lnTo>
                      <a:pt x="13" y="6"/>
                    </a:lnTo>
                    <a:lnTo>
                      <a:pt x="16" y="0"/>
                    </a:lnTo>
                    <a:close/>
                  </a:path>
                </a:pathLst>
              </a:custGeom>
              <a:solidFill>
                <a:srgbClr val="00D100"/>
              </a:solidFill>
              <a:ln w="9525">
                <a:noFill/>
                <a:round/>
                <a:headEnd/>
                <a:tailEnd/>
              </a:ln>
            </p:spPr>
            <p:txBody>
              <a:bodyPr/>
              <a:lstStyle/>
              <a:p>
                <a:endParaRPr lang="ru-RU"/>
              </a:p>
            </p:txBody>
          </p:sp>
          <p:sp>
            <p:nvSpPr>
              <p:cNvPr id="162661" name="Freeform 1292"/>
              <p:cNvSpPr>
                <a:spLocks/>
              </p:cNvSpPr>
              <p:nvPr/>
            </p:nvSpPr>
            <p:spPr bwMode="auto">
              <a:xfrm>
                <a:off x="2208" y="2010"/>
                <a:ext cx="106" cy="157"/>
              </a:xfrm>
              <a:custGeom>
                <a:avLst/>
                <a:gdLst>
                  <a:gd name="T0" fmla="*/ 17 w 106"/>
                  <a:gd name="T1" fmla="*/ 0 h 157"/>
                  <a:gd name="T2" fmla="*/ 21 w 106"/>
                  <a:gd name="T3" fmla="*/ 9 h 157"/>
                  <a:gd name="T4" fmla="*/ 31 w 106"/>
                  <a:gd name="T5" fmla="*/ 25 h 157"/>
                  <a:gd name="T6" fmla="*/ 40 w 106"/>
                  <a:gd name="T7" fmla="*/ 32 h 157"/>
                  <a:gd name="T8" fmla="*/ 48 w 106"/>
                  <a:gd name="T9" fmla="*/ 38 h 157"/>
                  <a:gd name="T10" fmla="*/ 56 w 106"/>
                  <a:gd name="T11" fmla="*/ 41 h 157"/>
                  <a:gd name="T12" fmla="*/ 66 w 106"/>
                  <a:gd name="T13" fmla="*/ 47 h 157"/>
                  <a:gd name="T14" fmla="*/ 83 w 106"/>
                  <a:gd name="T15" fmla="*/ 60 h 157"/>
                  <a:gd name="T16" fmla="*/ 97 w 106"/>
                  <a:gd name="T17" fmla="*/ 73 h 157"/>
                  <a:gd name="T18" fmla="*/ 104 w 106"/>
                  <a:gd name="T19" fmla="*/ 86 h 157"/>
                  <a:gd name="T20" fmla="*/ 106 w 106"/>
                  <a:gd name="T21" fmla="*/ 99 h 157"/>
                  <a:gd name="T22" fmla="*/ 106 w 106"/>
                  <a:gd name="T23" fmla="*/ 127 h 157"/>
                  <a:gd name="T24" fmla="*/ 102 w 106"/>
                  <a:gd name="T25" fmla="*/ 157 h 157"/>
                  <a:gd name="T26" fmla="*/ 94 w 106"/>
                  <a:gd name="T27" fmla="*/ 148 h 157"/>
                  <a:gd name="T28" fmla="*/ 76 w 106"/>
                  <a:gd name="T29" fmla="*/ 131 h 157"/>
                  <a:gd name="T30" fmla="*/ 55 w 106"/>
                  <a:gd name="T31" fmla="*/ 114 h 157"/>
                  <a:gd name="T32" fmla="*/ 36 w 106"/>
                  <a:gd name="T33" fmla="*/ 101 h 157"/>
                  <a:gd name="T34" fmla="*/ 13 w 106"/>
                  <a:gd name="T35" fmla="*/ 79 h 157"/>
                  <a:gd name="T36" fmla="*/ 6 w 106"/>
                  <a:gd name="T37" fmla="*/ 68 h 157"/>
                  <a:gd name="T38" fmla="*/ 0 w 106"/>
                  <a:gd name="T39" fmla="*/ 55 h 157"/>
                  <a:gd name="T40" fmla="*/ 2 w 106"/>
                  <a:gd name="T41" fmla="*/ 36 h 157"/>
                  <a:gd name="T42" fmla="*/ 6 w 106"/>
                  <a:gd name="T43" fmla="*/ 19 h 157"/>
                  <a:gd name="T44" fmla="*/ 17 w 106"/>
                  <a:gd name="T45" fmla="*/ 0 h 15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6"/>
                  <a:gd name="T70" fmla="*/ 0 h 157"/>
                  <a:gd name="T71" fmla="*/ 106 w 106"/>
                  <a:gd name="T72" fmla="*/ 157 h 15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6" h="157">
                    <a:moveTo>
                      <a:pt x="17" y="0"/>
                    </a:moveTo>
                    <a:lnTo>
                      <a:pt x="21" y="9"/>
                    </a:lnTo>
                    <a:lnTo>
                      <a:pt x="31" y="25"/>
                    </a:lnTo>
                    <a:lnTo>
                      <a:pt x="40" y="32"/>
                    </a:lnTo>
                    <a:lnTo>
                      <a:pt x="48" y="38"/>
                    </a:lnTo>
                    <a:lnTo>
                      <a:pt x="56" y="41"/>
                    </a:lnTo>
                    <a:lnTo>
                      <a:pt x="66" y="47"/>
                    </a:lnTo>
                    <a:lnTo>
                      <a:pt x="83" y="60"/>
                    </a:lnTo>
                    <a:lnTo>
                      <a:pt x="97" y="73"/>
                    </a:lnTo>
                    <a:lnTo>
                      <a:pt x="104" y="86"/>
                    </a:lnTo>
                    <a:lnTo>
                      <a:pt x="106" y="99"/>
                    </a:lnTo>
                    <a:lnTo>
                      <a:pt x="106" y="127"/>
                    </a:lnTo>
                    <a:lnTo>
                      <a:pt x="102" y="157"/>
                    </a:lnTo>
                    <a:lnTo>
                      <a:pt x="94" y="148"/>
                    </a:lnTo>
                    <a:lnTo>
                      <a:pt x="76" y="131"/>
                    </a:lnTo>
                    <a:lnTo>
                      <a:pt x="55" y="114"/>
                    </a:lnTo>
                    <a:lnTo>
                      <a:pt x="36" y="101"/>
                    </a:lnTo>
                    <a:lnTo>
                      <a:pt x="13" y="79"/>
                    </a:lnTo>
                    <a:lnTo>
                      <a:pt x="6" y="68"/>
                    </a:lnTo>
                    <a:lnTo>
                      <a:pt x="0" y="55"/>
                    </a:lnTo>
                    <a:lnTo>
                      <a:pt x="2" y="36"/>
                    </a:lnTo>
                    <a:lnTo>
                      <a:pt x="6" y="19"/>
                    </a:lnTo>
                    <a:lnTo>
                      <a:pt x="17" y="0"/>
                    </a:lnTo>
                  </a:path>
                </a:pathLst>
              </a:custGeom>
              <a:noFill/>
              <a:ln w="6350" cap="rnd">
                <a:solidFill>
                  <a:srgbClr val="47A146"/>
                </a:solidFill>
                <a:prstDash val="solid"/>
                <a:round/>
                <a:headEnd/>
                <a:tailEnd/>
              </a:ln>
            </p:spPr>
            <p:txBody>
              <a:bodyPr/>
              <a:lstStyle/>
              <a:p>
                <a:endParaRPr lang="ru-RU"/>
              </a:p>
            </p:txBody>
          </p:sp>
          <p:sp>
            <p:nvSpPr>
              <p:cNvPr id="162662" name="Freeform 1293"/>
              <p:cNvSpPr>
                <a:spLocks/>
              </p:cNvSpPr>
              <p:nvPr/>
            </p:nvSpPr>
            <p:spPr bwMode="auto">
              <a:xfrm>
                <a:off x="2222" y="2122"/>
                <a:ext cx="88" cy="128"/>
              </a:xfrm>
              <a:custGeom>
                <a:avLst/>
                <a:gdLst>
                  <a:gd name="T0" fmla="*/ 80 w 88"/>
                  <a:gd name="T1" fmla="*/ 68 h 128"/>
                  <a:gd name="T2" fmla="*/ 78 w 88"/>
                  <a:gd name="T3" fmla="*/ 71 h 128"/>
                  <a:gd name="T4" fmla="*/ 75 w 88"/>
                  <a:gd name="T5" fmla="*/ 74 h 128"/>
                  <a:gd name="T6" fmla="*/ 70 w 88"/>
                  <a:gd name="T7" fmla="*/ 79 h 128"/>
                  <a:gd name="T8" fmla="*/ 65 w 88"/>
                  <a:gd name="T9" fmla="*/ 85 h 128"/>
                  <a:gd name="T10" fmla="*/ 63 w 88"/>
                  <a:gd name="T11" fmla="*/ 89 h 128"/>
                  <a:gd name="T12" fmla="*/ 62 w 88"/>
                  <a:gd name="T13" fmla="*/ 91 h 128"/>
                  <a:gd name="T14" fmla="*/ 61 w 88"/>
                  <a:gd name="T15" fmla="*/ 98 h 128"/>
                  <a:gd name="T16" fmla="*/ 61 w 88"/>
                  <a:gd name="T17" fmla="*/ 104 h 128"/>
                  <a:gd name="T18" fmla="*/ 64 w 88"/>
                  <a:gd name="T19" fmla="*/ 115 h 128"/>
                  <a:gd name="T20" fmla="*/ 67 w 88"/>
                  <a:gd name="T21" fmla="*/ 128 h 128"/>
                  <a:gd name="T22" fmla="*/ 50 w 88"/>
                  <a:gd name="T23" fmla="*/ 119 h 128"/>
                  <a:gd name="T24" fmla="*/ 33 w 88"/>
                  <a:gd name="T25" fmla="*/ 110 h 128"/>
                  <a:gd name="T26" fmla="*/ 27 w 88"/>
                  <a:gd name="T27" fmla="*/ 104 h 128"/>
                  <a:gd name="T28" fmla="*/ 21 w 88"/>
                  <a:gd name="T29" fmla="*/ 99 h 128"/>
                  <a:gd name="T30" fmla="*/ 12 w 88"/>
                  <a:gd name="T31" fmla="*/ 91 h 128"/>
                  <a:gd name="T32" fmla="*/ 6 w 88"/>
                  <a:gd name="T33" fmla="*/ 82 h 128"/>
                  <a:gd name="T34" fmla="*/ 0 w 88"/>
                  <a:gd name="T35" fmla="*/ 73 h 128"/>
                  <a:gd name="T36" fmla="*/ 2 w 88"/>
                  <a:gd name="T37" fmla="*/ 63 h 128"/>
                  <a:gd name="T38" fmla="*/ 8 w 88"/>
                  <a:gd name="T39" fmla="*/ 56 h 128"/>
                  <a:gd name="T40" fmla="*/ 9 w 88"/>
                  <a:gd name="T41" fmla="*/ 51 h 128"/>
                  <a:gd name="T42" fmla="*/ 12 w 88"/>
                  <a:gd name="T43" fmla="*/ 48 h 128"/>
                  <a:gd name="T44" fmla="*/ 19 w 88"/>
                  <a:gd name="T45" fmla="*/ 43 h 128"/>
                  <a:gd name="T46" fmla="*/ 25 w 88"/>
                  <a:gd name="T47" fmla="*/ 39 h 128"/>
                  <a:gd name="T48" fmla="*/ 30 w 88"/>
                  <a:gd name="T49" fmla="*/ 34 h 128"/>
                  <a:gd name="T50" fmla="*/ 33 w 88"/>
                  <a:gd name="T51" fmla="*/ 30 h 128"/>
                  <a:gd name="T52" fmla="*/ 35 w 88"/>
                  <a:gd name="T53" fmla="*/ 26 h 128"/>
                  <a:gd name="T54" fmla="*/ 35 w 88"/>
                  <a:gd name="T55" fmla="*/ 22 h 128"/>
                  <a:gd name="T56" fmla="*/ 35 w 88"/>
                  <a:gd name="T57" fmla="*/ 18 h 128"/>
                  <a:gd name="T58" fmla="*/ 33 w 88"/>
                  <a:gd name="T59" fmla="*/ 9 h 128"/>
                  <a:gd name="T60" fmla="*/ 30 w 88"/>
                  <a:gd name="T61" fmla="*/ 0 h 128"/>
                  <a:gd name="T62" fmla="*/ 43 w 88"/>
                  <a:gd name="T63" fmla="*/ 7 h 128"/>
                  <a:gd name="T64" fmla="*/ 56 w 88"/>
                  <a:gd name="T65" fmla="*/ 15 h 128"/>
                  <a:gd name="T66" fmla="*/ 67 w 88"/>
                  <a:gd name="T67" fmla="*/ 24 h 128"/>
                  <a:gd name="T68" fmla="*/ 80 w 88"/>
                  <a:gd name="T69" fmla="*/ 35 h 128"/>
                  <a:gd name="T70" fmla="*/ 88 w 88"/>
                  <a:gd name="T71" fmla="*/ 43 h 128"/>
                  <a:gd name="T72" fmla="*/ 84 w 88"/>
                  <a:gd name="T73" fmla="*/ 52 h 128"/>
                  <a:gd name="T74" fmla="*/ 83 w 88"/>
                  <a:gd name="T75" fmla="*/ 60 h 128"/>
                  <a:gd name="T76" fmla="*/ 80 w 88"/>
                  <a:gd name="T77" fmla="*/ 68 h 12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8"/>
                  <a:gd name="T118" fmla="*/ 0 h 128"/>
                  <a:gd name="T119" fmla="*/ 88 w 88"/>
                  <a:gd name="T120" fmla="*/ 128 h 12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8" h="128">
                    <a:moveTo>
                      <a:pt x="80" y="68"/>
                    </a:moveTo>
                    <a:lnTo>
                      <a:pt x="78" y="71"/>
                    </a:lnTo>
                    <a:lnTo>
                      <a:pt x="75" y="74"/>
                    </a:lnTo>
                    <a:lnTo>
                      <a:pt x="70" y="79"/>
                    </a:lnTo>
                    <a:lnTo>
                      <a:pt x="65" y="85"/>
                    </a:lnTo>
                    <a:lnTo>
                      <a:pt x="63" y="89"/>
                    </a:lnTo>
                    <a:lnTo>
                      <a:pt x="62" y="91"/>
                    </a:lnTo>
                    <a:lnTo>
                      <a:pt x="61" y="98"/>
                    </a:lnTo>
                    <a:lnTo>
                      <a:pt x="61" y="104"/>
                    </a:lnTo>
                    <a:lnTo>
                      <a:pt x="64" y="115"/>
                    </a:lnTo>
                    <a:lnTo>
                      <a:pt x="67" y="128"/>
                    </a:lnTo>
                    <a:lnTo>
                      <a:pt x="50" y="119"/>
                    </a:lnTo>
                    <a:lnTo>
                      <a:pt x="33" y="110"/>
                    </a:lnTo>
                    <a:lnTo>
                      <a:pt x="27" y="104"/>
                    </a:lnTo>
                    <a:lnTo>
                      <a:pt x="21" y="99"/>
                    </a:lnTo>
                    <a:lnTo>
                      <a:pt x="12" y="91"/>
                    </a:lnTo>
                    <a:lnTo>
                      <a:pt x="6" y="82"/>
                    </a:lnTo>
                    <a:lnTo>
                      <a:pt x="0" y="73"/>
                    </a:lnTo>
                    <a:lnTo>
                      <a:pt x="2" y="63"/>
                    </a:lnTo>
                    <a:lnTo>
                      <a:pt x="8" y="56"/>
                    </a:lnTo>
                    <a:lnTo>
                      <a:pt x="9" y="51"/>
                    </a:lnTo>
                    <a:lnTo>
                      <a:pt x="12" y="48"/>
                    </a:lnTo>
                    <a:lnTo>
                      <a:pt x="19" y="43"/>
                    </a:lnTo>
                    <a:lnTo>
                      <a:pt x="25" y="39"/>
                    </a:lnTo>
                    <a:lnTo>
                      <a:pt x="30" y="34"/>
                    </a:lnTo>
                    <a:lnTo>
                      <a:pt x="33" y="30"/>
                    </a:lnTo>
                    <a:lnTo>
                      <a:pt x="35" y="26"/>
                    </a:lnTo>
                    <a:lnTo>
                      <a:pt x="35" y="22"/>
                    </a:lnTo>
                    <a:lnTo>
                      <a:pt x="35" y="18"/>
                    </a:lnTo>
                    <a:lnTo>
                      <a:pt x="33" y="9"/>
                    </a:lnTo>
                    <a:lnTo>
                      <a:pt x="30" y="0"/>
                    </a:lnTo>
                    <a:lnTo>
                      <a:pt x="43" y="7"/>
                    </a:lnTo>
                    <a:lnTo>
                      <a:pt x="56" y="15"/>
                    </a:lnTo>
                    <a:lnTo>
                      <a:pt x="67" y="24"/>
                    </a:lnTo>
                    <a:lnTo>
                      <a:pt x="80" y="35"/>
                    </a:lnTo>
                    <a:lnTo>
                      <a:pt x="88" y="43"/>
                    </a:lnTo>
                    <a:lnTo>
                      <a:pt x="84" y="52"/>
                    </a:lnTo>
                    <a:lnTo>
                      <a:pt x="83" y="60"/>
                    </a:lnTo>
                    <a:lnTo>
                      <a:pt x="80" y="68"/>
                    </a:lnTo>
                    <a:close/>
                  </a:path>
                </a:pathLst>
              </a:custGeom>
              <a:solidFill>
                <a:srgbClr val="6EB25C"/>
              </a:solidFill>
              <a:ln w="9525">
                <a:noFill/>
                <a:round/>
                <a:headEnd/>
                <a:tailEnd/>
              </a:ln>
            </p:spPr>
            <p:txBody>
              <a:bodyPr/>
              <a:lstStyle/>
              <a:p>
                <a:endParaRPr lang="ru-RU"/>
              </a:p>
            </p:txBody>
          </p:sp>
          <p:sp>
            <p:nvSpPr>
              <p:cNvPr id="162663" name="Freeform 1294"/>
              <p:cNvSpPr>
                <a:spLocks/>
              </p:cNvSpPr>
              <p:nvPr/>
            </p:nvSpPr>
            <p:spPr bwMode="auto">
              <a:xfrm>
                <a:off x="2225" y="2120"/>
                <a:ext cx="86" cy="130"/>
              </a:xfrm>
              <a:custGeom>
                <a:avLst/>
                <a:gdLst>
                  <a:gd name="T0" fmla="*/ 79 w 86"/>
                  <a:gd name="T1" fmla="*/ 69 h 130"/>
                  <a:gd name="T2" fmla="*/ 69 w 86"/>
                  <a:gd name="T3" fmla="*/ 81 h 130"/>
                  <a:gd name="T4" fmla="*/ 64 w 86"/>
                  <a:gd name="T5" fmla="*/ 87 h 130"/>
                  <a:gd name="T6" fmla="*/ 60 w 86"/>
                  <a:gd name="T7" fmla="*/ 93 h 130"/>
                  <a:gd name="T8" fmla="*/ 60 w 86"/>
                  <a:gd name="T9" fmla="*/ 104 h 130"/>
                  <a:gd name="T10" fmla="*/ 62 w 86"/>
                  <a:gd name="T11" fmla="*/ 117 h 130"/>
                  <a:gd name="T12" fmla="*/ 67 w 86"/>
                  <a:gd name="T13" fmla="*/ 130 h 130"/>
                  <a:gd name="T14" fmla="*/ 48 w 86"/>
                  <a:gd name="T15" fmla="*/ 121 h 130"/>
                  <a:gd name="T16" fmla="*/ 34 w 86"/>
                  <a:gd name="T17" fmla="*/ 112 h 130"/>
                  <a:gd name="T18" fmla="*/ 20 w 86"/>
                  <a:gd name="T19" fmla="*/ 101 h 130"/>
                  <a:gd name="T20" fmla="*/ 7 w 86"/>
                  <a:gd name="T21" fmla="*/ 84 h 130"/>
                  <a:gd name="T22" fmla="*/ 0 w 86"/>
                  <a:gd name="T23" fmla="*/ 75 h 130"/>
                  <a:gd name="T24" fmla="*/ 2 w 86"/>
                  <a:gd name="T25" fmla="*/ 65 h 130"/>
                  <a:gd name="T26" fmla="*/ 13 w 86"/>
                  <a:gd name="T27" fmla="*/ 50 h 130"/>
                  <a:gd name="T28" fmla="*/ 24 w 86"/>
                  <a:gd name="T29" fmla="*/ 41 h 130"/>
                  <a:gd name="T30" fmla="*/ 29 w 86"/>
                  <a:gd name="T31" fmla="*/ 36 h 130"/>
                  <a:gd name="T32" fmla="*/ 34 w 86"/>
                  <a:gd name="T33" fmla="*/ 28 h 130"/>
                  <a:gd name="T34" fmla="*/ 34 w 86"/>
                  <a:gd name="T35" fmla="*/ 20 h 130"/>
                  <a:gd name="T36" fmla="*/ 32 w 86"/>
                  <a:gd name="T37" fmla="*/ 11 h 130"/>
                  <a:gd name="T38" fmla="*/ 29 w 86"/>
                  <a:gd name="T39" fmla="*/ 0 h 130"/>
                  <a:gd name="T40" fmla="*/ 41 w 86"/>
                  <a:gd name="T41" fmla="*/ 9 h 130"/>
                  <a:gd name="T42" fmla="*/ 66 w 86"/>
                  <a:gd name="T43" fmla="*/ 26 h 130"/>
                  <a:gd name="T44" fmla="*/ 86 w 86"/>
                  <a:gd name="T45" fmla="*/ 45 h 130"/>
                  <a:gd name="T46" fmla="*/ 79 w 86"/>
                  <a:gd name="T47" fmla="*/ 69 h 1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6"/>
                  <a:gd name="T73" fmla="*/ 0 h 130"/>
                  <a:gd name="T74" fmla="*/ 86 w 86"/>
                  <a:gd name="T75" fmla="*/ 130 h 1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6" h="130">
                    <a:moveTo>
                      <a:pt x="79" y="69"/>
                    </a:moveTo>
                    <a:lnTo>
                      <a:pt x="69" y="81"/>
                    </a:lnTo>
                    <a:lnTo>
                      <a:pt x="64" y="87"/>
                    </a:lnTo>
                    <a:lnTo>
                      <a:pt x="60" y="93"/>
                    </a:lnTo>
                    <a:lnTo>
                      <a:pt x="60" y="104"/>
                    </a:lnTo>
                    <a:lnTo>
                      <a:pt x="62" y="117"/>
                    </a:lnTo>
                    <a:lnTo>
                      <a:pt x="67" y="130"/>
                    </a:lnTo>
                    <a:lnTo>
                      <a:pt x="48" y="121"/>
                    </a:lnTo>
                    <a:lnTo>
                      <a:pt x="34" y="112"/>
                    </a:lnTo>
                    <a:lnTo>
                      <a:pt x="20" y="101"/>
                    </a:lnTo>
                    <a:lnTo>
                      <a:pt x="7" y="84"/>
                    </a:lnTo>
                    <a:lnTo>
                      <a:pt x="0" y="75"/>
                    </a:lnTo>
                    <a:lnTo>
                      <a:pt x="2" y="65"/>
                    </a:lnTo>
                    <a:lnTo>
                      <a:pt x="13" y="50"/>
                    </a:lnTo>
                    <a:lnTo>
                      <a:pt x="24" y="41"/>
                    </a:lnTo>
                    <a:lnTo>
                      <a:pt x="29" y="36"/>
                    </a:lnTo>
                    <a:lnTo>
                      <a:pt x="34" y="28"/>
                    </a:lnTo>
                    <a:lnTo>
                      <a:pt x="34" y="20"/>
                    </a:lnTo>
                    <a:lnTo>
                      <a:pt x="32" y="11"/>
                    </a:lnTo>
                    <a:lnTo>
                      <a:pt x="29" y="0"/>
                    </a:lnTo>
                    <a:lnTo>
                      <a:pt x="41" y="9"/>
                    </a:lnTo>
                    <a:lnTo>
                      <a:pt x="66" y="26"/>
                    </a:lnTo>
                    <a:lnTo>
                      <a:pt x="86" y="45"/>
                    </a:lnTo>
                    <a:lnTo>
                      <a:pt x="79" y="69"/>
                    </a:lnTo>
                  </a:path>
                </a:pathLst>
              </a:custGeom>
              <a:noFill/>
              <a:ln w="6350" cap="rnd">
                <a:solidFill>
                  <a:srgbClr val="47A146"/>
                </a:solidFill>
                <a:prstDash val="solid"/>
                <a:round/>
                <a:headEnd/>
                <a:tailEnd/>
              </a:ln>
            </p:spPr>
            <p:txBody>
              <a:bodyPr/>
              <a:lstStyle/>
              <a:p>
                <a:endParaRPr lang="ru-RU"/>
              </a:p>
            </p:txBody>
          </p:sp>
          <p:sp>
            <p:nvSpPr>
              <p:cNvPr id="162664" name="Freeform 1295"/>
              <p:cNvSpPr>
                <a:spLocks/>
              </p:cNvSpPr>
              <p:nvPr/>
            </p:nvSpPr>
            <p:spPr bwMode="auto">
              <a:xfrm>
                <a:off x="2208" y="2196"/>
                <a:ext cx="109" cy="157"/>
              </a:xfrm>
              <a:custGeom>
                <a:avLst/>
                <a:gdLst>
                  <a:gd name="T0" fmla="*/ 16 w 109"/>
                  <a:gd name="T1" fmla="*/ 0 h 157"/>
                  <a:gd name="T2" fmla="*/ 21 w 109"/>
                  <a:gd name="T3" fmla="*/ 9 h 157"/>
                  <a:gd name="T4" fmla="*/ 26 w 109"/>
                  <a:gd name="T5" fmla="*/ 17 h 157"/>
                  <a:gd name="T6" fmla="*/ 31 w 109"/>
                  <a:gd name="T7" fmla="*/ 25 h 157"/>
                  <a:gd name="T8" fmla="*/ 36 w 109"/>
                  <a:gd name="T9" fmla="*/ 28 h 157"/>
                  <a:gd name="T10" fmla="*/ 39 w 109"/>
                  <a:gd name="T11" fmla="*/ 31 h 157"/>
                  <a:gd name="T12" fmla="*/ 48 w 109"/>
                  <a:gd name="T13" fmla="*/ 37 h 157"/>
                  <a:gd name="T14" fmla="*/ 57 w 109"/>
                  <a:gd name="T15" fmla="*/ 41 h 157"/>
                  <a:gd name="T16" fmla="*/ 67 w 109"/>
                  <a:gd name="T17" fmla="*/ 47 h 157"/>
                  <a:gd name="T18" fmla="*/ 84 w 109"/>
                  <a:gd name="T19" fmla="*/ 58 h 157"/>
                  <a:gd name="T20" fmla="*/ 92 w 109"/>
                  <a:gd name="T21" fmla="*/ 65 h 157"/>
                  <a:gd name="T22" fmla="*/ 98 w 109"/>
                  <a:gd name="T23" fmla="*/ 74 h 157"/>
                  <a:gd name="T24" fmla="*/ 101 w 109"/>
                  <a:gd name="T25" fmla="*/ 80 h 157"/>
                  <a:gd name="T26" fmla="*/ 105 w 109"/>
                  <a:gd name="T27" fmla="*/ 85 h 157"/>
                  <a:gd name="T28" fmla="*/ 107 w 109"/>
                  <a:gd name="T29" fmla="*/ 91 h 157"/>
                  <a:gd name="T30" fmla="*/ 108 w 109"/>
                  <a:gd name="T31" fmla="*/ 99 h 157"/>
                  <a:gd name="T32" fmla="*/ 109 w 109"/>
                  <a:gd name="T33" fmla="*/ 106 h 157"/>
                  <a:gd name="T34" fmla="*/ 109 w 109"/>
                  <a:gd name="T35" fmla="*/ 113 h 157"/>
                  <a:gd name="T36" fmla="*/ 108 w 109"/>
                  <a:gd name="T37" fmla="*/ 127 h 157"/>
                  <a:gd name="T38" fmla="*/ 107 w 109"/>
                  <a:gd name="T39" fmla="*/ 136 h 157"/>
                  <a:gd name="T40" fmla="*/ 105 w 109"/>
                  <a:gd name="T41" fmla="*/ 146 h 157"/>
                  <a:gd name="T42" fmla="*/ 103 w 109"/>
                  <a:gd name="T43" fmla="*/ 157 h 157"/>
                  <a:gd name="T44" fmla="*/ 100 w 109"/>
                  <a:gd name="T45" fmla="*/ 154 h 157"/>
                  <a:gd name="T46" fmla="*/ 96 w 109"/>
                  <a:gd name="T47" fmla="*/ 146 h 157"/>
                  <a:gd name="T48" fmla="*/ 86 w 109"/>
                  <a:gd name="T49" fmla="*/ 136 h 157"/>
                  <a:gd name="T50" fmla="*/ 77 w 109"/>
                  <a:gd name="T51" fmla="*/ 129 h 157"/>
                  <a:gd name="T52" fmla="*/ 55 w 109"/>
                  <a:gd name="T53" fmla="*/ 115 h 157"/>
                  <a:gd name="T54" fmla="*/ 36 w 109"/>
                  <a:gd name="T55" fmla="*/ 99 h 157"/>
                  <a:gd name="T56" fmla="*/ 23 w 109"/>
                  <a:gd name="T57" fmla="*/ 90 h 157"/>
                  <a:gd name="T58" fmla="*/ 18 w 109"/>
                  <a:gd name="T59" fmla="*/ 85 h 157"/>
                  <a:gd name="T60" fmla="*/ 14 w 109"/>
                  <a:gd name="T61" fmla="*/ 77 h 157"/>
                  <a:gd name="T62" fmla="*/ 6 w 109"/>
                  <a:gd name="T63" fmla="*/ 66 h 157"/>
                  <a:gd name="T64" fmla="*/ 4 w 109"/>
                  <a:gd name="T65" fmla="*/ 61 h 157"/>
                  <a:gd name="T66" fmla="*/ 0 w 109"/>
                  <a:gd name="T67" fmla="*/ 54 h 157"/>
                  <a:gd name="T68" fmla="*/ 0 w 109"/>
                  <a:gd name="T69" fmla="*/ 50 h 157"/>
                  <a:gd name="T70" fmla="*/ 0 w 109"/>
                  <a:gd name="T71" fmla="*/ 46 h 157"/>
                  <a:gd name="T72" fmla="*/ 2 w 109"/>
                  <a:gd name="T73" fmla="*/ 37 h 157"/>
                  <a:gd name="T74" fmla="*/ 4 w 109"/>
                  <a:gd name="T75" fmla="*/ 26 h 157"/>
                  <a:gd name="T76" fmla="*/ 6 w 109"/>
                  <a:gd name="T77" fmla="*/ 19 h 157"/>
                  <a:gd name="T78" fmla="*/ 13 w 109"/>
                  <a:gd name="T79" fmla="*/ 5 h 157"/>
                  <a:gd name="T80" fmla="*/ 16 w 109"/>
                  <a:gd name="T81" fmla="*/ 0 h 1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9"/>
                  <a:gd name="T124" fmla="*/ 0 h 157"/>
                  <a:gd name="T125" fmla="*/ 109 w 109"/>
                  <a:gd name="T126" fmla="*/ 157 h 1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9" h="157">
                    <a:moveTo>
                      <a:pt x="16" y="0"/>
                    </a:moveTo>
                    <a:lnTo>
                      <a:pt x="21" y="9"/>
                    </a:lnTo>
                    <a:lnTo>
                      <a:pt x="26" y="17"/>
                    </a:lnTo>
                    <a:lnTo>
                      <a:pt x="31" y="25"/>
                    </a:lnTo>
                    <a:lnTo>
                      <a:pt x="36" y="28"/>
                    </a:lnTo>
                    <a:lnTo>
                      <a:pt x="39" y="31"/>
                    </a:lnTo>
                    <a:lnTo>
                      <a:pt x="48" y="37"/>
                    </a:lnTo>
                    <a:lnTo>
                      <a:pt x="57" y="41"/>
                    </a:lnTo>
                    <a:lnTo>
                      <a:pt x="67" y="47"/>
                    </a:lnTo>
                    <a:lnTo>
                      <a:pt x="84" y="58"/>
                    </a:lnTo>
                    <a:lnTo>
                      <a:pt x="92" y="65"/>
                    </a:lnTo>
                    <a:lnTo>
                      <a:pt x="98" y="74"/>
                    </a:lnTo>
                    <a:lnTo>
                      <a:pt x="101" y="80"/>
                    </a:lnTo>
                    <a:lnTo>
                      <a:pt x="105" y="85"/>
                    </a:lnTo>
                    <a:lnTo>
                      <a:pt x="107" y="91"/>
                    </a:lnTo>
                    <a:lnTo>
                      <a:pt x="108" y="99"/>
                    </a:lnTo>
                    <a:lnTo>
                      <a:pt x="109" y="106"/>
                    </a:lnTo>
                    <a:lnTo>
                      <a:pt x="109" y="113"/>
                    </a:lnTo>
                    <a:lnTo>
                      <a:pt x="108" y="127"/>
                    </a:lnTo>
                    <a:lnTo>
                      <a:pt x="107" y="136"/>
                    </a:lnTo>
                    <a:lnTo>
                      <a:pt x="105" y="146"/>
                    </a:lnTo>
                    <a:lnTo>
                      <a:pt x="103" y="157"/>
                    </a:lnTo>
                    <a:lnTo>
                      <a:pt x="100" y="154"/>
                    </a:lnTo>
                    <a:lnTo>
                      <a:pt x="96" y="146"/>
                    </a:lnTo>
                    <a:lnTo>
                      <a:pt x="86" y="136"/>
                    </a:lnTo>
                    <a:lnTo>
                      <a:pt x="77" y="129"/>
                    </a:lnTo>
                    <a:lnTo>
                      <a:pt x="55" y="115"/>
                    </a:lnTo>
                    <a:lnTo>
                      <a:pt x="36" y="99"/>
                    </a:lnTo>
                    <a:lnTo>
                      <a:pt x="23" y="90"/>
                    </a:lnTo>
                    <a:lnTo>
                      <a:pt x="18" y="85"/>
                    </a:lnTo>
                    <a:lnTo>
                      <a:pt x="14" y="77"/>
                    </a:lnTo>
                    <a:lnTo>
                      <a:pt x="6" y="66"/>
                    </a:lnTo>
                    <a:lnTo>
                      <a:pt x="4" y="61"/>
                    </a:lnTo>
                    <a:lnTo>
                      <a:pt x="0" y="54"/>
                    </a:lnTo>
                    <a:lnTo>
                      <a:pt x="0" y="50"/>
                    </a:lnTo>
                    <a:lnTo>
                      <a:pt x="0" y="46"/>
                    </a:lnTo>
                    <a:lnTo>
                      <a:pt x="2" y="37"/>
                    </a:lnTo>
                    <a:lnTo>
                      <a:pt x="4" y="26"/>
                    </a:lnTo>
                    <a:lnTo>
                      <a:pt x="6" y="19"/>
                    </a:lnTo>
                    <a:lnTo>
                      <a:pt x="13" y="5"/>
                    </a:lnTo>
                    <a:lnTo>
                      <a:pt x="16" y="0"/>
                    </a:lnTo>
                    <a:close/>
                  </a:path>
                </a:pathLst>
              </a:custGeom>
              <a:solidFill>
                <a:srgbClr val="00D100"/>
              </a:solidFill>
              <a:ln w="9525">
                <a:noFill/>
                <a:round/>
                <a:headEnd/>
                <a:tailEnd/>
              </a:ln>
            </p:spPr>
            <p:txBody>
              <a:bodyPr/>
              <a:lstStyle/>
              <a:p>
                <a:endParaRPr lang="ru-RU"/>
              </a:p>
            </p:txBody>
          </p:sp>
          <p:sp>
            <p:nvSpPr>
              <p:cNvPr id="162665" name="Freeform 1296"/>
              <p:cNvSpPr>
                <a:spLocks/>
              </p:cNvSpPr>
              <p:nvPr/>
            </p:nvSpPr>
            <p:spPr bwMode="auto">
              <a:xfrm>
                <a:off x="2208" y="2196"/>
                <a:ext cx="106" cy="157"/>
              </a:xfrm>
              <a:custGeom>
                <a:avLst/>
                <a:gdLst>
                  <a:gd name="T0" fmla="*/ 17 w 106"/>
                  <a:gd name="T1" fmla="*/ 0 h 157"/>
                  <a:gd name="T2" fmla="*/ 21 w 106"/>
                  <a:gd name="T3" fmla="*/ 8 h 157"/>
                  <a:gd name="T4" fmla="*/ 31 w 106"/>
                  <a:gd name="T5" fmla="*/ 24 h 157"/>
                  <a:gd name="T6" fmla="*/ 40 w 106"/>
                  <a:gd name="T7" fmla="*/ 31 h 157"/>
                  <a:gd name="T8" fmla="*/ 48 w 106"/>
                  <a:gd name="T9" fmla="*/ 37 h 157"/>
                  <a:gd name="T10" fmla="*/ 56 w 106"/>
                  <a:gd name="T11" fmla="*/ 41 h 157"/>
                  <a:gd name="T12" fmla="*/ 66 w 106"/>
                  <a:gd name="T13" fmla="*/ 47 h 157"/>
                  <a:gd name="T14" fmla="*/ 83 w 106"/>
                  <a:gd name="T15" fmla="*/ 58 h 157"/>
                  <a:gd name="T16" fmla="*/ 97 w 106"/>
                  <a:gd name="T17" fmla="*/ 72 h 157"/>
                  <a:gd name="T18" fmla="*/ 104 w 106"/>
                  <a:gd name="T19" fmla="*/ 85 h 157"/>
                  <a:gd name="T20" fmla="*/ 106 w 106"/>
                  <a:gd name="T21" fmla="*/ 99 h 157"/>
                  <a:gd name="T22" fmla="*/ 106 w 106"/>
                  <a:gd name="T23" fmla="*/ 127 h 157"/>
                  <a:gd name="T24" fmla="*/ 102 w 106"/>
                  <a:gd name="T25" fmla="*/ 157 h 157"/>
                  <a:gd name="T26" fmla="*/ 94 w 106"/>
                  <a:gd name="T27" fmla="*/ 146 h 157"/>
                  <a:gd name="T28" fmla="*/ 76 w 106"/>
                  <a:gd name="T29" fmla="*/ 129 h 157"/>
                  <a:gd name="T30" fmla="*/ 55 w 106"/>
                  <a:gd name="T31" fmla="*/ 115 h 157"/>
                  <a:gd name="T32" fmla="*/ 36 w 106"/>
                  <a:gd name="T33" fmla="*/ 99 h 157"/>
                  <a:gd name="T34" fmla="*/ 13 w 106"/>
                  <a:gd name="T35" fmla="*/ 77 h 157"/>
                  <a:gd name="T36" fmla="*/ 6 w 106"/>
                  <a:gd name="T37" fmla="*/ 66 h 157"/>
                  <a:gd name="T38" fmla="*/ 0 w 106"/>
                  <a:gd name="T39" fmla="*/ 54 h 157"/>
                  <a:gd name="T40" fmla="*/ 2 w 106"/>
                  <a:gd name="T41" fmla="*/ 37 h 157"/>
                  <a:gd name="T42" fmla="*/ 6 w 106"/>
                  <a:gd name="T43" fmla="*/ 19 h 157"/>
                  <a:gd name="T44" fmla="*/ 17 w 106"/>
                  <a:gd name="T45" fmla="*/ 0 h 15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6"/>
                  <a:gd name="T70" fmla="*/ 0 h 157"/>
                  <a:gd name="T71" fmla="*/ 106 w 106"/>
                  <a:gd name="T72" fmla="*/ 157 h 15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6" h="157">
                    <a:moveTo>
                      <a:pt x="17" y="0"/>
                    </a:moveTo>
                    <a:lnTo>
                      <a:pt x="21" y="8"/>
                    </a:lnTo>
                    <a:lnTo>
                      <a:pt x="31" y="24"/>
                    </a:lnTo>
                    <a:lnTo>
                      <a:pt x="40" y="31"/>
                    </a:lnTo>
                    <a:lnTo>
                      <a:pt x="48" y="37"/>
                    </a:lnTo>
                    <a:lnTo>
                      <a:pt x="56" y="41"/>
                    </a:lnTo>
                    <a:lnTo>
                      <a:pt x="66" y="47"/>
                    </a:lnTo>
                    <a:lnTo>
                      <a:pt x="83" y="58"/>
                    </a:lnTo>
                    <a:lnTo>
                      <a:pt x="97" y="72"/>
                    </a:lnTo>
                    <a:lnTo>
                      <a:pt x="104" y="85"/>
                    </a:lnTo>
                    <a:lnTo>
                      <a:pt x="106" y="99"/>
                    </a:lnTo>
                    <a:lnTo>
                      <a:pt x="106" y="127"/>
                    </a:lnTo>
                    <a:lnTo>
                      <a:pt x="102" y="157"/>
                    </a:lnTo>
                    <a:lnTo>
                      <a:pt x="94" y="146"/>
                    </a:lnTo>
                    <a:lnTo>
                      <a:pt x="76" y="129"/>
                    </a:lnTo>
                    <a:lnTo>
                      <a:pt x="55" y="115"/>
                    </a:lnTo>
                    <a:lnTo>
                      <a:pt x="36" y="99"/>
                    </a:lnTo>
                    <a:lnTo>
                      <a:pt x="13" y="77"/>
                    </a:lnTo>
                    <a:lnTo>
                      <a:pt x="6" y="66"/>
                    </a:lnTo>
                    <a:lnTo>
                      <a:pt x="0" y="54"/>
                    </a:lnTo>
                    <a:lnTo>
                      <a:pt x="2" y="37"/>
                    </a:lnTo>
                    <a:lnTo>
                      <a:pt x="6" y="19"/>
                    </a:lnTo>
                    <a:lnTo>
                      <a:pt x="17" y="0"/>
                    </a:lnTo>
                  </a:path>
                </a:pathLst>
              </a:custGeom>
              <a:noFill/>
              <a:ln w="6350" cap="rnd">
                <a:solidFill>
                  <a:srgbClr val="47A146"/>
                </a:solidFill>
                <a:prstDash val="solid"/>
                <a:round/>
                <a:headEnd/>
                <a:tailEnd/>
              </a:ln>
            </p:spPr>
            <p:txBody>
              <a:bodyPr/>
              <a:lstStyle/>
              <a:p>
                <a:endParaRPr lang="ru-RU"/>
              </a:p>
            </p:txBody>
          </p:sp>
          <p:sp>
            <p:nvSpPr>
              <p:cNvPr id="162666" name="Freeform 1297"/>
              <p:cNvSpPr>
                <a:spLocks/>
              </p:cNvSpPr>
              <p:nvPr/>
            </p:nvSpPr>
            <p:spPr bwMode="auto">
              <a:xfrm>
                <a:off x="2222" y="2307"/>
                <a:ext cx="88" cy="130"/>
              </a:xfrm>
              <a:custGeom>
                <a:avLst/>
                <a:gdLst>
                  <a:gd name="T0" fmla="*/ 80 w 88"/>
                  <a:gd name="T1" fmla="*/ 70 h 130"/>
                  <a:gd name="T2" fmla="*/ 78 w 88"/>
                  <a:gd name="T3" fmla="*/ 73 h 130"/>
                  <a:gd name="T4" fmla="*/ 75 w 88"/>
                  <a:gd name="T5" fmla="*/ 76 h 130"/>
                  <a:gd name="T6" fmla="*/ 70 w 88"/>
                  <a:gd name="T7" fmla="*/ 83 h 130"/>
                  <a:gd name="T8" fmla="*/ 65 w 88"/>
                  <a:gd name="T9" fmla="*/ 87 h 130"/>
                  <a:gd name="T10" fmla="*/ 63 w 88"/>
                  <a:gd name="T11" fmla="*/ 91 h 130"/>
                  <a:gd name="T12" fmla="*/ 62 w 88"/>
                  <a:gd name="T13" fmla="*/ 95 h 130"/>
                  <a:gd name="T14" fmla="*/ 61 w 88"/>
                  <a:gd name="T15" fmla="*/ 100 h 130"/>
                  <a:gd name="T16" fmla="*/ 61 w 88"/>
                  <a:gd name="T17" fmla="*/ 106 h 130"/>
                  <a:gd name="T18" fmla="*/ 64 w 88"/>
                  <a:gd name="T19" fmla="*/ 117 h 130"/>
                  <a:gd name="T20" fmla="*/ 67 w 88"/>
                  <a:gd name="T21" fmla="*/ 130 h 130"/>
                  <a:gd name="T22" fmla="*/ 50 w 88"/>
                  <a:gd name="T23" fmla="*/ 123 h 130"/>
                  <a:gd name="T24" fmla="*/ 33 w 88"/>
                  <a:gd name="T25" fmla="*/ 113 h 130"/>
                  <a:gd name="T26" fmla="*/ 27 w 88"/>
                  <a:gd name="T27" fmla="*/ 108 h 130"/>
                  <a:gd name="T28" fmla="*/ 21 w 88"/>
                  <a:gd name="T29" fmla="*/ 102 h 130"/>
                  <a:gd name="T30" fmla="*/ 12 w 88"/>
                  <a:gd name="T31" fmla="*/ 94 h 130"/>
                  <a:gd name="T32" fmla="*/ 6 w 88"/>
                  <a:gd name="T33" fmla="*/ 86 h 130"/>
                  <a:gd name="T34" fmla="*/ 0 w 88"/>
                  <a:gd name="T35" fmla="*/ 74 h 130"/>
                  <a:gd name="T36" fmla="*/ 2 w 88"/>
                  <a:gd name="T37" fmla="*/ 65 h 130"/>
                  <a:gd name="T38" fmla="*/ 8 w 88"/>
                  <a:gd name="T39" fmla="*/ 57 h 130"/>
                  <a:gd name="T40" fmla="*/ 9 w 88"/>
                  <a:gd name="T41" fmla="*/ 55 h 130"/>
                  <a:gd name="T42" fmla="*/ 12 w 88"/>
                  <a:gd name="T43" fmla="*/ 49 h 130"/>
                  <a:gd name="T44" fmla="*/ 19 w 88"/>
                  <a:gd name="T45" fmla="*/ 46 h 130"/>
                  <a:gd name="T46" fmla="*/ 25 w 88"/>
                  <a:gd name="T47" fmla="*/ 42 h 130"/>
                  <a:gd name="T48" fmla="*/ 30 w 88"/>
                  <a:gd name="T49" fmla="*/ 35 h 130"/>
                  <a:gd name="T50" fmla="*/ 33 w 88"/>
                  <a:gd name="T51" fmla="*/ 32 h 130"/>
                  <a:gd name="T52" fmla="*/ 35 w 88"/>
                  <a:gd name="T53" fmla="*/ 29 h 130"/>
                  <a:gd name="T54" fmla="*/ 35 w 88"/>
                  <a:gd name="T55" fmla="*/ 25 h 130"/>
                  <a:gd name="T56" fmla="*/ 35 w 88"/>
                  <a:gd name="T57" fmla="*/ 19 h 130"/>
                  <a:gd name="T58" fmla="*/ 33 w 88"/>
                  <a:gd name="T59" fmla="*/ 10 h 130"/>
                  <a:gd name="T60" fmla="*/ 30 w 88"/>
                  <a:gd name="T61" fmla="*/ 0 h 130"/>
                  <a:gd name="T62" fmla="*/ 43 w 88"/>
                  <a:gd name="T63" fmla="*/ 8 h 130"/>
                  <a:gd name="T64" fmla="*/ 56 w 88"/>
                  <a:gd name="T65" fmla="*/ 16 h 130"/>
                  <a:gd name="T66" fmla="*/ 67 w 88"/>
                  <a:gd name="T67" fmla="*/ 25 h 130"/>
                  <a:gd name="T68" fmla="*/ 80 w 88"/>
                  <a:gd name="T69" fmla="*/ 38 h 130"/>
                  <a:gd name="T70" fmla="*/ 88 w 88"/>
                  <a:gd name="T71" fmla="*/ 44 h 130"/>
                  <a:gd name="T72" fmla="*/ 84 w 88"/>
                  <a:gd name="T73" fmla="*/ 55 h 130"/>
                  <a:gd name="T74" fmla="*/ 83 w 88"/>
                  <a:gd name="T75" fmla="*/ 62 h 130"/>
                  <a:gd name="T76" fmla="*/ 80 w 88"/>
                  <a:gd name="T77" fmla="*/ 70 h 13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8"/>
                  <a:gd name="T118" fmla="*/ 0 h 130"/>
                  <a:gd name="T119" fmla="*/ 88 w 88"/>
                  <a:gd name="T120" fmla="*/ 130 h 13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8" h="130">
                    <a:moveTo>
                      <a:pt x="80" y="70"/>
                    </a:moveTo>
                    <a:lnTo>
                      <a:pt x="78" y="73"/>
                    </a:lnTo>
                    <a:lnTo>
                      <a:pt x="75" y="76"/>
                    </a:lnTo>
                    <a:lnTo>
                      <a:pt x="70" y="83"/>
                    </a:lnTo>
                    <a:lnTo>
                      <a:pt x="65" y="87"/>
                    </a:lnTo>
                    <a:lnTo>
                      <a:pt x="63" y="91"/>
                    </a:lnTo>
                    <a:lnTo>
                      <a:pt x="62" y="95"/>
                    </a:lnTo>
                    <a:lnTo>
                      <a:pt x="61" y="100"/>
                    </a:lnTo>
                    <a:lnTo>
                      <a:pt x="61" y="106"/>
                    </a:lnTo>
                    <a:lnTo>
                      <a:pt x="64" y="117"/>
                    </a:lnTo>
                    <a:lnTo>
                      <a:pt x="67" y="130"/>
                    </a:lnTo>
                    <a:lnTo>
                      <a:pt x="50" y="123"/>
                    </a:lnTo>
                    <a:lnTo>
                      <a:pt x="33" y="113"/>
                    </a:lnTo>
                    <a:lnTo>
                      <a:pt x="27" y="108"/>
                    </a:lnTo>
                    <a:lnTo>
                      <a:pt x="21" y="102"/>
                    </a:lnTo>
                    <a:lnTo>
                      <a:pt x="12" y="94"/>
                    </a:lnTo>
                    <a:lnTo>
                      <a:pt x="6" y="86"/>
                    </a:lnTo>
                    <a:lnTo>
                      <a:pt x="0" y="74"/>
                    </a:lnTo>
                    <a:lnTo>
                      <a:pt x="2" y="65"/>
                    </a:lnTo>
                    <a:lnTo>
                      <a:pt x="8" y="57"/>
                    </a:lnTo>
                    <a:lnTo>
                      <a:pt x="9" y="55"/>
                    </a:lnTo>
                    <a:lnTo>
                      <a:pt x="12" y="49"/>
                    </a:lnTo>
                    <a:lnTo>
                      <a:pt x="19" y="46"/>
                    </a:lnTo>
                    <a:lnTo>
                      <a:pt x="25" y="42"/>
                    </a:lnTo>
                    <a:lnTo>
                      <a:pt x="30" y="35"/>
                    </a:lnTo>
                    <a:lnTo>
                      <a:pt x="33" y="32"/>
                    </a:lnTo>
                    <a:lnTo>
                      <a:pt x="35" y="29"/>
                    </a:lnTo>
                    <a:lnTo>
                      <a:pt x="35" y="25"/>
                    </a:lnTo>
                    <a:lnTo>
                      <a:pt x="35" y="19"/>
                    </a:lnTo>
                    <a:lnTo>
                      <a:pt x="33" y="10"/>
                    </a:lnTo>
                    <a:lnTo>
                      <a:pt x="30" y="0"/>
                    </a:lnTo>
                    <a:lnTo>
                      <a:pt x="43" y="8"/>
                    </a:lnTo>
                    <a:lnTo>
                      <a:pt x="56" y="16"/>
                    </a:lnTo>
                    <a:lnTo>
                      <a:pt x="67" y="25"/>
                    </a:lnTo>
                    <a:lnTo>
                      <a:pt x="80" y="38"/>
                    </a:lnTo>
                    <a:lnTo>
                      <a:pt x="88" y="44"/>
                    </a:lnTo>
                    <a:lnTo>
                      <a:pt x="84" y="55"/>
                    </a:lnTo>
                    <a:lnTo>
                      <a:pt x="83" y="62"/>
                    </a:lnTo>
                    <a:lnTo>
                      <a:pt x="80" y="70"/>
                    </a:lnTo>
                    <a:close/>
                  </a:path>
                </a:pathLst>
              </a:custGeom>
              <a:solidFill>
                <a:srgbClr val="6EB25C"/>
              </a:solidFill>
              <a:ln w="9525">
                <a:noFill/>
                <a:round/>
                <a:headEnd/>
                <a:tailEnd/>
              </a:ln>
            </p:spPr>
            <p:txBody>
              <a:bodyPr/>
              <a:lstStyle/>
              <a:p>
                <a:endParaRPr lang="ru-RU"/>
              </a:p>
            </p:txBody>
          </p:sp>
          <p:sp>
            <p:nvSpPr>
              <p:cNvPr id="162667" name="Freeform 1298"/>
              <p:cNvSpPr>
                <a:spLocks/>
              </p:cNvSpPr>
              <p:nvPr/>
            </p:nvSpPr>
            <p:spPr bwMode="auto">
              <a:xfrm>
                <a:off x="2225" y="2307"/>
                <a:ext cx="86" cy="130"/>
              </a:xfrm>
              <a:custGeom>
                <a:avLst/>
                <a:gdLst>
                  <a:gd name="T0" fmla="*/ 79 w 86"/>
                  <a:gd name="T1" fmla="*/ 70 h 130"/>
                  <a:gd name="T2" fmla="*/ 69 w 86"/>
                  <a:gd name="T3" fmla="*/ 81 h 130"/>
                  <a:gd name="T4" fmla="*/ 64 w 86"/>
                  <a:gd name="T5" fmla="*/ 87 h 130"/>
                  <a:gd name="T6" fmla="*/ 60 w 86"/>
                  <a:gd name="T7" fmla="*/ 94 h 130"/>
                  <a:gd name="T8" fmla="*/ 60 w 86"/>
                  <a:gd name="T9" fmla="*/ 106 h 130"/>
                  <a:gd name="T10" fmla="*/ 62 w 86"/>
                  <a:gd name="T11" fmla="*/ 117 h 130"/>
                  <a:gd name="T12" fmla="*/ 67 w 86"/>
                  <a:gd name="T13" fmla="*/ 130 h 130"/>
                  <a:gd name="T14" fmla="*/ 48 w 86"/>
                  <a:gd name="T15" fmla="*/ 123 h 130"/>
                  <a:gd name="T16" fmla="*/ 34 w 86"/>
                  <a:gd name="T17" fmla="*/ 113 h 130"/>
                  <a:gd name="T18" fmla="*/ 20 w 86"/>
                  <a:gd name="T19" fmla="*/ 102 h 130"/>
                  <a:gd name="T20" fmla="*/ 7 w 86"/>
                  <a:gd name="T21" fmla="*/ 84 h 130"/>
                  <a:gd name="T22" fmla="*/ 0 w 86"/>
                  <a:gd name="T23" fmla="*/ 74 h 130"/>
                  <a:gd name="T24" fmla="*/ 2 w 86"/>
                  <a:gd name="T25" fmla="*/ 65 h 130"/>
                  <a:gd name="T26" fmla="*/ 13 w 86"/>
                  <a:gd name="T27" fmla="*/ 49 h 130"/>
                  <a:gd name="T28" fmla="*/ 24 w 86"/>
                  <a:gd name="T29" fmla="*/ 42 h 130"/>
                  <a:gd name="T30" fmla="*/ 29 w 86"/>
                  <a:gd name="T31" fmla="*/ 35 h 130"/>
                  <a:gd name="T32" fmla="*/ 34 w 86"/>
                  <a:gd name="T33" fmla="*/ 29 h 130"/>
                  <a:gd name="T34" fmla="*/ 34 w 86"/>
                  <a:gd name="T35" fmla="*/ 19 h 130"/>
                  <a:gd name="T36" fmla="*/ 32 w 86"/>
                  <a:gd name="T37" fmla="*/ 10 h 130"/>
                  <a:gd name="T38" fmla="*/ 29 w 86"/>
                  <a:gd name="T39" fmla="*/ 0 h 130"/>
                  <a:gd name="T40" fmla="*/ 41 w 86"/>
                  <a:gd name="T41" fmla="*/ 8 h 130"/>
                  <a:gd name="T42" fmla="*/ 65 w 86"/>
                  <a:gd name="T43" fmla="*/ 25 h 130"/>
                  <a:gd name="T44" fmla="*/ 86 w 86"/>
                  <a:gd name="T45" fmla="*/ 44 h 130"/>
                  <a:gd name="T46" fmla="*/ 79 w 86"/>
                  <a:gd name="T47" fmla="*/ 70 h 1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6"/>
                  <a:gd name="T73" fmla="*/ 0 h 130"/>
                  <a:gd name="T74" fmla="*/ 86 w 86"/>
                  <a:gd name="T75" fmla="*/ 130 h 1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6" h="130">
                    <a:moveTo>
                      <a:pt x="79" y="70"/>
                    </a:moveTo>
                    <a:lnTo>
                      <a:pt x="69" y="81"/>
                    </a:lnTo>
                    <a:lnTo>
                      <a:pt x="64" y="87"/>
                    </a:lnTo>
                    <a:lnTo>
                      <a:pt x="60" y="94"/>
                    </a:lnTo>
                    <a:lnTo>
                      <a:pt x="60" y="106"/>
                    </a:lnTo>
                    <a:lnTo>
                      <a:pt x="62" y="117"/>
                    </a:lnTo>
                    <a:lnTo>
                      <a:pt x="67" y="130"/>
                    </a:lnTo>
                    <a:lnTo>
                      <a:pt x="48" y="123"/>
                    </a:lnTo>
                    <a:lnTo>
                      <a:pt x="34" y="113"/>
                    </a:lnTo>
                    <a:lnTo>
                      <a:pt x="20" y="102"/>
                    </a:lnTo>
                    <a:lnTo>
                      <a:pt x="7" y="84"/>
                    </a:lnTo>
                    <a:lnTo>
                      <a:pt x="0" y="74"/>
                    </a:lnTo>
                    <a:lnTo>
                      <a:pt x="2" y="65"/>
                    </a:lnTo>
                    <a:lnTo>
                      <a:pt x="13" y="49"/>
                    </a:lnTo>
                    <a:lnTo>
                      <a:pt x="24" y="42"/>
                    </a:lnTo>
                    <a:lnTo>
                      <a:pt x="29" y="35"/>
                    </a:lnTo>
                    <a:lnTo>
                      <a:pt x="34" y="29"/>
                    </a:lnTo>
                    <a:lnTo>
                      <a:pt x="34" y="19"/>
                    </a:lnTo>
                    <a:lnTo>
                      <a:pt x="32" y="10"/>
                    </a:lnTo>
                    <a:lnTo>
                      <a:pt x="29" y="0"/>
                    </a:lnTo>
                    <a:lnTo>
                      <a:pt x="41" y="8"/>
                    </a:lnTo>
                    <a:lnTo>
                      <a:pt x="65" y="25"/>
                    </a:lnTo>
                    <a:lnTo>
                      <a:pt x="86" y="44"/>
                    </a:lnTo>
                    <a:lnTo>
                      <a:pt x="79" y="70"/>
                    </a:lnTo>
                  </a:path>
                </a:pathLst>
              </a:custGeom>
              <a:noFill/>
              <a:ln w="6350" cap="rnd">
                <a:solidFill>
                  <a:srgbClr val="47A146"/>
                </a:solidFill>
                <a:prstDash val="solid"/>
                <a:round/>
                <a:headEnd/>
                <a:tailEnd/>
              </a:ln>
            </p:spPr>
            <p:txBody>
              <a:bodyPr/>
              <a:lstStyle/>
              <a:p>
                <a:endParaRPr lang="ru-RU"/>
              </a:p>
            </p:txBody>
          </p:sp>
          <p:sp>
            <p:nvSpPr>
              <p:cNvPr id="162668" name="Freeform 1299"/>
              <p:cNvSpPr>
                <a:spLocks/>
              </p:cNvSpPr>
              <p:nvPr/>
            </p:nvSpPr>
            <p:spPr bwMode="auto">
              <a:xfrm>
                <a:off x="2208" y="2377"/>
                <a:ext cx="109" cy="158"/>
              </a:xfrm>
              <a:custGeom>
                <a:avLst/>
                <a:gdLst>
                  <a:gd name="T0" fmla="*/ 16 w 109"/>
                  <a:gd name="T1" fmla="*/ 0 h 158"/>
                  <a:gd name="T2" fmla="*/ 21 w 109"/>
                  <a:gd name="T3" fmla="*/ 9 h 158"/>
                  <a:gd name="T4" fmla="*/ 26 w 109"/>
                  <a:gd name="T5" fmla="*/ 17 h 158"/>
                  <a:gd name="T6" fmla="*/ 31 w 109"/>
                  <a:gd name="T7" fmla="*/ 25 h 158"/>
                  <a:gd name="T8" fmla="*/ 36 w 109"/>
                  <a:gd name="T9" fmla="*/ 30 h 158"/>
                  <a:gd name="T10" fmla="*/ 39 w 109"/>
                  <a:gd name="T11" fmla="*/ 33 h 158"/>
                  <a:gd name="T12" fmla="*/ 48 w 109"/>
                  <a:gd name="T13" fmla="*/ 38 h 158"/>
                  <a:gd name="T14" fmla="*/ 57 w 109"/>
                  <a:gd name="T15" fmla="*/ 41 h 158"/>
                  <a:gd name="T16" fmla="*/ 67 w 109"/>
                  <a:gd name="T17" fmla="*/ 47 h 158"/>
                  <a:gd name="T18" fmla="*/ 84 w 109"/>
                  <a:gd name="T19" fmla="*/ 60 h 158"/>
                  <a:gd name="T20" fmla="*/ 92 w 109"/>
                  <a:gd name="T21" fmla="*/ 66 h 158"/>
                  <a:gd name="T22" fmla="*/ 98 w 109"/>
                  <a:gd name="T23" fmla="*/ 74 h 158"/>
                  <a:gd name="T24" fmla="*/ 101 w 109"/>
                  <a:gd name="T25" fmla="*/ 81 h 158"/>
                  <a:gd name="T26" fmla="*/ 105 w 109"/>
                  <a:gd name="T27" fmla="*/ 87 h 158"/>
                  <a:gd name="T28" fmla="*/ 107 w 109"/>
                  <a:gd name="T29" fmla="*/ 94 h 158"/>
                  <a:gd name="T30" fmla="*/ 108 w 109"/>
                  <a:gd name="T31" fmla="*/ 100 h 158"/>
                  <a:gd name="T32" fmla="*/ 109 w 109"/>
                  <a:gd name="T33" fmla="*/ 107 h 158"/>
                  <a:gd name="T34" fmla="*/ 109 w 109"/>
                  <a:gd name="T35" fmla="*/ 114 h 158"/>
                  <a:gd name="T36" fmla="*/ 108 w 109"/>
                  <a:gd name="T37" fmla="*/ 128 h 158"/>
                  <a:gd name="T38" fmla="*/ 107 w 109"/>
                  <a:gd name="T39" fmla="*/ 138 h 158"/>
                  <a:gd name="T40" fmla="*/ 105 w 109"/>
                  <a:gd name="T41" fmla="*/ 149 h 158"/>
                  <a:gd name="T42" fmla="*/ 103 w 109"/>
                  <a:gd name="T43" fmla="*/ 158 h 158"/>
                  <a:gd name="T44" fmla="*/ 100 w 109"/>
                  <a:gd name="T45" fmla="*/ 155 h 158"/>
                  <a:gd name="T46" fmla="*/ 96 w 109"/>
                  <a:gd name="T47" fmla="*/ 149 h 158"/>
                  <a:gd name="T48" fmla="*/ 86 w 109"/>
                  <a:gd name="T49" fmla="*/ 139 h 158"/>
                  <a:gd name="T50" fmla="*/ 77 w 109"/>
                  <a:gd name="T51" fmla="*/ 132 h 158"/>
                  <a:gd name="T52" fmla="*/ 55 w 109"/>
                  <a:gd name="T53" fmla="*/ 115 h 158"/>
                  <a:gd name="T54" fmla="*/ 36 w 109"/>
                  <a:gd name="T55" fmla="*/ 102 h 158"/>
                  <a:gd name="T56" fmla="*/ 23 w 109"/>
                  <a:gd name="T57" fmla="*/ 90 h 158"/>
                  <a:gd name="T58" fmla="*/ 18 w 109"/>
                  <a:gd name="T59" fmla="*/ 85 h 158"/>
                  <a:gd name="T60" fmla="*/ 14 w 109"/>
                  <a:gd name="T61" fmla="*/ 79 h 158"/>
                  <a:gd name="T62" fmla="*/ 6 w 109"/>
                  <a:gd name="T63" fmla="*/ 68 h 158"/>
                  <a:gd name="T64" fmla="*/ 4 w 109"/>
                  <a:gd name="T65" fmla="*/ 62 h 158"/>
                  <a:gd name="T66" fmla="*/ 0 w 109"/>
                  <a:gd name="T67" fmla="*/ 55 h 158"/>
                  <a:gd name="T68" fmla="*/ 0 w 109"/>
                  <a:gd name="T69" fmla="*/ 51 h 158"/>
                  <a:gd name="T70" fmla="*/ 0 w 109"/>
                  <a:gd name="T71" fmla="*/ 45 h 158"/>
                  <a:gd name="T72" fmla="*/ 2 w 109"/>
                  <a:gd name="T73" fmla="*/ 38 h 158"/>
                  <a:gd name="T74" fmla="*/ 4 w 109"/>
                  <a:gd name="T75" fmla="*/ 28 h 158"/>
                  <a:gd name="T76" fmla="*/ 6 w 109"/>
                  <a:gd name="T77" fmla="*/ 19 h 158"/>
                  <a:gd name="T78" fmla="*/ 13 w 109"/>
                  <a:gd name="T79" fmla="*/ 6 h 158"/>
                  <a:gd name="T80" fmla="*/ 16 w 109"/>
                  <a:gd name="T81" fmla="*/ 0 h 1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9"/>
                  <a:gd name="T124" fmla="*/ 0 h 158"/>
                  <a:gd name="T125" fmla="*/ 109 w 109"/>
                  <a:gd name="T126" fmla="*/ 158 h 1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9" h="158">
                    <a:moveTo>
                      <a:pt x="16" y="0"/>
                    </a:moveTo>
                    <a:lnTo>
                      <a:pt x="21" y="9"/>
                    </a:lnTo>
                    <a:lnTo>
                      <a:pt x="26" y="17"/>
                    </a:lnTo>
                    <a:lnTo>
                      <a:pt x="31" y="25"/>
                    </a:lnTo>
                    <a:lnTo>
                      <a:pt x="36" y="30"/>
                    </a:lnTo>
                    <a:lnTo>
                      <a:pt x="39" y="33"/>
                    </a:lnTo>
                    <a:lnTo>
                      <a:pt x="48" y="38"/>
                    </a:lnTo>
                    <a:lnTo>
                      <a:pt x="57" y="41"/>
                    </a:lnTo>
                    <a:lnTo>
                      <a:pt x="67" y="47"/>
                    </a:lnTo>
                    <a:lnTo>
                      <a:pt x="84" y="60"/>
                    </a:lnTo>
                    <a:lnTo>
                      <a:pt x="92" y="66"/>
                    </a:lnTo>
                    <a:lnTo>
                      <a:pt x="98" y="74"/>
                    </a:lnTo>
                    <a:lnTo>
                      <a:pt x="101" y="81"/>
                    </a:lnTo>
                    <a:lnTo>
                      <a:pt x="105" y="87"/>
                    </a:lnTo>
                    <a:lnTo>
                      <a:pt x="107" y="94"/>
                    </a:lnTo>
                    <a:lnTo>
                      <a:pt x="108" y="100"/>
                    </a:lnTo>
                    <a:lnTo>
                      <a:pt x="109" y="107"/>
                    </a:lnTo>
                    <a:lnTo>
                      <a:pt x="109" y="114"/>
                    </a:lnTo>
                    <a:lnTo>
                      <a:pt x="108" y="128"/>
                    </a:lnTo>
                    <a:lnTo>
                      <a:pt x="107" y="138"/>
                    </a:lnTo>
                    <a:lnTo>
                      <a:pt x="105" y="149"/>
                    </a:lnTo>
                    <a:lnTo>
                      <a:pt x="103" y="158"/>
                    </a:lnTo>
                    <a:lnTo>
                      <a:pt x="100" y="155"/>
                    </a:lnTo>
                    <a:lnTo>
                      <a:pt x="96" y="149"/>
                    </a:lnTo>
                    <a:lnTo>
                      <a:pt x="86" y="139"/>
                    </a:lnTo>
                    <a:lnTo>
                      <a:pt x="77" y="132"/>
                    </a:lnTo>
                    <a:lnTo>
                      <a:pt x="55" y="115"/>
                    </a:lnTo>
                    <a:lnTo>
                      <a:pt x="36" y="102"/>
                    </a:lnTo>
                    <a:lnTo>
                      <a:pt x="23" y="90"/>
                    </a:lnTo>
                    <a:lnTo>
                      <a:pt x="18" y="85"/>
                    </a:lnTo>
                    <a:lnTo>
                      <a:pt x="14" y="79"/>
                    </a:lnTo>
                    <a:lnTo>
                      <a:pt x="6" y="68"/>
                    </a:lnTo>
                    <a:lnTo>
                      <a:pt x="4" y="62"/>
                    </a:lnTo>
                    <a:lnTo>
                      <a:pt x="0" y="55"/>
                    </a:lnTo>
                    <a:lnTo>
                      <a:pt x="0" y="51"/>
                    </a:lnTo>
                    <a:lnTo>
                      <a:pt x="0" y="45"/>
                    </a:lnTo>
                    <a:lnTo>
                      <a:pt x="2" y="38"/>
                    </a:lnTo>
                    <a:lnTo>
                      <a:pt x="4" y="28"/>
                    </a:lnTo>
                    <a:lnTo>
                      <a:pt x="6" y="19"/>
                    </a:lnTo>
                    <a:lnTo>
                      <a:pt x="13" y="6"/>
                    </a:lnTo>
                    <a:lnTo>
                      <a:pt x="16" y="0"/>
                    </a:lnTo>
                    <a:close/>
                  </a:path>
                </a:pathLst>
              </a:custGeom>
              <a:solidFill>
                <a:srgbClr val="00D100"/>
              </a:solidFill>
              <a:ln w="9525">
                <a:noFill/>
                <a:round/>
                <a:headEnd/>
                <a:tailEnd/>
              </a:ln>
            </p:spPr>
            <p:txBody>
              <a:bodyPr/>
              <a:lstStyle/>
              <a:p>
                <a:endParaRPr lang="ru-RU"/>
              </a:p>
            </p:txBody>
          </p:sp>
          <p:sp>
            <p:nvSpPr>
              <p:cNvPr id="162669" name="Freeform 1300"/>
              <p:cNvSpPr>
                <a:spLocks/>
              </p:cNvSpPr>
              <p:nvPr/>
            </p:nvSpPr>
            <p:spPr bwMode="auto">
              <a:xfrm>
                <a:off x="2208" y="2377"/>
                <a:ext cx="106" cy="158"/>
              </a:xfrm>
              <a:custGeom>
                <a:avLst/>
                <a:gdLst>
                  <a:gd name="T0" fmla="*/ 17 w 106"/>
                  <a:gd name="T1" fmla="*/ 0 h 158"/>
                  <a:gd name="T2" fmla="*/ 21 w 106"/>
                  <a:gd name="T3" fmla="*/ 9 h 158"/>
                  <a:gd name="T4" fmla="*/ 31 w 106"/>
                  <a:gd name="T5" fmla="*/ 25 h 158"/>
                  <a:gd name="T6" fmla="*/ 40 w 106"/>
                  <a:gd name="T7" fmla="*/ 32 h 158"/>
                  <a:gd name="T8" fmla="*/ 48 w 106"/>
                  <a:gd name="T9" fmla="*/ 38 h 158"/>
                  <a:gd name="T10" fmla="*/ 56 w 106"/>
                  <a:gd name="T11" fmla="*/ 41 h 158"/>
                  <a:gd name="T12" fmla="*/ 66 w 106"/>
                  <a:gd name="T13" fmla="*/ 47 h 158"/>
                  <a:gd name="T14" fmla="*/ 83 w 106"/>
                  <a:gd name="T15" fmla="*/ 60 h 158"/>
                  <a:gd name="T16" fmla="*/ 97 w 106"/>
                  <a:gd name="T17" fmla="*/ 74 h 158"/>
                  <a:gd name="T18" fmla="*/ 104 w 106"/>
                  <a:gd name="T19" fmla="*/ 87 h 158"/>
                  <a:gd name="T20" fmla="*/ 106 w 106"/>
                  <a:gd name="T21" fmla="*/ 100 h 158"/>
                  <a:gd name="T22" fmla="*/ 106 w 106"/>
                  <a:gd name="T23" fmla="*/ 128 h 158"/>
                  <a:gd name="T24" fmla="*/ 102 w 106"/>
                  <a:gd name="T25" fmla="*/ 158 h 158"/>
                  <a:gd name="T26" fmla="*/ 94 w 106"/>
                  <a:gd name="T27" fmla="*/ 149 h 158"/>
                  <a:gd name="T28" fmla="*/ 76 w 106"/>
                  <a:gd name="T29" fmla="*/ 132 h 158"/>
                  <a:gd name="T30" fmla="*/ 55 w 106"/>
                  <a:gd name="T31" fmla="*/ 115 h 158"/>
                  <a:gd name="T32" fmla="*/ 36 w 106"/>
                  <a:gd name="T33" fmla="*/ 102 h 158"/>
                  <a:gd name="T34" fmla="*/ 13 w 106"/>
                  <a:gd name="T35" fmla="*/ 79 h 158"/>
                  <a:gd name="T36" fmla="*/ 6 w 106"/>
                  <a:gd name="T37" fmla="*/ 68 h 158"/>
                  <a:gd name="T38" fmla="*/ 0 w 106"/>
                  <a:gd name="T39" fmla="*/ 55 h 158"/>
                  <a:gd name="T40" fmla="*/ 2 w 106"/>
                  <a:gd name="T41" fmla="*/ 36 h 158"/>
                  <a:gd name="T42" fmla="*/ 6 w 106"/>
                  <a:gd name="T43" fmla="*/ 19 h 158"/>
                  <a:gd name="T44" fmla="*/ 17 w 106"/>
                  <a:gd name="T45" fmla="*/ 0 h 15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6"/>
                  <a:gd name="T70" fmla="*/ 0 h 158"/>
                  <a:gd name="T71" fmla="*/ 106 w 106"/>
                  <a:gd name="T72" fmla="*/ 158 h 15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6" h="158">
                    <a:moveTo>
                      <a:pt x="17" y="0"/>
                    </a:moveTo>
                    <a:lnTo>
                      <a:pt x="21" y="9"/>
                    </a:lnTo>
                    <a:lnTo>
                      <a:pt x="31" y="25"/>
                    </a:lnTo>
                    <a:lnTo>
                      <a:pt x="40" y="32"/>
                    </a:lnTo>
                    <a:lnTo>
                      <a:pt x="48" y="38"/>
                    </a:lnTo>
                    <a:lnTo>
                      <a:pt x="56" y="41"/>
                    </a:lnTo>
                    <a:lnTo>
                      <a:pt x="66" y="47"/>
                    </a:lnTo>
                    <a:lnTo>
                      <a:pt x="83" y="60"/>
                    </a:lnTo>
                    <a:lnTo>
                      <a:pt x="97" y="74"/>
                    </a:lnTo>
                    <a:lnTo>
                      <a:pt x="104" y="87"/>
                    </a:lnTo>
                    <a:lnTo>
                      <a:pt x="106" y="100"/>
                    </a:lnTo>
                    <a:lnTo>
                      <a:pt x="106" y="128"/>
                    </a:lnTo>
                    <a:lnTo>
                      <a:pt x="102" y="158"/>
                    </a:lnTo>
                    <a:lnTo>
                      <a:pt x="94" y="149"/>
                    </a:lnTo>
                    <a:lnTo>
                      <a:pt x="76" y="132"/>
                    </a:lnTo>
                    <a:lnTo>
                      <a:pt x="55" y="115"/>
                    </a:lnTo>
                    <a:lnTo>
                      <a:pt x="36" y="102"/>
                    </a:lnTo>
                    <a:lnTo>
                      <a:pt x="13" y="79"/>
                    </a:lnTo>
                    <a:lnTo>
                      <a:pt x="6" y="68"/>
                    </a:lnTo>
                    <a:lnTo>
                      <a:pt x="0" y="55"/>
                    </a:lnTo>
                    <a:lnTo>
                      <a:pt x="2" y="36"/>
                    </a:lnTo>
                    <a:lnTo>
                      <a:pt x="6" y="19"/>
                    </a:lnTo>
                    <a:lnTo>
                      <a:pt x="17" y="0"/>
                    </a:lnTo>
                  </a:path>
                </a:pathLst>
              </a:custGeom>
              <a:noFill/>
              <a:ln w="6350" cap="rnd">
                <a:solidFill>
                  <a:srgbClr val="47A146"/>
                </a:solidFill>
                <a:prstDash val="solid"/>
                <a:round/>
                <a:headEnd/>
                <a:tailEnd/>
              </a:ln>
            </p:spPr>
            <p:txBody>
              <a:bodyPr/>
              <a:lstStyle/>
              <a:p>
                <a:endParaRPr lang="ru-RU"/>
              </a:p>
            </p:txBody>
          </p:sp>
          <p:sp>
            <p:nvSpPr>
              <p:cNvPr id="162670" name="Freeform 1301"/>
              <p:cNvSpPr>
                <a:spLocks/>
              </p:cNvSpPr>
              <p:nvPr/>
            </p:nvSpPr>
            <p:spPr bwMode="auto">
              <a:xfrm>
                <a:off x="2610" y="1966"/>
                <a:ext cx="86" cy="130"/>
              </a:xfrm>
              <a:custGeom>
                <a:avLst/>
                <a:gdLst>
                  <a:gd name="T0" fmla="*/ 79 w 86"/>
                  <a:gd name="T1" fmla="*/ 71 h 130"/>
                  <a:gd name="T2" fmla="*/ 77 w 86"/>
                  <a:gd name="T3" fmla="*/ 74 h 130"/>
                  <a:gd name="T4" fmla="*/ 75 w 86"/>
                  <a:gd name="T5" fmla="*/ 77 h 130"/>
                  <a:gd name="T6" fmla="*/ 69 w 86"/>
                  <a:gd name="T7" fmla="*/ 82 h 130"/>
                  <a:gd name="T8" fmla="*/ 65 w 86"/>
                  <a:gd name="T9" fmla="*/ 88 h 130"/>
                  <a:gd name="T10" fmla="*/ 63 w 86"/>
                  <a:gd name="T11" fmla="*/ 91 h 130"/>
                  <a:gd name="T12" fmla="*/ 61 w 86"/>
                  <a:gd name="T13" fmla="*/ 94 h 130"/>
                  <a:gd name="T14" fmla="*/ 61 w 86"/>
                  <a:gd name="T15" fmla="*/ 100 h 130"/>
                  <a:gd name="T16" fmla="*/ 61 w 86"/>
                  <a:gd name="T17" fmla="*/ 105 h 130"/>
                  <a:gd name="T18" fmla="*/ 63 w 86"/>
                  <a:gd name="T19" fmla="*/ 117 h 130"/>
                  <a:gd name="T20" fmla="*/ 67 w 86"/>
                  <a:gd name="T21" fmla="*/ 130 h 130"/>
                  <a:gd name="T22" fmla="*/ 50 w 86"/>
                  <a:gd name="T23" fmla="*/ 121 h 130"/>
                  <a:gd name="T24" fmla="*/ 34 w 86"/>
                  <a:gd name="T25" fmla="*/ 113 h 130"/>
                  <a:gd name="T26" fmla="*/ 25 w 86"/>
                  <a:gd name="T27" fmla="*/ 107 h 130"/>
                  <a:gd name="T28" fmla="*/ 19 w 86"/>
                  <a:gd name="T29" fmla="*/ 102 h 130"/>
                  <a:gd name="T30" fmla="*/ 13 w 86"/>
                  <a:gd name="T31" fmla="*/ 94 h 130"/>
                  <a:gd name="T32" fmla="*/ 6 w 86"/>
                  <a:gd name="T33" fmla="*/ 85 h 130"/>
                  <a:gd name="T34" fmla="*/ 0 w 86"/>
                  <a:gd name="T35" fmla="*/ 76 h 130"/>
                  <a:gd name="T36" fmla="*/ 3 w 86"/>
                  <a:gd name="T37" fmla="*/ 67 h 130"/>
                  <a:gd name="T38" fmla="*/ 6 w 86"/>
                  <a:gd name="T39" fmla="*/ 58 h 130"/>
                  <a:gd name="T40" fmla="*/ 9 w 86"/>
                  <a:gd name="T41" fmla="*/ 54 h 130"/>
                  <a:gd name="T42" fmla="*/ 13 w 86"/>
                  <a:gd name="T43" fmla="*/ 50 h 130"/>
                  <a:gd name="T44" fmla="*/ 17 w 86"/>
                  <a:gd name="T45" fmla="*/ 46 h 130"/>
                  <a:gd name="T46" fmla="*/ 24 w 86"/>
                  <a:gd name="T47" fmla="*/ 41 h 130"/>
                  <a:gd name="T48" fmla="*/ 30 w 86"/>
                  <a:gd name="T49" fmla="*/ 37 h 130"/>
                  <a:gd name="T50" fmla="*/ 32 w 86"/>
                  <a:gd name="T51" fmla="*/ 33 h 130"/>
                  <a:gd name="T52" fmla="*/ 34 w 86"/>
                  <a:gd name="T53" fmla="*/ 28 h 130"/>
                  <a:gd name="T54" fmla="*/ 35 w 86"/>
                  <a:gd name="T55" fmla="*/ 26 h 130"/>
                  <a:gd name="T56" fmla="*/ 35 w 86"/>
                  <a:gd name="T57" fmla="*/ 20 h 130"/>
                  <a:gd name="T58" fmla="*/ 34 w 86"/>
                  <a:gd name="T59" fmla="*/ 11 h 130"/>
                  <a:gd name="T60" fmla="*/ 29 w 86"/>
                  <a:gd name="T61" fmla="*/ 0 h 130"/>
                  <a:gd name="T62" fmla="*/ 43 w 86"/>
                  <a:gd name="T63" fmla="*/ 9 h 130"/>
                  <a:gd name="T64" fmla="*/ 55 w 86"/>
                  <a:gd name="T65" fmla="*/ 18 h 130"/>
                  <a:gd name="T66" fmla="*/ 65 w 86"/>
                  <a:gd name="T67" fmla="*/ 27 h 130"/>
                  <a:gd name="T68" fmla="*/ 80 w 86"/>
                  <a:gd name="T69" fmla="*/ 37 h 130"/>
                  <a:gd name="T70" fmla="*/ 86 w 86"/>
                  <a:gd name="T71" fmla="*/ 46 h 130"/>
                  <a:gd name="T72" fmla="*/ 85 w 86"/>
                  <a:gd name="T73" fmla="*/ 55 h 130"/>
                  <a:gd name="T74" fmla="*/ 82 w 86"/>
                  <a:gd name="T75" fmla="*/ 63 h 130"/>
                  <a:gd name="T76" fmla="*/ 79 w 86"/>
                  <a:gd name="T77" fmla="*/ 71 h 13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6"/>
                  <a:gd name="T118" fmla="*/ 0 h 130"/>
                  <a:gd name="T119" fmla="*/ 86 w 86"/>
                  <a:gd name="T120" fmla="*/ 130 h 13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6" h="130">
                    <a:moveTo>
                      <a:pt x="79" y="71"/>
                    </a:moveTo>
                    <a:lnTo>
                      <a:pt x="77" y="74"/>
                    </a:lnTo>
                    <a:lnTo>
                      <a:pt x="75" y="77"/>
                    </a:lnTo>
                    <a:lnTo>
                      <a:pt x="69" y="82"/>
                    </a:lnTo>
                    <a:lnTo>
                      <a:pt x="65" y="88"/>
                    </a:lnTo>
                    <a:lnTo>
                      <a:pt x="63" y="91"/>
                    </a:lnTo>
                    <a:lnTo>
                      <a:pt x="61" y="94"/>
                    </a:lnTo>
                    <a:lnTo>
                      <a:pt x="61" y="100"/>
                    </a:lnTo>
                    <a:lnTo>
                      <a:pt x="61" y="105"/>
                    </a:lnTo>
                    <a:lnTo>
                      <a:pt x="63" y="117"/>
                    </a:lnTo>
                    <a:lnTo>
                      <a:pt x="67" y="130"/>
                    </a:lnTo>
                    <a:lnTo>
                      <a:pt x="50" y="121"/>
                    </a:lnTo>
                    <a:lnTo>
                      <a:pt x="34" y="113"/>
                    </a:lnTo>
                    <a:lnTo>
                      <a:pt x="25" y="107"/>
                    </a:lnTo>
                    <a:lnTo>
                      <a:pt x="19" y="102"/>
                    </a:lnTo>
                    <a:lnTo>
                      <a:pt x="13" y="94"/>
                    </a:lnTo>
                    <a:lnTo>
                      <a:pt x="6" y="85"/>
                    </a:lnTo>
                    <a:lnTo>
                      <a:pt x="0" y="76"/>
                    </a:lnTo>
                    <a:lnTo>
                      <a:pt x="3" y="67"/>
                    </a:lnTo>
                    <a:lnTo>
                      <a:pt x="6" y="58"/>
                    </a:lnTo>
                    <a:lnTo>
                      <a:pt x="9" y="54"/>
                    </a:lnTo>
                    <a:lnTo>
                      <a:pt x="13" y="50"/>
                    </a:lnTo>
                    <a:lnTo>
                      <a:pt x="17" y="46"/>
                    </a:lnTo>
                    <a:lnTo>
                      <a:pt x="24" y="41"/>
                    </a:lnTo>
                    <a:lnTo>
                      <a:pt x="30" y="37"/>
                    </a:lnTo>
                    <a:lnTo>
                      <a:pt x="32" y="33"/>
                    </a:lnTo>
                    <a:lnTo>
                      <a:pt x="34" y="28"/>
                    </a:lnTo>
                    <a:lnTo>
                      <a:pt x="35" y="26"/>
                    </a:lnTo>
                    <a:lnTo>
                      <a:pt x="35" y="20"/>
                    </a:lnTo>
                    <a:lnTo>
                      <a:pt x="34" y="11"/>
                    </a:lnTo>
                    <a:lnTo>
                      <a:pt x="29" y="0"/>
                    </a:lnTo>
                    <a:lnTo>
                      <a:pt x="43" y="9"/>
                    </a:lnTo>
                    <a:lnTo>
                      <a:pt x="55" y="18"/>
                    </a:lnTo>
                    <a:lnTo>
                      <a:pt x="65" y="27"/>
                    </a:lnTo>
                    <a:lnTo>
                      <a:pt x="80" y="37"/>
                    </a:lnTo>
                    <a:lnTo>
                      <a:pt x="86" y="46"/>
                    </a:lnTo>
                    <a:lnTo>
                      <a:pt x="85" y="55"/>
                    </a:lnTo>
                    <a:lnTo>
                      <a:pt x="82" y="63"/>
                    </a:lnTo>
                    <a:lnTo>
                      <a:pt x="79" y="71"/>
                    </a:lnTo>
                    <a:close/>
                  </a:path>
                </a:pathLst>
              </a:custGeom>
              <a:solidFill>
                <a:srgbClr val="EC2F16"/>
              </a:solidFill>
              <a:ln w="9525">
                <a:noFill/>
                <a:round/>
                <a:headEnd/>
                <a:tailEnd/>
              </a:ln>
            </p:spPr>
            <p:txBody>
              <a:bodyPr/>
              <a:lstStyle/>
              <a:p>
                <a:endParaRPr lang="ru-RU"/>
              </a:p>
            </p:txBody>
          </p:sp>
          <p:sp>
            <p:nvSpPr>
              <p:cNvPr id="162671" name="Freeform 1302"/>
              <p:cNvSpPr>
                <a:spLocks/>
              </p:cNvSpPr>
              <p:nvPr/>
            </p:nvSpPr>
            <p:spPr bwMode="auto">
              <a:xfrm>
                <a:off x="2610" y="1966"/>
                <a:ext cx="86" cy="130"/>
              </a:xfrm>
              <a:custGeom>
                <a:avLst/>
                <a:gdLst>
                  <a:gd name="T0" fmla="*/ 79 w 86"/>
                  <a:gd name="T1" fmla="*/ 69 h 130"/>
                  <a:gd name="T2" fmla="*/ 69 w 86"/>
                  <a:gd name="T3" fmla="*/ 82 h 130"/>
                  <a:gd name="T4" fmla="*/ 65 w 86"/>
                  <a:gd name="T5" fmla="*/ 88 h 130"/>
                  <a:gd name="T6" fmla="*/ 61 w 86"/>
                  <a:gd name="T7" fmla="*/ 94 h 130"/>
                  <a:gd name="T8" fmla="*/ 61 w 86"/>
                  <a:gd name="T9" fmla="*/ 105 h 130"/>
                  <a:gd name="T10" fmla="*/ 63 w 86"/>
                  <a:gd name="T11" fmla="*/ 117 h 130"/>
                  <a:gd name="T12" fmla="*/ 67 w 86"/>
                  <a:gd name="T13" fmla="*/ 130 h 130"/>
                  <a:gd name="T14" fmla="*/ 50 w 86"/>
                  <a:gd name="T15" fmla="*/ 121 h 130"/>
                  <a:gd name="T16" fmla="*/ 34 w 86"/>
                  <a:gd name="T17" fmla="*/ 112 h 130"/>
                  <a:gd name="T18" fmla="*/ 19 w 86"/>
                  <a:gd name="T19" fmla="*/ 100 h 130"/>
                  <a:gd name="T20" fmla="*/ 6 w 86"/>
                  <a:gd name="T21" fmla="*/ 85 h 130"/>
                  <a:gd name="T22" fmla="*/ 0 w 86"/>
                  <a:gd name="T23" fmla="*/ 74 h 130"/>
                  <a:gd name="T24" fmla="*/ 3 w 86"/>
                  <a:gd name="T25" fmla="*/ 67 h 130"/>
                  <a:gd name="T26" fmla="*/ 13 w 86"/>
                  <a:gd name="T27" fmla="*/ 50 h 130"/>
                  <a:gd name="T28" fmla="*/ 24 w 86"/>
                  <a:gd name="T29" fmla="*/ 41 h 130"/>
                  <a:gd name="T30" fmla="*/ 30 w 86"/>
                  <a:gd name="T31" fmla="*/ 37 h 130"/>
                  <a:gd name="T32" fmla="*/ 34 w 86"/>
                  <a:gd name="T33" fmla="*/ 28 h 130"/>
                  <a:gd name="T34" fmla="*/ 35 w 86"/>
                  <a:gd name="T35" fmla="*/ 20 h 130"/>
                  <a:gd name="T36" fmla="*/ 34 w 86"/>
                  <a:gd name="T37" fmla="*/ 11 h 130"/>
                  <a:gd name="T38" fmla="*/ 30 w 86"/>
                  <a:gd name="T39" fmla="*/ 0 h 130"/>
                  <a:gd name="T40" fmla="*/ 43 w 86"/>
                  <a:gd name="T41" fmla="*/ 9 h 130"/>
                  <a:gd name="T42" fmla="*/ 67 w 86"/>
                  <a:gd name="T43" fmla="*/ 26 h 130"/>
                  <a:gd name="T44" fmla="*/ 86 w 86"/>
                  <a:gd name="T45" fmla="*/ 46 h 130"/>
                  <a:gd name="T46" fmla="*/ 79 w 86"/>
                  <a:gd name="T47" fmla="*/ 69 h 1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6"/>
                  <a:gd name="T73" fmla="*/ 0 h 130"/>
                  <a:gd name="T74" fmla="*/ 86 w 86"/>
                  <a:gd name="T75" fmla="*/ 130 h 1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6" h="130">
                    <a:moveTo>
                      <a:pt x="79" y="69"/>
                    </a:moveTo>
                    <a:lnTo>
                      <a:pt x="69" y="82"/>
                    </a:lnTo>
                    <a:lnTo>
                      <a:pt x="65" y="88"/>
                    </a:lnTo>
                    <a:lnTo>
                      <a:pt x="61" y="94"/>
                    </a:lnTo>
                    <a:lnTo>
                      <a:pt x="61" y="105"/>
                    </a:lnTo>
                    <a:lnTo>
                      <a:pt x="63" y="117"/>
                    </a:lnTo>
                    <a:lnTo>
                      <a:pt x="67" y="130"/>
                    </a:lnTo>
                    <a:lnTo>
                      <a:pt x="50" y="121"/>
                    </a:lnTo>
                    <a:lnTo>
                      <a:pt x="34" y="112"/>
                    </a:lnTo>
                    <a:lnTo>
                      <a:pt x="19" y="100"/>
                    </a:lnTo>
                    <a:lnTo>
                      <a:pt x="6" y="85"/>
                    </a:lnTo>
                    <a:lnTo>
                      <a:pt x="0" y="74"/>
                    </a:lnTo>
                    <a:lnTo>
                      <a:pt x="3" y="67"/>
                    </a:lnTo>
                    <a:lnTo>
                      <a:pt x="13" y="50"/>
                    </a:lnTo>
                    <a:lnTo>
                      <a:pt x="24" y="41"/>
                    </a:lnTo>
                    <a:lnTo>
                      <a:pt x="30" y="37"/>
                    </a:lnTo>
                    <a:lnTo>
                      <a:pt x="34" y="28"/>
                    </a:lnTo>
                    <a:lnTo>
                      <a:pt x="35" y="20"/>
                    </a:lnTo>
                    <a:lnTo>
                      <a:pt x="34" y="11"/>
                    </a:lnTo>
                    <a:lnTo>
                      <a:pt x="30" y="0"/>
                    </a:lnTo>
                    <a:lnTo>
                      <a:pt x="43" y="9"/>
                    </a:lnTo>
                    <a:lnTo>
                      <a:pt x="67" y="26"/>
                    </a:lnTo>
                    <a:lnTo>
                      <a:pt x="86" y="46"/>
                    </a:lnTo>
                    <a:lnTo>
                      <a:pt x="79" y="69"/>
                    </a:lnTo>
                  </a:path>
                </a:pathLst>
              </a:custGeom>
              <a:noFill/>
              <a:ln w="6350" cap="rnd">
                <a:solidFill>
                  <a:srgbClr val="D17C4F"/>
                </a:solidFill>
                <a:prstDash val="solid"/>
                <a:round/>
                <a:headEnd/>
                <a:tailEnd/>
              </a:ln>
            </p:spPr>
            <p:txBody>
              <a:bodyPr/>
              <a:lstStyle/>
              <a:p>
                <a:endParaRPr lang="ru-RU"/>
              </a:p>
            </p:txBody>
          </p:sp>
          <p:sp>
            <p:nvSpPr>
              <p:cNvPr id="162672" name="Freeform 1303"/>
              <p:cNvSpPr>
                <a:spLocks/>
              </p:cNvSpPr>
              <p:nvPr/>
            </p:nvSpPr>
            <p:spPr bwMode="auto">
              <a:xfrm>
                <a:off x="2610" y="1805"/>
                <a:ext cx="101" cy="120"/>
              </a:xfrm>
              <a:custGeom>
                <a:avLst/>
                <a:gdLst>
                  <a:gd name="T0" fmla="*/ 0 w 101"/>
                  <a:gd name="T1" fmla="*/ 66 h 120"/>
                  <a:gd name="T2" fmla="*/ 4 w 101"/>
                  <a:gd name="T3" fmla="*/ 70 h 120"/>
                  <a:gd name="T4" fmla="*/ 8 w 101"/>
                  <a:gd name="T5" fmla="*/ 75 h 120"/>
                  <a:gd name="T6" fmla="*/ 19 w 101"/>
                  <a:gd name="T7" fmla="*/ 85 h 120"/>
                  <a:gd name="T8" fmla="*/ 24 w 101"/>
                  <a:gd name="T9" fmla="*/ 89 h 120"/>
                  <a:gd name="T10" fmla="*/ 28 w 101"/>
                  <a:gd name="T11" fmla="*/ 92 h 120"/>
                  <a:gd name="T12" fmla="*/ 41 w 101"/>
                  <a:gd name="T13" fmla="*/ 100 h 120"/>
                  <a:gd name="T14" fmla="*/ 73 w 101"/>
                  <a:gd name="T15" fmla="*/ 120 h 120"/>
                  <a:gd name="T16" fmla="*/ 68 w 101"/>
                  <a:gd name="T17" fmla="*/ 116 h 120"/>
                  <a:gd name="T18" fmla="*/ 63 w 101"/>
                  <a:gd name="T19" fmla="*/ 109 h 120"/>
                  <a:gd name="T20" fmla="*/ 60 w 101"/>
                  <a:gd name="T21" fmla="*/ 103 h 120"/>
                  <a:gd name="T22" fmla="*/ 58 w 101"/>
                  <a:gd name="T23" fmla="*/ 100 h 120"/>
                  <a:gd name="T24" fmla="*/ 57 w 101"/>
                  <a:gd name="T25" fmla="*/ 97 h 120"/>
                  <a:gd name="T26" fmla="*/ 57 w 101"/>
                  <a:gd name="T27" fmla="*/ 94 h 120"/>
                  <a:gd name="T28" fmla="*/ 57 w 101"/>
                  <a:gd name="T29" fmla="*/ 89 h 120"/>
                  <a:gd name="T30" fmla="*/ 58 w 101"/>
                  <a:gd name="T31" fmla="*/ 86 h 120"/>
                  <a:gd name="T32" fmla="*/ 60 w 101"/>
                  <a:gd name="T33" fmla="*/ 83 h 120"/>
                  <a:gd name="T34" fmla="*/ 64 w 101"/>
                  <a:gd name="T35" fmla="*/ 77 h 120"/>
                  <a:gd name="T36" fmla="*/ 70 w 101"/>
                  <a:gd name="T37" fmla="*/ 73 h 120"/>
                  <a:gd name="T38" fmla="*/ 75 w 101"/>
                  <a:gd name="T39" fmla="*/ 70 h 120"/>
                  <a:gd name="T40" fmla="*/ 81 w 101"/>
                  <a:gd name="T41" fmla="*/ 67 h 120"/>
                  <a:gd name="T42" fmla="*/ 83 w 101"/>
                  <a:gd name="T43" fmla="*/ 66 h 120"/>
                  <a:gd name="T44" fmla="*/ 87 w 101"/>
                  <a:gd name="T45" fmla="*/ 62 h 120"/>
                  <a:gd name="T46" fmla="*/ 94 w 101"/>
                  <a:gd name="T47" fmla="*/ 54 h 120"/>
                  <a:gd name="T48" fmla="*/ 98 w 101"/>
                  <a:gd name="T49" fmla="*/ 47 h 120"/>
                  <a:gd name="T50" fmla="*/ 99 w 101"/>
                  <a:gd name="T51" fmla="*/ 42 h 120"/>
                  <a:gd name="T52" fmla="*/ 101 w 101"/>
                  <a:gd name="T53" fmla="*/ 37 h 120"/>
                  <a:gd name="T54" fmla="*/ 101 w 101"/>
                  <a:gd name="T55" fmla="*/ 29 h 120"/>
                  <a:gd name="T56" fmla="*/ 101 w 101"/>
                  <a:gd name="T57" fmla="*/ 23 h 120"/>
                  <a:gd name="T58" fmla="*/ 99 w 101"/>
                  <a:gd name="T59" fmla="*/ 18 h 120"/>
                  <a:gd name="T60" fmla="*/ 98 w 101"/>
                  <a:gd name="T61" fmla="*/ 13 h 120"/>
                  <a:gd name="T62" fmla="*/ 94 w 101"/>
                  <a:gd name="T63" fmla="*/ 9 h 120"/>
                  <a:gd name="T64" fmla="*/ 92 w 101"/>
                  <a:gd name="T65" fmla="*/ 7 h 120"/>
                  <a:gd name="T66" fmla="*/ 88 w 101"/>
                  <a:gd name="T67" fmla="*/ 6 h 120"/>
                  <a:gd name="T68" fmla="*/ 83 w 101"/>
                  <a:gd name="T69" fmla="*/ 2 h 120"/>
                  <a:gd name="T70" fmla="*/ 77 w 101"/>
                  <a:gd name="T71" fmla="*/ 0 h 120"/>
                  <a:gd name="T72" fmla="*/ 71 w 101"/>
                  <a:gd name="T73" fmla="*/ 0 h 120"/>
                  <a:gd name="T74" fmla="*/ 63 w 101"/>
                  <a:gd name="T75" fmla="*/ 0 h 120"/>
                  <a:gd name="T76" fmla="*/ 57 w 101"/>
                  <a:gd name="T77" fmla="*/ 4 h 120"/>
                  <a:gd name="T78" fmla="*/ 52 w 101"/>
                  <a:gd name="T79" fmla="*/ 7 h 120"/>
                  <a:gd name="T80" fmla="*/ 45 w 101"/>
                  <a:gd name="T81" fmla="*/ 10 h 120"/>
                  <a:gd name="T82" fmla="*/ 38 w 101"/>
                  <a:gd name="T83" fmla="*/ 15 h 120"/>
                  <a:gd name="T84" fmla="*/ 30 w 101"/>
                  <a:gd name="T85" fmla="*/ 23 h 120"/>
                  <a:gd name="T86" fmla="*/ 24 w 101"/>
                  <a:gd name="T87" fmla="*/ 31 h 120"/>
                  <a:gd name="T88" fmla="*/ 15 w 101"/>
                  <a:gd name="T89" fmla="*/ 39 h 120"/>
                  <a:gd name="T90" fmla="*/ 11 w 101"/>
                  <a:gd name="T91" fmla="*/ 47 h 120"/>
                  <a:gd name="T92" fmla="*/ 4 w 101"/>
                  <a:gd name="T93" fmla="*/ 56 h 120"/>
                  <a:gd name="T94" fmla="*/ 0 w 101"/>
                  <a:gd name="T95" fmla="*/ 66 h 12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1"/>
                  <a:gd name="T145" fmla="*/ 0 h 120"/>
                  <a:gd name="T146" fmla="*/ 101 w 101"/>
                  <a:gd name="T147" fmla="*/ 120 h 12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1" h="120">
                    <a:moveTo>
                      <a:pt x="0" y="66"/>
                    </a:moveTo>
                    <a:lnTo>
                      <a:pt x="4" y="70"/>
                    </a:lnTo>
                    <a:lnTo>
                      <a:pt x="8" y="75"/>
                    </a:lnTo>
                    <a:lnTo>
                      <a:pt x="19" y="85"/>
                    </a:lnTo>
                    <a:lnTo>
                      <a:pt x="24" y="89"/>
                    </a:lnTo>
                    <a:lnTo>
                      <a:pt x="28" y="92"/>
                    </a:lnTo>
                    <a:lnTo>
                      <a:pt x="41" y="100"/>
                    </a:lnTo>
                    <a:lnTo>
                      <a:pt x="73" y="120"/>
                    </a:lnTo>
                    <a:lnTo>
                      <a:pt x="68" y="116"/>
                    </a:lnTo>
                    <a:lnTo>
                      <a:pt x="63" y="109"/>
                    </a:lnTo>
                    <a:lnTo>
                      <a:pt x="60" y="103"/>
                    </a:lnTo>
                    <a:lnTo>
                      <a:pt x="58" y="100"/>
                    </a:lnTo>
                    <a:lnTo>
                      <a:pt x="57" y="97"/>
                    </a:lnTo>
                    <a:lnTo>
                      <a:pt x="57" y="94"/>
                    </a:lnTo>
                    <a:lnTo>
                      <a:pt x="57" y="89"/>
                    </a:lnTo>
                    <a:lnTo>
                      <a:pt x="58" y="86"/>
                    </a:lnTo>
                    <a:lnTo>
                      <a:pt x="60" y="83"/>
                    </a:lnTo>
                    <a:lnTo>
                      <a:pt x="64" y="77"/>
                    </a:lnTo>
                    <a:lnTo>
                      <a:pt x="70" y="73"/>
                    </a:lnTo>
                    <a:lnTo>
                      <a:pt x="75" y="70"/>
                    </a:lnTo>
                    <a:lnTo>
                      <a:pt x="81" y="67"/>
                    </a:lnTo>
                    <a:lnTo>
                      <a:pt x="83" y="66"/>
                    </a:lnTo>
                    <a:lnTo>
                      <a:pt x="87" y="62"/>
                    </a:lnTo>
                    <a:lnTo>
                      <a:pt x="94" y="54"/>
                    </a:lnTo>
                    <a:lnTo>
                      <a:pt x="98" y="47"/>
                    </a:lnTo>
                    <a:lnTo>
                      <a:pt x="99" y="42"/>
                    </a:lnTo>
                    <a:lnTo>
                      <a:pt x="101" y="37"/>
                    </a:lnTo>
                    <a:lnTo>
                      <a:pt x="101" y="29"/>
                    </a:lnTo>
                    <a:lnTo>
                      <a:pt x="101" y="23"/>
                    </a:lnTo>
                    <a:lnTo>
                      <a:pt x="99" y="18"/>
                    </a:lnTo>
                    <a:lnTo>
                      <a:pt x="98" y="13"/>
                    </a:lnTo>
                    <a:lnTo>
                      <a:pt x="94" y="9"/>
                    </a:lnTo>
                    <a:lnTo>
                      <a:pt x="92" y="7"/>
                    </a:lnTo>
                    <a:lnTo>
                      <a:pt x="88" y="6"/>
                    </a:lnTo>
                    <a:lnTo>
                      <a:pt x="83" y="2"/>
                    </a:lnTo>
                    <a:lnTo>
                      <a:pt x="77" y="0"/>
                    </a:lnTo>
                    <a:lnTo>
                      <a:pt x="71" y="0"/>
                    </a:lnTo>
                    <a:lnTo>
                      <a:pt x="63" y="0"/>
                    </a:lnTo>
                    <a:lnTo>
                      <a:pt x="57" y="4"/>
                    </a:lnTo>
                    <a:lnTo>
                      <a:pt x="52" y="7"/>
                    </a:lnTo>
                    <a:lnTo>
                      <a:pt x="45" y="10"/>
                    </a:lnTo>
                    <a:lnTo>
                      <a:pt x="38" y="15"/>
                    </a:lnTo>
                    <a:lnTo>
                      <a:pt x="30" y="23"/>
                    </a:lnTo>
                    <a:lnTo>
                      <a:pt x="24" y="31"/>
                    </a:lnTo>
                    <a:lnTo>
                      <a:pt x="15" y="39"/>
                    </a:lnTo>
                    <a:lnTo>
                      <a:pt x="11" y="47"/>
                    </a:lnTo>
                    <a:lnTo>
                      <a:pt x="4" y="56"/>
                    </a:lnTo>
                    <a:lnTo>
                      <a:pt x="0" y="66"/>
                    </a:lnTo>
                    <a:close/>
                  </a:path>
                </a:pathLst>
              </a:custGeom>
              <a:solidFill>
                <a:srgbClr val="EC2F16"/>
              </a:solidFill>
              <a:ln w="9525">
                <a:noFill/>
                <a:round/>
                <a:headEnd/>
                <a:tailEnd/>
              </a:ln>
            </p:spPr>
            <p:txBody>
              <a:bodyPr/>
              <a:lstStyle/>
              <a:p>
                <a:endParaRPr lang="ru-RU"/>
              </a:p>
            </p:txBody>
          </p:sp>
          <p:sp>
            <p:nvSpPr>
              <p:cNvPr id="162673" name="Freeform 1304"/>
              <p:cNvSpPr>
                <a:spLocks/>
              </p:cNvSpPr>
              <p:nvPr/>
            </p:nvSpPr>
            <p:spPr bwMode="auto">
              <a:xfrm>
                <a:off x="2610" y="1805"/>
                <a:ext cx="101" cy="120"/>
              </a:xfrm>
              <a:custGeom>
                <a:avLst/>
                <a:gdLst>
                  <a:gd name="T0" fmla="*/ 0 w 101"/>
                  <a:gd name="T1" fmla="*/ 66 h 120"/>
                  <a:gd name="T2" fmla="*/ 19 w 101"/>
                  <a:gd name="T3" fmla="*/ 85 h 120"/>
                  <a:gd name="T4" fmla="*/ 41 w 101"/>
                  <a:gd name="T5" fmla="*/ 100 h 120"/>
                  <a:gd name="T6" fmla="*/ 73 w 101"/>
                  <a:gd name="T7" fmla="*/ 120 h 120"/>
                  <a:gd name="T8" fmla="*/ 68 w 101"/>
                  <a:gd name="T9" fmla="*/ 116 h 120"/>
                  <a:gd name="T10" fmla="*/ 60 w 101"/>
                  <a:gd name="T11" fmla="*/ 103 h 120"/>
                  <a:gd name="T12" fmla="*/ 58 w 101"/>
                  <a:gd name="T13" fmla="*/ 97 h 120"/>
                  <a:gd name="T14" fmla="*/ 57 w 101"/>
                  <a:gd name="T15" fmla="*/ 89 h 120"/>
                  <a:gd name="T16" fmla="*/ 60 w 101"/>
                  <a:gd name="T17" fmla="*/ 83 h 120"/>
                  <a:gd name="T18" fmla="*/ 64 w 101"/>
                  <a:gd name="T19" fmla="*/ 77 h 120"/>
                  <a:gd name="T20" fmla="*/ 70 w 101"/>
                  <a:gd name="T21" fmla="*/ 72 h 120"/>
                  <a:gd name="T22" fmla="*/ 75 w 101"/>
                  <a:gd name="T23" fmla="*/ 70 h 120"/>
                  <a:gd name="T24" fmla="*/ 87 w 101"/>
                  <a:gd name="T25" fmla="*/ 62 h 120"/>
                  <a:gd name="T26" fmla="*/ 94 w 101"/>
                  <a:gd name="T27" fmla="*/ 54 h 120"/>
                  <a:gd name="T28" fmla="*/ 98 w 101"/>
                  <a:gd name="T29" fmla="*/ 47 h 120"/>
                  <a:gd name="T30" fmla="*/ 101 w 101"/>
                  <a:gd name="T31" fmla="*/ 37 h 120"/>
                  <a:gd name="T32" fmla="*/ 101 w 101"/>
                  <a:gd name="T33" fmla="*/ 29 h 120"/>
                  <a:gd name="T34" fmla="*/ 99 w 101"/>
                  <a:gd name="T35" fmla="*/ 18 h 120"/>
                  <a:gd name="T36" fmla="*/ 94 w 101"/>
                  <a:gd name="T37" fmla="*/ 9 h 120"/>
                  <a:gd name="T38" fmla="*/ 83 w 101"/>
                  <a:gd name="T39" fmla="*/ 2 h 120"/>
                  <a:gd name="T40" fmla="*/ 71 w 101"/>
                  <a:gd name="T41" fmla="*/ 0 h 120"/>
                  <a:gd name="T42" fmla="*/ 57 w 101"/>
                  <a:gd name="T43" fmla="*/ 4 h 120"/>
                  <a:gd name="T44" fmla="*/ 45 w 101"/>
                  <a:gd name="T45" fmla="*/ 10 h 120"/>
                  <a:gd name="T46" fmla="*/ 30 w 101"/>
                  <a:gd name="T47" fmla="*/ 21 h 120"/>
                  <a:gd name="T48" fmla="*/ 15 w 101"/>
                  <a:gd name="T49" fmla="*/ 39 h 120"/>
                  <a:gd name="T50" fmla="*/ 6 w 101"/>
                  <a:gd name="T51" fmla="*/ 56 h 120"/>
                  <a:gd name="T52" fmla="*/ 0 w 101"/>
                  <a:gd name="T53" fmla="*/ 66 h 12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1"/>
                  <a:gd name="T82" fmla="*/ 0 h 120"/>
                  <a:gd name="T83" fmla="*/ 101 w 101"/>
                  <a:gd name="T84" fmla="*/ 120 h 12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1" h="120">
                    <a:moveTo>
                      <a:pt x="0" y="66"/>
                    </a:moveTo>
                    <a:lnTo>
                      <a:pt x="19" y="85"/>
                    </a:lnTo>
                    <a:lnTo>
                      <a:pt x="41" y="100"/>
                    </a:lnTo>
                    <a:lnTo>
                      <a:pt x="73" y="120"/>
                    </a:lnTo>
                    <a:lnTo>
                      <a:pt x="68" y="116"/>
                    </a:lnTo>
                    <a:lnTo>
                      <a:pt x="60" y="103"/>
                    </a:lnTo>
                    <a:lnTo>
                      <a:pt x="58" y="97"/>
                    </a:lnTo>
                    <a:lnTo>
                      <a:pt x="57" y="89"/>
                    </a:lnTo>
                    <a:lnTo>
                      <a:pt x="60" y="83"/>
                    </a:lnTo>
                    <a:lnTo>
                      <a:pt x="64" y="77"/>
                    </a:lnTo>
                    <a:lnTo>
                      <a:pt x="70" y="72"/>
                    </a:lnTo>
                    <a:lnTo>
                      <a:pt x="75" y="70"/>
                    </a:lnTo>
                    <a:lnTo>
                      <a:pt x="87" y="62"/>
                    </a:lnTo>
                    <a:lnTo>
                      <a:pt x="94" y="54"/>
                    </a:lnTo>
                    <a:lnTo>
                      <a:pt x="98" y="47"/>
                    </a:lnTo>
                    <a:lnTo>
                      <a:pt x="101" y="37"/>
                    </a:lnTo>
                    <a:lnTo>
                      <a:pt x="101" y="29"/>
                    </a:lnTo>
                    <a:lnTo>
                      <a:pt x="99" y="18"/>
                    </a:lnTo>
                    <a:lnTo>
                      <a:pt x="94" y="9"/>
                    </a:lnTo>
                    <a:lnTo>
                      <a:pt x="83" y="2"/>
                    </a:lnTo>
                    <a:lnTo>
                      <a:pt x="71" y="0"/>
                    </a:lnTo>
                    <a:lnTo>
                      <a:pt x="57" y="4"/>
                    </a:lnTo>
                    <a:lnTo>
                      <a:pt x="45" y="10"/>
                    </a:lnTo>
                    <a:lnTo>
                      <a:pt x="30" y="21"/>
                    </a:lnTo>
                    <a:lnTo>
                      <a:pt x="15" y="39"/>
                    </a:lnTo>
                    <a:lnTo>
                      <a:pt x="6" y="56"/>
                    </a:lnTo>
                    <a:lnTo>
                      <a:pt x="0" y="66"/>
                    </a:lnTo>
                  </a:path>
                </a:pathLst>
              </a:custGeom>
              <a:noFill/>
              <a:ln w="6350" cap="rnd">
                <a:solidFill>
                  <a:srgbClr val="D17C4F"/>
                </a:solidFill>
                <a:prstDash val="solid"/>
                <a:round/>
                <a:headEnd/>
                <a:tailEnd/>
              </a:ln>
            </p:spPr>
            <p:txBody>
              <a:bodyPr/>
              <a:lstStyle/>
              <a:p>
                <a:endParaRPr lang="ru-RU"/>
              </a:p>
            </p:txBody>
          </p:sp>
          <p:sp>
            <p:nvSpPr>
              <p:cNvPr id="162674" name="Freeform 1305"/>
              <p:cNvSpPr>
                <a:spLocks/>
              </p:cNvSpPr>
              <p:nvPr/>
            </p:nvSpPr>
            <p:spPr bwMode="auto">
              <a:xfrm>
                <a:off x="2596" y="1860"/>
                <a:ext cx="105" cy="155"/>
              </a:xfrm>
              <a:custGeom>
                <a:avLst/>
                <a:gdLst>
                  <a:gd name="T0" fmla="*/ 22 w 105"/>
                  <a:gd name="T1" fmla="*/ 0 h 155"/>
                  <a:gd name="T2" fmla="*/ 24 w 105"/>
                  <a:gd name="T3" fmla="*/ 9 h 155"/>
                  <a:gd name="T4" fmla="*/ 27 w 105"/>
                  <a:gd name="T5" fmla="*/ 15 h 155"/>
                  <a:gd name="T6" fmla="*/ 28 w 105"/>
                  <a:gd name="T7" fmla="*/ 20 h 155"/>
                  <a:gd name="T8" fmla="*/ 30 w 105"/>
                  <a:gd name="T9" fmla="*/ 23 h 155"/>
                  <a:gd name="T10" fmla="*/ 33 w 105"/>
                  <a:gd name="T11" fmla="*/ 26 h 155"/>
                  <a:gd name="T12" fmla="*/ 36 w 105"/>
                  <a:gd name="T13" fmla="*/ 31 h 155"/>
                  <a:gd name="T14" fmla="*/ 46 w 105"/>
                  <a:gd name="T15" fmla="*/ 35 h 155"/>
                  <a:gd name="T16" fmla="*/ 55 w 105"/>
                  <a:gd name="T17" fmla="*/ 39 h 155"/>
                  <a:gd name="T18" fmla="*/ 59 w 105"/>
                  <a:gd name="T19" fmla="*/ 42 h 155"/>
                  <a:gd name="T20" fmla="*/ 64 w 105"/>
                  <a:gd name="T21" fmla="*/ 45 h 155"/>
                  <a:gd name="T22" fmla="*/ 80 w 105"/>
                  <a:gd name="T23" fmla="*/ 56 h 155"/>
                  <a:gd name="T24" fmla="*/ 87 w 105"/>
                  <a:gd name="T25" fmla="*/ 63 h 155"/>
                  <a:gd name="T26" fmla="*/ 94 w 105"/>
                  <a:gd name="T27" fmla="*/ 72 h 155"/>
                  <a:gd name="T28" fmla="*/ 98 w 105"/>
                  <a:gd name="T29" fmla="*/ 78 h 155"/>
                  <a:gd name="T30" fmla="*/ 100 w 105"/>
                  <a:gd name="T31" fmla="*/ 83 h 155"/>
                  <a:gd name="T32" fmla="*/ 103 w 105"/>
                  <a:gd name="T33" fmla="*/ 89 h 155"/>
                  <a:gd name="T34" fmla="*/ 105 w 105"/>
                  <a:gd name="T35" fmla="*/ 97 h 155"/>
                  <a:gd name="T36" fmla="*/ 105 w 105"/>
                  <a:gd name="T37" fmla="*/ 105 h 155"/>
                  <a:gd name="T38" fmla="*/ 105 w 105"/>
                  <a:gd name="T39" fmla="*/ 111 h 155"/>
                  <a:gd name="T40" fmla="*/ 103 w 105"/>
                  <a:gd name="T41" fmla="*/ 125 h 155"/>
                  <a:gd name="T42" fmla="*/ 103 w 105"/>
                  <a:gd name="T43" fmla="*/ 134 h 155"/>
                  <a:gd name="T44" fmla="*/ 102 w 105"/>
                  <a:gd name="T45" fmla="*/ 144 h 155"/>
                  <a:gd name="T46" fmla="*/ 98 w 105"/>
                  <a:gd name="T47" fmla="*/ 155 h 155"/>
                  <a:gd name="T48" fmla="*/ 96 w 105"/>
                  <a:gd name="T49" fmla="*/ 152 h 155"/>
                  <a:gd name="T50" fmla="*/ 91 w 105"/>
                  <a:gd name="T51" fmla="*/ 144 h 155"/>
                  <a:gd name="T52" fmla="*/ 83 w 105"/>
                  <a:gd name="T53" fmla="*/ 136 h 155"/>
                  <a:gd name="T54" fmla="*/ 74 w 105"/>
                  <a:gd name="T55" fmla="*/ 127 h 155"/>
                  <a:gd name="T56" fmla="*/ 52 w 105"/>
                  <a:gd name="T57" fmla="*/ 113 h 155"/>
                  <a:gd name="T58" fmla="*/ 35 w 105"/>
                  <a:gd name="T59" fmla="*/ 99 h 155"/>
                  <a:gd name="T60" fmla="*/ 22 w 105"/>
                  <a:gd name="T61" fmla="*/ 88 h 155"/>
                  <a:gd name="T62" fmla="*/ 16 w 105"/>
                  <a:gd name="T63" fmla="*/ 83 h 155"/>
                  <a:gd name="T64" fmla="*/ 11 w 105"/>
                  <a:gd name="T65" fmla="*/ 77 h 155"/>
                  <a:gd name="T66" fmla="*/ 4 w 105"/>
                  <a:gd name="T67" fmla="*/ 64 h 155"/>
                  <a:gd name="T68" fmla="*/ 2 w 105"/>
                  <a:gd name="T69" fmla="*/ 59 h 155"/>
                  <a:gd name="T70" fmla="*/ 0 w 105"/>
                  <a:gd name="T71" fmla="*/ 52 h 155"/>
                  <a:gd name="T72" fmla="*/ 0 w 105"/>
                  <a:gd name="T73" fmla="*/ 43 h 155"/>
                  <a:gd name="T74" fmla="*/ 2 w 105"/>
                  <a:gd name="T75" fmla="*/ 34 h 155"/>
                  <a:gd name="T76" fmla="*/ 5 w 105"/>
                  <a:gd name="T77" fmla="*/ 26 h 155"/>
                  <a:gd name="T78" fmla="*/ 10 w 105"/>
                  <a:gd name="T79" fmla="*/ 18 h 155"/>
                  <a:gd name="T80" fmla="*/ 18 w 105"/>
                  <a:gd name="T81" fmla="*/ 6 h 155"/>
                  <a:gd name="T82" fmla="*/ 22 w 105"/>
                  <a:gd name="T83" fmla="*/ 0 h 15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05"/>
                  <a:gd name="T127" fmla="*/ 0 h 155"/>
                  <a:gd name="T128" fmla="*/ 105 w 105"/>
                  <a:gd name="T129" fmla="*/ 155 h 15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05" h="155">
                    <a:moveTo>
                      <a:pt x="22" y="0"/>
                    </a:moveTo>
                    <a:lnTo>
                      <a:pt x="24" y="9"/>
                    </a:lnTo>
                    <a:lnTo>
                      <a:pt x="27" y="15"/>
                    </a:lnTo>
                    <a:lnTo>
                      <a:pt x="28" y="20"/>
                    </a:lnTo>
                    <a:lnTo>
                      <a:pt x="30" y="23"/>
                    </a:lnTo>
                    <a:lnTo>
                      <a:pt x="33" y="26"/>
                    </a:lnTo>
                    <a:lnTo>
                      <a:pt x="36" y="31"/>
                    </a:lnTo>
                    <a:lnTo>
                      <a:pt x="46" y="35"/>
                    </a:lnTo>
                    <a:lnTo>
                      <a:pt x="55" y="39"/>
                    </a:lnTo>
                    <a:lnTo>
                      <a:pt x="59" y="42"/>
                    </a:lnTo>
                    <a:lnTo>
                      <a:pt x="64" y="45"/>
                    </a:lnTo>
                    <a:lnTo>
                      <a:pt x="80" y="56"/>
                    </a:lnTo>
                    <a:lnTo>
                      <a:pt x="87" y="63"/>
                    </a:lnTo>
                    <a:lnTo>
                      <a:pt x="94" y="72"/>
                    </a:lnTo>
                    <a:lnTo>
                      <a:pt x="98" y="78"/>
                    </a:lnTo>
                    <a:lnTo>
                      <a:pt x="100" y="83"/>
                    </a:lnTo>
                    <a:lnTo>
                      <a:pt x="103" y="89"/>
                    </a:lnTo>
                    <a:lnTo>
                      <a:pt x="105" y="97"/>
                    </a:lnTo>
                    <a:lnTo>
                      <a:pt x="105" y="105"/>
                    </a:lnTo>
                    <a:lnTo>
                      <a:pt x="105" y="111"/>
                    </a:lnTo>
                    <a:lnTo>
                      <a:pt x="103" y="125"/>
                    </a:lnTo>
                    <a:lnTo>
                      <a:pt x="103" y="134"/>
                    </a:lnTo>
                    <a:lnTo>
                      <a:pt x="102" y="144"/>
                    </a:lnTo>
                    <a:lnTo>
                      <a:pt x="98" y="155"/>
                    </a:lnTo>
                    <a:lnTo>
                      <a:pt x="96" y="152"/>
                    </a:lnTo>
                    <a:lnTo>
                      <a:pt x="91" y="144"/>
                    </a:lnTo>
                    <a:lnTo>
                      <a:pt x="83" y="136"/>
                    </a:lnTo>
                    <a:lnTo>
                      <a:pt x="74" y="127"/>
                    </a:lnTo>
                    <a:lnTo>
                      <a:pt x="52" y="113"/>
                    </a:lnTo>
                    <a:lnTo>
                      <a:pt x="35" y="99"/>
                    </a:lnTo>
                    <a:lnTo>
                      <a:pt x="22" y="88"/>
                    </a:lnTo>
                    <a:lnTo>
                      <a:pt x="16" y="83"/>
                    </a:lnTo>
                    <a:lnTo>
                      <a:pt x="11" y="77"/>
                    </a:lnTo>
                    <a:lnTo>
                      <a:pt x="4" y="64"/>
                    </a:lnTo>
                    <a:lnTo>
                      <a:pt x="2" y="59"/>
                    </a:lnTo>
                    <a:lnTo>
                      <a:pt x="0" y="52"/>
                    </a:lnTo>
                    <a:lnTo>
                      <a:pt x="0" y="43"/>
                    </a:lnTo>
                    <a:lnTo>
                      <a:pt x="2" y="34"/>
                    </a:lnTo>
                    <a:lnTo>
                      <a:pt x="5" y="26"/>
                    </a:lnTo>
                    <a:lnTo>
                      <a:pt x="10" y="18"/>
                    </a:lnTo>
                    <a:lnTo>
                      <a:pt x="18" y="6"/>
                    </a:lnTo>
                    <a:lnTo>
                      <a:pt x="22" y="0"/>
                    </a:lnTo>
                    <a:close/>
                  </a:path>
                </a:pathLst>
              </a:custGeom>
              <a:solidFill>
                <a:srgbClr val="FF8F57"/>
              </a:solidFill>
              <a:ln w="9525">
                <a:noFill/>
                <a:round/>
                <a:headEnd/>
                <a:tailEnd/>
              </a:ln>
            </p:spPr>
            <p:txBody>
              <a:bodyPr/>
              <a:lstStyle/>
              <a:p>
                <a:endParaRPr lang="ru-RU"/>
              </a:p>
            </p:txBody>
          </p:sp>
          <p:sp>
            <p:nvSpPr>
              <p:cNvPr id="162675" name="Freeform 1306"/>
              <p:cNvSpPr>
                <a:spLocks/>
              </p:cNvSpPr>
              <p:nvPr/>
            </p:nvSpPr>
            <p:spPr bwMode="auto">
              <a:xfrm>
                <a:off x="2596" y="1860"/>
                <a:ext cx="105" cy="155"/>
              </a:xfrm>
              <a:custGeom>
                <a:avLst/>
                <a:gdLst>
                  <a:gd name="T0" fmla="*/ 22 w 105"/>
                  <a:gd name="T1" fmla="*/ 0 h 155"/>
                  <a:gd name="T2" fmla="*/ 30 w 105"/>
                  <a:gd name="T3" fmla="*/ 22 h 155"/>
                  <a:gd name="T4" fmla="*/ 38 w 105"/>
                  <a:gd name="T5" fmla="*/ 30 h 155"/>
                  <a:gd name="T6" fmla="*/ 46 w 105"/>
                  <a:gd name="T7" fmla="*/ 34 h 155"/>
                  <a:gd name="T8" fmla="*/ 64 w 105"/>
                  <a:gd name="T9" fmla="*/ 45 h 155"/>
                  <a:gd name="T10" fmla="*/ 81 w 105"/>
                  <a:gd name="T11" fmla="*/ 56 h 155"/>
                  <a:gd name="T12" fmla="*/ 94 w 105"/>
                  <a:gd name="T13" fmla="*/ 72 h 155"/>
                  <a:gd name="T14" fmla="*/ 100 w 105"/>
                  <a:gd name="T15" fmla="*/ 83 h 155"/>
                  <a:gd name="T16" fmla="*/ 105 w 105"/>
                  <a:gd name="T17" fmla="*/ 97 h 155"/>
                  <a:gd name="T18" fmla="*/ 103 w 105"/>
                  <a:gd name="T19" fmla="*/ 125 h 155"/>
                  <a:gd name="T20" fmla="*/ 98 w 105"/>
                  <a:gd name="T21" fmla="*/ 155 h 155"/>
                  <a:gd name="T22" fmla="*/ 91 w 105"/>
                  <a:gd name="T23" fmla="*/ 144 h 155"/>
                  <a:gd name="T24" fmla="*/ 74 w 105"/>
                  <a:gd name="T25" fmla="*/ 127 h 155"/>
                  <a:gd name="T26" fmla="*/ 52 w 105"/>
                  <a:gd name="T27" fmla="*/ 113 h 155"/>
                  <a:gd name="T28" fmla="*/ 35 w 105"/>
                  <a:gd name="T29" fmla="*/ 97 h 155"/>
                  <a:gd name="T30" fmla="*/ 11 w 105"/>
                  <a:gd name="T31" fmla="*/ 75 h 155"/>
                  <a:gd name="T32" fmla="*/ 6 w 105"/>
                  <a:gd name="T33" fmla="*/ 64 h 155"/>
                  <a:gd name="T34" fmla="*/ 0 w 105"/>
                  <a:gd name="T35" fmla="*/ 52 h 155"/>
                  <a:gd name="T36" fmla="*/ 0 w 105"/>
                  <a:gd name="T37" fmla="*/ 43 h 155"/>
                  <a:gd name="T38" fmla="*/ 2 w 105"/>
                  <a:gd name="T39" fmla="*/ 34 h 155"/>
                  <a:gd name="T40" fmla="*/ 10 w 105"/>
                  <a:gd name="T41" fmla="*/ 18 h 155"/>
                  <a:gd name="T42" fmla="*/ 22 w 105"/>
                  <a:gd name="T43" fmla="*/ 0 h 15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05"/>
                  <a:gd name="T67" fmla="*/ 0 h 155"/>
                  <a:gd name="T68" fmla="*/ 105 w 105"/>
                  <a:gd name="T69" fmla="*/ 155 h 15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05" h="155">
                    <a:moveTo>
                      <a:pt x="22" y="0"/>
                    </a:moveTo>
                    <a:lnTo>
                      <a:pt x="30" y="22"/>
                    </a:lnTo>
                    <a:lnTo>
                      <a:pt x="38" y="30"/>
                    </a:lnTo>
                    <a:lnTo>
                      <a:pt x="46" y="34"/>
                    </a:lnTo>
                    <a:lnTo>
                      <a:pt x="64" y="45"/>
                    </a:lnTo>
                    <a:lnTo>
                      <a:pt x="81" y="56"/>
                    </a:lnTo>
                    <a:lnTo>
                      <a:pt x="94" y="72"/>
                    </a:lnTo>
                    <a:lnTo>
                      <a:pt x="100" y="83"/>
                    </a:lnTo>
                    <a:lnTo>
                      <a:pt x="105" y="97"/>
                    </a:lnTo>
                    <a:lnTo>
                      <a:pt x="103" y="125"/>
                    </a:lnTo>
                    <a:lnTo>
                      <a:pt x="98" y="155"/>
                    </a:lnTo>
                    <a:lnTo>
                      <a:pt x="91" y="144"/>
                    </a:lnTo>
                    <a:lnTo>
                      <a:pt x="74" y="127"/>
                    </a:lnTo>
                    <a:lnTo>
                      <a:pt x="52" y="113"/>
                    </a:lnTo>
                    <a:lnTo>
                      <a:pt x="35" y="97"/>
                    </a:lnTo>
                    <a:lnTo>
                      <a:pt x="11" y="75"/>
                    </a:lnTo>
                    <a:lnTo>
                      <a:pt x="6" y="64"/>
                    </a:lnTo>
                    <a:lnTo>
                      <a:pt x="0" y="52"/>
                    </a:lnTo>
                    <a:lnTo>
                      <a:pt x="0" y="43"/>
                    </a:lnTo>
                    <a:lnTo>
                      <a:pt x="2" y="34"/>
                    </a:lnTo>
                    <a:lnTo>
                      <a:pt x="10" y="18"/>
                    </a:lnTo>
                    <a:lnTo>
                      <a:pt x="22" y="0"/>
                    </a:lnTo>
                  </a:path>
                </a:pathLst>
              </a:custGeom>
              <a:noFill/>
              <a:ln w="6350" cap="rnd">
                <a:solidFill>
                  <a:srgbClr val="D17C4F"/>
                </a:solidFill>
                <a:prstDash val="solid"/>
                <a:round/>
                <a:headEnd/>
                <a:tailEnd/>
              </a:ln>
            </p:spPr>
            <p:txBody>
              <a:bodyPr/>
              <a:lstStyle/>
              <a:p>
                <a:endParaRPr lang="ru-RU"/>
              </a:p>
            </p:txBody>
          </p:sp>
          <p:sp>
            <p:nvSpPr>
              <p:cNvPr id="162676" name="Freeform 1307"/>
              <p:cNvSpPr>
                <a:spLocks/>
              </p:cNvSpPr>
              <p:nvPr/>
            </p:nvSpPr>
            <p:spPr bwMode="auto">
              <a:xfrm>
                <a:off x="2593" y="2035"/>
                <a:ext cx="106" cy="159"/>
              </a:xfrm>
              <a:custGeom>
                <a:avLst/>
                <a:gdLst>
                  <a:gd name="T0" fmla="*/ 18 w 106"/>
                  <a:gd name="T1" fmla="*/ 0 h 159"/>
                  <a:gd name="T2" fmla="*/ 22 w 106"/>
                  <a:gd name="T3" fmla="*/ 10 h 159"/>
                  <a:gd name="T4" fmla="*/ 26 w 106"/>
                  <a:gd name="T5" fmla="*/ 18 h 159"/>
                  <a:gd name="T6" fmla="*/ 31 w 106"/>
                  <a:gd name="T7" fmla="*/ 26 h 159"/>
                  <a:gd name="T8" fmla="*/ 35 w 106"/>
                  <a:gd name="T9" fmla="*/ 29 h 159"/>
                  <a:gd name="T10" fmla="*/ 40 w 106"/>
                  <a:gd name="T11" fmla="*/ 32 h 159"/>
                  <a:gd name="T12" fmla="*/ 47 w 106"/>
                  <a:gd name="T13" fmla="*/ 37 h 159"/>
                  <a:gd name="T14" fmla="*/ 57 w 106"/>
                  <a:gd name="T15" fmla="*/ 42 h 159"/>
                  <a:gd name="T16" fmla="*/ 66 w 106"/>
                  <a:gd name="T17" fmla="*/ 48 h 159"/>
                  <a:gd name="T18" fmla="*/ 81 w 106"/>
                  <a:gd name="T19" fmla="*/ 59 h 159"/>
                  <a:gd name="T20" fmla="*/ 89 w 106"/>
                  <a:gd name="T21" fmla="*/ 66 h 159"/>
                  <a:gd name="T22" fmla="*/ 95 w 106"/>
                  <a:gd name="T23" fmla="*/ 75 h 159"/>
                  <a:gd name="T24" fmla="*/ 100 w 106"/>
                  <a:gd name="T25" fmla="*/ 81 h 159"/>
                  <a:gd name="T26" fmla="*/ 101 w 106"/>
                  <a:gd name="T27" fmla="*/ 87 h 159"/>
                  <a:gd name="T28" fmla="*/ 105 w 106"/>
                  <a:gd name="T29" fmla="*/ 93 h 159"/>
                  <a:gd name="T30" fmla="*/ 106 w 106"/>
                  <a:gd name="T31" fmla="*/ 100 h 159"/>
                  <a:gd name="T32" fmla="*/ 106 w 106"/>
                  <a:gd name="T33" fmla="*/ 108 h 159"/>
                  <a:gd name="T34" fmla="*/ 106 w 106"/>
                  <a:gd name="T35" fmla="*/ 115 h 159"/>
                  <a:gd name="T36" fmla="*/ 105 w 106"/>
                  <a:gd name="T37" fmla="*/ 129 h 159"/>
                  <a:gd name="T38" fmla="*/ 105 w 106"/>
                  <a:gd name="T39" fmla="*/ 138 h 159"/>
                  <a:gd name="T40" fmla="*/ 103 w 106"/>
                  <a:gd name="T41" fmla="*/ 148 h 159"/>
                  <a:gd name="T42" fmla="*/ 100 w 106"/>
                  <a:gd name="T43" fmla="*/ 159 h 159"/>
                  <a:gd name="T44" fmla="*/ 98 w 106"/>
                  <a:gd name="T45" fmla="*/ 156 h 159"/>
                  <a:gd name="T46" fmla="*/ 92 w 106"/>
                  <a:gd name="T47" fmla="*/ 148 h 159"/>
                  <a:gd name="T48" fmla="*/ 85 w 106"/>
                  <a:gd name="T49" fmla="*/ 140 h 159"/>
                  <a:gd name="T50" fmla="*/ 75 w 106"/>
                  <a:gd name="T51" fmla="*/ 131 h 159"/>
                  <a:gd name="T52" fmla="*/ 53 w 106"/>
                  <a:gd name="T53" fmla="*/ 117 h 159"/>
                  <a:gd name="T54" fmla="*/ 37 w 106"/>
                  <a:gd name="T55" fmla="*/ 102 h 159"/>
                  <a:gd name="T56" fmla="*/ 24 w 106"/>
                  <a:gd name="T57" fmla="*/ 91 h 159"/>
                  <a:gd name="T58" fmla="*/ 18 w 106"/>
                  <a:gd name="T59" fmla="*/ 87 h 159"/>
                  <a:gd name="T60" fmla="*/ 13 w 106"/>
                  <a:gd name="T61" fmla="*/ 80 h 159"/>
                  <a:gd name="T62" fmla="*/ 7 w 106"/>
                  <a:gd name="T63" fmla="*/ 68 h 159"/>
                  <a:gd name="T64" fmla="*/ 4 w 106"/>
                  <a:gd name="T65" fmla="*/ 63 h 159"/>
                  <a:gd name="T66" fmla="*/ 2 w 106"/>
                  <a:gd name="T67" fmla="*/ 55 h 159"/>
                  <a:gd name="T68" fmla="*/ 0 w 106"/>
                  <a:gd name="T69" fmla="*/ 51 h 159"/>
                  <a:gd name="T70" fmla="*/ 0 w 106"/>
                  <a:gd name="T71" fmla="*/ 47 h 159"/>
                  <a:gd name="T72" fmla="*/ 2 w 106"/>
                  <a:gd name="T73" fmla="*/ 37 h 159"/>
                  <a:gd name="T74" fmla="*/ 5 w 106"/>
                  <a:gd name="T75" fmla="*/ 27 h 159"/>
                  <a:gd name="T76" fmla="*/ 9 w 106"/>
                  <a:gd name="T77" fmla="*/ 19 h 159"/>
                  <a:gd name="T78" fmla="*/ 15 w 106"/>
                  <a:gd name="T79" fmla="*/ 6 h 159"/>
                  <a:gd name="T80" fmla="*/ 18 w 106"/>
                  <a:gd name="T81" fmla="*/ 0 h 15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6"/>
                  <a:gd name="T124" fmla="*/ 0 h 159"/>
                  <a:gd name="T125" fmla="*/ 106 w 106"/>
                  <a:gd name="T126" fmla="*/ 159 h 15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6" h="159">
                    <a:moveTo>
                      <a:pt x="18" y="0"/>
                    </a:moveTo>
                    <a:lnTo>
                      <a:pt x="22" y="10"/>
                    </a:lnTo>
                    <a:lnTo>
                      <a:pt x="26" y="18"/>
                    </a:lnTo>
                    <a:lnTo>
                      <a:pt x="31" y="26"/>
                    </a:lnTo>
                    <a:lnTo>
                      <a:pt x="35" y="29"/>
                    </a:lnTo>
                    <a:lnTo>
                      <a:pt x="40" y="32"/>
                    </a:lnTo>
                    <a:lnTo>
                      <a:pt x="47" y="37"/>
                    </a:lnTo>
                    <a:lnTo>
                      <a:pt x="57" y="42"/>
                    </a:lnTo>
                    <a:lnTo>
                      <a:pt x="66" y="48"/>
                    </a:lnTo>
                    <a:lnTo>
                      <a:pt x="81" y="59"/>
                    </a:lnTo>
                    <a:lnTo>
                      <a:pt x="89" y="66"/>
                    </a:lnTo>
                    <a:lnTo>
                      <a:pt x="95" y="75"/>
                    </a:lnTo>
                    <a:lnTo>
                      <a:pt x="100" y="81"/>
                    </a:lnTo>
                    <a:lnTo>
                      <a:pt x="101" y="87"/>
                    </a:lnTo>
                    <a:lnTo>
                      <a:pt x="105" y="93"/>
                    </a:lnTo>
                    <a:lnTo>
                      <a:pt x="106" y="100"/>
                    </a:lnTo>
                    <a:lnTo>
                      <a:pt x="106" y="108"/>
                    </a:lnTo>
                    <a:lnTo>
                      <a:pt x="106" y="115"/>
                    </a:lnTo>
                    <a:lnTo>
                      <a:pt x="105" y="129"/>
                    </a:lnTo>
                    <a:lnTo>
                      <a:pt x="105" y="138"/>
                    </a:lnTo>
                    <a:lnTo>
                      <a:pt x="103" y="148"/>
                    </a:lnTo>
                    <a:lnTo>
                      <a:pt x="100" y="159"/>
                    </a:lnTo>
                    <a:lnTo>
                      <a:pt x="98" y="156"/>
                    </a:lnTo>
                    <a:lnTo>
                      <a:pt x="92" y="148"/>
                    </a:lnTo>
                    <a:lnTo>
                      <a:pt x="85" y="140"/>
                    </a:lnTo>
                    <a:lnTo>
                      <a:pt x="75" y="131"/>
                    </a:lnTo>
                    <a:lnTo>
                      <a:pt x="53" y="117"/>
                    </a:lnTo>
                    <a:lnTo>
                      <a:pt x="37" y="102"/>
                    </a:lnTo>
                    <a:lnTo>
                      <a:pt x="24" y="91"/>
                    </a:lnTo>
                    <a:lnTo>
                      <a:pt x="18" y="87"/>
                    </a:lnTo>
                    <a:lnTo>
                      <a:pt x="13" y="80"/>
                    </a:lnTo>
                    <a:lnTo>
                      <a:pt x="7" y="68"/>
                    </a:lnTo>
                    <a:lnTo>
                      <a:pt x="4" y="63"/>
                    </a:lnTo>
                    <a:lnTo>
                      <a:pt x="2" y="55"/>
                    </a:lnTo>
                    <a:lnTo>
                      <a:pt x="0" y="51"/>
                    </a:lnTo>
                    <a:lnTo>
                      <a:pt x="0" y="47"/>
                    </a:lnTo>
                    <a:lnTo>
                      <a:pt x="2" y="37"/>
                    </a:lnTo>
                    <a:lnTo>
                      <a:pt x="5" y="27"/>
                    </a:lnTo>
                    <a:lnTo>
                      <a:pt x="9" y="19"/>
                    </a:lnTo>
                    <a:lnTo>
                      <a:pt x="15" y="6"/>
                    </a:lnTo>
                    <a:lnTo>
                      <a:pt x="18" y="0"/>
                    </a:lnTo>
                    <a:close/>
                  </a:path>
                </a:pathLst>
              </a:custGeom>
              <a:solidFill>
                <a:srgbClr val="FF8F57"/>
              </a:solidFill>
              <a:ln w="9525">
                <a:noFill/>
                <a:round/>
                <a:headEnd/>
                <a:tailEnd/>
              </a:ln>
            </p:spPr>
            <p:txBody>
              <a:bodyPr/>
              <a:lstStyle/>
              <a:p>
                <a:endParaRPr lang="ru-RU"/>
              </a:p>
            </p:txBody>
          </p:sp>
          <p:sp>
            <p:nvSpPr>
              <p:cNvPr id="162677" name="Freeform 1308"/>
              <p:cNvSpPr>
                <a:spLocks/>
              </p:cNvSpPr>
              <p:nvPr/>
            </p:nvSpPr>
            <p:spPr bwMode="auto">
              <a:xfrm>
                <a:off x="2596" y="2035"/>
                <a:ext cx="105" cy="159"/>
              </a:xfrm>
              <a:custGeom>
                <a:avLst/>
                <a:gdLst>
                  <a:gd name="T0" fmla="*/ 16 w 105"/>
                  <a:gd name="T1" fmla="*/ 0 h 159"/>
                  <a:gd name="T2" fmla="*/ 21 w 105"/>
                  <a:gd name="T3" fmla="*/ 10 h 159"/>
                  <a:gd name="T4" fmla="*/ 30 w 105"/>
                  <a:gd name="T5" fmla="*/ 26 h 159"/>
                  <a:gd name="T6" fmla="*/ 38 w 105"/>
                  <a:gd name="T7" fmla="*/ 32 h 159"/>
                  <a:gd name="T8" fmla="*/ 46 w 105"/>
                  <a:gd name="T9" fmla="*/ 37 h 159"/>
                  <a:gd name="T10" fmla="*/ 55 w 105"/>
                  <a:gd name="T11" fmla="*/ 42 h 159"/>
                  <a:gd name="T12" fmla="*/ 64 w 105"/>
                  <a:gd name="T13" fmla="*/ 48 h 159"/>
                  <a:gd name="T14" fmla="*/ 81 w 105"/>
                  <a:gd name="T15" fmla="*/ 59 h 159"/>
                  <a:gd name="T16" fmla="*/ 94 w 105"/>
                  <a:gd name="T17" fmla="*/ 75 h 159"/>
                  <a:gd name="T18" fmla="*/ 100 w 105"/>
                  <a:gd name="T19" fmla="*/ 87 h 159"/>
                  <a:gd name="T20" fmla="*/ 105 w 105"/>
                  <a:gd name="T21" fmla="*/ 100 h 159"/>
                  <a:gd name="T22" fmla="*/ 103 w 105"/>
                  <a:gd name="T23" fmla="*/ 129 h 159"/>
                  <a:gd name="T24" fmla="*/ 98 w 105"/>
                  <a:gd name="T25" fmla="*/ 159 h 159"/>
                  <a:gd name="T26" fmla="*/ 91 w 105"/>
                  <a:gd name="T27" fmla="*/ 148 h 159"/>
                  <a:gd name="T28" fmla="*/ 74 w 105"/>
                  <a:gd name="T29" fmla="*/ 131 h 159"/>
                  <a:gd name="T30" fmla="*/ 52 w 105"/>
                  <a:gd name="T31" fmla="*/ 117 h 159"/>
                  <a:gd name="T32" fmla="*/ 35 w 105"/>
                  <a:gd name="T33" fmla="*/ 100 h 159"/>
                  <a:gd name="T34" fmla="*/ 11 w 105"/>
                  <a:gd name="T35" fmla="*/ 78 h 159"/>
                  <a:gd name="T36" fmla="*/ 6 w 105"/>
                  <a:gd name="T37" fmla="*/ 68 h 159"/>
                  <a:gd name="T38" fmla="*/ 0 w 105"/>
                  <a:gd name="T39" fmla="*/ 55 h 159"/>
                  <a:gd name="T40" fmla="*/ 0 w 105"/>
                  <a:gd name="T41" fmla="*/ 37 h 159"/>
                  <a:gd name="T42" fmla="*/ 7 w 105"/>
                  <a:gd name="T43" fmla="*/ 19 h 159"/>
                  <a:gd name="T44" fmla="*/ 16 w 105"/>
                  <a:gd name="T45" fmla="*/ 0 h 1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5"/>
                  <a:gd name="T70" fmla="*/ 0 h 159"/>
                  <a:gd name="T71" fmla="*/ 105 w 105"/>
                  <a:gd name="T72" fmla="*/ 159 h 15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5" h="159">
                    <a:moveTo>
                      <a:pt x="16" y="0"/>
                    </a:moveTo>
                    <a:lnTo>
                      <a:pt x="21" y="10"/>
                    </a:lnTo>
                    <a:lnTo>
                      <a:pt x="30" y="26"/>
                    </a:lnTo>
                    <a:lnTo>
                      <a:pt x="38" y="32"/>
                    </a:lnTo>
                    <a:lnTo>
                      <a:pt x="46" y="37"/>
                    </a:lnTo>
                    <a:lnTo>
                      <a:pt x="55" y="42"/>
                    </a:lnTo>
                    <a:lnTo>
                      <a:pt x="64" y="48"/>
                    </a:lnTo>
                    <a:lnTo>
                      <a:pt x="81" y="59"/>
                    </a:lnTo>
                    <a:lnTo>
                      <a:pt x="94" y="75"/>
                    </a:lnTo>
                    <a:lnTo>
                      <a:pt x="100" y="87"/>
                    </a:lnTo>
                    <a:lnTo>
                      <a:pt x="105" y="100"/>
                    </a:lnTo>
                    <a:lnTo>
                      <a:pt x="103" y="129"/>
                    </a:lnTo>
                    <a:lnTo>
                      <a:pt x="98" y="159"/>
                    </a:lnTo>
                    <a:lnTo>
                      <a:pt x="91" y="148"/>
                    </a:lnTo>
                    <a:lnTo>
                      <a:pt x="74" y="131"/>
                    </a:lnTo>
                    <a:lnTo>
                      <a:pt x="52" y="117"/>
                    </a:lnTo>
                    <a:lnTo>
                      <a:pt x="35" y="100"/>
                    </a:lnTo>
                    <a:lnTo>
                      <a:pt x="11" y="78"/>
                    </a:lnTo>
                    <a:lnTo>
                      <a:pt x="6" y="68"/>
                    </a:lnTo>
                    <a:lnTo>
                      <a:pt x="0" y="55"/>
                    </a:lnTo>
                    <a:lnTo>
                      <a:pt x="0" y="37"/>
                    </a:lnTo>
                    <a:lnTo>
                      <a:pt x="7" y="19"/>
                    </a:lnTo>
                    <a:lnTo>
                      <a:pt x="16" y="0"/>
                    </a:lnTo>
                  </a:path>
                </a:pathLst>
              </a:custGeom>
              <a:noFill/>
              <a:ln w="6350" cap="rnd">
                <a:solidFill>
                  <a:srgbClr val="D17C4F"/>
                </a:solidFill>
                <a:prstDash val="solid"/>
                <a:round/>
                <a:headEnd/>
                <a:tailEnd/>
              </a:ln>
            </p:spPr>
            <p:txBody>
              <a:bodyPr/>
              <a:lstStyle/>
              <a:p>
                <a:endParaRPr lang="ru-RU"/>
              </a:p>
            </p:txBody>
          </p:sp>
          <p:sp>
            <p:nvSpPr>
              <p:cNvPr id="162678" name="Freeform 1309"/>
              <p:cNvSpPr>
                <a:spLocks/>
              </p:cNvSpPr>
              <p:nvPr/>
            </p:nvSpPr>
            <p:spPr bwMode="auto">
              <a:xfrm>
                <a:off x="2610" y="2148"/>
                <a:ext cx="86" cy="132"/>
              </a:xfrm>
              <a:custGeom>
                <a:avLst/>
                <a:gdLst>
                  <a:gd name="T0" fmla="*/ 79 w 86"/>
                  <a:gd name="T1" fmla="*/ 70 h 132"/>
                  <a:gd name="T2" fmla="*/ 77 w 86"/>
                  <a:gd name="T3" fmla="*/ 73 h 132"/>
                  <a:gd name="T4" fmla="*/ 75 w 86"/>
                  <a:gd name="T5" fmla="*/ 76 h 132"/>
                  <a:gd name="T6" fmla="*/ 69 w 86"/>
                  <a:gd name="T7" fmla="*/ 83 h 132"/>
                  <a:gd name="T8" fmla="*/ 65 w 86"/>
                  <a:gd name="T9" fmla="*/ 87 h 132"/>
                  <a:gd name="T10" fmla="*/ 63 w 86"/>
                  <a:gd name="T11" fmla="*/ 91 h 132"/>
                  <a:gd name="T12" fmla="*/ 61 w 86"/>
                  <a:gd name="T13" fmla="*/ 95 h 132"/>
                  <a:gd name="T14" fmla="*/ 61 w 86"/>
                  <a:gd name="T15" fmla="*/ 100 h 132"/>
                  <a:gd name="T16" fmla="*/ 61 w 86"/>
                  <a:gd name="T17" fmla="*/ 107 h 132"/>
                  <a:gd name="T18" fmla="*/ 63 w 86"/>
                  <a:gd name="T19" fmla="*/ 118 h 132"/>
                  <a:gd name="T20" fmla="*/ 67 w 86"/>
                  <a:gd name="T21" fmla="*/ 132 h 132"/>
                  <a:gd name="T22" fmla="*/ 50 w 86"/>
                  <a:gd name="T23" fmla="*/ 123 h 132"/>
                  <a:gd name="T24" fmla="*/ 34 w 86"/>
                  <a:gd name="T25" fmla="*/ 113 h 132"/>
                  <a:gd name="T26" fmla="*/ 25 w 86"/>
                  <a:gd name="T27" fmla="*/ 108 h 132"/>
                  <a:gd name="T28" fmla="*/ 19 w 86"/>
                  <a:gd name="T29" fmla="*/ 102 h 132"/>
                  <a:gd name="T30" fmla="*/ 13 w 86"/>
                  <a:gd name="T31" fmla="*/ 94 h 132"/>
                  <a:gd name="T32" fmla="*/ 6 w 86"/>
                  <a:gd name="T33" fmla="*/ 86 h 132"/>
                  <a:gd name="T34" fmla="*/ 0 w 86"/>
                  <a:gd name="T35" fmla="*/ 75 h 132"/>
                  <a:gd name="T36" fmla="*/ 3 w 86"/>
                  <a:gd name="T37" fmla="*/ 65 h 132"/>
                  <a:gd name="T38" fmla="*/ 6 w 86"/>
                  <a:gd name="T39" fmla="*/ 57 h 132"/>
                  <a:gd name="T40" fmla="*/ 9 w 86"/>
                  <a:gd name="T41" fmla="*/ 54 h 132"/>
                  <a:gd name="T42" fmla="*/ 13 w 86"/>
                  <a:gd name="T43" fmla="*/ 50 h 132"/>
                  <a:gd name="T44" fmla="*/ 17 w 86"/>
                  <a:gd name="T45" fmla="*/ 46 h 132"/>
                  <a:gd name="T46" fmla="*/ 24 w 86"/>
                  <a:gd name="T47" fmla="*/ 42 h 132"/>
                  <a:gd name="T48" fmla="*/ 30 w 86"/>
                  <a:gd name="T49" fmla="*/ 37 h 132"/>
                  <a:gd name="T50" fmla="*/ 32 w 86"/>
                  <a:gd name="T51" fmla="*/ 32 h 132"/>
                  <a:gd name="T52" fmla="*/ 34 w 86"/>
                  <a:gd name="T53" fmla="*/ 29 h 132"/>
                  <a:gd name="T54" fmla="*/ 35 w 86"/>
                  <a:gd name="T55" fmla="*/ 24 h 132"/>
                  <a:gd name="T56" fmla="*/ 35 w 86"/>
                  <a:gd name="T57" fmla="*/ 20 h 132"/>
                  <a:gd name="T58" fmla="*/ 34 w 86"/>
                  <a:gd name="T59" fmla="*/ 10 h 132"/>
                  <a:gd name="T60" fmla="*/ 29 w 86"/>
                  <a:gd name="T61" fmla="*/ 0 h 132"/>
                  <a:gd name="T62" fmla="*/ 43 w 86"/>
                  <a:gd name="T63" fmla="*/ 8 h 132"/>
                  <a:gd name="T64" fmla="*/ 55 w 86"/>
                  <a:gd name="T65" fmla="*/ 18 h 132"/>
                  <a:gd name="T66" fmla="*/ 65 w 86"/>
                  <a:gd name="T67" fmla="*/ 25 h 132"/>
                  <a:gd name="T68" fmla="*/ 80 w 86"/>
                  <a:gd name="T69" fmla="*/ 38 h 132"/>
                  <a:gd name="T70" fmla="*/ 86 w 86"/>
                  <a:gd name="T71" fmla="*/ 44 h 132"/>
                  <a:gd name="T72" fmla="*/ 85 w 86"/>
                  <a:gd name="T73" fmla="*/ 54 h 132"/>
                  <a:gd name="T74" fmla="*/ 82 w 86"/>
                  <a:gd name="T75" fmla="*/ 63 h 132"/>
                  <a:gd name="T76" fmla="*/ 79 w 86"/>
                  <a:gd name="T77" fmla="*/ 70 h 13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6"/>
                  <a:gd name="T118" fmla="*/ 0 h 132"/>
                  <a:gd name="T119" fmla="*/ 86 w 86"/>
                  <a:gd name="T120" fmla="*/ 132 h 13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6" h="132">
                    <a:moveTo>
                      <a:pt x="79" y="70"/>
                    </a:moveTo>
                    <a:lnTo>
                      <a:pt x="77" y="73"/>
                    </a:lnTo>
                    <a:lnTo>
                      <a:pt x="75" y="76"/>
                    </a:lnTo>
                    <a:lnTo>
                      <a:pt x="69" y="83"/>
                    </a:lnTo>
                    <a:lnTo>
                      <a:pt x="65" y="87"/>
                    </a:lnTo>
                    <a:lnTo>
                      <a:pt x="63" y="91"/>
                    </a:lnTo>
                    <a:lnTo>
                      <a:pt x="61" y="95"/>
                    </a:lnTo>
                    <a:lnTo>
                      <a:pt x="61" y="100"/>
                    </a:lnTo>
                    <a:lnTo>
                      <a:pt x="61" y="107"/>
                    </a:lnTo>
                    <a:lnTo>
                      <a:pt x="63" y="118"/>
                    </a:lnTo>
                    <a:lnTo>
                      <a:pt x="67" y="132"/>
                    </a:lnTo>
                    <a:lnTo>
                      <a:pt x="50" y="123"/>
                    </a:lnTo>
                    <a:lnTo>
                      <a:pt x="34" y="113"/>
                    </a:lnTo>
                    <a:lnTo>
                      <a:pt x="25" y="108"/>
                    </a:lnTo>
                    <a:lnTo>
                      <a:pt x="19" y="102"/>
                    </a:lnTo>
                    <a:lnTo>
                      <a:pt x="13" y="94"/>
                    </a:lnTo>
                    <a:lnTo>
                      <a:pt x="6" y="86"/>
                    </a:lnTo>
                    <a:lnTo>
                      <a:pt x="0" y="75"/>
                    </a:lnTo>
                    <a:lnTo>
                      <a:pt x="3" y="65"/>
                    </a:lnTo>
                    <a:lnTo>
                      <a:pt x="6" y="57"/>
                    </a:lnTo>
                    <a:lnTo>
                      <a:pt x="9" y="54"/>
                    </a:lnTo>
                    <a:lnTo>
                      <a:pt x="13" y="50"/>
                    </a:lnTo>
                    <a:lnTo>
                      <a:pt x="17" y="46"/>
                    </a:lnTo>
                    <a:lnTo>
                      <a:pt x="24" y="42"/>
                    </a:lnTo>
                    <a:lnTo>
                      <a:pt x="30" y="37"/>
                    </a:lnTo>
                    <a:lnTo>
                      <a:pt x="32" y="32"/>
                    </a:lnTo>
                    <a:lnTo>
                      <a:pt x="34" y="29"/>
                    </a:lnTo>
                    <a:lnTo>
                      <a:pt x="35" y="24"/>
                    </a:lnTo>
                    <a:lnTo>
                      <a:pt x="35" y="20"/>
                    </a:lnTo>
                    <a:lnTo>
                      <a:pt x="34" y="10"/>
                    </a:lnTo>
                    <a:lnTo>
                      <a:pt x="29" y="0"/>
                    </a:lnTo>
                    <a:lnTo>
                      <a:pt x="43" y="8"/>
                    </a:lnTo>
                    <a:lnTo>
                      <a:pt x="55" y="18"/>
                    </a:lnTo>
                    <a:lnTo>
                      <a:pt x="65" y="25"/>
                    </a:lnTo>
                    <a:lnTo>
                      <a:pt x="80" y="38"/>
                    </a:lnTo>
                    <a:lnTo>
                      <a:pt x="86" y="44"/>
                    </a:lnTo>
                    <a:lnTo>
                      <a:pt x="85" y="54"/>
                    </a:lnTo>
                    <a:lnTo>
                      <a:pt x="82" y="63"/>
                    </a:lnTo>
                    <a:lnTo>
                      <a:pt x="79" y="70"/>
                    </a:lnTo>
                    <a:close/>
                  </a:path>
                </a:pathLst>
              </a:custGeom>
              <a:solidFill>
                <a:srgbClr val="EC2F16"/>
              </a:solidFill>
              <a:ln w="9525">
                <a:noFill/>
                <a:round/>
                <a:headEnd/>
                <a:tailEnd/>
              </a:ln>
            </p:spPr>
            <p:txBody>
              <a:bodyPr/>
              <a:lstStyle/>
              <a:p>
                <a:endParaRPr lang="ru-RU"/>
              </a:p>
            </p:txBody>
          </p:sp>
          <p:sp>
            <p:nvSpPr>
              <p:cNvPr id="162679" name="Freeform 1310"/>
              <p:cNvSpPr>
                <a:spLocks/>
              </p:cNvSpPr>
              <p:nvPr/>
            </p:nvSpPr>
            <p:spPr bwMode="auto">
              <a:xfrm>
                <a:off x="2610" y="2148"/>
                <a:ext cx="86" cy="131"/>
              </a:xfrm>
              <a:custGeom>
                <a:avLst/>
                <a:gdLst>
                  <a:gd name="T0" fmla="*/ 79 w 86"/>
                  <a:gd name="T1" fmla="*/ 70 h 131"/>
                  <a:gd name="T2" fmla="*/ 69 w 86"/>
                  <a:gd name="T3" fmla="*/ 83 h 131"/>
                  <a:gd name="T4" fmla="*/ 65 w 86"/>
                  <a:gd name="T5" fmla="*/ 87 h 131"/>
                  <a:gd name="T6" fmla="*/ 61 w 86"/>
                  <a:gd name="T7" fmla="*/ 95 h 131"/>
                  <a:gd name="T8" fmla="*/ 61 w 86"/>
                  <a:gd name="T9" fmla="*/ 107 h 131"/>
                  <a:gd name="T10" fmla="*/ 63 w 86"/>
                  <a:gd name="T11" fmla="*/ 118 h 131"/>
                  <a:gd name="T12" fmla="*/ 67 w 86"/>
                  <a:gd name="T13" fmla="*/ 131 h 131"/>
                  <a:gd name="T14" fmla="*/ 50 w 86"/>
                  <a:gd name="T15" fmla="*/ 123 h 131"/>
                  <a:gd name="T16" fmla="*/ 34 w 86"/>
                  <a:gd name="T17" fmla="*/ 113 h 131"/>
                  <a:gd name="T18" fmla="*/ 19 w 86"/>
                  <a:gd name="T19" fmla="*/ 102 h 131"/>
                  <a:gd name="T20" fmla="*/ 6 w 86"/>
                  <a:gd name="T21" fmla="*/ 86 h 131"/>
                  <a:gd name="T22" fmla="*/ 0 w 86"/>
                  <a:gd name="T23" fmla="*/ 75 h 131"/>
                  <a:gd name="T24" fmla="*/ 3 w 86"/>
                  <a:gd name="T25" fmla="*/ 65 h 131"/>
                  <a:gd name="T26" fmla="*/ 13 w 86"/>
                  <a:gd name="T27" fmla="*/ 50 h 131"/>
                  <a:gd name="T28" fmla="*/ 24 w 86"/>
                  <a:gd name="T29" fmla="*/ 42 h 131"/>
                  <a:gd name="T30" fmla="*/ 30 w 86"/>
                  <a:gd name="T31" fmla="*/ 35 h 131"/>
                  <a:gd name="T32" fmla="*/ 34 w 86"/>
                  <a:gd name="T33" fmla="*/ 29 h 131"/>
                  <a:gd name="T34" fmla="*/ 35 w 86"/>
                  <a:gd name="T35" fmla="*/ 20 h 131"/>
                  <a:gd name="T36" fmla="*/ 34 w 86"/>
                  <a:gd name="T37" fmla="*/ 10 h 131"/>
                  <a:gd name="T38" fmla="*/ 30 w 86"/>
                  <a:gd name="T39" fmla="*/ 0 h 131"/>
                  <a:gd name="T40" fmla="*/ 43 w 86"/>
                  <a:gd name="T41" fmla="*/ 8 h 131"/>
                  <a:gd name="T42" fmla="*/ 67 w 86"/>
                  <a:gd name="T43" fmla="*/ 25 h 131"/>
                  <a:gd name="T44" fmla="*/ 86 w 86"/>
                  <a:gd name="T45" fmla="*/ 44 h 131"/>
                  <a:gd name="T46" fmla="*/ 79 w 86"/>
                  <a:gd name="T47" fmla="*/ 70 h 13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6"/>
                  <a:gd name="T73" fmla="*/ 0 h 131"/>
                  <a:gd name="T74" fmla="*/ 86 w 86"/>
                  <a:gd name="T75" fmla="*/ 131 h 13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6" h="131">
                    <a:moveTo>
                      <a:pt x="79" y="70"/>
                    </a:moveTo>
                    <a:lnTo>
                      <a:pt x="69" y="83"/>
                    </a:lnTo>
                    <a:lnTo>
                      <a:pt x="65" y="87"/>
                    </a:lnTo>
                    <a:lnTo>
                      <a:pt x="61" y="95"/>
                    </a:lnTo>
                    <a:lnTo>
                      <a:pt x="61" y="107"/>
                    </a:lnTo>
                    <a:lnTo>
                      <a:pt x="63" y="118"/>
                    </a:lnTo>
                    <a:lnTo>
                      <a:pt x="67" y="131"/>
                    </a:lnTo>
                    <a:lnTo>
                      <a:pt x="50" y="123"/>
                    </a:lnTo>
                    <a:lnTo>
                      <a:pt x="34" y="113"/>
                    </a:lnTo>
                    <a:lnTo>
                      <a:pt x="19" y="102"/>
                    </a:lnTo>
                    <a:lnTo>
                      <a:pt x="6" y="86"/>
                    </a:lnTo>
                    <a:lnTo>
                      <a:pt x="0" y="75"/>
                    </a:lnTo>
                    <a:lnTo>
                      <a:pt x="3" y="65"/>
                    </a:lnTo>
                    <a:lnTo>
                      <a:pt x="13" y="50"/>
                    </a:lnTo>
                    <a:lnTo>
                      <a:pt x="24" y="42"/>
                    </a:lnTo>
                    <a:lnTo>
                      <a:pt x="30" y="35"/>
                    </a:lnTo>
                    <a:lnTo>
                      <a:pt x="34" y="29"/>
                    </a:lnTo>
                    <a:lnTo>
                      <a:pt x="35" y="20"/>
                    </a:lnTo>
                    <a:lnTo>
                      <a:pt x="34" y="10"/>
                    </a:lnTo>
                    <a:lnTo>
                      <a:pt x="30" y="0"/>
                    </a:lnTo>
                    <a:lnTo>
                      <a:pt x="43" y="8"/>
                    </a:lnTo>
                    <a:lnTo>
                      <a:pt x="67" y="25"/>
                    </a:lnTo>
                    <a:lnTo>
                      <a:pt x="86" y="44"/>
                    </a:lnTo>
                    <a:lnTo>
                      <a:pt x="79" y="70"/>
                    </a:lnTo>
                  </a:path>
                </a:pathLst>
              </a:custGeom>
              <a:noFill/>
              <a:ln w="6350" cap="rnd">
                <a:solidFill>
                  <a:srgbClr val="D17C4F"/>
                </a:solidFill>
                <a:prstDash val="solid"/>
                <a:round/>
                <a:headEnd/>
                <a:tailEnd/>
              </a:ln>
            </p:spPr>
            <p:txBody>
              <a:bodyPr/>
              <a:lstStyle/>
              <a:p>
                <a:endParaRPr lang="ru-RU"/>
              </a:p>
            </p:txBody>
          </p:sp>
          <p:sp>
            <p:nvSpPr>
              <p:cNvPr id="162680" name="Freeform 1311"/>
              <p:cNvSpPr>
                <a:spLocks/>
              </p:cNvSpPr>
              <p:nvPr/>
            </p:nvSpPr>
            <p:spPr bwMode="auto">
              <a:xfrm>
                <a:off x="2593" y="2219"/>
                <a:ext cx="106" cy="158"/>
              </a:xfrm>
              <a:custGeom>
                <a:avLst/>
                <a:gdLst>
                  <a:gd name="T0" fmla="*/ 18 w 106"/>
                  <a:gd name="T1" fmla="*/ 0 h 158"/>
                  <a:gd name="T2" fmla="*/ 22 w 106"/>
                  <a:gd name="T3" fmla="*/ 10 h 158"/>
                  <a:gd name="T4" fmla="*/ 26 w 106"/>
                  <a:gd name="T5" fmla="*/ 18 h 158"/>
                  <a:gd name="T6" fmla="*/ 31 w 106"/>
                  <a:gd name="T7" fmla="*/ 25 h 158"/>
                  <a:gd name="T8" fmla="*/ 35 w 106"/>
                  <a:gd name="T9" fmla="*/ 30 h 158"/>
                  <a:gd name="T10" fmla="*/ 40 w 106"/>
                  <a:gd name="T11" fmla="*/ 33 h 158"/>
                  <a:gd name="T12" fmla="*/ 47 w 106"/>
                  <a:gd name="T13" fmla="*/ 38 h 158"/>
                  <a:gd name="T14" fmla="*/ 57 w 106"/>
                  <a:gd name="T15" fmla="*/ 42 h 158"/>
                  <a:gd name="T16" fmla="*/ 66 w 106"/>
                  <a:gd name="T17" fmla="*/ 47 h 158"/>
                  <a:gd name="T18" fmla="*/ 81 w 106"/>
                  <a:gd name="T19" fmla="*/ 60 h 158"/>
                  <a:gd name="T20" fmla="*/ 89 w 106"/>
                  <a:gd name="T21" fmla="*/ 66 h 158"/>
                  <a:gd name="T22" fmla="*/ 95 w 106"/>
                  <a:gd name="T23" fmla="*/ 74 h 158"/>
                  <a:gd name="T24" fmla="*/ 100 w 106"/>
                  <a:gd name="T25" fmla="*/ 81 h 158"/>
                  <a:gd name="T26" fmla="*/ 101 w 106"/>
                  <a:gd name="T27" fmla="*/ 87 h 158"/>
                  <a:gd name="T28" fmla="*/ 105 w 106"/>
                  <a:gd name="T29" fmla="*/ 93 h 158"/>
                  <a:gd name="T30" fmla="*/ 106 w 106"/>
                  <a:gd name="T31" fmla="*/ 99 h 158"/>
                  <a:gd name="T32" fmla="*/ 106 w 106"/>
                  <a:gd name="T33" fmla="*/ 107 h 158"/>
                  <a:gd name="T34" fmla="*/ 106 w 106"/>
                  <a:gd name="T35" fmla="*/ 113 h 158"/>
                  <a:gd name="T36" fmla="*/ 105 w 106"/>
                  <a:gd name="T37" fmla="*/ 128 h 158"/>
                  <a:gd name="T38" fmla="*/ 105 w 106"/>
                  <a:gd name="T39" fmla="*/ 139 h 158"/>
                  <a:gd name="T40" fmla="*/ 103 w 106"/>
                  <a:gd name="T41" fmla="*/ 148 h 158"/>
                  <a:gd name="T42" fmla="*/ 100 w 106"/>
                  <a:gd name="T43" fmla="*/ 158 h 158"/>
                  <a:gd name="T44" fmla="*/ 98 w 106"/>
                  <a:gd name="T45" fmla="*/ 156 h 158"/>
                  <a:gd name="T46" fmla="*/ 92 w 106"/>
                  <a:gd name="T47" fmla="*/ 148 h 158"/>
                  <a:gd name="T48" fmla="*/ 85 w 106"/>
                  <a:gd name="T49" fmla="*/ 139 h 158"/>
                  <a:gd name="T50" fmla="*/ 75 w 106"/>
                  <a:gd name="T51" fmla="*/ 131 h 158"/>
                  <a:gd name="T52" fmla="*/ 53 w 106"/>
                  <a:gd name="T53" fmla="*/ 117 h 158"/>
                  <a:gd name="T54" fmla="*/ 37 w 106"/>
                  <a:gd name="T55" fmla="*/ 101 h 158"/>
                  <a:gd name="T56" fmla="*/ 24 w 106"/>
                  <a:gd name="T57" fmla="*/ 92 h 158"/>
                  <a:gd name="T58" fmla="*/ 18 w 106"/>
                  <a:gd name="T59" fmla="*/ 85 h 158"/>
                  <a:gd name="T60" fmla="*/ 13 w 106"/>
                  <a:gd name="T61" fmla="*/ 79 h 158"/>
                  <a:gd name="T62" fmla="*/ 7 w 106"/>
                  <a:gd name="T63" fmla="*/ 68 h 158"/>
                  <a:gd name="T64" fmla="*/ 4 w 106"/>
                  <a:gd name="T65" fmla="*/ 62 h 158"/>
                  <a:gd name="T66" fmla="*/ 2 w 106"/>
                  <a:gd name="T67" fmla="*/ 55 h 158"/>
                  <a:gd name="T68" fmla="*/ 0 w 106"/>
                  <a:gd name="T69" fmla="*/ 51 h 158"/>
                  <a:gd name="T70" fmla="*/ 0 w 106"/>
                  <a:gd name="T71" fmla="*/ 47 h 158"/>
                  <a:gd name="T72" fmla="*/ 2 w 106"/>
                  <a:gd name="T73" fmla="*/ 38 h 158"/>
                  <a:gd name="T74" fmla="*/ 5 w 106"/>
                  <a:gd name="T75" fmla="*/ 29 h 158"/>
                  <a:gd name="T76" fmla="*/ 9 w 106"/>
                  <a:gd name="T77" fmla="*/ 21 h 158"/>
                  <a:gd name="T78" fmla="*/ 15 w 106"/>
                  <a:gd name="T79" fmla="*/ 7 h 158"/>
                  <a:gd name="T80" fmla="*/ 18 w 106"/>
                  <a:gd name="T81" fmla="*/ 0 h 1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6"/>
                  <a:gd name="T124" fmla="*/ 0 h 158"/>
                  <a:gd name="T125" fmla="*/ 106 w 106"/>
                  <a:gd name="T126" fmla="*/ 158 h 1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6" h="158">
                    <a:moveTo>
                      <a:pt x="18" y="0"/>
                    </a:moveTo>
                    <a:lnTo>
                      <a:pt x="22" y="10"/>
                    </a:lnTo>
                    <a:lnTo>
                      <a:pt x="26" y="18"/>
                    </a:lnTo>
                    <a:lnTo>
                      <a:pt x="31" y="25"/>
                    </a:lnTo>
                    <a:lnTo>
                      <a:pt x="35" y="30"/>
                    </a:lnTo>
                    <a:lnTo>
                      <a:pt x="40" y="33"/>
                    </a:lnTo>
                    <a:lnTo>
                      <a:pt x="47" y="38"/>
                    </a:lnTo>
                    <a:lnTo>
                      <a:pt x="57" y="42"/>
                    </a:lnTo>
                    <a:lnTo>
                      <a:pt x="66" y="47"/>
                    </a:lnTo>
                    <a:lnTo>
                      <a:pt x="81" y="60"/>
                    </a:lnTo>
                    <a:lnTo>
                      <a:pt x="89" y="66"/>
                    </a:lnTo>
                    <a:lnTo>
                      <a:pt x="95" y="74"/>
                    </a:lnTo>
                    <a:lnTo>
                      <a:pt x="100" y="81"/>
                    </a:lnTo>
                    <a:lnTo>
                      <a:pt x="101" y="87"/>
                    </a:lnTo>
                    <a:lnTo>
                      <a:pt x="105" y="93"/>
                    </a:lnTo>
                    <a:lnTo>
                      <a:pt x="106" y="99"/>
                    </a:lnTo>
                    <a:lnTo>
                      <a:pt x="106" y="107"/>
                    </a:lnTo>
                    <a:lnTo>
                      <a:pt x="106" y="113"/>
                    </a:lnTo>
                    <a:lnTo>
                      <a:pt x="105" y="128"/>
                    </a:lnTo>
                    <a:lnTo>
                      <a:pt x="105" y="139"/>
                    </a:lnTo>
                    <a:lnTo>
                      <a:pt x="103" y="148"/>
                    </a:lnTo>
                    <a:lnTo>
                      <a:pt x="100" y="158"/>
                    </a:lnTo>
                    <a:lnTo>
                      <a:pt x="98" y="156"/>
                    </a:lnTo>
                    <a:lnTo>
                      <a:pt x="92" y="148"/>
                    </a:lnTo>
                    <a:lnTo>
                      <a:pt x="85" y="139"/>
                    </a:lnTo>
                    <a:lnTo>
                      <a:pt x="75" y="131"/>
                    </a:lnTo>
                    <a:lnTo>
                      <a:pt x="53" y="117"/>
                    </a:lnTo>
                    <a:lnTo>
                      <a:pt x="37" y="101"/>
                    </a:lnTo>
                    <a:lnTo>
                      <a:pt x="24" y="92"/>
                    </a:lnTo>
                    <a:lnTo>
                      <a:pt x="18" y="85"/>
                    </a:lnTo>
                    <a:lnTo>
                      <a:pt x="13" y="79"/>
                    </a:lnTo>
                    <a:lnTo>
                      <a:pt x="7" y="68"/>
                    </a:lnTo>
                    <a:lnTo>
                      <a:pt x="4" y="62"/>
                    </a:lnTo>
                    <a:lnTo>
                      <a:pt x="2" y="55"/>
                    </a:lnTo>
                    <a:lnTo>
                      <a:pt x="0" y="51"/>
                    </a:lnTo>
                    <a:lnTo>
                      <a:pt x="0" y="47"/>
                    </a:lnTo>
                    <a:lnTo>
                      <a:pt x="2" y="38"/>
                    </a:lnTo>
                    <a:lnTo>
                      <a:pt x="5" y="29"/>
                    </a:lnTo>
                    <a:lnTo>
                      <a:pt x="9" y="21"/>
                    </a:lnTo>
                    <a:lnTo>
                      <a:pt x="15" y="7"/>
                    </a:lnTo>
                    <a:lnTo>
                      <a:pt x="18" y="0"/>
                    </a:lnTo>
                    <a:close/>
                  </a:path>
                </a:pathLst>
              </a:custGeom>
              <a:solidFill>
                <a:srgbClr val="FF8F57"/>
              </a:solidFill>
              <a:ln w="9525">
                <a:noFill/>
                <a:round/>
                <a:headEnd/>
                <a:tailEnd/>
              </a:ln>
            </p:spPr>
            <p:txBody>
              <a:bodyPr/>
              <a:lstStyle/>
              <a:p>
                <a:endParaRPr lang="ru-RU"/>
              </a:p>
            </p:txBody>
          </p:sp>
          <p:sp>
            <p:nvSpPr>
              <p:cNvPr id="162681" name="Freeform 1312"/>
              <p:cNvSpPr>
                <a:spLocks/>
              </p:cNvSpPr>
              <p:nvPr/>
            </p:nvSpPr>
            <p:spPr bwMode="auto">
              <a:xfrm>
                <a:off x="2596" y="2219"/>
                <a:ext cx="105" cy="158"/>
              </a:xfrm>
              <a:custGeom>
                <a:avLst/>
                <a:gdLst>
                  <a:gd name="T0" fmla="*/ 16 w 105"/>
                  <a:gd name="T1" fmla="*/ 0 h 158"/>
                  <a:gd name="T2" fmla="*/ 21 w 105"/>
                  <a:gd name="T3" fmla="*/ 10 h 158"/>
                  <a:gd name="T4" fmla="*/ 30 w 105"/>
                  <a:gd name="T5" fmla="*/ 25 h 158"/>
                  <a:gd name="T6" fmla="*/ 38 w 105"/>
                  <a:gd name="T7" fmla="*/ 33 h 158"/>
                  <a:gd name="T8" fmla="*/ 46 w 105"/>
                  <a:gd name="T9" fmla="*/ 38 h 158"/>
                  <a:gd name="T10" fmla="*/ 55 w 105"/>
                  <a:gd name="T11" fmla="*/ 42 h 158"/>
                  <a:gd name="T12" fmla="*/ 64 w 105"/>
                  <a:gd name="T13" fmla="*/ 47 h 158"/>
                  <a:gd name="T14" fmla="*/ 81 w 105"/>
                  <a:gd name="T15" fmla="*/ 60 h 158"/>
                  <a:gd name="T16" fmla="*/ 94 w 105"/>
                  <a:gd name="T17" fmla="*/ 74 h 158"/>
                  <a:gd name="T18" fmla="*/ 100 w 105"/>
                  <a:gd name="T19" fmla="*/ 87 h 158"/>
                  <a:gd name="T20" fmla="*/ 105 w 105"/>
                  <a:gd name="T21" fmla="*/ 99 h 158"/>
                  <a:gd name="T22" fmla="*/ 103 w 105"/>
                  <a:gd name="T23" fmla="*/ 128 h 158"/>
                  <a:gd name="T24" fmla="*/ 98 w 105"/>
                  <a:gd name="T25" fmla="*/ 158 h 158"/>
                  <a:gd name="T26" fmla="*/ 91 w 105"/>
                  <a:gd name="T27" fmla="*/ 148 h 158"/>
                  <a:gd name="T28" fmla="*/ 74 w 105"/>
                  <a:gd name="T29" fmla="*/ 131 h 158"/>
                  <a:gd name="T30" fmla="*/ 52 w 105"/>
                  <a:gd name="T31" fmla="*/ 115 h 158"/>
                  <a:gd name="T32" fmla="*/ 35 w 105"/>
                  <a:gd name="T33" fmla="*/ 101 h 158"/>
                  <a:gd name="T34" fmla="*/ 11 w 105"/>
                  <a:gd name="T35" fmla="*/ 79 h 158"/>
                  <a:gd name="T36" fmla="*/ 6 w 105"/>
                  <a:gd name="T37" fmla="*/ 68 h 158"/>
                  <a:gd name="T38" fmla="*/ 0 w 105"/>
                  <a:gd name="T39" fmla="*/ 55 h 158"/>
                  <a:gd name="T40" fmla="*/ 0 w 105"/>
                  <a:gd name="T41" fmla="*/ 38 h 158"/>
                  <a:gd name="T42" fmla="*/ 7 w 105"/>
                  <a:gd name="T43" fmla="*/ 19 h 158"/>
                  <a:gd name="T44" fmla="*/ 16 w 105"/>
                  <a:gd name="T45" fmla="*/ 0 h 15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5"/>
                  <a:gd name="T70" fmla="*/ 0 h 158"/>
                  <a:gd name="T71" fmla="*/ 105 w 105"/>
                  <a:gd name="T72" fmla="*/ 158 h 15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5" h="158">
                    <a:moveTo>
                      <a:pt x="16" y="0"/>
                    </a:moveTo>
                    <a:lnTo>
                      <a:pt x="21" y="10"/>
                    </a:lnTo>
                    <a:lnTo>
                      <a:pt x="30" y="25"/>
                    </a:lnTo>
                    <a:lnTo>
                      <a:pt x="38" y="33"/>
                    </a:lnTo>
                    <a:lnTo>
                      <a:pt x="46" y="38"/>
                    </a:lnTo>
                    <a:lnTo>
                      <a:pt x="55" y="42"/>
                    </a:lnTo>
                    <a:lnTo>
                      <a:pt x="64" y="47"/>
                    </a:lnTo>
                    <a:lnTo>
                      <a:pt x="81" y="60"/>
                    </a:lnTo>
                    <a:lnTo>
                      <a:pt x="94" y="74"/>
                    </a:lnTo>
                    <a:lnTo>
                      <a:pt x="100" y="87"/>
                    </a:lnTo>
                    <a:lnTo>
                      <a:pt x="105" y="99"/>
                    </a:lnTo>
                    <a:lnTo>
                      <a:pt x="103" y="128"/>
                    </a:lnTo>
                    <a:lnTo>
                      <a:pt x="98" y="158"/>
                    </a:lnTo>
                    <a:lnTo>
                      <a:pt x="91" y="148"/>
                    </a:lnTo>
                    <a:lnTo>
                      <a:pt x="74" y="131"/>
                    </a:lnTo>
                    <a:lnTo>
                      <a:pt x="52" y="115"/>
                    </a:lnTo>
                    <a:lnTo>
                      <a:pt x="35" y="101"/>
                    </a:lnTo>
                    <a:lnTo>
                      <a:pt x="11" y="79"/>
                    </a:lnTo>
                    <a:lnTo>
                      <a:pt x="6" y="68"/>
                    </a:lnTo>
                    <a:lnTo>
                      <a:pt x="0" y="55"/>
                    </a:lnTo>
                    <a:lnTo>
                      <a:pt x="0" y="38"/>
                    </a:lnTo>
                    <a:lnTo>
                      <a:pt x="7" y="19"/>
                    </a:lnTo>
                    <a:lnTo>
                      <a:pt x="16" y="0"/>
                    </a:lnTo>
                  </a:path>
                </a:pathLst>
              </a:custGeom>
              <a:noFill/>
              <a:ln w="6350" cap="rnd">
                <a:solidFill>
                  <a:srgbClr val="D17C4F"/>
                </a:solidFill>
                <a:prstDash val="solid"/>
                <a:round/>
                <a:headEnd/>
                <a:tailEnd/>
              </a:ln>
            </p:spPr>
            <p:txBody>
              <a:bodyPr/>
              <a:lstStyle/>
              <a:p>
                <a:endParaRPr lang="ru-RU"/>
              </a:p>
            </p:txBody>
          </p:sp>
          <p:sp>
            <p:nvSpPr>
              <p:cNvPr id="162682" name="Freeform 1313"/>
              <p:cNvSpPr>
                <a:spLocks/>
              </p:cNvSpPr>
              <p:nvPr/>
            </p:nvSpPr>
            <p:spPr bwMode="auto">
              <a:xfrm>
                <a:off x="2610" y="2331"/>
                <a:ext cx="86" cy="132"/>
              </a:xfrm>
              <a:custGeom>
                <a:avLst/>
                <a:gdLst>
                  <a:gd name="T0" fmla="*/ 79 w 86"/>
                  <a:gd name="T1" fmla="*/ 71 h 132"/>
                  <a:gd name="T2" fmla="*/ 77 w 86"/>
                  <a:gd name="T3" fmla="*/ 75 h 132"/>
                  <a:gd name="T4" fmla="*/ 75 w 86"/>
                  <a:gd name="T5" fmla="*/ 78 h 132"/>
                  <a:gd name="T6" fmla="*/ 69 w 86"/>
                  <a:gd name="T7" fmla="*/ 82 h 132"/>
                  <a:gd name="T8" fmla="*/ 65 w 86"/>
                  <a:gd name="T9" fmla="*/ 89 h 132"/>
                  <a:gd name="T10" fmla="*/ 63 w 86"/>
                  <a:gd name="T11" fmla="*/ 92 h 132"/>
                  <a:gd name="T12" fmla="*/ 61 w 86"/>
                  <a:gd name="T13" fmla="*/ 95 h 132"/>
                  <a:gd name="T14" fmla="*/ 61 w 86"/>
                  <a:gd name="T15" fmla="*/ 101 h 132"/>
                  <a:gd name="T16" fmla="*/ 61 w 86"/>
                  <a:gd name="T17" fmla="*/ 107 h 132"/>
                  <a:gd name="T18" fmla="*/ 63 w 86"/>
                  <a:gd name="T19" fmla="*/ 120 h 132"/>
                  <a:gd name="T20" fmla="*/ 67 w 86"/>
                  <a:gd name="T21" fmla="*/ 132 h 132"/>
                  <a:gd name="T22" fmla="*/ 50 w 86"/>
                  <a:gd name="T23" fmla="*/ 122 h 132"/>
                  <a:gd name="T24" fmla="*/ 34 w 86"/>
                  <a:gd name="T25" fmla="*/ 114 h 132"/>
                  <a:gd name="T26" fmla="*/ 25 w 86"/>
                  <a:gd name="T27" fmla="*/ 108 h 132"/>
                  <a:gd name="T28" fmla="*/ 19 w 86"/>
                  <a:gd name="T29" fmla="*/ 103 h 132"/>
                  <a:gd name="T30" fmla="*/ 13 w 86"/>
                  <a:gd name="T31" fmla="*/ 95 h 132"/>
                  <a:gd name="T32" fmla="*/ 6 w 86"/>
                  <a:gd name="T33" fmla="*/ 86 h 132"/>
                  <a:gd name="T34" fmla="*/ 0 w 86"/>
                  <a:gd name="T35" fmla="*/ 76 h 132"/>
                  <a:gd name="T36" fmla="*/ 3 w 86"/>
                  <a:gd name="T37" fmla="*/ 67 h 132"/>
                  <a:gd name="T38" fmla="*/ 6 w 86"/>
                  <a:gd name="T39" fmla="*/ 59 h 132"/>
                  <a:gd name="T40" fmla="*/ 9 w 86"/>
                  <a:gd name="T41" fmla="*/ 54 h 132"/>
                  <a:gd name="T42" fmla="*/ 13 w 86"/>
                  <a:gd name="T43" fmla="*/ 50 h 132"/>
                  <a:gd name="T44" fmla="*/ 17 w 86"/>
                  <a:gd name="T45" fmla="*/ 46 h 132"/>
                  <a:gd name="T46" fmla="*/ 24 w 86"/>
                  <a:gd name="T47" fmla="*/ 41 h 132"/>
                  <a:gd name="T48" fmla="*/ 30 w 86"/>
                  <a:gd name="T49" fmla="*/ 36 h 132"/>
                  <a:gd name="T50" fmla="*/ 32 w 86"/>
                  <a:gd name="T51" fmla="*/ 33 h 132"/>
                  <a:gd name="T52" fmla="*/ 34 w 86"/>
                  <a:gd name="T53" fmla="*/ 29 h 132"/>
                  <a:gd name="T54" fmla="*/ 35 w 86"/>
                  <a:gd name="T55" fmla="*/ 25 h 132"/>
                  <a:gd name="T56" fmla="*/ 35 w 86"/>
                  <a:gd name="T57" fmla="*/ 20 h 132"/>
                  <a:gd name="T58" fmla="*/ 34 w 86"/>
                  <a:gd name="T59" fmla="*/ 10 h 132"/>
                  <a:gd name="T60" fmla="*/ 29 w 86"/>
                  <a:gd name="T61" fmla="*/ 0 h 132"/>
                  <a:gd name="T62" fmla="*/ 43 w 86"/>
                  <a:gd name="T63" fmla="*/ 9 h 132"/>
                  <a:gd name="T64" fmla="*/ 55 w 86"/>
                  <a:gd name="T65" fmla="*/ 17 h 132"/>
                  <a:gd name="T66" fmla="*/ 65 w 86"/>
                  <a:gd name="T67" fmla="*/ 27 h 132"/>
                  <a:gd name="T68" fmla="*/ 80 w 86"/>
                  <a:gd name="T69" fmla="*/ 38 h 132"/>
                  <a:gd name="T70" fmla="*/ 86 w 86"/>
                  <a:gd name="T71" fmla="*/ 46 h 132"/>
                  <a:gd name="T72" fmla="*/ 85 w 86"/>
                  <a:gd name="T73" fmla="*/ 55 h 132"/>
                  <a:gd name="T74" fmla="*/ 82 w 86"/>
                  <a:gd name="T75" fmla="*/ 63 h 132"/>
                  <a:gd name="T76" fmla="*/ 79 w 86"/>
                  <a:gd name="T77" fmla="*/ 71 h 13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6"/>
                  <a:gd name="T118" fmla="*/ 0 h 132"/>
                  <a:gd name="T119" fmla="*/ 86 w 86"/>
                  <a:gd name="T120" fmla="*/ 132 h 13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6" h="132">
                    <a:moveTo>
                      <a:pt x="79" y="71"/>
                    </a:moveTo>
                    <a:lnTo>
                      <a:pt x="77" y="75"/>
                    </a:lnTo>
                    <a:lnTo>
                      <a:pt x="75" y="78"/>
                    </a:lnTo>
                    <a:lnTo>
                      <a:pt x="69" y="82"/>
                    </a:lnTo>
                    <a:lnTo>
                      <a:pt x="65" y="89"/>
                    </a:lnTo>
                    <a:lnTo>
                      <a:pt x="63" y="92"/>
                    </a:lnTo>
                    <a:lnTo>
                      <a:pt x="61" y="95"/>
                    </a:lnTo>
                    <a:lnTo>
                      <a:pt x="61" y="101"/>
                    </a:lnTo>
                    <a:lnTo>
                      <a:pt x="61" y="107"/>
                    </a:lnTo>
                    <a:lnTo>
                      <a:pt x="63" y="120"/>
                    </a:lnTo>
                    <a:lnTo>
                      <a:pt x="67" y="132"/>
                    </a:lnTo>
                    <a:lnTo>
                      <a:pt x="50" y="122"/>
                    </a:lnTo>
                    <a:lnTo>
                      <a:pt x="34" y="114"/>
                    </a:lnTo>
                    <a:lnTo>
                      <a:pt x="25" y="108"/>
                    </a:lnTo>
                    <a:lnTo>
                      <a:pt x="19" y="103"/>
                    </a:lnTo>
                    <a:lnTo>
                      <a:pt x="13" y="95"/>
                    </a:lnTo>
                    <a:lnTo>
                      <a:pt x="6" y="86"/>
                    </a:lnTo>
                    <a:lnTo>
                      <a:pt x="0" y="76"/>
                    </a:lnTo>
                    <a:lnTo>
                      <a:pt x="3" y="67"/>
                    </a:lnTo>
                    <a:lnTo>
                      <a:pt x="6" y="59"/>
                    </a:lnTo>
                    <a:lnTo>
                      <a:pt x="9" y="54"/>
                    </a:lnTo>
                    <a:lnTo>
                      <a:pt x="13" y="50"/>
                    </a:lnTo>
                    <a:lnTo>
                      <a:pt x="17" y="46"/>
                    </a:lnTo>
                    <a:lnTo>
                      <a:pt x="24" y="41"/>
                    </a:lnTo>
                    <a:lnTo>
                      <a:pt x="30" y="36"/>
                    </a:lnTo>
                    <a:lnTo>
                      <a:pt x="32" y="33"/>
                    </a:lnTo>
                    <a:lnTo>
                      <a:pt x="34" y="29"/>
                    </a:lnTo>
                    <a:lnTo>
                      <a:pt x="35" y="25"/>
                    </a:lnTo>
                    <a:lnTo>
                      <a:pt x="35" y="20"/>
                    </a:lnTo>
                    <a:lnTo>
                      <a:pt x="34" y="10"/>
                    </a:lnTo>
                    <a:lnTo>
                      <a:pt x="29" y="0"/>
                    </a:lnTo>
                    <a:lnTo>
                      <a:pt x="43" y="9"/>
                    </a:lnTo>
                    <a:lnTo>
                      <a:pt x="55" y="17"/>
                    </a:lnTo>
                    <a:lnTo>
                      <a:pt x="65" y="27"/>
                    </a:lnTo>
                    <a:lnTo>
                      <a:pt x="80" y="38"/>
                    </a:lnTo>
                    <a:lnTo>
                      <a:pt x="86" y="46"/>
                    </a:lnTo>
                    <a:lnTo>
                      <a:pt x="85" y="55"/>
                    </a:lnTo>
                    <a:lnTo>
                      <a:pt x="82" y="63"/>
                    </a:lnTo>
                    <a:lnTo>
                      <a:pt x="79" y="71"/>
                    </a:lnTo>
                    <a:close/>
                  </a:path>
                </a:pathLst>
              </a:custGeom>
              <a:solidFill>
                <a:srgbClr val="EC2F16"/>
              </a:solidFill>
              <a:ln w="9525">
                <a:noFill/>
                <a:round/>
                <a:headEnd/>
                <a:tailEnd/>
              </a:ln>
            </p:spPr>
            <p:txBody>
              <a:bodyPr/>
              <a:lstStyle/>
              <a:p>
                <a:endParaRPr lang="ru-RU"/>
              </a:p>
            </p:txBody>
          </p:sp>
          <p:sp>
            <p:nvSpPr>
              <p:cNvPr id="162683" name="Freeform 1314"/>
              <p:cNvSpPr>
                <a:spLocks/>
              </p:cNvSpPr>
              <p:nvPr/>
            </p:nvSpPr>
            <p:spPr bwMode="auto">
              <a:xfrm>
                <a:off x="2610" y="2331"/>
                <a:ext cx="86" cy="132"/>
              </a:xfrm>
              <a:custGeom>
                <a:avLst/>
                <a:gdLst>
                  <a:gd name="T0" fmla="*/ 79 w 86"/>
                  <a:gd name="T1" fmla="*/ 70 h 132"/>
                  <a:gd name="T2" fmla="*/ 69 w 86"/>
                  <a:gd name="T3" fmla="*/ 82 h 132"/>
                  <a:gd name="T4" fmla="*/ 65 w 86"/>
                  <a:gd name="T5" fmla="*/ 89 h 132"/>
                  <a:gd name="T6" fmla="*/ 61 w 86"/>
                  <a:gd name="T7" fmla="*/ 95 h 132"/>
                  <a:gd name="T8" fmla="*/ 61 w 86"/>
                  <a:gd name="T9" fmla="*/ 107 h 132"/>
                  <a:gd name="T10" fmla="*/ 63 w 86"/>
                  <a:gd name="T11" fmla="*/ 120 h 132"/>
                  <a:gd name="T12" fmla="*/ 67 w 86"/>
                  <a:gd name="T13" fmla="*/ 132 h 132"/>
                  <a:gd name="T14" fmla="*/ 50 w 86"/>
                  <a:gd name="T15" fmla="*/ 122 h 132"/>
                  <a:gd name="T16" fmla="*/ 34 w 86"/>
                  <a:gd name="T17" fmla="*/ 113 h 132"/>
                  <a:gd name="T18" fmla="*/ 19 w 86"/>
                  <a:gd name="T19" fmla="*/ 102 h 132"/>
                  <a:gd name="T20" fmla="*/ 6 w 86"/>
                  <a:gd name="T21" fmla="*/ 86 h 132"/>
                  <a:gd name="T22" fmla="*/ 0 w 86"/>
                  <a:gd name="T23" fmla="*/ 75 h 132"/>
                  <a:gd name="T24" fmla="*/ 3 w 86"/>
                  <a:gd name="T25" fmla="*/ 67 h 132"/>
                  <a:gd name="T26" fmla="*/ 13 w 86"/>
                  <a:gd name="T27" fmla="*/ 50 h 132"/>
                  <a:gd name="T28" fmla="*/ 24 w 86"/>
                  <a:gd name="T29" fmla="*/ 41 h 132"/>
                  <a:gd name="T30" fmla="*/ 30 w 86"/>
                  <a:gd name="T31" fmla="*/ 36 h 132"/>
                  <a:gd name="T32" fmla="*/ 34 w 86"/>
                  <a:gd name="T33" fmla="*/ 29 h 132"/>
                  <a:gd name="T34" fmla="*/ 35 w 86"/>
                  <a:gd name="T35" fmla="*/ 20 h 132"/>
                  <a:gd name="T36" fmla="*/ 34 w 86"/>
                  <a:gd name="T37" fmla="*/ 10 h 132"/>
                  <a:gd name="T38" fmla="*/ 30 w 86"/>
                  <a:gd name="T39" fmla="*/ 0 h 132"/>
                  <a:gd name="T40" fmla="*/ 43 w 86"/>
                  <a:gd name="T41" fmla="*/ 9 h 132"/>
                  <a:gd name="T42" fmla="*/ 67 w 86"/>
                  <a:gd name="T43" fmla="*/ 25 h 132"/>
                  <a:gd name="T44" fmla="*/ 86 w 86"/>
                  <a:gd name="T45" fmla="*/ 46 h 132"/>
                  <a:gd name="T46" fmla="*/ 79 w 86"/>
                  <a:gd name="T47" fmla="*/ 70 h 13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6"/>
                  <a:gd name="T73" fmla="*/ 0 h 132"/>
                  <a:gd name="T74" fmla="*/ 86 w 86"/>
                  <a:gd name="T75" fmla="*/ 132 h 13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6" h="132">
                    <a:moveTo>
                      <a:pt x="79" y="70"/>
                    </a:moveTo>
                    <a:lnTo>
                      <a:pt x="69" y="82"/>
                    </a:lnTo>
                    <a:lnTo>
                      <a:pt x="65" y="89"/>
                    </a:lnTo>
                    <a:lnTo>
                      <a:pt x="61" y="95"/>
                    </a:lnTo>
                    <a:lnTo>
                      <a:pt x="61" y="107"/>
                    </a:lnTo>
                    <a:lnTo>
                      <a:pt x="63" y="120"/>
                    </a:lnTo>
                    <a:lnTo>
                      <a:pt x="67" y="132"/>
                    </a:lnTo>
                    <a:lnTo>
                      <a:pt x="50" y="122"/>
                    </a:lnTo>
                    <a:lnTo>
                      <a:pt x="34" y="113"/>
                    </a:lnTo>
                    <a:lnTo>
                      <a:pt x="19" y="102"/>
                    </a:lnTo>
                    <a:lnTo>
                      <a:pt x="6" y="86"/>
                    </a:lnTo>
                    <a:lnTo>
                      <a:pt x="0" y="75"/>
                    </a:lnTo>
                    <a:lnTo>
                      <a:pt x="3" y="67"/>
                    </a:lnTo>
                    <a:lnTo>
                      <a:pt x="13" y="50"/>
                    </a:lnTo>
                    <a:lnTo>
                      <a:pt x="24" y="41"/>
                    </a:lnTo>
                    <a:lnTo>
                      <a:pt x="30" y="36"/>
                    </a:lnTo>
                    <a:lnTo>
                      <a:pt x="34" y="29"/>
                    </a:lnTo>
                    <a:lnTo>
                      <a:pt x="35" y="20"/>
                    </a:lnTo>
                    <a:lnTo>
                      <a:pt x="34" y="10"/>
                    </a:lnTo>
                    <a:lnTo>
                      <a:pt x="30" y="0"/>
                    </a:lnTo>
                    <a:lnTo>
                      <a:pt x="43" y="9"/>
                    </a:lnTo>
                    <a:lnTo>
                      <a:pt x="67" y="25"/>
                    </a:lnTo>
                    <a:lnTo>
                      <a:pt x="86" y="46"/>
                    </a:lnTo>
                    <a:lnTo>
                      <a:pt x="79" y="70"/>
                    </a:lnTo>
                  </a:path>
                </a:pathLst>
              </a:custGeom>
              <a:noFill/>
              <a:ln w="6350" cap="rnd">
                <a:solidFill>
                  <a:srgbClr val="D17C4F"/>
                </a:solidFill>
                <a:prstDash val="solid"/>
                <a:round/>
                <a:headEnd/>
                <a:tailEnd/>
              </a:ln>
            </p:spPr>
            <p:txBody>
              <a:bodyPr/>
              <a:lstStyle/>
              <a:p>
                <a:endParaRPr lang="ru-RU"/>
              </a:p>
            </p:txBody>
          </p:sp>
          <p:sp>
            <p:nvSpPr>
              <p:cNvPr id="162684" name="Freeform 1315"/>
              <p:cNvSpPr>
                <a:spLocks/>
              </p:cNvSpPr>
              <p:nvPr/>
            </p:nvSpPr>
            <p:spPr bwMode="auto">
              <a:xfrm>
                <a:off x="2593" y="2402"/>
                <a:ext cx="106" cy="159"/>
              </a:xfrm>
              <a:custGeom>
                <a:avLst/>
                <a:gdLst>
                  <a:gd name="T0" fmla="*/ 18 w 106"/>
                  <a:gd name="T1" fmla="*/ 0 h 159"/>
                  <a:gd name="T2" fmla="*/ 22 w 106"/>
                  <a:gd name="T3" fmla="*/ 9 h 159"/>
                  <a:gd name="T4" fmla="*/ 26 w 106"/>
                  <a:gd name="T5" fmla="*/ 18 h 159"/>
                  <a:gd name="T6" fmla="*/ 31 w 106"/>
                  <a:gd name="T7" fmla="*/ 26 h 159"/>
                  <a:gd name="T8" fmla="*/ 35 w 106"/>
                  <a:gd name="T9" fmla="*/ 29 h 159"/>
                  <a:gd name="T10" fmla="*/ 40 w 106"/>
                  <a:gd name="T11" fmla="*/ 32 h 159"/>
                  <a:gd name="T12" fmla="*/ 47 w 106"/>
                  <a:gd name="T13" fmla="*/ 37 h 159"/>
                  <a:gd name="T14" fmla="*/ 57 w 106"/>
                  <a:gd name="T15" fmla="*/ 41 h 159"/>
                  <a:gd name="T16" fmla="*/ 66 w 106"/>
                  <a:gd name="T17" fmla="*/ 48 h 159"/>
                  <a:gd name="T18" fmla="*/ 81 w 106"/>
                  <a:gd name="T19" fmla="*/ 59 h 159"/>
                  <a:gd name="T20" fmla="*/ 89 w 106"/>
                  <a:gd name="T21" fmla="*/ 65 h 159"/>
                  <a:gd name="T22" fmla="*/ 95 w 106"/>
                  <a:gd name="T23" fmla="*/ 75 h 159"/>
                  <a:gd name="T24" fmla="*/ 100 w 106"/>
                  <a:gd name="T25" fmla="*/ 81 h 159"/>
                  <a:gd name="T26" fmla="*/ 101 w 106"/>
                  <a:gd name="T27" fmla="*/ 86 h 159"/>
                  <a:gd name="T28" fmla="*/ 105 w 106"/>
                  <a:gd name="T29" fmla="*/ 92 h 159"/>
                  <a:gd name="T30" fmla="*/ 106 w 106"/>
                  <a:gd name="T31" fmla="*/ 99 h 159"/>
                  <a:gd name="T32" fmla="*/ 106 w 106"/>
                  <a:gd name="T33" fmla="*/ 108 h 159"/>
                  <a:gd name="T34" fmla="*/ 106 w 106"/>
                  <a:gd name="T35" fmla="*/ 114 h 159"/>
                  <a:gd name="T36" fmla="*/ 105 w 106"/>
                  <a:gd name="T37" fmla="*/ 129 h 159"/>
                  <a:gd name="T38" fmla="*/ 105 w 106"/>
                  <a:gd name="T39" fmla="*/ 138 h 159"/>
                  <a:gd name="T40" fmla="*/ 103 w 106"/>
                  <a:gd name="T41" fmla="*/ 147 h 159"/>
                  <a:gd name="T42" fmla="*/ 100 w 106"/>
                  <a:gd name="T43" fmla="*/ 159 h 159"/>
                  <a:gd name="T44" fmla="*/ 98 w 106"/>
                  <a:gd name="T45" fmla="*/ 155 h 159"/>
                  <a:gd name="T46" fmla="*/ 92 w 106"/>
                  <a:gd name="T47" fmla="*/ 147 h 159"/>
                  <a:gd name="T48" fmla="*/ 85 w 106"/>
                  <a:gd name="T49" fmla="*/ 139 h 159"/>
                  <a:gd name="T50" fmla="*/ 75 w 106"/>
                  <a:gd name="T51" fmla="*/ 129 h 159"/>
                  <a:gd name="T52" fmla="*/ 53 w 106"/>
                  <a:gd name="T53" fmla="*/ 116 h 159"/>
                  <a:gd name="T54" fmla="*/ 37 w 106"/>
                  <a:gd name="T55" fmla="*/ 101 h 159"/>
                  <a:gd name="T56" fmla="*/ 24 w 106"/>
                  <a:gd name="T57" fmla="*/ 90 h 159"/>
                  <a:gd name="T58" fmla="*/ 18 w 106"/>
                  <a:gd name="T59" fmla="*/ 86 h 159"/>
                  <a:gd name="T60" fmla="*/ 13 w 106"/>
                  <a:gd name="T61" fmla="*/ 79 h 159"/>
                  <a:gd name="T62" fmla="*/ 7 w 106"/>
                  <a:gd name="T63" fmla="*/ 67 h 159"/>
                  <a:gd name="T64" fmla="*/ 4 w 106"/>
                  <a:gd name="T65" fmla="*/ 62 h 159"/>
                  <a:gd name="T66" fmla="*/ 2 w 106"/>
                  <a:gd name="T67" fmla="*/ 54 h 159"/>
                  <a:gd name="T68" fmla="*/ 0 w 106"/>
                  <a:gd name="T69" fmla="*/ 51 h 159"/>
                  <a:gd name="T70" fmla="*/ 0 w 106"/>
                  <a:gd name="T71" fmla="*/ 46 h 159"/>
                  <a:gd name="T72" fmla="*/ 2 w 106"/>
                  <a:gd name="T73" fmla="*/ 37 h 159"/>
                  <a:gd name="T74" fmla="*/ 5 w 106"/>
                  <a:gd name="T75" fmla="*/ 27 h 159"/>
                  <a:gd name="T76" fmla="*/ 9 w 106"/>
                  <a:gd name="T77" fmla="*/ 19 h 159"/>
                  <a:gd name="T78" fmla="*/ 15 w 106"/>
                  <a:gd name="T79" fmla="*/ 5 h 159"/>
                  <a:gd name="T80" fmla="*/ 18 w 106"/>
                  <a:gd name="T81" fmla="*/ 0 h 15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6"/>
                  <a:gd name="T124" fmla="*/ 0 h 159"/>
                  <a:gd name="T125" fmla="*/ 106 w 106"/>
                  <a:gd name="T126" fmla="*/ 159 h 15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6" h="159">
                    <a:moveTo>
                      <a:pt x="18" y="0"/>
                    </a:moveTo>
                    <a:lnTo>
                      <a:pt x="22" y="9"/>
                    </a:lnTo>
                    <a:lnTo>
                      <a:pt x="26" y="18"/>
                    </a:lnTo>
                    <a:lnTo>
                      <a:pt x="31" y="26"/>
                    </a:lnTo>
                    <a:lnTo>
                      <a:pt x="35" y="29"/>
                    </a:lnTo>
                    <a:lnTo>
                      <a:pt x="40" y="32"/>
                    </a:lnTo>
                    <a:lnTo>
                      <a:pt x="47" y="37"/>
                    </a:lnTo>
                    <a:lnTo>
                      <a:pt x="57" y="41"/>
                    </a:lnTo>
                    <a:lnTo>
                      <a:pt x="66" y="48"/>
                    </a:lnTo>
                    <a:lnTo>
                      <a:pt x="81" y="59"/>
                    </a:lnTo>
                    <a:lnTo>
                      <a:pt x="89" y="65"/>
                    </a:lnTo>
                    <a:lnTo>
                      <a:pt x="95" y="75"/>
                    </a:lnTo>
                    <a:lnTo>
                      <a:pt x="100" y="81"/>
                    </a:lnTo>
                    <a:lnTo>
                      <a:pt x="101" y="86"/>
                    </a:lnTo>
                    <a:lnTo>
                      <a:pt x="105" y="92"/>
                    </a:lnTo>
                    <a:lnTo>
                      <a:pt x="106" y="99"/>
                    </a:lnTo>
                    <a:lnTo>
                      <a:pt x="106" y="108"/>
                    </a:lnTo>
                    <a:lnTo>
                      <a:pt x="106" y="114"/>
                    </a:lnTo>
                    <a:lnTo>
                      <a:pt x="105" y="129"/>
                    </a:lnTo>
                    <a:lnTo>
                      <a:pt x="105" y="138"/>
                    </a:lnTo>
                    <a:lnTo>
                      <a:pt x="103" y="147"/>
                    </a:lnTo>
                    <a:lnTo>
                      <a:pt x="100" y="159"/>
                    </a:lnTo>
                    <a:lnTo>
                      <a:pt x="98" y="155"/>
                    </a:lnTo>
                    <a:lnTo>
                      <a:pt x="92" y="147"/>
                    </a:lnTo>
                    <a:lnTo>
                      <a:pt x="85" y="139"/>
                    </a:lnTo>
                    <a:lnTo>
                      <a:pt x="75" y="129"/>
                    </a:lnTo>
                    <a:lnTo>
                      <a:pt x="53" y="116"/>
                    </a:lnTo>
                    <a:lnTo>
                      <a:pt x="37" y="101"/>
                    </a:lnTo>
                    <a:lnTo>
                      <a:pt x="24" y="90"/>
                    </a:lnTo>
                    <a:lnTo>
                      <a:pt x="18" y="86"/>
                    </a:lnTo>
                    <a:lnTo>
                      <a:pt x="13" y="79"/>
                    </a:lnTo>
                    <a:lnTo>
                      <a:pt x="7" y="67"/>
                    </a:lnTo>
                    <a:lnTo>
                      <a:pt x="4" y="62"/>
                    </a:lnTo>
                    <a:lnTo>
                      <a:pt x="2" y="54"/>
                    </a:lnTo>
                    <a:lnTo>
                      <a:pt x="0" y="51"/>
                    </a:lnTo>
                    <a:lnTo>
                      <a:pt x="0" y="46"/>
                    </a:lnTo>
                    <a:lnTo>
                      <a:pt x="2" y="37"/>
                    </a:lnTo>
                    <a:lnTo>
                      <a:pt x="5" y="27"/>
                    </a:lnTo>
                    <a:lnTo>
                      <a:pt x="9" y="19"/>
                    </a:lnTo>
                    <a:lnTo>
                      <a:pt x="15" y="5"/>
                    </a:lnTo>
                    <a:lnTo>
                      <a:pt x="18" y="0"/>
                    </a:lnTo>
                    <a:close/>
                  </a:path>
                </a:pathLst>
              </a:custGeom>
              <a:solidFill>
                <a:srgbClr val="FF8F57"/>
              </a:solidFill>
              <a:ln w="9525">
                <a:noFill/>
                <a:round/>
                <a:headEnd/>
                <a:tailEnd/>
              </a:ln>
            </p:spPr>
            <p:txBody>
              <a:bodyPr/>
              <a:lstStyle/>
              <a:p>
                <a:endParaRPr lang="ru-RU"/>
              </a:p>
            </p:txBody>
          </p:sp>
          <p:sp>
            <p:nvSpPr>
              <p:cNvPr id="162685" name="Freeform 1316"/>
              <p:cNvSpPr>
                <a:spLocks/>
              </p:cNvSpPr>
              <p:nvPr/>
            </p:nvSpPr>
            <p:spPr bwMode="auto">
              <a:xfrm>
                <a:off x="2596" y="2402"/>
                <a:ext cx="105" cy="159"/>
              </a:xfrm>
              <a:custGeom>
                <a:avLst/>
                <a:gdLst>
                  <a:gd name="T0" fmla="*/ 16 w 105"/>
                  <a:gd name="T1" fmla="*/ 0 h 159"/>
                  <a:gd name="T2" fmla="*/ 21 w 105"/>
                  <a:gd name="T3" fmla="*/ 9 h 159"/>
                  <a:gd name="T4" fmla="*/ 30 w 105"/>
                  <a:gd name="T5" fmla="*/ 26 h 159"/>
                  <a:gd name="T6" fmla="*/ 38 w 105"/>
                  <a:gd name="T7" fmla="*/ 32 h 159"/>
                  <a:gd name="T8" fmla="*/ 46 w 105"/>
                  <a:gd name="T9" fmla="*/ 37 h 159"/>
                  <a:gd name="T10" fmla="*/ 55 w 105"/>
                  <a:gd name="T11" fmla="*/ 41 h 159"/>
                  <a:gd name="T12" fmla="*/ 64 w 105"/>
                  <a:gd name="T13" fmla="*/ 48 h 159"/>
                  <a:gd name="T14" fmla="*/ 81 w 105"/>
                  <a:gd name="T15" fmla="*/ 59 h 159"/>
                  <a:gd name="T16" fmla="*/ 94 w 105"/>
                  <a:gd name="T17" fmla="*/ 75 h 159"/>
                  <a:gd name="T18" fmla="*/ 100 w 105"/>
                  <a:gd name="T19" fmla="*/ 86 h 159"/>
                  <a:gd name="T20" fmla="*/ 105 w 105"/>
                  <a:gd name="T21" fmla="*/ 99 h 159"/>
                  <a:gd name="T22" fmla="*/ 103 w 105"/>
                  <a:gd name="T23" fmla="*/ 129 h 159"/>
                  <a:gd name="T24" fmla="*/ 98 w 105"/>
                  <a:gd name="T25" fmla="*/ 159 h 159"/>
                  <a:gd name="T26" fmla="*/ 91 w 105"/>
                  <a:gd name="T27" fmla="*/ 147 h 159"/>
                  <a:gd name="T28" fmla="*/ 74 w 105"/>
                  <a:gd name="T29" fmla="*/ 129 h 159"/>
                  <a:gd name="T30" fmla="*/ 52 w 105"/>
                  <a:gd name="T31" fmla="*/ 116 h 159"/>
                  <a:gd name="T32" fmla="*/ 35 w 105"/>
                  <a:gd name="T33" fmla="*/ 99 h 159"/>
                  <a:gd name="T34" fmla="*/ 11 w 105"/>
                  <a:gd name="T35" fmla="*/ 78 h 159"/>
                  <a:gd name="T36" fmla="*/ 6 w 105"/>
                  <a:gd name="T37" fmla="*/ 67 h 159"/>
                  <a:gd name="T38" fmla="*/ 0 w 105"/>
                  <a:gd name="T39" fmla="*/ 54 h 159"/>
                  <a:gd name="T40" fmla="*/ 0 w 105"/>
                  <a:gd name="T41" fmla="*/ 37 h 159"/>
                  <a:gd name="T42" fmla="*/ 7 w 105"/>
                  <a:gd name="T43" fmla="*/ 19 h 159"/>
                  <a:gd name="T44" fmla="*/ 16 w 105"/>
                  <a:gd name="T45" fmla="*/ 0 h 1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5"/>
                  <a:gd name="T70" fmla="*/ 0 h 159"/>
                  <a:gd name="T71" fmla="*/ 105 w 105"/>
                  <a:gd name="T72" fmla="*/ 159 h 15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5" h="159">
                    <a:moveTo>
                      <a:pt x="16" y="0"/>
                    </a:moveTo>
                    <a:lnTo>
                      <a:pt x="21" y="9"/>
                    </a:lnTo>
                    <a:lnTo>
                      <a:pt x="30" y="26"/>
                    </a:lnTo>
                    <a:lnTo>
                      <a:pt x="38" y="32"/>
                    </a:lnTo>
                    <a:lnTo>
                      <a:pt x="46" y="37"/>
                    </a:lnTo>
                    <a:lnTo>
                      <a:pt x="55" y="41"/>
                    </a:lnTo>
                    <a:lnTo>
                      <a:pt x="64" y="48"/>
                    </a:lnTo>
                    <a:lnTo>
                      <a:pt x="81" y="59"/>
                    </a:lnTo>
                    <a:lnTo>
                      <a:pt x="94" y="75"/>
                    </a:lnTo>
                    <a:lnTo>
                      <a:pt x="100" y="86"/>
                    </a:lnTo>
                    <a:lnTo>
                      <a:pt x="105" y="99"/>
                    </a:lnTo>
                    <a:lnTo>
                      <a:pt x="103" y="129"/>
                    </a:lnTo>
                    <a:lnTo>
                      <a:pt x="98" y="159"/>
                    </a:lnTo>
                    <a:lnTo>
                      <a:pt x="91" y="147"/>
                    </a:lnTo>
                    <a:lnTo>
                      <a:pt x="74" y="129"/>
                    </a:lnTo>
                    <a:lnTo>
                      <a:pt x="52" y="116"/>
                    </a:lnTo>
                    <a:lnTo>
                      <a:pt x="35" y="99"/>
                    </a:lnTo>
                    <a:lnTo>
                      <a:pt x="11" y="78"/>
                    </a:lnTo>
                    <a:lnTo>
                      <a:pt x="6" y="67"/>
                    </a:lnTo>
                    <a:lnTo>
                      <a:pt x="0" y="54"/>
                    </a:lnTo>
                    <a:lnTo>
                      <a:pt x="0" y="37"/>
                    </a:lnTo>
                    <a:lnTo>
                      <a:pt x="7" y="19"/>
                    </a:lnTo>
                    <a:lnTo>
                      <a:pt x="16" y="0"/>
                    </a:lnTo>
                  </a:path>
                </a:pathLst>
              </a:custGeom>
              <a:noFill/>
              <a:ln w="6350" cap="rnd">
                <a:solidFill>
                  <a:srgbClr val="D17C4F"/>
                </a:solidFill>
                <a:prstDash val="solid"/>
                <a:round/>
                <a:headEnd/>
                <a:tailEnd/>
              </a:ln>
            </p:spPr>
            <p:txBody>
              <a:bodyPr/>
              <a:lstStyle/>
              <a:p>
                <a:endParaRPr lang="ru-RU"/>
              </a:p>
            </p:txBody>
          </p:sp>
          <p:sp>
            <p:nvSpPr>
              <p:cNvPr id="162686" name="Freeform 1317"/>
              <p:cNvSpPr>
                <a:spLocks/>
              </p:cNvSpPr>
              <p:nvPr/>
            </p:nvSpPr>
            <p:spPr bwMode="auto">
              <a:xfrm>
                <a:off x="2810" y="2027"/>
                <a:ext cx="86" cy="128"/>
              </a:xfrm>
              <a:custGeom>
                <a:avLst/>
                <a:gdLst>
                  <a:gd name="T0" fmla="*/ 79 w 86"/>
                  <a:gd name="T1" fmla="*/ 69 h 128"/>
                  <a:gd name="T2" fmla="*/ 77 w 86"/>
                  <a:gd name="T3" fmla="*/ 72 h 128"/>
                  <a:gd name="T4" fmla="*/ 74 w 86"/>
                  <a:gd name="T5" fmla="*/ 75 h 128"/>
                  <a:gd name="T6" fmla="*/ 69 w 86"/>
                  <a:gd name="T7" fmla="*/ 80 h 128"/>
                  <a:gd name="T8" fmla="*/ 64 w 86"/>
                  <a:gd name="T9" fmla="*/ 86 h 128"/>
                  <a:gd name="T10" fmla="*/ 63 w 86"/>
                  <a:gd name="T11" fmla="*/ 89 h 128"/>
                  <a:gd name="T12" fmla="*/ 62 w 86"/>
                  <a:gd name="T13" fmla="*/ 92 h 128"/>
                  <a:gd name="T14" fmla="*/ 60 w 86"/>
                  <a:gd name="T15" fmla="*/ 99 h 128"/>
                  <a:gd name="T16" fmla="*/ 60 w 86"/>
                  <a:gd name="T17" fmla="*/ 104 h 128"/>
                  <a:gd name="T18" fmla="*/ 63 w 86"/>
                  <a:gd name="T19" fmla="*/ 115 h 128"/>
                  <a:gd name="T20" fmla="*/ 66 w 86"/>
                  <a:gd name="T21" fmla="*/ 128 h 128"/>
                  <a:gd name="T22" fmla="*/ 49 w 86"/>
                  <a:gd name="T23" fmla="*/ 121 h 128"/>
                  <a:gd name="T24" fmla="*/ 33 w 86"/>
                  <a:gd name="T25" fmla="*/ 111 h 128"/>
                  <a:gd name="T26" fmla="*/ 26 w 86"/>
                  <a:gd name="T27" fmla="*/ 104 h 128"/>
                  <a:gd name="T28" fmla="*/ 20 w 86"/>
                  <a:gd name="T29" fmla="*/ 100 h 128"/>
                  <a:gd name="T30" fmla="*/ 13 w 86"/>
                  <a:gd name="T31" fmla="*/ 93 h 128"/>
                  <a:gd name="T32" fmla="*/ 7 w 86"/>
                  <a:gd name="T33" fmla="*/ 83 h 128"/>
                  <a:gd name="T34" fmla="*/ 0 w 86"/>
                  <a:gd name="T35" fmla="*/ 74 h 128"/>
                  <a:gd name="T36" fmla="*/ 3 w 86"/>
                  <a:gd name="T37" fmla="*/ 65 h 128"/>
                  <a:gd name="T38" fmla="*/ 7 w 86"/>
                  <a:gd name="T39" fmla="*/ 56 h 128"/>
                  <a:gd name="T40" fmla="*/ 9 w 86"/>
                  <a:gd name="T41" fmla="*/ 52 h 128"/>
                  <a:gd name="T42" fmla="*/ 14 w 86"/>
                  <a:gd name="T43" fmla="*/ 48 h 128"/>
                  <a:gd name="T44" fmla="*/ 19 w 86"/>
                  <a:gd name="T45" fmla="*/ 44 h 128"/>
                  <a:gd name="T46" fmla="*/ 25 w 86"/>
                  <a:gd name="T47" fmla="*/ 41 h 128"/>
                  <a:gd name="T48" fmla="*/ 30 w 86"/>
                  <a:gd name="T49" fmla="*/ 35 h 128"/>
                  <a:gd name="T50" fmla="*/ 33 w 86"/>
                  <a:gd name="T51" fmla="*/ 31 h 128"/>
                  <a:gd name="T52" fmla="*/ 34 w 86"/>
                  <a:gd name="T53" fmla="*/ 26 h 128"/>
                  <a:gd name="T54" fmla="*/ 34 w 86"/>
                  <a:gd name="T55" fmla="*/ 24 h 128"/>
                  <a:gd name="T56" fmla="*/ 34 w 86"/>
                  <a:gd name="T57" fmla="*/ 18 h 128"/>
                  <a:gd name="T58" fmla="*/ 33 w 86"/>
                  <a:gd name="T59" fmla="*/ 9 h 128"/>
                  <a:gd name="T60" fmla="*/ 30 w 86"/>
                  <a:gd name="T61" fmla="*/ 0 h 128"/>
                  <a:gd name="T62" fmla="*/ 43 w 86"/>
                  <a:gd name="T63" fmla="*/ 8 h 128"/>
                  <a:gd name="T64" fmla="*/ 55 w 86"/>
                  <a:gd name="T65" fmla="*/ 16 h 128"/>
                  <a:gd name="T66" fmla="*/ 66 w 86"/>
                  <a:gd name="T67" fmla="*/ 25 h 128"/>
                  <a:gd name="T68" fmla="*/ 79 w 86"/>
                  <a:gd name="T69" fmla="*/ 37 h 128"/>
                  <a:gd name="T70" fmla="*/ 86 w 86"/>
                  <a:gd name="T71" fmla="*/ 44 h 128"/>
                  <a:gd name="T72" fmla="*/ 83 w 86"/>
                  <a:gd name="T73" fmla="*/ 53 h 128"/>
                  <a:gd name="T74" fmla="*/ 82 w 86"/>
                  <a:gd name="T75" fmla="*/ 61 h 128"/>
                  <a:gd name="T76" fmla="*/ 79 w 86"/>
                  <a:gd name="T77" fmla="*/ 69 h 12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6"/>
                  <a:gd name="T118" fmla="*/ 0 h 128"/>
                  <a:gd name="T119" fmla="*/ 86 w 86"/>
                  <a:gd name="T120" fmla="*/ 128 h 12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6" h="128">
                    <a:moveTo>
                      <a:pt x="79" y="69"/>
                    </a:moveTo>
                    <a:lnTo>
                      <a:pt x="77" y="72"/>
                    </a:lnTo>
                    <a:lnTo>
                      <a:pt x="74" y="75"/>
                    </a:lnTo>
                    <a:lnTo>
                      <a:pt x="69" y="80"/>
                    </a:lnTo>
                    <a:lnTo>
                      <a:pt x="64" y="86"/>
                    </a:lnTo>
                    <a:lnTo>
                      <a:pt x="63" y="89"/>
                    </a:lnTo>
                    <a:lnTo>
                      <a:pt x="62" y="92"/>
                    </a:lnTo>
                    <a:lnTo>
                      <a:pt x="60" y="99"/>
                    </a:lnTo>
                    <a:lnTo>
                      <a:pt x="60" y="104"/>
                    </a:lnTo>
                    <a:lnTo>
                      <a:pt x="63" y="115"/>
                    </a:lnTo>
                    <a:lnTo>
                      <a:pt x="66" y="128"/>
                    </a:lnTo>
                    <a:lnTo>
                      <a:pt x="49" y="121"/>
                    </a:lnTo>
                    <a:lnTo>
                      <a:pt x="33" y="111"/>
                    </a:lnTo>
                    <a:lnTo>
                      <a:pt x="26" y="104"/>
                    </a:lnTo>
                    <a:lnTo>
                      <a:pt x="20" y="100"/>
                    </a:lnTo>
                    <a:lnTo>
                      <a:pt x="13" y="93"/>
                    </a:lnTo>
                    <a:lnTo>
                      <a:pt x="7" y="83"/>
                    </a:lnTo>
                    <a:lnTo>
                      <a:pt x="0" y="74"/>
                    </a:lnTo>
                    <a:lnTo>
                      <a:pt x="3" y="65"/>
                    </a:lnTo>
                    <a:lnTo>
                      <a:pt x="7" y="56"/>
                    </a:lnTo>
                    <a:lnTo>
                      <a:pt x="9" y="52"/>
                    </a:lnTo>
                    <a:lnTo>
                      <a:pt x="14" y="48"/>
                    </a:lnTo>
                    <a:lnTo>
                      <a:pt x="19" y="44"/>
                    </a:lnTo>
                    <a:lnTo>
                      <a:pt x="25" y="41"/>
                    </a:lnTo>
                    <a:lnTo>
                      <a:pt x="30" y="35"/>
                    </a:lnTo>
                    <a:lnTo>
                      <a:pt x="33" y="31"/>
                    </a:lnTo>
                    <a:lnTo>
                      <a:pt x="34" y="26"/>
                    </a:lnTo>
                    <a:lnTo>
                      <a:pt x="34" y="24"/>
                    </a:lnTo>
                    <a:lnTo>
                      <a:pt x="34" y="18"/>
                    </a:lnTo>
                    <a:lnTo>
                      <a:pt x="33" y="9"/>
                    </a:lnTo>
                    <a:lnTo>
                      <a:pt x="30" y="0"/>
                    </a:lnTo>
                    <a:lnTo>
                      <a:pt x="43" y="8"/>
                    </a:lnTo>
                    <a:lnTo>
                      <a:pt x="55" y="16"/>
                    </a:lnTo>
                    <a:lnTo>
                      <a:pt x="66" y="25"/>
                    </a:lnTo>
                    <a:lnTo>
                      <a:pt x="79" y="37"/>
                    </a:lnTo>
                    <a:lnTo>
                      <a:pt x="86" y="44"/>
                    </a:lnTo>
                    <a:lnTo>
                      <a:pt x="83" y="53"/>
                    </a:lnTo>
                    <a:lnTo>
                      <a:pt x="82" y="61"/>
                    </a:lnTo>
                    <a:lnTo>
                      <a:pt x="79" y="69"/>
                    </a:lnTo>
                    <a:close/>
                  </a:path>
                </a:pathLst>
              </a:custGeom>
              <a:solidFill>
                <a:srgbClr val="844CD6"/>
              </a:solidFill>
              <a:ln w="9525">
                <a:noFill/>
                <a:round/>
                <a:headEnd/>
                <a:tailEnd/>
              </a:ln>
            </p:spPr>
            <p:txBody>
              <a:bodyPr/>
              <a:lstStyle/>
              <a:p>
                <a:endParaRPr lang="ru-RU"/>
              </a:p>
            </p:txBody>
          </p:sp>
          <p:sp>
            <p:nvSpPr>
              <p:cNvPr id="162687" name="Freeform 1318"/>
              <p:cNvSpPr>
                <a:spLocks/>
              </p:cNvSpPr>
              <p:nvPr/>
            </p:nvSpPr>
            <p:spPr bwMode="auto">
              <a:xfrm>
                <a:off x="2810" y="2025"/>
                <a:ext cx="85" cy="130"/>
              </a:xfrm>
              <a:custGeom>
                <a:avLst/>
                <a:gdLst>
                  <a:gd name="T0" fmla="*/ 77 w 85"/>
                  <a:gd name="T1" fmla="*/ 69 h 130"/>
                  <a:gd name="T2" fmla="*/ 68 w 85"/>
                  <a:gd name="T3" fmla="*/ 82 h 130"/>
                  <a:gd name="T4" fmla="*/ 63 w 85"/>
                  <a:gd name="T5" fmla="*/ 88 h 130"/>
                  <a:gd name="T6" fmla="*/ 60 w 85"/>
                  <a:gd name="T7" fmla="*/ 94 h 130"/>
                  <a:gd name="T8" fmla="*/ 58 w 85"/>
                  <a:gd name="T9" fmla="*/ 106 h 130"/>
                  <a:gd name="T10" fmla="*/ 62 w 85"/>
                  <a:gd name="T11" fmla="*/ 117 h 130"/>
                  <a:gd name="T12" fmla="*/ 66 w 85"/>
                  <a:gd name="T13" fmla="*/ 130 h 130"/>
                  <a:gd name="T14" fmla="*/ 47 w 85"/>
                  <a:gd name="T15" fmla="*/ 121 h 130"/>
                  <a:gd name="T16" fmla="*/ 33 w 85"/>
                  <a:gd name="T17" fmla="*/ 113 h 130"/>
                  <a:gd name="T18" fmla="*/ 19 w 85"/>
                  <a:gd name="T19" fmla="*/ 102 h 130"/>
                  <a:gd name="T20" fmla="*/ 6 w 85"/>
                  <a:gd name="T21" fmla="*/ 85 h 130"/>
                  <a:gd name="T22" fmla="*/ 0 w 85"/>
                  <a:gd name="T23" fmla="*/ 76 h 130"/>
                  <a:gd name="T24" fmla="*/ 2 w 85"/>
                  <a:gd name="T25" fmla="*/ 67 h 130"/>
                  <a:gd name="T26" fmla="*/ 12 w 85"/>
                  <a:gd name="T27" fmla="*/ 50 h 130"/>
                  <a:gd name="T28" fmla="*/ 23 w 85"/>
                  <a:gd name="T29" fmla="*/ 41 h 130"/>
                  <a:gd name="T30" fmla="*/ 28 w 85"/>
                  <a:gd name="T31" fmla="*/ 37 h 130"/>
                  <a:gd name="T32" fmla="*/ 32 w 85"/>
                  <a:gd name="T33" fmla="*/ 28 h 130"/>
                  <a:gd name="T34" fmla="*/ 32 w 85"/>
                  <a:gd name="T35" fmla="*/ 21 h 130"/>
                  <a:gd name="T36" fmla="*/ 31 w 85"/>
                  <a:gd name="T37" fmla="*/ 11 h 130"/>
                  <a:gd name="T38" fmla="*/ 28 w 85"/>
                  <a:gd name="T39" fmla="*/ 0 h 130"/>
                  <a:gd name="T40" fmla="*/ 42 w 85"/>
                  <a:gd name="T41" fmla="*/ 10 h 130"/>
                  <a:gd name="T42" fmla="*/ 64 w 85"/>
                  <a:gd name="T43" fmla="*/ 27 h 130"/>
                  <a:gd name="T44" fmla="*/ 85 w 85"/>
                  <a:gd name="T45" fmla="*/ 46 h 130"/>
                  <a:gd name="T46" fmla="*/ 77 w 85"/>
                  <a:gd name="T47" fmla="*/ 69 h 1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5"/>
                  <a:gd name="T73" fmla="*/ 0 h 130"/>
                  <a:gd name="T74" fmla="*/ 85 w 85"/>
                  <a:gd name="T75" fmla="*/ 130 h 1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5" h="130">
                    <a:moveTo>
                      <a:pt x="77" y="69"/>
                    </a:moveTo>
                    <a:lnTo>
                      <a:pt x="68" y="82"/>
                    </a:lnTo>
                    <a:lnTo>
                      <a:pt x="63" y="88"/>
                    </a:lnTo>
                    <a:lnTo>
                      <a:pt x="60" y="94"/>
                    </a:lnTo>
                    <a:lnTo>
                      <a:pt x="58" y="106"/>
                    </a:lnTo>
                    <a:lnTo>
                      <a:pt x="62" y="117"/>
                    </a:lnTo>
                    <a:lnTo>
                      <a:pt x="66" y="130"/>
                    </a:lnTo>
                    <a:lnTo>
                      <a:pt x="47" y="121"/>
                    </a:lnTo>
                    <a:lnTo>
                      <a:pt x="33" y="113"/>
                    </a:lnTo>
                    <a:lnTo>
                      <a:pt x="19" y="102"/>
                    </a:lnTo>
                    <a:lnTo>
                      <a:pt x="6" y="85"/>
                    </a:lnTo>
                    <a:lnTo>
                      <a:pt x="0" y="76"/>
                    </a:lnTo>
                    <a:lnTo>
                      <a:pt x="2" y="67"/>
                    </a:lnTo>
                    <a:lnTo>
                      <a:pt x="12" y="50"/>
                    </a:lnTo>
                    <a:lnTo>
                      <a:pt x="23" y="41"/>
                    </a:lnTo>
                    <a:lnTo>
                      <a:pt x="28" y="37"/>
                    </a:lnTo>
                    <a:lnTo>
                      <a:pt x="32" y="28"/>
                    </a:lnTo>
                    <a:lnTo>
                      <a:pt x="32" y="21"/>
                    </a:lnTo>
                    <a:lnTo>
                      <a:pt x="31" y="11"/>
                    </a:lnTo>
                    <a:lnTo>
                      <a:pt x="28" y="0"/>
                    </a:lnTo>
                    <a:lnTo>
                      <a:pt x="42" y="10"/>
                    </a:lnTo>
                    <a:lnTo>
                      <a:pt x="64" y="27"/>
                    </a:lnTo>
                    <a:lnTo>
                      <a:pt x="85" y="46"/>
                    </a:lnTo>
                    <a:lnTo>
                      <a:pt x="77" y="69"/>
                    </a:lnTo>
                  </a:path>
                </a:pathLst>
              </a:custGeom>
              <a:noFill/>
              <a:ln w="6350" cap="rnd">
                <a:solidFill>
                  <a:srgbClr val="844CD6"/>
                </a:solidFill>
                <a:prstDash val="solid"/>
                <a:round/>
                <a:headEnd/>
                <a:tailEnd/>
              </a:ln>
            </p:spPr>
            <p:txBody>
              <a:bodyPr/>
              <a:lstStyle/>
              <a:p>
                <a:endParaRPr lang="ru-RU"/>
              </a:p>
            </p:txBody>
          </p:sp>
          <p:sp>
            <p:nvSpPr>
              <p:cNvPr id="162688" name="Freeform 1319"/>
              <p:cNvSpPr>
                <a:spLocks/>
              </p:cNvSpPr>
              <p:nvPr/>
            </p:nvSpPr>
            <p:spPr bwMode="auto">
              <a:xfrm>
                <a:off x="2811" y="1883"/>
                <a:ext cx="102" cy="120"/>
              </a:xfrm>
              <a:custGeom>
                <a:avLst/>
                <a:gdLst>
                  <a:gd name="T0" fmla="*/ 0 w 102"/>
                  <a:gd name="T1" fmla="*/ 65 h 120"/>
                  <a:gd name="T2" fmla="*/ 3 w 102"/>
                  <a:gd name="T3" fmla="*/ 70 h 120"/>
                  <a:gd name="T4" fmla="*/ 8 w 102"/>
                  <a:gd name="T5" fmla="*/ 74 h 120"/>
                  <a:gd name="T6" fmla="*/ 18 w 102"/>
                  <a:gd name="T7" fmla="*/ 84 h 120"/>
                  <a:gd name="T8" fmla="*/ 23 w 102"/>
                  <a:gd name="T9" fmla="*/ 89 h 120"/>
                  <a:gd name="T10" fmla="*/ 29 w 102"/>
                  <a:gd name="T11" fmla="*/ 92 h 120"/>
                  <a:gd name="T12" fmla="*/ 40 w 102"/>
                  <a:gd name="T13" fmla="*/ 100 h 120"/>
                  <a:gd name="T14" fmla="*/ 73 w 102"/>
                  <a:gd name="T15" fmla="*/ 120 h 120"/>
                  <a:gd name="T16" fmla="*/ 68 w 102"/>
                  <a:gd name="T17" fmla="*/ 116 h 120"/>
                  <a:gd name="T18" fmla="*/ 63 w 102"/>
                  <a:gd name="T19" fmla="*/ 110 h 120"/>
                  <a:gd name="T20" fmla="*/ 61 w 102"/>
                  <a:gd name="T21" fmla="*/ 103 h 120"/>
                  <a:gd name="T22" fmla="*/ 59 w 102"/>
                  <a:gd name="T23" fmla="*/ 100 h 120"/>
                  <a:gd name="T24" fmla="*/ 57 w 102"/>
                  <a:gd name="T25" fmla="*/ 97 h 120"/>
                  <a:gd name="T26" fmla="*/ 57 w 102"/>
                  <a:gd name="T27" fmla="*/ 93 h 120"/>
                  <a:gd name="T28" fmla="*/ 57 w 102"/>
                  <a:gd name="T29" fmla="*/ 89 h 120"/>
                  <a:gd name="T30" fmla="*/ 57 w 102"/>
                  <a:gd name="T31" fmla="*/ 86 h 120"/>
                  <a:gd name="T32" fmla="*/ 59 w 102"/>
                  <a:gd name="T33" fmla="*/ 82 h 120"/>
                  <a:gd name="T34" fmla="*/ 63 w 102"/>
                  <a:gd name="T35" fmla="*/ 76 h 120"/>
                  <a:gd name="T36" fmla="*/ 68 w 102"/>
                  <a:gd name="T37" fmla="*/ 73 h 120"/>
                  <a:gd name="T38" fmla="*/ 74 w 102"/>
                  <a:gd name="T39" fmla="*/ 70 h 120"/>
                  <a:gd name="T40" fmla="*/ 81 w 102"/>
                  <a:gd name="T41" fmla="*/ 67 h 120"/>
                  <a:gd name="T42" fmla="*/ 84 w 102"/>
                  <a:gd name="T43" fmla="*/ 65 h 120"/>
                  <a:gd name="T44" fmla="*/ 85 w 102"/>
                  <a:gd name="T45" fmla="*/ 62 h 120"/>
                  <a:gd name="T46" fmla="*/ 93 w 102"/>
                  <a:gd name="T47" fmla="*/ 54 h 120"/>
                  <a:gd name="T48" fmla="*/ 98 w 102"/>
                  <a:gd name="T49" fmla="*/ 46 h 120"/>
                  <a:gd name="T50" fmla="*/ 100 w 102"/>
                  <a:gd name="T51" fmla="*/ 41 h 120"/>
                  <a:gd name="T52" fmla="*/ 100 w 102"/>
                  <a:gd name="T53" fmla="*/ 36 h 120"/>
                  <a:gd name="T54" fmla="*/ 102 w 102"/>
                  <a:gd name="T55" fmla="*/ 29 h 120"/>
                  <a:gd name="T56" fmla="*/ 102 w 102"/>
                  <a:gd name="T57" fmla="*/ 22 h 120"/>
                  <a:gd name="T58" fmla="*/ 100 w 102"/>
                  <a:gd name="T59" fmla="*/ 18 h 120"/>
                  <a:gd name="T60" fmla="*/ 97 w 102"/>
                  <a:gd name="T61" fmla="*/ 12 h 120"/>
                  <a:gd name="T62" fmla="*/ 93 w 102"/>
                  <a:gd name="T63" fmla="*/ 8 h 120"/>
                  <a:gd name="T64" fmla="*/ 92 w 102"/>
                  <a:gd name="T65" fmla="*/ 6 h 120"/>
                  <a:gd name="T66" fmla="*/ 89 w 102"/>
                  <a:gd name="T67" fmla="*/ 3 h 120"/>
                  <a:gd name="T68" fmla="*/ 84 w 102"/>
                  <a:gd name="T69" fmla="*/ 1 h 120"/>
                  <a:gd name="T70" fmla="*/ 78 w 102"/>
                  <a:gd name="T71" fmla="*/ 0 h 120"/>
                  <a:gd name="T72" fmla="*/ 72 w 102"/>
                  <a:gd name="T73" fmla="*/ 0 h 120"/>
                  <a:gd name="T74" fmla="*/ 63 w 102"/>
                  <a:gd name="T75" fmla="*/ 0 h 120"/>
                  <a:gd name="T76" fmla="*/ 57 w 102"/>
                  <a:gd name="T77" fmla="*/ 3 h 120"/>
                  <a:gd name="T78" fmla="*/ 51 w 102"/>
                  <a:gd name="T79" fmla="*/ 6 h 120"/>
                  <a:gd name="T80" fmla="*/ 44 w 102"/>
                  <a:gd name="T81" fmla="*/ 10 h 120"/>
                  <a:gd name="T82" fmla="*/ 38 w 102"/>
                  <a:gd name="T83" fmla="*/ 14 h 120"/>
                  <a:gd name="T84" fmla="*/ 30 w 102"/>
                  <a:gd name="T85" fmla="*/ 22 h 120"/>
                  <a:gd name="T86" fmla="*/ 23 w 102"/>
                  <a:gd name="T87" fmla="*/ 29 h 120"/>
                  <a:gd name="T88" fmla="*/ 16 w 102"/>
                  <a:gd name="T89" fmla="*/ 38 h 120"/>
                  <a:gd name="T90" fmla="*/ 10 w 102"/>
                  <a:gd name="T91" fmla="*/ 46 h 120"/>
                  <a:gd name="T92" fmla="*/ 4 w 102"/>
                  <a:gd name="T93" fmla="*/ 56 h 120"/>
                  <a:gd name="T94" fmla="*/ 0 w 102"/>
                  <a:gd name="T95" fmla="*/ 65 h 12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20"/>
                  <a:gd name="T146" fmla="*/ 102 w 102"/>
                  <a:gd name="T147" fmla="*/ 120 h 12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20">
                    <a:moveTo>
                      <a:pt x="0" y="65"/>
                    </a:moveTo>
                    <a:lnTo>
                      <a:pt x="3" y="70"/>
                    </a:lnTo>
                    <a:lnTo>
                      <a:pt x="8" y="74"/>
                    </a:lnTo>
                    <a:lnTo>
                      <a:pt x="18" y="84"/>
                    </a:lnTo>
                    <a:lnTo>
                      <a:pt x="23" y="89"/>
                    </a:lnTo>
                    <a:lnTo>
                      <a:pt x="29" y="92"/>
                    </a:lnTo>
                    <a:lnTo>
                      <a:pt x="40" y="100"/>
                    </a:lnTo>
                    <a:lnTo>
                      <a:pt x="73" y="120"/>
                    </a:lnTo>
                    <a:lnTo>
                      <a:pt x="68" y="116"/>
                    </a:lnTo>
                    <a:lnTo>
                      <a:pt x="63" y="110"/>
                    </a:lnTo>
                    <a:lnTo>
                      <a:pt x="61" y="103"/>
                    </a:lnTo>
                    <a:lnTo>
                      <a:pt x="59" y="100"/>
                    </a:lnTo>
                    <a:lnTo>
                      <a:pt x="57" y="97"/>
                    </a:lnTo>
                    <a:lnTo>
                      <a:pt x="57" y="93"/>
                    </a:lnTo>
                    <a:lnTo>
                      <a:pt x="57" y="89"/>
                    </a:lnTo>
                    <a:lnTo>
                      <a:pt x="57" y="86"/>
                    </a:lnTo>
                    <a:lnTo>
                      <a:pt x="59" y="82"/>
                    </a:lnTo>
                    <a:lnTo>
                      <a:pt x="63" y="76"/>
                    </a:lnTo>
                    <a:lnTo>
                      <a:pt x="68" y="73"/>
                    </a:lnTo>
                    <a:lnTo>
                      <a:pt x="74" y="70"/>
                    </a:lnTo>
                    <a:lnTo>
                      <a:pt x="81" y="67"/>
                    </a:lnTo>
                    <a:lnTo>
                      <a:pt x="84" y="65"/>
                    </a:lnTo>
                    <a:lnTo>
                      <a:pt x="85" y="62"/>
                    </a:lnTo>
                    <a:lnTo>
                      <a:pt x="93" y="54"/>
                    </a:lnTo>
                    <a:lnTo>
                      <a:pt x="98" y="46"/>
                    </a:lnTo>
                    <a:lnTo>
                      <a:pt x="100" y="41"/>
                    </a:lnTo>
                    <a:lnTo>
                      <a:pt x="100" y="36"/>
                    </a:lnTo>
                    <a:lnTo>
                      <a:pt x="102" y="29"/>
                    </a:lnTo>
                    <a:lnTo>
                      <a:pt x="102" y="22"/>
                    </a:lnTo>
                    <a:lnTo>
                      <a:pt x="100" y="18"/>
                    </a:lnTo>
                    <a:lnTo>
                      <a:pt x="97" y="12"/>
                    </a:lnTo>
                    <a:lnTo>
                      <a:pt x="93" y="8"/>
                    </a:lnTo>
                    <a:lnTo>
                      <a:pt x="92" y="6"/>
                    </a:lnTo>
                    <a:lnTo>
                      <a:pt x="89" y="3"/>
                    </a:lnTo>
                    <a:lnTo>
                      <a:pt x="84" y="1"/>
                    </a:lnTo>
                    <a:lnTo>
                      <a:pt x="78" y="0"/>
                    </a:lnTo>
                    <a:lnTo>
                      <a:pt x="72" y="0"/>
                    </a:lnTo>
                    <a:lnTo>
                      <a:pt x="63" y="0"/>
                    </a:lnTo>
                    <a:lnTo>
                      <a:pt x="57" y="3"/>
                    </a:lnTo>
                    <a:lnTo>
                      <a:pt x="51" y="6"/>
                    </a:lnTo>
                    <a:lnTo>
                      <a:pt x="44" y="10"/>
                    </a:lnTo>
                    <a:lnTo>
                      <a:pt x="38" y="14"/>
                    </a:lnTo>
                    <a:lnTo>
                      <a:pt x="30" y="22"/>
                    </a:lnTo>
                    <a:lnTo>
                      <a:pt x="23" y="29"/>
                    </a:lnTo>
                    <a:lnTo>
                      <a:pt x="16" y="38"/>
                    </a:lnTo>
                    <a:lnTo>
                      <a:pt x="10" y="46"/>
                    </a:lnTo>
                    <a:lnTo>
                      <a:pt x="4" y="56"/>
                    </a:lnTo>
                    <a:lnTo>
                      <a:pt x="0" y="65"/>
                    </a:lnTo>
                    <a:close/>
                  </a:path>
                </a:pathLst>
              </a:custGeom>
              <a:solidFill>
                <a:srgbClr val="844CD6"/>
              </a:solidFill>
              <a:ln w="9525">
                <a:noFill/>
                <a:round/>
                <a:headEnd/>
                <a:tailEnd/>
              </a:ln>
            </p:spPr>
            <p:txBody>
              <a:bodyPr/>
              <a:lstStyle/>
              <a:p>
                <a:endParaRPr lang="ru-RU"/>
              </a:p>
            </p:txBody>
          </p:sp>
          <p:sp>
            <p:nvSpPr>
              <p:cNvPr id="162689" name="Freeform 1320"/>
              <p:cNvSpPr>
                <a:spLocks/>
              </p:cNvSpPr>
              <p:nvPr/>
            </p:nvSpPr>
            <p:spPr bwMode="auto">
              <a:xfrm>
                <a:off x="2811" y="1883"/>
                <a:ext cx="102" cy="120"/>
              </a:xfrm>
              <a:custGeom>
                <a:avLst/>
                <a:gdLst>
                  <a:gd name="T0" fmla="*/ 0 w 102"/>
                  <a:gd name="T1" fmla="*/ 65 h 120"/>
                  <a:gd name="T2" fmla="*/ 18 w 102"/>
                  <a:gd name="T3" fmla="*/ 84 h 120"/>
                  <a:gd name="T4" fmla="*/ 40 w 102"/>
                  <a:gd name="T5" fmla="*/ 99 h 120"/>
                  <a:gd name="T6" fmla="*/ 73 w 102"/>
                  <a:gd name="T7" fmla="*/ 120 h 120"/>
                  <a:gd name="T8" fmla="*/ 68 w 102"/>
                  <a:gd name="T9" fmla="*/ 116 h 120"/>
                  <a:gd name="T10" fmla="*/ 61 w 102"/>
                  <a:gd name="T11" fmla="*/ 103 h 120"/>
                  <a:gd name="T12" fmla="*/ 57 w 102"/>
                  <a:gd name="T13" fmla="*/ 97 h 120"/>
                  <a:gd name="T14" fmla="*/ 57 w 102"/>
                  <a:gd name="T15" fmla="*/ 89 h 120"/>
                  <a:gd name="T16" fmla="*/ 59 w 102"/>
                  <a:gd name="T17" fmla="*/ 82 h 120"/>
                  <a:gd name="T18" fmla="*/ 63 w 102"/>
                  <a:gd name="T19" fmla="*/ 76 h 120"/>
                  <a:gd name="T20" fmla="*/ 70 w 102"/>
                  <a:gd name="T21" fmla="*/ 71 h 120"/>
                  <a:gd name="T22" fmla="*/ 74 w 102"/>
                  <a:gd name="T23" fmla="*/ 70 h 120"/>
                  <a:gd name="T24" fmla="*/ 87 w 102"/>
                  <a:gd name="T25" fmla="*/ 62 h 120"/>
                  <a:gd name="T26" fmla="*/ 93 w 102"/>
                  <a:gd name="T27" fmla="*/ 54 h 120"/>
                  <a:gd name="T28" fmla="*/ 98 w 102"/>
                  <a:gd name="T29" fmla="*/ 46 h 120"/>
                  <a:gd name="T30" fmla="*/ 102 w 102"/>
                  <a:gd name="T31" fmla="*/ 36 h 120"/>
                  <a:gd name="T32" fmla="*/ 102 w 102"/>
                  <a:gd name="T33" fmla="*/ 29 h 120"/>
                  <a:gd name="T34" fmla="*/ 100 w 102"/>
                  <a:gd name="T35" fmla="*/ 18 h 120"/>
                  <a:gd name="T36" fmla="*/ 93 w 102"/>
                  <a:gd name="T37" fmla="*/ 8 h 120"/>
                  <a:gd name="T38" fmla="*/ 84 w 102"/>
                  <a:gd name="T39" fmla="*/ 1 h 120"/>
                  <a:gd name="T40" fmla="*/ 72 w 102"/>
                  <a:gd name="T41" fmla="*/ 0 h 120"/>
                  <a:gd name="T42" fmla="*/ 57 w 102"/>
                  <a:gd name="T43" fmla="*/ 3 h 120"/>
                  <a:gd name="T44" fmla="*/ 46 w 102"/>
                  <a:gd name="T45" fmla="*/ 10 h 120"/>
                  <a:gd name="T46" fmla="*/ 30 w 102"/>
                  <a:gd name="T47" fmla="*/ 20 h 120"/>
                  <a:gd name="T48" fmla="*/ 16 w 102"/>
                  <a:gd name="T49" fmla="*/ 38 h 120"/>
                  <a:gd name="T50" fmla="*/ 4 w 102"/>
                  <a:gd name="T51" fmla="*/ 56 h 120"/>
                  <a:gd name="T52" fmla="*/ 0 w 102"/>
                  <a:gd name="T53" fmla="*/ 65 h 12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2"/>
                  <a:gd name="T82" fmla="*/ 0 h 120"/>
                  <a:gd name="T83" fmla="*/ 102 w 102"/>
                  <a:gd name="T84" fmla="*/ 120 h 12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2" h="120">
                    <a:moveTo>
                      <a:pt x="0" y="65"/>
                    </a:moveTo>
                    <a:lnTo>
                      <a:pt x="18" y="84"/>
                    </a:lnTo>
                    <a:lnTo>
                      <a:pt x="40" y="99"/>
                    </a:lnTo>
                    <a:lnTo>
                      <a:pt x="73" y="120"/>
                    </a:lnTo>
                    <a:lnTo>
                      <a:pt x="68" y="116"/>
                    </a:lnTo>
                    <a:lnTo>
                      <a:pt x="61" y="103"/>
                    </a:lnTo>
                    <a:lnTo>
                      <a:pt x="57" y="97"/>
                    </a:lnTo>
                    <a:lnTo>
                      <a:pt x="57" y="89"/>
                    </a:lnTo>
                    <a:lnTo>
                      <a:pt x="59" y="82"/>
                    </a:lnTo>
                    <a:lnTo>
                      <a:pt x="63" y="76"/>
                    </a:lnTo>
                    <a:lnTo>
                      <a:pt x="70" y="71"/>
                    </a:lnTo>
                    <a:lnTo>
                      <a:pt x="74" y="70"/>
                    </a:lnTo>
                    <a:lnTo>
                      <a:pt x="87" y="62"/>
                    </a:lnTo>
                    <a:lnTo>
                      <a:pt x="93" y="54"/>
                    </a:lnTo>
                    <a:lnTo>
                      <a:pt x="98" y="46"/>
                    </a:lnTo>
                    <a:lnTo>
                      <a:pt x="102" y="36"/>
                    </a:lnTo>
                    <a:lnTo>
                      <a:pt x="102" y="29"/>
                    </a:lnTo>
                    <a:lnTo>
                      <a:pt x="100" y="18"/>
                    </a:lnTo>
                    <a:lnTo>
                      <a:pt x="93" y="8"/>
                    </a:lnTo>
                    <a:lnTo>
                      <a:pt x="84" y="1"/>
                    </a:lnTo>
                    <a:lnTo>
                      <a:pt x="72" y="0"/>
                    </a:lnTo>
                    <a:lnTo>
                      <a:pt x="57" y="3"/>
                    </a:lnTo>
                    <a:lnTo>
                      <a:pt x="46" y="10"/>
                    </a:lnTo>
                    <a:lnTo>
                      <a:pt x="30" y="20"/>
                    </a:lnTo>
                    <a:lnTo>
                      <a:pt x="16" y="38"/>
                    </a:lnTo>
                    <a:lnTo>
                      <a:pt x="4" y="56"/>
                    </a:lnTo>
                    <a:lnTo>
                      <a:pt x="0" y="65"/>
                    </a:lnTo>
                  </a:path>
                </a:pathLst>
              </a:custGeom>
              <a:noFill/>
              <a:ln w="6350" cap="rnd">
                <a:solidFill>
                  <a:srgbClr val="844CD6"/>
                </a:solidFill>
                <a:prstDash val="solid"/>
                <a:round/>
                <a:headEnd/>
                <a:tailEnd/>
              </a:ln>
            </p:spPr>
            <p:txBody>
              <a:bodyPr/>
              <a:lstStyle/>
              <a:p>
                <a:endParaRPr lang="ru-RU"/>
              </a:p>
            </p:txBody>
          </p:sp>
          <p:sp>
            <p:nvSpPr>
              <p:cNvPr id="162690" name="Freeform 1321"/>
              <p:cNvSpPr>
                <a:spLocks/>
              </p:cNvSpPr>
              <p:nvPr/>
            </p:nvSpPr>
            <p:spPr bwMode="auto">
              <a:xfrm>
                <a:off x="2795" y="1936"/>
                <a:ext cx="107" cy="157"/>
              </a:xfrm>
              <a:custGeom>
                <a:avLst/>
                <a:gdLst>
                  <a:gd name="T0" fmla="*/ 22 w 107"/>
                  <a:gd name="T1" fmla="*/ 0 h 157"/>
                  <a:gd name="T2" fmla="*/ 25 w 107"/>
                  <a:gd name="T3" fmla="*/ 9 h 157"/>
                  <a:gd name="T4" fmla="*/ 27 w 107"/>
                  <a:gd name="T5" fmla="*/ 16 h 157"/>
                  <a:gd name="T6" fmla="*/ 28 w 107"/>
                  <a:gd name="T7" fmla="*/ 20 h 157"/>
                  <a:gd name="T8" fmla="*/ 30 w 107"/>
                  <a:gd name="T9" fmla="*/ 24 h 157"/>
                  <a:gd name="T10" fmla="*/ 35 w 107"/>
                  <a:gd name="T11" fmla="*/ 26 h 157"/>
                  <a:gd name="T12" fmla="*/ 38 w 107"/>
                  <a:gd name="T13" fmla="*/ 30 h 157"/>
                  <a:gd name="T14" fmla="*/ 46 w 107"/>
                  <a:gd name="T15" fmla="*/ 37 h 157"/>
                  <a:gd name="T16" fmla="*/ 55 w 107"/>
                  <a:gd name="T17" fmla="*/ 39 h 157"/>
                  <a:gd name="T18" fmla="*/ 60 w 107"/>
                  <a:gd name="T19" fmla="*/ 43 h 157"/>
                  <a:gd name="T20" fmla="*/ 65 w 107"/>
                  <a:gd name="T21" fmla="*/ 46 h 157"/>
                  <a:gd name="T22" fmla="*/ 82 w 107"/>
                  <a:gd name="T23" fmla="*/ 57 h 157"/>
                  <a:gd name="T24" fmla="*/ 89 w 107"/>
                  <a:gd name="T25" fmla="*/ 63 h 157"/>
                  <a:gd name="T26" fmla="*/ 96 w 107"/>
                  <a:gd name="T27" fmla="*/ 73 h 157"/>
                  <a:gd name="T28" fmla="*/ 99 w 107"/>
                  <a:gd name="T29" fmla="*/ 79 h 157"/>
                  <a:gd name="T30" fmla="*/ 102 w 107"/>
                  <a:gd name="T31" fmla="*/ 84 h 157"/>
                  <a:gd name="T32" fmla="*/ 104 w 107"/>
                  <a:gd name="T33" fmla="*/ 90 h 157"/>
                  <a:gd name="T34" fmla="*/ 106 w 107"/>
                  <a:gd name="T35" fmla="*/ 98 h 157"/>
                  <a:gd name="T36" fmla="*/ 107 w 107"/>
                  <a:gd name="T37" fmla="*/ 107 h 157"/>
                  <a:gd name="T38" fmla="*/ 107 w 107"/>
                  <a:gd name="T39" fmla="*/ 113 h 157"/>
                  <a:gd name="T40" fmla="*/ 106 w 107"/>
                  <a:gd name="T41" fmla="*/ 127 h 157"/>
                  <a:gd name="T42" fmla="*/ 104 w 107"/>
                  <a:gd name="T43" fmla="*/ 137 h 157"/>
                  <a:gd name="T44" fmla="*/ 102 w 107"/>
                  <a:gd name="T45" fmla="*/ 146 h 157"/>
                  <a:gd name="T46" fmla="*/ 101 w 107"/>
                  <a:gd name="T47" fmla="*/ 157 h 157"/>
                  <a:gd name="T48" fmla="*/ 97 w 107"/>
                  <a:gd name="T49" fmla="*/ 154 h 157"/>
                  <a:gd name="T50" fmla="*/ 93 w 107"/>
                  <a:gd name="T51" fmla="*/ 146 h 157"/>
                  <a:gd name="T52" fmla="*/ 84 w 107"/>
                  <a:gd name="T53" fmla="*/ 138 h 157"/>
                  <a:gd name="T54" fmla="*/ 76 w 107"/>
                  <a:gd name="T55" fmla="*/ 128 h 157"/>
                  <a:gd name="T56" fmla="*/ 54 w 107"/>
                  <a:gd name="T57" fmla="*/ 114 h 157"/>
                  <a:gd name="T58" fmla="*/ 35 w 107"/>
                  <a:gd name="T59" fmla="*/ 100 h 157"/>
                  <a:gd name="T60" fmla="*/ 22 w 107"/>
                  <a:gd name="T61" fmla="*/ 89 h 157"/>
                  <a:gd name="T62" fmla="*/ 18 w 107"/>
                  <a:gd name="T63" fmla="*/ 84 h 157"/>
                  <a:gd name="T64" fmla="*/ 13 w 107"/>
                  <a:gd name="T65" fmla="*/ 76 h 157"/>
                  <a:gd name="T66" fmla="*/ 5 w 107"/>
                  <a:gd name="T67" fmla="*/ 65 h 157"/>
                  <a:gd name="T68" fmla="*/ 2 w 107"/>
                  <a:gd name="T69" fmla="*/ 60 h 157"/>
                  <a:gd name="T70" fmla="*/ 0 w 107"/>
                  <a:gd name="T71" fmla="*/ 52 h 157"/>
                  <a:gd name="T72" fmla="*/ 0 w 107"/>
                  <a:gd name="T73" fmla="*/ 45 h 157"/>
                  <a:gd name="T74" fmla="*/ 2 w 107"/>
                  <a:gd name="T75" fmla="*/ 35 h 157"/>
                  <a:gd name="T76" fmla="*/ 7 w 107"/>
                  <a:gd name="T77" fmla="*/ 27 h 157"/>
                  <a:gd name="T78" fmla="*/ 9 w 107"/>
                  <a:gd name="T79" fmla="*/ 19 h 157"/>
                  <a:gd name="T80" fmla="*/ 19 w 107"/>
                  <a:gd name="T81" fmla="*/ 7 h 157"/>
                  <a:gd name="T82" fmla="*/ 22 w 107"/>
                  <a:gd name="T83" fmla="*/ 0 h 15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07"/>
                  <a:gd name="T127" fmla="*/ 0 h 157"/>
                  <a:gd name="T128" fmla="*/ 107 w 107"/>
                  <a:gd name="T129" fmla="*/ 157 h 15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07" h="157">
                    <a:moveTo>
                      <a:pt x="22" y="0"/>
                    </a:moveTo>
                    <a:lnTo>
                      <a:pt x="25" y="9"/>
                    </a:lnTo>
                    <a:lnTo>
                      <a:pt x="27" y="16"/>
                    </a:lnTo>
                    <a:lnTo>
                      <a:pt x="28" y="20"/>
                    </a:lnTo>
                    <a:lnTo>
                      <a:pt x="30" y="24"/>
                    </a:lnTo>
                    <a:lnTo>
                      <a:pt x="35" y="26"/>
                    </a:lnTo>
                    <a:lnTo>
                      <a:pt x="38" y="30"/>
                    </a:lnTo>
                    <a:lnTo>
                      <a:pt x="46" y="37"/>
                    </a:lnTo>
                    <a:lnTo>
                      <a:pt x="55" y="39"/>
                    </a:lnTo>
                    <a:lnTo>
                      <a:pt x="60" y="43"/>
                    </a:lnTo>
                    <a:lnTo>
                      <a:pt x="65" y="46"/>
                    </a:lnTo>
                    <a:lnTo>
                      <a:pt x="82" y="57"/>
                    </a:lnTo>
                    <a:lnTo>
                      <a:pt x="89" y="63"/>
                    </a:lnTo>
                    <a:lnTo>
                      <a:pt x="96" y="73"/>
                    </a:lnTo>
                    <a:lnTo>
                      <a:pt x="99" y="79"/>
                    </a:lnTo>
                    <a:lnTo>
                      <a:pt x="102" y="84"/>
                    </a:lnTo>
                    <a:lnTo>
                      <a:pt x="104" y="90"/>
                    </a:lnTo>
                    <a:lnTo>
                      <a:pt x="106" y="98"/>
                    </a:lnTo>
                    <a:lnTo>
                      <a:pt x="107" y="107"/>
                    </a:lnTo>
                    <a:lnTo>
                      <a:pt x="107" y="113"/>
                    </a:lnTo>
                    <a:lnTo>
                      <a:pt x="106" y="127"/>
                    </a:lnTo>
                    <a:lnTo>
                      <a:pt x="104" y="137"/>
                    </a:lnTo>
                    <a:lnTo>
                      <a:pt x="102" y="146"/>
                    </a:lnTo>
                    <a:lnTo>
                      <a:pt x="101" y="157"/>
                    </a:lnTo>
                    <a:lnTo>
                      <a:pt x="97" y="154"/>
                    </a:lnTo>
                    <a:lnTo>
                      <a:pt x="93" y="146"/>
                    </a:lnTo>
                    <a:lnTo>
                      <a:pt x="84" y="138"/>
                    </a:lnTo>
                    <a:lnTo>
                      <a:pt x="76" y="128"/>
                    </a:lnTo>
                    <a:lnTo>
                      <a:pt x="54" y="114"/>
                    </a:lnTo>
                    <a:lnTo>
                      <a:pt x="35" y="100"/>
                    </a:lnTo>
                    <a:lnTo>
                      <a:pt x="22" y="89"/>
                    </a:lnTo>
                    <a:lnTo>
                      <a:pt x="18" y="84"/>
                    </a:lnTo>
                    <a:lnTo>
                      <a:pt x="13" y="76"/>
                    </a:lnTo>
                    <a:lnTo>
                      <a:pt x="5" y="65"/>
                    </a:lnTo>
                    <a:lnTo>
                      <a:pt x="2" y="60"/>
                    </a:lnTo>
                    <a:lnTo>
                      <a:pt x="0" y="52"/>
                    </a:lnTo>
                    <a:lnTo>
                      <a:pt x="0" y="45"/>
                    </a:lnTo>
                    <a:lnTo>
                      <a:pt x="2" y="35"/>
                    </a:lnTo>
                    <a:lnTo>
                      <a:pt x="7" y="27"/>
                    </a:lnTo>
                    <a:lnTo>
                      <a:pt x="9" y="19"/>
                    </a:lnTo>
                    <a:lnTo>
                      <a:pt x="19" y="7"/>
                    </a:lnTo>
                    <a:lnTo>
                      <a:pt x="22" y="0"/>
                    </a:lnTo>
                    <a:close/>
                  </a:path>
                </a:pathLst>
              </a:custGeom>
              <a:solidFill>
                <a:srgbClr val="C195DB"/>
              </a:solidFill>
              <a:ln w="9525">
                <a:noFill/>
                <a:round/>
                <a:headEnd/>
                <a:tailEnd/>
              </a:ln>
            </p:spPr>
            <p:txBody>
              <a:bodyPr/>
              <a:lstStyle/>
              <a:p>
                <a:endParaRPr lang="ru-RU"/>
              </a:p>
            </p:txBody>
          </p:sp>
          <p:sp>
            <p:nvSpPr>
              <p:cNvPr id="162691" name="Freeform 1322"/>
              <p:cNvSpPr>
                <a:spLocks/>
              </p:cNvSpPr>
              <p:nvPr/>
            </p:nvSpPr>
            <p:spPr bwMode="auto">
              <a:xfrm>
                <a:off x="2793" y="1936"/>
                <a:ext cx="106" cy="157"/>
              </a:xfrm>
              <a:custGeom>
                <a:avLst/>
                <a:gdLst>
                  <a:gd name="T0" fmla="*/ 22 w 106"/>
                  <a:gd name="T1" fmla="*/ 0 h 157"/>
                  <a:gd name="T2" fmla="*/ 32 w 106"/>
                  <a:gd name="T3" fmla="*/ 22 h 157"/>
                  <a:gd name="T4" fmla="*/ 39 w 106"/>
                  <a:gd name="T5" fmla="*/ 30 h 157"/>
                  <a:gd name="T6" fmla="*/ 48 w 106"/>
                  <a:gd name="T7" fmla="*/ 35 h 157"/>
                  <a:gd name="T8" fmla="*/ 65 w 106"/>
                  <a:gd name="T9" fmla="*/ 46 h 157"/>
                  <a:gd name="T10" fmla="*/ 82 w 106"/>
                  <a:gd name="T11" fmla="*/ 57 h 157"/>
                  <a:gd name="T12" fmla="*/ 97 w 106"/>
                  <a:gd name="T13" fmla="*/ 71 h 157"/>
                  <a:gd name="T14" fmla="*/ 103 w 106"/>
                  <a:gd name="T15" fmla="*/ 84 h 157"/>
                  <a:gd name="T16" fmla="*/ 106 w 106"/>
                  <a:gd name="T17" fmla="*/ 98 h 157"/>
                  <a:gd name="T18" fmla="*/ 106 w 106"/>
                  <a:gd name="T19" fmla="*/ 127 h 157"/>
                  <a:gd name="T20" fmla="*/ 101 w 106"/>
                  <a:gd name="T21" fmla="*/ 157 h 157"/>
                  <a:gd name="T22" fmla="*/ 94 w 106"/>
                  <a:gd name="T23" fmla="*/ 146 h 157"/>
                  <a:gd name="T24" fmla="*/ 77 w 106"/>
                  <a:gd name="T25" fmla="*/ 128 h 157"/>
                  <a:gd name="T26" fmla="*/ 54 w 106"/>
                  <a:gd name="T27" fmla="*/ 114 h 157"/>
                  <a:gd name="T28" fmla="*/ 37 w 106"/>
                  <a:gd name="T29" fmla="*/ 98 h 157"/>
                  <a:gd name="T30" fmla="*/ 13 w 106"/>
                  <a:gd name="T31" fmla="*/ 76 h 157"/>
                  <a:gd name="T32" fmla="*/ 5 w 106"/>
                  <a:gd name="T33" fmla="*/ 65 h 157"/>
                  <a:gd name="T34" fmla="*/ 0 w 106"/>
                  <a:gd name="T35" fmla="*/ 52 h 157"/>
                  <a:gd name="T36" fmla="*/ 0 w 106"/>
                  <a:gd name="T37" fmla="*/ 45 h 157"/>
                  <a:gd name="T38" fmla="*/ 4 w 106"/>
                  <a:gd name="T39" fmla="*/ 35 h 157"/>
                  <a:gd name="T40" fmla="*/ 10 w 106"/>
                  <a:gd name="T41" fmla="*/ 19 h 157"/>
                  <a:gd name="T42" fmla="*/ 22 w 106"/>
                  <a:gd name="T43" fmla="*/ 0 h 15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06"/>
                  <a:gd name="T67" fmla="*/ 0 h 157"/>
                  <a:gd name="T68" fmla="*/ 106 w 106"/>
                  <a:gd name="T69" fmla="*/ 157 h 15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06" h="157">
                    <a:moveTo>
                      <a:pt x="22" y="0"/>
                    </a:moveTo>
                    <a:lnTo>
                      <a:pt x="32" y="22"/>
                    </a:lnTo>
                    <a:lnTo>
                      <a:pt x="39" y="30"/>
                    </a:lnTo>
                    <a:lnTo>
                      <a:pt x="48" y="35"/>
                    </a:lnTo>
                    <a:lnTo>
                      <a:pt x="65" y="46"/>
                    </a:lnTo>
                    <a:lnTo>
                      <a:pt x="82" y="57"/>
                    </a:lnTo>
                    <a:lnTo>
                      <a:pt x="97" y="71"/>
                    </a:lnTo>
                    <a:lnTo>
                      <a:pt x="103" y="84"/>
                    </a:lnTo>
                    <a:lnTo>
                      <a:pt x="106" y="98"/>
                    </a:lnTo>
                    <a:lnTo>
                      <a:pt x="106" y="127"/>
                    </a:lnTo>
                    <a:lnTo>
                      <a:pt x="101" y="157"/>
                    </a:lnTo>
                    <a:lnTo>
                      <a:pt x="94" y="146"/>
                    </a:lnTo>
                    <a:lnTo>
                      <a:pt x="77" y="128"/>
                    </a:lnTo>
                    <a:lnTo>
                      <a:pt x="54" y="114"/>
                    </a:lnTo>
                    <a:lnTo>
                      <a:pt x="37" y="98"/>
                    </a:lnTo>
                    <a:lnTo>
                      <a:pt x="13" y="76"/>
                    </a:lnTo>
                    <a:lnTo>
                      <a:pt x="5" y="65"/>
                    </a:lnTo>
                    <a:lnTo>
                      <a:pt x="0" y="52"/>
                    </a:lnTo>
                    <a:lnTo>
                      <a:pt x="0" y="45"/>
                    </a:lnTo>
                    <a:lnTo>
                      <a:pt x="4" y="35"/>
                    </a:lnTo>
                    <a:lnTo>
                      <a:pt x="10" y="19"/>
                    </a:lnTo>
                    <a:lnTo>
                      <a:pt x="22" y="0"/>
                    </a:lnTo>
                  </a:path>
                </a:pathLst>
              </a:custGeom>
              <a:noFill/>
              <a:ln w="4763" cap="rnd">
                <a:solidFill>
                  <a:srgbClr val="844CD6"/>
                </a:solidFill>
                <a:prstDash val="solid"/>
                <a:round/>
                <a:headEnd/>
                <a:tailEnd/>
              </a:ln>
            </p:spPr>
            <p:txBody>
              <a:bodyPr/>
              <a:lstStyle/>
              <a:p>
                <a:endParaRPr lang="ru-RU"/>
              </a:p>
            </p:txBody>
          </p:sp>
          <p:sp>
            <p:nvSpPr>
              <p:cNvPr id="162692" name="Freeform 1323"/>
              <p:cNvSpPr>
                <a:spLocks/>
              </p:cNvSpPr>
              <p:nvPr/>
            </p:nvSpPr>
            <p:spPr bwMode="auto">
              <a:xfrm>
                <a:off x="2795" y="2096"/>
                <a:ext cx="107" cy="157"/>
              </a:xfrm>
              <a:custGeom>
                <a:avLst/>
                <a:gdLst>
                  <a:gd name="T0" fmla="*/ 16 w 107"/>
                  <a:gd name="T1" fmla="*/ 0 h 157"/>
                  <a:gd name="T2" fmla="*/ 20 w 107"/>
                  <a:gd name="T3" fmla="*/ 9 h 157"/>
                  <a:gd name="T4" fmla="*/ 25 w 107"/>
                  <a:gd name="T5" fmla="*/ 17 h 157"/>
                  <a:gd name="T6" fmla="*/ 30 w 107"/>
                  <a:gd name="T7" fmla="*/ 26 h 157"/>
                  <a:gd name="T8" fmla="*/ 35 w 107"/>
                  <a:gd name="T9" fmla="*/ 28 h 157"/>
                  <a:gd name="T10" fmla="*/ 38 w 107"/>
                  <a:gd name="T11" fmla="*/ 32 h 157"/>
                  <a:gd name="T12" fmla="*/ 48 w 107"/>
                  <a:gd name="T13" fmla="*/ 36 h 157"/>
                  <a:gd name="T14" fmla="*/ 55 w 107"/>
                  <a:gd name="T15" fmla="*/ 41 h 157"/>
                  <a:gd name="T16" fmla="*/ 65 w 107"/>
                  <a:gd name="T17" fmla="*/ 47 h 157"/>
                  <a:gd name="T18" fmla="*/ 82 w 107"/>
                  <a:gd name="T19" fmla="*/ 58 h 157"/>
                  <a:gd name="T20" fmla="*/ 89 w 107"/>
                  <a:gd name="T21" fmla="*/ 65 h 157"/>
                  <a:gd name="T22" fmla="*/ 96 w 107"/>
                  <a:gd name="T23" fmla="*/ 74 h 157"/>
                  <a:gd name="T24" fmla="*/ 99 w 107"/>
                  <a:gd name="T25" fmla="*/ 80 h 157"/>
                  <a:gd name="T26" fmla="*/ 102 w 107"/>
                  <a:gd name="T27" fmla="*/ 86 h 157"/>
                  <a:gd name="T28" fmla="*/ 104 w 107"/>
                  <a:gd name="T29" fmla="*/ 91 h 157"/>
                  <a:gd name="T30" fmla="*/ 106 w 107"/>
                  <a:gd name="T31" fmla="*/ 99 h 157"/>
                  <a:gd name="T32" fmla="*/ 107 w 107"/>
                  <a:gd name="T33" fmla="*/ 107 h 157"/>
                  <a:gd name="T34" fmla="*/ 107 w 107"/>
                  <a:gd name="T35" fmla="*/ 114 h 157"/>
                  <a:gd name="T36" fmla="*/ 106 w 107"/>
                  <a:gd name="T37" fmla="*/ 127 h 157"/>
                  <a:gd name="T38" fmla="*/ 104 w 107"/>
                  <a:gd name="T39" fmla="*/ 137 h 157"/>
                  <a:gd name="T40" fmla="*/ 102 w 107"/>
                  <a:gd name="T41" fmla="*/ 146 h 157"/>
                  <a:gd name="T42" fmla="*/ 101 w 107"/>
                  <a:gd name="T43" fmla="*/ 157 h 157"/>
                  <a:gd name="T44" fmla="*/ 97 w 107"/>
                  <a:gd name="T45" fmla="*/ 155 h 157"/>
                  <a:gd name="T46" fmla="*/ 93 w 107"/>
                  <a:gd name="T47" fmla="*/ 146 h 157"/>
                  <a:gd name="T48" fmla="*/ 84 w 107"/>
                  <a:gd name="T49" fmla="*/ 138 h 157"/>
                  <a:gd name="T50" fmla="*/ 76 w 107"/>
                  <a:gd name="T51" fmla="*/ 129 h 157"/>
                  <a:gd name="T52" fmla="*/ 54 w 107"/>
                  <a:gd name="T53" fmla="*/ 115 h 157"/>
                  <a:gd name="T54" fmla="*/ 35 w 107"/>
                  <a:gd name="T55" fmla="*/ 101 h 157"/>
                  <a:gd name="T56" fmla="*/ 22 w 107"/>
                  <a:gd name="T57" fmla="*/ 90 h 157"/>
                  <a:gd name="T58" fmla="*/ 18 w 107"/>
                  <a:gd name="T59" fmla="*/ 86 h 157"/>
                  <a:gd name="T60" fmla="*/ 13 w 107"/>
                  <a:gd name="T61" fmla="*/ 79 h 157"/>
                  <a:gd name="T62" fmla="*/ 5 w 107"/>
                  <a:gd name="T63" fmla="*/ 66 h 157"/>
                  <a:gd name="T64" fmla="*/ 3 w 107"/>
                  <a:gd name="T65" fmla="*/ 62 h 157"/>
                  <a:gd name="T66" fmla="*/ 0 w 107"/>
                  <a:gd name="T67" fmla="*/ 56 h 157"/>
                  <a:gd name="T68" fmla="*/ 0 w 107"/>
                  <a:gd name="T69" fmla="*/ 51 h 157"/>
                  <a:gd name="T70" fmla="*/ 0 w 107"/>
                  <a:gd name="T71" fmla="*/ 46 h 157"/>
                  <a:gd name="T72" fmla="*/ 2 w 107"/>
                  <a:gd name="T73" fmla="*/ 36 h 157"/>
                  <a:gd name="T74" fmla="*/ 3 w 107"/>
                  <a:gd name="T75" fmla="*/ 28 h 157"/>
                  <a:gd name="T76" fmla="*/ 7 w 107"/>
                  <a:gd name="T77" fmla="*/ 19 h 157"/>
                  <a:gd name="T78" fmla="*/ 13 w 107"/>
                  <a:gd name="T79" fmla="*/ 5 h 157"/>
                  <a:gd name="T80" fmla="*/ 16 w 107"/>
                  <a:gd name="T81" fmla="*/ 0 h 1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7"/>
                  <a:gd name="T124" fmla="*/ 0 h 157"/>
                  <a:gd name="T125" fmla="*/ 107 w 107"/>
                  <a:gd name="T126" fmla="*/ 157 h 1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7" h="157">
                    <a:moveTo>
                      <a:pt x="16" y="0"/>
                    </a:moveTo>
                    <a:lnTo>
                      <a:pt x="20" y="9"/>
                    </a:lnTo>
                    <a:lnTo>
                      <a:pt x="25" y="17"/>
                    </a:lnTo>
                    <a:lnTo>
                      <a:pt x="30" y="26"/>
                    </a:lnTo>
                    <a:lnTo>
                      <a:pt x="35" y="28"/>
                    </a:lnTo>
                    <a:lnTo>
                      <a:pt x="38" y="32"/>
                    </a:lnTo>
                    <a:lnTo>
                      <a:pt x="48" y="36"/>
                    </a:lnTo>
                    <a:lnTo>
                      <a:pt x="55" y="41"/>
                    </a:lnTo>
                    <a:lnTo>
                      <a:pt x="65" y="47"/>
                    </a:lnTo>
                    <a:lnTo>
                      <a:pt x="82" y="58"/>
                    </a:lnTo>
                    <a:lnTo>
                      <a:pt x="89" y="65"/>
                    </a:lnTo>
                    <a:lnTo>
                      <a:pt x="96" y="74"/>
                    </a:lnTo>
                    <a:lnTo>
                      <a:pt x="99" y="80"/>
                    </a:lnTo>
                    <a:lnTo>
                      <a:pt x="102" y="86"/>
                    </a:lnTo>
                    <a:lnTo>
                      <a:pt x="104" y="91"/>
                    </a:lnTo>
                    <a:lnTo>
                      <a:pt x="106" y="99"/>
                    </a:lnTo>
                    <a:lnTo>
                      <a:pt x="107" y="107"/>
                    </a:lnTo>
                    <a:lnTo>
                      <a:pt x="107" y="114"/>
                    </a:lnTo>
                    <a:lnTo>
                      <a:pt x="106" y="127"/>
                    </a:lnTo>
                    <a:lnTo>
                      <a:pt x="104" y="137"/>
                    </a:lnTo>
                    <a:lnTo>
                      <a:pt x="102" y="146"/>
                    </a:lnTo>
                    <a:lnTo>
                      <a:pt x="101" y="157"/>
                    </a:lnTo>
                    <a:lnTo>
                      <a:pt x="97" y="155"/>
                    </a:lnTo>
                    <a:lnTo>
                      <a:pt x="93" y="146"/>
                    </a:lnTo>
                    <a:lnTo>
                      <a:pt x="84" y="138"/>
                    </a:lnTo>
                    <a:lnTo>
                      <a:pt x="76" y="129"/>
                    </a:lnTo>
                    <a:lnTo>
                      <a:pt x="54" y="115"/>
                    </a:lnTo>
                    <a:lnTo>
                      <a:pt x="35" y="101"/>
                    </a:lnTo>
                    <a:lnTo>
                      <a:pt x="22" y="90"/>
                    </a:lnTo>
                    <a:lnTo>
                      <a:pt x="18" y="86"/>
                    </a:lnTo>
                    <a:lnTo>
                      <a:pt x="13" y="79"/>
                    </a:lnTo>
                    <a:lnTo>
                      <a:pt x="5" y="66"/>
                    </a:lnTo>
                    <a:lnTo>
                      <a:pt x="3" y="62"/>
                    </a:lnTo>
                    <a:lnTo>
                      <a:pt x="0" y="56"/>
                    </a:lnTo>
                    <a:lnTo>
                      <a:pt x="0" y="51"/>
                    </a:lnTo>
                    <a:lnTo>
                      <a:pt x="0" y="46"/>
                    </a:lnTo>
                    <a:lnTo>
                      <a:pt x="2" y="36"/>
                    </a:lnTo>
                    <a:lnTo>
                      <a:pt x="3" y="28"/>
                    </a:lnTo>
                    <a:lnTo>
                      <a:pt x="7" y="19"/>
                    </a:lnTo>
                    <a:lnTo>
                      <a:pt x="13" y="5"/>
                    </a:lnTo>
                    <a:lnTo>
                      <a:pt x="16" y="0"/>
                    </a:lnTo>
                    <a:close/>
                  </a:path>
                </a:pathLst>
              </a:custGeom>
              <a:solidFill>
                <a:srgbClr val="C195DB"/>
              </a:solidFill>
              <a:ln w="9525">
                <a:noFill/>
                <a:round/>
                <a:headEnd/>
                <a:tailEnd/>
              </a:ln>
            </p:spPr>
            <p:txBody>
              <a:bodyPr/>
              <a:lstStyle/>
              <a:p>
                <a:endParaRPr lang="ru-RU"/>
              </a:p>
            </p:txBody>
          </p:sp>
          <p:sp>
            <p:nvSpPr>
              <p:cNvPr id="162693" name="Freeform 1324"/>
              <p:cNvSpPr>
                <a:spLocks/>
              </p:cNvSpPr>
              <p:nvPr/>
            </p:nvSpPr>
            <p:spPr bwMode="auto">
              <a:xfrm>
                <a:off x="2793" y="2096"/>
                <a:ext cx="106" cy="157"/>
              </a:xfrm>
              <a:custGeom>
                <a:avLst/>
                <a:gdLst>
                  <a:gd name="T0" fmla="*/ 18 w 106"/>
                  <a:gd name="T1" fmla="*/ 0 h 157"/>
                  <a:gd name="T2" fmla="*/ 21 w 106"/>
                  <a:gd name="T3" fmla="*/ 9 h 157"/>
                  <a:gd name="T4" fmla="*/ 32 w 106"/>
                  <a:gd name="T5" fmla="*/ 26 h 157"/>
                  <a:gd name="T6" fmla="*/ 40 w 106"/>
                  <a:gd name="T7" fmla="*/ 32 h 157"/>
                  <a:gd name="T8" fmla="*/ 48 w 106"/>
                  <a:gd name="T9" fmla="*/ 36 h 157"/>
                  <a:gd name="T10" fmla="*/ 56 w 106"/>
                  <a:gd name="T11" fmla="*/ 41 h 157"/>
                  <a:gd name="T12" fmla="*/ 65 w 106"/>
                  <a:gd name="T13" fmla="*/ 47 h 157"/>
                  <a:gd name="T14" fmla="*/ 82 w 106"/>
                  <a:gd name="T15" fmla="*/ 58 h 157"/>
                  <a:gd name="T16" fmla="*/ 97 w 106"/>
                  <a:gd name="T17" fmla="*/ 74 h 157"/>
                  <a:gd name="T18" fmla="*/ 103 w 106"/>
                  <a:gd name="T19" fmla="*/ 86 h 157"/>
                  <a:gd name="T20" fmla="*/ 106 w 106"/>
                  <a:gd name="T21" fmla="*/ 99 h 157"/>
                  <a:gd name="T22" fmla="*/ 106 w 106"/>
                  <a:gd name="T23" fmla="*/ 127 h 157"/>
                  <a:gd name="T24" fmla="*/ 101 w 106"/>
                  <a:gd name="T25" fmla="*/ 157 h 157"/>
                  <a:gd name="T26" fmla="*/ 94 w 106"/>
                  <a:gd name="T27" fmla="*/ 146 h 157"/>
                  <a:gd name="T28" fmla="*/ 77 w 106"/>
                  <a:gd name="T29" fmla="*/ 129 h 157"/>
                  <a:gd name="T30" fmla="*/ 54 w 106"/>
                  <a:gd name="T31" fmla="*/ 115 h 157"/>
                  <a:gd name="T32" fmla="*/ 37 w 106"/>
                  <a:gd name="T33" fmla="*/ 101 h 157"/>
                  <a:gd name="T34" fmla="*/ 13 w 106"/>
                  <a:gd name="T35" fmla="*/ 79 h 157"/>
                  <a:gd name="T36" fmla="*/ 5 w 106"/>
                  <a:gd name="T37" fmla="*/ 66 h 157"/>
                  <a:gd name="T38" fmla="*/ 0 w 106"/>
                  <a:gd name="T39" fmla="*/ 54 h 157"/>
                  <a:gd name="T40" fmla="*/ 2 w 106"/>
                  <a:gd name="T41" fmla="*/ 36 h 157"/>
                  <a:gd name="T42" fmla="*/ 7 w 106"/>
                  <a:gd name="T43" fmla="*/ 19 h 157"/>
                  <a:gd name="T44" fmla="*/ 18 w 106"/>
                  <a:gd name="T45" fmla="*/ 0 h 15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6"/>
                  <a:gd name="T70" fmla="*/ 0 h 157"/>
                  <a:gd name="T71" fmla="*/ 106 w 106"/>
                  <a:gd name="T72" fmla="*/ 157 h 15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6" h="157">
                    <a:moveTo>
                      <a:pt x="18" y="0"/>
                    </a:moveTo>
                    <a:lnTo>
                      <a:pt x="21" y="9"/>
                    </a:lnTo>
                    <a:lnTo>
                      <a:pt x="32" y="26"/>
                    </a:lnTo>
                    <a:lnTo>
                      <a:pt x="40" y="32"/>
                    </a:lnTo>
                    <a:lnTo>
                      <a:pt x="48" y="36"/>
                    </a:lnTo>
                    <a:lnTo>
                      <a:pt x="56" y="41"/>
                    </a:lnTo>
                    <a:lnTo>
                      <a:pt x="65" y="47"/>
                    </a:lnTo>
                    <a:lnTo>
                      <a:pt x="82" y="58"/>
                    </a:lnTo>
                    <a:lnTo>
                      <a:pt x="97" y="74"/>
                    </a:lnTo>
                    <a:lnTo>
                      <a:pt x="103" y="86"/>
                    </a:lnTo>
                    <a:lnTo>
                      <a:pt x="106" y="99"/>
                    </a:lnTo>
                    <a:lnTo>
                      <a:pt x="106" y="127"/>
                    </a:lnTo>
                    <a:lnTo>
                      <a:pt x="101" y="157"/>
                    </a:lnTo>
                    <a:lnTo>
                      <a:pt x="94" y="146"/>
                    </a:lnTo>
                    <a:lnTo>
                      <a:pt x="77" y="129"/>
                    </a:lnTo>
                    <a:lnTo>
                      <a:pt x="54" y="115"/>
                    </a:lnTo>
                    <a:lnTo>
                      <a:pt x="37" y="101"/>
                    </a:lnTo>
                    <a:lnTo>
                      <a:pt x="13" y="79"/>
                    </a:lnTo>
                    <a:lnTo>
                      <a:pt x="5" y="66"/>
                    </a:lnTo>
                    <a:lnTo>
                      <a:pt x="0" y="54"/>
                    </a:lnTo>
                    <a:lnTo>
                      <a:pt x="2" y="36"/>
                    </a:lnTo>
                    <a:lnTo>
                      <a:pt x="7" y="19"/>
                    </a:lnTo>
                    <a:lnTo>
                      <a:pt x="18" y="0"/>
                    </a:lnTo>
                  </a:path>
                </a:pathLst>
              </a:custGeom>
              <a:noFill/>
              <a:ln w="4763" cap="rnd">
                <a:solidFill>
                  <a:srgbClr val="844CD6"/>
                </a:solidFill>
                <a:prstDash val="solid"/>
                <a:round/>
                <a:headEnd/>
                <a:tailEnd/>
              </a:ln>
            </p:spPr>
            <p:txBody>
              <a:bodyPr/>
              <a:lstStyle/>
              <a:p>
                <a:endParaRPr lang="ru-RU"/>
              </a:p>
            </p:txBody>
          </p:sp>
          <p:sp>
            <p:nvSpPr>
              <p:cNvPr id="162694" name="Freeform 1325"/>
              <p:cNvSpPr>
                <a:spLocks/>
              </p:cNvSpPr>
              <p:nvPr/>
            </p:nvSpPr>
            <p:spPr bwMode="auto">
              <a:xfrm>
                <a:off x="2810" y="2208"/>
                <a:ext cx="86" cy="130"/>
              </a:xfrm>
              <a:custGeom>
                <a:avLst/>
                <a:gdLst>
                  <a:gd name="T0" fmla="*/ 79 w 86"/>
                  <a:gd name="T1" fmla="*/ 69 h 130"/>
                  <a:gd name="T2" fmla="*/ 77 w 86"/>
                  <a:gd name="T3" fmla="*/ 73 h 130"/>
                  <a:gd name="T4" fmla="*/ 74 w 86"/>
                  <a:gd name="T5" fmla="*/ 75 h 130"/>
                  <a:gd name="T6" fmla="*/ 69 w 86"/>
                  <a:gd name="T7" fmla="*/ 81 h 130"/>
                  <a:gd name="T8" fmla="*/ 64 w 86"/>
                  <a:gd name="T9" fmla="*/ 87 h 130"/>
                  <a:gd name="T10" fmla="*/ 63 w 86"/>
                  <a:gd name="T11" fmla="*/ 90 h 130"/>
                  <a:gd name="T12" fmla="*/ 62 w 86"/>
                  <a:gd name="T13" fmla="*/ 94 h 130"/>
                  <a:gd name="T14" fmla="*/ 60 w 86"/>
                  <a:gd name="T15" fmla="*/ 100 h 130"/>
                  <a:gd name="T16" fmla="*/ 60 w 86"/>
                  <a:gd name="T17" fmla="*/ 106 h 130"/>
                  <a:gd name="T18" fmla="*/ 63 w 86"/>
                  <a:gd name="T19" fmla="*/ 117 h 130"/>
                  <a:gd name="T20" fmla="*/ 66 w 86"/>
                  <a:gd name="T21" fmla="*/ 130 h 130"/>
                  <a:gd name="T22" fmla="*/ 49 w 86"/>
                  <a:gd name="T23" fmla="*/ 122 h 130"/>
                  <a:gd name="T24" fmla="*/ 33 w 86"/>
                  <a:gd name="T25" fmla="*/ 113 h 130"/>
                  <a:gd name="T26" fmla="*/ 26 w 86"/>
                  <a:gd name="T27" fmla="*/ 106 h 130"/>
                  <a:gd name="T28" fmla="*/ 20 w 86"/>
                  <a:gd name="T29" fmla="*/ 101 h 130"/>
                  <a:gd name="T30" fmla="*/ 13 w 86"/>
                  <a:gd name="T31" fmla="*/ 94 h 130"/>
                  <a:gd name="T32" fmla="*/ 7 w 86"/>
                  <a:gd name="T33" fmla="*/ 83 h 130"/>
                  <a:gd name="T34" fmla="*/ 0 w 86"/>
                  <a:gd name="T35" fmla="*/ 74 h 130"/>
                  <a:gd name="T36" fmla="*/ 3 w 86"/>
                  <a:gd name="T37" fmla="*/ 64 h 130"/>
                  <a:gd name="T38" fmla="*/ 7 w 86"/>
                  <a:gd name="T39" fmla="*/ 57 h 130"/>
                  <a:gd name="T40" fmla="*/ 9 w 86"/>
                  <a:gd name="T41" fmla="*/ 52 h 130"/>
                  <a:gd name="T42" fmla="*/ 14 w 86"/>
                  <a:gd name="T43" fmla="*/ 49 h 130"/>
                  <a:gd name="T44" fmla="*/ 19 w 86"/>
                  <a:gd name="T45" fmla="*/ 44 h 130"/>
                  <a:gd name="T46" fmla="*/ 25 w 86"/>
                  <a:gd name="T47" fmla="*/ 41 h 130"/>
                  <a:gd name="T48" fmla="*/ 30 w 86"/>
                  <a:gd name="T49" fmla="*/ 34 h 130"/>
                  <a:gd name="T50" fmla="*/ 33 w 86"/>
                  <a:gd name="T51" fmla="*/ 32 h 130"/>
                  <a:gd name="T52" fmla="*/ 34 w 86"/>
                  <a:gd name="T53" fmla="*/ 28 h 130"/>
                  <a:gd name="T54" fmla="*/ 34 w 86"/>
                  <a:gd name="T55" fmla="*/ 24 h 130"/>
                  <a:gd name="T56" fmla="*/ 34 w 86"/>
                  <a:gd name="T57" fmla="*/ 19 h 130"/>
                  <a:gd name="T58" fmla="*/ 33 w 86"/>
                  <a:gd name="T59" fmla="*/ 9 h 130"/>
                  <a:gd name="T60" fmla="*/ 30 w 86"/>
                  <a:gd name="T61" fmla="*/ 0 h 130"/>
                  <a:gd name="T62" fmla="*/ 43 w 86"/>
                  <a:gd name="T63" fmla="*/ 7 h 130"/>
                  <a:gd name="T64" fmla="*/ 55 w 86"/>
                  <a:gd name="T65" fmla="*/ 15 h 130"/>
                  <a:gd name="T66" fmla="*/ 66 w 86"/>
                  <a:gd name="T67" fmla="*/ 25 h 130"/>
                  <a:gd name="T68" fmla="*/ 79 w 86"/>
                  <a:gd name="T69" fmla="*/ 37 h 130"/>
                  <a:gd name="T70" fmla="*/ 86 w 86"/>
                  <a:gd name="T71" fmla="*/ 43 h 130"/>
                  <a:gd name="T72" fmla="*/ 83 w 86"/>
                  <a:gd name="T73" fmla="*/ 53 h 130"/>
                  <a:gd name="T74" fmla="*/ 82 w 86"/>
                  <a:gd name="T75" fmla="*/ 62 h 130"/>
                  <a:gd name="T76" fmla="*/ 79 w 86"/>
                  <a:gd name="T77" fmla="*/ 69 h 13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6"/>
                  <a:gd name="T118" fmla="*/ 0 h 130"/>
                  <a:gd name="T119" fmla="*/ 86 w 86"/>
                  <a:gd name="T120" fmla="*/ 130 h 13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6" h="130">
                    <a:moveTo>
                      <a:pt x="79" y="69"/>
                    </a:moveTo>
                    <a:lnTo>
                      <a:pt x="77" y="73"/>
                    </a:lnTo>
                    <a:lnTo>
                      <a:pt x="74" y="75"/>
                    </a:lnTo>
                    <a:lnTo>
                      <a:pt x="69" y="81"/>
                    </a:lnTo>
                    <a:lnTo>
                      <a:pt x="64" y="87"/>
                    </a:lnTo>
                    <a:lnTo>
                      <a:pt x="63" y="90"/>
                    </a:lnTo>
                    <a:lnTo>
                      <a:pt x="62" y="94"/>
                    </a:lnTo>
                    <a:lnTo>
                      <a:pt x="60" y="100"/>
                    </a:lnTo>
                    <a:lnTo>
                      <a:pt x="60" y="106"/>
                    </a:lnTo>
                    <a:lnTo>
                      <a:pt x="63" y="117"/>
                    </a:lnTo>
                    <a:lnTo>
                      <a:pt x="66" y="130"/>
                    </a:lnTo>
                    <a:lnTo>
                      <a:pt x="49" y="122"/>
                    </a:lnTo>
                    <a:lnTo>
                      <a:pt x="33" y="113"/>
                    </a:lnTo>
                    <a:lnTo>
                      <a:pt x="26" y="106"/>
                    </a:lnTo>
                    <a:lnTo>
                      <a:pt x="20" y="101"/>
                    </a:lnTo>
                    <a:lnTo>
                      <a:pt x="13" y="94"/>
                    </a:lnTo>
                    <a:lnTo>
                      <a:pt x="7" y="83"/>
                    </a:lnTo>
                    <a:lnTo>
                      <a:pt x="0" y="74"/>
                    </a:lnTo>
                    <a:lnTo>
                      <a:pt x="3" y="64"/>
                    </a:lnTo>
                    <a:lnTo>
                      <a:pt x="7" y="57"/>
                    </a:lnTo>
                    <a:lnTo>
                      <a:pt x="9" y="52"/>
                    </a:lnTo>
                    <a:lnTo>
                      <a:pt x="14" y="49"/>
                    </a:lnTo>
                    <a:lnTo>
                      <a:pt x="19" y="44"/>
                    </a:lnTo>
                    <a:lnTo>
                      <a:pt x="25" y="41"/>
                    </a:lnTo>
                    <a:lnTo>
                      <a:pt x="30" y="34"/>
                    </a:lnTo>
                    <a:lnTo>
                      <a:pt x="33" y="32"/>
                    </a:lnTo>
                    <a:lnTo>
                      <a:pt x="34" y="28"/>
                    </a:lnTo>
                    <a:lnTo>
                      <a:pt x="34" y="24"/>
                    </a:lnTo>
                    <a:lnTo>
                      <a:pt x="34" y="19"/>
                    </a:lnTo>
                    <a:lnTo>
                      <a:pt x="33" y="9"/>
                    </a:lnTo>
                    <a:lnTo>
                      <a:pt x="30" y="0"/>
                    </a:lnTo>
                    <a:lnTo>
                      <a:pt x="43" y="7"/>
                    </a:lnTo>
                    <a:lnTo>
                      <a:pt x="55" y="15"/>
                    </a:lnTo>
                    <a:lnTo>
                      <a:pt x="66" y="25"/>
                    </a:lnTo>
                    <a:lnTo>
                      <a:pt x="79" y="37"/>
                    </a:lnTo>
                    <a:lnTo>
                      <a:pt x="86" y="43"/>
                    </a:lnTo>
                    <a:lnTo>
                      <a:pt x="83" y="53"/>
                    </a:lnTo>
                    <a:lnTo>
                      <a:pt x="82" y="62"/>
                    </a:lnTo>
                    <a:lnTo>
                      <a:pt x="79" y="69"/>
                    </a:lnTo>
                    <a:close/>
                  </a:path>
                </a:pathLst>
              </a:custGeom>
              <a:solidFill>
                <a:srgbClr val="844CD6"/>
              </a:solidFill>
              <a:ln w="9525">
                <a:noFill/>
                <a:round/>
                <a:headEnd/>
                <a:tailEnd/>
              </a:ln>
            </p:spPr>
            <p:txBody>
              <a:bodyPr/>
              <a:lstStyle/>
              <a:p>
                <a:endParaRPr lang="ru-RU"/>
              </a:p>
            </p:txBody>
          </p:sp>
          <p:sp>
            <p:nvSpPr>
              <p:cNvPr id="162695" name="Freeform 1326"/>
              <p:cNvSpPr>
                <a:spLocks/>
              </p:cNvSpPr>
              <p:nvPr/>
            </p:nvSpPr>
            <p:spPr bwMode="auto">
              <a:xfrm>
                <a:off x="2810" y="2208"/>
                <a:ext cx="85" cy="130"/>
              </a:xfrm>
              <a:custGeom>
                <a:avLst/>
                <a:gdLst>
                  <a:gd name="T0" fmla="*/ 77 w 85"/>
                  <a:gd name="T1" fmla="*/ 69 h 130"/>
                  <a:gd name="T2" fmla="*/ 68 w 85"/>
                  <a:gd name="T3" fmla="*/ 81 h 130"/>
                  <a:gd name="T4" fmla="*/ 63 w 85"/>
                  <a:gd name="T5" fmla="*/ 87 h 130"/>
                  <a:gd name="T6" fmla="*/ 60 w 85"/>
                  <a:gd name="T7" fmla="*/ 94 h 130"/>
                  <a:gd name="T8" fmla="*/ 58 w 85"/>
                  <a:gd name="T9" fmla="*/ 106 h 130"/>
                  <a:gd name="T10" fmla="*/ 62 w 85"/>
                  <a:gd name="T11" fmla="*/ 117 h 130"/>
                  <a:gd name="T12" fmla="*/ 66 w 85"/>
                  <a:gd name="T13" fmla="*/ 130 h 130"/>
                  <a:gd name="T14" fmla="*/ 47 w 85"/>
                  <a:gd name="T15" fmla="*/ 122 h 130"/>
                  <a:gd name="T16" fmla="*/ 33 w 85"/>
                  <a:gd name="T17" fmla="*/ 113 h 130"/>
                  <a:gd name="T18" fmla="*/ 19 w 85"/>
                  <a:gd name="T19" fmla="*/ 101 h 130"/>
                  <a:gd name="T20" fmla="*/ 6 w 85"/>
                  <a:gd name="T21" fmla="*/ 83 h 130"/>
                  <a:gd name="T22" fmla="*/ 0 w 85"/>
                  <a:gd name="T23" fmla="*/ 74 h 130"/>
                  <a:gd name="T24" fmla="*/ 2 w 85"/>
                  <a:gd name="T25" fmla="*/ 64 h 130"/>
                  <a:gd name="T26" fmla="*/ 12 w 85"/>
                  <a:gd name="T27" fmla="*/ 49 h 130"/>
                  <a:gd name="T28" fmla="*/ 23 w 85"/>
                  <a:gd name="T29" fmla="*/ 41 h 130"/>
                  <a:gd name="T30" fmla="*/ 28 w 85"/>
                  <a:gd name="T31" fmla="*/ 34 h 130"/>
                  <a:gd name="T32" fmla="*/ 32 w 85"/>
                  <a:gd name="T33" fmla="*/ 28 h 130"/>
                  <a:gd name="T34" fmla="*/ 32 w 85"/>
                  <a:gd name="T35" fmla="*/ 19 h 130"/>
                  <a:gd name="T36" fmla="*/ 31 w 85"/>
                  <a:gd name="T37" fmla="*/ 9 h 130"/>
                  <a:gd name="T38" fmla="*/ 28 w 85"/>
                  <a:gd name="T39" fmla="*/ 0 h 130"/>
                  <a:gd name="T40" fmla="*/ 42 w 85"/>
                  <a:gd name="T41" fmla="*/ 7 h 130"/>
                  <a:gd name="T42" fmla="*/ 64 w 85"/>
                  <a:gd name="T43" fmla="*/ 25 h 130"/>
                  <a:gd name="T44" fmla="*/ 85 w 85"/>
                  <a:gd name="T45" fmla="*/ 43 h 130"/>
                  <a:gd name="T46" fmla="*/ 77 w 85"/>
                  <a:gd name="T47" fmla="*/ 69 h 1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5"/>
                  <a:gd name="T73" fmla="*/ 0 h 130"/>
                  <a:gd name="T74" fmla="*/ 85 w 85"/>
                  <a:gd name="T75" fmla="*/ 130 h 1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5" h="130">
                    <a:moveTo>
                      <a:pt x="77" y="69"/>
                    </a:moveTo>
                    <a:lnTo>
                      <a:pt x="68" y="81"/>
                    </a:lnTo>
                    <a:lnTo>
                      <a:pt x="63" y="87"/>
                    </a:lnTo>
                    <a:lnTo>
                      <a:pt x="60" y="94"/>
                    </a:lnTo>
                    <a:lnTo>
                      <a:pt x="58" y="106"/>
                    </a:lnTo>
                    <a:lnTo>
                      <a:pt x="62" y="117"/>
                    </a:lnTo>
                    <a:lnTo>
                      <a:pt x="66" y="130"/>
                    </a:lnTo>
                    <a:lnTo>
                      <a:pt x="47" y="122"/>
                    </a:lnTo>
                    <a:lnTo>
                      <a:pt x="33" y="113"/>
                    </a:lnTo>
                    <a:lnTo>
                      <a:pt x="19" y="101"/>
                    </a:lnTo>
                    <a:lnTo>
                      <a:pt x="6" y="83"/>
                    </a:lnTo>
                    <a:lnTo>
                      <a:pt x="0" y="74"/>
                    </a:lnTo>
                    <a:lnTo>
                      <a:pt x="2" y="64"/>
                    </a:lnTo>
                    <a:lnTo>
                      <a:pt x="12" y="49"/>
                    </a:lnTo>
                    <a:lnTo>
                      <a:pt x="23" y="41"/>
                    </a:lnTo>
                    <a:lnTo>
                      <a:pt x="28" y="34"/>
                    </a:lnTo>
                    <a:lnTo>
                      <a:pt x="32" y="28"/>
                    </a:lnTo>
                    <a:lnTo>
                      <a:pt x="32" y="19"/>
                    </a:lnTo>
                    <a:lnTo>
                      <a:pt x="31" y="9"/>
                    </a:lnTo>
                    <a:lnTo>
                      <a:pt x="28" y="0"/>
                    </a:lnTo>
                    <a:lnTo>
                      <a:pt x="42" y="7"/>
                    </a:lnTo>
                    <a:lnTo>
                      <a:pt x="64" y="25"/>
                    </a:lnTo>
                    <a:lnTo>
                      <a:pt x="85" y="43"/>
                    </a:lnTo>
                    <a:lnTo>
                      <a:pt x="77" y="69"/>
                    </a:lnTo>
                  </a:path>
                </a:pathLst>
              </a:custGeom>
              <a:noFill/>
              <a:ln w="6350" cap="rnd">
                <a:solidFill>
                  <a:srgbClr val="844CD6"/>
                </a:solidFill>
                <a:prstDash val="solid"/>
                <a:round/>
                <a:headEnd/>
                <a:tailEnd/>
              </a:ln>
            </p:spPr>
            <p:txBody>
              <a:bodyPr/>
              <a:lstStyle/>
              <a:p>
                <a:endParaRPr lang="ru-RU"/>
              </a:p>
            </p:txBody>
          </p:sp>
          <p:sp>
            <p:nvSpPr>
              <p:cNvPr id="162696" name="Freeform 1327"/>
              <p:cNvSpPr>
                <a:spLocks/>
              </p:cNvSpPr>
              <p:nvPr/>
            </p:nvSpPr>
            <p:spPr bwMode="auto">
              <a:xfrm>
                <a:off x="2795" y="2279"/>
                <a:ext cx="107" cy="160"/>
              </a:xfrm>
              <a:custGeom>
                <a:avLst/>
                <a:gdLst>
                  <a:gd name="T0" fmla="*/ 16 w 107"/>
                  <a:gd name="T1" fmla="*/ 0 h 160"/>
                  <a:gd name="T2" fmla="*/ 20 w 107"/>
                  <a:gd name="T3" fmla="*/ 9 h 160"/>
                  <a:gd name="T4" fmla="*/ 25 w 107"/>
                  <a:gd name="T5" fmla="*/ 19 h 160"/>
                  <a:gd name="T6" fmla="*/ 30 w 107"/>
                  <a:gd name="T7" fmla="*/ 25 h 160"/>
                  <a:gd name="T8" fmla="*/ 35 w 107"/>
                  <a:gd name="T9" fmla="*/ 30 h 160"/>
                  <a:gd name="T10" fmla="*/ 38 w 107"/>
                  <a:gd name="T11" fmla="*/ 32 h 160"/>
                  <a:gd name="T12" fmla="*/ 48 w 107"/>
                  <a:gd name="T13" fmla="*/ 38 h 160"/>
                  <a:gd name="T14" fmla="*/ 55 w 107"/>
                  <a:gd name="T15" fmla="*/ 42 h 160"/>
                  <a:gd name="T16" fmla="*/ 65 w 107"/>
                  <a:gd name="T17" fmla="*/ 47 h 160"/>
                  <a:gd name="T18" fmla="*/ 82 w 107"/>
                  <a:gd name="T19" fmla="*/ 60 h 160"/>
                  <a:gd name="T20" fmla="*/ 89 w 107"/>
                  <a:gd name="T21" fmla="*/ 66 h 160"/>
                  <a:gd name="T22" fmla="*/ 96 w 107"/>
                  <a:gd name="T23" fmla="*/ 74 h 160"/>
                  <a:gd name="T24" fmla="*/ 99 w 107"/>
                  <a:gd name="T25" fmla="*/ 81 h 160"/>
                  <a:gd name="T26" fmla="*/ 102 w 107"/>
                  <a:gd name="T27" fmla="*/ 87 h 160"/>
                  <a:gd name="T28" fmla="*/ 104 w 107"/>
                  <a:gd name="T29" fmla="*/ 93 h 160"/>
                  <a:gd name="T30" fmla="*/ 106 w 107"/>
                  <a:gd name="T31" fmla="*/ 101 h 160"/>
                  <a:gd name="T32" fmla="*/ 107 w 107"/>
                  <a:gd name="T33" fmla="*/ 107 h 160"/>
                  <a:gd name="T34" fmla="*/ 107 w 107"/>
                  <a:gd name="T35" fmla="*/ 113 h 160"/>
                  <a:gd name="T36" fmla="*/ 106 w 107"/>
                  <a:gd name="T37" fmla="*/ 130 h 160"/>
                  <a:gd name="T38" fmla="*/ 104 w 107"/>
                  <a:gd name="T39" fmla="*/ 139 h 160"/>
                  <a:gd name="T40" fmla="*/ 102 w 107"/>
                  <a:gd name="T41" fmla="*/ 149 h 160"/>
                  <a:gd name="T42" fmla="*/ 101 w 107"/>
                  <a:gd name="T43" fmla="*/ 160 h 160"/>
                  <a:gd name="T44" fmla="*/ 97 w 107"/>
                  <a:gd name="T45" fmla="*/ 157 h 160"/>
                  <a:gd name="T46" fmla="*/ 93 w 107"/>
                  <a:gd name="T47" fmla="*/ 149 h 160"/>
                  <a:gd name="T48" fmla="*/ 84 w 107"/>
                  <a:gd name="T49" fmla="*/ 139 h 160"/>
                  <a:gd name="T50" fmla="*/ 76 w 107"/>
                  <a:gd name="T51" fmla="*/ 132 h 160"/>
                  <a:gd name="T52" fmla="*/ 54 w 107"/>
                  <a:gd name="T53" fmla="*/ 117 h 160"/>
                  <a:gd name="T54" fmla="*/ 35 w 107"/>
                  <a:gd name="T55" fmla="*/ 101 h 160"/>
                  <a:gd name="T56" fmla="*/ 22 w 107"/>
                  <a:gd name="T57" fmla="*/ 92 h 160"/>
                  <a:gd name="T58" fmla="*/ 18 w 107"/>
                  <a:gd name="T59" fmla="*/ 85 h 160"/>
                  <a:gd name="T60" fmla="*/ 13 w 107"/>
                  <a:gd name="T61" fmla="*/ 79 h 160"/>
                  <a:gd name="T62" fmla="*/ 5 w 107"/>
                  <a:gd name="T63" fmla="*/ 68 h 160"/>
                  <a:gd name="T64" fmla="*/ 3 w 107"/>
                  <a:gd name="T65" fmla="*/ 62 h 160"/>
                  <a:gd name="T66" fmla="*/ 0 w 107"/>
                  <a:gd name="T67" fmla="*/ 55 h 160"/>
                  <a:gd name="T68" fmla="*/ 0 w 107"/>
                  <a:gd name="T69" fmla="*/ 51 h 160"/>
                  <a:gd name="T70" fmla="*/ 0 w 107"/>
                  <a:gd name="T71" fmla="*/ 47 h 160"/>
                  <a:gd name="T72" fmla="*/ 2 w 107"/>
                  <a:gd name="T73" fmla="*/ 38 h 160"/>
                  <a:gd name="T74" fmla="*/ 3 w 107"/>
                  <a:gd name="T75" fmla="*/ 28 h 160"/>
                  <a:gd name="T76" fmla="*/ 7 w 107"/>
                  <a:gd name="T77" fmla="*/ 20 h 160"/>
                  <a:gd name="T78" fmla="*/ 13 w 107"/>
                  <a:gd name="T79" fmla="*/ 6 h 160"/>
                  <a:gd name="T80" fmla="*/ 16 w 107"/>
                  <a:gd name="T81" fmla="*/ 0 h 16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7"/>
                  <a:gd name="T124" fmla="*/ 0 h 160"/>
                  <a:gd name="T125" fmla="*/ 107 w 107"/>
                  <a:gd name="T126" fmla="*/ 160 h 16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7" h="160">
                    <a:moveTo>
                      <a:pt x="16" y="0"/>
                    </a:moveTo>
                    <a:lnTo>
                      <a:pt x="20" y="9"/>
                    </a:lnTo>
                    <a:lnTo>
                      <a:pt x="25" y="19"/>
                    </a:lnTo>
                    <a:lnTo>
                      <a:pt x="30" y="25"/>
                    </a:lnTo>
                    <a:lnTo>
                      <a:pt x="35" y="30"/>
                    </a:lnTo>
                    <a:lnTo>
                      <a:pt x="38" y="32"/>
                    </a:lnTo>
                    <a:lnTo>
                      <a:pt x="48" y="38"/>
                    </a:lnTo>
                    <a:lnTo>
                      <a:pt x="55" y="42"/>
                    </a:lnTo>
                    <a:lnTo>
                      <a:pt x="65" y="47"/>
                    </a:lnTo>
                    <a:lnTo>
                      <a:pt x="82" y="60"/>
                    </a:lnTo>
                    <a:lnTo>
                      <a:pt x="89" y="66"/>
                    </a:lnTo>
                    <a:lnTo>
                      <a:pt x="96" y="74"/>
                    </a:lnTo>
                    <a:lnTo>
                      <a:pt x="99" y="81"/>
                    </a:lnTo>
                    <a:lnTo>
                      <a:pt x="102" y="87"/>
                    </a:lnTo>
                    <a:lnTo>
                      <a:pt x="104" y="93"/>
                    </a:lnTo>
                    <a:lnTo>
                      <a:pt x="106" y="101"/>
                    </a:lnTo>
                    <a:lnTo>
                      <a:pt x="107" y="107"/>
                    </a:lnTo>
                    <a:lnTo>
                      <a:pt x="107" y="113"/>
                    </a:lnTo>
                    <a:lnTo>
                      <a:pt x="106" y="130"/>
                    </a:lnTo>
                    <a:lnTo>
                      <a:pt x="104" y="139"/>
                    </a:lnTo>
                    <a:lnTo>
                      <a:pt x="102" y="149"/>
                    </a:lnTo>
                    <a:lnTo>
                      <a:pt x="101" y="160"/>
                    </a:lnTo>
                    <a:lnTo>
                      <a:pt x="97" y="157"/>
                    </a:lnTo>
                    <a:lnTo>
                      <a:pt x="93" y="149"/>
                    </a:lnTo>
                    <a:lnTo>
                      <a:pt x="84" y="139"/>
                    </a:lnTo>
                    <a:lnTo>
                      <a:pt x="76" y="132"/>
                    </a:lnTo>
                    <a:lnTo>
                      <a:pt x="54" y="117"/>
                    </a:lnTo>
                    <a:lnTo>
                      <a:pt x="35" y="101"/>
                    </a:lnTo>
                    <a:lnTo>
                      <a:pt x="22" y="92"/>
                    </a:lnTo>
                    <a:lnTo>
                      <a:pt x="18" y="85"/>
                    </a:lnTo>
                    <a:lnTo>
                      <a:pt x="13" y="79"/>
                    </a:lnTo>
                    <a:lnTo>
                      <a:pt x="5" y="68"/>
                    </a:lnTo>
                    <a:lnTo>
                      <a:pt x="3" y="62"/>
                    </a:lnTo>
                    <a:lnTo>
                      <a:pt x="0" y="55"/>
                    </a:lnTo>
                    <a:lnTo>
                      <a:pt x="0" y="51"/>
                    </a:lnTo>
                    <a:lnTo>
                      <a:pt x="0" y="47"/>
                    </a:lnTo>
                    <a:lnTo>
                      <a:pt x="2" y="38"/>
                    </a:lnTo>
                    <a:lnTo>
                      <a:pt x="3" y="28"/>
                    </a:lnTo>
                    <a:lnTo>
                      <a:pt x="7" y="20"/>
                    </a:lnTo>
                    <a:lnTo>
                      <a:pt x="13" y="6"/>
                    </a:lnTo>
                    <a:lnTo>
                      <a:pt x="16" y="0"/>
                    </a:lnTo>
                    <a:close/>
                  </a:path>
                </a:pathLst>
              </a:custGeom>
              <a:solidFill>
                <a:srgbClr val="C195DB"/>
              </a:solidFill>
              <a:ln w="9525">
                <a:noFill/>
                <a:round/>
                <a:headEnd/>
                <a:tailEnd/>
              </a:ln>
            </p:spPr>
            <p:txBody>
              <a:bodyPr/>
              <a:lstStyle/>
              <a:p>
                <a:endParaRPr lang="ru-RU"/>
              </a:p>
            </p:txBody>
          </p:sp>
          <p:sp>
            <p:nvSpPr>
              <p:cNvPr id="162697" name="Freeform 1328"/>
              <p:cNvSpPr>
                <a:spLocks/>
              </p:cNvSpPr>
              <p:nvPr/>
            </p:nvSpPr>
            <p:spPr bwMode="auto">
              <a:xfrm>
                <a:off x="2793" y="2279"/>
                <a:ext cx="106" cy="158"/>
              </a:xfrm>
              <a:custGeom>
                <a:avLst/>
                <a:gdLst>
                  <a:gd name="T0" fmla="*/ 18 w 106"/>
                  <a:gd name="T1" fmla="*/ 0 h 158"/>
                  <a:gd name="T2" fmla="*/ 21 w 106"/>
                  <a:gd name="T3" fmla="*/ 9 h 158"/>
                  <a:gd name="T4" fmla="*/ 32 w 106"/>
                  <a:gd name="T5" fmla="*/ 25 h 158"/>
                  <a:gd name="T6" fmla="*/ 40 w 106"/>
                  <a:gd name="T7" fmla="*/ 32 h 158"/>
                  <a:gd name="T8" fmla="*/ 48 w 106"/>
                  <a:gd name="T9" fmla="*/ 38 h 158"/>
                  <a:gd name="T10" fmla="*/ 56 w 106"/>
                  <a:gd name="T11" fmla="*/ 42 h 158"/>
                  <a:gd name="T12" fmla="*/ 65 w 106"/>
                  <a:gd name="T13" fmla="*/ 47 h 158"/>
                  <a:gd name="T14" fmla="*/ 82 w 106"/>
                  <a:gd name="T15" fmla="*/ 60 h 158"/>
                  <a:gd name="T16" fmla="*/ 97 w 106"/>
                  <a:gd name="T17" fmla="*/ 74 h 158"/>
                  <a:gd name="T18" fmla="*/ 103 w 106"/>
                  <a:gd name="T19" fmla="*/ 87 h 158"/>
                  <a:gd name="T20" fmla="*/ 106 w 106"/>
                  <a:gd name="T21" fmla="*/ 100 h 158"/>
                  <a:gd name="T22" fmla="*/ 106 w 106"/>
                  <a:gd name="T23" fmla="*/ 128 h 158"/>
                  <a:gd name="T24" fmla="*/ 101 w 106"/>
                  <a:gd name="T25" fmla="*/ 158 h 158"/>
                  <a:gd name="T26" fmla="*/ 94 w 106"/>
                  <a:gd name="T27" fmla="*/ 149 h 158"/>
                  <a:gd name="T28" fmla="*/ 77 w 106"/>
                  <a:gd name="T29" fmla="*/ 132 h 158"/>
                  <a:gd name="T30" fmla="*/ 54 w 106"/>
                  <a:gd name="T31" fmla="*/ 115 h 158"/>
                  <a:gd name="T32" fmla="*/ 37 w 106"/>
                  <a:gd name="T33" fmla="*/ 101 h 158"/>
                  <a:gd name="T34" fmla="*/ 13 w 106"/>
                  <a:gd name="T35" fmla="*/ 79 h 158"/>
                  <a:gd name="T36" fmla="*/ 5 w 106"/>
                  <a:gd name="T37" fmla="*/ 68 h 158"/>
                  <a:gd name="T38" fmla="*/ 0 w 106"/>
                  <a:gd name="T39" fmla="*/ 55 h 158"/>
                  <a:gd name="T40" fmla="*/ 2 w 106"/>
                  <a:gd name="T41" fmla="*/ 38 h 158"/>
                  <a:gd name="T42" fmla="*/ 7 w 106"/>
                  <a:gd name="T43" fmla="*/ 19 h 158"/>
                  <a:gd name="T44" fmla="*/ 18 w 106"/>
                  <a:gd name="T45" fmla="*/ 0 h 15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6"/>
                  <a:gd name="T70" fmla="*/ 0 h 158"/>
                  <a:gd name="T71" fmla="*/ 106 w 106"/>
                  <a:gd name="T72" fmla="*/ 158 h 15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6" h="158">
                    <a:moveTo>
                      <a:pt x="18" y="0"/>
                    </a:moveTo>
                    <a:lnTo>
                      <a:pt x="21" y="9"/>
                    </a:lnTo>
                    <a:lnTo>
                      <a:pt x="32" y="25"/>
                    </a:lnTo>
                    <a:lnTo>
                      <a:pt x="40" y="32"/>
                    </a:lnTo>
                    <a:lnTo>
                      <a:pt x="48" y="38"/>
                    </a:lnTo>
                    <a:lnTo>
                      <a:pt x="56" y="42"/>
                    </a:lnTo>
                    <a:lnTo>
                      <a:pt x="65" y="47"/>
                    </a:lnTo>
                    <a:lnTo>
                      <a:pt x="82" y="60"/>
                    </a:lnTo>
                    <a:lnTo>
                      <a:pt x="97" y="74"/>
                    </a:lnTo>
                    <a:lnTo>
                      <a:pt x="103" y="87"/>
                    </a:lnTo>
                    <a:lnTo>
                      <a:pt x="106" y="100"/>
                    </a:lnTo>
                    <a:lnTo>
                      <a:pt x="106" y="128"/>
                    </a:lnTo>
                    <a:lnTo>
                      <a:pt x="101" y="158"/>
                    </a:lnTo>
                    <a:lnTo>
                      <a:pt x="94" y="149"/>
                    </a:lnTo>
                    <a:lnTo>
                      <a:pt x="77" y="132"/>
                    </a:lnTo>
                    <a:lnTo>
                      <a:pt x="54" y="115"/>
                    </a:lnTo>
                    <a:lnTo>
                      <a:pt x="37" y="101"/>
                    </a:lnTo>
                    <a:lnTo>
                      <a:pt x="13" y="79"/>
                    </a:lnTo>
                    <a:lnTo>
                      <a:pt x="5" y="68"/>
                    </a:lnTo>
                    <a:lnTo>
                      <a:pt x="0" y="55"/>
                    </a:lnTo>
                    <a:lnTo>
                      <a:pt x="2" y="38"/>
                    </a:lnTo>
                    <a:lnTo>
                      <a:pt x="7" y="19"/>
                    </a:lnTo>
                    <a:lnTo>
                      <a:pt x="18" y="0"/>
                    </a:lnTo>
                  </a:path>
                </a:pathLst>
              </a:custGeom>
              <a:noFill/>
              <a:ln w="4763" cap="rnd">
                <a:solidFill>
                  <a:srgbClr val="844CD6"/>
                </a:solidFill>
                <a:prstDash val="solid"/>
                <a:round/>
                <a:headEnd/>
                <a:tailEnd/>
              </a:ln>
            </p:spPr>
            <p:txBody>
              <a:bodyPr/>
              <a:lstStyle/>
              <a:p>
                <a:endParaRPr lang="ru-RU"/>
              </a:p>
            </p:txBody>
          </p:sp>
          <p:sp>
            <p:nvSpPr>
              <p:cNvPr id="162698" name="Freeform 1329"/>
              <p:cNvSpPr>
                <a:spLocks/>
              </p:cNvSpPr>
              <p:nvPr/>
            </p:nvSpPr>
            <p:spPr bwMode="auto">
              <a:xfrm>
                <a:off x="2810" y="2392"/>
                <a:ext cx="86" cy="130"/>
              </a:xfrm>
              <a:custGeom>
                <a:avLst/>
                <a:gdLst>
                  <a:gd name="T0" fmla="*/ 79 w 86"/>
                  <a:gd name="T1" fmla="*/ 70 h 130"/>
                  <a:gd name="T2" fmla="*/ 77 w 86"/>
                  <a:gd name="T3" fmla="*/ 73 h 130"/>
                  <a:gd name="T4" fmla="*/ 74 w 86"/>
                  <a:gd name="T5" fmla="*/ 76 h 130"/>
                  <a:gd name="T6" fmla="*/ 69 w 86"/>
                  <a:gd name="T7" fmla="*/ 81 h 130"/>
                  <a:gd name="T8" fmla="*/ 64 w 86"/>
                  <a:gd name="T9" fmla="*/ 88 h 130"/>
                  <a:gd name="T10" fmla="*/ 63 w 86"/>
                  <a:gd name="T11" fmla="*/ 90 h 130"/>
                  <a:gd name="T12" fmla="*/ 62 w 86"/>
                  <a:gd name="T13" fmla="*/ 94 h 130"/>
                  <a:gd name="T14" fmla="*/ 60 w 86"/>
                  <a:gd name="T15" fmla="*/ 100 h 130"/>
                  <a:gd name="T16" fmla="*/ 60 w 86"/>
                  <a:gd name="T17" fmla="*/ 107 h 130"/>
                  <a:gd name="T18" fmla="*/ 63 w 86"/>
                  <a:gd name="T19" fmla="*/ 118 h 130"/>
                  <a:gd name="T20" fmla="*/ 66 w 86"/>
                  <a:gd name="T21" fmla="*/ 130 h 130"/>
                  <a:gd name="T22" fmla="*/ 49 w 86"/>
                  <a:gd name="T23" fmla="*/ 122 h 130"/>
                  <a:gd name="T24" fmla="*/ 33 w 86"/>
                  <a:gd name="T25" fmla="*/ 113 h 130"/>
                  <a:gd name="T26" fmla="*/ 26 w 86"/>
                  <a:gd name="T27" fmla="*/ 107 h 130"/>
                  <a:gd name="T28" fmla="*/ 20 w 86"/>
                  <a:gd name="T29" fmla="*/ 102 h 130"/>
                  <a:gd name="T30" fmla="*/ 13 w 86"/>
                  <a:gd name="T31" fmla="*/ 94 h 130"/>
                  <a:gd name="T32" fmla="*/ 7 w 86"/>
                  <a:gd name="T33" fmla="*/ 84 h 130"/>
                  <a:gd name="T34" fmla="*/ 0 w 86"/>
                  <a:gd name="T35" fmla="*/ 75 h 130"/>
                  <a:gd name="T36" fmla="*/ 3 w 86"/>
                  <a:gd name="T37" fmla="*/ 65 h 130"/>
                  <a:gd name="T38" fmla="*/ 7 w 86"/>
                  <a:gd name="T39" fmla="*/ 58 h 130"/>
                  <a:gd name="T40" fmla="*/ 9 w 86"/>
                  <a:gd name="T41" fmla="*/ 52 h 130"/>
                  <a:gd name="T42" fmla="*/ 14 w 86"/>
                  <a:gd name="T43" fmla="*/ 49 h 130"/>
                  <a:gd name="T44" fmla="*/ 19 w 86"/>
                  <a:gd name="T45" fmla="*/ 45 h 130"/>
                  <a:gd name="T46" fmla="*/ 25 w 86"/>
                  <a:gd name="T47" fmla="*/ 41 h 130"/>
                  <a:gd name="T48" fmla="*/ 30 w 86"/>
                  <a:gd name="T49" fmla="*/ 35 h 130"/>
                  <a:gd name="T50" fmla="*/ 33 w 86"/>
                  <a:gd name="T51" fmla="*/ 32 h 130"/>
                  <a:gd name="T52" fmla="*/ 34 w 86"/>
                  <a:gd name="T53" fmla="*/ 27 h 130"/>
                  <a:gd name="T54" fmla="*/ 34 w 86"/>
                  <a:gd name="T55" fmla="*/ 24 h 130"/>
                  <a:gd name="T56" fmla="*/ 34 w 86"/>
                  <a:gd name="T57" fmla="*/ 19 h 130"/>
                  <a:gd name="T58" fmla="*/ 33 w 86"/>
                  <a:gd name="T59" fmla="*/ 9 h 130"/>
                  <a:gd name="T60" fmla="*/ 30 w 86"/>
                  <a:gd name="T61" fmla="*/ 0 h 130"/>
                  <a:gd name="T62" fmla="*/ 43 w 86"/>
                  <a:gd name="T63" fmla="*/ 8 h 130"/>
                  <a:gd name="T64" fmla="*/ 55 w 86"/>
                  <a:gd name="T65" fmla="*/ 16 h 130"/>
                  <a:gd name="T66" fmla="*/ 66 w 86"/>
                  <a:gd name="T67" fmla="*/ 26 h 130"/>
                  <a:gd name="T68" fmla="*/ 79 w 86"/>
                  <a:gd name="T69" fmla="*/ 38 h 130"/>
                  <a:gd name="T70" fmla="*/ 86 w 86"/>
                  <a:gd name="T71" fmla="*/ 45 h 130"/>
                  <a:gd name="T72" fmla="*/ 83 w 86"/>
                  <a:gd name="T73" fmla="*/ 54 h 130"/>
                  <a:gd name="T74" fmla="*/ 82 w 86"/>
                  <a:gd name="T75" fmla="*/ 62 h 130"/>
                  <a:gd name="T76" fmla="*/ 79 w 86"/>
                  <a:gd name="T77" fmla="*/ 70 h 13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6"/>
                  <a:gd name="T118" fmla="*/ 0 h 130"/>
                  <a:gd name="T119" fmla="*/ 86 w 86"/>
                  <a:gd name="T120" fmla="*/ 130 h 13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6" h="130">
                    <a:moveTo>
                      <a:pt x="79" y="70"/>
                    </a:moveTo>
                    <a:lnTo>
                      <a:pt x="77" y="73"/>
                    </a:lnTo>
                    <a:lnTo>
                      <a:pt x="74" y="76"/>
                    </a:lnTo>
                    <a:lnTo>
                      <a:pt x="69" y="81"/>
                    </a:lnTo>
                    <a:lnTo>
                      <a:pt x="64" y="88"/>
                    </a:lnTo>
                    <a:lnTo>
                      <a:pt x="63" y="90"/>
                    </a:lnTo>
                    <a:lnTo>
                      <a:pt x="62" y="94"/>
                    </a:lnTo>
                    <a:lnTo>
                      <a:pt x="60" y="100"/>
                    </a:lnTo>
                    <a:lnTo>
                      <a:pt x="60" y="107"/>
                    </a:lnTo>
                    <a:lnTo>
                      <a:pt x="63" y="118"/>
                    </a:lnTo>
                    <a:lnTo>
                      <a:pt x="66" y="130"/>
                    </a:lnTo>
                    <a:lnTo>
                      <a:pt x="49" y="122"/>
                    </a:lnTo>
                    <a:lnTo>
                      <a:pt x="33" y="113"/>
                    </a:lnTo>
                    <a:lnTo>
                      <a:pt x="26" y="107"/>
                    </a:lnTo>
                    <a:lnTo>
                      <a:pt x="20" y="102"/>
                    </a:lnTo>
                    <a:lnTo>
                      <a:pt x="13" y="94"/>
                    </a:lnTo>
                    <a:lnTo>
                      <a:pt x="7" y="84"/>
                    </a:lnTo>
                    <a:lnTo>
                      <a:pt x="0" y="75"/>
                    </a:lnTo>
                    <a:lnTo>
                      <a:pt x="3" y="65"/>
                    </a:lnTo>
                    <a:lnTo>
                      <a:pt x="7" y="58"/>
                    </a:lnTo>
                    <a:lnTo>
                      <a:pt x="9" y="52"/>
                    </a:lnTo>
                    <a:lnTo>
                      <a:pt x="14" y="49"/>
                    </a:lnTo>
                    <a:lnTo>
                      <a:pt x="19" y="45"/>
                    </a:lnTo>
                    <a:lnTo>
                      <a:pt x="25" y="41"/>
                    </a:lnTo>
                    <a:lnTo>
                      <a:pt x="30" y="35"/>
                    </a:lnTo>
                    <a:lnTo>
                      <a:pt x="33" y="32"/>
                    </a:lnTo>
                    <a:lnTo>
                      <a:pt x="34" y="27"/>
                    </a:lnTo>
                    <a:lnTo>
                      <a:pt x="34" y="24"/>
                    </a:lnTo>
                    <a:lnTo>
                      <a:pt x="34" y="19"/>
                    </a:lnTo>
                    <a:lnTo>
                      <a:pt x="33" y="9"/>
                    </a:lnTo>
                    <a:lnTo>
                      <a:pt x="30" y="0"/>
                    </a:lnTo>
                    <a:lnTo>
                      <a:pt x="43" y="8"/>
                    </a:lnTo>
                    <a:lnTo>
                      <a:pt x="55" y="16"/>
                    </a:lnTo>
                    <a:lnTo>
                      <a:pt x="66" y="26"/>
                    </a:lnTo>
                    <a:lnTo>
                      <a:pt x="79" y="38"/>
                    </a:lnTo>
                    <a:lnTo>
                      <a:pt x="86" y="45"/>
                    </a:lnTo>
                    <a:lnTo>
                      <a:pt x="83" y="54"/>
                    </a:lnTo>
                    <a:lnTo>
                      <a:pt x="82" y="62"/>
                    </a:lnTo>
                    <a:lnTo>
                      <a:pt x="79" y="70"/>
                    </a:lnTo>
                    <a:close/>
                  </a:path>
                </a:pathLst>
              </a:custGeom>
              <a:solidFill>
                <a:srgbClr val="844CD6"/>
              </a:solidFill>
              <a:ln w="9525">
                <a:noFill/>
                <a:round/>
                <a:headEnd/>
                <a:tailEnd/>
              </a:ln>
            </p:spPr>
            <p:txBody>
              <a:bodyPr/>
              <a:lstStyle/>
              <a:p>
                <a:endParaRPr lang="ru-RU"/>
              </a:p>
            </p:txBody>
          </p:sp>
          <p:sp>
            <p:nvSpPr>
              <p:cNvPr id="162699" name="Freeform 1330"/>
              <p:cNvSpPr>
                <a:spLocks/>
              </p:cNvSpPr>
              <p:nvPr/>
            </p:nvSpPr>
            <p:spPr bwMode="auto">
              <a:xfrm>
                <a:off x="2810" y="2390"/>
                <a:ext cx="85" cy="132"/>
              </a:xfrm>
              <a:custGeom>
                <a:avLst/>
                <a:gdLst>
                  <a:gd name="T0" fmla="*/ 77 w 85"/>
                  <a:gd name="T1" fmla="*/ 71 h 132"/>
                  <a:gd name="T2" fmla="*/ 68 w 85"/>
                  <a:gd name="T3" fmla="*/ 83 h 132"/>
                  <a:gd name="T4" fmla="*/ 63 w 85"/>
                  <a:gd name="T5" fmla="*/ 90 h 132"/>
                  <a:gd name="T6" fmla="*/ 60 w 85"/>
                  <a:gd name="T7" fmla="*/ 96 h 132"/>
                  <a:gd name="T8" fmla="*/ 58 w 85"/>
                  <a:gd name="T9" fmla="*/ 107 h 132"/>
                  <a:gd name="T10" fmla="*/ 62 w 85"/>
                  <a:gd name="T11" fmla="*/ 120 h 132"/>
                  <a:gd name="T12" fmla="*/ 66 w 85"/>
                  <a:gd name="T13" fmla="*/ 132 h 132"/>
                  <a:gd name="T14" fmla="*/ 47 w 85"/>
                  <a:gd name="T15" fmla="*/ 122 h 132"/>
                  <a:gd name="T16" fmla="*/ 33 w 85"/>
                  <a:gd name="T17" fmla="*/ 115 h 132"/>
                  <a:gd name="T18" fmla="*/ 19 w 85"/>
                  <a:gd name="T19" fmla="*/ 104 h 132"/>
                  <a:gd name="T20" fmla="*/ 6 w 85"/>
                  <a:gd name="T21" fmla="*/ 86 h 132"/>
                  <a:gd name="T22" fmla="*/ 0 w 85"/>
                  <a:gd name="T23" fmla="*/ 77 h 132"/>
                  <a:gd name="T24" fmla="*/ 2 w 85"/>
                  <a:gd name="T25" fmla="*/ 67 h 132"/>
                  <a:gd name="T26" fmla="*/ 12 w 85"/>
                  <a:gd name="T27" fmla="*/ 51 h 132"/>
                  <a:gd name="T28" fmla="*/ 23 w 85"/>
                  <a:gd name="T29" fmla="*/ 41 h 132"/>
                  <a:gd name="T30" fmla="*/ 28 w 85"/>
                  <a:gd name="T31" fmla="*/ 37 h 132"/>
                  <a:gd name="T32" fmla="*/ 32 w 85"/>
                  <a:gd name="T33" fmla="*/ 29 h 132"/>
                  <a:gd name="T34" fmla="*/ 32 w 85"/>
                  <a:gd name="T35" fmla="*/ 21 h 132"/>
                  <a:gd name="T36" fmla="*/ 31 w 85"/>
                  <a:gd name="T37" fmla="*/ 11 h 132"/>
                  <a:gd name="T38" fmla="*/ 28 w 85"/>
                  <a:gd name="T39" fmla="*/ 0 h 132"/>
                  <a:gd name="T40" fmla="*/ 42 w 85"/>
                  <a:gd name="T41" fmla="*/ 10 h 132"/>
                  <a:gd name="T42" fmla="*/ 64 w 85"/>
                  <a:gd name="T43" fmla="*/ 28 h 132"/>
                  <a:gd name="T44" fmla="*/ 85 w 85"/>
                  <a:gd name="T45" fmla="*/ 47 h 132"/>
                  <a:gd name="T46" fmla="*/ 77 w 85"/>
                  <a:gd name="T47" fmla="*/ 71 h 13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5"/>
                  <a:gd name="T73" fmla="*/ 0 h 132"/>
                  <a:gd name="T74" fmla="*/ 85 w 85"/>
                  <a:gd name="T75" fmla="*/ 132 h 13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5" h="132">
                    <a:moveTo>
                      <a:pt x="77" y="71"/>
                    </a:moveTo>
                    <a:lnTo>
                      <a:pt x="68" y="83"/>
                    </a:lnTo>
                    <a:lnTo>
                      <a:pt x="63" y="90"/>
                    </a:lnTo>
                    <a:lnTo>
                      <a:pt x="60" y="96"/>
                    </a:lnTo>
                    <a:lnTo>
                      <a:pt x="58" y="107"/>
                    </a:lnTo>
                    <a:lnTo>
                      <a:pt x="62" y="120"/>
                    </a:lnTo>
                    <a:lnTo>
                      <a:pt x="66" y="132"/>
                    </a:lnTo>
                    <a:lnTo>
                      <a:pt x="47" y="122"/>
                    </a:lnTo>
                    <a:lnTo>
                      <a:pt x="33" y="115"/>
                    </a:lnTo>
                    <a:lnTo>
                      <a:pt x="19" y="104"/>
                    </a:lnTo>
                    <a:lnTo>
                      <a:pt x="6" y="86"/>
                    </a:lnTo>
                    <a:lnTo>
                      <a:pt x="0" y="77"/>
                    </a:lnTo>
                    <a:lnTo>
                      <a:pt x="2" y="67"/>
                    </a:lnTo>
                    <a:lnTo>
                      <a:pt x="12" y="51"/>
                    </a:lnTo>
                    <a:lnTo>
                      <a:pt x="23" y="41"/>
                    </a:lnTo>
                    <a:lnTo>
                      <a:pt x="28" y="37"/>
                    </a:lnTo>
                    <a:lnTo>
                      <a:pt x="32" y="29"/>
                    </a:lnTo>
                    <a:lnTo>
                      <a:pt x="32" y="21"/>
                    </a:lnTo>
                    <a:lnTo>
                      <a:pt x="31" y="11"/>
                    </a:lnTo>
                    <a:lnTo>
                      <a:pt x="28" y="0"/>
                    </a:lnTo>
                    <a:lnTo>
                      <a:pt x="42" y="10"/>
                    </a:lnTo>
                    <a:lnTo>
                      <a:pt x="64" y="28"/>
                    </a:lnTo>
                    <a:lnTo>
                      <a:pt x="85" y="47"/>
                    </a:lnTo>
                    <a:lnTo>
                      <a:pt x="77" y="71"/>
                    </a:lnTo>
                  </a:path>
                </a:pathLst>
              </a:custGeom>
              <a:noFill/>
              <a:ln w="6350" cap="rnd">
                <a:solidFill>
                  <a:srgbClr val="844CD6"/>
                </a:solidFill>
                <a:prstDash val="solid"/>
                <a:round/>
                <a:headEnd/>
                <a:tailEnd/>
              </a:ln>
            </p:spPr>
            <p:txBody>
              <a:bodyPr/>
              <a:lstStyle/>
              <a:p>
                <a:endParaRPr lang="ru-RU"/>
              </a:p>
            </p:txBody>
          </p:sp>
          <p:sp>
            <p:nvSpPr>
              <p:cNvPr id="162700" name="Freeform 1331"/>
              <p:cNvSpPr>
                <a:spLocks/>
              </p:cNvSpPr>
              <p:nvPr/>
            </p:nvSpPr>
            <p:spPr bwMode="auto">
              <a:xfrm>
                <a:off x="2795" y="2463"/>
                <a:ext cx="98" cy="96"/>
              </a:xfrm>
              <a:custGeom>
                <a:avLst/>
                <a:gdLst>
                  <a:gd name="T0" fmla="*/ 16 w 98"/>
                  <a:gd name="T1" fmla="*/ 0 h 96"/>
                  <a:gd name="T2" fmla="*/ 20 w 98"/>
                  <a:gd name="T3" fmla="*/ 9 h 96"/>
                  <a:gd name="T4" fmla="*/ 26 w 98"/>
                  <a:gd name="T5" fmla="*/ 18 h 96"/>
                  <a:gd name="T6" fmla="*/ 30 w 98"/>
                  <a:gd name="T7" fmla="*/ 25 h 96"/>
                  <a:gd name="T8" fmla="*/ 35 w 98"/>
                  <a:gd name="T9" fmla="*/ 29 h 96"/>
                  <a:gd name="T10" fmla="*/ 39 w 98"/>
                  <a:gd name="T11" fmla="*/ 31 h 96"/>
                  <a:gd name="T12" fmla="*/ 48 w 98"/>
                  <a:gd name="T13" fmla="*/ 36 h 96"/>
                  <a:gd name="T14" fmla="*/ 56 w 98"/>
                  <a:gd name="T15" fmla="*/ 41 h 96"/>
                  <a:gd name="T16" fmla="*/ 65 w 98"/>
                  <a:gd name="T17" fmla="*/ 47 h 96"/>
                  <a:gd name="T18" fmla="*/ 75 w 98"/>
                  <a:gd name="T19" fmla="*/ 53 h 96"/>
                  <a:gd name="T20" fmla="*/ 85 w 98"/>
                  <a:gd name="T21" fmla="*/ 58 h 96"/>
                  <a:gd name="T22" fmla="*/ 91 w 98"/>
                  <a:gd name="T23" fmla="*/ 64 h 96"/>
                  <a:gd name="T24" fmla="*/ 94 w 98"/>
                  <a:gd name="T25" fmla="*/ 69 h 96"/>
                  <a:gd name="T26" fmla="*/ 97 w 98"/>
                  <a:gd name="T27" fmla="*/ 74 h 96"/>
                  <a:gd name="T28" fmla="*/ 98 w 98"/>
                  <a:gd name="T29" fmla="*/ 78 h 96"/>
                  <a:gd name="T30" fmla="*/ 97 w 98"/>
                  <a:gd name="T31" fmla="*/ 83 h 96"/>
                  <a:gd name="T32" fmla="*/ 96 w 98"/>
                  <a:gd name="T33" fmla="*/ 88 h 96"/>
                  <a:gd name="T34" fmla="*/ 92 w 98"/>
                  <a:gd name="T35" fmla="*/ 91 h 96"/>
                  <a:gd name="T36" fmla="*/ 88 w 98"/>
                  <a:gd name="T37" fmla="*/ 93 h 96"/>
                  <a:gd name="T38" fmla="*/ 81 w 98"/>
                  <a:gd name="T39" fmla="*/ 94 h 96"/>
                  <a:gd name="T40" fmla="*/ 75 w 98"/>
                  <a:gd name="T41" fmla="*/ 96 h 96"/>
                  <a:gd name="T42" fmla="*/ 67 w 98"/>
                  <a:gd name="T43" fmla="*/ 96 h 96"/>
                  <a:gd name="T44" fmla="*/ 51 w 98"/>
                  <a:gd name="T45" fmla="*/ 96 h 96"/>
                  <a:gd name="T46" fmla="*/ 37 w 98"/>
                  <a:gd name="T47" fmla="*/ 93 h 96"/>
                  <a:gd name="T48" fmla="*/ 28 w 98"/>
                  <a:gd name="T49" fmla="*/ 89 h 96"/>
                  <a:gd name="T50" fmla="*/ 22 w 98"/>
                  <a:gd name="T51" fmla="*/ 87 h 96"/>
                  <a:gd name="T52" fmla="*/ 16 w 98"/>
                  <a:gd name="T53" fmla="*/ 82 h 96"/>
                  <a:gd name="T54" fmla="*/ 13 w 98"/>
                  <a:gd name="T55" fmla="*/ 78 h 96"/>
                  <a:gd name="T56" fmla="*/ 5 w 98"/>
                  <a:gd name="T57" fmla="*/ 68 h 96"/>
                  <a:gd name="T58" fmla="*/ 2 w 98"/>
                  <a:gd name="T59" fmla="*/ 61 h 96"/>
                  <a:gd name="T60" fmla="*/ 0 w 98"/>
                  <a:gd name="T61" fmla="*/ 55 h 96"/>
                  <a:gd name="T62" fmla="*/ 0 w 98"/>
                  <a:gd name="T63" fmla="*/ 50 h 96"/>
                  <a:gd name="T64" fmla="*/ 0 w 98"/>
                  <a:gd name="T65" fmla="*/ 46 h 96"/>
                  <a:gd name="T66" fmla="*/ 2 w 98"/>
                  <a:gd name="T67" fmla="*/ 36 h 96"/>
                  <a:gd name="T68" fmla="*/ 3 w 98"/>
                  <a:gd name="T69" fmla="*/ 29 h 96"/>
                  <a:gd name="T70" fmla="*/ 7 w 98"/>
                  <a:gd name="T71" fmla="*/ 19 h 96"/>
                  <a:gd name="T72" fmla="*/ 13 w 98"/>
                  <a:gd name="T73" fmla="*/ 5 h 96"/>
                  <a:gd name="T74" fmla="*/ 16 w 98"/>
                  <a:gd name="T75" fmla="*/ 0 h 9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8"/>
                  <a:gd name="T115" fmla="*/ 0 h 96"/>
                  <a:gd name="T116" fmla="*/ 98 w 98"/>
                  <a:gd name="T117" fmla="*/ 96 h 9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8" h="96">
                    <a:moveTo>
                      <a:pt x="16" y="0"/>
                    </a:moveTo>
                    <a:lnTo>
                      <a:pt x="20" y="9"/>
                    </a:lnTo>
                    <a:lnTo>
                      <a:pt x="26" y="18"/>
                    </a:lnTo>
                    <a:lnTo>
                      <a:pt x="30" y="25"/>
                    </a:lnTo>
                    <a:lnTo>
                      <a:pt x="35" y="29"/>
                    </a:lnTo>
                    <a:lnTo>
                      <a:pt x="39" y="31"/>
                    </a:lnTo>
                    <a:lnTo>
                      <a:pt x="48" y="36"/>
                    </a:lnTo>
                    <a:lnTo>
                      <a:pt x="56" y="41"/>
                    </a:lnTo>
                    <a:lnTo>
                      <a:pt x="65" y="47"/>
                    </a:lnTo>
                    <a:lnTo>
                      <a:pt x="75" y="53"/>
                    </a:lnTo>
                    <a:lnTo>
                      <a:pt x="85" y="58"/>
                    </a:lnTo>
                    <a:lnTo>
                      <a:pt x="91" y="64"/>
                    </a:lnTo>
                    <a:lnTo>
                      <a:pt x="94" y="69"/>
                    </a:lnTo>
                    <a:lnTo>
                      <a:pt x="97" y="74"/>
                    </a:lnTo>
                    <a:lnTo>
                      <a:pt x="98" y="78"/>
                    </a:lnTo>
                    <a:lnTo>
                      <a:pt x="97" y="83"/>
                    </a:lnTo>
                    <a:lnTo>
                      <a:pt x="96" y="88"/>
                    </a:lnTo>
                    <a:lnTo>
                      <a:pt x="92" y="91"/>
                    </a:lnTo>
                    <a:lnTo>
                      <a:pt x="88" y="93"/>
                    </a:lnTo>
                    <a:lnTo>
                      <a:pt x="81" y="94"/>
                    </a:lnTo>
                    <a:lnTo>
                      <a:pt x="75" y="96"/>
                    </a:lnTo>
                    <a:lnTo>
                      <a:pt x="67" y="96"/>
                    </a:lnTo>
                    <a:lnTo>
                      <a:pt x="51" y="96"/>
                    </a:lnTo>
                    <a:lnTo>
                      <a:pt x="37" y="93"/>
                    </a:lnTo>
                    <a:lnTo>
                      <a:pt x="28" y="89"/>
                    </a:lnTo>
                    <a:lnTo>
                      <a:pt x="22" y="87"/>
                    </a:lnTo>
                    <a:lnTo>
                      <a:pt x="16" y="82"/>
                    </a:lnTo>
                    <a:lnTo>
                      <a:pt x="13" y="78"/>
                    </a:lnTo>
                    <a:lnTo>
                      <a:pt x="5" y="68"/>
                    </a:lnTo>
                    <a:lnTo>
                      <a:pt x="2" y="61"/>
                    </a:lnTo>
                    <a:lnTo>
                      <a:pt x="0" y="55"/>
                    </a:lnTo>
                    <a:lnTo>
                      <a:pt x="0" y="50"/>
                    </a:lnTo>
                    <a:lnTo>
                      <a:pt x="0" y="46"/>
                    </a:lnTo>
                    <a:lnTo>
                      <a:pt x="2" y="36"/>
                    </a:lnTo>
                    <a:lnTo>
                      <a:pt x="3" y="29"/>
                    </a:lnTo>
                    <a:lnTo>
                      <a:pt x="7" y="19"/>
                    </a:lnTo>
                    <a:lnTo>
                      <a:pt x="13" y="5"/>
                    </a:lnTo>
                    <a:lnTo>
                      <a:pt x="16" y="0"/>
                    </a:lnTo>
                    <a:close/>
                  </a:path>
                </a:pathLst>
              </a:custGeom>
              <a:solidFill>
                <a:srgbClr val="C195DB"/>
              </a:solidFill>
              <a:ln w="9525">
                <a:noFill/>
                <a:round/>
                <a:headEnd/>
                <a:tailEnd/>
              </a:ln>
            </p:spPr>
            <p:txBody>
              <a:bodyPr/>
              <a:lstStyle/>
              <a:p>
                <a:endParaRPr lang="ru-RU"/>
              </a:p>
            </p:txBody>
          </p:sp>
          <p:sp>
            <p:nvSpPr>
              <p:cNvPr id="162701" name="Freeform 1332"/>
              <p:cNvSpPr>
                <a:spLocks/>
              </p:cNvSpPr>
              <p:nvPr/>
            </p:nvSpPr>
            <p:spPr bwMode="auto">
              <a:xfrm>
                <a:off x="2793" y="2463"/>
                <a:ext cx="97" cy="96"/>
              </a:xfrm>
              <a:custGeom>
                <a:avLst/>
                <a:gdLst>
                  <a:gd name="T0" fmla="*/ 18 w 97"/>
                  <a:gd name="T1" fmla="*/ 0 h 96"/>
                  <a:gd name="T2" fmla="*/ 21 w 97"/>
                  <a:gd name="T3" fmla="*/ 9 h 96"/>
                  <a:gd name="T4" fmla="*/ 32 w 97"/>
                  <a:gd name="T5" fmla="*/ 25 h 96"/>
                  <a:gd name="T6" fmla="*/ 40 w 97"/>
                  <a:gd name="T7" fmla="*/ 31 h 96"/>
                  <a:gd name="T8" fmla="*/ 48 w 97"/>
                  <a:gd name="T9" fmla="*/ 36 h 96"/>
                  <a:gd name="T10" fmla="*/ 56 w 97"/>
                  <a:gd name="T11" fmla="*/ 41 h 96"/>
                  <a:gd name="T12" fmla="*/ 66 w 97"/>
                  <a:gd name="T13" fmla="*/ 47 h 96"/>
                  <a:gd name="T14" fmla="*/ 84 w 97"/>
                  <a:gd name="T15" fmla="*/ 58 h 96"/>
                  <a:gd name="T16" fmla="*/ 91 w 97"/>
                  <a:gd name="T17" fmla="*/ 64 h 96"/>
                  <a:gd name="T18" fmla="*/ 94 w 97"/>
                  <a:gd name="T19" fmla="*/ 68 h 96"/>
                  <a:gd name="T20" fmla="*/ 97 w 97"/>
                  <a:gd name="T21" fmla="*/ 74 h 96"/>
                  <a:gd name="T22" fmla="*/ 97 w 97"/>
                  <a:gd name="T23" fmla="*/ 83 h 96"/>
                  <a:gd name="T24" fmla="*/ 92 w 97"/>
                  <a:gd name="T25" fmla="*/ 89 h 96"/>
                  <a:gd name="T26" fmla="*/ 81 w 97"/>
                  <a:gd name="T27" fmla="*/ 94 h 96"/>
                  <a:gd name="T28" fmla="*/ 67 w 97"/>
                  <a:gd name="T29" fmla="*/ 96 h 96"/>
                  <a:gd name="T30" fmla="*/ 37 w 97"/>
                  <a:gd name="T31" fmla="*/ 91 h 96"/>
                  <a:gd name="T32" fmla="*/ 23 w 97"/>
                  <a:gd name="T33" fmla="*/ 87 h 96"/>
                  <a:gd name="T34" fmla="*/ 18 w 97"/>
                  <a:gd name="T35" fmla="*/ 82 h 96"/>
                  <a:gd name="T36" fmla="*/ 13 w 97"/>
                  <a:gd name="T37" fmla="*/ 78 h 96"/>
                  <a:gd name="T38" fmla="*/ 5 w 97"/>
                  <a:gd name="T39" fmla="*/ 66 h 96"/>
                  <a:gd name="T40" fmla="*/ 0 w 97"/>
                  <a:gd name="T41" fmla="*/ 53 h 96"/>
                  <a:gd name="T42" fmla="*/ 2 w 97"/>
                  <a:gd name="T43" fmla="*/ 36 h 96"/>
                  <a:gd name="T44" fmla="*/ 7 w 97"/>
                  <a:gd name="T45" fmla="*/ 19 h 96"/>
                  <a:gd name="T46" fmla="*/ 18 w 97"/>
                  <a:gd name="T47" fmla="*/ 0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7"/>
                  <a:gd name="T73" fmla="*/ 0 h 96"/>
                  <a:gd name="T74" fmla="*/ 97 w 97"/>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7" h="96">
                    <a:moveTo>
                      <a:pt x="18" y="0"/>
                    </a:moveTo>
                    <a:lnTo>
                      <a:pt x="21" y="9"/>
                    </a:lnTo>
                    <a:lnTo>
                      <a:pt x="32" y="25"/>
                    </a:lnTo>
                    <a:lnTo>
                      <a:pt x="40" y="31"/>
                    </a:lnTo>
                    <a:lnTo>
                      <a:pt x="48" y="36"/>
                    </a:lnTo>
                    <a:lnTo>
                      <a:pt x="56" y="41"/>
                    </a:lnTo>
                    <a:lnTo>
                      <a:pt x="66" y="47"/>
                    </a:lnTo>
                    <a:lnTo>
                      <a:pt x="84" y="58"/>
                    </a:lnTo>
                    <a:lnTo>
                      <a:pt x="91" y="64"/>
                    </a:lnTo>
                    <a:lnTo>
                      <a:pt x="94" y="68"/>
                    </a:lnTo>
                    <a:lnTo>
                      <a:pt x="97" y="74"/>
                    </a:lnTo>
                    <a:lnTo>
                      <a:pt x="97" y="83"/>
                    </a:lnTo>
                    <a:lnTo>
                      <a:pt x="92" y="89"/>
                    </a:lnTo>
                    <a:lnTo>
                      <a:pt x="81" y="94"/>
                    </a:lnTo>
                    <a:lnTo>
                      <a:pt x="67" y="96"/>
                    </a:lnTo>
                    <a:lnTo>
                      <a:pt x="37" y="91"/>
                    </a:lnTo>
                    <a:lnTo>
                      <a:pt x="23" y="87"/>
                    </a:lnTo>
                    <a:lnTo>
                      <a:pt x="18" y="82"/>
                    </a:lnTo>
                    <a:lnTo>
                      <a:pt x="13" y="78"/>
                    </a:lnTo>
                    <a:lnTo>
                      <a:pt x="5" y="66"/>
                    </a:lnTo>
                    <a:lnTo>
                      <a:pt x="0" y="53"/>
                    </a:lnTo>
                    <a:lnTo>
                      <a:pt x="2" y="36"/>
                    </a:lnTo>
                    <a:lnTo>
                      <a:pt x="7" y="19"/>
                    </a:lnTo>
                    <a:lnTo>
                      <a:pt x="18" y="0"/>
                    </a:lnTo>
                  </a:path>
                </a:pathLst>
              </a:custGeom>
              <a:noFill/>
              <a:ln w="4763" cap="rnd">
                <a:solidFill>
                  <a:srgbClr val="844CD6"/>
                </a:solidFill>
                <a:prstDash val="solid"/>
                <a:round/>
                <a:headEnd/>
                <a:tailEnd/>
              </a:ln>
            </p:spPr>
            <p:txBody>
              <a:bodyPr/>
              <a:lstStyle/>
              <a:p>
                <a:endParaRPr lang="ru-RU"/>
              </a:p>
            </p:txBody>
          </p:sp>
          <p:sp>
            <p:nvSpPr>
              <p:cNvPr id="162702" name="Freeform 1333"/>
              <p:cNvSpPr>
                <a:spLocks/>
              </p:cNvSpPr>
              <p:nvPr/>
            </p:nvSpPr>
            <p:spPr bwMode="auto">
              <a:xfrm>
                <a:off x="3005" y="2096"/>
                <a:ext cx="87" cy="129"/>
              </a:xfrm>
              <a:custGeom>
                <a:avLst/>
                <a:gdLst>
                  <a:gd name="T0" fmla="*/ 79 w 87"/>
                  <a:gd name="T1" fmla="*/ 69 h 129"/>
                  <a:gd name="T2" fmla="*/ 77 w 87"/>
                  <a:gd name="T3" fmla="*/ 72 h 129"/>
                  <a:gd name="T4" fmla="*/ 75 w 87"/>
                  <a:gd name="T5" fmla="*/ 75 h 129"/>
                  <a:gd name="T6" fmla="*/ 70 w 87"/>
                  <a:gd name="T7" fmla="*/ 82 h 129"/>
                  <a:gd name="T8" fmla="*/ 65 w 87"/>
                  <a:gd name="T9" fmla="*/ 86 h 129"/>
                  <a:gd name="T10" fmla="*/ 64 w 87"/>
                  <a:gd name="T11" fmla="*/ 89 h 129"/>
                  <a:gd name="T12" fmla="*/ 62 w 87"/>
                  <a:gd name="T13" fmla="*/ 94 h 129"/>
                  <a:gd name="T14" fmla="*/ 60 w 87"/>
                  <a:gd name="T15" fmla="*/ 99 h 129"/>
                  <a:gd name="T16" fmla="*/ 60 w 87"/>
                  <a:gd name="T17" fmla="*/ 105 h 129"/>
                  <a:gd name="T18" fmla="*/ 64 w 87"/>
                  <a:gd name="T19" fmla="*/ 116 h 129"/>
                  <a:gd name="T20" fmla="*/ 67 w 87"/>
                  <a:gd name="T21" fmla="*/ 129 h 129"/>
                  <a:gd name="T22" fmla="*/ 49 w 87"/>
                  <a:gd name="T23" fmla="*/ 121 h 129"/>
                  <a:gd name="T24" fmla="*/ 34 w 87"/>
                  <a:gd name="T25" fmla="*/ 111 h 129"/>
                  <a:gd name="T26" fmla="*/ 28 w 87"/>
                  <a:gd name="T27" fmla="*/ 106 h 129"/>
                  <a:gd name="T28" fmla="*/ 21 w 87"/>
                  <a:gd name="T29" fmla="*/ 101 h 129"/>
                  <a:gd name="T30" fmla="*/ 13 w 87"/>
                  <a:gd name="T31" fmla="*/ 93 h 129"/>
                  <a:gd name="T32" fmla="*/ 7 w 87"/>
                  <a:gd name="T33" fmla="*/ 84 h 129"/>
                  <a:gd name="T34" fmla="*/ 0 w 87"/>
                  <a:gd name="T35" fmla="*/ 74 h 129"/>
                  <a:gd name="T36" fmla="*/ 4 w 87"/>
                  <a:gd name="T37" fmla="*/ 64 h 129"/>
                  <a:gd name="T38" fmla="*/ 7 w 87"/>
                  <a:gd name="T39" fmla="*/ 56 h 129"/>
                  <a:gd name="T40" fmla="*/ 10 w 87"/>
                  <a:gd name="T41" fmla="*/ 54 h 129"/>
                  <a:gd name="T42" fmla="*/ 13 w 87"/>
                  <a:gd name="T43" fmla="*/ 49 h 129"/>
                  <a:gd name="T44" fmla="*/ 19 w 87"/>
                  <a:gd name="T45" fmla="*/ 45 h 129"/>
                  <a:gd name="T46" fmla="*/ 26 w 87"/>
                  <a:gd name="T47" fmla="*/ 41 h 129"/>
                  <a:gd name="T48" fmla="*/ 30 w 87"/>
                  <a:gd name="T49" fmla="*/ 34 h 129"/>
                  <a:gd name="T50" fmla="*/ 34 w 87"/>
                  <a:gd name="T51" fmla="*/ 32 h 129"/>
                  <a:gd name="T52" fmla="*/ 35 w 87"/>
                  <a:gd name="T53" fmla="*/ 28 h 129"/>
                  <a:gd name="T54" fmla="*/ 35 w 87"/>
                  <a:gd name="T55" fmla="*/ 24 h 129"/>
                  <a:gd name="T56" fmla="*/ 35 w 87"/>
                  <a:gd name="T57" fmla="*/ 19 h 129"/>
                  <a:gd name="T58" fmla="*/ 34 w 87"/>
                  <a:gd name="T59" fmla="*/ 9 h 129"/>
                  <a:gd name="T60" fmla="*/ 30 w 87"/>
                  <a:gd name="T61" fmla="*/ 0 h 129"/>
                  <a:gd name="T62" fmla="*/ 43 w 87"/>
                  <a:gd name="T63" fmla="*/ 8 h 129"/>
                  <a:gd name="T64" fmla="*/ 56 w 87"/>
                  <a:gd name="T65" fmla="*/ 15 h 129"/>
                  <a:gd name="T66" fmla="*/ 67 w 87"/>
                  <a:gd name="T67" fmla="*/ 25 h 129"/>
                  <a:gd name="T68" fmla="*/ 79 w 87"/>
                  <a:gd name="T69" fmla="*/ 37 h 129"/>
                  <a:gd name="T70" fmla="*/ 87 w 87"/>
                  <a:gd name="T71" fmla="*/ 44 h 129"/>
                  <a:gd name="T72" fmla="*/ 84 w 87"/>
                  <a:gd name="T73" fmla="*/ 54 h 129"/>
                  <a:gd name="T74" fmla="*/ 82 w 87"/>
                  <a:gd name="T75" fmla="*/ 61 h 129"/>
                  <a:gd name="T76" fmla="*/ 79 w 87"/>
                  <a:gd name="T77" fmla="*/ 69 h 12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7"/>
                  <a:gd name="T118" fmla="*/ 0 h 129"/>
                  <a:gd name="T119" fmla="*/ 87 w 87"/>
                  <a:gd name="T120" fmla="*/ 129 h 12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7" h="129">
                    <a:moveTo>
                      <a:pt x="79" y="69"/>
                    </a:moveTo>
                    <a:lnTo>
                      <a:pt x="77" y="72"/>
                    </a:lnTo>
                    <a:lnTo>
                      <a:pt x="75" y="75"/>
                    </a:lnTo>
                    <a:lnTo>
                      <a:pt x="70" y="82"/>
                    </a:lnTo>
                    <a:lnTo>
                      <a:pt x="65" y="86"/>
                    </a:lnTo>
                    <a:lnTo>
                      <a:pt x="64" y="89"/>
                    </a:lnTo>
                    <a:lnTo>
                      <a:pt x="62" y="94"/>
                    </a:lnTo>
                    <a:lnTo>
                      <a:pt x="60" y="99"/>
                    </a:lnTo>
                    <a:lnTo>
                      <a:pt x="60" y="105"/>
                    </a:lnTo>
                    <a:lnTo>
                      <a:pt x="64" y="116"/>
                    </a:lnTo>
                    <a:lnTo>
                      <a:pt x="67" y="129"/>
                    </a:lnTo>
                    <a:lnTo>
                      <a:pt x="49" y="121"/>
                    </a:lnTo>
                    <a:lnTo>
                      <a:pt x="34" y="111"/>
                    </a:lnTo>
                    <a:lnTo>
                      <a:pt x="28" y="106"/>
                    </a:lnTo>
                    <a:lnTo>
                      <a:pt x="21" y="101"/>
                    </a:lnTo>
                    <a:lnTo>
                      <a:pt x="13" y="93"/>
                    </a:lnTo>
                    <a:lnTo>
                      <a:pt x="7" y="84"/>
                    </a:lnTo>
                    <a:lnTo>
                      <a:pt x="0" y="74"/>
                    </a:lnTo>
                    <a:lnTo>
                      <a:pt x="4" y="64"/>
                    </a:lnTo>
                    <a:lnTo>
                      <a:pt x="7" y="56"/>
                    </a:lnTo>
                    <a:lnTo>
                      <a:pt x="10" y="54"/>
                    </a:lnTo>
                    <a:lnTo>
                      <a:pt x="13" y="49"/>
                    </a:lnTo>
                    <a:lnTo>
                      <a:pt x="19" y="45"/>
                    </a:lnTo>
                    <a:lnTo>
                      <a:pt x="26" y="41"/>
                    </a:lnTo>
                    <a:lnTo>
                      <a:pt x="30" y="34"/>
                    </a:lnTo>
                    <a:lnTo>
                      <a:pt x="34" y="32"/>
                    </a:lnTo>
                    <a:lnTo>
                      <a:pt x="35" y="28"/>
                    </a:lnTo>
                    <a:lnTo>
                      <a:pt x="35" y="24"/>
                    </a:lnTo>
                    <a:lnTo>
                      <a:pt x="35" y="19"/>
                    </a:lnTo>
                    <a:lnTo>
                      <a:pt x="34" y="9"/>
                    </a:lnTo>
                    <a:lnTo>
                      <a:pt x="30" y="0"/>
                    </a:lnTo>
                    <a:lnTo>
                      <a:pt x="43" y="8"/>
                    </a:lnTo>
                    <a:lnTo>
                      <a:pt x="56" y="15"/>
                    </a:lnTo>
                    <a:lnTo>
                      <a:pt x="67" y="25"/>
                    </a:lnTo>
                    <a:lnTo>
                      <a:pt x="79" y="37"/>
                    </a:lnTo>
                    <a:lnTo>
                      <a:pt x="87" y="44"/>
                    </a:lnTo>
                    <a:lnTo>
                      <a:pt x="84" y="54"/>
                    </a:lnTo>
                    <a:lnTo>
                      <a:pt x="82" y="61"/>
                    </a:lnTo>
                    <a:lnTo>
                      <a:pt x="79" y="69"/>
                    </a:lnTo>
                    <a:close/>
                  </a:path>
                </a:pathLst>
              </a:custGeom>
              <a:solidFill>
                <a:srgbClr val="F5EBAC"/>
              </a:solidFill>
              <a:ln w="9525">
                <a:noFill/>
                <a:round/>
                <a:headEnd/>
                <a:tailEnd/>
              </a:ln>
            </p:spPr>
            <p:txBody>
              <a:bodyPr/>
              <a:lstStyle/>
              <a:p>
                <a:endParaRPr lang="ru-RU"/>
              </a:p>
            </p:txBody>
          </p:sp>
          <p:sp>
            <p:nvSpPr>
              <p:cNvPr id="162703" name="Freeform 1334"/>
              <p:cNvSpPr>
                <a:spLocks/>
              </p:cNvSpPr>
              <p:nvPr/>
            </p:nvSpPr>
            <p:spPr bwMode="auto">
              <a:xfrm>
                <a:off x="3005" y="2096"/>
                <a:ext cx="85" cy="129"/>
              </a:xfrm>
              <a:custGeom>
                <a:avLst/>
                <a:gdLst>
                  <a:gd name="T0" fmla="*/ 78 w 85"/>
                  <a:gd name="T1" fmla="*/ 69 h 129"/>
                  <a:gd name="T2" fmla="*/ 68 w 85"/>
                  <a:gd name="T3" fmla="*/ 80 h 129"/>
                  <a:gd name="T4" fmla="*/ 64 w 85"/>
                  <a:gd name="T5" fmla="*/ 86 h 129"/>
                  <a:gd name="T6" fmla="*/ 60 w 85"/>
                  <a:gd name="T7" fmla="*/ 93 h 129"/>
                  <a:gd name="T8" fmla="*/ 59 w 85"/>
                  <a:gd name="T9" fmla="*/ 105 h 129"/>
                  <a:gd name="T10" fmla="*/ 62 w 85"/>
                  <a:gd name="T11" fmla="*/ 116 h 129"/>
                  <a:gd name="T12" fmla="*/ 67 w 85"/>
                  <a:gd name="T13" fmla="*/ 129 h 129"/>
                  <a:gd name="T14" fmla="*/ 48 w 85"/>
                  <a:gd name="T15" fmla="*/ 121 h 129"/>
                  <a:gd name="T16" fmla="*/ 34 w 85"/>
                  <a:gd name="T17" fmla="*/ 111 h 129"/>
                  <a:gd name="T18" fmla="*/ 19 w 85"/>
                  <a:gd name="T19" fmla="*/ 101 h 129"/>
                  <a:gd name="T20" fmla="*/ 6 w 85"/>
                  <a:gd name="T21" fmla="*/ 83 h 129"/>
                  <a:gd name="T22" fmla="*/ 0 w 85"/>
                  <a:gd name="T23" fmla="*/ 74 h 129"/>
                  <a:gd name="T24" fmla="*/ 2 w 85"/>
                  <a:gd name="T25" fmla="*/ 64 h 129"/>
                  <a:gd name="T26" fmla="*/ 13 w 85"/>
                  <a:gd name="T27" fmla="*/ 49 h 129"/>
                  <a:gd name="T28" fmla="*/ 24 w 85"/>
                  <a:gd name="T29" fmla="*/ 41 h 129"/>
                  <a:gd name="T30" fmla="*/ 29 w 85"/>
                  <a:gd name="T31" fmla="*/ 34 h 129"/>
                  <a:gd name="T32" fmla="*/ 34 w 85"/>
                  <a:gd name="T33" fmla="*/ 28 h 129"/>
                  <a:gd name="T34" fmla="*/ 34 w 85"/>
                  <a:gd name="T35" fmla="*/ 19 h 129"/>
                  <a:gd name="T36" fmla="*/ 32 w 85"/>
                  <a:gd name="T37" fmla="*/ 9 h 129"/>
                  <a:gd name="T38" fmla="*/ 29 w 85"/>
                  <a:gd name="T39" fmla="*/ 0 h 129"/>
                  <a:gd name="T40" fmla="*/ 41 w 85"/>
                  <a:gd name="T41" fmla="*/ 8 h 129"/>
                  <a:gd name="T42" fmla="*/ 65 w 85"/>
                  <a:gd name="T43" fmla="*/ 25 h 129"/>
                  <a:gd name="T44" fmla="*/ 85 w 85"/>
                  <a:gd name="T45" fmla="*/ 44 h 129"/>
                  <a:gd name="T46" fmla="*/ 78 w 85"/>
                  <a:gd name="T47" fmla="*/ 69 h 1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5"/>
                  <a:gd name="T73" fmla="*/ 0 h 129"/>
                  <a:gd name="T74" fmla="*/ 85 w 85"/>
                  <a:gd name="T75" fmla="*/ 129 h 1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5" h="129">
                    <a:moveTo>
                      <a:pt x="78" y="69"/>
                    </a:moveTo>
                    <a:lnTo>
                      <a:pt x="68" y="80"/>
                    </a:lnTo>
                    <a:lnTo>
                      <a:pt x="64" y="86"/>
                    </a:lnTo>
                    <a:lnTo>
                      <a:pt x="60" y="93"/>
                    </a:lnTo>
                    <a:lnTo>
                      <a:pt x="59" y="105"/>
                    </a:lnTo>
                    <a:lnTo>
                      <a:pt x="62" y="116"/>
                    </a:lnTo>
                    <a:lnTo>
                      <a:pt x="67" y="129"/>
                    </a:lnTo>
                    <a:lnTo>
                      <a:pt x="48" y="121"/>
                    </a:lnTo>
                    <a:lnTo>
                      <a:pt x="34" y="111"/>
                    </a:lnTo>
                    <a:lnTo>
                      <a:pt x="19" y="101"/>
                    </a:lnTo>
                    <a:lnTo>
                      <a:pt x="6" y="83"/>
                    </a:lnTo>
                    <a:lnTo>
                      <a:pt x="0" y="74"/>
                    </a:lnTo>
                    <a:lnTo>
                      <a:pt x="2" y="64"/>
                    </a:lnTo>
                    <a:lnTo>
                      <a:pt x="13" y="49"/>
                    </a:lnTo>
                    <a:lnTo>
                      <a:pt x="24" y="41"/>
                    </a:lnTo>
                    <a:lnTo>
                      <a:pt x="29" y="34"/>
                    </a:lnTo>
                    <a:lnTo>
                      <a:pt x="34" y="28"/>
                    </a:lnTo>
                    <a:lnTo>
                      <a:pt x="34" y="19"/>
                    </a:lnTo>
                    <a:lnTo>
                      <a:pt x="32" y="9"/>
                    </a:lnTo>
                    <a:lnTo>
                      <a:pt x="29" y="0"/>
                    </a:lnTo>
                    <a:lnTo>
                      <a:pt x="41" y="8"/>
                    </a:lnTo>
                    <a:lnTo>
                      <a:pt x="65" y="25"/>
                    </a:lnTo>
                    <a:lnTo>
                      <a:pt x="85" y="44"/>
                    </a:lnTo>
                    <a:lnTo>
                      <a:pt x="78" y="69"/>
                    </a:lnTo>
                  </a:path>
                </a:pathLst>
              </a:custGeom>
              <a:noFill/>
              <a:ln w="6350" cap="rnd">
                <a:solidFill>
                  <a:srgbClr val="D3C081"/>
                </a:solidFill>
                <a:prstDash val="solid"/>
                <a:round/>
                <a:headEnd/>
                <a:tailEnd/>
              </a:ln>
            </p:spPr>
            <p:txBody>
              <a:bodyPr/>
              <a:lstStyle/>
              <a:p>
                <a:endParaRPr lang="ru-RU"/>
              </a:p>
            </p:txBody>
          </p:sp>
          <p:sp>
            <p:nvSpPr>
              <p:cNvPr id="162704" name="Freeform 1335"/>
              <p:cNvSpPr>
                <a:spLocks/>
              </p:cNvSpPr>
              <p:nvPr/>
            </p:nvSpPr>
            <p:spPr bwMode="auto">
              <a:xfrm>
                <a:off x="3007" y="1934"/>
                <a:ext cx="101" cy="122"/>
              </a:xfrm>
              <a:custGeom>
                <a:avLst/>
                <a:gdLst>
                  <a:gd name="T0" fmla="*/ 0 w 101"/>
                  <a:gd name="T1" fmla="*/ 65 h 122"/>
                  <a:gd name="T2" fmla="*/ 3 w 101"/>
                  <a:gd name="T3" fmla="*/ 69 h 122"/>
                  <a:gd name="T4" fmla="*/ 7 w 101"/>
                  <a:gd name="T5" fmla="*/ 75 h 122"/>
                  <a:gd name="T6" fmla="*/ 17 w 101"/>
                  <a:gd name="T7" fmla="*/ 84 h 122"/>
                  <a:gd name="T8" fmla="*/ 24 w 101"/>
                  <a:gd name="T9" fmla="*/ 88 h 122"/>
                  <a:gd name="T10" fmla="*/ 28 w 101"/>
                  <a:gd name="T11" fmla="*/ 92 h 122"/>
                  <a:gd name="T12" fmla="*/ 39 w 101"/>
                  <a:gd name="T13" fmla="*/ 99 h 122"/>
                  <a:gd name="T14" fmla="*/ 73 w 101"/>
                  <a:gd name="T15" fmla="*/ 122 h 122"/>
                  <a:gd name="T16" fmla="*/ 68 w 101"/>
                  <a:gd name="T17" fmla="*/ 116 h 122"/>
                  <a:gd name="T18" fmla="*/ 63 w 101"/>
                  <a:gd name="T19" fmla="*/ 110 h 122"/>
                  <a:gd name="T20" fmla="*/ 60 w 101"/>
                  <a:gd name="T21" fmla="*/ 104 h 122"/>
                  <a:gd name="T22" fmla="*/ 58 w 101"/>
                  <a:gd name="T23" fmla="*/ 99 h 122"/>
                  <a:gd name="T24" fmla="*/ 57 w 101"/>
                  <a:gd name="T25" fmla="*/ 96 h 122"/>
                  <a:gd name="T26" fmla="*/ 56 w 101"/>
                  <a:gd name="T27" fmla="*/ 93 h 122"/>
                  <a:gd name="T28" fmla="*/ 56 w 101"/>
                  <a:gd name="T29" fmla="*/ 90 h 122"/>
                  <a:gd name="T30" fmla="*/ 57 w 101"/>
                  <a:gd name="T31" fmla="*/ 86 h 122"/>
                  <a:gd name="T32" fmla="*/ 58 w 101"/>
                  <a:gd name="T33" fmla="*/ 82 h 122"/>
                  <a:gd name="T34" fmla="*/ 63 w 101"/>
                  <a:gd name="T35" fmla="*/ 77 h 122"/>
                  <a:gd name="T36" fmla="*/ 68 w 101"/>
                  <a:gd name="T37" fmla="*/ 73 h 122"/>
                  <a:gd name="T38" fmla="*/ 75 w 101"/>
                  <a:gd name="T39" fmla="*/ 69 h 122"/>
                  <a:gd name="T40" fmla="*/ 81 w 101"/>
                  <a:gd name="T41" fmla="*/ 66 h 122"/>
                  <a:gd name="T42" fmla="*/ 84 w 101"/>
                  <a:gd name="T43" fmla="*/ 65 h 122"/>
                  <a:gd name="T44" fmla="*/ 85 w 101"/>
                  <a:gd name="T45" fmla="*/ 63 h 122"/>
                  <a:gd name="T46" fmla="*/ 94 w 101"/>
                  <a:gd name="T47" fmla="*/ 56 h 122"/>
                  <a:gd name="T48" fmla="*/ 98 w 101"/>
                  <a:gd name="T49" fmla="*/ 46 h 122"/>
                  <a:gd name="T50" fmla="*/ 99 w 101"/>
                  <a:gd name="T51" fmla="*/ 41 h 122"/>
                  <a:gd name="T52" fmla="*/ 99 w 101"/>
                  <a:gd name="T53" fmla="*/ 37 h 122"/>
                  <a:gd name="T54" fmla="*/ 101 w 101"/>
                  <a:gd name="T55" fmla="*/ 28 h 122"/>
                  <a:gd name="T56" fmla="*/ 99 w 101"/>
                  <a:gd name="T57" fmla="*/ 24 h 122"/>
                  <a:gd name="T58" fmla="*/ 99 w 101"/>
                  <a:gd name="T59" fmla="*/ 17 h 122"/>
                  <a:gd name="T60" fmla="*/ 96 w 101"/>
                  <a:gd name="T61" fmla="*/ 13 h 122"/>
                  <a:gd name="T62" fmla="*/ 93 w 101"/>
                  <a:gd name="T63" fmla="*/ 7 h 122"/>
                  <a:gd name="T64" fmla="*/ 90 w 101"/>
                  <a:gd name="T65" fmla="*/ 7 h 122"/>
                  <a:gd name="T66" fmla="*/ 88 w 101"/>
                  <a:gd name="T67" fmla="*/ 5 h 122"/>
                  <a:gd name="T68" fmla="*/ 84 w 101"/>
                  <a:gd name="T69" fmla="*/ 2 h 122"/>
                  <a:gd name="T70" fmla="*/ 77 w 101"/>
                  <a:gd name="T71" fmla="*/ 2 h 122"/>
                  <a:gd name="T72" fmla="*/ 71 w 101"/>
                  <a:gd name="T73" fmla="*/ 0 h 122"/>
                  <a:gd name="T74" fmla="*/ 63 w 101"/>
                  <a:gd name="T75" fmla="*/ 2 h 122"/>
                  <a:gd name="T76" fmla="*/ 57 w 101"/>
                  <a:gd name="T77" fmla="*/ 3 h 122"/>
                  <a:gd name="T78" fmla="*/ 50 w 101"/>
                  <a:gd name="T79" fmla="*/ 7 h 122"/>
                  <a:gd name="T80" fmla="*/ 44 w 101"/>
                  <a:gd name="T81" fmla="*/ 9 h 122"/>
                  <a:gd name="T82" fmla="*/ 38 w 101"/>
                  <a:gd name="T83" fmla="*/ 16 h 122"/>
                  <a:gd name="T84" fmla="*/ 30 w 101"/>
                  <a:gd name="T85" fmla="*/ 22 h 122"/>
                  <a:gd name="T86" fmla="*/ 22 w 101"/>
                  <a:gd name="T87" fmla="*/ 30 h 122"/>
                  <a:gd name="T88" fmla="*/ 15 w 101"/>
                  <a:gd name="T89" fmla="*/ 39 h 122"/>
                  <a:gd name="T90" fmla="*/ 9 w 101"/>
                  <a:gd name="T91" fmla="*/ 47 h 122"/>
                  <a:gd name="T92" fmla="*/ 5 w 101"/>
                  <a:gd name="T93" fmla="*/ 56 h 122"/>
                  <a:gd name="T94" fmla="*/ 0 w 101"/>
                  <a:gd name="T95" fmla="*/ 65 h 12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1"/>
                  <a:gd name="T145" fmla="*/ 0 h 122"/>
                  <a:gd name="T146" fmla="*/ 101 w 101"/>
                  <a:gd name="T147" fmla="*/ 122 h 12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1" h="122">
                    <a:moveTo>
                      <a:pt x="0" y="65"/>
                    </a:moveTo>
                    <a:lnTo>
                      <a:pt x="3" y="69"/>
                    </a:lnTo>
                    <a:lnTo>
                      <a:pt x="7" y="75"/>
                    </a:lnTo>
                    <a:lnTo>
                      <a:pt x="17" y="84"/>
                    </a:lnTo>
                    <a:lnTo>
                      <a:pt x="24" y="88"/>
                    </a:lnTo>
                    <a:lnTo>
                      <a:pt x="28" y="92"/>
                    </a:lnTo>
                    <a:lnTo>
                      <a:pt x="39" y="99"/>
                    </a:lnTo>
                    <a:lnTo>
                      <a:pt x="73" y="122"/>
                    </a:lnTo>
                    <a:lnTo>
                      <a:pt x="68" y="116"/>
                    </a:lnTo>
                    <a:lnTo>
                      <a:pt x="63" y="110"/>
                    </a:lnTo>
                    <a:lnTo>
                      <a:pt x="60" y="104"/>
                    </a:lnTo>
                    <a:lnTo>
                      <a:pt x="58" y="99"/>
                    </a:lnTo>
                    <a:lnTo>
                      <a:pt x="57" y="96"/>
                    </a:lnTo>
                    <a:lnTo>
                      <a:pt x="56" y="93"/>
                    </a:lnTo>
                    <a:lnTo>
                      <a:pt x="56" y="90"/>
                    </a:lnTo>
                    <a:lnTo>
                      <a:pt x="57" y="86"/>
                    </a:lnTo>
                    <a:lnTo>
                      <a:pt x="58" y="82"/>
                    </a:lnTo>
                    <a:lnTo>
                      <a:pt x="63" y="77"/>
                    </a:lnTo>
                    <a:lnTo>
                      <a:pt x="68" y="73"/>
                    </a:lnTo>
                    <a:lnTo>
                      <a:pt x="75" y="69"/>
                    </a:lnTo>
                    <a:lnTo>
                      <a:pt x="81" y="66"/>
                    </a:lnTo>
                    <a:lnTo>
                      <a:pt x="84" y="65"/>
                    </a:lnTo>
                    <a:lnTo>
                      <a:pt x="85" y="63"/>
                    </a:lnTo>
                    <a:lnTo>
                      <a:pt x="94" y="56"/>
                    </a:lnTo>
                    <a:lnTo>
                      <a:pt x="98" y="46"/>
                    </a:lnTo>
                    <a:lnTo>
                      <a:pt x="99" y="41"/>
                    </a:lnTo>
                    <a:lnTo>
                      <a:pt x="99" y="37"/>
                    </a:lnTo>
                    <a:lnTo>
                      <a:pt x="101" y="28"/>
                    </a:lnTo>
                    <a:lnTo>
                      <a:pt x="99" y="24"/>
                    </a:lnTo>
                    <a:lnTo>
                      <a:pt x="99" y="17"/>
                    </a:lnTo>
                    <a:lnTo>
                      <a:pt x="96" y="13"/>
                    </a:lnTo>
                    <a:lnTo>
                      <a:pt x="93" y="7"/>
                    </a:lnTo>
                    <a:lnTo>
                      <a:pt x="90" y="7"/>
                    </a:lnTo>
                    <a:lnTo>
                      <a:pt x="88" y="5"/>
                    </a:lnTo>
                    <a:lnTo>
                      <a:pt x="84" y="2"/>
                    </a:lnTo>
                    <a:lnTo>
                      <a:pt x="77" y="2"/>
                    </a:lnTo>
                    <a:lnTo>
                      <a:pt x="71" y="0"/>
                    </a:lnTo>
                    <a:lnTo>
                      <a:pt x="63" y="2"/>
                    </a:lnTo>
                    <a:lnTo>
                      <a:pt x="57" y="3"/>
                    </a:lnTo>
                    <a:lnTo>
                      <a:pt x="50" y="7"/>
                    </a:lnTo>
                    <a:lnTo>
                      <a:pt x="44" y="9"/>
                    </a:lnTo>
                    <a:lnTo>
                      <a:pt x="38" y="16"/>
                    </a:lnTo>
                    <a:lnTo>
                      <a:pt x="30" y="22"/>
                    </a:lnTo>
                    <a:lnTo>
                      <a:pt x="22" y="30"/>
                    </a:lnTo>
                    <a:lnTo>
                      <a:pt x="15" y="39"/>
                    </a:lnTo>
                    <a:lnTo>
                      <a:pt x="9" y="47"/>
                    </a:lnTo>
                    <a:lnTo>
                      <a:pt x="5" y="56"/>
                    </a:lnTo>
                    <a:lnTo>
                      <a:pt x="0" y="65"/>
                    </a:lnTo>
                    <a:close/>
                  </a:path>
                </a:pathLst>
              </a:custGeom>
              <a:solidFill>
                <a:srgbClr val="F5EBAC"/>
              </a:solidFill>
              <a:ln w="9525">
                <a:noFill/>
                <a:round/>
                <a:headEnd/>
                <a:tailEnd/>
              </a:ln>
            </p:spPr>
            <p:txBody>
              <a:bodyPr/>
              <a:lstStyle/>
              <a:p>
                <a:endParaRPr lang="ru-RU"/>
              </a:p>
            </p:txBody>
          </p:sp>
          <p:sp>
            <p:nvSpPr>
              <p:cNvPr id="162705" name="Freeform 1336"/>
              <p:cNvSpPr>
                <a:spLocks/>
              </p:cNvSpPr>
              <p:nvPr/>
            </p:nvSpPr>
            <p:spPr bwMode="auto">
              <a:xfrm>
                <a:off x="3007" y="1934"/>
                <a:ext cx="101" cy="122"/>
              </a:xfrm>
              <a:custGeom>
                <a:avLst/>
                <a:gdLst>
                  <a:gd name="T0" fmla="*/ 0 w 101"/>
                  <a:gd name="T1" fmla="*/ 65 h 122"/>
                  <a:gd name="T2" fmla="*/ 17 w 101"/>
                  <a:gd name="T3" fmla="*/ 84 h 122"/>
                  <a:gd name="T4" fmla="*/ 39 w 101"/>
                  <a:gd name="T5" fmla="*/ 99 h 122"/>
                  <a:gd name="T6" fmla="*/ 73 w 101"/>
                  <a:gd name="T7" fmla="*/ 122 h 122"/>
                  <a:gd name="T8" fmla="*/ 68 w 101"/>
                  <a:gd name="T9" fmla="*/ 116 h 122"/>
                  <a:gd name="T10" fmla="*/ 60 w 101"/>
                  <a:gd name="T11" fmla="*/ 104 h 122"/>
                  <a:gd name="T12" fmla="*/ 57 w 101"/>
                  <a:gd name="T13" fmla="*/ 96 h 122"/>
                  <a:gd name="T14" fmla="*/ 57 w 101"/>
                  <a:gd name="T15" fmla="*/ 90 h 122"/>
                  <a:gd name="T16" fmla="*/ 58 w 101"/>
                  <a:gd name="T17" fmla="*/ 82 h 122"/>
                  <a:gd name="T18" fmla="*/ 63 w 101"/>
                  <a:gd name="T19" fmla="*/ 77 h 122"/>
                  <a:gd name="T20" fmla="*/ 68 w 101"/>
                  <a:gd name="T21" fmla="*/ 73 h 122"/>
                  <a:gd name="T22" fmla="*/ 75 w 101"/>
                  <a:gd name="T23" fmla="*/ 69 h 122"/>
                  <a:gd name="T24" fmla="*/ 85 w 101"/>
                  <a:gd name="T25" fmla="*/ 63 h 122"/>
                  <a:gd name="T26" fmla="*/ 94 w 101"/>
                  <a:gd name="T27" fmla="*/ 54 h 122"/>
                  <a:gd name="T28" fmla="*/ 98 w 101"/>
                  <a:gd name="T29" fmla="*/ 46 h 122"/>
                  <a:gd name="T30" fmla="*/ 101 w 101"/>
                  <a:gd name="T31" fmla="*/ 37 h 122"/>
                  <a:gd name="T32" fmla="*/ 101 w 101"/>
                  <a:gd name="T33" fmla="*/ 28 h 122"/>
                  <a:gd name="T34" fmla="*/ 99 w 101"/>
                  <a:gd name="T35" fmla="*/ 17 h 122"/>
                  <a:gd name="T36" fmla="*/ 93 w 101"/>
                  <a:gd name="T37" fmla="*/ 7 h 122"/>
                  <a:gd name="T38" fmla="*/ 84 w 101"/>
                  <a:gd name="T39" fmla="*/ 2 h 122"/>
                  <a:gd name="T40" fmla="*/ 71 w 101"/>
                  <a:gd name="T41" fmla="*/ 0 h 122"/>
                  <a:gd name="T42" fmla="*/ 57 w 101"/>
                  <a:gd name="T43" fmla="*/ 3 h 122"/>
                  <a:gd name="T44" fmla="*/ 45 w 101"/>
                  <a:gd name="T45" fmla="*/ 9 h 122"/>
                  <a:gd name="T46" fmla="*/ 30 w 101"/>
                  <a:gd name="T47" fmla="*/ 22 h 122"/>
                  <a:gd name="T48" fmla="*/ 15 w 101"/>
                  <a:gd name="T49" fmla="*/ 38 h 122"/>
                  <a:gd name="T50" fmla="*/ 5 w 101"/>
                  <a:gd name="T51" fmla="*/ 56 h 122"/>
                  <a:gd name="T52" fmla="*/ 0 w 101"/>
                  <a:gd name="T53" fmla="*/ 65 h 12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1"/>
                  <a:gd name="T82" fmla="*/ 0 h 122"/>
                  <a:gd name="T83" fmla="*/ 101 w 101"/>
                  <a:gd name="T84" fmla="*/ 122 h 12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1" h="122">
                    <a:moveTo>
                      <a:pt x="0" y="65"/>
                    </a:moveTo>
                    <a:lnTo>
                      <a:pt x="17" y="84"/>
                    </a:lnTo>
                    <a:lnTo>
                      <a:pt x="39" y="99"/>
                    </a:lnTo>
                    <a:lnTo>
                      <a:pt x="73" y="122"/>
                    </a:lnTo>
                    <a:lnTo>
                      <a:pt x="68" y="116"/>
                    </a:lnTo>
                    <a:lnTo>
                      <a:pt x="60" y="104"/>
                    </a:lnTo>
                    <a:lnTo>
                      <a:pt x="57" y="96"/>
                    </a:lnTo>
                    <a:lnTo>
                      <a:pt x="57" y="90"/>
                    </a:lnTo>
                    <a:lnTo>
                      <a:pt x="58" y="82"/>
                    </a:lnTo>
                    <a:lnTo>
                      <a:pt x="63" y="77"/>
                    </a:lnTo>
                    <a:lnTo>
                      <a:pt x="68" y="73"/>
                    </a:lnTo>
                    <a:lnTo>
                      <a:pt x="75" y="69"/>
                    </a:lnTo>
                    <a:lnTo>
                      <a:pt x="85" y="63"/>
                    </a:lnTo>
                    <a:lnTo>
                      <a:pt x="94" y="54"/>
                    </a:lnTo>
                    <a:lnTo>
                      <a:pt x="98" y="46"/>
                    </a:lnTo>
                    <a:lnTo>
                      <a:pt x="101" y="37"/>
                    </a:lnTo>
                    <a:lnTo>
                      <a:pt x="101" y="28"/>
                    </a:lnTo>
                    <a:lnTo>
                      <a:pt x="99" y="17"/>
                    </a:lnTo>
                    <a:lnTo>
                      <a:pt x="93" y="7"/>
                    </a:lnTo>
                    <a:lnTo>
                      <a:pt x="84" y="2"/>
                    </a:lnTo>
                    <a:lnTo>
                      <a:pt x="71" y="0"/>
                    </a:lnTo>
                    <a:lnTo>
                      <a:pt x="57" y="3"/>
                    </a:lnTo>
                    <a:lnTo>
                      <a:pt x="45" y="9"/>
                    </a:lnTo>
                    <a:lnTo>
                      <a:pt x="30" y="22"/>
                    </a:lnTo>
                    <a:lnTo>
                      <a:pt x="15" y="38"/>
                    </a:lnTo>
                    <a:lnTo>
                      <a:pt x="5" y="56"/>
                    </a:lnTo>
                    <a:lnTo>
                      <a:pt x="0" y="65"/>
                    </a:lnTo>
                  </a:path>
                </a:pathLst>
              </a:custGeom>
              <a:noFill/>
              <a:ln w="6350" cap="rnd">
                <a:solidFill>
                  <a:srgbClr val="D3C081"/>
                </a:solidFill>
                <a:prstDash val="solid"/>
                <a:round/>
                <a:headEnd/>
                <a:tailEnd/>
              </a:ln>
            </p:spPr>
            <p:txBody>
              <a:bodyPr/>
              <a:lstStyle/>
              <a:p>
                <a:endParaRPr lang="ru-RU"/>
              </a:p>
            </p:txBody>
          </p:sp>
          <p:sp>
            <p:nvSpPr>
              <p:cNvPr id="162706" name="Freeform 1337"/>
              <p:cNvSpPr>
                <a:spLocks/>
              </p:cNvSpPr>
              <p:nvPr/>
            </p:nvSpPr>
            <p:spPr bwMode="auto">
              <a:xfrm>
                <a:off x="2990" y="1990"/>
                <a:ext cx="106" cy="155"/>
              </a:xfrm>
              <a:custGeom>
                <a:avLst/>
                <a:gdLst>
                  <a:gd name="T0" fmla="*/ 21 w 106"/>
                  <a:gd name="T1" fmla="*/ 0 h 155"/>
                  <a:gd name="T2" fmla="*/ 25 w 106"/>
                  <a:gd name="T3" fmla="*/ 7 h 155"/>
                  <a:gd name="T4" fmla="*/ 27 w 106"/>
                  <a:gd name="T5" fmla="*/ 15 h 155"/>
                  <a:gd name="T6" fmla="*/ 28 w 106"/>
                  <a:gd name="T7" fmla="*/ 19 h 155"/>
                  <a:gd name="T8" fmla="*/ 30 w 106"/>
                  <a:gd name="T9" fmla="*/ 21 h 155"/>
                  <a:gd name="T10" fmla="*/ 34 w 106"/>
                  <a:gd name="T11" fmla="*/ 26 h 155"/>
                  <a:gd name="T12" fmla="*/ 38 w 106"/>
                  <a:gd name="T13" fmla="*/ 30 h 155"/>
                  <a:gd name="T14" fmla="*/ 45 w 106"/>
                  <a:gd name="T15" fmla="*/ 34 h 155"/>
                  <a:gd name="T16" fmla="*/ 55 w 106"/>
                  <a:gd name="T17" fmla="*/ 39 h 155"/>
                  <a:gd name="T18" fmla="*/ 60 w 106"/>
                  <a:gd name="T19" fmla="*/ 40 h 155"/>
                  <a:gd name="T20" fmla="*/ 64 w 106"/>
                  <a:gd name="T21" fmla="*/ 44 h 155"/>
                  <a:gd name="T22" fmla="*/ 81 w 106"/>
                  <a:gd name="T23" fmla="*/ 57 h 155"/>
                  <a:gd name="T24" fmla="*/ 88 w 106"/>
                  <a:gd name="T25" fmla="*/ 63 h 155"/>
                  <a:gd name="T26" fmla="*/ 95 w 106"/>
                  <a:gd name="T27" fmla="*/ 70 h 155"/>
                  <a:gd name="T28" fmla="*/ 99 w 106"/>
                  <a:gd name="T29" fmla="*/ 77 h 155"/>
                  <a:gd name="T30" fmla="*/ 101 w 106"/>
                  <a:gd name="T31" fmla="*/ 83 h 155"/>
                  <a:gd name="T32" fmla="*/ 103 w 106"/>
                  <a:gd name="T33" fmla="*/ 90 h 155"/>
                  <a:gd name="T34" fmla="*/ 105 w 106"/>
                  <a:gd name="T35" fmla="*/ 96 h 155"/>
                  <a:gd name="T36" fmla="*/ 106 w 106"/>
                  <a:gd name="T37" fmla="*/ 104 h 155"/>
                  <a:gd name="T38" fmla="*/ 106 w 106"/>
                  <a:gd name="T39" fmla="*/ 111 h 155"/>
                  <a:gd name="T40" fmla="*/ 105 w 106"/>
                  <a:gd name="T41" fmla="*/ 125 h 155"/>
                  <a:gd name="T42" fmla="*/ 103 w 106"/>
                  <a:gd name="T43" fmla="*/ 134 h 155"/>
                  <a:gd name="T44" fmla="*/ 101 w 106"/>
                  <a:gd name="T45" fmla="*/ 144 h 155"/>
                  <a:gd name="T46" fmla="*/ 100 w 106"/>
                  <a:gd name="T47" fmla="*/ 155 h 155"/>
                  <a:gd name="T48" fmla="*/ 97 w 106"/>
                  <a:gd name="T49" fmla="*/ 152 h 155"/>
                  <a:gd name="T50" fmla="*/ 92 w 106"/>
                  <a:gd name="T51" fmla="*/ 145 h 155"/>
                  <a:gd name="T52" fmla="*/ 83 w 106"/>
                  <a:gd name="T53" fmla="*/ 136 h 155"/>
                  <a:gd name="T54" fmla="*/ 75 w 106"/>
                  <a:gd name="T55" fmla="*/ 128 h 155"/>
                  <a:gd name="T56" fmla="*/ 53 w 106"/>
                  <a:gd name="T57" fmla="*/ 112 h 155"/>
                  <a:gd name="T58" fmla="*/ 34 w 106"/>
                  <a:gd name="T59" fmla="*/ 98 h 155"/>
                  <a:gd name="T60" fmla="*/ 22 w 106"/>
                  <a:gd name="T61" fmla="*/ 87 h 155"/>
                  <a:gd name="T62" fmla="*/ 17 w 106"/>
                  <a:gd name="T63" fmla="*/ 82 h 155"/>
                  <a:gd name="T64" fmla="*/ 11 w 106"/>
                  <a:gd name="T65" fmla="*/ 76 h 155"/>
                  <a:gd name="T66" fmla="*/ 5 w 106"/>
                  <a:gd name="T67" fmla="*/ 65 h 155"/>
                  <a:gd name="T68" fmla="*/ 1 w 106"/>
                  <a:gd name="T69" fmla="*/ 59 h 155"/>
                  <a:gd name="T70" fmla="*/ 0 w 106"/>
                  <a:gd name="T71" fmla="*/ 52 h 155"/>
                  <a:gd name="T72" fmla="*/ 0 w 106"/>
                  <a:gd name="T73" fmla="*/ 42 h 155"/>
                  <a:gd name="T74" fmla="*/ 1 w 106"/>
                  <a:gd name="T75" fmla="*/ 34 h 155"/>
                  <a:gd name="T76" fmla="*/ 6 w 106"/>
                  <a:gd name="T77" fmla="*/ 25 h 155"/>
                  <a:gd name="T78" fmla="*/ 10 w 106"/>
                  <a:gd name="T79" fmla="*/ 17 h 155"/>
                  <a:gd name="T80" fmla="*/ 19 w 106"/>
                  <a:gd name="T81" fmla="*/ 4 h 155"/>
                  <a:gd name="T82" fmla="*/ 21 w 106"/>
                  <a:gd name="T83" fmla="*/ 0 h 15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06"/>
                  <a:gd name="T127" fmla="*/ 0 h 155"/>
                  <a:gd name="T128" fmla="*/ 106 w 106"/>
                  <a:gd name="T129" fmla="*/ 155 h 15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06" h="155">
                    <a:moveTo>
                      <a:pt x="21" y="0"/>
                    </a:moveTo>
                    <a:lnTo>
                      <a:pt x="25" y="7"/>
                    </a:lnTo>
                    <a:lnTo>
                      <a:pt x="27" y="15"/>
                    </a:lnTo>
                    <a:lnTo>
                      <a:pt x="28" y="19"/>
                    </a:lnTo>
                    <a:lnTo>
                      <a:pt x="30" y="21"/>
                    </a:lnTo>
                    <a:lnTo>
                      <a:pt x="34" y="26"/>
                    </a:lnTo>
                    <a:lnTo>
                      <a:pt x="38" y="30"/>
                    </a:lnTo>
                    <a:lnTo>
                      <a:pt x="45" y="34"/>
                    </a:lnTo>
                    <a:lnTo>
                      <a:pt x="55" y="39"/>
                    </a:lnTo>
                    <a:lnTo>
                      <a:pt x="60" y="40"/>
                    </a:lnTo>
                    <a:lnTo>
                      <a:pt x="64" y="44"/>
                    </a:lnTo>
                    <a:lnTo>
                      <a:pt x="81" y="57"/>
                    </a:lnTo>
                    <a:lnTo>
                      <a:pt x="88" y="63"/>
                    </a:lnTo>
                    <a:lnTo>
                      <a:pt x="95" y="70"/>
                    </a:lnTo>
                    <a:lnTo>
                      <a:pt x="99" y="77"/>
                    </a:lnTo>
                    <a:lnTo>
                      <a:pt x="101" y="83"/>
                    </a:lnTo>
                    <a:lnTo>
                      <a:pt x="103" y="90"/>
                    </a:lnTo>
                    <a:lnTo>
                      <a:pt x="105" y="96"/>
                    </a:lnTo>
                    <a:lnTo>
                      <a:pt x="106" y="104"/>
                    </a:lnTo>
                    <a:lnTo>
                      <a:pt x="106" y="111"/>
                    </a:lnTo>
                    <a:lnTo>
                      <a:pt x="105" y="125"/>
                    </a:lnTo>
                    <a:lnTo>
                      <a:pt x="103" y="134"/>
                    </a:lnTo>
                    <a:lnTo>
                      <a:pt x="101" y="144"/>
                    </a:lnTo>
                    <a:lnTo>
                      <a:pt x="100" y="155"/>
                    </a:lnTo>
                    <a:lnTo>
                      <a:pt x="97" y="152"/>
                    </a:lnTo>
                    <a:lnTo>
                      <a:pt x="92" y="145"/>
                    </a:lnTo>
                    <a:lnTo>
                      <a:pt x="83" y="136"/>
                    </a:lnTo>
                    <a:lnTo>
                      <a:pt x="75" y="128"/>
                    </a:lnTo>
                    <a:lnTo>
                      <a:pt x="53" y="112"/>
                    </a:lnTo>
                    <a:lnTo>
                      <a:pt x="34" y="98"/>
                    </a:lnTo>
                    <a:lnTo>
                      <a:pt x="22" y="87"/>
                    </a:lnTo>
                    <a:lnTo>
                      <a:pt x="17" y="82"/>
                    </a:lnTo>
                    <a:lnTo>
                      <a:pt x="11" y="76"/>
                    </a:lnTo>
                    <a:lnTo>
                      <a:pt x="5" y="65"/>
                    </a:lnTo>
                    <a:lnTo>
                      <a:pt x="1" y="59"/>
                    </a:lnTo>
                    <a:lnTo>
                      <a:pt x="0" y="52"/>
                    </a:lnTo>
                    <a:lnTo>
                      <a:pt x="0" y="42"/>
                    </a:lnTo>
                    <a:lnTo>
                      <a:pt x="1" y="34"/>
                    </a:lnTo>
                    <a:lnTo>
                      <a:pt x="6" y="25"/>
                    </a:lnTo>
                    <a:lnTo>
                      <a:pt x="10" y="17"/>
                    </a:lnTo>
                    <a:lnTo>
                      <a:pt x="19" y="4"/>
                    </a:lnTo>
                    <a:lnTo>
                      <a:pt x="21" y="0"/>
                    </a:lnTo>
                    <a:close/>
                  </a:path>
                </a:pathLst>
              </a:custGeom>
              <a:solidFill>
                <a:srgbClr val="FFFFFF"/>
              </a:solidFill>
              <a:ln w="9525">
                <a:noFill/>
                <a:round/>
                <a:headEnd/>
                <a:tailEnd/>
              </a:ln>
            </p:spPr>
            <p:txBody>
              <a:bodyPr/>
              <a:lstStyle/>
              <a:p>
                <a:endParaRPr lang="ru-RU"/>
              </a:p>
            </p:txBody>
          </p:sp>
          <p:sp>
            <p:nvSpPr>
              <p:cNvPr id="162707" name="Freeform 1338"/>
              <p:cNvSpPr>
                <a:spLocks/>
              </p:cNvSpPr>
              <p:nvPr/>
            </p:nvSpPr>
            <p:spPr bwMode="auto">
              <a:xfrm>
                <a:off x="2990" y="1990"/>
                <a:ext cx="106" cy="155"/>
              </a:xfrm>
              <a:custGeom>
                <a:avLst/>
                <a:gdLst>
                  <a:gd name="T0" fmla="*/ 22 w 106"/>
                  <a:gd name="T1" fmla="*/ 0 h 155"/>
                  <a:gd name="T2" fmla="*/ 30 w 106"/>
                  <a:gd name="T3" fmla="*/ 21 h 155"/>
                  <a:gd name="T4" fmla="*/ 38 w 106"/>
                  <a:gd name="T5" fmla="*/ 30 h 155"/>
                  <a:gd name="T6" fmla="*/ 46 w 106"/>
                  <a:gd name="T7" fmla="*/ 34 h 155"/>
                  <a:gd name="T8" fmla="*/ 65 w 106"/>
                  <a:gd name="T9" fmla="*/ 44 h 155"/>
                  <a:gd name="T10" fmla="*/ 82 w 106"/>
                  <a:gd name="T11" fmla="*/ 57 h 155"/>
                  <a:gd name="T12" fmla="*/ 97 w 106"/>
                  <a:gd name="T13" fmla="*/ 70 h 155"/>
                  <a:gd name="T14" fmla="*/ 103 w 106"/>
                  <a:gd name="T15" fmla="*/ 83 h 155"/>
                  <a:gd name="T16" fmla="*/ 106 w 106"/>
                  <a:gd name="T17" fmla="*/ 96 h 155"/>
                  <a:gd name="T18" fmla="*/ 106 w 106"/>
                  <a:gd name="T19" fmla="*/ 125 h 155"/>
                  <a:gd name="T20" fmla="*/ 101 w 106"/>
                  <a:gd name="T21" fmla="*/ 155 h 155"/>
                  <a:gd name="T22" fmla="*/ 94 w 106"/>
                  <a:gd name="T23" fmla="*/ 145 h 155"/>
                  <a:gd name="T24" fmla="*/ 76 w 106"/>
                  <a:gd name="T25" fmla="*/ 127 h 155"/>
                  <a:gd name="T26" fmla="*/ 54 w 106"/>
                  <a:gd name="T27" fmla="*/ 112 h 155"/>
                  <a:gd name="T28" fmla="*/ 35 w 106"/>
                  <a:gd name="T29" fmla="*/ 98 h 155"/>
                  <a:gd name="T30" fmla="*/ 12 w 106"/>
                  <a:gd name="T31" fmla="*/ 76 h 155"/>
                  <a:gd name="T32" fmla="*/ 5 w 106"/>
                  <a:gd name="T33" fmla="*/ 65 h 155"/>
                  <a:gd name="T34" fmla="*/ 0 w 106"/>
                  <a:gd name="T35" fmla="*/ 52 h 155"/>
                  <a:gd name="T36" fmla="*/ 0 w 106"/>
                  <a:gd name="T37" fmla="*/ 42 h 155"/>
                  <a:gd name="T38" fmla="*/ 1 w 106"/>
                  <a:gd name="T39" fmla="*/ 34 h 155"/>
                  <a:gd name="T40" fmla="*/ 10 w 106"/>
                  <a:gd name="T41" fmla="*/ 17 h 155"/>
                  <a:gd name="T42" fmla="*/ 22 w 106"/>
                  <a:gd name="T43" fmla="*/ 0 h 15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06"/>
                  <a:gd name="T67" fmla="*/ 0 h 155"/>
                  <a:gd name="T68" fmla="*/ 106 w 106"/>
                  <a:gd name="T69" fmla="*/ 155 h 15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06" h="155">
                    <a:moveTo>
                      <a:pt x="22" y="0"/>
                    </a:moveTo>
                    <a:lnTo>
                      <a:pt x="30" y="21"/>
                    </a:lnTo>
                    <a:lnTo>
                      <a:pt x="38" y="30"/>
                    </a:lnTo>
                    <a:lnTo>
                      <a:pt x="46" y="34"/>
                    </a:lnTo>
                    <a:lnTo>
                      <a:pt x="65" y="44"/>
                    </a:lnTo>
                    <a:lnTo>
                      <a:pt x="82" y="57"/>
                    </a:lnTo>
                    <a:lnTo>
                      <a:pt x="97" y="70"/>
                    </a:lnTo>
                    <a:lnTo>
                      <a:pt x="103" y="83"/>
                    </a:lnTo>
                    <a:lnTo>
                      <a:pt x="106" y="96"/>
                    </a:lnTo>
                    <a:lnTo>
                      <a:pt x="106" y="125"/>
                    </a:lnTo>
                    <a:lnTo>
                      <a:pt x="101" y="155"/>
                    </a:lnTo>
                    <a:lnTo>
                      <a:pt x="94" y="145"/>
                    </a:lnTo>
                    <a:lnTo>
                      <a:pt x="76" y="127"/>
                    </a:lnTo>
                    <a:lnTo>
                      <a:pt x="54" y="112"/>
                    </a:lnTo>
                    <a:lnTo>
                      <a:pt x="35" y="98"/>
                    </a:lnTo>
                    <a:lnTo>
                      <a:pt x="12" y="76"/>
                    </a:lnTo>
                    <a:lnTo>
                      <a:pt x="5" y="65"/>
                    </a:lnTo>
                    <a:lnTo>
                      <a:pt x="0" y="52"/>
                    </a:lnTo>
                    <a:lnTo>
                      <a:pt x="0" y="42"/>
                    </a:lnTo>
                    <a:lnTo>
                      <a:pt x="1" y="34"/>
                    </a:lnTo>
                    <a:lnTo>
                      <a:pt x="10" y="17"/>
                    </a:lnTo>
                    <a:lnTo>
                      <a:pt x="22" y="0"/>
                    </a:lnTo>
                  </a:path>
                </a:pathLst>
              </a:custGeom>
              <a:noFill/>
              <a:ln w="6350" cap="rnd">
                <a:solidFill>
                  <a:srgbClr val="D3C081"/>
                </a:solidFill>
                <a:prstDash val="solid"/>
                <a:round/>
                <a:headEnd/>
                <a:tailEnd/>
              </a:ln>
            </p:spPr>
            <p:txBody>
              <a:bodyPr/>
              <a:lstStyle/>
              <a:p>
                <a:endParaRPr lang="ru-RU"/>
              </a:p>
            </p:txBody>
          </p:sp>
          <p:sp>
            <p:nvSpPr>
              <p:cNvPr id="162708" name="Freeform 1339"/>
              <p:cNvSpPr>
                <a:spLocks/>
              </p:cNvSpPr>
              <p:nvPr/>
            </p:nvSpPr>
            <p:spPr bwMode="auto">
              <a:xfrm>
                <a:off x="2990" y="2166"/>
                <a:ext cx="106" cy="158"/>
              </a:xfrm>
              <a:custGeom>
                <a:avLst/>
                <a:gdLst>
                  <a:gd name="T0" fmla="*/ 15 w 106"/>
                  <a:gd name="T1" fmla="*/ 0 h 158"/>
                  <a:gd name="T2" fmla="*/ 21 w 106"/>
                  <a:gd name="T3" fmla="*/ 9 h 158"/>
                  <a:gd name="T4" fmla="*/ 25 w 106"/>
                  <a:gd name="T5" fmla="*/ 17 h 158"/>
                  <a:gd name="T6" fmla="*/ 30 w 106"/>
                  <a:gd name="T7" fmla="*/ 24 h 158"/>
                  <a:gd name="T8" fmla="*/ 34 w 106"/>
                  <a:gd name="T9" fmla="*/ 30 h 158"/>
                  <a:gd name="T10" fmla="*/ 38 w 106"/>
                  <a:gd name="T11" fmla="*/ 33 h 158"/>
                  <a:gd name="T12" fmla="*/ 47 w 106"/>
                  <a:gd name="T13" fmla="*/ 37 h 158"/>
                  <a:gd name="T14" fmla="*/ 55 w 106"/>
                  <a:gd name="T15" fmla="*/ 41 h 158"/>
                  <a:gd name="T16" fmla="*/ 64 w 106"/>
                  <a:gd name="T17" fmla="*/ 47 h 158"/>
                  <a:gd name="T18" fmla="*/ 81 w 106"/>
                  <a:gd name="T19" fmla="*/ 60 h 158"/>
                  <a:gd name="T20" fmla="*/ 88 w 106"/>
                  <a:gd name="T21" fmla="*/ 66 h 158"/>
                  <a:gd name="T22" fmla="*/ 95 w 106"/>
                  <a:gd name="T23" fmla="*/ 74 h 158"/>
                  <a:gd name="T24" fmla="*/ 99 w 106"/>
                  <a:gd name="T25" fmla="*/ 80 h 158"/>
                  <a:gd name="T26" fmla="*/ 101 w 106"/>
                  <a:gd name="T27" fmla="*/ 86 h 158"/>
                  <a:gd name="T28" fmla="*/ 103 w 106"/>
                  <a:gd name="T29" fmla="*/ 93 h 158"/>
                  <a:gd name="T30" fmla="*/ 105 w 106"/>
                  <a:gd name="T31" fmla="*/ 99 h 158"/>
                  <a:gd name="T32" fmla="*/ 106 w 106"/>
                  <a:gd name="T33" fmla="*/ 107 h 158"/>
                  <a:gd name="T34" fmla="*/ 106 w 106"/>
                  <a:gd name="T35" fmla="*/ 114 h 158"/>
                  <a:gd name="T36" fmla="*/ 105 w 106"/>
                  <a:gd name="T37" fmla="*/ 128 h 158"/>
                  <a:gd name="T38" fmla="*/ 103 w 106"/>
                  <a:gd name="T39" fmla="*/ 137 h 158"/>
                  <a:gd name="T40" fmla="*/ 101 w 106"/>
                  <a:gd name="T41" fmla="*/ 147 h 158"/>
                  <a:gd name="T42" fmla="*/ 100 w 106"/>
                  <a:gd name="T43" fmla="*/ 158 h 158"/>
                  <a:gd name="T44" fmla="*/ 97 w 106"/>
                  <a:gd name="T45" fmla="*/ 155 h 158"/>
                  <a:gd name="T46" fmla="*/ 92 w 106"/>
                  <a:gd name="T47" fmla="*/ 149 h 158"/>
                  <a:gd name="T48" fmla="*/ 83 w 106"/>
                  <a:gd name="T49" fmla="*/ 139 h 158"/>
                  <a:gd name="T50" fmla="*/ 75 w 106"/>
                  <a:gd name="T51" fmla="*/ 131 h 158"/>
                  <a:gd name="T52" fmla="*/ 53 w 106"/>
                  <a:gd name="T53" fmla="*/ 115 h 158"/>
                  <a:gd name="T54" fmla="*/ 34 w 106"/>
                  <a:gd name="T55" fmla="*/ 101 h 158"/>
                  <a:gd name="T56" fmla="*/ 22 w 106"/>
                  <a:gd name="T57" fmla="*/ 90 h 158"/>
                  <a:gd name="T58" fmla="*/ 17 w 106"/>
                  <a:gd name="T59" fmla="*/ 85 h 158"/>
                  <a:gd name="T60" fmla="*/ 11 w 106"/>
                  <a:gd name="T61" fmla="*/ 79 h 158"/>
                  <a:gd name="T62" fmla="*/ 5 w 106"/>
                  <a:gd name="T63" fmla="*/ 68 h 158"/>
                  <a:gd name="T64" fmla="*/ 1 w 106"/>
                  <a:gd name="T65" fmla="*/ 62 h 158"/>
                  <a:gd name="T66" fmla="*/ 0 w 106"/>
                  <a:gd name="T67" fmla="*/ 55 h 158"/>
                  <a:gd name="T68" fmla="*/ 0 w 106"/>
                  <a:gd name="T69" fmla="*/ 50 h 158"/>
                  <a:gd name="T70" fmla="*/ 0 w 106"/>
                  <a:gd name="T71" fmla="*/ 45 h 158"/>
                  <a:gd name="T72" fmla="*/ 1 w 106"/>
                  <a:gd name="T73" fmla="*/ 37 h 158"/>
                  <a:gd name="T74" fmla="*/ 3 w 106"/>
                  <a:gd name="T75" fmla="*/ 28 h 158"/>
                  <a:gd name="T76" fmla="*/ 6 w 106"/>
                  <a:gd name="T77" fmla="*/ 19 h 158"/>
                  <a:gd name="T78" fmla="*/ 12 w 106"/>
                  <a:gd name="T79" fmla="*/ 6 h 158"/>
                  <a:gd name="T80" fmla="*/ 15 w 106"/>
                  <a:gd name="T81" fmla="*/ 0 h 1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6"/>
                  <a:gd name="T124" fmla="*/ 0 h 158"/>
                  <a:gd name="T125" fmla="*/ 106 w 106"/>
                  <a:gd name="T126" fmla="*/ 158 h 1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6" h="158">
                    <a:moveTo>
                      <a:pt x="15" y="0"/>
                    </a:moveTo>
                    <a:lnTo>
                      <a:pt x="21" y="9"/>
                    </a:lnTo>
                    <a:lnTo>
                      <a:pt x="25" y="17"/>
                    </a:lnTo>
                    <a:lnTo>
                      <a:pt x="30" y="24"/>
                    </a:lnTo>
                    <a:lnTo>
                      <a:pt x="34" y="30"/>
                    </a:lnTo>
                    <a:lnTo>
                      <a:pt x="38" y="33"/>
                    </a:lnTo>
                    <a:lnTo>
                      <a:pt x="47" y="37"/>
                    </a:lnTo>
                    <a:lnTo>
                      <a:pt x="55" y="41"/>
                    </a:lnTo>
                    <a:lnTo>
                      <a:pt x="64" y="47"/>
                    </a:lnTo>
                    <a:lnTo>
                      <a:pt x="81" y="60"/>
                    </a:lnTo>
                    <a:lnTo>
                      <a:pt x="88" y="66"/>
                    </a:lnTo>
                    <a:lnTo>
                      <a:pt x="95" y="74"/>
                    </a:lnTo>
                    <a:lnTo>
                      <a:pt x="99" y="80"/>
                    </a:lnTo>
                    <a:lnTo>
                      <a:pt x="101" y="86"/>
                    </a:lnTo>
                    <a:lnTo>
                      <a:pt x="103" y="93"/>
                    </a:lnTo>
                    <a:lnTo>
                      <a:pt x="105" y="99"/>
                    </a:lnTo>
                    <a:lnTo>
                      <a:pt x="106" y="107"/>
                    </a:lnTo>
                    <a:lnTo>
                      <a:pt x="106" y="114"/>
                    </a:lnTo>
                    <a:lnTo>
                      <a:pt x="105" y="128"/>
                    </a:lnTo>
                    <a:lnTo>
                      <a:pt x="103" y="137"/>
                    </a:lnTo>
                    <a:lnTo>
                      <a:pt x="101" y="147"/>
                    </a:lnTo>
                    <a:lnTo>
                      <a:pt x="100" y="158"/>
                    </a:lnTo>
                    <a:lnTo>
                      <a:pt x="97" y="155"/>
                    </a:lnTo>
                    <a:lnTo>
                      <a:pt x="92" y="149"/>
                    </a:lnTo>
                    <a:lnTo>
                      <a:pt x="83" y="139"/>
                    </a:lnTo>
                    <a:lnTo>
                      <a:pt x="75" y="131"/>
                    </a:lnTo>
                    <a:lnTo>
                      <a:pt x="53" y="115"/>
                    </a:lnTo>
                    <a:lnTo>
                      <a:pt x="34" y="101"/>
                    </a:lnTo>
                    <a:lnTo>
                      <a:pt x="22" y="90"/>
                    </a:lnTo>
                    <a:lnTo>
                      <a:pt x="17" y="85"/>
                    </a:lnTo>
                    <a:lnTo>
                      <a:pt x="11" y="79"/>
                    </a:lnTo>
                    <a:lnTo>
                      <a:pt x="5" y="68"/>
                    </a:lnTo>
                    <a:lnTo>
                      <a:pt x="1" y="62"/>
                    </a:lnTo>
                    <a:lnTo>
                      <a:pt x="0" y="55"/>
                    </a:lnTo>
                    <a:lnTo>
                      <a:pt x="0" y="50"/>
                    </a:lnTo>
                    <a:lnTo>
                      <a:pt x="0" y="45"/>
                    </a:lnTo>
                    <a:lnTo>
                      <a:pt x="1" y="37"/>
                    </a:lnTo>
                    <a:lnTo>
                      <a:pt x="3" y="28"/>
                    </a:lnTo>
                    <a:lnTo>
                      <a:pt x="6" y="19"/>
                    </a:lnTo>
                    <a:lnTo>
                      <a:pt x="12" y="6"/>
                    </a:lnTo>
                    <a:lnTo>
                      <a:pt x="15" y="0"/>
                    </a:lnTo>
                    <a:close/>
                  </a:path>
                </a:pathLst>
              </a:custGeom>
              <a:solidFill>
                <a:srgbClr val="FFFFFF"/>
              </a:solidFill>
              <a:ln w="9525">
                <a:noFill/>
                <a:round/>
                <a:headEnd/>
                <a:tailEnd/>
              </a:ln>
            </p:spPr>
            <p:txBody>
              <a:bodyPr/>
              <a:lstStyle/>
              <a:p>
                <a:endParaRPr lang="ru-RU"/>
              </a:p>
            </p:txBody>
          </p:sp>
          <p:sp>
            <p:nvSpPr>
              <p:cNvPr id="162709" name="Freeform 1340"/>
              <p:cNvSpPr>
                <a:spLocks/>
              </p:cNvSpPr>
              <p:nvPr/>
            </p:nvSpPr>
            <p:spPr bwMode="auto">
              <a:xfrm>
                <a:off x="2990" y="2166"/>
                <a:ext cx="106" cy="158"/>
              </a:xfrm>
              <a:custGeom>
                <a:avLst/>
                <a:gdLst>
                  <a:gd name="T0" fmla="*/ 16 w 106"/>
                  <a:gd name="T1" fmla="*/ 0 h 158"/>
                  <a:gd name="T2" fmla="*/ 21 w 106"/>
                  <a:gd name="T3" fmla="*/ 9 h 158"/>
                  <a:gd name="T4" fmla="*/ 30 w 106"/>
                  <a:gd name="T5" fmla="*/ 24 h 158"/>
                  <a:gd name="T6" fmla="*/ 40 w 106"/>
                  <a:gd name="T7" fmla="*/ 31 h 158"/>
                  <a:gd name="T8" fmla="*/ 48 w 106"/>
                  <a:gd name="T9" fmla="*/ 37 h 158"/>
                  <a:gd name="T10" fmla="*/ 55 w 106"/>
                  <a:gd name="T11" fmla="*/ 41 h 158"/>
                  <a:gd name="T12" fmla="*/ 65 w 106"/>
                  <a:gd name="T13" fmla="*/ 47 h 158"/>
                  <a:gd name="T14" fmla="*/ 82 w 106"/>
                  <a:gd name="T15" fmla="*/ 60 h 158"/>
                  <a:gd name="T16" fmla="*/ 97 w 106"/>
                  <a:gd name="T17" fmla="*/ 74 h 158"/>
                  <a:gd name="T18" fmla="*/ 103 w 106"/>
                  <a:gd name="T19" fmla="*/ 86 h 158"/>
                  <a:gd name="T20" fmla="*/ 106 w 106"/>
                  <a:gd name="T21" fmla="*/ 99 h 158"/>
                  <a:gd name="T22" fmla="*/ 106 w 106"/>
                  <a:gd name="T23" fmla="*/ 128 h 158"/>
                  <a:gd name="T24" fmla="*/ 101 w 106"/>
                  <a:gd name="T25" fmla="*/ 158 h 158"/>
                  <a:gd name="T26" fmla="*/ 94 w 106"/>
                  <a:gd name="T27" fmla="*/ 149 h 158"/>
                  <a:gd name="T28" fmla="*/ 76 w 106"/>
                  <a:gd name="T29" fmla="*/ 131 h 158"/>
                  <a:gd name="T30" fmla="*/ 54 w 106"/>
                  <a:gd name="T31" fmla="*/ 115 h 158"/>
                  <a:gd name="T32" fmla="*/ 35 w 106"/>
                  <a:gd name="T33" fmla="*/ 101 h 158"/>
                  <a:gd name="T34" fmla="*/ 12 w 106"/>
                  <a:gd name="T35" fmla="*/ 79 h 158"/>
                  <a:gd name="T36" fmla="*/ 5 w 106"/>
                  <a:gd name="T37" fmla="*/ 68 h 158"/>
                  <a:gd name="T38" fmla="*/ 0 w 106"/>
                  <a:gd name="T39" fmla="*/ 55 h 158"/>
                  <a:gd name="T40" fmla="*/ 1 w 106"/>
                  <a:gd name="T41" fmla="*/ 36 h 158"/>
                  <a:gd name="T42" fmla="*/ 6 w 106"/>
                  <a:gd name="T43" fmla="*/ 19 h 158"/>
                  <a:gd name="T44" fmla="*/ 16 w 106"/>
                  <a:gd name="T45" fmla="*/ 0 h 15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6"/>
                  <a:gd name="T70" fmla="*/ 0 h 158"/>
                  <a:gd name="T71" fmla="*/ 106 w 106"/>
                  <a:gd name="T72" fmla="*/ 158 h 15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6" h="158">
                    <a:moveTo>
                      <a:pt x="16" y="0"/>
                    </a:moveTo>
                    <a:lnTo>
                      <a:pt x="21" y="9"/>
                    </a:lnTo>
                    <a:lnTo>
                      <a:pt x="30" y="24"/>
                    </a:lnTo>
                    <a:lnTo>
                      <a:pt x="40" y="31"/>
                    </a:lnTo>
                    <a:lnTo>
                      <a:pt x="48" y="37"/>
                    </a:lnTo>
                    <a:lnTo>
                      <a:pt x="55" y="41"/>
                    </a:lnTo>
                    <a:lnTo>
                      <a:pt x="65" y="47"/>
                    </a:lnTo>
                    <a:lnTo>
                      <a:pt x="82" y="60"/>
                    </a:lnTo>
                    <a:lnTo>
                      <a:pt x="97" y="74"/>
                    </a:lnTo>
                    <a:lnTo>
                      <a:pt x="103" y="86"/>
                    </a:lnTo>
                    <a:lnTo>
                      <a:pt x="106" y="99"/>
                    </a:lnTo>
                    <a:lnTo>
                      <a:pt x="106" y="128"/>
                    </a:lnTo>
                    <a:lnTo>
                      <a:pt x="101" y="158"/>
                    </a:lnTo>
                    <a:lnTo>
                      <a:pt x="94" y="149"/>
                    </a:lnTo>
                    <a:lnTo>
                      <a:pt x="76" y="131"/>
                    </a:lnTo>
                    <a:lnTo>
                      <a:pt x="54" y="115"/>
                    </a:lnTo>
                    <a:lnTo>
                      <a:pt x="35" y="101"/>
                    </a:lnTo>
                    <a:lnTo>
                      <a:pt x="12" y="79"/>
                    </a:lnTo>
                    <a:lnTo>
                      <a:pt x="5" y="68"/>
                    </a:lnTo>
                    <a:lnTo>
                      <a:pt x="0" y="55"/>
                    </a:lnTo>
                    <a:lnTo>
                      <a:pt x="1" y="36"/>
                    </a:lnTo>
                    <a:lnTo>
                      <a:pt x="6" y="19"/>
                    </a:lnTo>
                    <a:lnTo>
                      <a:pt x="16" y="0"/>
                    </a:lnTo>
                  </a:path>
                </a:pathLst>
              </a:custGeom>
              <a:noFill/>
              <a:ln w="6350" cap="rnd">
                <a:solidFill>
                  <a:srgbClr val="D3C081"/>
                </a:solidFill>
                <a:prstDash val="solid"/>
                <a:round/>
                <a:headEnd/>
                <a:tailEnd/>
              </a:ln>
            </p:spPr>
            <p:txBody>
              <a:bodyPr/>
              <a:lstStyle/>
              <a:p>
                <a:endParaRPr lang="ru-RU"/>
              </a:p>
            </p:txBody>
          </p:sp>
          <p:sp>
            <p:nvSpPr>
              <p:cNvPr id="162710" name="Freeform 1341"/>
              <p:cNvSpPr>
                <a:spLocks/>
              </p:cNvSpPr>
              <p:nvPr/>
            </p:nvSpPr>
            <p:spPr bwMode="auto">
              <a:xfrm>
                <a:off x="3005" y="2275"/>
                <a:ext cx="87" cy="129"/>
              </a:xfrm>
              <a:custGeom>
                <a:avLst/>
                <a:gdLst>
                  <a:gd name="T0" fmla="*/ 79 w 87"/>
                  <a:gd name="T1" fmla="*/ 69 h 129"/>
                  <a:gd name="T2" fmla="*/ 77 w 87"/>
                  <a:gd name="T3" fmla="*/ 72 h 129"/>
                  <a:gd name="T4" fmla="*/ 75 w 87"/>
                  <a:gd name="T5" fmla="*/ 75 h 129"/>
                  <a:gd name="T6" fmla="*/ 70 w 87"/>
                  <a:gd name="T7" fmla="*/ 80 h 129"/>
                  <a:gd name="T8" fmla="*/ 65 w 87"/>
                  <a:gd name="T9" fmla="*/ 86 h 129"/>
                  <a:gd name="T10" fmla="*/ 64 w 87"/>
                  <a:gd name="T11" fmla="*/ 89 h 129"/>
                  <a:gd name="T12" fmla="*/ 62 w 87"/>
                  <a:gd name="T13" fmla="*/ 93 h 129"/>
                  <a:gd name="T14" fmla="*/ 60 w 87"/>
                  <a:gd name="T15" fmla="*/ 99 h 129"/>
                  <a:gd name="T16" fmla="*/ 60 w 87"/>
                  <a:gd name="T17" fmla="*/ 105 h 129"/>
                  <a:gd name="T18" fmla="*/ 64 w 87"/>
                  <a:gd name="T19" fmla="*/ 116 h 129"/>
                  <a:gd name="T20" fmla="*/ 67 w 87"/>
                  <a:gd name="T21" fmla="*/ 129 h 129"/>
                  <a:gd name="T22" fmla="*/ 49 w 87"/>
                  <a:gd name="T23" fmla="*/ 119 h 129"/>
                  <a:gd name="T24" fmla="*/ 34 w 87"/>
                  <a:gd name="T25" fmla="*/ 112 h 129"/>
                  <a:gd name="T26" fmla="*/ 28 w 87"/>
                  <a:gd name="T27" fmla="*/ 105 h 129"/>
                  <a:gd name="T28" fmla="*/ 21 w 87"/>
                  <a:gd name="T29" fmla="*/ 101 h 129"/>
                  <a:gd name="T30" fmla="*/ 13 w 87"/>
                  <a:gd name="T31" fmla="*/ 93 h 129"/>
                  <a:gd name="T32" fmla="*/ 7 w 87"/>
                  <a:gd name="T33" fmla="*/ 84 h 129"/>
                  <a:gd name="T34" fmla="*/ 0 w 87"/>
                  <a:gd name="T35" fmla="*/ 73 h 129"/>
                  <a:gd name="T36" fmla="*/ 4 w 87"/>
                  <a:gd name="T37" fmla="*/ 64 h 129"/>
                  <a:gd name="T38" fmla="*/ 7 w 87"/>
                  <a:gd name="T39" fmla="*/ 56 h 129"/>
                  <a:gd name="T40" fmla="*/ 10 w 87"/>
                  <a:gd name="T41" fmla="*/ 52 h 129"/>
                  <a:gd name="T42" fmla="*/ 13 w 87"/>
                  <a:gd name="T43" fmla="*/ 49 h 129"/>
                  <a:gd name="T44" fmla="*/ 19 w 87"/>
                  <a:gd name="T45" fmla="*/ 44 h 129"/>
                  <a:gd name="T46" fmla="*/ 26 w 87"/>
                  <a:gd name="T47" fmla="*/ 39 h 129"/>
                  <a:gd name="T48" fmla="*/ 30 w 87"/>
                  <a:gd name="T49" fmla="*/ 34 h 129"/>
                  <a:gd name="T50" fmla="*/ 34 w 87"/>
                  <a:gd name="T51" fmla="*/ 32 h 129"/>
                  <a:gd name="T52" fmla="*/ 35 w 87"/>
                  <a:gd name="T53" fmla="*/ 27 h 129"/>
                  <a:gd name="T54" fmla="*/ 35 w 87"/>
                  <a:gd name="T55" fmla="*/ 24 h 129"/>
                  <a:gd name="T56" fmla="*/ 35 w 87"/>
                  <a:gd name="T57" fmla="*/ 19 h 129"/>
                  <a:gd name="T58" fmla="*/ 34 w 87"/>
                  <a:gd name="T59" fmla="*/ 10 h 129"/>
                  <a:gd name="T60" fmla="*/ 30 w 87"/>
                  <a:gd name="T61" fmla="*/ 0 h 129"/>
                  <a:gd name="T62" fmla="*/ 43 w 87"/>
                  <a:gd name="T63" fmla="*/ 8 h 129"/>
                  <a:gd name="T64" fmla="*/ 56 w 87"/>
                  <a:gd name="T65" fmla="*/ 16 h 129"/>
                  <a:gd name="T66" fmla="*/ 67 w 87"/>
                  <a:gd name="T67" fmla="*/ 25 h 129"/>
                  <a:gd name="T68" fmla="*/ 79 w 87"/>
                  <a:gd name="T69" fmla="*/ 36 h 129"/>
                  <a:gd name="T70" fmla="*/ 87 w 87"/>
                  <a:gd name="T71" fmla="*/ 44 h 129"/>
                  <a:gd name="T72" fmla="*/ 84 w 87"/>
                  <a:gd name="T73" fmla="*/ 54 h 129"/>
                  <a:gd name="T74" fmla="*/ 82 w 87"/>
                  <a:gd name="T75" fmla="*/ 61 h 129"/>
                  <a:gd name="T76" fmla="*/ 79 w 87"/>
                  <a:gd name="T77" fmla="*/ 69 h 12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7"/>
                  <a:gd name="T118" fmla="*/ 0 h 129"/>
                  <a:gd name="T119" fmla="*/ 87 w 87"/>
                  <a:gd name="T120" fmla="*/ 129 h 12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7" h="129">
                    <a:moveTo>
                      <a:pt x="79" y="69"/>
                    </a:moveTo>
                    <a:lnTo>
                      <a:pt x="77" y="72"/>
                    </a:lnTo>
                    <a:lnTo>
                      <a:pt x="75" y="75"/>
                    </a:lnTo>
                    <a:lnTo>
                      <a:pt x="70" y="80"/>
                    </a:lnTo>
                    <a:lnTo>
                      <a:pt x="65" y="86"/>
                    </a:lnTo>
                    <a:lnTo>
                      <a:pt x="64" y="89"/>
                    </a:lnTo>
                    <a:lnTo>
                      <a:pt x="62" y="93"/>
                    </a:lnTo>
                    <a:lnTo>
                      <a:pt x="60" y="99"/>
                    </a:lnTo>
                    <a:lnTo>
                      <a:pt x="60" y="105"/>
                    </a:lnTo>
                    <a:lnTo>
                      <a:pt x="64" y="116"/>
                    </a:lnTo>
                    <a:lnTo>
                      <a:pt x="67" y="129"/>
                    </a:lnTo>
                    <a:lnTo>
                      <a:pt x="49" y="119"/>
                    </a:lnTo>
                    <a:lnTo>
                      <a:pt x="34" y="112"/>
                    </a:lnTo>
                    <a:lnTo>
                      <a:pt x="28" y="105"/>
                    </a:lnTo>
                    <a:lnTo>
                      <a:pt x="21" y="101"/>
                    </a:lnTo>
                    <a:lnTo>
                      <a:pt x="13" y="93"/>
                    </a:lnTo>
                    <a:lnTo>
                      <a:pt x="7" y="84"/>
                    </a:lnTo>
                    <a:lnTo>
                      <a:pt x="0" y="73"/>
                    </a:lnTo>
                    <a:lnTo>
                      <a:pt x="4" y="64"/>
                    </a:lnTo>
                    <a:lnTo>
                      <a:pt x="7" y="56"/>
                    </a:lnTo>
                    <a:lnTo>
                      <a:pt x="10" y="52"/>
                    </a:lnTo>
                    <a:lnTo>
                      <a:pt x="13" y="49"/>
                    </a:lnTo>
                    <a:lnTo>
                      <a:pt x="19" y="44"/>
                    </a:lnTo>
                    <a:lnTo>
                      <a:pt x="26" y="39"/>
                    </a:lnTo>
                    <a:lnTo>
                      <a:pt x="30" y="34"/>
                    </a:lnTo>
                    <a:lnTo>
                      <a:pt x="34" y="32"/>
                    </a:lnTo>
                    <a:lnTo>
                      <a:pt x="35" y="27"/>
                    </a:lnTo>
                    <a:lnTo>
                      <a:pt x="35" y="24"/>
                    </a:lnTo>
                    <a:lnTo>
                      <a:pt x="35" y="19"/>
                    </a:lnTo>
                    <a:lnTo>
                      <a:pt x="34" y="10"/>
                    </a:lnTo>
                    <a:lnTo>
                      <a:pt x="30" y="0"/>
                    </a:lnTo>
                    <a:lnTo>
                      <a:pt x="43" y="8"/>
                    </a:lnTo>
                    <a:lnTo>
                      <a:pt x="56" y="16"/>
                    </a:lnTo>
                    <a:lnTo>
                      <a:pt x="67" y="25"/>
                    </a:lnTo>
                    <a:lnTo>
                      <a:pt x="79" y="36"/>
                    </a:lnTo>
                    <a:lnTo>
                      <a:pt x="87" y="44"/>
                    </a:lnTo>
                    <a:lnTo>
                      <a:pt x="84" y="54"/>
                    </a:lnTo>
                    <a:lnTo>
                      <a:pt x="82" y="61"/>
                    </a:lnTo>
                    <a:lnTo>
                      <a:pt x="79" y="69"/>
                    </a:lnTo>
                    <a:close/>
                  </a:path>
                </a:pathLst>
              </a:custGeom>
              <a:solidFill>
                <a:srgbClr val="F5EBAC"/>
              </a:solidFill>
              <a:ln w="9525">
                <a:noFill/>
                <a:round/>
                <a:headEnd/>
                <a:tailEnd/>
              </a:ln>
            </p:spPr>
            <p:txBody>
              <a:bodyPr/>
              <a:lstStyle/>
              <a:p>
                <a:endParaRPr lang="ru-RU"/>
              </a:p>
            </p:txBody>
          </p:sp>
          <p:sp>
            <p:nvSpPr>
              <p:cNvPr id="162711" name="Freeform 1342"/>
              <p:cNvSpPr>
                <a:spLocks/>
              </p:cNvSpPr>
              <p:nvPr/>
            </p:nvSpPr>
            <p:spPr bwMode="auto">
              <a:xfrm>
                <a:off x="3005" y="2274"/>
                <a:ext cx="85" cy="130"/>
              </a:xfrm>
              <a:custGeom>
                <a:avLst/>
                <a:gdLst>
                  <a:gd name="T0" fmla="*/ 78 w 85"/>
                  <a:gd name="T1" fmla="*/ 68 h 130"/>
                  <a:gd name="T2" fmla="*/ 68 w 85"/>
                  <a:gd name="T3" fmla="*/ 81 h 130"/>
                  <a:gd name="T4" fmla="*/ 64 w 85"/>
                  <a:gd name="T5" fmla="*/ 87 h 130"/>
                  <a:gd name="T6" fmla="*/ 60 w 85"/>
                  <a:gd name="T7" fmla="*/ 94 h 130"/>
                  <a:gd name="T8" fmla="*/ 59 w 85"/>
                  <a:gd name="T9" fmla="*/ 104 h 130"/>
                  <a:gd name="T10" fmla="*/ 62 w 85"/>
                  <a:gd name="T11" fmla="*/ 117 h 130"/>
                  <a:gd name="T12" fmla="*/ 67 w 85"/>
                  <a:gd name="T13" fmla="*/ 130 h 130"/>
                  <a:gd name="T14" fmla="*/ 48 w 85"/>
                  <a:gd name="T15" fmla="*/ 120 h 130"/>
                  <a:gd name="T16" fmla="*/ 34 w 85"/>
                  <a:gd name="T17" fmla="*/ 113 h 130"/>
                  <a:gd name="T18" fmla="*/ 19 w 85"/>
                  <a:gd name="T19" fmla="*/ 102 h 130"/>
                  <a:gd name="T20" fmla="*/ 6 w 85"/>
                  <a:gd name="T21" fmla="*/ 85 h 130"/>
                  <a:gd name="T22" fmla="*/ 0 w 85"/>
                  <a:gd name="T23" fmla="*/ 74 h 130"/>
                  <a:gd name="T24" fmla="*/ 2 w 85"/>
                  <a:gd name="T25" fmla="*/ 65 h 130"/>
                  <a:gd name="T26" fmla="*/ 13 w 85"/>
                  <a:gd name="T27" fmla="*/ 50 h 130"/>
                  <a:gd name="T28" fmla="*/ 24 w 85"/>
                  <a:gd name="T29" fmla="*/ 40 h 130"/>
                  <a:gd name="T30" fmla="*/ 29 w 85"/>
                  <a:gd name="T31" fmla="*/ 35 h 130"/>
                  <a:gd name="T32" fmla="*/ 34 w 85"/>
                  <a:gd name="T33" fmla="*/ 28 h 130"/>
                  <a:gd name="T34" fmla="*/ 34 w 85"/>
                  <a:gd name="T35" fmla="*/ 20 h 130"/>
                  <a:gd name="T36" fmla="*/ 32 w 85"/>
                  <a:gd name="T37" fmla="*/ 11 h 130"/>
                  <a:gd name="T38" fmla="*/ 29 w 85"/>
                  <a:gd name="T39" fmla="*/ 0 h 130"/>
                  <a:gd name="T40" fmla="*/ 41 w 85"/>
                  <a:gd name="T41" fmla="*/ 9 h 130"/>
                  <a:gd name="T42" fmla="*/ 65 w 85"/>
                  <a:gd name="T43" fmla="*/ 25 h 130"/>
                  <a:gd name="T44" fmla="*/ 85 w 85"/>
                  <a:gd name="T45" fmla="*/ 45 h 130"/>
                  <a:gd name="T46" fmla="*/ 78 w 85"/>
                  <a:gd name="T47" fmla="*/ 68 h 1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5"/>
                  <a:gd name="T73" fmla="*/ 0 h 130"/>
                  <a:gd name="T74" fmla="*/ 85 w 85"/>
                  <a:gd name="T75" fmla="*/ 130 h 1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5" h="130">
                    <a:moveTo>
                      <a:pt x="78" y="68"/>
                    </a:moveTo>
                    <a:lnTo>
                      <a:pt x="68" y="81"/>
                    </a:lnTo>
                    <a:lnTo>
                      <a:pt x="64" y="87"/>
                    </a:lnTo>
                    <a:lnTo>
                      <a:pt x="60" y="94"/>
                    </a:lnTo>
                    <a:lnTo>
                      <a:pt x="59" y="104"/>
                    </a:lnTo>
                    <a:lnTo>
                      <a:pt x="62" y="117"/>
                    </a:lnTo>
                    <a:lnTo>
                      <a:pt x="67" y="130"/>
                    </a:lnTo>
                    <a:lnTo>
                      <a:pt x="48" y="120"/>
                    </a:lnTo>
                    <a:lnTo>
                      <a:pt x="34" y="113"/>
                    </a:lnTo>
                    <a:lnTo>
                      <a:pt x="19" y="102"/>
                    </a:lnTo>
                    <a:lnTo>
                      <a:pt x="6" y="85"/>
                    </a:lnTo>
                    <a:lnTo>
                      <a:pt x="0" y="74"/>
                    </a:lnTo>
                    <a:lnTo>
                      <a:pt x="2" y="65"/>
                    </a:lnTo>
                    <a:lnTo>
                      <a:pt x="13" y="50"/>
                    </a:lnTo>
                    <a:lnTo>
                      <a:pt x="24" y="40"/>
                    </a:lnTo>
                    <a:lnTo>
                      <a:pt x="29" y="35"/>
                    </a:lnTo>
                    <a:lnTo>
                      <a:pt x="34" y="28"/>
                    </a:lnTo>
                    <a:lnTo>
                      <a:pt x="34" y="20"/>
                    </a:lnTo>
                    <a:lnTo>
                      <a:pt x="32" y="11"/>
                    </a:lnTo>
                    <a:lnTo>
                      <a:pt x="29" y="0"/>
                    </a:lnTo>
                    <a:lnTo>
                      <a:pt x="41" y="9"/>
                    </a:lnTo>
                    <a:lnTo>
                      <a:pt x="65" y="25"/>
                    </a:lnTo>
                    <a:lnTo>
                      <a:pt x="85" y="45"/>
                    </a:lnTo>
                    <a:lnTo>
                      <a:pt x="78" y="68"/>
                    </a:lnTo>
                  </a:path>
                </a:pathLst>
              </a:custGeom>
              <a:noFill/>
              <a:ln w="6350" cap="rnd">
                <a:solidFill>
                  <a:srgbClr val="D3C081"/>
                </a:solidFill>
                <a:prstDash val="solid"/>
                <a:round/>
                <a:headEnd/>
                <a:tailEnd/>
              </a:ln>
            </p:spPr>
            <p:txBody>
              <a:bodyPr/>
              <a:lstStyle/>
              <a:p>
                <a:endParaRPr lang="ru-RU"/>
              </a:p>
            </p:txBody>
          </p:sp>
          <p:sp>
            <p:nvSpPr>
              <p:cNvPr id="162712" name="Freeform 1343"/>
              <p:cNvSpPr>
                <a:spLocks/>
              </p:cNvSpPr>
              <p:nvPr/>
            </p:nvSpPr>
            <p:spPr bwMode="auto">
              <a:xfrm>
                <a:off x="2990" y="2350"/>
                <a:ext cx="106" cy="157"/>
              </a:xfrm>
              <a:custGeom>
                <a:avLst/>
                <a:gdLst>
                  <a:gd name="T0" fmla="*/ 15 w 106"/>
                  <a:gd name="T1" fmla="*/ 0 h 157"/>
                  <a:gd name="T2" fmla="*/ 21 w 106"/>
                  <a:gd name="T3" fmla="*/ 10 h 157"/>
                  <a:gd name="T4" fmla="*/ 25 w 106"/>
                  <a:gd name="T5" fmla="*/ 17 h 157"/>
                  <a:gd name="T6" fmla="*/ 30 w 106"/>
                  <a:gd name="T7" fmla="*/ 25 h 157"/>
                  <a:gd name="T8" fmla="*/ 34 w 106"/>
                  <a:gd name="T9" fmla="*/ 28 h 157"/>
                  <a:gd name="T10" fmla="*/ 38 w 106"/>
                  <a:gd name="T11" fmla="*/ 31 h 157"/>
                  <a:gd name="T12" fmla="*/ 47 w 106"/>
                  <a:gd name="T13" fmla="*/ 36 h 157"/>
                  <a:gd name="T14" fmla="*/ 55 w 106"/>
                  <a:gd name="T15" fmla="*/ 40 h 157"/>
                  <a:gd name="T16" fmla="*/ 64 w 106"/>
                  <a:gd name="T17" fmla="*/ 47 h 157"/>
                  <a:gd name="T18" fmla="*/ 81 w 106"/>
                  <a:gd name="T19" fmla="*/ 58 h 157"/>
                  <a:gd name="T20" fmla="*/ 88 w 106"/>
                  <a:gd name="T21" fmla="*/ 64 h 157"/>
                  <a:gd name="T22" fmla="*/ 95 w 106"/>
                  <a:gd name="T23" fmla="*/ 73 h 157"/>
                  <a:gd name="T24" fmla="*/ 99 w 106"/>
                  <a:gd name="T25" fmla="*/ 79 h 157"/>
                  <a:gd name="T26" fmla="*/ 101 w 106"/>
                  <a:gd name="T27" fmla="*/ 84 h 157"/>
                  <a:gd name="T28" fmla="*/ 103 w 106"/>
                  <a:gd name="T29" fmla="*/ 90 h 157"/>
                  <a:gd name="T30" fmla="*/ 105 w 106"/>
                  <a:gd name="T31" fmla="*/ 98 h 157"/>
                  <a:gd name="T32" fmla="*/ 106 w 106"/>
                  <a:gd name="T33" fmla="*/ 105 h 157"/>
                  <a:gd name="T34" fmla="*/ 106 w 106"/>
                  <a:gd name="T35" fmla="*/ 112 h 157"/>
                  <a:gd name="T36" fmla="*/ 105 w 106"/>
                  <a:gd name="T37" fmla="*/ 127 h 157"/>
                  <a:gd name="T38" fmla="*/ 103 w 106"/>
                  <a:gd name="T39" fmla="*/ 136 h 157"/>
                  <a:gd name="T40" fmla="*/ 101 w 106"/>
                  <a:gd name="T41" fmla="*/ 146 h 157"/>
                  <a:gd name="T42" fmla="*/ 100 w 106"/>
                  <a:gd name="T43" fmla="*/ 157 h 157"/>
                  <a:gd name="T44" fmla="*/ 97 w 106"/>
                  <a:gd name="T45" fmla="*/ 153 h 157"/>
                  <a:gd name="T46" fmla="*/ 92 w 106"/>
                  <a:gd name="T47" fmla="*/ 146 h 157"/>
                  <a:gd name="T48" fmla="*/ 83 w 106"/>
                  <a:gd name="T49" fmla="*/ 136 h 157"/>
                  <a:gd name="T50" fmla="*/ 75 w 106"/>
                  <a:gd name="T51" fmla="*/ 128 h 157"/>
                  <a:gd name="T52" fmla="*/ 53 w 106"/>
                  <a:gd name="T53" fmla="*/ 114 h 157"/>
                  <a:gd name="T54" fmla="*/ 34 w 106"/>
                  <a:gd name="T55" fmla="*/ 98 h 157"/>
                  <a:gd name="T56" fmla="*/ 22 w 106"/>
                  <a:gd name="T57" fmla="*/ 89 h 157"/>
                  <a:gd name="T58" fmla="*/ 17 w 106"/>
                  <a:gd name="T59" fmla="*/ 85 h 157"/>
                  <a:gd name="T60" fmla="*/ 11 w 106"/>
                  <a:gd name="T61" fmla="*/ 77 h 157"/>
                  <a:gd name="T62" fmla="*/ 5 w 106"/>
                  <a:gd name="T63" fmla="*/ 66 h 157"/>
                  <a:gd name="T64" fmla="*/ 1 w 106"/>
                  <a:gd name="T65" fmla="*/ 61 h 157"/>
                  <a:gd name="T66" fmla="*/ 0 w 106"/>
                  <a:gd name="T67" fmla="*/ 53 h 157"/>
                  <a:gd name="T68" fmla="*/ 0 w 106"/>
                  <a:gd name="T69" fmla="*/ 50 h 157"/>
                  <a:gd name="T70" fmla="*/ 0 w 106"/>
                  <a:gd name="T71" fmla="*/ 45 h 157"/>
                  <a:gd name="T72" fmla="*/ 1 w 106"/>
                  <a:gd name="T73" fmla="*/ 36 h 157"/>
                  <a:gd name="T74" fmla="*/ 3 w 106"/>
                  <a:gd name="T75" fmla="*/ 27 h 157"/>
                  <a:gd name="T76" fmla="*/ 6 w 106"/>
                  <a:gd name="T77" fmla="*/ 19 h 157"/>
                  <a:gd name="T78" fmla="*/ 12 w 106"/>
                  <a:gd name="T79" fmla="*/ 5 h 157"/>
                  <a:gd name="T80" fmla="*/ 15 w 106"/>
                  <a:gd name="T81" fmla="*/ 0 h 1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6"/>
                  <a:gd name="T124" fmla="*/ 0 h 157"/>
                  <a:gd name="T125" fmla="*/ 106 w 106"/>
                  <a:gd name="T126" fmla="*/ 157 h 1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6" h="157">
                    <a:moveTo>
                      <a:pt x="15" y="0"/>
                    </a:moveTo>
                    <a:lnTo>
                      <a:pt x="21" y="10"/>
                    </a:lnTo>
                    <a:lnTo>
                      <a:pt x="25" y="17"/>
                    </a:lnTo>
                    <a:lnTo>
                      <a:pt x="30" y="25"/>
                    </a:lnTo>
                    <a:lnTo>
                      <a:pt x="34" y="28"/>
                    </a:lnTo>
                    <a:lnTo>
                      <a:pt x="38" y="31"/>
                    </a:lnTo>
                    <a:lnTo>
                      <a:pt x="47" y="36"/>
                    </a:lnTo>
                    <a:lnTo>
                      <a:pt x="55" y="40"/>
                    </a:lnTo>
                    <a:lnTo>
                      <a:pt x="64" y="47"/>
                    </a:lnTo>
                    <a:lnTo>
                      <a:pt x="81" y="58"/>
                    </a:lnTo>
                    <a:lnTo>
                      <a:pt x="88" y="64"/>
                    </a:lnTo>
                    <a:lnTo>
                      <a:pt x="95" y="73"/>
                    </a:lnTo>
                    <a:lnTo>
                      <a:pt x="99" y="79"/>
                    </a:lnTo>
                    <a:lnTo>
                      <a:pt x="101" y="84"/>
                    </a:lnTo>
                    <a:lnTo>
                      <a:pt x="103" y="90"/>
                    </a:lnTo>
                    <a:lnTo>
                      <a:pt x="105" y="98"/>
                    </a:lnTo>
                    <a:lnTo>
                      <a:pt x="106" y="105"/>
                    </a:lnTo>
                    <a:lnTo>
                      <a:pt x="106" y="112"/>
                    </a:lnTo>
                    <a:lnTo>
                      <a:pt x="105" y="127"/>
                    </a:lnTo>
                    <a:lnTo>
                      <a:pt x="103" y="136"/>
                    </a:lnTo>
                    <a:lnTo>
                      <a:pt x="101" y="146"/>
                    </a:lnTo>
                    <a:lnTo>
                      <a:pt x="100" y="157"/>
                    </a:lnTo>
                    <a:lnTo>
                      <a:pt x="97" y="153"/>
                    </a:lnTo>
                    <a:lnTo>
                      <a:pt x="92" y="146"/>
                    </a:lnTo>
                    <a:lnTo>
                      <a:pt x="83" y="136"/>
                    </a:lnTo>
                    <a:lnTo>
                      <a:pt x="75" y="128"/>
                    </a:lnTo>
                    <a:lnTo>
                      <a:pt x="53" y="114"/>
                    </a:lnTo>
                    <a:lnTo>
                      <a:pt x="34" y="98"/>
                    </a:lnTo>
                    <a:lnTo>
                      <a:pt x="22" y="89"/>
                    </a:lnTo>
                    <a:lnTo>
                      <a:pt x="17" y="85"/>
                    </a:lnTo>
                    <a:lnTo>
                      <a:pt x="11" y="77"/>
                    </a:lnTo>
                    <a:lnTo>
                      <a:pt x="5" y="66"/>
                    </a:lnTo>
                    <a:lnTo>
                      <a:pt x="1" y="61"/>
                    </a:lnTo>
                    <a:lnTo>
                      <a:pt x="0" y="53"/>
                    </a:lnTo>
                    <a:lnTo>
                      <a:pt x="0" y="50"/>
                    </a:lnTo>
                    <a:lnTo>
                      <a:pt x="0" y="45"/>
                    </a:lnTo>
                    <a:lnTo>
                      <a:pt x="1" y="36"/>
                    </a:lnTo>
                    <a:lnTo>
                      <a:pt x="3" y="27"/>
                    </a:lnTo>
                    <a:lnTo>
                      <a:pt x="6" y="19"/>
                    </a:lnTo>
                    <a:lnTo>
                      <a:pt x="12" y="5"/>
                    </a:lnTo>
                    <a:lnTo>
                      <a:pt x="15" y="0"/>
                    </a:lnTo>
                    <a:close/>
                  </a:path>
                </a:pathLst>
              </a:custGeom>
              <a:solidFill>
                <a:srgbClr val="FFFFFF"/>
              </a:solidFill>
              <a:ln w="9525">
                <a:noFill/>
                <a:round/>
                <a:headEnd/>
                <a:tailEnd/>
              </a:ln>
            </p:spPr>
            <p:txBody>
              <a:bodyPr/>
              <a:lstStyle/>
              <a:p>
                <a:endParaRPr lang="ru-RU"/>
              </a:p>
            </p:txBody>
          </p:sp>
          <p:sp>
            <p:nvSpPr>
              <p:cNvPr id="162713" name="Freeform 1344"/>
              <p:cNvSpPr>
                <a:spLocks/>
              </p:cNvSpPr>
              <p:nvPr/>
            </p:nvSpPr>
            <p:spPr bwMode="auto">
              <a:xfrm>
                <a:off x="2990" y="2350"/>
                <a:ext cx="106" cy="157"/>
              </a:xfrm>
              <a:custGeom>
                <a:avLst/>
                <a:gdLst>
                  <a:gd name="T0" fmla="*/ 16 w 106"/>
                  <a:gd name="T1" fmla="*/ 0 h 157"/>
                  <a:gd name="T2" fmla="*/ 21 w 106"/>
                  <a:gd name="T3" fmla="*/ 8 h 157"/>
                  <a:gd name="T4" fmla="*/ 30 w 106"/>
                  <a:gd name="T5" fmla="*/ 23 h 157"/>
                  <a:gd name="T6" fmla="*/ 40 w 106"/>
                  <a:gd name="T7" fmla="*/ 31 h 157"/>
                  <a:gd name="T8" fmla="*/ 48 w 106"/>
                  <a:gd name="T9" fmla="*/ 36 h 157"/>
                  <a:gd name="T10" fmla="*/ 55 w 106"/>
                  <a:gd name="T11" fmla="*/ 40 h 157"/>
                  <a:gd name="T12" fmla="*/ 65 w 106"/>
                  <a:gd name="T13" fmla="*/ 47 h 157"/>
                  <a:gd name="T14" fmla="*/ 82 w 106"/>
                  <a:gd name="T15" fmla="*/ 58 h 157"/>
                  <a:gd name="T16" fmla="*/ 97 w 106"/>
                  <a:gd name="T17" fmla="*/ 72 h 157"/>
                  <a:gd name="T18" fmla="*/ 103 w 106"/>
                  <a:gd name="T19" fmla="*/ 84 h 157"/>
                  <a:gd name="T20" fmla="*/ 106 w 106"/>
                  <a:gd name="T21" fmla="*/ 98 h 157"/>
                  <a:gd name="T22" fmla="*/ 106 w 106"/>
                  <a:gd name="T23" fmla="*/ 127 h 157"/>
                  <a:gd name="T24" fmla="*/ 101 w 106"/>
                  <a:gd name="T25" fmla="*/ 157 h 157"/>
                  <a:gd name="T26" fmla="*/ 94 w 106"/>
                  <a:gd name="T27" fmla="*/ 146 h 157"/>
                  <a:gd name="T28" fmla="*/ 76 w 106"/>
                  <a:gd name="T29" fmla="*/ 128 h 157"/>
                  <a:gd name="T30" fmla="*/ 54 w 106"/>
                  <a:gd name="T31" fmla="*/ 114 h 157"/>
                  <a:gd name="T32" fmla="*/ 35 w 106"/>
                  <a:gd name="T33" fmla="*/ 98 h 157"/>
                  <a:gd name="T34" fmla="*/ 12 w 106"/>
                  <a:gd name="T35" fmla="*/ 77 h 157"/>
                  <a:gd name="T36" fmla="*/ 5 w 106"/>
                  <a:gd name="T37" fmla="*/ 66 h 157"/>
                  <a:gd name="T38" fmla="*/ 0 w 106"/>
                  <a:gd name="T39" fmla="*/ 53 h 157"/>
                  <a:gd name="T40" fmla="*/ 1 w 106"/>
                  <a:gd name="T41" fmla="*/ 36 h 157"/>
                  <a:gd name="T42" fmla="*/ 6 w 106"/>
                  <a:gd name="T43" fmla="*/ 19 h 157"/>
                  <a:gd name="T44" fmla="*/ 16 w 106"/>
                  <a:gd name="T45" fmla="*/ 0 h 15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6"/>
                  <a:gd name="T70" fmla="*/ 0 h 157"/>
                  <a:gd name="T71" fmla="*/ 106 w 106"/>
                  <a:gd name="T72" fmla="*/ 157 h 15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6" h="157">
                    <a:moveTo>
                      <a:pt x="16" y="0"/>
                    </a:moveTo>
                    <a:lnTo>
                      <a:pt x="21" y="8"/>
                    </a:lnTo>
                    <a:lnTo>
                      <a:pt x="30" y="23"/>
                    </a:lnTo>
                    <a:lnTo>
                      <a:pt x="40" y="31"/>
                    </a:lnTo>
                    <a:lnTo>
                      <a:pt x="48" y="36"/>
                    </a:lnTo>
                    <a:lnTo>
                      <a:pt x="55" y="40"/>
                    </a:lnTo>
                    <a:lnTo>
                      <a:pt x="65" y="47"/>
                    </a:lnTo>
                    <a:lnTo>
                      <a:pt x="82" y="58"/>
                    </a:lnTo>
                    <a:lnTo>
                      <a:pt x="97" y="72"/>
                    </a:lnTo>
                    <a:lnTo>
                      <a:pt x="103" y="84"/>
                    </a:lnTo>
                    <a:lnTo>
                      <a:pt x="106" y="98"/>
                    </a:lnTo>
                    <a:lnTo>
                      <a:pt x="106" y="127"/>
                    </a:lnTo>
                    <a:lnTo>
                      <a:pt x="101" y="157"/>
                    </a:lnTo>
                    <a:lnTo>
                      <a:pt x="94" y="146"/>
                    </a:lnTo>
                    <a:lnTo>
                      <a:pt x="76" y="128"/>
                    </a:lnTo>
                    <a:lnTo>
                      <a:pt x="54" y="114"/>
                    </a:lnTo>
                    <a:lnTo>
                      <a:pt x="35" y="98"/>
                    </a:lnTo>
                    <a:lnTo>
                      <a:pt x="12" y="77"/>
                    </a:lnTo>
                    <a:lnTo>
                      <a:pt x="5" y="66"/>
                    </a:lnTo>
                    <a:lnTo>
                      <a:pt x="0" y="53"/>
                    </a:lnTo>
                    <a:lnTo>
                      <a:pt x="1" y="36"/>
                    </a:lnTo>
                    <a:lnTo>
                      <a:pt x="6" y="19"/>
                    </a:lnTo>
                    <a:lnTo>
                      <a:pt x="16" y="0"/>
                    </a:lnTo>
                  </a:path>
                </a:pathLst>
              </a:custGeom>
              <a:noFill/>
              <a:ln w="6350" cap="rnd">
                <a:solidFill>
                  <a:srgbClr val="D3C081"/>
                </a:solidFill>
                <a:prstDash val="solid"/>
                <a:round/>
                <a:headEnd/>
                <a:tailEnd/>
              </a:ln>
            </p:spPr>
            <p:txBody>
              <a:bodyPr/>
              <a:lstStyle/>
              <a:p>
                <a:endParaRPr lang="ru-RU"/>
              </a:p>
            </p:txBody>
          </p:sp>
          <p:sp>
            <p:nvSpPr>
              <p:cNvPr id="162714" name="Freeform 1345"/>
              <p:cNvSpPr>
                <a:spLocks/>
              </p:cNvSpPr>
              <p:nvPr/>
            </p:nvSpPr>
            <p:spPr bwMode="auto">
              <a:xfrm>
                <a:off x="3005" y="2463"/>
                <a:ext cx="87" cy="103"/>
              </a:xfrm>
              <a:custGeom>
                <a:avLst/>
                <a:gdLst>
                  <a:gd name="T0" fmla="*/ 79 w 87"/>
                  <a:gd name="T1" fmla="*/ 68 h 103"/>
                  <a:gd name="T2" fmla="*/ 71 w 87"/>
                  <a:gd name="T3" fmla="*/ 82 h 103"/>
                  <a:gd name="T4" fmla="*/ 68 w 87"/>
                  <a:gd name="T5" fmla="*/ 87 h 103"/>
                  <a:gd name="T6" fmla="*/ 65 w 87"/>
                  <a:gd name="T7" fmla="*/ 90 h 103"/>
                  <a:gd name="T8" fmla="*/ 62 w 87"/>
                  <a:gd name="T9" fmla="*/ 93 h 103"/>
                  <a:gd name="T10" fmla="*/ 51 w 87"/>
                  <a:gd name="T11" fmla="*/ 98 h 103"/>
                  <a:gd name="T12" fmla="*/ 41 w 87"/>
                  <a:gd name="T13" fmla="*/ 103 h 103"/>
                  <a:gd name="T14" fmla="*/ 37 w 87"/>
                  <a:gd name="T15" fmla="*/ 103 h 103"/>
                  <a:gd name="T16" fmla="*/ 32 w 87"/>
                  <a:gd name="T17" fmla="*/ 103 h 103"/>
                  <a:gd name="T18" fmla="*/ 26 w 87"/>
                  <a:gd name="T19" fmla="*/ 101 h 103"/>
                  <a:gd name="T20" fmla="*/ 21 w 87"/>
                  <a:gd name="T21" fmla="*/ 99 h 103"/>
                  <a:gd name="T22" fmla="*/ 17 w 87"/>
                  <a:gd name="T23" fmla="*/ 96 h 103"/>
                  <a:gd name="T24" fmla="*/ 13 w 87"/>
                  <a:gd name="T25" fmla="*/ 94 h 103"/>
                  <a:gd name="T26" fmla="*/ 7 w 87"/>
                  <a:gd name="T27" fmla="*/ 84 h 103"/>
                  <a:gd name="T28" fmla="*/ 2 w 87"/>
                  <a:gd name="T29" fmla="*/ 76 h 103"/>
                  <a:gd name="T30" fmla="*/ 0 w 87"/>
                  <a:gd name="T31" fmla="*/ 73 h 103"/>
                  <a:gd name="T32" fmla="*/ 4 w 87"/>
                  <a:gd name="T33" fmla="*/ 64 h 103"/>
                  <a:gd name="T34" fmla="*/ 7 w 87"/>
                  <a:gd name="T35" fmla="*/ 55 h 103"/>
                  <a:gd name="T36" fmla="*/ 10 w 87"/>
                  <a:gd name="T37" fmla="*/ 53 h 103"/>
                  <a:gd name="T38" fmla="*/ 13 w 87"/>
                  <a:gd name="T39" fmla="*/ 48 h 103"/>
                  <a:gd name="T40" fmla="*/ 19 w 87"/>
                  <a:gd name="T41" fmla="*/ 45 h 103"/>
                  <a:gd name="T42" fmla="*/ 26 w 87"/>
                  <a:gd name="T43" fmla="*/ 40 h 103"/>
                  <a:gd name="T44" fmla="*/ 30 w 87"/>
                  <a:gd name="T45" fmla="*/ 34 h 103"/>
                  <a:gd name="T46" fmla="*/ 34 w 87"/>
                  <a:gd name="T47" fmla="*/ 31 h 103"/>
                  <a:gd name="T48" fmla="*/ 35 w 87"/>
                  <a:gd name="T49" fmla="*/ 28 h 103"/>
                  <a:gd name="T50" fmla="*/ 35 w 87"/>
                  <a:gd name="T51" fmla="*/ 23 h 103"/>
                  <a:gd name="T52" fmla="*/ 35 w 87"/>
                  <a:gd name="T53" fmla="*/ 18 h 103"/>
                  <a:gd name="T54" fmla="*/ 34 w 87"/>
                  <a:gd name="T55" fmla="*/ 9 h 103"/>
                  <a:gd name="T56" fmla="*/ 30 w 87"/>
                  <a:gd name="T57" fmla="*/ 0 h 103"/>
                  <a:gd name="T58" fmla="*/ 43 w 87"/>
                  <a:gd name="T59" fmla="*/ 7 h 103"/>
                  <a:gd name="T60" fmla="*/ 56 w 87"/>
                  <a:gd name="T61" fmla="*/ 16 h 103"/>
                  <a:gd name="T62" fmla="*/ 67 w 87"/>
                  <a:gd name="T63" fmla="*/ 25 h 103"/>
                  <a:gd name="T64" fmla="*/ 79 w 87"/>
                  <a:gd name="T65" fmla="*/ 37 h 103"/>
                  <a:gd name="T66" fmla="*/ 87 w 87"/>
                  <a:gd name="T67" fmla="*/ 44 h 103"/>
                  <a:gd name="T68" fmla="*/ 84 w 87"/>
                  <a:gd name="T69" fmla="*/ 53 h 103"/>
                  <a:gd name="T70" fmla="*/ 82 w 87"/>
                  <a:gd name="T71" fmla="*/ 61 h 103"/>
                  <a:gd name="T72" fmla="*/ 79 w 87"/>
                  <a:gd name="T73" fmla="*/ 68 h 10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87"/>
                  <a:gd name="T112" fmla="*/ 0 h 103"/>
                  <a:gd name="T113" fmla="*/ 87 w 87"/>
                  <a:gd name="T114" fmla="*/ 103 h 10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87" h="103">
                    <a:moveTo>
                      <a:pt x="79" y="68"/>
                    </a:moveTo>
                    <a:lnTo>
                      <a:pt x="71" y="82"/>
                    </a:lnTo>
                    <a:lnTo>
                      <a:pt x="68" y="87"/>
                    </a:lnTo>
                    <a:lnTo>
                      <a:pt x="65" y="90"/>
                    </a:lnTo>
                    <a:lnTo>
                      <a:pt x="62" y="93"/>
                    </a:lnTo>
                    <a:lnTo>
                      <a:pt x="51" y="98"/>
                    </a:lnTo>
                    <a:lnTo>
                      <a:pt x="41" y="103"/>
                    </a:lnTo>
                    <a:lnTo>
                      <a:pt x="37" y="103"/>
                    </a:lnTo>
                    <a:lnTo>
                      <a:pt x="32" y="103"/>
                    </a:lnTo>
                    <a:lnTo>
                      <a:pt x="26" y="101"/>
                    </a:lnTo>
                    <a:lnTo>
                      <a:pt x="21" y="99"/>
                    </a:lnTo>
                    <a:lnTo>
                      <a:pt x="17" y="96"/>
                    </a:lnTo>
                    <a:lnTo>
                      <a:pt x="13" y="94"/>
                    </a:lnTo>
                    <a:lnTo>
                      <a:pt x="7" y="84"/>
                    </a:lnTo>
                    <a:lnTo>
                      <a:pt x="2" y="76"/>
                    </a:lnTo>
                    <a:lnTo>
                      <a:pt x="0" y="73"/>
                    </a:lnTo>
                    <a:lnTo>
                      <a:pt x="4" y="64"/>
                    </a:lnTo>
                    <a:lnTo>
                      <a:pt x="7" y="55"/>
                    </a:lnTo>
                    <a:lnTo>
                      <a:pt x="10" y="53"/>
                    </a:lnTo>
                    <a:lnTo>
                      <a:pt x="13" y="48"/>
                    </a:lnTo>
                    <a:lnTo>
                      <a:pt x="19" y="45"/>
                    </a:lnTo>
                    <a:lnTo>
                      <a:pt x="26" y="40"/>
                    </a:lnTo>
                    <a:lnTo>
                      <a:pt x="30" y="34"/>
                    </a:lnTo>
                    <a:lnTo>
                      <a:pt x="34" y="31"/>
                    </a:lnTo>
                    <a:lnTo>
                      <a:pt x="35" y="28"/>
                    </a:lnTo>
                    <a:lnTo>
                      <a:pt x="35" y="23"/>
                    </a:lnTo>
                    <a:lnTo>
                      <a:pt x="35" y="18"/>
                    </a:lnTo>
                    <a:lnTo>
                      <a:pt x="34" y="9"/>
                    </a:lnTo>
                    <a:lnTo>
                      <a:pt x="30" y="0"/>
                    </a:lnTo>
                    <a:lnTo>
                      <a:pt x="43" y="7"/>
                    </a:lnTo>
                    <a:lnTo>
                      <a:pt x="56" y="16"/>
                    </a:lnTo>
                    <a:lnTo>
                      <a:pt x="67" y="25"/>
                    </a:lnTo>
                    <a:lnTo>
                      <a:pt x="79" y="37"/>
                    </a:lnTo>
                    <a:lnTo>
                      <a:pt x="87" y="44"/>
                    </a:lnTo>
                    <a:lnTo>
                      <a:pt x="84" y="53"/>
                    </a:lnTo>
                    <a:lnTo>
                      <a:pt x="82" y="61"/>
                    </a:lnTo>
                    <a:lnTo>
                      <a:pt x="79" y="68"/>
                    </a:lnTo>
                    <a:close/>
                  </a:path>
                </a:pathLst>
              </a:custGeom>
              <a:solidFill>
                <a:srgbClr val="F2E492"/>
              </a:solidFill>
              <a:ln w="9525">
                <a:noFill/>
                <a:round/>
                <a:headEnd/>
                <a:tailEnd/>
              </a:ln>
            </p:spPr>
            <p:txBody>
              <a:bodyPr/>
              <a:lstStyle/>
              <a:p>
                <a:endParaRPr lang="ru-RU"/>
              </a:p>
            </p:txBody>
          </p:sp>
          <p:sp>
            <p:nvSpPr>
              <p:cNvPr id="162715" name="Freeform 1346"/>
              <p:cNvSpPr>
                <a:spLocks/>
              </p:cNvSpPr>
              <p:nvPr/>
            </p:nvSpPr>
            <p:spPr bwMode="auto">
              <a:xfrm>
                <a:off x="3005" y="2463"/>
                <a:ext cx="85" cy="103"/>
              </a:xfrm>
              <a:custGeom>
                <a:avLst/>
                <a:gdLst>
                  <a:gd name="T0" fmla="*/ 78 w 85"/>
                  <a:gd name="T1" fmla="*/ 68 h 103"/>
                  <a:gd name="T2" fmla="*/ 70 w 85"/>
                  <a:gd name="T3" fmla="*/ 81 h 103"/>
                  <a:gd name="T4" fmla="*/ 60 w 85"/>
                  <a:gd name="T5" fmla="*/ 92 h 103"/>
                  <a:gd name="T6" fmla="*/ 51 w 85"/>
                  <a:gd name="T7" fmla="*/ 98 h 103"/>
                  <a:gd name="T8" fmla="*/ 40 w 85"/>
                  <a:gd name="T9" fmla="*/ 103 h 103"/>
                  <a:gd name="T10" fmla="*/ 30 w 85"/>
                  <a:gd name="T11" fmla="*/ 103 h 103"/>
                  <a:gd name="T12" fmla="*/ 19 w 85"/>
                  <a:gd name="T13" fmla="*/ 99 h 103"/>
                  <a:gd name="T14" fmla="*/ 12 w 85"/>
                  <a:gd name="T15" fmla="*/ 94 h 103"/>
                  <a:gd name="T16" fmla="*/ 5 w 85"/>
                  <a:gd name="T17" fmla="*/ 84 h 103"/>
                  <a:gd name="T18" fmla="*/ 0 w 85"/>
                  <a:gd name="T19" fmla="*/ 73 h 103"/>
                  <a:gd name="T20" fmla="*/ 2 w 85"/>
                  <a:gd name="T21" fmla="*/ 64 h 103"/>
                  <a:gd name="T22" fmla="*/ 13 w 85"/>
                  <a:gd name="T23" fmla="*/ 48 h 103"/>
                  <a:gd name="T24" fmla="*/ 24 w 85"/>
                  <a:gd name="T25" fmla="*/ 40 h 103"/>
                  <a:gd name="T26" fmla="*/ 29 w 85"/>
                  <a:gd name="T27" fmla="*/ 34 h 103"/>
                  <a:gd name="T28" fmla="*/ 34 w 85"/>
                  <a:gd name="T29" fmla="*/ 28 h 103"/>
                  <a:gd name="T30" fmla="*/ 34 w 85"/>
                  <a:gd name="T31" fmla="*/ 18 h 103"/>
                  <a:gd name="T32" fmla="*/ 32 w 85"/>
                  <a:gd name="T33" fmla="*/ 9 h 103"/>
                  <a:gd name="T34" fmla="*/ 29 w 85"/>
                  <a:gd name="T35" fmla="*/ 0 h 103"/>
                  <a:gd name="T36" fmla="*/ 41 w 85"/>
                  <a:gd name="T37" fmla="*/ 7 h 103"/>
                  <a:gd name="T38" fmla="*/ 65 w 85"/>
                  <a:gd name="T39" fmla="*/ 25 h 103"/>
                  <a:gd name="T40" fmla="*/ 85 w 85"/>
                  <a:gd name="T41" fmla="*/ 44 h 103"/>
                  <a:gd name="T42" fmla="*/ 78 w 85"/>
                  <a:gd name="T43" fmla="*/ 68 h 10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5"/>
                  <a:gd name="T67" fmla="*/ 0 h 103"/>
                  <a:gd name="T68" fmla="*/ 85 w 85"/>
                  <a:gd name="T69" fmla="*/ 103 h 10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5" h="103">
                    <a:moveTo>
                      <a:pt x="78" y="68"/>
                    </a:moveTo>
                    <a:lnTo>
                      <a:pt x="70" y="81"/>
                    </a:lnTo>
                    <a:lnTo>
                      <a:pt x="60" y="92"/>
                    </a:lnTo>
                    <a:lnTo>
                      <a:pt x="51" y="98"/>
                    </a:lnTo>
                    <a:lnTo>
                      <a:pt x="40" y="103"/>
                    </a:lnTo>
                    <a:lnTo>
                      <a:pt x="30" y="103"/>
                    </a:lnTo>
                    <a:lnTo>
                      <a:pt x="19" y="99"/>
                    </a:lnTo>
                    <a:lnTo>
                      <a:pt x="12" y="94"/>
                    </a:lnTo>
                    <a:lnTo>
                      <a:pt x="5" y="84"/>
                    </a:lnTo>
                    <a:lnTo>
                      <a:pt x="0" y="73"/>
                    </a:lnTo>
                    <a:lnTo>
                      <a:pt x="2" y="64"/>
                    </a:lnTo>
                    <a:lnTo>
                      <a:pt x="13" y="48"/>
                    </a:lnTo>
                    <a:lnTo>
                      <a:pt x="24" y="40"/>
                    </a:lnTo>
                    <a:lnTo>
                      <a:pt x="29" y="34"/>
                    </a:lnTo>
                    <a:lnTo>
                      <a:pt x="34" y="28"/>
                    </a:lnTo>
                    <a:lnTo>
                      <a:pt x="34" y="18"/>
                    </a:lnTo>
                    <a:lnTo>
                      <a:pt x="32" y="9"/>
                    </a:lnTo>
                    <a:lnTo>
                      <a:pt x="29" y="0"/>
                    </a:lnTo>
                    <a:lnTo>
                      <a:pt x="41" y="7"/>
                    </a:lnTo>
                    <a:lnTo>
                      <a:pt x="65" y="25"/>
                    </a:lnTo>
                    <a:lnTo>
                      <a:pt x="85" y="44"/>
                    </a:lnTo>
                    <a:lnTo>
                      <a:pt x="78" y="68"/>
                    </a:lnTo>
                  </a:path>
                </a:pathLst>
              </a:custGeom>
              <a:noFill/>
              <a:ln w="6350" cap="rnd">
                <a:solidFill>
                  <a:srgbClr val="D3C081"/>
                </a:solidFill>
                <a:prstDash val="solid"/>
                <a:round/>
                <a:headEnd/>
                <a:tailEnd/>
              </a:ln>
            </p:spPr>
            <p:txBody>
              <a:bodyPr/>
              <a:lstStyle/>
              <a:p>
                <a:endParaRPr lang="ru-RU"/>
              </a:p>
            </p:txBody>
          </p:sp>
          <p:sp>
            <p:nvSpPr>
              <p:cNvPr id="162716" name="Freeform 1347"/>
              <p:cNvSpPr>
                <a:spLocks/>
              </p:cNvSpPr>
              <p:nvPr/>
            </p:nvSpPr>
            <p:spPr bwMode="auto">
              <a:xfrm>
                <a:off x="3214" y="2132"/>
                <a:ext cx="84" cy="130"/>
              </a:xfrm>
              <a:custGeom>
                <a:avLst/>
                <a:gdLst>
                  <a:gd name="T0" fmla="*/ 75 w 84"/>
                  <a:gd name="T1" fmla="*/ 69 h 130"/>
                  <a:gd name="T2" fmla="*/ 75 w 84"/>
                  <a:gd name="T3" fmla="*/ 73 h 130"/>
                  <a:gd name="T4" fmla="*/ 71 w 84"/>
                  <a:gd name="T5" fmla="*/ 76 h 130"/>
                  <a:gd name="T6" fmla="*/ 66 w 84"/>
                  <a:gd name="T7" fmla="*/ 82 h 130"/>
                  <a:gd name="T8" fmla="*/ 62 w 84"/>
                  <a:gd name="T9" fmla="*/ 87 h 130"/>
                  <a:gd name="T10" fmla="*/ 60 w 84"/>
                  <a:gd name="T11" fmla="*/ 90 h 130"/>
                  <a:gd name="T12" fmla="*/ 59 w 84"/>
                  <a:gd name="T13" fmla="*/ 95 h 130"/>
                  <a:gd name="T14" fmla="*/ 59 w 84"/>
                  <a:gd name="T15" fmla="*/ 100 h 130"/>
                  <a:gd name="T16" fmla="*/ 59 w 84"/>
                  <a:gd name="T17" fmla="*/ 106 h 130"/>
                  <a:gd name="T18" fmla="*/ 60 w 84"/>
                  <a:gd name="T19" fmla="*/ 118 h 130"/>
                  <a:gd name="T20" fmla="*/ 65 w 84"/>
                  <a:gd name="T21" fmla="*/ 130 h 130"/>
                  <a:gd name="T22" fmla="*/ 47 w 84"/>
                  <a:gd name="T23" fmla="*/ 122 h 130"/>
                  <a:gd name="T24" fmla="*/ 33 w 84"/>
                  <a:gd name="T25" fmla="*/ 113 h 130"/>
                  <a:gd name="T26" fmla="*/ 25 w 84"/>
                  <a:gd name="T27" fmla="*/ 108 h 130"/>
                  <a:gd name="T28" fmla="*/ 19 w 84"/>
                  <a:gd name="T29" fmla="*/ 101 h 130"/>
                  <a:gd name="T30" fmla="*/ 13 w 84"/>
                  <a:gd name="T31" fmla="*/ 94 h 130"/>
                  <a:gd name="T32" fmla="*/ 7 w 84"/>
                  <a:gd name="T33" fmla="*/ 86 h 130"/>
                  <a:gd name="T34" fmla="*/ 0 w 84"/>
                  <a:gd name="T35" fmla="*/ 75 h 130"/>
                  <a:gd name="T36" fmla="*/ 2 w 84"/>
                  <a:gd name="T37" fmla="*/ 65 h 130"/>
                  <a:gd name="T38" fmla="*/ 7 w 84"/>
                  <a:gd name="T39" fmla="*/ 57 h 130"/>
                  <a:gd name="T40" fmla="*/ 9 w 84"/>
                  <a:gd name="T41" fmla="*/ 54 h 130"/>
                  <a:gd name="T42" fmla="*/ 13 w 84"/>
                  <a:gd name="T43" fmla="*/ 49 h 130"/>
                  <a:gd name="T44" fmla="*/ 18 w 84"/>
                  <a:gd name="T45" fmla="*/ 46 h 130"/>
                  <a:gd name="T46" fmla="*/ 24 w 84"/>
                  <a:gd name="T47" fmla="*/ 41 h 130"/>
                  <a:gd name="T48" fmla="*/ 29 w 84"/>
                  <a:gd name="T49" fmla="*/ 35 h 130"/>
                  <a:gd name="T50" fmla="*/ 31 w 84"/>
                  <a:gd name="T51" fmla="*/ 31 h 130"/>
                  <a:gd name="T52" fmla="*/ 33 w 84"/>
                  <a:gd name="T53" fmla="*/ 28 h 130"/>
                  <a:gd name="T54" fmla="*/ 34 w 84"/>
                  <a:gd name="T55" fmla="*/ 24 h 130"/>
                  <a:gd name="T56" fmla="*/ 34 w 84"/>
                  <a:gd name="T57" fmla="*/ 19 h 130"/>
                  <a:gd name="T58" fmla="*/ 31 w 84"/>
                  <a:gd name="T59" fmla="*/ 9 h 130"/>
                  <a:gd name="T60" fmla="*/ 28 w 84"/>
                  <a:gd name="T61" fmla="*/ 0 h 130"/>
                  <a:gd name="T62" fmla="*/ 42 w 84"/>
                  <a:gd name="T63" fmla="*/ 8 h 130"/>
                  <a:gd name="T64" fmla="*/ 53 w 84"/>
                  <a:gd name="T65" fmla="*/ 18 h 130"/>
                  <a:gd name="T66" fmla="*/ 64 w 84"/>
                  <a:gd name="T67" fmla="*/ 25 h 130"/>
                  <a:gd name="T68" fmla="*/ 77 w 84"/>
                  <a:gd name="T69" fmla="*/ 38 h 130"/>
                  <a:gd name="T70" fmla="*/ 84 w 84"/>
                  <a:gd name="T71" fmla="*/ 44 h 130"/>
                  <a:gd name="T72" fmla="*/ 82 w 84"/>
                  <a:gd name="T73" fmla="*/ 54 h 130"/>
                  <a:gd name="T74" fmla="*/ 79 w 84"/>
                  <a:gd name="T75" fmla="*/ 61 h 130"/>
                  <a:gd name="T76" fmla="*/ 75 w 84"/>
                  <a:gd name="T77" fmla="*/ 69 h 13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4"/>
                  <a:gd name="T118" fmla="*/ 0 h 130"/>
                  <a:gd name="T119" fmla="*/ 84 w 84"/>
                  <a:gd name="T120" fmla="*/ 130 h 13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4" h="130">
                    <a:moveTo>
                      <a:pt x="75" y="69"/>
                    </a:moveTo>
                    <a:lnTo>
                      <a:pt x="75" y="73"/>
                    </a:lnTo>
                    <a:lnTo>
                      <a:pt x="71" y="76"/>
                    </a:lnTo>
                    <a:lnTo>
                      <a:pt x="66" y="82"/>
                    </a:lnTo>
                    <a:lnTo>
                      <a:pt x="62" y="87"/>
                    </a:lnTo>
                    <a:lnTo>
                      <a:pt x="60" y="90"/>
                    </a:lnTo>
                    <a:lnTo>
                      <a:pt x="59" y="95"/>
                    </a:lnTo>
                    <a:lnTo>
                      <a:pt x="59" y="100"/>
                    </a:lnTo>
                    <a:lnTo>
                      <a:pt x="59" y="106"/>
                    </a:lnTo>
                    <a:lnTo>
                      <a:pt x="60" y="118"/>
                    </a:lnTo>
                    <a:lnTo>
                      <a:pt x="65" y="130"/>
                    </a:lnTo>
                    <a:lnTo>
                      <a:pt x="47" y="122"/>
                    </a:lnTo>
                    <a:lnTo>
                      <a:pt x="33" y="113"/>
                    </a:lnTo>
                    <a:lnTo>
                      <a:pt x="25" y="108"/>
                    </a:lnTo>
                    <a:lnTo>
                      <a:pt x="19" y="101"/>
                    </a:lnTo>
                    <a:lnTo>
                      <a:pt x="13" y="94"/>
                    </a:lnTo>
                    <a:lnTo>
                      <a:pt x="7" y="86"/>
                    </a:lnTo>
                    <a:lnTo>
                      <a:pt x="0" y="75"/>
                    </a:lnTo>
                    <a:lnTo>
                      <a:pt x="2" y="65"/>
                    </a:lnTo>
                    <a:lnTo>
                      <a:pt x="7" y="57"/>
                    </a:lnTo>
                    <a:lnTo>
                      <a:pt x="9" y="54"/>
                    </a:lnTo>
                    <a:lnTo>
                      <a:pt x="13" y="49"/>
                    </a:lnTo>
                    <a:lnTo>
                      <a:pt x="18" y="46"/>
                    </a:lnTo>
                    <a:lnTo>
                      <a:pt x="24" y="41"/>
                    </a:lnTo>
                    <a:lnTo>
                      <a:pt x="29" y="35"/>
                    </a:lnTo>
                    <a:lnTo>
                      <a:pt x="31" y="31"/>
                    </a:lnTo>
                    <a:lnTo>
                      <a:pt x="33" y="28"/>
                    </a:lnTo>
                    <a:lnTo>
                      <a:pt x="34" y="24"/>
                    </a:lnTo>
                    <a:lnTo>
                      <a:pt x="34" y="19"/>
                    </a:lnTo>
                    <a:lnTo>
                      <a:pt x="31" y="9"/>
                    </a:lnTo>
                    <a:lnTo>
                      <a:pt x="28" y="0"/>
                    </a:lnTo>
                    <a:lnTo>
                      <a:pt x="42" y="8"/>
                    </a:lnTo>
                    <a:lnTo>
                      <a:pt x="53" y="18"/>
                    </a:lnTo>
                    <a:lnTo>
                      <a:pt x="64" y="25"/>
                    </a:lnTo>
                    <a:lnTo>
                      <a:pt x="77" y="38"/>
                    </a:lnTo>
                    <a:lnTo>
                      <a:pt x="84" y="44"/>
                    </a:lnTo>
                    <a:lnTo>
                      <a:pt x="82" y="54"/>
                    </a:lnTo>
                    <a:lnTo>
                      <a:pt x="79" y="61"/>
                    </a:lnTo>
                    <a:lnTo>
                      <a:pt x="75" y="69"/>
                    </a:lnTo>
                    <a:close/>
                  </a:path>
                </a:pathLst>
              </a:custGeom>
              <a:solidFill>
                <a:srgbClr val="F561AF"/>
              </a:solidFill>
              <a:ln w="9525">
                <a:noFill/>
                <a:round/>
                <a:headEnd/>
                <a:tailEnd/>
              </a:ln>
            </p:spPr>
            <p:txBody>
              <a:bodyPr/>
              <a:lstStyle/>
              <a:p>
                <a:endParaRPr lang="ru-RU"/>
              </a:p>
            </p:txBody>
          </p:sp>
          <p:sp>
            <p:nvSpPr>
              <p:cNvPr id="162717" name="Freeform 1348"/>
              <p:cNvSpPr>
                <a:spLocks/>
              </p:cNvSpPr>
              <p:nvPr/>
            </p:nvSpPr>
            <p:spPr bwMode="auto">
              <a:xfrm>
                <a:off x="3214" y="2132"/>
                <a:ext cx="84" cy="130"/>
              </a:xfrm>
              <a:custGeom>
                <a:avLst/>
                <a:gdLst>
                  <a:gd name="T0" fmla="*/ 75 w 84"/>
                  <a:gd name="T1" fmla="*/ 69 h 130"/>
                  <a:gd name="T2" fmla="*/ 66 w 84"/>
                  <a:gd name="T3" fmla="*/ 82 h 130"/>
                  <a:gd name="T4" fmla="*/ 62 w 84"/>
                  <a:gd name="T5" fmla="*/ 87 h 130"/>
                  <a:gd name="T6" fmla="*/ 59 w 84"/>
                  <a:gd name="T7" fmla="*/ 95 h 130"/>
                  <a:gd name="T8" fmla="*/ 59 w 84"/>
                  <a:gd name="T9" fmla="*/ 106 h 130"/>
                  <a:gd name="T10" fmla="*/ 60 w 84"/>
                  <a:gd name="T11" fmla="*/ 118 h 130"/>
                  <a:gd name="T12" fmla="*/ 65 w 84"/>
                  <a:gd name="T13" fmla="*/ 130 h 130"/>
                  <a:gd name="T14" fmla="*/ 48 w 84"/>
                  <a:gd name="T15" fmla="*/ 122 h 130"/>
                  <a:gd name="T16" fmla="*/ 33 w 84"/>
                  <a:gd name="T17" fmla="*/ 113 h 130"/>
                  <a:gd name="T18" fmla="*/ 19 w 84"/>
                  <a:gd name="T19" fmla="*/ 101 h 130"/>
                  <a:gd name="T20" fmla="*/ 7 w 84"/>
                  <a:gd name="T21" fmla="*/ 86 h 130"/>
                  <a:gd name="T22" fmla="*/ 0 w 84"/>
                  <a:gd name="T23" fmla="*/ 75 h 130"/>
                  <a:gd name="T24" fmla="*/ 2 w 84"/>
                  <a:gd name="T25" fmla="*/ 65 h 130"/>
                  <a:gd name="T26" fmla="*/ 13 w 84"/>
                  <a:gd name="T27" fmla="*/ 49 h 130"/>
                  <a:gd name="T28" fmla="*/ 24 w 84"/>
                  <a:gd name="T29" fmla="*/ 41 h 130"/>
                  <a:gd name="T30" fmla="*/ 29 w 84"/>
                  <a:gd name="T31" fmla="*/ 35 h 130"/>
                  <a:gd name="T32" fmla="*/ 33 w 84"/>
                  <a:gd name="T33" fmla="*/ 28 h 130"/>
                  <a:gd name="T34" fmla="*/ 34 w 84"/>
                  <a:gd name="T35" fmla="*/ 19 h 130"/>
                  <a:gd name="T36" fmla="*/ 33 w 84"/>
                  <a:gd name="T37" fmla="*/ 9 h 130"/>
                  <a:gd name="T38" fmla="*/ 28 w 84"/>
                  <a:gd name="T39" fmla="*/ 0 h 130"/>
                  <a:gd name="T40" fmla="*/ 42 w 84"/>
                  <a:gd name="T41" fmla="*/ 8 h 130"/>
                  <a:gd name="T42" fmla="*/ 64 w 84"/>
                  <a:gd name="T43" fmla="*/ 25 h 130"/>
                  <a:gd name="T44" fmla="*/ 84 w 84"/>
                  <a:gd name="T45" fmla="*/ 44 h 130"/>
                  <a:gd name="T46" fmla="*/ 75 w 84"/>
                  <a:gd name="T47" fmla="*/ 69 h 1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4"/>
                  <a:gd name="T73" fmla="*/ 0 h 130"/>
                  <a:gd name="T74" fmla="*/ 84 w 84"/>
                  <a:gd name="T75" fmla="*/ 130 h 1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4" h="130">
                    <a:moveTo>
                      <a:pt x="75" y="69"/>
                    </a:moveTo>
                    <a:lnTo>
                      <a:pt x="66" y="82"/>
                    </a:lnTo>
                    <a:lnTo>
                      <a:pt x="62" y="87"/>
                    </a:lnTo>
                    <a:lnTo>
                      <a:pt x="59" y="95"/>
                    </a:lnTo>
                    <a:lnTo>
                      <a:pt x="59" y="106"/>
                    </a:lnTo>
                    <a:lnTo>
                      <a:pt x="60" y="118"/>
                    </a:lnTo>
                    <a:lnTo>
                      <a:pt x="65" y="130"/>
                    </a:lnTo>
                    <a:lnTo>
                      <a:pt x="48" y="122"/>
                    </a:lnTo>
                    <a:lnTo>
                      <a:pt x="33" y="113"/>
                    </a:lnTo>
                    <a:lnTo>
                      <a:pt x="19" y="101"/>
                    </a:lnTo>
                    <a:lnTo>
                      <a:pt x="7" y="86"/>
                    </a:lnTo>
                    <a:lnTo>
                      <a:pt x="0" y="75"/>
                    </a:lnTo>
                    <a:lnTo>
                      <a:pt x="2" y="65"/>
                    </a:lnTo>
                    <a:lnTo>
                      <a:pt x="13" y="49"/>
                    </a:lnTo>
                    <a:lnTo>
                      <a:pt x="24" y="41"/>
                    </a:lnTo>
                    <a:lnTo>
                      <a:pt x="29" y="35"/>
                    </a:lnTo>
                    <a:lnTo>
                      <a:pt x="33" y="28"/>
                    </a:lnTo>
                    <a:lnTo>
                      <a:pt x="34" y="19"/>
                    </a:lnTo>
                    <a:lnTo>
                      <a:pt x="33" y="9"/>
                    </a:lnTo>
                    <a:lnTo>
                      <a:pt x="28" y="0"/>
                    </a:lnTo>
                    <a:lnTo>
                      <a:pt x="42" y="8"/>
                    </a:lnTo>
                    <a:lnTo>
                      <a:pt x="64" y="25"/>
                    </a:lnTo>
                    <a:lnTo>
                      <a:pt x="84" y="44"/>
                    </a:lnTo>
                    <a:lnTo>
                      <a:pt x="75" y="69"/>
                    </a:lnTo>
                  </a:path>
                </a:pathLst>
              </a:custGeom>
              <a:noFill/>
              <a:ln w="6350" cap="rnd">
                <a:solidFill>
                  <a:srgbClr val="CD5484"/>
                </a:solidFill>
                <a:prstDash val="solid"/>
                <a:round/>
                <a:headEnd/>
                <a:tailEnd/>
              </a:ln>
            </p:spPr>
            <p:txBody>
              <a:bodyPr/>
              <a:lstStyle/>
              <a:p>
                <a:endParaRPr lang="ru-RU"/>
              </a:p>
            </p:txBody>
          </p:sp>
          <p:sp>
            <p:nvSpPr>
              <p:cNvPr id="162718" name="Freeform 1349"/>
              <p:cNvSpPr>
                <a:spLocks/>
              </p:cNvSpPr>
              <p:nvPr/>
            </p:nvSpPr>
            <p:spPr bwMode="auto">
              <a:xfrm>
                <a:off x="3214" y="1971"/>
                <a:ext cx="102" cy="122"/>
              </a:xfrm>
              <a:custGeom>
                <a:avLst/>
                <a:gdLst>
                  <a:gd name="T0" fmla="*/ 0 w 102"/>
                  <a:gd name="T1" fmla="*/ 67 h 122"/>
                  <a:gd name="T2" fmla="*/ 4 w 102"/>
                  <a:gd name="T3" fmla="*/ 71 h 122"/>
                  <a:gd name="T4" fmla="*/ 8 w 102"/>
                  <a:gd name="T5" fmla="*/ 74 h 122"/>
                  <a:gd name="T6" fmla="*/ 18 w 102"/>
                  <a:gd name="T7" fmla="*/ 84 h 122"/>
                  <a:gd name="T8" fmla="*/ 24 w 102"/>
                  <a:gd name="T9" fmla="*/ 89 h 122"/>
                  <a:gd name="T10" fmla="*/ 29 w 102"/>
                  <a:gd name="T11" fmla="*/ 92 h 122"/>
                  <a:gd name="T12" fmla="*/ 41 w 102"/>
                  <a:gd name="T13" fmla="*/ 100 h 122"/>
                  <a:gd name="T14" fmla="*/ 73 w 102"/>
                  <a:gd name="T15" fmla="*/ 122 h 122"/>
                  <a:gd name="T16" fmla="*/ 68 w 102"/>
                  <a:gd name="T17" fmla="*/ 116 h 122"/>
                  <a:gd name="T18" fmla="*/ 64 w 102"/>
                  <a:gd name="T19" fmla="*/ 111 h 122"/>
                  <a:gd name="T20" fmla="*/ 60 w 102"/>
                  <a:gd name="T21" fmla="*/ 104 h 122"/>
                  <a:gd name="T22" fmla="*/ 59 w 102"/>
                  <a:gd name="T23" fmla="*/ 101 h 122"/>
                  <a:gd name="T24" fmla="*/ 58 w 102"/>
                  <a:gd name="T25" fmla="*/ 98 h 122"/>
                  <a:gd name="T26" fmla="*/ 58 w 102"/>
                  <a:gd name="T27" fmla="*/ 93 h 122"/>
                  <a:gd name="T28" fmla="*/ 58 w 102"/>
                  <a:gd name="T29" fmla="*/ 90 h 122"/>
                  <a:gd name="T30" fmla="*/ 58 w 102"/>
                  <a:gd name="T31" fmla="*/ 87 h 122"/>
                  <a:gd name="T32" fmla="*/ 59 w 102"/>
                  <a:gd name="T33" fmla="*/ 84 h 122"/>
                  <a:gd name="T34" fmla="*/ 64 w 102"/>
                  <a:gd name="T35" fmla="*/ 78 h 122"/>
                  <a:gd name="T36" fmla="*/ 70 w 102"/>
                  <a:gd name="T37" fmla="*/ 72 h 122"/>
                  <a:gd name="T38" fmla="*/ 75 w 102"/>
                  <a:gd name="T39" fmla="*/ 70 h 122"/>
                  <a:gd name="T40" fmla="*/ 81 w 102"/>
                  <a:gd name="T41" fmla="*/ 68 h 122"/>
                  <a:gd name="T42" fmla="*/ 84 w 102"/>
                  <a:gd name="T43" fmla="*/ 65 h 122"/>
                  <a:gd name="T44" fmla="*/ 88 w 102"/>
                  <a:gd name="T45" fmla="*/ 63 h 122"/>
                  <a:gd name="T46" fmla="*/ 94 w 102"/>
                  <a:gd name="T47" fmla="*/ 55 h 122"/>
                  <a:gd name="T48" fmla="*/ 98 w 102"/>
                  <a:gd name="T49" fmla="*/ 46 h 122"/>
                  <a:gd name="T50" fmla="*/ 100 w 102"/>
                  <a:gd name="T51" fmla="*/ 41 h 122"/>
                  <a:gd name="T52" fmla="*/ 102 w 102"/>
                  <a:gd name="T53" fmla="*/ 38 h 122"/>
                  <a:gd name="T54" fmla="*/ 102 w 102"/>
                  <a:gd name="T55" fmla="*/ 28 h 122"/>
                  <a:gd name="T56" fmla="*/ 102 w 102"/>
                  <a:gd name="T57" fmla="*/ 23 h 122"/>
                  <a:gd name="T58" fmla="*/ 100 w 102"/>
                  <a:gd name="T59" fmla="*/ 17 h 122"/>
                  <a:gd name="T60" fmla="*/ 98 w 102"/>
                  <a:gd name="T61" fmla="*/ 12 h 122"/>
                  <a:gd name="T62" fmla="*/ 94 w 102"/>
                  <a:gd name="T63" fmla="*/ 10 h 122"/>
                  <a:gd name="T64" fmla="*/ 92 w 102"/>
                  <a:gd name="T65" fmla="*/ 6 h 122"/>
                  <a:gd name="T66" fmla="*/ 89 w 102"/>
                  <a:gd name="T67" fmla="*/ 4 h 122"/>
                  <a:gd name="T68" fmla="*/ 84 w 102"/>
                  <a:gd name="T69" fmla="*/ 1 h 122"/>
                  <a:gd name="T70" fmla="*/ 77 w 102"/>
                  <a:gd name="T71" fmla="*/ 1 h 122"/>
                  <a:gd name="T72" fmla="*/ 72 w 102"/>
                  <a:gd name="T73" fmla="*/ 0 h 122"/>
                  <a:gd name="T74" fmla="*/ 64 w 102"/>
                  <a:gd name="T75" fmla="*/ 1 h 122"/>
                  <a:gd name="T76" fmla="*/ 58 w 102"/>
                  <a:gd name="T77" fmla="*/ 3 h 122"/>
                  <a:gd name="T78" fmla="*/ 51 w 102"/>
                  <a:gd name="T79" fmla="*/ 6 h 122"/>
                  <a:gd name="T80" fmla="*/ 46 w 102"/>
                  <a:gd name="T81" fmla="*/ 10 h 122"/>
                  <a:gd name="T82" fmla="*/ 38 w 102"/>
                  <a:gd name="T83" fmla="*/ 16 h 122"/>
                  <a:gd name="T84" fmla="*/ 30 w 102"/>
                  <a:gd name="T85" fmla="*/ 22 h 122"/>
                  <a:gd name="T86" fmla="*/ 22 w 102"/>
                  <a:gd name="T87" fmla="*/ 29 h 122"/>
                  <a:gd name="T88" fmla="*/ 17 w 102"/>
                  <a:gd name="T89" fmla="*/ 40 h 122"/>
                  <a:gd name="T90" fmla="*/ 10 w 102"/>
                  <a:gd name="T91" fmla="*/ 48 h 122"/>
                  <a:gd name="T92" fmla="*/ 5 w 102"/>
                  <a:gd name="T93" fmla="*/ 55 h 122"/>
                  <a:gd name="T94" fmla="*/ 0 w 102"/>
                  <a:gd name="T95" fmla="*/ 67 h 12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22"/>
                  <a:gd name="T146" fmla="*/ 102 w 102"/>
                  <a:gd name="T147" fmla="*/ 122 h 12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22">
                    <a:moveTo>
                      <a:pt x="0" y="67"/>
                    </a:moveTo>
                    <a:lnTo>
                      <a:pt x="4" y="71"/>
                    </a:lnTo>
                    <a:lnTo>
                      <a:pt x="8" y="74"/>
                    </a:lnTo>
                    <a:lnTo>
                      <a:pt x="18" y="84"/>
                    </a:lnTo>
                    <a:lnTo>
                      <a:pt x="24" y="89"/>
                    </a:lnTo>
                    <a:lnTo>
                      <a:pt x="29" y="92"/>
                    </a:lnTo>
                    <a:lnTo>
                      <a:pt x="41" y="100"/>
                    </a:lnTo>
                    <a:lnTo>
                      <a:pt x="73" y="122"/>
                    </a:lnTo>
                    <a:lnTo>
                      <a:pt x="68" y="116"/>
                    </a:lnTo>
                    <a:lnTo>
                      <a:pt x="64" y="111"/>
                    </a:lnTo>
                    <a:lnTo>
                      <a:pt x="60" y="104"/>
                    </a:lnTo>
                    <a:lnTo>
                      <a:pt x="59" y="101"/>
                    </a:lnTo>
                    <a:lnTo>
                      <a:pt x="58" y="98"/>
                    </a:lnTo>
                    <a:lnTo>
                      <a:pt x="58" y="93"/>
                    </a:lnTo>
                    <a:lnTo>
                      <a:pt x="58" y="90"/>
                    </a:lnTo>
                    <a:lnTo>
                      <a:pt x="58" y="87"/>
                    </a:lnTo>
                    <a:lnTo>
                      <a:pt x="59" y="84"/>
                    </a:lnTo>
                    <a:lnTo>
                      <a:pt x="64" y="78"/>
                    </a:lnTo>
                    <a:lnTo>
                      <a:pt x="70" y="72"/>
                    </a:lnTo>
                    <a:lnTo>
                      <a:pt x="75" y="70"/>
                    </a:lnTo>
                    <a:lnTo>
                      <a:pt x="81" y="68"/>
                    </a:lnTo>
                    <a:lnTo>
                      <a:pt x="84" y="65"/>
                    </a:lnTo>
                    <a:lnTo>
                      <a:pt x="88" y="63"/>
                    </a:lnTo>
                    <a:lnTo>
                      <a:pt x="94" y="55"/>
                    </a:lnTo>
                    <a:lnTo>
                      <a:pt x="98" y="46"/>
                    </a:lnTo>
                    <a:lnTo>
                      <a:pt x="100" y="41"/>
                    </a:lnTo>
                    <a:lnTo>
                      <a:pt x="102" y="38"/>
                    </a:lnTo>
                    <a:lnTo>
                      <a:pt x="102" y="28"/>
                    </a:lnTo>
                    <a:lnTo>
                      <a:pt x="102" y="23"/>
                    </a:lnTo>
                    <a:lnTo>
                      <a:pt x="100" y="17"/>
                    </a:lnTo>
                    <a:lnTo>
                      <a:pt x="98" y="12"/>
                    </a:lnTo>
                    <a:lnTo>
                      <a:pt x="94" y="10"/>
                    </a:lnTo>
                    <a:lnTo>
                      <a:pt x="92" y="6"/>
                    </a:lnTo>
                    <a:lnTo>
                      <a:pt x="89" y="4"/>
                    </a:lnTo>
                    <a:lnTo>
                      <a:pt x="84" y="1"/>
                    </a:lnTo>
                    <a:lnTo>
                      <a:pt x="77" y="1"/>
                    </a:lnTo>
                    <a:lnTo>
                      <a:pt x="72" y="0"/>
                    </a:lnTo>
                    <a:lnTo>
                      <a:pt x="64" y="1"/>
                    </a:lnTo>
                    <a:lnTo>
                      <a:pt x="58" y="3"/>
                    </a:lnTo>
                    <a:lnTo>
                      <a:pt x="51" y="6"/>
                    </a:lnTo>
                    <a:lnTo>
                      <a:pt x="46" y="10"/>
                    </a:lnTo>
                    <a:lnTo>
                      <a:pt x="38" y="16"/>
                    </a:lnTo>
                    <a:lnTo>
                      <a:pt x="30" y="22"/>
                    </a:lnTo>
                    <a:lnTo>
                      <a:pt x="22" y="29"/>
                    </a:lnTo>
                    <a:lnTo>
                      <a:pt x="17" y="40"/>
                    </a:lnTo>
                    <a:lnTo>
                      <a:pt x="10" y="48"/>
                    </a:lnTo>
                    <a:lnTo>
                      <a:pt x="5" y="55"/>
                    </a:lnTo>
                    <a:lnTo>
                      <a:pt x="0" y="67"/>
                    </a:lnTo>
                    <a:close/>
                  </a:path>
                </a:pathLst>
              </a:custGeom>
              <a:solidFill>
                <a:srgbClr val="F561AF"/>
              </a:solidFill>
              <a:ln w="9525">
                <a:noFill/>
                <a:round/>
                <a:headEnd/>
                <a:tailEnd/>
              </a:ln>
            </p:spPr>
            <p:txBody>
              <a:bodyPr/>
              <a:lstStyle/>
              <a:p>
                <a:endParaRPr lang="ru-RU"/>
              </a:p>
            </p:txBody>
          </p:sp>
          <p:sp>
            <p:nvSpPr>
              <p:cNvPr id="162719" name="Freeform 1350"/>
              <p:cNvSpPr>
                <a:spLocks/>
              </p:cNvSpPr>
              <p:nvPr/>
            </p:nvSpPr>
            <p:spPr bwMode="auto">
              <a:xfrm>
                <a:off x="3214" y="1971"/>
                <a:ext cx="102" cy="122"/>
              </a:xfrm>
              <a:custGeom>
                <a:avLst/>
                <a:gdLst>
                  <a:gd name="T0" fmla="*/ 0 w 102"/>
                  <a:gd name="T1" fmla="*/ 65 h 122"/>
                  <a:gd name="T2" fmla="*/ 18 w 102"/>
                  <a:gd name="T3" fmla="*/ 84 h 122"/>
                  <a:gd name="T4" fmla="*/ 41 w 102"/>
                  <a:gd name="T5" fmla="*/ 100 h 122"/>
                  <a:gd name="T6" fmla="*/ 73 w 102"/>
                  <a:gd name="T7" fmla="*/ 122 h 122"/>
                  <a:gd name="T8" fmla="*/ 68 w 102"/>
                  <a:gd name="T9" fmla="*/ 116 h 122"/>
                  <a:gd name="T10" fmla="*/ 60 w 102"/>
                  <a:gd name="T11" fmla="*/ 104 h 122"/>
                  <a:gd name="T12" fmla="*/ 58 w 102"/>
                  <a:gd name="T13" fmla="*/ 97 h 122"/>
                  <a:gd name="T14" fmla="*/ 58 w 102"/>
                  <a:gd name="T15" fmla="*/ 90 h 122"/>
                  <a:gd name="T16" fmla="*/ 60 w 102"/>
                  <a:gd name="T17" fmla="*/ 84 h 122"/>
                  <a:gd name="T18" fmla="*/ 64 w 102"/>
                  <a:gd name="T19" fmla="*/ 78 h 122"/>
                  <a:gd name="T20" fmla="*/ 70 w 102"/>
                  <a:gd name="T21" fmla="*/ 72 h 122"/>
                  <a:gd name="T22" fmla="*/ 75 w 102"/>
                  <a:gd name="T23" fmla="*/ 70 h 122"/>
                  <a:gd name="T24" fmla="*/ 88 w 102"/>
                  <a:gd name="T25" fmla="*/ 63 h 122"/>
                  <a:gd name="T26" fmla="*/ 94 w 102"/>
                  <a:gd name="T27" fmla="*/ 55 h 122"/>
                  <a:gd name="T28" fmla="*/ 98 w 102"/>
                  <a:gd name="T29" fmla="*/ 46 h 122"/>
                  <a:gd name="T30" fmla="*/ 102 w 102"/>
                  <a:gd name="T31" fmla="*/ 38 h 122"/>
                  <a:gd name="T32" fmla="*/ 102 w 102"/>
                  <a:gd name="T33" fmla="*/ 28 h 122"/>
                  <a:gd name="T34" fmla="*/ 100 w 102"/>
                  <a:gd name="T35" fmla="*/ 17 h 122"/>
                  <a:gd name="T36" fmla="*/ 96 w 102"/>
                  <a:gd name="T37" fmla="*/ 8 h 122"/>
                  <a:gd name="T38" fmla="*/ 84 w 102"/>
                  <a:gd name="T39" fmla="*/ 1 h 122"/>
                  <a:gd name="T40" fmla="*/ 72 w 102"/>
                  <a:gd name="T41" fmla="*/ 0 h 122"/>
                  <a:gd name="T42" fmla="*/ 58 w 102"/>
                  <a:gd name="T43" fmla="*/ 3 h 122"/>
                  <a:gd name="T44" fmla="*/ 46 w 102"/>
                  <a:gd name="T45" fmla="*/ 10 h 122"/>
                  <a:gd name="T46" fmla="*/ 30 w 102"/>
                  <a:gd name="T47" fmla="*/ 22 h 122"/>
                  <a:gd name="T48" fmla="*/ 17 w 102"/>
                  <a:gd name="T49" fmla="*/ 40 h 122"/>
                  <a:gd name="T50" fmla="*/ 5 w 102"/>
                  <a:gd name="T51" fmla="*/ 55 h 122"/>
                  <a:gd name="T52" fmla="*/ 0 w 102"/>
                  <a:gd name="T53" fmla="*/ 65 h 12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2"/>
                  <a:gd name="T82" fmla="*/ 0 h 122"/>
                  <a:gd name="T83" fmla="*/ 102 w 102"/>
                  <a:gd name="T84" fmla="*/ 122 h 12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2" h="122">
                    <a:moveTo>
                      <a:pt x="0" y="65"/>
                    </a:moveTo>
                    <a:lnTo>
                      <a:pt x="18" y="84"/>
                    </a:lnTo>
                    <a:lnTo>
                      <a:pt x="41" y="100"/>
                    </a:lnTo>
                    <a:lnTo>
                      <a:pt x="73" y="122"/>
                    </a:lnTo>
                    <a:lnTo>
                      <a:pt x="68" y="116"/>
                    </a:lnTo>
                    <a:lnTo>
                      <a:pt x="60" y="104"/>
                    </a:lnTo>
                    <a:lnTo>
                      <a:pt x="58" y="97"/>
                    </a:lnTo>
                    <a:lnTo>
                      <a:pt x="58" y="90"/>
                    </a:lnTo>
                    <a:lnTo>
                      <a:pt x="60" y="84"/>
                    </a:lnTo>
                    <a:lnTo>
                      <a:pt x="64" y="78"/>
                    </a:lnTo>
                    <a:lnTo>
                      <a:pt x="70" y="72"/>
                    </a:lnTo>
                    <a:lnTo>
                      <a:pt x="75" y="70"/>
                    </a:lnTo>
                    <a:lnTo>
                      <a:pt x="88" y="63"/>
                    </a:lnTo>
                    <a:lnTo>
                      <a:pt x="94" y="55"/>
                    </a:lnTo>
                    <a:lnTo>
                      <a:pt x="98" y="46"/>
                    </a:lnTo>
                    <a:lnTo>
                      <a:pt x="102" y="38"/>
                    </a:lnTo>
                    <a:lnTo>
                      <a:pt x="102" y="28"/>
                    </a:lnTo>
                    <a:lnTo>
                      <a:pt x="100" y="17"/>
                    </a:lnTo>
                    <a:lnTo>
                      <a:pt x="96" y="8"/>
                    </a:lnTo>
                    <a:lnTo>
                      <a:pt x="84" y="1"/>
                    </a:lnTo>
                    <a:lnTo>
                      <a:pt x="72" y="0"/>
                    </a:lnTo>
                    <a:lnTo>
                      <a:pt x="58" y="3"/>
                    </a:lnTo>
                    <a:lnTo>
                      <a:pt x="46" y="10"/>
                    </a:lnTo>
                    <a:lnTo>
                      <a:pt x="30" y="22"/>
                    </a:lnTo>
                    <a:lnTo>
                      <a:pt x="17" y="40"/>
                    </a:lnTo>
                    <a:lnTo>
                      <a:pt x="5" y="55"/>
                    </a:lnTo>
                    <a:lnTo>
                      <a:pt x="0" y="65"/>
                    </a:lnTo>
                  </a:path>
                </a:pathLst>
              </a:custGeom>
              <a:noFill/>
              <a:ln w="6350" cap="rnd">
                <a:solidFill>
                  <a:srgbClr val="CD5484"/>
                </a:solidFill>
                <a:prstDash val="solid"/>
                <a:round/>
                <a:headEnd/>
                <a:tailEnd/>
              </a:ln>
            </p:spPr>
            <p:txBody>
              <a:bodyPr/>
              <a:lstStyle/>
              <a:p>
                <a:endParaRPr lang="ru-RU"/>
              </a:p>
            </p:txBody>
          </p:sp>
          <p:sp>
            <p:nvSpPr>
              <p:cNvPr id="162720" name="Freeform 1351"/>
              <p:cNvSpPr>
                <a:spLocks/>
              </p:cNvSpPr>
              <p:nvPr/>
            </p:nvSpPr>
            <p:spPr bwMode="auto">
              <a:xfrm>
                <a:off x="3198" y="2025"/>
                <a:ext cx="107" cy="157"/>
              </a:xfrm>
              <a:custGeom>
                <a:avLst/>
                <a:gdLst>
                  <a:gd name="T0" fmla="*/ 23 w 107"/>
                  <a:gd name="T1" fmla="*/ 0 h 157"/>
                  <a:gd name="T2" fmla="*/ 25 w 107"/>
                  <a:gd name="T3" fmla="*/ 8 h 157"/>
                  <a:gd name="T4" fmla="*/ 26 w 107"/>
                  <a:gd name="T5" fmla="*/ 16 h 157"/>
                  <a:gd name="T6" fmla="*/ 30 w 107"/>
                  <a:gd name="T7" fmla="*/ 19 h 157"/>
                  <a:gd name="T8" fmla="*/ 31 w 107"/>
                  <a:gd name="T9" fmla="*/ 23 h 157"/>
                  <a:gd name="T10" fmla="*/ 34 w 107"/>
                  <a:gd name="T11" fmla="*/ 27 h 157"/>
                  <a:gd name="T12" fmla="*/ 38 w 107"/>
                  <a:gd name="T13" fmla="*/ 31 h 157"/>
                  <a:gd name="T14" fmla="*/ 47 w 107"/>
                  <a:gd name="T15" fmla="*/ 35 h 157"/>
                  <a:gd name="T16" fmla="*/ 55 w 107"/>
                  <a:gd name="T17" fmla="*/ 40 h 157"/>
                  <a:gd name="T18" fmla="*/ 60 w 107"/>
                  <a:gd name="T19" fmla="*/ 42 h 157"/>
                  <a:gd name="T20" fmla="*/ 66 w 107"/>
                  <a:gd name="T21" fmla="*/ 46 h 157"/>
                  <a:gd name="T22" fmla="*/ 82 w 107"/>
                  <a:gd name="T23" fmla="*/ 58 h 157"/>
                  <a:gd name="T24" fmla="*/ 90 w 107"/>
                  <a:gd name="T25" fmla="*/ 65 h 157"/>
                  <a:gd name="T26" fmla="*/ 96 w 107"/>
                  <a:gd name="T27" fmla="*/ 73 h 157"/>
                  <a:gd name="T28" fmla="*/ 100 w 107"/>
                  <a:gd name="T29" fmla="*/ 79 h 157"/>
                  <a:gd name="T30" fmla="*/ 103 w 107"/>
                  <a:gd name="T31" fmla="*/ 86 h 157"/>
                  <a:gd name="T32" fmla="*/ 104 w 107"/>
                  <a:gd name="T33" fmla="*/ 92 h 157"/>
                  <a:gd name="T34" fmla="*/ 105 w 107"/>
                  <a:gd name="T35" fmla="*/ 98 h 157"/>
                  <a:gd name="T36" fmla="*/ 107 w 107"/>
                  <a:gd name="T37" fmla="*/ 106 h 157"/>
                  <a:gd name="T38" fmla="*/ 107 w 107"/>
                  <a:gd name="T39" fmla="*/ 113 h 157"/>
                  <a:gd name="T40" fmla="*/ 106 w 107"/>
                  <a:gd name="T41" fmla="*/ 127 h 157"/>
                  <a:gd name="T42" fmla="*/ 104 w 107"/>
                  <a:gd name="T43" fmla="*/ 136 h 157"/>
                  <a:gd name="T44" fmla="*/ 103 w 107"/>
                  <a:gd name="T45" fmla="*/ 148 h 157"/>
                  <a:gd name="T46" fmla="*/ 101 w 107"/>
                  <a:gd name="T47" fmla="*/ 157 h 157"/>
                  <a:gd name="T48" fmla="*/ 100 w 107"/>
                  <a:gd name="T49" fmla="*/ 154 h 157"/>
                  <a:gd name="T50" fmla="*/ 93 w 107"/>
                  <a:gd name="T51" fmla="*/ 148 h 157"/>
                  <a:gd name="T52" fmla="*/ 85 w 107"/>
                  <a:gd name="T53" fmla="*/ 138 h 157"/>
                  <a:gd name="T54" fmla="*/ 76 w 107"/>
                  <a:gd name="T55" fmla="*/ 130 h 157"/>
                  <a:gd name="T56" fmla="*/ 53 w 107"/>
                  <a:gd name="T57" fmla="*/ 115 h 157"/>
                  <a:gd name="T58" fmla="*/ 36 w 107"/>
                  <a:gd name="T59" fmla="*/ 100 h 157"/>
                  <a:gd name="T60" fmla="*/ 23 w 107"/>
                  <a:gd name="T61" fmla="*/ 90 h 157"/>
                  <a:gd name="T62" fmla="*/ 17 w 107"/>
                  <a:gd name="T63" fmla="*/ 84 h 157"/>
                  <a:gd name="T64" fmla="*/ 13 w 107"/>
                  <a:gd name="T65" fmla="*/ 77 h 157"/>
                  <a:gd name="T66" fmla="*/ 4 w 107"/>
                  <a:gd name="T67" fmla="*/ 66 h 157"/>
                  <a:gd name="T68" fmla="*/ 3 w 107"/>
                  <a:gd name="T69" fmla="*/ 60 h 157"/>
                  <a:gd name="T70" fmla="*/ 1 w 107"/>
                  <a:gd name="T71" fmla="*/ 54 h 157"/>
                  <a:gd name="T72" fmla="*/ 0 w 107"/>
                  <a:gd name="T73" fmla="*/ 46 h 157"/>
                  <a:gd name="T74" fmla="*/ 3 w 107"/>
                  <a:gd name="T75" fmla="*/ 35 h 157"/>
                  <a:gd name="T76" fmla="*/ 6 w 107"/>
                  <a:gd name="T77" fmla="*/ 26 h 157"/>
                  <a:gd name="T78" fmla="*/ 11 w 107"/>
                  <a:gd name="T79" fmla="*/ 18 h 157"/>
                  <a:gd name="T80" fmla="*/ 19 w 107"/>
                  <a:gd name="T81" fmla="*/ 5 h 157"/>
                  <a:gd name="T82" fmla="*/ 23 w 107"/>
                  <a:gd name="T83" fmla="*/ 0 h 15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07"/>
                  <a:gd name="T127" fmla="*/ 0 h 157"/>
                  <a:gd name="T128" fmla="*/ 107 w 107"/>
                  <a:gd name="T129" fmla="*/ 157 h 15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07" h="157">
                    <a:moveTo>
                      <a:pt x="23" y="0"/>
                    </a:moveTo>
                    <a:lnTo>
                      <a:pt x="25" y="8"/>
                    </a:lnTo>
                    <a:lnTo>
                      <a:pt x="26" y="16"/>
                    </a:lnTo>
                    <a:lnTo>
                      <a:pt x="30" y="19"/>
                    </a:lnTo>
                    <a:lnTo>
                      <a:pt x="31" y="23"/>
                    </a:lnTo>
                    <a:lnTo>
                      <a:pt x="34" y="27"/>
                    </a:lnTo>
                    <a:lnTo>
                      <a:pt x="38" y="31"/>
                    </a:lnTo>
                    <a:lnTo>
                      <a:pt x="47" y="35"/>
                    </a:lnTo>
                    <a:lnTo>
                      <a:pt x="55" y="40"/>
                    </a:lnTo>
                    <a:lnTo>
                      <a:pt x="60" y="42"/>
                    </a:lnTo>
                    <a:lnTo>
                      <a:pt x="66" y="46"/>
                    </a:lnTo>
                    <a:lnTo>
                      <a:pt x="82" y="58"/>
                    </a:lnTo>
                    <a:lnTo>
                      <a:pt x="90" y="65"/>
                    </a:lnTo>
                    <a:lnTo>
                      <a:pt x="96" y="73"/>
                    </a:lnTo>
                    <a:lnTo>
                      <a:pt x="100" y="79"/>
                    </a:lnTo>
                    <a:lnTo>
                      <a:pt x="103" y="86"/>
                    </a:lnTo>
                    <a:lnTo>
                      <a:pt x="104" y="92"/>
                    </a:lnTo>
                    <a:lnTo>
                      <a:pt x="105" y="98"/>
                    </a:lnTo>
                    <a:lnTo>
                      <a:pt x="107" y="106"/>
                    </a:lnTo>
                    <a:lnTo>
                      <a:pt x="107" y="113"/>
                    </a:lnTo>
                    <a:lnTo>
                      <a:pt x="106" y="127"/>
                    </a:lnTo>
                    <a:lnTo>
                      <a:pt x="104" y="136"/>
                    </a:lnTo>
                    <a:lnTo>
                      <a:pt x="103" y="148"/>
                    </a:lnTo>
                    <a:lnTo>
                      <a:pt x="101" y="157"/>
                    </a:lnTo>
                    <a:lnTo>
                      <a:pt x="100" y="154"/>
                    </a:lnTo>
                    <a:lnTo>
                      <a:pt x="93" y="148"/>
                    </a:lnTo>
                    <a:lnTo>
                      <a:pt x="85" y="138"/>
                    </a:lnTo>
                    <a:lnTo>
                      <a:pt x="76" y="130"/>
                    </a:lnTo>
                    <a:lnTo>
                      <a:pt x="53" y="115"/>
                    </a:lnTo>
                    <a:lnTo>
                      <a:pt x="36" y="100"/>
                    </a:lnTo>
                    <a:lnTo>
                      <a:pt x="23" y="90"/>
                    </a:lnTo>
                    <a:lnTo>
                      <a:pt x="17" y="84"/>
                    </a:lnTo>
                    <a:lnTo>
                      <a:pt x="13" y="77"/>
                    </a:lnTo>
                    <a:lnTo>
                      <a:pt x="4" y="66"/>
                    </a:lnTo>
                    <a:lnTo>
                      <a:pt x="3" y="60"/>
                    </a:lnTo>
                    <a:lnTo>
                      <a:pt x="1" y="54"/>
                    </a:lnTo>
                    <a:lnTo>
                      <a:pt x="0" y="46"/>
                    </a:lnTo>
                    <a:lnTo>
                      <a:pt x="3" y="35"/>
                    </a:lnTo>
                    <a:lnTo>
                      <a:pt x="6" y="26"/>
                    </a:lnTo>
                    <a:lnTo>
                      <a:pt x="11" y="18"/>
                    </a:lnTo>
                    <a:lnTo>
                      <a:pt x="19" y="5"/>
                    </a:lnTo>
                    <a:lnTo>
                      <a:pt x="23" y="0"/>
                    </a:lnTo>
                    <a:close/>
                  </a:path>
                </a:pathLst>
              </a:custGeom>
              <a:solidFill>
                <a:srgbClr val="F8BDD6"/>
              </a:solidFill>
              <a:ln w="9525">
                <a:noFill/>
                <a:round/>
                <a:headEnd/>
                <a:tailEnd/>
              </a:ln>
            </p:spPr>
            <p:txBody>
              <a:bodyPr/>
              <a:lstStyle/>
              <a:p>
                <a:endParaRPr lang="ru-RU"/>
              </a:p>
            </p:txBody>
          </p:sp>
          <p:sp>
            <p:nvSpPr>
              <p:cNvPr id="162721" name="Freeform 1352"/>
              <p:cNvSpPr>
                <a:spLocks/>
              </p:cNvSpPr>
              <p:nvPr/>
            </p:nvSpPr>
            <p:spPr bwMode="auto">
              <a:xfrm>
                <a:off x="3198" y="2025"/>
                <a:ext cx="106" cy="157"/>
              </a:xfrm>
              <a:custGeom>
                <a:avLst/>
                <a:gdLst>
                  <a:gd name="T0" fmla="*/ 21 w 106"/>
                  <a:gd name="T1" fmla="*/ 0 h 157"/>
                  <a:gd name="T2" fmla="*/ 30 w 106"/>
                  <a:gd name="T3" fmla="*/ 23 h 157"/>
                  <a:gd name="T4" fmla="*/ 36 w 106"/>
                  <a:gd name="T5" fmla="*/ 31 h 157"/>
                  <a:gd name="T6" fmla="*/ 45 w 106"/>
                  <a:gd name="T7" fmla="*/ 35 h 157"/>
                  <a:gd name="T8" fmla="*/ 64 w 106"/>
                  <a:gd name="T9" fmla="*/ 46 h 157"/>
                  <a:gd name="T10" fmla="*/ 81 w 106"/>
                  <a:gd name="T11" fmla="*/ 58 h 157"/>
                  <a:gd name="T12" fmla="*/ 95 w 106"/>
                  <a:gd name="T13" fmla="*/ 73 h 157"/>
                  <a:gd name="T14" fmla="*/ 101 w 106"/>
                  <a:gd name="T15" fmla="*/ 86 h 157"/>
                  <a:gd name="T16" fmla="*/ 106 w 106"/>
                  <a:gd name="T17" fmla="*/ 98 h 157"/>
                  <a:gd name="T18" fmla="*/ 104 w 106"/>
                  <a:gd name="T19" fmla="*/ 127 h 157"/>
                  <a:gd name="T20" fmla="*/ 100 w 106"/>
                  <a:gd name="T21" fmla="*/ 157 h 157"/>
                  <a:gd name="T22" fmla="*/ 91 w 106"/>
                  <a:gd name="T23" fmla="*/ 148 h 157"/>
                  <a:gd name="T24" fmla="*/ 74 w 106"/>
                  <a:gd name="T25" fmla="*/ 130 h 157"/>
                  <a:gd name="T26" fmla="*/ 52 w 106"/>
                  <a:gd name="T27" fmla="*/ 115 h 157"/>
                  <a:gd name="T28" fmla="*/ 34 w 106"/>
                  <a:gd name="T29" fmla="*/ 100 h 157"/>
                  <a:gd name="T30" fmla="*/ 11 w 106"/>
                  <a:gd name="T31" fmla="*/ 77 h 157"/>
                  <a:gd name="T32" fmla="*/ 2 w 106"/>
                  <a:gd name="T33" fmla="*/ 66 h 157"/>
                  <a:gd name="T34" fmla="*/ 0 w 106"/>
                  <a:gd name="T35" fmla="*/ 54 h 157"/>
                  <a:gd name="T36" fmla="*/ 0 w 106"/>
                  <a:gd name="T37" fmla="*/ 44 h 157"/>
                  <a:gd name="T38" fmla="*/ 1 w 106"/>
                  <a:gd name="T39" fmla="*/ 35 h 157"/>
                  <a:gd name="T40" fmla="*/ 9 w 106"/>
                  <a:gd name="T41" fmla="*/ 18 h 157"/>
                  <a:gd name="T42" fmla="*/ 21 w 106"/>
                  <a:gd name="T43" fmla="*/ 0 h 15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06"/>
                  <a:gd name="T67" fmla="*/ 0 h 157"/>
                  <a:gd name="T68" fmla="*/ 106 w 106"/>
                  <a:gd name="T69" fmla="*/ 157 h 15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06" h="157">
                    <a:moveTo>
                      <a:pt x="21" y="0"/>
                    </a:moveTo>
                    <a:lnTo>
                      <a:pt x="30" y="23"/>
                    </a:lnTo>
                    <a:lnTo>
                      <a:pt x="36" y="31"/>
                    </a:lnTo>
                    <a:lnTo>
                      <a:pt x="45" y="35"/>
                    </a:lnTo>
                    <a:lnTo>
                      <a:pt x="64" y="46"/>
                    </a:lnTo>
                    <a:lnTo>
                      <a:pt x="81" y="58"/>
                    </a:lnTo>
                    <a:lnTo>
                      <a:pt x="95" y="73"/>
                    </a:lnTo>
                    <a:lnTo>
                      <a:pt x="101" y="86"/>
                    </a:lnTo>
                    <a:lnTo>
                      <a:pt x="106" y="98"/>
                    </a:lnTo>
                    <a:lnTo>
                      <a:pt x="104" y="127"/>
                    </a:lnTo>
                    <a:lnTo>
                      <a:pt x="100" y="157"/>
                    </a:lnTo>
                    <a:lnTo>
                      <a:pt x="91" y="148"/>
                    </a:lnTo>
                    <a:lnTo>
                      <a:pt x="74" y="130"/>
                    </a:lnTo>
                    <a:lnTo>
                      <a:pt x="52" y="115"/>
                    </a:lnTo>
                    <a:lnTo>
                      <a:pt x="34" y="100"/>
                    </a:lnTo>
                    <a:lnTo>
                      <a:pt x="11" y="77"/>
                    </a:lnTo>
                    <a:lnTo>
                      <a:pt x="2" y="66"/>
                    </a:lnTo>
                    <a:lnTo>
                      <a:pt x="0" y="54"/>
                    </a:lnTo>
                    <a:lnTo>
                      <a:pt x="0" y="44"/>
                    </a:lnTo>
                    <a:lnTo>
                      <a:pt x="1" y="35"/>
                    </a:lnTo>
                    <a:lnTo>
                      <a:pt x="9" y="18"/>
                    </a:lnTo>
                    <a:lnTo>
                      <a:pt x="21" y="0"/>
                    </a:lnTo>
                  </a:path>
                </a:pathLst>
              </a:custGeom>
              <a:noFill/>
              <a:ln w="4763" cap="rnd">
                <a:solidFill>
                  <a:srgbClr val="CD5484"/>
                </a:solidFill>
                <a:prstDash val="solid"/>
                <a:round/>
                <a:headEnd/>
                <a:tailEnd/>
              </a:ln>
            </p:spPr>
            <p:txBody>
              <a:bodyPr/>
              <a:lstStyle/>
              <a:p>
                <a:endParaRPr lang="ru-RU"/>
              </a:p>
            </p:txBody>
          </p:sp>
          <p:sp>
            <p:nvSpPr>
              <p:cNvPr id="162722" name="Freeform 1353"/>
              <p:cNvSpPr>
                <a:spLocks/>
              </p:cNvSpPr>
              <p:nvPr/>
            </p:nvSpPr>
            <p:spPr bwMode="auto">
              <a:xfrm>
                <a:off x="3198" y="2203"/>
                <a:ext cx="107" cy="157"/>
              </a:xfrm>
              <a:custGeom>
                <a:avLst/>
                <a:gdLst>
                  <a:gd name="T0" fmla="*/ 17 w 107"/>
                  <a:gd name="T1" fmla="*/ 0 h 157"/>
                  <a:gd name="T2" fmla="*/ 20 w 107"/>
                  <a:gd name="T3" fmla="*/ 9 h 157"/>
                  <a:gd name="T4" fmla="*/ 25 w 107"/>
                  <a:gd name="T5" fmla="*/ 17 h 157"/>
                  <a:gd name="T6" fmla="*/ 31 w 107"/>
                  <a:gd name="T7" fmla="*/ 25 h 157"/>
                  <a:gd name="T8" fmla="*/ 34 w 107"/>
                  <a:gd name="T9" fmla="*/ 29 h 157"/>
                  <a:gd name="T10" fmla="*/ 39 w 107"/>
                  <a:gd name="T11" fmla="*/ 33 h 157"/>
                  <a:gd name="T12" fmla="*/ 47 w 107"/>
                  <a:gd name="T13" fmla="*/ 38 h 157"/>
                  <a:gd name="T14" fmla="*/ 56 w 107"/>
                  <a:gd name="T15" fmla="*/ 42 h 157"/>
                  <a:gd name="T16" fmla="*/ 66 w 107"/>
                  <a:gd name="T17" fmla="*/ 47 h 157"/>
                  <a:gd name="T18" fmla="*/ 82 w 107"/>
                  <a:gd name="T19" fmla="*/ 59 h 157"/>
                  <a:gd name="T20" fmla="*/ 90 w 107"/>
                  <a:gd name="T21" fmla="*/ 66 h 157"/>
                  <a:gd name="T22" fmla="*/ 96 w 107"/>
                  <a:gd name="T23" fmla="*/ 73 h 157"/>
                  <a:gd name="T24" fmla="*/ 100 w 107"/>
                  <a:gd name="T25" fmla="*/ 79 h 157"/>
                  <a:gd name="T26" fmla="*/ 103 w 107"/>
                  <a:gd name="T27" fmla="*/ 86 h 157"/>
                  <a:gd name="T28" fmla="*/ 104 w 107"/>
                  <a:gd name="T29" fmla="*/ 92 h 157"/>
                  <a:gd name="T30" fmla="*/ 105 w 107"/>
                  <a:gd name="T31" fmla="*/ 98 h 157"/>
                  <a:gd name="T32" fmla="*/ 107 w 107"/>
                  <a:gd name="T33" fmla="*/ 106 h 157"/>
                  <a:gd name="T34" fmla="*/ 107 w 107"/>
                  <a:gd name="T35" fmla="*/ 112 h 157"/>
                  <a:gd name="T36" fmla="*/ 106 w 107"/>
                  <a:gd name="T37" fmla="*/ 127 h 157"/>
                  <a:gd name="T38" fmla="*/ 104 w 107"/>
                  <a:gd name="T39" fmla="*/ 136 h 157"/>
                  <a:gd name="T40" fmla="*/ 103 w 107"/>
                  <a:gd name="T41" fmla="*/ 146 h 157"/>
                  <a:gd name="T42" fmla="*/ 101 w 107"/>
                  <a:gd name="T43" fmla="*/ 157 h 157"/>
                  <a:gd name="T44" fmla="*/ 100 w 107"/>
                  <a:gd name="T45" fmla="*/ 153 h 157"/>
                  <a:gd name="T46" fmla="*/ 93 w 107"/>
                  <a:gd name="T47" fmla="*/ 146 h 157"/>
                  <a:gd name="T48" fmla="*/ 85 w 107"/>
                  <a:gd name="T49" fmla="*/ 137 h 157"/>
                  <a:gd name="T50" fmla="*/ 76 w 107"/>
                  <a:gd name="T51" fmla="*/ 130 h 157"/>
                  <a:gd name="T52" fmla="*/ 53 w 107"/>
                  <a:gd name="T53" fmla="*/ 114 h 157"/>
                  <a:gd name="T54" fmla="*/ 36 w 107"/>
                  <a:gd name="T55" fmla="*/ 100 h 157"/>
                  <a:gd name="T56" fmla="*/ 23 w 107"/>
                  <a:gd name="T57" fmla="*/ 90 h 157"/>
                  <a:gd name="T58" fmla="*/ 17 w 107"/>
                  <a:gd name="T59" fmla="*/ 85 h 157"/>
                  <a:gd name="T60" fmla="*/ 13 w 107"/>
                  <a:gd name="T61" fmla="*/ 78 h 157"/>
                  <a:gd name="T62" fmla="*/ 4 w 107"/>
                  <a:gd name="T63" fmla="*/ 68 h 157"/>
                  <a:gd name="T64" fmla="*/ 3 w 107"/>
                  <a:gd name="T65" fmla="*/ 61 h 157"/>
                  <a:gd name="T66" fmla="*/ 1 w 107"/>
                  <a:gd name="T67" fmla="*/ 55 h 157"/>
                  <a:gd name="T68" fmla="*/ 0 w 107"/>
                  <a:gd name="T69" fmla="*/ 50 h 157"/>
                  <a:gd name="T70" fmla="*/ 0 w 107"/>
                  <a:gd name="T71" fmla="*/ 47 h 157"/>
                  <a:gd name="T72" fmla="*/ 1 w 107"/>
                  <a:gd name="T73" fmla="*/ 38 h 157"/>
                  <a:gd name="T74" fmla="*/ 3 w 107"/>
                  <a:gd name="T75" fmla="*/ 29 h 157"/>
                  <a:gd name="T76" fmla="*/ 6 w 107"/>
                  <a:gd name="T77" fmla="*/ 18 h 157"/>
                  <a:gd name="T78" fmla="*/ 13 w 107"/>
                  <a:gd name="T79" fmla="*/ 6 h 157"/>
                  <a:gd name="T80" fmla="*/ 17 w 107"/>
                  <a:gd name="T81" fmla="*/ 0 h 1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7"/>
                  <a:gd name="T124" fmla="*/ 0 h 157"/>
                  <a:gd name="T125" fmla="*/ 107 w 107"/>
                  <a:gd name="T126" fmla="*/ 157 h 1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7" h="157">
                    <a:moveTo>
                      <a:pt x="17" y="0"/>
                    </a:moveTo>
                    <a:lnTo>
                      <a:pt x="20" y="9"/>
                    </a:lnTo>
                    <a:lnTo>
                      <a:pt x="25" y="17"/>
                    </a:lnTo>
                    <a:lnTo>
                      <a:pt x="31" y="25"/>
                    </a:lnTo>
                    <a:lnTo>
                      <a:pt x="34" y="29"/>
                    </a:lnTo>
                    <a:lnTo>
                      <a:pt x="39" y="33"/>
                    </a:lnTo>
                    <a:lnTo>
                      <a:pt x="47" y="38"/>
                    </a:lnTo>
                    <a:lnTo>
                      <a:pt x="56" y="42"/>
                    </a:lnTo>
                    <a:lnTo>
                      <a:pt x="66" y="47"/>
                    </a:lnTo>
                    <a:lnTo>
                      <a:pt x="82" y="59"/>
                    </a:lnTo>
                    <a:lnTo>
                      <a:pt x="90" y="66"/>
                    </a:lnTo>
                    <a:lnTo>
                      <a:pt x="96" y="73"/>
                    </a:lnTo>
                    <a:lnTo>
                      <a:pt x="100" y="79"/>
                    </a:lnTo>
                    <a:lnTo>
                      <a:pt x="103" y="86"/>
                    </a:lnTo>
                    <a:lnTo>
                      <a:pt x="104" y="92"/>
                    </a:lnTo>
                    <a:lnTo>
                      <a:pt x="105" y="98"/>
                    </a:lnTo>
                    <a:lnTo>
                      <a:pt x="107" y="106"/>
                    </a:lnTo>
                    <a:lnTo>
                      <a:pt x="107" y="112"/>
                    </a:lnTo>
                    <a:lnTo>
                      <a:pt x="106" y="127"/>
                    </a:lnTo>
                    <a:lnTo>
                      <a:pt x="104" y="136"/>
                    </a:lnTo>
                    <a:lnTo>
                      <a:pt x="103" y="146"/>
                    </a:lnTo>
                    <a:lnTo>
                      <a:pt x="101" y="157"/>
                    </a:lnTo>
                    <a:lnTo>
                      <a:pt x="100" y="153"/>
                    </a:lnTo>
                    <a:lnTo>
                      <a:pt x="93" y="146"/>
                    </a:lnTo>
                    <a:lnTo>
                      <a:pt x="85" y="137"/>
                    </a:lnTo>
                    <a:lnTo>
                      <a:pt x="76" y="130"/>
                    </a:lnTo>
                    <a:lnTo>
                      <a:pt x="53" y="114"/>
                    </a:lnTo>
                    <a:lnTo>
                      <a:pt x="36" y="100"/>
                    </a:lnTo>
                    <a:lnTo>
                      <a:pt x="23" y="90"/>
                    </a:lnTo>
                    <a:lnTo>
                      <a:pt x="17" y="85"/>
                    </a:lnTo>
                    <a:lnTo>
                      <a:pt x="13" y="78"/>
                    </a:lnTo>
                    <a:lnTo>
                      <a:pt x="4" y="68"/>
                    </a:lnTo>
                    <a:lnTo>
                      <a:pt x="3" y="61"/>
                    </a:lnTo>
                    <a:lnTo>
                      <a:pt x="1" y="55"/>
                    </a:lnTo>
                    <a:lnTo>
                      <a:pt x="0" y="50"/>
                    </a:lnTo>
                    <a:lnTo>
                      <a:pt x="0" y="47"/>
                    </a:lnTo>
                    <a:lnTo>
                      <a:pt x="1" y="38"/>
                    </a:lnTo>
                    <a:lnTo>
                      <a:pt x="3" y="29"/>
                    </a:lnTo>
                    <a:lnTo>
                      <a:pt x="6" y="18"/>
                    </a:lnTo>
                    <a:lnTo>
                      <a:pt x="13" y="6"/>
                    </a:lnTo>
                    <a:lnTo>
                      <a:pt x="17" y="0"/>
                    </a:lnTo>
                    <a:close/>
                  </a:path>
                </a:pathLst>
              </a:custGeom>
              <a:solidFill>
                <a:srgbClr val="F8BDD6"/>
              </a:solidFill>
              <a:ln w="9525">
                <a:noFill/>
                <a:round/>
                <a:headEnd/>
                <a:tailEnd/>
              </a:ln>
            </p:spPr>
            <p:txBody>
              <a:bodyPr/>
              <a:lstStyle/>
              <a:p>
                <a:endParaRPr lang="ru-RU"/>
              </a:p>
            </p:txBody>
          </p:sp>
          <p:sp>
            <p:nvSpPr>
              <p:cNvPr id="162723" name="Freeform 1354"/>
              <p:cNvSpPr>
                <a:spLocks/>
              </p:cNvSpPr>
              <p:nvPr/>
            </p:nvSpPr>
            <p:spPr bwMode="auto">
              <a:xfrm>
                <a:off x="3198" y="2203"/>
                <a:ext cx="106" cy="157"/>
              </a:xfrm>
              <a:custGeom>
                <a:avLst/>
                <a:gdLst>
                  <a:gd name="T0" fmla="*/ 15 w 106"/>
                  <a:gd name="T1" fmla="*/ 0 h 157"/>
                  <a:gd name="T2" fmla="*/ 20 w 106"/>
                  <a:gd name="T3" fmla="*/ 9 h 157"/>
                  <a:gd name="T4" fmla="*/ 30 w 106"/>
                  <a:gd name="T5" fmla="*/ 25 h 157"/>
                  <a:gd name="T6" fmla="*/ 38 w 106"/>
                  <a:gd name="T7" fmla="*/ 33 h 157"/>
                  <a:gd name="T8" fmla="*/ 45 w 106"/>
                  <a:gd name="T9" fmla="*/ 38 h 157"/>
                  <a:gd name="T10" fmla="*/ 55 w 106"/>
                  <a:gd name="T11" fmla="*/ 40 h 157"/>
                  <a:gd name="T12" fmla="*/ 64 w 106"/>
                  <a:gd name="T13" fmla="*/ 47 h 157"/>
                  <a:gd name="T14" fmla="*/ 81 w 106"/>
                  <a:gd name="T15" fmla="*/ 59 h 157"/>
                  <a:gd name="T16" fmla="*/ 95 w 106"/>
                  <a:gd name="T17" fmla="*/ 73 h 157"/>
                  <a:gd name="T18" fmla="*/ 101 w 106"/>
                  <a:gd name="T19" fmla="*/ 86 h 157"/>
                  <a:gd name="T20" fmla="*/ 106 w 106"/>
                  <a:gd name="T21" fmla="*/ 98 h 157"/>
                  <a:gd name="T22" fmla="*/ 104 w 106"/>
                  <a:gd name="T23" fmla="*/ 127 h 157"/>
                  <a:gd name="T24" fmla="*/ 100 w 106"/>
                  <a:gd name="T25" fmla="*/ 157 h 157"/>
                  <a:gd name="T26" fmla="*/ 91 w 106"/>
                  <a:gd name="T27" fmla="*/ 146 h 157"/>
                  <a:gd name="T28" fmla="*/ 74 w 106"/>
                  <a:gd name="T29" fmla="*/ 130 h 157"/>
                  <a:gd name="T30" fmla="*/ 52 w 106"/>
                  <a:gd name="T31" fmla="*/ 114 h 157"/>
                  <a:gd name="T32" fmla="*/ 34 w 106"/>
                  <a:gd name="T33" fmla="*/ 100 h 157"/>
                  <a:gd name="T34" fmla="*/ 11 w 106"/>
                  <a:gd name="T35" fmla="*/ 78 h 157"/>
                  <a:gd name="T36" fmla="*/ 2 w 106"/>
                  <a:gd name="T37" fmla="*/ 68 h 157"/>
                  <a:gd name="T38" fmla="*/ 0 w 106"/>
                  <a:gd name="T39" fmla="*/ 55 h 157"/>
                  <a:gd name="T40" fmla="*/ 0 w 106"/>
                  <a:gd name="T41" fmla="*/ 38 h 157"/>
                  <a:gd name="T42" fmla="*/ 6 w 106"/>
                  <a:gd name="T43" fmla="*/ 18 h 157"/>
                  <a:gd name="T44" fmla="*/ 15 w 106"/>
                  <a:gd name="T45" fmla="*/ 0 h 15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6"/>
                  <a:gd name="T70" fmla="*/ 0 h 157"/>
                  <a:gd name="T71" fmla="*/ 106 w 106"/>
                  <a:gd name="T72" fmla="*/ 157 h 15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6" h="157">
                    <a:moveTo>
                      <a:pt x="15" y="0"/>
                    </a:moveTo>
                    <a:lnTo>
                      <a:pt x="20" y="9"/>
                    </a:lnTo>
                    <a:lnTo>
                      <a:pt x="30" y="25"/>
                    </a:lnTo>
                    <a:lnTo>
                      <a:pt x="38" y="33"/>
                    </a:lnTo>
                    <a:lnTo>
                      <a:pt x="45" y="38"/>
                    </a:lnTo>
                    <a:lnTo>
                      <a:pt x="55" y="40"/>
                    </a:lnTo>
                    <a:lnTo>
                      <a:pt x="64" y="47"/>
                    </a:lnTo>
                    <a:lnTo>
                      <a:pt x="81" y="59"/>
                    </a:lnTo>
                    <a:lnTo>
                      <a:pt x="95" y="73"/>
                    </a:lnTo>
                    <a:lnTo>
                      <a:pt x="101" y="86"/>
                    </a:lnTo>
                    <a:lnTo>
                      <a:pt x="106" y="98"/>
                    </a:lnTo>
                    <a:lnTo>
                      <a:pt x="104" y="127"/>
                    </a:lnTo>
                    <a:lnTo>
                      <a:pt x="100" y="157"/>
                    </a:lnTo>
                    <a:lnTo>
                      <a:pt x="91" y="146"/>
                    </a:lnTo>
                    <a:lnTo>
                      <a:pt x="74" y="130"/>
                    </a:lnTo>
                    <a:lnTo>
                      <a:pt x="52" y="114"/>
                    </a:lnTo>
                    <a:lnTo>
                      <a:pt x="34" y="100"/>
                    </a:lnTo>
                    <a:lnTo>
                      <a:pt x="11" y="78"/>
                    </a:lnTo>
                    <a:lnTo>
                      <a:pt x="2" y="68"/>
                    </a:lnTo>
                    <a:lnTo>
                      <a:pt x="0" y="55"/>
                    </a:lnTo>
                    <a:lnTo>
                      <a:pt x="0" y="38"/>
                    </a:lnTo>
                    <a:lnTo>
                      <a:pt x="6" y="18"/>
                    </a:lnTo>
                    <a:lnTo>
                      <a:pt x="15" y="0"/>
                    </a:lnTo>
                  </a:path>
                </a:pathLst>
              </a:custGeom>
              <a:noFill/>
              <a:ln w="4763" cap="rnd">
                <a:solidFill>
                  <a:srgbClr val="CD5484"/>
                </a:solidFill>
                <a:prstDash val="solid"/>
                <a:round/>
                <a:headEnd/>
                <a:tailEnd/>
              </a:ln>
            </p:spPr>
            <p:txBody>
              <a:bodyPr/>
              <a:lstStyle/>
              <a:p>
                <a:endParaRPr lang="ru-RU"/>
              </a:p>
            </p:txBody>
          </p:sp>
          <p:sp>
            <p:nvSpPr>
              <p:cNvPr id="162724" name="Freeform 1355"/>
              <p:cNvSpPr>
                <a:spLocks/>
              </p:cNvSpPr>
              <p:nvPr/>
            </p:nvSpPr>
            <p:spPr bwMode="auto">
              <a:xfrm>
                <a:off x="3214" y="2312"/>
                <a:ext cx="84" cy="130"/>
              </a:xfrm>
              <a:custGeom>
                <a:avLst/>
                <a:gdLst>
                  <a:gd name="T0" fmla="*/ 75 w 84"/>
                  <a:gd name="T1" fmla="*/ 70 h 130"/>
                  <a:gd name="T2" fmla="*/ 75 w 84"/>
                  <a:gd name="T3" fmla="*/ 73 h 130"/>
                  <a:gd name="T4" fmla="*/ 71 w 84"/>
                  <a:gd name="T5" fmla="*/ 77 h 130"/>
                  <a:gd name="T6" fmla="*/ 66 w 84"/>
                  <a:gd name="T7" fmla="*/ 81 h 130"/>
                  <a:gd name="T8" fmla="*/ 62 w 84"/>
                  <a:gd name="T9" fmla="*/ 88 h 130"/>
                  <a:gd name="T10" fmla="*/ 60 w 84"/>
                  <a:gd name="T11" fmla="*/ 91 h 130"/>
                  <a:gd name="T12" fmla="*/ 59 w 84"/>
                  <a:gd name="T13" fmla="*/ 94 h 130"/>
                  <a:gd name="T14" fmla="*/ 59 w 84"/>
                  <a:gd name="T15" fmla="*/ 100 h 130"/>
                  <a:gd name="T16" fmla="*/ 59 w 84"/>
                  <a:gd name="T17" fmla="*/ 107 h 130"/>
                  <a:gd name="T18" fmla="*/ 60 w 84"/>
                  <a:gd name="T19" fmla="*/ 118 h 130"/>
                  <a:gd name="T20" fmla="*/ 65 w 84"/>
                  <a:gd name="T21" fmla="*/ 130 h 130"/>
                  <a:gd name="T22" fmla="*/ 47 w 84"/>
                  <a:gd name="T23" fmla="*/ 123 h 130"/>
                  <a:gd name="T24" fmla="*/ 33 w 84"/>
                  <a:gd name="T25" fmla="*/ 113 h 130"/>
                  <a:gd name="T26" fmla="*/ 25 w 84"/>
                  <a:gd name="T27" fmla="*/ 107 h 130"/>
                  <a:gd name="T28" fmla="*/ 19 w 84"/>
                  <a:gd name="T29" fmla="*/ 102 h 130"/>
                  <a:gd name="T30" fmla="*/ 13 w 84"/>
                  <a:gd name="T31" fmla="*/ 94 h 130"/>
                  <a:gd name="T32" fmla="*/ 7 w 84"/>
                  <a:gd name="T33" fmla="*/ 85 h 130"/>
                  <a:gd name="T34" fmla="*/ 0 w 84"/>
                  <a:gd name="T35" fmla="*/ 76 h 130"/>
                  <a:gd name="T36" fmla="*/ 2 w 84"/>
                  <a:gd name="T37" fmla="*/ 66 h 130"/>
                  <a:gd name="T38" fmla="*/ 7 w 84"/>
                  <a:gd name="T39" fmla="*/ 58 h 130"/>
                  <a:gd name="T40" fmla="*/ 9 w 84"/>
                  <a:gd name="T41" fmla="*/ 53 h 130"/>
                  <a:gd name="T42" fmla="*/ 13 w 84"/>
                  <a:gd name="T43" fmla="*/ 50 h 130"/>
                  <a:gd name="T44" fmla="*/ 18 w 84"/>
                  <a:gd name="T45" fmla="*/ 45 h 130"/>
                  <a:gd name="T46" fmla="*/ 24 w 84"/>
                  <a:gd name="T47" fmla="*/ 42 h 130"/>
                  <a:gd name="T48" fmla="*/ 29 w 84"/>
                  <a:gd name="T49" fmla="*/ 36 h 130"/>
                  <a:gd name="T50" fmla="*/ 31 w 84"/>
                  <a:gd name="T51" fmla="*/ 32 h 130"/>
                  <a:gd name="T52" fmla="*/ 33 w 84"/>
                  <a:gd name="T53" fmla="*/ 29 h 130"/>
                  <a:gd name="T54" fmla="*/ 34 w 84"/>
                  <a:gd name="T55" fmla="*/ 25 h 130"/>
                  <a:gd name="T56" fmla="*/ 34 w 84"/>
                  <a:gd name="T57" fmla="*/ 19 h 130"/>
                  <a:gd name="T58" fmla="*/ 31 w 84"/>
                  <a:gd name="T59" fmla="*/ 10 h 130"/>
                  <a:gd name="T60" fmla="*/ 28 w 84"/>
                  <a:gd name="T61" fmla="*/ 0 h 130"/>
                  <a:gd name="T62" fmla="*/ 42 w 84"/>
                  <a:gd name="T63" fmla="*/ 8 h 130"/>
                  <a:gd name="T64" fmla="*/ 53 w 84"/>
                  <a:gd name="T65" fmla="*/ 17 h 130"/>
                  <a:gd name="T66" fmla="*/ 64 w 84"/>
                  <a:gd name="T67" fmla="*/ 26 h 130"/>
                  <a:gd name="T68" fmla="*/ 77 w 84"/>
                  <a:gd name="T69" fmla="*/ 38 h 130"/>
                  <a:gd name="T70" fmla="*/ 84 w 84"/>
                  <a:gd name="T71" fmla="*/ 45 h 130"/>
                  <a:gd name="T72" fmla="*/ 82 w 84"/>
                  <a:gd name="T73" fmla="*/ 55 h 130"/>
                  <a:gd name="T74" fmla="*/ 79 w 84"/>
                  <a:gd name="T75" fmla="*/ 62 h 130"/>
                  <a:gd name="T76" fmla="*/ 75 w 84"/>
                  <a:gd name="T77" fmla="*/ 70 h 13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4"/>
                  <a:gd name="T118" fmla="*/ 0 h 130"/>
                  <a:gd name="T119" fmla="*/ 84 w 84"/>
                  <a:gd name="T120" fmla="*/ 130 h 13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4" h="130">
                    <a:moveTo>
                      <a:pt x="75" y="70"/>
                    </a:moveTo>
                    <a:lnTo>
                      <a:pt x="75" y="73"/>
                    </a:lnTo>
                    <a:lnTo>
                      <a:pt x="71" y="77"/>
                    </a:lnTo>
                    <a:lnTo>
                      <a:pt x="66" y="81"/>
                    </a:lnTo>
                    <a:lnTo>
                      <a:pt x="62" y="88"/>
                    </a:lnTo>
                    <a:lnTo>
                      <a:pt x="60" y="91"/>
                    </a:lnTo>
                    <a:lnTo>
                      <a:pt x="59" y="94"/>
                    </a:lnTo>
                    <a:lnTo>
                      <a:pt x="59" y="100"/>
                    </a:lnTo>
                    <a:lnTo>
                      <a:pt x="59" y="107"/>
                    </a:lnTo>
                    <a:lnTo>
                      <a:pt x="60" y="118"/>
                    </a:lnTo>
                    <a:lnTo>
                      <a:pt x="65" y="130"/>
                    </a:lnTo>
                    <a:lnTo>
                      <a:pt x="47" y="123"/>
                    </a:lnTo>
                    <a:lnTo>
                      <a:pt x="33" y="113"/>
                    </a:lnTo>
                    <a:lnTo>
                      <a:pt x="25" y="107"/>
                    </a:lnTo>
                    <a:lnTo>
                      <a:pt x="19" y="102"/>
                    </a:lnTo>
                    <a:lnTo>
                      <a:pt x="13" y="94"/>
                    </a:lnTo>
                    <a:lnTo>
                      <a:pt x="7" y="85"/>
                    </a:lnTo>
                    <a:lnTo>
                      <a:pt x="0" y="76"/>
                    </a:lnTo>
                    <a:lnTo>
                      <a:pt x="2" y="66"/>
                    </a:lnTo>
                    <a:lnTo>
                      <a:pt x="7" y="58"/>
                    </a:lnTo>
                    <a:lnTo>
                      <a:pt x="9" y="53"/>
                    </a:lnTo>
                    <a:lnTo>
                      <a:pt x="13" y="50"/>
                    </a:lnTo>
                    <a:lnTo>
                      <a:pt x="18" y="45"/>
                    </a:lnTo>
                    <a:lnTo>
                      <a:pt x="24" y="42"/>
                    </a:lnTo>
                    <a:lnTo>
                      <a:pt x="29" y="36"/>
                    </a:lnTo>
                    <a:lnTo>
                      <a:pt x="31" y="32"/>
                    </a:lnTo>
                    <a:lnTo>
                      <a:pt x="33" y="29"/>
                    </a:lnTo>
                    <a:lnTo>
                      <a:pt x="34" y="25"/>
                    </a:lnTo>
                    <a:lnTo>
                      <a:pt x="34" y="19"/>
                    </a:lnTo>
                    <a:lnTo>
                      <a:pt x="31" y="10"/>
                    </a:lnTo>
                    <a:lnTo>
                      <a:pt x="28" y="0"/>
                    </a:lnTo>
                    <a:lnTo>
                      <a:pt x="42" y="8"/>
                    </a:lnTo>
                    <a:lnTo>
                      <a:pt x="53" y="17"/>
                    </a:lnTo>
                    <a:lnTo>
                      <a:pt x="64" y="26"/>
                    </a:lnTo>
                    <a:lnTo>
                      <a:pt x="77" y="38"/>
                    </a:lnTo>
                    <a:lnTo>
                      <a:pt x="84" y="45"/>
                    </a:lnTo>
                    <a:lnTo>
                      <a:pt x="82" y="55"/>
                    </a:lnTo>
                    <a:lnTo>
                      <a:pt x="79" y="62"/>
                    </a:lnTo>
                    <a:lnTo>
                      <a:pt x="75" y="70"/>
                    </a:lnTo>
                    <a:close/>
                  </a:path>
                </a:pathLst>
              </a:custGeom>
              <a:solidFill>
                <a:srgbClr val="F561AF"/>
              </a:solidFill>
              <a:ln w="9525">
                <a:noFill/>
                <a:round/>
                <a:headEnd/>
                <a:tailEnd/>
              </a:ln>
            </p:spPr>
            <p:txBody>
              <a:bodyPr/>
              <a:lstStyle/>
              <a:p>
                <a:endParaRPr lang="ru-RU"/>
              </a:p>
            </p:txBody>
          </p:sp>
          <p:sp>
            <p:nvSpPr>
              <p:cNvPr id="162725" name="Freeform 1356"/>
              <p:cNvSpPr>
                <a:spLocks/>
              </p:cNvSpPr>
              <p:nvPr/>
            </p:nvSpPr>
            <p:spPr bwMode="auto">
              <a:xfrm>
                <a:off x="3214" y="2312"/>
                <a:ext cx="84" cy="130"/>
              </a:xfrm>
              <a:custGeom>
                <a:avLst/>
                <a:gdLst>
                  <a:gd name="T0" fmla="*/ 75 w 84"/>
                  <a:gd name="T1" fmla="*/ 70 h 130"/>
                  <a:gd name="T2" fmla="*/ 66 w 84"/>
                  <a:gd name="T3" fmla="*/ 81 h 130"/>
                  <a:gd name="T4" fmla="*/ 62 w 84"/>
                  <a:gd name="T5" fmla="*/ 88 h 130"/>
                  <a:gd name="T6" fmla="*/ 59 w 84"/>
                  <a:gd name="T7" fmla="*/ 94 h 130"/>
                  <a:gd name="T8" fmla="*/ 59 w 84"/>
                  <a:gd name="T9" fmla="*/ 107 h 130"/>
                  <a:gd name="T10" fmla="*/ 60 w 84"/>
                  <a:gd name="T11" fmla="*/ 118 h 130"/>
                  <a:gd name="T12" fmla="*/ 65 w 84"/>
                  <a:gd name="T13" fmla="*/ 130 h 130"/>
                  <a:gd name="T14" fmla="*/ 48 w 84"/>
                  <a:gd name="T15" fmla="*/ 123 h 130"/>
                  <a:gd name="T16" fmla="*/ 33 w 84"/>
                  <a:gd name="T17" fmla="*/ 113 h 130"/>
                  <a:gd name="T18" fmla="*/ 19 w 84"/>
                  <a:gd name="T19" fmla="*/ 102 h 130"/>
                  <a:gd name="T20" fmla="*/ 7 w 84"/>
                  <a:gd name="T21" fmla="*/ 85 h 130"/>
                  <a:gd name="T22" fmla="*/ 0 w 84"/>
                  <a:gd name="T23" fmla="*/ 76 h 130"/>
                  <a:gd name="T24" fmla="*/ 2 w 84"/>
                  <a:gd name="T25" fmla="*/ 66 h 130"/>
                  <a:gd name="T26" fmla="*/ 13 w 84"/>
                  <a:gd name="T27" fmla="*/ 50 h 130"/>
                  <a:gd name="T28" fmla="*/ 24 w 84"/>
                  <a:gd name="T29" fmla="*/ 40 h 130"/>
                  <a:gd name="T30" fmla="*/ 29 w 84"/>
                  <a:gd name="T31" fmla="*/ 36 h 130"/>
                  <a:gd name="T32" fmla="*/ 33 w 84"/>
                  <a:gd name="T33" fmla="*/ 28 h 130"/>
                  <a:gd name="T34" fmla="*/ 34 w 84"/>
                  <a:gd name="T35" fmla="*/ 19 h 130"/>
                  <a:gd name="T36" fmla="*/ 33 w 84"/>
                  <a:gd name="T37" fmla="*/ 10 h 130"/>
                  <a:gd name="T38" fmla="*/ 28 w 84"/>
                  <a:gd name="T39" fmla="*/ 0 h 130"/>
                  <a:gd name="T40" fmla="*/ 42 w 84"/>
                  <a:gd name="T41" fmla="*/ 8 h 130"/>
                  <a:gd name="T42" fmla="*/ 64 w 84"/>
                  <a:gd name="T43" fmla="*/ 26 h 130"/>
                  <a:gd name="T44" fmla="*/ 84 w 84"/>
                  <a:gd name="T45" fmla="*/ 45 h 130"/>
                  <a:gd name="T46" fmla="*/ 75 w 84"/>
                  <a:gd name="T47" fmla="*/ 70 h 1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4"/>
                  <a:gd name="T73" fmla="*/ 0 h 130"/>
                  <a:gd name="T74" fmla="*/ 84 w 84"/>
                  <a:gd name="T75" fmla="*/ 130 h 1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4" h="130">
                    <a:moveTo>
                      <a:pt x="75" y="70"/>
                    </a:moveTo>
                    <a:lnTo>
                      <a:pt x="66" y="81"/>
                    </a:lnTo>
                    <a:lnTo>
                      <a:pt x="62" y="88"/>
                    </a:lnTo>
                    <a:lnTo>
                      <a:pt x="59" y="94"/>
                    </a:lnTo>
                    <a:lnTo>
                      <a:pt x="59" y="107"/>
                    </a:lnTo>
                    <a:lnTo>
                      <a:pt x="60" y="118"/>
                    </a:lnTo>
                    <a:lnTo>
                      <a:pt x="65" y="130"/>
                    </a:lnTo>
                    <a:lnTo>
                      <a:pt x="48" y="123"/>
                    </a:lnTo>
                    <a:lnTo>
                      <a:pt x="33" y="113"/>
                    </a:lnTo>
                    <a:lnTo>
                      <a:pt x="19" y="102"/>
                    </a:lnTo>
                    <a:lnTo>
                      <a:pt x="7" y="85"/>
                    </a:lnTo>
                    <a:lnTo>
                      <a:pt x="0" y="76"/>
                    </a:lnTo>
                    <a:lnTo>
                      <a:pt x="2" y="66"/>
                    </a:lnTo>
                    <a:lnTo>
                      <a:pt x="13" y="50"/>
                    </a:lnTo>
                    <a:lnTo>
                      <a:pt x="24" y="40"/>
                    </a:lnTo>
                    <a:lnTo>
                      <a:pt x="29" y="36"/>
                    </a:lnTo>
                    <a:lnTo>
                      <a:pt x="33" y="28"/>
                    </a:lnTo>
                    <a:lnTo>
                      <a:pt x="34" y="19"/>
                    </a:lnTo>
                    <a:lnTo>
                      <a:pt x="33" y="10"/>
                    </a:lnTo>
                    <a:lnTo>
                      <a:pt x="28" y="0"/>
                    </a:lnTo>
                    <a:lnTo>
                      <a:pt x="42" y="8"/>
                    </a:lnTo>
                    <a:lnTo>
                      <a:pt x="64" y="26"/>
                    </a:lnTo>
                    <a:lnTo>
                      <a:pt x="84" y="45"/>
                    </a:lnTo>
                    <a:lnTo>
                      <a:pt x="75" y="70"/>
                    </a:lnTo>
                  </a:path>
                </a:pathLst>
              </a:custGeom>
              <a:noFill/>
              <a:ln w="6350" cap="rnd">
                <a:solidFill>
                  <a:srgbClr val="CD5484"/>
                </a:solidFill>
                <a:prstDash val="solid"/>
                <a:round/>
                <a:headEnd/>
                <a:tailEnd/>
              </a:ln>
            </p:spPr>
            <p:txBody>
              <a:bodyPr/>
              <a:lstStyle/>
              <a:p>
                <a:endParaRPr lang="ru-RU"/>
              </a:p>
            </p:txBody>
          </p:sp>
          <p:sp>
            <p:nvSpPr>
              <p:cNvPr id="162726" name="Freeform 1357"/>
              <p:cNvSpPr>
                <a:spLocks/>
              </p:cNvSpPr>
              <p:nvPr/>
            </p:nvSpPr>
            <p:spPr bwMode="auto">
              <a:xfrm>
                <a:off x="3198" y="2385"/>
                <a:ext cx="107" cy="159"/>
              </a:xfrm>
              <a:custGeom>
                <a:avLst/>
                <a:gdLst>
                  <a:gd name="T0" fmla="*/ 17 w 107"/>
                  <a:gd name="T1" fmla="*/ 0 h 159"/>
                  <a:gd name="T2" fmla="*/ 20 w 107"/>
                  <a:gd name="T3" fmla="*/ 10 h 159"/>
                  <a:gd name="T4" fmla="*/ 25 w 107"/>
                  <a:gd name="T5" fmla="*/ 17 h 159"/>
                  <a:gd name="T6" fmla="*/ 31 w 107"/>
                  <a:gd name="T7" fmla="*/ 25 h 159"/>
                  <a:gd name="T8" fmla="*/ 34 w 107"/>
                  <a:gd name="T9" fmla="*/ 28 h 159"/>
                  <a:gd name="T10" fmla="*/ 39 w 107"/>
                  <a:gd name="T11" fmla="*/ 32 h 159"/>
                  <a:gd name="T12" fmla="*/ 47 w 107"/>
                  <a:gd name="T13" fmla="*/ 36 h 159"/>
                  <a:gd name="T14" fmla="*/ 56 w 107"/>
                  <a:gd name="T15" fmla="*/ 41 h 159"/>
                  <a:gd name="T16" fmla="*/ 66 w 107"/>
                  <a:gd name="T17" fmla="*/ 48 h 159"/>
                  <a:gd name="T18" fmla="*/ 82 w 107"/>
                  <a:gd name="T19" fmla="*/ 59 h 159"/>
                  <a:gd name="T20" fmla="*/ 90 w 107"/>
                  <a:gd name="T21" fmla="*/ 65 h 159"/>
                  <a:gd name="T22" fmla="*/ 96 w 107"/>
                  <a:gd name="T23" fmla="*/ 74 h 159"/>
                  <a:gd name="T24" fmla="*/ 100 w 107"/>
                  <a:gd name="T25" fmla="*/ 81 h 159"/>
                  <a:gd name="T26" fmla="*/ 103 w 107"/>
                  <a:gd name="T27" fmla="*/ 85 h 159"/>
                  <a:gd name="T28" fmla="*/ 104 w 107"/>
                  <a:gd name="T29" fmla="*/ 92 h 159"/>
                  <a:gd name="T30" fmla="*/ 105 w 107"/>
                  <a:gd name="T31" fmla="*/ 100 h 159"/>
                  <a:gd name="T32" fmla="*/ 107 w 107"/>
                  <a:gd name="T33" fmla="*/ 108 h 159"/>
                  <a:gd name="T34" fmla="*/ 107 w 107"/>
                  <a:gd name="T35" fmla="*/ 114 h 159"/>
                  <a:gd name="T36" fmla="*/ 106 w 107"/>
                  <a:gd name="T37" fmla="*/ 129 h 159"/>
                  <a:gd name="T38" fmla="*/ 104 w 107"/>
                  <a:gd name="T39" fmla="*/ 138 h 159"/>
                  <a:gd name="T40" fmla="*/ 103 w 107"/>
                  <a:gd name="T41" fmla="*/ 147 h 159"/>
                  <a:gd name="T42" fmla="*/ 101 w 107"/>
                  <a:gd name="T43" fmla="*/ 159 h 159"/>
                  <a:gd name="T44" fmla="*/ 100 w 107"/>
                  <a:gd name="T45" fmla="*/ 155 h 159"/>
                  <a:gd name="T46" fmla="*/ 93 w 107"/>
                  <a:gd name="T47" fmla="*/ 147 h 159"/>
                  <a:gd name="T48" fmla="*/ 85 w 107"/>
                  <a:gd name="T49" fmla="*/ 140 h 159"/>
                  <a:gd name="T50" fmla="*/ 76 w 107"/>
                  <a:gd name="T51" fmla="*/ 130 h 159"/>
                  <a:gd name="T52" fmla="*/ 53 w 107"/>
                  <a:gd name="T53" fmla="*/ 116 h 159"/>
                  <a:gd name="T54" fmla="*/ 36 w 107"/>
                  <a:gd name="T55" fmla="*/ 102 h 159"/>
                  <a:gd name="T56" fmla="*/ 23 w 107"/>
                  <a:gd name="T57" fmla="*/ 91 h 159"/>
                  <a:gd name="T58" fmla="*/ 17 w 107"/>
                  <a:gd name="T59" fmla="*/ 86 h 159"/>
                  <a:gd name="T60" fmla="*/ 13 w 107"/>
                  <a:gd name="T61" fmla="*/ 80 h 159"/>
                  <a:gd name="T62" fmla="*/ 4 w 107"/>
                  <a:gd name="T63" fmla="*/ 67 h 159"/>
                  <a:gd name="T64" fmla="*/ 3 w 107"/>
                  <a:gd name="T65" fmla="*/ 62 h 159"/>
                  <a:gd name="T66" fmla="*/ 1 w 107"/>
                  <a:gd name="T67" fmla="*/ 55 h 159"/>
                  <a:gd name="T68" fmla="*/ 0 w 107"/>
                  <a:gd name="T69" fmla="*/ 51 h 159"/>
                  <a:gd name="T70" fmla="*/ 0 w 107"/>
                  <a:gd name="T71" fmla="*/ 46 h 159"/>
                  <a:gd name="T72" fmla="*/ 1 w 107"/>
                  <a:gd name="T73" fmla="*/ 36 h 159"/>
                  <a:gd name="T74" fmla="*/ 3 w 107"/>
                  <a:gd name="T75" fmla="*/ 27 h 159"/>
                  <a:gd name="T76" fmla="*/ 6 w 107"/>
                  <a:gd name="T77" fmla="*/ 19 h 159"/>
                  <a:gd name="T78" fmla="*/ 13 w 107"/>
                  <a:gd name="T79" fmla="*/ 4 h 159"/>
                  <a:gd name="T80" fmla="*/ 17 w 107"/>
                  <a:gd name="T81" fmla="*/ 0 h 15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7"/>
                  <a:gd name="T124" fmla="*/ 0 h 159"/>
                  <a:gd name="T125" fmla="*/ 107 w 107"/>
                  <a:gd name="T126" fmla="*/ 159 h 15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7" h="159">
                    <a:moveTo>
                      <a:pt x="17" y="0"/>
                    </a:moveTo>
                    <a:lnTo>
                      <a:pt x="20" y="10"/>
                    </a:lnTo>
                    <a:lnTo>
                      <a:pt x="25" y="17"/>
                    </a:lnTo>
                    <a:lnTo>
                      <a:pt x="31" y="25"/>
                    </a:lnTo>
                    <a:lnTo>
                      <a:pt x="34" y="28"/>
                    </a:lnTo>
                    <a:lnTo>
                      <a:pt x="39" y="32"/>
                    </a:lnTo>
                    <a:lnTo>
                      <a:pt x="47" y="36"/>
                    </a:lnTo>
                    <a:lnTo>
                      <a:pt x="56" y="41"/>
                    </a:lnTo>
                    <a:lnTo>
                      <a:pt x="66" y="48"/>
                    </a:lnTo>
                    <a:lnTo>
                      <a:pt x="82" y="59"/>
                    </a:lnTo>
                    <a:lnTo>
                      <a:pt x="90" y="65"/>
                    </a:lnTo>
                    <a:lnTo>
                      <a:pt x="96" y="74"/>
                    </a:lnTo>
                    <a:lnTo>
                      <a:pt x="100" y="81"/>
                    </a:lnTo>
                    <a:lnTo>
                      <a:pt x="103" y="85"/>
                    </a:lnTo>
                    <a:lnTo>
                      <a:pt x="104" y="92"/>
                    </a:lnTo>
                    <a:lnTo>
                      <a:pt x="105" y="100"/>
                    </a:lnTo>
                    <a:lnTo>
                      <a:pt x="107" y="108"/>
                    </a:lnTo>
                    <a:lnTo>
                      <a:pt x="107" y="114"/>
                    </a:lnTo>
                    <a:lnTo>
                      <a:pt x="106" y="129"/>
                    </a:lnTo>
                    <a:lnTo>
                      <a:pt x="104" y="138"/>
                    </a:lnTo>
                    <a:lnTo>
                      <a:pt x="103" y="147"/>
                    </a:lnTo>
                    <a:lnTo>
                      <a:pt x="101" y="159"/>
                    </a:lnTo>
                    <a:lnTo>
                      <a:pt x="100" y="155"/>
                    </a:lnTo>
                    <a:lnTo>
                      <a:pt x="93" y="147"/>
                    </a:lnTo>
                    <a:lnTo>
                      <a:pt x="85" y="140"/>
                    </a:lnTo>
                    <a:lnTo>
                      <a:pt x="76" y="130"/>
                    </a:lnTo>
                    <a:lnTo>
                      <a:pt x="53" y="116"/>
                    </a:lnTo>
                    <a:lnTo>
                      <a:pt x="36" y="102"/>
                    </a:lnTo>
                    <a:lnTo>
                      <a:pt x="23" y="91"/>
                    </a:lnTo>
                    <a:lnTo>
                      <a:pt x="17" y="86"/>
                    </a:lnTo>
                    <a:lnTo>
                      <a:pt x="13" y="80"/>
                    </a:lnTo>
                    <a:lnTo>
                      <a:pt x="4" y="67"/>
                    </a:lnTo>
                    <a:lnTo>
                      <a:pt x="3" y="62"/>
                    </a:lnTo>
                    <a:lnTo>
                      <a:pt x="1" y="55"/>
                    </a:lnTo>
                    <a:lnTo>
                      <a:pt x="0" y="51"/>
                    </a:lnTo>
                    <a:lnTo>
                      <a:pt x="0" y="46"/>
                    </a:lnTo>
                    <a:lnTo>
                      <a:pt x="1" y="36"/>
                    </a:lnTo>
                    <a:lnTo>
                      <a:pt x="3" y="27"/>
                    </a:lnTo>
                    <a:lnTo>
                      <a:pt x="6" y="19"/>
                    </a:lnTo>
                    <a:lnTo>
                      <a:pt x="13" y="4"/>
                    </a:lnTo>
                    <a:lnTo>
                      <a:pt x="17" y="0"/>
                    </a:lnTo>
                    <a:close/>
                  </a:path>
                </a:pathLst>
              </a:custGeom>
              <a:solidFill>
                <a:srgbClr val="F8BDD6"/>
              </a:solidFill>
              <a:ln w="9525">
                <a:noFill/>
                <a:round/>
                <a:headEnd/>
                <a:tailEnd/>
              </a:ln>
            </p:spPr>
            <p:txBody>
              <a:bodyPr/>
              <a:lstStyle/>
              <a:p>
                <a:endParaRPr lang="ru-RU"/>
              </a:p>
            </p:txBody>
          </p:sp>
          <p:sp>
            <p:nvSpPr>
              <p:cNvPr id="162727" name="Freeform 1358"/>
              <p:cNvSpPr>
                <a:spLocks/>
              </p:cNvSpPr>
              <p:nvPr/>
            </p:nvSpPr>
            <p:spPr bwMode="auto">
              <a:xfrm>
                <a:off x="3198" y="2385"/>
                <a:ext cx="106" cy="159"/>
              </a:xfrm>
              <a:custGeom>
                <a:avLst/>
                <a:gdLst>
                  <a:gd name="T0" fmla="*/ 15 w 106"/>
                  <a:gd name="T1" fmla="*/ 0 h 159"/>
                  <a:gd name="T2" fmla="*/ 20 w 106"/>
                  <a:gd name="T3" fmla="*/ 10 h 159"/>
                  <a:gd name="T4" fmla="*/ 30 w 106"/>
                  <a:gd name="T5" fmla="*/ 25 h 159"/>
                  <a:gd name="T6" fmla="*/ 38 w 106"/>
                  <a:gd name="T7" fmla="*/ 32 h 159"/>
                  <a:gd name="T8" fmla="*/ 45 w 106"/>
                  <a:gd name="T9" fmla="*/ 36 h 159"/>
                  <a:gd name="T10" fmla="*/ 55 w 106"/>
                  <a:gd name="T11" fmla="*/ 41 h 159"/>
                  <a:gd name="T12" fmla="*/ 64 w 106"/>
                  <a:gd name="T13" fmla="*/ 48 h 159"/>
                  <a:gd name="T14" fmla="*/ 81 w 106"/>
                  <a:gd name="T15" fmla="*/ 59 h 159"/>
                  <a:gd name="T16" fmla="*/ 95 w 106"/>
                  <a:gd name="T17" fmla="*/ 74 h 159"/>
                  <a:gd name="T18" fmla="*/ 101 w 106"/>
                  <a:gd name="T19" fmla="*/ 85 h 159"/>
                  <a:gd name="T20" fmla="*/ 106 w 106"/>
                  <a:gd name="T21" fmla="*/ 100 h 159"/>
                  <a:gd name="T22" fmla="*/ 104 w 106"/>
                  <a:gd name="T23" fmla="*/ 129 h 159"/>
                  <a:gd name="T24" fmla="*/ 100 w 106"/>
                  <a:gd name="T25" fmla="*/ 159 h 159"/>
                  <a:gd name="T26" fmla="*/ 91 w 106"/>
                  <a:gd name="T27" fmla="*/ 147 h 159"/>
                  <a:gd name="T28" fmla="*/ 74 w 106"/>
                  <a:gd name="T29" fmla="*/ 130 h 159"/>
                  <a:gd name="T30" fmla="*/ 52 w 106"/>
                  <a:gd name="T31" fmla="*/ 116 h 159"/>
                  <a:gd name="T32" fmla="*/ 34 w 106"/>
                  <a:gd name="T33" fmla="*/ 102 h 159"/>
                  <a:gd name="T34" fmla="*/ 11 w 106"/>
                  <a:gd name="T35" fmla="*/ 78 h 159"/>
                  <a:gd name="T36" fmla="*/ 2 w 106"/>
                  <a:gd name="T37" fmla="*/ 67 h 159"/>
                  <a:gd name="T38" fmla="*/ 0 w 106"/>
                  <a:gd name="T39" fmla="*/ 54 h 159"/>
                  <a:gd name="T40" fmla="*/ 0 w 106"/>
                  <a:gd name="T41" fmla="*/ 36 h 159"/>
                  <a:gd name="T42" fmla="*/ 6 w 106"/>
                  <a:gd name="T43" fmla="*/ 19 h 159"/>
                  <a:gd name="T44" fmla="*/ 15 w 106"/>
                  <a:gd name="T45" fmla="*/ 0 h 1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6"/>
                  <a:gd name="T70" fmla="*/ 0 h 159"/>
                  <a:gd name="T71" fmla="*/ 106 w 106"/>
                  <a:gd name="T72" fmla="*/ 159 h 15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6" h="159">
                    <a:moveTo>
                      <a:pt x="15" y="0"/>
                    </a:moveTo>
                    <a:lnTo>
                      <a:pt x="20" y="10"/>
                    </a:lnTo>
                    <a:lnTo>
                      <a:pt x="30" y="25"/>
                    </a:lnTo>
                    <a:lnTo>
                      <a:pt x="38" y="32"/>
                    </a:lnTo>
                    <a:lnTo>
                      <a:pt x="45" y="36"/>
                    </a:lnTo>
                    <a:lnTo>
                      <a:pt x="55" y="41"/>
                    </a:lnTo>
                    <a:lnTo>
                      <a:pt x="64" y="48"/>
                    </a:lnTo>
                    <a:lnTo>
                      <a:pt x="81" y="59"/>
                    </a:lnTo>
                    <a:lnTo>
                      <a:pt x="95" y="74"/>
                    </a:lnTo>
                    <a:lnTo>
                      <a:pt x="101" y="85"/>
                    </a:lnTo>
                    <a:lnTo>
                      <a:pt x="106" y="100"/>
                    </a:lnTo>
                    <a:lnTo>
                      <a:pt x="104" y="129"/>
                    </a:lnTo>
                    <a:lnTo>
                      <a:pt x="100" y="159"/>
                    </a:lnTo>
                    <a:lnTo>
                      <a:pt x="91" y="147"/>
                    </a:lnTo>
                    <a:lnTo>
                      <a:pt x="74" y="130"/>
                    </a:lnTo>
                    <a:lnTo>
                      <a:pt x="52" y="116"/>
                    </a:lnTo>
                    <a:lnTo>
                      <a:pt x="34" y="102"/>
                    </a:lnTo>
                    <a:lnTo>
                      <a:pt x="11" y="78"/>
                    </a:lnTo>
                    <a:lnTo>
                      <a:pt x="2" y="67"/>
                    </a:lnTo>
                    <a:lnTo>
                      <a:pt x="0" y="54"/>
                    </a:lnTo>
                    <a:lnTo>
                      <a:pt x="0" y="36"/>
                    </a:lnTo>
                    <a:lnTo>
                      <a:pt x="6" y="19"/>
                    </a:lnTo>
                    <a:lnTo>
                      <a:pt x="15" y="0"/>
                    </a:lnTo>
                  </a:path>
                </a:pathLst>
              </a:custGeom>
              <a:noFill/>
              <a:ln w="4763" cap="rnd">
                <a:solidFill>
                  <a:srgbClr val="ED5871"/>
                </a:solidFill>
                <a:prstDash val="solid"/>
                <a:round/>
                <a:headEnd/>
                <a:tailEnd/>
              </a:ln>
            </p:spPr>
            <p:txBody>
              <a:bodyPr/>
              <a:lstStyle/>
              <a:p>
                <a:endParaRPr lang="ru-RU"/>
              </a:p>
            </p:txBody>
          </p:sp>
          <p:sp>
            <p:nvSpPr>
              <p:cNvPr id="162728" name="Freeform 1359"/>
              <p:cNvSpPr>
                <a:spLocks/>
              </p:cNvSpPr>
              <p:nvPr/>
            </p:nvSpPr>
            <p:spPr bwMode="auto">
              <a:xfrm>
                <a:off x="3410" y="2292"/>
                <a:ext cx="86" cy="134"/>
              </a:xfrm>
              <a:custGeom>
                <a:avLst/>
                <a:gdLst>
                  <a:gd name="T0" fmla="*/ 78 w 86"/>
                  <a:gd name="T1" fmla="*/ 71 h 134"/>
                  <a:gd name="T2" fmla="*/ 77 w 86"/>
                  <a:gd name="T3" fmla="*/ 76 h 134"/>
                  <a:gd name="T4" fmla="*/ 73 w 86"/>
                  <a:gd name="T5" fmla="*/ 78 h 134"/>
                  <a:gd name="T6" fmla="*/ 69 w 86"/>
                  <a:gd name="T7" fmla="*/ 84 h 134"/>
                  <a:gd name="T8" fmla="*/ 64 w 86"/>
                  <a:gd name="T9" fmla="*/ 90 h 134"/>
                  <a:gd name="T10" fmla="*/ 62 w 86"/>
                  <a:gd name="T11" fmla="*/ 93 h 134"/>
                  <a:gd name="T12" fmla="*/ 61 w 86"/>
                  <a:gd name="T13" fmla="*/ 97 h 134"/>
                  <a:gd name="T14" fmla="*/ 59 w 86"/>
                  <a:gd name="T15" fmla="*/ 103 h 134"/>
                  <a:gd name="T16" fmla="*/ 59 w 86"/>
                  <a:gd name="T17" fmla="*/ 108 h 134"/>
                  <a:gd name="T18" fmla="*/ 62 w 86"/>
                  <a:gd name="T19" fmla="*/ 120 h 134"/>
                  <a:gd name="T20" fmla="*/ 67 w 86"/>
                  <a:gd name="T21" fmla="*/ 134 h 134"/>
                  <a:gd name="T22" fmla="*/ 48 w 86"/>
                  <a:gd name="T23" fmla="*/ 124 h 134"/>
                  <a:gd name="T24" fmla="*/ 33 w 86"/>
                  <a:gd name="T25" fmla="*/ 114 h 134"/>
                  <a:gd name="T26" fmla="*/ 25 w 86"/>
                  <a:gd name="T27" fmla="*/ 109 h 134"/>
                  <a:gd name="T28" fmla="*/ 19 w 86"/>
                  <a:gd name="T29" fmla="*/ 103 h 134"/>
                  <a:gd name="T30" fmla="*/ 12 w 86"/>
                  <a:gd name="T31" fmla="*/ 95 h 134"/>
                  <a:gd name="T32" fmla="*/ 6 w 86"/>
                  <a:gd name="T33" fmla="*/ 87 h 134"/>
                  <a:gd name="T34" fmla="*/ 0 w 86"/>
                  <a:gd name="T35" fmla="*/ 76 h 134"/>
                  <a:gd name="T36" fmla="*/ 1 w 86"/>
                  <a:gd name="T37" fmla="*/ 68 h 134"/>
                  <a:gd name="T38" fmla="*/ 6 w 86"/>
                  <a:gd name="T39" fmla="*/ 59 h 134"/>
                  <a:gd name="T40" fmla="*/ 8 w 86"/>
                  <a:gd name="T41" fmla="*/ 55 h 134"/>
                  <a:gd name="T42" fmla="*/ 12 w 86"/>
                  <a:gd name="T43" fmla="*/ 52 h 134"/>
                  <a:gd name="T44" fmla="*/ 17 w 86"/>
                  <a:gd name="T45" fmla="*/ 47 h 134"/>
                  <a:gd name="T46" fmla="*/ 23 w 86"/>
                  <a:gd name="T47" fmla="*/ 42 h 134"/>
                  <a:gd name="T48" fmla="*/ 28 w 86"/>
                  <a:gd name="T49" fmla="*/ 38 h 134"/>
                  <a:gd name="T50" fmla="*/ 31 w 86"/>
                  <a:gd name="T51" fmla="*/ 34 h 134"/>
                  <a:gd name="T52" fmla="*/ 33 w 86"/>
                  <a:gd name="T53" fmla="*/ 29 h 134"/>
                  <a:gd name="T54" fmla="*/ 33 w 86"/>
                  <a:gd name="T55" fmla="*/ 26 h 134"/>
                  <a:gd name="T56" fmla="*/ 33 w 86"/>
                  <a:gd name="T57" fmla="*/ 21 h 134"/>
                  <a:gd name="T58" fmla="*/ 31 w 86"/>
                  <a:gd name="T59" fmla="*/ 12 h 134"/>
                  <a:gd name="T60" fmla="*/ 28 w 86"/>
                  <a:gd name="T61" fmla="*/ 0 h 134"/>
                  <a:gd name="T62" fmla="*/ 42 w 86"/>
                  <a:gd name="T63" fmla="*/ 10 h 134"/>
                  <a:gd name="T64" fmla="*/ 54 w 86"/>
                  <a:gd name="T65" fmla="*/ 17 h 134"/>
                  <a:gd name="T66" fmla="*/ 65 w 86"/>
                  <a:gd name="T67" fmla="*/ 26 h 134"/>
                  <a:gd name="T68" fmla="*/ 80 w 86"/>
                  <a:gd name="T69" fmla="*/ 38 h 134"/>
                  <a:gd name="T70" fmla="*/ 86 w 86"/>
                  <a:gd name="T71" fmla="*/ 47 h 134"/>
                  <a:gd name="T72" fmla="*/ 85 w 86"/>
                  <a:gd name="T73" fmla="*/ 55 h 134"/>
                  <a:gd name="T74" fmla="*/ 81 w 86"/>
                  <a:gd name="T75" fmla="*/ 63 h 134"/>
                  <a:gd name="T76" fmla="*/ 78 w 86"/>
                  <a:gd name="T77" fmla="*/ 71 h 13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6"/>
                  <a:gd name="T118" fmla="*/ 0 h 134"/>
                  <a:gd name="T119" fmla="*/ 86 w 86"/>
                  <a:gd name="T120" fmla="*/ 134 h 13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6" h="134">
                    <a:moveTo>
                      <a:pt x="78" y="71"/>
                    </a:moveTo>
                    <a:lnTo>
                      <a:pt x="77" y="76"/>
                    </a:lnTo>
                    <a:lnTo>
                      <a:pt x="73" y="78"/>
                    </a:lnTo>
                    <a:lnTo>
                      <a:pt x="69" y="84"/>
                    </a:lnTo>
                    <a:lnTo>
                      <a:pt x="64" y="90"/>
                    </a:lnTo>
                    <a:lnTo>
                      <a:pt x="62" y="93"/>
                    </a:lnTo>
                    <a:lnTo>
                      <a:pt x="61" y="97"/>
                    </a:lnTo>
                    <a:lnTo>
                      <a:pt x="59" y="103"/>
                    </a:lnTo>
                    <a:lnTo>
                      <a:pt x="59" y="108"/>
                    </a:lnTo>
                    <a:lnTo>
                      <a:pt x="62" y="120"/>
                    </a:lnTo>
                    <a:lnTo>
                      <a:pt x="67" y="134"/>
                    </a:lnTo>
                    <a:lnTo>
                      <a:pt x="48" y="124"/>
                    </a:lnTo>
                    <a:lnTo>
                      <a:pt x="33" y="114"/>
                    </a:lnTo>
                    <a:lnTo>
                      <a:pt x="25" y="109"/>
                    </a:lnTo>
                    <a:lnTo>
                      <a:pt x="19" y="103"/>
                    </a:lnTo>
                    <a:lnTo>
                      <a:pt x="12" y="95"/>
                    </a:lnTo>
                    <a:lnTo>
                      <a:pt x="6" y="87"/>
                    </a:lnTo>
                    <a:lnTo>
                      <a:pt x="0" y="76"/>
                    </a:lnTo>
                    <a:lnTo>
                      <a:pt x="1" y="68"/>
                    </a:lnTo>
                    <a:lnTo>
                      <a:pt x="6" y="59"/>
                    </a:lnTo>
                    <a:lnTo>
                      <a:pt x="8" y="55"/>
                    </a:lnTo>
                    <a:lnTo>
                      <a:pt x="12" y="52"/>
                    </a:lnTo>
                    <a:lnTo>
                      <a:pt x="17" y="47"/>
                    </a:lnTo>
                    <a:lnTo>
                      <a:pt x="23" y="42"/>
                    </a:lnTo>
                    <a:lnTo>
                      <a:pt x="28" y="38"/>
                    </a:lnTo>
                    <a:lnTo>
                      <a:pt x="31" y="34"/>
                    </a:lnTo>
                    <a:lnTo>
                      <a:pt x="33" y="29"/>
                    </a:lnTo>
                    <a:lnTo>
                      <a:pt x="33" y="26"/>
                    </a:lnTo>
                    <a:lnTo>
                      <a:pt x="33" y="21"/>
                    </a:lnTo>
                    <a:lnTo>
                      <a:pt x="31" y="12"/>
                    </a:lnTo>
                    <a:lnTo>
                      <a:pt x="28" y="0"/>
                    </a:lnTo>
                    <a:lnTo>
                      <a:pt x="42" y="10"/>
                    </a:lnTo>
                    <a:lnTo>
                      <a:pt x="54" y="17"/>
                    </a:lnTo>
                    <a:lnTo>
                      <a:pt x="65" y="26"/>
                    </a:lnTo>
                    <a:lnTo>
                      <a:pt x="80" y="38"/>
                    </a:lnTo>
                    <a:lnTo>
                      <a:pt x="86" y="47"/>
                    </a:lnTo>
                    <a:lnTo>
                      <a:pt x="85" y="55"/>
                    </a:lnTo>
                    <a:lnTo>
                      <a:pt x="81" y="63"/>
                    </a:lnTo>
                    <a:lnTo>
                      <a:pt x="78" y="71"/>
                    </a:lnTo>
                    <a:close/>
                  </a:path>
                </a:pathLst>
              </a:custGeom>
              <a:solidFill>
                <a:srgbClr val="D7AB00"/>
              </a:solidFill>
              <a:ln w="9525">
                <a:noFill/>
                <a:round/>
                <a:headEnd/>
                <a:tailEnd/>
              </a:ln>
            </p:spPr>
            <p:txBody>
              <a:bodyPr/>
              <a:lstStyle/>
              <a:p>
                <a:endParaRPr lang="ru-RU"/>
              </a:p>
            </p:txBody>
          </p:sp>
          <p:sp>
            <p:nvSpPr>
              <p:cNvPr id="162729" name="Freeform 1360"/>
              <p:cNvSpPr>
                <a:spLocks/>
              </p:cNvSpPr>
              <p:nvPr/>
            </p:nvSpPr>
            <p:spPr bwMode="auto">
              <a:xfrm>
                <a:off x="3410" y="2292"/>
                <a:ext cx="86" cy="134"/>
              </a:xfrm>
              <a:custGeom>
                <a:avLst/>
                <a:gdLst>
                  <a:gd name="T0" fmla="*/ 78 w 86"/>
                  <a:gd name="T1" fmla="*/ 71 h 134"/>
                  <a:gd name="T2" fmla="*/ 69 w 86"/>
                  <a:gd name="T3" fmla="*/ 84 h 134"/>
                  <a:gd name="T4" fmla="*/ 64 w 86"/>
                  <a:gd name="T5" fmla="*/ 88 h 134"/>
                  <a:gd name="T6" fmla="*/ 61 w 86"/>
                  <a:gd name="T7" fmla="*/ 97 h 134"/>
                  <a:gd name="T8" fmla="*/ 61 w 86"/>
                  <a:gd name="T9" fmla="*/ 108 h 134"/>
                  <a:gd name="T10" fmla="*/ 62 w 86"/>
                  <a:gd name="T11" fmla="*/ 120 h 134"/>
                  <a:gd name="T12" fmla="*/ 67 w 86"/>
                  <a:gd name="T13" fmla="*/ 134 h 134"/>
                  <a:gd name="T14" fmla="*/ 48 w 86"/>
                  <a:gd name="T15" fmla="*/ 124 h 134"/>
                  <a:gd name="T16" fmla="*/ 33 w 86"/>
                  <a:gd name="T17" fmla="*/ 114 h 134"/>
                  <a:gd name="T18" fmla="*/ 19 w 86"/>
                  <a:gd name="T19" fmla="*/ 103 h 134"/>
                  <a:gd name="T20" fmla="*/ 6 w 86"/>
                  <a:gd name="T21" fmla="*/ 87 h 134"/>
                  <a:gd name="T22" fmla="*/ 0 w 86"/>
                  <a:gd name="T23" fmla="*/ 76 h 134"/>
                  <a:gd name="T24" fmla="*/ 1 w 86"/>
                  <a:gd name="T25" fmla="*/ 67 h 134"/>
                  <a:gd name="T26" fmla="*/ 12 w 86"/>
                  <a:gd name="T27" fmla="*/ 50 h 134"/>
                  <a:gd name="T28" fmla="*/ 23 w 86"/>
                  <a:gd name="T29" fmla="*/ 42 h 134"/>
                  <a:gd name="T30" fmla="*/ 30 w 86"/>
                  <a:gd name="T31" fmla="*/ 38 h 134"/>
                  <a:gd name="T32" fmla="*/ 33 w 86"/>
                  <a:gd name="T33" fmla="*/ 29 h 134"/>
                  <a:gd name="T34" fmla="*/ 35 w 86"/>
                  <a:gd name="T35" fmla="*/ 19 h 134"/>
                  <a:gd name="T36" fmla="*/ 31 w 86"/>
                  <a:gd name="T37" fmla="*/ 12 h 134"/>
                  <a:gd name="T38" fmla="*/ 28 w 86"/>
                  <a:gd name="T39" fmla="*/ 0 h 134"/>
                  <a:gd name="T40" fmla="*/ 42 w 86"/>
                  <a:gd name="T41" fmla="*/ 10 h 134"/>
                  <a:gd name="T42" fmla="*/ 65 w 86"/>
                  <a:gd name="T43" fmla="*/ 26 h 134"/>
                  <a:gd name="T44" fmla="*/ 86 w 86"/>
                  <a:gd name="T45" fmla="*/ 47 h 134"/>
                  <a:gd name="T46" fmla="*/ 78 w 86"/>
                  <a:gd name="T47" fmla="*/ 71 h 13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6"/>
                  <a:gd name="T73" fmla="*/ 0 h 134"/>
                  <a:gd name="T74" fmla="*/ 86 w 86"/>
                  <a:gd name="T75" fmla="*/ 134 h 13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6" h="134">
                    <a:moveTo>
                      <a:pt x="78" y="71"/>
                    </a:moveTo>
                    <a:lnTo>
                      <a:pt x="69" y="84"/>
                    </a:lnTo>
                    <a:lnTo>
                      <a:pt x="64" y="88"/>
                    </a:lnTo>
                    <a:lnTo>
                      <a:pt x="61" y="97"/>
                    </a:lnTo>
                    <a:lnTo>
                      <a:pt x="61" y="108"/>
                    </a:lnTo>
                    <a:lnTo>
                      <a:pt x="62" y="120"/>
                    </a:lnTo>
                    <a:lnTo>
                      <a:pt x="67" y="134"/>
                    </a:lnTo>
                    <a:lnTo>
                      <a:pt x="48" y="124"/>
                    </a:lnTo>
                    <a:lnTo>
                      <a:pt x="33" y="114"/>
                    </a:lnTo>
                    <a:lnTo>
                      <a:pt x="19" y="103"/>
                    </a:lnTo>
                    <a:lnTo>
                      <a:pt x="6" y="87"/>
                    </a:lnTo>
                    <a:lnTo>
                      <a:pt x="0" y="76"/>
                    </a:lnTo>
                    <a:lnTo>
                      <a:pt x="1" y="67"/>
                    </a:lnTo>
                    <a:lnTo>
                      <a:pt x="12" y="50"/>
                    </a:lnTo>
                    <a:lnTo>
                      <a:pt x="23" y="42"/>
                    </a:lnTo>
                    <a:lnTo>
                      <a:pt x="30" y="38"/>
                    </a:lnTo>
                    <a:lnTo>
                      <a:pt x="33" y="29"/>
                    </a:lnTo>
                    <a:lnTo>
                      <a:pt x="35" y="19"/>
                    </a:lnTo>
                    <a:lnTo>
                      <a:pt x="31" y="12"/>
                    </a:lnTo>
                    <a:lnTo>
                      <a:pt x="28" y="0"/>
                    </a:lnTo>
                    <a:lnTo>
                      <a:pt x="42" y="10"/>
                    </a:lnTo>
                    <a:lnTo>
                      <a:pt x="65" y="26"/>
                    </a:lnTo>
                    <a:lnTo>
                      <a:pt x="86" y="47"/>
                    </a:lnTo>
                    <a:lnTo>
                      <a:pt x="78" y="71"/>
                    </a:lnTo>
                  </a:path>
                </a:pathLst>
              </a:custGeom>
              <a:noFill/>
              <a:ln w="6350" cap="rnd">
                <a:solidFill>
                  <a:srgbClr val="D7AB00"/>
                </a:solidFill>
                <a:prstDash val="solid"/>
                <a:round/>
                <a:headEnd/>
                <a:tailEnd/>
              </a:ln>
            </p:spPr>
            <p:txBody>
              <a:bodyPr/>
              <a:lstStyle/>
              <a:p>
                <a:endParaRPr lang="ru-RU"/>
              </a:p>
            </p:txBody>
          </p:sp>
          <p:sp>
            <p:nvSpPr>
              <p:cNvPr id="162730" name="Freeform 1361"/>
              <p:cNvSpPr>
                <a:spLocks/>
              </p:cNvSpPr>
              <p:nvPr/>
            </p:nvSpPr>
            <p:spPr bwMode="auto">
              <a:xfrm>
                <a:off x="3410" y="2133"/>
                <a:ext cx="101" cy="120"/>
              </a:xfrm>
              <a:custGeom>
                <a:avLst/>
                <a:gdLst>
                  <a:gd name="T0" fmla="*/ 0 w 101"/>
                  <a:gd name="T1" fmla="*/ 66 h 120"/>
                  <a:gd name="T2" fmla="*/ 2 w 101"/>
                  <a:gd name="T3" fmla="*/ 70 h 120"/>
                  <a:gd name="T4" fmla="*/ 8 w 101"/>
                  <a:gd name="T5" fmla="*/ 75 h 120"/>
                  <a:gd name="T6" fmla="*/ 17 w 101"/>
                  <a:gd name="T7" fmla="*/ 84 h 120"/>
                  <a:gd name="T8" fmla="*/ 23 w 101"/>
                  <a:gd name="T9" fmla="*/ 87 h 120"/>
                  <a:gd name="T10" fmla="*/ 28 w 101"/>
                  <a:gd name="T11" fmla="*/ 92 h 120"/>
                  <a:gd name="T12" fmla="*/ 40 w 101"/>
                  <a:gd name="T13" fmla="*/ 98 h 120"/>
                  <a:gd name="T14" fmla="*/ 73 w 101"/>
                  <a:gd name="T15" fmla="*/ 120 h 120"/>
                  <a:gd name="T16" fmla="*/ 68 w 101"/>
                  <a:gd name="T17" fmla="*/ 116 h 120"/>
                  <a:gd name="T18" fmla="*/ 63 w 101"/>
                  <a:gd name="T19" fmla="*/ 109 h 120"/>
                  <a:gd name="T20" fmla="*/ 61 w 101"/>
                  <a:gd name="T21" fmla="*/ 103 h 120"/>
                  <a:gd name="T22" fmla="*/ 59 w 101"/>
                  <a:gd name="T23" fmla="*/ 100 h 120"/>
                  <a:gd name="T24" fmla="*/ 57 w 101"/>
                  <a:gd name="T25" fmla="*/ 97 h 120"/>
                  <a:gd name="T26" fmla="*/ 57 w 101"/>
                  <a:gd name="T27" fmla="*/ 94 h 120"/>
                  <a:gd name="T28" fmla="*/ 57 w 101"/>
                  <a:gd name="T29" fmla="*/ 88 h 120"/>
                  <a:gd name="T30" fmla="*/ 57 w 101"/>
                  <a:gd name="T31" fmla="*/ 86 h 120"/>
                  <a:gd name="T32" fmla="*/ 59 w 101"/>
                  <a:gd name="T33" fmla="*/ 83 h 120"/>
                  <a:gd name="T34" fmla="*/ 63 w 101"/>
                  <a:gd name="T35" fmla="*/ 76 h 120"/>
                  <a:gd name="T36" fmla="*/ 70 w 101"/>
                  <a:gd name="T37" fmla="*/ 71 h 120"/>
                  <a:gd name="T38" fmla="*/ 74 w 101"/>
                  <a:gd name="T39" fmla="*/ 70 h 120"/>
                  <a:gd name="T40" fmla="*/ 80 w 101"/>
                  <a:gd name="T41" fmla="*/ 67 h 120"/>
                  <a:gd name="T42" fmla="*/ 84 w 101"/>
                  <a:gd name="T43" fmla="*/ 65 h 120"/>
                  <a:gd name="T44" fmla="*/ 87 w 101"/>
                  <a:gd name="T45" fmla="*/ 62 h 120"/>
                  <a:gd name="T46" fmla="*/ 93 w 101"/>
                  <a:gd name="T47" fmla="*/ 54 h 120"/>
                  <a:gd name="T48" fmla="*/ 98 w 101"/>
                  <a:gd name="T49" fmla="*/ 46 h 120"/>
                  <a:gd name="T50" fmla="*/ 100 w 101"/>
                  <a:gd name="T51" fmla="*/ 41 h 120"/>
                  <a:gd name="T52" fmla="*/ 101 w 101"/>
                  <a:gd name="T53" fmla="*/ 37 h 120"/>
                  <a:gd name="T54" fmla="*/ 101 w 101"/>
                  <a:gd name="T55" fmla="*/ 28 h 120"/>
                  <a:gd name="T56" fmla="*/ 101 w 101"/>
                  <a:gd name="T57" fmla="*/ 23 h 120"/>
                  <a:gd name="T58" fmla="*/ 100 w 101"/>
                  <a:gd name="T59" fmla="*/ 17 h 120"/>
                  <a:gd name="T60" fmla="*/ 98 w 101"/>
                  <a:gd name="T61" fmla="*/ 13 h 120"/>
                  <a:gd name="T62" fmla="*/ 93 w 101"/>
                  <a:gd name="T63" fmla="*/ 8 h 120"/>
                  <a:gd name="T64" fmla="*/ 92 w 101"/>
                  <a:gd name="T65" fmla="*/ 7 h 120"/>
                  <a:gd name="T66" fmla="*/ 89 w 101"/>
                  <a:gd name="T67" fmla="*/ 4 h 120"/>
                  <a:gd name="T68" fmla="*/ 84 w 101"/>
                  <a:gd name="T69" fmla="*/ 2 h 120"/>
                  <a:gd name="T70" fmla="*/ 78 w 101"/>
                  <a:gd name="T71" fmla="*/ 0 h 120"/>
                  <a:gd name="T72" fmla="*/ 71 w 101"/>
                  <a:gd name="T73" fmla="*/ 0 h 120"/>
                  <a:gd name="T74" fmla="*/ 63 w 101"/>
                  <a:gd name="T75" fmla="*/ 0 h 120"/>
                  <a:gd name="T76" fmla="*/ 57 w 101"/>
                  <a:gd name="T77" fmla="*/ 4 h 120"/>
                  <a:gd name="T78" fmla="*/ 51 w 101"/>
                  <a:gd name="T79" fmla="*/ 7 h 120"/>
                  <a:gd name="T80" fmla="*/ 45 w 101"/>
                  <a:gd name="T81" fmla="*/ 10 h 120"/>
                  <a:gd name="T82" fmla="*/ 38 w 101"/>
                  <a:gd name="T83" fmla="*/ 15 h 120"/>
                  <a:gd name="T84" fmla="*/ 30 w 101"/>
                  <a:gd name="T85" fmla="*/ 21 h 120"/>
                  <a:gd name="T86" fmla="*/ 21 w 101"/>
                  <a:gd name="T87" fmla="*/ 29 h 120"/>
                  <a:gd name="T88" fmla="*/ 15 w 101"/>
                  <a:gd name="T89" fmla="*/ 38 h 120"/>
                  <a:gd name="T90" fmla="*/ 9 w 101"/>
                  <a:gd name="T91" fmla="*/ 47 h 120"/>
                  <a:gd name="T92" fmla="*/ 4 w 101"/>
                  <a:gd name="T93" fmla="*/ 56 h 120"/>
                  <a:gd name="T94" fmla="*/ 0 w 101"/>
                  <a:gd name="T95" fmla="*/ 66 h 12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1"/>
                  <a:gd name="T145" fmla="*/ 0 h 120"/>
                  <a:gd name="T146" fmla="*/ 101 w 101"/>
                  <a:gd name="T147" fmla="*/ 120 h 12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1" h="120">
                    <a:moveTo>
                      <a:pt x="0" y="66"/>
                    </a:moveTo>
                    <a:lnTo>
                      <a:pt x="2" y="70"/>
                    </a:lnTo>
                    <a:lnTo>
                      <a:pt x="8" y="75"/>
                    </a:lnTo>
                    <a:lnTo>
                      <a:pt x="17" y="84"/>
                    </a:lnTo>
                    <a:lnTo>
                      <a:pt x="23" y="87"/>
                    </a:lnTo>
                    <a:lnTo>
                      <a:pt x="28" y="92"/>
                    </a:lnTo>
                    <a:lnTo>
                      <a:pt x="40" y="98"/>
                    </a:lnTo>
                    <a:lnTo>
                      <a:pt x="73" y="120"/>
                    </a:lnTo>
                    <a:lnTo>
                      <a:pt x="68" y="116"/>
                    </a:lnTo>
                    <a:lnTo>
                      <a:pt x="63" y="109"/>
                    </a:lnTo>
                    <a:lnTo>
                      <a:pt x="61" y="103"/>
                    </a:lnTo>
                    <a:lnTo>
                      <a:pt x="59" y="100"/>
                    </a:lnTo>
                    <a:lnTo>
                      <a:pt x="57" y="97"/>
                    </a:lnTo>
                    <a:lnTo>
                      <a:pt x="57" y="94"/>
                    </a:lnTo>
                    <a:lnTo>
                      <a:pt x="57" y="88"/>
                    </a:lnTo>
                    <a:lnTo>
                      <a:pt x="57" y="86"/>
                    </a:lnTo>
                    <a:lnTo>
                      <a:pt x="59" y="83"/>
                    </a:lnTo>
                    <a:lnTo>
                      <a:pt x="63" y="76"/>
                    </a:lnTo>
                    <a:lnTo>
                      <a:pt x="70" y="71"/>
                    </a:lnTo>
                    <a:lnTo>
                      <a:pt x="74" y="70"/>
                    </a:lnTo>
                    <a:lnTo>
                      <a:pt x="80" y="67"/>
                    </a:lnTo>
                    <a:lnTo>
                      <a:pt x="84" y="65"/>
                    </a:lnTo>
                    <a:lnTo>
                      <a:pt x="87" y="62"/>
                    </a:lnTo>
                    <a:lnTo>
                      <a:pt x="93" y="54"/>
                    </a:lnTo>
                    <a:lnTo>
                      <a:pt x="98" y="46"/>
                    </a:lnTo>
                    <a:lnTo>
                      <a:pt x="100" y="41"/>
                    </a:lnTo>
                    <a:lnTo>
                      <a:pt x="101" y="37"/>
                    </a:lnTo>
                    <a:lnTo>
                      <a:pt x="101" y="28"/>
                    </a:lnTo>
                    <a:lnTo>
                      <a:pt x="101" y="23"/>
                    </a:lnTo>
                    <a:lnTo>
                      <a:pt x="100" y="17"/>
                    </a:lnTo>
                    <a:lnTo>
                      <a:pt x="98" y="13"/>
                    </a:lnTo>
                    <a:lnTo>
                      <a:pt x="93" y="8"/>
                    </a:lnTo>
                    <a:lnTo>
                      <a:pt x="92" y="7"/>
                    </a:lnTo>
                    <a:lnTo>
                      <a:pt x="89" y="4"/>
                    </a:lnTo>
                    <a:lnTo>
                      <a:pt x="84" y="2"/>
                    </a:lnTo>
                    <a:lnTo>
                      <a:pt x="78" y="0"/>
                    </a:lnTo>
                    <a:lnTo>
                      <a:pt x="71" y="0"/>
                    </a:lnTo>
                    <a:lnTo>
                      <a:pt x="63" y="0"/>
                    </a:lnTo>
                    <a:lnTo>
                      <a:pt x="57" y="4"/>
                    </a:lnTo>
                    <a:lnTo>
                      <a:pt x="51" y="7"/>
                    </a:lnTo>
                    <a:lnTo>
                      <a:pt x="45" y="10"/>
                    </a:lnTo>
                    <a:lnTo>
                      <a:pt x="38" y="15"/>
                    </a:lnTo>
                    <a:lnTo>
                      <a:pt x="30" y="21"/>
                    </a:lnTo>
                    <a:lnTo>
                      <a:pt x="21" y="29"/>
                    </a:lnTo>
                    <a:lnTo>
                      <a:pt x="15" y="38"/>
                    </a:lnTo>
                    <a:lnTo>
                      <a:pt x="9" y="47"/>
                    </a:lnTo>
                    <a:lnTo>
                      <a:pt x="4" y="56"/>
                    </a:lnTo>
                    <a:lnTo>
                      <a:pt x="0" y="66"/>
                    </a:lnTo>
                    <a:close/>
                  </a:path>
                </a:pathLst>
              </a:custGeom>
              <a:solidFill>
                <a:srgbClr val="D7AB00"/>
              </a:solidFill>
              <a:ln w="9525">
                <a:noFill/>
                <a:round/>
                <a:headEnd/>
                <a:tailEnd/>
              </a:ln>
            </p:spPr>
            <p:txBody>
              <a:bodyPr/>
              <a:lstStyle/>
              <a:p>
                <a:endParaRPr lang="ru-RU"/>
              </a:p>
            </p:txBody>
          </p:sp>
          <p:sp>
            <p:nvSpPr>
              <p:cNvPr id="162731" name="Freeform 1362"/>
              <p:cNvSpPr>
                <a:spLocks/>
              </p:cNvSpPr>
              <p:nvPr/>
            </p:nvSpPr>
            <p:spPr bwMode="auto">
              <a:xfrm>
                <a:off x="3410" y="2133"/>
                <a:ext cx="101" cy="120"/>
              </a:xfrm>
              <a:custGeom>
                <a:avLst/>
                <a:gdLst>
                  <a:gd name="T0" fmla="*/ 0 w 101"/>
                  <a:gd name="T1" fmla="*/ 66 h 120"/>
                  <a:gd name="T2" fmla="*/ 17 w 101"/>
                  <a:gd name="T3" fmla="*/ 83 h 120"/>
                  <a:gd name="T4" fmla="*/ 40 w 101"/>
                  <a:gd name="T5" fmla="*/ 98 h 120"/>
                  <a:gd name="T6" fmla="*/ 73 w 101"/>
                  <a:gd name="T7" fmla="*/ 120 h 120"/>
                  <a:gd name="T8" fmla="*/ 68 w 101"/>
                  <a:gd name="T9" fmla="*/ 116 h 120"/>
                  <a:gd name="T10" fmla="*/ 61 w 101"/>
                  <a:gd name="T11" fmla="*/ 103 h 120"/>
                  <a:gd name="T12" fmla="*/ 57 w 101"/>
                  <a:gd name="T13" fmla="*/ 97 h 120"/>
                  <a:gd name="T14" fmla="*/ 57 w 101"/>
                  <a:gd name="T15" fmla="*/ 88 h 120"/>
                  <a:gd name="T16" fmla="*/ 59 w 101"/>
                  <a:gd name="T17" fmla="*/ 83 h 120"/>
                  <a:gd name="T18" fmla="*/ 63 w 101"/>
                  <a:gd name="T19" fmla="*/ 76 h 120"/>
                  <a:gd name="T20" fmla="*/ 70 w 101"/>
                  <a:gd name="T21" fmla="*/ 71 h 120"/>
                  <a:gd name="T22" fmla="*/ 74 w 101"/>
                  <a:gd name="T23" fmla="*/ 70 h 120"/>
                  <a:gd name="T24" fmla="*/ 87 w 101"/>
                  <a:gd name="T25" fmla="*/ 62 h 120"/>
                  <a:gd name="T26" fmla="*/ 93 w 101"/>
                  <a:gd name="T27" fmla="*/ 54 h 120"/>
                  <a:gd name="T28" fmla="*/ 98 w 101"/>
                  <a:gd name="T29" fmla="*/ 45 h 120"/>
                  <a:gd name="T30" fmla="*/ 101 w 101"/>
                  <a:gd name="T31" fmla="*/ 37 h 120"/>
                  <a:gd name="T32" fmla="*/ 101 w 101"/>
                  <a:gd name="T33" fmla="*/ 28 h 120"/>
                  <a:gd name="T34" fmla="*/ 100 w 101"/>
                  <a:gd name="T35" fmla="*/ 17 h 120"/>
                  <a:gd name="T36" fmla="*/ 93 w 101"/>
                  <a:gd name="T37" fmla="*/ 8 h 120"/>
                  <a:gd name="T38" fmla="*/ 84 w 101"/>
                  <a:gd name="T39" fmla="*/ 2 h 120"/>
                  <a:gd name="T40" fmla="*/ 71 w 101"/>
                  <a:gd name="T41" fmla="*/ 0 h 120"/>
                  <a:gd name="T42" fmla="*/ 57 w 101"/>
                  <a:gd name="T43" fmla="*/ 2 h 120"/>
                  <a:gd name="T44" fmla="*/ 45 w 101"/>
                  <a:gd name="T45" fmla="*/ 10 h 120"/>
                  <a:gd name="T46" fmla="*/ 30 w 101"/>
                  <a:gd name="T47" fmla="*/ 21 h 120"/>
                  <a:gd name="T48" fmla="*/ 15 w 101"/>
                  <a:gd name="T49" fmla="*/ 38 h 120"/>
                  <a:gd name="T50" fmla="*/ 4 w 101"/>
                  <a:gd name="T51" fmla="*/ 56 h 120"/>
                  <a:gd name="T52" fmla="*/ 0 w 101"/>
                  <a:gd name="T53" fmla="*/ 66 h 12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1"/>
                  <a:gd name="T82" fmla="*/ 0 h 120"/>
                  <a:gd name="T83" fmla="*/ 101 w 101"/>
                  <a:gd name="T84" fmla="*/ 120 h 12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1" h="120">
                    <a:moveTo>
                      <a:pt x="0" y="66"/>
                    </a:moveTo>
                    <a:lnTo>
                      <a:pt x="17" y="83"/>
                    </a:lnTo>
                    <a:lnTo>
                      <a:pt x="40" y="98"/>
                    </a:lnTo>
                    <a:lnTo>
                      <a:pt x="73" y="120"/>
                    </a:lnTo>
                    <a:lnTo>
                      <a:pt x="68" y="116"/>
                    </a:lnTo>
                    <a:lnTo>
                      <a:pt x="61" y="103"/>
                    </a:lnTo>
                    <a:lnTo>
                      <a:pt x="57" y="97"/>
                    </a:lnTo>
                    <a:lnTo>
                      <a:pt x="57" y="88"/>
                    </a:lnTo>
                    <a:lnTo>
                      <a:pt x="59" y="83"/>
                    </a:lnTo>
                    <a:lnTo>
                      <a:pt x="63" y="76"/>
                    </a:lnTo>
                    <a:lnTo>
                      <a:pt x="70" y="71"/>
                    </a:lnTo>
                    <a:lnTo>
                      <a:pt x="74" y="70"/>
                    </a:lnTo>
                    <a:lnTo>
                      <a:pt x="87" y="62"/>
                    </a:lnTo>
                    <a:lnTo>
                      <a:pt x="93" y="54"/>
                    </a:lnTo>
                    <a:lnTo>
                      <a:pt x="98" y="45"/>
                    </a:lnTo>
                    <a:lnTo>
                      <a:pt x="101" y="37"/>
                    </a:lnTo>
                    <a:lnTo>
                      <a:pt x="101" y="28"/>
                    </a:lnTo>
                    <a:lnTo>
                      <a:pt x="100" y="17"/>
                    </a:lnTo>
                    <a:lnTo>
                      <a:pt x="93" y="8"/>
                    </a:lnTo>
                    <a:lnTo>
                      <a:pt x="84" y="2"/>
                    </a:lnTo>
                    <a:lnTo>
                      <a:pt x="71" y="0"/>
                    </a:lnTo>
                    <a:lnTo>
                      <a:pt x="57" y="2"/>
                    </a:lnTo>
                    <a:lnTo>
                      <a:pt x="45" y="10"/>
                    </a:lnTo>
                    <a:lnTo>
                      <a:pt x="30" y="21"/>
                    </a:lnTo>
                    <a:lnTo>
                      <a:pt x="15" y="38"/>
                    </a:lnTo>
                    <a:lnTo>
                      <a:pt x="4" y="56"/>
                    </a:lnTo>
                    <a:lnTo>
                      <a:pt x="0" y="66"/>
                    </a:lnTo>
                  </a:path>
                </a:pathLst>
              </a:custGeom>
              <a:noFill/>
              <a:ln w="6350" cap="rnd">
                <a:solidFill>
                  <a:srgbClr val="D7AB00"/>
                </a:solidFill>
                <a:prstDash val="solid"/>
                <a:round/>
                <a:headEnd/>
                <a:tailEnd/>
              </a:ln>
            </p:spPr>
            <p:txBody>
              <a:bodyPr/>
              <a:lstStyle/>
              <a:p>
                <a:endParaRPr lang="ru-RU"/>
              </a:p>
            </p:txBody>
          </p:sp>
          <p:sp>
            <p:nvSpPr>
              <p:cNvPr id="162732" name="Freeform 1363"/>
              <p:cNvSpPr>
                <a:spLocks/>
              </p:cNvSpPr>
              <p:nvPr/>
            </p:nvSpPr>
            <p:spPr bwMode="auto">
              <a:xfrm>
                <a:off x="3393" y="2187"/>
                <a:ext cx="106" cy="157"/>
              </a:xfrm>
              <a:custGeom>
                <a:avLst/>
                <a:gdLst>
                  <a:gd name="T0" fmla="*/ 22 w 106"/>
                  <a:gd name="T1" fmla="*/ 0 h 157"/>
                  <a:gd name="T2" fmla="*/ 26 w 106"/>
                  <a:gd name="T3" fmla="*/ 10 h 157"/>
                  <a:gd name="T4" fmla="*/ 26 w 106"/>
                  <a:gd name="T5" fmla="*/ 16 h 157"/>
                  <a:gd name="T6" fmla="*/ 28 w 106"/>
                  <a:gd name="T7" fmla="*/ 19 h 157"/>
                  <a:gd name="T8" fmla="*/ 32 w 106"/>
                  <a:gd name="T9" fmla="*/ 23 h 157"/>
                  <a:gd name="T10" fmla="*/ 35 w 106"/>
                  <a:gd name="T11" fmla="*/ 27 h 157"/>
                  <a:gd name="T12" fmla="*/ 37 w 106"/>
                  <a:gd name="T13" fmla="*/ 31 h 157"/>
                  <a:gd name="T14" fmla="*/ 47 w 106"/>
                  <a:gd name="T15" fmla="*/ 35 h 157"/>
                  <a:gd name="T16" fmla="*/ 55 w 106"/>
                  <a:gd name="T17" fmla="*/ 40 h 157"/>
                  <a:gd name="T18" fmla="*/ 60 w 106"/>
                  <a:gd name="T19" fmla="*/ 44 h 157"/>
                  <a:gd name="T20" fmla="*/ 65 w 106"/>
                  <a:gd name="T21" fmla="*/ 46 h 157"/>
                  <a:gd name="T22" fmla="*/ 82 w 106"/>
                  <a:gd name="T23" fmla="*/ 57 h 157"/>
                  <a:gd name="T24" fmla="*/ 89 w 106"/>
                  <a:gd name="T25" fmla="*/ 63 h 157"/>
                  <a:gd name="T26" fmla="*/ 95 w 106"/>
                  <a:gd name="T27" fmla="*/ 72 h 157"/>
                  <a:gd name="T28" fmla="*/ 99 w 106"/>
                  <a:gd name="T29" fmla="*/ 78 h 157"/>
                  <a:gd name="T30" fmla="*/ 102 w 106"/>
                  <a:gd name="T31" fmla="*/ 84 h 157"/>
                  <a:gd name="T32" fmla="*/ 104 w 106"/>
                  <a:gd name="T33" fmla="*/ 91 h 157"/>
                  <a:gd name="T34" fmla="*/ 105 w 106"/>
                  <a:gd name="T35" fmla="*/ 99 h 157"/>
                  <a:gd name="T36" fmla="*/ 106 w 106"/>
                  <a:gd name="T37" fmla="*/ 105 h 157"/>
                  <a:gd name="T38" fmla="*/ 106 w 106"/>
                  <a:gd name="T39" fmla="*/ 113 h 157"/>
                  <a:gd name="T40" fmla="*/ 105 w 106"/>
                  <a:gd name="T41" fmla="*/ 127 h 157"/>
                  <a:gd name="T42" fmla="*/ 104 w 106"/>
                  <a:gd name="T43" fmla="*/ 137 h 157"/>
                  <a:gd name="T44" fmla="*/ 102 w 106"/>
                  <a:gd name="T45" fmla="*/ 146 h 157"/>
                  <a:gd name="T46" fmla="*/ 100 w 106"/>
                  <a:gd name="T47" fmla="*/ 157 h 157"/>
                  <a:gd name="T48" fmla="*/ 99 w 106"/>
                  <a:gd name="T49" fmla="*/ 154 h 157"/>
                  <a:gd name="T50" fmla="*/ 93 w 106"/>
                  <a:gd name="T51" fmla="*/ 146 h 157"/>
                  <a:gd name="T52" fmla="*/ 85 w 106"/>
                  <a:gd name="T53" fmla="*/ 137 h 157"/>
                  <a:gd name="T54" fmla="*/ 76 w 106"/>
                  <a:gd name="T55" fmla="*/ 129 h 157"/>
                  <a:gd name="T56" fmla="*/ 54 w 106"/>
                  <a:gd name="T57" fmla="*/ 114 h 157"/>
                  <a:gd name="T58" fmla="*/ 37 w 106"/>
                  <a:gd name="T59" fmla="*/ 99 h 157"/>
                  <a:gd name="T60" fmla="*/ 24 w 106"/>
                  <a:gd name="T61" fmla="*/ 89 h 157"/>
                  <a:gd name="T62" fmla="*/ 17 w 106"/>
                  <a:gd name="T63" fmla="*/ 84 h 157"/>
                  <a:gd name="T64" fmla="*/ 13 w 106"/>
                  <a:gd name="T65" fmla="*/ 76 h 157"/>
                  <a:gd name="T66" fmla="*/ 5 w 106"/>
                  <a:gd name="T67" fmla="*/ 65 h 157"/>
                  <a:gd name="T68" fmla="*/ 4 w 106"/>
                  <a:gd name="T69" fmla="*/ 61 h 157"/>
                  <a:gd name="T70" fmla="*/ 0 w 106"/>
                  <a:gd name="T71" fmla="*/ 53 h 157"/>
                  <a:gd name="T72" fmla="*/ 0 w 106"/>
                  <a:gd name="T73" fmla="*/ 44 h 157"/>
                  <a:gd name="T74" fmla="*/ 4 w 106"/>
                  <a:gd name="T75" fmla="*/ 35 h 157"/>
                  <a:gd name="T76" fmla="*/ 7 w 106"/>
                  <a:gd name="T77" fmla="*/ 27 h 157"/>
                  <a:gd name="T78" fmla="*/ 9 w 106"/>
                  <a:gd name="T79" fmla="*/ 19 h 157"/>
                  <a:gd name="T80" fmla="*/ 19 w 106"/>
                  <a:gd name="T81" fmla="*/ 5 h 157"/>
                  <a:gd name="T82" fmla="*/ 22 w 106"/>
                  <a:gd name="T83" fmla="*/ 0 h 15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06"/>
                  <a:gd name="T127" fmla="*/ 0 h 157"/>
                  <a:gd name="T128" fmla="*/ 106 w 106"/>
                  <a:gd name="T129" fmla="*/ 157 h 15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06" h="157">
                    <a:moveTo>
                      <a:pt x="22" y="0"/>
                    </a:moveTo>
                    <a:lnTo>
                      <a:pt x="26" y="10"/>
                    </a:lnTo>
                    <a:lnTo>
                      <a:pt x="26" y="16"/>
                    </a:lnTo>
                    <a:lnTo>
                      <a:pt x="28" y="19"/>
                    </a:lnTo>
                    <a:lnTo>
                      <a:pt x="32" y="23"/>
                    </a:lnTo>
                    <a:lnTo>
                      <a:pt x="35" y="27"/>
                    </a:lnTo>
                    <a:lnTo>
                      <a:pt x="37" y="31"/>
                    </a:lnTo>
                    <a:lnTo>
                      <a:pt x="47" y="35"/>
                    </a:lnTo>
                    <a:lnTo>
                      <a:pt x="55" y="40"/>
                    </a:lnTo>
                    <a:lnTo>
                      <a:pt x="60" y="44"/>
                    </a:lnTo>
                    <a:lnTo>
                      <a:pt x="65" y="46"/>
                    </a:lnTo>
                    <a:lnTo>
                      <a:pt x="82" y="57"/>
                    </a:lnTo>
                    <a:lnTo>
                      <a:pt x="89" y="63"/>
                    </a:lnTo>
                    <a:lnTo>
                      <a:pt x="95" y="72"/>
                    </a:lnTo>
                    <a:lnTo>
                      <a:pt x="99" y="78"/>
                    </a:lnTo>
                    <a:lnTo>
                      <a:pt x="102" y="84"/>
                    </a:lnTo>
                    <a:lnTo>
                      <a:pt x="104" y="91"/>
                    </a:lnTo>
                    <a:lnTo>
                      <a:pt x="105" y="99"/>
                    </a:lnTo>
                    <a:lnTo>
                      <a:pt x="106" y="105"/>
                    </a:lnTo>
                    <a:lnTo>
                      <a:pt x="106" y="113"/>
                    </a:lnTo>
                    <a:lnTo>
                      <a:pt x="105" y="127"/>
                    </a:lnTo>
                    <a:lnTo>
                      <a:pt x="104" y="137"/>
                    </a:lnTo>
                    <a:lnTo>
                      <a:pt x="102" y="146"/>
                    </a:lnTo>
                    <a:lnTo>
                      <a:pt x="100" y="157"/>
                    </a:lnTo>
                    <a:lnTo>
                      <a:pt x="99" y="154"/>
                    </a:lnTo>
                    <a:lnTo>
                      <a:pt x="93" y="146"/>
                    </a:lnTo>
                    <a:lnTo>
                      <a:pt x="85" y="137"/>
                    </a:lnTo>
                    <a:lnTo>
                      <a:pt x="76" y="129"/>
                    </a:lnTo>
                    <a:lnTo>
                      <a:pt x="54" y="114"/>
                    </a:lnTo>
                    <a:lnTo>
                      <a:pt x="37" y="99"/>
                    </a:lnTo>
                    <a:lnTo>
                      <a:pt x="24" y="89"/>
                    </a:lnTo>
                    <a:lnTo>
                      <a:pt x="17" y="84"/>
                    </a:lnTo>
                    <a:lnTo>
                      <a:pt x="13" y="76"/>
                    </a:lnTo>
                    <a:lnTo>
                      <a:pt x="5" y="65"/>
                    </a:lnTo>
                    <a:lnTo>
                      <a:pt x="4" y="61"/>
                    </a:lnTo>
                    <a:lnTo>
                      <a:pt x="0" y="53"/>
                    </a:lnTo>
                    <a:lnTo>
                      <a:pt x="0" y="44"/>
                    </a:lnTo>
                    <a:lnTo>
                      <a:pt x="4" y="35"/>
                    </a:lnTo>
                    <a:lnTo>
                      <a:pt x="7" y="27"/>
                    </a:lnTo>
                    <a:lnTo>
                      <a:pt x="9" y="19"/>
                    </a:lnTo>
                    <a:lnTo>
                      <a:pt x="19" y="5"/>
                    </a:lnTo>
                    <a:lnTo>
                      <a:pt x="22" y="0"/>
                    </a:lnTo>
                    <a:close/>
                  </a:path>
                </a:pathLst>
              </a:custGeom>
              <a:solidFill>
                <a:srgbClr val="F2E492"/>
              </a:solidFill>
              <a:ln w="9525">
                <a:noFill/>
                <a:round/>
                <a:headEnd/>
                <a:tailEnd/>
              </a:ln>
            </p:spPr>
            <p:txBody>
              <a:bodyPr/>
              <a:lstStyle/>
              <a:p>
                <a:endParaRPr lang="ru-RU"/>
              </a:p>
            </p:txBody>
          </p:sp>
          <p:sp>
            <p:nvSpPr>
              <p:cNvPr id="162733" name="Freeform 1364"/>
              <p:cNvSpPr>
                <a:spLocks/>
              </p:cNvSpPr>
              <p:nvPr/>
            </p:nvSpPr>
            <p:spPr bwMode="auto">
              <a:xfrm>
                <a:off x="3395" y="2187"/>
                <a:ext cx="104" cy="157"/>
              </a:xfrm>
              <a:custGeom>
                <a:avLst/>
                <a:gdLst>
                  <a:gd name="T0" fmla="*/ 23 w 104"/>
                  <a:gd name="T1" fmla="*/ 0 h 157"/>
                  <a:gd name="T2" fmla="*/ 31 w 104"/>
                  <a:gd name="T3" fmla="*/ 23 h 157"/>
                  <a:gd name="T4" fmla="*/ 37 w 104"/>
                  <a:gd name="T5" fmla="*/ 31 h 157"/>
                  <a:gd name="T6" fmla="*/ 46 w 104"/>
                  <a:gd name="T7" fmla="*/ 35 h 157"/>
                  <a:gd name="T8" fmla="*/ 65 w 104"/>
                  <a:gd name="T9" fmla="*/ 46 h 157"/>
                  <a:gd name="T10" fmla="*/ 81 w 104"/>
                  <a:gd name="T11" fmla="*/ 57 h 157"/>
                  <a:gd name="T12" fmla="*/ 94 w 104"/>
                  <a:gd name="T13" fmla="*/ 72 h 157"/>
                  <a:gd name="T14" fmla="*/ 101 w 104"/>
                  <a:gd name="T15" fmla="*/ 84 h 157"/>
                  <a:gd name="T16" fmla="*/ 104 w 104"/>
                  <a:gd name="T17" fmla="*/ 99 h 157"/>
                  <a:gd name="T18" fmla="*/ 104 w 104"/>
                  <a:gd name="T19" fmla="*/ 127 h 157"/>
                  <a:gd name="T20" fmla="*/ 99 w 104"/>
                  <a:gd name="T21" fmla="*/ 157 h 157"/>
                  <a:gd name="T22" fmla="*/ 92 w 104"/>
                  <a:gd name="T23" fmla="*/ 146 h 157"/>
                  <a:gd name="T24" fmla="*/ 75 w 104"/>
                  <a:gd name="T25" fmla="*/ 129 h 157"/>
                  <a:gd name="T26" fmla="*/ 53 w 104"/>
                  <a:gd name="T27" fmla="*/ 114 h 157"/>
                  <a:gd name="T28" fmla="*/ 36 w 104"/>
                  <a:gd name="T29" fmla="*/ 99 h 157"/>
                  <a:gd name="T30" fmla="*/ 12 w 104"/>
                  <a:gd name="T31" fmla="*/ 76 h 157"/>
                  <a:gd name="T32" fmla="*/ 5 w 104"/>
                  <a:gd name="T33" fmla="*/ 65 h 157"/>
                  <a:gd name="T34" fmla="*/ 1 w 104"/>
                  <a:gd name="T35" fmla="*/ 53 h 157"/>
                  <a:gd name="T36" fmla="*/ 0 w 104"/>
                  <a:gd name="T37" fmla="*/ 44 h 157"/>
                  <a:gd name="T38" fmla="*/ 3 w 104"/>
                  <a:gd name="T39" fmla="*/ 35 h 157"/>
                  <a:gd name="T40" fmla="*/ 11 w 104"/>
                  <a:gd name="T41" fmla="*/ 18 h 157"/>
                  <a:gd name="T42" fmla="*/ 23 w 104"/>
                  <a:gd name="T43" fmla="*/ 0 h 15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04"/>
                  <a:gd name="T67" fmla="*/ 0 h 157"/>
                  <a:gd name="T68" fmla="*/ 104 w 104"/>
                  <a:gd name="T69" fmla="*/ 157 h 15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04" h="157">
                    <a:moveTo>
                      <a:pt x="23" y="0"/>
                    </a:moveTo>
                    <a:lnTo>
                      <a:pt x="31" y="23"/>
                    </a:lnTo>
                    <a:lnTo>
                      <a:pt x="37" y="31"/>
                    </a:lnTo>
                    <a:lnTo>
                      <a:pt x="46" y="35"/>
                    </a:lnTo>
                    <a:lnTo>
                      <a:pt x="65" y="46"/>
                    </a:lnTo>
                    <a:lnTo>
                      <a:pt x="81" y="57"/>
                    </a:lnTo>
                    <a:lnTo>
                      <a:pt x="94" y="72"/>
                    </a:lnTo>
                    <a:lnTo>
                      <a:pt x="101" y="84"/>
                    </a:lnTo>
                    <a:lnTo>
                      <a:pt x="104" y="99"/>
                    </a:lnTo>
                    <a:lnTo>
                      <a:pt x="104" y="127"/>
                    </a:lnTo>
                    <a:lnTo>
                      <a:pt x="99" y="157"/>
                    </a:lnTo>
                    <a:lnTo>
                      <a:pt x="92" y="146"/>
                    </a:lnTo>
                    <a:lnTo>
                      <a:pt x="75" y="129"/>
                    </a:lnTo>
                    <a:lnTo>
                      <a:pt x="53" y="114"/>
                    </a:lnTo>
                    <a:lnTo>
                      <a:pt x="36" y="99"/>
                    </a:lnTo>
                    <a:lnTo>
                      <a:pt x="12" y="76"/>
                    </a:lnTo>
                    <a:lnTo>
                      <a:pt x="5" y="65"/>
                    </a:lnTo>
                    <a:lnTo>
                      <a:pt x="1" y="53"/>
                    </a:lnTo>
                    <a:lnTo>
                      <a:pt x="0" y="44"/>
                    </a:lnTo>
                    <a:lnTo>
                      <a:pt x="3" y="35"/>
                    </a:lnTo>
                    <a:lnTo>
                      <a:pt x="11" y="18"/>
                    </a:lnTo>
                    <a:lnTo>
                      <a:pt x="23" y="0"/>
                    </a:lnTo>
                  </a:path>
                </a:pathLst>
              </a:custGeom>
              <a:noFill/>
              <a:ln w="6350" cap="rnd">
                <a:solidFill>
                  <a:srgbClr val="D7AB00"/>
                </a:solidFill>
                <a:prstDash val="solid"/>
                <a:round/>
                <a:headEnd/>
                <a:tailEnd/>
              </a:ln>
            </p:spPr>
            <p:txBody>
              <a:bodyPr/>
              <a:lstStyle/>
              <a:p>
                <a:endParaRPr lang="ru-RU"/>
              </a:p>
            </p:txBody>
          </p:sp>
          <p:sp>
            <p:nvSpPr>
              <p:cNvPr id="162734" name="Freeform 1365"/>
              <p:cNvSpPr>
                <a:spLocks/>
              </p:cNvSpPr>
              <p:nvPr/>
            </p:nvSpPr>
            <p:spPr bwMode="auto">
              <a:xfrm>
                <a:off x="3393" y="2365"/>
                <a:ext cx="106" cy="157"/>
              </a:xfrm>
              <a:custGeom>
                <a:avLst/>
                <a:gdLst>
                  <a:gd name="T0" fmla="*/ 17 w 106"/>
                  <a:gd name="T1" fmla="*/ 0 h 157"/>
                  <a:gd name="T2" fmla="*/ 21 w 106"/>
                  <a:gd name="T3" fmla="*/ 9 h 157"/>
                  <a:gd name="T4" fmla="*/ 26 w 106"/>
                  <a:gd name="T5" fmla="*/ 17 h 157"/>
                  <a:gd name="T6" fmla="*/ 32 w 106"/>
                  <a:gd name="T7" fmla="*/ 24 h 157"/>
                  <a:gd name="T8" fmla="*/ 35 w 106"/>
                  <a:gd name="T9" fmla="*/ 28 h 157"/>
                  <a:gd name="T10" fmla="*/ 39 w 106"/>
                  <a:gd name="T11" fmla="*/ 31 h 157"/>
                  <a:gd name="T12" fmla="*/ 47 w 106"/>
                  <a:gd name="T13" fmla="*/ 36 h 157"/>
                  <a:gd name="T14" fmla="*/ 55 w 106"/>
                  <a:gd name="T15" fmla="*/ 41 h 157"/>
                  <a:gd name="T16" fmla="*/ 65 w 106"/>
                  <a:gd name="T17" fmla="*/ 47 h 157"/>
                  <a:gd name="T18" fmla="*/ 82 w 106"/>
                  <a:gd name="T19" fmla="*/ 58 h 157"/>
                  <a:gd name="T20" fmla="*/ 89 w 106"/>
                  <a:gd name="T21" fmla="*/ 65 h 157"/>
                  <a:gd name="T22" fmla="*/ 95 w 106"/>
                  <a:gd name="T23" fmla="*/ 74 h 157"/>
                  <a:gd name="T24" fmla="*/ 99 w 106"/>
                  <a:gd name="T25" fmla="*/ 80 h 157"/>
                  <a:gd name="T26" fmla="*/ 102 w 106"/>
                  <a:gd name="T27" fmla="*/ 84 h 157"/>
                  <a:gd name="T28" fmla="*/ 104 w 106"/>
                  <a:gd name="T29" fmla="*/ 91 h 157"/>
                  <a:gd name="T30" fmla="*/ 105 w 106"/>
                  <a:gd name="T31" fmla="*/ 99 h 157"/>
                  <a:gd name="T32" fmla="*/ 106 w 106"/>
                  <a:gd name="T33" fmla="*/ 105 h 157"/>
                  <a:gd name="T34" fmla="*/ 106 w 106"/>
                  <a:gd name="T35" fmla="*/ 113 h 157"/>
                  <a:gd name="T36" fmla="*/ 105 w 106"/>
                  <a:gd name="T37" fmla="*/ 127 h 157"/>
                  <a:gd name="T38" fmla="*/ 104 w 106"/>
                  <a:gd name="T39" fmla="*/ 136 h 157"/>
                  <a:gd name="T40" fmla="*/ 102 w 106"/>
                  <a:gd name="T41" fmla="*/ 146 h 157"/>
                  <a:gd name="T42" fmla="*/ 100 w 106"/>
                  <a:gd name="T43" fmla="*/ 157 h 157"/>
                  <a:gd name="T44" fmla="*/ 99 w 106"/>
                  <a:gd name="T45" fmla="*/ 153 h 157"/>
                  <a:gd name="T46" fmla="*/ 93 w 106"/>
                  <a:gd name="T47" fmla="*/ 146 h 157"/>
                  <a:gd name="T48" fmla="*/ 85 w 106"/>
                  <a:gd name="T49" fmla="*/ 136 h 157"/>
                  <a:gd name="T50" fmla="*/ 76 w 106"/>
                  <a:gd name="T51" fmla="*/ 129 h 157"/>
                  <a:gd name="T52" fmla="*/ 54 w 106"/>
                  <a:gd name="T53" fmla="*/ 114 h 157"/>
                  <a:gd name="T54" fmla="*/ 37 w 106"/>
                  <a:gd name="T55" fmla="*/ 99 h 157"/>
                  <a:gd name="T56" fmla="*/ 24 w 106"/>
                  <a:gd name="T57" fmla="*/ 89 h 157"/>
                  <a:gd name="T58" fmla="*/ 17 w 106"/>
                  <a:gd name="T59" fmla="*/ 84 h 157"/>
                  <a:gd name="T60" fmla="*/ 13 w 106"/>
                  <a:gd name="T61" fmla="*/ 77 h 157"/>
                  <a:gd name="T62" fmla="*/ 5 w 106"/>
                  <a:gd name="T63" fmla="*/ 66 h 157"/>
                  <a:gd name="T64" fmla="*/ 4 w 106"/>
                  <a:gd name="T65" fmla="*/ 61 h 157"/>
                  <a:gd name="T66" fmla="*/ 0 w 106"/>
                  <a:gd name="T67" fmla="*/ 54 h 157"/>
                  <a:gd name="T68" fmla="*/ 0 w 106"/>
                  <a:gd name="T69" fmla="*/ 50 h 157"/>
                  <a:gd name="T70" fmla="*/ 0 w 106"/>
                  <a:gd name="T71" fmla="*/ 45 h 157"/>
                  <a:gd name="T72" fmla="*/ 2 w 106"/>
                  <a:gd name="T73" fmla="*/ 36 h 157"/>
                  <a:gd name="T74" fmla="*/ 4 w 106"/>
                  <a:gd name="T75" fmla="*/ 26 h 157"/>
                  <a:gd name="T76" fmla="*/ 7 w 106"/>
                  <a:gd name="T77" fmla="*/ 19 h 157"/>
                  <a:gd name="T78" fmla="*/ 14 w 106"/>
                  <a:gd name="T79" fmla="*/ 5 h 157"/>
                  <a:gd name="T80" fmla="*/ 17 w 106"/>
                  <a:gd name="T81" fmla="*/ 0 h 1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6"/>
                  <a:gd name="T124" fmla="*/ 0 h 157"/>
                  <a:gd name="T125" fmla="*/ 106 w 106"/>
                  <a:gd name="T126" fmla="*/ 157 h 1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6" h="157">
                    <a:moveTo>
                      <a:pt x="17" y="0"/>
                    </a:moveTo>
                    <a:lnTo>
                      <a:pt x="21" y="9"/>
                    </a:lnTo>
                    <a:lnTo>
                      <a:pt x="26" y="17"/>
                    </a:lnTo>
                    <a:lnTo>
                      <a:pt x="32" y="24"/>
                    </a:lnTo>
                    <a:lnTo>
                      <a:pt x="35" y="28"/>
                    </a:lnTo>
                    <a:lnTo>
                      <a:pt x="39" y="31"/>
                    </a:lnTo>
                    <a:lnTo>
                      <a:pt x="47" y="36"/>
                    </a:lnTo>
                    <a:lnTo>
                      <a:pt x="55" y="41"/>
                    </a:lnTo>
                    <a:lnTo>
                      <a:pt x="65" y="47"/>
                    </a:lnTo>
                    <a:lnTo>
                      <a:pt x="82" y="58"/>
                    </a:lnTo>
                    <a:lnTo>
                      <a:pt x="89" y="65"/>
                    </a:lnTo>
                    <a:lnTo>
                      <a:pt x="95" y="74"/>
                    </a:lnTo>
                    <a:lnTo>
                      <a:pt x="99" y="80"/>
                    </a:lnTo>
                    <a:lnTo>
                      <a:pt x="102" y="84"/>
                    </a:lnTo>
                    <a:lnTo>
                      <a:pt x="104" y="91"/>
                    </a:lnTo>
                    <a:lnTo>
                      <a:pt x="105" y="99"/>
                    </a:lnTo>
                    <a:lnTo>
                      <a:pt x="106" y="105"/>
                    </a:lnTo>
                    <a:lnTo>
                      <a:pt x="106" y="113"/>
                    </a:lnTo>
                    <a:lnTo>
                      <a:pt x="105" y="127"/>
                    </a:lnTo>
                    <a:lnTo>
                      <a:pt x="104" y="136"/>
                    </a:lnTo>
                    <a:lnTo>
                      <a:pt x="102" y="146"/>
                    </a:lnTo>
                    <a:lnTo>
                      <a:pt x="100" y="157"/>
                    </a:lnTo>
                    <a:lnTo>
                      <a:pt x="99" y="153"/>
                    </a:lnTo>
                    <a:lnTo>
                      <a:pt x="93" y="146"/>
                    </a:lnTo>
                    <a:lnTo>
                      <a:pt x="85" y="136"/>
                    </a:lnTo>
                    <a:lnTo>
                      <a:pt x="76" y="129"/>
                    </a:lnTo>
                    <a:lnTo>
                      <a:pt x="54" y="114"/>
                    </a:lnTo>
                    <a:lnTo>
                      <a:pt x="37" y="99"/>
                    </a:lnTo>
                    <a:lnTo>
                      <a:pt x="24" y="89"/>
                    </a:lnTo>
                    <a:lnTo>
                      <a:pt x="17" y="84"/>
                    </a:lnTo>
                    <a:lnTo>
                      <a:pt x="13" y="77"/>
                    </a:lnTo>
                    <a:lnTo>
                      <a:pt x="5" y="66"/>
                    </a:lnTo>
                    <a:lnTo>
                      <a:pt x="4" y="61"/>
                    </a:lnTo>
                    <a:lnTo>
                      <a:pt x="0" y="54"/>
                    </a:lnTo>
                    <a:lnTo>
                      <a:pt x="0" y="50"/>
                    </a:lnTo>
                    <a:lnTo>
                      <a:pt x="0" y="45"/>
                    </a:lnTo>
                    <a:lnTo>
                      <a:pt x="2" y="36"/>
                    </a:lnTo>
                    <a:lnTo>
                      <a:pt x="4" y="26"/>
                    </a:lnTo>
                    <a:lnTo>
                      <a:pt x="7" y="19"/>
                    </a:lnTo>
                    <a:lnTo>
                      <a:pt x="14" y="5"/>
                    </a:lnTo>
                    <a:lnTo>
                      <a:pt x="17" y="0"/>
                    </a:lnTo>
                    <a:close/>
                  </a:path>
                </a:pathLst>
              </a:custGeom>
              <a:solidFill>
                <a:srgbClr val="F2E492"/>
              </a:solidFill>
              <a:ln w="9525">
                <a:noFill/>
                <a:round/>
                <a:headEnd/>
                <a:tailEnd/>
              </a:ln>
            </p:spPr>
            <p:txBody>
              <a:bodyPr/>
              <a:lstStyle/>
              <a:p>
                <a:endParaRPr lang="ru-RU"/>
              </a:p>
            </p:txBody>
          </p:sp>
          <p:sp>
            <p:nvSpPr>
              <p:cNvPr id="162735" name="Freeform 1366"/>
              <p:cNvSpPr>
                <a:spLocks/>
              </p:cNvSpPr>
              <p:nvPr/>
            </p:nvSpPr>
            <p:spPr bwMode="auto">
              <a:xfrm>
                <a:off x="3395" y="2363"/>
                <a:ext cx="103" cy="159"/>
              </a:xfrm>
              <a:custGeom>
                <a:avLst/>
                <a:gdLst>
                  <a:gd name="T0" fmla="*/ 15 w 103"/>
                  <a:gd name="T1" fmla="*/ 0 h 159"/>
                  <a:gd name="T2" fmla="*/ 18 w 103"/>
                  <a:gd name="T3" fmla="*/ 9 h 159"/>
                  <a:gd name="T4" fmla="*/ 29 w 103"/>
                  <a:gd name="T5" fmla="*/ 26 h 159"/>
                  <a:gd name="T6" fmla="*/ 37 w 103"/>
                  <a:gd name="T7" fmla="*/ 33 h 159"/>
                  <a:gd name="T8" fmla="*/ 44 w 103"/>
                  <a:gd name="T9" fmla="*/ 38 h 159"/>
                  <a:gd name="T10" fmla="*/ 54 w 103"/>
                  <a:gd name="T11" fmla="*/ 43 h 159"/>
                  <a:gd name="T12" fmla="*/ 64 w 103"/>
                  <a:gd name="T13" fmla="*/ 49 h 159"/>
                  <a:gd name="T14" fmla="*/ 79 w 103"/>
                  <a:gd name="T15" fmla="*/ 60 h 159"/>
                  <a:gd name="T16" fmla="*/ 93 w 103"/>
                  <a:gd name="T17" fmla="*/ 74 h 159"/>
                  <a:gd name="T18" fmla="*/ 99 w 103"/>
                  <a:gd name="T19" fmla="*/ 86 h 159"/>
                  <a:gd name="T20" fmla="*/ 103 w 103"/>
                  <a:gd name="T21" fmla="*/ 101 h 159"/>
                  <a:gd name="T22" fmla="*/ 103 w 103"/>
                  <a:gd name="T23" fmla="*/ 129 h 159"/>
                  <a:gd name="T24" fmla="*/ 98 w 103"/>
                  <a:gd name="T25" fmla="*/ 159 h 159"/>
                  <a:gd name="T26" fmla="*/ 90 w 103"/>
                  <a:gd name="T27" fmla="*/ 148 h 159"/>
                  <a:gd name="T28" fmla="*/ 73 w 103"/>
                  <a:gd name="T29" fmla="*/ 131 h 159"/>
                  <a:gd name="T30" fmla="*/ 51 w 103"/>
                  <a:gd name="T31" fmla="*/ 116 h 159"/>
                  <a:gd name="T32" fmla="*/ 34 w 103"/>
                  <a:gd name="T33" fmla="*/ 101 h 159"/>
                  <a:gd name="T34" fmla="*/ 11 w 103"/>
                  <a:gd name="T35" fmla="*/ 79 h 159"/>
                  <a:gd name="T36" fmla="*/ 3 w 103"/>
                  <a:gd name="T37" fmla="*/ 68 h 159"/>
                  <a:gd name="T38" fmla="*/ 0 w 103"/>
                  <a:gd name="T39" fmla="*/ 56 h 159"/>
                  <a:gd name="T40" fmla="*/ 0 w 103"/>
                  <a:gd name="T41" fmla="*/ 38 h 159"/>
                  <a:gd name="T42" fmla="*/ 5 w 103"/>
                  <a:gd name="T43" fmla="*/ 21 h 159"/>
                  <a:gd name="T44" fmla="*/ 15 w 103"/>
                  <a:gd name="T45" fmla="*/ 0 h 1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3"/>
                  <a:gd name="T70" fmla="*/ 0 h 159"/>
                  <a:gd name="T71" fmla="*/ 103 w 103"/>
                  <a:gd name="T72" fmla="*/ 159 h 15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3" h="159">
                    <a:moveTo>
                      <a:pt x="15" y="0"/>
                    </a:moveTo>
                    <a:lnTo>
                      <a:pt x="18" y="9"/>
                    </a:lnTo>
                    <a:lnTo>
                      <a:pt x="29" y="26"/>
                    </a:lnTo>
                    <a:lnTo>
                      <a:pt x="37" y="33"/>
                    </a:lnTo>
                    <a:lnTo>
                      <a:pt x="44" y="38"/>
                    </a:lnTo>
                    <a:lnTo>
                      <a:pt x="54" y="43"/>
                    </a:lnTo>
                    <a:lnTo>
                      <a:pt x="64" y="49"/>
                    </a:lnTo>
                    <a:lnTo>
                      <a:pt x="79" y="60"/>
                    </a:lnTo>
                    <a:lnTo>
                      <a:pt x="93" y="74"/>
                    </a:lnTo>
                    <a:lnTo>
                      <a:pt x="99" y="86"/>
                    </a:lnTo>
                    <a:lnTo>
                      <a:pt x="103" y="101"/>
                    </a:lnTo>
                    <a:lnTo>
                      <a:pt x="103" y="129"/>
                    </a:lnTo>
                    <a:lnTo>
                      <a:pt x="98" y="159"/>
                    </a:lnTo>
                    <a:lnTo>
                      <a:pt x="90" y="148"/>
                    </a:lnTo>
                    <a:lnTo>
                      <a:pt x="73" y="131"/>
                    </a:lnTo>
                    <a:lnTo>
                      <a:pt x="51" y="116"/>
                    </a:lnTo>
                    <a:lnTo>
                      <a:pt x="34" y="101"/>
                    </a:lnTo>
                    <a:lnTo>
                      <a:pt x="11" y="79"/>
                    </a:lnTo>
                    <a:lnTo>
                      <a:pt x="3" y="68"/>
                    </a:lnTo>
                    <a:lnTo>
                      <a:pt x="0" y="56"/>
                    </a:lnTo>
                    <a:lnTo>
                      <a:pt x="0" y="38"/>
                    </a:lnTo>
                    <a:lnTo>
                      <a:pt x="5" y="21"/>
                    </a:lnTo>
                    <a:lnTo>
                      <a:pt x="15" y="0"/>
                    </a:lnTo>
                  </a:path>
                </a:pathLst>
              </a:custGeom>
              <a:noFill/>
              <a:ln w="6350" cap="rnd">
                <a:solidFill>
                  <a:srgbClr val="D7AB00"/>
                </a:solidFill>
                <a:prstDash val="solid"/>
                <a:round/>
                <a:headEnd/>
                <a:tailEnd/>
              </a:ln>
            </p:spPr>
            <p:txBody>
              <a:bodyPr/>
              <a:lstStyle/>
              <a:p>
                <a:endParaRPr lang="ru-RU"/>
              </a:p>
            </p:txBody>
          </p:sp>
          <p:sp>
            <p:nvSpPr>
              <p:cNvPr id="162736" name="Freeform 1367"/>
              <p:cNvSpPr>
                <a:spLocks/>
              </p:cNvSpPr>
              <p:nvPr/>
            </p:nvSpPr>
            <p:spPr bwMode="auto">
              <a:xfrm>
                <a:off x="3604" y="2326"/>
                <a:ext cx="88" cy="130"/>
              </a:xfrm>
              <a:custGeom>
                <a:avLst/>
                <a:gdLst>
                  <a:gd name="T0" fmla="*/ 80 w 88"/>
                  <a:gd name="T1" fmla="*/ 70 h 130"/>
                  <a:gd name="T2" fmla="*/ 78 w 88"/>
                  <a:gd name="T3" fmla="*/ 73 h 130"/>
                  <a:gd name="T4" fmla="*/ 75 w 88"/>
                  <a:gd name="T5" fmla="*/ 76 h 130"/>
                  <a:gd name="T6" fmla="*/ 70 w 88"/>
                  <a:gd name="T7" fmla="*/ 81 h 130"/>
                  <a:gd name="T8" fmla="*/ 65 w 88"/>
                  <a:gd name="T9" fmla="*/ 87 h 130"/>
                  <a:gd name="T10" fmla="*/ 64 w 88"/>
                  <a:gd name="T11" fmla="*/ 90 h 130"/>
                  <a:gd name="T12" fmla="*/ 62 w 88"/>
                  <a:gd name="T13" fmla="*/ 93 h 130"/>
                  <a:gd name="T14" fmla="*/ 61 w 88"/>
                  <a:gd name="T15" fmla="*/ 100 h 130"/>
                  <a:gd name="T16" fmla="*/ 61 w 88"/>
                  <a:gd name="T17" fmla="*/ 104 h 130"/>
                  <a:gd name="T18" fmla="*/ 64 w 88"/>
                  <a:gd name="T19" fmla="*/ 117 h 130"/>
                  <a:gd name="T20" fmla="*/ 67 w 88"/>
                  <a:gd name="T21" fmla="*/ 130 h 130"/>
                  <a:gd name="T22" fmla="*/ 49 w 88"/>
                  <a:gd name="T23" fmla="*/ 120 h 130"/>
                  <a:gd name="T24" fmla="*/ 34 w 88"/>
                  <a:gd name="T25" fmla="*/ 113 h 130"/>
                  <a:gd name="T26" fmla="*/ 27 w 88"/>
                  <a:gd name="T27" fmla="*/ 106 h 130"/>
                  <a:gd name="T28" fmla="*/ 21 w 88"/>
                  <a:gd name="T29" fmla="*/ 102 h 130"/>
                  <a:gd name="T30" fmla="*/ 13 w 88"/>
                  <a:gd name="T31" fmla="*/ 93 h 130"/>
                  <a:gd name="T32" fmla="*/ 6 w 88"/>
                  <a:gd name="T33" fmla="*/ 84 h 130"/>
                  <a:gd name="T34" fmla="*/ 0 w 88"/>
                  <a:gd name="T35" fmla="*/ 74 h 130"/>
                  <a:gd name="T36" fmla="*/ 3 w 88"/>
                  <a:gd name="T37" fmla="*/ 65 h 130"/>
                  <a:gd name="T38" fmla="*/ 6 w 88"/>
                  <a:gd name="T39" fmla="*/ 57 h 130"/>
                  <a:gd name="T40" fmla="*/ 9 w 88"/>
                  <a:gd name="T41" fmla="*/ 53 h 130"/>
                  <a:gd name="T42" fmla="*/ 13 w 88"/>
                  <a:gd name="T43" fmla="*/ 49 h 130"/>
                  <a:gd name="T44" fmla="*/ 19 w 88"/>
                  <a:gd name="T45" fmla="*/ 44 h 130"/>
                  <a:gd name="T46" fmla="*/ 25 w 88"/>
                  <a:gd name="T47" fmla="*/ 40 h 130"/>
                  <a:gd name="T48" fmla="*/ 30 w 88"/>
                  <a:gd name="T49" fmla="*/ 34 h 130"/>
                  <a:gd name="T50" fmla="*/ 34 w 88"/>
                  <a:gd name="T51" fmla="*/ 32 h 130"/>
                  <a:gd name="T52" fmla="*/ 34 w 88"/>
                  <a:gd name="T53" fmla="*/ 27 h 130"/>
                  <a:gd name="T54" fmla="*/ 34 w 88"/>
                  <a:gd name="T55" fmla="*/ 23 h 130"/>
                  <a:gd name="T56" fmla="*/ 34 w 88"/>
                  <a:gd name="T57" fmla="*/ 19 h 130"/>
                  <a:gd name="T58" fmla="*/ 34 w 88"/>
                  <a:gd name="T59" fmla="*/ 9 h 130"/>
                  <a:gd name="T60" fmla="*/ 30 w 88"/>
                  <a:gd name="T61" fmla="*/ 0 h 130"/>
                  <a:gd name="T62" fmla="*/ 43 w 88"/>
                  <a:gd name="T63" fmla="*/ 8 h 130"/>
                  <a:gd name="T64" fmla="*/ 55 w 88"/>
                  <a:gd name="T65" fmla="*/ 15 h 130"/>
                  <a:gd name="T66" fmla="*/ 67 w 88"/>
                  <a:gd name="T67" fmla="*/ 25 h 130"/>
                  <a:gd name="T68" fmla="*/ 80 w 88"/>
                  <a:gd name="T69" fmla="*/ 36 h 130"/>
                  <a:gd name="T70" fmla="*/ 88 w 88"/>
                  <a:gd name="T71" fmla="*/ 44 h 130"/>
                  <a:gd name="T72" fmla="*/ 84 w 88"/>
                  <a:gd name="T73" fmla="*/ 53 h 130"/>
                  <a:gd name="T74" fmla="*/ 83 w 88"/>
                  <a:gd name="T75" fmla="*/ 62 h 130"/>
                  <a:gd name="T76" fmla="*/ 80 w 88"/>
                  <a:gd name="T77" fmla="*/ 70 h 13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8"/>
                  <a:gd name="T118" fmla="*/ 0 h 130"/>
                  <a:gd name="T119" fmla="*/ 88 w 88"/>
                  <a:gd name="T120" fmla="*/ 130 h 13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8" h="130">
                    <a:moveTo>
                      <a:pt x="80" y="70"/>
                    </a:moveTo>
                    <a:lnTo>
                      <a:pt x="78" y="73"/>
                    </a:lnTo>
                    <a:lnTo>
                      <a:pt x="75" y="76"/>
                    </a:lnTo>
                    <a:lnTo>
                      <a:pt x="70" y="81"/>
                    </a:lnTo>
                    <a:lnTo>
                      <a:pt x="65" y="87"/>
                    </a:lnTo>
                    <a:lnTo>
                      <a:pt x="64" y="90"/>
                    </a:lnTo>
                    <a:lnTo>
                      <a:pt x="62" y="93"/>
                    </a:lnTo>
                    <a:lnTo>
                      <a:pt x="61" y="100"/>
                    </a:lnTo>
                    <a:lnTo>
                      <a:pt x="61" y="104"/>
                    </a:lnTo>
                    <a:lnTo>
                      <a:pt x="64" y="117"/>
                    </a:lnTo>
                    <a:lnTo>
                      <a:pt x="67" y="130"/>
                    </a:lnTo>
                    <a:lnTo>
                      <a:pt x="49" y="120"/>
                    </a:lnTo>
                    <a:lnTo>
                      <a:pt x="34" y="113"/>
                    </a:lnTo>
                    <a:lnTo>
                      <a:pt x="27" y="106"/>
                    </a:lnTo>
                    <a:lnTo>
                      <a:pt x="21" y="102"/>
                    </a:lnTo>
                    <a:lnTo>
                      <a:pt x="13" y="93"/>
                    </a:lnTo>
                    <a:lnTo>
                      <a:pt x="6" y="84"/>
                    </a:lnTo>
                    <a:lnTo>
                      <a:pt x="0" y="74"/>
                    </a:lnTo>
                    <a:lnTo>
                      <a:pt x="3" y="65"/>
                    </a:lnTo>
                    <a:lnTo>
                      <a:pt x="6" y="57"/>
                    </a:lnTo>
                    <a:lnTo>
                      <a:pt x="9" y="53"/>
                    </a:lnTo>
                    <a:lnTo>
                      <a:pt x="13" y="49"/>
                    </a:lnTo>
                    <a:lnTo>
                      <a:pt x="19" y="44"/>
                    </a:lnTo>
                    <a:lnTo>
                      <a:pt x="25" y="40"/>
                    </a:lnTo>
                    <a:lnTo>
                      <a:pt x="30" y="34"/>
                    </a:lnTo>
                    <a:lnTo>
                      <a:pt x="34" y="32"/>
                    </a:lnTo>
                    <a:lnTo>
                      <a:pt x="34" y="27"/>
                    </a:lnTo>
                    <a:lnTo>
                      <a:pt x="34" y="23"/>
                    </a:lnTo>
                    <a:lnTo>
                      <a:pt x="34" y="19"/>
                    </a:lnTo>
                    <a:lnTo>
                      <a:pt x="34" y="9"/>
                    </a:lnTo>
                    <a:lnTo>
                      <a:pt x="30" y="0"/>
                    </a:lnTo>
                    <a:lnTo>
                      <a:pt x="43" y="8"/>
                    </a:lnTo>
                    <a:lnTo>
                      <a:pt x="55" y="15"/>
                    </a:lnTo>
                    <a:lnTo>
                      <a:pt x="67" y="25"/>
                    </a:lnTo>
                    <a:lnTo>
                      <a:pt x="80" y="36"/>
                    </a:lnTo>
                    <a:lnTo>
                      <a:pt x="88" y="44"/>
                    </a:lnTo>
                    <a:lnTo>
                      <a:pt x="84" y="53"/>
                    </a:lnTo>
                    <a:lnTo>
                      <a:pt x="83" y="62"/>
                    </a:lnTo>
                    <a:lnTo>
                      <a:pt x="80" y="70"/>
                    </a:lnTo>
                    <a:close/>
                  </a:path>
                </a:pathLst>
              </a:custGeom>
              <a:solidFill>
                <a:srgbClr val="005E00"/>
              </a:solidFill>
              <a:ln w="9525">
                <a:noFill/>
                <a:round/>
                <a:headEnd/>
                <a:tailEnd/>
              </a:ln>
            </p:spPr>
            <p:txBody>
              <a:bodyPr/>
              <a:lstStyle/>
              <a:p>
                <a:endParaRPr lang="ru-RU"/>
              </a:p>
            </p:txBody>
          </p:sp>
          <p:sp>
            <p:nvSpPr>
              <p:cNvPr id="162737" name="Freeform 1368"/>
              <p:cNvSpPr>
                <a:spLocks/>
              </p:cNvSpPr>
              <p:nvPr/>
            </p:nvSpPr>
            <p:spPr bwMode="auto">
              <a:xfrm>
                <a:off x="3607" y="2324"/>
                <a:ext cx="85" cy="132"/>
              </a:xfrm>
              <a:custGeom>
                <a:avLst/>
                <a:gdLst>
                  <a:gd name="T0" fmla="*/ 77 w 85"/>
                  <a:gd name="T1" fmla="*/ 70 h 132"/>
                  <a:gd name="T2" fmla="*/ 67 w 85"/>
                  <a:gd name="T3" fmla="*/ 83 h 132"/>
                  <a:gd name="T4" fmla="*/ 62 w 85"/>
                  <a:gd name="T5" fmla="*/ 89 h 132"/>
                  <a:gd name="T6" fmla="*/ 60 w 85"/>
                  <a:gd name="T7" fmla="*/ 95 h 132"/>
                  <a:gd name="T8" fmla="*/ 58 w 85"/>
                  <a:gd name="T9" fmla="*/ 106 h 132"/>
                  <a:gd name="T10" fmla="*/ 62 w 85"/>
                  <a:gd name="T11" fmla="*/ 119 h 132"/>
                  <a:gd name="T12" fmla="*/ 66 w 85"/>
                  <a:gd name="T13" fmla="*/ 132 h 132"/>
                  <a:gd name="T14" fmla="*/ 47 w 85"/>
                  <a:gd name="T15" fmla="*/ 122 h 132"/>
                  <a:gd name="T16" fmla="*/ 32 w 85"/>
                  <a:gd name="T17" fmla="*/ 113 h 132"/>
                  <a:gd name="T18" fmla="*/ 19 w 85"/>
                  <a:gd name="T19" fmla="*/ 104 h 132"/>
                  <a:gd name="T20" fmla="*/ 6 w 85"/>
                  <a:gd name="T21" fmla="*/ 86 h 132"/>
                  <a:gd name="T22" fmla="*/ 0 w 85"/>
                  <a:gd name="T23" fmla="*/ 76 h 132"/>
                  <a:gd name="T24" fmla="*/ 1 w 85"/>
                  <a:gd name="T25" fmla="*/ 67 h 132"/>
                  <a:gd name="T26" fmla="*/ 12 w 85"/>
                  <a:gd name="T27" fmla="*/ 51 h 132"/>
                  <a:gd name="T28" fmla="*/ 23 w 85"/>
                  <a:gd name="T29" fmla="*/ 42 h 132"/>
                  <a:gd name="T30" fmla="*/ 28 w 85"/>
                  <a:gd name="T31" fmla="*/ 36 h 132"/>
                  <a:gd name="T32" fmla="*/ 32 w 85"/>
                  <a:gd name="T33" fmla="*/ 29 h 132"/>
                  <a:gd name="T34" fmla="*/ 32 w 85"/>
                  <a:gd name="T35" fmla="*/ 21 h 132"/>
                  <a:gd name="T36" fmla="*/ 31 w 85"/>
                  <a:gd name="T37" fmla="*/ 11 h 132"/>
                  <a:gd name="T38" fmla="*/ 28 w 85"/>
                  <a:gd name="T39" fmla="*/ 0 h 132"/>
                  <a:gd name="T40" fmla="*/ 41 w 85"/>
                  <a:gd name="T41" fmla="*/ 10 h 132"/>
                  <a:gd name="T42" fmla="*/ 64 w 85"/>
                  <a:gd name="T43" fmla="*/ 25 h 132"/>
                  <a:gd name="T44" fmla="*/ 85 w 85"/>
                  <a:gd name="T45" fmla="*/ 46 h 132"/>
                  <a:gd name="T46" fmla="*/ 77 w 85"/>
                  <a:gd name="T47" fmla="*/ 70 h 13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5"/>
                  <a:gd name="T73" fmla="*/ 0 h 132"/>
                  <a:gd name="T74" fmla="*/ 85 w 85"/>
                  <a:gd name="T75" fmla="*/ 132 h 13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5" h="132">
                    <a:moveTo>
                      <a:pt x="77" y="70"/>
                    </a:moveTo>
                    <a:lnTo>
                      <a:pt x="67" y="83"/>
                    </a:lnTo>
                    <a:lnTo>
                      <a:pt x="62" y="89"/>
                    </a:lnTo>
                    <a:lnTo>
                      <a:pt x="60" y="95"/>
                    </a:lnTo>
                    <a:lnTo>
                      <a:pt x="58" y="106"/>
                    </a:lnTo>
                    <a:lnTo>
                      <a:pt x="62" y="119"/>
                    </a:lnTo>
                    <a:lnTo>
                      <a:pt x="66" y="132"/>
                    </a:lnTo>
                    <a:lnTo>
                      <a:pt x="47" y="122"/>
                    </a:lnTo>
                    <a:lnTo>
                      <a:pt x="32" y="113"/>
                    </a:lnTo>
                    <a:lnTo>
                      <a:pt x="19" y="104"/>
                    </a:lnTo>
                    <a:lnTo>
                      <a:pt x="6" y="86"/>
                    </a:lnTo>
                    <a:lnTo>
                      <a:pt x="0" y="76"/>
                    </a:lnTo>
                    <a:lnTo>
                      <a:pt x="1" y="67"/>
                    </a:lnTo>
                    <a:lnTo>
                      <a:pt x="12" y="51"/>
                    </a:lnTo>
                    <a:lnTo>
                      <a:pt x="23" y="42"/>
                    </a:lnTo>
                    <a:lnTo>
                      <a:pt x="28" y="36"/>
                    </a:lnTo>
                    <a:lnTo>
                      <a:pt x="32" y="29"/>
                    </a:lnTo>
                    <a:lnTo>
                      <a:pt x="32" y="21"/>
                    </a:lnTo>
                    <a:lnTo>
                      <a:pt x="31" y="11"/>
                    </a:lnTo>
                    <a:lnTo>
                      <a:pt x="28" y="0"/>
                    </a:lnTo>
                    <a:lnTo>
                      <a:pt x="41" y="10"/>
                    </a:lnTo>
                    <a:lnTo>
                      <a:pt x="64" y="25"/>
                    </a:lnTo>
                    <a:lnTo>
                      <a:pt x="85" y="46"/>
                    </a:lnTo>
                    <a:lnTo>
                      <a:pt x="77" y="70"/>
                    </a:lnTo>
                  </a:path>
                </a:pathLst>
              </a:custGeom>
              <a:noFill/>
              <a:ln w="6350" cap="rnd">
                <a:solidFill>
                  <a:srgbClr val="005E00"/>
                </a:solidFill>
                <a:prstDash val="solid"/>
                <a:round/>
                <a:headEnd/>
                <a:tailEnd/>
              </a:ln>
            </p:spPr>
            <p:txBody>
              <a:bodyPr/>
              <a:lstStyle/>
              <a:p>
                <a:endParaRPr lang="ru-RU"/>
              </a:p>
            </p:txBody>
          </p:sp>
          <p:sp>
            <p:nvSpPr>
              <p:cNvPr id="162738" name="Freeform 1369"/>
              <p:cNvSpPr>
                <a:spLocks/>
              </p:cNvSpPr>
              <p:nvPr/>
            </p:nvSpPr>
            <p:spPr bwMode="auto">
              <a:xfrm>
                <a:off x="3607" y="2165"/>
                <a:ext cx="100" cy="120"/>
              </a:xfrm>
              <a:custGeom>
                <a:avLst/>
                <a:gdLst>
                  <a:gd name="T0" fmla="*/ 0 w 100"/>
                  <a:gd name="T1" fmla="*/ 65 h 120"/>
                  <a:gd name="T2" fmla="*/ 2 w 100"/>
                  <a:gd name="T3" fmla="*/ 69 h 120"/>
                  <a:gd name="T4" fmla="*/ 7 w 100"/>
                  <a:gd name="T5" fmla="*/ 74 h 120"/>
                  <a:gd name="T6" fmla="*/ 17 w 100"/>
                  <a:gd name="T7" fmla="*/ 83 h 120"/>
                  <a:gd name="T8" fmla="*/ 23 w 100"/>
                  <a:gd name="T9" fmla="*/ 87 h 120"/>
                  <a:gd name="T10" fmla="*/ 28 w 100"/>
                  <a:gd name="T11" fmla="*/ 91 h 120"/>
                  <a:gd name="T12" fmla="*/ 39 w 100"/>
                  <a:gd name="T13" fmla="*/ 98 h 120"/>
                  <a:gd name="T14" fmla="*/ 71 w 100"/>
                  <a:gd name="T15" fmla="*/ 120 h 120"/>
                  <a:gd name="T16" fmla="*/ 67 w 100"/>
                  <a:gd name="T17" fmla="*/ 114 h 120"/>
                  <a:gd name="T18" fmla="*/ 62 w 100"/>
                  <a:gd name="T19" fmla="*/ 108 h 120"/>
                  <a:gd name="T20" fmla="*/ 59 w 100"/>
                  <a:gd name="T21" fmla="*/ 102 h 120"/>
                  <a:gd name="T22" fmla="*/ 57 w 100"/>
                  <a:gd name="T23" fmla="*/ 98 h 120"/>
                  <a:gd name="T24" fmla="*/ 56 w 100"/>
                  <a:gd name="T25" fmla="*/ 95 h 120"/>
                  <a:gd name="T26" fmla="*/ 54 w 100"/>
                  <a:gd name="T27" fmla="*/ 93 h 120"/>
                  <a:gd name="T28" fmla="*/ 54 w 100"/>
                  <a:gd name="T29" fmla="*/ 89 h 120"/>
                  <a:gd name="T30" fmla="*/ 56 w 100"/>
                  <a:gd name="T31" fmla="*/ 84 h 120"/>
                  <a:gd name="T32" fmla="*/ 57 w 100"/>
                  <a:gd name="T33" fmla="*/ 81 h 120"/>
                  <a:gd name="T34" fmla="*/ 62 w 100"/>
                  <a:gd name="T35" fmla="*/ 75 h 120"/>
                  <a:gd name="T36" fmla="*/ 67 w 100"/>
                  <a:gd name="T37" fmla="*/ 72 h 120"/>
                  <a:gd name="T38" fmla="*/ 72 w 100"/>
                  <a:gd name="T39" fmla="*/ 69 h 120"/>
                  <a:gd name="T40" fmla="*/ 79 w 100"/>
                  <a:gd name="T41" fmla="*/ 65 h 120"/>
                  <a:gd name="T42" fmla="*/ 82 w 100"/>
                  <a:gd name="T43" fmla="*/ 65 h 120"/>
                  <a:gd name="T44" fmla="*/ 84 w 100"/>
                  <a:gd name="T45" fmla="*/ 61 h 120"/>
                  <a:gd name="T46" fmla="*/ 91 w 100"/>
                  <a:gd name="T47" fmla="*/ 54 h 120"/>
                  <a:gd name="T48" fmla="*/ 96 w 100"/>
                  <a:gd name="T49" fmla="*/ 45 h 120"/>
                  <a:gd name="T50" fmla="*/ 98 w 100"/>
                  <a:gd name="T51" fmla="*/ 41 h 120"/>
                  <a:gd name="T52" fmla="*/ 98 w 100"/>
                  <a:gd name="T53" fmla="*/ 36 h 120"/>
                  <a:gd name="T54" fmla="*/ 100 w 100"/>
                  <a:gd name="T55" fmla="*/ 28 h 120"/>
                  <a:gd name="T56" fmla="*/ 98 w 100"/>
                  <a:gd name="T57" fmla="*/ 22 h 120"/>
                  <a:gd name="T58" fmla="*/ 98 w 100"/>
                  <a:gd name="T59" fmla="*/ 17 h 120"/>
                  <a:gd name="T60" fmla="*/ 95 w 100"/>
                  <a:gd name="T61" fmla="*/ 13 h 120"/>
                  <a:gd name="T62" fmla="*/ 91 w 100"/>
                  <a:gd name="T63" fmla="*/ 8 h 120"/>
                  <a:gd name="T64" fmla="*/ 89 w 100"/>
                  <a:gd name="T65" fmla="*/ 6 h 120"/>
                  <a:gd name="T66" fmla="*/ 87 w 100"/>
                  <a:gd name="T67" fmla="*/ 5 h 120"/>
                  <a:gd name="T68" fmla="*/ 82 w 100"/>
                  <a:gd name="T69" fmla="*/ 2 h 120"/>
                  <a:gd name="T70" fmla="*/ 76 w 100"/>
                  <a:gd name="T71" fmla="*/ 0 h 120"/>
                  <a:gd name="T72" fmla="*/ 70 w 100"/>
                  <a:gd name="T73" fmla="*/ 0 h 120"/>
                  <a:gd name="T74" fmla="*/ 61 w 100"/>
                  <a:gd name="T75" fmla="*/ 0 h 120"/>
                  <a:gd name="T76" fmla="*/ 55 w 100"/>
                  <a:gd name="T77" fmla="*/ 4 h 120"/>
                  <a:gd name="T78" fmla="*/ 50 w 100"/>
                  <a:gd name="T79" fmla="*/ 6 h 120"/>
                  <a:gd name="T80" fmla="*/ 43 w 100"/>
                  <a:gd name="T81" fmla="*/ 10 h 120"/>
                  <a:gd name="T82" fmla="*/ 37 w 100"/>
                  <a:gd name="T83" fmla="*/ 15 h 120"/>
                  <a:gd name="T84" fmla="*/ 29 w 100"/>
                  <a:gd name="T85" fmla="*/ 22 h 120"/>
                  <a:gd name="T86" fmla="*/ 22 w 100"/>
                  <a:gd name="T87" fmla="*/ 30 h 120"/>
                  <a:gd name="T88" fmla="*/ 15 w 100"/>
                  <a:gd name="T89" fmla="*/ 38 h 120"/>
                  <a:gd name="T90" fmla="*/ 9 w 100"/>
                  <a:gd name="T91" fmla="*/ 45 h 120"/>
                  <a:gd name="T92" fmla="*/ 4 w 100"/>
                  <a:gd name="T93" fmla="*/ 55 h 120"/>
                  <a:gd name="T94" fmla="*/ 0 w 100"/>
                  <a:gd name="T95" fmla="*/ 65 h 12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0"/>
                  <a:gd name="T145" fmla="*/ 0 h 120"/>
                  <a:gd name="T146" fmla="*/ 100 w 100"/>
                  <a:gd name="T147" fmla="*/ 120 h 12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0" h="120">
                    <a:moveTo>
                      <a:pt x="0" y="65"/>
                    </a:moveTo>
                    <a:lnTo>
                      <a:pt x="2" y="69"/>
                    </a:lnTo>
                    <a:lnTo>
                      <a:pt x="7" y="74"/>
                    </a:lnTo>
                    <a:lnTo>
                      <a:pt x="17" y="83"/>
                    </a:lnTo>
                    <a:lnTo>
                      <a:pt x="23" y="87"/>
                    </a:lnTo>
                    <a:lnTo>
                      <a:pt x="28" y="91"/>
                    </a:lnTo>
                    <a:lnTo>
                      <a:pt x="39" y="98"/>
                    </a:lnTo>
                    <a:lnTo>
                      <a:pt x="71" y="120"/>
                    </a:lnTo>
                    <a:lnTo>
                      <a:pt x="67" y="114"/>
                    </a:lnTo>
                    <a:lnTo>
                      <a:pt x="62" y="108"/>
                    </a:lnTo>
                    <a:lnTo>
                      <a:pt x="59" y="102"/>
                    </a:lnTo>
                    <a:lnTo>
                      <a:pt x="57" y="98"/>
                    </a:lnTo>
                    <a:lnTo>
                      <a:pt x="56" y="95"/>
                    </a:lnTo>
                    <a:lnTo>
                      <a:pt x="54" y="93"/>
                    </a:lnTo>
                    <a:lnTo>
                      <a:pt x="54" y="89"/>
                    </a:lnTo>
                    <a:lnTo>
                      <a:pt x="56" y="84"/>
                    </a:lnTo>
                    <a:lnTo>
                      <a:pt x="57" y="81"/>
                    </a:lnTo>
                    <a:lnTo>
                      <a:pt x="62" y="75"/>
                    </a:lnTo>
                    <a:lnTo>
                      <a:pt x="67" y="72"/>
                    </a:lnTo>
                    <a:lnTo>
                      <a:pt x="72" y="69"/>
                    </a:lnTo>
                    <a:lnTo>
                      <a:pt x="79" y="65"/>
                    </a:lnTo>
                    <a:lnTo>
                      <a:pt x="82" y="65"/>
                    </a:lnTo>
                    <a:lnTo>
                      <a:pt x="84" y="61"/>
                    </a:lnTo>
                    <a:lnTo>
                      <a:pt x="91" y="54"/>
                    </a:lnTo>
                    <a:lnTo>
                      <a:pt x="96" y="45"/>
                    </a:lnTo>
                    <a:lnTo>
                      <a:pt x="98" y="41"/>
                    </a:lnTo>
                    <a:lnTo>
                      <a:pt x="98" y="36"/>
                    </a:lnTo>
                    <a:lnTo>
                      <a:pt x="100" y="28"/>
                    </a:lnTo>
                    <a:lnTo>
                      <a:pt x="98" y="22"/>
                    </a:lnTo>
                    <a:lnTo>
                      <a:pt x="98" y="17"/>
                    </a:lnTo>
                    <a:lnTo>
                      <a:pt x="95" y="13"/>
                    </a:lnTo>
                    <a:lnTo>
                      <a:pt x="91" y="8"/>
                    </a:lnTo>
                    <a:lnTo>
                      <a:pt x="89" y="6"/>
                    </a:lnTo>
                    <a:lnTo>
                      <a:pt x="87" y="5"/>
                    </a:lnTo>
                    <a:lnTo>
                      <a:pt x="82" y="2"/>
                    </a:lnTo>
                    <a:lnTo>
                      <a:pt x="76" y="0"/>
                    </a:lnTo>
                    <a:lnTo>
                      <a:pt x="70" y="0"/>
                    </a:lnTo>
                    <a:lnTo>
                      <a:pt x="61" y="0"/>
                    </a:lnTo>
                    <a:lnTo>
                      <a:pt x="55" y="4"/>
                    </a:lnTo>
                    <a:lnTo>
                      <a:pt x="50" y="6"/>
                    </a:lnTo>
                    <a:lnTo>
                      <a:pt x="43" y="10"/>
                    </a:lnTo>
                    <a:lnTo>
                      <a:pt x="37" y="15"/>
                    </a:lnTo>
                    <a:lnTo>
                      <a:pt x="29" y="22"/>
                    </a:lnTo>
                    <a:lnTo>
                      <a:pt x="22" y="30"/>
                    </a:lnTo>
                    <a:lnTo>
                      <a:pt x="15" y="38"/>
                    </a:lnTo>
                    <a:lnTo>
                      <a:pt x="9" y="45"/>
                    </a:lnTo>
                    <a:lnTo>
                      <a:pt x="4" y="55"/>
                    </a:lnTo>
                    <a:lnTo>
                      <a:pt x="0" y="65"/>
                    </a:lnTo>
                    <a:close/>
                  </a:path>
                </a:pathLst>
              </a:custGeom>
              <a:solidFill>
                <a:srgbClr val="005E00"/>
              </a:solidFill>
              <a:ln w="9525">
                <a:noFill/>
                <a:round/>
                <a:headEnd/>
                <a:tailEnd/>
              </a:ln>
            </p:spPr>
            <p:txBody>
              <a:bodyPr/>
              <a:lstStyle/>
              <a:p>
                <a:endParaRPr lang="ru-RU"/>
              </a:p>
            </p:txBody>
          </p:sp>
          <p:sp>
            <p:nvSpPr>
              <p:cNvPr id="162739" name="Freeform 1370"/>
              <p:cNvSpPr>
                <a:spLocks/>
              </p:cNvSpPr>
              <p:nvPr/>
            </p:nvSpPr>
            <p:spPr bwMode="auto">
              <a:xfrm>
                <a:off x="3607" y="2165"/>
                <a:ext cx="100" cy="119"/>
              </a:xfrm>
              <a:custGeom>
                <a:avLst/>
                <a:gdLst>
                  <a:gd name="T0" fmla="*/ 0 w 100"/>
                  <a:gd name="T1" fmla="*/ 65 h 119"/>
                  <a:gd name="T2" fmla="*/ 17 w 100"/>
                  <a:gd name="T3" fmla="*/ 83 h 119"/>
                  <a:gd name="T4" fmla="*/ 39 w 100"/>
                  <a:gd name="T5" fmla="*/ 98 h 119"/>
                  <a:gd name="T6" fmla="*/ 71 w 100"/>
                  <a:gd name="T7" fmla="*/ 119 h 119"/>
                  <a:gd name="T8" fmla="*/ 67 w 100"/>
                  <a:gd name="T9" fmla="*/ 114 h 119"/>
                  <a:gd name="T10" fmla="*/ 59 w 100"/>
                  <a:gd name="T11" fmla="*/ 102 h 119"/>
                  <a:gd name="T12" fmla="*/ 56 w 100"/>
                  <a:gd name="T13" fmla="*/ 95 h 119"/>
                  <a:gd name="T14" fmla="*/ 56 w 100"/>
                  <a:gd name="T15" fmla="*/ 87 h 119"/>
                  <a:gd name="T16" fmla="*/ 57 w 100"/>
                  <a:gd name="T17" fmla="*/ 81 h 119"/>
                  <a:gd name="T18" fmla="*/ 62 w 100"/>
                  <a:gd name="T19" fmla="*/ 75 h 119"/>
                  <a:gd name="T20" fmla="*/ 67 w 100"/>
                  <a:gd name="T21" fmla="*/ 70 h 119"/>
                  <a:gd name="T22" fmla="*/ 72 w 100"/>
                  <a:gd name="T23" fmla="*/ 69 h 119"/>
                  <a:gd name="T24" fmla="*/ 84 w 100"/>
                  <a:gd name="T25" fmla="*/ 61 h 119"/>
                  <a:gd name="T26" fmla="*/ 91 w 100"/>
                  <a:gd name="T27" fmla="*/ 54 h 119"/>
                  <a:gd name="T28" fmla="*/ 96 w 100"/>
                  <a:gd name="T29" fmla="*/ 45 h 119"/>
                  <a:gd name="T30" fmla="*/ 100 w 100"/>
                  <a:gd name="T31" fmla="*/ 36 h 119"/>
                  <a:gd name="T32" fmla="*/ 100 w 100"/>
                  <a:gd name="T33" fmla="*/ 28 h 119"/>
                  <a:gd name="T34" fmla="*/ 98 w 100"/>
                  <a:gd name="T35" fmla="*/ 17 h 119"/>
                  <a:gd name="T36" fmla="*/ 91 w 100"/>
                  <a:gd name="T37" fmla="*/ 8 h 119"/>
                  <a:gd name="T38" fmla="*/ 82 w 100"/>
                  <a:gd name="T39" fmla="*/ 2 h 119"/>
                  <a:gd name="T40" fmla="*/ 70 w 100"/>
                  <a:gd name="T41" fmla="*/ 0 h 119"/>
                  <a:gd name="T42" fmla="*/ 55 w 100"/>
                  <a:gd name="T43" fmla="*/ 4 h 119"/>
                  <a:gd name="T44" fmla="*/ 45 w 100"/>
                  <a:gd name="T45" fmla="*/ 10 h 119"/>
                  <a:gd name="T46" fmla="*/ 29 w 100"/>
                  <a:gd name="T47" fmla="*/ 21 h 119"/>
                  <a:gd name="T48" fmla="*/ 15 w 100"/>
                  <a:gd name="T49" fmla="*/ 38 h 119"/>
                  <a:gd name="T50" fmla="*/ 4 w 100"/>
                  <a:gd name="T51" fmla="*/ 55 h 119"/>
                  <a:gd name="T52" fmla="*/ 0 w 100"/>
                  <a:gd name="T53" fmla="*/ 65 h 11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0"/>
                  <a:gd name="T82" fmla="*/ 0 h 119"/>
                  <a:gd name="T83" fmla="*/ 100 w 100"/>
                  <a:gd name="T84" fmla="*/ 119 h 11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0" h="119">
                    <a:moveTo>
                      <a:pt x="0" y="65"/>
                    </a:moveTo>
                    <a:lnTo>
                      <a:pt x="17" y="83"/>
                    </a:lnTo>
                    <a:lnTo>
                      <a:pt x="39" y="98"/>
                    </a:lnTo>
                    <a:lnTo>
                      <a:pt x="71" y="119"/>
                    </a:lnTo>
                    <a:lnTo>
                      <a:pt x="67" y="114"/>
                    </a:lnTo>
                    <a:lnTo>
                      <a:pt x="59" y="102"/>
                    </a:lnTo>
                    <a:lnTo>
                      <a:pt x="56" y="95"/>
                    </a:lnTo>
                    <a:lnTo>
                      <a:pt x="56" y="87"/>
                    </a:lnTo>
                    <a:lnTo>
                      <a:pt x="57" y="81"/>
                    </a:lnTo>
                    <a:lnTo>
                      <a:pt x="62" y="75"/>
                    </a:lnTo>
                    <a:lnTo>
                      <a:pt x="67" y="70"/>
                    </a:lnTo>
                    <a:lnTo>
                      <a:pt x="72" y="69"/>
                    </a:lnTo>
                    <a:lnTo>
                      <a:pt x="84" y="61"/>
                    </a:lnTo>
                    <a:lnTo>
                      <a:pt x="91" y="54"/>
                    </a:lnTo>
                    <a:lnTo>
                      <a:pt x="96" y="45"/>
                    </a:lnTo>
                    <a:lnTo>
                      <a:pt x="100" y="36"/>
                    </a:lnTo>
                    <a:lnTo>
                      <a:pt x="100" y="28"/>
                    </a:lnTo>
                    <a:lnTo>
                      <a:pt x="98" y="17"/>
                    </a:lnTo>
                    <a:lnTo>
                      <a:pt x="91" y="8"/>
                    </a:lnTo>
                    <a:lnTo>
                      <a:pt x="82" y="2"/>
                    </a:lnTo>
                    <a:lnTo>
                      <a:pt x="70" y="0"/>
                    </a:lnTo>
                    <a:lnTo>
                      <a:pt x="55" y="4"/>
                    </a:lnTo>
                    <a:lnTo>
                      <a:pt x="45" y="10"/>
                    </a:lnTo>
                    <a:lnTo>
                      <a:pt x="29" y="21"/>
                    </a:lnTo>
                    <a:lnTo>
                      <a:pt x="15" y="38"/>
                    </a:lnTo>
                    <a:lnTo>
                      <a:pt x="4" y="55"/>
                    </a:lnTo>
                    <a:lnTo>
                      <a:pt x="0" y="65"/>
                    </a:lnTo>
                  </a:path>
                </a:pathLst>
              </a:custGeom>
              <a:noFill/>
              <a:ln w="6350" cap="rnd">
                <a:solidFill>
                  <a:srgbClr val="005E00"/>
                </a:solidFill>
                <a:prstDash val="solid"/>
                <a:round/>
                <a:headEnd/>
                <a:tailEnd/>
              </a:ln>
            </p:spPr>
            <p:txBody>
              <a:bodyPr/>
              <a:lstStyle/>
              <a:p>
                <a:endParaRPr lang="ru-RU"/>
              </a:p>
            </p:txBody>
          </p:sp>
          <p:sp>
            <p:nvSpPr>
              <p:cNvPr id="162740" name="Freeform 1371"/>
              <p:cNvSpPr>
                <a:spLocks/>
              </p:cNvSpPr>
              <p:nvPr/>
            </p:nvSpPr>
            <p:spPr bwMode="auto">
              <a:xfrm>
                <a:off x="3592" y="2219"/>
                <a:ext cx="107" cy="156"/>
              </a:xfrm>
              <a:custGeom>
                <a:avLst/>
                <a:gdLst>
                  <a:gd name="T0" fmla="*/ 22 w 107"/>
                  <a:gd name="T1" fmla="*/ 0 h 156"/>
                  <a:gd name="T2" fmla="*/ 25 w 107"/>
                  <a:gd name="T3" fmla="*/ 10 h 156"/>
                  <a:gd name="T4" fmla="*/ 27 w 107"/>
                  <a:gd name="T5" fmla="*/ 16 h 156"/>
                  <a:gd name="T6" fmla="*/ 28 w 107"/>
                  <a:gd name="T7" fmla="*/ 21 h 156"/>
                  <a:gd name="T8" fmla="*/ 29 w 107"/>
                  <a:gd name="T9" fmla="*/ 24 h 156"/>
                  <a:gd name="T10" fmla="*/ 35 w 107"/>
                  <a:gd name="T11" fmla="*/ 27 h 156"/>
                  <a:gd name="T12" fmla="*/ 38 w 107"/>
                  <a:gd name="T13" fmla="*/ 31 h 156"/>
                  <a:gd name="T14" fmla="*/ 46 w 107"/>
                  <a:gd name="T15" fmla="*/ 36 h 156"/>
                  <a:gd name="T16" fmla="*/ 55 w 107"/>
                  <a:gd name="T17" fmla="*/ 40 h 156"/>
                  <a:gd name="T18" fmla="*/ 59 w 107"/>
                  <a:gd name="T19" fmla="*/ 42 h 156"/>
                  <a:gd name="T20" fmla="*/ 64 w 107"/>
                  <a:gd name="T21" fmla="*/ 46 h 156"/>
                  <a:gd name="T22" fmla="*/ 82 w 107"/>
                  <a:gd name="T23" fmla="*/ 57 h 156"/>
                  <a:gd name="T24" fmla="*/ 87 w 107"/>
                  <a:gd name="T25" fmla="*/ 63 h 156"/>
                  <a:gd name="T26" fmla="*/ 96 w 107"/>
                  <a:gd name="T27" fmla="*/ 72 h 156"/>
                  <a:gd name="T28" fmla="*/ 99 w 107"/>
                  <a:gd name="T29" fmla="*/ 79 h 156"/>
                  <a:gd name="T30" fmla="*/ 102 w 107"/>
                  <a:gd name="T31" fmla="*/ 83 h 156"/>
                  <a:gd name="T32" fmla="*/ 104 w 107"/>
                  <a:gd name="T33" fmla="*/ 90 h 156"/>
                  <a:gd name="T34" fmla="*/ 105 w 107"/>
                  <a:gd name="T35" fmla="*/ 98 h 156"/>
                  <a:gd name="T36" fmla="*/ 107 w 107"/>
                  <a:gd name="T37" fmla="*/ 105 h 156"/>
                  <a:gd name="T38" fmla="*/ 107 w 107"/>
                  <a:gd name="T39" fmla="*/ 111 h 156"/>
                  <a:gd name="T40" fmla="*/ 106 w 107"/>
                  <a:gd name="T41" fmla="*/ 126 h 156"/>
                  <a:gd name="T42" fmla="*/ 104 w 107"/>
                  <a:gd name="T43" fmla="*/ 135 h 156"/>
                  <a:gd name="T44" fmla="*/ 102 w 107"/>
                  <a:gd name="T45" fmla="*/ 145 h 156"/>
                  <a:gd name="T46" fmla="*/ 100 w 107"/>
                  <a:gd name="T47" fmla="*/ 156 h 156"/>
                  <a:gd name="T48" fmla="*/ 97 w 107"/>
                  <a:gd name="T49" fmla="*/ 152 h 156"/>
                  <a:gd name="T50" fmla="*/ 93 w 107"/>
                  <a:gd name="T51" fmla="*/ 145 h 156"/>
                  <a:gd name="T52" fmla="*/ 83 w 107"/>
                  <a:gd name="T53" fmla="*/ 137 h 156"/>
                  <a:gd name="T54" fmla="*/ 76 w 107"/>
                  <a:gd name="T55" fmla="*/ 128 h 156"/>
                  <a:gd name="T56" fmla="*/ 53 w 107"/>
                  <a:gd name="T57" fmla="*/ 113 h 156"/>
                  <a:gd name="T58" fmla="*/ 35 w 107"/>
                  <a:gd name="T59" fmla="*/ 100 h 156"/>
                  <a:gd name="T60" fmla="*/ 22 w 107"/>
                  <a:gd name="T61" fmla="*/ 88 h 156"/>
                  <a:gd name="T62" fmla="*/ 18 w 107"/>
                  <a:gd name="T63" fmla="*/ 83 h 156"/>
                  <a:gd name="T64" fmla="*/ 11 w 107"/>
                  <a:gd name="T65" fmla="*/ 77 h 156"/>
                  <a:gd name="T66" fmla="*/ 5 w 107"/>
                  <a:gd name="T67" fmla="*/ 64 h 156"/>
                  <a:gd name="T68" fmla="*/ 1 w 107"/>
                  <a:gd name="T69" fmla="*/ 60 h 156"/>
                  <a:gd name="T70" fmla="*/ 0 w 107"/>
                  <a:gd name="T71" fmla="*/ 52 h 156"/>
                  <a:gd name="T72" fmla="*/ 0 w 107"/>
                  <a:gd name="T73" fmla="*/ 44 h 156"/>
                  <a:gd name="T74" fmla="*/ 1 w 107"/>
                  <a:gd name="T75" fmla="*/ 37 h 156"/>
                  <a:gd name="T76" fmla="*/ 7 w 107"/>
                  <a:gd name="T77" fmla="*/ 27 h 156"/>
                  <a:gd name="T78" fmla="*/ 9 w 107"/>
                  <a:gd name="T79" fmla="*/ 19 h 156"/>
                  <a:gd name="T80" fmla="*/ 18 w 107"/>
                  <a:gd name="T81" fmla="*/ 7 h 156"/>
                  <a:gd name="T82" fmla="*/ 22 w 107"/>
                  <a:gd name="T83" fmla="*/ 0 h 15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07"/>
                  <a:gd name="T127" fmla="*/ 0 h 156"/>
                  <a:gd name="T128" fmla="*/ 107 w 107"/>
                  <a:gd name="T129" fmla="*/ 156 h 15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07" h="156">
                    <a:moveTo>
                      <a:pt x="22" y="0"/>
                    </a:moveTo>
                    <a:lnTo>
                      <a:pt x="25" y="10"/>
                    </a:lnTo>
                    <a:lnTo>
                      <a:pt x="27" y="16"/>
                    </a:lnTo>
                    <a:lnTo>
                      <a:pt x="28" y="21"/>
                    </a:lnTo>
                    <a:lnTo>
                      <a:pt x="29" y="24"/>
                    </a:lnTo>
                    <a:lnTo>
                      <a:pt x="35" y="27"/>
                    </a:lnTo>
                    <a:lnTo>
                      <a:pt x="38" y="31"/>
                    </a:lnTo>
                    <a:lnTo>
                      <a:pt x="46" y="36"/>
                    </a:lnTo>
                    <a:lnTo>
                      <a:pt x="55" y="40"/>
                    </a:lnTo>
                    <a:lnTo>
                      <a:pt x="59" y="42"/>
                    </a:lnTo>
                    <a:lnTo>
                      <a:pt x="64" y="46"/>
                    </a:lnTo>
                    <a:lnTo>
                      <a:pt x="82" y="57"/>
                    </a:lnTo>
                    <a:lnTo>
                      <a:pt x="87" y="63"/>
                    </a:lnTo>
                    <a:lnTo>
                      <a:pt x="96" y="72"/>
                    </a:lnTo>
                    <a:lnTo>
                      <a:pt x="99" y="79"/>
                    </a:lnTo>
                    <a:lnTo>
                      <a:pt x="102" y="83"/>
                    </a:lnTo>
                    <a:lnTo>
                      <a:pt x="104" y="90"/>
                    </a:lnTo>
                    <a:lnTo>
                      <a:pt x="105" y="98"/>
                    </a:lnTo>
                    <a:lnTo>
                      <a:pt x="107" y="105"/>
                    </a:lnTo>
                    <a:lnTo>
                      <a:pt x="107" y="111"/>
                    </a:lnTo>
                    <a:lnTo>
                      <a:pt x="106" y="126"/>
                    </a:lnTo>
                    <a:lnTo>
                      <a:pt x="104" y="135"/>
                    </a:lnTo>
                    <a:lnTo>
                      <a:pt x="102" y="145"/>
                    </a:lnTo>
                    <a:lnTo>
                      <a:pt x="100" y="156"/>
                    </a:lnTo>
                    <a:lnTo>
                      <a:pt x="97" y="152"/>
                    </a:lnTo>
                    <a:lnTo>
                      <a:pt x="93" y="145"/>
                    </a:lnTo>
                    <a:lnTo>
                      <a:pt x="83" y="137"/>
                    </a:lnTo>
                    <a:lnTo>
                      <a:pt x="76" y="128"/>
                    </a:lnTo>
                    <a:lnTo>
                      <a:pt x="53" y="113"/>
                    </a:lnTo>
                    <a:lnTo>
                      <a:pt x="35" y="100"/>
                    </a:lnTo>
                    <a:lnTo>
                      <a:pt x="22" y="88"/>
                    </a:lnTo>
                    <a:lnTo>
                      <a:pt x="18" y="83"/>
                    </a:lnTo>
                    <a:lnTo>
                      <a:pt x="11" y="77"/>
                    </a:lnTo>
                    <a:lnTo>
                      <a:pt x="5" y="64"/>
                    </a:lnTo>
                    <a:lnTo>
                      <a:pt x="1" y="60"/>
                    </a:lnTo>
                    <a:lnTo>
                      <a:pt x="0" y="52"/>
                    </a:lnTo>
                    <a:lnTo>
                      <a:pt x="0" y="44"/>
                    </a:lnTo>
                    <a:lnTo>
                      <a:pt x="1" y="37"/>
                    </a:lnTo>
                    <a:lnTo>
                      <a:pt x="7" y="27"/>
                    </a:lnTo>
                    <a:lnTo>
                      <a:pt x="9" y="19"/>
                    </a:lnTo>
                    <a:lnTo>
                      <a:pt x="18" y="7"/>
                    </a:lnTo>
                    <a:lnTo>
                      <a:pt x="22" y="0"/>
                    </a:lnTo>
                    <a:close/>
                  </a:path>
                </a:pathLst>
              </a:custGeom>
              <a:solidFill>
                <a:srgbClr val="6EB25C"/>
              </a:solidFill>
              <a:ln w="9525">
                <a:noFill/>
                <a:round/>
                <a:headEnd/>
                <a:tailEnd/>
              </a:ln>
            </p:spPr>
            <p:txBody>
              <a:bodyPr/>
              <a:lstStyle/>
              <a:p>
                <a:endParaRPr lang="ru-RU"/>
              </a:p>
            </p:txBody>
          </p:sp>
          <p:sp>
            <p:nvSpPr>
              <p:cNvPr id="162741" name="Freeform 1372"/>
              <p:cNvSpPr>
                <a:spLocks/>
              </p:cNvSpPr>
              <p:nvPr/>
            </p:nvSpPr>
            <p:spPr bwMode="auto">
              <a:xfrm>
                <a:off x="3592" y="2219"/>
                <a:ext cx="104" cy="156"/>
              </a:xfrm>
              <a:custGeom>
                <a:avLst/>
                <a:gdLst>
                  <a:gd name="T0" fmla="*/ 22 w 104"/>
                  <a:gd name="T1" fmla="*/ 0 h 156"/>
                  <a:gd name="T2" fmla="*/ 29 w 104"/>
                  <a:gd name="T3" fmla="*/ 22 h 156"/>
                  <a:gd name="T4" fmla="*/ 38 w 104"/>
                  <a:gd name="T5" fmla="*/ 30 h 156"/>
                  <a:gd name="T6" fmla="*/ 45 w 104"/>
                  <a:gd name="T7" fmla="*/ 35 h 156"/>
                  <a:gd name="T8" fmla="*/ 64 w 104"/>
                  <a:gd name="T9" fmla="*/ 46 h 156"/>
                  <a:gd name="T10" fmla="*/ 81 w 104"/>
                  <a:gd name="T11" fmla="*/ 57 h 156"/>
                  <a:gd name="T12" fmla="*/ 95 w 104"/>
                  <a:gd name="T13" fmla="*/ 72 h 156"/>
                  <a:gd name="T14" fmla="*/ 101 w 104"/>
                  <a:gd name="T15" fmla="*/ 83 h 156"/>
                  <a:gd name="T16" fmla="*/ 104 w 104"/>
                  <a:gd name="T17" fmla="*/ 98 h 156"/>
                  <a:gd name="T18" fmla="*/ 104 w 104"/>
                  <a:gd name="T19" fmla="*/ 126 h 156"/>
                  <a:gd name="T20" fmla="*/ 99 w 104"/>
                  <a:gd name="T21" fmla="*/ 156 h 156"/>
                  <a:gd name="T22" fmla="*/ 92 w 104"/>
                  <a:gd name="T23" fmla="*/ 145 h 156"/>
                  <a:gd name="T24" fmla="*/ 75 w 104"/>
                  <a:gd name="T25" fmla="*/ 128 h 156"/>
                  <a:gd name="T26" fmla="*/ 53 w 104"/>
                  <a:gd name="T27" fmla="*/ 113 h 156"/>
                  <a:gd name="T28" fmla="*/ 34 w 104"/>
                  <a:gd name="T29" fmla="*/ 98 h 156"/>
                  <a:gd name="T30" fmla="*/ 12 w 104"/>
                  <a:gd name="T31" fmla="*/ 76 h 156"/>
                  <a:gd name="T32" fmla="*/ 5 w 104"/>
                  <a:gd name="T33" fmla="*/ 64 h 156"/>
                  <a:gd name="T34" fmla="*/ 0 w 104"/>
                  <a:gd name="T35" fmla="*/ 52 h 156"/>
                  <a:gd name="T36" fmla="*/ 0 w 104"/>
                  <a:gd name="T37" fmla="*/ 44 h 156"/>
                  <a:gd name="T38" fmla="*/ 1 w 104"/>
                  <a:gd name="T39" fmla="*/ 35 h 156"/>
                  <a:gd name="T40" fmla="*/ 9 w 104"/>
                  <a:gd name="T41" fmla="*/ 19 h 156"/>
                  <a:gd name="T42" fmla="*/ 22 w 104"/>
                  <a:gd name="T43" fmla="*/ 0 h 15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04"/>
                  <a:gd name="T67" fmla="*/ 0 h 156"/>
                  <a:gd name="T68" fmla="*/ 104 w 104"/>
                  <a:gd name="T69" fmla="*/ 156 h 15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04" h="156">
                    <a:moveTo>
                      <a:pt x="22" y="0"/>
                    </a:moveTo>
                    <a:lnTo>
                      <a:pt x="29" y="22"/>
                    </a:lnTo>
                    <a:lnTo>
                      <a:pt x="38" y="30"/>
                    </a:lnTo>
                    <a:lnTo>
                      <a:pt x="45" y="35"/>
                    </a:lnTo>
                    <a:lnTo>
                      <a:pt x="64" y="46"/>
                    </a:lnTo>
                    <a:lnTo>
                      <a:pt x="81" y="57"/>
                    </a:lnTo>
                    <a:lnTo>
                      <a:pt x="95" y="72"/>
                    </a:lnTo>
                    <a:lnTo>
                      <a:pt x="101" y="83"/>
                    </a:lnTo>
                    <a:lnTo>
                      <a:pt x="104" y="98"/>
                    </a:lnTo>
                    <a:lnTo>
                      <a:pt x="104" y="126"/>
                    </a:lnTo>
                    <a:lnTo>
                      <a:pt x="99" y="156"/>
                    </a:lnTo>
                    <a:lnTo>
                      <a:pt x="92" y="145"/>
                    </a:lnTo>
                    <a:lnTo>
                      <a:pt x="75" y="128"/>
                    </a:lnTo>
                    <a:lnTo>
                      <a:pt x="53" y="113"/>
                    </a:lnTo>
                    <a:lnTo>
                      <a:pt x="34" y="98"/>
                    </a:lnTo>
                    <a:lnTo>
                      <a:pt x="12" y="76"/>
                    </a:lnTo>
                    <a:lnTo>
                      <a:pt x="5" y="64"/>
                    </a:lnTo>
                    <a:lnTo>
                      <a:pt x="0" y="52"/>
                    </a:lnTo>
                    <a:lnTo>
                      <a:pt x="0" y="44"/>
                    </a:lnTo>
                    <a:lnTo>
                      <a:pt x="1" y="35"/>
                    </a:lnTo>
                    <a:lnTo>
                      <a:pt x="9" y="19"/>
                    </a:lnTo>
                    <a:lnTo>
                      <a:pt x="22" y="0"/>
                    </a:lnTo>
                  </a:path>
                </a:pathLst>
              </a:custGeom>
              <a:noFill/>
              <a:ln w="6350" cap="rnd">
                <a:solidFill>
                  <a:srgbClr val="005E00"/>
                </a:solidFill>
                <a:prstDash val="solid"/>
                <a:round/>
                <a:headEnd/>
                <a:tailEnd/>
              </a:ln>
            </p:spPr>
            <p:txBody>
              <a:bodyPr/>
              <a:lstStyle/>
              <a:p>
                <a:endParaRPr lang="ru-RU"/>
              </a:p>
            </p:txBody>
          </p:sp>
          <p:sp>
            <p:nvSpPr>
              <p:cNvPr id="162742" name="Freeform 1373"/>
              <p:cNvSpPr>
                <a:spLocks/>
              </p:cNvSpPr>
              <p:nvPr/>
            </p:nvSpPr>
            <p:spPr bwMode="auto">
              <a:xfrm>
                <a:off x="3590" y="2395"/>
                <a:ext cx="97" cy="97"/>
              </a:xfrm>
              <a:custGeom>
                <a:avLst/>
                <a:gdLst>
                  <a:gd name="T0" fmla="*/ 16 w 97"/>
                  <a:gd name="T1" fmla="*/ 0 h 97"/>
                  <a:gd name="T2" fmla="*/ 21 w 97"/>
                  <a:gd name="T3" fmla="*/ 10 h 97"/>
                  <a:gd name="T4" fmla="*/ 26 w 97"/>
                  <a:gd name="T5" fmla="*/ 17 h 97"/>
                  <a:gd name="T6" fmla="*/ 30 w 97"/>
                  <a:gd name="T7" fmla="*/ 25 h 97"/>
                  <a:gd name="T8" fmla="*/ 35 w 97"/>
                  <a:gd name="T9" fmla="*/ 29 h 97"/>
                  <a:gd name="T10" fmla="*/ 39 w 97"/>
                  <a:gd name="T11" fmla="*/ 32 h 97"/>
                  <a:gd name="T12" fmla="*/ 48 w 97"/>
                  <a:gd name="T13" fmla="*/ 36 h 97"/>
                  <a:gd name="T14" fmla="*/ 56 w 97"/>
                  <a:gd name="T15" fmla="*/ 41 h 97"/>
                  <a:gd name="T16" fmla="*/ 65 w 97"/>
                  <a:gd name="T17" fmla="*/ 47 h 97"/>
                  <a:gd name="T18" fmla="*/ 75 w 97"/>
                  <a:gd name="T19" fmla="*/ 54 h 97"/>
                  <a:gd name="T20" fmla="*/ 84 w 97"/>
                  <a:gd name="T21" fmla="*/ 59 h 97"/>
                  <a:gd name="T22" fmla="*/ 90 w 97"/>
                  <a:gd name="T23" fmla="*/ 65 h 97"/>
                  <a:gd name="T24" fmla="*/ 94 w 97"/>
                  <a:gd name="T25" fmla="*/ 70 h 97"/>
                  <a:gd name="T26" fmla="*/ 97 w 97"/>
                  <a:gd name="T27" fmla="*/ 74 h 97"/>
                  <a:gd name="T28" fmla="*/ 97 w 97"/>
                  <a:gd name="T29" fmla="*/ 79 h 97"/>
                  <a:gd name="T30" fmla="*/ 97 w 97"/>
                  <a:gd name="T31" fmla="*/ 84 h 97"/>
                  <a:gd name="T32" fmla="*/ 96 w 97"/>
                  <a:gd name="T33" fmla="*/ 87 h 97"/>
                  <a:gd name="T34" fmla="*/ 90 w 97"/>
                  <a:gd name="T35" fmla="*/ 92 h 97"/>
                  <a:gd name="T36" fmla="*/ 86 w 97"/>
                  <a:gd name="T37" fmla="*/ 94 h 97"/>
                  <a:gd name="T38" fmla="*/ 81 w 97"/>
                  <a:gd name="T39" fmla="*/ 95 h 97"/>
                  <a:gd name="T40" fmla="*/ 75 w 97"/>
                  <a:gd name="T41" fmla="*/ 97 h 97"/>
                  <a:gd name="T42" fmla="*/ 67 w 97"/>
                  <a:gd name="T43" fmla="*/ 97 h 97"/>
                  <a:gd name="T44" fmla="*/ 51 w 97"/>
                  <a:gd name="T45" fmla="*/ 97 h 97"/>
                  <a:gd name="T46" fmla="*/ 37 w 97"/>
                  <a:gd name="T47" fmla="*/ 94 h 97"/>
                  <a:gd name="T48" fmla="*/ 29 w 97"/>
                  <a:gd name="T49" fmla="*/ 90 h 97"/>
                  <a:gd name="T50" fmla="*/ 23 w 97"/>
                  <a:gd name="T51" fmla="*/ 87 h 97"/>
                  <a:gd name="T52" fmla="*/ 17 w 97"/>
                  <a:gd name="T53" fmla="*/ 83 h 97"/>
                  <a:gd name="T54" fmla="*/ 11 w 97"/>
                  <a:gd name="T55" fmla="*/ 79 h 97"/>
                  <a:gd name="T56" fmla="*/ 5 w 97"/>
                  <a:gd name="T57" fmla="*/ 68 h 97"/>
                  <a:gd name="T58" fmla="*/ 2 w 97"/>
                  <a:gd name="T59" fmla="*/ 62 h 97"/>
                  <a:gd name="T60" fmla="*/ 0 w 97"/>
                  <a:gd name="T61" fmla="*/ 54 h 97"/>
                  <a:gd name="T62" fmla="*/ 0 w 97"/>
                  <a:gd name="T63" fmla="*/ 51 h 97"/>
                  <a:gd name="T64" fmla="*/ 0 w 97"/>
                  <a:gd name="T65" fmla="*/ 46 h 97"/>
                  <a:gd name="T66" fmla="*/ 2 w 97"/>
                  <a:gd name="T67" fmla="*/ 36 h 97"/>
                  <a:gd name="T68" fmla="*/ 4 w 97"/>
                  <a:gd name="T69" fmla="*/ 27 h 97"/>
                  <a:gd name="T70" fmla="*/ 7 w 97"/>
                  <a:gd name="T71" fmla="*/ 19 h 97"/>
                  <a:gd name="T72" fmla="*/ 13 w 97"/>
                  <a:gd name="T73" fmla="*/ 4 h 97"/>
                  <a:gd name="T74" fmla="*/ 16 w 97"/>
                  <a:gd name="T75" fmla="*/ 0 h 9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7"/>
                  <a:gd name="T115" fmla="*/ 0 h 97"/>
                  <a:gd name="T116" fmla="*/ 97 w 97"/>
                  <a:gd name="T117" fmla="*/ 97 h 9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7" h="97">
                    <a:moveTo>
                      <a:pt x="16" y="0"/>
                    </a:moveTo>
                    <a:lnTo>
                      <a:pt x="21" y="10"/>
                    </a:lnTo>
                    <a:lnTo>
                      <a:pt x="26" y="17"/>
                    </a:lnTo>
                    <a:lnTo>
                      <a:pt x="30" y="25"/>
                    </a:lnTo>
                    <a:lnTo>
                      <a:pt x="35" y="29"/>
                    </a:lnTo>
                    <a:lnTo>
                      <a:pt x="39" y="32"/>
                    </a:lnTo>
                    <a:lnTo>
                      <a:pt x="48" y="36"/>
                    </a:lnTo>
                    <a:lnTo>
                      <a:pt x="56" y="41"/>
                    </a:lnTo>
                    <a:lnTo>
                      <a:pt x="65" y="47"/>
                    </a:lnTo>
                    <a:lnTo>
                      <a:pt x="75" y="54"/>
                    </a:lnTo>
                    <a:lnTo>
                      <a:pt x="84" y="59"/>
                    </a:lnTo>
                    <a:lnTo>
                      <a:pt x="90" y="65"/>
                    </a:lnTo>
                    <a:lnTo>
                      <a:pt x="94" y="70"/>
                    </a:lnTo>
                    <a:lnTo>
                      <a:pt x="97" y="74"/>
                    </a:lnTo>
                    <a:lnTo>
                      <a:pt x="97" y="79"/>
                    </a:lnTo>
                    <a:lnTo>
                      <a:pt x="97" y="84"/>
                    </a:lnTo>
                    <a:lnTo>
                      <a:pt x="96" y="87"/>
                    </a:lnTo>
                    <a:lnTo>
                      <a:pt x="90" y="92"/>
                    </a:lnTo>
                    <a:lnTo>
                      <a:pt x="86" y="94"/>
                    </a:lnTo>
                    <a:lnTo>
                      <a:pt x="81" y="95"/>
                    </a:lnTo>
                    <a:lnTo>
                      <a:pt x="75" y="97"/>
                    </a:lnTo>
                    <a:lnTo>
                      <a:pt x="67" y="97"/>
                    </a:lnTo>
                    <a:lnTo>
                      <a:pt x="51" y="97"/>
                    </a:lnTo>
                    <a:lnTo>
                      <a:pt x="37" y="94"/>
                    </a:lnTo>
                    <a:lnTo>
                      <a:pt x="29" y="90"/>
                    </a:lnTo>
                    <a:lnTo>
                      <a:pt x="23" y="87"/>
                    </a:lnTo>
                    <a:lnTo>
                      <a:pt x="17" y="83"/>
                    </a:lnTo>
                    <a:lnTo>
                      <a:pt x="11" y="79"/>
                    </a:lnTo>
                    <a:lnTo>
                      <a:pt x="5" y="68"/>
                    </a:lnTo>
                    <a:lnTo>
                      <a:pt x="2" y="62"/>
                    </a:lnTo>
                    <a:lnTo>
                      <a:pt x="0" y="54"/>
                    </a:lnTo>
                    <a:lnTo>
                      <a:pt x="0" y="51"/>
                    </a:lnTo>
                    <a:lnTo>
                      <a:pt x="0" y="46"/>
                    </a:lnTo>
                    <a:lnTo>
                      <a:pt x="2" y="36"/>
                    </a:lnTo>
                    <a:lnTo>
                      <a:pt x="4" y="27"/>
                    </a:lnTo>
                    <a:lnTo>
                      <a:pt x="7" y="19"/>
                    </a:lnTo>
                    <a:lnTo>
                      <a:pt x="13" y="4"/>
                    </a:lnTo>
                    <a:lnTo>
                      <a:pt x="16" y="0"/>
                    </a:lnTo>
                    <a:close/>
                  </a:path>
                </a:pathLst>
              </a:custGeom>
              <a:solidFill>
                <a:srgbClr val="6EB25C"/>
              </a:solidFill>
              <a:ln w="9525">
                <a:noFill/>
                <a:round/>
                <a:headEnd/>
                <a:tailEnd/>
              </a:ln>
            </p:spPr>
            <p:txBody>
              <a:bodyPr/>
              <a:lstStyle/>
              <a:p>
                <a:endParaRPr lang="ru-RU"/>
              </a:p>
            </p:txBody>
          </p:sp>
          <p:sp>
            <p:nvSpPr>
              <p:cNvPr id="162743" name="Freeform 1374"/>
              <p:cNvSpPr>
                <a:spLocks/>
              </p:cNvSpPr>
              <p:nvPr/>
            </p:nvSpPr>
            <p:spPr bwMode="auto">
              <a:xfrm>
                <a:off x="3590" y="2395"/>
                <a:ext cx="97" cy="97"/>
              </a:xfrm>
              <a:custGeom>
                <a:avLst/>
                <a:gdLst>
                  <a:gd name="T0" fmla="*/ 16 w 97"/>
                  <a:gd name="T1" fmla="*/ 0 h 97"/>
                  <a:gd name="T2" fmla="*/ 21 w 97"/>
                  <a:gd name="T3" fmla="*/ 10 h 97"/>
                  <a:gd name="T4" fmla="*/ 30 w 97"/>
                  <a:gd name="T5" fmla="*/ 25 h 97"/>
                  <a:gd name="T6" fmla="*/ 40 w 97"/>
                  <a:gd name="T7" fmla="*/ 32 h 97"/>
                  <a:gd name="T8" fmla="*/ 48 w 97"/>
                  <a:gd name="T9" fmla="*/ 36 h 97"/>
                  <a:gd name="T10" fmla="*/ 56 w 97"/>
                  <a:gd name="T11" fmla="*/ 41 h 97"/>
                  <a:gd name="T12" fmla="*/ 65 w 97"/>
                  <a:gd name="T13" fmla="*/ 47 h 97"/>
                  <a:gd name="T14" fmla="*/ 84 w 97"/>
                  <a:gd name="T15" fmla="*/ 59 h 97"/>
                  <a:gd name="T16" fmla="*/ 90 w 97"/>
                  <a:gd name="T17" fmla="*/ 65 h 97"/>
                  <a:gd name="T18" fmla="*/ 94 w 97"/>
                  <a:gd name="T19" fmla="*/ 68 h 97"/>
                  <a:gd name="T20" fmla="*/ 97 w 97"/>
                  <a:gd name="T21" fmla="*/ 74 h 97"/>
                  <a:gd name="T22" fmla="*/ 97 w 97"/>
                  <a:gd name="T23" fmla="*/ 84 h 97"/>
                  <a:gd name="T24" fmla="*/ 92 w 97"/>
                  <a:gd name="T25" fmla="*/ 90 h 97"/>
                  <a:gd name="T26" fmla="*/ 81 w 97"/>
                  <a:gd name="T27" fmla="*/ 95 h 97"/>
                  <a:gd name="T28" fmla="*/ 67 w 97"/>
                  <a:gd name="T29" fmla="*/ 97 h 97"/>
                  <a:gd name="T30" fmla="*/ 37 w 97"/>
                  <a:gd name="T31" fmla="*/ 92 h 97"/>
                  <a:gd name="T32" fmla="*/ 23 w 97"/>
                  <a:gd name="T33" fmla="*/ 87 h 97"/>
                  <a:gd name="T34" fmla="*/ 17 w 97"/>
                  <a:gd name="T35" fmla="*/ 83 h 97"/>
                  <a:gd name="T36" fmla="*/ 13 w 97"/>
                  <a:gd name="T37" fmla="*/ 78 h 97"/>
                  <a:gd name="T38" fmla="*/ 5 w 97"/>
                  <a:gd name="T39" fmla="*/ 67 h 97"/>
                  <a:gd name="T40" fmla="*/ 0 w 97"/>
                  <a:gd name="T41" fmla="*/ 54 h 97"/>
                  <a:gd name="T42" fmla="*/ 2 w 97"/>
                  <a:gd name="T43" fmla="*/ 36 h 97"/>
                  <a:gd name="T44" fmla="*/ 7 w 97"/>
                  <a:gd name="T45" fmla="*/ 19 h 97"/>
                  <a:gd name="T46" fmla="*/ 16 w 97"/>
                  <a:gd name="T47" fmla="*/ 0 h 9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7"/>
                  <a:gd name="T73" fmla="*/ 0 h 97"/>
                  <a:gd name="T74" fmla="*/ 97 w 97"/>
                  <a:gd name="T75" fmla="*/ 97 h 9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7" h="97">
                    <a:moveTo>
                      <a:pt x="16" y="0"/>
                    </a:moveTo>
                    <a:lnTo>
                      <a:pt x="21" y="10"/>
                    </a:lnTo>
                    <a:lnTo>
                      <a:pt x="30" y="25"/>
                    </a:lnTo>
                    <a:lnTo>
                      <a:pt x="40" y="32"/>
                    </a:lnTo>
                    <a:lnTo>
                      <a:pt x="48" y="36"/>
                    </a:lnTo>
                    <a:lnTo>
                      <a:pt x="56" y="41"/>
                    </a:lnTo>
                    <a:lnTo>
                      <a:pt x="65" y="47"/>
                    </a:lnTo>
                    <a:lnTo>
                      <a:pt x="84" y="59"/>
                    </a:lnTo>
                    <a:lnTo>
                      <a:pt x="90" y="65"/>
                    </a:lnTo>
                    <a:lnTo>
                      <a:pt x="94" y="68"/>
                    </a:lnTo>
                    <a:lnTo>
                      <a:pt x="97" y="74"/>
                    </a:lnTo>
                    <a:lnTo>
                      <a:pt x="97" y="84"/>
                    </a:lnTo>
                    <a:lnTo>
                      <a:pt x="92" y="90"/>
                    </a:lnTo>
                    <a:lnTo>
                      <a:pt x="81" y="95"/>
                    </a:lnTo>
                    <a:lnTo>
                      <a:pt x="67" y="97"/>
                    </a:lnTo>
                    <a:lnTo>
                      <a:pt x="37" y="92"/>
                    </a:lnTo>
                    <a:lnTo>
                      <a:pt x="23" y="87"/>
                    </a:lnTo>
                    <a:lnTo>
                      <a:pt x="17" y="83"/>
                    </a:lnTo>
                    <a:lnTo>
                      <a:pt x="13" y="78"/>
                    </a:lnTo>
                    <a:lnTo>
                      <a:pt x="5" y="67"/>
                    </a:lnTo>
                    <a:lnTo>
                      <a:pt x="0" y="54"/>
                    </a:lnTo>
                    <a:lnTo>
                      <a:pt x="2" y="36"/>
                    </a:lnTo>
                    <a:lnTo>
                      <a:pt x="7" y="19"/>
                    </a:lnTo>
                    <a:lnTo>
                      <a:pt x="16" y="0"/>
                    </a:lnTo>
                  </a:path>
                </a:pathLst>
              </a:custGeom>
              <a:noFill/>
              <a:ln w="6350" cap="rnd">
                <a:solidFill>
                  <a:srgbClr val="005E00"/>
                </a:solidFill>
                <a:prstDash val="solid"/>
                <a:round/>
                <a:headEnd/>
                <a:tailEnd/>
              </a:ln>
            </p:spPr>
            <p:txBody>
              <a:bodyPr/>
              <a:lstStyle/>
              <a:p>
                <a:endParaRPr lang="ru-RU"/>
              </a:p>
            </p:txBody>
          </p:sp>
          <p:sp>
            <p:nvSpPr>
              <p:cNvPr id="162744" name="Freeform 1375"/>
              <p:cNvSpPr>
                <a:spLocks/>
              </p:cNvSpPr>
              <p:nvPr/>
            </p:nvSpPr>
            <p:spPr bwMode="auto">
              <a:xfrm>
                <a:off x="3223" y="2498"/>
                <a:ext cx="73" cy="53"/>
              </a:xfrm>
              <a:custGeom>
                <a:avLst/>
                <a:gdLst>
                  <a:gd name="T0" fmla="*/ 2 w 73"/>
                  <a:gd name="T1" fmla="*/ 50 h 53"/>
                  <a:gd name="T2" fmla="*/ 7 w 73"/>
                  <a:gd name="T3" fmla="*/ 47 h 53"/>
                  <a:gd name="T4" fmla="*/ 13 w 73"/>
                  <a:gd name="T5" fmla="*/ 41 h 53"/>
                  <a:gd name="T6" fmla="*/ 19 w 73"/>
                  <a:gd name="T7" fmla="*/ 35 h 53"/>
                  <a:gd name="T8" fmla="*/ 20 w 73"/>
                  <a:gd name="T9" fmla="*/ 32 h 53"/>
                  <a:gd name="T10" fmla="*/ 22 w 73"/>
                  <a:gd name="T11" fmla="*/ 29 h 53"/>
                  <a:gd name="T12" fmla="*/ 24 w 73"/>
                  <a:gd name="T13" fmla="*/ 24 h 53"/>
                  <a:gd name="T14" fmla="*/ 24 w 73"/>
                  <a:gd name="T15" fmla="*/ 19 h 53"/>
                  <a:gd name="T16" fmla="*/ 20 w 73"/>
                  <a:gd name="T17" fmla="*/ 10 h 53"/>
                  <a:gd name="T18" fmla="*/ 17 w 73"/>
                  <a:gd name="T19" fmla="*/ 0 h 53"/>
                  <a:gd name="T20" fmla="*/ 31 w 73"/>
                  <a:gd name="T21" fmla="*/ 8 h 53"/>
                  <a:gd name="T22" fmla="*/ 42 w 73"/>
                  <a:gd name="T23" fmla="*/ 18 h 53"/>
                  <a:gd name="T24" fmla="*/ 53 w 73"/>
                  <a:gd name="T25" fmla="*/ 26 h 53"/>
                  <a:gd name="T26" fmla="*/ 66 w 73"/>
                  <a:gd name="T27" fmla="*/ 39 h 53"/>
                  <a:gd name="T28" fmla="*/ 73 w 73"/>
                  <a:gd name="T29" fmla="*/ 45 h 53"/>
                  <a:gd name="T30" fmla="*/ 61 w 73"/>
                  <a:gd name="T31" fmla="*/ 48 h 53"/>
                  <a:gd name="T32" fmla="*/ 35 w 73"/>
                  <a:gd name="T33" fmla="*/ 51 h 53"/>
                  <a:gd name="T34" fmla="*/ 20 w 73"/>
                  <a:gd name="T35" fmla="*/ 53 h 53"/>
                  <a:gd name="T36" fmla="*/ 8 w 73"/>
                  <a:gd name="T37" fmla="*/ 53 h 53"/>
                  <a:gd name="T38" fmla="*/ 2 w 73"/>
                  <a:gd name="T39" fmla="*/ 53 h 53"/>
                  <a:gd name="T40" fmla="*/ 0 w 73"/>
                  <a:gd name="T41" fmla="*/ 51 h 53"/>
                  <a:gd name="T42" fmla="*/ 2 w 73"/>
                  <a:gd name="T43" fmla="*/ 50 h 5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73"/>
                  <a:gd name="T67" fmla="*/ 0 h 53"/>
                  <a:gd name="T68" fmla="*/ 73 w 73"/>
                  <a:gd name="T69" fmla="*/ 53 h 5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73" h="53">
                    <a:moveTo>
                      <a:pt x="2" y="50"/>
                    </a:moveTo>
                    <a:lnTo>
                      <a:pt x="7" y="47"/>
                    </a:lnTo>
                    <a:lnTo>
                      <a:pt x="13" y="41"/>
                    </a:lnTo>
                    <a:lnTo>
                      <a:pt x="19" y="35"/>
                    </a:lnTo>
                    <a:lnTo>
                      <a:pt x="20" y="32"/>
                    </a:lnTo>
                    <a:lnTo>
                      <a:pt x="22" y="29"/>
                    </a:lnTo>
                    <a:lnTo>
                      <a:pt x="24" y="24"/>
                    </a:lnTo>
                    <a:lnTo>
                      <a:pt x="24" y="19"/>
                    </a:lnTo>
                    <a:lnTo>
                      <a:pt x="20" y="10"/>
                    </a:lnTo>
                    <a:lnTo>
                      <a:pt x="17" y="0"/>
                    </a:lnTo>
                    <a:lnTo>
                      <a:pt x="31" y="8"/>
                    </a:lnTo>
                    <a:lnTo>
                      <a:pt x="42" y="18"/>
                    </a:lnTo>
                    <a:lnTo>
                      <a:pt x="53" y="26"/>
                    </a:lnTo>
                    <a:lnTo>
                      <a:pt x="66" y="39"/>
                    </a:lnTo>
                    <a:lnTo>
                      <a:pt x="73" y="45"/>
                    </a:lnTo>
                    <a:lnTo>
                      <a:pt x="61" y="48"/>
                    </a:lnTo>
                    <a:lnTo>
                      <a:pt x="35" y="51"/>
                    </a:lnTo>
                    <a:lnTo>
                      <a:pt x="20" y="53"/>
                    </a:lnTo>
                    <a:lnTo>
                      <a:pt x="8" y="53"/>
                    </a:lnTo>
                    <a:lnTo>
                      <a:pt x="2" y="53"/>
                    </a:lnTo>
                    <a:lnTo>
                      <a:pt x="0" y="51"/>
                    </a:lnTo>
                    <a:lnTo>
                      <a:pt x="2" y="50"/>
                    </a:lnTo>
                    <a:close/>
                  </a:path>
                </a:pathLst>
              </a:custGeom>
              <a:solidFill>
                <a:srgbClr val="908E8E"/>
              </a:solidFill>
              <a:ln w="9525">
                <a:noFill/>
                <a:round/>
                <a:headEnd/>
                <a:tailEnd/>
              </a:ln>
            </p:spPr>
            <p:txBody>
              <a:bodyPr/>
              <a:lstStyle/>
              <a:p>
                <a:endParaRPr lang="ru-RU"/>
              </a:p>
            </p:txBody>
          </p:sp>
          <p:sp>
            <p:nvSpPr>
              <p:cNvPr id="162745" name="Freeform 1376"/>
              <p:cNvSpPr>
                <a:spLocks/>
              </p:cNvSpPr>
              <p:nvPr/>
            </p:nvSpPr>
            <p:spPr bwMode="auto">
              <a:xfrm>
                <a:off x="3226" y="2498"/>
                <a:ext cx="72" cy="53"/>
              </a:xfrm>
              <a:custGeom>
                <a:avLst/>
                <a:gdLst>
                  <a:gd name="T0" fmla="*/ 0 w 72"/>
                  <a:gd name="T1" fmla="*/ 50 h 53"/>
                  <a:gd name="T2" fmla="*/ 11 w 72"/>
                  <a:gd name="T3" fmla="*/ 41 h 53"/>
                  <a:gd name="T4" fmla="*/ 17 w 72"/>
                  <a:gd name="T5" fmla="*/ 35 h 53"/>
                  <a:gd name="T6" fmla="*/ 20 w 72"/>
                  <a:gd name="T7" fmla="*/ 29 h 53"/>
                  <a:gd name="T8" fmla="*/ 22 w 72"/>
                  <a:gd name="T9" fmla="*/ 19 h 53"/>
                  <a:gd name="T10" fmla="*/ 20 w 72"/>
                  <a:gd name="T11" fmla="*/ 10 h 53"/>
                  <a:gd name="T12" fmla="*/ 15 w 72"/>
                  <a:gd name="T13" fmla="*/ 0 h 53"/>
                  <a:gd name="T14" fmla="*/ 30 w 72"/>
                  <a:gd name="T15" fmla="*/ 8 h 53"/>
                  <a:gd name="T16" fmla="*/ 51 w 72"/>
                  <a:gd name="T17" fmla="*/ 26 h 53"/>
                  <a:gd name="T18" fmla="*/ 72 w 72"/>
                  <a:gd name="T19" fmla="*/ 45 h 53"/>
                  <a:gd name="T20" fmla="*/ 33 w 72"/>
                  <a:gd name="T21" fmla="*/ 51 h 53"/>
                  <a:gd name="T22" fmla="*/ 6 w 72"/>
                  <a:gd name="T23" fmla="*/ 53 h 53"/>
                  <a:gd name="T24" fmla="*/ 0 w 72"/>
                  <a:gd name="T25" fmla="*/ 53 h 53"/>
                  <a:gd name="T26" fmla="*/ 0 w 72"/>
                  <a:gd name="T27" fmla="*/ 50 h 5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2"/>
                  <a:gd name="T43" fmla="*/ 0 h 53"/>
                  <a:gd name="T44" fmla="*/ 72 w 72"/>
                  <a:gd name="T45" fmla="*/ 53 h 5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2" h="53">
                    <a:moveTo>
                      <a:pt x="0" y="50"/>
                    </a:moveTo>
                    <a:lnTo>
                      <a:pt x="11" y="41"/>
                    </a:lnTo>
                    <a:lnTo>
                      <a:pt x="17" y="35"/>
                    </a:lnTo>
                    <a:lnTo>
                      <a:pt x="20" y="29"/>
                    </a:lnTo>
                    <a:lnTo>
                      <a:pt x="22" y="19"/>
                    </a:lnTo>
                    <a:lnTo>
                      <a:pt x="20" y="10"/>
                    </a:lnTo>
                    <a:lnTo>
                      <a:pt x="15" y="0"/>
                    </a:lnTo>
                    <a:lnTo>
                      <a:pt x="30" y="8"/>
                    </a:lnTo>
                    <a:lnTo>
                      <a:pt x="51" y="26"/>
                    </a:lnTo>
                    <a:lnTo>
                      <a:pt x="72" y="45"/>
                    </a:lnTo>
                    <a:lnTo>
                      <a:pt x="33" y="51"/>
                    </a:lnTo>
                    <a:lnTo>
                      <a:pt x="6" y="53"/>
                    </a:lnTo>
                    <a:lnTo>
                      <a:pt x="0" y="53"/>
                    </a:lnTo>
                    <a:lnTo>
                      <a:pt x="0" y="50"/>
                    </a:lnTo>
                  </a:path>
                </a:pathLst>
              </a:custGeom>
              <a:noFill/>
              <a:ln w="6350" cap="rnd">
                <a:solidFill>
                  <a:srgbClr val="000000"/>
                </a:solidFill>
                <a:prstDash val="solid"/>
                <a:round/>
                <a:headEnd/>
                <a:tailEnd/>
              </a:ln>
            </p:spPr>
            <p:txBody>
              <a:bodyPr/>
              <a:lstStyle/>
              <a:p>
                <a:endParaRPr lang="ru-RU"/>
              </a:p>
            </p:txBody>
          </p:sp>
          <p:sp>
            <p:nvSpPr>
              <p:cNvPr id="162746" name="Freeform 1377"/>
              <p:cNvSpPr>
                <a:spLocks/>
              </p:cNvSpPr>
              <p:nvPr/>
            </p:nvSpPr>
            <p:spPr bwMode="auto">
              <a:xfrm>
                <a:off x="3420" y="2478"/>
                <a:ext cx="75" cy="52"/>
              </a:xfrm>
              <a:custGeom>
                <a:avLst/>
                <a:gdLst>
                  <a:gd name="T0" fmla="*/ 2 w 75"/>
                  <a:gd name="T1" fmla="*/ 50 h 52"/>
                  <a:gd name="T2" fmla="*/ 7 w 75"/>
                  <a:gd name="T3" fmla="*/ 46 h 52"/>
                  <a:gd name="T4" fmla="*/ 13 w 75"/>
                  <a:gd name="T5" fmla="*/ 41 h 52"/>
                  <a:gd name="T6" fmla="*/ 18 w 75"/>
                  <a:gd name="T7" fmla="*/ 35 h 52"/>
                  <a:gd name="T8" fmla="*/ 21 w 75"/>
                  <a:gd name="T9" fmla="*/ 31 h 52"/>
                  <a:gd name="T10" fmla="*/ 23 w 75"/>
                  <a:gd name="T11" fmla="*/ 29 h 52"/>
                  <a:gd name="T12" fmla="*/ 23 w 75"/>
                  <a:gd name="T13" fmla="*/ 24 h 52"/>
                  <a:gd name="T14" fmla="*/ 23 w 75"/>
                  <a:gd name="T15" fmla="*/ 19 h 52"/>
                  <a:gd name="T16" fmla="*/ 21 w 75"/>
                  <a:gd name="T17" fmla="*/ 10 h 52"/>
                  <a:gd name="T18" fmla="*/ 18 w 75"/>
                  <a:gd name="T19" fmla="*/ 0 h 52"/>
                  <a:gd name="T20" fmla="*/ 21 w 75"/>
                  <a:gd name="T21" fmla="*/ 3 h 52"/>
                  <a:gd name="T22" fmla="*/ 31 w 75"/>
                  <a:gd name="T23" fmla="*/ 10 h 52"/>
                  <a:gd name="T24" fmla="*/ 42 w 75"/>
                  <a:gd name="T25" fmla="*/ 19 h 52"/>
                  <a:gd name="T26" fmla="*/ 55 w 75"/>
                  <a:gd name="T27" fmla="*/ 25 h 52"/>
                  <a:gd name="T28" fmla="*/ 69 w 75"/>
                  <a:gd name="T29" fmla="*/ 31 h 52"/>
                  <a:gd name="T30" fmla="*/ 75 w 75"/>
                  <a:gd name="T31" fmla="*/ 31 h 52"/>
                  <a:gd name="T32" fmla="*/ 34 w 75"/>
                  <a:gd name="T33" fmla="*/ 45 h 52"/>
                  <a:gd name="T34" fmla="*/ 9 w 75"/>
                  <a:gd name="T35" fmla="*/ 51 h 52"/>
                  <a:gd name="T36" fmla="*/ 5 w 75"/>
                  <a:gd name="T37" fmla="*/ 52 h 52"/>
                  <a:gd name="T38" fmla="*/ 2 w 75"/>
                  <a:gd name="T39" fmla="*/ 52 h 52"/>
                  <a:gd name="T40" fmla="*/ 0 w 75"/>
                  <a:gd name="T41" fmla="*/ 51 h 52"/>
                  <a:gd name="T42" fmla="*/ 2 w 75"/>
                  <a:gd name="T43" fmla="*/ 50 h 5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75"/>
                  <a:gd name="T67" fmla="*/ 0 h 52"/>
                  <a:gd name="T68" fmla="*/ 75 w 75"/>
                  <a:gd name="T69" fmla="*/ 52 h 5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75" h="52">
                    <a:moveTo>
                      <a:pt x="2" y="50"/>
                    </a:moveTo>
                    <a:lnTo>
                      <a:pt x="7" y="46"/>
                    </a:lnTo>
                    <a:lnTo>
                      <a:pt x="13" y="41"/>
                    </a:lnTo>
                    <a:lnTo>
                      <a:pt x="18" y="35"/>
                    </a:lnTo>
                    <a:lnTo>
                      <a:pt x="21" y="31"/>
                    </a:lnTo>
                    <a:lnTo>
                      <a:pt x="23" y="29"/>
                    </a:lnTo>
                    <a:lnTo>
                      <a:pt x="23" y="24"/>
                    </a:lnTo>
                    <a:lnTo>
                      <a:pt x="23" y="19"/>
                    </a:lnTo>
                    <a:lnTo>
                      <a:pt x="21" y="10"/>
                    </a:lnTo>
                    <a:lnTo>
                      <a:pt x="18" y="0"/>
                    </a:lnTo>
                    <a:lnTo>
                      <a:pt x="21" y="3"/>
                    </a:lnTo>
                    <a:lnTo>
                      <a:pt x="31" y="10"/>
                    </a:lnTo>
                    <a:lnTo>
                      <a:pt x="42" y="19"/>
                    </a:lnTo>
                    <a:lnTo>
                      <a:pt x="55" y="25"/>
                    </a:lnTo>
                    <a:lnTo>
                      <a:pt x="69" y="31"/>
                    </a:lnTo>
                    <a:lnTo>
                      <a:pt x="75" y="31"/>
                    </a:lnTo>
                    <a:lnTo>
                      <a:pt x="34" y="45"/>
                    </a:lnTo>
                    <a:lnTo>
                      <a:pt x="9" y="51"/>
                    </a:lnTo>
                    <a:lnTo>
                      <a:pt x="5" y="52"/>
                    </a:lnTo>
                    <a:lnTo>
                      <a:pt x="2" y="52"/>
                    </a:lnTo>
                    <a:lnTo>
                      <a:pt x="0" y="51"/>
                    </a:lnTo>
                    <a:lnTo>
                      <a:pt x="2" y="50"/>
                    </a:lnTo>
                    <a:close/>
                  </a:path>
                </a:pathLst>
              </a:custGeom>
              <a:solidFill>
                <a:srgbClr val="908E8E"/>
              </a:solidFill>
              <a:ln w="9525">
                <a:noFill/>
                <a:round/>
                <a:headEnd/>
                <a:tailEnd/>
              </a:ln>
            </p:spPr>
            <p:txBody>
              <a:bodyPr/>
              <a:lstStyle/>
              <a:p>
                <a:endParaRPr lang="ru-RU"/>
              </a:p>
            </p:txBody>
          </p:sp>
          <p:sp>
            <p:nvSpPr>
              <p:cNvPr id="162747" name="Freeform 1378"/>
              <p:cNvSpPr>
                <a:spLocks/>
              </p:cNvSpPr>
              <p:nvPr/>
            </p:nvSpPr>
            <p:spPr bwMode="auto">
              <a:xfrm>
                <a:off x="3422" y="2478"/>
                <a:ext cx="74" cy="51"/>
              </a:xfrm>
              <a:custGeom>
                <a:avLst/>
                <a:gdLst>
                  <a:gd name="T0" fmla="*/ 0 w 74"/>
                  <a:gd name="T1" fmla="*/ 49 h 51"/>
                  <a:gd name="T2" fmla="*/ 11 w 74"/>
                  <a:gd name="T3" fmla="*/ 40 h 51"/>
                  <a:gd name="T4" fmla="*/ 18 w 74"/>
                  <a:gd name="T5" fmla="*/ 34 h 51"/>
                  <a:gd name="T6" fmla="*/ 21 w 74"/>
                  <a:gd name="T7" fmla="*/ 28 h 51"/>
                  <a:gd name="T8" fmla="*/ 22 w 74"/>
                  <a:gd name="T9" fmla="*/ 19 h 51"/>
                  <a:gd name="T10" fmla="*/ 19 w 74"/>
                  <a:gd name="T11" fmla="*/ 9 h 51"/>
                  <a:gd name="T12" fmla="*/ 16 w 74"/>
                  <a:gd name="T13" fmla="*/ 0 h 51"/>
                  <a:gd name="T14" fmla="*/ 28 w 74"/>
                  <a:gd name="T15" fmla="*/ 9 h 51"/>
                  <a:gd name="T16" fmla="*/ 53 w 74"/>
                  <a:gd name="T17" fmla="*/ 25 h 51"/>
                  <a:gd name="T18" fmla="*/ 74 w 74"/>
                  <a:gd name="T19" fmla="*/ 31 h 51"/>
                  <a:gd name="T20" fmla="*/ 32 w 74"/>
                  <a:gd name="T21" fmla="*/ 44 h 51"/>
                  <a:gd name="T22" fmla="*/ 7 w 74"/>
                  <a:gd name="T23" fmla="*/ 51 h 51"/>
                  <a:gd name="T24" fmla="*/ 0 w 74"/>
                  <a:gd name="T25" fmla="*/ 51 h 51"/>
                  <a:gd name="T26" fmla="*/ 0 w 74"/>
                  <a:gd name="T27" fmla="*/ 49 h 5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51"/>
                  <a:gd name="T44" fmla="*/ 74 w 74"/>
                  <a:gd name="T45" fmla="*/ 51 h 5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51">
                    <a:moveTo>
                      <a:pt x="0" y="49"/>
                    </a:moveTo>
                    <a:lnTo>
                      <a:pt x="11" y="40"/>
                    </a:lnTo>
                    <a:lnTo>
                      <a:pt x="18" y="34"/>
                    </a:lnTo>
                    <a:lnTo>
                      <a:pt x="21" y="28"/>
                    </a:lnTo>
                    <a:lnTo>
                      <a:pt x="22" y="19"/>
                    </a:lnTo>
                    <a:lnTo>
                      <a:pt x="19" y="9"/>
                    </a:lnTo>
                    <a:lnTo>
                      <a:pt x="16" y="0"/>
                    </a:lnTo>
                    <a:lnTo>
                      <a:pt x="28" y="9"/>
                    </a:lnTo>
                    <a:lnTo>
                      <a:pt x="53" y="25"/>
                    </a:lnTo>
                    <a:lnTo>
                      <a:pt x="74" y="31"/>
                    </a:lnTo>
                    <a:lnTo>
                      <a:pt x="32" y="44"/>
                    </a:lnTo>
                    <a:lnTo>
                      <a:pt x="7" y="51"/>
                    </a:lnTo>
                    <a:lnTo>
                      <a:pt x="0" y="51"/>
                    </a:lnTo>
                    <a:lnTo>
                      <a:pt x="0" y="49"/>
                    </a:lnTo>
                  </a:path>
                </a:pathLst>
              </a:custGeom>
              <a:noFill/>
              <a:ln w="6350" cap="rnd">
                <a:solidFill>
                  <a:srgbClr val="000000"/>
                </a:solidFill>
                <a:prstDash val="solid"/>
                <a:round/>
                <a:headEnd/>
                <a:tailEnd/>
              </a:ln>
            </p:spPr>
            <p:txBody>
              <a:bodyPr/>
              <a:lstStyle/>
              <a:p>
                <a:endParaRPr lang="ru-RU"/>
              </a:p>
            </p:txBody>
          </p:sp>
          <p:sp>
            <p:nvSpPr>
              <p:cNvPr id="162748" name="Freeform 1379"/>
              <p:cNvSpPr>
                <a:spLocks/>
              </p:cNvSpPr>
              <p:nvPr/>
            </p:nvSpPr>
            <p:spPr bwMode="auto">
              <a:xfrm>
                <a:off x="2413" y="1934"/>
                <a:ext cx="85" cy="132"/>
              </a:xfrm>
              <a:custGeom>
                <a:avLst/>
                <a:gdLst>
                  <a:gd name="T0" fmla="*/ 77 w 85"/>
                  <a:gd name="T1" fmla="*/ 70 h 132"/>
                  <a:gd name="T2" fmla="*/ 74 w 85"/>
                  <a:gd name="T3" fmla="*/ 73 h 132"/>
                  <a:gd name="T4" fmla="*/ 72 w 85"/>
                  <a:gd name="T5" fmla="*/ 77 h 132"/>
                  <a:gd name="T6" fmla="*/ 68 w 85"/>
                  <a:gd name="T7" fmla="*/ 82 h 132"/>
                  <a:gd name="T8" fmla="*/ 63 w 85"/>
                  <a:gd name="T9" fmla="*/ 88 h 132"/>
                  <a:gd name="T10" fmla="*/ 60 w 85"/>
                  <a:gd name="T11" fmla="*/ 90 h 132"/>
                  <a:gd name="T12" fmla="*/ 60 w 85"/>
                  <a:gd name="T13" fmla="*/ 95 h 132"/>
                  <a:gd name="T14" fmla="*/ 59 w 85"/>
                  <a:gd name="T15" fmla="*/ 100 h 132"/>
                  <a:gd name="T16" fmla="*/ 59 w 85"/>
                  <a:gd name="T17" fmla="*/ 107 h 132"/>
                  <a:gd name="T18" fmla="*/ 61 w 85"/>
                  <a:gd name="T19" fmla="*/ 118 h 132"/>
                  <a:gd name="T20" fmla="*/ 65 w 85"/>
                  <a:gd name="T21" fmla="*/ 132 h 132"/>
                  <a:gd name="T22" fmla="*/ 48 w 85"/>
                  <a:gd name="T23" fmla="*/ 122 h 132"/>
                  <a:gd name="T24" fmla="*/ 32 w 85"/>
                  <a:gd name="T25" fmla="*/ 113 h 132"/>
                  <a:gd name="T26" fmla="*/ 26 w 85"/>
                  <a:gd name="T27" fmla="*/ 108 h 132"/>
                  <a:gd name="T28" fmla="*/ 20 w 85"/>
                  <a:gd name="T29" fmla="*/ 102 h 132"/>
                  <a:gd name="T30" fmla="*/ 12 w 85"/>
                  <a:gd name="T31" fmla="*/ 94 h 132"/>
                  <a:gd name="T32" fmla="*/ 6 w 85"/>
                  <a:gd name="T33" fmla="*/ 86 h 132"/>
                  <a:gd name="T34" fmla="*/ 0 w 85"/>
                  <a:gd name="T35" fmla="*/ 75 h 132"/>
                  <a:gd name="T36" fmla="*/ 2 w 85"/>
                  <a:gd name="T37" fmla="*/ 65 h 132"/>
                  <a:gd name="T38" fmla="*/ 6 w 85"/>
                  <a:gd name="T39" fmla="*/ 58 h 132"/>
                  <a:gd name="T40" fmla="*/ 9 w 85"/>
                  <a:gd name="T41" fmla="*/ 54 h 132"/>
                  <a:gd name="T42" fmla="*/ 12 w 85"/>
                  <a:gd name="T43" fmla="*/ 49 h 132"/>
                  <a:gd name="T44" fmla="*/ 18 w 85"/>
                  <a:gd name="T45" fmla="*/ 46 h 132"/>
                  <a:gd name="T46" fmla="*/ 23 w 85"/>
                  <a:gd name="T47" fmla="*/ 41 h 132"/>
                  <a:gd name="T48" fmla="*/ 29 w 85"/>
                  <a:gd name="T49" fmla="*/ 37 h 132"/>
                  <a:gd name="T50" fmla="*/ 32 w 85"/>
                  <a:gd name="T51" fmla="*/ 32 h 132"/>
                  <a:gd name="T52" fmla="*/ 33 w 85"/>
                  <a:gd name="T53" fmla="*/ 28 h 132"/>
                  <a:gd name="T54" fmla="*/ 33 w 85"/>
                  <a:gd name="T55" fmla="*/ 24 h 132"/>
                  <a:gd name="T56" fmla="*/ 33 w 85"/>
                  <a:gd name="T57" fmla="*/ 19 h 132"/>
                  <a:gd name="T58" fmla="*/ 32 w 85"/>
                  <a:gd name="T59" fmla="*/ 10 h 132"/>
                  <a:gd name="T60" fmla="*/ 29 w 85"/>
                  <a:gd name="T61" fmla="*/ 0 h 132"/>
                  <a:gd name="T62" fmla="*/ 41 w 85"/>
                  <a:gd name="T63" fmla="*/ 8 h 132"/>
                  <a:gd name="T64" fmla="*/ 54 w 85"/>
                  <a:gd name="T65" fmla="*/ 18 h 132"/>
                  <a:gd name="T66" fmla="*/ 65 w 85"/>
                  <a:gd name="T67" fmla="*/ 26 h 132"/>
                  <a:gd name="T68" fmla="*/ 77 w 85"/>
                  <a:gd name="T69" fmla="*/ 39 h 132"/>
                  <a:gd name="T70" fmla="*/ 85 w 85"/>
                  <a:gd name="T71" fmla="*/ 45 h 132"/>
                  <a:gd name="T72" fmla="*/ 82 w 85"/>
                  <a:gd name="T73" fmla="*/ 54 h 132"/>
                  <a:gd name="T74" fmla="*/ 80 w 85"/>
                  <a:gd name="T75" fmla="*/ 62 h 132"/>
                  <a:gd name="T76" fmla="*/ 77 w 85"/>
                  <a:gd name="T77" fmla="*/ 70 h 13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5"/>
                  <a:gd name="T118" fmla="*/ 0 h 132"/>
                  <a:gd name="T119" fmla="*/ 85 w 85"/>
                  <a:gd name="T120" fmla="*/ 132 h 13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5" h="132">
                    <a:moveTo>
                      <a:pt x="77" y="70"/>
                    </a:moveTo>
                    <a:lnTo>
                      <a:pt x="74" y="73"/>
                    </a:lnTo>
                    <a:lnTo>
                      <a:pt x="72" y="77"/>
                    </a:lnTo>
                    <a:lnTo>
                      <a:pt x="68" y="82"/>
                    </a:lnTo>
                    <a:lnTo>
                      <a:pt x="63" y="88"/>
                    </a:lnTo>
                    <a:lnTo>
                      <a:pt x="60" y="90"/>
                    </a:lnTo>
                    <a:lnTo>
                      <a:pt x="60" y="95"/>
                    </a:lnTo>
                    <a:lnTo>
                      <a:pt x="59" y="100"/>
                    </a:lnTo>
                    <a:lnTo>
                      <a:pt x="59" y="107"/>
                    </a:lnTo>
                    <a:lnTo>
                      <a:pt x="61" y="118"/>
                    </a:lnTo>
                    <a:lnTo>
                      <a:pt x="65" y="132"/>
                    </a:lnTo>
                    <a:lnTo>
                      <a:pt x="48" y="122"/>
                    </a:lnTo>
                    <a:lnTo>
                      <a:pt x="32" y="113"/>
                    </a:lnTo>
                    <a:lnTo>
                      <a:pt x="26" y="108"/>
                    </a:lnTo>
                    <a:lnTo>
                      <a:pt x="20" y="102"/>
                    </a:lnTo>
                    <a:lnTo>
                      <a:pt x="12" y="94"/>
                    </a:lnTo>
                    <a:lnTo>
                      <a:pt x="6" y="86"/>
                    </a:lnTo>
                    <a:lnTo>
                      <a:pt x="0" y="75"/>
                    </a:lnTo>
                    <a:lnTo>
                      <a:pt x="2" y="65"/>
                    </a:lnTo>
                    <a:lnTo>
                      <a:pt x="6" y="58"/>
                    </a:lnTo>
                    <a:lnTo>
                      <a:pt x="9" y="54"/>
                    </a:lnTo>
                    <a:lnTo>
                      <a:pt x="12" y="49"/>
                    </a:lnTo>
                    <a:lnTo>
                      <a:pt x="18" y="46"/>
                    </a:lnTo>
                    <a:lnTo>
                      <a:pt x="23" y="41"/>
                    </a:lnTo>
                    <a:lnTo>
                      <a:pt x="29" y="37"/>
                    </a:lnTo>
                    <a:lnTo>
                      <a:pt x="32" y="32"/>
                    </a:lnTo>
                    <a:lnTo>
                      <a:pt x="33" y="28"/>
                    </a:lnTo>
                    <a:lnTo>
                      <a:pt x="33" y="24"/>
                    </a:lnTo>
                    <a:lnTo>
                      <a:pt x="33" y="19"/>
                    </a:lnTo>
                    <a:lnTo>
                      <a:pt x="32" y="10"/>
                    </a:lnTo>
                    <a:lnTo>
                      <a:pt x="29" y="0"/>
                    </a:lnTo>
                    <a:lnTo>
                      <a:pt x="41" y="8"/>
                    </a:lnTo>
                    <a:lnTo>
                      <a:pt x="54" y="18"/>
                    </a:lnTo>
                    <a:lnTo>
                      <a:pt x="65" y="26"/>
                    </a:lnTo>
                    <a:lnTo>
                      <a:pt x="77" y="39"/>
                    </a:lnTo>
                    <a:lnTo>
                      <a:pt x="85" y="45"/>
                    </a:lnTo>
                    <a:lnTo>
                      <a:pt x="82" y="54"/>
                    </a:lnTo>
                    <a:lnTo>
                      <a:pt x="80" y="62"/>
                    </a:lnTo>
                    <a:lnTo>
                      <a:pt x="77" y="70"/>
                    </a:lnTo>
                    <a:close/>
                  </a:path>
                </a:pathLst>
              </a:custGeom>
              <a:solidFill>
                <a:srgbClr val="D7AB00"/>
              </a:solidFill>
              <a:ln w="9525">
                <a:noFill/>
                <a:round/>
                <a:headEnd/>
                <a:tailEnd/>
              </a:ln>
            </p:spPr>
            <p:txBody>
              <a:bodyPr/>
              <a:lstStyle/>
              <a:p>
                <a:endParaRPr lang="ru-RU"/>
              </a:p>
            </p:txBody>
          </p:sp>
          <p:sp>
            <p:nvSpPr>
              <p:cNvPr id="162749" name="Freeform 1380"/>
              <p:cNvSpPr>
                <a:spLocks/>
              </p:cNvSpPr>
              <p:nvPr/>
            </p:nvSpPr>
            <p:spPr bwMode="auto">
              <a:xfrm>
                <a:off x="2413" y="1934"/>
                <a:ext cx="85" cy="130"/>
              </a:xfrm>
              <a:custGeom>
                <a:avLst/>
                <a:gdLst>
                  <a:gd name="T0" fmla="*/ 77 w 85"/>
                  <a:gd name="T1" fmla="*/ 70 h 130"/>
                  <a:gd name="T2" fmla="*/ 68 w 85"/>
                  <a:gd name="T3" fmla="*/ 83 h 130"/>
                  <a:gd name="T4" fmla="*/ 63 w 85"/>
                  <a:gd name="T5" fmla="*/ 88 h 130"/>
                  <a:gd name="T6" fmla="*/ 60 w 85"/>
                  <a:gd name="T7" fmla="*/ 95 h 130"/>
                  <a:gd name="T8" fmla="*/ 59 w 85"/>
                  <a:gd name="T9" fmla="*/ 107 h 130"/>
                  <a:gd name="T10" fmla="*/ 61 w 85"/>
                  <a:gd name="T11" fmla="*/ 118 h 130"/>
                  <a:gd name="T12" fmla="*/ 65 w 85"/>
                  <a:gd name="T13" fmla="*/ 130 h 130"/>
                  <a:gd name="T14" fmla="*/ 48 w 85"/>
                  <a:gd name="T15" fmla="*/ 122 h 130"/>
                  <a:gd name="T16" fmla="*/ 32 w 85"/>
                  <a:gd name="T17" fmla="*/ 113 h 130"/>
                  <a:gd name="T18" fmla="*/ 20 w 85"/>
                  <a:gd name="T19" fmla="*/ 102 h 130"/>
                  <a:gd name="T20" fmla="*/ 6 w 85"/>
                  <a:gd name="T21" fmla="*/ 86 h 130"/>
                  <a:gd name="T22" fmla="*/ 0 w 85"/>
                  <a:gd name="T23" fmla="*/ 75 h 130"/>
                  <a:gd name="T24" fmla="*/ 2 w 85"/>
                  <a:gd name="T25" fmla="*/ 65 h 130"/>
                  <a:gd name="T26" fmla="*/ 12 w 85"/>
                  <a:gd name="T27" fmla="*/ 49 h 130"/>
                  <a:gd name="T28" fmla="*/ 24 w 85"/>
                  <a:gd name="T29" fmla="*/ 41 h 130"/>
                  <a:gd name="T30" fmla="*/ 29 w 85"/>
                  <a:gd name="T31" fmla="*/ 35 h 130"/>
                  <a:gd name="T32" fmla="*/ 33 w 85"/>
                  <a:gd name="T33" fmla="*/ 28 h 130"/>
                  <a:gd name="T34" fmla="*/ 33 w 85"/>
                  <a:gd name="T35" fmla="*/ 19 h 130"/>
                  <a:gd name="T36" fmla="*/ 32 w 85"/>
                  <a:gd name="T37" fmla="*/ 10 h 130"/>
                  <a:gd name="T38" fmla="*/ 29 w 85"/>
                  <a:gd name="T39" fmla="*/ 0 h 130"/>
                  <a:gd name="T40" fmla="*/ 41 w 85"/>
                  <a:gd name="T41" fmla="*/ 8 h 130"/>
                  <a:gd name="T42" fmla="*/ 65 w 85"/>
                  <a:gd name="T43" fmla="*/ 26 h 130"/>
                  <a:gd name="T44" fmla="*/ 85 w 85"/>
                  <a:gd name="T45" fmla="*/ 45 h 130"/>
                  <a:gd name="T46" fmla="*/ 77 w 85"/>
                  <a:gd name="T47" fmla="*/ 70 h 1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5"/>
                  <a:gd name="T73" fmla="*/ 0 h 130"/>
                  <a:gd name="T74" fmla="*/ 85 w 85"/>
                  <a:gd name="T75" fmla="*/ 130 h 1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5" h="130">
                    <a:moveTo>
                      <a:pt x="77" y="70"/>
                    </a:moveTo>
                    <a:lnTo>
                      <a:pt x="68" y="83"/>
                    </a:lnTo>
                    <a:lnTo>
                      <a:pt x="63" y="88"/>
                    </a:lnTo>
                    <a:lnTo>
                      <a:pt x="60" y="95"/>
                    </a:lnTo>
                    <a:lnTo>
                      <a:pt x="59" y="107"/>
                    </a:lnTo>
                    <a:lnTo>
                      <a:pt x="61" y="118"/>
                    </a:lnTo>
                    <a:lnTo>
                      <a:pt x="65" y="130"/>
                    </a:lnTo>
                    <a:lnTo>
                      <a:pt x="48" y="122"/>
                    </a:lnTo>
                    <a:lnTo>
                      <a:pt x="32" y="113"/>
                    </a:lnTo>
                    <a:lnTo>
                      <a:pt x="20" y="102"/>
                    </a:lnTo>
                    <a:lnTo>
                      <a:pt x="6" y="86"/>
                    </a:lnTo>
                    <a:lnTo>
                      <a:pt x="0" y="75"/>
                    </a:lnTo>
                    <a:lnTo>
                      <a:pt x="2" y="65"/>
                    </a:lnTo>
                    <a:lnTo>
                      <a:pt x="12" y="49"/>
                    </a:lnTo>
                    <a:lnTo>
                      <a:pt x="24" y="41"/>
                    </a:lnTo>
                    <a:lnTo>
                      <a:pt x="29" y="35"/>
                    </a:lnTo>
                    <a:lnTo>
                      <a:pt x="33" y="28"/>
                    </a:lnTo>
                    <a:lnTo>
                      <a:pt x="33" y="19"/>
                    </a:lnTo>
                    <a:lnTo>
                      <a:pt x="32" y="10"/>
                    </a:lnTo>
                    <a:lnTo>
                      <a:pt x="29" y="0"/>
                    </a:lnTo>
                    <a:lnTo>
                      <a:pt x="41" y="8"/>
                    </a:lnTo>
                    <a:lnTo>
                      <a:pt x="65" y="26"/>
                    </a:lnTo>
                    <a:lnTo>
                      <a:pt x="85" y="45"/>
                    </a:lnTo>
                    <a:lnTo>
                      <a:pt x="77" y="70"/>
                    </a:lnTo>
                  </a:path>
                </a:pathLst>
              </a:custGeom>
              <a:noFill/>
              <a:ln w="6350" cap="rnd">
                <a:solidFill>
                  <a:srgbClr val="D7AB00"/>
                </a:solidFill>
                <a:prstDash val="solid"/>
                <a:round/>
                <a:headEnd/>
                <a:tailEnd/>
              </a:ln>
            </p:spPr>
            <p:txBody>
              <a:bodyPr/>
              <a:lstStyle/>
              <a:p>
                <a:endParaRPr lang="ru-RU"/>
              </a:p>
            </p:txBody>
          </p:sp>
          <p:sp>
            <p:nvSpPr>
              <p:cNvPr id="162750" name="Freeform 1381"/>
              <p:cNvSpPr>
                <a:spLocks/>
              </p:cNvSpPr>
              <p:nvPr/>
            </p:nvSpPr>
            <p:spPr bwMode="auto">
              <a:xfrm>
                <a:off x="2416" y="1785"/>
                <a:ext cx="101" cy="120"/>
              </a:xfrm>
              <a:custGeom>
                <a:avLst/>
                <a:gdLst>
                  <a:gd name="T0" fmla="*/ 0 w 101"/>
                  <a:gd name="T1" fmla="*/ 65 h 120"/>
                  <a:gd name="T2" fmla="*/ 3 w 101"/>
                  <a:gd name="T3" fmla="*/ 70 h 120"/>
                  <a:gd name="T4" fmla="*/ 8 w 101"/>
                  <a:gd name="T5" fmla="*/ 75 h 120"/>
                  <a:gd name="T6" fmla="*/ 18 w 101"/>
                  <a:gd name="T7" fmla="*/ 82 h 120"/>
                  <a:gd name="T8" fmla="*/ 22 w 101"/>
                  <a:gd name="T9" fmla="*/ 88 h 120"/>
                  <a:gd name="T10" fmla="*/ 29 w 101"/>
                  <a:gd name="T11" fmla="*/ 92 h 120"/>
                  <a:gd name="T12" fmla="*/ 39 w 101"/>
                  <a:gd name="T13" fmla="*/ 99 h 120"/>
                  <a:gd name="T14" fmla="*/ 73 w 101"/>
                  <a:gd name="T15" fmla="*/ 120 h 120"/>
                  <a:gd name="T16" fmla="*/ 67 w 101"/>
                  <a:gd name="T17" fmla="*/ 114 h 120"/>
                  <a:gd name="T18" fmla="*/ 64 w 101"/>
                  <a:gd name="T19" fmla="*/ 109 h 120"/>
                  <a:gd name="T20" fmla="*/ 60 w 101"/>
                  <a:gd name="T21" fmla="*/ 103 h 120"/>
                  <a:gd name="T22" fmla="*/ 59 w 101"/>
                  <a:gd name="T23" fmla="*/ 100 h 120"/>
                  <a:gd name="T24" fmla="*/ 57 w 101"/>
                  <a:gd name="T25" fmla="*/ 97 h 120"/>
                  <a:gd name="T26" fmla="*/ 56 w 101"/>
                  <a:gd name="T27" fmla="*/ 94 h 120"/>
                  <a:gd name="T28" fmla="*/ 56 w 101"/>
                  <a:gd name="T29" fmla="*/ 89 h 120"/>
                  <a:gd name="T30" fmla="*/ 57 w 101"/>
                  <a:gd name="T31" fmla="*/ 86 h 120"/>
                  <a:gd name="T32" fmla="*/ 59 w 101"/>
                  <a:gd name="T33" fmla="*/ 82 h 120"/>
                  <a:gd name="T34" fmla="*/ 64 w 101"/>
                  <a:gd name="T35" fmla="*/ 76 h 120"/>
                  <a:gd name="T36" fmla="*/ 69 w 101"/>
                  <a:gd name="T37" fmla="*/ 71 h 120"/>
                  <a:gd name="T38" fmla="*/ 75 w 101"/>
                  <a:gd name="T39" fmla="*/ 70 h 120"/>
                  <a:gd name="T40" fmla="*/ 81 w 101"/>
                  <a:gd name="T41" fmla="*/ 67 h 120"/>
                  <a:gd name="T42" fmla="*/ 82 w 101"/>
                  <a:gd name="T43" fmla="*/ 65 h 120"/>
                  <a:gd name="T44" fmla="*/ 86 w 101"/>
                  <a:gd name="T45" fmla="*/ 62 h 120"/>
                  <a:gd name="T46" fmla="*/ 92 w 101"/>
                  <a:gd name="T47" fmla="*/ 54 h 120"/>
                  <a:gd name="T48" fmla="*/ 97 w 101"/>
                  <a:gd name="T49" fmla="*/ 45 h 120"/>
                  <a:gd name="T50" fmla="*/ 100 w 101"/>
                  <a:gd name="T51" fmla="*/ 41 h 120"/>
                  <a:gd name="T52" fmla="*/ 100 w 101"/>
                  <a:gd name="T53" fmla="*/ 37 h 120"/>
                  <a:gd name="T54" fmla="*/ 101 w 101"/>
                  <a:gd name="T55" fmla="*/ 29 h 120"/>
                  <a:gd name="T56" fmla="*/ 100 w 101"/>
                  <a:gd name="T57" fmla="*/ 22 h 120"/>
                  <a:gd name="T58" fmla="*/ 100 w 101"/>
                  <a:gd name="T59" fmla="*/ 18 h 120"/>
                  <a:gd name="T60" fmla="*/ 97 w 101"/>
                  <a:gd name="T61" fmla="*/ 13 h 120"/>
                  <a:gd name="T62" fmla="*/ 93 w 101"/>
                  <a:gd name="T63" fmla="*/ 9 h 120"/>
                  <a:gd name="T64" fmla="*/ 90 w 101"/>
                  <a:gd name="T65" fmla="*/ 5 h 120"/>
                  <a:gd name="T66" fmla="*/ 89 w 101"/>
                  <a:gd name="T67" fmla="*/ 4 h 120"/>
                  <a:gd name="T68" fmla="*/ 82 w 101"/>
                  <a:gd name="T69" fmla="*/ 2 h 120"/>
                  <a:gd name="T70" fmla="*/ 78 w 101"/>
                  <a:gd name="T71" fmla="*/ 0 h 120"/>
                  <a:gd name="T72" fmla="*/ 71 w 101"/>
                  <a:gd name="T73" fmla="*/ 0 h 120"/>
                  <a:gd name="T74" fmla="*/ 63 w 101"/>
                  <a:gd name="T75" fmla="*/ 0 h 120"/>
                  <a:gd name="T76" fmla="*/ 57 w 101"/>
                  <a:gd name="T77" fmla="*/ 2 h 120"/>
                  <a:gd name="T78" fmla="*/ 50 w 101"/>
                  <a:gd name="T79" fmla="*/ 5 h 120"/>
                  <a:gd name="T80" fmla="*/ 44 w 101"/>
                  <a:gd name="T81" fmla="*/ 10 h 120"/>
                  <a:gd name="T82" fmla="*/ 37 w 101"/>
                  <a:gd name="T83" fmla="*/ 15 h 120"/>
                  <a:gd name="T84" fmla="*/ 30 w 101"/>
                  <a:gd name="T85" fmla="*/ 21 h 120"/>
                  <a:gd name="T86" fmla="*/ 22 w 101"/>
                  <a:gd name="T87" fmla="*/ 29 h 120"/>
                  <a:gd name="T88" fmla="*/ 15 w 101"/>
                  <a:gd name="T89" fmla="*/ 39 h 120"/>
                  <a:gd name="T90" fmla="*/ 9 w 101"/>
                  <a:gd name="T91" fmla="*/ 47 h 120"/>
                  <a:gd name="T92" fmla="*/ 5 w 101"/>
                  <a:gd name="T93" fmla="*/ 56 h 120"/>
                  <a:gd name="T94" fmla="*/ 0 w 101"/>
                  <a:gd name="T95" fmla="*/ 65 h 12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1"/>
                  <a:gd name="T145" fmla="*/ 0 h 120"/>
                  <a:gd name="T146" fmla="*/ 101 w 101"/>
                  <a:gd name="T147" fmla="*/ 120 h 12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1" h="120">
                    <a:moveTo>
                      <a:pt x="0" y="65"/>
                    </a:moveTo>
                    <a:lnTo>
                      <a:pt x="3" y="70"/>
                    </a:lnTo>
                    <a:lnTo>
                      <a:pt x="8" y="75"/>
                    </a:lnTo>
                    <a:lnTo>
                      <a:pt x="18" y="82"/>
                    </a:lnTo>
                    <a:lnTo>
                      <a:pt x="22" y="88"/>
                    </a:lnTo>
                    <a:lnTo>
                      <a:pt x="29" y="92"/>
                    </a:lnTo>
                    <a:lnTo>
                      <a:pt x="39" y="99"/>
                    </a:lnTo>
                    <a:lnTo>
                      <a:pt x="73" y="120"/>
                    </a:lnTo>
                    <a:lnTo>
                      <a:pt x="67" y="114"/>
                    </a:lnTo>
                    <a:lnTo>
                      <a:pt x="64" y="109"/>
                    </a:lnTo>
                    <a:lnTo>
                      <a:pt x="60" y="103"/>
                    </a:lnTo>
                    <a:lnTo>
                      <a:pt x="59" y="100"/>
                    </a:lnTo>
                    <a:lnTo>
                      <a:pt x="57" y="97"/>
                    </a:lnTo>
                    <a:lnTo>
                      <a:pt x="56" y="94"/>
                    </a:lnTo>
                    <a:lnTo>
                      <a:pt x="56" y="89"/>
                    </a:lnTo>
                    <a:lnTo>
                      <a:pt x="57" y="86"/>
                    </a:lnTo>
                    <a:lnTo>
                      <a:pt x="59" y="82"/>
                    </a:lnTo>
                    <a:lnTo>
                      <a:pt x="64" y="76"/>
                    </a:lnTo>
                    <a:lnTo>
                      <a:pt x="69" y="71"/>
                    </a:lnTo>
                    <a:lnTo>
                      <a:pt x="75" y="70"/>
                    </a:lnTo>
                    <a:lnTo>
                      <a:pt x="81" y="67"/>
                    </a:lnTo>
                    <a:lnTo>
                      <a:pt x="82" y="65"/>
                    </a:lnTo>
                    <a:lnTo>
                      <a:pt x="86" y="62"/>
                    </a:lnTo>
                    <a:lnTo>
                      <a:pt x="92" y="54"/>
                    </a:lnTo>
                    <a:lnTo>
                      <a:pt x="97" y="45"/>
                    </a:lnTo>
                    <a:lnTo>
                      <a:pt x="100" y="41"/>
                    </a:lnTo>
                    <a:lnTo>
                      <a:pt x="100" y="37"/>
                    </a:lnTo>
                    <a:lnTo>
                      <a:pt x="101" y="29"/>
                    </a:lnTo>
                    <a:lnTo>
                      <a:pt x="100" y="22"/>
                    </a:lnTo>
                    <a:lnTo>
                      <a:pt x="100" y="18"/>
                    </a:lnTo>
                    <a:lnTo>
                      <a:pt x="97" y="13"/>
                    </a:lnTo>
                    <a:lnTo>
                      <a:pt x="93" y="9"/>
                    </a:lnTo>
                    <a:lnTo>
                      <a:pt x="90" y="5"/>
                    </a:lnTo>
                    <a:lnTo>
                      <a:pt x="89" y="4"/>
                    </a:lnTo>
                    <a:lnTo>
                      <a:pt x="82" y="2"/>
                    </a:lnTo>
                    <a:lnTo>
                      <a:pt x="78" y="0"/>
                    </a:lnTo>
                    <a:lnTo>
                      <a:pt x="71" y="0"/>
                    </a:lnTo>
                    <a:lnTo>
                      <a:pt x="63" y="0"/>
                    </a:lnTo>
                    <a:lnTo>
                      <a:pt x="57" y="2"/>
                    </a:lnTo>
                    <a:lnTo>
                      <a:pt x="50" y="5"/>
                    </a:lnTo>
                    <a:lnTo>
                      <a:pt x="44" y="10"/>
                    </a:lnTo>
                    <a:lnTo>
                      <a:pt x="37" y="15"/>
                    </a:lnTo>
                    <a:lnTo>
                      <a:pt x="30" y="21"/>
                    </a:lnTo>
                    <a:lnTo>
                      <a:pt x="22" y="29"/>
                    </a:lnTo>
                    <a:lnTo>
                      <a:pt x="15" y="39"/>
                    </a:lnTo>
                    <a:lnTo>
                      <a:pt x="9" y="47"/>
                    </a:lnTo>
                    <a:lnTo>
                      <a:pt x="5" y="56"/>
                    </a:lnTo>
                    <a:lnTo>
                      <a:pt x="0" y="65"/>
                    </a:lnTo>
                    <a:close/>
                  </a:path>
                </a:pathLst>
              </a:custGeom>
              <a:solidFill>
                <a:srgbClr val="D7AB00"/>
              </a:solidFill>
              <a:ln w="9525">
                <a:noFill/>
                <a:round/>
                <a:headEnd/>
                <a:tailEnd/>
              </a:ln>
            </p:spPr>
            <p:txBody>
              <a:bodyPr/>
              <a:lstStyle/>
              <a:p>
                <a:endParaRPr lang="ru-RU"/>
              </a:p>
            </p:txBody>
          </p:sp>
          <p:sp>
            <p:nvSpPr>
              <p:cNvPr id="162751" name="Freeform 1382"/>
              <p:cNvSpPr>
                <a:spLocks/>
              </p:cNvSpPr>
              <p:nvPr/>
            </p:nvSpPr>
            <p:spPr bwMode="auto">
              <a:xfrm>
                <a:off x="2416" y="1785"/>
                <a:ext cx="101" cy="120"/>
              </a:xfrm>
              <a:custGeom>
                <a:avLst/>
                <a:gdLst>
                  <a:gd name="T0" fmla="*/ 0 w 101"/>
                  <a:gd name="T1" fmla="*/ 65 h 120"/>
                  <a:gd name="T2" fmla="*/ 18 w 101"/>
                  <a:gd name="T3" fmla="*/ 82 h 120"/>
                  <a:gd name="T4" fmla="*/ 39 w 101"/>
                  <a:gd name="T5" fmla="*/ 99 h 120"/>
                  <a:gd name="T6" fmla="*/ 73 w 101"/>
                  <a:gd name="T7" fmla="*/ 120 h 120"/>
                  <a:gd name="T8" fmla="*/ 69 w 101"/>
                  <a:gd name="T9" fmla="*/ 114 h 120"/>
                  <a:gd name="T10" fmla="*/ 60 w 101"/>
                  <a:gd name="T11" fmla="*/ 103 h 120"/>
                  <a:gd name="T12" fmla="*/ 57 w 101"/>
                  <a:gd name="T13" fmla="*/ 97 h 120"/>
                  <a:gd name="T14" fmla="*/ 56 w 101"/>
                  <a:gd name="T15" fmla="*/ 89 h 120"/>
                  <a:gd name="T16" fmla="*/ 59 w 101"/>
                  <a:gd name="T17" fmla="*/ 82 h 120"/>
                  <a:gd name="T18" fmla="*/ 64 w 101"/>
                  <a:gd name="T19" fmla="*/ 76 h 120"/>
                  <a:gd name="T20" fmla="*/ 69 w 101"/>
                  <a:gd name="T21" fmla="*/ 71 h 120"/>
                  <a:gd name="T22" fmla="*/ 75 w 101"/>
                  <a:gd name="T23" fmla="*/ 69 h 120"/>
                  <a:gd name="T24" fmla="*/ 86 w 101"/>
                  <a:gd name="T25" fmla="*/ 62 h 120"/>
                  <a:gd name="T26" fmla="*/ 94 w 101"/>
                  <a:gd name="T27" fmla="*/ 54 h 120"/>
                  <a:gd name="T28" fmla="*/ 99 w 101"/>
                  <a:gd name="T29" fmla="*/ 45 h 120"/>
                  <a:gd name="T30" fmla="*/ 100 w 101"/>
                  <a:gd name="T31" fmla="*/ 37 h 120"/>
                  <a:gd name="T32" fmla="*/ 101 w 101"/>
                  <a:gd name="T33" fmla="*/ 29 h 120"/>
                  <a:gd name="T34" fmla="*/ 100 w 101"/>
                  <a:gd name="T35" fmla="*/ 18 h 120"/>
                  <a:gd name="T36" fmla="*/ 93 w 101"/>
                  <a:gd name="T37" fmla="*/ 9 h 120"/>
                  <a:gd name="T38" fmla="*/ 84 w 101"/>
                  <a:gd name="T39" fmla="*/ 2 h 120"/>
                  <a:gd name="T40" fmla="*/ 71 w 101"/>
                  <a:gd name="T41" fmla="*/ 0 h 120"/>
                  <a:gd name="T42" fmla="*/ 57 w 101"/>
                  <a:gd name="T43" fmla="*/ 2 h 120"/>
                  <a:gd name="T44" fmla="*/ 44 w 101"/>
                  <a:gd name="T45" fmla="*/ 9 h 120"/>
                  <a:gd name="T46" fmla="*/ 30 w 101"/>
                  <a:gd name="T47" fmla="*/ 21 h 120"/>
                  <a:gd name="T48" fmla="*/ 15 w 101"/>
                  <a:gd name="T49" fmla="*/ 39 h 120"/>
                  <a:gd name="T50" fmla="*/ 5 w 101"/>
                  <a:gd name="T51" fmla="*/ 56 h 120"/>
                  <a:gd name="T52" fmla="*/ 0 w 101"/>
                  <a:gd name="T53" fmla="*/ 65 h 12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1"/>
                  <a:gd name="T82" fmla="*/ 0 h 120"/>
                  <a:gd name="T83" fmla="*/ 101 w 101"/>
                  <a:gd name="T84" fmla="*/ 120 h 12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1" h="120">
                    <a:moveTo>
                      <a:pt x="0" y="65"/>
                    </a:moveTo>
                    <a:lnTo>
                      <a:pt x="18" y="82"/>
                    </a:lnTo>
                    <a:lnTo>
                      <a:pt x="39" y="99"/>
                    </a:lnTo>
                    <a:lnTo>
                      <a:pt x="73" y="120"/>
                    </a:lnTo>
                    <a:lnTo>
                      <a:pt x="69" y="114"/>
                    </a:lnTo>
                    <a:lnTo>
                      <a:pt x="60" y="103"/>
                    </a:lnTo>
                    <a:lnTo>
                      <a:pt x="57" y="97"/>
                    </a:lnTo>
                    <a:lnTo>
                      <a:pt x="56" y="89"/>
                    </a:lnTo>
                    <a:lnTo>
                      <a:pt x="59" y="82"/>
                    </a:lnTo>
                    <a:lnTo>
                      <a:pt x="64" y="76"/>
                    </a:lnTo>
                    <a:lnTo>
                      <a:pt x="69" y="71"/>
                    </a:lnTo>
                    <a:lnTo>
                      <a:pt x="75" y="69"/>
                    </a:lnTo>
                    <a:lnTo>
                      <a:pt x="86" y="62"/>
                    </a:lnTo>
                    <a:lnTo>
                      <a:pt x="94" y="54"/>
                    </a:lnTo>
                    <a:lnTo>
                      <a:pt x="99" y="45"/>
                    </a:lnTo>
                    <a:lnTo>
                      <a:pt x="100" y="37"/>
                    </a:lnTo>
                    <a:lnTo>
                      <a:pt x="101" y="29"/>
                    </a:lnTo>
                    <a:lnTo>
                      <a:pt x="100" y="18"/>
                    </a:lnTo>
                    <a:lnTo>
                      <a:pt x="93" y="9"/>
                    </a:lnTo>
                    <a:lnTo>
                      <a:pt x="84" y="2"/>
                    </a:lnTo>
                    <a:lnTo>
                      <a:pt x="71" y="0"/>
                    </a:lnTo>
                    <a:lnTo>
                      <a:pt x="57" y="2"/>
                    </a:lnTo>
                    <a:lnTo>
                      <a:pt x="44" y="9"/>
                    </a:lnTo>
                    <a:lnTo>
                      <a:pt x="30" y="21"/>
                    </a:lnTo>
                    <a:lnTo>
                      <a:pt x="15" y="39"/>
                    </a:lnTo>
                    <a:lnTo>
                      <a:pt x="5" y="56"/>
                    </a:lnTo>
                    <a:lnTo>
                      <a:pt x="0" y="65"/>
                    </a:lnTo>
                  </a:path>
                </a:pathLst>
              </a:custGeom>
              <a:noFill/>
              <a:ln w="6350" cap="rnd">
                <a:solidFill>
                  <a:srgbClr val="D7AB00"/>
                </a:solidFill>
                <a:prstDash val="solid"/>
                <a:round/>
                <a:headEnd/>
                <a:tailEnd/>
              </a:ln>
            </p:spPr>
            <p:txBody>
              <a:bodyPr/>
              <a:lstStyle/>
              <a:p>
                <a:endParaRPr lang="ru-RU"/>
              </a:p>
            </p:txBody>
          </p:sp>
          <p:sp>
            <p:nvSpPr>
              <p:cNvPr id="162752" name="Freeform 1383"/>
              <p:cNvSpPr>
                <a:spLocks/>
              </p:cNvSpPr>
              <p:nvPr/>
            </p:nvSpPr>
            <p:spPr bwMode="auto">
              <a:xfrm>
                <a:off x="2399" y="1839"/>
                <a:ext cx="106" cy="156"/>
              </a:xfrm>
              <a:custGeom>
                <a:avLst/>
                <a:gdLst>
                  <a:gd name="T0" fmla="*/ 22 w 106"/>
                  <a:gd name="T1" fmla="*/ 0 h 156"/>
                  <a:gd name="T2" fmla="*/ 24 w 106"/>
                  <a:gd name="T3" fmla="*/ 8 h 156"/>
                  <a:gd name="T4" fmla="*/ 27 w 106"/>
                  <a:gd name="T5" fmla="*/ 16 h 156"/>
                  <a:gd name="T6" fmla="*/ 28 w 106"/>
                  <a:gd name="T7" fmla="*/ 19 h 156"/>
                  <a:gd name="T8" fmla="*/ 30 w 106"/>
                  <a:gd name="T9" fmla="*/ 23 h 156"/>
                  <a:gd name="T10" fmla="*/ 33 w 106"/>
                  <a:gd name="T11" fmla="*/ 27 h 156"/>
                  <a:gd name="T12" fmla="*/ 38 w 106"/>
                  <a:gd name="T13" fmla="*/ 30 h 156"/>
                  <a:gd name="T14" fmla="*/ 45 w 106"/>
                  <a:gd name="T15" fmla="*/ 35 h 156"/>
                  <a:gd name="T16" fmla="*/ 55 w 106"/>
                  <a:gd name="T17" fmla="*/ 40 h 156"/>
                  <a:gd name="T18" fmla="*/ 60 w 106"/>
                  <a:gd name="T19" fmla="*/ 41 h 156"/>
                  <a:gd name="T20" fmla="*/ 65 w 106"/>
                  <a:gd name="T21" fmla="*/ 45 h 156"/>
                  <a:gd name="T22" fmla="*/ 82 w 106"/>
                  <a:gd name="T23" fmla="*/ 57 h 156"/>
                  <a:gd name="T24" fmla="*/ 88 w 106"/>
                  <a:gd name="T25" fmla="*/ 64 h 156"/>
                  <a:gd name="T26" fmla="*/ 95 w 106"/>
                  <a:gd name="T27" fmla="*/ 71 h 156"/>
                  <a:gd name="T28" fmla="*/ 99 w 106"/>
                  <a:gd name="T29" fmla="*/ 77 h 156"/>
                  <a:gd name="T30" fmla="*/ 102 w 106"/>
                  <a:gd name="T31" fmla="*/ 84 h 156"/>
                  <a:gd name="T32" fmla="*/ 104 w 106"/>
                  <a:gd name="T33" fmla="*/ 90 h 156"/>
                  <a:gd name="T34" fmla="*/ 105 w 106"/>
                  <a:gd name="T35" fmla="*/ 98 h 156"/>
                  <a:gd name="T36" fmla="*/ 106 w 106"/>
                  <a:gd name="T37" fmla="*/ 105 h 156"/>
                  <a:gd name="T38" fmla="*/ 106 w 106"/>
                  <a:gd name="T39" fmla="*/ 110 h 156"/>
                  <a:gd name="T40" fmla="*/ 105 w 106"/>
                  <a:gd name="T41" fmla="*/ 126 h 156"/>
                  <a:gd name="T42" fmla="*/ 104 w 106"/>
                  <a:gd name="T43" fmla="*/ 135 h 156"/>
                  <a:gd name="T44" fmla="*/ 102 w 106"/>
                  <a:gd name="T45" fmla="*/ 145 h 156"/>
                  <a:gd name="T46" fmla="*/ 101 w 106"/>
                  <a:gd name="T47" fmla="*/ 156 h 156"/>
                  <a:gd name="T48" fmla="*/ 97 w 106"/>
                  <a:gd name="T49" fmla="*/ 153 h 156"/>
                  <a:gd name="T50" fmla="*/ 91 w 106"/>
                  <a:gd name="T51" fmla="*/ 145 h 156"/>
                  <a:gd name="T52" fmla="*/ 84 w 106"/>
                  <a:gd name="T53" fmla="*/ 135 h 156"/>
                  <a:gd name="T54" fmla="*/ 74 w 106"/>
                  <a:gd name="T55" fmla="*/ 128 h 156"/>
                  <a:gd name="T56" fmla="*/ 54 w 106"/>
                  <a:gd name="T57" fmla="*/ 114 h 156"/>
                  <a:gd name="T58" fmla="*/ 35 w 106"/>
                  <a:gd name="T59" fmla="*/ 98 h 156"/>
                  <a:gd name="T60" fmla="*/ 23 w 106"/>
                  <a:gd name="T61" fmla="*/ 88 h 156"/>
                  <a:gd name="T62" fmla="*/ 17 w 106"/>
                  <a:gd name="T63" fmla="*/ 82 h 156"/>
                  <a:gd name="T64" fmla="*/ 11 w 106"/>
                  <a:gd name="T65" fmla="*/ 76 h 156"/>
                  <a:gd name="T66" fmla="*/ 6 w 106"/>
                  <a:gd name="T67" fmla="*/ 64 h 156"/>
                  <a:gd name="T68" fmla="*/ 2 w 106"/>
                  <a:gd name="T69" fmla="*/ 58 h 156"/>
                  <a:gd name="T70" fmla="*/ 0 w 106"/>
                  <a:gd name="T71" fmla="*/ 53 h 156"/>
                  <a:gd name="T72" fmla="*/ 0 w 106"/>
                  <a:gd name="T73" fmla="*/ 45 h 156"/>
                  <a:gd name="T74" fmla="*/ 2 w 106"/>
                  <a:gd name="T75" fmla="*/ 35 h 156"/>
                  <a:gd name="T76" fmla="*/ 5 w 106"/>
                  <a:gd name="T77" fmla="*/ 27 h 156"/>
                  <a:gd name="T78" fmla="*/ 10 w 106"/>
                  <a:gd name="T79" fmla="*/ 18 h 156"/>
                  <a:gd name="T80" fmla="*/ 19 w 106"/>
                  <a:gd name="T81" fmla="*/ 6 h 156"/>
                  <a:gd name="T82" fmla="*/ 22 w 106"/>
                  <a:gd name="T83" fmla="*/ 0 h 15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06"/>
                  <a:gd name="T127" fmla="*/ 0 h 156"/>
                  <a:gd name="T128" fmla="*/ 106 w 106"/>
                  <a:gd name="T129" fmla="*/ 156 h 15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06" h="156">
                    <a:moveTo>
                      <a:pt x="22" y="0"/>
                    </a:moveTo>
                    <a:lnTo>
                      <a:pt x="24" y="8"/>
                    </a:lnTo>
                    <a:lnTo>
                      <a:pt x="27" y="16"/>
                    </a:lnTo>
                    <a:lnTo>
                      <a:pt x="28" y="19"/>
                    </a:lnTo>
                    <a:lnTo>
                      <a:pt x="30" y="23"/>
                    </a:lnTo>
                    <a:lnTo>
                      <a:pt x="33" y="27"/>
                    </a:lnTo>
                    <a:lnTo>
                      <a:pt x="38" y="30"/>
                    </a:lnTo>
                    <a:lnTo>
                      <a:pt x="45" y="35"/>
                    </a:lnTo>
                    <a:lnTo>
                      <a:pt x="55" y="40"/>
                    </a:lnTo>
                    <a:lnTo>
                      <a:pt x="60" y="41"/>
                    </a:lnTo>
                    <a:lnTo>
                      <a:pt x="65" y="45"/>
                    </a:lnTo>
                    <a:lnTo>
                      <a:pt x="82" y="57"/>
                    </a:lnTo>
                    <a:lnTo>
                      <a:pt x="88" y="64"/>
                    </a:lnTo>
                    <a:lnTo>
                      <a:pt x="95" y="71"/>
                    </a:lnTo>
                    <a:lnTo>
                      <a:pt x="99" y="77"/>
                    </a:lnTo>
                    <a:lnTo>
                      <a:pt x="102" y="84"/>
                    </a:lnTo>
                    <a:lnTo>
                      <a:pt x="104" y="90"/>
                    </a:lnTo>
                    <a:lnTo>
                      <a:pt x="105" y="98"/>
                    </a:lnTo>
                    <a:lnTo>
                      <a:pt x="106" y="105"/>
                    </a:lnTo>
                    <a:lnTo>
                      <a:pt x="106" y="110"/>
                    </a:lnTo>
                    <a:lnTo>
                      <a:pt x="105" y="126"/>
                    </a:lnTo>
                    <a:lnTo>
                      <a:pt x="104" y="135"/>
                    </a:lnTo>
                    <a:lnTo>
                      <a:pt x="102" y="145"/>
                    </a:lnTo>
                    <a:lnTo>
                      <a:pt x="101" y="156"/>
                    </a:lnTo>
                    <a:lnTo>
                      <a:pt x="97" y="153"/>
                    </a:lnTo>
                    <a:lnTo>
                      <a:pt x="91" y="145"/>
                    </a:lnTo>
                    <a:lnTo>
                      <a:pt x="84" y="135"/>
                    </a:lnTo>
                    <a:lnTo>
                      <a:pt x="74" y="128"/>
                    </a:lnTo>
                    <a:lnTo>
                      <a:pt x="54" y="114"/>
                    </a:lnTo>
                    <a:lnTo>
                      <a:pt x="35" y="98"/>
                    </a:lnTo>
                    <a:lnTo>
                      <a:pt x="23" y="88"/>
                    </a:lnTo>
                    <a:lnTo>
                      <a:pt x="17" y="82"/>
                    </a:lnTo>
                    <a:lnTo>
                      <a:pt x="11" y="76"/>
                    </a:lnTo>
                    <a:lnTo>
                      <a:pt x="6" y="64"/>
                    </a:lnTo>
                    <a:lnTo>
                      <a:pt x="2" y="58"/>
                    </a:lnTo>
                    <a:lnTo>
                      <a:pt x="0" y="53"/>
                    </a:lnTo>
                    <a:lnTo>
                      <a:pt x="0" y="45"/>
                    </a:lnTo>
                    <a:lnTo>
                      <a:pt x="2" y="35"/>
                    </a:lnTo>
                    <a:lnTo>
                      <a:pt x="5" y="27"/>
                    </a:lnTo>
                    <a:lnTo>
                      <a:pt x="10" y="18"/>
                    </a:lnTo>
                    <a:lnTo>
                      <a:pt x="19" y="6"/>
                    </a:lnTo>
                    <a:lnTo>
                      <a:pt x="22" y="0"/>
                    </a:lnTo>
                    <a:close/>
                  </a:path>
                </a:pathLst>
              </a:custGeom>
              <a:solidFill>
                <a:srgbClr val="FFFF00"/>
              </a:solidFill>
              <a:ln w="9525">
                <a:noFill/>
                <a:round/>
                <a:headEnd/>
                <a:tailEnd/>
              </a:ln>
            </p:spPr>
            <p:txBody>
              <a:bodyPr/>
              <a:lstStyle/>
              <a:p>
                <a:endParaRPr lang="ru-RU"/>
              </a:p>
            </p:txBody>
          </p:sp>
          <p:sp>
            <p:nvSpPr>
              <p:cNvPr id="162753" name="Freeform 1384"/>
              <p:cNvSpPr>
                <a:spLocks/>
              </p:cNvSpPr>
              <p:nvPr/>
            </p:nvSpPr>
            <p:spPr bwMode="auto">
              <a:xfrm>
                <a:off x="2401" y="1839"/>
                <a:ext cx="105" cy="154"/>
              </a:xfrm>
              <a:custGeom>
                <a:avLst/>
                <a:gdLst>
                  <a:gd name="T0" fmla="*/ 22 w 105"/>
                  <a:gd name="T1" fmla="*/ 0 h 154"/>
                  <a:gd name="T2" fmla="*/ 30 w 105"/>
                  <a:gd name="T3" fmla="*/ 23 h 154"/>
                  <a:gd name="T4" fmla="*/ 37 w 105"/>
                  <a:gd name="T5" fmla="*/ 30 h 154"/>
                  <a:gd name="T6" fmla="*/ 45 w 105"/>
                  <a:gd name="T7" fmla="*/ 35 h 154"/>
                  <a:gd name="T8" fmla="*/ 64 w 105"/>
                  <a:gd name="T9" fmla="*/ 45 h 154"/>
                  <a:gd name="T10" fmla="*/ 81 w 105"/>
                  <a:gd name="T11" fmla="*/ 57 h 154"/>
                  <a:gd name="T12" fmla="*/ 95 w 105"/>
                  <a:gd name="T13" fmla="*/ 71 h 154"/>
                  <a:gd name="T14" fmla="*/ 102 w 105"/>
                  <a:gd name="T15" fmla="*/ 84 h 154"/>
                  <a:gd name="T16" fmla="*/ 104 w 105"/>
                  <a:gd name="T17" fmla="*/ 96 h 154"/>
                  <a:gd name="T18" fmla="*/ 105 w 105"/>
                  <a:gd name="T19" fmla="*/ 124 h 154"/>
                  <a:gd name="T20" fmla="*/ 100 w 105"/>
                  <a:gd name="T21" fmla="*/ 154 h 154"/>
                  <a:gd name="T22" fmla="*/ 93 w 105"/>
                  <a:gd name="T23" fmla="*/ 145 h 154"/>
                  <a:gd name="T24" fmla="*/ 75 w 105"/>
                  <a:gd name="T25" fmla="*/ 128 h 154"/>
                  <a:gd name="T26" fmla="*/ 53 w 105"/>
                  <a:gd name="T27" fmla="*/ 112 h 154"/>
                  <a:gd name="T28" fmla="*/ 35 w 105"/>
                  <a:gd name="T29" fmla="*/ 98 h 154"/>
                  <a:gd name="T30" fmla="*/ 11 w 105"/>
                  <a:gd name="T31" fmla="*/ 76 h 154"/>
                  <a:gd name="T32" fmla="*/ 5 w 105"/>
                  <a:gd name="T33" fmla="*/ 65 h 154"/>
                  <a:gd name="T34" fmla="*/ 0 w 105"/>
                  <a:gd name="T35" fmla="*/ 53 h 154"/>
                  <a:gd name="T36" fmla="*/ 0 w 105"/>
                  <a:gd name="T37" fmla="*/ 45 h 154"/>
                  <a:gd name="T38" fmla="*/ 2 w 105"/>
                  <a:gd name="T39" fmla="*/ 35 h 154"/>
                  <a:gd name="T40" fmla="*/ 9 w 105"/>
                  <a:gd name="T41" fmla="*/ 18 h 154"/>
                  <a:gd name="T42" fmla="*/ 22 w 105"/>
                  <a:gd name="T43" fmla="*/ 0 h 15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05"/>
                  <a:gd name="T67" fmla="*/ 0 h 154"/>
                  <a:gd name="T68" fmla="*/ 105 w 105"/>
                  <a:gd name="T69" fmla="*/ 154 h 15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05" h="154">
                    <a:moveTo>
                      <a:pt x="22" y="0"/>
                    </a:moveTo>
                    <a:lnTo>
                      <a:pt x="30" y="23"/>
                    </a:lnTo>
                    <a:lnTo>
                      <a:pt x="37" y="30"/>
                    </a:lnTo>
                    <a:lnTo>
                      <a:pt x="45" y="35"/>
                    </a:lnTo>
                    <a:lnTo>
                      <a:pt x="64" y="45"/>
                    </a:lnTo>
                    <a:lnTo>
                      <a:pt x="81" y="57"/>
                    </a:lnTo>
                    <a:lnTo>
                      <a:pt x="95" y="71"/>
                    </a:lnTo>
                    <a:lnTo>
                      <a:pt x="102" y="84"/>
                    </a:lnTo>
                    <a:lnTo>
                      <a:pt x="104" y="96"/>
                    </a:lnTo>
                    <a:lnTo>
                      <a:pt x="105" y="124"/>
                    </a:lnTo>
                    <a:lnTo>
                      <a:pt x="100" y="154"/>
                    </a:lnTo>
                    <a:lnTo>
                      <a:pt x="93" y="145"/>
                    </a:lnTo>
                    <a:lnTo>
                      <a:pt x="75" y="128"/>
                    </a:lnTo>
                    <a:lnTo>
                      <a:pt x="53" y="112"/>
                    </a:lnTo>
                    <a:lnTo>
                      <a:pt x="35" y="98"/>
                    </a:lnTo>
                    <a:lnTo>
                      <a:pt x="11" y="76"/>
                    </a:lnTo>
                    <a:lnTo>
                      <a:pt x="5" y="65"/>
                    </a:lnTo>
                    <a:lnTo>
                      <a:pt x="0" y="53"/>
                    </a:lnTo>
                    <a:lnTo>
                      <a:pt x="0" y="45"/>
                    </a:lnTo>
                    <a:lnTo>
                      <a:pt x="2" y="35"/>
                    </a:lnTo>
                    <a:lnTo>
                      <a:pt x="9" y="18"/>
                    </a:lnTo>
                    <a:lnTo>
                      <a:pt x="22" y="0"/>
                    </a:lnTo>
                  </a:path>
                </a:pathLst>
              </a:custGeom>
              <a:noFill/>
              <a:ln w="4763" cap="rnd">
                <a:solidFill>
                  <a:srgbClr val="D7AB00"/>
                </a:solidFill>
                <a:prstDash val="solid"/>
                <a:round/>
                <a:headEnd/>
                <a:tailEnd/>
              </a:ln>
            </p:spPr>
            <p:txBody>
              <a:bodyPr/>
              <a:lstStyle/>
              <a:p>
                <a:endParaRPr lang="ru-RU"/>
              </a:p>
            </p:txBody>
          </p:sp>
          <p:sp>
            <p:nvSpPr>
              <p:cNvPr id="162754" name="Freeform 1385"/>
              <p:cNvSpPr>
                <a:spLocks/>
              </p:cNvSpPr>
              <p:nvPr/>
            </p:nvSpPr>
            <p:spPr bwMode="auto">
              <a:xfrm>
                <a:off x="2399" y="2005"/>
                <a:ext cx="106" cy="157"/>
              </a:xfrm>
              <a:custGeom>
                <a:avLst/>
                <a:gdLst>
                  <a:gd name="T0" fmla="*/ 16 w 106"/>
                  <a:gd name="T1" fmla="*/ 0 h 157"/>
                  <a:gd name="T2" fmla="*/ 21 w 106"/>
                  <a:gd name="T3" fmla="*/ 9 h 157"/>
                  <a:gd name="T4" fmla="*/ 25 w 106"/>
                  <a:gd name="T5" fmla="*/ 18 h 157"/>
                  <a:gd name="T6" fmla="*/ 30 w 106"/>
                  <a:gd name="T7" fmla="*/ 25 h 157"/>
                  <a:gd name="T8" fmla="*/ 35 w 106"/>
                  <a:gd name="T9" fmla="*/ 30 h 157"/>
                  <a:gd name="T10" fmla="*/ 38 w 106"/>
                  <a:gd name="T11" fmla="*/ 33 h 157"/>
                  <a:gd name="T12" fmla="*/ 47 w 106"/>
                  <a:gd name="T13" fmla="*/ 38 h 157"/>
                  <a:gd name="T14" fmla="*/ 55 w 106"/>
                  <a:gd name="T15" fmla="*/ 43 h 157"/>
                  <a:gd name="T16" fmla="*/ 65 w 106"/>
                  <a:gd name="T17" fmla="*/ 48 h 157"/>
                  <a:gd name="T18" fmla="*/ 82 w 106"/>
                  <a:gd name="T19" fmla="*/ 60 h 157"/>
                  <a:gd name="T20" fmla="*/ 88 w 106"/>
                  <a:gd name="T21" fmla="*/ 66 h 157"/>
                  <a:gd name="T22" fmla="*/ 95 w 106"/>
                  <a:gd name="T23" fmla="*/ 74 h 157"/>
                  <a:gd name="T24" fmla="*/ 99 w 106"/>
                  <a:gd name="T25" fmla="*/ 80 h 157"/>
                  <a:gd name="T26" fmla="*/ 102 w 106"/>
                  <a:gd name="T27" fmla="*/ 87 h 157"/>
                  <a:gd name="T28" fmla="*/ 104 w 106"/>
                  <a:gd name="T29" fmla="*/ 93 h 157"/>
                  <a:gd name="T30" fmla="*/ 105 w 106"/>
                  <a:gd name="T31" fmla="*/ 99 h 157"/>
                  <a:gd name="T32" fmla="*/ 106 w 106"/>
                  <a:gd name="T33" fmla="*/ 107 h 157"/>
                  <a:gd name="T34" fmla="*/ 106 w 106"/>
                  <a:gd name="T35" fmla="*/ 113 h 157"/>
                  <a:gd name="T36" fmla="*/ 105 w 106"/>
                  <a:gd name="T37" fmla="*/ 127 h 157"/>
                  <a:gd name="T38" fmla="*/ 104 w 106"/>
                  <a:gd name="T39" fmla="*/ 138 h 157"/>
                  <a:gd name="T40" fmla="*/ 102 w 106"/>
                  <a:gd name="T41" fmla="*/ 148 h 157"/>
                  <a:gd name="T42" fmla="*/ 101 w 106"/>
                  <a:gd name="T43" fmla="*/ 157 h 157"/>
                  <a:gd name="T44" fmla="*/ 97 w 106"/>
                  <a:gd name="T45" fmla="*/ 156 h 157"/>
                  <a:gd name="T46" fmla="*/ 91 w 106"/>
                  <a:gd name="T47" fmla="*/ 148 h 157"/>
                  <a:gd name="T48" fmla="*/ 84 w 106"/>
                  <a:gd name="T49" fmla="*/ 138 h 157"/>
                  <a:gd name="T50" fmla="*/ 74 w 106"/>
                  <a:gd name="T51" fmla="*/ 130 h 157"/>
                  <a:gd name="T52" fmla="*/ 54 w 106"/>
                  <a:gd name="T53" fmla="*/ 117 h 157"/>
                  <a:gd name="T54" fmla="*/ 35 w 106"/>
                  <a:gd name="T55" fmla="*/ 101 h 157"/>
                  <a:gd name="T56" fmla="*/ 23 w 106"/>
                  <a:gd name="T57" fmla="*/ 91 h 157"/>
                  <a:gd name="T58" fmla="*/ 17 w 106"/>
                  <a:gd name="T59" fmla="*/ 85 h 157"/>
                  <a:gd name="T60" fmla="*/ 11 w 106"/>
                  <a:gd name="T61" fmla="*/ 79 h 157"/>
                  <a:gd name="T62" fmla="*/ 6 w 106"/>
                  <a:gd name="T63" fmla="*/ 68 h 157"/>
                  <a:gd name="T64" fmla="*/ 2 w 106"/>
                  <a:gd name="T65" fmla="*/ 62 h 157"/>
                  <a:gd name="T66" fmla="*/ 0 w 106"/>
                  <a:gd name="T67" fmla="*/ 55 h 157"/>
                  <a:gd name="T68" fmla="*/ 0 w 106"/>
                  <a:gd name="T69" fmla="*/ 50 h 157"/>
                  <a:gd name="T70" fmla="*/ 0 w 106"/>
                  <a:gd name="T71" fmla="*/ 48 h 157"/>
                  <a:gd name="T72" fmla="*/ 0 w 106"/>
                  <a:gd name="T73" fmla="*/ 38 h 157"/>
                  <a:gd name="T74" fmla="*/ 4 w 106"/>
                  <a:gd name="T75" fmla="*/ 28 h 157"/>
                  <a:gd name="T76" fmla="*/ 6 w 106"/>
                  <a:gd name="T77" fmla="*/ 20 h 157"/>
                  <a:gd name="T78" fmla="*/ 13 w 106"/>
                  <a:gd name="T79" fmla="*/ 7 h 157"/>
                  <a:gd name="T80" fmla="*/ 16 w 106"/>
                  <a:gd name="T81" fmla="*/ 0 h 1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6"/>
                  <a:gd name="T124" fmla="*/ 0 h 157"/>
                  <a:gd name="T125" fmla="*/ 106 w 106"/>
                  <a:gd name="T126" fmla="*/ 157 h 1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6" h="157">
                    <a:moveTo>
                      <a:pt x="16" y="0"/>
                    </a:moveTo>
                    <a:lnTo>
                      <a:pt x="21" y="9"/>
                    </a:lnTo>
                    <a:lnTo>
                      <a:pt x="25" y="18"/>
                    </a:lnTo>
                    <a:lnTo>
                      <a:pt x="30" y="25"/>
                    </a:lnTo>
                    <a:lnTo>
                      <a:pt x="35" y="30"/>
                    </a:lnTo>
                    <a:lnTo>
                      <a:pt x="38" y="33"/>
                    </a:lnTo>
                    <a:lnTo>
                      <a:pt x="47" y="38"/>
                    </a:lnTo>
                    <a:lnTo>
                      <a:pt x="55" y="43"/>
                    </a:lnTo>
                    <a:lnTo>
                      <a:pt x="65" y="48"/>
                    </a:lnTo>
                    <a:lnTo>
                      <a:pt x="82" y="60"/>
                    </a:lnTo>
                    <a:lnTo>
                      <a:pt x="88" y="66"/>
                    </a:lnTo>
                    <a:lnTo>
                      <a:pt x="95" y="74"/>
                    </a:lnTo>
                    <a:lnTo>
                      <a:pt x="99" y="80"/>
                    </a:lnTo>
                    <a:lnTo>
                      <a:pt x="102" y="87"/>
                    </a:lnTo>
                    <a:lnTo>
                      <a:pt x="104" y="93"/>
                    </a:lnTo>
                    <a:lnTo>
                      <a:pt x="105" y="99"/>
                    </a:lnTo>
                    <a:lnTo>
                      <a:pt x="106" y="107"/>
                    </a:lnTo>
                    <a:lnTo>
                      <a:pt x="106" y="113"/>
                    </a:lnTo>
                    <a:lnTo>
                      <a:pt x="105" y="127"/>
                    </a:lnTo>
                    <a:lnTo>
                      <a:pt x="104" y="138"/>
                    </a:lnTo>
                    <a:lnTo>
                      <a:pt x="102" y="148"/>
                    </a:lnTo>
                    <a:lnTo>
                      <a:pt x="101" y="157"/>
                    </a:lnTo>
                    <a:lnTo>
                      <a:pt x="97" y="156"/>
                    </a:lnTo>
                    <a:lnTo>
                      <a:pt x="91" y="148"/>
                    </a:lnTo>
                    <a:lnTo>
                      <a:pt x="84" y="138"/>
                    </a:lnTo>
                    <a:lnTo>
                      <a:pt x="74" y="130"/>
                    </a:lnTo>
                    <a:lnTo>
                      <a:pt x="54" y="117"/>
                    </a:lnTo>
                    <a:lnTo>
                      <a:pt x="35" y="101"/>
                    </a:lnTo>
                    <a:lnTo>
                      <a:pt x="23" y="91"/>
                    </a:lnTo>
                    <a:lnTo>
                      <a:pt x="17" y="85"/>
                    </a:lnTo>
                    <a:lnTo>
                      <a:pt x="11" y="79"/>
                    </a:lnTo>
                    <a:lnTo>
                      <a:pt x="6" y="68"/>
                    </a:lnTo>
                    <a:lnTo>
                      <a:pt x="2" y="62"/>
                    </a:lnTo>
                    <a:lnTo>
                      <a:pt x="0" y="55"/>
                    </a:lnTo>
                    <a:lnTo>
                      <a:pt x="0" y="50"/>
                    </a:lnTo>
                    <a:lnTo>
                      <a:pt x="0" y="48"/>
                    </a:lnTo>
                    <a:lnTo>
                      <a:pt x="0" y="38"/>
                    </a:lnTo>
                    <a:lnTo>
                      <a:pt x="4" y="28"/>
                    </a:lnTo>
                    <a:lnTo>
                      <a:pt x="6" y="20"/>
                    </a:lnTo>
                    <a:lnTo>
                      <a:pt x="13" y="7"/>
                    </a:lnTo>
                    <a:lnTo>
                      <a:pt x="16" y="0"/>
                    </a:lnTo>
                    <a:close/>
                  </a:path>
                </a:pathLst>
              </a:custGeom>
              <a:solidFill>
                <a:srgbClr val="FFFF00"/>
              </a:solidFill>
              <a:ln w="9525">
                <a:noFill/>
                <a:round/>
                <a:headEnd/>
                <a:tailEnd/>
              </a:ln>
            </p:spPr>
            <p:txBody>
              <a:bodyPr/>
              <a:lstStyle/>
              <a:p>
                <a:endParaRPr lang="ru-RU"/>
              </a:p>
            </p:txBody>
          </p:sp>
          <p:sp>
            <p:nvSpPr>
              <p:cNvPr id="162755" name="Freeform 1386"/>
              <p:cNvSpPr>
                <a:spLocks/>
              </p:cNvSpPr>
              <p:nvPr/>
            </p:nvSpPr>
            <p:spPr bwMode="auto">
              <a:xfrm>
                <a:off x="2401" y="2005"/>
                <a:ext cx="105" cy="157"/>
              </a:xfrm>
              <a:custGeom>
                <a:avLst/>
                <a:gdLst>
                  <a:gd name="T0" fmla="*/ 15 w 105"/>
                  <a:gd name="T1" fmla="*/ 0 h 157"/>
                  <a:gd name="T2" fmla="*/ 20 w 105"/>
                  <a:gd name="T3" fmla="*/ 9 h 157"/>
                  <a:gd name="T4" fmla="*/ 30 w 105"/>
                  <a:gd name="T5" fmla="*/ 25 h 157"/>
                  <a:gd name="T6" fmla="*/ 37 w 105"/>
                  <a:gd name="T7" fmla="*/ 33 h 157"/>
                  <a:gd name="T8" fmla="*/ 47 w 105"/>
                  <a:gd name="T9" fmla="*/ 38 h 157"/>
                  <a:gd name="T10" fmla="*/ 54 w 105"/>
                  <a:gd name="T11" fmla="*/ 43 h 157"/>
                  <a:gd name="T12" fmla="*/ 64 w 105"/>
                  <a:gd name="T13" fmla="*/ 48 h 157"/>
                  <a:gd name="T14" fmla="*/ 81 w 105"/>
                  <a:gd name="T15" fmla="*/ 60 h 157"/>
                  <a:gd name="T16" fmla="*/ 95 w 105"/>
                  <a:gd name="T17" fmla="*/ 74 h 157"/>
                  <a:gd name="T18" fmla="*/ 102 w 105"/>
                  <a:gd name="T19" fmla="*/ 87 h 157"/>
                  <a:gd name="T20" fmla="*/ 104 w 105"/>
                  <a:gd name="T21" fmla="*/ 99 h 157"/>
                  <a:gd name="T22" fmla="*/ 105 w 105"/>
                  <a:gd name="T23" fmla="*/ 127 h 157"/>
                  <a:gd name="T24" fmla="*/ 100 w 105"/>
                  <a:gd name="T25" fmla="*/ 157 h 157"/>
                  <a:gd name="T26" fmla="*/ 93 w 105"/>
                  <a:gd name="T27" fmla="*/ 148 h 157"/>
                  <a:gd name="T28" fmla="*/ 75 w 105"/>
                  <a:gd name="T29" fmla="*/ 130 h 157"/>
                  <a:gd name="T30" fmla="*/ 53 w 105"/>
                  <a:gd name="T31" fmla="*/ 115 h 157"/>
                  <a:gd name="T32" fmla="*/ 35 w 105"/>
                  <a:gd name="T33" fmla="*/ 101 h 157"/>
                  <a:gd name="T34" fmla="*/ 11 w 105"/>
                  <a:gd name="T35" fmla="*/ 79 h 157"/>
                  <a:gd name="T36" fmla="*/ 5 w 105"/>
                  <a:gd name="T37" fmla="*/ 68 h 157"/>
                  <a:gd name="T38" fmla="*/ 0 w 105"/>
                  <a:gd name="T39" fmla="*/ 55 h 157"/>
                  <a:gd name="T40" fmla="*/ 2 w 105"/>
                  <a:gd name="T41" fmla="*/ 38 h 157"/>
                  <a:gd name="T42" fmla="*/ 6 w 105"/>
                  <a:gd name="T43" fmla="*/ 19 h 157"/>
                  <a:gd name="T44" fmla="*/ 15 w 105"/>
                  <a:gd name="T45" fmla="*/ 0 h 15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5"/>
                  <a:gd name="T70" fmla="*/ 0 h 157"/>
                  <a:gd name="T71" fmla="*/ 105 w 105"/>
                  <a:gd name="T72" fmla="*/ 157 h 15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5" h="157">
                    <a:moveTo>
                      <a:pt x="15" y="0"/>
                    </a:moveTo>
                    <a:lnTo>
                      <a:pt x="20" y="9"/>
                    </a:lnTo>
                    <a:lnTo>
                      <a:pt x="30" y="25"/>
                    </a:lnTo>
                    <a:lnTo>
                      <a:pt x="37" y="33"/>
                    </a:lnTo>
                    <a:lnTo>
                      <a:pt x="47" y="38"/>
                    </a:lnTo>
                    <a:lnTo>
                      <a:pt x="54" y="43"/>
                    </a:lnTo>
                    <a:lnTo>
                      <a:pt x="64" y="48"/>
                    </a:lnTo>
                    <a:lnTo>
                      <a:pt x="81" y="60"/>
                    </a:lnTo>
                    <a:lnTo>
                      <a:pt x="95" y="74"/>
                    </a:lnTo>
                    <a:lnTo>
                      <a:pt x="102" y="87"/>
                    </a:lnTo>
                    <a:lnTo>
                      <a:pt x="104" y="99"/>
                    </a:lnTo>
                    <a:lnTo>
                      <a:pt x="105" y="127"/>
                    </a:lnTo>
                    <a:lnTo>
                      <a:pt x="100" y="157"/>
                    </a:lnTo>
                    <a:lnTo>
                      <a:pt x="93" y="148"/>
                    </a:lnTo>
                    <a:lnTo>
                      <a:pt x="75" y="130"/>
                    </a:lnTo>
                    <a:lnTo>
                      <a:pt x="53" y="115"/>
                    </a:lnTo>
                    <a:lnTo>
                      <a:pt x="35" y="101"/>
                    </a:lnTo>
                    <a:lnTo>
                      <a:pt x="11" y="79"/>
                    </a:lnTo>
                    <a:lnTo>
                      <a:pt x="5" y="68"/>
                    </a:lnTo>
                    <a:lnTo>
                      <a:pt x="0" y="55"/>
                    </a:lnTo>
                    <a:lnTo>
                      <a:pt x="2" y="38"/>
                    </a:lnTo>
                    <a:lnTo>
                      <a:pt x="6" y="19"/>
                    </a:lnTo>
                    <a:lnTo>
                      <a:pt x="15" y="0"/>
                    </a:lnTo>
                  </a:path>
                </a:pathLst>
              </a:custGeom>
              <a:noFill/>
              <a:ln w="4763" cap="rnd">
                <a:solidFill>
                  <a:srgbClr val="D7AB00"/>
                </a:solidFill>
                <a:prstDash val="solid"/>
                <a:round/>
                <a:headEnd/>
                <a:tailEnd/>
              </a:ln>
            </p:spPr>
            <p:txBody>
              <a:bodyPr/>
              <a:lstStyle/>
              <a:p>
                <a:endParaRPr lang="ru-RU"/>
              </a:p>
            </p:txBody>
          </p:sp>
          <p:sp>
            <p:nvSpPr>
              <p:cNvPr id="162756" name="Freeform 1387"/>
              <p:cNvSpPr>
                <a:spLocks/>
              </p:cNvSpPr>
              <p:nvPr/>
            </p:nvSpPr>
            <p:spPr bwMode="auto">
              <a:xfrm>
                <a:off x="2413" y="2115"/>
                <a:ext cx="85" cy="130"/>
              </a:xfrm>
              <a:custGeom>
                <a:avLst/>
                <a:gdLst>
                  <a:gd name="T0" fmla="*/ 77 w 85"/>
                  <a:gd name="T1" fmla="*/ 69 h 130"/>
                  <a:gd name="T2" fmla="*/ 74 w 85"/>
                  <a:gd name="T3" fmla="*/ 73 h 130"/>
                  <a:gd name="T4" fmla="*/ 72 w 85"/>
                  <a:gd name="T5" fmla="*/ 76 h 130"/>
                  <a:gd name="T6" fmla="*/ 68 w 85"/>
                  <a:gd name="T7" fmla="*/ 81 h 130"/>
                  <a:gd name="T8" fmla="*/ 63 w 85"/>
                  <a:gd name="T9" fmla="*/ 88 h 130"/>
                  <a:gd name="T10" fmla="*/ 60 w 85"/>
                  <a:gd name="T11" fmla="*/ 90 h 130"/>
                  <a:gd name="T12" fmla="*/ 60 w 85"/>
                  <a:gd name="T13" fmla="*/ 95 h 130"/>
                  <a:gd name="T14" fmla="*/ 59 w 85"/>
                  <a:gd name="T15" fmla="*/ 100 h 130"/>
                  <a:gd name="T16" fmla="*/ 59 w 85"/>
                  <a:gd name="T17" fmla="*/ 106 h 130"/>
                  <a:gd name="T18" fmla="*/ 61 w 85"/>
                  <a:gd name="T19" fmla="*/ 118 h 130"/>
                  <a:gd name="T20" fmla="*/ 65 w 85"/>
                  <a:gd name="T21" fmla="*/ 130 h 130"/>
                  <a:gd name="T22" fmla="*/ 48 w 85"/>
                  <a:gd name="T23" fmla="*/ 122 h 130"/>
                  <a:gd name="T24" fmla="*/ 32 w 85"/>
                  <a:gd name="T25" fmla="*/ 113 h 130"/>
                  <a:gd name="T26" fmla="*/ 26 w 85"/>
                  <a:gd name="T27" fmla="*/ 107 h 130"/>
                  <a:gd name="T28" fmla="*/ 20 w 85"/>
                  <a:gd name="T29" fmla="*/ 101 h 130"/>
                  <a:gd name="T30" fmla="*/ 12 w 85"/>
                  <a:gd name="T31" fmla="*/ 94 h 130"/>
                  <a:gd name="T32" fmla="*/ 6 w 85"/>
                  <a:gd name="T33" fmla="*/ 86 h 130"/>
                  <a:gd name="T34" fmla="*/ 0 w 85"/>
                  <a:gd name="T35" fmla="*/ 75 h 130"/>
                  <a:gd name="T36" fmla="*/ 2 w 85"/>
                  <a:gd name="T37" fmla="*/ 65 h 130"/>
                  <a:gd name="T38" fmla="*/ 6 w 85"/>
                  <a:gd name="T39" fmla="*/ 58 h 130"/>
                  <a:gd name="T40" fmla="*/ 9 w 85"/>
                  <a:gd name="T41" fmla="*/ 54 h 130"/>
                  <a:gd name="T42" fmla="*/ 12 w 85"/>
                  <a:gd name="T43" fmla="*/ 49 h 130"/>
                  <a:gd name="T44" fmla="*/ 18 w 85"/>
                  <a:gd name="T45" fmla="*/ 45 h 130"/>
                  <a:gd name="T46" fmla="*/ 23 w 85"/>
                  <a:gd name="T47" fmla="*/ 41 h 130"/>
                  <a:gd name="T48" fmla="*/ 29 w 85"/>
                  <a:gd name="T49" fmla="*/ 35 h 130"/>
                  <a:gd name="T50" fmla="*/ 32 w 85"/>
                  <a:gd name="T51" fmla="*/ 32 h 130"/>
                  <a:gd name="T52" fmla="*/ 33 w 85"/>
                  <a:gd name="T53" fmla="*/ 28 h 130"/>
                  <a:gd name="T54" fmla="*/ 33 w 85"/>
                  <a:gd name="T55" fmla="*/ 24 h 130"/>
                  <a:gd name="T56" fmla="*/ 33 w 85"/>
                  <a:gd name="T57" fmla="*/ 19 h 130"/>
                  <a:gd name="T58" fmla="*/ 32 w 85"/>
                  <a:gd name="T59" fmla="*/ 9 h 130"/>
                  <a:gd name="T60" fmla="*/ 29 w 85"/>
                  <a:gd name="T61" fmla="*/ 0 h 130"/>
                  <a:gd name="T62" fmla="*/ 41 w 85"/>
                  <a:gd name="T63" fmla="*/ 8 h 130"/>
                  <a:gd name="T64" fmla="*/ 54 w 85"/>
                  <a:gd name="T65" fmla="*/ 16 h 130"/>
                  <a:gd name="T66" fmla="*/ 65 w 85"/>
                  <a:gd name="T67" fmla="*/ 26 h 130"/>
                  <a:gd name="T68" fmla="*/ 77 w 85"/>
                  <a:gd name="T69" fmla="*/ 38 h 130"/>
                  <a:gd name="T70" fmla="*/ 85 w 85"/>
                  <a:gd name="T71" fmla="*/ 44 h 130"/>
                  <a:gd name="T72" fmla="*/ 82 w 85"/>
                  <a:gd name="T73" fmla="*/ 54 h 130"/>
                  <a:gd name="T74" fmla="*/ 80 w 85"/>
                  <a:gd name="T75" fmla="*/ 62 h 130"/>
                  <a:gd name="T76" fmla="*/ 77 w 85"/>
                  <a:gd name="T77" fmla="*/ 69 h 13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5"/>
                  <a:gd name="T118" fmla="*/ 0 h 130"/>
                  <a:gd name="T119" fmla="*/ 85 w 85"/>
                  <a:gd name="T120" fmla="*/ 130 h 13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5" h="130">
                    <a:moveTo>
                      <a:pt x="77" y="69"/>
                    </a:moveTo>
                    <a:lnTo>
                      <a:pt x="74" y="73"/>
                    </a:lnTo>
                    <a:lnTo>
                      <a:pt x="72" y="76"/>
                    </a:lnTo>
                    <a:lnTo>
                      <a:pt x="68" y="81"/>
                    </a:lnTo>
                    <a:lnTo>
                      <a:pt x="63" y="88"/>
                    </a:lnTo>
                    <a:lnTo>
                      <a:pt x="60" y="90"/>
                    </a:lnTo>
                    <a:lnTo>
                      <a:pt x="60" y="95"/>
                    </a:lnTo>
                    <a:lnTo>
                      <a:pt x="59" y="100"/>
                    </a:lnTo>
                    <a:lnTo>
                      <a:pt x="59" y="106"/>
                    </a:lnTo>
                    <a:lnTo>
                      <a:pt x="61" y="118"/>
                    </a:lnTo>
                    <a:lnTo>
                      <a:pt x="65" y="130"/>
                    </a:lnTo>
                    <a:lnTo>
                      <a:pt x="48" y="122"/>
                    </a:lnTo>
                    <a:lnTo>
                      <a:pt x="32" y="113"/>
                    </a:lnTo>
                    <a:lnTo>
                      <a:pt x="26" y="107"/>
                    </a:lnTo>
                    <a:lnTo>
                      <a:pt x="20" y="101"/>
                    </a:lnTo>
                    <a:lnTo>
                      <a:pt x="12" y="94"/>
                    </a:lnTo>
                    <a:lnTo>
                      <a:pt x="6" y="86"/>
                    </a:lnTo>
                    <a:lnTo>
                      <a:pt x="0" y="75"/>
                    </a:lnTo>
                    <a:lnTo>
                      <a:pt x="2" y="65"/>
                    </a:lnTo>
                    <a:lnTo>
                      <a:pt x="6" y="58"/>
                    </a:lnTo>
                    <a:lnTo>
                      <a:pt x="9" y="54"/>
                    </a:lnTo>
                    <a:lnTo>
                      <a:pt x="12" y="49"/>
                    </a:lnTo>
                    <a:lnTo>
                      <a:pt x="18" y="45"/>
                    </a:lnTo>
                    <a:lnTo>
                      <a:pt x="23" y="41"/>
                    </a:lnTo>
                    <a:lnTo>
                      <a:pt x="29" y="35"/>
                    </a:lnTo>
                    <a:lnTo>
                      <a:pt x="32" y="32"/>
                    </a:lnTo>
                    <a:lnTo>
                      <a:pt x="33" y="28"/>
                    </a:lnTo>
                    <a:lnTo>
                      <a:pt x="33" y="24"/>
                    </a:lnTo>
                    <a:lnTo>
                      <a:pt x="33" y="19"/>
                    </a:lnTo>
                    <a:lnTo>
                      <a:pt x="32" y="9"/>
                    </a:lnTo>
                    <a:lnTo>
                      <a:pt x="29" y="0"/>
                    </a:lnTo>
                    <a:lnTo>
                      <a:pt x="41" y="8"/>
                    </a:lnTo>
                    <a:lnTo>
                      <a:pt x="54" y="16"/>
                    </a:lnTo>
                    <a:lnTo>
                      <a:pt x="65" y="26"/>
                    </a:lnTo>
                    <a:lnTo>
                      <a:pt x="77" y="38"/>
                    </a:lnTo>
                    <a:lnTo>
                      <a:pt x="85" y="44"/>
                    </a:lnTo>
                    <a:lnTo>
                      <a:pt x="82" y="54"/>
                    </a:lnTo>
                    <a:lnTo>
                      <a:pt x="80" y="62"/>
                    </a:lnTo>
                    <a:lnTo>
                      <a:pt x="77" y="69"/>
                    </a:lnTo>
                    <a:close/>
                  </a:path>
                </a:pathLst>
              </a:custGeom>
              <a:solidFill>
                <a:srgbClr val="D7AB00"/>
              </a:solidFill>
              <a:ln w="9525">
                <a:noFill/>
                <a:round/>
                <a:headEnd/>
                <a:tailEnd/>
              </a:ln>
            </p:spPr>
            <p:txBody>
              <a:bodyPr/>
              <a:lstStyle/>
              <a:p>
                <a:endParaRPr lang="ru-RU"/>
              </a:p>
            </p:txBody>
          </p:sp>
          <p:sp>
            <p:nvSpPr>
              <p:cNvPr id="162757" name="Freeform 1388"/>
              <p:cNvSpPr>
                <a:spLocks/>
              </p:cNvSpPr>
              <p:nvPr/>
            </p:nvSpPr>
            <p:spPr bwMode="auto">
              <a:xfrm>
                <a:off x="2413" y="2115"/>
                <a:ext cx="85" cy="130"/>
              </a:xfrm>
              <a:custGeom>
                <a:avLst/>
                <a:gdLst>
                  <a:gd name="T0" fmla="*/ 77 w 85"/>
                  <a:gd name="T1" fmla="*/ 69 h 130"/>
                  <a:gd name="T2" fmla="*/ 68 w 85"/>
                  <a:gd name="T3" fmla="*/ 81 h 130"/>
                  <a:gd name="T4" fmla="*/ 63 w 85"/>
                  <a:gd name="T5" fmla="*/ 88 h 130"/>
                  <a:gd name="T6" fmla="*/ 60 w 85"/>
                  <a:gd name="T7" fmla="*/ 94 h 130"/>
                  <a:gd name="T8" fmla="*/ 59 w 85"/>
                  <a:gd name="T9" fmla="*/ 106 h 130"/>
                  <a:gd name="T10" fmla="*/ 61 w 85"/>
                  <a:gd name="T11" fmla="*/ 118 h 130"/>
                  <a:gd name="T12" fmla="*/ 65 w 85"/>
                  <a:gd name="T13" fmla="*/ 130 h 130"/>
                  <a:gd name="T14" fmla="*/ 48 w 85"/>
                  <a:gd name="T15" fmla="*/ 122 h 130"/>
                  <a:gd name="T16" fmla="*/ 32 w 85"/>
                  <a:gd name="T17" fmla="*/ 113 h 130"/>
                  <a:gd name="T18" fmla="*/ 20 w 85"/>
                  <a:gd name="T19" fmla="*/ 101 h 130"/>
                  <a:gd name="T20" fmla="*/ 6 w 85"/>
                  <a:gd name="T21" fmla="*/ 84 h 130"/>
                  <a:gd name="T22" fmla="*/ 0 w 85"/>
                  <a:gd name="T23" fmla="*/ 75 h 130"/>
                  <a:gd name="T24" fmla="*/ 2 w 85"/>
                  <a:gd name="T25" fmla="*/ 65 h 130"/>
                  <a:gd name="T26" fmla="*/ 12 w 85"/>
                  <a:gd name="T27" fmla="*/ 49 h 130"/>
                  <a:gd name="T28" fmla="*/ 24 w 85"/>
                  <a:gd name="T29" fmla="*/ 41 h 130"/>
                  <a:gd name="T30" fmla="*/ 29 w 85"/>
                  <a:gd name="T31" fmla="*/ 35 h 130"/>
                  <a:gd name="T32" fmla="*/ 33 w 85"/>
                  <a:gd name="T33" fmla="*/ 28 h 130"/>
                  <a:gd name="T34" fmla="*/ 33 w 85"/>
                  <a:gd name="T35" fmla="*/ 19 h 130"/>
                  <a:gd name="T36" fmla="*/ 32 w 85"/>
                  <a:gd name="T37" fmla="*/ 9 h 130"/>
                  <a:gd name="T38" fmla="*/ 29 w 85"/>
                  <a:gd name="T39" fmla="*/ 0 h 130"/>
                  <a:gd name="T40" fmla="*/ 41 w 85"/>
                  <a:gd name="T41" fmla="*/ 8 h 130"/>
                  <a:gd name="T42" fmla="*/ 65 w 85"/>
                  <a:gd name="T43" fmla="*/ 26 h 130"/>
                  <a:gd name="T44" fmla="*/ 85 w 85"/>
                  <a:gd name="T45" fmla="*/ 44 h 130"/>
                  <a:gd name="T46" fmla="*/ 77 w 85"/>
                  <a:gd name="T47" fmla="*/ 69 h 1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5"/>
                  <a:gd name="T73" fmla="*/ 0 h 130"/>
                  <a:gd name="T74" fmla="*/ 85 w 85"/>
                  <a:gd name="T75" fmla="*/ 130 h 1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5" h="130">
                    <a:moveTo>
                      <a:pt x="77" y="69"/>
                    </a:moveTo>
                    <a:lnTo>
                      <a:pt x="68" y="81"/>
                    </a:lnTo>
                    <a:lnTo>
                      <a:pt x="63" y="88"/>
                    </a:lnTo>
                    <a:lnTo>
                      <a:pt x="60" y="94"/>
                    </a:lnTo>
                    <a:lnTo>
                      <a:pt x="59" y="106"/>
                    </a:lnTo>
                    <a:lnTo>
                      <a:pt x="61" y="118"/>
                    </a:lnTo>
                    <a:lnTo>
                      <a:pt x="65" y="130"/>
                    </a:lnTo>
                    <a:lnTo>
                      <a:pt x="48" y="122"/>
                    </a:lnTo>
                    <a:lnTo>
                      <a:pt x="32" y="113"/>
                    </a:lnTo>
                    <a:lnTo>
                      <a:pt x="20" y="101"/>
                    </a:lnTo>
                    <a:lnTo>
                      <a:pt x="6" y="84"/>
                    </a:lnTo>
                    <a:lnTo>
                      <a:pt x="0" y="75"/>
                    </a:lnTo>
                    <a:lnTo>
                      <a:pt x="2" y="65"/>
                    </a:lnTo>
                    <a:lnTo>
                      <a:pt x="12" y="49"/>
                    </a:lnTo>
                    <a:lnTo>
                      <a:pt x="24" y="41"/>
                    </a:lnTo>
                    <a:lnTo>
                      <a:pt x="29" y="35"/>
                    </a:lnTo>
                    <a:lnTo>
                      <a:pt x="33" y="28"/>
                    </a:lnTo>
                    <a:lnTo>
                      <a:pt x="33" y="19"/>
                    </a:lnTo>
                    <a:lnTo>
                      <a:pt x="32" y="9"/>
                    </a:lnTo>
                    <a:lnTo>
                      <a:pt x="29" y="0"/>
                    </a:lnTo>
                    <a:lnTo>
                      <a:pt x="41" y="8"/>
                    </a:lnTo>
                    <a:lnTo>
                      <a:pt x="65" y="26"/>
                    </a:lnTo>
                    <a:lnTo>
                      <a:pt x="85" y="44"/>
                    </a:lnTo>
                    <a:lnTo>
                      <a:pt x="77" y="69"/>
                    </a:lnTo>
                  </a:path>
                </a:pathLst>
              </a:custGeom>
              <a:noFill/>
              <a:ln w="6350" cap="rnd">
                <a:solidFill>
                  <a:srgbClr val="D7AB00"/>
                </a:solidFill>
                <a:prstDash val="solid"/>
                <a:round/>
                <a:headEnd/>
                <a:tailEnd/>
              </a:ln>
            </p:spPr>
            <p:txBody>
              <a:bodyPr/>
              <a:lstStyle/>
              <a:p>
                <a:endParaRPr lang="ru-RU"/>
              </a:p>
            </p:txBody>
          </p:sp>
          <p:sp>
            <p:nvSpPr>
              <p:cNvPr id="162758" name="Freeform 1389"/>
              <p:cNvSpPr>
                <a:spLocks/>
              </p:cNvSpPr>
              <p:nvPr/>
            </p:nvSpPr>
            <p:spPr bwMode="auto">
              <a:xfrm>
                <a:off x="2399" y="2189"/>
                <a:ext cx="106" cy="157"/>
              </a:xfrm>
              <a:custGeom>
                <a:avLst/>
                <a:gdLst>
                  <a:gd name="T0" fmla="*/ 16 w 106"/>
                  <a:gd name="T1" fmla="*/ 0 h 157"/>
                  <a:gd name="T2" fmla="*/ 21 w 106"/>
                  <a:gd name="T3" fmla="*/ 10 h 157"/>
                  <a:gd name="T4" fmla="*/ 25 w 106"/>
                  <a:gd name="T5" fmla="*/ 17 h 157"/>
                  <a:gd name="T6" fmla="*/ 30 w 106"/>
                  <a:gd name="T7" fmla="*/ 25 h 157"/>
                  <a:gd name="T8" fmla="*/ 35 w 106"/>
                  <a:gd name="T9" fmla="*/ 28 h 157"/>
                  <a:gd name="T10" fmla="*/ 38 w 106"/>
                  <a:gd name="T11" fmla="*/ 32 h 157"/>
                  <a:gd name="T12" fmla="*/ 47 w 106"/>
                  <a:gd name="T13" fmla="*/ 36 h 157"/>
                  <a:gd name="T14" fmla="*/ 55 w 106"/>
                  <a:gd name="T15" fmla="*/ 41 h 157"/>
                  <a:gd name="T16" fmla="*/ 65 w 106"/>
                  <a:gd name="T17" fmla="*/ 47 h 157"/>
                  <a:gd name="T18" fmla="*/ 82 w 106"/>
                  <a:gd name="T19" fmla="*/ 58 h 157"/>
                  <a:gd name="T20" fmla="*/ 88 w 106"/>
                  <a:gd name="T21" fmla="*/ 64 h 157"/>
                  <a:gd name="T22" fmla="*/ 95 w 106"/>
                  <a:gd name="T23" fmla="*/ 73 h 157"/>
                  <a:gd name="T24" fmla="*/ 99 w 106"/>
                  <a:gd name="T25" fmla="*/ 80 h 157"/>
                  <a:gd name="T26" fmla="*/ 102 w 106"/>
                  <a:gd name="T27" fmla="*/ 86 h 157"/>
                  <a:gd name="T28" fmla="*/ 104 w 106"/>
                  <a:gd name="T29" fmla="*/ 91 h 157"/>
                  <a:gd name="T30" fmla="*/ 105 w 106"/>
                  <a:gd name="T31" fmla="*/ 99 h 157"/>
                  <a:gd name="T32" fmla="*/ 106 w 106"/>
                  <a:gd name="T33" fmla="*/ 107 h 157"/>
                  <a:gd name="T34" fmla="*/ 106 w 106"/>
                  <a:gd name="T35" fmla="*/ 113 h 157"/>
                  <a:gd name="T36" fmla="*/ 105 w 106"/>
                  <a:gd name="T37" fmla="*/ 127 h 157"/>
                  <a:gd name="T38" fmla="*/ 104 w 106"/>
                  <a:gd name="T39" fmla="*/ 137 h 157"/>
                  <a:gd name="T40" fmla="*/ 102 w 106"/>
                  <a:gd name="T41" fmla="*/ 146 h 157"/>
                  <a:gd name="T42" fmla="*/ 101 w 106"/>
                  <a:gd name="T43" fmla="*/ 157 h 157"/>
                  <a:gd name="T44" fmla="*/ 97 w 106"/>
                  <a:gd name="T45" fmla="*/ 154 h 157"/>
                  <a:gd name="T46" fmla="*/ 91 w 106"/>
                  <a:gd name="T47" fmla="*/ 146 h 157"/>
                  <a:gd name="T48" fmla="*/ 84 w 106"/>
                  <a:gd name="T49" fmla="*/ 138 h 157"/>
                  <a:gd name="T50" fmla="*/ 74 w 106"/>
                  <a:gd name="T51" fmla="*/ 129 h 157"/>
                  <a:gd name="T52" fmla="*/ 54 w 106"/>
                  <a:gd name="T53" fmla="*/ 115 h 157"/>
                  <a:gd name="T54" fmla="*/ 35 w 106"/>
                  <a:gd name="T55" fmla="*/ 101 h 157"/>
                  <a:gd name="T56" fmla="*/ 23 w 106"/>
                  <a:gd name="T57" fmla="*/ 90 h 157"/>
                  <a:gd name="T58" fmla="*/ 17 w 106"/>
                  <a:gd name="T59" fmla="*/ 85 h 157"/>
                  <a:gd name="T60" fmla="*/ 11 w 106"/>
                  <a:gd name="T61" fmla="*/ 79 h 157"/>
                  <a:gd name="T62" fmla="*/ 6 w 106"/>
                  <a:gd name="T63" fmla="*/ 68 h 157"/>
                  <a:gd name="T64" fmla="*/ 2 w 106"/>
                  <a:gd name="T65" fmla="*/ 62 h 157"/>
                  <a:gd name="T66" fmla="*/ 0 w 106"/>
                  <a:gd name="T67" fmla="*/ 55 h 157"/>
                  <a:gd name="T68" fmla="*/ 0 w 106"/>
                  <a:gd name="T69" fmla="*/ 51 h 157"/>
                  <a:gd name="T70" fmla="*/ 0 w 106"/>
                  <a:gd name="T71" fmla="*/ 45 h 157"/>
                  <a:gd name="T72" fmla="*/ 0 w 106"/>
                  <a:gd name="T73" fmla="*/ 36 h 157"/>
                  <a:gd name="T74" fmla="*/ 4 w 106"/>
                  <a:gd name="T75" fmla="*/ 28 h 157"/>
                  <a:gd name="T76" fmla="*/ 6 w 106"/>
                  <a:gd name="T77" fmla="*/ 19 h 157"/>
                  <a:gd name="T78" fmla="*/ 13 w 106"/>
                  <a:gd name="T79" fmla="*/ 4 h 157"/>
                  <a:gd name="T80" fmla="*/ 16 w 106"/>
                  <a:gd name="T81" fmla="*/ 0 h 1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6"/>
                  <a:gd name="T124" fmla="*/ 0 h 157"/>
                  <a:gd name="T125" fmla="*/ 106 w 106"/>
                  <a:gd name="T126" fmla="*/ 157 h 1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6" h="157">
                    <a:moveTo>
                      <a:pt x="16" y="0"/>
                    </a:moveTo>
                    <a:lnTo>
                      <a:pt x="21" y="10"/>
                    </a:lnTo>
                    <a:lnTo>
                      <a:pt x="25" y="17"/>
                    </a:lnTo>
                    <a:lnTo>
                      <a:pt x="30" y="25"/>
                    </a:lnTo>
                    <a:lnTo>
                      <a:pt x="35" y="28"/>
                    </a:lnTo>
                    <a:lnTo>
                      <a:pt x="38" y="32"/>
                    </a:lnTo>
                    <a:lnTo>
                      <a:pt x="47" y="36"/>
                    </a:lnTo>
                    <a:lnTo>
                      <a:pt x="55" y="41"/>
                    </a:lnTo>
                    <a:lnTo>
                      <a:pt x="65" y="47"/>
                    </a:lnTo>
                    <a:lnTo>
                      <a:pt x="82" y="58"/>
                    </a:lnTo>
                    <a:lnTo>
                      <a:pt x="88" y="64"/>
                    </a:lnTo>
                    <a:lnTo>
                      <a:pt x="95" y="73"/>
                    </a:lnTo>
                    <a:lnTo>
                      <a:pt x="99" y="80"/>
                    </a:lnTo>
                    <a:lnTo>
                      <a:pt x="102" y="86"/>
                    </a:lnTo>
                    <a:lnTo>
                      <a:pt x="104" y="91"/>
                    </a:lnTo>
                    <a:lnTo>
                      <a:pt x="105" y="99"/>
                    </a:lnTo>
                    <a:lnTo>
                      <a:pt x="106" y="107"/>
                    </a:lnTo>
                    <a:lnTo>
                      <a:pt x="106" y="113"/>
                    </a:lnTo>
                    <a:lnTo>
                      <a:pt x="105" y="127"/>
                    </a:lnTo>
                    <a:lnTo>
                      <a:pt x="104" y="137"/>
                    </a:lnTo>
                    <a:lnTo>
                      <a:pt x="102" y="146"/>
                    </a:lnTo>
                    <a:lnTo>
                      <a:pt x="101" y="157"/>
                    </a:lnTo>
                    <a:lnTo>
                      <a:pt x="97" y="154"/>
                    </a:lnTo>
                    <a:lnTo>
                      <a:pt x="91" y="146"/>
                    </a:lnTo>
                    <a:lnTo>
                      <a:pt x="84" y="138"/>
                    </a:lnTo>
                    <a:lnTo>
                      <a:pt x="74" y="129"/>
                    </a:lnTo>
                    <a:lnTo>
                      <a:pt x="54" y="115"/>
                    </a:lnTo>
                    <a:lnTo>
                      <a:pt x="35" y="101"/>
                    </a:lnTo>
                    <a:lnTo>
                      <a:pt x="23" y="90"/>
                    </a:lnTo>
                    <a:lnTo>
                      <a:pt x="17" y="85"/>
                    </a:lnTo>
                    <a:lnTo>
                      <a:pt x="11" y="79"/>
                    </a:lnTo>
                    <a:lnTo>
                      <a:pt x="6" y="68"/>
                    </a:lnTo>
                    <a:lnTo>
                      <a:pt x="2" y="62"/>
                    </a:lnTo>
                    <a:lnTo>
                      <a:pt x="0" y="55"/>
                    </a:lnTo>
                    <a:lnTo>
                      <a:pt x="0" y="51"/>
                    </a:lnTo>
                    <a:lnTo>
                      <a:pt x="0" y="45"/>
                    </a:lnTo>
                    <a:lnTo>
                      <a:pt x="0" y="36"/>
                    </a:lnTo>
                    <a:lnTo>
                      <a:pt x="4" y="28"/>
                    </a:lnTo>
                    <a:lnTo>
                      <a:pt x="6" y="19"/>
                    </a:lnTo>
                    <a:lnTo>
                      <a:pt x="13" y="4"/>
                    </a:lnTo>
                    <a:lnTo>
                      <a:pt x="16" y="0"/>
                    </a:lnTo>
                    <a:close/>
                  </a:path>
                </a:pathLst>
              </a:custGeom>
              <a:solidFill>
                <a:srgbClr val="FFFF00"/>
              </a:solidFill>
              <a:ln w="9525">
                <a:noFill/>
                <a:round/>
                <a:headEnd/>
                <a:tailEnd/>
              </a:ln>
            </p:spPr>
            <p:txBody>
              <a:bodyPr/>
              <a:lstStyle/>
              <a:p>
                <a:endParaRPr lang="ru-RU"/>
              </a:p>
            </p:txBody>
          </p:sp>
          <p:sp>
            <p:nvSpPr>
              <p:cNvPr id="162759" name="Freeform 1390"/>
              <p:cNvSpPr>
                <a:spLocks/>
              </p:cNvSpPr>
              <p:nvPr/>
            </p:nvSpPr>
            <p:spPr bwMode="auto">
              <a:xfrm>
                <a:off x="2401" y="2189"/>
                <a:ext cx="105" cy="157"/>
              </a:xfrm>
              <a:custGeom>
                <a:avLst/>
                <a:gdLst>
                  <a:gd name="T0" fmla="*/ 15 w 105"/>
                  <a:gd name="T1" fmla="*/ 0 h 157"/>
                  <a:gd name="T2" fmla="*/ 20 w 105"/>
                  <a:gd name="T3" fmla="*/ 10 h 157"/>
                  <a:gd name="T4" fmla="*/ 30 w 105"/>
                  <a:gd name="T5" fmla="*/ 25 h 157"/>
                  <a:gd name="T6" fmla="*/ 37 w 105"/>
                  <a:gd name="T7" fmla="*/ 32 h 157"/>
                  <a:gd name="T8" fmla="*/ 47 w 105"/>
                  <a:gd name="T9" fmla="*/ 36 h 157"/>
                  <a:gd name="T10" fmla="*/ 54 w 105"/>
                  <a:gd name="T11" fmla="*/ 41 h 157"/>
                  <a:gd name="T12" fmla="*/ 64 w 105"/>
                  <a:gd name="T13" fmla="*/ 47 h 157"/>
                  <a:gd name="T14" fmla="*/ 81 w 105"/>
                  <a:gd name="T15" fmla="*/ 58 h 157"/>
                  <a:gd name="T16" fmla="*/ 95 w 105"/>
                  <a:gd name="T17" fmla="*/ 73 h 157"/>
                  <a:gd name="T18" fmla="*/ 102 w 105"/>
                  <a:gd name="T19" fmla="*/ 85 h 157"/>
                  <a:gd name="T20" fmla="*/ 104 w 105"/>
                  <a:gd name="T21" fmla="*/ 99 h 157"/>
                  <a:gd name="T22" fmla="*/ 105 w 105"/>
                  <a:gd name="T23" fmla="*/ 127 h 157"/>
                  <a:gd name="T24" fmla="*/ 100 w 105"/>
                  <a:gd name="T25" fmla="*/ 157 h 157"/>
                  <a:gd name="T26" fmla="*/ 93 w 105"/>
                  <a:gd name="T27" fmla="*/ 146 h 157"/>
                  <a:gd name="T28" fmla="*/ 75 w 105"/>
                  <a:gd name="T29" fmla="*/ 129 h 157"/>
                  <a:gd name="T30" fmla="*/ 53 w 105"/>
                  <a:gd name="T31" fmla="*/ 115 h 157"/>
                  <a:gd name="T32" fmla="*/ 35 w 105"/>
                  <a:gd name="T33" fmla="*/ 101 h 157"/>
                  <a:gd name="T34" fmla="*/ 11 w 105"/>
                  <a:gd name="T35" fmla="*/ 79 h 157"/>
                  <a:gd name="T36" fmla="*/ 5 w 105"/>
                  <a:gd name="T37" fmla="*/ 66 h 157"/>
                  <a:gd name="T38" fmla="*/ 0 w 105"/>
                  <a:gd name="T39" fmla="*/ 53 h 157"/>
                  <a:gd name="T40" fmla="*/ 2 w 105"/>
                  <a:gd name="T41" fmla="*/ 36 h 157"/>
                  <a:gd name="T42" fmla="*/ 6 w 105"/>
                  <a:gd name="T43" fmla="*/ 19 h 157"/>
                  <a:gd name="T44" fmla="*/ 15 w 105"/>
                  <a:gd name="T45" fmla="*/ 0 h 15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5"/>
                  <a:gd name="T70" fmla="*/ 0 h 157"/>
                  <a:gd name="T71" fmla="*/ 105 w 105"/>
                  <a:gd name="T72" fmla="*/ 157 h 15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5" h="157">
                    <a:moveTo>
                      <a:pt x="15" y="0"/>
                    </a:moveTo>
                    <a:lnTo>
                      <a:pt x="20" y="10"/>
                    </a:lnTo>
                    <a:lnTo>
                      <a:pt x="30" y="25"/>
                    </a:lnTo>
                    <a:lnTo>
                      <a:pt x="37" y="32"/>
                    </a:lnTo>
                    <a:lnTo>
                      <a:pt x="47" y="36"/>
                    </a:lnTo>
                    <a:lnTo>
                      <a:pt x="54" y="41"/>
                    </a:lnTo>
                    <a:lnTo>
                      <a:pt x="64" y="47"/>
                    </a:lnTo>
                    <a:lnTo>
                      <a:pt x="81" y="58"/>
                    </a:lnTo>
                    <a:lnTo>
                      <a:pt x="95" y="73"/>
                    </a:lnTo>
                    <a:lnTo>
                      <a:pt x="102" y="85"/>
                    </a:lnTo>
                    <a:lnTo>
                      <a:pt x="104" y="99"/>
                    </a:lnTo>
                    <a:lnTo>
                      <a:pt x="105" y="127"/>
                    </a:lnTo>
                    <a:lnTo>
                      <a:pt x="100" y="157"/>
                    </a:lnTo>
                    <a:lnTo>
                      <a:pt x="93" y="146"/>
                    </a:lnTo>
                    <a:lnTo>
                      <a:pt x="75" y="129"/>
                    </a:lnTo>
                    <a:lnTo>
                      <a:pt x="53" y="115"/>
                    </a:lnTo>
                    <a:lnTo>
                      <a:pt x="35" y="101"/>
                    </a:lnTo>
                    <a:lnTo>
                      <a:pt x="11" y="79"/>
                    </a:lnTo>
                    <a:lnTo>
                      <a:pt x="5" y="66"/>
                    </a:lnTo>
                    <a:lnTo>
                      <a:pt x="0" y="53"/>
                    </a:lnTo>
                    <a:lnTo>
                      <a:pt x="2" y="36"/>
                    </a:lnTo>
                    <a:lnTo>
                      <a:pt x="6" y="19"/>
                    </a:lnTo>
                    <a:lnTo>
                      <a:pt x="15" y="0"/>
                    </a:lnTo>
                  </a:path>
                </a:pathLst>
              </a:custGeom>
              <a:noFill/>
              <a:ln w="4763" cap="rnd">
                <a:solidFill>
                  <a:srgbClr val="D7AB00"/>
                </a:solidFill>
                <a:prstDash val="solid"/>
                <a:round/>
                <a:headEnd/>
                <a:tailEnd/>
              </a:ln>
            </p:spPr>
            <p:txBody>
              <a:bodyPr/>
              <a:lstStyle/>
              <a:p>
                <a:endParaRPr lang="ru-RU"/>
              </a:p>
            </p:txBody>
          </p:sp>
          <p:sp>
            <p:nvSpPr>
              <p:cNvPr id="162760" name="Freeform 1391"/>
              <p:cNvSpPr>
                <a:spLocks/>
              </p:cNvSpPr>
              <p:nvPr/>
            </p:nvSpPr>
            <p:spPr bwMode="auto">
              <a:xfrm>
                <a:off x="2413" y="2302"/>
                <a:ext cx="85" cy="130"/>
              </a:xfrm>
              <a:custGeom>
                <a:avLst/>
                <a:gdLst>
                  <a:gd name="T0" fmla="*/ 77 w 85"/>
                  <a:gd name="T1" fmla="*/ 69 h 130"/>
                  <a:gd name="T2" fmla="*/ 74 w 85"/>
                  <a:gd name="T3" fmla="*/ 72 h 130"/>
                  <a:gd name="T4" fmla="*/ 72 w 85"/>
                  <a:gd name="T5" fmla="*/ 76 h 130"/>
                  <a:gd name="T6" fmla="*/ 68 w 85"/>
                  <a:gd name="T7" fmla="*/ 81 h 130"/>
                  <a:gd name="T8" fmla="*/ 63 w 85"/>
                  <a:gd name="T9" fmla="*/ 87 h 130"/>
                  <a:gd name="T10" fmla="*/ 60 w 85"/>
                  <a:gd name="T11" fmla="*/ 89 h 130"/>
                  <a:gd name="T12" fmla="*/ 60 w 85"/>
                  <a:gd name="T13" fmla="*/ 94 h 130"/>
                  <a:gd name="T14" fmla="*/ 59 w 85"/>
                  <a:gd name="T15" fmla="*/ 99 h 130"/>
                  <a:gd name="T16" fmla="*/ 59 w 85"/>
                  <a:gd name="T17" fmla="*/ 106 h 130"/>
                  <a:gd name="T18" fmla="*/ 61 w 85"/>
                  <a:gd name="T19" fmla="*/ 117 h 130"/>
                  <a:gd name="T20" fmla="*/ 65 w 85"/>
                  <a:gd name="T21" fmla="*/ 130 h 130"/>
                  <a:gd name="T22" fmla="*/ 48 w 85"/>
                  <a:gd name="T23" fmla="*/ 121 h 130"/>
                  <a:gd name="T24" fmla="*/ 32 w 85"/>
                  <a:gd name="T25" fmla="*/ 111 h 130"/>
                  <a:gd name="T26" fmla="*/ 26 w 85"/>
                  <a:gd name="T27" fmla="*/ 107 h 130"/>
                  <a:gd name="T28" fmla="*/ 20 w 85"/>
                  <a:gd name="T29" fmla="*/ 101 h 130"/>
                  <a:gd name="T30" fmla="*/ 12 w 85"/>
                  <a:gd name="T31" fmla="*/ 93 h 130"/>
                  <a:gd name="T32" fmla="*/ 6 w 85"/>
                  <a:gd name="T33" fmla="*/ 85 h 130"/>
                  <a:gd name="T34" fmla="*/ 0 w 85"/>
                  <a:gd name="T35" fmla="*/ 74 h 130"/>
                  <a:gd name="T36" fmla="*/ 2 w 85"/>
                  <a:gd name="T37" fmla="*/ 64 h 130"/>
                  <a:gd name="T38" fmla="*/ 6 w 85"/>
                  <a:gd name="T39" fmla="*/ 57 h 130"/>
                  <a:gd name="T40" fmla="*/ 9 w 85"/>
                  <a:gd name="T41" fmla="*/ 53 h 130"/>
                  <a:gd name="T42" fmla="*/ 12 w 85"/>
                  <a:gd name="T43" fmla="*/ 49 h 130"/>
                  <a:gd name="T44" fmla="*/ 18 w 85"/>
                  <a:gd name="T45" fmla="*/ 46 h 130"/>
                  <a:gd name="T46" fmla="*/ 23 w 85"/>
                  <a:gd name="T47" fmla="*/ 40 h 130"/>
                  <a:gd name="T48" fmla="*/ 29 w 85"/>
                  <a:gd name="T49" fmla="*/ 36 h 130"/>
                  <a:gd name="T50" fmla="*/ 32 w 85"/>
                  <a:gd name="T51" fmla="*/ 31 h 130"/>
                  <a:gd name="T52" fmla="*/ 33 w 85"/>
                  <a:gd name="T53" fmla="*/ 29 h 130"/>
                  <a:gd name="T54" fmla="*/ 33 w 85"/>
                  <a:gd name="T55" fmla="*/ 23 h 130"/>
                  <a:gd name="T56" fmla="*/ 33 w 85"/>
                  <a:gd name="T57" fmla="*/ 19 h 130"/>
                  <a:gd name="T58" fmla="*/ 32 w 85"/>
                  <a:gd name="T59" fmla="*/ 10 h 130"/>
                  <a:gd name="T60" fmla="*/ 29 w 85"/>
                  <a:gd name="T61" fmla="*/ 0 h 130"/>
                  <a:gd name="T62" fmla="*/ 41 w 85"/>
                  <a:gd name="T63" fmla="*/ 8 h 130"/>
                  <a:gd name="T64" fmla="*/ 54 w 85"/>
                  <a:gd name="T65" fmla="*/ 17 h 130"/>
                  <a:gd name="T66" fmla="*/ 65 w 85"/>
                  <a:gd name="T67" fmla="*/ 25 h 130"/>
                  <a:gd name="T68" fmla="*/ 77 w 85"/>
                  <a:gd name="T69" fmla="*/ 38 h 130"/>
                  <a:gd name="T70" fmla="*/ 85 w 85"/>
                  <a:gd name="T71" fmla="*/ 44 h 130"/>
                  <a:gd name="T72" fmla="*/ 82 w 85"/>
                  <a:gd name="T73" fmla="*/ 53 h 130"/>
                  <a:gd name="T74" fmla="*/ 80 w 85"/>
                  <a:gd name="T75" fmla="*/ 61 h 130"/>
                  <a:gd name="T76" fmla="*/ 77 w 85"/>
                  <a:gd name="T77" fmla="*/ 69 h 13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5"/>
                  <a:gd name="T118" fmla="*/ 0 h 130"/>
                  <a:gd name="T119" fmla="*/ 85 w 85"/>
                  <a:gd name="T120" fmla="*/ 130 h 13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5" h="130">
                    <a:moveTo>
                      <a:pt x="77" y="69"/>
                    </a:moveTo>
                    <a:lnTo>
                      <a:pt x="74" y="72"/>
                    </a:lnTo>
                    <a:lnTo>
                      <a:pt x="72" y="76"/>
                    </a:lnTo>
                    <a:lnTo>
                      <a:pt x="68" y="81"/>
                    </a:lnTo>
                    <a:lnTo>
                      <a:pt x="63" y="87"/>
                    </a:lnTo>
                    <a:lnTo>
                      <a:pt x="60" y="89"/>
                    </a:lnTo>
                    <a:lnTo>
                      <a:pt x="60" y="94"/>
                    </a:lnTo>
                    <a:lnTo>
                      <a:pt x="59" y="99"/>
                    </a:lnTo>
                    <a:lnTo>
                      <a:pt x="59" y="106"/>
                    </a:lnTo>
                    <a:lnTo>
                      <a:pt x="61" y="117"/>
                    </a:lnTo>
                    <a:lnTo>
                      <a:pt x="65" y="130"/>
                    </a:lnTo>
                    <a:lnTo>
                      <a:pt x="48" y="121"/>
                    </a:lnTo>
                    <a:lnTo>
                      <a:pt x="32" y="111"/>
                    </a:lnTo>
                    <a:lnTo>
                      <a:pt x="26" y="107"/>
                    </a:lnTo>
                    <a:lnTo>
                      <a:pt x="20" y="101"/>
                    </a:lnTo>
                    <a:lnTo>
                      <a:pt x="12" y="93"/>
                    </a:lnTo>
                    <a:lnTo>
                      <a:pt x="6" y="85"/>
                    </a:lnTo>
                    <a:lnTo>
                      <a:pt x="0" y="74"/>
                    </a:lnTo>
                    <a:lnTo>
                      <a:pt x="2" y="64"/>
                    </a:lnTo>
                    <a:lnTo>
                      <a:pt x="6" y="57"/>
                    </a:lnTo>
                    <a:lnTo>
                      <a:pt x="9" y="53"/>
                    </a:lnTo>
                    <a:lnTo>
                      <a:pt x="12" y="49"/>
                    </a:lnTo>
                    <a:lnTo>
                      <a:pt x="18" y="46"/>
                    </a:lnTo>
                    <a:lnTo>
                      <a:pt x="23" y="40"/>
                    </a:lnTo>
                    <a:lnTo>
                      <a:pt x="29" y="36"/>
                    </a:lnTo>
                    <a:lnTo>
                      <a:pt x="32" y="31"/>
                    </a:lnTo>
                    <a:lnTo>
                      <a:pt x="33" y="29"/>
                    </a:lnTo>
                    <a:lnTo>
                      <a:pt x="33" y="23"/>
                    </a:lnTo>
                    <a:lnTo>
                      <a:pt x="33" y="19"/>
                    </a:lnTo>
                    <a:lnTo>
                      <a:pt x="32" y="10"/>
                    </a:lnTo>
                    <a:lnTo>
                      <a:pt x="29" y="0"/>
                    </a:lnTo>
                    <a:lnTo>
                      <a:pt x="41" y="8"/>
                    </a:lnTo>
                    <a:lnTo>
                      <a:pt x="54" y="17"/>
                    </a:lnTo>
                    <a:lnTo>
                      <a:pt x="65" y="25"/>
                    </a:lnTo>
                    <a:lnTo>
                      <a:pt x="77" y="38"/>
                    </a:lnTo>
                    <a:lnTo>
                      <a:pt x="85" y="44"/>
                    </a:lnTo>
                    <a:lnTo>
                      <a:pt x="82" y="53"/>
                    </a:lnTo>
                    <a:lnTo>
                      <a:pt x="80" y="61"/>
                    </a:lnTo>
                    <a:lnTo>
                      <a:pt x="77" y="69"/>
                    </a:lnTo>
                    <a:close/>
                  </a:path>
                </a:pathLst>
              </a:custGeom>
              <a:solidFill>
                <a:srgbClr val="D7AB00"/>
              </a:solidFill>
              <a:ln w="9525">
                <a:noFill/>
                <a:round/>
                <a:headEnd/>
                <a:tailEnd/>
              </a:ln>
            </p:spPr>
            <p:txBody>
              <a:bodyPr/>
              <a:lstStyle/>
              <a:p>
                <a:endParaRPr lang="ru-RU"/>
              </a:p>
            </p:txBody>
          </p:sp>
          <p:sp>
            <p:nvSpPr>
              <p:cNvPr id="162761" name="Freeform 1392"/>
              <p:cNvSpPr>
                <a:spLocks/>
              </p:cNvSpPr>
              <p:nvPr/>
            </p:nvSpPr>
            <p:spPr bwMode="auto">
              <a:xfrm>
                <a:off x="2413" y="2302"/>
                <a:ext cx="85" cy="129"/>
              </a:xfrm>
              <a:custGeom>
                <a:avLst/>
                <a:gdLst>
                  <a:gd name="T0" fmla="*/ 77 w 85"/>
                  <a:gd name="T1" fmla="*/ 69 h 129"/>
                  <a:gd name="T2" fmla="*/ 68 w 85"/>
                  <a:gd name="T3" fmla="*/ 81 h 129"/>
                  <a:gd name="T4" fmla="*/ 63 w 85"/>
                  <a:gd name="T5" fmla="*/ 86 h 129"/>
                  <a:gd name="T6" fmla="*/ 60 w 85"/>
                  <a:gd name="T7" fmla="*/ 94 h 129"/>
                  <a:gd name="T8" fmla="*/ 59 w 85"/>
                  <a:gd name="T9" fmla="*/ 105 h 129"/>
                  <a:gd name="T10" fmla="*/ 61 w 85"/>
                  <a:gd name="T11" fmla="*/ 116 h 129"/>
                  <a:gd name="T12" fmla="*/ 65 w 85"/>
                  <a:gd name="T13" fmla="*/ 129 h 129"/>
                  <a:gd name="T14" fmla="*/ 48 w 85"/>
                  <a:gd name="T15" fmla="*/ 120 h 129"/>
                  <a:gd name="T16" fmla="*/ 32 w 85"/>
                  <a:gd name="T17" fmla="*/ 111 h 129"/>
                  <a:gd name="T18" fmla="*/ 20 w 85"/>
                  <a:gd name="T19" fmla="*/ 100 h 129"/>
                  <a:gd name="T20" fmla="*/ 6 w 85"/>
                  <a:gd name="T21" fmla="*/ 84 h 129"/>
                  <a:gd name="T22" fmla="*/ 0 w 85"/>
                  <a:gd name="T23" fmla="*/ 74 h 129"/>
                  <a:gd name="T24" fmla="*/ 2 w 85"/>
                  <a:gd name="T25" fmla="*/ 64 h 129"/>
                  <a:gd name="T26" fmla="*/ 12 w 85"/>
                  <a:gd name="T27" fmla="*/ 49 h 129"/>
                  <a:gd name="T28" fmla="*/ 24 w 85"/>
                  <a:gd name="T29" fmla="*/ 40 h 129"/>
                  <a:gd name="T30" fmla="*/ 29 w 85"/>
                  <a:gd name="T31" fmla="*/ 34 h 129"/>
                  <a:gd name="T32" fmla="*/ 33 w 85"/>
                  <a:gd name="T33" fmla="*/ 28 h 129"/>
                  <a:gd name="T34" fmla="*/ 33 w 85"/>
                  <a:gd name="T35" fmla="*/ 19 h 129"/>
                  <a:gd name="T36" fmla="*/ 32 w 85"/>
                  <a:gd name="T37" fmla="*/ 10 h 129"/>
                  <a:gd name="T38" fmla="*/ 29 w 85"/>
                  <a:gd name="T39" fmla="*/ 0 h 129"/>
                  <a:gd name="T40" fmla="*/ 41 w 85"/>
                  <a:gd name="T41" fmla="*/ 8 h 129"/>
                  <a:gd name="T42" fmla="*/ 65 w 85"/>
                  <a:gd name="T43" fmla="*/ 25 h 129"/>
                  <a:gd name="T44" fmla="*/ 85 w 85"/>
                  <a:gd name="T45" fmla="*/ 44 h 129"/>
                  <a:gd name="T46" fmla="*/ 77 w 85"/>
                  <a:gd name="T47" fmla="*/ 69 h 1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5"/>
                  <a:gd name="T73" fmla="*/ 0 h 129"/>
                  <a:gd name="T74" fmla="*/ 85 w 85"/>
                  <a:gd name="T75" fmla="*/ 129 h 1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5" h="129">
                    <a:moveTo>
                      <a:pt x="77" y="69"/>
                    </a:moveTo>
                    <a:lnTo>
                      <a:pt x="68" y="81"/>
                    </a:lnTo>
                    <a:lnTo>
                      <a:pt x="63" y="86"/>
                    </a:lnTo>
                    <a:lnTo>
                      <a:pt x="60" y="94"/>
                    </a:lnTo>
                    <a:lnTo>
                      <a:pt x="59" y="105"/>
                    </a:lnTo>
                    <a:lnTo>
                      <a:pt x="61" y="116"/>
                    </a:lnTo>
                    <a:lnTo>
                      <a:pt x="65" y="129"/>
                    </a:lnTo>
                    <a:lnTo>
                      <a:pt x="48" y="120"/>
                    </a:lnTo>
                    <a:lnTo>
                      <a:pt x="32" y="111"/>
                    </a:lnTo>
                    <a:lnTo>
                      <a:pt x="20" y="100"/>
                    </a:lnTo>
                    <a:lnTo>
                      <a:pt x="6" y="84"/>
                    </a:lnTo>
                    <a:lnTo>
                      <a:pt x="0" y="74"/>
                    </a:lnTo>
                    <a:lnTo>
                      <a:pt x="2" y="64"/>
                    </a:lnTo>
                    <a:lnTo>
                      <a:pt x="12" y="49"/>
                    </a:lnTo>
                    <a:lnTo>
                      <a:pt x="24" y="40"/>
                    </a:lnTo>
                    <a:lnTo>
                      <a:pt x="29" y="34"/>
                    </a:lnTo>
                    <a:lnTo>
                      <a:pt x="33" y="28"/>
                    </a:lnTo>
                    <a:lnTo>
                      <a:pt x="33" y="19"/>
                    </a:lnTo>
                    <a:lnTo>
                      <a:pt x="32" y="10"/>
                    </a:lnTo>
                    <a:lnTo>
                      <a:pt x="29" y="0"/>
                    </a:lnTo>
                    <a:lnTo>
                      <a:pt x="41" y="8"/>
                    </a:lnTo>
                    <a:lnTo>
                      <a:pt x="65" y="25"/>
                    </a:lnTo>
                    <a:lnTo>
                      <a:pt x="85" y="44"/>
                    </a:lnTo>
                    <a:lnTo>
                      <a:pt x="77" y="69"/>
                    </a:lnTo>
                  </a:path>
                </a:pathLst>
              </a:custGeom>
              <a:noFill/>
              <a:ln w="6350" cap="rnd">
                <a:solidFill>
                  <a:srgbClr val="D7AB00"/>
                </a:solidFill>
                <a:prstDash val="solid"/>
                <a:round/>
                <a:headEnd/>
                <a:tailEnd/>
              </a:ln>
            </p:spPr>
            <p:txBody>
              <a:bodyPr/>
              <a:lstStyle/>
              <a:p>
                <a:endParaRPr lang="ru-RU"/>
              </a:p>
            </p:txBody>
          </p:sp>
          <p:sp>
            <p:nvSpPr>
              <p:cNvPr id="162762" name="Freeform 1393"/>
              <p:cNvSpPr>
                <a:spLocks/>
              </p:cNvSpPr>
              <p:nvPr/>
            </p:nvSpPr>
            <p:spPr bwMode="auto">
              <a:xfrm>
                <a:off x="2399" y="2370"/>
                <a:ext cx="106" cy="159"/>
              </a:xfrm>
              <a:custGeom>
                <a:avLst/>
                <a:gdLst>
                  <a:gd name="T0" fmla="*/ 16 w 106"/>
                  <a:gd name="T1" fmla="*/ 0 h 159"/>
                  <a:gd name="T2" fmla="*/ 21 w 106"/>
                  <a:gd name="T3" fmla="*/ 9 h 159"/>
                  <a:gd name="T4" fmla="*/ 25 w 106"/>
                  <a:gd name="T5" fmla="*/ 17 h 159"/>
                  <a:gd name="T6" fmla="*/ 30 w 106"/>
                  <a:gd name="T7" fmla="*/ 25 h 159"/>
                  <a:gd name="T8" fmla="*/ 35 w 106"/>
                  <a:gd name="T9" fmla="*/ 30 h 159"/>
                  <a:gd name="T10" fmla="*/ 38 w 106"/>
                  <a:gd name="T11" fmla="*/ 33 h 159"/>
                  <a:gd name="T12" fmla="*/ 47 w 106"/>
                  <a:gd name="T13" fmla="*/ 38 h 159"/>
                  <a:gd name="T14" fmla="*/ 55 w 106"/>
                  <a:gd name="T15" fmla="*/ 42 h 159"/>
                  <a:gd name="T16" fmla="*/ 65 w 106"/>
                  <a:gd name="T17" fmla="*/ 47 h 159"/>
                  <a:gd name="T18" fmla="*/ 82 w 106"/>
                  <a:gd name="T19" fmla="*/ 60 h 159"/>
                  <a:gd name="T20" fmla="*/ 88 w 106"/>
                  <a:gd name="T21" fmla="*/ 66 h 159"/>
                  <a:gd name="T22" fmla="*/ 95 w 106"/>
                  <a:gd name="T23" fmla="*/ 74 h 159"/>
                  <a:gd name="T24" fmla="*/ 99 w 106"/>
                  <a:gd name="T25" fmla="*/ 80 h 159"/>
                  <a:gd name="T26" fmla="*/ 102 w 106"/>
                  <a:gd name="T27" fmla="*/ 87 h 159"/>
                  <a:gd name="T28" fmla="*/ 104 w 106"/>
                  <a:gd name="T29" fmla="*/ 93 h 159"/>
                  <a:gd name="T30" fmla="*/ 105 w 106"/>
                  <a:gd name="T31" fmla="*/ 100 h 159"/>
                  <a:gd name="T32" fmla="*/ 106 w 106"/>
                  <a:gd name="T33" fmla="*/ 108 h 159"/>
                  <a:gd name="T34" fmla="*/ 106 w 106"/>
                  <a:gd name="T35" fmla="*/ 114 h 159"/>
                  <a:gd name="T36" fmla="*/ 105 w 106"/>
                  <a:gd name="T37" fmla="*/ 128 h 159"/>
                  <a:gd name="T38" fmla="*/ 104 w 106"/>
                  <a:gd name="T39" fmla="*/ 140 h 159"/>
                  <a:gd name="T40" fmla="*/ 102 w 106"/>
                  <a:gd name="T41" fmla="*/ 149 h 159"/>
                  <a:gd name="T42" fmla="*/ 101 w 106"/>
                  <a:gd name="T43" fmla="*/ 159 h 159"/>
                  <a:gd name="T44" fmla="*/ 97 w 106"/>
                  <a:gd name="T45" fmla="*/ 157 h 159"/>
                  <a:gd name="T46" fmla="*/ 91 w 106"/>
                  <a:gd name="T47" fmla="*/ 149 h 159"/>
                  <a:gd name="T48" fmla="*/ 84 w 106"/>
                  <a:gd name="T49" fmla="*/ 140 h 159"/>
                  <a:gd name="T50" fmla="*/ 74 w 106"/>
                  <a:gd name="T51" fmla="*/ 131 h 159"/>
                  <a:gd name="T52" fmla="*/ 54 w 106"/>
                  <a:gd name="T53" fmla="*/ 117 h 159"/>
                  <a:gd name="T54" fmla="*/ 35 w 106"/>
                  <a:gd name="T55" fmla="*/ 101 h 159"/>
                  <a:gd name="T56" fmla="*/ 23 w 106"/>
                  <a:gd name="T57" fmla="*/ 91 h 159"/>
                  <a:gd name="T58" fmla="*/ 17 w 106"/>
                  <a:gd name="T59" fmla="*/ 85 h 159"/>
                  <a:gd name="T60" fmla="*/ 11 w 106"/>
                  <a:gd name="T61" fmla="*/ 79 h 159"/>
                  <a:gd name="T62" fmla="*/ 6 w 106"/>
                  <a:gd name="T63" fmla="*/ 68 h 159"/>
                  <a:gd name="T64" fmla="*/ 2 w 106"/>
                  <a:gd name="T65" fmla="*/ 61 h 159"/>
                  <a:gd name="T66" fmla="*/ 0 w 106"/>
                  <a:gd name="T67" fmla="*/ 55 h 159"/>
                  <a:gd name="T68" fmla="*/ 0 w 106"/>
                  <a:gd name="T69" fmla="*/ 50 h 159"/>
                  <a:gd name="T70" fmla="*/ 0 w 106"/>
                  <a:gd name="T71" fmla="*/ 47 h 159"/>
                  <a:gd name="T72" fmla="*/ 0 w 106"/>
                  <a:gd name="T73" fmla="*/ 38 h 159"/>
                  <a:gd name="T74" fmla="*/ 4 w 106"/>
                  <a:gd name="T75" fmla="*/ 28 h 159"/>
                  <a:gd name="T76" fmla="*/ 6 w 106"/>
                  <a:gd name="T77" fmla="*/ 20 h 159"/>
                  <a:gd name="T78" fmla="*/ 13 w 106"/>
                  <a:gd name="T79" fmla="*/ 6 h 159"/>
                  <a:gd name="T80" fmla="*/ 16 w 106"/>
                  <a:gd name="T81" fmla="*/ 0 h 15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6"/>
                  <a:gd name="T124" fmla="*/ 0 h 159"/>
                  <a:gd name="T125" fmla="*/ 106 w 106"/>
                  <a:gd name="T126" fmla="*/ 159 h 15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6" h="159">
                    <a:moveTo>
                      <a:pt x="16" y="0"/>
                    </a:moveTo>
                    <a:lnTo>
                      <a:pt x="21" y="9"/>
                    </a:lnTo>
                    <a:lnTo>
                      <a:pt x="25" y="17"/>
                    </a:lnTo>
                    <a:lnTo>
                      <a:pt x="30" y="25"/>
                    </a:lnTo>
                    <a:lnTo>
                      <a:pt x="35" y="30"/>
                    </a:lnTo>
                    <a:lnTo>
                      <a:pt x="38" y="33"/>
                    </a:lnTo>
                    <a:lnTo>
                      <a:pt x="47" y="38"/>
                    </a:lnTo>
                    <a:lnTo>
                      <a:pt x="55" y="42"/>
                    </a:lnTo>
                    <a:lnTo>
                      <a:pt x="65" y="47"/>
                    </a:lnTo>
                    <a:lnTo>
                      <a:pt x="82" y="60"/>
                    </a:lnTo>
                    <a:lnTo>
                      <a:pt x="88" y="66"/>
                    </a:lnTo>
                    <a:lnTo>
                      <a:pt x="95" y="74"/>
                    </a:lnTo>
                    <a:lnTo>
                      <a:pt x="99" y="80"/>
                    </a:lnTo>
                    <a:lnTo>
                      <a:pt x="102" y="87"/>
                    </a:lnTo>
                    <a:lnTo>
                      <a:pt x="104" y="93"/>
                    </a:lnTo>
                    <a:lnTo>
                      <a:pt x="105" y="100"/>
                    </a:lnTo>
                    <a:lnTo>
                      <a:pt x="106" y="108"/>
                    </a:lnTo>
                    <a:lnTo>
                      <a:pt x="106" y="114"/>
                    </a:lnTo>
                    <a:lnTo>
                      <a:pt x="105" y="128"/>
                    </a:lnTo>
                    <a:lnTo>
                      <a:pt x="104" y="140"/>
                    </a:lnTo>
                    <a:lnTo>
                      <a:pt x="102" y="149"/>
                    </a:lnTo>
                    <a:lnTo>
                      <a:pt x="101" y="159"/>
                    </a:lnTo>
                    <a:lnTo>
                      <a:pt x="97" y="157"/>
                    </a:lnTo>
                    <a:lnTo>
                      <a:pt x="91" y="149"/>
                    </a:lnTo>
                    <a:lnTo>
                      <a:pt x="84" y="140"/>
                    </a:lnTo>
                    <a:lnTo>
                      <a:pt x="74" y="131"/>
                    </a:lnTo>
                    <a:lnTo>
                      <a:pt x="54" y="117"/>
                    </a:lnTo>
                    <a:lnTo>
                      <a:pt x="35" y="101"/>
                    </a:lnTo>
                    <a:lnTo>
                      <a:pt x="23" y="91"/>
                    </a:lnTo>
                    <a:lnTo>
                      <a:pt x="17" y="85"/>
                    </a:lnTo>
                    <a:lnTo>
                      <a:pt x="11" y="79"/>
                    </a:lnTo>
                    <a:lnTo>
                      <a:pt x="6" y="68"/>
                    </a:lnTo>
                    <a:lnTo>
                      <a:pt x="2" y="61"/>
                    </a:lnTo>
                    <a:lnTo>
                      <a:pt x="0" y="55"/>
                    </a:lnTo>
                    <a:lnTo>
                      <a:pt x="0" y="50"/>
                    </a:lnTo>
                    <a:lnTo>
                      <a:pt x="0" y="47"/>
                    </a:lnTo>
                    <a:lnTo>
                      <a:pt x="0" y="38"/>
                    </a:lnTo>
                    <a:lnTo>
                      <a:pt x="4" y="28"/>
                    </a:lnTo>
                    <a:lnTo>
                      <a:pt x="6" y="20"/>
                    </a:lnTo>
                    <a:lnTo>
                      <a:pt x="13" y="6"/>
                    </a:lnTo>
                    <a:lnTo>
                      <a:pt x="16" y="0"/>
                    </a:lnTo>
                    <a:close/>
                  </a:path>
                </a:pathLst>
              </a:custGeom>
              <a:solidFill>
                <a:srgbClr val="FFFF00"/>
              </a:solidFill>
              <a:ln w="9525">
                <a:noFill/>
                <a:round/>
                <a:headEnd/>
                <a:tailEnd/>
              </a:ln>
            </p:spPr>
            <p:txBody>
              <a:bodyPr/>
              <a:lstStyle/>
              <a:p>
                <a:endParaRPr lang="ru-RU"/>
              </a:p>
            </p:txBody>
          </p:sp>
          <p:sp>
            <p:nvSpPr>
              <p:cNvPr id="162763" name="Freeform 1394"/>
              <p:cNvSpPr>
                <a:spLocks/>
              </p:cNvSpPr>
              <p:nvPr/>
            </p:nvSpPr>
            <p:spPr bwMode="auto">
              <a:xfrm>
                <a:off x="2401" y="2370"/>
                <a:ext cx="105" cy="159"/>
              </a:xfrm>
              <a:custGeom>
                <a:avLst/>
                <a:gdLst>
                  <a:gd name="T0" fmla="*/ 15 w 105"/>
                  <a:gd name="T1" fmla="*/ 0 h 159"/>
                  <a:gd name="T2" fmla="*/ 20 w 105"/>
                  <a:gd name="T3" fmla="*/ 9 h 159"/>
                  <a:gd name="T4" fmla="*/ 30 w 105"/>
                  <a:gd name="T5" fmla="*/ 25 h 159"/>
                  <a:gd name="T6" fmla="*/ 37 w 105"/>
                  <a:gd name="T7" fmla="*/ 33 h 159"/>
                  <a:gd name="T8" fmla="*/ 47 w 105"/>
                  <a:gd name="T9" fmla="*/ 38 h 159"/>
                  <a:gd name="T10" fmla="*/ 54 w 105"/>
                  <a:gd name="T11" fmla="*/ 42 h 159"/>
                  <a:gd name="T12" fmla="*/ 64 w 105"/>
                  <a:gd name="T13" fmla="*/ 47 h 159"/>
                  <a:gd name="T14" fmla="*/ 81 w 105"/>
                  <a:gd name="T15" fmla="*/ 60 h 159"/>
                  <a:gd name="T16" fmla="*/ 95 w 105"/>
                  <a:gd name="T17" fmla="*/ 74 h 159"/>
                  <a:gd name="T18" fmla="*/ 102 w 105"/>
                  <a:gd name="T19" fmla="*/ 87 h 159"/>
                  <a:gd name="T20" fmla="*/ 104 w 105"/>
                  <a:gd name="T21" fmla="*/ 100 h 159"/>
                  <a:gd name="T22" fmla="*/ 105 w 105"/>
                  <a:gd name="T23" fmla="*/ 128 h 159"/>
                  <a:gd name="T24" fmla="*/ 100 w 105"/>
                  <a:gd name="T25" fmla="*/ 159 h 159"/>
                  <a:gd name="T26" fmla="*/ 93 w 105"/>
                  <a:gd name="T27" fmla="*/ 149 h 159"/>
                  <a:gd name="T28" fmla="*/ 75 w 105"/>
                  <a:gd name="T29" fmla="*/ 131 h 159"/>
                  <a:gd name="T30" fmla="*/ 53 w 105"/>
                  <a:gd name="T31" fmla="*/ 115 h 159"/>
                  <a:gd name="T32" fmla="*/ 35 w 105"/>
                  <a:gd name="T33" fmla="*/ 101 h 159"/>
                  <a:gd name="T34" fmla="*/ 11 w 105"/>
                  <a:gd name="T35" fmla="*/ 79 h 159"/>
                  <a:gd name="T36" fmla="*/ 5 w 105"/>
                  <a:gd name="T37" fmla="*/ 68 h 159"/>
                  <a:gd name="T38" fmla="*/ 0 w 105"/>
                  <a:gd name="T39" fmla="*/ 55 h 159"/>
                  <a:gd name="T40" fmla="*/ 2 w 105"/>
                  <a:gd name="T41" fmla="*/ 38 h 159"/>
                  <a:gd name="T42" fmla="*/ 6 w 105"/>
                  <a:gd name="T43" fmla="*/ 19 h 159"/>
                  <a:gd name="T44" fmla="*/ 15 w 105"/>
                  <a:gd name="T45" fmla="*/ 0 h 1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5"/>
                  <a:gd name="T70" fmla="*/ 0 h 159"/>
                  <a:gd name="T71" fmla="*/ 105 w 105"/>
                  <a:gd name="T72" fmla="*/ 159 h 15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5" h="159">
                    <a:moveTo>
                      <a:pt x="15" y="0"/>
                    </a:moveTo>
                    <a:lnTo>
                      <a:pt x="20" y="9"/>
                    </a:lnTo>
                    <a:lnTo>
                      <a:pt x="30" y="25"/>
                    </a:lnTo>
                    <a:lnTo>
                      <a:pt x="37" y="33"/>
                    </a:lnTo>
                    <a:lnTo>
                      <a:pt x="47" y="38"/>
                    </a:lnTo>
                    <a:lnTo>
                      <a:pt x="54" y="42"/>
                    </a:lnTo>
                    <a:lnTo>
                      <a:pt x="64" y="47"/>
                    </a:lnTo>
                    <a:lnTo>
                      <a:pt x="81" y="60"/>
                    </a:lnTo>
                    <a:lnTo>
                      <a:pt x="95" y="74"/>
                    </a:lnTo>
                    <a:lnTo>
                      <a:pt x="102" y="87"/>
                    </a:lnTo>
                    <a:lnTo>
                      <a:pt x="104" y="100"/>
                    </a:lnTo>
                    <a:lnTo>
                      <a:pt x="105" y="128"/>
                    </a:lnTo>
                    <a:lnTo>
                      <a:pt x="100" y="159"/>
                    </a:lnTo>
                    <a:lnTo>
                      <a:pt x="93" y="149"/>
                    </a:lnTo>
                    <a:lnTo>
                      <a:pt x="75" y="131"/>
                    </a:lnTo>
                    <a:lnTo>
                      <a:pt x="53" y="115"/>
                    </a:lnTo>
                    <a:lnTo>
                      <a:pt x="35" y="101"/>
                    </a:lnTo>
                    <a:lnTo>
                      <a:pt x="11" y="79"/>
                    </a:lnTo>
                    <a:lnTo>
                      <a:pt x="5" y="68"/>
                    </a:lnTo>
                    <a:lnTo>
                      <a:pt x="0" y="55"/>
                    </a:lnTo>
                    <a:lnTo>
                      <a:pt x="2" y="38"/>
                    </a:lnTo>
                    <a:lnTo>
                      <a:pt x="6" y="19"/>
                    </a:lnTo>
                    <a:lnTo>
                      <a:pt x="15" y="0"/>
                    </a:lnTo>
                  </a:path>
                </a:pathLst>
              </a:custGeom>
              <a:noFill/>
              <a:ln w="4763" cap="rnd">
                <a:solidFill>
                  <a:srgbClr val="D7AB00"/>
                </a:solidFill>
                <a:prstDash val="solid"/>
                <a:round/>
                <a:headEnd/>
                <a:tailEnd/>
              </a:ln>
            </p:spPr>
            <p:txBody>
              <a:bodyPr/>
              <a:lstStyle/>
              <a:p>
                <a:endParaRPr lang="ru-RU"/>
              </a:p>
            </p:txBody>
          </p:sp>
          <p:sp>
            <p:nvSpPr>
              <p:cNvPr id="162764" name="Freeform 1395"/>
              <p:cNvSpPr>
                <a:spLocks/>
              </p:cNvSpPr>
              <p:nvPr/>
            </p:nvSpPr>
            <p:spPr bwMode="auto">
              <a:xfrm>
                <a:off x="1810" y="2348"/>
                <a:ext cx="134" cy="59"/>
              </a:xfrm>
              <a:custGeom>
                <a:avLst/>
                <a:gdLst>
                  <a:gd name="T0" fmla="*/ 65 w 134"/>
                  <a:gd name="T1" fmla="*/ 57 h 59"/>
                  <a:gd name="T2" fmla="*/ 52 w 134"/>
                  <a:gd name="T3" fmla="*/ 56 h 59"/>
                  <a:gd name="T4" fmla="*/ 39 w 134"/>
                  <a:gd name="T5" fmla="*/ 54 h 59"/>
                  <a:gd name="T6" fmla="*/ 28 w 134"/>
                  <a:gd name="T7" fmla="*/ 50 h 59"/>
                  <a:gd name="T8" fmla="*/ 19 w 134"/>
                  <a:gd name="T9" fmla="*/ 46 h 59"/>
                  <a:gd name="T10" fmla="*/ 11 w 134"/>
                  <a:gd name="T11" fmla="*/ 41 h 59"/>
                  <a:gd name="T12" fmla="*/ 8 w 134"/>
                  <a:gd name="T13" fmla="*/ 39 h 59"/>
                  <a:gd name="T14" fmla="*/ 5 w 134"/>
                  <a:gd name="T15" fmla="*/ 35 h 59"/>
                  <a:gd name="T16" fmla="*/ 2 w 134"/>
                  <a:gd name="T17" fmla="*/ 30 h 59"/>
                  <a:gd name="T18" fmla="*/ 2 w 134"/>
                  <a:gd name="T19" fmla="*/ 26 h 59"/>
                  <a:gd name="T20" fmla="*/ 0 w 134"/>
                  <a:gd name="T21" fmla="*/ 24 h 59"/>
                  <a:gd name="T22" fmla="*/ 2 w 134"/>
                  <a:gd name="T23" fmla="*/ 22 h 59"/>
                  <a:gd name="T24" fmla="*/ 3 w 134"/>
                  <a:gd name="T25" fmla="*/ 19 h 59"/>
                  <a:gd name="T26" fmla="*/ 5 w 134"/>
                  <a:gd name="T27" fmla="*/ 15 h 59"/>
                  <a:gd name="T28" fmla="*/ 7 w 134"/>
                  <a:gd name="T29" fmla="*/ 14 h 59"/>
                  <a:gd name="T30" fmla="*/ 9 w 134"/>
                  <a:gd name="T31" fmla="*/ 11 h 59"/>
                  <a:gd name="T32" fmla="*/ 15 w 134"/>
                  <a:gd name="T33" fmla="*/ 9 h 59"/>
                  <a:gd name="T34" fmla="*/ 22 w 134"/>
                  <a:gd name="T35" fmla="*/ 6 h 59"/>
                  <a:gd name="T36" fmla="*/ 32 w 134"/>
                  <a:gd name="T37" fmla="*/ 3 h 59"/>
                  <a:gd name="T38" fmla="*/ 44 w 134"/>
                  <a:gd name="T39" fmla="*/ 2 h 59"/>
                  <a:gd name="T40" fmla="*/ 57 w 134"/>
                  <a:gd name="T41" fmla="*/ 0 h 59"/>
                  <a:gd name="T42" fmla="*/ 69 w 134"/>
                  <a:gd name="T43" fmla="*/ 2 h 59"/>
                  <a:gd name="T44" fmla="*/ 84 w 134"/>
                  <a:gd name="T45" fmla="*/ 3 h 59"/>
                  <a:gd name="T46" fmla="*/ 97 w 134"/>
                  <a:gd name="T47" fmla="*/ 6 h 59"/>
                  <a:gd name="T48" fmla="*/ 107 w 134"/>
                  <a:gd name="T49" fmla="*/ 9 h 59"/>
                  <a:gd name="T50" fmla="*/ 116 w 134"/>
                  <a:gd name="T51" fmla="*/ 14 h 59"/>
                  <a:gd name="T52" fmla="*/ 125 w 134"/>
                  <a:gd name="T53" fmla="*/ 18 h 59"/>
                  <a:gd name="T54" fmla="*/ 128 w 134"/>
                  <a:gd name="T55" fmla="*/ 22 h 59"/>
                  <a:gd name="T56" fmla="*/ 129 w 134"/>
                  <a:gd name="T57" fmla="*/ 23 h 59"/>
                  <a:gd name="T58" fmla="*/ 133 w 134"/>
                  <a:gd name="T59" fmla="*/ 29 h 59"/>
                  <a:gd name="T60" fmla="*/ 134 w 134"/>
                  <a:gd name="T61" fmla="*/ 33 h 59"/>
                  <a:gd name="T62" fmla="*/ 134 w 134"/>
                  <a:gd name="T63" fmla="*/ 35 h 59"/>
                  <a:gd name="T64" fmla="*/ 133 w 134"/>
                  <a:gd name="T65" fmla="*/ 39 h 59"/>
                  <a:gd name="T66" fmla="*/ 133 w 134"/>
                  <a:gd name="T67" fmla="*/ 40 h 59"/>
                  <a:gd name="T68" fmla="*/ 129 w 134"/>
                  <a:gd name="T69" fmla="*/ 43 h 59"/>
                  <a:gd name="T70" fmla="*/ 128 w 134"/>
                  <a:gd name="T71" fmla="*/ 46 h 59"/>
                  <a:gd name="T72" fmla="*/ 125 w 134"/>
                  <a:gd name="T73" fmla="*/ 48 h 59"/>
                  <a:gd name="T74" fmla="*/ 121 w 134"/>
                  <a:gd name="T75" fmla="*/ 50 h 59"/>
                  <a:gd name="T76" fmla="*/ 112 w 134"/>
                  <a:gd name="T77" fmla="*/ 54 h 59"/>
                  <a:gd name="T78" fmla="*/ 103 w 134"/>
                  <a:gd name="T79" fmla="*/ 56 h 59"/>
                  <a:gd name="T80" fmla="*/ 92 w 134"/>
                  <a:gd name="T81" fmla="*/ 57 h 59"/>
                  <a:gd name="T82" fmla="*/ 79 w 134"/>
                  <a:gd name="T83" fmla="*/ 59 h 59"/>
                  <a:gd name="T84" fmla="*/ 65 w 134"/>
                  <a:gd name="T85" fmla="*/ 57 h 5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4"/>
                  <a:gd name="T130" fmla="*/ 0 h 59"/>
                  <a:gd name="T131" fmla="*/ 134 w 134"/>
                  <a:gd name="T132" fmla="*/ 59 h 5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4" h="59">
                    <a:moveTo>
                      <a:pt x="65" y="57"/>
                    </a:moveTo>
                    <a:lnTo>
                      <a:pt x="52" y="56"/>
                    </a:lnTo>
                    <a:lnTo>
                      <a:pt x="39" y="54"/>
                    </a:lnTo>
                    <a:lnTo>
                      <a:pt x="28" y="50"/>
                    </a:lnTo>
                    <a:lnTo>
                      <a:pt x="19" y="46"/>
                    </a:lnTo>
                    <a:lnTo>
                      <a:pt x="11" y="41"/>
                    </a:lnTo>
                    <a:lnTo>
                      <a:pt x="8" y="39"/>
                    </a:lnTo>
                    <a:lnTo>
                      <a:pt x="5" y="35"/>
                    </a:lnTo>
                    <a:lnTo>
                      <a:pt x="2" y="30"/>
                    </a:lnTo>
                    <a:lnTo>
                      <a:pt x="2" y="26"/>
                    </a:lnTo>
                    <a:lnTo>
                      <a:pt x="0" y="24"/>
                    </a:lnTo>
                    <a:lnTo>
                      <a:pt x="2" y="22"/>
                    </a:lnTo>
                    <a:lnTo>
                      <a:pt x="3" y="19"/>
                    </a:lnTo>
                    <a:lnTo>
                      <a:pt x="5" y="15"/>
                    </a:lnTo>
                    <a:lnTo>
                      <a:pt x="7" y="14"/>
                    </a:lnTo>
                    <a:lnTo>
                      <a:pt x="9" y="11"/>
                    </a:lnTo>
                    <a:lnTo>
                      <a:pt x="15" y="9"/>
                    </a:lnTo>
                    <a:lnTo>
                      <a:pt x="22" y="6"/>
                    </a:lnTo>
                    <a:lnTo>
                      <a:pt x="32" y="3"/>
                    </a:lnTo>
                    <a:lnTo>
                      <a:pt x="44" y="2"/>
                    </a:lnTo>
                    <a:lnTo>
                      <a:pt x="57" y="0"/>
                    </a:lnTo>
                    <a:lnTo>
                      <a:pt x="69" y="2"/>
                    </a:lnTo>
                    <a:lnTo>
                      <a:pt x="84" y="3"/>
                    </a:lnTo>
                    <a:lnTo>
                      <a:pt x="97" y="6"/>
                    </a:lnTo>
                    <a:lnTo>
                      <a:pt x="107" y="9"/>
                    </a:lnTo>
                    <a:lnTo>
                      <a:pt x="116" y="14"/>
                    </a:lnTo>
                    <a:lnTo>
                      <a:pt x="125" y="18"/>
                    </a:lnTo>
                    <a:lnTo>
                      <a:pt x="128" y="22"/>
                    </a:lnTo>
                    <a:lnTo>
                      <a:pt x="129" y="23"/>
                    </a:lnTo>
                    <a:lnTo>
                      <a:pt x="133" y="29"/>
                    </a:lnTo>
                    <a:lnTo>
                      <a:pt x="134" y="33"/>
                    </a:lnTo>
                    <a:lnTo>
                      <a:pt x="134" y="35"/>
                    </a:lnTo>
                    <a:lnTo>
                      <a:pt x="133" y="39"/>
                    </a:lnTo>
                    <a:lnTo>
                      <a:pt x="133" y="40"/>
                    </a:lnTo>
                    <a:lnTo>
                      <a:pt x="129" y="43"/>
                    </a:lnTo>
                    <a:lnTo>
                      <a:pt x="128" y="46"/>
                    </a:lnTo>
                    <a:lnTo>
                      <a:pt x="125" y="48"/>
                    </a:lnTo>
                    <a:lnTo>
                      <a:pt x="121" y="50"/>
                    </a:lnTo>
                    <a:lnTo>
                      <a:pt x="112" y="54"/>
                    </a:lnTo>
                    <a:lnTo>
                      <a:pt x="103" y="56"/>
                    </a:lnTo>
                    <a:lnTo>
                      <a:pt x="92" y="57"/>
                    </a:lnTo>
                    <a:lnTo>
                      <a:pt x="79" y="59"/>
                    </a:lnTo>
                    <a:lnTo>
                      <a:pt x="65" y="57"/>
                    </a:lnTo>
                    <a:close/>
                  </a:path>
                </a:pathLst>
              </a:custGeom>
              <a:solidFill>
                <a:srgbClr val="FFFFFF"/>
              </a:solidFill>
              <a:ln w="9525">
                <a:noFill/>
                <a:round/>
                <a:headEnd/>
                <a:tailEnd/>
              </a:ln>
            </p:spPr>
            <p:txBody>
              <a:bodyPr/>
              <a:lstStyle/>
              <a:p>
                <a:endParaRPr lang="ru-RU"/>
              </a:p>
            </p:txBody>
          </p:sp>
          <p:sp>
            <p:nvSpPr>
              <p:cNvPr id="162765" name="Freeform 1396"/>
              <p:cNvSpPr>
                <a:spLocks/>
              </p:cNvSpPr>
              <p:nvPr/>
            </p:nvSpPr>
            <p:spPr bwMode="auto">
              <a:xfrm>
                <a:off x="1810" y="2350"/>
                <a:ext cx="133" cy="57"/>
              </a:xfrm>
              <a:custGeom>
                <a:avLst/>
                <a:gdLst>
                  <a:gd name="T0" fmla="*/ 63 w 133"/>
                  <a:gd name="T1" fmla="*/ 57 h 57"/>
                  <a:gd name="T2" fmla="*/ 51 w 133"/>
                  <a:gd name="T3" fmla="*/ 55 h 57"/>
                  <a:gd name="T4" fmla="*/ 38 w 133"/>
                  <a:gd name="T5" fmla="*/ 53 h 57"/>
                  <a:gd name="T6" fmla="*/ 17 w 133"/>
                  <a:gd name="T7" fmla="*/ 44 h 57"/>
                  <a:gd name="T8" fmla="*/ 10 w 133"/>
                  <a:gd name="T9" fmla="*/ 40 h 57"/>
                  <a:gd name="T10" fmla="*/ 3 w 133"/>
                  <a:gd name="T11" fmla="*/ 34 h 57"/>
                  <a:gd name="T12" fmla="*/ 0 w 133"/>
                  <a:gd name="T13" fmla="*/ 22 h 57"/>
                  <a:gd name="T14" fmla="*/ 2 w 133"/>
                  <a:gd name="T15" fmla="*/ 17 h 57"/>
                  <a:gd name="T16" fmla="*/ 6 w 133"/>
                  <a:gd name="T17" fmla="*/ 13 h 57"/>
                  <a:gd name="T18" fmla="*/ 20 w 133"/>
                  <a:gd name="T19" fmla="*/ 2 h 57"/>
                  <a:gd name="T20" fmla="*/ 43 w 133"/>
                  <a:gd name="T21" fmla="*/ 0 h 57"/>
                  <a:gd name="T22" fmla="*/ 68 w 133"/>
                  <a:gd name="T23" fmla="*/ 0 h 57"/>
                  <a:gd name="T24" fmla="*/ 82 w 133"/>
                  <a:gd name="T25" fmla="*/ 1 h 57"/>
                  <a:gd name="T26" fmla="*/ 95 w 133"/>
                  <a:gd name="T27" fmla="*/ 4 h 57"/>
                  <a:gd name="T28" fmla="*/ 115 w 133"/>
                  <a:gd name="T29" fmla="*/ 13 h 57"/>
                  <a:gd name="T30" fmla="*/ 123 w 133"/>
                  <a:gd name="T31" fmla="*/ 17 h 57"/>
                  <a:gd name="T32" fmla="*/ 128 w 133"/>
                  <a:gd name="T33" fmla="*/ 22 h 57"/>
                  <a:gd name="T34" fmla="*/ 133 w 133"/>
                  <a:gd name="T35" fmla="*/ 34 h 57"/>
                  <a:gd name="T36" fmla="*/ 131 w 133"/>
                  <a:gd name="T37" fmla="*/ 40 h 57"/>
                  <a:gd name="T38" fmla="*/ 126 w 133"/>
                  <a:gd name="T39" fmla="*/ 44 h 57"/>
                  <a:gd name="T40" fmla="*/ 111 w 133"/>
                  <a:gd name="T41" fmla="*/ 53 h 57"/>
                  <a:gd name="T42" fmla="*/ 90 w 133"/>
                  <a:gd name="T43" fmla="*/ 57 h 57"/>
                  <a:gd name="T44" fmla="*/ 63 w 133"/>
                  <a:gd name="T45" fmla="*/ 57 h 5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3"/>
                  <a:gd name="T70" fmla="*/ 0 h 57"/>
                  <a:gd name="T71" fmla="*/ 133 w 133"/>
                  <a:gd name="T72" fmla="*/ 57 h 5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3" h="57">
                    <a:moveTo>
                      <a:pt x="63" y="57"/>
                    </a:moveTo>
                    <a:lnTo>
                      <a:pt x="51" y="55"/>
                    </a:lnTo>
                    <a:lnTo>
                      <a:pt x="38" y="53"/>
                    </a:lnTo>
                    <a:lnTo>
                      <a:pt x="17" y="44"/>
                    </a:lnTo>
                    <a:lnTo>
                      <a:pt x="10" y="40"/>
                    </a:lnTo>
                    <a:lnTo>
                      <a:pt x="3" y="34"/>
                    </a:lnTo>
                    <a:lnTo>
                      <a:pt x="0" y="22"/>
                    </a:lnTo>
                    <a:lnTo>
                      <a:pt x="2" y="17"/>
                    </a:lnTo>
                    <a:lnTo>
                      <a:pt x="6" y="13"/>
                    </a:lnTo>
                    <a:lnTo>
                      <a:pt x="20" y="2"/>
                    </a:lnTo>
                    <a:lnTo>
                      <a:pt x="43" y="0"/>
                    </a:lnTo>
                    <a:lnTo>
                      <a:pt x="68" y="0"/>
                    </a:lnTo>
                    <a:lnTo>
                      <a:pt x="82" y="1"/>
                    </a:lnTo>
                    <a:lnTo>
                      <a:pt x="95" y="4"/>
                    </a:lnTo>
                    <a:lnTo>
                      <a:pt x="115" y="13"/>
                    </a:lnTo>
                    <a:lnTo>
                      <a:pt x="123" y="17"/>
                    </a:lnTo>
                    <a:lnTo>
                      <a:pt x="128" y="22"/>
                    </a:lnTo>
                    <a:lnTo>
                      <a:pt x="133" y="34"/>
                    </a:lnTo>
                    <a:lnTo>
                      <a:pt x="131" y="40"/>
                    </a:lnTo>
                    <a:lnTo>
                      <a:pt x="126" y="44"/>
                    </a:lnTo>
                    <a:lnTo>
                      <a:pt x="111" y="53"/>
                    </a:lnTo>
                    <a:lnTo>
                      <a:pt x="90" y="57"/>
                    </a:lnTo>
                    <a:lnTo>
                      <a:pt x="63" y="57"/>
                    </a:lnTo>
                  </a:path>
                </a:pathLst>
              </a:custGeom>
              <a:noFill/>
              <a:ln w="6350" cap="rnd">
                <a:solidFill>
                  <a:srgbClr val="000000"/>
                </a:solidFill>
                <a:prstDash val="solid"/>
                <a:round/>
                <a:headEnd/>
                <a:tailEnd/>
              </a:ln>
            </p:spPr>
            <p:txBody>
              <a:bodyPr/>
              <a:lstStyle/>
              <a:p>
                <a:endParaRPr lang="ru-RU"/>
              </a:p>
            </p:txBody>
          </p:sp>
          <p:sp>
            <p:nvSpPr>
              <p:cNvPr id="162766" name="Freeform 1397"/>
              <p:cNvSpPr>
                <a:spLocks/>
              </p:cNvSpPr>
              <p:nvPr/>
            </p:nvSpPr>
            <p:spPr bwMode="auto">
              <a:xfrm>
                <a:off x="2017" y="2427"/>
                <a:ext cx="133" cy="58"/>
              </a:xfrm>
              <a:custGeom>
                <a:avLst/>
                <a:gdLst>
                  <a:gd name="T0" fmla="*/ 64 w 133"/>
                  <a:gd name="T1" fmla="*/ 58 h 58"/>
                  <a:gd name="T2" fmla="*/ 51 w 133"/>
                  <a:gd name="T3" fmla="*/ 56 h 58"/>
                  <a:gd name="T4" fmla="*/ 38 w 133"/>
                  <a:gd name="T5" fmla="*/ 53 h 58"/>
                  <a:gd name="T6" fmla="*/ 28 w 133"/>
                  <a:gd name="T7" fmla="*/ 50 h 58"/>
                  <a:gd name="T8" fmla="*/ 18 w 133"/>
                  <a:gd name="T9" fmla="*/ 45 h 58"/>
                  <a:gd name="T10" fmla="*/ 10 w 133"/>
                  <a:gd name="T11" fmla="*/ 41 h 58"/>
                  <a:gd name="T12" fmla="*/ 7 w 133"/>
                  <a:gd name="T13" fmla="*/ 38 h 58"/>
                  <a:gd name="T14" fmla="*/ 4 w 133"/>
                  <a:gd name="T15" fmla="*/ 36 h 58"/>
                  <a:gd name="T16" fmla="*/ 0 w 133"/>
                  <a:gd name="T17" fmla="*/ 30 h 58"/>
                  <a:gd name="T18" fmla="*/ 0 w 133"/>
                  <a:gd name="T19" fmla="*/ 27 h 58"/>
                  <a:gd name="T20" fmla="*/ 0 w 133"/>
                  <a:gd name="T21" fmla="*/ 23 h 58"/>
                  <a:gd name="T22" fmla="*/ 0 w 133"/>
                  <a:gd name="T23" fmla="*/ 21 h 58"/>
                  <a:gd name="T24" fmla="*/ 2 w 133"/>
                  <a:gd name="T25" fmla="*/ 19 h 58"/>
                  <a:gd name="T26" fmla="*/ 4 w 133"/>
                  <a:gd name="T27" fmla="*/ 16 h 58"/>
                  <a:gd name="T28" fmla="*/ 7 w 133"/>
                  <a:gd name="T29" fmla="*/ 13 h 58"/>
                  <a:gd name="T30" fmla="*/ 10 w 133"/>
                  <a:gd name="T31" fmla="*/ 11 h 58"/>
                  <a:gd name="T32" fmla="*/ 13 w 133"/>
                  <a:gd name="T33" fmla="*/ 8 h 58"/>
                  <a:gd name="T34" fmla="*/ 21 w 133"/>
                  <a:gd name="T35" fmla="*/ 4 h 58"/>
                  <a:gd name="T36" fmla="*/ 32 w 133"/>
                  <a:gd name="T37" fmla="*/ 4 h 58"/>
                  <a:gd name="T38" fmla="*/ 43 w 133"/>
                  <a:gd name="T39" fmla="*/ 0 h 58"/>
                  <a:gd name="T40" fmla="*/ 56 w 133"/>
                  <a:gd name="T41" fmla="*/ 0 h 58"/>
                  <a:gd name="T42" fmla="*/ 70 w 133"/>
                  <a:gd name="T43" fmla="*/ 0 h 58"/>
                  <a:gd name="T44" fmla="*/ 83 w 133"/>
                  <a:gd name="T45" fmla="*/ 4 h 58"/>
                  <a:gd name="T46" fmla="*/ 95 w 133"/>
                  <a:gd name="T47" fmla="*/ 4 h 58"/>
                  <a:gd name="T48" fmla="*/ 107 w 133"/>
                  <a:gd name="T49" fmla="*/ 10 h 58"/>
                  <a:gd name="T50" fmla="*/ 116 w 133"/>
                  <a:gd name="T51" fmla="*/ 13 h 58"/>
                  <a:gd name="T52" fmla="*/ 124 w 133"/>
                  <a:gd name="T53" fmla="*/ 17 h 58"/>
                  <a:gd name="T54" fmla="*/ 127 w 133"/>
                  <a:gd name="T55" fmla="*/ 21 h 58"/>
                  <a:gd name="T56" fmla="*/ 128 w 133"/>
                  <a:gd name="T57" fmla="*/ 23 h 58"/>
                  <a:gd name="T58" fmla="*/ 133 w 133"/>
                  <a:gd name="T59" fmla="*/ 30 h 58"/>
                  <a:gd name="T60" fmla="*/ 133 w 133"/>
                  <a:gd name="T61" fmla="*/ 31 h 58"/>
                  <a:gd name="T62" fmla="*/ 133 w 133"/>
                  <a:gd name="T63" fmla="*/ 34 h 58"/>
                  <a:gd name="T64" fmla="*/ 133 w 133"/>
                  <a:gd name="T65" fmla="*/ 37 h 58"/>
                  <a:gd name="T66" fmla="*/ 131 w 133"/>
                  <a:gd name="T67" fmla="*/ 41 h 58"/>
                  <a:gd name="T68" fmla="*/ 130 w 133"/>
                  <a:gd name="T69" fmla="*/ 43 h 58"/>
                  <a:gd name="T70" fmla="*/ 127 w 133"/>
                  <a:gd name="T71" fmla="*/ 45 h 58"/>
                  <a:gd name="T72" fmla="*/ 124 w 133"/>
                  <a:gd name="T73" fmla="*/ 48 h 58"/>
                  <a:gd name="T74" fmla="*/ 120 w 133"/>
                  <a:gd name="T75" fmla="*/ 50 h 58"/>
                  <a:gd name="T76" fmla="*/ 113 w 133"/>
                  <a:gd name="T77" fmla="*/ 53 h 58"/>
                  <a:gd name="T78" fmla="*/ 102 w 133"/>
                  <a:gd name="T79" fmla="*/ 56 h 58"/>
                  <a:gd name="T80" fmla="*/ 90 w 133"/>
                  <a:gd name="T81" fmla="*/ 58 h 58"/>
                  <a:gd name="T82" fmla="*/ 78 w 133"/>
                  <a:gd name="T83" fmla="*/ 58 h 58"/>
                  <a:gd name="T84" fmla="*/ 64 w 133"/>
                  <a:gd name="T85" fmla="*/ 58 h 5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3"/>
                  <a:gd name="T130" fmla="*/ 0 h 58"/>
                  <a:gd name="T131" fmla="*/ 133 w 133"/>
                  <a:gd name="T132" fmla="*/ 58 h 5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3" h="58">
                    <a:moveTo>
                      <a:pt x="64" y="58"/>
                    </a:moveTo>
                    <a:lnTo>
                      <a:pt x="51" y="56"/>
                    </a:lnTo>
                    <a:lnTo>
                      <a:pt x="38" y="53"/>
                    </a:lnTo>
                    <a:lnTo>
                      <a:pt x="28" y="50"/>
                    </a:lnTo>
                    <a:lnTo>
                      <a:pt x="18" y="45"/>
                    </a:lnTo>
                    <a:lnTo>
                      <a:pt x="10" y="41"/>
                    </a:lnTo>
                    <a:lnTo>
                      <a:pt x="7" y="38"/>
                    </a:lnTo>
                    <a:lnTo>
                      <a:pt x="4" y="36"/>
                    </a:lnTo>
                    <a:lnTo>
                      <a:pt x="0" y="30"/>
                    </a:lnTo>
                    <a:lnTo>
                      <a:pt x="0" y="27"/>
                    </a:lnTo>
                    <a:lnTo>
                      <a:pt x="0" y="23"/>
                    </a:lnTo>
                    <a:lnTo>
                      <a:pt x="0" y="21"/>
                    </a:lnTo>
                    <a:lnTo>
                      <a:pt x="2" y="19"/>
                    </a:lnTo>
                    <a:lnTo>
                      <a:pt x="4" y="16"/>
                    </a:lnTo>
                    <a:lnTo>
                      <a:pt x="7" y="13"/>
                    </a:lnTo>
                    <a:lnTo>
                      <a:pt x="10" y="11"/>
                    </a:lnTo>
                    <a:lnTo>
                      <a:pt x="13" y="8"/>
                    </a:lnTo>
                    <a:lnTo>
                      <a:pt x="21" y="4"/>
                    </a:lnTo>
                    <a:lnTo>
                      <a:pt x="32" y="4"/>
                    </a:lnTo>
                    <a:lnTo>
                      <a:pt x="43" y="0"/>
                    </a:lnTo>
                    <a:lnTo>
                      <a:pt x="56" y="0"/>
                    </a:lnTo>
                    <a:lnTo>
                      <a:pt x="70" y="0"/>
                    </a:lnTo>
                    <a:lnTo>
                      <a:pt x="83" y="4"/>
                    </a:lnTo>
                    <a:lnTo>
                      <a:pt x="95" y="4"/>
                    </a:lnTo>
                    <a:lnTo>
                      <a:pt x="107" y="10"/>
                    </a:lnTo>
                    <a:lnTo>
                      <a:pt x="116" y="13"/>
                    </a:lnTo>
                    <a:lnTo>
                      <a:pt x="124" y="17"/>
                    </a:lnTo>
                    <a:lnTo>
                      <a:pt x="127" y="21"/>
                    </a:lnTo>
                    <a:lnTo>
                      <a:pt x="128" y="23"/>
                    </a:lnTo>
                    <a:lnTo>
                      <a:pt x="133" y="30"/>
                    </a:lnTo>
                    <a:lnTo>
                      <a:pt x="133" y="31"/>
                    </a:lnTo>
                    <a:lnTo>
                      <a:pt x="133" y="34"/>
                    </a:lnTo>
                    <a:lnTo>
                      <a:pt x="133" y="37"/>
                    </a:lnTo>
                    <a:lnTo>
                      <a:pt x="131" y="41"/>
                    </a:lnTo>
                    <a:lnTo>
                      <a:pt x="130" y="43"/>
                    </a:lnTo>
                    <a:lnTo>
                      <a:pt x="127" y="45"/>
                    </a:lnTo>
                    <a:lnTo>
                      <a:pt x="124" y="48"/>
                    </a:lnTo>
                    <a:lnTo>
                      <a:pt x="120" y="50"/>
                    </a:lnTo>
                    <a:lnTo>
                      <a:pt x="113" y="53"/>
                    </a:lnTo>
                    <a:lnTo>
                      <a:pt x="102" y="56"/>
                    </a:lnTo>
                    <a:lnTo>
                      <a:pt x="90" y="58"/>
                    </a:lnTo>
                    <a:lnTo>
                      <a:pt x="78" y="58"/>
                    </a:lnTo>
                    <a:lnTo>
                      <a:pt x="64" y="58"/>
                    </a:lnTo>
                    <a:close/>
                  </a:path>
                </a:pathLst>
              </a:custGeom>
              <a:solidFill>
                <a:srgbClr val="FFFFFF"/>
              </a:solidFill>
              <a:ln w="9525">
                <a:noFill/>
                <a:round/>
                <a:headEnd/>
                <a:tailEnd/>
              </a:ln>
            </p:spPr>
            <p:txBody>
              <a:bodyPr/>
              <a:lstStyle/>
              <a:p>
                <a:endParaRPr lang="ru-RU"/>
              </a:p>
            </p:txBody>
          </p:sp>
          <p:sp>
            <p:nvSpPr>
              <p:cNvPr id="162767" name="Freeform 1398"/>
              <p:cNvSpPr>
                <a:spLocks/>
              </p:cNvSpPr>
              <p:nvPr/>
            </p:nvSpPr>
            <p:spPr bwMode="auto">
              <a:xfrm>
                <a:off x="2017" y="2427"/>
                <a:ext cx="133" cy="58"/>
              </a:xfrm>
              <a:custGeom>
                <a:avLst/>
                <a:gdLst>
                  <a:gd name="T0" fmla="*/ 64 w 133"/>
                  <a:gd name="T1" fmla="*/ 58 h 58"/>
                  <a:gd name="T2" fmla="*/ 51 w 133"/>
                  <a:gd name="T3" fmla="*/ 56 h 58"/>
                  <a:gd name="T4" fmla="*/ 38 w 133"/>
                  <a:gd name="T5" fmla="*/ 53 h 58"/>
                  <a:gd name="T6" fmla="*/ 18 w 133"/>
                  <a:gd name="T7" fmla="*/ 45 h 58"/>
                  <a:gd name="T8" fmla="*/ 10 w 133"/>
                  <a:gd name="T9" fmla="*/ 41 h 58"/>
                  <a:gd name="T10" fmla="*/ 6 w 133"/>
                  <a:gd name="T11" fmla="*/ 34 h 58"/>
                  <a:gd name="T12" fmla="*/ 0 w 133"/>
                  <a:gd name="T13" fmla="*/ 23 h 58"/>
                  <a:gd name="T14" fmla="*/ 2 w 133"/>
                  <a:gd name="T15" fmla="*/ 17 h 58"/>
                  <a:gd name="T16" fmla="*/ 7 w 133"/>
                  <a:gd name="T17" fmla="*/ 13 h 58"/>
                  <a:gd name="T18" fmla="*/ 21 w 133"/>
                  <a:gd name="T19" fmla="*/ 4 h 58"/>
                  <a:gd name="T20" fmla="*/ 43 w 133"/>
                  <a:gd name="T21" fmla="*/ 0 h 58"/>
                  <a:gd name="T22" fmla="*/ 70 w 133"/>
                  <a:gd name="T23" fmla="*/ 0 h 58"/>
                  <a:gd name="T24" fmla="*/ 83 w 133"/>
                  <a:gd name="T25" fmla="*/ 2 h 58"/>
                  <a:gd name="T26" fmla="*/ 95 w 133"/>
                  <a:gd name="T27" fmla="*/ 4 h 58"/>
                  <a:gd name="T28" fmla="*/ 116 w 133"/>
                  <a:gd name="T29" fmla="*/ 13 h 58"/>
                  <a:gd name="T30" fmla="*/ 124 w 133"/>
                  <a:gd name="T31" fmla="*/ 17 h 58"/>
                  <a:gd name="T32" fmla="*/ 130 w 133"/>
                  <a:gd name="T33" fmla="*/ 23 h 58"/>
                  <a:gd name="T34" fmla="*/ 133 w 133"/>
                  <a:gd name="T35" fmla="*/ 34 h 58"/>
                  <a:gd name="T36" fmla="*/ 131 w 133"/>
                  <a:gd name="T37" fmla="*/ 41 h 58"/>
                  <a:gd name="T38" fmla="*/ 127 w 133"/>
                  <a:gd name="T39" fmla="*/ 45 h 58"/>
                  <a:gd name="T40" fmla="*/ 113 w 133"/>
                  <a:gd name="T41" fmla="*/ 53 h 58"/>
                  <a:gd name="T42" fmla="*/ 90 w 133"/>
                  <a:gd name="T43" fmla="*/ 58 h 58"/>
                  <a:gd name="T44" fmla="*/ 64 w 133"/>
                  <a:gd name="T45" fmla="*/ 58 h 5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3"/>
                  <a:gd name="T70" fmla="*/ 0 h 58"/>
                  <a:gd name="T71" fmla="*/ 133 w 133"/>
                  <a:gd name="T72" fmla="*/ 58 h 5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3" h="58">
                    <a:moveTo>
                      <a:pt x="64" y="58"/>
                    </a:moveTo>
                    <a:lnTo>
                      <a:pt x="51" y="56"/>
                    </a:lnTo>
                    <a:lnTo>
                      <a:pt x="38" y="53"/>
                    </a:lnTo>
                    <a:lnTo>
                      <a:pt x="18" y="45"/>
                    </a:lnTo>
                    <a:lnTo>
                      <a:pt x="10" y="41"/>
                    </a:lnTo>
                    <a:lnTo>
                      <a:pt x="6" y="34"/>
                    </a:lnTo>
                    <a:lnTo>
                      <a:pt x="0" y="23"/>
                    </a:lnTo>
                    <a:lnTo>
                      <a:pt x="2" y="17"/>
                    </a:lnTo>
                    <a:lnTo>
                      <a:pt x="7" y="13"/>
                    </a:lnTo>
                    <a:lnTo>
                      <a:pt x="21" y="4"/>
                    </a:lnTo>
                    <a:lnTo>
                      <a:pt x="43" y="0"/>
                    </a:lnTo>
                    <a:lnTo>
                      <a:pt x="70" y="0"/>
                    </a:lnTo>
                    <a:lnTo>
                      <a:pt x="83" y="2"/>
                    </a:lnTo>
                    <a:lnTo>
                      <a:pt x="95" y="4"/>
                    </a:lnTo>
                    <a:lnTo>
                      <a:pt x="116" y="13"/>
                    </a:lnTo>
                    <a:lnTo>
                      <a:pt x="124" y="17"/>
                    </a:lnTo>
                    <a:lnTo>
                      <a:pt x="130" y="23"/>
                    </a:lnTo>
                    <a:lnTo>
                      <a:pt x="133" y="34"/>
                    </a:lnTo>
                    <a:lnTo>
                      <a:pt x="131" y="41"/>
                    </a:lnTo>
                    <a:lnTo>
                      <a:pt x="127" y="45"/>
                    </a:lnTo>
                    <a:lnTo>
                      <a:pt x="113" y="53"/>
                    </a:lnTo>
                    <a:lnTo>
                      <a:pt x="90" y="58"/>
                    </a:lnTo>
                    <a:lnTo>
                      <a:pt x="64" y="58"/>
                    </a:lnTo>
                  </a:path>
                </a:pathLst>
              </a:custGeom>
              <a:noFill/>
              <a:ln w="6350" cap="rnd">
                <a:solidFill>
                  <a:srgbClr val="000000"/>
                </a:solidFill>
                <a:prstDash val="solid"/>
                <a:round/>
                <a:headEnd/>
                <a:tailEnd/>
              </a:ln>
            </p:spPr>
            <p:txBody>
              <a:bodyPr/>
              <a:lstStyle/>
              <a:p>
                <a:endParaRPr lang="ru-RU"/>
              </a:p>
            </p:txBody>
          </p:sp>
          <p:sp>
            <p:nvSpPr>
              <p:cNvPr id="162768" name="Freeform 1399"/>
              <p:cNvSpPr>
                <a:spLocks/>
              </p:cNvSpPr>
              <p:nvPr/>
            </p:nvSpPr>
            <p:spPr bwMode="auto">
              <a:xfrm>
                <a:off x="2138" y="2456"/>
                <a:ext cx="132" cy="57"/>
              </a:xfrm>
              <a:custGeom>
                <a:avLst/>
                <a:gdLst>
                  <a:gd name="T0" fmla="*/ 63 w 132"/>
                  <a:gd name="T1" fmla="*/ 57 h 57"/>
                  <a:gd name="T2" fmla="*/ 50 w 132"/>
                  <a:gd name="T3" fmla="*/ 56 h 57"/>
                  <a:gd name="T4" fmla="*/ 38 w 132"/>
                  <a:gd name="T5" fmla="*/ 53 h 57"/>
                  <a:gd name="T6" fmla="*/ 27 w 132"/>
                  <a:gd name="T7" fmla="*/ 48 h 57"/>
                  <a:gd name="T8" fmla="*/ 18 w 132"/>
                  <a:gd name="T9" fmla="*/ 45 h 57"/>
                  <a:gd name="T10" fmla="*/ 10 w 132"/>
                  <a:gd name="T11" fmla="*/ 41 h 57"/>
                  <a:gd name="T12" fmla="*/ 7 w 132"/>
                  <a:gd name="T13" fmla="*/ 37 h 57"/>
                  <a:gd name="T14" fmla="*/ 5 w 132"/>
                  <a:gd name="T15" fmla="*/ 35 h 57"/>
                  <a:gd name="T16" fmla="*/ 0 w 132"/>
                  <a:gd name="T17" fmla="*/ 28 h 57"/>
                  <a:gd name="T18" fmla="*/ 0 w 132"/>
                  <a:gd name="T19" fmla="*/ 26 h 57"/>
                  <a:gd name="T20" fmla="*/ 0 w 132"/>
                  <a:gd name="T21" fmla="*/ 24 h 57"/>
                  <a:gd name="T22" fmla="*/ 0 w 132"/>
                  <a:gd name="T23" fmla="*/ 20 h 57"/>
                  <a:gd name="T24" fmla="*/ 2 w 132"/>
                  <a:gd name="T25" fmla="*/ 17 h 57"/>
                  <a:gd name="T26" fmla="*/ 4 w 132"/>
                  <a:gd name="T27" fmla="*/ 14 h 57"/>
                  <a:gd name="T28" fmla="*/ 7 w 132"/>
                  <a:gd name="T29" fmla="*/ 13 h 57"/>
                  <a:gd name="T30" fmla="*/ 10 w 132"/>
                  <a:gd name="T31" fmla="*/ 9 h 57"/>
                  <a:gd name="T32" fmla="*/ 13 w 132"/>
                  <a:gd name="T33" fmla="*/ 8 h 57"/>
                  <a:gd name="T34" fmla="*/ 21 w 132"/>
                  <a:gd name="T35" fmla="*/ 5 h 57"/>
                  <a:gd name="T36" fmla="*/ 32 w 132"/>
                  <a:gd name="T37" fmla="*/ 2 h 57"/>
                  <a:gd name="T38" fmla="*/ 43 w 132"/>
                  <a:gd name="T39" fmla="*/ 0 h 57"/>
                  <a:gd name="T40" fmla="*/ 55 w 132"/>
                  <a:gd name="T41" fmla="*/ 0 h 57"/>
                  <a:gd name="T42" fmla="*/ 69 w 132"/>
                  <a:gd name="T43" fmla="*/ 0 h 57"/>
                  <a:gd name="T44" fmla="*/ 82 w 132"/>
                  <a:gd name="T45" fmla="*/ 2 h 57"/>
                  <a:gd name="T46" fmla="*/ 94 w 132"/>
                  <a:gd name="T47" fmla="*/ 5 h 57"/>
                  <a:gd name="T48" fmla="*/ 105 w 132"/>
                  <a:gd name="T49" fmla="*/ 8 h 57"/>
                  <a:gd name="T50" fmla="*/ 115 w 132"/>
                  <a:gd name="T51" fmla="*/ 13 h 57"/>
                  <a:gd name="T52" fmla="*/ 122 w 132"/>
                  <a:gd name="T53" fmla="*/ 17 h 57"/>
                  <a:gd name="T54" fmla="*/ 126 w 132"/>
                  <a:gd name="T55" fmla="*/ 20 h 57"/>
                  <a:gd name="T56" fmla="*/ 128 w 132"/>
                  <a:gd name="T57" fmla="*/ 24 h 57"/>
                  <a:gd name="T58" fmla="*/ 132 w 132"/>
                  <a:gd name="T59" fmla="*/ 28 h 57"/>
                  <a:gd name="T60" fmla="*/ 132 w 132"/>
                  <a:gd name="T61" fmla="*/ 31 h 57"/>
                  <a:gd name="T62" fmla="*/ 132 w 132"/>
                  <a:gd name="T63" fmla="*/ 34 h 57"/>
                  <a:gd name="T64" fmla="*/ 132 w 132"/>
                  <a:gd name="T65" fmla="*/ 37 h 57"/>
                  <a:gd name="T66" fmla="*/ 130 w 132"/>
                  <a:gd name="T67" fmla="*/ 40 h 57"/>
                  <a:gd name="T68" fmla="*/ 128 w 132"/>
                  <a:gd name="T69" fmla="*/ 42 h 57"/>
                  <a:gd name="T70" fmla="*/ 126 w 132"/>
                  <a:gd name="T71" fmla="*/ 45 h 57"/>
                  <a:gd name="T72" fmla="*/ 122 w 132"/>
                  <a:gd name="T73" fmla="*/ 46 h 57"/>
                  <a:gd name="T74" fmla="*/ 119 w 132"/>
                  <a:gd name="T75" fmla="*/ 50 h 57"/>
                  <a:gd name="T76" fmla="*/ 111 w 132"/>
                  <a:gd name="T77" fmla="*/ 53 h 57"/>
                  <a:gd name="T78" fmla="*/ 100 w 132"/>
                  <a:gd name="T79" fmla="*/ 56 h 57"/>
                  <a:gd name="T80" fmla="*/ 89 w 132"/>
                  <a:gd name="T81" fmla="*/ 57 h 57"/>
                  <a:gd name="T82" fmla="*/ 77 w 132"/>
                  <a:gd name="T83" fmla="*/ 57 h 57"/>
                  <a:gd name="T84" fmla="*/ 63 w 132"/>
                  <a:gd name="T85" fmla="*/ 57 h 5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2"/>
                  <a:gd name="T130" fmla="*/ 0 h 57"/>
                  <a:gd name="T131" fmla="*/ 132 w 132"/>
                  <a:gd name="T132" fmla="*/ 57 h 5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2" h="57">
                    <a:moveTo>
                      <a:pt x="63" y="57"/>
                    </a:moveTo>
                    <a:lnTo>
                      <a:pt x="50" y="56"/>
                    </a:lnTo>
                    <a:lnTo>
                      <a:pt x="38" y="53"/>
                    </a:lnTo>
                    <a:lnTo>
                      <a:pt x="27" y="48"/>
                    </a:lnTo>
                    <a:lnTo>
                      <a:pt x="18" y="45"/>
                    </a:lnTo>
                    <a:lnTo>
                      <a:pt x="10" y="41"/>
                    </a:lnTo>
                    <a:lnTo>
                      <a:pt x="7" y="37"/>
                    </a:lnTo>
                    <a:lnTo>
                      <a:pt x="5" y="35"/>
                    </a:lnTo>
                    <a:lnTo>
                      <a:pt x="0" y="28"/>
                    </a:lnTo>
                    <a:lnTo>
                      <a:pt x="0" y="26"/>
                    </a:lnTo>
                    <a:lnTo>
                      <a:pt x="0" y="24"/>
                    </a:lnTo>
                    <a:lnTo>
                      <a:pt x="0" y="20"/>
                    </a:lnTo>
                    <a:lnTo>
                      <a:pt x="2" y="17"/>
                    </a:lnTo>
                    <a:lnTo>
                      <a:pt x="4" y="14"/>
                    </a:lnTo>
                    <a:lnTo>
                      <a:pt x="7" y="13"/>
                    </a:lnTo>
                    <a:lnTo>
                      <a:pt x="10" y="9"/>
                    </a:lnTo>
                    <a:lnTo>
                      <a:pt x="13" y="8"/>
                    </a:lnTo>
                    <a:lnTo>
                      <a:pt x="21" y="5"/>
                    </a:lnTo>
                    <a:lnTo>
                      <a:pt x="32" y="2"/>
                    </a:lnTo>
                    <a:lnTo>
                      <a:pt x="43" y="0"/>
                    </a:lnTo>
                    <a:lnTo>
                      <a:pt x="55" y="0"/>
                    </a:lnTo>
                    <a:lnTo>
                      <a:pt x="69" y="0"/>
                    </a:lnTo>
                    <a:lnTo>
                      <a:pt x="82" y="2"/>
                    </a:lnTo>
                    <a:lnTo>
                      <a:pt x="94" y="5"/>
                    </a:lnTo>
                    <a:lnTo>
                      <a:pt x="105" y="8"/>
                    </a:lnTo>
                    <a:lnTo>
                      <a:pt x="115" y="13"/>
                    </a:lnTo>
                    <a:lnTo>
                      <a:pt x="122" y="17"/>
                    </a:lnTo>
                    <a:lnTo>
                      <a:pt x="126" y="20"/>
                    </a:lnTo>
                    <a:lnTo>
                      <a:pt x="128" y="24"/>
                    </a:lnTo>
                    <a:lnTo>
                      <a:pt x="132" y="28"/>
                    </a:lnTo>
                    <a:lnTo>
                      <a:pt x="132" y="31"/>
                    </a:lnTo>
                    <a:lnTo>
                      <a:pt x="132" y="34"/>
                    </a:lnTo>
                    <a:lnTo>
                      <a:pt x="132" y="37"/>
                    </a:lnTo>
                    <a:lnTo>
                      <a:pt x="130" y="40"/>
                    </a:lnTo>
                    <a:lnTo>
                      <a:pt x="128" y="42"/>
                    </a:lnTo>
                    <a:lnTo>
                      <a:pt x="126" y="45"/>
                    </a:lnTo>
                    <a:lnTo>
                      <a:pt x="122" y="46"/>
                    </a:lnTo>
                    <a:lnTo>
                      <a:pt x="119" y="50"/>
                    </a:lnTo>
                    <a:lnTo>
                      <a:pt x="111" y="53"/>
                    </a:lnTo>
                    <a:lnTo>
                      <a:pt x="100" y="56"/>
                    </a:lnTo>
                    <a:lnTo>
                      <a:pt x="89" y="57"/>
                    </a:lnTo>
                    <a:lnTo>
                      <a:pt x="77" y="57"/>
                    </a:lnTo>
                    <a:lnTo>
                      <a:pt x="63" y="57"/>
                    </a:lnTo>
                    <a:close/>
                  </a:path>
                </a:pathLst>
              </a:custGeom>
              <a:solidFill>
                <a:srgbClr val="FFFFFF"/>
              </a:solidFill>
              <a:ln w="9525">
                <a:noFill/>
                <a:round/>
                <a:headEnd/>
                <a:tailEnd/>
              </a:ln>
            </p:spPr>
            <p:txBody>
              <a:bodyPr/>
              <a:lstStyle/>
              <a:p>
                <a:endParaRPr lang="ru-RU"/>
              </a:p>
            </p:txBody>
          </p:sp>
          <p:sp>
            <p:nvSpPr>
              <p:cNvPr id="162769" name="Freeform 1400"/>
              <p:cNvSpPr>
                <a:spLocks/>
              </p:cNvSpPr>
              <p:nvPr/>
            </p:nvSpPr>
            <p:spPr bwMode="auto">
              <a:xfrm>
                <a:off x="2138" y="2456"/>
                <a:ext cx="132" cy="57"/>
              </a:xfrm>
              <a:custGeom>
                <a:avLst/>
                <a:gdLst>
                  <a:gd name="T0" fmla="*/ 65 w 132"/>
                  <a:gd name="T1" fmla="*/ 57 h 57"/>
                  <a:gd name="T2" fmla="*/ 50 w 132"/>
                  <a:gd name="T3" fmla="*/ 54 h 57"/>
                  <a:gd name="T4" fmla="*/ 38 w 132"/>
                  <a:gd name="T5" fmla="*/ 53 h 57"/>
                  <a:gd name="T6" fmla="*/ 18 w 132"/>
                  <a:gd name="T7" fmla="*/ 45 h 57"/>
                  <a:gd name="T8" fmla="*/ 10 w 132"/>
                  <a:gd name="T9" fmla="*/ 39 h 57"/>
                  <a:gd name="T10" fmla="*/ 5 w 132"/>
                  <a:gd name="T11" fmla="*/ 35 h 57"/>
                  <a:gd name="T12" fmla="*/ 0 w 132"/>
                  <a:gd name="T13" fmla="*/ 24 h 57"/>
                  <a:gd name="T14" fmla="*/ 2 w 132"/>
                  <a:gd name="T15" fmla="*/ 17 h 57"/>
                  <a:gd name="T16" fmla="*/ 7 w 132"/>
                  <a:gd name="T17" fmla="*/ 13 h 57"/>
                  <a:gd name="T18" fmla="*/ 22 w 132"/>
                  <a:gd name="T19" fmla="*/ 5 h 57"/>
                  <a:gd name="T20" fmla="*/ 43 w 132"/>
                  <a:gd name="T21" fmla="*/ 0 h 57"/>
                  <a:gd name="T22" fmla="*/ 69 w 132"/>
                  <a:gd name="T23" fmla="*/ 0 h 57"/>
                  <a:gd name="T24" fmla="*/ 82 w 132"/>
                  <a:gd name="T25" fmla="*/ 2 h 57"/>
                  <a:gd name="T26" fmla="*/ 94 w 132"/>
                  <a:gd name="T27" fmla="*/ 5 h 57"/>
                  <a:gd name="T28" fmla="*/ 115 w 132"/>
                  <a:gd name="T29" fmla="*/ 13 h 57"/>
                  <a:gd name="T30" fmla="*/ 122 w 132"/>
                  <a:gd name="T31" fmla="*/ 17 h 57"/>
                  <a:gd name="T32" fmla="*/ 128 w 132"/>
                  <a:gd name="T33" fmla="*/ 22 h 57"/>
                  <a:gd name="T34" fmla="*/ 132 w 132"/>
                  <a:gd name="T35" fmla="*/ 34 h 57"/>
                  <a:gd name="T36" fmla="*/ 130 w 132"/>
                  <a:gd name="T37" fmla="*/ 39 h 57"/>
                  <a:gd name="T38" fmla="*/ 126 w 132"/>
                  <a:gd name="T39" fmla="*/ 45 h 57"/>
                  <a:gd name="T40" fmla="*/ 111 w 132"/>
                  <a:gd name="T41" fmla="*/ 53 h 57"/>
                  <a:gd name="T42" fmla="*/ 89 w 132"/>
                  <a:gd name="T43" fmla="*/ 56 h 57"/>
                  <a:gd name="T44" fmla="*/ 65 w 132"/>
                  <a:gd name="T45" fmla="*/ 57 h 5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2"/>
                  <a:gd name="T70" fmla="*/ 0 h 57"/>
                  <a:gd name="T71" fmla="*/ 132 w 132"/>
                  <a:gd name="T72" fmla="*/ 57 h 5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2" h="57">
                    <a:moveTo>
                      <a:pt x="65" y="57"/>
                    </a:moveTo>
                    <a:lnTo>
                      <a:pt x="50" y="54"/>
                    </a:lnTo>
                    <a:lnTo>
                      <a:pt x="38" y="53"/>
                    </a:lnTo>
                    <a:lnTo>
                      <a:pt x="18" y="45"/>
                    </a:lnTo>
                    <a:lnTo>
                      <a:pt x="10" y="39"/>
                    </a:lnTo>
                    <a:lnTo>
                      <a:pt x="5" y="35"/>
                    </a:lnTo>
                    <a:lnTo>
                      <a:pt x="0" y="24"/>
                    </a:lnTo>
                    <a:lnTo>
                      <a:pt x="2" y="17"/>
                    </a:lnTo>
                    <a:lnTo>
                      <a:pt x="7" y="13"/>
                    </a:lnTo>
                    <a:lnTo>
                      <a:pt x="22" y="5"/>
                    </a:lnTo>
                    <a:lnTo>
                      <a:pt x="43" y="0"/>
                    </a:lnTo>
                    <a:lnTo>
                      <a:pt x="69" y="0"/>
                    </a:lnTo>
                    <a:lnTo>
                      <a:pt x="82" y="2"/>
                    </a:lnTo>
                    <a:lnTo>
                      <a:pt x="94" y="5"/>
                    </a:lnTo>
                    <a:lnTo>
                      <a:pt x="115" y="13"/>
                    </a:lnTo>
                    <a:lnTo>
                      <a:pt x="122" y="17"/>
                    </a:lnTo>
                    <a:lnTo>
                      <a:pt x="128" y="22"/>
                    </a:lnTo>
                    <a:lnTo>
                      <a:pt x="132" y="34"/>
                    </a:lnTo>
                    <a:lnTo>
                      <a:pt x="130" y="39"/>
                    </a:lnTo>
                    <a:lnTo>
                      <a:pt x="126" y="45"/>
                    </a:lnTo>
                    <a:lnTo>
                      <a:pt x="111" y="53"/>
                    </a:lnTo>
                    <a:lnTo>
                      <a:pt x="89" y="56"/>
                    </a:lnTo>
                    <a:lnTo>
                      <a:pt x="65" y="57"/>
                    </a:lnTo>
                  </a:path>
                </a:pathLst>
              </a:custGeom>
              <a:noFill/>
              <a:ln w="6350" cap="rnd">
                <a:solidFill>
                  <a:srgbClr val="000000"/>
                </a:solidFill>
                <a:prstDash val="solid"/>
                <a:round/>
                <a:headEnd/>
                <a:tailEnd/>
              </a:ln>
            </p:spPr>
            <p:txBody>
              <a:bodyPr/>
              <a:lstStyle/>
              <a:p>
                <a:endParaRPr lang="ru-RU"/>
              </a:p>
            </p:txBody>
          </p:sp>
          <p:sp>
            <p:nvSpPr>
              <p:cNvPr id="162770" name="Freeform 1401"/>
              <p:cNvSpPr>
                <a:spLocks/>
              </p:cNvSpPr>
              <p:nvPr/>
            </p:nvSpPr>
            <p:spPr bwMode="auto">
              <a:xfrm>
                <a:off x="1914" y="2390"/>
                <a:ext cx="133" cy="59"/>
              </a:xfrm>
              <a:custGeom>
                <a:avLst/>
                <a:gdLst>
                  <a:gd name="T0" fmla="*/ 65 w 133"/>
                  <a:gd name="T1" fmla="*/ 59 h 59"/>
                  <a:gd name="T2" fmla="*/ 51 w 133"/>
                  <a:gd name="T3" fmla="*/ 56 h 59"/>
                  <a:gd name="T4" fmla="*/ 38 w 133"/>
                  <a:gd name="T5" fmla="*/ 54 h 59"/>
                  <a:gd name="T6" fmla="*/ 27 w 133"/>
                  <a:gd name="T7" fmla="*/ 50 h 59"/>
                  <a:gd name="T8" fmla="*/ 18 w 133"/>
                  <a:gd name="T9" fmla="*/ 46 h 59"/>
                  <a:gd name="T10" fmla="*/ 10 w 133"/>
                  <a:gd name="T11" fmla="*/ 40 h 59"/>
                  <a:gd name="T12" fmla="*/ 7 w 133"/>
                  <a:gd name="T13" fmla="*/ 39 h 59"/>
                  <a:gd name="T14" fmla="*/ 5 w 133"/>
                  <a:gd name="T15" fmla="*/ 35 h 59"/>
                  <a:gd name="T16" fmla="*/ 1 w 133"/>
                  <a:gd name="T17" fmla="*/ 29 h 59"/>
                  <a:gd name="T18" fmla="*/ 0 w 133"/>
                  <a:gd name="T19" fmla="*/ 28 h 59"/>
                  <a:gd name="T20" fmla="*/ 0 w 133"/>
                  <a:gd name="T21" fmla="*/ 24 h 59"/>
                  <a:gd name="T22" fmla="*/ 0 w 133"/>
                  <a:gd name="T23" fmla="*/ 21 h 59"/>
                  <a:gd name="T24" fmla="*/ 1 w 133"/>
                  <a:gd name="T25" fmla="*/ 18 h 59"/>
                  <a:gd name="T26" fmla="*/ 3 w 133"/>
                  <a:gd name="T27" fmla="*/ 15 h 59"/>
                  <a:gd name="T28" fmla="*/ 7 w 133"/>
                  <a:gd name="T29" fmla="*/ 13 h 59"/>
                  <a:gd name="T30" fmla="*/ 10 w 133"/>
                  <a:gd name="T31" fmla="*/ 10 h 59"/>
                  <a:gd name="T32" fmla="*/ 12 w 133"/>
                  <a:gd name="T33" fmla="*/ 9 h 59"/>
                  <a:gd name="T34" fmla="*/ 22 w 133"/>
                  <a:gd name="T35" fmla="*/ 5 h 59"/>
                  <a:gd name="T36" fmla="*/ 31 w 133"/>
                  <a:gd name="T37" fmla="*/ 2 h 59"/>
                  <a:gd name="T38" fmla="*/ 43 w 133"/>
                  <a:gd name="T39" fmla="*/ 0 h 59"/>
                  <a:gd name="T40" fmla="*/ 56 w 133"/>
                  <a:gd name="T41" fmla="*/ 0 h 59"/>
                  <a:gd name="T42" fmla="*/ 70 w 133"/>
                  <a:gd name="T43" fmla="*/ 0 h 59"/>
                  <a:gd name="T44" fmla="*/ 82 w 133"/>
                  <a:gd name="T45" fmla="*/ 2 h 59"/>
                  <a:gd name="T46" fmla="*/ 95 w 133"/>
                  <a:gd name="T47" fmla="*/ 5 h 59"/>
                  <a:gd name="T48" fmla="*/ 106 w 133"/>
                  <a:gd name="T49" fmla="*/ 9 h 59"/>
                  <a:gd name="T50" fmla="*/ 116 w 133"/>
                  <a:gd name="T51" fmla="*/ 13 h 59"/>
                  <a:gd name="T52" fmla="*/ 124 w 133"/>
                  <a:gd name="T53" fmla="*/ 18 h 59"/>
                  <a:gd name="T54" fmla="*/ 127 w 133"/>
                  <a:gd name="T55" fmla="*/ 21 h 59"/>
                  <a:gd name="T56" fmla="*/ 131 w 133"/>
                  <a:gd name="T57" fmla="*/ 22 h 59"/>
                  <a:gd name="T58" fmla="*/ 133 w 133"/>
                  <a:gd name="T59" fmla="*/ 29 h 59"/>
                  <a:gd name="T60" fmla="*/ 133 w 133"/>
                  <a:gd name="T61" fmla="*/ 32 h 59"/>
                  <a:gd name="T62" fmla="*/ 133 w 133"/>
                  <a:gd name="T63" fmla="*/ 35 h 59"/>
                  <a:gd name="T64" fmla="*/ 133 w 133"/>
                  <a:gd name="T65" fmla="*/ 38 h 59"/>
                  <a:gd name="T66" fmla="*/ 132 w 133"/>
                  <a:gd name="T67" fmla="*/ 40 h 59"/>
                  <a:gd name="T68" fmla="*/ 131 w 133"/>
                  <a:gd name="T69" fmla="*/ 43 h 59"/>
                  <a:gd name="T70" fmla="*/ 129 w 133"/>
                  <a:gd name="T71" fmla="*/ 46 h 59"/>
                  <a:gd name="T72" fmla="*/ 126 w 133"/>
                  <a:gd name="T73" fmla="*/ 48 h 59"/>
                  <a:gd name="T74" fmla="*/ 121 w 133"/>
                  <a:gd name="T75" fmla="*/ 50 h 59"/>
                  <a:gd name="T76" fmla="*/ 113 w 133"/>
                  <a:gd name="T77" fmla="*/ 54 h 59"/>
                  <a:gd name="T78" fmla="*/ 103 w 133"/>
                  <a:gd name="T79" fmla="*/ 56 h 59"/>
                  <a:gd name="T80" fmla="*/ 91 w 133"/>
                  <a:gd name="T81" fmla="*/ 59 h 59"/>
                  <a:gd name="T82" fmla="*/ 78 w 133"/>
                  <a:gd name="T83" fmla="*/ 59 h 59"/>
                  <a:gd name="T84" fmla="*/ 65 w 133"/>
                  <a:gd name="T85" fmla="*/ 59 h 5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3"/>
                  <a:gd name="T130" fmla="*/ 0 h 59"/>
                  <a:gd name="T131" fmla="*/ 133 w 133"/>
                  <a:gd name="T132" fmla="*/ 59 h 5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3" h="59">
                    <a:moveTo>
                      <a:pt x="65" y="59"/>
                    </a:moveTo>
                    <a:lnTo>
                      <a:pt x="51" y="56"/>
                    </a:lnTo>
                    <a:lnTo>
                      <a:pt x="38" y="54"/>
                    </a:lnTo>
                    <a:lnTo>
                      <a:pt x="27" y="50"/>
                    </a:lnTo>
                    <a:lnTo>
                      <a:pt x="18" y="46"/>
                    </a:lnTo>
                    <a:lnTo>
                      <a:pt x="10" y="40"/>
                    </a:lnTo>
                    <a:lnTo>
                      <a:pt x="7" y="39"/>
                    </a:lnTo>
                    <a:lnTo>
                      <a:pt x="5" y="35"/>
                    </a:lnTo>
                    <a:lnTo>
                      <a:pt x="1" y="29"/>
                    </a:lnTo>
                    <a:lnTo>
                      <a:pt x="0" y="28"/>
                    </a:lnTo>
                    <a:lnTo>
                      <a:pt x="0" y="24"/>
                    </a:lnTo>
                    <a:lnTo>
                      <a:pt x="0" y="21"/>
                    </a:lnTo>
                    <a:lnTo>
                      <a:pt x="1" y="18"/>
                    </a:lnTo>
                    <a:lnTo>
                      <a:pt x="3" y="15"/>
                    </a:lnTo>
                    <a:lnTo>
                      <a:pt x="7" y="13"/>
                    </a:lnTo>
                    <a:lnTo>
                      <a:pt x="10" y="10"/>
                    </a:lnTo>
                    <a:lnTo>
                      <a:pt x="12" y="9"/>
                    </a:lnTo>
                    <a:lnTo>
                      <a:pt x="22" y="5"/>
                    </a:lnTo>
                    <a:lnTo>
                      <a:pt x="31" y="2"/>
                    </a:lnTo>
                    <a:lnTo>
                      <a:pt x="43" y="0"/>
                    </a:lnTo>
                    <a:lnTo>
                      <a:pt x="56" y="0"/>
                    </a:lnTo>
                    <a:lnTo>
                      <a:pt x="70" y="0"/>
                    </a:lnTo>
                    <a:lnTo>
                      <a:pt x="82" y="2"/>
                    </a:lnTo>
                    <a:lnTo>
                      <a:pt x="95" y="5"/>
                    </a:lnTo>
                    <a:lnTo>
                      <a:pt x="106" y="9"/>
                    </a:lnTo>
                    <a:lnTo>
                      <a:pt x="116" y="13"/>
                    </a:lnTo>
                    <a:lnTo>
                      <a:pt x="124" y="18"/>
                    </a:lnTo>
                    <a:lnTo>
                      <a:pt x="127" y="21"/>
                    </a:lnTo>
                    <a:lnTo>
                      <a:pt x="131" y="22"/>
                    </a:lnTo>
                    <a:lnTo>
                      <a:pt x="133" y="29"/>
                    </a:lnTo>
                    <a:lnTo>
                      <a:pt x="133" y="32"/>
                    </a:lnTo>
                    <a:lnTo>
                      <a:pt x="133" y="35"/>
                    </a:lnTo>
                    <a:lnTo>
                      <a:pt x="133" y="38"/>
                    </a:lnTo>
                    <a:lnTo>
                      <a:pt x="132" y="40"/>
                    </a:lnTo>
                    <a:lnTo>
                      <a:pt x="131" y="43"/>
                    </a:lnTo>
                    <a:lnTo>
                      <a:pt x="129" y="46"/>
                    </a:lnTo>
                    <a:lnTo>
                      <a:pt x="126" y="48"/>
                    </a:lnTo>
                    <a:lnTo>
                      <a:pt x="121" y="50"/>
                    </a:lnTo>
                    <a:lnTo>
                      <a:pt x="113" y="54"/>
                    </a:lnTo>
                    <a:lnTo>
                      <a:pt x="103" y="56"/>
                    </a:lnTo>
                    <a:lnTo>
                      <a:pt x="91" y="59"/>
                    </a:lnTo>
                    <a:lnTo>
                      <a:pt x="78" y="59"/>
                    </a:lnTo>
                    <a:lnTo>
                      <a:pt x="65" y="59"/>
                    </a:lnTo>
                    <a:close/>
                  </a:path>
                </a:pathLst>
              </a:custGeom>
              <a:solidFill>
                <a:srgbClr val="FFFFFF"/>
              </a:solidFill>
              <a:ln w="9525">
                <a:noFill/>
                <a:round/>
                <a:headEnd/>
                <a:tailEnd/>
              </a:ln>
            </p:spPr>
            <p:txBody>
              <a:bodyPr/>
              <a:lstStyle/>
              <a:p>
                <a:endParaRPr lang="ru-RU"/>
              </a:p>
            </p:txBody>
          </p:sp>
          <p:sp>
            <p:nvSpPr>
              <p:cNvPr id="162771" name="Freeform 1402"/>
              <p:cNvSpPr>
                <a:spLocks/>
              </p:cNvSpPr>
              <p:nvPr/>
            </p:nvSpPr>
            <p:spPr bwMode="auto">
              <a:xfrm>
                <a:off x="1916" y="2390"/>
                <a:ext cx="134" cy="58"/>
              </a:xfrm>
              <a:custGeom>
                <a:avLst/>
                <a:gdLst>
                  <a:gd name="T0" fmla="*/ 65 w 134"/>
                  <a:gd name="T1" fmla="*/ 58 h 58"/>
                  <a:gd name="T2" fmla="*/ 51 w 134"/>
                  <a:gd name="T3" fmla="*/ 56 h 58"/>
                  <a:gd name="T4" fmla="*/ 38 w 134"/>
                  <a:gd name="T5" fmla="*/ 54 h 58"/>
                  <a:gd name="T6" fmla="*/ 17 w 134"/>
                  <a:gd name="T7" fmla="*/ 47 h 58"/>
                  <a:gd name="T8" fmla="*/ 10 w 134"/>
                  <a:gd name="T9" fmla="*/ 40 h 58"/>
                  <a:gd name="T10" fmla="*/ 4 w 134"/>
                  <a:gd name="T11" fmla="*/ 35 h 58"/>
                  <a:gd name="T12" fmla="*/ 0 w 134"/>
                  <a:gd name="T13" fmla="*/ 22 h 58"/>
                  <a:gd name="T14" fmla="*/ 1 w 134"/>
                  <a:gd name="T15" fmla="*/ 18 h 58"/>
                  <a:gd name="T16" fmla="*/ 6 w 134"/>
                  <a:gd name="T17" fmla="*/ 13 h 58"/>
                  <a:gd name="T18" fmla="*/ 21 w 134"/>
                  <a:gd name="T19" fmla="*/ 5 h 58"/>
                  <a:gd name="T20" fmla="*/ 44 w 134"/>
                  <a:gd name="T21" fmla="*/ 0 h 58"/>
                  <a:gd name="T22" fmla="*/ 70 w 134"/>
                  <a:gd name="T23" fmla="*/ 0 h 58"/>
                  <a:gd name="T24" fmla="*/ 83 w 134"/>
                  <a:gd name="T25" fmla="*/ 2 h 58"/>
                  <a:gd name="T26" fmla="*/ 95 w 134"/>
                  <a:gd name="T27" fmla="*/ 5 h 58"/>
                  <a:gd name="T28" fmla="*/ 115 w 134"/>
                  <a:gd name="T29" fmla="*/ 13 h 58"/>
                  <a:gd name="T30" fmla="*/ 123 w 134"/>
                  <a:gd name="T31" fmla="*/ 18 h 58"/>
                  <a:gd name="T32" fmla="*/ 130 w 134"/>
                  <a:gd name="T33" fmla="*/ 22 h 58"/>
                  <a:gd name="T34" fmla="*/ 134 w 134"/>
                  <a:gd name="T35" fmla="*/ 35 h 58"/>
                  <a:gd name="T36" fmla="*/ 131 w 134"/>
                  <a:gd name="T37" fmla="*/ 40 h 58"/>
                  <a:gd name="T38" fmla="*/ 128 w 134"/>
                  <a:gd name="T39" fmla="*/ 46 h 58"/>
                  <a:gd name="T40" fmla="*/ 112 w 134"/>
                  <a:gd name="T41" fmla="*/ 54 h 58"/>
                  <a:gd name="T42" fmla="*/ 90 w 134"/>
                  <a:gd name="T43" fmla="*/ 58 h 58"/>
                  <a:gd name="T44" fmla="*/ 65 w 134"/>
                  <a:gd name="T45" fmla="*/ 58 h 5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4"/>
                  <a:gd name="T70" fmla="*/ 0 h 58"/>
                  <a:gd name="T71" fmla="*/ 134 w 134"/>
                  <a:gd name="T72" fmla="*/ 58 h 5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4" h="58">
                    <a:moveTo>
                      <a:pt x="65" y="58"/>
                    </a:moveTo>
                    <a:lnTo>
                      <a:pt x="51" y="56"/>
                    </a:lnTo>
                    <a:lnTo>
                      <a:pt x="38" y="54"/>
                    </a:lnTo>
                    <a:lnTo>
                      <a:pt x="17" y="47"/>
                    </a:lnTo>
                    <a:lnTo>
                      <a:pt x="10" y="40"/>
                    </a:lnTo>
                    <a:lnTo>
                      <a:pt x="4" y="35"/>
                    </a:lnTo>
                    <a:lnTo>
                      <a:pt x="0" y="22"/>
                    </a:lnTo>
                    <a:lnTo>
                      <a:pt x="1" y="18"/>
                    </a:lnTo>
                    <a:lnTo>
                      <a:pt x="6" y="13"/>
                    </a:lnTo>
                    <a:lnTo>
                      <a:pt x="21" y="5"/>
                    </a:lnTo>
                    <a:lnTo>
                      <a:pt x="44" y="0"/>
                    </a:lnTo>
                    <a:lnTo>
                      <a:pt x="70" y="0"/>
                    </a:lnTo>
                    <a:lnTo>
                      <a:pt x="83" y="2"/>
                    </a:lnTo>
                    <a:lnTo>
                      <a:pt x="95" y="5"/>
                    </a:lnTo>
                    <a:lnTo>
                      <a:pt x="115" y="13"/>
                    </a:lnTo>
                    <a:lnTo>
                      <a:pt x="123" y="18"/>
                    </a:lnTo>
                    <a:lnTo>
                      <a:pt x="130" y="22"/>
                    </a:lnTo>
                    <a:lnTo>
                      <a:pt x="134" y="35"/>
                    </a:lnTo>
                    <a:lnTo>
                      <a:pt x="131" y="40"/>
                    </a:lnTo>
                    <a:lnTo>
                      <a:pt x="128" y="46"/>
                    </a:lnTo>
                    <a:lnTo>
                      <a:pt x="112" y="54"/>
                    </a:lnTo>
                    <a:lnTo>
                      <a:pt x="90" y="58"/>
                    </a:lnTo>
                    <a:lnTo>
                      <a:pt x="65" y="58"/>
                    </a:lnTo>
                  </a:path>
                </a:pathLst>
              </a:custGeom>
              <a:noFill/>
              <a:ln w="6350" cap="rnd">
                <a:solidFill>
                  <a:srgbClr val="000000"/>
                </a:solidFill>
                <a:prstDash val="solid"/>
                <a:round/>
                <a:headEnd/>
                <a:tailEnd/>
              </a:ln>
            </p:spPr>
            <p:txBody>
              <a:bodyPr/>
              <a:lstStyle/>
              <a:p>
                <a:endParaRPr lang="ru-RU"/>
              </a:p>
            </p:txBody>
          </p:sp>
          <p:sp>
            <p:nvSpPr>
              <p:cNvPr id="162772" name="Freeform 1403"/>
              <p:cNvSpPr>
                <a:spLocks/>
              </p:cNvSpPr>
              <p:nvPr/>
            </p:nvSpPr>
            <p:spPr bwMode="auto">
              <a:xfrm>
                <a:off x="2392" y="2497"/>
                <a:ext cx="133" cy="59"/>
              </a:xfrm>
              <a:custGeom>
                <a:avLst/>
                <a:gdLst>
                  <a:gd name="T0" fmla="*/ 63 w 133"/>
                  <a:gd name="T1" fmla="*/ 59 h 59"/>
                  <a:gd name="T2" fmla="*/ 51 w 133"/>
                  <a:gd name="T3" fmla="*/ 55 h 59"/>
                  <a:gd name="T4" fmla="*/ 38 w 133"/>
                  <a:gd name="T5" fmla="*/ 54 h 59"/>
                  <a:gd name="T6" fmla="*/ 27 w 133"/>
                  <a:gd name="T7" fmla="*/ 49 h 59"/>
                  <a:gd name="T8" fmla="*/ 17 w 133"/>
                  <a:gd name="T9" fmla="*/ 46 h 59"/>
                  <a:gd name="T10" fmla="*/ 9 w 133"/>
                  <a:gd name="T11" fmla="*/ 41 h 59"/>
                  <a:gd name="T12" fmla="*/ 6 w 133"/>
                  <a:gd name="T13" fmla="*/ 38 h 59"/>
                  <a:gd name="T14" fmla="*/ 3 w 133"/>
                  <a:gd name="T15" fmla="*/ 34 h 59"/>
                  <a:gd name="T16" fmla="*/ 0 w 133"/>
                  <a:gd name="T17" fmla="*/ 28 h 59"/>
                  <a:gd name="T18" fmla="*/ 0 w 133"/>
                  <a:gd name="T19" fmla="*/ 27 h 59"/>
                  <a:gd name="T20" fmla="*/ 0 w 133"/>
                  <a:gd name="T21" fmla="*/ 23 h 59"/>
                  <a:gd name="T22" fmla="*/ 0 w 133"/>
                  <a:gd name="T23" fmla="*/ 20 h 59"/>
                  <a:gd name="T24" fmla="*/ 1 w 133"/>
                  <a:gd name="T25" fmla="*/ 17 h 59"/>
                  <a:gd name="T26" fmla="*/ 3 w 133"/>
                  <a:gd name="T27" fmla="*/ 14 h 59"/>
                  <a:gd name="T28" fmla="*/ 6 w 133"/>
                  <a:gd name="T29" fmla="*/ 13 h 59"/>
                  <a:gd name="T30" fmla="*/ 9 w 133"/>
                  <a:gd name="T31" fmla="*/ 9 h 59"/>
                  <a:gd name="T32" fmla="*/ 12 w 133"/>
                  <a:gd name="T33" fmla="*/ 7 h 59"/>
                  <a:gd name="T34" fmla="*/ 21 w 133"/>
                  <a:gd name="T35" fmla="*/ 4 h 59"/>
                  <a:gd name="T36" fmla="*/ 31 w 133"/>
                  <a:gd name="T37" fmla="*/ 1 h 59"/>
                  <a:gd name="T38" fmla="*/ 42 w 133"/>
                  <a:gd name="T39" fmla="*/ 0 h 59"/>
                  <a:gd name="T40" fmla="*/ 55 w 133"/>
                  <a:gd name="T41" fmla="*/ 0 h 59"/>
                  <a:gd name="T42" fmla="*/ 68 w 133"/>
                  <a:gd name="T43" fmla="*/ 0 h 59"/>
                  <a:gd name="T44" fmla="*/ 82 w 133"/>
                  <a:gd name="T45" fmla="*/ 1 h 59"/>
                  <a:gd name="T46" fmla="*/ 95 w 133"/>
                  <a:gd name="T47" fmla="*/ 4 h 59"/>
                  <a:gd name="T48" fmla="*/ 106 w 133"/>
                  <a:gd name="T49" fmla="*/ 7 h 59"/>
                  <a:gd name="T50" fmla="*/ 116 w 133"/>
                  <a:gd name="T51" fmla="*/ 13 h 59"/>
                  <a:gd name="T52" fmla="*/ 123 w 133"/>
                  <a:gd name="T53" fmla="*/ 17 h 59"/>
                  <a:gd name="T54" fmla="*/ 127 w 133"/>
                  <a:gd name="T55" fmla="*/ 20 h 59"/>
                  <a:gd name="T56" fmla="*/ 128 w 133"/>
                  <a:gd name="T57" fmla="*/ 22 h 59"/>
                  <a:gd name="T58" fmla="*/ 131 w 133"/>
                  <a:gd name="T59" fmla="*/ 28 h 59"/>
                  <a:gd name="T60" fmla="*/ 133 w 133"/>
                  <a:gd name="T61" fmla="*/ 32 h 59"/>
                  <a:gd name="T62" fmla="*/ 133 w 133"/>
                  <a:gd name="T63" fmla="*/ 34 h 59"/>
                  <a:gd name="T64" fmla="*/ 133 w 133"/>
                  <a:gd name="T65" fmla="*/ 38 h 59"/>
                  <a:gd name="T66" fmla="*/ 131 w 133"/>
                  <a:gd name="T67" fmla="*/ 40 h 59"/>
                  <a:gd name="T68" fmla="*/ 130 w 133"/>
                  <a:gd name="T69" fmla="*/ 43 h 59"/>
                  <a:gd name="T70" fmla="*/ 127 w 133"/>
                  <a:gd name="T71" fmla="*/ 46 h 59"/>
                  <a:gd name="T72" fmla="*/ 123 w 133"/>
                  <a:gd name="T73" fmla="*/ 47 h 59"/>
                  <a:gd name="T74" fmla="*/ 121 w 133"/>
                  <a:gd name="T75" fmla="*/ 49 h 59"/>
                  <a:gd name="T76" fmla="*/ 112 w 133"/>
                  <a:gd name="T77" fmla="*/ 53 h 59"/>
                  <a:gd name="T78" fmla="*/ 101 w 133"/>
                  <a:gd name="T79" fmla="*/ 55 h 59"/>
                  <a:gd name="T80" fmla="*/ 91 w 133"/>
                  <a:gd name="T81" fmla="*/ 59 h 59"/>
                  <a:gd name="T82" fmla="*/ 78 w 133"/>
                  <a:gd name="T83" fmla="*/ 59 h 59"/>
                  <a:gd name="T84" fmla="*/ 63 w 133"/>
                  <a:gd name="T85" fmla="*/ 59 h 5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3"/>
                  <a:gd name="T130" fmla="*/ 0 h 59"/>
                  <a:gd name="T131" fmla="*/ 133 w 133"/>
                  <a:gd name="T132" fmla="*/ 59 h 5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3" h="59">
                    <a:moveTo>
                      <a:pt x="63" y="59"/>
                    </a:moveTo>
                    <a:lnTo>
                      <a:pt x="51" y="55"/>
                    </a:lnTo>
                    <a:lnTo>
                      <a:pt x="38" y="54"/>
                    </a:lnTo>
                    <a:lnTo>
                      <a:pt x="27" y="49"/>
                    </a:lnTo>
                    <a:lnTo>
                      <a:pt x="17" y="46"/>
                    </a:lnTo>
                    <a:lnTo>
                      <a:pt x="9" y="41"/>
                    </a:lnTo>
                    <a:lnTo>
                      <a:pt x="6" y="38"/>
                    </a:lnTo>
                    <a:lnTo>
                      <a:pt x="3" y="34"/>
                    </a:lnTo>
                    <a:lnTo>
                      <a:pt x="0" y="28"/>
                    </a:lnTo>
                    <a:lnTo>
                      <a:pt x="0" y="27"/>
                    </a:lnTo>
                    <a:lnTo>
                      <a:pt x="0" y="23"/>
                    </a:lnTo>
                    <a:lnTo>
                      <a:pt x="0" y="20"/>
                    </a:lnTo>
                    <a:lnTo>
                      <a:pt x="1" y="17"/>
                    </a:lnTo>
                    <a:lnTo>
                      <a:pt x="3" y="14"/>
                    </a:lnTo>
                    <a:lnTo>
                      <a:pt x="6" y="13"/>
                    </a:lnTo>
                    <a:lnTo>
                      <a:pt x="9" y="9"/>
                    </a:lnTo>
                    <a:lnTo>
                      <a:pt x="12" y="7"/>
                    </a:lnTo>
                    <a:lnTo>
                      <a:pt x="21" y="4"/>
                    </a:lnTo>
                    <a:lnTo>
                      <a:pt x="31" y="1"/>
                    </a:lnTo>
                    <a:lnTo>
                      <a:pt x="42" y="0"/>
                    </a:lnTo>
                    <a:lnTo>
                      <a:pt x="55" y="0"/>
                    </a:lnTo>
                    <a:lnTo>
                      <a:pt x="68" y="0"/>
                    </a:lnTo>
                    <a:lnTo>
                      <a:pt x="82" y="1"/>
                    </a:lnTo>
                    <a:lnTo>
                      <a:pt x="95" y="4"/>
                    </a:lnTo>
                    <a:lnTo>
                      <a:pt x="106" y="7"/>
                    </a:lnTo>
                    <a:lnTo>
                      <a:pt x="116" y="13"/>
                    </a:lnTo>
                    <a:lnTo>
                      <a:pt x="123" y="17"/>
                    </a:lnTo>
                    <a:lnTo>
                      <a:pt x="127" y="20"/>
                    </a:lnTo>
                    <a:lnTo>
                      <a:pt x="128" y="22"/>
                    </a:lnTo>
                    <a:lnTo>
                      <a:pt x="131" y="28"/>
                    </a:lnTo>
                    <a:lnTo>
                      <a:pt x="133" y="32"/>
                    </a:lnTo>
                    <a:lnTo>
                      <a:pt x="133" y="34"/>
                    </a:lnTo>
                    <a:lnTo>
                      <a:pt x="133" y="38"/>
                    </a:lnTo>
                    <a:lnTo>
                      <a:pt x="131" y="40"/>
                    </a:lnTo>
                    <a:lnTo>
                      <a:pt x="130" y="43"/>
                    </a:lnTo>
                    <a:lnTo>
                      <a:pt x="127" y="46"/>
                    </a:lnTo>
                    <a:lnTo>
                      <a:pt x="123" y="47"/>
                    </a:lnTo>
                    <a:lnTo>
                      <a:pt x="121" y="49"/>
                    </a:lnTo>
                    <a:lnTo>
                      <a:pt x="112" y="53"/>
                    </a:lnTo>
                    <a:lnTo>
                      <a:pt x="101" y="55"/>
                    </a:lnTo>
                    <a:lnTo>
                      <a:pt x="91" y="59"/>
                    </a:lnTo>
                    <a:lnTo>
                      <a:pt x="78" y="59"/>
                    </a:lnTo>
                    <a:lnTo>
                      <a:pt x="63" y="59"/>
                    </a:lnTo>
                    <a:close/>
                  </a:path>
                </a:pathLst>
              </a:custGeom>
              <a:solidFill>
                <a:srgbClr val="FFFFFF"/>
              </a:solidFill>
              <a:ln w="9525">
                <a:noFill/>
                <a:round/>
                <a:headEnd/>
                <a:tailEnd/>
              </a:ln>
            </p:spPr>
            <p:txBody>
              <a:bodyPr/>
              <a:lstStyle/>
              <a:p>
                <a:endParaRPr lang="ru-RU"/>
              </a:p>
            </p:txBody>
          </p:sp>
          <p:sp>
            <p:nvSpPr>
              <p:cNvPr id="162773" name="Freeform 1404"/>
              <p:cNvSpPr>
                <a:spLocks/>
              </p:cNvSpPr>
              <p:nvPr/>
            </p:nvSpPr>
            <p:spPr bwMode="auto">
              <a:xfrm>
                <a:off x="2392" y="2497"/>
                <a:ext cx="133" cy="57"/>
              </a:xfrm>
              <a:custGeom>
                <a:avLst/>
                <a:gdLst>
                  <a:gd name="T0" fmla="*/ 63 w 133"/>
                  <a:gd name="T1" fmla="*/ 57 h 57"/>
                  <a:gd name="T2" fmla="*/ 51 w 133"/>
                  <a:gd name="T3" fmla="*/ 55 h 57"/>
                  <a:gd name="T4" fmla="*/ 38 w 133"/>
                  <a:gd name="T5" fmla="*/ 54 h 57"/>
                  <a:gd name="T6" fmla="*/ 17 w 133"/>
                  <a:gd name="T7" fmla="*/ 46 h 57"/>
                  <a:gd name="T8" fmla="*/ 9 w 133"/>
                  <a:gd name="T9" fmla="*/ 40 h 57"/>
                  <a:gd name="T10" fmla="*/ 3 w 133"/>
                  <a:gd name="T11" fmla="*/ 34 h 57"/>
                  <a:gd name="T12" fmla="*/ 0 w 133"/>
                  <a:gd name="T13" fmla="*/ 23 h 57"/>
                  <a:gd name="T14" fmla="*/ 1 w 133"/>
                  <a:gd name="T15" fmla="*/ 17 h 57"/>
                  <a:gd name="T16" fmla="*/ 6 w 133"/>
                  <a:gd name="T17" fmla="*/ 13 h 57"/>
                  <a:gd name="T18" fmla="*/ 21 w 133"/>
                  <a:gd name="T19" fmla="*/ 4 h 57"/>
                  <a:gd name="T20" fmla="*/ 42 w 133"/>
                  <a:gd name="T21" fmla="*/ 0 h 57"/>
                  <a:gd name="T22" fmla="*/ 70 w 133"/>
                  <a:gd name="T23" fmla="*/ 0 h 57"/>
                  <a:gd name="T24" fmla="*/ 82 w 133"/>
                  <a:gd name="T25" fmla="*/ 1 h 57"/>
                  <a:gd name="T26" fmla="*/ 95 w 133"/>
                  <a:gd name="T27" fmla="*/ 4 h 57"/>
                  <a:gd name="T28" fmla="*/ 116 w 133"/>
                  <a:gd name="T29" fmla="*/ 13 h 57"/>
                  <a:gd name="T30" fmla="*/ 123 w 133"/>
                  <a:gd name="T31" fmla="*/ 17 h 57"/>
                  <a:gd name="T32" fmla="*/ 128 w 133"/>
                  <a:gd name="T33" fmla="*/ 22 h 57"/>
                  <a:gd name="T34" fmla="*/ 133 w 133"/>
                  <a:gd name="T35" fmla="*/ 34 h 57"/>
                  <a:gd name="T36" fmla="*/ 131 w 133"/>
                  <a:gd name="T37" fmla="*/ 40 h 57"/>
                  <a:gd name="T38" fmla="*/ 127 w 133"/>
                  <a:gd name="T39" fmla="*/ 46 h 57"/>
                  <a:gd name="T40" fmla="*/ 112 w 133"/>
                  <a:gd name="T41" fmla="*/ 54 h 57"/>
                  <a:gd name="T42" fmla="*/ 91 w 133"/>
                  <a:gd name="T43" fmla="*/ 57 h 57"/>
                  <a:gd name="T44" fmla="*/ 63 w 133"/>
                  <a:gd name="T45" fmla="*/ 57 h 5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3"/>
                  <a:gd name="T70" fmla="*/ 0 h 57"/>
                  <a:gd name="T71" fmla="*/ 133 w 133"/>
                  <a:gd name="T72" fmla="*/ 57 h 5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3" h="57">
                    <a:moveTo>
                      <a:pt x="63" y="57"/>
                    </a:moveTo>
                    <a:lnTo>
                      <a:pt x="51" y="55"/>
                    </a:lnTo>
                    <a:lnTo>
                      <a:pt x="38" y="54"/>
                    </a:lnTo>
                    <a:lnTo>
                      <a:pt x="17" y="46"/>
                    </a:lnTo>
                    <a:lnTo>
                      <a:pt x="9" y="40"/>
                    </a:lnTo>
                    <a:lnTo>
                      <a:pt x="3" y="34"/>
                    </a:lnTo>
                    <a:lnTo>
                      <a:pt x="0" y="23"/>
                    </a:lnTo>
                    <a:lnTo>
                      <a:pt x="1" y="17"/>
                    </a:lnTo>
                    <a:lnTo>
                      <a:pt x="6" y="13"/>
                    </a:lnTo>
                    <a:lnTo>
                      <a:pt x="21" y="4"/>
                    </a:lnTo>
                    <a:lnTo>
                      <a:pt x="42" y="0"/>
                    </a:lnTo>
                    <a:lnTo>
                      <a:pt x="70" y="0"/>
                    </a:lnTo>
                    <a:lnTo>
                      <a:pt x="82" y="1"/>
                    </a:lnTo>
                    <a:lnTo>
                      <a:pt x="95" y="4"/>
                    </a:lnTo>
                    <a:lnTo>
                      <a:pt x="116" y="13"/>
                    </a:lnTo>
                    <a:lnTo>
                      <a:pt x="123" y="17"/>
                    </a:lnTo>
                    <a:lnTo>
                      <a:pt x="128" y="22"/>
                    </a:lnTo>
                    <a:lnTo>
                      <a:pt x="133" y="34"/>
                    </a:lnTo>
                    <a:lnTo>
                      <a:pt x="131" y="40"/>
                    </a:lnTo>
                    <a:lnTo>
                      <a:pt x="127" y="46"/>
                    </a:lnTo>
                    <a:lnTo>
                      <a:pt x="112" y="54"/>
                    </a:lnTo>
                    <a:lnTo>
                      <a:pt x="91" y="57"/>
                    </a:lnTo>
                    <a:lnTo>
                      <a:pt x="63" y="57"/>
                    </a:lnTo>
                  </a:path>
                </a:pathLst>
              </a:custGeom>
              <a:noFill/>
              <a:ln w="6350" cap="rnd">
                <a:solidFill>
                  <a:srgbClr val="000000"/>
                </a:solidFill>
                <a:prstDash val="solid"/>
                <a:round/>
                <a:headEnd/>
                <a:tailEnd/>
              </a:ln>
            </p:spPr>
            <p:txBody>
              <a:bodyPr/>
              <a:lstStyle/>
              <a:p>
                <a:endParaRPr lang="ru-RU"/>
              </a:p>
            </p:txBody>
          </p:sp>
          <p:sp>
            <p:nvSpPr>
              <p:cNvPr id="162774" name="Freeform 1405"/>
              <p:cNvSpPr>
                <a:spLocks/>
              </p:cNvSpPr>
              <p:nvPr/>
            </p:nvSpPr>
            <p:spPr bwMode="auto">
              <a:xfrm>
                <a:off x="2523" y="2508"/>
                <a:ext cx="133" cy="60"/>
              </a:xfrm>
              <a:custGeom>
                <a:avLst/>
                <a:gdLst>
                  <a:gd name="T0" fmla="*/ 64 w 133"/>
                  <a:gd name="T1" fmla="*/ 60 h 60"/>
                  <a:gd name="T2" fmla="*/ 51 w 133"/>
                  <a:gd name="T3" fmla="*/ 58 h 60"/>
                  <a:gd name="T4" fmla="*/ 39 w 133"/>
                  <a:gd name="T5" fmla="*/ 54 h 60"/>
                  <a:gd name="T6" fmla="*/ 28 w 133"/>
                  <a:gd name="T7" fmla="*/ 52 h 60"/>
                  <a:gd name="T8" fmla="*/ 18 w 133"/>
                  <a:gd name="T9" fmla="*/ 47 h 60"/>
                  <a:gd name="T10" fmla="*/ 11 w 133"/>
                  <a:gd name="T11" fmla="*/ 41 h 60"/>
                  <a:gd name="T12" fmla="*/ 7 w 133"/>
                  <a:gd name="T13" fmla="*/ 39 h 60"/>
                  <a:gd name="T14" fmla="*/ 5 w 133"/>
                  <a:gd name="T15" fmla="*/ 35 h 60"/>
                  <a:gd name="T16" fmla="*/ 0 w 133"/>
                  <a:gd name="T17" fmla="*/ 31 h 60"/>
                  <a:gd name="T18" fmla="*/ 0 w 133"/>
                  <a:gd name="T19" fmla="*/ 27 h 60"/>
                  <a:gd name="T20" fmla="*/ 0 w 133"/>
                  <a:gd name="T21" fmla="*/ 24 h 60"/>
                  <a:gd name="T22" fmla="*/ 0 w 133"/>
                  <a:gd name="T23" fmla="*/ 21 h 60"/>
                  <a:gd name="T24" fmla="*/ 2 w 133"/>
                  <a:gd name="T25" fmla="*/ 18 h 60"/>
                  <a:gd name="T26" fmla="*/ 4 w 133"/>
                  <a:gd name="T27" fmla="*/ 16 h 60"/>
                  <a:gd name="T28" fmla="*/ 7 w 133"/>
                  <a:gd name="T29" fmla="*/ 13 h 60"/>
                  <a:gd name="T30" fmla="*/ 10 w 133"/>
                  <a:gd name="T31" fmla="*/ 10 h 60"/>
                  <a:gd name="T32" fmla="*/ 13 w 133"/>
                  <a:gd name="T33" fmla="*/ 8 h 60"/>
                  <a:gd name="T34" fmla="*/ 21 w 133"/>
                  <a:gd name="T35" fmla="*/ 5 h 60"/>
                  <a:gd name="T36" fmla="*/ 32 w 133"/>
                  <a:gd name="T37" fmla="*/ 1 h 60"/>
                  <a:gd name="T38" fmla="*/ 43 w 133"/>
                  <a:gd name="T39" fmla="*/ 0 h 60"/>
                  <a:gd name="T40" fmla="*/ 56 w 133"/>
                  <a:gd name="T41" fmla="*/ 0 h 60"/>
                  <a:gd name="T42" fmla="*/ 70 w 133"/>
                  <a:gd name="T43" fmla="*/ 0 h 60"/>
                  <a:gd name="T44" fmla="*/ 82 w 133"/>
                  <a:gd name="T45" fmla="*/ 1 h 60"/>
                  <a:gd name="T46" fmla="*/ 95 w 133"/>
                  <a:gd name="T47" fmla="*/ 5 h 60"/>
                  <a:gd name="T48" fmla="*/ 106 w 133"/>
                  <a:gd name="T49" fmla="*/ 8 h 60"/>
                  <a:gd name="T50" fmla="*/ 116 w 133"/>
                  <a:gd name="T51" fmla="*/ 12 h 60"/>
                  <a:gd name="T52" fmla="*/ 124 w 133"/>
                  <a:gd name="T53" fmla="*/ 18 h 60"/>
                  <a:gd name="T54" fmla="*/ 127 w 133"/>
                  <a:gd name="T55" fmla="*/ 21 h 60"/>
                  <a:gd name="T56" fmla="*/ 130 w 133"/>
                  <a:gd name="T57" fmla="*/ 24 h 60"/>
                  <a:gd name="T58" fmla="*/ 133 w 133"/>
                  <a:gd name="T59" fmla="*/ 29 h 60"/>
                  <a:gd name="T60" fmla="*/ 133 w 133"/>
                  <a:gd name="T61" fmla="*/ 32 h 60"/>
                  <a:gd name="T62" fmla="*/ 133 w 133"/>
                  <a:gd name="T63" fmla="*/ 35 h 60"/>
                  <a:gd name="T64" fmla="*/ 133 w 133"/>
                  <a:gd name="T65" fmla="*/ 38 h 60"/>
                  <a:gd name="T66" fmla="*/ 131 w 133"/>
                  <a:gd name="T67" fmla="*/ 41 h 60"/>
                  <a:gd name="T68" fmla="*/ 130 w 133"/>
                  <a:gd name="T69" fmla="*/ 43 h 60"/>
                  <a:gd name="T70" fmla="*/ 127 w 133"/>
                  <a:gd name="T71" fmla="*/ 46 h 60"/>
                  <a:gd name="T72" fmla="*/ 124 w 133"/>
                  <a:gd name="T73" fmla="*/ 48 h 60"/>
                  <a:gd name="T74" fmla="*/ 120 w 133"/>
                  <a:gd name="T75" fmla="*/ 52 h 60"/>
                  <a:gd name="T76" fmla="*/ 113 w 133"/>
                  <a:gd name="T77" fmla="*/ 54 h 60"/>
                  <a:gd name="T78" fmla="*/ 101 w 133"/>
                  <a:gd name="T79" fmla="*/ 58 h 60"/>
                  <a:gd name="T80" fmla="*/ 90 w 133"/>
                  <a:gd name="T81" fmla="*/ 60 h 60"/>
                  <a:gd name="T82" fmla="*/ 78 w 133"/>
                  <a:gd name="T83" fmla="*/ 60 h 60"/>
                  <a:gd name="T84" fmla="*/ 64 w 133"/>
                  <a:gd name="T85" fmla="*/ 60 h 6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3"/>
                  <a:gd name="T130" fmla="*/ 0 h 60"/>
                  <a:gd name="T131" fmla="*/ 133 w 133"/>
                  <a:gd name="T132" fmla="*/ 60 h 6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3" h="60">
                    <a:moveTo>
                      <a:pt x="64" y="60"/>
                    </a:moveTo>
                    <a:lnTo>
                      <a:pt x="51" y="58"/>
                    </a:lnTo>
                    <a:lnTo>
                      <a:pt x="39" y="54"/>
                    </a:lnTo>
                    <a:lnTo>
                      <a:pt x="28" y="52"/>
                    </a:lnTo>
                    <a:lnTo>
                      <a:pt x="18" y="47"/>
                    </a:lnTo>
                    <a:lnTo>
                      <a:pt x="11" y="41"/>
                    </a:lnTo>
                    <a:lnTo>
                      <a:pt x="7" y="39"/>
                    </a:lnTo>
                    <a:lnTo>
                      <a:pt x="5" y="35"/>
                    </a:lnTo>
                    <a:lnTo>
                      <a:pt x="0" y="31"/>
                    </a:lnTo>
                    <a:lnTo>
                      <a:pt x="0" y="27"/>
                    </a:lnTo>
                    <a:lnTo>
                      <a:pt x="0" y="24"/>
                    </a:lnTo>
                    <a:lnTo>
                      <a:pt x="0" y="21"/>
                    </a:lnTo>
                    <a:lnTo>
                      <a:pt x="2" y="18"/>
                    </a:lnTo>
                    <a:lnTo>
                      <a:pt x="4" y="16"/>
                    </a:lnTo>
                    <a:lnTo>
                      <a:pt x="7" y="13"/>
                    </a:lnTo>
                    <a:lnTo>
                      <a:pt x="10" y="10"/>
                    </a:lnTo>
                    <a:lnTo>
                      <a:pt x="13" y="8"/>
                    </a:lnTo>
                    <a:lnTo>
                      <a:pt x="21" y="5"/>
                    </a:lnTo>
                    <a:lnTo>
                      <a:pt x="32" y="1"/>
                    </a:lnTo>
                    <a:lnTo>
                      <a:pt x="43" y="0"/>
                    </a:lnTo>
                    <a:lnTo>
                      <a:pt x="56" y="0"/>
                    </a:lnTo>
                    <a:lnTo>
                      <a:pt x="70" y="0"/>
                    </a:lnTo>
                    <a:lnTo>
                      <a:pt x="82" y="1"/>
                    </a:lnTo>
                    <a:lnTo>
                      <a:pt x="95" y="5"/>
                    </a:lnTo>
                    <a:lnTo>
                      <a:pt x="106" y="8"/>
                    </a:lnTo>
                    <a:lnTo>
                      <a:pt x="116" y="12"/>
                    </a:lnTo>
                    <a:lnTo>
                      <a:pt x="124" y="18"/>
                    </a:lnTo>
                    <a:lnTo>
                      <a:pt x="127" y="21"/>
                    </a:lnTo>
                    <a:lnTo>
                      <a:pt x="130" y="24"/>
                    </a:lnTo>
                    <a:lnTo>
                      <a:pt x="133" y="29"/>
                    </a:lnTo>
                    <a:lnTo>
                      <a:pt x="133" y="32"/>
                    </a:lnTo>
                    <a:lnTo>
                      <a:pt x="133" y="35"/>
                    </a:lnTo>
                    <a:lnTo>
                      <a:pt x="133" y="38"/>
                    </a:lnTo>
                    <a:lnTo>
                      <a:pt x="131" y="41"/>
                    </a:lnTo>
                    <a:lnTo>
                      <a:pt x="130" y="43"/>
                    </a:lnTo>
                    <a:lnTo>
                      <a:pt x="127" y="46"/>
                    </a:lnTo>
                    <a:lnTo>
                      <a:pt x="124" y="48"/>
                    </a:lnTo>
                    <a:lnTo>
                      <a:pt x="120" y="52"/>
                    </a:lnTo>
                    <a:lnTo>
                      <a:pt x="113" y="54"/>
                    </a:lnTo>
                    <a:lnTo>
                      <a:pt x="101" y="58"/>
                    </a:lnTo>
                    <a:lnTo>
                      <a:pt x="90" y="60"/>
                    </a:lnTo>
                    <a:lnTo>
                      <a:pt x="78" y="60"/>
                    </a:lnTo>
                    <a:lnTo>
                      <a:pt x="64" y="60"/>
                    </a:lnTo>
                    <a:close/>
                  </a:path>
                </a:pathLst>
              </a:custGeom>
              <a:solidFill>
                <a:srgbClr val="FFFFFF"/>
              </a:solidFill>
              <a:ln w="9525">
                <a:noFill/>
                <a:round/>
                <a:headEnd/>
                <a:tailEnd/>
              </a:ln>
            </p:spPr>
            <p:txBody>
              <a:bodyPr/>
              <a:lstStyle/>
              <a:p>
                <a:endParaRPr lang="ru-RU"/>
              </a:p>
            </p:txBody>
          </p:sp>
          <p:sp>
            <p:nvSpPr>
              <p:cNvPr id="162775" name="Freeform 1406"/>
              <p:cNvSpPr>
                <a:spLocks/>
              </p:cNvSpPr>
              <p:nvPr/>
            </p:nvSpPr>
            <p:spPr bwMode="auto">
              <a:xfrm>
                <a:off x="2523" y="2508"/>
                <a:ext cx="133" cy="60"/>
              </a:xfrm>
              <a:custGeom>
                <a:avLst/>
                <a:gdLst>
                  <a:gd name="T0" fmla="*/ 64 w 133"/>
                  <a:gd name="T1" fmla="*/ 60 h 60"/>
                  <a:gd name="T2" fmla="*/ 51 w 133"/>
                  <a:gd name="T3" fmla="*/ 56 h 60"/>
                  <a:gd name="T4" fmla="*/ 39 w 133"/>
                  <a:gd name="T5" fmla="*/ 54 h 60"/>
                  <a:gd name="T6" fmla="*/ 18 w 133"/>
                  <a:gd name="T7" fmla="*/ 47 h 60"/>
                  <a:gd name="T8" fmla="*/ 11 w 133"/>
                  <a:gd name="T9" fmla="*/ 41 h 60"/>
                  <a:gd name="T10" fmla="*/ 5 w 133"/>
                  <a:gd name="T11" fmla="*/ 35 h 60"/>
                  <a:gd name="T12" fmla="*/ 0 w 133"/>
                  <a:gd name="T13" fmla="*/ 24 h 60"/>
                  <a:gd name="T14" fmla="*/ 2 w 133"/>
                  <a:gd name="T15" fmla="*/ 18 h 60"/>
                  <a:gd name="T16" fmla="*/ 7 w 133"/>
                  <a:gd name="T17" fmla="*/ 13 h 60"/>
                  <a:gd name="T18" fmla="*/ 21 w 133"/>
                  <a:gd name="T19" fmla="*/ 5 h 60"/>
                  <a:gd name="T20" fmla="*/ 43 w 133"/>
                  <a:gd name="T21" fmla="*/ 0 h 60"/>
                  <a:gd name="T22" fmla="*/ 70 w 133"/>
                  <a:gd name="T23" fmla="*/ 0 h 60"/>
                  <a:gd name="T24" fmla="*/ 82 w 133"/>
                  <a:gd name="T25" fmla="*/ 1 h 60"/>
                  <a:gd name="T26" fmla="*/ 95 w 133"/>
                  <a:gd name="T27" fmla="*/ 5 h 60"/>
                  <a:gd name="T28" fmla="*/ 116 w 133"/>
                  <a:gd name="T29" fmla="*/ 12 h 60"/>
                  <a:gd name="T30" fmla="*/ 124 w 133"/>
                  <a:gd name="T31" fmla="*/ 18 h 60"/>
                  <a:gd name="T32" fmla="*/ 130 w 133"/>
                  <a:gd name="T33" fmla="*/ 22 h 60"/>
                  <a:gd name="T34" fmla="*/ 133 w 133"/>
                  <a:gd name="T35" fmla="*/ 35 h 60"/>
                  <a:gd name="T36" fmla="*/ 131 w 133"/>
                  <a:gd name="T37" fmla="*/ 40 h 60"/>
                  <a:gd name="T38" fmla="*/ 127 w 133"/>
                  <a:gd name="T39" fmla="*/ 46 h 60"/>
                  <a:gd name="T40" fmla="*/ 113 w 133"/>
                  <a:gd name="T41" fmla="*/ 54 h 60"/>
                  <a:gd name="T42" fmla="*/ 90 w 133"/>
                  <a:gd name="T43" fmla="*/ 60 h 60"/>
                  <a:gd name="T44" fmla="*/ 64 w 133"/>
                  <a:gd name="T45" fmla="*/ 60 h 6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3"/>
                  <a:gd name="T70" fmla="*/ 0 h 60"/>
                  <a:gd name="T71" fmla="*/ 133 w 133"/>
                  <a:gd name="T72" fmla="*/ 60 h 6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3" h="60">
                    <a:moveTo>
                      <a:pt x="64" y="60"/>
                    </a:moveTo>
                    <a:lnTo>
                      <a:pt x="51" y="56"/>
                    </a:lnTo>
                    <a:lnTo>
                      <a:pt x="39" y="54"/>
                    </a:lnTo>
                    <a:lnTo>
                      <a:pt x="18" y="47"/>
                    </a:lnTo>
                    <a:lnTo>
                      <a:pt x="11" y="41"/>
                    </a:lnTo>
                    <a:lnTo>
                      <a:pt x="5" y="35"/>
                    </a:lnTo>
                    <a:lnTo>
                      <a:pt x="0" y="24"/>
                    </a:lnTo>
                    <a:lnTo>
                      <a:pt x="2" y="18"/>
                    </a:lnTo>
                    <a:lnTo>
                      <a:pt x="7" y="13"/>
                    </a:lnTo>
                    <a:lnTo>
                      <a:pt x="21" y="5"/>
                    </a:lnTo>
                    <a:lnTo>
                      <a:pt x="43" y="0"/>
                    </a:lnTo>
                    <a:lnTo>
                      <a:pt x="70" y="0"/>
                    </a:lnTo>
                    <a:lnTo>
                      <a:pt x="82" y="1"/>
                    </a:lnTo>
                    <a:lnTo>
                      <a:pt x="95" y="5"/>
                    </a:lnTo>
                    <a:lnTo>
                      <a:pt x="116" y="12"/>
                    </a:lnTo>
                    <a:lnTo>
                      <a:pt x="124" y="18"/>
                    </a:lnTo>
                    <a:lnTo>
                      <a:pt x="130" y="22"/>
                    </a:lnTo>
                    <a:lnTo>
                      <a:pt x="133" y="35"/>
                    </a:lnTo>
                    <a:lnTo>
                      <a:pt x="131" y="40"/>
                    </a:lnTo>
                    <a:lnTo>
                      <a:pt x="127" y="46"/>
                    </a:lnTo>
                    <a:lnTo>
                      <a:pt x="113" y="54"/>
                    </a:lnTo>
                    <a:lnTo>
                      <a:pt x="90" y="60"/>
                    </a:lnTo>
                    <a:lnTo>
                      <a:pt x="64" y="60"/>
                    </a:lnTo>
                  </a:path>
                </a:pathLst>
              </a:custGeom>
              <a:noFill/>
              <a:ln w="6350" cap="rnd">
                <a:solidFill>
                  <a:srgbClr val="000000"/>
                </a:solidFill>
                <a:prstDash val="solid"/>
                <a:round/>
                <a:headEnd/>
                <a:tailEnd/>
              </a:ln>
            </p:spPr>
            <p:txBody>
              <a:bodyPr/>
              <a:lstStyle/>
              <a:p>
                <a:endParaRPr lang="ru-RU"/>
              </a:p>
            </p:txBody>
          </p:sp>
          <p:sp>
            <p:nvSpPr>
              <p:cNvPr id="162776" name="Freeform 1407"/>
              <p:cNvSpPr>
                <a:spLocks/>
              </p:cNvSpPr>
              <p:nvPr/>
            </p:nvSpPr>
            <p:spPr bwMode="auto">
              <a:xfrm>
                <a:off x="2784" y="2525"/>
                <a:ext cx="135" cy="59"/>
              </a:xfrm>
              <a:custGeom>
                <a:avLst/>
                <a:gdLst>
                  <a:gd name="T0" fmla="*/ 68 w 135"/>
                  <a:gd name="T1" fmla="*/ 59 h 59"/>
                  <a:gd name="T2" fmla="*/ 56 w 135"/>
                  <a:gd name="T3" fmla="*/ 58 h 59"/>
                  <a:gd name="T4" fmla="*/ 43 w 135"/>
                  <a:gd name="T5" fmla="*/ 58 h 59"/>
                  <a:gd name="T6" fmla="*/ 30 w 135"/>
                  <a:gd name="T7" fmla="*/ 55 h 59"/>
                  <a:gd name="T8" fmla="*/ 21 w 135"/>
                  <a:gd name="T9" fmla="*/ 52 h 59"/>
                  <a:gd name="T10" fmla="*/ 13 w 135"/>
                  <a:gd name="T11" fmla="*/ 46 h 59"/>
                  <a:gd name="T12" fmla="*/ 7 w 135"/>
                  <a:gd name="T13" fmla="*/ 42 h 59"/>
                  <a:gd name="T14" fmla="*/ 2 w 135"/>
                  <a:gd name="T15" fmla="*/ 37 h 59"/>
                  <a:gd name="T16" fmla="*/ 1 w 135"/>
                  <a:gd name="T17" fmla="*/ 34 h 59"/>
                  <a:gd name="T18" fmla="*/ 0 w 135"/>
                  <a:gd name="T19" fmla="*/ 31 h 59"/>
                  <a:gd name="T20" fmla="*/ 2 w 135"/>
                  <a:gd name="T21" fmla="*/ 25 h 59"/>
                  <a:gd name="T22" fmla="*/ 4 w 135"/>
                  <a:gd name="T23" fmla="*/ 23 h 59"/>
                  <a:gd name="T24" fmla="*/ 6 w 135"/>
                  <a:gd name="T25" fmla="*/ 19 h 59"/>
                  <a:gd name="T26" fmla="*/ 11 w 135"/>
                  <a:gd name="T27" fmla="*/ 15 h 59"/>
                  <a:gd name="T28" fmla="*/ 19 w 135"/>
                  <a:gd name="T29" fmla="*/ 10 h 59"/>
                  <a:gd name="T30" fmla="*/ 29 w 135"/>
                  <a:gd name="T31" fmla="*/ 6 h 59"/>
                  <a:gd name="T32" fmla="*/ 40 w 135"/>
                  <a:gd name="T33" fmla="*/ 4 h 59"/>
                  <a:gd name="T34" fmla="*/ 53 w 135"/>
                  <a:gd name="T35" fmla="*/ 0 h 59"/>
                  <a:gd name="T36" fmla="*/ 67 w 135"/>
                  <a:gd name="T37" fmla="*/ 0 h 59"/>
                  <a:gd name="T38" fmla="*/ 79 w 135"/>
                  <a:gd name="T39" fmla="*/ 0 h 59"/>
                  <a:gd name="T40" fmla="*/ 92 w 135"/>
                  <a:gd name="T41" fmla="*/ 2 h 59"/>
                  <a:gd name="T42" fmla="*/ 103 w 135"/>
                  <a:gd name="T43" fmla="*/ 4 h 59"/>
                  <a:gd name="T44" fmla="*/ 114 w 135"/>
                  <a:gd name="T45" fmla="*/ 6 h 59"/>
                  <a:gd name="T46" fmla="*/ 122 w 135"/>
                  <a:gd name="T47" fmla="*/ 12 h 59"/>
                  <a:gd name="T48" fmla="*/ 128 w 135"/>
                  <a:gd name="T49" fmla="*/ 16 h 59"/>
                  <a:gd name="T50" fmla="*/ 133 w 135"/>
                  <a:gd name="T51" fmla="*/ 23 h 59"/>
                  <a:gd name="T52" fmla="*/ 133 w 135"/>
                  <a:gd name="T53" fmla="*/ 24 h 59"/>
                  <a:gd name="T54" fmla="*/ 135 w 135"/>
                  <a:gd name="T55" fmla="*/ 27 h 59"/>
                  <a:gd name="T56" fmla="*/ 133 w 135"/>
                  <a:gd name="T57" fmla="*/ 34 h 59"/>
                  <a:gd name="T58" fmla="*/ 131 w 135"/>
                  <a:gd name="T59" fmla="*/ 37 h 59"/>
                  <a:gd name="T60" fmla="*/ 130 w 135"/>
                  <a:gd name="T61" fmla="*/ 38 h 59"/>
                  <a:gd name="T62" fmla="*/ 124 w 135"/>
                  <a:gd name="T63" fmla="*/ 45 h 59"/>
                  <a:gd name="T64" fmla="*/ 116 w 135"/>
                  <a:gd name="T65" fmla="*/ 48 h 59"/>
                  <a:gd name="T66" fmla="*/ 107 w 135"/>
                  <a:gd name="T67" fmla="*/ 53 h 59"/>
                  <a:gd name="T68" fmla="*/ 95 w 135"/>
                  <a:gd name="T69" fmla="*/ 56 h 59"/>
                  <a:gd name="T70" fmla="*/ 83 w 135"/>
                  <a:gd name="T71" fmla="*/ 58 h 59"/>
                  <a:gd name="T72" fmla="*/ 68 w 135"/>
                  <a:gd name="T73" fmla="*/ 59 h 5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5"/>
                  <a:gd name="T112" fmla="*/ 0 h 59"/>
                  <a:gd name="T113" fmla="*/ 135 w 135"/>
                  <a:gd name="T114" fmla="*/ 59 h 5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5" h="59">
                    <a:moveTo>
                      <a:pt x="68" y="59"/>
                    </a:moveTo>
                    <a:lnTo>
                      <a:pt x="56" y="58"/>
                    </a:lnTo>
                    <a:lnTo>
                      <a:pt x="43" y="58"/>
                    </a:lnTo>
                    <a:lnTo>
                      <a:pt x="30" y="55"/>
                    </a:lnTo>
                    <a:lnTo>
                      <a:pt x="21" y="52"/>
                    </a:lnTo>
                    <a:lnTo>
                      <a:pt x="13" y="46"/>
                    </a:lnTo>
                    <a:lnTo>
                      <a:pt x="7" y="42"/>
                    </a:lnTo>
                    <a:lnTo>
                      <a:pt x="2" y="37"/>
                    </a:lnTo>
                    <a:lnTo>
                      <a:pt x="1" y="34"/>
                    </a:lnTo>
                    <a:lnTo>
                      <a:pt x="0" y="31"/>
                    </a:lnTo>
                    <a:lnTo>
                      <a:pt x="2" y="25"/>
                    </a:lnTo>
                    <a:lnTo>
                      <a:pt x="4" y="23"/>
                    </a:lnTo>
                    <a:lnTo>
                      <a:pt x="6" y="19"/>
                    </a:lnTo>
                    <a:lnTo>
                      <a:pt x="11" y="15"/>
                    </a:lnTo>
                    <a:lnTo>
                      <a:pt x="19" y="10"/>
                    </a:lnTo>
                    <a:lnTo>
                      <a:pt x="29" y="6"/>
                    </a:lnTo>
                    <a:lnTo>
                      <a:pt x="40" y="4"/>
                    </a:lnTo>
                    <a:lnTo>
                      <a:pt x="53" y="0"/>
                    </a:lnTo>
                    <a:lnTo>
                      <a:pt x="67" y="0"/>
                    </a:lnTo>
                    <a:lnTo>
                      <a:pt x="79" y="0"/>
                    </a:lnTo>
                    <a:lnTo>
                      <a:pt x="92" y="2"/>
                    </a:lnTo>
                    <a:lnTo>
                      <a:pt x="103" y="4"/>
                    </a:lnTo>
                    <a:lnTo>
                      <a:pt x="114" y="6"/>
                    </a:lnTo>
                    <a:lnTo>
                      <a:pt x="122" y="12"/>
                    </a:lnTo>
                    <a:lnTo>
                      <a:pt x="128" y="16"/>
                    </a:lnTo>
                    <a:lnTo>
                      <a:pt x="133" y="23"/>
                    </a:lnTo>
                    <a:lnTo>
                      <a:pt x="133" y="24"/>
                    </a:lnTo>
                    <a:lnTo>
                      <a:pt x="135" y="27"/>
                    </a:lnTo>
                    <a:lnTo>
                      <a:pt x="133" y="34"/>
                    </a:lnTo>
                    <a:lnTo>
                      <a:pt x="131" y="37"/>
                    </a:lnTo>
                    <a:lnTo>
                      <a:pt x="130" y="38"/>
                    </a:lnTo>
                    <a:lnTo>
                      <a:pt x="124" y="45"/>
                    </a:lnTo>
                    <a:lnTo>
                      <a:pt x="116" y="48"/>
                    </a:lnTo>
                    <a:lnTo>
                      <a:pt x="107" y="53"/>
                    </a:lnTo>
                    <a:lnTo>
                      <a:pt x="95" y="56"/>
                    </a:lnTo>
                    <a:lnTo>
                      <a:pt x="83" y="58"/>
                    </a:lnTo>
                    <a:lnTo>
                      <a:pt x="68" y="59"/>
                    </a:lnTo>
                    <a:close/>
                  </a:path>
                </a:pathLst>
              </a:custGeom>
              <a:solidFill>
                <a:srgbClr val="FFFFFF"/>
              </a:solidFill>
              <a:ln w="9525">
                <a:noFill/>
                <a:round/>
                <a:headEnd/>
                <a:tailEnd/>
              </a:ln>
            </p:spPr>
            <p:txBody>
              <a:bodyPr/>
              <a:lstStyle/>
              <a:p>
                <a:endParaRPr lang="ru-RU"/>
              </a:p>
            </p:txBody>
          </p:sp>
          <p:sp>
            <p:nvSpPr>
              <p:cNvPr id="162777" name="Freeform 1408"/>
              <p:cNvSpPr>
                <a:spLocks/>
              </p:cNvSpPr>
              <p:nvPr/>
            </p:nvSpPr>
            <p:spPr bwMode="auto">
              <a:xfrm>
                <a:off x="2784" y="2525"/>
                <a:ext cx="135" cy="58"/>
              </a:xfrm>
              <a:custGeom>
                <a:avLst/>
                <a:gdLst>
                  <a:gd name="T0" fmla="*/ 68 w 135"/>
                  <a:gd name="T1" fmla="*/ 58 h 58"/>
                  <a:gd name="T2" fmla="*/ 43 w 135"/>
                  <a:gd name="T3" fmla="*/ 56 h 58"/>
                  <a:gd name="T4" fmla="*/ 21 w 135"/>
                  <a:gd name="T5" fmla="*/ 52 h 58"/>
                  <a:gd name="T6" fmla="*/ 13 w 135"/>
                  <a:gd name="T7" fmla="*/ 46 h 58"/>
                  <a:gd name="T8" fmla="*/ 7 w 135"/>
                  <a:gd name="T9" fmla="*/ 42 h 58"/>
                  <a:gd name="T10" fmla="*/ 0 w 135"/>
                  <a:gd name="T11" fmla="*/ 31 h 58"/>
                  <a:gd name="T12" fmla="*/ 6 w 135"/>
                  <a:gd name="T13" fmla="*/ 19 h 58"/>
                  <a:gd name="T14" fmla="*/ 19 w 135"/>
                  <a:gd name="T15" fmla="*/ 10 h 58"/>
                  <a:gd name="T16" fmla="*/ 40 w 135"/>
                  <a:gd name="T17" fmla="*/ 4 h 58"/>
                  <a:gd name="T18" fmla="*/ 67 w 135"/>
                  <a:gd name="T19" fmla="*/ 0 h 58"/>
                  <a:gd name="T20" fmla="*/ 92 w 135"/>
                  <a:gd name="T21" fmla="*/ 2 h 58"/>
                  <a:gd name="T22" fmla="*/ 114 w 135"/>
                  <a:gd name="T23" fmla="*/ 6 h 58"/>
                  <a:gd name="T24" fmla="*/ 122 w 135"/>
                  <a:gd name="T25" fmla="*/ 12 h 58"/>
                  <a:gd name="T26" fmla="*/ 128 w 135"/>
                  <a:gd name="T27" fmla="*/ 16 h 58"/>
                  <a:gd name="T28" fmla="*/ 135 w 135"/>
                  <a:gd name="T29" fmla="*/ 27 h 58"/>
                  <a:gd name="T30" fmla="*/ 130 w 135"/>
                  <a:gd name="T31" fmla="*/ 38 h 58"/>
                  <a:gd name="T32" fmla="*/ 116 w 135"/>
                  <a:gd name="T33" fmla="*/ 48 h 58"/>
                  <a:gd name="T34" fmla="*/ 95 w 135"/>
                  <a:gd name="T35" fmla="*/ 56 h 58"/>
                  <a:gd name="T36" fmla="*/ 68 w 135"/>
                  <a:gd name="T37" fmla="*/ 58 h 5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35"/>
                  <a:gd name="T58" fmla="*/ 0 h 58"/>
                  <a:gd name="T59" fmla="*/ 135 w 135"/>
                  <a:gd name="T60" fmla="*/ 58 h 5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35" h="58">
                    <a:moveTo>
                      <a:pt x="68" y="58"/>
                    </a:moveTo>
                    <a:lnTo>
                      <a:pt x="43" y="56"/>
                    </a:lnTo>
                    <a:lnTo>
                      <a:pt x="21" y="52"/>
                    </a:lnTo>
                    <a:lnTo>
                      <a:pt x="13" y="46"/>
                    </a:lnTo>
                    <a:lnTo>
                      <a:pt x="7" y="42"/>
                    </a:lnTo>
                    <a:lnTo>
                      <a:pt x="0" y="31"/>
                    </a:lnTo>
                    <a:lnTo>
                      <a:pt x="6" y="19"/>
                    </a:lnTo>
                    <a:lnTo>
                      <a:pt x="19" y="10"/>
                    </a:lnTo>
                    <a:lnTo>
                      <a:pt x="40" y="4"/>
                    </a:lnTo>
                    <a:lnTo>
                      <a:pt x="67" y="0"/>
                    </a:lnTo>
                    <a:lnTo>
                      <a:pt x="92" y="2"/>
                    </a:lnTo>
                    <a:lnTo>
                      <a:pt x="114" y="6"/>
                    </a:lnTo>
                    <a:lnTo>
                      <a:pt x="122" y="12"/>
                    </a:lnTo>
                    <a:lnTo>
                      <a:pt x="128" y="16"/>
                    </a:lnTo>
                    <a:lnTo>
                      <a:pt x="135" y="27"/>
                    </a:lnTo>
                    <a:lnTo>
                      <a:pt x="130" y="38"/>
                    </a:lnTo>
                    <a:lnTo>
                      <a:pt x="116" y="48"/>
                    </a:lnTo>
                    <a:lnTo>
                      <a:pt x="95" y="56"/>
                    </a:lnTo>
                    <a:lnTo>
                      <a:pt x="68" y="58"/>
                    </a:lnTo>
                  </a:path>
                </a:pathLst>
              </a:custGeom>
              <a:noFill/>
              <a:ln w="6350" cap="rnd">
                <a:solidFill>
                  <a:srgbClr val="000000"/>
                </a:solidFill>
                <a:prstDash val="solid"/>
                <a:round/>
                <a:headEnd/>
                <a:tailEnd/>
              </a:ln>
            </p:spPr>
            <p:txBody>
              <a:bodyPr/>
              <a:lstStyle/>
              <a:p>
                <a:endParaRPr lang="ru-RU"/>
              </a:p>
            </p:txBody>
          </p:sp>
          <p:sp>
            <p:nvSpPr>
              <p:cNvPr id="162778" name="Freeform 1409"/>
              <p:cNvSpPr>
                <a:spLocks/>
              </p:cNvSpPr>
              <p:nvPr/>
            </p:nvSpPr>
            <p:spPr bwMode="auto">
              <a:xfrm>
                <a:off x="2655" y="2518"/>
                <a:ext cx="132" cy="61"/>
              </a:xfrm>
              <a:custGeom>
                <a:avLst/>
                <a:gdLst>
                  <a:gd name="T0" fmla="*/ 63 w 132"/>
                  <a:gd name="T1" fmla="*/ 60 h 61"/>
                  <a:gd name="T2" fmla="*/ 50 w 132"/>
                  <a:gd name="T3" fmla="*/ 58 h 61"/>
                  <a:gd name="T4" fmla="*/ 37 w 132"/>
                  <a:gd name="T5" fmla="*/ 56 h 61"/>
                  <a:gd name="T6" fmla="*/ 27 w 132"/>
                  <a:gd name="T7" fmla="*/ 52 h 61"/>
                  <a:gd name="T8" fmla="*/ 18 w 132"/>
                  <a:gd name="T9" fmla="*/ 47 h 61"/>
                  <a:gd name="T10" fmla="*/ 9 w 132"/>
                  <a:gd name="T11" fmla="*/ 42 h 61"/>
                  <a:gd name="T12" fmla="*/ 6 w 132"/>
                  <a:gd name="T13" fmla="*/ 41 h 61"/>
                  <a:gd name="T14" fmla="*/ 3 w 132"/>
                  <a:gd name="T15" fmla="*/ 37 h 61"/>
                  <a:gd name="T16" fmla="*/ 0 w 132"/>
                  <a:gd name="T17" fmla="*/ 31 h 61"/>
                  <a:gd name="T18" fmla="*/ 0 w 132"/>
                  <a:gd name="T19" fmla="*/ 28 h 61"/>
                  <a:gd name="T20" fmla="*/ 0 w 132"/>
                  <a:gd name="T21" fmla="*/ 24 h 61"/>
                  <a:gd name="T22" fmla="*/ 0 w 132"/>
                  <a:gd name="T23" fmla="*/ 22 h 61"/>
                  <a:gd name="T24" fmla="*/ 1 w 132"/>
                  <a:gd name="T25" fmla="*/ 20 h 61"/>
                  <a:gd name="T26" fmla="*/ 3 w 132"/>
                  <a:gd name="T27" fmla="*/ 16 h 61"/>
                  <a:gd name="T28" fmla="*/ 5 w 132"/>
                  <a:gd name="T29" fmla="*/ 14 h 61"/>
                  <a:gd name="T30" fmla="*/ 8 w 132"/>
                  <a:gd name="T31" fmla="*/ 12 h 61"/>
                  <a:gd name="T32" fmla="*/ 12 w 132"/>
                  <a:gd name="T33" fmla="*/ 10 h 61"/>
                  <a:gd name="T34" fmla="*/ 20 w 132"/>
                  <a:gd name="T35" fmla="*/ 7 h 61"/>
                  <a:gd name="T36" fmla="*/ 30 w 132"/>
                  <a:gd name="T37" fmla="*/ 3 h 61"/>
                  <a:gd name="T38" fmla="*/ 42 w 132"/>
                  <a:gd name="T39" fmla="*/ 1 h 61"/>
                  <a:gd name="T40" fmla="*/ 55 w 132"/>
                  <a:gd name="T41" fmla="*/ 0 h 61"/>
                  <a:gd name="T42" fmla="*/ 67 w 132"/>
                  <a:gd name="T43" fmla="*/ 1 h 61"/>
                  <a:gd name="T44" fmla="*/ 82 w 132"/>
                  <a:gd name="T45" fmla="*/ 3 h 61"/>
                  <a:gd name="T46" fmla="*/ 95 w 132"/>
                  <a:gd name="T47" fmla="*/ 7 h 61"/>
                  <a:gd name="T48" fmla="*/ 106 w 132"/>
                  <a:gd name="T49" fmla="*/ 10 h 61"/>
                  <a:gd name="T50" fmla="*/ 115 w 132"/>
                  <a:gd name="T51" fmla="*/ 14 h 61"/>
                  <a:gd name="T52" fmla="*/ 123 w 132"/>
                  <a:gd name="T53" fmla="*/ 20 h 61"/>
                  <a:gd name="T54" fmla="*/ 126 w 132"/>
                  <a:gd name="T55" fmla="*/ 22 h 61"/>
                  <a:gd name="T56" fmla="*/ 127 w 132"/>
                  <a:gd name="T57" fmla="*/ 24 h 61"/>
                  <a:gd name="T58" fmla="*/ 131 w 132"/>
                  <a:gd name="T59" fmla="*/ 31 h 61"/>
                  <a:gd name="T60" fmla="*/ 132 w 132"/>
                  <a:gd name="T61" fmla="*/ 33 h 61"/>
                  <a:gd name="T62" fmla="*/ 132 w 132"/>
                  <a:gd name="T63" fmla="*/ 37 h 61"/>
                  <a:gd name="T64" fmla="*/ 131 w 132"/>
                  <a:gd name="T65" fmla="*/ 40 h 61"/>
                  <a:gd name="T66" fmla="*/ 131 w 132"/>
                  <a:gd name="T67" fmla="*/ 42 h 61"/>
                  <a:gd name="T68" fmla="*/ 127 w 132"/>
                  <a:gd name="T69" fmla="*/ 45 h 61"/>
                  <a:gd name="T70" fmla="*/ 126 w 132"/>
                  <a:gd name="T71" fmla="*/ 48 h 61"/>
                  <a:gd name="T72" fmla="*/ 123 w 132"/>
                  <a:gd name="T73" fmla="*/ 50 h 61"/>
                  <a:gd name="T74" fmla="*/ 120 w 132"/>
                  <a:gd name="T75" fmla="*/ 52 h 61"/>
                  <a:gd name="T76" fmla="*/ 110 w 132"/>
                  <a:gd name="T77" fmla="*/ 56 h 61"/>
                  <a:gd name="T78" fmla="*/ 101 w 132"/>
                  <a:gd name="T79" fmla="*/ 58 h 61"/>
                  <a:gd name="T80" fmla="*/ 90 w 132"/>
                  <a:gd name="T81" fmla="*/ 59 h 61"/>
                  <a:gd name="T82" fmla="*/ 78 w 132"/>
                  <a:gd name="T83" fmla="*/ 61 h 61"/>
                  <a:gd name="T84" fmla="*/ 63 w 132"/>
                  <a:gd name="T85" fmla="*/ 60 h 6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2"/>
                  <a:gd name="T130" fmla="*/ 0 h 61"/>
                  <a:gd name="T131" fmla="*/ 132 w 132"/>
                  <a:gd name="T132" fmla="*/ 61 h 6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2" h="61">
                    <a:moveTo>
                      <a:pt x="63" y="60"/>
                    </a:moveTo>
                    <a:lnTo>
                      <a:pt x="50" y="58"/>
                    </a:lnTo>
                    <a:lnTo>
                      <a:pt x="37" y="56"/>
                    </a:lnTo>
                    <a:lnTo>
                      <a:pt x="27" y="52"/>
                    </a:lnTo>
                    <a:lnTo>
                      <a:pt x="18" y="47"/>
                    </a:lnTo>
                    <a:lnTo>
                      <a:pt x="9" y="42"/>
                    </a:lnTo>
                    <a:lnTo>
                      <a:pt x="6" y="41"/>
                    </a:lnTo>
                    <a:lnTo>
                      <a:pt x="3" y="37"/>
                    </a:lnTo>
                    <a:lnTo>
                      <a:pt x="0" y="31"/>
                    </a:lnTo>
                    <a:lnTo>
                      <a:pt x="0" y="28"/>
                    </a:lnTo>
                    <a:lnTo>
                      <a:pt x="0" y="24"/>
                    </a:lnTo>
                    <a:lnTo>
                      <a:pt x="0" y="22"/>
                    </a:lnTo>
                    <a:lnTo>
                      <a:pt x="1" y="20"/>
                    </a:lnTo>
                    <a:lnTo>
                      <a:pt x="3" y="16"/>
                    </a:lnTo>
                    <a:lnTo>
                      <a:pt x="5" y="14"/>
                    </a:lnTo>
                    <a:lnTo>
                      <a:pt x="8" y="12"/>
                    </a:lnTo>
                    <a:lnTo>
                      <a:pt x="12" y="10"/>
                    </a:lnTo>
                    <a:lnTo>
                      <a:pt x="20" y="7"/>
                    </a:lnTo>
                    <a:lnTo>
                      <a:pt x="30" y="3"/>
                    </a:lnTo>
                    <a:lnTo>
                      <a:pt x="42" y="1"/>
                    </a:lnTo>
                    <a:lnTo>
                      <a:pt x="55" y="0"/>
                    </a:lnTo>
                    <a:lnTo>
                      <a:pt x="67" y="1"/>
                    </a:lnTo>
                    <a:lnTo>
                      <a:pt x="82" y="3"/>
                    </a:lnTo>
                    <a:lnTo>
                      <a:pt x="95" y="7"/>
                    </a:lnTo>
                    <a:lnTo>
                      <a:pt x="106" y="10"/>
                    </a:lnTo>
                    <a:lnTo>
                      <a:pt x="115" y="14"/>
                    </a:lnTo>
                    <a:lnTo>
                      <a:pt x="123" y="20"/>
                    </a:lnTo>
                    <a:lnTo>
                      <a:pt x="126" y="22"/>
                    </a:lnTo>
                    <a:lnTo>
                      <a:pt x="127" y="24"/>
                    </a:lnTo>
                    <a:lnTo>
                      <a:pt x="131" y="31"/>
                    </a:lnTo>
                    <a:lnTo>
                      <a:pt x="132" y="33"/>
                    </a:lnTo>
                    <a:lnTo>
                      <a:pt x="132" y="37"/>
                    </a:lnTo>
                    <a:lnTo>
                      <a:pt x="131" y="40"/>
                    </a:lnTo>
                    <a:lnTo>
                      <a:pt x="131" y="42"/>
                    </a:lnTo>
                    <a:lnTo>
                      <a:pt x="127" y="45"/>
                    </a:lnTo>
                    <a:lnTo>
                      <a:pt x="126" y="48"/>
                    </a:lnTo>
                    <a:lnTo>
                      <a:pt x="123" y="50"/>
                    </a:lnTo>
                    <a:lnTo>
                      <a:pt x="120" y="52"/>
                    </a:lnTo>
                    <a:lnTo>
                      <a:pt x="110" y="56"/>
                    </a:lnTo>
                    <a:lnTo>
                      <a:pt x="101" y="58"/>
                    </a:lnTo>
                    <a:lnTo>
                      <a:pt x="90" y="59"/>
                    </a:lnTo>
                    <a:lnTo>
                      <a:pt x="78" y="61"/>
                    </a:lnTo>
                    <a:lnTo>
                      <a:pt x="63" y="60"/>
                    </a:lnTo>
                    <a:close/>
                  </a:path>
                </a:pathLst>
              </a:custGeom>
              <a:solidFill>
                <a:srgbClr val="FFFFFF"/>
              </a:solidFill>
              <a:ln w="9525">
                <a:noFill/>
                <a:round/>
                <a:headEnd/>
                <a:tailEnd/>
              </a:ln>
            </p:spPr>
            <p:txBody>
              <a:bodyPr/>
              <a:lstStyle/>
              <a:p>
                <a:endParaRPr lang="ru-RU"/>
              </a:p>
            </p:txBody>
          </p:sp>
          <p:sp>
            <p:nvSpPr>
              <p:cNvPr id="162779" name="Freeform 1410"/>
              <p:cNvSpPr>
                <a:spLocks/>
              </p:cNvSpPr>
              <p:nvPr/>
            </p:nvSpPr>
            <p:spPr bwMode="auto">
              <a:xfrm>
                <a:off x="2655" y="2520"/>
                <a:ext cx="132" cy="58"/>
              </a:xfrm>
              <a:custGeom>
                <a:avLst/>
                <a:gdLst>
                  <a:gd name="T0" fmla="*/ 63 w 132"/>
                  <a:gd name="T1" fmla="*/ 58 h 58"/>
                  <a:gd name="T2" fmla="*/ 50 w 132"/>
                  <a:gd name="T3" fmla="*/ 56 h 58"/>
                  <a:gd name="T4" fmla="*/ 37 w 132"/>
                  <a:gd name="T5" fmla="*/ 53 h 58"/>
                  <a:gd name="T6" fmla="*/ 18 w 132"/>
                  <a:gd name="T7" fmla="*/ 45 h 58"/>
                  <a:gd name="T8" fmla="*/ 9 w 132"/>
                  <a:gd name="T9" fmla="*/ 41 h 58"/>
                  <a:gd name="T10" fmla="*/ 3 w 132"/>
                  <a:gd name="T11" fmla="*/ 35 h 58"/>
                  <a:gd name="T12" fmla="*/ 0 w 132"/>
                  <a:gd name="T13" fmla="*/ 23 h 58"/>
                  <a:gd name="T14" fmla="*/ 1 w 132"/>
                  <a:gd name="T15" fmla="*/ 18 h 58"/>
                  <a:gd name="T16" fmla="*/ 6 w 132"/>
                  <a:gd name="T17" fmla="*/ 13 h 58"/>
                  <a:gd name="T18" fmla="*/ 20 w 132"/>
                  <a:gd name="T19" fmla="*/ 4 h 58"/>
                  <a:gd name="T20" fmla="*/ 42 w 132"/>
                  <a:gd name="T21" fmla="*/ 0 h 58"/>
                  <a:gd name="T22" fmla="*/ 67 w 132"/>
                  <a:gd name="T23" fmla="*/ 0 h 58"/>
                  <a:gd name="T24" fmla="*/ 82 w 132"/>
                  <a:gd name="T25" fmla="*/ 2 h 58"/>
                  <a:gd name="T26" fmla="*/ 95 w 132"/>
                  <a:gd name="T27" fmla="*/ 4 h 58"/>
                  <a:gd name="T28" fmla="*/ 115 w 132"/>
                  <a:gd name="T29" fmla="*/ 13 h 58"/>
                  <a:gd name="T30" fmla="*/ 123 w 132"/>
                  <a:gd name="T31" fmla="*/ 18 h 58"/>
                  <a:gd name="T32" fmla="*/ 127 w 132"/>
                  <a:gd name="T33" fmla="*/ 22 h 58"/>
                  <a:gd name="T34" fmla="*/ 132 w 132"/>
                  <a:gd name="T35" fmla="*/ 35 h 58"/>
                  <a:gd name="T36" fmla="*/ 131 w 132"/>
                  <a:gd name="T37" fmla="*/ 40 h 58"/>
                  <a:gd name="T38" fmla="*/ 126 w 132"/>
                  <a:gd name="T39" fmla="*/ 45 h 58"/>
                  <a:gd name="T40" fmla="*/ 110 w 132"/>
                  <a:gd name="T41" fmla="*/ 52 h 58"/>
                  <a:gd name="T42" fmla="*/ 90 w 132"/>
                  <a:gd name="T43" fmla="*/ 58 h 58"/>
                  <a:gd name="T44" fmla="*/ 63 w 132"/>
                  <a:gd name="T45" fmla="*/ 58 h 5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2"/>
                  <a:gd name="T70" fmla="*/ 0 h 58"/>
                  <a:gd name="T71" fmla="*/ 132 w 132"/>
                  <a:gd name="T72" fmla="*/ 58 h 5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2" h="58">
                    <a:moveTo>
                      <a:pt x="63" y="58"/>
                    </a:moveTo>
                    <a:lnTo>
                      <a:pt x="50" y="56"/>
                    </a:lnTo>
                    <a:lnTo>
                      <a:pt x="37" y="53"/>
                    </a:lnTo>
                    <a:lnTo>
                      <a:pt x="18" y="45"/>
                    </a:lnTo>
                    <a:lnTo>
                      <a:pt x="9" y="41"/>
                    </a:lnTo>
                    <a:lnTo>
                      <a:pt x="3" y="35"/>
                    </a:lnTo>
                    <a:lnTo>
                      <a:pt x="0" y="23"/>
                    </a:lnTo>
                    <a:lnTo>
                      <a:pt x="1" y="18"/>
                    </a:lnTo>
                    <a:lnTo>
                      <a:pt x="6" y="13"/>
                    </a:lnTo>
                    <a:lnTo>
                      <a:pt x="20" y="4"/>
                    </a:lnTo>
                    <a:lnTo>
                      <a:pt x="42" y="0"/>
                    </a:lnTo>
                    <a:lnTo>
                      <a:pt x="67" y="0"/>
                    </a:lnTo>
                    <a:lnTo>
                      <a:pt x="82" y="2"/>
                    </a:lnTo>
                    <a:lnTo>
                      <a:pt x="95" y="4"/>
                    </a:lnTo>
                    <a:lnTo>
                      <a:pt x="115" y="13"/>
                    </a:lnTo>
                    <a:lnTo>
                      <a:pt x="123" y="18"/>
                    </a:lnTo>
                    <a:lnTo>
                      <a:pt x="127" y="22"/>
                    </a:lnTo>
                    <a:lnTo>
                      <a:pt x="132" y="35"/>
                    </a:lnTo>
                    <a:lnTo>
                      <a:pt x="131" y="40"/>
                    </a:lnTo>
                    <a:lnTo>
                      <a:pt x="126" y="45"/>
                    </a:lnTo>
                    <a:lnTo>
                      <a:pt x="110" y="52"/>
                    </a:lnTo>
                    <a:lnTo>
                      <a:pt x="90" y="58"/>
                    </a:lnTo>
                    <a:lnTo>
                      <a:pt x="63" y="58"/>
                    </a:lnTo>
                  </a:path>
                </a:pathLst>
              </a:custGeom>
              <a:noFill/>
              <a:ln w="6350" cap="rnd">
                <a:solidFill>
                  <a:srgbClr val="000000"/>
                </a:solidFill>
                <a:prstDash val="solid"/>
                <a:round/>
                <a:headEnd/>
                <a:tailEnd/>
              </a:ln>
            </p:spPr>
            <p:txBody>
              <a:bodyPr/>
              <a:lstStyle/>
              <a:p>
                <a:endParaRPr lang="ru-RU"/>
              </a:p>
            </p:txBody>
          </p:sp>
          <p:sp>
            <p:nvSpPr>
              <p:cNvPr id="162780" name="Freeform 1411"/>
              <p:cNvSpPr>
                <a:spLocks/>
              </p:cNvSpPr>
              <p:nvPr/>
            </p:nvSpPr>
            <p:spPr bwMode="auto">
              <a:xfrm>
                <a:off x="2262" y="2476"/>
                <a:ext cx="134" cy="59"/>
              </a:xfrm>
              <a:custGeom>
                <a:avLst/>
                <a:gdLst>
                  <a:gd name="T0" fmla="*/ 65 w 134"/>
                  <a:gd name="T1" fmla="*/ 59 h 59"/>
                  <a:gd name="T2" fmla="*/ 51 w 134"/>
                  <a:gd name="T3" fmla="*/ 58 h 59"/>
                  <a:gd name="T4" fmla="*/ 40 w 134"/>
                  <a:gd name="T5" fmla="*/ 55 h 59"/>
                  <a:gd name="T6" fmla="*/ 29 w 134"/>
                  <a:gd name="T7" fmla="*/ 52 h 59"/>
                  <a:gd name="T8" fmla="*/ 19 w 134"/>
                  <a:gd name="T9" fmla="*/ 47 h 59"/>
                  <a:gd name="T10" fmla="*/ 11 w 134"/>
                  <a:gd name="T11" fmla="*/ 42 h 59"/>
                  <a:gd name="T12" fmla="*/ 8 w 134"/>
                  <a:gd name="T13" fmla="*/ 39 h 59"/>
                  <a:gd name="T14" fmla="*/ 4 w 134"/>
                  <a:gd name="T15" fmla="*/ 37 h 59"/>
                  <a:gd name="T16" fmla="*/ 2 w 134"/>
                  <a:gd name="T17" fmla="*/ 31 h 59"/>
                  <a:gd name="T18" fmla="*/ 0 w 134"/>
                  <a:gd name="T19" fmla="*/ 27 h 59"/>
                  <a:gd name="T20" fmla="*/ 0 w 134"/>
                  <a:gd name="T21" fmla="*/ 25 h 59"/>
                  <a:gd name="T22" fmla="*/ 2 w 134"/>
                  <a:gd name="T23" fmla="*/ 21 h 59"/>
                  <a:gd name="T24" fmla="*/ 4 w 134"/>
                  <a:gd name="T25" fmla="*/ 18 h 59"/>
                  <a:gd name="T26" fmla="*/ 4 w 134"/>
                  <a:gd name="T27" fmla="*/ 16 h 59"/>
                  <a:gd name="T28" fmla="*/ 6 w 134"/>
                  <a:gd name="T29" fmla="*/ 13 h 59"/>
                  <a:gd name="T30" fmla="*/ 10 w 134"/>
                  <a:gd name="T31" fmla="*/ 12 h 59"/>
                  <a:gd name="T32" fmla="*/ 13 w 134"/>
                  <a:gd name="T33" fmla="*/ 8 h 59"/>
                  <a:gd name="T34" fmla="*/ 23 w 134"/>
                  <a:gd name="T35" fmla="*/ 5 h 59"/>
                  <a:gd name="T36" fmla="*/ 32 w 134"/>
                  <a:gd name="T37" fmla="*/ 2 h 59"/>
                  <a:gd name="T38" fmla="*/ 44 w 134"/>
                  <a:gd name="T39" fmla="*/ 0 h 59"/>
                  <a:gd name="T40" fmla="*/ 57 w 134"/>
                  <a:gd name="T41" fmla="*/ 0 h 59"/>
                  <a:gd name="T42" fmla="*/ 70 w 134"/>
                  <a:gd name="T43" fmla="*/ 0 h 59"/>
                  <a:gd name="T44" fmla="*/ 84 w 134"/>
                  <a:gd name="T45" fmla="*/ 2 h 59"/>
                  <a:gd name="T46" fmla="*/ 95 w 134"/>
                  <a:gd name="T47" fmla="*/ 5 h 59"/>
                  <a:gd name="T48" fmla="*/ 106 w 134"/>
                  <a:gd name="T49" fmla="*/ 10 h 59"/>
                  <a:gd name="T50" fmla="*/ 115 w 134"/>
                  <a:gd name="T51" fmla="*/ 13 h 59"/>
                  <a:gd name="T52" fmla="*/ 123 w 134"/>
                  <a:gd name="T53" fmla="*/ 18 h 59"/>
                  <a:gd name="T54" fmla="*/ 127 w 134"/>
                  <a:gd name="T55" fmla="*/ 21 h 59"/>
                  <a:gd name="T56" fmla="*/ 130 w 134"/>
                  <a:gd name="T57" fmla="*/ 24 h 59"/>
                  <a:gd name="T58" fmla="*/ 133 w 134"/>
                  <a:gd name="T59" fmla="*/ 31 h 59"/>
                  <a:gd name="T60" fmla="*/ 134 w 134"/>
                  <a:gd name="T61" fmla="*/ 32 h 59"/>
                  <a:gd name="T62" fmla="*/ 134 w 134"/>
                  <a:gd name="T63" fmla="*/ 35 h 59"/>
                  <a:gd name="T64" fmla="*/ 133 w 134"/>
                  <a:gd name="T65" fmla="*/ 38 h 59"/>
                  <a:gd name="T66" fmla="*/ 132 w 134"/>
                  <a:gd name="T67" fmla="*/ 42 h 59"/>
                  <a:gd name="T68" fmla="*/ 130 w 134"/>
                  <a:gd name="T69" fmla="*/ 44 h 59"/>
                  <a:gd name="T70" fmla="*/ 128 w 134"/>
                  <a:gd name="T71" fmla="*/ 46 h 59"/>
                  <a:gd name="T72" fmla="*/ 125 w 134"/>
                  <a:gd name="T73" fmla="*/ 50 h 59"/>
                  <a:gd name="T74" fmla="*/ 122 w 134"/>
                  <a:gd name="T75" fmla="*/ 51 h 59"/>
                  <a:gd name="T76" fmla="*/ 113 w 134"/>
                  <a:gd name="T77" fmla="*/ 55 h 59"/>
                  <a:gd name="T78" fmla="*/ 104 w 134"/>
                  <a:gd name="T79" fmla="*/ 58 h 59"/>
                  <a:gd name="T80" fmla="*/ 91 w 134"/>
                  <a:gd name="T81" fmla="*/ 59 h 59"/>
                  <a:gd name="T82" fmla="*/ 78 w 134"/>
                  <a:gd name="T83" fmla="*/ 59 h 59"/>
                  <a:gd name="T84" fmla="*/ 65 w 134"/>
                  <a:gd name="T85" fmla="*/ 59 h 5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4"/>
                  <a:gd name="T130" fmla="*/ 0 h 59"/>
                  <a:gd name="T131" fmla="*/ 134 w 134"/>
                  <a:gd name="T132" fmla="*/ 59 h 5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4" h="59">
                    <a:moveTo>
                      <a:pt x="65" y="59"/>
                    </a:moveTo>
                    <a:lnTo>
                      <a:pt x="51" y="58"/>
                    </a:lnTo>
                    <a:lnTo>
                      <a:pt x="40" y="55"/>
                    </a:lnTo>
                    <a:lnTo>
                      <a:pt x="29" y="52"/>
                    </a:lnTo>
                    <a:lnTo>
                      <a:pt x="19" y="47"/>
                    </a:lnTo>
                    <a:lnTo>
                      <a:pt x="11" y="42"/>
                    </a:lnTo>
                    <a:lnTo>
                      <a:pt x="8" y="39"/>
                    </a:lnTo>
                    <a:lnTo>
                      <a:pt x="4" y="37"/>
                    </a:lnTo>
                    <a:lnTo>
                      <a:pt x="2" y="31"/>
                    </a:lnTo>
                    <a:lnTo>
                      <a:pt x="0" y="27"/>
                    </a:lnTo>
                    <a:lnTo>
                      <a:pt x="0" y="25"/>
                    </a:lnTo>
                    <a:lnTo>
                      <a:pt x="2" y="21"/>
                    </a:lnTo>
                    <a:lnTo>
                      <a:pt x="4" y="18"/>
                    </a:lnTo>
                    <a:lnTo>
                      <a:pt x="4" y="16"/>
                    </a:lnTo>
                    <a:lnTo>
                      <a:pt x="6" y="13"/>
                    </a:lnTo>
                    <a:lnTo>
                      <a:pt x="10" y="12"/>
                    </a:lnTo>
                    <a:lnTo>
                      <a:pt x="13" y="8"/>
                    </a:lnTo>
                    <a:lnTo>
                      <a:pt x="23" y="5"/>
                    </a:lnTo>
                    <a:lnTo>
                      <a:pt x="32" y="2"/>
                    </a:lnTo>
                    <a:lnTo>
                      <a:pt x="44" y="0"/>
                    </a:lnTo>
                    <a:lnTo>
                      <a:pt x="57" y="0"/>
                    </a:lnTo>
                    <a:lnTo>
                      <a:pt x="70" y="0"/>
                    </a:lnTo>
                    <a:lnTo>
                      <a:pt x="84" y="2"/>
                    </a:lnTo>
                    <a:lnTo>
                      <a:pt x="95" y="5"/>
                    </a:lnTo>
                    <a:lnTo>
                      <a:pt x="106" y="10"/>
                    </a:lnTo>
                    <a:lnTo>
                      <a:pt x="115" y="13"/>
                    </a:lnTo>
                    <a:lnTo>
                      <a:pt x="123" y="18"/>
                    </a:lnTo>
                    <a:lnTo>
                      <a:pt x="127" y="21"/>
                    </a:lnTo>
                    <a:lnTo>
                      <a:pt x="130" y="24"/>
                    </a:lnTo>
                    <a:lnTo>
                      <a:pt x="133" y="31"/>
                    </a:lnTo>
                    <a:lnTo>
                      <a:pt x="134" y="32"/>
                    </a:lnTo>
                    <a:lnTo>
                      <a:pt x="134" y="35"/>
                    </a:lnTo>
                    <a:lnTo>
                      <a:pt x="133" y="38"/>
                    </a:lnTo>
                    <a:lnTo>
                      <a:pt x="132" y="42"/>
                    </a:lnTo>
                    <a:lnTo>
                      <a:pt x="130" y="44"/>
                    </a:lnTo>
                    <a:lnTo>
                      <a:pt x="128" y="46"/>
                    </a:lnTo>
                    <a:lnTo>
                      <a:pt x="125" y="50"/>
                    </a:lnTo>
                    <a:lnTo>
                      <a:pt x="122" y="51"/>
                    </a:lnTo>
                    <a:lnTo>
                      <a:pt x="113" y="55"/>
                    </a:lnTo>
                    <a:lnTo>
                      <a:pt x="104" y="58"/>
                    </a:lnTo>
                    <a:lnTo>
                      <a:pt x="91" y="59"/>
                    </a:lnTo>
                    <a:lnTo>
                      <a:pt x="78" y="59"/>
                    </a:lnTo>
                    <a:lnTo>
                      <a:pt x="65" y="59"/>
                    </a:lnTo>
                    <a:close/>
                  </a:path>
                </a:pathLst>
              </a:custGeom>
              <a:solidFill>
                <a:srgbClr val="FFFFFF"/>
              </a:solidFill>
              <a:ln w="9525">
                <a:noFill/>
                <a:round/>
                <a:headEnd/>
                <a:tailEnd/>
              </a:ln>
            </p:spPr>
            <p:txBody>
              <a:bodyPr/>
              <a:lstStyle/>
              <a:p>
                <a:endParaRPr lang="ru-RU"/>
              </a:p>
            </p:txBody>
          </p:sp>
          <p:sp>
            <p:nvSpPr>
              <p:cNvPr id="162781" name="Freeform 1412"/>
              <p:cNvSpPr>
                <a:spLocks/>
              </p:cNvSpPr>
              <p:nvPr/>
            </p:nvSpPr>
            <p:spPr bwMode="auto">
              <a:xfrm>
                <a:off x="2262" y="2476"/>
                <a:ext cx="134" cy="59"/>
              </a:xfrm>
              <a:custGeom>
                <a:avLst/>
                <a:gdLst>
                  <a:gd name="T0" fmla="*/ 65 w 134"/>
                  <a:gd name="T1" fmla="*/ 59 h 59"/>
                  <a:gd name="T2" fmla="*/ 53 w 134"/>
                  <a:gd name="T3" fmla="*/ 58 h 59"/>
                  <a:gd name="T4" fmla="*/ 40 w 134"/>
                  <a:gd name="T5" fmla="*/ 55 h 59"/>
                  <a:gd name="T6" fmla="*/ 19 w 134"/>
                  <a:gd name="T7" fmla="*/ 47 h 59"/>
                  <a:gd name="T8" fmla="*/ 11 w 134"/>
                  <a:gd name="T9" fmla="*/ 42 h 59"/>
                  <a:gd name="T10" fmla="*/ 4 w 134"/>
                  <a:gd name="T11" fmla="*/ 35 h 59"/>
                  <a:gd name="T12" fmla="*/ 0 w 134"/>
                  <a:gd name="T13" fmla="*/ 25 h 59"/>
                  <a:gd name="T14" fmla="*/ 4 w 134"/>
                  <a:gd name="T15" fmla="*/ 18 h 59"/>
                  <a:gd name="T16" fmla="*/ 6 w 134"/>
                  <a:gd name="T17" fmla="*/ 13 h 59"/>
                  <a:gd name="T18" fmla="*/ 23 w 134"/>
                  <a:gd name="T19" fmla="*/ 5 h 59"/>
                  <a:gd name="T20" fmla="*/ 44 w 134"/>
                  <a:gd name="T21" fmla="*/ 0 h 59"/>
                  <a:gd name="T22" fmla="*/ 70 w 134"/>
                  <a:gd name="T23" fmla="*/ 0 h 59"/>
                  <a:gd name="T24" fmla="*/ 84 w 134"/>
                  <a:gd name="T25" fmla="*/ 2 h 59"/>
                  <a:gd name="T26" fmla="*/ 97 w 134"/>
                  <a:gd name="T27" fmla="*/ 5 h 59"/>
                  <a:gd name="T28" fmla="*/ 117 w 134"/>
                  <a:gd name="T29" fmla="*/ 13 h 59"/>
                  <a:gd name="T30" fmla="*/ 125 w 134"/>
                  <a:gd name="T31" fmla="*/ 18 h 59"/>
                  <a:gd name="T32" fmla="*/ 130 w 134"/>
                  <a:gd name="T33" fmla="*/ 24 h 59"/>
                  <a:gd name="T34" fmla="*/ 134 w 134"/>
                  <a:gd name="T35" fmla="*/ 35 h 59"/>
                  <a:gd name="T36" fmla="*/ 133 w 134"/>
                  <a:gd name="T37" fmla="*/ 42 h 59"/>
                  <a:gd name="T38" fmla="*/ 128 w 134"/>
                  <a:gd name="T39" fmla="*/ 46 h 59"/>
                  <a:gd name="T40" fmla="*/ 113 w 134"/>
                  <a:gd name="T41" fmla="*/ 55 h 59"/>
                  <a:gd name="T42" fmla="*/ 92 w 134"/>
                  <a:gd name="T43" fmla="*/ 59 h 59"/>
                  <a:gd name="T44" fmla="*/ 65 w 134"/>
                  <a:gd name="T45" fmla="*/ 59 h 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4"/>
                  <a:gd name="T70" fmla="*/ 0 h 59"/>
                  <a:gd name="T71" fmla="*/ 134 w 134"/>
                  <a:gd name="T72" fmla="*/ 59 h 5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4" h="59">
                    <a:moveTo>
                      <a:pt x="65" y="59"/>
                    </a:moveTo>
                    <a:lnTo>
                      <a:pt x="53" y="58"/>
                    </a:lnTo>
                    <a:lnTo>
                      <a:pt x="40" y="55"/>
                    </a:lnTo>
                    <a:lnTo>
                      <a:pt x="19" y="47"/>
                    </a:lnTo>
                    <a:lnTo>
                      <a:pt x="11" y="42"/>
                    </a:lnTo>
                    <a:lnTo>
                      <a:pt x="4" y="35"/>
                    </a:lnTo>
                    <a:lnTo>
                      <a:pt x="0" y="25"/>
                    </a:lnTo>
                    <a:lnTo>
                      <a:pt x="4" y="18"/>
                    </a:lnTo>
                    <a:lnTo>
                      <a:pt x="6" y="13"/>
                    </a:lnTo>
                    <a:lnTo>
                      <a:pt x="23" y="5"/>
                    </a:lnTo>
                    <a:lnTo>
                      <a:pt x="44" y="0"/>
                    </a:lnTo>
                    <a:lnTo>
                      <a:pt x="70" y="0"/>
                    </a:lnTo>
                    <a:lnTo>
                      <a:pt x="84" y="2"/>
                    </a:lnTo>
                    <a:lnTo>
                      <a:pt x="97" y="5"/>
                    </a:lnTo>
                    <a:lnTo>
                      <a:pt x="117" y="13"/>
                    </a:lnTo>
                    <a:lnTo>
                      <a:pt x="125" y="18"/>
                    </a:lnTo>
                    <a:lnTo>
                      <a:pt x="130" y="24"/>
                    </a:lnTo>
                    <a:lnTo>
                      <a:pt x="134" y="35"/>
                    </a:lnTo>
                    <a:lnTo>
                      <a:pt x="133" y="42"/>
                    </a:lnTo>
                    <a:lnTo>
                      <a:pt x="128" y="46"/>
                    </a:lnTo>
                    <a:lnTo>
                      <a:pt x="113" y="55"/>
                    </a:lnTo>
                    <a:lnTo>
                      <a:pt x="92" y="59"/>
                    </a:lnTo>
                    <a:lnTo>
                      <a:pt x="65" y="59"/>
                    </a:lnTo>
                  </a:path>
                </a:pathLst>
              </a:custGeom>
              <a:noFill/>
              <a:ln w="6350" cap="rnd">
                <a:solidFill>
                  <a:srgbClr val="000000"/>
                </a:solidFill>
                <a:prstDash val="solid"/>
                <a:round/>
                <a:headEnd/>
                <a:tailEnd/>
              </a:ln>
            </p:spPr>
            <p:txBody>
              <a:bodyPr/>
              <a:lstStyle/>
              <a:p>
                <a:endParaRPr lang="ru-RU"/>
              </a:p>
            </p:txBody>
          </p:sp>
          <p:sp>
            <p:nvSpPr>
              <p:cNvPr id="162782" name="Freeform 1413"/>
              <p:cNvSpPr>
                <a:spLocks/>
              </p:cNvSpPr>
              <p:nvPr/>
            </p:nvSpPr>
            <p:spPr bwMode="auto">
              <a:xfrm>
                <a:off x="3178" y="2505"/>
                <a:ext cx="135" cy="59"/>
              </a:xfrm>
              <a:custGeom>
                <a:avLst/>
                <a:gdLst>
                  <a:gd name="T0" fmla="*/ 64 w 135"/>
                  <a:gd name="T1" fmla="*/ 59 h 59"/>
                  <a:gd name="T2" fmla="*/ 52 w 135"/>
                  <a:gd name="T3" fmla="*/ 57 h 59"/>
                  <a:gd name="T4" fmla="*/ 39 w 135"/>
                  <a:gd name="T5" fmla="*/ 54 h 59"/>
                  <a:gd name="T6" fmla="*/ 28 w 135"/>
                  <a:gd name="T7" fmla="*/ 51 h 59"/>
                  <a:gd name="T8" fmla="*/ 18 w 135"/>
                  <a:gd name="T9" fmla="*/ 46 h 59"/>
                  <a:gd name="T10" fmla="*/ 10 w 135"/>
                  <a:gd name="T11" fmla="*/ 42 h 59"/>
                  <a:gd name="T12" fmla="*/ 7 w 135"/>
                  <a:gd name="T13" fmla="*/ 38 h 59"/>
                  <a:gd name="T14" fmla="*/ 3 w 135"/>
                  <a:gd name="T15" fmla="*/ 37 h 59"/>
                  <a:gd name="T16" fmla="*/ 0 w 135"/>
                  <a:gd name="T17" fmla="*/ 30 h 59"/>
                  <a:gd name="T18" fmla="*/ 0 w 135"/>
                  <a:gd name="T19" fmla="*/ 27 h 59"/>
                  <a:gd name="T20" fmla="*/ 0 w 135"/>
                  <a:gd name="T21" fmla="*/ 24 h 59"/>
                  <a:gd name="T22" fmla="*/ 0 w 135"/>
                  <a:gd name="T23" fmla="*/ 21 h 59"/>
                  <a:gd name="T24" fmla="*/ 2 w 135"/>
                  <a:gd name="T25" fmla="*/ 18 h 59"/>
                  <a:gd name="T26" fmla="*/ 3 w 135"/>
                  <a:gd name="T27" fmla="*/ 16 h 59"/>
                  <a:gd name="T28" fmla="*/ 6 w 135"/>
                  <a:gd name="T29" fmla="*/ 12 h 59"/>
                  <a:gd name="T30" fmla="*/ 10 w 135"/>
                  <a:gd name="T31" fmla="*/ 11 h 59"/>
                  <a:gd name="T32" fmla="*/ 12 w 135"/>
                  <a:gd name="T33" fmla="*/ 8 h 59"/>
                  <a:gd name="T34" fmla="*/ 21 w 135"/>
                  <a:gd name="T35" fmla="*/ 4 h 59"/>
                  <a:gd name="T36" fmla="*/ 33 w 135"/>
                  <a:gd name="T37" fmla="*/ 2 h 59"/>
                  <a:gd name="T38" fmla="*/ 43 w 135"/>
                  <a:gd name="T39" fmla="*/ 0 h 59"/>
                  <a:gd name="T40" fmla="*/ 56 w 135"/>
                  <a:gd name="T41" fmla="*/ 0 h 59"/>
                  <a:gd name="T42" fmla="*/ 71 w 135"/>
                  <a:gd name="T43" fmla="*/ 0 h 59"/>
                  <a:gd name="T44" fmla="*/ 84 w 135"/>
                  <a:gd name="T45" fmla="*/ 2 h 59"/>
                  <a:gd name="T46" fmla="*/ 96 w 135"/>
                  <a:gd name="T47" fmla="*/ 4 h 59"/>
                  <a:gd name="T48" fmla="*/ 108 w 135"/>
                  <a:gd name="T49" fmla="*/ 9 h 59"/>
                  <a:gd name="T50" fmla="*/ 117 w 135"/>
                  <a:gd name="T51" fmla="*/ 12 h 59"/>
                  <a:gd name="T52" fmla="*/ 125 w 135"/>
                  <a:gd name="T53" fmla="*/ 17 h 59"/>
                  <a:gd name="T54" fmla="*/ 128 w 135"/>
                  <a:gd name="T55" fmla="*/ 21 h 59"/>
                  <a:gd name="T56" fmla="*/ 130 w 135"/>
                  <a:gd name="T57" fmla="*/ 23 h 59"/>
                  <a:gd name="T58" fmla="*/ 135 w 135"/>
                  <a:gd name="T59" fmla="*/ 30 h 59"/>
                  <a:gd name="T60" fmla="*/ 135 w 135"/>
                  <a:gd name="T61" fmla="*/ 32 h 59"/>
                  <a:gd name="T62" fmla="*/ 135 w 135"/>
                  <a:gd name="T63" fmla="*/ 35 h 59"/>
                  <a:gd name="T64" fmla="*/ 135 w 135"/>
                  <a:gd name="T65" fmla="*/ 38 h 59"/>
                  <a:gd name="T66" fmla="*/ 134 w 135"/>
                  <a:gd name="T67" fmla="*/ 42 h 59"/>
                  <a:gd name="T68" fmla="*/ 132 w 135"/>
                  <a:gd name="T69" fmla="*/ 44 h 59"/>
                  <a:gd name="T70" fmla="*/ 129 w 135"/>
                  <a:gd name="T71" fmla="*/ 46 h 59"/>
                  <a:gd name="T72" fmla="*/ 125 w 135"/>
                  <a:gd name="T73" fmla="*/ 49 h 59"/>
                  <a:gd name="T74" fmla="*/ 122 w 135"/>
                  <a:gd name="T75" fmla="*/ 51 h 59"/>
                  <a:gd name="T76" fmla="*/ 114 w 135"/>
                  <a:gd name="T77" fmla="*/ 54 h 59"/>
                  <a:gd name="T78" fmla="*/ 103 w 135"/>
                  <a:gd name="T79" fmla="*/ 57 h 59"/>
                  <a:gd name="T80" fmla="*/ 92 w 135"/>
                  <a:gd name="T81" fmla="*/ 59 h 59"/>
                  <a:gd name="T82" fmla="*/ 79 w 135"/>
                  <a:gd name="T83" fmla="*/ 59 h 59"/>
                  <a:gd name="T84" fmla="*/ 64 w 135"/>
                  <a:gd name="T85" fmla="*/ 59 h 5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5"/>
                  <a:gd name="T130" fmla="*/ 0 h 59"/>
                  <a:gd name="T131" fmla="*/ 135 w 135"/>
                  <a:gd name="T132" fmla="*/ 59 h 5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5" h="59">
                    <a:moveTo>
                      <a:pt x="64" y="59"/>
                    </a:moveTo>
                    <a:lnTo>
                      <a:pt x="52" y="57"/>
                    </a:lnTo>
                    <a:lnTo>
                      <a:pt x="39" y="54"/>
                    </a:lnTo>
                    <a:lnTo>
                      <a:pt x="28" y="51"/>
                    </a:lnTo>
                    <a:lnTo>
                      <a:pt x="18" y="46"/>
                    </a:lnTo>
                    <a:lnTo>
                      <a:pt x="10" y="42"/>
                    </a:lnTo>
                    <a:lnTo>
                      <a:pt x="7" y="38"/>
                    </a:lnTo>
                    <a:lnTo>
                      <a:pt x="3" y="37"/>
                    </a:lnTo>
                    <a:lnTo>
                      <a:pt x="0" y="30"/>
                    </a:lnTo>
                    <a:lnTo>
                      <a:pt x="0" y="27"/>
                    </a:lnTo>
                    <a:lnTo>
                      <a:pt x="0" y="24"/>
                    </a:lnTo>
                    <a:lnTo>
                      <a:pt x="0" y="21"/>
                    </a:lnTo>
                    <a:lnTo>
                      <a:pt x="2" y="18"/>
                    </a:lnTo>
                    <a:lnTo>
                      <a:pt x="3" y="16"/>
                    </a:lnTo>
                    <a:lnTo>
                      <a:pt x="6" y="12"/>
                    </a:lnTo>
                    <a:lnTo>
                      <a:pt x="10" y="11"/>
                    </a:lnTo>
                    <a:lnTo>
                      <a:pt x="12" y="8"/>
                    </a:lnTo>
                    <a:lnTo>
                      <a:pt x="21" y="4"/>
                    </a:lnTo>
                    <a:lnTo>
                      <a:pt x="33" y="2"/>
                    </a:lnTo>
                    <a:lnTo>
                      <a:pt x="43" y="0"/>
                    </a:lnTo>
                    <a:lnTo>
                      <a:pt x="56" y="0"/>
                    </a:lnTo>
                    <a:lnTo>
                      <a:pt x="71" y="0"/>
                    </a:lnTo>
                    <a:lnTo>
                      <a:pt x="84" y="2"/>
                    </a:lnTo>
                    <a:lnTo>
                      <a:pt x="96" y="4"/>
                    </a:lnTo>
                    <a:lnTo>
                      <a:pt x="108" y="9"/>
                    </a:lnTo>
                    <a:lnTo>
                      <a:pt x="117" y="12"/>
                    </a:lnTo>
                    <a:lnTo>
                      <a:pt x="125" y="17"/>
                    </a:lnTo>
                    <a:lnTo>
                      <a:pt x="128" y="21"/>
                    </a:lnTo>
                    <a:lnTo>
                      <a:pt x="130" y="23"/>
                    </a:lnTo>
                    <a:lnTo>
                      <a:pt x="135" y="30"/>
                    </a:lnTo>
                    <a:lnTo>
                      <a:pt x="135" y="32"/>
                    </a:lnTo>
                    <a:lnTo>
                      <a:pt x="135" y="35"/>
                    </a:lnTo>
                    <a:lnTo>
                      <a:pt x="135" y="38"/>
                    </a:lnTo>
                    <a:lnTo>
                      <a:pt x="134" y="42"/>
                    </a:lnTo>
                    <a:lnTo>
                      <a:pt x="132" y="44"/>
                    </a:lnTo>
                    <a:lnTo>
                      <a:pt x="129" y="46"/>
                    </a:lnTo>
                    <a:lnTo>
                      <a:pt x="125" y="49"/>
                    </a:lnTo>
                    <a:lnTo>
                      <a:pt x="122" y="51"/>
                    </a:lnTo>
                    <a:lnTo>
                      <a:pt x="114" y="54"/>
                    </a:lnTo>
                    <a:lnTo>
                      <a:pt x="103" y="57"/>
                    </a:lnTo>
                    <a:lnTo>
                      <a:pt x="92" y="59"/>
                    </a:lnTo>
                    <a:lnTo>
                      <a:pt x="79" y="59"/>
                    </a:lnTo>
                    <a:lnTo>
                      <a:pt x="64" y="59"/>
                    </a:lnTo>
                    <a:close/>
                  </a:path>
                </a:pathLst>
              </a:custGeom>
              <a:solidFill>
                <a:srgbClr val="FFFFFF"/>
              </a:solidFill>
              <a:ln w="9525">
                <a:noFill/>
                <a:round/>
                <a:headEnd/>
                <a:tailEnd/>
              </a:ln>
            </p:spPr>
            <p:txBody>
              <a:bodyPr/>
              <a:lstStyle/>
              <a:p>
                <a:endParaRPr lang="ru-RU"/>
              </a:p>
            </p:txBody>
          </p:sp>
          <p:sp>
            <p:nvSpPr>
              <p:cNvPr id="162783" name="Freeform 1414"/>
              <p:cNvSpPr>
                <a:spLocks/>
              </p:cNvSpPr>
              <p:nvPr/>
            </p:nvSpPr>
            <p:spPr bwMode="auto">
              <a:xfrm>
                <a:off x="3178" y="2505"/>
                <a:ext cx="135" cy="59"/>
              </a:xfrm>
              <a:custGeom>
                <a:avLst/>
                <a:gdLst>
                  <a:gd name="T0" fmla="*/ 64 w 135"/>
                  <a:gd name="T1" fmla="*/ 59 h 59"/>
                  <a:gd name="T2" fmla="*/ 52 w 135"/>
                  <a:gd name="T3" fmla="*/ 57 h 59"/>
                  <a:gd name="T4" fmla="*/ 39 w 135"/>
                  <a:gd name="T5" fmla="*/ 54 h 59"/>
                  <a:gd name="T6" fmla="*/ 18 w 135"/>
                  <a:gd name="T7" fmla="*/ 46 h 59"/>
                  <a:gd name="T8" fmla="*/ 10 w 135"/>
                  <a:gd name="T9" fmla="*/ 42 h 59"/>
                  <a:gd name="T10" fmla="*/ 5 w 135"/>
                  <a:gd name="T11" fmla="*/ 35 h 59"/>
                  <a:gd name="T12" fmla="*/ 0 w 135"/>
                  <a:gd name="T13" fmla="*/ 24 h 59"/>
                  <a:gd name="T14" fmla="*/ 2 w 135"/>
                  <a:gd name="T15" fmla="*/ 18 h 59"/>
                  <a:gd name="T16" fmla="*/ 6 w 135"/>
                  <a:gd name="T17" fmla="*/ 12 h 59"/>
                  <a:gd name="T18" fmla="*/ 21 w 135"/>
                  <a:gd name="T19" fmla="*/ 4 h 59"/>
                  <a:gd name="T20" fmla="*/ 43 w 135"/>
                  <a:gd name="T21" fmla="*/ 0 h 59"/>
                  <a:gd name="T22" fmla="*/ 71 w 135"/>
                  <a:gd name="T23" fmla="*/ 0 h 59"/>
                  <a:gd name="T24" fmla="*/ 84 w 135"/>
                  <a:gd name="T25" fmla="*/ 2 h 59"/>
                  <a:gd name="T26" fmla="*/ 96 w 135"/>
                  <a:gd name="T27" fmla="*/ 4 h 59"/>
                  <a:gd name="T28" fmla="*/ 117 w 135"/>
                  <a:gd name="T29" fmla="*/ 12 h 59"/>
                  <a:gd name="T30" fmla="*/ 125 w 135"/>
                  <a:gd name="T31" fmla="*/ 17 h 59"/>
                  <a:gd name="T32" fmla="*/ 132 w 135"/>
                  <a:gd name="T33" fmla="*/ 23 h 59"/>
                  <a:gd name="T34" fmla="*/ 135 w 135"/>
                  <a:gd name="T35" fmla="*/ 35 h 59"/>
                  <a:gd name="T36" fmla="*/ 134 w 135"/>
                  <a:gd name="T37" fmla="*/ 42 h 59"/>
                  <a:gd name="T38" fmla="*/ 129 w 135"/>
                  <a:gd name="T39" fmla="*/ 46 h 59"/>
                  <a:gd name="T40" fmla="*/ 114 w 135"/>
                  <a:gd name="T41" fmla="*/ 54 h 59"/>
                  <a:gd name="T42" fmla="*/ 92 w 135"/>
                  <a:gd name="T43" fmla="*/ 59 h 59"/>
                  <a:gd name="T44" fmla="*/ 64 w 135"/>
                  <a:gd name="T45" fmla="*/ 59 h 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5"/>
                  <a:gd name="T70" fmla="*/ 0 h 59"/>
                  <a:gd name="T71" fmla="*/ 135 w 135"/>
                  <a:gd name="T72" fmla="*/ 59 h 5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5" h="59">
                    <a:moveTo>
                      <a:pt x="64" y="59"/>
                    </a:moveTo>
                    <a:lnTo>
                      <a:pt x="52" y="57"/>
                    </a:lnTo>
                    <a:lnTo>
                      <a:pt x="39" y="54"/>
                    </a:lnTo>
                    <a:lnTo>
                      <a:pt x="18" y="46"/>
                    </a:lnTo>
                    <a:lnTo>
                      <a:pt x="10" y="42"/>
                    </a:lnTo>
                    <a:lnTo>
                      <a:pt x="5" y="35"/>
                    </a:lnTo>
                    <a:lnTo>
                      <a:pt x="0" y="24"/>
                    </a:lnTo>
                    <a:lnTo>
                      <a:pt x="2" y="18"/>
                    </a:lnTo>
                    <a:lnTo>
                      <a:pt x="6" y="12"/>
                    </a:lnTo>
                    <a:lnTo>
                      <a:pt x="21" y="4"/>
                    </a:lnTo>
                    <a:lnTo>
                      <a:pt x="43" y="0"/>
                    </a:lnTo>
                    <a:lnTo>
                      <a:pt x="71" y="0"/>
                    </a:lnTo>
                    <a:lnTo>
                      <a:pt x="84" y="2"/>
                    </a:lnTo>
                    <a:lnTo>
                      <a:pt x="96" y="4"/>
                    </a:lnTo>
                    <a:lnTo>
                      <a:pt x="117" y="12"/>
                    </a:lnTo>
                    <a:lnTo>
                      <a:pt x="125" y="17"/>
                    </a:lnTo>
                    <a:lnTo>
                      <a:pt x="132" y="23"/>
                    </a:lnTo>
                    <a:lnTo>
                      <a:pt x="135" y="35"/>
                    </a:lnTo>
                    <a:lnTo>
                      <a:pt x="134" y="42"/>
                    </a:lnTo>
                    <a:lnTo>
                      <a:pt x="129" y="46"/>
                    </a:lnTo>
                    <a:lnTo>
                      <a:pt x="114" y="54"/>
                    </a:lnTo>
                    <a:lnTo>
                      <a:pt x="92" y="59"/>
                    </a:lnTo>
                    <a:lnTo>
                      <a:pt x="64" y="59"/>
                    </a:lnTo>
                  </a:path>
                </a:pathLst>
              </a:custGeom>
              <a:noFill/>
              <a:ln w="6350" cap="rnd">
                <a:solidFill>
                  <a:srgbClr val="000000"/>
                </a:solidFill>
                <a:prstDash val="solid"/>
                <a:round/>
                <a:headEnd/>
                <a:tailEnd/>
              </a:ln>
            </p:spPr>
            <p:txBody>
              <a:bodyPr/>
              <a:lstStyle/>
              <a:p>
                <a:endParaRPr lang="ru-RU"/>
              </a:p>
            </p:txBody>
          </p:sp>
          <p:sp>
            <p:nvSpPr>
              <p:cNvPr id="162784" name="Freeform 1415"/>
              <p:cNvSpPr>
                <a:spLocks/>
              </p:cNvSpPr>
              <p:nvPr/>
            </p:nvSpPr>
            <p:spPr bwMode="auto">
              <a:xfrm>
                <a:off x="3423" y="2468"/>
                <a:ext cx="134" cy="61"/>
              </a:xfrm>
              <a:custGeom>
                <a:avLst/>
                <a:gdLst>
                  <a:gd name="T0" fmla="*/ 65 w 134"/>
                  <a:gd name="T1" fmla="*/ 59 h 61"/>
                  <a:gd name="T2" fmla="*/ 51 w 134"/>
                  <a:gd name="T3" fmla="*/ 57 h 61"/>
                  <a:gd name="T4" fmla="*/ 38 w 134"/>
                  <a:gd name="T5" fmla="*/ 56 h 61"/>
                  <a:gd name="T6" fmla="*/ 27 w 134"/>
                  <a:gd name="T7" fmla="*/ 50 h 61"/>
                  <a:gd name="T8" fmla="*/ 17 w 134"/>
                  <a:gd name="T9" fmla="*/ 46 h 61"/>
                  <a:gd name="T10" fmla="*/ 10 w 134"/>
                  <a:gd name="T11" fmla="*/ 41 h 61"/>
                  <a:gd name="T12" fmla="*/ 7 w 134"/>
                  <a:gd name="T13" fmla="*/ 40 h 61"/>
                  <a:gd name="T14" fmla="*/ 5 w 134"/>
                  <a:gd name="T15" fmla="*/ 36 h 61"/>
                  <a:gd name="T16" fmla="*/ 2 w 134"/>
                  <a:gd name="T17" fmla="*/ 30 h 61"/>
                  <a:gd name="T18" fmla="*/ 0 w 134"/>
                  <a:gd name="T19" fmla="*/ 27 h 61"/>
                  <a:gd name="T20" fmla="*/ 0 w 134"/>
                  <a:gd name="T21" fmla="*/ 23 h 61"/>
                  <a:gd name="T22" fmla="*/ 2 w 134"/>
                  <a:gd name="T23" fmla="*/ 22 h 61"/>
                  <a:gd name="T24" fmla="*/ 2 w 134"/>
                  <a:gd name="T25" fmla="*/ 19 h 61"/>
                  <a:gd name="T26" fmla="*/ 5 w 134"/>
                  <a:gd name="T27" fmla="*/ 16 h 61"/>
                  <a:gd name="T28" fmla="*/ 7 w 134"/>
                  <a:gd name="T29" fmla="*/ 14 h 61"/>
                  <a:gd name="T30" fmla="*/ 10 w 134"/>
                  <a:gd name="T31" fmla="*/ 10 h 61"/>
                  <a:gd name="T32" fmla="*/ 13 w 134"/>
                  <a:gd name="T33" fmla="*/ 10 h 61"/>
                  <a:gd name="T34" fmla="*/ 22 w 134"/>
                  <a:gd name="T35" fmla="*/ 6 h 61"/>
                  <a:gd name="T36" fmla="*/ 32 w 134"/>
                  <a:gd name="T37" fmla="*/ 2 h 61"/>
                  <a:gd name="T38" fmla="*/ 43 w 134"/>
                  <a:gd name="T39" fmla="*/ 1 h 61"/>
                  <a:gd name="T40" fmla="*/ 56 w 134"/>
                  <a:gd name="T41" fmla="*/ 0 h 61"/>
                  <a:gd name="T42" fmla="*/ 69 w 134"/>
                  <a:gd name="T43" fmla="*/ 1 h 61"/>
                  <a:gd name="T44" fmla="*/ 82 w 134"/>
                  <a:gd name="T45" fmla="*/ 2 h 61"/>
                  <a:gd name="T46" fmla="*/ 95 w 134"/>
                  <a:gd name="T47" fmla="*/ 6 h 61"/>
                  <a:gd name="T48" fmla="*/ 106 w 134"/>
                  <a:gd name="T49" fmla="*/ 9 h 61"/>
                  <a:gd name="T50" fmla="*/ 116 w 134"/>
                  <a:gd name="T51" fmla="*/ 14 h 61"/>
                  <a:gd name="T52" fmla="*/ 123 w 134"/>
                  <a:gd name="T53" fmla="*/ 19 h 61"/>
                  <a:gd name="T54" fmla="*/ 126 w 134"/>
                  <a:gd name="T55" fmla="*/ 20 h 61"/>
                  <a:gd name="T56" fmla="*/ 129 w 134"/>
                  <a:gd name="T57" fmla="*/ 23 h 61"/>
                  <a:gd name="T58" fmla="*/ 133 w 134"/>
                  <a:gd name="T59" fmla="*/ 30 h 61"/>
                  <a:gd name="T60" fmla="*/ 133 w 134"/>
                  <a:gd name="T61" fmla="*/ 33 h 61"/>
                  <a:gd name="T62" fmla="*/ 134 w 134"/>
                  <a:gd name="T63" fmla="*/ 36 h 61"/>
                  <a:gd name="T64" fmla="*/ 133 w 134"/>
                  <a:gd name="T65" fmla="*/ 38 h 61"/>
                  <a:gd name="T66" fmla="*/ 131 w 134"/>
                  <a:gd name="T67" fmla="*/ 41 h 61"/>
                  <a:gd name="T68" fmla="*/ 129 w 134"/>
                  <a:gd name="T69" fmla="*/ 44 h 61"/>
                  <a:gd name="T70" fmla="*/ 128 w 134"/>
                  <a:gd name="T71" fmla="*/ 46 h 61"/>
                  <a:gd name="T72" fmla="*/ 125 w 134"/>
                  <a:gd name="T73" fmla="*/ 49 h 61"/>
                  <a:gd name="T74" fmla="*/ 120 w 134"/>
                  <a:gd name="T75" fmla="*/ 50 h 61"/>
                  <a:gd name="T76" fmla="*/ 112 w 134"/>
                  <a:gd name="T77" fmla="*/ 55 h 61"/>
                  <a:gd name="T78" fmla="*/ 103 w 134"/>
                  <a:gd name="T79" fmla="*/ 57 h 61"/>
                  <a:gd name="T80" fmla="*/ 90 w 134"/>
                  <a:gd name="T81" fmla="*/ 59 h 61"/>
                  <a:gd name="T82" fmla="*/ 77 w 134"/>
                  <a:gd name="T83" fmla="*/ 61 h 61"/>
                  <a:gd name="T84" fmla="*/ 65 w 134"/>
                  <a:gd name="T85" fmla="*/ 59 h 6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4"/>
                  <a:gd name="T130" fmla="*/ 0 h 61"/>
                  <a:gd name="T131" fmla="*/ 134 w 134"/>
                  <a:gd name="T132" fmla="*/ 61 h 6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4" h="61">
                    <a:moveTo>
                      <a:pt x="65" y="59"/>
                    </a:moveTo>
                    <a:lnTo>
                      <a:pt x="51" y="57"/>
                    </a:lnTo>
                    <a:lnTo>
                      <a:pt x="38" y="56"/>
                    </a:lnTo>
                    <a:lnTo>
                      <a:pt x="27" y="50"/>
                    </a:lnTo>
                    <a:lnTo>
                      <a:pt x="17" y="46"/>
                    </a:lnTo>
                    <a:lnTo>
                      <a:pt x="10" y="41"/>
                    </a:lnTo>
                    <a:lnTo>
                      <a:pt x="7" y="40"/>
                    </a:lnTo>
                    <a:lnTo>
                      <a:pt x="5" y="36"/>
                    </a:lnTo>
                    <a:lnTo>
                      <a:pt x="2" y="30"/>
                    </a:lnTo>
                    <a:lnTo>
                      <a:pt x="0" y="27"/>
                    </a:lnTo>
                    <a:lnTo>
                      <a:pt x="0" y="23"/>
                    </a:lnTo>
                    <a:lnTo>
                      <a:pt x="2" y="22"/>
                    </a:lnTo>
                    <a:lnTo>
                      <a:pt x="2" y="19"/>
                    </a:lnTo>
                    <a:lnTo>
                      <a:pt x="5" y="16"/>
                    </a:lnTo>
                    <a:lnTo>
                      <a:pt x="7" y="14"/>
                    </a:lnTo>
                    <a:lnTo>
                      <a:pt x="10" y="10"/>
                    </a:lnTo>
                    <a:lnTo>
                      <a:pt x="13" y="10"/>
                    </a:lnTo>
                    <a:lnTo>
                      <a:pt x="22" y="6"/>
                    </a:lnTo>
                    <a:lnTo>
                      <a:pt x="32" y="2"/>
                    </a:lnTo>
                    <a:lnTo>
                      <a:pt x="43" y="1"/>
                    </a:lnTo>
                    <a:lnTo>
                      <a:pt x="56" y="0"/>
                    </a:lnTo>
                    <a:lnTo>
                      <a:pt x="69" y="1"/>
                    </a:lnTo>
                    <a:lnTo>
                      <a:pt x="82" y="2"/>
                    </a:lnTo>
                    <a:lnTo>
                      <a:pt x="95" y="6"/>
                    </a:lnTo>
                    <a:lnTo>
                      <a:pt x="106" y="9"/>
                    </a:lnTo>
                    <a:lnTo>
                      <a:pt x="116" y="14"/>
                    </a:lnTo>
                    <a:lnTo>
                      <a:pt x="123" y="19"/>
                    </a:lnTo>
                    <a:lnTo>
                      <a:pt x="126" y="20"/>
                    </a:lnTo>
                    <a:lnTo>
                      <a:pt x="129" y="23"/>
                    </a:lnTo>
                    <a:lnTo>
                      <a:pt x="133" y="30"/>
                    </a:lnTo>
                    <a:lnTo>
                      <a:pt x="133" y="33"/>
                    </a:lnTo>
                    <a:lnTo>
                      <a:pt x="134" y="36"/>
                    </a:lnTo>
                    <a:lnTo>
                      <a:pt x="133" y="38"/>
                    </a:lnTo>
                    <a:lnTo>
                      <a:pt x="131" y="41"/>
                    </a:lnTo>
                    <a:lnTo>
                      <a:pt x="129" y="44"/>
                    </a:lnTo>
                    <a:lnTo>
                      <a:pt x="128" y="46"/>
                    </a:lnTo>
                    <a:lnTo>
                      <a:pt x="125" y="49"/>
                    </a:lnTo>
                    <a:lnTo>
                      <a:pt x="120" y="50"/>
                    </a:lnTo>
                    <a:lnTo>
                      <a:pt x="112" y="55"/>
                    </a:lnTo>
                    <a:lnTo>
                      <a:pt x="103" y="57"/>
                    </a:lnTo>
                    <a:lnTo>
                      <a:pt x="90" y="59"/>
                    </a:lnTo>
                    <a:lnTo>
                      <a:pt x="77" y="61"/>
                    </a:lnTo>
                    <a:lnTo>
                      <a:pt x="65" y="59"/>
                    </a:lnTo>
                    <a:close/>
                  </a:path>
                </a:pathLst>
              </a:custGeom>
              <a:solidFill>
                <a:srgbClr val="FFFFFF"/>
              </a:solidFill>
              <a:ln w="9525">
                <a:noFill/>
                <a:round/>
                <a:headEnd/>
                <a:tailEnd/>
              </a:ln>
            </p:spPr>
            <p:txBody>
              <a:bodyPr/>
              <a:lstStyle/>
              <a:p>
                <a:endParaRPr lang="ru-RU"/>
              </a:p>
            </p:txBody>
          </p:sp>
          <p:sp>
            <p:nvSpPr>
              <p:cNvPr id="162785" name="Freeform 1416"/>
              <p:cNvSpPr>
                <a:spLocks/>
              </p:cNvSpPr>
              <p:nvPr/>
            </p:nvSpPr>
            <p:spPr bwMode="auto">
              <a:xfrm>
                <a:off x="3423" y="2469"/>
                <a:ext cx="134" cy="58"/>
              </a:xfrm>
              <a:custGeom>
                <a:avLst/>
                <a:gdLst>
                  <a:gd name="T0" fmla="*/ 65 w 134"/>
                  <a:gd name="T1" fmla="*/ 58 h 58"/>
                  <a:gd name="T2" fmla="*/ 51 w 134"/>
                  <a:gd name="T3" fmla="*/ 56 h 58"/>
                  <a:gd name="T4" fmla="*/ 39 w 134"/>
                  <a:gd name="T5" fmla="*/ 53 h 58"/>
                  <a:gd name="T6" fmla="*/ 17 w 134"/>
                  <a:gd name="T7" fmla="*/ 45 h 58"/>
                  <a:gd name="T8" fmla="*/ 11 w 134"/>
                  <a:gd name="T9" fmla="*/ 40 h 58"/>
                  <a:gd name="T10" fmla="*/ 5 w 134"/>
                  <a:gd name="T11" fmla="*/ 36 h 58"/>
                  <a:gd name="T12" fmla="*/ 0 w 134"/>
                  <a:gd name="T13" fmla="*/ 23 h 58"/>
                  <a:gd name="T14" fmla="*/ 2 w 134"/>
                  <a:gd name="T15" fmla="*/ 19 h 58"/>
                  <a:gd name="T16" fmla="*/ 7 w 134"/>
                  <a:gd name="T17" fmla="*/ 12 h 58"/>
                  <a:gd name="T18" fmla="*/ 22 w 134"/>
                  <a:gd name="T19" fmla="*/ 4 h 58"/>
                  <a:gd name="T20" fmla="*/ 44 w 134"/>
                  <a:gd name="T21" fmla="*/ 1 h 58"/>
                  <a:gd name="T22" fmla="*/ 69 w 134"/>
                  <a:gd name="T23" fmla="*/ 0 h 58"/>
                  <a:gd name="T24" fmla="*/ 84 w 134"/>
                  <a:gd name="T25" fmla="*/ 2 h 58"/>
                  <a:gd name="T26" fmla="*/ 95 w 134"/>
                  <a:gd name="T27" fmla="*/ 4 h 58"/>
                  <a:gd name="T28" fmla="*/ 116 w 134"/>
                  <a:gd name="T29" fmla="*/ 12 h 58"/>
                  <a:gd name="T30" fmla="*/ 123 w 134"/>
                  <a:gd name="T31" fmla="*/ 18 h 58"/>
                  <a:gd name="T32" fmla="*/ 129 w 134"/>
                  <a:gd name="T33" fmla="*/ 23 h 58"/>
                  <a:gd name="T34" fmla="*/ 134 w 134"/>
                  <a:gd name="T35" fmla="*/ 34 h 58"/>
                  <a:gd name="T36" fmla="*/ 131 w 134"/>
                  <a:gd name="T37" fmla="*/ 40 h 58"/>
                  <a:gd name="T38" fmla="*/ 128 w 134"/>
                  <a:gd name="T39" fmla="*/ 45 h 58"/>
                  <a:gd name="T40" fmla="*/ 112 w 134"/>
                  <a:gd name="T41" fmla="*/ 53 h 58"/>
                  <a:gd name="T42" fmla="*/ 90 w 134"/>
                  <a:gd name="T43" fmla="*/ 58 h 58"/>
                  <a:gd name="T44" fmla="*/ 65 w 134"/>
                  <a:gd name="T45" fmla="*/ 58 h 5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4"/>
                  <a:gd name="T70" fmla="*/ 0 h 58"/>
                  <a:gd name="T71" fmla="*/ 134 w 134"/>
                  <a:gd name="T72" fmla="*/ 58 h 5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4" h="58">
                    <a:moveTo>
                      <a:pt x="65" y="58"/>
                    </a:moveTo>
                    <a:lnTo>
                      <a:pt x="51" y="56"/>
                    </a:lnTo>
                    <a:lnTo>
                      <a:pt x="39" y="53"/>
                    </a:lnTo>
                    <a:lnTo>
                      <a:pt x="17" y="45"/>
                    </a:lnTo>
                    <a:lnTo>
                      <a:pt x="11" y="40"/>
                    </a:lnTo>
                    <a:lnTo>
                      <a:pt x="5" y="36"/>
                    </a:lnTo>
                    <a:lnTo>
                      <a:pt x="0" y="23"/>
                    </a:lnTo>
                    <a:lnTo>
                      <a:pt x="2" y="19"/>
                    </a:lnTo>
                    <a:lnTo>
                      <a:pt x="7" y="12"/>
                    </a:lnTo>
                    <a:lnTo>
                      <a:pt x="22" y="4"/>
                    </a:lnTo>
                    <a:lnTo>
                      <a:pt x="44" y="1"/>
                    </a:lnTo>
                    <a:lnTo>
                      <a:pt x="69" y="0"/>
                    </a:lnTo>
                    <a:lnTo>
                      <a:pt x="84" y="2"/>
                    </a:lnTo>
                    <a:lnTo>
                      <a:pt x="95" y="4"/>
                    </a:lnTo>
                    <a:lnTo>
                      <a:pt x="116" y="12"/>
                    </a:lnTo>
                    <a:lnTo>
                      <a:pt x="123" y="18"/>
                    </a:lnTo>
                    <a:lnTo>
                      <a:pt x="129" y="23"/>
                    </a:lnTo>
                    <a:lnTo>
                      <a:pt x="134" y="34"/>
                    </a:lnTo>
                    <a:lnTo>
                      <a:pt x="131" y="40"/>
                    </a:lnTo>
                    <a:lnTo>
                      <a:pt x="128" y="45"/>
                    </a:lnTo>
                    <a:lnTo>
                      <a:pt x="112" y="53"/>
                    </a:lnTo>
                    <a:lnTo>
                      <a:pt x="90" y="58"/>
                    </a:lnTo>
                    <a:lnTo>
                      <a:pt x="65" y="58"/>
                    </a:lnTo>
                  </a:path>
                </a:pathLst>
              </a:custGeom>
              <a:noFill/>
              <a:ln w="6350" cap="rnd">
                <a:solidFill>
                  <a:srgbClr val="000000"/>
                </a:solidFill>
                <a:prstDash val="solid"/>
                <a:round/>
                <a:headEnd/>
                <a:tailEnd/>
              </a:ln>
            </p:spPr>
            <p:txBody>
              <a:bodyPr/>
              <a:lstStyle/>
              <a:p>
                <a:endParaRPr lang="ru-RU"/>
              </a:p>
            </p:txBody>
          </p:sp>
          <p:sp>
            <p:nvSpPr>
              <p:cNvPr id="162786" name="Freeform 1417"/>
              <p:cNvSpPr>
                <a:spLocks/>
              </p:cNvSpPr>
              <p:nvPr/>
            </p:nvSpPr>
            <p:spPr bwMode="auto">
              <a:xfrm>
                <a:off x="3654" y="2417"/>
                <a:ext cx="132" cy="57"/>
              </a:xfrm>
              <a:custGeom>
                <a:avLst/>
                <a:gdLst>
                  <a:gd name="T0" fmla="*/ 63 w 132"/>
                  <a:gd name="T1" fmla="*/ 57 h 57"/>
                  <a:gd name="T2" fmla="*/ 50 w 132"/>
                  <a:gd name="T3" fmla="*/ 56 h 57"/>
                  <a:gd name="T4" fmla="*/ 38 w 132"/>
                  <a:gd name="T5" fmla="*/ 53 h 57"/>
                  <a:gd name="T6" fmla="*/ 27 w 132"/>
                  <a:gd name="T7" fmla="*/ 50 h 57"/>
                  <a:gd name="T8" fmla="*/ 17 w 132"/>
                  <a:gd name="T9" fmla="*/ 45 h 57"/>
                  <a:gd name="T10" fmla="*/ 10 w 132"/>
                  <a:gd name="T11" fmla="*/ 41 h 57"/>
                  <a:gd name="T12" fmla="*/ 7 w 132"/>
                  <a:gd name="T13" fmla="*/ 37 h 57"/>
                  <a:gd name="T14" fmla="*/ 5 w 132"/>
                  <a:gd name="T15" fmla="*/ 34 h 57"/>
                  <a:gd name="T16" fmla="*/ 0 w 132"/>
                  <a:gd name="T17" fmla="*/ 30 h 57"/>
                  <a:gd name="T18" fmla="*/ 0 w 132"/>
                  <a:gd name="T19" fmla="*/ 26 h 57"/>
                  <a:gd name="T20" fmla="*/ 0 w 132"/>
                  <a:gd name="T21" fmla="*/ 23 h 57"/>
                  <a:gd name="T22" fmla="*/ 0 w 132"/>
                  <a:gd name="T23" fmla="*/ 21 h 57"/>
                  <a:gd name="T24" fmla="*/ 2 w 132"/>
                  <a:gd name="T25" fmla="*/ 17 h 57"/>
                  <a:gd name="T26" fmla="*/ 4 w 132"/>
                  <a:gd name="T27" fmla="*/ 16 h 57"/>
                  <a:gd name="T28" fmla="*/ 7 w 132"/>
                  <a:gd name="T29" fmla="*/ 13 h 57"/>
                  <a:gd name="T30" fmla="*/ 10 w 132"/>
                  <a:gd name="T31" fmla="*/ 11 h 57"/>
                  <a:gd name="T32" fmla="*/ 13 w 132"/>
                  <a:gd name="T33" fmla="*/ 8 h 57"/>
                  <a:gd name="T34" fmla="*/ 21 w 132"/>
                  <a:gd name="T35" fmla="*/ 4 h 57"/>
                  <a:gd name="T36" fmla="*/ 32 w 132"/>
                  <a:gd name="T37" fmla="*/ 2 h 57"/>
                  <a:gd name="T38" fmla="*/ 43 w 132"/>
                  <a:gd name="T39" fmla="*/ 0 h 57"/>
                  <a:gd name="T40" fmla="*/ 55 w 132"/>
                  <a:gd name="T41" fmla="*/ 0 h 57"/>
                  <a:gd name="T42" fmla="*/ 69 w 132"/>
                  <a:gd name="T43" fmla="*/ 0 h 57"/>
                  <a:gd name="T44" fmla="*/ 82 w 132"/>
                  <a:gd name="T45" fmla="*/ 2 h 57"/>
                  <a:gd name="T46" fmla="*/ 94 w 132"/>
                  <a:gd name="T47" fmla="*/ 4 h 57"/>
                  <a:gd name="T48" fmla="*/ 105 w 132"/>
                  <a:gd name="T49" fmla="*/ 8 h 57"/>
                  <a:gd name="T50" fmla="*/ 115 w 132"/>
                  <a:gd name="T51" fmla="*/ 13 h 57"/>
                  <a:gd name="T52" fmla="*/ 122 w 132"/>
                  <a:gd name="T53" fmla="*/ 17 h 57"/>
                  <a:gd name="T54" fmla="*/ 125 w 132"/>
                  <a:gd name="T55" fmla="*/ 20 h 57"/>
                  <a:gd name="T56" fmla="*/ 128 w 132"/>
                  <a:gd name="T57" fmla="*/ 23 h 57"/>
                  <a:gd name="T58" fmla="*/ 132 w 132"/>
                  <a:gd name="T59" fmla="*/ 28 h 57"/>
                  <a:gd name="T60" fmla="*/ 132 w 132"/>
                  <a:gd name="T61" fmla="*/ 31 h 57"/>
                  <a:gd name="T62" fmla="*/ 132 w 132"/>
                  <a:gd name="T63" fmla="*/ 34 h 57"/>
                  <a:gd name="T64" fmla="*/ 132 w 132"/>
                  <a:gd name="T65" fmla="*/ 37 h 57"/>
                  <a:gd name="T66" fmla="*/ 130 w 132"/>
                  <a:gd name="T67" fmla="*/ 41 h 57"/>
                  <a:gd name="T68" fmla="*/ 128 w 132"/>
                  <a:gd name="T69" fmla="*/ 42 h 57"/>
                  <a:gd name="T70" fmla="*/ 125 w 132"/>
                  <a:gd name="T71" fmla="*/ 45 h 57"/>
                  <a:gd name="T72" fmla="*/ 122 w 132"/>
                  <a:gd name="T73" fmla="*/ 47 h 57"/>
                  <a:gd name="T74" fmla="*/ 119 w 132"/>
                  <a:gd name="T75" fmla="*/ 50 h 57"/>
                  <a:gd name="T76" fmla="*/ 111 w 132"/>
                  <a:gd name="T77" fmla="*/ 52 h 57"/>
                  <a:gd name="T78" fmla="*/ 100 w 132"/>
                  <a:gd name="T79" fmla="*/ 56 h 57"/>
                  <a:gd name="T80" fmla="*/ 89 w 132"/>
                  <a:gd name="T81" fmla="*/ 57 h 57"/>
                  <a:gd name="T82" fmla="*/ 77 w 132"/>
                  <a:gd name="T83" fmla="*/ 57 h 57"/>
                  <a:gd name="T84" fmla="*/ 63 w 132"/>
                  <a:gd name="T85" fmla="*/ 57 h 5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2"/>
                  <a:gd name="T130" fmla="*/ 0 h 57"/>
                  <a:gd name="T131" fmla="*/ 132 w 132"/>
                  <a:gd name="T132" fmla="*/ 57 h 5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2" h="57">
                    <a:moveTo>
                      <a:pt x="63" y="57"/>
                    </a:moveTo>
                    <a:lnTo>
                      <a:pt x="50" y="56"/>
                    </a:lnTo>
                    <a:lnTo>
                      <a:pt x="38" y="53"/>
                    </a:lnTo>
                    <a:lnTo>
                      <a:pt x="27" y="50"/>
                    </a:lnTo>
                    <a:lnTo>
                      <a:pt x="17" y="45"/>
                    </a:lnTo>
                    <a:lnTo>
                      <a:pt x="10" y="41"/>
                    </a:lnTo>
                    <a:lnTo>
                      <a:pt x="7" y="37"/>
                    </a:lnTo>
                    <a:lnTo>
                      <a:pt x="5" y="34"/>
                    </a:lnTo>
                    <a:lnTo>
                      <a:pt x="0" y="30"/>
                    </a:lnTo>
                    <a:lnTo>
                      <a:pt x="0" y="26"/>
                    </a:lnTo>
                    <a:lnTo>
                      <a:pt x="0" y="23"/>
                    </a:lnTo>
                    <a:lnTo>
                      <a:pt x="0" y="21"/>
                    </a:lnTo>
                    <a:lnTo>
                      <a:pt x="2" y="17"/>
                    </a:lnTo>
                    <a:lnTo>
                      <a:pt x="4" y="16"/>
                    </a:lnTo>
                    <a:lnTo>
                      <a:pt x="7" y="13"/>
                    </a:lnTo>
                    <a:lnTo>
                      <a:pt x="10" y="11"/>
                    </a:lnTo>
                    <a:lnTo>
                      <a:pt x="13" y="8"/>
                    </a:lnTo>
                    <a:lnTo>
                      <a:pt x="21" y="4"/>
                    </a:lnTo>
                    <a:lnTo>
                      <a:pt x="32" y="2"/>
                    </a:lnTo>
                    <a:lnTo>
                      <a:pt x="43" y="0"/>
                    </a:lnTo>
                    <a:lnTo>
                      <a:pt x="55" y="0"/>
                    </a:lnTo>
                    <a:lnTo>
                      <a:pt x="69" y="0"/>
                    </a:lnTo>
                    <a:lnTo>
                      <a:pt x="82" y="2"/>
                    </a:lnTo>
                    <a:lnTo>
                      <a:pt x="94" y="4"/>
                    </a:lnTo>
                    <a:lnTo>
                      <a:pt x="105" y="8"/>
                    </a:lnTo>
                    <a:lnTo>
                      <a:pt x="115" y="13"/>
                    </a:lnTo>
                    <a:lnTo>
                      <a:pt x="122" y="17"/>
                    </a:lnTo>
                    <a:lnTo>
                      <a:pt x="125" y="20"/>
                    </a:lnTo>
                    <a:lnTo>
                      <a:pt x="128" y="23"/>
                    </a:lnTo>
                    <a:lnTo>
                      <a:pt x="132" y="28"/>
                    </a:lnTo>
                    <a:lnTo>
                      <a:pt x="132" y="31"/>
                    </a:lnTo>
                    <a:lnTo>
                      <a:pt x="132" y="34"/>
                    </a:lnTo>
                    <a:lnTo>
                      <a:pt x="132" y="37"/>
                    </a:lnTo>
                    <a:lnTo>
                      <a:pt x="130" y="41"/>
                    </a:lnTo>
                    <a:lnTo>
                      <a:pt x="128" y="42"/>
                    </a:lnTo>
                    <a:lnTo>
                      <a:pt x="125" y="45"/>
                    </a:lnTo>
                    <a:lnTo>
                      <a:pt x="122" y="47"/>
                    </a:lnTo>
                    <a:lnTo>
                      <a:pt x="119" y="50"/>
                    </a:lnTo>
                    <a:lnTo>
                      <a:pt x="111" y="52"/>
                    </a:lnTo>
                    <a:lnTo>
                      <a:pt x="100" y="56"/>
                    </a:lnTo>
                    <a:lnTo>
                      <a:pt x="89" y="57"/>
                    </a:lnTo>
                    <a:lnTo>
                      <a:pt x="77" y="57"/>
                    </a:lnTo>
                    <a:lnTo>
                      <a:pt x="63" y="57"/>
                    </a:lnTo>
                    <a:close/>
                  </a:path>
                </a:pathLst>
              </a:custGeom>
              <a:solidFill>
                <a:srgbClr val="FFFFFF"/>
              </a:solidFill>
              <a:ln w="9525">
                <a:noFill/>
                <a:round/>
                <a:headEnd/>
                <a:tailEnd/>
              </a:ln>
            </p:spPr>
            <p:txBody>
              <a:bodyPr/>
              <a:lstStyle/>
              <a:p>
                <a:endParaRPr lang="ru-RU"/>
              </a:p>
            </p:txBody>
          </p:sp>
          <p:sp>
            <p:nvSpPr>
              <p:cNvPr id="162787" name="Freeform 1418"/>
              <p:cNvSpPr>
                <a:spLocks/>
              </p:cNvSpPr>
              <p:nvPr/>
            </p:nvSpPr>
            <p:spPr bwMode="auto">
              <a:xfrm>
                <a:off x="3654" y="2417"/>
                <a:ext cx="132" cy="57"/>
              </a:xfrm>
              <a:custGeom>
                <a:avLst/>
                <a:gdLst>
                  <a:gd name="T0" fmla="*/ 65 w 132"/>
                  <a:gd name="T1" fmla="*/ 57 h 57"/>
                  <a:gd name="T2" fmla="*/ 50 w 132"/>
                  <a:gd name="T3" fmla="*/ 56 h 57"/>
                  <a:gd name="T4" fmla="*/ 38 w 132"/>
                  <a:gd name="T5" fmla="*/ 53 h 57"/>
                  <a:gd name="T6" fmla="*/ 17 w 132"/>
                  <a:gd name="T7" fmla="*/ 45 h 57"/>
                  <a:gd name="T8" fmla="*/ 10 w 132"/>
                  <a:gd name="T9" fmla="*/ 41 h 57"/>
                  <a:gd name="T10" fmla="*/ 5 w 132"/>
                  <a:gd name="T11" fmla="*/ 34 h 57"/>
                  <a:gd name="T12" fmla="*/ 0 w 132"/>
                  <a:gd name="T13" fmla="*/ 23 h 57"/>
                  <a:gd name="T14" fmla="*/ 2 w 132"/>
                  <a:gd name="T15" fmla="*/ 17 h 57"/>
                  <a:gd name="T16" fmla="*/ 7 w 132"/>
                  <a:gd name="T17" fmla="*/ 13 h 57"/>
                  <a:gd name="T18" fmla="*/ 22 w 132"/>
                  <a:gd name="T19" fmla="*/ 4 h 57"/>
                  <a:gd name="T20" fmla="*/ 43 w 132"/>
                  <a:gd name="T21" fmla="*/ 0 h 57"/>
                  <a:gd name="T22" fmla="*/ 69 w 132"/>
                  <a:gd name="T23" fmla="*/ 0 h 57"/>
                  <a:gd name="T24" fmla="*/ 82 w 132"/>
                  <a:gd name="T25" fmla="*/ 2 h 57"/>
                  <a:gd name="T26" fmla="*/ 94 w 132"/>
                  <a:gd name="T27" fmla="*/ 4 h 57"/>
                  <a:gd name="T28" fmla="*/ 115 w 132"/>
                  <a:gd name="T29" fmla="*/ 13 h 57"/>
                  <a:gd name="T30" fmla="*/ 122 w 132"/>
                  <a:gd name="T31" fmla="*/ 17 h 57"/>
                  <a:gd name="T32" fmla="*/ 128 w 132"/>
                  <a:gd name="T33" fmla="*/ 23 h 57"/>
                  <a:gd name="T34" fmla="*/ 132 w 132"/>
                  <a:gd name="T35" fmla="*/ 34 h 57"/>
                  <a:gd name="T36" fmla="*/ 130 w 132"/>
                  <a:gd name="T37" fmla="*/ 41 h 57"/>
                  <a:gd name="T38" fmla="*/ 125 w 132"/>
                  <a:gd name="T39" fmla="*/ 45 h 57"/>
                  <a:gd name="T40" fmla="*/ 111 w 132"/>
                  <a:gd name="T41" fmla="*/ 52 h 57"/>
                  <a:gd name="T42" fmla="*/ 89 w 132"/>
                  <a:gd name="T43" fmla="*/ 57 h 57"/>
                  <a:gd name="T44" fmla="*/ 65 w 132"/>
                  <a:gd name="T45" fmla="*/ 57 h 5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2"/>
                  <a:gd name="T70" fmla="*/ 0 h 57"/>
                  <a:gd name="T71" fmla="*/ 132 w 132"/>
                  <a:gd name="T72" fmla="*/ 57 h 5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2" h="57">
                    <a:moveTo>
                      <a:pt x="65" y="57"/>
                    </a:moveTo>
                    <a:lnTo>
                      <a:pt x="50" y="56"/>
                    </a:lnTo>
                    <a:lnTo>
                      <a:pt x="38" y="53"/>
                    </a:lnTo>
                    <a:lnTo>
                      <a:pt x="17" y="45"/>
                    </a:lnTo>
                    <a:lnTo>
                      <a:pt x="10" y="41"/>
                    </a:lnTo>
                    <a:lnTo>
                      <a:pt x="5" y="34"/>
                    </a:lnTo>
                    <a:lnTo>
                      <a:pt x="0" y="23"/>
                    </a:lnTo>
                    <a:lnTo>
                      <a:pt x="2" y="17"/>
                    </a:lnTo>
                    <a:lnTo>
                      <a:pt x="7" y="13"/>
                    </a:lnTo>
                    <a:lnTo>
                      <a:pt x="22" y="4"/>
                    </a:lnTo>
                    <a:lnTo>
                      <a:pt x="43" y="0"/>
                    </a:lnTo>
                    <a:lnTo>
                      <a:pt x="69" y="0"/>
                    </a:lnTo>
                    <a:lnTo>
                      <a:pt x="82" y="2"/>
                    </a:lnTo>
                    <a:lnTo>
                      <a:pt x="94" y="4"/>
                    </a:lnTo>
                    <a:lnTo>
                      <a:pt x="115" y="13"/>
                    </a:lnTo>
                    <a:lnTo>
                      <a:pt x="122" y="17"/>
                    </a:lnTo>
                    <a:lnTo>
                      <a:pt x="128" y="23"/>
                    </a:lnTo>
                    <a:lnTo>
                      <a:pt x="132" y="34"/>
                    </a:lnTo>
                    <a:lnTo>
                      <a:pt x="130" y="41"/>
                    </a:lnTo>
                    <a:lnTo>
                      <a:pt x="125" y="45"/>
                    </a:lnTo>
                    <a:lnTo>
                      <a:pt x="111" y="52"/>
                    </a:lnTo>
                    <a:lnTo>
                      <a:pt x="89" y="57"/>
                    </a:lnTo>
                    <a:lnTo>
                      <a:pt x="65" y="57"/>
                    </a:lnTo>
                  </a:path>
                </a:pathLst>
              </a:custGeom>
              <a:noFill/>
              <a:ln w="6350" cap="rnd">
                <a:solidFill>
                  <a:srgbClr val="000000"/>
                </a:solidFill>
                <a:prstDash val="solid"/>
                <a:round/>
                <a:headEnd/>
                <a:tailEnd/>
              </a:ln>
            </p:spPr>
            <p:txBody>
              <a:bodyPr/>
              <a:lstStyle/>
              <a:p>
                <a:endParaRPr lang="ru-RU"/>
              </a:p>
            </p:txBody>
          </p:sp>
          <p:sp>
            <p:nvSpPr>
              <p:cNvPr id="162788" name="Freeform 1419"/>
              <p:cNvSpPr>
                <a:spLocks/>
              </p:cNvSpPr>
              <p:nvPr/>
            </p:nvSpPr>
            <p:spPr bwMode="auto">
              <a:xfrm>
                <a:off x="3736" y="2378"/>
                <a:ext cx="136" cy="61"/>
              </a:xfrm>
              <a:custGeom>
                <a:avLst/>
                <a:gdLst>
                  <a:gd name="T0" fmla="*/ 66 w 136"/>
                  <a:gd name="T1" fmla="*/ 59 h 61"/>
                  <a:gd name="T2" fmla="*/ 51 w 136"/>
                  <a:gd name="T3" fmla="*/ 58 h 61"/>
                  <a:gd name="T4" fmla="*/ 39 w 136"/>
                  <a:gd name="T5" fmla="*/ 54 h 61"/>
                  <a:gd name="T6" fmla="*/ 27 w 136"/>
                  <a:gd name="T7" fmla="*/ 52 h 61"/>
                  <a:gd name="T8" fmla="*/ 18 w 136"/>
                  <a:gd name="T9" fmla="*/ 46 h 61"/>
                  <a:gd name="T10" fmla="*/ 10 w 136"/>
                  <a:gd name="T11" fmla="*/ 41 h 61"/>
                  <a:gd name="T12" fmla="*/ 8 w 136"/>
                  <a:gd name="T13" fmla="*/ 40 h 61"/>
                  <a:gd name="T14" fmla="*/ 5 w 136"/>
                  <a:gd name="T15" fmla="*/ 37 h 61"/>
                  <a:gd name="T16" fmla="*/ 1 w 136"/>
                  <a:gd name="T17" fmla="*/ 31 h 61"/>
                  <a:gd name="T18" fmla="*/ 0 w 136"/>
                  <a:gd name="T19" fmla="*/ 27 h 61"/>
                  <a:gd name="T20" fmla="*/ 0 w 136"/>
                  <a:gd name="T21" fmla="*/ 24 h 61"/>
                  <a:gd name="T22" fmla="*/ 1 w 136"/>
                  <a:gd name="T23" fmla="*/ 21 h 61"/>
                  <a:gd name="T24" fmla="*/ 1 w 136"/>
                  <a:gd name="T25" fmla="*/ 19 h 61"/>
                  <a:gd name="T26" fmla="*/ 5 w 136"/>
                  <a:gd name="T27" fmla="*/ 16 h 61"/>
                  <a:gd name="T28" fmla="*/ 7 w 136"/>
                  <a:gd name="T29" fmla="*/ 14 h 61"/>
                  <a:gd name="T30" fmla="*/ 10 w 136"/>
                  <a:gd name="T31" fmla="*/ 11 h 61"/>
                  <a:gd name="T32" fmla="*/ 13 w 136"/>
                  <a:gd name="T33" fmla="*/ 10 h 61"/>
                  <a:gd name="T34" fmla="*/ 22 w 136"/>
                  <a:gd name="T35" fmla="*/ 5 h 61"/>
                  <a:gd name="T36" fmla="*/ 32 w 136"/>
                  <a:gd name="T37" fmla="*/ 3 h 61"/>
                  <a:gd name="T38" fmla="*/ 43 w 136"/>
                  <a:gd name="T39" fmla="*/ 1 h 61"/>
                  <a:gd name="T40" fmla="*/ 56 w 136"/>
                  <a:gd name="T41" fmla="*/ 0 h 61"/>
                  <a:gd name="T42" fmla="*/ 71 w 136"/>
                  <a:gd name="T43" fmla="*/ 1 h 61"/>
                  <a:gd name="T44" fmla="*/ 83 w 136"/>
                  <a:gd name="T45" fmla="*/ 3 h 61"/>
                  <a:gd name="T46" fmla="*/ 96 w 136"/>
                  <a:gd name="T47" fmla="*/ 5 h 61"/>
                  <a:gd name="T48" fmla="*/ 108 w 136"/>
                  <a:gd name="T49" fmla="*/ 10 h 61"/>
                  <a:gd name="T50" fmla="*/ 117 w 136"/>
                  <a:gd name="T51" fmla="*/ 14 h 61"/>
                  <a:gd name="T52" fmla="*/ 125 w 136"/>
                  <a:gd name="T53" fmla="*/ 19 h 61"/>
                  <a:gd name="T54" fmla="*/ 128 w 136"/>
                  <a:gd name="T55" fmla="*/ 21 h 61"/>
                  <a:gd name="T56" fmla="*/ 132 w 136"/>
                  <a:gd name="T57" fmla="*/ 24 h 61"/>
                  <a:gd name="T58" fmla="*/ 135 w 136"/>
                  <a:gd name="T59" fmla="*/ 31 h 61"/>
                  <a:gd name="T60" fmla="*/ 135 w 136"/>
                  <a:gd name="T61" fmla="*/ 33 h 61"/>
                  <a:gd name="T62" fmla="*/ 136 w 136"/>
                  <a:gd name="T63" fmla="*/ 37 h 61"/>
                  <a:gd name="T64" fmla="*/ 135 w 136"/>
                  <a:gd name="T65" fmla="*/ 38 h 61"/>
                  <a:gd name="T66" fmla="*/ 133 w 136"/>
                  <a:gd name="T67" fmla="*/ 41 h 61"/>
                  <a:gd name="T68" fmla="*/ 132 w 136"/>
                  <a:gd name="T69" fmla="*/ 44 h 61"/>
                  <a:gd name="T70" fmla="*/ 130 w 136"/>
                  <a:gd name="T71" fmla="*/ 46 h 61"/>
                  <a:gd name="T72" fmla="*/ 127 w 136"/>
                  <a:gd name="T73" fmla="*/ 50 h 61"/>
                  <a:gd name="T74" fmla="*/ 122 w 136"/>
                  <a:gd name="T75" fmla="*/ 51 h 61"/>
                  <a:gd name="T76" fmla="*/ 114 w 136"/>
                  <a:gd name="T77" fmla="*/ 54 h 61"/>
                  <a:gd name="T78" fmla="*/ 104 w 136"/>
                  <a:gd name="T79" fmla="*/ 58 h 61"/>
                  <a:gd name="T80" fmla="*/ 92 w 136"/>
                  <a:gd name="T81" fmla="*/ 59 h 61"/>
                  <a:gd name="T82" fmla="*/ 79 w 136"/>
                  <a:gd name="T83" fmla="*/ 61 h 61"/>
                  <a:gd name="T84" fmla="*/ 66 w 136"/>
                  <a:gd name="T85" fmla="*/ 59 h 6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6"/>
                  <a:gd name="T130" fmla="*/ 0 h 61"/>
                  <a:gd name="T131" fmla="*/ 136 w 136"/>
                  <a:gd name="T132" fmla="*/ 61 h 6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6" h="61">
                    <a:moveTo>
                      <a:pt x="66" y="59"/>
                    </a:moveTo>
                    <a:lnTo>
                      <a:pt x="51" y="58"/>
                    </a:lnTo>
                    <a:lnTo>
                      <a:pt x="39" y="54"/>
                    </a:lnTo>
                    <a:lnTo>
                      <a:pt x="27" y="52"/>
                    </a:lnTo>
                    <a:lnTo>
                      <a:pt x="18" y="46"/>
                    </a:lnTo>
                    <a:lnTo>
                      <a:pt x="10" y="41"/>
                    </a:lnTo>
                    <a:lnTo>
                      <a:pt x="8" y="40"/>
                    </a:lnTo>
                    <a:lnTo>
                      <a:pt x="5" y="37"/>
                    </a:lnTo>
                    <a:lnTo>
                      <a:pt x="1" y="31"/>
                    </a:lnTo>
                    <a:lnTo>
                      <a:pt x="0" y="27"/>
                    </a:lnTo>
                    <a:lnTo>
                      <a:pt x="0" y="24"/>
                    </a:lnTo>
                    <a:lnTo>
                      <a:pt x="1" y="21"/>
                    </a:lnTo>
                    <a:lnTo>
                      <a:pt x="1" y="19"/>
                    </a:lnTo>
                    <a:lnTo>
                      <a:pt x="5" y="16"/>
                    </a:lnTo>
                    <a:lnTo>
                      <a:pt x="7" y="14"/>
                    </a:lnTo>
                    <a:lnTo>
                      <a:pt x="10" y="11"/>
                    </a:lnTo>
                    <a:lnTo>
                      <a:pt x="13" y="10"/>
                    </a:lnTo>
                    <a:lnTo>
                      <a:pt x="22" y="5"/>
                    </a:lnTo>
                    <a:lnTo>
                      <a:pt x="32" y="3"/>
                    </a:lnTo>
                    <a:lnTo>
                      <a:pt x="43" y="1"/>
                    </a:lnTo>
                    <a:lnTo>
                      <a:pt x="56" y="0"/>
                    </a:lnTo>
                    <a:lnTo>
                      <a:pt x="71" y="1"/>
                    </a:lnTo>
                    <a:lnTo>
                      <a:pt x="83" y="3"/>
                    </a:lnTo>
                    <a:lnTo>
                      <a:pt x="96" y="5"/>
                    </a:lnTo>
                    <a:lnTo>
                      <a:pt x="108" y="10"/>
                    </a:lnTo>
                    <a:lnTo>
                      <a:pt x="117" y="14"/>
                    </a:lnTo>
                    <a:lnTo>
                      <a:pt x="125" y="19"/>
                    </a:lnTo>
                    <a:lnTo>
                      <a:pt x="128" y="21"/>
                    </a:lnTo>
                    <a:lnTo>
                      <a:pt x="132" y="24"/>
                    </a:lnTo>
                    <a:lnTo>
                      <a:pt x="135" y="31"/>
                    </a:lnTo>
                    <a:lnTo>
                      <a:pt x="135" y="33"/>
                    </a:lnTo>
                    <a:lnTo>
                      <a:pt x="136" y="37"/>
                    </a:lnTo>
                    <a:lnTo>
                      <a:pt x="135" y="38"/>
                    </a:lnTo>
                    <a:lnTo>
                      <a:pt x="133" y="41"/>
                    </a:lnTo>
                    <a:lnTo>
                      <a:pt x="132" y="44"/>
                    </a:lnTo>
                    <a:lnTo>
                      <a:pt x="130" y="46"/>
                    </a:lnTo>
                    <a:lnTo>
                      <a:pt x="127" y="50"/>
                    </a:lnTo>
                    <a:lnTo>
                      <a:pt x="122" y="51"/>
                    </a:lnTo>
                    <a:lnTo>
                      <a:pt x="114" y="54"/>
                    </a:lnTo>
                    <a:lnTo>
                      <a:pt x="104" y="58"/>
                    </a:lnTo>
                    <a:lnTo>
                      <a:pt x="92" y="59"/>
                    </a:lnTo>
                    <a:lnTo>
                      <a:pt x="79" y="61"/>
                    </a:lnTo>
                    <a:lnTo>
                      <a:pt x="66" y="59"/>
                    </a:lnTo>
                    <a:close/>
                  </a:path>
                </a:pathLst>
              </a:custGeom>
              <a:solidFill>
                <a:srgbClr val="FFFFFF"/>
              </a:solidFill>
              <a:ln w="9525">
                <a:noFill/>
                <a:round/>
                <a:headEnd/>
                <a:tailEnd/>
              </a:ln>
            </p:spPr>
            <p:txBody>
              <a:bodyPr/>
              <a:lstStyle/>
              <a:p>
                <a:endParaRPr lang="ru-RU"/>
              </a:p>
            </p:txBody>
          </p:sp>
          <p:sp>
            <p:nvSpPr>
              <p:cNvPr id="162789" name="Freeform 1420"/>
              <p:cNvSpPr>
                <a:spLocks/>
              </p:cNvSpPr>
              <p:nvPr/>
            </p:nvSpPr>
            <p:spPr bwMode="auto">
              <a:xfrm>
                <a:off x="3736" y="2380"/>
                <a:ext cx="136" cy="57"/>
              </a:xfrm>
              <a:custGeom>
                <a:avLst/>
                <a:gdLst>
                  <a:gd name="T0" fmla="*/ 66 w 136"/>
                  <a:gd name="T1" fmla="*/ 57 h 57"/>
                  <a:gd name="T2" fmla="*/ 51 w 136"/>
                  <a:gd name="T3" fmla="*/ 56 h 57"/>
                  <a:gd name="T4" fmla="*/ 41 w 136"/>
                  <a:gd name="T5" fmla="*/ 52 h 57"/>
                  <a:gd name="T6" fmla="*/ 20 w 136"/>
                  <a:gd name="T7" fmla="*/ 45 h 57"/>
                  <a:gd name="T8" fmla="*/ 11 w 136"/>
                  <a:gd name="T9" fmla="*/ 40 h 57"/>
                  <a:gd name="T10" fmla="*/ 5 w 136"/>
                  <a:gd name="T11" fmla="*/ 35 h 57"/>
                  <a:gd name="T12" fmla="*/ 0 w 136"/>
                  <a:gd name="T13" fmla="*/ 22 h 57"/>
                  <a:gd name="T14" fmla="*/ 3 w 136"/>
                  <a:gd name="T15" fmla="*/ 18 h 57"/>
                  <a:gd name="T16" fmla="*/ 7 w 136"/>
                  <a:gd name="T17" fmla="*/ 11 h 57"/>
                  <a:gd name="T18" fmla="*/ 22 w 136"/>
                  <a:gd name="T19" fmla="*/ 3 h 57"/>
                  <a:gd name="T20" fmla="*/ 45 w 136"/>
                  <a:gd name="T21" fmla="*/ 0 h 57"/>
                  <a:gd name="T22" fmla="*/ 71 w 136"/>
                  <a:gd name="T23" fmla="*/ 0 h 57"/>
                  <a:gd name="T24" fmla="*/ 85 w 136"/>
                  <a:gd name="T25" fmla="*/ 2 h 57"/>
                  <a:gd name="T26" fmla="*/ 96 w 136"/>
                  <a:gd name="T27" fmla="*/ 3 h 57"/>
                  <a:gd name="T28" fmla="*/ 117 w 136"/>
                  <a:gd name="T29" fmla="*/ 11 h 57"/>
                  <a:gd name="T30" fmla="*/ 125 w 136"/>
                  <a:gd name="T31" fmla="*/ 18 h 57"/>
                  <a:gd name="T32" fmla="*/ 132 w 136"/>
                  <a:gd name="T33" fmla="*/ 22 h 57"/>
                  <a:gd name="T34" fmla="*/ 136 w 136"/>
                  <a:gd name="T35" fmla="*/ 33 h 57"/>
                  <a:gd name="T36" fmla="*/ 133 w 136"/>
                  <a:gd name="T37" fmla="*/ 39 h 57"/>
                  <a:gd name="T38" fmla="*/ 130 w 136"/>
                  <a:gd name="T39" fmla="*/ 44 h 57"/>
                  <a:gd name="T40" fmla="*/ 114 w 136"/>
                  <a:gd name="T41" fmla="*/ 52 h 57"/>
                  <a:gd name="T42" fmla="*/ 92 w 136"/>
                  <a:gd name="T43" fmla="*/ 57 h 57"/>
                  <a:gd name="T44" fmla="*/ 66 w 136"/>
                  <a:gd name="T45" fmla="*/ 57 h 5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6"/>
                  <a:gd name="T70" fmla="*/ 0 h 57"/>
                  <a:gd name="T71" fmla="*/ 136 w 136"/>
                  <a:gd name="T72" fmla="*/ 57 h 5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6" h="57">
                    <a:moveTo>
                      <a:pt x="66" y="57"/>
                    </a:moveTo>
                    <a:lnTo>
                      <a:pt x="51" y="56"/>
                    </a:lnTo>
                    <a:lnTo>
                      <a:pt x="41" y="52"/>
                    </a:lnTo>
                    <a:lnTo>
                      <a:pt x="20" y="45"/>
                    </a:lnTo>
                    <a:lnTo>
                      <a:pt x="11" y="40"/>
                    </a:lnTo>
                    <a:lnTo>
                      <a:pt x="5" y="35"/>
                    </a:lnTo>
                    <a:lnTo>
                      <a:pt x="0" y="22"/>
                    </a:lnTo>
                    <a:lnTo>
                      <a:pt x="3" y="18"/>
                    </a:lnTo>
                    <a:lnTo>
                      <a:pt x="7" y="11"/>
                    </a:lnTo>
                    <a:lnTo>
                      <a:pt x="22" y="3"/>
                    </a:lnTo>
                    <a:lnTo>
                      <a:pt x="45" y="0"/>
                    </a:lnTo>
                    <a:lnTo>
                      <a:pt x="71" y="0"/>
                    </a:lnTo>
                    <a:lnTo>
                      <a:pt x="85" y="2"/>
                    </a:lnTo>
                    <a:lnTo>
                      <a:pt x="96" y="3"/>
                    </a:lnTo>
                    <a:lnTo>
                      <a:pt x="117" y="11"/>
                    </a:lnTo>
                    <a:lnTo>
                      <a:pt x="125" y="18"/>
                    </a:lnTo>
                    <a:lnTo>
                      <a:pt x="132" y="22"/>
                    </a:lnTo>
                    <a:lnTo>
                      <a:pt x="136" y="33"/>
                    </a:lnTo>
                    <a:lnTo>
                      <a:pt x="133" y="39"/>
                    </a:lnTo>
                    <a:lnTo>
                      <a:pt x="130" y="44"/>
                    </a:lnTo>
                    <a:lnTo>
                      <a:pt x="114" y="52"/>
                    </a:lnTo>
                    <a:lnTo>
                      <a:pt x="92" y="57"/>
                    </a:lnTo>
                    <a:lnTo>
                      <a:pt x="66" y="57"/>
                    </a:lnTo>
                  </a:path>
                </a:pathLst>
              </a:custGeom>
              <a:noFill/>
              <a:ln w="6350" cap="rnd">
                <a:solidFill>
                  <a:srgbClr val="000000"/>
                </a:solidFill>
                <a:prstDash val="solid"/>
                <a:round/>
                <a:headEnd/>
                <a:tailEnd/>
              </a:ln>
            </p:spPr>
            <p:txBody>
              <a:bodyPr/>
              <a:lstStyle/>
              <a:p>
                <a:endParaRPr lang="ru-RU"/>
              </a:p>
            </p:txBody>
          </p:sp>
          <p:sp>
            <p:nvSpPr>
              <p:cNvPr id="162790" name="Freeform 1421"/>
              <p:cNvSpPr>
                <a:spLocks/>
              </p:cNvSpPr>
              <p:nvPr/>
            </p:nvSpPr>
            <p:spPr bwMode="auto">
              <a:xfrm>
                <a:off x="3832" y="2341"/>
                <a:ext cx="133" cy="57"/>
              </a:xfrm>
              <a:custGeom>
                <a:avLst/>
                <a:gdLst>
                  <a:gd name="T0" fmla="*/ 63 w 133"/>
                  <a:gd name="T1" fmla="*/ 57 h 57"/>
                  <a:gd name="T2" fmla="*/ 51 w 133"/>
                  <a:gd name="T3" fmla="*/ 57 h 57"/>
                  <a:gd name="T4" fmla="*/ 38 w 133"/>
                  <a:gd name="T5" fmla="*/ 53 h 57"/>
                  <a:gd name="T6" fmla="*/ 27 w 133"/>
                  <a:gd name="T7" fmla="*/ 50 h 57"/>
                  <a:gd name="T8" fmla="*/ 17 w 133"/>
                  <a:gd name="T9" fmla="*/ 46 h 57"/>
                  <a:gd name="T10" fmla="*/ 9 w 133"/>
                  <a:gd name="T11" fmla="*/ 41 h 57"/>
                  <a:gd name="T12" fmla="*/ 6 w 133"/>
                  <a:gd name="T13" fmla="*/ 37 h 57"/>
                  <a:gd name="T14" fmla="*/ 3 w 133"/>
                  <a:gd name="T15" fmla="*/ 35 h 57"/>
                  <a:gd name="T16" fmla="*/ 0 w 133"/>
                  <a:gd name="T17" fmla="*/ 30 h 57"/>
                  <a:gd name="T18" fmla="*/ 0 w 133"/>
                  <a:gd name="T19" fmla="*/ 27 h 57"/>
                  <a:gd name="T20" fmla="*/ 0 w 133"/>
                  <a:gd name="T21" fmla="*/ 24 h 57"/>
                  <a:gd name="T22" fmla="*/ 0 w 133"/>
                  <a:gd name="T23" fmla="*/ 21 h 57"/>
                  <a:gd name="T24" fmla="*/ 2 w 133"/>
                  <a:gd name="T25" fmla="*/ 18 h 57"/>
                  <a:gd name="T26" fmla="*/ 3 w 133"/>
                  <a:gd name="T27" fmla="*/ 16 h 57"/>
                  <a:gd name="T28" fmla="*/ 6 w 133"/>
                  <a:gd name="T29" fmla="*/ 13 h 57"/>
                  <a:gd name="T30" fmla="*/ 9 w 133"/>
                  <a:gd name="T31" fmla="*/ 11 h 57"/>
                  <a:gd name="T32" fmla="*/ 13 w 133"/>
                  <a:gd name="T33" fmla="*/ 8 h 57"/>
                  <a:gd name="T34" fmla="*/ 20 w 133"/>
                  <a:gd name="T35" fmla="*/ 5 h 57"/>
                  <a:gd name="T36" fmla="*/ 32 w 133"/>
                  <a:gd name="T37" fmla="*/ 2 h 57"/>
                  <a:gd name="T38" fmla="*/ 43 w 133"/>
                  <a:gd name="T39" fmla="*/ 0 h 57"/>
                  <a:gd name="T40" fmla="*/ 55 w 133"/>
                  <a:gd name="T41" fmla="*/ 0 h 57"/>
                  <a:gd name="T42" fmla="*/ 69 w 133"/>
                  <a:gd name="T43" fmla="*/ 0 h 57"/>
                  <a:gd name="T44" fmla="*/ 82 w 133"/>
                  <a:gd name="T45" fmla="*/ 2 h 57"/>
                  <a:gd name="T46" fmla="*/ 95 w 133"/>
                  <a:gd name="T47" fmla="*/ 5 h 57"/>
                  <a:gd name="T48" fmla="*/ 105 w 133"/>
                  <a:gd name="T49" fmla="*/ 8 h 57"/>
                  <a:gd name="T50" fmla="*/ 115 w 133"/>
                  <a:gd name="T51" fmla="*/ 13 h 57"/>
                  <a:gd name="T52" fmla="*/ 123 w 133"/>
                  <a:gd name="T53" fmla="*/ 18 h 57"/>
                  <a:gd name="T54" fmla="*/ 126 w 133"/>
                  <a:gd name="T55" fmla="*/ 20 h 57"/>
                  <a:gd name="T56" fmla="*/ 128 w 133"/>
                  <a:gd name="T57" fmla="*/ 24 h 57"/>
                  <a:gd name="T58" fmla="*/ 133 w 133"/>
                  <a:gd name="T59" fmla="*/ 28 h 57"/>
                  <a:gd name="T60" fmla="*/ 133 w 133"/>
                  <a:gd name="T61" fmla="*/ 31 h 57"/>
                  <a:gd name="T62" fmla="*/ 133 w 133"/>
                  <a:gd name="T63" fmla="*/ 35 h 57"/>
                  <a:gd name="T64" fmla="*/ 133 w 133"/>
                  <a:gd name="T65" fmla="*/ 37 h 57"/>
                  <a:gd name="T66" fmla="*/ 131 w 133"/>
                  <a:gd name="T67" fmla="*/ 41 h 57"/>
                  <a:gd name="T68" fmla="*/ 129 w 133"/>
                  <a:gd name="T69" fmla="*/ 42 h 57"/>
                  <a:gd name="T70" fmla="*/ 126 w 133"/>
                  <a:gd name="T71" fmla="*/ 46 h 57"/>
                  <a:gd name="T72" fmla="*/ 123 w 133"/>
                  <a:gd name="T73" fmla="*/ 47 h 57"/>
                  <a:gd name="T74" fmla="*/ 120 w 133"/>
                  <a:gd name="T75" fmla="*/ 50 h 57"/>
                  <a:gd name="T76" fmla="*/ 112 w 133"/>
                  <a:gd name="T77" fmla="*/ 53 h 57"/>
                  <a:gd name="T78" fmla="*/ 101 w 133"/>
                  <a:gd name="T79" fmla="*/ 57 h 57"/>
                  <a:gd name="T80" fmla="*/ 90 w 133"/>
                  <a:gd name="T81" fmla="*/ 57 h 57"/>
                  <a:gd name="T82" fmla="*/ 77 w 133"/>
                  <a:gd name="T83" fmla="*/ 57 h 57"/>
                  <a:gd name="T84" fmla="*/ 63 w 133"/>
                  <a:gd name="T85" fmla="*/ 57 h 5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3"/>
                  <a:gd name="T130" fmla="*/ 0 h 57"/>
                  <a:gd name="T131" fmla="*/ 133 w 133"/>
                  <a:gd name="T132" fmla="*/ 57 h 5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3" h="57">
                    <a:moveTo>
                      <a:pt x="63" y="57"/>
                    </a:moveTo>
                    <a:lnTo>
                      <a:pt x="51" y="57"/>
                    </a:lnTo>
                    <a:lnTo>
                      <a:pt x="38" y="53"/>
                    </a:lnTo>
                    <a:lnTo>
                      <a:pt x="27" y="50"/>
                    </a:lnTo>
                    <a:lnTo>
                      <a:pt x="17" y="46"/>
                    </a:lnTo>
                    <a:lnTo>
                      <a:pt x="9" y="41"/>
                    </a:lnTo>
                    <a:lnTo>
                      <a:pt x="6" y="37"/>
                    </a:lnTo>
                    <a:lnTo>
                      <a:pt x="3" y="35"/>
                    </a:lnTo>
                    <a:lnTo>
                      <a:pt x="0" y="30"/>
                    </a:lnTo>
                    <a:lnTo>
                      <a:pt x="0" y="27"/>
                    </a:lnTo>
                    <a:lnTo>
                      <a:pt x="0" y="24"/>
                    </a:lnTo>
                    <a:lnTo>
                      <a:pt x="0" y="21"/>
                    </a:lnTo>
                    <a:lnTo>
                      <a:pt x="2" y="18"/>
                    </a:lnTo>
                    <a:lnTo>
                      <a:pt x="3" y="16"/>
                    </a:lnTo>
                    <a:lnTo>
                      <a:pt x="6" y="13"/>
                    </a:lnTo>
                    <a:lnTo>
                      <a:pt x="9" y="11"/>
                    </a:lnTo>
                    <a:lnTo>
                      <a:pt x="13" y="8"/>
                    </a:lnTo>
                    <a:lnTo>
                      <a:pt x="20" y="5"/>
                    </a:lnTo>
                    <a:lnTo>
                      <a:pt x="32" y="2"/>
                    </a:lnTo>
                    <a:lnTo>
                      <a:pt x="43" y="0"/>
                    </a:lnTo>
                    <a:lnTo>
                      <a:pt x="55" y="0"/>
                    </a:lnTo>
                    <a:lnTo>
                      <a:pt x="69" y="0"/>
                    </a:lnTo>
                    <a:lnTo>
                      <a:pt x="82" y="2"/>
                    </a:lnTo>
                    <a:lnTo>
                      <a:pt x="95" y="5"/>
                    </a:lnTo>
                    <a:lnTo>
                      <a:pt x="105" y="8"/>
                    </a:lnTo>
                    <a:lnTo>
                      <a:pt x="115" y="13"/>
                    </a:lnTo>
                    <a:lnTo>
                      <a:pt x="123" y="18"/>
                    </a:lnTo>
                    <a:lnTo>
                      <a:pt x="126" y="20"/>
                    </a:lnTo>
                    <a:lnTo>
                      <a:pt x="128" y="24"/>
                    </a:lnTo>
                    <a:lnTo>
                      <a:pt x="133" y="28"/>
                    </a:lnTo>
                    <a:lnTo>
                      <a:pt x="133" y="31"/>
                    </a:lnTo>
                    <a:lnTo>
                      <a:pt x="133" y="35"/>
                    </a:lnTo>
                    <a:lnTo>
                      <a:pt x="133" y="37"/>
                    </a:lnTo>
                    <a:lnTo>
                      <a:pt x="131" y="41"/>
                    </a:lnTo>
                    <a:lnTo>
                      <a:pt x="129" y="42"/>
                    </a:lnTo>
                    <a:lnTo>
                      <a:pt x="126" y="46"/>
                    </a:lnTo>
                    <a:lnTo>
                      <a:pt x="123" y="47"/>
                    </a:lnTo>
                    <a:lnTo>
                      <a:pt x="120" y="50"/>
                    </a:lnTo>
                    <a:lnTo>
                      <a:pt x="112" y="53"/>
                    </a:lnTo>
                    <a:lnTo>
                      <a:pt x="101" y="57"/>
                    </a:lnTo>
                    <a:lnTo>
                      <a:pt x="90" y="57"/>
                    </a:lnTo>
                    <a:lnTo>
                      <a:pt x="77" y="57"/>
                    </a:lnTo>
                    <a:lnTo>
                      <a:pt x="63" y="57"/>
                    </a:lnTo>
                    <a:close/>
                  </a:path>
                </a:pathLst>
              </a:custGeom>
              <a:solidFill>
                <a:srgbClr val="FFFFFF"/>
              </a:solidFill>
              <a:ln w="9525">
                <a:noFill/>
                <a:round/>
                <a:headEnd/>
                <a:tailEnd/>
              </a:ln>
            </p:spPr>
            <p:txBody>
              <a:bodyPr/>
              <a:lstStyle/>
              <a:p>
                <a:endParaRPr lang="ru-RU"/>
              </a:p>
            </p:txBody>
          </p:sp>
          <p:sp>
            <p:nvSpPr>
              <p:cNvPr id="162791" name="Freeform 1422"/>
              <p:cNvSpPr>
                <a:spLocks/>
              </p:cNvSpPr>
              <p:nvPr/>
            </p:nvSpPr>
            <p:spPr bwMode="auto">
              <a:xfrm>
                <a:off x="3832" y="2341"/>
                <a:ext cx="133" cy="57"/>
              </a:xfrm>
              <a:custGeom>
                <a:avLst/>
                <a:gdLst>
                  <a:gd name="T0" fmla="*/ 63 w 133"/>
                  <a:gd name="T1" fmla="*/ 57 h 57"/>
                  <a:gd name="T2" fmla="*/ 51 w 133"/>
                  <a:gd name="T3" fmla="*/ 57 h 57"/>
                  <a:gd name="T4" fmla="*/ 38 w 133"/>
                  <a:gd name="T5" fmla="*/ 53 h 57"/>
                  <a:gd name="T6" fmla="*/ 17 w 133"/>
                  <a:gd name="T7" fmla="*/ 46 h 57"/>
                  <a:gd name="T8" fmla="*/ 9 w 133"/>
                  <a:gd name="T9" fmla="*/ 41 h 57"/>
                  <a:gd name="T10" fmla="*/ 5 w 133"/>
                  <a:gd name="T11" fmla="*/ 35 h 57"/>
                  <a:gd name="T12" fmla="*/ 0 w 133"/>
                  <a:gd name="T13" fmla="*/ 24 h 57"/>
                  <a:gd name="T14" fmla="*/ 2 w 133"/>
                  <a:gd name="T15" fmla="*/ 18 h 57"/>
                  <a:gd name="T16" fmla="*/ 6 w 133"/>
                  <a:gd name="T17" fmla="*/ 13 h 57"/>
                  <a:gd name="T18" fmla="*/ 20 w 133"/>
                  <a:gd name="T19" fmla="*/ 5 h 57"/>
                  <a:gd name="T20" fmla="*/ 43 w 133"/>
                  <a:gd name="T21" fmla="*/ 0 h 57"/>
                  <a:gd name="T22" fmla="*/ 69 w 133"/>
                  <a:gd name="T23" fmla="*/ 0 h 57"/>
                  <a:gd name="T24" fmla="*/ 82 w 133"/>
                  <a:gd name="T25" fmla="*/ 2 h 57"/>
                  <a:gd name="T26" fmla="*/ 95 w 133"/>
                  <a:gd name="T27" fmla="*/ 5 h 57"/>
                  <a:gd name="T28" fmla="*/ 115 w 133"/>
                  <a:gd name="T29" fmla="*/ 13 h 57"/>
                  <a:gd name="T30" fmla="*/ 123 w 133"/>
                  <a:gd name="T31" fmla="*/ 18 h 57"/>
                  <a:gd name="T32" fmla="*/ 129 w 133"/>
                  <a:gd name="T33" fmla="*/ 24 h 57"/>
                  <a:gd name="T34" fmla="*/ 133 w 133"/>
                  <a:gd name="T35" fmla="*/ 35 h 57"/>
                  <a:gd name="T36" fmla="*/ 131 w 133"/>
                  <a:gd name="T37" fmla="*/ 41 h 57"/>
                  <a:gd name="T38" fmla="*/ 126 w 133"/>
                  <a:gd name="T39" fmla="*/ 46 h 57"/>
                  <a:gd name="T40" fmla="*/ 112 w 133"/>
                  <a:gd name="T41" fmla="*/ 53 h 57"/>
                  <a:gd name="T42" fmla="*/ 90 w 133"/>
                  <a:gd name="T43" fmla="*/ 57 h 57"/>
                  <a:gd name="T44" fmla="*/ 63 w 133"/>
                  <a:gd name="T45" fmla="*/ 57 h 5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3"/>
                  <a:gd name="T70" fmla="*/ 0 h 57"/>
                  <a:gd name="T71" fmla="*/ 133 w 133"/>
                  <a:gd name="T72" fmla="*/ 57 h 5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3" h="57">
                    <a:moveTo>
                      <a:pt x="63" y="57"/>
                    </a:moveTo>
                    <a:lnTo>
                      <a:pt x="51" y="57"/>
                    </a:lnTo>
                    <a:lnTo>
                      <a:pt x="38" y="53"/>
                    </a:lnTo>
                    <a:lnTo>
                      <a:pt x="17" y="46"/>
                    </a:lnTo>
                    <a:lnTo>
                      <a:pt x="9" y="41"/>
                    </a:lnTo>
                    <a:lnTo>
                      <a:pt x="5" y="35"/>
                    </a:lnTo>
                    <a:lnTo>
                      <a:pt x="0" y="24"/>
                    </a:lnTo>
                    <a:lnTo>
                      <a:pt x="2" y="18"/>
                    </a:lnTo>
                    <a:lnTo>
                      <a:pt x="6" y="13"/>
                    </a:lnTo>
                    <a:lnTo>
                      <a:pt x="20" y="5"/>
                    </a:lnTo>
                    <a:lnTo>
                      <a:pt x="43" y="0"/>
                    </a:lnTo>
                    <a:lnTo>
                      <a:pt x="69" y="0"/>
                    </a:lnTo>
                    <a:lnTo>
                      <a:pt x="82" y="2"/>
                    </a:lnTo>
                    <a:lnTo>
                      <a:pt x="95" y="5"/>
                    </a:lnTo>
                    <a:lnTo>
                      <a:pt x="115" y="13"/>
                    </a:lnTo>
                    <a:lnTo>
                      <a:pt x="123" y="18"/>
                    </a:lnTo>
                    <a:lnTo>
                      <a:pt x="129" y="24"/>
                    </a:lnTo>
                    <a:lnTo>
                      <a:pt x="133" y="35"/>
                    </a:lnTo>
                    <a:lnTo>
                      <a:pt x="131" y="41"/>
                    </a:lnTo>
                    <a:lnTo>
                      <a:pt x="126" y="46"/>
                    </a:lnTo>
                    <a:lnTo>
                      <a:pt x="112" y="53"/>
                    </a:lnTo>
                    <a:lnTo>
                      <a:pt x="90" y="57"/>
                    </a:lnTo>
                    <a:lnTo>
                      <a:pt x="63" y="57"/>
                    </a:lnTo>
                  </a:path>
                </a:pathLst>
              </a:custGeom>
              <a:noFill/>
              <a:ln w="6350" cap="rnd">
                <a:solidFill>
                  <a:srgbClr val="000000"/>
                </a:solidFill>
                <a:prstDash val="solid"/>
                <a:round/>
                <a:headEnd/>
                <a:tailEnd/>
              </a:ln>
            </p:spPr>
            <p:txBody>
              <a:bodyPr/>
              <a:lstStyle/>
              <a:p>
                <a:endParaRPr lang="ru-RU"/>
              </a:p>
            </p:txBody>
          </p:sp>
          <p:sp>
            <p:nvSpPr>
              <p:cNvPr id="162792" name="Freeform 1423"/>
              <p:cNvSpPr>
                <a:spLocks/>
              </p:cNvSpPr>
              <p:nvPr/>
            </p:nvSpPr>
            <p:spPr bwMode="auto">
              <a:xfrm>
                <a:off x="3307" y="2493"/>
                <a:ext cx="134" cy="61"/>
              </a:xfrm>
              <a:custGeom>
                <a:avLst/>
                <a:gdLst>
                  <a:gd name="T0" fmla="*/ 64 w 134"/>
                  <a:gd name="T1" fmla="*/ 59 h 61"/>
                  <a:gd name="T2" fmla="*/ 52 w 134"/>
                  <a:gd name="T3" fmla="*/ 58 h 61"/>
                  <a:gd name="T4" fmla="*/ 39 w 134"/>
                  <a:gd name="T5" fmla="*/ 55 h 61"/>
                  <a:gd name="T6" fmla="*/ 28 w 134"/>
                  <a:gd name="T7" fmla="*/ 51 h 61"/>
                  <a:gd name="T8" fmla="*/ 19 w 134"/>
                  <a:gd name="T9" fmla="*/ 46 h 61"/>
                  <a:gd name="T10" fmla="*/ 11 w 134"/>
                  <a:gd name="T11" fmla="*/ 42 h 61"/>
                  <a:gd name="T12" fmla="*/ 7 w 134"/>
                  <a:gd name="T13" fmla="*/ 40 h 61"/>
                  <a:gd name="T14" fmla="*/ 4 w 134"/>
                  <a:gd name="T15" fmla="*/ 37 h 61"/>
                  <a:gd name="T16" fmla="*/ 1 w 134"/>
                  <a:gd name="T17" fmla="*/ 31 h 61"/>
                  <a:gd name="T18" fmla="*/ 0 w 134"/>
                  <a:gd name="T19" fmla="*/ 27 h 61"/>
                  <a:gd name="T20" fmla="*/ 0 w 134"/>
                  <a:gd name="T21" fmla="*/ 25 h 61"/>
                  <a:gd name="T22" fmla="*/ 1 w 134"/>
                  <a:gd name="T23" fmla="*/ 23 h 61"/>
                  <a:gd name="T24" fmla="*/ 3 w 134"/>
                  <a:gd name="T25" fmla="*/ 19 h 61"/>
                  <a:gd name="T26" fmla="*/ 4 w 134"/>
                  <a:gd name="T27" fmla="*/ 16 h 61"/>
                  <a:gd name="T28" fmla="*/ 6 w 134"/>
                  <a:gd name="T29" fmla="*/ 15 h 61"/>
                  <a:gd name="T30" fmla="*/ 9 w 134"/>
                  <a:gd name="T31" fmla="*/ 11 h 61"/>
                  <a:gd name="T32" fmla="*/ 13 w 134"/>
                  <a:gd name="T33" fmla="*/ 10 h 61"/>
                  <a:gd name="T34" fmla="*/ 22 w 134"/>
                  <a:gd name="T35" fmla="*/ 5 h 61"/>
                  <a:gd name="T36" fmla="*/ 32 w 134"/>
                  <a:gd name="T37" fmla="*/ 4 h 61"/>
                  <a:gd name="T38" fmla="*/ 44 w 134"/>
                  <a:gd name="T39" fmla="*/ 2 h 61"/>
                  <a:gd name="T40" fmla="*/ 56 w 134"/>
                  <a:gd name="T41" fmla="*/ 0 h 61"/>
                  <a:gd name="T42" fmla="*/ 69 w 134"/>
                  <a:gd name="T43" fmla="*/ 2 h 61"/>
                  <a:gd name="T44" fmla="*/ 83 w 134"/>
                  <a:gd name="T45" fmla="*/ 4 h 61"/>
                  <a:gd name="T46" fmla="*/ 96 w 134"/>
                  <a:gd name="T47" fmla="*/ 5 h 61"/>
                  <a:gd name="T48" fmla="*/ 107 w 134"/>
                  <a:gd name="T49" fmla="*/ 10 h 61"/>
                  <a:gd name="T50" fmla="*/ 117 w 134"/>
                  <a:gd name="T51" fmla="*/ 15 h 61"/>
                  <a:gd name="T52" fmla="*/ 124 w 134"/>
                  <a:gd name="T53" fmla="*/ 19 h 61"/>
                  <a:gd name="T54" fmla="*/ 126 w 134"/>
                  <a:gd name="T55" fmla="*/ 21 h 61"/>
                  <a:gd name="T56" fmla="*/ 130 w 134"/>
                  <a:gd name="T57" fmla="*/ 24 h 61"/>
                  <a:gd name="T58" fmla="*/ 133 w 134"/>
                  <a:gd name="T59" fmla="*/ 31 h 61"/>
                  <a:gd name="T60" fmla="*/ 134 w 134"/>
                  <a:gd name="T61" fmla="*/ 34 h 61"/>
                  <a:gd name="T62" fmla="*/ 134 w 134"/>
                  <a:gd name="T63" fmla="*/ 37 h 61"/>
                  <a:gd name="T64" fmla="*/ 133 w 134"/>
                  <a:gd name="T65" fmla="*/ 38 h 61"/>
                  <a:gd name="T66" fmla="*/ 133 w 134"/>
                  <a:gd name="T67" fmla="*/ 42 h 61"/>
                  <a:gd name="T68" fmla="*/ 130 w 134"/>
                  <a:gd name="T69" fmla="*/ 45 h 61"/>
                  <a:gd name="T70" fmla="*/ 128 w 134"/>
                  <a:gd name="T71" fmla="*/ 46 h 61"/>
                  <a:gd name="T72" fmla="*/ 124 w 134"/>
                  <a:gd name="T73" fmla="*/ 50 h 61"/>
                  <a:gd name="T74" fmla="*/ 122 w 134"/>
                  <a:gd name="T75" fmla="*/ 51 h 61"/>
                  <a:gd name="T76" fmla="*/ 112 w 134"/>
                  <a:gd name="T77" fmla="*/ 55 h 61"/>
                  <a:gd name="T78" fmla="*/ 103 w 134"/>
                  <a:gd name="T79" fmla="*/ 58 h 61"/>
                  <a:gd name="T80" fmla="*/ 92 w 134"/>
                  <a:gd name="T81" fmla="*/ 59 h 61"/>
                  <a:gd name="T82" fmla="*/ 79 w 134"/>
                  <a:gd name="T83" fmla="*/ 61 h 61"/>
                  <a:gd name="T84" fmla="*/ 64 w 134"/>
                  <a:gd name="T85" fmla="*/ 59 h 6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4"/>
                  <a:gd name="T130" fmla="*/ 0 h 61"/>
                  <a:gd name="T131" fmla="*/ 134 w 134"/>
                  <a:gd name="T132" fmla="*/ 61 h 6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4" h="61">
                    <a:moveTo>
                      <a:pt x="64" y="59"/>
                    </a:moveTo>
                    <a:lnTo>
                      <a:pt x="52" y="58"/>
                    </a:lnTo>
                    <a:lnTo>
                      <a:pt x="39" y="55"/>
                    </a:lnTo>
                    <a:lnTo>
                      <a:pt x="28" y="51"/>
                    </a:lnTo>
                    <a:lnTo>
                      <a:pt x="19" y="46"/>
                    </a:lnTo>
                    <a:lnTo>
                      <a:pt x="11" y="42"/>
                    </a:lnTo>
                    <a:lnTo>
                      <a:pt x="7" y="40"/>
                    </a:lnTo>
                    <a:lnTo>
                      <a:pt x="4" y="37"/>
                    </a:lnTo>
                    <a:lnTo>
                      <a:pt x="1" y="31"/>
                    </a:lnTo>
                    <a:lnTo>
                      <a:pt x="0" y="27"/>
                    </a:lnTo>
                    <a:lnTo>
                      <a:pt x="0" y="25"/>
                    </a:lnTo>
                    <a:lnTo>
                      <a:pt x="1" y="23"/>
                    </a:lnTo>
                    <a:lnTo>
                      <a:pt x="3" y="19"/>
                    </a:lnTo>
                    <a:lnTo>
                      <a:pt x="4" y="16"/>
                    </a:lnTo>
                    <a:lnTo>
                      <a:pt x="6" y="15"/>
                    </a:lnTo>
                    <a:lnTo>
                      <a:pt x="9" y="11"/>
                    </a:lnTo>
                    <a:lnTo>
                      <a:pt x="13" y="10"/>
                    </a:lnTo>
                    <a:lnTo>
                      <a:pt x="22" y="5"/>
                    </a:lnTo>
                    <a:lnTo>
                      <a:pt x="32" y="4"/>
                    </a:lnTo>
                    <a:lnTo>
                      <a:pt x="44" y="2"/>
                    </a:lnTo>
                    <a:lnTo>
                      <a:pt x="56" y="0"/>
                    </a:lnTo>
                    <a:lnTo>
                      <a:pt x="69" y="2"/>
                    </a:lnTo>
                    <a:lnTo>
                      <a:pt x="83" y="4"/>
                    </a:lnTo>
                    <a:lnTo>
                      <a:pt x="96" y="5"/>
                    </a:lnTo>
                    <a:lnTo>
                      <a:pt x="107" y="10"/>
                    </a:lnTo>
                    <a:lnTo>
                      <a:pt x="117" y="15"/>
                    </a:lnTo>
                    <a:lnTo>
                      <a:pt x="124" y="19"/>
                    </a:lnTo>
                    <a:lnTo>
                      <a:pt x="126" y="21"/>
                    </a:lnTo>
                    <a:lnTo>
                      <a:pt x="130" y="24"/>
                    </a:lnTo>
                    <a:lnTo>
                      <a:pt x="133" y="31"/>
                    </a:lnTo>
                    <a:lnTo>
                      <a:pt x="134" y="34"/>
                    </a:lnTo>
                    <a:lnTo>
                      <a:pt x="134" y="37"/>
                    </a:lnTo>
                    <a:lnTo>
                      <a:pt x="133" y="38"/>
                    </a:lnTo>
                    <a:lnTo>
                      <a:pt x="133" y="42"/>
                    </a:lnTo>
                    <a:lnTo>
                      <a:pt x="130" y="45"/>
                    </a:lnTo>
                    <a:lnTo>
                      <a:pt x="128" y="46"/>
                    </a:lnTo>
                    <a:lnTo>
                      <a:pt x="124" y="50"/>
                    </a:lnTo>
                    <a:lnTo>
                      <a:pt x="122" y="51"/>
                    </a:lnTo>
                    <a:lnTo>
                      <a:pt x="112" y="55"/>
                    </a:lnTo>
                    <a:lnTo>
                      <a:pt x="103" y="58"/>
                    </a:lnTo>
                    <a:lnTo>
                      <a:pt x="92" y="59"/>
                    </a:lnTo>
                    <a:lnTo>
                      <a:pt x="79" y="61"/>
                    </a:lnTo>
                    <a:lnTo>
                      <a:pt x="64" y="59"/>
                    </a:lnTo>
                    <a:close/>
                  </a:path>
                </a:pathLst>
              </a:custGeom>
              <a:solidFill>
                <a:srgbClr val="FFFFFF"/>
              </a:solidFill>
              <a:ln w="9525">
                <a:noFill/>
                <a:round/>
                <a:headEnd/>
                <a:tailEnd/>
              </a:ln>
            </p:spPr>
            <p:txBody>
              <a:bodyPr/>
              <a:lstStyle/>
              <a:p>
                <a:endParaRPr lang="ru-RU"/>
              </a:p>
            </p:txBody>
          </p:sp>
        </p:grpSp>
        <p:sp>
          <p:nvSpPr>
            <p:cNvPr id="22551" name="Freeform 1424"/>
            <p:cNvSpPr>
              <a:spLocks/>
            </p:cNvSpPr>
            <p:nvPr/>
          </p:nvSpPr>
          <p:spPr bwMode="auto">
            <a:xfrm>
              <a:off x="3308" y="2495"/>
              <a:ext cx="133" cy="57"/>
            </a:xfrm>
            <a:custGeom>
              <a:avLst/>
              <a:gdLst>
                <a:gd name="T0" fmla="*/ 63 w 133"/>
                <a:gd name="T1" fmla="*/ 57 h 57"/>
                <a:gd name="T2" fmla="*/ 51 w 133"/>
                <a:gd name="T3" fmla="*/ 56 h 57"/>
                <a:gd name="T4" fmla="*/ 38 w 133"/>
                <a:gd name="T5" fmla="*/ 53 h 57"/>
                <a:gd name="T6" fmla="*/ 17 w 133"/>
                <a:gd name="T7" fmla="*/ 44 h 57"/>
                <a:gd name="T8" fmla="*/ 10 w 133"/>
                <a:gd name="T9" fmla="*/ 40 h 57"/>
                <a:gd name="T10" fmla="*/ 3 w 133"/>
                <a:gd name="T11" fmla="*/ 35 h 57"/>
                <a:gd name="T12" fmla="*/ 0 w 133"/>
                <a:gd name="T13" fmla="*/ 23 h 57"/>
                <a:gd name="T14" fmla="*/ 2 w 133"/>
                <a:gd name="T15" fmla="*/ 17 h 57"/>
                <a:gd name="T16" fmla="*/ 6 w 133"/>
                <a:gd name="T17" fmla="*/ 11 h 57"/>
                <a:gd name="T18" fmla="*/ 21 w 133"/>
                <a:gd name="T19" fmla="*/ 3 h 57"/>
                <a:gd name="T20" fmla="*/ 42 w 133"/>
                <a:gd name="T21" fmla="*/ 0 h 57"/>
                <a:gd name="T22" fmla="*/ 68 w 133"/>
                <a:gd name="T23" fmla="*/ 0 h 57"/>
                <a:gd name="T24" fmla="*/ 82 w 133"/>
                <a:gd name="T25" fmla="*/ 2 h 57"/>
                <a:gd name="T26" fmla="*/ 95 w 133"/>
                <a:gd name="T27" fmla="*/ 3 h 57"/>
                <a:gd name="T28" fmla="*/ 116 w 133"/>
                <a:gd name="T29" fmla="*/ 11 h 57"/>
                <a:gd name="T30" fmla="*/ 123 w 133"/>
                <a:gd name="T31" fmla="*/ 17 h 57"/>
                <a:gd name="T32" fmla="*/ 129 w 133"/>
                <a:gd name="T33" fmla="*/ 22 h 57"/>
                <a:gd name="T34" fmla="*/ 133 w 133"/>
                <a:gd name="T35" fmla="*/ 34 h 57"/>
                <a:gd name="T36" fmla="*/ 132 w 133"/>
                <a:gd name="T37" fmla="*/ 40 h 57"/>
                <a:gd name="T38" fmla="*/ 127 w 133"/>
                <a:gd name="T39" fmla="*/ 44 h 57"/>
                <a:gd name="T40" fmla="*/ 111 w 133"/>
                <a:gd name="T41" fmla="*/ 53 h 57"/>
                <a:gd name="T42" fmla="*/ 91 w 133"/>
                <a:gd name="T43" fmla="*/ 57 h 57"/>
                <a:gd name="T44" fmla="*/ 63 w 133"/>
                <a:gd name="T45" fmla="*/ 57 h 5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3"/>
                <a:gd name="T70" fmla="*/ 0 h 57"/>
                <a:gd name="T71" fmla="*/ 133 w 133"/>
                <a:gd name="T72" fmla="*/ 57 h 5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3" h="57">
                  <a:moveTo>
                    <a:pt x="63" y="57"/>
                  </a:moveTo>
                  <a:lnTo>
                    <a:pt x="51" y="56"/>
                  </a:lnTo>
                  <a:lnTo>
                    <a:pt x="38" y="53"/>
                  </a:lnTo>
                  <a:lnTo>
                    <a:pt x="17" y="44"/>
                  </a:lnTo>
                  <a:lnTo>
                    <a:pt x="10" y="40"/>
                  </a:lnTo>
                  <a:lnTo>
                    <a:pt x="3" y="35"/>
                  </a:lnTo>
                  <a:lnTo>
                    <a:pt x="0" y="23"/>
                  </a:lnTo>
                  <a:lnTo>
                    <a:pt x="2" y="17"/>
                  </a:lnTo>
                  <a:lnTo>
                    <a:pt x="6" y="11"/>
                  </a:lnTo>
                  <a:lnTo>
                    <a:pt x="21" y="3"/>
                  </a:lnTo>
                  <a:lnTo>
                    <a:pt x="42" y="0"/>
                  </a:lnTo>
                  <a:lnTo>
                    <a:pt x="68" y="0"/>
                  </a:lnTo>
                  <a:lnTo>
                    <a:pt x="82" y="2"/>
                  </a:lnTo>
                  <a:lnTo>
                    <a:pt x="95" y="3"/>
                  </a:lnTo>
                  <a:lnTo>
                    <a:pt x="116" y="11"/>
                  </a:lnTo>
                  <a:lnTo>
                    <a:pt x="123" y="17"/>
                  </a:lnTo>
                  <a:lnTo>
                    <a:pt x="129" y="22"/>
                  </a:lnTo>
                  <a:lnTo>
                    <a:pt x="133" y="34"/>
                  </a:lnTo>
                  <a:lnTo>
                    <a:pt x="132" y="40"/>
                  </a:lnTo>
                  <a:lnTo>
                    <a:pt x="127" y="44"/>
                  </a:lnTo>
                  <a:lnTo>
                    <a:pt x="111" y="53"/>
                  </a:lnTo>
                  <a:lnTo>
                    <a:pt x="91" y="57"/>
                  </a:lnTo>
                  <a:lnTo>
                    <a:pt x="63" y="57"/>
                  </a:lnTo>
                </a:path>
              </a:pathLst>
            </a:custGeom>
            <a:noFill/>
            <a:ln w="6350" cap="rnd">
              <a:solidFill>
                <a:srgbClr val="000000"/>
              </a:solidFill>
              <a:prstDash val="solid"/>
              <a:round/>
              <a:headEnd/>
              <a:tailEnd/>
            </a:ln>
          </p:spPr>
          <p:txBody>
            <a:bodyPr/>
            <a:lstStyle/>
            <a:p>
              <a:endParaRPr lang="ru-RU"/>
            </a:p>
          </p:txBody>
        </p:sp>
        <p:sp>
          <p:nvSpPr>
            <p:cNvPr id="22552" name="Freeform 1425"/>
            <p:cNvSpPr>
              <a:spLocks/>
            </p:cNvSpPr>
            <p:nvPr/>
          </p:nvSpPr>
          <p:spPr bwMode="auto">
            <a:xfrm>
              <a:off x="3047" y="2510"/>
              <a:ext cx="134" cy="59"/>
            </a:xfrm>
            <a:custGeom>
              <a:avLst/>
              <a:gdLst>
                <a:gd name="T0" fmla="*/ 65 w 134"/>
                <a:gd name="T1" fmla="*/ 59 h 59"/>
                <a:gd name="T2" fmla="*/ 51 w 134"/>
                <a:gd name="T3" fmla="*/ 58 h 59"/>
                <a:gd name="T4" fmla="*/ 39 w 134"/>
                <a:gd name="T5" fmla="*/ 55 h 59"/>
                <a:gd name="T6" fmla="*/ 28 w 134"/>
                <a:gd name="T7" fmla="*/ 51 h 59"/>
                <a:gd name="T8" fmla="*/ 19 w 134"/>
                <a:gd name="T9" fmla="*/ 47 h 59"/>
                <a:gd name="T10" fmla="*/ 11 w 134"/>
                <a:gd name="T11" fmla="*/ 42 h 59"/>
                <a:gd name="T12" fmla="*/ 8 w 134"/>
                <a:gd name="T13" fmla="*/ 38 h 59"/>
                <a:gd name="T14" fmla="*/ 5 w 134"/>
                <a:gd name="T15" fmla="*/ 36 h 59"/>
                <a:gd name="T16" fmla="*/ 2 w 134"/>
                <a:gd name="T17" fmla="*/ 31 h 59"/>
                <a:gd name="T18" fmla="*/ 0 w 134"/>
                <a:gd name="T19" fmla="*/ 28 h 59"/>
                <a:gd name="T20" fmla="*/ 0 w 134"/>
                <a:gd name="T21" fmla="*/ 24 h 59"/>
                <a:gd name="T22" fmla="*/ 2 w 134"/>
                <a:gd name="T23" fmla="*/ 21 h 59"/>
                <a:gd name="T24" fmla="*/ 3 w 134"/>
                <a:gd name="T25" fmla="*/ 18 h 59"/>
                <a:gd name="T26" fmla="*/ 5 w 134"/>
                <a:gd name="T27" fmla="*/ 17 h 59"/>
                <a:gd name="T28" fmla="*/ 6 w 134"/>
                <a:gd name="T29" fmla="*/ 13 h 59"/>
                <a:gd name="T30" fmla="*/ 10 w 134"/>
                <a:gd name="T31" fmla="*/ 12 h 59"/>
                <a:gd name="T32" fmla="*/ 13 w 134"/>
                <a:gd name="T33" fmla="*/ 8 h 59"/>
                <a:gd name="T34" fmla="*/ 22 w 134"/>
                <a:gd name="T35" fmla="*/ 5 h 59"/>
                <a:gd name="T36" fmla="*/ 32 w 134"/>
                <a:gd name="T37" fmla="*/ 2 h 59"/>
                <a:gd name="T38" fmla="*/ 44 w 134"/>
                <a:gd name="T39" fmla="*/ 0 h 59"/>
                <a:gd name="T40" fmla="*/ 56 w 134"/>
                <a:gd name="T41" fmla="*/ 0 h 59"/>
                <a:gd name="T42" fmla="*/ 69 w 134"/>
                <a:gd name="T43" fmla="*/ 0 h 59"/>
                <a:gd name="T44" fmla="*/ 84 w 134"/>
                <a:gd name="T45" fmla="*/ 2 h 59"/>
                <a:gd name="T46" fmla="*/ 95 w 134"/>
                <a:gd name="T47" fmla="*/ 5 h 59"/>
                <a:gd name="T48" fmla="*/ 105 w 134"/>
                <a:gd name="T49" fmla="*/ 8 h 59"/>
                <a:gd name="T50" fmla="*/ 116 w 134"/>
                <a:gd name="T51" fmla="*/ 13 h 59"/>
                <a:gd name="T52" fmla="*/ 123 w 134"/>
                <a:gd name="T53" fmla="*/ 18 h 59"/>
                <a:gd name="T54" fmla="*/ 126 w 134"/>
                <a:gd name="T55" fmla="*/ 21 h 59"/>
                <a:gd name="T56" fmla="*/ 129 w 134"/>
                <a:gd name="T57" fmla="*/ 24 h 59"/>
                <a:gd name="T58" fmla="*/ 133 w 134"/>
                <a:gd name="T59" fmla="*/ 29 h 59"/>
                <a:gd name="T60" fmla="*/ 134 w 134"/>
                <a:gd name="T61" fmla="*/ 32 h 59"/>
                <a:gd name="T62" fmla="*/ 134 w 134"/>
                <a:gd name="T63" fmla="*/ 36 h 59"/>
                <a:gd name="T64" fmla="*/ 133 w 134"/>
                <a:gd name="T65" fmla="*/ 38 h 59"/>
                <a:gd name="T66" fmla="*/ 133 w 134"/>
                <a:gd name="T67" fmla="*/ 42 h 59"/>
                <a:gd name="T68" fmla="*/ 129 w 134"/>
                <a:gd name="T69" fmla="*/ 45 h 59"/>
                <a:gd name="T70" fmla="*/ 128 w 134"/>
                <a:gd name="T71" fmla="*/ 47 h 59"/>
                <a:gd name="T72" fmla="*/ 125 w 134"/>
                <a:gd name="T73" fmla="*/ 49 h 59"/>
                <a:gd name="T74" fmla="*/ 122 w 134"/>
                <a:gd name="T75" fmla="*/ 51 h 59"/>
                <a:gd name="T76" fmla="*/ 112 w 134"/>
                <a:gd name="T77" fmla="*/ 55 h 59"/>
                <a:gd name="T78" fmla="*/ 103 w 134"/>
                <a:gd name="T79" fmla="*/ 58 h 59"/>
                <a:gd name="T80" fmla="*/ 90 w 134"/>
                <a:gd name="T81" fmla="*/ 59 h 59"/>
                <a:gd name="T82" fmla="*/ 77 w 134"/>
                <a:gd name="T83" fmla="*/ 59 h 59"/>
                <a:gd name="T84" fmla="*/ 65 w 134"/>
                <a:gd name="T85" fmla="*/ 59 h 5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4"/>
                <a:gd name="T130" fmla="*/ 0 h 59"/>
                <a:gd name="T131" fmla="*/ 134 w 134"/>
                <a:gd name="T132" fmla="*/ 59 h 5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4" h="59">
                  <a:moveTo>
                    <a:pt x="65" y="59"/>
                  </a:moveTo>
                  <a:lnTo>
                    <a:pt x="51" y="58"/>
                  </a:lnTo>
                  <a:lnTo>
                    <a:pt x="39" y="55"/>
                  </a:lnTo>
                  <a:lnTo>
                    <a:pt x="28" y="51"/>
                  </a:lnTo>
                  <a:lnTo>
                    <a:pt x="19" y="47"/>
                  </a:lnTo>
                  <a:lnTo>
                    <a:pt x="11" y="42"/>
                  </a:lnTo>
                  <a:lnTo>
                    <a:pt x="8" y="38"/>
                  </a:lnTo>
                  <a:lnTo>
                    <a:pt x="5" y="36"/>
                  </a:lnTo>
                  <a:lnTo>
                    <a:pt x="2" y="31"/>
                  </a:lnTo>
                  <a:lnTo>
                    <a:pt x="0" y="28"/>
                  </a:lnTo>
                  <a:lnTo>
                    <a:pt x="0" y="24"/>
                  </a:lnTo>
                  <a:lnTo>
                    <a:pt x="2" y="21"/>
                  </a:lnTo>
                  <a:lnTo>
                    <a:pt x="3" y="18"/>
                  </a:lnTo>
                  <a:lnTo>
                    <a:pt x="5" y="17"/>
                  </a:lnTo>
                  <a:lnTo>
                    <a:pt x="6" y="13"/>
                  </a:lnTo>
                  <a:lnTo>
                    <a:pt x="10" y="12"/>
                  </a:lnTo>
                  <a:lnTo>
                    <a:pt x="13" y="8"/>
                  </a:lnTo>
                  <a:lnTo>
                    <a:pt x="22" y="5"/>
                  </a:lnTo>
                  <a:lnTo>
                    <a:pt x="32" y="2"/>
                  </a:lnTo>
                  <a:lnTo>
                    <a:pt x="44" y="0"/>
                  </a:lnTo>
                  <a:lnTo>
                    <a:pt x="56" y="0"/>
                  </a:lnTo>
                  <a:lnTo>
                    <a:pt x="69" y="0"/>
                  </a:lnTo>
                  <a:lnTo>
                    <a:pt x="84" y="2"/>
                  </a:lnTo>
                  <a:lnTo>
                    <a:pt x="95" y="5"/>
                  </a:lnTo>
                  <a:lnTo>
                    <a:pt x="105" y="8"/>
                  </a:lnTo>
                  <a:lnTo>
                    <a:pt x="116" y="13"/>
                  </a:lnTo>
                  <a:lnTo>
                    <a:pt x="123" y="18"/>
                  </a:lnTo>
                  <a:lnTo>
                    <a:pt x="126" y="21"/>
                  </a:lnTo>
                  <a:lnTo>
                    <a:pt x="129" y="24"/>
                  </a:lnTo>
                  <a:lnTo>
                    <a:pt x="133" y="29"/>
                  </a:lnTo>
                  <a:lnTo>
                    <a:pt x="134" y="32"/>
                  </a:lnTo>
                  <a:lnTo>
                    <a:pt x="134" y="36"/>
                  </a:lnTo>
                  <a:lnTo>
                    <a:pt x="133" y="38"/>
                  </a:lnTo>
                  <a:lnTo>
                    <a:pt x="133" y="42"/>
                  </a:lnTo>
                  <a:lnTo>
                    <a:pt x="129" y="45"/>
                  </a:lnTo>
                  <a:lnTo>
                    <a:pt x="128" y="47"/>
                  </a:lnTo>
                  <a:lnTo>
                    <a:pt x="125" y="49"/>
                  </a:lnTo>
                  <a:lnTo>
                    <a:pt x="122" y="51"/>
                  </a:lnTo>
                  <a:lnTo>
                    <a:pt x="112" y="55"/>
                  </a:lnTo>
                  <a:lnTo>
                    <a:pt x="103" y="58"/>
                  </a:lnTo>
                  <a:lnTo>
                    <a:pt x="90" y="59"/>
                  </a:lnTo>
                  <a:lnTo>
                    <a:pt x="77" y="59"/>
                  </a:lnTo>
                  <a:lnTo>
                    <a:pt x="65" y="59"/>
                  </a:lnTo>
                  <a:close/>
                </a:path>
              </a:pathLst>
            </a:custGeom>
            <a:solidFill>
              <a:srgbClr val="FFFFFF"/>
            </a:solidFill>
            <a:ln w="9525">
              <a:noFill/>
              <a:round/>
              <a:headEnd/>
              <a:tailEnd/>
            </a:ln>
          </p:spPr>
          <p:txBody>
            <a:bodyPr/>
            <a:lstStyle/>
            <a:p>
              <a:endParaRPr lang="ru-RU"/>
            </a:p>
          </p:txBody>
        </p:sp>
        <p:sp>
          <p:nvSpPr>
            <p:cNvPr id="22553" name="Freeform 1426"/>
            <p:cNvSpPr>
              <a:spLocks/>
            </p:cNvSpPr>
            <p:nvPr/>
          </p:nvSpPr>
          <p:spPr bwMode="auto">
            <a:xfrm>
              <a:off x="3047" y="2510"/>
              <a:ext cx="134" cy="59"/>
            </a:xfrm>
            <a:custGeom>
              <a:avLst/>
              <a:gdLst>
                <a:gd name="T0" fmla="*/ 65 w 134"/>
                <a:gd name="T1" fmla="*/ 59 h 59"/>
                <a:gd name="T2" fmla="*/ 52 w 134"/>
                <a:gd name="T3" fmla="*/ 58 h 59"/>
                <a:gd name="T4" fmla="*/ 39 w 134"/>
                <a:gd name="T5" fmla="*/ 55 h 59"/>
                <a:gd name="T6" fmla="*/ 19 w 134"/>
                <a:gd name="T7" fmla="*/ 47 h 59"/>
                <a:gd name="T8" fmla="*/ 11 w 134"/>
                <a:gd name="T9" fmla="*/ 42 h 59"/>
                <a:gd name="T10" fmla="*/ 5 w 134"/>
                <a:gd name="T11" fmla="*/ 36 h 59"/>
                <a:gd name="T12" fmla="*/ 0 w 134"/>
                <a:gd name="T13" fmla="*/ 24 h 59"/>
                <a:gd name="T14" fmla="*/ 3 w 134"/>
                <a:gd name="T15" fmla="*/ 18 h 59"/>
                <a:gd name="T16" fmla="*/ 6 w 134"/>
                <a:gd name="T17" fmla="*/ 13 h 59"/>
                <a:gd name="T18" fmla="*/ 22 w 134"/>
                <a:gd name="T19" fmla="*/ 5 h 59"/>
                <a:gd name="T20" fmla="*/ 44 w 134"/>
                <a:gd name="T21" fmla="*/ 0 h 59"/>
                <a:gd name="T22" fmla="*/ 69 w 134"/>
                <a:gd name="T23" fmla="*/ 0 h 59"/>
                <a:gd name="T24" fmla="*/ 84 w 134"/>
                <a:gd name="T25" fmla="*/ 2 h 59"/>
                <a:gd name="T26" fmla="*/ 96 w 134"/>
                <a:gd name="T27" fmla="*/ 5 h 59"/>
                <a:gd name="T28" fmla="*/ 116 w 134"/>
                <a:gd name="T29" fmla="*/ 13 h 59"/>
                <a:gd name="T30" fmla="*/ 125 w 134"/>
                <a:gd name="T31" fmla="*/ 18 h 59"/>
                <a:gd name="T32" fmla="*/ 129 w 134"/>
                <a:gd name="T33" fmla="*/ 24 h 59"/>
                <a:gd name="T34" fmla="*/ 134 w 134"/>
                <a:gd name="T35" fmla="*/ 36 h 59"/>
                <a:gd name="T36" fmla="*/ 133 w 134"/>
                <a:gd name="T37" fmla="*/ 42 h 59"/>
                <a:gd name="T38" fmla="*/ 128 w 134"/>
                <a:gd name="T39" fmla="*/ 47 h 59"/>
                <a:gd name="T40" fmla="*/ 112 w 134"/>
                <a:gd name="T41" fmla="*/ 55 h 59"/>
                <a:gd name="T42" fmla="*/ 92 w 134"/>
                <a:gd name="T43" fmla="*/ 59 h 59"/>
                <a:gd name="T44" fmla="*/ 65 w 134"/>
                <a:gd name="T45" fmla="*/ 59 h 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4"/>
                <a:gd name="T70" fmla="*/ 0 h 59"/>
                <a:gd name="T71" fmla="*/ 134 w 134"/>
                <a:gd name="T72" fmla="*/ 59 h 5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4" h="59">
                  <a:moveTo>
                    <a:pt x="65" y="59"/>
                  </a:moveTo>
                  <a:lnTo>
                    <a:pt x="52" y="58"/>
                  </a:lnTo>
                  <a:lnTo>
                    <a:pt x="39" y="55"/>
                  </a:lnTo>
                  <a:lnTo>
                    <a:pt x="19" y="47"/>
                  </a:lnTo>
                  <a:lnTo>
                    <a:pt x="11" y="42"/>
                  </a:lnTo>
                  <a:lnTo>
                    <a:pt x="5" y="36"/>
                  </a:lnTo>
                  <a:lnTo>
                    <a:pt x="0" y="24"/>
                  </a:lnTo>
                  <a:lnTo>
                    <a:pt x="3" y="18"/>
                  </a:lnTo>
                  <a:lnTo>
                    <a:pt x="6" y="13"/>
                  </a:lnTo>
                  <a:lnTo>
                    <a:pt x="22" y="5"/>
                  </a:lnTo>
                  <a:lnTo>
                    <a:pt x="44" y="0"/>
                  </a:lnTo>
                  <a:lnTo>
                    <a:pt x="69" y="0"/>
                  </a:lnTo>
                  <a:lnTo>
                    <a:pt x="84" y="2"/>
                  </a:lnTo>
                  <a:lnTo>
                    <a:pt x="96" y="5"/>
                  </a:lnTo>
                  <a:lnTo>
                    <a:pt x="116" y="13"/>
                  </a:lnTo>
                  <a:lnTo>
                    <a:pt x="125" y="18"/>
                  </a:lnTo>
                  <a:lnTo>
                    <a:pt x="129" y="24"/>
                  </a:lnTo>
                  <a:lnTo>
                    <a:pt x="134" y="36"/>
                  </a:lnTo>
                  <a:lnTo>
                    <a:pt x="133" y="42"/>
                  </a:lnTo>
                  <a:lnTo>
                    <a:pt x="128" y="47"/>
                  </a:lnTo>
                  <a:lnTo>
                    <a:pt x="112" y="55"/>
                  </a:lnTo>
                  <a:lnTo>
                    <a:pt x="92" y="59"/>
                  </a:lnTo>
                  <a:lnTo>
                    <a:pt x="65" y="59"/>
                  </a:lnTo>
                </a:path>
              </a:pathLst>
            </a:custGeom>
            <a:noFill/>
            <a:ln w="6350" cap="rnd">
              <a:solidFill>
                <a:srgbClr val="000000"/>
              </a:solidFill>
              <a:prstDash val="solid"/>
              <a:round/>
              <a:headEnd/>
              <a:tailEnd/>
            </a:ln>
          </p:spPr>
          <p:txBody>
            <a:bodyPr/>
            <a:lstStyle/>
            <a:p>
              <a:endParaRPr lang="ru-RU"/>
            </a:p>
          </p:txBody>
        </p:sp>
        <p:sp>
          <p:nvSpPr>
            <p:cNvPr id="22554" name="Freeform 1427"/>
            <p:cNvSpPr>
              <a:spLocks/>
            </p:cNvSpPr>
            <p:nvPr/>
          </p:nvSpPr>
          <p:spPr bwMode="auto">
            <a:xfrm>
              <a:off x="2920" y="2518"/>
              <a:ext cx="136" cy="60"/>
            </a:xfrm>
            <a:custGeom>
              <a:avLst/>
              <a:gdLst>
                <a:gd name="T0" fmla="*/ 69 w 136"/>
                <a:gd name="T1" fmla="*/ 60 h 60"/>
                <a:gd name="T2" fmla="*/ 54 w 136"/>
                <a:gd name="T3" fmla="*/ 58 h 60"/>
                <a:gd name="T4" fmla="*/ 42 w 136"/>
                <a:gd name="T5" fmla="*/ 56 h 60"/>
                <a:gd name="T6" fmla="*/ 31 w 136"/>
                <a:gd name="T7" fmla="*/ 53 h 60"/>
                <a:gd name="T8" fmla="*/ 21 w 136"/>
                <a:gd name="T9" fmla="*/ 50 h 60"/>
                <a:gd name="T10" fmla="*/ 12 w 136"/>
                <a:gd name="T11" fmla="*/ 45 h 60"/>
                <a:gd name="T12" fmla="*/ 5 w 136"/>
                <a:gd name="T13" fmla="*/ 41 h 60"/>
                <a:gd name="T14" fmla="*/ 3 w 136"/>
                <a:gd name="T15" fmla="*/ 37 h 60"/>
                <a:gd name="T16" fmla="*/ 1 w 136"/>
                <a:gd name="T17" fmla="*/ 35 h 60"/>
                <a:gd name="T18" fmla="*/ 0 w 136"/>
                <a:gd name="T19" fmla="*/ 32 h 60"/>
                <a:gd name="T20" fmla="*/ 0 w 136"/>
                <a:gd name="T21" fmla="*/ 29 h 60"/>
                <a:gd name="T22" fmla="*/ 1 w 136"/>
                <a:gd name="T23" fmla="*/ 22 h 60"/>
                <a:gd name="T24" fmla="*/ 3 w 136"/>
                <a:gd name="T25" fmla="*/ 20 h 60"/>
                <a:gd name="T26" fmla="*/ 5 w 136"/>
                <a:gd name="T27" fmla="*/ 18 h 60"/>
                <a:gd name="T28" fmla="*/ 8 w 136"/>
                <a:gd name="T29" fmla="*/ 14 h 60"/>
                <a:gd name="T30" fmla="*/ 12 w 136"/>
                <a:gd name="T31" fmla="*/ 13 h 60"/>
                <a:gd name="T32" fmla="*/ 19 w 136"/>
                <a:gd name="T33" fmla="*/ 8 h 60"/>
                <a:gd name="T34" fmla="*/ 31 w 136"/>
                <a:gd name="T35" fmla="*/ 5 h 60"/>
                <a:gd name="T36" fmla="*/ 42 w 136"/>
                <a:gd name="T37" fmla="*/ 1 h 60"/>
                <a:gd name="T38" fmla="*/ 54 w 136"/>
                <a:gd name="T39" fmla="*/ 0 h 60"/>
                <a:gd name="T40" fmla="*/ 67 w 136"/>
                <a:gd name="T41" fmla="*/ 0 h 60"/>
                <a:gd name="T42" fmla="*/ 82 w 136"/>
                <a:gd name="T43" fmla="*/ 0 h 60"/>
                <a:gd name="T44" fmla="*/ 94 w 136"/>
                <a:gd name="T45" fmla="*/ 1 h 60"/>
                <a:gd name="T46" fmla="*/ 106 w 136"/>
                <a:gd name="T47" fmla="*/ 5 h 60"/>
                <a:gd name="T48" fmla="*/ 115 w 136"/>
                <a:gd name="T49" fmla="*/ 8 h 60"/>
                <a:gd name="T50" fmla="*/ 125 w 136"/>
                <a:gd name="T51" fmla="*/ 13 h 60"/>
                <a:gd name="T52" fmla="*/ 130 w 136"/>
                <a:gd name="T53" fmla="*/ 18 h 60"/>
                <a:gd name="T54" fmla="*/ 133 w 136"/>
                <a:gd name="T55" fmla="*/ 21 h 60"/>
                <a:gd name="T56" fmla="*/ 134 w 136"/>
                <a:gd name="T57" fmla="*/ 24 h 60"/>
                <a:gd name="T58" fmla="*/ 136 w 136"/>
                <a:gd name="T59" fmla="*/ 27 h 60"/>
                <a:gd name="T60" fmla="*/ 136 w 136"/>
                <a:gd name="T61" fmla="*/ 31 h 60"/>
                <a:gd name="T62" fmla="*/ 134 w 136"/>
                <a:gd name="T63" fmla="*/ 35 h 60"/>
                <a:gd name="T64" fmla="*/ 133 w 136"/>
                <a:gd name="T65" fmla="*/ 39 h 60"/>
                <a:gd name="T66" fmla="*/ 132 w 136"/>
                <a:gd name="T67" fmla="*/ 42 h 60"/>
                <a:gd name="T68" fmla="*/ 128 w 136"/>
                <a:gd name="T69" fmla="*/ 43 h 60"/>
                <a:gd name="T70" fmla="*/ 125 w 136"/>
                <a:gd name="T71" fmla="*/ 46 h 60"/>
                <a:gd name="T72" fmla="*/ 117 w 136"/>
                <a:gd name="T73" fmla="*/ 50 h 60"/>
                <a:gd name="T74" fmla="*/ 106 w 136"/>
                <a:gd name="T75" fmla="*/ 54 h 60"/>
                <a:gd name="T76" fmla="*/ 94 w 136"/>
                <a:gd name="T77" fmla="*/ 56 h 60"/>
                <a:gd name="T78" fmla="*/ 82 w 136"/>
                <a:gd name="T79" fmla="*/ 58 h 60"/>
                <a:gd name="T80" fmla="*/ 69 w 136"/>
                <a:gd name="T81" fmla="*/ 60 h 6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6"/>
                <a:gd name="T124" fmla="*/ 0 h 60"/>
                <a:gd name="T125" fmla="*/ 136 w 136"/>
                <a:gd name="T126" fmla="*/ 60 h 6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6" h="60">
                  <a:moveTo>
                    <a:pt x="69" y="60"/>
                  </a:moveTo>
                  <a:lnTo>
                    <a:pt x="54" y="58"/>
                  </a:lnTo>
                  <a:lnTo>
                    <a:pt x="42" y="56"/>
                  </a:lnTo>
                  <a:lnTo>
                    <a:pt x="31" y="53"/>
                  </a:lnTo>
                  <a:lnTo>
                    <a:pt x="21" y="50"/>
                  </a:lnTo>
                  <a:lnTo>
                    <a:pt x="12" y="45"/>
                  </a:lnTo>
                  <a:lnTo>
                    <a:pt x="5" y="41"/>
                  </a:lnTo>
                  <a:lnTo>
                    <a:pt x="3" y="37"/>
                  </a:lnTo>
                  <a:lnTo>
                    <a:pt x="1" y="35"/>
                  </a:lnTo>
                  <a:lnTo>
                    <a:pt x="0" y="32"/>
                  </a:lnTo>
                  <a:lnTo>
                    <a:pt x="0" y="29"/>
                  </a:lnTo>
                  <a:lnTo>
                    <a:pt x="1" y="22"/>
                  </a:lnTo>
                  <a:lnTo>
                    <a:pt x="3" y="20"/>
                  </a:lnTo>
                  <a:lnTo>
                    <a:pt x="5" y="18"/>
                  </a:lnTo>
                  <a:lnTo>
                    <a:pt x="8" y="14"/>
                  </a:lnTo>
                  <a:lnTo>
                    <a:pt x="12" y="13"/>
                  </a:lnTo>
                  <a:lnTo>
                    <a:pt x="19" y="8"/>
                  </a:lnTo>
                  <a:lnTo>
                    <a:pt x="31" y="5"/>
                  </a:lnTo>
                  <a:lnTo>
                    <a:pt x="42" y="1"/>
                  </a:lnTo>
                  <a:lnTo>
                    <a:pt x="54" y="0"/>
                  </a:lnTo>
                  <a:lnTo>
                    <a:pt x="67" y="0"/>
                  </a:lnTo>
                  <a:lnTo>
                    <a:pt x="82" y="0"/>
                  </a:lnTo>
                  <a:lnTo>
                    <a:pt x="94" y="1"/>
                  </a:lnTo>
                  <a:lnTo>
                    <a:pt x="106" y="5"/>
                  </a:lnTo>
                  <a:lnTo>
                    <a:pt x="115" y="8"/>
                  </a:lnTo>
                  <a:lnTo>
                    <a:pt x="125" y="13"/>
                  </a:lnTo>
                  <a:lnTo>
                    <a:pt x="130" y="18"/>
                  </a:lnTo>
                  <a:lnTo>
                    <a:pt x="133" y="21"/>
                  </a:lnTo>
                  <a:lnTo>
                    <a:pt x="134" y="24"/>
                  </a:lnTo>
                  <a:lnTo>
                    <a:pt x="136" y="27"/>
                  </a:lnTo>
                  <a:lnTo>
                    <a:pt x="136" y="31"/>
                  </a:lnTo>
                  <a:lnTo>
                    <a:pt x="134" y="35"/>
                  </a:lnTo>
                  <a:lnTo>
                    <a:pt x="133" y="39"/>
                  </a:lnTo>
                  <a:lnTo>
                    <a:pt x="132" y="42"/>
                  </a:lnTo>
                  <a:lnTo>
                    <a:pt x="128" y="43"/>
                  </a:lnTo>
                  <a:lnTo>
                    <a:pt x="125" y="46"/>
                  </a:lnTo>
                  <a:lnTo>
                    <a:pt x="117" y="50"/>
                  </a:lnTo>
                  <a:lnTo>
                    <a:pt x="106" y="54"/>
                  </a:lnTo>
                  <a:lnTo>
                    <a:pt x="94" y="56"/>
                  </a:lnTo>
                  <a:lnTo>
                    <a:pt x="82" y="58"/>
                  </a:lnTo>
                  <a:lnTo>
                    <a:pt x="69" y="60"/>
                  </a:lnTo>
                  <a:close/>
                </a:path>
              </a:pathLst>
            </a:custGeom>
            <a:solidFill>
              <a:srgbClr val="FFFFFF"/>
            </a:solidFill>
            <a:ln w="9525">
              <a:noFill/>
              <a:round/>
              <a:headEnd/>
              <a:tailEnd/>
            </a:ln>
          </p:spPr>
          <p:txBody>
            <a:bodyPr/>
            <a:lstStyle/>
            <a:p>
              <a:endParaRPr lang="ru-RU"/>
            </a:p>
          </p:txBody>
        </p:sp>
        <p:sp>
          <p:nvSpPr>
            <p:cNvPr id="22555" name="Freeform 1428"/>
            <p:cNvSpPr>
              <a:spLocks/>
            </p:cNvSpPr>
            <p:nvPr/>
          </p:nvSpPr>
          <p:spPr bwMode="auto">
            <a:xfrm>
              <a:off x="2920" y="2518"/>
              <a:ext cx="136" cy="58"/>
            </a:xfrm>
            <a:custGeom>
              <a:avLst/>
              <a:gdLst>
                <a:gd name="T0" fmla="*/ 69 w 136"/>
                <a:gd name="T1" fmla="*/ 58 h 58"/>
                <a:gd name="T2" fmla="*/ 42 w 136"/>
                <a:gd name="T3" fmla="*/ 56 h 58"/>
                <a:gd name="T4" fmla="*/ 21 w 136"/>
                <a:gd name="T5" fmla="*/ 50 h 58"/>
                <a:gd name="T6" fmla="*/ 6 w 136"/>
                <a:gd name="T7" fmla="*/ 41 h 58"/>
                <a:gd name="T8" fmla="*/ 0 w 136"/>
                <a:gd name="T9" fmla="*/ 29 h 58"/>
                <a:gd name="T10" fmla="*/ 5 w 136"/>
                <a:gd name="T11" fmla="*/ 18 h 58"/>
                <a:gd name="T12" fmla="*/ 21 w 136"/>
                <a:gd name="T13" fmla="*/ 8 h 58"/>
                <a:gd name="T14" fmla="*/ 42 w 136"/>
                <a:gd name="T15" fmla="*/ 1 h 58"/>
                <a:gd name="T16" fmla="*/ 67 w 136"/>
                <a:gd name="T17" fmla="*/ 0 h 58"/>
                <a:gd name="T18" fmla="*/ 94 w 136"/>
                <a:gd name="T19" fmla="*/ 1 h 58"/>
                <a:gd name="T20" fmla="*/ 115 w 136"/>
                <a:gd name="T21" fmla="*/ 8 h 58"/>
                <a:gd name="T22" fmla="*/ 132 w 136"/>
                <a:gd name="T23" fmla="*/ 18 h 58"/>
                <a:gd name="T24" fmla="*/ 136 w 136"/>
                <a:gd name="T25" fmla="*/ 29 h 58"/>
                <a:gd name="T26" fmla="*/ 132 w 136"/>
                <a:gd name="T27" fmla="*/ 42 h 58"/>
                <a:gd name="T28" fmla="*/ 117 w 136"/>
                <a:gd name="T29" fmla="*/ 50 h 58"/>
                <a:gd name="T30" fmla="*/ 94 w 136"/>
                <a:gd name="T31" fmla="*/ 56 h 58"/>
                <a:gd name="T32" fmla="*/ 69 w 136"/>
                <a:gd name="T33" fmla="*/ 58 h 5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6"/>
                <a:gd name="T52" fmla="*/ 0 h 58"/>
                <a:gd name="T53" fmla="*/ 136 w 136"/>
                <a:gd name="T54" fmla="*/ 58 h 5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6" h="58">
                  <a:moveTo>
                    <a:pt x="69" y="58"/>
                  </a:moveTo>
                  <a:lnTo>
                    <a:pt x="42" y="56"/>
                  </a:lnTo>
                  <a:lnTo>
                    <a:pt x="21" y="50"/>
                  </a:lnTo>
                  <a:lnTo>
                    <a:pt x="6" y="41"/>
                  </a:lnTo>
                  <a:lnTo>
                    <a:pt x="0" y="29"/>
                  </a:lnTo>
                  <a:lnTo>
                    <a:pt x="5" y="18"/>
                  </a:lnTo>
                  <a:lnTo>
                    <a:pt x="21" y="8"/>
                  </a:lnTo>
                  <a:lnTo>
                    <a:pt x="42" y="1"/>
                  </a:lnTo>
                  <a:lnTo>
                    <a:pt x="67" y="0"/>
                  </a:lnTo>
                  <a:lnTo>
                    <a:pt x="94" y="1"/>
                  </a:lnTo>
                  <a:lnTo>
                    <a:pt x="115" y="8"/>
                  </a:lnTo>
                  <a:lnTo>
                    <a:pt x="132" y="18"/>
                  </a:lnTo>
                  <a:lnTo>
                    <a:pt x="136" y="29"/>
                  </a:lnTo>
                  <a:lnTo>
                    <a:pt x="132" y="42"/>
                  </a:lnTo>
                  <a:lnTo>
                    <a:pt x="117" y="50"/>
                  </a:lnTo>
                  <a:lnTo>
                    <a:pt x="94" y="56"/>
                  </a:lnTo>
                  <a:lnTo>
                    <a:pt x="69" y="58"/>
                  </a:lnTo>
                </a:path>
              </a:pathLst>
            </a:custGeom>
            <a:noFill/>
            <a:ln w="6350" cap="rnd">
              <a:solidFill>
                <a:srgbClr val="000000"/>
              </a:solidFill>
              <a:prstDash val="solid"/>
              <a:round/>
              <a:headEnd/>
              <a:tailEnd/>
            </a:ln>
          </p:spPr>
          <p:txBody>
            <a:bodyPr/>
            <a:lstStyle/>
            <a:p>
              <a:endParaRPr lang="ru-RU"/>
            </a:p>
          </p:txBody>
        </p:sp>
        <p:sp>
          <p:nvSpPr>
            <p:cNvPr id="22556" name="Freeform 1429"/>
            <p:cNvSpPr>
              <a:spLocks/>
            </p:cNvSpPr>
            <p:nvPr/>
          </p:nvSpPr>
          <p:spPr bwMode="auto">
            <a:xfrm>
              <a:off x="3539" y="2442"/>
              <a:ext cx="135" cy="61"/>
            </a:xfrm>
            <a:custGeom>
              <a:avLst/>
              <a:gdLst>
                <a:gd name="T0" fmla="*/ 66 w 135"/>
                <a:gd name="T1" fmla="*/ 60 h 61"/>
                <a:gd name="T2" fmla="*/ 51 w 135"/>
                <a:gd name="T3" fmla="*/ 59 h 61"/>
                <a:gd name="T4" fmla="*/ 39 w 135"/>
                <a:gd name="T5" fmla="*/ 57 h 61"/>
                <a:gd name="T6" fmla="*/ 28 w 135"/>
                <a:gd name="T7" fmla="*/ 52 h 61"/>
                <a:gd name="T8" fmla="*/ 18 w 135"/>
                <a:gd name="T9" fmla="*/ 47 h 61"/>
                <a:gd name="T10" fmla="*/ 10 w 135"/>
                <a:gd name="T11" fmla="*/ 42 h 61"/>
                <a:gd name="T12" fmla="*/ 7 w 135"/>
                <a:gd name="T13" fmla="*/ 41 h 61"/>
                <a:gd name="T14" fmla="*/ 5 w 135"/>
                <a:gd name="T15" fmla="*/ 38 h 61"/>
                <a:gd name="T16" fmla="*/ 1 w 135"/>
                <a:gd name="T17" fmla="*/ 31 h 61"/>
                <a:gd name="T18" fmla="*/ 0 w 135"/>
                <a:gd name="T19" fmla="*/ 28 h 61"/>
                <a:gd name="T20" fmla="*/ 0 w 135"/>
                <a:gd name="T21" fmla="*/ 25 h 61"/>
                <a:gd name="T22" fmla="*/ 0 w 135"/>
                <a:gd name="T23" fmla="*/ 23 h 61"/>
                <a:gd name="T24" fmla="*/ 1 w 135"/>
                <a:gd name="T25" fmla="*/ 20 h 61"/>
                <a:gd name="T26" fmla="*/ 3 w 135"/>
                <a:gd name="T27" fmla="*/ 17 h 61"/>
                <a:gd name="T28" fmla="*/ 7 w 135"/>
                <a:gd name="T29" fmla="*/ 15 h 61"/>
                <a:gd name="T30" fmla="*/ 10 w 135"/>
                <a:gd name="T31" fmla="*/ 12 h 61"/>
                <a:gd name="T32" fmla="*/ 13 w 135"/>
                <a:gd name="T33" fmla="*/ 10 h 61"/>
                <a:gd name="T34" fmla="*/ 22 w 135"/>
                <a:gd name="T35" fmla="*/ 8 h 61"/>
                <a:gd name="T36" fmla="*/ 32 w 135"/>
                <a:gd name="T37" fmla="*/ 4 h 61"/>
                <a:gd name="T38" fmla="*/ 43 w 135"/>
                <a:gd name="T39" fmla="*/ 2 h 61"/>
                <a:gd name="T40" fmla="*/ 56 w 135"/>
                <a:gd name="T41" fmla="*/ 0 h 61"/>
                <a:gd name="T42" fmla="*/ 71 w 135"/>
                <a:gd name="T43" fmla="*/ 2 h 61"/>
                <a:gd name="T44" fmla="*/ 83 w 135"/>
                <a:gd name="T45" fmla="*/ 4 h 61"/>
                <a:gd name="T46" fmla="*/ 96 w 135"/>
                <a:gd name="T47" fmla="*/ 7 h 61"/>
                <a:gd name="T48" fmla="*/ 108 w 135"/>
                <a:gd name="T49" fmla="*/ 10 h 61"/>
                <a:gd name="T50" fmla="*/ 117 w 135"/>
                <a:gd name="T51" fmla="*/ 15 h 61"/>
                <a:gd name="T52" fmla="*/ 125 w 135"/>
                <a:gd name="T53" fmla="*/ 20 h 61"/>
                <a:gd name="T54" fmla="*/ 129 w 135"/>
                <a:gd name="T55" fmla="*/ 23 h 61"/>
                <a:gd name="T56" fmla="*/ 132 w 135"/>
                <a:gd name="T57" fmla="*/ 25 h 61"/>
                <a:gd name="T58" fmla="*/ 135 w 135"/>
                <a:gd name="T59" fmla="*/ 31 h 61"/>
                <a:gd name="T60" fmla="*/ 135 w 135"/>
                <a:gd name="T61" fmla="*/ 34 h 61"/>
                <a:gd name="T62" fmla="*/ 135 w 135"/>
                <a:gd name="T63" fmla="*/ 38 h 61"/>
                <a:gd name="T64" fmla="*/ 135 w 135"/>
                <a:gd name="T65" fmla="*/ 40 h 61"/>
                <a:gd name="T66" fmla="*/ 133 w 135"/>
                <a:gd name="T67" fmla="*/ 42 h 61"/>
                <a:gd name="T68" fmla="*/ 132 w 135"/>
                <a:gd name="T69" fmla="*/ 45 h 61"/>
                <a:gd name="T70" fmla="*/ 130 w 135"/>
                <a:gd name="T71" fmla="*/ 49 h 61"/>
                <a:gd name="T72" fmla="*/ 127 w 135"/>
                <a:gd name="T73" fmla="*/ 50 h 61"/>
                <a:gd name="T74" fmla="*/ 123 w 135"/>
                <a:gd name="T75" fmla="*/ 52 h 61"/>
                <a:gd name="T76" fmla="*/ 114 w 135"/>
                <a:gd name="T77" fmla="*/ 57 h 61"/>
                <a:gd name="T78" fmla="*/ 103 w 135"/>
                <a:gd name="T79" fmla="*/ 59 h 61"/>
                <a:gd name="T80" fmla="*/ 92 w 135"/>
                <a:gd name="T81" fmla="*/ 59 h 61"/>
                <a:gd name="T82" fmla="*/ 79 w 135"/>
                <a:gd name="T83" fmla="*/ 61 h 61"/>
                <a:gd name="T84" fmla="*/ 66 w 135"/>
                <a:gd name="T85" fmla="*/ 60 h 6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5"/>
                <a:gd name="T130" fmla="*/ 0 h 61"/>
                <a:gd name="T131" fmla="*/ 135 w 135"/>
                <a:gd name="T132" fmla="*/ 61 h 6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5" h="61">
                  <a:moveTo>
                    <a:pt x="66" y="60"/>
                  </a:moveTo>
                  <a:lnTo>
                    <a:pt x="51" y="59"/>
                  </a:lnTo>
                  <a:lnTo>
                    <a:pt x="39" y="57"/>
                  </a:lnTo>
                  <a:lnTo>
                    <a:pt x="28" y="52"/>
                  </a:lnTo>
                  <a:lnTo>
                    <a:pt x="18" y="47"/>
                  </a:lnTo>
                  <a:lnTo>
                    <a:pt x="10" y="42"/>
                  </a:lnTo>
                  <a:lnTo>
                    <a:pt x="7" y="41"/>
                  </a:lnTo>
                  <a:lnTo>
                    <a:pt x="5" y="38"/>
                  </a:lnTo>
                  <a:lnTo>
                    <a:pt x="1" y="31"/>
                  </a:lnTo>
                  <a:lnTo>
                    <a:pt x="0" y="28"/>
                  </a:lnTo>
                  <a:lnTo>
                    <a:pt x="0" y="25"/>
                  </a:lnTo>
                  <a:lnTo>
                    <a:pt x="0" y="23"/>
                  </a:lnTo>
                  <a:lnTo>
                    <a:pt x="1" y="20"/>
                  </a:lnTo>
                  <a:lnTo>
                    <a:pt x="3" y="17"/>
                  </a:lnTo>
                  <a:lnTo>
                    <a:pt x="7" y="15"/>
                  </a:lnTo>
                  <a:lnTo>
                    <a:pt x="10" y="12"/>
                  </a:lnTo>
                  <a:lnTo>
                    <a:pt x="13" y="10"/>
                  </a:lnTo>
                  <a:lnTo>
                    <a:pt x="22" y="8"/>
                  </a:lnTo>
                  <a:lnTo>
                    <a:pt x="32" y="4"/>
                  </a:lnTo>
                  <a:lnTo>
                    <a:pt x="43" y="2"/>
                  </a:lnTo>
                  <a:lnTo>
                    <a:pt x="56" y="0"/>
                  </a:lnTo>
                  <a:lnTo>
                    <a:pt x="71" y="2"/>
                  </a:lnTo>
                  <a:lnTo>
                    <a:pt x="83" y="4"/>
                  </a:lnTo>
                  <a:lnTo>
                    <a:pt x="96" y="7"/>
                  </a:lnTo>
                  <a:lnTo>
                    <a:pt x="108" y="10"/>
                  </a:lnTo>
                  <a:lnTo>
                    <a:pt x="117" y="15"/>
                  </a:lnTo>
                  <a:lnTo>
                    <a:pt x="125" y="20"/>
                  </a:lnTo>
                  <a:lnTo>
                    <a:pt x="129" y="23"/>
                  </a:lnTo>
                  <a:lnTo>
                    <a:pt x="132" y="25"/>
                  </a:lnTo>
                  <a:lnTo>
                    <a:pt x="135" y="31"/>
                  </a:lnTo>
                  <a:lnTo>
                    <a:pt x="135" y="34"/>
                  </a:lnTo>
                  <a:lnTo>
                    <a:pt x="135" y="38"/>
                  </a:lnTo>
                  <a:lnTo>
                    <a:pt x="135" y="40"/>
                  </a:lnTo>
                  <a:lnTo>
                    <a:pt x="133" y="42"/>
                  </a:lnTo>
                  <a:lnTo>
                    <a:pt x="132" y="45"/>
                  </a:lnTo>
                  <a:lnTo>
                    <a:pt x="130" y="49"/>
                  </a:lnTo>
                  <a:lnTo>
                    <a:pt x="127" y="50"/>
                  </a:lnTo>
                  <a:lnTo>
                    <a:pt x="123" y="52"/>
                  </a:lnTo>
                  <a:lnTo>
                    <a:pt x="114" y="57"/>
                  </a:lnTo>
                  <a:lnTo>
                    <a:pt x="103" y="59"/>
                  </a:lnTo>
                  <a:lnTo>
                    <a:pt x="92" y="59"/>
                  </a:lnTo>
                  <a:lnTo>
                    <a:pt x="79" y="61"/>
                  </a:lnTo>
                  <a:lnTo>
                    <a:pt x="66" y="60"/>
                  </a:lnTo>
                  <a:close/>
                </a:path>
              </a:pathLst>
            </a:custGeom>
            <a:solidFill>
              <a:srgbClr val="FFFFFF"/>
            </a:solidFill>
            <a:ln w="9525">
              <a:noFill/>
              <a:round/>
              <a:headEnd/>
              <a:tailEnd/>
            </a:ln>
          </p:spPr>
          <p:txBody>
            <a:bodyPr/>
            <a:lstStyle/>
            <a:p>
              <a:endParaRPr lang="ru-RU"/>
            </a:p>
          </p:txBody>
        </p:sp>
        <p:sp>
          <p:nvSpPr>
            <p:cNvPr id="22557" name="Freeform 1430"/>
            <p:cNvSpPr>
              <a:spLocks/>
            </p:cNvSpPr>
            <p:nvPr/>
          </p:nvSpPr>
          <p:spPr bwMode="auto">
            <a:xfrm>
              <a:off x="3538" y="2442"/>
              <a:ext cx="136" cy="60"/>
            </a:xfrm>
            <a:custGeom>
              <a:avLst/>
              <a:gdLst>
                <a:gd name="T0" fmla="*/ 65 w 136"/>
                <a:gd name="T1" fmla="*/ 60 h 60"/>
                <a:gd name="T2" fmla="*/ 51 w 136"/>
                <a:gd name="T3" fmla="*/ 59 h 60"/>
                <a:gd name="T4" fmla="*/ 38 w 136"/>
                <a:gd name="T5" fmla="*/ 55 h 60"/>
                <a:gd name="T6" fmla="*/ 17 w 136"/>
                <a:gd name="T7" fmla="*/ 47 h 60"/>
                <a:gd name="T8" fmla="*/ 10 w 136"/>
                <a:gd name="T9" fmla="*/ 42 h 60"/>
                <a:gd name="T10" fmla="*/ 4 w 136"/>
                <a:gd name="T11" fmla="*/ 37 h 60"/>
                <a:gd name="T12" fmla="*/ 0 w 136"/>
                <a:gd name="T13" fmla="*/ 24 h 60"/>
                <a:gd name="T14" fmla="*/ 1 w 136"/>
                <a:gd name="T15" fmla="*/ 18 h 60"/>
                <a:gd name="T16" fmla="*/ 6 w 136"/>
                <a:gd name="T17" fmla="*/ 12 h 60"/>
                <a:gd name="T18" fmla="*/ 22 w 136"/>
                <a:gd name="T19" fmla="*/ 4 h 60"/>
                <a:gd name="T20" fmla="*/ 43 w 136"/>
                <a:gd name="T21" fmla="*/ 0 h 60"/>
                <a:gd name="T22" fmla="*/ 70 w 136"/>
                <a:gd name="T23" fmla="*/ 0 h 60"/>
                <a:gd name="T24" fmla="*/ 84 w 136"/>
                <a:gd name="T25" fmla="*/ 2 h 60"/>
                <a:gd name="T26" fmla="*/ 96 w 136"/>
                <a:gd name="T27" fmla="*/ 4 h 60"/>
                <a:gd name="T28" fmla="*/ 117 w 136"/>
                <a:gd name="T29" fmla="*/ 14 h 60"/>
                <a:gd name="T30" fmla="*/ 124 w 136"/>
                <a:gd name="T31" fmla="*/ 18 h 60"/>
                <a:gd name="T32" fmla="*/ 131 w 136"/>
                <a:gd name="T33" fmla="*/ 24 h 60"/>
                <a:gd name="T34" fmla="*/ 136 w 136"/>
                <a:gd name="T35" fmla="*/ 37 h 60"/>
                <a:gd name="T36" fmla="*/ 132 w 136"/>
                <a:gd name="T37" fmla="*/ 42 h 60"/>
                <a:gd name="T38" fmla="*/ 130 w 136"/>
                <a:gd name="T39" fmla="*/ 47 h 60"/>
                <a:gd name="T40" fmla="*/ 113 w 136"/>
                <a:gd name="T41" fmla="*/ 55 h 60"/>
                <a:gd name="T42" fmla="*/ 91 w 136"/>
                <a:gd name="T43" fmla="*/ 60 h 60"/>
                <a:gd name="T44" fmla="*/ 65 w 136"/>
                <a:gd name="T45" fmla="*/ 60 h 6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6"/>
                <a:gd name="T70" fmla="*/ 0 h 60"/>
                <a:gd name="T71" fmla="*/ 136 w 136"/>
                <a:gd name="T72" fmla="*/ 60 h 6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6" h="60">
                  <a:moveTo>
                    <a:pt x="65" y="60"/>
                  </a:moveTo>
                  <a:lnTo>
                    <a:pt x="51" y="59"/>
                  </a:lnTo>
                  <a:lnTo>
                    <a:pt x="38" y="55"/>
                  </a:lnTo>
                  <a:lnTo>
                    <a:pt x="17" y="47"/>
                  </a:lnTo>
                  <a:lnTo>
                    <a:pt x="10" y="42"/>
                  </a:lnTo>
                  <a:lnTo>
                    <a:pt x="4" y="37"/>
                  </a:lnTo>
                  <a:lnTo>
                    <a:pt x="0" y="24"/>
                  </a:lnTo>
                  <a:lnTo>
                    <a:pt x="1" y="18"/>
                  </a:lnTo>
                  <a:lnTo>
                    <a:pt x="6" y="12"/>
                  </a:lnTo>
                  <a:lnTo>
                    <a:pt x="22" y="4"/>
                  </a:lnTo>
                  <a:lnTo>
                    <a:pt x="43" y="0"/>
                  </a:lnTo>
                  <a:lnTo>
                    <a:pt x="70" y="0"/>
                  </a:lnTo>
                  <a:lnTo>
                    <a:pt x="84" y="2"/>
                  </a:lnTo>
                  <a:lnTo>
                    <a:pt x="96" y="4"/>
                  </a:lnTo>
                  <a:lnTo>
                    <a:pt x="117" y="14"/>
                  </a:lnTo>
                  <a:lnTo>
                    <a:pt x="124" y="18"/>
                  </a:lnTo>
                  <a:lnTo>
                    <a:pt x="131" y="24"/>
                  </a:lnTo>
                  <a:lnTo>
                    <a:pt x="136" y="37"/>
                  </a:lnTo>
                  <a:lnTo>
                    <a:pt x="132" y="42"/>
                  </a:lnTo>
                  <a:lnTo>
                    <a:pt x="130" y="47"/>
                  </a:lnTo>
                  <a:lnTo>
                    <a:pt x="113" y="55"/>
                  </a:lnTo>
                  <a:lnTo>
                    <a:pt x="91" y="60"/>
                  </a:lnTo>
                  <a:lnTo>
                    <a:pt x="65" y="60"/>
                  </a:lnTo>
                </a:path>
              </a:pathLst>
            </a:custGeom>
            <a:noFill/>
            <a:ln w="6350" cap="rnd">
              <a:solidFill>
                <a:srgbClr val="000000"/>
              </a:solidFill>
              <a:prstDash val="solid"/>
              <a:round/>
              <a:headEnd/>
              <a:tailEnd/>
            </a:ln>
          </p:spPr>
          <p:txBody>
            <a:bodyPr/>
            <a:lstStyle/>
            <a:p>
              <a:endParaRPr lang="ru-RU"/>
            </a:p>
          </p:txBody>
        </p:sp>
        <p:sp>
          <p:nvSpPr>
            <p:cNvPr id="22558" name="Freeform 1431"/>
            <p:cNvSpPr>
              <a:spLocks/>
            </p:cNvSpPr>
            <p:nvPr/>
          </p:nvSpPr>
          <p:spPr bwMode="auto">
            <a:xfrm>
              <a:off x="1572" y="2224"/>
              <a:ext cx="2645" cy="366"/>
            </a:xfrm>
            <a:custGeom>
              <a:avLst/>
              <a:gdLst>
                <a:gd name="T0" fmla="*/ 181 w 2645"/>
                <a:gd name="T1" fmla="*/ 44 h 366"/>
                <a:gd name="T2" fmla="*/ 220 w 2645"/>
                <a:gd name="T3" fmla="*/ 88 h 366"/>
                <a:gd name="T4" fmla="*/ 267 w 2645"/>
                <a:gd name="T5" fmla="*/ 126 h 366"/>
                <a:gd name="T6" fmla="*/ 318 w 2645"/>
                <a:gd name="T7" fmla="*/ 158 h 366"/>
                <a:gd name="T8" fmla="*/ 377 w 2645"/>
                <a:gd name="T9" fmla="*/ 188 h 366"/>
                <a:gd name="T10" fmla="*/ 463 w 2645"/>
                <a:gd name="T11" fmla="*/ 221 h 366"/>
                <a:gd name="T12" fmla="*/ 603 w 2645"/>
                <a:gd name="T13" fmla="*/ 259 h 366"/>
                <a:gd name="T14" fmla="*/ 730 w 2645"/>
                <a:gd name="T15" fmla="*/ 283 h 366"/>
                <a:gd name="T16" fmla="*/ 872 w 2645"/>
                <a:gd name="T17" fmla="*/ 303 h 366"/>
                <a:gd name="T18" fmla="*/ 1049 w 2645"/>
                <a:gd name="T19" fmla="*/ 323 h 366"/>
                <a:gd name="T20" fmla="*/ 1214 w 2645"/>
                <a:gd name="T21" fmla="*/ 334 h 366"/>
                <a:gd name="T22" fmla="*/ 1378 w 2645"/>
                <a:gd name="T23" fmla="*/ 334 h 366"/>
                <a:gd name="T24" fmla="*/ 1547 w 2645"/>
                <a:gd name="T25" fmla="*/ 325 h 366"/>
                <a:gd name="T26" fmla="*/ 1731 w 2645"/>
                <a:gd name="T27" fmla="*/ 306 h 366"/>
                <a:gd name="T28" fmla="*/ 1916 w 2645"/>
                <a:gd name="T29" fmla="*/ 279 h 366"/>
                <a:gd name="T30" fmla="*/ 2037 w 2645"/>
                <a:gd name="T31" fmla="*/ 254 h 366"/>
                <a:gd name="T32" fmla="*/ 2204 w 2645"/>
                <a:gd name="T33" fmla="*/ 205 h 366"/>
                <a:gd name="T34" fmla="*/ 2278 w 2645"/>
                <a:gd name="T35" fmla="*/ 175 h 366"/>
                <a:gd name="T36" fmla="*/ 2345 w 2645"/>
                <a:gd name="T37" fmla="*/ 143 h 366"/>
                <a:gd name="T38" fmla="*/ 2401 w 2645"/>
                <a:gd name="T39" fmla="*/ 106 h 366"/>
                <a:gd name="T40" fmla="*/ 2433 w 2645"/>
                <a:gd name="T41" fmla="*/ 77 h 366"/>
                <a:gd name="T42" fmla="*/ 2459 w 2645"/>
                <a:gd name="T43" fmla="*/ 47 h 366"/>
                <a:gd name="T44" fmla="*/ 2480 w 2645"/>
                <a:gd name="T45" fmla="*/ 16 h 366"/>
                <a:gd name="T46" fmla="*/ 2628 w 2645"/>
                <a:gd name="T47" fmla="*/ 24 h 366"/>
                <a:gd name="T48" fmla="*/ 2592 w 2645"/>
                <a:gd name="T49" fmla="*/ 63 h 366"/>
                <a:gd name="T50" fmla="*/ 2551 w 2645"/>
                <a:gd name="T51" fmla="*/ 101 h 366"/>
                <a:gd name="T52" fmla="*/ 2477 w 2645"/>
                <a:gd name="T53" fmla="*/ 148 h 366"/>
                <a:gd name="T54" fmla="*/ 2393 w 2645"/>
                <a:gd name="T55" fmla="*/ 190 h 366"/>
                <a:gd name="T56" fmla="*/ 2300 w 2645"/>
                <a:gd name="T57" fmla="*/ 224 h 366"/>
                <a:gd name="T58" fmla="*/ 2234 w 2645"/>
                <a:gd name="T59" fmla="*/ 245 h 366"/>
                <a:gd name="T60" fmla="*/ 2093 w 2645"/>
                <a:gd name="T61" fmla="*/ 278 h 366"/>
                <a:gd name="T62" fmla="*/ 1869 w 2645"/>
                <a:gd name="T63" fmla="*/ 317 h 366"/>
                <a:gd name="T64" fmla="*/ 1560 w 2645"/>
                <a:gd name="T65" fmla="*/ 352 h 366"/>
                <a:gd name="T66" fmla="*/ 1402 w 2645"/>
                <a:gd name="T67" fmla="*/ 364 h 366"/>
                <a:gd name="T68" fmla="*/ 1251 w 2645"/>
                <a:gd name="T69" fmla="*/ 366 h 366"/>
                <a:gd name="T70" fmla="*/ 1143 w 2645"/>
                <a:gd name="T71" fmla="*/ 364 h 366"/>
                <a:gd name="T72" fmla="*/ 970 w 2645"/>
                <a:gd name="T73" fmla="*/ 351 h 366"/>
                <a:gd name="T74" fmla="*/ 766 w 2645"/>
                <a:gd name="T75" fmla="*/ 326 h 366"/>
                <a:gd name="T76" fmla="*/ 489 w 2645"/>
                <a:gd name="T77" fmla="*/ 281 h 366"/>
                <a:gd name="T78" fmla="*/ 382 w 2645"/>
                <a:gd name="T79" fmla="*/ 257 h 366"/>
                <a:gd name="T80" fmla="*/ 322 w 2645"/>
                <a:gd name="T81" fmla="*/ 238 h 366"/>
                <a:gd name="T82" fmla="*/ 208 w 2645"/>
                <a:gd name="T83" fmla="*/ 192 h 366"/>
                <a:gd name="T84" fmla="*/ 142 w 2645"/>
                <a:gd name="T85" fmla="*/ 156 h 366"/>
                <a:gd name="T86" fmla="*/ 74 w 2645"/>
                <a:gd name="T87" fmla="*/ 106 h 366"/>
                <a:gd name="T88" fmla="*/ 42 w 2645"/>
                <a:gd name="T89" fmla="*/ 74 h 366"/>
                <a:gd name="T90" fmla="*/ 17 w 2645"/>
                <a:gd name="T91" fmla="*/ 40 h 366"/>
                <a:gd name="T92" fmla="*/ 0 w 2645"/>
                <a:gd name="T93" fmla="*/ 8 h 36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645"/>
                <a:gd name="T142" fmla="*/ 0 h 366"/>
                <a:gd name="T143" fmla="*/ 2645 w 2645"/>
                <a:gd name="T144" fmla="*/ 366 h 36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645" h="366">
                  <a:moveTo>
                    <a:pt x="158" y="10"/>
                  </a:moveTo>
                  <a:lnTo>
                    <a:pt x="170" y="28"/>
                  </a:lnTo>
                  <a:lnTo>
                    <a:pt x="181" y="44"/>
                  </a:lnTo>
                  <a:lnTo>
                    <a:pt x="194" y="58"/>
                  </a:lnTo>
                  <a:lnTo>
                    <a:pt x="207" y="74"/>
                  </a:lnTo>
                  <a:lnTo>
                    <a:pt x="220" y="88"/>
                  </a:lnTo>
                  <a:lnTo>
                    <a:pt x="235" y="100"/>
                  </a:lnTo>
                  <a:lnTo>
                    <a:pt x="249" y="113"/>
                  </a:lnTo>
                  <a:lnTo>
                    <a:pt x="267" y="126"/>
                  </a:lnTo>
                  <a:lnTo>
                    <a:pt x="282" y="137"/>
                  </a:lnTo>
                  <a:lnTo>
                    <a:pt x="299" y="149"/>
                  </a:lnTo>
                  <a:lnTo>
                    <a:pt x="318" y="158"/>
                  </a:lnTo>
                  <a:lnTo>
                    <a:pt x="337" y="169"/>
                  </a:lnTo>
                  <a:lnTo>
                    <a:pt x="356" y="179"/>
                  </a:lnTo>
                  <a:lnTo>
                    <a:pt x="377" y="188"/>
                  </a:lnTo>
                  <a:lnTo>
                    <a:pt x="418" y="206"/>
                  </a:lnTo>
                  <a:lnTo>
                    <a:pt x="440" y="214"/>
                  </a:lnTo>
                  <a:lnTo>
                    <a:pt x="463" y="221"/>
                  </a:lnTo>
                  <a:lnTo>
                    <a:pt x="508" y="234"/>
                  </a:lnTo>
                  <a:lnTo>
                    <a:pt x="554" y="247"/>
                  </a:lnTo>
                  <a:lnTo>
                    <a:pt x="603" y="259"/>
                  </a:lnTo>
                  <a:lnTo>
                    <a:pt x="652" y="268"/>
                  </a:lnTo>
                  <a:lnTo>
                    <a:pt x="705" y="277"/>
                  </a:lnTo>
                  <a:lnTo>
                    <a:pt x="730" y="283"/>
                  </a:lnTo>
                  <a:lnTo>
                    <a:pt x="754" y="286"/>
                  </a:lnTo>
                  <a:lnTo>
                    <a:pt x="807" y="294"/>
                  </a:lnTo>
                  <a:lnTo>
                    <a:pt x="872" y="303"/>
                  </a:lnTo>
                  <a:lnTo>
                    <a:pt x="932" y="310"/>
                  </a:lnTo>
                  <a:lnTo>
                    <a:pt x="992" y="316"/>
                  </a:lnTo>
                  <a:lnTo>
                    <a:pt x="1049" y="323"/>
                  </a:lnTo>
                  <a:lnTo>
                    <a:pt x="1105" y="327"/>
                  </a:lnTo>
                  <a:lnTo>
                    <a:pt x="1161" y="331"/>
                  </a:lnTo>
                  <a:lnTo>
                    <a:pt x="1214" y="334"/>
                  </a:lnTo>
                  <a:lnTo>
                    <a:pt x="1269" y="334"/>
                  </a:lnTo>
                  <a:lnTo>
                    <a:pt x="1322" y="335"/>
                  </a:lnTo>
                  <a:lnTo>
                    <a:pt x="1378" y="334"/>
                  </a:lnTo>
                  <a:lnTo>
                    <a:pt x="1432" y="332"/>
                  </a:lnTo>
                  <a:lnTo>
                    <a:pt x="1488" y="328"/>
                  </a:lnTo>
                  <a:lnTo>
                    <a:pt x="1547" y="325"/>
                  </a:lnTo>
                  <a:lnTo>
                    <a:pt x="1605" y="319"/>
                  </a:lnTo>
                  <a:lnTo>
                    <a:pt x="1668" y="314"/>
                  </a:lnTo>
                  <a:lnTo>
                    <a:pt x="1731" y="306"/>
                  </a:lnTo>
                  <a:lnTo>
                    <a:pt x="1793" y="298"/>
                  </a:lnTo>
                  <a:lnTo>
                    <a:pt x="1855" y="288"/>
                  </a:lnTo>
                  <a:lnTo>
                    <a:pt x="1916" y="279"/>
                  </a:lnTo>
                  <a:lnTo>
                    <a:pt x="1977" y="266"/>
                  </a:lnTo>
                  <a:lnTo>
                    <a:pt x="2007" y="260"/>
                  </a:lnTo>
                  <a:lnTo>
                    <a:pt x="2037" y="254"/>
                  </a:lnTo>
                  <a:lnTo>
                    <a:pt x="2095" y="239"/>
                  </a:lnTo>
                  <a:lnTo>
                    <a:pt x="2150" y="224"/>
                  </a:lnTo>
                  <a:lnTo>
                    <a:pt x="2204" y="205"/>
                  </a:lnTo>
                  <a:lnTo>
                    <a:pt x="2229" y="196"/>
                  </a:lnTo>
                  <a:lnTo>
                    <a:pt x="2255" y="186"/>
                  </a:lnTo>
                  <a:lnTo>
                    <a:pt x="2278" y="175"/>
                  </a:lnTo>
                  <a:lnTo>
                    <a:pt x="2302" y="166"/>
                  </a:lnTo>
                  <a:lnTo>
                    <a:pt x="2324" y="155"/>
                  </a:lnTo>
                  <a:lnTo>
                    <a:pt x="2345" y="143"/>
                  </a:lnTo>
                  <a:lnTo>
                    <a:pt x="2365" y="131"/>
                  </a:lnTo>
                  <a:lnTo>
                    <a:pt x="2384" y="118"/>
                  </a:lnTo>
                  <a:lnTo>
                    <a:pt x="2401" y="106"/>
                  </a:lnTo>
                  <a:lnTo>
                    <a:pt x="2418" y="92"/>
                  </a:lnTo>
                  <a:lnTo>
                    <a:pt x="2427" y="85"/>
                  </a:lnTo>
                  <a:lnTo>
                    <a:pt x="2433" y="77"/>
                  </a:lnTo>
                  <a:lnTo>
                    <a:pt x="2446" y="64"/>
                  </a:lnTo>
                  <a:lnTo>
                    <a:pt x="2453" y="55"/>
                  </a:lnTo>
                  <a:lnTo>
                    <a:pt x="2459" y="47"/>
                  </a:lnTo>
                  <a:lnTo>
                    <a:pt x="2470" y="34"/>
                  </a:lnTo>
                  <a:lnTo>
                    <a:pt x="2476" y="24"/>
                  </a:lnTo>
                  <a:lnTo>
                    <a:pt x="2480" y="16"/>
                  </a:lnTo>
                  <a:lnTo>
                    <a:pt x="2488" y="0"/>
                  </a:lnTo>
                  <a:lnTo>
                    <a:pt x="2645" y="2"/>
                  </a:lnTo>
                  <a:lnTo>
                    <a:pt x="2628" y="24"/>
                  </a:lnTo>
                  <a:lnTo>
                    <a:pt x="2611" y="44"/>
                  </a:lnTo>
                  <a:lnTo>
                    <a:pt x="2604" y="54"/>
                  </a:lnTo>
                  <a:lnTo>
                    <a:pt x="2592" y="63"/>
                  </a:lnTo>
                  <a:lnTo>
                    <a:pt x="2574" y="82"/>
                  </a:lnTo>
                  <a:lnTo>
                    <a:pt x="2563" y="92"/>
                  </a:lnTo>
                  <a:lnTo>
                    <a:pt x="2551" y="101"/>
                  </a:lnTo>
                  <a:lnTo>
                    <a:pt x="2527" y="117"/>
                  </a:lnTo>
                  <a:lnTo>
                    <a:pt x="2504" y="135"/>
                  </a:lnTo>
                  <a:lnTo>
                    <a:pt x="2477" y="148"/>
                  </a:lnTo>
                  <a:lnTo>
                    <a:pt x="2450" y="164"/>
                  </a:lnTo>
                  <a:lnTo>
                    <a:pt x="2422" y="177"/>
                  </a:lnTo>
                  <a:lnTo>
                    <a:pt x="2393" y="190"/>
                  </a:lnTo>
                  <a:lnTo>
                    <a:pt x="2364" y="203"/>
                  </a:lnTo>
                  <a:lnTo>
                    <a:pt x="2332" y="214"/>
                  </a:lnTo>
                  <a:lnTo>
                    <a:pt x="2300" y="224"/>
                  </a:lnTo>
                  <a:lnTo>
                    <a:pt x="2267" y="235"/>
                  </a:lnTo>
                  <a:lnTo>
                    <a:pt x="2251" y="240"/>
                  </a:lnTo>
                  <a:lnTo>
                    <a:pt x="2234" y="245"/>
                  </a:lnTo>
                  <a:lnTo>
                    <a:pt x="2199" y="254"/>
                  </a:lnTo>
                  <a:lnTo>
                    <a:pt x="2164" y="263"/>
                  </a:lnTo>
                  <a:lnTo>
                    <a:pt x="2093" y="278"/>
                  </a:lnTo>
                  <a:lnTo>
                    <a:pt x="2019" y="293"/>
                  </a:lnTo>
                  <a:lnTo>
                    <a:pt x="1945" y="305"/>
                  </a:lnTo>
                  <a:lnTo>
                    <a:pt x="1869" y="317"/>
                  </a:lnTo>
                  <a:lnTo>
                    <a:pt x="1793" y="326"/>
                  </a:lnTo>
                  <a:lnTo>
                    <a:pt x="1641" y="344"/>
                  </a:lnTo>
                  <a:lnTo>
                    <a:pt x="1560" y="352"/>
                  </a:lnTo>
                  <a:lnTo>
                    <a:pt x="1479" y="358"/>
                  </a:lnTo>
                  <a:lnTo>
                    <a:pt x="1439" y="362"/>
                  </a:lnTo>
                  <a:lnTo>
                    <a:pt x="1402" y="364"/>
                  </a:lnTo>
                  <a:lnTo>
                    <a:pt x="1363" y="365"/>
                  </a:lnTo>
                  <a:lnTo>
                    <a:pt x="1325" y="365"/>
                  </a:lnTo>
                  <a:lnTo>
                    <a:pt x="1251" y="366"/>
                  </a:lnTo>
                  <a:lnTo>
                    <a:pt x="1216" y="366"/>
                  </a:lnTo>
                  <a:lnTo>
                    <a:pt x="1180" y="366"/>
                  </a:lnTo>
                  <a:lnTo>
                    <a:pt x="1143" y="364"/>
                  </a:lnTo>
                  <a:lnTo>
                    <a:pt x="1109" y="362"/>
                  </a:lnTo>
                  <a:lnTo>
                    <a:pt x="1039" y="357"/>
                  </a:lnTo>
                  <a:lnTo>
                    <a:pt x="970" y="351"/>
                  </a:lnTo>
                  <a:lnTo>
                    <a:pt x="902" y="344"/>
                  </a:lnTo>
                  <a:lnTo>
                    <a:pt x="834" y="336"/>
                  </a:lnTo>
                  <a:lnTo>
                    <a:pt x="766" y="326"/>
                  </a:lnTo>
                  <a:lnTo>
                    <a:pt x="698" y="316"/>
                  </a:lnTo>
                  <a:lnTo>
                    <a:pt x="628" y="305"/>
                  </a:lnTo>
                  <a:lnTo>
                    <a:pt x="489" y="281"/>
                  </a:lnTo>
                  <a:lnTo>
                    <a:pt x="446" y="272"/>
                  </a:lnTo>
                  <a:lnTo>
                    <a:pt x="404" y="263"/>
                  </a:lnTo>
                  <a:lnTo>
                    <a:pt x="382" y="257"/>
                  </a:lnTo>
                  <a:lnTo>
                    <a:pt x="361" y="250"/>
                  </a:lnTo>
                  <a:lnTo>
                    <a:pt x="341" y="244"/>
                  </a:lnTo>
                  <a:lnTo>
                    <a:pt x="322" y="238"/>
                  </a:lnTo>
                  <a:lnTo>
                    <a:pt x="282" y="223"/>
                  </a:lnTo>
                  <a:lnTo>
                    <a:pt x="244" y="208"/>
                  </a:lnTo>
                  <a:lnTo>
                    <a:pt x="208" y="192"/>
                  </a:lnTo>
                  <a:lnTo>
                    <a:pt x="190" y="182"/>
                  </a:lnTo>
                  <a:lnTo>
                    <a:pt x="173" y="173"/>
                  </a:lnTo>
                  <a:lnTo>
                    <a:pt x="142" y="156"/>
                  </a:lnTo>
                  <a:lnTo>
                    <a:pt x="113" y="136"/>
                  </a:lnTo>
                  <a:lnTo>
                    <a:pt x="87" y="117"/>
                  </a:lnTo>
                  <a:lnTo>
                    <a:pt x="74" y="106"/>
                  </a:lnTo>
                  <a:lnTo>
                    <a:pt x="62" y="96"/>
                  </a:lnTo>
                  <a:lnTo>
                    <a:pt x="51" y="85"/>
                  </a:lnTo>
                  <a:lnTo>
                    <a:pt x="42" y="74"/>
                  </a:lnTo>
                  <a:lnTo>
                    <a:pt x="32" y="63"/>
                  </a:lnTo>
                  <a:lnTo>
                    <a:pt x="25" y="52"/>
                  </a:lnTo>
                  <a:lnTo>
                    <a:pt x="17" y="40"/>
                  </a:lnTo>
                  <a:lnTo>
                    <a:pt x="10" y="29"/>
                  </a:lnTo>
                  <a:lnTo>
                    <a:pt x="6" y="19"/>
                  </a:lnTo>
                  <a:lnTo>
                    <a:pt x="0" y="8"/>
                  </a:lnTo>
                  <a:lnTo>
                    <a:pt x="158" y="10"/>
                  </a:lnTo>
                  <a:close/>
                </a:path>
              </a:pathLst>
            </a:custGeom>
            <a:solidFill>
              <a:srgbClr val="597B20"/>
            </a:solidFill>
            <a:ln w="9525">
              <a:noFill/>
              <a:round/>
              <a:headEnd/>
              <a:tailEnd/>
            </a:ln>
          </p:spPr>
          <p:txBody>
            <a:bodyPr/>
            <a:lstStyle/>
            <a:p>
              <a:endParaRPr lang="ru-RU"/>
            </a:p>
          </p:txBody>
        </p:sp>
        <p:sp>
          <p:nvSpPr>
            <p:cNvPr id="22559" name="Freeform 1432"/>
            <p:cNvSpPr>
              <a:spLocks/>
            </p:cNvSpPr>
            <p:nvPr/>
          </p:nvSpPr>
          <p:spPr bwMode="auto">
            <a:xfrm>
              <a:off x="1192" y="2575"/>
              <a:ext cx="595" cy="218"/>
            </a:xfrm>
            <a:custGeom>
              <a:avLst/>
              <a:gdLst>
                <a:gd name="T0" fmla="*/ 595 w 595"/>
                <a:gd name="T1" fmla="*/ 0 h 218"/>
                <a:gd name="T2" fmla="*/ 572 w 595"/>
                <a:gd name="T3" fmla="*/ 13 h 218"/>
                <a:gd name="T4" fmla="*/ 509 w 595"/>
                <a:gd name="T5" fmla="*/ 47 h 218"/>
                <a:gd name="T6" fmla="*/ 466 w 595"/>
                <a:gd name="T7" fmla="*/ 68 h 218"/>
                <a:gd name="T8" fmla="*/ 417 w 595"/>
                <a:gd name="T9" fmla="*/ 91 h 218"/>
                <a:gd name="T10" fmla="*/ 367 w 595"/>
                <a:gd name="T11" fmla="*/ 117 h 218"/>
                <a:gd name="T12" fmla="*/ 313 w 595"/>
                <a:gd name="T13" fmla="*/ 140 h 218"/>
                <a:gd name="T14" fmla="*/ 259 w 595"/>
                <a:gd name="T15" fmla="*/ 162 h 218"/>
                <a:gd name="T16" fmla="*/ 205 w 595"/>
                <a:gd name="T17" fmla="*/ 181 h 218"/>
                <a:gd name="T18" fmla="*/ 181 w 595"/>
                <a:gd name="T19" fmla="*/ 191 h 218"/>
                <a:gd name="T20" fmla="*/ 156 w 595"/>
                <a:gd name="T21" fmla="*/ 199 h 218"/>
                <a:gd name="T22" fmla="*/ 133 w 595"/>
                <a:gd name="T23" fmla="*/ 205 h 218"/>
                <a:gd name="T24" fmla="*/ 122 w 595"/>
                <a:gd name="T25" fmla="*/ 208 h 218"/>
                <a:gd name="T26" fmla="*/ 111 w 595"/>
                <a:gd name="T27" fmla="*/ 210 h 218"/>
                <a:gd name="T28" fmla="*/ 91 w 595"/>
                <a:gd name="T29" fmla="*/ 215 h 218"/>
                <a:gd name="T30" fmla="*/ 72 w 595"/>
                <a:gd name="T31" fmla="*/ 217 h 218"/>
                <a:gd name="T32" fmla="*/ 54 w 595"/>
                <a:gd name="T33" fmla="*/ 218 h 218"/>
                <a:gd name="T34" fmla="*/ 46 w 595"/>
                <a:gd name="T35" fmla="*/ 218 h 218"/>
                <a:gd name="T36" fmla="*/ 38 w 595"/>
                <a:gd name="T37" fmla="*/ 217 h 218"/>
                <a:gd name="T38" fmla="*/ 32 w 595"/>
                <a:gd name="T39" fmla="*/ 215 h 218"/>
                <a:gd name="T40" fmla="*/ 25 w 595"/>
                <a:gd name="T41" fmla="*/ 213 h 218"/>
                <a:gd name="T42" fmla="*/ 19 w 595"/>
                <a:gd name="T43" fmla="*/ 212 h 218"/>
                <a:gd name="T44" fmla="*/ 15 w 595"/>
                <a:gd name="T45" fmla="*/ 208 h 218"/>
                <a:gd name="T46" fmla="*/ 10 w 595"/>
                <a:gd name="T47" fmla="*/ 206 h 218"/>
                <a:gd name="T48" fmla="*/ 6 w 595"/>
                <a:gd name="T49" fmla="*/ 201 h 218"/>
                <a:gd name="T50" fmla="*/ 4 w 595"/>
                <a:gd name="T51" fmla="*/ 197 h 218"/>
                <a:gd name="T52" fmla="*/ 2 w 595"/>
                <a:gd name="T53" fmla="*/ 191 h 218"/>
                <a:gd name="T54" fmla="*/ 0 w 595"/>
                <a:gd name="T55" fmla="*/ 187 h 218"/>
                <a:gd name="T56" fmla="*/ 0 w 595"/>
                <a:gd name="T57" fmla="*/ 182 h 218"/>
                <a:gd name="T58" fmla="*/ 0 w 595"/>
                <a:gd name="T59" fmla="*/ 176 h 218"/>
                <a:gd name="T60" fmla="*/ 2 w 595"/>
                <a:gd name="T61" fmla="*/ 171 h 218"/>
                <a:gd name="T62" fmla="*/ 5 w 595"/>
                <a:gd name="T63" fmla="*/ 166 h 218"/>
                <a:gd name="T64" fmla="*/ 8 w 595"/>
                <a:gd name="T65" fmla="*/ 161 h 218"/>
                <a:gd name="T66" fmla="*/ 11 w 595"/>
                <a:gd name="T67" fmla="*/ 157 h 218"/>
                <a:gd name="T68" fmla="*/ 16 w 595"/>
                <a:gd name="T69" fmla="*/ 152 h 218"/>
                <a:gd name="T70" fmla="*/ 29 w 595"/>
                <a:gd name="T71" fmla="*/ 142 h 218"/>
                <a:gd name="T72" fmla="*/ 43 w 595"/>
                <a:gd name="T73" fmla="*/ 133 h 218"/>
                <a:gd name="T74" fmla="*/ 59 w 595"/>
                <a:gd name="T75" fmla="*/ 123 h 218"/>
                <a:gd name="T76" fmla="*/ 68 w 595"/>
                <a:gd name="T77" fmla="*/ 118 h 218"/>
                <a:gd name="T78" fmla="*/ 79 w 595"/>
                <a:gd name="T79" fmla="*/ 114 h 218"/>
                <a:gd name="T80" fmla="*/ 100 w 595"/>
                <a:gd name="T81" fmla="*/ 106 h 218"/>
                <a:gd name="T82" fmla="*/ 122 w 595"/>
                <a:gd name="T83" fmla="*/ 97 h 218"/>
                <a:gd name="T84" fmla="*/ 147 w 595"/>
                <a:gd name="T85" fmla="*/ 90 h 218"/>
                <a:gd name="T86" fmla="*/ 173 w 595"/>
                <a:gd name="T87" fmla="*/ 82 h 218"/>
                <a:gd name="T88" fmla="*/ 227 w 595"/>
                <a:gd name="T89" fmla="*/ 67 h 218"/>
                <a:gd name="T90" fmla="*/ 256 w 595"/>
                <a:gd name="T91" fmla="*/ 59 h 218"/>
                <a:gd name="T92" fmla="*/ 284 w 595"/>
                <a:gd name="T93" fmla="*/ 53 h 218"/>
                <a:gd name="T94" fmla="*/ 342 w 595"/>
                <a:gd name="T95" fmla="*/ 42 h 218"/>
                <a:gd name="T96" fmla="*/ 398 w 595"/>
                <a:gd name="T97" fmla="*/ 31 h 218"/>
                <a:gd name="T98" fmla="*/ 498 w 595"/>
                <a:gd name="T99" fmla="*/ 15 h 218"/>
                <a:gd name="T100" fmla="*/ 569 w 595"/>
                <a:gd name="T101" fmla="*/ 4 h 218"/>
                <a:gd name="T102" fmla="*/ 595 w 595"/>
                <a:gd name="T103" fmla="*/ 0 h 21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595"/>
                <a:gd name="T157" fmla="*/ 0 h 218"/>
                <a:gd name="T158" fmla="*/ 595 w 595"/>
                <a:gd name="T159" fmla="*/ 218 h 21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595" h="218">
                  <a:moveTo>
                    <a:pt x="595" y="0"/>
                  </a:moveTo>
                  <a:lnTo>
                    <a:pt x="572" y="13"/>
                  </a:lnTo>
                  <a:lnTo>
                    <a:pt x="509" y="47"/>
                  </a:lnTo>
                  <a:lnTo>
                    <a:pt x="466" y="68"/>
                  </a:lnTo>
                  <a:lnTo>
                    <a:pt x="417" y="91"/>
                  </a:lnTo>
                  <a:lnTo>
                    <a:pt x="367" y="117"/>
                  </a:lnTo>
                  <a:lnTo>
                    <a:pt x="313" y="140"/>
                  </a:lnTo>
                  <a:lnTo>
                    <a:pt x="259" y="162"/>
                  </a:lnTo>
                  <a:lnTo>
                    <a:pt x="205" y="181"/>
                  </a:lnTo>
                  <a:lnTo>
                    <a:pt x="181" y="191"/>
                  </a:lnTo>
                  <a:lnTo>
                    <a:pt x="156" y="199"/>
                  </a:lnTo>
                  <a:lnTo>
                    <a:pt x="133" y="205"/>
                  </a:lnTo>
                  <a:lnTo>
                    <a:pt x="122" y="208"/>
                  </a:lnTo>
                  <a:lnTo>
                    <a:pt x="111" y="210"/>
                  </a:lnTo>
                  <a:lnTo>
                    <a:pt x="91" y="215"/>
                  </a:lnTo>
                  <a:lnTo>
                    <a:pt x="72" y="217"/>
                  </a:lnTo>
                  <a:lnTo>
                    <a:pt x="54" y="218"/>
                  </a:lnTo>
                  <a:lnTo>
                    <a:pt x="46" y="218"/>
                  </a:lnTo>
                  <a:lnTo>
                    <a:pt x="38" y="217"/>
                  </a:lnTo>
                  <a:lnTo>
                    <a:pt x="32" y="215"/>
                  </a:lnTo>
                  <a:lnTo>
                    <a:pt x="25" y="213"/>
                  </a:lnTo>
                  <a:lnTo>
                    <a:pt x="19" y="212"/>
                  </a:lnTo>
                  <a:lnTo>
                    <a:pt x="15" y="208"/>
                  </a:lnTo>
                  <a:lnTo>
                    <a:pt x="10" y="206"/>
                  </a:lnTo>
                  <a:lnTo>
                    <a:pt x="6" y="201"/>
                  </a:lnTo>
                  <a:lnTo>
                    <a:pt x="4" y="197"/>
                  </a:lnTo>
                  <a:lnTo>
                    <a:pt x="2" y="191"/>
                  </a:lnTo>
                  <a:lnTo>
                    <a:pt x="0" y="187"/>
                  </a:lnTo>
                  <a:lnTo>
                    <a:pt x="0" y="182"/>
                  </a:lnTo>
                  <a:lnTo>
                    <a:pt x="0" y="176"/>
                  </a:lnTo>
                  <a:lnTo>
                    <a:pt x="2" y="171"/>
                  </a:lnTo>
                  <a:lnTo>
                    <a:pt x="5" y="166"/>
                  </a:lnTo>
                  <a:lnTo>
                    <a:pt x="8" y="161"/>
                  </a:lnTo>
                  <a:lnTo>
                    <a:pt x="11" y="157"/>
                  </a:lnTo>
                  <a:lnTo>
                    <a:pt x="16" y="152"/>
                  </a:lnTo>
                  <a:lnTo>
                    <a:pt x="29" y="142"/>
                  </a:lnTo>
                  <a:lnTo>
                    <a:pt x="43" y="133"/>
                  </a:lnTo>
                  <a:lnTo>
                    <a:pt x="59" y="123"/>
                  </a:lnTo>
                  <a:lnTo>
                    <a:pt x="68" y="118"/>
                  </a:lnTo>
                  <a:lnTo>
                    <a:pt x="79" y="114"/>
                  </a:lnTo>
                  <a:lnTo>
                    <a:pt x="100" y="106"/>
                  </a:lnTo>
                  <a:lnTo>
                    <a:pt x="122" y="97"/>
                  </a:lnTo>
                  <a:lnTo>
                    <a:pt x="147" y="90"/>
                  </a:lnTo>
                  <a:lnTo>
                    <a:pt x="173" y="82"/>
                  </a:lnTo>
                  <a:lnTo>
                    <a:pt x="227" y="67"/>
                  </a:lnTo>
                  <a:lnTo>
                    <a:pt x="256" y="59"/>
                  </a:lnTo>
                  <a:lnTo>
                    <a:pt x="284" y="53"/>
                  </a:lnTo>
                  <a:lnTo>
                    <a:pt x="342" y="42"/>
                  </a:lnTo>
                  <a:lnTo>
                    <a:pt x="398" y="31"/>
                  </a:lnTo>
                  <a:lnTo>
                    <a:pt x="498" y="15"/>
                  </a:lnTo>
                  <a:lnTo>
                    <a:pt x="569" y="4"/>
                  </a:lnTo>
                  <a:lnTo>
                    <a:pt x="595" y="0"/>
                  </a:lnTo>
                  <a:close/>
                </a:path>
              </a:pathLst>
            </a:custGeom>
            <a:solidFill>
              <a:srgbClr val="844CD6"/>
            </a:solidFill>
            <a:ln w="9525">
              <a:noFill/>
              <a:round/>
              <a:headEnd/>
              <a:tailEnd/>
            </a:ln>
          </p:spPr>
          <p:txBody>
            <a:bodyPr/>
            <a:lstStyle/>
            <a:p>
              <a:endParaRPr lang="ru-RU"/>
            </a:p>
          </p:txBody>
        </p:sp>
        <p:sp>
          <p:nvSpPr>
            <p:cNvPr id="22560" name="Freeform 1433"/>
            <p:cNvSpPr>
              <a:spLocks/>
            </p:cNvSpPr>
            <p:nvPr/>
          </p:nvSpPr>
          <p:spPr bwMode="auto">
            <a:xfrm>
              <a:off x="1192" y="2572"/>
              <a:ext cx="599" cy="222"/>
            </a:xfrm>
            <a:custGeom>
              <a:avLst/>
              <a:gdLst>
                <a:gd name="T0" fmla="*/ 599 w 599"/>
                <a:gd name="T1" fmla="*/ 7 h 222"/>
                <a:gd name="T2" fmla="*/ 512 w 599"/>
                <a:gd name="T3" fmla="*/ 53 h 222"/>
                <a:gd name="T4" fmla="*/ 420 w 599"/>
                <a:gd name="T5" fmla="*/ 97 h 222"/>
                <a:gd name="T6" fmla="*/ 316 w 599"/>
                <a:gd name="T7" fmla="*/ 145 h 222"/>
                <a:gd name="T8" fmla="*/ 209 w 599"/>
                <a:gd name="T9" fmla="*/ 188 h 222"/>
                <a:gd name="T10" fmla="*/ 159 w 599"/>
                <a:gd name="T11" fmla="*/ 205 h 222"/>
                <a:gd name="T12" fmla="*/ 113 w 599"/>
                <a:gd name="T13" fmla="*/ 216 h 222"/>
                <a:gd name="T14" fmla="*/ 73 w 599"/>
                <a:gd name="T15" fmla="*/ 222 h 222"/>
                <a:gd name="T16" fmla="*/ 40 w 599"/>
                <a:gd name="T17" fmla="*/ 222 h 222"/>
                <a:gd name="T18" fmla="*/ 15 w 599"/>
                <a:gd name="T19" fmla="*/ 213 h 222"/>
                <a:gd name="T20" fmla="*/ 5 w 599"/>
                <a:gd name="T21" fmla="*/ 205 h 222"/>
                <a:gd name="T22" fmla="*/ 0 w 599"/>
                <a:gd name="T23" fmla="*/ 196 h 222"/>
                <a:gd name="T24" fmla="*/ 5 w 599"/>
                <a:gd name="T25" fmla="*/ 191 h 222"/>
                <a:gd name="T26" fmla="*/ 10 w 599"/>
                <a:gd name="T27" fmla="*/ 200 h 222"/>
                <a:gd name="T28" fmla="*/ 18 w 599"/>
                <a:gd name="T29" fmla="*/ 209 h 222"/>
                <a:gd name="T30" fmla="*/ 40 w 599"/>
                <a:gd name="T31" fmla="*/ 216 h 222"/>
                <a:gd name="T32" fmla="*/ 73 w 599"/>
                <a:gd name="T33" fmla="*/ 216 h 222"/>
                <a:gd name="T34" fmla="*/ 111 w 599"/>
                <a:gd name="T35" fmla="*/ 209 h 222"/>
                <a:gd name="T36" fmla="*/ 157 w 599"/>
                <a:gd name="T37" fmla="*/ 199 h 222"/>
                <a:gd name="T38" fmla="*/ 207 w 599"/>
                <a:gd name="T39" fmla="*/ 181 h 222"/>
                <a:gd name="T40" fmla="*/ 314 w 599"/>
                <a:gd name="T41" fmla="*/ 139 h 222"/>
                <a:gd name="T42" fmla="*/ 418 w 599"/>
                <a:gd name="T43" fmla="*/ 90 h 222"/>
                <a:gd name="T44" fmla="*/ 510 w 599"/>
                <a:gd name="T45" fmla="*/ 46 h 222"/>
                <a:gd name="T46" fmla="*/ 597 w 599"/>
                <a:gd name="T47" fmla="*/ 0 h 222"/>
                <a:gd name="T48" fmla="*/ 599 w 599"/>
                <a:gd name="T49" fmla="*/ 7 h 2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99"/>
                <a:gd name="T76" fmla="*/ 0 h 222"/>
                <a:gd name="T77" fmla="*/ 599 w 599"/>
                <a:gd name="T78" fmla="*/ 222 h 2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99" h="222">
                  <a:moveTo>
                    <a:pt x="599" y="7"/>
                  </a:moveTo>
                  <a:lnTo>
                    <a:pt x="512" y="53"/>
                  </a:lnTo>
                  <a:lnTo>
                    <a:pt x="420" y="97"/>
                  </a:lnTo>
                  <a:lnTo>
                    <a:pt x="316" y="145"/>
                  </a:lnTo>
                  <a:lnTo>
                    <a:pt x="209" y="188"/>
                  </a:lnTo>
                  <a:lnTo>
                    <a:pt x="159" y="205"/>
                  </a:lnTo>
                  <a:lnTo>
                    <a:pt x="113" y="216"/>
                  </a:lnTo>
                  <a:lnTo>
                    <a:pt x="73" y="222"/>
                  </a:lnTo>
                  <a:lnTo>
                    <a:pt x="40" y="222"/>
                  </a:lnTo>
                  <a:lnTo>
                    <a:pt x="15" y="213"/>
                  </a:lnTo>
                  <a:lnTo>
                    <a:pt x="5" y="205"/>
                  </a:lnTo>
                  <a:lnTo>
                    <a:pt x="0" y="196"/>
                  </a:lnTo>
                  <a:lnTo>
                    <a:pt x="5" y="191"/>
                  </a:lnTo>
                  <a:lnTo>
                    <a:pt x="10" y="200"/>
                  </a:lnTo>
                  <a:lnTo>
                    <a:pt x="18" y="209"/>
                  </a:lnTo>
                  <a:lnTo>
                    <a:pt x="40" y="216"/>
                  </a:lnTo>
                  <a:lnTo>
                    <a:pt x="73" y="216"/>
                  </a:lnTo>
                  <a:lnTo>
                    <a:pt x="111" y="209"/>
                  </a:lnTo>
                  <a:lnTo>
                    <a:pt x="157" y="199"/>
                  </a:lnTo>
                  <a:lnTo>
                    <a:pt x="207" y="181"/>
                  </a:lnTo>
                  <a:lnTo>
                    <a:pt x="314" y="139"/>
                  </a:lnTo>
                  <a:lnTo>
                    <a:pt x="418" y="90"/>
                  </a:lnTo>
                  <a:lnTo>
                    <a:pt x="510" y="46"/>
                  </a:lnTo>
                  <a:lnTo>
                    <a:pt x="597" y="0"/>
                  </a:lnTo>
                  <a:lnTo>
                    <a:pt x="599" y="7"/>
                  </a:lnTo>
                  <a:close/>
                </a:path>
              </a:pathLst>
            </a:custGeom>
            <a:solidFill>
              <a:srgbClr val="844CD6"/>
            </a:solidFill>
            <a:ln w="9525">
              <a:noFill/>
              <a:round/>
              <a:headEnd/>
              <a:tailEnd/>
            </a:ln>
          </p:spPr>
          <p:txBody>
            <a:bodyPr/>
            <a:lstStyle/>
            <a:p>
              <a:endParaRPr lang="ru-RU"/>
            </a:p>
          </p:txBody>
        </p:sp>
        <p:sp>
          <p:nvSpPr>
            <p:cNvPr id="22561" name="Freeform 1434"/>
            <p:cNvSpPr>
              <a:spLocks/>
            </p:cNvSpPr>
            <p:nvPr/>
          </p:nvSpPr>
          <p:spPr bwMode="auto">
            <a:xfrm>
              <a:off x="1192" y="2572"/>
              <a:ext cx="599" cy="195"/>
            </a:xfrm>
            <a:custGeom>
              <a:avLst/>
              <a:gdLst>
                <a:gd name="T0" fmla="*/ 0 w 599"/>
                <a:gd name="T1" fmla="*/ 195 h 195"/>
                <a:gd name="T2" fmla="*/ 0 w 599"/>
                <a:gd name="T3" fmla="*/ 173 h 195"/>
                <a:gd name="T4" fmla="*/ 15 w 599"/>
                <a:gd name="T5" fmla="*/ 154 h 195"/>
                <a:gd name="T6" fmla="*/ 42 w 599"/>
                <a:gd name="T7" fmla="*/ 133 h 195"/>
                <a:gd name="T8" fmla="*/ 59 w 599"/>
                <a:gd name="T9" fmla="*/ 124 h 195"/>
                <a:gd name="T10" fmla="*/ 79 w 599"/>
                <a:gd name="T11" fmla="*/ 114 h 195"/>
                <a:gd name="T12" fmla="*/ 173 w 599"/>
                <a:gd name="T13" fmla="*/ 82 h 195"/>
                <a:gd name="T14" fmla="*/ 286 w 599"/>
                <a:gd name="T15" fmla="*/ 53 h 195"/>
                <a:gd name="T16" fmla="*/ 401 w 599"/>
                <a:gd name="T17" fmla="*/ 31 h 195"/>
                <a:gd name="T18" fmla="*/ 500 w 599"/>
                <a:gd name="T19" fmla="*/ 15 h 195"/>
                <a:gd name="T20" fmla="*/ 599 w 599"/>
                <a:gd name="T21" fmla="*/ 0 h 195"/>
                <a:gd name="T22" fmla="*/ 599 w 599"/>
                <a:gd name="T23" fmla="*/ 5 h 195"/>
                <a:gd name="T24" fmla="*/ 501 w 599"/>
                <a:gd name="T25" fmla="*/ 20 h 195"/>
                <a:gd name="T26" fmla="*/ 401 w 599"/>
                <a:gd name="T27" fmla="*/ 36 h 195"/>
                <a:gd name="T28" fmla="*/ 286 w 599"/>
                <a:gd name="T29" fmla="*/ 58 h 195"/>
                <a:gd name="T30" fmla="*/ 176 w 599"/>
                <a:gd name="T31" fmla="*/ 87 h 195"/>
                <a:gd name="T32" fmla="*/ 83 w 599"/>
                <a:gd name="T33" fmla="*/ 119 h 195"/>
                <a:gd name="T34" fmla="*/ 62 w 599"/>
                <a:gd name="T35" fmla="*/ 129 h 195"/>
                <a:gd name="T36" fmla="*/ 47 w 599"/>
                <a:gd name="T37" fmla="*/ 138 h 195"/>
                <a:gd name="T38" fmla="*/ 19 w 599"/>
                <a:gd name="T39" fmla="*/ 157 h 195"/>
                <a:gd name="T40" fmla="*/ 5 w 599"/>
                <a:gd name="T41" fmla="*/ 176 h 195"/>
                <a:gd name="T42" fmla="*/ 5 w 599"/>
                <a:gd name="T43" fmla="*/ 195 h 195"/>
                <a:gd name="T44" fmla="*/ 0 w 599"/>
                <a:gd name="T45" fmla="*/ 195 h 19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599"/>
                <a:gd name="T70" fmla="*/ 0 h 195"/>
                <a:gd name="T71" fmla="*/ 599 w 599"/>
                <a:gd name="T72" fmla="*/ 195 h 19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599" h="195">
                  <a:moveTo>
                    <a:pt x="0" y="195"/>
                  </a:moveTo>
                  <a:lnTo>
                    <a:pt x="0" y="173"/>
                  </a:lnTo>
                  <a:lnTo>
                    <a:pt x="15" y="154"/>
                  </a:lnTo>
                  <a:lnTo>
                    <a:pt x="42" y="133"/>
                  </a:lnTo>
                  <a:lnTo>
                    <a:pt x="59" y="124"/>
                  </a:lnTo>
                  <a:lnTo>
                    <a:pt x="79" y="114"/>
                  </a:lnTo>
                  <a:lnTo>
                    <a:pt x="173" y="82"/>
                  </a:lnTo>
                  <a:lnTo>
                    <a:pt x="286" y="53"/>
                  </a:lnTo>
                  <a:lnTo>
                    <a:pt x="401" y="31"/>
                  </a:lnTo>
                  <a:lnTo>
                    <a:pt x="500" y="15"/>
                  </a:lnTo>
                  <a:lnTo>
                    <a:pt x="599" y="0"/>
                  </a:lnTo>
                  <a:lnTo>
                    <a:pt x="599" y="5"/>
                  </a:lnTo>
                  <a:lnTo>
                    <a:pt x="501" y="20"/>
                  </a:lnTo>
                  <a:lnTo>
                    <a:pt x="401" y="36"/>
                  </a:lnTo>
                  <a:lnTo>
                    <a:pt x="286" y="58"/>
                  </a:lnTo>
                  <a:lnTo>
                    <a:pt x="176" y="87"/>
                  </a:lnTo>
                  <a:lnTo>
                    <a:pt x="83" y="119"/>
                  </a:lnTo>
                  <a:lnTo>
                    <a:pt x="62" y="129"/>
                  </a:lnTo>
                  <a:lnTo>
                    <a:pt x="47" y="138"/>
                  </a:lnTo>
                  <a:lnTo>
                    <a:pt x="19" y="157"/>
                  </a:lnTo>
                  <a:lnTo>
                    <a:pt x="5" y="176"/>
                  </a:lnTo>
                  <a:lnTo>
                    <a:pt x="5" y="195"/>
                  </a:lnTo>
                  <a:lnTo>
                    <a:pt x="0" y="195"/>
                  </a:lnTo>
                  <a:close/>
                </a:path>
              </a:pathLst>
            </a:custGeom>
            <a:solidFill>
              <a:srgbClr val="844CD6"/>
            </a:solidFill>
            <a:ln w="9525">
              <a:noFill/>
              <a:round/>
              <a:headEnd/>
              <a:tailEnd/>
            </a:ln>
          </p:spPr>
          <p:txBody>
            <a:bodyPr/>
            <a:lstStyle/>
            <a:p>
              <a:endParaRPr lang="ru-RU"/>
            </a:p>
          </p:txBody>
        </p:sp>
        <p:sp>
          <p:nvSpPr>
            <p:cNvPr id="22562" name="Freeform 1435"/>
            <p:cNvSpPr>
              <a:spLocks/>
            </p:cNvSpPr>
            <p:nvPr/>
          </p:nvSpPr>
          <p:spPr bwMode="auto">
            <a:xfrm>
              <a:off x="1191" y="2762"/>
              <a:ext cx="4" cy="5"/>
            </a:xfrm>
            <a:custGeom>
              <a:avLst/>
              <a:gdLst>
                <a:gd name="T0" fmla="*/ 0 w 4"/>
                <a:gd name="T1" fmla="*/ 5 h 5"/>
                <a:gd name="T2" fmla="*/ 0 w 4"/>
                <a:gd name="T3" fmla="*/ 3 h 5"/>
                <a:gd name="T4" fmla="*/ 4 w 4"/>
                <a:gd name="T5" fmla="*/ 3 h 5"/>
                <a:gd name="T6" fmla="*/ 4 w 4"/>
                <a:gd name="T7" fmla="*/ 0 h 5"/>
                <a:gd name="T8" fmla="*/ 0 w 4"/>
                <a:gd name="T9" fmla="*/ 5 h 5"/>
                <a:gd name="T10" fmla="*/ 0 60000 65536"/>
                <a:gd name="T11" fmla="*/ 0 60000 65536"/>
                <a:gd name="T12" fmla="*/ 0 60000 65536"/>
                <a:gd name="T13" fmla="*/ 0 60000 65536"/>
                <a:gd name="T14" fmla="*/ 0 60000 65536"/>
                <a:gd name="T15" fmla="*/ 0 w 4"/>
                <a:gd name="T16" fmla="*/ 0 h 5"/>
                <a:gd name="T17" fmla="*/ 4 w 4"/>
                <a:gd name="T18" fmla="*/ 5 h 5"/>
              </a:gdLst>
              <a:ahLst/>
              <a:cxnLst>
                <a:cxn ang="T10">
                  <a:pos x="T0" y="T1"/>
                </a:cxn>
                <a:cxn ang="T11">
                  <a:pos x="T2" y="T3"/>
                </a:cxn>
                <a:cxn ang="T12">
                  <a:pos x="T4" y="T5"/>
                </a:cxn>
                <a:cxn ang="T13">
                  <a:pos x="T6" y="T7"/>
                </a:cxn>
                <a:cxn ang="T14">
                  <a:pos x="T8" y="T9"/>
                </a:cxn>
              </a:cxnLst>
              <a:rect l="T15" t="T16" r="T17" b="T18"/>
              <a:pathLst>
                <a:path w="4" h="5">
                  <a:moveTo>
                    <a:pt x="0" y="5"/>
                  </a:moveTo>
                  <a:lnTo>
                    <a:pt x="0" y="3"/>
                  </a:lnTo>
                  <a:lnTo>
                    <a:pt x="4" y="3"/>
                  </a:lnTo>
                  <a:lnTo>
                    <a:pt x="4" y="0"/>
                  </a:lnTo>
                  <a:lnTo>
                    <a:pt x="0" y="5"/>
                  </a:lnTo>
                  <a:close/>
                </a:path>
              </a:pathLst>
            </a:custGeom>
            <a:solidFill>
              <a:srgbClr val="844CD6"/>
            </a:solidFill>
            <a:ln w="9525">
              <a:noFill/>
              <a:round/>
              <a:headEnd/>
              <a:tailEnd/>
            </a:ln>
          </p:spPr>
          <p:txBody>
            <a:bodyPr/>
            <a:lstStyle/>
            <a:p>
              <a:endParaRPr lang="ru-RU"/>
            </a:p>
          </p:txBody>
        </p:sp>
        <p:sp>
          <p:nvSpPr>
            <p:cNvPr id="22563" name="Freeform 1436"/>
            <p:cNvSpPr>
              <a:spLocks/>
            </p:cNvSpPr>
            <p:nvPr/>
          </p:nvSpPr>
          <p:spPr bwMode="auto">
            <a:xfrm>
              <a:off x="1786" y="2573"/>
              <a:ext cx="2" cy="6"/>
            </a:xfrm>
            <a:custGeom>
              <a:avLst/>
              <a:gdLst>
                <a:gd name="T0" fmla="*/ 2 w 2"/>
                <a:gd name="T1" fmla="*/ 0 h 6"/>
                <a:gd name="T2" fmla="*/ 2 w 2"/>
                <a:gd name="T3" fmla="*/ 6 h 6"/>
                <a:gd name="T4" fmla="*/ 0 w 2"/>
                <a:gd name="T5" fmla="*/ 0 h 6"/>
                <a:gd name="T6" fmla="*/ 2 w 2"/>
                <a:gd name="T7" fmla="*/ 5 h 6"/>
                <a:gd name="T8" fmla="*/ 2 w 2"/>
                <a:gd name="T9" fmla="*/ 0 h 6"/>
                <a:gd name="T10" fmla="*/ 0 60000 65536"/>
                <a:gd name="T11" fmla="*/ 0 60000 65536"/>
                <a:gd name="T12" fmla="*/ 0 60000 65536"/>
                <a:gd name="T13" fmla="*/ 0 60000 65536"/>
                <a:gd name="T14" fmla="*/ 0 60000 65536"/>
                <a:gd name="T15" fmla="*/ 0 w 2"/>
                <a:gd name="T16" fmla="*/ 0 h 6"/>
                <a:gd name="T17" fmla="*/ 2 w 2"/>
                <a:gd name="T18" fmla="*/ 6 h 6"/>
              </a:gdLst>
              <a:ahLst/>
              <a:cxnLst>
                <a:cxn ang="T10">
                  <a:pos x="T0" y="T1"/>
                </a:cxn>
                <a:cxn ang="T11">
                  <a:pos x="T2" y="T3"/>
                </a:cxn>
                <a:cxn ang="T12">
                  <a:pos x="T4" y="T5"/>
                </a:cxn>
                <a:cxn ang="T13">
                  <a:pos x="T6" y="T7"/>
                </a:cxn>
                <a:cxn ang="T14">
                  <a:pos x="T8" y="T9"/>
                </a:cxn>
              </a:cxnLst>
              <a:rect l="T15" t="T16" r="T17" b="T18"/>
              <a:pathLst>
                <a:path w="2" h="6">
                  <a:moveTo>
                    <a:pt x="2" y="0"/>
                  </a:moveTo>
                  <a:lnTo>
                    <a:pt x="2" y="6"/>
                  </a:lnTo>
                  <a:lnTo>
                    <a:pt x="0" y="0"/>
                  </a:lnTo>
                  <a:lnTo>
                    <a:pt x="2" y="5"/>
                  </a:lnTo>
                  <a:lnTo>
                    <a:pt x="2" y="0"/>
                  </a:lnTo>
                  <a:close/>
                </a:path>
              </a:pathLst>
            </a:custGeom>
            <a:solidFill>
              <a:srgbClr val="844CD6"/>
            </a:solidFill>
            <a:ln w="9525">
              <a:noFill/>
              <a:round/>
              <a:headEnd/>
              <a:tailEnd/>
            </a:ln>
          </p:spPr>
          <p:txBody>
            <a:bodyPr/>
            <a:lstStyle/>
            <a:p>
              <a:endParaRPr lang="ru-RU"/>
            </a:p>
          </p:txBody>
        </p:sp>
        <p:sp>
          <p:nvSpPr>
            <p:cNvPr id="22564" name="Freeform 1437"/>
            <p:cNvSpPr>
              <a:spLocks/>
            </p:cNvSpPr>
            <p:nvPr/>
          </p:nvSpPr>
          <p:spPr bwMode="auto">
            <a:xfrm>
              <a:off x="1554" y="926"/>
              <a:ext cx="2670" cy="2601"/>
            </a:xfrm>
            <a:custGeom>
              <a:avLst/>
              <a:gdLst>
                <a:gd name="T0" fmla="*/ 0 w 14911"/>
                <a:gd name="T1" fmla="*/ 0 h 12829"/>
                <a:gd name="T2" fmla="*/ 0 w 14911"/>
                <a:gd name="T3" fmla="*/ 0 h 12829"/>
                <a:gd name="T4" fmla="*/ 0 w 14911"/>
                <a:gd name="T5" fmla="*/ 0 h 12829"/>
                <a:gd name="T6" fmla="*/ 0 w 14911"/>
                <a:gd name="T7" fmla="*/ 0 h 12829"/>
                <a:gd name="T8" fmla="*/ 0 w 14911"/>
                <a:gd name="T9" fmla="*/ 0 h 12829"/>
                <a:gd name="T10" fmla="*/ 0 60000 65536"/>
                <a:gd name="T11" fmla="*/ 0 60000 65536"/>
                <a:gd name="T12" fmla="*/ 0 60000 65536"/>
                <a:gd name="T13" fmla="*/ 0 60000 65536"/>
                <a:gd name="T14" fmla="*/ 0 60000 65536"/>
                <a:gd name="T15" fmla="*/ 0 w 14911"/>
                <a:gd name="T16" fmla="*/ 0 h 12829"/>
                <a:gd name="T17" fmla="*/ 14911 w 14911"/>
                <a:gd name="T18" fmla="*/ 12829 h 12829"/>
              </a:gdLst>
              <a:ahLst/>
              <a:cxnLst>
                <a:cxn ang="T10">
                  <a:pos x="T0" y="T1"/>
                </a:cxn>
                <a:cxn ang="T11">
                  <a:pos x="T2" y="T3"/>
                </a:cxn>
                <a:cxn ang="T12">
                  <a:pos x="T4" y="T5"/>
                </a:cxn>
                <a:cxn ang="T13">
                  <a:pos x="T6" y="T7"/>
                </a:cxn>
                <a:cxn ang="T14">
                  <a:pos x="T8" y="T9"/>
                </a:cxn>
              </a:cxnLst>
              <a:rect l="T15" t="T16" r="T17" b="T18"/>
              <a:pathLst>
                <a:path w="14911" h="12829">
                  <a:moveTo>
                    <a:pt x="14906" y="6403"/>
                  </a:moveTo>
                  <a:cubicBezTo>
                    <a:pt x="14900" y="2863"/>
                    <a:pt x="11560" y="0"/>
                    <a:pt x="7446" y="6"/>
                  </a:cubicBezTo>
                  <a:cubicBezTo>
                    <a:pt x="3331" y="13"/>
                    <a:pt x="0" y="2887"/>
                    <a:pt x="6" y="6426"/>
                  </a:cubicBezTo>
                  <a:cubicBezTo>
                    <a:pt x="11" y="9966"/>
                    <a:pt x="3351" y="12829"/>
                    <a:pt x="7466" y="12823"/>
                  </a:cubicBezTo>
                  <a:cubicBezTo>
                    <a:pt x="11581" y="12816"/>
                    <a:pt x="14911" y="9942"/>
                    <a:pt x="14906" y="6403"/>
                  </a:cubicBezTo>
                </a:path>
              </a:pathLst>
            </a:custGeom>
            <a:solidFill>
              <a:srgbClr val="597B20"/>
            </a:solidFill>
            <a:ln w="0">
              <a:solidFill>
                <a:srgbClr val="000000"/>
              </a:solidFill>
              <a:prstDash val="solid"/>
              <a:round/>
              <a:headEnd/>
              <a:tailEnd/>
            </a:ln>
          </p:spPr>
          <p:txBody>
            <a:bodyPr/>
            <a:lstStyle/>
            <a:p>
              <a:endParaRPr lang="ru-RU"/>
            </a:p>
          </p:txBody>
        </p:sp>
        <p:sp>
          <p:nvSpPr>
            <p:cNvPr id="22565" name="Freeform 1438"/>
            <p:cNvSpPr>
              <a:spLocks/>
            </p:cNvSpPr>
            <p:nvPr/>
          </p:nvSpPr>
          <p:spPr bwMode="auto">
            <a:xfrm>
              <a:off x="1552" y="924"/>
              <a:ext cx="2673" cy="2605"/>
            </a:xfrm>
            <a:custGeom>
              <a:avLst/>
              <a:gdLst>
                <a:gd name="T0" fmla="*/ 2672 w 2673"/>
                <a:gd name="T1" fmla="*/ 1300 h 2605"/>
                <a:gd name="T2" fmla="*/ 1335 w 2673"/>
                <a:gd name="T3" fmla="*/ 1 h 2605"/>
                <a:gd name="T4" fmla="*/ 1 w 2673"/>
                <a:gd name="T5" fmla="*/ 1305 h 2605"/>
                <a:gd name="T6" fmla="*/ 1339 w 2673"/>
                <a:gd name="T7" fmla="*/ 2603 h 2605"/>
                <a:gd name="T8" fmla="*/ 2672 w 2673"/>
                <a:gd name="T9" fmla="*/ 1300 h 2605"/>
                <a:gd name="T10" fmla="*/ 0 60000 65536"/>
                <a:gd name="T11" fmla="*/ 0 60000 65536"/>
                <a:gd name="T12" fmla="*/ 0 60000 65536"/>
                <a:gd name="T13" fmla="*/ 0 60000 65536"/>
                <a:gd name="T14" fmla="*/ 0 60000 65536"/>
                <a:gd name="T15" fmla="*/ 0 w 2673"/>
                <a:gd name="T16" fmla="*/ 0 h 2605"/>
                <a:gd name="T17" fmla="*/ 2673 w 2673"/>
                <a:gd name="T18" fmla="*/ 2605 h 2605"/>
              </a:gdLst>
              <a:ahLst/>
              <a:cxnLst>
                <a:cxn ang="T10">
                  <a:pos x="T0" y="T1"/>
                </a:cxn>
                <a:cxn ang="T11">
                  <a:pos x="T2" y="T3"/>
                </a:cxn>
                <a:cxn ang="T12">
                  <a:pos x="T4" y="T5"/>
                </a:cxn>
                <a:cxn ang="T13">
                  <a:pos x="T6" y="T7"/>
                </a:cxn>
                <a:cxn ang="T14">
                  <a:pos x="T8" y="T9"/>
                </a:cxn>
              </a:cxnLst>
              <a:rect l="T15" t="T16" r="T17" b="T18"/>
              <a:pathLst>
                <a:path w="2673" h="2605">
                  <a:moveTo>
                    <a:pt x="2672" y="1300"/>
                  </a:moveTo>
                  <a:cubicBezTo>
                    <a:pt x="2672" y="581"/>
                    <a:pt x="2073" y="0"/>
                    <a:pt x="1335" y="1"/>
                  </a:cubicBezTo>
                  <a:cubicBezTo>
                    <a:pt x="597" y="3"/>
                    <a:pt x="0" y="586"/>
                    <a:pt x="1" y="1305"/>
                  </a:cubicBezTo>
                  <a:cubicBezTo>
                    <a:pt x="2" y="2023"/>
                    <a:pt x="601" y="2605"/>
                    <a:pt x="1339" y="2603"/>
                  </a:cubicBezTo>
                  <a:cubicBezTo>
                    <a:pt x="2076" y="2602"/>
                    <a:pt x="2673" y="2018"/>
                    <a:pt x="2672" y="1300"/>
                  </a:cubicBezTo>
                </a:path>
              </a:pathLst>
            </a:custGeom>
            <a:noFill/>
            <a:ln w="15875" cap="rnd">
              <a:solidFill>
                <a:srgbClr val="F561AF"/>
              </a:solidFill>
              <a:prstDash val="solid"/>
              <a:round/>
              <a:headEnd/>
              <a:tailEnd/>
            </a:ln>
          </p:spPr>
          <p:txBody>
            <a:bodyPr/>
            <a:lstStyle/>
            <a:p>
              <a:endParaRPr lang="ru-RU"/>
            </a:p>
          </p:txBody>
        </p:sp>
        <p:sp>
          <p:nvSpPr>
            <p:cNvPr id="22566" name="Freeform 1439"/>
            <p:cNvSpPr>
              <a:spLocks/>
            </p:cNvSpPr>
            <p:nvPr/>
          </p:nvSpPr>
          <p:spPr bwMode="auto">
            <a:xfrm>
              <a:off x="1729" y="1093"/>
              <a:ext cx="2324" cy="2267"/>
            </a:xfrm>
            <a:custGeom>
              <a:avLst/>
              <a:gdLst>
                <a:gd name="T0" fmla="*/ 2320 w 2324"/>
                <a:gd name="T1" fmla="*/ 1219 h 2267"/>
                <a:gd name="T2" fmla="*/ 2307 w 2324"/>
                <a:gd name="T3" fmla="*/ 1333 h 2267"/>
                <a:gd name="T4" fmla="*/ 2281 w 2324"/>
                <a:gd name="T5" fmla="*/ 1442 h 2267"/>
                <a:gd name="T6" fmla="*/ 2244 w 2324"/>
                <a:gd name="T7" fmla="*/ 1548 h 2267"/>
                <a:gd name="T8" fmla="*/ 2198 w 2324"/>
                <a:gd name="T9" fmla="*/ 1649 h 2267"/>
                <a:gd name="T10" fmla="*/ 2127 w 2324"/>
                <a:gd name="T11" fmla="*/ 1766 h 2267"/>
                <a:gd name="T12" fmla="*/ 2060 w 2324"/>
                <a:gd name="T13" fmla="*/ 1853 h 2267"/>
                <a:gd name="T14" fmla="*/ 1945 w 2324"/>
                <a:gd name="T15" fmla="*/ 1972 h 2267"/>
                <a:gd name="T16" fmla="*/ 1859 w 2324"/>
                <a:gd name="T17" fmla="*/ 2042 h 2267"/>
                <a:gd name="T18" fmla="*/ 1767 w 2324"/>
                <a:gd name="T19" fmla="*/ 2104 h 2267"/>
                <a:gd name="T20" fmla="*/ 1667 w 2324"/>
                <a:gd name="T21" fmla="*/ 2155 h 2267"/>
                <a:gd name="T22" fmla="*/ 1563 w 2324"/>
                <a:gd name="T23" fmla="*/ 2198 h 2267"/>
                <a:gd name="T24" fmla="*/ 1427 w 2324"/>
                <a:gd name="T25" fmla="*/ 2238 h 2267"/>
                <a:gd name="T26" fmla="*/ 1283 w 2324"/>
                <a:gd name="T27" fmla="*/ 2262 h 2267"/>
                <a:gd name="T28" fmla="*/ 1164 w 2324"/>
                <a:gd name="T29" fmla="*/ 2267 h 2267"/>
                <a:gd name="T30" fmla="*/ 1045 w 2324"/>
                <a:gd name="T31" fmla="*/ 2263 h 2267"/>
                <a:gd name="T32" fmla="*/ 902 w 2324"/>
                <a:gd name="T33" fmla="*/ 2239 h 2267"/>
                <a:gd name="T34" fmla="*/ 791 w 2324"/>
                <a:gd name="T35" fmla="*/ 2209 h 2267"/>
                <a:gd name="T36" fmla="*/ 686 w 2324"/>
                <a:gd name="T37" fmla="*/ 2168 h 2267"/>
                <a:gd name="T38" fmla="*/ 586 w 2324"/>
                <a:gd name="T39" fmla="*/ 2118 h 2267"/>
                <a:gd name="T40" fmla="*/ 490 w 2324"/>
                <a:gd name="T41" fmla="*/ 2059 h 2267"/>
                <a:gd name="T42" fmla="*/ 404 w 2324"/>
                <a:gd name="T43" fmla="*/ 1992 h 2267"/>
                <a:gd name="T44" fmla="*/ 323 w 2324"/>
                <a:gd name="T45" fmla="*/ 1918 h 2267"/>
                <a:gd name="T46" fmla="*/ 250 w 2324"/>
                <a:gd name="T47" fmla="*/ 1836 h 2267"/>
                <a:gd name="T48" fmla="*/ 185 w 2324"/>
                <a:gd name="T49" fmla="*/ 1748 h 2267"/>
                <a:gd name="T50" fmla="*/ 127 w 2324"/>
                <a:gd name="T51" fmla="*/ 1653 h 2267"/>
                <a:gd name="T52" fmla="*/ 82 w 2324"/>
                <a:gd name="T53" fmla="*/ 1551 h 2267"/>
                <a:gd name="T54" fmla="*/ 46 w 2324"/>
                <a:gd name="T55" fmla="*/ 1446 h 2267"/>
                <a:gd name="T56" fmla="*/ 18 w 2324"/>
                <a:gd name="T57" fmla="*/ 1337 h 2267"/>
                <a:gd name="T58" fmla="*/ 4 w 2324"/>
                <a:gd name="T59" fmla="*/ 1223 h 2267"/>
                <a:gd name="T60" fmla="*/ 0 w 2324"/>
                <a:gd name="T61" fmla="*/ 1106 h 2267"/>
                <a:gd name="T62" fmla="*/ 10 w 2324"/>
                <a:gd name="T63" fmla="*/ 992 h 2267"/>
                <a:gd name="T64" fmla="*/ 30 w 2324"/>
                <a:gd name="T65" fmla="*/ 880 h 2267"/>
                <a:gd name="T66" fmla="*/ 60 w 2324"/>
                <a:gd name="T67" fmla="*/ 772 h 2267"/>
                <a:gd name="T68" fmla="*/ 103 w 2324"/>
                <a:gd name="T69" fmla="*/ 670 h 2267"/>
                <a:gd name="T70" fmla="*/ 153 w 2324"/>
                <a:gd name="T71" fmla="*/ 572 h 2267"/>
                <a:gd name="T72" fmla="*/ 231 w 2324"/>
                <a:gd name="T73" fmla="*/ 458 h 2267"/>
                <a:gd name="T74" fmla="*/ 339 w 2324"/>
                <a:gd name="T75" fmla="*/ 334 h 2267"/>
                <a:gd name="T76" fmla="*/ 422 w 2324"/>
                <a:gd name="T77" fmla="*/ 260 h 2267"/>
                <a:gd name="T78" fmla="*/ 512 w 2324"/>
                <a:gd name="T79" fmla="*/ 195 h 2267"/>
                <a:gd name="T80" fmla="*/ 606 w 2324"/>
                <a:gd name="T81" fmla="*/ 138 h 2267"/>
                <a:gd name="T82" fmla="*/ 709 w 2324"/>
                <a:gd name="T83" fmla="*/ 90 h 2267"/>
                <a:gd name="T84" fmla="*/ 815 w 2324"/>
                <a:gd name="T85" fmla="*/ 53 h 2267"/>
                <a:gd name="T86" fmla="*/ 956 w 2324"/>
                <a:gd name="T87" fmla="*/ 19 h 2267"/>
                <a:gd name="T88" fmla="*/ 1102 w 2324"/>
                <a:gd name="T89" fmla="*/ 1 h 2267"/>
                <a:gd name="T90" fmla="*/ 1220 w 2324"/>
                <a:gd name="T91" fmla="*/ 1 h 2267"/>
                <a:gd name="T92" fmla="*/ 1367 w 2324"/>
                <a:gd name="T93" fmla="*/ 18 h 2267"/>
                <a:gd name="T94" fmla="*/ 1480 w 2324"/>
                <a:gd name="T95" fmla="*/ 43 h 2267"/>
                <a:gd name="T96" fmla="*/ 1587 w 2324"/>
                <a:gd name="T97" fmla="*/ 78 h 2267"/>
                <a:gd name="T98" fmla="*/ 1689 w 2324"/>
                <a:gd name="T99" fmla="*/ 123 h 2267"/>
                <a:gd name="T100" fmla="*/ 1788 w 2324"/>
                <a:gd name="T101" fmla="*/ 177 h 2267"/>
                <a:gd name="T102" fmla="*/ 1879 w 2324"/>
                <a:gd name="T103" fmla="*/ 240 h 2267"/>
                <a:gd name="T104" fmla="*/ 1964 w 2324"/>
                <a:gd name="T105" fmla="*/ 312 h 2267"/>
                <a:gd name="T106" fmla="*/ 2039 w 2324"/>
                <a:gd name="T107" fmla="*/ 389 h 2267"/>
                <a:gd name="T108" fmla="*/ 2109 w 2324"/>
                <a:gd name="T109" fmla="*/ 477 h 2267"/>
                <a:gd name="T110" fmla="*/ 2169 w 2324"/>
                <a:gd name="T111" fmla="*/ 569 h 2267"/>
                <a:gd name="T112" fmla="*/ 2220 w 2324"/>
                <a:gd name="T113" fmla="*/ 666 h 2267"/>
                <a:gd name="T114" fmla="*/ 2263 w 2324"/>
                <a:gd name="T115" fmla="*/ 768 h 2267"/>
                <a:gd name="T116" fmla="*/ 2295 w 2324"/>
                <a:gd name="T117" fmla="*/ 876 h 2267"/>
                <a:gd name="T118" fmla="*/ 2314 w 2324"/>
                <a:gd name="T119" fmla="*/ 988 h 2267"/>
                <a:gd name="T120" fmla="*/ 2324 w 2324"/>
                <a:gd name="T121" fmla="*/ 1102 h 226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324"/>
                <a:gd name="T184" fmla="*/ 0 h 2267"/>
                <a:gd name="T185" fmla="*/ 2324 w 2324"/>
                <a:gd name="T186" fmla="*/ 2267 h 226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324" h="2267">
                  <a:moveTo>
                    <a:pt x="2324" y="1132"/>
                  </a:moveTo>
                  <a:lnTo>
                    <a:pt x="2324" y="1160"/>
                  </a:lnTo>
                  <a:lnTo>
                    <a:pt x="2322" y="1190"/>
                  </a:lnTo>
                  <a:lnTo>
                    <a:pt x="2320" y="1219"/>
                  </a:lnTo>
                  <a:lnTo>
                    <a:pt x="2319" y="1247"/>
                  </a:lnTo>
                  <a:lnTo>
                    <a:pt x="2315" y="1276"/>
                  </a:lnTo>
                  <a:lnTo>
                    <a:pt x="2311" y="1304"/>
                  </a:lnTo>
                  <a:lnTo>
                    <a:pt x="2307" y="1333"/>
                  </a:lnTo>
                  <a:lnTo>
                    <a:pt x="2300" y="1361"/>
                  </a:lnTo>
                  <a:lnTo>
                    <a:pt x="2296" y="1388"/>
                  </a:lnTo>
                  <a:lnTo>
                    <a:pt x="2288" y="1415"/>
                  </a:lnTo>
                  <a:lnTo>
                    <a:pt x="2281" y="1442"/>
                  </a:lnTo>
                  <a:lnTo>
                    <a:pt x="2272" y="1468"/>
                  </a:lnTo>
                  <a:lnTo>
                    <a:pt x="2264" y="1496"/>
                  </a:lnTo>
                  <a:lnTo>
                    <a:pt x="2255" y="1523"/>
                  </a:lnTo>
                  <a:lnTo>
                    <a:pt x="2244" y="1548"/>
                  </a:lnTo>
                  <a:lnTo>
                    <a:pt x="2234" y="1573"/>
                  </a:lnTo>
                  <a:lnTo>
                    <a:pt x="2221" y="1598"/>
                  </a:lnTo>
                  <a:lnTo>
                    <a:pt x="2210" y="1624"/>
                  </a:lnTo>
                  <a:lnTo>
                    <a:pt x="2198" y="1649"/>
                  </a:lnTo>
                  <a:lnTo>
                    <a:pt x="2185" y="1673"/>
                  </a:lnTo>
                  <a:lnTo>
                    <a:pt x="2171" y="1696"/>
                  </a:lnTo>
                  <a:lnTo>
                    <a:pt x="2157" y="1720"/>
                  </a:lnTo>
                  <a:lnTo>
                    <a:pt x="2127" y="1766"/>
                  </a:lnTo>
                  <a:lnTo>
                    <a:pt x="2111" y="1788"/>
                  </a:lnTo>
                  <a:lnTo>
                    <a:pt x="2094" y="1810"/>
                  </a:lnTo>
                  <a:lnTo>
                    <a:pt x="2078" y="1833"/>
                  </a:lnTo>
                  <a:lnTo>
                    <a:pt x="2060" y="1853"/>
                  </a:lnTo>
                  <a:lnTo>
                    <a:pt x="2024" y="1895"/>
                  </a:lnTo>
                  <a:lnTo>
                    <a:pt x="1985" y="1934"/>
                  </a:lnTo>
                  <a:lnTo>
                    <a:pt x="1966" y="1953"/>
                  </a:lnTo>
                  <a:lnTo>
                    <a:pt x="1945" y="1972"/>
                  </a:lnTo>
                  <a:lnTo>
                    <a:pt x="1923" y="1989"/>
                  </a:lnTo>
                  <a:lnTo>
                    <a:pt x="1903" y="2008"/>
                  </a:lnTo>
                  <a:lnTo>
                    <a:pt x="1881" y="2024"/>
                  </a:lnTo>
                  <a:lnTo>
                    <a:pt x="1859" y="2042"/>
                  </a:lnTo>
                  <a:lnTo>
                    <a:pt x="1836" y="2057"/>
                  </a:lnTo>
                  <a:lnTo>
                    <a:pt x="1812" y="2073"/>
                  </a:lnTo>
                  <a:lnTo>
                    <a:pt x="1791" y="2087"/>
                  </a:lnTo>
                  <a:lnTo>
                    <a:pt x="1767" y="2104"/>
                  </a:lnTo>
                  <a:lnTo>
                    <a:pt x="1742" y="2116"/>
                  </a:lnTo>
                  <a:lnTo>
                    <a:pt x="1718" y="2130"/>
                  </a:lnTo>
                  <a:lnTo>
                    <a:pt x="1692" y="2143"/>
                  </a:lnTo>
                  <a:lnTo>
                    <a:pt x="1667" y="2155"/>
                  </a:lnTo>
                  <a:lnTo>
                    <a:pt x="1642" y="2166"/>
                  </a:lnTo>
                  <a:lnTo>
                    <a:pt x="1617" y="2178"/>
                  </a:lnTo>
                  <a:lnTo>
                    <a:pt x="1590" y="2189"/>
                  </a:lnTo>
                  <a:lnTo>
                    <a:pt x="1563" y="2198"/>
                  </a:lnTo>
                  <a:lnTo>
                    <a:pt x="1536" y="2208"/>
                  </a:lnTo>
                  <a:lnTo>
                    <a:pt x="1509" y="2216"/>
                  </a:lnTo>
                  <a:lnTo>
                    <a:pt x="1454" y="2232"/>
                  </a:lnTo>
                  <a:lnTo>
                    <a:pt x="1427" y="2238"/>
                  </a:lnTo>
                  <a:lnTo>
                    <a:pt x="1399" y="2245"/>
                  </a:lnTo>
                  <a:lnTo>
                    <a:pt x="1370" y="2249"/>
                  </a:lnTo>
                  <a:lnTo>
                    <a:pt x="1342" y="2254"/>
                  </a:lnTo>
                  <a:lnTo>
                    <a:pt x="1283" y="2262"/>
                  </a:lnTo>
                  <a:lnTo>
                    <a:pt x="1253" y="2264"/>
                  </a:lnTo>
                  <a:lnTo>
                    <a:pt x="1223" y="2265"/>
                  </a:lnTo>
                  <a:lnTo>
                    <a:pt x="1194" y="2267"/>
                  </a:lnTo>
                  <a:lnTo>
                    <a:pt x="1164" y="2267"/>
                  </a:lnTo>
                  <a:lnTo>
                    <a:pt x="1135" y="2267"/>
                  </a:lnTo>
                  <a:lnTo>
                    <a:pt x="1105" y="2265"/>
                  </a:lnTo>
                  <a:lnTo>
                    <a:pt x="1075" y="2264"/>
                  </a:lnTo>
                  <a:lnTo>
                    <a:pt x="1045" y="2263"/>
                  </a:lnTo>
                  <a:lnTo>
                    <a:pt x="987" y="2255"/>
                  </a:lnTo>
                  <a:lnTo>
                    <a:pt x="959" y="2250"/>
                  </a:lnTo>
                  <a:lnTo>
                    <a:pt x="931" y="2246"/>
                  </a:lnTo>
                  <a:lnTo>
                    <a:pt x="902" y="2239"/>
                  </a:lnTo>
                  <a:lnTo>
                    <a:pt x="874" y="2233"/>
                  </a:lnTo>
                  <a:lnTo>
                    <a:pt x="845" y="2225"/>
                  </a:lnTo>
                  <a:lnTo>
                    <a:pt x="818" y="2217"/>
                  </a:lnTo>
                  <a:lnTo>
                    <a:pt x="791" y="2209"/>
                  </a:lnTo>
                  <a:lnTo>
                    <a:pt x="765" y="2200"/>
                  </a:lnTo>
                  <a:lnTo>
                    <a:pt x="737" y="2190"/>
                  </a:lnTo>
                  <a:lnTo>
                    <a:pt x="712" y="2179"/>
                  </a:lnTo>
                  <a:lnTo>
                    <a:pt x="686" y="2168"/>
                  </a:lnTo>
                  <a:lnTo>
                    <a:pt x="660" y="2157"/>
                  </a:lnTo>
                  <a:lnTo>
                    <a:pt x="635" y="2145"/>
                  </a:lnTo>
                  <a:lnTo>
                    <a:pt x="609" y="2132"/>
                  </a:lnTo>
                  <a:lnTo>
                    <a:pt x="586" y="2118"/>
                  </a:lnTo>
                  <a:lnTo>
                    <a:pt x="562" y="2106"/>
                  </a:lnTo>
                  <a:lnTo>
                    <a:pt x="538" y="2089"/>
                  </a:lnTo>
                  <a:lnTo>
                    <a:pt x="515" y="2076"/>
                  </a:lnTo>
                  <a:lnTo>
                    <a:pt x="490" y="2059"/>
                  </a:lnTo>
                  <a:lnTo>
                    <a:pt x="468" y="2044"/>
                  </a:lnTo>
                  <a:lnTo>
                    <a:pt x="447" y="2027"/>
                  </a:lnTo>
                  <a:lnTo>
                    <a:pt x="424" y="2011"/>
                  </a:lnTo>
                  <a:lnTo>
                    <a:pt x="404" y="1992"/>
                  </a:lnTo>
                  <a:lnTo>
                    <a:pt x="383" y="1975"/>
                  </a:lnTo>
                  <a:lnTo>
                    <a:pt x="362" y="1956"/>
                  </a:lnTo>
                  <a:lnTo>
                    <a:pt x="342" y="1937"/>
                  </a:lnTo>
                  <a:lnTo>
                    <a:pt x="323" y="1918"/>
                  </a:lnTo>
                  <a:lnTo>
                    <a:pt x="304" y="1898"/>
                  </a:lnTo>
                  <a:lnTo>
                    <a:pt x="285" y="1877"/>
                  </a:lnTo>
                  <a:lnTo>
                    <a:pt x="267" y="1856"/>
                  </a:lnTo>
                  <a:lnTo>
                    <a:pt x="250" y="1836"/>
                  </a:lnTo>
                  <a:lnTo>
                    <a:pt x="232" y="1814"/>
                  </a:lnTo>
                  <a:lnTo>
                    <a:pt x="215" y="1791"/>
                  </a:lnTo>
                  <a:lnTo>
                    <a:pt x="199" y="1769"/>
                  </a:lnTo>
                  <a:lnTo>
                    <a:pt x="185" y="1748"/>
                  </a:lnTo>
                  <a:lnTo>
                    <a:pt x="169" y="1724"/>
                  </a:lnTo>
                  <a:lnTo>
                    <a:pt x="155" y="1700"/>
                  </a:lnTo>
                  <a:lnTo>
                    <a:pt x="142" y="1676"/>
                  </a:lnTo>
                  <a:lnTo>
                    <a:pt x="127" y="1653"/>
                  </a:lnTo>
                  <a:lnTo>
                    <a:pt x="115" y="1628"/>
                  </a:lnTo>
                  <a:lnTo>
                    <a:pt x="104" y="1602"/>
                  </a:lnTo>
                  <a:lnTo>
                    <a:pt x="93" y="1577"/>
                  </a:lnTo>
                  <a:lnTo>
                    <a:pt x="82" y="1551"/>
                  </a:lnTo>
                  <a:lnTo>
                    <a:pt x="70" y="1526"/>
                  </a:lnTo>
                  <a:lnTo>
                    <a:pt x="61" y="1500"/>
                  </a:lnTo>
                  <a:lnTo>
                    <a:pt x="53" y="1473"/>
                  </a:lnTo>
                  <a:lnTo>
                    <a:pt x="46" y="1446"/>
                  </a:lnTo>
                  <a:lnTo>
                    <a:pt x="38" y="1419"/>
                  </a:lnTo>
                  <a:lnTo>
                    <a:pt x="31" y="1392"/>
                  </a:lnTo>
                  <a:lnTo>
                    <a:pt x="25" y="1365"/>
                  </a:lnTo>
                  <a:lnTo>
                    <a:pt x="18" y="1337"/>
                  </a:lnTo>
                  <a:lnTo>
                    <a:pt x="14" y="1309"/>
                  </a:lnTo>
                  <a:lnTo>
                    <a:pt x="10" y="1280"/>
                  </a:lnTo>
                  <a:lnTo>
                    <a:pt x="7" y="1251"/>
                  </a:lnTo>
                  <a:lnTo>
                    <a:pt x="4" y="1223"/>
                  </a:lnTo>
                  <a:lnTo>
                    <a:pt x="2" y="1195"/>
                  </a:lnTo>
                  <a:lnTo>
                    <a:pt x="0" y="1165"/>
                  </a:lnTo>
                  <a:lnTo>
                    <a:pt x="0" y="1136"/>
                  </a:lnTo>
                  <a:lnTo>
                    <a:pt x="0" y="1106"/>
                  </a:lnTo>
                  <a:lnTo>
                    <a:pt x="2" y="1078"/>
                  </a:lnTo>
                  <a:lnTo>
                    <a:pt x="4" y="1049"/>
                  </a:lnTo>
                  <a:lnTo>
                    <a:pt x="7" y="1021"/>
                  </a:lnTo>
                  <a:lnTo>
                    <a:pt x="10" y="992"/>
                  </a:lnTo>
                  <a:lnTo>
                    <a:pt x="13" y="964"/>
                  </a:lnTo>
                  <a:lnTo>
                    <a:pt x="17" y="935"/>
                  </a:lnTo>
                  <a:lnTo>
                    <a:pt x="24" y="907"/>
                  </a:lnTo>
                  <a:lnTo>
                    <a:pt x="30" y="880"/>
                  </a:lnTo>
                  <a:lnTo>
                    <a:pt x="37" y="853"/>
                  </a:lnTo>
                  <a:lnTo>
                    <a:pt x="45" y="825"/>
                  </a:lnTo>
                  <a:lnTo>
                    <a:pt x="52" y="800"/>
                  </a:lnTo>
                  <a:lnTo>
                    <a:pt x="60" y="772"/>
                  </a:lnTo>
                  <a:lnTo>
                    <a:pt x="69" y="745"/>
                  </a:lnTo>
                  <a:lnTo>
                    <a:pt x="80" y="721"/>
                  </a:lnTo>
                  <a:lnTo>
                    <a:pt x="92" y="695"/>
                  </a:lnTo>
                  <a:lnTo>
                    <a:pt x="103" y="670"/>
                  </a:lnTo>
                  <a:lnTo>
                    <a:pt x="114" y="644"/>
                  </a:lnTo>
                  <a:lnTo>
                    <a:pt x="126" y="619"/>
                  </a:lnTo>
                  <a:lnTo>
                    <a:pt x="140" y="595"/>
                  </a:lnTo>
                  <a:lnTo>
                    <a:pt x="153" y="572"/>
                  </a:lnTo>
                  <a:lnTo>
                    <a:pt x="167" y="548"/>
                  </a:lnTo>
                  <a:lnTo>
                    <a:pt x="197" y="502"/>
                  </a:lnTo>
                  <a:lnTo>
                    <a:pt x="213" y="480"/>
                  </a:lnTo>
                  <a:lnTo>
                    <a:pt x="231" y="458"/>
                  </a:lnTo>
                  <a:lnTo>
                    <a:pt x="248" y="436"/>
                  </a:lnTo>
                  <a:lnTo>
                    <a:pt x="265" y="415"/>
                  </a:lnTo>
                  <a:lnTo>
                    <a:pt x="302" y="373"/>
                  </a:lnTo>
                  <a:lnTo>
                    <a:pt x="339" y="334"/>
                  </a:lnTo>
                  <a:lnTo>
                    <a:pt x="360" y="315"/>
                  </a:lnTo>
                  <a:lnTo>
                    <a:pt x="381" y="296"/>
                  </a:lnTo>
                  <a:lnTo>
                    <a:pt x="401" y="277"/>
                  </a:lnTo>
                  <a:lnTo>
                    <a:pt x="422" y="260"/>
                  </a:lnTo>
                  <a:lnTo>
                    <a:pt x="444" y="243"/>
                  </a:lnTo>
                  <a:lnTo>
                    <a:pt x="465" y="226"/>
                  </a:lnTo>
                  <a:lnTo>
                    <a:pt x="488" y="211"/>
                  </a:lnTo>
                  <a:lnTo>
                    <a:pt x="512" y="195"/>
                  </a:lnTo>
                  <a:lnTo>
                    <a:pt x="535" y="179"/>
                  </a:lnTo>
                  <a:lnTo>
                    <a:pt x="559" y="165"/>
                  </a:lnTo>
                  <a:lnTo>
                    <a:pt x="583" y="151"/>
                  </a:lnTo>
                  <a:lnTo>
                    <a:pt x="606" y="138"/>
                  </a:lnTo>
                  <a:lnTo>
                    <a:pt x="632" y="125"/>
                  </a:lnTo>
                  <a:lnTo>
                    <a:pt x="657" y="113"/>
                  </a:lnTo>
                  <a:lnTo>
                    <a:pt x="683" y="102"/>
                  </a:lnTo>
                  <a:lnTo>
                    <a:pt x="709" y="90"/>
                  </a:lnTo>
                  <a:lnTo>
                    <a:pt x="734" y="79"/>
                  </a:lnTo>
                  <a:lnTo>
                    <a:pt x="762" y="70"/>
                  </a:lnTo>
                  <a:lnTo>
                    <a:pt x="788" y="60"/>
                  </a:lnTo>
                  <a:lnTo>
                    <a:pt x="815" y="53"/>
                  </a:lnTo>
                  <a:lnTo>
                    <a:pt x="871" y="36"/>
                  </a:lnTo>
                  <a:lnTo>
                    <a:pt x="899" y="30"/>
                  </a:lnTo>
                  <a:lnTo>
                    <a:pt x="927" y="23"/>
                  </a:lnTo>
                  <a:lnTo>
                    <a:pt x="956" y="19"/>
                  </a:lnTo>
                  <a:lnTo>
                    <a:pt x="984" y="14"/>
                  </a:lnTo>
                  <a:lnTo>
                    <a:pt x="1042" y="6"/>
                  </a:lnTo>
                  <a:lnTo>
                    <a:pt x="1072" y="4"/>
                  </a:lnTo>
                  <a:lnTo>
                    <a:pt x="1102" y="1"/>
                  </a:lnTo>
                  <a:lnTo>
                    <a:pt x="1132" y="1"/>
                  </a:lnTo>
                  <a:lnTo>
                    <a:pt x="1161" y="0"/>
                  </a:lnTo>
                  <a:lnTo>
                    <a:pt x="1191" y="1"/>
                  </a:lnTo>
                  <a:lnTo>
                    <a:pt x="1220" y="1"/>
                  </a:lnTo>
                  <a:lnTo>
                    <a:pt x="1250" y="4"/>
                  </a:lnTo>
                  <a:lnTo>
                    <a:pt x="1280" y="5"/>
                  </a:lnTo>
                  <a:lnTo>
                    <a:pt x="1339" y="13"/>
                  </a:lnTo>
                  <a:lnTo>
                    <a:pt x="1367" y="18"/>
                  </a:lnTo>
                  <a:lnTo>
                    <a:pt x="1396" y="22"/>
                  </a:lnTo>
                  <a:lnTo>
                    <a:pt x="1424" y="29"/>
                  </a:lnTo>
                  <a:lnTo>
                    <a:pt x="1451" y="35"/>
                  </a:lnTo>
                  <a:lnTo>
                    <a:pt x="1480" y="43"/>
                  </a:lnTo>
                  <a:lnTo>
                    <a:pt x="1506" y="51"/>
                  </a:lnTo>
                  <a:lnTo>
                    <a:pt x="1533" y="59"/>
                  </a:lnTo>
                  <a:lnTo>
                    <a:pt x="1560" y="68"/>
                  </a:lnTo>
                  <a:lnTo>
                    <a:pt x="1587" y="78"/>
                  </a:lnTo>
                  <a:lnTo>
                    <a:pt x="1614" y="89"/>
                  </a:lnTo>
                  <a:lnTo>
                    <a:pt x="1639" y="100"/>
                  </a:lnTo>
                  <a:lnTo>
                    <a:pt x="1665" y="111"/>
                  </a:lnTo>
                  <a:lnTo>
                    <a:pt x="1689" y="123"/>
                  </a:lnTo>
                  <a:lnTo>
                    <a:pt x="1715" y="136"/>
                  </a:lnTo>
                  <a:lnTo>
                    <a:pt x="1739" y="149"/>
                  </a:lnTo>
                  <a:lnTo>
                    <a:pt x="1764" y="162"/>
                  </a:lnTo>
                  <a:lnTo>
                    <a:pt x="1788" y="177"/>
                  </a:lnTo>
                  <a:lnTo>
                    <a:pt x="1810" y="192"/>
                  </a:lnTo>
                  <a:lnTo>
                    <a:pt x="1834" y="209"/>
                  </a:lnTo>
                  <a:lnTo>
                    <a:pt x="1856" y="224"/>
                  </a:lnTo>
                  <a:lnTo>
                    <a:pt x="1879" y="240"/>
                  </a:lnTo>
                  <a:lnTo>
                    <a:pt x="1900" y="258"/>
                  </a:lnTo>
                  <a:lnTo>
                    <a:pt x="1921" y="275"/>
                  </a:lnTo>
                  <a:lnTo>
                    <a:pt x="1943" y="293"/>
                  </a:lnTo>
                  <a:lnTo>
                    <a:pt x="1964" y="312"/>
                  </a:lnTo>
                  <a:lnTo>
                    <a:pt x="1983" y="331"/>
                  </a:lnTo>
                  <a:lnTo>
                    <a:pt x="2002" y="350"/>
                  </a:lnTo>
                  <a:lnTo>
                    <a:pt x="2022" y="370"/>
                  </a:lnTo>
                  <a:lnTo>
                    <a:pt x="2039" y="389"/>
                  </a:lnTo>
                  <a:lnTo>
                    <a:pt x="2058" y="412"/>
                  </a:lnTo>
                  <a:lnTo>
                    <a:pt x="2076" y="432"/>
                  </a:lnTo>
                  <a:lnTo>
                    <a:pt x="2092" y="455"/>
                  </a:lnTo>
                  <a:lnTo>
                    <a:pt x="2109" y="477"/>
                  </a:lnTo>
                  <a:lnTo>
                    <a:pt x="2125" y="499"/>
                  </a:lnTo>
                  <a:lnTo>
                    <a:pt x="2141" y="520"/>
                  </a:lnTo>
                  <a:lnTo>
                    <a:pt x="2156" y="544"/>
                  </a:lnTo>
                  <a:lnTo>
                    <a:pt x="2169" y="569"/>
                  </a:lnTo>
                  <a:lnTo>
                    <a:pt x="2184" y="592"/>
                  </a:lnTo>
                  <a:lnTo>
                    <a:pt x="2197" y="616"/>
                  </a:lnTo>
                  <a:lnTo>
                    <a:pt x="2209" y="640"/>
                  </a:lnTo>
                  <a:lnTo>
                    <a:pt x="2220" y="666"/>
                  </a:lnTo>
                  <a:lnTo>
                    <a:pt x="2233" y="691"/>
                  </a:lnTo>
                  <a:lnTo>
                    <a:pt x="2243" y="717"/>
                  </a:lnTo>
                  <a:lnTo>
                    <a:pt x="2254" y="742"/>
                  </a:lnTo>
                  <a:lnTo>
                    <a:pt x="2263" y="768"/>
                  </a:lnTo>
                  <a:lnTo>
                    <a:pt x="2271" y="796"/>
                  </a:lnTo>
                  <a:lnTo>
                    <a:pt x="2281" y="821"/>
                  </a:lnTo>
                  <a:lnTo>
                    <a:pt x="2287" y="849"/>
                  </a:lnTo>
                  <a:lnTo>
                    <a:pt x="2295" y="876"/>
                  </a:lnTo>
                  <a:lnTo>
                    <a:pt x="2299" y="903"/>
                  </a:lnTo>
                  <a:lnTo>
                    <a:pt x="2306" y="931"/>
                  </a:lnTo>
                  <a:lnTo>
                    <a:pt x="2311" y="960"/>
                  </a:lnTo>
                  <a:lnTo>
                    <a:pt x="2314" y="988"/>
                  </a:lnTo>
                  <a:lnTo>
                    <a:pt x="2318" y="1017"/>
                  </a:lnTo>
                  <a:lnTo>
                    <a:pt x="2320" y="1045"/>
                  </a:lnTo>
                  <a:lnTo>
                    <a:pt x="2322" y="1074"/>
                  </a:lnTo>
                  <a:lnTo>
                    <a:pt x="2324" y="1102"/>
                  </a:lnTo>
                  <a:lnTo>
                    <a:pt x="2324" y="1132"/>
                  </a:lnTo>
                  <a:close/>
                </a:path>
              </a:pathLst>
            </a:custGeom>
            <a:solidFill>
              <a:srgbClr val="000000"/>
            </a:solidFill>
            <a:ln w="9525">
              <a:noFill/>
              <a:round/>
              <a:headEnd/>
              <a:tailEnd/>
            </a:ln>
          </p:spPr>
          <p:txBody>
            <a:bodyPr/>
            <a:lstStyle/>
            <a:p>
              <a:endParaRPr lang="ru-RU"/>
            </a:p>
          </p:txBody>
        </p:sp>
        <p:sp>
          <p:nvSpPr>
            <p:cNvPr id="22567" name="Freeform 1440"/>
            <p:cNvSpPr>
              <a:spLocks/>
            </p:cNvSpPr>
            <p:nvPr/>
          </p:nvSpPr>
          <p:spPr bwMode="auto">
            <a:xfrm>
              <a:off x="1750" y="1115"/>
              <a:ext cx="2279" cy="2225"/>
            </a:xfrm>
            <a:custGeom>
              <a:avLst/>
              <a:gdLst>
                <a:gd name="T0" fmla="*/ 2277 w 2279"/>
                <a:gd name="T1" fmla="*/ 1195 h 2225"/>
                <a:gd name="T2" fmla="*/ 2257 w 2279"/>
                <a:gd name="T3" fmla="*/ 1334 h 2225"/>
                <a:gd name="T4" fmla="*/ 2229 w 2279"/>
                <a:gd name="T5" fmla="*/ 1441 h 2225"/>
                <a:gd name="T6" fmla="*/ 2191 w 2279"/>
                <a:gd name="T7" fmla="*/ 1544 h 2225"/>
                <a:gd name="T8" fmla="*/ 2142 w 2279"/>
                <a:gd name="T9" fmla="*/ 1640 h 2225"/>
                <a:gd name="T10" fmla="*/ 2086 w 2279"/>
                <a:gd name="T11" fmla="*/ 1732 h 2225"/>
                <a:gd name="T12" fmla="*/ 2003 w 2279"/>
                <a:gd name="T13" fmla="*/ 1838 h 2225"/>
                <a:gd name="T14" fmla="*/ 1907 w 2279"/>
                <a:gd name="T15" fmla="*/ 1934 h 2225"/>
                <a:gd name="T16" fmla="*/ 1823 w 2279"/>
                <a:gd name="T17" fmla="*/ 2003 h 2225"/>
                <a:gd name="T18" fmla="*/ 1731 w 2279"/>
                <a:gd name="T19" fmla="*/ 2063 h 2225"/>
                <a:gd name="T20" fmla="*/ 1635 w 2279"/>
                <a:gd name="T21" fmla="*/ 2113 h 2225"/>
                <a:gd name="T22" fmla="*/ 1532 w 2279"/>
                <a:gd name="T23" fmla="*/ 2156 h 2225"/>
                <a:gd name="T24" fmla="*/ 1427 w 2279"/>
                <a:gd name="T25" fmla="*/ 2188 h 2225"/>
                <a:gd name="T26" fmla="*/ 1314 w 2279"/>
                <a:gd name="T27" fmla="*/ 2211 h 2225"/>
                <a:gd name="T28" fmla="*/ 1171 w 2279"/>
                <a:gd name="T29" fmla="*/ 2224 h 2225"/>
                <a:gd name="T30" fmla="*/ 1053 w 2279"/>
                <a:gd name="T31" fmla="*/ 2222 h 2225"/>
                <a:gd name="T32" fmla="*/ 940 w 2279"/>
                <a:gd name="T33" fmla="*/ 2208 h 2225"/>
                <a:gd name="T34" fmla="*/ 829 w 2279"/>
                <a:gd name="T35" fmla="*/ 2183 h 2225"/>
                <a:gd name="T36" fmla="*/ 698 w 2279"/>
                <a:gd name="T37" fmla="*/ 2137 h 2225"/>
                <a:gd name="T38" fmla="*/ 574 w 2279"/>
                <a:gd name="T39" fmla="*/ 2077 h 2225"/>
                <a:gd name="T40" fmla="*/ 458 w 2279"/>
                <a:gd name="T41" fmla="*/ 2005 h 2225"/>
                <a:gd name="T42" fmla="*/ 354 w 2279"/>
                <a:gd name="T43" fmla="*/ 1918 h 2225"/>
                <a:gd name="T44" fmla="*/ 280 w 2279"/>
                <a:gd name="T45" fmla="*/ 1841 h 2225"/>
                <a:gd name="T46" fmla="*/ 195 w 2279"/>
                <a:gd name="T47" fmla="*/ 1735 h 2225"/>
                <a:gd name="T48" fmla="*/ 138 w 2279"/>
                <a:gd name="T49" fmla="*/ 1644 h 2225"/>
                <a:gd name="T50" fmla="*/ 61 w 2279"/>
                <a:gd name="T51" fmla="*/ 1471 h 2225"/>
                <a:gd name="T52" fmla="*/ 29 w 2279"/>
                <a:gd name="T53" fmla="*/ 1366 h 2225"/>
                <a:gd name="T54" fmla="*/ 6 w 2279"/>
                <a:gd name="T55" fmla="*/ 1228 h 2225"/>
                <a:gd name="T56" fmla="*/ 0 w 2279"/>
                <a:gd name="T57" fmla="*/ 1114 h 2225"/>
                <a:gd name="T58" fmla="*/ 6 w 2279"/>
                <a:gd name="T59" fmla="*/ 1000 h 2225"/>
                <a:gd name="T60" fmla="*/ 28 w 2279"/>
                <a:gd name="T61" fmla="*/ 863 h 2225"/>
                <a:gd name="T62" fmla="*/ 60 w 2279"/>
                <a:gd name="T63" fmla="*/ 757 h 2225"/>
                <a:gd name="T64" fmla="*/ 101 w 2279"/>
                <a:gd name="T65" fmla="*/ 656 h 2225"/>
                <a:gd name="T66" fmla="*/ 150 w 2279"/>
                <a:gd name="T67" fmla="*/ 560 h 2225"/>
                <a:gd name="T68" fmla="*/ 225 w 2279"/>
                <a:gd name="T69" fmla="*/ 448 h 2225"/>
                <a:gd name="T70" fmla="*/ 295 w 2279"/>
                <a:gd name="T71" fmla="*/ 366 h 2225"/>
                <a:gd name="T72" fmla="*/ 393 w 2279"/>
                <a:gd name="T73" fmla="*/ 272 h 2225"/>
                <a:gd name="T74" fmla="*/ 478 w 2279"/>
                <a:gd name="T75" fmla="*/ 206 h 2225"/>
                <a:gd name="T76" fmla="*/ 571 w 2279"/>
                <a:gd name="T77" fmla="*/ 147 h 2225"/>
                <a:gd name="T78" fmla="*/ 670 w 2279"/>
                <a:gd name="T79" fmla="*/ 98 h 2225"/>
                <a:gd name="T80" fmla="*/ 772 w 2279"/>
                <a:gd name="T81" fmla="*/ 59 h 2225"/>
                <a:gd name="T82" fmla="*/ 881 w 2279"/>
                <a:gd name="T83" fmla="*/ 28 h 2225"/>
                <a:gd name="T84" fmla="*/ 1022 w 2279"/>
                <a:gd name="T85" fmla="*/ 6 h 2225"/>
                <a:gd name="T86" fmla="*/ 1139 w 2279"/>
                <a:gd name="T87" fmla="*/ 0 h 2225"/>
                <a:gd name="T88" fmla="*/ 1254 w 2279"/>
                <a:gd name="T89" fmla="*/ 5 h 2225"/>
                <a:gd name="T90" fmla="*/ 1368 w 2279"/>
                <a:gd name="T91" fmla="*/ 22 h 2225"/>
                <a:gd name="T92" fmla="*/ 1478 w 2279"/>
                <a:gd name="T93" fmla="*/ 50 h 2225"/>
                <a:gd name="T94" fmla="*/ 1633 w 2279"/>
                <a:gd name="T95" fmla="*/ 109 h 2225"/>
                <a:gd name="T96" fmla="*/ 1729 w 2279"/>
                <a:gd name="T97" fmla="*/ 159 h 2225"/>
                <a:gd name="T98" fmla="*/ 1843 w 2279"/>
                <a:gd name="T99" fmla="*/ 235 h 2225"/>
                <a:gd name="T100" fmla="*/ 1945 w 2279"/>
                <a:gd name="T101" fmla="*/ 323 h 2225"/>
                <a:gd name="T102" fmla="*/ 2018 w 2279"/>
                <a:gd name="T103" fmla="*/ 402 h 2225"/>
                <a:gd name="T104" fmla="*/ 2099 w 2279"/>
                <a:gd name="T105" fmla="*/ 511 h 2225"/>
                <a:gd name="T106" fmla="*/ 2166 w 2279"/>
                <a:gd name="T107" fmla="*/ 628 h 2225"/>
                <a:gd name="T108" fmla="*/ 2228 w 2279"/>
                <a:gd name="T109" fmla="*/ 780 h 2225"/>
                <a:gd name="T110" fmla="*/ 2256 w 2279"/>
                <a:gd name="T111" fmla="*/ 885 h 2225"/>
                <a:gd name="T112" fmla="*/ 2276 w 2279"/>
                <a:gd name="T113" fmla="*/ 1025 h 222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279"/>
                <a:gd name="T172" fmla="*/ 0 h 2225"/>
                <a:gd name="T173" fmla="*/ 2279 w 2279"/>
                <a:gd name="T174" fmla="*/ 2225 h 222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279" h="2225">
                  <a:moveTo>
                    <a:pt x="2279" y="1110"/>
                  </a:moveTo>
                  <a:lnTo>
                    <a:pt x="2279" y="1138"/>
                  </a:lnTo>
                  <a:lnTo>
                    <a:pt x="2277" y="1167"/>
                  </a:lnTo>
                  <a:lnTo>
                    <a:pt x="2277" y="1195"/>
                  </a:lnTo>
                  <a:lnTo>
                    <a:pt x="2275" y="1224"/>
                  </a:lnTo>
                  <a:lnTo>
                    <a:pt x="2266" y="1279"/>
                  </a:lnTo>
                  <a:lnTo>
                    <a:pt x="2262" y="1306"/>
                  </a:lnTo>
                  <a:lnTo>
                    <a:pt x="2257" y="1334"/>
                  </a:lnTo>
                  <a:lnTo>
                    <a:pt x="2251" y="1362"/>
                  </a:lnTo>
                  <a:lnTo>
                    <a:pt x="2245" y="1388"/>
                  </a:lnTo>
                  <a:lnTo>
                    <a:pt x="2236" y="1415"/>
                  </a:lnTo>
                  <a:lnTo>
                    <a:pt x="2229" y="1441"/>
                  </a:lnTo>
                  <a:lnTo>
                    <a:pt x="2219" y="1467"/>
                  </a:lnTo>
                  <a:lnTo>
                    <a:pt x="2212" y="1493"/>
                  </a:lnTo>
                  <a:lnTo>
                    <a:pt x="2200" y="1518"/>
                  </a:lnTo>
                  <a:lnTo>
                    <a:pt x="2191" y="1544"/>
                  </a:lnTo>
                  <a:lnTo>
                    <a:pt x="2180" y="1569"/>
                  </a:lnTo>
                  <a:lnTo>
                    <a:pt x="2167" y="1593"/>
                  </a:lnTo>
                  <a:lnTo>
                    <a:pt x="2155" y="1616"/>
                  </a:lnTo>
                  <a:lnTo>
                    <a:pt x="2142" y="1640"/>
                  </a:lnTo>
                  <a:lnTo>
                    <a:pt x="2129" y="1663"/>
                  </a:lnTo>
                  <a:lnTo>
                    <a:pt x="2116" y="1687"/>
                  </a:lnTo>
                  <a:lnTo>
                    <a:pt x="2101" y="1710"/>
                  </a:lnTo>
                  <a:lnTo>
                    <a:pt x="2086" y="1732"/>
                  </a:lnTo>
                  <a:lnTo>
                    <a:pt x="2054" y="1776"/>
                  </a:lnTo>
                  <a:lnTo>
                    <a:pt x="2038" y="1796"/>
                  </a:lnTo>
                  <a:lnTo>
                    <a:pt x="2020" y="1819"/>
                  </a:lnTo>
                  <a:lnTo>
                    <a:pt x="2003" y="1838"/>
                  </a:lnTo>
                  <a:lnTo>
                    <a:pt x="1984" y="1858"/>
                  </a:lnTo>
                  <a:lnTo>
                    <a:pt x="1947" y="1896"/>
                  </a:lnTo>
                  <a:lnTo>
                    <a:pt x="1928" y="1915"/>
                  </a:lnTo>
                  <a:lnTo>
                    <a:pt x="1907" y="1934"/>
                  </a:lnTo>
                  <a:lnTo>
                    <a:pt x="1887" y="1952"/>
                  </a:lnTo>
                  <a:lnTo>
                    <a:pt x="1866" y="1969"/>
                  </a:lnTo>
                  <a:lnTo>
                    <a:pt x="1846" y="1986"/>
                  </a:lnTo>
                  <a:lnTo>
                    <a:pt x="1823" y="2003"/>
                  </a:lnTo>
                  <a:lnTo>
                    <a:pt x="1801" y="2018"/>
                  </a:lnTo>
                  <a:lnTo>
                    <a:pt x="1779" y="2033"/>
                  </a:lnTo>
                  <a:lnTo>
                    <a:pt x="1755" y="2048"/>
                  </a:lnTo>
                  <a:lnTo>
                    <a:pt x="1731" y="2063"/>
                  </a:lnTo>
                  <a:lnTo>
                    <a:pt x="1708" y="2075"/>
                  </a:lnTo>
                  <a:lnTo>
                    <a:pt x="1684" y="2090"/>
                  </a:lnTo>
                  <a:lnTo>
                    <a:pt x="1660" y="2103"/>
                  </a:lnTo>
                  <a:lnTo>
                    <a:pt x="1635" y="2113"/>
                  </a:lnTo>
                  <a:lnTo>
                    <a:pt x="1610" y="2124"/>
                  </a:lnTo>
                  <a:lnTo>
                    <a:pt x="1585" y="2135"/>
                  </a:lnTo>
                  <a:lnTo>
                    <a:pt x="1560" y="2146"/>
                  </a:lnTo>
                  <a:lnTo>
                    <a:pt x="1532" y="2156"/>
                  </a:lnTo>
                  <a:lnTo>
                    <a:pt x="1507" y="2166"/>
                  </a:lnTo>
                  <a:lnTo>
                    <a:pt x="1481" y="2173"/>
                  </a:lnTo>
                  <a:lnTo>
                    <a:pt x="1453" y="2182"/>
                  </a:lnTo>
                  <a:lnTo>
                    <a:pt x="1427" y="2188"/>
                  </a:lnTo>
                  <a:lnTo>
                    <a:pt x="1398" y="2196"/>
                  </a:lnTo>
                  <a:lnTo>
                    <a:pt x="1371" y="2201"/>
                  </a:lnTo>
                  <a:lnTo>
                    <a:pt x="1343" y="2207"/>
                  </a:lnTo>
                  <a:lnTo>
                    <a:pt x="1314" y="2211"/>
                  </a:lnTo>
                  <a:lnTo>
                    <a:pt x="1257" y="2218"/>
                  </a:lnTo>
                  <a:lnTo>
                    <a:pt x="1229" y="2222"/>
                  </a:lnTo>
                  <a:lnTo>
                    <a:pt x="1201" y="2224"/>
                  </a:lnTo>
                  <a:lnTo>
                    <a:pt x="1171" y="2224"/>
                  </a:lnTo>
                  <a:lnTo>
                    <a:pt x="1142" y="2225"/>
                  </a:lnTo>
                  <a:lnTo>
                    <a:pt x="1112" y="2224"/>
                  </a:lnTo>
                  <a:lnTo>
                    <a:pt x="1083" y="2224"/>
                  </a:lnTo>
                  <a:lnTo>
                    <a:pt x="1053" y="2222"/>
                  </a:lnTo>
                  <a:lnTo>
                    <a:pt x="1025" y="2219"/>
                  </a:lnTo>
                  <a:lnTo>
                    <a:pt x="996" y="2215"/>
                  </a:lnTo>
                  <a:lnTo>
                    <a:pt x="968" y="2211"/>
                  </a:lnTo>
                  <a:lnTo>
                    <a:pt x="940" y="2208"/>
                  </a:lnTo>
                  <a:lnTo>
                    <a:pt x="911" y="2202"/>
                  </a:lnTo>
                  <a:lnTo>
                    <a:pt x="884" y="2197"/>
                  </a:lnTo>
                  <a:lnTo>
                    <a:pt x="856" y="2189"/>
                  </a:lnTo>
                  <a:lnTo>
                    <a:pt x="829" y="2183"/>
                  </a:lnTo>
                  <a:lnTo>
                    <a:pt x="802" y="2174"/>
                  </a:lnTo>
                  <a:lnTo>
                    <a:pt x="775" y="2167"/>
                  </a:lnTo>
                  <a:lnTo>
                    <a:pt x="750" y="2157"/>
                  </a:lnTo>
                  <a:lnTo>
                    <a:pt x="698" y="2137"/>
                  </a:lnTo>
                  <a:lnTo>
                    <a:pt x="647" y="2115"/>
                  </a:lnTo>
                  <a:lnTo>
                    <a:pt x="624" y="2105"/>
                  </a:lnTo>
                  <a:lnTo>
                    <a:pt x="598" y="2092"/>
                  </a:lnTo>
                  <a:lnTo>
                    <a:pt x="574" y="2077"/>
                  </a:lnTo>
                  <a:lnTo>
                    <a:pt x="550" y="2065"/>
                  </a:lnTo>
                  <a:lnTo>
                    <a:pt x="504" y="2035"/>
                  </a:lnTo>
                  <a:lnTo>
                    <a:pt x="481" y="2021"/>
                  </a:lnTo>
                  <a:lnTo>
                    <a:pt x="458" y="2005"/>
                  </a:lnTo>
                  <a:lnTo>
                    <a:pt x="438" y="1989"/>
                  </a:lnTo>
                  <a:lnTo>
                    <a:pt x="415" y="1972"/>
                  </a:lnTo>
                  <a:lnTo>
                    <a:pt x="374" y="1937"/>
                  </a:lnTo>
                  <a:lnTo>
                    <a:pt x="354" y="1918"/>
                  </a:lnTo>
                  <a:lnTo>
                    <a:pt x="335" y="1899"/>
                  </a:lnTo>
                  <a:lnTo>
                    <a:pt x="316" y="1880"/>
                  </a:lnTo>
                  <a:lnTo>
                    <a:pt x="297" y="1861"/>
                  </a:lnTo>
                  <a:lnTo>
                    <a:pt x="280" y="1841"/>
                  </a:lnTo>
                  <a:lnTo>
                    <a:pt x="262" y="1822"/>
                  </a:lnTo>
                  <a:lnTo>
                    <a:pt x="227" y="1779"/>
                  </a:lnTo>
                  <a:lnTo>
                    <a:pt x="212" y="1757"/>
                  </a:lnTo>
                  <a:lnTo>
                    <a:pt x="195" y="1735"/>
                  </a:lnTo>
                  <a:lnTo>
                    <a:pt x="180" y="1713"/>
                  </a:lnTo>
                  <a:lnTo>
                    <a:pt x="165" y="1691"/>
                  </a:lnTo>
                  <a:lnTo>
                    <a:pt x="151" y="1667"/>
                  </a:lnTo>
                  <a:lnTo>
                    <a:pt x="138" y="1644"/>
                  </a:lnTo>
                  <a:lnTo>
                    <a:pt x="114" y="1596"/>
                  </a:lnTo>
                  <a:lnTo>
                    <a:pt x="91" y="1547"/>
                  </a:lnTo>
                  <a:lnTo>
                    <a:pt x="70" y="1497"/>
                  </a:lnTo>
                  <a:lnTo>
                    <a:pt x="61" y="1471"/>
                  </a:lnTo>
                  <a:lnTo>
                    <a:pt x="51" y="1444"/>
                  </a:lnTo>
                  <a:lnTo>
                    <a:pt x="44" y="1419"/>
                  </a:lnTo>
                  <a:lnTo>
                    <a:pt x="37" y="1392"/>
                  </a:lnTo>
                  <a:lnTo>
                    <a:pt x="29" y="1366"/>
                  </a:lnTo>
                  <a:lnTo>
                    <a:pt x="25" y="1338"/>
                  </a:lnTo>
                  <a:lnTo>
                    <a:pt x="18" y="1310"/>
                  </a:lnTo>
                  <a:lnTo>
                    <a:pt x="13" y="1283"/>
                  </a:lnTo>
                  <a:lnTo>
                    <a:pt x="6" y="1228"/>
                  </a:lnTo>
                  <a:lnTo>
                    <a:pt x="4" y="1199"/>
                  </a:lnTo>
                  <a:lnTo>
                    <a:pt x="2" y="1171"/>
                  </a:lnTo>
                  <a:lnTo>
                    <a:pt x="0" y="1142"/>
                  </a:lnTo>
                  <a:lnTo>
                    <a:pt x="0" y="1114"/>
                  </a:lnTo>
                  <a:lnTo>
                    <a:pt x="0" y="1086"/>
                  </a:lnTo>
                  <a:lnTo>
                    <a:pt x="2" y="1057"/>
                  </a:lnTo>
                  <a:lnTo>
                    <a:pt x="4" y="1029"/>
                  </a:lnTo>
                  <a:lnTo>
                    <a:pt x="6" y="1000"/>
                  </a:lnTo>
                  <a:lnTo>
                    <a:pt x="13" y="945"/>
                  </a:lnTo>
                  <a:lnTo>
                    <a:pt x="17" y="917"/>
                  </a:lnTo>
                  <a:lnTo>
                    <a:pt x="24" y="889"/>
                  </a:lnTo>
                  <a:lnTo>
                    <a:pt x="28" y="863"/>
                  </a:lnTo>
                  <a:lnTo>
                    <a:pt x="36" y="836"/>
                  </a:lnTo>
                  <a:lnTo>
                    <a:pt x="43" y="809"/>
                  </a:lnTo>
                  <a:lnTo>
                    <a:pt x="51" y="783"/>
                  </a:lnTo>
                  <a:lnTo>
                    <a:pt x="60" y="757"/>
                  </a:lnTo>
                  <a:lnTo>
                    <a:pt x="69" y="731"/>
                  </a:lnTo>
                  <a:lnTo>
                    <a:pt x="79" y="706"/>
                  </a:lnTo>
                  <a:lnTo>
                    <a:pt x="90" y="681"/>
                  </a:lnTo>
                  <a:lnTo>
                    <a:pt x="101" y="656"/>
                  </a:lnTo>
                  <a:lnTo>
                    <a:pt x="112" y="631"/>
                  </a:lnTo>
                  <a:lnTo>
                    <a:pt x="124" y="608"/>
                  </a:lnTo>
                  <a:lnTo>
                    <a:pt x="137" y="583"/>
                  </a:lnTo>
                  <a:lnTo>
                    <a:pt x="150" y="560"/>
                  </a:lnTo>
                  <a:lnTo>
                    <a:pt x="164" y="537"/>
                  </a:lnTo>
                  <a:lnTo>
                    <a:pt x="178" y="515"/>
                  </a:lnTo>
                  <a:lnTo>
                    <a:pt x="194" y="491"/>
                  </a:lnTo>
                  <a:lnTo>
                    <a:pt x="225" y="448"/>
                  </a:lnTo>
                  <a:lnTo>
                    <a:pt x="243" y="426"/>
                  </a:lnTo>
                  <a:lnTo>
                    <a:pt x="260" y="405"/>
                  </a:lnTo>
                  <a:lnTo>
                    <a:pt x="278" y="385"/>
                  </a:lnTo>
                  <a:lnTo>
                    <a:pt x="295" y="366"/>
                  </a:lnTo>
                  <a:lnTo>
                    <a:pt x="332" y="326"/>
                  </a:lnTo>
                  <a:lnTo>
                    <a:pt x="352" y="309"/>
                  </a:lnTo>
                  <a:lnTo>
                    <a:pt x="372" y="290"/>
                  </a:lnTo>
                  <a:lnTo>
                    <a:pt x="393" y="272"/>
                  </a:lnTo>
                  <a:lnTo>
                    <a:pt x="413" y="255"/>
                  </a:lnTo>
                  <a:lnTo>
                    <a:pt x="435" y="238"/>
                  </a:lnTo>
                  <a:lnTo>
                    <a:pt x="456" y="221"/>
                  </a:lnTo>
                  <a:lnTo>
                    <a:pt x="478" y="206"/>
                  </a:lnTo>
                  <a:lnTo>
                    <a:pt x="501" y="190"/>
                  </a:lnTo>
                  <a:lnTo>
                    <a:pt x="524" y="176"/>
                  </a:lnTo>
                  <a:lnTo>
                    <a:pt x="548" y="161"/>
                  </a:lnTo>
                  <a:lnTo>
                    <a:pt x="571" y="147"/>
                  </a:lnTo>
                  <a:lnTo>
                    <a:pt x="595" y="134"/>
                  </a:lnTo>
                  <a:lnTo>
                    <a:pt x="621" y="122"/>
                  </a:lnTo>
                  <a:lnTo>
                    <a:pt x="644" y="110"/>
                  </a:lnTo>
                  <a:lnTo>
                    <a:pt x="670" y="98"/>
                  </a:lnTo>
                  <a:lnTo>
                    <a:pt x="695" y="89"/>
                  </a:lnTo>
                  <a:lnTo>
                    <a:pt x="720" y="78"/>
                  </a:lnTo>
                  <a:lnTo>
                    <a:pt x="747" y="68"/>
                  </a:lnTo>
                  <a:lnTo>
                    <a:pt x="772" y="59"/>
                  </a:lnTo>
                  <a:lnTo>
                    <a:pt x="799" y="51"/>
                  </a:lnTo>
                  <a:lnTo>
                    <a:pt x="826" y="42"/>
                  </a:lnTo>
                  <a:lnTo>
                    <a:pt x="853" y="34"/>
                  </a:lnTo>
                  <a:lnTo>
                    <a:pt x="881" y="28"/>
                  </a:lnTo>
                  <a:lnTo>
                    <a:pt x="908" y="23"/>
                  </a:lnTo>
                  <a:lnTo>
                    <a:pt x="937" y="17"/>
                  </a:lnTo>
                  <a:lnTo>
                    <a:pt x="965" y="12"/>
                  </a:lnTo>
                  <a:lnTo>
                    <a:pt x="1022" y="6"/>
                  </a:lnTo>
                  <a:lnTo>
                    <a:pt x="1050" y="2"/>
                  </a:lnTo>
                  <a:lnTo>
                    <a:pt x="1080" y="1"/>
                  </a:lnTo>
                  <a:lnTo>
                    <a:pt x="1109" y="0"/>
                  </a:lnTo>
                  <a:lnTo>
                    <a:pt x="1139" y="0"/>
                  </a:lnTo>
                  <a:lnTo>
                    <a:pt x="1168" y="0"/>
                  </a:lnTo>
                  <a:lnTo>
                    <a:pt x="1198" y="0"/>
                  </a:lnTo>
                  <a:lnTo>
                    <a:pt x="1226" y="2"/>
                  </a:lnTo>
                  <a:lnTo>
                    <a:pt x="1254" y="5"/>
                  </a:lnTo>
                  <a:lnTo>
                    <a:pt x="1283" y="9"/>
                  </a:lnTo>
                  <a:lnTo>
                    <a:pt x="1311" y="11"/>
                  </a:lnTo>
                  <a:lnTo>
                    <a:pt x="1339" y="16"/>
                  </a:lnTo>
                  <a:lnTo>
                    <a:pt x="1368" y="22"/>
                  </a:lnTo>
                  <a:lnTo>
                    <a:pt x="1395" y="27"/>
                  </a:lnTo>
                  <a:lnTo>
                    <a:pt x="1424" y="33"/>
                  </a:lnTo>
                  <a:lnTo>
                    <a:pt x="1450" y="41"/>
                  </a:lnTo>
                  <a:lnTo>
                    <a:pt x="1478" y="50"/>
                  </a:lnTo>
                  <a:lnTo>
                    <a:pt x="1504" y="57"/>
                  </a:lnTo>
                  <a:lnTo>
                    <a:pt x="1529" y="67"/>
                  </a:lnTo>
                  <a:lnTo>
                    <a:pt x="1582" y="87"/>
                  </a:lnTo>
                  <a:lnTo>
                    <a:pt x="1633" y="109"/>
                  </a:lnTo>
                  <a:lnTo>
                    <a:pt x="1657" y="120"/>
                  </a:lnTo>
                  <a:lnTo>
                    <a:pt x="1681" y="133"/>
                  </a:lnTo>
                  <a:lnTo>
                    <a:pt x="1706" y="145"/>
                  </a:lnTo>
                  <a:lnTo>
                    <a:pt x="1729" y="159"/>
                  </a:lnTo>
                  <a:lnTo>
                    <a:pt x="1777" y="188"/>
                  </a:lnTo>
                  <a:lnTo>
                    <a:pt x="1798" y="203"/>
                  </a:lnTo>
                  <a:lnTo>
                    <a:pt x="1821" y="219"/>
                  </a:lnTo>
                  <a:lnTo>
                    <a:pt x="1843" y="235"/>
                  </a:lnTo>
                  <a:lnTo>
                    <a:pt x="1864" y="252"/>
                  </a:lnTo>
                  <a:lnTo>
                    <a:pt x="1905" y="287"/>
                  </a:lnTo>
                  <a:lnTo>
                    <a:pt x="1926" y="306"/>
                  </a:lnTo>
                  <a:lnTo>
                    <a:pt x="1945" y="323"/>
                  </a:lnTo>
                  <a:lnTo>
                    <a:pt x="1964" y="342"/>
                  </a:lnTo>
                  <a:lnTo>
                    <a:pt x="1982" y="363"/>
                  </a:lnTo>
                  <a:lnTo>
                    <a:pt x="2001" y="382"/>
                  </a:lnTo>
                  <a:lnTo>
                    <a:pt x="2018" y="402"/>
                  </a:lnTo>
                  <a:lnTo>
                    <a:pt x="2052" y="445"/>
                  </a:lnTo>
                  <a:lnTo>
                    <a:pt x="2068" y="467"/>
                  </a:lnTo>
                  <a:lnTo>
                    <a:pt x="2084" y="487"/>
                  </a:lnTo>
                  <a:lnTo>
                    <a:pt x="2099" y="511"/>
                  </a:lnTo>
                  <a:lnTo>
                    <a:pt x="2114" y="534"/>
                  </a:lnTo>
                  <a:lnTo>
                    <a:pt x="2128" y="557"/>
                  </a:lnTo>
                  <a:lnTo>
                    <a:pt x="2141" y="579"/>
                  </a:lnTo>
                  <a:lnTo>
                    <a:pt x="2166" y="628"/>
                  </a:lnTo>
                  <a:lnTo>
                    <a:pt x="2190" y="677"/>
                  </a:lnTo>
                  <a:lnTo>
                    <a:pt x="2211" y="727"/>
                  </a:lnTo>
                  <a:lnTo>
                    <a:pt x="2218" y="753"/>
                  </a:lnTo>
                  <a:lnTo>
                    <a:pt x="2228" y="780"/>
                  </a:lnTo>
                  <a:lnTo>
                    <a:pt x="2236" y="805"/>
                  </a:lnTo>
                  <a:lnTo>
                    <a:pt x="2244" y="832"/>
                  </a:lnTo>
                  <a:lnTo>
                    <a:pt x="2250" y="859"/>
                  </a:lnTo>
                  <a:lnTo>
                    <a:pt x="2256" y="885"/>
                  </a:lnTo>
                  <a:lnTo>
                    <a:pt x="2261" y="913"/>
                  </a:lnTo>
                  <a:lnTo>
                    <a:pt x="2266" y="941"/>
                  </a:lnTo>
                  <a:lnTo>
                    <a:pt x="2275" y="996"/>
                  </a:lnTo>
                  <a:lnTo>
                    <a:pt x="2276" y="1025"/>
                  </a:lnTo>
                  <a:lnTo>
                    <a:pt x="2277" y="1053"/>
                  </a:lnTo>
                  <a:lnTo>
                    <a:pt x="2279" y="1082"/>
                  </a:lnTo>
                  <a:lnTo>
                    <a:pt x="2279" y="1110"/>
                  </a:lnTo>
                  <a:close/>
                </a:path>
              </a:pathLst>
            </a:custGeom>
            <a:solidFill>
              <a:srgbClr val="1F1B19"/>
            </a:solidFill>
            <a:ln w="9525">
              <a:noFill/>
              <a:round/>
              <a:headEnd/>
              <a:tailEnd/>
            </a:ln>
          </p:spPr>
          <p:txBody>
            <a:bodyPr/>
            <a:lstStyle/>
            <a:p>
              <a:endParaRPr lang="ru-RU"/>
            </a:p>
          </p:txBody>
        </p:sp>
        <p:sp>
          <p:nvSpPr>
            <p:cNvPr id="22568" name="Freeform 1441"/>
            <p:cNvSpPr>
              <a:spLocks/>
            </p:cNvSpPr>
            <p:nvPr/>
          </p:nvSpPr>
          <p:spPr bwMode="auto">
            <a:xfrm>
              <a:off x="1773" y="1136"/>
              <a:ext cx="2234" cy="2180"/>
            </a:xfrm>
            <a:custGeom>
              <a:avLst/>
              <a:gdLst>
                <a:gd name="T0" fmla="*/ 2231 w 2234"/>
                <a:gd name="T1" fmla="*/ 1172 h 2180"/>
                <a:gd name="T2" fmla="*/ 2212 w 2234"/>
                <a:gd name="T3" fmla="*/ 1308 h 2180"/>
                <a:gd name="T4" fmla="*/ 2184 w 2234"/>
                <a:gd name="T5" fmla="*/ 1411 h 2180"/>
                <a:gd name="T6" fmla="*/ 2136 w 2234"/>
                <a:gd name="T7" fmla="*/ 1537 h 2180"/>
                <a:gd name="T8" fmla="*/ 2074 w 2234"/>
                <a:gd name="T9" fmla="*/ 1654 h 2180"/>
                <a:gd name="T10" fmla="*/ 2014 w 2234"/>
                <a:gd name="T11" fmla="*/ 1741 h 2180"/>
                <a:gd name="T12" fmla="*/ 1945 w 2234"/>
                <a:gd name="T13" fmla="*/ 1821 h 2180"/>
                <a:gd name="T14" fmla="*/ 1870 w 2234"/>
                <a:gd name="T15" fmla="*/ 1896 h 2180"/>
                <a:gd name="T16" fmla="*/ 1766 w 2234"/>
                <a:gd name="T17" fmla="*/ 1978 h 2180"/>
                <a:gd name="T18" fmla="*/ 1674 w 2234"/>
                <a:gd name="T19" fmla="*/ 2033 h 2180"/>
                <a:gd name="T20" fmla="*/ 1577 w 2234"/>
                <a:gd name="T21" fmla="*/ 2082 h 2180"/>
                <a:gd name="T22" fmla="*/ 1477 w 2234"/>
                <a:gd name="T23" fmla="*/ 2122 h 2180"/>
                <a:gd name="T24" fmla="*/ 1370 w 2234"/>
                <a:gd name="T25" fmla="*/ 2150 h 2180"/>
                <a:gd name="T26" fmla="*/ 1233 w 2234"/>
                <a:gd name="T27" fmla="*/ 2173 h 2180"/>
                <a:gd name="T28" fmla="*/ 1119 w 2234"/>
                <a:gd name="T29" fmla="*/ 2180 h 2180"/>
                <a:gd name="T30" fmla="*/ 1003 w 2234"/>
                <a:gd name="T31" fmla="*/ 2173 h 2180"/>
                <a:gd name="T32" fmla="*/ 893 w 2234"/>
                <a:gd name="T33" fmla="*/ 2158 h 2180"/>
                <a:gd name="T34" fmla="*/ 787 w 2234"/>
                <a:gd name="T35" fmla="*/ 2132 h 2180"/>
                <a:gd name="T36" fmla="*/ 684 w 2234"/>
                <a:gd name="T37" fmla="*/ 2095 h 2180"/>
                <a:gd name="T38" fmla="*/ 586 w 2234"/>
                <a:gd name="T39" fmla="*/ 2050 h 2180"/>
                <a:gd name="T40" fmla="*/ 494 w 2234"/>
                <a:gd name="T41" fmla="*/ 1994 h 2180"/>
                <a:gd name="T42" fmla="*/ 407 w 2234"/>
                <a:gd name="T43" fmla="*/ 1932 h 2180"/>
                <a:gd name="T44" fmla="*/ 309 w 2234"/>
                <a:gd name="T45" fmla="*/ 1843 h 2180"/>
                <a:gd name="T46" fmla="*/ 221 w 2234"/>
                <a:gd name="T47" fmla="*/ 1744 h 2180"/>
                <a:gd name="T48" fmla="*/ 149 w 2234"/>
                <a:gd name="T49" fmla="*/ 1634 h 2180"/>
                <a:gd name="T50" fmla="*/ 98 w 2234"/>
                <a:gd name="T51" fmla="*/ 1540 h 2180"/>
                <a:gd name="T52" fmla="*/ 59 w 2234"/>
                <a:gd name="T53" fmla="*/ 1441 h 2180"/>
                <a:gd name="T54" fmla="*/ 28 w 2234"/>
                <a:gd name="T55" fmla="*/ 1338 h 2180"/>
                <a:gd name="T56" fmla="*/ 6 w 2234"/>
                <a:gd name="T57" fmla="*/ 1203 h 2180"/>
                <a:gd name="T58" fmla="*/ 0 w 2234"/>
                <a:gd name="T59" fmla="*/ 1092 h 2180"/>
                <a:gd name="T60" fmla="*/ 6 w 2234"/>
                <a:gd name="T61" fmla="*/ 980 h 2180"/>
                <a:gd name="T62" fmla="*/ 28 w 2234"/>
                <a:gd name="T63" fmla="*/ 846 h 2180"/>
                <a:gd name="T64" fmla="*/ 67 w 2234"/>
                <a:gd name="T65" fmla="*/ 718 h 2180"/>
                <a:gd name="T66" fmla="*/ 110 w 2234"/>
                <a:gd name="T67" fmla="*/ 620 h 2180"/>
                <a:gd name="T68" fmla="*/ 174 w 2234"/>
                <a:gd name="T69" fmla="*/ 505 h 2180"/>
                <a:gd name="T70" fmla="*/ 238 w 2234"/>
                <a:gd name="T71" fmla="*/ 420 h 2180"/>
                <a:gd name="T72" fmla="*/ 307 w 2234"/>
                <a:gd name="T73" fmla="*/ 340 h 2180"/>
                <a:gd name="T74" fmla="*/ 384 w 2234"/>
                <a:gd name="T75" fmla="*/ 268 h 2180"/>
                <a:gd name="T76" fmla="*/ 491 w 2234"/>
                <a:gd name="T77" fmla="*/ 189 h 2180"/>
                <a:gd name="T78" fmla="*/ 583 w 2234"/>
                <a:gd name="T79" fmla="*/ 133 h 2180"/>
                <a:gd name="T80" fmla="*/ 681 w 2234"/>
                <a:gd name="T81" fmla="*/ 87 h 2180"/>
                <a:gd name="T82" fmla="*/ 784 w 2234"/>
                <a:gd name="T83" fmla="*/ 50 h 2180"/>
                <a:gd name="T84" fmla="*/ 890 w 2234"/>
                <a:gd name="T85" fmla="*/ 23 h 2180"/>
                <a:gd name="T86" fmla="*/ 1029 w 2234"/>
                <a:gd name="T87" fmla="*/ 4 h 2180"/>
                <a:gd name="T88" fmla="*/ 1145 w 2234"/>
                <a:gd name="T89" fmla="*/ 0 h 2180"/>
                <a:gd name="T90" fmla="*/ 1258 w 2234"/>
                <a:gd name="T91" fmla="*/ 10 h 2180"/>
                <a:gd name="T92" fmla="*/ 1367 w 2234"/>
                <a:gd name="T93" fmla="*/ 29 h 2180"/>
                <a:gd name="T94" fmla="*/ 1474 w 2234"/>
                <a:gd name="T95" fmla="*/ 57 h 2180"/>
                <a:gd name="T96" fmla="*/ 1574 w 2234"/>
                <a:gd name="T97" fmla="*/ 97 h 2180"/>
                <a:gd name="T98" fmla="*/ 1671 w 2234"/>
                <a:gd name="T99" fmla="*/ 144 h 2180"/>
                <a:gd name="T100" fmla="*/ 1763 w 2234"/>
                <a:gd name="T101" fmla="*/ 200 h 2180"/>
                <a:gd name="T102" fmla="*/ 1847 w 2234"/>
                <a:gd name="T103" fmla="*/ 265 h 2180"/>
                <a:gd name="T104" fmla="*/ 1943 w 2234"/>
                <a:gd name="T105" fmla="*/ 357 h 2180"/>
                <a:gd name="T106" fmla="*/ 2027 w 2234"/>
                <a:gd name="T107" fmla="*/ 458 h 2180"/>
                <a:gd name="T108" fmla="*/ 2099 w 2234"/>
                <a:gd name="T109" fmla="*/ 569 h 2180"/>
                <a:gd name="T110" fmla="*/ 2146 w 2234"/>
                <a:gd name="T111" fmla="*/ 664 h 2180"/>
                <a:gd name="T112" fmla="*/ 2183 w 2234"/>
                <a:gd name="T113" fmla="*/ 764 h 2180"/>
                <a:gd name="T114" fmla="*/ 2212 w 2234"/>
                <a:gd name="T115" fmla="*/ 869 h 2180"/>
                <a:gd name="T116" fmla="*/ 2231 w 2234"/>
                <a:gd name="T117" fmla="*/ 1004 h 218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34"/>
                <a:gd name="T178" fmla="*/ 0 h 2180"/>
                <a:gd name="T179" fmla="*/ 2234 w 2234"/>
                <a:gd name="T180" fmla="*/ 2180 h 218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34" h="2180">
                  <a:moveTo>
                    <a:pt x="2233" y="1088"/>
                  </a:moveTo>
                  <a:lnTo>
                    <a:pt x="2234" y="1116"/>
                  </a:lnTo>
                  <a:lnTo>
                    <a:pt x="2233" y="1143"/>
                  </a:lnTo>
                  <a:lnTo>
                    <a:pt x="2231" y="1172"/>
                  </a:lnTo>
                  <a:lnTo>
                    <a:pt x="2228" y="1199"/>
                  </a:lnTo>
                  <a:lnTo>
                    <a:pt x="2222" y="1254"/>
                  </a:lnTo>
                  <a:lnTo>
                    <a:pt x="2217" y="1281"/>
                  </a:lnTo>
                  <a:lnTo>
                    <a:pt x="2212" y="1308"/>
                  </a:lnTo>
                  <a:lnTo>
                    <a:pt x="2206" y="1334"/>
                  </a:lnTo>
                  <a:lnTo>
                    <a:pt x="2200" y="1360"/>
                  </a:lnTo>
                  <a:lnTo>
                    <a:pt x="2192" y="1387"/>
                  </a:lnTo>
                  <a:lnTo>
                    <a:pt x="2184" y="1411"/>
                  </a:lnTo>
                  <a:lnTo>
                    <a:pt x="2166" y="1462"/>
                  </a:lnTo>
                  <a:lnTo>
                    <a:pt x="2157" y="1488"/>
                  </a:lnTo>
                  <a:lnTo>
                    <a:pt x="2147" y="1511"/>
                  </a:lnTo>
                  <a:lnTo>
                    <a:pt x="2136" y="1537"/>
                  </a:lnTo>
                  <a:lnTo>
                    <a:pt x="2124" y="1561"/>
                  </a:lnTo>
                  <a:lnTo>
                    <a:pt x="2100" y="1608"/>
                  </a:lnTo>
                  <a:lnTo>
                    <a:pt x="2088" y="1630"/>
                  </a:lnTo>
                  <a:lnTo>
                    <a:pt x="2074" y="1654"/>
                  </a:lnTo>
                  <a:lnTo>
                    <a:pt x="2059" y="1676"/>
                  </a:lnTo>
                  <a:lnTo>
                    <a:pt x="2044" y="1698"/>
                  </a:lnTo>
                  <a:lnTo>
                    <a:pt x="2029" y="1719"/>
                  </a:lnTo>
                  <a:lnTo>
                    <a:pt x="2014" y="1741"/>
                  </a:lnTo>
                  <a:lnTo>
                    <a:pt x="1996" y="1761"/>
                  </a:lnTo>
                  <a:lnTo>
                    <a:pt x="1980" y="1781"/>
                  </a:lnTo>
                  <a:lnTo>
                    <a:pt x="1963" y="1800"/>
                  </a:lnTo>
                  <a:lnTo>
                    <a:pt x="1945" y="1821"/>
                  </a:lnTo>
                  <a:lnTo>
                    <a:pt x="1926" y="1841"/>
                  </a:lnTo>
                  <a:lnTo>
                    <a:pt x="1907" y="1860"/>
                  </a:lnTo>
                  <a:lnTo>
                    <a:pt x="1889" y="1877"/>
                  </a:lnTo>
                  <a:lnTo>
                    <a:pt x="1870" y="1896"/>
                  </a:lnTo>
                  <a:lnTo>
                    <a:pt x="1849" y="1913"/>
                  </a:lnTo>
                  <a:lnTo>
                    <a:pt x="1828" y="1929"/>
                  </a:lnTo>
                  <a:lnTo>
                    <a:pt x="1787" y="1962"/>
                  </a:lnTo>
                  <a:lnTo>
                    <a:pt x="1766" y="1978"/>
                  </a:lnTo>
                  <a:lnTo>
                    <a:pt x="1744" y="1992"/>
                  </a:lnTo>
                  <a:lnTo>
                    <a:pt x="1720" y="2006"/>
                  </a:lnTo>
                  <a:lnTo>
                    <a:pt x="1697" y="2020"/>
                  </a:lnTo>
                  <a:lnTo>
                    <a:pt x="1674" y="2033"/>
                  </a:lnTo>
                  <a:lnTo>
                    <a:pt x="1650" y="2048"/>
                  </a:lnTo>
                  <a:lnTo>
                    <a:pt x="1627" y="2059"/>
                  </a:lnTo>
                  <a:lnTo>
                    <a:pt x="1603" y="2071"/>
                  </a:lnTo>
                  <a:lnTo>
                    <a:pt x="1577" y="2082"/>
                  </a:lnTo>
                  <a:lnTo>
                    <a:pt x="1554" y="2093"/>
                  </a:lnTo>
                  <a:lnTo>
                    <a:pt x="1528" y="2103"/>
                  </a:lnTo>
                  <a:lnTo>
                    <a:pt x="1503" y="2112"/>
                  </a:lnTo>
                  <a:lnTo>
                    <a:pt x="1477" y="2122"/>
                  </a:lnTo>
                  <a:lnTo>
                    <a:pt x="1451" y="2130"/>
                  </a:lnTo>
                  <a:lnTo>
                    <a:pt x="1424" y="2138"/>
                  </a:lnTo>
                  <a:lnTo>
                    <a:pt x="1398" y="2144"/>
                  </a:lnTo>
                  <a:lnTo>
                    <a:pt x="1370" y="2150"/>
                  </a:lnTo>
                  <a:lnTo>
                    <a:pt x="1344" y="2157"/>
                  </a:lnTo>
                  <a:lnTo>
                    <a:pt x="1317" y="2162"/>
                  </a:lnTo>
                  <a:lnTo>
                    <a:pt x="1289" y="2167"/>
                  </a:lnTo>
                  <a:lnTo>
                    <a:pt x="1233" y="2173"/>
                  </a:lnTo>
                  <a:lnTo>
                    <a:pt x="1204" y="2176"/>
                  </a:lnTo>
                  <a:lnTo>
                    <a:pt x="1176" y="2178"/>
                  </a:lnTo>
                  <a:lnTo>
                    <a:pt x="1148" y="2180"/>
                  </a:lnTo>
                  <a:lnTo>
                    <a:pt x="1119" y="2180"/>
                  </a:lnTo>
                  <a:lnTo>
                    <a:pt x="1089" y="2180"/>
                  </a:lnTo>
                  <a:lnTo>
                    <a:pt x="1060" y="2178"/>
                  </a:lnTo>
                  <a:lnTo>
                    <a:pt x="1032" y="2177"/>
                  </a:lnTo>
                  <a:lnTo>
                    <a:pt x="1003" y="2173"/>
                  </a:lnTo>
                  <a:lnTo>
                    <a:pt x="977" y="2171"/>
                  </a:lnTo>
                  <a:lnTo>
                    <a:pt x="948" y="2167"/>
                  </a:lnTo>
                  <a:lnTo>
                    <a:pt x="921" y="2162"/>
                  </a:lnTo>
                  <a:lnTo>
                    <a:pt x="893" y="2158"/>
                  </a:lnTo>
                  <a:lnTo>
                    <a:pt x="866" y="2151"/>
                  </a:lnTo>
                  <a:lnTo>
                    <a:pt x="839" y="2145"/>
                  </a:lnTo>
                  <a:lnTo>
                    <a:pt x="812" y="2139"/>
                  </a:lnTo>
                  <a:lnTo>
                    <a:pt x="787" y="2132"/>
                  </a:lnTo>
                  <a:lnTo>
                    <a:pt x="760" y="2123"/>
                  </a:lnTo>
                  <a:lnTo>
                    <a:pt x="735" y="2114"/>
                  </a:lnTo>
                  <a:lnTo>
                    <a:pt x="710" y="2104"/>
                  </a:lnTo>
                  <a:lnTo>
                    <a:pt x="684" y="2095"/>
                  </a:lnTo>
                  <a:lnTo>
                    <a:pt x="659" y="2084"/>
                  </a:lnTo>
                  <a:lnTo>
                    <a:pt x="633" y="2073"/>
                  </a:lnTo>
                  <a:lnTo>
                    <a:pt x="610" y="2061"/>
                  </a:lnTo>
                  <a:lnTo>
                    <a:pt x="586" y="2050"/>
                  </a:lnTo>
                  <a:lnTo>
                    <a:pt x="562" y="2035"/>
                  </a:lnTo>
                  <a:lnTo>
                    <a:pt x="539" y="2022"/>
                  </a:lnTo>
                  <a:lnTo>
                    <a:pt x="516" y="2009"/>
                  </a:lnTo>
                  <a:lnTo>
                    <a:pt x="494" y="1994"/>
                  </a:lnTo>
                  <a:lnTo>
                    <a:pt x="472" y="1981"/>
                  </a:lnTo>
                  <a:lnTo>
                    <a:pt x="450" y="1964"/>
                  </a:lnTo>
                  <a:lnTo>
                    <a:pt x="428" y="1949"/>
                  </a:lnTo>
                  <a:lnTo>
                    <a:pt x="407" y="1932"/>
                  </a:lnTo>
                  <a:lnTo>
                    <a:pt x="386" y="1915"/>
                  </a:lnTo>
                  <a:lnTo>
                    <a:pt x="368" y="1898"/>
                  </a:lnTo>
                  <a:lnTo>
                    <a:pt x="328" y="1862"/>
                  </a:lnTo>
                  <a:lnTo>
                    <a:pt x="309" y="1843"/>
                  </a:lnTo>
                  <a:lnTo>
                    <a:pt x="292" y="1824"/>
                  </a:lnTo>
                  <a:lnTo>
                    <a:pt x="255" y="1784"/>
                  </a:lnTo>
                  <a:lnTo>
                    <a:pt x="239" y="1764"/>
                  </a:lnTo>
                  <a:lnTo>
                    <a:pt x="221" y="1744"/>
                  </a:lnTo>
                  <a:lnTo>
                    <a:pt x="206" y="1722"/>
                  </a:lnTo>
                  <a:lnTo>
                    <a:pt x="192" y="1701"/>
                  </a:lnTo>
                  <a:lnTo>
                    <a:pt x="162" y="1657"/>
                  </a:lnTo>
                  <a:lnTo>
                    <a:pt x="149" y="1634"/>
                  </a:lnTo>
                  <a:lnTo>
                    <a:pt x="134" y="1612"/>
                  </a:lnTo>
                  <a:lnTo>
                    <a:pt x="122" y="1588"/>
                  </a:lnTo>
                  <a:lnTo>
                    <a:pt x="111" y="1564"/>
                  </a:lnTo>
                  <a:lnTo>
                    <a:pt x="98" y="1540"/>
                  </a:lnTo>
                  <a:lnTo>
                    <a:pt x="89" y="1515"/>
                  </a:lnTo>
                  <a:lnTo>
                    <a:pt x="78" y="1492"/>
                  </a:lnTo>
                  <a:lnTo>
                    <a:pt x="68" y="1466"/>
                  </a:lnTo>
                  <a:lnTo>
                    <a:pt x="59" y="1441"/>
                  </a:lnTo>
                  <a:lnTo>
                    <a:pt x="51" y="1415"/>
                  </a:lnTo>
                  <a:lnTo>
                    <a:pt x="42" y="1391"/>
                  </a:lnTo>
                  <a:lnTo>
                    <a:pt x="34" y="1364"/>
                  </a:lnTo>
                  <a:lnTo>
                    <a:pt x="28" y="1338"/>
                  </a:lnTo>
                  <a:lnTo>
                    <a:pt x="21" y="1312"/>
                  </a:lnTo>
                  <a:lnTo>
                    <a:pt x="17" y="1285"/>
                  </a:lnTo>
                  <a:lnTo>
                    <a:pt x="12" y="1258"/>
                  </a:lnTo>
                  <a:lnTo>
                    <a:pt x="6" y="1203"/>
                  </a:lnTo>
                  <a:lnTo>
                    <a:pt x="2" y="1176"/>
                  </a:lnTo>
                  <a:lnTo>
                    <a:pt x="1" y="1147"/>
                  </a:lnTo>
                  <a:lnTo>
                    <a:pt x="0" y="1121"/>
                  </a:lnTo>
                  <a:lnTo>
                    <a:pt x="0" y="1092"/>
                  </a:lnTo>
                  <a:lnTo>
                    <a:pt x="0" y="1064"/>
                  </a:lnTo>
                  <a:lnTo>
                    <a:pt x="1" y="1036"/>
                  </a:lnTo>
                  <a:lnTo>
                    <a:pt x="2" y="1008"/>
                  </a:lnTo>
                  <a:lnTo>
                    <a:pt x="6" y="980"/>
                  </a:lnTo>
                  <a:lnTo>
                    <a:pt x="11" y="927"/>
                  </a:lnTo>
                  <a:lnTo>
                    <a:pt x="17" y="899"/>
                  </a:lnTo>
                  <a:lnTo>
                    <a:pt x="21" y="873"/>
                  </a:lnTo>
                  <a:lnTo>
                    <a:pt x="28" y="846"/>
                  </a:lnTo>
                  <a:lnTo>
                    <a:pt x="34" y="819"/>
                  </a:lnTo>
                  <a:lnTo>
                    <a:pt x="41" y="794"/>
                  </a:lnTo>
                  <a:lnTo>
                    <a:pt x="50" y="768"/>
                  </a:lnTo>
                  <a:lnTo>
                    <a:pt x="67" y="718"/>
                  </a:lnTo>
                  <a:lnTo>
                    <a:pt x="76" y="693"/>
                  </a:lnTo>
                  <a:lnTo>
                    <a:pt x="88" y="668"/>
                  </a:lnTo>
                  <a:lnTo>
                    <a:pt x="97" y="644"/>
                  </a:lnTo>
                  <a:lnTo>
                    <a:pt x="110" y="620"/>
                  </a:lnTo>
                  <a:lnTo>
                    <a:pt x="133" y="572"/>
                  </a:lnTo>
                  <a:lnTo>
                    <a:pt x="148" y="550"/>
                  </a:lnTo>
                  <a:lnTo>
                    <a:pt x="160" y="527"/>
                  </a:lnTo>
                  <a:lnTo>
                    <a:pt x="174" y="505"/>
                  </a:lnTo>
                  <a:lnTo>
                    <a:pt x="190" y="482"/>
                  </a:lnTo>
                  <a:lnTo>
                    <a:pt x="204" y="462"/>
                  </a:lnTo>
                  <a:lnTo>
                    <a:pt x="220" y="439"/>
                  </a:lnTo>
                  <a:lnTo>
                    <a:pt x="238" y="420"/>
                  </a:lnTo>
                  <a:lnTo>
                    <a:pt x="253" y="399"/>
                  </a:lnTo>
                  <a:lnTo>
                    <a:pt x="270" y="378"/>
                  </a:lnTo>
                  <a:lnTo>
                    <a:pt x="290" y="359"/>
                  </a:lnTo>
                  <a:lnTo>
                    <a:pt x="307" y="340"/>
                  </a:lnTo>
                  <a:lnTo>
                    <a:pt x="326" y="321"/>
                  </a:lnTo>
                  <a:lnTo>
                    <a:pt x="345" y="304"/>
                  </a:lnTo>
                  <a:lnTo>
                    <a:pt x="365" y="285"/>
                  </a:lnTo>
                  <a:lnTo>
                    <a:pt x="384" y="268"/>
                  </a:lnTo>
                  <a:lnTo>
                    <a:pt x="405" y="251"/>
                  </a:lnTo>
                  <a:lnTo>
                    <a:pt x="448" y="219"/>
                  </a:lnTo>
                  <a:lnTo>
                    <a:pt x="469" y="202"/>
                  </a:lnTo>
                  <a:lnTo>
                    <a:pt x="491" y="189"/>
                  </a:lnTo>
                  <a:lnTo>
                    <a:pt x="514" y="174"/>
                  </a:lnTo>
                  <a:lnTo>
                    <a:pt x="536" y="160"/>
                  </a:lnTo>
                  <a:lnTo>
                    <a:pt x="559" y="146"/>
                  </a:lnTo>
                  <a:lnTo>
                    <a:pt x="583" y="133"/>
                  </a:lnTo>
                  <a:lnTo>
                    <a:pt x="607" y="120"/>
                  </a:lnTo>
                  <a:lnTo>
                    <a:pt x="630" y="109"/>
                  </a:lnTo>
                  <a:lnTo>
                    <a:pt x="656" y="98"/>
                  </a:lnTo>
                  <a:lnTo>
                    <a:pt x="681" y="87"/>
                  </a:lnTo>
                  <a:lnTo>
                    <a:pt x="707" y="77"/>
                  </a:lnTo>
                  <a:lnTo>
                    <a:pt x="732" y="68"/>
                  </a:lnTo>
                  <a:lnTo>
                    <a:pt x="757" y="59"/>
                  </a:lnTo>
                  <a:lnTo>
                    <a:pt x="784" y="50"/>
                  </a:lnTo>
                  <a:lnTo>
                    <a:pt x="809" y="42"/>
                  </a:lnTo>
                  <a:lnTo>
                    <a:pt x="836" y="36"/>
                  </a:lnTo>
                  <a:lnTo>
                    <a:pt x="863" y="30"/>
                  </a:lnTo>
                  <a:lnTo>
                    <a:pt x="890" y="23"/>
                  </a:lnTo>
                  <a:lnTo>
                    <a:pt x="918" y="19"/>
                  </a:lnTo>
                  <a:lnTo>
                    <a:pt x="945" y="14"/>
                  </a:lnTo>
                  <a:lnTo>
                    <a:pt x="1000" y="8"/>
                  </a:lnTo>
                  <a:lnTo>
                    <a:pt x="1029" y="4"/>
                  </a:lnTo>
                  <a:lnTo>
                    <a:pt x="1057" y="2"/>
                  </a:lnTo>
                  <a:lnTo>
                    <a:pt x="1086" y="1"/>
                  </a:lnTo>
                  <a:lnTo>
                    <a:pt x="1116" y="0"/>
                  </a:lnTo>
                  <a:lnTo>
                    <a:pt x="1145" y="0"/>
                  </a:lnTo>
                  <a:lnTo>
                    <a:pt x="1173" y="2"/>
                  </a:lnTo>
                  <a:lnTo>
                    <a:pt x="1202" y="4"/>
                  </a:lnTo>
                  <a:lnTo>
                    <a:pt x="1230" y="7"/>
                  </a:lnTo>
                  <a:lnTo>
                    <a:pt x="1258" y="10"/>
                  </a:lnTo>
                  <a:lnTo>
                    <a:pt x="1286" y="13"/>
                  </a:lnTo>
                  <a:lnTo>
                    <a:pt x="1314" y="18"/>
                  </a:lnTo>
                  <a:lnTo>
                    <a:pt x="1341" y="22"/>
                  </a:lnTo>
                  <a:lnTo>
                    <a:pt x="1367" y="29"/>
                  </a:lnTo>
                  <a:lnTo>
                    <a:pt x="1395" y="35"/>
                  </a:lnTo>
                  <a:lnTo>
                    <a:pt x="1421" y="41"/>
                  </a:lnTo>
                  <a:lnTo>
                    <a:pt x="1448" y="49"/>
                  </a:lnTo>
                  <a:lnTo>
                    <a:pt x="1474" y="57"/>
                  </a:lnTo>
                  <a:lnTo>
                    <a:pt x="1500" y="67"/>
                  </a:lnTo>
                  <a:lnTo>
                    <a:pt x="1525" y="76"/>
                  </a:lnTo>
                  <a:lnTo>
                    <a:pt x="1551" y="86"/>
                  </a:lnTo>
                  <a:lnTo>
                    <a:pt x="1574" y="97"/>
                  </a:lnTo>
                  <a:lnTo>
                    <a:pt x="1600" y="108"/>
                  </a:lnTo>
                  <a:lnTo>
                    <a:pt x="1624" y="118"/>
                  </a:lnTo>
                  <a:lnTo>
                    <a:pt x="1647" y="131"/>
                  </a:lnTo>
                  <a:lnTo>
                    <a:pt x="1671" y="144"/>
                  </a:lnTo>
                  <a:lnTo>
                    <a:pt x="1695" y="158"/>
                  </a:lnTo>
                  <a:lnTo>
                    <a:pt x="1717" y="172"/>
                  </a:lnTo>
                  <a:lnTo>
                    <a:pt x="1741" y="186"/>
                  </a:lnTo>
                  <a:lnTo>
                    <a:pt x="1763" y="200"/>
                  </a:lnTo>
                  <a:lnTo>
                    <a:pt x="1784" y="216"/>
                  </a:lnTo>
                  <a:lnTo>
                    <a:pt x="1806" y="232"/>
                  </a:lnTo>
                  <a:lnTo>
                    <a:pt x="1826" y="249"/>
                  </a:lnTo>
                  <a:lnTo>
                    <a:pt x="1847" y="265"/>
                  </a:lnTo>
                  <a:lnTo>
                    <a:pt x="1867" y="282"/>
                  </a:lnTo>
                  <a:lnTo>
                    <a:pt x="1905" y="318"/>
                  </a:lnTo>
                  <a:lnTo>
                    <a:pt x="1924" y="337"/>
                  </a:lnTo>
                  <a:lnTo>
                    <a:pt x="1943" y="357"/>
                  </a:lnTo>
                  <a:lnTo>
                    <a:pt x="1978" y="396"/>
                  </a:lnTo>
                  <a:lnTo>
                    <a:pt x="1994" y="416"/>
                  </a:lnTo>
                  <a:lnTo>
                    <a:pt x="2012" y="436"/>
                  </a:lnTo>
                  <a:lnTo>
                    <a:pt x="2027" y="458"/>
                  </a:lnTo>
                  <a:lnTo>
                    <a:pt x="2042" y="479"/>
                  </a:lnTo>
                  <a:lnTo>
                    <a:pt x="2072" y="523"/>
                  </a:lnTo>
                  <a:lnTo>
                    <a:pt x="2086" y="547"/>
                  </a:lnTo>
                  <a:lnTo>
                    <a:pt x="2099" y="569"/>
                  </a:lnTo>
                  <a:lnTo>
                    <a:pt x="2112" y="593"/>
                  </a:lnTo>
                  <a:lnTo>
                    <a:pt x="2123" y="616"/>
                  </a:lnTo>
                  <a:lnTo>
                    <a:pt x="2135" y="640"/>
                  </a:lnTo>
                  <a:lnTo>
                    <a:pt x="2146" y="664"/>
                  </a:lnTo>
                  <a:lnTo>
                    <a:pt x="2156" y="689"/>
                  </a:lnTo>
                  <a:lnTo>
                    <a:pt x="2165" y="714"/>
                  </a:lnTo>
                  <a:lnTo>
                    <a:pt x="2175" y="739"/>
                  </a:lnTo>
                  <a:lnTo>
                    <a:pt x="2183" y="764"/>
                  </a:lnTo>
                  <a:lnTo>
                    <a:pt x="2191" y="790"/>
                  </a:lnTo>
                  <a:lnTo>
                    <a:pt x="2199" y="815"/>
                  </a:lnTo>
                  <a:lnTo>
                    <a:pt x="2205" y="842"/>
                  </a:lnTo>
                  <a:lnTo>
                    <a:pt x="2212" y="869"/>
                  </a:lnTo>
                  <a:lnTo>
                    <a:pt x="2216" y="895"/>
                  </a:lnTo>
                  <a:lnTo>
                    <a:pt x="2221" y="923"/>
                  </a:lnTo>
                  <a:lnTo>
                    <a:pt x="2227" y="976"/>
                  </a:lnTo>
                  <a:lnTo>
                    <a:pt x="2231" y="1004"/>
                  </a:lnTo>
                  <a:lnTo>
                    <a:pt x="2233" y="1032"/>
                  </a:lnTo>
                  <a:lnTo>
                    <a:pt x="2233" y="1060"/>
                  </a:lnTo>
                  <a:lnTo>
                    <a:pt x="2233" y="1088"/>
                  </a:lnTo>
                  <a:close/>
                </a:path>
              </a:pathLst>
            </a:custGeom>
            <a:solidFill>
              <a:srgbClr val="26211F"/>
            </a:solidFill>
            <a:ln w="9525">
              <a:noFill/>
              <a:round/>
              <a:headEnd/>
              <a:tailEnd/>
            </a:ln>
          </p:spPr>
          <p:txBody>
            <a:bodyPr/>
            <a:lstStyle/>
            <a:p>
              <a:endParaRPr lang="ru-RU"/>
            </a:p>
          </p:txBody>
        </p:sp>
        <p:sp>
          <p:nvSpPr>
            <p:cNvPr id="22569" name="Freeform 1442"/>
            <p:cNvSpPr>
              <a:spLocks/>
            </p:cNvSpPr>
            <p:nvPr/>
          </p:nvSpPr>
          <p:spPr bwMode="auto">
            <a:xfrm>
              <a:off x="1798" y="1159"/>
              <a:ext cx="2191" cy="2135"/>
            </a:xfrm>
            <a:custGeom>
              <a:avLst/>
              <a:gdLst>
                <a:gd name="T0" fmla="*/ 2187 w 2191"/>
                <a:gd name="T1" fmla="*/ 1148 h 2135"/>
                <a:gd name="T2" fmla="*/ 2173 w 2191"/>
                <a:gd name="T3" fmla="*/ 1255 h 2135"/>
                <a:gd name="T4" fmla="*/ 2150 w 2191"/>
                <a:gd name="T5" fmla="*/ 1358 h 2135"/>
                <a:gd name="T6" fmla="*/ 2115 w 2191"/>
                <a:gd name="T7" fmla="*/ 1457 h 2135"/>
                <a:gd name="T8" fmla="*/ 2058 w 2191"/>
                <a:gd name="T9" fmla="*/ 1574 h 2135"/>
                <a:gd name="T10" fmla="*/ 2004 w 2191"/>
                <a:gd name="T11" fmla="*/ 1663 h 2135"/>
                <a:gd name="T12" fmla="*/ 1924 w 2191"/>
                <a:gd name="T13" fmla="*/ 1764 h 2135"/>
                <a:gd name="T14" fmla="*/ 1852 w 2191"/>
                <a:gd name="T15" fmla="*/ 1838 h 2135"/>
                <a:gd name="T16" fmla="*/ 1752 w 2191"/>
                <a:gd name="T17" fmla="*/ 1922 h 2135"/>
                <a:gd name="T18" fmla="*/ 1666 w 2191"/>
                <a:gd name="T19" fmla="*/ 1979 h 2135"/>
                <a:gd name="T20" fmla="*/ 1572 w 2191"/>
                <a:gd name="T21" fmla="*/ 2028 h 2135"/>
                <a:gd name="T22" fmla="*/ 1474 w 2191"/>
                <a:gd name="T23" fmla="*/ 2069 h 2135"/>
                <a:gd name="T24" fmla="*/ 1344 w 2191"/>
                <a:gd name="T25" fmla="*/ 2108 h 2135"/>
                <a:gd name="T26" fmla="*/ 1208 w 2191"/>
                <a:gd name="T27" fmla="*/ 2130 h 2135"/>
                <a:gd name="T28" fmla="*/ 1097 w 2191"/>
                <a:gd name="T29" fmla="*/ 2135 h 2135"/>
                <a:gd name="T30" fmla="*/ 986 w 2191"/>
                <a:gd name="T31" fmla="*/ 2130 h 2135"/>
                <a:gd name="T32" fmla="*/ 877 w 2191"/>
                <a:gd name="T33" fmla="*/ 2113 h 2135"/>
                <a:gd name="T34" fmla="*/ 772 w 2191"/>
                <a:gd name="T35" fmla="*/ 2088 h 2135"/>
                <a:gd name="T36" fmla="*/ 621 w 2191"/>
                <a:gd name="T37" fmla="*/ 2030 h 2135"/>
                <a:gd name="T38" fmla="*/ 506 w 2191"/>
                <a:gd name="T39" fmla="*/ 1967 h 2135"/>
                <a:gd name="T40" fmla="*/ 420 w 2191"/>
                <a:gd name="T41" fmla="*/ 1909 h 2135"/>
                <a:gd name="T42" fmla="*/ 341 w 2191"/>
                <a:gd name="T43" fmla="*/ 1840 h 2135"/>
                <a:gd name="T44" fmla="*/ 251 w 2191"/>
                <a:gd name="T45" fmla="*/ 1748 h 2135"/>
                <a:gd name="T46" fmla="*/ 188 w 2191"/>
                <a:gd name="T47" fmla="*/ 1666 h 2135"/>
                <a:gd name="T48" fmla="*/ 121 w 2191"/>
                <a:gd name="T49" fmla="*/ 1555 h 2135"/>
                <a:gd name="T50" fmla="*/ 77 w 2191"/>
                <a:gd name="T51" fmla="*/ 1461 h 2135"/>
                <a:gd name="T52" fmla="*/ 42 w 2191"/>
                <a:gd name="T53" fmla="*/ 1361 h 2135"/>
                <a:gd name="T54" fmla="*/ 18 w 2191"/>
                <a:gd name="T55" fmla="*/ 1259 h 2135"/>
                <a:gd name="T56" fmla="*/ 2 w 2191"/>
                <a:gd name="T57" fmla="*/ 1124 h 2135"/>
                <a:gd name="T58" fmla="*/ 2 w 2191"/>
                <a:gd name="T59" fmla="*/ 1014 h 2135"/>
                <a:gd name="T60" fmla="*/ 13 w 2191"/>
                <a:gd name="T61" fmla="*/ 906 h 2135"/>
                <a:gd name="T62" fmla="*/ 35 w 2191"/>
                <a:gd name="T63" fmla="*/ 802 h 2135"/>
                <a:gd name="T64" fmla="*/ 66 w 2191"/>
                <a:gd name="T65" fmla="*/ 701 h 2135"/>
                <a:gd name="T66" fmla="*/ 120 w 2191"/>
                <a:gd name="T67" fmla="*/ 583 h 2135"/>
                <a:gd name="T68" fmla="*/ 172 w 2191"/>
                <a:gd name="T69" fmla="*/ 494 h 2135"/>
                <a:gd name="T70" fmla="*/ 249 w 2191"/>
                <a:gd name="T71" fmla="*/ 390 h 2135"/>
                <a:gd name="T72" fmla="*/ 320 w 2191"/>
                <a:gd name="T73" fmla="*/ 314 h 2135"/>
                <a:gd name="T74" fmla="*/ 418 w 2191"/>
                <a:gd name="T75" fmla="*/ 228 h 2135"/>
                <a:gd name="T76" fmla="*/ 504 w 2191"/>
                <a:gd name="T77" fmla="*/ 168 h 2135"/>
                <a:gd name="T78" fmla="*/ 596 w 2191"/>
                <a:gd name="T79" fmla="*/ 117 h 2135"/>
                <a:gd name="T80" fmla="*/ 693 w 2191"/>
                <a:gd name="T81" fmla="*/ 75 h 2135"/>
                <a:gd name="T82" fmla="*/ 821 w 2191"/>
                <a:gd name="T83" fmla="*/ 33 h 2135"/>
                <a:gd name="T84" fmla="*/ 954 w 2191"/>
                <a:gd name="T85" fmla="*/ 7 h 2135"/>
                <a:gd name="T86" fmla="*/ 1066 w 2191"/>
                <a:gd name="T87" fmla="*/ 0 h 2135"/>
                <a:gd name="T88" fmla="*/ 1178 w 2191"/>
                <a:gd name="T89" fmla="*/ 3 h 2135"/>
                <a:gd name="T90" fmla="*/ 1288 w 2191"/>
                <a:gd name="T91" fmla="*/ 15 h 2135"/>
                <a:gd name="T92" fmla="*/ 1393 w 2191"/>
                <a:gd name="T93" fmla="*/ 38 h 2135"/>
                <a:gd name="T94" fmla="*/ 1520 w 2191"/>
                <a:gd name="T95" fmla="*/ 83 h 2135"/>
                <a:gd name="T96" fmla="*/ 1663 w 2191"/>
                <a:gd name="T97" fmla="*/ 154 h 2135"/>
                <a:gd name="T98" fmla="*/ 1750 w 2191"/>
                <a:gd name="T99" fmla="*/ 210 h 2135"/>
                <a:gd name="T100" fmla="*/ 1831 w 2191"/>
                <a:gd name="T101" fmla="*/ 274 h 2135"/>
                <a:gd name="T102" fmla="*/ 1922 w 2191"/>
                <a:gd name="T103" fmla="*/ 366 h 2135"/>
                <a:gd name="T104" fmla="*/ 1987 w 2191"/>
                <a:gd name="T105" fmla="*/ 448 h 2135"/>
                <a:gd name="T106" fmla="*/ 2057 w 2191"/>
                <a:gd name="T107" fmla="*/ 557 h 2135"/>
                <a:gd name="T108" fmla="*/ 2104 w 2191"/>
                <a:gd name="T109" fmla="*/ 650 h 2135"/>
                <a:gd name="T110" fmla="*/ 2141 w 2191"/>
                <a:gd name="T111" fmla="*/ 748 h 2135"/>
                <a:gd name="T112" fmla="*/ 2168 w 2191"/>
                <a:gd name="T113" fmla="*/ 851 h 2135"/>
                <a:gd name="T114" fmla="*/ 2187 w 2191"/>
                <a:gd name="T115" fmla="*/ 983 h 213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191"/>
                <a:gd name="T175" fmla="*/ 0 h 2135"/>
                <a:gd name="T176" fmla="*/ 2191 w 2191"/>
                <a:gd name="T177" fmla="*/ 2135 h 213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191" h="2135">
                  <a:moveTo>
                    <a:pt x="2191" y="1065"/>
                  </a:moveTo>
                  <a:lnTo>
                    <a:pt x="2191" y="1092"/>
                  </a:lnTo>
                  <a:lnTo>
                    <a:pt x="2189" y="1120"/>
                  </a:lnTo>
                  <a:lnTo>
                    <a:pt x="2187" y="1148"/>
                  </a:lnTo>
                  <a:lnTo>
                    <a:pt x="2184" y="1174"/>
                  </a:lnTo>
                  <a:lnTo>
                    <a:pt x="2181" y="1201"/>
                  </a:lnTo>
                  <a:lnTo>
                    <a:pt x="2178" y="1228"/>
                  </a:lnTo>
                  <a:lnTo>
                    <a:pt x="2173" y="1255"/>
                  </a:lnTo>
                  <a:lnTo>
                    <a:pt x="2169" y="1280"/>
                  </a:lnTo>
                  <a:lnTo>
                    <a:pt x="2163" y="1307"/>
                  </a:lnTo>
                  <a:lnTo>
                    <a:pt x="2156" y="1332"/>
                  </a:lnTo>
                  <a:lnTo>
                    <a:pt x="2150" y="1358"/>
                  </a:lnTo>
                  <a:lnTo>
                    <a:pt x="2142" y="1383"/>
                  </a:lnTo>
                  <a:lnTo>
                    <a:pt x="2134" y="1408"/>
                  </a:lnTo>
                  <a:lnTo>
                    <a:pt x="2124" y="1432"/>
                  </a:lnTo>
                  <a:lnTo>
                    <a:pt x="2115" y="1457"/>
                  </a:lnTo>
                  <a:lnTo>
                    <a:pt x="2105" y="1481"/>
                  </a:lnTo>
                  <a:lnTo>
                    <a:pt x="2083" y="1529"/>
                  </a:lnTo>
                  <a:lnTo>
                    <a:pt x="2071" y="1552"/>
                  </a:lnTo>
                  <a:lnTo>
                    <a:pt x="2058" y="1574"/>
                  </a:lnTo>
                  <a:lnTo>
                    <a:pt x="2045" y="1596"/>
                  </a:lnTo>
                  <a:lnTo>
                    <a:pt x="2033" y="1618"/>
                  </a:lnTo>
                  <a:lnTo>
                    <a:pt x="2019" y="1640"/>
                  </a:lnTo>
                  <a:lnTo>
                    <a:pt x="2004" y="1663"/>
                  </a:lnTo>
                  <a:lnTo>
                    <a:pt x="1973" y="1704"/>
                  </a:lnTo>
                  <a:lnTo>
                    <a:pt x="1957" y="1724"/>
                  </a:lnTo>
                  <a:lnTo>
                    <a:pt x="1942" y="1745"/>
                  </a:lnTo>
                  <a:lnTo>
                    <a:pt x="1924" y="1764"/>
                  </a:lnTo>
                  <a:lnTo>
                    <a:pt x="1907" y="1783"/>
                  </a:lnTo>
                  <a:lnTo>
                    <a:pt x="1889" y="1802"/>
                  </a:lnTo>
                  <a:lnTo>
                    <a:pt x="1871" y="1820"/>
                  </a:lnTo>
                  <a:lnTo>
                    <a:pt x="1852" y="1838"/>
                  </a:lnTo>
                  <a:lnTo>
                    <a:pt x="1833" y="1856"/>
                  </a:lnTo>
                  <a:lnTo>
                    <a:pt x="1793" y="1890"/>
                  </a:lnTo>
                  <a:lnTo>
                    <a:pt x="1773" y="1906"/>
                  </a:lnTo>
                  <a:lnTo>
                    <a:pt x="1752" y="1922"/>
                  </a:lnTo>
                  <a:lnTo>
                    <a:pt x="1730" y="1937"/>
                  </a:lnTo>
                  <a:lnTo>
                    <a:pt x="1709" y="1952"/>
                  </a:lnTo>
                  <a:lnTo>
                    <a:pt x="1687" y="1965"/>
                  </a:lnTo>
                  <a:lnTo>
                    <a:pt x="1666" y="1979"/>
                  </a:lnTo>
                  <a:lnTo>
                    <a:pt x="1642" y="1992"/>
                  </a:lnTo>
                  <a:lnTo>
                    <a:pt x="1619" y="2005"/>
                  </a:lnTo>
                  <a:lnTo>
                    <a:pt x="1595" y="2017"/>
                  </a:lnTo>
                  <a:lnTo>
                    <a:pt x="1572" y="2028"/>
                  </a:lnTo>
                  <a:lnTo>
                    <a:pt x="1548" y="2039"/>
                  </a:lnTo>
                  <a:lnTo>
                    <a:pt x="1523" y="2050"/>
                  </a:lnTo>
                  <a:lnTo>
                    <a:pt x="1497" y="2060"/>
                  </a:lnTo>
                  <a:lnTo>
                    <a:pt x="1474" y="2069"/>
                  </a:lnTo>
                  <a:lnTo>
                    <a:pt x="1422" y="2087"/>
                  </a:lnTo>
                  <a:lnTo>
                    <a:pt x="1396" y="2093"/>
                  </a:lnTo>
                  <a:lnTo>
                    <a:pt x="1371" y="2101"/>
                  </a:lnTo>
                  <a:lnTo>
                    <a:pt x="1344" y="2108"/>
                  </a:lnTo>
                  <a:lnTo>
                    <a:pt x="1317" y="2112"/>
                  </a:lnTo>
                  <a:lnTo>
                    <a:pt x="1264" y="2122"/>
                  </a:lnTo>
                  <a:lnTo>
                    <a:pt x="1237" y="2127"/>
                  </a:lnTo>
                  <a:lnTo>
                    <a:pt x="1208" y="2130"/>
                  </a:lnTo>
                  <a:lnTo>
                    <a:pt x="1181" y="2131"/>
                  </a:lnTo>
                  <a:lnTo>
                    <a:pt x="1153" y="2133"/>
                  </a:lnTo>
                  <a:lnTo>
                    <a:pt x="1125" y="2135"/>
                  </a:lnTo>
                  <a:lnTo>
                    <a:pt x="1097" y="2135"/>
                  </a:lnTo>
                  <a:lnTo>
                    <a:pt x="1069" y="2135"/>
                  </a:lnTo>
                  <a:lnTo>
                    <a:pt x="1041" y="2133"/>
                  </a:lnTo>
                  <a:lnTo>
                    <a:pt x="1012" y="2132"/>
                  </a:lnTo>
                  <a:lnTo>
                    <a:pt x="986" y="2130"/>
                  </a:lnTo>
                  <a:lnTo>
                    <a:pt x="957" y="2127"/>
                  </a:lnTo>
                  <a:lnTo>
                    <a:pt x="930" y="2122"/>
                  </a:lnTo>
                  <a:lnTo>
                    <a:pt x="903" y="2118"/>
                  </a:lnTo>
                  <a:lnTo>
                    <a:pt x="877" y="2113"/>
                  </a:lnTo>
                  <a:lnTo>
                    <a:pt x="849" y="2109"/>
                  </a:lnTo>
                  <a:lnTo>
                    <a:pt x="824" y="2102"/>
                  </a:lnTo>
                  <a:lnTo>
                    <a:pt x="798" y="2094"/>
                  </a:lnTo>
                  <a:lnTo>
                    <a:pt x="772" y="2088"/>
                  </a:lnTo>
                  <a:lnTo>
                    <a:pt x="747" y="2079"/>
                  </a:lnTo>
                  <a:lnTo>
                    <a:pt x="721" y="2070"/>
                  </a:lnTo>
                  <a:lnTo>
                    <a:pt x="670" y="2052"/>
                  </a:lnTo>
                  <a:lnTo>
                    <a:pt x="621" y="2030"/>
                  </a:lnTo>
                  <a:lnTo>
                    <a:pt x="598" y="2019"/>
                  </a:lnTo>
                  <a:lnTo>
                    <a:pt x="576" y="2006"/>
                  </a:lnTo>
                  <a:lnTo>
                    <a:pt x="529" y="1981"/>
                  </a:lnTo>
                  <a:lnTo>
                    <a:pt x="506" y="1967"/>
                  </a:lnTo>
                  <a:lnTo>
                    <a:pt x="484" y="1954"/>
                  </a:lnTo>
                  <a:lnTo>
                    <a:pt x="463" y="1939"/>
                  </a:lnTo>
                  <a:lnTo>
                    <a:pt x="441" y="1924"/>
                  </a:lnTo>
                  <a:lnTo>
                    <a:pt x="420" y="1909"/>
                  </a:lnTo>
                  <a:lnTo>
                    <a:pt x="400" y="1893"/>
                  </a:lnTo>
                  <a:lnTo>
                    <a:pt x="380" y="1875"/>
                  </a:lnTo>
                  <a:lnTo>
                    <a:pt x="360" y="1858"/>
                  </a:lnTo>
                  <a:lnTo>
                    <a:pt x="341" y="1840"/>
                  </a:lnTo>
                  <a:lnTo>
                    <a:pt x="322" y="1823"/>
                  </a:lnTo>
                  <a:lnTo>
                    <a:pt x="286" y="1786"/>
                  </a:lnTo>
                  <a:lnTo>
                    <a:pt x="269" y="1767"/>
                  </a:lnTo>
                  <a:lnTo>
                    <a:pt x="251" y="1748"/>
                  </a:lnTo>
                  <a:lnTo>
                    <a:pt x="235" y="1727"/>
                  </a:lnTo>
                  <a:lnTo>
                    <a:pt x="220" y="1707"/>
                  </a:lnTo>
                  <a:lnTo>
                    <a:pt x="204" y="1686"/>
                  </a:lnTo>
                  <a:lnTo>
                    <a:pt x="188" y="1666"/>
                  </a:lnTo>
                  <a:lnTo>
                    <a:pt x="174" y="1644"/>
                  </a:lnTo>
                  <a:lnTo>
                    <a:pt x="160" y="1621"/>
                  </a:lnTo>
                  <a:lnTo>
                    <a:pt x="134" y="1577"/>
                  </a:lnTo>
                  <a:lnTo>
                    <a:pt x="121" y="1555"/>
                  </a:lnTo>
                  <a:lnTo>
                    <a:pt x="109" y="1532"/>
                  </a:lnTo>
                  <a:lnTo>
                    <a:pt x="98" y="1508"/>
                  </a:lnTo>
                  <a:lnTo>
                    <a:pt x="88" y="1484"/>
                  </a:lnTo>
                  <a:lnTo>
                    <a:pt x="77" y="1461"/>
                  </a:lnTo>
                  <a:lnTo>
                    <a:pt x="68" y="1435"/>
                  </a:lnTo>
                  <a:lnTo>
                    <a:pt x="60" y="1412"/>
                  </a:lnTo>
                  <a:lnTo>
                    <a:pt x="50" y="1386"/>
                  </a:lnTo>
                  <a:lnTo>
                    <a:pt x="42" y="1361"/>
                  </a:lnTo>
                  <a:lnTo>
                    <a:pt x="36" y="1336"/>
                  </a:lnTo>
                  <a:lnTo>
                    <a:pt x="30" y="1311"/>
                  </a:lnTo>
                  <a:lnTo>
                    <a:pt x="23" y="1283"/>
                  </a:lnTo>
                  <a:lnTo>
                    <a:pt x="18" y="1259"/>
                  </a:lnTo>
                  <a:lnTo>
                    <a:pt x="13" y="1232"/>
                  </a:lnTo>
                  <a:lnTo>
                    <a:pt x="7" y="1178"/>
                  </a:lnTo>
                  <a:lnTo>
                    <a:pt x="4" y="1151"/>
                  </a:lnTo>
                  <a:lnTo>
                    <a:pt x="2" y="1124"/>
                  </a:lnTo>
                  <a:lnTo>
                    <a:pt x="0" y="1096"/>
                  </a:lnTo>
                  <a:lnTo>
                    <a:pt x="0" y="1069"/>
                  </a:lnTo>
                  <a:lnTo>
                    <a:pt x="0" y="1041"/>
                  </a:lnTo>
                  <a:lnTo>
                    <a:pt x="2" y="1014"/>
                  </a:lnTo>
                  <a:lnTo>
                    <a:pt x="3" y="987"/>
                  </a:lnTo>
                  <a:lnTo>
                    <a:pt x="7" y="960"/>
                  </a:lnTo>
                  <a:lnTo>
                    <a:pt x="10" y="934"/>
                  </a:lnTo>
                  <a:lnTo>
                    <a:pt x="13" y="906"/>
                  </a:lnTo>
                  <a:lnTo>
                    <a:pt x="18" y="880"/>
                  </a:lnTo>
                  <a:lnTo>
                    <a:pt x="22" y="855"/>
                  </a:lnTo>
                  <a:lnTo>
                    <a:pt x="29" y="827"/>
                  </a:lnTo>
                  <a:lnTo>
                    <a:pt x="35" y="802"/>
                  </a:lnTo>
                  <a:lnTo>
                    <a:pt x="41" y="777"/>
                  </a:lnTo>
                  <a:lnTo>
                    <a:pt x="49" y="752"/>
                  </a:lnTo>
                  <a:lnTo>
                    <a:pt x="59" y="726"/>
                  </a:lnTo>
                  <a:lnTo>
                    <a:pt x="66" y="701"/>
                  </a:lnTo>
                  <a:lnTo>
                    <a:pt x="76" y="677"/>
                  </a:lnTo>
                  <a:lnTo>
                    <a:pt x="87" y="654"/>
                  </a:lnTo>
                  <a:lnTo>
                    <a:pt x="108" y="606"/>
                  </a:lnTo>
                  <a:lnTo>
                    <a:pt x="120" y="583"/>
                  </a:lnTo>
                  <a:lnTo>
                    <a:pt x="132" y="560"/>
                  </a:lnTo>
                  <a:lnTo>
                    <a:pt x="145" y="536"/>
                  </a:lnTo>
                  <a:lnTo>
                    <a:pt x="158" y="515"/>
                  </a:lnTo>
                  <a:lnTo>
                    <a:pt x="172" y="494"/>
                  </a:lnTo>
                  <a:lnTo>
                    <a:pt x="186" y="472"/>
                  </a:lnTo>
                  <a:lnTo>
                    <a:pt x="218" y="429"/>
                  </a:lnTo>
                  <a:lnTo>
                    <a:pt x="234" y="410"/>
                  </a:lnTo>
                  <a:lnTo>
                    <a:pt x="249" y="390"/>
                  </a:lnTo>
                  <a:lnTo>
                    <a:pt x="267" y="369"/>
                  </a:lnTo>
                  <a:lnTo>
                    <a:pt x="284" y="350"/>
                  </a:lnTo>
                  <a:lnTo>
                    <a:pt x="301" y="331"/>
                  </a:lnTo>
                  <a:lnTo>
                    <a:pt x="320" y="314"/>
                  </a:lnTo>
                  <a:lnTo>
                    <a:pt x="339" y="297"/>
                  </a:lnTo>
                  <a:lnTo>
                    <a:pt x="358" y="277"/>
                  </a:lnTo>
                  <a:lnTo>
                    <a:pt x="397" y="244"/>
                  </a:lnTo>
                  <a:lnTo>
                    <a:pt x="418" y="228"/>
                  </a:lnTo>
                  <a:lnTo>
                    <a:pt x="439" y="212"/>
                  </a:lnTo>
                  <a:lnTo>
                    <a:pt x="461" y="198"/>
                  </a:lnTo>
                  <a:lnTo>
                    <a:pt x="481" y="182"/>
                  </a:lnTo>
                  <a:lnTo>
                    <a:pt x="504" y="168"/>
                  </a:lnTo>
                  <a:lnTo>
                    <a:pt x="527" y="156"/>
                  </a:lnTo>
                  <a:lnTo>
                    <a:pt x="549" y="141"/>
                  </a:lnTo>
                  <a:lnTo>
                    <a:pt x="573" y="128"/>
                  </a:lnTo>
                  <a:lnTo>
                    <a:pt x="596" y="117"/>
                  </a:lnTo>
                  <a:lnTo>
                    <a:pt x="619" y="105"/>
                  </a:lnTo>
                  <a:lnTo>
                    <a:pt x="644" y="95"/>
                  </a:lnTo>
                  <a:lnTo>
                    <a:pt x="668" y="84"/>
                  </a:lnTo>
                  <a:lnTo>
                    <a:pt x="693" y="75"/>
                  </a:lnTo>
                  <a:lnTo>
                    <a:pt x="718" y="65"/>
                  </a:lnTo>
                  <a:lnTo>
                    <a:pt x="769" y="47"/>
                  </a:lnTo>
                  <a:lnTo>
                    <a:pt x="795" y="39"/>
                  </a:lnTo>
                  <a:lnTo>
                    <a:pt x="821" y="33"/>
                  </a:lnTo>
                  <a:lnTo>
                    <a:pt x="846" y="26"/>
                  </a:lnTo>
                  <a:lnTo>
                    <a:pt x="874" y="22"/>
                  </a:lnTo>
                  <a:lnTo>
                    <a:pt x="927" y="13"/>
                  </a:lnTo>
                  <a:lnTo>
                    <a:pt x="954" y="7"/>
                  </a:lnTo>
                  <a:lnTo>
                    <a:pt x="983" y="5"/>
                  </a:lnTo>
                  <a:lnTo>
                    <a:pt x="1009" y="3"/>
                  </a:lnTo>
                  <a:lnTo>
                    <a:pt x="1038" y="1"/>
                  </a:lnTo>
                  <a:lnTo>
                    <a:pt x="1066" y="0"/>
                  </a:lnTo>
                  <a:lnTo>
                    <a:pt x="1094" y="0"/>
                  </a:lnTo>
                  <a:lnTo>
                    <a:pt x="1122" y="0"/>
                  </a:lnTo>
                  <a:lnTo>
                    <a:pt x="1150" y="1"/>
                  </a:lnTo>
                  <a:lnTo>
                    <a:pt x="1178" y="3"/>
                  </a:lnTo>
                  <a:lnTo>
                    <a:pt x="1205" y="4"/>
                  </a:lnTo>
                  <a:lnTo>
                    <a:pt x="1234" y="7"/>
                  </a:lnTo>
                  <a:lnTo>
                    <a:pt x="1261" y="12"/>
                  </a:lnTo>
                  <a:lnTo>
                    <a:pt x="1288" y="15"/>
                  </a:lnTo>
                  <a:lnTo>
                    <a:pt x="1314" y="21"/>
                  </a:lnTo>
                  <a:lnTo>
                    <a:pt x="1342" y="26"/>
                  </a:lnTo>
                  <a:lnTo>
                    <a:pt x="1368" y="32"/>
                  </a:lnTo>
                  <a:lnTo>
                    <a:pt x="1393" y="38"/>
                  </a:lnTo>
                  <a:lnTo>
                    <a:pt x="1419" y="46"/>
                  </a:lnTo>
                  <a:lnTo>
                    <a:pt x="1446" y="55"/>
                  </a:lnTo>
                  <a:lnTo>
                    <a:pt x="1471" y="64"/>
                  </a:lnTo>
                  <a:lnTo>
                    <a:pt x="1520" y="83"/>
                  </a:lnTo>
                  <a:lnTo>
                    <a:pt x="1569" y="103"/>
                  </a:lnTo>
                  <a:lnTo>
                    <a:pt x="1592" y="115"/>
                  </a:lnTo>
                  <a:lnTo>
                    <a:pt x="1617" y="126"/>
                  </a:lnTo>
                  <a:lnTo>
                    <a:pt x="1663" y="154"/>
                  </a:lnTo>
                  <a:lnTo>
                    <a:pt x="1685" y="166"/>
                  </a:lnTo>
                  <a:lnTo>
                    <a:pt x="1707" y="180"/>
                  </a:lnTo>
                  <a:lnTo>
                    <a:pt x="1727" y="196"/>
                  </a:lnTo>
                  <a:lnTo>
                    <a:pt x="1750" y="210"/>
                  </a:lnTo>
                  <a:lnTo>
                    <a:pt x="1770" y="226"/>
                  </a:lnTo>
                  <a:lnTo>
                    <a:pt x="1791" y="242"/>
                  </a:lnTo>
                  <a:lnTo>
                    <a:pt x="1812" y="259"/>
                  </a:lnTo>
                  <a:lnTo>
                    <a:pt x="1831" y="274"/>
                  </a:lnTo>
                  <a:lnTo>
                    <a:pt x="1849" y="294"/>
                  </a:lnTo>
                  <a:lnTo>
                    <a:pt x="1868" y="311"/>
                  </a:lnTo>
                  <a:lnTo>
                    <a:pt x="1905" y="347"/>
                  </a:lnTo>
                  <a:lnTo>
                    <a:pt x="1922" y="366"/>
                  </a:lnTo>
                  <a:lnTo>
                    <a:pt x="1940" y="387"/>
                  </a:lnTo>
                  <a:lnTo>
                    <a:pt x="1955" y="407"/>
                  </a:lnTo>
                  <a:lnTo>
                    <a:pt x="1972" y="426"/>
                  </a:lnTo>
                  <a:lnTo>
                    <a:pt x="1987" y="448"/>
                  </a:lnTo>
                  <a:lnTo>
                    <a:pt x="2003" y="469"/>
                  </a:lnTo>
                  <a:lnTo>
                    <a:pt x="2017" y="491"/>
                  </a:lnTo>
                  <a:lnTo>
                    <a:pt x="2032" y="511"/>
                  </a:lnTo>
                  <a:lnTo>
                    <a:pt x="2057" y="557"/>
                  </a:lnTo>
                  <a:lnTo>
                    <a:pt x="2070" y="579"/>
                  </a:lnTo>
                  <a:lnTo>
                    <a:pt x="2082" y="602"/>
                  </a:lnTo>
                  <a:lnTo>
                    <a:pt x="2093" y="626"/>
                  </a:lnTo>
                  <a:lnTo>
                    <a:pt x="2104" y="650"/>
                  </a:lnTo>
                  <a:lnTo>
                    <a:pt x="2114" y="673"/>
                  </a:lnTo>
                  <a:lnTo>
                    <a:pt x="2123" y="698"/>
                  </a:lnTo>
                  <a:lnTo>
                    <a:pt x="2133" y="722"/>
                  </a:lnTo>
                  <a:lnTo>
                    <a:pt x="2141" y="748"/>
                  </a:lnTo>
                  <a:lnTo>
                    <a:pt x="2149" y="773"/>
                  </a:lnTo>
                  <a:lnTo>
                    <a:pt x="2155" y="799"/>
                  </a:lnTo>
                  <a:lnTo>
                    <a:pt x="2162" y="823"/>
                  </a:lnTo>
                  <a:lnTo>
                    <a:pt x="2168" y="851"/>
                  </a:lnTo>
                  <a:lnTo>
                    <a:pt x="2172" y="876"/>
                  </a:lnTo>
                  <a:lnTo>
                    <a:pt x="2177" y="902"/>
                  </a:lnTo>
                  <a:lnTo>
                    <a:pt x="2184" y="956"/>
                  </a:lnTo>
                  <a:lnTo>
                    <a:pt x="2187" y="983"/>
                  </a:lnTo>
                  <a:lnTo>
                    <a:pt x="2189" y="1010"/>
                  </a:lnTo>
                  <a:lnTo>
                    <a:pt x="2191" y="1037"/>
                  </a:lnTo>
                  <a:lnTo>
                    <a:pt x="2191" y="1065"/>
                  </a:lnTo>
                  <a:close/>
                </a:path>
              </a:pathLst>
            </a:custGeom>
            <a:solidFill>
              <a:srgbClr val="2D2826"/>
            </a:solidFill>
            <a:ln w="9525">
              <a:noFill/>
              <a:round/>
              <a:headEnd/>
              <a:tailEnd/>
            </a:ln>
          </p:spPr>
          <p:txBody>
            <a:bodyPr/>
            <a:lstStyle/>
            <a:p>
              <a:endParaRPr lang="ru-RU"/>
            </a:p>
          </p:txBody>
        </p:sp>
        <p:sp>
          <p:nvSpPr>
            <p:cNvPr id="22570" name="Freeform 1443"/>
            <p:cNvSpPr>
              <a:spLocks/>
            </p:cNvSpPr>
            <p:nvPr/>
          </p:nvSpPr>
          <p:spPr bwMode="auto">
            <a:xfrm>
              <a:off x="1820" y="1180"/>
              <a:ext cx="2146" cy="2090"/>
            </a:xfrm>
            <a:custGeom>
              <a:avLst/>
              <a:gdLst>
                <a:gd name="T0" fmla="*/ 2143 w 2146"/>
                <a:gd name="T1" fmla="*/ 1124 h 2090"/>
                <a:gd name="T2" fmla="*/ 2129 w 2146"/>
                <a:gd name="T3" fmla="*/ 1228 h 2090"/>
                <a:gd name="T4" fmla="*/ 2106 w 2146"/>
                <a:gd name="T5" fmla="*/ 1329 h 2090"/>
                <a:gd name="T6" fmla="*/ 2072 w 2146"/>
                <a:gd name="T7" fmla="*/ 1427 h 2090"/>
                <a:gd name="T8" fmla="*/ 2030 w 2146"/>
                <a:gd name="T9" fmla="*/ 1518 h 2090"/>
                <a:gd name="T10" fmla="*/ 1963 w 2146"/>
                <a:gd name="T11" fmla="*/ 1628 h 2090"/>
                <a:gd name="T12" fmla="*/ 1902 w 2146"/>
                <a:gd name="T13" fmla="*/ 1708 h 2090"/>
                <a:gd name="T14" fmla="*/ 1832 w 2146"/>
                <a:gd name="T15" fmla="*/ 1783 h 2090"/>
                <a:gd name="T16" fmla="*/ 1736 w 2146"/>
                <a:gd name="T17" fmla="*/ 1866 h 2090"/>
                <a:gd name="T18" fmla="*/ 1631 w 2146"/>
                <a:gd name="T19" fmla="*/ 1938 h 2090"/>
                <a:gd name="T20" fmla="*/ 1493 w 2146"/>
                <a:gd name="T21" fmla="*/ 2007 h 2090"/>
                <a:gd name="T22" fmla="*/ 1368 w 2146"/>
                <a:gd name="T23" fmla="*/ 2050 h 2090"/>
                <a:gd name="T24" fmla="*/ 1265 w 2146"/>
                <a:gd name="T25" fmla="*/ 2075 h 2090"/>
                <a:gd name="T26" fmla="*/ 1158 w 2146"/>
                <a:gd name="T27" fmla="*/ 2087 h 2090"/>
                <a:gd name="T28" fmla="*/ 1020 w 2146"/>
                <a:gd name="T29" fmla="*/ 2089 h 2090"/>
                <a:gd name="T30" fmla="*/ 911 w 2146"/>
                <a:gd name="T31" fmla="*/ 2079 h 2090"/>
                <a:gd name="T32" fmla="*/ 806 w 2146"/>
                <a:gd name="T33" fmla="*/ 2057 h 2090"/>
                <a:gd name="T34" fmla="*/ 658 w 2146"/>
                <a:gd name="T35" fmla="*/ 2009 h 2090"/>
                <a:gd name="T36" fmla="*/ 563 w 2146"/>
                <a:gd name="T37" fmla="*/ 1965 h 2090"/>
                <a:gd name="T38" fmla="*/ 475 w 2146"/>
                <a:gd name="T39" fmla="*/ 1913 h 2090"/>
                <a:gd name="T40" fmla="*/ 392 w 2146"/>
                <a:gd name="T41" fmla="*/ 1853 h 2090"/>
                <a:gd name="T42" fmla="*/ 299 w 2146"/>
                <a:gd name="T43" fmla="*/ 1768 h 2090"/>
                <a:gd name="T44" fmla="*/ 231 w 2146"/>
                <a:gd name="T45" fmla="*/ 1692 h 2090"/>
                <a:gd name="T46" fmla="*/ 144 w 2146"/>
                <a:gd name="T47" fmla="*/ 1568 h 2090"/>
                <a:gd name="T48" fmla="*/ 66 w 2146"/>
                <a:gd name="T49" fmla="*/ 1407 h 2090"/>
                <a:gd name="T50" fmla="*/ 23 w 2146"/>
                <a:gd name="T51" fmla="*/ 1257 h 2090"/>
                <a:gd name="T52" fmla="*/ 4 w 2146"/>
                <a:gd name="T53" fmla="*/ 1128 h 2090"/>
                <a:gd name="T54" fmla="*/ 2 w 2146"/>
                <a:gd name="T55" fmla="*/ 1021 h 2090"/>
                <a:gd name="T56" fmla="*/ 10 w 2146"/>
                <a:gd name="T57" fmla="*/ 914 h 2090"/>
                <a:gd name="T58" fmla="*/ 29 w 2146"/>
                <a:gd name="T59" fmla="*/ 811 h 2090"/>
                <a:gd name="T60" fmla="*/ 58 w 2146"/>
                <a:gd name="T61" fmla="*/ 711 h 2090"/>
                <a:gd name="T62" fmla="*/ 95 w 2146"/>
                <a:gd name="T63" fmla="*/ 616 h 2090"/>
                <a:gd name="T64" fmla="*/ 157 w 2146"/>
                <a:gd name="T65" fmla="*/ 504 h 2090"/>
                <a:gd name="T66" fmla="*/ 213 w 2146"/>
                <a:gd name="T67" fmla="*/ 422 h 2090"/>
                <a:gd name="T68" fmla="*/ 279 w 2146"/>
                <a:gd name="T69" fmla="*/ 345 h 2090"/>
                <a:gd name="T70" fmla="*/ 371 w 2146"/>
                <a:gd name="T71" fmla="*/ 255 h 2090"/>
                <a:gd name="T72" fmla="*/ 472 w 2146"/>
                <a:gd name="T73" fmla="*/ 180 h 2090"/>
                <a:gd name="T74" fmla="*/ 608 w 2146"/>
                <a:gd name="T75" fmla="*/ 104 h 2090"/>
                <a:gd name="T76" fmla="*/ 703 w 2146"/>
                <a:gd name="T77" fmla="*/ 64 h 2090"/>
                <a:gd name="T78" fmla="*/ 829 w 2146"/>
                <a:gd name="T79" fmla="*/ 27 h 2090"/>
                <a:gd name="T80" fmla="*/ 935 w 2146"/>
                <a:gd name="T81" fmla="*/ 8 h 2090"/>
                <a:gd name="T82" fmla="*/ 1044 w 2146"/>
                <a:gd name="T83" fmla="*/ 0 h 2090"/>
                <a:gd name="T84" fmla="*/ 1182 w 2146"/>
                <a:gd name="T85" fmla="*/ 4 h 2090"/>
                <a:gd name="T86" fmla="*/ 1288 w 2146"/>
                <a:gd name="T87" fmla="*/ 21 h 2090"/>
                <a:gd name="T88" fmla="*/ 1416 w 2146"/>
                <a:gd name="T89" fmla="*/ 54 h 2090"/>
                <a:gd name="T90" fmla="*/ 1538 w 2146"/>
                <a:gd name="T91" fmla="*/ 102 h 2090"/>
                <a:gd name="T92" fmla="*/ 1628 w 2146"/>
                <a:gd name="T93" fmla="*/ 149 h 2090"/>
                <a:gd name="T94" fmla="*/ 1713 w 2146"/>
                <a:gd name="T95" fmla="*/ 206 h 2090"/>
                <a:gd name="T96" fmla="*/ 1813 w 2146"/>
                <a:gd name="T97" fmla="*/ 286 h 2090"/>
                <a:gd name="T98" fmla="*/ 1883 w 2146"/>
                <a:gd name="T99" fmla="*/ 359 h 2090"/>
                <a:gd name="T100" fmla="*/ 1962 w 2146"/>
                <a:gd name="T101" fmla="*/ 460 h 2090"/>
                <a:gd name="T102" fmla="*/ 2040 w 2146"/>
                <a:gd name="T103" fmla="*/ 590 h 2090"/>
                <a:gd name="T104" fmla="*/ 2112 w 2146"/>
                <a:gd name="T105" fmla="*/ 781 h 2090"/>
                <a:gd name="T106" fmla="*/ 2137 w 2146"/>
                <a:gd name="T107" fmla="*/ 911 h 2090"/>
                <a:gd name="T108" fmla="*/ 2146 w 2146"/>
                <a:gd name="T109" fmla="*/ 1017 h 209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46"/>
                <a:gd name="T166" fmla="*/ 0 h 2090"/>
                <a:gd name="T167" fmla="*/ 2146 w 2146"/>
                <a:gd name="T168" fmla="*/ 2090 h 209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46" h="2090">
                  <a:moveTo>
                    <a:pt x="2146" y="1043"/>
                  </a:moveTo>
                  <a:lnTo>
                    <a:pt x="2146" y="1070"/>
                  </a:lnTo>
                  <a:lnTo>
                    <a:pt x="2145" y="1097"/>
                  </a:lnTo>
                  <a:lnTo>
                    <a:pt x="2143" y="1124"/>
                  </a:lnTo>
                  <a:lnTo>
                    <a:pt x="2140" y="1151"/>
                  </a:lnTo>
                  <a:lnTo>
                    <a:pt x="2137" y="1176"/>
                  </a:lnTo>
                  <a:lnTo>
                    <a:pt x="2134" y="1203"/>
                  </a:lnTo>
                  <a:lnTo>
                    <a:pt x="2129" y="1228"/>
                  </a:lnTo>
                  <a:lnTo>
                    <a:pt x="2124" y="1254"/>
                  </a:lnTo>
                  <a:lnTo>
                    <a:pt x="2118" y="1278"/>
                  </a:lnTo>
                  <a:lnTo>
                    <a:pt x="2113" y="1304"/>
                  </a:lnTo>
                  <a:lnTo>
                    <a:pt x="2106" y="1329"/>
                  </a:lnTo>
                  <a:lnTo>
                    <a:pt x="2098" y="1355"/>
                  </a:lnTo>
                  <a:lnTo>
                    <a:pt x="2090" y="1378"/>
                  </a:lnTo>
                  <a:lnTo>
                    <a:pt x="2082" y="1404"/>
                  </a:lnTo>
                  <a:lnTo>
                    <a:pt x="2072" y="1427"/>
                  </a:lnTo>
                  <a:lnTo>
                    <a:pt x="2063" y="1451"/>
                  </a:lnTo>
                  <a:lnTo>
                    <a:pt x="2052" y="1473"/>
                  </a:lnTo>
                  <a:lnTo>
                    <a:pt x="2041" y="1496"/>
                  </a:lnTo>
                  <a:lnTo>
                    <a:pt x="2030" y="1518"/>
                  </a:lnTo>
                  <a:lnTo>
                    <a:pt x="2017" y="1543"/>
                  </a:lnTo>
                  <a:lnTo>
                    <a:pt x="1992" y="1585"/>
                  </a:lnTo>
                  <a:lnTo>
                    <a:pt x="1978" y="1607"/>
                  </a:lnTo>
                  <a:lnTo>
                    <a:pt x="1963" y="1628"/>
                  </a:lnTo>
                  <a:lnTo>
                    <a:pt x="1950" y="1648"/>
                  </a:lnTo>
                  <a:lnTo>
                    <a:pt x="1933" y="1669"/>
                  </a:lnTo>
                  <a:lnTo>
                    <a:pt x="1918" y="1689"/>
                  </a:lnTo>
                  <a:lnTo>
                    <a:pt x="1902" y="1708"/>
                  </a:lnTo>
                  <a:lnTo>
                    <a:pt x="1884" y="1727"/>
                  </a:lnTo>
                  <a:lnTo>
                    <a:pt x="1869" y="1746"/>
                  </a:lnTo>
                  <a:lnTo>
                    <a:pt x="1852" y="1766"/>
                  </a:lnTo>
                  <a:lnTo>
                    <a:pt x="1832" y="1783"/>
                  </a:lnTo>
                  <a:lnTo>
                    <a:pt x="1796" y="1817"/>
                  </a:lnTo>
                  <a:lnTo>
                    <a:pt x="1776" y="1835"/>
                  </a:lnTo>
                  <a:lnTo>
                    <a:pt x="1757" y="1851"/>
                  </a:lnTo>
                  <a:lnTo>
                    <a:pt x="1736" y="1866"/>
                  </a:lnTo>
                  <a:lnTo>
                    <a:pt x="1716" y="1883"/>
                  </a:lnTo>
                  <a:lnTo>
                    <a:pt x="1674" y="1911"/>
                  </a:lnTo>
                  <a:lnTo>
                    <a:pt x="1653" y="1926"/>
                  </a:lnTo>
                  <a:lnTo>
                    <a:pt x="1631" y="1938"/>
                  </a:lnTo>
                  <a:lnTo>
                    <a:pt x="1586" y="1963"/>
                  </a:lnTo>
                  <a:lnTo>
                    <a:pt x="1541" y="1987"/>
                  </a:lnTo>
                  <a:lnTo>
                    <a:pt x="1516" y="1998"/>
                  </a:lnTo>
                  <a:lnTo>
                    <a:pt x="1493" y="2007"/>
                  </a:lnTo>
                  <a:lnTo>
                    <a:pt x="1468" y="2017"/>
                  </a:lnTo>
                  <a:lnTo>
                    <a:pt x="1444" y="2026"/>
                  </a:lnTo>
                  <a:lnTo>
                    <a:pt x="1394" y="2043"/>
                  </a:lnTo>
                  <a:lnTo>
                    <a:pt x="1368" y="2050"/>
                  </a:lnTo>
                  <a:lnTo>
                    <a:pt x="1343" y="2056"/>
                  </a:lnTo>
                  <a:lnTo>
                    <a:pt x="1317" y="2063"/>
                  </a:lnTo>
                  <a:lnTo>
                    <a:pt x="1291" y="2069"/>
                  </a:lnTo>
                  <a:lnTo>
                    <a:pt x="1265" y="2075"/>
                  </a:lnTo>
                  <a:lnTo>
                    <a:pt x="1238" y="2079"/>
                  </a:lnTo>
                  <a:lnTo>
                    <a:pt x="1212" y="2082"/>
                  </a:lnTo>
                  <a:lnTo>
                    <a:pt x="1185" y="2086"/>
                  </a:lnTo>
                  <a:lnTo>
                    <a:pt x="1158" y="2087"/>
                  </a:lnTo>
                  <a:lnTo>
                    <a:pt x="1131" y="2089"/>
                  </a:lnTo>
                  <a:lnTo>
                    <a:pt x="1103" y="2090"/>
                  </a:lnTo>
                  <a:lnTo>
                    <a:pt x="1075" y="2090"/>
                  </a:lnTo>
                  <a:lnTo>
                    <a:pt x="1020" y="2089"/>
                  </a:lnTo>
                  <a:lnTo>
                    <a:pt x="992" y="2087"/>
                  </a:lnTo>
                  <a:lnTo>
                    <a:pt x="965" y="2086"/>
                  </a:lnTo>
                  <a:lnTo>
                    <a:pt x="938" y="2083"/>
                  </a:lnTo>
                  <a:lnTo>
                    <a:pt x="911" y="2079"/>
                  </a:lnTo>
                  <a:lnTo>
                    <a:pt x="886" y="2075"/>
                  </a:lnTo>
                  <a:lnTo>
                    <a:pt x="859" y="2070"/>
                  </a:lnTo>
                  <a:lnTo>
                    <a:pt x="832" y="2064"/>
                  </a:lnTo>
                  <a:lnTo>
                    <a:pt x="806" y="2057"/>
                  </a:lnTo>
                  <a:lnTo>
                    <a:pt x="757" y="2044"/>
                  </a:lnTo>
                  <a:lnTo>
                    <a:pt x="731" y="2036"/>
                  </a:lnTo>
                  <a:lnTo>
                    <a:pt x="706" y="2028"/>
                  </a:lnTo>
                  <a:lnTo>
                    <a:pt x="658" y="2009"/>
                  </a:lnTo>
                  <a:lnTo>
                    <a:pt x="633" y="1999"/>
                  </a:lnTo>
                  <a:lnTo>
                    <a:pt x="611" y="1988"/>
                  </a:lnTo>
                  <a:lnTo>
                    <a:pt x="587" y="1977"/>
                  </a:lnTo>
                  <a:lnTo>
                    <a:pt x="563" y="1965"/>
                  </a:lnTo>
                  <a:lnTo>
                    <a:pt x="541" y="1952"/>
                  </a:lnTo>
                  <a:lnTo>
                    <a:pt x="519" y="1940"/>
                  </a:lnTo>
                  <a:lnTo>
                    <a:pt x="497" y="1928"/>
                  </a:lnTo>
                  <a:lnTo>
                    <a:pt x="475" y="1913"/>
                  </a:lnTo>
                  <a:lnTo>
                    <a:pt x="454" y="1899"/>
                  </a:lnTo>
                  <a:lnTo>
                    <a:pt x="434" y="1885"/>
                  </a:lnTo>
                  <a:lnTo>
                    <a:pt x="413" y="1869"/>
                  </a:lnTo>
                  <a:lnTo>
                    <a:pt x="392" y="1853"/>
                  </a:lnTo>
                  <a:lnTo>
                    <a:pt x="354" y="1820"/>
                  </a:lnTo>
                  <a:lnTo>
                    <a:pt x="335" y="1803"/>
                  </a:lnTo>
                  <a:lnTo>
                    <a:pt x="317" y="1786"/>
                  </a:lnTo>
                  <a:lnTo>
                    <a:pt x="299" y="1768"/>
                  </a:lnTo>
                  <a:lnTo>
                    <a:pt x="281" y="1749"/>
                  </a:lnTo>
                  <a:lnTo>
                    <a:pt x="264" y="1730"/>
                  </a:lnTo>
                  <a:lnTo>
                    <a:pt x="247" y="1711"/>
                  </a:lnTo>
                  <a:lnTo>
                    <a:pt x="231" y="1692"/>
                  </a:lnTo>
                  <a:lnTo>
                    <a:pt x="215" y="1672"/>
                  </a:lnTo>
                  <a:lnTo>
                    <a:pt x="185" y="1631"/>
                  </a:lnTo>
                  <a:lnTo>
                    <a:pt x="158" y="1589"/>
                  </a:lnTo>
                  <a:lnTo>
                    <a:pt x="144" y="1568"/>
                  </a:lnTo>
                  <a:lnTo>
                    <a:pt x="131" y="1546"/>
                  </a:lnTo>
                  <a:lnTo>
                    <a:pt x="108" y="1500"/>
                  </a:lnTo>
                  <a:lnTo>
                    <a:pt x="87" y="1454"/>
                  </a:lnTo>
                  <a:lnTo>
                    <a:pt x="66" y="1407"/>
                  </a:lnTo>
                  <a:lnTo>
                    <a:pt x="50" y="1358"/>
                  </a:lnTo>
                  <a:lnTo>
                    <a:pt x="36" y="1308"/>
                  </a:lnTo>
                  <a:lnTo>
                    <a:pt x="29" y="1282"/>
                  </a:lnTo>
                  <a:lnTo>
                    <a:pt x="23" y="1257"/>
                  </a:lnTo>
                  <a:lnTo>
                    <a:pt x="13" y="1207"/>
                  </a:lnTo>
                  <a:lnTo>
                    <a:pt x="10" y="1180"/>
                  </a:lnTo>
                  <a:lnTo>
                    <a:pt x="7" y="1154"/>
                  </a:lnTo>
                  <a:lnTo>
                    <a:pt x="4" y="1128"/>
                  </a:lnTo>
                  <a:lnTo>
                    <a:pt x="2" y="1101"/>
                  </a:lnTo>
                  <a:lnTo>
                    <a:pt x="2" y="1074"/>
                  </a:lnTo>
                  <a:lnTo>
                    <a:pt x="0" y="1047"/>
                  </a:lnTo>
                  <a:lnTo>
                    <a:pt x="2" y="1021"/>
                  </a:lnTo>
                  <a:lnTo>
                    <a:pt x="2" y="993"/>
                  </a:lnTo>
                  <a:lnTo>
                    <a:pt x="4" y="967"/>
                  </a:lnTo>
                  <a:lnTo>
                    <a:pt x="7" y="940"/>
                  </a:lnTo>
                  <a:lnTo>
                    <a:pt x="10" y="914"/>
                  </a:lnTo>
                  <a:lnTo>
                    <a:pt x="13" y="888"/>
                  </a:lnTo>
                  <a:lnTo>
                    <a:pt x="18" y="863"/>
                  </a:lnTo>
                  <a:lnTo>
                    <a:pt x="22" y="835"/>
                  </a:lnTo>
                  <a:lnTo>
                    <a:pt x="29" y="811"/>
                  </a:lnTo>
                  <a:lnTo>
                    <a:pt x="35" y="785"/>
                  </a:lnTo>
                  <a:lnTo>
                    <a:pt x="41" y="762"/>
                  </a:lnTo>
                  <a:lnTo>
                    <a:pt x="49" y="736"/>
                  </a:lnTo>
                  <a:lnTo>
                    <a:pt x="58" y="711"/>
                  </a:lnTo>
                  <a:lnTo>
                    <a:pt x="65" y="687"/>
                  </a:lnTo>
                  <a:lnTo>
                    <a:pt x="75" y="664"/>
                  </a:lnTo>
                  <a:lnTo>
                    <a:pt x="86" y="640"/>
                  </a:lnTo>
                  <a:lnTo>
                    <a:pt x="95" y="616"/>
                  </a:lnTo>
                  <a:lnTo>
                    <a:pt x="106" y="594"/>
                  </a:lnTo>
                  <a:lnTo>
                    <a:pt x="118" y="571"/>
                  </a:lnTo>
                  <a:lnTo>
                    <a:pt x="129" y="548"/>
                  </a:lnTo>
                  <a:lnTo>
                    <a:pt x="157" y="504"/>
                  </a:lnTo>
                  <a:lnTo>
                    <a:pt x="169" y="484"/>
                  </a:lnTo>
                  <a:lnTo>
                    <a:pt x="183" y="463"/>
                  </a:lnTo>
                  <a:lnTo>
                    <a:pt x="197" y="443"/>
                  </a:lnTo>
                  <a:lnTo>
                    <a:pt x="213" y="422"/>
                  </a:lnTo>
                  <a:lnTo>
                    <a:pt x="229" y="401"/>
                  </a:lnTo>
                  <a:lnTo>
                    <a:pt x="245" y="383"/>
                  </a:lnTo>
                  <a:lnTo>
                    <a:pt x="262" y="362"/>
                  </a:lnTo>
                  <a:lnTo>
                    <a:pt x="279" y="345"/>
                  </a:lnTo>
                  <a:lnTo>
                    <a:pt x="297" y="325"/>
                  </a:lnTo>
                  <a:lnTo>
                    <a:pt x="315" y="308"/>
                  </a:lnTo>
                  <a:lnTo>
                    <a:pt x="352" y="273"/>
                  </a:lnTo>
                  <a:lnTo>
                    <a:pt x="371" y="255"/>
                  </a:lnTo>
                  <a:lnTo>
                    <a:pt x="390" y="240"/>
                  </a:lnTo>
                  <a:lnTo>
                    <a:pt x="411" y="224"/>
                  </a:lnTo>
                  <a:lnTo>
                    <a:pt x="431" y="208"/>
                  </a:lnTo>
                  <a:lnTo>
                    <a:pt x="472" y="180"/>
                  </a:lnTo>
                  <a:lnTo>
                    <a:pt x="495" y="165"/>
                  </a:lnTo>
                  <a:lnTo>
                    <a:pt x="516" y="151"/>
                  </a:lnTo>
                  <a:lnTo>
                    <a:pt x="561" y="127"/>
                  </a:lnTo>
                  <a:lnTo>
                    <a:pt x="608" y="104"/>
                  </a:lnTo>
                  <a:lnTo>
                    <a:pt x="630" y="93"/>
                  </a:lnTo>
                  <a:lnTo>
                    <a:pt x="655" y="84"/>
                  </a:lnTo>
                  <a:lnTo>
                    <a:pt x="679" y="74"/>
                  </a:lnTo>
                  <a:lnTo>
                    <a:pt x="703" y="64"/>
                  </a:lnTo>
                  <a:lnTo>
                    <a:pt x="754" y="46"/>
                  </a:lnTo>
                  <a:lnTo>
                    <a:pt x="779" y="40"/>
                  </a:lnTo>
                  <a:lnTo>
                    <a:pt x="804" y="33"/>
                  </a:lnTo>
                  <a:lnTo>
                    <a:pt x="829" y="27"/>
                  </a:lnTo>
                  <a:lnTo>
                    <a:pt x="856" y="21"/>
                  </a:lnTo>
                  <a:lnTo>
                    <a:pt x="883" y="16"/>
                  </a:lnTo>
                  <a:lnTo>
                    <a:pt x="908" y="12"/>
                  </a:lnTo>
                  <a:lnTo>
                    <a:pt x="935" y="8"/>
                  </a:lnTo>
                  <a:lnTo>
                    <a:pt x="962" y="5"/>
                  </a:lnTo>
                  <a:lnTo>
                    <a:pt x="989" y="4"/>
                  </a:lnTo>
                  <a:lnTo>
                    <a:pt x="1017" y="1"/>
                  </a:lnTo>
                  <a:lnTo>
                    <a:pt x="1044" y="0"/>
                  </a:lnTo>
                  <a:lnTo>
                    <a:pt x="1072" y="0"/>
                  </a:lnTo>
                  <a:lnTo>
                    <a:pt x="1128" y="0"/>
                  </a:lnTo>
                  <a:lnTo>
                    <a:pt x="1155" y="4"/>
                  </a:lnTo>
                  <a:lnTo>
                    <a:pt x="1182" y="4"/>
                  </a:lnTo>
                  <a:lnTo>
                    <a:pt x="1209" y="8"/>
                  </a:lnTo>
                  <a:lnTo>
                    <a:pt x="1235" y="11"/>
                  </a:lnTo>
                  <a:lnTo>
                    <a:pt x="1262" y="16"/>
                  </a:lnTo>
                  <a:lnTo>
                    <a:pt x="1288" y="21"/>
                  </a:lnTo>
                  <a:lnTo>
                    <a:pt x="1315" y="27"/>
                  </a:lnTo>
                  <a:lnTo>
                    <a:pt x="1340" y="32"/>
                  </a:lnTo>
                  <a:lnTo>
                    <a:pt x="1391" y="45"/>
                  </a:lnTo>
                  <a:lnTo>
                    <a:pt x="1416" y="54"/>
                  </a:lnTo>
                  <a:lnTo>
                    <a:pt x="1442" y="63"/>
                  </a:lnTo>
                  <a:lnTo>
                    <a:pt x="1491" y="82"/>
                  </a:lnTo>
                  <a:lnTo>
                    <a:pt x="1514" y="91"/>
                  </a:lnTo>
                  <a:lnTo>
                    <a:pt x="1538" y="102"/>
                  </a:lnTo>
                  <a:lnTo>
                    <a:pt x="1560" y="114"/>
                  </a:lnTo>
                  <a:lnTo>
                    <a:pt x="1583" y="125"/>
                  </a:lnTo>
                  <a:lnTo>
                    <a:pt x="1606" y="137"/>
                  </a:lnTo>
                  <a:lnTo>
                    <a:pt x="1628" y="149"/>
                  </a:lnTo>
                  <a:lnTo>
                    <a:pt x="1651" y="163"/>
                  </a:lnTo>
                  <a:lnTo>
                    <a:pt x="1672" y="178"/>
                  </a:lnTo>
                  <a:lnTo>
                    <a:pt x="1693" y="192"/>
                  </a:lnTo>
                  <a:lnTo>
                    <a:pt x="1713" y="206"/>
                  </a:lnTo>
                  <a:lnTo>
                    <a:pt x="1734" y="222"/>
                  </a:lnTo>
                  <a:lnTo>
                    <a:pt x="1754" y="238"/>
                  </a:lnTo>
                  <a:lnTo>
                    <a:pt x="1794" y="271"/>
                  </a:lnTo>
                  <a:lnTo>
                    <a:pt x="1813" y="286"/>
                  </a:lnTo>
                  <a:lnTo>
                    <a:pt x="1830" y="305"/>
                  </a:lnTo>
                  <a:lnTo>
                    <a:pt x="1850" y="322"/>
                  </a:lnTo>
                  <a:lnTo>
                    <a:pt x="1867" y="342"/>
                  </a:lnTo>
                  <a:lnTo>
                    <a:pt x="1883" y="359"/>
                  </a:lnTo>
                  <a:lnTo>
                    <a:pt x="1900" y="380"/>
                  </a:lnTo>
                  <a:lnTo>
                    <a:pt x="1916" y="398"/>
                  </a:lnTo>
                  <a:lnTo>
                    <a:pt x="1932" y="419"/>
                  </a:lnTo>
                  <a:lnTo>
                    <a:pt x="1962" y="460"/>
                  </a:lnTo>
                  <a:lnTo>
                    <a:pt x="1990" y="501"/>
                  </a:lnTo>
                  <a:lnTo>
                    <a:pt x="2003" y="522"/>
                  </a:lnTo>
                  <a:lnTo>
                    <a:pt x="2016" y="545"/>
                  </a:lnTo>
                  <a:lnTo>
                    <a:pt x="2040" y="590"/>
                  </a:lnTo>
                  <a:lnTo>
                    <a:pt x="2061" y="636"/>
                  </a:lnTo>
                  <a:lnTo>
                    <a:pt x="2080" y="684"/>
                  </a:lnTo>
                  <a:lnTo>
                    <a:pt x="2097" y="732"/>
                  </a:lnTo>
                  <a:lnTo>
                    <a:pt x="2112" y="781"/>
                  </a:lnTo>
                  <a:lnTo>
                    <a:pt x="2118" y="807"/>
                  </a:lnTo>
                  <a:lnTo>
                    <a:pt x="2124" y="832"/>
                  </a:lnTo>
                  <a:lnTo>
                    <a:pt x="2133" y="884"/>
                  </a:lnTo>
                  <a:lnTo>
                    <a:pt x="2137" y="911"/>
                  </a:lnTo>
                  <a:lnTo>
                    <a:pt x="2140" y="936"/>
                  </a:lnTo>
                  <a:lnTo>
                    <a:pt x="2143" y="963"/>
                  </a:lnTo>
                  <a:lnTo>
                    <a:pt x="2144" y="989"/>
                  </a:lnTo>
                  <a:lnTo>
                    <a:pt x="2146" y="1017"/>
                  </a:lnTo>
                  <a:lnTo>
                    <a:pt x="2146" y="1043"/>
                  </a:lnTo>
                  <a:close/>
                </a:path>
              </a:pathLst>
            </a:custGeom>
            <a:solidFill>
              <a:srgbClr val="342E2C"/>
            </a:solidFill>
            <a:ln w="9525">
              <a:noFill/>
              <a:round/>
              <a:headEnd/>
              <a:tailEnd/>
            </a:ln>
          </p:spPr>
          <p:txBody>
            <a:bodyPr/>
            <a:lstStyle/>
            <a:p>
              <a:endParaRPr lang="ru-RU"/>
            </a:p>
          </p:txBody>
        </p:sp>
        <p:sp>
          <p:nvSpPr>
            <p:cNvPr id="22571" name="Freeform 1444"/>
            <p:cNvSpPr>
              <a:spLocks/>
            </p:cNvSpPr>
            <p:nvPr/>
          </p:nvSpPr>
          <p:spPr bwMode="auto">
            <a:xfrm>
              <a:off x="1843" y="1201"/>
              <a:ext cx="2101" cy="2048"/>
            </a:xfrm>
            <a:custGeom>
              <a:avLst/>
              <a:gdLst>
                <a:gd name="T0" fmla="*/ 2095 w 2101"/>
                <a:gd name="T1" fmla="*/ 1127 h 2048"/>
                <a:gd name="T2" fmla="*/ 2075 w 2101"/>
                <a:gd name="T3" fmla="*/ 1253 h 2048"/>
                <a:gd name="T4" fmla="*/ 2037 w 2101"/>
                <a:gd name="T5" fmla="*/ 1375 h 2048"/>
                <a:gd name="T6" fmla="*/ 1987 w 2101"/>
                <a:gd name="T7" fmla="*/ 1488 h 2048"/>
                <a:gd name="T8" fmla="*/ 1936 w 2101"/>
                <a:gd name="T9" fmla="*/ 1574 h 2048"/>
                <a:gd name="T10" fmla="*/ 1861 w 2101"/>
                <a:gd name="T11" fmla="*/ 1674 h 2048"/>
                <a:gd name="T12" fmla="*/ 1758 w 2101"/>
                <a:gd name="T13" fmla="*/ 1781 h 2048"/>
                <a:gd name="T14" fmla="*/ 1660 w 2101"/>
                <a:gd name="T15" fmla="*/ 1859 h 2048"/>
                <a:gd name="T16" fmla="*/ 1574 w 2101"/>
                <a:gd name="T17" fmla="*/ 1911 h 2048"/>
                <a:gd name="T18" fmla="*/ 1484 w 2101"/>
                <a:gd name="T19" fmla="*/ 1956 h 2048"/>
                <a:gd name="T20" fmla="*/ 1390 w 2101"/>
                <a:gd name="T21" fmla="*/ 1994 h 2048"/>
                <a:gd name="T22" fmla="*/ 1290 w 2101"/>
                <a:gd name="T23" fmla="*/ 2022 h 2048"/>
                <a:gd name="T24" fmla="*/ 1185 w 2101"/>
                <a:gd name="T25" fmla="*/ 2039 h 2048"/>
                <a:gd name="T26" fmla="*/ 1080 w 2101"/>
                <a:gd name="T27" fmla="*/ 2047 h 2048"/>
                <a:gd name="T28" fmla="*/ 945 w 2101"/>
                <a:gd name="T29" fmla="*/ 2043 h 2048"/>
                <a:gd name="T30" fmla="*/ 841 w 2101"/>
                <a:gd name="T31" fmla="*/ 2027 h 2048"/>
                <a:gd name="T32" fmla="*/ 740 w 2101"/>
                <a:gd name="T33" fmla="*/ 2003 h 2048"/>
                <a:gd name="T34" fmla="*/ 619 w 2101"/>
                <a:gd name="T35" fmla="*/ 1958 h 2048"/>
                <a:gd name="T36" fmla="*/ 507 w 2101"/>
                <a:gd name="T37" fmla="*/ 1902 h 2048"/>
                <a:gd name="T38" fmla="*/ 384 w 2101"/>
                <a:gd name="T39" fmla="*/ 1815 h 2048"/>
                <a:gd name="T40" fmla="*/ 292 w 2101"/>
                <a:gd name="T41" fmla="*/ 1731 h 2048"/>
                <a:gd name="T42" fmla="*/ 209 w 2101"/>
                <a:gd name="T43" fmla="*/ 1638 h 2048"/>
                <a:gd name="T44" fmla="*/ 154 w 2101"/>
                <a:gd name="T45" fmla="*/ 1557 h 2048"/>
                <a:gd name="T46" fmla="*/ 94 w 2101"/>
                <a:gd name="T47" fmla="*/ 1448 h 2048"/>
                <a:gd name="T48" fmla="*/ 55 w 2101"/>
                <a:gd name="T49" fmla="*/ 1355 h 2048"/>
                <a:gd name="T50" fmla="*/ 22 w 2101"/>
                <a:gd name="T51" fmla="*/ 1233 h 2048"/>
                <a:gd name="T52" fmla="*/ 6 w 2101"/>
                <a:gd name="T53" fmla="*/ 1131 h 2048"/>
                <a:gd name="T54" fmla="*/ 1 w 2101"/>
                <a:gd name="T55" fmla="*/ 974 h 2048"/>
                <a:gd name="T56" fmla="*/ 13 w 2101"/>
                <a:gd name="T57" fmla="*/ 870 h 2048"/>
                <a:gd name="T58" fmla="*/ 47 w 2101"/>
                <a:gd name="T59" fmla="*/ 722 h 2048"/>
                <a:gd name="T60" fmla="*/ 83 w 2101"/>
                <a:gd name="T61" fmla="*/ 627 h 2048"/>
                <a:gd name="T62" fmla="*/ 138 w 2101"/>
                <a:gd name="T63" fmla="*/ 516 h 2048"/>
                <a:gd name="T64" fmla="*/ 208 w 2101"/>
                <a:gd name="T65" fmla="*/ 413 h 2048"/>
                <a:gd name="T66" fmla="*/ 290 w 2101"/>
                <a:gd name="T67" fmla="*/ 318 h 2048"/>
                <a:gd name="T68" fmla="*/ 382 w 2101"/>
                <a:gd name="T69" fmla="*/ 236 h 2048"/>
                <a:gd name="T70" fmla="*/ 484 w 2101"/>
                <a:gd name="T71" fmla="*/ 164 h 2048"/>
                <a:gd name="T72" fmla="*/ 571 w 2101"/>
                <a:gd name="T73" fmla="*/ 113 h 2048"/>
                <a:gd name="T74" fmla="*/ 664 w 2101"/>
                <a:gd name="T75" fmla="*/ 72 h 2048"/>
                <a:gd name="T76" fmla="*/ 762 w 2101"/>
                <a:gd name="T77" fmla="*/ 40 h 2048"/>
                <a:gd name="T78" fmla="*/ 863 w 2101"/>
                <a:gd name="T79" fmla="*/ 17 h 2048"/>
                <a:gd name="T80" fmla="*/ 969 w 2101"/>
                <a:gd name="T81" fmla="*/ 3 h 2048"/>
                <a:gd name="T82" fmla="*/ 1103 w 2101"/>
                <a:gd name="T83" fmla="*/ 1 h 2048"/>
                <a:gd name="T84" fmla="*/ 1209 w 2101"/>
                <a:gd name="T85" fmla="*/ 12 h 2048"/>
                <a:gd name="T86" fmla="*/ 1312 w 2101"/>
                <a:gd name="T87" fmla="*/ 33 h 2048"/>
                <a:gd name="T88" fmla="*/ 1410 w 2101"/>
                <a:gd name="T89" fmla="*/ 63 h 2048"/>
                <a:gd name="T90" fmla="*/ 1528 w 2101"/>
                <a:gd name="T91" fmla="*/ 111 h 2048"/>
                <a:gd name="T92" fmla="*/ 1658 w 2101"/>
                <a:gd name="T93" fmla="*/ 188 h 2048"/>
                <a:gd name="T94" fmla="*/ 1756 w 2101"/>
                <a:gd name="T95" fmla="*/ 265 h 2048"/>
                <a:gd name="T96" fmla="*/ 1844 w 2101"/>
                <a:gd name="T97" fmla="*/ 353 h 2048"/>
                <a:gd name="T98" fmla="*/ 1920 w 2101"/>
                <a:gd name="T99" fmla="*/ 450 h 2048"/>
                <a:gd name="T100" fmla="*/ 1974 w 2101"/>
                <a:gd name="T101" fmla="*/ 535 h 2048"/>
                <a:gd name="T102" fmla="*/ 2027 w 2101"/>
                <a:gd name="T103" fmla="*/ 647 h 2048"/>
                <a:gd name="T104" fmla="*/ 2067 w 2101"/>
                <a:gd name="T105" fmla="*/ 767 h 2048"/>
                <a:gd name="T106" fmla="*/ 2088 w 2101"/>
                <a:gd name="T107" fmla="*/ 866 h 2048"/>
                <a:gd name="T108" fmla="*/ 2099 w 2101"/>
                <a:gd name="T109" fmla="*/ 970 h 204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01"/>
                <a:gd name="T166" fmla="*/ 0 h 2048"/>
                <a:gd name="T167" fmla="*/ 2101 w 2101"/>
                <a:gd name="T168" fmla="*/ 2048 h 204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01" h="2048">
                  <a:moveTo>
                    <a:pt x="2101" y="1022"/>
                  </a:moveTo>
                  <a:lnTo>
                    <a:pt x="2099" y="1075"/>
                  </a:lnTo>
                  <a:lnTo>
                    <a:pt x="2098" y="1101"/>
                  </a:lnTo>
                  <a:lnTo>
                    <a:pt x="2095" y="1127"/>
                  </a:lnTo>
                  <a:lnTo>
                    <a:pt x="2092" y="1154"/>
                  </a:lnTo>
                  <a:lnTo>
                    <a:pt x="2088" y="1179"/>
                  </a:lnTo>
                  <a:lnTo>
                    <a:pt x="2079" y="1229"/>
                  </a:lnTo>
                  <a:lnTo>
                    <a:pt x="2075" y="1253"/>
                  </a:lnTo>
                  <a:lnTo>
                    <a:pt x="2068" y="1278"/>
                  </a:lnTo>
                  <a:lnTo>
                    <a:pt x="2054" y="1327"/>
                  </a:lnTo>
                  <a:lnTo>
                    <a:pt x="2046" y="1351"/>
                  </a:lnTo>
                  <a:lnTo>
                    <a:pt x="2037" y="1375"/>
                  </a:lnTo>
                  <a:lnTo>
                    <a:pt x="2028" y="1398"/>
                  </a:lnTo>
                  <a:lnTo>
                    <a:pt x="2019" y="1420"/>
                  </a:lnTo>
                  <a:lnTo>
                    <a:pt x="1998" y="1466"/>
                  </a:lnTo>
                  <a:lnTo>
                    <a:pt x="1987" y="1488"/>
                  </a:lnTo>
                  <a:lnTo>
                    <a:pt x="1975" y="1511"/>
                  </a:lnTo>
                  <a:lnTo>
                    <a:pt x="1963" y="1533"/>
                  </a:lnTo>
                  <a:lnTo>
                    <a:pt x="1950" y="1553"/>
                  </a:lnTo>
                  <a:lnTo>
                    <a:pt x="1936" y="1574"/>
                  </a:lnTo>
                  <a:lnTo>
                    <a:pt x="1921" y="1595"/>
                  </a:lnTo>
                  <a:lnTo>
                    <a:pt x="1893" y="1635"/>
                  </a:lnTo>
                  <a:lnTo>
                    <a:pt x="1878" y="1655"/>
                  </a:lnTo>
                  <a:lnTo>
                    <a:pt x="1861" y="1674"/>
                  </a:lnTo>
                  <a:lnTo>
                    <a:pt x="1829" y="1712"/>
                  </a:lnTo>
                  <a:lnTo>
                    <a:pt x="1811" y="1729"/>
                  </a:lnTo>
                  <a:lnTo>
                    <a:pt x="1794" y="1746"/>
                  </a:lnTo>
                  <a:lnTo>
                    <a:pt x="1758" y="1781"/>
                  </a:lnTo>
                  <a:lnTo>
                    <a:pt x="1739" y="1797"/>
                  </a:lnTo>
                  <a:lnTo>
                    <a:pt x="1720" y="1813"/>
                  </a:lnTo>
                  <a:lnTo>
                    <a:pt x="1680" y="1845"/>
                  </a:lnTo>
                  <a:lnTo>
                    <a:pt x="1660" y="1859"/>
                  </a:lnTo>
                  <a:lnTo>
                    <a:pt x="1639" y="1873"/>
                  </a:lnTo>
                  <a:lnTo>
                    <a:pt x="1619" y="1885"/>
                  </a:lnTo>
                  <a:lnTo>
                    <a:pt x="1596" y="1900"/>
                  </a:lnTo>
                  <a:lnTo>
                    <a:pt x="1574" y="1911"/>
                  </a:lnTo>
                  <a:lnTo>
                    <a:pt x="1552" y="1924"/>
                  </a:lnTo>
                  <a:lnTo>
                    <a:pt x="1530" y="1935"/>
                  </a:lnTo>
                  <a:lnTo>
                    <a:pt x="1508" y="1945"/>
                  </a:lnTo>
                  <a:lnTo>
                    <a:pt x="1484" y="1956"/>
                  </a:lnTo>
                  <a:lnTo>
                    <a:pt x="1461" y="1966"/>
                  </a:lnTo>
                  <a:lnTo>
                    <a:pt x="1437" y="1976"/>
                  </a:lnTo>
                  <a:lnTo>
                    <a:pt x="1413" y="1985"/>
                  </a:lnTo>
                  <a:lnTo>
                    <a:pt x="1390" y="1994"/>
                  </a:lnTo>
                  <a:lnTo>
                    <a:pt x="1364" y="2001"/>
                  </a:lnTo>
                  <a:lnTo>
                    <a:pt x="1339" y="2009"/>
                  </a:lnTo>
                  <a:lnTo>
                    <a:pt x="1315" y="2015"/>
                  </a:lnTo>
                  <a:lnTo>
                    <a:pt x="1290" y="2022"/>
                  </a:lnTo>
                  <a:lnTo>
                    <a:pt x="1263" y="2026"/>
                  </a:lnTo>
                  <a:lnTo>
                    <a:pt x="1238" y="2032"/>
                  </a:lnTo>
                  <a:lnTo>
                    <a:pt x="1212" y="2036"/>
                  </a:lnTo>
                  <a:lnTo>
                    <a:pt x="1185" y="2039"/>
                  </a:lnTo>
                  <a:lnTo>
                    <a:pt x="1160" y="2043"/>
                  </a:lnTo>
                  <a:lnTo>
                    <a:pt x="1133" y="2045"/>
                  </a:lnTo>
                  <a:lnTo>
                    <a:pt x="1106" y="2047"/>
                  </a:lnTo>
                  <a:lnTo>
                    <a:pt x="1080" y="2047"/>
                  </a:lnTo>
                  <a:lnTo>
                    <a:pt x="1052" y="2047"/>
                  </a:lnTo>
                  <a:lnTo>
                    <a:pt x="997" y="2048"/>
                  </a:lnTo>
                  <a:lnTo>
                    <a:pt x="972" y="2046"/>
                  </a:lnTo>
                  <a:lnTo>
                    <a:pt x="945" y="2043"/>
                  </a:lnTo>
                  <a:lnTo>
                    <a:pt x="918" y="2040"/>
                  </a:lnTo>
                  <a:lnTo>
                    <a:pt x="892" y="2037"/>
                  </a:lnTo>
                  <a:lnTo>
                    <a:pt x="866" y="2032"/>
                  </a:lnTo>
                  <a:lnTo>
                    <a:pt x="841" y="2027"/>
                  </a:lnTo>
                  <a:lnTo>
                    <a:pt x="815" y="2023"/>
                  </a:lnTo>
                  <a:lnTo>
                    <a:pt x="790" y="2016"/>
                  </a:lnTo>
                  <a:lnTo>
                    <a:pt x="765" y="2010"/>
                  </a:lnTo>
                  <a:lnTo>
                    <a:pt x="740" y="2003"/>
                  </a:lnTo>
                  <a:lnTo>
                    <a:pt x="716" y="1995"/>
                  </a:lnTo>
                  <a:lnTo>
                    <a:pt x="691" y="1986"/>
                  </a:lnTo>
                  <a:lnTo>
                    <a:pt x="643" y="1967"/>
                  </a:lnTo>
                  <a:lnTo>
                    <a:pt x="619" y="1958"/>
                  </a:lnTo>
                  <a:lnTo>
                    <a:pt x="597" y="1947"/>
                  </a:lnTo>
                  <a:lnTo>
                    <a:pt x="574" y="1937"/>
                  </a:lnTo>
                  <a:lnTo>
                    <a:pt x="552" y="1926"/>
                  </a:lnTo>
                  <a:lnTo>
                    <a:pt x="507" y="1902"/>
                  </a:lnTo>
                  <a:lnTo>
                    <a:pt x="465" y="1875"/>
                  </a:lnTo>
                  <a:lnTo>
                    <a:pt x="444" y="1861"/>
                  </a:lnTo>
                  <a:lnTo>
                    <a:pt x="423" y="1847"/>
                  </a:lnTo>
                  <a:lnTo>
                    <a:pt x="384" y="1815"/>
                  </a:lnTo>
                  <a:lnTo>
                    <a:pt x="365" y="1799"/>
                  </a:lnTo>
                  <a:lnTo>
                    <a:pt x="345" y="1784"/>
                  </a:lnTo>
                  <a:lnTo>
                    <a:pt x="309" y="1748"/>
                  </a:lnTo>
                  <a:lnTo>
                    <a:pt x="292" y="1731"/>
                  </a:lnTo>
                  <a:lnTo>
                    <a:pt x="275" y="1714"/>
                  </a:lnTo>
                  <a:lnTo>
                    <a:pt x="257" y="1696"/>
                  </a:lnTo>
                  <a:lnTo>
                    <a:pt x="241" y="1677"/>
                  </a:lnTo>
                  <a:lnTo>
                    <a:pt x="209" y="1638"/>
                  </a:lnTo>
                  <a:lnTo>
                    <a:pt x="196" y="1618"/>
                  </a:lnTo>
                  <a:lnTo>
                    <a:pt x="181" y="1598"/>
                  </a:lnTo>
                  <a:lnTo>
                    <a:pt x="166" y="1577"/>
                  </a:lnTo>
                  <a:lnTo>
                    <a:pt x="154" y="1557"/>
                  </a:lnTo>
                  <a:lnTo>
                    <a:pt x="140" y="1536"/>
                  </a:lnTo>
                  <a:lnTo>
                    <a:pt x="128" y="1514"/>
                  </a:lnTo>
                  <a:lnTo>
                    <a:pt x="105" y="1469"/>
                  </a:lnTo>
                  <a:lnTo>
                    <a:pt x="94" y="1448"/>
                  </a:lnTo>
                  <a:lnTo>
                    <a:pt x="85" y="1424"/>
                  </a:lnTo>
                  <a:lnTo>
                    <a:pt x="75" y="1402"/>
                  </a:lnTo>
                  <a:lnTo>
                    <a:pt x="66" y="1378"/>
                  </a:lnTo>
                  <a:lnTo>
                    <a:pt x="55" y="1355"/>
                  </a:lnTo>
                  <a:lnTo>
                    <a:pt x="47" y="1331"/>
                  </a:lnTo>
                  <a:lnTo>
                    <a:pt x="34" y="1282"/>
                  </a:lnTo>
                  <a:lnTo>
                    <a:pt x="27" y="1257"/>
                  </a:lnTo>
                  <a:lnTo>
                    <a:pt x="22" y="1233"/>
                  </a:lnTo>
                  <a:lnTo>
                    <a:pt x="17" y="1208"/>
                  </a:lnTo>
                  <a:lnTo>
                    <a:pt x="13" y="1182"/>
                  </a:lnTo>
                  <a:lnTo>
                    <a:pt x="9" y="1158"/>
                  </a:lnTo>
                  <a:lnTo>
                    <a:pt x="6" y="1131"/>
                  </a:lnTo>
                  <a:lnTo>
                    <a:pt x="3" y="1105"/>
                  </a:lnTo>
                  <a:lnTo>
                    <a:pt x="2" y="1079"/>
                  </a:lnTo>
                  <a:lnTo>
                    <a:pt x="0" y="1026"/>
                  </a:lnTo>
                  <a:lnTo>
                    <a:pt x="1" y="974"/>
                  </a:lnTo>
                  <a:lnTo>
                    <a:pt x="3" y="947"/>
                  </a:lnTo>
                  <a:lnTo>
                    <a:pt x="6" y="922"/>
                  </a:lnTo>
                  <a:lnTo>
                    <a:pt x="9" y="895"/>
                  </a:lnTo>
                  <a:lnTo>
                    <a:pt x="13" y="870"/>
                  </a:lnTo>
                  <a:lnTo>
                    <a:pt x="22" y="820"/>
                  </a:lnTo>
                  <a:lnTo>
                    <a:pt x="26" y="794"/>
                  </a:lnTo>
                  <a:lnTo>
                    <a:pt x="33" y="771"/>
                  </a:lnTo>
                  <a:lnTo>
                    <a:pt x="47" y="722"/>
                  </a:lnTo>
                  <a:lnTo>
                    <a:pt x="54" y="698"/>
                  </a:lnTo>
                  <a:lnTo>
                    <a:pt x="65" y="674"/>
                  </a:lnTo>
                  <a:lnTo>
                    <a:pt x="74" y="650"/>
                  </a:lnTo>
                  <a:lnTo>
                    <a:pt x="83" y="627"/>
                  </a:lnTo>
                  <a:lnTo>
                    <a:pt x="104" y="583"/>
                  </a:lnTo>
                  <a:lnTo>
                    <a:pt x="114" y="560"/>
                  </a:lnTo>
                  <a:lnTo>
                    <a:pt x="127" y="538"/>
                  </a:lnTo>
                  <a:lnTo>
                    <a:pt x="138" y="516"/>
                  </a:lnTo>
                  <a:lnTo>
                    <a:pt x="153" y="495"/>
                  </a:lnTo>
                  <a:lnTo>
                    <a:pt x="165" y="473"/>
                  </a:lnTo>
                  <a:lnTo>
                    <a:pt x="179" y="453"/>
                  </a:lnTo>
                  <a:lnTo>
                    <a:pt x="208" y="413"/>
                  </a:lnTo>
                  <a:lnTo>
                    <a:pt x="224" y="394"/>
                  </a:lnTo>
                  <a:lnTo>
                    <a:pt x="239" y="373"/>
                  </a:lnTo>
                  <a:lnTo>
                    <a:pt x="273" y="337"/>
                  </a:lnTo>
                  <a:lnTo>
                    <a:pt x="290" y="318"/>
                  </a:lnTo>
                  <a:lnTo>
                    <a:pt x="307" y="301"/>
                  </a:lnTo>
                  <a:lnTo>
                    <a:pt x="343" y="268"/>
                  </a:lnTo>
                  <a:lnTo>
                    <a:pt x="363" y="252"/>
                  </a:lnTo>
                  <a:lnTo>
                    <a:pt x="382" y="236"/>
                  </a:lnTo>
                  <a:lnTo>
                    <a:pt x="421" y="204"/>
                  </a:lnTo>
                  <a:lnTo>
                    <a:pt x="442" y="190"/>
                  </a:lnTo>
                  <a:lnTo>
                    <a:pt x="462" y="176"/>
                  </a:lnTo>
                  <a:lnTo>
                    <a:pt x="484" y="164"/>
                  </a:lnTo>
                  <a:lnTo>
                    <a:pt x="504" y="149"/>
                  </a:lnTo>
                  <a:lnTo>
                    <a:pt x="527" y="136"/>
                  </a:lnTo>
                  <a:lnTo>
                    <a:pt x="549" y="125"/>
                  </a:lnTo>
                  <a:lnTo>
                    <a:pt x="571" y="113"/>
                  </a:lnTo>
                  <a:lnTo>
                    <a:pt x="594" y="102"/>
                  </a:lnTo>
                  <a:lnTo>
                    <a:pt x="617" y="92"/>
                  </a:lnTo>
                  <a:lnTo>
                    <a:pt x="641" y="81"/>
                  </a:lnTo>
                  <a:lnTo>
                    <a:pt x="664" y="72"/>
                  </a:lnTo>
                  <a:lnTo>
                    <a:pt x="688" y="64"/>
                  </a:lnTo>
                  <a:lnTo>
                    <a:pt x="713" y="53"/>
                  </a:lnTo>
                  <a:lnTo>
                    <a:pt x="737" y="48"/>
                  </a:lnTo>
                  <a:lnTo>
                    <a:pt x="762" y="40"/>
                  </a:lnTo>
                  <a:lnTo>
                    <a:pt x="788" y="34"/>
                  </a:lnTo>
                  <a:lnTo>
                    <a:pt x="812" y="27"/>
                  </a:lnTo>
                  <a:lnTo>
                    <a:pt x="838" y="22"/>
                  </a:lnTo>
                  <a:lnTo>
                    <a:pt x="863" y="17"/>
                  </a:lnTo>
                  <a:lnTo>
                    <a:pt x="889" y="13"/>
                  </a:lnTo>
                  <a:lnTo>
                    <a:pt x="915" y="9"/>
                  </a:lnTo>
                  <a:lnTo>
                    <a:pt x="942" y="6"/>
                  </a:lnTo>
                  <a:lnTo>
                    <a:pt x="969" y="3"/>
                  </a:lnTo>
                  <a:lnTo>
                    <a:pt x="994" y="2"/>
                  </a:lnTo>
                  <a:lnTo>
                    <a:pt x="1021" y="2"/>
                  </a:lnTo>
                  <a:lnTo>
                    <a:pt x="1049" y="0"/>
                  </a:lnTo>
                  <a:lnTo>
                    <a:pt x="1103" y="1"/>
                  </a:lnTo>
                  <a:lnTo>
                    <a:pt x="1130" y="3"/>
                  </a:lnTo>
                  <a:lnTo>
                    <a:pt x="1157" y="6"/>
                  </a:lnTo>
                  <a:lnTo>
                    <a:pt x="1183" y="9"/>
                  </a:lnTo>
                  <a:lnTo>
                    <a:pt x="1209" y="12"/>
                  </a:lnTo>
                  <a:lnTo>
                    <a:pt x="1235" y="17"/>
                  </a:lnTo>
                  <a:lnTo>
                    <a:pt x="1260" y="22"/>
                  </a:lnTo>
                  <a:lnTo>
                    <a:pt x="1287" y="26"/>
                  </a:lnTo>
                  <a:lnTo>
                    <a:pt x="1312" y="33"/>
                  </a:lnTo>
                  <a:lnTo>
                    <a:pt x="1336" y="39"/>
                  </a:lnTo>
                  <a:lnTo>
                    <a:pt x="1361" y="46"/>
                  </a:lnTo>
                  <a:lnTo>
                    <a:pt x="1387" y="52"/>
                  </a:lnTo>
                  <a:lnTo>
                    <a:pt x="1410" y="63"/>
                  </a:lnTo>
                  <a:lnTo>
                    <a:pt x="1458" y="80"/>
                  </a:lnTo>
                  <a:lnTo>
                    <a:pt x="1481" y="91"/>
                  </a:lnTo>
                  <a:lnTo>
                    <a:pt x="1505" y="100"/>
                  </a:lnTo>
                  <a:lnTo>
                    <a:pt x="1528" y="111"/>
                  </a:lnTo>
                  <a:lnTo>
                    <a:pt x="1549" y="123"/>
                  </a:lnTo>
                  <a:lnTo>
                    <a:pt x="1594" y="147"/>
                  </a:lnTo>
                  <a:lnTo>
                    <a:pt x="1637" y="174"/>
                  </a:lnTo>
                  <a:lnTo>
                    <a:pt x="1658" y="188"/>
                  </a:lnTo>
                  <a:lnTo>
                    <a:pt x="1677" y="202"/>
                  </a:lnTo>
                  <a:lnTo>
                    <a:pt x="1718" y="233"/>
                  </a:lnTo>
                  <a:lnTo>
                    <a:pt x="1737" y="250"/>
                  </a:lnTo>
                  <a:lnTo>
                    <a:pt x="1756" y="265"/>
                  </a:lnTo>
                  <a:lnTo>
                    <a:pt x="1792" y="299"/>
                  </a:lnTo>
                  <a:lnTo>
                    <a:pt x="1809" y="316"/>
                  </a:lnTo>
                  <a:lnTo>
                    <a:pt x="1827" y="334"/>
                  </a:lnTo>
                  <a:lnTo>
                    <a:pt x="1844" y="353"/>
                  </a:lnTo>
                  <a:lnTo>
                    <a:pt x="1860" y="370"/>
                  </a:lnTo>
                  <a:lnTo>
                    <a:pt x="1891" y="410"/>
                  </a:lnTo>
                  <a:lnTo>
                    <a:pt x="1906" y="430"/>
                  </a:lnTo>
                  <a:lnTo>
                    <a:pt x="1920" y="450"/>
                  </a:lnTo>
                  <a:lnTo>
                    <a:pt x="1934" y="470"/>
                  </a:lnTo>
                  <a:lnTo>
                    <a:pt x="1948" y="492"/>
                  </a:lnTo>
                  <a:lnTo>
                    <a:pt x="1961" y="513"/>
                  </a:lnTo>
                  <a:lnTo>
                    <a:pt x="1974" y="535"/>
                  </a:lnTo>
                  <a:lnTo>
                    <a:pt x="1996" y="579"/>
                  </a:lnTo>
                  <a:lnTo>
                    <a:pt x="2007" y="601"/>
                  </a:lnTo>
                  <a:lnTo>
                    <a:pt x="2018" y="623"/>
                  </a:lnTo>
                  <a:lnTo>
                    <a:pt x="2027" y="647"/>
                  </a:lnTo>
                  <a:lnTo>
                    <a:pt x="2036" y="670"/>
                  </a:lnTo>
                  <a:lnTo>
                    <a:pt x="2045" y="694"/>
                  </a:lnTo>
                  <a:lnTo>
                    <a:pt x="2053" y="718"/>
                  </a:lnTo>
                  <a:lnTo>
                    <a:pt x="2067" y="767"/>
                  </a:lnTo>
                  <a:lnTo>
                    <a:pt x="2074" y="790"/>
                  </a:lnTo>
                  <a:lnTo>
                    <a:pt x="2078" y="816"/>
                  </a:lnTo>
                  <a:lnTo>
                    <a:pt x="2083" y="841"/>
                  </a:lnTo>
                  <a:lnTo>
                    <a:pt x="2088" y="866"/>
                  </a:lnTo>
                  <a:lnTo>
                    <a:pt x="2091" y="891"/>
                  </a:lnTo>
                  <a:lnTo>
                    <a:pt x="2095" y="918"/>
                  </a:lnTo>
                  <a:lnTo>
                    <a:pt x="2097" y="944"/>
                  </a:lnTo>
                  <a:lnTo>
                    <a:pt x="2099" y="970"/>
                  </a:lnTo>
                  <a:lnTo>
                    <a:pt x="2101" y="1022"/>
                  </a:lnTo>
                  <a:close/>
                </a:path>
              </a:pathLst>
            </a:custGeom>
            <a:solidFill>
              <a:srgbClr val="3B3332"/>
            </a:solidFill>
            <a:ln w="9525">
              <a:noFill/>
              <a:round/>
              <a:headEnd/>
              <a:tailEnd/>
            </a:ln>
          </p:spPr>
          <p:txBody>
            <a:bodyPr/>
            <a:lstStyle/>
            <a:p>
              <a:endParaRPr lang="ru-RU"/>
            </a:p>
          </p:txBody>
        </p:sp>
        <p:sp>
          <p:nvSpPr>
            <p:cNvPr id="22572" name="Freeform 1445"/>
            <p:cNvSpPr>
              <a:spLocks/>
            </p:cNvSpPr>
            <p:nvPr/>
          </p:nvSpPr>
          <p:spPr bwMode="auto">
            <a:xfrm>
              <a:off x="1865" y="1223"/>
              <a:ext cx="2056" cy="2005"/>
            </a:xfrm>
            <a:custGeom>
              <a:avLst/>
              <a:gdLst>
                <a:gd name="T0" fmla="*/ 2051 w 2056"/>
                <a:gd name="T1" fmla="*/ 1103 h 2005"/>
                <a:gd name="T2" fmla="*/ 2035 w 2056"/>
                <a:gd name="T3" fmla="*/ 1203 h 2005"/>
                <a:gd name="T4" fmla="*/ 2010 w 2056"/>
                <a:gd name="T5" fmla="*/ 1299 h 2005"/>
                <a:gd name="T6" fmla="*/ 1976 w 2056"/>
                <a:gd name="T7" fmla="*/ 1391 h 2005"/>
                <a:gd name="T8" fmla="*/ 1932 w 2056"/>
                <a:gd name="T9" fmla="*/ 1478 h 2005"/>
                <a:gd name="T10" fmla="*/ 1882 w 2056"/>
                <a:gd name="T11" fmla="*/ 1562 h 2005"/>
                <a:gd name="T12" fmla="*/ 1822 w 2056"/>
                <a:gd name="T13" fmla="*/ 1639 h 2005"/>
                <a:gd name="T14" fmla="*/ 1738 w 2056"/>
                <a:gd name="T15" fmla="*/ 1726 h 2005"/>
                <a:gd name="T16" fmla="*/ 1645 w 2056"/>
                <a:gd name="T17" fmla="*/ 1805 h 2005"/>
                <a:gd name="T18" fmla="*/ 1540 w 2056"/>
                <a:gd name="T19" fmla="*/ 1872 h 2005"/>
                <a:gd name="T20" fmla="*/ 1452 w 2056"/>
                <a:gd name="T21" fmla="*/ 1916 h 2005"/>
                <a:gd name="T22" fmla="*/ 1358 w 2056"/>
                <a:gd name="T23" fmla="*/ 1951 h 2005"/>
                <a:gd name="T24" fmla="*/ 1260 w 2056"/>
                <a:gd name="T25" fmla="*/ 1978 h 2005"/>
                <a:gd name="T26" fmla="*/ 1159 w 2056"/>
                <a:gd name="T27" fmla="*/ 1997 h 2005"/>
                <a:gd name="T28" fmla="*/ 1055 w 2056"/>
                <a:gd name="T29" fmla="*/ 2003 h 2005"/>
                <a:gd name="T30" fmla="*/ 924 w 2056"/>
                <a:gd name="T31" fmla="*/ 1999 h 2005"/>
                <a:gd name="T32" fmla="*/ 822 w 2056"/>
                <a:gd name="T33" fmla="*/ 1985 h 2005"/>
                <a:gd name="T34" fmla="*/ 723 w 2056"/>
                <a:gd name="T35" fmla="*/ 1960 h 2005"/>
                <a:gd name="T36" fmla="*/ 630 w 2056"/>
                <a:gd name="T37" fmla="*/ 1927 h 2005"/>
                <a:gd name="T38" fmla="*/ 496 w 2056"/>
                <a:gd name="T39" fmla="*/ 1861 h 2005"/>
                <a:gd name="T40" fmla="*/ 414 w 2056"/>
                <a:gd name="T41" fmla="*/ 1807 h 2005"/>
                <a:gd name="T42" fmla="*/ 338 w 2056"/>
                <a:gd name="T43" fmla="*/ 1746 h 2005"/>
                <a:gd name="T44" fmla="*/ 235 w 2056"/>
                <a:gd name="T45" fmla="*/ 1642 h 2005"/>
                <a:gd name="T46" fmla="*/ 176 w 2056"/>
                <a:gd name="T47" fmla="*/ 1565 h 2005"/>
                <a:gd name="T48" fmla="*/ 113 w 2056"/>
                <a:gd name="T49" fmla="*/ 1460 h 2005"/>
                <a:gd name="T50" fmla="*/ 62 w 2056"/>
                <a:gd name="T51" fmla="*/ 1348 h 2005"/>
                <a:gd name="T52" fmla="*/ 32 w 2056"/>
                <a:gd name="T53" fmla="*/ 1256 h 2005"/>
                <a:gd name="T54" fmla="*/ 12 w 2056"/>
                <a:gd name="T55" fmla="*/ 1158 h 2005"/>
                <a:gd name="T56" fmla="*/ 0 w 2056"/>
                <a:gd name="T57" fmla="*/ 1056 h 2005"/>
                <a:gd name="T58" fmla="*/ 4 w 2056"/>
                <a:gd name="T59" fmla="*/ 901 h 2005"/>
                <a:gd name="T60" fmla="*/ 21 w 2056"/>
                <a:gd name="T61" fmla="*/ 802 h 2005"/>
                <a:gd name="T62" fmla="*/ 45 w 2056"/>
                <a:gd name="T63" fmla="*/ 706 h 2005"/>
                <a:gd name="T64" fmla="*/ 80 w 2056"/>
                <a:gd name="T65" fmla="*/ 614 h 2005"/>
                <a:gd name="T66" fmla="*/ 122 w 2056"/>
                <a:gd name="T67" fmla="*/ 525 h 2005"/>
                <a:gd name="T68" fmla="*/ 175 w 2056"/>
                <a:gd name="T69" fmla="*/ 443 h 2005"/>
                <a:gd name="T70" fmla="*/ 233 w 2056"/>
                <a:gd name="T71" fmla="*/ 366 h 2005"/>
                <a:gd name="T72" fmla="*/ 317 w 2056"/>
                <a:gd name="T73" fmla="*/ 277 h 2005"/>
                <a:gd name="T74" fmla="*/ 412 w 2056"/>
                <a:gd name="T75" fmla="*/ 200 h 2005"/>
                <a:gd name="T76" fmla="*/ 515 w 2056"/>
                <a:gd name="T77" fmla="*/ 133 h 2005"/>
                <a:gd name="T78" fmla="*/ 603 w 2056"/>
                <a:gd name="T79" fmla="*/ 89 h 2005"/>
                <a:gd name="T80" fmla="*/ 697 w 2056"/>
                <a:gd name="T81" fmla="*/ 54 h 2005"/>
                <a:gd name="T82" fmla="*/ 795 w 2056"/>
                <a:gd name="T83" fmla="*/ 25 h 2005"/>
                <a:gd name="T84" fmla="*/ 896 w 2056"/>
                <a:gd name="T85" fmla="*/ 8 h 2005"/>
                <a:gd name="T86" fmla="*/ 1000 w 2056"/>
                <a:gd name="T87" fmla="*/ 0 h 2005"/>
                <a:gd name="T88" fmla="*/ 1131 w 2056"/>
                <a:gd name="T89" fmla="*/ 4 h 2005"/>
                <a:gd name="T90" fmla="*/ 1234 w 2056"/>
                <a:gd name="T91" fmla="*/ 20 h 2005"/>
                <a:gd name="T92" fmla="*/ 1332 w 2056"/>
                <a:gd name="T93" fmla="*/ 45 h 2005"/>
                <a:gd name="T94" fmla="*/ 1427 w 2056"/>
                <a:gd name="T95" fmla="*/ 78 h 2005"/>
                <a:gd name="T96" fmla="*/ 1560 w 2056"/>
                <a:gd name="T97" fmla="*/ 144 h 2005"/>
                <a:gd name="T98" fmla="*/ 1643 w 2056"/>
                <a:gd name="T99" fmla="*/ 198 h 2005"/>
                <a:gd name="T100" fmla="*/ 1719 w 2056"/>
                <a:gd name="T101" fmla="*/ 258 h 2005"/>
                <a:gd name="T102" fmla="*/ 1820 w 2056"/>
                <a:gd name="T103" fmla="*/ 363 h 2005"/>
                <a:gd name="T104" fmla="*/ 1880 w 2056"/>
                <a:gd name="T105" fmla="*/ 440 h 2005"/>
                <a:gd name="T106" fmla="*/ 1942 w 2056"/>
                <a:gd name="T107" fmla="*/ 544 h 2005"/>
                <a:gd name="T108" fmla="*/ 1993 w 2056"/>
                <a:gd name="T109" fmla="*/ 657 h 2005"/>
                <a:gd name="T110" fmla="*/ 2023 w 2056"/>
                <a:gd name="T111" fmla="*/ 749 h 2005"/>
                <a:gd name="T112" fmla="*/ 2044 w 2056"/>
                <a:gd name="T113" fmla="*/ 847 h 2005"/>
                <a:gd name="T114" fmla="*/ 2055 w 2056"/>
                <a:gd name="T115" fmla="*/ 948 h 200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056"/>
                <a:gd name="T175" fmla="*/ 0 h 2005"/>
                <a:gd name="T176" fmla="*/ 2056 w 2056"/>
                <a:gd name="T177" fmla="*/ 2005 h 200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056" h="2005">
                  <a:moveTo>
                    <a:pt x="2056" y="1000"/>
                  </a:moveTo>
                  <a:lnTo>
                    <a:pt x="2055" y="1053"/>
                  </a:lnTo>
                  <a:lnTo>
                    <a:pt x="2054" y="1078"/>
                  </a:lnTo>
                  <a:lnTo>
                    <a:pt x="2051" y="1103"/>
                  </a:lnTo>
                  <a:lnTo>
                    <a:pt x="2047" y="1128"/>
                  </a:lnTo>
                  <a:lnTo>
                    <a:pt x="2045" y="1154"/>
                  </a:lnTo>
                  <a:lnTo>
                    <a:pt x="2040" y="1177"/>
                  </a:lnTo>
                  <a:lnTo>
                    <a:pt x="2035" y="1203"/>
                  </a:lnTo>
                  <a:lnTo>
                    <a:pt x="2030" y="1226"/>
                  </a:lnTo>
                  <a:lnTo>
                    <a:pt x="2024" y="1252"/>
                  </a:lnTo>
                  <a:lnTo>
                    <a:pt x="2017" y="1275"/>
                  </a:lnTo>
                  <a:lnTo>
                    <a:pt x="2010" y="1299"/>
                  </a:lnTo>
                  <a:lnTo>
                    <a:pt x="2002" y="1321"/>
                  </a:lnTo>
                  <a:lnTo>
                    <a:pt x="1994" y="1345"/>
                  </a:lnTo>
                  <a:lnTo>
                    <a:pt x="1986" y="1369"/>
                  </a:lnTo>
                  <a:lnTo>
                    <a:pt x="1976" y="1391"/>
                  </a:lnTo>
                  <a:lnTo>
                    <a:pt x="1966" y="1413"/>
                  </a:lnTo>
                  <a:lnTo>
                    <a:pt x="1956" y="1435"/>
                  </a:lnTo>
                  <a:lnTo>
                    <a:pt x="1944" y="1457"/>
                  </a:lnTo>
                  <a:lnTo>
                    <a:pt x="1932" y="1478"/>
                  </a:lnTo>
                  <a:lnTo>
                    <a:pt x="1920" y="1500"/>
                  </a:lnTo>
                  <a:lnTo>
                    <a:pt x="1907" y="1521"/>
                  </a:lnTo>
                  <a:lnTo>
                    <a:pt x="1895" y="1541"/>
                  </a:lnTo>
                  <a:lnTo>
                    <a:pt x="1882" y="1562"/>
                  </a:lnTo>
                  <a:lnTo>
                    <a:pt x="1867" y="1581"/>
                  </a:lnTo>
                  <a:lnTo>
                    <a:pt x="1852" y="1601"/>
                  </a:lnTo>
                  <a:lnTo>
                    <a:pt x="1837" y="1620"/>
                  </a:lnTo>
                  <a:lnTo>
                    <a:pt x="1822" y="1639"/>
                  </a:lnTo>
                  <a:lnTo>
                    <a:pt x="1806" y="1656"/>
                  </a:lnTo>
                  <a:lnTo>
                    <a:pt x="1790" y="1675"/>
                  </a:lnTo>
                  <a:lnTo>
                    <a:pt x="1756" y="1710"/>
                  </a:lnTo>
                  <a:lnTo>
                    <a:pt x="1738" y="1726"/>
                  </a:lnTo>
                  <a:lnTo>
                    <a:pt x="1721" y="1743"/>
                  </a:lnTo>
                  <a:lnTo>
                    <a:pt x="1683" y="1775"/>
                  </a:lnTo>
                  <a:lnTo>
                    <a:pt x="1664" y="1790"/>
                  </a:lnTo>
                  <a:lnTo>
                    <a:pt x="1645" y="1805"/>
                  </a:lnTo>
                  <a:lnTo>
                    <a:pt x="1625" y="1820"/>
                  </a:lnTo>
                  <a:lnTo>
                    <a:pt x="1604" y="1833"/>
                  </a:lnTo>
                  <a:lnTo>
                    <a:pt x="1563" y="1859"/>
                  </a:lnTo>
                  <a:lnTo>
                    <a:pt x="1540" y="1872"/>
                  </a:lnTo>
                  <a:lnTo>
                    <a:pt x="1518" y="1883"/>
                  </a:lnTo>
                  <a:lnTo>
                    <a:pt x="1498" y="1894"/>
                  </a:lnTo>
                  <a:lnTo>
                    <a:pt x="1474" y="1905"/>
                  </a:lnTo>
                  <a:lnTo>
                    <a:pt x="1452" y="1916"/>
                  </a:lnTo>
                  <a:lnTo>
                    <a:pt x="1430" y="1925"/>
                  </a:lnTo>
                  <a:lnTo>
                    <a:pt x="1406" y="1935"/>
                  </a:lnTo>
                  <a:lnTo>
                    <a:pt x="1382" y="1943"/>
                  </a:lnTo>
                  <a:lnTo>
                    <a:pt x="1358" y="1951"/>
                  </a:lnTo>
                  <a:lnTo>
                    <a:pt x="1335" y="1959"/>
                  </a:lnTo>
                  <a:lnTo>
                    <a:pt x="1311" y="1967"/>
                  </a:lnTo>
                  <a:lnTo>
                    <a:pt x="1286" y="1973"/>
                  </a:lnTo>
                  <a:lnTo>
                    <a:pt x="1260" y="1978"/>
                  </a:lnTo>
                  <a:lnTo>
                    <a:pt x="1237" y="1984"/>
                  </a:lnTo>
                  <a:lnTo>
                    <a:pt x="1211" y="1989"/>
                  </a:lnTo>
                  <a:lnTo>
                    <a:pt x="1187" y="1993"/>
                  </a:lnTo>
                  <a:lnTo>
                    <a:pt x="1159" y="1997"/>
                  </a:lnTo>
                  <a:lnTo>
                    <a:pt x="1134" y="1999"/>
                  </a:lnTo>
                  <a:lnTo>
                    <a:pt x="1109" y="2002"/>
                  </a:lnTo>
                  <a:lnTo>
                    <a:pt x="1082" y="2003"/>
                  </a:lnTo>
                  <a:lnTo>
                    <a:pt x="1055" y="2003"/>
                  </a:lnTo>
                  <a:lnTo>
                    <a:pt x="1029" y="2005"/>
                  </a:lnTo>
                  <a:lnTo>
                    <a:pt x="976" y="2003"/>
                  </a:lnTo>
                  <a:lnTo>
                    <a:pt x="950" y="2003"/>
                  </a:lnTo>
                  <a:lnTo>
                    <a:pt x="924" y="1999"/>
                  </a:lnTo>
                  <a:lnTo>
                    <a:pt x="899" y="1998"/>
                  </a:lnTo>
                  <a:lnTo>
                    <a:pt x="873" y="1993"/>
                  </a:lnTo>
                  <a:lnTo>
                    <a:pt x="848" y="1990"/>
                  </a:lnTo>
                  <a:lnTo>
                    <a:pt x="822" y="1985"/>
                  </a:lnTo>
                  <a:lnTo>
                    <a:pt x="797" y="1979"/>
                  </a:lnTo>
                  <a:lnTo>
                    <a:pt x="771" y="1974"/>
                  </a:lnTo>
                  <a:lnTo>
                    <a:pt x="748" y="1968"/>
                  </a:lnTo>
                  <a:lnTo>
                    <a:pt x="723" y="1960"/>
                  </a:lnTo>
                  <a:lnTo>
                    <a:pt x="699" y="1953"/>
                  </a:lnTo>
                  <a:lnTo>
                    <a:pt x="675" y="1944"/>
                  </a:lnTo>
                  <a:lnTo>
                    <a:pt x="651" y="1936"/>
                  </a:lnTo>
                  <a:lnTo>
                    <a:pt x="630" y="1927"/>
                  </a:lnTo>
                  <a:lnTo>
                    <a:pt x="606" y="1917"/>
                  </a:lnTo>
                  <a:lnTo>
                    <a:pt x="583" y="1906"/>
                  </a:lnTo>
                  <a:lnTo>
                    <a:pt x="539" y="1885"/>
                  </a:lnTo>
                  <a:lnTo>
                    <a:pt x="496" y="1861"/>
                  </a:lnTo>
                  <a:lnTo>
                    <a:pt x="474" y="1848"/>
                  </a:lnTo>
                  <a:lnTo>
                    <a:pt x="453" y="1835"/>
                  </a:lnTo>
                  <a:lnTo>
                    <a:pt x="433" y="1822"/>
                  </a:lnTo>
                  <a:lnTo>
                    <a:pt x="414" y="1807"/>
                  </a:lnTo>
                  <a:lnTo>
                    <a:pt x="393" y="1792"/>
                  </a:lnTo>
                  <a:lnTo>
                    <a:pt x="374" y="1777"/>
                  </a:lnTo>
                  <a:lnTo>
                    <a:pt x="355" y="1762"/>
                  </a:lnTo>
                  <a:lnTo>
                    <a:pt x="338" y="1746"/>
                  </a:lnTo>
                  <a:lnTo>
                    <a:pt x="319" y="1729"/>
                  </a:lnTo>
                  <a:lnTo>
                    <a:pt x="302" y="1713"/>
                  </a:lnTo>
                  <a:lnTo>
                    <a:pt x="267" y="1678"/>
                  </a:lnTo>
                  <a:lnTo>
                    <a:pt x="235" y="1642"/>
                  </a:lnTo>
                  <a:lnTo>
                    <a:pt x="219" y="1623"/>
                  </a:lnTo>
                  <a:lnTo>
                    <a:pt x="205" y="1604"/>
                  </a:lnTo>
                  <a:lnTo>
                    <a:pt x="191" y="1584"/>
                  </a:lnTo>
                  <a:lnTo>
                    <a:pt x="176" y="1565"/>
                  </a:lnTo>
                  <a:lnTo>
                    <a:pt x="150" y="1524"/>
                  </a:lnTo>
                  <a:lnTo>
                    <a:pt x="137" y="1503"/>
                  </a:lnTo>
                  <a:lnTo>
                    <a:pt x="124" y="1481"/>
                  </a:lnTo>
                  <a:lnTo>
                    <a:pt x="113" y="1460"/>
                  </a:lnTo>
                  <a:lnTo>
                    <a:pt x="102" y="1438"/>
                  </a:lnTo>
                  <a:lnTo>
                    <a:pt x="91" y="1417"/>
                  </a:lnTo>
                  <a:lnTo>
                    <a:pt x="81" y="1394"/>
                  </a:lnTo>
                  <a:lnTo>
                    <a:pt x="62" y="1348"/>
                  </a:lnTo>
                  <a:lnTo>
                    <a:pt x="54" y="1325"/>
                  </a:lnTo>
                  <a:lnTo>
                    <a:pt x="46" y="1303"/>
                  </a:lnTo>
                  <a:lnTo>
                    <a:pt x="38" y="1279"/>
                  </a:lnTo>
                  <a:lnTo>
                    <a:pt x="32" y="1256"/>
                  </a:lnTo>
                  <a:lnTo>
                    <a:pt x="25" y="1230"/>
                  </a:lnTo>
                  <a:lnTo>
                    <a:pt x="21" y="1207"/>
                  </a:lnTo>
                  <a:lnTo>
                    <a:pt x="16" y="1181"/>
                  </a:lnTo>
                  <a:lnTo>
                    <a:pt x="12" y="1158"/>
                  </a:lnTo>
                  <a:lnTo>
                    <a:pt x="8" y="1132"/>
                  </a:lnTo>
                  <a:lnTo>
                    <a:pt x="5" y="1107"/>
                  </a:lnTo>
                  <a:lnTo>
                    <a:pt x="3" y="1081"/>
                  </a:lnTo>
                  <a:lnTo>
                    <a:pt x="0" y="1056"/>
                  </a:lnTo>
                  <a:lnTo>
                    <a:pt x="0" y="1004"/>
                  </a:lnTo>
                  <a:lnTo>
                    <a:pt x="0" y="952"/>
                  </a:lnTo>
                  <a:lnTo>
                    <a:pt x="3" y="927"/>
                  </a:lnTo>
                  <a:lnTo>
                    <a:pt x="4" y="901"/>
                  </a:lnTo>
                  <a:lnTo>
                    <a:pt x="8" y="876"/>
                  </a:lnTo>
                  <a:lnTo>
                    <a:pt x="11" y="851"/>
                  </a:lnTo>
                  <a:lnTo>
                    <a:pt x="15" y="828"/>
                  </a:lnTo>
                  <a:lnTo>
                    <a:pt x="21" y="802"/>
                  </a:lnTo>
                  <a:lnTo>
                    <a:pt x="25" y="778"/>
                  </a:lnTo>
                  <a:lnTo>
                    <a:pt x="31" y="753"/>
                  </a:lnTo>
                  <a:lnTo>
                    <a:pt x="38" y="730"/>
                  </a:lnTo>
                  <a:lnTo>
                    <a:pt x="45" y="706"/>
                  </a:lnTo>
                  <a:lnTo>
                    <a:pt x="53" y="682"/>
                  </a:lnTo>
                  <a:lnTo>
                    <a:pt x="61" y="660"/>
                  </a:lnTo>
                  <a:lnTo>
                    <a:pt x="71" y="636"/>
                  </a:lnTo>
                  <a:lnTo>
                    <a:pt x="80" y="614"/>
                  </a:lnTo>
                  <a:lnTo>
                    <a:pt x="90" y="592"/>
                  </a:lnTo>
                  <a:lnTo>
                    <a:pt x="101" y="570"/>
                  </a:lnTo>
                  <a:lnTo>
                    <a:pt x="111" y="548"/>
                  </a:lnTo>
                  <a:lnTo>
                    <a:pt x="122" y="525"/>
                  </a:lnTo>
                  <a:lnTo>
                    <a:pt x="135" y="505"/>
                  </a:lnTo>
                  <a:lnTo>
                    <a:pt x="148" y="484"/>
                  </a:lnTo>
                  <a:lnTo>
                    <a:pt x="160" y="464"/>
                  </a:lnTo>
                  <a:lnTo>
                    <a:pt x="175" y="443"/>
                  </a:lnTo>
                  <a:lnTo>
                    <a:pt x="189" y="422"/>
                  </a:lnTo>
                  <a:lnTo>
                    <a:pt x="203" y="403"/>
                  </a:lnTo>
                  <a:lnTo>
                    <a:pt x="218" y="385"/>
                  </a:lnTo>
                  <a:lnTo>
                    <a:pt x="233" y="366"/>
                  </a:lnTo>
                  <a:lnTo>
                    <a:pt x="249" y="348"/>
                  </a:lnTo>
                  <a:lnTo>
                    <a:pt x="265" y="330"/>
                  </a:lnTo>
                  <a:lnTo>
                    <a:pt x="300" y="294"/>
                  </a:lnTo>
                  <a:lnTo>
                    <a:pt x="317" y="277"/>
                  </a:lnTo>
                  <a:lnTo>
                    <a:pt x="336" y="261"/>
                  </a:lnTo>
                  <a:lnTo>
                    <a:pt x="372" y="230"/>
                  </a:lnTo>
                  <a:lnTo>
                    <a:pt x="391" y="215"/>
                  </a:lnTo>
                  <a:lnTo>
                    <a:pt x="412" y="200"/>
                  </a:lnTo>
                  <a:lnTo>
                    <a:pt x="430" y="185"/>
                  </a:lnTo>
                  <a:lnTo>
                    <a:pt x="451" y="172"/>
                  </a:lnTo>
                  <a:lnTo>
                    <a:pt x="494" y="146"/>
                  </a:lnTo>
                  <a:lnTo>
                    <a:pt x="515" y="133"/>
                  </a:lnTo>
                  <a:lnTo>
                    <a:pt x="537" y="121"/>
                  </a:lnTo>
                  <a:lnTo>
                    <a:pt x="558" y="111"/>
                  </a:lnTo>
                  <a:lnTo>
                    <a:pt x="581" y="100"/>
                  </a:lnTo>
                  <a:lnTo>
                    <a:pt x="603" y="89"/>
                  </a:lnTo>
                  <a:lnTo>
                    <a:pt x="627" y="79"/>
                  </a:lnTo>
                  <a:lnTo>
                    <a:pt x="649" y="70"/>
                  </a:lnTo>
                  <a:lnTo>
                    <a:pt x="673" y="61"/>
                  </a:lnTo>
                  <a:lnTo>
                    <a:pt x="697" y="54"/>
                  </a:lnTo>
                  <a:lnTo>
                    <a:pt x="720" y="46"/>
                  </a:lnTo>
                  <a:lnTo>
                    <a:pt x="746" y="38"/>
                  </a:lnTo>
                  <a:lnTo>
                    <a:pt x="769" y="31"/>
                  </a:lnTo>
                  <a:lnTo>
                    <a:pt x="795" y="25"/>
                  </a:lnTo>
                  <a:lnTo>
                    <a:pt x="819" y="21"/>
                  </a:lnTo>
                  <a:lnTo>
                    <a:pt x="845" y="15"/>
                  </a:lnTo>
                  <a:lnTo>
                    <a:pt x="870" y="12"/>
                  </a:lnTo>
                  <a:lnTo>
                    <a:pt x="896" y="8"/>
                  </a:lnTo>
                  <a:lnTo>
                    <a:pt x="921" y="4"/>
                  </a:lnTo>
                  <a:lnTo>
                    <a:pt x="947" y="2"/>
                  </a:lnTo>
                  <a:lnTo>
                    <a:pt x="973" y="1"/>
                  </a:lnTo>
                  <a:lnTo>
                    <a:pt x="1000" y="0"/>
                  </a:lnTo>
                  <a:lnTo>
                    <a:pt x="1027" y="0"/>
                  </a:lnTo>
                  <a:lnTo>
                    <a:pt x="1079" y="0"/>
                  </a:lnTo>
                  <a:lnTo>
                    <a:pt x="1106" y="2"/>
                  </a:lnTo>
                  <a:lnTo>
                    <a:pt x="1131" y="4"/>
                  </a:lnTo>
                  <a:lnTo>
                    <a:pt x="1156" y="7"/>
                  </a:lnTo>
                  <a:lnTo>
                    <a:pt x="1184" y="11"/>
                  </a:lnTo>
                  <a:lnTo>
                    <a:pt x="1209" y="15"/>
                  </a:lnTo>
                  <a:lnTo>
                    <a:pt x="1234" y="20"/>
                  </a:lnTo>
                  <a:lnTo>
                    <a:pt x="1258" y="24"/>
                  </a:lnTo>
                  <a:lnTo>
                    <a:pt x="1284" y="30"/>
                  </a:lnTo>
                  <a:lnTo>
                    <a:pt x="1308" y="37"/>
                  </a:lnTo>
                  <a:lnTo>
                    <a:pt x="1332" y="45"/>
                  </a:lnTo>
                  <a:lnTo>
                    <a:pt x="1356" y="52"/>
                  </a:lnTo>
                  <a:lnTo>
                    <a:pt x="1380" y="60"/>
                  </a:lnTo>
                  <a:lnTo>
                    <a:pt x="1404" y="69"/>
                  </a:lnTo>
                  <a:lnTo>
                    <a:pt x="1427" y="78"/>
                  </a:lnTo>
                  <a:lnTo>
                    <a:pt x="1449" y="87"/>
                  </a:lnTo>
                  <a:lnTo>
                    <a:pt x="1472" y="98"/>
                  </a:lnTo>
                  <a:lnTo>
                    <a:pt x="1516" y="120"/>
                  </a:lnTo>
                  <a:lnTo>
                    <a:pt x="1560" y="144"/>
                  </a:lnTo>
                  <a:lnTo>
                    <a:pt x="1581" y="156"/>
                  </a:lnTo>
                  <a:lnTo>
                    <a:pt x="1602" y="170"/>
                  </a:lnTo>
                  <a:lnTo>
                    <a:pt x="1622" y="183"/>
                  </a:lnTo>
                  <a:lnTo>
                    <a:pt x="1643" y="198"/>
                  </a:lnTo>
                  <a:lnTo>
                    <a:pt x="1662" y="213"/>
                  </a:lnTo>
                  <a:lnTo>
                    <a:pt x="1681" y="227"/>
                  </a:lnTo>
                  <a:lnTo>
                    <a:pt x="1700" y="243"/>
                  </a:lnTo>
                  <a:lnTo>
                    <a:pt x="1719" y="258"/>
                  </a:lnTo>
                  <a:lnTo>
                    <a:pt x="1736" y="275"/>
                  </a:lnTo>
                  <a:lnTo>
                    <a:pt x="1754" y="292"/>
                  </a:lnTo>
                  <a:lnTo>
                    <a:pt x="1788" y="327"/>
                  </a:lnTo>
                  <a:lnTo>
                    <a:pt x="1820" y="363"/>
                  </a:lnTo>
                  <a:lnTo>
                    <a:pt x="1836" y="382"/>
                  </a:lnTo>
                  <a:lnTo>
                    <a:pt x="1850" y="400"/>
                  </a:lnTo>
                  <a:lnTo>
                    <a:pt x="1866" y="419"/>
                  </a:lnTo>
                  <a:lnTo>
                    <a:pt x="1880" y="440"/>
                  </a:lnTo>
                  <a:lnTo>
                    <a:pt x="1905" y="481"/>
                  </a:lnTo>
                  <a:lnTo>
                    <a:pt x="1918" y="502"/>
                  </a:lnTo>
                  <a:lnTo>
                    <a:pt x="1931" y="522"/>
                  </a:lnTo>
                  <a:lnTo>
                    <a:pt x="1942" y="544"/>
                  </a:lnTo>
                  <a:lnTo>
                    <a:pt x="1955" y="567"/>
                  </a:lnTo>
                  <a:lnTo>
                    <a:pt x="1965" y="588"/>
                  </a:lnTo>
                  <a:lnTo>
                    <a:pt x="1975" y="610"/>
                  </a:lnTo>
                  <a:lnTo>
                    <a:pt x="1993" y="657"/>
                  </a:lnTo>
                  <a:lnTo>
                    <a:pt x="2001" y="678"/>
                  </a:lnTo>
                  <a:lnTo>
                    <a:pt x="2009" y="702"/>
                  </a:lnTo>
                  <a:lnTo>
                    <a:pt x="2017" y="726"/>
                  </a:lnTo>
                  <a:lnTo>
                    <a:pt x="2023" y="749"/>
                  </a:lnTo>
                  <a:lnTo>
                    <a:pt x="2030" y="775"/>
                  </a:lnTo>
                  <a:lnTo>
                    <a:pt x="2035" y="798"/>
                  </a:lnTo>
                  <a:lnTo>
                    <a:pt x="2039" y="824"/>
                  </a:lnTo>
                  <a:lnTo>
                    <a:pt x="2044" y="847"/>
                  </a:lnTo>
                  <a:lnTo>
                    <a:pt x="2047" y="873"/>
                  </a:lnTo>
                  <a:lnTo>
                    <a:pt x="2050" y="898"/>
                  </a:lnTo>
                  <a:lnTo>
                    <a:pt x="2054" y="923"/>
                  </a:lnTo>
                  <a:lnTo>
                    <a:pt x="2055" y="948"/>
                  </a:lnTo>
                  <a:lnTo>
                    <a:pt x="2056" y="1000"/>
                  </a:lnTo>
                  <a:close/>
                </a:path>
              </a:pathLst>
            </a:custGeom>
            <a:solidFill>
              <a:srgbClr val="413838"/>
            </a:solidFill>
            <a:ln w="9525">
              <a:noFill/>
              <a:round/>
              <a:headEnd/>
              <a:tailEnd/>
            </a:ln>
          </p:spPr>
          <p:txBody>
            <a:bodyPr/>
            <a:lstStyle/>
            <a:p>
              <a:endParaRPr lang="ru-RU"/>
            </a:p>
          </p:txBody>
        </p:sp>
        <p:sp>
          <p:nvSpPr>
            <p:cNvPr id="22573" name="Freeform 1446"/>
            <p:cNvSpPr>
              <a:spLocks/>
            </p:cNvSpPr>
            <p:nvPr/>
          </p:nvSpPr>
          <p:spPr bwMode="auto">
            <a:xfrm>
              <a:off x="1886" y="1246"/>
              <a:ext cx="2010" cy="1960"/>
            </a:xfrm>
            <a:custGeom>
              <a:avLst/>
              <a:gdLst>
                <a:gd name="T0" fmla="*/ 2005 w 2010"/>
                <a:gd name="T1" fmla="*/ 1078 h 1960"/>
                <a:gd name="T2" fmla="*/ 1992 w 2010"/>
                <a:gd name="T3" fmla="*/ 1176 h 1960"/>
                <a:gd name="T4" fmla="*/ 1966 w 2010"/>
                <a:gd name="T5" fmla="*/ 1271 h 1960"/>
                <a:gd name="T6" fmla="*/ 1932 w 2010"/>
                <a:gd name="T7" fmla="*/ 1361 h 1960"/>
                <a:gd name="T8" fmla="*/ 1865 w 2010"/>
                <a:gd name="T9" fmla="*/ 1487 h 1960"/>
                <a:gd name="T10" fmla="*/ 1797 w 2010"/>
                <a:gd name="T11" fmla="*/ 1583 h 1960"/>
                <a:gd name="T12" fmla="*/ 1734 w 2010"/>
                <a:gd name="T13" fmla="*/ 1654 h 1960"/>
                <a:gd name="T14" fmla="*/ 1664 w 2010"/>
                <a:gd name="T15" fmla="*/ 1719 h 1960"/>
                <a:gd name="T16" fmla="*/ 1589 w 2010"/>
                <a:gd name="T17" fmla="*/ 1777 h 1960"/>
                <a:gd name="T18" fmla="*/ 1486 w 2010"/>
                <a:gd name="T19" fmla="*/ 1840 h 1960"/>
                <a:gd name="T20" fmla="*/ 1352 w 2010"/>
                <a:gd name="T21" fmla="*/ 1900 h 1960"/>
                <a:gd name="T22" fmla="*/ 1258 w 2010"/>
                <a:gd name="T23" fmla="*/ 1928 h 1960"/>
                <a:gd name="T24" fmla="*/ 1136 w 2010"/>
                <a:gd name="T25" fmla="*/ 1951 h 1960"/>
                <a:gd name="T26" fmla="*/ 1007 w 2010"/>
                <a:gd name="T27" fmla="*/ 1960 h 1960"/>
                <a:gd name="T28" fmla="*/ 905 w 2010"/>
                <a:gd name="T29" fmla="*/ 1955 h 1960"/>
                <a:gd name="T30" fmla="*/ 803 w 2010"/>
                <a:gd name="T31" fmla="*/ 1940 h 1960"/>
                <a:gd name="T32" fmla="*/ 708 w 2010"/>
                <a:gd name="T33" fmla="*/ 1916 h 1960"/>
                <a:gd name="T34" fmla="*/ 593 w 2010"/>
                <a:gd name="T35" fmla="*/ 1873 h 1960"/>
                <a:gd name="T36" fmla="*/ 506 w 2010"/>
                <a:gd name="T37" fmla="*/ 1832 h 1960"/>
                <a:gd name="T38" fmla="*/ 425 w 2010"/>
                <a:gd name="T39" fmla="*/ 1780 h 1960"/>
                <a:gd name="T40" fmla="*/ 348 w 2010"/>
                <a:gd name="T41" fmla="*/ 1722 h 1960"/>
                <a:gd name="T42" fmla="*/ 278 w 2010"/>
                <a:gd name="T43" fmla="*/ 1656 h 1960"/>
                <a:gd name="T44" fmla="*/ 200 w 2010"/>
                <a:gd name="T45" fmla="*/ 1567 h 1960"/>
                <a:gd name="T46" fmla="*/ 134 w 2010"/>
                <a:gd name="T47" fmla="*/ 1469 h 1960"/>
                <a:gd name="T48" fmla="*/ 90 w 2010"/>
                <a:gd name="T49" fmla="*/ 1384 h 1960"/>
                <a:gd name="T50" fmla="*/ 45 w 2010"/>
                <a:gd name="T51" fmla="*/ 1274 h 1960"/>
                <a:gd name="T52" fmla="*/ 21 w 2010"/>
                <a:gd name="T53" fmla="*/ 1179 h 1960"/>
                <a:gd name="T54" fmla="*/ 5 w 2010"/>
                <a:gd name="T55" fmla="*/ 1081 h 1960"/>
                <a:gd name="T56" fmla="*/ 2 w 2010"/>
                <a:gd name="T57" fmla="*/ 931 h 1960"/>
                <a:gd name="T58" fmla="*/ 11 w 2010"/>
                <a:gd name="T59" fmla="*/ 832 h 1960"/>
                <a:gd name="T60" fmla="*/ 31 w 2010"/>
                <a:gd name="T61" fmla="*/ 738 h 1960"/>
                <a:gd name="T62" fmla="*/ 60 w 2010"/>
                <a:gd name="T63" fmla="*/ 644 h 1960"/>
                <a:gd name="T64" fmla="*/ 98 w 2010"/>
                <a:gd name="T65" fmla="*/ 558 h 1960"/>
                <a:gd name="T66" fmla="*/ 170 w 2010"/>
                <a:gd name="T67" fmla="*/ 434 h 1960"/>
                <a:gd name="T68" fmla="*/ 245 w 2010"/>
                <a:gd name="T69" fmla="*/ 341 h 1960"/>
                <a:gd name="T70" fmla="*/ 311 w 2010"/>
                <a:gd name="T71" fmla="*/ 271 h 1960"/>
                <a:gd name="T72" fmla="*/ 384 w 2010"/>
                <a:gd name="T73" fmla="*/ 210 h 1960"/>
                <a:gd name="T74" fmla="*/ 483 w 2010"/>
                <a:gd name="T75" fmla="*/ 143 h 1960"/>
                <a:gd name="T76" fmla="*/ 613 w 2010"/>
                <a:gd name="T77" fmla="*/ 79 h 1960"/>
                <a:gd name="T78" fmla="*/ 705 w 2010"/>
                <a:gd name="T79" fmla="*/ 45 h 1960"/>
                <a:gd name="T80" fmla="*/ 826 w 2010"/>
                <a:gd name="T81" fmla="*/ 17 h 1960"/>
                <a:gd name="T82" fmla="*/ 953 w 2010"/>
                <a:gd name="T83" fmla="*/ 2 h 1960"/>
                <a:gd name="T84" fmla="*/ 1055 w 2010"/>
                <a:gd name="T85" fmla="*/ 2 h 1960"/>
                <a:gd name="T86" fmla="*/ 1156 w 2010"/>
                <a:gd name="T87" fmla="*/ 11 h 1960"/>
                <a:gd name="T88" fmla="*/ 1256 w 2010"/>
                <a:gd name="T89" fmla="*/ 32 h 1960"/>
                <a:gd name="T90" fmla="*/ 1349 w 2010"/>
                <a:gd name="T91" fmla="*/ 60 h 1960"/>
                <a:gd name="T92" fmla="*/ 1462 w 2010"/>
                <a:gd name="T93" fmla="*/ 107 h 1960"/>
                <a:gd name="T94" fmla="*/ 1545 w 2010"/>
                <a:gd name="T95" fmla="*/ 154 h 1960"/>
                <a:gd name="T96" fmla="*/ 1624 w 2010"/>
                <a:gd name="T97" fmla="*/ 208 h 1960"/>
                <a:gd name="T98" fmla="*/ 1698 w 2010"/>
                <a:gd name="T99" fmla="*/ 269 h 1960"/>
                <a:gd name="T100" fmla="*/ 1764 w 2010"/>
                <a:gd name="T101" fmla="*/ 338 h 1960"/>
                <a:gd name="T102" fmla="*/ 1851 w 2010"/>
                <a:gd name="T103" fmla="*/ 450 h 1960"/>
                <a:gd name="T104" fmla="*/ 1900 w 2010"/>
                <a:gd name="T105" fmla="*/ 532 h 1960"/>
                <a:gd name="T106" fmla="*/ 1950 w 2010"/>
                <a:gd name="T107" fmla="*/ 641 h 1960"/>
                <a:gd name="T108" fmla="*/ 1978 w 2010"/>
                <a:gd name="T109" fmla="*/ 734 h 1960"/>
                <a:gd name="T110" fmla="*/ 1999 w 2010"/>
                <a:gd name="T111" fmla="*/ 828 h 1960"/>
                <a:gd name="T112" fmla="*/ 2010 w 2010"/>
                <a:gd name="T113" fmla="*/ 928 h 196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010"/>
                <a:gd name="T172" fmla="*/ 0 h 1960"/>
                <a:gd name="T173" fmla="*/ 2010 w 2010"/>
                <a:gd name="T174" fmla="*/ 1960 h 196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010" h="1960">
                  <a:moveTo>
                    <a:pt x="2010" y="979"/>
                  </a:moveTo>
                  <a:lnTo>
                    <a:pt x="2010" y="1029"/>
                  </a:lnTo>
                  <a:lnTo>
                    <a:pt x="2009" y="1054"/>
                  </a:lnTo>
                  <a:lnTo>
                    <a:pt x="2005" y="1078"/>
                  </a:lnTo>
                  <a:lnTo>
                    <a:pt x="2002" y="1103"/>
                  </a:lnTo>
                  <a:lnTo>
                    <a:pt x="1999" y="1127"/>
                  </a:lnTo>
                  <a:lnTo>
                    <a:pt x="1996" y="1152"/>
                  </a:lnTo>
                  <a:lnTo>
                    <a:pt x="1992" y="1176"/>
                  </a:lnTo>
                  <a:lnTo>
                    <a:pt x="1985" y="1199"/>
                  </a:lnTo>
                  <a:lnTo>
                    <a:pt x="1979" y="1223"/>
                  </a:lnTo>
                  <a:lnTo>
                    <a:pt x="1973" y="1247"/>
                  </a:lnTo>
                  <a:lnTo>
                    <a:pt x="1966" y="1271"/>
                  </a:lnTo>
                  <a:lnTo>
                    <a:pt x="1958" y="1292"/>
                  </a:lnTo>
                  <a:lnTo>
                    <a:pt x="1951" y="1314"/>
                  </a:lnTo>
                  <a:lnTo>
                    <a:pt x="1941" y="1338"/>
                  </a:lnTo>
                  <a:lnTo>
                    <a:pt x="1932" y="1361"/>
                  </a:lnTo>
                  <a:lnTo>
                    <a:pt x="1922" y="1381"/>
                  </a:lnTo>
                  <a:lnTo>
                    <a:pt x="1913" y="1403"/>
                  </a:lnTo>
                  <a:lnTo>
                    <a:pt x="1891" y="1445"/>
                  </a:lnTo>
                  <a:lnTo>
                    <a:pt x="1865" y="1487"/>
                  </a:lnTo>
                  <a:lnTo>
                    <a:pt x="1853" y="1507"/>
                  </a:lnTo>
                  <a:lnTo>
                    <a:pt x="1840" y="1526"/>
                  </a:lnTo>
                  <a:lnTo>
                    <a:pt x="1812" y="1564"/>
                  </a:lnTo>
                  <a:lnTo>
                    <a:pt x="1797" y="1583"/>
                  </a:lnTo>
                  <a:lnTo>
                    <a:pt x="1782" y="1602"/>
                  </a:lnTo>
                  <a:lnTo>
                    <a:pt x="1765" y="1620"/>
                  </a:lnTo>
                  <a:lnTo>
                    <a:pt x="1750" y="1637"/>
                  </a:lnTo>
                  <a:lnTo>
                    <a:pt x="1734" y="1654"/>
                  </a:lnTo>
                  <a:lnTo>
                    <a:pt x="1717" y="1671"/>
                  </a:lnTo>
                  <a:lnTo>
                    <a:pt x="1699" y="1687"/>
                  </a:lnTo>
                  <a:lnTo>
                    <a:pt x="1682" y="1705"/>
                  </a:lnTo>
                  <a:lnTo>
                    <a:pt x="1664" y="1719"/>
                  </a:lnTo>
                  <a:lnTo>
                    <a:pt x="1645" y="1735"/>
                  </a:lnTo>
                  <a:lnTo>
                    <a:pt x="1627" y="1749"/>
                  </a:lnTo>
                  <a:lnTo>
                    <a:pt x="1608" y="1763"/>
                  </a:lnTo>
                  <a:lnTo>
                    <a:pt x="1589" y="1777"/>
                  </a:lnTo>
                  <a:lnTo>
                    <a:pt x="1568" y="1791"/>
                  </a:lnTo>
                  <a:lnTo>
                    <a:pt x="1527" y="1817"/>
                  </a:lnTo>
                  <a:lnTo>
                    <a:pt x="1506" y="1830"/>
                  </a:lnTo>
                  <a:lnTo>
                    <a:pt x="1486" y="1840"/>
                  </a:lnTo>
                  <a:lnTo>
                    <a:pt x="1442" y="1863"/>
                  </a:lnTo>
                  <a:lnTo>
                    <a:pt x="1397" y="1881"/>
                  </a:lnTo>
                  <a:lnTo>
                    <a:pt x="1376" y="1891"/>
                  </a:lnTo>
                  <a:lnTo>
                    <a:pt x="1352" y="1900"/>
                  </a:lnTo>
                  <a:lnTo>
                    <a:pt x="1330" y="1907"/>
                  </a:lnTo>
                  <a:lnTo>
                    <a:pt x="1306" y="1915"/>
                  </a:lnTo>
                  <a:lnTo>
                    <a:pt x="1282" y="1921"/>
                  </a:lnTo>
                  <a:lnTo>
                    <a:pt x="1258" y="1928"/>
                  </a:lnTo>
                  <a:lnTo>
                    <a:pt x="1210" y="1939"/>
                  </a:lnTo>
                  <a:lnTo>
                    <a:pt x="1185" y="1944"/>
                  </a:lnTo>
                  <a:lnTo>
                    <a:pt x="1159" y="1949"/>
                  </a:lnTo>
                  <a:lnTo>
                    <a:pt x="1136" y="1951"/>
                  </a:lnTo>
                  <a:lnTo>
                    <a:pt x="1110" y="1955"/>
                  </a:lnTo>
                  <a:lnTo>
                    <a:pt x="1058" y="1958"/>
                  </a:lnTo>
                  <a:lnTo>
                    <a:pt x="1033" y="1960"/>
                  </a:lnTo>
                  <a:lnTo>
                    <a:pt x="1007" y="1960"/>
                  </a:lnTo>
                  <a:lnTo>
                    <a:pt x="980" y="1960"/>
                  </a:lnTo>
                  <a:lnTo>
                    <a:pt x="955" y="1959"/>
                  </a:lnTo>
                  <a:lnTo>
                    <a:pt x="930" y="1957"/>
                  </a:lnTo>
                  <a:lnTo>
                    <a:pt x="905" y="1955"/>
                  </a:lnTo>
                  <a:lnTo>
                    <a:pt x="879" y="1952"/>
                  </a:lnTo>
                  <a:lnTo>
                    <a:pt x="854" y="1949"/>
                  </a:lnTo>
                  <a:lnTo>
                    <a:pt x="828" y="1944"/>
                  </a:lnTo>
                  <a:lnTo>
                    <a:pt x="803" y="1940"/>
                  </a:lnTo>
                  <a:lnTo>
                    <a:pt x="779" y="1935"/>
                  </a:lnTo>
                  <a:lnTo>
                    <a:pt x="756" y="1929"/>
                  </a:lnTo>
                  <a:lnTo>
                    <a:pt x="732" y="1922"/>
                  </a:lnTo>
                  <a:lnTo>
                    <a:pt x="708" y="1916"/>
                  </a:lnTo>
                  <a:lnTo>
                    <a:pt x="685" y="1908"/>
                  </a:lnTo>
                  <a:lnTo>
                    <a:pt x="661" y="1901"/>
                  </a:lnTo>
                  <a:lnTo>
                    <a:pt x="615" y="1883"/>
                  </a:lnTo>
                  <a:lnTo>
                    <a:pt x="593" y="1873"/>
                  </a:lnTo>
                  <a:lnTo>
                    <a:pt x="571" y="1864"/>
                  </a:lnTo>
                  <a:lnTo>
                    <a:pt x="549" y="1853"/>
                  </a:lnTo>
                  <a:lnTo>
                    <a:pt x="529" y="1842"/>
                  </a:lnTo>
                  <a:lnTo>
                    <a:pt x="506" y="1832"/>
                  </a:lnTo>
                  <a:lnTo>
                    <a:pt x="486" y="1819"/>
                  </a:lnTo>
                  <a:lnTo>
                    <a:pt x="465" y="1806"/>
                  </a:lnTo>
                  <a:lnTo>
                    <a:pt x="444" y="1793"/>
                  </a:lnTo>
                  <a:lnTo>
                    <a:pt x="425" y="1780"/>
                  </a:lnTo>
                  <a:lnTo>
                    <a:pt x="405" y="1765"/>
                  </a:lnTo>
                  <a:lnTo>
                    <a:pt x="386" y="1751"/>
                  </a:lnTo>
                  <a:lnTo>
                    <a:pt x="367" y="1737"/>
                  </a:lnTo>
                  <a:lnTo>
                    <a:pt x="348" y="1722"/>
                  </a:lnTo>
                  <a:lnTo>
                    <a:pt x="330" y="1707"/>
                  </a:lnTo>
                  <a:lnTo>
                    <a:pt x="313" y="1690"/>
                  </a:lnTo>
                  <a:lnTo>
                    <a:pt x="296" y="1673"/>
                  </a:lnTo>
                  <a:lnTo>
                    <a:pt x="278" y="1656"/>
                  </a:lnTo>
                  <a:lnTo>
                    <a:pt x="262" y="1639"/>
                  </a:lnTo>
                  <a:lnTo>
                    <a:pt x="247" y="1622"/>
                  </a:lnTo>
                  <a:lnTo>
                    <a:pt x="230" y="1604"/>
                  </a:lnTo>
                  <a:lnTo>
                    <a:pt x="200" y="1567"/>
                  </a:lnTo>
                  <a:lnTo>
                    <a:pt x="172" y="1529"/>
                  </a:lnTo>
                  <a:lnTo>
                    <a:pt x="160" y="1510"/>
                  </a:lnTo>
                  <a:lnTo>
                    <a:pt x="147" y="1490"/>
                  </a:lnTo>
                  <a:lnTo>
                    <a:pt x="134" y="1469"/>
                  </a:lnTo>
                  <a:lnTo>
                    <a:pt x="121" y="1449"/>
                  </a:lnTo>
                  <a:lnTo>
                    <a:pt x="110" y="1428"/>
                  </a:lnTo>
                  <a:lnTo>
                    <a:pt x="100" y="1406"/>
                  </a:lnTo>
                  <a:lnTo>
                    <a:pt x="90" y="1384"/>
                  </a:lnTo>
                  <a:lnTo>
                    <a:pt x="81" y="1364"/>
                  </a:lnTo>
                  <a:lnTo>
                    <a:pt x="61" y="1318"/>
                  </a:lnTo>
                  <a:lnTo>
                    <a:pt x="53" y="1295"/>
                  </a:lnTo>
                  <a:lnTo>
                    <a:pt x="45" y="1274"/>
                  </a:lnTo>
                  <a:lnTo>
                    <a:pt x="39" y="1250"/>
                  </a:lnTo>
                  <a:lnTo>
                    <a:pt x="32" y="1226"/>
                  </a:lnTo>
                  <a:lnTo>
                    <a:pt x="26" y="1203"/>
                  </a:lnTo>
                  <a:lnTo>
                    <a:pt x="21" y="1179"/>
                  </a:lnTo>
                  <a:lnTo>
                    <a:pt x="17" y="1156"/>
                  </a:lnTo>
                  <a:lnTo>
                    <a:pt x="11" y="1130"/>
                  </a:lnTo>
                  <a:lnTo>
                    <a:pt x="9" y="1106"/>
                  </a:lnTo>
                  <a:lnTo>
                    <a:pt x="5" y="1081"/>
                  </a:lnTo>
                  <a:lnTo>
                    <a:pt x="4" y="1057"/>
                  </a:lnTo>
                  <a:lnTo>
                    <a:pt x="2" y="1033"/>
                  </a:lnTo>
                  <a:lnTo>
                    <a:pt x="0" y="982"/>
                  </a:lnTo>
                  <a:lnTo>
                    <a:pt x="2" y="931"/>
                  </a:lnTo>
                  <a:lnTo>
                    <a:pt x="3" y="907"/>
                  </a:lnTo>
                  <a:lnTo>
                    <a:pt x="5" y="881"/>
                  </a:lnTo>
                  <a:lnTo>
                    <a:pt x="9" y="858"/>
                  </a:lnTo>
                  <a:lnTo>
                    <a:pt x="11" y="832"/>
                  </a:lnTo>
                  <a:lnTo>
                    <a:pt x="16" y="808"/>
                  </a:lnTo>
                  <a:lnTo>
                    <a:pt x="20" y="785"/>
                  </a:lnTo>
                  <a:lnTo>
                    <a:pt x="26" y="761"/>
                  </a:lnTo>
                  <a:lnTo>
                    <a:pt x="31" y="738"/>
                  </a:lnTo>
                  <a:lnTo>
                    <a:pt x="38" y="714"/>
                  </a:lnTo>
                  <a:lnTo>
                    <a:pt x="44" y="690"/>
                  </a:lnTo>
                  <a:lnTo>
                    <a:pt x="52" y="669"/>
                  </a:lnTo>
                  <a:lnTo>
                    <a:pt x="60" y="644"/>
                  </a:lnTo>
                  <a:lnTo>
                    <a:pt x="69" y="622"/>
                  </a:lnTo>
                  <a:lnTo>
                    <a:pt x="79" y="600"/>
                  </a:lnTo>
                  <a:lnTo>
                    <a:pt x="89" y="579"/>
                  </a:lnTo>
                  <a:lnTo>
                    <a:pt x="98" y="558"/>
                  </a:lnTo>
                  <a:lnTo>
                    <a:pt x="120" y="515"/>
                  </a:lnTo>
                  <a:lnTo>
                    <a:pt x="145" y="474"/>
                  </a:lnTo>
                  <a:lnTo>
                    <a:pt x="158" y="453"/>
                  </a:lnTo>
                  <a:lnTo>
                    <a:pt x="170" y="434"/>
                  </a:lnTo>
                  <a:lnTo>
                    <a:pt x="199" y="395"/>
                  </a:lnTo>
                  <a:lnTo>
                    <a:pt x="213" y="378"/>
                  </a:lnTo>
                  <a:lnTo>
                    <a:pt x="228" y="359"/>
                  </a:lnTo>
                  <a:lnTo>
                    <a:pt x="245" y="341"/>
                  </a:lnTo>
                  <a:lnTo>
                    <a:pt x="260" y="322"/>
                  </a:lnTo>
                  <a:lnTo>
                    <a:pt x="276" y="307"/>
                  </a:lnTo>
                  <a:lnTo>
                    <a:pt x="294" y="289"/>
                  </a:lnTo>
                  <a:lnTo>
                    <a:pt x="311" y="271"/>
                  </a:lnTo>
                  <a:lnTo>
                    <a:pt x="328" y="256"/>
                  </a:lnTo>
                  <a:lnTo>
                    <a:pt x="346" y="240"/>
                  </a:lnTo>
                  <a:lnTo>
                    <a:pt x="365" y="226"/>
                  </a:lnTo>
                  <a:lnTo>
                    <a:pt x="384" y="210"/>
                  </a:lnTo>
                  <a:lnTo>
                    <a:pt x="403" y="196"/>
                  </a:lnTo>
                  <a:lnTo>
                    <a:pt x="423" y="183"/>
                  </a:lnTo>
                  <a:lnTo>
                    <a:pt x="442" y="169"/>
                  </a:lnTo>
                  <a:lnTo>
                    <a:pt x="483" y="143"/>
                  </a:lnTo>
                  <a:lnTo>
                    <a:pt x="504" y="131"/>
                  </a:lnTo>
                  <a:lnTo>
                    <a:pt x="526" y="120"/>
                  </a:lnTo>
                  <a:lnTo>
                    <a:pt x="568" y="98"/>
                  </a:lnTo>
                  <a:lnTo>
                    <a:pt x="613" y="79"/>
                  </a:lnTo>
                  <a:lnTo>
                    <a:pt x="635" y="69"/>
                  </a:lnTo>
                  <a:lnTo>
                    <a:pt x="658" y="61"/>
                  </a:lnTo>
                  <a:lnTo>
                    <a:pt x="682" y="53"/>
                  </a:lnTo>
                  <a:lnTo>
                    <a:pt x="705" y="45"/>
                  </a:lnTo>
                  <a:lnTo>
                    <a:pt x="729" y="39"/>
                  </a:lnTo>
                  <a:lnTo>
                    <a:pt x="753" y="33"/>
                  </a:lnTo>
                  <a:lnTo>
                    <a:pt x="801" y="21"/>
                  </a:lnTo>
                  <a:lnTo>
                    <a:pt x="826" y="17"/>
                  </a:lnTo>
                  <a:lnTo>
                    <a:pt x="851" y="12"/>
                  </a:lnTo>
                  <a:lnTo>
                    <a:pt x="876" y="9"/>
                  </a:lnTo>
                  <a:lnTo>
                    <a:pt x="902" y="6"/>
                  </a:lnTo>
                  <a:lnTo>
                    <a:pt x="953" y="2"/>
                  </a:lnTo>
                  <a:lnTo>
                    <a:pt x="977" y="0"/>
                  </a:lnTo>
                  <a:lnTo>
                    <a:pt x="1004" y="0"/>
                  </a:lnTo>
                  <a:lnTo>
                    <a:pt x="1030" y="0"/>
                  </a:lnTo>
                  <a:lnTo>
                    <a:pt x="1055" y="2"/>
                  </a:lnTo>
                  <a:lnTo>
                    <a:pt x="1082" y="4"/>
                  </a:lnTo>
                  <a:lnTo>
                    <a:pt x="1107" y="5"/>
                  </a:lnTo>
                  <a:lnTo>
                    <a:pt x="1133" y="9"/>
                  </a:lnTo>
                  <a:lnTo>
                    <a:pt x="1156" y="11"/>
                  </a:lnTo>
                  <a:lnTo>
                    <a:pt x="1182" y="16"/>
                  </a:lnTo>
                  <a:lnTo>
                    <a:pt x="1207" y="21"/>
                  </a:lnTo>
                  <a:lnTo>
                    <a:pt x="1231" y="26"/>
                  </a:lnTo>
                  <a:lnTo>
                    <a:pt x="1256" y="32"/>
                  </a:lnTo>
                  <a:lnTo>
                    <a:pt x="1280" y="38"/>
                  </a:lnTo>
                  <a:lnTo>
                    <a:pt x="1303" y="44"/>
                  </a:lnTo>
                  <a:lnTo>
                    <a:pt x="1327" y="52"/>
                  </a:lnTo>
                  <a:lnTo>
                    <a:pt x="1349" y="60"/>
                  </a:lnTo>
                  <a:lnTo>
                    <a:pt x="1395" y="78"/>
                  </a:lnTo>
                  <a:lnTo>
                    <a:pt x="1417" y="87"/>
                  </a:lnTo>
                  <a:lnTo>
                    <a:pt x="1440" y="96"/>
                  </a:lnTo>
                  <a:lnTo>
                    <a:pt x="1462" y="107"/>
                  </a:lnTo>
                  <a:lnTo>
                    <a:pt x="1484" y="118"/>
                  </a:lnTo>
                  <a:lnTo>
                    <a:pt x="1504" y="129"/>
                  </a:lnTo>
                  <a:lnTo>
                    <a:pt x="1525" y="142"/>
                  </a:lnTo>
                  <a:lnTo>
                    <a:pt x="1545" y="154"/>
                  </a:lnTo>
                  <a:lnTo>
                    <a:pt x="1566" y="167"/>
                  </a:lnTo>
                  <a:lnTo>
                    <a:pt x="1586" y="181"/>
                  </a:lnTo>
                  <a:lnTo>
                    <a:pt x="1605" y="194"/>
                  </a:lnTo>
                  <a:lnTo>
                    <a:pt x="1624" y="208"/>
                  </a:lnTo>
                  <a:lnTo>
                    <a:pt x="1643" y="224"/>
                  </a:lnTo>
                  <a:lnTo>
                    <a:pt x="1662" y="237"/>
                  </a:lnTo>
                  <a:lnTo>
                    <a:pt x="1680" y="254"/>
                  </a:lnTo>
                  <a:lnTo>
                    <a:pt x="1698" y="269"/>
                  </a:lnTo>
                  <a:lnTo>
                    <a:pt x="1715" y="287"/>
                  </a:lnTo>
                  <a:lnTo>
                    <a:pt x="1732" y="304"/>
                  </a:lnTo>
                  <a:lnTo>
                    <a:pt x="1748" y="319"/>
                  </a:lnTo>
                  <a:lnTo>
                    <a:pt x="1764" y="338"/>
                  </a:lnTo>
                  <a:lnTo>
                    <a:pt x="1780" y="356"/>
                  </a:lnTo>
                  <a:lnTo>
                    <a:pt x="1810" y="392"/>
                  </a:lnTo>
                  <a:lnTo>
                    <a:pt x="1838" y="431"/>
                  </a:lnTo>
                  <a:lnTo>
                    <a:pt x="1851" y="450"/>
                  </a:lnTo>
                  <a:lnTo>
                    <a:pt x="1864" y="471"/>
                  </a:lnTo>
                  <a:lnTo>
                    <a:pt x="1876" y="491"/>
                  </a:lnTo>
                  <a:lnTo>
                    <a:pt x="1889" y="512"/>
                  </a:lnTo>
                  <a:lnTo>
                    <a:pt x="1900" y="532"/>
                  </a:lnTo>
                  <a:lnTo>
                    <a:pt x="1912" y="555"/>
                  </a:lnTo>
                  <a:lnTo>
                    <a:pt x="1921" y="575"/>
                  </a:lnTo>
                  <a:lnTo>
                    <a:pt x="1931" y="597"/>
                  </a:lnTo>
                  <a:lnTo>
                    <a:pt x="1950" y="641"/>
                  </a:lnTo>
                  <a:lnTo>
                    <a:pt x="1957" y="665"/>
                  </a:lnTo>
                  <a:lnTo>
                    <a:pt x="1965" y="686"/>
                  </a:lnTo>
                  <a:lnTo>
                    <a:pt x="1972" y="710"/>
                  </a:lnTo>
                  <a:lnTo>
                    <a:pt x="1978" y="734"/>
                  </a:lnTo>
                  <a:lnTo>
                    <a:pt x="1984" y="758"/>
                  </a:lnTo>
                  <a:lnTo>
                    <a:pt x="1991" y="781"/>
                  </a:lnTo>
                  <a:lnTo>
                    <a:pt x="1995" y="805"/>
                  </a:lnTo>
                  <a:lnTo>
                    <a:pt x="1999" y="828"/>
                  </a:lnTo>
                  <a:lnTo>
                    <a:pt x="2001" y="854"/>
                  </a:lnTo>
                  <a:lnTo>
                    <a:pt x="2005" y="877"/>
                  </a:lnTo>
                  <a:lnTo>
                    <a:pt x="2008" y="903"/>
                  </a:lnTo>
                  <a:lnTo>
                    <a:pt x="2010" y="928"/>
                  </a:lnTo>
                  <a:lnTo>
                    <a:pt x="2010" y="979"/>
                  </a:lnTo>
                  <a:close/>
                </a:path>
              </a:pathLst>
            </a:custGeom>
            <a:solidFill>
              <a:srgbClr val="483D3D"/>
            </a:solidFill>
            <a:ln w="9525">
              <a:noFill/>
              <a:round/>
              <a:headEnd/>
              <a:tailEnd/>
            </a:ln>
          </p:spPr>
          <p:txBody>
            <a:bodyPr/>
            <a:lstStyle/>
            <a:p>
              <a:endParaRPr lang="ru-RU"/>
            </a:p>
          </p:txBody>
        </p:sp>
        <p:sp>
          <p:nvSpPr>
            <p:cNvPr id="22574" name="Freeform 1447"/>
            <p:cNvSpPr>
              <a:spLocks/>
            </p:cNvSpPr>
            <p:nvPr/>
          </p:nvSpPr>
          <p:spPr bwMode="auto">
            <a:xfrm>
              <a:off x="1909" y="1268"/>
              <a:ext cx="1965" cy="1916"/>
            </a:xfrm>
            <a:custGeom>
              <a:avLst/>
              <a:gdLst>
                <a:gd name="T0" fmla="*/ 1960 w 1965"/>
                <a:gd name="T1" fmla="*/ 1054 h 1916"/>
                <a:gd name="T2" fmla="*/ 1946 w 1965"/>
                <a:gd name="T3" fmla="*/ 1149 h 1916"/>
                <a:gd name="T4" fmla="*/ 1921 w 1965"/>
                <a:gd name="T5" fmla="*/ 1240 h 1916"/>
                <a:gd name="T6" fmla="*/ 1888 w 1965"/>
                <a:gd name="T7" fmla="*/ 1329 h 1916"/>
                <a:gd name="T8" fmla="*/ 1847 w 1965"/>
                <a:gd name="T9" fmla="*/ 1412 h 1916"/>
                <a:gd name="T10" fmla="*/ 1771 w 1965"/>
                <a:gd name="T11" fmla="*/ 1529 h 1916"/>
                <a:gd name="T12" fmla="*/ 1711 w 1965"/>
                <a:gd name="T13" fmla="*/ 1600 h 1916"/>
                <a:gd name="T14" fmla="*/ 1626 w 1965"/>
                <a:gd name="T15" fmla="*/ 1681 h 1916"/>
                <a:gd name="T16" fmla="*/ 1553 w 1965"/>
                <a:gd name="T17" fmla="*/ 1739 h 1916"/>
                <a:gd name="T18" fmla="*/ 1472 w 1965"/>
                <a:gd name="T19" fmla="*/ 1789 h 1916"/>
                <a:gd name="T20" fmla="*/ 1367 w 1965"/>
                <a:gd name="T21" fmla="*/ 1839 h 1916"/>
                <a:gd name="T22" fmla="*/ 1275 w 1965"/>
                <a:gd name="T23" fmla="*/ 1873 h 1916"/>
                <a:gd name="T24" fmla="*/ 1158 w 1965"/>
                <a:gd name="T25" fmla="*/ 1901 h 1916"/>
                <a:gd name="T26" fmla="*/ 1010 w 1965"/>
                <a:gd name="T27" fmla="*/ 1916 h 1916"/>
                <a:gd name="T28" fmla="*/ 883 w 1965"/>
                <a:gd name="T29" fmla="*/ 1911 h 1916"/>
                <a:gd name="T30" fmla="*/ 785 w 1965"/>
                <a:gd name="T31" fmla="*/ 1898 h 1916"/>
                <a:gd name="T32" fmla="*/ 692 w 1965"/>
                <a:gd name="T33" fmla="*/ 1874 h 1916"/>
                <a:gd name="T34" fmla="*/ 557 w 1965"/>
                <a:gd name="T35" fmla="*/ 1822 h 1916"/>
                <a:gd name="T36" fmla="*/ 453 w 1965"/>
                <a:gd name="T37" fmla="*/ 1765 h 1916"/>
                <a:gd name="T38" fmla="*/ 377 w 1965"/>
                <a:gd name="T39" fmla="*/ 1713 h 1916"/>
                <a:gd name="T40" fmla="*/ 288 w 1965"/>
                <a:gd name="T41" fmla="*/ 1636 h 1916"/>
                <a:gd name="T42" fmla="*/ 225 w 1965"/>
                <a:gd name="T43" fmla="*/ 1569 h 1916"/>
                <a:gd name="T44" fmla="*/ 143 w 1965"/>
                <a:gd name="T45" fmla="*/ 1457 h 1916"/>
                <a:gd name="T46" fmla="*/ 77 w 1965"/>
                <a:gd name="T47" fmla="*/ 1333 h 1916"/>
                <a:gd name="T48" fmla="*/ 44 w 1965"/>
                <a:gd name="T49" fmla="*/ 1244 h 1916"/>
                <a:gd name="T50" fmla="*/ 11 w 1965"/>
                <a:gd name="T51" fmla="*/ 1105 h 1916"/>
                <a:gd name="T52" fmla="*/ 0 w 1965"/>
                <a:gd name="T53" fmla="*/ 960 h 1916"/>
                <a:gd name="T54" fmla="*/ 7 w 1965"/>
                <a:gd name="T55" fmla="*/ 838 h 1916"/>
                <a:gd name="T56" fmla="*/ 25 w 1965"/>
                <a:gd name="T57" fmla="*/ 744 h 1916"/>
                <a:gd name="T58" fmla="*/ 51 w 1965"/>
                <a:gd name="T59" fmla="*/ 652 h 1916"/>
                <a:gd name="T60" fmla="*/ 86 w 1965"/>
                <a:gd name="T61" fmla="*/ 566 h 1916"/>
                <a:gd name="T62" fmla="*/ 141 w 1965"/>
                <a:gd name="T63" fmla="*/ 463 h 1916"/>
                <a:gd name="T64" fmla="*/ 207 w 1965"/>
                <a:gd name="T65" fmla="*/ 368 h 1916"/>
                <a:gd name="T66" fmla="*/ 271 w 1965"/>
                <a:gd name="T67" fmla="*/ 298 h 1916"/>
                <a:gd name="T68" fmla="*/ 356 w 1965"/>
                <a:gd name="T69" fmla="*/ 219 h 1916"/>
                <a:gd name="T70" fmla="*/ 432 w 1965"/>
                <a:gd name="T71" fmla="*/ 164 h 1916"/>
                <a:gd name="T72" fmla="*/ 513 w 1965"/>
                <a:gd name="T73" fmla="*/ 117 h 1916"/>
                <a:gd name="T74" fmla="*/ 622 w 1965"/>
                <a:gd name="T75" fmla="*/ 68 h 1916"/>
                <a:gd name="T76" fmla="*/ 712 w 1965"/>
                <a:gd name="T77" fmla="*/ 38 h 1916"/>
                <a:gd name="T78" fmla="*/ 832 w 1965"/>
                <a:gd name="T79" fmla="*/ 12 h 1916"/>
                <a:gd name="T80" fmla="*/ 981 w 1965"/>
                <a:gd name="T81" fmla="*/ 0 h 1916"/>
                <a:gd name="T82" fmla="*/ 1107 w 1965"/>
                <a:gd name="T83" fmla="*/ 8 h 1916"/>
                <a:gd name="T84" fmla="*/ 1203 w 1965"/>
                <a:gd name="T85" fmla="*/ 24 h 1916"/>
                <a:gd name="T86" fmla="*/ 1319 w 1965"/>
                <a:gd name="T87" fmla="*/ 58 h 1916"/>
                <a:gd name="T88" fmla="*/ 1430 w 1965"/>
                <a:gd name="T89" fmla="*/ 104 h 1916"/>
                <a:gd name="T90" fmla="*/ 1530 w 1965"/>
                <a:gd name="T91" fmla="*/ 162 h 1916"/>
                <a:gd name="T92" fmla="*/ 1606 w 1965"/>
                <a:gd name="T93" fmla="*/ 217 h 1916"/>
                <a:gd name="T94" fmla="*/ 1693 w 1965"/>
                <a:gd name="T95" fmla="*/ 296 h 1916"/>
                <a:gd name="T96" fmla="*/ 1769 w 1965"/>
                <a:gd name="T97" fmla="*/ 384 h 1916"/>
                <a:gd name="T98" fmla="*/ 1834 w 1965"/>
                <a:gd name="T99" fmla="*/ 480 h 1916"/>
                <a:gd name="T100" fmla="*/ 1896 w 1965"/>
                <a:gd name="T101" fmla="*/ 604 h 1916"/>
                <a:gd name="T102" fmla="*/ 1934 w 1965"/>
                <a:gd name="T103" fmla="*/ 717 h 1916"/>
                <a:gd name="T104" fmla="*/ 1957 w 1965"/>
                <a:gd name="T105" fmla="*/ 835 h 191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965"/>
                <a:gd name="T160" fmla="*/ 0 h 1916"/>
                <a:gd name="T161" fmla="*/ 1965 w 1965"/>
                <a:gd name="T162" fmla="*/ 1916 h 191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965" h="1916">
                  <a:moveTo>
                    <a:pt x="1965" y="957"/>
                  </a:moveTo>
                  <a:lnTo>
                    <a:pt x="1965" y="1005"/>
                  </a:lnTo>
                  <a:lnTo>
                    <a:pt x="1963" y="1031"/>
                  </a:lnTo>
                  <a:lnTo>
                    <a:pt x="1960" y="1054"/>
                  </a:lnTo>
                  <a:lnTo>
                    <a:pt x="1957" y="1078"/>
                  </a:lnTo>
                  <a:lnTo>
                    <a:pt x="1954" y="1101"/>
                  </a:lnTo>
                  <a:lnTo>
                    <a:pt x="1950" y="1125"/>
                  </a:lnTo>
                  <a:lnTo>
                    <a:pt x="1946" y="1149"/>
                  </a:lnTo>
                  <a:lnTo>
                    <a:pt x="1939" y="1172"/>
                  </a:lnTo>
                  <a:lnTo>
                    <a:pt x="1935" y="1196"/>
                  </a:lnTo>
                  <a:lnTo>
                    <a:pt x="1929" y="1219"/>
                  </a:lnTo>
                  <a:lnTo>
                    <a:pt x="1921" y="1240"/>
                  </a:lnTo>
                  <a:lnTo>
                    <a:pt x="1914" y="1264"/>
                  </a:lnTo>
                  <a:lnTo>
                    <a:pt x="1907" y="1286"/>
                  </a:lnTo>
                  <a:lnTo>
                    <a:pt x="1897" y="1309"/>
                  </a:lnTo>
                  <a:lnTo>
                    <a:pt x="1888" y="1329"/>
                  </a:lnTo>
                  <a:lnTo>
                    <a:pt x="1879" y="1351"/>
                  </a:lnTo>
                  <a:lnTo>
                    <a:pt x="1869" y="1371"/>
                  </a:lnTo>
                  <a:lnTo>
                    <a:pt x="1858" y="1392"/>
                  </a:lnTo>
                  <a:lnTo>
                    <a:pt x="1847" y="1412"/>
                  </a:lnTo>
                  <a:lnTo>
                    <a:pt x="1823" y="1454"/>
                  </a:lnTo>
                  <a:lnTo>
                    <a:pt x="1798" y="1491"/>
                  </a:lnTo>
                  <a:lnTo>
                    <a:pt x="1785" y="1510"/>
                  </a:lnTo>
                  <a:lnTo>
                    <a:pt x="1771" y="1529"/>
                  </a:lnTo>
                  <a:lnTo>
                    <a:pt x="1757" y="1549"/>
                  </a:lnTo>
                  <a:lnTo>
                    <a:pt x="1741" y="1566"/>
                  </a:lnTo>
                  <a:lnTo>
                    <a:pt x="1727" y="1583"/>
                  </a:lnTo>
                  <a:lnTo>
                    <a:pt x="1711" y="1600"/>
                  </a:lnTo>
                  <a:lnTo>
                    <a:pt x="1695" y="1618"/>
                  </a:lnTo>
                  <a:lnTo>
                    <a:pt x="1678" y="1634"/>
                  </a:lnTo>
                  <a:lnTo>
                    <a:pt x="1645" y="1666"/>
                  </a:lnTo>
                  <a:lnTo>
                    <a:pt x="1626" y="1681"/>
                  </a:lnTo>
                  <a:lnTo>
                    <a:pt x="1609" y="1696"/>
                  </a:lnTo>
                  <a:lnTo>
                    <a:pt x="1590" y="1711"/>
                  </a:lnTo>
                  <a:lnTo>
                    <a:pt x="1572" y="1724"/>
                  </a:lnTo>
                  <a:lnTo>
                    <a:pt x="1553" y="1739"/>
                  </a:lnTo>
                  <a:lnTo>
                    <a:pt x="1532" y="1751"/>
                  </a:lnTo>
                  <a:lnTo>
                    <a:pt x="1513" y="1764"/>
                  </a:lnTo>
                  <a:lnTo>
                    <a:pt x="1493" y="1776"/>
                  </a:lnTo>
                  <a:lnTo>
                    <a:pt x="1472" y="1789"/>
                  </a:lnTo>
                  <a:lnTo>
                    <a:pt x="1452" y="1800"/>
                  </a:lnTo>
                  <a:lnTo>
                    <a:pt x="1432" y="1811"/>
                  </a:lnTo>
                  <a:lnTo>
                    <a:pt x="1410" y="1820"/>
                  </a:lnTo>
                  <a:lnTo>
                    <a:pt x="1367" y="1839"/>
                  </a:lnTo>
                  <a:lnTo>
                    <a:pt x="1344" y="1849"/>
                  </a:lnTo>
                  <a:lnTo>
                    <a:pt x="1321" y="1857"/>
                  </a:lnTo>
                  <a:lnTo>
                    <a:pt x="1299" y="1865"/>
                  </a:lnTo>
                  <a:lnTo>
                    <a:pt x="1275" y="1873"/>
                  </a:lnTo>
                  <a:lnTo>
                    <a:pt x="1253" y="1879"/>
                  </a:lnTo>
                  <a:lnTo>
                    <a:pt x="1229" y="1886"/>
                  </a:lnTo>
                  <a:lnTo>
                    <a:pt x="1182" y="1897"/>
                  </a:lnTo>
                  <a:lnTo>
                    <a:pt x="1158" y="1901"/>
                  </a:lnTo>
                  <a:lnTo>
                    <a:pt x="1133" y="1905"/>
                  </a:lnTo>
                  <a:lnTo>
                    <a:pt x="1083" y="1911"/>
                  </a:lnTo>
                  <a:lnTo>
                    <a:pt x="1035" y="1914"/>
                  </a:lnTo>
                  <a:lnTo>
                    <a:pt x="1010" y="1916"/>
                  </a:lnTo>
                  <a:lnTo>
                    <a:pt x="984" y="1916"/>
                  </a:lnTo>
                  <a:lnTo>
                    <a:pt x="959" y="1916"/>
                  </a:lnTo>
                  <a:lnTo>
                    <a:pt x="934" y="1914"/>
                  </a:lnTo>
                  <a:lnTo>
                    <a:pt x="883" y="1911"/>
                  </a:lnTo>
                  <a:lnTo>
                    <a:pt x="858" y="1909"/>
                  </a:lnTo>
                  <a:lnTo>
                    <a:pt x="835" y="1905"/>
                  </a:lnTo>
                  <a:lnTo>
                    <a:pt x="811" y="1902"/>
                  </a:lnTo>
                  <a:lnTo>
                    <a:pt x="785" y="1898"/>
                  </a:lnTo>
                  <a:lnTo>
                    <a:pt x="761" y="1891"/>
                  </a:lnTo>
                  <a:lnTo>
                    <a:pt x="737" y="1887"/>
                  </a:lnTo>
                  <a:lnTo>
                    <a:pt x="714" y="1880"/>
                  </a:lnTo>
                  <a:lnTo>
                    <a:pt x="692" y="1874"/>
                  </a:lnTo>
                  <a:lnTo>
                    <a:pt x="646" y="1858"/>
                  </a:lnTo>
                  <a:lnTo>
                    <a:pt x="602" y="1841"/>
                  </a:lnTo>
                  <a:lnTo>
                    <a:pt x="579" y="1831"/>
                  </a:lnTo>
                  <a:lnTo>
                    <a:pt x="557" y="1822"/>
                  </a:lnTo>
                  <a:lnTo>
                    <a:pt x="536" y="1812"/>
                  </a:lnTo>
                  <a:lnTo>
                    <a:pt x="515" y="1801"/>
                  </a:lnTo>
                  <a:lnTo>
                    <a:pt x="474" y="1778"/>
                  </a:lnTo>
                  <a:lnTo>
                    <a:pt x="453" y="1765"/>
                  </a:lnTo>
                  <a:lnTo>
                    <a:pt x="434" y="1753"/>
                  </a:lnTo>
                  <a:lnTo>
                    <a:pt x="415" y="1741"/>
                  </a:lnTo>
                  <a:lnTo>
                    <a:pt x="396" y="1726"/>
                  </a:lnTo>
                  <a:lnTo>
                    <a:pt x="377" y="1713"/>
                  </a:lnTo>
                  <a:lnTo>
                    <a:pt x="358" y="1698"/>
                  </a:lnTo>
                  <a:lnTo>
                    <a:pt x="340" y="1683"/>
                  </a:lnTo>
                  <a:lnTo>
                    <a:pt x="323" y="1668"/>
                  </a:lnTo>
                  <a:lnTo>
                    <a:pt x="288" y="1636"/>
                  </a:lnTo>
                  <a:lnTo>
                    <a:pt x="273" y="1621"/>
                  </a:lnTo>
                  <a:lnTo>
                    <a:pt x="255" y="1603"/>
                  </a:lnTo>
                  <a:lnTo>
                    <a:pt x="239" y="1586"/>
                  </a:lnTo>
                  <a:lnTo>
                    <a:pt x="225" y="1569"/>
                  </a:lnTo>
                  <a:lnTo>
                    <a:pt x="195" y="1532"/>
                  </a:lnTo>
                  <a:lnTo>
                    <a:pt x="182" y="1513"/>
                  </a:lnTo>
                  <a:lnTo>
                    <a:pt x="168" y="1494"/>
                  </a:lnTo>
                  <a:lnTo>
                    <a:pt x="143" y="1457"/>
                  </a:lnTo>
                  <a:lnTo>
                    <a:pt x="130" y="1436"/>
                  </a:lnTo>
                  <a:lnTo>
                    <a:pt x="119" y="1415"/>
                  </a:lnTo>
                  <a:lnTo>
                    <a:pt x="97" y="1375"/>
                  </a:lnTo>
                  <a:lnTo>
                    <a:pt x="77" y="1333"/>
                  </a:lnTo>
                  <a:lnTo>
                    <a:pt x="68" y="1312"/>
                  </a:lnTo>
                  <a:lnTo>
                    <a:pt x="60" y="1290"/>
                  </a:lnTo>
                  <a:lnTo>
                    <a:pt x="52" y="1267"/>
                  </a:lnTo>
                  <a:lnTo>
                    <a:pt x="44" y="1244"/>
                  </a:lnTo>
                  <a:lnTo>
                    <a:pt x="30" y="1200"/>
                  </a:lnTo>
                  <a:lnTo>
                    <a:pt x="19" y="1153"/>
                  </a:lnTo>
                  <a:lnTo>
                    <a:pt x="16" y="1129"/>
                  </a:lnTo>
                  <a:lnTo>
                    <a:pt x="11" y="1105"/>
                  </a:lnTo>
                  <a:lnTo>
                    <a:pt x="7" y="1082"/>
                  </a:lnTo>
                  <a:lnTo>
                    <a:pt x="5" y="1058"/>
                  </a:lnTo>
                  <a:lnTo>
                    <a:pt x="1" y="1009"/>
                  </a:lnTo>
                  <a:lnTo>
                    <a:pt x="0" y="960"/>
                  </a:lnTo>
                  <a:lnTo>
                    <a:pt x="1" y="911"/>
                  </a:lnTo>
                  <a:lnTo>
                    <a:pt x="3" y="885"/>
                  </a:lnTo>
                  <a:lnTo>
                    <a:pt x="5" y="862"/>
                  </a:lnTo>
                  <a:lnTo>
                    <a:pt x="7" y="838"/>
                  </a:lnTo>
                  <a:lnTo>
                    <a:pt x="10" y="813"/>
                  </a:lnTo>
                  <a:lnTo>
                    <a:pt x="16" y="789"/>
                  </a:lnTo>
                  <a:lnTo>
                    <a:pt x="18" y="767"/>
                  </a:lnTo>
                  <a:lnTo>
                    <a:pt x="25" y="744"/>
                  </a:lnTo>
                  <a:lnTo>
                    <a:pt x="29" y="720"/>
                  </a:lnTo>
                  <a:lnTo>
                    <a:pt x="36" y="698"/>
                  </a:lnTo>
                  <a:lnTo>
                    <a:pt x="44" y="674"/>
                  </a:lnTo>
                  <a:lnTo>
                    <a:pt x="51" y="652"/>
                  </a:lnTo>
                  <a:lnTo>
                    <a:pt x="59" y="630"/>
                  </a:lnTo>
                  <a:lnTo>
                    <a:pt x="67" y="608"/>
                  </a:lnTo>
                  <a:lnTo>
                    <a:pt x="76" y="587"/>
                  </a:lnTo>
                  <a:lnTo>
                    <a:pt x="86" y="566"/>
                  </a:lnTo>
                  <a:lnTo>
                    <a:pt x="96" y="545"/>
                  </a:lnTo>
                  <a:lnTo>
                    <a:pt x="106" y="524"/>
                  </a:lnTo>
                  <a:lnTo>
                    <a:pt x="117" y="504"/>
                  </a:lnTo>
                  <a:lnTo>
                    <a:pt x="141" y="463"/>
                  </a:lnTo>
                  <a:lnTo>
                    <a:pt x="166" y="423"/>
                  </a:lnTo>
                  <a:lnTo>
                    <a:pt x="181" y="404"/>
                  </a:lnTo>
                  <a:lnTo>
                    <a:pt x="194" y="387"/>
                  </a:lnTo>
                  <a:lnTo>
                    <a:pt x="207" y="368"/>
                  </a:lnTo>
                  <a:lnTo>
                    <a:pt x="224" y="350"/>
                  </a:lnTo>
                  <a:lnTo>
                    <a:pt x="237" y="333"/>
                  </a:lnTo>
                  <a:lnTo>
                    <a:pt x="254" y="316"/>
                  </a:lnTo>
                  <a:lnTo>
                    <a:pt x="271" y="298"/>
                  </a:lnTo>
                  <a:lnTo>
                    <a:pt x="286" y="283"/>
                  </a:lnTo>
                  <a:lnTo>
                    <a:pt x="321" y="251"/>
                  </a:lnTo>
                  <a:lnTo>
                    <a:pt x="338" y="235"/>
                  </a:lnTo>
                  <a:lnTo>
                    <a:pt x="356" y="219"/>
                  </a:lnTo>
                  <a:lnTo>
                    <a:pt x="374" y="205"/>
                  </a:lnTo>
                  <a:lnTo>
                    <a:pt x="394" y="191"/>
                  </a:lnTo>
                  <a:lnTo>
                    <a:pt x="413" y="178"/>
                  </a:lnTo>
                  <a:lnTo>
                    <a:pt x="432" y="164"/>
                  </a:lnTo>
                  <a:lnTo>
                    <a:pt x="451" y="151"/>
                  </a:lnTo>
                  <a:lnTo>
                    <a:pt x="471" y="140"/>
                  </a:lnTo>
                  <a:lnTo>
                    <a:pt x="492" y="128"/>
                  </a:lnTo>
                  <a:lnTo>
                    <a:pt x="513" y="117"/>
                  </a:lnTo>
                  <a:lnTo>
                    <a:pt x="534" y="106"/>
                  </a:lnTo>
                  <a:lnTo>
                    <a:pt x="555" y="96"/>
                  </a:lnTo>
                  <a:lnTo>
                    <a:pt x="599" y="77"/>
                  </a:lnTo>
                  <a:lnTo>
                    <a:pt x="622" y="68"/>
                  </a:lnTo>
                  <a:lnTo>
                    <a:pt x="643" y="59"/>
                  </a:lnTo>
                  <a:lnTo>
                    <a:pt x="665" y="51"/>
                  </a:lnTo>
                  <a:lnTo>
                    <a:pt x="689" y="44"/>
                  </a:lnTo>
                  <a:lnTo>
                    <a:pt x="712" y="38"/>
                  </a:lnTo>
                  <a:lnTo>
                    <a:pt x="735" y="31"/>
                  </a:lnTo>
                  <a:lnTo>
                    <a:pt x="782" y="19"/>
                  </a:lnTo>
                  <a:lnTo>
                    <a:pt x="808" y="15"/>
                  </a:lnTo>
                  <a:lnTo>
                    <a:pt x="832" y="12"/>
                  </a:lnTo>
                  <a:lnTo>
                    <a:pt x="881" y="6"/>
                  </a:lnTo>
                  <a:lnTo>
                    <a:pt x="931" y="2"/>
                  </a:lnTo>
                  <a:lnTo>
                    <a:pt x="956" y="0"/>
                  </a:lnTo>
                  <a:lnTo>
                    <a:pt x="981" y="0"/>
                  </a:lnTo>
                  <a:lnTo>
                    <a:pt x="1007" y="0"/>
                  </a:lnTo>
                  <a:lnTo>
                    <a:pt x="1032" y="2"/>
                  </a:lnTo>
                  <a:lnTo>
                    <a:pt x="1081" y="5"/>
                  </a:lnTo>
                  <a:lnTo>
                    <a:pt x="1107" y="8"/>
                  </a:lnTo>
                  <a:lnTo>
                    <a:pt x="1131" y="11"/>
                  </a:lnTo>
                  <a:lnTo>
                    <a:pt x="1156" y="15"/>
                  </a:lnTo>
                  <a:lnTo>
                    <a:pt x="1180" y="19"/>
                  </a:lnTo>
                  <a:lnTo>
                    <a:pt x="1203" y="24"/>
                  </a:lnTo>
                  <a:lnTo>
                    <a:pt x="1227" y="30"/>
                  </a:lnTo>
                  <a:lnTo>
                    <a:pt x="1251" y="37"/>
                  </a:lnTo>
                  <a:lnTo>
                    <a:pt x="1272" y="43"/>
                  </a:lnTo>
                  <a:lnTo>
                    <a:pt x="1319" y="58"/>
                  </a:lnTo>
                  <a:lnTo>
                    <a:pt x="1364" y="76"/>
                  </a:lnTo>
                  <a:lnTo>
                    <a:pt x="1385" y="84"/>
                  </a:lnTo>
                  <a:lnTo>
                    <a:pt x="1407" y="95"/>
                  </a:lnTo>
                  <a:lnTo>
                    <a:pt x="1430" y="104"/>
                  </a:lnTo>
                  <a:lnTo>
                    <a:pt x="1450" y="115"/>
                  </a:lnTo>
                  <a:lnTo>
                    <a:pt x="1491" y="138"/>
                  </a:lnTo>
                  <a:lnTo>
                    <a:pt x="1511" y="149"/>
                  </a:lnTo>
                  <a:lnTo>
                    <a:pt x="1530" y="162"/>
                  </a:lnTo>
                  <a:lnTo>
                    <a:pt x="1551" y="176"/>
                  </a:lnTo>
                  <a:lnTo>
                    <a:pt x="1570" y="189"/>
                  </a:lnTo>
                  <a:lnTo>
                    <a:pt x="1588" y="203"/>
                  </a:lnTo>
                  <a:lnTo>
                    <a:pt x="1606" y="217"/>
                  </a:lnTo>
                  <a:lnTo>
                    <a:pt x="1624" y="233"/>
                  </a:lnTo>
                  <a:lnTo>
                    <a:pt x="1643" y="249"/>
                  </a:lnTo>
                  <a:lnTo>
                    <a:pt x="1676" y="280"/>
                  </a:lnTo>
                  <a:lnTo>
                    <a:pt x="1693" y="296"/>
                  </a:lnTo>
                  <a:lnTo>
                    <a:pt x="1709" y="313"/>
                  </a:lnTo>
                  <a:lnTo>
                    <a:pt x="1725" y="330"/>
                  </a:lnTo>
                  <a:lnTo>
                    <a:pt x="1739" y="348"/>
                  </a:lnTo>
                  <a:lnTo>
                    <a:pt x="1769" y="384"/>
                  </a:lnTo>
                  <a:lnTo>
                    <a:pt x="1784" y="402"/>
                  </a:lnTo>
                  <a:lnTo>
                    <a:pt x="1797" y="420"/>
                  </a:lnTo>
                  <a:lnTo>
                    <a:pt x="1822" y="460"/>
                  </a:lnTo>
                  <a:lnTo>
                    <a:pt x="1834" y="480"/>
                  </a:lnTo>
                  <a:lnTo>
                    <a:pt x="1846" y="501"/>
                  </a:lnTo>
                  <a:lnTo>
                    <a:pt x="1868" y="542"/>
                  </a:lnTo>
                  <a:lnTo>
                    <a:pt x="1887" y="584"/>
                  </a:lnTo>
                  <a:lnTo>
                    <a:pt x="1896" y="604"/>
                  </a:lnTo>
                  <a:lnTo>
                    <a:pt x="1906" y="627"/>
                  </a:lnTo>
                  <a:lnTo>
                    <a:pt x="1914" y="649"/>
                  </a:lnTo>
                  <a:lnTo>
                    <a:pt x="1920" y="671"/>
                  </a:lnTo>
                  <a:lnTo>
                    <a:pt x="1934" y="717"/>
                  </a:lnTo>
                  <a:lnTo>
                    <a:pt x="1946" y="764"/>
                  </a:lnTo>
                  <a:lnTo>
                    <a:pt x="1950" y="786"/>
                  </a:lnTo>
                  <a:lnTo>
                    <a:pt x="1953" y="810"/>
                  </a:lnTo>
                  <a:lnTo>
                    <a:pt x="1957" y="835"/>
                  </a:lnTo>
                  <a:lnTo>
                    <a:pt x="1959" y="859"/>
                  </a:lnTo>
                  <a:lnTo>
                    <a:pt x="1965" y="908"/>
                  </a:lnTo>
                  <a:lnTo>
                    <a:pt x="1965" y="957"/>
                  </a:lnTo>
                  <a:close/>
                </a:path>
              </a:pathLst>
            </a:custGeom>
            <a:solidFill>
              <a:srgbClr val="4E4142"/>
            </a:solidFill>
            <a:ln w="9525">
              <a:noFill/>
              <a:round/>
              <a:headEnd/>
              <a:tailEnd/>
            </a:ln>
          </p:spPr>
          <p:txBody>
            <a:bodyPr/>
            <a:lstStyle/>
            <a:p>
              <a:endParaRPr lang="ru-RU"/>
            </a:p>
          </p:txBody>
        </p:sp>
        <p:sp>
          <p:nvSpPr>
            <p:cNvPr id="22575" name="Freeform 1448"/>
            <p:cNvSpPr>
              <a:spLocks/>
            </p:cNvSpPr>
            <p:nvPr/>
          </p:nvSpPr>
          <p:spPr bwMode="auto">
            <a:xfrm>
              <a:off x="1932" y="1288"/>
              <a:ext cx="1922" cy="1873"/>
            </a:xfrm>
            <a:custGeom>
              <a:avLst/>
              <a:gdLst>
                <a:gd name="T0" fmla="*/ 1911 w 1922"/>
                <a:gd name="T1" fmla="*/ 1077 h 1873"/>
                <a:gd name="T2" fmla="*/ 1880 w 1922"/>
                <a:gd name="T3" fmla="*/ 1213 h 1873"/>
                <a:gd name="T4" fmla="*/ 1840 w 1922"/>
                <a:gd name="T5" fmla="*/ 1320 h 1873"/>
                <a:gd name="T6" fmla="*/ 1797 w 1922"/>
                <a:gd name="T7" fmla="*/ 1400 h 1873"/>
                <a:gd name="T8" fmla="*/ 1746 w 1922"/>
                <a:gd name="T9" fmla="*/ 1477 h 1873"/>
                <a:gd name="T10" fmla="*/ 1658 w 1922"/>
                <a:gd name="T11" fmla="*/ 1581 h 1873"/>
                <a:gd name="T12" fmla="*/ 1574 w 1922"/>
                <a:gd name="T13" fmla="*/ 1658 h 1873"/>
                <a:gd name="T14" fmla="*/ 1500 w 1922"/>
                <a:gd name="T15" fmla="*/ 1712 h 1873"/>
                <a:gd name="T16" fmla="*/ 1400 w 1922"/>
                <a:gd name="T17" fmla="*/ 1769 h 1873"/>
                <a:gd name="T18" fmla="*/ 1314 w 1922"/>
                <a:gd name="T19" fmla="*/ 1807 h 1873"/>
                <a:gd name="T20" fmla="*/ 1226 w 1922"/>
                <a:gd name="T21" fmla="*/ 1837 h 1873"/>
                <a:gd name="T22" fmla="*/ 1133 w 1922"/>
                <a:gd name="T23" fmla="*/ 1858 h 1873"/>
                <a:gd name="T24" fmla="*/ 1013 w 1922"/>
                <a:gd name="T25" fmla="*/ 1871 h 1873"/>
                <a:gd name="T26" fmla="*/ 913 w 1922"/>
                <a:gd name="T27" fmla="*/ 1871 h 1873"/>
                <a:gd name="T28" fmla="*/ 769 w 1922"/>
                <a:gd name="T29" fmla="*/ 1854 h 1873"/>
                <a:gd name="T30" fmla="*/ 633 w 1922"/>
                <a:gd name="T31" fmla="*/ 1817 h 1873"/>
                <a:gd name="T32" fmla="*/ 505 w 1922"/>
                <a:gd name="T33" fmla="*/ 1761 h 1873"/>
                <a:gd name="T34" fmla="*/ 406 w 1922"/>
                <a:gd name="T35" fmla="*/ 1701 h 1873"/>
                <a:gd name="T36" fmla="*/ 316 w 1922"/>
                <a:gd name="T37" fmla="*/ 1630 h 1873"/>
                <a:gd name="T38" fmla="*/ 236 w 1922"/>
                <a:gd name="T39" fmla="*/ 1550 h 1873"/>
                <a:gd name="T40" fmla="*/ 178 w 1922"/>
                <a:gd name="T41" fmla="*/ 1480 h 1873"/>
                <a:gd name="T42" fmla="*/ 95 w 1922"/>
                <a:gd name="T43" fmla="*/ 1343 h 1873"/>
                <a:gd name="T44" fmla="*/ 44 w 1922"/>
                <a:gd name="T45" fmla="*/ 1216 h 1873"/>
                <a:gd name="T46" fmla="*/ 19 w 1922"/>
                <a:gd name="T47" fmla="*/ 1126 h 1873"/>
                <a:gd name="T48" fmla="*/ 4 w 1922"/>
                <a:gd name="T49" fmla="*/ 1011 h 1873"/>
                <a:gd name="T50" fmla="*/ 5 w 1922"/>
                <a:gd name="T51" fmla="*/ 842 h 1873"/>
                <a:gd name="T52" fmla="*/ 30 w 1922"/>
                <a:gd name="T53" fmla="*/ 704 h 1873"/>
                <a:gd name="T54" fmla="*/ 76 w 1922"/>
                <a:gd name="T55" fmla="*/ 574 h 1873"/>
                <a:gd name="T56" fmla="*/ 115 w 1922"/>
                <a:gd name="T57" fmla="*/ 491 h 1873"/>
                <a:gd name="T58" fmla="*/ 164 w 1922"/>
                <a:gd name="T59" fmla="*/ 414 h 1873"/>
                <a:gd name="T60" fmla="*/ 249 w 1922"/>
                <a:gd name="T61" fmla="*/ 308 h 1873"/>
                <a:gd name="T62" fmla="*/ 314 w 1922"/>
                <a:gd name="T63" fmla="*/ 245 h 1873"/>
                <a:gd name="T64" fmla="*/ 404 w 1922"/>
                <a:gd name="T65" fmla="*/ 174 h 1873"/>
                <a:gd name="T66" fmla="*/ 503 w 1922"/>
                <a:gd name="T67" fmla="*/ 114 h 1873"/>
                <a:gd name="T68" fmla="*/ 586 w 1922"/>
                <a:gd name="T69" fmla="*/ 74 h 1873"/>
                <a:gd name="T70" fmla="*/ 674 w 1922"/>
                <a:gd name="T71" fmla="*/ 42 h 1873"/>
                <a:gd name="T72" fmla="*/ 766 w 1922"/>
                <a:gd name="T73" fmla="*/ 20 h 1873"/>
                <a:gd name="T74" fmla="*/ 861 w 1922"/>
                <a:gd name="T75" fmla="*/ 6 h 1873"/>
                <a:gd name="T76" fmla="*/ 984 w 1922"/>
                <a:gd name="T77" fmla="*/ 0 h 1873"/>
                <a:gd name="T78" fmla="*/ 1107 w 1922"/>
                <a:gd name="T79" fmla="*/ 10 h 1873"/>
                <a:gd name="T80" fmla="*/ 1246 w 1922"/>
                <a:gd name="T81" fmla="*/ 41 h 1873"/>
                <a:gd name="T82" fmla="*/ 1377 w 1922"/>
                <a:gd name="T83" fmla="*/ 91 h 1873"/>
                <a:gd name="T84" fmla="*/ 1498 w 1922"/>
                <a:gd name="T85" fmla="*/ 159 h 1873"/>
                <a:gd name="T86" fmla="*/ 1589 w 1922"/>
                <a:gd name="T87" fmla="*/ 227 h 1873"/>
                <a:gd name="T88" fmla="*/ 1671 w 1922"/>
                <a:gd name="T89" fmla="*/ 305 h 1873"/>
                <a:gd name="T90" fmla="*/ 1730 w 1922"/>
                <a:gd name="T91" fmla="*/ 375 h 1873"/>
                <a:gd name="T92" fmla="*/ 1807 w 1922"/>
                <a:gd name="T93" fmla="*/ 488 h 1873"/>
                <a:gd name="T94" fmla="*/ 1871 w 1922"/>
                <a:gd name="T95" fmla="*/ 635 h 1873"/>
                <a:gd name="T96" fmla="*/ 1899 w 1922"/>
                <a:gd name="T97" fmla="*/ 723 h 1873"/>
                <a:gd name="T98" fmla="*/ 1918 w 1922"/>
                <a:gd name="T99" fmla="*/ 839 h 187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922"/>
                <a:gd name="T151" fmla="*/ 0 h 1873"/>
                <a:gd name="T152" fmla="*/ 1922 w 1922"/>
                <a:gd name="T153" fmla="*/ 1873 h 1873"/>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922" h="1873">
                  <a:moveTo>
                    <a:pt x="1922" y="935"/>
                  </a:moveTo>
                  <a:lnTo>
                    <a:pt x="1921" y="982"/>
                  </a:lnTo>
                  <a:lnTo>
                    <a:pt x="1918" y="1031"/>
                  </a:lnTo>
                  <a:lnTo>
                    <a:pt x="1911" y="1077"/>
                  </a:lnTo>
                  <a:lnTo>
                    <a:pt x="1904" y="1123"/>
                  </a:lnTo>
                  <a:lnTo>
                    <a:pt x="1900" y="1147"/>
                  </a:lnTo>
                  <a:lnTo>
                    <a:pt x="1893" y="1169"/>
                  </a:lnTo>
                  <a:lnTo>
                    <a:pt x="1880" y="1213"/>
                  </a:lnTo>
                  <a:lnTo>
                    <a:pt x="1864" y="1257"/>
                  </a:lnTo>
                  <a:lnTo>
                    <a:pt x="1857" y="1278"/>
                  </a:lnTo>
                  <a:lnTo>
                    <a:pt x="1847" y="1299"/>
                  </a:lnTo>
                  <a:lnTo>
                    <a:pt x="1840" y="1320"/>
                  </a:lnTo>
                  <a:lnTo>
                    <a:pt x="1828" y="1340"/>
                  </a:lnTo>
                  <a:lnTo>
                    <a:pt x="1819" y="1361"/>
                  </a:lnTo>
                  <a:lnTo>
                    <a:pt x="1808" y="1382"/>
                  </a:lnTo>
                  <a:lnTo>
                    <a:pt x="1797" y="1400"/>
                  </a:lnTo>
                  <a:lnTo>
                    <a:pt x="1784" y="1421"/>
                  </a:lnTo>
                  <a:lnTo>
                    <a:pt x="1771" y="1440"/>
                  </a:lnTo>
                  <a:lnTo>
                    <a:pt x="1759" y="1459"/>
                  </a:lnTo>
                  <a:lnTo>
                    <a:pt x="1746" y="1477"/>
                  </a:lnTo>
                  <a:lnTo>
                    <a:pt x="1732" y="1496"/>
                  </a:lnTo>
                  <a:lnTo>
                    <a:pt x="1703" y="1530"/>
                  </a:lnTo>
                  <a:lnTo>
                    <a:pt x="1673" y="1565"/>
                  </a:lnTo>
                  <a:lnTo>
                    <a:pt x="1658" y="1581"/>
                  </a:lnTo>
                  <a:lnTo>
                    <a:pt x="1641" y="1597"/>
                  </a:lnTo>
                  <a:lnTo>
                    <a:pt x="1626" y="1612"/>
                  </a:lnTo>
                  <a:lnTo>
                    <a:pt x="1609" y="1628"/>
                  </a:lnTo>
                  <a:lnTo>
                    <a:pt x="1574" y="1658"/>
                  </a:lnTo>
                  <a:lnTo>
                    <a:pt x="1556" y="1673"/>
                  </a:lnTo>
                  <a:lnTo>
                    <a:pt x="1538" y="1685"/>
                  </a:lnTo>
                  <a:lnTo>
                    <a:pt x="1519" y="1699"/>
                  </a:lnTo>
                  <a:lnTo>
                    <a:pt x="1500" y="1712"/>
                  </a:lnTo>
                  <a:lnTo>
                    <a:pt x="1461" y="1736"/>
                  </a:lnTo>
                  <a:lnTo>
                    <a:pt x="1441" y="1748"/>
                  </a:lnTo>
                  <a:lnTo>
                    <a:pt x="1421" y="1759"/>
                  </a:lnTo>
                  <a:lnTo>
                    <a:pt x="1400" y="1769"/>
                  </a:lnTo>
                  <a:lnTo>
                    <a:pt x="1380" y="1780"/>
                  </a:lnTo>
                  <a:lnTo>
                    <a:pt x="1359" y="1789"/>
                  </a:lnTo>
                  <a:lnTo>
                    <a:pt x="1337" y="1799"/>
                  </a:lnTo>
                  <a:lnTo>
                    <a:pt x="1314" y="1807"/>
                  </a:lnTo>
                  <a:lnTo>
                    <a:pt x="1294" y="1815"/>
                  </a:lnTo>
                  <a:lnTo>
                    <a:pt x="1271" y="1823"/>
                  </a:lnTo>
                  <a:lnTo>
                    <a:pt x="1248" y="1831"/>
                  </a:lnTo>
                  <a:lnTo>
                    <a:pt x="1226" y="1837"/>
                  </a:lnTo>
                  <a:lnTo>
                    <a:pt x="1203" y="1844"/>
                  </a:lnTo>
                  <a:lnTo>
                    <a:pt x="1180" y="1848"/>
                  </a:lnTo>
                  <a:lnTo>
                    <a:pt x="1156" y="1853"/>
                  </a:lnTo>
                  <a:lnTo>
                    <a:pt x="1133" y="1858"/>
                  </a:lnTo>
                  <a:lnTo>
                    <a:pt x="1109" y="1861"/>
                  </a:lnTo>
                  <a:lnTo>
                    <a:pt x="1085" y="1865"/>
                  </a:lnTo>
                  <a:lnTo>
                    <a:pt x="1062" y="1867"/>
                  </a:lnTo>
                  <a:lnTo>
                    <a:pt x="1013" y="1871"/>
                  </a:lnTo>
                  <a:lnTo>
                    <a:pt x="987" y="1873"/>
                  </a:lnTo>
                  <a:lnTo>
                    <a:pt x="963" y="1873"/>
                  </a:lnTo>
                  <a:lnTo>
                    <a:pt x="938" y="1873"/>
                  </a:lnTo>
                  <a:lnTo>
                    <a:pt x="913" y="1871"/>
                  </a:lnTo>
                  <a:lnTo>
                    <a:pt x="889" y="1869"/>
                  </a:lnTo>
                  <a:lnTo>
                    <a:pt x="863" y="1867"/>
                  </a:lnTo>
                  <a:lnTo>
                    <a:pt x="816" y="1862"/>
                  </a:lnTo>
                  <a:lnTo>
                    <a:pt x="769" y="1854"/>
                  </a:lnTo>
                  <a:lnTo>
                    <a:pt x="723" y="1845"/>
                  </a:lnTo>
                  <a:lnTo>
                    <a:pt x="699" y="1838"/>
                  </a:lnTo>
                  <a:lnTo>
                    <a:pt x="677" y="1832"/>
                  </a:lnTo>
                  <a:lnTo>
                    <a:pt x="633" y="1817"/>
                  </a:lnTo>
                  <a:lnTo>
                    <a:pt x="611" y="1808"/>
                  </a:lnTo>
                  <a:lnTo>
                    <a:pt x="588" y="1800"/>
                  </a:lnTo>
                  <a:lnTo>
                    <a:pt x="545" y="1782"/>
                  </a:lnTo>
                  <a:lnTo>
                    <a:pt x="505" y="1761"/>
                  </a:lnTo>
                  <a:lnTo>
                    <a:pt x="465" y="1738"/>
                  </a:lnTo>
                  <a:lnTo>
                    <a:pt x="445" y="1727"/>
                  </a:lnTo>
                  <a:lnTo>
                    <a:pt x="425" y="1714"/>
                  </a:lnTo>
                  <a:lnTo>
                    <a:pt x="406" y="1701"/>
                  </a:lnTo>
                  <a:lnTo>
                    <a:pt x="387" y="1687"/>
                  </a:lnTo>
                  <a:lnTo>
                    <a:pt x="351" y="1660"/>
                  </a:lnTo>
                  <a:lnTo>
                    <a:pt x="334" y="1646"/>
                  </a:lnTo>
                  <a:lnTo>
                    <a:pt x="316" y="1630"/>
                  </a:lnTo>
                  <a:lnTo>
                    <a:pt x="299" y="1615"/>
                  </a:lnTo>
                  <a:lnTo>
                    <a:pt x="283" y="1599"/>
                  </a:lnTo>
                  <a:lnTo>
                    <a:pt x="251" y="1568"/>
                  </a:lnTo>
                  <a:lnTo>
                    <a:pt x="236" y="1550"/>
                  </a:lnTo>
                  <a:lnTo>
                    <a:pt x="221" y="1533"/>
                  </a:lnTo>
                  <a:lnTo>
                    <a:pt x="206" y="1516"/>
                  </a:lnTo>
                  <a:lnTo>
                    <a:pt x="193" y="1498"/>
                  </a:lnTo>
                  <a:lnTo>
                    <a:pt x="178" y="1480"/>
                  </a:lnTo>
                  <a:lnTo>
                    <a:pt x="165" y="1462"/>
                  </a:lnTo>
                  <a:lnTo>
                    <a:pt x="140" y="1424"/>
                  </a:lnTo>
                  <a:lnTo>
                    <a:pt x="116" y="1385"/>
                  </a:lnTo>
                  <a:lnTo>
                    <a:pt x="95" y="1343"/>
                  </a:lnTo>
                  <a:lnTo>
                    <a:pt x="76" y="1302"/>
                  </a:lnTo>
                  <a:lnTo>
                    <a:pt x="59" y="1260"/>
                  </a:lnTo>
                  <a:lnTo>
                    <a:pt x="52" y="1238"/>
                  </a:lnTo>
                  <a:lnTo>
                    <a:pt x="44" y="1216"/>
                  </a:lnTo>
                  <a:lnTo>
                    <a:pt x="37" y="1194"/>
                  </a:lnTo>
                  <a:lnTo>
                    <a:pt x="31" y="1172"/>
                  </a:lnTo>
                  <a:lnTo>
                    <a:pt x="26" y="1150"/>
                  </a:lnTo>
                  <a:lnTo>
                    <a:pt x="19" y="1126"/>
                  </a:lnTo>
                  <a:lnTo>
                    <a:pt x="12" y="1080"/>
                  </a:lnTo>
                  <a:lnTo>
                    <a:pt x="8" y="1057"/>
                  </a:lnTo>
                  <a:lnTo>
                    <a:pt x="6" y="1034"/>
                  </a:lnTo>
                  <a:lnTo>
                    <a:pt x="4" y="1011"/>
                  </a:lnTo>
                  <a:lnTo>
                    <a:pt x="2" y="985"/>
                  </a:lnTo>
                  <a:lnTo>
                    <a:pt x="0" y="938"/>
                  </a:lnTo>
                  <a:lnTo>
                    <a:pt x="2" y="889"/>
                  </a:lnTo>
                  <a:lnTo>
                    <a:pt x="5" y="842"/>
                  </a:lnTo>
                  <a:lnTo>
                    <a:pt x="11" y="796"/>
                  </a:lnTo>
                  <a:lnTo>
                    <a:pt x="19" y="749"/>
                  </a:lnTo>
                  <a:lnTo>
                    <a:pt x="25" y="726"/>
                  </a:lnTo>
                  <a:lnTo>
                    <a:pt x="30" y="704"/>
                  </a:lnTo>
                  <a:lnTo>
                    <a:pt x="43" y="659"/>
                  </a:lnTo>
                  <a:lnTo>
                    <a:pt x="58" y="616"/>
                  </a:lnTo>
                  <a:lnTo>
                    <a:pt x="66" y="594"/>
                  </a:lnTo>
                  <a:lnTo>
                    <a:pt x="76" y="574"/>
                  </a:lnTo>
                  <a:lnTo>
                    <a:pt x="85" y="553"/>
                  </a:lnTo>
                  <a:lnTo>
                    <a:pt x="94" y="533"/>
                  </a:lnTo>
                  <a:lnTo>
                    <a:pt x="105" y="512"/>
                  </a:lnTo>
                  <a:lnTo>
                    <a:pt x="115" y="491"/>
                  </a:lnTo>
                  <a:lnTo>
                    <a:pt x="126" y="473"/>
                  </a:lnTo>
                  <a:lnTo>
                    <a:pt x="139" y="452"/>
                  </a:lnTo>
                  <a:lnTo>
                    <a:pt x="152" y="433"/>
                  </a:lnTo>
                  <a:lnTo>
                    <a:pt x="164" y="414"/>
                  </a:lnTo>
                  <a:lnTo>
                    <a:pt x="177" y="395"/>
                  </a:lnTo>
                  <a:lnTo>
                    <a:pt x="191" y="377"/>
                  </a:lnTo>
                  <a:lnTo>
                    <a:pt x="220" y="343"/>
                  </a:lnTo>
                  <a:lnTo>
                    <a:pt x="249" y="308"/>
                  </a:lnTo>
                  <a:lnTo>
                    <a:pt x="265" y="292"/>
                  </a:lnTo>
                  <a:lnTo>
                    <a:pt x="281" y="275"/>
                  </a:lnTo>
                  <a:lnTo>
                    <a:pt x="297" y="259"/>
                  </a:lnTo>
                  <a:lnTo>
                    <a:pt x="314" y="245"/>
                  </a:lnTo>
                  <a:lnTo>
                    <a:pt x="349" y="215"/>
                  </a:lnTo>
                  <a:lnTo>
                    <a:pt x="366" y="201"/>
                  </a:lnTo>
                  <a:lnTo>
                    <a:pt x="385" y="186"/>
                  </a:lnTo>
                  <a:lnTo>
                    <a:pt x="404" y="174"/>
                  </a:lnTo>
                  <a:lnTo>
                    <a:pt x="423" y="161"/>
                  </a:lnTo>
                  <a:lnTo>
                    <a:pt x="462" y="137"/>
                  </a:lnTo>
                  <a:lnTo>
                    <a:pt x="482" y="125"/>
                  </a:lnTo>
                  <a:lnTo>
                    <a:pt x="503" y="114"/>
                  </a:lnTo>
                  <a:lnTo>
                    <a:pt x="522" y="104"/>
                  </a:lnTo>
                  <a:lnTo>
                    <a:pt x="543" y="93"/>
                  </a:lnTo>
                  <a:lnTo>
                    <a:pt x="565" y="84"/>
                  </a:lnTo>
                  <a:lnTo>
                    <a:pt x="586" y="74"/>
                  </a:lnTo>
                  <a:lnTo>
                    <a:pt x="608" y="66"/>
                  </a:lnTo>
                  <a:lnTo>
                    <a:pt x="631" y="58"/>
                  </a:lnTo>
                  <a:lnTo>
                    <a:pt x="652" y="50"/>
                  </a:lnTo>
                  <a:lnTo>
                    <a:pt x="674" y="42"/>
                  </a:lnTo>
                  <a:lnTo>
                    <a:pt x="697" y="36"/>
                  </a:lnTo>
                  <a:lnTo>
                    <a:pt x="721" y="29"/>
                  </a:lnTo>
                  <a:lnTo>
                    <a:pt x="742" y="25"/>
                  </a:lnTo>
                  <a:lnTo>
                    <a:pt x="766" y="20"/>
                  </a:lnTo>
                  <a:lnTo>
                    <a:pt x="790" y="15"/>
                  </a:lnTo>
                  <a:lnTo>
                    <a:pt x="814" y="10"/>
                  </a:lnTo>
                  <a:lnTo>
                    <a:pt x="838" y="7"/>
                  </a:lnTo>
                  <a:lnTo>
                    <a:pt x="861" y="6"/>
                  </a:lnTo>
                  <a:lnTo>
                    <a:pt x="911" y="1"/>
                  </a:lnTo>
                  <a:lnTo>
                    <a:pt x="936" y="1"/>
                  </a:lnTo>
                  <a:lnTo>
                    <a:pt x="960" y="0"/>
                  </a:lnTo>
                  <a:lnTo>
                    <a:pt x="984" y="0"/>
                  </a:lnTo>
                  <a:lnTo>
                    <a:pt x="1010" y="0"/>
                  </a:lnTo>
                  <a:lnTo>
                    <a:pt x="1034" y="2"/>
                  </a:lnTo>
                  <a:lnTo>
                    <a:pt x="1059" y="6"/>
                  </a:lnTo>
                  <a:lnTo>
                    <a:pt x="1107" y="10"/>
                  </a:lnTo>
                  <a:lnTo>
                    <a:pt x="1154" y="19"/>
                  </a:lnTo>
                  <a:lnTo>
                    <a:pt x="1200" y="28"/>
                  </a:lnTo>
                  <a:lnTo>
                    <a:pt x="1223" y="35"/>
                  </a:lnTo>
                  <a:lnTo>
                    <a:pt x="1246" y="41"/>
                  </a:lnTo>
                  <a:lnTo>
                    <a:pt x="1291" y="57"/>
                  </a:lnTo>
                  <a:lnTo>
                    <a:pt x="1312" y="64"/>
                  </a:lnTo>
                  <a:lnTo>
                    <a:pt x="1334" y="73"/>
                  </a:lnTo>
                  <a:lnTo>
                    <a:pt x="1377" y="91"/>
                  </a:lnTo>
                  <a:lnTo>
                    <a:pt x="1419" y="112"/>
                  </a:lnTo>
                  <a:lnTo>
                    <a:pt x="1459" y="135"/>
                  </a:lnTo>
                  <a:lnTo>
                    <a:pt x="1479" y="146"/>
                  </a:lnTo>
                  <a:lnTo>
                    <a:pt x="1498" y="159"/>
                  </a:lnTo>
                  <a:lnTo>
                    <a:pt x="1517" y="172"/>
                  </a:lnTo>
                  <a:lnTo>
                    <a:pt x="1535" y="184"/>
                  </a:lnTo>
                  <a:lnTo>
                    <a:pt x="1572" y="213"/>
                  </a:lnTo>
                  <a:lnTo>
                    <a:pt x="1589" y="227"/>
                  </a:lnTo>
                  <a:lnTo>
                    <a:pt x="1607" y="243"/>
                  </a:lnTo>
                  <a:lnTo>
                    <a:pt x="1624" y="257"/>
                  </a:lnTo>
                  <a:lnTo>
                    <a:pt x="1640" y="273"/>
                  </a:lnTo>
                  <a:lnTo>
                    <a:pt x="1671" y="305"/>
                  </a:lnTo>
                  <a:lnTo>
                    <a:pt x="1688" y="322"/>
                  </a:lnTo>
                  <a:lnTo>
                    <a:pt x="1702" y="340"/>
                  </a:lnTo>
                  <a:lnTo>
                    <a:pt x="1718" y="357"/>
                  </a:lnTo>
                  <a:lnTo>
                    <a:pt x="1730" y="375"/>
                  </a:lnTo>
                  <a:lnTo>
                    <a:pt x="1745" y="393"/>
                  </a:lnTo>
                  <a:lnTo>
                    <a:pt x="1758" y="411"/>
                  </a:lnTo>
                  <a:lnTo>
                    <a:pt x="1782" y="449"/>
                  </a:lnTo>
                  <a:lnTo>
                    <a:pt x="1807" y="488"/>
                  </a:lnTo>
                  <a:lnTo>
                    <a:pt x="1827" y="530"/>
                  </a:lnTo>
                  <a:lnTo>
                    <a:pt x="1846" y="571"/>
                  </a:lnTo>
                  <a:lnTo>
                    <a:pt x="1864" y="613"/>
                  </a:lnTo>
                  <a:lnTo>
                    <a:pt x="1871" y="635"/>
                  </a:lnTo>
                  <a:lnTo>
                    <a:pt x="1879" y="656"/>
                  </a:lnTo>
                  <a:lnTo>
                    <a:pt x="1886" y="678"/>
                  </a:lnTo>
                  <a:lnTo>
                    <a:pt x="1892" y="701"/>
                  </a:lnTo>
                  <a:lnTo>
                    <a:pt x="1899" y="723"/>
                  </a:lnTo>
                  <a:lnTo>
                    <a:pt x="1903" y="746"/>
                  </a:lnTo>
                  <a:lnTo>
                    <a:pt x="1911" y="793"/>
                  </a:lnTo>
                  <a:lnTo>
                    <a:pt x="1914" y="815"/>
                  </a:lnTo>
                  <a:lnTo>
                    <a:pt x="1918" y="839"/>
                  </a:lnTo>
                  <a:lnTo>
                    <a:pt x="1919" y="862"/>
                  </a:lnTo>
                  <a:lnTo>
                    <a:pt x="1920" y="886"/>
                  </a:lnTo>
                  <a:lnTo>
                    <a:pt x="1922" y="935"/>
                  </a:lnTo>
                  <a:close/>
                </a:path>
              </a:pathLst>
            </a:custGeom>
            <a:solidFill>
              <a:srgbClr val="554546"/>
            </a:solidFill>
            <a:ln w="9525">
              <a:noFill/>
              <a:round/>
              <a:headEnd/>
              <a:tailEnd/>
            </a:ln>
          </p:spPr>
          <p:txBody>
            <a:bodyPr/>
            <a:lstStyle/>
            <a:p>
              <a:endParaRPr lang="ru-RU"/>
            </a:p>
          </p:txBody>
        </p:sp>
        <p:sp>
          <p:nvSpPr>
            <p:cNvPr id="22576" name="Freeform 1449"/>
            <p:cNvSpPr>
              <a:spLocks/>
            </p:cNvSpPr>
            <p:nvPr/>
          </p:nvSpPr>
          <p:spPr bwMode="auto">
            <a:xfrm>
              <a:off x="1955" y="1309"/>
              <a:ext cx="1877" cy="1831"/>
            </a:xfrm>
            <a:custGeom>
              <a:avLst/>
              <a:gdLst>
                <a:gd name="T0" fmla="*/ 1873 w 1877"/>
                <a:gd name="T1" fmla="*/ 1008 h 1831"/>
                <a:gd name="T2" fmla="*/ 1854 w 1877"/>
                <a:gd name="T3" fmla="*/ 1121 h 1831"/>
                <a:gd name="T4" fmla="*/ 1821 w 1877"/>
                <a:gd name="T5" fmla="*/ 1229 h 1831"/>
                <a:gd name="T6" fmla="*/ 1786 w 1877"/>
                <a:gd name="T7" fmla="*/ 1311 h 1831"/>
                <a:gd name="T8" fmla="*/ 1731 w 1877"/>
                <a:gd name="T9" fmla="*/ 1408 h 1831"/>
                <a:gd name="T10" fmla="*/ 1665 w 1877"/>
                <a:gd name="T11" fmla="*/ 1498 h 1831"/>
                <a:gd name="T12" fmla="*/ 1571 w 1877"/>
                <a:gd name="T13" fmla="*/ 1593 h 1831"/>
                <a:gd name="T14" fmla="*/ 1483 w 1877"/>
                <a:gd name="T15" fmla="*/ 1661 h 1831"/>
                <a:gd name="T16" fmla="*/ 1347 w 1877"/>
                <a:gd name="T17" fmla="*/ 1740 h 1831"/>
                <a:gd name="T18" fmla="*/ 1263 w 1877"/>
                <a:gd name="T19" fmla="*/ 1776 h 1831"/>
                <a:gd name="T20" fmla="*/ 1175 w 1877"/>
                <a:gd name="T21" fmla="*/ 1802 h 1831"/>
                <a:gd name="T22" fmla="*/ 1083 w 1877"/>
                <a:gd name="T23" fmla="*/ 1822 h 1831"/>
                <a:gd name="T24" fmla="*/ 988 w 1877"/>
                <a:gd name="T25" fmla="*/ 1831 h 1831"/>
                <a:gd name="T26" fmla="*/ 891 w 1877"/>
                <a:gd name="T27" fmla="*/ 1831 h 1831"/>
                <a:gd name="T28" fmla="*/ 751 w 1877"/>
                <a:gd name="T29" fmla="*/ 1814 h 1831"/>
                <a:gd name="T30" fmla="*/ 638 w 1877"/>
                <a:gd name="T31" fmla="*/ 1785 h 1831"/>
                <a:gd name="T32" fmla="*/ 512 w 1877"/>
                <a:gd name="T33" fmla="*/ 1733 h 1831"/>
                <a:gd name="T34" fmla="*/ 434 w 1877"/>
                <a:gd name="T35" fmla="*/ 1689 h 1831"/>
                <a:gd name="T36" fmla="*/ 342 w 1877"/>
                <a:gd name="T37" fmla="*/ 1624 h 1831"/>
                <a:gd name="T38" fmla="*/ 260 w 1877"/>
                <a:gd name="T39" fmla="*/ 1550 h 1831"/>
                <a:gd name="T40" fmla="*/ 202 w 1877"/>
                <a:gd name="T41" fmla="*/ 1483 h 1831"/>
                <a:gd name="T42" fmla="*/ 136 w 1877"/>
                <a:gd name="T43" fmla="*/ 1392 h 1831"/>
                <a:gd name="T44" fmla="*/ 93 w 1877"/>
                <a:gd name="T45" fmla="*/ 1314 h 1831"/>
                <a:gd name="T46" fmla="*/ 49 w 1877"/>
                <a:gd name="T47" fmla="*/ 1211 h 1831"/>
                <a:gd name="T48" fmla="*/ 23 w 1877"/>
                <a:gd name="T49" fmla="*/ 1125 h 1831"/>
                <a:gd name="T50" fmla="*/ 4 w 1877"/>
                <a:gd name="T51" fmla="*/ 1012 h 1831"/>
                <a:gd name="T52" fmla="*/ 1 w 1877"/>
                <a:gd name="T53" fmla="*/ 871 h 1831"/>
                <a:gd name="T54" fmla="*/ 11 w 1877"/>
                <a:gd name="T55" fmla="*/ 779 h 1831"/>
                <a:gd name="T56" fmla="*/ 36 w 1877"/>
                <a:gd name="T57" fmla="*/ 667 h 1831"/>
                <a:gd name="T58" fmla="*/ 73 w 1877"/>
                <a:gd name="T59" fmla="*/ 561 h 1831"/>
                <a:gd name="T60" fmla="*/ 124 w 1877"/>
                <a:gd name="T61" fmla="*/ 461 h 1831"/>
                <a:gd name="T62" fmla="*/ 173 w 1877"/>
                <a:gd name="T63" fmla="*/ 387 h 1831"/>
                <a:gd name="T64" fmla="*/ 242 w 1877"/>
                <a:gd name="T65" fmla="*/ 301 h 1831"/>
                <a:gd name="T66" fmla="*/ 358 w 1877"/>
                <a:gd name="T67" fmla="*/ 197 h 1831"/>
                <a:gd name="T68" fmla="*/ 451 w 1877"/>
                <a:gd name="T69" fmla="*/ 134 h 1831"/>
                <a:gd name="T70" fmla="*/ 573 w 1877"/>
                <a:gd name="T71" fmla="*/ 73 h 1831"/>
                <a:gd name="T72" fmla="*/ 658 w 1877"/>
                <a:gd name="T73" fmla="*/ 42 h 1831"/>
                <a:gd name="T74" fmla="*/ 749 w 1877"/>
                <a:gd name="T75" fmla="*/ 19 h 1831"/>
                <a:gd name="T76" fmla="*/ 841 w 1877"/>
                <a:gd name="T77" fmla="*/ 4 h 1831"/>
                <a:gd name="T78" fmla="*/ 937 w 1877"/>
                <a:gd name="T79" fmla="*/ 0 h 1831"/>
                <a:gd name="T80" fmla="*/ 1057 w 1877"/>
                <a:gd name="T81" fmla="*/ 7 h 1831"/>
                <a:gd name="T82" fmla="*/ 1172 w 1877"/>
                <a:gd name="T83" fmla="*/ 30 h 1831"/>
                <a:gd name="T84" fmla="*/ 1304 w 1877"/>
                <a:gd name="T85" fmla="*/ 72 h 1831"/>
                <a:gd name="T86" fmla="*/ 1405 w 1877"/>
                <a:gd name="T87" fmla="*/ 121 h 1831"/>
                <a:gd name="T88" fmla="*/ 1481 w 1877"/>
                <a:gd name="T89" fmla="*/ 168 h 1831"/>
                <a:gd name="T90" fmla="*/ 1586 w 1877"/>
                <a:gd name="T91" fmla="*/ 252 h 1831"/>
                <a:gd name="T92" fmla="*/ 1647 w 1877"/>
                <a:gd name="T93" fmla="*/ 316 h 1831"/>
                <a:gd name="T94" fmla="*/ 1704 w 1877"/>
                <a:gd name="T95" fmla="*/ 384 h 1831"/>
                <a:gd name="T96" fmla="*/ 1763 w 1877"/>
                <a:gd name="T97" fmla="*/ 479 h 1831"/>
                <a:gd name="T98" fmla="*/ 1803 w 1877"/>
                <a:gd name="T99" fmla="*/ 558 h 1831"/>
                <a:gd name="T100" fmla="*/ 1842 w 1877"/>
                <a:gd name="T101" fmla="*/ 663 h 1831"/>
                <a:gd name="T102" fmla="*/ 1866 w 1877"/>
                <a:gd name="T103" fmla="*/ 776 h 1831"/>
                <a:gd name="T104" fmla="*/ 1876 w 1877"/>
                <a:gd name="T105" fmla="*/ 867 h 183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877"/>
                <a:gd name="T160" fmla="*/ 0 h 1831"/>
                <a:gd name="T161" fmla="*/ 1877 w 1877"/>
                <a:gd name="T162" fmla="*/ 1831 h 1831"/>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877" h="1831">
                  <a:moveTo>
                    <a:pt x="1877" y="915"/>
                  </a:moveTo>
                  <a:lnTo>
                    <a:pt x="1876" y="962"/>
                  </a:lnTo>
                  <a:lnTo>
                    <a:pt x="1875" y="984"/>
                  </a:lnTo>
                  <a:lnTo>
                    <a:pt x="1873" y="1008"/>
                  </a:lnTo>
                  <a:lnTo>
                    <a:pt x="1869" y="1031"/>
                  </a:lnTo>
                  <a:lnTo>
                    <a:pt x="1866" y="1054"/>
                  </a:lnTo>
                  <a:lnTo>
                    <a:pt x="1858" y="1099"/>
                  </a:lnTo>
                  <a:lnTo>
                    <a:pt x="1854" y="1121"/>
                  </a:lnTo>
                  <a:lnTo>
                    <a:pt x="1847" y="1144"/>
                  </a:lnTo>
                  <a:lnTo>
                    <a:pt x="1843" y="1166"/>
                  </a:lnTo>
                  <a:lnTo>
                    <a:pt x="1835" y="1187"/>
                  </a:lnTo>
                  <a:lnTo>
                    <a:pt x="1821" y="1229"/>
                  </a:lnTo>
                  <a:lnTo>
                    <a:pt x="1813" y="1250"/>
                  </a:lnTo>
                  <a:lnTo>
                    <a:pt x="1804" y="1270"/>
                  </a:lnTo>
                  <a:lnTo>
                    <a:pt x="1796" y="1291"/>
                  </a:lnTo>
                  <a:lnTo>
                    <a:pt x="1786" y="1311"/>
                  </a:lnTo>
                  <a:lnTo>
                    <a:pt x="1764" y="1351"/>
                  </a:lnTo>
                  <a:lnTo>
                    <a:pt x="1753" y="1370"/>
                  </a:lnTo>
                  <a:lnTo>
                    <a:pt x="1742" y="1389"/>
                  </a:lnTo>
                  <a:lnTo>
                    <a:pt x="1731" y="1408"/>
                  </a:lnTo>
                  <a:lnTo>
                    <a:pt x="1718" y="1427"/>
                  </a:lnTo>
                  <a:lnTo>
                    <a:pt x="1706" y="1444"/>
                  </a:lnTo>
                  <a:lnTo>
                    <a:pt x="1691" y="1463"/>
                  </a:lnTo>
                  <a:lnTo>
                    <a:pt x="1665" y="1498"/>
                  </a:lnTo>
                  <a:lnTo>
                    <a:pt x="1648" y="1514"/>
                  </a:lnTo>
                  <a:lnTo>
                    <a:pt x="1635" y="1531"/>
                  </a:lnTo>
                  <a:lnTo>
                    <a:pt x="1603" y="1563"/>
                  </a:lnTo>
                  <a:lnTo>
                    <a:pt x="1571" y="1593"/>
                  </a:lnTo>
                  <a:lnTo>
                    <a:pt x="1537" y="1622"/>
                  </a:lnTo>
                  <a:lnTo>
                    <a:pt x="1519" y="1636"/>
                  </a:lnTo>
                  <a:lnTo>
                    <a:pt x="1502" y="1648"/>
                  </a:lnTo>
                  <a:lnTo>
                    <a:pt x="1483" y="1661"/>
                  </a:lnTo>
                  <a:lnTo>
                    <a:pt x="1464" y="1674"/>
                  </a:lnTo>
                  <a:lnTo>
                    <a:pt x="1426" y="1699"/>
                  </a:lnTo>
                  <a:lnTo>
                    <a:pt x="1387" y="1720"/>
                  </a:lnTo>
                  <a:lnTo>
                    <a:pt x="1347" y="1740"/>
                  </a:lnTo>
                  <a:lnTo>
                    <a:pt x="1327" y="1750"/>
                  </a:lnTo>
                  <a:lnTo>
                    <a:pt x="1306" y="1759"/>
                  </a:lnTo>
                  <a:lnTo>
                    <a:pt x="1284" y="1768"/>
                  </a:lnTo>
                  <a:lnTo>
                    <a:pt x="1263" y="1776"/>
                  </a:lnTo>
                  <a:lnTo>
                    <a:pt x="1241" y="1783"/>
                  </a:lnTo>
                  <a:lnTo>
                    <a:pt x="1219" y="1789"/>
                  </a:lnTo>
                  <a:lnTo>
                    <a:pt x="1197" y="1796"/>
                  </a:lnTo>
                  <a:lnTo>
                    <a:pt x="1175" y="1802"/>
                  </a:lnTo>
                  <a:lnTo>
                    <a:pt x="1152" y="1809"/>
                  </a:lnTo>
                  <a:lnTo>
                    <a:pt x="1129" y="1814"/>
                  </a:lnTo>
                  <a:lnTo>
                    <a:pt x="1107" y="1817"/>
                  </a:lnTo>
                  <a:lnTo>
                    <a:pt x="1083" y="1822"/>
                  </a:lnTo>
                  <a:lnTo>
                    <a:pt x="1059" y="1825"/>
                  </a:lnTo>
                  <a:lnTo>
                    <a:pt x="1035" y="1827"/>
                  </a:lnTo>
                  <a:lnTo>
                    <a:pt x="1011" y="1829"/>
                  </a:lnTo>
                  <a:lnTo>
                    <a:pt x="988" y="1831"/>
                  </a:lnTo>
                  <a:lnTo>
                    <a:pt x="964" y="1831"/>
                  </a:lnTo>
                  <a:lnTo>
                    <a:pt x="940" y="1831"/>
                  </a:lnTo>
                  <a:lnTo>
                    <a:pt x="915" y="1831"/>
                  </a:lnTo>
                  <a:lnTo>
                    <a:pt x="891" y="1831"/>
                  </a:lnTo>
                  <a:lnTo>
                    <a:pt x="844" y="1827"/>
                  </a:lnTo>
                  <a:lnTo>
                    <a:pt x="821" y="1825"/>
                  </a:lnTo>
                  <a:lnTo>
                    <a:pt x="797" y="1822"/>
                  </a:lnTo>
                  <a:lnTo>
                    <a:pt x="751" y="1814"/>
                  </a:lnTo>
                  <a:lnTo>
                    <a:pt x="729" y="1809"/>
                  </a:lnTo>
                  <a:lnTo>
                    <a:pt x="705" y="1803"/>
                  </a:lnTo>
                  <a:lnTo>
                    <a:pt x="661" y="1791"/>
                  </a:lnTo>
                  <a:lnTo>
                    <a:pt x="638" y="1785"/>
                  </a:lnTo>
                  <a:lnTo>
                    <a:pt x="618" y="1777"/>
                  </a:lnTo>
                  <a:lnTo>
                    <a:pt x="575" y="1761"/>
                  </a:lnTo>
                  <a:lnTo>
                    <a:pt x="532" y="1742"/>
                  </a:lnTo>
                  <a:lnTo>
                    <a:pt x="512" y="1733"/>
                  </a:lnTo>
                  <a:lnTo>
                    <a:pt x="492" y="1721"/>
                  </a:lnTo>
                  <a:lnTo>
                    <a:pt x="472" y="1712"/>
                  </a:lnTo>
                  <a:lnTo>
                    <a:pt x="453" y="1701"/>
                  </a:lnTo>
                  <a:lnTo>
                    <a:pt x="434" y="1689"/>
                  </a:lnTo>
                  <a:lnTo>
                    <a:pt x="415" y="1676"/>
                  </a:lnTo>
                  <a:lnTo>
                    <a:pt x="396" y="1663"/>
                  </a:lnTo>
                  <a:lnTo>
                    <a:pt x="379" y="1650"/>
                  </a:lnTo>
                  <a:lnTo>
                    <a:pt x="342" y="1624"/>
                  </a:lnTo>
                  <a:lnTo>
                    <a:pt x="309" y="1595"/>
                  </a:lnTo>
                  <a:lnTo>
                    <a:pt x="292" y="1580"/>
                  </a:lnTo>
                  <a:lnTo>
                    <a:pt x="276" y="1565"/>
                  </a:lnTo>
                  <a:lnTo>
                    <a:pt x="260" y="1550"/>
                  </a:lnTo>
                  <a:lnTo>
                    <a:pt x="244" y="1534"/>
                  </a:lnTo>
                  <a:lnTo>
                    <a:pt x="230" y="1517"/>
                  </a:lnTo>
                  <a:lnTo>
                    <a:pt x="215" y="1500"/>
                  </a:lnTo>
                  <a:lnTo>
                    <a:pt x="202" y="1483"/>
                  </a:lnTo>
                  <a:lnTo>
                    <a:pt x="187" y="1466"/>
                  </a:lnTo>
                  <a:lnTo>
                    <a:pt x="174" y="1447"/>
                  </a:lnTo>
                  <a:lnTo>
                    <a:pt x="160" y="1430"/>
                  </a:lnTo>
                  <a:lnTo>
                    <a:pt x="136" y="1392"/>
                  </a:lnTo>
                  <a:lnTo>
                    <a:pt x="125" y="1373"/>
                  </a:lnTo>
                  <a:lnTo>
                    <a:pt x="114" y="1354"/>
                  </a:lnTo>
                  <a:lnTo>
                    <a:pt x="103" y="1335"/>
                  </a:lnTo>
                  <a:lnTo>
                    <a:pt x="93" y="1314"/>
                  </a:lnTo>
                  <a:lnTo>
                    <a:pt x="84" y="1294"/>
                  </a:lnTo>
                  <a:lnTo>
                    <a:pt x="74" y="1273"/>
                  </a:lnTo>
                  <a:lnTo>
                    <a:pt x="57" y="1232"/>
                  </a:lnTo>
                  <a:lnTo>
                    <a:pt x="49" y="1211"/>
                  </a:lnTo>
                  <a:lnTo>
                    <a:pt x="42" y="1190"/>
                  </a:lnTo>
                  <a:lnTo>
                    <a:pt x="36" y="1170"/>
                  </a:lnTo>
                  <a:lnTo>
                    <a:pt x="30" y="1147"/>
                  </a:lnTo>
                  <a:lnTo>
                    <a:pt x="23" y="1125"/>
                  </a:lnTo>
                  <a:lnTo>
                    <a:pt x="19" y="1103"/>
                  </a:lnTo>
                  <a:lnTo>
                    <a:pt x="11" y="1057"/>
                  </a:lnTo>
                  <a:lnTo>
                    <a:pt x="8" y="1035"/>
                  </a:lnTo>
                  <a:lnTo>
                    <a:pt x="4" y="1012"/>
                  </a:lnTo>
                  <a:lnTo>
                    <a:pt x="2" y="987"/>
                  </a:lnTo>
                  <a:lnTo>
                    <a:pt x="2" y="965"/>
                  </a:lnTo>
                  <a:lnTo>
                    <a:pt x="0" y="918"/>
                  </a:lnTo>
                  <a:lnTo>
                    <a:pt x="1" y="871"/>
                  </a:lnTo>
                  <a:lnTo>
                    <a:pt x="2" y="847"/>
                  </a:lnTo>
                  <a:lnTo>
                    <a:pt x="4" y="824"/>
                  </a:lnTo>
                  <a:lnTo>
                    <a:pt x="7" y="801"/>
                  </a:lnTo>
                  <a:lnTo>
                    <a:pt x="11" y="779"/>
                  </a:lnTo>
                  <a:lnTo>
                    <a:pt x="18" y="733"/>
                  </a:lnTo>
                  <a:lnTo>
                    <a:pt x="23" y="711"/>
                  </a:lnTo>
                  <a:lnTo>
                    <a:pt x="29" y="689"/>
                  </a:lnTo>
                  <a:lnTo>
                    <a:pt x="36" y="667"/>
                  </a:lnTo>
                  <a:lnTo>
                    <a:pt x="41" y="646"/>
                  </a:lnTo>
                  <a:lnTo>
                    <a:pt x="56" y="604"/>
                  </a:lnTo>
                  <a:lnTo>
                    <a:pt x="64" y="582"/>
                  </a:lnTo>
                  <a:lnTo>
                    <a:pt x="73" y="561"/>
                  </a:lnTo>
                  <a:lnTo>
                    <a:pt x="83" y="540"/>
                  </a:lnTo>
                  <a:lnTo>
                    <a:pt x="92" y="521"/>
                  </a:lnTo>
                  <a:lnTo>
                    <a:pt x="113" y="482"/>
                  </a:lnTo>
                  <a:lnTo>
                    <a:pt x="124" y="461"/>
                  </a:lnTo>
                  <a:lnTo>
                    <a:pt x="135" y="442"/>
                  </a:lnTo>
                  <a:lnTo>
                    <a:pt x="148" y="424"/>
                  </a:lnTo>
                  <a:lnTo>
                    <a:pt x="159" y="405"/>
                  </a:lnTo>
                  <a:lnTo>
                    <a:pt x="173" y="387"/>
                  </a:lnTo>
                  <a:lnTo>
                    <a:pt x="185" y="369"/>
                  </a:lnTo>
                  <a:lnTo>
                    <a:pt x="214" y="334"/>
                  </a:lnTo>
                  <a:lnTo>
                    <a:pt x="228" y="319"/>
                  </a:lnTo>
                  <a:lnTo>
                    <a:pt x="242" y="301"/>
                  </a:lnTo>
                  <a:lnTo>
                    <a:pt x="274" y="270"/>
                  </a:lnTo>
                  <a:lnTo>
                    <a:pt x="307" y="240"/>
                  </a:lnTo>
                  <a:lnTo>
                    <a:pt x="340" y="211"/>
                  </a:lnTo>
                  <a:lnTo>
                    <a:pt x="358" y="197"/>
                  </a:lnTo>
                  <a:lnTo>
                    <a:pt x="377" y="184"/>
                  </a:lnTo>
                  <a:lnTo>
                    <a:pt x="394" y="170"/>
                  </a:lnTo>
                  <a:lnTo>
                    <a:pt x="413" y="157"/>
                  </a:lnTo>
                  <a:lnTo>
                    <a:pt x="451" y="134"/>
                  </a:lnTo>
                  <a:lnTo>
                    <a:pt x="490" y="111"/>
                  </a:lnTo>
                  <a:lnTo>
                    <a:pt x="530" y="92"/>
                  </a:lnTo>
                  <a:lnTo>
                    <a:pt x="550" y="83"/>
                  </a:lnTo>
                  <a:lnTo>
                    <a:pt x="573" y="73"/>
                  </a:lnTo>
                  <a:lnTo>
                    <a:pt x="593" y="65"/>
                  </a:lnTo>
                  <a:lnTo>
                    <a:pt x="615" y="57"/>
                  </a:lnTo>
                  <a:lnTo>
                    <a:pt x="636" y="49"/>
                  </a:lnTo>
                  <a:lnTo>
                    <a:pt x="658" y="42"/>
                  </a:lnTo>
                  <a:lnTo>
                    <a:pt x="680" y="35"/>
                  </a:lnTo>
                  <a:lnTo>
                    <a:pt x="702" y="30"/>
                  </a:lnTo>
                  <a:lnTo>
                    <a:pt x="726" y="24"/>
                  </a:lnTo>
                  <a:lnTo>
                    <a:pt x="749" y="19"/>
                  </a:lnTo>
                  <a:lnTo>
                    <a:pt x="772" y="15"/>
                  </a:lnTo>
                  <a:lnTo>
                    <a:pt x="794" y="11"/>
                  </a:lnTo>
                  <a:lnTo>
                    <a:pt x="818" y="8"/>
                  </a:lnTo>
                  <a:lnTo>
                    <a:pt x="841" y="4"/>
                  </a:lnTo>
                  <a:lnTo>
                    <a:pt x="865" y="3"/>
                  </a:lnTo>
                  <a:lnTo>
                    <a:pt x="889" y="2"/>
                  </a:lnTo>
                  <a:lnTo>
                    <a:pt x="913" y="2"/>
                  </a:lnTo>
                  <a:lnTo>
                    <a:pt x="937" y="0"/>
                  </a:lnTo>
                  <a:lnTo>
                    <a:pt x="961" y="2"/>
                  </a:lnTo>
                  <a:lnTo>
                    <a:pt x="986" y="2"/>
                  </a:lnTo>
                  <a:lnTo>
                    <a:pt x="1033" y="4"/>
                  </a:lnTo>
                  <a:lnTo>
                    <a:pt x="1057" y="7"/>
                  </a:lnTo>
                  <a:lnTo>
                    <a:pt x="1080" y="11"/>
                  </a:lnTo>
                  <a:lnTo>
                    <a:pt x="1127" y="18"/>
                  </a:lnTo>
                  <a:lnTo>
                    <a:pt x="1150" y="23"/>
                  </a:lnTo>
                  <a:lnTo>
                    <a:pt x="1172" y="30"/>
                  </a:lnTo>
                  <a:lnTo>
                    <a:pt x="1217" y="40"/>
                  </a:lnTo>
                  <a:lnTo>
                    <a:pt x="1238" y="48"/>
                  </a:lnTo>
                  <a:lnTo>
                    <a:pt x="1261" y="56"/>
                  </a:lnTo>
                  <a:lnTo>
                    <a:pt x="1304" y="72"/>
                  </a:lnTo>
                  <a:lnTo>
                    <a:pt x="1345" y="91"/>
                  </a:lnTo>
                  <a:lnTo>
                    <a:pt x="1365" y="100"/>
                  </a:lnTo>
                  <a:lnTo>
                    <a:pt x="1384" y="110"/>
                  </a:lnTo>
                  <a:lnTo>
                    <a:pt x="1405" y="121"/>
                  </a:lnTo>
                  <a:lnTo>
                    <a:pt x="1424" y="132"/>
                  </a:lnTo>
                  <a:lnTo>
                    <a:pt x="1443" y="144"/>
                  </a:lnTo>
                  <a:lnTo>
                    <a:pt x="1462" y="155"/>
                  </a:lnTo>
                  <a:lnTo>
                    <a:pt x="1481" y="168"/>
                  </a:lnTo>
                  <a:lnTo>
                    <a:pt x="1500" y="182"/>
                  </a:lnTo>
                  <a:lnTo>
                    <a:pt x="1535" y="209"/>
                  </a:lnTo>
                  <a:lnTo>
                    <a:pt x="1569" y="237"/>
                  </a:lnTo>
                  <a:lnTo>
                    <a:pt x="1586" y="252"/>
                  </a:lnTo>
                  <a:lnTo>
                    <a:pt x="1601" y="267"/>
                  </a:lnTo>
                  <a:lnTo>
                    <a:pt x="1617" y="283"/>
                  </a:lnTo>
                  <a:lnTo>
                    <a:pt x="1633" y="299"/>
                  </a:lnTo>
                  <a:lnTo>
                    <a:pt x="1647" y="316"/>
                  </a:lnTo>
                  <a:lnTo>
                    <a:pt x="1663" y="332"/>
                  </a:lnTo>
                  <a:lnTo>
                    <a:pt x="1676" y="349"/>
                  </a:lnTo>
                  <a:lnTo>
                    <a:pt x="1690" y="367"/>
                  </a:lnTo>
                  <a:lnTo>
                    <a:pt x="1704" y="384"/>
                  </a:lnTo>
                  <a:lnTo>
                    <a:pt x="1716" y="403"/>
                  </a:lnTo>
                  <a:lnTo>
                    <a:pt x="1741" y="439"/>
                  </a:lnTo>
                  <a:lnTo>
                    <a:pt x="1752" y="458"/>
                  </a:lnTo>
                  <a:lnTo>
                    <a:pt x="1763" y="479"/>
                  </a:lnTo>
                  <a:lnTo>
                    <a:pt x="1774" y="498"/>
                  </a:lnTo>
                  <a:lnTo>
                    <a:pt x="1785" y="518"/>
                  </a:lnTo>
                  <a:lnTo>
                    <a:pt x="1795" y="537"/>
                  </a:lnTo>
                  <a:lnTo>
                    <a:pt x="1803" y="558"/>
                  </a:lnTo>
                  <a:lnTo>
                    <a:pt x="1820" y="601"/>
                  </a:lnTo>
                  <a:lnTo>
                    <a:pt x="1828" y="621"/>
                  </a:lnTo>
                  <a:lnTo>
                    <a:pt x="1834" y="643"/>
                  </a:lnTo>
                  <a:lnTo>
                    <a:pt x="1842" y="663"/>
                  </a:lnTo>
                  <a:lnTo>
                    <a:pt x="1847" y="686"/>
                  </a:lnTo>
                  <a:lnTo>
                    <a:pt x="1853" y="708"/>
                  </a:lnTo>
                  <a:lnTo>
                    <a:pt x="1858" y="730"/>
                  </a:lnTo>
                  <a:lnTo>
                    <a:pt x="1866" y="776"/>
                  </a:lnTo>
                  <a:lnTo>
                    <a:pt x="1869" y="798"/>
                  </a:lnTo>
                  <a:lnTo>
                    <a:pt x="1873" y="821"/>
                  </a:lnTo>
                  <a:lnTo>
                    <a:pt x="1874" y="844"/>
                  </a:lnTo>
                  <a:lnTo>
                    <a:pt x="1876" y="867"/>
                  </a:lnTo>
                  <a:lnTo>
                    <a:pt x="1877" y="915"/>
                  </a:lnTo>
                  <a:close/>
                </a:path>
              </a:pathLst>
            </a:custGeom>
            <a:solidFill>
              <a:srgbClr val="5B494B"/>
            </a:solidFill>
            <a:ln w="9525">
              <a:noFill/>
              <a:round/>
              <a:headEnd/>
              <a:tailEnd/>
            </a:ln>
          </p:spPr>
          <p:txBody>
            <a:bodyPr/>
            <a:lstStyle/>
            <a:p>
              <a:endParaRPr lang="ru-RU"/>
            </a:p>
          </p:txBody>
        </p:sp>
        <p:sp>
          <p:nvSpPr>
            <p:cNvPr id="22577" name="Freeform 1450"/>
            <p:cNvSpPr>
              <a:spLocks/>
            </p:cNvSpPr>
            <p:nvPr/>
          </p:nvSpPr>
          <p:spPr bwMode="auto">
            <a:xfrm>
              <a:off x="1976" y="1331"/>
              <a:ext cx="1833" cy="1789"/>
            </a:xfrm>
            <a:custGeom>
              <a:avLst/>
              <a:gdLst>
                <a:gd name="T0" fmla="*/ 1828 w 1833"/>
                <a:gd name="T1" fmla="*/ 985 h 1789"/>
                <a:gd name="T2" fmla="*/ 1810 w 1833"/>
                <a:gd name="T3" fmla="*/ 1095 h 1789"/>
                <a:gd name="T4" fmla="*/ 1761 w 1833"/>
                <a:gd name="T5" fmla="*/ 1241 h 1789"/>
                <a:gd name="T6" fmla="*/ 1712 w 1833"/>
                <a:gd name="T7" fmla="*/ 1337 h 1789"/>
                <a:gd name="T8" fmla="*/ 1665 w 1833"/>
                <a:gd name="T9" fmla="*/ 1410 h 1789"/>
                <a:gd name="T10" fmla="*/ 1596 w 1833"/>
                <a:gd name="T11" fmla="*/ 1494 h 1789"/>
                <a:gd name="T12" fmla="*/ 1517 w 1833"/>
                <a:gd name="T13" fmla="*/ 1570 h 1789"/>
                <a:gd name="T14" fmla="*/ 1431 w 1833"/>
                <a:gd name="T15" fmla="*/ 1635 h 1789"/>
                <a:gd name="T16" fmla="*/ 1316 w 1833"/>
                <a:gd name="T17" fmla="*/ 1700 h 1789"/>
                <a:gd name="T18" fmla="*/ 1211 w 1833"/>
                <a:gd name="T19" fmla="*/ 1741 h 1789"/>
                <a:gd name="T20" fmla="*/ 1124 w 1833"/>
                <a:gd name="T21" fmla="*/ 1765 h 1789"/>
                <a:gd name="T22" fmla="*/ 1034 w 1833"/>
                <a:gd name="T23" fmla="*/ 1781 h 1789"/>
                <a:gd name="T24" fmla="*/ 942 w 1833"/>
                <a:gd name="T25" fmla="*/ 1787 h 1789"/>
                <a:gd name="T26" fmla="*/ 823 w 1833"/>
                <a:gd name="T27" fmla="*/ 1785 h 1789"/>
                <a:gd name="T28" fmla="*/ 689 w 1833"/>
                <a:gd name="T29" fmla="*/ 1761 h 1789"/>
                <a:gd name="T30" fmla="*/ 581 w 1833"/>
                <a:gd name="T31" fmla="*/ 1727 h 1789"/>
                <a:gd name="T32" fmla="*/ 479 w 1833"/>
                <a:gd name="T33" fmla="*/ 1681 h 1789"/>
                <a:gd name="T34" fmla="*/ 386 w 1833"/>
                <a:gd name="T35" fmla="*/ 1624 h 1789"/>
                <a:gd name="T36" fmla="*/ 301 w 1833"/>
                <a:gd name="T37" fmla="*/ 1558 h 1789"/>
                <a:gd name="T38" fmla="*/ 210 w 1833"/>
                <a:gd name="T39" fmla="*/ 1465 h 1789"/>
                <a:gd name="T40" fmla="*/ 146 w 1833"/>
                <a:gd name="T41" fmla="*/ 1378 h 1789"/>
                <a:gd name="T42" fmla="*/ 90 w 1833"/>
                <a:gd name="T43" fmla="*/ 1283 h 1789"/>
                <a:gd name="T44" fmla="*/ 55 w 1833"/>
                <a:gd name="T45" fmla="*/ 1202 h 1789"/>
                <a:gd name="T46" fmla="*/ 23 w 1833"/>
                <a:gd name="T47" fmla="*/ 1099 h 1789"/>
                <a:gd name="T48" fmla="*/ 8 w 1833"/>
                <a:gd name="T49" fmla="*/ 1010 h 1789"/>
                <a:gd name="T50" fmla="*/ 0 w 1833"/>
                <a:gd name="T51" fmla="*/ 896 h 1789"/>
                <a:gd name="T52" fmla="*/ 7 w 1833"/>
                <a:gd name="T53" fmla="*/ 782 h 1789"/>
                <a:gd name="T54" fmla="*/ 28 w 1833"/>
                <a:gd name="T55" fmla="*/ 673 h 1789"/>
                <a:gd name="T56" fmla="*/ 89 w 1833"/>
                <a:gd name="T57" fmla="*/ 509 h 1789"/>
                <a:gd name="T58" fmla="*/ 131 w 1833"/>
                <a:gd name="T59" fmla="*/ 432 h 1789"/>
                <a:gd name="T60" fmla="*/ 180 w 1833"/>
                <a:gd name="T61" fmla="*/ 360 h 1789"/>
                <a:gd name="T62" fmla="*/ 268 w 1833"/>
                <a:gd name="T63" fmla="*/ 263 h 1789"/>
                <a:gd name="T64" fmla="*/ 332 w 1833"/>
                <a:gd name="T65" fmla="*/ 204 h 1789"/>
                <a:gd name="T66" fmla="*/ 439 w 1833"/>
                <a:gd name="T67" fmla="*/ 130 h 1789"/>
                <a:gd name="T68" fmla="*/ 537 w 1833"/>
                <a:gd name="T69" fmla="*/ 80 h 1789"/>
                <a:gd name="T70" fmla="*/ 642 w 1833"/>
                <a:gd name="T71" fmla="*/ 41 h 1789"/>
                <a:gd name="T72" fmla="*/ 731 w 1833"/>
                <a:gd name="T73" fmla="*/ 19 h 1789"/>
                <a:gd name="T74" fmla="*/ 821 w 1833"/>
                <a:gd name="T75" fmla="*/ 4 h 1789"/>
                <a:gd name="T76" fmla="*/ 915 w 1833"/>
                <a:gd name="T77" fmla="*/ 0 h 1789"/>
                <a:gd name="T78" fmla="*/ 1055 w 1833"/>
                <a:gd name="T79" fmla="*/ 11 h 1789"/>
                <a:gd name="T80" fmla="*/ 1166 w 1833"/>
                <a:gd name="T81" fmla="*/ 34 h 1789"/>
                <a:gd name="T82" fmla="*/ 1272 w 1833"/>
                <a:gd name="T83" fmla="*/ 70 h 1789"/>
                <a:gd name="T84" fmla="*/ 1372 w 1833"/>
                <a:gd name="T85" fmla="*/ 117 h 1789"/>
                <a:gd name="T86" fmla="*/ 1464 w 1833"/>
                <a:gd name="T87" fmla="*/ 177 h 1789"/>
                <a:gd name="T88" fmla="*/ 1547 w 1833"/>
                <a:gd name="T89" fmla="*/ 245 h 1789"/>
                <a:gd name="T90" fmla="*/ 1636 w 1833"/>
                <a:gd name="T91" fmla="*/ 341 h 1789"/>
                <a:gd name="T92" fmla="*/ 1700 w 1833"/>
                <a:gd name="T93" fmla="*/ 429 h 1789"/>
                <a:gd name="T94" fmla="*/ 1752 w 1833"/>
                <a:gd name="T95" fmla="*/ 525 h 1789"/>
                <a:gd name="T96" fmla="*/ 1792 w 1833"/>
                <a:gd name="T97" fmla="*/ 628 h 1789"/>
                <a:gd name="T98" fmla="*/ 1814 w 1833"/>
                <a:gd name="T99" fmla="*/ 712 h 1789"/>
                <a:gd name="T100" fmla="*/ 1828 w 1833"/>
                <a:gd name="T101" fmla="*/ 801 h 178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833"/>
                <a:gd name="T154" fmla="*/ 0 h 1789"/>
                <a:gd name="T155" fmla="*/ 1833 w 1833"/>
                <a:gd name="T156" fmla="*/ 1789 h 178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833" h="1789">
                  <a:moveTo>
                    <a:pt x="1833" y="893"/>
                  </a:moveTo>
                  <a:lnTo>
                    <a:pt x="1832" y="938"/>
                  </a:lnTo>
                  <a:lnTo>
                    <a:pt x="1830" y="961"/>
                  </a:lnTo>
                  <a:lnTo>
                    <a:pt x="1828" y="985"/>
                  </a:lnTo>
                  <a:lnTo>
                    <a:pt x="1825" y="1007"/>
                  </a:lnTo>
                  <a:lnTo>
                    <a:pt x="1823" y="1028"/>
                  </a:lnTo>
                  <a:lnTo>
                    <a:pt x="1814" y="1073"/>
                  </a:lnTo>
                  <a:lnTo>
                    <a:pt x="1810" y="1095"/>
                  </a:lnTo>
                  <a:lnTo>
                    <a:pt x="1805" y="1116"/>
                  </a:lnTo>
                  <a:lnTo>
                    <a:pt x="1793" y="1158"/>
                  </a:lnTo>
                  <a:lnTo>
                    <a:pt x="1778" y="1199"/>
                  </a:lnTo>
                  <a:lnTo>
                    <a:pt x="1761" y="1241"/>
                  </a:lnTo>
                  <a:lnTo>
                    <a:pt x="1744" y="1280"/>
                  </a:lnTo>
                  <a:lnTo>
                    <a:pt x="1734" y="1299"/>
                  </a:lnTo>
                  <a:lnTo>
                    <a:pt x="1723" y="1320"/>
                  </a:lnTo>
                  <a:lnTo>
                    <a:pt x="1712" y="1337"/>
                  </a:lnTo>
                  <a:lnTo>
                    <a:pt x="1701" y="1357"/>
                  </a:lnTo>
                  <a:lnTo>
                    <a:pt x="1690" y="1375"/>
                  </a:lnTo>
                  <a:lnTo>
                    <a:pt x="1677" y="1393"/>
                  </a:lnTo>
                  <a:lnTo>
                    <a:pt x="1665" y="1410"/>
                  </a:lnTo>
                  <a:lnTo>
                    <a:pt x="1652" y="1427"/>
                  </a:lnTo>
                  <a:lnTo>
                    <a:pt x="1638" y="1445"/>
                  </a:lnTo>
                  <a:lnTo>
                    <a:pt x="1626" y="1462"/>
                  </a:lnTo>
                  <a:lnTo>
                    <a:pt x="1596" y="1494"/>
                  </a:lnTo>
                  <a:lnTo>
                    <a:pt x="1565" y="1526"/>
                  </a:lnTo>
                  <a:lnTo>
                    <a:pt x="1549" y="1540"/>
                  </a:lnTo>
                  <a:lnTo>
                    <a:pt x="1534" y="1556"/>
                  </a:lnTo>
                  <a:lnTo>
                    <a:pt x="1517" y="1570"/>
                  </a:lnTo>
                  <a:lnTo>
                    <a:pt x="1500" y="1583"/>
                  </a:lnTo>
                  <a:lnTo>
                    <a:pt x="1466" y="1609"/>
                  </a:lnTo>
                  <a:lnTo>
                    <a:pt x="1448" y="1622"/>
                  </a:lnTo>
                  <a:lnTo>
                    <a:pt x="1431" y="1635"/>
                  </a:lnTo>
                  <a:lnTo>
                    <a:pt x="1393" y="1658"/>
                  </a:lnTo>
                  <a:lnTo>
                    <a:pt x="1374" y="1670"/>
                  </a:lnTo>
                  <a:lnTo>
                    <a:pt x="1355" y="1679"/>
                  </a:lnTo>
                  <a:lnTo>
                    <a:pt x="1316" y="1700"/>
                  </a:lnTo>
                  <a:lnTo>
                    <a:pt x="1295" y="1709"/>
                  </a:lnTo>
                  <a:lnTo>
                    <a:pt x="1274" y="1717"/>
                  </a:lnTo>
                  <a:lnTo>
                    <a:pt x="1233" y="1733"/>
                  </a:lnTo>
                  <a:lnTo>
                    <a:pt x="1211" y="1741"/>
                  </a:lnTo>
                  <a:lnTo>
                    <a:pt x="1190" y="1747"/>
                  </a:lnTo>
                  <a:lnTo>
                    <a:pt x="1168" y="1754"/>
                  </a:lnTo>
                  <a:lnTo>
                    <a:pt x="1146" y="1760"/>
                  </a:lnTo>
                  <a:lnTo>
                    <a:pt x="1124" y="1765"/>
                  </a:lnTo>
                  <a:lnTo>
                    <a:pt x="1102" y="1770"/>
                  </a:lnTo>
                  <a:lnTo>
                    <a:pt x="1079" y="1775"/>
                  </a:lnTo>
                  <a:lnTo>
                    <a:pt x="1058" y="1778"/>
                  </a:lnTo>
                  <a:lnTo>
                    <a:pt x="1034" y="1781"/>
                  </a:lnTo>
                  <a:lnTo>
                    <a:pt x="1012" y="1785"/>
                  </a:lnTo>
                  <a:lnTo>
                    <a:pt x="988" y="1786"/>
                  </a:lnTo>
                  <a:lnTo>
                    <a:pt x="964" y="1787"/>
                  </a:lnTo>
                  <a:lnTo>
                    <a:pt x="942" y="1787"/>
                  </a:lnTo>
                  <a:lnTo>
                    <a:pt x="918" y="1789"/>
                  </a:lnTo>
                  <a:lnTo>
                    <a:pt x="895" y="1787"/>
                  </a:lnTo>
                  <a:lnTo>
                    <a:pt x="871" y="1787"/>
                  </a:lnTo>
                  <a:lnTo>
                    <a:pt x="823" y="1785"/>
                  </a:lnTo>
                  <a:lnTo>
                    <a:pt x="778" y="1778"/>
                  </a:lnTo>
                  <a:lnTo>
                    <a:pt x="755" y="1775"/>
                  </a:lnTo>
                  <a:lnTo>
                    <a:pt x="733" y="1770"/>
                  </a:lnTo>
                  <a:lnTo>
                    <a:pt x="689" y="1761"/>
                  </a:lnTo>
                  <a:lnTo>
                    <a:pt x="667" y="1755"/>
                  </a:lnTo>
                  <a:lnTo>
                    <a:pt x="644" y="1748"/>
                  </a:lnTo>
                  <a:lnTo>
                    <a:pt x="602" y="1735"/>
                  </a:lnTo>
                  <a:lnTo>
                    <a:pt x="581" y="1727"/>
                  </a:lnTo>
                  <a:lnTo>
                    <a:pt x="560" y="1718"/>
                  </a:lnTo>
                  <a:lnTo>
                    <a:pt x="540" y="1711"/>
                  </a:lnTo>
                  <a:lnTo>
                    <a:pt x="519" y="1701"/>
                  </a:lnTo>
                  <a:lnTo>
                    <a:pt x="479" y="1681"/>
                  </a:lnTo>
                  <a:lnTo>
                    <a:pt x="460" y="1671"/>
                  </a:lnTo>
                  <a:lnTo>
                    <a:pt x="442" y="1660"/>
                  </a:lnTo>
                  <a:lnTo>
                    <a:pt x="405" y="1637"/>
                  </a:lnTo>
                  <a:lnTo>
                    <a:pt x="386" y="1624"/>
                  </a:lnTo>
                  <a:lnTo>
                    <a:pt x="369" y="1611"/>
                  </a:lnTo>
                  <a:lnTo>
                    <a:pt x="334" y="1585"/>
                  </a:lnTo>
                  <a:lnTo>
                    <a:pt x="317" y="1572"/>
                  </a:lnTo>
                  <a:lnTo>
                    <a:pt x="301" y="1558"/>
                  </a:lnTo>
                  <a:lnTo>
                    <a:pt x="285" y="1542"/>
                  </a:lnTo>
                  <a:lnTo>
                    <a:pt x="270" y="1528"/>
                  </a:lnTo>
                  <a:lnTo>
                    <a:pt x="239" y="1497"/>
                  </a:lnTo>
                  <a:lnTo>
                    <a:pt x="210" y="1465"/>
                  </a:lnTo>
                  <a:lnTo>
                    <a:pt x="196" y="1448"/>
                  </a:lnTo>
                  <a:lnTo>
                    <a:pt x="182" y="1430"/>
                  </a:lnTo>
                  <a:lnTo>
                    <a:pt x="157" y="1395"/>
                  </a:lnTo>
                  <a:lnTo>
                    <a:pt x="146" y="1378"/>
                  </a:lnTo>
                  <a:lnTo>
                    <a:pt x="133" y="1359"/>
                  </a:lnTo>
                  <a:lnTo>
                    <a:pt x="110" y="1322"/>
                  </a:lnTo>
                  <a:lnTo>
                    <a:pt x="101" y="1302"/>
                  </a:lnTo>
                  <a:lnTo>
                    <a:pt x="90" y="1283"/>
                  </a:lnTo>
                  <a:lnTo>
                    <a:pt x="80" y="1264"/>
                  </a:lnTo>
                  <a:lnTo>
                    <a:pt x="72" y="1244"/>
                  </a:lnTo>
                  <a:lnTo>
                    <a:pt x="63" y="1223"/>
                  </a:lnTo>
                  <a:lnTo>
                    <a:pt x="55" y="1202"/>
                  </a:lnTo>
                  <a:lnTo>
                    <a:pt x="40" y="1161"/>
                  </a:lnTo>
                  <a:lnTo>
                    <a:pt x="34" y="1141"/>
                  </a:lnTo>
                  <a:lnTo>
                    <a:pt x="28" y="1119"/>
                  </a:lnTo>
                  <a:lnTo>
                    <a:pt x="23" y="1099"/>
                  </a:lnTo>
                  <a:lnTo>
                    <a:pt x="19" y="1076"/>
                  </a:lnTo>
                  <a:lnTo>
                    <a:pt x="14" y="1054"/>
                  </a:lnTo>
                  <a:lnTo>
                    <a:pt x="10" y="1032"/>
                  </a:lnTo>
                  <a:lnTo>
                    <a:pt x="8" y="1010"/>
                  </a:lnTo>
                  <a:lnTo>
                    <a:pt x="4" y="988"/>
                  </a:lnTo>
                  <a:lnTo>
                    <a:pt x="2" y="964"/>
                  </a:lnTo>
                  <a:lnTo>
                    <a:pt x="1" y="942"/>
                  </a:lnTo>
                  <a:lnTo>
                    <a:pt x="0" y="896"/>
                  </a:lnTo>
                  <a:lnTo>
                    <a:pt x="0" y="851"/>
                  </a:lnTo>
                  <a:lnTo>
                    <a:pt x="2" y="826"/>
                  </a:lnTo>
                  <a:lnTo>
                    <a:pt x="4" y="804"/>
                  </a:lnTo>
                  <a:lnTo>
                    <a:pt x="7" y="782"/>
                  </a:lnTo>
                  <a:lnTo>
                    <a:pt x="10" y="760"/>
                  </a:lnTo>
                  <a:lnTo>
                    <a:pt x="18" y="716"/>
                  </a:lnTo>
                  <a:lnTo>
                    <a:pt x="23" y="693"/>
                  </a:lnTo>
                  <a:lnTo>
                    <a:pt x="28" y="673"/>
                  </a:lnTo>
                  <a:lnTo>
                    <a:pt x="40" y="631"/>
                  </a:lnTo>
                  <a:lnTo>
                    <a:pt x="54" y="588"/>
                  </a:lnTo>
                  <a:lnTo>
                    <a:pt x="71" y="548"/>
                  </a:lnTo>
                  <a:lnTo>
                    <a:pt x="89" y="509"/>
                  </a:lnTo>
                  <a:lnTo>
                    <a:pt x="100" y="488"/>
                  </a:lnTo>
                  <a:lnTo>
                    <a:pt x="109" y="469"/>
                  </a:lnTo>
                  <a:lnTo>
                    <a:pt x="120" y="450"/>
                  </a:lnTo>
                  <a:lnTo>
                    <a:pt x="131" y="432"/>
                  </a:lnTo>
                  <a:lnTo>
                    <a:pt x="144" y="413"/>
                  </a:lnTo>
                  <a:lnTo>
                    <a:pt x="155" y="396"/>
                  </a:lnTo>
                  <a:lnTo>
                    <a:pt x="168" y="377"/>
                  </a:lnTo>
                  <a:lnTo>
                    <a:pt x="180" y="360"/>
                  </a:lnTo>
                  <a:lnTo>
                    <a:pt x="195" y="344"/>
                  </a:lnTo>
                  <a:lnTo>
                    <a:pt x="208" y="326"/>
                  </a:lnTo>
                  <a:lnTo>
                    <a:pt x="238" y="295"/>
                  </a:lnTo>
                  <a:lnTo>
                    <a:pt x="268" y="263"/>
                  </a:lnTo>
                  <a:lnTo>
                    <a:pt x="283" y="247"/>
                  </a:lnTo>
                  <a:lnTo>
                    <a:pt x="299" y="233"/>
                  </a:lnTo>
                  <a:lnTo>
                    <a:pt x="315" y="219"/>
                  </a:lnTo>
                  <a:lnTo>
                    <a:pt x="332" y="204"/>
                  </a:lnTo>
                  <a:lnTo>
                    <a:pt x="367" y="179"/>
                  </a:lnTo>
                  <a:lnTo>
                    <a:pt x="384" y="166"/>
                  </a:lnTo>
                  <a:lnTo>
                    <a:pt x="403" y="154"/>
                  </a:lnTo>
                  <a:lnTo>
                    <a:pt x="439" y="130"/>
                  </a:lnTo>
                  <a:lnTo>
                    <a:pt x="458" y="119"/>
                  </a:lnTo>
                  <a:lnTo>
                    <a:pt x="477" y="108"/>
                  </a:lnTo>
                  <a:lnTo>
                    <a:pt x="517" y="89"/>
                  </a:lnTo>
                  <a:lnTo>
                    <a:pt x="537" y="80"/>
                  </a:lnTo>
                  <a:lnTo>
                    <a:pt x="558" y="72"/>
                  </a:lnTo>
                  <a:lnTo>
                    <a:pt x="599" y="55"/>
                  </a:lnTo>
                  <a:lnTo>
                    <a:pt x="622" y="47"/>
                  </a:lnTo>
                  <a:lnTo>
                    <a:pt x="642" y="41"/>
                  </a:lnTo>
                  <a:lnTo>
                    <a:pt x="665" y="35"/>
                  </a:lnTo>
                  <a:lnTo>
                    <a:pt x="687" y="29"/>
                  </a:lnTo>
                  <a:lnTo>
                    <a:pt x="708" y="23"/>
                  </a:lnTo>
                  <a:lnTo>
                    <a:pt x="731" y="19"/>
                  </a:lnTo>
                  <a:lnTo>
                    <a:pt x="753" y="14"/>
                  </a:lnTo>
                  <a:lnTo>
                    <a:pt x="775" y="11"/>
                  </a:lnTo>
                  <a:lnTo>
                    <a:pt x="798" y="8"/>
                  </a:lnTo>
                  <a:lnTo>
                    <a:pt x="821" y="4"/>
                  </a:lnTo>
                  <a:lnTo>
                    <a:pt x="845" y="2"/>
                  </a:lnTo>
                  <a:lnTo>
                    <a:pt x="868" y="2"/>
                  </a:lnTo>
                  <a:lnTo>
                    <a:pt x="892" y="0"/>
                  </a:lnTo>
                  <a:lnTo>
                    <a:pt x="915" y="0"/>
                  </a:lnTo>
                  <a:lnTo>
                    <a:pt x="939" y="0"/>
                  </a:lnTo>
                  <a:lnTo>
                    <a:pt x="962" y="1"/>
                  </a:lnTo>
                  <a:lnTo>
                    <a:pt x="1009" y="4"/>
                  </a:lnTo>
                  <a:lnTo>
                    <a:pt x="1055" y="11"/>
                  </a:lnTo>
                  <a:lnTo>
                    <a:pt x="1077" y="13"/>
                  </a:lnTo>
                  <a:lnTo>
                    <a:pt x="1099" y="18"/>
                  </a:lnTo>
                  <a:lnTo>
                    <a:pt x="1144" y="28"/>
                  </a:lnTo>
                  <a:lnTo>
                    <a:pt x="1166" y="34"/>
                  </a:lnTo>
                  <a:lnTo>
                    <a:pt x="1188" y="41"/>
                  </a:lnTo>
                  <a:lnTo>
                    <a:pt x="1231" y="54"/>
                  </a:lnTo>
                  <a:lnTo>
                    <a:pt x="1252" y="61"/>
                  </a:lnTo>
                  <a:lnTo>
                    <a:pt x="1272" y="70"/>
                  </a:lnTo>
                  <a:lnTo>
                    <a:pt x="1293" y="78"/>
                  </a:lnTo>
                  <a:lnTo>
                    <a:pt x="1313" y="87"/>
                  </a:lnTo>
                  <a:lnTo>
                    <a:pt x="1353" y="106"/>
                  </a:lnTo>
                  <a:lnTo>
                    <a:pt x="1372" y="117"/>
                  </a:lnTo>
                  <a:lnTo>
                    <a:pt x="1391" y="129"/>
                  </a:lnTo>
                  <a:lnTo>
                    <a:pt x="1429" y="152"/>
                  </a:lnTo>
                  <a:lnTo>
                    <a:pt x="1446" y="164"/>
                  </a:lnTo>
                  <a:lnTo>
                    <a:pt x="1464" y="177"/>
                  </a:lnTo>
                  <a:lnTo>
                    <a:pt x="1498" y="202"/>
                  </a:lnTo>
                  <a:lnTo>
                    <a:pt x="1515" y="217"/>
                  </a:lnTo>
                  <a:lnTo>
                    <a:pt x="1532" y="231"/>
                  </a:lnTo>
                  <a:lnTo>
                    <a:pt x="1547" y="245"/>
                  </a:lnTo>
                  <a:lnTo>
                    <a:pt x="1564" y="261"/>
                  </a:lnTo>
                  <a:lnTo>
                    <a:pt x="1594" y="292"/>
                  </a:lnTo>
                  <a:lnTo>
                    <a:pt x="1624" y="324"/>
                  </a:lnTo>
                  <a:lnTo>
                    <a:pt x="1636" y="341"/>
                  </a:lnTo>
                  <a:lnTo>
                    <a:pt x="1651" y="357"/>
                  </a:lnTo>
                  <a:lnTo>
                    <a:pt x="1676" y="393"/>
                  </a:lnTo>
                  <a:lnTo>
                    <a:pt x="1688" y="411"/>
                  </a:lnTo>
                  <a:lnTo>
                    <a:pt x="1700" y="429"/>
                  </a:lnTo>
                  <a:lnTo>
                    <a:pt x="1722" y="466"/>
                  </a:lnTo>
                  <a:lnTo>
                    <a:pt x="1733" y="485"/>
                  </a:lnTo>
                  <a:lnTo>
                    <a:pt x="1743" y="506"/>
                  </a:lnTo>
                  <a:lnTo>
                    <a:pt x="1752" y="525"/>
                  </a:lnTo>
                  <a:lnTo>
                    <a:pt x="1760" y="545"/>
                  </a:lnTo>
                  <a:lnTo>
                    <a:pt x="1770" y="564"/>
                  </a:lnTo>
                  <a:lnTo>
                    <a:pt x="1777" y="585"/>
                  </a:lnTo>
                  <a:lnTo>
                    <a:pt x="1792" y="628"/>
                  </a:lnTo>
                  <a:lnTo>
                    <a:pt x="1798" y="648"/>
                  </a:lnTo>
                  <a:lnTo>
                    <a:pt x="1804" y="669"/>
                  </a:lnTo>
                  <a:lnTo>
                    <a:pt x="1809" y="690"/>
                  </a:lnTo>
                  <a:lnTo>
                    <a:pt x="1814" y="712"/>
                  </a:lnTo>
                  <a:lnTo>
                    <a:pt x="1819" y="735"/>
                  </a:lnTo>
                  <a:lnTo>
                    <a:pt x="1822" y="757"/>
                  </a:lnTo>
                  <a:lnTo>
                    <a:pt x="1825" y="779"/>
                  </a:lnTo>
                  <a:lnTo>
                    <a:pt x="1828" y="801"/>
                  </a:lnTo>
                  <a:lnTo>
                    <a:pt x="1830" y="823"/>
                  </a:lnTo>
                  <a:lnTo>
                    <a:pt x="1832" y="847"/>
                  </a:lnTo>
                  <a:lnTo>
                    <a:pt x="1833" y="893"/>
                  </a:lnTo>
                  <a:close/>
                </a:path>
              </a:pathLst>
            </a:custGeom>
            <a:solidFill>
              <a:srgbClr val="634C4E"/>
            </a:solidFill>
            <a:ln w="9525">
              <a:noFill/>
              <a:round/>
              <a:headEnd/>
              <a:tailEnd/>
            </a:ln>
          </p:spPr>
          <p:txBody>
            <a:bodyPr/>
            <a:lstStyle/>
            <a:p>
              <a:endParaRPr lang="ru-RU"/>
            </a:p>
          </p:txBody>
        </p:sp>
        <p:sp>
          <p:nvSpPr>
            <p:cNvPr id="22578" name="Freeform 1451"/>
            <p:cNvSpPr>
              <a:spLocks/>
            </p:cNvSpPr>
            <p:nvPr/>
          </p:nvSpPr>
          <p:spPr bwMode="auto">
            <a:xfrm>
              <a:off x="1998" y="1354"/>
              <a:ext cx="1789" cy="1744"/>
            </a:xfrm>
            <a:custGeom>
              <a:avLst/>
              <a:gdLst>
                <a:gd name="T0" fmla="*/ 1784 w 1789"/>
                <a:gd name="T1" fmla="*/ 959 h 1744"/>
                <a:gd name="T2" fmla="*/ 1761 w 1789"/>
                <a:gd name="T3" fmla="*/ 1089 h 1744"/>
                <a:gd name="T4" fmla="*/ 1718 w 1789"/>
                <a:gd name="T5" fmla="*/ 1211 h 1744"/>
                <a:gd name="T6" fmla="*/ 1660 w 1789"/>
                <a:gd name="T7" fmla="*/ 1323 h 1744"/>
                <a:gd name="T8" fmla="*/ 1557 w 1789"/>
                <a:gd name="T9" fmla="*/ 1457 h 1744"/>
                <a:gd name="T10" fmla="*/ 1480 w 1789"/>
                <a:gd name="T11" fmla="*/ 1530 h 1744"/>
                <a:gd name="T12" fmla="*/ 1377 w 1789"/>
                <a:gd name="T13" fmla="*/ 1606 h 1744"/>
                <a:gd name="T14" fmla="*/ 1264 w 1789"/>
                <a:gd name="T15" fmla="*/ 1666 h 1744"/>
                <a:gd name="T16" fmla="*/ 1140 w 1789"/>
                <a:gd name="T17" fmla="*/ 1711 h 1744"/>
                <a:gd name="T18" fmla="*/ 1033 w 1789"/>
                <a:gd name="T19" fmla="*/ 1733 h 1744"/>
                <a:gd name="T20" fmla="*/ 943 w 1789"/>
                <a:gd name="T21" fmla="*/ 1743 h 1744"/>
                <a:gd name="T22" fmla="*/ 827 w 1789"/>
                <a:gd name="T23" fmla="*/ 1741 h 1744"/>
                <a:gd name="T24" fmla="*/ 717 w 1789"/>
                <a:gd name="T25" fmla="*/ 1727 h 1744"/>
                <a:gd name="T26" fmla="*/ 631 w 1789"/>
                <a:gd name="T27" fmla="*/ 1705 h 1744"/>
                <a:gd name="T28" fmla="*/ 548 w 1789"/>
                <a:gd name="T29" fmla="*/ 1675 h 1744"/>
                <a:gd name="T30" fmla="*/ 397 w 1789"/>
                <a:gd name="T31" fmla="*/ 1597 h 1744"/>
                <a:gd name="T32" fmla="*/ 327 w 1789"/>
                <a:gd name="T33" fmla="*/ 1546 h 1744"/>
                <a:gd name="T34" fmla="*/ 248 w 1789"/>
                <a:gd name="T35" fmla="*/ 1476 h 1744"/>
                <a:gd name="T36" fmla="*/ 167 w 1789"/>
                <a:gd name="T37" fmla="*/ 1377 h 1744"/>
                <a:gd name="T38" fmla="*/ 110 w 1789"/>
                <a:gd name="T39" fmla="*/ 1289 h 1744"/>
                <a:gd name="T40" fmla="*/ 64 w 1789"/>
                <a:gd name="T41" fmla="*/ 1193 h 1744"/>
                <a:gd name="T42" fmla="*/ 36 w 1789"/>
                <a:gd name="T43" fmla="*/ 1113 h 1744"/>
                <a:gd name="T44" fmla="*/ 15 w 1789"/>
                <a:gd name="T45" fmla="*/ 1029 h 1744"/>
                <a:gd name="T46" fmla="*/ 4 w 1789"/>
                <a:gd name="T47" fmla="*/ 940 h 1744"/>
                <a:gd name="T48" fmla="*/ 3 w 1789"/>
                <a:gd name="T49" fmla="*/ 806 h 1744"/>
                <a:gd name="T50" fmla="*/ 19 w 1789"/>
                <a:gd name="T51" fmla="*/ 699 h 1744"/>
                <a:gd name="T52" fmla="*/ 55 w 1789"/>
                <a:gd name="T53" fmla="*/ 574 h 1744"/>
                <a:gd name="T54" fmla="*/ 109 w 1789"/>
                <a:gd name="T55" fmla="*/ 459 h 1744"/>
                <a:gd name="T56" fmla="*/ 204 w 1789"/>
                <a:gd name="T57" fmla="*/ 320 h 1744"/>
                <a:gd name="T58" fmla="*/ 294 w 1789"/>
                <a:gd name="T59" fmla="*/ 228 h 1744"/>
                <a:gd name="T60" fmla="*/ 395 w 1789"/>
                <a:gd name="T61" fmla="*/ 151 h 1744"/>
                <a:gd name="T62" fmla="*/ 507 w 1789"/>
                <a:gd name="T63" fmla="*/ 87 h 1744"/>
                <a:gd name="T64" fmla="*/ 628 w 1789"/>
                <a:gd name="T65" fmla="*/ 41 h 1744"/>
                <a:gd name="T66" fmla="*/ 736 w 1789"/>
                <a:gd name="T67" fmla="*/ 15 h 1744"/>
                <a:gd name="T68" fmla="*/ 824 w 1789"/>
                <a:gd name="T69" fmla="*/ 4 h 1744"/>
                <a:gd name="T70" fmla="*/ 940 w 1789"/>
                <a:gd name="T71" fmla="*/ 2 h 1744"/>
                <a:gd name="T72" fmla="*/ 1030 w 1789"/>
                <a:gd name="T73" fmla="*/ 10 h 1744"/>
                <a:gd name="T74" fmla="*/ 1138 w 1789"/>
                <a:gd name="T75" fmla="*/ 33 h 1744"/>
                <a:gd name="T76" fmla="*/ 1222 w 1789"/>
                <a:gd name="T77" fmla="*/ 60 h 1744"/>
                <a:gd name="T78" fmla="*/ 1358 w 1789"/>
                <a:gd name="T79" fmla="*/ 126 h 1744"/>
                <a:gd name="T80" fmla="*/ 1446 w 1789"/>
                <a:gd name="T81" fmla="*/ 186 h 1744"/>
                <a:gd name="T82" fmla="*/ 1526 w 1789"/>
                <a:gd name="T83" fmla="*/ 256 h 1744"/>
                <a:gd name="T84" fmla="*/ 1611 w 1789"/>
                <a:gd name="T85" fmla="*/ 350 h 1744"/>
                <a:gd name="T86" fmla="*/ 1670 w 1789"/>
                <a:gd name="T87" fmla="*/ 437 h 1744"/>
                <a:gd name="T88" fmla="*/ 1717 w 1789"/>
                <a:gd name="T89" fmla="*/ 532 h 1744"/>
                <a:gd name="T90" fmla="*/ 1748 w 1789"/>
                <a:gd name="T91" fmla="*/ 612 h 1744"/>
                <a:gd name="T92" fmla="*/ 1770 w 1789"/>
                <a:gd name="T93" fmla="*/ 696 h 1744"/>
                <a:gd name="T94" fmla="*/ 1784 w 1789"/>
                <a:gd name="T95" fmla="*/ 781 h 17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789"/>
                <a:gd name="T145" fmla="*/ 0 h 1744"/>
                <a:gd name="T146" fmla="*/ 1789 w 1789"/>
                <a:gd name="T147" fmla="*/ 1744 h 174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789" h="1744">
                  <a:moveTo>
                    <a:pt x="1789" y="871"/>
                  </a:moveTo>
                  <a:lnTo>
                    <a:pt x="1788" y="916"/>
                  </a:lnTo>
                  <a:lnTo>
                    <a:pt x="1786" y="937"/>
                  </a:lnTo>
                  <a:lnTo>
                    <a:pt x="1784" y="959"/>
                  </a:lnTo>
                  <a:lnTo>
                    <a:pt x="1778" y="1004"/>
                  </a:lnTo>
                  <a:lnTo>
                    <a:pt x="1775" y="1025"/>
                  </a:lnTo>
                  <a:lnTo>
                    <a:pt x="1770" y="1046"/>
                  </a:lnTo>
                  <a:lnTo>
                    <a:pt x="1761" y="1089"/>
                  </a:lnTo>
                  <a:lnTo>
                    <a:pt x="1748" y="1130"/>
                  </a:lnTo>
                  <a:lnTo>
                    <a:pt x="1742" y="1151"/>
                  </a:lnTo>
                  <a:lnTo>
                    <a:pt x="1736" y="1171"/>
                  </a:lnTo>
                  <a:lnTo>
                    <a:pt x="1718" y="1211"/>
                  </a:lnTo>
                  <a:lnTo>
                    <a:pt x="1711" y="1230"/>
                  </a:lnTo>
                  <a:lnTo>
                    <a:pt x="1701" y="1249"/>
                  </a:lnTo>
                  <a:lnTo>
                    <a:pt x="1682" y="1286"/>
                  </a:lnTo>
                  <a:lnTo>
                    <a:pt x="1660" y="1323"/>
                  </a:lnTo>
                  <a:lnTo>
                    <a:pt x="1636" y="1358"/>
                  </a:lnTo>
                  <a:lnTo>
                    <a:pt x="1613" y="1393"/>
                  </a:lnTo>
                  <a:lnTo>
                    <a:pt x="1586" y="1425"/>
                  </a:lnTo>
                  <a:lnTo>
                    <a:pt x="1557" y="1457"/>
                  </a:lnTo>
                  <a:lnTo>
                    <a:pt x="1543" y="1473"/>
                  </a:lnTo>
                  <a:lnTo>
                    <a:pt x="1527" y="1487"/>
                  </a:lnTo>
                  <a:lnTo>
                    <a:pt x="1497" y="1516"/>
                  </a:lnTo>
                  <a:lnTo>
                    <a:pt x="1480" y="1530"/>
                  </a:lnTo>
                  <a:lnTo>
                    <a:pt x="1465" y="1544"/>
                  </a:lnTo>
                  <a:lnTo>
                    <a:pt x="1431" y="1570"/>
                  </a:lnTo>
                  <a:lnTo>
                    <a:pt x="1396" y="1595"/>
                  </a:lnTo>
                  <a:lnTo>
                    <a:pt x="1377" y="1606"/>
                  </a:lnTo>
                  <a:lnTo>
                    <a:pt x="1360" y="1617"/>
                  </a:lnTo>
                  <a:lnTo>
                    <a:pt x="1322" y="1638"/>
                  </a:lnTo>
                  <a:lnTo>
                    <a:pt x="1284" y="1657"/>
                  </a:lnTo>
                  <a:lnTo>
                    <a:pt x="1264" y="1666"/>
                  </a:lnTo>
                  <a:lnTo>
                    <a:pt x="1245" y="1674"/>
                  </a:lnTo>
                  <a:lnTo>
                    <a:pt x="1204" y="1690"/>
                  </a:lnTo>
                  <a:lnTo>
                    <a:pt x="1163" y="1704"/>
                  </a:lnTo>
                  <a:lnTo>
                    <a:pt x="1140" y="1711"/>
                  </a:lnTo>
                  <a:lnTo>
                    <a:pt x="1120" y="1715"/>
                  </a:lnTo>
                  <a:lnTo>
                    <a:pt x="1077" y="1726"/>
                  </a:lnTo>
                  <a:lnTo>
                    <a:pt x="1055" y="1730"/>
                  </a:lnTo>
                  <a:lnTo>
                    <a:pt x="1033" y="1733"/>
                  </a:lnTo>
                  <a:lnTo>
                    <a:pt x="1011" y="1736"/>
                  </a:lnTo>
                  <a:lnTo>
                    <a:pt x="986" y="1740"/>
                  </a:lnTo>
                  <a:lnTo>
                    <a:pt x="965" y="1741"/>
                  </a:lnTo>
                  <a:lnTo>
                    <a:pt x="943" y="1743"/>
                  </a:lnTo>
                  <a:lnTo>
                    <a:pt x="896" y="1744"/>
                  </a:lnTo>
                  <a:lnTo>
                    <a:pt x="873" y="1744"/>
                  </a:lnTo>
                  <a:lnTo>
                    <a:pt x="851" y="1743"/>
                  </a:lnTo>
                  <a:lnTo>
                    <a:pt x="827" y="1741"/>
                  </a:lnTo>
                  <a:lnTo>
                    <a:pt x="805" y="1740"/>
                  </a:lnTo>
                  <a:lnTo>
                    <a:pt x="783" y="1736"/>
                  </a:lnTo>
                  <a:lnTo>
                    <a:pt x="761" y="1734"/>
                  </a:lnTo>
                  <a:lnTo>
                    <a:pt x="717" y="1727"/>
                  </a:lnTo>
                  <a:lnTo>
                    <a:pt x="694" y="1723"/>
                  </a:lnTo>
                  <a:lnTo>
                    <a:pt x="672" y="1716"/>
                  </a:lnTo>
                  <a:lnTo>
                    <a:pt x="651" y="1712"/>
                  </a:lnTo>
                  <a:lnTo>
                    <a:pt x="631" y="1705"/>
                  </a:lnTo>
                  <a:lnTo>
                    <a:pt x="609" y="1699"/>
                  </a:lnTo>
                  <a:lnTo>
                    <a:pt x="588" y="1691"/>
                  </a:lnTo>
                  <a:lnTo>
                    <a:pt x="568" y="1684"/>
                  </a:lnTo>
                  <a:lnTo>
                    <a:pt x="548" y="1675"/>
                  </a:lnTo>
                  <a:lnTo>
                    <a:pt x="509" y="1658"/>
                  </a:lnTo>
                  <a:lnTo>
                    <a:pt x="469" y="1639"/>
                  </a:lnTo>
                  <a:lnTo>
                    <a:pt x="433" y="1619"/>
                  </a:lnTo>
                  <a:lnTo>
                    <a:pt x="397" y="1597"/>
                  </a:lnTo>
                  <a:lnTo>
                    <a:pt x="378" y="1585"/>
                  </a:lnTo>
                  <a:lnTo>
                    <a:pt x="360" y="1572"/>
                  </a:lnTo>
                  <a:lnTo>
                    <a:pt x="345" y="1559"/>
                  </a:lnTo>
                  <a:lnTo>
                    <a:pt x="327" y="1546"/>
                  </a:lnTo>
                  <a:lnTo>
                    <a:pt x="311" y="1532"/>
                  </a:lnTo>
                  <a:lnTo>
                    <a:pt x="296" y="1518"/>
                  </a:lnTo>
                  <a:lnTo>
                    <a:pt x="264" y="1489"/>
                  </a:lnTo>
                  <a:lnTo>
                    <a:pt x="248" y="1476"/>
                  </a:lnTo>
                  <a:lnTo>
                    <a:pt x="234" y="1460"/>
                  </a:lnTo>
                  <a:lnTo>
                    <a:pt x="205" y="1428"/>
                  </a:lnTo>
                  <a:lnTo>
                    <a:pt x="179" y="1395"/>
                  </a:lnTo>
                  <a:lnTo>
                    <a:pt x="167" y="1377"/>
                  </a:lnTo>
                  <a:lnTo>
                    <a:pt x="154" y="1360"/>
                  </a:lnTo>
                  <a:lnTo>
                    <a:pt x="130" y="1326"/>
                  </a:lnTo>
                  <a:lnTo>
                    <a:pt x="119" y="1308"/>
                  </a:lnTo>
                  <a:lnTo>
                    <a:pt x="110" y="1289"/>
                  </a:lnTo>
                  <a:lnTo>
                    <a:pt x="89" y="1251"/>
                  </a:lnTo>
                  <a:lnTo>
                    <a:pt x="80" y="1233"/>
                  </a:lnTo>
                  <a:lnTo>
                    <a:pt x="72" y="1214"/>
                  </a:lnTo>
                  <a:lnTo>
                    <a:pt x="64" y="1193"/>
                  </a:lnTo>
                  <a:lnTo>
                    <a:pt x="56" y="1174"/>
                  </a:lnTo>
                  <a:lnTo>
                    <a:pt x="49" y="1154"/>
                  </a:lnTo>
                  <a:lnTo>
                    <a:pt x="42" y="1133"/>
                  </a:lnTo>
                  <a:lnTo>
                    <a:pt x="36" y="1113"/>
                  </a:lnTo>
                  <a:lnTo>
                    <a:pt x="29" y="1092"/>
                  </a:lnTo>
                  <a:lnTo>
                    <a:pt x="24" y="1071"/>
                  </a:lnTo>
                  <a:lnTo>
                    <a:pt x="19" y="1049"/>
                  </a:lnTo>
                  <a:lnTo>
                    <a:pt x="15" y="1029"/>
                  </a:lnTo>
                  <a:lnTo>
                    <a:pt x="11" y="1007"/>
                  </a:lnTo>
                  <a:lnTo>
                    <a:pt x="9" y="985"/>
                  </a:lnTo>
                  <a:lnTo>
                    <a:pt x="5" y="963"/>
                  </a:lnTo>
                  <a:lnTo>
                    <a:pt x="4" y="940"/>
                  </a:lnTo>
                  <a:lnTo>
                    <a:pt x="2" y="919"/>
                  </a:lnTo>
                  <a:lnTo>
                    <a:pt x="0" y="874"/>
                  </a:lnTo>
                  <a:lnTo>
                    <a:pt x="2" y="830"/>
                  </a:lnTo>
                  <a:lnTo>
                    <a:pt x="3" y="806"/>
                  </a:lnTo>
                  <a:lnTo>
                    <a:pt x="5" y="784"/>
                  </a:lnTo>
                  <a:lnTo>
                    <a:pt x="11" y="741"/>
                  </a:lnTo>
                  <a:lnTo>
                    <a:pt x="14" y="720"/>
                  </a:lnTo>
                  <a:lnTo>
                    <a:pt x="19" y="699"/>
                  </a:lnTo>
                  <a:lnTo>
                    <a:pt x="28" y="656"/>
                  </a:lnTo>
                  <a:lnTo>
                    <a:pt x="41" y="615"/>
                  </a:lnTo>
                  <a:lnTo>
                    <a:pt x="48" y="595"/>
                  </a:lnTo>
                  <a:lnTo>
                    <a:pt x="55" y="574"/>
                  </a:lnTo>
                  <a:lnTo>
                    <a:pt x="71" y="535"/>
                  </a:lnTo>
                  <a:lnTo>
                    <a:pt x="78" y="516"/>
                  </a:lnTo>
                  <a:lnTo>
                    <a:pt x="88" y="497"/>
                  </a:lnTo>
                  <a:lnTo>
                    <a:pt x="109" y="459"/>
                  </a:lnTo>
                  <a:lnTo>
                    <a:pt x="129" y="422"/>
                  </a:lnTo>
                  <a:lnTo>
                    <a:pt x="153" y="386"/>
                  </a:lnTo>
                  <a:lnTo>
                    <a:pt x="178" y="353"/>
                  </a:lnTo>
                  <a:lnTo>
                    <a:pt x="204" y="320"/>
                  </a:lnTo>
                  <a:lnTo>
                    <a:pt x="232" y="288"/>
                  </a:lnTo>
                  <a:lnTo>
                    <a:pt x="247" y="272"/>
                  </a:lnTo>
                  <a:lnTo>
                    <a:pt x="262" y="258"/>
                  </a:lnTo>
                  <a:lnTo>
                    <a:pt x="294" y="228"/>
                  </a:lnTo>
                  <a:lnTo>
                    <a:pt x="309" y="215"/>
                  </a:lnTo>
                  <a:lnTo>
                    <a:pt x="325" y="201"/>
                  </a:lnTo>
                  <a:lnTo>
                    <a:pt x="358" y="176"/>
                  </a:lnTo>
                  <a:lnTo>
                    <a:pt x="395" y="151"/>
                  </a:lnTo>
                  <a:lnTo>
                    <a:pt x="412" y="139"/>
                  </a:lnTo>
                  <a:lnTo>
                    <a:pt x="431" y="128"/>
                  </a:lnTo>
                  <a:lnTo>
                    <a:pt x="467" y="108"/>
                  </a:lnTo>
                  <a:lnTo>
                    <a:pt x="507" y="87"/>
                  </a:lnTo>
                  <a:lnTo>
                    <a:pt x="525" y="79"/>
                  </a:lnTo>
                  <a:lnTo>
                    <a:pt x="546" y="70"/>
                  </a:lnTo>
                  <a:lnTo>
                    <a:pt x="586" y="53"/>
                  </a:lnTo>
                  <a:lnTo>
                    <a:pt x="628" y="41"/>
                  </a:lnTo>
                  <a:lnTo>
                    <a:pt x="649" y="34"/>
                  </a:lnTo>
                  <a:lnTo>
                    <a:pt x="670" y="28"/>
                  </a:lnTo>
                  <a:lnTo>
                    <a:pt x="714" y="19"/>
                  </a:lnTo>
                  <a:lnTo>
                    <a:pt x="736" y="15"/>
                  </a:lnTo>
                  <a:lnTo>
                    <a:pt x="758" y="11"/>
                  </a:lnTo>
                  <a:lnTo>
                    <a:pt x="780" y="7"/>
                  </a:lnTo>
                  <a:lnTo>
                    <a:pt x="803" y="6"/>
                  </a:lnTo>
                  <a:lnTo>
                    <a:pt x="824" y="4"/>
                  </a:lnTo>
                  <a:lnTo>
                    <a:pt x="848" y="2"/>
                  </a:lnTo>
                  <a:lnTo>
                    <a:pt x="894" y="0"/>
                  </a:lnTo>
                  <a:lnTo>
                    <a:pt x="916" y="0"/>
                  </a:lnTo>
                  <a:lnTo>
                    <a:pt x="940" y="2"/>
                  </a:lnTo>
                  <a:lnTo>
                    <a:pt x="963" y="4"/>
                  </a:lnTo>
                  <a:lnTo>
                    <a:pt x="984" y="5"/>
                  </a:lnTo>
                  <a:lnTo>
                    <a:pt x="1008" y="7"/>
                  </a:lnTo>
                  <a:lnTo>
                    <a:pt x="1030" y="10"/>
                  </a:lnTo>
                  <a:lnTo>
                    <a:pt x="1074" y="18"/>
                  </a:lnTo>
                  <a:lnTo>
                    <a:pt x="1095" y="22"/>
                  </a:lnTo>
                  <a:lnTo>
                    <a:pt x="1117" y="28"/>
                  </a:lnTo>
                  <a:lnTo>
                    <a:pt x="1138" y="33"/>
                  </a:lnTo>
                  <a:lnTo>
                    <a:pt x="1160" y="40"/>
                  </a:lnTo>
                  <a:lnTo>
                    <a:pt x="1181" y="46"/>
                  </a:lnTo>
                  <a:lnTo>
                    <a:pt x="1201" y="52"/>
                  </a:lnTo>
                  <a:lnTo>
                    <a:pt x="1222" y="60"/>
                  </a:lnTo>
                  <a:lnTo>
                    <a:pt x="1243" y="68"/>
                  </a:lnTo>
                  <a:lnTo>
                    <a:pt x="1282" y="86"/>
                  </a:lnTo>
                  <a:lnTo>
                    <a:pt x="1320" y="106"/>
                  </a:lnTo>
                  <a:lnTo>
                    <a:pt x="1358" y="126"/>
                  </a:lnTo>
                  <a:lnTo>
                    <a:pt x="1394" y="149"/>
                  </a:lnTo>
                  <a:lnTo>
                    <a:pt x="1412" y="161"/>
                  </a:lnTo>
                  <a:lnTo>
                    <a:pt x="1429" y="173"/>
                  </a:lnTo>
                  <a:lnTo>
                    <a:pt x="1446" y="186"/>
                  </a:lnTo>
                  <a:lnTo>
                    <a:pt x="1463" y="199"/>
                  </a:lnTo>
                  <a:lnTo>
                    <a:pt x="1478" y="213"/>
                  </a:lnTo>
                  <a:lnTo>
                    <a:pt x="1495" y="226"/>
                  </a:lnTo>
                  <a:lnTo>
                    <a:pt x="1526" y="256"/>
                  </a:lnTo>
                  <a:lnTo>
                    <a:pt x="1542" y="269"/>
                  </a:lnTo>
                  <a:lnTo>
                    <a:pt x="1556" y="286"/>
                  </a:lnTo>
                  <a:lnTo>
                    <a:pt x="1584" y="317"/>
                  </a:lnTo>
                  <a:lnTo>
                    <a:pt x="1611" y="350"/>
                  </a:lnTo>
                  <a:lnTo>
                    <a:pt x="1624" y="366"/>
                  </a:lnTo>
                  <a:lnTo>
                    <a:pt x="1635" y="383"/>
                  </a:lnTo>
                  <a:lnTo>
                    <a:pt x="1659" y="419"/>
                  </a:lnTo>
                  <a:lnTo>
                    <a:pt x="1670" y="437"/>
                  </a:lnTo>
                  <a:lnTo>
                    <a:pt x="1681" y="456"/>
                  </a:lnTo>
                  <a:lnTo>
                    <a:pt x="1700" y="494"/>
                  </a:lnTo>
                  <a:lnTo>
                    <a:pt x="1710" y="513"/>
                  </a:lnTo>
                  <a:lnTo>
                    <a:pt x="1717" y="532"/>
                  </a:lnTo>
                  <a:lnTo>
                    <a:pt x="1727" y="552"/>
                  </a:lnTo>
                  <a:lnTo>
                    <a:pt x="1735" y="571"/>
                  </a:lnTo>
                  <a:lnTo>
                    <a:pt x="1741" y="592"/>
                  </a:lnTo>
                  <a:lnTo>
                    <a:pt x="1748" y="612"/>
                  </a:lnTo>
                  <a:lnTo>
                    <a:pt x="1754" y="633"/>
                  </a:lnTo>
                  <a:lnTo>
                    <a:pt x="1760" y="653"/>
                  </a:lnTo>
                  <a:lnTo>
                    <a:pt x="1765" y="674"/>
                  </a:lnTo>
                  <a:lnTo>
                    <a:pt x="1770" y="696"/>
                  </a:lnTo>
                  <a:lnTo>
                    <a:pt x="1774" y="717"/>
                  </a:lnTo>
                  <a:lnTo>
                    <a:pt x="1778" y="738"/>
                  </a:lnTo>
                  <a:lnTo>
                    <a:pt x="1781" y="760"/>
                  </a:lnTo>
                  <a:lnTo>
                    <a:pt x="1784" y="781"/>
                  </a:lnTo>
                  <a:lnTo>
                    <a:pt x="1786" y="803"/>
                  </a:lnTo>
                  <a:lnTo>
                    <a:pt x="1788" y="827"/>
                  </a:lnTo>
                  <a:lnTo>
                    <a:pt x="1789" y="871"/>
                  </a:lnTo>
                  <a:close/>
                </a:path>
              </a:pathLst>
            </a:custGeom>
            <a:solidFill>
              <a:srgbClr val="6A4F52"/>
            </a:solidFill>
            <a:ln w="9525">
              <a:noFill/>
              <a:round/>
              <a:headEnd/>
              <a:tailEnd/>
            </a:ln>
          </p:spPr>
          <p:txBody>
            <a:bodyPr/>
            <a:lstStyle/>
            <a:p>
              <a:endParaRPr lang="ru-RU"/>
            </a:p>
          </p:txBody>
        </p:sp>
        <p:sp>
          <p:nvSpPr>
            <p:cNvPr id="22579" name="Freeform 1452"/>
            <p:cNvSpPr>
              <a:spLocks/>
            </p:cNvSpPr>
            <p:nvPr/>
          </p:nvSpPr>
          <p:spPr bwMode="auto">
            <a:xfrm>
              <a:off x="2020" y="1376"/>
              <a:ext cx="1745" cy="1700"/>
            </a:xfrm>
            <a:custGeom>
              <a:avLst/>
              <a:gdLst>
                <a:gd name="T0" fmla="*/ 1742 w 1745"/>
                <a:gd name="T1" fmla="*/ 913 h 1700"/>
                <a:gd name="T2" fmla="*/ 1734 w 1745"/>
                <a:gd name="T3" fmla="*/ 978 h 1700"/>
                <a:gd name="T4" fmla="*/ 1717 w 1745"/>
                <a:gd name="T5" fmla="*/ 1061 h 1700"/>
                <a:gd name="T6" fmla="*/ 1691 w 1745"/>
                <a:gd name="T7" fmla="*/ 1141 h 1700"/>
                <a:gd name="T8" fmla="*/ 1649 w 1745"/>
                <a:gd name="T9" fmla="*/ 1236 h 1700"/>
                <a:gd name="T10" fmla="*/ 1608 w 1745"/>
                <a:gd name="T11" fmla="*/ 1307 h 1700"/>
                <a:gd name="T12" fmla="*/ 1571 w 1745"/>
                <a:gd name="T13" fmla="*/ 1358 h 1700"/>
                <a:gd name="T14" fmla="*/ 1531 w 1745"/>
                <a:gd name="T15" fmla="*/ 1405 h 1700"/>
                <a:gd name="T16" fmla="*/ 1475 w 1745"/>
                <a:gd name="T17" fmla="*/ 1463 h 1700"/>
                <a:gd name="T18" fmla="*/ 1394 w 1745"/>
                <a:gd name="T19" fmla="*/ 1530 h 1700"/>
                <a:gd name="T20" fmla="*/ 1325 w 1745"/>
                <a:gd name="T21" fmla="*/ 1576 h 1700"/>
                <a:gd name="T22" fmla="*/ 1252 w 1745"/>
                <a:gd name="T23" fmla="*/ 1615 h 1700"/>
                <a:gd name="T24" fmla="*/ 1132 w 1745"/>
                <a:gd name="T25" fmla="*/ 1661 h 1700"/>
                <a:gd name="T26" fmla="*/ 1050 w 1745"/>
                <a:gd name="T27" fmla="*/ 1682 h 1700"/>
                <a:gd name="T28" fmla="*/ 940 w 1745"/>
                <a:gd name="T29" fmla="*/ 1697 h 1700"/>
                <a:gd name="T30" fmla="*/ 850 w 1745"/>
                <a:gd name="T31" fmla="*/ 1700 h 1700"/>
                <a:gd name="T32" fmla="*/ 762 w 1745"/>
                <a:gd name="T33" fmla="*/ 1693 h 1700"/>
                <a:gd name="T34" fmla="*/ 698 w 1745"/>
                <a:gd name="T35" fmla="*/ 1682 h 1700"/>
                <a:gd name="T36" fmla="*/ 594 w 1745"/>
                <a:gd name="T37" fmla="*/ 1656 h 1700"/>
                <a:gd name="T38" fmla="*/ 534 w 1745"/>
                <a:gd name="T39" fmla="*/ 1634 h 1700"/>
                <a:gd name="T40" fmla="*/ 457 w 1745"/>
                <a:gd name="T41" fmla="*/ 1598 h 1700"/>
                <a:gd name="T42" fmla="*/ 368 w 1745"/>
                <a:gd name="T43" fmla="*/ 1544 h 1700"/>
                <a:gd name="T44" fmla="*/ 302 w 1745"/>
                <a:gd name="T45" fmla="*/ 1494 h 1700"/>
                <a:gd name="T46" fmla="*/ 242 w 1745"/>
                <a:gd name="T47" fmla="*/ 1437 h 1700"/>
                <a:gd name="T48" fmla="*/ 199 w 1745"/>
                <a:gd name="T49" fmla="*/ 1392 h 1700"/>
                <a:gd name="T50" fmla="*/ 126 w 1745"/>
                <a:gd name="T51" fmla="*/ 1292 h 1700"/>
                <a:gd name="T52" fmla="*/ 69 w 1745"/>
                <a:gd name="T53" fmla="*/ 1182 h 1700"/>
                <a:gd name="T54" fmla="*/ 39 w 1745"/>
                <a:gd name="T55" fmla="*/ 1105 h 1700"/>
                <a:gd name="T56" fmla="*/ 14 w 1745"/>
                <a:gd name="T57" fmla="*/ 1002 h 1700"/>
                <a:gd name="T58" fmla="*/ 4 w 1745"/>
                <a:gd name="T59" fmla="*/ 938 h 1700"/>
                <a:gd name="T60" fmla="*/ 0 w 1745"/>
                <a:gd name="T61" fmla="*/ 807 h 1700"/>
                <a:gd name="T62" fmla="*/ 6 w 1745"/>
                <a:gd name="T63" fmla="*/ 743 h 1700"/>
                <a:gd name="T64" fmla="*/ 22 w 1745"/>
                <a:gd name="T65" fmla="*/ 659 h 1700"/>
                <a:gd name="T66" fmla="*/ 45 w 1745"/>
                <a:gd name="T67" fmla="*/ 578 h 1700"/>
                <a:gd name="T68" fmla="*/ 85 w 1745"/>
                <a:gd name="T69" fmla="*/ 484 h 1700"/>
                <a:gd name="T70" fmla="*/ 125 w 1745"/>
                <a:gd name="T71" fmla="*/ 411 h 1700"/>
                <a:gd name="T72" fmla="*/ 160 w 1745"/>
                <a:gd name="T73" fmla="*/ 358 h 1700"/>
                <a:gd name="T74" fmla="*/ 197 w 1745"/>
                <a:gd name="T75" fmla="*/ 311 h 1700"/>
                <a:gd name="T76" fmla="*/ 254 w 1745"/>
                <a:gd name="T77" fmla="*/ 249 h 1700"/>
                <a:gd name="T78" fmla="*/ 316 w 1745"/>
                <a:gd name="T79" fmla="*/ 196 h 1700"/>
                <a:gd name="T80" fmla="*/ 383 w 1745"/>
                <a:gd name="T81" fmla="*/ 147 h 1700"/>
                <a:gd name="T82" fmla="*/ 474 w 1745"/>
                <a:gd name="T83" fmla="*/ 95 h 1700"/>
                <a:gd name="T84" fmla="*/ 571 w 1745"/>
                <a:gd name="T85" fmla="*/ 52 h 1700"/>
                <a:gd name="T86" fmla="*/ 673 w 1745"/>
                <a:gd name="T87" fmla="*/ 23 h 1700"/>
                <a:gd name="T88" fmla="*/ 782 w 1745"/>
                <a:gd name="T89" fmla="*/ 6 h 1700"/>
                <a:gd name="T90" fmla="*/ 871 w 1745"/>
                <a:gd name="T91" fmla="*/ 0 h 1700"/>
                <a:gd name="T92" fmla="*/ 960 w 1745"/>
                <a:gd name="T93" fmla="*/ 5 h 1700"/>
                <a:gd name="T94" fmla="*/ 1025 w 1745"/>
                <a:gd name="T95" fmla="*/ 13 h 1700"/>
                <a:gd name="T96" fmla="*/ 1130 w 1745"/>
                <a:gd name="T97" fmla="*/ 38 h 1700"/>
                <a:gd name="T98" fmla="*/ 1191 w 1745"/>
                <a:gd name="T99" fmla="*/ 58 h 1700"/>
                <a:gd name="T100" fmla="*/ 1268 w 1745"/>
                <a:gd name="T101" fmla="*/ 93 h 1700"/>
                <a:gd name="T102" fmla="*/ 1360 w 1745"/>
                <a:gd name="T103" fmla="*/ 145 h 1700"/>
                <a:gd name="T104" fmla="*/ 1426 w 1745"/>
                <a:gd name="T105" fmla="*/ 194 h 1700"/>
                <a:gd name="T106" fmla="*/ 1488 w 1745"/>
                <a:gd name="T107" fmla="*/ 247 h 1700"/>
                <a:gd name="T108" fmla="*/ 1530 w 1745"/>
                <a:gd name="T109" fmla="*/ 293 h 1700"/>
                <a:gd name="T110" fmla="*/ 1595 w 1745"/>
                <a:gd name="T111" fmla="*/ 374 h 1700"/>
                <a:gd name="T112" fmla="*/ 1658 w 1745"/>
                <a:gd name="T113" fmla="*/ 481 h 1700"/>
                <a:gd name="T114" fmla="*/ 1690 w 1745"/>
                <a:gd name="T115" fmla="*/ 556 h 1700"/>
                <a:gd name="T116" fmla="*/ 1726 w 1745"/>
                <a:gd name="T117" fmla="*/ 676 h 1700"/>
                <a:gd name="T118" fmla="*/ 1737 w 1745"/>
                <a:gd name="T119" fmla="*/ 740 h 1700"/>
                <a:gd name="T120" fmla="*/ 1745 w 1745"/>
                <a:gd name="T121" fmla="*/ 849 h 170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745"/>
                <a:gd name="T184" fmla="*/ 0 h 1700"/>
                <a:gd name="T185" fmla="*/ 1745 w 1745"/>
                <a:gd name="T186" fmla="*/ 1700 h 170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745" h="1700">
                  <a:moveTo>
                    <a:pt x="1745" y="849"/>
                  </a:moveTo>
                  <a:lnTo>
                    <a:pt x="1743" y="893"/>
                  </a:lnTo>
                  <a:lnTo>
                    <a:pt x="1742" y="913"/>
                  </a:lnTo>
                  <a:lnTo>
                    <a:pt x="1741" y="935"/>
                  </a:lnTo>
                  <a:lnTo>
                    <a:pt x="1737" y="956"/>
                  </a:lnTo>
                  <a:lnTo>
                    <a:pt x="1734" y="978"/>
                  </a:lnTo>
                  <a:lnTo>
                    <a:pt x="1726" y="1019"/>
                  </a:lnTo>
                  <a:lnTo>
                    <a:pt x="1723" y="1040"/>
                  </a:lnTo>
                  <a:lnTo>
                    <a:pt x="1717" y="1061"/>
                  </a:lnTo>
                  <a:lnTo>
                    <a:pt x="1706" y="1102"/>
                  </a:lnTo>
                  <a:lnTo>
                    <a:pt x="1700" y="1121"/>
                  </a:lnTo>
                  <a:lnTo>
                    <a:pt x="1691" y="1141"/>
                  </a:lnTo>
                  <a:lnTo>
                    <a:pt x="1676" y="1179"/>
                  </a:lnTo>
                  <a:lnTo>
                    <a:pt x="1658" y="1217"/>
                  </a:lnTo>
                  <a:lnTo>
                    <a:pt x="1649" y="1236"/>
                  </a:lnTo>
                  <a:lnTo>
                    <a:pt x="1640" y="1253"/>
                  </a:lnTo>
                  <a:lnTo>
                    <a:pt x="1619" y="1290"/>
                  </a:lnTo>
                  <a:lnTo>
                    <a:pt x="1608" y="1307"/>
                  </a:lnTo>
                  <a:lnTo>
                    <a:pt x="1597" y="1324"/>
                  </a:lnTo>
                  <a:lnTo>
                    <a:pt x="1584" y="1340"/>
                  </a:lnTo>
                  <a:lnTo>
                    <a:pt x="1571" y="1358"/>
                  </a:lnTo>
                  <a:lnTo>
                    <a:pt x="1559" y="1373"/>
                  </a:lnTo>
                  <a:lnTo>
                    <a:pt x="1546" y="1389"/>
                  </a:lnTo>
                  <a:lnTo>
                    <a:pt x="1531" y="1405"/>
                  </a:lnTo>
                  <a:lnTo>
                    <a:pt x="1519" y="1421"/>
                  </a:lnTo>
                  <a:lnTo>
                    <a:pt x="1489" y="1449"/>
                  </a:lnTo>
                  <a:lnTo>
                    <a:pt x="1475" y="1463"/>
                  </a:lnTo>
                  <a:lnTo>
                    <a:pt x="1459" y="1478"/>
                  </a:lnTo>
                  <a:lnTo>
                    <a:pt x="1428" y="1504"/>
                  </a:lnTo>
                  <a:lnTo>
                    <a:pt x="1394" y="1530"/>
                  </a:lnTo>
                  <a:lnTo>
                    <a:pt x="1379" y="1542"/>
                  </a:lnTo>
                  <a:lnTo>
                    <a:pt x="1362" y="1553"/>
                  </a:lnTo>
                  <a:lnTo>
                    <a:pt x="1325" y="1576"/>
                  </a:lnTo>
                  <a:lnTo>
                    <a:pt x="1288" y="1596"/>
                  </a:lnTo>
                  <a:lnTo>
                    <a:pt x="1269" y="1606"/>
                  </a:lnTo>
                  <a:lnTo>
                    <a:pt x="1252" y="1615"/>
                  </a:lnTo>
                  <a:lnTo>
                    <a:pt x="1213" y="1632"/>
                  </a:lnTo>
                  <a:lnTo>
                    <a:pt x="1172" y="1647"/>
                  </a:lnTo>
                  <a:lnTo>
                    <a:pt x="1132" y="1661"/>
                  </a:lnTo>
                  <a:lnTo>
                    <a:pt x="1091" y="1672"/>
                  </a:lnTo>
                  <a:lnTo>
                    <a:pt x="1070" y="1677"/>
                  </a:lnTo>
                  <a:lnTo>
                    <a:pt x="1050" y="1682"/>
                  </a:lnTo>
                  <a:lnTo>
                    <a:pt x="1007" y="1690"/>
                  </a:lnTo>
                  <a:lnTo>
                    <a:pt x="963" y="1695"/>
                  </a:lnTo>
                  <a:lnTo>
                    <a:pt x="940" y="1697"/>
                  </a:lnTo>
                  <a:lnTo>
                    <a:pt x="918" y="1698"/>
                  </a:lnTo>
                  <a:lnTo>
                    <a:pt x="873" y="1700"/>
                  </a:lnTo>
                  <a:lnTo>
                    <a:pt x="850" y="1700"/>
                  </a:lnTo>
                  <a:lnTo>
                    <a:pt x="828" y="1698"/>
                  </a:lnTo>
                  <a:lnTo>
                    <a:pt x="784" y="1695"/>
                  </a:lnTo>
                  <a:lnTo>
                    <a:pt x="762" y="1693"/>
                  </a:lnTo>
                  <a:lnTo>
                    <a:pt x="741" y="1691"/>
                  </a:lnTo>
                  <a:lnTo>
                    <a:pt x="719" y="1687"/>
                  </a:lnTo>
                  <a:lnTo>
                    <a:pt x="698" y="1682"/>
                  </a:lnTo>
                  <a:lnTo>
                    <a:pt x="655" y="1673"/>
                  </a:lnTo>
                  <a:lnTo>
                    <a:pt x="614" y="1662"/>
                  </a:lnTo>
                  <a:lnTo>
                    <a:pt x="594" y="1656"/>
                  </a:lnTo>
                  <a:lnTo>
                    <a:pt x="573" y="1648"/>
                  </a:lnTo>
                  <a:lnTo>
                    <a:pt x="554" y="1642"/>
                  </a:lnTo>
                  <a:lnTo>
                    <a:pt x="534" y="1634"/>
                  </a:lnTo>
                  <a:lnTo>
                    <a:pt x="495" y="1617"/>
                  </a:lnTo>
                  <a:lnTo>
                    <a:pt x="476" y="1607"/>
                  </a:lnTo>
                  <a:lnTo>
                    <a:pt x="457" y="1598"/>
                  </a:lnTo>
                  <a:lnTo>
                    <a:pt x="421" y="1577"/>
                  </a:lnTo>
                  <a:lnTo>
                    <a:pt x="385" y="1555"/>
                  </a:lnTo>
                  <a:lnTo>
                    <a:pt x="368" y="1544"/>
                  </a:lnTo>
                  <a:lnTo>
                    <a:pt x="351" y="1532"/>
                  </a:lnTo>
                  <a:lnTo>
                    <a:pt x="318" y="1506"/>
                  </a:lnTo>
                  <a:lnTo>
                    <a:pt x="302" y="1494"/>
                  </a:lnTo>
                  <a:lnTo>
                    <a:pt x="286" y="1480"/>
                  </a:lnTo>
                  <a:lnTo>
                    <a:pt x="256" y="1452"/>
                  </a:lnTo>
                  <a:lnTo>
                    <a:pt x="242" y="1437"/>
                  </a:lnTo>
                  <a:lnTo>
                    <a:pt x="227" y="1423"/>
                  </a:lnTo>
                  <a:lnTo>
                    <a:pt x="214" y="1407"/>
                  </a:lnTo>
                  <a:lnTo>
                    <a:pt x="199" y="1392"/>
                  </a:lnTo>
                  <a:lnTo>
                    <a:pt x="174" y="1360"/>
                  </a:lnTo>
                  <a:lnTo>
                    <a:pt x="150" y="1327"/>
                  </a:lnTo>
                  <a:lnTo>
                    <a:pt x="126" y="1292"/>
                  </a:lnTo>
                  <a:lnTo>
                    <a:pt x="105" y="1255"/>
                  </a:lnTo>
                  <a:lnTo>
                    <a:pt x="86" y="1220"/>
                  </a:lnTo>
                  <a:lnTo>
                    <a:pt x="69" y="1182"/>
                  </a:lnTo>
                  <a:lnTo>
                    <a:pt x="61" y="1163"/>
                  </a:lnTo>
                  <a:lnTo>
                    <a:pt x="53" y="1144"/>
                  </a:lnTo>
                  <a:lnTo>
                    <a:pt x="39" y="1105"/>
                  </a:lnTo>
                  <a:lnTo>
                    <a:pt x="27" y="1064"/>
                  </a:lnTo>
                  <a:lnTo>
                    <a:pt x="18" y="1022"/>
                  </a:lnTo>
                  <a:lnTo>
                    <a:pt x="14" y="1002"/>
                  </a:lnTo>
                  <a:lnTo>
                    <a:pt x="10" y="981"/>
                  </a:lnTo>
                  <a:lnTo>
                    <a:pt x="7" y="959"/>
                  </a:lnTo>
                  <a:lnTo>
                    <a:pt x="4" y="938"/>
                  </a:lnTo>
                  <a:lnTo>
                    <a:pt x="0" y="896"/>
                  </a:lnTo>
                  <a:lnTo>
                    <a:pt x="0" y="852"/>
                  </a:lnTo>
                  <a:lnTo>
                    <a:pt x="0" y="807"/>
                  </a:lnTo>
                  <a:lnTo>
                    <a:pt x="2" y="787"/>
                  </a:lnTo>
                  <a:lnTo>
                    <a:pt x="4" y="765"/>
                  </a:lnTo>
                  <a:lnTo>
                    <a:pt x="6" y="743"/>
                  </a:lnTo>
                  <a:lnTo>
                    <a:pt x="10" y="722"/>
                  </a:lnTo>
                  <a:lnTo>
                    <a:pt x="17" y="679"/>
                  </a:lnTo>
                  <a:lnTo>
                    <a:pt x="22" y="659"/>
                  </a:lnTo>
                  <a:lnTo>
                    <a:pt x="27" y="638"/>
                  </a:lnTo>
                  <a:lnTo>
                    <a:pt x="38" y="599"/>
                  </a:lnTo>
                  <a:lnTo>
                    <a:pt x="45" y="578"/>
                  </a:lnTo>
                  <a:lnTo>
                    <a:pt x="52" y="559"/>
                  </a:lnTo>
                  <a:lnTo>
                    <a:pt x="68" y="520"/>
                  </a:lnTo>
                  <a:lnTo>
                    <a:pt x="85" y="484"/>
                  </a:lnTo>
                  <a:lnTo>
                    <a:pt x="94" y="465"/>
                  </a:lnTo>
                  <a:lnTo>
                    <a:pt x="104" y="446"/>
                  </a:lnTo>
                  <a:lnTo>
                    <a:pt x="125" y="411"/>
                  </a:lnTo>
                  <a:lnTo>
                    <a:pt x="136" y="394"/>
                  </a:lnTo>
                  <a:lnTo>
                    <a:pt x="149" y="377"/>
                  </a:lnTo>
                  <a:lnTo>
                    <a:pt x="160" y="358"/>
                  </a:lnTo>
                  <a:lnTo>
                    <a:pt x="173" y="343"/>
                  </a:lnTo>
                  <a:lnTo>
                    <a:pt x="185" y="327"/>
                  </a:lnTo>
                  <a:lnTo>
                    <a:pt x="197" y="311"/>
                  </a:lnTo>
                  <a:lnTo>
                    <a:pt x="212" y="296"/>
                  </a:lnTo>
                  <a:lnTo>
                    <a:pt x="226" y="279"/>
                  </a:lnTo>
                  <a:lnTo>
                    <a:pt x="254" y="249"/>
                  </a:lnTo>
                  <a:lnTo>
                    <a:pt x="269" y="236"/>
                  </a:lnTo>
                  <a:lnTo>
                    <a:pt x="284" y="223"/>
                  </a:lnTo>
                  <a:lnTo>
                    <a:pt x="316" y="196"/>
                  </a:lnTo>
                  <a:lnTo>
                    <a:pt x="349" y="170"/>
                  </a:lnTo>
                  <a:lnTo>
                    <a:pt x="367" y="158"/>
                  </a:lnTo>
                  <a:lnTo>
                    <a:pt x="383" y="147"/>
                  </a:lnTo>
                  <a:lnTo>
                    <a:pt x="419" y="125"/>
                  </a:lnTo>
                  <a:lnTo>
                    <a:pt x="455" y="104"/>
                  </a:lnTo>
                  <a:lnTo>
                    <a:pt x="474" y="95"/>
                  </a:lnTo>
                  <a:lnTo>
                    <a:pt x="493" y="85"/>
                  </a:lnTo>
                  <a:lnTo>
                    <a:pt x="532" y="68"/>
                  </a:lnTo>
                  <a:lnTo>
                    <a:pt x="571" y="52"/>
                  </a:lnTo>
                  <a:lnTo>
                    <a:pt x="612" y="39"/>
                  </a:lnTo>
                  <a:lnTo>
                    <a:pt x="653" y="28"/>
                  </a:lnTo>
                  <a:lnTo>
                    <a:pt x="673" y="23"/>
                  </a:lnTo>
                  <a:lnTo>
                    <a:pt x="696" y="19"/>
                  </a:lnTo>
                  <a:lnTo>
                    <a:pt x="739" y="10"/>
                  </a:lnTo>
                  <a:lnTo>
                    <a:pt x="782" y="6"/>
                  </a:lnTo>
                  <a:lnTo>
                    <a:pt x="803" y="2"/>
                  </a:lnTo>
                  <a:lnTo>
                    <a:pt x="825" y="0"/>
                  </a:lnTo>
                  <a:lnTo>
                    <a:pt x="871" y="0"/>
                  </a:lnTo>
                  <a:lnTo>
                    <a:pt x="893" y="0"/>
                  </a:lnTo>
                  <a:lnTo>
                    <a:pt x="916" y="0"/>
                  </a:lnTo>
                  <a:lnTo>
                    <a:pt x="960" y="5"/>
                  </a:lnTo>
                  <a:lnTo>
                    <a:pt x="982" y="7"/>
                  </a:lnTo>
                  <a:lnTo>
                    <a:pt x="1004" y="10"/>
                  </a:lnTo>
                  <a:lnTo>
                    <a:pt x="1025" y="13"/>
                  </a:lnTo>
                  <a:lnTo>
                    <a:pt x="1047" y="18"/>
                  </a:lnTo>
                  <a:lnTo>
                    <a:pt x="1089" y="27"/>
                  </a:lnTo>
                  <a:lnTo>
                    <a:pt x="1130" y="38"/>
                  </a:lnTo>
                  <a:lnTo>
                    <a:pt x="1150" y="44"/>
                  </a:lnTo>
                  <a:lnTo>
                    <a:pt x="1170" y="51"/>
                  </a:lnTo>
                  <a:lnTo>
                    <a:pt x="1191" y="58"/>
                  </a:lnTo>
                  <a:lnTo>
                    <a:pt x="1211" y="67"/>
                  </a:lnTo>
                  <a:lnTo>
                    <a:pt x="1250" y="84"/>
                  </a:lnTo>
                  <a:lnTo>
                    <a:pt x="1268" y="93"/>
                  </a:lnTo>
                  <a:lnTo>
                    <a:pt x="1286" y="103"/>
                  </a:lnTo>
                  <a:lnTo>
                    <a:pt x="1322" y="123"/>
                  </a:lnTo>
                  <a:lnTo>
                    <a:pt x="1360" y="145"/>
                  </a:lnTo>
                  <a:lnTo>
                    <a:pt x="1377" y="156"/>
                  </a:lnTo>
                  <a:lnTo>
                    <a:pt x="1392" y="168"/>
                  </a:lnTo>
                  <a:lnTo>
                    <a:pt x="1426" y="194"/>
                  </a:lnTo>
                  <a:lnTo>
                    <a:pt x="1441" y="207"/>
                  </a:lnTo>
                  <a:lnTo>
                    <a:pt x="1458" y="221"/>
                  </a:lnTo>
                  <a:lnTo>
                    <a:pt x="1488" y="247"/>
                  </a:lnTo>
                  <a:lnTo>
                    <a:pt x="1503" y="263"/>
                  </a:lnTo>
                  <a:lnTo>
                    <a:pt x="1518" y="277"/>
                  </a:lnTo>
                  <a:lnTo>
                    <a:pt x="1530" y="293"/>
                  </a:lnTo>
                  <a:lnTo>
                    <a:pt x="1545" y="309"/>
                  </a:lnTo>
                  <a:lnTo>
                    <a:pt x="1570" y="340"/>
                  </a:lnTo>
                  <a:lnTo>
                    <a:pt x="1595" y="374"/>
                  </a:lnTo>
                  <a:lnTo>
                    <a:pt x="1618" y="408"/>
                  </a:lnTo>
                  <a:lnTo>
                    <a:pt x="1639" y="443"/>
                  </a:lnTo>
                  <a:lnTo>
                    <a:pt x="1658" y="481"/>
                  </a:lnTo>
                  <a:lnTo>
                    <a:pt x="1675" y="517"/>
                  </a:lnTo>
                  <a:lnTo>
                    <a:pt x="1682" y="538"/>
                  </a:lnTo>
                  <a:lnTo>
                    <a:pt x="1690" y="556"/>
                  </a:lnTo>
                  <a:lnTo>
                    <a:pt x="1705" y="596"/>
                  </a:lnTo>
                  <a:lnTo>
                    <a:pt x="1716" y="635"/>
                  </a:lnTo>
                  <a:lnTo>
                    <a:pt x="1726" y="676"/>
                  </a:lnTo>
                  <a:lnTo>
                    <a:pt x="1730" y="699"/>
                  </a:lnTo>
                  <a:lnTo>
                    <a:pt x="1733" y="719"/>
                  </a:lnTo>
                  <a:lnTo>
                    <a:pt x="1737" y="740"/>
                  </a:lnTo>
                  <a:lnTo>
                    <a:pt x="1740" y="762"/>
                  </a:lnTo>
                  <a:lnTo>
                    <a:pt x="1743" y="804"/>
                  </a:lnTo>
                  <a:lnTo>
                    <a:pt x="1745" y="849"/>
                  </a:lnTo>
                  <a:close/>
                </a:path>
              </a:pathLst>
            </a:custGeom>
            <a:solidFill>
              <a:srgbClr val="715255"/>
            </a:solidFill>
            <a:ln w="9525">
              <a:noFill/>
              <a:round/>
              <a:headEnd/>
              <a:tailEnd/>
            </a:ln>
          </p:spPr>
          <p:txBody>
            <a:bodyPr/>
            <a:lstStyle/>
            <a:p>
              <a:endParaRPr lang="ru-RU"/>
            </a:p>
          </p:txBody>
        </p:sp>
        <p:sp>
          <p:nvSpPr>
            <p:cNvPr id="22580" name="Freeform 1453"/>
            <p:cNvSpPr>
              <a:spLocks/>
            </p:cNvSpPr>
            <p:nvPr/>
          </p:nvSpPr>
          <p:spPr bwMode="auto">
            <a:xfrm>
              <a:off x="2043" y="1398"/>
              <a:ext cx="1699" cy="1654"/>
            </a:xfrm>
            <a:custGeom>
              <a:avLst/>
              <a:gdLst>
                <a:gd name="T0" fmla="*/ 1695 w 1699"/>
                <a:gd name="T1" fmla="*/ 911 h 1654"/>
                <a:gd name="T2" fmla="*/ 1686 w 1699"/>
                <a:gd name="T3" fmla="*/ 972 h 1654"/>
                <a:gd name="T4" fmla="*/ 1673 w 1699"/>
                <a:gd name="T5" fmla="*/ 1032 h 1654"/>
                <a:gd name="T6" fmla="*/ 1654 w 1699"/>
                <a:gd name="T7" fmla="*/ 1091 h 1654"/>
                <a:gd name="T8" fmla="*/ 1617 w 1699"/>
                <a:gd name="T9" fmla="*/ 1184 h 1654"/>
                <a:gd name="T10" fmla="*/ 1555 w 1699"/>
                <a:gd name="T11" fmla="*/ 1289 h 1654"/>
                <a:gd name="T12" fmla="*/ 1506 w 1699"/>
                <a:gd name="T13" fmla="*/ 1352 h 1654"/>
                <a:gd name="T14" fmla="*/ 1450 w 1699"/>
                <a:gd name="T15" fmla="*/ 1412 h 1654"/>
                <a:gd name="T16" fmla="*/ 1406 w 1699"/>
                <a:gd name="T17" fmla="*/ 1451 h 1654"/>
                <a:gd name="T18" fmla="*/ 1326 w 1699"/>
                <a:gd name="T19" fmla="*/ 1513 h 1654"/>
                <a:gd name="T20" fmla="*/ 1256 w 1699"/>
                <a:gd name="T21" fmla="*/ 1554 h 1654"/>
                <a:gd name="T22" fmla="*/ 1200 w 1699"/>
                <a:gd name="T23" fmla="*/ 1581 h 1654"/>
                <a:gd name="T24" fmla="*/ 1123 w 1699"/>
                <a:gd name="T25" fmla="*/ 1611 h 1654"/>
                <a:gd name="T26" fmla="*/ 1063 w 1699"/>
                <a:gd name="T27" fmla="*/ 1628 h 1654"/>
                <a:gd name="T28" fmla="*/ 1001 w 1699"/>
                <a:gd name="T29" fmla="*/ 1641 h 1654"/>
                <a:gd name="T30" fmla="*/ 938 w 1699"/>
                <a:gd name="T31" fmla="*/ 1651 h 1654"/>
                <a:gd name="T32" fmla="*/ 871 w 1699"/>
                <a:gd name="T33" fmla="*/ 1654 h 1654"/>
                <a:gd name="T34" fmla="*/ 764 w 1699"/>
                <a:gd name="T35" fmla="*/ 1651 h 1654"/>
                <a:gd name="T36" fmla="*/ 678 w 1699"/>
                <a:gd name="T37" fmla="*/ 1638 h 1654"/>
                <a:gd name="T38" fmla="*/ 577 w 1699"/>
                <a:gd name="T39" fmla="*/ 1612 h 1654"/>
                <a:gd name="T40" fmla="*/ 520 w 1699"/>
                <a:gd name="T41" fmla="*/ 1590 h 1654"/>
                <a:gd name="T42" fmla="*/ 445 w 1699"/>
                <a:gd name="T43" fmla="*/ 1556 h 1654"/>
                <a:gd name="T44" fmla="*/ 358 w 1699"/>
                <a:gd name="T45" fmla="*/ 1502 h 1654"/>
                <a:gd name="T46" fmla="*/ 309 w 1699"/>
                <a:gd name="T47" fmla="*/ 1466 h 1654"/>
                <a:gd name="T48" fmla="*/ 249 w 1699"/>
                <a:gd name="T49" fmla="*/ 1414 h 1654"/>
                <a:gd name="T50" fmla="*/ 168 w 1699"/>
                <a:gd name="T51" fmla="*/ 1324 h 1654"/>
                <a:gd name="T52" fmla="*/ 122 w 1699"/>
                <a:gd name="T53" fmla="*/ 1258 h 1654"/>
                <a:gd name="T54" fmla="*/ 84 w 1699"/>
                <a:gd name="T55" fmla="*/ 1187 h 1654"/>
                <a:gd name="T56" fmla="*/ 51 w 1699"/>
                <a:gd name="T57" fmla="*/ 1113 h 1654"/>
                <a:gd name="T58" fmla="*/ 17 w 1699"/>
                <a:gd name="T59" fmla="*/ 996 h 1654"/>
                <a:gd name="T60" fmla="*/ 2 w 1699"/>
                <a:gd name="T61" fmla="*/ 892 h 1654"/>
                <a:gd name="T62" fmla="*/ 0 w 1699"/>
                <a:gd name="T63" fmla="*/ 786 h 1654"/>
                <a:gd name="T64" fmla="*/ 9 w 1699"/>
                <a:gd name="T65" fmla="*/ 703 h 1654"/>
                <a:gd name="T66" fmla="*/ 20 w 1699"/>
                <a:gd name="T67" fmla="*/ 641 h 1654"/>
                <a:gd name="T68" fmla="*/ 37 w 1699"/>
                <a:gd name="T69" fmla="*/ 583 h 1654"/>
                <a:gd name="T70" fmla="*/ 66 w 1699"/>
                <a:gd name="T71" fmla="*/ 507 h 1654"/>
                <a:gd name="T72" fmla="*/ 121 w 1699"/>
                <a:gd name="T73" fmla="*/ 399 h 1654"/>
                <a:gd name="T74" fmla="*/ 167 w 1699"/>
                <a:gd name="T75" fmla="*/ 333 h 1654"/>
                <a:gd name="T76" fmla="*/ 219 w 1699"/>
                <a:gd name="T77" fmla="*/ 271 h 1654"/>
                <a:gd name="T78" fmla="*/ 278 w 1699"/>
                <a:gd name="T79" fmla="*/ 216 h 1654"/>
                <a:gd name="T80" fmla="*/ 339 w 1699"/>
                <a:gd name="T81" fmla="*/ 166 h 1654"/>
                <a:gd name="T82" fmla="*/ 424 w 1699"/>
                <a:gd name="T83" fmla="*/ 110 h 1654"/>
                <a:gd name="T84" fmla="*/ 479 w 1699"/>
                <a:gd name="T85" fmla="*/ 82 h 1654"/>
                <a:gd name="T86" fmla="*/ 556 w 1699"/>
                <a:gd name="T87" fmla="*/ 50 h 1654"/>
                <a:gd name="T88" fmla="*/ 616 w 1699"/>
                <a:gd name="T89" fmla="*/ 31 h 1654"/>
                <a:gd name="T90" fmla="*/ 676 w 1699"/>
                <a:gd name="T91" fmla="*/ 16 h 1654"/>
                <a:gd name="T92" fmla="*/ 739 w 1699"/>
                <a:gd name="T93" fmla="*/ 7 h 1654"/>
                <a:gd name="T94" fmla="*/ 804 w 1699"/>
                <a:gd name="T95" fmla="*/ 1 h 1654"/>
                <a:gd name="T96" fmla="*/ 891 w 1699"/>
                <a:gd name="T97" fmla="*/ 0 h 1654"/>
                <a:gd name="T98" fmla="*/ 998 w 1699"/>
                <a:gd name="T99" fmla="*/ 13 h 1654"/>
                <a:gd name="T100" fmla="*/ 1100 w 1699"/>
                <a:gd name="T101" fmla="*/ 36 h 1654"/>
                <a:gd name="T102" fmla="*/ 1158 w 1699"/>
                <a:gd name="T103" fmla="*/ 56 h 1654"/>
                <a:gd name="T104" fmla="*/ 1216 w 1699"/>
                <a:gd name="T105" fmla="*/ 80 h 1654"/>
                <a:gd name="T106" fmla="*/ 1324 w 1699"/>
                <a:gd name="T107" fmla="*/ 140 h 1654"/>
                <a:gd name="T108" fmla="*/ 1373 w 1699"/>
                <a:gd name="T109" fmla="*/ 174 h 1654"/>
                <a:gd name="T110" fmla="*/ 1420 w 1699"/>
                <a:gd name="T111" fmla="*/ 214 h 1654"/>
                <a:gd name="T112" fmla="*/ 1504 w 1699"/>
                <a:gd name="T113" fmla="*/ 299 h 1654"/>
                <a:gd name="T114" fmla="*/ 1553 w 1699"/>
                <a:gd name="T115" fmla="*/ 363 h 1654"/>
                <a:gd name="T116" fmla="*/ 1606 w 1699"/>
                <a:gd name="T117" fmla="*/ 449 h 1654"/>
                <a:gd name="T118" fmla="*/ 1639 w 1699"/>
                <a:gd name="T119" fmla="*/ 523 h 1654"/>
                <a:gd name="T120" fmla="*/ 1672 w 1699"/>
                <a:gd name="T121" fmla="*/ 619 h 1654"/>
                <a:gd name="T122" fmla="*/ 1695 w 1699"/>
                <a:gd name="T123" fmla="*/ 741 h 1654"/>
                <a:gd name="T124" fmla="*/ 1699 w 1699"/>
                <a:gd name="T125" fmla="*/ 826 h 165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699"/>
                <a:gd name="T190" fmla="*/ 0 h 1654"/>
                <a:gd name="T191" fmla="*/ 1699 w 1699"/>
                <a:gd name="T192" fmla="*/ 1654 h 165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699" h="1654">
                  <a:moveTo>
                    <a:pt x="1699" y="826"/>
                  </a:moveTo>
                  <a:lnTo>
                    <a:pt x="1698" y="869"/>
                  </a:lnTo>
                  <a:lnTo>
                    <a:pt x="1695" y="911"/>
                  </a:lnTo>
                  <a:lnTo>
                    <a:pt x="1692" y="931"/>
                  </a:lnTo>
                  <a:lnTo>
                    <a:pt x="1688" y="952"/>
                  </a:lnTo>
                  <a:lnTo>
                    <a:pt x="1686" y="972"/>
                  </a:lnTo>
                  <a:lnTo>
                    <a:pt x="1683" y="993"/>
                  </a:lnTo>
                  <a:lnTo>
                    <a:pt x="1677" y="1012"/>
                  </a:lnTo>
                  <a:lnTo>
                    <a:pt x="1673" y="1032"/>
                  </a:lnTo>
                  <a:lnTo>
                    <a:pt x="1667" y="1051"/>
                  </a:lnTo>
                  <a:lnTo>
                    <a:pt x="1660" y="1072"/>
                  </a:lnTo>
                  <a:lnTo>
                    <a:pt x="1654" y="1091"/>
                  </a:lnTo>
                  <a:lnTo>
                    <a:pt x="1647" y="1110"/>
                  </a:lnTo>
                  <a:lnTo>
                    <a:pt x="1632" y="1148"/>
                  </a:lnTo>
                  <a:lnTo>
                    <a:pt x="1617" y="1184"/>
                  </a:lnTo>
                  <a:lnTo>
                    <a:pt x="1598" y="1220"/>
                  </a:lnTo>
                  <a:lnTo>
                    <a:pt x="1577" y="1255"/>
                  </a:lnTo>
                  <a:lnTo>
                    <a:pt x="1555" y="1289"/>
                  </a:lnTo>
                  <a:lnTo>
                    <a:pt x="1542" y="1304"/>
                  </a:lnTo>
                  <a:lnTo>
                    <a:pt x="1531" y="1322"/>
                  </a:lnTo>
                  <a:lnTo>
                    <a:pt x="1506" y="1352"/>
                  </a:lnTo>
                  <a:lnTo>
                    <a:pt x="1493" y="1368"/>
                  </a:lnTo>
                  <a:lnTo>
                    <a:pt x="1478" y="1382"/>
                  </a:lnTo>
                  <a:lnTo>
                    <a:pt x="1450" y="1412"/>
                  </a:lnTo>
                  <a:lnTo>
                    <a:pt x="1436" y="1425"/>
                  </a:lnTo>
                  <a:lnTo>
                    <a:pt x="1422" y="1438"/>
                  </a:lnTo>
                  <a:lnTo>
                    <a:pt x="1406" y="1451"/>
                  </a:lnTo>
                  <a:lnTo>
                    <a:pt x="1390" y="1464"/>
                  </a:lnTo>
                  <a:lnTo>
                    <a:pt x="1359" y="1489"/>
                  </a:lnTo>
                  <a:lnTo>
                    <a:pt x="1326" y="1513"/>
                  </a:lnTo>
                  <a:lnTo>
                    <a:pt x="1290" y="1534"/>
                  </a:lnTo>
                  <a:lnTo>
                    <a:pt x="1273" y="1545"/>
                  </a:lnTo>
                  <a:lnTo>
                    <a:pt x="1256" y="1554"/>
                  </a:lnTo>
                  <a:lnTo>
                    <a:pt x="1237" y="1564"/>
                  </a:lnTo>
                  <a:lnTo>
                    <a:pt x="1218" y="1573"/>
                  </a:lnTo>
                  <a:lnTo>
                    <a:pt x="1200" y="1581"/>
                  </a:lnTo>
                  <a:lnTo>
                    <a:pt x="1181" y="1589"/>
                  </a:lnTo>
                  <a:lnTo>
                    <a:pt x="1142" y="1603"/>
                  </a:lnTo>
                  <a:lnTo>
                    <a:pt x="1123" y="1611"/>
                  </a:lnTo>
                  <a:lnTo>
                    <a:pt x="1102" y="1618"/>
                  </a:lnTo>
                  <a:lnTo>
                    <a:pt x="1083" y="1622"/>
                  </a:lnTo>
                  <a:lnTo>
                    <a:pt x="1063" y="1628"/>
                  </a:lnTo>
                  <a:lnTo>
                    <a:pt x="1042" y="1633"/>
                  </a:lnTo>
                  <a:lnTo>
                    <a:pt x="1021" y="1638"/>
                  </a:lnTo>
                  <a:lnTo>
                    <a:pt x="1001" y="1641"/>
                  </a:lnTo>
                  <a:lnTo>
                    <a:pt x="979" y="1645"/>
                  </a:lnTo>
                  <a:lnTo>
                    <a:pt x="959" y="1648"/>
                  </a:lnTo>
                  <a:lnTo>
                    <a:pt x="938" y="1651"/>
                  </a:lnTo>
                  <a:lnTo>
                    <a:pt x="916" y="1652"/>
                  </a:lnTo>
                  <a:lnTo>
                    <a:pt x="893" y="1654"/>
                  </a:lnTo>
                  <a:lnTo>
                    <a:pt x="871" y="1654"/>
                  </a:lnTo>
                  <a:lnTo>
                    <a:pt x="850" y="1654"/>
                  </a:lnTo>
                  <a:lnTo>
                    <a:pt x="807" y="1654"/>
                  </a:lnTo>
                  <a:lnTo>
                    <a:pt x="764" y="1651"/>
                  </a:lnTo>
                  <a:lnTo>
                    <a:pt x="721" y="1645"/>
                  </a:lnTo>
                  <a:lnTo>
                    <a:pt x="701" y="1642"/>
                  </a:lnTo>
                  <a:lnTo>
                    <a:pt x="678" y="1638"/>
                  </a:lnTo>
                  <a:lnTo>
                    <a:pt x="637" y="1629"/>
                  </a:lnTo>
                  <a:lnTo>
                    <a:pt x="598" y="1619"/>
                  </a:lnTo>
                  <a:lnTo>
                    <a:pt x="577" y="1612"/>
                  </a:lnTo>
                  <a:lnTo>
                    <a:pt x="558" y="1604"/>
                  </a:lnTo>
                  <a:lnTo>
                    <a:pt x="539" y="1598"/>
                  </a:lnTo>
                  <a:lnTo>
                    <a:pt x="520" y="1590"/>
                  </a:lnTo>
                  <a:lnTo>
                    <a:pt x="501" y="1582"/>
                  </a:lnTo>
                  <a:lnTo>
                    <a:pt x="481" y="1574"/>
                  </a:lnTo>
                  <a:lnTo>
                    <a:pt x="445" y="1556"/>
                  </a:lnTo>
                  <a:lnTo>
                    <a:pt x="409" y="1535"/>
                  </a:lnTo>
                  <a:lnTo>
                    <a:pt x="374" y="1515"/>
                  </a:lnTo>
                  <a:lnTo>
                    <a:pt x="358" y="1502"/>
                  </a:lnTo>
                  <a:lnTo>
                    <a:pt x="341" y="1491"/>
                  </a:lnTo>
                  <a:lnTo>
                    <a:pt x="325" y="1479"/>
                  </a:lnTo>
                  <a:lnTo>
                    <a:pt x="309" y="1466"/>
                  </a:lnTo>
                  <a:lnTo>
                    <a:pt x="293" y="1453"/>
                  </a:lnTo>
                  <a:lnTo>
                    <a:pt x="279" y="1440"/>
                  </a:lnTo>
                  <a:lnTo>
                    <a:pt x="249" y="1414"/>
                  </a:lnTo>
                  <a:lnTo>
                    <a:pt x="221" y="1384"/>
                  </a:lnTo>
                  <a:lnTo>
                    <a:pt x="193" y="1354"/>
                  </a:lnTo>
                  <a:lnTo>
                    <a:pt x="168" y="1324"/>
                  </a:lnTo>
                  <a:lnTo>
                    <a:pt x="157" y="1307"/>
                  </a:lnTo>
                  <a:lnTo>
                    <a:pt x="144" y="1291"/>
                  </a:lnTo>
                  <a:lnTo>
                    <a:pt x="122" y="1258"/>
                  </a:lnTo>
                  <a:lnTo>
                    <a:pt x="102" y="1223"/>
                  </a:lnTo>
                  <a:lnTo>
                    <a:pt x="92" y="1206"/>
                  </a:lnTo>
                  <a:lnTo>
                    <a:pt x="84" y="1187"/>
                  </a:lnTo>
                  <a:lnTo>
                    <a:pt x="66" y="1151"/>
                  </a:lnTo>
                  <a:lnTo>
                    <a:pt x="59" y="1132"/>
                  </a:lnTo>
                  <a:lnTo>
                    <a:pt x="51" y="1113"/>
                  </a:lnTo>
                  <a:lnTo>
                    <a:pt x="38" y="1075"/>
                  </a:lnTo>
                  <a:lnTo>
                    <a:pt x="27" y="1035"/>
                  </a:lnTo>
                  <a:lnTo>
                    <a:pt x="17" y="996"/>
                  </a:lnTo>
                  <a:lnTo>
                    <a:pt x="9" y="955"/>
                  </a:lnTo>
                  <a:lnTo>
                    <a:pt x="3" y="914"/>
                  </a:lnTo>
                  <a:lnTo>
                    <a:pt x="2" y="892"/>
                  </a:lnTo>
                  <a:lnTo>
                    <a:pt x="0" y="872"/>
                  </a:lnTo>
                  <a:lnTo>
                    <a:pt x="0" y="829"/>
                  </a:lnTo>
                  <a:lnTo>
                    <a:pt x="0" y="786"/>
                  </a:lnTo>
                  <a:lnTo>
                    <a:pt x="2" y="744"/>
                  </a:lnTo>
                  <a:lnTo>
                    <a:pt x="6" y="724"/>
                  </a:lnTo>
                  <a:lnTo>
                    <a:pt x="9" y="703"/>
                  </a:lnTo>
                  <a:lnTo>
                    <a:pt x="12" y="682"/>
                  </a:lnTo>
                  <a:lnTo>
                    <a:pt x="17" y="662"/>
                  </a:lnTo>
                  <a:lnTo>
                    <a:pt x="20" y="641"/>
                  </a:lnTo>
                  <a:lnTo>
                    <a:pt x="26" y="622"/>
                  </a:lnTo>
                  <a:lnTo>
                    <a:pt x="31" y="602"/>
                  </a:lnTo>
                  <a:lnTo>
                    <a:pt x="37" y="583"/>
                  </a:lnTo>
                  <a:lnTo>
                    <a:pt x="43" y="564"/>
                  </a:lnTo>
                  <a:lnTo>
                    <a:pt x="50" y="545"/>
                  </a:lnTo>
                  <a:lnTo>
                    <a:pt x="66" y="507"/>
                  </a:lnTo>
                  <a:lnTo>
                    <a:pt x="83" y="470"/>
                  </a:lnTo>
                  <a:lnTo>
                    <a:pt x="101" y="434"/>
                  </a:lnTo>
                  <a:lnTo>
                    <a:pt x="121" y="399"/>
                  </a:lnTo>
                  <a:lnTo>
                    <a:pt x="143" y="366"/>
                  </a:lnTo>
                  <a:lnTo>
                    <a:pt x="156" y="349"/>
                  </a:lnTo>
                  <a:lnTo>
                    <a:pt x="167" y="333"/>
                  </a:lnTo>
                  <a:lnTo>
                    <a:pt x="192" y="301"/>
                  </a:lnTo>
                  <a:lnTo>
                    <a:pt x="206" y="287"/>
                  </a:lnTo>
                  <a:lnTo>
                    <a:pt x="219" y="271"/>
                  </a:lnTo>
                  <a:lnTo>
                    <a:pt x="247" y="243"/>
                  </a:lnTo>
                  <a:lnTo>
                    <a:pt x="261" y="229"/>
                  </a:lnTo>
                  <a:lnTo>
                    <a:pt x="278" y="216"/>
                  </a:lnTo>
                  <a:lnTo>
                    <a:pt x="291" y="202"/>
                  </a:lnTo>
                  <a:lnTo>
                    <a:pt x="307" y="189"/>
                  </a:lnTo>
                  <a:lnTo>
                    <a:pt x="339" y="166"/>
                  </a:lnTo>
                  <a:lnTo>
                    <a:pt x="372" y="142"/>
                  </a:lnTo>
                  <a:lnTo>
                    <a:pt x="407" y="121"/>
                  </a:lnTo>
                  <a:lnTo>
                    <a:pt x="424" y="110"/>
                  </a:lnTo>
                  <a:lnTo>
                    <a:pt x="443" y="101"/>
                  </a:lnTo>
                  <a:lnTo>
                    <a:pt x="460" y="91"/>
                  </a:lnTo>
                  <a:lnTo>
                    <a:pt x="479" y="82"/>
                  </a:lnTo>
                  <a:lnTo>
                    <a:pt x="499" y="74"/>
                  </a:lnTo>
                  <a:lnTo>
                    <a:pt x="518" y="66"/>
                  </a:lnTo>
                  <a:lnTo>
                    <a:pt x="556" y="50"/>
                  </a:lnTo>
                  <a:lnTo>
                    <a:pt x="575" y="44"/>
                  </a:lnTo>
                  <a:lnTo>
                    <a:pt x="595" y="37"/>
                  </a:lnTo>
                  <a:lnTo>
                    <a:pt x="616" y="31"/>
                  </a:lnTo>
                  <a:lnTo>
                    <a:pt x="635" y="27"/>
                  </a:lnTo>
                  <a:lnTo>
                    <a:pt x="656" y="21"/>
                  </a:lnTo>
                  <a:lnTo>
                    <a:pt x="676" y="16"/>
                  </a:lnTo>
                  <a:lnTo>
                    <a:pt x="699" y="14"/>
                  </a:lnTo>
                  <a:lnTo>
                    <a:pt x="719" y="10"/>
                  </a:lnTo>
                  <a:lnTo>
                    <a:pt x="739" y="7"/>
                  </a:lnTo>
                  <a:lnTo>
                    <a:pt x="761" y="4"/>
                  </a:lnTo>
                  <a:lnTo>
                    <a:pt x="782" y="2"/>
                  </a:lnTo>
                  <a:lnTo>
                    <a:pt x="804" y="1"/>
                  </a:lnTo>
                  <a:lnTo>
                    <a:pt x="827" y="0"/>
                  </a:lnTo>
                  <a:lnTo>
                    <a:pt x="848" y="0"/>
                  </a:lnTo>
                  <a:lnTo>
                    <a:pt x="891" y="0"/>
                  </a:lnTo>
                  <a:lnTo>
                    <a:pt x="936" y="4"/>
                  </a:lnTo>
                  <a:lnTo>
                    <a:pt x="977" y="10"/>
                  </a:lnTo>
                  <a:lnTo>
                    <a:pt x="998" y="13"/>
                  </a:lnTo>
                  <a:lnTo>
                    <a:pt x="1019" y="16"/>
                  </a:lnTo>
                  <a:lnTo>
                    <a:pt x="1060" y="26"/>
                  </a:lnTo>
                  <a:lnTo>
                    <a:pt x="1100" y="36"/>
                  </a:lnTo>
                  <a:lnTo>
                    <a:pt x="1121" y="43"/>
                  </a:lnTo>
                  <a:lnTo>
                    <a:pt x="1140" y="49"/>
                  </a:lnTo>
                  <a:lnTo>
                    <a:pt x="1158" y="56"/>
                  </a:lnTo>
                  <a:lnTo>
                    <a:pt x="1179" y="65"/>
                  </a:lnTo>
                  <a:lnTo>
                    <a:pt x="1198" y="73"/>
                  </a:lnTo>
                  <a:lnTo>
                    <a:pt x="1216" y="80"/>
                  </a:lnTo>
                  <a:lnTo>
                    <a:pt x="1254" y="99"/>
                  </a:lnTo>
                  <a:lnTo>
                    <a:pt x="1288" y="120"/>
                  </a:lnTo>
                  <a:lnTo>
                    <a:pt x="1324" y="140"/>
                  </a:lnTo>
                  <a:lnTo>
                    <a:pt x="1339" y="151"/>
                  </a:lnTo>
                  <a:lnTo>
                    <a:pt x="1357" y="164"/>
                  </a:lnTo>
                  <a:lnTo>
                    <a:pt x="1373" y="174"/>
                  </a:lnTo>
                  <a:lnTo>
                    <a:pt x="1388" y="187"/>
                  </a:lnTo>
                  <a:lnTo>
                    <a:pt x="1405" y="200"/>
                  </a:lnTo>
                  <a:lnTo>
                    <a:pt x="1420" y="214"/>
                  </a:lnTo>
                  <a:lnTo>
                    <a:pt x="1448" y="241"/>
                  </a:lnTo>
                  <a:lnTo>
                    <a:pt x="1477" y="269"/>
                  </a:lnTo>
                  <a:lnTo>
                    <a:pt x="1504" y="299"/>
                  </a:lnTo>
                  <a:lnTo>
                    <a:pt x="1529" y="331"/>
                  </a:lnTo>
                  <a:lnTo>
                    <a:pt x="1541" y="346"/>
                  </a:lnTo>
                  <a:lnTo>
                    <a:pt x="1553" y="363"/>
                  </a:lnTo>
                  <a:lnTo>
                    <a:pt x="1576" y="397"/>
                  </a:lnTo>
                  <a:lnTo>
                    <a:pt x="1597" y="432"/>
                  </a:lnTo>
                  <a:lnTo>
                    <a:pt x="1606" y="449"/>
                  </a:lnTo>
                  <a:lnTo>
                    <a:pt x="1616" y="468"/>
                  </a:lnTo>
                  <a:lnTo>
                    <a:pt x="1631" y="504"/>
                  </a:lnTo>
                  <a:lnTo>
                    <a:pt x="1639" y="523"/>
                  </a:lnTo>
                  <a:lnTo>
                    <a:pt x="1647" y="542"/>
                  </a:lnTo>
                  <a:lnTo>
                    <a:pt x="1660" y="580"/>
                  </a:lnTo>
                  <a:lnTo>
                    <a:pt x="1672" y="619"/>
                  </a:lnTo>
                  <a:lnTo>
                    <a:pt x="1682" y="659"/>
                  </a:lnTo>
                  <a:lnTo>
                    <a:pt x="1688" y="700"/>
                  </a:lnTo>
                  <a:lnTo>
                    <a:pt x="1695" y="741"/>
                  </a:lnTo>
                  <a:lnTo>
                    <a:pt x="1697" y="762"/>
                  </a:lnTo>
                  <a:lnTo>
                    <a:pt x="1698" y="783"/>
                  </a:lnTo>
                  <a:lnTo>
                    <a:pt x="1699" y="826"/>
                  </a:lnTo>
                  <a:close/>
                </a:path>
              </a:pathLst>
            </a:custGeom>
            <a:solidFill>
              <a:srgbClr val="785559"/>
            </a:solidFill>
            <a:ln w="9525">
              <a:noFill/>
              <a:round/>
              <a:headEnd/>
              <a:tailEnd/>
            </a:ln>
          </p:spPr>
          <p:txBody>
            <a:bodyPr/>
            <a:lstStyle/>
            <a:p>
              <a:endParaRPr lang="ru-RU"/>
            </a:p>
          </p:txBody>
        </p:sp>
        <p:sp>
          <p:nvSpPr>
            <p:cNvPr id="22581" name="Freeform 1454"/>
            <p:cNvSpPr>
              <a:spLocks/>
            </p:cNvSpPr>
            <p:nvPr/>
          </p:nvSpPr>
          <p:spPr bwMode="auto">
            <a:xfrm>
              <a:off x="2065" y="1419"/>
              <a:ext cx="1652" cy="1612"/>
            </a:xfrm>
            <a:custGeom>
              <a:avLst/>
              <a:gdLst>
                <a:gd name="T0" fmla="*/ 1649 w 1652"/>
                <a:gd name="T1" fmla="*/ 887 h 1612"/>
                <a:gd name="T2" fmla="*/ 1627 w 1652"/>
                <a:gd name="T3" fmla="*/ 1006 h 1612"/>
                <a:gd name="T4" fmla="*/ 1604 w 1652"/>
                <a:gd name="T5" fmla="*/ 1081 h 1612"/>
                <a:gd name="T6" fmla="*/ 1572 w 1652"/>
                <a:gd name="T7" fmla="*/ 1154 h 1612"/>
                <a:gd name="T8" fmla="*/ 1512 w 1652"/>
                <a:gd name="T9" fmla="*/ 1255 h 1612"/>
                <a:gd name="T10" fmla="*/ 1452 w 1652"/>
                <a:gd name="T11" fmla="*/ 1333 h 1612"/>
                <a:gd name="T12" fmla="*/ 1382 w 1652"/>
                <a:gd name="T13" fmla="*/ 1402 h 1612"/>
                <a:gd name="T14" fmla="*/ 1305 w 1652"/>
                <a:gd name="T15" fmla="*/ 1462 h 1612"/>
                <a:gd name="T16" fmla="*/ 1221 w 1652"/>
                <a:gd name="T17" fmla="*/ 1515 h 1612"/>
                <a:gd name="T18" fmla="*/ 1110 w 1652"/>
                <a:gd name="T19" fmla="*/ 1562 h 1612"/>
                <a:gd name="T20" fmla="*/ 994 w 1652"/>
                <a:gd name="T21" fmla="*/ 1596 h 1612"/>
                <a:gd name="T22" fmla="*/ 932 w 1652"/>
                <a:gd name="T23" fmla="*/ 1605 h 1612"/>
                <a:gd name="T24" fmla="*/ 827 w 1652"/>
                <a:gd name="T25" fmla="*/ 1611 h 1612"/>
                <a:gd name="T26" fmla="*/ 742 w 1652"/>
                <a:gd name="T27" fmla="*/ 1608 h 1612"/>
                <a:gd name="T28" fmla="*/ 680 w 1652"/>
                <a:gd name="T29" fmla="*/ 1599 h 1612"/>
                <a:gd name="T30" fmla="*/ 620 w 1652"/>
                <a:gd name="T31" fmla="*/ 1587 h 1612"/>
                <a:gd name="T32" fmla="*/ 543 w 1652"/>
                <a:gd name="T33" fmla="*/ 1563 h 1612"/>
                <a:gd name="T34" fmla="*/ 469 w 1652"/>
                <a:gd name="T35" fmla="*/ 1533 h 1612"/>
                <a:gd name="T36" fmla="*/ 398 w 1652"/>
                <a:gd name="T37" fmla="*/ 1497 h 1612"/>
                <a:gd name="T38" fmla="*/ 333 w 1652"/>
                <a:gd name="T39" fmla="*/ 1453 h 1612"/>
                <a:gd name="T40" fmla="*/ 242 w 1652"/>
                <a:gd name="T41" fmla="*/ 1378 h 1612"/>
                <a:gd name="T42" fmla="*/ 201 w 1652"/>
                <a:gd name="T43" fmla="*/ 1335 h 1612"/>
                <a:gd name="T44" fmla="*/ 152 w 1652"/>
                <a:gd name="T45" fmla="*/ 1273 h 1612"/>
                <a:gd name="T46" fmla="*/ 119 w 1652"/>
                <a:gd name="T47" fmla="*/ 1226 h 1612"/>
                <a:gd name="T48" fmla="*/ 65 w 1652"/>
                <a:gd name="T49" fmla="*/ 1122 h 1612"/>
                <a:gd name="T50" fmla="*/ 43 w 1652"/>
                <a:gd name="T51" fmla="*/ 1067 h 1612"/>
                <a:gd name="T52" fmla="*/ 25 w 1652"/>
                <a:gd name="T53" fmla="*/ 1008 h 1612"/>
                <a:gd name="T54" fmla="*/ 12 w 1652"/>
                <a:gd name="T55" fmla="*/ 950 h 1612"/>
                <a:gd name="T56" fmla="*/ 3 w 1652"/>
                <a:gd name="T57" fmla="*/ 890 h 1612"/>
                <a:gd name="T58" fmla="*/ 0 w 1652"/>
                <a:gd name="T59" fmla="*/ 808 h 1612"/>
                <a:gd name="T60" fmla="*/ 10 w 1652"/>
                <a:gd name="T61" fmla="*/ 684 h 1612"/>
                <a:gd name="T62" fmla="*/ 36 w 1652"/>
                <a:gd name="T63" fmla="*/ 568 h 1612"/>
                <a:gd name="T64" fmla="*/ 64 w 1652"/>
                <a:gd name="T65" fmla="*/ 494 h 1612"/>
                <a:gd name="T66" fmla="*/ 99 w 1652"/>
                <a:gd name="T67" fmla="*/ 425 h 1612"/>
                <a:gd name="T68" fmla="*/ 164 w 1652"/>
                <a:gd name="T69" fmla="*/ 324 h 1612"/>
                <a:gd name="T70" fmla="*/ 214 w 1652"/>
                <a:gd name="T71" fmla="*/ 266 h 1612"/>
                <a:gd name="T72" fmla="*/ 299 w 1652"/>
                <a:gd name="T73" fmla="*/ 185 h 1612"/>
                <a:gd name="T74" fmla="*/ 362 w 1652"/>
                <a:gd name="T75" fmla="*/ 139 h 1612"/>
                <a:gd name="T76" fmla="*/ 467 w 1652"/>
                <a:gd name="T77" fmla="*/ 81 h 1612"/>
                <a:gd name="T78" fmla="*/ 579 w 1652"/>
                <a:gd name="T79" fmla="*/ 36 h 1612"/>
                <a:gd name="T80" fmla="*/ 678 w 1652"/>
                <a:gd name="T81" fmla="*/ 13 h 1612"/>
                <a:gd name="T82" fmla="*/ 740 w 1652"/>
                <a:gd name="T83" fmla="*/ 5 h 1612"/>
                <a:gd name="T84" fmla="*/ 868 w 1652"/>
                <a:gd name="T85" fmla="*/ 1 h 1612"/>
                <a:gd name="T86" fmla="*/ 930 w 1652"/>
                <a:gd name="T87" fmla="*/ 7 h 1612"/>
                <a:gd name="T88" fmla="*/ 992 w 1652"/>
                <a:gd name="T89" fmla="*/ 16 h 1612"/>
                <a:gd name="T90" fmla="*/ 1052 w 1652"/>
                <a:gd name="T91" fmla="*/ 31 h 1612"/>
                <a:gd name="T92" fmla="*/ 1127 w 1652"/>
                <a:gd name="T93" fmla="*/ 56 h 1612"/>
                <a:gd name="T94" fmla="*/ 1202 w 1652"/>
                <a:gd name="T95" fmla="*/ 87 h 1612"/>
                <a:gd name="T96" fmla="*/ 1287 w 1652"/>
                <a:gd name="T97" fmla="*/ 138 h 1612"/>
                <a:gd name="T98" fmla="*/ 1351 w 1652"/>
                <a:gd name="T99" fmla="*/ 183 h 1612"/>
                <a:gd name="T100" fmla="*/ 1423 w 1652"/>
                <a:gd name="T101" fmla="*/ 250 h 1612"/>
                <a:gd name="T102" fmla="*/ 1463 w 1652"/>
                <a:gd name="T103" fmla="*/ 293 h 1612"/>
                <a:gd name="T104" fmla="*/ 1511 w 1652"/>
                <a:gd name="T105" fmla="*/ 353 h 1612"/>
                <a:gd name="T106" fmla="*/ 1552 w 1652"/>
                <a:gd name="T107" fmla="*/ 422 h 1612"/>
                <a:gd name="T108" fmla="*/ 1594 w 1652"/>
                <a:gd name="T109" fmla="*/ 510 h 1612"/>
                <a:gd name="T110" fmla="*/ 1615 w 1652"/>
                <a:gd name="T111" fmla="*/ 565 h 1612"/>
                <a:gd name="T112" fmla="*/ 1631 w 1652"/>
                <a:gd name="T113" fmla="*/ 623 h 1612"/>
                <a:gd name="T114" fmla="*/ 1642 w 1652"/>
                <a:gd name="T115" fmla="*/ 681 h 1612"/>
                <a:gd name="T116" fmla="*/ 1650 w 1652"/>
                <a:gd name="T117" fmla="*/ 743 h 161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652"/>
                <a:gd name="T178" fmla="*/ 0 h 1612"/>
                <a:gd name="T179" fmla="*/ 1652 w 1652"/>
                <a:gd name="T180" fmla="*/ 1612 h 161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652" h="1612">
                  <a:moveTo>
                    <a:pt x="1652" y="805"/>
                  </a:moveTo>
                  <a:lnTo>
                    <a:pt x="1652" y="846"/>
                  </a:lnTo>
                  <a:lnTo>
                    <a:pt x="1649" y="887"/>
                  </a:lnTo>
                  <a:lnTo>
                    <a:pt x="1643" y="928"/>
                  </a:lnTo>
                  <a:lnTo>
                    <a:pt x="1636" y="968"/>
                  </a:lnTo>
                  <a:lnTo>
                    <a:pt x="1627" y="1006"/>
                  </a:lnTo>
                  <a:lnTo>
                    <a:pt x="1616" y="1045"/>
                  </a:lnTo>
                  <a:lnTo>
                    <a:pt x="1609" y="1064"/>
                  </a:lnTo>
                  <a:lnTo>
                    <a:pt x="1604" y="1081"/>
                  </a:lnTo>
                  <a:lnTo>
                    <a:pt x="1587" y="1119"/>
                  </a:lnTo>
                  <a:lnTo>
                    <a:pt x="1580" y="1137"/>
                  </a:lnTo>
                  <a:lnTo>
                    <a:pt x="1572" y="1154"/>
                  </a:lnTo>
                  <a:lnTo>
                    <a:pt x="1553" y="1188"/>
                  </a:lnTo>
                  <a:lnTo>
                    <a:pt x="1534" y="1224"/>
                  </a:lnTo>
                  <a:lnTo>
                    <a:pt x="1512" y="1255"/>
                  </a:lnTo>
                  <a:lnTo>
                    <a:pt x="1490" y="1287"/>
                  </a:lnTo>
                  <a:lnTo>
                    <a:pt x="1465" y="1318"/>
                  </a:lnTo>
                  <a:lnTo>
                    <a:pt x="1452" y="1333"/>
                  </a:lnTo>
                  <a:lnTo>
                    <a:pt x="1439" y="1347"/>
                  </a:lnTo>
                  <a:lnTo>
                    <a:pt x="1411" y="1375"/>
                  </a:lnTo>
                  <a:lnTo>
                    <a:pt x="1382" y="1402"/>
                  </a:lnTo>
                  <a:lnTo>
                    <a:pt x="1353" y="1428"/>
                  </a:lnTo>
                  <a:lnTo>
                    <a:pt x="1321" y="1451"/>
                  </a:lnTo>
                  <a:lnTo>
                    <a:pt x="1305" y="1462"/>
                  </a:lnTo>
                  <a:lnTo>
                    <a:pt x="1289" y="1473"/>
                  </a:lnTo>
                  <a:lnTo>
                    <a:pt x="1255" y="1496"/>
                  </a:lnTo>
                  <a:lnTo>
                    <a:pt x="1221" y="1515"/>
                  </a:lnTo>
                  <a:lnTo>
                    <a:pt x="1185" y="1532"/>
                  </a:lnTo>
                  <a:lnTo>
                    <a:pt x="1148" y="1547"/>
                  </a:lnTo>
                  <a:lnTo>
                    <a:pt x="1110" y="1562"/>
                  </a:lnTo>
                  <a:lnTo>
                    <a:pt x="1073" y="1575"/>
                  </a:lnTo>
                  <a:lnTo>
                    <a:pt x="1033" y="1586"/>
                  </a:lnTo>
                  <a:lnTo>
                    <a:pt x="994" y="1596"/>
                  </a:lnTo>
                  <a:lnTo>
                    <a:pt x="973" y="1598"/>
                  </a:lnTo>
                  <a:lnTo>
                    <a:pt x="953" y="1603"/>
                  </a:lnTo>
                  <a:lnTo>
                    <a:pt x="932" y="1605"/>
                  </a:lnTo>
                  <a:lnTo>
                    <a:pt x="911" y="1608"/>
                  </a:lnTo>
                  <a:lnTo>
                    <a:pt x="870" y="1611"/>
                  </a:lnTo>
                  <a:lnTo>
                    <a:pt x="827" y="1611"/>
                  </a:lnTo>
                  <a:lnTo>
                    <a:pt x="785" y="1612"/>
                  </a:lnTo>
                  <a:lnTo>
                    <a:pt x="763" y="1610"/>
                  </a:lnTo>
                  <a:lnTo>
                    <a:pt x="742" y="1608"/>
                  </a:lnTo>
                  <a:lnTo>
                    <a:pt x="722" y="1606"/>
                  </a:lnTo>
                  <a:lnTo>
                    <a:pt x="701" y="1604"/>
                  </a:lnTo>
                  <a:lnTo>
                    <a:pt x="680" y="1599"/>
                  </a:lnTo>
                  <a:lnTo>
                    <a:pt x="660" y="1596"/>
                  </a:lnTo>
                  <a:lnTo>
                    <a:pt x="641" y="1591"/>
                  </a:lnTo>
                  <a:lnTo>
                    <a:pt x="620" y="1587"/>
                  </a:lnTo>
                  <a:lnTo>
                    <a:pt x="600" y="1582"/>
                  </a:lnTo>
                  <a:lnTo>
                    <a:pt x="581" y="1576"/>
                  </a:lnTo>
                  <a:lnTo>
                    <a:pt x="543" y="1563"/>
                  </a:lnTo>
                  <a:lnTo>
                    <a:pt x="524" y="1557"/>
                  </a:lnTo>
                  <a:lnTo>
                    <a:pt x="505" y="1549"/>
                  </a:lnTo>
                  <a:lnTo>
                    <a:pt x="469" y="1533"/>
                  </a:lnTo>
                  <a:lnTo>
                    <a:pt x="451" y="1525"/>
                  </a:lnTo>
                  <a:lnTo>
                    <a:pt x="432" y="1516"/>
                  </a:lnTo>
                  <a:lnTo>
                    <a:pt x="398" y="1497"/>
                  </a:lnTo>
                  <a:lnTo>
                    <a:pt x="364" y="1475"/>
                  </a:lnTo>
                  <a:lnTo>
                    <a:pt x="349" y="1464"/>
                  </a:lnTo>
                  <a:lnTo>
                    <a:pt x="333" y="1453"/>
                  </a:lnTo>
                  <a:lnTo>
                    <a:pt x="301" y="1430"/>
                  </a:lnTo>
                  <a:lnTo>
                    <a:pt x="271" y="1404"/>
                  </a:lnTo>
                  <a:lnTo>
                    <a:pt x="242" y="1378"/>
                  </a:lnTo>
                  <a:lnTo>
                    <a:pt x="229" y="1363"/>
                  </a:lnTo>
                  <a:lnTo>
                    <a:pt x="216" y="1349"/>
                  </a:lnTo>
                  <a:lnTo>
                    <a:pt x="201" y="1335"/>
                  </a:lnTo>
                  <a:lnTo>
                    <a:pt x="189" y="1320"/>
                  </a:lnTo>
                  <a:lnTo>
                    <a:pt x="165" y="1289"/>
                  </a:lnTo>
                  <a:lnTo>
                    <a:pt x="152" y="1273"/>
                  </a:lnTo>
                  <a:lnTo>
                    <a:pt x="141" y="1258"/>
                  </a:lnTo>
                  <a:lnTo>
                    <a:pt x="129" y="1241"/>
                  </a:lnTo>
                  <a:lnTo>
                    <a:pt x="119" y="1226"/>
                  </a:lnTo>
                  <a:lnTo>
                    <a:pt x="100" y="1191"/>
                  </a:lnTo>
                  <a:lnTo>
                    <a:pt x="80" y="1157"/>
                  </a:lnTo>
                  <a:lnTo>
                    <a:pt x="65" y="1122"/>
                  </a:lnTo>
                  <a:lnTo>
                    <a:pt x="57" y="1103"/>
                  </a:lnTo>
                  <a:lnTo>
                    <a:pt x="50" y="1084"/>
                  </a:lnTo>
                  <a:lnTo>
                    <a:pt x="43" y="1067"/>
                  </a:lnTo>
                  <a:lnTo>
                    <a:pt x="37" y="1048"/>
                  </a:lnTo>
                  <a:lnTo>
                    <a:pt x="31" y="1029"/>
                  </a:lnTo>
                  <a:lnTo>
                    <a:pt x="25" y="1008"/>
                  </a:lnTo>
                  <a:lnTo>
                    <a:pt x="20" y="990"/>
                  </a:lnTo>
                  <a:lnTo>
                    <a:pt x="16" y="971"/>
                  </a:lnTo>
                  <a:lnTo>
                    <a:pt x="12" y="950"/>
                  </a:lnTo>
                  <a:lnTo>
                    <a:pt x="10" y="931"/>
                  </a:lnTo>
                  <a:lnTo>
                    <a:pt x="6" y="911"/>
                  </a:lnTo>
                  <a:lnTo>
                    <a:pt x="3" y="890"/>
                  </a:lnTo>
                  <a:lnTo>
                    <a:pt x="1" y="870"/>
                  </a:lnTo>
                  <a:lnTo>
                    <a:pt x="0" y="849"/>
                  </a:lnTo>
                  <a:lnTo>
                    <a:pt x="0" y="808"/>
                  </a:lnTo>
                  <a:lnTo>
                    <a:pt x="0" y="767"/>
                  </a:lnTo>
                  <a:lnTo>
                    <a:pt x="3" y="726"/>
                  </a:lnTo>
                  <a:lnTo>
                    <a:pt x="10" y="684"/>
                  </a:lnTo>
                  <a:lnTo>
                    <a:pt x="15" y="645"/>
                  </a:lnTo>
                  <a:lnTo>
                    <a:pt x="25" y="605"/>
                  </a:lnTo>
                  <a:lnTo>
                    <a:pt x="36" y="568"/>
                  </a:lnTo>
                  <a:lnTo>
                    <a:pt x="42" y="549"/>
                  </a:lnTo>
                  <a:lnTo>
                    <a:pt x="50" y="530"/>
                  </a:lnTo>
                  <a:lnTo>
                    <a:pt x="64" y="494"/>
                  </a:lnTo>
                  <a:lnTo>
                    <a:pt x="72" y="476"/>
                  </a:lnTo>
                  <a:lnTo>
                    <a:pt x="80" y="459"/>
                  </a:lnTo>
                  <a:lnTo>
                    <a:pt x="99" y="425"/>
                  </a:lnTo>
                  <a:lnTo>
                    <a:pt x="118" y="389"/>
                  </a:lnTo>
                  <a:lnTo>
                    <a:pt x="140" y="356"/>
                  </a:lnTo>
                  <a:lnTo>
                    <a:pt x="164" y="324"/>
                  </a:lnTo>
                  <a:lnTo>
                    <a:pt x="188" y="295"/>
                  </a:lnTo>
                  <a:lnTo>
                    <a:pt x="200" y="280"/>
                  </a:lnTo>
                  <a:lnTo>
                    <a:pt x="214" y="266"/>
                  </a:lnTo>
                  <a:lnTo>
                    <a:pt x="241" y="237"/>
                  </a:lnTo>
                  <a:lnTo>
                    <a:pt x="269" y="211"/>
                  </a:lnTo>
                  <a:lnTo>
                    <a:pt x="299" y="185"/>
                  </a:lnTo>
                  <a:lnTo>
                    <a:pt x="331" y="162"/>
                  </a:lnTo>
                  <a:lnTo>
                    <a:pt x="347" y="150"/>
                  </a:lnTo>
                  <a:lnTo>
                    <a:pt x="362" y="139"/>
                  </a:lnTo>
                  <a:lnTo>
                    <a:pt x="396" y="117"/>
                  </a:lnTo>
                  <a:lnTo>
                    <a:pt x="430" y="98"/>
                  </a:lnTo>
                  <a:lnTo>
                    <a:pt x="467" y="81"/>
                  </a:lnTo>
                  <a:lnTo>
                    <a:pt x="503" y="64"/>
                  </a:lnTo>
                  <a:lnTo>
                    <a:pt x="541" y="49"/>
                  </a:lnTo>
                  <a:lnTo>
                    <a:pt x="579" y="36"/>
                  </a:lnTo>
                  <a:lnTo>
                    <a:pt x="618" y="25"/>
                  </a:lnTo>
                  <a:lnTo>
                    <a:pt x="658" y="17"/>
                  </a:lnTo>
                  <a:lnTo>
                    <a:pt x="678" y="13"/>
                  </a:lnTo>
                  <a:lnTo>
                    <a:pt x="699" y="9"/>
                  </a:lnTo>
                  <a:lnTo>
                    <a:pt x="719" y="8"/>
                  </a:lnTo>
                  <a:lnTo>
                    <a:pt x="740" y="5"/>
                  </a:lnTo>
                  <a:lnTo>
                    <a:pt x="783" y="1"/>
                  </a:lnTo>
                  <a:lnTo>
                    <a:pt x="825" y="0"/>
                  </a:lnTo>
                  <a:lnTo>
                    <a:pt x="868" y="1"/>
                  </a:lnTo>
                  <a:lnTo>
                    <a:pt x="889" y="3"/>
                  </a:lnTo>
                  <a:lnTo>
                    <a:pt x="909" y="5"/>
                  </a:lnTo>
                  <a:lnTo>
                    <a:pt x="930" y="7"/>
                  </a:lnTo>
                  <a:lnTo>
                    <a:pt x="950" y="9"/>
                  </a:lnTo>
                  <a:lnTo>
                    <a:pt x="971" y="12"/>
                  </a:lnTo>
                  <a:lnTo>
                    <a:pt x="992" y="16"/>
                  </a:lnTo>
                  <a:lnTo>
                    <a:pt x="1012" y="20"/>
                  </a:lnTo>
                  <a:lnTo>
                    <a:pt x="1031" y="24"/>
                  </a:lnTo>
                  <a:lnTo>
                    <a:pt x="1052" y="31"/>
                  </a:lnTo>
                  <a:lnTo>
                    <a:pt x="1071" y="35"/>
                  </a:lnTo>
                  <a:lnTo>
                    <a:pt x="1108" y="48"/>
                  </a:lnTo>
                  <a:lnTo>
                    <a:pt x="1127" y="56"/>
                  </a:lnTo>
                  <a:lnTo>
                    <a:pt x="1146" y="63"/>
                  </a:lnTo>
                  <a:lnTo>
                    <a:pt x="1183" y="80"/>
                  </a:lnTo>
                  <a:lnTo>
                    <a:pt x="1202" y="87"/>
                  </a:lnTo>
                  <a:lnTo>
                    <a:pt x="1219" y="97"/>
                  </a:lnTo>
                  <a:lnTo>
                    <a:pt x="1253" y="115"/>
                  </a:lnTo>
                  <a:lnTo>
                    <a:pt x="1287" y="138"/>
                  </a:lnTo>
                  <a:lnTo>
                    <a:pt x="1303" y="149"/>
                  </a:lnTo>
                  <a:lnTo>
                    <a:pt x="1319" y="160"/>
                  </a:lnTo>
                  <a:lnTo>
                    <a:pt x="1351" y="183"/>
                  </a:lnTo>
                  <a:lnTo>
                    <a:pt x="1381" y="209"/>
                  </a:lnTo>
                  <a:lnTo>
                    <a:pt x="1409" y="235"/>
                  </a:lnTo>
                  <a:lnTo>
                    <a:pt x="1423" y="250"/>
                  </a:lnTo>
                  <a:lnTo>
                    <a:pt x="1438" y="263"/>
                  </a:lnTo>
                  <a:lnTo>
                    <a:pt x="1450" y="278"/>
                  </a:lnTo>
                  <a:lnTo>
                    <a:pt x="1463" y="293"/>
                  </a:lnTo>
                  <a:lnTo>
                    <a:pt x="1488" y="322"/>
                  </a:lnTo>
                  <a:lnTo>
                    <a:pt x="1500" y="338"/>
                  </a:lnTo>
                  <a:lnTo>
                    <a:pt x="1511" y="353"/>
                  </a:lnTo>
                  <a:lnTo>
                    <a:pt x="1522" y="371"/>
                  </a:lnTo>
                  <a:lnTo>
                    <a:pt x="1533" y="387"/>
                  </a:lnTo>
                  <a:lnTo>
                    <a:pt x="1552" y="422"/>
                  </a:lnTo>
                  <a:lnTo>
                    <a:pt x="1571" y="456"/>
                  </a:lnTo>
                  <a:lnTo>
                    <a:pt x="1586" y="491"/>
                  </a:lnTo>
                  <a:lnTo>
                    <a:pt x="1594" y="510"/>
                  </a:lnTo>
                  <a:lnTo>
                    <a:pt x="1603" y="527"/>
                  </a:lnTo>
                  <a:lnTo>
                    <a:pt x="1609" y="546"/>
                  </a:lnTo>
                  <a:lnTo>
                    <a:pt x="1615" y="565"/>
                  </a:lnTo>
                  <a:lnTo>
                    <a:pt x="1622" y="584"/>
                  </a:lnTo>
                  <a:lnTo>
                    <a:pt x="1626" y="603"/>
                  </a:lnTo>
                  <a:lnTo>
                    <a:pt x="1631" y="623"/>
                  </a:lnTo>
                  <a:lnTo>
                    <a:pt x="1635" y="642"/>
                  </a:lnTo>
                  <a:lnTo>
                    <a:pt x="1639" y="663"/>
                  </a:lnTo>
                  <a:lnTo>
                    <a:pt x="1642" y="681"/>
                  </a:lnTo>
                  <a:lnTo>
                    <a:pt x="1645" y="702"/>
                  </a:lnTo>
                  <a:lnTo>
                    <a:pt x="1649" y="723"/>
                  </a:lnTo>
                  <a:lnTo>
                    <a:pt x="1650" y="743"/>
                  </a:lnTo>
                  <a:lnTo>
                    <a:pt x="1652" y="764"/>
                  </a:lnTo>
                  <a:lnTo>
                    <a:pt x="1652" y="805"/>
                  </a:lnTo>
                  <a:close/>
                </a:path>
              </a:pathLst>
            </a:custGeom>
            <a:solidFill>
              <a:srgbClr val="80575C"/>
            </a:solidFill>
            <a:ln w="9525">
              <a:noFill/>
              <a:round/>
              <a:headEnd/>
              <a:tailEnd/>
            </a:ln>
          </p:spPr>
          <p:txBody>
            <a:bodyPr/>
            <a:lstStyle/>
            <a:p>
              <a:endParaRPr lang="ru-RU"/>
            </a:p>
          </p:txBody>
        </p:sp>
        <p:sp>
          <p:nvSpPr>
            <p:cNvPr id="22582" name="Freeform 1455"/>
            <p:cNvSpPr>
              <a:spLocks/>
            </p:cNvSpPr>
            <p:nvPr/>
          </p:nvSpPr>
          <p:spPr bwMode="auto">
            <a:xfrm>
              <a:off x="2088" y="1441"/>
              <a:ext cx="1608" cy="1569"/>
            </a:xfrm>
            <a:custGeom>
              <a:avLst/>
              <a:gdLst>
                <a:gd name="T0" fmla="*/ 1607 w 1608"/>
                <a:gd name="T1" fmla="*/ 843 h 1569"/>
                <a:gd name="T2" fmla="*/ 1599 w 1608"/>
                <a:gd name="T3" fmla="*/ 903 h 1569"/>
                <a:gd name="T4" fmla="*/ 1588 w 1608"/>
                <a:gd name="T5" fmla="*/ 960 h 1569"/>
                <a:gd name="T6" fmla="*/ 1573 w 1608"/>
                <a:gd name="T7" fmla="*/ 1017 h 1569"/>
                <a:gd name="T8" fmla="*/ 1537 w 1608"/>
                <a:gd name="T9" fmla="*/ 1105 h 1569"/>
                <a:gd name="T10" fmla="*/ 1513 w 1608"/>
                <a:gd name="T11" fmla="*/ 1157 h 1569"/>
                <a:gd name="T12" fmla="*/ 1449 w 1608"/>
                <a:gd name="T13" fmla="*/ 1252 h 1569"/>
                <a:gd name="T14" fmla="*/ 1400 w 1608"/>
                <a:gd name="T15" fmla="*/ 1311 h 1569"/>
                <a:gd name="T16" fmla="*/ 1346 w 1608"/>
                <a:gd name="T17" fmla="*/ 1365 h 1569"/>
                <a:gd name="T18" fmla="*/ 1271 w 1608"/>
                <a:gd name="T19" fmla="*/ 1423 h 1569"/>
                <a:gd name="T20" fmla="*/ 1205 w 1608"/>
                <a:gd name="T21" fmla="*/ 1465 h 1569"/>
                <a:gd name="T22" fmla="*/ 1119 w 1608"/>
                <a:gd name="T23" fmla="*/ 1507 h 1569"/>
                <a:gd name="T24" fmla="*/ 1064 w 1608"/>
                <a:gd name="T25" fmla="*/ 1528 h 1569"/>
                <a:gd name="T26" fmla="*/ 1006 w 1608"/>
                <a:gd name="T27" fmla="*/ 1544 h 1569"/>
                <a:gd name="T28" fmla="*/ 948 w 1608"/>
                <a:gd name="T29" fmla="*/ 1556 h 1569"/>
                <a:gd name="T30" fmla="*/ 847 w 1608"/>
                <a:gd name="T31" fmla="*/ 1567 h 1569"/>
                <a:gd name="T32" fmla="*/ 743 w 1608"/>
                <a:gd name="T33" fmla="*/ 1567 h 1569"/>
                <a:gd name="T34" fmla="*/ 683 w 1608"/>
                <a:gd name="T35" fmla="*/ 1560 h 1569"/>
                <a:gd name="T36" fmla="*/ 585 w 1608"/>
                <a:gd name="T37" fmla="*/ 1540 h 1569"/>
                <a:gd name="T38" fmla="*/ 510 w 1608"/>
                <a:gd name="T39" fmla="*/ 1515 h 1569"/>
                <a:gd name="T40" fmla="*/ 421 w 1608"/>
                <a:gd name="T41" fmla="*/ 1475 h 1569"/>
                <a:gd name="T42" fmla="*/ 355 w 1608"/>
                <a:gd name="T43" fmla="*/ 1436 h 1569"/>
                <a:gd name="T44" fmla="*/ 265 w 1608"/>
                <a:gd name="T45" fmla="*/ 1367 h 1569"/>
                <a:gd name="T46" fmla="*/ 222 w 1608"/>
                <a:gd name="T47" fmla="*/ 1327 h 1569"/>
                <a:gd name="T48" fmla="*/ 160 w 1608"/>
                <a:gd name="T49" fmla="*/ 1255 h 1569"/>
                <a:gd name="T50" fmla="*/ 118 w 1608"/>
                <a:gd name="T51" fmla="*/ 1191 h 1569"/>
                <a:gd name="T52" fmla="*/ 79 w 1608"/>
                <a:gd name="T53" fmla="*/ 1125 h 1569"/>
                <a:gd name="T54" fmla="*/ 37 w 1608"/>
                <a:gd name="T55" fmla="*/ 1020 h 1569"/>
                <a:gd name="T56" fmla="*/ 13 w 1608"/>
                <a:gd name="T57" fmla="*/ 925 h 1569"/>
                <a:gd name="T58" fmla="*/ 1 w 1608"/>
                <a:gd name="T59" fmla="*/ 825 h 1569"/>
                <a:gd name="T60" fmla="*/ 1 w 1608"/>
                <a:gd name="T61" fmla="*/ 726 h 1569"/>
                <a:gd name="T62" fmla="*/ 9 w 1608"/>
                <a:gd name="T63" fmla="*/ 666 h 1569"/>
                <a:gd name="T64" fmla="*/ 20 w 1608"/>
                <a:gd name="T65" fmla="*/ 609 h 1569"/>
                <a:gd name="T66" fmla="*/ 36 w 1608"/>
                <a:gd name="T67" fmla="*/ 552 h 1569"/>
                <a:gd name="T68" fmla="*/ 70 w 1608"/>
                <a:gd name="T69" fmla="*/ 462 h 1569"/>
                <a:gd name="T70" fmla="*/ 96 w 1608"/>
                <a:gd name="T71" fmla="*/ 412 h 1569"/>
                <a:gd name="T72" fmla="*/ 159 w 1608"/>
                <a:gd name="T73" fmla="*/ 316 h 1569"/>
                <a:gd name="T74" fmla="*/ 207 w 1608"/>
                <a:gd name="T75" fmla="*/ 258 h 1569"/>
                <a:gd name="T76" fmla="*/ 263 w 1608"/>
                <a:gd name="T77" fmla="*/ 204 h 1569"/>
                <a:gd name="T78" fmla="*/ 337 w 1608"/>
                <a:gd name="T79" fmla="*/ 145 h 1569"/>
                <a:gd name="T80" fmla="*/ 402 w 1608"/>
                <a:gd name="T81" fmla="*/ 104 h 1569"/>
                <a:gd name="T82" fmla="*/ 491 w 1608"/>
                <a:gd name="T83" fmla="*/ 62 h 1569"/>
                <a:gd name="T84" fmla="*/ 545 w 1608"/>
                <a:gd name="T85" fmla="*/ 41 h 1569"/>
                <a:gd name="T86" fmla="*/ 601 w 1608"/>
                <a:gd name="T87" fmla="*/ 25 h 1569"/>
                <a:gd name="T88" fmla="*/ 661 w 1608"/>
                <a:gd name="T89" fmla="*/ 13 h 1569"/>
                <a:gd name="T90" fmla="*/ 761 w 1608"/>
                <a:gd name="T91" fmla="*/ 1 h 1569"/>
                <a:gd name="T92" fmla="*/ 865 w 1608"/>
                <a:gd name="T93" fmla="*/ 2 h 1569"/>
                <a:gd name="T94" fmla="*/ 925 w 1608"/>
                <a:gd name="T95" fmla="*/ 9 h 1569"/>
                <a:gd name="T96" fmla="*/ 1023 w 1608"/>
                <a:gd name="T97" fmla="*/ 29 h 1569"/>
                <a:gd name="T98" fmla="*/ 1098 w 1608"/>
                <a:gd name="T99" fmla="*/ 54 h 1569"/>
                <a:gd name="T100" fmla="*/ 1186 w 1608"/>
                <a:gd name="T101" fmla="*/ 93 h 1569"/>
                <a:gd name="T102" fmla="*/ 1253 w 1608"/>
                <a:gd name="T103" fmla="*/ 133 h 1569"/>
                <a:gd name="T104" fmla="*/ 1345 w 1608"/>
                <a:gd name="T105" fmla="*/ 202 h 1569"/>
                <a:gd name="T106" fmla="*/ 1386 w 1608"/>
                <a:gd name="T107" fmla="*/ 241 h 1569"/>
                <a:gd name="T108" fmla="*/ 1448 w 1608"/>
                <a:gd name="T109" fmla="*/ 314 h 1569"/>
                <a:gd name="T110" fmla="*/ 1492 w 1608"/>
                <a:gd name="T111" fmla="*/ 376 h 1569"/>
                <a:gd name="T112" fmla="*/ 1529 w 1608"/>
                <a:gd name="T113" fmla="*/ 444 h 1569"/>
                <a:gd name="T114" fmla="*/ 1572 w 1608"/>
                <a:gd name="T115" fmla="*/ 549 h 1569"/>
                <a:gd name="T116" fmla="*/ 1595 w 1608"/>
                <a:gd name="T117" fmla="*/ 644 h 1569"/>
                <a:gd name="T118" fmla="*/ 1608 w 1608"/>
                <a:gd name="T119" fmla="*/ 742 h 156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608"/>
                <a:gd name="T181" fmla="*/ 0 h 1569"/>
                <a:gd name="T182" fmla="*/ 1608 w 1608"/>
                <a:gd name="T183" fmla="*/ 1569 h 156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608" h="1569">
                  <a:moveTo>
                    <a:pt x="1608" y="783"/>
                  </a:moveTo>
                  <a:lnTo>
                    <a:pt x="1608" y="822"/>
                  </a:lnTo>
                  <a:lnTo>
                    <a:pt x="1607" y="843"/>
                  </a:lnTo>
                  <a:lnTo>
                    <a:pt x="1605" y="864"/>
                  </a:lnTo>
                  <a:lnTo>
                    <a:pt x="1602" y="882"/>
                  </a:lnTo>
                  <a:lnTo>
                    <a:pt x="1599" y="903"/>
                  </a:lnTo>
                  <a:lnTo>
                    <a:pt x="1595" y="922"/>
                  </a:lnTo>
                  <a:lnTo>
                    <a:pt x="1592" y="941"/>
                  </a:lnTo>
                  <a:lnTo>
                    <a:pt x="1588" y="960"/>
                  </a:lnTo>
                  <a:lnTo>
                    <a:pt x="1583" y="979"/>
                  </a:lnTo>
                  <a:lnTo>
                    <a:pt x="1578" y="997"/>
                  </a:lnTo>
                  <a:lnTo>
                    <a:pt x="1573" y="1017"/>
                  </a:lnTo>
                  <a:lnTo>
                    <a:pt x="1560" y="1053"/>
                  </a:lnTo>
                  <a:lnTo>
                    <a:pt x="1545" y="1088"/>
                  </a:lnTo>
                  <a:lnTo>
                    <a:pt x="1537" y="1105"/>
                  </a:lnTo>
                  <a:lnTo>
                    <a:pt x="1530" y="1123"/>
                  </a:lnTo>
                  <a:lnTo>
                    <a:pt x="1522" y="1140"/>
                  </a:lnTo>
                  <a:lnTo>
                    <a:pt x="1513" y="1157"/>
                  </a:lnTo>
                  <a:lnTo>
                    <a:pt x="1493" y="1189"/>
                  </a:lnTo>
                  <a:lnTo>
                    <a:pt x="1471" y="1222"/>
                  </a:lnTo>
                  <a:lnTo>
                    <a:pt x="1449" y="1252"/>
                  </a:lnTo>
                  <a:lnTo>
                    <a:pt x="1425" y="1282"/>
                  </a:lnTo>
                  <a:lnTo>
                    <a:pt x="1413" y="1296"/>
                  </a:lnTo>
                  <a:lnTo>
                    <a:pt x="1400" y="1311"/>
                  </a:lnTo>
                  <a:lnTo>
                    <a:pt x="1387" y="1325"/>
                  </a:lnTo>
                  <a:lnTo>
                    <a:pt x="1374" y="1337"/>
                  </a:lnTo>
                  <a:lnTo>
                    <a:pt x="1346" y="1365"/>
                  </a:lnTo>
                  <a:lnTo>
                    <a:pt x="1316" y="1388"/>
                  </a:lnTo>
                  <a:lnTo>
                    <a:pt x="1286" y="1412"/>
                  </a:lnTo>
                  <a:lnTo>
                    <a:pt x="1271" y="1423"/>
                  </a:lnTo>
                  <a:lnTo>
                    <a:pt x="1254" y="1434"/>
                  </a:lnTo>
                  <a:lnTo>
                    <a:pt x="1222" y="1455"/>
                  </a:lnTo>
                  <a:lnTo>
                    <a:pt x="1205" y="1465"/>
                  </a:lnTo>
                  <a:lnTo>
                    <a:pt x="1188" y="1474"/>
                  </a:lnTo>
                  <a:lnTo>
                    <a:pt x="1154" y="1491"/>
                  </a:lnTo>
                  <a:lnTo>
                    <a:pt x="1119" y="1507"/>
                  </a:lnTo>
                  <a:lnTo>
                    <a:pt x="1100" y="1514"/>
                  </a:lnTo>
                  <a:lnTo>
                    <a:pt x="1083" y="1520"/>
                  </a:lnTo>
                  <a:lnTo>
                    <a:pt x="1064" y="1528"/>
                  </a:lnTo>
                  <a:lnTo>
                    <a:pt x="1045" y="1533"/>
                  </a:lnTo>
                  <a:lnTo>
                    <a:pt x="1025" y="1539"/>
                  </a:lnTo>
                  <a:lnTo>
                    <a:pt x="1006" y="1544"/>
                  </a:lnTo>
                  <a:lnTo>
                    <a:pt x="986" y="1548"/>
                  </a:lnTo>
                  <a:lnTo>
                    <a:pt x="967" y="1553"/>
                  </a:lnTo>
                  <a:lnTo>
                    <a:pt x="948" y="1556"/>
                  </a:lnTo>
                  <a:lnTo>
                    <a:pt x="927" y="1560"/>
                  </a:lnTo>
                  <a:lnTo>
                    <a:pt x="888" y="1565"/>
                  </a:lnTo>
                  <a:lnTo>
                    <a:pt x="847" y="1567"/>
                  </a:lnTo>
                  <a:lnTo>
                    <a:pt x="805" y="1569"/>
                  </a:lnTo>
                  <a:lnTo>
                    <a:pt x="763" y="1567"/>
                  </a:lnTo>
                  <a:lnTo>
                    <a:pt x="743" y="1567"/>
                  </a:lnTo>
                  <a:lnTo>
                    <a:pt x="724" y="1565"/>
                  </a:lnTo>
                  <a:lnTo>
                    <a:pt x="703" y="1563"/>
                  </a:lnTo>
                  <a:lnTo>
                    <a:pt x="683" y="1560"/>
                  </a:lnTo>
                  <a:lnTo>
                    <a:pt x="643" y="1554"/>
                  </a:lnTo>
                  <a:lnTo>
                    <a:pt x="604" y="1545"/>
                  </a:lnTo>
                  <a:lnTo>
                    <a:pt x="585" y="1540"/>
                  </a:lnTo>
                  <a:lnTo>
                    <a:pt x="566" y="1534"/>
                  </a:lnTo>
                  <a:lnTo>
                    <a:pt x="529" y="1521"/>
                  </a:lnTo>
                  <a:lnTo>
                    <a:pt x="510" y="1515"/>
                  </a:lnTo>
                  <a:lnTo>
                    <a:pt x="493" y="1508"/>
                  </a:lnTo>
                  <a:lnTo>
                    <a:pt x="457" y="1492"/>
                  </a:lnTo>
                  <a:lnTo>
                    <a:pt x="421" y="1475"/>
                  </a:lnTo>
                  <a:lnTo>
                    <a:pt x="404" y="1466"/>
                  </a:lnTo>
                  <a:lnTo>
                    <a:pt x="388" y="1457"/>
                  </a:lnTo>
                  <a:lnTo>
                    <a:pt x="355" y="1436"/>
                  </a:lnTo>
                  <a:lnTo>
                    <a:pt x="323" y="1414"/>
                  </a:lnTo>
                  <a:lnTo>
                    <a:pt x="293" y="1390"/>
                  </a:lnTo>
                  <a:lnTo>
                    <a:pt x="265" y="1367"/>
                  </a:lnTo>
                  <a:lnTo>
                    <a:pt x="250" y="1352"/>
                  </a:lnTo>
                  <a:lnTo>
                    <a:pt x="236" y="1339"/>
                  </a:lnTo>
                  <a:lnTo>
                    <a:pt x="222" y="1327"/>
                  </a:lnTo>
                  <a:lnTo>
                    <a:pt x="209" y="1313"/>
                  </a:lnTo>
                  <a:lnTo>
                    <a:pt x="184" y="1285"/>
                  </a:lnTo>
                  <a:lnTo>
                    <a:pt x="160" y="1255"/>
                  </a:lnTo>
                  <a:lnTo>
                    <a:pt x="149" y="1238"/>
                  </a:lnTo>
                  <a:lnTo>
                    <a:pt x="138" y="1225"/>
                  </a:lnTo>
                  <a:lnTo>
                    <a:pt x="118" y="1191"/>
                  </a:lnTo>
                  <a:lnTo>
                    <a:pt x="97" y="1160"/>
                  </a:lnTo>
                  <a:lnTo>
                    <a:pt x="89" y="1142"/>
                  </a:lnTo>
                  <a:lnTo>
                    <a:pt x="79" y="1125"/>
                  </a:lnTo>
                  <a:lnTo>
                    <a:pt x="64" y="1090"/>
                  </a:lnTo>
                  <a:lnTo>
                    <a:pt x="49" y="1056"/>
                  </a:lnTo>
                  <a:lnTo>
                    <a:pt x="37" y="1020"/>
                  </a:lnTo>
                  <a:lnTo>
                    <a:pt x="26" y="981"/>
                  </a:lnTo>
                  <a:lnTo>
                    <a:pt x="16" y="944"/>
                  </a:lnTo>
                  <a:lnTo>
                    <a:pt x="13" y="925"/>
                  </a:lnTo>
                  <a:lnTo>
                    <a:pt x="9" y="906"/>
                  </a:lnTo>
                  <a:lnTo>
                    <a:pt x="5" y="866"/>
                  </a:lnTo>
                  <a:lnTo>
                    <a:pt x="1" y="825"/>
                  </a:lnTo>
                  <a:lnTo>
                    <a:pt x="0" y="786"/>
                  </a:lnTo>
                  <a:lnTo>
                    <a:pt x="1" y="745"/>
                  </a:lnTo>
                  <a:lnTo>
                    <a:pt x="1" y="726"/>
                  </a:lnTo>
                  <a:lnTo>
                    <a:pt x="5" y="705"/>
                  </a:lnTo>
                  <a:lnTo>
                    <a:pt x="6" y="686"/>
                  </a:lnTo>
                  <a:lnTo>
                    <a:pt x="9" y="666"/>
                  </a:lnTo>
                  <a:lnTo>
                    <a:pt x="12" y="647"/>
                  </a:lnTo>
                  <a:lnTo>
                    <a:pt x="16" y="628"/>
                  </a:lnTo>
                  <a:lnTo>
                    <a:pt x="20" y="609"/>
                  </a:lnTo>
                  <a:lnTo>
                    <a:pt x="25" y="590"/>
                  </a:lnTo>
                  <a:lnTo>
                    <a:pt x="29" y="571"/>
                  </a:lnTo>
                  <a:lnTo>
                    <a:pt x="36" y="552"/>
                  </a:lnTo>
                  <a:lnTo>
                    <a:pt x="48" y="515"/>
                  </a:lnTo>
                  <a:lnTo>
                    <a:pt x="63" y="481"/>
                  </a:lnTo>
                  <a:lnTo>
                    <a:pt x="70" y="462"/>
                  </a:lnTo>
                  <a:lnTo>
                    <a:pt x="78" y="446"/>
                  </a:lnTo>
                  <a:lnTo>
                    <a:pt x="88" y="429"/>
                  </a:lnTo>
                  <a:lnTo>
                    <a:pt x="96" y="412"/>
                  </a:lnTo>
                  <a:lnTo>
                    <a:pt x="117" y="378"/>
                  </a:lnTo>
                  <a:lnTo>
                    <a:pt x="136" y="346"/>
                  </a:lnTo>
                  <a:lnTo>
                    <a:pt x="159" y="316"/>
                  </a:lnTo>
                  <a:lnTo>
                    <a:pt x="183" y="286"/>
                  </a:lnTo>
                  <a:lnTo>
                    <a:pt x="195" y="273"/>
                  </a:lnTo>
                  <a:lnTo>
                    <a:pt x="207" y="258"/>
                  </a:lnTo>
                  <a:lnTo>
                    <a:pt x="220" y="243"/>
                  </a:lnTo>
                  <a:lnTo>
                    <a:pt x="235" y="231"/>
                  </a:lnTo>
                  <a:lnTo>
                    <a:pt x="263" y="204"/>
                  </a:lnTo>
                  <a:lnTo>
                    <a:pt x="292" y="181"/>
                  </a:lnTo>
                  <a:lnTo>
                    <a:pt x="322" y="157"/>
                  </a:lnTo>
                  <a:lnTo>
                    <a:pt x="337" y="145"/>
                  </a:lnTo>
                  <a:lnTo>
                    <a:pt x="353" y="134"/>
                  </a:lnTo>
                  <a:lnTo>
                    <a:pt x="386" y="114"/>
                  </a:lnTo>
                  <a:lnTo>
                    <a:pt x="402" y="104"/>
                  </a:lnTo>
                  <a:lnTo>
                    <a:pt x="420" y="95"/>
                  </a:lnTo>
                  <a:lnTo>
                    <a:pt x="455" y="77"/>
                  </a:lnTo>
                  <a:lnTo>
                    <a:pt x="491" y="62"/>
                  </a:lnTo>
                  <a:lnTo>
                    <a:pt x="508" y="55"/>
                  </a:lnTo>
                  <a:lnTo>
                    <a:pt x="527" y="47"/>
                  </a:lnTo>
                  <a:lnTo>
                    <a:pt x="545" y="41"/>
                  </a:lnTo>
                  <a:lnTo>
                    <a:pt x="564" y="36"/>
                  </a:lnTo>
                  <a:lnTo>
                    <a:pt x="582" y="30"/>
                  </a:lnTo>
                  <a:lnTo>
                    <a:pt x="601" y="25"/>
                  </a:lnTo>
                  <a:lnTo>
                    <a:pt x="622" y="21"/>
                  </a:lnTo>
                  <a:lnTo>
                    <a:pt x="641" y="15"/>
                  </a:lnTo>
                  <a:lnTo>
                    <a:pt x="661" y="13"/>
                  </a:lnTo>
                  <a:lnTo>
                    <a:pt x="680" y="9"/>
                  </a:lnTo>
                  <a:lnTo>
                    <a:pt x="722" y="4"/>
                  </a:lnTo>
                  <a:lnTo>
                    <a:pt x="761" y="1"/>
                  </a:lnTo>
                  <a:lnTo>
                    <a:pt x="803" y="0"/>
                  </a:lnTo>
                  <a:lnTo>
                    <a:pt x="844" y="1"/>
                  </a:lnTo>
                  <a:lnTo>
                    <a:pt x="865" y="2"/>
                  </a:lnTo>
                  <a:lnTo>
                    <a:pt x="886" y="4"/>
                  </a:lnTo>
                  <a:lnTo>
                    <a:pt x="905" y="5"/>
                  </a:lnTo>
                  <a:lnTo>
                    <a:pt x="925" y="9"/>
                  </a:lnTo>
                  <a:lnTo>
                    <a:pt x="965" y="15"/>
                  </a:lnTo>
                  <a:lnTo>
                    <a:pt x="1004" y="24"/>
                  </a:lnTo>
                  <a:lnTo>
                    <a:pt x="1023" y="29"/>
                  </a:lnTo>
                  <a:lnTo>
                    <a:pt x="1043" y="35"/>
                  </a:lnTo>
                  <a:lnTo>
                    <a:pt x="1081" y="46"/>
                  </a:lnTo>
                  <a:lnTo>
                    <a:pt x="1098" y="54"/>
                  </a:lnTo>
                  <a:lnTo>
                    <a:pt x="1117" y="61"/>
                  </a:lnTo>
                  <a:lnTo>
                    <a:pt x="1152" y="76"/>
                  </a:lnTo>
                  <a:lnTo>
                    <a:pt x="1186" y="93"/>
                  </a:lnTo>
                  <a:lnTo>
                    <a:pt x="1204" y="103"/>
                  </a:lnTo>
                  <a:lnTo>
                    <a:pt x="1220" y="112"/>
                  </a:lnTo>
                  <a:lnTo>
                    <a:pt x="1253" y="133"/>
                  </a:lnTo>
                  <a:lnTo>
                    <a:pt x="1284" y="155"/>
                  </a:lnTo>
                  <a:lnTo>
                    <a:pt x="1314" y="179"/>
                  </a:lnTo>
                  <a:lnTo>
                    <a:pt x="1345" y="202"/>
                  </a:lnTo>
                  <a:lnTo>
                    <a:pt x="1359" y="215"/>
                  </a:lnTo>
                  <a:lnTo>
                    <a:pt x="1372" y="229"/>
                  </a:lnTo>
                  <a:lnTo>
                    <a:pt x="1386" y="241"/>
                  </a:lnTo>
                  <a:lnTo>
                    <a:pt x="1399" y="256"/>
                  </a:lnTo>
                  <a:lnTo>
                    <a:pt x="1424" y="284"/>
                  </a:lnTo>
                  <a:lnTo>
                    <a:pt x="1448" y="314"/>
                  </a:lnTo>
                  <a:lnTo>
                    <a:pt x="1459" y="329"/>
                  </a:lnTo>
                  <a:lnTo>
                    <a:pt x="1470" y="344"/>
                  </a:lnTo>
                  <a:lnTo>
                    <a:pt x="1492" y="376"/>
                  </a:lnTo>
                  <a:lnTo>
                    <a:pt x="1511" y="409"/>
                  </a:lnTo>
                  <a:lnTo>
                    <a:pt x="1521" y="426"/>
                  </a:lnTo>
                  <a:lnTo>
                    <a:pt x="1529" y="444"/>
                  </a:lnTo>
                  <a:lnTo>
                    <a:pt x="1544" y="479"/>
                  </a:lnTo>
                  <a:lnTo>
                    <a:pt x="1559" y="513"/>
                  </a:lnTo>
                  <a:lnTo>
                    <a:pt x="1572" y="549"/>
                  </a:lnTo>
                  <a:lnTo>
                    <a:pt x="1582" y="587"/>
                  </a:lnTo>
                  <a:lnTo>
                    <a:pt x="1592" y="625"/>
                  </a:lnTo>
                  <a:lnTo>
                    <a:pt x="1595" y="644"/>
                  </a:lnTo>
                  <a:lnTo>
                    <a:pt x="1598" y="663"/>
                  </a:lnTo>
                  <a:lnTo>
                    <a:pt x="1605" y="702"/>
                  </a:lnTo>
                  <a:lnTo>
                    <a:pt x="1608" y="742"/>
                  </a:lnTo>
                  <a:lnTo>
                    <a:pt x="1608" y="783"/>
                  </a:lnTo>
                  <a:close/>
                </a:path>
              </a:pathLst>
            </a:custGeom>
            <a:solidFill>
              <a:srgbClr val="87595F"/>
            </a:solidFill>
            <a:ln w="9525">
              <a:noFill/>
              <a:round/>
              <a:headEnd/>
              <a:tailEnd/>
            </a:ln>
          </p:spPr>
          <p:txBody>
            <a:bodyPr/>
            <a:lstStyle/>
            <a:p>
              <a:endParaRPr lang="ru-RU"/>
            </a:p>
          </p:txBody>
        </p:sp>
        <p:sp>
          <p:nvSpPr>
            <p:cNvPr id="22583" name="Freeform 1456"/>
            <p:cNvSpPr>
              <a:spLocks/>
            </p:cNvSpPr>
            <p:nvPr/>
          </p:nvSpPr>
          <p:spPr bwMode="auto">
            <a:xfrm>
              <a:off x="2110" y="1463"/>
              <a:ext cx="1567" cy="1525"/>
            </a:xfrm>
            <a:custGeom>
              <a:avLst/>
              <a:gdLst>
                <a:gd name="T0" fmla="*/ 1565 w 1567"/>
                <a:gd name="T1" fmla="*/ 819 h 1525"/>
                <a:gd name="T2" fmla="*/ 1557 w 1567"/>
                <a:gd name="T3" fmla="*/ 876 h 1525"/>
                <a:gd name="T4" fmla="*/ 1533 w 1567"/>
                <a:gd name="T5" fmla="*/ 988 h 1525"/>
                <a:gd name="T6" fmla="*/ 1490 w 1567"/>
                <a:gd name="T7" fmla="*/ 1092 h 1525"/>
                <a:gd name="T8" fmla="*/ 1455 w 1567"/>
                <a:gd name="T9" fmla="*/ 1156 h 1525"/>
                <a:gd name="T10" fmla="*/ 1388 w 1567"/>
                <a:gd name="T11" fmla="*/ 1246 h 1525"/>
                <a:gd name="T12" fmla="*/ 1338 w 1567"/>
                <a:gd name="T13" fmla="*/ 1300 h 1525"/>
                <a:gd name="T14" fmla="*/ 1297 w 1567"/>
                <a:gd name="T15" fmla="*/ 1338 h 1525"/>
                <a:gd name="T16" fmla="*/ 1255 w 1567"/>
                <a:gd name="T17" fmla="*/ 1373 h 1525"/>
                <a:gd name="T18" fmla="*/ 1191 w 1567"/>
                <a:gd name="T19" fmla="*/ 1415 h 1525"/>
                <a:gd name="T20" fmla="*/ 1089 w 1567"/>
                <a:gd name="T21" fmla="*/ 1465 h 1525"/>
                <a:gd name="T22" fmla="*/ 1018 w 1567"/>
                <a:gd name="T23" fmla="*/ 1490 h 1525"/>
                <a:gd name="T24" fmla="*/ 904 w 1567"/>
                <a:gd name="T25" fmla="*/ 1515 h 1525"/>
                <a:gd name="T26" fmla="*/ 825 w 1567"/>
                <a:gd name="T27" fmla="*/ 1524 h 1525"/>
                <a:gd name="T28" fmla="*/ 705 w 1567"/>
                <a:gd name="T29" fmla="*/ 1521 h 1525"/>
                <a:gd name="T30" fmla="*/ 608 w 1567"/>
                <a:gd name="T31" fmla="*/ 1505 h 1525"/>
                <a:gd name="T32" fmla="*/ 516 w 1567"/>
                <a:gd name="T33" fmla="*/ 1480 h 1525"/>
                <a:gd name="T34" fmla="*/ 462 w 1567"/>
                <a:gd name="T35" fmla="*/ 1458 h 1525"/>
                <a:gd name="T36" fmla="*/ 394 w 1567"/>
                <a:gd name="T37" fmla="*/ 1425 h 1525"/>
                <a:gd name="T38" fmla="*/ 316 w 1567"/>
                <a:gd name="T39" fmla="*/ 1375 h 1525"/>
                <a:gd name="T40" fmla="*/ 230 w 1567"/>
                <a:gd name="T41" fmla="*/ 1302 h 1525"/>
                <a:gd name="T42" fmla="*/ 156 w 1567"/>
                <a:gd name="T43" fmla="*/ 1220 h 1525"/>
                <a:gd name="T44" fmla="*/ 96 w 1567"/>
                <a:gd name="T45" fmla="*/ 1127 h 1525"/>
                <a:gd name="T46" fmla="*/ 55 w 1567"/>
                <a:gd name="T47" fmla="*/ 1043 h 1525"/>
                <a:gd name="T48" fmla="*/ 30 w 1567"/>
                <a:gd name="T49" fmla="*/ 972 h 1525"/>
                <a:gd name="T50" fmla="*/ 16 w 1567"/>
                <a:gd name="T51" fmla="*/ 917 h 1525"/>
                <a:gd name="T52" fmla="*/ 5 w 1567"/>
                <a:gd name="T53" fmla="*/ 841 h 1525"/>
                <a:gd name="T54" fmla="*/ 2 w 1567"/>
                <a:gd name="T55" fmla="*/ 724 h 1525"/>
                <a:gd name="T56" fmla="*/ 6 w 1567"/>
                <a:gd name="T57" fmla="*/ 666 h 1525"/>
                <a:gd name="T58" fmla="*/ 25 w 1567"/>
                <a:gd name="T59" fmla="*/ 572 h 1525"/>
                <a:gd name="T60" fmla="*/ 61 w 1567"/>
                <a:gd name="T61" fmla="*/ 467 h 1525"/>
                <a:gd name="T62" fmla="*/ 95 w 1567"/>
                <a:gd name="T63" fmla="*/ 400 h 1525"/>
                <a:gd name="T64" fmla="*/ 155 w 1567"/>
                <a:gd name="T65" fmla="*/ 307 h 1525"/>
                <a:gd name="T66" fmla="*/ 216 w 1567"/>
                <a:gd name="T67" fmla="*/ 237 h 1525"/>
                <a:gd name="T68" fmla="*/ 256 w 1567"/>
                <a:gd name="T69" fmla="*/ 198 h 1525"/>
                <a:gd name="T70" fmla="*/ 298 w 1567"/>
                <a:gd name="T71" fmla="*/ 163 h 1525"/>
                <a:gd name="T72" fmla="*/ 344 w 1567"/>
                <a:gd name="T73" fmla="*/ 130 h 1525"/>
                <a:gd name="T74" fmla="*/ 443 w 1567"/>
                <a:gd name="T75" fmla="*/ 76 h 1525"/>
                <a:gd name="T76" fmla="*/ 532 w 1567"/>
                <a:gd name="T77" fmla="*/ 40 h 1525"/>
                <a:gd name="T78" fmla="*/ 624 w 1567"/>
                <a:gd name="T79" fmla="*/ 15 h 1525"/>
                <a:gd name="T80" fmla="*/ 723 w 1567"/>
                <a:gd name="T81" fmla="*/ 1 h 1525"/>
                <a:gd name="T82" fmla="*/ 823 w 1567"/>
                <a:gd name="T83" fmla="*/ 0 h 1525"/>
                <a:gd name="T84" fmla="*/ 940 w 1567"/>
                <a:gd name="T85" fmla="*/ 15 h 1525"/>
                <a:gd name="T86" fmla="*/ 1016 w 1567"/>
                <a:gd name="T87" fmla="*/ 33 h 1525"/>
                <a:gd name="T88" fmla="*/ 1087 w 1567"/>
                <a:gd name="T89" fmla="*/ 59 h 1525"/>
                <a:gd name="T90" fmla="*/ 1155 w 1567"/>
                <a:gd name="T91" fmla="*/ 90 h 1525"/>
                <a:gd name="T92" fmla="*/ 1221 w 1567"/>
                <a:gd name="T93" fmla="*/ 128 h 1525"/>
                <a:gd name="T94" fmla="*/ 1309 w 1567"/>
                <a:gd name="T95" fmla="*/ 196 h 1525"/>
                <a:gd name="T96" fmla="*/ 1387 w 1567"/>
                <a:gd name="T97" fmla="*/ 277 h 1525"/>
                <a:gd name="T98" fmla="*/ 1453 w 1567"/>
                <a:gd name="T99" fmla="*/ 365 h 1525"/>
                <a:gd name="T100" fmla="*/ 1504 w 1567"/>
                <a:gd name="T101" fmla="*/ 464 h 1525"/>
                <a:gd name="T102" fmla="*/ 1532 w 1567"/>
                <a:gd name="T103" fmla="*/ 534 h 1525"/>
                <a:gd name="T104" fmla="*/ 1546 w 1567"/>
                <a:gd name="T105" fmla="*/ 589 h 1525"/>
                <a:gd name="T106" fmla="*/ 1557 w 1567"/>
                <a:gd name="T107" fmla="*/ 644 h 1525"/>
                <a:gd name="T108" fmla="*/ 1567 w 1567"/>
                <a:gd name="T109" fmla="*/ 761 h 152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567"/>
                <a:gd name="T166" fmla="*/ 0 h 1525"/>
                <a:gd name="T167" fmla="*/ 1567 w 1567"/>
                <a:gd name="T168" fmla="*/ 1525 h 1525"/>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567" h="1525">
                  <a:moveTo>
                    <a:pt x="1567" y="761"/>
                  </a:moveTo>
                  <a:lnTo>
                    <a:pt x="1567" y="800"/>
                  </a:lnTo>
                  <a:lnTo>
                    <a:pt x="1565" y="819"/>
                  </a:lnTo>
                  <a:lnTo>
                    <a:pt x="1563" y="838"/>
                  </a:lnTo>
                  <a:lnTo>
                    <a:pt x="1561" y="857"/>
                  </a:lnTo>
                  <a:lnTo>
                    <a:pt x="1557" y="876"/>
                  </a:lnTo>
                  <a:lnTo>
                    <a:pt x="1552" y="915"/>
                  </a:lnTo>
                  <a:lnTo>
                    <a:pt x="1543" y="952"/>
                  </a:lnTo>
                  <a:lnTo>
                    <a:pt x="1533" y="988"/>
                  </a:lnTo>
                  <a:lnTo>
                    <a:pt x="1520" y="1024"/>
                  </a:lnTo>
                  <a:lnTo>
                    <a:pt x="1505" y="1058"/>
                  </a:lnTo>
                  <a:lnTo>
                    <a:pt x="1490" y="1092"/>
                  </a:lnTo>
                  <a:lnTo>
                    <a:pt x="1482" y="1109"/>
                  </a:lnTo>
                  <a:lnTo>
                    <a:pt x="1473" y="1125"/>
                  </a:lnTo>
                  <a:lnTo>
                    <a:pt x="1455" y="1156"/>
                  </a:lnTo>
                  <a:lnTo>
                    <a:pt x="1434" y="1188"/>
                  </a:lnTo>
                  <a:lnTo>
                    <a:pt x="1412" y="1218"/>
                  </a:lnTo>
                  <a:lnTo>
                    <a:pt x="1388" y="1246"/>
                  </a:lnTo>
                  <a:lnTo>
                    <a:pt x="1364" y="1274"/>
                  </a:lnTo>
                  <a:lnTo>
                    <a:pt x="1352" y="1287"/>
                  </a:lnTo>
                  <a:lnTo>
                    <a:pt x="1338" y="1300"/>
                  </a:lnTo>
                  <a:lnTo>
                    <a:pt x="1325" y="1313"/>
                  </a:lnTo>
                  <a:lnTo>
                    <a:pt x="1311" y="1325"/>
                  </a:lnTo>
                  <a:lnTo>
                    <a:pt x="1297" y="1338"/>
                  </a:lnTo>
                  <a:lnTo>
                    <a:pt x="1283" y="1351"/>
                  </a:lnTo>
                  <a:lnTo>
                    <a:pt x="1268" y="1362"/>
                  </a:lnTo>
                  <a:lnTo>
                    <a:pt x="1255" y="1373"/>
                  </a:lnTo>
                  <a:lnTo>
                    <a:pt x="1238" y="1385"/>
                  </a:lnTo>
                  <a:lnTo>
                    <a:pt x="1223" y="1394"/>
                  </a:lnTo>
                  <a:lnTo>
                    <a:pt x="1191" y="1415"/>
                  </a:lnTo>
                  <a:lnTo>
                    <a:pt x="1157" y="1434"/>
                  </a:lnTo>
                  <a:lnTo>
                    <a:pt x="1125" y="1449"/>
                  </a:lnTo>
                  <a:lnTo>
                    <a:pt x="1089" y="1465"/>
                  </a:lnTo>
                  <a:lnTo>
                    <a:pt x="1055" y="1479"/>
                  </a:lnTo>
                  <a:lnTo>
                    <a:pt x="1035" y="1484"/>
                  </a:lnTo>
                  <a:lnTo>
                    <a:pt x="1018" y="1490"/>
                  </a:lnTo>
                  <a:lnTo>
                    <a:pt x="980" y="1502"/>
                  </a:lnTo>
                  <a:lnTo>
                    <a:pt x="942" y="1509"/>
                  </a:lnTo>
                  <a:lnTo>
                    <a:pt x="904" y="1515"/>
                  </a:lnTo>
                  <a:lnTo>
                    <a:pt x="865" y="1521"/>
                  </a:lnTo>
                  <a:lnTo>
                    <a:pt x="845" y="1523"/>
                  </a:lnTo>
                  <a:lnTo>
                    <a:pt x="825" y="1524"/>
                  </a:lnTo>
                  <a:lnTo>
                    <a:pt x="785" y="1525"/>
                  </a:lnTo>
                  <a:lnTo>
                    <a:pt x="744" y="1524"/>
                  </a:lnTo>
                  <a:lnTo>
                    <a:pt x="705" y="1521"/>
                  </a:lnTo>
                  <a:lnTo>
                    <a:pt x="665" y="1516"/>
                  </a:lnTo>
                  <a:lnTo>
                    <a:pt x="627" y="1510"/>
                  </a:lnTo>
                  <a:lnTo>
                    <a:pt x="608" y="1505"/>
                  </a:lnTo>
                  <a:lnTo>
                    <a:pt x="589" y="1502"/>
                  </a:lnTo>
                  <a:lnTo>
                    <a:pt x="553" y="1491"/>
                  </a:lnTo>
                  <a:lnTo>
                    <a:pt x="516" y="1480"/>
                  </a:lnTo>
                  <a:lnTo>
                    <a:pt x="497" y="1472"/>
                  </a:lnTo>
                  <a:lnTo>
                    <a:pt x="479" y="1466"/>
                  </a:lnTo>
                  <a:lnTo>
                    <a:pt x="462" y="1458"/>
                  </a:lnTo>
                  <a:lnTo>
                    <a:pt x="445" y="1450"/>
                  </a:lnTo>
                  <a:lnTo>
                    <a:pt x="411" y="1435"/>
                  </a:lnTo>
                  <a:lnTo>
                    <a:pt x="394" y="1425"/>
                  </a:lnTo>
                  <a:lnTo>
                    <a:pt x="378" y="1416"/>
                  </a:lnTo>
                  <a:lnTo>
                    <a:pt x="346" y="1395"/>
                  </a:lnTo>
                  <a:lnTo>
                    <a:pt x="316" y="1375"/>
                  </a:lnTo>
                  <a:lnTo>
                    <a:pt x="286" y="1353"/>
                  </a:lnTo>
                  <a:lnTo>
                    <a:pt x="257" y="1327"/>
                  </a:lnTo>
                  <a:lnTo>
                    <a:pt x="230" y="1302"/>
                  </a:lnTo>
                  <a:lnTo>
                    <a:pt x="205" y="1276"/>
                  </a:lnTo>
                  <a:lnTo>
                    <a:pt x="180" y="1248"/>
                  </a:lnTo>
                  <a:lnTo>
                    <a:pt x="156" y="1220"/>
                  </a:lnTo>
                  <a:lnTo>
                    <a:pt x="136" y="1190"/>
                  </a:lnTo>
                  <a:lnTo>
                    <a:pt x="115" y="1158"/>
                  </a:lnTo>
                  <a:lnTo>
                    <a:pt x="96" y="1127"/>
                  </a:lnTo>
                  <a:lnTo>
                    <a:pt x="78" y="1094"/>
                  </a:lnTo>
                  <a:lnTo>
                    <a:pt x="62" y="1061"/>
                  </a:lnTo>
                  <a:lnTo>
                    <a:pt x="55" y="1043"/>
                  </a:lnTo>
                  <a:lnTo>
                    <a:pt x="48" y="1026"/>
                  </a:lnTo>
                  <a:lnTo>
                    <a:pt x="36" y="991"/>
                  </a:lnTo>
                  <a:lnTo>
                    <a:pt x="30" y="972"/>
                  </a:lnTo>
                  <a:lnTo>
                    <a:pt x="26" y="955"/>
                  </a:lnTo>
                  <a:lnTo>
                    <a:pt x="21" y="936"/>
                  </a:lnTo>
                  <a:lnTo>
                    <a:pt x="16" y="917"/>
                  </a:lnTo>
                  <a:lnTo>
                    <a:pt x="13" y="899"/>
                  </a:lnTo>
                  <a:lnTo>
                    <a:pt x="10" y="879"/>
                  </a:lnTo>
                  <a:lnTo>
                    <a:pt x="5" y="841"/>
                  </a:lnTo>
                  <a:lnTo>
                    <a:pt x="2" y="803"/>
                  </a:lnTo>
                  <a:lnTo>
                    <a:pt x="0" y="764"/>
                  </a:lnTo>
                  <a:lnTo>
                    <a:pt x="2" y="724"/>
                  </a:lnTo>
                  <a:lnTo>
                    <a:pt x="2" y="705"/>
                  </a:lnTo>
                  <a:lnTo>
                    <a:pt x="5" y="686"/>
                  </a:lnTo>
                  <a:lnTo>
                    <a:pt x="6" y="666"/>
                  </a:lnTo>
                  <a:lnTo>
                    <a:pt x="9" y="647"/>
                  </a:lnTo>
                  <a:lnTo>
                    <a:pt x="15" y="610"/>
                  </a:lnTo>
                  <a:lnTo>
                    <a:pt x="25" y="572"/>
                  </a:lnTo>
                  <a:lnTo>
                    <a:pt x="35" y="536"/>
                  </a:lnTo>
                  <a:lnTo>
                    <a:pt x="47" y="501"/>
                  </a:lnTo>
                  <a:lnTo>
                    <a:pt x="61" y="467"/>
                  </a:lnTo>
                  <a:lnTo>
                    <a:pt x="77" y="433"/>
                  </a:lnTo>
                  <a:lnTo>
                    <a:pt x="85" y="416"/>
                  </a:lnTo>
                  <a:lnTo>
                    <a:pt x="95" y="400"/>
                  </a:lnTo>
                  <a:lnTo>
                    <a:pt x="114" y="367"/>
                  </a:lnTo>
                  <a:lnTo>
                    <a:pt x="134" y="337"/>
                  </a:lnTo>
                  <a:lnTo>
                    <a:pt x="155" y="307"/>
                  </a:lnTo>
                  <a:lnTo>
                    <a:pt x="178" y="279"/>
                  </a:lnTo>
                  <a:lnTo>
                    <a:pt x="204" y="250"/>
                  </a:lnTo>
                  <a:lnTo>
                    <a:pt x="216" y="237"/>
                  </a:lnTo>
                  <a:lnTo>
                    <a:pt x="229" y="223"/>
                  </a:lnTo>
                  <a:lnTo>
                    <a:pt x="242" y="210"/>
                  </a:lnTo>
                  <a:lnTo>
                    <a:pt x="256" y="198"/>
                  </a:lnTo>
                  <a:lnTo>
                    <a:pt x="270" y="187"/>
                  </a:lnTo>
                  <a:lnTo>
                    <a:pt x="284" y="174"/>
                  </a:lnTo>
                  <a:lnTo>
                    <a:pt x="298" y="163"/>
                  </a:lnTo>
                  <a:lnTo>
                    <a:pt x="314" y="151"/>
                  </a:lnTo>
                  <a:lnTo>
                    <a:pt x="329" y="140"/>
                  </a:lnTo>
                  <a:lnTo>
                    <a:pt x="344" y="130"/>
                  </a:lnTo>
                  <a:lnTo>
                    <a:pt x="376" y="110"/>
                  </a:lnTo>
                  <a:lnTo>
                    <a:pt x="409" y="91"/>
                  </a:lnTo>
                  <a:lnTo>
                    <a:pt x="443" y="76"/>
                  </a:lnTo>
                  <a:lnTo>
                    <a:pt x="477" y="60"/>
                  </a:lnTo>
                  <a:lnTo>
                    <a:pt x="514" y="45"/>
                  </a:lnTo>
                  <a:lnTo>
                    <a:pt x="532" y="40"/>
                  </a:lnTo>
                  <a:lnTo>
                    <a:pt x="550" y="34"/>
                  </a:lnTo>
                  <a:lnTo>
                    <a:pt x="587" y="23"/>
                  </a:lnTo>
                  <a:lnTo>
                    <a:pt x="624" y="15"/>
                  </a:lnTo>
                  <a:lnTo>
                    <a:pt x="663" y="9"/>
                  </a:lnTo>
                  <a:lnTo>
                    <a:pt x="703" y="2"/>
                  </a:lnTo>
                  <a:lnTo>
                    <a:pt x="723" y="1"/>
                  </a:lnTo>
                  <a:lnTo>
                    <a:pt x="742" y="0"/>
                  </a:lnTo>
                  <a:lnTo>
                    <a:pt x="783" y="0"/>
                  </a:lnTo>
                  <a:lnTo>
                    <a:pt x="823" y="0"/>
                  </a:lnTo>
                  <a:lnTo>
                    <a:pt x="863" y="2"/>
                  </a:lnTo>
                  <a:lnTo>
                    <a:pt x="902" y="9"/>
                  </a:lnTo>
                  <a:lnTo>
                    <a:pt x="940" y="15"/>
                  </a:lnTo>
                  <a:lnTo>
                    <a:pt x="959" y="18"/>
                  </a:lnTo>
                  <a:lnTo>
                    <a:pt x="978" y="22"/>
                  </a:lnTo>
                  <a:lnTo>
                    <a:pt x="1016" y="33"/>
                  </a:lnTo>
                  <a:lnTo>
                    <a:pt x="1053" y="45"/>
                  </a:lnTo>
                  <a:lnTo>
                    <a:pt x="1070" y="51"/>
                  </a:lnTo>
                  <a:lnTo>
                    <a:pt x="1087" y="59"/>
                  </a:lnTo>
                  <a:lnTo>
                    <a:pt x="1105" y="67"/>
                  </a:lnTo>
                  <a:lnTo>
                    <a:pt x="1123" y="74"/>
                  </a:lnTo>
                  <a:lnTo>
                    <a:pt x="1155" y="90"/>
                  </a:lnTo>
                  <a:lnTo>
                    <a:pt x="1173" y="99"/>
                  </a:lnTo>
                  <a:lnTo>
                    <a:pt x="1189" y="109"/>
                  </a:lnTo>
                  <a:lnTo>
                    <a:pt x="1221" y="128"/>
                  </a:lnTo>
                  <a:lnTo>
                    <a:pt x="1253" y="150"/>
                  </a:lnTo>
                  <a:lnTo>
                    <a:pt x="1281" y="172"/>
                  </a:lnTo>
                  <a:lnTo>
                    <a:pt x="1309" y="196"/>
                  </a:lnTo>
                  <a:lnTo>
                    <a:pt x="1336" y="221"/>
                  </a:lnTo>
                  <a:lnTo>
                    <a:pt x="1363" y="248"/>
                  </a:lnTo>
                  <a:lnTo>
                    <a:pt x="1387" y="277"/>
                  </a:lnTo>
                  <a:lnTo>
                    <a:pt x="1411" y="305"/>
                  </a:lnTo>
                  <a:lnTo>
                    <a:pt x="1433" y="335"/>
                  </a:lnTo>
                  <a:lnTo>
                    <a:pt x="1453" y="365"/>
                  </a:lnTo>
                  <a:lnTo>
                    <a:pt x="1472" y="397"/>
                  </a:lnTo>
                  <a:lnTo>
                    <a:pt x="1489" y="431"/>
                  </a:lnTo>
                  <a:lnTo>
                    <a:pt x="1504" y="464"/>
                  </a:lnTo>
                  <a:lnTo>
                    <a:pt x="1512" y="481"/>
                  </a:lnTo>
                  <a:lnTo>
                    <a:pt x="1519" y="499"/>
                  </a:lnTo>
                  <a:lnTo>
                    <a:pt x="1532" y="534"/>
                  </a:lnTo>
                  <a:lnTo>
                    <a:pt x="1536" y="552"/>
                  </a:lnTo>
                  <a:lnTo>
                    <a:pt x="1542" y="570"/>
                  </a:lnTo>
                  <a:lnTo>
                    <a:pt x="1546" y="589"/>
                  </a:lnTo>
                  <a:lnTo>
                    <a:pt x="1551" y="607"/>
                  </a:lnTo>
                  <a:lnTo>
                    <a:pt x="1554" y="625"/>
                  </a:lnTo>
                  <a:lnTo>
                    <a:pt x="1557" y="644"/>
                  </a:lnTo>
                  <a:lnTo>
                    <a:pt x="1563" y="684"/>
                  </a:lnTo>
                  <a:lnTo>
                    <a:pt x="1567" y="722"/>
                  </a:lnTo>
                  <a:lnTo>
                    <a:pt x="1567" y="761"/>
                  </a:lnTo>
                  <a:close/>
                </a:path>
              </a:pathLst>
            </a:custGeom>
            <a:solidFill>
              <a:srgbClr val="905A62"/>
            </a:solidFill>
            <a:ln w="9525">
              <a:noFill/>
              <a:round/>
              <a:headEnd/>
              <a:tailEnd/>
            </a:ln>
          </p:spPr>
          <p:txBody>
            <a:bodyPr/>
            <a:lstStyle/>
            <a:p>
              <a:endParaRPr lang="ru-RU"/>
            </a:p>
          </p:txBody>
        </p:sp>
        <p:sp>
          <p:nvSpPr>
            <p:cNvPr id="22584" name="Freeform 1457"/>
            <p:cNvSpPr>
              <a:spLocks/>
            </p:cNvSpPr>
            <p:nvPr/>
          </p:nvSpPr>
          <p:spPr bwMode="auto">
            <a:xfrm>
              <a:off x="2132" y="1486"/>
              <a:ext cx="1522" cy="1480"/>
            </a:xfrm>
            <a:custGeom>
              <a:avLst/>
              <a:gdLst>
                <a:gd name="T0" fmla="*/ 1520 w 1522"/>
                <a:gd name="T1" fmla="*/ 814 h 1480"/>
                <a:gd name="T2" fmla="*/ 1507 w 1522"/>
                <a:gd name="T3" fmla="*/ 887 h 1480"/>
                <a:gd name="T4" fmla="*/ 1488 w 1522"/>
                <a:gd name="T5" fmla="*/ 958 h 1480"/>
                <a:gd name="T6" fmla="*/ 1449 w 1522"/>
                <a:gd name="T7" fmla="*/ 1059 h 1480"/>
                <a:gd name="T8" fmla="*/ 1393 w 1522"/>
                <a:gd name="T9" fmla="*/ 1152 h 1480"/>
                <a:gd name="T10" fmla="*/ 1349 w 1522"/>
                <a:gd name="T11" fmla="*/ 1209 h 1480"/>
                <a:gd name="T12" fmla="*/ 1274 w 1522"/>
                <a:gd name="T13" fmla="*/ 1286 h 1480"/>
                <a:gd name="T14" fmla="*/ 1188 w 1522"/>
                <a:gd name="T15" fmla="*/ 1353 h 1480"/>
                <a:gd name="T16" fmla="*/ 1126 w 1522"/>
                <a:gd name="T17" fmla="*/ 1390 h 1480"/>
                <a:gd name="T18" fmla="*/ 1024 w 1522"/>
                <a:gd name="T19" fmla="*/ 1435 h 1480"/>
                <a:gd name="T20" fmla="*/ 971 w 1522"/>
                <a:gd name="T21" fmla="*/ 1451 h 1480"/>
                <a:gd name="T22" fmla="*/ 879 w 1522"/>
                <a:gd name="T23" fmla="*/ 1471 h 1480"/>
                <a:gd name="T24" fmla="*/ 802 w 1522"/>
                <a:gd name="T25" fmla="*/ 1478 h 1480"/>
                <a:gd name="T26" fmla="*/ 723 w 1522"/>
                <a:gd name="T27" fmla="*/ 1478 h 1480"/>
                <a:gd name="T28" fmla="*/ 629 w 1522"/>
                <a:gd name="T29" fmla="*/ 1469 h 1480"/>
                <a:gd name="T30" fmla="*/ 536 w 1522"/>
                <a:gd name="T31" fmla="*/ 1447 h 1480"/>
                <a:gd name="T32" fmla="*/ 467 w 1522"/>
                <a:gd name="T33" fmla="*/ 1422 h 1480"/>
                <a:gd name="T34" fmla="*/ 400 w 1522"/>
                <a:gd name="T35" fmla="*/ 1391 h 1480"/>
                <a:gd name="T36" fmla="*/ 321 w 1522"/>
                <a:gd name="T37" fmla="*/ 1343 h 1480"/>
                <a:gd name="T38" fmla="*/ 251 w 1522"/>
                <a:gd name="T39" fmla="*/ 1288 h 1480"/>
                <a:gd name="T40" fmla="*/ 186 w 1522"/>
                <a:gd name="T41" fmla="*/ 1225 h 1480"/>
                <a:gd name="T42" fmla="*/ 153 w 1522"/>
                <a:gd name="T43" fmla="*/ 1184 h 1480"/>
                <a:gd name="T44" fmla="*/ 93 w 1522"/>
                <a:gd name="T45" fmla="*/ 1094 h 1480"/>
                <a:gd name="T46" fmla="*/ 53 w 1522"/>
                <a:gd name="T47" fmla="*/ 1013 h 1480"/>
                <a:gd name="T48" fmla="*/ 24 w 1522"/>
                <a:gd name="T49" fmla="*/ 926 h 1480"/>
                <a:gd name="T50" fmla="*/ 10 w 1522"/>
                <a:gd name="T51" fmla="*/ 854 h 1480"/>
                <a:gd name="T52" fmla="*/ 4 w 1522"/>
                <a:gd name="T53" fmla="*/ 798 h 1480"/>
                <a:gd name="T54" fmla="*/ 2 w 1522"/>
                <a:gd name="T55" fmla="*/ 704 h 1480"/>
                <a:gd name="T56" fmla="*/ 10 w 1522"/>
                <a:gd name="T57" fmla="*/ 628 h 1480"/>
                <a:gd name="T58" fmla="*/ 23 w 1522"/>
                <a:gd name="T59" fmla="*/ 557 h 1480"/>
                <a:gd name="T60" fmla="*/ 60 w 1522"/>
                <a:gd name="T61" fmla="*/ 453 h 1480"/>
                <a:gd name="T62" fmla="*/ 111 w 1522"/>
                <a:gd name="T63" fmla="*/ 359 h 1480"/>
                <a:gd name="T64" fmla="*/ 162 w 1522"/>
                <a:gd name="T65" fmla="*/ 284 h 1480"/>
                <a:gd name="T66" fmla="*/ 222 w 1522"/>
                <a:gd name="T67" fmla="*/ 218 h 1480"/>
                <a:gd name="T68" fmla="*/ 305 w 1522"/>
                <a:gd name="T69" fmla="*/ 148 h 1480"/>
                <a:gd name="T70" fmla="*/ 381 w 1522"/>
                <a:gd name="T71" fmla="*/ 99 h 1480"/>
                <a:gd name="T72" fmla="*/ 465 w 1522"/>
                <a:gd name="T73" fmla="*/ 59 h 1480"/>
                <a:gd name="T74" fmla="*/ 535 w 1522"/>
                <a:gd name="T75" fmla="*/ 34 h 1480"/>
                <a:gd name="T76" fmla="*/ 608 w 1522"/>
                <a:gd name="T77" fmla="*/ 15 h 1480"/>
                <a:gd name="T78" fmla="*/ 702 w 1522"/>
                <a:gd name="T79" fmla="*/ 2 h 1480"/>
                <a:gd name="T80" fmla="*/ 761 w 1522"/>
                <a:gd name="T81" fmla="*/ 0 h 1480"/>
                <a:gd name="T82" fmla="*/ 877 w 1522"/>
                <a:gd name="T83" fmla="*/ 9 h 1480"/>
                <a:gd name="T84" fmla="*/ 951 w 1522"/>
                <a:gd name="T85" fmla="*/ 24 h 1480"/>
                <a:gd name="T86" fmla="*/ 1022 w 1522"/>
                <a:gd name="T87" fmla="*/ 44 h 1480"/>
                <a:gd name="T88" fmla="*/ 1090 w 1522"/>
                <a:gd name="T89" fmla="*/ 73 h 1480"/>
                <a:gd name="T90" fmla="*/ 1186 w 1522"/>
                <a:gd name="T91" fmla="*/ 126 h 1480"/>
                <a:gd name="T92" fmla="*/ 1245 w 1522"/>
                <a:gd name="T93" fmla="*/ 168 h 1480"/>
                <a:gd name="T94" fmla="*/ 1324 w 1522"/>
                <a:gd name="T95" fmla="*/ 241 h 1480"/>
                <a:gd name="T96" fmla="*/ 1360 w 1522"/>
                <a:gd name="T97" fmla="*/ 282 h 1480"/>
                <a:gd name="T98" fmla="*/ 1411 w 1522"/>
                <a:gd name="T99" fmla="*/ 356 h 1480"/>
                <a:gd name="T100" fmla="*/ 1462 w 1522"/>
                <a:gd name="T101" fmla="*/ 450 h 1480"/>
                <a:gd name="T102" fmla="*/ 1488 w 1522"/>
                <a:gd name="T103" fmla="*/ 518 h 1480"/>
                <a:gd name="T104" fmla="*/ 1507 w 1522"/>
                <a:gd name="T105" fmla="*/ 589 h 1480"/>
                <a:gd name="T106" fmla="*/ 1520 w 1522"/>
                <a:gd name="T107" fmla="*/ 663 h 1480"/>
                <a:gd name="T108" fmla="*/ 1522 w 1522"/>
                <a:gd name="T109" fmla="*/ 739 h 148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522"/>
                <a:gd name="T166" fmla="*/ 0 h 1480"/>
                <a:gd name="T167" fmla="*/ 1522 w 1522"/>
                <a:gd name="T168" fmla="*/ 1480 h 148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522" h="1480">
                  <a:moveTo>
                    <a:pt x="1522" y="739"/>
                  </a:moveTo>
                  <a:lnTo>
                    <a:pt x="1521" y="777"/>
                  </a:lnTo>
                  <a:lnTo>
                    <a:pt x="1520" y="814"/>
                  </a:lnTo>
                  <a:lnTo>
                    <a:pt x="1517" y="833"/>
                  </a:lnTo>
                  <a:lnTo>
                    <a:pt x="1513" y="851"/>
                  </a:lnTo>
                  <a:lnTo>
                    <a:pt x="1507" y="887"/>
                  </a:lnTo>
                  <a:lnTo>
                    <a:pt x="1504" y="906"/>
                  </a:lnTo>
                  <a:lnTo>
                    <a:pt x="1499" y="923"/>
                  </a:lnTo>
                  <a:lnTo>
                    <a:pt x="1488" y="958"/>
                  </a:lnTo>
                  <a:lnTo>
                    <a:pt x="1477" y="993"/>
                  </a:lnTo>
                  <a:lnTo>
                    <a:pt x="1463" y="1028"/>
                  </a:lnTo>
                  <a:lnTo>
                    <a:pt x="1449" y="1059"/>
                  </a:lnTo>
                  <a:lnTo>
                    <a:pt x="1432" y="1092"/>
                  </a:lnTo>
                  <a:lnTo>
                    <a:pt x="1412" y="1122"/>
                  </a:lnTo>
                  <a:lnTo>
                    <a:pt x="1393" y="1152"/>
                  </a:lnTo>
                  <a:lnTo>
                    <a:pt x="1372" y="1182"/>
                  </a:lnTo>
                  <a:lnTo>
                    <a:pt x="1361" y="1196"/>
                  </a:lnTo>
                  <a:lnTo>
                    <a:pt x="1349" y="1209"/>
                  </a:lnTo>
                  <a:lnTo>
                    <a:pt x="1325" y="1236"/>
                  </a:lnTo>
                  <a:lnTo>
                    <a:pt x="1300" y="1263"/>
                  </a:lnTo>
                  <a:lnTo>
                    <a:pt x="1274" y="1286"/>
                  </a:lnTo>
                  <a:lnTo>
                    <a:pt x="1246" y="1311"/>
                  </a:lnTo>
                  <a:lnTo>
                    <a:pt x="1218" y="1332"/>
                  </a:lnTo>
                  <a:lnTo>
                    <a:pt x="1188" y="1353"/>
                  </a:lnTo>
                  <a:lnTo>
                    <a:pt x="1158" y="1372"/>
                  </a:lnTo>
                  <a:lnTo>
                    <a:pt x="1142" y="1381"/>
                  </a:lnTo>
                  <a:lnTo>
                    <a:pt x="1126" y="1390"/>
                  </a:lnTo>
                  <a:lnTo>
                    <a:pt x="1092" y="1407"/>
                  </a:lnTo>
                  <a:lnTo>
                    <a:pt x="1060" y="1421"/>
                  </a:lnTo>
                  <a:lnTo>
                    <a:pt x="1024" y="1435"/>
                  </a:lnTo>
                  <a:lnTo>
                    <a:pt x="1007" y="1440"/>
                  </a:lnTo>
                  <a:lnTo>
                    <a:pt x="988" y="1446"/>
                  </a:lnTo>
                  <a:lnTo>
                    <a:pt x="971" y="1451"/>
                  </a:lnTo>
                  <a:lnTo>
                    <a:pt x="953" y="1456"/>
                  </a:lnTo>
                  <a:lnTo>
                    <a:pt x="915" y="1464"/>
                  </a:lnTo>
                  <a:lnTo>
                    <a:pt x="879" y="1471"/>
                  </a:lnTo>
                  <a:lnTo>
                    <a:pt x="841" y="1477"/>
                  </a:lnTo>
                  <a:lnTo>
                    <a:pt x="822" y="1478"/>
                  </a:lnTo>
                  <a:lnTo>
                    <a:pt x="802" y="1478"/>
                  </a:lnTo>
                  <a:lnTo>
                    <a:pt x="783" y="1480"/>
                  </a:lnTo>
                  <a:lnTo>
                    <a:pt x="763" y="1480"/>
                  </a:lnTo>
                  <a:lnTo>
                    <a:pt x="723" y="1478"/>
                  </a:lnTo>
                  <a:lnTo>
                    <a:pt x="684" y="1477"/>
                  </a:lnTo>
                  <a:lnTo>
                    <a:pt x="646" y="1472"/>
                  </a:lnTo>
                  <a:lnTo>
                    <a:pt x="629" y="1469"/>
                  </a:lnTo>
                  <a:lnTo>
                    <a:pt x="610" y="1464"/>
                  </a:lnTo>
                  <a:lnTo>
                    <a:pt x="574" y="1457"/>
                  </a:lnTo>
                  <a:lnTo>
                    <a:pt x="536" y="1447"/>
                  </a:lnTo>
                  <a:lnTo>
                    <a:pt x="519" y="1441"/>
                  </a:lnTo>
                  <a:lnTo>
                    <a:pt x="500" y="1436"/>
                  </a:lnTo>
                  <a:lnTo>
                    <a:pt x="467" y="1422"/>
                  </a:lnTo>
                  <a:lnTo>
                    <a:pt x="449" y="1416"/>
                  </a:lnTo>
                  <a:lnTo>
                    <a:pt x="432" y="1408"/>
                  </a:lnTo>
                  <a:lnTo>
                    <a:pt x="400" y="1391"/>
                  </a:lnTo>
                  <a:lnTo>
                    <a:pt x="367" y="1373"/>
                  </a:lnTo>
                  <a:lnTo>
                    <a:pt x="337" y="1354"/>
                  </a:lnTo>
                  <a:lnTo>
                    <a:pt x="321" y="1343"/>
                  </a:lnTo>
                  <a:lnTo>
                    <a:pt x="307" y="1334"/>
                  </a:lnTo>
                  <a:lnTo>
                    <a:pt x="278" y="1312"/>
                  </a:lnTo>
                  <a:lnTo>
                    <a:pt x="251" y="1288"/>
                  </a:lnTo>
                  <a:lnTo>
                    <a:pt x="224" y="1264"/>
                  </a:lnTo>
                  <a:lnTo>
                    <a:pt x="199" y="1238"/>
                  </a:lnTo>
                  <a:lnTo>
                    <a:pt x="186" y="1225"/>
                  </a:lnTo>
                  <a:lnTo>
                    <a:pt x="175" y="1211"/>
                  </a:lnTo>
                  <a:lnTo>
                    <a:pt x="164" y="1199"/>
                  </a:lnTo>
                  <a:lnTo>
                    <a:pt x="153" y="1184"/>
                  </a:lnTo>
                  <a:lnTo>
                    <a:pt x="131" y="1154"/>
                  </a:lnTo>
                  <a:lnTo>
                    <a:pt x="112" y="1124"/>
                  </a:lnTo>
                  <a:lnTo>
                    <a:pt x="93" y="1094"/>
                  </a:lnTo>
                  <a:lnTo>
                    <a:pt x="76" y="1062"/>
                  </a:lnTo>
                  <a:lnTo>
                    <a:pt x="61" y="1030"/>
                  </a:lnTo>
                  <a:lnTo>
                    <a:pt x="53" y="1013"/>
                  </a:lnTo>
                  <a:lnTo>
                    <a:pt x="46" y="995"/>
                  </a:lnTo>
                  <a:lnTo>
                    <a:pt x="35" y="961"/>
                  </a:lnTo>
                  <a:lnTo>
                    <a:pt x="24" y="926"/>
                  </a:lnTo>
                  <a:lnTo>
                    <a:pt x="20" y="909"/>
                  </a:lnTo>
                  <a:lnTo>
                    <a:pt x="16" y="890"/>
                  </a:lnTo>
                  <a:lnTo>
                    <a:pt x="10" y="854"/>
                  </a:lnTo>
                  <a:lnTo>
                    <a:pt x="6" y="836"/>
                  </a:lnTo>
                  <a:lnTo>
                    <a:pt x="5" y="817"/>
                  </a:lnTo>
                  <a:lnTo>
                    <a:pt x="4" y="798"/>
                  </a:lnTo>
                  <a:lnTo>
                    <a:pt x="2" y="779"/>
                  </a:lnTo>
                  <a:lnTo>
                    <a:pt x="0" y="742"/>
                  </a:lnTo>
                  <a:lnTo>
                    <a:pt x="2" y="704"/>
                  </a:lnTo>
                  <a:lnTo>
                    <a:pt x="4" y="666"/>
                  </a:lnTo>
                  <a:lnTo>
                    <a:pt x="6" y="646"/>
                  </a:lnTo>
                  <a:lnTo>
                    <a:pt x="10" y="628"/>
                  </a:lnTo>
                  <a:lnTo>
                    <a:pt x="16" y="592"/>
                  </a:lnTo>
                  <a:lnTo>
                    <a:pt x="19" y="574"/>
                  </a:lnTo>
                  <a:lnTo>
                    <a:pt x="23" y="557"/>
                  </a:lnTo>
                  <a:lnTo>
                    <a:pt x="34" y="521"/>
                  </a:lnTo>
                  <a:lnTo>
                    <a:pt x="46" y="488"/>
                  </a:lnTo>
                  <a:lnTo>
                    <a:pt x="60" y="453"/>
                  </a:lnTo>
                  <a:lnTo>
                    <a:pt x="76" y="421"/>
                  </a:lnTo>
                  <a:lnTo>
                    <a:pt x="92" y="388"/>
                  </a:lnTo>
                  <a:lnTo>
                    <a:pt x="111" y="359"/>
                  </a:lnTo>
                  <a:lnTo>
                    <a:pt x="130" y="329"/>
                  </a:lnTo>
                  <a:lnTo>
                    <a:pt x="152" y="299"/>
                  </a:lnTo>
                  <a:lnTo>
                    <a:pt x="162" y="284"/>
                  </a:lnTo>
                  <a:lnTo>
                    <a:pt x="174" y="271"/>
                  </a:lnTo>
                  <a:lnTo>
                    <a:pt x="198" y="243"/>
                  </a:lnTo>
                  <a:lnTo>
                    <a:pt x="222" y="218"/>
                  </a:lnTo>
                  <a:lnTo>
                    <a:pt x="250" y="194"/>
                  </a:lnTo>
                  <a:lnTo>
                    <a:pt x="277" y="170"/>
                  </a:lnTo>
                  <a:lnTo>
                    <a:pt x="305" y="148"/>
                  </a:lnTo>
                  <a:lnTo>
                    <a:pt x="335" y="128"/>
                  </a:lnTo>
                  <a:lnTo>
                    <a:pt x="365" y="109"/>
                  </a:lnTo>
                  <a:lnTo>
                    <a:pt x="381" y="99"/>
                  </a:lnTo>
                  <a:lnTo>
                    <a:pt x="399" y="89"/>
                  </a:lnTo>
                  <a:lnTo>
                    <a:pt x="430" y="74"/>
                  </a:lnTo>
                  <a:lnTo>
                    <a:pt x="465" y="59"/>
                  </a:lnTo>
                  <a:lnTo>
                    <a:pt x="498" y="45"/>
                  </a:lnTo>
                  <a:lnTo>
                    <a:pt x="517" y="39"/>
                  </a:lnTo>
                  <a:lnTo>
                    <a:pt x="535" y="34"/>
                  </a:lnTo>
                  <a:lnTo>
                    <a:pt x="552" y="29"/>
                  </a:lnTo>
                  <a:lnTo>
                    <a:pt x="572" y="24"/>
                  </a:lnTo>
                  <a:lnTo>
                    <a:pt x="608" y="15"/>
                  </a:lnTo>
                  <a:lnTo>
                    <a:pt x="644" y="9"/>
                  </a:lnTo>
                  <a:lnTo>
                    <a:pt x="682" y="4"/>
                  </a:lnTo>
                  <a:lnTo>
                    <a:pt x="702" y="2"/>
                  </a:lnTo>
                  <a:lnTo>
                    <a:pt x="721" y="0"/>
                  </a:lnTo>
                  <a:lnTo>
                    <a:pt x="741" y="0"/>
                  </a:lnTo>
                  <a:lnTo>
                    <a:pt x="761" y="0"/>
                  </a:lnTo>
                  <a:lnTo>
                    <a:pt x="800" y="0"/>
                  </a:lnTo>
                  <a:lnTo>
                    <a:pt x="839" y="4"/>
                  </a:lnTo>
                  <a:lnTo>
                    <a:pt x="877" y="9"/>
                  </a:lnTo>
                  <a:lnTo>
                    <a:pt x="896" y="11"/>
                  </a:lnTo>
                  <a:lnTo>
                    <a:pt x="913" y="15"/>
                  </a:lnTo>
                  <a:lnTo>
                    <a:pt x="951" y="24"/>
                  </a:lnTo>
                  <a:lnTo>
                    <a:pt x="986" y="33"/>
                  </a:lnTo>
                  <a:lnTo>
                    <a:pt x="1005" y="38"/>
                  </a:lnTo>
                  <a:lnTo>
                    <a:pt x="1022" y="44"/>
                  </a:lnTo>
                  <a:lnTo>
                    <a:pt x="1058" y="58"/>
                  </a:lnTo>
                  <a:lnTo>
                    <a:pt x="1073" y="65"/>
                  </a:lnTo>
                  <a:lnTo>
                    <a:pt x="1090" y="73"/>
                  </a:lnTo>
                  <a:lnTo>
                    <a:pt x="1124" y="88"/>
                  </a:lnTo>
                  <a:lnTo>
                    <a:pt x="1156" y="107"/>
                  </a:lnTo>
                  <a:lnTo>
                    <a:pt x="1186" y="126"/>
                  </a:lnTo>
                  <a:lnTo>
                    <a:pt x="1202" y="136"/>
                  </a:lnTo>
                  <a:lnTo>
                    <a:pt x="1216" y="147"/>
                  </a:lnTo>
                  <a:lnTo>
                    <a:pt x="1245" y="168"/>
                  </a:lnTo>
                  <a:lnTo>
                    <a:pt x="1273" y="192"/>
                  </a:lnTo>
                  <a:lnTo>
                    <a:pt x="1299" y="216"/>
                  </a:lnTo>
                  <a:lnTo>
                    <a:pt x="1324" y="241"/>
                  </a:lnTo>
                  <a:lnTo>
                    <a:pt x="1337" y="255"/>
                  </a:lnTo>
                  <a:lnTo>
                    <a:pt x="1348" y="269"/>
                  </a:lnTo>
                  <a:lnTo>
                    <a:pt x="1360" y="282"/>
                  </a:lnTo>
                  <a:lnTo>
                    <a:pt x="1371" y="296"/>
                  </a:lnTo>
                  <a:lnTo>
                    <a:pt x="1392" y="326"/>
                  </a:lnTo>
                  <a:lnTo>
                    <a:pt x="1411" y="356"/>
                  </a:lnTo>
                  <a:lnTo>
                    <a:pt x="1431" y="385"/>
                  </a:lnTo>
                  <a:lnTo>
                    <a:pt x="1448" y="419"/>
                  </a:lnTo>
                  <a:lnTo>
                    <a:pt x="1462" y="450"/>
                  </a:lnTo>
                  <a:lnTo>
                    <a:pt x="1470" y="467"/>
                  </a:lnTo>
                  <a:lnTo>
                    <a:pt x="1476" y="485"/>
                  </a:lnTo>
                  <a:lnTo>
                    <a:pt x="1488" y="518"/>
                  </a:lnTo>
                  <a:lnTo>
                    <a:pt x="1499" y="555"/>
                  </a:lnTo>
                  <a:lnTo>
                    <a:pt x="1503" y="572"/>
                  </a:lnTo>
                  <a:lnTo>
                    <a:pt x="1507" y="589"/>
                  </a:lnTo>
                  <a:lnTo>
                    <a:pt x="1513" y="625"/>
                  </a:lnTo>
                  <a:lnTo>
                    <a:pt x="1516" y="644"/>
                  </a:lnTo>
                  <a:lnTo>
                    <a:pt x="1520" y="663"/>
                  </a:lnTo>
                  <a:lnTo>
                    <a:pt x="1521" y="682"/>
                  </a:lnTo>
                  <a:lnTo>
                    <a:pt x="1521" y="701"/>
                  </a:lnTo>
                  <a:lnTo>
                    <a:pt x="1522" y="739"/>
                  </a:lnTo>
                  <a:close/>
                </a:path>
              </a:pathLst>
            </a:custGeom>
            <a:solidFill>
              <a:srgbClr val="985B64"/>
            </a:solidFill>
            <a:ln w="9525">
              <a:noFill/>
              <a:round/>
              <a:headEnd/>
              <a:tailEnd/>
            </a:ln>
          </p:spPr>
          <p:txBody>
            <a:bodyPr/>
            <a:lstStyle/>
            <a:p>
              <a:endParaRPr lang="ru-RU"/>
            </a:p>
          </p:txBody>
        </p:sp>
        <p:sp>
          <p:nvSpPr>
            <p:cNvPr id="22585" name="Freeform 1458"/>
            <p:cNvSpPr>
              <a:spLocks/>
            </p:cNvSpPr>
            <p:nvPr/>
          </p:nvSpPr>
          <p:spPr bwMode="auto">
            <a:xfrm>
              <a:off x="2155" y="1508"/>
              <a:ext cx="1477" cy="1435"/>
            </a:xfrm>
            <a:custGeom>
              <a:avLst/>
              <a:gdLst>
                <a:gd name="T0" fmla="*/ 1472 w 1477"/>
                <a:gd name="T1" fmla="*/ 789 h 1435"/>
                <a:gd name="T2" fmla="*/ 1461 w 1477"/>
                <a:gd name="T3" fmla="*/ 861 h 1435"/>
                <a:gd name="T4" fmla="*/ 1444 w 1477"/>
                <a:gd name="T5" fmla="*/ 929 h 1435"/>
                <a:gd name="T6" fmla="*/ 1404 w 1477"/>
                <a:gd name="T7" fmla="*/ 1027 h 1435"/>
                <a:gd name="T8" fmla="*/ 1369 w 1477"/>
                <a:gd name="T9" fmla="*/ 1089 h 1435"/>
                <a:gd name="T10" fmla="*/ 1308 w 1477"/>
                <a:gd name="T11" fmla="*/ 1173 h 1435"/>
                <a:gd name="T12" fmla="*/ 1260 w 1477"/>
                <a:gd name="T13" fmla="*/ 1224 h 1435"/>
                <a:gd name="T14" fmla="*/ 1222 w 1477"/>
                <a:gd name="T15" fmla="*/ 1258 h 1435"/>
                <a:gd name="T16" fmla="*/ 1151 w 1477"/>
                <a:gd name="T17" fmla="*/ 1311 h 1435"/>
                <a:gd name="T18" fmla="*/ 1059 w 1477"/>
                <a:gd name="T19" fmla="*/ 1363 h 1435"/>
                <a:gd name="T20" fmla="*/ 993 w 1477"/>
                <a:gd name="T21" fmla="*/ 1391 h 1435"/>
                <a:gd name="T22" fmla="*/ 889 w 1477"/>
                <a:gd name="T23" fmla="*/ 1420 h 1435"/>
                <a:gd name="T24" fmla="*/ 778 w 1477"/>
                <a:gd name="T25" fmla="*/ 1434 h 1435"/>
                <a:gd name="T26" fmla="*/ 702 w 1477"/>
                <a:gd name="T27" fmla="*/ 1435 h 1435"/>
                <a:gd name="T28" fmla="*/ 591 w 1477"/>
                <a:gd name="T29" fmla="*/ 1420 h 1435"/>
                <a:gd name="T30" fmla="*/ 520 w 1477"/>
                <a:gd name="T31" fmla="*/ 1403 h 1435"/>
                <a:gd name="T32" fmla="*/ 469 w 1477"/>
                <a:gd name="T33" fmla="*/ 1386 h 1435"/>
                <a:gd name="T34" fmla="*/ 387 w 1477"/>
                <a:gd name="T35" fmla="*/ 1349 h 1435"/>
                <a:gd name="T36" fmla="*/ 312 w 1477"/>
                <a:gd name="T37" fmla="*/ 1303 h 1435"/>
                <a:gd name="T38" fmla="*/ 270 w 1477"/>
                <a:gd name="T39" fmla="*/ 1271 h 1435"/>
                <a:gd name="T40" fmla="*/ 191 w 1477"/>
                <a:gd name="T41" fmla="*/ 1200 h 1435"/>
                <a:gd name="T42" fmla="*/ 147 w 1477"/>
                <a:gd name="T43" fmla="*/ 1147 h 1435"/>
                <a:gd name="T44" fmla="*/ 98 w 1477"/>
                <a:gd name="T45" fmla="*/ 1076 h 1435"/>
                <a:gd name="T46" fmla="*/ 65 w 1477"/>
                <a:gd name="T47" fmla="*/ 1013 h 1435"/>
                <a:gd name="T48" fmla="*/ 46 w 1477"/>
                <a:gd name="T49" fmla="*/ 964 h 1435"/>
                <a:gd name="T50" fmla="*/ 19 w 1477"/>
                <a:gd name="T51" fmla="*/ 881 h 1435"/>
                <a:gd name="T52" fmla="*/ 9 w 1477"/>
                <a:gd name="T53" fmla="*/ 827 h 1435"/>
                <a:gd name="T54" fmla="*/ 1 w 1477"/>
                <a:gd name="T55" fmla="*/ 755 h 1435"/>
                <a:gd name="T56" fmla="*/ 0 w 1477"/>
                <a:gd name="T57" fmla="*/ 681 h 1435"/>
                <a:gd name="T58" fmla="*/ 9 w 1477"/>
                <a:gd name="T59" fmla="*/ 610 h 1435"/>
                <a:gd name="T60" fmla="*/ 23 w 1477"/>
                <a:gd name="T61" fmla="*/ 539 h 1435"/>
                <a:gd name="T62" fmla="*/ 58 w 1477"/>
                <a:gd name="T63" fmla="*/ 440 h 1435"/>
                <a:gd name="T64" fmla="*/ 97 w 1477"/>
                <a:gd name="T65" fmla="*/ 361 h 1435"/>
                <a:gd name="T66" fmla="*/ 146 w 1477"/>
                <a:gd name="T67" fmla="*/ 288 h 1435"/>
                <a:gd name="T68" fmla="*/ 203 w 1477"/>
                <a:gd name="T69" fmla="*/ 224 h 1435"/>
                <a:gd name="T70" fmla="*/ 241 w 1477"/>
                <a:gd name="T71" fmla="*/ 187 h 1435"/>
                <a:gd name="T72" fmla="*/ 296 w 1477"/>
                <a:gd name="T73" fmla="*/ 143 h 1435"/>
                <a:gd name="T74" fmla="*/ 385 w 1477"/>
                <a:gd name="T75" fmla="*/ 87 h 1435"/>
                <a:gd name="T76" fmla="*/ 449 w 1477"/>
                <a:gd name="T77" fmla="*/ 56 h 1435"/>
                <a:gd name="T78" fmla="*/ 553 w 1477"/>
                <a:gd name="T79" fmla="*/ 23 h 1435"/>
                <a:gd name="T80" fmla="*/ 662 w 1477"/>
                <a:gd name="T81" fmla="*/ 4 h 1435"/>
                <a:gd name="T82" fmla="*/ 737 w 1477"/>
                <a:gd name="T83" fmla="*/ 0 h 1435"/>
                <a:gd name="T84" fmla="*/ 850 w 1477"/>
                <a:gd name="T85" fmla="*/ 8 h 1435"/>
                <a:gd name="T86" fmla="*/ 939 w 1477"/>
                <a:gd name="T87" fmla="*/ 26 h 1435"/>
                <a:gd name="T88" fmla="*/ 991 w 1477"/>
                <a:gd name="T89" fmla="*/ 43 h 1435"/>
                <a:gd name="T90" fmla="*/ 1057 w 1477"/>
                <a:gd name="T91" fmla="*/ 69 h 1435"/>
                <a:gd name="T92" fmla="*/ 1149 w 1477"/>
                <a:gd name="T93" fmla="*/ 121 h 1435"/>
                <a:gd name="T94" fmla="*/ 1193 w 1477"/>
                <a:gd name="T95" fmla="*/ 152 h 1435"/>
                <a:gd name="T96" fmla="*/ 1259 w 1477"/>
                <a:gd name="T97" fmla="*/ 209 h 1435"/>
                <a:gd name="T98" fmla="*/ 1317 w 1477"/>
                <a:gd name="T99" fmla="*/ 274 h 1435"/>
                <a:gd name="T100" fmla="*/ 1368 w 1477"/>
                <a:gd name="T101" fmla="*/ 344 h 1435"/>
                <a:gd name="T102" fmla="*/ 1403 w 1477"/>
                <a:gd name="T103" fmla="*/ 406 h 1435"/>
                <a:gd name="T104" fmla="*/ 1426 w 1477"/>
                <a:gd name="T105" fmla="*/ 453 h 1435"/>
                <a:gd name="T106" fmla="*/ 1453 w 1477"/>
                <a:gd name="T107" fmla="*/ 536 h 1435"/>
                <a:gd name="T108" fmla="*/ 1466 w 1477"/>
                <a:gd name="T109" fmla="*/ 589 h 1435"/>
                <a:gd name="T110" fmla="*/ 1475 w 1477"/>
                <a:gd name="T111" fmla="*/ 661 h 1435"/>
                <a:gd name="T112" fmla="*/ 1477 w 1477"/>
                <a:gd name="T113" fmla="*/ 716 h 143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477"/>
                <a:gd name="T172" fmla="*/ 0 h 1435"/>
                <a:gd name="T173" fmla="*/ 1477 w 1477"/>
                <a:gd name="T174" fmla="*/ 1435 h 143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477" h="1435">
                  <a:moveTo>
                    <a:pt x="1477" y="716"/>
                  </a:moveTo>
                  <a:lnTo>
                    <a:pt x="1475" y="752"/>
                  </a:lnTo>
                  <a:lnTo>
                    <a:pt x="1472" y="789"/>
                  </a:lnTo>
                  <a:lnTo>
                    <a:pt x="1470" y="808"/>
                  </a:lnTo>
                  <a:lnTo>
                    <a:pt x="1469" y="825"/>
                  </a:lnTo>
                  <a:lnTo>
                    <a:pt x="1461" y="861"/>
                  </a:lnTo>
                  <a:lnTo>
                    <a:pt x="1458" y="879"/>
                  </a:lnTo>
                  <a:lnTo>
                    <a:pt x="1453" y="896"/>
                  </a:lnTo>
                  <a:lnTo>
                    <a:pt x="1444" y="929"/>
                  </a:lnTo>
                  <a:lnTo>
                    <a:pt x="1433" y="962"/>
                  </a:lnTo>
                  <a:lnTo>
                    <a:pt x="1418" y="995"/>
                  </a:lnTo>
                  <a:lnTo>
                    <a:pt x="1404" y="1027"/>
                  </a:lnTo>
                  <a:lnTo>
                    <a:pt x="1388" y="1059"/>
                  </a:lnTo>
                  <a:lnTo>
                    <a:pt x="1379" y="1074"/>
                  </a:lnTo>
                  <a:lnTo>
                    <a:pt x="1369" y="1089"/>
                  </a:lnTo>
                  <a:lnTo>
                    <a:pt x="1350" y="1117"/>
                  </a:lnTo>
                  <a:lnTo>
                    <a:pt x="1330" y="1145"/>
                  </a:lnTo>
                  <a:lnTo>
                    <a:pt x="1308" y="1173"/>
                  </a:lnTo>
                  <a:lnTo>
                    <a:pt x="1286" y="1198"/>
                  </a:lnTo>
                  <a:lnTo>
                    <a:pt x="1273" y="1211"/>
                  </a:lnTo>
                  <a:lnTo>
                    <a:pt x="1260" y="1224"/>
                  </a:lnTo>
                  <a:lnTo>
                    <a:pt x="1248" y="1237"/>
                  </a:lnTo>
                  <a:lnTo>
                    <a:pt x="1235" y="1248"/>
                  </a:lnTo>
                  <a:lnTo>
                    <a:pt x="1222" y="1258"/>
                  </a:lnTo>
                  <a:lnTo>
                    <a:pt x="1209" y="1269"/>
                  </a:lnTo>
                  <a:lnTo>
                    <a:pt x="1181" y="1292"/>
                  </a:lnTo>
                  <a:lnTo>
                    <a:pt x="1151" y="1311"/>
                  </a:lnTo>
                  <a:lnTo>
                    <a:pt x="1121" y="1329"/>
                  </a:lnTo>
                  <a:lnTo>
                    <a:pt x="1091" y="1347"/>
                  </a:lnTo>
                  <a:lnTo>
                    <a:pt x="1059" y="1363"/>
                  </a:lnTo>
                  <a:lnTo>
                    <a:pt x="1044" y="1371"/>
                  </a:lnTo>
                  <a:lnTo>
                    <a:pt x="1027" y="1378"/>
                  </a:lnTo>
                  <a:lnTo>
                    <a:pt x="993" y="1391"/>
                  </a:lnTo>
                  <a:lnTo>
                    <a:pt x="959" y="1403"/>
                  </a:lnTo>
                  <a:lnTo>
                    <a:pt x="923" y="1412"/>
                  </a:lnTo>
                  <a:lnTo>
                    <a:pt x="889" y="1420"/>
                  </a:lnTo>
                  <a:lnTo>
                    <a:pt x="852" y="1427"/>
                  </a:lnTo>
                  <a:lnTo>
                    <a:pt x="814" y="1431"/>
                  </a:lnTo>
                  <a:lnTo>
                    <a:pt x="778" y="1434"/>
                  </a:lnTo>
                  <a:lnTo>
                    <a:pt x="759" y="1435"/>
                  </a:lnTo>
                  <a:lnTo>
                    <a:pt x="739" y="1435"/>
                  </a:lnTo>
                  <a:lnTo>
                    <a:pt x="702" y="1435"/>
                  </a:lnTo>
                  <a:lnTo>
                    <a:pt x="664" y="1431"/>
                  </a:lnTo>
                  <a:lnTo>
                    <a:pt x="628" y="1427"/>
                  </a:lnTo>
                  <a:lnTo>
                    <a:pt x="591" y="1420"/>
                  </a:lnTo>
                  <a:lnTo>
                    <a:pt x="554" y="1413"/>
                  </a:lnTo>
                  <a:lnTo>
                    <a:pt x="537" y="1408"/>
                  </a:lnTo>
                  <a:lnTo>
                    <a:pt x="520" y="1403"/>
                  </a:lnTo>
                  <a:lnTo>
                    <a:pt x="502" y="1397"/>
                  </a:lnTo>
                  <a:lnTo>
                    <a:pt x="485" y="1392"/>
                  </a:lnTo>
                  <a:lnTo>
                    <a:pt x="469" y="1386"/>
                  </a:lnTo>
                  <a:lnTo>
                    <a:pt x="451" y="1379"/>
                  </a:lnTo>
                  <a:lnTo>
                    <a:pt x="419" y="1364"/>
                  </a:lnTo>
                  <a:lnTo>
                    <a:pt x="387" y="1349"/>
                  </a:lnTo>
                  <a:lnTo>
                    <a:pt x="357" y="1331"/>
                  </a:lnTo>
                  <a:lnTo>
                    <a:pt x="326" y="1312"/>
                  </a:lnTo>
                  <a:lnTo>
                    <a:pt x="312" y="1303"/>
                  </a:lnTo>
                  <a:lnTo>
                    <a:pt x="298" y="1293"/>
                  </a:lnTo>
                  <a:lnTo>
                    <a:pt x="283" y="1282"/>
                  </a:lnTo>
                  <a:lnTo>
                    <a:pt x="270" y="1271"/>
                  </a:lnTo>
                  <a:lnTo>
                    <a:pt x="242" y="1250"/>
                  </a:lnTo>
                  <a:lnTo>
                    <a:pt x="217" y="1226"/>
                  </a:lnTo>
                  <a:lnTo>
                    <a:pt x="191" y="1200"/>
                  </a:lnTo>
                  <a:lnTo>
                    <a:pt x="170" y="1175"/>
                  </a:lnTo>
                  <a:lnTo>
                    <a:pt x="159" y="1161"/>
                  </a:lnTo>
                  <a:lnTo>
                    <a:pt x="147" y="1147"/>
                  </a:lnTo>
                  <a:lnTo>
                    <a:pt x="127" y="1119"/>
                  </a:lnTo>
                  <a:lnTo>
                    <a:pt x="108" y="1091"/>
                  </a:lnTo>
                  <a:lnTo>
                    <a:pt x="98" y="1076"/>
                  </a:lnTo>
                  <a:lnTo>
                    <a:pt x="91" y="1061"/>
                  </a:lnTo>
                  <a:lnTo>
                    <a:pt x="72" y="1029"/>
                  </a:lnTo>
                  <a:lnTo>
                    <a:pt x="65" y="1013"/>
                  </a:lnTo>
                  <a:lnTo>
                    <a:pt x="59" y="997"/>
                  </a:lnTo>
                  <a:lnTo>
                    <a:pt x="52" y="982"/>
                  </a:lnTo>
                  <a:lnTo>
                    <a:pt x="46" y="964"/>
                  </a:lnTo>
                  <a:lnTo>
                    <a:pt x="33" y="932"/>
                  </a:lnTo>
                  <a:lnTo>
                    <a:pt x="23" y="898"/>
                  </a:lnTo>
                  <a:lnTo>
                    <a:pt x="19" y="881"/>
                  </a:lnTo>
                  <a:lnTo>
                    <a:pt x="15" y="863"/>
                  </a:lnTo>
                  <a:lnTo>
                    <a:pt x="12" y="846"/>
                  </a:lnTo>
                  <a:lnTo>
                    <a:pt x="9" y="827"/>
                  </a:lnTo>
                  <a:lnTo>
                    <a:pt x="4" y="792"/>
                  </a:lnTo>
                  <a:lnTo>
                    <a:pt x="2" y="773"/>
                  </a:lnTo>
                  <a:lnTo>
                    <a:pt x="1" y="755"/>
                  </a:lnTo>
                  <a:lnTo>
                    <a:pt x="0" y="738"/>
                  </a:lnTo>
                  <a:lnTo>
                    <a:pt x="0" y="719"/>
                  </a:lnTo>
                  <a:lnTo>
                    <a:pt x="0" y="681"/>
                  </a:lnTo>
                  <a:lnTo>
                    <a:pt x="4" y="644"/>
                  </a:lnTo>
                  <a:lnTo>
                    <a:pt x="6" y="627"/>
                  </a:lnTo>
                  <a:lnTo>
                    <a:pt x="9" y="610"/>
                  </a:lnTo>
                  <a:lnTo>
                    <a:pt x="15" y="574"/>
                  </a:lnTo>
                  <a:lnTo>
                    <a:pt x="18" y="556"/>
                  </a:lnTo>
                  <a:lnTo>
                    <a:pt x="23" y="539"/>
                  </a:lnTo>
                  <a:lnTo>
                    <a:pt x="32" y="505"/>
                  </a:lnTo>
                  <a:lnTo>
                    <a:pt x="45" y="471"/>
                  </a:lnTo>
                  <a:lnTo>
                    <a:pt x="58" y="440"/>
                  </a:lnTo>
                  <a:lnTo>
                    <a:pt x="72" y="408"/>
                  </a:lnTo>
                  <a:lnTo>
                    <a:pt x="89" y="376"/>
                  </a:lnTo>
                  <a:lnTo>
                    <a:pt x="97" y="361"/>
                  </a:lnTo>
                  <a:lnTo>
                    <a:pt x="107" y="346"/>
                  </a:lnTo>
                  <a:lnTo>
                    <a:pt x="126" y="316"/>
                  </a:lnTo>
                  <a:lnTo>
                    <a:pt x="146" y="288"/>
                  </a:lnTo>
                  <a:lnTo>
                    <a:pt x="168" y="261"/>
                  </a:lnTo>
                  <a:lnTo>
                    <a:pt x="190" y="236"/>
                  </a:lnTo>
                  <a:lnTo>
                    <a:pt x="203" y="224"/>
                  </a:lnTo>
                  <a:lnTo>
                    <a:pt x="216" y="211"/>
                  </a:lnTo>
                  <a:lnTo>
                    <a:pt x="229" y="198"/>
                  </a:lnTo>
                  <a:lnTo>
                    <a:pt x="241" y="187"/>
                  </a:lnTo>
                  <a:lnTo>
                    <a:pt x="253" y="176"/>
                  </a:lnTo>
                  <a:lnTo>
                    <a:pt x="268" y="165"/>
                  </a:lnTo>
                  <a:lnTo>
                    <a:pt x="296" y="143"/>
                  </a:lnTo>
                  <a:lnTo>
                    <a:pt x="325" y="122"/>
                  </a:lnTo>
                  <a:lnTo>
                    <a:pt x="355" y="105"/>
                  </a:lnTo>
                  <a:lnTo>
                    <a:pt x="385" y="87"/>
                  </a:lnTo>
                  <a:lnTo>
                    <a:pt x="417" y="70"/>
                  </a:lnTo>
                  <a:lnTo>
                    <a:pt x="434" y="64"/>
                  </a:lnTo>
                  <a:lnTo>
                    <a:pt x="449" y="56"/>
                  </a:lnTo>
                  <a:lnTo>
                    <a:pt x="483" y="43"/>
                  </a:lnTo>
                  <a:lnTo>
                    <a:pt x="518" y="32"/>
                  </a:lnTo>
                  <a:lnTo>
                    <a:pt x="553" y="23"/>
                  </a:lnTo>
                  <a:lnTo>
                    <a:pt x="589" y="15"/>
                  </a:lnTo>
                  <a:lnTo>
                    <a:pt x="626" y="8"/>
                  </a:lnTo>
                  <a:lnTo>
                    <a:pt x="662" y="4"/>
                  </a:lnTo>
                  <a:lnTo>
                    <a:pt x="700" y="0"/>
                  </a:lnTo>
                  <a:lnTo>
                    <a:pt x="719" y="0"/>
                  </a:lnTo>
                  <a:lnTo>
                    <a:pt x="737" y="0"/>
                  </a:lnTo>
                  <a:lnTo>
                    <a:pt x="776" y="0"/>
                  </a:lnTo>
                  <a:lnTo>
                    <a:pt x="812" y="3"/>
                  </a:lnTo>
                  <a:lnTo>
                    <a:pt x="850" y="8"/>
                  </a:lnTo>
                  <a:lnTo>
                    <a:pt x="887" y="14"/>
                  </a:lnTo>
                  <a:lnTo>
                    <a:pt x="921" y="22"/>
                  </a:lnTo>
                  <a:lnTo>
                    <a:pt x="939" y="26"/>
                  </a:lnTo>
                  <a:lnTo>
                    <a:pt x="957" y="31"/>
                  </a:lnTo>
                  <a:lnTo>
                    <a:pt x="974" y="37"/>
                  </a:lnTo>
                  <a:lnTo>
                    <a:pt x="991" y="43"/>
                  </a:lnTo>
                  <a:lnTo>
                    <a:pt x="1008" y="48"/>
                  </a:lnTo>
                  <a:lnTo>
                    <a:pt x="1025" y="55"/>
                  </a:lnTo>
                  <a:lnTo>
                    <a:pt x="1057" y="69"/>
                  </a:lnTo>
                  <a:lnTo>
                    <a:pt x="1089" y="86"/>
                  </a:lnTo>
                  <a:lnTo>
                    <a:pt x="1119" y="104"/>
                  </a:lnTo>
                  <a:lnTo>
                    <a:pt x="1149" y="121"/>
                  </a:lnTo>
                  <a:lnTo>
                    <a:pt x="1166" y="132"/>
                  </a:lnTo>
                  <a:lnTo>
                    <a:pt x="1180" y="142"/>
                  </a:lnTo>
                  <a:lnTo>
                    <a:pt x="1193" y="152"/>
                  </a:lnTo>
                  <a:lnTo>
                    <a:pt x="1207" y="164"/>
                  </a:lnTo>
                  <a:lnTo>
                    <a:pt x="1234" y="185"/>
                  </a:lnTo>
                  <a:lnTo>
                    <a:pt x="1259" y="209"/>
                  </a:lnTo>
                  <a:lnTo>
                    <a:pt x="1285" y="234"/>
                  </a:lnTo>
                  <a:lnTo>
                    <a:pt x="1307" y="259"/>
                  </a:lnTo>
                  <a:lnTo>
                    <a:pt x="1317" y="274"/>
                  </a:lnTo>
                  <a:lnTo>
                    <a:pt x="1328" y="286"/>
                  </a:lnTo>
                  <a:lnTo>
                    <a:pt x="1349" y="314"/>
                  </a:lnTo>
                  <a:lnTo>
                    <a:pt x="1368" y="344"/>
                  </a:lnTo>
                  <a:lnTo>
                    <a:pt x="1378" y="358"/>
                  </a:lnTo>
                  <a:lnTo>
                    <a:pt x="1387" y="374"/>
                  </a:lnTo>
                  <a:lnTo>
                    <a:pt x="1403" y="406"/>
                  </a:lnTo>
                  <a:lnTo>
                    <a:pt x="1411" y="422"/>
                  </a:lnTo>
                  <a:lnTo>
                    <a:pt x="1417" y="437"/>
                  </a:lnTo>
                  <a:lnTo>
                    <a:pt x="1426" y="453"/>
                  </a:lnTo>
                  <a:lnTo>
                    <a:pt x="1432" y="469"/>
                  </a:lnTo>
                  <a:lnTo>
                    <a:pt x="1443" y="503"/>
                  </a:lnTo>
                  <a:lnTo>
                    <a:pt x="1453" y="536"/>
                  </a:lnTo>
                  <a:lnTo>
                    <a:pt x="1457" y="554"/>
                  </a:lnTo>
                  <a:lnTo>
                    <a:pt x="1460" y="572"/>
                  </a:lnTo>
                  <a:lnTo>
                    <a:pt x="1466" y="589"/>
                  </a:lnTo>
                  <a:lnTo>
                    <a:pt x="1468" y="607"/>
                  </a:lnTo>
                  <a:lnTo>
                    <a:pt x="1472" y="642"/>
                  </a:lnTo>
                  <a:lnTo>
                    <a:pt x="1475" y="661"/>
                  </a:lnTo>
                  <a:lnTo>
                    <a:pt x="1475" y="678"/>
                  </a:lnTo>
                  <a:lnTo>
                    <a:pt x="1477" y="697"/>
                  </a:lnTo>
                  <a:lnTo>
                    <a:pt x="1477" y="716"/>
                  </a:lnTo>
                  <a:close/>
                </a:path>
              </a:pathLst>
            </a:custGeom>
            <a:solidFill>
              <a:srgbClr val="A15C67"/>
            </a:solidFill>
            <a:ln w="9525">
              <a:noFill/>
              <a:round/>
              <a:headEnd/>
              <a:tailEnd/>
            </a:ln>
          </p:spPr>
          <p:txBody>
            <a:bodyPr/>
            <a:lstStyle/>
            <a:p>
              <a:endParaRPr lang="ru-RU"/>
            </a:p>
          </p:txBody>
        </p:sp>
        <p:sp>
          <p:nvSpPr>
            <p:cNvPr id="22586" name="Freeform 1459"/>
            <p:cNvSpPr>
              <a:spLocks/>
            </p:cNvSpPr>
            <p:nvPr/>
          </p:nvSpPr>
          <p:spPr bwMode="auto">
            <a:xfrm>
              <a:off x="2177" y="1529"/>
              <a:ext cx="1433" cy="1393"/>
            </a:xfrm>
            <a:custGeom>
              <a:avLst/>
              <a:gdLst>
                <a:gd name="T0" fmla="*/ 1428 w 1433"/>
                <a:gd name="T1" fmla="*/ 767 h 1393"/>
                <a:gd name="T2" fmla="*/ 1418 w 1433"/>
                <a:gd name="T3" fmla="*/ 837 h 1393"/>
                <a:gd name="T4" fmla="*/ 1388 w 1433"/>
                <a:gd name="T5" fmla="*/ 936 h 1393"/>
                <a:gd name="T6" fmla="*/ 1345 w 1433"/>
                <a:gd name="T7" fmla="*/ 1028 h 1393"/>
                <a:gd name="T8" fmla="*/ 1311 w 1433"/>
                <a:gd name="T9" fmla="*/ 1086 h 1393"/>
                <a:gd name="T10" fmla="*/ 1270 w 1433"/>
                <a:gd name="T11" fmla="*/ 1139 h 1393"/>
                <a:gd name="T12" fmla="*/ 1236 w 1433"/>
                <a:gd name="T13" fmla="*/ 1178 h 1393"/>
                <a:gd name="T14" fmla="*/ 1199 w 1433"/>
                <a:gd name="T15" fmla="*/ 1212 h 1393"/>
                <a:gd name="T16" fmla="*/ 1145 w 1433"/>
                <a:gd name="T17" fmla="*/ 1255 h 1393"/>
                <a:gd name="T18" fmla="*/ 1058 w 1433"/>
                <a:gd name="T19" fmla="*/ 1309 h 1393"/>
                <a:gd name="T20" fmla="*/ 964 w 1433"/>
                <a:gd name="T21" fmla="*/ 1352 h 1393"/>
                <a:gd name="T22" fmla="*/ 897 w 1433"/>
                <a:gd name="T23" fmla="*/ 1372 h 1393"/>
                <a:gd name="T24" fmla="*/ 791 w 1433"/>
                <a:gd name="T25" fmla="*/ 1390 h 1393"/>
                <a:gd name="T26" fmla="*/ 718 w 1433"/>
                <a:gd name="T27" fmla="*/ 1393 h 1393"/>
                <a:gd name="T28" fmla="*/ 609 w 1433"/>
                <a:gd name="T29" fmla="*/ 1386 h 1393"/>
                <a:gd name="T30" fmla="*/ 555 w 1433"/>
                <a:gd name="T31" fmla="*/ 1376 h 1393"/>
                <a:gd name="T32" fmla="*/ 505 w 1433"/>
                <a:gd name="T33" fmla="*/ 1364 h 1393"/>
                <a:gd name="T34" fmla="*/ 439 w 1433"/>
                <a:gd name="T35" fmla="*/ 1340 h 1393"/>
                <a:gd name="T36" fmla="*/ 346 w 1433"/>
                <a:gd name="T37" fmla="*/ 1295 h 1393"/>
                <a:gd name="T38" fmla="*/ 262 w 1433"/>
                <a:gd name="T39" fmla="*/ 1236 h 1393"/>
                <a:gd name="T40" fmla="*/ 188 w 1433"/>
                <a:gd name="T41" fmla="*/ 1167 h 1393"/>
                <a:gd name="T42" fmla="*/ 124 w 1433"/>
                <a:gd name="T43" fmla="*/ 1088 h 1393"/>
                <a:gd name="T44" fmla="*/ 72 w 1433"/>
                <a:gd name="T45" fmla="*/ 1000 h 1393"/>
                <a:gd name="T46" fmla="*/ 39 w 1433"/>
                <a:gd name="T47" fmla="*/ 922 h 1393"/>
                <a:gd name="T48" fmla="*/ 17 w 1433"/>
                <a:gd name="T49" fmla="*/ 839 h 1393"/>
                <a:gd name="T50" fmla="*/ 2 w 1433"/>
                <a:gd name="T51" fmla="*/ 734 h 1393"/>
                <a:gd name="T52" fmla="*/ 2 w 1433"/>
                <a:gd name="T53" fmla="*/ 662 h 1393"/>
                <a:gd name="T54" fmla="*/ 9 w 1433"/>
                <a:gd name="T55" fmla="*/ 593 h 1393"/>
                <a:gd name="T56" fmla="*/ 33 w 1433"/>
                <a:gd name="T57" fmla="*/ 492 h 1393"/>
                <a:gd name="T58" fmla="*/ 71 w 1433"/>
                <a:gd name="T59" fmla="*/ 395 h 1393"/>
                <a:gd name="T60" fmla="*/ 104 w 1433"/>
                <a:gd name="T61" fmla="*/ 337 h 1393"/>
                <a:gd name="T62" fmla="*/ 153 w 1433"/>
                <a:gd name="T63" fmla="*/ 267 h 1393"/>
                <a:gd name="T64" fmla="*/ 187 w 1433"/>
                <a:gd name="T65" fmla="*/ 229 h 1393"/>
                <a:gd name="T66" fmla="*/ 223 w 1433"/>
                <a:gd name="T67" fmla="*/ 193 h 1393"/>
                <a:gd name="T68" fmla="*/ 261 w 1433"/>
                <a:gd name="T69" fmla="*/ 160 h 1393"/>
                <a:gd name="T70" fmla="*/ 345 w 1433"/>
                <a:gd name="T71" fmla="*/ 101 h 1393"/>
                <a:gd name="T72" fmla="*/ 437 w 1433"/>
                <a:gd name="T73" fmla="*/ 56 h 1393"/>
                <a:gd name="T74" fmla="*/ 520 w 1433"/>
                <a:gd name="T75" fmla="*/ 26 h 1393"/>
                <a:gd name="T76" fmla="*/ 607 w 1433"/>
                <a:gd name="T77" fmla="*/ 7 h 1393"/>
                <a:gd name="T78" fmla="*/ 697 w 1433"/>
                <a:gd name="T79" fmla="*/ 1 h 1393"/>
                <a:gd name="T80" fmla="*/ 789 w 1433"/>
                <a:gd name="T81" fmla="*/ 5 h 1393"/>
                <a:gd name="T82" fmla="*/ 860 w 1433"/>
                <a:gd name="T83" fmla="*/ 14 h 1393"/>
                <a:gd name="T84" fmla="*/ 911 w 1433"/>
                <a:gd name="T85" fmla="*/ 26 h 1393"/>
                <a:gd name="T86" fmla="*/ 977 w 1433"/>
                <a:gd name="T87" fmla="*/ 48 h 1393"/>
                <a:gd name="T88" fmla="*/ 1056 w 1433"/>
                <a:gd name="T89" fmla="*/ 84 h 1393"/>
                <a:gd name="T90" fmla="*/ 1144 w 1433"/>
                <a:gd name="T91" fmla="*/ 138 h 1393"/>
                <a:gd name="T92" fmla="*/ 1221 w 1433"/>
                <a:gd name="T93" fmla="*/ 203 h 1393"/>
                <a:gd name="T94" fmla="*/ 1289 w 1433"/>
                <a:gd name="T95" fmla="*/ 280 h 1393"/>
                <a:gd name="T96" fmla="*/ 1345 w 1433"/>
                <a:gd name="T97" fmla="*/ 363 h 1393"/>
                <a:gd name="T98" fmla="*/ 1388 w 1433"/>
                <a:gd name="T99" fmla="*/ 456 h 1393"/>
                <a:gd name="T100" fmla="*/ 1410 w 1433"/>
                <a:gd name="T101" fmla="*/ 522 h 1393"/>
                <a:gd name="T102" fmla="*/ 1427 w 1433"/>
                <a:gd name="T103" fmla="*/ 625 h 1393"/>
                <a:gd name="T104" fmla="*/ 1433 w 1433"/>
                <a:gd name="T105" fmla="*/ 696 h 139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433"/>
                <a:gd name="T160" fmla="*/ 0 h 1393"/>
                <a:gd name="T161" fmla="*/ 1433 w 1433"/>
                <a:gd name="T162" fmla="*/ 1393 h 139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433" h="1393">
                  <a:moveTo>
                    <a:pt x="1433" y="696"/>
                  </a:moveTo>
                  <a:lnTo>
                    <a:pt x="1431" y="732"/>
                  </a:lnTo>
                  <a:lnTo>
                    <a:pt x="1428" y="767"/>
                  </a:lnTo>
                  <a:lnTo>
                    <a:pt x="1426" y="784"/>
                  </a:lnTo>
                  <a:lnTo>
                    <a:pt x="1425" y="801"/>
                  </a:lnTo>
                  <a:lnTo>
                    <a:pt x="1418" y="837"/>
                  </a:lnTo>
                  <a:lnTo>
                    <a:pt x="1410" y="870"/>
                  </a:lnTo>
                  <a:lnTo>
                    <a:pt x="1399" y="903"/>
                  </a:lnTo>
                  <a:lnTo>
                    <a:pt x="1388" y="936"/>
                  </a:lnTo>
                  <a:lnTo>
                    <a:pt x="1375" y="968"/>
                  </a:lnTo>
                  <a:lnTo>
                    <a:pt x="1362" y="998"/>
                  </a:lnTo>
                  <a:lnTo>
                    <a:pt x="1345" y="1028"/>
                  </a:lnTo>
                  <a:lnTo>
                    <a:pt x="1338" y="1043"/>
                  </a:lnTo>
                  <a:lnTo>
                    <a:pt x="1328" y="1058"/>
                  </a:lnTo>
                  <a:lnTo>
                    <a:pt x="1311" y="1086"/>
                  </a:lnTo>
                  <a:lnTo>
                    <a:pt x="1290" y="1113"/>
                  </a:lnTo>
                  <a:lnTo>
                    <a:pt x="1279" y="1126"/>
                  </a:lnTo>
                  <a:lnTo>
                    <a:pt x="1270" y="1139"/>
                  </a:lnTo>
                  <a:lnTo>
                    <a:pt x="1259" y="1152"/>
                  </a:lnTo>
                  <a:lnTo>
                    <a:pt x="1246" y="1165"/>
                  </a:lnTo>
                  <a:lnTo>
                    <a:pt x="1236" y="1178"/>
                  </a:lnTo>
                  <a:lnTo>
                    <a:pt x="1223" y="1189"/>
                  </a:lnTo>
                  <a:lnTo>
                    <a:pt x="1212" y="1201"/>
                  </a:lnTo>
                  <a:lnTo>
                    <a:pt x="1199" y="1212"/>
                  </a:lnTo>
                  <a:lnTo>
                    <a:pt x="1187" y="1224"/>
                  </a:lnTo>
                  <a:lnTo>
                    <a:pt x="1172" y="1235"/>
                  </a:lnTo>
                  <a:lnTo>
                    <a:pt x="1145" y="1255"/>
                  </a:lnTo>
                  <a:lnTo>
                    <a:pt x="1116" y="1274"/>
                  </a:lnTo>
                  <a:lnTo>
                    <a:pt x="1088" y="1293"/>
                  </a:lnTo>
                  <a:lnTo>
                    <a:pt x="1058" y="1309"/>
                  </a:lnTo>
                  <a:lnTo>
                    <a:pt x="1028" y="1325"/>
                  </a:lnTo>
                  <a:lnTo>
                    <a:pt x="997" y="1339"/>
                  </a:lnTo>
                  <a:lnTo>
                    <a:pt x="964" y="1352"/>
                  </a:lnTo>
                  <a:lnTo>
                    <a:pt x="930" y="1363"/>
                  </a:lnTo>
                  <a:lnTo>
                    <a:pt x="913" y="1368"/>
                  </a:lnTo>
                  <a:lnTo>
                    <a:pt x="897" y="1372"/>
                  </a:lnTo>
                  <a:lnTo>
                    <a:pt x="862" y="1379"/>
                  </a:lnTo>
                  <a:lnTo>
                    <a:pt x="826" y="1385"/>
                  </a:lnTo>
                  <a:lnTo>
                    <a:pt x="791" y="1390"/>
                  </a:lnTo>
                  <a:lnTo>
                    <a:pt x="755" y="1393"/>
                  </a:lnTo>
                  <a:lnTo>
                    <a:pt x="736" y="1393"/>
                  </a:lnTo>
                  <a:lnTo>
                    <a:pt x="718" y="1393"/>
                  </a:lnTo>
                  <a:lnTo>
                    <a:pt x="680" y="1393"/>
                  </a:lnTo>
                  <a:lnTo>
                    <a:pt x="644" y="1390"/>
                  </a:lnTo>
                  <a:lnTo>
                    <a:pt x="609" y="1386"/>
                  </a:lnTo>
                  <a:lnTo>
                    <a:pt x="591" y="1384"/>
                  </a:lnTo>
                  <a:lnTo>
                    <a:pt x="572" y="1379"/>
                  </a:lnTo>
                  <a:lnTo>
                    <a:pt x="555" y="1376"/>
                  </a:lnTo>
                  <a:lnTo>
                    <a:pt x="539" y="1373"/>
                  </a:lnTo>
                  <a:lnTo>
                    <a:pt x="522" y="1369"/>
                  </a:lnTo>
                  <a:lnTo>
                    <a:pt x="505" y="1364"/>
                  </a:lnTo>
                  <a:lnTo>
                    <a:pt x="471" y="1353"/>
                  </a:lnTo>
                  <a:lnTo>
                    <a:pt x="456" y="1347"/>
                  </a:lnTo>
                  <a:lnTo>
                    <a:pt x="439" y="1340"/>
                  </a:lnTo>
                  <a:lnTo>
                    <a:pt x="408" y="1326"/>
                  </a:lnTo>
                  <a:lnTo>
                    <a:pt x="377" y="1310"/>
                  </a:lnTo>
                  <a:lnTo>
                    <a:pt x="346" y="1295"/>
                  </a:lnTo>
                  <a:lnTo>
                    <a:pt x="318" y="1276"/>
                  </a:lnTo>
                  <a:lnTo>
                    <a:pt x="290" y="1257"/>
                  </a:lnTo>
                  <a:lnTo>
                    <a:pt x="262" y="1236"/>
                  </a:lnTo>
                  <a:lnTo>
                    <a:pt x="237" y="1214"/>
                  </a:lnTo>
                  <a:lnTo>
                    <a:pt x="211" y="1191"/>
                  </a:lnTo>
                  <a:lnTo>
                    <a:pt x="188" y="1167"/>
                  </a:lnTo>
                  <a:lnTo>
                    <a:pt x="166" y="1141"/>
                  </a:lnTo>
                  <a:lnTo>
                    <a:pt x="143" y="1115"/>
                  </a:lnTo>
                  <a:lnTo>
                    <a:pt x="124" y="1088"/>
                  </a:lnTo>
                  <a:lnTo>
                    <a:pt x="105" y="1060"/>
                  </a:lnTo>
                  <a:lnTo>
                    <a:pt x="88" y="1030"/>
                  </a:lnTo>
                  <a:lnTo>
                    <a:pt x="72" y="1000"/>
                  </a:lnTo>
                  <a:lnTo>
                    <a:pt x="58" y="970"/>
                  </a:lnTo>
                  <a:lnTo>
                    <a:pt x="45" y="938"/>
                  </a:lnTo>
                  <a:lnTo>
                    <a:pt x="39" y="922"/>
                  </a:lnTo>
                  <a:lnTo>
                    <a:pt x="34" y="905"/>
                  </a:lnTo>
                  <a:lnTo>
                    <a:pt x="24" y="872"/>
                  </a:lnTo>
                  <a:lnTo>
                    <a:pt x="17" y="839"/>
                  </a:lnTo>
                  <a:lnTo>
                    <a:pt x="10" y="804"/>
                  </a:lnTo>
                  <a:lnTo>
                    <a:pt x="5" y="770"/>
                  </a:lnTo>
                  <a:lnTo>
                    <a:pt x="2" y="734"/>
                  </a:lnTo>
                  <a:lnTo>
                    <a:pt x="2" y="716"/>
                  </a:lnTo>
                  <a:lnTo>
                    <a:pt x="0" y="699"/>
                  </a:lnTo>
                  <a:lnTo>
                    <a:pt x="2" y="662"/>
                  </a:lnTo>
                  <a:lnTo>
                    <a:pt x="5" y="627"/>
                  </a:lnTo>
                  <a:lnTo>
                    <a:pt x="7" y="610"/>
                  </a:lnTo>
                  <a:lnTo>
                    <a:pt x="9" y="593"/>
                  </a:lnTo>
                  <a:lnTo>
                    <a:pt x="16" y="558"/>
                  </a:lnTo>
                  <a:lnTo>
                    <a:pt x="24" y="524"/>
                  </a:lnTo>
                  <a:lnTo>
                    <a:pt x="33" y="492"/>
                  </a:lnTo>
                  <a:lnTo>
                    <a:pt x="44" y="459"/>
                  </a:lnTo>
                  <a:lnTo>
                    <a:pt x="57" y="427"/>
                  </a:lnTo>
                  <a:lnTo>
                    <a:pt x="71" y="395"/>
                  </a:lnTo>
                  <a:lnTo>
                    <a:pt x="87" y="365"/>
                  </a:lnTo>
                  <a:lnTo>
                    <a:pt x="95" y="351"/>
                  </a:lnTo>
                  <a:lnTo>
                    <a:pt x="104" y="337"/>
                  </a:lnTo>
                  <a:lnTo>
                    <a:pt x="123" y="308"/>
                  </a:lnTo>
                  <a:lnTo>
                    <a:pt x="142" y="282"/>
                  </a:lnTo>
                  <a:lnTo>
                    <a:pt x="153" y="267"/>
                  </a:lnTo>
                  <a:lnTo>
                    <a:pt x="165" y="255"/>
                  </a:lnTo>
                  <a:lnTo>
                    <a:pt x="176" y="242"/>
                  </a:lnTo>
                  <a:lnTo>
                    <a:pt x="187" y="229"/>
                  </a:lnTo>
                  <a:lnTo>
                    <a:pt x="198" y="216"/>
                  </a:lnTo>
                  <a:lnTo>
                    <a:pt x="210" y="205"/>
                  </a:lnTo>
                  <a:lnTo>
                    <a:pt x="223" y="193"/>
                  </a:lnTo>
                  <a:lnTo>
                    <a:pt x="236" y="182"/>
                  </a:lnTo>
                  <a:lnTo>
                    <a:pt x="248" y="171"/>
                  </a:lnTo>
                  <a:lnTo>
                    <a:pt x="261" y="160"/>
                  </a:lnTo>
                  <a:lnTo>
                    <a:pt x="288" y="139"/>
                  </a:lnTo>
                  <a:lnTo>
                    <a:pt x="316" y="120"/>
                  </a:lnTo>
                  <a:lnTo>
                    <a:pt x="345" y="101"/>
                  </a:lnTo>
                  <a:lnTo>
                    <a:pt x="375" y="85"/>
                  </a:lnTo>
                  <a:lnTo>
                    <a:pt x="407" y="69"/>
                  </a:lnTo>
                  <a:lnTo>
                    <a:pt x="437" y="56"/>
                  </a:lnTo>
                  <a:lnTo>
                    <a:pt x="469" y="43"/>
                  </a:lnTo>
                  <a:lnTo>
                    <a:pt x="503" y="32"/>
                  </a:lnTo>
                  <a:lnTo>
                    <a:pt x="520" y="26"/>
                  </a:lnTo>
                  <a:lnTo>
                    <a:pt x="537" y="22"/>
                  </a:lnTo>
                  <a:lnTo>
                    <a:pt x="571" y="14"/>
                  </a:lnTo>
                  <a:lnTo>
                    <a:pt x="607" y="7"/>
                  </a:lnTo>
                  <a:lnTo>
                    <a:pt x="642" y="5"/>
                  </a:lnTo>
                  <a:lnTo>
                    <a:pt x="678" y="1"/>
                  </a:lnTo>
                  <a:lnTo>
                    <a:pt x="697" y="1"/>
                  </a:lnTo>
                  <a:lnTo>
                    <a:pt x="716" y="0"/>
                  </a:lnTo>
                  <a:lnTo>
                    <a:pt x="753" y="1"/>
                  </a:lnTo>
                  <a:lnTo>
                    <a:pt x="789" y="5"/>
                  </a:lnTo>
                  <a:lnTo>
                    <a:pt x="824" y="7"/>
                  </a:lnTo>
                  <a:lnTo>
                    <a:pt x="843" y="10"/>
                  </a:lnTo>
                  <a:lnTo>
                    <a:pt x="860" y="14"/>
                  </a:lnTo>
                  <a:lnTo>
                    <a:pt x="877" y="18"/>
                  </a:lnTo>
                  <a:lnTo>
                    <a:pt x="895" y="21"/>
                  </a:lnTo>
                  <a:lnTo>
                    <a:pt x="911" y="26"/>
                  </a:lnTo>
                  <a:lnTo>
                    <a:pt x="928" y="31"/>
                  </a:lnTo>
                  <a:lnTo>
                    <a:pt x="962" y="42"/>
                  </a:lnTo>
                  <a:lnTo>
                    <a:pt x="977" y="48"/>
                  </a:lnTo>
                  <a:lnTo>
                    <a:pt x="995" y="55"/>
                  </a:lnTo>
                  <a:lnTo>
                    <a:pt x="1026" y="68"/>
                  </a:lnTo>
                  <a:lnTo>
                    <a:pt x="1056" y="84"/>
                  </a:lnTo>
                  <a:lnTo>
                    <a:pt x="1086" y="100"/>
                  </a:lnTo>
                  <a:lnTo>
                    <a:pt x="1115" y="119"/>
                  </a:lnTo>
                  <a:lnTo>
                    <a:pt x="1144" y="138"/>
                  </a:lnTo>
                  <a:lnTo>
                    <a:pt x="1171" y="158"/>
                  </a:lnTo>
                  <a:lnTo>
                    <a:pt x="1197" y="180"/>
                  </a:lnTo>
                  <a:lnTo>
                    <a:pt x="1221" y="203"/>
                  </a:lnTo>
                  <a:lnTo>
                    <a:pt x="1245" y="227"/>
                  </a:lnTo>
                  <a:lnTo>
                    <a:pt x="1269" y="253"/>
                  </a:lnTo>
                  <a:lnTo>
                    <a:pt x="1289" y="280"/>
                  </a:lnTo>
                  <a:lnTo>
                    <a:pt x="1310" y="306"/>
                  </a:lnTo>
                  <a:lnTo>
                    <a:pt x="1327" y="334"/>
                  </a:lnTo>
                  <a:lnTo>
                    <a:pt x="1345" y="363"/>
                  </a:lnTo>
                  <a:lnTo>
                    <a:pt x="1361" y="393"/>
                  </a:lnTo>
                  <a:lnTo>
                    <a:pt x="1375" y="424"/>
                  </a:lnTo>
                  <a:lnTo>
                    <a:pt x="1388" y="456"/>
                  </a:lnTo>
                  <a:lnTo>
                    <a:pt x="1395" y="471"/>
                  </a:lnTo>
                  <a:lnTo>
                    <a:pt x="1399" y="490"/>
                  </a:lnTo>
                  <a:lnTo>
                    <a:pt x="1410" y="522"/>
                  </a:lnTo>
                  <a:lnTo>
                    <a:pt x="1418" y="555"/>
                  </a:lnTo>
                  <a:lnTo>
                    <a:pt x="1425" y="590"/>
                  </a:lnTo>
                  <a:lnTo>
                    <a:pt x="1427" y="625"/>
                  </a:lnTo>
                  <a:lnTo>
                    <a:pt x="1431" y="660"/>
                  </a:lnTo>
                  <a:lnTo>
                    <a:pt x="1433" y="679"/>
                  </a:lnTo>
                  <a:lnTo>
                    <a:pt x="1433" y="696"/>
                  </a:lnTo>
                  <a:close/>
                </a:path>
              </a:pathLst>
            </a:custGeom>
            <a:solidFill>
              <a:srgbClr val="AA5D69"/>
            </a:solidFill>
            <a:ln w="9525">
              <a:noFill/>
              <a:round/>
              <a:headEnd/>
              <a:tailEnd/>
            </a:ln>
          </p:spPr>
          <p:txBody>
            <a:bodyPr/>
            <a:lstStyle/>
            <a:p>
              <a:endParaRPr lang="ru-RU"/>
            </a:p>
          </p:txBody>
        </p:sp>
        <p:sp>
          <p:nvSpPr>
            <p:cNvPr id="22587" name="Freeform 1460"/>
            <p:cNvSpPr>
              <a:spLocks/>
            </p:cNvSpPr>
            <p:nvPr/>
          </p:nvSpPr>
          <p:spPr bwMode="auto">
            <a:xfrm>
              <a:off x="2202" y="1549"/>
              <a:ext cx="1385" cy="1353"/>
            </a:xfrm>
            <a:custGeom>
              <a:avLst/>
              <a:gdLst>
                <a:gd name="T0" fmla="*/ 1380 w 1385"/>
                <a:gd name="T1" fmla="*/ 745 h 1353"/>
                <a:gd name="T2" fmla="*/ 1367 w 1385"/>
                <a:gd name="T3" fmla="*/ 829 h 1353"/>
                <a:gd name="T4" fmla="*/ 1343 w 1385"/>
                <a:gd name="T5" fmla="*/ 908 h 1353"/>
                <a:gd name="T6" fmla="*/ 1310 w 1385"/>
                <a:gd name="T7" fmla="*/ 983 h 1353"/>
                <a:gd name="T8" fmla="*/ 1267 w 1385"/>
                <a:gd name="T9" fmla="*/ 1053 h 1353"/>
                <a:gd name="T10" fmla="*/ 1206 w 1385"/>
                <a:gd name="T11" fmla="*/ 1131 h 1353"/>
                <a:gd name="T12" fmla="*/ 1133 w 1385"/>
                <a:gd name="T13" fmla="*/ 1198 h 1353"/>
                <a:gd name="T14" fmla="*/ 1052 w 1385"/>
                <a:gd name="T15" fmla="*/ 1255 h 1353"/>
                <a:gd name="T16" fmla="*/ 963 w 1385"/>
                <a:gd name="T17" fmla="*/ 1299 h 1353"/>
                <a:gd name="T18" fmla="*/ 866 w 1385"/>
                <a:gd name="T19" fmla="*/ 1330 h 1353"/>
                <a:gd name="T20" fmla="*/ 764 w 1385"/>
                <a:gd name="T21" fmla="*/ 1349 h 1353"/>
                <a:gd name="T22" fmla="*/ 657 w 1385"/>
                <a:gd name="T23" fmla="*/ 1351 h 1353"/>
                <a:gd name="T24" fmla="*/ 588 w 1385"/>
                <a:gd name="T25" fmla="*/ 1346 h 1353"/>
                <a:gd name="T26" fmla="*/ 520 w 1385"/>
                <a:gd name="T27" fmla="*/ 1331 h 1353"/>
                <a:gd name="T28" fmla="*/ 455 w 1385"/>
                <a:gd name="T29" fmla="*/ 1312 h 1353"/>
                <a:gd name="T30" fmla="*/ 364 w 1385"/>
                <a:gd name="T31" fmla="*/ 1271 h 1353"/>
                <a:gd name="T32" fmla="*/ 306 w 1385"/>
                <a:gd name="T33" fmla="*/ 1239 h 1353"/>
                <a:gd name="T34" fmla="*/ 253 w 1385"/>
                <a:gd name="T35" fmla="*/ 1199 h 1353"/>
                <a:gd name="T36" fmla="*/ 215 w 1385"/>
                <a:gd name="T37" fmla="*/ 1168 h 1353"/>
                <a:gd name="T38" fmla="*/ 159 w 1385"/>
                <a:gd name="T39" fmla="*/ 1108 h 1353"/>
                <a:gd name="T40" fmla="*/ 100 w 1385"/>
                <a:gd name="T41" fmla="*/ 1029 h 1353"/>
                <a:gd name="T42" fmla="*/ 69 w 1385"/>
                <a:gd name="T43" fmla="*/ 970 h 1353"/>
                <a:gd name="T44" fmla="*/ 42 w 1385"/>
                <a:gd name="T45" fmla="*/ 910 h 1353"/>
                <a:gd name="T46" fmla="*/ 13 w 1385"/>
                <a:gd name="T47" fmla="*/ 813 h 1353"/>
                <a:gd name="T48" fmla="*/ 1 w 1385"/>
                <a:gd name="T49" fmla="*/ 712 h 1353"/>
                <a:gd name="T50" fmla="*/ 0 w 1385"/>
                <a:gd name="T51" fmla="*/ 642 h 1353"/>
                <a:gd name="T52" fmla="*/ 13 w 1385"/>
                <a:gd name="T53" fmla="*/ 542 h 1353"/>
                <a:gd name="T54" fmla="*/ 30 w 1385"/>
                <a:gd name="T55" fmla="*/ 477 h 1353"/>
                <a:gd name="T56" fmla="*/ 68 w 1385"/>
                <a:gd name="T57" fmla="*/ 383 h 1353"/>
                <a:gd name="T58" fmla="*/ 100 w 1385"/>
                <a:gd name="T59" fmla="*/ 326 h 1353"/>
                <a:gd name="T60" fmla="*/ 158 w 1385"/>
                <a:gd name="T61" fmla="*/ 247 h 1353"/>
                <a:gd name="T62" fmla="*/ 225 w 1385"/>
                <a:gd name="T63" fmla="*/ 176 h 1353"/>
                <a:gd name="T64" fmla="*/ 304 w 1385"/>
                <a:gd name="T65" fmla="*/ 116 h 1353"/>
                <a:gd name="T66" fmla="*/ 392 w 1385"/>
                <a:gd name="T67" fmla="*/ 66 h 1353"/>
                <a:gd name="T68" fmla="*/ 485 w 1385"/>
                <a:gd name="T69" fmla="*/ 30 h 1353"/>
                <a:gd name="T70" fmla="*/ 586 w 1385"/>
                <a:gd name="T71" fmla="*/ 8 h 1353"/>
                <a:gd name="T72" fmla="*/ 691 w 1385"/>
                <a:gd name="T73" fmla="*/ 0 h 1353"/>
                <a:gd name="T74" fmla="*/ 762 w 1385"/>
                <a:gd name="T75" fmla="*/ 3 h 1353"/>
                <a:gd name="T76" fmla="*/ 831 w 1385"/>
                <a:gd name="T77" fmla="*/ 13 h 1353"/>
                <a:gd name="T78" fmla="*/ 913 w 1385"/>
                <a:gd name="T79" fmla="*/ 35 h 1353"/>
                <a:gd name="T80" fmla="*/ 992 w 1385"/>
                <a:gd name="T81" fmla="*/ 65 h 1353"/>
                <a:gd name="T82" fmla="*/ 1065 w 1385"/>
                <a:gd name="T83" fmla="*/ 106 h 1353"/>
                <a:gd name="T84" fmla="*/ 1119 w 1385"/>
                <a:gd name="T85" fmla="*/ 142 h 1353"/>
                <a:gd name="T86" fmla="*/ 1157 w 1385"/>
                <a:gd name="T87" fmla="*/ 174 h 1353"/>
                <a:gd name="T88" fmla="*/ 1204 w 1385"/>
                <a:gd name="T89" fmla="*/ 220 h 1353"/>
                <a:gd name="T90" fmla="*/ 1266 w 1385"/>
                <a:gd name="T91" fmla="*/ 298 h 1353"/>
                <a:gd name="T92" fmla="*/ 1301 w 1385"/>
                <a:gd name="T93" fmla="*/ 352 h 1353"/>
                <a:gd name="T94" fmla="*/ 1336 w 1385"/>
                <a:gd name="T95" fmla="*/ 427 h 1353"/>
                <a:gd name="T96" fmla="*/ 1363 w 1385"/>
                <a:gd name="T97" fmla="*/ 506 h 1353"/>
                <a:gd name="T98" fmla="*/ 1380 w 1385"/>
                <a:gd name="T99" fmla="*/ 606 h 1353"/>
                <a:gd name="T100" fmla="*/ 1385 w 1385"/>
                <a:gd name="T101" fmla="*/ 675 h 135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85"/>
                <a:gd name="T154" fmla="*/ 0 h 1353"/>
                <a:gd name="T155" fmla="*/ 1385 w 1385"/>
                <a:gd name="T156" fmla="*/ 1353 h 135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85" h="1353">
                  <a:moveTo>
                    <a:pt x="1385" y="675"/>
                  </a:moveTo>
                  <a:lnTo>
                    <a:pt x="1383" y="710"/>
                  </a:lnTo>
                  <a:lnTo>
                    <a:pt x="1380" y="745"/>
                  </a:lnTo>
                  <a:lnTo>
                    <a:pt x="1378" y="778"/>
                  </a:lnTo>
                  <a:lnTo>
                    <a:pt x="1371" y="811"/>
                  </a:lnTo>
                  <a:lnTo>
                    <a:pt x="1367" y="829"/>
                  </a:lnTo>
                  <a:lnTo>
                    <a:pt x="1363" y="844"/>
                  </a:lnTo>
                  <a:lnTo>
                    <a:pt x="1354" y="876"/>
                  </a:lnTo>
                  <a:lnTo>
                    <a:pt x="1343" y="908"/>
                  </a:lnTo>
                  <a:lnTo>
                    <a:pt x="1331" y="938"/>
                  </a:lnTo>
                  <a:lnTo>
                    <a:pt x="1316" y="968"/>
                  </a:lnTo>
                  <a:lnTo>
                    <a:pt x="1310" y="983"/>
                  </a:lnTo>
                  <a:lnTo>
                    <a:pt x="1301" y="998"/>
                  </a:lnTo>
                  <a:lnTo>
                    <a:pt x="1284" y="1026"/>
                  </a:lnTo>
                  <a:lnTo>
                    <a:pt x="1267" y="1053"/>
                  </a:lnTo>
                  <a:lnTo>
                    <a:pt x="1248" y="1080"/>
                  </a:lnTo>
                  <a:lnTo>
                    <a:pt x="1228" y="1106"/>
                  </a:lnTo>
                  <a:lnTo>
                    <a:pt x="1206" y="1131"/>
                  </a:lnTo>
                  <a:lnTo>
                    <a:pt x="1181" y="1153"/>
                  </a:lnTo>
                  <a:lnTo>
                    <a:pt x="1158" y="1177"/>
                  </a:lnTo>
                  <a:lnTo>
                    <a:pt x="1133" y="1198"/>
                  </a:lnTo>
                  <a:lnTo>
                    <a:pt x="1108" y="1218"/>
                  </a:lnTo>
                  <a:lnTo>
                    <a:pt x="1081" y="1237"/>
                  </a:lnTo>
                  <a:lnTo>
                    <a:pt x="1052" y="1255"/>
                  </a:lnTo>
                  <a:lnTo>
                    <a:pt x="1022" y="1270"/>
                  </a:lnTo>
                  <a:lnTo>
                    <a:pt x="994" y="1285"/>
                  </a:lnTo>
                  <a:lnTo>
                    <a:pt x="963" y="1299"/>
                  </a:lnTo>
                  <a:lnTo>
                    <a:pt x="931" y="1311"/>
                  </a:lnTo>
                  <a:lnTo>
                    <a:pt x="899" y="1321"/>
                  </a:lnTo>
                  <a:lnTo>
                    <a:pt x="866" y="1330"/>
                  </a:lnTo>
                  <a:lnTo>
                    <a:pt x="833" y="1339"/>
                  </a:lnTo>
                  <a:lnTo>
                    <a:pt x="798" y="1345"/>
                  </a:lnTo>
                  <a:lnTo>
                    <a:pt x="764" y="1349"/>
                  </a:lnTo>
                  <a:lnTo>
                    <a:pt x="729" y="1351"/>
                  </a:lnTo>
                  <a:lnTo>
                    <a:pt x="693" y="1353"/>
                  </a:lnTo>
                  <a:lnTo>
                    <a:pt x="657" y="1351"/>
                  </a:lnTo>
                  <a:lnTo>
                    <a:pt x="640" y="1350"/>
                  </a:lnTo>
                  <a:lnTo>
                    <a:pt x="623" y="1349"/>
                  </a:lnTo>
                  <a:lnTo>
                    <a:pt x="588" y="1346"/>
                  </a:lnTo>
                  <a:lnTo>
                    <a:pt x="571" y="1342"/>
                  </a:lnTo>
                  <a:lnTo>
                    <a:pt x="553" y="1339"/>
                  </a:lnTo>
                  <a:lnTo>
                    <a:pt x="520" y="1331"/>
                  </a:lnTo>
                  <a:lnTo>
                    <a:pt x="486" y="1322"/>
                  </a:lnTo>
                  <a:lnTo>
                    <a:pt x="471" y="1317"/>
                  </a:lnTo>
                  <a:lnTo>
                    <a:pt x="455" y="1312"/>
                  </a:lnTo>
                  <a:lnTo>
                    <a:pt x="424" y="1300"/>
                  </a:lnTo>
                  <a:lnTo>
                    <a:pt x="394" y="1286"/>
                  </a:lnTo>
                  <a:lnTo>
                    <a:pt x="364" y="1271"/>
                  </a:lnTo>
                  <a:lnTo>
                    <a:pt x="333" y="1256"/>
                  </a:lnTo>
                  <a:lnTo>
                    <a:pt x="321" y="1246"/>
                  </a:lnTo>
                  <a:lnTo>
                    <a:pt x="306" y="1239"/>
                  </a:lnTo>
                  <a:lnTo>
                    <a:pt x="279" y="1220"/>
                  </a:lnTo>
                  <a:lnTo>
                    <a:pt x="266" y="1209"/>
                  </a:lnTo>
                  <a:lnTo>
                    <a:pt x="253" y="1199"/>
                  </a:lnTo>
                  <a:lnTo>
                    <a:pt x="240" y="1188"/>
                  </a:lnTo>
                  <a:lnTo>
                    <a:pt x="227" y="1179"/>
                  </a:lnTo>
                  <a:lnTo>
                    <a:pt x="215" y="1168"/>
                  </a:lnTo>
                  <a:lnTo>
                    <a:pt x="204" y="1155"/>
                  </a:lnTo>
                  <a:lnTo>
                    <a:pt x="180" y="1132"/>
                  </a:lnTo>
                  <a:lnTo>
                    <a:pt x="159" y="1108"/>
                  </a:lnTo>
                  <a:lnTo>
                    <a:pt x="138" y="1082"/>
                  </a:lnTo>
                  <a:lnTo>
                    <a:pt x="118" y="1055"/>
                  </a:lnTo>
                  <a:lnTo>
                    <a:pt x="100" y="1029"/>
                  </a:lnTo>
                  <a:lnTo>
                    <a:pt x="93" y="1014"/>
                  </a:lnTo>
                  <a:lnTo>
                    <a:pt x="83" y="1000"/>
                  </a:lnTo>
                  <a:lnTo>
                    <a:pt x="69" y="970"/>
                  </a:lnTo>
                  <a:lnTo>
                    <a:pt x="55" y="940"/>
                  </a:lnTo>
                  <a:lnTo>
                    <a:pt x="48" y="926"/>
                  </a:lnTo>
                  <a:lnTo>
                    <a:pt x="42" y="910"/>
                  </a:lnTo>
                  <a:lnTo>
                    <a:pt x="31" y="878"/>
                  </a:lnTo>
                  <a:lnTo>
                    <a:pt x="21" y="847"/>
                  </a:lnTo>
                  <a:lnTo>
                    <a:pt x="13" y="813"/>
                  </a:lnTo>
                  <a:lnTo>
                    <a:pt x="8" y="781"/>
                  </a:lnTo>
                  <a:lnTo>
                    <a:pt x="4" y="747"/>
                  </a:lnTo>
                  <a:lnTo>
                    <a:pt x="1" y="712"/>
                  </a:lnTo>
                  <a:lnTo>
                    <a:pt x="1" y="695"/>
                  </a:lnTo>
                  <a:lnTo>
                    <a:pt x="0" y="678"/>
                  </a:lnTo>
                  <a:lnTo>
                    <a:pt x="0" y="642"/>
                  </a:lnTo>
                  <a:lnTo>
                    <a:pt x="4" y="608"/>
                  </a:lnTo>
                  <a:lnTo>
                    <a:pt x="8" y="575"/>
                  </a:lnTo>
                  <a:lnTo>
                    <a:pt x="13" y="542"/>
                  </a:lnTo>
                  <a:lnTo>
                    <a:pt x="17" y="524"/>
                  </a:lnTo>
                  <a:lnTo>
                    <a:pt x="21" y="508"/>
                  </a:lnTo>
                  <a:lnTo>
                    <a:pt x="30" y="477"/>
                  </a:lnTo>
                  <a:lnTo>
                    <a:pt x="41" y="445"/>
                  </a:lnTo>
                  <a:lnTo>
                    <a:pt x="54" y="413"/>
                  </a:lnTo>
                  <a:lnTo>
                    <a:pt x="68" y="383"/>
                  </a:lnTo>
                  <a:lnTo>
                    <a:pt x="75" y="369"/>
                  </a:lnTo>
                  <a:lnTo>
                    <a:pt x="82" y="355"/>
                  </a:lnTo>
                  <a:lnTo>
                    <a:pt x="100" y="326"/>
                  </a:lnTo>
                  <a:lnTo>
                    <a:pt x="117" y="300"/>
                  </a:lnTo>
                  <a:lnTo>
                    <a:pt x="137" y="273"/>
                  </a:lnTo>
                  <a:lnTo>
                    <a:pt x="158" y="247"/>
                  </a:lnTo>
                  <a:lnTo>
                    <a:pt x="178" y="222"/>
                  </a:lnTo>
                  <a:lnTo>
                    <a:pt x="202" y="198"/>
                  </a:lnTo>
                  <a:lnTo>
                    <a:pt x="225" y="176"/>
                  </a:lnTo>
                  <a:lnTo>
                    <a:pt x="251" y="155"/>
                  </a:lnTo>
                  <a:lnTo>
                    <a:pt x="278" y="134"/>
                  </a:lnTo>
                  <a:lnTo>
                    <a:pt x="304" y="116"/>
                  </a:lnTo>
                  <a:lnTo>
                    <a:pt x="332" y="98"/>
                  </a:lnTo>
                  <a:lnTo>
                    <a:pt x="362" y="83"/>
                  </a:lnTo>
                  <a:lnTo>
                    <a:pt x="392" y="66"/>
                  </a:lnTo>
                  <a:lnTo>
                    <a:pt x="422" y="54"/>
                  </a:lnTo>
                  <a:lnTo>
                    <a:pt x="453" y="41"/>
                  </a:lnTo>
                  <a:lnTo>
                    <a:pt x="485" y="30"/>
                  </a:lnTo>
                  <a:lnTo>
                    <a:pt x="518" y="22"/>
                  </a:lnTo>
                  <a:lnTo>
                    <a:pt x="552" y="14"/>
                  </a:lnTo>
                  <a:lnTo>
                    <a:pt x="586" y="8"/>
                  </a:lnTo>
                  <a:lnTo>
                    <a:pt x="621" y="3"/>
                  </a:lnTo>
                  <a:lnTo>
                    <a:pt x="655" y="2"/>
                  </a:lnTo>
                  <a:lnTo>
                    <a:pt x="691" y="0"/>
                  </a:lnTo>
                  <a:lnTo>
                    <a:pt x="727" y="1"/>
                  </a:lnTo>
                  <a:lnTo>
                    <a:pt x="744" y="1"/>
                  </a:lnTo>
                  <a:lnTo>
                    <a:pt x="762" y="3"/>
                  </a:lnTo>
                  <a:lnTo>
                    <a:pt x="796" y="7"/>
                  </a:lnTo>
                  <a:lnTo>
                    <a:pt x="813" y="11"/>
                  </a:lnTo>
                  <a:lnTo>
                    <a:pt x="831" y="13"/>
                  </a:lnTo>
                  <a:lnTo>
                    <a:pt x="864" y="22"/>
                  </a:lnTo>
                  <a:lnTo>
                    <a:pt x="897" y="29"/>
                  </a:lnTo>
                  <a:lnTo>
                    <a:pt x="913" y="35"/>
                  </a:lnTo>
                  <a:lnTo>
                    <a:pt x="929" y="41"/>
                  </a:lnTo>
                  <a:lnTo>
                    <a:pt x="961" y="52"/>
                  </a:lnTo>
                  <a:lnTo>
                    <a:pt x="992" y="65"/>
                  </a:lnTo>
                  <a:lnTo>
                    <a:pt x="1020" y="82"/>
                  </a:lnTo>
                  <a:lnTo>
                    <a:pt x="1050" y="97"/>
                  </a:lnTo>
                  <a:lnTo>
                    <a:pt x="1065" y="106"/>
                  </a:lnTo>
                  <a:lnTo>
                    <a:pt x="1080" y="114"/>
                  </a:lnTo>
                  <a:lnTo>
                    <a:pt x="1106" y="133"/>
                  </a:lnTo>
                  <a:lnTo>
                    <a:pt x="1119" y="142"/>
                  </a:lnTo>
                  <a:lnTo>
                    <a:pt x="1131" y="153"/>
                  </a:lnTo>
                  <a:lnTo>
                    <a:pt x="1144" y="163"/>
                  </a:lnTo>
                  <a:lnTo>
                    <a:pt x="1157" y="174"/>
                  </a:lnTo>
                  <a:lnTo>
                    <a:pt x="1170" y="185"/>
                  </a:lnTo>
                  <a:lnTo>
                    <a:pt x="1180" y="196"/>
                  </a:lnTo>
                  <a:lnTo>
                    <a:pt x="1204" y="220"/>
                  </a:lnTo>
                  <a:lnTo>
                    <a:pt x="1227" y="245"/>
                  </a:lnTo>
                  <a:lnTo>
                    <a:pt x="1247" y="271"/>
                  </a:lnTo>
                  <a:lnTo>
                    <a:pt x="1266" y="298"/>
                  </a:lnTo>
                  <a:lnTo>
                    <a:pt x="1283" y="324"/>
                  </a:lnTo>
                  <a:lnTo>
                    <a:pt x="1293" y="339"/>
                  </a:lnTo>
                  <a:lnTo>
                    <a:pt x="1301" y="352"/>
                  </a:lnTo>
                  <a:lnTo>
                    <a:pt x="1315" y="381"/>
                  </a:lnTo>
                  <a:lnTo>
                    <a:pt x="1330" y="411"/>
                  </a:lnTo>
                  <a:lnTo>
                    <a:pt x="1336" y="427"/>
                  </a:lnTo>
                  <a:lnTo>
                    <a:pt x="1342" y="443"/>
                  </a:lnTo>
                  <a:lnTo>
                    <a:pt x="1353" y="474"/>
                  </a:lnTo>
                  <a:lnTo>
                    <a:pt x="1363" y="506"/>
                  </a:lnTo>
                  <a:lnTo>
                    <a:pt x="1370" y="539"/>
                  </a:lnTo>
                  <a:lnTo>
                    <a:pt x="1377" y="572"/>
                  </a:lnTo>
                  <a:lnTo>
                    <a:pt x="1380" y="606"/>
                  </a:lnTo>
                  <a:lnTo>
                    <a:pt x="1383" y="640"/>
                  </a:lnTo>
                  <a:lnTo>
                    <a:pt x="1383" y="658"/>
                  </a:lnTo>
                  <a:lnTo>
                    <a:pt x="1385" y="675"/>
                  </a:lnTo>
                  <a:close/>
                </a:path>
              </a:pathLst>
            </a:custGeom>
            <a:solidFill>
              <a:srgbClr val="B55D6B"/>
            </a:solidFill>
            <a:ln w="9525">
              <a:noFill/>
              <a:round/>
              <a:headEnd/>
              <a:tailEnd/>
            </a:ln>
          </p:spPr>
          <p:txBody>
            <a:bodyPr/>
            <a:lstStyle/>
            <a:p>
              <a:endParaRPr lang="ru-RU"/>
            </a:p>
          </p:txBody>
        </p:sp>
        <p:sp>
          <p:nvSpPr>
            <p:cNvPr id="22588" name="Freeform 1461"/>
            <p:cNvSpPr>
              <a:spLocks/>
            </p:cNvSpPr>
            <p:nvPr/>
          </p:nvSpPr>
          <p:spPr bwMode="auto">
            <a:xfrm>
              <a:off x="2222" y="1571"/>
              <a:ext cx="1343" cy="1309"/>
            </a:xfrm>
            <a:custGeom>
              <a:avLst/>
              <a:gdLst>
                <a:gd name="T0" fmla="*/ 1340 w 1343"/>
                <a:gd name="T1" fmla="*/ 704 h 1309"/>
                <a:gd name="T2" fmla="*/ 1335 w 1343"/>
                <a:gd name="T3" fmla="*/ 753 h 1309"/>
                <a:gd name="T4" fmla="*/ 1311 w 1343"/>
                <a:gd name="T5" fmla="*/ 847 h 1309"/>
                <a:gd name="T6" fmla="*/ 1290 w 1343"/>
                <a:gd name="T7" fmla="*/ 908 h 1309"/>
                <a:gd name="T8" fmla="*/ 1245 w 1343"/>
                <a:gd name="T9" fmla="*/ 993 h 1309"/>
                <a:gd name="T10" fmla="*/ 1190 w 1343"/>
                <a:gd name="T11" fmla="*/ 1069 h 1309"/>
                <a:gd name="T12" fmla="*/ 1123 w 1343"/>
                <a:gd name="T13" fmla="*/ 1137 h 1309"/>
                <a:gd name="T14" fmla="*/ 1048 w 1343"/>
                <a:gd name="T15" fmla="*/ 1197 h 1309"/>
                <a:gd name="T16" fmla="*/ 962 w 1343"/>
                <a:gd name="T17" fmla="*/ 1244 h 1309"/>
                <a:gd name="T18" fmla="*/ 871 w 1343"/>
                <a:gd name="T19" fmla="*/ 1279 h 1309"/>
                <a:gd name="T20" fmla="*/ 822 w 1343"/>
                <a:gd name="T21" fmla="*/ 1292 h 1309"/>
                <a:gd name="T22" fmla="*/ 741 w 1343"/>
                <a:gd name="T23" fmla="*/ 1306 h 1309"/>
                <a:gd name="T24" fmla="*/ 637 w 1343"/>
                <a:gd name="T25" fmla="*/ 1308 h 1309"/>
                <a:gd name="T26" fmla="*/ 570 w 1343"/>
                <a:gd name="T27" fmla="*/ 1301 h 1309"/>
                <a:gd name="T28" fmla="*/ 472 w 1343"/>
                <a:gd name="T29" fmla="*/ 1279 h 1309"/>
                <a:gd name="T30" fmla="*/ 411 w 1343"/>
                <a:gd name="T31" fmla="*/ 1258 h 1309"/>
                <a:gd name="T32" fmla="*/ 323 w 1343"/>
                <a:gd name="T33" fmla="*/ 1215 h 1309"/>
                <a:gd name="T34" fmla="*/ 270 w 1343"/>
                <a:gd name="T35" fmla="*/ 1180 h 1309"/>
                <a:gd name="T36" fmla="*/ 197 w 1343"/>
                <a:gd name="T37" fmla="*/ 1119 h 1309"/>
                <a:gd name="T38" fmla="*/ 143 w 1343"/>
                <a:gd name="T39" fmla="*/ 1059 h 1309"/>
                <a:gd name="T40" fmla="*/ 97 w 1343"/>
                <a:gd name="T41" fmla="*/ 996 h 1309"/>
                <a:gd name="T42" fmla="*/ 65 w 1343"/>
                <a:gd name="T43" fmla="*/ 939 h 1309"/>
                <a:gd name="T44" fmla="*/ 35 w 1343"/>
                <a:gd name="T45" fmla="*/ 866 h 1309"/>
                <a:gd name="T46" fmla="*/ 13 w 1343"/>
                <a:gd name="T47" fmla="*/ 787 h 1309"/>
                <a:gd name="T48" fmla="*/ 3 w 1343"/>
                <a:gd name="T49" fmla="*/ 722 h 1309"/>
                <a:gd name="T50" fmla="*/ 0 w 1343"/>
                <a:gd name="T51" fmla="*/ 622 h 1309"/>
                <a:gd name="T52" fmla="*/ 4 w 1343"/>
                <a:gd name="T53" fmla="*/ 571 h 1309"/>
                <a:gd name="T54" fmla="*/ 20 w 1343"/>
                <a:gd name="T55" fmla="*/ 491 h 1309"/>
                <a:gd name="T56" fmla="*/ 39 w 1343"/>
                <a:gd name="T57" fmla="*/ 430 h 1309"/>
                <a:gd name="T58" fmla="*/ 80 w 1343"/>
                <a:gd name="T59" fmla="*/ 344 h 1309"/>
                <a:gd name="T60" fmla="*/ 132 w 1343"/>
                <a:gd name="T61" fmla="*/ 263 h 1309"/>
                <a:gd name="T62" fmla="*/ 195 w 1343"/>
                <a:gd name="T63" fmla="*/ 191 h 1309"/>
                <a:gd name="T64" fmla="*/ 268 w 1343"/>
                <a:gd name="T65" fmla="*/ 130 h 1309"/>
                <a:gd name="T66" fmla="*/ 351 w 1343"/>
                <a:gd name="T67" fmla="*/ 79 h 1309"/>
                <a:gd name="T68" fmla="*/ 439 w 1343"/>
                <a:gd name="T69" fmla="*/ 40 h 1309"/>
                <a:gd name="T70" fmla="*/ 502 w 1343"/>
                <a:gd name="T71" fmla="*/ 21 h 1309"/>
                <a:gd name="T72" fmla="*/ 568 w 1343"/>
                <a:gd name="T73" fmla="*/ 8 h 1309"/>
                <a:gd name="T74" fmla="*/ 670 w 1343"/>
                <a:gd name="T75" fmla="*/ 0 h 1309"/>
                <a:gd name="T76" fmla="*/ 756 w 1343"/>
                <a:gd name="T77" fmla="*/ 4 h 1309"/>
                <a:gd name="T78" fmla="*/ 839 w 1343"/>
                <a:gd name="T79" fmla="*/ 20 h 1309"/>
                <a:gd name="T80" fmla="*/ 916 w 1343"/>
                <a:gd name="T81" fmla="*/ 45 h 1309"/>
                <a:gd name="T82" fmla="*/ 990 w 1343"/>
                <a:gd name="T83" fmla="*/ 78 h 1309"/>
                <a:gd name="T84" fmla="*/ 1059 w 1343"/>
                <a:gd name="T85" fmla="*/ 119 h 1309"/>
                <a:gd name="T86" fmla="*/ 1122 w 1343"/>
                <a:gd name="T87" fmla="*/ 169 h 1309"/>
                <a:gd name="T88" fmla="*/ 1189 w 1343"/>
                <a:gd name="T89" fmla="*/ 238 h 1309"/>
                <a:gd name="T90" fmla="*/ 1227 w 1343"/>
                <a:gd name="T91" fmla="*/ 287 h 1309"/>
                <a:gd name="T92" fmla="*/ 1268 w 1343"/>
                <a:gd name="T93" fmla="*/ 354 h 1309"/>
                <a:gd name="T94" fmla="*/ 1301 w 1343"/>
                <a:gd name="T95" fmla="*/ 428 h 1309"/>
                <a:gd name="T96" fmla="*/ 1320 w 1343"/>
                <a:gd name="T97" fmla="*/ 488 h 1309"/>
                <a:gd name="T98" fmla="*/ 1335 w 1343"/>
                <a:gd name="T99" fmla="*/ 554 h 1309"/>
                <a:gd name="T100" fmla="*/ 1343 w 1343"/>
                <a:gd name="T101" fmla="*/ 653 h 130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43"/>
                <a:gd name="T154" fmla="*/ 0 h 1309"/>
                <a:gd name="T155" fmla="*/ 1343 w 1343"/>
                <a:gd name="T156" fmla="*/ 1309 h 130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43" h="1309">
                  <a:moveTo>
                    <a:pt x="1343" y="653"/>
                  </a:moveTo>
                  <a:lnTo>
                    <a:pt x="1341" y="687"/>
                  </a:lnTo>
                  <a:lnTo>
                    <a:pt x="1340" y="704"/>
                  </a:lnTo>
                  <a:lnTo>
                    <a:pt x="1339" y="719"/>
                  </a:lnTo>
                  <a:lnTo>
                    <a:pt x="1337" y="737"/>
                  </a:lnTo>
                  <a:lnTo>
                    <a:pt x="1335" y="753"/>
                  </a:lnTo>
                  <a:lnTo>
                    <a:pt x="1329" y="785"/>
                  </a:lnTo>
                  <a:lnTo>
                    <a:pt x="1321" y="817"/>
                  </a:lnTo>
                  <a:lnTo>
                    <a:pt x="1311" y="847"/>
                  </a:lnTo>
                  <a:lnTo>
                    <a:pt x="1307" y="864"/>
                  </a:lnTo>
                  <a:lnTo>
                    <a:pt x="1302" y="878"/>
                  </a:lnTo>
                  <a:lnTo>
                    <a:pt x="1290" y="908"/>
                  </a:lnTo>
                  <a:lnTo>
                    <a:pt x="1277" y="937"/>
                  </a:lnTo>
                  <a:lnTo>
                    <a:pt x="1261" y="965"/>
                  </a:lnTo>
                  <a:lnTo>
                    <a:pt x="1245" y="993"/>
                  </a:lnTo>
                  <a:lnTo>
                    <a:pt x="1228" y="1018"/>
                  </a:lnTo>
                  <a:lnTo>
                    <a:pt x="1209" y="1046"/>
                  </a:lnTo>
                  <a:lnTo>
                    <a:pt x="1190" y="1069"/>
                  </a:lnTo>
                  <a:lnTo>
                    <a:pt x="1168" y="1093"/>
                  </a:lnTo>
                  <a:lnTo>
                    <a:pt x="1146" y="1118"/>
                  </a:lnTo>
                  <a:lnTo>
                    <a:pt x="1123" y="1137"/>
                  </a:lnTo>
                  <a:lnTo>
                    <a:pt x="1098" y="1158"/>
                  </a:lnTo>
                  <a:lnTo>
                    <a:pt x="1073" y="1179"/>
                  </a:lnTo>
                  <a:lnTo>
                    <a:pt x="1048" y="1197"/>
                  </a:lnTo>
                  <a:lnTo>
                    <a:pt x="1019" y="1214"/>
                  </a:lnTo>
                  <a:lnTo>
                    <a:pt x="992" y="1229"/>
                  </a:lnTo>
                  <a:lnTo>
                    <a:pt x="962" y="1244"/>
                  </a:lnTo>
                  <a:lnTo>
                    <a:pt x="933" y="1257"/>
                  </a:lnTo>
                  <a:lnTo>
                    <a:pt x="901" y="1269"/>
                  </a:lnTo>
                  <a:lnTo>
                    <a:pt x="871" y="1279"/>
                  </a:lnTo>
                  <a:lnTo>
                    <a:pt x="856" y="1284"/>
                  </a:lnTo>
                  <a:lnTo>
                    <a:pt x="840" y="1288"/>
                  </a:lnTo>
                  <a:lnTo>
                    <a:pt x="822" y="1292"/>
                  </a:lnTo>
                  <a:lnTo>
                    <a:pt x="807" y="1295"/>
                  </a:lnTo>
                  <a:lnTo>
                    <a:pt x="773" y="1301"/>
                  </a:lnTo>
                  <a:lnTo>
                    <a:pt x="741" y="1306"/>
                  </a:lnTo>
                  <a:lnTo>
                    <a:pt x="705" y="1308"/>
                  </a:lnTo>
                  <a:lnTo>
                    <a:pt x="672" y="1309"/>
                  </a:lnTo>
                  <a:lnTo>
                    <a:pt x="637" y="1308"/>
                  </a:lnTo>
                  <a:lnTo>
                    <a:pt x="602" y="1307"/>
                  </a:lnTo>
                  <a:lnTo>
                    <a:pt x="587" y="1305"/>
                  </a:lnTo>
                  <a:lnTo>
                    <a:pt x="570" y="1301"/>
                  </a:lnTo>
                  <a:lnTo>
                    <a:pt x="536" y="1296"/>
                  </a:lnTo>
                  <a:lnTo>
                    <a:pt x="504" y="1289"/>
                  </a:lnTo>
                  <a:lnTo>
                    <a:pt x="472" y="1279"/>
                  </a:lnTo>
                  <a:lnTo>
                    <a:pt x="441" y="1270"/>
                  </a:lnTo>
                  <a:lnTo>
                    <a:pt x="425" y="1264"/>
                  </a:lnTo>
                  <a:lnTo>
                    <a:pt x="411" y="1258"/>
                  </a:lnTo>
                  <a:lnTo>
                    <a:pt x="381" y="1245"/>
                  </a:lnTo>
                  <a:lnTo>
                    <a:pt x="352" y="1230"/>
                  </a:lnTo>
                  <a:lnTo>
                    <a:pt x="323" y="1215"/>
                  </a:lnTo>
                  <a:lnTo>
                    <a:pt x="297" y="1198"/>
                  </a:lnTo>
                  <a:lnTo>
                    <a:pt x="283" y="1189"/>
                  </a:lnTo>
                  <a:lnTo>
                    <a:pt x="270" y="1180"/>
                  </a:lnTo>
                  <a:lnTo>
                    <a:pt x="244" y="1160"/>
                  </a:lnTo>
                  <a:lnTo>
                    <a:pt x="221" y="1139"/>
                  </a:lnTo>
                  <a:lnTo>
                    <a:pt x="197" y="1119"/>
                  </a:lnTo>
                  <a:lnTo>
                    <a:pt x="174" y="1095"/>
                  </a:lnTo>
                  <a:lnTo>
                    <a:pt x="153" y="1071"/>
                  </a:lnTo>
                  <a:lnTo>
                    <a:pt x="143" y="1059"/>
                  </a:lnTo>
                  <a:lnTo>
                    <a:pt x="133" y="1048"/>
                  </a:lnTo>
                  <a:lnTo>
                    <a:pt x="114" y="1020"/>
                  </a:lnTo>
                  <a:lnTo>
                    <a:pt x="97" y="996"/>
                  </a:lnTo>
                  <a:lnTo>
                    <a:pt x="81" y="967"/>
                  </a:lnTo>
                  <a:lnTo>
                    <a:pt x="73" y="953"/>
                  </a:lnTo>
                  <a:lnTo>
                    <a:pt x="65" y="939"/>
                  </a:lnTo>
                  <a:lnTo>
                    <a:pt x="53" y="910"/>
                  </a:lnTo>
                  <a:lnTo>
                    <a:pt x="40" y="880"/>
                  </a:lnTo>
                  <a:lnTo>
                    <a:pt x="35" y="866"/>
                  </a:lnTo>
                  <a:lnTo>
                    <a:pt x="30" y="850"/>
                  </a:lnTo>
                  <a:lnTo>
                    <a:pt x="21" y="819"/>
                  </a:lnTo>
                  <a:lnTo>
                    <a:pt x="13" y="787"/>
                  </a:lnTo>
                  <a:lnTo>
                    <a:pt x="10" y="771"/>
                  </a:lnTo>
                  <a:lnTo>
                    <a:pt x="8" y="755"/>
                  </a:lnTo>
                  <a:lnTo>
                    <a:pt x="3" y="722"/>
                  </a:lnTo>
                  <a:lnTo>
                    <a:pt x="0" y="689"/>
                  </a:lnTo>
                  <a:lnTo>
                    <a:pt x="0" y="656"/>
                  </a:lnTo>
                  <a:lnTo>
                    <a:pt x="0" y="622"/>
                  </a:lnTo>
                  <a:lnTo>
                    <a:pt x="1" y="605"/>
                  </a:lnTo>
                  <a:lnTo>
                    <a:pt x="2" y="589"/>
                  </a:lnTo>
                  <a:lnTo>
                    <a:pt x="4" y="571"/>
                  </a:lnTo>
                  <a:lnTo>
                    <a:pt x="7" y="556"/>
                  </a:lnTo>
                  <a:lnTo>
                    <a:pt x="13" y="522"/>
                  </a:lnTo>
                  <a:lnTo>
                    <a:pt x="20" y="491"/>
                  </a:lnTo>
                  <a:lnTo>
                    <a:pt x="30" y="460"/>
                  </a:lnTo>
                  <a:lnTo>
                    <a:pt x="34" y="445"/>
                  </a:lnTo>
                  <a:lnTo>
                    <a:pt x="39" y="430"/>
                  </a:lnTo>
                  <a:lnTo>
                    <a:pt x="52" y="401"/>
                  </a:lnTo>
                  <a:lnTo>
                    <a:pt x="64" y="371"/>
                  </a:lnTo>
                  <a:lnTo>
                    <a:pt x="80" y="344"/>
                  </a:lnTo>
                  <a:lnTo>
                    <a:pt x="96" y="315"/>
                  </a:lnTo>
                  <a:lnTo>
                    <a:pt x="113" y="289"/>
                  </a:lnTo>
                  <a:lnTo>
                    <a:pt x="132" y="263"/>
                  </a:lnTo>
                  <a:lnTo>
                    <a:pt x="152" y="240"/>
                  </a:lnTo>
                  <a:lnTo>
                    <a:pt x="173" y="215"/>
                  </a:lnTo>
                  <a:lnTo>
                    <a:pt x="195" y="191"/>
                  </a:lnTo>
                  <a:lnTo>
                    <a:pt x="219" y="171"/>
                  </a:lnTo>
                  <a:lnTo>
                    <a:pt x="243" y="151"/>
                  </a:lnTo>
                  <a:lnTo>
                    <a:pt x="268" y="130"/>
                  </a:lnTo>
                  <a:lnTo>
                    <a:pt x="295" y="112"/>
                  </a:lnTo>
                  <a:lnTo>
                    <a:pt x="322" y="95"/>
                  </a:lnTo>
                  <a:lnTo>
                    <a:pt x="351" y="79"/>
                  </a:lnTo>
                  <a:lnTo>
                    <a:pt x="379" y="65"/>
                  </a:lnTo>
                  <a:lnTo>
                    <a:pt x="409" y="52"/>
                  </a:lnTo>
                  <a:lnTo>
                    <a:pt x="439" y="40"/>
                  </a:lnTo>
                  <a:lnTo>
                    <a:pt x="470" y="30"/>
                  </a:lnTo>
                  <a:lnTo>
                    <a:pt x="487" y="25"/>
                  </a:lnTo>
                  <a:lnTo>
                    <a:pt x="502" y="21"/>
                  </a:lnTo>
                  <a:lnTo>
                    <a:pt x="519" y="17"/>
                  </a:lnTo>
                  <a:lnTo>
                    <a:pt x="534" y="12"/>
                  </a:lnTo>
                  <a:lnTo>
                    <a:pt x="568" y="8"/>
                  </a:lnTo>
                  <a:lnTo>
                    <a:pt x="600" y="2"/>
                  </a:lnTo>
                  <a:lnTo>
                    <a:pt x="636" y="1"/>
                  </a:lnTo>
                  <a:lnTo>
                    <a:pt x="670" y="0"/>
                  </a:lnTo>
                  <a:lnTo>
                    <a:pt x="704" y="0"/>
                  </a:lnTo>
                  <a:lnTo>
                    <a:pt x="739" y="2"/>
                  </a:lnTo>
                  <a:lnTo>
                    <a:pt x="756" y="4"/>
                  </a:lnTo>
                  <a:lnTo>
                    <a:pt x="771" y="7"/>
                  </a:lnTo>
                  <a:lnTo>
                    <a:pt x="805" y="11"/>
                  </a:lnTo>
                  <a:lnTo>
                    <a:pt x="839" y="20"/>
                  </a:lnTo>
                  <a:lnTo>
                    <a:pt x="870" y="29"/>
                  </a:lnTo>
                  <a:lnTo>
                    <a:pt x="900" y="39"/>
                  </a:lnTo>
                  <a:lnTo>
                    <a:pt x="916" y="45"/>
                  </a:lnTo>
                  <a:lnTo>
                    <a:pt x="932" y="51"/>
                  </a:lnTo>
                  <a:lnTo>
                    <a:pt x="960" y="64"/>
                  </a:lnTo>
                  <a:lnTo>
                    <a:pt x="990" y="78"/>
                  </a:lnTo>
                  <a:lnTo>
                    <a:pt x="1018" y="94"/>
                  </a:lnTo>
                  <a:lnTo>
                    <a:pt x="1046" y="111"/>
                  </a:lnTo>
                  <a:lnTo>
                    <a:pt x="1059" y="119"/>
                  </a:lnTo>
                  <a:lnTo>
                    <a:pt x="1071" y="129"/>
                  </a:lnTo>
                  <a:lnTo>
                    <a:pt x="1097" y="149"/>
                  </a:lnTo>
                  <a:lnTo>
                    <a:pt x="1122" y="169"/>
                  </a:lnTo>
                  <a:lnTo>
                    <a:pt x="1144" y="190"/>
                  </a:lnTo>
                  <a:lnTo>
                    <a:pt x="1167" y="214"/>
                  </a:lnTo>
                  <a:lnTo>
                    <a:pt x="1189" y="238"/>
                  </a:lnTo>
                  <a:lnTo>
                    <a:pt x="1199" y="249"/>
                  </a:lnTo>
                  <a:lnTo>
                    <a:pt x="1208" y="261"/>
                  </a:lnTo>
                  <a:lnTo>
                    <a:pt x="1227" y="287"/>
                  </a:lnTo>
                  <a:lnTo>
                    <a:pt x="1244" y="313"/>
                  </a:lnTo>
                  <a:lnTo>
                    <a:pt x="1260" y="341"/>
                  </a:lnTo>
                  <a:lnTo>
                    <a:pt x="1268" y="354"/>
                  </a:lnTo>
                  <a:lnTo>
                    <a:pt x="1276" y="369"/>
                  </a:lnTo>
                  <a:lnTo>
                    <a:pt x="1289" y="399"/>
                  </a:lnTo>
                  <a:lnTo>
                    <a:pt x="1301" y="428"/>
                  </a:lnTo>
                  <a:lnTo>
                    <a:pt x="1306" y="443"/>
                  </a:lnTo>
                  <a:lnTo>
                    <a:pt x="1311" y="458"/>
                  </a:lnTo>
                  <a:lnTo>
                    <a:pt x="1320" y="488"/>
                  </a:lnTo>
                  <a:lnTo>
                    <a:pt x="1329" y="520"/>
                  </a:lnTo>
                  <a:lnTo>
                    <a:pt x="1331" y="538"/>
                  </a:lnTo>
                  <a:lnTo>
                    <a:pt x="1335" y="554"/>
                  </a:lnTo>
                  <a:lnTo>
                    <a:pt x="1338" y="587"/>
                  </a:lnTo>
                  <a:lnTo>
                    <a:pt x="1341" y="620"/>
                  </a:lnTo>
                  <a:lnTo>
                    <a:pt x="1343" y="653"/>
                  </a:lnTo>
                  <a:close/>
                </a:path>
              </a:pathLst>
            </a:custGeom>
            <a:solidFill>
              <a:srgbClr val="BF5D6C"/>
            </a:solidFill>
            <a:ln w="9525">
              <a:noFill/>
              <a:round/>
              <a:headEnd/>
              <a:tailEnd/>
            </a:ln>
          </p:spPr>
          <p:txBody>
            <a:bodyPr/>
            <a:lstStyle/>
            <a:p>
              <a:endParaRPr lang="ru-RU"/>
            </a:p>
          </p:txBody>
        </p:sp>
        <p:sp>
          <p:nvSpPr>
            <p:cNvPr id="22589" name="Freeform 1462"/>
            <p:cNvSpPr>
              <a:spLocks/>
            </p:cNvSpPr>
            <p:nvPr/>
          </p:nvSpPr>
          <p:spPr bwMode="auto">
            <a:xfrm>
              <a:off x="2243" y="1594"/>
              <a:ext cx="1296" cy="1264"/>
            </a:xfrm>
            <a:custGeom>
              <a:avLst/>
              <a:gdLst>
                <a:gd name="T0" fmla="*/ 1293 w 1296"/>
                <a:gd name="T1" fmla="*/ 695 h 1264"/>
                <a:gd name="T2" fmla="*/ 1276 w 1296"/>
                <a:gd name="T3" fmla="*/ 789 h 1264"/>
                <a:gd name="T4" fmla="*/ 1246 w 1296"/>
                <a:gd name="T5" fmla="*/ 877 h 1264"/>
                <a:gd name="T6" fmla="*/ 1219 w 1296"/>
                <a:gd name="T7" fmla="*/ 933 h 1264"/>
                <a:gd name="T8" fmla="*/ 1168 w 1296"/>
                <a:gd name="T9" fmla="*/ 1009 h 1264"/>
                <a:gd name="T10" fmla="*/ 1128 w 1296"/>
                <a:gd name="T11" fmla="*/ 1056 h 1264"/>
                <a:gd name="T12" fmla="*/ 1061 w 1296"/>
                <a:gd name="T13" fmla="*/ 1119 h 1264"/>
                <a:gd name="T14" fmla="*/ 985 w 1296"/>
                <a:gd name="T15" fmla="*/ 1172 h 1264"/>
                <a:gd name="T16" fmla="*/ 901 w 1296"/>
                <a:gd name="T17" fmla="*/ 1214 h 1264"/>
                <a:gd name="T18" fmla="*/ 811 w 1296"/>
                <a:gd name="T19" fmla="*/ 1243 h 1264"/>
                <a:gd name="T20" fmla="*/ 714 w 1296"/>
                <a:gd name="T21" fmla="*/ 1261 h 1264"/>
                <a:gd name="T22" fmla="*/ 616 w 1296"/>
                <a:gd name="T23" fmla="*/ 1264 h 1264"/>
                <a:gd name="T24" fmla="*/ 549 w 1296"/>
                <a:gd name="T25" fmla="*/ 1256 h 1264"/>
                <a:gd name="T26" fmla="*/ 486 w 1296"/>
                <a:gd name="T27" fmla="*/ 1244 h 1264"/>
                <a:gd name="T28" fmla="*/ 396 w 1296"/>
                <a:gd name="T29" fmla="*/ 1215 h 1264"/>
                <a:gd name="T30" fmla="*/ 312 w 1296"/>
                <a:gd name="T31" fmla="*/ 1173 h 1264"/>
                <a:gd name="T32" fmla="*/ 272 w 1296"/>
                <a:gd name="T33" fmla="*/ 1147 h 1264"/>
                <a:gd name="T34" fmla="*/ 236 w 1296"/>
                <a:gd name="T35" fmla="*/ 1121 h 1264"/>
                <a:gd name="T36" fmla="*/ 179 w 1296"/>
                <a:gd name="T37" fmla="*/ 1069 h 1264"/>
                <a:gd name="T38" fmla="*/ 128 w 1296"/>
                <a:gd name="T39" fmla="*/ 1010 h 1264"/>
                <a:gd name="T40" fmla="*/ 85 w 1296"/>
                <a:gd name="T41" fmla="*/ 947 h 1264"/>
                <a:gd name="T42" fmla="*/ 57 w 1296"/>
                <a:gd name="T43" fmla="*/ 894 h 1264"/>
                <a:gd name="T44" fmla="*/ 28 w 1296"/>
                <a:gd name="T45" fmla="*/ 821 h 1264"/>
                <a:gd name="T46" fmla="*/ 8 w 1296"/>
                <a:gd name="T47" fmla="*/ 729 h 1264"/>
                <a:gd name="T48" fmla="*/ 0 w 1296"/>
                <a:gd name="T49" fmla="*/ 665 h 1264"/>
                <a:gd name="T50" fmla="*/ 2 w 1296"/>
                <a:gd name="T51" fmla="*/ 568 h 1264"/>
                <a:gd name="T52" fmla="*/ 20 w 1296"/>
                <a:gd name="T53" fmla="*/ 476 h 1264"/>
                <a:gd name="T54" fmla="*/ 49 w 1296"/>
                <a:gd name="T55" fmla="*/ 387 h 1264"/>
                <a:gd name="T56" fmla="*/ 77 w 1296"/>
                <a:gd name="T57" fmla="*/ 331 h 1264"/>
                <a:gd name="T58" fmla="*/ 127 w 1296"/>
                <a:gd name="T59" fmla="*/ 256 h 1264"/>
                <a:gd name="T60" fmla="*/ 167 w 1296"/>
                <a:gd name="T61" fmla="*/ 209 h 1264"/>
                <a:gd name="T62" fmla="*/ 235 w 1296"/>
                <a:gd name="T63" fmla="*/ 145 h 1264"/>
                <a:gd name="T64" fmla="*/ 310 w 1296"/>
                <a:gd name="T65" fmla="*/ 93 h 1264"/>
                <a:gd name="T66" fmla="*/ 395 w 1296"/>
                <a:gd name="T67" fmla="*/ 50 h 1264"/>
                <a:gd name="T68" fmla="*/ 485 w 1296"/>
                <a:gd name="T69" fmla="*/ 19 h 1264"/>
                <a:gd name="T70" fmla="*/ 581 w 1296"/>
                <a:gd name="T71" fmla="*/ 4 h 1264"/>
                <a:gd name="T72" fmla="*/ 681 w 1296"/>
                <a:gd name="T73" fmla="*/ 0 h 1264"/>
                <a:gd name="T74" fmla="*/ 746 w 1296"/>
                <a:gd name="T75" fmla="*/ 7 h 1264"/>
                <a:gd name="T76" fmla="*/ 809 w 1296"/>
                <a:gd name="T77" fmla="*/ 19 h 1264"/>
                <a:gd name="T78" fmla="*/ 899 w 1296"/>
                <a:gd name="T79" fmla="*/ 49 h 1264"/>
                <a:gd name="T80" fmla="*/ 984 w 1296"/>
                <a:gd name="T81" fmla="*/ 91 h 1264"/>
                <a:gd name="T82" fmla="*/ 1023 w 1296"/>
                <a:gd name="T83" fmla="*/ 117 h 1264"/>
                <a:gd name="T84" fmla="*/ 1059 w 1296"/>
                <a:gd name="T85" fmla="*/ 144 h 1264"/>
                <a:gd name="T86" fmla="*/ 1117 w 1296"/>
                <a:gd name="T87" fmla="*/ 196 h 1264"/>
                <a:gd name="T88" fmla="*/ 1167 w 1296"/>
                <a:gd name="T89" fmla="*/ 254 h 1264"/>
                <a:gd name="T90" fmla="*/ 1210 w 1296"/>
                <a:gd name="T91" fmla="*/ 317 h 1264"/>
                <a:gd name="T92" fmla="*/ 1238 w 1296"/>
                <a:gd name="T93" fmla="*/ 371 h 1264"/>
                <a:gd name="T94" fmla="*/ 1267 w 1296"/>
                <a:gd name="T95" fmla="*/ 443 h 1264"/>
                <a:gd name="T96" fmla="*/ 1289 w 1296"/>
                <a:gd name="T97" fmla="*/ 535 h 1264"/>
                <a:gd name="T98" fmla="*/ 1296 w 1296"/>
                <a:gd name="T99" fmla="*/ 598 h 126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296"/>
                <a:gd name="T151" fmla="*/ 0 h 1264"/>
                <a:gd name="T152" fmla="*/ 1296 w 1296"/>
                <a:gd name="T153" fmla="*/ 1264 h 1264"/>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296" h="1264">
                  <a:moveTo>
                    <a:pt x="1296" y="631"/>
                  </a:moveTo>
                  <a:lnTo>
                    <a:pt x="1296" y="663"/>
                  </a:lnTo>
                  <a:lnTo>
                    <a:pt x="1293" y="695"/>
                  </a:lnTo>
                  <a:lnTo>
                    <a:pt x="1290" y="727"/>
                  </a:lnTo>
                  <a:lnTo>
                    <a:pt x="1284" y="759"/>
                  </a:lnTo>
                  <a:lnTo>
                    <a:pt x="1276" y="789"/>
                  </a:lnTo>
                  <a:lnTo>
                    <a:pt x="1267" y="819"/>
                  </a:lnTo>
                  <a:lnTo>
                    <a:pt x="1258" y="847"/>
                  </a:lnTo>
                  <a:lnTo>
                    <a:pt x="1246" y="877"/>
                  </a:lnTo>
                  <a:lnTo>
                    <a:pt x="1239" y="892"/>
                  </a:lnTo>
                  <a:lnTo>
                    <a:pt x="1233" y="905"/>
                  </a:lnTo>
                  <a:lnTo>
                    <a:pt x="1219" y="933"/>
                  </a:lnTo>
                  <a:lnTo>
                    <a:pt x="1203" y="958"/>
                  </a:lnTo>
                  <a:lnTo>
                    <a:pt x="1186" y="984"/>
                  </a:lnTo>
                  <a:lnTo>
                    <a:pt x="1168" y="1009"/>
                  </a:lnTo>
                  <a:lnTo>
                    <a:pt x="1159" y="1021"/>
                  </a:lnTo>
                  <a:lnTo>
                    <a:pt x="1149" y="1033"/>
                  </a:lnTo>
                  <a:lnTo>
                    <a:pt x="1128" y="1056"/>
                  </a:lnTo>
                  <a:lnTo>
                    <a:pt x="1107" y="1078"/>
                  </a:lnTo>
                  <a:lnTo>
                    <a:pt x="1085" y="1099"/>
                  </a:lnTo>
                  <a:lnTo>
                    <a:pt x="1061" y="1119"/>
                  </a:lnTo>
                  <a:lnTo>
                    <a:pt x="1038" y="1138"/>
                  </a:lnTo>
                  <a:lnTo>
                    <a:pt x="1012" y="1155"/>
                  </a:lnTo>
                  <a:lnTo>
                    <a:pt x="985" y="1172"/>
                  </a:lnTo>
                  <a:lnTo>
                    <a:pt x="958" y="1187"/>
                  </a:lnTo>
                  <a:lnTo>
                    <a:pt x="929" y="1202"/>
                  </a:lnTo>
                  <a:lnTo>
                    <a:pt x="901" y="1214"/>
                  </a:lnTo>
                  <a:lnTo>
                    <a:pt x="871" y="1225"/>
                  </a:lnTo>
                  <a:lnTo>
                    <a:pt x="841" y="1235"/>
                  </a:lnTo>
                  <a:lnTo>
                    <a:pt x="811" y="1243"/>
                  </a:lnTo>
                  <a:lnTo>
                    <a:pt x="779" y="1251"/>
                  </a:lnTo>
                  <a:lnTo>
                    <a:pt x="748" y="1255"/>
                  </a:lnTo>
                  <a:lnTo>
                    <a:pt x="714" y="1261"/>
                  </a:lnTo>
                  <a:lnTo>
                    <a:pt x="683" y="1264"/>
                  </a:lnTo>
                  <a:lnTo>
                    <a:pt x="649" y="1264"/>
                  </a:lnTo>
                  <a:lnTo>
                    <a:pt x="616" y="1264"/>
                  </a:lnTo>
                  <a:lnTo>
                    <a:pt x="599" y="1262"/>
                  </a:lnTo>
                  <a:lnTo>
                    <a:pt x="583" y="1261"/>
                  </a:lnTo>
                  <a:lnTo>
                    <a:pt x="549" y="1256"/>
                  </a:lnTo>
                  <a:lnTo>
                    <a:pt x="518" y="1251"/>
                  </a:lnTo>
                  <a:lnTo>
                    <a:pt x="502" y="1248"/>
                  </a:lnTo>
                  <a:lnTo>
                    <a:pt x="486" y="1244"/>
                  </a:lnTo>
                  <a:lnTo>
                    <a:pt x="456" y="1235"/>
                  </a:lnTo>
                  <a:lnTo>
                    <a:pt x="426" y="1226"/>
                  </a:lnTo>
                  <a:lnTo>
                    <a:pt x="396" y="1215"/>
                  </a:lnTo>
                  <a:lnTo>
                    <a:pt x="368" y="1203"/>
                  </a:lnTo>
                  <a:lnTo>
                    <a:pt x="339" y="1188"/>
                  </a:lnTo>
                  <a:lnTo>
                    <a:pt x="312" y="1173"/>
                  </a:lnTo>
                  <a:lnTo>
                    <a:pt x="300" y="1165"/>
                  </a:lnTo>
                  <a:lnTo>
                    <a:pt x="285" y="1157"/>
                  </a:lnTo>
                  <a:lnTo>
                    <a:pt x="272" y="1147"/>
                  </a:lnTo>
                  <a:lnTo>
                    <a:pt x="260" y="1140"/>
                  </a:lnTo>
                  <a:lnTo>
                    <a:pt x="249" y="1130"/>
                  </a:lnTo>
                  <a:lnTo>
                    <a:pt x="236" y="1121"/>
                  </a:lnTo>
                  <a:lnTo>
                    <a:pt x="212" y="1100"/>
                  </a:lnTo>
                  <a:lnTo>
                    <a:pt x="190" y="1080"/>
                  </a:lnTo>
                  <a:lnTo>
                    <a:pt x="179" y="1069"/>
                  </a:lnTo>
                  <a:lnTo>
                    <a:pt x="168" y="1057"/>
                  </a:lnTo>
                  <a:lnTo>
                    <a:pt x="147" y="1034"/>
                  </a:lnTo>
                  <a:lnTo>
                    <a:pt x="128" y="1010"/>
                  </a:lnTo>
                  <a:lnTo>
                    <a:pt x="110" y="986"/>
                  </a:lnTo>
                  <a:lnTo>
                    <a:pt x="93" y="960"/>
                  </a:lnTo>
                  <a:lnTo>
                    <a:pt x="85" y="947"/>
                  </a:lnTo>
                  <a:lnTo>
                    <a:pt x="78" y="935"/>
                  </a:lnTo>
                  <a:lnTo>
                    <a:pt x="63" y="907"/>
                  </a:lnTo>
                  <a:lnTo>
                    <a:pt x="57" y="894"/>
                  </a:lnTo>
                  <a:lnTo>
                    <a:pt x="50" y="879"/>
                  </a:lnTo>
                  <a:lnTo>
                    <a:pt x="40" y="849"/>
                  </a:lnTo>
                  <a:lnTo>
                    <a:pt x="28" y="821"/>
                  </a:lnTo>
                  <a:lnTo>
                    <a:pt x="21" y="791"/>
                  </a:lnTo>
                  <a:lnTo>
                    <a:pt x="12" y="761"/>
                  </a:lnTo>
                  <a:lnTo>
                    <a:pt x="8" y="729"/>
                  </a:lnTo>
                  <a:lnTo>
                    <a:pt x="4" y="714"/>
                  </a:lnTo>
                  <a:lnTo>
                    <a:pt x="2" y="698"/>
                  </a:lnTo>
                  <a:lnTo>
                    <a:pt x="0" y="665"/>
                  </a:lnTo>
                  <a:lnTo>
                    <a:pt x="0" y="633"/>
                  </a:lnTo>
                  <a:lnTo>
                    <a:pt x="0" y="600"/>
                  </a:lnTo>
                  <a:lnTo>
                    <a:pt x="2" y="568"/>
                  </a:lnTo>
                  <a:lnTo>
                    <a:pt x="7" y="537"/>
                  </a:lnTo>
                  <a:lnTo>
                    <a:pt x="12" y="506"/>
                  </a:lnTo>
                  <a:lnTo>
                    <a:pt x="20" y="476"/>
                  </a:lnTo>
                  <a:lnTo>
                    <a:pt x="28" y="446"/>
                  </a:lnTo>
                  <a:lnTo>
                    <a:pt x="39" y="416"/>
                  </a:lnTo>
                  <a:lnTo>
                    <a:pt x="49" y="387"/>
                  </a:lnTo>
                  <a:lnTo>
                    <a:pt x="56" y="373"/>
                  </a:lnTo>
                  <a:lnTo>
                    <a:pt x="62" y="359"/>
                  </a:lnTo>
                  <a:lnTo>
                    <a:pt x="77" y="331"/>
                  </a:lnTo>
                  <a:lnTo>
                    <a:pt x="92" y="305"/>
                  </a:lnTo>
                  <a:lnTo>
                    <a:pt x="109" y="279"/>
                  </a:lnTo>
                  <a:lnTo>
                    <a:pt x="127" y="256"/>
                  </a:lnTo>
                  <a:lnTo>
                    <a:pt x="137" y="243"/>
                  </a:lnTo>
                  <a:lnTo>
                    <a:pt x="146" y="230"/>
                  </a:lnTo>
                  <a:lnTo>
                    <a:pt x="167" y="209"/>
                  </a:lnTo>
                  <a:lnTo>
                    <a:pt x="189" y="186"/>
                  </a:lnTo>
                  <a:lnTo>
                    <a:pt x="211" y="166"/>
                  </a:lnTo>
                  <a:lnTo>
                    <a:pt x="235" y="145"/>
                  </a:lnTo>
                  <a:lnTo>
                    <a:pt x="259" y="126"/>
                  </a:lnTo>
                  <a:lnTo>
                    <a:pt x="284" y="109"/>
                  </a:lnTo>
                  <a:lnTo>
                    <a:pt x="310" y="93"/>
                  </a:lnTo>
                  <a:lnTo>
                    <a:pt x="338" y="77"/>
                  </a:lnTo>
                  <a:lnTo>
                    <a:pt x="366" y="63"/>
                  </a:lnTo>
                  <a:lnTo>
                    <a:pt x="395" y="50"/>
                  </a:lnTo>
                  <a:lnTo>
                    <a:pt x="425" y="39"/>
                  </a:lnTo>
                  <a:lnTo>
                    <a:pt x="455" y="30"/>
                  </a:lnTo>
                  <a:lnTo>
                    <a:pt x="485" y="19"/>
                  </a:lnTo>
                  <a:lnTo>
                    <a:pt x="517" y="13"/>
                  </a:lnTo>
                  <a:lnTo>
                    <a:pt x="547" y="7"/>
                  </a:lnTo>
                  <a:lnTo>
                    <a:pt x="581" y="4"/>
                  </a:lnTo>
                  <a:lnTo>
                    <a:pt x="615" y="0"/>
                  </a:lnTo>
                  <a:lnTo>
                    <a:pt x="647" y="0"/>
                  </a:lnTo>
                  <a:lnTo>
                    <a:pt x="681" y="0"/>
                  </a:lnTo>
                  <a:lnTo>
                    <a:pt x="697" y="2"/>
                  </a:lnTo>
                  <a:lnTo>
                    <a:pt x="713" y="4"/>
                  </a:lnTo>
                  <a:lnTo>
                    <a:pt x="746" y="7"/>
                  </a:lnTo>
                  <a:lnTo>
                    <a:pt x="777" y="13"/>
                  </a:lnTo>
                  <a:lnTo>
                    <a:pt x="793" y="16"/>
                  </a:lnTo>
                  <a:lnTo>
                    <a:pt x="809" y="19"/>
                  </a:lnTo>
                  <a:lnTo>
                    <a:pt x="839" y="29"/>
                  </a:lnTo>
                  <a:lnTo>
                    <a:pt x="869" y="39"/>
                  </a:lnTo>
                  <a:lnTo>
                    <a:pt x="899" y="49"/>
                  </a:lnTo>
                  <a:lnTo>
                    <a:pt x="928" y="62"/>
                  </a:lnTo>
                  <a:lnTo>
                    <a:pt x="957" y="76"/>
                  </a:lnTo>
                  <a:lnTo>
                    <a:pt x="984" y="91"/>
                  </a:lnTo>
                  <a:lnTo>
                    <a:pt x="997" y="99"/>
                  </a:lnTo>
                  <a:lnTo>
                    <a:pt x="1010" y="108"/>
                  </a:lnTo>
                  <a:lnTo>
                    <a:pt x="1023" y="117"/>
                  </a:lnTo>
                  <a:lnTo>
                    <a:pt x="1036" y="125"/>
                  </a:lnTo>
                  <a:lnTo>
                    <a:pt x="1048" y="134"/>
                  </a:lnTo>
                  <a:lnTo>
                    <a:pt x="1059" y="144"/>
                  </a:lnTo>
                  <a:lnTo>
                    <a:pt x="1083" y="164"/>
                  </a:lnTo>
                  <a:lnTo>
                    <a:pt x="1106" y="185"/>
                  </a:lnTo>
                  <a:lnTo>
                    <a:pt x="1117" y="196"/>
                  </a:lnTo>
                  <a:lnTo>
                    <a:pt x="1127" y="207"/>
                  </a:lnTo>
                  <a:lnTo>
                    <a:pt x="1148" y="228"/>
                  </a:lnTo>
                  <a:lnTo>
                    <a:pt x="1167" y="254"/>
                  </a:lnTo>
                  <a:lnTo>
                    <a:pt x="1185" y="277"/>
                  </a:lnTo>
                  <a:lnTo>
                    <a:pt x="1202" y="303"/>
                  </a:lnTo>
                  <a:lnTo>
                    <a:pt x="1210" y="317"/>
                  </a:lnTo>
                  <a:lnTo>
                    <a:pt x="1218" y="329"/>
                  </a:lnTo>
                  <a:lnTo>
                    <a:pt x="1233" y="357"/>
                  </a:lnTo>
                  <a:lnTo>
                    <a:pt x="1238" y="371"/>
                  </a:lnTo>
                  <a:lnTo>
                    <a:pt x="1245" y="385"/>
                  </a:lnTo>
                  <a:lnTo>
                    <a:pt x="1257" y="413"/>
                  </a:lnTo>
                  <a:lnTo>
                    <a:pt x="1267" y="443"/>
                  </a:lnTo>
                  <a:lnTo>
                    <a:pt x="1276" y="473"/>
                  </a:lnTo>
                  <a:lnTo>
                    <a:pt x="1283" y="503"/>
                  </a:lnTo>
                  <a:lnTo>
                    <a:pt x="1289" y="535"/>
                  </a:lnTo>
                  <a:lnTo>
                    <a:pt x="1291" y="550"/>
                  </a:lnTo>
                  <a:lnTo>
                    <a:pt x="1293" y="566"/>
                  </a:lnTo>
                  <a:lnTo>
                    <a:pt x="1296" y="598"/>
                  </a:lnTo>
                  <a:lnTo>
                    <a:pt x="1296" y="631"/>
                  </a:lnTo>
                  <a:close/>
                </a:path>
              </a:pathLst>
            </a:custGeom>
            <a:solidFill>
              <a:srgbClr val="C95C6E"/>
            </a:solidFill>
            <a:ln w="9525">
              <a:noFill/>
              <a:round/>
              <a:headEnd/>
              <a:tailEnd/>
            </a:ln>
          </p:spPr>
          <p:txBody>
            <a:bodyPr/>
            <a:lstStyle/>
            <a:p>
              <a:endParaRPr lang="ru-RU"/>
            </a:p>
          </p:txBody>
        </p:sp>
        <p:sp>
          <p:nvSpPr>
            <p:cNvPr id="22590" name="Freeform 1463"/>
            <p:cNvSpPr>
              <a:spLocks/>
            </p:cNvSpPr>
            <p:nvPr/>
          </p:nvSpPr>
          <p:spPr bwMode="auto">
            <a:xfrm>
              <a:off x="2265" y="1616"/>
              <a:ext cx="1252" cy="1220"/>
            </a:xfrm>
            <a:custGeom>
              <a:avLst/>
              <a:gdLst>
                <a:gd name="T0" fmla="*/ 1250 w 1252"/>
                <a:gd name="T1" fmla="*/ 656 h 1220"/>
                <a:gd name="T2" fmla="*/ 1239 w 1252"/>
                <a:gd name="T3" fmla="*/ 733 h 1220"/>
                <a:gd name="T4" fmla="*/ 1215 w 1252"/>
                <a:gd name="T5" fmla="*/ 819 h 1220"/>
                <a:gd name="T6" fmla="*/ 1176 w 1252"/>
                <a:gd name="T7" fmla="*/ 900 h 1220"/>
                <a:gd name="T8" fmla="*/ 1129 w 1252"/>
                <a:gd name="T9" fmla="*/ 974 h 1220"/>
                <a:gd name="T10" fmla="*/ 1069 w 1252"/>
                <a:gd name="T11" fmla="*/ 1041 h 1220"/>
                <a:gd name="T12" fmla="*/ 1025 w 1252"/>
                <a:gd name="T13" fmla="*/ 1080 h 1220"/>
                <a:gd name="T14" fmla="*/ 952 w 1252"/>
                <a:gd name="T15" fmla="*/ 1131 h 1220"/>
                <a:gd name="T16" fmla="*/ 871 w 1252"/>
                <a:gd name="T17" fmla="*/ 1173 h 1220"/>
                <a:gd name="T18" fmla="*/ 813 w 1252"/>
                <a:gd name="T19" fmla="*/ 1192 h 1220"/>
                <a:gd name="T20" fmla="*/ 723 w 1252"/>
                <a:gd name="T21" fmla="*/ 1213 h 1220"/>
                <a:gd name="T22" fmla="*/ 627 w 1252"/>
                <a:gd name="T23" fmla="*/ 1220 h 1220"/>
                <a:gd name="T24" fmla="*/ 563 w 1252"/>
                <a:gd name="T25" fmla="*/ 1217 h 1220"/>
                <a:gd name="T26" fmla="*/ 501 w 1252"/>
                <a:gd name="T27" fmla="*/ 1207 h 1220"/>
                <a:gd name="T28" fmla="*/ 412 w 1252"/>
                <a:gd name="T29" fmla="*/ 1184 h 1220"/>
                <a:gd name="T30" fmla="*/ 328 w 1252"/>
                <a:gd name="T31" fmla="*/ 1148 h 1220"/>
                <a:gd name="T32" fmla="*/ 253 w 1252"/>
                <a:gd name="T33" fmla="*/ 1099 h 1220"/>
                <a:gd name="T34" fmla="*/ 207 w 1252"/>
                <a:gd name="T35" fmla="*/ 1063 h 1220"/>
                <a:gd name="T36" fmla="*/ 164 w 1252"/>
                <a:gd name="T37" fmla="*/ 1022 h 1220"/>
                <a:gd name="T38" fmla="*/ 109 w 1252"/>
                <a:gd name="T39" fmla="*/ 953 h 1220"/>
                <a:gd name="T40" fmla="*/ 62 w 1252"/>
                <a:gd name="T41" fmla="*/ 876 h 1220"/>
                <a:gd name="T42" fmla="*/ 29 w 1252"/>
                <a:gd name="T43" fmla="*/ 793 h 1220"/>
                <a:gd name="T44" fmla="*/ 9 w 1252"/>
                <a:gd name="T45" fmla="*/ 705 h 1220"/>
                <a:gd name="T46" fmla="*/ 0 w 1252"/>
                <a:gd name="T47" fmla="*/ 611 h 1220"/>
                <a:gd name="T48" fmla="*/ 3 w 1252"/>
                <a:gd name="T49" fmla="*/ 548 h 1220"/>
                <a:gd name="T50" fmla="*/ 19 w 1252"/>
                <a:gd name="T51" fmla="*/ 458 h 1220"/>
                <a:gd name="T52" fmla="*/ 49 w 1252"/>
                <a:gd name="T53" fmla="*/ 375 h 1220"/>
                <a:gd name="T54" fmla="*/ 90 w 1252"/>
                <a:gd name="T55" fmla="*/ 295 h 1220"/>
                <a:gd name="T56" fmla="*/ 142 w 1252"/>
                <a:gd name="T57" fmla="*/ 222 h 1220"/>
                <a:gd name="T58" fmla="*/ 195 w 1252"/>
                <a:gd name="T59" fmla="*/ 168 h 1220"/>
                <a:gd name="T60" fmla="*/ 251 w 1252"/>
                <a:gd name="T61" fmla="*/ 121 h 1220"/>
                <a:gd name="T62" fmla="*/ 327 w 1252"/>
                <a:gd name="T63" fmla="*/ 74 h 1220"/>
                <a:gd name="T64" fmla="*/ 411 w 1252"/>
                <a:gd name="T65" fmla="*/ 38 h 1220"/>
                <a:gd name="T66" fmla="*/ 469 w 1252"/>
                <a:gd name="T67" fmla="*/ 20 h 1220"/>
                <a:gd name="T68" fmla="*/ 561 w 1252"/>
                <a:gd name="T69" fmla="*/ 4 h 1220"/>
                <a:gd name="T70" fmla="*/ 658 w 1252"/>
                <a:gd name="T71" fmla="*/ 0 h 1220"/>
                <a:gd name="T72" fmla="*/ 721 w 1252"/>
                <a:gd name="T73" fmla="*/ 7 h 1220"/>
                <a:gd name="T74" fmla="*/ 781 w 1252"/>
                <a:gd name="T75" fmla="*/ 19 h 1220"/>
                <a:gd name="T76" fmla="*/ 870 w 1252"/>
                <a:gd name="T77" fmla="*/ 47 h 1220"/>
                <a:gd name="T78" fmla="*/ 951 w 1252"/>
                <a:gd name="T79" fmla="*/ 88 h 1220"/>
                <a:gd name="T80" fmla="*/ 1024 w 1252"/>
                <a:gd name="T81" fmla="*/ 139 h 1220"/>
                <a:gd name="T82" fmla="*/ 1068 w 1252"/>
                <a:gd name="T83" fmla="*/ 178 h 1220"/>
                <a:gd name="T84" fmla="*/ 1109 w 1252"/>
                <a:gd name="T85" fmla="*/ 221 h 1220"/>
                <a:gd name="T86" fmla="*/ 1161 w 1252"/>
                <a:gd name="T87" fmla="*/ 294 h 1220"/>
                <a:gd name="T88" fmla="*/ 1203 w 1252"/>
                <a:gd name="T89" fmla="*/ 373 h 1220"/>
                <a:gd name="T90" fmla="*/ 1233 w 1252"/>
                <a:gd name="T91" fmla="*/ 456 h 1220"/>
                <a:gd name="T92" fmla="*/ 1248 w 1252"/>
                <a:gd name="T93" fmla="*/ 546 h 122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52"/>
                <a:gd name="T142" fmla="*/ 0 h 1220"/>
                <a:gd name="T143" fmla="*/ 1252 w 1252"/>
                <a:gd name="T144" fmla="*/ 1220 h 122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52" h="1220">
                  <a:moveTo>
                    <a:pt x="1252" y="609"/>
                  </a:moveTo>
                  <a:lnTo>
                    <a:pt x="1252" y="641"/>
                  </a:lnTo>
                  <a:lnTo>
                    <a:pt x="1250" y="656"/>
                  </a:lnTo>
                  <a:lnTo>
                    <a:pt x="1249" y="671"/>
                  </a:lnTo>
                  <a:lnTo>
                    <a:pt x="1245" y="703"/>
                  </a:lnTo>
                  <a:lnTo>
                    <a:pt x="1239" y="733"/>
                  </a:lnTo>
                  <a:lnTo>
                    <a:pt x="1233" y="761"/>
                  </a:lnTo>
                  <a:lnTo>
                    <a:pt x="1224" y="791"/>
                  </a:lnTo>
                  <a:lnTo>
                    <a:pt x="1215" y="819"/>
                  </a:lnTo>
                  <a:lnTo>
                    <a:pt x="1203" y="846"/>
                  </a:lnTo>
                  <a:lnTo>
                    <a:pt x="1191" y="873"/>
                  </a:lnTo>
                  <a:lnTo>
                    <a:pt x="1176" y="900"/>
                  </a:lnTo>
                  <a:lnTo>
                    <a:pt x="1162" y="925"/>
                  </a:lnTo>
                  <a:lnTo>
                    <a:pt x="1146" y="951"/>
                  </a:lnTo>
                  <a:lnTo>
                    <a:pt x="1129" y="974"/>
                  </a:lnTo>
                  <a:lnTo>
                    <a:pt x="1110" y="998"/>
                  </a:lnTo>
                  <a:lnTo>
                    <a:pt x="1089" y="1020"/>
                  </a:lnTo>
                  <a:lnTo>
                    <a:pt x="1069" y="1041"/>
                  </a:lnTo>
                  <a:lnTo>
                    <a:pt x="1059" y="1052"/>
                  </a:lnTo>
                  <a:lnTo>
                    <a:pt x="1048" y="1062"/>
                  </a:lnTo>
                  <a:lnTo>
                    <a:pt x="1025" y="1080"/>
                  </a:lnTo>
                  <a:lnTo>
                    <a:pt x="1001" y="1098"/>
                  </a:lnTo>
                  <a:lnTo>
                    <a:pt x="977" y="1115"/>
                  </a:lnTo>
                  <a:lnTo>
                    <a:pt x="952" y="1131"/>
                  </a:lnTo>
                  <a:lnTo>
                    <a:pt x="925" y="1147"/>
                  </a:lnTo>
                  <a:lnTo>
                    <a:pt x="898" y="1160"/>
                  </a:lnTo>
                  <a:lnTo>
                    <a:pt x="871" y="1173"/>
                  </a:lnTo>
                  <a:lnTo>
                    <a:pt x="843" y="1183"/>
                  </a:lnTo>
                  <a:lnTo>
                    <a:pt x="827" y="1188"/>
                  </a:lnTo>
                  <a:lnTo>
                    <a:pt x="813" y="1192"/>
                  </a:lnTo>
                  <a:lnTo>
                    <a:pt x="783" y="1201"/>
                  </a:lnTo>
                  <a:lnTo>
                    <a:pt x="753" y="1207"/>
                  </a:lnTo>
                  <a:lnTo>
                    <a:pt x="723" y="1213"/>
                  </a:lnTo>
                  <a:lnTo>
                    <a:pt x="691" y="1217"/>
                  </a:lnTo>
                  <a:lnTo>
                    <a:pt x="659" y="1220"/>
                  </a:lnTo>
                  <a:lnTo>
                    <a:pt x="627" y="1220"/>
                  </a:lnTo>
                  <a:lnTo>
                    <a:pt x="595" y="1220"/>
                  </a:lnTo>
                  <a:lnTo>
                    <a:pt x="578" y="1219"/>
                  </a:lnTo>
                  <a:lnTo>
                    <a:pt x="563" y="1217"/>
                  </a:lnTo>
                  <a:lnTo>
                    <a:pt x="531" y="1213"/>
                  </a:lnTo>
                  <a:lnTo>
                    <a:pt x="517" y="1211"/>
                  </a:lnTo>
                  <a:lnTo>
                    <a:pt x="501" y="1207"/>
                  </a:lnTo>
                  <a:lnTo>
                    <a:pt x="471" y="1202"/>
                  </a:lnTo>
                  <a:lnTo>
                    <a:pt x="441" y="1193"/>
                  </a:lnTo>
                  <a:lnTo>
                    <a:pt x="412" y="1184"/>
                  </a:lnTo>
                  <a:lnTo>
                    <a:pt x="384" y="1173"/>
                  </a:lnTo>
                  <a:lnTo>
                    <a:pt x="356" y="1161"/>
                  </a:lnTo>
                  <a:lnTo>
                    <a:pt x="328" y="1148"/>
                  </a:lnTo>
                  <a:lnTo>
                    <a:pt x="302" y="1132"/>
                  </a:lnTo>
                  <a:lnTo>
                    <a:pt x="277" y="1116"/>
                  </a:lnTo>
                  <a:lnTo>
                    <a:pt x="253" y="1099"/>
                  </a:lnTo>
                  <a:lnTo>
                    <a:pt x="229" y="1082"/>
                  </a:lnTo>
                  <a:lnTo>
                    <a:pt x="218" y="1072"/>
                  </a:lnTo>
                  <a:lnTo>
                    <a:pt x="207" y="1063"/>
                  </a:lnTo>
                  <a:lnTo>
                    <a:pt x="185" y="1043"/>
                  </a:lnTo>
                  <a:lnTo>
                    <a:pt x="173" y="1031"/>
                  </a:lnTo>
                  <a:lnTo>
                    <a:pt x="164" y="1022"/>
                  </a:lnTo>
                  <a:lnTo>
                    <a:pt x="143" y="1000"/>
                  </a:lnTo>
                  <a:lnTo>
                    <a:pt x="126" y="976"/>
                  </a:lnTo>
                  <a:lnTo>
                    <a:pt x="109" y="953"/>
                  </a:lnTo>
                  <a:lnTo>
                    <a:pt x="91" y="927"/>
                  </a:lnTo>
                  <a:lnTo>
                    <a:pt x="77" y="902"/>
                  </a:lnTo>
                  <a:lnTo>
                    <a:pt x="62" y="876"/>
                  </a:lnTo>
                  <a:lnTo>
                    <a:pt x="49" y="848"/>
                  </a:lnTo>
                  <a:lnTo>
                    <a:pt x="39" y="821"/>
                  </a:lnTo>
                  <a:lnTo>
                    <a:pt x="29" y="793"/>
                  </a:lnTo>
                  <a:lnTo>
                    <a:pt x="19" y="763"/>
                  </a:lnTo>
                  <a:lnTo>
                    <a:pt x="13" y="735"/>
                  </a:lnTo>
                  <a:lnTo>
                    <a:pt x="9" y="705"/>
                  </a:lnTo>
                  <a:lnTo>
                    <a:pt x="4" y="673"/>
                  </a:lnTo>
                  <a:lnTo>
                    <a:pt x="0" y="643"/>
                  </a:lnTo>
                  <a:lnTo>
                    <a:pt x="0" y="611"/>
                  </a:lnTo>
                  <a:lnTo>
                    <a:pt x="0" y="580"/>
                  </a:lnTo>
                  <a:lnTo>
                    <a:pt x="2" y="564"/>
                  </a:lnTo>
                  <a:lnTo>
                    <a:pt x="3" y="548"/>
                  </a:lnTo>
                  <a:lnTo>
                    <a:pt x="9" y="518"/>
                  </a:lnTo>
                  <a:lnTo>
                    <a:pt x="13" y="488"/>
                  </a:lnTo>
                  <a:lnTo>
                    <a:pt x="19" y="458"/>
                  </a:lnTo>
                  <a:lnTo>
                    <a:pt x="28" y="429"/>
                  </a:lnTo>
                  <a:lnTo>
                    <a:pt x="39" y="401"/>
                  </a:lnTo>
                  <a:lnTo>
                    <a:pt x="49" y="375"/>
                  </a:lnTo>
                  <a:lnTo>
                    <a:pt x="62" y="346"/>
                  </a:lnTo>
                  <a:lnTo>
                    <a:pt x="76" y="320"/>
                  </a:lnTo>
                  <a:lnTo>
                    <a:pt x="90" y="295"/>
                  </a:lnTo>
                  <a:lnTo>
                    <a:pt x="108" y="270"/>
                  </a:lnTo>
                  <a:lnTo>
                    <a:pt x="125" y="247"/>
                  </a:lnTo>
                  <a:lnTo>
                    <a:pt x="142" y="222"/>
                  </a:lnTo>
                  <a:lnTo>
                    <a:pt x="163" y="200"/>
                  </a:lnTo>
                  <a:lnTo>
                    <a:pt x="183" y="180"/>
                  </a:lnTo>
                  <a:lnTo>
                    <a:pt x="195" y="168"/>
                  </a:lnTo>
                  <a:lnTo>
                    <a:pt x="206" y="159"/>
                  </a:lnTo>
                  <a:lnTo>
                    <a:pt x="227" y="140"/>
                  </a:lnTo>
                  <a:lnTo>
                    <a:pt x="251" y="121"/>
                  </a:lnTo>
                  <a:lnTo>
                    <a:pt x="275" y="106"/>
                  </a:lnTo>
                  <a:lnTo>
                    <a:pt x="300" y="89"/>
                  </a:lnTo>
                  <a:lnTo>
                    <a:pt x="327" y="74"/>
                  </a:lnTo>
                  <a:lnTo>
                    <a:pt x="354" y="61"/>
                  </a:lnTo>
                  <a:lnTo>
                    <a:pt x="383" y="48"/>
                  </a:lnTo>
                  <a:lnTo>
                    <a:pt x="411" y="38"/>
                  </a:lnTo>
                  <a:lnTo>
                    <a:pt x="426" y="32"/>
                  </a:lnTo>
                  <a:lnTo>
                    <a:pt x="439" y="27"/>
                  </a:lnTo>
                  <a:lnTo>
                    <a:pt x="469" y="20"/>
                  </a:lnTo>
                  <a:lnTo>
                    <a:pt x="499" y="12"/>
                  </a:lnTo>
                  <a:lnTo>
                    <a:pt x="530" y="7"/>
                  </a:lnTo>
                  <a:lnTo>
                    <a:pt x="561" y="4"/>
                  </a:lnTo>
                  <a:lnTo>
                    <a:pt x="593" y="0"/>
                  </a:lnTo>
                  <a:lnTo>
                    <a:pt x="626" y="0"/>
                  </a:lnTo>
                  <a:lnTo>
                    <a:pt x="658" y="0"/>
                  </a:lnTo>
                  <a:lnTo>
                    <a:pt x="674" y="2"/>
                  </a:lnTo>
                  <a:lnTo>
                    <a:pt x="689" y="4"/>
                  </a:lnTo>
                  <a:lnTo>
                    <a:pt x="721" y="7"/>
                  </a:lnTo>
                  <a:lnTo>
                    <a:pt x="737" y="10"/>
                  </a:lnTo>
                  <a:lnTo>
                    <a:pt x="751" y="11"/>
                  </a:lnTo>
                  <a:lnTo>
                    <a:pt x="781" y="19"/>
                  </a:lnTo>
                  <a:lnTo>
                    <a:pt x="811" y="27"/>
                  </a:lnTo>
                  <a:lnTo>
                    <a:pt x="841" y="37"/>
                  </a:lnTo>
                  <a:lnTo>
                    <a:pt x="870" y="47"/>
                  </a:lnTo>
                  <a:lnTo>
                    <a:pt x="896" y="60"/>
                  </a:lnTo>
                  <a:lnTo>
                    <a:pt x="924" y="73"/>
                  </a:lnTo>
                  <a:lnTo>
                    <a:pt x="951" y="88"/>
                  </a:lnTo>
                  <a:lnTo>
                    <a:pt x="976" y="104"/>
                  </a:lnTo>
                  <a:lnTo>
                    <a:pt x="1000" y="120"/>
                  </a:lnTo>
                  <a:lnTo>
                    <a:pt x="1024" y="139"/>
                  </a:lnTo>
                  <a:lnTo>
                    <a:pt x="1036" y="148"/>
                  </a:lnTo>
                  <a:lnTo>
                    <a:pt x="1047" y="157"/>
                  </a:lnTo>
                  <a:lnTo>
                    <a:pt x="1068" y="178"/>
                  </a:lnTo>
                  <a:lnTo>
                    <a:pt x="1079" y="187"/>
                  </a:lnTo>
                  <a:lnTo>
                    <a:pt x="1088" y="199"/>
                  </a:lnTo>
                  <a:lnTo>
                    <a:pt x="1109" y="221"/>
                  </a:lnTo>
                  <a:lnTo>
                    <a:pt x="1128" y="245"/>
                  </a:lnTo>
                  <a:lnTo>
                    <a:pt x="1145" y="268"/>
                  </a:lnTo>
                  <a:lnTo>
                    <a:pt x="1161" y="294"/>
                  </a:lnTo>
                  <a:lnTo>
                    <a:pt x="1175" y="318"/>
                  </a:lnTo>
                  <a:lnTo>
                    <a:pt x="1190" y="344"/>
                  </a:lnTo>
                  <a:lnTo>
                    <a:pt x="1203" y="373"/>
                  </a:lnTo>
                  <a:lnTo>
                    <a:pt x="1214" y="399"/>
                  </a:lnTo>
                  <a:lnTo>
                    <a:pt x="1223" y="427"/>
                  </a:lnTo>
                  <a:lnTo>
                    <a:pt x="1233" y="456"/>
                  </a:lnTo>
                  <a:lnTo>
                    <a:pt x="1239" y="486"/>
                  </a:lnTo>
                  <a:lnTo>
                    <a:pt x="1245" y="516"/>
                  </a:lnTo>
                  <a:lnTo>
                    <a:pt x="1248" y="546"/>
                  </a:lnTo>
                  <a:lnTo>
                    <a:pt x="1252" y="577"/>
                  </a:lnTo>
                  <a:lnTo>
                    <a:pt x="1252" y="609"/>
                  </a:lnTo>
                  <a:close/>
                </a:path>
              </a:pathLst>
            </a:custGeom>
            <a:solidFill>
              <a:srgbClr val="D55B6F"/>
            </a:solidFill>
            <a:ln w="9525">
              <a:noFill/>
              <a:round/>
              <a:headEnd/>
              <a:tailEnd/>
            </a:ln>
          </p:spPr>
          <p:txBody>
            <a:bodyPr/>
            <a:lstStyle/>
            <a:p>
              <a:endParaRPr lang="ru-RU"/>
            </a:p>
          </p:txBody>
        </p:sp>
        <p:sp>
          <p:nvSpPr>
            <p:cNvPr id="22591" name="Freeform 1464"/>
            <p:cNvSpPr>
              <a:spLocks/>
            </p:cNvSpPr>
            <p:nvPr/>
          </p:nvSpPr>
          <p:spPr bwMode="auto">
            <a:xfrm>
              <a:off x="2289" y="1637"/>
              <a:ext cx="1209" cy="1175"/>
            </a:xfrm>
            <a:custGeom>
              <a:avLst/>
              <a:gdLst>
                <a:gd name="T0" fmla="*/ 1205 w 1209"/>
                <a:gd name="T1" fmla="*/ 647 h 1175"/>
                <a:gd name="T2" fmla="*/ 1190 w 1209"/>
                <a:gd name="T3" fmla="*/ 734 h 1175"/>
                <a:gd name="T4" fmla="*/ 1162 w 1209"/>
                <a:gd name="T5" fmla="*/ 816 h 1175"/>
                <a:gd name="T6" fmla="*/ 1122 w 1209"/>
                <a:gd name="T7" fmla="*/ 892 h 1175"/>
                <a:gd name="T8" fmla="*/ 1072 w 1209"/>
                <a:gd name="T9" fmla="*/ 961 h 1175"/>
                <a:gd name="T10" fmla="*/ 1032 w 1209"/>
                <a:gd name="T11" fmla="*/ 1003 h 1175"/>
                <a:gd name="T12" fmla="*/ 967 w 1209"/>
                <a:gd name="T13" fmla="*/ 1058 h 1175"/>
                <a:gd name="T14" fmla="*/ 893 w 1209"/>
                <a:gd name="T15" fmla="*/ 1104 h 1175"/>
                <a:gd name="T16" fmla="*/ 814 w 1209"/>
                <a:gd name="T17" fmla="*/ 1140 h 1175"/>
                <a:gd name="T18" fmla="*/ 726 w 1209"/>
                <a:gd name="T19" fmla="*/ 1164 h 1175"/>
                <a:gd name="T20" fmla="*/ 636 w 1209"/>
                <a:gd name="T21" fmla="*/ 1175 h 1175"/>
                <a:gd name="T22" fmla="*/ 545 w 1209"/>
                <a:gd name="T23" fmla="*/ 1174 h 1175"/>
                <a:gd name="T24" fmla="*/ 454 w 1209"/>
                <a:gd name="T25" fmla="*/ 1159 h 1175"/>
                <a:gd name="T26" fmla="*/ 370 w 1209"/>
                <a:gd name="T27" fmla="*/ 1130 h 1175"/>
                <a:gd name="T28" fmla="*/ 305 w 1209"/>
                <a:gd name="T29" fmla="*/ 1099 h 1175"/>
                <a:gd name="T30" fmla="*/ 266 w 1209"/>
                <a:gd name="T31" fmla="*/ 1077 h 1175"/>
                <a:gd name="T32" fmla="*/ 198 w 1209"/>
                <a:gd name="T33" fmla="*/ 1024 h 1175"/>
                <a:gd name="T34" fmla="*/ 138 w 1209"/>
                <a:gd name="T35" fmla="*/ 963 h 1175"/>
                <a:gd name="T36" fmla="*/ 104 w 1209"/>
                <a:gd name="T37" fmla="*/ 918 h 1175"/>
                <a:gd name="T38" fmla="*/ 61 w 1209"/>
                <a:gd name="T39" fmla="*/ 843 h 1175"/>
                <a:gd name="T40" fmla="*/ 36 w 1209"/>
                <a:gd name="T41" fmla="*/ 792 h 1175"/>
                <a:gd name="T42" fmla="*/ 13 w 1209"/>
                <a:gd name="T43" fmla="*/ 708 h 1175"/>
                <a:gd name="T44" fmla="*/ 3 w 1209"/>
                <a:gd name="T45" fmla="*/ 650 h 1175"/>
                <a:gd name="T46" fmla="*/ 0 w 1209"/>
                <a:gd name="T47" fmla="*/ 590 h 1175"/>
                <a:gd name="T48" fmla="*/ 6 w 1209"/>
                <a:gd name="T49" fmla="*/ 500 h 1175"/>
                <a:gd name="T50" fmla="*/ 26 w 1209"/>
                <a:gd name="T51" fmla="*/ 415 h 1175"/>
                <a:gd name="T52" fmla="*/ 60 w 1209"/>
                <a:gd name="T53" fmla="*/ 334 h 1175"/>
                <a:gd name="T54" fmla="*/ 103 w 1209"/>
                <a:gd name="T55" fmla="*/ 261 h 1175"/>
                <a:gd name="T56" fmla="*/ 156 w 1209"/>
                <a:gd name="T57" fmla="*/ 193 h 1175"/>
                <a:gd name="T58" fmla="*/ 197 w 1209"/>
                <a:gd name="T59" fmla="*/ 154 h 1175"/>
                <a:gd name="T60" fmla="*/ 265 w 1209"/>
                <a:gd name="T61" fmla="*/ 101 h 1175"/>
                <a:gd name="T62" fmla="*/ 342 w 1209"/>
                <a:gd name="T63" fmla="*/ 58 h 1175"/>
                <a:gd name="T64" fmla="*/ 424 w 1209"/>
                <a:gd name="T65" fmla="*/ 27 h 1175"/>
                <a:gd name="T66" fmla="*/ 511 w 1209"/>
                <a:gd name="T67" fmla="*/ 7 h 1175"/>
                <a:gd name="T68" fmla="*/ 604 w 1209"/>
                <a:gd name="T69" fmla="*/ 0 h 1175"/>
                <a:gd name="T70" fmla="*/ 696 w 1209"/>
                <a:gd name="T71" fmla="*/ 7 h 1175"/>
                <a:gd name="T72" fmla="*/ 784 w 1209"/>
                <a:gd name="T73" fmla="*/ 26 h 1175"/>
                <a:gd name="T74" fmla="*/ 866 w 1209"/>
                <a:gd name="T75" fmla="*/ 57 h 1175"/>
                <a:gd name="T76" fmla="*/ 916 w 1209"/>
                <a:gd name="T77" fmla="*/ 85 h 1175"/>
                <a:gd name="T78" fmla="*/ 965 w 1209"/>
                <a:gd name="T79" fmla="*/ 116 h 1175"/>
                <a:gd name="T80" fmla="*/ 1031 w 1209"/>
                <a:gd name="T81" fmla="*/ 171 h 1175"/>
                <a:gd name="T82" fmla="*/ 1080 w 1209"/>
                <a:gd name="T83" fmla="*/ 224 h 1175"/>
                <a:gd name="T84" fmla="*/ 1121 w 1209"/>
                <a:gd name="T85" fmla="*/ 283 h 1175"/>
                <a:gd name="T86" fmla="*/ 1161 w 1209"/>
                <a:gd name="T87" fmla="*/ 359 h 1175"/>
                <a:gd name="T88" fmla="*/ 1182 w 1209"/>
                <a:gd name="T89" fmla="*/ 413 h 1175"/>
                <a:gd name="T90" fmla="*/ 1199 w 1209"/>
                <a:gd name="T91" fmla="*/ 483 h 1175"/>
                <a:gd name="T92" fmla="*/ 1207 w 1209"/>
                <a:gd name="T93" fmla="*/ 542 h 117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09"/>
                <a:gd name="T142" fmla="*/ 0 h 1175"/>
                <a:gd name="T143" fmla="*/ 1209 w 1209"/>
                <a:gd name="T144" fmla="*/ 1175 h 117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09" h="1175">
                  <a:moveTo>
                    <a:pt x="1209" y="587"/>
                  </a:moveTo>
                  <a:lnTo>
                    <a:pt x="1209" y="617"/>
                  </a:lnTo>
                  <a:lnTo>
                    <a:pt x="1205" y="647"/>
                  </a:lnTo>
                  <a:lnTo>
                    <a:pt x="1203" y="677"/>
                  </a:lnTo>
                  <a:lnTo>
                    <a:pt x="1196" y="706"/>
                  </a:lnTo>
                  <a:lnTo>
                    <a:pt x="1190" y="734"/>
                  </a:lnTo>
                  <a:lnTo>
                    <a:pt x="1182" y="762"/>
                  </a:lnTo>
                  <a:lnTo>
                    <a:pt x="1173" y="790"/>
                  </a:lnTo>
                  <a:lnTo>
                    <a:pt x="1162" y="816"/>
                  </a:lnTo>
                  <a:lnTo>
                    <a:pt x="1151" y="841"/>
                  </a:lnTo>
                  <a:lnTo>
                    <a:pt x="1136" y="867"/>
                  </a:lnTo>
                  <a:lnTo>
                    <a:pt x="1122" y="892"/>
                  </a:lnTo>
                  <a:lnTo>
                    <a:pt x="1106" y="916"/>
                  </a:lnTo>
                  <a:lnTo>
                    <a:pt x="1089" y="940"/>
                  </a:lnTo>
                  <a:lnTo>
                    <a:pt x="1072" y="961"/>
                  </a:lnTo>
                  <a:lnTo>
                    <a:pt x="1053" y="982"/>
                  </a:lnTo>
                  <a:lnTo>
                    <a:pt x="1043" y="993"/>
                  </a:lnTo>
                  <a:lnTo>
                    <a:pt x="1032" y="1003"/>
                  </a:lnTo>
                  <a:lnTo>
                    <a:pt x="1011" y="1023"/>
                  </a:lnTo>
                  <a:lnTo>
                    <a:pt x="989" y="1040"/>
                  </a:lnTo>
                  <a:lnTo>
                    <a:pt x="967" y="1058"/>
                  </a:lnTo>
                  <a:lnTo>
                    <a:pt x="944" y="1075"/>
                  </a:lnTo>
                  <a:lnTo>
                    <a:pt x="918" y="1091"/>
                  </a:lnTo>
                  <a:lnTo>
                    <a:pt x="893" y="1104"/>
                  </a:lnTo>
                  <a:lnTo>
                    <a:pt x="867" y="1118"/>
                  </a:lnTo>
                  <a:lnTo>
                    <a:pt x="840" y="1130"/>
                  </a:lnTo>
                  <a:lnTo>
                    <a:pt x="814" y="1140"/>
                  </a:lnTo>
                  <a:lnTo>
                    <a:pt x="785" y="1150"/>
                  </a:lnTo>
                  <a:lnTo>
                    <a:pt x="756" y="1158"/>
                  </a:lnTo>
                  <a:lnTo>
                    <a:pt x="726" y="1164"/>
                  </a:lnTo>
                  <a:lnTo>
                    <a:pt x="698" y="1169"/>
                  </a:lnTo>
                  <a:lnTo>
                    <a:pt x="668" y="1174"/>
                  </a:lnTo>
                  <a:lnTo>
                    <a:pt x="636" y="1175"/>
                  </a:lnTo>
                  <a:lnTo>
                    <a:pt x="606" y="1175"/>
                  </a:lnTo>
                  <a:lnTo>
                    <a:pt x="575" y="1175"/>
                  </a:lnTo>
                  <a:lnTo>
                    <a:pt x="545" y="1174"/>
                  </a:lnTo>
                  <a:lnTo>
                    <a:pt x="513" y="1170"/>
                  </a:lnTo>
                  <a:lnTo>
                    <a:pt x="484" y="1164"/>
                  </a:lnTo>
                  <a:lnTo>
                    <a:pt x="454" y="1159"/>
                  </a:lnTo>
                  <a:lnTo>
                    <a:pt x="426" y="1151"/>
                  </a:lnTo>
                  <a:lnTo>
                    <a:pt x="396" y="1141"/>
                  </a:lnTo>
                  <a:lnTo>
                    <a:pt x="370" y="1130"/>
                  </a:lnTo>
                  <a:lnTo>
                    <a:pt x="343" y="1119"/>
                  </a:lnTo>
                  <a:lnTo>
                    <a:pt x="317" y="1105"/>
                  </a:lnTo>
                  <a:lnTo>
                    <a:pt x="305" y="1099"/>
                  </a:lnTo>
                  <a:lnTo>
                    <a:pt x="292" y="1092"/>
                  </a:lnTo>
                  <a:lnTo>
                    <a:pt x="279" y="1084"/>
                  </a:lnTo>
                  <a:lnTo>
                    <a:pt x="266" y="1077"/>
                  </a:lnTo>
                  <a:lnTo>
                    <a:pt x="243" y="1059"/>
                  </a:lnTo>
                  <a:lnTo>
                    <a:pt x="221" y="1042"/>
                  </a:lnTo>
                  <a:lnTo>
                    <a:pt x="198" y="1024"/>
                  </a:lnTo>
                  <a:lnTo>
                    <a:pt x="178" y="1004"/>
                  </a:lnTo>
                  <a:lnTo>
                    <a:pt x="157" y="983"/>
                  </a:lnTo>
                  <a:lnTo>
                    <a:pt x="138" y="963"/>
                  </a:lnTo>
                  <a:lnTo>
                    <a:pt x="129" y="953"/>
                  </a:lnTo>
                  <a:lnTo>
                    <a:pt x="121" y="941"/>
                  </a:lnTo>
                  <a:lnTo>
                    <a:pt x="104" y="918"/>
                  </a:lnTo>
                  <a:lnTo>
                    <a:pt x="87" y="894"/>
                  </a:lnTo>
                  <a:lnTo>
                    <a:pt x="73" y="869"/>
                  </a:lnTo>
                  <a:lnTo>
                    <a:pt x="61" y="843"/>
                  </a:lnTo>
                  <a:lnTo>
                    <a:pt x="48" y="818"/>
                  </a:lnTo>
                  <a:lnTo>
                    <a:pt x="43" y="805"/>
                  </a:lnTo>
                  <a:lnTo>
                    <a:pt x="36" y="792"/>
                  </a:lnTo>
                  <a:lnTo>
                    <a:pt x="27" y="764"/>
                  </a:lnTo>
                  <a:lnTo>
                    <a:pt x="19" y="736"/>
                  </a:lnTo>
                  <a:lnTo>
                    <a:pt x="13" y="708"/>
                  </a:lnTo>
                  <a:lnTo>
                    <a:pt x="10" y="694"/>
                  </a:lnTo>
                  <a:lnTo>
                    <a:pt x="6" y="680"/>
                  </a:lnTo>
                  <a:lnTo>
                    <a:pt x="3" y="650"/>
                  </a:lnTo>
                  <a:lnTo>
                    <a:pt x="2" y="635"/>
                  </a:lnTo>
                  <a:lnTo>
                    <a:pt x="2" y="620"/>
                  </a:lnTo>
                  <a:lnTo>
                    <a:pt x="0" y="590"/>
                  </a:lnTo>
                  <a:lnTo>
                    <a:pt x="2" y="560"/>
                  </a:lnTo>
                  <a:lnTo>
                    <a:pt x="3" y="530"/>
                  </a:lnTo>
                  <a:lnTo>
                    <a:pt x="6" y="500"/>
                  </a:lnTo>
                  <a:lnTo>
                    <a:pt x="13" y="471"/>
                  </a:lnTo>
                  <a:lnTo>
                    <a:pt x="19" y="443"/>
                  </a:lnTo>
                  <a:lnTo>
                    <a:pt x="26" y="415"/>
                  </a:lnTo>
                  <a:lnTo>
                    <a:pt x="36" y="387"/>
                  </a:lnTo>
                  <a:lnTo>
                    <a:pt x="47" y="361"/>
                  </a:lnTo>
                  <a:lnTo>
                    <a:pt x="60" y="334"/>
                  </a:lnTo>
                  <a:lnTo>
                    <a:pt x="73" y="308"/>
                  </a:lnTo>
                  <a:lnTo>
                    <a:pt x="87" y="285"/>
                  </a:lnTo>
                  <a:lnTo>
                    <a:pt x="103" y="261"/>
                  </a:lnTo>
                  <a:lnTo>
                    <a:pt x="120" y="237"/>
                  </a:lnTo>
                  <a:lnTo>
                    <a:pt x="137" y="215"/>
                  </a:lnTo>
                  <a:lnTo>
                    <a:pt x="156" y="193"/>
                  </a:lnTo>
                  <a:lnTo>
                    <a:pt x="165" y="184"/>
                  </a:lnTo>
                  <a:lnTo>
                    <a:pt x="177" y="173"/>
                  </a:lnTo>
                  <a:lnTo>
                    <a:pt x="197" y="154"/>
                  </a:lnTo>
                  <a:lnTo>
                    <a:pt x="220" y="135"/>
                  </a:lnTo>
                  <a:lnTo>
                    <a:pt x="242" y="117"/>
                  </a:lnTo>
                  <a:lnTo>
                    <a:pt x="265" y="101"/>
                  </a:lnTo>
                  <a:lnTo>
                    <a:pt x="291" y="86"/>
                  </a:lnTo>
                  <a:lnTo>
                    <a:pt x="316" y="71"/>
                  </a:lnTo>
                  <a:lnTo>
                    <a:pt x="342" y="58"/>
                  </a:lnTo>
                  <a:lnTo>
                    <a:pt x="368" y="47"/>
                  </a:lnTo>
                  <a:lnTo>
                    <a:pt x="395" y="36"/>
                  </a:lnTo>
                  <a:lnTo>
                    <a:pt x="424" y="27"/>
                  </a:lnTo>
                  <a:lnTo>
                    <a:pt x="453" y="19"/>
                  </a:lnTo>
                  <a:lnTo>
                    <a:pt x="483" y="13"/>
                  </a:lnTo>
                  <a:lnTo>
                    <a:pt x="511" y="7"/>
                  </a:lnTo>
                  <a:lnTo>
                    <a:pt x="543" y="3"/>
                  </a:lnTo>
                  <a:lnTo>
                    <a:pt x="573" y="1"/>
                  </a:lnTo>
                  <a:lnTo>
                    <a:pt x="604" y="0"/>
                  </a:lnTo>
                  <a:lnTo>
                    <a:pt x="634" y="1"/>
                  </a:lnTo>
                  <a:lnTo>
                    <a:pt x="666" y="3"/>
                  </a:lnTo>
                  <a:lnTo>
                    <a:pt x="696" y="7"/>
                  </a:lnTo>
                  <a:lnTo>
                    <a:pt x="724" y="12"/>
                  </a:lnTo>
                  <a:lnTo>
                    <a:pt x="755" y="18"/>
                  </a:lnTo>
                  <a:lnTo>
                    <a:pt x="784" y="26"/>
                  </a:lnTo>
                  <a:lnTo>
                    <a:pt x="812" y="35"/>
                  </a:lnTo>
                  <a:lnTo>
                    <a:pt x="839" y="46"/>
                  </a:lnTo>
                  <a:lnTo>
                    <a:pt x="866" y="57"/>
                  </a:lnTo>
                  <a:lnTo>
                    <a:pt x="891" y="70"/>
                  </a:lnTo>
                  <a:lnTo>
                    <a:pt x="905" y="78"/>
                  </a:lnTo>
                  <a:lnTo>
                    <a:pt x="916" y="85"/>
                  </a:lnTo>
                  <a:lnTo>
                    <a:pt x="929" y="92"/>
                  </a:lnTo>
                  <a:lnTo>
                    <a:pt x="942" y="100"/>
                  </a:lnTo>
                  <a:lnTo>
                    <a:pt x="965" y="116"/>
                  </a:lnTo>
                  <a:lnTo>
                    <a:pt x="988" y="133"/>
                  </a:lnTo>
                  <a:lnTo>
                    <a:pt x="1010" y="152"/>
                  </a:lnTo>
                  <a:lnTo>
                    <a:pt x="1031" y="171"/>
                  </a:lnTo>
                  <a:lnTo>
                    <a:pt x="1052" y="192"/>
                  </a:lnTo>
                  <a:lnTo>
                    <a:pt x="1071" y="214"/>
                  </a:lnTo>
                  <a:lnTo>
                    <a:pt x="1080" y="224"/>
                  </a:lnTo>
                  <a:lnTo>
                    <a:pt x="1088" y="235"/>
                  </a:lnTo>
                  <a:lnTo>
                    <a:pt x="1105" y="259"/>
                  </a:lnTo>
                  <a:lnTo>
                    <a:pt x="1121" y="283"/>
                  </a:lnTo>
                  <a:lnTo>
                    <a:pt x="1135" y="306"/>
                  </a:lnTo>
                  <a:lnTo>
                    <a:pt x="1150" y="332"/>
                  </a:lnTo>
                  <a:lnTo>
                    <a:pt x="1161" y="359"/>
                  </a:lnTo>
                  <a:lnTo>
                    <a:pt x="1167" y="371"/>
                  </a:lnTo>
                  <a:lnTo>
                    <a:pt x="1172" y="385"/>
                  </a:lnTo>
                  <a:lnTo>
                    <a:pt x="1182" y="413"/>
                  </a:lnTo>
                  <a:lnTo>
                    <a:pt x="1190" y="441"/>
                  </a:lnTo>
                  <a:lnTo>
                    <a:pt x="1196" y="469"/>
                  </a:lnTo>
                  <a:lnTo>
                    <a:pt x="1199" y="483"/>
                  </a:lnTo>
                  <a:lnTo>
                    <a:pt x="1202" y="497"/>
                  </a:lnTo>
                  <a:lnTo>
                    <a:pt x="1205" y="527"/>
                  </a:lnTo>
                  <a:lnTo>
                    <a:pt x="1207" y="542"/>
                  </a:lnTo>
                  <a:lnTo>
                    <a:pt x="1209" y="557"/>
                  </a:lnTo>
                  <a:lnTo>
                    <a:pt x="1209" y="587"/>
                  </a:lnTo>
                  <a:close/>
                </a:path>
              </a:pathLst>
            </a:custGeom>
            <a:solidFill>
              <a:srgbClr val="E15A70"/>
            </a:solidFill>
            <a:ln w="9525">
              <a:noFill/>
              <a:round/>
              <a:headEnd/>
              <a:tailEnd/>
            </a:ln>
          </p:spPr>
          <p:txBody>
            <a:bodyPr/>
            <a:lstStyle/>
            <a:p>
              <a:endParaRPr lang="ru-RU"/>
            </a:p>
          </p:txBody>
        </p:sp>
        <p:sp>
          <p:nvSpPr>
            <p:cNvPr id="22592" name="Freeform 1465"/>
            <p:cNvSpPr>
              <a:spLocks/>
            </p:cNvSpPr>
            <p:nvPr/>
          </p:nvSpPr>
          <p:spPr bwMode="auto">
            <a:xfrm>
              <a:off x="2311" y="1658"/>
              <a:ext cx="1164" cy="1134"/>
            </a:xfrm>
            <a:custGeom>
              <a:avLst/>
              <a:gdLst>
                <a:gd name="T0" fmla="*/ 1162 w 1164"/>
                <a:gd name="T1" fmla="*/ 625 h 1134"/>
                <a:gd name="T2" fmla="*/ 1146 w 1164"/>
                <a:gd name="T3" fmla="*/ 709 h 1134"/>
                <a:gd name="T4" fmla="*/ 1119 w 1164"/>
                <a:gd name="T5" fmla="*/ 788 h 1134"/>
                <a:gd name="T6" fmla="*/ 1081 w 1164"/>
                <a:gd name="T7" fmla="*/ 860 h 1134"/>
                <a:gd name="T8" fmla="*/ 1032 w 1164"/>
                <a:gd name="T9" fmla="*/ 927 h 1134"/>
                <a:gd name="T10" fmla="*/ 975 w 1164"/>
                <a:gd name="T11" fmla="*/ 985 h 1134"/>
                <a:gd name="T12" fmla="*/ 909 w 1164"/>
                <a:gd name="T13" fmla="*/ 1036 h 1134"/>
                <a:gd name="T14" fmla="*/ 836 w 1164"/>
                <a:gd name="T15" fmla="*/ 1077 h 1134"/>
                <a:gd name="T16" fmla="*/ 756 w 1164"/>
                <a:gd name="T17" fmla="*/ 1109 h 1134"/>
                <a:gd name="T18" fmla="*/ 673 w 1164"/>
                <a:gd name="T19" fmla="*/ 1128 h 1134"/>
                <a:gd name="T20" fmla="*/ 614 w 1164"/>
                <a:gd name="T21" fmla="*/ 1132 h 1134"/>
                <a:gd name="T22" fmla="*/ 524 w 1164"/>
                <a:gd name="T23" fmla="*/ 1131 h 1134"/>
                <a:gd name="T24" fmla="*/ 438 w 1164"/>
                <a:gd name="T25" fmla="*/ 1116 h 1134"/>
                <a:gd name="T26" fmla="*/ 357 w 1164"/>
                <a:gd name="T27" fmla="*/ 1089 h 1134"/>
                <a:gd name="T28" fmla="*/ 282 w 1164"/>
                <a:gd name="T29" fmla="*/ 1052 h 1134"/>
                <a:gd name="T30" fmla="*/ 214 w 1164"/>
                <a:gd name="T31" fmla="*/ 1005 h 1134"/>
                <a:gd name="T32" fmla="*/ 153 w 1164"/>
                <a:gd name="T33" fmla="*/ 949 h 1134"/>
                <a:gd name="T34" fmla="*/ 101 w 1164"/>
                <a:gd name="T35" fmla="*/ 884 h 1134"/>
                <a:gd name="T36" fmla="*/ 58 w 1164"/>
                <a:gd name="T37" fmla="*/ 813 h 1134"/>
                <a:gd name="T38" fmla="*/ 27 w 1164"/>
                <a:gd name="T39" fmla="*/ 737 h 1134"/>
                <a:gd name="T40" fmla="*/ 13 w 1164"/>
                <a:gd name="T41" fmla="*/ 682 h 1134"/>
                <a:gd name="T42" fmla="*/ 2 w 1164"/>
                <a:gd name="T43" fmla="*/ 597 h 1134"/>
                <a:gd name="T44" fmla="*/ 4 w 1164"/>
                <a:gd name="T45" fmla="*/ 510 h 1134"/>
                <a:gd name="T46" fmla="*/ 19 w 1164"/>
                <a:gd name="T47" fmla="*/ 426 h 1134"/>
                <a:gd name="T48" fmla="*/ 46 w 1164"/>
                <a:gd name="T49" fmla="*/ 347 h 1134"/>
                <a:gd name="T50" fmla="*/ 84 w 1164"/>
                <a:gd name="T51" fmla="*/ 274 h 1134"/>
                <a:gd name="T52" fmla="*/ 133 w 1164"/>
                <a:gd name="T53" fmla="*/ 208 h 1134"/>
                <a:gd name="T54" fmla="*/ 192 w 1164"/>
                <a:gd name="T55" fmla="*/ 148 h 1134"/>
                <a:gd name="T56" fmla="*/ 256 w 1164"/>
                <a:gd name="T57" fmla="*/ 97 h 1134"/>
                <a:gd name="T58" fmla="*/ 329 w 1164"/>
                <a:gd name="T59" fmla="*/ 58 h 1134"/>
                <a:gd name="T60" fmla="*/ 408 w 1164"/>
                <a:gd name="T61" fmla="*/ 26 h 1134"/>
                <a:gd name="T62" fmla="*/ 493 w 1164"/>
                <a:gd name="T63" fmla="*/ 7 h 1134"/>
                <a:gd name="T64" fmla="*/ 553 w 1164"/>
                <a:gd name="T65" fmla="*/ 2 h 1134"/>
                <a:gd name="T66" fmla="*/ 641 w 1164"/>
                <a:gd name="T67" fmla="*/ 4 h 1134"/>
                <a:gd name="T68" fmla="*/ 727 w 1164"/>
                <a:gd name="T69" fmla="*/ 17 h 1134"/>
                <a:gd name="T70" fmla="*/ 809 w 1164"/>
                <a:gd name="T71" fmla="*/ 44 h 1134"/>
                <a:gd name="T72" fmla="*/ 883 w 1164"/>
                <a:gd name="T73" fmla="*/ 82 h 1134"/>
                <a:gd name="T74" fmla="*/ 952 w 1164"/>
                <a:gd name="T75" fmla="*/ 129 h 1134"/>
                <a:gd name="T76" fmla="*/ 1013 w 1164"/>
                <a:gd name="T77" fmla="*/ 186 h 1134"/>
                <a:gd name="T78" fmla="*/ 1064 w 1164"/>
                <a:gd name="T79" fmla="*/ 249 h 1134"/>
                <a:gd name="T80" fmla="*/ 1107 w 1164"/>
                <a:gd name="T81" fmla="*/ 320 h 1134"/>
                <a:gd name="T82" fmla="*/ 1137 w 1164"/>
                <a:gd name="T83" fmla="*/ 397 h 1134"/>
                <a:gd name="T84" fmla="*/ 1153 w 1164"/>
                <a:gd name="T85" fmla="*/ 452 h 1134"/>
                <a:gd name="T86" fmla="*/ 1164 w 1164"/>
                <a:gd name="T87" fmla="*/ 536 h 113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164"/>
                <a:gd name="T133" fmla="*/ 0 h 1134"/>
                <a:gd name="T134" fmla="*/ 1164 w 1164"/>
                <a:gd name="T135" fmla="*/ 1134 h 113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164" h="1134">
                  <a:moveTo>
                    <a:pt x="1164" y="566"/>
                  </a:moveTo>
                  <a:lnTo>
                    <a:pt x="1164" y="595"/>
                  </a:lnTo>
                  <a:lnTo>
                    <a:pt x="1162" y="625"/>
                  </a:lnTo>
                  <a:lnTo>
                    <a:pt x="1158" y="653"/>
                  </a:lnTo>
                  <a:lnTo>
                    <a:pt x="1153" y="680"/>
                  </a:lnTo>
                  <a:lnTo>
                    <a:pt x="1146" y="709"/>
                  </a:lnTo>
                  <a:lnTo>
                    <a:pt x="1138" y="735"/>
                  </a:lnTo>
                  <a:lnTo>
                    <a:pt x="1130" y="760"/>
                  </a:lnTo>
                  <a:lnTo>
                    <a:pt x="1119" y="788"/>
                  </a:lnTo>
                  <a:lnTo>
                    <a:pt x="1108" y="811"/>
                  </a:lnTo>
                  <a:lnTo>
                    <a:pt x="1095" y="837"/>
                  </a:lnTo>
                  <a:lnTo>
                    <a:pt x="1081" y="860"/>
                  </a:lnTo>
                  <a:lnTo>
                    <a:pt x="1065" y="882"/>
                  </a:lnTo>
                  <a:lnTo>
                    <a:pt x="1050" y="906"/>
                  </a:lnTo>
                  <a:lnTo>
                    <a:pt x="1032" y="927"/>
                  </a:lnTo>
                  <a:lnTo>
                    <a:pt x="1014" y="947"/>
                  </a:lnTo>
                  <a:lnTo>
                    <a:pt x="994" y="968"/>
                  </a:lnTo>
                  <a:lnTo>
                    <a:pt x="975" y="985"/>
                  </a:lnTo>
                  <a:lnTo>
                    <a:pt x="953" y="1004"/>
                  </a:lnTo>
                  <a:lnTo>
                    <a:pt x="931" y="1020"/>
                  </a:lnTo>
                  <a:lnTo>
                    <a:pt x="909" y="1036"/>
                  </a:lnTo>
                  <a:lnTo>
                    <a:pt x="884" y="1051"/>
                  </a:lnTo>
                  <a:lnTo>
                    <a:pt x="861" y="1064"/>
                  </a:lnTo>
                  <a:lnTo>
                    <a:pt x="836" y="1077"/>
                  </a:lnTo>
                  <a:lnTo>
                    <a:pt x="811" y="1088"/>
                  </a:lnTo>
                  <a:lnTo>
                    <a:pt x="783" y="1099"/>
                  </a:lnTo>
                  <a:lnTo>
                    <a:pt x="756" y="1109"/>
                  </a:lnTo>
                  <a:lnTo>
                    <a:pt x="728" y="1115"/>
                  </a:lnTo>
                  <a:lnTo>
                    <a:pt x="701" y="1121"/>
                  </a:lnTo>
                  <a:lnTo>
                    <a:pt x="673" y="1128"/>
                  </a:lnTo>
                  <a:lnTo>
                    <a:pt x="657" y="1130"/>
                  </a:lnTo>
                  <a:lnTo>
                    <a:pt x="643" y="1131"/>
                  </a:lnTo>
                  <a:lnTo>
                    <a:pt x="614" y="1132"/>
                  </a:lnTo>
                  <a:lnTo>
                    <a:pt x="584" y="1134"/>
                  </a:lnTo>
                  <a:lnTo>
                    <a:pt x="554" y="1133"/>
                  </a:lnTo>
                  <a:lnTo>
                    <a:pt x="524" y="1131"/>
                  </a:lnTo>
                  <a:lnTo>
                    <a:pt x="495" y="1128"/>
                  </a:lnTo>
                  <a:lnTo>
                    <a:pt x="467" y="1122"/>
                  </a:lnTo>
                  <a:lnTo>
                    <a:pt x="438" y="1116"/>
                  </a:lnTo>
                  <a:lnTo>
                    <a:pt x="410" y="1110"/>
                  </a:lnTo>
                  <a:lnTo>
                    <a:pt x="383" y="1100"/>
                  </a:lnTo>
                  <a:lnTo>
                    <a:pt x="357" y="1089"/>
                  </a:lnTo>
                  <a:lnTo>
                    <a:pt x="331" y="1078"/>
                  </a:lnTo>
                  <a:lnTo>
                    <a:pt x="305" y="1065"/>
                  </a:lnTo>
                  <a:lnTo>
                    <a:pt x="282" y="1052"/>
                  </a:lnTo>
                  <a:lnTo>
                    <a:pt x="257" y="1037"/>
                  </a:lnTo>
                  <a:lnTo>
                    <a:pt x="235" y="1021"/>
                  </a:lnTo>
                  <a:lnTo>
                    <a:pt x="214" y="1005"/>
                  </a:lnTo>
                  <a:lnTo>
                    <a:pt x="193" y="987"/>
                  </a:lnTo>
                  <a:lnTo>
                    <a:pt x="172" y="969"/>
                  </a:lnTo>
                  <a:lnTo>
                    <a:pt x="153" y="949"/>
                  </a:lnTo>
                  <a:lnTo>
                    <a:pt x="134" y="928"/>
                  </a:lnTo>
                  <a:lnTo>
                    <a:pt x="116" y="908"/>
                  </a:lnTo>
                  <a:lnTo>
                    <a:pt x="101" y="884"/>
                  </a:lnTo>
                  <a:lnTo>
                    <a:pt x="84" y="861"/>
                  </a:lnTo>
                  <a:lnTo>
                    <a:pt x="72" y="838"/>
                  </a:lnTo>
                  <a:lnTo>
                    <a:pt x="58" y="813"/>
                  </a:lnTo>
                  <a:lnTo>
                    <a:pt x="46" y="790"/>
                  </a:lnTo>
                  <a:lnTo>
                    <a:pt x="37" y="762"/>
                  </a:lnTo>
                  <a:lnTo>
                    <a:pt x="27" y="737"/>
                  </a:lnTo>
                  <a:lnTo>
                    <a:pt x="20" y="711"/>
                  </a:lnTo>
                  <a:lnTo>
                    <a:pt x="16" y="696"/>
                  </a:lnTo>
                  <a:lnTo>
                    <a:pt x="13" y="682"/>
                  </a:lnTo>
                  <a:lnTo>
                    <a:pt x="7" y="655"/>
                  </a:lnTo>
                  <a:lnTo>
                    <a:pt x="4" y="627"/>
                  </a:lnTo>
                  <a:lnTo>
                    <a:pt x="2" y="597"/>
                  </a:lnTo>
                  <a:lnTo>
                    <a:pt x="0" y="568"/>
                  </a:lnTo>
                  <a:lnTo>
                    <a:pt x="2" y="538"/>
                  </a:lnTo>
                  <a:lnTo>
                    <a:pt x="4" y="510"/>
                  </a:lnTo>
                  <a:lnTo>
                    <a:pt x="6" y="482"/>
                  </a:lnTo>
                  <a:lnTo>
                    <a:pt x="13" y="454"/>
                  </a:lnTo>
                  <a:lnTo>
                    <a:pt x="19" y="426"/>
                  </a:lnTo>
                  <a:lnTo>
                    <a:pt x="27" y="399"/>
                  </a:lnTo>
                  <a:lnTo>
                    <a:pt x="36" y="374"/>
                  </a:lnTo>
                  <a:lnTo>
                    <a:pt x="46" y="347"/>
                  </a:lnTo>
                  <a:lnTo>
                    <a:pt x="57" y="322"/>
                  </a:lnTo>
                  <a:lnTo>
                    <a:pt x="71" y="298"/>
                  </a:lnTo>
                  <a:lnTo>
                    <a:pt x="84" y="274"/>
                  </a:lnTo>
                  <a:lnTo>
                    <a:pt x="100" y="251"/>
                  </a:lnTo>
                  <a:lnTo>
                    <a:pt x="115" y="229"/>
                  </a:lnTo>
                  <a:lnTo>
                    <a:pt x="133" y="208"/>
                  </a:lnTo>
                  <a:lnTo>
                    <a:pt x="152" y="187"/>
                  </a:lnTo>
                  <a:lnTo>
                    <a:pt x="171" y="167"/>
                  </a:lnTo>
                  <a:lnTo>
                    <a:pt x="192" y="148"/>
                  </a:lnTo>
                  <a:lnTo>
                    <a:pt x="212" y="131"/>
                  </a:lnTo>
                  <a:lnTo>
                    <a:pt x="234" y="114"/>
                  </a:lnTo>
                  <a:lnTo>
                    <a:pt x="256" y="97"/>
                  </a:lnTo>
                  <a:lnTo>
                    <a:pt x="280" y="83"/>
                  </a:lnTo>
                  <a:lnTo>
                    <a:pt x="303" y="69"/>
                  </a:lnTo>
                  <a:lnTo>
                    <a:pt x="329" y="58"/>
                  </a:lnTo>
                  <a:lnTo>
                    <a:pt x="356" y="45"/>
                  </a:lnTo>
                  <a:lnTo>
                    <a:pt x="382" y="35"/>
                  </a:lnTo>
                  <a:lnTo>
                    <a:pt x="408" y="26"/>
                  </a:lnTo>
                  <a:lnTo>
                    <a:pt x="437" y="18"/>
                  </a:lnTo>
                  <a:lnTo>
                    <a:pt x="465" y="12"/>
                  </a:lnTo>
                  <a:lnTo>
                    <a:pt x="493" y="7"/>
                  </a:lnTo>
                  <a:lnTo>
                    <a:pt x="508" y="5"/>
                  </a:lnTo>
                  <a:lnTo>
                    <a:pt x="523" y="4"/>
                  </a:lnTo>
                  <a:lnTo>
                    <a:pt x="553" y="2"/>
                  </a:lnTo>
                  <a:lnTo>
                    <a:pt x="582" y="0"/>
                  </a:lnTo>
                  <a:lnTo>
                    <a:pt x="612" y="2"/>
                  </a:lnTo>
                  <a:lnTo>
                    <a:pt x="641" y="4"/>
                  </a:lnTo>
                  <a:lnTo>
                    <a:pt x="671" y="6"/>
                  </a:lnTo>
                  <a:lnTo>
                    <a:pt x="700" y="11"/>
                  </a:lnTo>
                  <a:lnTo>
                    <a:pt x="727" y="17"/>
                  </a:lnTo>
                  <a:lnTo>
                    <a:pt x="755" y="25"/>
                  </a:lnTo>
                  <a:lnTo>
                    <a:pt x="782" y="35"/>
                  </a:lnTo>
                  <a:lnTo>
                    <a:pt x="809" y="44"/>
                  </a:lnTo>
                  <a:lnTo>
                    <a:pt x="834" y="57"/>
                  </a:lnTo>
                  <a:lnTo>
                    <a:pt x="860" y="68"/>
                  </a:lnTo>
                  <a:lnTo>
                    <a:pt x="883" y="82"/>
                  </a:lnTo>
                  <a:lnTo>
                    <a:pt x="907" y="96"/>
                  </a:lnTo>
                  <a:lnTo>
                    <a:pt x="930" y="112"/>
                  </a:lnTo>
                  <a:lnTo>
                    <a:pt x="952" y="129"/>
                  </a:lnTo>
                  <a:lnTo>
                    <a:pt x="974" y="146"/>
                  </a:lnTo>
                  <a:lnTo>
                    <a:pt x="993" y="165"/>
                  </a:lnTo>
                  <a:lnTo>
                    <a:pt x="1013" y="186"/>
                  </a:lnTo>
                  <a:lnTo>
                    <a:pt x="1031" y="206"/>
                  </a:lnTo>
                  <a:lnTo>
                    <a:pt x="1049" y="227"/>
                  </a:lnTo>
                  <a:lnTo>
                    <a:pt x="1064" y="249"/>
                  </a:lnTo>
                  <a:lnTo>
                    <a:pt x="1081" y="272"/>
                  </a:lnTo>
                  <a:lnTo>
                    <a:pt x="1094" y="296"/>
                  </a:lnTo>
                  <a:lnTo>
                    <a:pt x="1107" y="320"/>
                  </a:lnTo>
                  <a:lnTo>
                    <a:pt x="1118" y="345"/>
                  </a:lnTo>
                  <a:lnTo>
                    <a:pt x="1130" y="372"/>
                  </a:lnTo>
                  <a:lnTo>
                    <a:pt x="1137" y="397"/>
                  </a:lnTo>
                  <a:lnTo>
                    <a:pt x="1145" y="424"/>
                  </a:lnTo>
                  <a:lnTo>
                    <a:pt x="1150" y="439"/>
                  </a:lnTo>
                  <a:lnTo>
                    <a:pt x="1153" y="452"/>
                  </a:lnTo>
                  <a:lnTo>
                    <a:pt x="1158" y="480"/>
                  </a:lnTo>
                  <a:lnTo>
                    <a:pt x="1162" y="508"/>
                  </a:lnTo>
                  <a:lnTo>
                    <a:pt x="1164" y="536"/>
                  </a:lnTo>
                  <a:lnTo>
                    <a:pt x="1164" y="566"/>
                  </a:lnTo>
                  <a:close/>
                </a:path>
              </a:pathLst>
            </a:custGeom>
            <a:solidFill>
              <a:srgbClr val="ED5871"/>
            </a:solidFill>
            <a:ln w="9525">
              <a:noFill/>
              <a:round/>
              <a:headEnd/>
              <a:tailEnd/>
            </a:ln>
          </p:spPr>
          <p:txBody>
            <a:bodyPr/>
            <a:lstStyle/>
            <a:p>
              <a:endParaRPr lang="ru-RU"/>
            </a:p>
          </p:txBody>
        </p:sp>
        <p:sp>
          <p:nvSpPr>
            <p:cNvPr id="22593" name="Freeform 1466"/>
            <p:cNvSpPr>
              <a:spLocks/>
            </p:cNvSpPr>
            <p:nvPr/>
          </p:nvSpPr>
          <p:spPr bwMode="auto">
            <a:xfrm>
              <a:off x="2846" y="1109"/>
              <a:ext cx="91" cy="92"/>
            </a:xfrm>
            <a:custGeom>
              <a:avLst/>
              <a:gdLst>
                <a:gd name="T0" fmla="*/ 0 w 509"/>
                <a:gd name="T1" fmla="*/ 0 h 450"/>
                <a:gd name="T2" fmla="*/ 0 w 509"/>
                <a:gd name="T3" fmla="*/ 0 h 450"/>
                <a:gd name="T4" fmla="*/ 0 w 509"/>
                <a:gd name="T5" fmla="*/ 0 h 450"/>
                <a:gd name="T6" fmla="*/ 0 w 509"/>
                <a:gd name="T7" fmla="*/ 0 h 450"/>
                <a:gd name="T8" fmla="*/ 0 w 509"/>
                <a:gd name="T9" fmla="*/ 0 h 450"/>
                <a:gd name="T10" fmla="*/ 0 60000 65536"/>
                <a:gd name="T11" fmla="*/ 0 60000 65536"/>
                <a:gd name="T12" fmla="*/ 0 60000 65536"/>
                <a:gd name="T13" fmla="*/ 0 60000 65536"/>
                <a:gd name="T14" fmla="*/ 0 60000 65536"/>
                <a:gd name="T15" fmla="*/ 0 w 509"/>
                <a:gd name="T16" fmla="*/ 0 h 450"/>
                <a:gd name="T17" fmla="*/ 509 w 509"/>
                <a:gd name="T18" fmla="*/ 450 h 450"/>
              </a:gdLst>
              <a:ahLst/>
              <a:cxnLst>
                <a:cxn ang="T10">
                  <a:pos x="T0" y="T1"/>
                </a:cxn>
                <a:cxn ang="T11">
                  <a:pos x="T2" y="T3"/>
                </a:cxn>
                <a:cxn ang="T12">
                  <a:pos x="T4" y="T5"/>
                </a:cxn>
                <a:cxn ang="T13">
                  <a:pos x="T6" y="T7"/>
                </a:cxn>
                <a:cxn ang="T14">
                  <a:pos x="T8" y="T9"/>
                </a:cxn>
              </a:cxnLst>
              <a:rect l="T15" t="T16" r="T17" b="T18"/>
              <a:pathLst>
                <a:path w="509" h="450">
                  <a:moveTo>
                    <a:pt x="508" y="225"/>
                  </a:moveTo>
                  <a:cubicBezTo>
                    <a:pt x="508" y="100"/>
                    <a:pt x="394" y="0"/>
                    <a:pt x="254" y="0"/>
                  </a:cubicBezTo>
                  <a:cubicBezTo>
                    <a:pt x="114" y="0"/>
                    <a:pt x="0" y="101"/>
                    <a:pt x="0" y="226"/>
                  </a:cubicBezTo>
                  <a:cubicBezTo>
                    <a:pt x="0" y="350"/>
                    <a:pt x="114" y="450"/>
                    <a:pt x="255" y="450"/>
                  </a:cubicBezTo>
                  <a:cubicBezTo>
                    <a:pt x="395" y="450"/>
                    <a:pt x="509" y="349"/>
                    <a:pt x="508" y="225"/>
                  </a:cubicBezTo>
                </a:path>
              </a:pathLst>
            </a:custGeom>
            <a:solidFill>
              <a:srgbClr val="FFFFFF"/>
            </a:solidFill>
            <a:ln w="0">
              <a:solidFill>
                <a:srgbClr val="000000"/>
              </a:solidFill>
              <a:prstDash val="solid"/>
              <a:round/>
              <a:headEnd/>
              <a:tailEnd/>
            </a:ln>
          </p:spPr>
          <p:txBody>
            <a:bodyPr/>
            <a:lstStyle/>
            <a:p>
              <a:endParaRPr lang="ru-RU"/>
            </a:p>
          </p:txBody>
        </p:sp>
        <p:sp>
          <p:nvSpPr>
            <p:cNvPr id="22594" name="Oval 1467"/>
            <p:cNvSpPr>
              <a:spLocks noChangeArrowheads="1"/>
            </p:cNvSpPr>
            <p:nvPr/>
          </p:nvSpPr>
          <p:spPr bwMode="auto">
            <a:xfrm>
              <a:off x="2846" y="1111"/>
              <a:ext cx="91" cy="90"/>
            </a:xfrm>
            <a:prstGeom prst="ellipse">
              <a:avLst/>
            </a:prstGeom>
            <a:noFill/>
            <a:ln w="6350" cap="rnd">
              <a:solidFill>
                <a:srgbClr val="000000"/>
              </a:solidFill>
              <a:round/>
              <a:headEnd/>
              <a:tailEnd/>
            </a:ln>
          </p:spPr>
          <p:txBody>
            <a:bodyPr/>
            <a:lstStyle/>
            <a:p>
              <a:endParaRPr lang="en-US"/>
            </a:p>
          </p:txBody>
        </p:sp>
        <p:sp>
          <p:nvSpPr>
            <p:cNvPr id="22595" name="Freeform 1468"/>
            <p:cNvSpPr>
              <a:spLocks/>
            </p:cNvSpPr>
            <p:nvPr/>
          </p:nvSpPr>
          <p:spPr bwMode="auto">
            <a:xfrm>
              <a:off x="2738" y="1126"/>
              <a:ext cx="93" cy="88"/>
            </a:xfrm>
            <a:custGeom>
              <a:avLst/>
              <a:gdLst>
                <a:gd name="T0" fmla="*/ 0 w 93"/>
                <a:gd name="T1" fmla="*/ 49 h 88"/>
                <a:gd name="T2" fmla="*/ 0 w 93"/>
                <a:gd name="T3" fmla="*/ 40 h 88"/>
                <a:gd name="T4" fmla="*/ 2 w 93"/>
                <a:gd name="T5" fmla="*/ 31 h 88"/>
                <a:gd name="T6" fmla="*/ 4 w 93"/>
                <a:gd name="T7" fmla="*/ 27 h 88"/>
                <a:gd name="T8" fmla="*/ 4 w 93"/>
                <a:gd name="T9" fmla="*/ 24 h 88"/>
                <a:gd name="T10" fmla="*/ 10 w 93"/>
                <a:gd name="T11" fmla="*/ 16 h 88"/>
                <a:gd name="T12" fmla="*/ 13 w 93"/>
                <a:gd name="T13" fmla="*/ 13 h 88"/>
                <a:gd name="T14" fmla="*/ 16 w 93"/>
                <a:gd name="T15" fmla="*/ 10 h 88"/>
                <a:gd name="T16" fmla="*/ 21 w 93"/>
                <a:gd name="T17" fmla="*/ 9 h 88"/>
                <a:gd name="T18" fmla="*/ 24 w 93"/>
                <a:gd name="T19" fmla="*/ 5 h 88"/>
                <a:gd name="T20" fmla="*/ 32 w 93"/>
                <a:gd name="T21" fmla="*/ 2 h 88"/>
                <a:gd name="T22" fmla="*/ 36 w 93"/>
                <a:gd name="T23" fmla="*/ 0 h 88"/>
                <a:gd name="T24" fmla="*/ 42 w 93"/>
                <a:gd name="T25" fmla="*/ 0 h 88"/>
                <a:gd name="T26" fmla="*/ 51 w 93"/>
                <a:gd name="T27" fmla="*/ 0 h 88"/>
                <a:gd name="T28" fmla="*/ 55 w 93"/>
                <a:gd name="T29" fmla="*/ 0 h 88"/>
                <a:gd name="T30" fmla="*/ 61 w 93"/>
                <a:gd name="T31" fmla="*/ 2 h 88"/>
                <a:gd name="T32" fmla="*/ 68 w 93"/>
                <a:gd name="T33" fmla="*/ 5 h 88"/>
                <a:gd name="T34" fmla="*/ 74 w 93"/>
                <a:gd name="T35" fmla="*/ 11 h 88"/>
                <a:gd name="T36" fmla="*/ 81 w 93"/>
                <a:gd name="T37" fmla="*/ 16 h 88"/>
                <a:gd name="T38" fmla="*/ 86 w 93"/>
                <a:gd name="T39" fmla="*/ 24 h 88"/>
                <a:gd name="T40" fmla="*/ 91 w 93"/>
                <a:gd name="T41" fmla="*/ 31 h 88"/>
                <a:gd name="T42" fmla="*/ 91 w 93"/>
                <a:gd name="T43" fmla="*/ 36 h 88"/>
                <a:gd name="T44" fmla="*/ 93 w 93"/>
                <a:gd name="T45" fmla="*/ 40 h 88"/>
                <a:gd name="T46" fmla="*/ 93 w 93"/>
                <a:gd name="T47" fmla="*/ 50 h 88"/>
                <a:gd name="T48" fmla="*/ 89 w 93"/>
                <a:gd name="T49" fmla="*/ 58 h 88"/>
                <a:gd name="T50" fmla="*/ 88 w 93"/>
                <a:gd name="T51" fmla="*/ 62 h 88"/>
                <a:gd name="T52" fmla="*/ 86 w 93"/>
                <a:gd name="T53" fmla="*/ 66 h 88"/>
                <a:gd name="T54" fmla="*/ 81 w 93"/>
                <a:gd name="T55" fmla="*/ 73 h 88"/>
                <a:gd name="T56" fmla="*/ 78 w 93"/>
                <a:gd name="T57" fmla="*/ 77 h 88"/>
                <a:gd name="T58" fmla="*/ 75 w 93"/>
                <a:gd name="T59" fmla="*/ 79 h 88"/>
                <a:gd name="T60" fmla="*/ 72 w 93"/>
                <a:gd name="T61" fmla="*/ 81 h 88"/>
                <a:gd name="T62" fmla="*/ 67 w 93"/>
                <a:gd name="T63" fmla="*/ 84 h 88"/>
                <a:gd name="T64" fmla="*/ 59 w 93"/>
                <a:gd name="T65" fmla="*/ 87 h 88"/>
                <a:gd name="T66" fmla="*/ 54 w 93"/>
                <a:gd name="T67" fmla="*/ 87 h 88"/>
                <a:gd name="T68" fmla="*/ 50 w 93"/>
                <a:gd name="T69" fmla="*/ 88 h 88"/>
                <a:gd name="T70" fmla="*/ 40 w 93"/>
                <a:gd name="T71" fmla="*/ 88 h 88"/>
                <a:gd name="T72" fmla="*/ 35 w 93"/>
                <a:gd name="T73" fmla="*/ 87 h 88"/>
                <a:gd name="T74" fmla="*/ 32 w 93"/>
                <a:gd name="T75" fmla="*/ 87 h 88"/>
                <a:gd name="T76" fmla="*/ 24 w 93"/>
                <a:gd name="T77" fmla="*/ 82 h 88"/>
                <a:gd name="T78" fmla="*/ 16 w 93"/>
                <a:gd name="T79" fmla="*/ 78 h 88"/>
                <a:gd name="T80" fmla="*/ 10 w 93"/>
                <a:gd name="T81" fmla="*/ 72 h 88"/>
                <a:gd name="T82" fmla="*/ 4 w 93"/>
                <a:gd name="T83" fmla="*/ 66 h 88"/>
                <a:gd name="T84" fmla="*/ 2 w 93"/>
                <a:gd name="T85" fmla="*/ 58 h 88"/>
                <a:gd name="T86" fmla="*/ 0 w 93"/>
                <a:gd name="T87" fmla="*/ 53 h 88"/>
                <a:gd name="T88" fmla="*/ 0 w 93"/>
                <a:gd name="T89" fmla="*/ 49 h 8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3"/>
                <a:gd name="T136" fmla="*/ 0 h 88"/>
                <a:gd name="T137" fmla="*/ 93 w 93"/>
                <a:gd name="T138" fmla="*/ 88 h 8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3" h="88">
                  <a:moveTo>
                    <a:pt x="0" y="49"/>
                  </a:moveTo>
                  <a:lnTo>
                    <a:pt x="0" y="40"/>
                  </a:lnTo>
                  <a:lnTo>
                    <a:pt x="2" y="31"/>
                  </a:lnTo>
                  <a:lnTo>
                    <a:pt x="4" y="27"/>
                  </a:lnTo>
                  <a:lnTo>
                    <a:pt x="4" y="24"/>
                  </a:lnTo>
                  <a:lnTo>
                    <a:pt x="10" y="16"/>
                  </a:lnTo>
                  <a:lnTo>
                    <a:pt x="13" y="13"/>
                  </a:lnTo>
                  <a:lnTo>
                    <a:pt x="16" y="10"/>
                  </a:lnTo>
                  <a:lnTo>
                    <a:pt x="21" y="9"/>
                  </a:lnTo>
                  <a:lnTo>
                    <a:pt x="24" y="5"/>
                  </a:lnTo>
                  <a:lnTo>
                    <a:pt x="32" y="2"/>
                  </a:lnTo>
                  <a:lnTo>
                    <a:pt x="36" y="0"/>
                  </a:lnTo>
                  <a:lnTo>
                    <a:pt x="42" y="0"/>
                  </a:lnTo>
                  <a:lnTo>
                    <a:pt x="51" y="0"/>
                  </a:lnTo>
                  <a:lnTo>
                    <a:pt x="55" y="0"/>
                  </a:lnTo>
                  <a:lnTo>
                    <a:pt x="61" y="2"/>
                  </a:lnTo>
                  <a:lnTo>
                    <a:pt x="68" y="5"/>
                  </a:lnTo>
                  <a:lnTo>
                    <a:pt x="74" y="11"/>
                  </a:lnTo>
                  <a:lnTo>
                    <a:pt x="81" y="16"/>
                  </a:lnTo>
                  <a:lnTo>
                    <a:pt x="86" y="24"/>
                  </a:lnTo>
                  <a:lnTo>
                    <a:pt x="91" y="31"/>
                  </a:lnTo>
                  <a:lnTo>
                    <a:pt x="91" y="36"/>
                  </a:lnTo>
                  <a:lnTo>
                    <a:pt x="93" y="40"/>
                  </a:lnTo>
                  <a:lnTo>
                    <a:pt x="93" y="50"/>
                  </a:lnTo>
                  <a:lnTo>
                    <a:pt x="89" y="58"/>
                  </a:lnTo>
                  <a:lnTo>
                    <a:pt x="88" y="62"/>
                  </a:lnTo>
                  <a:lnTo>
                    <a:pt x="86" y="66"/>
                  </a:lnTo>
                  <a:lnTo>
                    <a:pt x="81" y="73"/>
                  </a:lnTo>
                  <a:lnTo>
                    <a:pt x="78" y="77"/>
                  </a:lnTo>
                  <a:lnTo>
                    <a:pt x="75" y="79"/>
                  </a:lnTo>
                  <a:lnTo>
                    <a:pt x="72" y="81"/>
                  </a:lnTo>
                  <a:lnTo>
                    <a:pt x="67" y="84"/>
                  </a:lnTo>
                  <a:lnTo>
                    <a:pt x="59" y="87"/>
                  </a:lnTo>
                  <a:lnTo>
                    <a:pt x="54" y="87"/>
                  </a:lnTo>
                  <a:lnTo>
                    <a:pt x="50" y="88"/>
                  </a:lnTo>
                  <a:lnTo>
                    <a:pt x="40" y="88"/>
                  </a:lnTo>
                  <a:lnTo>
                    <a:pt x="35" y="87"/>
                  </a:lnTo>
                  <a:lnTo>
                    <a:pt x="32" y="87"/>
                  </a:lnTo>
                  <a:lnTo>
                    <a:pt x="24" y="82"/>
                  </a:lnTo>
                  <a:lnTo>
                    <a:pt x="16" y="78"/>
                  </a:lnTo>
                  <a:lnTo>
                    <a:pt x="10" y="72"/>
                  </a:lnTo>
                  <a:lnTo>
                    <a:pt x="4" y="66"/>
                  </a:lnTo>
                  <a:lnTo>
                    <a:pt x="2" y="58"/>
                  </a:lnTo>
                  <a:lnTo>
                    <a:pt x="0" y="53"/>
                  </a:lnTo>
                  <a:lnTo>
                    <a:pt x="0" y="49"/>
                  </a:lnTo>
                  <a:close/>
                </a:path>
              </a:pathLst>
            </a:custGeom>
            <a:solidFill>
              <a:srgbClr val="FFFFFF"/>
            </a:solidFill>
            <a:ln w="9525">
              <a:noFill/>
              <a:round/>
              <a:headEnd/>
              <a:tailEnd/>
            </a:ln>
          </p:spPr>
          <p:txBody>
            <a:bodyPr/>
            <a:lstStyle/>
            <a:p>
              <a:endParaRPr lang="ru-RU"/>
            </a:p>
          </p:txBody>
        </p:sp>
        <p:sp>
          <p:nvSpPr>
            <p:cNvPr id="22596" name="Freeform 1469"/>
            <p:cNvSpPr>
              <a:spLocks/>
            </p:cNvSpPr>
            <p:nvPr/>
          </p:nvSpPr>
          <p:spPr bwMode="auto">
            <a:xfrm>
              <a:off x="2738" y="1126"/>
              <a:ext cx="93" cy="88"/>
            </a:xfrm>
            <a:custGeom>
              <a:avLst/>
              <a:gdLst>
                <a:gd name="T0" fmla="*/ 0 w 93"/>
                <a:gd name="T1" fmla="*/ 49 h 88"/>
                <a:gd name="T2" fmla="*/ 2 w 93"/>
                <a:gd name="T3" fmla="*/ 30 h 88"/>
                <a:gd name="T4" fmla="*/ 10 w 93"/>
                <a:gd name="T5" fmla="*/ 16 h 88"/>
                <a:gd name="T6" fmla="*/ 16 w 93"/>
                <a:gd name="T7" fmla="*/ 10 h 88"/>
                <a:gd name="T8" fmla="*/ 24 w 93"/>
                <a:gd name="T9" fmla="*/ 5 h 88"/>
                <a:gd name="T10" fmla="*/ 32 w 93"/>
                <a:gd name="T11" fmla="*/ 2 h 88"/>
                <a:gd name="T12" fmla="*/ 42 w 93"/>
                <a:gd name="T13" fmla="*/ 0 h 88"/>
                <a:gd name="T14" fmla="*/ 61 w 93"/>
                <a:gd name="T15" fmla="*/ 2 h 88"/>
                <a:gd name="T16" fmla="*/ 76 w 93"/>
                <a:gd name="T17" fmla="*/ 10 h 88"/>
                <a:gd name="T18" fmla="*/ 88 w 93"/>
                <a:gd name="T19" fmla="*/ 24 h 88"/>
                <a:gd name="T20" fmla="*/ 93 w 93"/>
                <a:gd name="T21" fmla="*/ 40 h 88"/>
                <a:gd name="T22" fmla="*/ 91 w 93"/>
                <a:gd name="T23" fmla="*/ 58 h 88"/>
                <a:gd name="T24" fmla="*/ 81 w 93"/>
                <a:gd name="T25" fmla="*/ 73 h 88"/>
                <a:gd name="T26" fmla="*/ 75 w 93"/>
                <a:gd name="T27" fmla="*/ 78 h 88"/>
                <a:gd name="T28" fmla="*/ 67 w 93"/>
                <a:gd name="T29" fmla="*/ 82 h 88"/>
                <a:gd name="T30" fmla="*/ 59 w 93"/>
                <a:gd name="T31" fmla="*/ 87 h 88"/>
                <a:gd name="T32" fmla="*/ 50 w 93"/>
                <a:gd name="T33" fmla="*/ 88 h 88"/>
                <a:gd name="T34" fmla="*/ 32 w 93"/>
                <a:gd name="T35" fmla="*/ 86 h 88"/>
                <a:gd name="T36" fmla="*/ 16 w 93"/>
                <a:gd name="T37" fmla="*/ 78 h 88"/>
                <a:gd name="T38" fmla="*/ 4 w 93"/>
                <a:gd name="T39" fmla="*/ 66 h 88"/>
                <a:gd name="T40" fmla="*/ 0 w 93"/>
                <a:gd name="T41" fmla="*/ 49 h 8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3"/>
                <a:gd name="T64" fmla="*/ 0 h 88"/>
                <a:gd name="T65" fmla="*/ 93 w 93"/>
                <a:gd name="T66" fmla="*/ 88 h 8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3" h="88">
                  <a:moveTo>
                    <a:pt x="0" y="49"/>
                  </a:moveTo>
                  <a:lnTo>
                    <a:pt x="2" y="30"/>
                  </a:lnTo>
                  <a:lnTo>
                    <a:pt x="10" y="16"/>
                  </a:lnTo>
                  <a:lnTo>
                    <a:pt x="16" y="10"/>
                  </a:lnTo>
                  <a:lnTo>
                    <a:pt x="24" y="5"/>
                  </a:lnTo>
                  <a:lnTo>
                    <a:pt x="32" y="2"/>
                  </a:lnTo>
                  <a:lnTo>
                    <a:pt x="42" y="0"/>
                  </a:lnTo>
                  <a:lnTo>
                    <a:pt x="61" y="2"/>
                  </a:lnTo>
                  <a:lnTo>
                    <a:pt x="76" y="10"/>
                  </a:lnTo>
                  <a:lnTo>
                    <a:pt x="88" y="24"/>
                  </a:lnTo>
                  <a:lnTo>
                    <a:pt x="93" y="40"/>
                  </a:lnTo>
                  <a:lnTo>
                    <a:pt x="91" y="58"/>
                  </a:lnTo>
                  <a:lnTo>
                    <a:pt x="81" y="73"/>
                  </a:lnTo>
                  <a:lnTo>
                    <a:pt x="75" y="78"/>
                  </a:lnTo>
                  <a:lnTo>
                    <a:pt x="67" y="82"/>
                  </a:lnTo>
                  <a:lnTo>
                    <a:pt x="59" y="87"/>
                  </a:lnTo>
                  <a:lnTo>
                    <a:pt x="50" y="88"/>
                  </a:lnTo>
                  <a:lnTo>
                    <a:pt x="32" y="86"/>
                  </a:lnTo>
                  <a:lnTo>
                    <a:pt x="16" y="78"/>
                  </a:lnTo>
                  <a:lnTo>
                    <a:pt x="4" y="66"/>
                  </a:lnTo>
                  <a:lnTo>
                    <a:pt x="0" y="49"/>
                  </a:lnTo>
                </a:path>
              </a:pathLst>
            </a:custGeom>
            <a:noFill/>
            <a:ln w="6350" cap="rnd">
              <a:solidFill>
                <a:srgbClr val="000000"/>
              </a:solidFill>
              <a:prstDash val="solid"/>
              <a:round/>
              <a:headEnd/>
              <a:tailEnd/>
            </a:ln>
          </p:spPr>
          <p:txBody>
            <a:bodyPr/>
            <a:lstStyle/>
            <a:p>
              <a:endParaRPr lang="ru-RU"/>
            </a:p>
          </p:txBody>
        </p:sp>
        <p:sp>
          <p:nvSpPr>
            <p:cNvPr id="22597" name="Freeform 1470"/>
            <p:cNvSpPr>
              <a:spLocks/>
            </p:cNvSpPr>
            <p:nvPr/>
          </p:nvSpPr>
          <p:spPr bwMode="auto">
            <a:xfrm>
              <a:off x="2644" y="1140"/>
              <a:ext cx="93" cy="89"/>
            </a:xfrm>
            <a:custGeom>
              <a:avLst/>
              <a:gdLst>
                <a:gd name="T0" fmla="*/ 0 w 93"/>
                <a:gd name="T1" fmla="*/ 52 h 89"/>
                <a:gd name="T2" fmla="*/ 0 w 93"/>
                <a:gd name="T3" fmla="*/ 44 h 89"/>
                <a:gd name="T4" fmla="*/ 2 w 93"/>
                <a:gd name="T5" fmla="*/ 35 h 89"/>
                <a:gd name="T6" fmla="*/ 4 w 93"/>
                <a:gd name="T7" fmla="*/ 26 h 89"/>
                <a:gd name="T8" fmla="*/ 9 w 93"/>
                <a:gd name="T9" fmla="*/ 19 h 89"/>
                <a:gd name="T10" fmla="*/ 11 w 93"/>
                <a:gd name="T11" fmla="*/ 15 h 89"/>
                <a:gd name="T12" fmla="*/ 15 w 93"/>
                <a:gd name="T13" fmla="*/ 13 h 89"/>
                <a:gd name="T14" fmla="*/ 18 w 93"/>
                <a:gd name="T15" fmla="*/ 9 h 89"/>
                <a:gd name="T16" fmla="*/ 21 w 93"/>
                <a:gd name="T17" fmla="*/ 6 h 89"/>
                <a:gd name="T18" fmla="*/ 29 w 93"/>
                <a:gd name="T19" fmla="*/ 3 h 89"/>
                <a:gd name="T20" fmla="*/ 34 w 93"/>
                <a:gd name="T21" fmla="*/ 2 h 89"/>
                <a:gd name="T22" fmla="*/ 39 w 93"/>
                <a:gd name="T23" fmla="*/ 0 h 89"/>
                <a:gd name="T24" fmla="*/ 48 w 93"/>
                <a:gd name="T25" fmla="*/ 0 h 89"/>
                <a:gd name="T26" fmla="*/ 58 w 93"/>
                <a:gd name="T27" fmla="*/ 1 h 89"/>
                <a:gd name="T28" fmla="*/ 66 w 93"/>
                <a:gd name="T29" fmla="*/ 3 h 89"/>
                <a:gd name="T30" fmla="*/ 74 w 93"/>
                <a:gd name="T31" fmla="*/ 8 h 89"/>
                <a:gd name="T32" fmla="*/ 80 w 93"/>
                <a:gd name="T33" fmla="*/ 14 h 89"/>
                <a:gd name="T34" fmla="*/ 87 w 93"/>
                <a:gd name="T35" fmla="*/ 20 h 89"/>
                <a:gd name="T36" fmla="*/ 90 w 93"/>
                <a:gd name="T37" fmla="*/ 28 h 89"/>
                <a:gd name="T38" fmla="*/ 91 w 93"/>
                <a:gd name="T39" fmla="*/ 33 h 89"/>
                <a:gd name="T40" fmla="*/ 93 w 93"/>
                <a:gd name="T41" fmla="*/ 36 h 89"/>
                <a:gd name="T42" fmla="*/ 93 w 93"/>
                <a:gd name="T43" fmla="*/ 45 h 89"/>
                <a:gd name="T44" fmla="*/ 93 w 93"/>
                <a:gd name="T45" fmla="*/ 55 h 89"/>
                <a:gd name="T46" fmla="*/ 90 w 93"/>
                <a:gd name="T47" fmla="*/ 63 h 89"/>
                <a:gd name="T48" fmla="*/ 85 w 93"/>
                <a:gd name="T49" fmla="*/ 71 h 89"/>
                <a:gd name="T50" fmla="*/ 81 w 93"/>
                <a:gd name="T51" fmla="*/ 74 h 89"/>
                <a:gd name="T52" fmla="*/ 79 w 93"/>
                <a:gd name="T53" fmla="*/ 76 h 89"/>
                <a:gd name="T54" fmla="*/ 76 w 93"/>
                <a:gd name="T55" fmla="*/ 80 h 89"/>
                <a:gd name="T56" fmla="*/ 72 w 93"/>
                <a:gd name="T57" fmla="*/ 82 h 89"/>
                <a:gd name="T58" fmla="*/ 64 w 93"/>
                <a:gd name="T59" fmla="*/ 86 h 89"/>
                <a:gd name="T60" fmla="*/ 60 w 93"/>
                <a:gd name="T61" fmla="*/ 88 h 89"/>
                <a:gd name="T62" fmla="*/ 55 w 93"/>
                <a:gd name="T63" fmla="*/ 88 h 89"/>
                <a:gd name="T64" fmla="*/ 45 w 93"/>
                <a:gd name="T65" fmla="*/ 89 h 89"/>
                <a:gd name="T66" fmla="*/ 37 w 93"/>
                <a:gd name="T67" fmla="*/ 88 h 89"/>
                <a:gd name="T68" fmla="*/ 28 w 93"/>
                <a:gd name="T69" fmla="*/ 84 h 89"/>
                <a:gd name="T70" fmla="*/ 20 w 93"/>
                <a:gd name="T71" fmla="*/ 82 h 89"/>
                <a:gd name="T72" fmla="*/ 13 w 93"/>
                <a:gd name="T73" fmla="*/ 75 h 89"/>
                <a:gd name="T74" fmla="*/ 9 w 93"/>
                <a:gd name="T75" fmla="*/ 69 h 89"/>
                <a:gd name="T76" fmla="*/ 4 w 93"/>
                <a:gd name="T77" fmla="*/ 61 h 89"/>
                <a:gd name="T78" fmla="*/ 2 w 93"/>
                <a:gd name="T79" fmla="*/ 56 h 89"/>
                <a:gd name="T80" fmla="*/ 0 w 93"/>
                <a:gd name="T81" fmla="*/ 52 h 8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3"/>
                <a:gd name="T124" fmla="*/ 0 h 89"/>
                <a:gd name="T125" fmla="*/ 93 w 93"/>
                <a:gd name="T126" fmla="*/ 89 h 8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3" h="89">
                  <a:moveTo>
                    <a:pt x="0" y="52"/>
                  </a:moveTo>
                  <a:lnTo>
                    <a:pt x="0" y="44"/>
                  </a:lnTo>
                  <a:lnTo>
                    <a:pt x="2" y="35"/>
                  </a:lnTo>
                  <a:lnTo>
                    <a:pt x="4" y="26"/>
                  </a:lnTo>
                  <a:lnTo>
                    <a:pt x="9" y="19"/>
                  </a:lnTo>
                  <a:lnTo>
                    <a:pt x="11" y="15"/>
                  </a:lnTo>
                  <a:lnTo>
                    <a:pt x="15" y="13"/>
                  </a:lnTo>
                  <a:lnTo>
                    <a:pt x="18" y="9"/>
                  </a:lnTo>
                  <a:lnTo>
                    <a:pt x="21" y="6"/>
                  </a:lnTo>
                  <a:lnTo>
                    <a:pt x="29" y="3"/>
                  </a:lnTo>
                  <a:lnTo>
                    <a:pt x="34" y="2"/>
                  </a:lnTo>
                  <a:lnTo>
                    <a:pt x="39" y="0"/>
                  </a:lnTo>
                  <a:lnTo>
                    <a:pt x="48" y="0"/>
                  </a:lnTo>
                  <a:lnTo>
                    <a:pt x="58" y="1"/>
                  </a:lnTo>
                  <a:lnTo>
                    <a:pt x="66" y="3"/>
                  </a:lnTo>
                  <a:lnTo>
                    <a:pt x="74" y="8"/>
                  </a:lnTo>
                  <a:lnTo>
                    <a:pt x="80" y="14"/>
                  </a:lnTo>
                  <a:lnTo>
                    <a:pt x="87" y="20"/>
                  </a:lnTo>
                  <a:lnTo>
                    <a:pt x="90" y="28"/>
                  </a:lnTo>
                  <a:lnTo>
                    <a:pt x="91" y="33"/>
                  </a:lnTo>
                  <a:lnTo>
                    <a:pt x="93" y="36"/>
                  </a:lnTo>
                  <a:lnTo>
                    <a:pt x="93" y="45"/>
                  </a:lnTo>
                  <a:lnTo>
                    <a:pt x="93" y="55"/>
                  </a:lnTo>
                  <a:lnTo>
                    <a:pt x="90" y="63"/>
                  </a:lnTo>
                  <a:lnTo>
                    <a:pt x="85" y="71"/>
                  </a:lnTo>
                  <a:lnTo>
                    <a:pt x="81" y="74"/>
                  </a:lnTo>
                  <a:lnTo>
                    <a:pt x="79" y="76"/>
                  </a:lnTo>
                  <a:lnTo>
                    <a:pt x="76" y="80"/>
                  </a:lnTo>
                  <a:lnTo>
                    <a:pt x="72" y="82"/>
                  </a:lnTo>
                  <a:lnTo>
                    <a:pt x="64" y="86"/>
                  </a:lnTo>
                  <a:lnTo>
                    <a:pt x="60" y="88"/>
                  </a:lnTo>
                  <a:lnTo>
                    <a:pt x="55" y="88"/>
                  </a:lnTo>
                  <a:lnTo>
                    <a:pt x="45" y="89"/>
                  </a:lnTo>
                  <a:lnTo>
                    <a:pt x="37" y="88"/>
                  </a:lnTo>
                  <a:lnTo>
                    <a:pt x="28" y="84"/>
                  </a:lnTo>
                  <a:lnTo>
                    <a:pt x="20" y="82"/>
                  </a:lnTo>
                  <a:lnTo>
                    <a:pt x="13" y="75"/>
                  </a:lnTo>
                  <a:lnTo>
                    <a:pt x="9" y="69"/>
                  </a:lnTo>
                  <a:lnTo>
                    <a:pt x="4" y="61"/>
                  </a:lnTo>
                  <a:lnTo>
                    <a:pt x="2" y="56"/>
                  </a:lnTo>
                  <a:lnTo>
                    <a:pt x="0" y="52"/>
                  </a:lnTo>
                  <a:close/>
                </a:path>
              </a:pathLst>
            </a:custGeom>
            <a:solidFill>
              <a:srgbClr val="FFFFFF"/>
            </a:solidFill>
            <a:ln w="9525">
              <a:noFill/>
              <a:round/>
              <a:headEnd/>
              <a:tailEnd/>
            </a:ln>
          </p:spPr>
          <p:txBody>
            <a:bodyPr/>
            <a:lstStyle/>
            <a:p>
              <a:endParaRPr lang="ru-RU"/>
            </a:p>
          </p:txBody>
        </p:sp>
        <p:sp>
          <p:nvSpPr>
            <p:cNvPr id="22598" name="Freeform 1471"/>
            <p:cNvSpPr>
              <a:spLocks/>
            </p:cNvSpPr>
            <p:nvPr/>
          </p:nvSpPr>
          <p:spPr bwMode="auto">
            <a:xfrm>
              <a:off x="2644" y="1140"/>
              <a:ext cx="93" cy="88"/>
            </a:xfrm>
            <a:custGeom>
              <a:avLst/>
              <a:gdLst>
                <a:gd name="T0" fmla="*/ 0 w 93"/>
                <a:gd name="T1" fmla="*/ 52 h 88"/>
                <a:gd name="T2" fmla="*/ 2 w 93"/>
                <a:gd name="T3" fmla="*/ 35 h 88"/>
                <a:gd name="T4" fmla="*/ 4 w 93"/>
                <a:gd name="T5" fmla="*/ 26 h 88"/>
                <a:gd name="T6" fmla="*/ 9 w 93"/>
                <a:gd name="T7" fmla="*/ 19 h 88"/>
                <a:gd name="T8" fmla="*/ 21 w 93"/>
                <a:gd name="T9" fmla="*/ 6 h 88"/>
                <a:gd name="T10" fmla="*/ 39 w 93"/>
                <a:gd name="T11" fmla="*/ 0 h 88"/>
                <a:gd name="T12" fmla="*/ 58 w 93"/>
                <a:gd name="T13" fmla="*/ 0 h 88"/>
                <a:gd name="T14" fmla="*/ 74 w 93"/>
                <a:gd name="T15" fmla="*/ 8 h 88"/>
                <a:gd name="T16" fmla="*/ 87 w 93"/>
                <a:gd name="T17" fmla="*/ 20 h 88"/>
                <a:gd name="T18" fmla="*/ 90 w 93"/>
                <a:gd name="T19" fmla="*/ 28 h 88"/>
                <a:gd name="T20" fmla="*/ 93 w 93"/>
                <a:gd name="T21" fmla="*/ 36 h 88"/>
                <a:gd name="T22" fmla="*/ 93 w 93"/>
                <a:gd name="T23" fmla="*/ 55 h 88"/>
                <a:gd name="T24" fmla="*/ 90 w 93"/>
                <a:gd name="T25" fmla="*/ 63 h 88"/>
                <a:gd name="T26" fmla="*/ 85 w 93"/>
                <a:gd name="T27" fmla="*/ 71 h 88"/>
                <a:gd name="T28" fmla="*/ 72 w 93"/>
                <a:gd name="T29" fmla="*/ 82 h 88"/>
                <a:gd name="T30" fmla="*/ 55 w 93"/>
                <a:gd name="T31" fmla="*/ 88 h 88"/>
                <a:gd name="T32" fmla="*/ 37 w 93"/>
                <a:gd name="T33" fmla="*/ 88 h 88"/>
                <a:gd name="T34" fmla="*/ 20 w 93"/>
                <a:gd name="T35" fmla="*/ 82 h 88"/>
                <a:gd name="T36" fmla="*/ 9 w 93"/>
                <a:gd name="T37" fmla="*/ 69 h 88"/>
                <a:gd name="T38" fmla="*/ 4 w 93"/>
                <a:gd name="T39" fmla="*/ 61 h 88"/>
                <a:gd name="T40" fmla="*/ 0 w 93"/>
                <a:gd name="T41" fmla="*/ 52 h 8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3"/>
                <a:gd name="T64" fmla="*/ 0 h 88"/>
                <a:gd name="T65" fmla="*/ 93 w 93"/>
                <a:gd name="T66" fmla="*/ 88 h 8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3" h="88">
                  <a:moveTo>
                    <a:pt x="0" y="52"/>
                  </a:moveTo>
                  <a:lnTo>
                    <a:pt x="2" y="35"/>
                  </a:lnTo>
                  <a:lnTo>
                    <a:pt x="4" y="26"/>
                  </a:lnTo>
                  <a:lnTo>
                    <a:pt x="9" y="19"/>
                  </a:lnTo>
                  <a:lnTo>
                    <a:pt x="21" y="6"/>
                  </a:lnTo>
                  <a:lnTo>
                    <a:pt x="39" y="0"/>
                  </a:lnTo>
                  <a:lnTo>
                    <a:pt x="58" y="0"/>
                  </a:lnTo>
                  <a:lnTo>
                    <a:pt x="74" y="8"/>
                  </a:lnTo>
                  <a:lnTo>
                    <a:pt x="87" y="20"/>
                  </a:lnTo>
                  <a:lnTo>
                    <a:pt x="90" y="28"/>
                  </a:lnTo>
                  <a:lnTo>
                    <a:pt x="93" y="36"/>
                  </a:lnTo>
                  <a:lnTo>
                    <a:pt x="93" y="55"/>
                  </a:lnTo>
                  <a:lnTo>
                    <a:pt x="90" y="63"/>
                  </a:lnTo>
                  <a:lnTo>
                    <a:pt x="85" y="71"/>
                  </a:lnTo>
                  <a:lnTo>
                    <a:pt x="72" y="82"/>
                  </a:lnTo>
                  <a:lnTo>
                    <a:pt x="55" y="88"/>
                  </a:lnTo>
                  <a:lnTo>
                    <a:pt x="37" y="88"/>
                  </a:lnTo>
                  <a:lnTo>
                    <a:pt x="20" y="82"/>
                  </a:lnTo>
                  <a:lnTo>
                    <a:pt x="9" y="69"/>
                  </a:lnTo>
                  <a:lnTo>
                    <a:pt x="4" y="61"/>
                  </a:lnTo>
                  <a:lnTo>
                    <a:pt x="0" y="52"/>
                  </a:lnTo>
                </a:path>
              </a:pathLst>
            </a:custGeom>
            <a:noFill/>
            <a:ln w="6350" cap="rnd">
              <a:solidFill>
                <a:srgbClr val="000000"/>
              </a:solidFill>
              <a:prstDash val="solid"/>
              <a:round/>
              <a:headEnd/>
              <a:tailEnd/>
            </a:ln>
          </p:spPr>
          <p:txBody>
            <a:bodyPr/>
            <a:lstStyle/>
            <a:p>
              <a:endParaRPr lang="ru-RU"/>
            </a:p>
          </p:txBody>
        </p:sp>
        <p:sp>
          <p:nvSpPr>
            <p:cNvPr id="22599" name="Freeform 1472"/>
            <p:cNvSpPr>
              <a:spLocks/>
            </p:cNvSpPr>
            <p:nvPr/>
          </p:nvSpPr>
          <p:spPr bwMode="auto">
            <a:xfrm>
              <a:off x="2556" y="1159"/>
              <a:ext cx="91" cy="91"/>
            </a:xfrm>
            <a:custGeom>
              <a:avLst/>
              <a:gdLst>
                <a:gd name="T0" fmla="*/ 2 w 91"/>
                <a:gd name="T1" fmla="*/ 57 h 91"/>
                <a:gd name="T2" fmla="*/ 0 w 91"/>
                <a:gd name="T3" fmla="*/ 47 h 91"/>
                <a:gd name="T4" fmla="*/ 0 w 91"/>
                <a:gd name="T5" fmla="*/ 39 h 91"/>
                <a:gd name="T6" fmla="*/ 2 w 91"/>
                <a:gd name="T7" fmla="*/ 30 h 91"/>
                <a:gd name="T8" fmla="*/ 7 w 91"/>
                <a:gd name="T9" fmla="*/ 22 h 91"/>
                <a:gd name="T10" fmla="*/ 11 w 91"/>
                <a:gd name="T11" fmla="*/ 16 h 91"/>
                <a:gd name="T12" fmla="*/ 15 w 91"/>
                <a:gd name="T13" fmla="*/ 12 h 91"/>
                <a:gd name="T14" fmla="*/ 17 w 91"/>
                <a:gd name="T15" fmla="*/ 9 h 91"/>
                <a:gd name="T16" fmla="*/ 20 w 91"/>
                <a:gd name="T17" fmla="*/ 6 h 91"/>
                <a:gd name="T18" fmla="*/ 26 w 91"/>
                <a:gd name="T19" fmla="*/ 5 h 91"/>
                <a:gd name="T20" fmla="*/ 33 w 91"/>
                <a:gd name="T21" fmla="*/ 1 h 91"/>
                <a:gd name="T22" fmla="*/ 43 w 91"/>
                <a:gd name="T23" fmla="*/ 0 h 91"/>
                <a:gd name="T24" fmla="*/ 52 w 91"/>
                <a:gd name="T25" fmla="*/ 0 h 91"/>
                <a:gd name="T26" fmla="*/ 60 w 91"/>
                <a:gd name="T27" fmla="*/ 1 h 91"/>
                <a:gd name="T28" fmla="*/ 65 w 91"/>
                <a:gd name="T29" fmla="*/ 3 h 91"/>
                <a:gd name="T30" fmla="*/ 69 w 91"/>
                <a:gd name="T31" fmla="*/ 6 h 91"/>
                <a:gd name="T32" fmla="*/ 72 w 91"/>
                <a:gd name="T33" fmla="*/ 7 h 91"/>
                <a:gd name="T34" fmla="*/ 76 w 91"/>
                <a:gd name="T35" fmla="*/ 11 h 91"/>
                <a:gd name="T36" fmla="*/ 82 w 91"/>
                <a:gd name="T37" fmla="*/ 17 h 91"/>
                <a:gd name="T38" fmla="*/ 85 w 91"/>
                <a:gd name="T39" fmla="*/ 20 h 91"/>
                <a:gd name="T40" fmla="*/ 86 w 91"/>
                <a:gd name="T41" fmla="*/ 25 h 91"/>
                <a:gd name="T42" fmla="*/ 89 w 91"/>
                <a:gd name="T43" fmla="*/ 33 h 91"/>
                <a:gd name="T44" fmla="*/ 91 w 91"/>
                <a:gd name="T45" fmla="*/ 43 h 91"/>
                <a:gd name="T46" fmla="*/ 91 w 91"/>
                <a:gd name="T47" fmla="*/ 51 h 91"/>
                <a:gd name="T48" fmla="*/ 89 w 91"/>
                <a:gd name="T49" fmla="*/ 60 h 91"/>
                <a:gd name="T50" fmla="*/ 85 w 91"/>
                <a:gd name="T51" fmla="*/ 68 h 91"/>
                <a:gd name="T52" fmla="*/ 80 w 91"/>
                <a:gd name="T53" fmla="*/ 75 h 91"/>
                <a:gd name="T54" fmla="*/ 77 w 91"/>
                <a:gd name="T55" fmla="*/ 78 h 91"/>
                <a:gd name="T56" fmla="*/ 74 w 91"/>
                <a:gd name="T57" fmla="*/ 81 h 91"/>
                <a:gd name="T58" fmla="*/ 71 w 91"/>
                <a:gd name="T59" fmla="*/ 85 h 91"/>
                <a:gd name="T60" fmla="*/ 66 w 91"/>
                <a:gd name="T61" fmla="*/ 86 h 91"/>
                <a:gd name="T62" fmla="*/ 56 w 91"/>
                <a:gd name="T63" fmla="*/ 89 h 91"/>
                <a:gd name="T64" fmla="*/ 49 w 91"/>
                <a:gd name="T65" fmla="*/ 91 h 91"/>
                <a:gd name="T66" fmla="*/ 39 w 91"/>
                <a:gd name="T67" fmla="*/ 91 h 91"/>
                <a:gd name="T68" fmla="*/ 30 w 91"/>
                <a:gd name="T69" fmla="*/ 87 h 91"/>
                <a:gd name="T70" fmla="*/ 27 w 91"/>
                <a:gd name="T71" fmla="*/ 86 h 91"/>
                <a:gd name="T72" fmla="*/ 22 w 91"/>
                <a:gd name="T73" fmla="*/ 85 h 91"/>
                <a:gd name="T74" fmla="*/ 19 w 91"/>
                <a:gd name="T75" fmla="*/ 83 h 91"/>
                <a:gd name="T76" fmla="*/ 16 w 91"/>
                <a:gd name="T77" fmla="*/ 79 h 91"/>
                <a:gd name="T78" fmla="*/ 10 w 91"/>
                <a:gd name="T79" fmla="*/ 73 h 91"/>
                <a:gd name="T80" fmla="*/ 7 w 91"/>
                <a:gd name="T81" fmla="*/ 70 h 91"/>
                <a:gd name="T82" fmla="*/ 5 w 91"/>
                <a:gd name="T83" fmla="*/ 66 h 91"/>
                <a:gd name="T84" fmla="*/ 2 w 91"/>
                <a:gd name="T85" fmla="*/ 57 h 9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1"/>
                <a:gd name="T130" fmla="*/ 0 h 91"/>
                <a:gd name="T131" fmla="*/ 91 w 91"/>
                <a:gd name="T132" fmla="*/ 91 h 9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1" h="91">
                  <a:moveTo>
                    <a:pt x="2" y="57"/>
                  </a:moveTo>
                  <a:lnTo>
                    <a:pt x="0" y="47"/>
                  </a:lnTo>
                  <a:lnTo>
                    <a:pt x="0" y="39"/>
                  </a:lnTo>
                  <a:lnTo>
                    <a:pt x="2" y="30"/>
                  </a:lnTo>
                  <a:lnTo>
                    <a:pt x="7" y="22"/>
                  </a:lnTo>
                  <a:lnTo>
                    <a:pt x="11" y="16"/>
                  </a:lnTo>
                  <a:lnTo>
                    <a:pt x="15" y="12"/>
                  </a:lnTo>
                  <a:lnTo>
                    <a:pt x="17" y="9"/>
                  </a:lnTo>
                  <a:lnTo>
                    <a:pt x="20" y="6"/>
                  </a:lnTo>
                  <a:lnTo>
                    <a:pt x="26" y="5"/>
                  </a:lnTo>
                  <a:lnTo>
                    <a:pt x="33" y="1"/>
                  </a:lnTo>
                  <a:lnTo>
                    <a:pt x="43" y="0"/>
                  </a:lnTo>
                  <a:lnTo>
                    <a:pt x="52" y="0"/>
                  </a:lnTo>
                  <a:lnTo>
                    <a:pt x="60" y="1"/>
                  </a:lnTo>
                  <a:lnTo>
                    <a:pt x="65" y="3"/>
                  </a:lnTo>
                  <a:lnTo>
                    <a:pt x="69" y="6"/>
                  </a:lnTo>
                  <a:lnTo>
                    <a:pt x="72" y="7"/>
                  </a:lnTo>
                  <a:lnTo>
                    <a:pt x="76" y="11"/>
                  </a:lnTo>
                  <a:lnTo>
                    <a:pt x="82" y="17"/>
                  </a:lnTo>
                  <a:lnTo>
                    <a:pt x="85" y="20"/>
                  </a:lnTo>
                  <a:lnTo>
                    <a:pt x="86" y="25"/>
                  </a:lnTo>
                  <a:lnTo>
                    <a:pt x="89" y="33"/>
                  </a:lnTo>
                  <a:lnTo>
                    <a:pt x="91" y="43"/>
                  </a:lnTo>
                  <a:lnTo>
                    <a:pt x="91" y="51"/>
                  </a:lnTo>
                  <a:lnTo>
                    <a:pt x="89" y="60"/>
                  </a:lnTo>
                  <a:lnTo>
                    <a:pt x="85" y="68"/>
                  </a:lnTo>
                  <a:lnTo>
                    <a:pt x="80" y="75"/>
                  </a:lnTo>
                  <a:lnTo>
                    <a:pt x="77" y="78"/>
                  </a:lnTo>
                  <a:lnTo>
                    <a:pt x="74" y="81"/>
                  </a:lnTo>
                  <a:lnTo>
                    <a:pt x="71" y="85"/>
                  </a:lnTo>
                  <a:lnTo>
                    <a:pt x="66" y="86"/>
                  </a:lnTo>
                  <a:lnTo>
                    <a:pt x="56" y="89"/>
                  </a:lnTo>
                  <a:lnTo>
                    <a:pt x="49" y="91"/>
                  </a:lnTo>
                  <a:lnTo>
                    <a:pt x="39" y="91"/>
                  </a:lnTo>
                  <a:lnTo>
                    <a:pt x="30" y="87"/>
                  </a:lnTo>
                  <a:lnTo>
                    <a:pt x="27" y="86"/>
                  </a:lnTo>
                  <a:lnTo>
                    <a:pt x="22" y="85"/>
                  </a:lnTo>
                  <a:lnTo>
                    <a:pt x="19" y="83"/>
                  </a:lnTo>
                  <a:lnTo>
                    <a:pt x="16" y="79"/>
                  </a:lnTo>
                  <a:lnTo>
                    <a:pt x="10" y="73"/>
                  </a:lnTo>
                  <a:lnTo>
                    <a:pt x="7" y="70"/>
                  </a:lnTo>
                  <a:lnTo>
                    <a:pt x="5" y="66"/>
                  </a:lnTo>
                  <a:lnTo>
                    <a:pt x="2" y="57"/>
                  </a:lnTo>
                  <a:close/>
                </a:path>
              </a:pathLst>
            </a:custGeom>
            <a:solidFill>
              <a:srgbClr val="FFFFFF"/>
            </a:solidFill>
            <a:ln w="9525">
              <a:noFill/>
              <a:round/>
              <a:headEnd/>
              <a:tailEnd/>
            </a:ln>
          </p:spPr>
          <p:txBody>
            <a:bodyPr/>
            <a:lstStyle/>
            <a:p>
              <a:endParaRPr lang="ru-RU"/>
            </a:p>
          </p:txBody>
        </p:sp>
        <p:sp>
          <p:nvSpPr>
            <p:cNvPr id="22600" name="Freeform 1473"/>
            <p:cNvSpPr>
              <a:spLocks/>
            </p:cNvSpPr>
            <p:nvPr/>
          </p:nvSpPr>
          <p:spPr bwMode="auto">
            <a:xfrm>
              <a:off x="2556" y="1159"/>
              <a:ext cx="91" cy="91"/>
            </a:xfrm>
            <a:custGeom>
              <a:avLst/>
              <a:gdLst>
                <a:gd name="T0" fmla="*/ 2 w 91"/>
                <a:gd name="T1" fmla="*/ 57 h 91"/>
                <a:gd name="T2" fmla="*/ 0 w 91"/>
                <a:gd name="T3" fmla="*/ 38 h 91"/>
                <a:gd name="T4" fmla="*/ 7 w 91"/>
                <a:gd name="T5" fmla="*/ 22 h 91"/>
                <a:gd name="T6" fmla="*/ 17 w 91"/>
                <a:gd name="T7" fmla="*/ 9 h 91"/>
                <a:gd name="T8" fmla="*/ 33 w 91"/>
                <a:gd name="T9" fmla="*/ 1 h 91"/>
                <a:gd name="T10" fmla="*/ 52 w 91"/>
                <a:gd name="T11" fmla="*/ 0 h 91"/>
                <a:gd name="T12" fmla="*/ 69 w 91"/>
                <a:gd name="T13" fmla="*/ 6 h 91"/>
                <a:gd name="T14" fmla="*/ 82 w 91"/>
                <a:gd name="T15" fmla="*/ 17 h 91"/>
                <a:gd name="T16" fmla="*/ 89 w 91"/>
                <a:gd name="T17" fmla="*/ 33 h 91"/>
                <a:gd name="T18" fmla="*/ 91 w 91"/>
                <a:gd name="T19" fmla="*/ 51 h 91"/>
                <a:gd name="T20" fmla="*/ 85 w 91"/>
                <a:gd name="T21" fmla="*/ 68 h 91"/>
                <a:gd name="T22" fmla="*/ 74 w 91"/>
                <a:gd name="T23" fmla="*/ 81 h 91"/>
                <a:gd name="T24" fmla="*/ 58 w 91"/>
                <a:gd name="T25" fmla="*/ 89 h 91"/>
                <a:gd name="T26" fmla="*/ 39 w 91"/>
                <a:gd name="T27" fmla="*/ 91 h 91"/>
                <a:gd name="T28" fmla="*/ 22 w 91"/>
                <a:gd name="T29" fmla="*/ 85 h 91"/>
                <a:gd name="T30" fmla="*/ 10 w 91"/>
                <a:gd name="T31" fmla="*/ 73 h 91"/>
                <a:gd name="T32" fmla="*/ 2 w 91"/>
                <a:gd name="T33" fmla="*/ 57 h 9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1"/>
                <a:gd name="T52" fmla="*/ 0 h 91"/>
                <a:gd name="T53" fmla="*/ 91 w 91"/>
                <a:gd name="T54" fmla="*/ 91 h 9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1" h="91">
                  <a:moveTo>
                    <a:pt x="2" y="57"/>
                  </a:moveTo>
                  <a:lnTo>
                    <a:pt x="0" y="38"/>
                  </a:lnTo>
                  <a:lnTo>
                    <a:pt x="7" y="22"/>
                  </a:lnTo>
                  <a:lnTo>
                    <a:pt x="17" y="9"/>
                  </a:lnTo>
                  <a:lnTo>
                    <a:pt x="33" y="1"/>
                  </a:lnTo>
                  <a:lnTo>
                    <a:pt x="52" y="0"/>
                  </a:lnTo>
                  <a:lnTo>
                    <a:pt x="69" y="6"/>
                  </a:lnTo>
                  <a:lnTo>
                    <a:pt x="82" y="17"/>
                  </a:lnTo>
                  <a:lnTo>
                    <a:pt x="89" y="33"/>
                  </a:lnTo>
                  <a:lnTo>
                    <a:pt x="91" y="51"/>
                  </a:lnTo>
                  <a:lnTo>
                    <a:pt x="85" y="68"/>
                  </a:lnTo>
                  <a:lnTo>
                    <a:pt x="74" y="81"/>
                  </a:lnTo>
                  <a:lnTo>
                    <a:pt x="58" y="89"/>
                  </a:lnTo>
                  <a:lnTo>
                    <a:pt x="39" y="91"/>
                  </a:lnTo>
                  <a:lnTo>
                    <a:pt x="22" y="85"/>
                  </a:lnTo>
                  <a:lnTo>
                    <a:pt x="10" y="73"/>
                  </a:lnTo>
                  <a:lnTo>
                    <a:pt x="2" y="57"/>
                  </a:lnTo>
                </a:path>
              </a:pathLst>
            </a:custGeom>
            <a:noFill/>
            <a:ln w="6350" cap="rnd">
              <a:solidFill>
                <a:srgbClr val="000000"/>
              </a:solidFill>
              <a:prstDash val="solid"/>
              <a:round/>
              <a:headEnd/>
              <a:tailEnd/>
            </a:ln>
          </p:spPr>
          <p:txBody>
            <a:bodyPr/>
            <a:lstStyle/>
            <a:p>
              <a:endParaRPr lang="ru-RU"/>
            </a:p>
          </p:txBody>
        </p:sp>
        <p:sp>
          <p:nvSpPr>
            <p:cNvPr id="22601" name="Freeform 1474"/>
            <p:cNvSpPr>
              <a:spLocks/>
            </p:cNvSpPr>
            <p:nvPr/>
          </p:nvSpPr>
          <p:spPr bwMode="auto">
            <a:xfrm>
              <a:off x="2456" y="1184"/>
              <a:ext cx="91" cy="89"/>
            </a:xfrm>
            <a:custGeom>
              <a:avLst/>
              <a:gdLst>
                <a:gd name="T0" fmla="*/ 4 w 91"/>
                <a:gd name="T1" fmla="*/ 60 h 89"/>
                <a:gd name="T2" fmla="*/ 0 w 91"/>
                <a:gd name="T3" fmla="*/ 51 h 89"/>
                <a:gd name="T4" fmla="*/ 0 w 91"/>
                <a:gd name="T5" fmla="*/ 42 h 89"/>
                <a:gd name="T6" fmla="*/ 2 w 91"/>
                <a:gd name="T7" fmla="*/ 34 h 89"/>
                <a:gd name="T8" fmla="*/ 5 w 91"/>
                <a:gd name="T9" fmla="*/ 26 h 89"/>
                <a:gd name="T10" fmla="*/ 9 w 91"/>
                <a:gd name="T11" fmla="*/ 19 h 89"/>
                <a:gd name="T12" fmla="*/ 15 w 91"/>
                <a:gd name="T13" fmla="*/ 12 h 89"/>
                <a:gd name="T14" fmla="*/ 22 w 91"/>
                <a:gd name="T15" fmla="*/ 8 h 89"/>
                <a:gd name="T16" fmla="*/ 30 w 91"/>
                <a:gd name="T17" fmla="*/ 2 h 89"/>
                <a:gd name="T18" fmla="*/ 39 w 91"/>
                <a:gd name="T19" fmla="*/ 1 h 89"/>
                <a:gd name="T20" fmla="*/ 49 w 91"/>
                <a:gd name="T21" fmla="*/ 0 h 89"/>
                <a:gd name="T22" fmla="*/ 54 w 91"/>
                <a:gd name="T23" fmla="*/ 1 h 89"/>
                <a:gd name="T24" fmla="*/ 56 w 91"/>
                <a:gd name="T25" fmla="*/ 1 h 89"/>
                <a:gd name="T26" fmla="*/ 66 w 91"/>
                <a:gd name="T27" fmla="*/ 4 h 89"/>
                <a:gd name="T28" fmla="*/ 72 w 91"/>
                <a:gd name="T29" fmla="*/ 9 h 89"/>
                <a:gd name="T30" fmla="*/ 77 w 91"/>
                <a:gd name="T31" fmla="*/ 11 h 89"/>
                <a:gd name="T32" fmla="*/ 80 w 91"/>
                <a:gd name="T33" fmla="*/ 13 h 89"/>
                <a:gd name="T34" fmla="*/ 84 w 91"/>
                <a:gd name="T35" fmla="*/ 19 h 89"/>
                <a:gd name="T36" fmla="*/ 85 w 91"/>
                <a:gd name="T37" fmla="*/ 21 h 89"/>
                <a:gd name="T38" fmla="*/ 88 w 91"/>
                <a:gd name="T39" fmla="*/ 24 h 89"/>
                <a:gd name="T40" fmla="*/ 89 w 91"/>
                <a:gd name="T41" fmla="*/ 30 h 89"/>
                <a:gd name="T42" fmla="*/ 91 w 91"/>
                <a:gd name="T43" fmla="*/ 39 h 89"/>
                <a:gd name="T44" fmla="*/ 91 w 91"/>
                <a:gd name="T45" fmla="*/ 47 h 89"/>
                <a:gd name="T46" fmla="*/ 91 w 91"/>
                <a:gd name="T47" fmla="*/ 56 h 89"/>
                <a:gd name="T48" fmla="*/ 88 w 91"/>
                <a:gd name="T49" fmla="*/ 64 h 89"/>
                <a:gd name="T50" fmla="*/ 84 w 91"/>
                <a:gd name="T51" fmla="*/ 71 h 89"/>
                <a:gd name="T52" fmla="*/ 77 w 91"/>
                <a:gd name="T53" fmla="*/ 78 h 89"/>
                <a:gd name="T54" fmla="*/ 71 w 91"/>
                <a:gd name="T55" fmla="*/ 83 h 89"/>
                <a:gd name="T56" fmla="*/ 62 w 91"/>
                <a:gd name="T57" fmla="*/ 88 h 89"/>
                <a:gd name="T58" fmla="*/ 54 w 91"/>
                <a:gd name="T59" fmla="*/ 89 h 89"/>
                <a:gd name="T60" fmla="*/ 45 w 91"/>
                <a:gd name="T61" fmla="*/ 89 h 89"/>
                <a:gd name="T62" fmla="*/ 39 w 91"/>
                <a:gd name="T63" fmla="*/ 89 h 89"/>
                <a:gd name="T64" fmla="*/ 35 w 91"/>
                <a:gd name="T65" fmla="*/ 88 h 89"/>
                <a:gd name="T66" fmla="*/ 27 w 91"/>
                <a:gd name="T67" fmla="*/ 86 h 89"/>
                <a:gd name="T68" fmla="*/ 19 w 91"/>
                <a:gd name="T69" fmla="*/ 81 h 89"/>
                <a:gd name="T70" fmla="*/ 16 w 91"/>
                <a:gd name="T71" fmla="*/ 78 h 89"/>
                <a:gd name="T72" fmla="*/ 13 w 91"/>
                <a:gd name="T73" fmla="*/ 75 h 89"/>
                <a:gd name="T74" fmla="*/ 10 w 91"/>
                <a:gd name="T75" fmla="*/ 71 h 89"/>
                <a:gd name="T76" fmla="*/ 7 w 91"/>
                <a:gd name="T77" fmla="*/ 69 h 89"/>
                <a:gd name="T78" fmla="*/ 5 w 91"/>
                <a:gd name="T79" fmla="*/ 64 h 89"/>
                <a:gd name="T80" fmla="*/ 4 w 91"/>
                <a:gd name="T81" fmla="*/ 60 h 8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1"/>
                <a:gd name="T124" fmla="*/ 0 h 89"/>
                <a:gd name="T125" fmla="*/ 91 w 91"/>
                <a:gd name="T126" fmla="*/ 89 h 8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1" h="89">
                  <a:moveTo>
                    <a:pt x="4" y="60"/>
                  </a:moveTo>
                  <a:lnTo>
                    <a:pt x="0" y="51"/>
                  </a:lnTo>
                  <a:lnTo>
                    <a:pt x="0" y="42"/>
                  </a:lnTo>
                  <a:lnTo>
                    <a:pt x="2" y="34"/>
                  </a:lnTo>
                  <a:lnTo>
                    <a:pt x="5" y="26"/>
                  </a:lnTo>
                  <a:lnTo>
                    <a:pt x="9" y="19"/>
                  </a:lnTo>
                  <a:lnTo>
                    <a:pt x="15" y="12"/>
                  </a:lnTo>
                  <a:lnTo>
                    <a:pt x="22" y="8"/>
                  </a:lnTo>
                  <a:lnTo>
                    <a:pt x="30" y="2"/>
                  </a:lnTo>
                  <a:lnTo>
                    <a:pt x="39" y="1"/>
                  </a:lnTo>
                  <a:lnTo>
                    <a:pt x="49" y="0"/>
                  </a:lnTo>
                  <a:lnTo>
                    <a:pt x="54" y="1"/>
                  </a:lnTo>
                  <a:lnTo>
                    <a:pt x="56" y="1"/>
                  </a:lnTo>
                  <a:lnTo>
                    <a:pt x="66" y="4"/>
                  </a:lnTo>
                  <a:lnTo>
                    <a:pt x="72" y="9"/>
                  </a:lnTo>
                  <a:lnTo>
                    <a:pt x="77" y="11"/>
                  </a:lnTo>
                  <a:lnTo>
                    <a:pt x="80" y="13"/>
                  </a:lnTo>
                  <a:lnTo>
                    <a:pt x="84" y="19"/>
                  </a:lnTo>
                  <a:lnTo>
                    <a:pt x="85" y="21"/>
                  </a:lnTo>
                  <a:lnTo>
                    <a:pt x="88" y="24"/>
                  </a:lnTo>
                  <a:lnTo>
                    <a:pt x="89" y="30"/>
                  </a:lnTo>
                  <a:lnTo>
                    <a:pt x="91" y="39"/>
                  </a:lnTo>
                  <a:lnTo>
                    <a:pt x="91" y="47"/>
                  </a:lnTo>
                  <a:lnTo>
                    <a:pt x="91" y="56"/>
                  </a:lnTo>
                  <a:lnTo>
                    <a:pt x="88" y="64"/>
                  </a:lnTo>
                  <a:lnTo>
                    <a:pt x="84" y="71"/>
                  </a:lnTo>
                  <a:lnTo>
                    <a:pt x="77" y="78"/>
                  </a:lnTo>
                  <a:lnTo>
                    <a:pt x="71" y="83"/>
                  </a:lnTo>
                  <a:lnTo>
                    <a:pt x="62" y="88"/>
                  </a:lnTo>
                  <a:lnTo>
                    <a:pt x="54" y="89"/>
                  </a:lnTo>
                  <a:lnTo>
                    <a:pt x="45" y="89"/>
                  </a:lnTo>
                  <a:lnTo>
                    <a:pt x="39" y="89"/>
                  </a:lnTo>
                  <a:lnTo>
                    <a:pt x="35" y="88"/>
                  </a:lnTo>
                  <a:lnTo>
                    <a:pt x="27" y="86"/>
                  </a:lnTo>
                  <a:lnTo>
                    <a:pt x="19" y="81"/>
                  </a:lnTo>
                  <a:lnTo>
                    <a:pt x="16" y="78"/>
                  </a:lnTo>
                  <a:lnTo>
                    <a:pt x="13" y="75"/>
                  </a:lnTo>
                  <a:lnTo>
                    <a:pt x="10" y="71"/>
                  </a:lnTo>
                  <a:lnTo>
                    <a:pt x="7" y="69"/>
                  </a:lnTo>
                  <a:lnTo>
                    <a:pt x="5" y="64"/>
                  </a:lnTo>
                  <a:lnTo>
                    <a:pt x="4" y="60"/>
                  </a:lnTo>
                  <a:close/>
                </a:path>
              </a:pathLst>
            </a:custGeom>
            <a:solidFill>
              <a:srgbClr val="FFFFFF"/>
            </a:solidFill>
            <a:ln w="9525">
              <a:noFill/>
              <a:round/>
              <a:headEnd/>
              <a:tailEnd/>
            </a:ln>
          </p:spPr>
          <p:txBody>
            <a:bodyPr/>
            <a:lstStyle/>
            <a:p>
              <a:endParaRPr lang="ru-RU"/>
            </a:p>
          </p:txBody>
        </p:sp>
        <p:sp>
          <p:nvSpPr>
            <p:cNvPr id="22602" name="Freeform 1475"/>
            <p:cNvSpPr>
              <a:spLocks/>
            </p:cNvSpPr>
            <p:nvPr/>
          </p:nvSpPr>
          <p:spPr bwMode="auto">
            <a:xfrm>
              <a:off x="2458" y="1184"/>
              <a:ext cx="92" cy="89"/>
            </a:xfrm>
            <a:custGeom>
              <a:avLst/>
              <a:gdLst>
                <a:gd name="T0" fmla="*/ 3 w 92"/>
                <a:gd name="T1" fmla="*/ 60 h 89"/>
                <a:gd name="T2" fmla="*/ 0 w 92"/>
                <a:gd name="T3" fmla="*/ 42 h 89"/>
                <a:gd name="T4" fmla="*/ 5 w 92"/>
                <a:gd name="T5" fmla="*/ 26 h 89"/>
                <a:gd name="T6" fmla="*/ 16 w 92"/>
                <a:gd name="T7" fmla="*/ 12 h 89"/>
                <a:gd name="T8" fmla="*/ 22 w 92"/>
                <a:gd name="T9" fmla="*/ 6 h 89"/>
                <a:gd name="T10" fmla="*/ 29 w 92"/>
                <a:gd name="T11" fmla="*/ 2 h 89"/>
                <a:gd name="T12" fmla="*/ 48 w 92"/>
                <a:gd name="T13" fmla="*/ 0 h 89"/>
                <a:gd name="T14" fmla="*/ 65 w 92"/>
                <a:gd name="T15" fmla="*/ 4 h 89"/>
                <a:gd name="T16" fmla="*/ 79 w 92"/>
                <a:gd name="T17" fmla="*/ 13 h 89"/>
                <a:gd name="T18" fmla="*/ 84 w 92"/>
                <a:gd name="T19" fmla="*/ 21 h 89"/>
                <a:gd name="T20" fmla="*/ 89 w 92"/>
                <a:gd name="T21" fmla="*/ 30 h 89"/>
                <a:gd name="T22" fmla="*/ 92 w 92"/>
                <a:gd name="T23" fmla="*/ 47 h 89"/>
                <a:gd name="T24" fmla="*/ 87 w 92"/>
                <a:gd name="T25" fmla="*/ 64 h 89"/>
                <a:gd name="T26" fmla="*/ 76 w 92"/>
                <a:gd name="T27" fmla="*/ 78 h 89"/>
                <a:gd name="T28" fmla="*/ 70 w 92"/>
                <a:gd name="T29" fmla="*/ 83 h 89"/>
                <a:gd name="T30" fmla="*/ 61 w 92"/>
                <a:gd name="T31" fmla="*/ 86 h 89"/>
                <a:gd name="T32" fmla="*/ 44 w 92"/>
                <a:gd name="T33" fmla="*/ 89 h 89"/>
                <a:gd name="T34" fmla="*/ 26 w 92"/>
                <a:gd name="T35" fmla="*/ 86 h 89"/>
                <a:gd name="T36" fmla="*/ 12 w 92"/>
                <a:gd name="T37" fmla="*/ 75 h 89"/>
                <a:gd name="T38" fmla="*/ 7 w 92"/>
                <a:gd name="T39" fmla="*/ 69 h 89"/>
                <a:gd name="T40" fmla="*/ 3 w 92"/>
                <a:gd name="T41" fmla="*/ 60 h 8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2"/>
                <a:gd name="T64" fmla="*/ 0 h 89"/>
                <a:gd name="T65" fmla="*/ 92 w 92"/>
                <a:gd name="T66" fmla="*/ 89 h 8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2" h="89">
                  <a:moveTo>
                    <a:pt x="3" y="60"/>
                  </a:moveTo>
                  <a:lnTo>
                    <a:pt x="0" y="42"/>
                  </a:lnTo>
                  <a:lnTo>
                    <a:pt x="5" y="26"/>
                  </a:lnTo>
                  <a:lnTo>
                    <a:pt x="16" y="12"/>
                  </a:lnTo>
                  <a:lnTo>
                    <a:pt x="22" y="6"/>
                  </a:lnTo>
                  <a:lnTo>
                    <a:pt x="29" y="2"/>
                  </a:lnTo>
                  <a:lnTo>
                    <a:pt x="48" y="0"/>
                  </a:lnTo>
                  <a:lnTo>
                    <a:pt x="65" y="4"/>
                  </a:lnTo>
                  <a:lnTo>
                    <a:pt x="79" y="13"/>
                  </a:lnTo>
                  <a:lnTo>
                    <a:pt x="84" y="21"/>
                  </a:lnTo>
                  <a:lnTo>
                    <a:pt x="89" y="30"/>
                  </a:lnTo>
                  <a:lnTo>
                    <a:pt x="92" y="47"/>
                  </a:lnTo>
                  <a:lnTo>
                    <a:pt x="87" y="64"/>
                  </a:lnTo>
                  <a:lnTo>
                    <a:pt x="76" y="78"/>
                  </a:lnTo>
                  <a:lnTo>
                    <a:pt x="70" y="83"/>
                  </a:lnTo>
                  <a:lnTo>
                    <a:pt x="61" y="86"/>
                  </a:lnTo>
                  <a:lnTo>
                    <a:pt x="44" y="89"/>
                  </a:lnTo>
                  <a:lnTo>
                    <a:pt x="26" y="86"/>
                  </a:lnTo>
                  <a:lnTo>
                    <a:pt x="12" y="75"/>
                  </a:lnTo>
                  <a:lnTo>
                    <a:pt x="7" y="69"/>
                  </a:lnTo>
                  <a:lnTo>
                    <a:pt x="3" y="60"/>
                  </a:lnTo>
                </a:path>
              </a:pathLst>
            </a:custGeom>
            <a:noFill/>
            <a:ln w="6350" cap="rnd">
              <a:solidFill>
                <a:srgbClr val="000000"/>
              </a:solidFill>
              <a:prstDash val="solid"/>
              <a:round/>
              <a:headEnd/>
              <a:tailEnd/>
            </a:ln>
          </p:spPr>
          <p:txBody>
            <a:bodyPr/>
            <a:lstStyle/>
            <a:p>
              <a:endParaRPr lang="ru-RU"/>
            </a:p>
          </p:txBody>
        </p:sp>
        <p:sp>
          <p:nvSpPr>
            <p:cNvPr id="22603" name="Freeform 1476"/>
            <p:cNvSpPr>
              <a:spLocks/>
            </p:cNvSpPr>
            <p:nvPr/>
          </p:nvSpPr>
          <p:spPr bwMode="auto">
            <a:xfrm>
              <a:off x="2377" y="1214"/>
              <a:ext cx="93" cy="91"/>
            </a:xfrm>
            <a:custGeom>
              <a:avLst/>
              <a:gdLst>
                <a:gd name="T0" fmla="*/ 5 w 93"/>
                <a:gd name="T1" fmla="*/ 66 h 91"/>
                <a:gd name="T2" fmla="*/ 2 w 93"/>
                <a:gd name="T3" fmla="*/ 57 h 91"/>
                <a:gd name="T4" fmla="*/ 0 w 93"/>
                <a:gd name="T5" fmla="*/ 49 h 91"/>
                <a:gd name="T6" fmla="*/ 2 w 93"/>
                <a:gd name="T7" fmla="*/ 39 h 91"/>
                <a:gd name="T8" fmla="*/ 3 w 93"/>
                <a:gd name="T9" fmla="*/ 31 h 91"/>
                <a:gd name="T10" fmla="*/ 7 w 93"/>
                <a:gd name="T11" fmla="*/ 23 h 91"/>
                <a:gd name="T12" fmla="*/ 13 w 93"/>
                <a:gd name="T13" fmla="*/ 15 h 91"/>
                <a:gd name="T14" fmla="*/ 19 w 93"/>
                <a:gd name="T15" fmla="*/ 10 h 91"/>
                <a:gd name="T16" fmla="*/ 22 w 93"/>
                <a:gd name="T17" fmla="*/ 7 h 91"/>
                <a:gd name="T18" fmla="*/ 27 w 93"/>
                <a:gd name="T19" fmla="*/ 6 h 91"/>
                <a:gd name="T20" fmla="*/ 36 w 93"/>
                <a:gd name="T21" fmla="*/ 2 h 91"/>
                <a:gd name="T22" fmla="*/ 44 w 93"/>
                <a:gd name="T23" fmla="*/ 0 h 91"/>
                <a:gd name="T24" fmla="*/ 54 w 93"/>
                <a:gd name="T25" fmla="*/ 0 h 91"/>
                <a:gd name="T26" fmla="*/ 61 w 93"/>
                <a:gd name="T27" fmla="*/ 4 h 91"/>
                <a:gd name="T28" fmla="*/ 69 w 93"/>
                <a:gd name="T29" fmla="*/ 7 h 91"/>
                <a:gd name="T30" fmla="*/ 74 w 93"/>
                <a:gd name="T31" fmla="*/ 10 h 91"/>
                <a:gd name="T32" fmla="*/ 76 w 93"/>
                <a:gd name="T33" fmla="*/ 11 h 91"/>
                <a:gd name="T34" fmla="*/ 80 w 93"/>
                <a:gd name="T35" fmla="*/ 15 h 91"/>
                <a:gd name="T36" fmla="*/ 83 w 93"/>
                <a:gd name="T37" fmla="*/ 18 h 91"/>
                <a:gd name="T38" fmla="*/ 85 w 93"/>
                <a:gd name="T39" fmla="*/ 23 h 91"/>
                <a:gd name="T40" fmla="*/ 88 w 93"/>
                <a:gd name="T41" fmla="*/ 26 h 91"/>
                <a:gd name="T42" fmla="*/ 91 w 93"/>
                <a:gd name="T43" fmla="*/ 36 h 91"/>
                <a:gd name="T44" fmla="*/ 93 w 93"/>
                <a:gd name="T45" fmla="*/ 44 h 91"/>
                <a:gd name="T46" fmla="*/ 91 w 93"/>
                <a:gd name="T47" fmla="*/ 53 h 91"/>
                <a:gd name="T48" fmla="*/ 89 w 93"/>
                <a:gd name="T49" fmla="*/ 61 h 91"/>
                <a:gd name="T50" fmla="*/ 85 w 93"/>
                <a:gd name="T51" fmla="*/ 70 h 91"/>
                <a:gd name="T52" fmla="*/ 80 w 93"/>
                <a:gd name="T53" fmla="*/ 78 h 91"/>
                <a:gd name="T54" fmla="*/ 74 w 93"/>
                <a:gd name="T55" fmla="*/ 82 h 91"/>
                <a:gd name="T56" fmla="*/ 69 w 93"/>
                <a:gd name="T57" fmla="*/ 85 h 91"/>
                <a:gd name="T58" fmla="*/ 66 w 93"/>
                <a:gd name="T59" fmla="*/ 87 h 91"/>
                <a:gd name="T60" fmla="*/ 57 w 93"/>
                <a:gd name="T61" fmla="*/ 90 h 91"/>
                <a:gd name="T62" fmla="*/ 47 w 93"/>
                <a:gd name="T63" fmla="*/ 91 h 91"/>
                <a:gd name="T64" fmla="*/ 39 w 93"/>
                <a:gd name="T65" fmla="*/ 91 h 91"/>
                <a:gd name="T66" fmla="*/ 30 w 93"/>
                <a:gd name="T67" fmla="*/ 89 h 91"/>
                <a:gd name="T68" fmla="*/ 22 w 93"/>
                <a:gd name="T69" fmla="*/ 85 h 91"/>
                <a:gd name="T70" fmla="*/ 19 w 93"/>
                <a:gd name="T71" fmla="*/ 82 h 91"/>
                <a:gd name="T72" fmla="*/ 16 w 93"/>
                <a:gd name="T73" fmla="*/ 81 h 91"/>
                <a:gd name="T74" fmla="*/ 13 w 93"/>
                <a:gd name="T75" fmla="*/ 78 h 91"/>
                <a:gd name="T76" fmla="*/ 9 w 93"/>
                <a:gd name="T77" fmla="*/ 74 h 91"/>
                <a:gd name="T78" fmla="*/ 7 w 93"/>
                <a:gd name="T79" fmla="*/ 70 h 91"/>
                <a:gd name="T80" fmla="*/ 5 w 93"/>
                <a:gd name="T81" fmla="*/ 66 h 9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3"/>
                <a:gd name="T124" fmla="*/ 0 h 91"/>
                <a:gd name="T125" fmla="*/ 93 w 93"/>
                <a:gd name="T126" fmla="*/ 91 h 9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3" h="91">
                  <a:moveTo>
                    <a:pt x="5" y="66"/>
                  </a:moveTo>
                  <a:lnTo>
                    <a:pt x="2" y="57"/>
                  </a:lnTo>
                  <a:lnTo>
                    <a:pt x="0" y="49"/>
                  </a:lnTo>
                  <a:lnTo>
                    <a:pt x="2" y="39"/>
                  </a:lnTo>
                  <a:lnTo>
                    <a:pt x="3" y="31"/>
                  </a:lnTo>
                  <a:lnTo>
                    <a:pt x="7" y="23"/>
                  </a:lnTo>
                  <a:lnTo>
                    <a:pt x="13" y="15"/>
                  </a:lnTo>
                  <a:lnTo>
                    <a:pt x="19" y="10"/>
                  </a:lnTo>
                  <a:lnTo>
                    <a:pt x="22" y="7"/>
                  </a:lnTo>
                  <a:lnTo>
                    <a:pt x="27" y="6"/>
                  </a:lnTo>
                  <a:lnTo>
                    <a:pt x="36" y="2"/>
                  </a:lnTo>
                  <a:lnTo>
                    <a:pt x="44" y="0"/>
                  </a:lnTo>
                  <a:lnTo>
                    <a:pt x="54" y="0"/>
                  </a:lnTo>
                  <a:lnTo>
                    <a:pt x="61" y="4"/>
                  </a:lnTo>
                  <a:lnTo>
                    <a:pt x="69" y="7"/>
                  </a:lnTo>
                  <a:lnTo>
                    <a:pt x="74" y="10"/>
                  </a:lnTo>
                  <a:lnTo>
                    <a:pt x="76" y="11"/>
                  </a:lnTo>
                  <a:lnTo>
                    <a:pt x="80" y="15"/>
                  </a:lnTo>
                  <a:lnTo>
                    <a:pt x="83" y="18"/>
                  </a:lnTo>
                  <a:lnTo>
                    <a:pt x="85" y="23"/>
                  </a:lnTo>
                  <a:lnTo>
                    <a:pt x="88" y="26"/>
                  </a:lnTo>
                  <a:lnTo>
                    <a:pt x="91" y="36"/>
                  </a:lnTo>
                  <a:lnTo>
                    <a:pt x="93" y="44"/>
                  </a:lnTo>
                  <a:lnTo>
                    <a:pt x="91" y="53"/>
                  </a:lnTo>
                  <a:lnTo>
                    <a:pt x="89" y="61"/>
                  </a:lnTo>
                  <a:lnTo>
                    <a:pt x="85" y="70"/>
                  </a:lnTo>
                  <a:lnTo>
                    <a:pt x="80" y="78"/>
                  </a:lnTo>
                  <a:lnTo>
                    <a:pt x="74" y="82"/>
                  </a:lnTo>
                  <a:lnTo>
                    <a:pt x="69" y="85"/>
                  </a:lnTo>
                  <a:lnTo>
                    <a:pt x="66" y="87"/>
                  </a:lnTo>
                  <a:lnTo>
                    <a:pt x="57" y="90"/>
                  </a:lnTo>
                  <a:lnTo>
                    <a:pt x="47" y="91"/>
                  </a:lnTo>
                  <a:lnTo>
                    <a:pt x="39" y="91"/>
                  </a:lnTo>
                  <a:lnTo>
                    <a:pt x="30" y="89"/>
                  </a:lnTo>
                  <a:lnTo>
                    <a:pt x="22" y="85"/>
                  </a:lnTo>
                  <a:lnTo>
                    <a:pt x="19" y="82"/>
                  </a:lnTo>
                  <a:lnTo>
                    <a:pt x="16" y="81"/>
                  </a:lnTo>
                  <a:lnTo>
                    <a:pt x="13" y="78"/>
                  </a:lnTo>
                  <a:lnTo>
                    <a:pt x="9" y="74"/>
                  </a:lnTo>
                  <a:lnTo>
                    <a:pt x="7" y="70"/>
                  </a:lnTo>
                  <a:lnTo>
                    <a:pt x="5" y="66"/>
                  </a:lnTo>
                  <a:close/>
                </a:path>
              </a:pathLst>
            </a:custGeom>
            <a:solidFill>
              <a:srgbClr val="FFFFFF"/>
            </a:solidFill>
            <a:ln w="9525">
              <a:noFill/>
              <a:round/>
              <a:headEnd/>
              <a:tailEnd/>
            </a:ln>
          </p:spPr>
          <p:txBody>
            <a:bodyPr/>
            <a:lstStyle/>
            <a:p>
              <a:endParaRPr lang="ru-RU"/>
            </a:p>
          </p:txBody>
        </p:sp>
        <p:sp>
          <p:nvSpPr>
            <p:cNvPr id="22604" name="Freeform 1477"/>
            <p:cNvSpPr>
              <a:spLocks/>
            </p:cNvSpPr>
            <p:nvPr/>
          </p:nvSpPr>
          <p:spPr bwMode="auto">
            <a:xfrm>
              <a:off x="2377" y="1214"/>
              <a:ext cx="93" cy="91"/>
            </a:xfrm>
            <a:custGeom>
              <a:avLst/>
              <a:gdLst>
                <a:gd name="T0" fmla="*/ 5 w 93"/>
                <a:gd name="T1" fmla="*/ 65 h 91"/>
                <a:gd name="T2" fmla="*/ 0 w 93"/>
                <a:gd name="T3" fmla="*/ 47 h 91"/>
                <a:gd name="T4" fmla="*/ 2 w 93"/>
                <a:gd name="T5" fmla="*/ 39 h 91"/>
                <a:gd name="T6" fmla="*/ 3 w 93"/>
                <a:gd name="T7" fmla="*/ 31 h 91"/>
                <a:gd name="T8" fmla="*/ 7 w 93"/>
                <a:gd name="T9" fmla="*/ 23 h 91"/>
                <a:gd name="T10" fmla="*/ 13 w 93"/>
                <a:gd name="T11" fmla="*/ 15 h 91"/>
                <a:gd name="T12" fmla="*/ 27 w 93"/>
                <a:gd name="T13" fmla="*/ 6 h 91"/>
                <a:gd name="T14" fmla="*/ 44 w 93"/>
                <a:gd name="T15" fmla="*/ 0 h 91"/>
                <a:gd name="T16" fmla="*/ 54 w 93"/>
                <a:gd name="T17" fmla="*/ 0 h 91"/>
                <a:gd name="T18" fmla="*/ 61 w 93"/>
                <a:gd name="T19" fmla="*/ 4 h 91"/>
                <a:gd name="T20" fmla="*/ 71 w 93"/>
                <a:gd name="T21" fmla="*/ 7 h 91"/>
                <a:gd name="T22" fmla="*/ 76 w 93"/>
                <a:gd name="T23" fmla="*/ 11 h 91"/>
                <a:gd name="T24" fmla="*/ 88 w 93"/>
                <a:gd name="T25" fmla="*/ 26 h 91"/>
                <a:gd name="T26" fmla="*/ 93 w 93"/>
                <a:gd name="T27" fmla="*/ 44 h 91"/>
                <a:gd name="T28" fmla="*/ 91 w 93"/>
                <a:gd name="T29" fmla="*/ 53 h 91"/>
                <a:gd name="T30" fmla="*/ 89 w 93"/>
                <a:gd name="T31" fmla="*/ 61 h 91"/>
                <a:gd name="T32" fmla="*/ 87 w 93"/>
                <a:gd name="T33" fmla="*/ 70 h 91"/>
                <a:gd name="T34" fmla="*/ 80 w 93"/>
                <a:gd name="T35" fmla="*/ 76 h 91"/>
                <a:gd name="T36" fmla="*/ 66 w 93"/>
                <a:gd name="T37" fmla="*/ 87 h 91"/>
                <a:gd name="T38" fmla="*/ 48 w 93"/>
                <a:gd name="T39" fmla="*/ 91 h 91"/>
                <a:gd name="T40" fmla="*/ 39 w 93"/>
                <a:gd name="T41" fmla="*/ 91 h 91"/>
                <a:gd name="T42" fmla="*/ 30 w 93"/>
                <a:gd name="T43" fmla="*/ 89 h 91"/>
                <a:gd name="T44" fmla="*/ 22 w 93"/>
                <a:gd name="T45" fmla="*/ 85 h 91"/>
                <a:gd name="T46" fmla="*/ 16 w 93"/>
                <a:gd name="T47" fmla="*/ 81 h 91"/>
                <a:gd name="T48" fmla="*/ 5 w 93"/>
                <a:gd name="T49" fmla="*/ 65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3"/>
                <a:gd name="T76" fmla="*/ 0 h 91"/>
                <a:gd name="T77" fmla="*/ 93 w 93"/>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3" h="91">
                  <a:moveTo>
                    <a:pt x="5" y="65"/>
                  </a:moveTo>
                  <a:lnTo>
                    <a:pt x="0" y="47"/>
                  </a:lnTo>
                  <a:lnTo>
                    <a:pt x="2" y="39"/>
                  </a:lnTo>
                  <a:lnTo>
                    <a:pt x="3" y="31"/>
                  </a:lnTo>
                  <a:lnTo>
                    <a:pt x="7" y="23"/>
                  </a:lnTo>
                  <a:lnTo>
                    <a:pt x="13" y="15"/>
                  </a:lnTo>
                  <a:lnTo>
                    <a:pt x="27" y="6"/>
                  </a:lnTo>
                  <a:lnTo>
                    <a:pt x="44" y="0"/>
                  </a:lnTo>
                  <a:lnTo>
                    <a:pt x="54" y="0"/>
                  </a:lnTo>
                  <a:lnTo>
                    <a:pt x="61" y="4"/>
                  </a:lnTo>
                  <a:lnTo>
                    <a:pt x="71" y="7"/>
                  </a:lnTo>
                  <a:lnTo>
                    <a:pt x="76" y="11"/>
                  </a:lnTo>
                  <a:lnTo>
                    <a:pt x="88" y="26"/>
                  </a:lnTo>
                  <a:lnTo>
                    <a:pt x="93" y="44"/>
                  </a:lnTo>
                  <a:lnTo>
                    <a:pt x="91" y="53"/>
                  </a:lnTo>
                  <a:lnTo>
                    <a:pt x="89" y="61"/>
                  </a:lnTo>
                  <a:lnTo>
                    <a:pt x="87" y="70"/>
                  </a:lnTo>
                  <a:lnTo>
                    <a:pt x="80" y="76"/>
                  </a:lnTo>
                  <a:lnTo>
                    <a:pt x="66" y="87"/>
                  </a:lnTo>
                  <a:lnTo>
                    <a:pt x="48" y="91"/>
                  </a:lnTo>
                  <a:lnTo>
                    <a:pt x="39" y="91"/>
                  </a:lnTo>
                  <a:lnTo>
                    <a:pt x="30" y="89"/>
                  </a:lnTo>
                  <a:lnTo>
                    <a:pt x="22" y="85"/>
                  </a:lnTo>
                  <a:lnTo>
                    <a:pt x="16" y="81"/>
                  </a:lnTo>
                  <a:lnTo>
                    <a:pt x="5" y="65"/>
                  </a:lnTo>
                </a:path>
              </a:pathLst>
            </a:custGeom>
            <a:noFill/>
            <a:ln w="6350" cap="rnd">
              <a:solidFill>
                <a:srgbClr val="000000"/>
              </a:solidFill>
              <a:prstDash val="solid"/>
              <a:round/>
              <a:headEnd/>
              <a:tailEnd/>
            </a:ln>
          </p:spPr>
          <p:txBody>
            <a:bodyPr/>
            <a:lstStyle/>
            <a:p>
              <a:endParaRPr lang="ru-RU"/>
            </a:p>
          </p:txBody>
        </p:sp>
        <p:sp>
          <p:nvSpPr>
            <p:cNvPr id="22605" name="Freeform 1478"/>
            <p:cNvSpPr>
              <a:spLocks/>
            </p:cNvSpPr>
            <p:nvPr/>
          </p:nvSpPr>
          <p:spPr bwMode="auto">
            <a:xfrm>
              <a:off x="2283" y="1262"/>
              <a:ext cx="93" cy="89"/>
            </a:xfrm>
            <a:custGeom>
              <a:avLst/>
              <a:gdLst>
                <a:gd name="T0" fmla="*/ 6 w 93"/>
                <a:gd name="T1" fmla="*/ 67 h 89"/>
                <a:gd name="T2" fmla="*/ 3 w 93"/>
                <a:gd name="T3" fmla="*/ 58 h 89"/>
                <a:gd name="T4" fmla="*/ 0 w 93"/>
                <a:gd name="T5" fmla="*/ 50 h 89"/>
                <a:gd name="T6" fmla="*/ 0 w 93"/>
                <a:gd name="T7" fmla="*/ 40 h 89"/>
                <a:gd name="T8" fmla="*/ 1 w 93"/>
                <a:gd name="T9" fmla="*/ 33 h 89"/>
                <a:gd name="T10" fmla="*/ 4 w 93"/>
                <a:gd name="T11" fmla="*/ 24 h 89"/>
                <a:gd name="T12" fmla="*/ 6 w 93"/>
                <a:gd name="T13" fmla="*/ 22 h 89"/>
                <a:gd name="T14" fmla="*/ 10 w 93"/>
                <a:gd name="T15" fmla="*/ 17 h 89"/>
                <a:gd name="T16" fmla="*/ 16 w 93"/>
                <a:gd name="T17" fmla="*/ 11 h 89"/>
                <a:gd name="T18" fmla="*/ 24 w 93"/>
                <a:gd name="T19" fmla="*/ 6 h 89"/>
                <a:gd name="T20" fmla="*/ 27 w 93"/>
                <a:gd name="T21" fmla="*/ 3 h 89"/>
                <a:gd name="T22" fmla="*/ 31 w 93"/>
                <a:gd name="T23" fmla="*/ 1 h 89"/>
                <a:gd name="T24" fmla="*/ 41 w 93"/>
                <a:gd name="T25" fmla="*/ 0 h 89"/>
                <a:gd name="T26" fmla="*/ 50 w 93"/>
                <a:gd name="T27" fmla="*/ 0 h 89"/>
                <a:gd name="T28" fmla="*/ 59 w 93"/>
                <a:gd name="T29" fmla="*/ 1 h 89"/>
                <a:gd name="T30" fmla="*/ 64 w 93"/>
                <a:gd name="T31" fmla="*/ 3 h 89"/>
                <a:gd name="T32" fmla="*/ 67 w 93"/>
                <a:gd name="T33" fmla="*/ 4 h 89"/>
                <a:gd name="T34" fmla="*/ 72 w 93"/>
                <a:gd name="T35" fmla="*/ 5 h 89"/>
                <a:gd name="T36" fmla="*/ 75 w 93"/>
                <a:gd name="T37" fmla="*/ 9 h 89"/>
                <a:gd name="T38" fmla="*/ 82 w 93"/>
                <a:gd name="T39" fmla="*/ 15 h 89"/>
                <a:gd name="T40" fmla="*/ 88 w 93"/>
                <a:gd name="T41" fmla="*/ 22 h 89"/>
                <a:gd name="T42" fmla="*/ 92 w 93"/>
                <a:gd name="T43" fmla="*/ 29 h 89"/>
                <a:gd name="T44" fmla="*/ 93 w 93"/>
                <a:gd name="T45" fmla="*/ 39 h 89"/>
                <a:gd name="T46" fmla="*/ 93 w 93"/>
                <a:gd name="T47" fmla="*/ 46 h 89"/>
                <a:gd name="T48" fmla="*/ 92 w 93"/>
                <a:gd name="T49" fmla="*/ 56 h 89"/>
                <a:gd name="T50" fmla="*/ 90 w 93"/>
                <a:gd name="T51" fmla="*/ 63 h 89"/>
                <a:gd name="T52" fmla="*/ 86 w 93"/>
                <a:gd name="T53" fmla="*/ 67 h 89"/>
                <a:gd name="T54" fmla="*/ 85 w 93"/>
                <a:gd name="T55" fmla="*/ 72 h 89"/>
                <a:gd name="T56" fmla="*/ 79 w 93"/>
                <a:gd name="T57" fmla="*/ 78 h 89"/>
                <a:gd name="T58" fmla="*/ 71 w 93"/>
                <a:gd name="T59" fmla="*/ 82 h 89"/>
                <a:gd name="T60" fmla="*/ 65 w 93"/>
                <a:gd name="T61" fmla="*/ 84 h 89"/>
                <a:gd name="T62" fmla="*/ 61 w 93"/>
                <a:gd name="T63" fmla="*/ 87 h 89"/>
                <a:gd name="T64" fmla="*/ 52 w 93"/>
                <a:gd name="T65" fmla="*/ 89 h 89"/>
                <a:gd name="T66" fmla="*/ 43 w 93"/>
                <a:gd name="T67" fmla="*/ 89 h 89"/>
                <a:gd name="T68" fmla="*/ 35 w 93"/>
                <a:gd name="T69" fmla="*/ 87 h 89"/>
                <a:gd name="T70" fmla="*/ 31 w 93"/>
                <a:gd name="T71" fmla="*/ 86 h 89"/>
                <a:gd name="T72" fmla="*/ 25 w 93"/>
                <a:gd name="T73" fmla="*/ 84 h 89"/>
                <a:gd name="T74" fmla="*/ 22 w 93"/>
                <a:gd name="T75" fmla="*/ 82 h 89"/>
                <a:gd name="T76" fmla="*/ 19 w 93"/>
                <a:gd name="T77" fmla="*/ 80 h 89"/>
                <a:gd name="T78" fmla="*/ 11 w 93"/>
                <a:gd name="T79" fmla="*/ 73 h 89"/>
                <a:gd name="T80" fmla="*/ 6 w 93"/>
                <a:gd name="T81" fmla="*/ 67 h 8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3"/>
                <a:gd name="T124" fmla="*/ 0 h 89"/>
                <a:gd name="T125" fmla="*/ 93 w 93"/>
                <a:gd name="T126" fmla="*/ 89 h 8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3" h="89">
                  <a:moveTo>
                    <a:pt x="6" y="67"/>
                  </a:moveTo>
                  <a:lnTo>
                    <a:pt x="3" y="58"/>
                  </a:lnTo>
                  <a:lnTo>
                    <a:pt x="0" y="50"/>
                  </a:lnTo>
                  <a:lnTo>
                    <a:pt x="0" y="40"/>
                  </a:lnTo>
                  <a:lnTo>
                    <a:pt x="1" y="33"/>
                  </a:lnTo>
                  <a:lnTo>
                    <a:pt x="4" y="24"/>
                  </a:lnTo>
                  <a:lnTo>
                    <a:pt x="6" y="22"/>
                  </a:lnTo>
                  <a:lnTo>
                    <a:pt x="10" y="17"/>
                  </a:lnTo>
                  <a:lnTo>
                    <a:pt x="16" y="11"/>
                  </a:lnTo>
                  <a:lnTo>
                    <a:pt x="24" y="6"/>
                  </a:lnTo>
                  <a:lnTo>
                    <a:pt x="27" y="3"/>
                  </a:lnTo>
                  <a:lnTo>
                    <a:pt x="31" y="1"/>
                  </a:lnTo>
                  <a:lnTo>
                    <a:pt x="41" y="0"/>
                  </a:lnTo>
                  <a:lnTo>
                    <a:pt x="50" y="0"/>
                  </a:lnTo>
                  <a:lnTo>
                    <a:pt x="59" y="1"/>
                  </a:lnTo>
                  <a:lnTo>
                    <a:pt x="64" y="3"/>
                  </a:lnTo>
                  <a:lnTo>
                    <a:pt x="67" y="4"/>
                  </a:lnTo>
                  <a:lnTo>
                    <a:pt x="72" y="5"/>
                  </a:lnTo>
                  <a:lnTo>
                    <a:pt x="75" y="9"/>
                  </a:lnTo>
                  <a:lnTo>
                    <a:pt x="82" y="15"/>
                  </a:lnTo>
                  <a:lnTo>
                    <a:pt x="88" y="22"/>
                  </a:lnTo>
                  <a:lnTo>
                    <a:pt x="92" y="29"/>
                  </a:lnTo>
                  <a:lnTo>
                    <a:pt x="93" y="39"/>
                  </a:lnTo>
                  <a:lnTo>
                    <a:pt x="93" y="46"/>
                  </a:lnTo>
                  <a:lnTo>
                    <a:pt x="92" y="56"/>
                  </a:lnTo>
                  <a:lnTo>
                    <a:pt x="90" y="63"/>
                  </a:lnTo>
                  <a:lnTo>
                    <a:pt x="86" y="67"/>
                  </a:lnTo>
                  <a:lnTo>
                    <a:pt x="85" y="72"/>
                  </a:lnTo>
                  <a:lnTo>
                    <a:pt x="79" y="78"/>
                  </a:lnTo>
                  <a:lnTo>
                    <a:pt x="71" y="82"/>
                  </a:lnTo>
                  <a:lnTo>
                    <a:pt x="65" y="84"/>
                  </a:lnTo>
                  <a:lnTo>
                    <a:pt x="61" y="87"/>
                  </a:lnTo>
                  <a:lnTo>
                    <a:pt x="52" y="89"/>
                  </a:lnTo>
                  <a:lnTo>
                    <a:pt x="43" y="89"/>
                  </a:lnTo>
                  <a:lnTo>
                    <a:pt x="35" y="87"/>
                  </a:lnTo>
                  <a:lnTo>
                    <a:pt x="31" y="86"/>
                  </a:lnTo>
                  <a:lnTo>
                    <a:pt x="25" y="84"/>
                  </a:lnTo>
                  <a:lnTo>
                    <a:pt x="22" y="82"/>
                  </a:lnTo>
                  <a:lnTo>
                    <a:pt x="19" y="80"/>
                  </a:lnTo>
                  <a:lnTo>
                    <a:pt x="11" y="73"/>
                  </a:lnTo>
                  <a:lnTo>
                    <a:pt x="6" y="67"/>
                  </a:lnTo>
                  <a:close/>
                </a:path>
              </a:pathLst>
            </a:custGeom>
            <a:solidFill>
              <a:srgbClr val="FFFFFF"/>
            </a:solidFill>
            <a:ln w="9525">
              <a:noFill/>
              <a:round/>
              <a:headEnd/>
              <a:tailEnd/>
            </a:ln>
          </p:spPr>
          <p:txBody>
            <a:bodyPr/>
            <a:lstStyle/>
            <a:p>
              <a:endParaRPr lang="ru-RU"/>
            </a:p>
          </p:txBody>
        </p:sp>
        <p:sp>
          <p:nvSpPr>
            <p:cNvPr id="22606" name="Freeform 1479"/>
            <p:cNvSpPr>
              <a:spLocks/>
            </p:cNvSpPr>
            <p:nvPr/>
          </p:nvSpPr>
          <p:spPr bwMode="auto">
            <a:xfrm>
              <a:off x="2283" y="1262"/>
              <a:ext cx="93" cy="89"/>
            </a:xfrm>
            <a:custGeom>
              <a:avLst/>
              <a:gdLst>
                <a:gd name="T0" fmla="*/ 6 w 93"/>
                <a:gd name="T1" fmla="*/ 67 h 89"/>
                <a:gd name="T2" fmla="*/ 0 w 93"/>
                <a:gd name="T3" fmla="*/ 50 h 89"/>
                <a:gd name="T4" fmla="*/ 1 w 93"/>
                <a:gd name="T5" fmla="*/ 33 h 89"/>
                <a:gd name="T6" fmla="*/ 10 w 93"/>
                <a:gd name="T7" fmla="*/ 17 h 89"/>
                <a:gd name="T8" fmla="*/ 16 w 93"/>
                <a:gd name="T9" fmla="*/ 11 h 89"/>
                <a:gd name="T10" fmla="*/ 24 w 93"/>
                <a:gd name="T11" fmla="*/ 6 h 89"/>
                <a:gd name="T12" fmla="*/ 41 w 93"/>
                <a:gd name="T13" fmla="*/ 0 h 89"/>
                <a:gd name="T14" fmla="*/ 59 w 93"/>
                <a:gd name="T15" fmla="*/ 1 h 89"/>
                <a:gd name="T16" fmla="*/ 75 w 93"/>
                <a:gd name="T17" fmla="*/ 9 h 89"/>
                <a:gd name="T18" fmla="*/ 88 w 93"/>
                <a:gd name="T19" fmla="*/ 22 h 89"/>
                <a:gd name="T20" fmla="*/ 93 w 93"/>
                <a:gd name="T21" fmla="*/ 39 h 89"/>
                <a:gd name="T22" fmla="*/ 93 w 93"/>
                <a:gd name="T23" fmla="*/ 56 h 89"/>
                <a:gd name="T24" fmla="*/ 85 w 93"/>
                <a:gd name="T25" fmla="*/ 72 h 89"/>
                <a:gd name="T26" fmla="*/ 79 w 93"/>
                <a:gd name="T27" fmla="*/ 78 h 89"/>
                <a:gd name="T28" fmla="*/ 71 w 93"/>
                <a:gd name="T29" fmla="*/ 82 h 89"/>
                <a:gd name="T30" fmla="*/ 52 w 93"/>
                <a:gd name="T31" fmla="*/ 89 h 89"/>
                <a:gd name="T32" fmla="*/ 35 w 93"/>
                <a:gd name="T33" fmla="*/ 87 h 89"/>
                <a:gd name="T34" fmla="*/ 19 w 93"/>
                <a:gd name="T35" fmla="*/ 80 h 89"/>
                <a:gd name="T36" fmla="*/ 6 w 93"/>
                <a:gd name="T37" fmla="*/ 67 h 8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3"/>
                <a:gd name="T58" fmla="*/ 0 h 89"/>
                <a:gd name="T59" fmla="*/ 93 w 93"/>
                <a:gd name="T60" fmla="*/ 89 h 8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3" h="89">
                  <a:moveTo>
                    <a:pt x="6" y="67"/>
                  </a:moveTo>
                  <a:lnTo>
                    <a:pt x="0" y="50"/>
                  </a:lnTo>
                  <a:lnTo>
                    <a:pt x="1" y="33"/>
                  </a:lnTo>
                  <a:lnTo>
                    <a:pt x="10" y="17"/>
                  </a:lnTo>
                  <a:lnTo>
                    <a:pt x="16" y="11"/>
                  </a:lnTo>
                  <a:lnTo>
                    <a:pt x="24" y="6"/>
                  </a:lnTo>
                  <a:lnTo>
                    <a:pt x="41" y="0"/>
                  </a:lnTo>
                  <a:lnTo>
                    <a:pt x="59" y="1"/>
                  </a:lnTo>
                  <a:lnTo>
                    <a:pt x="75" y="9"/>
                  </a:lnTo>
                  <a:lnTo>
                    <a:pt x="88" y="22"/>
                  </a:lnTo>
                  <a:lnTo>
                    <a:pt x="93" y="39"/>
                  </a:lnTo>
                  <a:lnTo>
                    <a:pt x="93" y="56"/>
                  </a:lnTo>
                  <a:lnTo>
                    <a:pt x="85" y="72"/>
                  </a:lnTo>
                  <a:lnTo>
                    <a:pt x="79" y="78"/>
                  </a:lnTo>
                  <a:lnTo>
                    <a:pt x="71" y="82"/>
                  </a:lnTo>
                  <a:lnTo>
                    <a:pt x="52" y="89"/>
                  </a:lnTo>
                  <a:lnTo>
                    <a:pt x="35" y="87"/>
                  </a:lnTo>
                  <a:lnTo>
                    <a:pt x="19" y="80"/>
                  </a:lnTo>
                  <a:lnTo>
                    <a:pt x="6" y="67"/>
                  </a:lnTo>
                </a:path>
              </a:pathLst>
            </a:custGeom>
            <a:noFill/>
            <a:ln w="6350" cap="rnd">
              <a:solidFill>
                <a:srgbClr val="000000"/>
              </a:solidFill>
              <a:prstDash val="solid"/>
              <a:round/>
              <a:headEnd/>
              <a:tailEnd/>
            </a:ln>
          </p:spPr>
          <p:txBody>
            <a:bodyPr/>
            <a:lstStyle/>
            <a:p>
              <a:endParaRPr lang="ru-RU"/>
            </a:p>
          </p:txBody>
        </p:sp>
        <p:sp>
          <p:nvSpPr>
            <p:cNvPr id="22607" name="Freeform 1480"/>
            <p:cNvSpPr>
              <a:spLocks/>
            </p:cNvSpPr>
            <p:nvPr/>
          </p:nvSpPr>
          <p:spPr bwMode="auto">
            <a:xfrm>
              <a:off x="2201" y="1311"/>
              <a:ext cx="94" cy="91"/>
            </a:xfrm>
            <a:custGeom>
              <a:avLst/>
              <a:gdLst>
                <a:gd name="T0" fmla="*/ 10 w 94"/>
                <a:gd name="T1" fmla="*/ 72 h 91"/>
                <a:gd name="T2" fmla="*/ 6 w 94"/>
                <a:gd name="T3" fmla="*/ 68 h 91"/>
                <a:gd name="T4" fmla="*/ 4 w 94"/>
                <a:gd name="T5" fmla="*/ 63 h 91"/>
                <a:gd name="T6" fmla="*/ 2 w 94"/>
                <a:gd name="T7" fmla="*/ 55 h 91"/>
                <a:gd name="T8" fmla="*/ 0 w 94"/>
                <a:gd name="T9" fmla="*/ 46 h 91"/>
                <a:gd name="T10" fmla="*/ 0 w 94"/>
                <a:gd name="T11" fmla="*/ 42 h 91"/>
                <a:gd name="T12" fmla="*/ 2 w 94"/>
                <a:gd name="T13" fmla="*/ 38 h 91"/>
                <a:gd name="T14" fmla="*/ 3 w 94"/>
                <a:gd name="T15" fmla="*/ 30 h 91"/>
                <a:gd name="T16" fmla="*/ 8 w 94"/>
                <a:gd name="T17" fmla="*/ 22 h 91"/>
                <a:gd name="T18" fmla="*/ 12 w 94"/>
                <a:gd name="T19" fmla="*/ 14 h 91"/>
                <a:gd name="T20" fmla="*/ 17 w 94"/>
                <a:gd name="T21" fmla="*/ 11 h 91"/>
                <a:gd name="T22" fmla="*/ 21 w 94"/>
                <a:gd name="T23" fmla="*/ 9 h 91"/>
                <a:gd name="T24" fmla="*/ 23 w 94"/>
                <a:gd name="T25" fmla="*/ 6 h 91"/>
                <a:gd name="T26" fmla="*/ 29 w 94"/>
                <a:gd name="T27" fmla="*/ 4 h 91"/>
                <a:gd name="T28" fmla="*/ 36 w 94"/>
                <a:gd name="T29" fmla="*/ 1 h 91"/>
                <a:gd name="T30" fmla="*/ 42 w 94"/>
                <a:gd name="T31" fmla="*/ 1 h 91"/>
                <a:gd name="T32" fmla="*/ 46 w 94"/>
                <a:gd name="T33" fmla="*/ 0 h 91"/>
                <a:gd name="T34" fmla="*/ 51 w 94"/>
                <a:gd name="T35" fmla="*/ 1 h 91"/>
                <a:gd name="T36" fmla="*/ 56 w 94"/>
                <a:gd name="T37" fmla="*/ 1 h 91"/>
                <a:gd name="T38" fmla="*/ 64 w 94"/>
                <a:gd name="T39" fmla="*/ 2 h 91"/>
                <a:gd name="T40" fmla="*/ 72 w 94"/>
                <a:gd name="T41" fmla="*/ 7 h 91"/>
                <a:gd name="T42" fmla="*/ 80 w 94"/>
                <a:gd name="T43" fmla="*/ 13 h 91"/>
                <a:gd name="T44" fmla="*/ 83 w 94"/>
                <a:gd name="T45" fmla="*/ 15 h 91"/>
                <a:gd name="T46" fmla="*/ 86 w 94"/>
                <a:gd name="T47" fmla="*/ 20 h 91"/>
                <a:gd name="T48" fmla="*/ 88 w 94"/>
                <a:gd name="T49" fmla="*/ 23 h 91"/>
                <a:gd name="T50" fmla="*/ 90 w 94"/>
                <a:gd name="T51" fmla="*/ 28 h 91"/>
                <a:gd name="T52" fmla="*/ 92 w 94"/>
                <a:gd name="T53" fmla="*/ 36 h 91"/>
                <a:gd name="T54" fmla="*/ 94 w 94"/>
                <a:gd name="T55" fmla="*/ 44 h 91"/>
                <a:gd name="T56" fmla="*/ 94 w 94"/>
                <a:gd name="T57" fmla="*/ 49 h 91"/>
                <a:gd name="T58" fmla="*/ 92 w 94"/>
                <a:gd name="T59" fmla="*/ 53 h 91"/>
                <a:gd name="T60" fmla="*/ 91 w 94"/>
                <a:gd name="T61" fmla="*/ 62 h 91"/>
                <a:gd name="T62" fmla="*/ 86 w 94"/>
                <a:gd name="T63" fmla="*/ 70 h 91"/>
                <a:gd name="T64" fmla="*/ 82 w 94"/>
                <a:gd name="T65" fmla="*/ 78 h 91"/>
                <a:gd name="T66" fmla="*/ 78 w 94"/>
                <a:gd name="T67" fmla="*/ 81 h 91"/>
                <a:gd name="T68" fmla="*/ 73 w 94"/>
                <a:gd name="T69" fmla="*/ 83 h 91"/>
                <a:gd name="T70" fmla="*/ 70 w 94"/>
                <a:gd name="T71" fmla="*/ 86 h 91"/>
                <a:gd name="T72" fmla="*/ 65 w 94"/>
                <a:gd name="T73" fmla="*/ 87 h 91"/>
                <a:gd name="T74" fmla="*/ 57 w 94"/>
                <a:gd name="T75" fmla="*/ 91 h 91"/>
                <a:gd name="T76" fmla="*/ 52 w 94"/>
                <a:gd name="T77" fmla="*/ 91 h 91"/>
                <a:gd name="T78" fmla="*/ 48 w 94"/>
                <a:gd name="T79" fmla="*/ 91 h 91"/>
                <a:gd name="T80" fmla="*/ 43 w 94"/>
                <a:gd name="T81" fmla="*/ 91 h 91"/>
                <a:gd name="T82" fmla="*/ 40 w 94"/>
                <a:gd name="T83" fmla="*/ 91 h 91"/>
                <a:gd name="T84" fmla="*/ 31 w 94"/>
                <a:gd name="T85" fmla="*/ 89 h 91"/>
                <a:gd name="T86" fmla="*/ 22 w 94"/>
                <a:gd name="T87" fmla="*/ 84 h 91"/>
                <a:gd name="T88" fmla="*/ 16 w 94"/>
                <a:gd name="T89" fmla="*/ 79 h 91"/>
                <a:gd name="T90" fmla="*/ 12 w 94"/>
                <a:gd name="T91" fmla="*/ 76 h 91"/>
                <a:gd name="T92" fmla="*/ 10 w 94"/>
                <a:gd name="T93" fmla="*/ 72 h 9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4"/>
                <a:gd name="T142" fmla="*/ 0 h 91"/>
                <a:gd name="T143" fmla="*/ 94 w 94"/>
                <a:gd name="T144" fmla="*/ 91 h 91"/>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4" h="91">
                  <a:moveTo>
                    <a:pt x="10" y="72"/>
                  </a:moveTo>
                  <a:lnTo>
                    <a:pt x="6" y="68"/>
                  </a:lnTo>
                  <a:lnTo>
                    <a:pt x="4" y="63"/>
                  </a:lnTo>
                  <a:lnTo>
                    <a:pt x="2" y="55"/>
                  </a:lnTo>
                  <a:lnTo>
                    <a:pt x="0" y="46"/>
                  </a:lnTo>
                  <a:lnTo>
                    <a:pt x="0" y="42"/>
                  </a:lnTo>
                  <a:lnTo>
                    <a:pt x="2" y="38"/>
                  </a:lnTo>
                  <a:lnTo>
                    <a:pt x="3" y="30"/>
                  </a:lnTo>
                  <a:lnTo>
                    <a:pt x="8" y="22"/>
                  </a:lnTo>
                  <a:lnTo>
                    <a:pt x="12" y="14"/>
                  </a:lnTo>
                  <a:lnTo>
                    <a:pt x="17" y="11"/>
                  </a:lnTo>
                  <a:lnTo>
                    <a:pt x="21" y="9"/>
                  </a:lnTo>
                  <a:lnTo>
                    <a:pt x="23" y="6"/>
                  </a:lnTo>
                  <a:lnTo>
                    <a:pt x="29" y="4"/>
                  </a:lnTo>
                  <a:lnTo>
                    <a:pt x="36" y="1"/>
                  </a:lnTo>
                  <a:lnTo>
                    <a:pt x="42" y="1"/>
                  </a:lnTo>
                  <a:lnTo>
                    <a:pt x="46" y="0"/>
                  </a:lnTo>
                  <a:lnTo>
                    <a:pt x="51" y="1"/>
                  </a:lnTo>
                  <a:lnTo>
                    <a:pt x="56" y="1"/>
                  </a:lnTo>
                  <a:lnTo>
                    <a:pt x="64" y="2"/>
                  </a:lnTo>
                  <a:lnTo>
                    <a:pt x="72" y="7"/>
                  </a:lnTo>
                  <a:lnTo>
                    <a:pt x="80" y="13"/>
                  </a:lnTo>
                  <a:lnTo>
                    <a:pt x="83" y="15"/>
                  </a:lnTo>
                  <a:lnTo>
                    <a:pt x="86" y="20"/>
                  </a:lnTo>
                  <a:lnTo>
                    <a:pt x="88" y="23"/>
                  </a:lnTo>
                  <a:lnTo>
                    <a:pt x="90" y="28"/>
                  </a:lnTo>
                  <a:lnTo>
                    <a:pt x="92" y="36"/>
                  </a:lnTo>
                  <a:lnTo>
                    <a:pt x="94" y="44"/>
                  </a:lnTo>
                  <a:lnTo>
                    <a:pt x="94" y="49"/>
                  </a:lnTo>
                  <a:lnTo>
                    <a:pt x="92" y="53"/>
                  </a:lnTo>
                  <a:lnTo>
                    <a:pt x="91" y="62"/>
                  </a:lnTo>
                  <a:lnTo>
                    <a:pt x="86" y="70"/>
                  </a:lnTo>
                  <a:lnTo>
                    <a:pt x="82" y="78"/>
                  </a:lnTo>
                  <a:lnTo>
                    <a:pt x="78" y="81"/>
                  </a:lnTo>
                  <a:lnTo>
                    <a:pt x="73" y="83"/>
                  </a:lnTo>
                  <a:lnTo>
                    <a:pt x="70" y="86"/>
                  </a:lnTo>
                  <a:lnTo>
                    <a:pt x="65" y="87"/>
                  </a:lnTo>
                  <a:lnTo>
                    <a:pt x="57" y="91"/>
                  </a:lnTo>
                  <a:lnTo>
                    <a:pt x="52" y="91"/>
                  </a:lnTo>
                  <a:lnTo>
                    <a:pt x="48" y="91"/>
                  </a:lnTo>
                  <a:lnTo>
                    <a:pt x="43" y="91"/>
                  </a:lnTo>
                  <a:lnTo>
                    <a:pt x="40" y="91"/>
                  </a:lnTo>
                  <a:lnTo>
                    <a:pt x="31" y="89"/>
                  </a:lnTo>
                  <a:lnTo>
                    <a:pt x="22" y="84"/>
                  </a:lnTo>
                  <a:lnTo>
                    <a:pt x="16" y="79"/>
                  </a:lnTo>
                  <a:lnTo>
                    <a:pt x="12" y="76"/>
                  </a:lnTo>
                  <a:lnTo>
                    <a:pt x="10" y="72"/>
                  </a:lnTo>
                  <a:close/>
                </a:path>
              </a:pathLst>
            </a:custGeom>
            <a:solidFill>
              <a:srgbClr val="FFFFFF"/>
            </a:solidFill>
            <a:ln w="9525">
              <a:noFill/>
              <a:round/>
              <a:headEnd/>
              <a:tailEnd/>
            </a:ln>
          </p:spPr>
          <p:txBody>
            <a:bodyPr/>
            <a:lstStyle/>
            <a:p>
              <a:endParaRPr lang="ru-RU"/>
            </a:p>
          </p:txBody>
        </p:sp>
        <p:sp>
          <p:nvSpPr>
            <p:cNvPr id="22608" name="Freeform 1481"/>
            <p:cNvSpPr>
              <a:spLocks/>
            </p:cNvSpPr>
            <p:nvPr/>
          </p:nvSpPr>
          <p:spPr bwMode="auto">
            <a:xfrm>
              <a:off x="2204" y="1312"/>
              <a:ext cx="93" cy="90"/>
            </a:xfrm>
            <a:custGeom>
              <a:avLst/>
              <a:gdLst>
                <a:gd name="T0" fmla="*/ 8 w 93"/>
                <a:gd name="T1" fmla="*/ 71 h 90"/>
                <a:gd name="T2" fmla="*/ 0 w 93"/>
                <a:gd name="T3" fmla="*/ 54 h 90"/>
                <a:gd name="T4" fmla="*/ 0 w 93"/>
                <a:gd name="T5" fmla="*/ 37 h 90"/>
                <a:gd name="T6" fmla="*/ 6 w 93"/>
                <a:gd name="T7" fmla="*/ 21 h 90"/>
                <a:gd name="T8" fmla="*/ 19 w 93"/>
                <a:gd name="T9" fmla="*/ 6 h 90"/>
                <a:gd name="T10" fmla="*/ 37 w 93"/>
                <a:gd name="T11" fmla="*/ 0 h 90"/>
                <a:gd name="T12" fmla="*/ 54 w 93"/>
                <a:gd name="T13" fmla="*/ 0 h 90"/>
                <a:gd name="T14" fmla="*/ 71 w 93"/>
                <a:gd name="T15" fmla="*/ 6 h 90"/>
                <a:gd name="T16" fmla="*/ 85 w 93"/>
                <a:gd name="T17" fmla="*/ 18 h 90"/>
                <a:gd name="T18" fmla="*/ 91 w 93"/>
                <a:gd name="T19" fmla="*/ 35 h 90"/>
                <a:gd name="T20" fmla="*/ 93 w 93"/>
                <a:gd name="T21" fmla="*/ 52 h 90"/>
                <a:gd name="T22" fmla="*/ 85 w 93"/>
                <a:gd name="T23" fmla="*/ 69 h 90"/>
                <a:gd name="T24" fmla="*/ 72 w 93"/>
                <a:gd name="T25" fmla="*/ 82 h 90"/>
                <a:gd name="T26" fmla="*/ 56 w 93"/>
                <a:gd name="T27" fmla="*/ 90 h 90"/>
                <a:gd name="T28" fmla="*/ 38 w 93"/>
                <a:gd name="T29" fmla="*/ 90 h 90"/>
                <a:gd name="T30" fmla="*/ 20 w 93"/>
                <a:gd name="T31" fmla="*/ 83 h 90"/>
                <a:gd name="T32" fmla="*/ 8 w 93"/>
                <a:gd name="T33" fmla="*/ 71 h 9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3"/>
                <a:gd name="T52" fmla="*/ 0 h 90"/>
                <a:gd name="T53" fmla="*/ 93 w 93"/>
                <a:gd name="T54" fmla="*/ 90 h 9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3" h="90">
                  <a:moveTo>
                    <a:pt x="8" y="71"/>
                  </a:moveTo>
                  <a:lnTo>
                    <a:pt x="0" y="54"/>
                  </a:lnTo>
                  <a:lnTo>
                    <a:pt x="0" y="37"/>
                  </a:lnTo>
                  <a:lnTo>
                    <a:pt x="6" y="21"/>
                  </a:lnTo>
                  <a:lnTo>
                    <a:pt x="19" y="6"/>
                  </a:lnTo>
                  <a:lnTo>
                    <a:pt x="37" y="0"/>
                  </a:lnTo>
                  <a:lnTo>
                    <a:pt x="54" y="0"/>
                  </a:lnTo>
                  <a:lnTo>
                    <a:pt x="71" y="6"/>
                  </a:lnTo>
                  <a:lnTo>
                    <a:pt x="85" y="18"/>
                  </a:lnTo>
                  <a:lnTo>
                    <a:pt x="91" y="35"/>
                  </a:lnTo>
                  <a:lnTo>
                    <a:pt x="93" y="52"/>
                  </a:lnTo>
                  <a:lnTo>
                    <a:pt x="85" y="69"/>
                  </a:lnTo>
                  <a:lnTo>
                    <a:pt x="72" y="82"/>
                  </a:lnTo>
                  <a:lnTo>
                    <a:pt x="56" y="90"/>
                  </a:lnTo>
                  <a:lnTo>
                    <a:pt x="38" y="90"/>
                  </a:lnTo>
                  <a:lnTo>
                    <a:pt x="20" y="83"/>
                  </a:lnTo>
                  <a:lnTo>
                    <a:pt x="8" y="71"/>
                  </a:lnTo>
                </a:path>
              </a:pathLst>
            </a:custGeom>
            <a:noFill/>
            <a:ln w="6350" cap="rnd">
              <a:solidFill>
                <a:srgbClr val="000000"/>
              </a:solidFill>
              <a:prstDash val="solid"/>
              <a:round/>
              <a:headEnd/>
              <a:tailEnd/>
            </a:ln>
          </p:spPr>
          <p:txBody>
            <a:bodyPr/>
            <a:lstStyle/>
            <a:p>
              <a:endParaRPr lang="ru-RU"/>
            </a:p>
          </p:txBody>
        </p:sp>
        <p:sp>
          <p:nvSpPr>
            <p:cNvPr id="22609" name="Freeform 1482"/>
            <p:cNvSpPr>
              <a:spLocks/>
            </p:cNvSpPr>
            <p:nvPr/>
          </p:nvSpPr>
          <p:spPr bwMode="auto">
            <a:xfrm>
              <a:off x="2126" y="1370"/>
              <a:ext cx="93" cy="88"/>
            </a:xfrm>
            <a:custGeom>
              <a:avLst/>
              <a:gdLst>
                <a:gd name="T0" fmla="*/ 11 w 93"/>
                <a:gd name="T1" fmla="*/ 72 h 88"/>
                <a:gd name="T2" fmla="*/ 9 w 93"/>
                <a:gd name="T3" fmla="*/ 69 h 88"/>
                <a:gd name="T4" fmla="*/ 7 w 93"/>
                <a:gd name="T5" fmla="*/ 65 h 88"/>
                <a:gd name="T6" fmla="*/ 4 w 93"/>
                <a:gd name="T7" fmla="*/ 56 h 88"/>
                <a:gd name="T8" fmla="*/ 2 w 93"/>
                <a:gd name="T9" fmla="*/ 48 h 88"/>
                <a:gd name="T10" fmla="*/ 0 w 93"/>
                <a:gd name="T11" fmla="*/ 41 h 88"/>
                <a:gd name="T12" fmla="*/ 2 w 93"/>
                <a:gd name="T13" fmla="*/ 31 h 88"/>
                <a:gd name="T14" fmla="*/ 7 w 93"/>
                <a:gd name="T15" fmla="*/ 24 h 88"/>
                <a:gd name="T16" fmla="*/ 9 w 93"/>
                <a:gd name="T17" fmla="*/ 20 h 88"/>
                <a:gd name="T18" fmla="*/ 11 w 93"/>
                <a:gd name="T19" fmla="*/ 15 h 88"/>
                <a:gd name="T20" fmla="*/ 18 w 93"/>
                <a:gd name="T21" fmla="*/ 9 h 88"/>
                <a:gd name="T22" fmla="*/ 26 w 93"/>
                <a:gd name="T23" fmla="*/ 4 h 88"/>
                <a:gd name="T24" fmla="*/ 33 w 93"/>
                <a:gd name="T25" fmla="*/ 1 h 88"/>
                <a:gd name="T26" fmla="*/ 38 w 93"/>
                <a:gd name="T27" fmla="*/ 0 h 88"/>
                <a:gd name="T28" fmla="*/ 41 w 93"/>
                <a:gd name="T29" fmla="*/ 0 h 88"/>
                <a:gd name="T30" fmla="*/ 50 w 93"/>
                <a:gd name="T31" fmla="*/ 0 h 88"/>
                <a:gd name="T32" fmla="*/ 60 w 93"/>
                <a:gd name="T33" fmla="*/ 1 h 88"/>
                <a:gd name="T34" fmla="*/ 67 w 93"/>
                <a:gd name="T35" fmla="*/ 4 h 88"/>
                <a:gd name="T36" fmla="*/ 71 w 93"/>
                <a:gd name="T37" fmla="*/ 6 h 88"/>
                <a:gd name="T38" fmla="*/ 76 w 93"/>
                <a:gd name="T39" fmla="*/ 9 h 88"/>
                <a:gd name="T40" fmla="*/ 82 w 93"/>
                <a:gd name="T41" fmla="*/ 15 h 88"/>
                <a:gd name="T42" fmla="*/ 85 w 93"/>
                <a:gd name="T43" fmla="*/ 18 h 88"/>
                <a:gd name="T44" fmla="*/ 87 w 93"/>
                <a:gd name="T45" fmla="*/ 22 h 88"/>
                <a:gd name="T46" fmla="*/ 89 w 93"/>
                <a:gd name="T47" fmla="*/ 31 h 88"/>
                <a:gd name="T48" fmla="*/ 93 w 93"/>
                <a:gd name="T49" fmla="*/ 39 h 88"/>
                <a:gd name="T50" fmla="*/ 93 w 93"/>
                <a:gd name="T51" fmla="*/ 48 h 88"/>
                <a:gd name="T52" fmla="*/ 91 w 93"/>
                <a:gd name="T53" fmla="*/ 56 h 88"/>
                <a:gd name="T54" fmla="*/ 88 w 93"/>
                <a:gd name="T55" fmla="*/ 64 h 88"/>
                <a:gd name="T56" fmla="*/ 85 w 93"/>
                <a:gd name="T57" fmla="*/ 67 h 88"/>
                <a:gd name="T58" fmla="*/ 82 w 93"/>
                <a:gd name="T59" fmla="*/ 72 h 88"/>
                <a:gd name="T60" fmla="*/ 76 w 93"/>
                <a:gd name="T61" fmla="*/ 78 h 88"/>
                <a:gd name="T62" fmla="*/ 67 w 93"/>
                <a:gd name="T63" fmla="*/ 83 h 88"/>
                <a:gd name="T64" fmla="*/ 60 w 93"/>
                <a:gd name="T65" fmla="*/ 86 h 88"/>
                <a:gd name="T66" fmla="*/ 56 w 93"/>
                <a:gd name="T67" fmla="*/ 88 h 88"/>
                <a:gd name="T68" fmla="*/ 52 w 93"/>
                <a:gd name="T69" fmla="*/ 88 h 88"/>
                <a:gd name="T70" fmla="*/ 43 w 93"/>
                <a:gd name="T71" fmla="*/ 88 h 88"/>
                <a:gd name="T72" fmla="*/ 35 w 93"/>
                <a:gd name="T73" fmla="*/ 86 h 88"/>
                <a:gd name="T74" fmla="*/ 26 w 93"/>
                <a:gd name="T75" fmla="*/ 83 h 88"/>
                <a:gd name="T76" fmla="*/ 22 w 93"/>
                <a:gd name="T77" fmla="*/ 82 h 88"/>
                <a:gd name="T78" fmla="*/ 18 w 93"/>
                <a:gd name="T79" fmla="*/ 78 h 88"/>
                <a:gd name="T80" fmla="*/ 11 w 93"/>
                <a:gd name="T81" fmla="*/ 72 h 8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3"/>
                <a:gd name="T124" fmla="*/ 0 h 88"/>
                <a:gd name="T125" fmla="*/ 93 w 93"/>
                <a:gd name="T126" fmla="*/ 88 h 8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3" h="88">
                  <a:moveTo>
                    <a:pt x="11" y="72"/>
                  </a:moveTo>
                  <a:lnTo>
                    <a:pt x="9" y="69"/>
                  </a:lnTo>
                  <a:lnTo>
                    <a:pt x="7" y="65"/>
                  </a:lnTo>
                  <a:lnTo>
                    <a:pt x="4" y="56"/>
                  </a:lnTo>
                  <a:lnTo>
                    <a:pt x="2" y="48"/>
                  </a:lnTo>
                  <a:lnTo>
                    <a:pt x="0" y="41"/>
                  </a:lnTo>
                  <a:lnTo>
                    <a:pt x="2" y="31"/>
                  </a:lnTo>
                  <a:lnTo>
                    <a:pt x="7" y="24"/>
                  </a:lnTo>
                  <a:lnTo>
                    <a:pt x="9" y="20"/>
                  </a:lnTo>
                  <a:lnTo>
                    <a:pt x="11" y="15"/>
                  </a:lnTo>
                  <a:lnTo>
                    <a:pt x="18" y="9"/>
                  </a:lnTo>
                  <a:lnTo>
                    <a:pt x="26" y="4"/>
                  </a:lnTo>
                  <a:lnTo>
                    <a:pt x="33" y="1"/>
                  </a:lnTo>
                  <a:lnTo>
                    <a:pt x="38" y="0"/>
                  </a:lnTo>
                  <a:lnTo>
                    <a:pt x="41" y="0"/>
                  </a:lnTo>
                  <a:lnTo>
                    <a:pt x="50" y="0"/>
                  </a:lnTo>
                  <a:lnTo>
                    <a:pt x="60" y="1"/>
                  </a:lnTo>
                  <a:lnTo>
                    <a:pt x="67" y="4"/>
                  </a:lnTo>
                  <a:lnTo>
                    <a:pt x="71" y="6"/>
                  </a:lnTo>
                  <a:lnTo>
                    <a:pt x="76" y="9"/>
                  </a:lnTo>
                  <a:lnTo>
                    <a:pt x="82" y="15"/>
                  </a:lnTo>
                  <a:lnTo>
                    <a:pt x="85" y="18"/>
                  </a:lnTo>
                  <a:lnTo>
                    <a:pt x="87" y="22"/>
                  </a:lnTo>
                  <a:lnTo>
                    <a:pt x="89" y="31"/>
                  </a:lnTo>
                  <a:lnTo>
                    <a:pt x="93" y="39"/>
                  </a:lnTo>
                  <a:lnTo>
                    <a:pt x="93" y="48"/>
                  </a:lnTo>
                  <a:lnTo>
                    <a:pt x="91" y="56"/>
                  </a:lnTo>
                  <a:lnTo>
                    <a:pt x="88" y="64"/>
                  </a:lnTo>
                  <a:lnTo>
                    <a:pt x="85" y="67"/>
                  </a:lnTo>
                  <a:lnTo>
                    <a:pt x="82" y="72"/>
                  </a:lnTo>
                  <a:lnTo>
                    <a:pt x="76" y="78"/>
                  </a:lnTo>
                  <a:lnTo>
                    <a:pt x="67" y="83"/>
                  </a:lnTo>
                  <a:lnTo>
                    <a:pt x="60" y="86"/>
                  </a:lnTo>
                  <a:lnTo>
                    <a:pt x="56" y="88"/>
                  </a:lnTo>
                  <a:lnTo>
                    <a:pt x="52" y="88"/>
                  </a:lnTo>
                  <a:lnTo>
                    <a:pt x="43" y="88"/>
                  </a:lnTo>
                  <a:lnTo>
                    <a:pt x="35" y="86"/>
                  </a:lnTo>
                  <a:lnTo>
                    <a:pt x="26" y="83"/>
                  </a:lnTo>
                  <a:lnTo>
                    <a:pt x="22" y="82"/>
                  </a:lnTo>
                  <a:lnTo>
                    <a:pt x="18" y="78"/>
                  </a:lnTo>
                  <a:lnTo>
                    <a:pt x="11" y="72"/>
                  </a:lnTo>
                  <a:close/>
                </a:path>
              </a:pathLst>
            </a:custGeom>
            <a:solidFill>
              <a:srgbClr val="FFFFFF"/>
            </a:solidFill>
            <a:ln w="9525">
              <a:noFill/>
              <a:round/>
              <a:headEnd/>
              <a:tailEnd/>
            </a:ln>
          </p:spPr>
          <p:txBody>
            <a:bodyPr/>
            <a:lstStyle/>
            <a:p>
              <a:endParaRPr lang="ru-RU"/>
            </a:p>
          </p:txBody>
        </p:sp>
        <p:sp>
          <p:nvSpPr>
            <p:cNvPr id="22610" name="Freeform 1483"/>
            <p:cNvSpPr>
              <a:spLocks/>
            </p:cNvSpPr>
            <p:nvPr/>
          </p:nvSpPr>
          <p:spPr bwMode="auto">
            <a:xfrm>
              <a:off x="2126" y="1370"/>
              <a:ext cx="91" cy="88"/>
            </a:xfrm>
            <a:custGeom>
              <a:avLst/>
              <a:gdLst>
                <a:gd name="T0" fmla="*/ 10 w 91"/>
                <a:gd name="T1" fmla="*/ 72 h 88"/>
                <a:gd name="T2" fmla="*/ 2 w 91"/>
                <a:gd name="T3" fmla="*/ 56 h 88"/>
                <a:gd name="T4" fmla="*/ 0 w 91"/>
                <a:gd name="T5" fmla="*/ 39 h 88"/>
                <a:gd name="T6" fmla="*/ 5 w 91"/>
                <a:gd name="T7" fmla="*/ 24 h 88"/>
                <a:gd name="T8" fmla="*/ 16 w 91"/>
                <a:gd name="T9" fmla="*/ 9 h 88"/>
                <a:gd name="T10" fmla="*/ 24 w 91"/>
                <a:gd name="T11" fmla="*/ 4 h 88"/>
                <a:gd name="T12" fmla="*/ 32 w 91"/>
                <a:gd name="T13" fmla="*/ 1 h 88"/>
                <a:gd name="T14" fmla="*/ 49 w 91"/>
                <a:gd name="T15" fmla="*/ 0 h 88"/>
                <a:gd name="T16" fmla="*/ 66 w 91"/>
                <a:gd name="T17" fmla="*/ 4 h 88"/>
                <a:gd name="T18" fmla="*/ 80 w 91"/>
                <a:gd name="T19" fmla="*/ 15 h 88"/>
                <a:gd name="T20" fmla="*/ 90 w 91"/>
                <a:gd name="T21" fmla="*/ 31 h 88"/>
                <a:gd name="T22" fmla="*/ 91 w 91"/>
                <a:gd name="T23" fmla="*/ 46 h 88"/>
                <a:gd name="T24" fmla="*/ 86 w 91"/>
                <a:gd name="T25" fmla="*/ 64 h 88"/>
                <a:gd name="T26" fmla="*/ 74 w 91"/>
                <a:gd name="T27" fmla="*/ 78 h 88"/>
                <a:gd name="T28" fmla="*/ 68 w 91"/>
                <a:gd name="T29" fmla="*/ 83 h 88"/>
                <a:gd name="T30" fmla="*/ 58 w 91"/>
                <a:gd name="T31" fmla="*/ 86 h 88"/>
                <a:gd name="T32" fmla="*/ 41 w 91"/>
                <a:gd name="T33" fmla="*/ 88 h 88"/>
                <a:gd name="T34" fmla="*/ 24 w 91"/>
                <a:gd name="T35" fmla="*/ 83 h 88"/>
                <a:gd name="T36" fmla="*/ 10 w 91"/>
                <a:gd name="T37" fmla="*/ 72 h 8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88"/>
                <a:gd name="T59" fmla="*/ 91 w 91"/>
                <a:gd name="T60" fmla="*/ 88 h 8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88">
                  <a:moveTo>
                    <a:pt x="10" y="72"/>
                  </a:moveTo>
                  <a:lnTo>
                    <a:pt x="2" y="56"/>
                  </a:lnTo>
                  <a:lnTo>
                    <a:pt x="0" y="39"/>
                  </a:lnTo>
                  <a:lnTo>
                    <a:pt x="5" y="24"/>
                  </a:lnTo>
                  <a:lnTo>
                    <a:pt x="16" y="9"/>
                  </a:lnTo>
                  <a:lnTo>
                    <a:pt x="24" y="4"/>
                  </a:lnTo>
                  <a:lnTo>
                    <a:pt x="32" y="1"/>
                  </a:lnTo>
                  <a:lnTo>
                    <a:pt x="49" y="0"/>
                  </a:lnTo>
                  <a:lnTo>
                    <a:pt x="66" y="4"/>
                  </a:lnTo>
                  <a:lnTo>
                    <a:pt x="80" y="15"/>
                  </a:lnTo>
                  <a:lnTo>
                    <a:pt x="90" y="31"/>
                  </a:lnTo>
                  <a:lnTo>
                    <a:pt x="91" y="46"/>
                  </a:lnTo>
                  <a:lnTo>
                    <a:pt x="86" y="64"/>
                  </a:lnTo>
                  <a:lnTo>
                    <a:pt x="74" y="78"/>
                  </a:lnTo>
                  <a:lnTo>
                    <a:pt x="68" y="83"/>
                  </a:lnTo>
                  <a:lnTo>
                    <a:pt x="58" y="86"/>
                  </a:lnTo>
                  <a:lnTo>
                    <a:pt x="41" y="88"/>
                  </a:lnTo>
                  <a:lnTo>
                    <a:pt x="24" y="83"/>
                  </a:lnTo>
                  <a:lnTo>
                    <a:pt x="10" y="72"/>
                  </a:lnTo>
                </a:path>
              </a:pathLst>
            </a:custGeom>
            <a:noFill/>
            <a:ln w="6350" cap="rnd">
              <a:solidFill>
                <a:srgbClr val="000000"/>
              </a:solidFill>
              <a:prstDash val="solid"/>
              <a:round/>
              <a:headEnd/>
              <a:tailEnd/>
            </a:ln>
          </p:spPr>
          <p:txBody>
            <a:bodyPr/>
            <a:lstStyle/>
            <a:p>
              <a:endParaRPr lang="ru-RU"/>
            </a:p>
          </p:txBody>
        </p:sp>
        <p:sp>
          <p:nvSpPr>
            <p:cNvPr id="22611" name="Freeform 1484"/>
            <p:cNvSpPr>
              <a:spLocks/>
            </p:cNvSpPr>
            <p:nvPr/>
          </p:nvSpPr>
          <p:spPr bwMode="auto">
            <a:xfrm>
              <a:off x="2058" y="1434"/>
              <a:ext cx="92" cy="91"/>
            </a:xfrm>
            <a:custGeom>
              <a:avLst/>
              <a:gdLst>
                <a:gd name="T0" fmla="*/ 14 w 92"/>
                <a:gd name="T1" fmla="*/ 78 h 91"/>
                <a:gd name="T2" fmla="*/ 8 w 92"/>
                <a:gd name="T3" fmla="*/ 70 h 91"/>
                <a:gd name="T4" fmla="*/ 3 w 92"/>
                <a:gd name="T5" fmla="*/ 62 h 91"/>
                <a:gd name="T6" fmla="*/ 1 w 92"/>
                <a:gd name="T7" fmla="*/ 54 h 91"/>
                <a:gd name="T8" fmla="*/ 0 w 92"/>
                <a:gd name="T9" fmla="*/ 46 h 91"/>
                <a:gd name="T10" fmla="*/ 1 w 92"/>
                <a:gd name="T11" fmla="*/ 37 h 91"/>
                <a:gd name="T12" fmla="*/ 3 w 92"/>
                <a:gd name="T13" fmla="*/ 29 h 91"/>
                <a:gd name="T14" fmla="*/ 6 w 92"/>
                <a:gd name="T15" fmla="*/ 23 h 91"/>
                <a:gd name="T16" fmla="*/ 8 w 92"/>
                <a:gd name="T17" fmla="*/ 21 h 91"/>
                <a:gd name="T18" fmla="*/ 14 w 92"/>
                <a:gd name="T19" fmla="*/ 12 h 91"/>
                <a:gd name="T20" fmla="*/ 20 w 92"/>
                <a:gd name="T21" fmla="*/ 8 h 91"/>
                <a:gd name="T22" fmla="*/ 25 w 92"/>
                <a:gd name="T23" fmla="*/ 4 h 91"/>
                <a:gd name="T24" fmla="*/ 28 w 92"/>
                <a:gd name="T25" fmla="*/ 2 h 91"/>
                <a:gd name="T26" fmla="*/ 33 w 92"/>
                <a:gd name="T27" fmla="*/ 1 h 91"/>
                <a:gd name="T28" fmla="*/ 37 w 92"/>
                <a:gd name="T29" fmla="*/ 1 h 91"/>
                <a:gd name="T30" fmla="*/ 46 w 92"/>
                <a:gd name="T31" fmla="*/ 0 h 91"/>
                <a:gd name="T32" fmla="*/ 55 w 92"/>
                <a:gd name="T33" fmla="*/ 1 h 91"/>
                <a:gd name="T34" fmla="*/ 63 w 92"/>
                <a:gd name="T35" fmla="*/ 2 h 91"/>
                <a:gd name="T36" fmla="*/ 70 w 92"/>
                <a:gd name="T37" fmla="*/ 8 h 91"/>
                <a:gd name="T38" fmla="*/ 75 w 92"/>
                <a:gd name="T39" fmla="*/ 9 h 91"/>
                <a:gd name="T40" fmla="*/ 78 w 92"/>
                <a:gd name="T41" fmla="*/ 12 h 91"/>
                <a:gd name="T42" fmla="*/ 85 w 92"/>
                <a:gd name="T43" fmla="*/ 21 h 91"/>
                <a:gd name="T44" fmla="*/ 87 w 92"/>
                <a:gd name="T45" fmla="*/ 28 h 91"/>
                <a:gd name="T46" fmla="*/ 90 w 92"/>
                <a:gd name="T47" fmla="*/ 36 h 91"/>
                <a:gd name="T48" fmla="*/ 92 w 92"/>
                <a:gd name="T49" fmla="*/ 46 h 91"/>
                <a:gd name="T50" fmla="*/ 90 w 92"/>
                <a:gd name="T51" fmla="*/ 54 h 91"/>
                <a:gd name="T52" fmla="*/ 87 w 92"/>
                <a:gd name="T53" fmla="*/ 61 h 91"/>
                <a:gd name="T54" fmla="*/ 86 w 92"/>
                <a:gd name="T55" fmla="*/ 67 h 91"/>
                <a:gd name="T56" fmla="*/ 85 w 92"/>
                <a:gd name="T57" fmla="*/ 70 h 91"/>
                <a:gd name="T58" fmla="*/ 78 w 92"/>
                <a:gd name="T59" fmla="*/ 78 h 91"/>
                <a:gd name="T60" fmla="*/ 70 w 92"/>
                <a:gd name="T61" fmla="*/ 82 h 91"/>
                <a:gd name="T62" fmla="*/ 67 w 92"/>
                <a:gd name="T63" fmla="*/ 86 h 91"/>
                <a:gd name="T64" fmla="*/ 63 w 92"/>
                <a:gd name="T65" fmla="*/ 88 h 91"/>
                <a:gd name="T66" fmla="*/ 59 w 92"/>
                <a:gd name="T67" fmla="*/ 89 h 91"/>
                <a:gd name="T68" fmla="*/ 55 w 92"/>
                <a:gd name="T69" fmla="*/ 91 h 91"/>
                <a:gd name="T70" fmla="*/ 46 w 92"/>
                <a:gd name="T71" fmla="*/ 91 h 91"/>
                <a:gd name="T72" fmla="*/ 37 w 92"/>
                <a:gd name="T73" fmla="*/ 91 h 91"/>
                <a:gd name="T74" fmla="*/ 28 w 92"/>
                <a:gd name="T75" fmla="*/ 88 h 91"/>
                <a:gd name="T76" fmla="*/ 20 w 92"/>
                <a:gd name="T77" fmla="*/ 83 h 91"/>
                <a:gd name="T78" fmla="*/ 18 w 92"/>
                <a:gd name="T79" fmla="*/ 81 h 91"/>
                <a:gd name="T80" fmla="*/ 14 w 92"/>
                <a:gd name="T81" fmla="*/ 78 h 9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2"/>
                <a:gd name="T124" fmla="*/ 0 h 91"/>
                <a:gd name="T125" fmla="*/ 92 w 92"/>
                <a:gd name="T126" fmla="*/ 91 h 9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2" h="91">
                  <a:moveTo>
                    <a:pt x="14" y="78"/>
                  </a:moveTo>
                  <a:lnTo>
                    <a:pt x="8" y="70"/>
                  </a:lnTo>
                  <a:lnTo>
                    <a:pt x="3" y="62"/>
                  </a:lnTo>
                  <a:lnTo>
                    <a:pt x="1" y="54"/>
                  </a:lnTo>
                  <a:lnTo>
                    <a:pt x="0" y="46"/>
                  </a:lnTo>
                  <a:lnTo>
                    <a:pt x="1" y="37"/>
                  </a:lnTo>
                  <a:lnTo>
                    <a:pt x="3" y="29"/>
                  </a:lnTo>
                  <a:lnTo>
                    <a:pt x="6" y="23"/>
                  </a:lnTo>
                  <a:lnTo>
                    <a:pt x="8" y="21"/>
                  </a:lnTo>
                  <a:lnTo>
                    <a:pt x="14" y="12"/>
                  </a:lnTo>
                  <a:lnTo>
                    <a:pt x="20" y="8"/>
                  </a:lnTo>
                  <a:lnTo>
                    <a:pt x="25" y="4"/>
                  </a:lnTo>
                  <a:lnTo>
                    <a:pt x="28" y="2"/>
                  </a:lnTo>
                  <a:lnTo>
                    <a:pt x="33" y="1"/>
                  </a:lnTo>
                  <a:lnTo>
                    <a:pt x="37" y="1"/>
                  </a:lnTo>
                  <a:lnTo>
                    <a:pt x="46" y="0"/>
                  </a:lnTo>
                  <a:lnTo>
                    <a:pt x="55" y="1"/>
                  </a:lnTo>
                  <a:lnTo>
                    <a:pt x="63" y="2"/>
                  </a:lnTo>
                  <a:lnTo>
                    <a:pt x="70" y="8"/>
                  </a:lnTo>
                  <a:lnTo>
                    <a:pt x="75" y="9"/>
                  </a:lnTo>
                  <a:lnTo>
                    <a:pt x="78" y="12"/>
                  </a:lnTo>
                  <a:lnTo>
                    <a:pt x="85" y="21"/>
                  </a:lnTo>
                  <a:lnTo>
                    <a:pt x="87" y="28"/>
                  </a:lnTo>
                  <a:lnTo>
                    <a:pt x="90" y="36"/>
                  </a:lnTo>
                  <a:lnTo>
                    <a:pt x="92" y="46"/>
                  </a:lnTo>
                  <a:lnTo>
                    <a:pt x="90" y="54"/>
                  </a:lnTo>
                  <a:lnTo>
                    <a:pt x="87" y="61"/>
                  </a:lnTo>
                  <a:lnTo>
                    <a:pt x="86" y="67"/>
                  </a:lnTo>
                  <a:lnTo>
                    <a:pt x="85" y="70"/>
                  </a:lnTo>
                  <a:lnTo>
                    <a:pt x="78" y="78"/>
                  </a:lnTo>
                  <a:lnTo>
                    <a:pt x="70" y="82"/>
                  </a:lnTo>
                  <a:lnTo>
                    <a:pt x="67" y="86"/>
                  </a:lnTo>
                  <a:lnTo>
                    <a:pt x="63" y="88"/>
                  </a:lnTo>
                  <a:lnTo>
                    <a:pt x="59" y="89"/>
                  </a:lnTo>
                  <a:lnTo>
                    <a:pt x="55" y="91"/>
                  </a:lnTo>
                  <a:lnTo>
                    <a:pt x="46" y="91"/>
                  </a:lnTo>
                  <a:lnTo>
                    <a:pt x="37" y="91"/>
                  </a:lnTo>
                  <a:lnTo>
                    <a:pt x="28" y="88"/>
                  </a:lnTo>
                  <a:lnTo>
                    <a:pt x="20" y="83"/>
                  </a:lnTo>
                  <a:lnTo>
                    <a:pt x="18" y="81"/>
                  </a:lnTo>
                  <a:lnTo>
                    <a:pt x="14" y="78"/>
                  </a:lnTo>
                  <a:close/>
                </a:path>
              </a:pathLst>
            </a:custGeom>
            <a:solidFill>
              <a:srgbClr val="FFFFFF"/>
            </a:solidFill>
            <a:ln w="9525">
              <a:noFill/>
              <a:round/>
              <a:headEnd/>
              <a:tailEnd/>
            </a:ln>
          </p:spPr>
          <p:txBody>
            <a:bodyPr/>
            <a:lstStyle/>
            <a:p>
              <a:endParaRPr lang="ru-RU"/>
            </a:p>
          </p:txBody>
        </p:sp>
        <p:sp>
          <p:nvSpPr>
            <p:cNvPr id="22612" name="Freeform 1485"/>
            <p:cNvSpPr>
              <a:spLocks/>
            </p:cNvSpPr>
            <p:nvPr/>
          </p:nvSpPr>
          <p:spPr bwMode="auto">
            <a:xfrm>
              <a:off x="2058" y="1434"/>
              <a:ext cx="92" cy="91"/>
            </a:xfrm>
            <a:custGeom>
              <a:avLst/>
              <a:gdLst>
                <a:gd name="T0" fmla="*/ 14 w 92"/>
                <a:gd name="T1" fmla="*/ 78 h 91"/>
                <a:gd name="T2" fmla="*/ 3 w 92"/>
                <a:gd name="T3" fmla="*/ 62 h 91"/>
                <a:gd name="T4" fmla="*/ 0 w 92"/>
                <a:gd name="T5" fmla="*/ 44 h 91"/>
                <a:gd name="T6" fmla="*/ 3 w 92"/>
                <a:gd name="T7" fmla="*/ 29 h 91"/>
                <a:gd name="T8" fmla="*/ 14 w 92"/>
                <a:gd name="T9" fmla="*/ 12 h 91"/>
                <a:gd name="T10" fmla="*/ 20 w 92"/>
                <a:gd name="T11" fmla="*/ 8 h 91"/>
                <a:gd name="T12" fmla="*/ 29 w 92"/>
                <a:gd name="T13" fmla="*/ 2 h 91"/>
                <a:gd name="T14" fmla="*/ 47 w 92"/>
                <a:gd name="T15" fmla="*/ 0 h 91"/>
                <a:gd name="T16" fmla="*/ 64 w 92"/>
                <a:gd name="T17" fmla="*/ 2 h 91"/>
                <a:gd name="T18" fmla="*/ 72 w 92"/>
                <a:gd name="T19" fmla="*/ 8 h 91"/>
                <a:gd name="T20" fmla="*/ 78 w 92"/>
                <a:gd name="T21" fmla="*/ 12 h 91"/>
                <a:gd name="T22" fmla="*/ 89 w 92"/>
                <a:gd name="T23" fmla="*/ 28 h 91"/>
                <a:gd name="T24" fmla="*/ 92 w 92"/>
                <a:gd name="T25" fmla="*/ 44 h 91"/>
                <a:gd name="T26" fmla="*/ 89 w 92"/>
                <a:gd name="T27" fmla="*/ 61 h 91"/>
                <a:gd name="T28" fmla="*/ 78 w 92"/>
                <a:gd name="T29" fmla="*/ 78 h 91"/>
                <a:gd name="T30" fmla="*/ 72 w 92"/>
                <a:gd name="T31" fmla="*/ 82 h 91"/>
                <a:gd name="T32" fmla="*/ 64 w 92"/>
                <a:gd name="T33" fmla="*/ 88 h 91"/>
                <a:gd name="T34" fmla="*/ 47 w 92"/>
                <a:gd name="T35" fmla="*/ 91 h 91"/>
                <a:gd name="T36" fmla="*/ 29 w 92"/>
                <a:gd name="T37" fmla="*/ 88 h 91"/>
                <a:gd name="T38" fmla="*/ 20 w 92"/>
                <a:gd name="T39" fmla="*/ 83 h 91"/>
                <a:gd name="T40" fmla="*/ 14 w 92"/>
                <a:gd name="T41" fmla="*/ 78 h 9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2"/>
                <a:gd name="T64" fmla="*/ 0 h 91"/>
                <a:gd name="T65" fmla="*/ 92 w 92"/>
                <a:gd name="T66" fmla="*/ 91 h 9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2" h="91">
                  <a:moveTo>
                    <a:pt x="14" y="78"/>
                  </a:moveTo>
                  <a:lnTo>
                    <a:pt x="3" y="62"/>
                  </a:lnTo>
                  <a:lnTo>
                    <a:pt x="0" y="44"/>
                  </a:lnTo>
                  <a:lnTo>
                    <a:pt x="3" y="29"/>
                  </a:lnTo>
                  <a:lnTo>
                    <a:pt x="14" y="12"/>
                  </a:lnTo>
                  <a:lnTo>
                    <a:pt x="20" y="8"/>
                  </a:lnTo>
                  <a:lnTo>
                    <a:pt x="29" y="2"/>
                  </a:lnTo>
                  <a:lnTo>
                    <a:pt x="47" y="0"/>
                  </a:lnTo>
                  <a:lnTo>
                    <a:pt x="64" y="2"/>
                  </a:lnTo>
                  <a:lnTo>
                    <a:pt x="72" y="8"/>
                  </a:lnTo>
                  <a:lnTo>
                    <a:pt x="78" y="12"/>
                  </a:lnTo>
                  <a:lnTo>
                    <a:pt x="89" y="28"/>
                  </a:lnTo>
                  <a:lnTo>
                    <a:pt x="92" y="44"/>
                  </a:lnTo>
                  <a:lnTo>
                    <a:pt x="89" y="61"/>
                  </a:lnTo>
                  <a:lnTo>
                    <a:pt x="78" y="78"/>
                  </a:lnTo>
                  <a:lnTo>
                    <a:pt x="72" y="82"/>
                  </a:lnTo>
                  <a:lnTo>
                    <a:pt x="64" y="88"/>
                  </a:lnTo>
                  <a:lnTo>
                    <a:pt x="47" y="91"/>
                  </a:lnTo>
                  <a:lnTo>
                    <a:pt x="29" y="88"/>
                  </a:lnTo>
                  <a:lnTo>
                    <a:pt x="20" y="83"/>
                  </a:lnTo>
                  <a:lnTo>
                    <a:pt x="14" y="78"/>
                  </a:lnTo>
                </a:path>
              </a:pathLst>
            </a:custGeom>
            <a:noFill/>
            <a:ln w="6350" cap="rnd">
              <a:solidFill>
                <a:srgbClr val="000000"/>
              </a:solidFill>
              <a:prstDash val="solid"/>
              <a:round/>
              <a:headEnd/>
              <a:tailEnd/>
            </a:ln>
          </p:spPr>
          <p:txBody>
            <a:bodyPr/>
            <a:lstStyle/>
            <a:p>
              <a:endParaRPr lang="ru-RU"/>
            </a:p>
          </p:txBody>
        </p:sp>
        <p:sp>
          <p:nvSpPr>
            <p:cNvPr id="22613" name="Freeform 1486"/>
            <p:cNvSpPr>
              <a:spLocks/>
            </p:cNvSpPr>
            <p:nvPr/>
          </p:nvSpPr>
          <p:spPr bwMode="auto">
            <a:xfrm>
              <a:off x="1998" y="1511"/>
              <a:ext cx="92" cy="92"/>
            </a:xfrm>
            <a:custGeom>
              <a:avLst/>
              <a:gdLst>
                <a:gd name="T0" fmla="*/ 18 w 92"/>
                <a:gd name="T1" fmla="*/ 81 h 92"/>
                <a:gd name="T2" fmla="*/ 11 w 92"/>
                <a:gd name="T3" fmla="*/ 74 h 92"/>
                <a:gd name="T4" fmla="*/ 8 w 92"/>
                <a:gd name="T5" fmla="*/ 71 h 92"/>
                <a:gd name="T6" fmla="*/ 7 w 92"/>
                <a:gd name="T7" fmla="*/ 66 h 92"/>
                <a:gd name="T8" fmla="*/ 2 w 92"/>
                <a:gd name="T9" fmla="*/ 58 h 92"/>
                <a:gd name="T10" fmla="*/ 0 w 92"/>
                <a:gd name="T11" fmla="*/ 50 h 92"/>
                <a:gd name="T12" fmla="*/ 2 w 92"/>
                <a:gd name="T13" fmla="*/ 41 h 92"/>
                <a:gd name="T14" fmla="*/ 2 w 92"/>
                <a:gd name="T15" fmla="*/ 37 h 92"/>
                <a:gd name="T16" fmla="*/ 3 w 92"/>
                <a:gd name="T17" fmla="*/ 33 h 92"/>
                <a:gd name="T18" fmla="*/ 7 w 92"/>
                <a:gd name="T19" fmla="*/ 24 h 92"/>
                <a:gd name="T20" fmla="*/ 11 w 92"/>
                <a:gd name="T21" fmla="*/ 16 h 92"/>
                <a:gd name="T22" fmla="*/ 18 w 92"/>
                <a:gd name="T23" fmla="*/ 10 h 92"/>
                <a:gd name="T24" fmla="*/ 25 w 92"/>
                <a:gd name="T25" fmla="*/ 5 h 92"/>
                <a:gd name="T26" fmla="*/ 35 w 92"/>
                <a:gd name="T27" fmla="*/ 2 h 92"/>
                <a:gd name="T28" fmla="*/ 42 w 92"/>
                <a:gd name="T29" fmla="*/ 1 h 92"/>
                <a:gd name="T30" fmla="*/ 52 w 92"/>
                <a:gd name="T31" fmla="*/ 0 h 92"/>
                <a:gd name="T32" fmla="*/ 59 w 92"/>
                <a:gd name="T33" fmla="*/ 2 h 92"/>
                <a:gd name="T34" fmla="*/ 68 w 92"/>
                <a:gd name="T35" fmla="*/ 5 h 92"/>
                <a:gd name="T36" fmla="*/ 75 w 92"/>
                <a:gd name="T37" fmla="*/ 12 h 92"/>
                <a:gd name="T38" fmla="*/ 82 w 92"/>
                <a:gd name="T39" fmla="*/ 18 h 92"/>
                <a:gd name="T40" fmla="*/ 85 w 92"/>
                <a:gd name="T41" fmla="*/ 21 h 92"/>
                <a:gd name="T42" fmla="*/ 87 w 92"/>
                <a:gd name="T43" fmla="*/ 24 h 92"/>
                <a:gd name="T44" fmla="*/ 91 w 92"/>
                <a:gd name="T45" fmla="*/ 34 h 92"/>
                <a:gd name="T46" fmla="*/ 92 w 92"/>
                <a:gd name="T47" fmla="*/ 42 h 92"/>
                <a:gd name="T48" fmla="*/ 92 w 92"/>
                <a:gd name="T49" fmla="*/ 50 h 92"/>
                <a:gd name="T50" fmla="*/ 91 w 92"/>
                <a:gd name="T51" fmla="*/ 54 h 92"/>
                <a:gd name="T52" fmla="*/ 89 w 92"/>
                <a:gd name="T53" fmla="*/ 60 h 92"/>
                <a:gd name="T54" fmla="*/ 87 w 92"/>
                <a:gd name="T55" fmla="*/ 67 h 92"/>
                <a:gd name="T56" fmla="*/ 82 w 92"/>
                <a:gd name="T57" fmla="*/ 75 h 92"/>
                <a:gd name="T58" fmla="*/ 76 w 92"/>
                <a:gd name="T59" fmla="*/ 82 h 92"/>
                <a:gd name="T60" fmla="*/ 68 w 92"/>
                <a:gd name="T61" fmla="*/ 87 h 92"/>
                <a:gd name="T62" fmla="*/ 60 w 92"/>
                <a:gd name="T63" fmla="*/ 90 h 92"/>
                <a:gd name="T64" fmla="*/ 50 w 92"/>
                <a:gd name="T65" fmla="*/ 92 h 92"/>
                <a:gd name="T66" fmla="*/ 42 w 92"/>
                <a:gd name="T67" fmla="*/ 92 h 92"/>
                <a:gd name="T68" fmla="*/ 33 w 92"/>
                <a:gd name="T69" fmla="*/ 90 h 92"/>
                <a:gd name="T70" fmla="*/ 25 w 92"/>
                <a:gd name="T71" fmla="*/ 85 h 92"/>
                <a:gd name="T72" fmla="*/ 18 w 92"/>
                <a:gd name="T73" fmla="*/ 81 h 9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2"/>
                <a:gd name="T112" fmla="*/ 0 h 92"/>
                <a:gd name="T113" fmla="*/ 92 w 92"/>
                <a:gd name="T114" fmla="*/ 92 h 9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2" h="92">
                  <a:moveTo>
                    <a:pt x="18" y="81"/>
                  </a:moveTo>
                  <a:lnTo>
                    <a:pt x="11" y="74"/>
                  </a:lnTo>
                  <a:lnTo>
                    <a:pt x="8" y="71"/>
                  </a:lnTo>
                  <a:lnTo>
                    <a:pt x="7" y="66"/>
                  </a:lnTo>
                  <a:lnTo>
                    <a:pt x="2" y="58"/>
                  </a:lnTo>
                  <a:lnTo>
                    <a:pt x="0" y="50"/>
                  </a:lnTo>
                  <a:lnTo>
                    <a:pt x="2" y="41"/>
                  </a:lnTo>
                  <a:lnTo>
                    <a:pt x="2" y="37"/>
                  </a:lnTo>
                  <a:lnTo>
                    <a:pt x="3" y="33"/>
                  </a:lnTo>
                  <a:lnTo>
                    <a:pt x="7" y="24"/>
                  </a:lnTo>
                  <a:lnTo>
                    <a:pt x="11" y="16"/>
                  </a:lnTo>
                  <a:lnTo>
                    <a:pt x="18" y="10"/>
                  </a:lnTo>
                  <a:lnTo>
                    <a:pt x="25" y="5"/>
                  </a:lnTo>
                  <a:lnTo>
                    <a:pt x="35" y="2"/>
                  </a:lnTo>
                  <a:lnTo>
                    <a:pt x="42" y="1"/>
                  </a:lnTo>
                  <a:lnTo>
                    <a:pt x="52" y="0"/>
                  </a:lnTo>
                  <a:lnTo>
                    <a:pt x="59" y="2"/>
                  </a:lnTo>
                  <a:lnTo>
                    <a:pt x="68" y="5"/>
                  </a:lnTo>
                  <a:lnTo>
                    <a:pt x="75" y="12"/>
                  </a:lnTo>
                  <a:lnTo>
                    <a:pt x="82" y="18"/>
                  </a:lnTo>
                  <a:lnTo>
                    <a:pt x="85" y="21"/>
                  </a:lnTo>
                  <a:lnTo>
                    <a:pt x="87" y="24"/>
                  </a:lnTo>
                  <a:lnTo>
                    <a:pt x="91" y="34"/>
                  </a:lnTo>
                  <a:lnTo>
                    <a:pt x="92" y="42"/>
                  </a:lnTo>
                  <a:lnTo>
                    <a:pt x="92" y="50"/>
                  </a:lnTo>
                  <a:lnTo>
                    <a:pt x="91" y="54"/>
                  </a:lnTo>
                  <a:lnTo>
                    <a:pt x="89" y="60"/>
                  </a:lnTo>
                  <a:lnTo>
                    <a:pt x="87" y="67"/>
                  </a:lnTo>
                  <a:lnTo>
                    <a:pt x="82" y="75"/>
                  </a:lnTo>
                  <a:lnTo>
                    <a:pt x="76" y="82"/>
                  </a:lnTo>
                  <a:lnTo>
                    <a:pt x="68" y="87"/>
                  </a:lnTo>
                  <a:lnTo>
                    <a:pt x="60" y="90"/>
                  </a:lnTo>
                  <a:lnTo>
                    <a:pt x="50" y="92"/>
                  </a:lnTo>
                  <a:lnTo>
                    <a:pt x="42" y="92"/>
                  </a:lnTo>
                  <a:lnTo>
                    <a:pt x="33" y="90"/>
                  </a:lnTo>
                  <a:lnTo>
                    <a:pt x="25" y="85"/>
                  </a:lnTo>
                  <a:lnTo>
                    <a:pt x="18" y="81"/>
                  </a:lnTo>
                  <a:close/>
                </a:path>
              </a:pathLst>
            </a:custGeom>
            <a:solidFill>
              <a:srgbClr val="FFFFFF"/>
            </a:solidFill>
            <a:ln w="9525">
              <a:noFill/>
              <a:round/>
              <a:headEnd/>
              <a:tailEnd/>
            </a:ln>
          </p:spPr>
          <p:txBody>
            <a:bodyPr/>
            <a:lstStyle/>
            <a:p>
              <a:endParaRPr lang="ru-RU"/>
            </a:p>
          </p:txBody>
        </p:sp>
        <p:sp>
          <p:nvSpPr>
            <p:cNvPr id="22614" name="Freeform 1487"/>
            <p:cNvSpPr>
              <a:spLocks/>
            </p:cNvSpPr>
            <p:nvPr/>
          </p:nvSpPr>
          <p:spPr bwMode="auto">
            <a:xfrm>
              <a:off x="1998" y="1512"/>
              <a:ext cx="91" cy="91"/>
            </a:xfrm>
            <a:custGeom>
              <a:avLst/>
              <a:gdLst>
                <a:gd name="T0" fmla="*/ 16 w 91"/>
                <a:gd name="T1" fmla="*/ 80 h 91"/>
                <a:gd name="T2" fmla="*/ 5 w 91"/>
                <a:gd name="T3" fmla="*/ 65 h 91"/>
                <a:gd name="T4" fmla="*/ 0 w 91"/>
                <a:gd name="T5" fmla="*/ 49 h 91"/>
                <a:gd name="T6" fmla="*/ 2 w 91"/>
                <a:gd name="T7" fmla="*/ 32 h 91"/>
                <a:gd name="T8" fmla="*/ 5 w 91"/>
                <a:gd name="T9" fmla="*/ 23 h 91"/>
                <a:gd name="T10" fmla="*/ 9 w 91"/>
                <a:gd name="T11" fmla="*/ 15 h 91"/>
                <a:gd name="T12" fmla="*/ 24 w 91"/>
                <a:gd name="T13" fmla="*/ 4 h 91"/>
                <a:gd name="T14" fmla="*/ 33 w 91"/>
                <a:gd name="T15" fmla="*/ 1 h 91"/>
                <a:gd name="T16" fmla="*/ 41 w 91"/>
                <a:gd name="T17" fmla="*/ 0 h 91"/>
                <a:gd name="T18" fmla="*/ 58 w 91"/>
                <a:gd name="T19" fmla="*/ 1 h 91"/>
                <a:gd name="T20" fmla="*/ 74 w 91"/>
                <a:gd name="T21" fmla="*/ 9 h 91"/>
                <a:gd name="T22" fmla="*/ 86 w 91"/>
                <a:gd name="T23" fmla="*/ 23 h 91"/>
                <a:gd name="T24" fmla="*/ 91 w 91"/>
                <a:gd name="T25" fmla="*/ 41 h 91"/>
                <a:gd name="T26" fmla="*/ 89 w 91"/>
                <a:gd name="T27" fmla="*/ 59 h 91"/>
                <a:gd name="T28" fmla="*/ 85 w 91"/>
                <a:gd name="T29" fmla="*/ 66 h 91"/>
                <a:gd name="T30" fmla="*/ 80 w 91"/>
                <a:gd name="T31" fmla="*/ 74 h 91"/>
                <a:gd name="T32" fmla="*/ 66 w 91"/>
                <a:gd name="T33" fmla="*/ 86 h 91"/>
                <a:gd name="T34" fmla="*/ 58 w 91"/>
                <a:gd name="T35" fmla="*/ 89 h 91"/>
                <a:gd name="T36" fmla="*/ 49 w 91"/>
                <a:gd name="T37" fmla="*/ 91 h 91"/>
                <a:gd name="T38" fmla="*/ 32 w 91"/>
                <a:gd name="T39" fmla="*/ 89 h 91"/>
                <a:gd name="T40" fmla="*/ 16 w 91"/>
                <a:gd name="T41" fmla="*/ 80 h 9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1"/>
                <a:gd name="T64" fmla="*/ 0 h 91"/>
                <a:gd name="T65" fmla="*/ 91 w 91"/>
                <a:gd name="T66" fmla="*/ 91 h 9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1" h="91">
                  <a:moveTo>
                    <a:pt x="16" y="80"/>
                  </a:moveTo>
                  <a:lnTo>
                    <a:pt x="5" y="65"/>
                  </a:lnTo>
                  <a:lnTo>
                    <a:pt x="0" y="49"/>
                  </a:lnTo>
                  <a:lnTo>
                    <a:pt x="2" y="32"/>
                  </a:lnTo>
                  <a:lnTo>
                    <a:pt x="5" y="23"/>
                  </a:lnTo>
                  <a:lnTo>
                    <a:pt x="9" y="15"/>
                  </a:lnTo>
                  <a:lnTo>
                    <a:pt x="24" y="4"/>
                  </a:lnTo>
                  <a:lnTo>
                    <a:pt x="33" y="1"/>
                  </a:lnTo>
                  <a:lnTo>
                    <a:pt x="41" y="0"/>
                  </a:lnTo>
                  <a:lnTo>
                    <a:pt x="58" y="1"/>
                  </a:lnTo>
                  <a:lnTo>
                    <a:pt x="74" y="9"/>
                  </a:lnTo>
                  <a:lnTo>
                    <a:pt x="86" y="23"/>
                  </a:lnTo>
                  <a:lnTo>
                    <a:pt x="91" y="41"/>
                  </a:lnTo>
                  <a:lnTo>
                    <a:pt x="89" y="59"/>
                  </a:lnTo>
                  <a:lnTo>
                    <a:pt x="85" y="66"/>
                  </a:lnTo>
                  <a:lnTo>
                    <a:pt x="80" y="74"/>
                  </a:lnTo>
                  <a:lnTo>
                    <a:pt x="66" y="86"/>
                  </a:lnTo>
                  <a:lnTo>
                    <a:pt x="58" y="89"/>
                  </a:lnTo>
                  <a:lnTo>
                    <a:pt x="49" y="91"/>
                  </a:lnTo>
                  <a:lnTo>
                    <a:pt x="32" y="89"/>
                  </a:lnTo>
                  <a:lnTo>
                    <a:pt x="16" y="80"/>
                  </a:lnTo>
                </a:path>
              </a:pathLst>
            </a:custGeom>
            <a:noFill/>
            <a:ln w="6350" cap="rnd">
              <a:solidFill>
                <a:srgbClr val="000000"/>
              </a:solidFill>
              <a:prstDash val="solid"/>
              <a:round/>
              <a:headEnd/>
              <a:tailEnd/>
            </a:ln>
          </p:spPr>
          <p:txBody>
            <a:bodyPr/>
            <a:lstStyle/>
            <a:p>
              <a:endParaRPr lang="ru-RU"/>
            </a:p>
          </p:txBody>
        </p:sp>
        <p:sp>
          <p:nvSpPr>
            <p:cNvPr id="22615" name="Freeform 1488"/>
            <p:cNvSpPr>
              <a:spLocks/>
            </p:cNvSpPr>
            <p:nvPr/>
          </p:nvSpPr>
          <p:spPr bwMode="auto">
            <a:xfrm>
              <a:off x="1941" y="1577"/>
              <a:ext cx="93" cy="92"/>
            </a:xfrm>
            <a:custGeom>
              <a:avLst/>
              <a:gdLst>
                <a:gd name="T0" fmla="*/ 21 w 93"/>
                <a:gd name="T1" fmla="*/ 84 h 92"/>
                <a:gd name="T2" fmla="*/ 13 w 93"/>
                <a:gd name="T3" fmla="*/ 78 h 92"/>
                <a:gd name="T4" fmla="*/ 10 w 93"/>
                <a:gd name="T5" fmla="*/ 74 h 92"/>
                <a:gd name="T6" fmla="*/ 8 w 93"/>
                <a:gd name="T7" fmla="*/ 71 h 92"/>
                <a:gd name="T8" fmla="*/ 4 w 93"/>
                <a:gd name="T9" fmla="*/ 63 h 92"/>
                <a:gd name="T10" fmla="*/ 2 w 93"/>
                <a:gd name="T11" fmla="*/ 55 h 92"/>
                <a:gd name="T12" fmla="*/ 0 w 93"/>
                <a:gd name="T13" fmla="*/ 46 h 92"/>
                <a:gd name="T14" fmla="*/ 2 w 93"/>
                <a:gd name="T15" fmla="*/ 37 h 92"/>
                <a:gd name="T16" fmla="*/ 5 w 93"/>
                <a:gd name="T17" fmla="*/ 28 h 92"/>
                <a:gd name="T18" fmla="*/ 6 w 93"/>
                <a:gd name="T19" fmla="*/ 25 h 92"/>
                <a:gd name="T20" fmla="*/ 10 w 93"/>
                <a:gd name="T21" fmla="*/ 20 h 92"/>
                <a:gd name="T22" fmla="*/ 15 w 93"/>
                <a:gd name="T23" fmla="*/ 14 h 92"/>
                <a:gd name="T24" fmla="*/ 22 w 93"/>
                <a:gd name="T25" fmla="*/ 8 h 92"/>
                <a:gd name="T26" fmla="*/ 30 w 93"/>
                <a:gd name="T27" fmla="*/ 4 h 92"/>
                <a:gd name="T28" fmla="*/ 35 w 93"/>
                <a:gd name="T29" fmla="*/ 2 h 92"/>
                <a:gd name="T30" fmla="*/ 38 w 93"/>
                <a:gd name="T31" fmla="*/ 2 h 92"/>
                <a:gd name="T32" fmla="*/ 47 w 93"/>
                <a:gd name="T33" fmla="*/ 0 h 92"/>
                <a:gd name="T34" fmla="*/ 56 w 93"/>
                <a:gd name="T35" fmla="*/ 2 h 92"/>
                <a:gd name="T36" fmla="*/ 65 w 93"/>
                <a:gd name="T37" fmla="*/ 6 h 92"/>
                <a:gd name="T38" fmla="*/ 72 w 93"/>
                <a:gd name="T39" fmla="*/ 8 h 92"/>
                <a:gd name="T40" fmla="*/ 80 w 93"/>
                <a:gd name="T41" fmla="*/ 15 h 92"/>
                <a:gd name="T42" fmla="*/ 83 w 93"/>
                <a:gd name="T43" fmla="*/ 18 h 92"/>
                <a:gd name="T44" fmla="*/ 84 w 93"/>
                <a:gd name="T45" fmla="*/ 23 h 92"/>
                <a:gd name="T46" fmla="*/ 89 w 93"/>
                <a:gd name="T47" fmla="*/ 31 h 92"/>
                <a:gd name="T48" fmla="*/ 91 w 93"/>
                <a:gd name="T49" fmla="*/ 39 h 92"/>
                <a:gd name="T50" fmla="*/ 93 w 93"/>
                <a:gd name="T51" fmla="*/ 47 h 92"/>
                <a:gd name="T52" fmla="*/ 91 w 93"/>
                <a:gd name="T53" fmla="*/ 57 h 92"/>
                <a:gd name="T54" fmla="*/ 88 w 93"/>
                <a:gd name="T55" fmla="*/ 65 h 92"/>
                <a:gd name="T56" fmla="*/ 86 w 93"/>
                <a:gd name="T57" fmla="*/ 69 h 92"/>
                <a:gd name="T58" fmla="*/ 84 w 93"/>
                <a:gd name="T59" fmla="*/ 73 h 92"/>
                <a:gd name="T60" fmla="*/ 78 w 93"/>
                <a:gd name="T61" fmla="*/ 80 h 92"/>
                <a:gd name="T62" fmla="*/ 71 w 93"/>
                <a:gd name="T63" fmla="*/ 86 h 92"/>
                <a:gd name="T64" fmla="*/ 63 w 93"/>
                <a:gd name="T65" fmla="*/ 88 h 92"/>
                <a:gd name="T66" fmla="*/ 58 w 93"/>
                <a:gd name="T67" fmla="*/ 90 h 92"/>
                <a:gd name="T68" fmla="*/ 55 w 93"/>
                <a:gd name="T69" fmla="*/ 92 h 92"/>
                <a:gd name="T70" fmla="*/ 45 w 93"/>
                <a:gd name="T71" fmla="*/ 92 h 92"/>
                <a:gd name="T72" fmla="*/ 36 w 93"/>
                <a:gd name="T73" fmla="*/ 92 h 92"/>
                <a:gd name="T74" fmla="*/ 28 w 93"/>
                <a:gd name="T75" fmla="*/ 88 h 92"/>
                <a:gd name="T76" fmla="*/ 21 w 93"/>
                <a:gd name="T77" fmla="*/ 84 h 9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3"/>
                <a:gd name="T118" fmla="*/ 0 h 92"/>
                <a:gd name="T119" fmla="*/ 93 w 93"/>
                <a:gd name="T120" fmla="*/ 92 h 9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3" h="92">
                  <a:moveTo>
                    <a:pt x="21" y="84"/>
                  </a:moveTo>
                  <a:lnTo>
                    <a:pt x="13" y="78"/>
                  </a:lnTo>
                  <a:lnTo>
                    <a:pt x="10" y="74"/>
                  </a:lnTo>
                  <a:lnTo>
                    <a:pt x="8" y="71"/>
                  </a:lnTo>
                  <a:lnTo>
                    <a:pt x="4" y="63"/>
                  </a:lnTo>
                  <a:lnTo>
                    <a:pt x="2" y="55"/>
                  </a:lnTo>
                  <a:lnTo>
                    <a:pt x="0" y="46"/>
                  </a:lnTo>
                  <a:lnTo>
                    <a:pt x="2" y="37"/>
                  </a:lnTo>
                  <a:lnTo>
                    <a:pt x="5" y="28"/>
                  </a:lnTo>
                  <a:lnTo>
                    <a:pt x="6" y="25"/>
                  </a:lnTo>
                  <a:lnTo>
                    <a:pt x="10" y="20"/>
                  </a:lnTo>
                  <a:lnTo>
                    <a:pt x="15" y="14"/>
                  </a:lnTo>
                  <a:lnTo>
                    <a:pt x="22" y="8"/>
                  </a:lnTo>
                  <a:lnTo>
                    <a:pt x="30" y="4"/>
                  </a:lnTo>
                  <a:lnTo>
                    <a:pt x="35" y="2"/>
                  </a:lnTo>
                  <a:lnTo>
                    <a:pt x="38" y="2"/>
                  </a:lnTo>
                  <a:lnTo>
                    <a:pt x="47" y="0"/>
                  </a:lnTo>
                  <a:lnTo>
                    <a:pt x="56" y="2"/>
                  </a:lnTo>
                  <a:lnTo>
                    <a:pt x="65" y="6"/>
                  </a:lnTo>
                  <a:lnTo>
                    <a:pt x="72" y="8"/>
                  </a:lnTo>
                  <a:lnTo>
                    <a:pt x="80" y="15"/>
                  </a:lnTo>
                  <a:lnTo>
                    <a:pt x="83" y="18"/>
                  </a:lnTo>
                  <a:lnTo>
                    <a:pt x="84" y="23"/>
                  </a:lnTo>
                  <a:lnTo>
                    <a:pt x="89" y="31"/>
                  </a:lnTo>
                  <a:lnTo>
                    <a:pt x="91" y="39"/>
                  </a:lnTo>
                  <a:lnTo>
                    <a:pt x="93" y="47"/>
                  </a:lnTo>
                  <a:lnTo>
                    <a:pt x="91" y="57"/>
                  </a:lnTo>
                  <a:lnTo>
                    <a:pt x="88" y="65"/>
                  </a:lnTo>
                  <a:lnTo>
                    <a:pt x="86" y="69"/>
                  </a:lnTo>
                  <a:lnTo>
                    <a:pt x="84" y="73"/>
                  </a:lnTo>
                  <a:lnTo>
                    <a:pt x="78" y="80"/>
                  </a:lnTo>
                  <a:lnTo>
                    <a:pt x="71" y="86"/>
                  </a:lnTo>
                  <a:lnTo>
                    <a:pt x="63" y="88"/>
                  </a:lnTo>
                  <a:lnTo>
                    <a:pt x="58" y="90"/>
                  </a:lnTo>
                  <a:lnTo>
                    <a:pt x="55" y="92"/>
                  </a:lnTo>
                  <a:lnTo>
                    <a:pt x="45" y="92"/>
                  </a:lnTo>
                  <a:lnTo>
                    <a:pt x="36" y="92"/>
                  </a:lnTo>
                  <a:lnTo>
                    <a:pt x="28" y="88"/>
                  </a:lnTo>
                  <a:lnTo>
                    <a:pt x="21" y="84"/>
                  </a:lnTo>
                  <a:close/>
                </a:path>
              </a:pathLst>
            </a:custGeom>
            <a:solidFill>
              <a:srgbClr val="FFFFFF"/>
            </a:solidFill>
            <a:ln w="9525">
              <a:noFill/>
              <a:round/>
              <a:headEnd/>
              <a:tailEnd/>
            </a:ln>
          </p:spPr>
          <p:txBody>
            <a:bodyPr/>
            <a:lstStyle/>
            <a:p>
              <a:endParaRPr lang="ru-RU"/>
            </a:p>
          </p:txBody>
        </p:sp>
        <p:sp>
          <p:nvSpPr>
            <p:cNvPr id="22616" name="Freeform 1489"/>
            <p:cNvSpPr>
              <a:spLocks/>
            </p:cNvSpPr>
            <p:nvPr/>
          </p:nvSpPr>
          <p:spPr bwMode="auto">
            <a:xfrm>
              <a:off x="1940" y="1581"/>
              <a:ext cx="91" cy="88"/>
            </a:xfrm>
            <a:custGeom>
              <a:avLst/>
              <a:gdLst>
                <a:gd name="T0" fmla="*/ 19 w 91"/>
                <a:gd name="T1" fmla="*/ 80 h 88"/>
                <a:gd name="T2" fmla="*/ 6 w 91"/>
                <a:gd name="T3" fmla="*/ 67 h 88"/>
                <a:gd name="T4" fmla="*/ 0 w 91"/>
                <a:gd name="T5" fmla="*/ 52 h 88"/>
                <a:gd name="T6" fmla="*/ 0 w 91"/>
                <a:gd name="T7" fmla="*/ 34 h 88"/>
                <a:gd name="T8" fmla="*/ 3 w 91"/>
                <a:gd name="T9" fmla="*/ 25 h 88"/>
                <a:gd name="T10" fmla="*/ 8 w 91"/>
                <a:gd name="T11" fmla="*/ 17 h 88"/>
                <a:gd name="T12" fmla="*/ 21 w 91"/>
                <a:gd name="T13" fmla="*/ 6 h 88"/>
                <a:gd name="T14" fmla="*/ 38 w 91"/>
                <a:gd name="T15" fmla="*/ 0 h 88"/>
                <a:gd name="T16" fmla="*/ 55 w 91"/>
                <a:gd name="T17" fmla="*/ 0 h 88"/>
                <a:gd name="T18" fmla="*/ 72 w 91"/>
                <a:gd name="T19" fmla="*/ 6 h 88"/>
                <a:gd name="T20" fmla="*/ 84 w 91"/>
                <a:gd name="T21" fmla="*/ 20 h 88"/>
                <a:gd name="T22" fmla="*/ 91 w 91"/>
                <a:gd name="T23" fmla="*/ 35 h 88"/>
                <a:gd name="T24" fmla="*/ 91 w 91"/>
                <a:gd name="T25" fmla="*/ 54 h 88"/>
                <a:gd name="T26" fmla="*/ 87 w 91"/>
                <a:gd name="T27" fmla="*/ 61 h 88"/>
                <a:gd name="T28" fmla="*/ 84 w 91"/>
                <a:gd name="T29" fmla="*/ 69 h 88"/>
                <a:gd name="T30" fmla="*/ 70 w 91"/>
                <a:gd name="T31" fmla="*/ 82 h 88"/>
                <a:gd name="T32" fmla="*/ 54 w 91"/>
                <a:gd name="T33" fmla="*/ 88 h 88"/>
                <a:gd name="T34" fmla="*/ 36 w 91"/>
                <a:gd name="T35" fmla="*/ 88 h 88"/>
                <a:gd name="T36" fmla="*/ 19 w 91"/>
                <a:gd name="T37" fmla="*/ 80 h 8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88"/>
                <a:gd name="T59" fmla="*/ 91 w 91"/>
                <a:gd name="T60" fmla="*/ 88 h 8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88">
                  <a:moveTo>
                    <a:pt x="19" y="80"/>
                  </a:moveTo>
                  <a:lnTo>
                    <a:pt x="6" y="67"/>
                  </a:lnTo>
                  <a:lnTo>
                    <a:pt x="0" y="52"/>
                  </a:lnTo>
                  <a:lnTo>
                    <a:pt x="0" y="34"/>
                  </a:lnTo>
                  <a:lnTo>
                    <a:pt x="3" y="25"/>
                  </a:lnTo>
                  <a:lnTo>
                    <a:pt x="8" y="17"/>
                  </a:lnTo>
                  <a:lnTo>
                    <a:pt x="21" y="6"/>
                  </a:lnTo>
                  <a:lnTo>
                    <a:pt x="38" y="0"/>
                  </a:lnTo>
                  <a:lnTo>
                    <a:pt x="55" y="0"/>
                  </a:lnTo>
                  <a:lnTo>
                    <a:pt x="72" y="6"/>
                  </a:lnTo>
                  <a:lnTo>
                    <a:pt x="84" y="20"/>
                  </a:lnTo>
                  <a:lnTo>
                    <a:pt x="91" y="35"/>
                  </a:lnTo>
                  <a:lnTo>
                    <a:pt x="91" y="54"/>
                  </a:lnTo>
                  <a:lnTo>
                    <a:pt x="87" y="61"/>
                  </a:lnTo>
                  <a:lnTo>
                    <a:pt x="84" y="69"/>
                  </a:lnTo>
                  <a:lnTo>
                    <a:pt x="70" y="82"/>
                  </a:lnTo>
                  <a:lnTo>
                    <a:pt x="54" y="88"/>
                  </a:lnTo>
                  <a:lnTo>
                    <a:pt x="36" y="88"/>
                  </a:lnTo>
                  <a:lnTo>
                    <a:pt x="19" y="80"/>
                  </a:lnTo>
                </a:path>
              </a:pathLst>
            </a:custGeom>
            <a:noFill/>
            <a:ln w="6350" cap="rnd">
              <a:solidFill>
                <a:srgbClr val="000000"/>
              </a:solidFill>
              <a:prstDash val="solid"/>
              <a:round/>
              <a:headEnd/>
              <a:tailEnd/>
            </a:ln>
          </p:spPr>
          <p:txBody>
            <a:bodyPr/>
            <a:lstStyle/>
            <a:p>
              <a:endParaRPr lang="ru-RU"/>
            </a:p>
          </p:txBody>
        </p:sp>
        <p:sp>
          <p:nvSpPr>
            <p:cNvPr id="22617" name="Freeform 1490"/>
            <p:cNvSpPr>
              <a:spLocks/>
            </p:cNvSpPr>
            <p:nvPr/>
          </p:nvSpPr>
          <p:spPr bwMode="auto">
            <a:xfrm>
              <a:off x="1880" y="1655"/>
              <a:ext cx="94" cy="91"/>
            </a:xfrm>
            <a:custGeom>
              <a:avLst/>
              <a:gdLst>
                <a:gd name="T0" fmla="*/ 24 w 94"/>
                <a:gd name="T1" fmla="*/ 85 h 91"/>
                <a:gd name="T2" fmla="*/ 20 w 94"/>
                <a:gd name="T3" fmla="*/ 82 h 91"/>
                <a:gd name="T4" fmla="*/ 16 w 94"/>
                <a:gd name="T5" fmla="*/ 80 h 91"/>
                <a:gd name="T6" fmla="*/ 10 w 94"/>
                <a:gd name="T7" fmla="*/ 74 h 91"/>
                <a:gd name="T8" fmla="*/ 6 w 94"/>
                <a:gd name="T9" fmla="*/ 70 h 91"/>
                <a:gd name="T10" fmla="*/ 5 w 94"/>
                <a:gd name="T11" fmla="*/ 66 h 91"/>
                <a:gd name="T12" fmla="*/ 2 w 94"/>
                <a:gd name="T13" fmla="*/ 58 h 91"/>
                <a:gd name="T14" fmla="*/ 0 w 94"/>
                <a:gd name="T15" fmla="*/ 49 h 91"/>
                <a:gd name="T16" fmla="*/ 0 w 94"/>
                <a:gd name="T17" fmla="*/ 45 h 91"/>
                <a:gd name="T18" fmla="*/ 0 w 94"/>
                <a:gd name="T19" fmla="*/ 40 h 91"/>
                <a:gd name="T20" fmla="*/ 2 w 94"/>
                <a:gd name="T21" fmla="*/ 31 h 91"/>
                <a:gd name="T22" fmla="*/ 3 w 94"/>
                <a:gd name="T23" fmla="*/ 28 h 91"/>
                <a:gd name="T24" fmla="*/ 6 w 94"/>
                <a:gd name="T25" fmla="*/ 23 h 91"/>
                <a:gd name="T26" fmla="*/ 12 w 94"/>
                <a:gd name="T27" fmla="*/ 15 h 91"/>
                <a:gd name="T28" fmla="*/ 14 w 94"/>
                <a:gd name="T29" fmla="*/ 12 h 91"/>
                <a:gd name="T30" fmla="*/ 18 w 94"/>
                <a:gd name="T31" fmla="*/ 10 h 91"/>
                <a:gd name="T32" fmla="*/ 25 w 94"/>
                <a:gd name="T33" fmla="*/ 5 h 91"/>
                <a:gd name="T34" fmla="*/ 35 w 94"/>
                <a:gd name="T35" fmla="*/ 2 h 91"/>
                <a:gd name="T36" fmla="*/ 43 w 94"/>
                <a:gd name="T37" fmla="*/ 0 h 91"/>
                <a:gd name="T38" fmla="*/ 48 w 94"/>
                <a:gd name="T39" fmla="*/ 0 h 91"/>
                <a:gd name="T40" fmla="*/ 54 w 94"/>
                <a:gd name="T41" fmla="*/ 0 h 91"/>
                <a:gd name="T42" fmla="*/ 62 w 94"/>
                <a:gd name="T43" fmla="*/ 2 h 91"/>
                <a:gd name="T44" fmla="*/ 71 w 94"/>
                <a:gd name="T45" fmla="*/ 7 h 91"/>
                <a:gd name="T46" fmla="*/ 74 w 94"/>
                <a:gd name="T47" fmla="*/ 9 h 91"/>
                <a:gd name="T48" fmla="*/ 79 w 94"/>
                <a:gd name="T49" fmla="*/ 11 h 91"/>
                <a:gd name="T50" fmla="*/ 84 w 94"/>
                <a:gd name="T51" fmla="*/ 18 h 91"/>
                <a:gd name="T52" fmla="*/ 87 w 94"/>
                <a:gd name="T53" fmla="*/ 21 h 91"/>
                <a:gd name="T54" fmla="*/ 89 w 94"/>
                <a:gd name="T55" fmla="*/ 26 h 91"/>
                <a:gd name="T56" fmla="*/ 92 w 94"/>
                <a:gd name="T57" fmla="*/ 34 h 91"/>
                <a:gd name="T58" fmla="*/ 94 w 94"/>
                <a:gd name="T59" fmla="*/ 42 h 91"/>
                <a:gd name="T60" fmla="*/ 94 w 94"/>
                <a:gd name="T61" fmla="*/ 47 h 91"/>
                <a:gd name="T62" fmla="*/ 94 w 94"/>
                <a:gd name="T63" fmla="*/ 51 h 91"/>
                <a:gd name="T64" fmla="*/ 92 w 94"/>
                <a:gd name="T65" fmla="*/ 60 h 91"/>
                <a:gd name="T66" fmla="*/ 91 w 94"/>
                <a:gd name="T67" fmla="*/ 64 h 91"/>
                <a:gd name="T68" fmla="*/ 87 w 94"/>
                <a:gd name="T69" fmla="*/ 70 h 91"/>
                <a:gd name="T70" fmla="*/ 83 w 94"/>
                <a:gd name="T71" fmla="*/ 76 h 91"/>
                <a:gd name="T72" fmla="*/ 79 w 94"/>
                <a:gd name="T73" fmla="*/ 79 h 91"/>
                <a:gd name="T74" fmla="*/ 76 w 94"/>
                <a:gd name="T75" fmla="*/ 82 h 91"/>
                <a:gd name="T76" fmla="*/ 68 w 94"/>
                <a:gd name="T77" fmla="*/ 87 h 91"/>
                <a:gd name="T78" fmla="*/ 60 w 94"/>
                <a:gd name="T79" fmla="*/ 90 h 91"/>
                <a:gd name="T80" fmla="*/ 50 w 94"/>
                <a:gd name="T81" fmla="*/ 91 h 91"/>
                <a:gd name="T82" fmla="*/ 45 w 94"/>
                <a:gd name="T83" fmla="*/ 91 h 91"/>
                <a:gd name="T84" fmla="*/ 42 w 94"/>
                <a:gd name="T85" fmla="*/ 91 h 91"/>
                <a:gd name="T86" fmla="*/ 33 w 94"/>
                <a:gd name="T87" fmla="*/ 89 h 91"/>
                <a:gd name="T88" fmla="*/ 24 w 94"/>
                <a:gd name="T89" fmla="*/ 85 h 9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4"/>
                <a:gd name="T136" fmla="*/ 0 h 91"/>
                <a:gd name="T137" fmla="*/ 94 w 94"/>
                <a:gd name="T138" fmla="*/ 91 h 9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4" h="91">
                  <a:moveTo>
                    <a:pt x="24" y="85"/>
                  </a:moveTo>
                  <a:lnTo>
                    <a:pt x="20" y="82"/>
                  </a:lnTo>
                  <a:lnTo>
                    <a:pt x="16" y="80"/>
                  </a:lnTo>
                  <a:lnTo>
                    <a:pt x="10" y="74"/>
                  </a:lnTo>
                  <a:lnTo>
                    <a:pt x="6" y="70"/>
                  </a:lnTo>
                  <a:lnTo>
                    <a:pt x="5" y="66"/>
                  </a:lnTo>
                  <a:lnTo>
                    <a:pt x="2" y="58"/>
                  </a:lnTo>
                  <a:lnTo>
                    <a:pt x="0" y="49"/>
                  </a:lnTo>
                  <a:lnTo>
                    <a:pt x="0" y="45"/>
                  </a:lnTo>
                  <a:lnTo>
                    <a:pt x="0" y="40"/>
                  </a:lnTo>
                  <a:lnTo>
                    <a:pt x="2" y="31"/>
                  </a:lnTo>
                  <a:lnTo>
                    <a:pt x="3" y="28"/>
                  </a:lnTo>
                  <a:lnTo>
                    <a:pt x="6" y="23"/>
                  </a:lnTo>
                  <a:lnTo>
                    <a:pt x="12" y="15"/>
                  </a:lnTo>
                  <a:lnTo>
                    <a:pt x="14" y="12"/>
                  </a:lnTo>
                  <a:lnTo>
                    <a:pt x="18" y="10"/>
                  </a:lnTo>
                  <a:lnTo>
                    <a:pt x="25" y="5"/>
                  </a:lnTo>
                  <a:lnTo>
                    <a:pt x="35" y="2"/>
                  </a:lnTo>
                  <a:lnTo>
                    <a:pt x="43" y="0"/>
                  </a:lnTo>
                  <a:lnTo>
                    <a:pt x="48" y="0"/>
                  </a:lnTo>
                  <a:lnTo>
                    <a:pt x="54" y="0"/>
                  </a:lnTo>
                  <a:lnTo>
                    <a:pt x="62" y="2"/>
                  </a:lnTo>
                  <a:lnTo>
                    <a:pt x="71" y="7"/>
                  </a:lnTo>
                  <a:lnTo>
                    <a:pt x="74" y="9"/>
                  </a:lnTo>
                  <a:lnTo>
                    <a:pt x="79" y="11"/>
                  </a:lnTo>
                  <a:lnTo>
                    <a:pt x="84" y="18"/>
                  </a:lnTo>
                  <a:lnTo>
                    <a:pt x="87" y="21"/>
                  </a:lnTo>
                  <a:lnTo>
                    <a:pt x="89" y="26"/>
                  </a:lnTo>
                  <a:lnTo>
                    <a:pt x="92" y="34"/>
                  </a:lnTo>
                  <a:lnTo>
                    <a:pt x="94" y="42"/>
                  </a:lnTo>
                  <a:lnTo>
                    <a:pt x="94" y="47"/>
                  </a:lnTo>
                  <a:lnTo>
                    <a:pt x="94" y="51"/>
                  </a:lnTo>
                  <a:lnTo>
                    <a:pt x="92" y="60"/>
                  </a:lnTo>
                  <a:lnTo>
                    <a:pt x="91" y="64"/>
                  </a:lnTo>
                  <a:lnTo>
                    <a:pt x="87" y="70"/>
                  </a:lnTo>
                  <a:lnTo>
                    <a:pt x="83" y="76"/>
                  </a:lnTo>
                  <a:lnTo>
                    <a:pt x="79" y="79"/>
                  </a:lnTo>
                  <a:lnTo>
                    <a:pt x="76" y="82"/>
                  </a:lnTo>
                  <a:lnTo>
                    <a:pt x="68" y="87"/>
                  </a:lnTo>
                  <a:lnTo>
                    <a:pt x="60" y="90"/>
                  </a:lnTo>
                  <a:lnTo>
                    <a:pt x="50" y="91"/>
                  </a:lnTo>
                  <a:lnTo>
                    <a:pt x="45" y="91"/>
                  </a:lnTo>
                  <a:lnTo>
                    <a:pt x="42" y="91"/>
                  </a:lnTo>
                  <a:lnTo>
                    <a:pt x="33" y="89"/>
                  </a:lnTo>
                  <a:lnTo>
                    <a:pt x="24" y="85"/>
                  </a:lnTo>
                  <a:close/>
                </a:path>
              </a:pathLst>
            </a:custGeom>
            <a:solidFill>
              <a:srgbClr val="FFFFFF"/>
            </a:solidFill>
            <a:ln w="9525">
              <a:noFill/>
              <a:round/>
              <a:headEnd/>
              <a:tailEnd/>
            </a:ln>
          </p:spPr>
          <p:txBody>
            <a:bodyPr/>
            <a:lstStyle/>
            <a:p>
              <a:endParaRPr lang="ru-RU"/>
            </a:p>
          </p:txBody>
        </p:sp>
        <p:sp>
          <p:nvSpPr>
            <p:cNvPr id="22618" name="Freeform 1491"/>
            <p:cNvSpPr>
              <a:spLocks/>
            </p:cNvSpPr>
            <p:nvPr/>
          </p:nvSpPr>
          <p:spPr bwMode="auto">
            <a:xfrm>
              <a:off x="1880" y="1655"/>
              <a:ext cx="94" cy="90"/>
            </a:xfrm>
            <a:custGeom>
              <a:avLst/>
              <a:gdLst>
                <a:gd name="T0" fmla="*/ 24 w 94"/>
                <a:gd name="T1" fmla="*/ 85 h 90"/>
                <a:gd name="T2" fmla="*/ 10 w 94"/>
                <a:gd name="T3" fmla="*/ 72 h 90"/>
                <a:gd name="T4" fmla="*/ 2 w 94"/>
                <a:gd name="T5" fmla="*/ 58 h 90"/>
                <a:gd name="T6" fmla="*/ 0 w 94"/>
                <a:gd name="T7" fmla="*/ 40 h 90"/>
                <a:gd name="T8" fmla="*/ 3 w 94"/>
                <a:gd name="T9" fmla="*/ 31 h 90"/>
                <a:gd name="T10" fmla="*/ 6 w 94"/>
                <a:gd name="T11" fmla="*/ 23 h 90"/>
                <a:gd name="T12" fmla="*/ 19 w 94"/>
                <a:gd name="T13" fmla="*/ 9 h 90"/>
                <a:gd name="T14" fmla="*/ 35 w 94"/>
                <a:gd name="T15" fmla="*/ 2 h 90"/>
                <a:gd name="T16" fmla="*/ 54 w 94"/>
                <a:gd name="T17" fmla="*/ 0 h 90"/>
                <a:gd name="T18" fmla="*/ 62 w 94"/>
                <a:gd name="T19" fmla="*/ 2 h 90"/>
                <a:gd name="T20" fmla="*/ 71 w 94"/>
                <a:gd name="T21" fmla="*/ 5 h 90"/>
                <a:gd name="T22" fmla="*/ 85 w 94"/>
                <a:gd name="T23" fmla="*/ 18 h 90"/>
                <a:gd name="T24" fmla="*/ 92 w 94"/>
                <a:gd name="T25" fmla="*/ 34 h 90"/>
                <a:gd name="T26" fmla="*/ 94 w 94"/>
                <a:gd name="T27" fmla="*/ 51 h 90"/>
                <a:gd name="T28" fmla="*/ 92 w 94"/>
                <a:gd name="T29" fmla="*/ 60 h 90"/>
                <a:gd name="T30" fmla="*/ 89 w 94"/>
                <a:gd name="T31" fmla="*/ 68 h 90"/>
                <a:gd name="T32" fmla="*/ 76 w 94"/>
                <a:gd name="T33" fmla="*/ 82 h 90"/>
                <a:gd name="T34" fmla="*/ 60 w 94"/>
                <a:gd name="T35" fmla="*/ 90 h 90"/>
                <a:gd name="T36" fmla="*/ 42 w 94"/>
                <a:gd name="T37" fmla="*/ 90 h 90"/>
                <a:gd name="T38" fmla="*/ 33 w 94"/>
                <a:gd name="T39" fmla="*/ 89 h 90"/>
                <a:gd name="T40" fmla="*/ 24 w 94"/>
                <a:gd name="T41" fmla="*/ 85 h 9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4"/>
                <a:gd name="T64" fmla="*/ 0 h 90"/>
                <a:gd name="T65" fmla="*/ 94 w 94"/>
                <a:gd name="T66" fmla="*/ 90 h 9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4" h="90">
                  <a:moveTo>
                    <a:pt x="24" y="85"/>
                  </a:moveTo>
                  <a:lnTo>
                    <a:pt x="10" y="72"/>
                  </a:lnTo>
                  <a:lnTo>
                    <a:pt x="2" y="58"/>
                  </a:lnTo>
                  <a:lnTo>
                    <a:pt x="0" y="40"/>
                  </a:lnTo>
                  <a:lnTo>
                    <a:pt x="3" y="31"/>
                  </a:lnTo>
                  <a:lnTo>
                    <a:pt x="6" y="23"/>
                  </a:lnTo>
                  <a:lnTo>
                    <a:pt x="19" y="9"/>
                  </a:lnTo>
                  <a:lnTo>
                    <a:pt x="35" y="2"/>
                  </a:lnTo>
                  <a:lnTo>
                    <a:pt x="54" y="0"/>
                  </a:lnTo>
                  <a:lnTo>
                    <a:pt x="62" y="2"/>
                  </a:lnTo>
                  <a:lnTo>
                    <a:pt x="71" y="5"/>
                  </a:lnTo>
                  <a:lnTo>
                    <a:pt x="85" y="18"/>
                  </a:lnTo>
                  <a:lnTo>
                    <a:pt x="92" y="34"/>
                  </a:lnTo>
                  <a:lnTo>
                    <a:pt x="94" y="51"/>
                  </a:lnTo>
                  <a:lnTo>
                    <a:pt x="92" y="60"/>
                  </a:lnTo>
                  <a:lnTo>
                    <a:pt x="89" y="68"/>
                  </a:lnTo>
                  <a:lnTo>
                    <a:pt x="76" y="82"/>
                  </a:lnTo>
                  <a:lnTo>
                    <a:pt x="60" y="90"/>
                  </a:lnTo>
                  <a:lnTo>
                    <a:pt x="42" y="90"/>
                  </a:lnTo>
                  <a:lnTo>
                    <a:pt x="33" y="89"/>
                  </a:lnTo>
                  <a:lnTo>
                    <a:pt x="24" y="85"/>
                  </a:lnTo>
                </a:path>
              </a:pathLst>
            </a:custGeom>
            <a:noFill/>
            <a:ln w="6350" cap="rnd">
              <a:solidFill>
                <a:srgbClr val="000000"/>
              </a:solidFill>
              <a:prstDash val="solid"/>
              <a:round/>
              <a:headEnd/>
              <a:tailEnd/>
            </a:ln>
          </p:spPr>
          <p:txBody>
            <a:bodyPr/>
            <a:lstStyle/>
            <a:p>
              <a:endParaRPr lang="ru-RU"/>
            </a:p>
          </p:txBody>
        </p:sp>
        <p:sp>
          <p:nvSpPr>
            <p:cNvPr id="22619" name="Freeform 1492"/>
            <p:cNvSpPr>
              <a:spLocks/>
            </p:cNvSpPr>
            <p:nvPr/>
          </p:nvSpPr>
          <p:spPr bwMode="auto">
            <a:xfrm>
              <a:off x="1841" y="1741"/>
              <a:ext cx="93" cy="90"/>
            </a:xfrm>
            <a:custGeom>
              <a:avLst/>
              <a:gdLst>
                <a:gd name="T0" fmla="*/ 27 w 93"/>
                <a:gd name="T1" fmla="*/ 85 h 90"/>
                <a:gd name="T2" fmla="*/ 23 w 93"/>
                <a:gd name="T3" fmla="*/ 83 h 90"/>
                <a:gd name="T4" fmla="*/ 19 w 93"/>
                <a:gd name="T5" fmla="*/ 80 h 90"/>
                <a:gd name="T6" fmla="*/ 12 w 93"/>
                <a:gd name="T7" fmla="*/ 75 h 90"/>
                <a:gd name="T8" fmla="*/ 10 w 93"/>
                <a:gd name="T9" fmla="*/ 71 h 90"/>
                <a:gd name="T10" fmla="*/ 6 w 93"/>
                <a:gd name="T11" fmla="*/ 68 h 90"/>
                <a:gd name="T12" fmla="*/ 4 w 93"/>
                <a:gd name="T13" fmla="*/ 60 h 90"/>
                <a:gd name="T14" fmla="*/ 0 w 93"/>
                <a:gd name="T15" fmla="*/ 52 h 90"/>
                <a:gd name="T16" fmla="*/ 0 w 93"/>
                <a:gd name="T17" fmla="*/ 47 h 90"/>
                <a:gd name="T18" fmla="*/ 0 w 93"/>
                <a:gd name="T19" fmla="*/ 43 h 90"/>
                <a:gd name="T20" fmla="*/ 2 w 93"/>
                <a:gd name="T21" fmla="*/ 34 h 90"/>
                <a:gd name="T22" fmla="*/ 2 w 93"/>
                <a:gd name="T23" fmla="*/ 30 h 90"/>
                <a:gd name="T24" fmla="*/ 5 w 93"/>
                <a:gd name="T25" fmla="*/ 25 h 90"/>
                <a:gd name="T26" fmla="*/ 6 w 93"/>
                <a:gd name="T27" fmla="*/ 23 h 90"/>
                <a:gd name="T28" fmla="*/ 10 w 93"/>
                <a:gd name="T29" fmla="*/ 17 h 90"/>
                <a:gd name="T30" fmla="*/ 14 w 93"/>
                <a:gd name="T31" fmla="*/ 12 h 90"/>
                <a:gd name="T32" fmla="*/ 23 w 93"/>
                <a:gd name="T33" fmla="*/ 6 h 90"/>
                <a:gd name="T34" fmla="*/ 25 w 93"/>
                <a:gd name="T35" fmla="*/ 5 h 90"/>
                <a:gd name="T36" fmla="*/ 30 w 93"/>
                <a:gd name="T37" fmla="*/ 3 h 90"/>
                <a:gd name="T38" fmla="*/ 38 w 93"/>
                <a:gd name="T39" fmla="*/ 0 h 90"/>
                <a:gd name="T40" fmla="*/ 44 w 93"/>
                <a:gd name="T41" fmla="*/ 0 h 90"/>
                <a:gd name="T42" fmla="*/ 48 w 93"/>
                <a:gd name="T43" fmla="*/ 0 h 90"/>
                <a:gd name="T44" fmla="*/ 57 w 93"/>
                <a:gd name="T45" fmla="*/ 2 h 90"/>
                <a:gd name="T46" fmla="*/ 63 w 93"/>
                <a:gd name="T47" fmla="*/ 3 h 90"/>
                <a:gd name="T48" fmla="*/ 65 w 93"/>
                <a:gd name="T49" fmla="*/ 5 h 90"/>
                <a:gd name="T50" fmla="*/ 70 w 93"/>
                <a:gd name="T51" fmla="*/ 6 h 90"/>
                <a:gd name="T52" fmla="*/ 74 w 93"/>
                <a:gd name="T53" fmla="*/ 10 h 90"/>
                <a:gd name="T54" fmla="*/ 81 w 93"/>
                <a:gd name="T55" fmla="*/ 14 h 90"/>
                <a:gd name="T56" fmla="*/ 84 w 93"/>
                <a:gd name="T57" fmla="*/ 19 h 90"/>
                <a:gd name="T58" fmla="*/ 86 w 93"/>
                <a:gd name="T59" fmla="*/ 22 h 90"/>
                <a:gd name="T60" fmla="*/ 89 w 93"/>
                <a:gd name="T61" fmla="*/ 30 h 90"/>
                <a:gd name="T62" fmla="*/ 93 w 93"/>
                <a:gd name="T63" fmla="*/ 38 h 90"/>
                <a:gd name="T64" fmla="*/ 93 w 93"/>
                <a:gd name="T65" fmla="*/ 43 h 90"/>
                <a:gd name="T66" fmla="*/ 93 w 93"/>
                <a:gd name="T67" fmla="*/ 47 h 90"/>
                <a:gd name="T68" fmla="*/ 91 w 93"/>
                <a:gd name="T69" fmla="*/ 55 h 90"/>
                <a:gd name="T70" fmla="*/ 91 w 93"/>
                <a:gd name="T71" fmla="*/ 60 h 90"/>
                <a:gd name="T72" fmla="*/ 89 w 93"/>
                <a:gd name="T73" fmla="*/ 64 h 90"/>
                <a:gd name="T74" fmla="*/ 86 w 93"/>
                <a:gd name="T75" fmla="*/ 68 h 90"/>
                <a:gd name="T76" fmla="*/ 83 w 93"/>
                <a:gd name="T77" fmla="*/ 71 h 90"/>
                <a:gd name="T78" fmla="*/ 78 w 93"/>
                <a:gd name="T79" fmla="*/ 79 h 90"/>
                <a:gd name="T80" fmla="*/ 70 w 93"/>
                <a:gd name="T81" fmla="*/ 83 h 90"/>
                <a:gd name="T82" fmla="*/ 67 w 93"/>
                <a:gd name="T83" fmla="*/ 85 h 90"/>
                <a:gd name="T84" fmla="*/ 63 w 93"/>
                <a:gd name="T85" fmla="*/ 87 h 90"/>
                <a:gd name="T86" fmla="*/ 54 w 93"/>
                <a:gd name="T87" fmla="*/ 90 h 90"/>
                <a:gd name="T88" fmla="*/ 50 w 93"/>
                <a:gd name="T89" fmla="*/ 90 h 90"/>
                <a:gd name="T90" fmla="*/ 44 w 93"/>
                <a:gd name="T91" fmla="*/ 90 h 90"/>
                <a:gd name="T92" fmla="*/ 35 w 93"/>
                <a:gd name="T93" fmla="*/ 88 h 90"/>
                <a:gd name="T94" fmla="*/ 31 w 93"/>
                <a:gd name="T95" fmla="*/ 87 h 90"/>
                <a:gd name="T96" fmla="*/ 27 w 93"/>
                <a:gd name="T97" fmla="*/ 85 h 9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93"/>
                <a:gd name="T148" fmla="*/ 0 h 90"/>
                <a:gd name="T149" fmla="*/ 93 w 93"/>
                <a:gd name="T150" fmla="*/ 90 h 9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93" h="90">
                  <a:moveTo>
                    <a:pt x="27" y="85"/>
                  </a:moveTo>
                  <a:lnTo>
                    <a:pt x="23" y="83"/>
                  </a:lnTo>
                  <a:lnTo>
                    <a:pt x="19" y="80"/>
                  </a:lnTo>
                  <a:lnTo>
                    <a:pt x="12" y="75"/>
                  </a:lnTo>
                  <a:lnTo>
                    <a:pt x="10" y="71"/>
                  </a:lnTo>
                  <a:lnTo>
                    <a:pt x="6" y="68"/>
                  </a:lnTo>
                  <a:lnTo>
                    <a:pt x="4" y="60"/>
                  </a:lnTo>
                  <a:lnTo>
                    <a:pt x="0" y="52"/>
                  </a:lnTo>
                  <a:lnTo>
                    <a:pt x="0" y="47"/>
                  </a:lnTo>
                  <a:lnTo>
                    <a:pt x="0" y="43"/>
                  </a:lnTo>
                  <a:lnTo>
                    <a:pt x="2" y="34"/>
                  </a:lnTo>
                  <a:lnTo>
                    <a:pt x="2" y="30"/>
                  </a:lnTo>
                  <a:lnTo>
                    <a:pt x="5" y="25"/>
                  </a:lnTo>
                  <a:lnTo>
                    <a:pt x="6" y="23"/>
                  </a:lnTo>
                  <a:lnTo>
                    <a:pt x="10" y="17"/>
                  </a:lnTo>
                  <a:lnTo>
                    <a:pt x="14" y="12"/>
                  </a:lnTo>
                  <a:lnTo>
                    <a:pt x="23" y="6"/>
                  </a:lnTo>
                  <a:lnTo>
                    <a:pt x="25" y="5"/>
                  </a:lnTo>
                  <a:lnTo>
                    <a:pt x="30" y="3"/>
                  </a:lnTo>
                  <a:lnTo>
                    <a:pt x="38" y="0"/>
                  </a:lnTo>
                  <a:lnTo>
                    <a:pt x="44" y="0"/>
                  </a:lnTo>
                  <a:lnTo>
                    <a:pt x="48" y="0"/>
                  </a:lnTo>
                  <a:lnTo>
                    <a:pt x="57" y="2"/>
                  </a:lnTo>
                  <a:lnTo>
                    <a:pt x="63" y="3"/>
                  </a:lnTo>
                  <a:lnTo>
                    <a:pt x="65" y="5"/>
                  </a:lnTo>
                  <a:lnTo>
                    <a:pt x="70" y="6"/>
                  </a:lnTo>
                  <a:lnTo>
                    <a:pt x="74" y="10"/>
                  </a:lnTo>
                  <a:lnTo>
                    <a:pt x="81" y="14"/>
                  </a:lnTo>
                  <a:lnTo>
                    <a:pt x="84" y="19"/>
                  </a:lnTo>
                  <a:lnTo>
                    <a:pt x="86" y="22"/>
                  </a:lnTo>
                  <a:lnTo>
                    <a:pt x="89" y="30"/>
                  </a:lnTo>
                  <a:lnTo>
                    <a:pt x="93" y="38"/>
                  </a:lnTo>
                  <a:lnTo>
                    <a:pt x="93" y="43"/>
                  </a:lnTo>
                  <a:lnTo>
                    <a:pt x="93" y="47"/>
                  </a:lnTo>
                  <a:lnTo>
                    <a:pt x="91" y="55"/>
                  </a:lnTo>
                  <a:lnTo>
                    <a:pt x="91" y="60"/>
                  </a:lnTo>
                  <a:lnTo>
                    <a:pt x="89" y="64"/>
                  </a:lnTo>
                  <a:lnTo>
                    <a:pt x="86" y="68"/>
                  </a:lnTo>
                  <a:lnTo>
                    <a:pt x="83" y="71"/>
                  </a:lnTo>
                  <a:lnTo>
                    <a:pt x="78" y="79"/>
                  </a:lnTo>
                  <a:lnTo>
                    <a:pt x="70" y="83"/>
                  </a:lnTo>
                  <a:lnTo>
                    <a:pt x="67" y="85"/>
                  </a:lnTo>
                  <a:lnTo>
                    <a:pt x="63" y="87"/>
                  </a:lnTo>
                  <a:lnTo>
                    <a:pt x="54" y="90"/>
                  </a:lnTo>
                  <a:lnTo>
                    <a:pt x="50" y="90"/>
                  </a:lnTo>
                  <a:lnTo>
                    <a:pt x="44" y="90"/>
                  </a:lnTo>
                  <a:lnTo>
                    <a:pt x="35" y="88"/>
                  </a:lnTo>
                  <a:lnTo>
                    <a:pt x="31" y="87"/>
                  </a:lnTo>
                  <a:lnTo>
                    <a:pt x="27" y="85"/>
                  </a:lnTo>
                  <a:close/>
                </a:path>
              </a:pathLst>
            </a:custGeom>
            <a:solidFill>
              <a:srgbClr val="FFFFFF"/>
            </a:solidFill>
            <a:ln w="9525">
              <a:noFill/>
              <a:round/>
              <a:headEnd/>
              <a:tailEnd/>
            </a:ln>
          </p:spPr>
          <p:txBody>
            <a:bodyPr/>
            <a:lstStyle/>
            <a:p>
              <a:endParaRPr lang="ru-RU"/>
            </a:p>
          </p:txBody>
        </p:sp>
        <p:sp>
          <p:nvSpPr>
            <p:cNvPr id="22620" name="Freeform 1493"/>
            <p:cNvSpPr>
              <a:spLocks/>
            </p:cNvSpPr>
            <p:nvPr/>
          </p:nvSpPr>
          <p:spPr bwMode="auto">
            <a:xfrm>
              <a:off x="1841" y="1741"/>
              <a:ext cx="93" cy="90"/>
            </a:xfrm>
            <a:custGeom>
              <a:avLst/>
              <a:gdLst>
                <a:gd name="T0" fmla="*/ 27 w 93"/>
                <a:gd name="T1" fmla="*/ 85 h 90"/>
                <a:gd name="T2" fmla="*/ 19 w 93"/>
                <a:gd name="T3" fmla="*/ 80 h 90"/>
                <a:gd name="T4" fmla="*/ 12 w 93"/>
                <a:gd name="T5" fmla="*/ 74 h 90"/>
                <a:gd name="T6" fmla="*/ 4 w 93"/>
                <a:gd name="T7" fmla="*/ 60 h 90"/>
                <a:gd name="T8" fmla="*/ 0 w 93"/>
                <a:gd name="T9" fmla="*/ 43 h 90"/>
                <a:gd name="T10" fmla="*/ 5 w 93"/>
                <a:gd name="T11" fmla="*/ 25 h 90"/>
                <a:gd name="T12" fmla="*/ 16 w 93"/>
                <a:gd name="T13" fmla="*/ 12 h 90"/>
                <a:gd name="T14" fmla="*/ 30 w 93"/>
                <a:gd name="T15" fmla="*/ 3 h 90"/>
                <a:gd name="T16" fmla="*/ 48 w 93"/>
                <a:gd name="T17" fmla="*/ 0 h 90"/>
                <a:gd name="T18" fmla="*/ 57 w 93"/>
                <a:gd name="T19" fmla="*/ 2 h 90"/>
                <a:gd name="T20" fmla="*/ 67 w 93"/>
                <a:gd name="T21" fmla="*/ 5 h 90"/>
                <a:gd name="T22" fmla="*/ 75 w 93"/>
                <a:gd name="T23" fmla="*/ 8 h 90"/>
                <a:gd name="T24" fmla="*/ 81 w 93"/>
                <a:gd name="T25" fmla="*/ 14 h 90"/>
                <a:gd name="T26" fmla="*/ 91 w 93"/>
                <a:gd name="T27" fmla="*/ 30 h 90"/>
                <a:gd name="T28" fmla="*/ 93 w 93"/>
                <a:gd name="T29" fmla="*/ 45 h 90"/>
                <a:gd name="T30" fmla="*/ 89 w 93"/>
                <a:gd name="T31" fmla="*/ 62 h 90"/>
                <a:gd name="T32" fmla="*/ 78 w 93"/>
                <a:gd name="T33" fmla="*/ 79 h 90"/>
                <a:gd name="T34" fmla="*/ 63 w 93"/>
                <a:gd name="T35" fmla="*/ 87 h 90"/>
                <a:gd name="T36" fmla="*/ 44 w 93"/>
                <a:gd name="T37" fmla="*/ 90 h 90"/>
                <a:gd name="T38" fmla="*/ 35 w 93"/>
                <a:gd name="T39" fmla="*/ 88 h 90"/>
                <a:gd name="T40" fmla="*/ 27 w 93"/>
                <a:gd name="T41" fmla="*/ 85 h 9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3"/>
                <a:gd name="T64" fmla="*/ 0 h 90"/>
                <a:gd name="T65" fmla="*/ 93 w 93"/>
                <a:gd name="T66" fmla="*/ 90 h 9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3" h="90">
                  <a:moveTo>
                    <a:pt x="27" y="85"/>
                  </a:moveTo>
                  <a:lnTo>
                    <a:pt x="19" y="80"/>
                  </a:lnTo>
                  <a:lnTo>
                    <a:pt x="12" y="74"/>
                  </a:lnTo>
                  <a:lnTo>
                    <a:pt x="4" y="60"/>
                  </a:lnTo>
                  <a:lnTo>
                    <a:pt x="0" y="43"/>
                  </a:lnTo>
                  <a:lnTo>
                    <a:pt x="5" y="25"/>
                  </a:lnTo>
                  <a:lnTo>
                    <a:pt x="16" y="12"/>
                  </a:lnTo>
                  <a:lnTo>
                    <a:pt x="30" y="3"/>
                  </a:lnTo>
                  <a:lnTo>
                    <a:pt x="48" y="0"/>
                  </a:lnTo>
                  <a:lnTo>
                    <a:pt x="57" y="2"/>
                  </a:lnTo>
                  <a:lnTo>
                    <a:pt x="67" y="5"/>
                  </a:lnTo>
                  <a:lnTo>
                    <a:pt x="75" y="8"/>
                  </a:lnTo>
                  <a:lnTo>
                    <a:pt x="81" y="14"/>
                  </a:lnTo>
                  <a:lnTo>
                    <a:pt x="91" y="30"/>
                  </a:lnTo>
                  <a:lnTo>
                    <a:pt x="93" y="45"/>
                  </a:lnTo>
                  <a:lnTo>
                    <a:pt x="89" y="62"/>
                  </a:lnTo>
                  <a:lnTo>
                    <a:pt x="78" y="79"/>
                  </a:lnTo>
                  <a:lnTo>
                    <a:pt x="63" y="87"/>
                  </a:lnTo>
                  <a:lnTo>
                    <a:pt x="44" y="90"/>
                  </a:lnTo>
                  <a:lnTo>
                    <a:pt x="35" y="88"/>
                  </a:lnTo>
                  <a:lnTo>
                    <a:pt x="27" y="85"/>
                  </a:lnTo>
                </a:path>
              </a:pathLst>
            </a:custGeom>
            <a:noFill/>
            <a:ln w="6350" cap="rnd">
              <a:solidFill>
                <a:srgbClr val="000000"/>
              </a:solidFill>
              <a:prstDash val="solid"/>
              <a:round/>
              <a:headEnd/>
              <a:tailEnd/>
            </a:ln>
          </p:spPr>
          <p:txBody>
            <a:bodyPr/>
            <a:lstStyle/>
            <a:p>
              <a:endParaRPr lang="ru-RU"/>
            </a:p>
          </p:txBody>
        </p:sp>
        <p:sp>
          <p:nvSpPr>
            <p:cNvPr id="22621" name="Freeform 1494"/>
            <p:cNvSpPr>
              <a:spLocks/>
            </p:cNvSpPr>
            <p:nvPr/>
          </p:nvSpPr>
          <p:spPr bwMode="auto">
            <a:xfrm>
              <a:off x="1807" y="1831"/>
              <a:ext cx="93" cy="89"/>
            </a:xfrm>
            <a:custGeom>
              <a:avLst/>
              <a:gdLst>
                <a:gd name="T0" fmla="*/ 30 w 93"/>
                <a:gd name="T1" fmla="*/ 88 h 89"/>
                <a:gd name="T2" fmla="*/ 23 w 93"/>
                <a:gd name="T3" fmla="*/ 83 h 89"/>
                <a:gd name="T4" fmla="*/ 18 w 93"/>
                <a:gd name="T5" fmla="*/ 82 h 89"/>
                <a:gd name="T6" fmla="*/ 15 w 93"/>
                <a:gd name="T7" fmla="*/ 78 h 89"/>
                <a:gd name="T8" fmla="*/ 11 w 93"/>
                <a:gd name="T9" fmla="*/ 75 h 89"/>
                <a:gd name="T10" fmla="*/ 9 w 93"/>
                <a:gd name="T11" fmla="*/ 72 h 89"/>
                <a:gd name="T12" fmla="*/ 5 w 93"/>
                <a:gd name="T13" fmla="*/ 64 h 89"/>
                <a:gd name="T14" fmla="*/ 2 w 93"/>
                <a:gd name="T15" fmla="*/ 60 h 89"/>
                <a:gd name="T16" fmla="*/ 2 w 93"/>
                <a:gd name="T17" fmla="*/ 56 h 89"/>
                <a:gd name="T18" fmla="*/ 0 w 93"/>
                <a:gd name="T19" fmla="*/ 47 h 89"/>
                <a:gd name="T20" fmla="*/ 0 w 93"/>
                <a:gd name="T21" fmla="*/ 39 h 89"/>
                <a:gd name="T22" fmla="*/ 3 w 93"/>
                <a:gd name="T23" fmla="*/ 30 h 89"/>
                <a:gd name="T24" fmla="*/ 7 w 93"/>
                <a:gd name="T25" fmla="*/ 22 h 89"/>
                <a:gd name="T26" fmla="*/ 13 w 93"/>
                <a:gd name="T27" fmla="*/ 14 h 89"/>
                <a:gd name="T28" fmla="*/ 19 w 93"/>
                <a:gd name="T29" fmla="*/ 9 h 89"/>
                <a:gd name="T30" fmla="*/ 28 w 93"/>
                <a:gd name="T31" fmla="*/ 4 h 89"/>
                <a:gd name="T32" fmla="*/ 30 w 93"/>
                <a:gd name="T33" fmla="*/ 2 h 89"/>
                <a:gd name="T34" fmla="*/ 35 w 93"/>
                <a:gd name="T35" fmla="*/ 2 h 89"/>
                <a:gd name="T36" fmla="*/ 43 w 93"/>
                <a:gd name="T37" fmla="*/ 0 h 89"/>
                <a:gd name="T38" fmla="*/ 53 w 93"/>
                <a:gd name="T39" fmla="*/ 2 h 89"/>
                <a:gd name="T40" fmla="*/ 62 w 93"/>
                <a:gd name="T41" fmla="*/ 2 h 89"/>
                <a:gd name="T42" fmla="*/ 70 w 93"/>
                <a:gd name="T43" fmla="*/ 7 h 89"/>
                <a:gd name="T44" fmla="*/ 75 w 93"/>
                <a:gd name="T45" fmla="*/ 9 h 89"/>
                <a:gd name="T46" fmla="*/ 79 w 93"/>
                <a:gd name="T47" fmla="*/ 13 h 89"/>
                <a:gd name="T48" fmla="*/ 81 w 93"/>
                <a:gd name="T49" fmla="*/ 15 h 89"/>
                <a:gd name="T50" fmla="*/ 85 w 93"/>
                <a:gd name="T51" fmla="*/ 19 h 89"/>
                <a:gd name="T52" fmla="*/ 88 w 93"/>
                <a:gd name="T53" fmla="*/ 26 h 89"/>
                <a:gd name="T54" fmla="*/ 91 w 93"/>
                <a:gd name="T55" fmla="*/ 30 h 89"/>
                <a:gd name="T56" fmla="*/ 91 w 93"/>
                <a:gd name="T57" fmla="*/ 34 h 89"/>
                <a:gd name="T58" fmla="*/ 93 w 93"/>
                <a:gd name="T59" fmla="*/ 42 h 89"/>
                <a:gd name="T60" fmla="*/ 93 w 93"/>
                <a:gd name="T61" fmla="*/ 52 h 89"/>
                <a:gd name="T62" fmla="*/ 89 w 93"/>
                <a:gd name="T63" fmla="*/ 61 h 89"/>
                <a:gd name="T64" fmla="*/ 86 w 93"/>
                <a:gd name="T65" fmla="*/ 69 h 89"/>
                <a:gd name="T66" fmla="*/ 80 w 93"/>
                <a:gd name="T67" fmla="*/ 75 h 89"/>
                <a:gd name="T68" fmla="*/ 74 w 93"/>
                <a:gd name="T69" fmla="*/ 82 h 89"/>
                <a:gd name="T70" fmla="*/ 66 w 93"/>
                <a:gd name="T71" fmla="*/ 86 h 89"/>
                <a:gd name="T72" fmla="*/ 62 w 93"/>
                <a:gd name="T73" fmla="*/ 88 h 89"/>
                <a:gd name="T74" fmla="*/ 58 w 93"/>
                <a:gd name="T75" fmla="*/ 89 h 89"/>
                <a:gd name="T76" fmla="*/ 49 w 93"/>
                <a:gd name="T77" fmla="*/ 89 h 89"/>
                <a:gd name="T78" fmla="*/ 40 w 93"/>
                <a:gd name="T79" fmla="*/ 89 h 89"/>
                <a:gd name="T80" fmla="*/ 30 w 93"/>
                <a:gd name="T81" fmla="*/ 88 h 8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3"/>
                <a:gd name="T124" fmla="*/ 0 h 89"/>
                <a:gd name="T125" fmla="*/ 93 w 93"/>
                <a:gd name="T126" fmla="*/ 89 h 8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3" h="89">
                  <a:moveTo>
                    <a:pt x="30" y="88"/>
                  </a:moveTo>
                  <a:lnTo>
                    <a:pt x="23" y="83"/>
                  </a:lnTo>
                  <a:lnTo>
                    <a:pt x="18" y="82"/>
                  </a:lnTo>
                  <a:lnTo>
                    <a:pt x="15" y="78"/>
                  </a:lnTo>
                  <a:lnTo>
                    <a:pt x="11" y="75"/>
                  </a:lnTo>
                  <a:lnTo>
                    <a:pt x="9" y="72"/>
                  </a:lnTo>
                  <a:lnTo>
                    <a:pt x="5" y="64"/>
                  </a:lnTo>
                  <a:lnTo>
                    <a:pt x="2" y="60"/>
                  </a:lnTo>
                  <a:lnTo>
                    <a:pt x="2" y="56"/>
                  </a:lnTo>
                  <a:lnTo>
                    <a:pt x="0" y="47"/>
                  </a:lnTo>
                  <a:lnTo>
                    <a:pt x="0" y="39"/>
                  </a:lnTo>
                  <a:lnTo>
                    <a:pt x="3" y="30"/>
                  </a:lnTo>
                  <a:lnTo>
                    <a:pt x="7" y="22"/>
                  </a:lnTo>
                  <a:lnTo>
                    <a:pt x="13" y="14"/>
                  </a:lnTo>
                  <a:lnTo>
                    <a:pt x="19" y="9"/>
                  </a:lnTo>
                  <a:lnTo>
                    <a:pt x="28" y="4"/>
                  </a:lnTo>
                  <a:lnTo>
                    <a:pt x="30" y="2"/>
                  </a:lnTo>
                  <a:lnTo>
                    <a:pt x="35" y="2"/>
                  </a:lnTo>
                  <a:lnTo>
                    <a:pt x="43" y="0"/>
                  </a:lnTo>
                  <a:lnTo>
                    <a:pt x="53" y="2"/>
                  </a:lnTo>
                  <a:lnTo>
                    <a:pt x="62" y="2"/>
                  </a:lnTo>
                  <a:lnTo>
                    <a:pt x="70" y="7"/>
                  </a:lnTo>
                  <a:lnTo>
                    <a:pt x="75" y="9"/>
                  </a:lnTo>
                  <a:lnTo>
                    <a:pt x="79" y="13"/>
                  </a:lnTo>
                  <a:lnTo>
                    <a:pt x="81" y="15"/>
                  </a:lnTo>
                  <a:lnTo>
                    <a:pt x="85" y="19"/>
                  </a:lnTo>
                  <a:lnTo>
                    <a:pt x="88" y="26"/>
                  </a:lnTo>
                  <a:lnTo>
                    <a:pt x="91" y="30"/>
                  </a:lnTo>
                  <a:lnTo>
                    <a:pt x="91" y="34"/>
                  </a:lnTo>
                  <a:lnTo>
                    <a:pt x="93" y="42"/>
                  </a:lnTo>
                  <a:lnTo>
                    <a:pt x="93" y="52"/>
                  </a:lnTo>
                  <a:lnTo>
                    <a:pt x="89" y="61"/>
                  </a:lnTo>
                  <a:lnTo>
                    <a:pt x="86" y="69"/>
                  </a:lnTo>
                  <a:lnTo>
                    <a:pt x="80" y="75"/>
                  </a:lnTo>
                  <a:lnTo>
                    <a:pt x="74" y="82"/>
                  </a:lnTo>
                  <a:lnTo>
                    <a:pt x="66" y="86"/>
                  </a:lnTo>
                  <a:lnTo>
                    <a:pt x="62" y="88"/>
                  </a:lnTo>
                  <a:lnTo>
                    <a:pt x="58" y="89"/>
                  </a:lnTo>
                  <a:lnTo>
                    <a:pt x="49" y="89"/>
                  </a:lnTo>
                  <a:lnTo>
                    <a:pt x="40" y="89"/>
                  </a:lnTo>
                  <a:lnTo>
                    <a:pt x="30" y="88"/>
                  </a:lnTo>
                  <a:close/>
                </a:path>
              </a:pathLst>
            </a:custGeom>
            <a:solidFill>
              <a:srgbClr val="FFFFFF"/>
            </a:solidFill>
            <a:ln w="9525">
              <a:noFill/>
              <a:round/>
              <a:headEnd/>
              <a:tailEnd/>
            </a:ln>
          </p:spPr>
          <p:txBody>
            <a:bodyPr/>
            <a:lstStyle/>
            <a:p>
              <a:endParaRPr lang="ru-RU"/>
            </a:p>
          </p:txBody>
        </p:sp>
        <p:sp>
          <p:nvSpPr>
            <p:cNvPr id="22622" name="Freeform 1495"/>
            <p:cNvSpPr>
              <a:spLocks/>
            </p:cNvSpPr>
            <p:nvPr/>
          </p:nvSpPr>
          <p:spPr bwMode="auto">
            <a:xfrm>
              <a:off x="1807" y="1831"/>
              <a:ext cx="93" cy="89"/>
            </a:xfrm>
            <a:custGeom>
              <a:avLst/>
              <a:gdLst>
                <a:gd name="T0" fmla="*/ 30 w 93"/>
                <a:gd name="T1" fmla="*/ 88 h 89"/>
                <a:gd name="T2" fmla="*/ 23 w 93"/>
                <a:gd name="T3" fmla="*/ 83 h 89"/>
                <a:gd name="T4" fmla="*/ 15 w 93"/>
                <a:gd name="T5" fmla="*/ 78 h 89"/>
                <a:gd name="T6" fmla="*/ 5 w 93"/>
                <a:gd name="T7" fmla="*/ 64 h 89"/>
                <a:gd name="T8" fmla="*/ 0 w 93"/>
                <a:gd name="T9" fmla="*/ 47 h 89"/>
                <a:gd name="T10" fmla="*/ 0 w 93"/>
                <a:gd name="T11" fmla="*/ 39 h 89"/>
                <a:gd name="T12" fmla="*/ 3 w 93"/>
                <a:gd name="T13" fmla="*/ 30 h 89"/>
                <a:gd name="T14" fmla="*/ 7 w 93"/>
                <a:gd name="T15" fmla="*/ 22 h 89"/>
                <a:gd name="T16" fmla="*/ 13 w 93"/>
                <a:gd name="T17" fmla="*/ 14 h 89"/>
                <a:gd name="T18" fmla="*/ 28 w 93"/>
                <a:gd name="T19" fmla="*/ 4 h 89"/>
                <a:gd name="T20" fmla="*/ 35 w 93"/>
                <a:gd name="T21" fmla="*/ 2 h 89"/>
                <a:gd name="T22" fmla="*/ 45 w 93"/>
                <a:gd name="T23" fmla="*/ 0 h 89"/>
                <a:gd name="T24" fmla="*/ 53 w 93"/>
                <a:gd name="T25" fmla="*/ 2 h 89"/>
                <a:gd name="T26" fmla="*/ 62 w 93"/>
                <a:gd name="T27" fmla="*/ 2 h 89"/>
                <a:gd name="T28" fmla="*/ 70 w 93"/>
                <a:gd name="T29" fmla="*/ 6 h 89"/>
                <a:gd name="T30" fmla="*/ 79 w 93"/>
                <a:gd name="T31" fmla="*/ 13 h 89"/>
                <a:gd name="T32" fmla="*/ 89 w 93"/>
                <a:gd name="T33" fmla="*/ 26 h 89"/>
                <a:gd name="T34" fmla="*/ 93 w 93"/>
                <a:gd name="T35" fmla="*/ 42 h 89"/>
                <a:gd name="T36" fmla="*/ 93 w 93"/>
                <a:gd name="T37" fmla="*/ 52 h 89"/>
                <a:gd name="T38" fmla="*/ 91 w 93"/>
                <a:gd name="T39" fmla="*/ 60 h 89"/>
                <a:gd name="T40" fmla="*/ 86 w 93"/>
                <a:gd name="T41" fmla="*/ 69 h 89"/>
                <a:gd name="T42" fmla="*/ 81 w 93"/>
                <a:gd name="T43" fmla="*/ 75 h 89"/>
                <a:gd name="T44" fmla="*/ 66 w 93"/>
                <a:gd name="T45" fmla="*/ 86 h 89"/>
                <a:gd name="T46" fmla="*/ 58 w 93"/>
                <a:gd name="T47" fmla="*/ 88 h 89"/>
                <a:gd name="T48" fmla="*/ 49 w 93"/>
                <a:gd name="T49" fmla="*/ 89 h 89"/>
                <a:gd name="T50" fmla="*/ 40 w 93"/>
                <a:gd name="T51" fmla="*/ 89 h 89"/>
                <a:gd name="T52" fmla="*/ 30 w 93"/>
                <a:gd name="T53" fmla="*/ 88 h 8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93"/>
                <a:gd name="T82" fmla="*/ 0 h 89"/>
                <a:gd name="T83" fmla="*/ 93 w 93"/>
                <a:gd name="T84" fmla="*/ 89 h 8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93" h="89">
                  <a:moveTo>
                    <a:pt x="30" y="88"/>
                  </a:moveTo>
                  <a:lnTo>
                    <a:pt x="23" y="83"/>
                  </a:lnTo>
                  <a:lnTo>
                    <a:pt x="15" y="78"/>
                  </a:lnTo>
                  <a:lnTo>
                    <a:pt x="5" y="64"/>
                  </a:lnTo>
                  <a:lnTo>
                    <a:pt x="0" y="47"/>
                  </a:lnTo>
                  <a:lnTo>
                    <a:pt x="0" y="39"/>
                  </a:lnTo>
                  <a:lnTo>
                    <a:pt x="3" y="30"/>
                  </a:lnTo>
                  <a:lnTo>
                    <a:pt x="7" y="22"/>
                  </a:lnTo>
                  <a:lnTo>
                    <a:pt x="13" y="14"/>
                  </a:lnTo>
                  <a:lnTo>
                    <a:pt x="28" y="4"/>
                  </a:lnTo>
                  <a:lnTo>
                    <a:pt x="35" y="2"/>
                  </a:lnTo>
                  <a:lnTo>
                    <a:pt x="45" y="0"/>
                  </a:lnTo>
                  <a:lnTo>
                    <a:pt x="53" y="2"/>
                  </a:lnTo>
                  <a:lnTo>
                    <a:pt x="62" y="2"/>
                  </a:lnTo>
                  <a:lnTo>
                    <a:pt x="70" y="6"/>
                  </a:lnTo>
                  <a:lnTo>
                    <a:pt x="79" y="13"/>
                  </a:lnTo>
                  <a:lnTo>
                    <a:pt x="89" y="26"/>
                  </a:lnTo>
                  <a:lnTo>
                    <a:pt x="93" y="42"/>
                  </a:lnTo>
                  <a:lnTo>
                    <a:pt x="93" y="52"/>
                  </a:lnTo>
                  <a:lnTo>
                    <a:pt x="91" y="60"/>
                  </a:lnTo>
                  <a:lnTo>
                    <a:pt x="86" y="69"/>
                  </a:lnTo>
                  <a:lnTo>
                    <a:pt x="81" y="75"/>
                  </a:lnTo>
                  <a:lnTo>
                    <a:pt x="66" y="86"/>
                  </a:lnTo>
                  <a:lnTo>
                    <a:pt x="58" y="88"/>
                  </a:lnTo>
                  <a:lnTo>
                    <a:pt x="49" y="89"/>
                  </a:lnTo>
                  <a:lnTo>
                    <a:pt x="40" y="89"/>
                  </a:lnTo>
                  <a:lnTo>
                    <a:pt x="30" y="88"/>
                  </a:lnTo>
                </a:path>
              </a:pathLst>
            </a:custGeom>
            <a:noFill/>
            <a:ln w="6350" cap="rnd">
              <a:solidFill>
                <a:srgbClr val="000000"/>
              </a:solidFill>
              <a:prstDash val="solid"/>
              <a:round/>
              <a:headEnd/>
              <a:tailEnd/>
            </a:ln>
          </p:spPr>
          <p:txBody>
            <a:bodyPr/>
            <a:lstStyle/>
            <a:p>
              <a:endParaRPr lang="ru-RU"/>
            </a:p>
          </p:txBody>
        </p:sp>
        <p:sp>
          <p:nvSpPr>
            <p:cNvPr id="22623" name="Freeform 1496"/>
            <p:cNvSpPr>
              <a:spLocks/>
            </p:cNvSpPr>
            <p:nvPr/>
          </p:nvSpPr>
          <p:spPr bwMode="auto">
            <a:xfrm>
              <a:off x="1774" y="1914"/>
              <a:ext cx="93" cy="91"/>
            </a:xfrm>
            <a:custGeom>
              <a:avLst/>
              <a:gdLst>
                <a:gd name="T0" fmla="*/ 35 w 93"/>
                <a:gd name="T1" fmla="*/ 89 h 91"/>
                <a:gd name="T2" fmla="*/ 25 w 93"/>
                <a:gd name="T3" fmla="*/ 87 h 91"/>
                <a:gd name="T4" fmla="*/ 22 w 93"/>
                <a:gd name="T5" fmla="*/ 83 h 91"/>
                <a:gd name="T6" fmla="*/ 19 w 93"/>
                <a:gd name="T7" fmla="*/ 81 h 91"/>
                <a:gd name="T8" fmla="*/ 11 w 93"/>
                <a:gd name="T9" fmla="*/ 75 h 91"/>
                <a:gd name="T10" fmla="*/ 6 w 93"/>
                <a:gd name="T11" fmla="*/ 69 h 91"/>
                <a:gd name="T12" fmla="*/ 5 w 93"/>
                <a:gd name="T13" fmla="*/ 64 h 91"/>
                <a:gd name="T14" fmla="*/ 3 w 93"/>
                <a:gd name="T15" fmla="*/ 61 h 91"/>
                <a:gd name="T16" fmla="*/ 2 w 93"/>
                <a:gd name="T17" fmla="*/ 51 h 91"/>
                <a:gd name="T18" fmla="*/ 0 w 93"/>
                <a:gd name="T19" fmla="*/ 43 h 91"/>
                <a:gd name="T20" fmla="*/ 2 w 93"/>
                <a:gd name="T21" fmla="*/ 39 h 91"/>
                <a:gd name="T22" fmla="*/ 2 w 93"/>
                <a:gd name="T23" fmla="*/ 34 h 91"/>
                <a:gd name="T24" fmla="*/ 5 w 93"/>
                <a:gd name="T25" fmla="*/ 24 h 91"/>
                <a:gd name="T26" fmla="*/ 8 w 93"/>
                <a:gd name="T27" fmla="*/ 21 h 91"/>
                <a:gd name="T28" fmla="*/ 10 w 93"/>
                <a:gd name="T29" fmla="*/ 18 h 91"/>
                <a:gd name="T30" fmla="*/ 16 w 93"/>
                <a:gd name="T31" fmla="*/ 11 h 91"/>
                <a:gd name="T32" fmla="*/ 23 w 93"/>
                <a:gd name="T33" fmla="*/ 7 h 91"/>
                <a:gd name="T34" fmla="*/ 27 w 93"/>
                <a:gd name="T35" fmla="*/ 3 h 91"/>
                <a:gd name="T36" fmla="*/ 32 w 93"/>
                <a:gd name="T37" fmla="*/ 2 h 91"/>
                <a:gd name="T38" fmla="*/ 40 w 93"/>
                <a:gd name="T39" fmla="*/ 0 h 91"/>
                <a:gd name="T40" fmla="*/ 49 w 93"/>
                <a:gd name="T41" fmla="*/ 0 h 91"/>
                <a:gd name="T42" fmla="*/ 53 w 93"/>
                <a:gd name="T43" fmla="*/ 0 h 91"/>
                <a:gd name="T44" fmla="*/ 58 w 93"/>
                <a:gd name="T45" fmla="*/ 1 h 91"/>
                <a:gd name="T46" fmla="*/ 68 w 93"/>
                <a:gd name="T47" fmla="*/ 5 h 91"/>
                <a:gd name="T48" fmla="*/ 71 w 93"/>
                <a:gd name="T49" fmla="*/ 7 h 91"/>
                <a:gd name="T50" fmla="*/ 74 w 93"/>
                <a:gd name="T51" fmla="*/ 9 h 91"/>
                <a:gd name="T52" fmla="*/ 82 w 93"/>
                <a:gd name="T53" fmla="*/ 16 h 91"/>
                <a:gd name="T54" fmla="*/ 87 w 93"/>
                <a:gd name="T55" fmla="*/ 22 h 91"/>
                <a:gd name="T56" fmla="*/ 88 w 93"/>
                <a:gd name="T57" fmla="*/ 26 h 91"/>
                <a:gd name="T58" fmla="*/ 90 w 93"/>
                <a:gd name="T59" fmla="*/ 30 h 91"/>
                <a:gd name="T60" fmla="*/ 92 w 93"/>
                <a:gd name="T61" fmla="*/ 39 h 91"/>
                <a:gd name="T62" fmla="*/ 93 w 93"/>
                <a:gd name="T63" fmla="*/ 48 h 91"/>
                <a:gd name="T64" fmla="*/ 92 w 93"/>
                <a:gd name="T65" fmla="*/ 53 h 91"/>
                <a:gd name="T66" fmla="*/ 92 w 93"/>
                <a:gd name="T67" fmla="*/ 58 h 91"/>
                <a:gd name="T68" fmla="*/ 89 w 93"/>
                <a:gd name="T69" fmla="*/ 66 h 91"/>
                <a:gd name="T70" fmla="*/ 85 w 93"/>
                <a:gd name="T71" fmla="*/ 70 h 91"/>
                <a:gd name="T72" fmla="*/ 83 w 93"/>
                <a:gd name="T73" fmla="*/ 74 h 91"/>
                <a:gd name="T74" fmla="*/ 77 w 93"/>
                <a:gd name="T75" fmla="*/ 80 h 91"/>
                <a:gd name="T76" fmla="*/ 70 w 93"/>
                <a:gd name="T77" fmla="*/ 85 h 91"/>
                <a:gd name="T78" fmla="*/ 66 w 93"/>
                <a:gd name="T79" fmla="*/ 86 h 91"/>
                <a:gd name="T80" fmla="*/ 62 w 93"/>
                <a:gd name="T81" fmla="*/ 88 h 91"/>
                <a:gd name="T82" fmla="*/ 53 w 93"/>
                <a:gd name="T83" fmla="*/ 91 h 91"/>
                <a:gd name="T84" fmla="*/ 44 w 93"/>
                <a:gd name="T85" fmla="*/ 91 h 91"/>
                <a:gd name="T86" fmla="*/ 40 w 93"/>
                <a:gd name="T87" fmla="*/ 89 h 91"/>
                <a:gd name="T88" fmla="*/ 35 w 93"/>
                <a:gd name="T89" fmla="*/ 89 h 9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3"/>
                <a:gd name="T136" fmla="*/ 0 h 91"/>
                <a:gd name="T137" fmla="*/ 93 w 93"/>
                <a:gd name="T138" fmla="*/ 91 h 9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3" h="91">
                  <a:moveTo>
                    <a:pt x="35" y="89"/>
                  </a:moveTo>
                  <a:lnTo>
                    <a:pt x="25" y="87"/>
                  </a:lnTo>
                  <a:lnTo>
                    <a:pt x="22" y="83"/>
                  </a:lnTo>
                  <a:lnTo>
                    <a:pt x="19" y="81"/>
                  </a:lnTo>
                  <a:lnTo>
                    <a:pt x="11" y="75"/>
                  </a:lnTo>
                  <a:lnTo>
                    <a:pt x="6" y="69"/>
                  </a:lnTo>
                  <a:lnTo>
                    <a:pt x="5" y="64"/>
                  </a:lnTo>
                  <a:lnTo>
                    <a:pt x="3" y="61"/>
                  </a:lnTo>
                  <a:lnTo>
                    <a:pt x="2" y="51"/>
                  </a:lnTo>
                  <a:lnTo>
                    <a:pt x="0" y="43"/>
                  </a:lnTo>
                  <a:lnTo>
                    <a:pt x="2" y="39"/>
                  </a:lnTo>
                  <a:lnTo>
                    <a:pt x="2" y="34"/>
                  </a:lnTo>
                  <a:lnTo>
                    <a:pt x="5" y="24"/>
                  </a:lnTo>
                  <a:lnTo>
                    <a:pt x="8" y="21"/>
                  </a:lnTo>
                  <a:lnTo>
                    <a:pt x="10" y="18"/>
                  </a:lnTo>
                  <a:lnTo>
                    <a:pt x="16" y="11"/>
                  </a:lnTo>
                  <a:lnTo>
                    <a:pt x="23" y="7"/>
                  </a:lnTo>
                  <a:lnTo>
                    <a:pt x="27" y="3"/>
                  </a:lnTo>
                  <a:lnTo>
                    <a:pt x="32" y="2"/>
                  </a:lnTo>
                  <a:lnTo>
                    <a:pt x="40" y="0"/>
                  </a:lnTo>
                  <a:lnTo>
                    <a:pt x="49" y="0"/>
                  </a:lnTo>
                  <a:lnTo>
                    <a:pt x="53" y="0"/>
                  </a:lnTo>
                  <a:lnTo>
                    <a:pt x="58" y="1"/>
                  </a:lnTo>
                  <a:lnTo>
                    <a:pt x="68" y="5"/>
                  </a:lnTo>
                  <a:lnTo>
                    <a:pt x="71" y="7"/>
                  </a:lnTo>
                  <a:lnTo>
                    <a:pt x="74" y="9"/>
                  </a:lnTo>
                  <a:lnTo>
                    <a:pt x="82" y="16"/>
                  </a:lnTo>
                  <a:lnTo>
                    <a:pt x="87" y="22"/>
                  </a:lnTo>
                  <a:lnTo>
                    <a:pt x="88" y="26"/>
                  </a:lnTo>
                  <a:lnTo>
                    <a:pt x="90" y="30"/>
                  </a:lnTo>
                  <a:lnTo>
                    <a:pt x="92" y="39"/>
                  </a:lnTo>
                  <a:lnTo>
                    <a:pt x="93" y="48"/>
                  </a:lnTo>
                  <a:lnTo>
                    <a:pt x="92" y="53"/>
                  </a:lnTo>
                  <a:lnTo>
                    <a:pt x="92" y="58"/>
                  </a:lnTo>
                  <a:lnTo>
                    <a:pt x="89" y="66"/>
                  </a:lnTo>
                  <a:lnTo>
                    <a:pt x="85" y="70"/>
                  </a:lnTo>
                  <a:lnTo>
                    <a:pt x="83" y="74"/>
                  </a:lnTo>
                  <a:lnTo>
                    <a:pt x="77" y="80"/>
                  </a:lnTo>
                  <a:lnTo>
                    <a:pt x="70" y="85"/>
                  </a:lnTo>
                  <a:lnTo>
                    <a:pt x="66" y="86"/>
                  </a:lnTo>
                  <a:lnTo>
                    <a:pt x="62" y="88"/>
                  </a:lnTo>
                  <a:lnTo>
                    <a:pt x="53" y="91"/>
                  </a:lnTo>
                  <a:lnTo>
                    <a:pt x="44" y="91"/>
                  </a:lnTo>
                  <a:lnTo>
                    <a:pt x="40" y="89"/>
                  </a:lnTo>
                  <a:lnTo>
                    <a:pt x="35" y="89"/>
                  </a:lnTo>
                  <a:close/>
                </a:path>
              </a:pathLst>
            </a:custGeom>
            <a:solidFill>
              <a:srgbClr val="FFFFFF"/>
            </a:solidFill>
            <a:ln w="9525">
              <a:noFill/>
              <a:round/>
              <a:headEnd/>
              <a:tailEnd/>
            </a:ln>
          </p:spPr>
          <p:txBody>
            <a:bodyPr/>
            <a:lstStyle/>
            <a:p>
              <a:endParaRPr lang="ru-RU"/>
            </a:p>
          </p:txBody>
        </p:sp>
        <p:sp>
          <p:nvSpPr>
            <p:cNvPr id="22624" name="Freeform 1497"/>
            <p:cNvSpPr>
              <a:spLocks/>
            </p:cNvSpPr>
            <p:nvPr/>
          </p:nvSpPr>
          <p:spPr bwMode="auto">
            <a:xfrm>
              <a:off x="1774" y="1914"/>
              <a:ext cx="93" cy="91"/>
            </a:xfrm>
            <a:custGeom>
              <a:avLst/>
              <a:gdLst>
                <a:gd name="T0" fmla="*/ 35 w 93"/>
                <a:gd name="T1" fmla="*/ 89 h 91"/>
                <a:gd name="T2" fmla="*/ 19 w 93"/>
                <a:gd name="T3" fmla="*/ 81 h 91"/>
                <a:gd name="T4" fmla="*/ 6 w 93"/>
                <a:gd name="T5" fmla="*/ 67 h 91"/>
                <a:gd name="T6" fmla="*/ 2 w 93"/>
                <a:gd name="T7" fmla="*/ 51 h 91"/>
                <a:gd name="T8" fmla="*/ 0 w 93"/>
                <a:gd name="T9" fmla="*/ 41 h 91"/>
                <a:gd name="T10" fmla="*/ 2 w 93"/>
                <a:gd name="T11" fmla="*/ 34 h 91"/>
                <a:gd name="T12" fmla="*/ 11 w 93"/>
                <a:gd name="T13" fmla="*/ 18 h 91"/>
                <a:gd name="T14" fmla="*/ 23 w 93"/>
                <a:gd name="T15" fmla="*/ 5 h 91"/>
                <a:gd name="T16" fmla="*/ 41 w 93"/>
                <a:gd name="T17" fmla="*/ 0 h 91"/>
                <a:gd name="T18" fmla="*/ 49 w 93"/>
                <a:gd name="T19" fmla="*/ 0 h 91"/>
                <a:gd name="T20" fmla="*/ 58 w 93"/>
                <a:gd name="T21" fmla="*/ 1 h 91"/>
                <a:gd name="T22" fmla="*/ 76 w 93"/>
                <a:gd name="T23" fmla="*/ 9 h 91"/>
                <a:gd name="T24" fmla="*/ 87 w 93"/>
                <a:gd name="T25" fmla="*/ 22 h 91"/>
                <a:gd name="T26" fmla="*/ 93 w 93"/>
                <a:gd name="T27" fmla="*/ 39 h 91"/>
                <a:gd name="T28" fmla="*/ 93 w 93"/>
                <a:gd name="T29" fmla="*/ 48 h 91"/>
                <a:gd name="T30" fmla="*/ 92 w 93"/>
                <a:gd name="T31" fmla="*/ 58 h 91"/>
                <a:gd name="T32" fmla="*/ 83 w 93"/>
                <a:gd name="T33" fmla="*/ 74 h 91"/>
                <a:gd name="T34" fmla="*/ 70 w 93"/>
                <a:gd name="T35" fmla="*/ 85 h 91"/>
                <a:gd name="T36" fmla="*/ 53 w 93"/>
                <a:gd name="T37" fmla="*/ 89 h 91"/>
                <a:gd name="T38" fmla="*/ 44 w 93"/>
                <a:gd name="T39" fmla="*/ 91 h 91"/>
                <a:gd name="T40" fmla="*/ 35 w 93"/>
                <a:gd name="T41" fmla="*/ 89 h 9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3"/>
                <a:gd name="T64" fmla="*/ 0 h 91"/>
                <a:gd name="T65" fmla="*/ 93 w 93"/>
                <a:gd name="T66" fmla="*/ 91 h 9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3" h="91">
                  <a:moveTo>
                    <a:pt x="35" y="89"/>
                  </a:moveTo>
                  <a:lnTo>
                    <a:pt x="19" y="81"/>
                  </a:lnTo>
                  <a:lnTo>
                    <a:pt x="6" y="67"/>
                  </a:lnTo>
                  <a:lnTo>
                    <a:pt x="2" y="51"/>
                  </a:lnTo>
                  <a:lnTo>
                    <a:pt x="0" y="41"/>
                  </a:lnTo>
                  <a:lnTo>
                    <a:pt x="2" y="34"/>
                  </a:lnTo>
                  <a:lnTo>
                    <a:pt x="11" y="18"/>
                  </a:lnTo>
                  <a:lnTo>
                    <a:pt x="23" y="5"/>
                  </a:lnTo>
                  <a:lnTo>
                    <a:pt x="41" y="0"/>
                  </a:lnTo>
                  <a:lnTo>
                    <a:pt x="49" y="0"/>
                  </a:lnTo>
                  <a:lnTo>
                    <a:pt x="58" y="1"/>
                  </a:lnTo>
                  <a:lnTo>
                    <a:pt x="76" y="9"/>
                  </a:lnTo>
                  <a:lnTo>
                    <a:pt x="87" y="22"/>
                  </a:lnTo>
                  <a:lnTo>
                    <a:pt x="93" y="39"/>
                  </a:lnTo>
                  <a:lnTo>
                    <a:pt x="93" y="48"/>
                  </a:lnTo>
                  <a:lnTo>
                    <a:pt x="92" y="58"/>
                  </a:lnTo>
                  <a:lnTo>
                    <a:pt x="83" y="74"/>
                  </a:lnTo>
                  <a:lnTo>
                    <a:pt x="70" y="85"/>
                  </a:lnTo>
                  <a:lnTo>
                    <a:pt x="53" y="89"/>
                  </a:lnTo>
                  <a:lnTo>
                    <a:pt x="44" y="91"/>
                  </a:lnTo>
                  <a:lnTo>
                    <a:pt x="35" y="89"/>
                  </a:lnTo>
                </a:path>
              </a:pathLst>
            </a:custGeom>
            <a:noFill/>
            <a:ln w="6350" cap="rnd">
              <a:solidFill>
                <a:srgbClr val="000000"/>
              </a:solidFill>
              <a:prstDash val="solid"/>
              <a:round/>
              <a:headEnd/>
              <a:tailEnd/>
            </a:ln>
          </p:spPr>
          <p:txBody>
            <a:bodyPr/>
            <a:lstStyle/>
            <a:p>
              <a:endParaRPr lang="ru-RU"/>
            </a:p>
          </p:txBody>
        </p:sp>
        <p:sp>
          <p:nvSpPr>
            <p:cNvPr id="22625" name="Freeform 1498"/>
            <p:cNvSpPr>
              <a:spLocks/>
            </p:cNvSpPr>
            <p:nvPr/>
          </p:nvSpPr>
          <p:spPr bwMode="auto">
            <a:xfrm>
              <a:off x="1759" y="2008"/>
              <a:ext cx="91" cy="92"/>
            </a:xfrm>
            <a:custGeom>
              <a:avLst/>
              <a:gdLst>
                <a:gd name="T0" fmla="*/ 38 w 91"/>
                <a:gd name="T1" fmla="*/ 92 h 92"/>
                <a:gd name="T2" fmla="*/ 33 w 91"/>
                <a:gd name="T3" fmla="*/ 90 h 92"/>
                <a:gd name="T4" fmla="*/ 28 w 91"/>
                <a:gd name="T5" fmla="*/ 88 h 92"/>
                <a:gd name="T6" fmla="*/ 21 w 91"/>
                <a:gd name="T7" fmla="*/ 84 h 92"/>
                <a:gd name="T8" fmla="*/ 15 w 91"/>
                <a:gd name="T9" fmla="*/ 78 h 92"/>
                <a:gd name="T10" fmla="*/ 9 w 91"/>
                <a:gd name="T11" fmla="*/ 73 h 92"/>
                <a:gd name="T12" fmla="*/ 4 w 91"/>
                <a:gd name="T13" fmla="*/ 65 h 92"/>
                <a:gd name="T14" fmla="*/ 2 w 91"/>
                <a:gd name="T15" fmla="*/ 56 h 92"/>
                <a:gd name="T16" fmla="*/ 0 w 91"/>
                <a:gd name="T17" fmla="*/ 46 h 92"/>
                <a:gd name="T18" fmla="*/ 0 w 91"/>
                <a:gd name="T19" fmla="*/ 42 h 92"/>
                <a:gd name="T20" fmla="*/ 0 w 91"/>
                <a:gd name="T21" fmla="*/ 38 h 92"/>
                <a:gd name="T22" fmla="*/ 2 w 91"/>
                <a:gd name="T23" fmla="*/ 34 h 92"/>
                <a:gd name="T24" fmla="*/ 4 w 91"/>
                <a:gd name="T25" fmla="*/ 29 h 92"/>
                <a:gd name="T26" fmla="*/ 5 w 91"/>
                <a:gd name="T27" fmla="*/ 24 h 92"/>
                <a:gd name="T28" fmla="*/ 7 w 91"/>
                <a:gd name="T29" fmla="*/ 21 h 92"/>
                <a:gd name="T30" fmla="*/ 13 w 91"/>
                <a:gd name="T31" fmla="*/ 14 h 92"/>
                <a:gd name="T32" fmla="*/ 19 w 91"/>
                <a:gd name="T33" fmla="*/ 8 h 92"/>
                <a:gd name="T34" fmla="*/ 27 w 91"/>
                <a:gd name="T35" fmla="*/ 4 h 92"/>
                <a:gd name="T36" fmla="*/ 35 w 91"/>
                <a:gd name="T37" fmla="*/ 2 h 92"/>
                <a:gd name="T38" fmla="*/ 39 w 91"/>
                <a:gd name="T39" fmla="*/ 0 h 92"/>
                <a:gd name="T40" fmla="*/ 44 w 91"/>
                <a:gd name="T41" fmla="*/ 0 h 92"/>
                <a:gd name="T42" fmla="*/ 49 w 91"/>
                <a:gd name="T43" fmla="*/ 0 h 92"/>
                <a:gd name="T44" fmla="*/ 54 w 91"/>
                <a:gd name="T45" fmla="*/ 0 h 92"/>
                <a:gd name="T46" fmla="*/ 58 w 91"/>
                <a:gd name="T47" fmla="*/ 2 h 92"/>
                <a:gd name="T48" fmla="*/ 63 w 91"/>
                <a:gd name="T49" fmla="*/ 4 h 92"/>
                <a:gd name="T50" fmla="*/ 71 w 91"/>
                <a:gd name="T51" fmla="*/ 8 h 92"/>
                <a:gd name="T52" fmla="*/ 78 w 91"/>
                <a:gd name="T53" fmla="*/ 13 h 92"/>
                <a:gd name="T54" fmla="*/ 84 w 91"/>
                <a:gd name="T55" fmla="*/ 19 h 92"/>
                <a:gd name="T56" fmla="*/ 88 w 91"/>
                <a:gd name="T57" fmla="*/ 27 h 92"/>
                <a:gd name="T58" fmla="*/ 90 w 91"/>
                <a:gd name="T59" fmla="*/ 35 h 92"/>
                <a:gd name="T60" fmla="*/ 91 w 91"/>
                <a:gd name="T61" fmla="*/ 45 h 92"/>
                <a:gd name="T62" fmla="*/ 91 w 91"/>
                <a:gd name="T63" fmla="*/ 50 h 92"/>
                <a:gd name="T64" fmla="*/ 91 w 91"/>
                <a:gd name="T65" fmla="*/ 53 h 92"/>
                <a:gd name="T66" fmla="*/ 90 w 91"/>
                <a:gd name="T67" fmla="*/ 58 h 92"/>
                <a:gd name="T68" fmla="*/ 88 w 91"/>
                <a:gd name="T69" fmla="*/ 63 h 92"/>
                <a:gd name="T70" fmla="*/ 87 w 91"/>
                <a:gd name="T71" fmla="*/ 67 h 92"/>
                <a:gd name="T72" fmla="*/ 85 w 91"/>
                <a:gd name="T73" fmla="*/ 71 h 92"/>
                <a:gd name="T74" fmla="*/ 79 w 91"/>
                <a:gd name="T75" fmla="*/ 77 h 92"/>
                <a:gd name="T76" fmla="*/ 73 w 91"/>
                <a:gd name="T77" fmla="*/ 84 h 92"/>
                <a:gd name="T78" fmla="*/ 65 w 91"/>
                <a:gd name="T79" fmla="*/ 88 h 92"/>
                <a:gd name="T80" fmla="*/ 57 w 91"/>
                <a:gd name="T81" fmla="*/ 90 h 92"/>
                <a:gd name="T82" fmla="*/ 52 w 91"/>
                <a:gd name="T83" fmla="*/ 91 h 92"/>
                <a:gd name="T84" fmla="*/ 48 w 91"/>
                <a:gd name="T85" fmla="*/ 91 h 92"/>
                <a:gd name="T86" fmla="*/ 43 w 91"/>
                <a:gd name="T87" fmla="*/ 91 h 92"/>
                <a:gd name="T88" fmla="*/ 38 w 91"/>
                <a:gd name="T89" fmla="*/ 92 h 9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1"/>
                <a:gd name="T136" fmla="*/ 0 h 92"/>
                <a:gd name="T137" fmla="*/ 91 w 91"/>
                <a:gd name="T138" fmla="*/ 92 h 9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1" h="92">
                  <a:moveTo>
                    <a:pt x="38" y="92"/>
                  </a:moveTo>
                  <a:lnTo>
                    <a:pt x="33" y="90"/>
                  </a:lnTo>
                  <a:lnTo>
                    <a:pt x="28" y="88"/>
                  </a:lnTo>
                  <a:lnTo>
                    <a:pt x="21" y="84"/>
                  </a:lnTo>
                  <a:lnTo>
                    <a:pt x="15" y="78"/>
                  </a:lnTo>
                  <a:lnTo>
                    <a:pt x="9" y="73"/>
                  </a:lnTo>
                  <a:lnTo>
                    <a:pt x="4" y="65"/>
                  </a:lnTo>
                  <a:lnTo>
                    <a:pt x="2" y="56"/>
                  </a:lnTo>
                  <a:lnTo>
                    <a:pt x="0" y="46"/>
                  </a:lnTo>
                  <a:lnTo>
                    <a:pt x="0" y="42"/>
                  </a:lnTo>
                  <a:lnTo>
                    <a:pt x="0" y="38"/>
                  </a:lnTo>
                  <a:lnTo>
                    <a:pt x="2" y="34"/>
                  </a:lnTo>
                  <a:lnTo>
                    <a:pt x="4" y="29"/>
                  </a:lnTo>
                  <a:lnTo>
                    <a:pt x="5" y="24"/>
                  </a:lnTo>
                  <a:lnTo>
                    <a:pt x="7" y="21"/>
                  </a:lnTo>
                  <a:lnTo>
                    <a:pt x="13" y="14"/>
                  </a:lnTo>
                  <a:lnTo>
                    <a:pt x="19" y="8"/>
                  </a:lnTo>
                  <a:lnTo>
                    <a:pt x="27" y="4"/>
                  </a:lnTo>
                  <a:lnTo>
                    <a:pt x="35" y="2"/>
                  </a:lnTo>
                  <a:lnTo>
                    <a:pt x="39" y="0"/>
                  </a:lnTo>
                  <a:lnTo>
                    <a:pt x="44" y="0"/>
                  </a:lnTo>
                  <a:lnTo>
                    <a:pt x="49" y="0"/>
                  </a:lnTo>
                  <a:lnTo>
                    <a:pt x="54" y="0"/>
                  </a:lnTo>
                  <a:lnTo>
                    <a:pt x="58" y="2"/>
                  </a:lnTo>
                  <a:lnTo>
                    <a:pt x="63" y="4"/>
                  </a:lnTo>
                  <a:lnTo>
                    <a:pt x="71" y="8"/>
                  </a:lnTo>
                  <a:lnTo>
                    <a:pt x="78" y="13"/>
                  </a:lnTo>
                  <a:lnTo>
                    <a:pt x="84" y="19"/>
                  </a:lnTo>
                  <a:lnTo>
                    <a:pt x="88" y="27"/>
                  </a:lnTo>
                  <a:lnTo>
                    <a:pt x="90" y="35"/>
                  </a:lnTo>
                  <a:lnTo>
                    <a:pt x="91" y="45"/>
                  </a:lnTo>
                  <a:lnTo>
                    <a:pt x="91" y="50"/>
                  </a:lnTo>
                  <a:lnTo>
                    <a:pt x="91" y="53"/>
                  </a:lnTo>
                  <a:lnTo>
                    <a:pt x="90" y="58"/>
                  </a:lnTo>
                  <a:lnTo>
                    <a:pt x="88" y="63"/>
                  </a:lnTo>
                  <a:lnTo>
                    <a:pt x="87" y="67"/>
                  </a:lnTo>
                  <a:lnTo>
                    <a:pt x="85" y="71"/>
                  </a:lnTo>
                  <a:lnTo>
                    <a:pt x="79" y="77"/>
                  </a:lnTo>
                  <a:lnTo>
                    <a:pt x="73" y="84"/>
                  </a:lnTo>
                  <a:lnTo>
                    <a:pt x="65" y="88"/>
                  </a:lnTo>
                  <a:lnTo>
                    <a:pt x="57" y="90"/>
                  </a:lnTo>
                  <a:lnTo>
                    <a:pt x="52" y="91"/>
                  </a:lnTo>
                  <a:lnTo>
                    <a:pt x="48" y="91"/>
                  </a:lnTo>
                  <a:lnTo>
                    <a:pt x="43" y="91"/>
                  </a:lnTo>
                  <a:lnTo>
                    <a:pt x="38" y="92"/>
                  </a:lnTo>
                  <a:close/>
                </a:path>
              </a:pathLst>
            </a:custGeom>
            <a:solidFill>
              <a:srgbClr val="FFFFFF"/>
            </a:solidFill>
            <a:ln w="9525">
              <a:noFill/>
              <a:round/>
              <a:headEnd/>
              <a:tailEnd/>
            </a:ln>
          </p:spPr>
          <p:txBody>
            <a:bodyPr/>
            <a:lstStyle/>
            <a:p>
              <a:endParaRPr lang="ru-RU"/>
            </a:p>
          </p:txBody>
        </p:sp>
        <p:sp>
          <p:nvSpPr>
            <p:cNvPr id="22626" name="Freeform 1499"/>
            <p:cNvSpPr>
              <a:spLocks/>
            </p:cNvSpPr>
            <p:nvPr/>
          </p:nvSpPr>
          <p:spPr bwMode="auto">
            <a:xfrm>
              <a:off x="1759" y="2008"/>
              <a:ext cx="91" cy="92"/>
            </a:xfrm>
            <a:custGeom>
              <a:avLst/>
              <a:gdLst>
                <a:gd name="T0" fmla="*/ 38 w 91"/>
                <a:gd name="T1" fmla="*/ 92 h 92"/>
                <a:gd name="T2" fmla="*/ 21 w 91"/>
                <a:gd name="T3" fmla="*/ 84 h 92"/>
                <a:gd name="T4" fmla="*/ 9 w 91"/>
                <a:gd name="T5" fmla="*/ 73 h 92"/>
                <a:gd name="T6" fmla="*/ 2 w 91"/>
                <a:gd name="T7" fmla="*/ 56 h 92"/>
                <a:gd name="T8" fmla="*/ 0 w 91"/>
                <a:gd name="T9" fmla="*/ 37 h 92"/>
                <a:gd name="T10" fmla="*/ 9 w 91"/>
                <a:gd name="T11" fmla="*/ 21 h 92"/>
                <a:gd name="T12" fmla="*/ 19 w 91"/>
                <a:gd name="T13" fmla="*/ 8 h 92"/>
                <a:gd name="T14" fmla="*/ 37 w 91"/>
                <a:gd name="T15" fmla="*/ 2 h 92"/>
                <a:gd name="T16" fmla="*/ 54 w 91"/>
                <a:gd name="T17" fmla="*/ 0 h 92"/>
                <a:gd name="T18" fmla="*/ 71 w 91"/>
                <a:gd name="T19" fmla="*/ 6 h 92"/>
                <a:gd name="T20" fmla="*/ 84 w 91"/>
                <a:gd name="T21" fmla="*/ 19 h 92"/>
                <a:gd name="T22" fmla="*/ 91 w 91"/>
                <a:gd name="T23" fmla="*/ 35 h 92"/>
                <a:gd name="T24" fmla="*/ 91 w 91"/>
                <a:gd name="T25" fmla="*/ 53 h 92"/>
                <a:gd name="T26" fmla="*/ 85 w 91"/>
                <a:gd name="T27" fmla="*/ 71 h 92"/>
                <a:gd name="T28" fmla="*/ 73 w 91"/>
                <a:gd name="T29" fmla="*/ 84 h 92"/>
                <a:gd name="T30" fmla="*/ 57 w 91"/>
                <a:gd name="T31" fmla="*/ 90 h 92"/>
                <a:gd name="T32" fmla="*/ 38 w 91"/>
                <a:gd name="T33" fmla="*/ 92 h 9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1"/>
                <a:gd name="T52" fmla="*/ 0 h 92"/>
                <a:gd name="T53" fmla="*/ 91 w 91"/>
                <a:gd name="T54" fmla="*/ 92 h 9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1" h="92">
                  <a:moveTo>
                    <a:pt x="38" y="92"/>
                  </a:moveTo>
                  <a:lnTo>
                    <a:pt x="21" y="84"/>
                  </a:lnTo>
                  <a:lnTo>
                    <a:pt x="9" y="73"/>
                  </a:lnTo>
                  <a:lnTo>
                    <a:pt x="2" y="56"/>
                  </a:lnTo>
                  <a:lnTo>
                    <a:pt x="0" y="37"/>
                  </a:lnTo>
                  <a:lnTo>
                    <a:pt x="9" y="21"/>
                  </a:lnTo>
                  <a:lnTo>
                    <a:pt x="19" y="8"/>
                  </a:lnTo>
                  <a:lnTo>
                    <a:pt x="37" y="2"/>
                  </a:lnTo>
                  <a:lnTo>
                    <a:pt x="54" y="0"/>
                  </a:lnTo>
                  <a:lnTo>
                    <a:pt x="71" y="6"/>
                  </a:lnTo>
                  <a:lnTo>
                    <a:pt x="84" y="19"/>
                  </a:lnTo>
                  <a:lnTo>
                    <a:pt x="91" y="35"/>
                  </a:lnTo>
                  <a:lnTo>
                    <a:pt x="91" y="53"/>
                  </a:lnTo>
                  <a:lnTo>
                    <a:pt x="85" y="71"/>
                  </a:lnTo>
                  <a:lnTo>
                    <a:pt x="73" y="84"/>
                  </a:lnTo>
                  <a:lnTo>
                    <a:pt x="57" y="90"/>
                  </a:lnTo>
                  <a:lnTo>
                    <a:pt x="38" y="92"/>
                  </a:lnTo>
                </a:path>
              </a:pathLst>
            </a:custGeom>
            <a:noFill/>
            <a:ln w="6350" cap="rnd">
              <a:solidFill>
                <a:srgbClr val="000000"/>
              </a:solidFill>
              <a:prstDash val="solid"/>
              <a:round/>
              <a:headEnd/>
              <a:tailEnd/>
            </a:ln>
          </p:spPr>
          <p:txBody>
            <a:bodyPr/>
            <a:lstStyle/>
            <a:p>
              <a:endParaRPr lang="ru-RU"/>
            </a:p>
          </p:txBody>
        </p:sp>
        <p:sp>
          <p:nvSpPr>
            <p:cNvPr id="22627" name="Freeform 1500"/>
            <p:cNvSpPr>
              <a:spLocks/>
            </p:cNvSpPr>
            <p:nvPr/>
          </p:nvSpPr>
          <p:spPr bwMode="auto">
            <a:xfrm>
              <a:off x="1741" y="2101"/>
              <a:ext cx="94" cy="88"/>
            </a:xfrm>
            <a:custGeom>
              <a:avLst/>
              <a:gdLst>
                <a:gd name="T0" fmla="*/ 44 w 94"/>
                <a:gd name="T1" fmla="*/ 88 h 88"/>
                <a:gd name="T2" fmla="*/ 34 w 94"/>
                <a:gd name="T3" fmla="*/ 86 h 88"/>
                <a:gd name="T4" fmla="*/ 25 w 94"/>
                <a:gd name="T5" fmla="*/ 83 h 88"/>
                <a:gd name="T6" fmla="*/ 21 w 94"/>
                <a:gd name="T7" fmla="*/ 81 h 88"/>
                <a:gd name="T8" fmla="*/ 18 w 94"/>
                <a:gd name="T9" fmla="*/ 79 h 88"/>
                <a:gd name="T10" fmla="*/ 12 w 94"/>
                <a:gd name="T11" fmla="*/ 72 h 88"/>
                <a:gd name="T12" fmla="*/ 6 w 94"/>
                <a:gd name="T13" fmla="*/ 66 h 88"/>
                <a:gd name="T14" fmla="*/ 5 w 94"/>
                <a:gd name="T15" fmla="*/ 61 h 88"/>
                <a:gd name="T16" fmla="*/ 4 w 94"/>
                <a:gd name="T17" fmla="*/ 58 h 88"/>
                <a:gd name="T18" fmla="*/ 0 w 94"/>
                <a:gd name="T19" fmla="*/ 49 h 88"/>
                <a:gd name="T20" fmla="*/ 0 w 94"/>
                <a:gd name="T21" fmla="*/ 40 h 88"/>
                <a:gd name="T22" fmla="*/ 4 w 94"/>
                <a:gd name="T23" fmla="*/ 31 h 88"/>
                <a:gd name="T24" fmla="*/ 6 w 94"/>
                <a:gd name="T25" fmla="*/ 23 h 88"/>
                <a:gd name="T26" fmla="*/ 12 w 94"/>
                <a:gd name="T27" fmla="*/ 16 h 88"/>
                <a:gd name="T28" fmla="*/ 18 w 94"/>
                <a:gd name="T29" fmla="*/ 10 h 88"/>
                <a:gd name="T30" fmla="*/ 24 w 94"/>
                <a:gd name="T31" fmla="*/ 4 h 88"/>
                <a:gd name="T32" fmla="*/ 29 w 94"/>
                <a:gd name="T33" fmla="*/ 3 h 88"/>
                <a:gd name="T34" fmla="*/ 34 w 94"/>
                <a:gd name="T35" fmla="*/ 2 h 88"/>
                <a:gd name="T36" fmla="*/ 42 w 94"/>
                <a:gd name="T37" fmla="*/ 0 h 88"/>
                <a:gd name="T38" fmla="*/ 51 w 94"/>
                <a:gd name="T39" fmla="*/ 0 h 88"/>
                <a:gd name="T40" fmla="*/ 61 w 94"/>
                <a:gd name="T41" fmla="*/ 2 h 88"/>
                <a:gd name="T42" fmla="*/ 68 w 94"/>
                <a:gd name="T43" fmla="*/ 4 h 88"/>
                <a:gd name="T44" fmla="*/ 74 w 94"/>
                <a:gd name="T45" fmla="*/ 6 h 88"/>
                <a:gd name="T46" fmla="*/ 76 w 94"/>
                <a:gd name="T47" fmla="*/ 10 h 88"/>
                <a:gd name="T48" fmla="*/ 83 w 94"/>
                <a:gd name="T49" fmla="*/ 15 h 88"/>
                <a:gd name="T50" fmla="*/ 87 w 94"/>
                <a:gd name="T51" fmla="*/ 22 h 88"/>
                <a:gd name="T52" fmla="*/ 89 w 94"/>
                <a:gd name="T53" fmla="*/ 27 h 88"/>
                <a:gd name="T54" fmla="*/ 91 w 94"/>
                <a:gd name="T55" fmla="*/ 30 h 88"/>
                <a:gd name="T56" fmla="*/ 94 w 94"/>
                <a:gd name="T57" fmla="*/ 39 h 88"/>
                <a:gd name="T58" fmla="*/ 94 w 94"/>
                <a:gd name="T59" fmla="*/ 47 h 88"/>
                <a:gd name="T60" fmla="*/ 91 w 94"/>
                <a:gd name="T61" fmla="*/ 56 h 88"/>
                <a:gd name="T62" fmla="*/ 87 w 94"/>
                <a:gd name="T63" fmla="*/ 64 h 88"/>
                <a:gd name="T64" fmla="*/ 83 w 94"/>
                <a:gd name="T65" fmla="*/ 72 h 88"/>
                <a:gd name="T66" fmla="*/ 76 w 94"/>
                <a:gd name="T67" fmla="*/ 79 h 88"/>
                <a:gd name="T68" fmla="*/ 70 w 94"/>
                <a:gd name="T69" fmla="*/ 83 h 88"/>
                <a:gd name="T70" fmla="*/ 65 w 94"/>
                <a:gd name="T71" fmla="*/ 85 h 88"/>
                <a:gd name="T72" fmla="*/ 61 w 94"/>
                <a:gd name="T73" fmla="*/ 86 h 88"/>
                <a:gd name="T74" fmla="*/ 53 w 94"/>
                <a:gd name="T75" fmla="*/ 88 h 88"/>
                <a:gd name="T76" fmla="*/ 44 w 94"/>
                <a:gd name="T77" fmla="*/ 88 h 8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4"/>
                <a:gd name="T118" fmla="*/ 0 h 88"/>
                <a:gd name="T119" fmla="*/ 94 w 94"/>
                <a:gd name="T120" fmla="*/ 88 h 8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4" h="88">
                  <a:moveTo>
                    <a:pt x="44" y="88"/>
                  </a:moveTo>
                  <a:lnTo>
                    <a:pt x="34" y="86"/>
                  </a:lnTo>
                  <a:lnTo>
                    <a:pt x="25" y="83"/>
                  </a:lnTo>
                  <a:lnTo>
                    <a:pt x="21" y="81"/>
                  </a:lnTo>
                  <a:lnTo>
                    <a:pt x="18" y="79"/>
                  </a:lnTo>
                  <a:lnTo>
                    <a:pt x="12" y="72"/>
                  </a:lnTo>
                  <a:lnTo>
                    <a:pt x="6" y="66"/>
                  </a:lnTo>
                  <a:lnTo>
                    <a:pt x="5" y="61"/>
                  </a:lnTo>
                  <a:lnTo>
                    <a:pt x="4" y="58"/>
                  </a:lnTo>
                  <a:lnTo>
                    <a:pt x="0" y="49"/>
                  </a:lnTo>
                  <a:lnTo>
                    <a:pt x="0" y="40"/>
                  </a:lnTo>
                  <a:lnTo>
                    <a:pt x="4" y="31"/>
                  </a:lnTo>
                  <a:lnTo>
                    <a:pt x="6" y="23"/>
                  </a:lnTo>
                  <a:lnTo>
                    <a:pt x="12" y="16"/>
                  </a:lnTo>
                  <a:lnTo>
                    <a:pt x="18" y="10"/>
                  </a:lnTo>
                  <a:lnTo>
                    <a:pt x="24" y="4"/>
                  </a:lnTo>
                  <a:lnTo>
                    <a:pt x="29" y="3"/>
                  </a:lnTo>
                  <a:lnTo>
                    <a:pt x="34" y="2"/>
                  </a:lnTo>
                  <a:lnTo>
                    <a:pt x="42" y="0"/>
                  </a:lnTo>
                  <a:lnTo>
                    <a:pt x="51" y="0"/>
                  </a:lnTo>
                  <a:lnTo>
                    <a:pt x="61" y="2"/>
                  </a:lnTo>
                  <a:lnTo>
                    <a:pt x="68" y="4"/>
                  </a:lnTo>
                  <a:lnTo>
                    <a:pt x="74" y="6"/>
                  </a:lnTo>
                  <a:lnTo>
                    <a:pt x="76" y="10"/>
                  </a:lnTo>
                  <a:lnTo>
                    <a:pt x="83" y="15"/>
                  </a:lnTo>
                  <a:lnTo>
                    <a:pt x="87" y="22"/>
                  </a:lnTo>
                  <a:lnTo>
                    <a:pt x="89" y="27"/>
                  </a:lnTo>
                  <a:lnTo>
                    <a:pt x="91" y="30"/>
                  </a:lnTo>
                  <a:lnTo>
                    <a:pt x="94" y="39"/>
                  </a:lnTo>
                  <a:lnTo>
                    <a:pt x="94" y="47"/>
                  </a:lnTo>
                  <a:lnTo>
                    <a:pt x="91" y="56"/>
                  </a:lnTo>
                  <a:lnTo>
                    <a:pt x="87" y="64"/>
                  </a:lnTo>
                  <a:lnTo>
                    <a:pt x="83" y="72"/>
                  </a:lnTo>
                  <a:lnTo>
                    <a:pt x="76" y="79"/>
                  </a:lnTo>
                  <a:lnTo>
                    <a:pt x="70" y="83"/>
                  </a:lnTo>
                  <a:lnTo>
                    <a:pt x="65" y="85"/>
                  </a:lnTo>
                  <a:lnTo>
                    <a:pt x="61" y="86"/>
                  </a:lnTo>
                  <a:lnTo>
                    <a:pt x="53" y="88"/>
                  </a:lnTo>
                  <a:lnTo>
                    <a:pt x="44" y="88"/>
                  </a:lnTo>
                  <a:close/>
                </a:path>
              </a:pathLst>
            </a:custGeom>
            <a:solidFill>
              <a:srgbClr val="FFFFFF"/>
            </a:solidFill>
            <a:ln w="9525">
              <a:noFill/>
              <a:round/>
              <a:headEnd/>
              <a:tailEnd/>
            </a:ln>
          </p:spPr>
          <p:txBody>
            <a:bodyPr/>
            <a:lstStyle/>
            <a:p>
              <a:endParaRPr lang="ru-RU"/>
            </a:p>
          </p:txBody>
        </p:sp>
        <p:sp>
          <p:nvSpPr>
            <p:cNvPr id="22628" name="Freeform 1501"/>
            <p:cNvSpPr>
              <a:spLocks/>
            </p:cNvSpPr>
            <p:nvPr/>
          </p:nvSpPr>
          <p:spPr bwMode="auto">
            <a:xfrm>
              <a:off x="1744" y="2099"/>
              <a:ext cx="93" cy="90"/>
            </a:xfrm>
            <a:custGeom>
              <a:avLst/>
              <a:gdLst>
                <a:gd name="T0" fmla="*/ 42 w 93"/>
                <a:gd name="T1" fmla="*/ 90 h 90"/>
                <a:gd name="T2" fmla="*/ 32 w 93"/>
                <a:gd name="T3" fmla="*/ 88 h 90"/>
                <a:gd name="T4" fmla="*/ 24 w 93"/>
                <a:gd name="T5" fmla="*/ 85 h 90"/>
                <a:gd name="T6" fmla="*/ 10 w 93"/>
                <a:gd name="T7" fmla="*/ 74 h 90"/>
                <a:gd name="T8" fmla="*/ 2 w 93"/>
                <a:gd name="T9" fmla="*/ 60 h 90"/>
                <a:gd name="T10" fmla="*/ 0 w 93"/>
                <a:gd name="T11" fmla="*/ 51 h 90"/>
                <a:gd name="T12" fmla="*/ 0 w 93"/>
                <a:gd name="T13" fmla="*/ 42 h 90"/>
                <a:gd name="T14" fmla="*/ 5 w 93"/>
                <a:gd name="T15" fmla="*/ 24 h 90"/>
                <a:gd name="T16" fmla="*/ 16 w 93"/>
                <a:gd name="T17" fmla="*/ 12 h 90"/>
                <a:gd name="T18" fmla="*/ 32 w 93"/>
                <a:gd name="T19" fmla="*/ 4 h 90"/>
                <a:gd name="T20" fmla="*/ 40 w 93"/>
                <a:gd name="T21" fmla="*/ 1 h 90"/>
                <a:gd name="T22" fmla="*/ 50 w 93"/>
                <a:gd name="T23" fmla="*/ 0 h 90"/>
                <a:gd name="T24" fmla="*/ 59 w 93"/>
                <a:gd name="T25" fmla="*/ 2 h 90"/>
                <a:gd name="T26" fmla="*/ 67 w 93"/>
                <a:gd name="T27" fmla="*/ 6 h 90"/>
                <a:gd name="T28" fmla="*/ 82 w 93"/>
                <a:gd name="T29" fmla="*/ 16 h 90"/>
                <a:gd name="T30" fmla="*/ 89 w 93"/>
                <a:gd name="T31" fmla="*/ 32 h 90"/>
                <a:gd name="T32" fmla="*/ 93 w 93"/>
                <a:gd name="T33" fmla="*/ 41 h 90"/>
                <a:gd name="T34" fmla="*/ 93 w 93"/>
                <a:gd name="T35" fmla="*/ 49 h 90"/>
                <a:gd name="T36" fmla="*/ 86 w 93"/>
                <a:gd name="T37" fmla="*/ 66 h 90"/>
                <a:gd name="T38" fmla="*/ 75 w 93"/>
                <a:gd name="T39" fmla="*/ 81 h 90"/>
                <a:gd name="T40" fmla="*/ 61 w 93"/>
                <a:gd name="T41" fmla="*/ 88 h 90"/>
                <a:gd name="T42" fmla="*/ 51 w 93"/>
                <a:gd name="T43" fmla="*/ 90 h 90"/>
                <a:gd name="T44" fmla="*/ 42 w 93"/>
                <a:gd name="T45" fmla="*/ 90 h 9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3"/>
                <a:gd name="T70" fmla="*/ 0 h 90"/>
                <a:gd name="T71" fmla="*/ 93 w 93"/>
                <a:gd name="T72" fmla="*/ 90 h 9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3" h="90">
                  <a:moveTo>
                    <a:pt x="42" y="90"/>
                  </a:moveTo>
                  <a:lnTo>
                    <a:pt x="32" y="88"/>
                  </a:lnTo>
                  <a:lnTo>
                    <a:pt x="24" y="85"/>
                  </a:lnTo>
                  <a:lnTo>
                    <a:pt x="10" y="74"/>
                  </a:lnTo>
                  <a:lnTo>
                    <a:pt x="2" y="60"/>
                  </a:lnTo>
                  <a:lnTo>
                    <a:pt x="0" y="51"/>
                  </a:lnTo>
                  <a:lnTo>
                    <a:pt x="0" y="42"/>
                  </a:lnTo>
                  <a:lnTo>
                    <a:pt x="5" y="24"/>
                  </a:lnTo>
                  <a:lnTo>
                    <a:pt x="16" y="12"/>
                  </a:lnTo>
                  <a:lnTo>
                    <a:pt x="32" y="4"/>
                  </a:lnTo>
                  <a:lnTo>
                    <a:pt x="40" y="1"/>
                  </a:lnTo>
                  <a:lnTo>
                    <a:pt x="50" y="0"/>
                  </a:lnTo>
                  <a:lnTo>
                    <a:pt x="59" y="2"/>
                  </a:lnTo>
                  <a:lnTo>
                    <a:pt x="67" y="6"/>
                  </a:lnTo>
                  <a:lnTo>
                    <a:pt x="82" y="16"/>
                  </a:lnTo>
                  <a:lnTo>
                    <a:pt x="89" y="32"/>
                  </a:lnTo>
                  <a:lnTo>
                    <a:pt x="93" y="41"/>
                  </a:lnTo>
                  <a:lnTo>
                    <a:pt x="93" y="49"/>
                  </a:lnTo>
                  <a:lnTo>
                    <a:pt x="86" y="66"/>
                  </a:lnTo>
                  <a:lnTo>
                    <a:pt x="75" y="81"/>
                  </a:lnTo>
                  <a:lnTo>
                    <a:pt x="61" y="88"/>
                  </a:lnTo>
                  <a:lnTo>
                    <a:pt x="51" y="90"/>
                  </a:lnTo>
                  <a:lnTo>
                    <a:pt x="42" y="90"/>
                  </a:lnTo>
                </a:path>
              </a:pathLst>
            </a:custGeom>
            <a:noFill/>
            <a:ln w="6350" cap="rnd">
              <a:solidFill>
                <a:srgbClr val="000000"/>
              </a:solidFill>
              <a:prstDash val="solid"/>
              <a:round/>
              <a:headEnd/>
              <a:tailEnd/>
            </a:ln>
          </p:spPr>
          <p:txBody>
            <a:bodyPr/>
            <a:lstStyle/>
            <a:p>
              <a:endParaRPr lang="ru-RU"/>
            </a:p>
          </p:txBody>
        </p:sp>
        <p:sp>
          <p:nvSpPr>
            <p:cNvPr id="22629" name="Freeform 1502"/>
            <p:cNvSpPr>
              <a:spLocks/>
            </p:cNvSpPr>
            <p:nvPr/>
          </p:nvSpPr>
          <p:spPr bwMode="auto">
            <a:xfrm>
              <a:off x="1743" y="2192"/>
              <a:ext cx="92" cy="92"/>
            </a:xfrm>
            <a:custGeom>
              <a:avLst/>
              <a:gdLst>
                <a:gd name="T0" fmla="*/ 47 w 92"/>
                <a:gd name="T1" fmla="*/ 92 h 92"/>
                <a:gd name="T2" fmla="*/ 37 w 92"/>
                <a:gd name="T3" fmla="*/ 92 h 92"/>
                <a:gd name="T4" fmla="*/ 28 w 92"/>
                <a:gd name="T5" fmla="*/ 89 h 92"/>
                <a:gd name="T6" fmla="*/ 25 w 92"/>
                <a:gd name="T7" fmla="*/ 87 h 92"/>
                <a:gd name="T8" fmla="*/ 20 w 92"/>
                <a:gd name="T9" fmla="*/ 84 h 92"/>
                <a:gd name="T10" fmla="*/ 14 w 92"/>
                <a:gd name="T11" fmla="*/ 80 h 92"/>
                <a:gd name="T12" fmla="*/ 8 w 92"/>
                <a:gd name="T13" fmla="*/ 73 h 92"/>
                <a:gd name="T14" fmla="*/ 5 w 92"/>
                <a:gd name="T15" fmla="*/ 65 h 92"/>
                <a:gd name="T16" fmla="*/ 1 w 92"/>
                <a:gd name="T17" fmla="*/ 55 h 92"/>
                <a:gd name="T18" fmla="*/ 0 w 92"/>
                <a:gd name="T19" fmla="*/ 52 h 92"/>
                <a:gd name="T20" fmla="*/ 0 w 92"/>
                <a:gd name="T21" fmla="*/ 48 h 92"/>
                <a:gd name="T22" fmla="*/ 1 w 92"/>
                <a:gd name="T23" fmla="*/ 38 h 92"/>
                <a:gd name="T24" fmla="*/ 5 w 92"/>
                <a:gd name="T25" fmla="*/ 30 h 92"/>
                <a:gd name="T26" fmla="*/ 7 w 92"/>
                <a:gd name="T27" fmla="*/ 21 h 92"/>
                <a:gd name="T28" fmla="*/ 14 w 92"/>
                <a:gd name="T29" fmla="*/ 15 h 92"/>
                <a:gd name="T30" fmla="*/ 20 w 92"/>
                <a:gd name="T31" fmla="*/ 9 h 92"/>
                <a:gd name="T32" fmla="*/ 28 w 92"/>
                <a:gd name="T33" fmla="*/ 4 h 92"/>
                <a:gd name="T34" fmla="*/ 37 w 92"/>
                <a:gd name="T35" fmla="*/ 2 h 92"/>
                <a:gd name="T36" fmla="*/ 42 w 92"/>
                <a:gd name="T37" fmla="*/ 0 h 92"/>
                <a:gd name="T38" fmla="*/ 46 w 92"/>
                <a:gd name="T39" fmla="*/ 0 h 92"/>
                <a:gd name="T40" fmla="*/ 54 w 92"/>
                <a:gd name="T41" fmla="*/ 2 h 92"/>
                <a:gd name="T42" fmla="*/ 64 w 92"/>
                <a:gd name="T43" fmla="*/ 4 h 92"/>
                <a:gd name="T44" fmla="*/ 67 w 92"/>
                <a:gd name="T45" fmla="*/ 7 h 92"/>
                <a:gd name="T46" fmla="*/ 72 w 92"/>
                <a:gd name="T47" fmla="*/ 9 h 92"/>
                <a:gd name="T48" fmla="*/ 78 w 92"/>
                <a:gd name="T49" fmla="*/ 15 h 92"/>
                <a:gd name="T50" fmla="*/ 84 w 92"/>
                <a:gd name="T51" fmla="*/ 21 h 92"/>
                <a:gd name="T52" fmla="*/ 87 w 92"/>
                <a:gd name="T53" fmla="*/ 30 h 92"/>
                <a:gd name="T54" fmla="*/ 91 w 92"/>
                <a:gd name="T55" fmla="*/ 38 h 92"/>
                <a:gd name="T56" fmla="*/ 92 w 92"/>
                <a:gd name="T57" fmla="*/ 42 h 92"/>
                <a:gd name="T58" fmla="*/ 92 w 92"/>
                <a:gd name="T59" fmla="*/ 47 h 92"/>
                <a:gd name="T60" fmla="*/ 91 w 92"/>
                <a:gd name="T61" fmla="*/ 55 h 92"/>
                <a:gd name="T62" fmla="*/ 87 w 92"/>
                <a:gd name="T63" fmla="*/ 65 h 92"/>
                <a:gd name="T64" fmla="*/ 84 w 92"/>
                <a:gd name="T65" fmla="*/ 72 h 92"/>
                <a:gd name="T66" fmla="*/ 78 w 92"/>
                <a:gd name="T67" fmla="*/ 80 h 92"/>
                <a:gd name="T68" fmla="*/ 72 w 92"/>
                <a:gd name="T69" fmla="*/ 84 h 92"/>
                <a:gd name="T70" fmla="*/ 64 w 92"/>
                <a:gd name="T71" fmla="*/ 89 h 92"/>
                <a:gd name="T72" fmla="*/ 54 w 92"/>
                <a:gd name="T73" fmla="*/ 92 h 92"/>
                <a:gd name="T74" fmla="*/ 52 w 92"/>
                <a:gd name="T75" fmla="*/ 92 h 92"/>
                <a:gd name="T76" fmla="*/ 47 w 92"/>
                <a:gd name="T77" fmla="*/ 92 h 9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2"/>
                <a:gd name="T118" fmla="*/ 0 h 92"/>
                <a:gd name="T119" fmla="*/ 92 w 92"/>
                <a:gd name="T120" fmla="*/ 92 h 9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2" h="92">
                  <a:moveTo>
                    <a:pt x="47" y="92"/>
                  </a:moveTo>
                  <a:lnTo>
                    <a:pt x="37" y="92"/>
                  </a:lnTo>
                  <a:lnTo>
                    <a:pt x="28" y="89"/>
                  </a:lnTo>
                  <a:lnTo>
                    <a:pt x="25" y="87"/>
                  </a:lnTo>
                  <a:lnTo>
                    <a:pt x="20" y="84"/>
                  </a:lnTo>
                  <a:lnTo>
                    <a:pt x="14" y="80"/>
                  </a:lnTo>
                  <a:lnTo>
                    <a:pt x="8" y="73"/>
                  </a:lnTo>
                  <a:lnTo>
                    <a:pt x="5" y="65"/>
                  </a:lnTo>
                  <a:lnTo>
                    <a:pt x="1" y="55"/>
                  </a:lnTo>
                  <a:lnTo>
                    <a:pt x="0" y="52"/>
                  </a:lnTo>
                  <a:lnTo>
                    <a:pt x="0" y="48"/>
                  </a:lnTo>
                  <a:lnTo>
                    <a:pt x="1" y="38"/>
                  </a:lnTo>
                  <a:lnTo>
                    <a:pt x="5" y="30"/>
                  </a:lnTo>
                  <a:lnTo>
                    <a:pt x="7" y="21"/>
                  </a:lnTo>
                  <a:lnTo>
                    <a:pt x="14" y="15"/>
                  </a:lnTo>
                  <a:lnTo>
                    <a:pt x="20" y="9"/>
                  </a:lnTo>
                  <a:lnTo>
                    <a:pt x="28" y="4"/>
                  </a:lnTo>
                  <a:lnTo>
                    <a:pt x="37" y="2"/>
                  </a:lnTo>
                  <a:lnTo>
                    <a:pt x="42" y="0"/>
                  </a:lnTo>
                  <a:lnTo>
                    <a:pt x="46" y="0"/>
                  </a:lnTo>
                  <a:lnTo>
                    <a:pt x="54" y="2"/>
                  </a:lnTo>
                  <a:lnTo>
                    <a:pt x="64" y="4"/>
                  </a:lnTo>
                  <a:lnTo>
                    <a:pt x="67" y="7"/>
                  </a:lnTo>
                  <a:lnTo>
                    <a:pt x="72" y="9"/>
                  </a:lnTo>
                  <a:lnTo>
                    <a:pt x="78" y="15"/>
                  </a:lnTo>
                  <a:lnTo>
                    <a:pt x="84" y="21"/>
                  </a:lnTo>
                  <a:lnTo>
                    <a:pt x="87" y="30"/>
                  </a:lnTo>
                  <a:lnTo>
                    <a:pt x="91" y="38"/>
                  </a:lnTo>
                  <a:lnTo>
                    <a:pt x="92" y="42"/>
                  </a:lnTo>
                  <a:lnTo>
                    <a:pt x="92" y="47"/>
                  </a:lnTo>
                  <a:lnTo>
                    <a:pt x="91" y="55"/>
                  </a:lnTo>
                  <a:lnTo>
                    <a:pt x="87" y="65"/>
                  </a:lnTo>
                  <a:lnTo>
                    <a:pt x="84" y="72"/>
                  </a:lnTo>
                  <a:lnTo>
                    <a:pt x="78" y="80"/>
                  </a:lnTo>
                  <a:lnTo>
                    <a:pt x="72" y="84"/>
                  </a:lnTo>
                  <a:lnTo>
                    <a:pt x="64" y="89"/>
                  </a:lnTo>
                  <a:lnTo>
                    <a:pt x="54" y="92"/>
                  </a:lnTo>
                  <a:lnTo>
                    <a:pt x="52" y="92"/>
                  </a:lnTo>
                  <a:lnTo>
                    <a:pt x="47" y="92"/>
                  </a:lnTo>
                  <a:close/>
                </a:path>
              </a:pathLst>
            </a:custGeom>
            <a:solidFill>
              <a:srgbClr val="FFFFFF"/>
            </a:solidFill>
            <a:ln w="9525">
              <a:noFill/>
              <a:round/>
              <a:headEnd/>
              <a:tailEnd/>
            </a:ln>
          </p:spPr>
          <p:txBody>
            <a:bodyPr/>
            <a:lstStyle/>
            <a:p>
              <a:endParaRPr lang="ru-RU"/>
            </a:p>
          </p:txBody>
        </p:sp>
        <p:sp>
          <p:nvSpPr>
            <p:cNvPr id="22630" name="Freeform 1503"/>
            <p:cNvSpPr>
              <a:spLocks/>
            </p:cNvSpPr>
            <p:nvPr/>
          </p:nvSpPr>
          <p:spPr bwMode="auto">
            <a:xfrm>
              <a:off x="1743" y="2192"/>
              <a:ext cx="92" cy="92"/>
            </a:xfrm>
            <a:custGeom>
              <a:avLst/>
              <a:gdLst>
                <a:gd name="T0" fmla="*/ 47 w 92"/>
                <a:gd name="T1" fmla="*/ 92 h 92"/>
                <a:gd name="T2" fmla="*/ 28 w 92"/>
                <a:gd name="T3" fmla="*/ 89 h 92"/>
                <a:gd name="T4" fmla="*/ 14 w 92"/>
                <a:gd name="T5" fmla="*/ 80 h 92"/>
                <a:gd name="T6" fmla="*/ 5 w 92"/>
                <a:gd name="T7" fmla="*/ 65 h 92"/>
                <a:gd name="T8" fmla="*/ 0 w 92"/>
                <a:gd name="T9" fmla="*/ 48 h 92"/>
                <a:gd name="T10" fmla="*/ 5 w 92"/>
                <a:gd name="T11" fmla="*/ 28 h 92"/>
                <a:gd name="T12" fmla="*/ 14 w 92"/>
                <a:gd name="T13" fmla="*/ 13 h 92"/>
                <a:gd name="T14" fmla="*/ 28 w 92"/>
                <a:gd name="T15" fmla="*/ 4 h 92"/>
                <a:gd name="T16" fmla="*/ 46 w 92"/>
                <a:gd name="T17" fmla="*/ 0 h 92"/>
                <a:gd name="T18" fmla="*/ 64 w 92"/>
                <a:gd name="T19" fmla="*/ 4 h 92"/>
                <a:gd name="T20" fmla="*/ 78 w 92"/>
                <a:gd name="T21" fmla="*/ 13 h 92"/>
                <a:gd name="T22" fmla="*/ 89 w 92"/>
                <a:gd name="T23" fmla="*/ 28 h 92"/>
                <a:gd name="T24" fmla="*/ 92 w 92"/>
                <a:gd name="T25" fmla="*/ 47 h 92"/>
                <a:gd name="T26" fmla="*/ 89 w 92"/>
                <a:gd name="T27" fmla="*/ 65 h 92"/>
                <a:gd name="T28" fmla="*/ 78 w 92"/>
                <a:gd name="T29" fmla="*/ 80 h 92"/>
                <a:gd name="T30" fmla="*/ 64 w 92"/>
                <a:gd name="T31" fmla="*/ 89 h 92"/>
                <a:gd name="T32" fmla="*/ 47 w 92"/>
                <a:gd name="T33" fmla="*/ 92 h 9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2"/>
                <a:gd name="T52" fmla="*/ 0 h 92"/>
                <a:gd name="T53" fmla="*/ 92 w 92"/>
                <a:gd name="T54" fmla="*/ 92 h 9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2" h="92">
                  <a:moveTo>
                    <a:pt x="47" y="92"/>
                  </a:moveTo>
                  <a:lnTo>
                    <a:pt x="28" y="89"/>
                  </a:lnTo>
                  <a:lnTo>
                    <a:pt x="14" y="80"/>
                  </a:lnTo>
                  <a:lnTo>
                    <a:pt x="5" y="65"/>
                  </a:lnTo>
                  <a:lnTo>
                    <a:pt x="0" y="48"/>
                  </a:lnTo>
                  <a:lnTo>
                    <a:pt x="5" y="28"/>
                  </a:lnTo>
                  <a:lnTo>
                    <a:pt x="14" y="13"/>
                  </a:lnTo>
                  <a:lnTo>
                    <a:pt x="28" y="4"/>
                  </a:lnTo>
                  <a:lnTo>
                    <a:pt x="46" y="0"/>
                  </a:lnTo>
                  <a:lnTo>
                    <a:pt x="64" y="4"/>
                  </a:lnTo>
                  <a:lnTo>
                    <a:pt x="78" y="13"/>
                  </a:lnTo>
                  <a:lnTo>
                    <a:pt x="89" y="28"/>
                  </a:lnTo>
                  <a:lnTo>
                    <a:pt x="92" y="47"/>
                  </a:lnTo>
                  <a:lnTo>
                    <a:pt x="89" y="65"/>
                  </a:lnTo>
                  <a:lnTo>
                    <a:pt x="78" y="80"/>
                  </a:lnTo>
                  <a:lnTo>
                    <a:pt x="64" y="89"/>
                  </a:lnTo>
                  <a:lnTo>
                    <a:pt x="47" y="92"/>
                  </a:lnTo>
                </a:path>
              </a:pathLst>
            </a:custGeom>
            <a:noFill/>
            <a:ln w="6350" cap="rnd">
              <a:solidFill>
                <a:srgbClr val="000000"/>
              </a:solidFill>
              <a:prstDash val="solid"/>
              <a:round/>
              <a:headEnd/>
              <a:tailEnd/>
            </a:ln>
          </p:spPr>
          <p:txBody>
            <a:bodyPr/>
            <a:lstStyle/>
            <a:p>
              <a:endParaRPr lang="ru-RU"/>
            </a:p>
          </p:txBody>
        </p:sp>
        <p:sp>
          <p:nvSpPr>
            <p:cNvPr id="22631" name="Freeform 1504"/>
            <p:cNvSpPr>
              <a:spLocks/>
            </p:cNvSpPr>
            <p:nvPr/>
          </p:nvSpPr>
          <p:spPr bwMode="auto">
            <a:xfrm>
              <a:off x="1744" y="2287"/>
              <a:ext cx="93" cy="88"/>
            </a:xfrm>
            <a:custGeom>
              <a:avLst/>
              <a:gdLst>
                <a:gd name="T0" fmla="*/ 50 w 93"/>
                <a:gd name="T1" fmla="*/ 88 h 88"/>
                <a:gd name="T2" fmla="*/ 40 w 93"/>
                <a:gd name="T3" fmla="*/ 88 h 88"/>
                <a:gd name="T4" fmla="*/ 37 w 93"/>
                <a:gd name="T5" fmla="*/ 86 h 88"/>
                <a:gd name="T6" fmla="*/ 32 w 93"/>
                <a:gd name="T7" fmla="*/ 84 h 88"/>
                <a:gd name="T8" fmla="*/ 24 w 93"/>
                <a:gd name="T9" fmla="*/ 82 h 88"/>
                <a:gd name="T10" fmla="*/ 16 w 93"/>
                <a:gd name="T11" fmla="*/ 77 h 88"/>
                <a:gd name="T12" fmla="*/ 10 w 93"/>
                <a:gd name="T13" fmla="*/ 71 h 88"/>
                <a:gd name="T14" fmla="*/ 5 w 93"/>
                <a:gd name="T15" fmla="*/ 65 h 88"/>
                <a:gd name="T16" fmla="*/ 2 w 93"/>
                <a:gd name="T17" fmla="*/ 55 h 88"/>
                <a:gd name="T18" fmla="*/ 0 w 93"/>
                <a:gd name="T19" fmla="*/ 53 h 88"/>
                <a:gd name="T20" fmla="*/ 0 w 93"/>
                <a:gd name="T21" fmla="*/ 48 h 88"/>
                <a:gd name="T22" fmla="*/ 0 w 93"/>
                <a:gd name="T23" fmla="*/ 39 h 88"/>
                <a:gd name="T24" fmla="*/ 2 w 93"/>
                <a:gd name="T25" fmla="*/ 29 h 88"/>
                <a:gd name="T26" fmla="*/ 3 w 93"/>
                <a:gd name="T27" fmla="*/ 26 h 88"/>
                <a:gd name="T28" fmla="*/ 5 w 93"/>
                <a:gd name="T29" fmla="*/ 22 h 88"/>
                <a:gd name="T30" fmla="*/ 10 w 93"/>
                <a:gd name="T31" fmla="*/ 16 h 88"/>
                <a:gd name="T32" fmla="*/ 12 w 93"/>
                <a:gd name="T33" fmla="*/ 13 h 88"/>
                <a:gd name="T34" fmla="*/ 16 w 93"/>
                <a:gd name="T35" fmla="*/ 9 h 88"/>
                <a:gd name="T36" fmla="*/ 21 w 93"/>
                <a:gd name="T37" fmla="*/ 6 h 88"/>
                <a:gd name="T38" fmla="*/ 24 w 93"/>
                <a:gd name="T39" fmla="*/ 5 h 88"/>
                <a:gd name="T40" fmla="*/ 32 w 93"/>
                <a:gd name="T41" fmla="*/ 2 h 88"/>
                <a:gd name="T42" fmla="*/ 37 w 93"/>
                <a:gd name="T43" fmla="*/ 0 h 88"/>
                <a:gd name="T44" fmla="*/ 42 w 93"/>
                <a:gd name="T45" fmla="*/ 0 h 88"/>
                <a:gd name="T46" fmla="*/ 51 w 93"/>
                <a:gd name="T47" fmla="*/ 0 h 88"/>
                <a:gd name="T48" fmla="*/ 56 w 93"/>
                <a:gd name="T49" fmla="*/ 0 h 88"/>
                <a:gd name="T50" fmla="*/ 61 w 93"/>
                <a:gd name="T51" fmla="*/ 2 h 88"/>
                <a:gd name="T52" fmla="*/ 69 w 93"/>
                <a:gd name="T53" fmla="*/ 5 h 88"/>
                <a:gd name="T54" fmla="*/ 75 w 93"/>
                <a:gd name="T55" fmla="*/ 9 h 88"/>
                <a:gd name="T56" fmla="*/ 82 w 93"/>
                <a:gd name="T57" fmla="*/ 16 h 88"/>
                <a:gd name="T58" fmla="*/ 88 w 93"/>
                <a:gd name="T59" fmla="*/ 23 h 88"/>
                <a:gd name="T60" fmla="*/ 91 w 93"/>
                <a:gd name="T61" fmla="*/ 31 h 88"/>
                <a:gd name="T62" fmla="*/ 91 w 93"/>
                <a:gd name="T63" fmla="*/ 35 h 88"/>
                <a:gd name="T64" fmla="*/ 93 w 93"/>
                <a:gd name="T65" fmla="*/ 40 h 88"/>
                <a:gd name="T66" fmla="*/ 93 w 93"/>
                <a:gd name="T67" fmla="*/ 49 h 88"/>
                <a:gd name="T68" fmla="*/ 91 w 93"/>
                <a:gd name="T69" fmla="*/ 57 h 88"/>
                <a:gd name="T70" fmla="*/ 89 w 93"/>
                <a:gd name="T71" fmla="*/ 62 h 88"/>
                <a:gd name="T72" fmla="*/ 86 w 93"/>
                <a:gd name="T73" fmla="*/ 64 h 88"/>
                <a:gd name="T74" fmla="*/ 82 w 93"/>
                <a:gd name="T75" fmla="*/ 73 h 88"/>
                <a:gd name="T76" fmla="*/ 78 w 93"/>
                <a:gd name="T77" fmla="*/ 75 h 88"/>
                <a:gd name="T78" fmla="*/ 75 w 93"/>
                <a:gd name="T79" fmla="*/ 77 h 88"/>
                <a:gd name="T80" fmla="*/ 72 w 93"/>
                <a:gd name="T81" fmla="*/ 80 h 88"/>
                <a:gd name="T82" fmla="*/ 67 w 93"/>
                <a:gd name="T83" fmla="*/ 82 h 88"/>
                <a:gd name="T84" fmla="*/ 59 w 93"/>
                <a:gd name="T85" fmla="*/ 86 h 88"/>
                <a:gd name="T86" fmla="*/ 54 w 93"/>
                <a:gd name="T87" fmla="*/ 86 h 88"/>
                <a:gd name="T88" fmla="*/ 50 w 93"/>
                <a:gd name="T89" fmla="*/ 88 h 8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3"/>
                <a:gd name="T136" fmla="*/ 0 h 88"/>
                <a:gd name="T137" fmla="*/ 93 w 93"/>
                <a:gd name="T138" fmla="*/ 88 h 8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3" h="88">
                  <a:moveTo>
                    <a:pt x="50" y="88"/>
                  </a:moveTo>
                  <a:lnTo>
                    <a:pt x="40" y="88"/>
                  </a:lnTo>
                  <a:lnTo>
                    <a:pt x="37" y="86"/>
                  </a:lnTo>
                  <a:lnTo>
                    <a:pt x="32" y="84"/>
                  </a:lnTo>
                  <a:lnTo>
                    <a:pt x="24" y="82"/>
                  </a:lnTo>
                  <a:lnTo>
                    <a:pt x="16" y="77"/>
                  </a:lnTo>
                  <a:lnTo>
                    <a:pt x="10" y="71"/>
                  </a:lnTo>
                  <a:lnTo>
                    <a:pt x="5" y="65"/>
                  </a:lnTo>
                  <a:lnTo>
                    <a:pt x="2" y="55"/>
                  </a:lnTo>
                  <a:lnTo>
                    <a:pt x="0" y="53"/>
                  </a:lnTo>
                  <a:lnTo>
                    <a:pt x="0" y="48"/>
                  </a:lnTo>
                  <a:lnTo>
                    <a:pt x="0" y="39"/>
                  </a:lnTo>
                  <a:lnTo>
                    <a:pt x="2" y="29"/>
                  </a:lnTo>
                  <a:lnTo>
                    <a:pt x="3" y="26"/>
                  </a:lnTo>
                  <a:lnTo>
                    <a:pt x="5" y="22"/>
                  </a:lnTo>
                  <a:lnTo>
                    <a:pt x="10" y="16"/>
                  </a:lnTo>
                  <a:lnTo>
                    <a:pt x="12" y="13"/>
                  </a:lnTo>
                  <a:lnTo>
                    <a:pt x="16" y="9"/>
                  </a:lnTo>
                  <a:lnTo>
                    <a:pt x="21" y="6"/>
                  </a:lnTo>
                  <a:lnTo>
                    <a:pt x="24" y="5"/>
                  </a:lnTo>
                  <a:lnTo>
                    <a:pt x="32" y="2"/>
                  </a:lnTo>
                  <a:lnTo>
                    <a:pt x="37" y="0"/>
                  </a:lnTo>
                  <a:lnTo>
                    <a:pt x="42" y="0"/>
                  </a:lnTo>
                  <a:lnTo>
                    <a:pt x="51" y="0"/>
                  </a:lnTo>
                  <a:lnTo>
                    <a:pt x="56" y="0"/>
                  </a:lnTo>
                  <a:lnTo>
                    <a:pt x="61" y="2"/>
                  </a:lnTo>
                  <a:lnTo>
                    <a:pt x="69" y="5"/>
                  </a:lnTo>
                  <a:lnTo>
                    <a:pt x="75" y="9"/>
                  </a:lnTo>
                  <a:lnTo>
                    <a:pt x="82" y="16"/>
                  </a:lnTo>
                  <a:lnTo>
                    <a:pt x="88" y="23"/>
                  </a:lnTo>
                  <a:lnTo>
                    <a:pt x="91" y="31"/>
                  </a:lnTo>
                  <a:lnTo>
                    <a:pt x="91" y="35"/>
                  </a:lnTo>
                  <a:lnTo>
                    <a:pt x="93" y="40"/>
                  </a:lnTo>
                  <a:lnTo>
                    <a:pt x="93" y="49"/>
                  </a:lnTo>
                  <a:lnTo>
                    <a:pt x="91" y="57"/>
                  </a:lnTo>
                  <a:lnTo>
                    <a:pt x="89" y="62"/>
                  </a:lnTo>
                  <a:lnTo>
                    <a:pt x="86" y="64"/>
                  </a:lnTo>
                  <a:lnTo>
                    <a:pt x="82" y="73"/>
                  </a:lnTo>
                  <a:lnTo>
                    <a:pt x="78" y="75"/>
                  </a:lnTo>
                  <a:lnTo>
                    <a:pt x="75" y="77"/>
                  </a:lnTo>
                  <a:lnTo>
                    <a:pt x="72" y="80"/>
                  </a:lnTo>
                  <a:lnTo>
                    <a:pt x="67" y="82"/>
                  </a:lnTo>
                  <a:lnTo>
                    <a:pt x="59" y="86"/>
                  </a:lnTo>
                  <a:lnTo>
                    <a:pt x="54" y="86"/>
                  </a:lnTo>
                  <a:lnTo>
                    <a:pt x="50" y="88"/>
                  </a:lnTo>
                  <a:close/>
                </a:path>
              </a:pathLst>
            </a:custGeom>
            <a:solidFill>
              <a:srgbClr val="FFFFFF"/>
            </a:solidFill>
            <a:ln w="9525">
              <a:noFill/>
              <a:round/>
              <a:headEnd/>
              <a:tailEnd/>
            </a:ln>
          </p:spPr>
          <p:txBody>
            <a:bodyPr/>
            <a:lstStyle/>
            <a:p>
              <a:endParaRPr lang="ru-RU"/>
            </a:p>
          </p:txBody>
        </p:sp>
        <p:sp>
          <p:nvSpPr>
            <p:cNvPr id="22632" name="Freeform 1505"/>
            <p:cNvSpPr>
              <a:spLocks/>
            </p:cNvSpPr>
            <p:nvPr/>
          </p:nvSpPr>
          <p:spPr bwMode="auto">
            <a:xfrm>
              <a:off x="1744" y="2287"/>
              <a:ext cx="93" cy="88"/>
            </a:xfrm>
            <a:custGeom>
              <a:avLst/>
              <a:gdLst>
                <a:gd name="T0" fmla="*/ 50 w 93"/>
                <a:gd name="T1" fmla="*/ 88 h 88"/>
                <a:gd name="T2" fmla="*/ 32 w 93"/>
                <a:gd name="T3" fmla="*/ 84 h 88"/>
                <a:gd name="T4" fmla="*/ 16 w 93"/>
                <a:gd name="T5" fmla="*/ 77 h 88"/>
                <a:gd name="T6" fmla="*/ 5 w 93"/>
                <a:gd name="T7" fmla="*/ 64 h 88"/>
                <a:gd name="T8" fmla="*/ 0 w 93"/>
                <a:gd name="T9" fmla="*/ 48 h 88"/>
                <a:gd name="T10" fmla="*/ 2 w 93"/>
                <a:gd name="T11" fmla="*/ 29 h 88"/>
                <a:gd name="T12" fmla="*/ 10 w 93"/>
                <a:gd name="T13" fmla="*/ 16 h 88"/>
                <a:gd name="T14" fmla="*/ 16 w 93"/>
                <a:gd name="T15" fmla="*/ 9 h 88"/>
                <a:gd name="T16" fmla="*/ 24 w 93"/>
                <a:gd name="T17" fmla="*/ 5 h 88"/>
                <a:gd name="T18" fmla="*/ 32 w 93"/>
                <a:gd name="T19" fmla="*/ 2 h 88"/>
                <a:gd name="T20" fmla="*/ 42 w 93"/>
                <a:gd name="T21" fmla="*/ 0 h 88"/>
                <a:gd name="T22" fmla="*/ 61 w 93"/>
                <a:gd name="T23" fmla="*/ 2 h 88"/>
                <a:gd name="T24" fmla="*/ 76 w 93"/>
                <a:gd name="T25" fmla="*/ 9 h 88"/>
                <a:gd name="T26" fmla="*/ 88 w 93"/>
                <a:gd name="T27" fmla="*/ 23 h 88"/>
                <a:gd name="T28" fmla="*/ 93 w 93"/>
                <a:gd name="T29" fmla="*/ 40 h 88"/>
                <a:gd name="T30" fmla="*/ 91 w 93"/>
                <a:gd name="T31" fmla="*/ 57 h 88"/>
                <a:gd name="T32" fmla="*/ 82 w 93"/>
                <a:gd name="T33" fmla="*/ 71 h 88"/>
                <a:gd name="T34" fmla="*/ 75 w 93"/>
                <a:gd name="T35" fmla="*/ 77 h 88"/>
                <a:gd name="T36" fmla="*/ 69 w 93"/>
                <a:gd name="T37" fmla="*/ 82 h 88"/>
                <a:gd name="T38" fmla="*/ 59 w 93"/>
                <a:gd name="T39" fmla="*/ 84 h 88"/>
                <a:gd name="T40" fmla="*/ 50 w 93"/>
                <a:gd name="T41" fmla="*/ 88 h 8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3"/>
                <a:gd name="T64" fmla="*/ 0 h 88"/>
                <a:gd name="T65" fmla="*/ 93 w 93"/>
                <a:gd name="T66" fmla="*/ 88 h 8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3" h="88">
                  <a:moveTo>
                    <a:pt x="50" y="88"/>
                  </a:moveTo>
                  <a:lnTo>
                    <a:pt x="32" y="84"/>
                  </a:lnTo>
                  <a:lnTo>
                    <a:pt x="16" y="77"/>
                  </a:lnTo>
                  <a:lnTo>
                    <a:pt x="5" y="64"/>
                  </a:lnTo>
                  <a:lnTo>
                    <a:pt x="0" y="48"/>
                  </a:lnTo>
                  <a:lnTo>
                    <a:pt x="2" y="29"/>
                  </a:lnTo>
                  <a:lnTo>
                    <a:pt x="10" y="16"/>
                  </a:lnTo>
                  <a:lnTo>
                    <a:pt x="16" y="9"/>
                  </a:lnTo>
                  <a:lnTo>
                    <a:pt x="24" y="5"/>
                  </a:lnTo>
                  <a:lnTo>
                    <a:pt x="32" y="2"/>
                  </a:lnTo>
                  <a:lnTo>
                    <a:pt x="42" y="0"/>
                  </a:lnTo>
                  <a:lnTo>
                    <a:pt x="61" y="2"/>
                  </a:lnTo>
                  <a:lnTo>
                    <a:pt x="76" y="9"/>
                  </a:lnTo>
                  <a:lnTo>
                    <a:pt x="88" y="23"/>
                  </a:lnTo>
                  <a:lnTo>
                    <a:pt x="93" y="40"/>
                  </a:lnTo>
                  <a:lnTo>
                    <a:pt x="91" y="57"/>
                  </a:lnTo>
                  <a:lnTo>
                    <a:pt x="82" y="71"/>
                  </a:lnTo>
                  <a:lnTo>
                    <a:pt x="75" y="77"/>
                  </a:lnTo>
                  <a:lnTo>
                    <a:pt x="69" y="82"/>
                  </a:lnTo>
                  <a:lnTo>
                    <a:pt x="59" y="84"/>
                  </a:lnTo>
                  <a:lnTo>
                    <a:pt x="50" y="88"/>
                  </a:lnTo>
                </a:path>
              </a:pathLst>
            </a:custGeom>
            <a:noFill/>
            <a:ln w="6350" cap="rnd">
              <a:solidFill>
                <a:srgbClr val="000000"/>
              </a:solidFill>
              <a:prstDash val="solid"/>
              <a:round/>
              <a:headEnd/>
              <a:tailEnd/>
            </a:ln>
          </p:spPr>
          <p:txBody>
            <a:bodyPr/>
            <a:lstStyle/>
            <a:p>
              <a:endParaRPr lang="ru-RU"/>
            </a:p>
          </p:txBody>
        </p:sp>
        <p:sp>
          <p:nvSpPr>
            <p:cNvPr id="22633" name="Freeform 1506"/>
            <p:cNvSpPr>
              <a:spLocks/>
            </p:cNvSpPr>
            <p:nvPr/>
          </p:nvSpPr>
          <p:spPr bwMode="auto">
            <a:xfrm>
              <a:off x="1753" y="2380"/>
              <a:ext cx="93" cy="88"/>
            </a:xfrm>
            <a:custGeom>
              <a:avLst/>
              <a:gdLst>
                <a:gd name="T0" fmla="*/ 54 w 93"/>
                <a:gd name="T1" fmla="*/ 86 h 88"/>
                <a:gd name="T2" fmla="*/ 45 w 93"/>
                <a:gd name="T3" fmla="*/ 88 h 88"/>
                <a:gd name="T4" fmla="*/ 36 w 93"/>
                <a:gd name="T5" fmla="*/ 86 h 88"/>
                <a:gd name="T6" fmla="*/ 28 w 93"/>
                <a:gd name="T7" fmla="*/ 83 h 88"/>
                <a:gd name="T8" fmla="*/ 21 w 93"/>
                <a:gd name="T9" fmla="*/ 80 h 88"/>
                <a:gd name="T10" fmla="*/ 13 w 93"/>
                <a:gd name="T11" fmla="*/ 74 h 88"/>
                <a:gd name="T12" fmla="*/ 8 w 93"/>
                <a:gd name="T13" fmla="*/ 68 h 88"/>
                <a:gd name="T14" fmla="*/ 4 w 93"/>
                <a:gd name="T15" fmla="*/ 60 h 88"/>
                <a:gd name="T16" fmla="*/ 2 w 93"/>
                <a:gd name="T17" fmla="*/ 55 h 88"/>
                <a:gd name="T18" fmla="*/ 2 w 93"/>
                <a:gd name="T19" fmla="*/ 51 h 88"/>
                <a:gd name="T20" fmla="*/ 0 w 93"/>
                <a:gd name="T21" fmla="*/ 41 h 88"/>
                <a:gd name="T22" fmla="*/ 2 w 93"/>
                <a:gd name="T23" fmla="*/ 33 h 88"/>
                <a:gd name="T24" fmla="*/ 5 w 93"/>
                <a:gd name="T25" fmla="*/ 26 h 88"/>
                <a:gd name="T26" fmla="*/ 8 w 93"/>
                <a:gd name="T27" fmla="*/ 18 h 88"/>
                <a:gd name="T28" fmla="*/ 11 w 93"/>
                <a:gd name="T29" fmla="*/ 15 h 88"/>
                <a:gd name="T30" fmla="*/ 15 w 93"/>
                <a:gd name="T31" fmla="*/ 12 h 88"/>
                <a:gd name="T32" fmla="*/ 17 w 93"/>
                <a:gd name="T33" fmla="*/ 9 h 88"/>
                <a:gd name="T34" fmla="*/ 22 w 93"/>
                <a:gd name="T35" fmla="*/ 6 h 88"/>
                <a:gd name="T36" fmla="*/ 30 w 93"/>
                <a:gd name="T37" fmla="*/ 2 h 88"/>
                <a:gd name="T38" fmla="*/ 33 w 93"/>
                <a:gd name="T39" fmla="*/ 2 h 88"/>
                <a:gd name="T40" fmla="*/ 38 w 93"/>
                <a:gd name="T41" fmla="*/ 0 h 88"/>
                <a:gd name="T42" fmla="*/ 47 w 93"/>
                <a:gd name="T43" fmla="*/ 0 h 88"/>
                <a:gd name="T44" fmla="*/ 56 w 93"/>
                <a:gd name="T45" fmla="*/ 0 h 88"/>
                <a:gd name="T46" fmla="*/ 64 w 93"/>
                <a:gd name="T47" fmla="*/ 2 h 88"/>
                <a:gd name="T48" fmla="*/ 72 w 93"/>
                <a:gd name="T49" fmla="*/ 8 h 88"/>
                <a:gd name="T50" fmla="*/ 78 w 93"/>
                <a:gd name="T51" fmla="*/ 12 h 88"/>
                <a:gd name="T52" fmla="*/ 84 w 93"/>
                <a:gd name="T53" fmla="*/ 20 h 88"/>
                <a:gd name="T54" fmla="*/ 89 w 93"/>
                <a:gd name="T55" fmla="*/ 28 h 88"/>
                <a:gd name="T56" fmla="*/ 89 w 93"/>
                <a:gd name="T57" fmla="*/ 31 h 88"/>
                <a:gd name="T58" fmla="*/ 91 w 93"/>
                <a:gd name="T59" fmla="*/ 35 h 88"/>
                <a:gd name="T60" fmla="*/ 93 w 93"/>
                <a:gd name="T61" fmla="*/ 44 h 88"/>
                <a:gd name="T62" fmla="*/ 91 w 93"/>
                <a:gd name="T63" fmla="*/ 54 h 88"/>
                <a:gd name="T64" fmla="*/ 88 w 93"/>
                <a:gd name="T65" fmla="*/ 61 h 88"/>
                <a:gd name="T66" fmla="*/ 84 w 93"/>
                <a:gd name="T67" fmla="*/ 69 h 88"/>
                <a:gd name="T68" fmla="*/ 82 w 93"/>
                <a:gd name="T69" fmla="*/ 72 h 88"/>
                <a:gd name="T70" fmla="*/ 78 w 93"/>
                <a:gd name="T71" fmla="*/ 75 h 88"/>
                <a:gd name="T72" fmla="*/ 75 w 93"/>
                <a:gd name="T73" fmla="*/ 78 h 88"/>
                <a:gd name="T74" fmla="*/ 71 w 93"/>
                <a:gd name="T75" fmla="*/ 80 h 88"/>
                <a:gd name="T76" fmla="*/ 63 w 93"/>
                <a:gd name="T77" fmla="*/ 84 h 88"/>
                <a:gd name="T78" fmla="*/ 58 w 93"/>
                <a:gd name="T79" fmla="*/ 86 h 88"/>
                <a:gd name="T80" fmla="*/ 54 w 93"/>
                <a:gd name="T81" fmla="*/ 86 h 8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3"/>
                <a:gd name="T124" fmla="*/ 0 h 88"/>
                <a:gd name="T125" fmla="*/ 93 w 93"/>
                <a:gd name="T126" fmla="*/ 88 h 8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3" h="88">
                  <a:moveTo>
                    <a:pt x="54" y="86"/>
                  </a:moveTo>
                  <a:lnTo>
                    <a:pt x="45" y="88"/>
                  </a:lnTo>
                  <a:lnTo>
                    <a:pt x="36" y="86"/>
                  </a:lnTo>
                  <a:lnTo>
                    <a:pt x="28" y="83"/>
                  </a:lnTo>
                  <a:lnTo>
                    <a:pt x="21" y="80"/>
                  </a:lnTo>
                  <a:lnTo>
                    <a:pt x="13" y="74"/>
                  </a:lnTo>
                  <a:lnTo>
                    <a:pt x="8" y="68"/>
                  </a:lnTo>
                  <a:lnTo>
                    <a:pt x="4" y="60"/>
                  </a:lnTo>
                  <a:lnTo>
                    <a:pt x="2" y="55"/>
                  </a:lnTo>
                  <a:lnTo>
                    <a:pt x="2" y="51"/>
                  </a:lnTo>
                  <a:lnTo>
                    <a:pt x="0" y="41"/>
                  </a:lnTo>
                  <a:lnTo>
                    <a:pt x="2" y="33"/>
                  </a:lnTo>
                  <a:lnTo>
                    <a:pt x="5" y="26"/>
                  </a:lnTo>
                  <a:lnTo>
                    <a:pt x="8" y="18"/>
                  </a:lnTo>
                  <a:lnTo>
                    <a:pt x="11" y="15"/>
                  </a:lnTo>
                  <a:lnTo>
                    <a:pt x="15" y="12"/>
                  </a:lnTo>
                  <a:lnTo>
                    <a:pt x="17" y="9"/>
                  </a:lnTo>
                  <a:lnTo>
                    <a:pt x="22" y="6"/>
                  </a:lnTo>
                  <a:lnTo>
                    <a:pt x="30" y="2"/>
                  </a:lnTo>
                  <a:lnTo>
                    <a:pt x="33" y="2"/>
                  </a:lnTo>
                  <a:lnTo>
                    <a:pt x="38" y="0"/>
                  </a:lnTo>
                  <a:lnTo>
                    <a:pt x="47" y="0"/>
                  </a:lnTo>
                  <a:lnTo>
                    <a:pt x="56" y="0"/>
                  </a:lnTo>
                  <a:lnTo>
                    <a:pt x="64" y="2"/>
                  </a:lnTo>
                  <a:lnTo>
                    <a:pt x="72" y="8"/>
                  </a:lnTo>
                  <a:lnTo>
                    <a:pt x="78" y="12"/>
                  </a:lnTo>
                  <a:lnTo>
                    <a:pt x="84" y="20"/>
                  </a:lnTo>
                  <a:lnTo>
                    <a:pt x="89" y="28"/>
                  </a:lnTo>
                  <a:lnTo>
                    <a:pt x="89" y="31"/>
                  </a:lnTo>
                  <a:lnTo>
                    <a:pt x="91" y="35"/>
                  </a:lnTo>
                  <a:lnTo>
                    <a:pt x="93" y="44"/>
                  </a:lnTo>
                  <a:lnTo>
                    <a:pt x="91" y="54"/>
                  </a:lnTo>
                  <a:lnTo>
                    <a:pt x="88" y="61"/>
                  </a:lnTo>
                  <a:lnTo>
                    <a:pt x="84" y="69"/>
                  </a:lnTo>
                  <a:lnTo>
                    <a:pt x="82" y="72"/>
                  </a:lnTo>
                  <a:lnTo>
                    <a:pt x="78" y="75"/>
                  </a:lnTo>
                  <a:lnTo>
                    <a:pt x="75" y="78"/>
                  </a:lnTo>
                  <a:lnTo>
                    <a:pt x="71" y="80"/>
                  </a:lnTo>
                  <a:lnTo>
                    <a:pt x="63" y="84"/>
                  </a:lnTo>
                  <a:lnTo>
                    <a:pt x="58" y="86"/>
                  </a:lnTo>
                  <a:lnTo>
                    <a:pt x="54" y="86"/>
                  </a:lnTo>
                  <a:close/>
                </a:path>
              </a:pathLst>
            </a:custGeom>
            <a:solidFill>
              <a:srgbClr val="FFFFFF"/>
            </a:solidFill>
            <a:ln w="9525">
              <a:noFill/>
              <a:round/>
              <a:headEnd/>
              <a:tailEnd/>
            </a:ln>
          </p:spPr>
          <p:txBody>
            <a:bodyPr/>
            <a:lstStyle/>
            <a:p>
              <a:endParaRPr lang="ru-RU"/>
            </a:p>
          </p:txBody>
        </p:sp>
        <p:sp>
          <p:nvSpPr>
            <p:cNvPr id="22634" name="Freeform 1507"/>
            <p:cNvSpPr>
              <a:spLocks/>
            </p:cNvSpPr>
            <p:nvPr/>
          </p:nvSpPr>
          <p:spPr bwMode="auto">
            <a:xfrm>
              <a:off x="1782" y="2466"/>
              <a:ext cx="92" cy="90"/>
            </a:xfrm>
            <a:custGeom>
              <a:avLst/>
              <a:gdLst>
                <a:gd name="T0" fmla="*/ 57 w 92"/>
                <a:gd name="T1" fmla="*/ 88 h 90"/>
                <a:gd name="T2" fmla="*/ 49 w 92"/>
                <a:gd name="T3" fmla="*/ 90 h 90"/>
                <a:gd name="T4" fmla="*/ 39 w 92"/>
                <a:gd name="T5" fmla="*/ 90 h 90"/>
                <a:gd name="T6" fmla="*/ 30 w 92"/>
                <a:gd name="T7" fmla="*/ 88 h 90"/>
                <a:gd name="T8" fmla="*/ 26 w 92"/>
                <a:gd name="T9" fmla="*/ 86 h 90"/>
                <a:gd name="T10" fmla="*/ 22 w 92"/>
                <a:gd name="T11" fmla="*/ 85 h 90"/>
                <a:gd name="T12" fmla="*/ 19 w 92"/>
                <a:gd name="T13" fmla="*/ 82 h 90"/>
                <a:gd name="T14" fmla="*/ 15 w 92"/>
                <a:gd name="T15" fmla="*/ 79 h 90"/>
                <a:gd name="T16" fmla="*/ 9 w 92"/>
                <a:gd name="T17" fmla="*/ 73 h 90"/>
                <a:gd name="T18" fmla="*/ 6 w 92"/>
                <a:gd name="T19" fmla="*/ 69 h 90"/>
                <a:gd name="T20" fmla="*/ 5 w 92"/>
                <a:gd name="T21" fmla="*/ 66 h 90"/>
                <a:gd name="T22" fmla="*/ 1 w 92"/>
                <a:gd name="T23" fmla="*/ 57 h 90"/>
                <a:gd name="T24" fmla="*/ 0 w 92"/>
                <a:gd name="T25" fmla="*/ 49 h 90"/>
                <a:gd name="T26" fmla="*/ 0 w 92"/>
                <a:gd name="T27" fmla="*/ 39 h 90"/>
                <a:gd name="T28" fmla="*/ 1 w 92"/>
                <a:gd name="T29" fmla="*/ 32 h 90"/>
                <a:gd name="T30" fmla="*/ 6 w 92"/>
                <a:gd name="T31" fmla="*/ 24 h 90"/>
                <a:gd name="T32" fmla="*/ 11 w 92"/>
                <a:gd name="T33" fmla="*/ 16 h 90"/>
                <a:gd name="T34" fmla="*/ 14 w 92"/>
                <a:gd name="T35" fmla="*/ 13 h 90"/>
                <a:gd name="T36" fmla="*/ 17 w 92"/>
                <a:gd name="T37" fmla="*/ 9 h 90"/>
                <a:gd name="T38" fmla="*/ 20 w 92"/>
                <a:gd name="T39" fmla="*/ 8 h 90"/>
                <a:gd name="T40" fmla="*/ 26 w 92"/>
                <a:gd name="T41" fmla="*/ 5 h 90"/>
                <a:gd name="T42" fmla="*/ 33 w 92"/>
                <a:gd name="T43" fmla="*/ 2 h 90"/>
                <a:gd name="T44" fmla="*/ 43 w 92"/>
                <a:gd name="T45" fmla="*/ 0 h 90"/>
                <a:gd name="T46" fmla="*/ 52 w 92"/>
                <a:gd name="T47" fmla="*/ 2 h 90"/>
                <a:gd name="T48" fmla="*/ 60 w 92"/>
                <a:gd name="T49" fmla="*/ 4 h 90"/>
                <a:gd name="T50" fmla="*/ 65 w 92"/>
                <a:gd name="T51" fmla="*/ 5 h 90"/>
                <a:gd name="T52" fmla="*/ 70 w 92"/>
                <a:gd name="T53" fmla="*/ 6 h 90"/>
                <a:gd name="T54" fmla="*/ 73 w 92"/>
                <a:gd name="T55" fmla="*/ 9 h 90"/>
                <a:gd name="T56" fmla="*/ 76 w 92"/>
                <a:gd name="T57" fmla="*/ 11 h 90"/>
                <a:gd name="T58" fmla="*/ 83 w 92"/>
                <a:gd name="T59" fmla="*/ 17 h 90"/>
                <a:gd name="T60" fmla="*/ 86 w 92"/>
                <a:gd name="T61" fmla="*/ 22 h 90"/>
                <a:gd name="T62" fmla="*/ 87 w 92"/>
                <a:gd name="T63" fmla="*/ 26 h 90"/>
                <a:gd name="T64" fmla="*/ 90 w 92"/>
                <a:gd name="T65" fmla="*/ 35 h 90"/>
                <a:gd name="T66" fmla="*/ 92 w 92"/>
                <a:gd name="T67" fmla="*/ 43 h 90"/>
                <a:gd name="T68" fmla="*/ 92 w 92"/>
                <a:gd name="T69" fmla="*/ 52 h 90"/>
                <a:gd name="T70" fmla="*/ 91 w 92"/>
                <a:gd name="T71" fmla="*/ 60 h 90"/>
                <a:gd name="T72" fmla="*/ 86 w 92"/>
                <a:gd name="T73" fmla="*/ 67 h 90"/>
                <a:gd name="T74" fmla="*/ 81 w 92"/>
                <a:gd name="T75" fmla="*/ 75 h 90"/>
                <a:gd name="T76" fmla="*/ 77 w 92"/>
                <a:gd name="T77" fmla="*/ 79 h 90"/>
                <a:gd name="T78" fmla="*/ 75 w 92"/>
                <a:gd name="T79" fmla="*/ 80 h 90"/>
                <a:gd name="T80" fmla="*/ 72 w 92"/>
                <a:gd name="T81" fmla="*/ 84 h 90"/>
                <a:gd name="T82" fmla="*/ 66 w 92"/>
                <a:gd name="T83" fmla="*/ 85 h 90"/>
                <a:gd name="T84" fmla="*/ 57 w 92"/>
                <a:gd name="T85" fmla="*/ 88 h 9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2"/>
                <a:gd name="T130" fmla="*/ 0 h 90"/>
                <a:gd name="T131" fmla="*/ 92 w 92"/>
                <a:gd name="T132" fmla="*/ 90 h 9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2" h="90">
                  <a:moveTo>
                    <a:pt x="57" y="88"/>
                  </a:moveTo>
                  <a:lnTo>
                    <a:pt x="49" y="90"/>
                  </a:lnTo>
                  <a:lnTo>
                    <a:pt x="39" y="90"/>
                  </a:lnTo>
                  <a:lnTo>
                    <a:pt x="30" y="88"/>
                  </a:lnTo>
                  <a:lnTo>
                    <a:pt x="26" y="86"/>
                  </a:lnTo>
                  <a:lnTo>
                    <a:pt x="22" y="85"/>
                  </a:lnTo>
                  <a:lnTo>
                    <a:pt x="19" y="82"/>
                  </a:lnTo>
                  <a:lnTo>
                    <a:pt x="15" y="79"/>
                  </a:lnTo>
                  <a:lnTo>
                    <a:pt x="9" y="73"/>
                  </a:lnTo>
                  <a:lnTo>
                    <a:pt x="6" y="69"/>
                  </a:lnTo>
                  <a:lnTo>
                    <a:pt x="5" y="66"/>
                  </a:lnTo>
                  <a:lnTo>
                    <a:pt x="1" y="57"/>
                  </a:lnTo>
                  <a:lnTo>
                    <a:pt x="0" y="49"/>
                  </a:lnTo>
                  <a:lnTo>
                    <a:pt x="0" y="39"/>
                  </a:lnTo>
                  <a:lnTo>
                    <a:pt x="1" y="32"/>
                  </a:lnTo>
                  <a:lnTo>
                    <a:pt x="6" y="24"/>
                  </a:lnTo>
                  <a:lnTo>
                    <a:pt x="11" y="16"/>
                  </a:lnTo>
                  <a:lnTo>
                    <a:pt x="14" y="13"/>
                  </a:lnTo>
                  <a:lnTo>
                    <a:pt x="17" y="9"/>
                  </a:lnTo>
                  <a:lnTo>
                    <a:pt x="20" y="8"/>
                  </a:lnTo>
                  <a:lnTo>
                    <a:pt x="26" y="5"/>
                  </a:lnTo>
                  <a:lnTo>
                    <a:pt x="33" y="2"/>
                  </a:lnTo>
                  <a:lnTo>
                    <a:pt x="43" y="0"/>
                  </a:lnTo>
                  <a:lnTo>
                    <a:pt x="52" y="2"/>
                  </a:lnTo>
                  <a:lnTo>
                    <a:pt x="60" y="4"/>
                  </a:lnTo>
                  <a:lnTo>
                    <a:pt x="65" y="5"/>
                  </a:lnTo>
                  <a:lnTo>
                    <a:pt x="70" y="6"/>
                  </a:lnTo>
                  <a:lnTo>
                    <a:pt x="73" y="9"/>
                  </a:lnTo>
                  <a:lnTo>
                    <a:pt x="76" y="11"/>
                  </a:lnTo>
                  <a:lnTo>
                    <a:pt x="83" y="17"/>
                  </a:lnTo>
                  <a:lnTo>
                    <a:pt x="86" y="22"/>
                  </a:lnTo>
                  <a:lnTo>
                    <a:pt x="87" y="26"/>
                  </a:lnTo>
                  <a:lnTo>
                    <a:pt x="90" y="35"/>
                  </a:lnTo>
                  <a:lnTo>
                    <a:pt x="92" y="43"/>
                  </a:lnTo>
                  <a:lnTo>
                    <a:pt x="92" y="52"/>
                  </a:lnTo>
                  <a:lnTo>
                    <a:pt x="91" y="60"/>
                  </a:lnTo>
                  <a:lnTo>
                    <a:pt x="86" y="67"/>
                  </a:lnTo>
                  <a:lnTo>
                    <a:pt x="81" y="75"/>
                  </a:lnTo>
                  <a:lnTo>
                    <a:pt x="77" y="79"/>
                  </a:lnTo>
                  <a:lnTo>
                    <a:pt x="75" y="80"/>
                  </a:lnTo>
                  <a:lnTo>
                    <a:pt x="72" y="84"/>
                  </a:lnTo>
                  <a:lnTo>
                    <a:pt x="66" y="85"/>
                  </a:lnTo>
                  <a:lnTo>
                    <a:pt x="57" y="88"/>
                  </a:lnTo>
                  <a:close/>
                </a:path>
              </a:pathLst>
            </a:custGeom>
            <a:solidFill>
              <a:srgbClr val="FFFFFF"/>
            </a:solidFill>
            <a:ln w="9525">
              <a:noFill/>
              <a:round/>
              <a:headEnd/>
              <a:tailEnd/>
            </a:ln>
          </p:spPr>
          <p:txBody>
            <a:bodyPr/>
            <a:lstStyle/>
            <a:p>
              <a:endParaRPr lang="ru-RU"/>
            </a:p>
          </p:txBody>
        </p:sp>
        <p:sp>
          <p:nvSpPr>
            <p:cNvPr id="22635" name="Freeform 1508"/>
            <p:cNvSpPr>
              <a:spLocks/>
            </p:cNvSpPr>
            <p:nvPr/>
          </p:nvSpPr>
          <p:spPr bwMode="auto">
            <a:xfrm>
              <a:off x="1801" y="2561"/>
              <a:ext cx="92" cy="89"/>
            </a:xfrm>
            <a:custGeom>
              <a:avLst/>
              <a:gdLst>
                <a:gd name="T0" fmla="*/ 63 w 92"/>
                <a:gd name="T1" fmla="*/ 87 h 89"/>
                <a:gd name="T2" fmla="*/ 54 w 92"/>
                <a:gd name="T3" fmla="*/ 89 h 89"/>
                <a:gd name="T4" fmla="*/ 44 w 92"/>
                <a:gd name="T5" fmla="*/ 89 h 89"/>
                <a:gd name="T6" fmla="*/ 39 w 92"/>
                <a:gd name="T7" fmla="*/ 89 h 89"/>
                <a:gd name="T8" fmla="*/ 37 w 92"/>
                <a:gd name="T9" fmla="*/ 88 h 89"/>
                <a:gd name="T10" fmla="*/ 26 w 92"/>
                <a:gd name="T11" fmla="*/ 85 h 89"/>
                <a:gd name="T12" fmla="*/ 19 w 92"/>
                <a:gd name="T13" fmla="*/ 80 h 89"/>
                <a:gd name="T14" fmla="*/ 16 w 92"/>
                <a:gd name="T15" fmla="*/ 79 h 89"/>
                <a:gd name="T16" fmla="*/ 13 w 92"/>
                <a:gd name="T17" fmla="*/ 75 h 89"/>
                <a:gd name="T18" fmla="*/ 9 w 92"/>
                <a:gd name="T19" fmla="*/ 72 h 89"/>
                <a:gd name="T20" fmla="*/ 8 w 92"/>
                <a:gd name="T21" fmla="*/ 68 h 89"/>
                <a:gd name="T22" fmla="*/ 5 w 92"/>
                <a:gd name="T23" fmla="*/ 64 h 89"/>
                <a:gd name="T24" fmla="*/ 3 w 92"/>
                <a:gd name="T25" fmla="*/ 60 h 89"/>
                <a:gd name="T26" fmla="*/ 2 w 92"/>
                <a:gd name="T27" fmla="*/ 50 h 89"/>
                <a:gd name="T28" fmla="*/ 0 w 92"/>
                <a:gd name="T29" fmla="*/ 42 h 89"/>
                <a:gd name="T30" fmla="*/ 2 w 92"/>
                <a:gd name="T31" fmla="*/ 32 h 89"/>
                <a:gd name="T32" fmla="*/ 5 w 92"/>
                <a:gd name="T33" fmla="*/ 25 h 89"/>
                <a:gd name="T34" fmla="*/ 9 w 92"/>
                <a:gd name="T35" fmla="*/ 19 h 89"/>
                <a:gd name="T36" fmla="*/ 16 w 92"/>
                <a:gd name="T37" fmla="*/ 10 h 89"/>
                <a:gd name="T38" fmla="*/ 22 w 92"/>
                <a:gd name="T39" fmla="*/ 6 h 89"/>
                <a:gd name="T40" fmla="*/ 31 w 92"/>
                <a:gd name="T41" fmla="*/ 1 h 89"/>
                <a:gd name="T42" fmla="*/ 39 w 92"/>
                <a:gd name="T43" fmla="*/ 0 h 89"/>
                <a:gd name="T44" fmla="*/ 48 w 92"/>
                <a:gd name="T45" fmla="*/ 0 h 89"/>
                <a:gd name="T46" fmla="*/ 53 w 92"/>
                <a:gd name="T47" fmla="*/ 0 h 89"/>
                <a:gd name="T48" fmla="*/ 58 w 92"/>
                <a:gd name="T49" fmla="*/ 1 h 89"/>
                <a:gd name="T50" fmla="*/ 66 w 92"/>
                <a:gd name="T51" fmla="*/ 2 h 89"/>
                <a:gd name="T52" fmla="*/ 74 w 92"/>
                <a:gd name="T53" fmla="*/ 7 h 89"/>
                <a:gd name="T54" fmla="*/ 76 w 92"/>
                <a:gd name="T55" fmla="*/ 10 h 89"/>
                <a:gd name="T56" fmla="*/ 80 w 92"/>
                <a:gd name="T57" fmla="*/ 13 h 89"/>
                <a:gd name="T58" fmla="*/ 83 w 92"/>
                <a:gd name="T59" fmla="*/ 17 h 89"/>
                <a:gd name="T60" fmla="*/ 85 w 92"/>
                <a:gd name="T61" fmla="*/ 20 h 89"/>
                <a:gd name="T62" fmla="*/ 87 w 92"/>
                <a:gd name="T63" fmla="*/ 25 h 89"/>
                <a:gd name="T64" fmla="*/ 89 w 92"/>
                <a:gd name="T65" fmla="*/ 30 h 89"/>
                <a:gd name="T66" fmla="*/ 91 w 92"/>
                <a:gd name="T67" fmla="*/ 38 h 89"/>
                <a:gd name="T68" fmla="*/ 92 w 92"/>
                <a:gd name="T69" fmla="*/ 47 h 89"/>
                <a:gd name="T70" fmla="*/ 91 w 92"/>
                <a:gd name="T71" fmla="*/ 55 h 89"/>
                <a:gd name="T72" fmla="*/ 87 w 92"/>
                <a:gd name="T73" fmla="*/ 62 h 89"/>
                <a:gd name="T74" fmla="*/ 83 w 92"/>
                <a:gd name="T75" fmla="*/ 70 h 89"/>
                <a:gd name="T76" fmla="*/ 77 w 92"/>
                <a:gd name="T77" fmla="*/ 77 h 89"/>
                <a:gd name="T78" fmla="*/ 71 w 92"/>
                <a:gd name="T79" fmla="*/ 83 h 89"/>
                <a:gd name="T80" fmla="*/ 63 w 92"/>
                <a:gd name="T81" fmla="*/ 87 h 8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2"/>
                <a:gd name="T124" fmla="*/ 0 h 89"/>
                <a:gd name="T125" fmla="*/ 92 w 92"/>
                <a:gd name="T126" fmla="*/ 89 h 8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2" h="89">
                  <a:moveTo>
                    <a:pt x="63" y="87"/>
                  </a:moveTo>
                  <a:lnTo>
                    <a:pt x="54" y="89"/>
                  </a:lnTo>
                  <a:lnTo>
                    <a:pt x="44" y="89"/>
                  </a:lnTo>
                  <a:lnTo>
                    <a:pt x="39" y="89"/>
                  </a:lnTo>
                  <a:lnTo>
                    <a:pt x="37" y="88"/>
                  </a:lnTo>
                  <a:lnTo>
                    <a:pt x="26" y="85"/>
                  </a:lnTo>
                  <a:lnTo>
                    <a:pt x="19" y="80"/>
                  </a:lnTo>
                  <a:lnTo>
                    <a:pt x="16" y="79"/>
                  </a:lnTo>
                  <a:lnTo>
                    <a:pt x="13" y="75"/>
                  </a:lnTo>
                  <a:lnTo>
                    <a:pt x="9" y="72"/>
                  </a:lnTo>
                  <a:lnTo>
                    <a:pt x="8" y="68"/>
                  </a:lnTo>
                  <a:lnTo>
                    <a:pt x="5" y="64"/>
                  </a:lnTo>
                  <a:lnTo>
                    <a:pt x="3" y="60"/>
                  </a:lnTo>
                  <a:lnTo>
                    <a:pt x="2" y="50"/>
                  </a:lnTo>
                  <a:lnTo>
                    <a:pt x="0" y="42"/>
                  </a:lnTo>
                  <a:lnTo>
                    <a:pt x="2" y="32"/>
                  </a:lnTo>
                  <a:lnTo>
                    <a:pt x="5" y="25"/>
                  </a:lnTo>
                  <a:lnTo>
                    <a:pt x="9" y="19"/>
                  </a:lnTo>
                  <a:lnTo>
                    <a:pt x="16" y="10"/>
                  </a:lnTo>
                  <a:lnTo>
                    <a:pt x="22" y="6"/>
                  </a:lnTo>
                  <a:lnTo>
                    <a:pt x="31" y="1"/>
                  </a:lnTo>
                  <a:lnTo>
                    <a:pt x="39" y="0"/>
                  </a:lnTo>
                  <a:lnTo>
                    <a:pt x="48" y="0"/>
                  </a:lnTo>
                  <a:lnTo>
                    <a:pt x="53" y="0"/>
                  </a:lnTo>
                  <a:lnTo>
                    <a:pt x="58" y="1"/>
                  </a:lnTo>
                  <a:lnTo>
                    <a:pt x="66" y="2"/>
                  </a:lnTo>
                  <a:lnTo>
                    <a:pt x="74" y="7"/>
                  </a:lnTo>
                  <a:lnTo>
                    <a:pt x="76" y="10"/>
                  </a:lnTo>
                  <a:lnTo>
                    <a:pt x="80" y="13"/>
                  </a:lnTo>
                  <a:lnTo>
                    <a:pt x="83" y="17"/>
                  </a:lnTo>
                  <a:lnTo>
                    <a:pt x="85" y="20"/>
                  </a:lnTo>
                  <a:lnTo>
                    <a:pt x="87" y="25"/>
                  </a:lnTo>
                  <a:lnTo>
                    <a:pt x="89" y="30"/>
                  </a:lnTo>
                  <a:lnTo>
                    <a:pt x="91" y="38"/>
                  </a:lnTo>
                  <a:lnTo>
                    <a:pt x="92" y="47"/>
                  </a:lnTo>
                  <a:lnTo>
                    <a:pt x="91" y="55"/>
                  </a:lnTo>
                  <a:lnTo>
                    <a:pt x="87" y="62"/>
                  </a:lnTo>
                  <a:lnTo>
                    <a:pt x="83" y="70"/>
                  </a:lnTo>
                  <a:lnTo>
                    <a:pt x="77" y="77"/>
                  </a:lnTo>
                  <a:lnTo>
                    <a:pt x="71" y="83"/>
                  </a:lnTo>
                  <a:lnTo>
                    <a:pt x="63" y="87"/>
                  </a:lnTo>
                  <a:close/>
                </a:path>
              </a:pathLst>
            </a:custGeom>
            <a:solidFill>
              <a:srgbClr val="FFFFFF"/>
            </a:solidFill>
            <a:ln w="9525">
              <a:noFill/>
              <a:round/>
              <a:headEnd/>
              <a:tailEnd/>
            </a:ln>
          </p:spPr>
          <p:txBody>
            <a:bodyPr/>
            <a:lstStyle/>
            <a:p>
              <a:endParaRPr lang="ru-RU"/>
            </a:p>
          </p:txBody>
        </p:sp>
        <p:sp>
          <p:nvSpPr>
            <p:cNvPr id="22636" name="Freeform 1509"/>
            <p:cNvSpPr>
              <a:spLocks/>
            </p:cNvSpPr>
            <p:nvPr/>
          </p:nvSpPr>
          <p:spPr bwMode="auto">
            <a:xfrm>
              <a:off x="1837" y="2649"/>
              <a:ext cx="94" cy="91"/>
            </a:xfrm>
            <a:custGeom>
              <a:avLst/>
              <a:gdLst>
                <a:gd name="T0" fmla="*/ 67 w 94"/>
                <a:gd name="T1" fmla="*/ 87 h 91"/>
                <a:gd name="T2" fmla="*/ 58 w 94"/>
                <a:gd name="T3" fmla="*/ 91 h 91"/>
                <a:gd name="T4" fmla="*/ 49 w 94"/>
                <a:gd name="T5" fmla="*/ 91 h 91"/>
                <a:gd name="T6" fmla="*/ 40 w 94"/>
                <a:gd name="T7" fmla="*/ 91 h 91"/>
                <a:gd name="T8" fmla="*/ 32 w 94"/>
                <a:gd name="T9" fmla="*/ 89 h 91"/>
                <a:gd name="T10" fmla="*/ 24 w 94"/>
                <a:gd name="T11" fmla="*/ 84 h 91"/>
                <a:gd name="T12" fmla="*/ 19 w 94"/>
                <a:gd name="T13" fmla="*/ 82 h 91"/>
                <a:gd name="T14" fmla="*/ 16 w 94"/>
                <a:gd name="T15" fmla="*/ 80 h 91"/>
                <a:gd name="T16" fmla="*/ 13 w 94"/>
                <a:gd name="T17" fmla="*/ 76 h 91"/>
                <a:gd name="T18" fmla="*/ 9 w 94"/>
                <a:gd name="T19" fmla="*/ 73 h 91"/>
                <a:gd name="T20" fmla="*/ 8 w 94"/>
                <a:gd name="T21" fmla="*/ 68 h 91"/>
                <a:gd name="T22" fmla="*/ 5 w 94"/>
                <a:gd name="T23" fmla="*/ 65 h 91"/>
                <a:gd name="T24" fmla="*/ 2 w 94"/>
                <a:gd name="T25" fmla="*/ 55 h 91"/>
                <a:gd name="T26" fmla="*/ 0 w 94"/>
                <a:gd name="T27" fmla="*/ 47 h 91"/>
                <a:gd name="T28" fmla="*/ 2 w 94"/>
                <a:gd name="T29" fmla="*/ 38 h 91"/>
                <a:gd name="T30" fmla="*/ 3 w 94"/>
                <a:gd name="T31" fmla="*/ 30 h 91"/>
                <a:gd name="T32" fmla="*/ 8 w 94"/>
                <a:gd name="T33" fmla="*/ 21 h 91"/>
                <a:gd name="T34" fmla="*/ 13 w 94"/>
                <a:gd name="T35" fmla="*/ 15 h 91"/>
                <a:gd name="T36" fmla="*/ 16 w 94"/>
                <a:gd name="T37" fmla="*/ 12 h 91"/>
                <a:gd name="T38" fmla="*/ 19 w 94"/>
                <a:gd name="T39" fmla="*/ 9 h 91"/>
                <a:gd name="T40" fmla="*/ 24 w 94"/>
                <a:gd name="T41" fmla="*/ 6 h 91"/>
                <a:gd name="T42" fmla="*/ 27 w 94"/>
                <a:gd name="T43" fmla="*/ 4 h 91"/>
                <a:gd name="T44" fmla="*/ 37 w 94"/>
                <a:gd name="T45" fmla="*/ 0 h 91"/>
                <a:gd name="T46" fmla="*/ 46 w 94"/>
                <a:gd name="T47" fmla="*/ 0 h 91"/>
                <a:gd name="T48" fmla="*/ 54 w 94"/>
                <a:gd name="T49" fmla="*/ 0 h 91"/>
                <a:gd name="T50" fmla="*/ 64 w 94"/>
                <a:gd name="T51" fmla="*/ 2 h 91"/>
                <a:gd name="T52" fmla="*/ 71 w 94"/>
                <a:gd name="T53" fmla="*/ 6 h 91"/>
                <a:gd name="T54" fmla="*/ 75 w 94"/>
                <a:gd name="T55" fmla="*/ 9 h 91"/>
                <a:gd name="T56" fmla="*/ 78 w 94"/>
                <a:gd name="T57" fmla="*/ 12 h 91"/>
                <a:gd name="T58" fmla="*/ 81 w 94"/>
                <a:gd name="T59" fmla="*/ 15 h 91"/>
                <a:gd name="T60" fmla="*/ 84 w 94"/>
                <a:gd name="T61" fmla="*/ 19 h 91"/>
                <a:gd name="T62" fmla="*/ 88 w 94"/>
                <a:gd name="T63" fmla="*/ 21 h 91"/>
                <a:gd name="T64" fmla="*/ 89 w 94"/>
                <a:gd name="T65" fmla="*/ 26 h 91"/>
                <a:gd name="T66" fmla="*/ 92 w 94"/>
                <a:gd name="T67" fmla="*/ 34 h 91"/>
                <a:gd name="T68" fmla="*/ 94 w 94"/>
                <a:gd name="T69" fmla="*/ 44 h 91"/>
                <a:gd name="T70" fmla="*/ 94 w 94"/>
                <a:gd name="T71" fmla="*/ 52 h 91"/>
                <a:gd name="T72" fmla="*/ 91 w 94"/>
                <a:gd name="T73" fmla="*/ 61 h 91"/>
                <a:gd name="T74" fmla="*/ 88 w 94"/>
                <a:gd name="T75" fmla="*/ 68 h 91"/>
                <a:gd name="T76" fmla="*/ 81 w 94"/>
                <a:gd name="T77" fmla="*/ 76 h 91"/>
                <a:gd name="T78" fmla="*/ 78 w 94"/>
                <a:gd name="T79" fmla="*/ 80 h 91"/>
                <a:gd name="T80" fmla="*/ 75 w 94"/>
                <a:gd name="T81" fmla="*/ 82 h 91"/>
                <a:gd name="T82" fmla="*/ 72 w 94"/>
                <a:gd name="T83" fmla="*/ 84 h 91"/>
                <a:gd name="T84" fmla="*/ 67 w 94"/>
                <a:gd name="T85" fmla="*/ 87 h 9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
                <a:gd name="T130" fmla="*/ 0 h 91"/>
                <a:gd name="T131" fmla="*/ 94 w 94"/>
                <a:gd name="T132" fmla="*/ 91 h 9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 h="91">
                  <a:moveTo>
                    <a:pt x="67" y="87"/>
                  </a:moveTo>
                  <a:lnTo>
                    <a:pt x="58" y="91"/>
                  </a:lnTo>
                  <a:lnTo>
                    <a:pt x="49" y="91"/>
                  </a:lnTo>
                  <a:lnTo>
                    <a:pt x="40" y="91"/>
                  </a:lnTo>
                  <a:lnTo>
                    <a:pt x="32" y="89"/>
                  </a:lnTo>
                  <a:lnTo>
                    <a:pt x="24" y="84"/>
                  </a:lnTo>
                  <a:lnTo>
                    <a:pt x="19" y="82"/>
                  </a:lnTo>
                  <a:lnTo>
                    <a:pt x="16" y="80"/>
                  </a:lnTo>
                  <a:lnTo>
                    <a:pt x="13" y="76"/>
                  </a:lnTo>
                  <a:lnTo>
                    <a:pt x="9" y="73"/>
                  </a:lnTo>
                  <a:lnTo>
                    <a:pt x="8" y="68"/>
                  </a:lnTo>
                  <a:lnTo>
                    <a:pt x="5" y="65"/>
                  </a:lnTo>
                  <a:lnTo>
                    <a:pt x="2" y="55"/>
                  </a:lnTo>
                  <a:lnTo>
                    <a:pt x="0" y="47"/>
                  </a:lnTo>
                  <a:lnTo>
                    <a:pt x="2" y="38"/>
                  </a:lnTo>
                  <a:lnTo>
                    <a:pt x="3" y="30"/>
                  </a:lnTo>
                  <a:lnTo>
                    <a:pt x="8" y="21"/>
                  </a:lnTo>
                  <a:lnTo>
                    <a:pt x="13" y="15"/>
                  </a:lnTo>
                  <a:lnTo>
                    <a:pt x="16" y="12"/>
                  </a:lnTo>
                  <a:lnTo>
                    <a:pt x="19" y="9"/>
                  </a:lnTo>
                  <a:lnTo>
                    <a:pt x="24" y="6"/>
                  </a:lnTo>
                  <a:lnTo>
                    <a:pt x="27" y="4"/>
                  </a:lnTo>
                  <a:lnTo>
                    <a:pt x="37" y="0"/>
                  </a:lnTo>
                  <a:lnTo>
                    <a:pt x="46" y="0"/>
                  </a:lnTo>
                  <a:lnTo>
                    <a:pt x="54" y="0"/>
                  </a:lnTo>
                  <a:lnTo>
                    <a:pt x="64" y="2"/>
                  </a:lnTo>
                  <a:lnTo>
                    <a:pt x="71" y="6"/>
                  </a:lnTo>
                  <a:lnTo>
                    <a:pt x="75" y="9"/>
                  </a:lnTo>
                  <a:lnTo>
                    <a:pt x="78" y="12"/>
                  </a:lnTo>
                  <a:lnTo>
                    <a:pt x="81" y="15"/>
                  </a:lnTo>
                  <a:lnTo>
                    <a:pt x="84" y="19"/>
                  </a:lnTo>
                  <a:lnTo>
                    <a:pt x="88" y="21"/>
                  </a:lnTo>
                  <a:lnTo>
                    <a:pt x="89" y="26"/>
                  </a:lnTo>
                  <a:lnTo>
                    <a:pt x="92" y="34"/>
                  </a:lnTo>
                  <a:lnTo>
                    <a:pt x="94" y="44"/>
                  </a:lnTo>
                  <a:lnTo>
                    <a:pt x="94" y="52"/>
                  </a:lnTo>
                  <a:lnTo>
                    <a:pt x="91" y="61"/>
                  </a:lnTo>
                  <a:lnTo>
                    <a:pt x="88" y="68"/>
                  </a:lnTo>
                  <a:lnTo>
                    <a:pt x="81" y="76"/>
                  </a:lnTo>
                  <a:lnTo>
                    <a:pt x="78" y="80"/>
                  </a:lnTo>
                  <a:lnTo>
                    <a:pt x="75" y="82"/>
                  </a:lnTo>
                  <a:lnTo>
                    <a:pt x="72" y="84"/>
                  </a:lnTo>
                  <a:lnTo>
                    <a:pt x="67" y="87"/>
                  </a:lnTo>
                  <a:close/>
                </a:path>
              </a:pathLst>
            </a:custGeom>
            <a:solidFill>
              <a:srgbClr val="FFFFFF"/>
            </a:solidFill>
            <a:ln w="9525">
              <a:noFill/>
              <a:round/>
              <a:headEnd/>
              <a:tailEnd/>
            </a:ln>
          </p:spPr>
          <p:txBody>
            <a:bodyPr/>
            <a:lstStyle/>
            <a:p>
              <a:endParaRPr lang="ru-RU"/>
            </a:p>
          </p:txBody>
        </p:sp>
        <p:sp>
          <p:nvSpPr>
            <p:cNvPr id="22637" name="Freeform 1510"/>
            <p:cNvSpPr>
              <a:spLocks/>
            </p:cNvSpPr>
            <p:nvPr/>
          </p:nvSpPr>
          <p:spPr bwMode="auto">
            <a:xfrm>
              <a:off x="1886" y="2731"/>
              <a:ext cx="93" cy="90"/>
            </a:xfrm>
            <a:custGeom>
              <a:avLst/>
              <a:gdLst>
                <a:gd name="T0" fmla="*/ 71 w 93"/>
                <a:gd name="T1" fmla="*/ 84 h 90"/>
                <a:gd name="T2" fmla="*/ 66 w 93"/>
                <a:gd name="T3" fmla="*/ 87 h 90"/>
                <a:gd name="T4" fmla="*/ 61 w 93"/>
                <a:gd name="T5" fmla="*/ 89 h 90"/>
                <a:gd name="T6" fmla="*/ 53 w 93"/>
                <a:gd name="T7" fmla="*/ 90 h 90"/>
                <a:gd name="T8" fmla="*/ 43 w 93"/>
                <a:gd name="T9" fmla="*/ 90 h 90"/>
                <a:gd name="T10" fmla="*/ 33 w 93"/>
                <a:gd name="T11" fmla="*/ 89 h 90"/>
                <a:gd name="T12" fmla="*/ 31 w 93"/>
                <a:gd name="T13" fmla="*/ 89 h 90"/>
                <a:gd name="T14" fmla="*/ 25 w 93"/>
                <a:gd name="T15" fmla="*/ 86 h 90"/>
                <a:gd name="T16" fmla="*/ 22 w 93"/>
                <a:gd name="T17" fmla="*/ 84 h 90"/>
                <a:gd name="T18" fmla="*/ 18 w 93"/>
                <a:gd name="T19" fmla="*/ 82 h 90"/>
                <a:gd name="T20" fmla="*/ 11 w 93"/>
                <a:gd name="T21" fmla="*/ 76 h 90"/>
                <a:gd name="T22" fmla="*/ 6 w 93"/>
                <a:gd name="T23" fmla="*/ 69 h 90"/>
                <a:gd name="T24" fmla="*/ 1 w 93"/>
                <a:gd name="T25" fmla="*/ 60 h 90"/>
                <a:gd name="T26" fmla="*/ 0 w 93"/>
                <a:gd name="T27" fmla="*/ 51 h 90"/>
                <a:gd name="T28" fmla="*/ 0 w 93"/>
                <a:gd name="T29" fmla="*/ 43 h 90"/>
                <a:gd name="T30" fmla="*/ 1 w 93"/>
                <a:gd name="T31" fmla="*/ 34 h 90"/>
                <a:gd name="T32" fmla="*/ 4 w 93"/>
                <a:gd name="T33" fmla="*/ 26 h 90"/>
                <a:gd name="T34" fmla="*/ 6 w 93"/>
                <a:gd name="T35" fmla="*/ 23 h 90"/>
                <a:gd name="T36" fmla="*/ 10 w 93"/>
                <a:gd name="T37" fmla="*/ 20 h 90"/>
                <a:gd name="T38" fmla="*/ 16 w 93"/>
                <a:gd name="T39" fmla="*/ 11 h 90"/>
                <a:gd name="T40" fmla="*/ 22 w 93"/>
                <a:gd name="T41" fmla="*/ 7 h 90"/>
                <a:gd name="T42" fmla="*/ 27 w 93"/>
                <a:gd name="T43" fmla="*/ 6 h 90"/>
                <a:gd name="T44" fmla="*/ 31 w 93"/>
                <a:gd name="T45" fmla="*/ 4 h 90"/>
                <a:gd name="T46" fmla="*/ 40 w 93"/>
                <a:gd name="T47" fmla="*/ 0 h 90"/>
                <a:gd name="T48" fmla="*/ 50 w 93"/>
                <a:gd name="T49" fmla="*/ 0 h 90"/>
                <a:gd name="T50" fmla="*/ 59 w 93"/>
                <a:gd name="T51" fmla="*/ 2 h 90"/>
                <a:gd name="T52" fmla="*/ 62 w 93"/>
                <a:gd name="T53" fmla="*/ 4 h 90"/>
                <a:gd name="T54" fmla="*/ 67 w 93"/>
                <a:gd name="T55" fmla="*/ 5 h 90"/>
                <a:gd name="T56" fmla="*/ 71 w 93"/>
                <a:gd name="T57" fmla="*/ 7 h 90"/>
                <a:gd name="T58" fmla="*/ 75 w 93"/>
                <a:gd name="T59" fmla="*/ 10 h 90"/>
                <a:gd name="T60" fmla="*/ 82 w 93"/>
                <a:gd name="T61" fmla="*/ 17 h 90"/>
                <a:gd name="T62" fmla="*/ 86 w 93"/>
                <a:gd name="T63" fmla="*/ 24 h 90"/>
                <a:gd name="T64" fmla="*/ 92 w 93"/>
                <a:gd name="T65" fmla="*/ 32 h 90"/>
                <a:gd name="T66" fmla="*/ 93 w 93"/>
                <a:gd name="T67" fmla="*/ 39 h 90"/>
                <a:gd name="T68" fmla="*/ 93 w 93"/>
                <a:gd name="T69" fmla="*/ 49 h 90"/>
                <a:gd name="T70" fmla="*/ 92 w 93"/>
                <a:gd name="T71" fmla="*/ 58 h 90"/>
                <a:gd name="T72" fmla="*/ 88 w 93"/>
                <a:gd name="T73" fmla="*/ 65 h 90"/>
                <a:gd name="T74" fmla="*/ 87 w 93"/>
                <a:gd name="T75" fmla="*/ 69 h 90"/>
                <a:gd name="T76" fmla="*/ 83 w 93"/>
                <a:gd name="T77" fmla="*/ 73 h 90"/>
                <a:gd name="T78" fmla="*/ 77 w 93"/>
                <a:gd name="T79" fmla="*/ 79 h 90"/>
                <a:gd name="T80" fmla="*/ 71 w 93"/>
                <a:gd name="T81" fmla="*/ 84 h 9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3"/>
                <a:gd name="T124" fmla="*/ 0 h 90"/>
                <a:gd name="T125" fmla="*/ 93 w 93"/>
                <a:gd name="T126" fmla="*/ 90 h 9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3" h="90">
                  <a:moveTo>
                    <a:pt x="71" y="84"/>
                  </a:moveTo>
                  <a:lnTo>
                    <a:pt x="66" y="87"/>
                  </a:lnTo>
                  <a:lnTo>
                    <a:pt x="61" y="89"/>
                  </a:lnTo>
                  <a:lnTo>
                    <a:pt x="53" y="90"/>
                  </a:lnTo>
                  <a:lnTo>
                    <a:pt x="43" y="90"/>
                  </a:lnTo>
                  <a:lnTo>
                    <a:pt x="33" y="89"/>
                  </a:lnTo>
                  <a:lnTo>
                    <a:pt x="31" y="89"/>
                  </a:lnTo>
                  <a:lnTo>
                    <a:pt x="25" y="86"/>
                  </a:lnTo>
                  <a:lnTo>
                    <a:pt x="22" y="84"/>
                  </a:lnTo>
                  <a:lnTo>
                    <a:pt x="18" y="82"/>
                  </a:lnTo>
                  <a:lnTo>
                    <a:pt x="11" y="76"/>
                  </a:lnTo>
                  <a:lnTo>
                    <a:pt x="6" y="69"/>
                  </a:lnTo>
                  <a:lnTo>
                    <a:pt x="1" y="60"/>
                  </a:lnTo>
                  <a:lnTo>
                    <a:pt x="0" y="51"/>
                  </a:lnTo>
                  <a:lnTo>
                    <a:pt x="0" y="43"/>
                  </a:lnTo>
                  <a:lnTo>
                    <a:pt x="1" y="34"/>
                  </a:lnTo>
                  <a:lnTo>
                    <a:pt x="4" y="26"/>
                  </a:lnTo>
                  <a:lnTo>
                    <a:pt x="6" y="23"/>
                  </a:lnTo>
                  <a:lnTo>
                    <a:pt x="10" y="20"/>
                  </a:lnTo>
                  <a:lnTo>
                    <a:pt x="16" y="11"/>
                  </a:lnTo>
                  <a:lnTo>
                    <a:pt x="22" y="7"/>
                  </a:lnTo>
                  <a:lnTo>
                    <a:pt x="27" y="6"/>
                  </a:lnTo>
                  <a:lnTo>
                    <a:pt x="31" y="4"/>
                  </a:lnTo>
                  <a:lnTo>
                    <a:pt x="40" y="0"/>
                  </a:lnTo>
                  <a:lnTo>
                    <a:pt x="50" y="0"/>
                  </a:lnTo>
                  <a:lnTo>
                    <a:pt x="59" y="2"/>
                  </a:lnTo>
                  <a:lnTo>
                    <a:pt x="62" y="4"/>
                  </a:lnTo>
                  <a:lnTo>
                    <a:pt x="67" y="5"/>
                  </a:lnTo>
                  <a:lnTo>
                    <a:pt x="71" y="7"/>
                  </a:lnTo>
                  <a:lnTo>
                    <a:pt x="75" y="10"/>
                  </a:lnTo>
                  <a:lnTo>
                    <a:pt x="82" y="17"/>
                  </a:lnTo>
                  <a:lnTo>
                    <a:pt x="86" y="24"/>
                  </a:lnTo>
                  <a:lnTo>
                    <a:pt x="92" y="32"/>
                  </a:lnTo>
                  <a:lnTo>
                    <a:pt x="93" y="39"/>
                  </a:lnTo>
                  <a:lnTo>
                    <a:pt x="93" y="49"/>
                  </a:lnTo>
                  <a:lnTo>
                    <a:pt x="92" y="58"/>
                  </a:lnTo>
                  <a:lnTo>
                    <a:pt x="88" y="65"/>
                  </a:lnTo>
                  <a:lnTo>
                    <a:pt x="87" y="69"/>
                  </a:lnTo>
                  <a:lnTo>
                    <a:pt x="83" y="73"/>
                  </a:lnTo>
                  <a:lnTo>
                    <a:pt x="77" y="79"/>
                  </a:lnTo>
                  <a:lnTo>
                    <a:pt x="71" y="84"/>
                  </a:lnTo>
                  <a:close/>
                </a:path>
              </a:pathLst>
            </a:custGeom>
            <a:solidFill>
              <a:srgbClr val="FFFFFF"/>
            </a:solidFill>
            <a:ln w="9525">
              <a:noFill/>
              <a:round/>
              <a:headEnd/>
              <a:tailEnd/>
            </a:ln>
          </p:spPr>
          <p:txBody>
            <a:bodyPr/>
            <a:lstStyle/>
            <a:p>
              <a:endParaRPr lang="ru-RU"/>
            </a:p>
          </p:txBody>
        </p:sp>
        <p:sp>
          <p:nvSpPr>
            <p:cNvPr id="22638" name="Freeform 1511"/>
            <p:cNvSpPr>
              <a:spLocks/>
            </p:cNvSpPr>
            <p:nvPr/>
          </p:nvSpPr>
          <p:spPr bwMode="auto">
            <a:xfrm>
              <a:off x="1938" y="2809"/>
              <a:ext cx="94" cy="91"/>
            </a:xfrm>
            <a:custGeom>
              <a:avLst/>
              <a:gdLst>
                <a:gd name="T0" fmla="*/ 74 w 94"/>
                <a:gd name="T1" fmla="*/ 84 h 91"/>
                <a:gd name="T2" fmla="*/ 70 w 94"/>
                <a:gd name="T3" fmla="*/ 85 h 91"/>
                <a:gd name="T4" fmla="*/ 66 w 94"/>
                <a:gd name="T5" fmla="*/ 87 h 91"/>
                <a:gd name="T6" fmla="*/ 57 w 94"/>
                <a:gd name="T7" fmla="*/ 90 h 91"/>
                <a:gd name="T8" fmla="*/ 48 w 94"/>
                <a:gd name="T9" fmla="*/ 91 h 91"/>
                <a:gd name="T10" fmla="*/ 44 w 94"/>
                <a:gd name="T11" fmla="*/ 91 h 91"/>
                <a:gd name="T12" fmla="*/ 40 w 94"/>
                <a:gd name="T13" fmla="*/ 90 h 91"/>
                <a:gd name="T14" fmla="*/ 31 w 94"/>
                <a:gd name="T15" fmla="*/ 89 h 91"/>
                <a:gd name="T16" fmla="*/ 23 w 94"/>
                <a:gd name="T17" fmla="*/ 84 h 91"/>
                <a:gd name="T18" fmla="*/ 17 w 94"/>
                <a:gd name="T19" fmla="*/ 79 h 91"/>
                <a:gd name="T20" fmla="*/ 13 w 94"/>
                <a:gd name="T21" fmla="*/ 76 h 91"/>
                <a:gd name="T22" fmla="*/ 10 w 94"/>
                <a:gd name="T23" fmla="*/ 72 h 91"/>
                <a:gd name="T24" fmla="*/ 7 w 94"/>
                <a:gd name="T25" fmla="*/ 68 h 91"/>
                <a:gd name="T26" fmla="*/ 6 w 94"/>
                <a:gd name="T27" fmla="*/ 64 h 91"/>
                <a:gd name="T28" fmla="*/ 2 w 94"/>
                <a:gd name="T29" fmla="*/ 55 h 91"/>
                <a:gd name="T30" fmla="*/ 0 w 94"/>
                <a:gd name="T31" fmla="*/ 47 h 91"/>
                <a:gd name="T32" fmla="*/ 2 w 94"/>
                <a:gd name="T33" fmla="*/ 42 h 91"/>
                <a:gd name="T34" fmla="*/ 2 w 94"/>
                <a:gd name="T35" fmla="*/ 37 h 91"/>
                <a:gd name="T36" fmla="*/ 4 w 94"/>
                <a:gd name="T37" fmla="*/ 30 h 91"/>
                <a:gd name="T38" fmla="*/ 8 w 94"/>
                <a:gd name="T39" fmla="*/ 21 h 91"/>
                <a:gd name="T40" fmla="*/ 13 w 94"/>
                <a:gd name="T41" fmla="*/ 15 h 91"/>
                <a:gd name="T42" fmla="*/ 18 w 94"/>
                <a:gd name="T43" fmla="*/ 11 h 91"/>
                <a:gd name="T44" fmla="*/ 21 w 94"/>
                <a:gd name="T45" fmla="*/ 9 h 91"/>
                <a:gd name="T46" fmla="*/ 24 w 94"/>
                <a:gd name="T47" fmla="*/ 5 h 91"/>
                <a:gd name="T48" fmla="*/ 29 w 94"/>
                <a:gd name="T49" fmla="*/ 4 h 91"/>
                <a:gd name="T50" fmla="*/ 38 w 94"/>
                <a:gd name="T51" fmla="*/ 0 h 91"/>
                <a:gd name="T52" fmla="*/ 47 w 94"/>
                <a:gd name="T53" fmla="*/ 0 h 91"/>
                <a:gd name="T54" fmla="*/ 51 w 94"/>
                <a:gd name="T55" fmla="*/ 0 h 91"/>
                <a:gd name="T56" fmla="*/ 56 w 94"/>
                <a:gd name="T57" fmla="*/ 0 h 91"/>
                <a:gd name="T58" fmla="*/ 64 w 94"/>
                <a:gd name="T59" fmla="*/ 3 h 91"/>
                <a:gd name="T60" fmla="*/ 72 w 94"/>
                <a:gd name="T61" fmla="*/ 7 h 91"/>
                <a:gd name="T62" fmla="*/ 80 w 94"/>
                <a:gd name="T63" fmla="*/ 13 h 91"/>
                <a:gd name="T64" fmla="*/ 83 w 94"/>
                <a:gd name="T65" fmla="*/ 17 h 91"/>
                <a:gd name="T66" fmla="*/ 87 w 94"/>
                <a:gd name="T67" fmla="*/ 20 h 91"/>
                <a:gd name="T68" fmla="*/ 87 w 94"/>
                <a:gd name="T69" fmla="*/ 23 h 91"/>
                <a:gd name="T70" fmla="*/ 89 w 94"/>
                <a:gd name="T71" fmla="*/ 28 h 91"/>
                <a:gd name="T72" fmla="*/ 93 w 94"/>
                <a:gd name="T73" fmla="*/ 36 h 91"/>
                <a:gd name="T74" fmla="*/ 94 w 94"/>
                <a:gd name="T75" fmla="*/ 45 h 91"/>
                <a:gd name="T76" fmla="*/ 94 w 94"/>
                <a:gd name="T77" fmla="*/ 50 h 91"/>
                <a:gd name="T78" fmla="*/ 93 w 94"/>
                <a:gd name="T79" fmla="*/ 53 h 91"/>
                <a:gd name="T80" fmla="*/ 91 w 94"/>
                <a:gd name="T81" fmla="*/ 63 h 91"/>
                <a:gd name="T82" fmla="*/ 87 w 94"/>
                <a:gd name="T83" fmla="*/ 70 h 91"/>
                <a:gd name="T84" fmla="*/ 81 w 94"/>
                <a:gd name="T85" fmla="*/ 77 h 91"/>
                <a:gd name="T86" fmla="*/ 78 w 94"/>
                <a:gd name="T87" fmla="*/ 81 h 91"/>
                <a:gd name="T88" fmla="*/ 74 w 94"/>
                <a:gd name="T89" fmla="*/ 84 h 9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4"/>
                <a:gd name="T136" fmla="*/ 0 h 91"/>
                <a:gd name="T137" fmla="*/ 94 w 94"/>
                <a:gd name="T138" fmla="*/ 91 h 9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4" h="91">
                  <a:moveTo>
                    <a:pt x="74" y="84"/>
                  </a:moveTo>
                  <a:lnTo>
                    <a:pt x="70" y="85"/>
                  </a:lnTo>
                  <a:lnTo>
                    <a:pt x="66" y="87"/>
                  </a:lnTo>
                  <a:lnTo>
                    <a:pt x="57" y="90"/>
                  </a:lnTo>
                  <a:lnTo>
                    <a:pt x="48" y="91"/>
                  </a:lnTo>
                  <a:lnTo>
                    <a:pt x="44" y="91"/>
                  </a:lnTo>
                  <a:lnTo>
                    <a:pt x="40" y="90"/>
                  </a:lnTo>
                  <a:lnTo>
                    <a:pt x="31" y="89"/>
                  </a:lnTo>
                  <a:lnTo>
                    <a:pt x="23" y="84"/>
                  </a:lnTo>
                  <a:lnTo>
                    <a:pt x="17" y="79"/>
                  </a:lnTo>
                  <a:lnTo>
                    <a:pt x="13" y="76"/>
                  </a:lnTo>
                  <a:lnTo>
                    <a:pt x="10" y="72"/>
                  </a:lnTo>
                  <a:lnTo>
                    <a:pt x="7" y="68"/>
                  </a:lnTo>
                  <a:lnTo>
                    <a:pt x="6" y="64"/>
                  </a:lnTo>
                  <a:lnTo>
                    <a:pt x="2" y="55"/>
                  </a:lnTo>
                  <a:lnTo>
                    <a:pt x="0" y="47"/>
                  </a:lnTo>
                  <a:lnTo>
                    <a:pt x="2" y="42"/>
                  </a:lnTo>
                  <a:lnTo>
                    <a:pt x="2" y="37"/>
                  </a:lnTo>
                  <a:lnTo>
                    <a:pt x="4" y="30"/>
                  </a:lnTo>
                  <a:lnTo>
                    <a:pt x="8" y="21"/>
                  </a:lnTo>
                  <a:lnTo>
                    <a:pt x="13" y="15"/>
                  </a:lnTo>
                  <a:lnTo>
                    <a:pt x="18" y="11"/>
                  </a:lnTo>
                  <a:lnTo>
                    <a:pt x="21" y="9"/>
                  </a:lnTo>
                  <a:lnTo>
                    <a:pt x="24" y="5"/>
                  </a:lnTo>
                  <a:lnTo>
                    <a:pt x="29" y="4"/>
                  </a:lnTo>
                  <a:lnTo>
                    <a:pt x="38" y="0"/>
                  </a:lnTo>
                  <a:lnTo>
                    <a:pt x="47" y="0"/>
                  </a:lnTo>
                  <a:lnTo>
                    <a:pt x="51" y="0"/>
                  </a:lnTo>
                  <a:lnTo>
                    <a:pt x="56" y="0"/>
                  </a:lnTo>
                  <a:lnTo>
                    <a:pt x="64" y="3"/>
                  </a:lnTo>
                  <a:lnTo>
                    <a:pt x="72" y="7"/>
                  </a:lnTo>
                  <a:lnTo>
                    <a:pt x="80" y="13"/>
                  </a:lnTo>
                  <a:lnTo>
                    <a:pt x="83" y="17"/>
                  </a:lnTo>
                  <a:lnTo>
                    <a:pt x="87" y="20"/>
                  </a:lnTo>
                  <a:lnTo>
                    <a:pt x="87" y="23"/>
                  </a:lnTo>
                  <a:lnTo>
                    <a:pt x="89" y="28"/>
                  </a:lnTo>
                  <a:lnTo>
                    <a:pt x="93" y="36"/>
                  </a:lnTo>
                  <a:lnTo>
                    <a:pt x="94" y="45"/>
                  </a:lnTo>
                  <a:lnTo>
                    <a:pt x="94" y="50"/>
                  </a:lnTo>
                  <a:lnTo>
                    <a:pt x="93" y="53"/>
                  </a:lnTo>
                  <a:lnTo>
                    <a:pt x="91" y="63"/>
                  </a:lnTo>
                  <a:lnTo>
                    <a:pt x="87" y="70"/>
                  </a:lnTo>
                  <a:lnTo>
                    <a:pt x="81" y="77"/>
                  </a:lnTo>
                  <a:lnTo>
                    <a:pt x="78" y="81"/>
                  </a:lnTo>
                  <a:lnTo>
                    <a:pt x="74" y="84"/>
                  </a:lnTo>
                  <a:close/>
                </a:path>
              </a:pathLst>
            </a:custGeom>
            <a:solidFill>
              <a:srgbClr val="FFFFFF"/>
            </a:solidFill>
            <a:ln w="9525">
              <a:noFill/>
              <a:round/>
              <a:headEnd/>
              <a:tailEnd/>
            </a:ln>
          </p:spPr>
          <p:txBody>
            <a:bodyPr/>
            <a:lstStyle/>
            <a:p>
              <a:endParaRPr lang="ru-RU"/>
            </a:p>
          </p:txBody>
        </p:sp>
        <p:sp>
          <p:nvSpPr>
            <p:cNvPr id="22639" name="Freeform 1512"/>
            <p:cNvSpPr>
              <a:spLocks/>
            </p:cNvSpPr>
            <p:nvPr/>
          </p:nvSpPr>
          <p:spPr bwMode="auto">
            <a:xfrm>
              <a:off x="2001" y="2890"/>
              <a:ext cx="92" cy="92"/>
            </a:xfrm>
            <a:custGeom>
              <a:avLst/>
              <a:gdLst>
                <a:gd name="T0" fmla="*/ 76 w 92"/>
                <a:gd name="T1" fmla="*/ 80 h 92"/>
                <a:gd name="T2" fmla="*/ 67 w 92"/>
                <a:gd name="T3" fmla="*/ 85 h 92"/>
                <a:gd name="T4" fmla="*/ 60 w 92"/>
                <a:gd name="T5" fmla="*/ 91 h 92"/>
                <a:gd name="T6" fmla="*/ 55 w 92"/>
                <a:gd name="T7" fmla="*/ 91 h 92"/>
                <a:gd name="T8" fmla="*/ 50 w 92"/>
                <a:gd name="T9" fmla="*/ 91 h 92"/>
                <a:gd name="T10" fmla="*/ 43 w 92"/>
                <a:gd name="T11" fmla="*/ 92 h 92"/>
                <a:gd name="T12" fmla="*/ 33 w 92"/>
                <a:gd name="T13" fmla="*/ 91 h 92"/>
                <a:gd name="T14" fmla="*/ 26 w 92"/>
                <a:gd name="T15" fmla="*/ 87 h 92"/>
                <a:gd name="T16" fmla="*/ 22 w 92"/>
                <a:gd name="T17" fmla="*/ 84 h 92"/>
                <a:gd name="T18" fmla="*/ 17 w 92"/>
                <a:gd name="T19" fmla="*/ 82 h 92"/>
                <a:gd name="T20" fmla="*/ 11 w 92"/>
                <a:gd name="T21" fmla="*/ 76 h 92"/>
                <a:gd name="T22" fmla="*/ 8 w 92"/>
                <a:gd name="T23" fmla="*/ 71 h 92"/>
                <a:gd name="T24" fmla="*/ 7 w 92"/>
                <a:gd name="T25" fmla="*/ 68 h 92"/>
                <a:gd name="T26" fmla="*/ 4 w 92"/>
                <a:gd name="T27" fmla="*/ 60 h 92"/>
                <a:gd name="T28" fmla="*/ 0 w 92"/>
                <a:gd name="T29" fmla="*/ 50 h 92"/>
                <a:gd name="T30" fmla="*/ 0 w 92"/>
                <a:gd name="T31" fmla="*/ 42 h 92"/>
                <a:gd name="T32" fmla="*/ 2 w 92"/>
                <a:gd name="T33" fmla="*/ 32 h 92"/>
                <a:gd name="T34" fmla="*/ 5 w 92"/>
                <a:gd name="T35" fmla="*/ 25 h 92"/>
                <a:gd name="T36" fmla="*/ 8 w 92"/>
                <a:gd name="T37" fmla="*/ 21 h 92"/>
                <a:gd name="T38" fmla="*/ 11 w 92"/>
                <a:gd name="T39" fmla="*/ 19 h 92"/>
                <a:gd name="T40" fmla="*/ 17 w 92"/>
                <a:gd name="T41" fmla="*/ 10 h 92"/>
                <a:gd name="T42" fmla="*/ 25 w 92"/>
                <a:gd name="T43" fmla="*/ 5 h 92"/>
                <a:gd name="T44" fmla="*/ 33 w 92"/>
                <a:gd name="T45" fmla="*/ 2 h 92"/>
                <a:gd name="T46" fmla="*/ 37 w 92"/>
                <a:gd name="T47" fmla="*/ 0 h 92"/>
                <a:gd name="T48" fmla="*/ 41 w 92"/>
                <a:gd name="T49" fmla="*/ 0 h 92"/>
                <a:gd name="T50" fmla="*/ 50 w 92"/>
                <a:gd name="T51" fmla="*/ 0 h 92"/>
                <a:gd name="T52" fmla="*/ 58 w 92"/>
                <a:gd name="T53" fmla="*/ 2 h 92"/>
                <a:gd name="T54" fmla="*/ 67 w 92"/>
                <a:gd name="T55" fmla="*/ 5 h 92"/>
                <a:gd name="T56" fmla="*/ 70 w 92"/>
                <a:gd name="T57" fmla="*/ 7 h 92"/>
                <a:gd name="T58" fmla="*/ 75 w 92"/>
                <a:gd name="T59" fmla="*/ 10 h 92"/>
                <a:gd name="T60" fmla="*/ 81 w 92"/>
                <a:gd name="T61" fmla="*/ 17 h 92"/>
                <a:gd name="T62" fmla="*/ 85 w 92"/>
                <a:gd name="T63" fmla="*/ 19 h 92"/>
                <a:gd name="T64" fmla="*/ 86 w 92"/>
                <a:gd name="T65" fmla="*/ 24 h 92"/>
                <a:gd name="T66" fmla="*/ 89 w 92"/>
                <a:gd name="T67" fmla="*/ 32 h 92"/>
                <a:gd name="T68" fmla="*/ 91 w 92"/>
                <a:gd name="T69" fmla="*/ 40 h 92"/>
                <a:gd name="T70" fmla="*/ 92 w 92"/>
                <a:gd name="T71" fmla="*/ 50 h 92"/>
                <a:gd name="T72" fmla="*/ 91 w 92"/>
                <a:gd name="T73" fmla="*/ 58 h 92"/>
                <a:gd name="T74" fmla="*/ 86 w 92"/>
                <a:gd name="T75" fmla="*/ 66 h 92"/>
                <a:gd name="T76" fmla="*/ 85 w 92"/>
                <a:gd name="T77" fmla="*/ 70 h 92"/>
                <a:gd name="T78" fmla="*/ 82 w 92"/>
                <a:gd name="T79" fmla="*/ 74 h 92"/>
                <a:gd name="T80" fmla="*/ 76 w 92"/>
                <a:gd name="T81" fmla="*/ 80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2"/>
                <a:gd name="T124" fmla="*/ 0 h 92"/>
                <a:gd name="T125" fmla="*/ 92 w 92"/>
                <a:gd name="T126" fmla="*/ 92 h 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2" h="92">
                  <a:moveTo>
                    <a:pt x="76" y="80"/>
                  </a:moveTo>
                  <a:lnTo>
                    <a:pt x="67" y="85"/>
                  </a:lnTo>
                  <a:lnTo>
                    <a:pt x="60" y="91"/>
                  </a:lnTo>
                  <a:lnTo>
                    <a:pt x="55" y="91"/>
                  </a:lnTo>
                  <a:lnTo>
                    <a:pt x="50" y="91"/>
                  </a:lnTo>
                  <a:lnTo>
                    <a:pt x="43" y="92"/>
                  </a:lnTo>
                  <a:lnTo>
                    <a:pt x="33" y="91"/>
                  </a:lnTo>
                  <a:lnTo>
                    <a:pt x="26" y="87"/>
                  </a:lnTo>
                  <a:lnTo>
                    <a:pt x="22" y="84"/>
                  </a:lnTo>
                  <a:lnTo>
                    <a:pt x="17" y="82"/>
                  </a:lnTo>
                  <a:lnTo>
                    <a:pt x="11" y="76"/>
                  </a:lnTo>
                  <a:lnTo>
                    <a:pt x="8" y="71"/>
                  </a:lnTo>
                  <a:lnTo>
                    <a:pt x="7" y="68"/>
                  </a:lnTo>
                  <a:lnTo>
                    <a:pt x="4" y="60"/>
                  </a:lnTo>
                  <a:lnTo>
                    <a:pt x="0" y="50"/>
                  </a:lnTo>
                  <a:lnTo>
                    <a:pt x="0" y="42"/>
                  </a:lnTo>
                  <a:lnTo>
                    <a:pt x="2" y="32"/>
                  </a:lnTo>
                  <a:lnTo>
                    <a:pt x="5" y="25"/>
                  </a:lnTo>
                  <a:lnTo>
                    <a:pt x="8" y="21"/>
                  </a:lnTo>
                  <a:lnTo>
                    <a:pt x="11" y="19"/>
                  </a:lnTo>
                  <a:lnTo>
                    <a:pt x="17" y="10"/>
                  </a:lnTo>
                  <a:lnTo>
                    <a:pt x="25" y="5"/>
                  </a:lnTo>
                  <a:lnTo>
                    <a:pt x="33" y="2"/>
                  </a:lnTo>
                  <a:lnTo>
                    <a:pt x="37" y="0"/>
                  </a:lnTo>
                  <a:lnTo>
                    <a:pt x="41" y="0"/>
                  </a:lnTo>
                  <a:lnTo>
                    <a:pt x="50" y="0"/>
                  </a:lnTo>
                  <a:lnTo>
                    <a:pt x="58" y="2"/>
                  </a:lnTo>
                  <a:lnTo>
                    <a:pt x="67" y="5"/>
                  </a:lnTo>
                  <a:lnTo>
                    <a:pt x="70" y="7"/>
                  </a:lnTo>
                  <a:lnTo>
                    <a:pt x="75" y="10"/>
                  </a:lnTo>
                  <a:lnTo>
                    <a:pt x="81" y="17"/>
                  </a:lnTo>
                  <a:lnTo>
                    <a:pt x="85" y="19"/>
                  </a:lnTo>
                  <a:lnTo>
                    <a:pt x="86" y="24"/>
                  </a:lnTo>
                  <a:lnTo>
                    <a:pt x="89" y="32"/>
                  </a:lnTo>
                  <a:lnTo>
                    <a:pt x="91" y="40"/>
                  </a:lnTo>
                  <a:lnTo>
                    <a:pt x="92" y="50"/>
                  </a:lnTo>
                  <a:lnTo>
                    <a:pt x="91" y="58"/>
                  </a:lnTo>
                  <a:lnTo>
                    <a:pt x="86" y="66"/>
                  </a:lnTo>
                  <a:lnTo>
                    <a:pt x="85" y="70"/>
                  </a:lnTo>
                  <a:lnTo>
                    <a:pt x="82" y="74"/>
                  </a:lnTo>
                  <a:lnTo>
                    <a:pt x="76" y="80"/>
                  </a:lnTo>
                  <a:close/>
                </a:path>
              </a:pathLst>
            </a:custGeom>
            <a:solidFill>
              <a:srgbClr val="FFFFFF"/>
            </a:solidFill>
            <a:ln w="9525">
              <a:noFill/>
              <a:round/>
              <a:headEnd/>
              <a:tailEnd/>
            </a:ln>
          </p:spPr>
          <p:txBody>
            <a:bodyPr/>
            <a:lstStyle/>
            <a:p>
              <a:endParaRPr lang="ru-RU"/>
            </a:p>
          </p:txBody>
        </p:sp>
        <p:sp>
          <p:nvSpPr>
            <p:cNvPr id="22640" name="Freeform 1513"/>
            <p:cNvSpPr>
              <a:spLocks/>
            </p:cNvSpPr>
            <p:nvPr/>
          </p:nvSpPr>
          <p:spPr bwMode="auto">
            <a:xfrm>
              <a:off x="2064" y="2951"/>
              <a:ext cx="95" cy="90"/>
            </a:xfrm>
            <a:custGeom>
              <a:avLst/>
              <a:gdLst>
                <a:gd name="T0" fmla="*/ 81 w 95"/>
                <a:gd name="T1" fmla="*/ 78 h 90"/>
                <a:gd name="T2" fmla="*/ 74 w 95"/>
                <a:gd name="T3" fmla="*/ 82 h 90"/>
                <a:gd name="T4" fmla="*/ 70 w 95"/>
                <a:gd name="T5" fmla="*/ 85 h 90"/>
                <a:gd name="T6" fmla="*/ 64 w 95"/>
                <a:gd name="T7" fmla="*/ 87 h 90"/>
                <a:gd name="T8" fmla="*/ 62 w 95"/>
                <a:gd name="T9" fmla="*/ 88 h 90"/>
                <a:gd name="T10" fmla="*/ 56 w 95"/>
                <a:gd name="T11" fmla="*/ 88 h 90"/>
                <a:gd name="T12" fmla="*/ 47 w 95"/>
                <a:gd name="T13" fmla="*/ 90 h 90"/>
                <a:gd name="T14" fmla="*/ 39 w 95"/>
                <a:gd name="T15" fmla="*/ 88 h 90"/>
                <a:gd name="T16" fmla="*/ 29 w 95"/>
                <a:gd name="T17" fmla="*/ 87 h 90"/>
                <a:gd name="T18" fmla="*/ 21 w 95"/>
                <a:gd name="T19" fmla="*/ 82 h 90"/>
                <a:gd name="T20" fmla="*/ 17 w 95"/>
                <a:gd name="T21" fmla="*/ 80 h 90"/>
                <a:gd name="T22" fmla="*/ 14 w 95"/>
                <a:gd name="T23" fmla="*/ 78 h 90"/>
                <a:gd name="T24" fmla="*/ 8 w 95"/>
                <a:gd name="T25" fmla="*/ 69 h 90"/>
                <a:gd name="T26" fmla="*/ 2 w 95"/>
                <a:gd name="T27" fmla="*/ 62 h 90"/>
                <a:gd name="T28" fmla="*/ 1 w 95"/>
                <a:gd name="T29" fmla="*/ 54 h 90"/>
                <a:gd name="T30" fmla="*/ 0 w 95"/>
                <a:gd name="T31" fmla="*/ 45 h 90"/>
                <a:gd name="T32" fmla="*/ 1 w 95"/>
                <a:gd name="T33" fmla="*/ 37 h 90"/>
                <a:gd name="T34" fmla="*/ 2 w 95"/>
                <a:gd name="T35" fmla="*/ 29 h 90"/>
                <a:gd name="T36" fmla="*/ 6 w 95"/>
                <a:gd name="T37" fmla="*/ 24 h 90"/>
                <a:gd name="T38" fmla="*/ 8 w 95"/>
                <a:gd name="T39" fmla="*/ 21 h 90"/>
                <a:gd name="T40" fmla="*/ 14 w 95"/>
                <a:gd name="T41" fmla="*/ 13 h 90"/>
                <a:gd name="T42" fmla="*/ 21 w 95"/>
                <a:gd name="T43" fmla="*/ 9 h 90"/>
                <a:gd name="T44" fmla="*/ 25 w 95"/>
                <a:gd name="T45" fmla="*/ 5 h 90"/>
                <a:gd name="T46" fmla="*/ 29 w 95"/>
                <a:gd name="T47" fmla="*/ 3 h 90"/>
                <a:gd name="T48" fmla="*/ 33 w 95"/>
                <a:gd name="T49" fmla="*/ 2 h 90"/>
                <a:gd name="T50" fmla="*/ 38 w 95"/>
                <a:gd name="T51" fmla="*/ 0 h 90"/>
                <a:gd name="T52" fmla="*/ 47 w 95"/>
                <a:gd name="T53" fmla="*/ 0 h 90"/>
                <a:gd name="T54" fmla="*/ 56 w 95"/>
                <a:gd name="T55" fmla="*/ 0 h 90"/>
                <a:gd name="T56" fmla="*/ 64 w 95"/>
                <a:gd name="T57" fmla="*/ 3 h 90"/>
                <a:gd name="T58" fmla="*/ 74 w 95"/>
                <a:gd name="T59" fmla="*/ 8 h 90"/>
                <a:gd name="T60" fmla="*/ 77 w 95"/>
                <a:gd name="T61" fmla="*/ 9 h 90"/>
                <a:gd name="T62" fmla="*/ 81 w 95"/>
                <a:gd name="T63" fmla="*/ 13 h 90"/>
                <a:gd name="T64" fmla="*/ 87 w 95"/>
                <a:gd name="T65" fmla="*/ 20 h 90"/>
                <a:gd name="T66" fmla="*/ 93 w 95"/>
                <a:gd name="T67" fmla="*/ 29 h 90"/>
                <a:gd name="T68" fmla="*/ 93 w 95"/>
                <a:gd name="T69" fmla="*/ 37 h 90"/>
                <a:gd name="T70" fmla="*/ 95 w 95"/>
                <a:gd name="T71" fmla="*/ 44 h 90"/>
                <a:gd name="T72" fmla="*/ 93 w 95"/>
                <a:gd name="T73" fmla="*/ 54 h 90"/>
                <a:gd name="T74" fmla="*/ 93 w 95"/>
                <a:gd name="T75" fmla="*/ 61 h 90"/>
                <a:gd name="T76" fmla="*/ 89 w 95"/>
                <a:gd name="T77" fmla="*/ 66 h 90"/>
                <a:gd name="T78" fmla="*/ 87 w 95"/>
                <a:gd name="T79" fmla="*/ 69 h 90"/>
                <a:gd name="T80" fmla="*/ 81 w 95"/>
                <a:gd name="T81" fmla="*/ 78 h 9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5"/>
                <a:gd name="T124" fmla="*/ 0 h 90"/>
                <a:gd name="T125" fmla="*/ 95 w 95"/>
                <a:gd name="T126" fmla="*/ 90 h 9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5" h="90">
                  <a:moveTo>
                    <a:pt x="81" y="78"/>
                  </a:moveTo>
                  <a:lnTo>
                    <a:pt x="74" y="82"/>
                  </a:lnTo>
                  <a:lnTo>
                    <a:pt x="70" y="85"/>
                  </a:lnTo>
                  <a:lnTo>
                    <a:pt x="64" y="87"/>
                  </a:lnTo>
                  <a:lnTo>
                    <a:pt x="62" y="88"/>
                  </a:lnTo>
                  <a:lnTo>
                    <a:pt x="56" y="88"/>
                  </a:lnTo>
                  <a:lnTo>
                    <a:pt x="47" y="90"/>
                  </a:lnTo>
                  <a:lnTo>
                    <a:pt x="39" y="88"/>
                  </a:lnTo>
                  <a:lnTo>
                    <a:pt x="29" y="87"/>
                  </a:lnTo>
                  <a:lnTo>
                    <a:pt x="21" y="82"/>
                  </a:lnTo>
                  <a:lnTo>
                    <a:pt x="17" y="80"/>
                  </a:lnTo>
                  <a:lnTo>
                    <a:pt x="14" y="78"/>
                  </a:lnTo>
                  <a:lnTo>
                    <a:pt x="8" y="69"/>
                  </a:lnTo>
                  <a:lnTo>
                    <a:pt x="2" y="62"/>
                  </a:lnTo>
                  <a:lnTo>
                    <a:pt x="1" y="54"/>
                  </a:lnTo>
                  <a:lnTo>
                    <a:pt x="0" y="45"/>
                  </a:lnTo>
                  <a:lnTo>
                    <a:pt x="1" y="37"/>
                  </a:lnTo>
                  <a:lnTo>
                    <a:pt x="2" y="29"/>
                  </a:lnTo>
                  <a:lnTo>
                    <a:pt x="6" y="24"/>
                  </a:lnTo>
                  <a:lnTo>
                    <a:pt x="8" y="21"/>
                  </a:lnTo>
                  <a:lnTo>
                    <a:pt x="14" y="13"/>
                  </a:lnTo>
                  <a:lnTo>
                    <a:pt x="21" y="9"/>
                  </a:lnTo>
                  <a:lnTo>
                    <a:pt x="25" y="5"/>
                  </a:lnTo>
                  <a:lnTo>
                    <a:pt x="29" y="3"/>
                  </a:lnTo>
                  <a:lnTo>
                    <a:pt x="33" y="2"/>
                  </a:lnTo>
                  <a:lnTo>
                    <a:pt x="38" y="0"/>
                  </a:lnTo>
                  <a:lnTo>
                    <a:pt x="47" y="0"/>
                  </a:lnTo>
                  <a:lnTo>
                    <a:pt x="56" y="0"/>
                  </a:lnTo>
                  <a:lnTo>
                    <a:pt x="64" y="3"/>
                  </a:lnTo>
                  <a:lnTo>
                    <a:pt x="74" y="8"/>
                  </a:lnTo>
                  <a:lnTo>
                    <a:pt x="77" y="9"/>
                  </a:lnTo>
                  <a:lnTo>
                    <a:pt x="81" y="13"/>
                  </a:lnTo>
                  <a:lnTo>
                    <a:pt x="87" y="20"/>
                  </a:lnTo>
                  <a:lnTo>
                    <a:pt x="93" y="29"/>
                  </a:lnTo>
                  <a:lnTo>
                    <a:pt x="93" y="37"/>
                  </a:lnTo>
                  <a:lnTo>
                    <a:pt x="95" y="44"/>
                  </a:lnTo>
                  <a:lnTo>
                    <a:pt x="93" y="54"/>
                  </a:lnTo>
                  <a:lnTo>
                    <a:pt x="93" y="61"/>
                  </a:lnTo>
                  <a:lnTo>
                    <a:pt x="89" y="66"/>
                  </a:lnTo>
                  <a:lnTo>
                    <a:pt x="87" y="69"/>
                  </a:lnTo>
                  <a:lnTo>
                    <a:pt x="81" y="78"/>
                  </a:lnTo>
                  <a:close/>
                </a:path>
              </a:pathLst>
            </a:custGeom>
            <a:solidFill>
              <a:srgbClr val="FFFFFF"/>
            </a:solidFill>
            <a:ln w="9525">
              <a:noFill/>
              <a:round/>
              <a:headEnd/>
              <a:tailEnd/>
            </a:ln>
          </p:spPr>
          <p:txBody>
            <a:bodyPr/>
            <a:lstStyle/>
            <a:p>
              <a:endParaRPr lang="ru-RU"/>
            </a:p>
          </p:txBody>
        </p:sp>
        <p:sp>
          <p:nvSpPr>
            <p:cNvPr id="22641" name="Freeform 1514"/>
            <p:cNvSpPr>
              <a:spLocks/>
            </p:cNvSpPr>
            <p:nvPr/>
          </p:nvSpPr>
          <p:spPr bwMode="auto">
            <a:xfrm>
              <a:off x="2138" y="3008"/>
              <a:ext cx="91" cy="92"/>
            </a:xfrm>
            <a:custGeom>
              <a:avLst/>
              <a:gdLst>
                <a:gd name="T0" fmla="*/ 82 w 91"/>
                <a:gd name="T1" fmla="*/ 76 h 92"/>
                <a:gd name="T2" fmla="*/ 74 w 91"/>
                <a:gd name="T3" fmla="*/ 82 h 92"/>
                <a:gd name="T4" fmla="*/ 68 w 91"/>
                <a:gd name="T5" fmla="*/ 87 h 92"/>
                <a:gd name="T6" fmla="*/ 58 w 91"/>
                <a:gd name="T7" fmla="*/ 90 h 92"/>
                <a:gd name="T8" fmla="*/ 51 w 91"/>
                <a:gd name="T9" fmla="*/ 92 h 92"/>
                <a:gd name="T10" fmla="*/ 41 w 91"/>
                <a:gd name="T11" fmla="*/ 92 h 92"/>
                <a:gd name="T12" fmla="*/ 34 w 91"/>
                <a:gd name="T13" fmla="*/ 89 h 92"/>
                <a:gd name="T14" fmla="*/ 24 w 91"/>
                <a:gd name="T15" fmla="*/ 86 h 92"/>
                <a:gd name="T16" fmla="*/ 18 w 91"/>
                <a:gd name="T17" fmla="*/ 80 h 92"/>
                <a:gd name="T18" fmla="*/ 10 w 91"/>
                <a:gd name="T19" fmla="*/ 74 h 92"/>
                <a:gd name="T20" fmla="*/ 9 w 91"/>
                <a:gd name="T21" fmla="*/ 71 h 92"/>
                <a:gd name="T22" fmla="*/ 5 w 91"/>
                <a:gd name="T23" fmla="*/ 67 h 92"/>
                <a:gd name="T24" fmla="*/ 2 w 91"/>
                <a:gd name="T25" fmla="*/ 59 h 92"/>
                <a:gd name="T26" fmla="*/ 0 w 91"/>
                <a:gd name="T27" fmla="*/ 50 h 92"/>
                <a:gd name="T28" fmla="*/ 0 w 91"/>
                <a:gd name="T29" fmla="*/ 40 h 92"/>
                <a:gd name="T30" fmla="*/ 2 w 91"/>
                <a:gd name="T31" fmla="*/ 38 h 92"/>
                <a:gd name="T32" fmla="*/ 2 w 91"/>
                <a:gd name="T33" fmla="*/ 33 h 92"/>
                <a:gd name="T34" fmla="*/ 7 w 91"/>
                <a:gd name="T35" fmla="*/ 25 h 92"/>
                <a:gd name="T36" fmla="*/ 11 w 91"/>
                <a:gd name="T37" fmla="*/ 17 h 92"/>
                <a:gd name="T38" fmla="*/ 18 w 91"/>
                <a:gd name="T39" fmla="*/ 10 h 92"/>
                <a:gd name="T40" fmla="*/ 26 w 91"/>
                <a:gd name="T41" fmla="*/ 6 h 92"/>
                <a:gd name="T42" fmla="*/ 33 w 91"/>
                <a:gd name="T43" fmla="*/ 2 h 92"/>
                <a:gd name="T44" fmla="*/ 43 w 91"/>
                <a:gd name="T45" fmla="*/ 0 h 92"/>
                <a:gd name="T46" fmla="*/ 50 w 91"/>
                <a:gd name="T47" fmla="*/ 0 h 92"/>
                <a:gd name="T48" fmla="*/ 60 w 91"/>
                <a:gd name="T49" fmla="*/ 2 h 92"/>
                <a:gd name="T50" fmla="*/ 68 w 91"/>
                <a:gd name="T51" fmla="*/ 6 h 92"/>
                <a:gd name="T52" fmla="*/ 76 w 91"/>
                <a:gd name="T53" fmla="*/ 10 h 92"/>
                <a:gd name="T54" fmla="*/ 82 w 91"/>
                <a:gd name="T55" fmla="*/ 19 h 92"/>
                <a:gd name="T56" fmla="*/ 85 w 91"/>
                <a:gd name="T57" fmla="*/ 21 h 92"/>
                <a:gd name="T58" fmla="*/ 87 w 91"/>
                <a:gd name="T59" fmla="*/ 25 h 92"/>
                <a:gd name="T60" fmla="*/ 90 w 91"/>
                <a:gd name="T61" fmla="*/ 33 h 92"/>
                <a:gd name="T62" fmla="*/ 91 w 91"/>
                <a:gd name="T63" fmla="*/ 42 h 92"/>
                <a:gd name="T64" fmla="*/ 91 w 91"/>
                <a:gd name="T65" fmla="*/ 50 h 92"/>
                <a:gd name="T66" fmla="*/ 91 w 91"/>
                <a:gd name="T67" fmla="*/ 55 h 92"/>
                <a:gd name="T68" fmla="*/ 90 w 91"/>
                <a:gd name="T69" fmla="*/ 59 h 92"/>
                <a:gd name="T70" fmla="*/ 87 w 91"/>
                <a:gd name="T71" fmla="*/ 68 h 92"/>
                <a:gd name="T72" fmla="*/ 82 w 91"/>
                <a:gd name="T73" fmla="*/ 76 h 9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1"/>
                <a:gd name="T112" fmla="*/ 0 h 92"/>
                <a:gd name="T113" fmla="*/ 91 w 91"/>
                <a:gd name="T114" fmla="*/ 92 h 9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1" h="92">
                  <a:moveTo>
                    <a:pt x="82" y="76"/>
                  </a:moveTo>
                  <a:lnTo>
                    <a:pt x="74" y="82"/>
                  </a:lnTo>
                  <a:lnTo>
                    <a:pt x="68" y="87"/>
                  </a:lnTo>
                  <a:lnTo>
                    <a:pt x="58" y="90"/>
                  </a:lnTo>
                  <a:lnTo>
                    <a:pt x="51" y="92"/>
                  </a:lnTo>
                  <a:lnTo>
                    <a:pt x="41" y="92"/>
                  </a:lnTo>
                  <a:lnTo>
                    <a:pt x="34" y="89"/>
                  </a:lnTo>
                  <a:lnTo>
                    <a:pt x="24" y="86"/>
                  </a:lnTo>
                  <a:lnTo>
                    <a:pt x="18" y="80"/>
                  </a:lnTo>
                  <a:lnTo>
                    <a:pt x="10" y="74"/>
                  </a:lnTo>
                  <a:lnTo>
                    <a:pt x="9" y="71"/>
                  </a:lnTo>
                  <a:lnTo>
                    <a:pt x="5" y="67"/>
                  </a:lnTo>
                  <a:lnTo>
                    <a:pt x="2" y="59"/>
                  </a:lnTo>
                  <a:lnTo>
                    <a:pt x="0" y="50"/>
                  </a:lnTo>
                  <a:lnTo>
                    <a:pt x="0" y="40"/>
                  </a:lnTo>
                  <a:lnTo>
                    <a:pt x="2" y="38"/>
                  </a:lnTo>
                  <a:lnTo>
                    <a:pt x="2" y="33"/>
                  </a:lnTo>
                  <a:lnTo>
                    <a:pt x="7" y="25"/>
                  </a:lnTo>
                  <a:lnTo>
                    <a:pt x="11" y="17"/>
                  </a:lnTo>
                  <a:lnTo>
                    <a:pt x="18" y="10"/>
                  </a:lnTo>
                  <a:lnTo>
                    <a:pt x="26" y="6"/>
                  </a:lnTo>
                  <a:lnTo>
                    <a:pt x="33" y="2"/>
                  </a:lnTo>
                  <a:lnTo>
                    <a:pt x="43" y="0"/>
                  </a:lnTo>
                  <a:lnTo>
                    <a:pt x="50" y="0"/>
                  </a:lnTo>
                  <a:lnTo>
                    <a:pt x="60" y="2"/>
                  </a:lnTo>
                  <a:lnTo>
                    <a:pt x="68" y="6"/>
                  </a:lnTo>
                  <a:lnTo>
                    <a:pt x="76" y="10"/>
                  </a:lnTo>
                  <a:lnTo>
                    <a:pt x="82" y="19"/>
                  </a:lnTo>
                  <a:lnTo>
                    <a:pt x="85" y="21"/>
                  </a:lnTo>
                  <a:lnTo>
                    <a:pt x="87" y="25"/>
                  </a:lnTo>
                  <a:lnTo>
                    <a:pt x="90" y="33"/>
                  </a:lnTo>
                  <a:lnTo>
                    <a:pt x="91" y="42"/>
                  </a:lnTo>
                  <a:lnTo>
                    <a:pt x="91" y="50"/>
                  </a:lnTo>
                  <a:lnTo>
                    <a:pt x="91" y="55"/>
                  </a:lnTo>
                  <a:lnTo>
                    <a:pt x="90" y="59"/>
                  </a:lnTo>
                  <a:lnTo>
                    <a:pt x="87" y="68"/>
                  </a:lnTo>
                  <a:lnTo>
                    <a:pt x="82" y="76"/>
                  </a:lnTo>
                  <a:close/>
                </a:path>
              </a:pathLst>
            </a:custGeom>
            <a:solidFill>
              <a:srgbClr val="FFFFFF"/>
            </a:solidFill>
            <a:ln w="9525">
              <a:noFill/>
              <a:round/>
              <a:headEnd/>
              <a:tailEnd/>
            </a:ln>
          </p:spPr>
          <p:txBody>
            <a:bodyPr/>
            <a:lstStyle/>
            <a:p>
              <a:endParaRPr lang="ru-RU"/>
            </a:p>
          </p:txBody>
        </p:sp>
        <p:sp>
          <p:nvSpPr>
            <p:cNvPr id="22642" name="Freeform 1515"/>
            <p:cNvSpPr>
              <a:spLocks/>
            </p:cNvSpPr>
            <p:nvPr/>
          </p:nvSpPr>
          <p:spPr bwMode="auto">
            <a:xfrm>
              <a:off x="2210" y="3067"/>
              <a:ext cx="91" cy="90"/>
            </a:xfrm>
            <a:custGeom>
              <a:avLst/>
              <a:gdLst>
                <a:gd name="T0" fmla="*/ 83 w 91"/>
                <a:gd name="T1" fmla="*/ 70 h 90"/>
                <a:gd name="T2" fmla="*/ 77 w 91"/>
                <a:gd name="T3" fmla="*/ 78 h 90"/>
                <a:gd name="T4" fmla="*/ 69 w 91"/>
                <a:gd name="T5" fmla="*/ 82 h 90"/>
                <a:gd name="T6" fmla="*/ 61 w 91"/>
                <a:gd name="T7" fmla="*/ 87 h 90"/>
                <a:gd name="T8" fmla="*/ 58 w 91"/>
                <a:gd name="T9" fmla="*/ 89 h 90"/>
                <a:gd name="T10" fmla="*/ 54 w 91"/>
                <a:gd name="T11" fmla="*/ 89 h 90"/>
                <a:gd name="T12" fmla="*/ 44 w 91"/>
                <a:gd name="T13" fmla="*/ 90 h 90"/>
                <a:gd name="T14" fmla="*/ 36 w 91"/>
                <a:gd name="T15" fmla="*/ 89 h 90"/>
                <a:gd name="T16" fmla="*/ 26 w 91"/>
                <a:gd name="T17" fmla="*/ 86 h 90"/>
                <a:gd name="T18" fmla="*/ 19 w 91"/>
                <a:gd name="T19" fmla="*/ 81 h 90"/>
                <a:gd name="T20" fmla="*/ 13 w 91"/>
                <a:gd name="T21" fmla="*/ 77 h 90"/>
                <a:gd name="T22" fmla="*/ 9 w 91"/>
                <a:gd name="T23" fmla="*/ 73 h 90"/>
                <a:gd name="T24" fmla="*/ 6 w 91"/>
                <a:gd name="T25" fmla="*/ 69 h 90"/>
                <a:gd name="T26" fmla="*/ 3 w 91"/>
                <a:gd name="T27" fmla="*/ 60 h 90"/>
                <a:gd name="T28" fmla="*/ 0 w 91"/>
                <a:gd name="T29" fmla="*/ 53 h 90"/>
                <a:gd name="T30" fmla="*/ 0 w 91"/>
                <a:gd name="T31" fmla="*/ 45 h 90"/>
                <a:gd name="T32" fmla="*/ 0 w 91"/>
                <a:gd name="T33" fmla="*/ 36 h 90"/>
                <a:gd name="T34" fmla="*/ 3 w 91"/>
                <a:gd name="T35" fmla="*/ 28 h 90"/>
                <a:gd name="T36" fmla="*/ 5 w 91"/>
                <a:gd name="T37" fmla="*/ 23 h 90"/>
                <a:gd name="T38" fmla="*/ 8 w 91"/>
                <a:gd name="T39" fmla="*/ 20 h 90"/>
                <a:gd name="T40" fmla="*/ 14 w 91"/>
                <a:gd name="T41" fmla="*/ 12 h 90"/>
                <a:gd name="T42" fmla="*/ 20 w 91"/>
                <a:gd name="T43" fmla="*/ 7 h 90"/>
                <a:gd name="T44" fmla="*/ 28 w 91"/>
                <a:gd name="T45" fmla="*/ 2 h 90"/>
                <a:gd name="T46" fmla="*/ 33 w 91"/>
                <a:gd name="T47" fmla="*/ 2 h 90"/>
                <a:gd name="T48" fmla="*/ 37 w 91"/>
                <a:gd name="T49" fmla="*/ 1 h 90"/>
                <a:gd name="T50" fmla="*/ 45 w 91"/>
                <a:gd name="T51" fmla="*/ 0 h 90"/>
                <a:gd name="T52" fmla="*/ 55 w 91"/>
                <a:gd name="T53" fmla="*/ 0 h 90"/>
                <a:gd name="T54" fmla="*/ 63 w 91"/>
                <a:gd name="T55" fmla="*/ 4 h 90"/>
                <a:gd name="T56" fmla="*/ 72 w 91"/>
                <a:gd name="T57" fmla="*/ 9 h 90"/>
                <a:gd name="T58" fmla="*/ 78 w 91"/>
                <a:gd name="T59" fmla="*/ 13 h 90"/>
                <a:gd name="T60" fmla="*/ 82 w 91"/>
                <a:gd name="T61" fmla="*/ 18 h 90"/>
                <a:gd name="T62" fmla="*/ 84 w 91"/>
                <a:gd name="T63" fmla="*/ 21 h 90"/>
                <a:gd name="T64" fmla="*/ 87 w 91"/>
                <a:gd name="T65" fmla="*/ 29 h 90"/>
                <a:gd name="T66" fmla="*/ 91 w 91"/>
                <a:gd name="T67" fmla="*/ 37 h 90"/>
                <a:gd name="T68" fmla="*/ 91 w 91"/>
                <a:gd name="T69" fmla="*/ 47 h 90"/>
                <a:gd name="T70" fmla="*/ 89 w 91"/>
                <a:gd name="T71" fmla="*/ 54 h 90"/>
                <a:gd name="T72" fmla="*/ 88 w 91"/>
                <a:gd name="T73" fmla="*/ 62 h 90"/>
                <a:gd name="T74" fmla="*/ 84 w 91"/>
                <a:gd name="T75" fmla="*/ 67 h 90"/>
                <a:gd name="T76" fmla="*/ 83 w 91"/>
                <a:gd name="T77" fmla="*/ 70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1"/>
                <a:gd name="T118" fmla="*/ 0 h 90"/>
                <a:gd name="T119" fmla="*/ 91 w 91"/>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1" h="90">
                  <a:moveTo>
                    <a:pt x="83" y="70"/>
                  </a:moveTo>
                  <a:lnTo>
                    <a:pt x="77" y="78"/>
                  </a:lnTo>
                  <a:lnTo>
                    <a:pt x="69" y="82"/>
                  </a:lnTo>
                  <a:lnTo>
                    <a:pt x="61" y="87"/>
                  </a:lnTo>
                  <a:lnTo>
                    <a:pt x="58" y="89"/>
                  </a:lnTo>
                  <a:lnTo>
                    <a:pt x="54" y="89"/>
                  </a:lnTo>
                  <a:lnTo>
                    <a:pt x="44" y="90"/>
                  </a:lnTo>
                  <a:lnTo>
                    <a:pt x="36" y="89"/>
                  </a:lnTo>
                  <a:lnTo>
                    <a:pt x="26" y="86"/>
                  </a:lnTo>
                  <a:lnTo>
                    <a:pt x="19" y="81"/>
                  </a:lnTo>
                  <a:lnTo>
                    <a:pt x="13" y="77"/>
                  </a:lnTo>
                  <a:lnTo>
                    <a:pt x="9" y="73"/>
                  </a:lnTo>
                  <a:lnTo>
                    <a:pt x="6" y="69"/>
                  </a:lnTo>
                  <a:lnTo>
                    <a:pt x="3" y="60"/>
                  </a:lnTo>
                  <a:lnTo>
                    <a:pt x="0" y="53"/>
                  </a:lnTo>
                  <a:lnTo>
                    <a:pt x="0" y="45"/>
                  </a:lnTo>
                  <a:lnTo>
                    <a:pt x="0" y="36"/>
                  </a:lnTo>
                  <a:lnTo>
                    <a:pt x="3" y="28"/>
                  </a:lnTo>
                  <a:lnTo>
                    <a:pt x="5" y="23"/>
                  </a:lnTo>
                  <a:lnTo>
                    <a:pt x="8" y="20"/>
                  </a:lnTo>
                  <a:lnTo>
                    <a:pt x="14" y="12"/>
                  </a:lnTo>
                  <a:lnTo>
                    <a:pt x="20" y="7"/>
                  </a:lnTo>
                  <a:lnTo>
                    <a:pt x="28" y="2"/>
                  </a:lnTo>
                  <a:lnTo>
                    <a:pt x="33" y="2"/>
                  </a:lnTo>
                  <a:lnTo>
                    <a:pt x="37" y="1"/>
                  </a:lnTo>
                  <a:lnTo>
                    <a:pt x="45" y="0"/>
                  </a:lnTo>
                  <a:lnTo>
                    <a:pt x="55" y="0"/>
                  </a:lnTo>
                  <a:lnTo>
                    <a:pt x="63" y="4"/>
                  </a:lnTo>
                  <a:lnTo>
                    <a:pt x="72" y="9"/>
                  </a:lnTo>
                  <a:lnTo>
                    <a:pt x="78" y="13"/>
                  </a:lnTo>
                  <a:lnTo>
                    <a:pt x="82" y="18"/>
                  </a:lnTo>
                  <a:lnTo>
                    <a:pt x="84" y="21"/>
                  </a:lnTo>
                  <a:lnTo>
                    <a:pt x="87" y="29"/>
                  </a:lnTo>
                  <a:lnTo>
                    <a:pt x="91" y="37"/>
                  </a:lnTo>
                  <a:lnTo>
                    <a:pt x="91" y="47"/>
                  </a:lnTo>
                  <a:lnTo>
                    <a:pt x="89" y="54"/>
                  </a:lnTo>
                  <a:lnTo>
                    <a:pt x="88" y="62"/>
                  </a:lnTo>
                  <a:lnTo>
                    <a:pt x="84" y="67"/>
                  </a:lnTo>
                  <a:lnTo>
                    <a:pt x="83" y="70"/>
                  </a:lnTo>
                  <a:close/>
                </a:path>
              </a:pathLst>
            </a:custGeom>
            <a:solidFill>
              <a:srgbClr val="FFFFFF"/>
            </a:solidFill>
            <a:ln w="9525">
              <a:noFill/>
              <a:round/>
              <a:headEnd/>
              <a:tailEnd/>
            </a:ln>
          </p:spPr>
          <p:txBody>
            <a:bodyPr/>
            <a:lstStyle/>
            <a:p>
              <a:endParaRPr lang="ru-RU"/>
            </a:p>
          </p:txBody>
        </p:sp>
        <p:sp>
          <p:nvSpPr>
            <p:cNvPr id="22643" name="Freeform 1516"/>
            <p:cNvSpPr>
              <a:spLocks/>
            </p:cNvSpPr>
            <p:nvPr/>
          </p:nvSpPr>
          <p:spPr bwMode="auto">
            <a:xfrm>
              <a:off x="2290" y="3113"/>
              <a:ext cx="94" cy="90"/>
            </a:xfrm>
            <a:custGeom>
              <a:avLst/>
              <a:gdLst>
                <a:gd name="T0" fmla="*/ 88 w 94"/>
                <a:gd name="T1" fmla="*/ 67 h 90"/>
                <a:gd name="T2" fmla="*/ 82 w 94"/>
                <a:gd name="T3" fmla="*/ 75 h 90"/>
                <a:gd name="T4" fmla="*/ 78 w 94"/>
                <a:gd name="T5" fmla="*/ 79 h 90"/>
                <a:gd name="T6" fmla="*/ 76 w 94"/>
                <a:gd name="T7" fmla="*/ 80 h 90"/>
                <a:gd name="T8" fmla="*/ 67 w 94"/>
                <a:gd name="T9" fmla="*/ 85 h 90"/>
                <a:gd name="T10" fmla="*/ 59 w 94"/>
                <a:gd name="T11" fmla="*/ 88 h 90"/>
                <a:gd name="T12" fmla="*/ 52 w 94"/>
                <a:gd name="T13" fmla="*/ 90 h 90"/>
                <a:gd name="T14" fmla="*/ 46 w 94"/>
                <a:gd name="T15" fmla="*/ 90 h 90"/>
                <a:gd name="T16" fmla="*/ 42 w 94"/>
                <a:gd name="T17" fmla="*/ 90 h 90"/>
                <a:gd name="T18" fmla="*/ 33 w 94"/>
                <a:gd name="T19" fmla="*/ 88 h 90"/>
                <a:gd name="T20" fmla="*/ 25 w 94"/>
                <a:gd name="T21" fmla="*/ 83 h 90"/>
                <a:gd name="T22" fmla="*/ 19 w 94"/>
                <a:gd name="T23" fmla="*/ 82 h 90"/>
                <a:gd name="T24" fmla="*/ 16 w 94"/>
                <a:gd name="T25" fmla="*/ 79 h 90"/>
                <a:gd name="T26" fmla="*/ 10 w 94"/>
                <a:gd name="T27" fmla="*/ 73 h 90"/>
                <a:gd name="T28" fmla="*/ 8 w 94"/>
                <a:gd name="T29" fmla="*/ 69 h 90"/>
                <a:gd name="T30" fmla="*/ 5 w 94"/>
                <a:gd name="T31" fmla="*/ 64 h 90"/>
                <a:gd name="T32" fmla="*/ 2 w 94"/>
                <a:gd name="T33" fmla="*/ 56 h 90"/>
                <a:gd name="T34" fmla="*/ 0 w 94"/>
                <a:gd name="T35" fmla="*/ 49 h 90"/>
                <a:gd name="T36" fmla="*/ 0 w 94"/>
                <a:gd name="T37" fmla="*/ 44 h 90"/>
                <a:gd name="T38" fmla="*/ 2 w 94"/>
                <a:gd name="T39" fmla="*/ 39 h 90"/>
                <a:gd name="T40" fmla="*/ 4 w 94"/>
                <a:gd name="T41" fmla="*/ 32 h 90"/>
                <a:gd name="T42" fmla="*/ 5 w 94"/>
                <a:gd name="T43" fmla="*/ 27 h 90"/>
                <a:gd name="T44" fmla="*/ 7 w 94"/>
                <a:gd name="T45" fmla="*/ 22 h 90"/>
                <a:gd name="T46" fmla="*/ 13 w 94"/>
                <a:gd name="T47" fmla="*/ 16 h 90"/>
                <a:gd name="T48" fmla="*/ 16 w 94"/>
                <a:gd name="T49" fmla="*/ 13 h 90"/>
                <a:gd name="T50" fmla="*/ 19 w 94"/>
                <a:gd name="T51" fmla="*/ 10 h 90"/>
                <a:gd name="T52" fmla="*/ 27 w 94"/>
                <a:gd name="T53" fmla="*/ 5 h 90"/>
                <a:gd name="T54" fmla="*/ 35 w 94"/>
                <a:gd name="T55" fmla="*/ 2 h 90"/>
                <a:gd name="T56" fmla="*/ 45 w 94"/>
                <a:gd name="T57" fmla="*/ 0 h 90"/>
                <a:gd name="T58" fmla="*/ 48 w 94"/>
                <a:gd name="T59" fmla="*/ 0 h 90"/>
                <a:gd name="T60" fmla="*/ 53 w 94"/>
                <a:gd name="T61" fmla="*/ 0 h 90"/>
                <a:gd name="T62" fmla="*/ 63 w 94"/>
                <a:gd name="T63" fmla="*/ 4 h 90"/>
                <a:gd name="T64" fmla="*/ 70 w 94"/>
                <a:gd name="T65" fmla="*/ 6 h 90"/>
                <a:gd name="T66" fmla="*/ 76 w 94"/>
                <a:gd name="T67" fmla="*/ 9 h 90"/>
                <a:gd name="T68" fmla="*/ 78 w 94"/>
                <a:gd name="T69" fmla="*/ 11 h 90"/>
                <a:gd name="T70" fmla="*/ 85 w 94"/>
                <a:gd name="T71" fmla="*/ 17 h 90"/>
                <a:gd name="T72" fmla="*/ 86 w 94"/>
                <a:gd name="T73" fmla="*/ 22 h 90"/>
                <a:gd name="T74" fmla="*/ 89 w 94"/>
                <a:gd name="T75" fmla="*/ 25 h 90"/>
                <a:gd name="T76" fmla="*/ 93 w 94"/>
                <a:gd name="T77" fmla="*/ 33 h 90"/>
                <a:gd name="T78" fmla="*/ 94 w 94"/>
                <a:gd name="T79" fmla="*/ 43 h 90"/>
                <a:gd name="T80" fmla="*/ 94 w 94"/>
                <a:gd name="T81" fmla="*/ 45 h 90"/>
                <a:gd name="T82" fmla="*/ 94 w 94"/>
                <a:gd name="T83" fmla="*/ 50 h 90"/>
                <a:gd name="T84" fmla="*/ 91 w 94"/>
                <a:gd name="T85" fmla="*/ 60 h 90"/>
                <a:gd name="T86" fmla="*/ 89 w 94"/>
                <a:gd name="T87" fmla="*/ 63 h 90"/>
                <a:gd name="T88" fmla="*/ 88 w 94"/>
                <a:gd name="T89" fmla="*/ 67 h 9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4"/>
                <a:gd name="T136" fmla="*/ 0 h 90"/>
                <a:gd name="T137" fmla="*/ 94 w 94"/>
                <a:gd name="T138" fmla="*/ 90 h 9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4" h="90">
                  <a:moveTo>
                    <a:pt x="88" y="67"/>
                  </a:moveTo>
                  <a:lnTo>
                    <a:pt x="82" y="75"/>
                  </a:lnTo>
                  <a:lnTo>
                    <a:pt x="78" y="79"/>
                  </a:lnTo>
                  <a:lnTo>
                    <a:pt x="76" y="80"/>
                  </a:lnTo>
                  <a:lnTo>
                    <a:pt x="67" y="85"/>
                  </a:lnTo>
                  <a:lnTo>
                    <a:pt x="59" y="88"/>
                  </a:lnTo>
                  <a:lnTo>
                    <a:pt x="52" y="90"/>
                  </a:lnTo>
                  <a:lnTo>
                    <a:pt x="46" y="90"/>
                  </a:lnTo>
                  <a:lnTo>
                    <a:pt x="42" y="90"/>
                  </a:lnTo>
                  <a:lnTo>
                    <a:pt x="33" y="88"/>
                  </a:lnTo>
                  <a:lnTo>
                    <a:pt x="25" y="83"/>
                  </a:lnTo>
                  <a:lnTo>
                    <a:pt x="19" y="82"/>
                  </a:lnTo>
                  <a:lnTo>
                    <a:pt x="16" y="79"/>
                  </a:lnTo>
                  <a:lnTo>
                    <a:pt x="10" y="73"/>
                  </a:lnTo>
                  <a:lnTo>
                    <a:pt x="8" y="69"/>
                  </a:lnTo>
                  <a:lnTo>
                    <a:pt x="5" y="64"/>
                  </a:lnTo>
                  <a:lnTo>
                    <a:pt x="2" y="56"/>
                  </a:lnTo>
                  <a:lnTo>
                    <a:pt x="0" y="49"/>
                  </a:lnTo>
                  <a:lnTo>
                    <a:pt x="0" y="44"/>
                  </a:lnTo>
                  <a:lnTo>
                    <a:pt x="2" y="39"/>
                  </a:lnTo>
                  <a:lnTo>
                    <a:pt x="4" y="32"/>
                  </a:lnTo>
                  <a:lnTo>
                    <a:pt x="5" y="27"/>
                  </a:lnTo>
                  <a:lnTo>
                    <a:pt x="7" y="22"/>
                  </a:lnTo>
                  <a:lnTo>
                    <a:pt x="13" y="16"/>
                  </a:lnTo>
                  <a:lnTo>
                    <a:pt x="16" y="13"/>
                  </a:lnTo>
                  <a:lnTo>
                    <a:pt x="19" y="10"/>
                  </a:lnTo>
                  <a:lnTo>
                    <a:pt x="27" y="5"/>
                  </a:lnTo>
                  <a:lnTo>
                    <a:pt x="35" y="2"/>
                  </a:lnTo>
                  <a:lnTo>
                    <a:pt x="45" y="0"/>
                  </a:lnTo>
                  <a:lnTo>
                    <a:pt x="48" y="0"/>
                  </a:lnTo>
                  <a:lnTo>
                    <a:pt x="53" y="0"/>
                  </a:lnTo>
                  <a:lnTo>
                    <a:pt x="63" y="4"/>
                  </a:lnTo>
                  <a:lnTo>
                    <a:pt x="70" y="6"/>
                  </a:lnTo>
                  <a:lnTo>
                    <a:pt x="76" y="9"/>
                  </a:lnTo>
                  <a:lnTo>
                    <a:pt x="78" y="11"/>
                  </a:lnTo>
                  <a:lnTo>
                    <a:pt x="85" y="17"/>
                  </a:lnTo>
                  <a:lnTo>
                    <a:pt x="86" y="22"/>
                  </a:lnTo>
                  <a:lnTo>
                    <a:pt x="89" y="25"/>
                  </a:lnTo>
                  <a:lnTo>
                    <a:pt x="93" y="33"/>
                  </a:lnTo>
                  <a:lnTo>
                    <a:pt x="94" y="43"/>
                  </a:lnTo>
                  <a:lnTo>
                    <a:pt x="94" y="45"/>
                  </a:lnTo>
                  <a:lnTo>
                    <a:pt x="94" y="50"/>
                  </a:lnTo>
                  <a:lnTo>
                    <a:pt x="91" y="60"/>
                  </a:lnTo>
                  <a:lnTo>
                    <a:pt x="89" y="63"/>
                  </a:lnTo>
                  <a:lnTo>
                    <a:pt x="88" y="67"/>
                  </a:lnTo>
                  <a:close/>
                </a:path>
              </a:pathLst>
            </a:custGeom>
            <a:solidFill>
              <a:srgbClr val="FFFFFF"/>
            </a:solidFill>
            <a:ln w="9525">
              <a:noFill/>
              <a:round/>
              <a:headEnd/>
              <a:tailEnd/>
            </a:ln>
          </p:spPr>
          <p:txBody>
            <a:bodyPr/>
            <a:lstStyle/>
            <a:p>
              <a:endParaRPr lang="ru-RU"/>
            </a:p>
          </p:txBody>
        </p:sp>
        <p:sp>
          <p:nvSpPr>
            <p:cNvPr id="22644" name="Freeform 1517"/>
            <p:cNvSpPr>
              <a:spLocks/>
            </p:cNvSpPr>
            <p:nvPr/>
          </p:nvSpPr>
          <p:spPr bwMode="auto">
            <a:xfrm>
              <a:off x="2386" y="3162"/>
              <a:ext cx="92" cy="91"/>
            </a:xfrm>
            <a:custGeom>
              <a:avLst/>
              <a:gdLst>
                <a:gd name="T0" fmla="*/ 88 w 92"/>
                <a:gd name="T1" fmla="*/ 64 h 91"/>
                <a:gd name="T2" fmla="*/ 86 w 92"/>
                <a:gd name="T3" fmla="*/ 69 h 91"/>
                <a:gd name="T4" fmla="*/ 83 w 92"/>
                <a:gd name="T5" fmla="*/ 72 h 91"/>
                <a:gd name="T6" fmla="*/ 79 w 92"/>
                <a:gd name="T7" fmla="*/ 78 h 91"/>
                <a:gd name="T8" fmla="*/ 71 w 92"/>
                <a:gd name="T9" fmla="*/ 83 h 91"/>
                <a:gd name="T10" fmla="*/ 67 w 92"/>
                <a:gd name="T11" fmla="*/ 86 h 91"/>
                <a:gd name="T12" fmla="*/ 62 w 92"/>
                <a:gd name="T13" fmla="*/ 88 h 91"/>
                <a:gd name="T14" fmla="*/ 54 w 92"/>
                <a:gd name="T15" fmla="*/ 90 h 91"/>
                <a:gd name="T16" fmla="*/ 50 w 92"/>
                <a:gd name="T17" fmla="*/ 91 h 91"/>
                <a:gd name="T18" fmla="*/ 45 w 92"/>
                <a:gd name="T19" fmla="*/ 91 h 91"/>
                <a:gd name="T20" fmla="*/ 35 w 92"/>
                <a:gd name="T21" fmla="*/ 90 h 91"/>
                <a:gd name="T22" fmla="*/ 31 w 92"/>
                <a:gd name="T23" fmla="*/ 88 h 91"/>
                <a:gd name="T24" fmla="*/ 27 w 92"/>
                <a:gd name="T25" fmla="*/ 86 h 91"/>
                <a:gd name="T26" fmla="*/ 22 w 92"/>
                <a:gd name="T27" fmla="*/ 84 h 91"/>
                <a:gd name="T28" fmla="*/ 19 w 92"/>
                <a:gd name="T29" fmla="*/ 82 h 91"/>
                <a:gd name="T30" fmla="*/ 10 w 92"/>
                <a:gd name="T31" fmla="*/ 75 h 91"/>
                <a:gd name="T32" fmla="*/ 10 w 92"/>
                <a:gd name="T33" fmla="*/ 72 h 91"/>
                <a:gd name="T34" fmla="*/ 6 w 92"/>
                <a:gd name="T35" fmla="*/ 69 h 91"/>
                <a:gd name="T36" fmla="*/ 3 w 92"/>
                <a:gd name="T37" fmla="*/ 61 h 91"/>
                <a:gd name="T38" fmla="*/ 0 w 92"/>
                <a:gd name="T39" fmla="*/ 53 h 91"/>
                <a:gd name="T40" fmla="*/ 0 w 92"/>
                <a:gd name="T41" fmla="*/ 48 h 91"/>
                <a:gd name="T42" fmla="*/ 0 w 92"/>
                <a:gd name="T43" fmla="*/ 44 h 91"/>
                <a:gd name="T44" fmla="*/ 1 w 92"/>
                <a:gd name="T45" fmla="*/ 33 h 91"/>
                <a:gd name="T46" fmla="*/ 1 w 92"/>
                <a:gd name="T47" fmla="*/ 31 h 91"/>
                <a:gd name="T48" fmla="*/ 4 w 92"/>
                <a:gd name="T49" fmla="*/ 26 h 91"/>
                <a:gd name="T50" fmla="*/ 6 w 92"/>
                <a:gd name="T51" fmla="*/ 21 h 91"/>
                <a:gd name="T52" fmla="*/ 10 w 92"/>
                <a:gd name="T53" fmla="*/ 18 h 91"/>
                <a:gd name="T54" fmla="*/ 14 w 92"/>
                <a:gd name="T55" fmla="*/ 12 h 91"/>
                <a:gd name="T56" fmla="*/ 22 w 92"/>
                <a:gd name="T57" fmla="*/ 6 h 91"/>
                <a:gd name="T58" fmla="*/ 25 w 92"/>
                <a:gd name="T59" fmla="*/ 3 h 91"/>
                <a:gd name="T60" fmla="*/ 31 w 92"/>
                <a:gd name="T61" fmla="*/ 2 h 91"/>
                <a:gd name="T62" fmla="*/ 38 w 92"/>
                <a:gd name="T63" fmla="*/ 0 h 91"/>
                <a:gd name="T64" fmla="*/ 43 w 92"/>
                <a:gd name="T65" fmla="*/ 0 h 91"/>
                <a:gd name="T66" fmla="*/ 48 w 92"/>
                <a:gd name="T67" fmla="*/ 0 h 91"/>
                <a:gd name="T68" fmla="*/ 58 w 92"/>
                <a:gd name="T69" fmla="*/ 0 h 91"/>
                <a:gd name="T70" fmla="*/ 62 w 92"/>
                <a:gd name="T71" fmla="*/ 2 h 91"/>
                <a:gd name="T72" fmla="*/ 65 w 92"/>
                <a:gd name="T73" fmla="*/ 3 h 91"/>
                <a:gd name="T74" fmla="*/ 71 w 92"/>
                <a:gd name="T75" fmla="*/ 6 h 91"/>
                <a:gd name="T76" fmla="*/ 73 w 92"/>
                <a:gd name="T77" fmla="*/ 8 h 91"/>
                <a:gd name="T78" fmla="*/ 82 w 92"/>
                <a:gd name="T79" fmla="*/ 14 h 91"/>
                <a:gd name="T80" fmla="*/ 83 w 92"/>
                <a:gd name="T81" fmla="*/ 18 h 91"/>
                <a:gd name="T82" fmla="*/ 86 w 92"/>
                <a:gd name="T83" fmla="*/ 21 h 91"/>
                <a:gd name="T84" fmla="*/ 90 w 92"/>
                <a:gd name="T85" fmla="*/ 29 h 91"/>
                <a:gd name="T86" fmla="*/ 92 w 92"/>
                <a:gd name="T87" fmla="*/ 38 h 91"/>
                <a:gd name="T88" fmla="*/ 92 w 92"/>
                <a:gd name="T89" fmla="*/ 42 h 91"/>
                <a:gd name="T90" fmla="*/ 92 w 92"/>
                <a:gd name="T91" fmla="*/ 46 h 91"/>
                <a:gd name="T92" fmla="*/ 92 w 92"/>
                <a:gd name="T93" fmla="*/ 56 h 91"/>
                <a:gd name="T94" fmla="*/ 92 w 92"/>
                <a:gd name="T95" fmla="*/ 59 h 91"/>
                <a:gd name="T96" fmla="*/ 88 w 92"/>
                <a:gd name="T97" fmla="*/ 64 h 9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92"/>
                <a:gd name="T148" fmla="*/ 0 h 91"/>
                <a:gd name="T149" fmla="*/ 92 w 92"/>
                <a:gd name="T150" fmla="*/ 91 h 9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92" h="91">
                  <a:moveTo>
                    <a:pt x="88" y="64"/>
                  </a:moveTo>
                  <a:lnTo>
                    <a:pt x="86" y="69"/>
                  </a:lnTo>
                  <a:lnTo>
                    <a:pt x="83" y="72"/>
                  </a:lnTo>
                  <a:lnTo>
                    <a:pt x="79" y="78"/>
                  </a:lnTo>
                  <a:lnTo>
                    <a:pt x="71" y="83"/>
                  </a:lnTo>
                  <a:lnTo>
                    <a:pt x="67" y="86"/>
                  </a:lnTo>
                  <a:lnTo>
                    <a:pt x="62" y="88"/>
                  </a:lnTo>
                  <a:lnTo>
                    <a:pt x="54" y="90"/>
                  </a:lnTo>
                  <a:lnTo>
                    <a:pt x="50" y="91"/>
                  </a:lnTo>
                  <a:lnTo>
                    <a:pt x="45" y="91"/>
                  </a:lnTo>
                  <a:lnTo>
                    <a:pt x="35" y="90"/>
                  </a:lnTo>
                  <a:lnTo>
                    <a:pt x="31" y="88"/>
                  </a:lnTo>
                  <a:lnTo>
                    <a:pt x="27" y="86"/>
                  </a:lnTo>
                  <a:lnTo>
                    <a:pt x="22" y="84"/>
                  </a:lnTo>
                  <a:lnTo>
                    <a:pt x="19" y="82"/>
                  </a:lnTo>
                  <a:lnTo>
                    <a:pt x="10" y="75"/>
                  </a:lnTo>
                  <a:lnTo>
                    <a:pt x="10" y="72"/>
                  </a:lnTo>
                  <a:lnTo>
                    <a:pt x="6" y="69"/>
                  </a:lnTo>
                  <a:lnTo>
                    <a:pt x="3" y="61"/>
                  </a:lnTo>
                  <a:lnTo>
                    <a:pt x="0" y="53"/>
                  </a:lnTo>
                  <a:lnTo>
                    <a:pt x="0" y="48"/>
                  </a:lnTo>
                  <a:lnTo>
                    <a:pt x="0" y="44"/>
                  </a:lnTo>
                  <a:lnTo>
                    <a:pt x="1" y="33"/>
                  </a:lnTo>
                  <a:lnTo>
                    <a:pt x="1" y="31"/>
                  </a:lnTo>
                  <a:lnTo>
                    <a:pt x="4" y="26"/>
                  </a:lnTo>
                  <a:lnTo>
                    <a:pt x="6" y="21"/>
                  </a:lnTo>
                  <a:lnTo>
                    <a:pt x="10" y="18"/>
                  </a:lnTo>
                  <a:lnTo>
                    <a:pt x="14" y="12"/>
                  </a:lnTo>
                  <a:lnTo>
                    <a:pt x="22" y="6"/>
                  </a:lnTo>
                  <a:lnTo>
                    <a:pt x="25" y="3"/>
                  </a:lnTo>
                  <a:lnTo>
                    <a:pt x="31" y="2"/>
                  </a:lnTo>
                  <a:lnTo>
                    <a:pt x="38" y="0"/>
                  </a:lnTo>
                  <a:lnTo>
                    <a:pt x="43" y="0"/>
                  </a:lnTo>
                  <a:lnTo>
                    <a:pt x="48" y="0"/>
                  </a:lnTo>
                  <a:lnTo>
                    <a:pt x="58" y="0"/>
                  </a:lnTo>
                  <a:lnTo>
                    <a:pt x="62" y="2"/>
                  </a:lnTo>
                  <a:lnTo>
                    <a:pt x="65" y="3"/>
                  </a:lnTo>
                  <a:lnTo>
                    <a:pt x="71" y="6"/>
                  </a:lnTo>
                  <a:lnTo>
                    <a:pt x="73" y="8"/>
                  </a:lnTo>
                  <a:lnTo>
                    <a:pt x="82" y="14"/>
                  </a:lnTo>
                  <a:lnTo>
                    <a:pt x="83" y="18"/>
                  </a:lnTo>
                  <a:lnTo>
                    <a:pt x="86" y="21"/>
                  </a:lnTo>
                  <a:lnTo>
                    <a:pt x="90" y="29"/>
                  </a:lnTo>
                  <a:lnTo>
                    <a:pt x="92" y="38"/>
                  </a:lnTo>
                  <a:lnTo>
                    <a:pt x="92" y="42"/>
                  </a:lnTo>
                  <a:lnTo>
                    <a:pt x="92" y="46"/>
                  </a:lnTo>
                  <a:lnTo>
                    <a:pt x="92" y="56"/>
                  </a:lnTo>
                  <a:lnTo>
                    <a:pt x="92" y="59"/>
                  </a:lnTo>
                  <a:lnTo>
                    <a:pt x="88" y="64"/>
                  </a:lnTo>
                  <a:close/>
                </a:path>
              </a:pathLst>
            </a:custGeom>
            <a:solidFill>
              <a:srgbClr val="FFFFFF"/>
            </a:solidFill>
            <a:ln w="9525">
              <a:noFill/>
              <a:round/>
              <a:headEnd/>
              <a:tailEnd/>
            </a:ln>
          </p:spPr>
          <p:txBody>
            <a:bodyPr/>
            <a:lstStyle/>
            <a:p>
              <a:endParaRPr lang="ru-RU"/>
            </a:p>
          </p:txBody>
        </p:sp>
        <p:sp>
          <p:nvSpPr>
            <p:cNvPr id="22645" name="Freeform 1518"/>
            <p:cNvSpPr>
              <a:spLocks/>
            </p:cNvSpPr>
            <p:nvPr/>
          </p:nvSpPr>
          <p:spPr bwMode="auto">
            <a:xfrm>
              <a:off x="2471" y="3199"/>
              <a:ext cx="93" cy="88"/>
            </a:xfrm>
            <a:custGeom>
              <a:avLst/>
              <a:gdLst>
                <a:gd name="T0" fmla="*/ 89 w 93"/>
                <a:gd name="T1" fmla="*/ 59 h 88"/>
                <a:gd name="T2" fmla="*/ 84 w 93"/>
                <a:gd name="T3" fmla="*/ 67 h 88"/>
                <a:gd name="T4" fmla="*/ 80 w 93"/>
                <a:gd name="T5" fmla="*/ 73 h 88"/>
                <a:gd name="T6" fmla="*/ 74 w 93"/>
                <a:gd name="T7" fmla="*/ 79 h 88"/>
                <a:gd name="T8" fmla="*/ 66 w 93"/>
                <a:gd name="T9" fmla="*/ 84 h 88"/>
                <a:gd name="T10" fmla="*/ 61 w 93"/>
                <a:gd name="T11" fmla="*/ 86 h 88"/>
                <a:gd name="T12" fmla="*/ 56 w 93"/>
                <a:gd name="T13" fmla="*/ 86 h 88"/>
                <a:gd name="T14" fmla="*/ 48 w 93"/>
                <a:gd name="T15" fmla="*/ 88 h 88"/>
                <a:gd name="T16" fmla="*/ 39 w 93"/>
                <a:gd name="T17" fmla="*/ 87 h 88"/>
                <a:gd name="T18" fmla="*/ 30 w 93"/>
                <a:gd name="T19" fmla="*/ 86 h 88"/>
                <a:gd name="T20" fmla="*/ 22 w 93"/>
                <a:gd name="T21" fmla="*/ 81 h 88"/>
                <a:gd name="T22" fmla="*/ 19 w 93"/>
                <a:gd name="T23" fmla="*/ 79 h 88"/>
                <a:gd name="T24" fmla="*/ 15 w 93"/>
                <a:gd name="T25" fmla="*/ 76 h 88"/>
                <a:gd name="T26" fmla="*/ 13 w 93"/>
                <a:gd name="T27" fmla="*/ 73 h 88"/>
                <a:gd name="T28" fmla="*/ 9 w 93"/>
                <a:gd name="T29" fmla="*/ 70 h 88"/>
                <a:gd name="T30" fmla="*/ 5 w 93"/>
                <a:gd name="T31" fmla="*/ 62 h 88"/>
                <a:gd name="T32" fmla="*/ 4 w 93"/>
                <a:gd name="T33" fmla="*/ 59 h 88"/>
                <a:gd name="T34" fmla="*/ 2 w 93"/>
                <a:gd name="T35" fmla="*/ 55 h 88"/>
                <a:gd name="T36" fmla="*/ 0 w 93"/>
                <a:gd name="T37" fmla="*/ 47 h 88"/>
                <a:gd name="T38" fmla="*/ 0 w 93"/>
                <a:gd name="T39" fmla="*/ 38 h 88"/>
                <a:gd name="T40" fmla="*/ 3 w 93"/>
                <a:gd name="T41" fmla="*/ 28 h 88"/>
                <a:gd name="T42" fmla="*/ 8 w 93"/>
                <a:gd name="T43" fmla="*/ 21 h 88"/>
                <a:gd name="T44" fmla="*/ 13 w 93"/>
                <a:gd name="T45" fmla="*/ 15 h 88"/>
                <a:gd name="T46" fmla="*/ 19 w 93"/>
                <a:gd name="T47" fmla="*/ 9 h 88"/>
                <a:gd name="T48" fmla="*/ 26 w 93"/>
                <a:gd name="T49" fmla="*/ 4 h 88"/>
                <a:gd name="T50" fmla="*/ 31 w 93"/>
                <a:gd name="T51" fmla="*/ 2 h 88"/>
                <a:gd name="T52" fmla="*/ 35 w 93"/>
                <a:gd name="T53" fmla="*/ 0 h 88"/>
                <a:gd name="T54" fmla="*/ 44 w 93"/>
                <a:gd name="T55" fmla="*/ 0 h 88"/>
                <a:gd name="T56" fmla="*/ 54 w 93"/>
                <a:gd name="T57" fmla="*/ 0 h 88"/>
                <a:gd name="T58" fmla="*/ 61 w 93"/>
                <a:gd name="T59" fmla="*/ 2 h 88"/>
                <a:gd name="T60" fmla="*/ 71 w 93"/>
                <a:gd name="T61" fmla="*/ 7 h 88"/>
                <a:gd name="T62" fmla="*/ 74 w 93"/>
                <a:gd name="T63" fmla="*/ 9 h 88"/>
                <a:gd name="T64" fmla="*/ 76 w 93"/>
                <a:gd name="T65" fmla="*/ 11 h 88"/>
                <a:gd name="T66" fmla="*/ 80 w 93"/>
                <a:gd name="T67" fmla="*/ 14 h 88"/>
                <a:gd name="T68" fmla="*/ 83 w 93"/>
                <a:gd name="T69" fmla="*/ 18 h 88"/>
                <a:gd name="T70" fmla="*/ 88 w 93"/>
                <a:gd name="T71" fmla="*/ 25 h 88"/>
                <a:gd name="T72" fmla="*/ 89 w 93"/>
                <a:gd name="T73" fmla="*/ 30 h 88"/>
                <a:gd name="T74" fmla="*/ 91 w 93"/>
                <a:gd name="T75" fmla="*/ 33 h 88"/>
                <a:gd name="T76" fmla="*/ 93 w 93"/>
                <a:gd name="T77" fmla="*/ 42 h 88"/>
                <a:gd name="T78" fmla="*/ 91 w 93"/>
                <a:gd name="T79" fmla="*/ 50 h 88"/>
                <a:gd name="T80" fmla="*/ 89 w 93"/>
                <a:gd name="T81" fmla="*/ 59 h 8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3"/>
                <a:gd name="T124" fmla="*/ 0 h 88"/>
                <a:gd name="T125" fmla="*/ 93 w 93"/>
                <a:gd name="T126" fmla="*/ 88 h 8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3" h="88">
                  <a:moveTo>
                    <a:pt x="89" y="59"/>
                  </a:moveTo>
                  <a:lnTo>
                    <a:pt x="84" y="67"/>
                  </a:lnTo>
                  <a:lnTo>
                    <a:pt x="80" y="73"/>
                  </a:lnTo>
                  <a:lnTo>
                    <a:pt x="74" y="79"/>
                  </a:lnTo>
                  <a:lnTo>
                    <a:pt x="66" y="84"/>
                  </a:lnTo>
                  <a:lnTo>
                    <a:pt x="61" y="86"/>
                  </a:lnTo>
                  <a:lnTo>
                    <a:pt x="56" y="86"/>
                  </a:lnTo>
                  <a:lnTo>
                    <a:pt x="48" y="88"/>
                  </a:lnTo>
                  <a:lnTo>
                    <a:pt x="39" y="87"/>
                  </a:lnTo>
                  <a:lnTo>
                    <a:pt x="30" y="86"/>
                  </a:lnTo>
                  <a:lnTo>
                    <a:pt x="22" y="81"/>
                  </a:lnTo>
                  <a:lnTo>
                    <a:pt x="19" y="79"/>
                  </a:lnTo>
                  <a:lnTo>
                    <a:pt x="15" y="76"/>
                  </a:lnTo>
                  <a:lnTo>
                    <a:pt x="13" y="73"/>
                  </a:lnTo>
                  <a:lnTo>
                    <a:pt x="9" y="70"/>
                  </a:lnTo>
                  <a:lnTo>
                    <a:pt x="5" y="62"/>
                  </a:lnTo>
                  <a:lnTo>
                    <a:pt x="4" y="59"/>
                  </a:lnTo>
                  <a:lnTo>
                    <a:pt x="2" y="55"/>
                  </a:lnTo>
                  <a:lnTo>
                    <a:pt x="0" y="47"/>
                  </a:lnTo>
                  <a:lnTo>
                    <a:pt x="0" y="38"/>
                  </a:lnTo>
                  <a:lnTo>
                    <a:pt x="3" y="28"/>
                  </a:lnTo>
                  <a:lnTo>
                    <a:pt x="8" y="21"/>
                  </a:lnTo>
                  <a:lnTo>
                    <a:pt x="13" y="15"/>
                  </a:lnTo>
                  <a:lnTo>
                    <a:pt x="19" y="9"/>
                  </a:lnTo>
                  <a:lnTo>
                    <a:pt x="26" y="4"/>
                  </a:lnTo>
                  <a:lnTo>
                    <a:pt x="31" y="2"/>
                  </a:lnTo>
                  <a:lnTo>
                    <a:pt x="35" y="0"/>
                  </a:lnTo>
                  <a:lnTo>
                    <a:pt x="44" y="0"/>
                  </a:lnTo>
                  <a:lnTo>
                    <a:pt x="54" y="0"/>
                  </a:lnTo>
                  <a:lnTo>
                    <a:pt x="61" y="2"/>
                  </a:lnTo>
                  <a:lnTo>
                    <a:pt x="71" y="7"/>
                  </a:lnTo>
                  <a:lnTo>
                    <a:pt x="74" y="9"/>
                  </a:lnTo>
                  <a:lnTo>
                    <a:pt x="76" y="11"/>
                  </a:lnTo>
                  <a:lnTo>
                    <a:pt x="80" y="14"/>
                  </a:lnTo>
                  <a:lnTo>
                    <a:pt x="83" y="18"/>
                  </a:lnTo>
                  <a:lnTo>
                    <a:pt x="88" y="25"/>
                  </a:lnTo>
                  <a:lnTo>
                    <a:pt x="89" y="30"/>
                  </a:lnTo>
                  <a:lnTo>
                    <a:pt x="91" y="33"/>
                  </a:lnTo>
                  <a:lnTo>
                    <a:pt x="93" y="42"/>
                  </a:lnTo>
                  <a:lnTo>
                    <a:pt x="91" y="50"/>
                  </a:lnTo>
                  <a:lnTo>
                    <a:pt x="89" y="59"/>
                  </a:lnTo>
                  <a:close/>
                </a:path>
              </a:pathLst>
            </a:custGeom>
            <a:solidFill>
              <a:srgbClr val="FFFFFF"/>
            </a:solidFill>
            <a:ln w="9525">
              <a:noFill/>
              <a:round/>
              <a:headEnd/>
              <a:tailEnd/>
            </a:ln>
          </p:spPr>
          <p:txBody>
            <a:bodyPr/>
            <a:lstStyle/>
            <a:p>
              <a:endParaRPr lang="ru-RU"/>
            </a:p>
          </p:txBody>
        </p:sp>
        <p:sp>
          <p:nvSpPr>
            <p:cNvPr id="22646" name="Freeform 1519"/>
            <p:cNvSpPr>
              <a:spLocks/>
            </p:cNvSpPr>
            <p:nvPr/>
          </p:nvSpPr>
          <p:spPr bwMode="auto">
            <a:xfrm>
              <a:off x="2561" y="3220"/>
              <a:ext cx="92" cy="89"/>
            </a:xfrm>
            <a:custGeom>
              <a:avLst/>
              <a:gdLst>
                <a:gd name="T0" fmla="*/ 90 w 92"/>
                <a:gd name="T1" fmla="*/ 57 h 89"/>
                <a:gd name="T2" fmla="*/ 87 w 92"/>
                <a:gd name="T3" fmla="*/ 64 h 89"/>
                <a:gd name="T4" fmla="*/ 85 w 92"/>
                <a:gd name="T5" fmla="*/ 69 h 89"/>
                <a:gd name="T6" fmla="*/ 83 w 92"/>
                <a:gd name="T7" fmla="*/ 72 h 89"/>
                <a:gd name="T8" fmla="*/ 76 w 92"/>
                <a:gd name="T9" fmla="*/ 78 h 89"/>
                <a:gd name="T10" fmla="*/ 68 w 92"/>
                <a:gd name="T11" fmla="*/ 83 h 89"/>
                <a:gd name="T12" fmla="*/ 65 w 92"/>
                <a:gd name="T13" fmla="*/ 85 h 89"/>
                <a:gd name="T14" fmla="*/ 61 w 92"/>
                <a:gd name="T15" fmla="*/ 87 h 89"/>
                <a:gd name="T16" fmla="*/ 53 w 92"/>
                <a:gd name="T17" fmla="*/ 89 h 89"/>
                <a:gd name="T18" fmla="*/ 44 w 92"/>
                <a:gd name="T19" fmla="*/ 89 h 89"/>
                <a:gd name="T20" fmla="*/ 39 w 92"/>
                <a:gd name="T21" fmla="*/ 88 h 89"/>
                <a:gd name="T22" fmla="*/ 34 w 92"/>
                <a:gd name="T23" fmla="*/ 88 h 89"/>
                <a:gd name="T24" fmla="*/ 26 w 92"/>
                <a:gd name="T25" fmla="*/ 85 h 89"/>
                <a:gd name="T26" fmla="*/ 22 w 92"/>
                <a:gd name="T27" fmla="*/ 81 h 89"/>
                <a:gd name="T28" fmla="*/ 18 w 92"/>
                <a:gd name="T29" fmla="*/ 80 h 89"/>
                <a:gd name="T30" fmla="*/ 12 w 92"/>
                <a:gd name="T31" fmla="*/ 74 h 89"/>
                <a:gd name="T32" fmla="*/ 6 w 92"/>
                <a:gd name="T33" fmla="*/ 67 h 89"/>
                <a:gd name="T34" fmla="*/ 5 w 92"/>
                <a:gd name="T35" fmla="*/ 63 h 89"/>
                <a:gd name="T36" fmla="*/ 3 w 92"/>
                <a:gd name="T37" fmla="*/ 59 h 89"/>
                <a:gd name="T38" fmla="*/ 1 w 92"/>
                <a:gd name="T39" fmla="*/ 50 h 89"/>
                <a:gd name="T40" fmla="*/ 0 w 92"/>
                <a:gd name="T41" fmla="*/ 42 h 89"/>
                <a:gd name="T42" fmla="*/ 1 w 92"/>
                <a:gd name="T43" fmla="*/ 37 h 89"/>
                <a:gd name="T44" fmla="*/ 1 w 92"/>
                <a:gd name="T45" fmla="*/ 33 h 89"/>
                <a:gd name="T46" fmla="*/ 5 w 92"/>
                <a:gd name="T47" fmla="*/ 25 h 89"/>
                <a:gd name="T48" fmla="*/ 7 w 92"/>
                <a:gd name="T49" fmla="*/ 20 h 89"/>
                <a:gd name="T50" fmla="*/ 11 w 92"/>
                <a:gd name="T51" fmla="*/ 18 h 89"/>
                <a:gd name="T52" fmla="*/ 16 w 92"/>
                <a:gd name="T53" fmla="*/ 11 h 89"/>
                <a:gd name="T54" fmla="*/ 23 w 92"/>
                <a:gd name="T55" fmla="*/ 6 h 89"/>
                <a:gd name="T56" fmla="*/ 26 w 92"/>
                <a:gd name="T57" fmla="*/ 3 h 89"/>
                <a:gd name="T58" fmla="*/ 31 w 92"/>
                <a:gd name="T59" fmla="*/ 1 h 89"/>
                <a:gd name="T60" fmla="*/ 40 w 92"/>
                <a:gd name="T61" fmla="*/ 0 h 89"/>
                <a:gd name="T62" fmla="*/ 48 w 92"/>
                <a:gd name="T63" fmla="*/ 0 h 89"/>
                <a:gd name="T64" fmla="*/ 53 w 92"/>
                <a:gd name="T65" fmla="*/ 0 h 89"/>
                <a:gd name="T66" fmla="*/ 57 w 92"/>
                <a:gd name="T67" fmla="*/ 1 h 89"/>
                <a:gd name="T68" fmla="*/ 67 w 92"/>
                <a:gd name="T69" fmla="*/ 5 h 89"/>
                <a:gd name="T70" fmla="*/ 70 w 92"/>
                <a:gd name="T71" fmla="*/ 6 h 89"/>
                <a:gd name="T72" fmla="*/ 75 w 92"/>
                <a:gd name="T73" fmla="*/ 9 h 89"/>
                <a:gd name="T74" fmla="*/ 81 w 92"/>
                <a:gd name="T75" fmla="*/ 16 h 89"/>
                <a:gd name="T76" fmla="*/ 85 w 92"/>
                <a:gd name="T77" fmla="*/ 22 h 89"/>
                <a:gd name="T78" fmla="*/ 87 w 92"/>
                <a:gd name="T79" fmla="*/ 25 h 89"/>
                <a:gd name="T80" fmla="*/ 89 w 92"/>
                <a:gd name="T81" fmla="*/ 29 h 89"/>
                <a:gd name="T82" fmla="*/ 92 w 92"/>
                <a:gd name="T83" fmla="*/ 37 h 89"/>
                <a:gd name="T84" fmla="*/ 92 w 92"/>
                <a:gd name="T85" fmla="*/ 47 h 89"/>
                <a:gd name="T86" fmla="*/ 90 w 92"/>
                <a:gd name="T87" fmla="*/ 52 h 89"/>
                <a:gd name="T88" fmla="*/ 90 w 92"/>
                <a:gd name="T89" fmla="*/ 57 h 8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2"/>
                <a:gd name="T136" fmla="*/ 0 h 89"/>
                <a:gd name="T137" fmla="*/ 92 w 92"/>
                <a:gd name="T138" fmla="*/ 89 h 8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2" h="89">
                  <a:moveTo>
                    <a:pt x="90" y="57"/>
                  </a:moveTo>
                  <a:lnTo>
                    <a:pt x="87" y="64"/>
                  </a:lnTo>
                  <a:lnTo>
                    <a:pt x="85" y="69"/>
                  </a:lnTo>
                  <a:lnTo>
                    <a:pt x="83" y="72"/>
                  </a:lnTo>
                  <a:lnTo>
                    <a:pt x="76" y="78"/>
                  </a:lnTo>
                  <a:lnTo>
                    <a:pt x="68" y="83"/>
                  </a:lnTo>
                  <a:lnTo>
                    <a:pt x="65" y="85"/>
                  </a:lnTo>
                  <a:lnTo>
                    <a:pt x="61" y="87"/>
                  </a:lnTo>
                  <a:lnTo>
                    <a:pt x="53" y="89"/>
                  </a:lnTo>
                  <a:lnTo>
                    <a:pt x="44" y="89"/>
                  </a:lnTo>
                  <a:lnTo>
                    <a:pt x="39" y="88"/>
                  </a:lnTo>
                  <a:lnTo>
                    <a:pt x="34" y="88"/>
                  </a:lnTo>
                  <a:lnTo>
                    <a:pt x="26" y="85"/>
                  </a:lnTo>
                  <a:lnTo>
                    <a:pt x="22" y="81"/>
                  </a:lnTo>
                  <a:lnTo>
                    <a:pt x="18" y="80"/>
                  </a:lnTo>
                  <a:lnTo>
                    <a:pt x="12" y="74"/>
                  </a:lnTo>
                  <a:lnTo>
                    <a:pt x="6" y="67"/>
                  </a:lnTo>
                  <a:lnTo>
                    <a:pt x="5" y="63"/>
                  </a:lnTo>
                  <a:lnTo>
                    <a:pt x="3" y="59"/>
                  </a:lnTo>
                  <a:lnTo>
                    <a:pt x="1" y="50"/>
                  </a:lnTo>
                  <a:lnTo>
                    <a:pt x="0" y="42"/>
                  </a:lnTo>
                  <a:lnTo>
                    <a:pt x="1" y="37"/>
                  </a:lnTo>
                  <a:lnTo>
                    <a:pt x="1" y="33"/>
                  </a:lnTo>
                  <a:lnTo>
                    <a:pt x="5" y="25"/>
                  </a:lnTo>
                  <a:lnTo>
                    <a:pt x="7" y="20"/>
                  </a:lnTo>
                  <a:lnTo>
                    <a:pt x="11" y="18"/>
                  </a:lnTo>
                  <a:lnTo>
                    <a:pt x="16" y="11"/>
                  </a:lnTo>
                  <a:lnTo>
                    <a:pt x="23" y="6"/>
                  </a:lnTo>
                  <a:lnTo>
                    <a:pt x="26" y="3"/>
                  </a:lnTo>
                  <a:lnTo>
                    <a:pt x="31" y="1"/>
                  </a:lnTo>
                  <a:lnTo>
                    <a:pt x="40" y="0"/>
                  </a:lnTo>
                  <a:lnTo>
                    <a:pt x="48" y="0"/>
                  </a:lnTo>
                  <a:lnTo>
                    <a:pt x="53" y="0"/>
                  </a:lnTo>
                  <a:lnTo>
                    <a:pt x="57" y="1"/>
                  </a:lnTo>
                  <a:lnTo>
                    <a:pt x="67" y="5"/>
                  </a:lnTo>
                  <a:lnTo>
                    <a:pt x="70" y="6"/>
                  </a:lnTo>
                  <a:lnTo>
                    <a:pt x="75" y="9"/>
                  </a:lnTo>
                  <a:lnTo>
                    <a:pt x="81" y="16"/>
                  </a:lnTo>
                  <a:lnTo>
                    <a:pt x="85" y="22"/>
                  </a:lnTo>
                  <a:lnTo>
                    <a:pt x="87" y="25"/>
                  </a:lnTo>
                  <a:lnTo>
                    <a:pt x="89" y="29"/>
                  </a:lnTo>
                  <a:lnTo>
                    <a:pt x="92" y="37"/>
                  </a:lnTo>
                  <a:lnTo>
                    <a:pt x="92" y="47"/>
                  </a:lnTo>
                  <a:lnTo>
                    <a:pt x="90" y="52"/>
                  </a:lnTo>
                  <a:lnTo>
                    <a:pt x="90" y="57"/>
                  </a:lnTo>
                  <a:close/>
                </a:path>
              </a:pathLst>
            </a:custGeom>
            <a:solidFill>
              <a:srgbClr val="FFFFFF"/>
            </a:solidFill>
            <a:ln w="9525">
              <a:noFill/>
              <a:round/>
              <a:headEnd/>
              <a:tailEnd/>
            </a:ln>
          </p:spPr>
          <p:txBody>
            <a:bodyPr/>
            <a:lstStyle/>
            <a:p>
              <a:endParaRPr lang="ru-RU"/>
            </a:p>
          </p:txBody>
        </p:sp>
        <p:sp>
          <p:nvSpPr>
            <p:cNvPr id="22647" name="Freeform 1520"/>
            <p:cNvSpPr>
              <a:spLocks/>
            </p:cNvSpPr>
            <p:nvPr/>
          </p:nvSpPr>
          <p:spPr bwMode="auto">
            <a:xfrm>
              <a:off x="2652" y="3238"/>
              <a:ext cx="92" cy="90"/>
            </a:xfrm>
            <a:custGeom>
              <a:avLst/>
              <a:gdLst>
                <a:gd name="T0" fmla="*/ 90 w 92"/>
                <a:gd name="T1" fmla="*/ 54 h 90"/>
                <a:gd name="T2" fmla="*/ 89 w 92"/>
                <a:gd name="T3" fmla="*/ 57 h 90"/>
                <a:gd name="T4" fmla="*/ 87 w 92"/>
                <a:gd name="T5" fmla="*/ 62 h 90"/>
                <a:gd name="T6" fmla="*/ 85 w 92"/>
                <a:gd name="T7" fmla="*/ 67 h 90"/>
                <a:gd name="T8" fmla="*/ 84 w 92"/>
                <a:gd name="T9" fmla="*/ 69 h 90"/>
                <a:gd name="T10" fmla="*/ 78 w 92"/>
                <a:gd name="T11" fmla="*/ 76 h 90"/>
                <a:gd name="T12" fmla="*/ 72 w 92"/>
                <a:gd name="T13" fmla="*/ 82 h 90"/>
                <a:gd name="T14" fmla="*/ 63 w 92"/>
                <a:gd name="T15" fmla="*/ 87 h 90"/>
                <a:gd name="T16" fmla="*/ 56 w 92"/>
                <a:gd name="T17" fmla="*/ 88 h 90"/>
                <a:gd name="T18" fmla="*/ 51 w 92"/>
                <a:gd name="T19" fmla="*/ 90 h 90"/>
                <a:gd name="T20" fmla="*/ 46 w 92"/>
                <a:gd name="T21" fmla="*/ 90 h 90"/>
                <a:gd name="T22" fmla="*/ 42 w 92"/>
                <a:gd name="T23" fmla="*/ 90 h 90"/>
                <a:gd name="T24" fmla="*/ 37 w 92"/>
                <a:gd name="T25" fmla="*/ 90 h 90"/>
                <a:gd name="T26" fmla="*/ 33 w 92"/>
                <a:gd name="T27" fmla="*/ 88 h 90"/>
                <a:gd name="T28" fmla="*/ 29 w 92"/>
                <a:gd name="T29" fmla="*/ 87 h 90"/>
                <a:gd name="T30" fmla="*/ 20 w 92"/>
                <a:gd name="T31" fmla="*/ 84 h 90"/>
                <a:gd name="T32" fmla="*/ 14 w 92"/>
                <a:gd name="T33" fmla="*/ 78 h 90"/>
                <a:gd name="T34" fmla="*/ 7 w 92"/>
                <a:gd name="T35" fmla="*/ 71 h 90"/>
                <a:gd name="T36" fmla="*/ 4 w 92"/>
                <a:gd name="T37" fmla="*/ 63 h 90"/>
                <a:gd name="T38" fmla="*/ 1 w 92"/>
                <a:gd name="T39" fmla="*/ 56 h 90"/>
                <a:gd name="T40" fmla="*/ 0 w 92"/>
                <a:gd name="T41" fmla="*/ 46 h 90"/>
                <a:gd name="T42" fmla="*/ 0 w 92"/>
                <a:gd name="T43" fmla="*/ 43 h 90"/>
                <a:gd name="T44" fmla="*/ 1 w 92"/>
                <a:gd name="T45" fmla="*/ 39 h 90"/>
                <a:gd name="T46" fmla="*/ 1 w 92"/>
                <a:gd name="T47" fmla="*/ 34 h 90"/>
                <a:gd name="T48" fmla="*/ 3 w 92"/>
                <a:gd name="T49" fmla="*/ 29 h 90"/>
                <a:gd name="T50" fmla="*/ 4 w 92"/>
                <a:gd name="T51" fmla="*/ 26 h 90"/>
                <a:gd name="T52" fmla="*/ 7 w 92"/>
                <a:gd name="T53" fmla="*/ 21 h 90"/>
                <a:gd name="T54" fmla="*/ 12 w 92"/>
                <a:gd name="T55" fmla="*/ 15 h 90"/>
                <a:gd name="T56" fmla="*/ 20 w 92"/>
                <a:gd name="T57" fmla="*/ 9 h 90"/>
                <a:gd name="T58" fmla="*/ 26 w 92"/>
                <a:gd name="T59" fmla="*/ 5 h 90"/>
                <a:gd name="T60" fmla="*/ 35 w 92"/>
                <a:gd name="T61" fmla="*/ 2 h 90"/>
                <a:gd name="T62" fmla="*/ 40 w 92"/>
                <a:gd name="T63" fmla="*/ 0 h 90"/>
                <a:gd name="T64" fmla="*/ 43 w 92"/>
                <a:gd name="T65" fmla="*/ 0 h 90"/>
                <a:gd name="T66" fmla="*/ 48 w 92"/>
                <a:gd name="T67" fmla="*/ 0 h 90"/>
                <a:gd name="T68" fmla="*/ 53 w 92"/>
                <a:gd name="T69" fmla="*/ 2 h 90"/>
                <a:gd name="T70" fmla="*/ 57 w 92"/>
                <a:gd name="T71" fmla="*/ 2 h 90"/>
                <a:gd name="T72" fmla="*/ 62 w 92"/>
                <a:gd name="T73" fmla="*/ 4 h 90"/>
                <a:gd name="T74" fmla="*/ 70 w 92"/>
                <a:gd name="T75" fmla="*/ 9 h 90"/>
                <a:gd name="T76" fmla="*/ 78 w 92"/>
                <a:gd name="T77" fmla="*/ 13 h 90"/>
                <a:gd name="T78" fmla="*/ 83 w 92"/>
                <a:gd name="T79" fmla="*/ 19 h 90"/>
                <a:gd name="T80" fmla="*/ 87 w 92"/>
                <a:gd name="T81" fmla="*/ 27 h 90"/>
                <a:gd name="T82" fmla="*/ 90 w 92"/>
                <a:gd name="T83" fmla="*/ 35 h 90"/>
                <a:gd name="T84" fmla="*/ 92 w 92"/>
                <a:gd name="T85" fmla="*/ 44 h 90"/>
                <a:gd name="T86" fmla="*/ 90 w 92"/>
                <a:gd name="T87" fmla="*/ 49 h 90"/>
                <a:gd name="T88" fmla="*/ 90 w 92"/>
                <a:gd name="T89" fmla="*/ 54 h 9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2"/>
                <a:gd name="T136" fmla="*/ 0 h 90"/>
                <a:gd name="T137" fmla="*/ 92 w 92"/>
                <a:gd name="T138" fmla="*/ 90 h 9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2" h="90">
                  <a:moveTo>
                    <a:pt x="90" y="54"/>
                  </a:moveTo>
                  <a:lnTo>
                    <a:pt x="89" y="57"/>
                  </a:lnTo>
                  <a:lnTo>
                    <a:pt x="87" y="62"/>
                  </a:lnTo>
                  <a:lnTo>
                    <a:pt x="85" y="67"/>
                  </a:lnTo>
                  <a:lnTo>
                    <a:pt x="84" y="69"/>
                  </a:lnTo>
                  <a:lnTo>
                    <a:pt x="78" y="76"/>
                  </a:lnTo>
                  <a:lnTo>
                    <a:pt x="72" y="82"/>
                  </a:lnTo>
                  <a:lnTo>
                    <a:pt x="63" y="87"/>
                  </a:lnTo>
                  <a:lnTo>
                    <a:pt x="56" y="88"/>
                  </a:lnTo>
                  <a:lnTo>
                    <a:pt x="51" y="90"/>
                  </a:lnTo>
                  <a:lnTo>
                    <a:pt x="46" y="90"/>
                  </a:lnTo>
                  <a:lnTo>
                    <a:pt x="42" y="90"/>
                  </a:lnTo>
                  <a:lnTo>
                    <a:pt x="37" y="90"/>
                  </a:lnTo>
                  <a:lnTo>
                    <a:pt x="33" y="88"/>
                  </a:lnTo>
                  <a:lnTo>
                    <a:pt x="29" y="87"/>
                  </a:lnTo>
                  <a:lnTo>
                    <a:pt x="20" y="84"/>
                  </a:lnTo>
                  <a:lnTo>
                    <a:pt x="14" y="78"/>
                  </a:lnTo>
                  <a:lnTo>
                    <a:pt x="7" y="71"/>
                  </a:lnTo>
                  <a:lnTo>
                    <a:pt x="4" y="63"/>
                  </a:lnTo>
                  <a:lnTo>
                    <a:pt x="1" y="56"/>
                  </a:lnTo>
                  <a:lnTo>
                    <a:pt x="0" y="46"/>
                  </a:lnTo>
                  <a:lnTo>
                    <a:pt x="0" y="43"/>
                  </a:lnTo>
                  <a:lnTo>
                    <a:pt x="1" y="39"/>
                  </a:lnTo>
                  <a:lnTo>
                    <a:pt x="1" y="34"/>
                  </a:lnTo>
                  <a:lnTo>
                    <a:pt x="3" y="29"/>
                  </a:lnTo>
                  <a:lnTo>
                    <a:pt x="4" y="26"/>
                  </a:lnTo>
                  <a:lnTo>
                    <a:pt x="7" y="21"/>
                  </a:lnTo>
                  <a:lnTo>
                    <a:pt x="12" y="15"/>
                  </a:lnTo>
                  <a:lnTo>
                    <a:pt x="20" y="9"/>
                  </a:lnTo>
                  <a:lnTo>
                    <a:pt x="26" y="5"/>
                  </a:lnTo>
                  <a:lnTo>
                    <a:pt x="35" y="2"/>
                  </a:lnTo>
                  <a:lnTo>
                    <a:pt x="40" y="0"/>
                  </a:lnTo>
                  <a:lnTo>
                    <a:pt x="43" y="0"/>
                  </a:lnTo>
                  <a:lnTo>
                    <a:pt x="48" y="0"/>
                  </a:lnTo>
                  <a:lnTo>
                    <a:pt x="53" y="2"/>
                  </a:lnTo>
                  <a:lnTo>
                    <a:pt x="57" y="2"/>
                  </a:lnTo>
                  <a:lnTo>
                    <a:pt x="62" y="4"/>
                  </a:lnTo>
                  <a:lnTo>
                    <a:pt x="70" y="9"/>
                  </a:lnTo>
                  <a:lnTo>
                    <a:pt x="78" y="13"/>
                  </a:lnTo>
                  <a:lnTo>
                    <a:pt x="83" y="19"/>
                  </a:lnTo>
                  <a:lnTo>
                    <a:pt x="87" y="27"/>
                  </a:lnTo>
                  <a:lnTo>
                    <a:pt x="90" y="35"/>
                  </a:lnTo>
                  <a:lnTo>
                    <a:pt x="92" y="44"/>
                  </a:lnTo>
                  <a:lnTo>
                    <a:pt x="90" y="49"/>
                  </a:lnTo>
                  <a:lnTo>
                    <a:pt x="90" y="54"/>
                  </a:lnTo>
                  <a:close/>
                </a:path>
              </a:pathLst>
            </a:custGeom>
            <a:solidFill>
              <a:srgbClr val="FFFFFF"/>
            </a:solidFill>
            <a:ln w="9525">
              <a:noFill/>
              <a:round/>
              <a:headEnd/>
              <a:tailEnd/>
            </a:ln>
          </p:spPr>
          <p:txBody>
            <a:bodyPr/>
            <a:lstStyle/>
            <a:p>
              <a:endParaRPr lang="ru-RU"/>
            </a:p>
          </p:txBody>
        </p:sp>
        <p:sp>
          <p:nvSpPr>
            <p:cNvPr id="22648" name="Freeform 1521"/>
            <p:cNvSpPr>
              <a:spLocks/>
            </p:cNvSpPr>
            <p:nvPr/>
          </p:nvSpPr>
          <p:spPr bwMode="auto">
            <a:xfrm>
              <a:off x="2753" y="3252"/>
              <a:ext cx="91" cy="89"/>
            </a:xfrm>
            <a:custGeom>
              <a:avLst/>
              <a:gdLst>
                <a:gd name="T0" fmla="*/ 91 w 91"/>
                <a:gd name="T1" fmla="*/ 48 h 89"/>
                <a:gd name="T2" fmla="*/ 90 w 91"/>
                <a:gd name="T3" fmla="*/ 58 h 89"/>
                <a:gd name="T4" fmla="*/ 87 w 91"/>
                <a:gd name="T5" fmla="*/ 65 h 89"/>
                <a:gd name="T6" fmla="*/ 81 w 91"/>
                <a:gd name="T7" fmla="*/ 73 h 89"/>
                <a:gd name="T8" fmla="*/ 76 w 91"/>
                <a:gd name="T9" fmla="*/ 80 h 89"/>
                <a:gd name="T10" fmla="*/ 68 w 91"/>
                <a:gd name="T11" fmla="*/ 84 h 89"/>
                <a:gd name="T12" fmla="*/ 63 w 91"/>
                <a:gd name="T13" fmla="*/ 86 h 89"/>
                <a:gd name="T14" fmla="*/ 60 w 91"/>
                <a:gd name="T15" fmla="*/ 88 h 89"/>
                <a:gd name="T16" fmla="*/ 51 w 91"/>
                <a:gd name="T17" fmla="*/ 89 h 89"/>
                <a:gd name="T18" fmla="*/ 40 w 91"/>
                <a:gd name="T19" fmla="*/ 89 h 89"/>
                <a:gd name="T20" fmla="*/ 31 w 91"/>
                <a:gd name="T21" fmla="*/ 88 h 89"/>
                <a:gd name="T22" fmla="*/ 23 w 91"/>
                <a:gd name="T23" fmla="*/ 84 h 89"/>
                <a:gd name="T24" fmla="*/ 21 w 91"/>
                <a:gd name="T25" fmla="*/ 83 h 89"/>
                <a:gd name="T26" fmla="*/ 16 w 91"/>
                <a:gd name="T27" fmla="*/ 80 h 89"/>
                <a:gd name="T28" fmla="*/ 9 w 91"/>
                <a:gd name="T29" fmla="*/ 73 h 89"/>
                <a:gd name="T30" fmla="*/ 4 w 91"/>
                <a:gd name="T31" fmla="*/ 67 h 89"/>
                <a:gd name="T32" fmla="*/ 3 w 91"/>
                <a:gd name="T33" fmla="*/ 63 h 89"/>
                <a:gd name="T34" fmla="*/ 1 w 91"/>
                <a:gd name="T35" fmla="*/ 60 h 89"/>
                <a:gd name="T36" fmla="*/ 0 w 91"/>
                <a:gd name="T37" fmla="*/ 50 h 89"/>
                <a:gd name="T38" fmla="*/ 0 w 91"/>
                <a:gd name="T39" fmla="*/ 41 h 89"/>
                <a:gd name="T40" fmla="*/ 1 w 91"/>
                <a:gd name="T41" fmla="*/ 33 h 89"/>
                <a:gd name="T42" fmla="*/ 4 w 91"/>
                <a:gd name="T43" fmla="*/ 24 h 89"/>
                <a:gd name="T44" fmla="*/ 9 w 91"/>
                <a:gd name="T45" fmla="*/ 17 h 89"/>
                <a:gd name="T46" fmla="*/ 16 w 91"/>
                <a:gd name="T47" fmla="*/ 11 h 89"/>
                <a:gd name="T48" fmla="*/ 23 w 91"/>
                <a:gd name="T49" fmla="*/ 6 h 89"/>
                <a:gd name="T50" fmla="*/ 27 w 91"/>
                <a:gd name="T51" fmla="*/ 4 h 89"/>
                <a:gd name="T52" fmla="*/ 31 w 91"/>
                <a:gd name="T53" fmla="*/ 3 h 89"/>
                <a:gd name="T54" fmla="*/ 40 w 91"/>
                <a:gd name="T55" fmla="*/ 0 h 89"/>
                <a:gd name="T56" fmla="*/ 49 w 91"/>
                <a:gd name="T57" fmla="*/ 0 h 89"/>
                <a:gd name="T58" fmla="*/ 58 w 91"/>
                <a:gd name="T59" fmla="*/ 1 h 89"/>
                <a:gd name="T60" fmla="*/ 66 w 91"/>
                <a:gd name="T61" fmla="*/ 6 h 89"/>
                <a:gd name="T62" fmla="*/ 70 w 91"/>
                <a:gd name="T63" fmla="*/ 7 h 89"/>
                <a:gd name="T64" fmla="*/ 74 w 91"/>
                <a:gd name="T65" fmla="*/ 11 h 89"/>
                <a:gd name="T66" fmla="*/ 81 w 91"/>
                <a:gd name="T67" fmla="*/ 15 h 89"/>
                <a:gd name="T68" fmla="*/ 85 w 91"/>
                <a:gd name="T69" fmla="*/ 23 h 89"/>
                <a:gd name="T70" fmla="*/ 88 w 91"/>
                <a:gd name="T71" fmla="*/ 26 h 89"/>
                <a:gd name="T72" fmla="*/ 90 w 91"/>
                <a:gd name="T73" fmla="*/ 31 h 89"/>
                <a:gd name="T74" fmla="*/ 91 w 91"/>
                <a:gd name="T75" fmla="*/ 39 h 89"/>
                <a:gd name="T76" fmla="*/ 91 w 91"/>
                <a:gd name="T77" fmla="*/ 48 h 8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1"/>
                <a:gd name="T118" fmla="*/ 0 h 89"/>
                <a:gd name="T119" fmla="*/ 91 w 91"/>
                <a:gd name="T120" fmla="*/ 89 h 8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1" h="89">
                  <a:moveTo>
                    <a:pt x="91" y="48"/>
                  </a:moveTo>
                  <a:lnTo>
                    <a:pt x="90" y="58"/>
                  </a:lnTo>
                  <a:lnTo>
                    <a:pt x="87" y="65"/>
                  </a:lnTo>
                  <a:lnTo>
                    <a:pt x="81" y="73"/>
                  </a:lnTo>
                  <a:lnTo>
                    <a:pt x="76" y="80"/>
                  </a:lnTo>
                  <a:lnTo>
                    <a:pt x="68" y="84"/>
                  </a:lnTo>
                  <a:lnTo>
                    <a:pt x="63" y="86"/>
                  </a:lnTo>
                  <a:lnTo>
                    <a:pt x="60" y="88"/>
                  </a:lnTo>
                  <a:lnTo>
                    <a:pt x="51" y="89"/>
                  </a:lnTo>
                  <a:lnTo>
                    <a:pt x="40" y="89"/>
                  </a:lnTo>
                  <a:lnTo>
                    <a:pt x="31" y="88"/>
                  </a:lnTo>
                  <a:lnTo>
                    <a:pt x="23" y="84"/>
                  </a:lnTo>
                  <a:lnTo>
                    <a:pt x="21" y="83"/>
                  </a:lnTo>
                  <a:lnTo>
                    <a:pt x="16" y="80"/>
                  </a:lnTo>
                  <a:lnTo>
                    <a:pt x="9" y="73"/>
                  </a:lnTo>
                  <a:lnTo>
                    <a:pt x="4" y="67"/>
                  </a:lnTo>
                  <a:lnTo>
                    <a:pt x="3" y="63"/>
                  </a:lnTo>
                  <a:lnTo>
                    <a:pt x="1" y="60"/>
                  </a:lnTo>
                  <a:lnTo>
                    <a:pt x="0" y="50"/>
                  </a:lnTo>
                  <a:lnTo>
                    <a:pt x="0" y="41"/>
                  </a:lnTo>
                  <a:lnTo>
                    <a:pt x="1" y="33"/>
                  </a:lnTo>
                  <a:lnTo>
                    <a:pt x="4" y="24"/>
                  </a:lnTo>
                  <a:lnTo>
                    <a:pt x="9" y="17"/>
                  </a:lnTo>
                  <a:lnTo>
                    <a:pt x="16" y="11"/>
                  </a:lnTo>
                  <a:lnTo>
                    <a:pt x="23" y="6"/>
                  </a:lnTo>
                  <a:lnTo>
                    <a:pt x="27" y="4"/>
                  </a:lnTo>
                  <a:lnTo>
                    <a:pt x="31" y="3"/>
                  </a:lnTo>
                  <a:lnTo>
                    <a:pt x="40" y="0"/>
                  </a:lnTo>
                  <a:lnTo>
                    <a:pt x="49" y="0"/>
                  </a:lnTo>
                  <a:lnTo>
                    <a:pt x="58" y="1"/>
                  </a:lnTo>
                  <a:lnTo>
                    <a:pt x="66" y="6"/>
                  </a:lnTo>
                  <a:lnTo>
                    <a:pt x="70" y="7"/>
                  </a:lnTo>
                  <a:lnTo>
                    <a:pt x="74" y="11"/>
                  </a:lnTo>
                  <a:lnTo>
                    <a:pt x="81" y="15"/>
                  </a:lnTo>
                  <a:lnTo>
                    <a:pt x="85" y="23"/>
                  </a:lnTo>
                  <a:lnTo>
                    <a:pt x="88" y="26"/>
                  </a:lnTo>
                  <a:lnTo>
                    <a:pt x="90" y="31"/>
                  </a:lnTo>
                  <a:lnTo>
                    <a:pt x="91" y="39"/>
                  </a:lnTo>
                  <a:lnTo>
                    <a:pt x="91" y="48"/>
                  </a:lnTo>
                  <a:close/>
                </a:path>
              </a:pathLst>
            </a:custGeom>
            <a:solidFill>
              <a:srgbClr val="FFFFFF"/>
            </a:solidFill>
            <a:ln w="9525">
              <a:noFill/>
              <a:round/>
              <a:headEnd/>
              <a:tailEnd/>
            </a:ln>
          </p:spPr>
          <p:txBody>
            <a:bodyPr/>
            <a:lstStyle/>
            <a:p>
              <a:endParaRPr lang="ru-RU"/>
            </a:p>
          </p:txBody>
        </p:sp>
        <p:sp>
          <p:nvSpPr>
            <p:cNvPr id="22649" name="Freeform 1522"/>
            <p:cNvSpPr>
              <a:spLocks/>
            </p:cNvSpPr>
            <p:nvPr/>
          </p:nvSpPr>
          <p:spPr bwMode="auto">
            <a:xfrm>
              <a:off x="2843" y="3257"/>
              <a:ext cx="92" cy="89"/>
            </a:xfrm>
            <a:custGeom>
              <a:avLst/>
              <a:gdLst>
                <a:gd name="T0" fmla="*/ 92 w 92"/>
                <a:gd name="T1" fmla="*/ 46 h 89"/>
                <a:gd name="T2" fmla="*/ 92 w 92"/>
                <a:gd name="T3" fmla="*/ 53 h 89"/>
                <a:gd name="T4" fmla="*/ 89 w 92"/>
                <a:gd name="T5" fmla="*/ 63 h 89"/>
                <a:gd name="T6" fmla="*/ 84 w 92"/>
                <a:gd name="T7" fmla="*/ 71 h 89"/>
                <a:gd name="T8" fmla="*/ 79 w 92"/>
                <a:gd name="T9" fmla="*/ 77 h 89"/>
                <a:gd name="T10" fmla="*/ 72 w 92"/>
                <a:gd name="T11" fmla="*/ 82 h 89"/>
                <a:gd name="T12" fmla="*/ 63 w 92"/>
                <a:gd name="T13" fmla="*/ 87 h 89"/>
                <a:gd name="T14" fmla="*/ 55 w 92"/>
                <a:gd name="T15" fmla="*/ 88 h 89"/>
                <a:gd name="T16" fmla="*/ 51 w 92"/>
                <a:gd name="T17" fmla="*/ 89 h 89"/>
                <a:gd name="T18" fmla="*/ 46 w 92"/>
                <a:gd name="T19" fmla="*/ 89 h 89"/>
                <a:gd name="T20" fmla="*/ 36 w 92"/>
                <a:gd name="T21" fmla="*/ 89 h 89"/>
                <a:gd name="T22" fmla="*/ 28 w 92"/>
                <a:gd name="T23" fmla="*/ 87 h 89"/>
                <a:gd name="T24" fmla="*/ 23 w 92"/>
                <a:gd name="T25" fmla="*/ 85 h 89"/>
                <a:gd name="T26" fmla="*/ 20 w 92"/>
                <a:gd name="T27" fmla="*/ 82 h 89"/>
                <a:gd name="T28" fmla="*/ 12 w 92"/>
                <a:gd name="T29" fmla="*/ 77 h 89"/>
                <a:gd name="T30" fmla="*/ 7 w 92"/>
                <a:gd name="T31" fmla="*/ 71 h 89"/>
                <a:gd name="T32" fmla="*/ 2 w 92"/>
                <a:gd name="T33" fmla="*/ 63 h 89"/>
                <a:gd name="T34" fmla="*/ 0 w 92"/>
                <a:gd name="T35" fmla="*/ 54 h 89"/>
                <a:gd name="T36" fmla="*/ 0 w 92"/>
                <a:gd name="T37" fmla="*/ 49 h 89"/>
                <a:gd name="T38" fmla="*/ 0 w 92"/>
                <a:gd name="T39" fmla="*/ 46 h 89"/>
                <a:gd name="T40" fmla="*/ 0 w 92"/>
                <a:gd name="T41" fmla="*/ 37 h 89"/>
                <a:gd name="T42" fmla="*/ 2 w 92"/>
                <a:gd name="T43" fmla="*/ 27 h 89"/>
                <a:gd name="T44" fmla="*/ 7 w 92"/>
                <a:gd name="T45" fmla="*/ 20 h 89"/>
                <a:gd name="T46" fmla="*/ 12 w 92"/>
                <a:gd name="T47" fmla="*/ 13 h 89"/>
                <a:gd name="T48" fmla="*/ 20 w 92"/>
                <a:gd name="T49" fmla="*/ 8 h 89"/>
                <a:gd name="T50" fmla="*/ 28 w 92"/>
                <a:gd name="T51" fmla="*/ 3 h 89"/>
                <a:gd name="T52" fmla="*/ 36 w 92"/>
                <a:gd name="T53" fmla="*/ 1 h 89"/>
                <a:gd name="T54" fmla="*/ 41 w 92"/>
                <a:gd name="T55" fmla="*/ 0 h 89"/>
                <a:gd name="T56" fmla="*/ 45 w 92"/>
                <a:gd name="T57" fmla="*/ 0 h 89"/>
                <a:gd name="T58" fmla="*/ 55 w 92"/>
                <a:gd name="T59" fmla="*/ 1 h 89"/>
                <a:gd name="T60" fmla="*/ 63 w 92"/>
                <a:gd name="T61" fmla="*/ 3 h 89"/>
                <a:gd name="T62" fmla="*/ 68 w 92"/>
                <a:gd name="T63" fmla="*/ 5 h 89"/>
                <a:gd name="T64" fmla="*/ 71 w 92"/>
                <a:gd name="T65" fmla="*/ 8 h 89"/>
                <a:gd name="T66" fmla="*/ 79 w 92"/>
                <a:gd name="T67" fmla="*/ 13 h 89"/>
                <a:gd name="T68" fmla="*/ 84 w 92"/>
                <a:gd name="T69" fmla="*/ 20 h 89"/>
                <a:gd name="T70" fmla="*/ 89 w 92"/>
                <a:gd name="T71" fmla="*/ 27 h 89"/>
                <a:gd name="T72" fmla="*/ 92 w 92"/>
                <a:gd name="T73" fmla="*/ 36 h 89"/>
                <a:gd name="T74" fmla="*/ 92 w 92"/>
                <a:gd name="T75" fmla="*/ 41 h 89"/>
                <a:gd name="T76" fmla="*/ 92 w 92"/>
                <a:gd name="T77" fmla="*/ 46 h 8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2"/>
                <a:gd name="T118" fmla="*/ 0 h 89"/>
                <a:gd name="T119" fmla="*/ 92 w 92"/>
                <a:gd name="T120" fmla="*/ 89 h 8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2" h="89">
                  <a:moveTo>
                    <a:pt x="92" y="46"/>
                  </a:moveTo>
                  <a:lnTo>
                    <a:pt x="92" y="53"/>
                  </a:lnTo>
                  <a:lnTo>
                    <a:pt x="89" y="63"/>
                  </a:lnTo>
                  <a:lnTo>
                    <a:pt x="84" y="71"/>
                  </a:lnTo>
                  <a:lnTo>
                    <a:pt x="79" y="77"/>
                  </a:lnTo>
                  <a:lnTo>
                    <a:pt x="72" y="82"/>
                  </a:lnTo>
                  <a:lnTo>
                    <a:pt x="63" y="87"/>
                  </a:lnTo>
                  <a:lnTo>
                    <a:pt x="55" y="88"/>
                  </a:lnTo>
                  <a:lnTo>
                    <a:pt x="51" y="89"/>
                  </a:lnTo>
                  <a:lnTo>
                    <a:pt x="46" y="89"/>
                  </a:lnTo>
                  <a:lnTo>
                    <a:pt x="36" y="89"/>
                  </a:lnTo>
                  <a:lnTo>
                    <a:pt x="28" y="87"/>
                  </a:lnTo>
                  <a:lnTo>
                    <a:pt x="23" y="85"/>
                  </a:lnTo>
                  <a:lnTo>
                    <a:pt x="20" y="82"/>
                  </a:lnTo>
                  <a:lnTo>
                    <a:pt x="12" y="77"/>
                  </a:lnTo>
                  <a:lnTo>
                    <a:pt x="7" y="71"/>
                  </a:lnTo>
                  <a:lnTo>
                    <a:pt x="2" y="63"/>
                  </a:lnTo>
                  <a:lnTo>
                    <a:pt x="0" y="54"/>
                  </a:lnTo>
                  <a:lnTo>
                    <a:pt x="0" y="49"/>
                  </a:lnTo>
                  <a:lnTo>
                    <a:pt x="0" y="46"/>
                  </a:lnTo>
                  <a:lnTo>
                    <a:pt x="0" y="37"/>
                  </a:lnTo>
                  <a:lnTo>
                    <a:pt x="2" y="27"/>
                  </a:lnTo>
                  <a:lnTo>
                    <a:pt x="7" y="20"/>
                  </a:lnTo>
                  <a:lnTo>
                    <a:pt x="12" y="13"/>
                  </a:lnTo>
                  <a:lnTo>
                    <a:pt x="20" y="8"/>
                  </a:lnTo>
                  <a:lnTo>
                    <a:pt x="28" y="3"/>
                  </a:lnTo>
                  <a:lnTo>
                    <a:pt x="36" y="1"/>
                  </a:lnTo>
                  <a:lnTo>
                    <a:pt x="41" y="0"/>
                  </a:lnTo>
                  <a:lnTo>
                    <a:pt x="45" y="0"/>
                  </a:lnTo>
                  <a:lnTo>
                    <a:pt x="55" y="1"/>
                  </a:lnTo>
                  <a:lnTo>
                    <a:pt x="63" y="3"/>
                  </a:lnTo>
                  <a:lnTo>
                    <a:pt x="68" y="5"/>
                  </a:lnTo>
                  <a:lnTo>
                    <a:pt x="71" y="8"/>
                  </a:lnTo>
                  <a:lnTo>
                    <a:pt x="79" y="13"/>
                  </a:lnTo>
                  <a:lnTo>
                    <a:pt x="84" y="20"/>
                  </a:lnTo>
                  <a:lnTo>
                    <a:pt x="89" y="27"/>
                  </a:lnTo>
                  <a:lnTo>
                    <a:pt x="92" y="36"/>
                  </a:lnTo>
                  <a:lnTo>
                    <a:pt x="92" y="41"/>
                  </a:lnTo>
                  <a:lnTo>
                    <a:pt x="92" y="46"/>
                  </a:lnTo>
                  <a:close/>
                </a:path>
              </a:pathLst>
            </a:custGeom>
            <a:solidFill>
              <a:srgbClr val="FFFFFF"/>
            </a:solidFill>
            <a:ln w="9525">
              <a:noFill/>
              <a:round/>
              <a:headEnd/>
              <a:tailEnd/>
            </a:ln>
          </p:spPr>
          <p:txBody>
            <a:bodyPr/>
            <a:lstStyle/>
            <a:p>
              <a:endParaRPr lang="ru-RU"/>
            </a:p>
          </p:txBody>
        </p:sp>
        <p:sp>
          <p:nvSpPr>
            <p:cNvPr id="22650" name="Freeform 1523"/>
            <p:cNvSpPr>
              <a:spLocks/>
            </p:cNvSpPr>
            <p:nvPr/>
          </p:nvSpPr>
          <p:spPr bwMode="auto">
            <a:xfrm>
              <a:off x="2937" y="3255"/>
              <a:ext cx="91" cy="90"/>
            </a:xfrm>
            <a:custGeom>
              <a:avLst/>
              <a:gdLst>
                <a:gd name="T0" fmla="*/ 91 w 91"/>
                <a:gd name="T1" fmla="*/ 40 h 90"/>
                <a:gd name="T2" fmla="*/ 91 w 91"/>
                <a:gd name="T3" fmla="*/ 50 h 90"/>
                <a:gd name="T4" fmla="*/ 89 w 91"/>
                <a:gd name="T5" fmla="*/ 58 h 90"/>
                <a:gd name="T6" fmla="*/ 87 w 91"/>
                <a:gd name="T7" fmla="*/ 62 h 90"/>
                <a:gd name="T8" fmla="*/ 85 w 91"/>
                <a:gd name="T9" fmla="*/ 66 h 90"/>
                <a:gd name="T10" fmla="*/ 80 w 91"/>
                <a:gd name="T11" fmla="*/ 73 h 90"/>
                <a:gd name="T12" fmla="*/ 76 w 91"/>
                <a:gd name="T13" fmla="*/ 77 h 90"/>
                <a:gd name="T14" fmla="*/ 74 w 91"/>
                <a:gd name="T15" fmla="*/ 80 h 90"/>
                <a:gd name="T16" fmla="*/ 70 w 91"/>
                <a:gd name="T17" fmla="*/ 81 h 90"/>
                <a:gd name="T18" fmla="*/ 67 w 91"/>
                <a:gd name="T19" fmla="*/ 85 h 90"/>
                <a:gd name="T20" fmla="*/ 58 w 91"/>
                <a:gd name="T21" fmla="*/ 88 h 90"/>
                <a:gd name="T22" fmla="*/ 53 w 91"/>
                <a:gd name="T23" fmla="*/ 90 h 90"/>
                <a:gd name="T24" fmla="*/ 48 w 91"/>
                <a:gd name="T25" fmla="*/ 90 h 90"/>
                <a:gd name="T26" fmla="*/ 41 w 91"/>
                <a:gd name="T27" fmla="*/ 90 h 90"/>
                <a:gd name="T28" fmla="*/ 36 w 91"/>
                <a:gd name="T29" fmla="*/ 88 h 90"/>
                <a:gd name="T30" fmla="*/ 31 w 91"/>
                <a:gd name="T31" fmla="*/ 88 h 90"/>
                <a:gd name="T32" fmla="*/ 24 w 91"/>
                <a:gd name="T33" fmla="*/ 85 h 90"/>
                <a:gd name="T34" fmla="*/ 16 w 91"/>
                <a:gd name="T35" fmla="*/ 79 h 90"/>
                <a:gd name="T36" fmla="*/ 9 w 91"/>
                <a:gd name="T37" fmla="*/ 74 h 90"/>
                <a:gd name="T38" fmla="*/ 5 w 91"/>
                <a:gd name="T39" fmla="*/ 66 h 90"/>
                <a:gd name="T40" fmla="*/ 1 w 91"/>
                <a:gd name="T41" fmla="*/ 58 h 90"/>
                <a:gd name="T42" fmla="*/ 0 w 91"/>
                <a:gd name="T43" fmla="*/ 53 h 90"/>
                <a:gd name="T44" fmla="*/ 0 w 91"/>
                <a:gd name="T45" fmla="*/ 49 h 90"/>
                <a:gd name="T46" fmla="*/ 0 w 91"/>
                <a:gd name="T47" fmla="*/ 39 h 90"/>
                <a:gd name="T48" fmla="*/ 1 w 91"/>
                <a:gd name="T49" fmla="*/ 31 h 90"/>
                <a:gd name="T50" fmla="*/ 3 w 91"/>
                <a:gd name="T51" fmla="*/ 27 h 90"/>
                <a:gd name="T52" fmla="*/ 5 w 91"/>
                <a:gd name="T53" fmla="*/ 23 h 90"/>
                <a:gd name="T54" fmla="*/ 11 w 91"/>
                <a:gd name="T55" fmla="*/ 15 h 90"/>
                <a:gd name="T56" fmla="*/ 12 w 91"/>
                <a:gd name="T57" fmla="*/ 12 h 90"/>
                <a:gd name="T58" fmla="*/ 17 w 91"/>
                <a:gd name="T59" fmla="*/ 10 h 90"/>
                <a:gd name="T60" fmla="*/ 20 w 91"/>
                <a:gd name="T61" fmla="*/ 8 h 90"/>
                <a:gd name="T62" fmla="*/ 23 w 91"/>
                <a:gd name="T63" fmla="*/ 4 h 90"/>
                <a:gd name="T64" fmla="*/ 33 w 91"/>
                <a:gd name="T65" fmla="*/ 1 h 90"/>
                <a:gd name="T66" fmla="*/ 36 w 91"/>
                <a:gd name="T67" fmla="*/ 1 h 90"/>
                <a:gd name="T68" fmla="*/ 40 w 91"/>
                <a:gd name="T69" fmla="*/ 0 h 90"/>
                <a:gd name="T70" fmla="*/ 50 w 91"/>
                <a:gd name="T71" fmla="*/ 0 h 90"/>
                <a:gd name="T72" fmla="*/ 55 w 91"/>
                <a:gd name="T73" fmla="*/ 1 h 90"/>
                <a:gd name="T74" fmla="*/ 59 w 91"/>
                <a:gd name="T75" fmla="*/ 1 h 90"/>
                <a:gd name="T76" fmla="*/ 67 w 91"/>
                <a:gd name="T77" fmla="*/ 6 h 90"/>
                <a:gd name="T78" fmla="*/ 75 w 91"/>
                <a:gd name="T79" fmla="*/ 11 h 90"/>
                <a:gd name="T80" fmla="*/ 81 w 91"/>
                <a:gd name="T81" fmla="*/ 17 h 90"/>
                <a:gd name="T82" fmla="*/ 85 w 91"/>
                <a:gd name="T83" fmla="*/ 23 h 90"/>
                <a:gd name="T84" fmla="*/ 89 w 91"/>
                <a:gd name="T85" fmla="*/ 31 h 90"/>
                <a:gd name="T86" fmla="*/ 91 w 91"/>
                <a:gd name="T87" fmla="*/ 36 h 90"/>
                <a:gd name="T88" fmla="*/ 91 w 91"/>
                <a:gd name="T89" fmla="*/ 40 h 9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1"/>
                <a:gd name="T136" fmla="*/ 0 h 90"/>
                <a:gd name="T137" fmla="*/ 91 w 91"/>
                <a:gd name="T138" fmla="*/ 90 h 9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1" h="90">
                  <a:moveTo>
                    <a:pt x="91" y="40"/>
                  </a:moveTo>
                  <a:lnTo>
                    <a:pt x="91" y="50"/>
                  </a:lnTo>
                  <a:lnTo>
                    <a:pt x="89" y="58"/>
                  </a:lnTo>
                  <a:lnTo>
                    <a:pt x="87" y="62"/>
                  </a:lnTo>
                  <a:lnTo>
                    <a:pt x="85" y="66"/>
                  </a:lnTo>
                  <a:lnTo>
                    <a:pt x="80" y="73"/>
                  </a:lnTo>
                  <a:lnTo>
                    <a:pt x="76" y="77"/>
                  </a:lnTo>
                  <a:lnTo>
                    <a:pt x="74" y="80"/>
                  </a:lnTo>
                  <a:lnTo>
                    <a:pt x="70" y="81"/>
                  </a:lnTo>
                  <a:lnTo>
                    <a:pt x="67" y="85"/>
                  </a:lnTo>
                  <a:lnTo>
                    <a:pt x="58" y="88"/>
                  </a:lnTo>
                  <a:lnTo>
                    <a:pt x="53" y="90"/>
                  </a:lnTo>
                  <a:lnTo>
                    <a:pt x="48" y="90"/>
                  </a:lnTo>
                  <a:lnTo>
                    <a:pt x="41" y="90"/>
                  </a:lnTo>
                  <a:lnTo>
                    <a:pt x="36" y="88"/>
                  </a:lnTo>
                  <a:lnTo>
                    <a:pt x="31" y="88"/>
                  </a:lnTo>
                  <a:lnTo>
                    <a:pt x="24" y="85"/>
                  </a:lnTo>
                  <a:lnTo>
                    <a:pt x="16" y="79"/>
                  </a:lnTo>
                  <a:lnTo>
                    <a:pt x="9" y="74"/>
                  </a:lnTo>
                  <a:lnTo>
                    <a:pt x="5" y="66"/>
                  </a:lnTo>
                  <a:lnTo>
                    <a:pt x="1" y="58"/>
                  </a:lnTo>
                  <a:lnTo>
                    <a:pt x="0" y="53"/>
                  </a:lnTo>
                  <a:lnTo>
                    <a:pt x="0" y="49"/>
                  </a:lnTo>
                  <a:lnTo>
                    <a:pt x="0" y="39"/>
                  </a:lnTo>
                  <a:lnTo>
                    <a:pt x="1" y="31"/>
                  </a:lnTo>
                  <a:lnTo>
                    <a:pt x="3" y="27"/>
                  </a:lnTo>
                  <a:lnTo>
                    <a:pt x="5" y="23"/>
                  </a:lnTo>
                  <a:lnTo>
                    <a:pt x="11" y="15"/>
                  </a:lnTo>
                  <a:lnTo>
                    <a:pt x="12" y="12"/>
                  </a:lnTo>
                  <a:lnTo>
                    <a:pt x="17" y="10"/>
                  </a:lnTo>
                  <a:lnTo>
                    <a:pt x="20" y="8"/>
                  </a:lnTo>
                  <a:lnTo>
                    <a:pt x="23" y="4"/>
                  </a:lnTo>
                  <a:lnTo>
                    <a:pt x="33" y="1"/>
                  </a:lnTo>
                  <a:lnTo>
                    <a:pt x="36" y="1"/>
                  </a:lnTo>
                  <a:lnTo>
                    <a:pt x="40" y="0"/>
                  </a:lnTo>
                  <a:lnTo>
                    <a:pt x="50" y="0"/>
                  </a:lnTo>
                  <a:lnTo>
                    <a:pt x="55" y="1"/>
                  </a:lnTo>
                  <a:lnTo>
                    <a:pt x="59" y="1"/>
                  </a:lnTo>
                  <a:lnTo>
                    <a:pt x="67" y="6"/>
                  </a:lnTo>
                  <a:lnTo>
                    <a:pt x="75" y="11"/>
                  </a:lnTo>
                  <a:lnTo>
                    <a:pt x="81" y="17"/>
                  </a:lnTo>
                  <a:lnTo>
                    <a:pt x="85" y="23"/>
                  </a:lnTo>
                  <a:lnTo>
                    <a:pt x="89" y="31"/>
                  </a:lnTo>
                  <a:lnTo>
                    <a:pt x="91" y="36"/>
                  </a:lnTo>
                  <a:lnTo>
                    <a:pt x="91" y="40"/>
                  </a:lnTo>
                  <a:close/>
                </a:path>
              </a:pathLst>
            </a:custGeom>
            <a:solidFill>
              <a:srgbClr val="FFFFFF"/>
            </a:solidFill>
            <a:ln w="9525">
              <a:noFill/>
              <a:round/>
              <a:headEnd/>
              <a:tailEnd/>
            </a:ln>
          </p:spPr>
          <p:txBody>
            <a:bodyPr/>
            <a:lstStyle/>
            <a:p>
              <a:endParaRPr lang="ru-RU"/>
            </a:p>
          </p:txBody>
        </p:sp>
        <p:sp>
          <p:nvSpPr>
            <p:cNvPr id="22651" name="Freeform 1524"/>
            <p:cNvSpPr>
              <a:spLocks/>
            </p:cNvSpPr>
            <p:nvPr/>
          </p:nvSpPr>
          <p:spPr bwMode="auto">
            <a:xfrm>
              <a:off x="3026" y="3242"/>
              <a:ext cx="91" cy="89"/>
            </a:xfrm>
            <a:custGeom>
              <a:avLst/>
              <a:gdLst>
                <a:gd name="T0" fmla="*/ 91 w 91"/>
                <a:gd name="T1" fmla="*/ 37 h 89"/>
                <a:gd name="T2" fmla="*/ 91 w 91"/>
                <a:gd name="T3" fmla="*/ 45 h 89"/>
                <a:gd name="T4" fmla="*/ 89 w 91"/>
                <a:gd name="T5" fmla="*/ 54 h 89"/>
                <a:gd name="T6" fmla="*/ 88 w 91"/>
                <a:gd name="T7" fmla="*/ 63 h 89"/>
                <a:gd name="T8" fmla="*/ 84 w 91"/>
                <a:gd name="T9" fmla="*/ 70 h 89"/>
                <a:gd name="T10" fmla="*/ 80 w 91"/>
                <a:gd name="T11" fmla="*/ 74 h 89"/>
                <a:gd name="T12" fmla="*/ 77 w 91"/>
                <a:gd name="T13" fmla="*/ 76 h 89"/>
                <a:gd name="T14" fmla="*/ 74 w 91"/>
                <a:gd name="T15" fmla="*/ 80 h 89"/>
                <a:gd name="T16" fmla="*/ 71 w 91"/>
                <a:gd name="T17" fmla="*/ 81 h 89"/>
                <a:gd name="T18" fmla="*/ 63 w 91"/>
                <a:gd name="T19" fmla="*/ 86 h 89"/>
                <a:gd name="T20" fmla="*/ 58 w 91"/>
                <a:gd name="T21" fmla="*/ 87 h 89"/>
                <a:gd name="T22" fmla="*/ 54 w 91"/>
                <a:gd name="T23" fmla="*/ 89 h 89"/>
                <a:gd name="T24" fmla="*/ 44 w 91"/>
                <a:gd name="T25" fmla="*/ 89 h 89"/>
                <a:gd name="T26" fmla="*/ 35 w 91"/>
                <a:gd name="T27" fmla="*/ 87 h 89"/>
                <a:gd name="T28" fmla="*/ 27 w 91"/>
                <a:gd name="T29" fmla="*/ 86 h 89"/>
                <a:gd name="T30" fmla="*/ 19 w 91"/>
                <a:gd name="T31" fmla="*/ 82 h 89"/>
                <a:gd name="T32" fmla="*/ 13 w 91"/>
                <a:gd name="T33" fmla="*/ 75 h 89"/>
                <a:gd name="T34" fmla="*/ 7 w 91"/>
                <a:gd name="T35" fmla="*/ 69 h 89"/>
                <a:gd name="T36" fmla="*/ 4 w 91"/>
                <a:gd name="T37" fmla="*/ 61 h 89"/>
                <a:gd name="T38" fmla="*/ 2 w 91"/>
                <a:gd name="T39" fmla="*/ 56 h 89"/>
                <a:gd name="T40" fmla="*/ 0 w 91"/>
                <a:gd name="T41" fmla="*/ 52 h 89"/>
                <a:gd name="T42" fmla="*/ 0 w 91"/>
                <a:gd name="T43" fmla="*/ 44 h 89"/>
                <a:gd name="T44" fmla="*/ 2 w 91"/>
                <a:gd name="T45" fmla="*/ 35 h 89"/>
                <a:gd name="T46" fmla="*/ 3 w 91"/>
                <a:gd name="T47" fmla="*/ 26 h 89"/>
                <a:gd name="T48" fmla="*/ 8 w 91"/>
                <a:gd name="T49" fmla="*/ 18 h 89"/>
                <a:gd name="T50" fmla="*/ 11 w 91"/>
                <a:gd name="T51" fmla="*/ 15 h 89"/>
                <a:gd name="T52" fmla="*/ 15 w 91"/>
                <a:gd name="T53" fmla="*/ 12 h 89"/>
                <a:gd name="T54" fmla="*/ 17 w 91"/>
                <a:gd name="T55" fmla="*/ 9 h 89"/>
                <a:gd name="T56" fmla="*/ 20 w 91"/>
                <a:gd name="T57" fmla="*/ 7 h 89"/>
                <a:gd name="T58" fmla="*/ 28 w 91"/>
                <a:gd name="T59" fmla="*/ 3 h 89"/>
                <a:gd name="T60" fmla="*/ 33 w 91"/>
                <a:gd name="T61" fmla="*/ 1 h 89"/>
                <a:gd name="T62" fmla="*/ 38 w 91"/>
                <a:gd name="T63" fmla="*/ 0 h 89"/>
                <a:gd name="T64" fmla="*/ 47 w 91"/>
                <a:gd name="T65" fmla="*/ 0 h 89"/>
                <a:gd name="T66" fmla="*/ 56 w 91"/>
                <a:gd name="T67" fmla="*/ 1 h 89"/>
                <a:gd name="T68" fmla="*/ 65 w 91"/>
                <a:gd name="T69" fmla="*/ 3 h 89"/>
                <a:gd name="T70" fmla="*/ 72 w 91"/>
                <a:gd name="T71" fmla="*/ 7 h 89"/>
                <a:gd name="T72" fmla="*/ 78 w 91"/>
                <a:gd name="T73" fmla="*/ 14 h 89"/>
                <a:gd name="T74" fmla="*/ 85 w 91"/>
                <a:gd name="T75" fmla="*/ 20 h 89"/>
                <a:gd name="T76" fmla="*/ 88 w 91"/>
                <a:gd name="T77" fmla="*/ 28 h 89"/>
                <a:gd name="T78" fmla="*/ 89 w 91"/>
                <a:gd name="T79" fmla="*/ 33 h 89"/>
                <a:gd name="T80" fmla="*/ 91 w 91"/>
                <a:gd name="T81" fmla="*/ 37 h 8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1"/>
                <a:gd name="T124" fmla="*/ 0 h 89"/>
                <a:gd name="T125" fmla="*/ 91 w 91"/>
                <a:gd name="T126" fmla="*/ 89 h 8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1" h="89">
                  <a:moveTo>
                    <a:pt x="91" y="37"/>
                  </a:moveTo>
                  <a:lnTo>
                    <a:pt x="91" y="45"/>
                  </a:lnTo>
                  <a:lnTo>
                    <a:pt x="89" y="54"/>
                  </a:lnTo>
                  <a:lnTo>
                    <a:pt x="88" y="63"/>
                  </a:lnTo>
                  <a:lnTo>
                    <a:pt x="84" y="70"/>
                  </a:lnTo>
                  <a:lnTo>
                    <a:pt x="80" y="74"/>
                  </a:lnTo>
                  <a:lnTo>
                    <a:pt x="77" y="76"/>
                  </a:lnTo>
                  <a:lnTo>
                    <a:pt x="74" y="80"/>
                  </a:lnTo>
                  <a:lnTo>
                    <a:pt x="71" y="81"/>
                  </a:lnTo>
                  <a:lnTo>
                    <a:pt x="63" y="86"/>
                  </a:lnTo>
                  <a:lnTo>
                    <a:pt x="58" y="87"/>
                  </a:lnTo>
                  <a:lnTo>
                    <a:pt x="54" y="89"/>
                  </a:lnTo>
                  <a:lnTo>
                    <a:pt x="44" y="89"/>
                  </a:lnTo>
                  <a:lnTo>
                    <a:pt x="35" y="87"/>
                  </a:lnTo>
                  <a:lnTo>
                    <a:pt x="27" y="86"/>
                  </a:lnTo>
                  <a:lnTo>
                    <a:pt x="19" y="82"/>
                  </a:lnTo>
                  <a:lnTo>
                    <a:pt x="13" y="75"/>
                  </a:lnTo>
                  <a:lnTo>
                    <a:pt x="7" y="69"/>
                  </a:lnTo>
                  <a:lnTo>
                    <a:pt x="4" y="61"/>
                  </a:lnTo>
                  <a:lnTo>
                    <a:pt x="2" y="56"/>
                  </a:lnTo>
                  <a:lnTo>
                    <a:pt x="0" y="52"/>
                  </a:lnTo>
                  <a:lnTo>
                    <a:pt x="0" y="44"/>
                  </a:lnTo>
                  <a:lnTo>
                    <a:pt x="2" y="35"/>
                  </a:lnTo>
                  <a:lnTo>
                    <a:pt x="3" y="26"/>
                  </a:lnTo>
                  <a:lnTo>
                    <a:pt x="8" y="18"/>
                  </a:lnTo>
                  <a:lnTo>
                    <a:pt x="11" y="15"/>
                  </a:lnTo>
                  <a:lnTo>
                    <a:pt x="15" y="12"/>
                  </a:lnTo>
                  <a:lnTo>
                    <a:pt x="17" y="9"/>
                  </a:lnTo>
                  <a:lnTo>
                    <a:pt x="20" y="7"/>
                  </a:lnTo>
                  <a:lnTo>
                    <a:pt x="28" y="3"/>
                  </a:lnTo>
                  <a:lnTo>
                    <a:pt x="33" y="1"/>
                  </a:lnTo>
                  <a:lnTo>
                    <a:pt x="38" y="0"/>
                  </a:lnTo>
                  <a:lnTo>
                    <a:pt x="47" y="0"/>
                  </a:lnTo>
                  <a:lnTo>
                    <a:pt x="56" y="1"/>
                  </a:lnTo>
                  <a:lnTo>
                    <a:pt x="65" y="3"/>
                  </a:lnTo>
                  <a:lnTo>
                    <a:pt x="72" y="7"/>
                  </a:lnTo>
                  <a:lnTo>
                    <a:pt x="78" y="14"/>
                  </a:lnTo>
                  <a:lnTo>
                    <a:pt x="85" y="20"/>
                  </a:lnTo>
                  <a:lnTo>
                    <a:pt x="88" y="28"/>
                  </a:lnTo>
                  <a:lnTo>
                    <a:pt x="89" y="33"/>
                  </a:lnTo>
                  <a:lnTo>
                    <a:pt x="91" y="37"/>
                  </a:lnTo>
                  <a:close/>
                </a:path>
              </a:pathLst>
            </a:custGeom>
            <a:solidFill>
              <a:srgbClr val="FFFFFF"/>
            </a:solidFill>
            <a:ln w="9525">
              <a:noFill/>
              <a:round/>
              <a:headEnd/>
              <a:tailEnd/>
            </a:ln>
          </p:spPr>
          <p:txBody>
            <a:bodyPr/>
            <a:lstStyle/>
            <a:p>
              <a:endParaRPr lang="ru-RU"/>
            </a:p>
          </p:txBody>
        </p:sp>
        <p:sp>
          <p:nvSpPr>
            <p:cNvPr id="22652" name="Freeform 1525"/>
            <p:cNvSpPr>
              <a:spLocks/>
            </p:cNvSpPr>
            <p:nvPr/>
          </p:nvSpPr>
          <p:spPr bwMode="auto">
            <a:xfrm>
              <a:off x="3126" y="3220"/>
              <a:ext cx="91" cy="89"/>
            </a:xfrm>
            <a:custGeom>
              <a:avLst/>
              <a:gdLst>
                <a:gd name="T0" fmla="*/ 91 w 91"/>
                <a:gd name="T1" fmla="*/ 33 h 89"/>
                <a:gd name="T2" fmla="*/ 91 w 91"/>
                <a:gd name="T3" fmla="*/ 42 h 89"/>
                <a:gd name="T4" fmla="*/ 91 w 91"/>
                <a:gd name="T5" fmla="*/ 50 h 89"/>
                <a:gd name="T6" fmla="*/ 90 w 91"/>
                <a:gd name="T7" fmla="*/ 59 h 89"/>
                <a:gd name="T8" fmla="*/ 86 w 91"/>
                <a:gd name="T9" fmla="*/ 67 h 89"/>
                <a:gd name="T10" fmla="*/ 80 w 91"/>
                <a:gd name="T11" fmla="*/ 74 h 89"/>
                <a:gd name="T12" fmla="*/ 77 w 91"/>
                <a:gd name="T13" fmla="*/ 76 h 89"/>
                <a:gd name="T14" fmla="*/ 74 w 91"/>
                <a:gd name="T15" fmla="*/ 80 h 89"/>
                <a:gd name="T16" fmla="*/ 71 w 91"/>
                <a:gd name="T17" fmla="*/ 81 h 89"/>
                <a:gd name="T18" fmla="*/ 66 w 91"/>
                <a:gd name="T19" fmla="*/ 85 h 89"/>
                <a:gd name="T20" fmla="*/ 58 w 91"/>
                <a:gd name="T21" fmla="*/ 88 h 89"/>
                <a:gd name="T22" fmla="*/ 49 w 91"/>
                <a:gd name="T23" fmla="*/ 89 h 89"/>
                <a:gd name="T24" fmla="*/ 39 w 91"/>
                <a:gd name="T25" fmla="*/ 89 h 89"/>
                <a:gd name="T26" fmla="*/ 32 w 91"/>
                <a:gd name="T27" fmla="*/ 86 h 89"/>
                <a:gd name="T28" fmla="*/ 26 w 91"/>
                <a:gd name="T29" fmla="*/ 85 h 89"/>
                <a:gd name="T30" fmla="*/ 24 w 91"/>
                <a:gd name="T31" fmla="*/ 83 h 89"/>
                <a:gd name="T32" fmla="*/ 19 w 91"/>
                <a:gd name="T33" fmla="*/ 82 h 89"/>
                <a:gd name="T34" fmla="*/ 16 w 91"/>
                <a:gd name="T35" fmla="*/ 78 h 89"/>
                <a:gd name="T36" fmla="*/ 9 w 91"/>
                <a:gd name="T37" fmla="*/ 72 h 89"/>
                <a:gd name="T38" fmla="*/ 8 w 91"/>
                <a:gd name="T39" fmla="*/ 69 h 89"/>
                <a:gd name="T40" fmla="*/ 5 w 91"/>
                <a:gd name="T41" fmla="*/ 65 h 89"/>
                <a:gd name="T42" fmla="*/ 2 w 91"/>
                <a:gd name="T43" fmla="*/ 56 h 89"/>
                <a:gd name="T44" fmla="*/ 0 w 91"/>
                <a:gd name="T45" fmla="*/ 47 h 89"/>
                <a:gd name="T46" fmla="*/ 0 w 91"/>
                <a:gd name="T47" fmla="*/ 37 h 89"/>
                <a:gd name="T48" fmla="*/ 4 w 91"/>
                <a:gd name="T49" fmla="*/ 30 h 89"/>
                <a:gd name="T50" fmla="*/ 7 w 91"/>
                <a:gd name="T51" fmla="*/ 22 h 89"/>
                <a:gd name="T52" fmla="*/ 11 w 91"/>
                <a:gd name="T53" fmla="*/ 16 h 89"/>
                <a:gd name="T54" fmla="*/ 15 w 91"/>
                <a:gd name="T55" fmla="*/ 13 h 89"/>
                <a:gd name="T56" fmla="*/ 17 w 91"/>
                <a:gd name="T57" fmla="*/ 9 h 89"/>
                <a:gd name="T58" fmla="*/ 22 w 91"/>
                <a:gd name="T59" fmla="*/ 6 h 89"/>
                <a:gd name="T60" fmla="*/ 26 w 91"/>
                <a:gd name="T61" fmla="*/ 5 h 89"/>
                <a:gd name="T62" fmla="*/ 35 w 91"/>
                <a:gd name="T63" fmla="*/ 1 h 89"/>
                <a:gd name="T64" fmla="*/ 44 w 91"/>
                <a:gd name="T65" fmla="*/ 0 h 89"/>
                <a:gd name="T66" fmla="*/ 52 w 91"/>
                <a:gd name="T67" fmla="*/ 0 h 89"/>
                <a:gd name="T68" fmla="*/ 61 w 91"/>
                <a:gd name="T69" fmla="*/ 1 h 89"/>
                <a:gd name="T70" fmla="*/ 65 w 91"/>
                <a:gd name="T71" fmla="*/ 3 h 89"/>
                <a:gd name="T72" fmla="*/ 69 w 91"/>
                <a:gd name="T73" fmla="*/ 6 h 89"/>
                <a:gd name="T74" fmla="*/ 72 w 91"/>
                <a:gd name="T75" fmla="*/ 7 h 89"/>
                <a:gd name="T76" fmla="*/ 76 w 91"/>
                <a:gd name="T77" fmla="*/ 11 h 89"/>
                <a:gd name="T78" fmla="*/ 82 w 91"/>
                <a:gd name="T79" fmla="*/ 17 h 89"/>
                <a:gd name="T80" fmla="*/ 85 w 91"/>
                <a:gd name="T81" fmla="*/ 20 h 89"/>
                <a:gd name="T82" fmla="*/ 86 w 91"/>
                <a:gd name="T83" fmla="*/ 25 h 89"/>
                <a:gd name="T84" fmla="*/ 91 w 91"/>
                <a:gd name="T85" fmla="*/ 33 h 8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1"/>
                <a:gd name="T130" fmla="*/ 0 h 89"/>
                <a:gd name="T131" fmla="*/ 91 w 91"/>
                <a:gd name="T132" fmla="*/ 89 h 8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1" h="89">
                  <a:moveTo>
                    <a:pt x="91" y="33"/>
                  </a:moveTo>
                  <a:lnTo>
                    <a:pt x="91" y="42"/>
                  </a:lnTo>
                  <a:lnTo>
                    <a:pt x="91" y="50"/>
                  </a:lnTo>
                  <a:lnTo>
                    <a:pt x="90" y="59"/>
                  </a:lnTo>
                  <a:lnTo>
                    <a:pt x="86" y="67"/>
                  </a:lnTo>
                  <a:lnTo>
                    <a:pt x="80" y="74"/>
                  </a:lnTo>
                  <a:lnTo>
                    <a:pt x="77" y="76"/>
                  </a:lnTo>
                  <a:lnTo>
                    <a:pt x="74" y="80"/>
                  </a:lnTo>
                  <a:lnTo>
                    <a:pt x="71" y="81"/>
                  </a:lnTo>
                  <a:lnTo>
                    <a:pt x="66" y="85"/>
                  </a:lnTo>
                  <a:lnTo>
                    <a:pt x="58" y="88"/>
                  </a:lnTo>
                  <a:lnTo>
                    <a:pt x="49" y="89"/>
                  </a:lnTo>
                  <a:lnTo>
                    <a:pt x="39" y="89"/>
                  </a:lnTo>
                  <a:lnTo>
                    <a:pt x="32" y="86"/>
                  </a:lnTo>
                  <a:lnTo>
                    <a:pt x="26" y="85"/>
                  </a:lnTo>
                  <a:lnTo>
                    <a:pt x="24" y="83"/>
                  </a:lnTo>
                  <a:lnTo>
                    <a:pt x="19" y="82"/>
                  </a:lnTo>
                  <a:lnTo>
                    <a:pt x="16" y="78"/>
                  </a:lnTo>
                  <a:lnTo>
                    <a:pt x="9" y="72"/>
                  </a:lnTo>
                  <a:lnTo>
                    <a:pt x="8" y="69"/>
                  </a:lnTo>
                  <a:lnTo>
                    <a:pt x="5" y="65"/>
                  </a:lnTo>
                  <a:lnTo>
                    <a:pt x="2" y="56"/>
                  </a:lnTo>
                  <a:lnTo>
                    <a:pt x="0" y="47"/>
                  </a:lnTo>
                  <a:lnTo>
                    <a:pt x="0" y="37"/>
                  </a:lnTo>
                  <a:lnTo>
                    <a:pt x="4" y="30"/>
                  </a:lnTo>
                  <a:lnTo>
                    <a:pt x="7" y="22"/>
                  </a:lnTo>
                  <a:lnTo>
                    <a:pt x="11" y="16"/>
                  </a:lnTo>
                  <a:lnTo>
                    <a:pt x="15" y="13"/>
                  </a:lnTo>
                  <a:lnTo>
                    <a:pt x="17" y="9"/>
                  </a:lnTo>
                  <a:lnTo>
                    <a:pt x="22" y="6"/>
                  </a:lnTo>
                  <a:lnTo>
                    <a:pt x="26" y="5"/>
                  </a:lnTo>
                  <a:lnTo>
                    <a:pt x="35" y="1"/>
                  </a:lnTo>
                  <a:lnTo>
                    <a:pt x="44" y="0"/>
                  </a:lnTo>
                  <a:lnTo>
                    <a:pt x="52" y="0"/>
                  </a:lnTo>
                  <a:lnTo>
                    <a:pt x="61" y="1"/>
                  </a:lnTo>
                  <a:lnTo>
                    <a:pt x="65" y="3"/>
                  </a:lnTo>
                  <a:lnTo>
                    <a:pt x="69" y="6"/>
                  </a:lnTo>
                  <a:lnTo>
                    <a:pt x="72" y="7"/>
                  </a:lnTo>
                  <a:lnTo>
                    <a:pt x="76" y="11"/>
                  </a:lnTo>
                  <a:lnTo>
                    <a:pt x="82" y="17"/>
                  </a:lnTo>
                  <a:lnTo>
                    <a:pt x="85" y="20"/>
                  </a:lnTo>
                  <a:lnTo>
                    <a:pt x="86" y="25"/>
                  </a:lnTo>
                  <a:lnTo>
                    <a:pt x="91" y="33"/>
                  </a:lnTo>
                  <a:close/>
                </a:path>
              </a:pathLst>
            </a:custGeom>
            <a:solidFill>
              <a:srgbClr val="FFFFFF"/>
            </a:solidFill>
            <a:ln w="9525">
              <a:noFill/>
              <a:round/>
              <a:headEnd/>
              <a:tailEnd/>
            </a:ln>
          </p:spPr>
          <p:txBody>
            <a:bodyPr/>
            <a:lstStyle/>
            <a:p>
              <a:endParaRPr lang="ru-RU"/>
            </a:p>
          </p:txBody>
        </p:sp>
        <p:sp>
          <p:nvSpPr>
            <p:cNvPr id="22653" name="Freeform 1526"/>
            <p:cNvSpPr>
              <a:spLocks/>
            </p:cNvSpPr>
            <p:nvPr/>
          </p:nvSpPr>
          <p:spPr bwMode="auto">
            <a:xfrm>
              <a:off x="3211" y="3189"/>
              <a:ext cx="91" cy="90"/>
            </a:xfrm>
            <a:custGeom>
              <a:avLst/>
              <a:gdLst>
                <a:gd name="T0" fmla="*/ 90 w 91"/>
                <a:gd name="T1" fmla="*/ 30 h 90"/>
                <a:gd name="T2" fmla="*/ 91 w 91"/>
                <a:gd name="T3" fmla="*/ 38 h 90"/>
                <a:gd name="T4" fmla="*/ 91 w 91"/>
                <a:gd name="T5" fmla="*/ 47 h 90"/>
                <a:gd name="T6" fmla="*/ 91 w 91"/>
                <a:gd name="T7" fmla="*/ 55 h 90"/>
                <a:gd name="T8" fmla="*/ 88 w 91"/>
                <a:gd name="T9" fmla="*/ 63 h 90"/>
                <a:gd name="T10" fmla="*/ 83 w 91"/>
                <a:gd name="T11" fmla="*/ 71 h 90"/>
                <a:gd name="T12" fmla="*/ 77 w 91"/>
                <a:gd name="T13" fmla="*/ 77 h 90"/>
                <a:gd name="T14" fmla="*/ 71 w 91"/>
                <a:gd name="T15" fmla="*/ 84 h 90"/>
                <a:gd name="T16" fmla="*/ 61 w 91"/>
                <a:gd name="T17" fmla="*/ 86 h 90"/>
                <a:gd name="T18" fmla="*/ 53 w 91"/>
                <a:gd name="T19" fmla="*/ 90 h 90"/>
                <a:gd name="T20" fmla="*/ 44 w 91"/>
                <a:gd name="T21" fmla="*/ 90 h 90"/>
                <a:gd name="T22" fmla="*/ 39 w 91"/>
                <a:gd name="T23" fmla="*/ 90 h 90"/>
                <a:gd name="T24" fmla="*/ 34 w 91"/>
                <a:gd name="T25" fmla="*/ 88 h 90"/>
                <a:gd name="T26" fmla="*/ 27 w 91"/>
                <a:gd name="T27" fmla="*/ 85 h 90"/>
                <a:gd name="T28" fmla="*/ 19 w 91"/>
                <a:gd name="T29" fmla="*/ 80 h 90"/>
                <a:gd name="T30" fmla="*/ 16 w 91"/>
                <a:gd name="T31" fmla="*/ 79 h 90"/>
                <a:gd name="T32" fmla="*/ 12 w 91"/>
                <a:gd name="T33" fmla="*/ 76 h 90"/>
                <a:gd name="T34" fmla="*/ 10 w 91"/>
                <a:gd name="T35" fmla="*/ 73 h 90"/>
                <a:gd name="T36" fmla="*/ 6 w 91"/>
                <a:gd name="T37" fmla="*/ 68 h 90"/>
                <a:gd name="T38" fmla="*/ 5 w 91"/>
                <a:gd name="T39" fmla="*/ 65 h 90"/>
                <a:gd name="T40" fmla="*/ 3 w 91"/>
                <a:gd name="T41" fmla="*/ 60 h 90"/>
                <a:gd name="T42" fmla="*/ 0 w 91"/>
                <a:gd name="T43" fmla="*/ 52 h 90"/>
                <a:gd name="T44" fmla="*/ 0 w 91"/>
                <a:gd name="T45" fmla="*/ 43 h 90"/>
                <a:gd name="T46" fmla="*/ 2 w 91"/>
                <a:gd name="T47" fmla="*/ 34 h 90"/>
                <a:gd name="T48" fmla="*/ 4 w 91"/>
                <a:gd name="T49" fmla="*/ 26 h 90"/>
                <a:gd name="T50" fmla="*/ 10 w 91"/>
                <a:gd name="T51" fmla="*/ 19 h 90"/>
                <a:gd name="T52" fmla="*/ 14 w 91"/>
                <a:gd name="T53" fmla="*/ 11 h 90"/>
                <a:gd name="T54" fmla="*/ 22 w 91"/>
                <a:gd name="T55" fmla="*/ 6 h 90"/>
                <a:gd name="T56" fmla="*/ 30 w 91"/>
                <a:gd name="T57" fmla="*/ 4 h 90"/>
                <a:gd name="T58" fmla="*/ 39 w 91"/>
                <a:gd name="T59" fmla="*/ 0 h 90"/>
                <a:gd name="T60" fmla="*/ 49 w 91"/>
                <a:gd name="T61" fmla="*/ 0 h 90"/>
                <a:gd name="T62" fmla="*/ 53 w 91"/>
                <a:gd name="T63" fmla="*/ 0 h 90"/>
                <a:gd name="T64" fmla="*/ 56 w 91"/>
                <a:gd name="T65" fmla="*/ 2 h 90"/>
                <a:gd name="T66" fmla="*/ 66 w 91"/>
                <a:gd name="T67" fmla="*/ 5 h 90"/>
                <a:gd name="T68" fmla="*/ 72 w 91"/>
                <a:gd name="T69" fmla="*/ 8 h 90"/>
                <a:gd name="T70" fmla="*/ 77 w 91"/>
                <a:gd name="T71" fmla="*/ 11 h 90"/>
                <a:gd name="T72" fmla="*/ 80 w 91"/>
                <a:gd name="T73" fmla="*/ 15 h 90"/>
                <a:gd name="T74" fmla="*/ 83 w 91"/>
                <a:gd name="T75" fmla="*/ 17 h 90"/>
                <a:gd name="T76" fmla="*/ 84 w 91"/>
                <a:gd name="T77" fmla="*/ 21 h 90"/>
                <a:gd name="T78" fmla="*/ 88 w 91"/>
                <a:gd name="T79" fmla="*/ 26 h 90"/>
                <a:gd name="T80" fmla="*/ 90 w 91"/>
                <a:gd name="T81" fmla="*/ 30 h 9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1"/>
                <a:gd name="T124" fmla="*/ 0 h 90"/>
                <a:gd name="T125" fmla="*/ 91 w 91"/>
                <a:gd name="T126" fmla="*/ 90 h 9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1" h="90">
                  <a:moveTo>
                    <a:pt x="90" y="30"/>
                  </a:moveTo>
                  <a:lnTo>
                    <a:pt x="91" y="38"/>
                  </a:lnTo>
                  <a:lnTo>
                    <a:pt x="91" y="47"/>
                  </a:lnTo>
                  <a:lnTo>
                    <a:pt x="91" y="55"/>
                  </a:lnTo>
                  <a:lnTo>
                    <a:pt x="88" y="63"/>
                  </a:lnTo>
                  <a:lnTo>
                    <a:pt x="83" y="71"/>
                  </a:lnTo>
                  <a:lnTo>
                    <a:pt x="77" y="77"/>
                  </a:lnTo>
                  <a:lnTo>
                    <a:pt x="71" y="84"/>
                  </a:lnTo>
                  <a:lnTo>
                    <a:pt x="61" y="86"/>
                  </a:lnTo>
                  <a:lnTo>
                    <a:pt x="53" y="90"/>
                  </a:lnTo>
                  <a:lnTo>
                    <a:pt x="44" y="90"/>
                  </a:lnTo>
                  <a:lnTo>
                    <a:pt x="39" y="90"/>
                  </a:lnTo>
                  <a:lnTo>
                    <a:pt x="34" y="88"/>
                  </a:lnTo>
                  <a:lnTo>
                    <a:pt x="27" y="85"/>
                  </a:lnTo>
                  <a:lnTo>
                    <a:pt x="19" y="80"/>
                  </a:lnTo>
                  <a:lnTo>
                    <a:pt x="16" y="79"/>
                  </a:lnTo>
                  <a:lnTo>
                    <a:pt x="12" y="76"/>
                  </a:lnTo>
                  <a:lnTo>
                    <a:pt x="10" y="73"/>
                  </a:lnTo>
                  <a:lnTo>
                    <a:pt x="6" y="68"/>
                  </a:lnTo>
                  <a:lnTo>
                    <a:pt x="5" y="65"/>
                  </a:lnTo>
                  <a:lnTo>
                    <a:pt x="3" y="60"/>
                  </a:lnTo>
                  <a:lnTo>
                    <a:pt x="0" y="52"/>
                  </a:lnTo>
                  <a:lnTo>
                    <a:pt x="0" y="43"/>
                  </a:lnTo>
                  <a:lnTo>
                    <a:pt x="2" y="34"/>
                  </a:lnTo>
                  <a:lnTo>
                    <a:pt x="4" y="26"/>
                  </a:lnTo>
                  <a:lnTo>
                    <a:pt x="10" y="19"/>
                  </a:lnTo>
                  <a:lnTo>
                    <a:pt x="14" y="11"/>
                  </a:lnTo>
                  <a:lnTo>
                    <a:pt x="22" y="6"/>
                  </a:lnTo>
                  <a:lnTo>
                    <a:pt x="30" y="4"/>
                  </a:lnTo>
                  <a:lnTo>
                    <a:pt x="39" y="0"/>
                  </a:lnTo>
                  <a:lnTo>
                    <a:pt x="49" y="0"/>
                  </a:lnTo>
                  <a:lnTo>
                    <a:pt x="53" y="0"/>
                  </a:lnTo>
                  <a:lnTo>
                    <a:pt x="56" y="2"/>
                  </a:lnTo>
                  <a:lnTo>
                    <a:pt x="66" y="5"/>
                  </a:lnTo>
                  <a:lnTo>
                    <a:pt x="72" y="8"/>
                  </a:lnTo>
                  <a:lnTo>
                    <a:pt x="77" y="11"/>
                  </a:lnTo>
                  <a:lnTo>
                    <a:pt x="80" y="15"/>
                  </a:lnTo>
                  <a:lnTo>
                    <a:pt x="83" y="17"/>
                  </a:lnTo>
                  <a:lnTo>
                    <a:pt x="84" y="21"/>
                  </a:lnTo>
                  <a:lnTo>
                    <a:pt x="88" y="26"/>
                  </a:lnTo>
                  <a:lnTo>
                    <a:pt x="90" y="30"/>
                  </a:lnTo>
                  <a:close/>
                </a:path>
              </a:pathLst>
            </a:custGeom>
            <a:solidFill>
              <a:srgbClr val="FFFFFF"/>
            </a:solidFill>
            <a:ln w="9525">
              <a:noFill/>
              <a:round/>
              <a:headEnd/>
              <a:tailEnd/>
            </a:ln>
          </p:spPr>
          <p:txBody>
            <a:bodyPr/>
            <a:lstStyle/>
            <a:p>
              <a:endParaRPr lang="ru-RU"/>
            </a:p>
          </p:txBody>
        </p:sp>
        <p:sp>
          <p:nvSpPr>
            <p:cNvPr id="22654" name="Freeform 1527"/>
            <p:cNvSpPr>
              <a:spLocks/>
            </p:cNvSpPr>
            <p:nvPr/>
          </p:nvSpPr>
          <p:spPr bwMode="auto">
            <a:xfrm>
              <a:off x="3305" y="3157"/>
              <a:ext cx="93" cy="90"/>
            </a:xfrm>
            <a:custGeom>
              <a:avLst/>
              <a:gdLst>
                <a:gd name="T0" fmla="*/ 89 w 93"/>
                <a:gd name="T1" fmla="*/ 27 h 90"/>
                <a:gd name="T2" fmla="*/ 93 w 93"/>
                <a:gd name="T3" fmla="*/ 35 h 90"/>
                <a:gd name="T4" fmla="*/ 93 w 93"/>
                <a:gd name="T5" fmla="*/ 44 h 90"/>
                <a:gd name="T6" fmla="*/ 93 w 93"/>
                <a:gd name="T7" fmla="*/ 52 h 90"/>
                <a:gd name="T8" fmla="*/ 91 w 93"/>
                <a:gd name="T9" fmla="*/ 60 h 90"/>
                <a:gd name="T10" fmla="*/ 87 w 93"/>
                <a:gd name="T11" fmla="*/ 67 h 90"/>
                <a:gd name="T12" fmla="*/ 82 w 93"/>
                <a:gd name="T13" fmla="*/ 76 h 90"/>
                <a:gd name="T14" fmla="*/ 79 w 93"/>
                <a:gd name="T15" fmla="*/ 79 h 90"/>
                <a:gd name="T16" fmla="*/ 75 w 93"/>
                <a:gd name="T17" fmla="*/ 82 h 90"/>
                <a:gd name="T18" fmla="*/ 70 w 93"/>
                <a:gd name="T19" fmla="*/ 84 h 90"/>
                <a:gd name="T20" fmla="*/ 68 w 93"/>
                <a:gd name="T21" fmla="*/ 85 h 90"/>
                <a:gd name="T22" fmla="*/ 58 w 93"/>
                <a:gd name="T23" fmla="*/ 88 h 90"/>
                <a:gd name="T24" fmla="*/ 49 w 93"/>
                <a:gd name="T25" fmla="*/ 90 h 90"/>
                <a:gd name="T26" fmla="*/ 40 w 93"/>
                <a:gd name="T27" fmla="*/ 90 h 90"/>
                <a:gd name="T28" fmla="*/ 31 w 93"/>
                <a:gd name="T29" fmla="*/ 87 h 90"/>
                <a:gd name="T30" fmla="*/ 23 w 93"/>
                <a:gd name="T31" fmla="*/ 84 h 90"/>
                <a:gd name="T32" fmla="*/ 19 w 93"/>
                <a:gd name="T33" fmla="*/ 82 h 90"/>
                <a:gd name="T34" fmla="*/ 17 w 93"/>
                <a:gd name="T35" fmla="*/ 79 h 90"/>
                <a:gd name="T36" fmla="*/ 13 w 93"/>
                <a:gd name="T37" fmla="*/ 76 h 90"/>
                <a:gd name="T38" fmla="*/ 10 w 93"/>
                <a:gd name="T39" fmla="*/ 73 h 90"/>
                <a:gd name="T40" fmla="*/ 7 w 93"/>
                <a:gd name="T41" fmla="*/ 68 h 90"/>
                <a:gd name="T42" fmla="*/ 5 w 93"/>
                <a:gd name="T43" fmla="*/ 65 h 90"/>
                <a:gd name="T44" fmla="*/ 2 w 93"/>
                <a:gd name="T45" fmla="*/ 56 h 90"/>
                <a:gd name="T46" fmla="*/ 0 w 93"/>
                <a:gd name="T47" fmla="*/ 48 h 90"/>
                <a:gd name="T48" fmla="*/ 0 w 93"/>
                <a:gd name="T49" fmla="*/ 38 h 90"/>
                <a:gd name="T50" fmla="*/ 4 w 93"/>
                <a:gd name="T51" fmla="*/ 30 h 90"/>
                <a:gd name="T52" fmla="*/ 7 w 93"/>
                <a:gd name="T53" fmla="*/ 22 h 90"/>
                <a:gd name="T54" fmla="*/ 13 w 93"/>
                <a:gd name="T55" fmla="*/ 16 h 90"/>
                <a:gd name="T56" fmla="*/ 17 w 93"/>
                <a:gd name="T57" fmla="*/ 13 h 90"/>
                <a:gd name="T58" fmla="*/ 19 w 93"/>
                <a:gd name="T59" fmla="*/ 10 h 90"/>
                <a:gd name="T60" fmla="*/ 23 w 93"/>
                <a:gd name="T61" fmla="*/ 7 h 90"/>
                <a:gd name="T62" fmla="*/ 28 w 93"/>
                <a:gd name="T63" fmla="*/ 5 h 90"/>
                <a:gd name="T64" fmla="*/ 36 w 93"/>
                <a:gd name="T65" fmla="*/ 2 h 90"/>
                <a:gd name="T66" fmla="*/ 45 w 93"/>
                <a:gd name="T67" fmla="*/ 0 h 90"/>
                <a:gd name="T68" fmla="*/ 55 w 93"/>
                <a:gd name="T69" fmla="*/ 0 h 90"/>
                <a:gd name="T70" fmla="*/ 62 w 93"/>
                <a:gd name="T71" fmla="*/ 4 h 90"/>
                <a:gd name="T72" fmla="*/ 70 w 93"/>
                <a:gd name="T73" fmla="*/ 7 h 90"/>
                <a:gd name="T74" fmla="*/ 75 w 93"/>
                <a:gd name="T75" fmla="*/ 9 h 90"/>
                <a:gd name="T76" fmla="*/ 79 w 93"/>
                <a:gd name="T77" fmla="*/ 11 h 90"/>
                <a:gd name="T78" fmla="*/ 81 w 93"/>
                <a:gd name="T79" fmla="*/ 14 h 90"/>
                <a:gd name="T80" fmla="*/ 85 w 93"/>
                <a:gd name="T81" fmla="*/ 19 h 90"/>
                <a:gd name="T82" fmla="*/ 87 w 93"/>
                <a:gd name="T83" fmla="*/ 22 h 90"/>
                <a:gd name="T84" fmla="*/ 89 w 93"/>
                <a:gd name="T85" fmla="*/ 27 h 9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3"/>
                <a:gd name="T130" fmla="*/ 0 h 90"/>
                <a:gd name="T131" fmla="*/ 93 w 93"/>
                <a:gd name="T132" fmla="*/ 90 h 9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3" h="90">
                  <a:moveTo>
                    <a:pt x="89" y="27"/>
                  </a:moveTo>
                  <a:lnTo>
                    <a:pt x="93" y="35"/>
                  </a:lnTo>
                  <a:lnTo>
                    <a:pt x="93" y="44"/>
                  </a:lnTo>
                  <a:lnTo>
                    <a:pt x="93" y="52"/>
                  </a:lnTo>
                  <a:lnTo>
                    <a:pt x="91" y="60"/>
                  </a:lnTo>
                  <a:lnTo>
                    <a:pt x="87" y="67"/>
                  </a:lnTo>
                  <a:lnTo>
                    <a:pt x="82" y="76"/>
                  </a:lnTo>
                  <a:lnTo>
                    <a:pt x="79" y="79"/>
                  </a:lnTo>
                  <a:lnTo>
                    <a:pt x="75" y="82"/>
                  </a:lnTo>
                  <a:lnTo>
                    <a:pt x="70" y="84"/>
                  </a:lnTo>
                  <a:lnTo>
                    <a:pt x="68" y="85"/>
                  </a:lnTo>
                  <a:lnTo>
                    <a:pt x="58" y="88"/>
                  </a:lnTo>
                  <a:lnTo>
                    <a:pt x="49" y="90"/>
                  </a:lnTo>
                  <a:lnTo>
                    <a:pt x="40" y="90"/>
                  </a:lnTo>
                  <a:lnTo>
                    <a:pt x="31" y="87"/>
                  </a:lnTo>
                  <a:lnTo>
                    <a:pt x="23" y="84"/>
                  </a:lnTo>
                  <a:lnTo>
                    <a:pt x="19" y="82"/>
                  </a:lnTo>
                  <a:lnTo>
                    <a:pt x="17" y="79"/>
                  </a:lnTo>
                  <a:lnTo>
                    <a:pt x="13" y="76"/>
                  </a:lnTo>
                  <a:lnTo>
                    <a:pt x="10" y="73"/>
                  </a:lnTo>
                  <a:lnTo>
                    <a:pt x="7" y="68"/>
                  </a:lnTo>
                  <a:lnTo>
                    <a:pt x="5" y="65"/>
                  </a:lnTo>
                  <a:lnTo>
                    <a:pt x="2" y="56"/>
                  </a:lnTo>
                  <a:lnTo>
                    <a:pt x="0" y="48"/>
                  </a:lnTo>
                  <a:lnTo>
                    <a:pt x="0" y="38"/>
                  </a:lnTo>
                  <a:lnTo>
                    <a:pt x="4" y="30"/>
                  </a:lnTo>
                  <a:lnTo>
                    <a:pt x="7" y="22"/>
                  </a:lnTo>
                  <a:lnTo>
                    <a:pt x="13" y="16"/>
                  </a:lnTo>
                  <a:lnTo>
                    <a:pt x="17" y="13"/>
                  </a:lnTo>
                  <a:lnTo>
                    <a:pt x="19" y="10"/>
                  </a:lnTo>
                  <a:lnTo>
                    <a:pt x="23" y="7"/>
                  </a:lnTo>
                  <a:lnTo>
                    <a:pt x="28" y="5"/>
                  </a:lnTo>
                  <a:lnTo>
                    <a:pt x="36" y="2"/>
                  </a:lnTo>
                  <a:lnTo>
                    <a:pt x="45" y="0"/>
                  </a:lnTo>
                  <a:lnTo>
                    <a:pt x="55" y="0"/>
                  </a:lnTo>
                  <a:lnTo>
                    <a:pt x="62" y="4"/>
                  </a:lnTo>
                  <a:lnTo>
                    <a:pt x="70" y="7"/>
                  </a:lnTo>
                  <a:lnTo>
                    <a:pt x="75" y="9"/>
                  </a:lnTo>
                  <a:lnTo>
                    <a:pt x="79" y="11"/>
                  </a:lnTo>
                  <a:lnTo>
                    <a:pt x="81" y="14"/>
                  </a:lnTo>
                  <a:lnTo>
                    <a:pt x="85" y="19"/>
                  </a:lnTo>
                  <a:lnTo>
                    <a:pt x="87" y="22"/>
                  </a:lnTo>
                  <a:lnTo>
                    <a:pt x="89" y="27"/>
                  </a:lnTo>
                  <a:close/>
                </a:path>
              </a:pathLst>
            </a:custGeom>
            <a:solidFill>
              <a:srgbClr val="FFFFFF"/>
            </a:solidFill>
            <a:ln w="9525">
              <a:noFill/>
              <a:round/>
              <a:headEnd/>
              <a:tailEnd/>
            </a:ln>
          </p:spPr>
          <p:txBody>
            <a:bodyPr/>
            <a:lstStyle/>
            <a:p>
              <a:endParaRPr lang="ru-RU"/>
            </a:p>
          </p:txBody>
        </p:sp>
        <p:sp>
          <p:nvSpPr>
            <p:cNvPr id="22655" name="Freeform 1528"/>
            <p:cNvSpPr>
              <a:spLocks/>
            </p:cNvSpPr>
            <p:nvPr/>
          </p:nvSpPr>
          <p:spPr bwMode="auto">
            <a:xfrm>
              <a:off x="3386" y="3110"/>
              <a:ext cx="91" cy="91"/>
            </a:xfrm>
            <a:custGeom>
              <a:avLst/>
              <a:gdLst>
                <a:gd name="T0" fmla="*/ 85 w 91"/>
                <a:gd name="T1" fmla="*/ 22 h 91"/>
                <a:gd name="T2" fmla="*/ 89 w 91"/>
                <a:gd name="T3" fmla="*/ 32 h 91"/>
                <a:gd name="T4" fmla="*/ 91 w 91"/>
                <a:gd name="T5" fmla="*/ 40 h 91"/>
                <a:gd name="T6" fmla="*/ 91 w 91"/>
                <a:gd name="T7" fmla="*/ 49 h 91"/>
                <a:gd name="T8" fmla="*/ 89 w 91"/>
                <a:gd name="T9" fmla="*/ 57 h 91"/>
                <a:gd name="T10" fmla="*/ 86 w 91"/>
                <a:gd name="T11" fmla="*/ 66 h 91"/>
                <a:gd name="T12" fmla="*/ 85 w 91"/>
                <a:gd name="T13" fmla="*/ 70 h 91"/>
                <a:gd name="T14" fmla="*/ 81 w 91"/>
                <a:gd name="T15" fmla="*/ 74 h 91"/>
                <a:gd name="T16" fmla="*/ 76 w 91"/>
                <a:gd name="T17" fmla="*/ 80 h 91"/>
                <a:gd name="T18" fmla="*/ 69 w 91"/>
                <a:gd name="T19" fmla="*/ 85 h 91"/>
                <a:gd name="T20" fmla="*/ 64 w 91"/>
                <a:gd name="T21" fmla="*/ 87 h 91"/>
                <a:gd name="T22" fmla="*/ 59 w 91"/>
                <a:gd name="T23" fmla="*/ 89 h 91"/>
                <a:gd name="T24" fmla="*/ 52 w 91"/>
                <a:gd name="T25" fmla="*/ 91 h 91"/>
                <a:gd name="T26" fmla="*/ 42 w 91"/>
                <a:gd name="T27" fmla="*/ 91 h 91"/>
                <a:gd name="T28" fmla="*/ 33 w 91"/>
                <a:gd name="T29" fmla="*/ 89 h 91"/>
                <a:gd name="T30" fmla="*/ 30 w 91"/>
                <a:gd name="T31" fmla="*/ 88 h 91"/>
                <a:gd name="T32" fmla="*/ 25 w 91"/>
                <a:gd name="T33" fmla="*/ 86 h 91"/>
                <a:gd name="T34" fmla="*/ 22 w 91"/>
                <a:gd name="T35" fmla="*/ 85 h 91"/>
                <a:gd name="T36" fmla="*/ 17 w 91"/>
                <a:gd name="T37" fmla="*/ 82 h 91"/>
                <a:gd name="T38" fmla="*/ 11 w 91"/>
                <a:gd name="T39" fmla="*/ 76 h 91"/>
                <a:gd name="T40" fmla="*/ 6 w 91"/>
                <a:gd name="T41" fmla="*/ 69 h 91"/>
                <a:gd name="T42" fmla="*/ 1 w 91"/>
                <a:gd name="T43" fmla="*/ 61 h 91"/>
                <a:gd name="T44" fmla="*/ 0 w 91"/>
                <a:gd name="T45" fmla="*/ 51 h 91"/>
                <a:gd name="T46" fmla="*/ 0 w 91"/>
                <a:gd name="T47" fmla="*/ 43 h 91"/>
                <a:gd name="T48" fmla="*/ 1 w 91"/>
                <a:gd name="T49" fmla="*/ 34 h 91"/>
                <a:gd name="T50" fmla="*/ 5 w 91"/>
                <a:gd name="T51" fmla="*/ 26 h 91"/>
                <a:gd name="T52" fmla="*/ 6 w 91"/>
                <a:gd name="T53" fmla="*/ 23 h 91"/>
                <a:gd name="T54" fmla="*/ 9 w 91"/>
                <a:gd name="T55" fmla="*/ 17 h 91"/>
                <a:gd name="T56" fmla="*/ 16 w 91"/>
                <a:gd name="T57" fmla="*/ 11 h 91"/>
                <a:gd name="T58" fmla="*/ 22 w 91"/>
                <a:gd name="T59" fmla="*/ 6 h 91"/>
                <a:gd name="T60" fmla="*/ 26 w 91"/>
                <a:gd name="T61" fmla="*/ 5 h 91"/>
                <a:gd name="T62" fmla="*/ 31 w 91"/>
                <a:gd name="T63" fmla="*/ 3 h 91"/>
                <a:gd name="T64" fmla="*/ 39 w 91"/>
                <a:gd name="T65" fmla="*/ 0 h 91"/>
                <a:gd name="T66" fmla="*/ 48 w 91"/>
                <a:gd name="T67" fmla="*/ 0 h 91"/>
                <a:gd name="T68" fmla="*/ 58 w 91"/>
                <a:gd name="T69" fmla="*/ 1 h 91"/>
                <a:gd name="T70" fmla="*/ 61 w 91"/>
                <a:gd name="T71" fmla="*/ 3 h 91"/>
                <a:gd name="T72" fmla="*/ 65 w 91"/>
                <a:gd name="T73" fmla="*/ 5 h 91"/>
                <a:gd name="T74" fmla="*/ 69 w 91"/>
                <a:gd name="T75" fmla="*/ 6 h 91"/>
                <a:gd name="T76" fmla="*/ 74 w 91"/>
                <a:gd name="T77" fmla="*/ 9 h 91"/>
                <a:gd name="T78" fmla="*/ 80 w 91"/>
                <a:gd name="T79" fmla="*/ 15 h 91"/>
                <a:gd name="T80" fmla="*/ 85 w 91"/>
                <a:gd name="T81" fmla="*/ 22 h 9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1"/>
                <a:gd name="T124" fmla="*/ 0 h 91"/>
                <a:gd name="T125" fmla="*/ 91 w 91"/>
                <a:gd name="T126" fmla="*/ 91 h 9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1" h="91">
                  <a:moveTo>
                    <a:pt x="85" y="22"/>
                  </a:moveTo>
                  <a:lnTo>
                    <a:pt x="89" y="32"/>
                  </a:lnTo>
                  <a:lnTo>
                    <a:pt x="91" y="40"/>
                  </a:lnTo>
                  <a:lnTo>
                    <a:pt x="91" y="49"/>
                  </a:lnTo>
                  <a:lnTo>
                    <a:pt x="89" y="57"/>
                  </a:lnTo>
                  <a:lnTo>
                    <a:pt x="86" y="66"/>
                  </a:lnTo>
                  <a:lnTo>
                    <a:pt x="85" y="70"/>
                  </a:lnTo>
                  <a:lnTo>
                    <a:pt x="81" y="74"/>
                  </a:lnTo>
                  <a:lnTo>
                    <a:pt x="76" y="80"/>
                  </a:lnTo>
                  <a:lnTo>
                    <a:pt x="69" y="85"/>
                  </a:lnTo>
                  <a:lnTo>
                    <a:pt x="64" y="87"/>
                  </a:lnTo>
                  <a:lnTo>
                    <a:pt x="59" y="89"/>
                  </a:lnTo>
                  <a:lnTo>
                    <a:pt x="52" y="91"/>
                  </a:lnTo>
                  <a:lnTo>
                    <a:pt x="42" y="91"/>
                  </a:lnTo>
                  <a:lnTo>
                    <a:pt x="33" y="89"/>
                  </a:lnTo>
                  <a:lnTo>
                    <a:pt x="30" y="88"/>
                  </a:lnTo>
                  <a:lnTo>
                    <a:pt x="25" y="86"/>
                  </a:lnTo>
                  <a:lnTo>
                    <a:pt x="22" y="85"/>
                  </a:lnTo>
                  <a:lnTo>
                    <a:pt x="17" y="82"/>
                  </a:lnTo>
                  <a:lnTo>
                    <a:pt x="11" y="76"/>
                  </a:lnTo>
                  <a:lnTo>
                    <a:pt x="6" y="69"/>
                  </a:lnTo>
                  <a:lnTo>
                    <a:pt x="1" y="61"/>
                  </a:lnTo>
                  <a:lnTo>
                    <a:pt x="0" y="51"/>
                  </a:lnTo>
                  <a:lnTo>
                    <a:pt x="0" y="43"/>
                  </a:lnTo>
                  <a:lnTo>
                    <a:pt x="1" y="34"/>
                  </a:lnTo>
                  <a:lnTo>
                    <a:pt x="5" y="26"/>
                  </a:lnTo>
                  <a:lnTo>
                    <a:pt x="6" y="23"/>
                  </a:lnTo>
                  <a:lnTo>
                    <a:pt x="9" y="17"/>
                  </a:lnTo>
                  <a:lnTo>
                    <a:pt x="16" y="11"/>
                  </a:lnTo>
                  <a:lnTo>
                    <a:pt x="22" y="6"/>
                  </a:lnTo>
                  <a:lnTo>
                    <a:pt x="26" y="5"/>
                  </a:lnTo>
                  <a:lnTo>
                    <a:pt x="31" y="3"/>
                  </a:lnTo>
                  <a:lnTo>
                    <a:pt x="39" y="0"/>
                  </a:lnTo>
                  <a:lnTo>
                    <a:pt x="48" y="0"/>
                  </a:lnTo>
                  <a:lnTo>
                    <a:pt x="58" y="1"/>
                  </a:lnTo>
                  <a:lnTo>
                    <a:pt x="61" y="3"/>
                  </a:lnTo>
                  <a:lnTo>
                    <a:pt x="65" y="5"/>
                  </a:lnTo>
                  <a:lnTo>
                    <a:pt x="69" y="6"/>
                  </a:lnTo>
                  <a:lnTo>
                    <a:pt x="74" y="9"/>
                  </a:lnTo>
                  <a:lnTo>
                    <a:pt x="80" y="15"/>
                  </a:lnTo>
                  <a:lnTo>
                    <a:pt x="85" y="22"/>
                  </a:lnTo>
                  <a:close/>
                </a:path>
              </a:pathLst>
            </a:custGeom>
            <a:solidFill>
              <a:srgbClr val="FFFFFF"/>
            </a:solidFill>
            <a:ln w="9525">
              <a:noFill/>
              <a:round/>
              <a:headEnd/>
              <a:tailEnd/>
            </a:ln>
          </p:spPr>
          <p:txBody>
            <a:bodyPr/>
            <a:lstStyle/>
            <a:p>
              <a:endParaRPr lang="ru-RU"/>
            </a:p>
          </p:txBody>
        </p:sp>
        <p:sp>
          <p:nvSpPr>
            <p:cNvPr id="22656" name="Freeform 1529"/>
            <p:cNvSpPr>
              <a:spLocks/>
            </p:cNvSpPr>
            <p:nvPr/>
          </p:nvSpPr>
          <p:spPr bwMode="auto">
            <a:xfrm>
              <a:off x="3475" y="3064"/>
              <a:ext cx="93" cy="90"/>
            </a:xfrm>
            <a:custGeom>
              <a:avLst/>
              <a:gdLst>
                <a:gd name="T0" fmla="*/ 83 w 93"/>
                <a:gd name="T1" fmla="*/ 19 h 90"/>
                <a:gd name="T2" fmla="*/ 87 w 93"/>
                <a:gd name="T3" fmla="*/ 23 h 90"/>
                <a:gd name="T4" fmla="*/ 89 w 93"/>
                <a:gd name="T5" fmla="*/ 27 h 90"/>
                <a:gd name="T6" fmla="*/ 91 w 93"/>
                <a:gd name="T7" fmla="*/ 36 h 90"/>
                <a:gd name="T8" fmla="*/ 93 w 93"/>
                <a:gd name="T9" fmla="*/ 44 h 90"/>
                <a:gd name="T10" fmla="*/ 93 w 93"/>
                <a:gd name="T11" fmla="*/ 49 h 90"/>
                <a:gd name="T12" fmla="*/ 91 w 93"/>
                <a:gd name="T13" fmla="*/ 53 h 90"/>
                <a:gd name="T14" fmla="*/ 90 w 93"/>
                <a:gd name="T15" fmla="*/ 61 h 90"/>
                <a:gd name="T16" fmla="*/ 85 w 93"/>
                <a:gd name="T17" fmla="*/ 69 h 90"/>
                <a:gd name="T18" fmla="*/ 80 w 93"/>
                <a:gd name="T19" fmla="*/ 75 h 90"/>
                <a:gd name="T20" fmla="*/ 78 w 93"/>
                <a:gd name="T21" fmla="*/ 79 h 90"/>
                <a:gd name="T22" fmla="*/ 73 w 93"/>
                <a:gd name="T23" fmla="*/ 81 h 90"/>
                <a:gd name="T24" fmla="*/ 69 w 93"/>
                <a:gd name="T25" fmla="*/ 85 h 90"/>
                <a:gd name="T26" fmla="*/ 65 w 93"/>
                <a:gd name="T27" fmla="*/ 86 h 90"/>
                <a:gd name="T28" fmla="*/ 57 w 93"/>
                <a:gd name="T29" fmla="*/ 90 h 90"/>
                <a:gd name="T30" fmla="*/ 48 w 93"/>
                <a:gd name="T31" fmla="*/ 90 h 90"/>
                <a:gd name="T32" fmla="*/ 43 w 93"/>
                <a:gd name="T33" fmla="*/ 90 h 90"/>
                <a:gd name="T34" fmla="*/ 38 w 93"/>
                <a:gd name="T35" fmla="*/ 90 h 90"/>
                <a:gd name="T36" fmla="*/ 30 w 93"/>
                <a:gd name="T37" fmla="*/ 86 h 90"/>
                <a:gd name="T38" fmla="*/ 22 w 93"/>
                <a:gd name="T39" fmla="*/ 83 h 90"/>
                <a:gd name="T40" fmla="*/ 15 w 93"/>
                <a:gd name="T41" fmla="*/ 77 h 90"/>
                <a:gd name="T42" fmla="*/ 11 w 93"/>
                <a:gd name="T43" fmla="*/ 74 h 90"/>
                <a:gd name="T44" fmla="*/ 10 w 93"/>
                <a:gd name="T45" fmla="*/ 71 h 90"/>
                <a:gd name="T46" fmla="*/ 7 w 93"/>
                <a:gd name="T47" fmla="*/ 68 h 90"/>
                <a:gd name="T48" fmla="*/ 5 w 93"/>
                <a:gd name="T49" fmla="*/ 62 h 90"/>
                <a:gd name="T50" fmla="*/ 2 w 93"/>
                <a:gd name="T51" fmla="*/ 55 h 90"/>
                <a:gd name="T52" fmla="*/ 0 w 93"/>
                <a:gd name="T53" fmla="*/ 45 h 90"/>
                <a:gd name="T54" fmla="*/ 0 w 93"/>
                <a:gd name="T55" fmla="*/ 41 h 90"/>
                <a:gd name="T56" fmla="*/ 2 w 93"/>
                <a:gd name="T57" fmla="*/ 38 h 90"/>
                <a:gd name="T58" fmla="*/ 4 w 93"/>
                <a:gd name="T59" fmla="*/ 28 h 90"/>
                <a:gd name="T60" fmla="*/ 9 w 93"/>
                <a:gd name="T61" fmla="*/ 22 h 90"/>
                <a:gd name="T62" fmla="*/ 13 w 93"/>
                <a:gd name="T63" fmla="*/ 14 h 90"/>
                <a:gd name="T64" fmla="*/ 16 w 93"/>
                <a:gd name="T65" fmla="*/ 11 h 90"/>
                <a:gd name="T66" fmla="*/ 21 w 93"/>
                <a:gd name="T67" fmla="*/ 8 h 90"/>
                <a:gd name="T68" fmla="*/ 24 w 93"/>
                <a:gd name="T69" fmla="*/ 6 h 90"/>
                <a:gd name="T70" fmla="*/ 29 w 93"/>
                <a:gd name="T71" fmla="*/ 3 h 90"/>
                <a:gd name="T72" fmla="*/ 37 w 93"/>
                <a:gd name="T73" fmla="*/ 1 h 90"/>
                <a:gd name="T74" fmla="*/ 46 w 93"/>
                <a:gd name="T75" fmla="*/ 0 h 90"/>
                <a:gd name="T76" fmla="*/ 50 w 93"/>
                <a:gd name="T77" fmla="*/ 0 h 90"/>
                <a:gd name="T78" fmla="*/ 56 w 93"/>
                <a:gd name="T79" fmla="*/ 1 h 90"/>
                <a:gd name="T80" fmla="*/ 63 w 93"/>
                <a:gd name="T81" fmla="*/ 3 h 90"/>
                <a:gd name="T82" fmla="*/ 71 w 93"/>
                <a:gd name="T83" fmla="*/ 6 h 90"/>
                <a:gd name="T84" fmla="*/ 78 w 93"/>
                <a:gd name="T85" fmla="*/ 12 h 90"/>
                <a:gd name="T86" fmla="*/ 82 w 93"/>
                <a:gd name="T87" fmla="*/ 15 h 90"/>
                <a:gd name="T88" fmla="*/ 83 w 93"/>
                <a:gd name="T89" fmla="*/ 19 h 9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3"/>
                <a:gd name="T136" fmla="*/ 0 h 90"/>
                <a:gd name="T137" fmla="*/ 93 w 93"/>
                <a:gd name="T138" fmla="*/ 90 h 9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3" h="90">
                  <a:moveTo>
                    <a:pt x="83" y="19"/>
                  </a:moveTo>
                  <a:lnTo>
                    <a:pt x="87" y="23"/>
                  </a:lnTo>
                  <a:lnTo>
                    <a:pt x="89" y="27"/>
                  </a:lnTo>
                  <a:lnTo>
                    <a:pt x="91" y="36"/>
                  </a:lnTo>
                  <a:lnTo>
                    <a:pt x="93" y="44"/>
                  </a:lnTo>
                  <a:lnTo>
                    <a:pt x="93" y="49"/>
                  </a:lnTo>
                  <a:lnTo>
                    <a:pt x="91" y="53"/>
                  </a:lnTo>
                  <a:lnTo>
                    <a:pt x="90" y="61"/>
                  </a:lnTo>
                  <a:lnTo>
                    <a:pt x="85" y="69"/>
                  </a:lnTo>
                  <a:lnTo>
                    <a:pt x="80" y="75"/>
                  </a:lnTo>
                  <a:lnTo>
                    <a:pt x="78" y="79"/>
                  </a:lnTo>
                  <a:lnTo>
                    <a:pt x="73" y="81"/>
                  </a:lnTo>
                  <a:lnTo>
                    <a:pt x="69" y="85"/>
                  </a:lnTo>
                  <a:lnTo>
                    <a:pt x="65" y="86"/>
                  </a:lnTo>
                  <a:lnTo>
                    <a:pt x="57" y="90"/>
                  </a:lnTo>
                  <a:lnTo>
                    <a:pt x="48" y="90"/>
                  </a:lnTo>
                  <a:lnTo>
                    <a:pt x="43" y="90"/>
                  </a:lnTo>
                  <a:lnTo>
                    <a:pt x="38" y="90"/>
                  </a:lnTo>
                  <a:lnTo>
                    <a:pt x="30" y="86"/>
                  </a:lnTo>
                  <a:lnTo>
                    <a:pt x="22" y="83"/>
                  </a:lnTo>
                  <a:lnTo>
                    <a:pt x="15" y="77"/>
                  </a:lnTo>
                  <a:lnTo>
                    <a:pt x="11" y="74"/>
                  </a:lnTo>
                  <a:lnTo>
                    <a:pt x="10" y="71"/>
                  </a:lnTo>
                  <a:lnTo>
                    <a:pt x="7" y="68"/>
                  </a:lnTo>
                  <a:lnTo>
                    <a:pt x="5" y="62"/>
                  </a:lnTo>
                  <a:lnTo>
                    <a:pt x="2" y="55"/>
                  </a:lnTo>
                  <a:lnTo>
                    <a:pt x="0" y="45"/>
                  </a:lnTo>
                  <a:lnTo>
                    <a:pt x="0" y="41"/>
                  </a:lnTo>
                  <a:lnTo>
                    <a:pt x="2" y="38"/>
                  </a:lnTo>
                  <a:lnTo>
                    <a:pt x="4" y="28"/>
                  </a:lnTo>
                  <a:lnTo>
                    <a:pt x="9" y="22"/>
                  </a:lnTo>
                  <a:lnTo>
                    <a:pt x="13" y="14"/>
                  </a:lnTo>
                  <a:lnTo>
                    <a:pt x="16" y="11"/>
                  </a:lnTo>
                  <a:lnTo>
                    <a:pt x="21" y="8"/>
                  </a:lnTo>
                  <a:lnTo>
                    <a:pt x="24" y="6"/>
                  </a:lnTo>
                  <a:lnTo>
                    <a:pt x="29" y="3"/>
                  </a:lnTo>
                  <a:lnTo>
                    <a:pt x="37" y="1"/>
                  </a:lnTo>
                  <a:lnTo>
                    <a:pt x="46" y="0"/>
                  </a:lnTo>
                  <a:lnTo>
                    <a:pt x="50" y="0"/>
                  </a:lnTo>
                  <a:lnTo>
                    <a:pt x="56" y="1"/>
                  </a:lnTo>
                  <a:lnTo>
                    <a:pt x="63" y="3"/>
                  </a:lnTo>
                  <a:lnTo>
                    <a:pt x="71" y="6"/>
                  </a:lnTo>
                  <a:lnTo>
                    <a:pt x="78" y="12"/>
                  </a:lnTo>
                  <a:lnTo>
                    <a:pt x="82" y="15"/>
                  </a:lnTo>
                  <a:lnTo>
                    <a:pt x="83" y="19"/>
                  </a:lnTo>
                  <a:close/>
                </a:path>
              </a:pathLst>
            </a:custGeom>
            <a:solidFill>
              <a:srgbClr val="FFFFFF"/>
            </a:solidFill>
            <a:ln w="9525">
              <a:noFill/>
              <a:round/>
              <a:headEnd/>
              <a:tailEnd/>
            </a:ln>
          </p:spPr>
          <p:txBody>
            <a:bodyPr/>
            <a:lstStyle/>
            <a:p>
              <a:endParaRPr lang="ru-RU"/>
            </a:p>
          </p:txBody>
        </p:sp>
        <p:sp>
          <p:nvSpPr>
            <p:cNvPr id="22657" name="Freeform 1530"/>
            <p:cNvSpPr>
              <a:spLocks/>
            </p:cNvSpPr>
            <p:nvPr/>
          </p:nvSpPr>
          <p:spPr bwMode="auto">
            <a:xfrm>
              <a:off x="3544" y="3002"/>
              <a:ext cx="93" cy="91"/>
            </a:xfrm>
            <a:custGeom>
              <a:avLst/>
              <a:gdLst>
                <a:gd name="T0" fmla="*/ 81 w 93"/>
                <a:gd name="T1" fmla="*/ 15 h 91"/>
                <a:gd name="T2" fmla="*/ 85 w 93"/>
                <a:gd name="T3" fmla="*/ 20 h 91"/>
                <a:gd name="T4" fmla="*/ 86 w 93"/>
                <a:gd name="T5" fmla="*/ 23 h 91"/>
                <a:gd name="T6" fmla="*/ 91 w 93"/>
                <a:gd name="T7" fmla="*/ 32 h 91"/>
                <a:gd name="T8" fmla="*/ 93 w 93"/>
                <a:gd name="T9" fmla="*/ 41 h 91"/>
                <a:gd name="T10" fmla="*/ 93 w 93"/>
                <a:gd name="T11" fmla="*/ 49 h 91"/>
                <a:gd name="T12" fmla="*/ 91 w 93"/>
                <a:gd name="T13" fmla="*/ 57 h 91"/>
                <a:gd name="T14" fmla="*/ 88 w 93"/>
                <a:gd name="T15" fmla="*/ 66 h 91"/>
                <a:gd name="T16" fmla="*/ 85 w 93"/>
                <a:gd name="T17" fmla="*/ 70 h 91"/>
                <a:gd name="T18" fmla="*/ 83 w 93"/>
                <a:gd name="T19" fmla="*/ 73 h 91"/>
                <a:gd name="T20" fmla="*/ 77 w 93"/>
                <a:gd name="T21" fmla="*/ 79 h 91"/>
                <a:gd name="T22" fmla="*/ 68 w 93"/>
                <a:gd name="T23" fmla="*/ 86 h 91"/>
                <a:gd name="T24" fmla="*/ 59 w 93"/>
                <a:gd name="T25" fmla="*/ 89 h 91"/>
                <a:gd name="T26" fmla="*/ 56 w 93"/>
                <a:gd name="T27" fmla="*/ 89 h 91"/>
                <a:gd name="T28" fmla="*/ 51 w 93"/>
                <a:gd name="T29" fmla="*/ 91 h 91"/>
                <a:gd name="T30" fmla="*/ 41 w 93"/>
                <a:gd name="T31" fmla="*/ 91 h 91"/>
                <a:gd name="T32" fmla="*/ 34 w 93"/>
                <a:gd name="T33" fmla="*/ 89 h 91"/>
                <a:gd name="T34" fmla="*/ 24 w 93"/>
                <a:gd name="T35" fmla="*/ 86 h 91"/>
                <a:gd name="T36" fmla="*/ 21 w 93"/>
                <a:gd name="T37" fmla="*/ 84 h 91"/>
                <a:gd name="T38" fmla="*/ 18 w 93"/>
                <a:gd name="T39" fmla="*/ 81 h 91"/>
                <a:gd name="T40" fmla="*/ 9 w 93"/>
                <a:gd name="T41" fmla="*/ 74 h 91"/>
                <a:gd name="T42" fmla="*/ 8 w 93"/>
                <a:gd name="T43" fmla="*/ 72 h 91"/>
                <a:gd name="T44" fmla="*/ 5 w 93"/>
                <a:gd name="T45" fmla="*/ 67 h 91"/>
                <a:gd name="T46" fmla="*/ 2 w 93"/>
                <a:gd name="T47" fmla="*/ 59 h 91"/>
                <a:gd name="T48" fmla="*/ 0 w 93"/>
                <a:gd name="T49" fmla="*/ 51 h 91"/>
                <a:gd name="T50" fmla="*/ 0 w 93"/>
                <a:gd name="T51" fmla="*/ 42 h 91"/>
                <a:gd name="T52" fmla="*/ 2 w 93"/>
                <a:gd name="T53" fmla="*/ 33 h 91"/>
                <a:gd name="T54" fmla="*/ 5 w 93"/>
                <a:gd name="T55" fmla="*/ 25 h 91"/>
                <a:gd name="T56" fmla="*/ 7 w 93"/>
                <a:gd name="T57" fmla="*/ 21 h 91"/>
                <a:gd name="T58" fmla="*/ 9 w 93"/>
                <a:gd name="T59" fmla="*/ 17 h 91"/>
                <a:gd name="T60" fmla="*/ 16 w 93"/>
                <a:gd name="T61" fmla="*/ 11 h 91"/>
                <a:gd name="T62" fmla="*/ 24 w 93"/>
                <a:gd name="T63" fmla="*/ 4 h 91"/>
                <a:gd name="T64" fmla="*/ 32 w 93"/>
                <a:gd name="T65" fmla="*/ 1 h 91"/>
                <a:gd name="T66" fmla="*/ 37 w 93"/>
                <a:gd name="T67" fmla="*/ 1 h 91"/>
                <a:gd name="T68" fmla="*/ 41 w 93"/>
                <a:gd name="T69" fmla="*/ 0 h 91"/>
                <a:gd name="T70" fmla="*/ 49 w 93"/>
                <a:gd name="T71" fmla="*/ 0 h 91"/>
                <a:gd name="T72" fmla="*/ 59 w 93"/>
                <a:gd name="T73" fmla="*/ 1 h 91"/>
                <a:gd name="T74" fmla="*/ 67 w 93"/>
                <a:gd name="T75" fmla="*/ 4 h 91"/>
                <a:gd name="T76" fmla="*/ 72 w 93"/>
                <a:gd name="T77" fmla="*/ 7 h 91"/>
                <a:gd name="T78" fmla="*/ 75 w 93"/>
                <a:gd name="T79" fmla="*/ 9 h 91"/>
                <a:gd name="T80" fmla="*/ 81 w 93"/>
                <a:gd name="T81" fmla="*/ 15 h 9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3"/>
                <a:gd name="T124" fmla="*/ 0 h 91"/>
                <a:gd name="T125" fmla="*/ 93 w 93"/>
                <a:gd name="T126" fmla="*/ 91 h 9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3" h="91">
                  <a:moveTo>
                    <a:pt x="81" y="15"/>
                  </a:moveTo>
                  <a:lnTo>
                    <a:pt x="85" y="20"/>
                  </a:lnTo>
                  <a:lnTo>
                    <a:pt x="86" y="23"/>
                  </a:lnTo>
                  <a:lnTo>
                    <a:pt x="91" y="32"/>
                  </a:lnTo>
                  <a:lnTo>
                    <a:pt x="93" y="41"/>
                  </a:lnTo>
                  <a:lnTo>
                    <a:pt x="93" y="49"/>
                  </a:lnTo>
                  <a:lnTo>
                    <a:pt x="91" y="57"/>
                  </a:lnTo>
                  <a:lnTo>
                    <a:pt x="88" y="66"/>
                  </a:lnTo>
                  <a:lnTo>
                    <a:pt x="85" y="70"/>
                  </a:lnTo>
                  <a:lnTo>
                    <a:pt x="83" y="73"/>
                  </a:lnTo>
                  <a:lnTo>
                    <a:pt x="77" y="79"/>
                  </a:lnTo>
                  <a:lnTo>
                    <a:pt x="68" y="86"/>
                  </a:lnTo>
                  <a:lnTo>
                    <a:pt x="59" y="89"/>
                  </a:lnTo>
                  <a:lnTo>
                    <a:pt x="56" y="89"/>
                  </a:lnTo>
                  <a:lnTo>
                    <a:pt x="51" y="91"/>
                  </a:lnTo>
                  <a:lnTo>
                    <a:pt x="41" y="91"/>
                  </a:lnTo>
                  <a:lnTo>
                    <a:pt x="34" y="89"/>
                  </a:lnTo>
                  <a:lnTo>
                    <a:pt x="24" y="86"/>
                  </a:lnTo>
                  <a:lnTo>
                    <a:pt x="21" y="84"/>
                  </a:lnTo>
                  <a:lnTo>
                    <a:pt x="18" y="81"/>
                  </a:lnTo>
                  <a:lnTo>
                    <a:pt x="9" y="74"/>
                  </a:lnTo>
                  <a:lnTo>
                    <a:pt x="8" y="72"/>
                  </a:lnTo>
                  <a:lnTo>
                    <a:pt x="5" y="67"/>
                  </a:lnTo>
                  <a:lnTo>
                    <a:pt x="2" y="59"/>
                  </a:lnTo>
                  <a:lnTo>
                    <a:pt x="0" y="51"/>
                  </a:lnTo>
                  <a:lnTo>
                    <a:pt x="0" y="42"/>
                  </a:lnTo>
                  <a:lnTo>
                    <a:pt x="2" y="33"/>
                  </a:lnTo>
                  <a:lnTo>
                    <a:pt x="5" y="25"/>
                  </a:lnTo>
                  <a:lnTo>
                    <a:pt x="7" y="21"/>
                  </a:lnTo>
                  <a:lnTo>
                    <a:pt x="9" y="17"/>
                  </a:lnTo>
                  <a:lnTo>
                    <a:pt x="16" y="11"/>
                  </a:lnTo>
                  <a:lnTo>
                    <a:pt x="24" y="4"/>
                  </a:lnTo>
                  <a:lnTo>
                    <a:pt x="32" y="1"/>
                  </a:lnTo>
                  <a:lnTo>
                    <a:pt x="37" y="1"/>
                  </a:lnTo>
                  <a:lnTo>
                    <a:pt x="41" y="0"/>
                  </a:lnTo>
                  <a:lnTo>
                    <a:pt x="49" y="0"/>
                  </a:lnTo>
                  <a:lnTo>
                    <a:pt x="59" y="1"/>
                  </a:lnTo>
                  <a:lnTo>
                    <a:pt x="67" y="4"/>
                  </a:lnTo>
                  <a:lnTo>
                    <a:pt x="72" y="7"/>
                  </a:lnTo>
                  <a:lnTo>
                    <a:pt x="75" y="9"/>
                  </a:lnTo>
                  <a:lnTo>
                    <a:pt x="81" y="15"/>
                  </a:lnTo>
                  <a:close/>
                </a:path>
              </a:pathLst>
            </a:custGeom>
            <a:solidFill>
              <a:srgbClr val="FFFFFF"/>
            </a:solidFill>
            <a:ln w="9525">
              <a:noFill/>
              <a:round/>
              <a:headEnd/>
              <a:tailEnd/>
            </a:ln>
          </p:spPr>
          <p:txBody>
            <a:bodyPr/>
            <a:lstStyle/>
            <a:p>
              <a:endParaRPr lang="ru-RU"/>
            </a:p>
          </p:txBody>
        </p:sp>
        <p:sp>
          <p:nvSpPr>
            <p:cNvPr id="22658" name="Freeform 1531"/>
            <p:cNvSpPr>
              <a:spLocks/>
            </p:cNvSpPr>
            <p:nvPr/>
          </p:nvSpPr>
          <p:spPr bwMode="auto">
            <a:xfrm>
              <a:off x="3619" y="2939"/>
              <a:ext cx="92" cy="90"/>
            </a:xfrm>
            <a:custGeom>
              <a:avLst/>
              <a:gdLst>
                <a:gd name="T0" fmla="*/ 79 w 92"/>
                <a:gd name="T1" fmla="*/ 13 h 90"/>
                <a:gd name="T2" fmla="*/ 85 w 92"/>
                <a:gd name="T3" fmla="*/ 21 h 90"/>
                <a:gd name="T4" fmla="*/ 89 w 92"/>
                <a:gd name="T5" fmla="*/ 28 h 90"/>
                <a:gd name="T6" fmla="*/ 92 w 92"/>
                <a:gd name="T7" fmla="*/ 37 h 90"/>
                <a:gd name="T8" fmla="*/ 92 w 92"/>
                <a:gd name="T9" fmla="*/ 44 h 90"/>
                <a:gd name="T10" fmla="*/ 92 w 92"/>
                <a:gd name="T11" fmla="*/ 54 h 90"/>
                <a:gd name="T12" fmla="*/ 89 w 92"/>
                <a:gd name="T13" fmla="*/ 62 h 90"/>
                <a:gd name="T14" fmla="*/ 87 w 92"/>
                <a:gd name="T15" fmla="*/ 67 h 90"/>
                <a:gd name="T16" fmla="*/ 85 w 92"/>
                <a:gd name="T17" fmla="*/ 69 h 90"/>
                <a:gd name="T18" fmla="*/ 79 w 92"/>
                <a:gd name="T19" fmla="*/ 77 h 90"/>
                <a:gd name="T20" fmla="*/ 71 w 92"/>
                <a:gd name="T21" fmla="*/ 82 h 90"/>
                <a:gd name="T22" fmla="*/ 68 w 92"/>
                <a:gd name="T23" fmla="*/ 86 h 90"/>
                <a:gd name="T24" fmla="*/ 63 w 92"/>
                <a:gd name="T25" fmla="*/ 86 h 90"/>
                <a:gd name="T26" fmla="*/ 60 w 92"/>
                <a:gd name="T27" fmla="*/ 88 h 90"/>
                <a:gd name="T28" fmla="*/ 55 w 92"/>
                <a:gd name="T29" fmla="*/ 88 h 90"/>
                <a:gd name="T30" fmla="*/ 45 w 92"/>
                <a:gd name="T31" fmla="*/ 90 h 90"/>
                <a:gd name="T32" fmla="*/ 38 w 92"/>
                <a:gd name="T33" fmla="*/ 88 h 90"/>
                <a:gd name="T34" fmla="*/ 28 w 92"/>
                <a:gd name="T35" fmla="*/ 86 h 90"/>
                <a:gd name="T36" fmla="*/ 20 w 92"/>
                <a:gd name="T37" fmla="*/ 82 h 90"/>
                <a:gd name="T38" fmla="*/ 17 w 92"/>
                <a:gd name="T39" fmla="*/ 80 h 90"/>
                <a:gd name="T40" fmla="*/ 13 w 92"/>
                <a:gd name="T41" fmla="*/ 77 h 90"/>
                <a:gd name="T42" fmla="*/ 7 w 92"/>
                <a:gd name="T43" fmla="*/ 69 h 90"/>
                <a:gd name="T44" fmla="*/ 2 w 92"/>
                <a:gd name="T45" fmla="*/ 62 h 90"/>
                <a:gd name="T46" fmla="*/ 1 w 92"/>
                <a:gd name="T47" fmla="*/ 54 h 90"/>
                <a:gd name="T48" fmla="*/ 0 w 92"/>
                <a:gd name="T49" fmla="*/ 45 h 90"/>
                <a:gd name="T50" fmla="*/ 1 w 92"/>
                <a:gd name="T51" fmla="*/ 37 h 90"/>
                <a:gd name="T52" fmla="*/ 2 w 92"/>
                <a:gd name="T53" fmla="*/ 28 h 90"/>
                <a:gd name="T54" fmla="*/ 4 w 92"/>
                <a:gd name="T55" fmla="*/ 24 h 90"/>
                <a:gd name="T56" fmla="*/ 7 w 92"/>
                <a:gd name="T57" fmla="*/ 21 h 90"/>
                <a:gd name="T58" fmla="*/ 13 w 92"/>
                <a:gd name="T59" fmla="*/ 13 h 90"/>
                <a:gd name="T60" fmla="*/ 20 w 92"/>
                <a:gd name="T61" fmla="*/ 8 h 90"/>
                <a:gd name="T62" fmla="*/ 25 w 92"/>
                <a:gd name="T63" fmla="*/ 5 h 90"/>
                <a:gd name="T64" fmla="*/ 28 w 92"/>
                <a:gd name="T65" fmla="*/ 4 h 90"/>
                <a:gd name="T66" fmla="*/ 32 w 92"/>
                <a:gd name="T67" fmla="*/ 2 h 90"/>
                <a:gd name="T68" fmla="*/ 38 w 92"/>
                <a:gd name="T69" fmla="*/ 0 h 90"/>
                <a:gd name="T70" fmla="*/ 45 w 92"/>
                <a:gd name="T71" fmla="*/ 0 h 90"/>
                <a:gd name="T72" fmla="*/ 55 w 92"/>
                <a:gd name="T73" fmla="*/ 0 h 90"/>
                <a:gd name="T74" fmla="*/ 63 w 92"/>
                <a:gd name="T75" fmla="*/ 4 h 90"/>
                <a:gd name="T76" fmla="*/ 71 w 92"/>
                <a:gd name="T77" fmla="*/ 8 h 90"/>
                <a:gd name="T78" fmla="*/ 76 w 92"/>
                <a:gd name="T79" fmla="*/ 9 h 90"/>
                <a:gd name="T80" fmla="*/ 79 w 92"/>
                <a:gd name="T81" fmla="*/ 13 h 9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2"/>
                <a:gd name="T124" fmla="*/ 0 h 90"/>
                <a:gd name="T125" fmla="*/ 92 w 92"/>
                <a:gd name="T126" fmla="*/ 90 h 9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2" h="90">
                  <a:moveTo>
                    <a:pt x="79" y="13"/>
                  </a:moveTo>
                  <a:lnTo>
                    <a:pt x="85" y="21"/>
                  </a:lnTo>
                  <a:lnTo>
                    <a:pt x="89" y="28"/>
                  </a:lnTo>
                  <a:lnTo>
                    <a:pt x="92" y="37"/>
                  </a:lnTo>
                  <a:lnTo>
                    <a:pt x="92" y="44"/>
                  </a:lnTo>
                  <a:lnTo>
                    <a:pt x="92" y="54"/>
                  </a:lnTo>
                  <a:lnTo>
                    <a:pt x="89" y="62"/>
                  </a:lnTo>
                  <a:lnTo>
                    <a:pt x="87" y="67"/>
                  </a:lnTo>
                  <a:lnTo>
                    <a:pt x="85" y="69"/>
                  </a:lnTo>
                  <a:lnTo>
                    <a:pt x="79" y="77"/>
                  </a:lnTo>
                  <a:lnTo>
                    <a:pt x="71" y="82"/>
                  </a:lnTo>
                  <a:lnTo>
                    <a:pt x="68" y="86"/>
                  </a:lnTo>
                  <a:lnTo>
                    <a:pt x="63" y="86"/>
                  </a:lnTo>
                  <a:lnTo>
                    <a:pt x="60" y="88"/>
                  </a:lnTo>
                  <a:lnTo>
                    <a:pt x="55" y="88"/>
                  </a:lnTo>
                  <a:lnTo>
                    <a:pt x="45" y="90"/>
                  </a:lnTo>
                  <a:lnTo>
                    <a:pt x="38" y="88"/>
                  </a:lnTo>
                  <a:lnTo>
                    <a:pt x="28" y="86"/>
                  </a:lnTo>
                  <a:lnTo>
                    <a:pt x="20" y="82"/>
                  </a:lnTo>
                  <a:lnTo>
                    <a:pt x="17" y="80"/>
                  </a:lnTo>
                  <a:lnTo>
                    <a:pt x="13" y="77"/>
                  </a:lnTo>
                  <a:lnTo>
                    <a:pt x="7" y="69"/>
                  </a:lnTo>
                  <a:lnTo>
                    <a:pt x="2" y="62"/>
                  </a:lnTo>
                  <a:lnTo>
                    <a:pt x="1" y="54"/>
                  </a:lnTo>
                  <a:lnTo>
                    <a:pt x="0" y="45"/>
                  </a:lnTo>
                  <a:lnTo>
                    <a:pt x="1" y="37"/>
                  </a:lnTo>
                  <a:lnTo>
                    <a:pt x="2" y="28"/>
                  </a:lnTo>
                  <a:lnTo>
                    <a:pt x="4" y="24"/>
                  </a:lnTo>
                  <a:lnTo>
                    <a:pt x="7" y="21"/>
                  </a:lnTo>
                  <a:lnTo>
                    <a:pt x="13" y="13"/>
                  </a:lnTo>
                  <a:lnTo>
                    <a:pt x="20" y="8"/>
                  </a:lnTo>
                  <a:lnTo>
                    <a:pt x="25" y="5"/>
                  </a:lnTo>
                  <a:lnTo>
                    <a:pt x="28" y="4"/>
                  </a:lnTo>
                  <a:lnTo>
                    <a:pt x="32" y="2"/>
                  </a:lnTo>
                  <a:lnTo>
                    <a:pt x="38" y="0"/>
                  </a:lnTo>
                  <a:lnTo>
                    <a:pt x="45" y="0"/>
                  </a:lnTo>
                  <a:lnTo>
                    <a:pt x="55" y="0"/>
                  </a:lnTo>
                  <a:lnTo>
                    <a:pt x="63" y="4"/>
                  </a:lnTo>
                  <a:lnTo>
                    <a:pt x="71" y="8"/>
                  </a:lnTo>
                  <a:lnTo>
                    <a:pt x="76" y="9"/>
                  </a:lnTo>
                  <a:lnTo>
                    <a:pt x="79" y="13"/>
                  </a:lnTo>
                  <a:close/>
                </a:path>
              </a:pathLst>
            </a:custGeom>
            <a:solidFill>
              <a:srgbClr val="FFFFFF"/>
            </a:solidFill>
            <a:ln w="9525">
              <a:noFill/>
              <a:round/>
              <a:headEnd/>
              <a:tailEnd/>
            </a:ln>
          </p:spPr>
          <p:txBody>
            <a:bodyPr/>
            <a:lstStyle/>
            <a:p>
              <a:endParaRPr lang="ru-RU"/>
            </a:p>
          </p:txBody>
        </p:sp>
        <p:sp>
          <p:nvSpPr>
            <p:cNvPr id="22659" name="Freeform 1532"/>
            <p:cNvSpPr>
              <a:spLocks/>
            </p:cNvSpPr>
            <p:nvPr/>
          </p:nvSpPr>
          <p:spPr bwMode="auto">
            <a:xfrm>
              <a:off x="3675" y="2878"/>
              <a:ext cx="94" cy="90"/>
            </a:xfrm>
            <a:custGeom>
              <a:avLst/>
              <a:gdLst>
                <a:gd name="T0" fmla="*/ 76 w 94"/>
                <a:gd name="T1" fmla="*/ 11 h 90"/>
                <a:gd name="T2" fmla="*/ 85 w 94"/>
                <a:gd name="T3" fmla="*/ 18 h 90"/>
                <a:gd name="T4" fmla="*/ 86 w 94"/>
                <a:gd name="T5" fmla="*/ 21 h 90"/>
                <a:gd name="T6" fmla="*/ 89 w 94"/>
                <a:gd name="T7" fmla="*/ 26 h 90"/>
                <a:gd name="T8" fmla="*/ 93 w 94"/>
                <a:gd name="T9" fmla="*/ 34 h 90"/>
                <a:gd name="T10" fmla="*/ 94 w 94"/>
                <a:gd name="T11" fmla="*/ 41 h 90"/>
                <a:gd name="T12" fmla="*/ 94 w 94"/>
                <a:gd name="T13" fmla="*/ 51 h 90"/>
                <a:gd name="T14" fmla="*/ 93 w 94"/>
                <a:gd name="T15" fmla="*/ 54 h 90"/>
                <a:gd name="T16" fmla="*/ 93 w 94"/>
                <a:gd name="T17" fmla="*/ 58 h 90"/>
                <a:gd name="T18" fmla="*/ 87 w 94"/>
                <a:gd name="T19" fmla="*/ 67 h 90"/>
                <a:gd name="T20" fmla="*/ 83 w 94"/>
                <a:gd name="T21" fmla="*/ 75 h 90"/>
                <a:gd name="T22" fmla="*/ 76 w 94"/>
                <a:gd name="T23" fmla="*/ 80 h 90"/>
                <a:gd name="T24" fmla="*/ 68 w 94"/>
                <a:gd name="T25" fmla="*/ 86 h 90"/>
                <a:gd name="T26" fmla="*/ 61 w 94"/>
                <a:gd name="T27" fmla="*/ 88 h 90"/>
                <a:gd name="T28" fmla="*/ 51 w 94"/>
                <a:gd name="T29" fmla="*/ 90 h 90"/>
                <a:gd name="T30" fmla="*/ 44 w 94"/>
                <a:gd name="T31" fmla="*/ 90 h 90"/>
                <a:gd name="T32" fmla="*/ 34 w 94"/>
                <a:gd name="T33" fmla="*/ 88 h 90"/>
                <a:gd name="T34" fmla="*/ 25 w 94"/>
                <a:gd name="T35" fmla="*/ 86 h 90"/>
                <a:gd name="T36" fmla="*/ 18 w 94"/>
                <a:gd name="T37" fmla="*/ 81 h 90"/>
                <a:gd name="T38" fmla="*/ 11 w 94"/>
                <a:gd name="T39" fmla="*/ 73 h 90"/>
                <a:gd name="T40" fmla="*/ 8 w 94"/>
                <a:gd name="T41" fmla="*/ 69 h 90"/>
                <a:gd name="T42" fmla="*/ 6 w 94"/>
                <a:gd name="T43" fmla="*/ 67 h 90"/>
                <a:gd name="T44" fmla="*/ 4 w 94"/>
                <a:gd name="T45" fmla="*/ 59 h 90"/>
                <a:gd name="T46" fmla="*/ 0 w 94"/>
                <a:gd name="T47" fmla="*/ 49 h 90"/>
                <a:gd name="T48" fmla="*/ 2 w 94"/>
                <a:gd name="T49" fmla="*/ 41 h 90"/>
                <a:gd name="T50" fmla="*/ 2 w 94"/>
                <a:gd name="T51" fmla="*/ 37 h 90"/>
                <a:gd name="T52" fmla="*/ 4 w 94"/>
                <a:gd name="T53" fmla="*/ 32 h 90"/>
                <a:gd name="T54" fmla="*/ 6 w 94"/>
                <a:gd name="T55" fmla="*/ 24 h 90"/>
                <a:gd name="T56" fmla="*/ 11 w 94"/>
                <a:gd name="T57" fmla="*/ 17 h 90"/>
                <a:gd name="T58" fmla="*/ 18 w 94"/>
                <a:gd name="T59" fmla="*/ 10 h 90"/>
                <a:gd name="T60" fmla="*/ 25 w 94"/>
                <a:gd name="T61" fmla="*/ 6 h 90"/>
                <a:gd name="T62" fmla="*/ 35 w 94"/>
                <a:gd name="T63" fmla="*/ 2 h 90"/>
                <a:gd name="T64" fmla="*/ 43 w 94"/>
                <a:gd name="T65" fmla="*/ 0 h 90"/>
                <a:gd name="T66" fmla="*/ 53 w 94"/>
                <a:gd name="T67" fmla="*/ 0 h 90"/>
                <a:gd name="T68" fmla="*/ 61 w 94"/>
                <a:gd name="T69" fmla="*/ 2 h 90"/>
                <a:gd name="T70" fmla="*/ 68 w 94"/>
                <a:gd name="T71" fmla="*/ 7 h 90"/>
                <a:gd name="T72" fmla="*/ 76 w 94"/>
                <a:gd name="T73" fmla="*/ 11 h 9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4"/>
                <a:gd name="T112" fmla="*/ 0 h 90"/>
                <a:gd name="T113" fmla="*/ 94 w 94"/>
                <a:gd name="T114" fmla="*/ 90 h 9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4" h="90">
                  <a:moveTo>
                    <a:pt x="76" y="11"/>
                  </a:moveTo>
                  <a:lnTo>
                    <a:pt x="85" y="18"/>
                  </a:lnTo>
                  <a:lnTo>
                    <a:pt x="86" y="21"/>
                  </a:lnTo>
                  <a:lnTo>
                    <a:pt x="89" y="26"/>
                  </a:lnTo>
                  <a:lnTo>
                    <a:pt x="93" y="34"/>
                  </a:lnTo>
                  <a:lnTo>
                    <a:pt x="94" y="41"/>
                  </a:lnTo>
                  <a:lnTo>
                    <a:pt x="94" y="51"/>
                  </a:lnTo>
                  <a:lnTo>
                    <a:pt x="93" y="54"/>
                  </a:lnTo>
                  <a:lnTo>
                    <a:pt x="93" y="58"/>
                  </a:lnTo>
                  <a:lnTo>
                    <a:pt x="87" y="67"/>
                  </a:lnTo>
                  <a:lnTo>
                    <a:pt x="83" y="75"/>
                  </a:lnTo>
                  <a:lnTo>
                    <a:pt x="76" y="80"/>
                  </a:lnTo>
                  <a:lnTo>
                    <a:pt x="68" y="86"/>
                  </a:lnTo>
                  <a:lnTo>
                    <a:pt x="61" y="88"/>
                  </a:lnTo>
                  <a:lnTo>
                    <a:pt x="51" y="90"/>
                  </a:lnTo>
                  <a:lnTo>
                    <a:pt x="44" y="90"/>
                  </a:lnTo>
                  <a:lnTo>
                    <a:pt x="34" y="88"/>
                  </a:lnTo>
                  <a:lnTo>
                    <a:pt x="25" y="86"/>
                  </a:lnTo>
                  <a:lnTo>
                    <a:pt x="18" y="81"/>
                  </a:lnTo>
                  <a:lnTo>
                    <a:pt x="11" y="73"/>
                  </a:lnTo>
                  <a:lnTo>
                    <a:pt x="8" y="69"/>
                  </a:lnTo>
                  <a:lnTo>
                    <a:pt x="6" y="67"/>
                  </a:lnTo>
                  <a:lnTo>
                    <a:pt x="4" y="59"/>
                  </a:lnTo>
                  <a:lnTo>
                    <a:pt x="0" y="49"/>
                  </a:lnTo>
                  <a:lnTo>
                    <a:pt x="2" y="41"/>
                  </a:lnTo>
                  <a:lnTo>
                    <a:pt x="2" y="37"/>
                  </a:lnTo>
                  <a:lnTo>
                    <a:pt x="4" y="32"/>
                  </a:lnTo>
                  <a:lnTo>
                    <a:pt x="6" y="24"/>
                  </a:lnTo>
                  <a:lnTo>
                    <a:pt x="11" y="17"/>
                  </a:lnTo>
                  <a:lnTo>
                    <a:pt x="18" y="10"/>
                  </a:lnTo>
                  <a:lnTo>
                    <a:pt x="25" y="6"/>
                  </a:lnTo>
                  <a:lnTo>
                    <a:pt x="35" y="2"/>
                  </a:lnTo>
                  <a:lnTo>
                    <a:pt x="43" y="0"/>
                  </a:lnTo>
                  <a:lnTo>
                    <a:pt x="53" y="0"/>
                  </a:lnTo>
                  <a:lnTo>
                    <a:pt x="61" y="2"/>
                  </a:lnTo>
                  <a:lnTo>
                    <a:pt x="68" y="7"/>
                  </a:lnTo>
                  <a:lnTo>
                    <a:pt x="76" y="11"/>
                  </a:lnTo>
                  <a:close/>
                </a:path>
              </a:pathLst>
            </a:custGeom>
            <a:solidFill>
              <a:srgbClr val="FFFFFF"/>
            </a:solidFill>
            <a:ln w="9525">
              <a:noFill/>
              <a:round/>
              <a:headEnd/>
              <a:tailEnd/>
            </a:ln>
          </p:spPr>
          <p:txBody>
            <a:bodyPr/>
            <a:lstStyle/>
            <a:p>
              <a:endParaRPr lang="ru-RU"/>
            </a:p>
          </p:txBody>
        </p:sp>
        <p:sp>
          <p:nvSpPr>
            <p:cNvPr id="22660" name="Freeform 1533"/>
            <p:cNvSpPr>
              <a:spLocks/>
            </p:cNvSpPr>
            <p:nvPr/>
          </p:nvSpPr>
          <p:spPr bwMode="auto">
            <a:xfrm>
              <a:off x="3739" y="2801"/>
              <a:ext cx="94" cy="89"/>
            </a:xfrm>
            <a:custGeom>
              <a:avLst/>
              <a:gdLst>
                <a:gd name="T0" fmla="*/ 75 w 94"/>
                <a:gd name="T1" fmla="*/ 7 h 89"/>
                <a:gd name="T2" fmla="*/ 81 w 94"/>
                <a:gd name="T3" fmla="*/ 14 h 89"/>
                <a:gd name="T4" fmla="*/ 85 w 94"/>
                <a:gd name="T5" fmla="*/ 17 h 89"/>
                <a:gd name="T6" fmla="*/ 88 w 94"/>
                <a:gd name="T7" fmla="*/ 20 h 89"/>
                <a:gd name="T8" fmla="*/ 92 w 94"/>
                <a:gd name="T9" fmla="*/ 28 h 89"/>
                <a:gd name="T10" fmla="*/ 94 w 94"/>
                <a:gd name="T11" fmla="*/ 35 h 89"/>
                <a:gd name="T12" fmla="*/ 94 w 94"/>
                <a:gd name="T13" fmla="*/ 46 h 89"/>
                <a:gd name="T14" fmla="*/ 93 w 94"/>
                <a:gd name="T15" fmla="*/ 53 h 89"/>
                <a:gd name="T16" fmla="*/ 92 w 94"/>
                <a:gd name="T17" fmla="*/ 63 h 89"/>
                <a:gd name="T18" fmla="*/ 88 w 94"/>
                <a:gd name="T19" fmla="*/ 65 h 89"/>
                <a:gd name="T20" fmla="*/ 87 w 94"/>
                <a:gd name="T21" fmla="*/ 70 h 89"/>
                <a:gd name="T22" fmla="*/ 81 w 94"/>
                <a:gd name="T23" fmla="*/ 76 h 89"/>
                <a:gd name="T24" fmla="*/ 72 w 94"/>
                <a:gd name="T25" fmla="*/ 81 h 89"/>
                <a:gd name="T26" fmla="*/ 64 w 94"/>
                <a:gd name="T27" fmla="*/ 86 h 89"/>
                <a:gd name="T28" fmla="*/ 61 w 94"/>
                <a:gd name="T29" fmla="*/ 87 h 89"/>
                <a:gd name="T30" fmla="*/ 56 w 94"/>
                <a:gd name="T31" fmla="*/ 87 h 89"/>
                <a:gd name="T32" fmla="*/ 46 w 94"/>
                <a:gd name="T33" fmla="*/ 89 h 89"/>
                <a:gd name="T34" fmla="*/ 38 w 94"/>
                <a:gd name="T35" fmla="*/ 87 h 89"/>
                <a:gd name="T36" fmla="*/ 29 w 94"/>
                <a:gd name="T37" fmla="*/ 85 h 89"/>
                <a:gd name="T38" fmla="*/ 21 w 94"/>
                <a:gd name="T39" fmla="*/ 82 h 89"/>
                <a:gd name="T40" fmla="*/ 14 w 94"/>
                <a:gd name="T41" fmla="*/ 76 h 89"/>
                <a:gd name="T42" fmla="*/ 10 w 94"/>
                <a:gd name="T43" fmla="*/ 72 h 89"/>
                <a:gd name="T44" fmla="*/ 7 w 94"/>
                <a:gd name="T45" fmla="*/ 67 h 89"/>
                <a:gd name="T46" fmla="*/ 2 w 94"/>
                <a:gd name="T47" fmla="*/ 61 h 89"/>
                <a:gd name="T48" fmla="*/ 0 w 94"/>
                <a:gd name="T49" fmla="*/ 52 h 89"/>
                <a:gd name="T50" fmla="*/ 0 w 94"/>
                <a:gd name="T51" fmla="*/ 44 h 89"/>
                <a:gd name="T52" fmla="*/ 0 w 94"/>
                <a:gd name="T53" fmla="*/ 35 h 89"/>
                <a:gd name="T54" fmla="*/ 4 w 94"/>
                <a:gd name="T55" fmla="*/ 26 h 89"/>
                <a:gd name="T56" fmla="*/ 6 w 94"/>
                <a:gd name="T57" fmla="*/ 22 h 89"/>
                <a:gd name="T58" fmla="*/ 9 w 94"/>
                <a:gd name="T59" fmla="*/ 19 h 89"/>
                <a:gd name="T60" fmla="*/ 15 w 94"/>
                <a:gd name="T61" fmla="*/ 12 h 89"/>
                <a:gd name="T62" fmla="*/ 21 w 94"/>
                <a:gd name="T63" fmla="*/ 6 h 89"/>
                <a:gd name="T64" fmla="*/ 30 w 94"/>
                <a:gd name="T65" fmla="*/ 3 h 89"/>
                <a:gd name="T66" fmla="*/ 35 w 94"/>
                <a:gd name="T67" fmla="*/ 1 h 89"/>
                <a:gd name="T68" fmla="*/ 40 w 94"/>
                <a:gd name="T69" fmla="*/ 0 h 89"/>
                <a:gd name="T70" fmla="*/ 48 w 94"/>
                <a:gd name="T71" fmla="*/ 0 h 89"/>
                <a:gd name="T72" fmla="*/ 57 w 94"/>
                <a:gd name="T73" fmla="*/ 0 h 89"/>
                <a:gd name="T74" fmla="*/ 65 w 94"/>
                <a:gd name="T75" fmla="*/ 3 h 89"/>
                <a:gd name="T76" fmla="*/ 75 w 94"/>
                <a:gd name="T77" fmla="*/ 7 h 8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4"/>
                <a:gd name="T118" fmla="*/ 0 h 89"/>
                <a:gd name="T119" fmla="*/ 94 w 94"/>
                <a:gd name="T120" fmla="*/ 89 h 8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4" h="89">
                  <a:moveTo>
                    <a:pt x="75" y="7"/>
                  </a:moveTo>
                  <a:lnTo>
                    <a:pt x="81" y="14"/>
                  </a:lnTo>
                  <a:lnTo>
                    <a:pt x="85" y="17"/>
                  </a:lnTo>
                  <a:lnTo>
                    <a:pt x="88" y="20"/>
                  </a:lnTo>
                  <a:lnTo>
                    <a:pt x="92" y="28"/>
                  </a:lnTo>
                  <a:lnTo>
                    <a:pt x="94" y="35"/>
                  </a:lnTo>
                  <a:lnTo>
                    <a:pt x="94" y="46"/>
                  </a:lnTo>
                  <a:lnTo>
                    <a:pt x="93" y="53"/>
                  </a:lnTo>
                  <a:lnTo>
                    <a:pt x="92" y="63"/>
                  </a:lnTo>
                  <a:lnTo>
                    <a:pt x="88" y="65"/>
                  </a:lnTo>
                  <a:lnTo>
                    <a:pt x="87" y="70"/>
                  </a:lnTo>
                  <a:lnTo>
                    <a:pt x="81" y="76"/>
                  </a:lnTo>
                  <a:lnTo>
                    <a:pt x="72" y="81"/>
                  </a:lnTo>
                  <a:lnTo>
                    <a:pt x="64" y="86"/>
                  </a:lnTo>
                  <a:lnTo>
                    <a:pt x="61" y="87"/>
                  </a:lnTo>
                  <a:lnTo>
                    <a:pt x="56" y="87"/>
                  </a:lnTo>
                  <a:lnTo>
                    <a:pt x="46" y="89"/>
                  </a:lnTo>
                  <a:lnTo>
                    <a:pt x="38" y="87"/>
                  </a:lnTo>
                  <a:lnTo>
                    <a:pt x="29" y="85"/>
                  </a:lnTo>
                  <a:lnTo>
                    <a:pt x="21" y="82"/>
                  </a:lnTo>
                  <a:lnTo>
                    <a:pt x="14" y="76"/>
                  </a:lnTo>
                  <a:lnTo>
                    <a:pt x="10" y="72"/>
                  </a:lnTo>
                  <a:lnTo>
                    <a:pt x="7" y="67"/>
                  </a:lnTo>
                  <a:lnTo>
                    <a:pt x="2" y="61"/>
                  </a:lnTo>
                  <a:lnTo>
                    <a:pt x="0" y="52"/>
                  </a:lnTo>
                  <a:lnTo>
                    <a:pt x="0" y="44"/>
                  </a:lnTo>
                  <a:lnTo>
                    <a:pt x="0" y="35"/>
                  </a:lnTo>
                  <a:lnTo>
                    <a:pt x="4" y="26"/>
                  </a:lnTo>
                  <a:lnTo>
                    <a:pt x="6" y="22"/>
                  </a:lnTo>
                  <a:lnTo>
                    <a:pt x="9" y="19"/>
                  </a:lnTo>
                  <a:lnTo>
                    <a:pt x="15" y="12"/>
                  </a:lnTo>
                  <a:lnTo>
                    <a:pt x="21" y="6"/>
                  </a:lnTo>
                  <a:lnTo>
                    <a:pt x="30" y="3"/>
                  </a:lnTo>
                  <a:lnTo>
                    <a:pt x="35" y="1"/>
                  </a:lnTo>
                  <a:lnTo>
                    <a:pt x="40" y="0"/>
                  </a:lnTo>
                  <a:lnTo>
                    <a:pt x="48" y="0"/>
                  </a:lnTo>
                  <a:lnTo>
                    <a:pt x="57" y="0"/>
                  </a:lnTo>
                  <a:lnTo>
                    <a:pt x="65" y="3"/>
                  </a:lnTo>
                  <a:lnTo>
                    <a:pt x="75" y="7"/>
                  </a:lnTo>
                  <a:close/>
                </a:path>
              </a:pathLst>
            </a:custGeom>
            <a:solidFill>
              <a:srgbClr val="FFFFFF"/>
            </a:solidFill>
            <a:ln w="9525">
              <a:noFill/>
              <a:round/>
              <a:headEnd/>
              <a:tailEnd/>
            </a:ln>
          </p:spPr>
          <p:txBody>
            <a:bodyPr/>
            <a:lstStyle/>
            <a:p>
              <a:endParaRPr lang="ru-RU"/>
            </a:p>
          </p:txBody>
        </p:sp>
        <p:sp>
          <p:nvSpPr>
            <p:cNvPr id="22661" name="Freeform 1534"/>
            <p:cNvSpPr>
              <a:spLocks/>
            </p:cNvSpPr>
            <p:nvPr/>
          </p:nvSpPr>
          <p:spPr bwMode="auto">
            <a:xfrm>
              <a:off x="3784" y="2723"/>
              <a:ext cx="91" cy="88"/>
            </a:xfrm>
            <a:custGeom>
              <a:avLst/>
              <a:gdLst>
                <a:gd name="T0" fmla="*/ 69 w 91"/>
                <a:gd name="T1" fmla="*/ 6 h 88"/>
                <a:gd name="T2" fmla="*/ 72 w 91"/>
                <a:gd name="T3" fmla="*/ 9 h 88"/>
                <a:gd name="T4" fmla="*/ 75 w 91"/>
                <a:gd name="T5" fmla="*/ 11 h 88"/>
                <a:gd name="T6" fmla="*/ 82 w 91"/>
                <a:gd name="T7" fmla="*/ 17 h 88"/>
                <a:gd name="T8" fmla="*/ 84 w 91"/>
                <a:gd name="T9" fmla="*/ 22 h 88"/>
                <a:gd name="T10" fmla="*/ 86 w 91"/>
                <a:gd name="T11" fmla="*/ 25 h 88"/>
                <a:gd name="T12" fmla="*/ 90 w 91"/>
                <a:gd name="T13" fmla="*/ 32 h 88"/>
                <a:gd name="T14" fmla="*/ 91 w 91"/>
                <a:gd name="T15" fmla="*/ 42 h 88"/>
                <a:gd name="T16" fmla="*/ 91 w 91"/>
                <a:gd name="T17" fmla="*/ 44 h 88"/>
                <a:gd name="T18" fmla="*/ 91 w 91"/>
                <a:gd name="T19" fmla="*/ 49 h 88"/>
                <a:gd name="T20" fmla="*/ 90 w 91"/>
                <a:gd name="T21" fmla="*/ 58 h 88"/>
                <a:gd name="T22" fmla="*/ 88 w 91"/>
                <a:gd name="T23" fmla="*/ 62 h 88"/>
                <a:gd name="T24" fmla="*/ 84 w 91"/>
                <a:gd name="T25" fmla="*/ 66 h 88"/>
                <a:gd name="T26" fmla="*/ 80 w 91"/>
                <a:gd name="T27" fmla="*/ 73 h 88"/>
                <a:gd name="T28" fmla="*/ 77 w 91"/>
                <a:gd name="T29" fmla="*/ 77 h 88"/>
                <a:gd name="T30" fmla="*/ 74 w 91"/>
                <a:gd name="T31" fmla="*/ 78 h 88"/>
                <a:gd name="T32" fmla="*/ 66 w 91"/>
                <a:gd name="T33" fmla="*/ 83 h 88"/>
                <a:gd name="T34" fmla="*/ 56 w 91"/>
                <a:gd name="T35" fmla="*/ 86 h 88"/>
                <a:gd name="T36" fmla="*/ 49 w 91"/>
                <a:gd name="T37" fmla="*/ 88 h 88"/>
                <a:gd name="T38" fmla="*/ 44 w 91"/>
                <a:gd name="T39" fmla="*/ 88 h 88"/>
                <a:gd name="T40" fmla="*/ 39 w 91"/>
                <a:gd name="T41" fmla="*/ 88 h 88"/>
                <a:gd name="T42" fmla="*/ 32 w 91"/>
                <a:gd name="T43" fmla="*/ 86 h 88"/>
                <a:gd name="T44" fmla="*/ 22 w 91"/>
                <a:gd name="T45" fmla="*/ 82 h 88"/>
                <a:gd name="T46" fmla="*/ 19 w 91"/>
                <a:gd name="T47" fmla="*/ 80 h 88"/>
                <a:gd name="T48" fmla="*/ 15 w 91"/>
                <a:gd name="T49" fmla="*/ 77 h 88"/>
                <a:gd name="T50" fmla="*/ 10 w 91"/>
                <a:gd name="T51" fmla="*/ 71 h 88"/>
                <a:gd name="T52" fmla="*/ 6 w 91"/>
                <a:gd name="T53" fmla="*/ 68 h 88"/>
                <a:gd name="T54" fmla="*/ 5 w 91"/>
                <a:gd name="T55" fmla="*/ 63 h 88"/>
                <a:gd name="T56" fmla="*/ 2 w 91"/>
                <a:gd name="T57" fmla="*/ 55 h 88"/>
                <a:gd name="T58" fmla="*/ 0 w 91"/>
                <a:gd name="T59" fmla="*/ 48 h 88"/>
                <a:gd name="T60" fmla="*/ 0 w 91"/>
                <a:gd name="T61" fmla="*/ 43 h 88"/>
                <a:gd name="T62" fmla="*/ 0 w 91"/>
                <a:gd name="T63" fmla="*/ 39 h 88"/>
                <a:gd name="T64" fmla="*/ 2 w 91"/>
                <a:gd name="T65" fmla="*/ 31 h 88"/>
                <a:gd name="T66" fmla="*/ 4 w 91"/>
                <a:gd name="T67" fmla="*/ 26 h 88"/>
                <a:gd name="T68" fmla="*/ 6 w 91"/>
                <a:gd name="T69" fmla="*/ 22 h 88"/>
                <a:gd name="T70" fmla="*/ 11 w 91"/>
                <a:gd name="T71" fmla="*/ 15 h 88"/>
                <a:gd name="T72" fmla="*/ 15 w 91"/>
                <a:gd name="T73" fmla="*/ 13 h 88"/>
                <a:gd name="T74" fmla="*/ 17 w 91"/>
                <a:gd name="T75" fmla="*/ 9 h 88"/>
                <a:gd name="T76" fmla="*/ 25 w 91"/>
                <a:gd name="T77" fmla="*/ 5 h 88"/>
                <a:gd name="T78" fmla="*/ 33 w 91"/>
                <a:gd name="T79" fmla="*/ 2 h 88"/>
                <a:gd name="T80" fmla="*/ 43 w 91"/>
                <a:gd name="T81" fmla="*/ 0 h 88"/>
                <a:gd name="T82" fmla="*/ 47 w 91"/>
                <a:gd name="T83" fmla="*/ 0 h 88"/>
                <a:gd name="T84" fmla="*/ 52 w 91"/>
                <a:gd name="T85" fmla="*/ 0 h 88"/>
                <a:gd name="T86" fmla="*/ 60 w 91"/>
                <a:gd name="T87" fmla="*/ 3 h 88"/>
                <a:gd name="T88" fmla="*/ 69 w 91"/>
                <a:gd name="T89" fmla="*/ 6 h 8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1"/>
                <a:gd name="T136" fmla="*/ 0 h 88"/>
                <a:gd name="T137" fmla="*/ 91 w 91"/>
                <a:gd name="T138" fmla="*/ 88 h 8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1" h="88">
                  <a:moveTo>
                    <a:pt x="69" y="6"/>
                  </a:moveTo>
                  <a:lnTo>
                    <a:pt x="72" y="9"/>
                  </a:lnTo>
                  <a:lnTo>
                    <a:pt x="75" y="11"/>
                  </a:lnTo>
                  <a:lnTo>
                    <a:pt x="82" y="17"/>
                  </a:lnTo>
                  <a:lnTo>
                    <a:pt x="84" y="22"/>
                  </a:lnTo>
                  <a:lnTo>
                    <a:pt x="86" y="25"/>
                  </a:lnTo>
                  <a:lnTo>
                    <a:pt x="90" y="32"/>
                  </a:lnTo>
                  <a:lnTo>
                    <a:pt x="91" y="42"/>
                  </a:lnTo>
                  <a:lnTo>
                    <a:pt x="91" y="44"/>
                  </a:lnTo>
                  <a:lnTo>
                    <a:pt x="91" y="49"/>
                  </a:lnTo>
                  <a:lnTo>
                    <a:pt x="90" y="58"/>
                  </a:lnTo>
                  <a:lnTo>
                    <a:pt x="88" y="62"/>
                  </a:lnTo>
                  <a:lnTo>
                    <a:pt x="84" y="66"/>
                  </a:lnTo>
                  <a:lnTo>
                    <a:pt x="80" y="73"/>
                  </a:lnTo>
                  <a:lnTo>
                    <a:pt x="77" y="77"/>
                  </a:lnTo>
                  <a:lnTo>
                    <a:pt x="74" y="78"/>
                  </a:lnTo>
                  <a:lnTo>
                    <a:pt x="66" y="83"/>
                  </a:lnTo>
                  <a:lnTo>
                    <a:pt x="56" y="86"/>
                  </a:lnTo>
                  <a:lnTo>
                    <a:pt x="49" y="88"/>
                  </a:lnTo>
                  <a:lnTo>
                    <a:pt x="44" y="88"/>
                  </a:lnTo>
                  <a:lnTo>
                    <a:pt x="39" y="88"/>
                  </a:lnTo>
                  <a:lnTo>
                    <a:pt x="32" y="86"/>
                  </a:lnTo>
                  <a:lnTo>
                    <a:pt x="22" y="82"/>
                  </a:lnTo>
                  <a:lnTo>
                    <a:pt x="19" y="80"/>
                  </a:lnTo>
                  <a:lnTo>
                    <a:pt x="15" y="77"/>
                  </a:lnTo>
                  <a:lnTo>
                    <a:pt x="10" y="71"/>
                  </a:lnTo>
                  <a:lnTo>
                    <a:pt x="6" y="68"/>
                  </a:lnTo>
                  <a:lnTo>
                    <a:pt x="5" y="63"/>
                  </a:lnTo>
                  <a:lnTo>
                    <a:pt x="2" y="55"/>
                  </a:lnTo>
                  <a:lnTo>
                    <a:pt x="0" y="48"/>
                  </a:lnTo>
                  <a:lnTo>
                    <a:pt x="0" y="43"/>
                  </a:lnTo>
                  <a:lnTo>
                    <a:pt x="0" y="39"/>
                  </a:lnTo>
                  <a:lnTo>
                    <a:pt x="2" y="31"/>
                  </a:lnTo>
                  <a:lnTo>
                    <a:pt x="4" y="26"/>
                  </a:lnTo>
                  <a:lnTo>
                    <a:pt x="6" y="22"/>
                  </a:lnTo>
                  <a:lnTo>
                    <a:pt x="11" y="15"/>
                  </a:lnTo>
                  <a:lnTo>
                    <a:pt x="15" y="13"/>
                  </a:lnTo>
                  <a:lnTo>
                    <a:pt x="17" y="9"/>
                  </a:lnTo>
                  <a:lnTo>
                    <a:pt x="25" y="5"/>
                  </a:lnTo>
                  <a:lnTo>
                    <a:pt x="33" y="2"/>
                  </a:lnTo>
                  <a:lnTo>
                    <a:pt x="43" y="0"/>
                  </a:lnTo>
                  <a:lnTo>
                    <a:pt x="47" y="0"/>
                  </a:lnTo>
                  <a:lnTo>
                    <a:pt x="52" y="0"/>
                  </a:lnTo>
                  <a:lnTo>
                    <a:pt x="60" y="3"/>
                  </a:lnTo>
                  <a:lnTo>
                    <a:pt x="69" y="6"/>
                  </a:lnTo>
                  <a:close/>
                </a:path>
              </a:pathLst>
            </a:custGeom>
            <a:solidFill>
              <a:srgbClr val="FFFFFF"/>
            </a:solidFill>
            <a:ln w="9525">
              <a:noFill/>
              <a:round/>
              <a:headEnd/>
              <a:tailEnd/>
            </a:ln>
          </p:spPr>
          <p:txBody>
            <a:bodyPr/>
            <a:lstStyle/>
            <a:p>
              <a:endParaRPr lang="ru-RU"/>
            </a:p>
          </p:txBody>
        </p:sp>
        <p:sp>
          <p:nvSpPr>
            <p:cNvPr id="22662" name="Freeform 1535"/>
            <p:cNvSpPr>
              <a:spLocks/>
            </p:cNvSpPr>
            <p:nvPr/>
          </p:nvSpPr>
          <p:spPr bwMode="auto">
            <a:xfrm>
              <a:off x="3832" y="2637"/>
              <a:ext cx="92" cy="89"/>
            </a:xfrm>
            <a:custGeom>
              <a:avLst/>
              <a:gdLst>
                <a:gd name="T0" fmla="*/ 67 w 92"/>
                <a:gd name="T1" fmla="*/ 2 h 89"/>
                <a:gd name="T2" fmla="*/ 70 w 92"/>
                <a:gd name="T3" fmla="*/ 6 h 89"/>
                <a:gd name="T4" fmla="*/ 75 w 92"/>
                <a:gd name="T5" fmla="*/ 7 h 89"/>
                <a:gd name="T6" fmla="*/ 81 w 92"/>
                <a:gd name="T7" fmla="*/ 13 h 89"/>
                <a:gd name="T8" fmla="*/ 85 w 92"/>
                <a:gd name="T9" fmla="*/ 17 h 89"/>
                <a:gd name="T10" fmla="*/ 86 w 92"/>
                <a:gd name="T11" fmla="*/ 21 h 89"/>
                <a:gd name="T12" fmla="*/ 91 w 92"/>
                <a:gd name="T13" fmla="*/ 28 h 89"/>
                <a:gd name="T14" fmla="*/ 92 w 92"/>
                <a:gd name="T15" fmla="*/ 37 h 89"/>
                <a:gd name="T16" fmla="*/ 92 w 92"/>
                <a:gd name="T17" fmla="*/ 40 h 89"/>
                <a:gd name="T18" fmla="*/ 92 w 92"/>
                <a:gd name="T19" fmla="*/ 45 h 89"/>
                <a:gd name="T20" fmla="*/ 92 w 92"/>
                <a:gd name="T21" fmla="*/ 54 h 89"/>
                <a:gd name="T22" fmla="*/ 91 w 92"/>
                <a:gd name="T23" fmla="*/ 59 h 89"/>
                <a:gd name="T24" fmla="*/ 89 w 92"/>
                <a:gd name="T25" fmla="*/ 62 h 89"/>
                <a:gd name="T26" fmla="*/ 87 w 92"/>
                <a:gd name="T27" fmla="*/ 67 h 89"/>
                <a:gd name="T28" fmla="*/ 85 w 92"/>
                <a:gd name="T29" fmla="*/ 70 h 89"/>
                <a:gd name="T30" fmla="*/ 79 w 92"/>
                <a:gd name="T31" fmla="*/ 77 h 89"/>
                <a:gd name="T32" fmla="*/ 70 w 92"/>
                <a:gd name="T33" fmla="*/ 82 h 89"/>
                <a:gd name="T34" fmla="*/ 67 w 92"/>
                <a:gd name="T35" fmla="*/ 84 h 89"/>
                <a:gd name="T36" fmla="*/ 62 w 92"/>
                <a:gd name="T37" fmla="*/ 86 h 89"/>
                <a:gd name="T38" fmla="*/ 54 w 92"/>
                <a:gd name="T39" fmla="*/ 88 h 89"/>
                <a:gd name="T40" fmla="*/ 49 w 92"/>
                <a:gd name="T41" fmla="*/ 89 h 89"/>
                <a:gd name="T42" fmla="*/ 45 w 92"/>
                <a:gd name="T43" fmla="*/ 89 h 89"/>
                <a:gd name="T44" fmla="*/ 36 w 92"/>
                <a:gd name="T45" fmla="*/ 88 h 89"/>
                <a:gd name="T46" fmla="*/ 32 w 92"/>
                <a:gd name="T47" fmla="*/ 86 h 89"/>
                <a:gd name="T48" fmla="*/ 28 w 92"/>
                <a:gd name="T49" fmla="*/ 84 h 89"/>
                <a:gd name="T50" fmla="*/ 22 w 92"/>
                <a:gd name="T51" fmla="*/ 83 h 89"/>
                <a:gd name="T52" fmla="*/ 19 w 92"/>
                <a:gd name="T53" fmla="*/ 80 h 89"/>
                <a:gd name="T54" fmla="*/ 13 w 92"/>
                <a:gd name="T55" fmla="*/ 73 h 89"/>
                <a:gd name="T56" fmla="*/ 10 w 92"/>
                <a:gd name="T57" fmla="*/ 70 h 89"/>
                <a:gd name="T58" fmla="*/ 7 w 92"/>
                <a:gd name="T59" fmla="*/ 67 h 89"/>
                <a:gd name="T60" fmla="*/ 3 w 92"/>
                <a:gd name="T61" fmla="*/ 59 h 89"/>
                <a:gd name="T62" fmla="*/ 0 w 92"/>
                <a:gd name="T63" fmla="*/ 51 h 89"/>
                <a:gd name="T64" fmla="*/ 0 w 92"/>
                <a:gd name="T65" fmla="*/ 47 h 89"/>
                <a:gd name="T66" fmla="*/ 0 w 92"/>
                <a:gd name="T67" fmla="*/ 42 h 89"/>
                <a:gd name="T68" fmla="*/ 2 w 92"/>
                <a:gd name="T69" fmla="*/ 34 h 89"/>
                <a:gd name="T70" fmla="*/ 3 w 92"/>
                <a:gd name="T71" fmla="*/ 30 h 89"/>
                <a:gd name="T72" fmla="*/ 5 w 92"/>
                <a:gd name="T73" fmla="*/ 25 h 89"/>
                <a:gd name="T74" fmla="*/ 7 w 92"/>
                <a:gd name="T75" fmla="*/ 21 h 89"/>
                <a:gd name="T76" fmla="*/ 9 w 92"/>
                <a:gd name="T77" fmla="*/ 17 h 89"/>
                <a:gd name="T78" fmla="*/ 16 w 92"/>
                <a:gd name="T79" fmla="*/ 10 h 89"/>
                <a:gd name="T80" fmla="*/ 22 w 92"/>
                <a:gd name="T81" fmla="*/ 6 h 89"/>
                <a:gd name="T82" fmla="*/ 28 w 92"/>
                <a:gd name="T83" fmla="*/ 2 h 89"/>
                <a:gd name="T84" fmla="*/ 30 w 92"/>
                <a:gd name="T85" fmla="*/ 1 h 89"/>
                <a:gd name="T86" fmla="*/ 40 w 92"/>
                <a:gd name="T87" fmla="*/ 0 h 89"/>
                <a:gd name="T88" fmla="*/ 43 w 92"/>
                <a:gd name="T89" fmla="*/ 0 h 89"/>
                <a:gd name="T90" fmla="*/ 48 w 92"/>
                <a:gd name="T91" fmla="*/ 0 h 89"/>
                <a:gd name="T92" fmla="*/ 58 w 92"/>
                <a:gd name="T93" fmla="*/ 0 h 89"/>
                <a:gd name="T94" fmla="*/ 62 w 92"/>
                <a:gd name="T95" fmla="*/ 1 h 89"/>
                <a:gd name="T96" fmla="*/ 67 w 92"/>
                <a:gd name="T97" fmla="*/ 2 h 8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92"/>
                <a:gd name="T148" fmla="*/ 0 h 89"/>
                <a:gd name="T149" fmla="*/ 92 w 92"/>
                <a:gd name="T150" fmla="*/ 89 h 8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92" h="89">
                  <a:moveTo>
                    <a:pt x="67" y="2"/>
                  </a:moveTo>
                  <a:lnTo>
                    <a:pt x="70" y="6"/>
                  </a:lnTo>
                  <a:lnTo>
                    <a:pt x="75" y="7"/>
                  </a:lnTo>
                  <a:lnTo>
                    <a:pt x="81" y="13"/>
                  </a:lnTo>
                  <a:lnTo>
                    <a:pt x="85" y="17"/>
                  </a:lnTo>
                  <a:lnTo>
                    <a:pt x="86" y="21"/>
                  </a:lnTo>
                  <a:lnTo>
                    <a:pt x="91" y="28"/>
                  </a:lnTo>
                  <a:lnTo>
                    <a:pt x="92" y="37"/>
                  </a:lnTo>
                  <a:lnTo>
                    <a:pt x="92" y="40"/>
                  </a:lnTo>
                  <a:lnTo>
                    <a:pt x="92" y="45"/>
                  </a:lnTo>
                  <a:lnTo>
                    <a:pt x="92" y="54"/>
                  </a:lnTo>
                  <a:lnTo>
                    <a:pt x="91" y="59"/>
                  </a:lnTo>
                  <a:lnTo>
                    <a:pt x="89" y="62"/>
                  </a:lnTo>
                  <a:lnTo>
                    <a:pt x="87" y="67"/>
                  </a:lnTo>
                  <a:lnTo>
                    <a:pt x="85" y="70"/>
                  </a:lnTo>
                  <a:lnTo>
                    <a:pt x="79" y="77"/>
                  </a:lnTo>
                  <a:lnTo>
                    <a:pt x="70" y="82"/>
                  </a:lnTo>
                  <a:lnTo>
                    <a:pt x="67" y="84"/>
                  </a:lnTo>
                  <a:lnTo>
                    <a:pt x="62" y="86"/>
                  </a:lnTo>
                  <a:lnTo>
                    <a:pt x="54" y="88"/>
                  </a:lnTo>
                  <a:lnTo>
                    <a:pt x="49" y="89"/>
                  </a:lnTo>
                  <a:lnTo>
                    <a:pt x="45" y="89"/>
                  </a:lnTo>
                  <a:lnTo>
                    <a:pt x="36" y="88"/>
                  </a:lnTo>
                  <a:lnTo>
                    <a:pt x="32" y="86"/>
                  </a:lnTo>
                  <a:lnTo>
                    <a:pt x="28" y="84"/>
                  </a:lnTo>
                  <a:lnTo>
                    <a:pt x="22" y="83"/>
                  </a:lnTo>
                  <a:lnTo>
                    <a:pt x="19" y="80"/>
                  </a:lnTo>
                  <a:lnTo>
                    <a:pt x="13" y="73"/>
                  </a:lnTo>
                  <a:lnTo>
                    <a:pt x="10" y="70"/>
                  </a:lnTo>
                  <a:lnTo>
                    <a:pt x="7" y="67"/>
                  </a:lnTo>
                  <a:lnTo>
                    <a:pt x="3" y="59"/>
                  </a:lnTo>
                  <a:lnTo>
                    <a:pt x="0" y="51"/>
                  </a:lnTo>
                  <a:lnTo>
                    <a:pt x="0" y="47"/>
                  </a:lnTo>
                  <a:lnTo>
                    <a:pt x="0" y="42"/>
                  </a:lnTo>
                  <a:lnTo>
                    <a:pt x="2" y="34"/>
                  </a:lnTo>
                  <a:lnTo>
                    <a:pt x="3" y="30"/>
                  </a:lnTo>
                  <a:lnTo>
                    <a:pt x="5" y="25"/>
                  </a:lnTo>
                  <a:lnTo>
                    <a:pt x="7" y="21"/>
                  </a:lnTo>
                  <a:lnTo>
                    <a:pt x="9" y="17"/>
                  </a:lnTo>
                  <a:lnTo>
                    <a:pt x="16" y="10"/>
                  </a:lnTo>
                  <a:lnTo>
                    <a:pt x="22" y="6"/>
                  </a:lnTo>
                  <a:lnTo>
                    <a:pt x="28" y="2"/>
                  </a:lnTo>
                  <a:lnTo>
                    <a:pt x="30" y="1"/>
                  </a:lnTo>
                  <a:lnTo>
                    <a:pt x="40" y="0"/>
                  </a:lnTo>
                  <a:lnTo>
                    <a:pt x="43" y="0"/>
                  </a:lnTo>
                  <a:lnTo>
                    <a:pt x="48" y="0"/>
                  </a:lnTo>
                  <a:lnTo>
                    <a:pt x="58" y="0"/>
                  </a:lnTo>
                  <a:lnTo>
                    <a:pt x="62" y="1"/>
                  </a:lnTo>
                  <a:lnTo>
                    <a:pt x="67" y="2"/>
                  </a:lnTo>
                  <a:close/>
                </a:path>
              </a:pathLst>
            </a:custGeom>
            <a:solidFill>
              <a:srgbClr val="FFFFFF"/>
            </a:solidFill>
            <a:ln w="9525">
              <a:noFill/>
              <a:round/>
              <a:headEnd/>
              <a:tailEnd/>
            </a:ln>
          </p:spPr>
          <p:txBody>
            <a:bodyPr/>
            <a:lstStyle/>
            <a:p>
              <a:endParaRPr lang="ru-RU"/>
            </a:p>
          </p:txBody>
        </p:sp>
        <p:sp>
          <p:nvSpPr>
            <p:cNvPr id="22663" name="Freeform 1536"/>
            <p:cNvSpPr>
              <a:spLocks/>
            </p:cNvSpPr>
            <p:nvPr/>
          </p:nvSpPr>
          <p:spPr bwMode="auto">
            <a:xfrm>
              <a:off x="3863" y="2551"/>
              <a:ext cx="93" cy="91"/>
            </a:xfrm>
            <a:custGeom>
              <a:avLst/>
              <a:gdLst>
                <a:gd name="T0" fmla="*/ 63 w 93"/>
                <a:gd name="T1" fmla="*/ 3 h 91"/>
                <a:gd name="T2" fmla="*/ 71 w 93"/>
                <a:gd name="T3" fmla="*/ 7 h 91"/>
                <a:gd name="T4" fmla="*/ 74 w 93"/>
                <a:gd name="T5" fmla="*/ 9 h 91"/>
                <a:gd name="T6" fmla="*/ 77 w 93"/>
                <a:gd name="T7" fmla="*/ 12 h 91"/>
                <a:gd name="T8" fmla="*/ 80 w 93"/>
                <a:gd name="T9" fmla="*/ 16 h 91"/>
                <a:gd name="T10" fmla="*/ 83 w 93"/>
                <a:gd name="T11" fmla="*/ 19 h 91"/>
                <a:gd name="T12" fmla="*/ 88 w 93"/>
                <a:gd name="T13" fmla="*/ 26 h 91"/>
                <a:gd name="T14" fmla="*/ 89 w 93"/>
                <a:gd name="T15" fmla="*/ 30 h 91"/>
                <a:gd name="T16" fmla="*/ 91 w 93"/>
                <a:gd name="T17" fmla="*/ 35 h 91"/>
                <a:gd name="T18" fmla="*/ 93 w 93"/>
                <a:gd name="T19" fmla="*/ 43 h 91"/>
                <a:gd name="T20" fmla="*/ 93 w 93"/>
                <a:gd name="T21" fmla="*/ 52 h 91"/>
                <a:gd name="T22" fmla="*/ 91 w 93"/>
                <a:gd name="T23" fmla="*/ 57 h 91"/>
                <a:gd name="T24" fmla="*/ 89 w 93"/>
                <a:gd name="T25" fmla="*/ 62 h 91"/>
                <a:gd name="T26" fmla="*/ 85 w 93"/>
                <a:gd name="T27" fmla="*/ 70 h 91"/>
                <a:gd name="T28" fmla="*/ 80 w 93"/>
                <a:gd name="T29" fmla="*/ 77 h 91"/>
                <a:gd name="T30" fmla="*/ 74 w 93"/>
                <a:gd name="T31" fmla="*/ 83 h 91"/>
                <a:gd name="T32" fmla="*/ 67 w 93"/>
                <a:gd name="T33" fmla="*/ 87 h 91"/>
                <a:gd name="T34" fmla="*/ 61 w 93"/>
                <a:gd name="T35" fmla="*/ 89 h 91"/>
                <a:gd name="T36" fmla="*/ 58 w 93"/>
                <a:gd name="T37" fmla="*/ 91 h 91"/>
                <a:gd name="T38" fmla="*/ 49 w 93"/>
                <a:gd name="T39" fmla="*/ 91 h 91"/>
                <a:gd name="T40" fmla="*/ 39 w 93"/>
                <a:gd name="T41" fmla="*/ 91 h 91"/>
                <a:gd name="T42" fmla="*/ 32 w 93"/>
                <a:gd name="T43" fmla="*/ 89 h 91"/>
                <a:gd name="T44" fmla="*/ 22 w 93"/>
                <a:gd name="T45" fmla="*/ 85 h 91"/>
                <a:gd name="T46" fmla="*/ 19 w 93"/>
                <a:gd name="T47" fmla="*/ 83 h 91"/>
                <a:gd name="T48" fmla="*/ 17 w 93"/>
                <a:gd name="T49" fmla="*/ 80 h 91"/>
                <a:gd name="T50" fmla="*/ 13 w 93"/>
                <a:gd name="T51" fmla="*/ 77 h 91"/>
                <a:gd name="T52" fmla="*/ 10 w 93"/>
                <a:gd name="T53" fmla="*/ 74 h 91"/>
                <a:gd name="T54" fmla="*/ 5 w 93"/>
                <a:gd name="T55" fmla="*/ 66 h 91"/>
                <a:gd name="T56" fmla="*/ 4 w 93"/>
                <a:gd name="T57" fmla="*/ 61 h 91"/>
                <a:gd name="T58" fmla="*/ 2 w 93"/>
                <a:gd name="T59" fmla="*/ 57 h 91"/>
                <a:gd name="T60" fmla="*/ 0 w 93"/>
                <a:gd name="T61" fmla="*/ 48 h 91"/>
                <a:gd name="T62" fmla="*/ 2 w 93"/>
                <a:gd name="T63" fmla="*/ 40 h 91"/>
                <a:gd name="T64" fmla="*/ 2 w 93"/>
                <a:gd name="T65" fmla="*/ 35 h 91"/>
                <a:gd name="T66" fmla="*/ 4 w 93"/>
                <a:gd name="T67" fmla="*/ 30 h 91"/>
                <a:gd name="T68" fmla="*/ 8 w 93"/>
                <a:gd name="T69" fmla="*/ 22 h 91"/>
                <a:gd name="T70" fmla="*/ 13 w 93"/>
                <a:gd name="T71" fmla="*/ 15 h 91"/>
                <a:gd name="T72" fmla="*/ 19 w 93"/>
                <a:gd name="T73" fmla="*/ 9 h 91"/>
                <a:gd name="T74" fmla="*/ 27 w 93"/>
                <a:gd name="T75" fmla="*/ 5 h 91"/>
                <a:gd name="T76" fmla="*/ 32 w 93"/>
                <a:gd name="T77" fmla="*/ 3 h 91"/>
                <a:gd name="T78" fmla="*/ 37 w 93"/>
                <a:gd name="T79" fmla="*/ 1 h 91"/>
                <a:gd name="T80" fmla="*/ 44 w 93"/>
                <a:gd name="T81" fmla="*/ 0 h 91"/>
                <a:gd name="T82" fmla="*/ 54 w 93"/>
                <a:gd name="T83" fmla="*/ 1 h 91"/>
                <a:gd name="T84" fmla="*/ 63 w 93"/>
                <a:gd name="T85" fmla="*/ 3 h 9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3"/>
                <a:gd name="T130" fmla="*/ 0 h 91"/>
                <a:gd name="T131" fmla="*/ 93 w 93"/>
                <a:gd name="T132" fmla="*/ 91 h 9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3" h="91">
                  <a:moveTo>
                    <a:pt x="63" y="3"/>
                  </a:moveTo>
                  <a:lnTo>
                    <a:pt x="71" y="7"/>
                  </a:lnTo>
                  <a:lnTo>
                    <a:pt x="74" y="9"/>
                  </a:lnTo>
                  <a:lnTo>
                    <a:pt x="77" y="12"/>
                  </a:lnTo>
                  <a:lnTo>
                    <a:pt x="80" y="16"/>
                  </a:lnTo>
                  <a:lnTo>
                    <a:pt x="83" y="19"/>
                  </a:lnTo>
                  <a:lnTo>
                    <a:pt x="88" y="26"/>
                  </a:lnTo>
                  <a:lnTo>
                    <a:pt x="89" y="30"/>
                  </a:lnTo>
                  <a:lnTo>
                    <a:pt x="91" y="35"/>
                  </a:lnTo>
                  <a:lnTo>
                    <a:pt x="93" y="43"/>
                  </a:lnTo>
                  <a:lnTo>
                    <a:pt x="93" y="52"/>
                  </a:lnTo>
                  <a:lnTo>
                    <a:pt x="91" y="57"/>
                  </a:lnTo>
                  <a:lnTo>
                    <a:pt x="89" y="62"/>
                  </a:lnTo>
                  <a:lnTo>
                    <a:pt x="85" y="70"/>
                  </a:lnTo>
                  <a:lnTo>
                    <a:pt x="80" y="77"/>
                  </a:lnTo>
                  <a:lnTo>
                    <a:pt x="74" y="83"/>
                  </a:lnTo>
                  <a:lnTo>
                    <a:pt x="67" y="87"/>
                  </a:lnTo>
                  <a:lnTo>
                    <a:pt x="61" y="89"/>
                  </a:lnTo>
                  <a:lnTo>
                    <a:pt x="58" y="91"/>
                  </a:lnTo>
                  <a:lnTo>
                    <a:pt x="49" y="91"/>
                  </a:lnTo>
                  <a:lnTo>
                    <a:pt x="39" y="91"/>
                  </a:lnTo>
                  <a:lnTo>
                    <a:pt x="32" y="89"/>
                  </a:lnTo>
                  <a:lnTo>
                    <a:pt x="22" y="85"/>
                  </a:lnTo>
                  <a:lnTo>
                    <a:pt x="19" y="83"/>
                  </a:lnTo>
                  <a:lnTo>
                    <a:pt x="17" y="80"/>
                  </a:lnTo>
                  <a:lnTo>
                    <a:pt x="13" y="77"/>
                  </a:lnTo>
                  <a:lnTo>
                    <a:pt x="10" y="74"/>
                  </a:lnTo>
                  <a:lnTo>
                    <a:pt x="5" y="66"/>
                  </a:lnTo>
                  <a:lnTo>
                    <a:pt x="4" y="61"/>
                  </a:lnTo>
                  <a:lnTo>
                    <a:pt x="2" y="57"/>
                  </a:lnTo>
                  <a:lnTo>
                    <a:pt x="0" y="48"/>
                  </a:lnTo>
                  <a:lnTo>
                    <a:pt x="2" y="40"/>
                  </a:lnTo>
                  <a:lnTo>
                    <a:pt x="2" y="35"/>
                  </a:lnTo>
                  <a:lnTo>
                    <a:pt x="4" y="30"/>
                  </a:lnTo>
                  <a:lnTo>
                    <a:pt x="8" y="22"/>
                  </a:lnTo>
                  <a:lnTo>
                    <a:pt x="13" y="15"/>
                  </a:lnTo>
                  <a:lnTo>
                    <a:pt x="19" y="9"/>
                  </a:lnTo>
                  <a:lnTo>
                    <a:pt x="27" y="5"/>
                  </a:lnTo>
                  <a:lnTo>
                    <a:pt x="32" y="3"/>
                  </a:lnTo>
                  <a:lnTo>
                    <a:pt x="37" y="1"/>
                  </a:lnTo>
                  <a:lnTo>
                    <a:pt x="44" y="0"/>
                  </a:lnTo>
                  <a:lnTo>
                    <a:pt x="54" y="1"/>
                  </a:lnTo>
                  <a:lnTo>
                    <a:pt x="63" y="3"/>
                  </a:lnTo>
                  <a:close/>
                </a:path>
              </a:pathLst>
            </a:custGeom>
            <a:solidFill>
              <a:srgbClr val="FFFFFF"/>
            </a:solidFill>
            <a:ln w="9525">
              <a:noFill/>
              <a:round/>
              <a:headEnd/>
              <a:tailEnd/>
            </a:ln>
          </p:spPr>
          <p:txBody>
            <a:bodyPr/>
            <a:lstStyle/>
            <a:p>
              <a:endParaRPr lang="ru-RU"/>
            </a:p>
          </p:txBody>
        </p:sp>
        <p:sp>
          <p:nvSpPr>
            <p:cNvPr id="22664" name="Freeform 1537"/>
            <p:cNvSpPr>
              <a:spLocks/>
            </p:cNvSpPr>
            <p:nvPr/>
          </p:nvSpPr>
          <p:spPr bwMode="auto">
            <a:xfrm>
              <a:off x="3895" y="2458"/>
              <a:ext cx="91" cy="89"/>
            </a:xfrm>
            <a:custGeom>
              <a:avLst/>
              <a:gdLst>
                <a:gd name="T0" fmla="*/ 57 w 91"/>
                <a:gd name="T1" fmla="*/ 0 h 89"/>
                <a:gd name="T2" fmla="*/ 65 w 91"/>
                <a:gd name="T3" fmla="*/ 4 h 89"/>
                <a:gd name="T4" fmla="*/ 70 w 91"/>
                <a:gd name="T5" fmla="*/ 7 h 89"/>
                <a:gd name="T6" fmla="*/ 74 w 91"/>
                <a:gd name="T7" fmla="*/ 9 h 89"/>
                <a:gd name="T8" fmla="*/ 80 w 91"/>
                <a:gd name="T9" fmla="*/ 15 h 89"/>
                <a:gd name="T10" fmla="*/ 84 w 91"/>
                <a:gd name="T11" fmla="*/ 23 h 89"/>
                <a:gd name="T12" fmla="*/ 87 w 91"/>
                <a:gd name="T13" fmla="*/ 26 h 89"/>
                <a:gd name="T14" fmla="*/ 89 w 91"/>
                <a:gd name="T15" fmla="*/ 31 h 89"/>
                <a:gd name="T16" fmla="*/ 91 w 91"/>
                <a:gd name="T17" fmla="*/ 39 h 89"/>
                <a:gd name="T18" fmla="*/ 91 w 91"/>
                <a:gd name="T19" fmla="*/ 49 h 89"/>
                <a:gd name="T20" fmla="*/ 91 w 91"/>
                <a:gd name="T21" fmla="*/ 51 h 89"/>
                <a:gd name="T22" fmla="*/ 89 w 91"/>
                <a:gd name="T23" fmla="*/ 56 h 89"/>
                <a:gd name="T24" fmla="*/ 86 w 91"/>
                <a:gd name="T25" fmla="*/ 66 h 89"/>
                <a:gd name="T26" fmla="*/ 84 w 91"/>
                <a:gd name="T27" fmla="*/ 69 h 89"/>
                <a:gd name="T28" fmla="*/ 81 w 91"/>
                <a:gd name="T29" fmla="*/ 72 h 89"/>
                <a:gd name="T30" fmla="*/ 75 w 91"/>
                <a:gd name="T31" fmla="*/ 79 h 89"/>
                <a:gd name="T32" fmla="*/ 69 w 91"/>
                <a:gd name="T33" fmla="*/ 85 h 89"/>
                <a:gd name="T34" fmla="*/ 64 w 91"/>
                <a:gd name="T35" fmla="*/ 87 h 89"/>
                <a:gd name="T36" fmla="*/ 61 w 91"/>
                <a:gd name="T37" fmla="*/ 88 h 89"/>
                <a:gd name="T38" fmla="*/ 52 w 91"/>
                <a:gd name="T39" fmla="*/ 89 h 89"/>
                <a:gd name="T40" fmla="*/ 42 w 91"/>
                <a:gd name="T41" fmla="*/ 89 h 89"/>
                <a:gd name="T42" fmla="*/ 37 w 91"/>
                <a:gd name="T43" fmla="*/ 89 h 89"/>
                <a:gd name="T44" fmla="*/ 35 w 91"/>
                <a:gd name="T45" fmla="*/ 88 h 89"/>
                <a:gd name="T46" fmla="*/ 24 w 91"/>
                <a:gd name="T47" fmla="*/ 85 h 89"/>
                <a:gd name="T48" fmla="*/ 20 w 91"/>
                <a:gd name="T49" fmla="*/ 83 h 89"/>
                <a:gd name="T50" fmla="*/ 17 w 91"/>
                <a:gd name="T51" fmla="*/ 80 h 89"/>
                <a:gd name="T52" fmla="*/ 11 w 91"/>
                <a:gd name="T53" fmla="*/ 75 h 89"/>
                <a:gd name="T54" fmla="*/ 6 w 91"/>
                <a:gd name="T55" fmla="*/ 68 h 89"/>
                <a:gd name="T56" fmla="*/ 3 w 91"/>
                <a:gd name="T57" fmla="*/ 64 h 89"/>
                <a:gd name="T58" fmla="*/ 1 w 91"/>
                <a:gd name="T59" fmla="*/ 59 h 89"/>
                <a:gd name="T60" fmla="*/ 0 w 91"/>
                <a:gd name="T61" fmla="*/ 51 h 89"/>
                <a:gd name="T62" fmla="*/ 0 w 91"/>
                <a:gd name="T63" fmla="*/ 42 h 89"/>
                <a:gd name="T64" fmla="*/ 0 w 91"/>
                <a:gd name="T65" fmla="*/ 38 h 89"/>
                <a:gd name="T66" fmla="*/ 1 w 91"/>
                <a:gd name="T67" fmla="*/ 32 h 89"/>
                <a:gd name="T68" fmla="*/ 5 w 91"/>
                <a:gd name="T69" fmla="*/ 25 h 89"/>
                <a:gd name="T70" fmla="*/ 6 w 91"/>
                <a:gd name="T71" fmla="*/ 21 h 89"/>
                <a:gd name="T72" fmla="*/ 9 w 91"/>
                <a:gd name="T73" fmla="*/ 17 h 89"/>
                <a:gd name="T74" fmla="*/ 15 w 91"/>
                <a:gd name="T75" fmla="*/ 10 h 89"/>
                <a:gd name="T76" fmla="*/ 22 w 91"/>
                <a:gd name="T77" fmla="*/ 6 h 89"/>
                <a:gd name="T78" fmla="*/ 26 w 91"/>
                <a:gd name="T79" fmla="*/ 4 h 89"/>
                <a:gd name="T80" fmla="*/ 31 w 91"/>
                <a:gd name="T81" fmla="*/ 2 h 89"/>
                <a:gd name="T82" fmla="*/ 39 w 91"/>
                <a:gd name="T83" fmla="*/ 0 h 89"/>
                <a:gd name="T84" fmla="*/ 48 w 91"/>
                <a:gd name="T85" fmla="*/ 0 h 89"/>
                <a:gd name="T86" fmla="*/ 53 w 91"/>
                <a:gd name="T87" fmla="*/ 0 h 89"/>
                <a:gd name="T88" fmla="*/ 57 w 91"/>
                <a:gd name="T89" fmla="*/ 0 h 8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1"/>
                <a:gd name="T136" fmla="*/ 0 h 89"/>
                <a:gd name="T137" fmla="*/ 91 w 91"/>
                <a:gd name="T138" fmla="*/ 89 h 8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1" h="89">
                  <a:moveTo>
                    <a:pt x="57" y="0"/>
                  </a:moveTo>
                  <a:lnTo>
                    <a:pt x="65" y="4"/>
                  </a:lnTo>
                  <a:lnTo>
                    <a:pt x="70" y="7"/>
                  </a:lnTo>
                  <a:lnTo>
                    <a:pt x="74" y="9"/>
                  </a:lnTo>
                  <a:lnTo>
                    <a:pt x="80" y="15"/>
                  </a:lnTo>
                  <a:lnTo>
                    <a:pt x="84" y="23"/>
                  </a:lnTo>
                  <a:lnTo>
                    <a:pt x="87" y="26"/>
                  </a:lnTo>
                  <a:lnTo>
                    <a:pt x="89" y="31"/>
                  </a:lnTo>
                  <a:lnTo>
                    <a:pt x="91" y="39"/>
                  </a:lnTo>
                  <a:lnTo>
                    <a:pt x="91" y="49"/>
                  </a:lnTo>
                  <a:lnTo>
                    <a:pt x="91" y="51"/>
                  </a:lnTo>
                  <a:lnTo>
                    <a:pt x="89" y="56"/>
                  </a:lnTo>
                  <a:lnTo>
                    <a:pt x="86" y="66"/>
                  </a:lnTo>
                  <a:lnTo>
                    <a:pt x="84" y="69"/>
                  </a:lnTo>
                  <a:lnTo>
                    <a:pt x="81" y="72"/>
                  </a:lnTo>
                  <a:lnTo>
                    <a:pt x="75" y="79"/>
                  </a:lnTo>
                  <a:lnTo>
                    <a:pt x="69" y="85"/>
                  </a:lnTo>
                  <a:lnTo>
                    <a:pt x="64" y="87"/>
                  </a:lnTo>
                  <a:lnTo>
                    <a:pt x="61" y="88"/>
                  </a:lnTo>
                  <a:lnTo>
                    <a:pt x="52" y="89"/>
                  </a:lnTo>
                  <a:lnTo>
                    <a:pt x="42" y="89"/>
                  </a:lnTo>
                  <a:lnTo>
                    <a:pt x="37" y="89"/>
                  </a:lnTo>
                  <a:lnTo>
                    <a:pt x="35" y="88"/>
                  </a:lnTo>
                  <a:lnTo>
                    <a:pt x="24" y="85"/>
                  </a:lnTo>
                  <a:lnTo>
                    <a:pt x="20" y="83"/>
                  </a:lnTo>
                  <a:lnTo>
                    <a:pt x="17" y="80"/>
                  </a:lnTo>
                  <a:lnTo>
                    <a:pt x="11" y="75"/>
                  </a:lnTo>
                  <a:lnTo>
                    <a:pt x="6" y="68"/>
                  </a:lnTo>
                  <a:lnTo>
                    <a:pt x="3" y="64"/>
                  </a:lnTo>
                  <a:lnTo>
                    <a:pt x="1" y="59"/>
                  </a:lnTo>
                  <a:lnTo>
                    <a:pt x="0" y="51"/>
                  </a:lnTo>
                  <a:lnTo>
                    <a:pt x="0" y="42"/>
                  </a:lnTo>
                  <a:lnTo>
                    <a:pt x="0" y="38"/>
                  </a:lnTo>
                  <a:lnTo>
                    <a:pt x="1" y="32"/>
                  </a:lnTo>
                  <a:lnTo>
                    <a:pt x="5" y="25"/>
                  </a:lnTo>
                  <a:lnTo>
                    <a:pt x="6" y="21"/>
                  </a:lnTo>
                  <a:lnTo>
                    <a:pt x="9" y="17"/>
                  </a:lnTo>
                  <a:lnTo>
                    <a:pt x="15" y="10"/>
                  </a:lnTo>
                  <a:lnTo>
                    <a:pt x="22" y="6"/>
                  </a:lnTo>
                  <a:lnTo>
                    <a:pt x="26" y="4"/>
                  </a:lnTo>
                  <a:lnTo>
                    <a:pt x="31" y="2"/>
                  </a:lnTo>
                  <a:lnTo>
                    <a:pt x="39" y="0"/>
                  </a:lnTo>
                  <a:lnTo>
                    <a:pt x="48" y="0"/>
                  </a:lnTo>
                  <a:lnTo>
                    <a:pt x="53" y="0"/>
                  </a:lnTo>
                  <a:lnTo>
                    <a:pt x="57" y="0"/>
                  </a:lnTo>
                  <a:close/>
                </a:path>
              </a:pathLst>
            </a:custGeom>
            <a:solidFill>
              <a:srgbClr val="FFFFFF"/>
            </a:solidFill>
            <a:ln w="9525">
              <a:noFill/>
              <a:round/>
              <a:headEnd/>
              <a:tailEnd/>
            </a:ln>
          </p:spPr>
          <p:txBody>
            <a:bodyPr/>
            <a:lstStyle/>
            <a:p>
              <a:endParaRPr lang="ru-RU"/>
            </a:p>
          </p:txBody>
        </p:sp>
        <p:sp>
          <p:nvSpPr>
            <p:cNvPr id="22665" name="Freeform 1538"/>
            <p:cNvSpPr>
              <a:spLocks/>
            </p:cNvSpPr>
            <p:nvPr/>
          </p:nvSpPr>
          <p:spPr bwMode="auto">
            <a:xfrm>
              <a:off x="3908" y="2371"/>
              <a:ext cx="91" cy="92"/>
            </a:xfrm>
            <a:custGeom>
              <a:avLst/>
              <a:gdLst>
                <a:gd name="T0" fmla="*/ 53 w 91"/>
                <a:gd name="T1" fmla="*/ 0 h 92"/>
                <a:gd name="T2" fmla="*/ 58 w 91"/>
                <a:gd name="T3" fmla="*/ 2 h 92"/>
                <a:gd name="T4" fmla="*/ 63 w 91"/>
                <a:gd name="T5" fmla="*/ 4 h 92"/>
                <a:gd name="T6" fmla="*/ 70 w 91"/>
                <a:gd name="T7" fmla="*/ 7 h 92"/>
                <a:gd name="T8" fmla="*/ 77 w 91"/>
                <a:gd name="T9" fmla="*/ 13 h 92"/>
                <a:gd name="T10" fmla="*/ 83 w 91"/>
                <a:gd name="T11" fmla="*/ 20 h 92"/>
                <a:gd name="T12" fmla="*/ 88 w 91"/>
                <a:gd name="T13" fmla="*/ 27 h 92"/>
                <a:gd name="T14" fmla="*/ 90 w 91"/>
                <a:gd name="T15" fmla="*/ 36 h 92"/>
                <a:gd name="T16" fmla="*/ 91 w 91"/>
                <a:gd name="T17" fmla="*/ 44 h 92"/>
                <a:gd name="T18" fmla="*/ 91 w 91"/>
                <a:gd name="T19" fmla="*/ 48 h 92"/>
                <a:gd name="T20" fmla="*/ 91 w 91"/>
                <a:gd name="T21" fmla="*/ 53 h 92"/>
                <a:gd name="T22" fmla="*/ 90 w 91"/>
                <a:gd name="T23" fmla="*/ 58 h 92"/>
                <a:gd name="T24" fmla="*/ 89 w 91"/>
                <a:gd name="T25" fmla="*/ 63 h 92"/>
                <a:gd name="T26" fmla="*/ 87 w 91"/>
                <a:gd name="T27" fmla="*/ 66 h 92"/>
                <a:gd name="T28" fmla="*/ 83 w 91"/>
                <a:gd name="T29" fmla="*/ 71 h 92"/>
                <a:gd name="T30" fmla="*/ 79 w 91"/>
                <a:gd name="T31" fmla="*/ 77 h 92"/>
                <a:gd name="T32" fmla="*/ 72 w 91"/>
                <a:gd name="T33" fmla="*/ 84 h 92"/>
                <a:gd name="T34" fmla="*/ 64 w 91"/>
                <a:gd name="T35" fmla="*/ 87 h 92"/>
                <a:gd name="T36" fmla="*/ 55 w 91"/>
                <a:gd name="T37" fmla="*/ 90 h 92"/>
                <a:gd name="T38" fmla="*/ 52 w 91"/>
                <a:gd name="T39" fmla="*/ 90 h 92"/>
                <a:gd name="T40" fmla="*/ 47 w 91"/>
                <a:gd name="T41" fmla="*/ 92 h 92"/>
                <a:gd name="T42" fmla="*/ 42 w 91"/>
                <a:gd name="T43" fmla="*/ 92 h 92"/>
                <a:gd name="T44" fmla="*/ 38 w 91"/>
                <a:gd name="T45" fmla="*/ 90 h 92"/>
                <a:gd name="T46" fmla="*/ 33 w 91"/>
                <a:gd name="T47" fmla="*/ 90 h 92"/>
                <a:gd name="T48" fmla="*/ 28 w 91"/>
                <a:gd name="T49" fmla="*/ 88 h 92"/>
                <a:gd name="T50" fmla="*/ 21 w 91"/>
                <a:gd name="T51" fmla="*/ 84 h 92"/>
                <a:gd name="T52" fmla="*/ 14 w 91"/>
                <a:gd name="T53" fmla="*/ 79 h 92"/>
                <a:gd name="T54" fmla="*/ 8 w 91"/>
                <a:gd name="T55" fmla="*/ 73 h 92"/>
                <a:gd name="T56" fmla="*/ 3 w 91"/>
                <a:gd name="T57" fmla="*/ 65 h 92"/>
                <a:gd name="T58" fmla="*/ 0 w 91"/>
                <a:gd name="T59" fmla="*/ 57 h 92"/>
                <a:gd name="T60" fmla="*/ 0 w 91"/>
                <a:gd name="T61" fmla="*/ 47 h 92"/>
                <a:gd name="T62" fmla="*/ 0 w 91"/>
                <a:gd name="T63" fmla="*/ 42 h 92"/>
                <a:gd name="T64" fmla="*/ 0 w 91"/>
                <a:gd name="T65" fmla="*/ 37 h 92"/>
                <a:gd name="T66" fmla="*/ 1 w 91"/>
                <a:gd name="T67" fmla="*/ 33 h 92"/>
                <a:gd name="T68" fmla="*/ 3 w 91"/>
                <a:gd name="T69" fmla="*/ 29 h 92"/>
                <a:gd name="T70" fmla="*/ 4 w 91"/>
                <a:gd name="T71" fmla="*/ 25 h 92"/>
                <a:gd name="T72" fmla="*/ 6 w 91"/>
                <a:gd name="T73" fmla="*/ 21 h 92"/>
                <a:gd name="T74" fmla="*/ 12 w 91"/>
                <a:gd name="T75" fmla="*/ 14 h 92"/>
                <a:gd name="T76" fmla="*/ 19 w 91"/>
                <a:gd name="T77" fmla="*/ 8 h 92"/>
                <a:gd name="T78" fmla="*/ 27 w 91"/>
                <a:gd name="T79" fmla="*/ 4 h 92"/>
                <a:gd name="T80" fmla="*/ 34 w 91"/>
                <a:gd name="T81" fmla="*/ 0 h 92"/>
                <a:gd name="T82" fmla="*/ 40 w 91"/>
                <a:gd name="T83" fmla="*/ 0 h 92"/>
                <a:gd name="T84" fmla="*/ 44 w 91"/>
                <a:gd name="T85" fmla="*/ 0 h 92"/>
                <a:gd name="T86" fmla="*/ 49 w 91"/>
                <a:gd name="T87" fmla="*/ 0 h 92"/>
                <a:gd name="T88" fmla="*/ 53 w 91"/>
                <a:gd name="T89" fmla="*/ 0 h 9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1"/>
                <a:gd name="T136" fmla="*/ 0 h 92"/>
                <a:gd name="T137" fmla="*/ 91 w 91"/>
                <a:gd name="T138" fmla="*/ 92 h 9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1" h="92">
                  <a:moveTo>
                    <a:pt x="53" y="0"/>
                  </a:moveTo>
                  <a:lnTo>
                    <a:pt x="58" y="2"/>
                  </a:lnTo>
                  <a:lnTo>
                    <a:pt x="63" y="4"/>
                  </a:lnTo>
                  <a:lnTo>
                    <a:pt x="70" y="7"/>
                  </a:lnTo>
                  <a:lnTo>
                    <a:pt x="77" y="13"/>
                  </a:lnTo>
                  <a:lnTo>
                    <a:pt x="83" y="20"/>
                  </a:lnTo>
                  <a:lnTo>
                    <a:pt x="88" y="27"/>
                  </a:lnTo>
                  <a:lnTo>
                    <a:pt x="90" y="36"/>
                  </a:lnTo>
                  <a:lnTo>
                    <a:pt x="91" y="44"/>
                  </a:lnTo>
                  <a:lnTo>
                    <a:pt x="91" y="48"/>
                  </a:lnTo>
                  <a:lnTo>
                    <a:pt x="91" y="53"/>
                  </a:lnTo>
                  <a:lnTo>
                    <a:pt x="90" y="58"/>
                  </a:lnTo>
                  <a:lnTo>
                    <a:pt x="89" y="63"/>
                  </a:lnTo>
                  <a:lnTo>
                    <a:pt x="87" y="66"/>
                  </a:lnTo>
                  <a:lnTo>
                    <a:pt x="83" y="71"/>
                  </a:lnTo>
                  <a:lnTo>
                    <a:pt x="79" y="77"/>
                  </a:lnTo>
                  <a:lnTo>
                    <a:pt x="72" y="84"/>
                  </a:lnTo>
                  <a:lnTo>
                    <a:pt x="64" y="87"/>
                  </a:lnTo>
                  <a:lnTo>
                    <a:pt x="55" y="90"/>
                  </a:lnTo>
                  <a:lnTo>
                    <a:pt x="52" y="90"/>
                  </a:lnTo>
                  <a:lnTo>
                    <a:pt x="47" y="92"/>
                  </a:lnTo>
                  <a:lnTo>
                    <a:pt x="42" y="92"/>
                  </a:lnTo>
                  <a:lnTo>
                    <a:pt x="38" y="90"/>
                  </a:lnTo>
                  <a:lnTo>
                    <a:pt x="33" y="90"/>
                  </a:lnTo>
                  <a:lnTo>
                    <a:pt x="28" y="88"/>
                  </a:lnTo>
                  <a:lnTo>
                    <a:pt x="21" y="84"/>
                  </a:lnTo>
                  <a:lnTo>
                    <a:pt x="14" y="79"/>
                  </a:lnTo>
                  <a:lnTo>
                    <a:pt x="8" y="73"/>
                  </a:lnTo>
                  <a:lnTo>
                    <a:pt x="3" y="65"/>
                  </a:lnTo>
                  <a:lnTo>
                    <a:pt x="0" y="57"/>
                  </a:lnTo>
                  <a:lnTo>
                    <a:pt x="0" y="47"/>
                  </a:lnTo>
                  <a:lnTo>
                    <a:pt x="0" y="42"/>
                  </a:lnTo>
                  <a:lnTo>
                    <a:pt x="0" y="37"/>
                  </a:lnTo>
                  <a:lnTo>
                    <a:pt x="1" y="33"/>
                  </a:lnTo>
                  <a:lnTo>
                    <a:pt x="3" y="29"/>
                  </a:lnTo>
                  <a:lnTo>
                    <a:pt x="4" y="25"/>
                  </a:lnTo>
                  <a:lnTo>
                    <a:pt x="6" y="21"/>
                  </a:lnTo>
                  <a:lnTo>
                    <a:pt x="12" y="14"/>
                  </a:lnTo>
                  <a:lnTo>
                    <a:pt x="19" y="8"/>
                  </a:lnTo>
                  <a:lnTo>
                    <a:pt x="27" y="4"/>
                  </a:lnTo>
                  <a:lnTo>
                    <a:pt x="34" y="0"/>
                  </a:lnTo>
                  <a:lnTo>
                    <a:pt x="40" y="0"/>
                  </a:lnTo>
                  <a:lnTo>
                    <a:pt x="44" y="0"/>
                  </a:lnTo>
                  <a:lnTo>
                    <a:pt x="49" y="0"/>
                  </a:lnTo>
                  <a:lnTo>
                    <a:pt x="53" y="0"/>
                  </a:lnTo>
                  <a:close/>
                </a:path>
              </a:pathLst>
            </a:custGeom>
            <a:solidFill>
              <a:srgbClr val="FFFFFF"/>
            </a:solidFill>
            <a:ln w="9525">
              <a:noFill/>
              <a:round/>
              <a:headEnd/>
              <a:tailEnd/>
            </a:ln>
          </p:spPr>
          <p:txBody>
            <a:bodyPr/>
            <a:lstStyle/>
            <a:p>
              <a:endParaRPr lang="ru-RU"/>
            </a:p>
          </p:txBody>
        </p:sp>
        <p:sp>
          <p:nvSpPr>
            <p:cNvPr id="22666" name="Freeform 1539"/>
            <p:cNvSpPr>
              <a:spLocks/>
            </p:cNvSpPr>
            <p:nvPr/>
          </p:nvSpPr>
          <p:spPr bwMode="auto">
            <a:xfrm>
              <a:off x="3924" y="2279"/>
              <a:ext cx="93" cy="87"/>
            </a:xfrm>
            <a:custGeom>
              <a:avLst/>
              <a:gdLst>
                <a:gd name="T0" fmla="*/ 50 w 93"/>
                <a:gd name="T1" fmla="*/ 0 h 87"/>
                <a:gd name="T2" fmla="*/ 60 w 93"/>
                <a:gd name="T3" fmla="*/ 0 h 87"/>
                <a:gd name="T4" fmla="*/ 67 w 93"/>
                <a:gd name="T5" fmla="*/ 4 h 87"/>
                <a:gd name="T6" fmla="*/ 73 w 93"/>
                <a:gd name="T7" fmla="*/ 5 h 87"/>
                <a:gd name="T8" fmla="*/ 76 w 93"/>
                <a:gd name="T9" fmla="*/ 9 h 87"/>
                <a:gd name="T10" fmla="*/ 82 w 93"/>
                <a:gd name="T11" fmla="*/ 15 h 87"/>
                <a:gd name="T12" fmla="*/ 86 w 93"/>
                <a:gd name="T13" fmla="*/ 21 h 87"/>
                <a:gd name="T14" fmla="*/ 88 w 93"/>
                <a:gd name="T15" fmla="*/ 25 h 87"/>
                <a:gd name="T16" fmla="*/ 90 w 93"/>
                <a:gd name="T17" fmla="*/ 29 h 87"/>
                <a:gd name="T18" fmla="*/ 93 w 93"/>
                <a:gd name="T19" fmla="*/ 38 h 87"/>
                <a:gd name="T20" fmla="*/ 93 w 93"/>
                <a:gd name="T21" fmla="*/ 47 h 87"/>
                <a:gd name="T22" fmla="*/ 91 w 93"/>
                <a:gd name="T23" fmla="*/ 55 h 87"/>
                <a:gd name="T24" fmla="*/ 86 w 93"/>
                <a:gd name="T25" fmla="*/ 64 h 87"/>
                <a:gd name="T26" fmla="*/ 82 w 93"/>
                <a:gd name="T27" fmla="*/ 70 h 87"/>
                <a:gd name="T28" fmla="*/ 76 w 93"/>
                <a:gd name="T29" fmla="*/ 76 h 87"/>
                <a:gd name="T30" fmla="*/ 69 w 93"/>
                <a:gd name="T31" fmla="*/ 81 h 87"/>
                <a:gd name="T32" fmla="*/ 65 w 93"/>
                <a:gd name="T33" fmla="*/ 82 h 87"/>
                <a:gd name="T34" fmla="*/ 60 w 93"/>
                <a:gd name="T35" fmla="*/ 84 h 87"/>
                <a:gd name="T36" fmla="*/ 52 w 93"/>
                <a:gd name="T37" fmla="*/ 87 h 87"/>
                <a:gd name="T38" fmla="*/ 43 w 93"/>
                <a:gd name="T39" fmla="*/ 87 h 87"/>
                <a:gd name="T40" fmla="*/ 34 w 93"/>
                <a:gd name="T41" fmla="*/ 86 h 87"/>
                <a:gd name="T42" fmla="*/ 26 w 93"/>
                <a:gd name="T43" fmla="*/ 81 h 87"/>
                <a:gd name="T44" fmla="*/ 21 w 93"/>
                <a:gd name="T45" fmla="*/ 79 h 87"/>
                <a:gd name="T46" fmla="*/ 17 w 93"/>
                <a:gd name="T47" fmla="*/ 77 h 87"/>
                <a:gd name="T48" fmla="*/ 12 w 93"/>
                <a:gd name="T49" fmla="*/ 72 h 87"/>
                <a:gd name="T50" fmla="*/ 7 w 93"/>
                <a:gd name="T51" fmla="*/ 64 h 87"/>
                <a:gd name="T52" fmla="*/ 6 w 93"/>
                <a:gd name="T53" fmla="*/ 61 h 87"/>
                <a:gd name="T54" fmla="*/ 4 w 93"/>
                <a:gd name="T55" fmla="*/ 57 h 87"/>
                <a:gd name="T56" fmla="*/ 0 w 93"/>
                <a:gd name="T57" fmla="*/ 47 h 87"/>
                <a:gd name="T58" fmla="*/ 0 w 93"/>
                <a:gd name="T59" fmla="*/ 39 h 87"/>
                <a:gd name="T60" fmla="*/ 4 w 93"/>
                <a:gd name="T61" fmla="*/ 30 h 87"/>
                <a:gd name="T62" fmla="*/ 7 w 93"/>
                <a:gd name="T63" fmla="*/ 22 h 87"/>
                <a:gd name="T64" fmla="*/ 12 w 93"/>
                <a:gd name="T65" fmla="*/ 15 h 87"/>
                <a:gd name="T66" fmla="*/ 17 w 93"/>
                <a:gd name="T67" fmla="*/ 9 h 87"/>
                <a:gd name="T68" fmla="*/ 24 w 93"/>
                <a:gd name="T69" fmla="*/ 4 h 87"/>
                <a:gd name="T70" fmla="*/ 28 w 93"/>
                <a:gd name="T71" fmla="*/ 2 h 87"/>
                <a:gd name="T72" fmla="*/ 34 w 93"/>
                <a:gd name="T73" fmla="*/ 0 h 87"/>
                <a:gd name="T74" fmla="*/ 41 w 93"/>
                <a:gd name="T75" fmla="*/ 0 h 87"/>
                <a:gd name="T76" fmla="*/ 50 w 93"/>
                <a:gd name="T77" fmla="*/ 0 h 8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3"/>
                <a:gd name="T118" fmla="*/ 0 h 87"/>
                <a:gd name="T119" fmla="*/ 93 w 93"/>
                <a:gd name="T120" fmla="*/ 87 h 8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3" h="87">
                  <a:moveTo>
                    <a:pt x="50" y="0"/>
                  </a:moveTo>
                  <a:lnTo>
                    <a:pt x="60" y="0"/>
                  </a:lnTo>
                  <a:lnTo>
                    <a:pt x="67" y="4"/>
                  </a:lnTo>
                  <a:lnTo>
                    <a:pt x="73" y="5"/>
                  </a:lnTo>
                  <a:lnTo>
                    <a:pt x="76" y="9"/>
                  </a:lnTo>
                  <a:lnTo>
                    <a:pt x="82" y="15"/>
                  </a:lnTo>
                  <a:lnTo>
                    <a:pt x="86" y="21"/>
                  </a:lnTo>
                  <a:lnTo>
                    <a:pt x="88" y="25"/>
                  </a:lnTo>
                  <a:lnTo>
                    <a:pt x="90" y="29"/>
                  </a:lnTo>
                  <a:lnTo>
                    <a:pt x="93" y="38"/>
                  </a:lnTo>
                  <a:lnTo>
                    <a:pt x="93" y="47"/>
                  </a:lnTo>
                  <a:lnTo>
                    <a:pt x="91" y="55"/>
                  </a:lnTo>
                  <a:lnTo>
                    <a:pt x="86" y="64"/>
                  </a:lnTo>
                  <a:lnTo>
                    <a:pt x="82" y="70"/>
                  </a:lnTo>
                  <a:lnTo>
                    <a:pt x="76" y="76"/>
                  </a:lnTo>
                  <a:lnTo>
                    <a:pt x="69" y="81"/>
                  </a:lnTo>
                  <a:lnTo>
                    <a:pt x="65" y="82"/>
                  </a:lnTo>
                  <a:lnTo>
                    <a:pt x="60" y="84"/>
                  </a:lnTo>
                  <a:lnTo>
                    <a:pt x="52" y="87"/>
                  </a:lnTo>
                  <a:lnTo>
                    <a:pt x="43" y="87"/>
                  </a:lnTo>
                  <a:lnTo>
                    <a:pt x="34" y="86"/>
                  </a:lnTo>
                  <a:lnTo>
                    <a:pt x="26" y="81"/>
                  </a:lnTo>
                  <a:lnTo>
                    <a:pt x="21" y="79"/>
                  </a:lnTo>
                  <a:lnTo>
                    <a:pt x="17" y="77"/>
                  </a:lnTo>
                  <a:lnTo>
                    <a:pt x="12" y="72"/>
                  </a:lnTo>
                  <a:lnTo>
                    <a:pt x="7" y="64"/>
                  </a:lnTo>
                  <a:lnTo>
                    <a:pt x="6" y="61"/>
                  </a:lnTo>
                  <a:lnTo>
                    <a:pt x="4" y="57"/>
                  </a:lnTo>
                  <a:lnTo>
                    <a:pt x="0" y="47"/>
                  </a:lnTo>
                  <a:lnTo>
                    <a:pt x="0" y="39"/>
                  </a:lnTo>
                  <a:lnTo>
                    <a:pt x="4" y="30"/>
                  </a:lnTo>
                  <a:lnTo>
                    <a:pt x="7" y="22"/>
                  </a:lnTo>
                  <a:lnTo>
                    <a:pt x="12" y="15"/>
                  </a:lnTo>
                  <a:lnTo>
                    <a:pt x="17" y="9"/>
                  </a:lnTo>
                  <a:lnTo>
                    <a:pt x="24" y="4"/>
                  </a:lnTo>
                  <a:lnTo>
                    <a:pt x="28" y="2"/>
                  </a:lnTo>
                  <a:lnTo>
                    <a:pt x="34" y="0"/>
                  </a:lnTo>
                  <a:lnTo>
                    <a:pt x="41" y="0"/>
                  </a:lnTo>
                  <a:lnTo>
                    <a:pt x="50" y="0"/>
                  </a:lnTo>
                  <a:close/>
                </a:path>
              </a:pathLst>
            </a:custGeom>
            <a:solidFill>
              <a:srgbClr val="FFFFFF"/>
            </a:solidFill>
            <a:ln w="9525">
              <a:noFill/>
              <a:round/>
              <a:headEnd/>
              <a:tailEnd/>
            </a:ln>
          </p:spPr>
          <p:txBody>
            <a:bodyPr/>
            <a:lstStyle/>
            <a:p>
              <a:endParaRPr lang="ru-RU"/>
            </a:p>
          </p:txBody>
        </p:sp>
        <p:sp>
          <p:nvSpPr>
            <p:cNvPr id="22667" name="Freeform 1540"/>
            <p:cNvSpPr>
              <a:spLocks/>
            </p:cNvSpPr>
            <p:nvPr/>
          </p:nvSpPr>
          <p:spPr bwMode="auto">
            <a:xfrm>
              <a:off x="3924" y="2279"/>
              <a:ext cx="92" cy="86"/>
            </a:xfrm>
            <a:custGeom>
              <a:avLst/>
              <a:gdLst>
                <a:gd name="T0" fmla="*/ 49 w 92"/>
                <a:gd name="T1" fmla="*/ 0 h 86"/>
                <a:gd name="T2" fmla="*/ 58 w 92"/>
                <a:gd name="T3" fmla="*/ 0 h 86"/>
                <a:gd name="T4" fmla="*/ 66 w 92"/>
                <a:gd name="T5" fmla="*/ 4 h 86"/>
                <a:gd name="T6" fmla="*/ 80 w 92"/>
                <a:gd name="T7" fmla="*/ 15 h 86"/>
                <a:gd name="T8" fmla="*/ 88 w 92"/>
                <a:gd name="T9" fmla="*/ 29 h 86"/>
                <a:gd name="T10" fmla="*/ 91 w 92"/>
                <a:gd name="T11" fmla="*/ 38 h 86"/>
                <a:gd name="T12" fmla="*/ 92 w 92"/>
                <a:gd name="T13" fmla="*/ 47 h 86"/>
                <a:gd name="T14" fmla="*/ 85 w 92"/>
                <a:gd name="T15" fmla="*/ 62 h 86"/>
                <a:gd name="T16" fmla="*/ 75 w 92"/>
                <a:gd name="T17" fmla="*/ 76 h 86"/>
                <a:gd name="T18" fmla="*/ 60 w 92"/>
                <a:gd name="T19" fmla="*/ 84 h 86"/>
                <a:gd name="T20" fmla="*/ 51 w 92"/>
                <a:gd name="T21" fmla="*/ 86 h 86"/>
                <a:gd name="T22" fmla="*/ 41 w 92"/>
                <a:gd name="T23" fmla="*/ 86 h 86"/>
                <a:gd name="T24" fmla="*/ 32 w 92"/>
                <a:gd name="T25" fmla="*/ 84 h 86"/>
                <a:gd name="T26" fmla="*/ 24 w 92"/>
                <a:gd name="T27" fmla="*/ 81 h 86"/>
                <a:gd name="T28" fmla="*/ 10 w 92"/>
                <a:gd name="T29" fmla="*/ 70 h 86"/>
                <a:gd name="T30" fmla="*/ 2 w 92"/>
                <a:gd name="T31" fmla="*/ 57 h 86"/>
                <a:gd name="T32" fmla="*/ 0 w 92"/>
                <a:gd name="T33" fmla="*/ 47 h 86"/>
                <a:gd name="T34" fmla="*/ 0 w 92"/>
                <a:gd name="T35" fmla="*/ 39 h 86"/>
                <a:gd name="T36" fmla="*/ 5 w 92"/>
                <a:gd name="T37" fmla="*/ 22 h 86"/>
                <a:gd name="T38" fmla="*/ 16 w 92"/>
                <a:gd name="T39" fmla="*/ 9 h 86"/>
                <a:gd name="T40" fmla="*/ 32 w 92"/>
                <a:gd name="T41" fmla="*/ 0 h 86"/>
                <a:gd name="T42" fmla="*/ 39 w 92"/>
                <a:gd name="T43" fmla="*/ 0 h 86"/>
                <a:gd name="T44" fmla="*/ 49 w 92"/>
                <a:gd name="T45" fmla="*/ 0 h 8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2"/>
                <a:gd name="T70" fmla="*/ 0 h 86"/>
                <a:gd name="T71" fmla="*/ 92 w 92"/>
                <a:gd name="T72" fmla="*/ 86 h 8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2" h="86">
                  <a:moveTo>
                    <a:pt x="49" y="0"/>
                  </a:moveTo>
                  <a:lnTo>
                    <a:pt x="58" y="0"/>
                  </a:lnTo>
                  <a:lnTo>
                    <a:pt x="66" y="4"/>
                  </a:lnTo>
                  <a:lnTo>
                    <a:pt x="80" y="15"/>
                  </a:lnTo>
                  <a:lnTo>
                    <a:pt x="88" y="29"/>
                  </a:lnTo>
                  <a:lnTo>
                    <a:pt x="91" y="38"/>
                  </a:lnTo>
                  <a:lnTo>
                    <a:pt x="92" y="47"/>
                  </a:lnTo>
                  <a:lnTo>
                    <a:pt x="85" y="62"/>
                  </a:lnTo>
                  <a:lnTo>
                    <a:pt x="75" y="76"/>
                  </a:lnTo>
                  <a:lnTo>
                    <a:pt x="60" y="84"/>
                  </a:lnTo>
                  <a:lnTo>
                    <a:pt x="51" y="86"/>
                  </a:lnTo>
                  <a:lnTo>
                    <a:pt x="41" y="86"/>
                  </a:lnTo>
                  <a:lnTo>
                    <a:pt x="32" y="84"/>
                  </a:lnTo>
                  <a:lnTo>
                    <a:pt x="24" y="81"/>
                  </a:lnTo>
                  <a:lnTo>
                    <a:pt x="10" y="70"/>
                  </a:lnTo>
                  <a:lnTo>
                    <a:pt x="2" y="57"/>
                  </a:lnTo>
                  <a:lnTo>
                    <a:pt x="0" y="47"/>
                  </a:lnTo>
                  <a:lnTo>
                    <a:pt x="0" y="39"/>
                  </a:lnTo>
                  <a:lnTo>
                    <a:pt x="5" y="22"/>
                  </a:lnTo>
                  <a:lnTo>
                    <a:pt x="16" y="9"/>
                  </a:lnTo>
                  <a:lnTo>
                    <a:pt x="32" y="0"/>
                  </a:lnTo>
                  <a:lnTo>
                    <a:pt x="39" y="0"/>
                  </a:lnTo>
                  <a:lnTo>
                    <a:pt x="49" y="0"/>
                  </a:lnTo>
                </a:path>
              </a:pathLst>
            </a:custGeom>
            <a:noFill/>
            <a:ln w="6350" cap="rnd">
              <a:solidFill>
                <a:srgbClr val="000000"/>
              </a:solidFill>
              <a:prstDash val="solid"/>
              <a:round/>
              <a:headEnd/>
              <a:tailEnd/>
            </a:ln>
          </p:spPr>
          <p:txBody>
            <a:bodyPr/>
            <a:lstStyle/>
            <a:p>
              <a:endParaRPr lang="ru-RU"/>
            </a:p>
          </p:txBody>
        </p:sp>
        <p:sp>
          <p:nvSpPr>
            <p:cNvPr id="22668" name="Freeform 1541"/>
            <p:cNvSpPr>
              <a:spLocks/>
            </p:cNvSpPr>
            <p:nvPr/>
          </p:nvSpPr>
          <p:spPr bwMode="auto">
            <a:xfrm>
              <a:off x="3929" y="2186"/>
              <a:ext cx="93" cy="91"/>
            </a:xfrm>
            <a:custGeom>
              <a:avLst/>
              <a:gdLst>
                <a:gd name="T0" fmla="*/ 47 w 93"/>
                <a:gd name="T1" fmla="*/ 0 h 91"/>
                <a:gd name="T2" fmla="*/ 57 w 93"/>
                <a:gd name="T3" fmla="*/ 1 h 91"/>
                <a:gd name="T4" fmla="*/ 64 w 93"/>
                <a:gd name="T5" fmla="*/ 2 h 91"/>
                <a:gd name="T6" fmla="*/ 69 w 93"/>
                <a:gd name="T7" fmla="*/ 6 h 91"/>
                <a:gd name="T8" fmla="*/ 72 w 93"/>
                <a:gd name="T9" fmla="*/ 7 h 91"/>
                <a:gd name="T10" fmla="*/ 79 w 93"/>
                <a:gd name="T11" fmla="*/ 13 h 91"/>
                <a:gd name="T12" fmla="*/ 85 w 93"/>
                <a:gd name="T13" fmla="*/ 20 h 91"/>
                <a:gd name="T14" fmla="*/ 90 w 93"/>
                <a:gd name="T15" fmla="*/ 28 h 91"/>
                <a:gd name="T16" fmla="*/ 91 w 93"/>
                <a:gd name="T17" fmla="*/ 36 h 91"/>
                <a:gd name="T18" fmla="*/ 93 w 93"/>
                <a:gd name="T19" fmla="*/ 41 h 91"/>
                <a:gd name="T20" fmla="*/ 93 w 93"/>
                <a:gd name="T21" fmla="*/ 46 h 91"/>
                <a:gd name="T22" fmla="*/ 91 w 93"/>
                <a:gd name="T23" fmla="*/ 54 h 91"/>
                <a:gd name="T24" fmla="*/ 90 w 93"/>
                <a:gd name="T25" fmla="*/ 63 h 91"/>
                <a:gd name="T26" fmla="*/ 85 w 93"/>
                <a:gd name="T27" fmla="*/ 72 h 91"/>
                <a:gd name="T28" fmla="*/ 79 w 93"/>
                <a:gd name="T29" fmla="*/ 78 h 91"/>
                <a:gd name="T30" fmla="*/ 72 w 93"/>
                <a:gd name="T31" fmla="*/ 83 h 91"/>
                <a:gd name="T32" fmla="*/ 64 w 93"/>
                <a:gd name="T33" fmla="*/ 87 h 91"/>
                <a:gd name="T34" fmla="*/ 57 w 93"/>
                <a:gd name="T35" fmla="*/ 91 h 91"/>
                <a:gd name="T36" fmla="*/ 52 w 93"/>
                <a:gd name="T37" fmla="*/ 91 h 91"/>
                <a:gd name="T38" fmla="*/ 47 w 93"/>
                <a:gd name="T39" fmla="*/ 91 h 91"/>
                <a:gd name="T40" fmla="*/ 38 w 93"/>
                <a:gd name="T41" fmla="*/ 91 h 91"/>
                <a:gd name="T42" fmla="*/ 28 w 93"/>
                <a:gd name="T43" fmla="*/ 87 h 91"/>
                <a:gd name="T44" fmla="*/ 25 w 93"/>
                <a:gd name="T45" fmla="*/ 86 h 91"/>
                <a:gd name="T46" fmla="*/ 21 w 93"/>
                <a:gd name="T47" fmla="*/ 83 h 91"/>
                <a:gd name="T48" fmla="*/ 14 w 93"/>
                <a:gd name="T49" fmla="*/ 78 h 91"/>
                <a:gd name="T50" fmla="*/ 8 w 93"/>
                <a:gd name="T51" fmla="*/ 72 h 91"/>
                <a:gd name="T52" fmla="*/ 4 w 93"/>
                <a:gd name="T53" fmla="*/ 63 h 91"/>
                <a:gd name="T54" fmla="*/ 2 w 93"/>
                <a:gd name="T55" fmla="*/ 54 h 91"/>
                <a:gd name="T56" fmla="*/ 2 w 93"/>
                <a:gd name="T57" fmla="*/ 51 h 91"/>
                <a:gd name="T58" fmla="*/ 0 w 93"/>
                <a:gd name="T59" fmla="*/ 46 h 91"/>
                <a:gd name="T60" fmla="*/ 2 w 93"/>
                <a:gd name="T61" fmla="*/ 36 h 91"/>
                <a:gd name="T62" fmla="*/ 4 w 93"/>
                <a:gd name="T63" fmla="*/ 28 h 91"/>
                <a:gd name="T64" fmla="*/ 8 w 93"/>
                <a:gd name="T65" fmla="*/ 21 h 91"/>
                <a:gd name="T66" fmla="*/ 14 w 93"/>
                <a:gd name="T67" fmla="*/ 13 h 91"/>
                <a:gd name="T68" fmla="*/ 21 w 93"/>
                <a:gd name="T69" fmla="*/ 7 h 91"/>
                <a:gd name="T70" fmla="*/ 28 w 93"/>
                <a:gd name="T71" fmla="*/ 2 h 91"/>
                <a:gd name="T72" fmla="*/ 38 w 93"/>
                <a:gd name="T73" fmla="*/ 1 h 91"/>
                <a:gd name="T74" fmla="*/ 42 w 93"/>
                <a:gd name="T75" fmla="*/ 0 h 91"/>
                <a:gd name="T76" fmla="*/ 47 w 93"/>
                <a:gd name="T77" fmla="*/ 0 h 9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3"/>
                <a:gd name="T118" fmla="*/ 0 h 91"/>
                <a:gd name="T119" fmla="*/ 93 w 93"/>
                <a:gd name="T120" fmla="*/ 91 h 9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3" h="91">
                  <a:moveTo>
                    <a:pt x="47" y="0"/>
                  </a:moveTo>
                  <a:lnTo>
                    <a:pt x="57" y="1"/>
                  </a:lnTo>
                  <a:lnTo>
                    <a:pt x="64" y="2"/>
                  </a:lnTo>
                  <a:lnTo>
                    <a:pt x="69" y="6"/>
                  </a:lnTo>
                  <a:lnTo>
                    <a:pt x="72" y="7"/>
                  </a:lnTo>
                  <a:lnTo>
                    <a:pt x="79" y="13"/>
                  </a:lnTo>
                  <a:lnTo>
                    <a:pt x="85" y="20"/>
                  </a:lnTo>
                  <a:lnTo>
                    <a:pt x="90" y="28"/>
                  </a:lnTo>
                  <a:lnTo>
                    <a:pt x="91" y="36"/>
                  </a:lnTo>
                  <a:lnTo>
                    <a:pt x="93" y="41"/>
                  </a:lnTo>
                  <a:lnTo>
                    <a:pt x="93" y="46"/>
                  </a:lnTo>
                  <a:lnTo>
                    <a:pt x="91" y="54"/>
                  </a:lnTo>
                  <a:lnTo>
                    <a:pt x="90" y="63"/>
                  </a:lnTo>
                  <a:lnTo>
                    <a:pt x="85" y="72"/>
                  </a:lnTo>
                  <a:lnTo>
                    <a:pt x="79" y="78"/>
                  </a:lnTo>
                  <a:lnTo>
                    <a:pt x="72" y="83"/>
                  </a:lnTo>
                  <a:lnTo>
                    <a:pt x="64" y="87"/>
                  </a:lnTo>
                  <a:lnTo>
                    <a:pt x="57" y="91"/>
                  </a:lnTo>
                  <a:lnTo>
                    <a:pt x="52" y="91"/>
                  </a:lnTo>
                  <a:lnTo>
                    <a:pt x="47" y="91"/>
                  </a:lnTo>
                  <a:lnTo>
                    <a:pt x="38" y="91"/>
                  </a:lnTo>
                  <a:lnTo>
                    <a:pt x="28" y="87"/>
                  </a:lnTo>
                  <a:lnTo>
                    <a:pt x="25" y="86"/>
                  </a:lnTo>
                  <a:lnTo>
                    <a:pt x="21" y="83"/>
                  </a:lnTo>
                  <a:lnTo>
                    <a:pt x="14" y="78"/>
                  </a:lnTo>
                  <a:lnTo>
                    <a:pt x="8" y="72"/>
                  </a:lnTo>
                  <a:lnTo>
                    <a:pt x="4" y="63"/>
                  </a:lnTo>
                  <a:lnTo>
                    <a:pt x="2" y="54"/>
                  </a:lnTo>
                  <a:lnTo>
                    <a:pt x="2" y="51"/>
                  </a:lnTo>
                  <a:lnTo>
                    <a:pt x="0" y="46"/>
                  </a:lnTo>
                  <a:lnTo>
                    <a:pt x="2" y="36"/>
                  </a:lnTo>
                  <a:lnTo>
                    <a:pt x="4" y="28"/>
                  </a:lnTo>
                  <a:lnTo>
                    <a:pt x="8" y="21"/>
                  </a:lnTo>
                  <a:lnTo>
                    <a:pt x="14" y="13"/>
                  </a:lnTo>
                  <a:lnTo>
                    <a:pt x="21" y="7"/>
                  </a:lnTo>
                  <a:lnTo>
                    <a:pt x="28" y="2"/>
                  </a:lnTo>
                  <a:lnTo>
                    <a:pt x="38" y="1"/>
                  </a:lnTo>
                  <a:lnTo>
                    <a:pt x="42" y="0"/>
                  </a:lnTo>
                  <a:lnTo>
                    <a:pt x="47" y="0"/>
                  </a:lnTo>
                  <a:close/>
                </a:path>
              </a:pathLst>
            </a:custGeom>
            <a:solidFill>
              <a:srgbClr val="FFFFFF"/>
            </a:solidFill>
            <a:ln w="9525">
              <a:noFill/>
              <a:round/>
              <a:headEnd/>
              <a:tailEnd/>
            </a:ln>
          </p:spPr>
          <p:txBody>
            <a:bodyPr/>
            <a:lstStyle/>
            <a:p>
              <a:endParaRPr lang="ru-RU"/>
            </a:p>
          </p:txBody>
        </p:sp>
        <p:sp>
          <p:nvSpPr>
            <p:cNvPr id="22669" name="Freeform 1542"/>
            <p:cNvSpPr>
              <a:spLocks/>
            </p:cNvSpPr>
            <p:nvPr/>
          </p:nvSpPr>
          <p:spPr bwMode="auto">
            <a:xfrm>
              <a:off x="3929" y="2186"/>
              <a:ext cx="91" cy="91"/>
            </a:xfrm>
            <a:custGeom>
              <a:avLst/>
              <a:gdLst>
                <a:gd name="T0" fmla="*/ 45 w 91"/>
                <a:gd name="T1" fmla="*/ 0 h 91"/>
                <a:gd name="T2" fmla="*/ 63 w 91"/>
                <a:gd name="T3" fmla="*/ 2 h 91"/>
                <a:gd name="T4" fmla="*/ 77 w 91"/>
                <a:gd name="T5" fmla="*/ 13 h 91"/>
                <a:gd name="T6" fmla="*/ 88 w 91"/>
                <a:gd name="T7" fmla="*/ 27 h 91"/>
                <a:gd name="T8" fmla="*/ 91 w 91"/>
                <a:gd name="T9" fmla="*/ 44 h 91"/>
                <a:gd name="T10" fmla="*/ 88 w 91"/>
                <a:gd name="T11" fmla="*/ 63 h 91"/>
                <a:gd name="T12" fmla="*/ 77 w 91"/>
                <a:gd name="T13" fmla="*/ 78 h 91"/>
                <a:gd name="T14" fmla="*/ 63 w 91"/>
                <a:gd name="T15" fmla="*/ 87 h 91"/>
                <a:gd name="T16" fmla="*/ 46 w 91"/>
                <a:gd name="T17" fmla="*/ 91 h 91"/>
                <a:gd name="T18" fmla="*/ 27 w 91"/>
                <a:gd name="T19" fmla="*/ 87 h 91"/>
                <a:gd name="T20" fmla="*/ 12 w 91"/>
                <a:gd name="T21" fmla="*/ 78 h 91"/>
                <a:gd name="T22" fmla="*/ 3 w 91"/>
                <a:gd name="T23" fmla="*/ 63 h 91"/>
                <a:gd name="T24" fmla="*/ 0 w 91"/>
                <a:gd name="T25" fmla="*/ 44 h 91"/>
                <a:gd name="T26" fmla="*/ 2 w 91"/>
                <a:gd name="T27" fmla="*/ 27 h 91"/>
                <a:gd name="T28" fmla="*/ 12 w 91"/>
                <a:gd name="T29" fmla="*/ 13 h 91"/>
                <a:gd name="T30" fmla="*/ 26 w 91"/>
                <a:gd name="T31" fmla="*/ 2 h 91"/>
                <a:gd name="T32" fmla="*/ 45 w 91"/>
                <a:gd name="T33" fmla="*/ 0 h 9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1"/>
                <a:gd name="T52" fmla="*/ 0 h 91"/>
                <a:gd name="T53" fmla="*/ 91 w 91"/>
                <a:gd name="T54" fmla="*/ 91 h 9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1" h="91">
                  <a:moveTo>
                    <a:pt x="45" y="0"/>
                  </a:moveTo>
                  <a:lnTo>
                    <a:pt x="63" y="2"/>
                  </a:lnTo>
                  <a:lnTo>
                    <a:pt x="77" y="13"/>
                  </a:lnTo>
                  <a:lnTo>
                    <a:pt x="88" y="27"/>
                  </a:lnTo>
                  <a:lnTo>
                    <a:pt x="91" y="44"/>
                  </a:lnTo>
                  <a:lnTo>
                    <a:pt x="88" y="63"/>
                  </a:lnTo>
                  <a:lnTo>
                    <a:pt x="77" y="78"/>
                  </a:lnTo>
                  <a:lnTo>
                    <a:pt x="63" y="87"/>
                  </a:lnTo>
                  <a:lnTo>
                    <a:pt x="46" y="91"/>
                  </a:lnTo>
                  <a:lnTo>
                    <a:pt x="27" y="87"/>
                  </a:lnTo>
                  <a:lnTo>
                    <a:pt x="12" y="78"/>
                  </a:lnTo>
                  <a:lnTo>
                    <a:pt x="3" y="63"/>
                  </a:lnTo>
                  <a:lnTo>
                    <a:pt x="0" y="44"/>
                  </a:lnTo>
                  <a:lnTo>
                    <a:pt x="2" y="27"/>
                  </a:lnTo>
                  <a:lnTo>
                    <a:pt x="12" y="13"/>
                  </a:lnTo>
                  <a:lnTo>
                    <a:pt x="26" y="2"/>
                  </a:lnTo>
                  <a:lnTo>
                    <a:pt x="45" y="0"/>
                  </a:lnTo>
                </a:path>
              </a:pathLst>
            </a:custGeom>
            <a:noFill/>
            <a:ln w="6350" cap="rnd">
              <a:solidFill>
                <a:srgbClr val="000000"/>
              </a:solidFill>
              <a:prstDash val="solid"/>
              <a:round/>
              <a:headEnd/>
              <a:tailEnd/>
            </a:ln>
          </p:spPr>
          <p:txBody>
            <a:bodyPr/>
            <a:lstStyle/>
            <a:p>
              <a:endParaRPr lang="ru-RU"/>
            </a:p>
          </p:txBody>
        </p:sp>
        <p:sp>
          <p:nvSpPr>
            <p:cNvPr id="22670" name="Freeform 1543"/>
            <p:cNvSpPr>
              <a:spLocks/>
            </p:cNvSpPr>
            <p:nvPr/>
          </p:nvSpPr>
          <p:spPr bwMode="auto">
            <a:xfrm>
              <a:off x="3924" y="2098"/>
              <a:ext cx="92" cy="89"/>
            </a:xfrm>
            <a:custGeom>
              <a:avLst/>
              <a:gdLst>
                <a:gd name="T0" fmla="*/ 41 w 92"/>
                <a:gd name="T1" fmla="*/ 0 h 89"/>
                <a:gd name="T2" fmla="*/ 51 w 92"/>
                <a:gd name="T3" fmla="*/ 0 h 89"/>
                <a:gd name="T4" fmla="*/ 55 w 92"/>
                <a:gd name="T5" fmla="*/ 1 h 89"/>
                <a:gd name="T6" fmla="*/ 60 w 92"/>
                <a:gd name="T7" fmla="*/ 1 h 89"/>
                <a:gd name="T8" fmla="*/ 68 w 92"/>
                <a:gd name="T9" fmla="*/ 4 h 89"/>
                <a:gd name="T10" fmla="*/ 74 w 92"/>
                <a:gd name="T11" fmla="*/ 11 h 89"/>
                <a:gd name="T12" fmla="*/ 80 w 92"/>
                <a:gd name="T13" fmla="*/ 15 h 89"/>
                <a:gd name="T14" fmla="*/ 85 w 92"/>
                <a:gd name="T15" fmla="*/ 23 h 89"/>
                <a:gd name="T16" fmla="*/ 90 w 92"/>
                <a:gd name="T17" fmla="*/ 30 h 89"/>
                <a:gd name="T18" fmla="*/ 90 w 92"/>
                <a:gd name="T19" fmla="*/ 35 h 89"/>
                <a:gd name="T20" fmla="*/ 91 w 92"/>
                <a:gd name="T21" fmla="*/ 41 h 89"/>
                <a:gd name="T22" fmla="*/ 92 w 92"/>
                <a:gd name="T23" fmla="*/ 50 h 89"/>
                <a:gd name="T24" fmla="*/ 88 w 92"/>
                <a:gd name="T25" fmla="*/ 58 h 89"/>
                <a:gd name="T26" fmla="*/ 86 w 92"/>
                <a:gd name="T27" fmla="*/ 62 h 89"/>
                <a:gd name="T28" fmla="*/ 85 w 92"/>
                <a:gd name="T29" fmla="*/ 65 h 89"/>
                <a:gd name="T30" fmla="*/ 81 w 92"/>
                <a:gd name="T31" fmla="*/ 73 h 89"/>
                <a:gd name="T32" fmla="*/ 77 w 92"/>
                <a:gd name="T33" fmla="*/ 76 h 89"/>
                <a:gd name="T34" fmla="*/ 75 w 92"/>
                <a:gd name="T35" fmla="*/ 80 h 89"/>
                <a:gd name="T36" fmla="*/ 71 w 92"/>
                <a:gd name="T37" fmla="*/ 81 h 89"/>
                <a:gd name="T38" fmla="*/ 66 w 92"/>
                <a:gd name="T39" fmla="*/ 84 h 89"/>
                <a:gd name="T40" fmla="*/ 58 w 92"/>
                <a:gd name="T41" fmla="*/ 88 h 89"/>
                <a:gd name="T42" fmla="*/ 54 w 92"/>
                <a:gd name="T43" fmla="*/ 88 h 89"/>
                <a:gd name="T44" fmla="*/ 49 w 92"/>
                <a:gd name="T45" fmla="*/ 89 h 89"/>
                <a:gd name="T46" fmla="*/ 40 w 92"/>
                <a:gd name="T47" fmla="*/ 89 h 89"/>
                <a:gd name="T48" fmla="*/ 35 w 92"/>
                <a:gd name="T49" fmla="*/ 88 h 89"/>
                <a:gd name="T50" fmla="*/ 32 w 92"/>
                <a:gd name="T51" fmla="*/ 88 h 89"/>
                <a:gd name="T52" fmla="*/ 23 w 92"/>
                <a:gd name="T53" fmla="*/ 83 h 89"/>
                <a:gd name="T54" fmla="*/ 16 w 92"/>
                <a:gd name="T55" fmla="*/ 78 h 89"/>
                <a:gd name="T56" fmla="*/ 10 w 92"/>
                <a:gd name="T57" fmla="*/ 72 h 89"/>
                <a:gd name="T58" fmla="*/ 6 w 92"/>
                <a:gd name="T59" fmla="*/ 65 h 89"/>
                <a:gd name="T60" fmla="*/ 2 w 92"/>
                <a:gd name="T61" fmla="*/ 58 h 89"/>
                <a:gd name="T62" fmla="*/ 0 w 92"/>
                <a:gd name="T63" fmla="*/ 53 h 89"/>
                <a:gd name="T64" fmla="*/ 0 w 92"/>
                <a:gd name="T65" fmla="*/ 48 h 89"/>
                <a:gd name="T66" fmla="*/ 0 w 92"/>
                <a:gd name="T67" fmla="*/ 39 h 89"/>
                <a:gd name="T68" fmla="*/ 2 w 92"/>
                <a:gd name="T69" fmla="*/ 31 h 89"/>
                <a:gd name="T70" fmla="*/ 4 w 92"/>
                <a:gd name="T71" fmla="*/ 26 h 89"/>
                <a:gd name="T72" fmla="*/ 5 w 92"/>
                <a:gd name="T73" fmla="*/ 23 h 89"/>
                <a:gd name="T74" fmla="*/ 10 w 92"/>
                <a:gd name="T75" fmla="*/ 15 h 89"/>
                <a:gd name="T76" fmla="*/ 13 w 92"/>
                <a:gd name="T77" fmla="*/ 12 h 89"/>
                <a:gd name="T78" fmla="*/ 16 w 92"/>
                <a:gd name="T79" fmla="*/ 9 h 89"/>
                <a:gd name="T80" fmla="*/ 21 w 92"/>
                <a:gd name="T81" fmla="*/ 7 h 89"/>
                <a:gd name="T82" fmla="*/ 24 w 92"/>
                <a:gd name="T83" fmla="*/ 4 h 89"/>
                <a:gd name="T84" fmla="*/ 32 w 92"/>
                <a:gd name="T85" fmla="*/ 2 h 89"/>
                <a:gd name="T86" fmla="*/ 36 w 92"/>
                <a:gd name="T87" fmla="*/ 0 h 89"/>
                <a:gd name="T88" fmla="*/ 41 w 92"/>
                <a:gd name="T89" fmla="*/ 0 h 8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2"/>
                <a:gd name="T136" fmla="*/ 0 h 89"/>
                <a:gd name="T137" fmla="*/ 92 w 92"/>
                <a:gd name="T138" fmla="*/ 89 h 8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2" h="89">
                  <a:moveTo>
                    <a:pt x="41" y="0"/>
                  </a:moveTo>
                  <a:lnTo>
                    <a:pt x="51" y="0"/>
                  </a:lnTo>
                  <a:lnTo>
                    <a:pt x="55" y="1"/>
                  </a:lnTo>
                  <a:lnTo>
                    <a:pt x="60" y="1"/>
                  </a:lnTo>
                  <a:lnTo>
                    <a:pt x="68" y="4"/>
                  </a:lnTo>
                  <a:lnTo>
                    <a:pt x="74" y="11"/>
                  </a:lnTo>
                  <a:lnTo>
                    <a:pt x="80" y="15"/>
                  </a:lnTo>
                  <a:lnTo>
                    <a:pt x="85" y="23"/>
                  </a:lnTo>
                  <a:lnTo>
                    <a:pt x="90" y="30"/>
                  </a:lnTo>
                  <a:lnTo>
                    <a:pt x="90" y="35"/>
                  </a:lnTo>
                  <a:lnTo>
                    <a:pt x="91" y="41"/>
                  </a:lnTo>
                  <a:lnTo>
                    <a:pt x="92" y="50"/>
                  </a:lnTo>
                  <a:lnTo>
                    <a:pt x="88" y="58"/>
                  </a:lnTo>
                  <a:lnTo>
                    <a:pt x="86" y="62"/>
                  </a:lnTo>
                  <a:lnTo>
                    <a:pt x="85" y="65"/>
                  </a:lnTo>
                  <a:lnTo>
                    <a:pt x="81" y="73"/>
                  </a:lnTo>
                  <a:lnTo>
                    <a:pt x="77" y="76"/>
                  </a:lnTo>
                  <a:lnTo>
                    <a:pt x="75" y="80"/>
                  </a:lnTo>
                  <a:lnTo>
                    <a:pt x="71" y="81"/>
                  </a:lnTo>
                  <a:lnTo>
                    <a:pt x="66" y="84"/>
                  </a:lnTo>
                  <a:lnTo>
                    <a:pt x="58" y="88"/>
                  </a:lnTo>
                  <a:lnTo>
                    <a:pt x="54" y="88"/>
                  </a:lnTo>
                  <a:lnTo>
                    <a:pt x="49" y="89"/>
                  </a:lnTo>
                  <a:lnTo>
                    <a:pt x="40" y="89"/>
                  </a:lnTo>
                  <a:lnTo>
                    <a:pt x="35" y="88"/>
                  </a:lnTo>
                  <a:lnTo>
                    <a:pt x="32" y="88"/>
                  </a:lnTo>
                  <a:lnTo>
                    <a:pt x="23" y="83"/>
                  </a:lnTo>
                  <a:lnTo>
                    <a:pt x="16" y="78"/>
                  </a:lnTo>
                  <a:lnTo>
                    <a:pt x="10" y="72"/>
                  </a:lnTo>
                  <a:lnTo>
                    <a:pt x="6" y="65"/>
                  </a:lnTo>
                  <a:lnTo>
                    <a:pt x="2" y="58"/>
                  </a:lnTo>
                  <a:lnTo>
                    <a:pt x="0" y="53"/>
                  </a:lnTo>
                  <a:lnTo>
                    <a:pt x="0" y="48"/>
                  </a:lnTo>
                  <a:lnTo>
                    <a:pt x="0" y="39"/>
                  </a:lnTo>
                  <a:lnTo>
                    <a:pt x="2" y="31"/>
                  </a:lnTo>
                  <a:lnTo>
                    <a:pt x="4" y="26"/>
                  </a:lnTo>
                  <a:lnTo>
                    <a:pt x="5" y="23"/>
                  </a:lnTo>
                  <a:lnTo>
                    <a:pt x="10" y="15"/>
                  </a:lnTo>
                  <a:lnTo>
                    <a:pt x="13" y="12"/>
                  </a:lnTo>
                  <a:lnTo>
                    <a:pt x="16" y="9"/>
                  </a:lnTo>
                  <a:lnTo>
                    <a:pt x="21" y="7"/>
                  </a:lnTo>
                  <a:lnTo>
                    <a:pt x="24" y="4"/>
                  </a:lnTo>
                  <a:lnTo>
                    <a:pt x="32" y="2"/>
                  </a:lnTo>
                  <a:lnTo>
                    <a:pt x="36" y="0"/>
                  </a:lnTo>
                  <a:lnTo>
                    <a:pt x="41" y="0"/>
                  </a:lnTo>
                  <a:close/>
                </a:path>
              </a:pathLst>
            </a:custGeom>
            <a:solidFill>
              <a:srgbClr val="FFFFFF"/>
            </a:solidFill>
            <a:ln w="9525">
              <a:noFill/>
              <a:round/>
              <a:headEnd/>
              <a:tailEnd/>
            </a:ln>
          </p:spPr>
          <p:txBody>
            <a:bodyPr/>
            <a:lstStyle/>
            <a:p>
              <a:endParaRPr lang="ru-RU"/>
            </a:p>
          </p:txBody>
        </p:sp>
        <p:sp>
          <p:nvSpPr>
            <p:cNvPr id="22671" name="Freeform 1544"/>
            <p:cNvSpPr>
              <a:spLocks/>
            </p:cNvSpPr>
            <p:nvPr/>
          </p:nvSpPr>
          <p:spPr bwMode="auto">
            <a:xfrm>
              <a:off x="3924" y="2098"/>
              <a:ext cx="91" cy="89"/>
            </a:xfrm>
            <a:custGeom>
              <a:avLst/>
              <a:gdLst>
                <a:gd name="T0" fmla="*/ 41 w 91"/>
                <a:gd name="T1" fmla="*/ 0 h 89"/>
                <a:gd name="T2" fmla="*/ 60 w 91"/>
                <a:gd name="T3" fmla="*/ 1 h 89"/>
                <a:gd name="T4" fmla="*/ 75 w 91"/>
                <a:gd name="T5" fmla="*/ 9 h 89"/>
                <a:gd name="T6" fmla="*/ 86 w 91"/>
                <a:gd name="T7" fmla="*/ 23 h 89"/>
                <a:gd name="T8" fmla="*/ 91 w 91"/>
                <a:gd name="T9" fmla="*/ 41 h 89"/>
                <a:gd name="T10" fmla="*/ 90 w 91"/>
                <a:gd name="T11" fmla="*/ 58 h 89"/>
                <a:gd name="T12" fmla="*/ 81 w 91"/>
                <a:gd name="T13" fmla="*/ 73 h 89"/>
                <a:gd name="T14" fmla="*/ 75 w 91"/>
                <a:gd name="T15" fmla="*/ 78 h 89"/>
                <a:gd name="T16" fmla="*/ 66 w 91"/>
                <a:gd name="T17" fmla="*/ 83 h 89"/>
                <a:gd name="T18" fmla="*/ 58 w 91"/>
                <a:gd name="T19" fmla="*/ 88 h 89"/>
                <a:gd name="T20" fmla="*/ 49 w 91"/>
                <a:gd name="T21" fmla="*/ 89 h 89"/>
                <a:gd name="T22" fmla="*/ 32 w 91"/>
                <a:gd name="T23" fmla="*/ 86 h 89"/>
                <a:gd name="T24" fmla="*/ 16 w 91"/>
                <a:gd name="T25" fmla="*/ 78 h 89"/>
                <a:gd name="T26" fmla="*/ 6 w 91"/>
                <a:gd name="T27" fmla="*/ 65 h 89"/>
                <a:gd name="T28" fmla="*/ 0 w 91"/>
                <a:gd name="T29" fmla="*/ 48 h 89"/>
                <a:gd name="T30" fmla="*/ 2 w 91"/>
                <a:gd name="T31" fmla="*/ 31 h 89"/>
                <a:gd name="T32" fmla="*/ 10 w 91"/>
                <a:gd name="T33" fmla="*/ 15 h 89"/>
                <a:gd name="T34" fmla="*/ 16 w 91"/>
                <a:gd name="T35" fmla="*/ 9 h 89"/>
                <a:gd name="T36" fmla="*/ 24 w 91"/>
                <a:gd name="T37" fmla="*/ 4 h 89"/>
                <a:gd name="T38" fmla="*/ 32 w 91"/>
                <a:gd name="T39" fmla="*/ 2 h 89"/>
                <a:gd name="T40" fmla="*/ 41 w 91"/>
                <a:gd name="T41" fmla="*/ 0 h 8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1"/>
                <a:gd name="T64" fmla="*/ 0 h 89"/>
                <a:gd name="T65" fmla="*/ 91 w 91"/>
                <a:gd name="T66" fmla="*/ 89 h 8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1" h="89">
                  <a:moveTo>
                    <a:pt x="41" y="0"/>
                  </a:moveTo>
                  <a:lnTo>
                    <a:pt x="60" y="1"/>
                  </a:lnTo>
                  <a:lnTo>
                    <a:pt x="75" y="9"/>
                  </a:lnTo>
                  <a:lnTo>
                    <a:pt x="86" y="23"/>
                  </a:lnTo>
                  <a:lnTo>
                    <a:pt x="91" y="41"/>
                  </a:lnTo>
                  <a:lnTo>
                    <a:pt x="90" y="58"/>
                  </a:lnTo>
                  <a:lnTo>
                    <a:pt x="81" y="73"/>
                  </a:lnTo>
                  <a:lnTo>
                    <a:pt x="75" y="78"/>
                  </a:lnTo>
                  <a:lnTo>
                    <a:pt x="66" y="83"/>
                  </a:lnTo>
                  <a:lnTo>
                    <a:pt x="58" y="88"/>
                  </a:lnTo>
                  <a:lnTo>
                    <a:pt x="49" y="89"/>
                  </a:lnTo>
                  <a:lnTo>
                    <a:pt x="32" y="86"/>
                  </a:lnTo>
                  <a:lnTo>
                    <a:pt x="16" y="78"/>
                  </a:lnTo>
                  <a:lnTo>
                    <a:pt x="6" y="65"/>
                  </a:lnTo>
                  <a:lnTo>
                    <a:pt x="0" y="48"/>
                  </a:lnTo>
                  <a:lnTo>
                    <a:pt x="2" y="31"/>
                  </a:lnTo>
                  <a:lnTo>
                    <a:pt x="10" y="15"/>
                  </a:lnTo>
                  <a:lnTo>
                    <a:pt x="16" y="9"/>
                  </a:lnTo>
                  <a:lnTo>
                    <a:pt x="24" y="4"/>
                  </a:lnTo>
                  <a:lnTo>
                    <a:pt x="32" y="2"/>
                  </a:lnTo>
                  <a:lnTo>
                    <a:pt x="41" y="0"/>
                  </a:lnTo>
                </a:path>
              </a:pathLst>
            </a:custGeom>
            <a:noFill/>
            <a:ln w="6350" cap="rnd">
              <a:solidFill>
                <a:srgbClr val="000000"/>
              </a:solidFill>
              <a:prstDash val="solid"/>
              <a:round/>
              <a:headEnd/>
              <a:tailEnd/>
            </a:ln>
          </p:spPr>
          <p:txBody>
            <a:bodyPr/>
            <a:lstStyle/>
            <a:p>
              <a:endParaRPr lang="ru-RU"/>
            </a:p>
          </p:txBody>
        </p:sp>
        <p:sp>
          <p:nvSpPr>
            <p:cNvPr id="22672" name="Freeform 1545"/>
            <p:cNvSpPr>
              <a:spLocks/>
            </p:cNvSpPr>
            <p:nvPr/>
          </p:nvSpPr>
          <p:spPr bwMode="auto">
            <a:xfrm>
              <a:off x="3910" y="2008"/>
              <a:ext cx="92" cy="91"/>
            </a:xfrm>
            <a:custGeom>
              <a:avLst/>
              <a:gdLst>
                <a:gd name="T0" fmla="*/ 37 w 92"/>
                <a:gd name="T1" fmla="*/ 0 h 91"/>
                <a:gd name="T2" fmla="*/ 47 w 92"/>
                <a:gd name="T3" fmla="*/ 0 h 91"/>
                <a:gd name="T4" fmla="*/ 56 w 92"/>
                <a:gd name="T5" fmla="*/ 0 h 91"/>
                <a:gd name="T6" fmla="*/ 64 w 92"/>
                <a:gd name="T7" fmla="*/ 3 h 91"/>
                <a:gd name="T8" fmla="*/ 71 w 92"/>
                <a:gd name="T9" fmla="*/ 8 h 91"/>
                <a:gd name="T10" fmla="*/ 79 w 92"/>
                <a:gd name="T11" fmla="*/ 12 h 91"/>
                <a:gd name="T12" fmla="*/ 84 w 92"/>
                <a:gd name="T13" fmla="*/ 20 h 91"/>
                <a:gd name="T14" fmla="*/ 89 w 92"/>
                <a:gd name="T15" fmla="*/ 29 h 91"/>
                <a:gd name="T16" fmla="*/ 90 w 92"/>
                <a:gd name="T17" fmla="*/ 31 h 91"/>
                <a:gd name="T18" fmla="*/ 90 w 92"/>
                <a:gd name="T19" fmla="*/ 37 h 91"/>
                <a:gd name="T20" fmla="*/ 92 w 92"/>
                <a:gd name="T21" fmla="*/ 46 h 91"/>
                <a:gd name="T22" fmla="*/ 90 w 92"/>
                <a:gd name="T23" fmla="*/ 54 h 91"/>
                <a:gd name="T24" fmla="*/ 88 w 92"/>
                <a:gd name="T25" fmla="*/ 64 h 91"/>
                <a:gd name="T26" fmla="*/ 84 w 92"/>
                <a:gd name="T27" fmla="*/ 71 h 91"/>
                <a:gd name="T28" fmla="*/ 81 w 92"/>
                <a:gd name="T29" fmla="*/ 75 h 91"/>
                <a:gd name="T30" fmla="*/ 78 w 92"/>
                <a:gd name="T31" fmla="*/ 78 h 91"/>
                <a:gd name="T32" fmla="*/ 75 w 92"/>
                <a:gd name="T33" fmla="*/ 80 h 91"/>
                <a:gd name="T34" fmla="*/ 70 w 92"/>
                <a:gd name="T35" fmla="*/ 83 h 91"/>
                <a:gd name="T36" fmla="*/ 62 w 92"/>
                <a:gd name="T37" fmla="*/ 88 h 91"/>
                <a:gd name="T38" fmla="*/ 60 w 92"/>
                <a:gd name="T39" fmla="*/ 90 h 91"/>
                <a:gd name="T40" fmla="*/ 54 w 92"/>
                <a:gd name="T41" fmla="*/ 90 h 91"/>
                <a:gd name="T42" fmla="*/ 45 w 92"/>
                <a:gd name="T43" fmla="*/ 91 h 91"/>
                <a:gd name="T44" fmla="*/ 36 w 92"/>
                <a:gd name="T45" fmla="*/ 90 h 91"/>
                <a:gd name="T46" fmla="*/ 28 w 92"/>
                <a:gd name="T47" fmla="*/ 86 h 91"/>
                <a:gd name="T48" fmla="*/ 20 w 92"/>
                <a:gd name="T49" fmla="*/ 81 h 91"/>
                <a:gd name="T50" fmla="*/ 13 w 92"/>
                <a:gd name="T51" fmla="*/ 77 h 91"/>
                <a:gd name="T52" fmla="*/ 7 w 92"/>
                <a:gd name="T53" fmla="*/ 71 h 91"/>
                <a:gd name="T54" fmla="*/ 2 w 92"/>
                <a:gd name="T55" fmla="*/ 62 h 91"/>
                <a:gd name="T56" fmla="*/ 0 w 92"/>
                <a:gd name="T57" fmla="*/ 58 h 91"/>
                <a:gd name="T58" fmla="*/ 0 w 92"/>
                <a:gd name="T59" fmla="*/ 52 h 91"/>
                <a:gd name="T60" fmla="*/ 0 w 92"/>
                <a:gd name="T61" fmla="*/ 43 h 91"/>
                <a:gd name="T62" fmla="*/ 0 w 92"/>
                <a:gd name="T63" fmla="*/ 35 h 91"/>
                <a:gd name="T64" fmla="*/ 4 w 92"/>
                <a:gd name="T65" fmla="*/ 26 h 91"/>
                <a:gd name="T66" fmla="*/ 9 w 92"/>
                <a:gd name="T67" fmla="*/ 19 h 91"/>
                <a:gd name="T68" fmla="*/ 10 w 92"/>
                <a:gd name="T69" fmla="*/ 16 h 91"/>
                <a:gd name="T70" fmla="*/ 13 w 92"/>
                <a:gd name="T71" fmla="*/ 13 h 91"/>
                <a:gd name="T72" fmla="*/ 17 w 92"/>
                <a:gd name="T73" fmla="*/ 10 h 91"/>
                <a:gd name="T74" fmla="*/ 21 w 92"/>
                <a:gd name="T75" fmla="*/ 6 h 91"/>
                <a:gd name="T76" fmla="*/ 29 w 92"/>
                <a:gd name="T77" fmla="*/ 3 h 91"/>
                <a:gd name="T78" fmla="*/ 34 w 92"/>
                <a:gd name="T79" fmla="*/ 1 h 91"/>
                <a:gd name="T80" fmla="*/ 37 w 92"/>
                <a:gd name="T81" fmla="*/ 0 h 9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2"/>
                <a:gd name="T124" fmla="*/ 0 h 91"/>
                <a:gd name="T125" fmla="*/ 92 w 92"/>
                <a:gd name="T126" fmla="*/ 91 h 9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2" h="91">
                  <a:moveTo>
                    <a:pt x="37" y="0"/>
                  </a:moveTo>
                  <a:lnTo>
                    <a:pt x="47" y="0"/>
                  </a:lnTo>
                  <a:lnTo>
                    <a:pt x="56" y="0"/>
                  </a:lnTo>
                  <a:lnTo>
                    <a:pt x="64" y="3"/>
                  </a:lnTo>
                  <a:lnTo>
                    <a:pt x="71" y="8"/>
                  </a:lnTo>
                  <a:lnTo>
                    <a:pt x="79" y="12"/>
                  </a:lnTo>
                  <a:lnTo>
                    <a:pt x="84" y="20"/>
                  </a:lnTo>
                  <a:lnTo>
                    <a:pt x="89" y="29"/>
                  </a:lnTo>
                  <a:lnTo>
                    <a:pt x="90" y="31"/>
                  </a:lnTo>
                  <a:lnTo>
                    <a:pt x="90" y="37"/>
                  </a:lnTo>
                  <a:lnTo>
                    <a:pt x="92" y="46"/>
                  </a:lnTo>
                  <a:lnTo>
                    <a:pt x="90" y="54"/>
                  </a:lnTo>
                  <a:lnTo>
                    <a:pt x="88" y="64"/>
                  </a:lnTo>
                  <a:lnTo>
                    <a:pt x="84" y="71"/>
                  </a:lnTo>
                  <a:lnTo>
                    <a:pt x="81" y="75"/>
                  </a:lnTo>
                  <a:lnTo>
                    <a:pt x="78" y="78"/>
                  </a:lnTo>
                  <a:lnTo>
                    <a:pt x="75" y="80"/>
                  </a:lnTo>
                  <a:lnTo>
                    <a:pt x="70" y="83"/>
                  </a:lnTo>
                  <a:lnTo>
                    <a:pt x="62" y="88"/>
                  </a:lnTo>
                  <a:lnTo>
                    <a:pt x="60" y="90"/>
                  </a:lnTo>
                  <a:lnTo>
                    <a:pt x="54" y="90"/>
                  </a:lnTo>
                  <a:lnTo>
                    <a:pt x="45" y="91"/>
                  </a:lnTo>
                  <a:lnTo>
                    <a:pt x="36" y="90"/>
                  </a:lnTo>
                  <a:lnTo>
                    <a:pt x="28" y="86"/>
                  </a:lnTo>
                  <a:lnTo>
                    <a:pt x="20" y="81"/>
                  </a:lnTo>
                  <a:lnTo>
                    <a:pt x="13" y="77"/>
                  </a:lnTo>
                  <a:lnTo>
                    <a:pt x="7" y="71"/>
                  </a:lnTo>
                  <a:lnTo>
                    <a:pt x="2" y="62"/>
                  </a:lnTo>
                  <a:lnTo>
                    <a:pt x="0" y="58"/>
                  </a:lnTo>
                  <a:lnTo>
                    <a:pt x="0" y="52"/>
                  </a:lnTo>
                  <a:lnTo>
                    <a:pt x="0" y="43"/>
                  </a:lnTo>
                  <a:lnTo>
                    <a:pt x="0" y="35"/>
                  </a:lnTo>
                  <a:lnTo>
                    <a:pt x="4" y="26"/>
                  </a:lnTo>
                  <a:lnTo>
                    <a:pt x="9" y="19"/>
                  </a:lnTo>
                  <a:lnTo>
                    <a:pt x="10" y="16"/>
                  </a:lnTo>
                  <a:lnTo>
                    <a:pt x="13" y="13"/>
                  </a:lnTo>
                  <a:lnTo>
                    <a:pt x="17" y="10"/>
                  </a:lnTo>
                  <a:lnTo>
                    <a:pt x="21" y="6"/>
                  </a:lnTo>
                  <a:lnTo>
                    <a:pt x="29" y="3"/>
                  </a:lnTo>
                  <a:lnTo>
                    <a:pt x="34" y="1"/>
                  </a:lnTo>
                  <a:lnTo>
                    <a:pt x="37" y="0"/>
                  </a:lnTo>
                  <a:close/>
                </a:path>
              </a:pathLst>
            </a:custGeom>
            <a:solidFill>
              <a:srgbClr val="FFFFFF"/>
            </a:solidFill>
            <a:ln w="9525">
              <a:noFill/>
              <a:round/>
              <a:headEnd/>
              <a:tailEnd/>
            </a:ln>
          </p:spPr>
          <p:txBody>
            <a:bodyPr/>
            <a:lstStyle/>
            <a:p>
              <a:endParaRPr lang="ru-RU"/>
            </a:p>
          </p:txBody>
        </p:sp>
        <p:sp>
          <p:nvSpPr>
            <p:cNvPr id="22673" name="Freeform 1546"/>
            <p:cNvSpPr>
              <a:spLocks/>
            </p:cNvSpPr>
            <p:nvPr/>
          </p:nvSpPr>
          <p:spPr bwMode="auto">
            <a:xfrm>
              <a:off x="3911" y="2008"/>
              <a:ext cx="90" cy="90"/>
            </a:xfrm>
            <a:custGeom>
              <a:avLst/>
              <a:gdLst>
                <a:gd name="T0" fmla="*/ 38 w 90"/>
                <a:gd name="T1" fmla="*/ 0 h 90"/>
                <a:gd name="T2" fmla="*/ 55 w 90"/>
                <a:gd name="T3" fmla="*/ 0 h 90"/>
                <a:gd name="T4" fmla="*/ 71 w 90"/>
                <a:gd name="T5" fmla="*/ 8 h 90"/>
                <a:gd name="T6" fmla="*/ 84 w 90"/>
                <a:gd name="T7" fmla="*/ 19 h 90"/>
                <a:gd name="T8" fmla="*/ 89 w 90"/>
                <a:gd name="T9" fmla="*/ 27 h 90"/>
                <a:gd name="T10" fmla="*/ 90 w 90"/>
                <a:gd name="T11" fmla="*/ 37 h 90"/>
                <a:gd name="T12" fmla="*/ 90 w 90"/>
                <a:gd name="T13" fmla="*/ 54 h 90"/>
                <a:gd name="T14" fmla="*/ 87 w 90"/>
                <a:gd name="T15" fmla="*/ 64 h 90"/>
                <a:gd name="T16" fmla="*/ 84 w 90"/>
                <a:gd name="T17" fmla="*/ 71 h 90"/>
                <a:gd name="T18" fmla="*/ 71 w 90"/>
                <a:gd name="T19" fmla="*/ 83 h 90"/>
                <a:gd name="T20" fmla="*/ 54 w 90"/>
                <a:gd name="T21" fmla="*/ 90 h 90"/>
                <a:gd name="T22" fmla="*/ 35 w 90"/>
                <a:gd name="T23" fmla="*/ 90 h 90"/>
                <a:gd name="T24" fmla="*/ 20 w 90"/>
                <a:gd name="T25" fmla="*/ 81 h 90"/>
                <a:gd name="T26" fmla="*/ 7 w 90"/>
                <a:gd name="T27" fmla="*/ 69 h 90"/>
                <a:gd name="T28" fmla="*/ 3 w 90"/>
                <a:gd name="T29" fmla="*/ 61 h 90"/>
                <a:gd name="T30" fmla="*/ 0 w 90"/>
                <a:gd name="T31" fmla="*/ 52 h 90"/>
                <a:gd name="T32" fmla="*/ 0 w 90"/>
                <a:gd name="T33" fmla="*/ 35 h 90"/>
                <a:gd name="T34" fmla="*/ 3 w 90"/>
                <a:gd name="T35" fmla="*/ 26 h 90"/>
                <a:gd name="T36" fmla="*/ 9 w 90"/>
                <a:gd name="T37" fmla="*/ 19 h 90"/>
                <a:gd name="T38" fmla="*/ 20 w 90"/>
                <a:gd name="T39" fmla="*/ 6 h 90"/>
                <a:gd name="T40" fmla="*/ 38 w 90"/>
                <a:gd name="T41" fmla="*/ 0 h 9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0"/>
                <a:gd name="T64" fmla="*/ 0 h 90"/>
                <a:gd name="T65" fmla="*/ 90 w 90"/>
                <a:gd name="T66" fmla="*/ 90 h 9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0" h="90">
                  <a:moveTo>
                    <a:pt x="38" y="0"/>
                  </a:moveTo>
                  <a:lnTo>
                    <a:pt x="55" y="0"/>
                  </a:lnTo>
                  <a:lnTo>
                    <a:pt x="71" y="8"/>
                  </a:lnTo>
                  <a:lnTo>
                    <a:pt x="84" y="19"/>
                  </a:lnTo>
                  <a:lnTo>
                    <a:pt x="89" y="27"/>
                  </a:lnTo>
                  <a:lnTo>
                    <a:pt x="90" y="37"/>
                  </a:lnTo>
                  <a:lnTo>
                    <a:pt x="90" y="54"/>
                  </a:lnTo>
                  <a:lnTo>
                    <a:pt x="87" y="64"/>
                  </a:lnTo>
                  <a:lnTo>
                    <a:pt x="84" y="71"/>
                  </a:lnTo>
                  <a:lnTo>
                    <a:pt x="71" y="83"/>
                  </a:lnTo>
                  <a:lnTo>
                    <a:pt x="54" y="90"/>
                  </a:lnTo>
                  <a:lnTo>
                    <a:pt x="35" y="90"/>
                  </a:lnTo>
                  <a:lnTo>
                    <a:pt x="20" y="81"/>
                  </a:lnTo>
                  <a:lnTo>
                    <a:pt x="7" y="69"/>
                  </a:lnTo>
                  <a:lnTo>
                    <a:pt x="3" y="61"/>
                  </a:lnTo>
                  <a:lnTo>
                    <a:pt x="0" y="52"/>
                  </a:lnTo>
                  <a:lnTo>
                    <a:pt x="0" y="35"/>
                  </a:lnTo>
                  <a:lnTo>
                    <a:pt x="3" y="26"/>
                  </a:lnTo>
                  <a:lnTo>
                    <a:pt x="9" y="19"/>
                  </a:lnTo>
                  <a:lnTo>
                    <a:pt x="20" y="6"/>
                  </a:lnTo>
                  <a:lnTo>
                    <a:pt x="38" y="0"/>
                  </a:lnTo>
                </a:path>
              </a:pathLst>
            </a:custGeom>
            <a:noFill/>
            <a:ln w="6350" cap="rnd">
              <a:solidFill>
                <a:srgbClr val="000000"/>
              </a:solidFill>
              <a:prstDash val="solid"/>
              <a:round/>
              <a:headEnd/>
              <a:tailEnd/>
            </a:ln>
          </p:spPr>
          <p:txBody>
            <a:bodyPr/>
            <a:lstStyle/>
            <a:p>
              <a:endParaRPr lang="ru-RU"/>
            </a:p>
          </p:txBody>
        </p:sp>
        <p:sp>
          <p:nvSpPr>
            <p:cNvPr id="22674" name="Freeform 1547"/>
            <p:cNvSpPr>
              <a:spLocks/>
            </p:cNvSpPr>
            <p:nvPr/>
          </p:nvSpPr>
          <p:spPr bwMode="auto">
            <a:xfrm>
              <a:off x="3890" y="1912"/>
              <a:ext cx="91" cy="91"/>
            </a:xfrm>
            <a:custGeom>
              <a:avLst/>
              <a:gdLst>
                <a:gd name="T0" fmla="*/ 35 w 91"/>
                <a:gd name="T1" fmla="*/ 2 h 91"/>
                <a:gd name="T2" fmla="*/ 43 w 91"/>
                <a:gd name="T3" fmla="*/ 0 h 91"/>
                <a:gd name="T4" fmla="*/ 52 w 91"/>
                <a:gd name="T5" fmla="*/ 0 h 91"/>
                <a:gd name="T6" fmla="*/ 61 w 91"/>
                <a:gd name="T7" fmla="*/ 3 h 91"/>
                <a:gd name="T8" fmla="*/ 65 w 91"/>
                <a:gd name="T9" fmla="*/ 5 h 91"/>
                <a:gd name="T10" fmla="*/ 69 w 91"/>
                <a:gd name="T11" fmla="*/ 7 h 91"/>
                <a:gd name="T12" fmla="*/ 72 w 91"/>
                <a:gd name="T13" fmla="*/ 9 h 91"/>
                <a:gd name="T14" fmla="*/ 76 w 91"/>
                <a:gd name="T15" fmla="*/ 11 h 91"/>
                <a:gd name="T16" fmla="*/ 82 w 91"/>
                <a:gd name="T17" fmla="*/ 17 h 91"/>
                <a:gd name="T18" fmla="*/ 85 w 91"/>
                <a:gd name="T19" fmla="*/ 21 h 91"/>
                <a:gd name="T20" fmla="*/ 87 w 91"/>
                <a:gd name="T21" fmla="*/ 26 h 91"/>
                <a:gd name="T22" fmla="*/ 89 w 91"/>
                <a:gd name="T23" fmla="*/ 34 h 91"/>
                <a:gd name="T24" fmla="*/ 91 w 91"/>
                <a:gd name="T25" fmla="*/ 43 h 91"/>
                <a:gd name="T26" fmla="*/ 91 w 91"/>
                <a:gd name="T27" fmla="*/ 53 h 91"/>
                <a:gd name="T28" fmla="*/ 89 w 91"/>
                <a:gd name="T29" fmla="*/ 61 h 91"/>
                <a:gd name="T30" fmla="*/ 87 w 91"/>
                <a:gd name="T31" fmla="*/ 69 h 91"/>
                <a:gd name="T32" fmla="*/ 80 w 91"/>
                <a:gd name="T33" fmla="*/ 76 h 91"/>
                <a:gd name="T34" fmla="*/ 78 w 91"/>
                <a:gd name="T35" fmla="*/ 78 h 91"/>
                <a:gd name="T36" fmla="*/ 74 w 91"/>
                <a:gd name="T37" fmla="*/ 82 h 91"/>
                <a:gd name="T38" fmla="*/ 71 w 91"/>
                <a:gd name="T39" fmla="*/ 85 h 91"/>
                <a:gd name="T40" fmla="*/ 67 w 91"/>
                <a:gd name="T41" fmla="*/ 87 h 91"/>
                <a:gd name="T42" fmla="*/ 58 w 91"/>
                <a:gd name="T43" fmla="*/ 89 h 91"/>
                <a:gd name="T44" fmla="*/ 49 w 91"/>
                <a:gd name="T45" fmla="*/ 91 h 91"/>
                <a:gd name="T46" fmla="*/ 39 w 91"/>
                <a:gd name="T47" fmla="*/ 91 h 91"/>
                <a:gd name="T48" fmla="*/ 32 w 91"/>
                <a:gd name="T49" fmla="*/ 89 h 91"/>
                <a:gd name="T50" fmla="*/ 27 w 91"/>
                <a:gd name="T51" fmla="*/ 88 h 91"/>
                <a:gd name="T52" fmla="*/ 24 w 91"/>
                <a:gd name="T53" fmla="*/ 85 h 91"/>
                <a:gd name="T54" fmla="*/ 19 w 91"/>
                <a:gd name="T55" fmla="*/ 83 h 91"/>
                <a:gd name="T56" fmla="*/ 16 w 91"/>
                <a:gd name="T57" fmla="*/ 80 h 91"/>
                <a:gd name="T58" fmla="*/ 10 w 91"/>
                <a:gd name="T59" fmla="*/ 74 h 91"/>
                <a:gd name="T60" fmla="*/ 9 w 91"/>
                <a:gd name="T61" fmla="*/ 70 h 91"/>
                <a:gd name="T62" fmla="*/ 5 w 91"/>
                <a:gd name="T63" fmla="*/ 68 h 91"/>
                <a:gd name="T64" fmla="*/ 2 w 91"/>
                <a:gd name="T65" fmla="*/ 58 h 91"/>
                <a:gd name="T66" fmla="*/ 0 w 91"/>
                <a:gd name="T67" fmla="*/ 48 h 91"/>
                <a:gd name="T68" fmla="*/ 0 w 91"/>
                <a:gd name="T69" fmla="*/ 40 h 91"/>
                <a:gd name="T70" fmla="*/ 3 w 91"/>
                <a:gd name="T71" fmla="*/ 30 h 91"/>
                <a:gd name="T72" fmla="*/ 7 w 91"/>
                <a:gd name="T73" fmla="*/ 23 h 91"/>
                <a:gd name="T74" fmla="*/ 11 w 91"/>
                <a:gd name="T75" fmla="*/ 17 h 91"/>
                <a:gd name="T76" fmla="*/ 15 w 91"/>
                <a:gd name="T77" fmla="*/ 13 h 91"/>
                <a:gd name="T78" fmla="*/ 18 w 91"/>
                <a:gd name="T79" fmla="*/ 10 h 91"/>
                <a:gd name="T80" fmla="*/ 22 w 91"/>
                <a:gd name="T81" fmla="*/ 8 h 91"/>
                <a:gd name="T82" fmla="*/ 26 w 91"/>
                <a:gd name="T83" fmla="*/ 5 h 91"/>
                <a:gd name="T84" fmla="*/ 35 w 91"/>
                <a:gd name="T85" fmla="*/ 2 h 9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1"/>
                <a:gd name="T130" fmla="*/ 0 h 91"/>
                <a:gd name="T131" fmla="*/ 91 w 91"/>
                <a:gd name="T132" fmla="*/ 91 h 9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1" h="91">
                  <a:moveTo>
                    <a:pt x="35" y="2"/>
                  </a:moveTo>
                  <a:lnTo>
                    <a:pt x="43" y="0"/>
                  </a:lnTo>
                  <a:lnTo>
                    <a:pt x="52" y="0"/>
                  </a:lnTo>
                  <a:lnTo>
                    <a:pt x="61" y="3"/>
                  </a:lnTo>
                  <a:lnTo>
                    <a:pt x="65" y="5"/>
                  </a:lnTo>
                  <a:lnTo>
                    <a:pt x="69" y="7"/>
                  </a:lnTo>
                  <a:lnTo>
                    <a:pt x="72" y="9"/>
                  </a:lnTo>
                  <a:lnTo>
                    <a:pt x="76" y="11"/>
                  </a:lnTo>
                  <a:lnTo>
                    <a:pt x="82" y="17"/>
                  </a:lnTo>
                  <a:lnTo>
                    <a:pt x="85" y="21"/>
                  </a:lnTo>
                  <a:lnTo>
                    <a:pt x="87" y="26"/>
                  </a:lnTo>
                  <a:lnTo>
                    <a:pt x="89" y="34"/>
                  </a:lnTo>
                  <a:lnTo>
                    <a:pt x="91" y="43"/>
                  </a:lnTo>
                  <a:lnTo>
                    <a:pt x="91" y="53"/>
                  </a:lnTo>
                  <a:lnTo>
                    <a:pt x="89" y="61"/>
                  </a:lnTo>
                  <a:lnTo>
                    <a:pt x="87" y="69"/>
                  </a:lnTo>
                  <a:lnTo>
                    <a:pt x="80" y="76"/>
                  </a:lnTo>
                  <a:lnTo>
                    <a:pt x="78" y="78"/>
                  </a:lnTo>
                  <a:lnTo>
                    <a:pt x="74" y="82"/>
                  </a:lnTo>
                  <a:lnTo>
                    <a:pt x="71" y="85"/>
                  </a:lnTo>
                  <a:lnTo>
                    <a:pt x="67" y="87"/>
                  </a:lnTo>
                  <a:lnTo>
                    <a:pt x="58" y="89"/>
                  </a:lnTo>
                  <a:lnTo>
                    <a:pt x="49" y="91"/>
                  </a:lnTo>
                  <a:lnTo>
                    <a:pt x="39" y="91"/>
                  </a:lnTo>
                  <a:lnTo>
                    <a:pt x="32" y="89"/>
                  </a:lnTo>
                  <a:lnTo>
                    <a:pt x="27" y="88"/>
                  </a:lnTo>
                  <a:lnTo>
                    <a:pt x="24" y="85"/>
                  </a:lnTo>
                  <a:lnTo>
                    <a:pt x="19" y="83"/>
                  </a:lnTo>
                  <a:lnTo>
                    <a:pt x="16" y="80"/>
                  </a:lnTo>
                  <a:lnTo>
                    <a:pt x="10" y="74"/>
                  </a:lnTo>
                  <a:lnTo>
                    <a:pt x="9" y="70"/>
                  </a:lnTo>
                  <a:lnTo>
                    <a:pt x="5" y="68"/>
                  </a:lnTo>
                  <a:lnTo>
                    <a:pt x="2" y="58"/>
                  </a:lnTo>
                  <a:lnTo>
                    <a:pt x="0" y="48"/>
                  </a:lnTo>
                  <a:lnTo>
                    <a:pt x="0" y="40"/>
                  </a:lnTo>
                  <a:lnTo>
                    <a:pt x="3" y="30"/>
                  </a:lnTo>
                  <a:lnTo>
                    <a:pt x="7" y="23"/>
                  </a:lnTo>
                  <a:lnTo>
                    <a:pt x="11" y="17"/>
                  </a:lnTo>
                  <a:lnTo>
                    <a:pt x="15" y="13"/>
                  </a:lnTo>
                  <a:lnTo>
                    <a:pt x="18" y="10"/>
                  </a:lnTo>
                  <a:lnTo>
                    <a:pt x="22" y="8"/>
                  </a:lnTo>
                  <a:lnTo>
                    <a:pt x="26" y="5"/>
                  </a:lnTo>
                  <a:lnTo>
                    <a:pt x="35" y="2"/>
                  </a:lnTo>
                  <a:close/>
                </a:path>
              </a:pathLst>
            </a:custGeom>
            <a:solidFill>
              <a:srgbClr val="FFFFFF"/>
            </a:solidFill>
            <a:ln w="9525">
              <a:noFill/>
              <a:round/>
              <a:headEnd/>
              <a:tailEnd/>
            </a:ln>
          </p:spPr>
          <p:txBody>
            <a:bodyPr/>
            <a:lstStyle/>
            <a:p>
              <a:endParaRPr lang="ru-RU"/>
            </a:p>
          </p:txBody>
        </p:sp>
        <p:sp>
          <p:nvSpPr>
            <p:cNvPr id="22675" name="Freeform 1548"/>
            <p:cNvSpPr>
              <a:spLocks/>
            </p:cNvSpPr>
            <p:nvPr/>
          </p:nvSpPr>
          <p:spPr bwMode="auto">
            <a:xfrm>
              <a:off x="3890" y="1912"/>
              <a:ext cx="91" cy="91"/>
            </a:xfrm>
            <a:custGeom>
              <a:avLst/>
              <a:gdLst>
                <a:gd name="T0" fmla="*/ 35 w 91"/>
                <a:gd name="T1" fmla="*/ 2 h 91"/>
                <a:gd name="T2" fmla="*/ 43 w 91"/>
                <a:gd name="T3" fmla="*/ 0 h 91"/>
                <a:gd name="T4" fmla="*/ 52 w 91"/>
                <a:gd name="T5" fmla="*/ 0 h 91"/>
                <a:gd name="T6" fmla="*/ 61 w 91"/>
                <a:gd name="T7" fmla="*/ 3 h 91"/>
                <a:gd name="T8" fmla="*/ 65 w 91"/>
                <a:gd name="T9" fmla="*/ 5 h 91"/>
                <a:gd name="T10" fmla="*/ 69 w 91"/>
                <a:gd name="T11" fmla="*/ 7 h 91"/>
                <a:gd name="T12" fmla="*/ 72 w 91"/>
                <a:gd name="T13" fmla="*/ 9 h 91"/>
                <a:gd name="T14" fmla="*/ 76 w 91"/>
                <a:gd name="T15" fmla="*/ 11 h 91"/>
                <a:gd name="T16" fmla="*/ 82 w 91"/>
                <a:gd name="T17" fmla="*/ 17 h 91"/>
                <a:gd name="T18" fmla="*/ 85 w 91"/>
                <a:gd name="T19" fmla="*/ 21 h 91"/>
                <a:gd name="T20" fmla="*/ 87 w 91"/>
                <a:gd name="T21" fmla="*/ 26 h 91"/>
                <a:gd name="T22" fmla="*/ 89 w 91"/>
                <a:gd name="T23" fmla="*/ 34 h 91"/>
                <a:gd name="T24" fmla="*/ 91 w 91"/>
                <a:gd name="T25" fmla="*/ 43 h 91"/>
                <a:gd name="T26" fmla="*/ 91 w 91"/>
                <a:gd name="T27" fmla="*/ 53 h 91"/>
                <a:gd name="T28" fmla="*/ 89 w 91"/>
                <a:gd name="T29" fmla="*/ 61 h 91"/>
                <a:gd name="T30" fmla="*/ 87 w 91"/>
                <a:gd name="T31" fmla="*/ 69 h 91"/>
                <a:gd name="T32" fmla="*/ 80 w 91"/>
                <a:gd name="T33" fmla="*/ 76 h 91"/>
                <a:gd name="T34" fmla="*/ 78 w 91"/>
                <a:gd name="T35" fmla="*/ 78 h 91"/>
                <a:gd name="T36" fmla="*/ 74 w 91"/>
                <a:gd name="T37" fmla="*/ 82 h 91"/>
                <a:gd name="T38" fmla="*/ 71 w 91"/>
                <a:gd name="T39" fmla="*/ 85 h 91"/>
                <a:gd name="T40" fmla="*/ 67 w 91"/>
                <a:gd name="T41" fmla="*/ 87 h 91"/>
                <a:gd name="T42" fmla="*/ 58 w 91"/>
                <a:gd name="T43" fmla="*/ 89 h 91"/>
                <a:gd name="T44" fmla="*/ 49 w 91"/>
                <a:gd name="T45" fmla="*/ 91 h 91"/>
                <a:gd name="T46" fmla="*/ 39 w 91"/>
                <a:gd name="T47" fmla="*/ 91 h 91"/>
                <a:gd name="T48" fmla="*/ 32 w 91"/>
                <a:gd name="T49" fmla="*/ 89 h 91"/>
                <a:gd name="T50" fmla="*/ 27 w 91"/>
                <a:gd name="T51" fmla="*/ 88 h 91"/>
                <a:gd name="T52" fmla="*/ 24 w 91"/>
                <a:gd name="T53" fmla="*/ 85 h 91"/>
                <a:gd name="T54" fmla="*/ 19 w 91"/>
                <a:gd name="T55" fmla="*/ 83 h 91"/>
                <a:gd name="T56" fmla="*/ 16 w 91"/>
                <a:gd name="T57" fmla="*/ 80 h 91"/>
                <a:gd name="T58" fmla="*/ 10 w 91"/>
                <a:gd name="T59" fmla="*/ 74 h 91"/>
                <a:gd name="T60" fmla="*/ 9 w 91"/>
                <a:gd name="T61" fmla="*/ 70 h 91"/>
                <a:gd name="T62" fmla="*/ 5 w 91"/>
                <a:gd name="T63" fmla="*/ 68 h 91"/>
                <a:gd name="T64" fmla="*/ 2 w 91"/>
                <a:gd name="T65" fmla="*/ 58 h 91"/>
                <a:gd name="T66" fmla="*/ 0 w 91"/>
                <a:gd name="T67" fmla="*/ 48 h 91"/>
                <a:gd name="T68" fmla="*/ 0 w 91"/>
                <a:gd name="T69" fmla="*/ 40 h 91"/>
                <a:gd name="T70" fmla="*/ 3 w 91"/>
                <a:gd name="T71" fmla="*/ 30 h 91"/>
                <a:gd name="T72" fmla="*/ 7 w 91"/>
                <a:gd name="T73" fmla="*/ 23 h 91"/>
                <a:gd name="T74" fmla="*/ 11 w 91"/>
                <a:gd name="T75" fmla="*/ 17 h 91"/>
                <a:gd name="T76" fmla="*/ 15 w 91"/>
                <a:gd name="T77" fmla="*/ 13 h 91"/>
                <a:gd name="T78" fmla="*/ 18 w 91"/>
                <a:gd name="T79" fmla="*/ 10 h 91"/>
                <a:gd name="T80" fmla="*/ 22 w 91"/>
                <a:gd name="T81" fmla="*/ 8 h 91"/>
                <a:gd name="T82" fmla="*/ 26 w 91"/>
                <a:gd name="T83" fmla="*/ 5 h 91"/>
                <a:gd name="T84" fmla="*/ 35 w 91"/>
                <a:gd name="T85" fmla="*/ 2 h 9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1"/>
                <a:gd name="T130" fmla="*/ 0 h 91"/>
                <a:gd name="T131" fmla="*/ 91 w 91"/>
                <a:gd name="T132" fmla="*/ 91 h 9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1" h="91">
                  <a:moveTo>
                    <a:pt x="35" y="2"/>
                  </a:moveTo>
                  <a:lnTo>
                    <a:pt x="43" y="0"/>
                  </a:lnTo>
                  <a:lnTo>
                    <a:pt x="52" y="0"/>
                  </a:lnTo>
                  <a:lnTo>
                    <a:pt x="61" y="3"/>
                  </a:lnTo>
                  <a:lnTo>
                    <a:pt x="65" y="5"/>
                  </a:lnTo>
                  <a:lnTo>
                    <a:pt x="69" y="7"/>
                  </a:lnTo>
                  <a:lnTo>
                    <a:pt x="72" y="9"/>
                  </a:lnTo>
                  <a:lnTo>
                    <a:pt x="76" y="11"/>
                  </a:lnTo>
                  <a:lnTo>
                    <a:pt x="82" y="17"/>
                  </a:lnTo>
                  <a:lnTo>
                    <a:pt x="85" y="21"/>
                  </a:lnTo>
                  <a:lnTo>
                    <a:pt x="87" y="26"/>
                  </a:lnTo>
                  <a:lnTo>
                    <a:pt x="89" y="34"/>
                  </a:lnTo>
                  <a:lnTo>
                    <a:pt x="91" y="43"/>
                  </a:lnTo>
                  <a:lnTo>
                    <a:pt x="91" y="53"/>
                  </a:lnTo>
                  <a:lnTo>
                    <a:pt x="89" y="61"/>
                  </a:lnTo>
                  <a:lnTo>
                    <a:pt x="87" y="69"/>
                  </a:lnTo>
                  <a:lnTo>
                    <a:pt x="80" y="76"/>
                  </a:lnTo>
                  <a:lnTo>
                    <a:pt x="78" y="78"/>
                  </a:lnTo>
                  <a:lnTo>
                    <a:pt x="74" y="82"/>
                  </a:lnTo>
                  <a:lnTo>
                    <a:pt x="71" y="85"/>
                  </a:lnTo>
                  <a:lnTo>
                    <a:pt x="67" y="87"/>
                  </a:lnTo>
                  <a:lnTo>
                    <a:pt x="58" y="89"/>
                  </a:lnTo>
                  <a:lnTo>
                    <a:pt x="49" y="91"/>
                  </a:lnTo>
                  <a:lnTo>
                    <a:pt x="39" y="91"/>
                  </a:lnTo>
                  <a:lnTo>
                    <a:pt x="32" y="89"/>
                  </a:lnTo>
                  <a:lnTo>
                    <a:pt x="27" y="88"/>
                  </a:lnTo>
                  <a:lnTo>
                    <a:pt x="24" y="85"/>
                  </a:lnTo>
                  <a:lnTo>
                    <a:pt x="19" y="83"/>
                  </a:lnTo>
                  <a:lnTo>
                    <a:pt x="16" y="80"/>
                  </a:lnTo>
                  <a:lnTo>
                    <a:pt x="10" y="74"/>
                  </a:lnTo>
                  <a:lnTo>
                    <a:pt x="9" y="70"/>
                  </a:lnTo>
                  <a:lnTo>
                    <a:pt x="5" y="68"/>
                  </a:lnTo>
                  <a:lnTo>
                    <a:pt x="2" y="58"/>
                  </a:lnTo>
                  <a:lnTo>
                    <a:pt x="0" y="48"/>
                  </a:lnTo>
                  <a:lnTo>
                    <a:pt x="0" y="40"/>
                  </a:lnTo>
                  <a:lnTo>
                    <a:pt x="3" y="30"/>
                  </a:lnTo>
                  <a:lnTo>
                    <a:pt x="7" y="23"/>
                  </a:lnTo>
                  <a:lnTo>
                    <a:pt x="11" y="17"/>
                  </a:lnTo>
                  <a:lnTo>
                    <a:pt x="15" y="13"/>
                  </a:lnTo>
                  <a:lnTo>
                    <a:pt x="18" y="10"/>
                  </a:lnTo>
                  <a:lnTo>
                    <a:pt x="22" y="8"/>
                  </a:lnTo>
                  <a:lnTo>
                    <a:pt x="26" y="5"/>
                  </a:lnTo>
                  <a:lnTo>
                    <a:pt x="35" y="2"/>
                  </a:lnTo>
                </a:path>
              </a:pathLst>
            </a:custGeom>
            <a:noFill/>
            <a:ln w="6350" cap="rnd">
              <a:solidFill>
                <a:srgbClr val="000000"/>
              </a:solidFill>
              <a:prstDash val="solid"/>
              <a:round/>
              <a:headEnd/>
              <a:tailEnd/>
            </a:ln>
          </p:spPr>
          <p:txBody>
            <a:bodyPr/>
            <a:lstStyle/>
            <a:p>
              <a:endParaRPr lang="ru-RU"/>
            </a:p>
          </p:txBody>
        </p:sp>
        <p:sp>
          <p:nvSpPr>
            <p:cNvPr id="22676" name="Freeform 1549"/>
            <p:cNvSpPr>
              <a:spLocks/>
            </p:cNvSpPr>
            <p:nvPr/>
          </p:nvSpPr>
          <p:spPr bwMode="auto">
            <a:xfrm>
              <a:off x="3862" y="1824"/>
              <a:ext cx="91" cy="88"/>
            </a:xfrm>
            <a:custGeom>
              <a:avLst/>
              <a:gdLst>
                <a:gd name="T0" fmla="*/ 30 w 91"/>
                <a:gd name="T1" fmla="*/ 4 h 88"/>
                <a:gd name="T2" fmla="*/ 39 w 91"/>
                <a:gd name="T3" fmla="*/ 2 h 88"/>
                <a:gd name="T4" fmla="*/ 48 w 91"/>
                <a:gd name="T5" fmla="*/ 0 h 88"/>
                <a:gd name="T6" fmla="*/ 52 w 91"/>
                <a:gd name="T7" fmla="*/ 2 h 88"/>
                <a:gd name="T8" fmla="*/ 56 w 91"/>
                <a:gd name="T9" fmla="*/ 2 h 88"/>
                <a:gd name="T10" fmla="*/ 64 w 91"/>
                <a:gd name="T11" fmla="*/ 5 h 88"/>
                <a:gd name="T12" fmla="*/ 72 w 91"/>
                <a:gd name="T13" fmla="*/ 9 h 88"/>
                <a:gd name="T14" fmla="*/ 75 w 91"/>
                <a:gd name="T15" fmla="*/ 11 h 88"/>
                <a:gd name="T16" fmla="*/ 80 w 91"/>
                <a:gd name="T17" fmla="*/ 14 h 88"/>
                <a:gd name="T18" fmla="*/ 81 w 91"/>
                <a:gd name="T19" fmla="*/ 18 h 88"/>
                <a:gd name="T20" fmla="*/ 84 w 91"/>
                <a:gd name="T21" fmla="*/ 22 h 88"/>
                <a:gd name="T22" fmla="*/ 86 w 91"/>
                <a:gd name="T23" fmla="*/ 25 h 88"/>
                <a:gd name="T24" fmla="*/ 89 w 91"/>
                <a:gd name="T25" fmla="*/ 29 h 88"/>
                <a:gd name="T26" fmla="*/ 91 w 91"/>
                <a:gd name="T27" fmla="*/ 39 h 88"/>
                <a:gd name="T28" fmla="*/ 91 w 91"/>
                <a:gd name="T29" fmla="*/ 46 h 88"/>
                <a:gd name="T30" fmla="*/ 89 w 91"/>
                <a:gd name="T31" fmla="*/ 56 h 88"/>
                <a:gd name="T32" fmla="*/ 88 w 91"/>
                <a:gd name="T33" fmla="*/ 64 h 88"/>
                <a:gd name="T34" fmla="*/ 83 w 91"/>
                <a:gd name="T35" fmla="*/ 71 h 88"/>
                <a:gd name="T36" fmla="*/ 76 w 91"/>
                <a:gd name="T37" fmla="*/ 77 h 88"/>
                <a:gd name="T38" fmla="*/ 69 w 91"/>
                <a:gd name="T39" fmla="*/ 82 h 88"/>
                <a:gd name="T40" fmla="*/ 61 w 91"/>
                <a:gd name="T41" fmla="*/ 86 h 88"/>
                <a:gd name="T42" fmla="*/ 52 w 91"/>
                <a:gd name="T43" fmla="*/ 88 h 88"/>
                <a:gd name="T44" fmla="*/ 44 w 91"/>
                <a:gd name="T45" fmla="*/ 88 h 88"/>
                <a:gd name="T46" fmla="*/ 39 w 91"/>
                <a:gd name="T47" fmla="*/ 88 h 88"/>
                <a:gd name="T48" fmla="*/ 35 w 91"/>
                <a:gd name="T49" fmla="*/ 86 h 88"/>
                <a:gd name="T50" fmla="*/ 26 w 91"/>
                <a:gd name="T51" fmla="*/ 85 h 88"/>
                <a:gd name="T52" fmla="*/ 19 w 91"/>
                <a:gd name="T53" fmla="*/ 81 h 88"/>
                <a:gd name="T54" fmla="*/ 15 w 91"/>
                <a:gd name="T55" fmla="*/ 77 h 88"/>
                <a:gd name="T56" fmla="*/ 13 w 91"/>
                <a:gd name="T57" fmla="*/ 75 h 88"/>
                <a:gd name="T58" fmla="*/ 9 w 91"/>
                <a:gd name="T59" fmla="*/ 71 h 88"/>
                <a:gd name="T60" fmla="*/ 6 w 91"/>
                <a:gd name="T61" fmla="*/ 68 h 88"/>
                <a:gd name="T62" fmla="*/ 5 w 91"/>
                <a:gd name="T63" fmla="*/ 64 h 88"/>
                <a:gd name="T64" fmla="*/ 3 w 91"/>
                <a:gd name="T65" fmla="*/ 61 h 88"/>
                <a:gd name="T66" fmla="*/ 0 w 91"/>
                <a:gd name="T67" fmla="*/ 51 h 88"/>
                <a:gd name="T68" fmla="*/ 0 w 91"/>
                <a:gd name="T69" fmla="*/ 42 h 88"/>
                <a:gd name="T70" fmla="*/ 2 w 91"/>
                <a:gd name="T71" fmla="*/ 35 h 88"/>
                <a:gd name="T72" fmla="*/ 5 w 91"/>
                <a:gd name="T73" fmla="*/ 27 h 88"/>
                <a:gd name="T74" fmla="*/ 7 w 91"/>
                <a:gd name="T75" fmla="*/ 19 h 88"/>
                <a:gd name="T76" fmla="*/ 14 w 91"/>
                <a:gd name="T77" fmla="*/ 13 h 88"/>
                <a:gd name="T78" fmla="*/ 22 w 91"/>
                <a:gd name="T79" fmla="*/ 7 h 88"/>
                <a:gd name="T80" fmla="*/ 30 w 91"/>
                <a:gd name="T81" fmla="*/ 4 h 8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1"/>
                <a:gd name="T124" fmla="*/ 0 h 88"/>
                <a:gd name="T125" fmla="*/ 91 w 91"/>
                <a:gd name="T126" fmla="*/ 88 h 8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1" h="88">
                  <a:moveTo>
                    <a:pt x="30" y="4"/>
                  </a:moveTo>
                  <a:lnTo>
                    <a:pt x="39" y="2"/>
                  </a:lnTo>
                  <a:lnTo>
                    <a:pt x="48" y="0"/>
                  </a:lnTo>
                  <a:lnTo>
                    <a:pt x="52" y="2"/>
                  </a:lnTo>
                  <a:lnTo>
                    <a:pt x="56" y="2"/>
                  </a:lnTo>
                  <a:lnTo>
                    <a:pt x="64" y="5"/>
                  </a:lnTo>
                  <a:lnTo>
                    <a:pt x="72" y="9"/>
                  </a:lnTo>
                  <a:lnTo>
                    <a:pt x="75" y="11"/>
                  </a:lnTo>
                  <a:lnTo>
                    <a:pt x="80" y="14"/>
                  </a:lnTo>
                  <a:lnTo>
                    <a:pt x="81" y="18"/>
                  </a:lnTo>
                  <a:lnTo>
                    <a:pt x="84" y="22"/>
                  </a:lnTo>
                  <a:lnTo>
                    <a:pt x="86" y="25"/>
                  </a:lnTo>
                  <a:lnTo>
                    <a:pt x="89" y="29"/>
                  </a:lnTo>
                  <a:lnTo>
                    <a:pt x="91" y="39"/>
                  </a:lnTo>
                  <a:lnTo>
                    <a:pt x="91" y="46"/>
                  </a:lnTo>
                  <a:lnTo>
                    <a:pt x="89" y="56"/>
                  </a:lnTo>
                  <a:lnTo>
                    <a:pt x="88" y="64"/>
                  </a:lnTo>
                  <a:lnTo>
                    <a:pt x="83" y="71"/>
                  </a:lnTo>
                  <a:lnTo>
                    <a:pt x="76" y="77"/>
                  </a:lnTo>
                  <a:lnTo>
                    <a:pt x="69" y="82"/>
                  </a:lnTo>
                  <a:lnTo>
                    <a:pt x="61" y="86"/>
                  </a:lnTo>
                  <a:lnTo>
                    <a:pt x="52" y="88"/>
                  </a:lnTo>
                  <a:lnTo>
                    <a:pt x="44" y="88"/>
                  </a:lnTo>
                  <a:lnTo>
                    <a:pt x="39" y="88"/>
                  </a:lnTo>
                  <a:lnTo>
                    <a:pt x="35" y="86"/>
                  </a:lnTo>
                  <a:lnTo>
                    <a:pt x="26" y="85"/>
                  </a:lnTo>
                  <a:lnTo>
                    <a:pt x="19" y="81"/>
                  </a:lnTo>
                  <a:lnTo>
                    <a:pt x="15" y="77"/>
                  </a:lnTo>
                  <a:lnTo>
                    <a:pt x="13" y="75"/>
                  </a:lnTo>
                  <a:lnTo>
                    <a:pt x="9" y="71"/>
                  </a:lnTo>
                  <a:lnTo>
                    <a:pt x="6" y="68"/>
                  </a:lnTo>
                  <a:lnTo>
                    <a:pt x="5" y="64"/>
                  </a:lnTo>
                  <a:lnTo>
                    <a:pt x="3" y="61"/>
                  </a:lnTo>
                  <a:lnTo>
                    <a:pt x="0" y="51"/>
                  </a:lnTo>
                  <a:lnTo>
                    <a:pt x="0" y="42"/>
                  </a:lnTo>
                  <a:lnTo>
                    <a:pt x="2" y="35"/>
                  </a:lnTo>
                  <a:lnTo>
                    <a:pt x="5" y="27"/>
                  </a:lnTo>
                  <a:lnTo>
                    <a:pt x="7" y="19"/>
                  </a:lnTo>
                  <a:lnTo>
                    <a:pt x="14" y="13"/>
                  </a:lnTo>
                  <a:lnTo>
                    <a:pt x="22" y="7"/>
                  </a:lnTo>
                  <a:lnTo>
                    <a:pt x="30" y="4"/>
                  </a:lnTo>
                  <a:close/>
                </a:path>
              </a:pathLst>
            </a:custGeom>
            <a:solidFill>
              <a:srgbClr val="FFFFFF"/>
            </a:solidFill>
            <a:ln w="9525">
              <a:noFill/>
              <a:round/>
              <a:headEnd/>
              <a:tailEnd/>
            </a:ln>
          </p:spPr>
          <p:txBody>
            <a:bodyPr/>
            <a:lstStyle/>
            <a:p>
              <a:endParaRPr lang="ru-RU"/>
            </a:p>
          </p:txBody>
        </p:sp>
        <p:sp>
          <p:nvSpPr>
            <p:cNvPr id="22677" name="Freeform 1550"/>
            <p:cNvSpPr>
              <a:spLocks/>
            </p:cNvSpPr>
            <p:nvPr/>
          </p:nvSpPr>
          <p:spPr bwMode="auto">
            <a:xfrm>
              <a:off x="3862" y="1824"/>
              <a:ext cx="91" cy="88"/>
            </a:xfrm>
            <a:custGeom>
              <a:avLst/>
              <a:gdLst>
                <a:gd name="T0" fmla="*/ 30 w 91"/>
                <a:gd name="T1" fmla="*/ 4 h 88"/>
                <a:gd name="T2" fmla="*/ 39 w 91"/>
                <a:gd name="T3" fmla="*/ 2 h 88"/>
                <a:gd name="T4" fmla="*/ 48 w 91"/>
                <a:gd name="T5" fmla="*/ 0 h 88"/>
                <a:gd name="T6" fmla="*/ 52 w 91"/>
                <a:gd name="T7" fmla="*/ 2 h 88"/>
                <a:gd name="T8" fmla="*/ 56 w 91"/>
                <a:gd name="T9" fmla="*/ 2 h 88"/>
                <a:gd name="T10" fmla="*/ 64 w 91"/>
                <a:gd name="T11" fmla="*/ 5 h 88"/>
                <a:gd name="T12" fmla="*/ 72 w 91"/>
                <a:gd name="T13" fmla="*/ 9 h 88"/>
                <a:gd name="T14" fmla="*/ 75 w 91"/>
                <a:gd name="T15" fmla="*/ 11 h 88"/>
                <a:gd name="T16" fmla="*/ 80 w 91"/>
                <a:gd name="T17" fmla="*/ 14 h 88"/>
                <a:gd name="T18" fmla="*/ 81 w 91"/>
                <a:gd name="T19" fmla="*/ 18 h 88"/>
                <a:gd name="T20" fmla="*/ 84 w 91"/>
                <a:gd name="T21" fmla="*/ 22 h 88"/>
                <a:gd name="T22" fmla="*/ 86 w 91"/>
                <a:gd name="T23" fmla="*/ 25 h 88"/>
                <a:gd name="T24" fmla="*/ 89 w 91"/>
                <a:gd name="T25" fmla="*/ 29 h 88"/>
                <a:gd name="T26" fmla="*/ 91 w 91"/>
                <a:gd name="T27" fmla="*/ 39 h 88"/>
                <a:gd name="T28" fmla="*/ 91 w 91"/>
                <a:gd name="T29" fmla="*/ 46 h 88"/>
                <a:gd name="T30" fmla="*/ 89 w 91"/>
                <a:gd name="T31" fmla="*/ 56 h 88"/>
                <a:gd name="T32" fmla="*/ 88 w 91"/>
                <a:gd name="T33" fmla="*/ 64 h 88"/>
                <a:gd name="T34" fmla="*/ 83 w 91"/>
                <a:gd name="T35" fmla="*/ 71 h 88"/>
                <a:gd name="T36" fmla="*/ 76 w 91"/>
                <a:gd name="T37" fmla="*/ 77 h 88"/>
                <a:gd name="T38" fmla="*/ 69 w 91"/>
                <a:gd name="T39" fmla="*/ 82 h 88"/>
                <a:gd name="T40" fmla="*/ 61 w 91"/>
                <a:gd name="T41" fmla="*/ 86 h 88"/>
                <a:gd name="T42" fmla="*/ 52 w 91"/>
                <a:gd name="T43" fmla="*/ 88 h 88"/>
                <a:gd name="T44" fmla="*/ 44 w 91"/>
                <a:gd name="T45" fmla="*/ 88 h 88"/>
                <a:gd name="T46" fmla="*/ 39 w 91"/>
                <a:gd name="T47" fmla="*/ 88 h 88"/>
                <a:gd name="T48" fmla="*/ 35 w 91"/>
                <a:gd name="T49" fmla="*/ 86 h 88"/>
                <a:gd name="T50" fmla="*/ 26 w 91"/>
                <a:gd name="T51" fmla="*/ 85 h 88"/>
                <a:gd name="T52" fmla="*/ 19 w 91"/>
                <a:gd name="T53" fmla="*/ 81 h 88"/>
                <a:gd name="T54" fmla="*/ 15 w 91"/>
                <a:gd name="T55" fmla="*/ 77 h 88"/>
                <a:gd name="T56" fmla="*/ 13 w 91"/>
                <a:gd name="T57" fmla="*/ 75 h 88"/>
                <a:gd name="T58" fmla="*/ 9 w 91"/>
                <a:gd name="T59" fmla="*/ 71 h 88"/>
                <a:gd name="T60" fmla="*/ 6 w 91"/>
                <a:gd name="T61" fmla="*/ 68 h 88"/>
                <a:gd name="T62" fmla="*/ 5 w 91"/>
                <a:gd name="T63" fmla="*/ 64 h 88"/>
                <a:gd name="T64" fmla="*/ 3 w 91"/>
                <a:gd name="T65" fmla="*/ 61 h 88"/>
                <a:gd name="T66" fmla="*/ 0 w 91"/>
                <a:gd name="T67" fmla="*/ 51 h 88"/>
                <a:gd name="T68" fmla="*/ 0 w 91"/>
                <a:gd name="T69" fmla="*/ 42 h 88"/>
                <a:gd name="T70" fmla="*/ 2 w 91"/>
                <a:gd name="T71" fmla="*/ 35 h 88"/>
                <a:gd name="T72" fmla="*/ 5 w 91"/>
                <a:gd name="T73" fmla="*/ 27 h 88"/>
                <a:gd name="T74" fmla="*/ 7 w 91"/>
                <a:gd name="T75" fmla="*/ 19 h 88"/>
                <a:gd name="T76" fmla="*/ 14 w 91"/>
                <a:gd name="T77" fmla="*/ 13 h 88"/>
                <a:gd name="T78" fmla="*/ 22 w 91"/>
                <a:gd name="T79" fmla="*/ 7 h 88"/>
                <a:gd name="T80" fmla="*/ 30 w 91"/>
                <a:gd name="T81" fmla="*/ 4 h 8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1"/>
                <a:gd name="T124" fmla="*/ 0 h 88"/>
                <a:gd name="T125" fmla="*/ 91 w 91"/>
                <a:gd name="T126" fmla="*/ 88 h 8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1" h="88">
                  <a:moveTo>
                    <a:pt x="30" y="4"/>
                  </a:moveTo>
                  <a:lnTo>
                    <a:pt x="39" y="2"/>
                  </a:lnTo>
                  <a:lnTo>
                    <a:pt x="48" y="0"/>
                  </a:lnTo>
                  <a:lnTo>
                    <a:pt x="52" y="2"/>
                  </a:lnTo>
                  <a:lnTo>
                    <a:pt x="56" y="2"/>
                  </a:lnTo>
                  <a:lnTo>
                    <a:pt x="64" y="5"/>
                  </a:lnTo>
                  <a:lnTo>
                    <a:pt x="72" y="9"/>
                  </a:lnTo>
                  <a:lnTo>
                    <a:pt x="75" y="11"/>
                  </a:lnTo>
                  <a:lnTo>
                    <a:pt x="80" y="14"/>
                  </a:lnTo>
                  <a:lnTo>
                    <a:pt x="81" y="18"/>
                  </a:lnTo>
                  <a:lnTo>
                    <a:pt x="84" y="22"/>
                  </a:lnTo>
                  <a:lnTo>
                    <a:pt x="86" y="25"/>
                  </a:lnTo>
                  <a:lnTo>
                    <a:pt x="89" y="29"/>
                  </a:lnTo>
                  <a:lnTo>
                    <a:pt x="91" y="39"/>
                  </a:lnTo>
                  <a:lnTo>
                    <a:pt x="91" y="46"/>
                  </a:lnTo>
                  <a:lnTo>
                    <a:pt x="89" y="56"/>
                  </a:lnTo>
                  <a:lnTo>
                    <a:pt x="88" y="64"/>
                  </a:lnTo>
                  <a:lnTo>
                    <a:pt x="83" y="71"/>
                  </a:lnTo>
                  <a:lnTo>
                    <a:pt x="76" y="77"/>
                  </a:lnTo>
                  <a:lnTo>
                    <a:pt x="69" y="82"/>
                  </a:lnTo>
                  <a:lnTo>
                    <a:pt x="61" y="86"/>
                  </a:lnTo>
                  <a:lnTo>
                    <a:pt x="52" y="88"/>
                  </a:lnTo>
                  <a:lnTo>
                    <a:pt x="44" y="88"/>
                  </a:lnTo>
                  <a:lnTo>
                    <a:pt x="39" y="88"/>
                  </a:lnTo>
                  <a:lnTo>
                    <a:pt x="35" y="86"/>
                  </a:lnTo>
                  <a:lnTo>
                    <a:pt x="26" y="85"/>
                  </a:lnTo>
                  <a:lnTo>
                    <a:pt x="19" y="81"/>
                  </a:lnTo>
                  <a:lnTo>
                    <a:pt x="15" y="77"/>
                  </a:lnTo>
                  <a:lnTo>
                    <a:pt x="13" y="75"/>
                  </a:lnTo>
                  <a:lnTo>
                    <a:pt x="9" y="71"/>
                  </a:lnTo>
                  <a:lnTo>
                    <a:pt x="6" y="68"/>
                  </a:lnTo>
                  <a:lnTo>
                    <a:pt x="5" y="64"/>
                  </a:lnTo>
                  <a:lnTo>
                    <a:pt x="3" y="61"/>
                  </a:lnTo>
                  <a:lnTo>
                    <a:pt x="0" y="51"/>
                  </a:lnTo>
                  <a:lnTo>
                    <a:pt x="0" y="42"/>
                  </a:lnTo>
                  <a:lnTo>
                    <a:pt x="2" y="35"/>
                  </a:lnTo>
                  <a:lnTo>
                    <a:pt x="5" y="27"/>
                  </a:lnTo>
                  <a:lnTo>
                    <a:pt x="7" y="19"/>
                  </a:lnTo>
                  <a:lnTo>
                    <a:pt x="14" y="13"/>
                  </a:lnTo>
                  <a:lnTo>
                    <a:pt x="22" y="7"/>
                  </a:lnTo>
                  <a:lnTo>
                    <a:pt x="30" y="4"/>
                  </a:lnTo>
                </a:path>
              </a:pathLst>
            </a:custGeom>
            <a:noFill/>
            <a:ln w="6350" cap="rnd">
              <a:solidFill>
                <a:srgbClr val="000000"/>
              </a:solidFill>
              <a:prstDash val="solid"/>
              <a:round/>
              <a:headEnd/>
              <a:tailEnd/>
            </a:ln>
          </p:spPr>
          <p:txBody>
            <a:bodyPr/>
            <a:lstStyle/>
            <a:p>
              <a:endParaRPr lang="ru-RU"/>
            </a:p>
          </p:txBody>
        </p:sp>
        <p:sp>
          <p:nvSpPr>
            <p:cNvPr id="22678" name="Freeform 1551"/>
            <p:cNvSpPr>
              <a:spLocks/>
            </p:cNvSpPr>
            <p:nvPr/>
          </p:nvSpPr>
          <p:spPr bwMode="auto">
            <a:xfrm>
              <a:off x="3827" y="1738"/>
              <a:ext cx="92" cy="90"/>
            </a:xfrm>
            <a:custGeom>
              <a:avLst/>
              <a:gdLst>
                <a:gd name="T0" fmla="*/ 27 w 92"/>
                <a:gd name="T1" fmla="*/ 4 h 90"/>
                <a:gd name="T2" fmla="*/ 35 w 92"/>
                <a:gd name="T3" fmla="*/ 2 h 90"/>
                <a:gd name="T4" fmla="*/ 44 w 92"/>
                <a:gd name="T5" fmla="*/ 0 h 90"/>
                <a:gd name="T6" fmla="*/ 54 w 92"/>
                <a:gd name="T7" fmla="*/ 2 h 90"/>
                <a:gd name="T8" fmla="*/ 61 w 92"/>
                <a:gd name="T9" fmla="*/ 3 h 90"/>
                <a:gd name="T10" fmla="*/ 70 w 92"/>
                <a:gd name="T11" fmla="*/ 6 h 90"/>
                <a:gd name="T12" fmla="*/ 73 w 92"/>
                <a:gd name="T13" fmla="*/ 9 h 90"/>
                <a:gd name="T14" fmla="*/ 78 w 92"/>
                <a:gd name="T15" fmla="*/ 13 h 90"/>
                <a:gd name="T16" fmla="*/ 80 w 92"/>
                <a:gd name="T17" fmla="*/ 15 h 90"/>
                <a:gd name="T18" fmla="*/ 82 w 92"/>
                <a:gd name="T19" fmla="*/ 19 h 90"/>
                <a:gd name="T20" fmla="*/ 85 w 92"/>
                <a:gd name="T21" fmla="*/ 22 h 90"/>
                <a:gd name="T22" fmla="*/ 87 w 92"/>
                <a:gd name="T23" fmla="*/ 26 h 90"/>
                <a:gd name="T24" fmla="*/ 90 w 92"/>
                <a:gd name="T25" fmla="*/ 34 h 90"/>
                <a:gd name="T26" fmla="*/ 92 w 92"/>
                <a:gd name="T27" fmla="*/ 43 h 90"/>
                <a:gd name="T28" fmla="*/ 92 w 92"/>
                <a:gd name="T29" fmla="*/ 52 h 90"/>
                <a:gd name="T30" fmla="*/ 89 w 92"/>
                <a:gd name="T31" fmla="*/ 61 h 90"/>
                <a:gd name="T32" fmla="*/ 85 w 92"/>
                <a:gd name="T33" fmla="*/ 69 h 90"/>
                <a:gd name="T34" fmla="*/ 80 w 92"/>
                <a:gd name="T35" fmla="*/ 75 h 90"/>
                <a:gd name="T36" fmla="*/ 78 w 92"/>
                <a:gd name="T37" fmla="*/ 78 h 90"/>
                <a:gd name="T38" fmla="*/ 73 w 92"/>
                <a:gd name="T39" fmla="*/ 82 h 90"/>
                <a:gd name="T40" fmla="*/ 70 w 92"/>
                <a:gd name="T41" fmla="*/ 83 h 90"/>
                <a:gd name="T42" fmla="*/ 65 w 92"/>
                <a:gd name="T43" fmla="*/ 86 h 90"/>
                <a:gd name="T44" fmla="*/ 57 w 92"/>
                <a:gd name="T45" fmla="*/ 90 h 90"/>
                <a:gd name="T46" fmla="*/ 48 w 92"/>
                <a:gd name="T47" fmla="*/ 90 h 90"/>
                <a:gd name="T48" fmla="*/ 38 w 92"/>
                <a:gd name="T49" fmla="*/ 90 h 90"/>
                <a:gd name="T50" fmla="*/ 31 w 92"/>
                <a:gd name="T51" fmla="*/ 88 h 90"/>
                <a:gd name="T52" fmla="*/ 22 w 92"/>
                <a:gd name="T53" fmla="*/ 83 h 90"/>
                <a:gd name="T54" fmla="*/ 19 w 92"/>
                <a:gd name="T55" fmla="*/ 82 h 90"/>
                <a:gd name="T56" fmla="*/ 14 w 92"/>
                <a:gd name="T57" fmla="*/ 78 h 90"/>
                <a:gd name="T58" fmla="*/ 11 w 92"/>
                <a:gd name="T59" fmla="*/ 75 h 90"/>
                <a:gd name="T60" fmla="*/ 10 w 92"/>
                <a:gd name="T61" fmla="*/ 73 h 90"/>
                <a:gd name="T62" fmla="*/ 6 w 92"/>
                <a:gd name="T63" fmla="*/ 69 h 90"/>
                <a:gd name="T64" fmla="*/ 5 w 92"/>
                <a:gd name="T65" fmla="*/ 64 h 90"/>
                <a:gd name="T66" fmla="*/ 1 w 92"/>
                <a:gd name="T67" fmla="*/ 55 h 90"/>
                <a:gd name="T68" fmla="*/ 0 w 92"/>
                <a:gd name="T69" fmla="*/ 47 h 90"/>
                <a:gd name="T70" fmla="*/ 0 w 92"/>
                <a:gd name="T71" fmla="*/ 38 h 90"/>
                <a:gd name="T72" fmla="*/ 3 w 92"/>
                <a:gd name="T73" fmla="*/ 30 h 90"/>
                <a:gd name="T74" fmla="*/ 6 w 92"/>
                <a:gd name="T75" fmla="*/ 22 h 90"/>
                <a:gd name="T76" fmla="*/ 11 w 92"/>
                <a:gd name="T77" fmla="*/ 15 h 90"/>
                <a:gd name="T78" fmla="*/ 14 w 92"/>
                <a:gd name="T79" fmla="*/ 13 h 90"/>
                <a:gd name="T80" fmla="*/ 19 w 92"/>
                <a:gd name="T81" fmla="*/ 9 h 90"/>
                <a:gd name="T82" fmla="*/ 22 w 92"/>
                <a:gd name="T83" fmla="*/ 6 h 90"/>
                <a:gd name="T84" fmla="*/ 27 w 92"/>
                <a:gd name="T85" fmla="*/ 4 h 9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2"/>
                <a:gd name="T130" fmla="*/ 0 h 90"/>
                <a:gd name="T131" fmla="*/ 92 w 92"/>
                <a:gd name="T132" fmla="*/ 90 h 9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2" h="90">
                  <a:moveTo>
                    <a:pt x="27" y="4"/>
                  </a:moveTo>
                  <a:lnTo>
                    <a:pt x="35" y="2"/>
                  </a:lnTo>
                  <a:lnTo>
                    <a:pt x="44" y="0"/>
                  </a:lnTo>
                  <a:lnTo>
                    <a:pt x="54" y="2"/>
                  </a:lnTo>
                  <a:lnTo>
                    <a:pt x="61" y="3"/>
                  </a:lnTo>
                  <a:lnTo>
                    <a:pt x="70" y="6"/>
                  </a:lnTo>
                  <a:lnTo>
                    <a:pt x="73" y="9"/>
                  </a:lnTo>
                  <a:lnTo>
                    <a:pt x="78" y="13"/>
                  </a:lnTo>
                  <a:lnTo>
                    <a:pt x="80" y="15"/>
                  </a:lnTo>
                  <a:lnTo>
                    <a:pt x="82" y="19"/>
                  </a:lnTo>
                  <a:lnTo>
                    <a:pt x="85" y="22"/>
                  </a:lnTo>
                  <a:lnTo>
                    <a:pt x="87" y="26"/>
                  </a:lnTo>
                  <a:lnTo>
                    <a:pt x="90" y="34"/>
                  </a:lnTo>
                  <a:lnTo>
                    <a:pt x="92" y="43"/>
                  </a:lnTo>
                  <a:lnTo>
                    <a:pt x="92" y="52"/>
                  </a:lnTo>
                  <a:lnTo>
                    <a:pt x="89" y="61"/>
                  </a:lnTo>
                  <a:lnTo>
                    <a:pt x="85" y="69"/>
                  </a:lnTo>
                  <a:lnTo>
                    <a:pt x="80" y="75"/>
                  </a:lnTo>
                  <a:lnTo>
                    <a:pt x="78" y="78"/>
                  </a:lnTo>
                  <a:lnTo>
                    <a:pt x="73" y="82"/>
                  </a:lnTo>
                  <a:lnTo>
                    <a:pt x="70" y="83"/>
                  </a:lnTo>
                  <a:lnTo>
                    <a:pt x="65" y="86"/>
                  </a:lnTo>
                  <a:lnTo>
                    <a:pt x="57" y="90"/>
                  </a:lnTo>
                  <a:lnTo>
                    <a:pt x="48" y="90"/>
                  </a:lnTo>
                  <a:lnTo>
                    <a:pt x="38" y="90"/>
                  </a:lnTo>
                  <a:lnTo>
                    <a:pt x="31" y="88"/>
                  </a:lnTo>
                  <a:lnTo>
                    <a:pt x="22" y="83"/>
                  </a:lnTo>
                  <a:lnTo>
                    <a:pt x="19" y="82"/>
                  </a:lnTo>
                  <a:lnTo>
                    <a:pt x="14" y="78"/>
                  </a:lnTo>
                  <a:lnTo>
                    <a:pt x="11" y="75"/>
                  </a:lnTo>
                  <a:lnTo>
                    <a:pt x="10" y="73"/>
                  </a:lnTo>
                  <a:lnTo>
                    <a:pt x="6" y="69"/>
                  </a:lnTo>
                  <a:lnTo>
                    <a:pt x="5" y="64"/>
                  </a:lnTo>
                  <a:lnTo>
                    <a:pt x="1" y="55"/>
                  </a:lnTo>
                  <a:lnTo>
                    <a:pt x="0" y="47"/>
                  </a:lnTo>
                  <a:lnTo>
                    <a:pt x="0" y="38"/>
                  </a:lnTo>
                  <a:lnTo>
                    <a:pt x="3" y="30"/>
                  </a:lnTo>
                  <a:lnTo>
                    <a:pt x="6" y="22"/>
                  </a:lnTo>
                  <a:lnTo>
                    <a:pt x="11" y="15"/>
                  </a:lnTo>
                  <a:lnTo>
                    <a:pt x="14" y="13"/>
                  </a:lnTo>
                  <a:lnTo>
                    <a:pt x="19" y="9"/>
                  </a:lnTo>
                  <a:lnTo>
                    <a:pt x="22" y="6"/>
                  </a:lnTo>
                  <a:lnTo>
                    <a:pt x="27" y="4"/>
                  </a:lnTo>
                  <a:close/>
                </a:path>
              </a:pathLst>
            </a:custGeom>
            <a:solidFill>
              <a:srgbClr val="FFFFFF"/>
            </a:solidFill>
            <a:ln w="9525">
              <a:noFill/>
              <a:round/>
              <a:headEnd/>
              <a:tailEnd/>
            </a:ln>
          </p:spPr>
          <p:txBody>
            <a:bodyPr/>
            <a:lstStyle/>
            <a:p>
              <a:endParaRPr lang="ru-RU"/>
            </a:p>
          </p:txBody>
        </p:sp>
        <p:sp>
          <p:nvSpPr>
            <p:cNvPr id="22679" name="Freeform 1552"/>
            <p:cNvSpPr>
              <a:spLocks/>
            </p:cNvSpPr>
            <p:nvPr/>
          </p:nvSpPr>
          <p:spPr bwMode="auto">
            <a:xfrm>
              <a:off x="3781" y="1658"/>
              <a:ext cx="93" cy="90"/>
            </a:xfrm>
            <a:custGeom>
              <a:avLst/>
              <a:gdLst>
                <a:gd name="T0" fmla="*/ 23 w 93"/>
                <a:gd name="T1" fmla="*/ 7 h 90"/>
                <a:gd name="T2" fmla="*/ 28 w 93"/>
                <a:gd name="T3" fmla="*/ 3 h 90"/>
                <a:gd name="T4" fmla="*/ 32 w 93"/>
                <a:gd name="T5" fmla="*/ 2 h 90"/>
                <a:gd name="T6" fmla="*/ 40 w 93"/>
                <a:gd name="T7" fmla="*/ 1 h 90"/>
                <a:gd name="T8" fmla="*/ 49 w 93"/>
                <a:gd name="T9" fmla="*/ 0 h 90"/>
                <a:gd name="T10" fmla="*/ 58 w 93"/>
                <a:gd name="T11" fmla="*/ 2 h 90"/>
                <a:gd name="T12" fmla="*/ 62 w 93"/>
                <a:gd name="T13" fmla="*/ 3 h 90"/>
                <a:gd name="T14" fmla="*/ 68 w 93"/>
                <a:gd name="T15" fmla="*/ 5 h 90"/>
                <a:gd name="T16" fmla="*/ 70 w 93"/>
                <a:gd name="T17" fmla="*/ 7 h 90"/>
                <a:gd name="T18" fmla="*/ 74 w 93"/>
                <a:gd name="T19" fmla="*/ 10 h 90"/>
                <a:gd name="T20" fmla="*/ 82 w 93"/>
                <a:gd name="T21" fmla="*/ 14 h 90"/>
                <a:gd name="T22" fmla="*/ 87 w 93"/>
                <a:gd name="T23" fmla="*/ 23 h 90"/>
                <a:gd name="T24" fmla="*/ 89 w 93"/>
                <a:gd name="T25" fmla="*/ 30 h 90"/>
                <a:gd name="T26" fmla="*/ 93 w 93"/>
                <a:gd name="T27" fmla="*/ 40 h 90"/>
                <a:gd name="T28" fmla="*/ 93 w 93"/>
                <a:gd name="T29" fmla="*/ 47 h 90"/>
                <a:gd name="T30" fmla="*/ 91 w 93"/>
                <a:gd name="T31" fmla="*/ 57 h 90"/>
                <a:gd name="T32" fmla="*/ 88 w 93"/>
                <a:gd name="T33" fmla="*/ 65 h 90"/>
                <a:gd name="T34" fmla="*/ 87 w 93"/>
                <a:gd name="T35" fmla="*/ 68 h 90"/>
                <a:gd name="T36" fmla="*/ 83 w 93"/>
                <a:gd name="T37" fmla="*/ 72 h 90"/>
                <a:gd name="T38" fmla="*/ 77 w 93"/>
                <a:gd name="T39" fmla="*/ 79 h 90"/>
                <a:gd name="T40" fmla="*/ 69 w 93"/>
                <a:gd name="T41" fmla="*/ 83 h 90"/>
                <a:gd name="T42" fmla="*/ 66 w 93"/>
                <a:gd name="T43" fmla="*/ 85 h 90"/>
                <a:gd name="T44" fmla="*/ 61 w 93"/>
                <a:gd name="T45" fmla="*/ 87 h 90"/>
                <a:gd name="T46" fmla="*/ 51 w 93"/>
                <a:gd name="T47" fmla="*/ 90 h 90"/>
                <a:gd name="T48" fmla="*/ 44 w 93"/>
                <a:gd name="T49" fmla="*/ 90 h 90"/>
                <a:gd name="T50" fmla="*/ 34 w 93"/>
                <a:gd name="T51" fmla="*/ 88 h 90"/>
                <a:gd name="T52" fmla="*/ 30 w 93"/>
                <a:gd name="T53" fmla="*/ 87 h 90"/>
                <a:gd name="T54" fmla="*/ 26 w 93"/>
                <a:gd name="T55" fmla="*/ 85 h 90"/>
                <a:gd name="T56" fmla="*/ 21 w 93"/>
                <a:gd name="T57" fmla="*/ 83 h 90"/>
                <a:gd name="T58" fmla="*/ 18 w 93"/>
                <a:gd name="T59" fmla="*/ 81 h 90"/>
                <a:gd name="T60" fmla="*/ 11 w 93"/>
                <a:gd name="T61" fmla="*/ 74 h 90"/>
                <a:gd name="T62" fmla="*/ 5 w 93"/>
                <a:gd name="T63" fmla="*/ 68 h 90"/>
                <a:gd name="T64" fmla="*/ 2 w 93"/>
                <a:gd name="T65" fmla="*/ 59 h 90"/>
                <a:gd name="T66" fmla="*/ 0 w 93"/>
                <a:gd name="T67" fmla="*/ 51 h 90"/>
                <a:gd name="T68" fmla="*/ 0 w 93"/>
                <a:gd name="T69" fmla="*/ 42 h 90"/>
                <a:gd name="T70" fmla="*/ 2 w 93"/>
                <a:gd name="T71" fmla="*/ 33 h 90"/>
                <a:gd name="T72" fmla="*/ 4 w 93"/>
                <a:gd name="T73" fmla="*/ 25 h 90"/>
                <a:gd name="T74" fmla="*/ 7 w 93"/>
                <a:gd name="T75" fmla="*/ 21 h 90"/>
                <a:gd name="T76" fmla="*/ 8 w 93"/>
                <a:gd name="T77" fmla="*/ 18 h 90"/>
                <a:gd name="T78" fmla="*/ 15 w 93"/>
                <a:gd name="T79" fmla="*/ 12 h 90"/>
                <a:gd name="T80" fmla="*/ 23 w 93"/>
                <a:gd name="T81" fmla="*/ 7 h 9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3"/>
                <a:gd name="T124" fmla="*/ 0 h 90"/>
                <a:gd name="T125" fmla="*/ 93 w 93"/>
                <a:gd name="T126" fmla="*/ 90 h 9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3" h="90">
                  <a:moveTo>
                    <a:pt x="23" y="7"/>
                  </a:moveTo>
                  <a:lnTo>
                    <a:pt x="28" y="3"/>
                  </a:lnTo>
                  <a:lnTo>
                    <a:pt x="32" y="2"/>
                  </a:lnTo>
                  <a:lnTo>
                    <a:pt x="40" y="1"/>
                  </a:lnTo>
                  <a:lnTo>
                    <a:pt x="49" y="0"/>
                  </a:lnTo>
                  <a:lnTo>
                    <a:pt x="58" y="2"/>
                  </a:lnTo>
                  <a:lnTo>
                    <a:pt x="62" y="3"/>
                  </a:lnTo>
                  <a:lnTo>
                    <a:pt x="68" y="5"/>
                  </a:lnTo>
                  <a:lnTo>
                    <a:pt x="70" y="7"/>
                  </a:lnTo>
                  <a:lnTo>
                    <a:pt x="74" y="10"/>
                  </a:lnTo>
                  <a:lnTo>
                    <a:pt x="82" y="14"/>
                  </a:lnTo>
                  <a:lnTo>
                    <a:pt x="87" y="23"/>
                  </a:lnTo>
                  <a:lnTo>
                    <a:pt x="89" y="30"/>
                  </a:lnTo>
                  <a:lnTo>
                    <a:pt x="93" y="40"/>
                  </a:lnTo>
                  <a:lnTo>
                    <a:pt x="93" y="47"/>
                  </a:lnTo>
                  <a:lnTo>
                    <a:pt x="91" y="57"/>
                  </a:lnTo>
                  <a:lnTo>
                    <a:pt x="88" y="65"/>
                  </a:lnTo>
                  <a:lnTo>
                    <a:pt x="87" y="68"/>
                  </a:lnTo>
                  <a:lnTo>
                    <a:pt x="83" y="72"/>
                  </a:lnTo>
                  <a:lnTo>
                    <a:pt x="77" y="79"/>
                  </a:lnTo>
                  <a:lnTo>
                    <a:pt x="69" y="83"/>
                  </a:lnTo>
                  <a:lnTo>
                    <a:pt x="66" y="85"/>
                  </a:lnTo>
                  <a:lnTo>
                    <a:pt x="61" y="87"/>
                  </a:lnTo>
                  <a:lnTo>
                    <a:pt x="51" y="90"/>
                  </a:lnTo>
                  <a:lnTo>
                    <a:pt x="44" y="90"/>
                  </a:lnTo>
                  <a:lnTo>
                    <a:pt x="34" y="88"/>
                  </a:lnTo>
                  <a:lnTo>
                    <a:pt x="30" y="87"/>
                  </a:lnTo>
                  <a:lnTo>
                    <a:pt x="26" y="85"/>
                  </a:lnTo>
                  <a:lnTo>
                    <a:pt x="21" y="83"/>
                  </a:lnTo>
                  <a:lnTo>
                    <a:pt x="18" y="81"/>
                  </a:lnTo>
                  <a:lnTo>
                    <a:pt x="11" y="74"/>
                  </a:lnTo>
                  <a:lnTo>
                    <a:pt x="5" y="68"/>
                  </a:lnTo>
                  <a:lnTo>
                    <a:pt x="2" y="59"/>
                  </a:lnTo>
                  <a:lnTo>
                    <a:pt x="0" y="51"/>
                  </a:lnTo>
                  <a:lnTo>
                    <a:pt x="0" y="42"/>
                  </a:lnTo>
                  <a:lnTo>
                    <a:pt x="2" y="33"/>
                  </a:lnTo>
                  <a:lnTo>
                    <a:pt x="4" y="25"/>
                  </a:lnTo>
                  <a:lnTo>
                    <a:pt x="7" y="21"/>
                  </a:lnTo>
                  <a:lnTo>
                    <a:pt x="8" y="18"/>
                  </a:lnTo>
                  <a:lnTo>
                    <a:pt x="15" y="12"/>
                  </a:lnTo>
                  <a:lnTo>
                    <a:pt x="23" y="7"/>
                  </a:lnTo>
                  <a:close/>
                </a:path>
              </a:pathLst>
            </a:custGeom>
            <a:solidFill>
              <a:srgbClr val="FFFFFF"/>
            </a:solidFill>
            <a:ln w="9525">
              <a:noFill/>
              <a:round/>
              <a:headEnd/>
              <a:tailEnd/>
            </a:ln>
          </p:spPr>
          <p:txBody>
            <a:bodyPr/>
            <a:lstStyle/>
            <a:p>
              <a:endParaRPr lang="ru-RU"/>
            </a:p>
          </p:txBody>
        </p:sp>
        <p:sp>
          <p:nvSpPr>
            <p:cNvPr id="22680" name="Freeform 1553"/>
            <p:cNvSpPr>
              <a:spLocks/>
            </p:cNvSpPr>
            <p:nvPr/>
          </p:nvSpPr>
          <p:spPr bwMode="auto">
            <a:xfrm>
              <a:off x="3781" y="1658"/>
              <a:ext cx="93" cy="90"/>
            </a:xfrm>
            <a:custGeom>
              <a:avLst/>
              <a:gdLst>
                <a:gd name="T0" fmla="*/ 23 w 93"/>
                <a:gd name="T1" fmla="*/ 7 h 90"/>
                <a:gd name="T2" fmla="*/ 28 w 93"/>
                <a:gd name="T3" fmla="*/ 3 h 90"/>
                <a:gd name="T4" fmla="*/ 32 w 93"/>
                <a:gd name="T5" fmla="*/ 2 h 90"/>
                <a:gd name="T6" fmla="*/ 40 w 93"/>
                <a:gd name="T7" fmla="*/ 1 h 90"/>
                <a:gd name="T8" fmla="*/ 49 w 93"/>
                <a:gd name="T9" fmla="*/ 0 h 90"/>
                <a:gd name="T10" fmla="*/ 58 w 93"/>
                <a:gd name="T11" fmla="*/ 2 h 90"/>
                <a:gd name="T12" fmla="*/ 62 w 93"/>
                <a:gd name="T13" fmla="*/ 3 h 90"/>
                <a:gd name="T14" fmla="*/ 68 w 93"/>
                <a:gd name="T15" fmla="*/ 5 h 90"/>
                <a:gd name="T16" fmla="*/ 70 w 93"/>
                <a:gd name="T17" fmla="*/ 7 h 90"/>
                <a:gd name="T18" fmla="*/ 74 w 93"/>
                <a:gd name="T19" fmla="*/ 10 h 90"/>
                <a:gd name="T20" fmla="*/ 82 w 93"/>
                <a:gd name="T21" fmla="*/ 14 h 90"/>
                <a:gd name="T22" fmla="*/ 87 w 93"/>
                <a:gd name="T23" fmla="*/ 23 h 90"/>
                <a:gd name="T24" fmla="*/ 89 w 93"/>
                <a:gd name="T25" fmla="*/ 30 h 90"/>
                <a:gd name="T26" fmla="*/ 93 w 93"/>
                <a:gd name="T27" fmla="*/ 40 h 90"/>
                <a:gd name="T28" fmla="*/ 93 w 93"/>
                <a:gd name="T29" fmla="*/ 47 h 90"/>
                <a:gd name="T30" fmla="*/ 91 w 93"/>
                <a:gd name="T31" fmla="*/ 57 h 90"/>
                <a:gd name="T32" fmla="*/ 88 w 93"/>
                <a:gd name="T33" fmla="*/ 65 h 90"/>
                <a:gd name="T34" fmla="*/ 87 w 93"/>
                <a:gd name="T35" fmla="*/ 68 h 90"/>
                <a:gd name="T36" fmla="*/ 83 w 93"/>
                <a:gd name="T37" fmla="*/ 72 h 90"/>
                <a:gd name="T38" fmla="*/ 77 w 93"/>
                <a:gd name="T39" fmla="*/ 79 h 90"/>
                <a:gd name="T40" fmla="*/ 69 w 93"/>
                <a:gd name="T41" fmla="*/ 83 h 90"/>
                <a:gd name="T42" fmla="*/ 66 w 93"/>
                <a:gd name="T43" fmla="*/ 85 h 90"/>
                <a:gd name="T44" fmla="*/ 61 w 93"/>
                <a:gd name="T45" fmla="*/ 87 h 90"/>
                <a:gd name="T46" fmla="*/ 51 w 93"/>
                <a:gd name="T47" fmla="*/ 90 h 90"/>
                <a:gd name="T48" fmla="*/ 44 w 93"/>
                <a:gd name="T49" fmla="*/ 90 h 90"/>
                <a:gd name="T50" fmla="*/ 34 w 93"/>
                <a:gd name="T51" fmla="*/ 88 h 90"/>
                <a:gd name="T52" fmla="*/ 30 w 93"/>
                <a:gd name="T53" fmla="*/ 87 h 90"/>
                <a:gd name="T54" fmla="*/ 26 w 93"/>
                <a:gd name="T55" fmla="*/ 85 h 90"/>
                <a:gd name="T56" fmla="*/ 21 w 93"/>
                <a:gd name="T57" fmla="*/ 83 h 90"/>
                <a:gd name="T58" fmla="*/ 18 w 93"/>
                <a:gd name="T59" fmla="*/ 81 h 90"/>
                <a:gd name="T60" fmla="*/ 11 w 93"/>
                <a:gd name="T61" fmla="*/ 74 h 90"/>
                <a:gd name="T62" fmla="*/ 5 w 93"/>
                <a:gd name="T63" fmla="*/ 68 h 90"/>
                <a:gd name="T64" fmla="*/ 2 w 93"/>
                <a:gd name="T65" fmla="*/ 59 h 90"/>
                <a:gd name="T66" fmla="*/ 0 w 93"/>
                <a:gd name="T67" fmla="*/ 51 h 90"/>
                <a:gd name="T68" fmla="*/ 0 w 93"/>
                <a:gd name="T69" fmla="*/ 42 h 90"/>
                <a:gd name="T70" fmla="*/ 2 w 93"/>
                <a:gd name="T71" fmla="*/ 33 h 90"/>
                <a:gd name="T72" fmla="*/ 4 w 93"/>
                <a:gd name="T73" fmla="*/ 25 h 90"/>
                <a:gd name="T74" fmla="*/ 7 w 93"/>
                <a:gd name="T75" fmla="*/ 21 h 90"/>
                <a:gd name="T76" fmla="*/ 8 w 93"/>
                <a:gd name="T77" fmla="*/ 18 h 90"/>
                <a:gd name="T78" fmla="*/ 15 w 93"/>
                <a:gd name="T79" fmla="*/ 12 h 90"/>
                <a:gd name="T80" fmla="*/ 23 w 93"/>
                <a:gd name="T81" fmla="*/ 7 h 9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3"/>
                <a:gd name="T124" fmla="*/ 0 h 90"/>
                <a:gd name="T125" fmla="*/ 93 w 93"/>
                <a:gd name="T126" fmla="*/ 90 h 9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3" h="90">
                  <a:moveTo>
                    <a:pt x="23" y="7"/>
                  </a:moveTo>
                  <a:lnTo>
                    <a:pt x="28" y="3"/>
                  </a:lnTo>
                  <a:lnTo>
                    <a:pt x="32" y="2"/>
                  </a:lnTo>
                  <a:lnTo>
                    <a:pt x="40" y="1"/>
                  </a:lnTo>
                  <a:lnTo>
                    <a:pt x="49" y="0"/>
                  </a:lnTo>
                  <a:lnTo>
                    <a:pt x="58" y="2"/>
                  </a:lnTo>
                  <a:lnTo>
                    <a:pt x="62" y="3"/>
                  </a:lnTo>
                  <a:lnTo>
                    <a:pt x="68" y="5"/>
                  </a:lnTo>
                  <a:lnTo>
                    <a:pt x="70" y="7"/>
                  </a:lnTo>
                  <a:lnTo>
                    <a:pt x="74" y="10"/>
                  </a:lnTo>
                  <a:lnTo>
                    <a:pt x="82" y="14"/>
                  </a:lnTo>
                  <a:lnTo>
                    <a:pt x="87" y="23"/>
                  </a:lnTo>
                  <a:lnTo>
                    <a:pt x="89" y="30"/>
                  </a:lnTo>
                  <a:lnTo>
                    <a:pt x="93" y="40"/>
                  </a:lnTo>
                  <a:lnTo>
                    <a:pt x="93" y="47"/>
                  </a:lnTo>
                  <a:lnTo>
                    <a:pt x="91" y="57"/>
                  </a:lnTo>
                  <a:lnTo>
                    <a:pt x="88" y="65"/>
                  </a:lnTo>
                  <a:lnTo>
                    <a:pt x="87" y="68"/>
                  </a:lnTo>
                  <a:lnTo>
                    <a:pt x="83" y="72"/>
                  </a:lnTo>
                  <a:lnTo>
                    <a:pt x="77" y="79"/>
                  </a:lnTo>
                  <a:lnTo>
                    <a:pt x="69" y="83"/>
                  </a:lnTo>
                  <a:lnTo>
                    <a:pt x="66" y="85"/>
                  </a:lnTo>
                  <a:lnTo>
                    <a:pt x="61" y="87"/>
                  </a:lnTo>
                  <a:lnTo>
                    <a:pt x="51" y="90"/>
                  </a:lnTo>
                  <a:lnTo>
                    <a:pt x="44" y="90"/>
                  </a:lnTo>
                  <a:lnTo>
                    <a:pt x="34" y="88"/>
                  </a:lnTo>
                  <a:lnTo>
                    <a:pt x="30" y="87"/>
                  </a:lnTo>
                  <a:lnTo>
                    <a:pt x="26" y="85"/>
                  </a:lnTo>
                  <a:lnTo>
                    <a:pt x="21" y="83"/>
                  </a:lnTo>
                  <a:lnTo>
                    <a:pt x="18" y="81"/>
                  </a:lnTo>
                  <a:lnTo>
                    <a:pt x="11" y="74"/>
                  </a:lnTo>
                  <a:lnTo>
                    <a:pt x="5" y="68"/>
                  </a:lnTo>
                  <a:lnTo>
                    <a:pt x="2" y="59"/>
                  </a:lnTo>
                  <a:lnTo>
                    <a:pt x="0" y="51"/>
                  </a:lnTo>
                  <a:lnTo>
                    <a:pt x="0" y="42"/>
                  </a:lnTo>
                  <a:lnTo>
                    <a:pt x="2" y="33"/>
                  </a:lnTo>
                  <a:lnTo>
                    <a:pt x="4" y="25"/>
                  </a:lnTo>
                  <a:lnTo>
                    <a:pt x="7" y="21"/>
                  </a:lnTo>
                  <a:lnTo>
                    <a:pt x="8" y="18"/>
                  </a:lnTo>
                  <a:lnTo>
                    <a:pt x="15" y="12"/>
                  </a:lnTo>
                  <a:lnTo>
                    <a:pt x="23" y="7"/>
                  </a:lnTo>
                </a:path>
              </a:pathLst>
            </a:custGeom>
            <a:noFill/>
            <a:ln w="6350" cap="rnd">
              <a:solidFill>
                <a:srgbClr val="000000"/>
              </a:solidFill>
              <a:prstDash val="solid"/>
              <a:round/>
              <a:headEnd/>
              <a:tailEnd/>
            </a:ln>
          </p:spPr>
          <p:txBody>
            <a:bodyPr/>
            <a:lstStyle/>
            <a:p>
              <a:endParaRPr lang="ru-RU"/>
            </a:p>
          </p:txBody>
        </p:sp>
        <p:sp>
          <p:nvSpPr>
            <p:cNvPr id="22681" name="Freeform 1554"/>
            <p:cNvSpPr>
              <a:spLocks/>
            </p:cNvSpPr>
            <p:nvPr/>
          </p:nvSpPr>
          <p:spPr bwMode="auto">
            <a:xfrm>
              <a:off x="3729" y="1584"/>
              <a:ext cx="91" cy="88"/>
            </a:xfrm>
            <a:custGeom>
              <a:avLst/>
              <a:gdLst>
                <a:gd name="T0" fmla="*/ 19 w 91"/>
                <a:gd name="T1" fmla="*/ 9 h 88"/>
                <a:gd name="T2" fmla="*/ 23 w 91"/>
                <a:gd name="T3" fmla="*/ 5 h 88"/>
                <a:gd name="T4" fmla="*/ 27 w 91"/>
                <a:gd name="T5" fmla="*/ 4 h 88"/>
                <a:gd name="T6" fmla="*/ 36 w 91"/>
                <a:gd name="T7" fmla="*/ 0 h 88"/>
                <a:gd name="T8" fmla="*/ 40 w 91"/>
                <a:gd name="T9" fmla="*/ 0 h 88"/>
                <a:gd name="T10" fmla="*/ 44 w 91"/>
                <a:gd name="T11" fmla="*/ 0 h 88"/>
                <a:gd name="T12" fmla="*/ 49 w 91"/>
                <a:gd name="T13" fmla="*/ 0 h 88"/>
                <a:gd name="T14" fmla="*/ 53 w 91"/>
                <a:gd name="T15" fmla="*/ 0 h 88"/>
                <a:gd name="T16" fmla="*/ 61 w 91"/>
                <a:gd name="T17" fmla="*/ 2 h 88"/>
                <a:gd name="T18" fmla="*/ 70 w 91"/>
                <a:gd name="T19" fmla="*/ 7 h 88"/>
                <a:gd name="T20" fmla="*/ 77 w 91"/>
                <a:gd name="T21" fmla="*/ 11 h 88"/>
                <a:gd name="T22" fmla="*/ 80 w 91"/>
                <a:gd name="T23" fmla="*/ 14 h 88"/>
                <a:gd name="T24" fmla="*/ 83 w 91"/>
                <a:gd name="T25" fmla="*/ 19 h 88"/>
                <a:gd name="T26" fmla="*/ 85 w 91"/>
                <a:gd name="T27" fmla="*/ 22 h 88"/>
                <a:gd name="T28" fmla="*/ 88 w 91"/>
                <a:gd name="T29" fmla="*/ 27 h 88"/>
                <a:gd name="T30" fmla="*/ 89 w 91"/>
                <a:gd name="T31" fmla="*/ 35 h 88"/>
                <a:gd name="T32" fmla="*/ 91 w 91"/>
                <a:gd name="T33" fmla="*/ 44 h 88"/>
                <a:gd name="T34" fmla="*/ 91 w 91"/>
                <a:gd name="T35" fmla="*/ 47 h 88"/>
                <a:gd name="T36" fmla="*/ 91 w 91"/>
                <a:gd name="T37" fmla="*/ 51 h 88"/>
                <a:gd name="T38" fmla="*/ 89 w 91"/>
                <a:gd name="T39" fmla="*/ 59 h 88"/>
                <a:gd name="T40" fmla="*/ 85 w 91"/>
                <a:gd name="T41" fmla="*/ 67 h 88"/>
                <a:gd name="T42" fmla="*/ 79 w 91"/>
                <a:gd name="T43" fmla="*/ 75 h 88"/>
                <a:gd name="T44" fmla="*/ 76 w 91"/>
                <a:gd name="T45" fmla="*/ 77 h 88"/>
                <a:gd name="T46" fmla="*/ 72 w 91"/>
                <a:gd name="T47" fmla="*/ 79 h 88"/>
                <a:gd name="T48" fmla="*/ 68 w 91"/>
                <a:gd name="T49" fmla="*/ 82 h 88"/>
                <a:gd name="T50" fmla="*/ 64 w 91"/>
                <a:gd name="T51" fmla="*/ 84 h 88"/>
                <a:gd name="T52" fmla="*/ 55 w 91"/>
                <a:gd name="T53" fmla="*/ 86 h 88"/>
                <a:gd name="T54" fmla="*/ 50 w 91"/>
                <a:gd name="T55" fmla="*/ 86 h 88"/>
                <a:gd name="T56" fmla="*/ 46 w 91"/>
                <a:gd name="T57" fmla="*/ 88 h 88"/>
                <a:gd name="T58" fmla="*/ 42 w 91"/>
                <a:gd name="T59" fmla="*/ 88 h 88"/>
                <a:gd name="T60" fmla="*/ 38 w 91"/>
                <a:gd name="T61" fmla="*/ 86 h 88"/>
                <a:gd name="T62" fmla="*/ 28 w 91"/>
                <a:gd name="T63" fmla="*/ 86 h 88"/>
                <a:gd name="T64" fmla="*/ 20 w 91"/>
                <a:gd name="T65" fmla="*/ 81 h 88"/>
                <a:gd name="T66" fmla="*/ 14 w 91"/>
                <a:gd name="T67" fmla="*/ 76 h 88"/>
                <a:gd name="T68" fmla="*/ 10 w 91"/>
                <a:gd name="T69" fmla="*/ 73 h 88"/>
                <a:gd name="T70" fmla="*/ 8 w 91"/>
                <a:gd name="T71" fmla="*/ 68 h 88"/>
                <a:gd name="T72" fmla="*/ 4 w 91"/>
                <a:gd name="T73" fmla="*/ 66 h 88"/>
                <a:gd name="T74" fmla="*/ 3 w 91"/>
                <a:gd name="T75" fmla="*/ 60 h 88"/>
                <a:gd name="T76" fmla="*/ 0 w 91"/>
                <a:gd name="T77" fmla="*/ 53 h 88"/>
                <a:gd name="T78" fmla="*/ 0 w 91"/>
                <a:gd name="T79" fmla="*/ 45 h 88"/>
                <a:gd name="T80" fmla="*/ 0 w 91"/>
                <a:gd name="T81" fmla="*/ 40 h 88"/>
                <a:gd name="T82" fmla="*/ 0 w 91"/>
                <a:gd name="T83" fmla="*/ 36 h 88"/>
                <a:gd name="T84" fmla="*/ 3 w 91"/>
                <a:gd name="T85" fmla="*/ 28 h 88"/>
                <a:gd name="T86" fmla="*/ 6 w 91"/>
                <a:gd name="T87" fmla="*/ 20 h 88"/>
                <a:gd name="T88" fmla="*/ 12 w 91"/>
                <a:gd name="T89" fmla="*/ 14 h 88"/>
                <a:gd name="T90" fmla="*/ 15 w 91"/>
                <a:gd name="T91" fmla="*/ 11 h 88"/>
                <a:gd name="T92" fmla="*/ 19 w 91"/>
                <a:gd name="T93" fmla="*/ 9 h 8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1"/>
                <a:gd name="T142" fmla="*/ 0 h 88"/>
                <a:gd name="T143" fmla="*/ 91 w 91"/>
                <a:gd name="T144" fmla="*/ 88 h 8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1" h="88">
                  <a:moveTo>
                    <a:pt x="19" y="9"/>
                  </a:moveTo>
                  <a:lnTo>
                    <a:pt x="23" y="5"/>
                  </a:lnTo>
                  <a:lnTo>
                    <a:pt x="27" y="4"/>
                  </a:lnTo>
                  <a:lnTo>
                    <a:pt x="36" y="0"/>
                  </a:lnTo>
                  <a:lnTo>
                    <a:pt x="40" y="0"/>
                  </a:lnTo>
                  <a:lnTo>
                    <a:pt x="44" y="0"/>
                  </a:lnTo>
                  <a:lnTo>
                    <a:pt x="49" y="0"/>
                  </a:lnTo>
                  <a:lnTo>
                    <a:pt x="53" y="0"/>
                  </a:lnTo>
                  <a:lnTo>
                    <a:pt x="61" y="2"/>
                  </a:lnTo>
                  <a:lnTo>
                    <a:pt x="70" y="7"/>
                  </a:lnTo>
                  <a:lnTo>
                    <a:pt x="77" y="11"/>
                  </a:lnTo>
                  <a:lnTo>
                    <a:pt x="80" y="14"/>
                  </a:lnTo>
                  <a:lnTo>
                    <a:pt x="83" y="19"/>
                  </a:lnTo>
                  <a:lnTo>
                    <a:pt x="85" y="22"/>
                  </a:lnTo>
                  <a:lnTo>
                    <a:pt x="88" y="27"/>
                  </a:lnTo>
                  <a:lnTo>
                    <a:pt x="89" y="35"/>
                  </a:lnTo>
                  <a:lnTo>
                    <a:pt x="91" y="44"/>
                  </a:lnTo>
                  <a:lnTo>
                    <a:pt x="91" y="47"/>
                  </a:lnTo>
                  <a:lnTo>
                    <a:pt x="91" y="51"/>
                  </a:lnTo>
                  <a:lnTo>
                    <a:pt x="89" y="59"/>
                  </a:lnTo>
                  <a:lnTo>
                    <a:pt x="85" y="67"/>
                  </a:lnTo>
                  <a:lnTo>
                    <a:pt x="79" y="75"/>
                  </a:lnTo>
                  <a:lnTo>
                    <a:pt x="76" y="77"/>
                  </a:lnTo>
                  <a:lnTo>
                    <a:pt x="72" y="79"/>
                  </a:lnTo>
                  <a:lnTo>
                    <a:pt x="68" y="82"/>
                  </a:lnTo>
                  <a:lnTo>
                    <a:pt x="64" y="84"/>
                  </a:lnTo>
                  <a:lnTo>
                    <a:pt x="55" y="86"/>
                  </a:lnTo>
                  <a:lnTo>
                    <a:pt x="50" y="86"/>
                  </a:lnTo>
                  <a:lnTo>
                    <a:pt x="46" y="88"/>
                  </a:lnTo>
                  <a:lnTo>
                    <a:pt x="42" y="88"/>
                  </a:lnTo>
                  <a:lnTo>
                    <a:pt x="38" y="86"/>
                  </a:lnTo>
                  <a:lnTo>
                    <a:pt x="28" y="86"/>
                  </a:lnTo>
                  <a:lnTo>
                    <a:pt x="20" y="81"/>
                  </a:lnTo>
                  <a:lnTo>
                    <a:pt x="14" y="76"/>
                  </a:lnTo>
                  <a:lnTo>
                    <a:pt x="10" y="73"/>
                  </a:lnTo>
                  <a:lnTo>
                    <a:pt x="8" y="68"/>
                  </a:lnTo>
                  <a:lnTo>
                    <a:pt x="4" y="66"/>
                  </a:lnTo>
                  <a:lnTo>
                    <a:pt x="3" y="60"/>
                  </a:lnTo>
                  <a:lnTo>
                    <a:pt x="0" y="53"/>
                  </a:lnTo>
                  <a:lnTo>
                    <a:pt x="0" y="45"/>
                  </a:lnTo>
                  <a:lnTo>
                    <a:pt x="0" y="40"/>
                  </a:lnTo>
                  <a:lnTo>
                    <a:pt x="0" y="36"/>
                  </a:lnTo>
                  <a:lnTo>
                    <a:pt x="3" y="28"/>
                  </a:lnTo>
                  <a:lnTo>
                    <a:pt x="6" y="20"/>
                  </a:lnTo>
                  <a:lnTo>
                    <a:pt x="12" y="14"/>
                  </a:lnTo>
                  <a:lnTo>
                    <a:pt x="15" y="11"/>
                  </a:lnTo>
                  <a:lnTo>
                    <a:pt x="19" y="9"/>
                  </a:lnTo>
                  <a:close/>
                </a:path>
              </a:pathLst>
            </a:custGeom>
            <a:solidFill>
              <a:srgbClr val="FFFFFF"/>
            </a:solidFill>
            <a:ln w="9525">
              <a:noFill/>
              <a:round/>
              <a:headEnd/>
              <a:tailEnd/>
            </a:ln>
          </p:spPr>
          <p:txBody>
            <a:bodyPr/>
            <a:lstStyle/>
            <a:p>
              <a:endParaRPr lang="ru-RU"/>
            </a:p>
          </p:txBody>
        </p:sp>
        <p:sp>
          <p:nvSpPr>
            <p:cNvPr id="22682" name="Freeform 1555"/>
            <p:cNvSpPr>
              <a:spLocks/>
            </p:cNvSpPr>
            <p:nvPr/>
          </p:nvSpPr>
          <p:spPr bwMode="auto">
            <a:xfrm>
              <a:off x="3729" y="1584"/>
              <a:ext cx="91" cy="88"/>
            </a:xfrm>
            <a:custGeom>
              <a:avLst/>
              <a:gdLst>
                <a:gd name="T0" fmla="*/ 19 w 91"/>
                <a:gd name="T1" fmla="*/ 9 h 88"/>
                <a:gd name="T2" fmla="*/ 23 w 91"/>
                <a:gd name="T3" fmla="*/ 5 h 88"/>
                <a:gd name="T4" fmla="*/ 27 w 91"/>
                <a:gd name="T5" fmla="*/ 4 h 88"/>
                <a:gd name="T6" fmla="*/ 36 w 91"/>
                <a:gd name="T7" fmla="*/ 0 h 88"/>
                <a:gd name="T8" fmla="*/ 40 w 91"/>
                <a:gd name="T9" fmla="*/ 0 h 88"/>
                <a:gd name="T10" fmla="*/ 44 w 91"/>
                <a:gd name="T11" fmla="*/ 0 h 88"/>
                <a:gd name="T12" fmla="*/ 49 w 91"/>
                <a:gd name="T13" fmla="*/ 0 h 88"/>
                <a:gd name="T14" fmla="*/ 53 w 91"/>
                <a:gd name="T15" fmla="*/ 0 h 88"/>
                <a:gd name="T16" fmla="*/ 61 w 91"/>
                <a:gd name="T17" fmla="*/ 2 h 88"/>
                <a:gd name="T18" fmla="*/ 70 w 91"/>
                <a:gd name="T19" fmla="*/ 7 h 88"/>
                <a:gd name="T20" fmla="*/ 77 w 91"/>
                <a:gd name="T21" fmla="*/ 11 h 88"/>
                <a:gd name="T22" fmla="*/ 80 w 91"/>
                <a:gd name="T23" fmla="*/ 14 h 88"/>
                <a:gd name="T24" fmla="*/ 83 w 91"/>
                <a:gd name="T25" fmla="*/ 19 h 88"/>
                <a:gd name="T26" fmla="*/ 85 w 91"/>
                <a:gd name="T27" fmla="*/ 22 h 88"/>
                <a:gd name="T28" fmla="*/ 88 w 91"/>
                <a:gd name="T29" fmla="*/ 27 h 88"/>
                <a:gd name="T30" fmla="*/ 89 w 91"/>
                <a:gd name="T31" fmla="*/ 35 h 88"/>
                <a:gd name="T32" fmla="*/ 91 w 91"/>
                <a:gd name="T33" fmla="*/ 44 h 88"/>
                <a:gd name="T34" fmla="*/ 91 w 91"/>
                <a:gd name="T35" fmla="*/ 47 h 88"/>
                <a:gd name="T36" fmla="*/ 91 w 91"/>
                <a:gd name="T37" fmla="*/ 51 h 88"/>
                <a:gd name="T38" fmla="*/ 89 w 91"/>
                <a:gd name="T39" fmla="*/ 59 h 88"/>
                <a:gd name="T40" fmla="*/ 85 w 91"/>
                <a:gd name="T41" fmla="*/ 67 h 88"/>
                <a:gd name="T42" fmla="*/ 79 w 91"/>
                <a:gd name="T43" fmla="*/ 75 h 88"/>
                <a:gd name="T44" fmla="*/ 76 w 91"/>
                <a:gd name="T45" fmla="*/ 77 h 88"/>
                <a:gd name="T46" fmla="*/ 72 w 91"/>
                <a:gd name="T47" fmla="*/ 79 h 88"/>
                <a:gd name="T48" fmla="*/ 68 w 91"/>
                <a:gd name="T49" fmla="*/ 82 h 88"/>
                <a:gd name="T50" fmla="*/ 64 w 91"/>
                <a:gd name="T51" fmla="*/ 84 h 88"/>
                <a:gd name="T52" fmla="*/ 55 w 91"/>
                <a:gd name="T53" fmla="*/ 86 h 88"/>
                <a:gd name="T54" fmla="*/ 50 w 91"/>
                <a:gd name="T55" fmla="*/ 86 h 88"/>
                <a:gd name="T56" fmla="*/ 46 w 91"/>
                <a:gd name="T57" fmla="*/ 88 h 88"/>
                <a:gd name="T58" fmla="*/ 42 w 91"/>
                <a:gd name="T59" fmla="*/ 88 h 88"/>
                <a:gd name="T60" fmla="*/ 38 w 91"/>
                <a:gd name="T61" fmla="*/ 86 h 88"/>
                <a:gd name="T62" fmla="*/ 28 w 91"/>
                <a:gd name="T63" fmla="*/ 86 h 88"/>
                <a:gd name="T64" fmla="*/ 20 w 91"/>
                <a:gd name="T65" fmla="*/ 81 h 88"/>
                <a:gd name="T66" fmla="*/ 14 w 91"/>
                <a:gd name="T67" fmla="*/ 76 h 88"/>
                <a:gd name="T68" fmla="*/ 10 w 91"/>
                <a:gd name="T69" fmla="*/ 73 h 88"/>
                <a:gd name="T70" fmla="*/ 8 w 91"/>
                <a:gd name="T71" fmla="*/ 68 h 88"/>
                <a:gd name="T72" fmla="*/ 4 w 91"/>
                <a:gd name="T73" fmla="*/ 66 h 88"/>
                <a:gd name="T74" fmla="*/ 3 w 91"/>
                <a:gd name="T75" fmla="*/ 60 h 88"/>
                <a:gd name="T76" fmla="*/ 0 w 91"/>
                <a:gd name="T77" fmla="*/ 53 h 88"/>
                <a:gd name="T78" fmla="*/ 0 w 91"/>
                <a:gd name="T79" fmla="*/ 45 h 88"/>
                <a:gd name="T80" fmla="*/ 0 w 91"/>
                <a:gd name="T81" fmla="*/ 40 h 88"/>
                <a:gd name="T82" fmla="*/ 0 w 91"/>
                <a:gd name="T83" fmla="*/ 36 h 88"/>
                <a:gd name="T84" fmla="*/ 3 w 91"/>
                <a:gd name="T85" fmla="*/ 28 h 88"/>
                <a:gd name="T86" fmla="*/ 6 w 91"/>
                <a:gd name="T87" fmla="*/ 20 h 88"/>
                <a:gd name="T88" fmla="*/ 12 w 91"/>
                <a:gd name="T89" fmla="*/ 14 h 88"/>
                <a:gd name="T90" fmla="*/ 15 w 91"/>
                <a:gd name="T91" fmla="*/ 11 h 88"/>
                <a:gd name="T92" fmla="*/ 19 w 91"/>
                <a:gd name="T93" fmla="*/ 9 h 8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1"/>
                <a:gd name="T142" fmla="*/ 0 h 88"/>
                <a:gd name="T143" fmla="*/ 91 w 91"/>
                <a:gd name="T144" fmla="*/ 88 h 8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1" h="88">
                  <a:moveTo>
                    <a:pt x="19" y="9"/>
                  </a:moveTo>
                  <a:lnTo>
                    <a:pt x="23" y="5"/>
                  </a:lnTo>
                  <a:lnTo>
                    <a:pt x="27" y="4"/>
                  </a:lnTo>
                  <a:lnTo>
                    <a:pt x="36" y="0"/>
                  </a:lnTo>
                  <a:lnTo>
                    <a:pt x="40" y="0"/>
                  </a:lnTo>
                  <a:lnTo>
                    <a:pt x="44" y="0"/>
                  </a:lnTo>
                  <a:lnTo>
                    <a:pt x="49" y="0"/>
                  </a:lnTo>
                  <a:lnTo>
                    <a:pt x="53" y="0"/>
                  </a:lnTo>
                  <a:lnTo>
                    <a:pt x="61" y="2"/>
                  </a:lnTo>
                  <a:lnTo>
                    <a:pt x="70" y="7"/>
                  </a:lnTo>
                  <a:lnTo>
                    <a:pt x="77" y="11"/>
                  </a:lnTo>
                  <a:lnTo>
                    <a:pt x="80" y="14"/>
                  </a:lnTo>
                  <a:lnTo>
                    <a:pt x="83" y="19"/>
                  </a:lnTo>
                  <a:lnTo>
                    <a:pt x="85" y="22"/>
                  </a:lnTo>
                  <a:lnTo>
                    <a:pt x="88" y="27"/>
                  </a:lnTo>
                  <a:lnTo>
                    <a:pt x="89" y="35"/>
                  </a:lnTo>
                  <a:lnTo>
                    <a:pt x="91" y="44"/>
                  </a:lnTo>
                  <a:lnTo>
                    <a:pt x="91" y="47"/>
                  </a:lnTo>
                  <a:lnTo>
                    <a:pt x="91" y="51"/>
                  </a:lnTo>
                  <a:lnTo>
                    <a:pt x="89" y="59"/>
                  </a:lnTo>
                  <a:lnTo>
                    <a:pt x="85" y="67"/>
                  </a:lnTo>
                  <a:lnTo>
                    <a:pt x="79" y="75"/>
                  </a:lnTo>
                  <a:lnTo>
                    <a:pt x="76" y="77"/>
                  </a:lnTo>
                  <a:lnTo>
                    <a:pt x="72" y="79"/>
                  </a:lnTo>
                  <a:lnTo>
                    <a:pt x="68" y="82"/>
                  </a:lnTo>
                  <a:lnTo>
                    <a:pt x="64" y="84"/>
                  </a:lnTo>
                  <a:lnTo>
                    <a:pt x="55" y="86"/>
                  </a:lnTo>
                  <a:lnTo>
                    <a:pt x="50" y="86"/>
                  </a:lnTo>
                  <a:lnTo>
                    <a:pt x="46" y="88"/>
                  </a:lnTo>
                  <a:lnTo>
                    <a:pt x="42" y="88"/>
                  </a:lnTo>
                  <a:lnTo>
                    <a:pt x="38" y="86"/>
                  </a:lnTo>
                  <a:lnTo>
                    <a:pt x="28" y="86"/>
                  </a:lnTo>
                  <a:lnTo>
                    <a:pt x="20" y="81"/>
                  </a:lnTo>
                  <a:lnTo>
                    <a:pt x="14" y="76"/>
                  </a:lnTo>
                  <a:lnTo>
                    <a:pt x="10" y="73"/>
                  </a:lnTo>
                  <a:lnTo>
                    <a:pt x="8" y="68"/>
                  </a:lnTo>
                  <a:lnTo>
                    <a:pt x="4" y="66"/>
                  </a:lnTo>
                  <a:lnTo>
                    <a:pt x="3" y="60"/>
                  </a:lnTo>
                  <a:lnTo>
                    <a:pt x="0" y="53"/>
                  </a:lnTo>
                  <a:lnTo>
                    <a:pt x="0" y="45"/>
                  </a:lnTo>
                  <a:lnTo>
                    <a:pt x="0" y="40"/>
                  </a:lnTo>
                  <a:lnTo>
                    <a:pt x="0" y="36"/>
                  </a:lnTo>
                  <a:lnTo>
                    <a:pt x="3" y="28"/>
                  </a:lnTo>
                  <a:lnTo>
                    <a:pt x="6" y="20"/>
                  </a:lnTo>
                  <a:lnTo>
                    <a:pt x="12" y="14"/>
                  </a:lnTo>
                  <a:lnTo>
                    <a:pt x="15" y="11"/>
                  </a:lnTo>
                  <a:lnTo>
                    <a:pt x="19" y="9"/>
                  </a:lnTo>
                </a:path>
              </a:pathLst>
            </a:custGeom>
            <a:noFill/>
            <a:ln w="6350" cap="rnd">
              <a:solidFill>
                <a:srgbClr val="000000"/>
              </a:solidFill>
              <a:prstDash val="solid"/>
              <a:round/>
              <a:headEnd/>
              <a:tailEnd/>
            </a:ln>
          </p:spPr>
          <p:txBody>
            <a:bodyPr/>
            <a:lstStyle/>
            <a:p>
              <a:endParaRPr lang="ru-RU"/>
            </a:p>
          </p:txBody>
        </p:sp>
        <p:sp>
          <p:nvSpPr>
            <p:cNvPr id="22683" name="Freeform 1556"/>
            <p:cNvSpPr>
              <a:spLocks/>
            </p:cNvSpPr>
            <p:nvPr/>
          </p:nvSpPr>
          <p:spPr bwMode="auto">
            <a:xfrm>
              <a:off x="3672" y="1503"/>
              <a:ext cx="91" cy="90"/>
            </a:xfrm>
            <a:custGeom>
              <a:avLst/>
              <a:gdLst>
                <a:gd name="T0" fmla="*/ 16 w 91"/>
                <a:gd name="T1" fmla="*/ 9 h 90"/>
                <a:gd name="T2" fmla="*/ 24 w 91"/>
                <a:gd name="T3" fmla="*/ 5 h 90"/>
                <a:gd name="T4" fmla="*/ 32 w 91"/>
                <a:gd name="T5" fmla="*/ 2 h 90"/>
                <a:gd name="T6" fmla="*/ 37 w 91"/>
                <a:gd name="T7" fmla="*/ 0 h 90"/>
                <a:gd name="T8" fmla="*/ 41 w 91"/>
                <a:gd name="T9" fmla="*/ 0 h 90"/>
                <a:gd name="T10" fmla="*/ 49 w 91"/>
                <a:gd name="T11" fmla="*/ 0 h 90"/>
                <a:gd name="T12" fmla="*/ 58 w 91"/>
                <a:gd name="T13" fmla="*/ 2 h 90"/>
                <a:gd name="T14" fmla="*/ 67 w 91"/>
                <a:gd name="T15" fmla="*/ 5 h 90"/>
                <a:gd name="T16" fmla="*/ 71 w 91"/>
                <a:gd name="T17" fmla="*/ 7 h 90"/>
                <a:gd name="T18" fmla="*/ 74 w 91"/>
                <a:gd name="T19" fmla="*/ 9 h 90"/>
                <a:gd name="T20" fmla="*/ 80 w 91"/>
                <a:gd name="T21" fmla="*/ 16 h 90"/>
                <a:gd name="T22" fmla="*/ 84 w 91"/>
                <a:gd name="T23" fmla="*/ 20 h 90"/>
                <a:gd name="T24" fmla="*/ 87 w 91"/>
                <a:gd name="T25" fmla="*/ 24 h 90"/>
                <a:gd name="T26" fmla="*/ 90 w 91"/>
                <a:gd name="T27" fmla="*/ 32 h 90"/>
                <a:gd name="T28" fmla="*/ 91 w 91"/>
                <a:gd name="T29" fmla="*/ 39 h 90"/>
                <a:gd name="T30" fmla="*/ 91 w 91"/>
                <a:gd name="T31" fmla="*/ 49 h 90"/>
                <a:gd name="T32" fmla="*/ 90 w 91"/>
                <a:gd name="T33" fmla="*/ 57 h 90"/>
                <a:gd name="T34" fmla="*/ 87 w 91"/>
                <a:gd name="T35" fmla="*/ 65 h 90"/>
                <a:gd name="T36" fmla="*/ 84 w 91"/>
                <a:gd name="T37" fmla="*/ 69 h 90"/>
                <a:gd name="T38" fmla="*/ 82 w 91"/>
                <a:gd name="T39" fmla="*/ 73 h 90"/>
                <a:gd name="T40" fmla="*/ 76 w 91"/>
                <a:gd name="T41" fmla="*/ 79 h 90"/>
                <a:gd name="T42" fmla="*/ 67 w 91"/>
                <a:gd name="T43" fmla="*/ 84 h 90"/>
                <a:gd name="T44" fmla="*/ 58 w 91"/>
                <a:gd name="T45" fmla="*/ 89 h 90"/>
                <a:gd name="T46" fmla="*/ 56 w 91"/>
                <a:gd name="T47" fmla="*/ 89 h 90"/>
                <a:gd name="T48" fmla="*/ 50 w 91"/>
                <a:gd name="T49" fmla="*/ 90 h 90"/>
                <a:gd name="T50" fmla="*/ 41 w 91"/>
                <a:gd name="T51" fmla="*/ 90 h 90"/>
                <a:gd name="T52" fmla="*/ 33 w 91"/>
                <a:gd name="T53" fmla="*/ 89 h 90"/>
                <a:gd name="T54" fmla="*/ 26 w 91"/>
                <a:gd name="T55" fmla="*/ 86 h 90"/>
                <a:gd name="T56" fmla="*/ 21 w 91"/>
                <a:gd name="T57" fmla="*/ 82 h 90"/>
                <a:gd name="T58" fmla="*/ 17 w 91"/>
                <a:gd name="T59" fmla="*/ 80 h 90"/>
                <a:gd name="T60" fmla="*/ 10 w 91"/>
                <a:gd name="T61" fmla="*/ 74 h 90"/>
                <a:gd name="T62" fmla="*/ 8 w 91"/>
                <a:gd name="T63" fmla="*/ 69 h 90"/>
                <a:gd name="T64" fmla="*/ 5 w 91"/>
                <a:gd name="T65" fmla="*/ 67 h 90"/>
                <a:gd name="T66" fmla="*/ 2 w 91"/>
                <a:gd name="T67" fmla="*/ 59 h 90"/>
                <a:gd name="T68" fmla="*/ 0 w 91"/>
                <a:gd name="T69" fmla="*/ 50 h 90"/>
                <a:gd name="T70" fmla="*/ 0 w 91"/>
                <a:gd name="T71" fmla="*/ 41 h 90"/>
                <a:gd name="T72" fmla="*/ 2 w 91"/>
                <a:gd name="T73" fmla="*/ 32 h 90"/>
                <a:gd name="T74" fmla="*/ 5 w 91"/>
                <a:gd name="T75" fmla="*/ 24 h 90"/>
                <a:gd name="T76" fmla="*/ 7 w 91"/>
                <a:gd name="T77" fmla="*/ 21 h 90"/>
                <a:gd name="T78" fmla="*/ 10 w 91"/>
                <a:gd name="T79" fmla="*/ 18 h 90"/>
                <a:gd name="T80" fmla="*/ 16 w 91"/>
                <a:gd name="T81" fmla="*/ 9 h 9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1"/>
                <a:gd name="T124" fmla="*/ 0 h 90"/>
                <a:gd name="T125" fmla="*/ 91 w 91"/>
                <a:gd name="T126" fmla="*/ 90 h 9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1" h="90">
                  <a:moveTo>
                    <a:pt x="16" y="9"/>
                  </a:moveTo>
                  <a:lnTo>
                    <a:pt x="24" y="5"/>
                  </a:lnTo>
                  <a:lnTo>
                    <a:pt x="32" y="2"/>
                  </a:lnTo>
                  <a:lnTo>
                    <a:pt x="37" y="0"/>
                  </a:lnTo>
                  <a:lnTo>
                    <a:pt x="41" y="0"/>
                  </a:lnTo>
                  <a:lnTo>
                    <a:pt x="49" y="0"/>
                  </a:lnTo>
                  <a:lnTo>
                    <a:pt x="58" y="2"/>
                  </a:lnTo>
                  <a:lnTo>
                    <a:pt x="67" y="5"/>
                  </a:lnTo>
                  <a:lnTo>
                    <a:pt x="71" y="7"/>
                  </a:lnTo>
                  <a:lnTo>
                    <a:pt x="74" y="9"/>
                  </a:lnTo>
                  <a:lnTo>
                    <a:pt x="80" y="16"/>
                  </a:lnTo>
                  <a:lnTo>
                    <a:pt x="84" y="20"/>
                  </a:lnTo>
                  <a:lnTo>
                    <a:pt x="87" y="24"/>
                  </a:lnTo>
                  <a:lnTo>
                    <a:pt x="90" y="32"/>
                  </a:lnTo>
                  <a:lnTo>
                    <a:pt x="91" y="39"/>
                  </a:lnTo>
                  <a:lnTo>
                    <a:pt x="91" y="49"/>
                  </a:lnTo>
                  <a:lnTo>
                    <a:pt x="90" y="57"/>
                  </a:lnTo>
                  <a:lnTo>
                    <a:pt x="87" y="65"/>
                  </a:lnTo>
                  <a:lnTo>
                    <a:pt x="84" y="69"/>
                  </a:lnTo>
                  <a:lnTo>
                    <a:pt x="82" y="73"/>
                  </a:lnTo>
                  <a:lnTo>
                    <a:pt x="76" y="79"/>
                  </a:lnTo>
                  <a:lnTo>
                    <a:pt x="67" y="84"/>
                  </a:lnTo>
                  <a:lnTo>
                    <a:pt x="58" y="89"/>
                  </a:lnTo>
                  <a:lnTo>
                    <a:pt x="56" y="89"/>
                  </a:lnTo>
                  <a:lnTo>
                    <a:pt x="50" y="90"/>
                  </a:lnTo>
                  <a:lnTo>
                    <a:pt x="41" y="90"/>
                  </a:lnTo>
                  <a:lnTo>
                    <a:pt x="33" y="89"/>
                  </a:lnTo>
                  <a:lnTo>
                    <a:pt x="26" y="86"/>
                  </a:lnTo>
                  <a:lnTo>
                    <a:pt x="21" y="82"/>
                  </a:lnTo>
                  <a:lnTo>
                    <a:pt x="17" y="80"/>
                  </a:lnTo>
                  <a:lnTo>
                    <a:pt x="10" y="74"/>
                  </a:lnTo>
                  <a:lnTo>
                    <a:pt x="8" y="69"/>
                  </a:lnTo>
                  <a:lnTo>
                    <a:pt x="5" y="67"/>
                  </a:lnTo>
                  <a:lnTo>
                    <a:pt x="2" y="59"/>
                  </a:lnTo>
                  <a:lnTo>
                    <a:pt x="0" y="50"/>
                  </a:lnTo>
                  <a:lnTo>
                    <a:pt x="0" y="41"/>
                  </a:lnTo>
                  <a:lnTo>
                    <a:pt x="2" y="32"/>
                  </a:lnTo>
                  <a:lnTo>
                    <a:pt x="5" y="24"/>
                  </a:lnTo>
                  <a:lnTo>
                    <a:pt x="7" y="21"/>
                  </a:lnTo>
                  <a:lnTo>
                    <a:pt x="10" y="18"/>
                  </a:lnTo>
                  <a:lnTo>
                    <a:pt x="16" y="9"/>
                  </a:lnTo>
                  <a:close/>
                </a:path>
              </a:pathLst>
            </a:custGeom>
            <a:solidFill>
              <a:srgbClr val="FFFFFF"/>
            </a:solidFill>
            <a:ln w="9525">
              <a:noFill/>
              <a:round/>
              <a:headEnd/>
              <a:tailEnd/>
            </a:ln>
          </p:spPr>
          <p:txBody>
            <a:bodyPr/>
            <a:lstStyle/>
            <a:p>
              <a:endParaRPr lang="ru-RU"/>
            </a:p>
          </p:txBody>
        </p:sp>
        <p:sp>
          <p:nvSpPr>
            <p:cNvPr id="22684" name="Freeform 1557"/>
            <p:cNvSpPr>
              <a:spLocks/>
            </p:cNvSpPr>
            <p:nvPr/>
          </p:nvSpPr>
          <p:spPr bwMode="auto">
            <a:xfrm>
              <a:off x="3672" y="1503"/>
              <a:ext cx="91" cy="90"/>
            </a:xfrm>
            <a:custGeom>
              <a:avLst/>
              <a:gdLst>
                <a:gd name="T0" fmla="*/ 16 w 91"/>
                <a:gd name="T1" fmla="*/ 9 h 90"/>
                <a:gd name="T2" fmla="*/ 24 w 91"/>
                <a:gd name="T3" fmla="*/ 5 h 90"/>
                <a:gd name="T4" fmla="*/ 32 w 91"/>
                <a:gd name="T5" fmla="*/ 2 h 90"/>
                <a:gd name="T6" fmla="*/ 37 w 91"/>
                <a:gd name="T7" fmla="*/ 0 h 90"/>
                <a:gd name="T8" fmla="*/ 41 w 91"/>
                <a:gd name="T9" fmla="*/ 0 h 90"/>
                <a:gd name="T10" fmla="*/ 49 w 91"/>
                <a:gd name="T11" fmla="*/ 0 h 90"/>
                <a:gd name="T12" fmla="*/ 58 w 91"/>
                <a:gd name="T13" fmla="*/ 2 h 90"/>
                <a:gd name="T14" fmla="*/ 67 w 91"/>
                <a:gd name="T15" fmla="*/ 5 h 90"/>
                <a:gd name="T16" fmla="*/ 71 w 91"/>
                <a:gd name="T17" fmla="*/ 7 h 90"/>
                <a:gd name="T18" fmla="*/ 74 w 91"/>
                <a:gd name="T19" fmla="*/ 9 h 90"/>
                <a:gd name="T20" fmla="*/ 80 w 91"/>
                <a:gd name="T21" fmla="*/ 16 h 90"/>
                <a:gd name="T22" fmla="*/ 84 w 91"/>
                <a:gd name="T23" fmla="*/ 20 h 90"/>
                <a:gd name="T24" fmla="*/ 87 w 91"/>
                <a:gd name="T25" fmla="*/ 24 h 90"/>
                <a:gd name="T26" fmla="*/ 90 w 91"/>
                <a:gd name="T27" fmla="*/ 32 h 90"/>
                <a:gd name="T28" fmla="*/ 91 w 91"/>
                <a:gd name="T29" fmla="*/ 39 h 90"/>
                <a:gd name="T30" fmla="*/ 91 w 91"/>
                <a:gd name="T31" fmla="*/ 49 h 90"/>
                <a:gd name="T32" fmla="*/ 90 w 91"/>
                <a:gd name="T33" fmla="*/ 57 h 90"/>
                <a:gd name="T34" fmla="*/ 87 w 91"/>
                <a:gd name="T35" fmla="*/ 65 h 90"/>
                <a:gd name="T36" fmla="*/ 84 w 91"/>
                <a:gd name="T37" fmla="*/ 69 h 90"/>
                <a:gd name="T38" fmla="*/ 82 w 91"/>
                <a:gd name="T39" fmla="*/ 73 h 90"/>
                <a:gd name="T40" fmla="*/ 76 w 91"/>
                <a:gd name="T41" fmla="*/ 79 h 90"/>
                <a:gd name="T42" fmla="*/ 67 w 91"/>
                <a:gd name="T43" fmla="*/ 84 h 90"/>
                <a:gd name="T44" fmla="*/ 58 w 91"/>
                <a:gd name="T45" fmla="*/ 89 h 90"/>
                <a:gd name="T46" fmla="*/ 56 w 91"/>
                <a:gd name="T47" fmla="*/ 89 h 90"/>
                <a:gd name="T48" fmla="*/ 50 w 91"/>
                <a:gd name="T49" fmla="*/ 90 h 90"/>
                <a:gd name="T50" fmla="*/ 41 w 91"/>
                <a:gd name="T51" fmla="*/ 90 h 90"/>
                <a:gd name="T52" fmla="*/ 33 w 91"/>
                <a:gd name="T53" fmla="*/ 89 h 90"/>
                <a:gd name="T54" fmla="*/ 26 w 91"/>
                <a:gd name="T55" fmla="*/ 86 h 90"/>
                <a:gd name="T56" fmla="*/ 21 w 91"/>
                <a:gd name="T57" fmla="*/ 82 h 90"/>
                <a:gd name="T58" fmla="*/ 17 w 91"/>
                <a:gd name="T59" fmla="*/ 80 h 90"/>
                <a:gd name="T60" fmla="*/ 10 w 91"/>
                <a:gd name="T61" fmla="*/ 74 h 90"/>
                <a:gd name="T62" fmla="*/ 8 w 91"/>
                <a:gd name="T63" fmla="*/ 69 h 90"/>
                <a:gd name="T64" fmla="*/ 5 w 91"/>
                <a:gd name="T65" fmla="*/ 67 h 90"/>
                <a:gd name="T66" fmla="*/ 2 w 91"/>
                <a:gd name="T67" fmla="*/ 59 h 90"/>
                <a:gd name="T68" fmla="*/ 0 w 91"/>
                <a:gd name="T69" fmla="*/ 50 h 90"/>
                <a:gd name="T70" fmla="*/ 0 w 91"/>
                <a:gd name="T71" fmla="*/ 41 h 90"/>
                <a:gd name="T72" fmla="*/ 2 w 91"/>
                <a:gd name="T73" fmla="*/ 32 h 90"/>
                <a:gd name="T74" fmla="*/ 5 w 91"/>
                <a:gd name="T75" fmla="*/ 24 h 90"/>
                <a:gd name="T76" fmla="*/ 7 w 91"/>
                <a:gd name="T77" fmla="*/ 21 h 90"/>
                <a:gd name="T78" fmla="*/ 10 w 91"/>
                <a:gd name="T79" fmla="*/ 18 h 90"/>
                <a:gd name="T80" fmla="*/ 16 w 91"/>
                <a:gd name="T81" fmla="*/ 9 h 9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1"/>
                <a:gd name="T124" fmla="*/ 0 h 90"/>
                <a:gd name="T125" fmla="*/ 91 w 91"/>
                <a:gd name="T126" fmla="*/ 90 h 9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1" h="90">
                  <a:moveTo>
                    <a:pt x="16" y="9"/>
                  </a:moveTo>
                  <a:lnTo>
                    <a:pt x="24" y="5"/>
                  </a:lnTo>
                  <a:lnTo>
                    <a:pt x="32" y="2"/>
                  </a:lnTo>
                  <a:lnTo>
                    <a:pt x="37" y="0"/>
                  </a:lnTo>
                  <a:lnTo>
                    <a:pt x="41" y="0"/>
                  </a:lnTo>
                  <a:lnTo>
                    <a:pt x="49" y="0"/>
                  </a:lnTo>
                  <a:lnTo>
                    <a:pt x="58" y="2"/>
                  </a:lnTo>
                  <a:lnTo>
                    <a:pt x="67" y="5"/>
                  </a:lnTo>
                  <a:lnTo>
                    <a:pt x="71" y="7"/>
                  </a:lnTo>
                  <a:lnTo>
                    <a:pt x="74" y="9"/>
                  </a:lnTo>
                  <a:lnTo>
                    <a:pt x="80" y="16"/>
                  </a:lnTo>
                  <a:lnTo>
                    <a:pt x="84" y="20"/>
                  </a:lnTo>
                  <a:lnTo>
                    <a:pt x="87" y="24"/>
                  </a:lnTo>
                  <a:lnTo>
                    <a:pt x="90" y="32"/>
                  </a:lnTo>
                  <a:lnTo>
                    <a:pt x="91" y="39"/>
                  </a:lnTo>
                  <a:lnTo>
                    <a:pt x="91" y="49"/>
                  </a:lnTo>
                  <a:lnTo>
                    <a:pt x="90" y="57"/>
                  </a:lnTo>
                  <a:lnTo>
                    <a:pt x="87" y="65"/>
                  </a:lnTo>
                  <a:lnTo>
                    <a:pt x="84" y="69"/>
                  </a:lnTo>
                  <a:lnTo>
                    <a:pt x="82" y="73"/>
                  </a:lnTo>
                  <a:lnTo>
                    <a:pt x="76" y="79"/>
                  </a:lnTo>
                  <a:lnTo>
                    <a:pt x="67" y="84"/>
                  </a:lnTo>
                  <a:lnTo>
                    <a:pt x="58" y="89"/>
                  </a:lnTo>
                  <a:lnTo>
                    <a:pt x="56" y="89"/>
                  </a:lnTo>
                  <a:lnTo>
                    <a:pt x="50" y="90"/>
                  </a:lnTo>
                  <a:lnTo>
                    <a:pt x="41" y="90"/>
                  </a:lnTo>
                  <a:lnTo>
                    <a:pt x="33" y="89"/>
                  </a:lnTo>
                  <a:lnTo>
                    <a:pt x="26" y="86"/>
                  </a:lnTo>
                  <a:lnTo>
                    <a:pt x="21" y="82"/>
                  </a:lnTo>
                  <a:lnTo>
                    <a:pt x="17" y="80"/>
                  </a:lnTo>
                  <a:lnTo>
                    <a:pt x="10" y="74"/>
                  </a:lnTo>
                  <a:lnTo>
                    <a:pt x="8" y="69"/>
                  </a:lnTo>
                  <a:lnTo>
                    <a:pt x="5" y="67"/>
                  </a:lnTo>
                  <a:lnTo>
                    <a:pt x="2" y="59"/>
                  </a:lnTo>
                  <a:lnTo>
                    <a:pt x="0" y="50"/>
                  </a:lnTo>
                  <a:lnTo>
                    <a:pt x="0" y="41"/>
                  </a:lnTo>
                  <a:lnTo>
                    <a:pt x="2" y="32"/>
                  </a:lnTo>
                  <a:lnTo>
                    <a:pt x="5" y="24"/>
                  </a:lnTo>
                  <a:lnTo>
                    <a:pt x="7" y="21"/>
                  </a:lnTo>
                  <a:lnTo>
                    <a:pt x="10" y="18"/>
                  </a:lnTo>
                  <a:lnTo>
                    <a:pt x="16" y="9"/>
                  </a:lnTo>
                </a:path>
              </a:pathLst>
            </a:custGeom>
            <a:noFill/>
            <a:ln w="6350" cap="rnd">
              <a:solidFill>
                <a:srgbClr val="000000"/>
              </a:solidFill>
              <a:prstDash val="solid"/>
              <a:round/>
              <a:headEnd/>
              <a:tailEnd/>
            </a:ln>
          </p:spPr>
          <p:txBody>
            <a:bodyPr/>
            <a:lstStyle/>
            <a:p>
              <a:endParaRPr lang="ru-RU"/>
            </a:p>
          </p:txBody>
        </p:sp>
        <p:sp>
          <p:nvSpPr>
            <p:cNvPr id="22685" name="Freeform 1558"/>
            <p:cNvSpPr>
              <a:spLocks/>
            </p:cNvSpPr>
            <p:nvPr/>
          </p:nvSpPr>
          <p:spPr bwMode="auto">
            <a:xfrm>
              <a:off x="3605" y="1434"/>
              <a:ext cx="91" cy="91"/>
            </a:xfrm>
            <a:custGeom>
              <a:avLst/>
              <a:gdLst>
                <a:gd name="T0" fmla="*/ 13 w 91"/>
                <a:gd name="T1" fmla="*/ 15 h 91"/>
                <a:gd name="T2" fmla="*/ 21 w 91"/>
                <a:gd name="T3" fmla="*/ 8 h 91"/>
                <a:gd name="T4" fmla="*/ 24 w 91"/>
                <a:gd name="T5" fmla="*/ 7 h 91"/>
                <a:gd name="T6" fmla="*/ 28 w 91"/>
                <a:gd name="T7" fmla="*/ 5 h 91"/>
                <a:gd name="T8" fmla="*/ 32 w 91"/>
                <a:gd name="T9" fmla="*/ 3 h 91"/>
                <a:gd name="T10" fmla="*/ 36 w 91"/>
                <a:gd name="T11" fmla="*/ 2 h 91"/>
                <a:gd name="T12" fmla="*/ 45 w 91"/>
                <a:gd name="T13" fmla="*/ 0 h 91"/>
                <a:gd name="T14" fmla="*/ 54 w 91"/>
                <a:gd name="T15" fmla="*/ 2 h 91"/>
                <a:gd name="T16" fmla="*/ 63 w 91"/>
                <a:gd name="T17" fmla="*/ 5 h 91"/>
                <a:gd name="T18" fmla="*/ 71 w 91"/>
                <a:gd name="T19" fmla="*/ 8 h 91"/>
                <a:gd name="T20" fmla="*/ 73 w 91"/>
                <a:gd name="T21" fmla="*/ 11 h 91"/>
                <a:gd name="T22" fmla="*/ 77 w 91"/>
                <a:gd name="T23" fmla="*/ 15 h 91"/>
                <a:gd name="T24" fmla="*/ 83 w 91"/>
                <a:gd name="T25" fmla="*/ 21 h 91"/>
                <a:gd name="T26" fmla="*/ 88 w 91"/>
                <a:gd name="T27" fmla="*/ 28 h 91"/>
                <a:gd name="T28" fmla="*/ 90 w 91"/>
                <a:gd name="T29" fmla="*/ 38 h 91"/>
                <a:gd name="T30" fmla="*/ 91 w 91"/>
                <a:gd name="T31" fmla="*/ 47 h 91"/>
                <a:gd name="T32" fmla="*/ 90 w 91"/>
                <a:gd name="T33" fmla="*/ 55 h 91"/>
                <a:gd name="T34" fmla="*/ 88 w 91"/>
                <a:gd name="T35" fmla="*/ 64 h 91"/>
                <a:gd name="T36" fmla="*/ 86 w 91"/>
                <a:gd name="T37" fmla="*/ 68 h 91"/>
                <a:gd name="T38" fmla="*/ 83 w 91"/>
                <a:gd name="T39" fmla="*/ 72 h 91"/>
                <a:gd name="T40" fmla="*/ 77 w 91"/>
                <a:gd name="T41" fmla="*/ 78 h 91"/>
                <a:gd name="T42" fmla="*/ 71 w 91"/>
                <a:gd name="T43" fmla="*/ 85 h 91"/>
                <a:gd name="T44" fmla="*/ 66 w 91"/>
                <a:gd name="T45" fmla="*/ 87 h 91"/>
                <a:gd name="T46" fmla="*/ 63 w 91"/>
                <a:gd name="T47" fmla="*/ 88 h 91"/>
                <a:gd name="T48" fmla="*/ 58 w 91"/>
                <a:gd name="T49" fmla="*/ 89 h 91"/>
                <a:gd name="T50" fmla="*/ 54 w 91"/>
                <a:gd name="T51" fmla="*/ 91 h 91"/>
                <a:gd name="T52" fmla="*/ 45 w 91"/>
                <a:gd name="T53" fmla="*/ 91 h 91"/>
                <a:gd name="T54" fmla="*/ 36 w 91"/>
                <a:gd name="T55" fmla="*/ 91 h 91"/>
                <a:gd name="T56" fmla="*/ 28 w 91"/>
                <a:gd name="T57" fmla="*/ 88 h 91"/>
                <a:gd name="T58" fmla="*/ 21 w 91"/>
                <a:gd name="T59" fmla="*/ 85 h 91"/>
                <a:gd name="T60" fmla="*/ 16 w 91"/>
                <a:gd name="T61" fmla="*/ 82 h 91"/>
                <a:gd name="T62" fmla="*/ 13 w 91"/>
                <a:gd name="T63" fmla="*/ 78 h 91"/>
                <a:gd name="T64" fmla="*/ 6 w 91"/>
                <a:gd name="T65" fmla="*/ 72 h 91"/>
                <a:gd name="T66" fmla="*/ 4 w 91"/>
                <a:gd name="T67" fmla="*/ 64 h 91"/>
                <a:gd name="T68" fmla="*/ 0 w 91"/>
                <a:gd name="T69" fmla="*/ 55 h 91"/>
                <a:gd name="T70" fmla="*/ 0 w 91"/>
                <a:gd name="T71" fmla="*/ 47 h 91"/>
                <a:gd name="T72" fmla="*/ 0 w 91"/>
                <a:gd name="T73" fmla="*/ 38 h 91"/>
                <a:gd name="T74" fmla="*/ 4 w 91"/>
                <a:gd name="T75" fmla="*/ 29 h 91"/>
                <a:gd name="T76" fmla="*/ 4 w 91"/>
                <a:gd name="T77" fmla="*/ 26 h 91"/>
                <a:gd name="T78" fmla="*/ 6 w 91"/>
                <a:gd name="T79" fmla="*/ 21 h 91"/>
                <a:gd name="T80" fmla="*/ 13 w 91"/>
                <a:gd name="T81" fmla="*/ 15 h 9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1"/>
                <a:gd name="T124" fmla="*/ 0 h 91"/>
                <a:gd name="T125" fmla="*/ 91 w 91"/>
                <a:gd name="T126" fmla="*/ 91 h 9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1" h="91">
                  <a:moveTo>
                    <a:pt x="13" y="15"/>
                  </a:moveTo>
                  <a:lnTo>
                    <a:pt x="21" y="8"/>
                  </a:lnTo>
                  <a:lnTo>
                    <a:pt x="24" y="7"/>
                  </a:lnTo>
                  <a:lnTo>
                    <a:pt x="28" y="5"/>
                  </a:lnTo>
                  <a:lnTo>
                    <a:pt x="32" y="3"/>
                  </a:lnTo>
                  <a:lnTo>
                    <a:pt x="36" y="2"/>
                  </a:lnTo>
                  <a:lnTo>
                    <a:pt x="45" y="0"/>
                  </a:lnTo>
                  <a:lnTo>
                    <a:pt x="54" y="2"/>
                  </a:lnTo>
                  <a:lnTo>
                    <a:pt x="63" y="5"/>
                  </a:lnTo>
                  <a:lnTo>
                    <a:pt x="71" y="8"/>
                  </a:lnTo>
                  <a:lnTo>
                    <a:pt x="73" y="11"/>
                  </a:lnTo>
                  <a:lnTo>
                    <a:pt x="77" y="15"/>
                  </a:lnTo>
                  <a:lnTo>
                    <a:pt x="83" y="21"/>
                  </a:lnTo>
                  <a:lnTo>
                    <a:pt x="88" y="28"/>
                  </a:lnTo>
                  <a:lnTo>
                    <a:pt x="90" y="38"/>
                  </a:lnTo>
                  <a:lnTo>
                    <a:pt x="91" y="47"/>
                  </a:lnTo>
                  <a:lnTo>
                    <a:pt x="90" y="55"/>
                  </a:lnTo>
                  <a:lnTo>
                    <a:pt x="88" y="64"/>
                  </a:lnTo>
                  <a:lnTo>
                    <a:pt x="86" y="68"/>
                  </a:lnTo>
                  <a:lnTo>
                    <a:pt x="83" y="72"/>
                  </a:lnTo>
                  <a:lnTo>
                    <a:pt x="77" y="78"/>
                  </a:lnTo>
                  <a:lnTo>
                    <a:pt x="71" y="85"/>
                  </a:lnTo>
                  <a:lnTo>
                    <a:pt x="66" y="87"/>
                  </a:lnTo>
                  <a:lnTo>
                    <a:pt x="63" y="88"/>
                  </a:lnTo>
                  <a:lnTo>
                    <a:pt x="58" y="89"/>
                  </a:lnTo>
                  <a:lnTo>
                    <a:pt x="54" y="91"/>
                  </a:lnTo>
                  <a:lnTo>
                    <a:pt x="45" y="91"/>
                  </a:lnTo>
                  <a:lnTo>
                    <a:pt x="36" y="91"/>
                  </a:lnTo>
                  <a:lnTo>
                    <a:pt x="28" y="88"/>
                  </a:lnTo>
                  <a:lnTo>
                    <a:pt x="21" y="85"/>
                  </a:lnTo>
                  <a:lnTo>
                    <a:pt x="16" y="82"/>
                  </a:lnTo>
                  <a:lnTo>
                    <a:pt x="13" y="78"/>
                  </a:lnTo>
                  <a:lnTo>
                    <a:pt x="6" y="72"/>
                  </a:lnTo>
                  <a:lnTo>
                    <a:pt x="4" y="64"/>
                  </a:lnTo>
                  <a:lnTo>
                    <a:pt x="0" y="55"/>
                  </a:lnTo>
                  <a:lnTo>
                    <a:pt x="0" y="47"/>
                  </a:lnTo>
                  <a:lnTo>
                    <a:pt x="0" y="38"/>
                  </a:lnTo>
                  <a:lnTo>
                    <a:pt x="4" y="29"/>
                  </a:lnTo>
                  <a:lnTo>
                    <a:pt x="4" y="26"/>
                  </a:lnTo>
                  <a:lnTo>
                    <a:pt x="6" y="21"/>
                  </a:lnTo>
                  <a:lnTo>
                    <a:pt x="13" y="15"/>
                  </a:lnTo>
                  <a:close/>
                </a:path>
              </a:pathLst>
            </a:custGeom>
            <a:solidFill>
              <a:srgbClr val="FFFFFF"/>
            </a:solidFill>
            <a:ln w="9525">
              <a:noFill/>
              <a:round/>
              <a:headEnd/>
              <a:tailEnd/>
            </a:ln>
          </p:spPr>
          <p:txBody>
            <a:bodyPr/>
            <a:lstStyle/>
            <a:p>
              <a:endParaRPr lang="ru-RU"/>
            </a:p>
          </p:txBody>
        </p:sp>
        <p:sp>
          <p:nvSpPr>
            <p:cNvPr id="22686" name="Freeform 1559"/>
            <p:cNvSpPr>
              <a:spLocks/>
            </p:cNvSpPr>
            <p:nvPr/>
          </p:nvSpPr>
          <p:spPr bwMode="auto">
            <a:xfrm>
              <a:off x="3605" y="1434"/>
              <a:ext cx="91" cy="91"/>
            </a:xfrm>
            <a:custGeom>
              <a:avLst/>
              <a:gdLst>
                <a:gd name="T0" fmla="*/ 13 w 91"/>
                <a:gd name="T1" fmla="*/ 15 h 91"/>
                <a:gd name="T2" fmla="*/ 21 w 91"/>
                <a:gd name="T3" fmla="*/ 8 h 91"/>
                <a:gd name="T4" fmla="*/ 24 w 91"/>
                <a:gd name="T5" fmla="*/ 7 h 91"/>
                <a:gd name="T6" fmla="*/ 28 w 91"/>
                <a:gd name="T7" fmla="*/ 5 h 91"/>
                <a:gd name="T8" fmla="*/ 32 w 91"/>
                <a:gd name="T9" fmla="*/ 3 h 91"/>
                <a:gd name="T10" fmla="*/ 36 w 91"/>
                <a:gd name="T11" fmla="*/ 2 h 91"/>
                <a:gd name="T12" fmla="*/ 45 w 91"/>
                <a:gd name="T13" fmla="*/ 0 h 91"/>
                <a:gd name="T14" fmla="*/ 54 w 91"/>
                <a:gd name="T15" fmla="*/ 2 h 91"/>
                <a:gd name="T16" fmla="*/ 63 w 91"/>
                <a:gd name="T17" fmla="*/ 5 h 91"/>
                <a:gd name="T18" fmla="*/ 71 w 91"/>
                <a:gd name="T19" fmla="*/ 8 h 91"/>
                <a:gd name="T20" fmla="*/ 73 w 91"/>
                <a:gd name="T21" fmla="*/ 11 h 91"/>
                <a:gd name="T22" fmla="*/ 77 w 91"/>
                <a:gd name="T23" fmla="*/ 15 h 91"/>
                <a:gd name="T24" fmla="*/ 83 w 91"/>
                <a:gd name="T25" fmla="*/ 21 h 91"/>
                <a:gd name="T26" fmla="*/ 88 w 91"/>
                <a:gd name="T27" fmla="*/ 28 h 91"/>
                <a:gd name="T28" fmla="*/ 90 w 91"/>
                <a:gd name="T29" fmla="*/ 38 h 91"/>
                <a:gd name="T30" fmla="*/ 91 w 91"/>
                <a:gd name="T31" fmla="*/ 47 h 91"/>
                <a:gd name="T32" fmla="*/ 90 w 91"/>
                <a:gd name="T33" fmla="*/ 55 h 91"/>
                <a:gd name="T34" fmla="*/ 88 w 91"/>
                <a:gd name="T35" fmla="*/ 64 h 91"/>
                <a:gd name="T36" fmla="*/ 86 w 91"/>
                <a:gd name="T37" fmla="*/ 68 h 91"/>
                <a:gd name="T38" fmla="*/ 83 w 91"/>
                <a:gd name="T39" fmla="*/ 72 h 91"/>
                <a:gd name="T40" fmla="*/ 77 w 91"/>
                <a:gd name="T41" fmla="*/ 78 h 91"/>
                <a:gd name="T42" fmla="*/ 71 w 91"/>
                <a:gd name="T43" fmla="*/ 85 h 91"/>
                <a:gd name="T44" fmla="*/ 66 w 91"/>
                <a:gd name="T45" fmla="*/ 87 h 91"/>
                <a:gd name="T46" fmla="*/ 63 w 91"/>
                <a:gd name="T47" fmla="*/ 88 h 91"/>
                <a:gd name="T48" fmla="*/ 58 w 91"/>
                <a:gd name="T49" fmla="*/ 89 h 91"/>
                <a:gd name="T50" fmla="*/ 54 w 91"/>
                <a:gd name="T51" fmla="*/ 91 h 91"/>
                <a:gd name="T52" fmla="*/ 45 w 91"/>
                <a:gd name="T53" fmla="*/ 91 h 91"/>
                <a:gd name="T54" fmla="*/ 36 w 91"/>
                <a:gd name="T55" fmla="*/ 91 h 91"/>
                <a:gd name="T56" fmla="*/ 28 w 91"/>
                <a:gd name="T57" fmla="*/ 88 h 91"/>
                <a:gd name="T58" fmla="*/ 21 w 91"/>
                <a:gd name="T59" fmla="*/ 85 h 91"/>
                <a:gd name="T60" fmla="*/ 16 w 91"/>
                <a:gd name="T61" fmla="*/ 82 h 91"/>
                <a:gd name="T62" fmla="*/ 13 w 91"/>
                <a:gd name="T63" fmla="*/ 78 h 91"/>
                <a:gd name="T64" fmla="*/ 6 w 91"/>
                <a:gd name="T65" fmla="*/ 72 h 91"/>
                <a:gd name="T66" fmla="*/ 4 w 91"/>
                <a:gd name="T67" fmla="*/ 64 h 91"/>
                <a:gd name="T68" fmla="*/ 0 w 91"/>
                <a:gd name="T69" fmla="*/ 55 h 91"/>
                <a:gd name="T70" fmla="*/ 0 w 91"/>
                <a:gd name="T71" fmla="*/ 47 h 91"/>
                <a:gd name="T72" fmla="*/ 0 w 91"/>
                <a:gd name="T73" fmla="*/ 38 h 91"/>
                <a:gd name="T74" fmla="*/ 4 w 91"/>
                <a:gd name="T75" fmla="*/ 29 h 91"/>
                <a:gd name="T76" fmla="*/ 4 w 91"/>
                <a:gd name="T77" fmla="*/ 26 h 91"/>
                <a:gd name="T78" fmla="*/ 6 w 91"/>
                <a:gd name="T79" fmla="*/ 21 h 91"/>
                <a:gd name="T80" fmla="*/ 13 w 91"/>
                <a:gd name="T81" fmla="*/ 15 h 9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1"/>
                <a:gd name="T124" fmla="*/ 0 h 91"/>
                <a:gd name="T125" fmla="*/ 91 w 91"/>
                <a:gd name="T126" fmla="*/ 91 h 9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1" h="91">
                  <a:moveTo>
                    <a:pt x="13" y="15"/>
                  </a:moveTo>
                  <a:lnTo>
                    <a:pt x="21" y="8"/>
                  </a:lnTo>
                  <a:lnTo>
                    <a:pt x="24" y="7"/>
                  </a:lnTo>
                  <a:lnTo>
                    <a:pt x="28" y="5"/>
                  </a:lnTo>
                  <a:lnTo>
                    <a:pt x="32" y="3"/>
                  </a:lnTo>
                  <a:lnTo>
                    <a:pt x="36" y="2"/>
                  </a:lnTo>
                  <a:lnTo>
                    <a:pt x="45" y="0"/>
                  </a:lnTo>
                  <a:lnTo>
                    <a:pt x="54" y="2"/>
                  </a:lnTo>
                  <a:lnTo>
                    <a:pt x="63" y="5"/>
                  </a:lnTo>
                  <a:lnTo>
                    <a:pt x="71" y="8"/>
                  </a:lnTo>
                  <a:lnTo>
                    <a:pt x="73" y="11"/>
                  </a:lnTo>
                  <a:lnTo>
                    <a:pt x="77" y="15"/>
                  </a:lnTo>
                  <a:lnTo>
                    <a:pt x="83" y="21"/>
                  </a:lnTo>
                  <a:lnTo>
                    <a:pt x="88" y="28"/>
                  </a:lnTo>
                  <a:lnTo>
                    <a:pt x="90" y="38"/>
                  </a:lnTo>
                  <a:lnTo>
                    <a:pt x="91" y="47"/>
                  </a:lnTo>
                  <a:lnTo>
                    <a:pt x="90" y="55"/>
                  </a:lnTo>
                  <a:lnTo>
                    <a:pt x="88" y="64"/>
                  </a:lnTo>
                  <a:lnTo>
                    <a:pt x="86" y="68"/>
                  </a:lnTo>
                  <a:lnTo>
                    <a:pt x="83" y="72"/>
                  </a:lnTo>
                  <a:lnTo>
                    <a:pt x="77" y="78"/>
                  </a:lnTo>
                  <a:lnTo>
                    <a:pt x="71" y="85"/>
                  </a:lnTo>
                  <a:lnTo>
                    <a:pt x="66" y="87"/>
                  </a:lnTo>
                  <a:lnTo>
                    <a:pt x="63" y="88"/>
                  </a:lnTo>
                  <a:lnTo>
                    <a:pt x="58" y="89"/>
                  </a:lnTo>
                  <a:lnTo>
                    <a:pt x="54" y="91"/>
                  </a:lnTo>
                  <a:lnTo>
                    <a:pt x="45" y="91"/>
                  </a:lnTo>
                  <a:lnTo>
                    <a:pt x="36" y="91"/>
                  </a:lnTo>
                  <a:lnTo>
                    <a:pt x="28" y="88"/>
                  </a:lnTo>
                  <a:lnTo>
                    <a:pt x="21" y="85"/>
                  </a:lnTo>
                  <a:lnTo>
                    <a:pt x="16" y="82"/>
                  </a:lnTo>
                  <a:lnTo>
                    <a:pt x="13" y="78"/>
                  </a:lnTo>
                  <a:lnTo>
                    <a:pt x="6" y="72"/>
                  </a:lnTo>
                  <a:lnTo>
                    <a:pt x="4" y="64"/>
                  </a:lnTo>
                  <a:lnTo>
                    <a:pt x="0" y="55"/>
                  </a:lnTo>
                  <a:lnTo>
                    <a:pt x="0" y="47"/>
                  </a:lnTo>
                  <a:lnTo>
                    <a:pt x="0" y="38"/>
                  </a:lnTo>
                  <a:lnTo>
                    <a:pt x="4" y="29"/>
                  </a:lnTo>
                  <a:lnTo>
                    <a:pt x="4" y="26"/>
                  </a:lnTo>
                  <a:lnTo>
                    <a:pt x="6" y="21"/>
                  </a:lnTo>
                  <a:lnTo>
                    <a:pt x="13" y="15"/>
                  </a:lnTo>
                </a:path>
              </a:pathLst>
            </a:custGeom>
            <a:noFill/>
            <a:ln w="6350" cap="rnd">
              <a:solidFill>
                <a:srgbClr val="000000"/>
              </a:solidFill>
              <a:prstDash val="solid"/>
              <a:round/>
              <a:headEnd/>
              <a:tailEnd/>
            </a:ln>
          </p:spPr>
          <p:txBody>
            <a:bodyPr/>
            <a:lstStyle/>
            <a:p>
              <a:endParaRPr lang="ru-RU"/>
            </a:p>
          </p:txBody>
        </p:sp>
        <p:sp>
          <p:nvSpPr>
            <p:cNvPr id="22687" name="Freeform 1560"/>
            <p:cNvSpPr>
              <a:spLocks/>
            </p:cNvSpPr>
            <p:nvPr/>
          </p:nvSpPr>
          <p:spPr bwMode="auto">
            <a:xfrm>
              <a:off x="3536" y="1375"/>
              <a:ext cx="94" cy="91"/>
            </a:xfrm>
            <a:custGeom>
              <a:avLst/>
              <a:gdLst>
                <a:gd name="T0" fmla="*/ 12 w 94"/>
                <a:gd name="T1" fmla="*/ 16 h 91"/>
                <a:gd name="T2" fmla="*/ 18 w 94"/>
                <a:gd name="T3" fmla="*/ 9 h 91"/>
                <a:gd name="T4" fmla="*/ 26 w 94"/>
                <a:gd name="T5" fmla="*/ 5 h 91"/>
                <a:gd name="T6" fmla="*/ 34 w 94"/>
                <a:gd name="T7" fmla="*/ 1 h 91"/>
                <a:gd name="T8" fmla="*/ 43 w 94"/>
                <a:gd name="T9" fmla="*/ 0 h 91"/>
                <a:gd name="T10" fmla="*/ 53 w 94"/>
                <a:gd name="T11" fmla="*/ 0 h 91"/>
                <a:gd name="T12" fmla="*/ 61 w 94"/>
                <a:gd name="T13" fmla="*/ 1 h 91"/>
                <a:gd name="T14" fmla="*/ 69 w 94"/>
                <a:gd name="T15" fmla="*/ 5 h 91"/>
                <a:gd name="T16" fmla="*/ 77 w 94"/>
                <a:gd name="T17" fmla="*/ 11 h 91"/>
                <a:gd name="T18" fmla="*/ 83 w 94"/>
                <a:gd name="T19" fmla="*/ 18 h 91"/>
                <a:gd name="T20" fmla="*/ 87 w 94"/>
                <a:gd name="T21" fmla="*/ 21 h 91"/>
                <a:gd name="T22" fmla="*/ 90 w 94"/>
                <a:gd name="T23" fmla="*/ 24 h 91"/>
                <a:gd name="T24" fmla="*/ 94 w 94"/>
                <a:gd name="T25" fmla="*/ 33 h 91"/>
                <a:gd name="T26" fmla="*/ 94 w 94"/>
                <a:gd name="T27" fmla="*/ 41 h 91"/>
                <a:gd name="T28" fmla="*/ 94 w 94"/>
                <a:gd name="T29" fmla="*/ 49 h 91"/>
                <a:gd name="T30" fmla="*/ 94 w 94"/>
                <a:gd name="T31" fmla="*/ 54 h 91"/>
                <a:gd name="T32" fmla="*/ 92 w 94"/>
                <a:gd name="T33" fmla="*/ 59 h 91"/>
                <a:gd name="T34" fmla="*/ 89 w 94"/>
                <a:gd name="T35" fmla="*/ 67 h 91"/>
                <a:gd name="T36" fmla="*/ 83 w 94"/>
                <a:gd name="T37" fmla="*/ 75 h 91"/>
                <a:gd name="T38" fmla="*/ 77 w 94"/>
                <a:gd name="T39" fmla="*/ 81 h 91"/>
                <a:gd name="T40" fmla="*/ 69 w 94"/>
                <a:gd name="T41" fmla="*/ 87 h 91"/>
                <a:gd name="T42" fmla="*/ 61 w 94"/>
                <a:gd name="T43" fmla="*/ 89 h 91"/>
                <a:gd name="T44" fmla="*/ 52 w 94"/>
                <a:gd name="T45" fmla="*/ 91 h 91"/>
                <a:gd name="T46" fmla="*/ 42 w 94"/>
                <a:gd name="T47" fmla="*/ 91 h 91"/>
                <a:gd name="T48" fmla="*/ 34 w 94"/>
                <a:gd name="T49" fmla="*/ 89 h 91"/>
                <a:gd name="T50" fmla="*/ 26 w 94"/>
                <a:gd name="T51" fmla="*/ 87 h 91"/>
                <a:gd name="T52" fmla="*/ 18 w 94"/>
                <a:gd name="T53" fmla="*/ 80 h 91"/>
                <a:gd name="T54" fmla="*/ 12 w 94"/>
                <a:gd name="T55" fmla="*/ 74 h 91"/>
                <a:gd name="T56" fmla="*/ 8 w 94"/>
                <a:gd name="T57" fmla="*/ 70 h 91"/>
                <a:gd name="T58" fmla="*/ 5 w 94"/>
                <a:gd name="T59" fmla="*/ 66 h 91"/>
                <a:gd name="T60" fmla="*/ 2 w 94"/>
                <a:gd name="T61" fmla="*/ 58 h 91"/>
                <a:gd name="T62" fmla="*/ 1 w 94"/>
                <a:gd name="T63" fmla="*/ 49 h 91"/>
                <a:gd name="T64" fmla="*/ 0 w 94"/>
                <a:gd name="T65" fmla="*/ 40 h 91"/>
                <a:gd name="T66" fmla="*/ 2 w 94"/>
                <a:gd name="T67" fmla="*/ 37 h 91"/>
                <a:gd name="T68" fmla="*/ 3 w 94"/>
                <a:gd name="T69" fmla="*/ 32 h 91"/>
                <a:gd name="T70" fmla="*/ 7 w 94"/>
                <a:gd name="T71" fmla="*/ 24 h 91"/>
                <a:gd name="T72" fmla="*/ 12 w 94"/>
                <a:gd name="T73" fmla="*/ 16 h 9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4"/>
                <a:gd name="T112" fmla="*/ 0 h 91"/>
                <a:gd name="T113" fmla="*/ 94 w 94"/>
                <a:gd name="T114" fmla="*/ 91 h 9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4" h="91">
                  <a:moveTo>
                    <a:pt x="12" y="16"/>
                  </a:moveTo>
                  <a:lnTo>
                    <a:pt x="18" y="9"/>
                  </a:lnTo>
                  <a:lnTo>
                    <a:pt x="26" y="5"/>
                  </a:lnTo>
                  <a:lnTo>
                    <a:pt x="34" y="1"/>
                  </a:lnTo>
                  <a:lnTo>
                    <a:pt x="43" y="0"/>
                  </a:lnTo>
                  <a:lnTo>
                    <a:pt x="53" y="0"/>
                  </a:lnTo>
                  <a:lnTo>
                    <a:pt x="61" y="1"/>
                  </a:lnTo>
                  <a:lnTo>
                    <a:pt x="69" y="5"/>
                  </a:lnTo>
                  <a:lnTo>
                    <a:pt x="77" y="11"/>
                  </a:lnTo>
                  <a:lnTo>
                    <a:pt x="83" y="18"/>
                  </a:lnTo>
                  <a:lnTo>
                    <a:pt x="87" y="21"/>
                  </a:lnTo>
                  <a:lnTo>
                    <a:pt x="90" y="24"/>
                  </a:lnTo>
                  <a:lnTo>
                    <a:pt x="94" y="33"/>
                  </a:lnTo>
                  <a:lnTo>
                    <a:pt x="94" y="41"/>
                  </a:lnTo>
                  <a:lnTo>
                    <a:pt x="94" y="49"/>
                  </a:lnTo>
                  <a:lnTo>
                    <a:pt x="94" y="54"/>
                  </a:lnTo>
                  <a:lnTo>
                    <a:pt x="92" y="59"/>
                  </a:lnTo>
                  <a:lnTo>
                    <a:pt x="89" y="67"/>
                  </a:lnTo>
                  <a:lnTo>
                    <a:pt x="83" y="75"/>
                  </a:lnTo>
                  <a:lnTo>
                    <a:pt x="77" y="81"/>
                  </a:lnTo>
                  <a:lnTo>
                    <a:pt x="69" y="87"/>
                  </a:lnTo>
                  <a:lnTo>
                    <a:pt x="61" y="89"/>
                  </a:lnTo>
                  <a:lnTo>
                    <a:pt x="52" y="91"/>
                  </a:lnTo>
                  <a:lnTo>
                    <a:pt x="42" y="91"/>
                  </a:lnTo>
                  <a:lnTo>
                    <a:pt x="34" y="89"/>
                  </a:lnTo>
                  <a:lnTo>
                    <a:pt x="26" y="87"/>
                  </a:lnTo>
                  <a:lnTo>
                    <a:pt x="18" y="80"/>
                  </a:lnTo>
                  <a:lnTo>
                    <a:pt x="12" y="74"/>
                  </a:lnTo>
                  <a:lnTo>
                    <a:pt x="8" y="70"/>
                  </a:lnTo>
                  <a:lnTo>
                    <a:pt x="5" y="66"/>
                  </a:lnTo>
                  <a:lnTo>
                    <a:pt x="2" y="58"/>
                  </a:lnTo>
                  <a:lnTo>
                    <a:pt x="1" y="49"/>
                  </a:lnTo>
                  <a:lnTo>
                    <a:pt x="0" y="40"/>
                  </a:lnTo>
                  <a:lnTo>
                    <a:pt x="2" y="37"/>
                  </a:lnTo>
                  <a:lnTo>
                    <a:pt x="3" y="32"/>
                  </a:lnTo>
                  <a:lnTo>
                    <a:pt x="7" y="24"/>
                  </a:lnTo>
                  <a:lnTo>
                    <a:pt x="12" y="16"/>
                  </a:lnTo>
                  <a:close/>
                </a:path>
              </a:pathLst>
            </a:custGeom>
            <a:solidFill>
              <a:srgbClr val="FFFFFF"/>
            </a:solidFill>
            <a:ln w="9525">
              <a:noFill/>
              <a:round/>
              <a:headEnd/>
              <a:tailEnd/>
            </a:ln>
          </p:spPr>
          <p:txBody>
            <a:bodyPr/>
            <a:lstStyle/>
            <a:p>
              <a:endParaRPr lang="ru-RU"/>
            </a:p>
          </p:txBody>
        </p:sp>
        <p:sp>
          <p:nvSpPr>
            <p:cNvPr id="22688" name="Freeform 1561"/>
            <p:cNvSpPr>
              <a:spLocks/>
            </p:cNvSpPr>
            <p:nvPr/>
          </p:nvSpPr>
          <p:spPr bwMode="auto">
            <a:xfrm>
              <a:off x="3539" y="1375"/>
              <a:ext cx="93" cy="91"/>
            </a:xfrm>
            <a:custGeom>
              <a:avLst/>
              <a:gdLst>
                <a:gd name="T0" fmla="*/ 10 w 93"/>
                <a:gd name="T1" fmla="*/ 16 h 91"/>
                <a:gd name="T2" fmla="*/ 24 w 93"/>
                <a:gd name="T3" fmla="*/ 5 h 91"/>
                <a:gd name="T4" fmla="*/ 34 w 93"/>
                <a:gd name="T5" fmla="*/ 1 h 91"/>
                <a:gd name="T6" fmla="*/ 41 w 93"/>
                <a:gd name="T7" fmla="*/ 0 h 91"/>
                <a:gd name="T8" fmla="*/ 60 w 93"/>
                <a:gd name="T9" fmla="*/ 1 h 91"/>
                <a:gd name="T10" fmla="*/ 75 w 93"/>
                <a:gd name="T11" fmla="*/ 9 h 91"/>
                <a:gd name="T12" fmla="*/ 89 w 93"/>
                <a:gd name="T13" fmla="*/ 24 h 91"/>
                <a:gd name="T14" fmla="*/ 93 w 93"/>
                <a:gd name="T15" fmla="*/ 41 h 91"/>
                <a:gd name="T16" fmla="*/ 92 w 93"/>
                <a:gd name="T17" fmla="*/ 59 h 91"/>
                <a:gd name="T18" fmla="*/ 87 w 93"/>
                <a:gd name="T19" fmla="*/ 67 h 91"/>
                <a:gd name="T20" fmla="*/ 82 w 93"/>
                <a:gd name="T21" fmla="*/ 75 h 91"/>
                <a:gd name="T22" fmla="*/ 68 w 93"/>
                <a:gd name="T23" fmla="*/ 87 h 91"/>
                <a:gd name="T24" fmla="*/ 60 w 93"/>
                <a:gd name="T25" fmla="*/ 89 h 91"/>
                <a:gd name="T26" fmla="*/ 50 w 93"/>
                <a:gd name="T27" fmla="*/ 91 h 91"/>
                <a:gd name="T28" fmla="*/ 32 w 93"/>
                <a:gd name="T29" fmla="*/ 89 h 91"/>
                <a:gd name="T30" fmla="*/ 16 w 93"/>
                <a:gd name="T31" fmla="*/ 80 h 91"/>
                <a:gd name="T32" fmla="*/ 5 w 93"/>
                <a:gd name="T33" fmla="*/ 66 h 91"/>
                <a:gd name="T34" fmla="*/ 0 w 93"/>
                <a:gd name="T35" fmla="*/ 49 h 91"/>
                <a:gd name="T36" fmla="*/ 1 w 93"/>
                <a:gd name="T37" fmla="*/ 32 h 91"/>
                <a:gd name="T38" fmla="*/ 5 w 93"/>
                <a:gd name="T39" fmla="*/ 24 h 91"/>
                <a:gd name="T40" fmla="*/ 10 w 93"/>
                <a:gd name="T41" fmla="*/ 16 h 9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3"/>
                <a:gd name="T64" fmla="*/ 0 h 91"/>
                <a:gd name="T65" fmla="*/ 93 w 93"/>
                <a:gd name="T66" fmla="*/ 91 h 9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3" h="91">
                  <a:moveTo>
                    <a:pt x="10" y="16"/>
                  </a:moveTo>
                  <a:lnTo>
                    <a:pt x="24" y="5"/>
                  </a:lnTo>
                  <a:lnTo>
                    <a:pt x="34" y="1"/>
                  </a:lnTo>
                  <a:lnTo>
                    <a:pt x="41" y="0"/>
                  </a:lnTo>
                  <a:lnTo>
                    <a:pt x="60" y="1"/>
                  </a:lnTo>
                  <a:lnTo>
                    <a:pt x="75" y="9"/>
                  </a:lnTo>
                  <a:lnTo>
                    <a:pt x="89" y="24"/>
                  </a:lnTo>
                  <a:lnTo>
                    <a:pt x="93" y="41"/>
                  </a:lnTo>
                  <a:lnTo>
                    <a:pt x="92" y="59"/>
                  </a:lnTo>
                  <a:lnTo>
                    <a:pt x="87" y="67"/>
                  </a:lnTo>
                  <a:lnTo>
                    <a:pt x="82" y="75"/>
                  </a:lnTo>
                  <a:lnTo>
                    <a:pt x="68" y="87"/>
                  </a:lnTo>
                  <a:lnTo>
                    <a:pt x="60" y="89"/>
                  </a:lnTo>
                  <a:lnTo>
                    <a:pt x="50" y="91"/>
                  </a:lnTo>
                  <a:lnTo>
                    <a:pt x="32" y="89"/>
                  </a:lnTo>
                  <a:lnTo>
                    <a:pt x="16" y="80"/>
                  </a:lnTo>
                  <a:lnTo>
                    <a:pt x="5" y="66"/>
                  </a:lnTo>
                  <a:lnTo>
                    <a:pt x="0" y="49"/>
                  </a:lnTo>
                  <a:lnTo>
                    <a:pt x="1" y="32"/>
                  </a:lnTo>
                  <a:lnTo>
                    <a:pt x="5" y="24"/>
                  </a:lnTo>
                  <a:lnTo>
                    <a:pt x="10" y="16"/>
                  </a:lnTo>
                </a:path>
              </a:pathLst>
            </a:custGeom>
            <a:noFill/>
            <a:ln w="6350" cap="rnd">
              <a:solidFill>
                <a:srgbClr val="000000"/>
              </a:solidFill>
              <a:prstDash val="solid"/>
              <a:round/>
              <a:headEnd/>
              <a:tailEnd/>
            </a:ln>
          </p:spPr>
          <p:txBody>
            <a:bodyPr/>
            <a:lstStyle/>
            <a:p>
              <a:endParaRPr lang="ru-RU"/>
            </a:p>
          </p:txBody>
        </p:sp>
        <p:sp>
          <p:nvSpPr>
            <p:cNvPr id="22689" name="Freeform 1562"/>
            <p:cNvSpPr>
              <a:spLocks/>
            </p:cNvSpPr>
            <p:nvPr/>
          </p:nvSpPr>
          <p:spPr bwMode="auto">
            <a:xfrm>
              <a:off x="3465" y="1316"/>
              <a:ext cx="92" cy="91"/>
            </a:xfrm>
            <a:custGeom>
              <a:avLst/>
              <a:gdLst>
                <a:gd name="T0" fmla="*/ 7 w 92"/>
                <a:gd name="T1" fmla="*/ 19 h 91"/>
                <a:gd name="T2" fmla="*/ 14 w 92"/>
                <a:gd name="T3" fmla="*/ 13 h 91"/>
                <a:gd name="T4" fmla="*/ 22 w 92"/>
                <a:gd name="T5" fmla="*/ 8 h 91"/>
                <a:gd name="T6" fmla="*/ 30 w 92"/>
                <a:gd name="T7" fmla="*/ 3 h 91"/>
                <a:gd name="T8" fmla="*/ 35 w 92"/>
                <a:gd name="T9" fmla="*/ 1 h 91"/>
                <a:gd name="T10" fmla="*/ 37 w 92"/>
                <a:gd name="T11" fmla="*/ 1 h 91"/>
                <a:gd name="T12" fmla="*/ 47 w 92"/>
                <a:gd name="T13" fmla="*/ 0 h 91"/>
                <a:gd name="T14" fmla="*/ 54 w 92"/>
                <a:gd name="T15" fmla="*/ 1 h 91"/>
                <a:gd name="T16" fmla="*/ 64 w 92"/>
                <a:gd name="T17" fmla="*/ 5 h 91"/>
                <a:gd name="T18" fmla="*/ 72 w 92"/>
                <a:gd name="T19" fmla="*/ 7 h 91"/>
                <a:gd name="T20" fmla="*/ 80 w 92"/>
                <a:gd name="T21" fmla="*/ 14 h 91"/>
                <a:gd name="T22" fmla="*/ 81 w 92"/>
                <a:gd name="T23" fmla="*/ 17 h 91"/>
                <a:gd name="T24" fmla="*/ 84 w 92"/>
                <a:gd name="T25" fmla="*/ 22 h 91"/>
                <a:gd name="T26" fmla="*/ 89 w 92"/>
                <a:gd name="T27" fmla="*/ 28 h 91"/>
                <a:gd name="T28" fmla="*/ 91 w 92"/>
                <a:gd name="T29" fmla="*/ 38 h 91"/>
                <a:gd name="T30" fmla="*/ 92 w 92"/>
                <a:gd name="T31" fmla="*/ 46 h 91"/>
                <a:gd name="T32" fmla="*/ 91 w 92"/>
                <a:gd name="T33" fmla="*/ 56 h 91"/>
                <a:gd name="T34" fmla="*/ 87 w 92"/>
                <a:gd name="T35" fmla="*/ 64 h 91"/>
                <a:gd name="T36" fmla="*/ 86 w 92"/>
                <a:gd name="T37" fmla="*/ 68 h 91"/>
                <a:gd name="T38" fmla="*/ 83 w 92"/>
                <a:gd name="T39" fmla="*/ 72 h 91"/>
                <a:gd name="T40" fmla="*/ 76 w 92"/>
                <a:gd name="T41" fmla="*/ 78 h 91"/>
                <a:gd name="T42" fmla="*/ 70 w 92"/>
                <a:gd name="T43" fmla="*/ 85 h 91"/>
                <a:gd name="T44" fmla="*/ 63 w 92"/>
                <a:gd name="T45" fmla="*/ 87 h 91"/>
                <a:gd name="T46" fmla="*/ 58 w 92"/>
                <a:gd name="T47" fmla="*/ 89 h 91"/>
                <a:gd name="T48" fmla="*/ 53 w 92"/>
                <a:gd name="T49" fmla="*/ 91 h 91"/>
                <a:gd name="T50" fmla="*/ 45 w 92"/>
                <a:gd name="T51" fmla="*/ 91 h 91"/>
                <a:gd name="T52" fmla="*/ 36 w 92"/>
                <a:gd name="T53" fmla="*/ 91 h 91"/>
                <a:gd name="T54" fmla="*/ 28 w 92"/>
                <a:gd name="T55" fmla="*/ 87 h 91"/>
                <a:gd name="T56" fmla="*/ 20 w 92"/>
                <a:gd name="T57" fmla="*/ 83 h 91"/>
                <a:gd name="T58" fmla="*/ 13 w 92"/>
                <a:gd name="T59" fmla="*/ 77 h 91"/>
                <a:gd name="T60" fmla="*/ 9 w 92"/>
                <a:gd name="T61" fmla="*/ 73 h 91"/>
                <a:gd name="T62" fmla="*/ 7 w 92"/>
                <a:gd name="T63" fmla="*/ 70 h 91"/>
                <a:gd name="T64" fmla="*/ 3 w 92"/>
                <a:gd name="T65" fmla="*/ 62 h 91"/>
                <a:gd name="T66" fmla="*/ 2 w 92"/>
                <a:gd name="T67" fmla="*/ 54 h 91"/>
                <a:gd name="T68" fmla="*/ 0 w 92"/>
                <a:gd name="T69" fmla="*/ 45 h 91"/>
                <a:gd name="T70" fmla="*/ 2 w 92"/>
                <a:gd name="T71" fmla="*/ 36 h 91"/>
                <a:gd name="T72" fmla="*/ 5 w 92"/>
                <a:gd name="T73" fmla="*/ 27 h 91"/>
                <a:gd name="T74" fmla="*/ 6 w 92"/>
                <a:gd name="T75" fmla="*/ 24 h 91"/>
                <a:gd name="T76" fmla="*/ 7 w 92"/>
                <a:gd name="T77" fmla="*/ 19 h 9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2"/>
                <a:gd name="T118" fmla="*/ 0 h 91"/>
                <a:gd name="T119" fmla="*/ 92 w 92"/>
                <a:gd name="T120" fmla="*/ 91 h 9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2" h="91">
                  <a:moveTo>
                    <a:pt x="7" y="19"/>
                  </a:moveTo>
                  <a:lnTo>
                    <a:pt x="14" y="13"/>
                  </a:lnTo>
                  <a:lnTo>
                    <a:pt x="22" y="8"/>
                  </a:lnTo>
                  <a:lnTo>
                    <a:pt x="30" y="3"/>
                  </a:lnTo>
                  <a:lnTo>
                    <a:pt x="35" y="1"/>
                  </a:lnTo>
                  <a:lnTo>
                    <a:pt x="37" y="1"/>
                  </a:lnTo>
                  <a:lnTo>
                    <a:pt x="47" y="0"/>
                  </a:lnTo>
                  <a:lnTo>
                    <a:pt x="54" y="1"/>
                  </a:lnTo>
                  <a:lnTo>
                    <a:pt x="64" y="5"/>
                  </a:lnTo>
                  <a:lnTo>
                    <a:pt x="72" y="7"/>
                  </a:lnTo>
                  <a:lnTo>
                    <a:pt x="80" y="14"/>
                  </a:lnTo>
                  <a:lnTo>
                    <a:pt x="81" y="17"/>
                  </a:lnTo>
                  <a:lnTo>
                    <a:pt x="84" y="22"/>
                  </a:lnTo>
                  <a:lnTo>
                    <a:pt x="89" y="28"/>
                  </a:lnTo>
                  <a:lnTo>
                    <a:pt x="91" y="38"/>
                  </a:lnTo>
                  <a:lnTo>
                    <a:pt x="92" y="46"/>
                  </a:lnTo>
                  <a:lnTo>
                    <a:pt x="91" y="56"/>
                  </a:lnTo>
                  <a:lnTo>
                    <a:pt x="87" y="64"/>
                  </a:lnTo>
                  <a:lnTo>
                    <a:pt x="86" y="68"/>
                  </a:lnTo>
                  <a:lnTo>
                    <a:pt x="83" y="72"/>
                  </a:lnTo>
                  <a:lnTo>
                    <a:pt x="76" y="78"/>
                  </a:lnTo>
                  <a:lnTo>
                    <a:pt x="70" y="85"/>
                  </a:lnTo>
                  <a:lnTo>
                    <a:pt x="63" y="87"/>
                  </a:lnTo>
                  <a:lnTo>
                    <a:pt x="58" y="89"/>
                  </a:lnTo>
                  <a:lnTo>
                    <a:pt x="53" y="91"/>
                  </a:lnTo>
                  <a:lnTo>
                    <a:pt x="45" y="91"/>
                  </a:lnTo>
                  <a:lnTo>
                    <a:pt x="36" y="91"/>
                  </a:lnTo>
                  <a:lnTo>
                    <a:pt x="28" y="87"/>
                  </a:lnTo>
                  <a:lnTo>
                    <a:pt x="20" y="83"/>
                  </a:lnTo>
                  <a:lnTo>
                    <a:pt x="13" y="77"/>
                  </a:lnTo>
                  <a:lnTo>
                    <a:pt x="9" y="73"/>
                  </a:lnTo>
                  <a:lnTo>
                    <a:pt x="7" y="70"/>
                  </a:lnTo>
                  <a:lnTo>
                    <a:pt x="3" y="62"/>
                  </a:lnTo>
                  <a:lnTo>
                    <a:pt x="2" y="54"/>
                  </a:lnTo>
                  <a:lnTo>
                    <a:pt x="0" y="45"/>
                  </a:lnTo>
                  <a:lnTo>
                    <a:pt x="2" y="36"/>
                  </a:lnTo>
                  <a:lnTo>
                    <a:pt x="5" y="27"/>
                  </a:lnTo>
                  <a:lnTo>
                    <a:pt x="6" y="24"/>
                  </a:lnTo>
                  <a:lnTo>
                    <a:pt x="7" y="19"/>
                  </a:lnTo>
                  <a:close/>
                </a:path>
              </a:pathLst>
            </a:custGeom>
            <a:solidFill>
              <a:srgbClr val="FFFFFF"/>
            </a:solidFill>
            <a:ln w="9525">
              <a:noFill/>
              <a:round/>
              <a:headEnd/>
              <a:tailEnd/>
            </a:ln>
          </p:spPr>
          <p:txBody>
            <a:bodyPr/>
            <a:lstStyle/>
            <a:p>
              <a:endParaRPr lang="ru-RU"/>
            </a:p>
          </p:txBody>
        </p:sp>
        <p:sp>
          <p:nvSpPr>
            <p:cNvPr id="22690" name="Freeform 1563"/>
            <p:cNvSpPr>
              <a:spLocks/>
            </p:cNvSpPr>
            <p:nvPr/>
          </p:nvSpPr>
          <p:spPr bwMode="auto">
            <a:xfrm>
              <a:off x="3466" y="1316"/>
              <a:ext cx="90" cy="91"/>
            </a:xfrm>
            <a:custGeom>
              <a:avLst/>
              <a:gdLst>
                <a:gd name="T0" fmla="*/ 8 w 90"/>
                <a:gd name="T1" fmla="*/ 19 h 91"/>
                <a:gd name="T2" fmla="*/ 21 w 90"/>
                <a:gd name="T3" fmla="*/ 7 h 91"/>
                <a:gd name="T4" fmla="*/ 36 w 90"/>
                <a:gd name="T5" fmla="*/ 0 h 91"/>
                <a:gd name="T6" fmla="*/ 55 w 90"/>
                <a:gd name="T7" fmla="*/ 1 h 91"/>
                <a:gd name="T8" fmla="*/ 71 w 90"/>
                <a:gd name="T9" fmla="*/ 7 h 91"/>
                <a:gd name="T10" fmla="*/ 83 w 90"/>
                <a:gd name="T11" fmla="*/ 20 h 91"/>
                <a:gd name="T12" fmla="*/ 90 w 90"/>
                <a:gd name="T13" fmla="*/ 38 h 91"/>
                <a:gd name="T14" fmla="*/ 90 w 90"/>
                <a:gd name="T15" fmla="*/ 56 h 91"/>
                <a:gd name="T16" fmla="*/ 87 w 90"/>
                <a:gd name="T17" fmla="*/ 64 h 91"/>
                <a:gd name="T18" fmla="*/ 82 w 90"/>
                <a:gd name="T19" fmla="*/ 72 h 91"/>
                <a:gd name="T20" fmla="*/ 70 w 90"/>
                <a:gd name="T21" fmla="*/ 85 h 91"/>
                <a:gd name="T22" fmla="*/ 53 w 90"/>
                <a:gd name="T23" fmla="*/ 91 h 91"/>
                <a:gd name="T24" fmla="*/ 35 w 90"/>
                <a:gd name="T25" fmla="*/ 89 h 91"/>
                <a:gd name="T26" fmla="*/ 19 w 90"/>
                <a:gd name="T27" fmla="*/ 83 h 91"/>
                <a:gd name="T28" fmla="*/ 6 w 90"/>
                <a:gd name="T29" fmla="*/ 70 h 91"/>
                <a:gd name="T30" fmla="*/ 0 w 90"/>
                <a:gd name="T31" fmla="*/ 54 h 91"/>
                <a:gd name="T32" fmla="*/ 0 w 90"/>
                <a:gd name="T33" fmla="*/ 36 h 91"/>
                <a:gd name="T34" fmla="*/ 4 w 90"/>
                <a:gd name="T35" fmla="*/ 27 h 91"/>
                <a:gd name="T36" fmla="*/ 8 w 90"/>
                <a:gd name="T37" fmla="*/ 19 h 9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0"/>
                <a:gd name="T58" fmla="*/ 0 h 91"/>
                <a:gd name="T59" fmla="*/ 90 w 90"/>
                <a:gd name="T60" fmla="*/ 91 h 9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0" h="91">
                  <a:moveTo>
                    <a:pt x="8" y="19"/>
                  </a:moveTo>
                  <a:lnTo>
                    <a:pt x="21" y="7"/>
                  </a:lnTo>
                  <a:lnTo>
                    <a:pt x="36" y="0"/>
                  </a:lnTo>
                  <a:lnTo>
                    <a:pt x="55" y="1"/>
                  </a:lnTo>
                  <a:lnTo>
                    <a:pt x="71" y="7"/>
                  </a:lnTo>
                  <a:lnTo>
                    <a:pt x="83" y="20"/>
                  </a:lnTo>
                  <a:lnTo>
                    <a:pt x="90" y="38"/>
                  </a:lnTo>
                  <a:lnTo>
                    <a:pt x="90" y="56"/>
                  </a:lnTo>
                  <a:lnTo>
                    <a:pt x="87" y="64"/>
                  </a:lnTo>
                  <a:lnTo>
                    <a:pt x="82" y="72"/>
                  </a:lnTo>
                  <a:lnTo>
                    <a:pt x="70" y="85"/>
                  </a:lnTo>
                  <a:lnTo>
                    <a:pt x="53" y="91"/>
                  </a:lnTo>
                  <a:lnTo>
                    <a:pt x="35" y="89"/>
                  </a:lnTo>
                  <a:lnTo>
                    <a:pt x="19" y="83"/>
                  </a:lnTo>
                  <a:lnTo>
                    <a:pt x="6" y="70"/>
                  </a:lnTo>
                  <a:lnTo>
                    <a:pt x="0" y="54"/>
                  </a:lnTo>
                  <a:lnTo>
                    <a:pt x="0" y="36"/>
                  </a:lnTo>
                  <a:lnTo>
                    <a:pt x="4" y="27"/>
                  </a:lnTo>
                  <a:lnTo>
                    <a:pt x="8" y="19"/>
                  </a:lnTo>
                </a:path>
              </a:pathLst>
            </a:custGeom>
            <a:noFill/>
            <a:ln w="6350" cap="rnd">
              <a:solidFill>
                <a:srgbClr val="000000"/>
              </a:solidFill>
              <a:prstDash val="solid"/>
              <a:round/>
              <a:headEnd/>
              <a:tailEnd/>
            </a:ln>
          </p:spPr>
          <p:txBody>
            <a:bodyPr/>
            <a:lstStyle/>
            <a:p>
              <a:endParaRPr lang="ru-RU"/>
            </a:p>
          </p:txBody>
        </p:sp>
        <p:sp>
          <p:nvSpPr>
            <p:cNvPr id="22691" name="Freeform 1564"/>
            <p:cNvSpPr>
              <a:spLocks/>
            </p:cNvSpPr>
            <p:nvPr/>
          </p:nvSpPr>
          <p:spPr bwMode="auto">
            <a:xfrm>
              <a:off x="3383" y="1263"/>
              <a:ext cx="92" cy="90"/>
            </a:xfrm>
            <a:custGeom>
              <a:avLst/>
              <a:gdLst>
                <a:gd name="T0" fmla="*/ 7 w 92"/>
                <a:gd name="T1" fmla="*/ 22 h 90"/>
                <a:gd name="T2" fmla="*/ 12 w 92"/>
                <a:gd name="T3" fmla="*/ 14 h 90"/>
                <a:gd name="T4" fmla="*/ 16 w 92"/>
                <a:gd name="T5" fmla="*/ 11 h 90"/>
                <a:gd name="T6" fmla="*/ 18 w 92"/>
                <a:gd name="T7" fmla="*/ 10 h 90"/>
                <a:gd name="T8" fmla="*/ 27 w 92"/>
                <a:gd name="T9" fmla="*/ 5 h 90"/>
                <a:gd name="T10" fmla="*/ 35 w 92"/>
                <a:gd name="T11" fmla="*/ 1 h 90"/>
                <a:gd name="T12" fmla="*/ 42 w 92"/>
                <a:gd name="T13" fmla="*/ 0 h 90"/>
                <a:gd name="T14" fmla="*/ 47 w 92"/>
                <a:gd name="T15" fmla="*/ 0 h 90"/>
                <a:gd name="T16" fmla="*/ 52 w 92"/>
                <a:gd name="T17" fmla="*/ 0 h 90"/>
                <a:gd name="T18" fmla="*/ 61 w 92"/>
                <a:gd name="T19" fmla="*/ 1 h 90"/>
                <a:gd name="T20" fmla="*/ 69 w 92"/>
                <a:gd name="T21" fmla="*/ 6 h 90"/>
                <a:gd name="T22" fmla="*/ 74 w 92"/>
                <a:gd name="T23" fmla="*/ 8 h 90"/>
                <a:gd name="T24" fmla="*/ 77 w 92"/>
                <a:gd name="T25" fmla="*/ 10 h 90"/>
                <a:gd name="T26" fmla="*/ 83 w 92"/>
                <a:gd name="T27" fmla="*/ 17 h 90"/>
                <a:gd name="T28" fmla="*/ 85 w 92"/>
                <a:gd name="T29" fmla="*/ 20 h 90"/>
                <a:gd name="T30" fmla="*/ 87 w 92"/>
                <a:gd name="T31" fmla="*/ 25 h 90"/>
                <a:gd name="T32" fmla="*/ 91 w 92"/>
                <a:gd name="T33" fmla="*/ 33 h 90"/>
                <a:gd name="T34" fmla="*/ 92 w 92"/>
                <a:gd name="T35" fmla="*/ 41 h 90"/>
                <a:gd name="T36" fmla="*/ 92 w 92"/>
                <a:gd name="T37" fmla="*/ 46 h 90"/>
                <a:gd name="T38" fmla="*/ 91 w 92"/>
                <a:gd name="T39" fmla="*/ 50 h 90"/>
                <a:gd name="T40" fmla="*/ 89 w 92"/>
                <a:gd name="T41" fmla="*/ 59 h 90"/>
                <a:gd name="T42" fmla="*/ 87 w 92"/>
                <a:gd name="T43" fmla="*/ 63 h 90"/>
                <a:gd name="T44" fmla="*/ 86 w 92"/>
                <a:gd name="T45" fmla="*/ 68 h 90"/>
                <a:gd name="T46" fmla="*/ 80 w 92"/>
                <a:gd name="T47" fmla="*/ 74 h 90"/>
                <a:gd name="T48" fmla="*/ 77 w 92"/>
                <a:gd name="T49" fmla="*/ 78 h 90"/>
                <a:gd name="T50" fmla="*/ 74 w 92"/>
                <a:gd name="T51" fmla="*/ 80 h 90"/>
                <a:gd name="T52" fmla="*/ 66 w 92"/>
                <a:gd name="T53" fmla="*/ 85 h 90"/>
                <a:gd name="T54" fmla="*/ 58 w 92"/>
                <a:gd name="T55" fmla="*/ 89 h 90"/>
                <a:gd name="T56" fmla="*/ 50 w 92"/>
                <a:gd name="T57" fmla="*/ 90 h 90"/>
                <a:gd name="T58" fmla="*/ 46 w 92"/>
                <a:gd name="T59" fmla="*/ 90 h 90"/>
                <a:gd name="T60" fmla="*/ 41 w 92"/>
                <a:gd name="T61" fmla="*/ 90 h 90"/>
                <a:gd name="T62" fmla="*/ 31 w 92"/>
                <a:gd name="T63" fmla="*/ 87 h 90"/>
                <a:gd name="T64" fmla="*/ 24 w 92"/>
                <a:gd name="T65" fmla="*/ 84 h 90"/>
                <a:gd name="T66" fmla="*/ 19 w 92"/>
                <a:gd name="T67" fmla="*/ 80 h 90"/>
                <a:gd name="T68" fmla="*/ 16 w 92"/>
                <a:gd name="T69" fmla="*/ 79 h 90"/>
                <a:gd name="T70" fmla="*/ 9 w 92"/>
                <a:gd name="T71" fmla="*/ 73 h 90"/>
                <a:gd name="T72" fmla="*/ 7 w 92"/>
                <a:gd name="T73" fmla="*/ 68 h 90"/>
                <a:gd name="T74" fmla="*/ 5 w 92"/>
                <a:gd name="T75" fmla="*/ 65 h 90"/>
                <a:gd name="T76" fmla="*/ 2 w 92"/>
                <a:gd name="T77" fmla="*/ 57 h 90"/>
                <a:gd name="T78" fmla="*/ 0 w 92"/>
                <a:gd name="T79" fmla="*/ 48 h 90"/>
                <a:gd name="T80" fmla="*/ 0 w 92"/>
                <a:gd name="T81" fmla="*/ 44 h 90"/>
                <a:gd name="T82" fmla="*/ 0 w 92"/>
                <a:gd name="T83" fmla="*/ 40 h 90"/>
                <a:gd name="T84" fmla="*/ 3 w 92"/>
                <a:gd name="T85" fmla="*/ 30 h 90"/>
                <a:gd name="T86" fmla="*/ 5 w 92"/>
                <a:gd name="T87" fmla="*/ 27 h 90"/>
                <a:gd name="T88" fmla="*/ 7 w 92"/>
                <a:gd name="T89" fmla="*/ 22 h 9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2"/>
                <a:gd name="T136" fmla="*/ 0 h 90"/>
                <a:gd name="T137" fmla="*/ 92 w 92"/>
                <a:gd name="T138" fmla="*/ 90 h 9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2" h="90">
                  <a:moveTo>
                    <a:pt x="7" y="22"/>
                  </a:moveTo>
                  <a:lnTo>
                    <a:pt x="12" y="14"/>
                  </a:lnTo>
                  <a:lnTo>
                    <a:pt x="16" y="11"/>
                  </a:lnTo>
                  <a:lnTo>
                    <a:pt x="18" y="10"/>
                  </a:lnTo>
                  <a:lnTo>
                    <a:pt x="27" y="5"/>
                  </a:lnTo>
                  <a:lnTo>
                    <a:pt x="35" y="1"/>
                  </a:lnTo>
                  <a:lnTo>
                    <a:pt x="42" y="0"/>
                  </a:lnTo>
                  <a:lnTo>
                    <a:pt x="47" y="0"/>
                  </a:lnTo>
                  <a:lnTo>
                    <a:pt x="52" y="0"/>
                  </a:lnTo>
                  <a:lnTo>
                    <a:pt x="61" y="1"/>
                  </a:lnTo>
                  <a:lnTo>
                    <a:pt x="69" y="6"/>
                  </a:lnTo>
                  <a:lnTo>
                    <a:pt x="74" y="8"/>
                  </a:lnTo>
                  <a:lnTo>
                    <a:pt x="77" y="10"/>
                  </a:lnTo>
                  <a:lnTo>
                    <a:pt x="83" y="17"/>
                  </a:lnTo>
                  <a:lnTo>
                    <a:pt x="85" y="20"/>
                  </a:lnTo>
                  <a:lnTo>
                    <a:pt x="87" y="25"/>
                  </a:lnTo>
                  <a:lnTo>
                    <a:pt x="91" y="33"/>
                  </a:lnTo>
                  <a:lnTo>
                    <a:pt x="92" y="41"/>
                  </a:lnTo>
                  <a:lnTo>
                    <a:pt x="92" y="46"/>
                  </a:lnTo>
                  <a:lnTo>
                    <a:pt x="91" y="50"/>
                  </a:lnTo>
                  <a:lnTo>
                    <a:pt x="89" y="59"/>
                  </a:lnTo>
                  <a:lnTo>
                    <a:pt x="87" y="63"/>
                  </a:lnTo>
                  <a:lnTo>
                    <a:pt x="86" y="68"/>
                  </a:lnTo>
                  <a:lnTo>
                    <a:pt x="80" y="74"/>
                  </a:lnTo>
                  <a:lnTo>
                    <a:pt x="77" y="78"/>
                  </a:lnTo>
                  <a:lnTo>
                    <a:pt x="74" y="80"/>
                  </a:lnTo>
                  <a:lnTo>
                    <a:pt x="66" y="85"/>
                  </a:lnTo>
                  <a:lnTo>
                    <a:pt x="58" y="89"/>
                  </a:lnTo>
                  <a:lnTo>
                    <a:pt x="50" y="90"/>
                  </a:lnTo>
                  <a:lnTo>
                    <a:pt x="46" y="90"/>
                  </a:lnTo>
                  <a:lnTo>
                    <a:pt x="41" y="90"/>
                  </a:lnTo>
                  <a:lnTo>
                    <a:pt x="31" y="87"/>
                  </a:lnTo>
                  <a:lnTo>
                    <a:pt x="24" y="84"/>
                  </a:lnTo>
                  <a:lnTo>
                    <a:pt x="19" y="80"/>
                  </a:lnTo>
                  <a:lnTo>
                    <a:pt x="16" y="79"/>
                  </a:lnTo>
                  <a:lnTo>
                    <a:pt x="9" y="73"/>
                  </a:lnTo>
                  <a:lnTo>
                    <a:pt x="7" y="68"/>
                  </a:lnTo>
                  <a:lnTo>
                    <a:pt x="5" y="65"/>
                  </a:lnTo>
                  <a:lnTo>
                    <a:pt x="2" y="57"/>
                  </a:lnTo>
                  <a:lnTo>
                    <a:pt x="0" y="48"/>
                  </a:lnTo>
                  <a:lnTo>
                    <a:pt x="0" y="44"/>
                  </a:lnTo>
                  <a:lnTo>
                    <a:pt x="0" y="40"/>
                  </a:lnTo>
                  <a:lnTo>
                    <a:pt x="3" y="30"/>
                  </a:lnTo>
                  <a:lnTo>
                    <a:pt x="5" y="27"/>
                  </a:lnTo>
                  <a:lnTo>
                    <a:pt x="7" y="22"/>
                  </a:lnTo>
                  <a:close/>
                </a:path>
              </a:pathLst>
            </a:custGeom>
            <a:solidFill>
              <a:srgbClr val="FFFFFF"/>
            </a:solidFill>
            <a:ln w="9525">
              <a:noFill/>
              <a:round/>
              <a:headEnd/>
              <a:tailEnd/>
            </a:ln>
          </p:spPr>
          <p:txBody>
            <a:bodyPr/>
            <a:lstStyle/>
            <a:p>
              <a:endParaRPr lang="ru-RU"/>
            </a:p>
          </p:txBody>
        </p:sp>
        <p:sp>
          <p:nvSpPr>
            <p:cNvPr id="22692" name="Freeform 1565"/>
            <p:cNvSpPr>
              <a:spLocks/>
            </p:cNvSpPr>
            <p:nvPr/>
          </p:nvSpPr>
          <p:spPr bwMode="auto">
            <a:xfrm>
              <a:off x="3383" y="1263"/>
              <a:ext cx="91" cy="88"/>
            </a:xfrm>
            <a:custGeom>
              <a:avLst/>
              <a:gdLst>
                <a:gd name="T0" fmla="*/ 5 w 91"/>
                <a:gd name="T1" fmla="*/ 22 h 88"/>
                <a:gd name="T2" fmla="*/ 17 w 91"/>
                <a:gd name="T3" fmla="*/ 8 h 88"/>
                <a:gd name="T4" fmla="*/ 33 w 91"/>
                <a:gd name="T5" fmla="*/ 1 h 88"/>
                <a:gd name="T6" fmla="*/ 50 w 91"/>
                <a:gd name="T7" fmla="*/ 0 h 88"/>
                <a:gd name="T8" fmla="*/ 59 w 91"/>
                <a:gd name="T9" fmla="*/ 1 h 88"/>
                <a:gd name="T10" fmla="*/ 67 w 91"/>
                <a:gd name="T11" fmla="*/ 4 h 88"/>
                <a:gd name="T12" fmla="*/ 81 w 91"/>
                <a:gd name="T13" fmla="*/ 17 h 88"/>
                <a:gd name="T14" fmla="*/ 89 w 91"/>
                <a:gd name="T15" fmla="*/ 33 h 88"/>
                <a:gd name="T16" fmla="*/ 91 w 91"/>
                <a:gd name="T17" fmla="*/ 50 h 88"/>
                <a:gd name="T18" fmla="*/ 88 w 91"/>
                <a:gd name="T19" fmla="*/ 58 h 88"/>
                <a:gd name="T20" fmla="*/ 85 w 91"/>
                <a:gd name="T21" fmla="*/ 66 h 88"/>
                <a:gd name="T22" fmla="*/ 72 w 91"/>
                <a:gd name="T23" fmla="*/ 79 h 88"/>
                <a:gd name="T24" fmla="*/ 56 w 91"/>
                <a:gd name="T25" fmla="*/ 88 h 88"/>
                <a:gd name="T26" fmla="*/ 39 w 91"/>
                <a:gd name="T27" fmla="*/ 88 h 88"/>
                <a:gd name="T28" fmla="*/ 30 w 91"/>
                <a:gd name="T29" fmla="*/ 86 h 88"/>
                <a:gd name="T30" fmla="*/ 22 w 91"/>
                <a:gd name="T31" fmla="*/ 83 h 88"/>
                <a:gd name="T32" fmla="*/ 7 w 91"/>
                <a:gd name="T33" fmla="*/ 70 h 88"/>
                <a:gd name="T34" fmla="*/ 0 w 91"/>
                <a:gd name="T35" fmla="*/ 57 h 88"/>
                <a:gd name="T36" fmla="*/ 0 w 91"/>
                <a:gd name="T37" fmla="*/ 39 h 88"/>
                <a:gd name="T38" fmla="*/ 2 w 91"/>
                <a:gd name="T39" fmla="*/ 30 h 88"/>
                <a:gd name="T40" fmla="*/ 5 w 91"/>
                <a:gd name="T41" fmla="*/ 22 h 8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1"/>
                <a:gd name="T64" fmla="*/ 0 h 88"/>
                <a:gd name="T65" fmla="*/ 91 w 91"/>
                <a:gd name="T66" fmla="*/ 88 h 8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1" h="88">
                  <a:moveTo>
                    <a:pt x="5" y="22"/>
                  </a:moveTo>
                  <a:lnTo>
                    <a:pt x="17" y="8"/>
                  </a:lnTo>
                  <a:lnTo>
                    <a:pt x="33" y="1"/>
                  </a:lnTo>
                  <a:lnTo>
                    <a:pt x="50" y="0"/>
                  </a:lnTo>
                  <a:lnTo>
                    <a:pt x="59" y="1"/>
                  </a:lnTo>
                  <a:lnTo>
                    <a:pt x="67" y="4"/>
                  </a:lnTo>
                  <a:lnTo>
                    <a:pt x="81" y="17"/>
                  </a:lnTo>
                  <a:lnTo>
                    <a:pt x="89" y="33"/>
                  </a:lnTo>
                  <a:lnTo>
                    <a:pt x="91" y="50"/>
                  </a:lnTo>
                  <a:lnTo>
                    <a:pt x="88" y="58"/>
                  </a:lnTo>
                  <a:lnTo>
                    <a:pt x="85" y="66"/>
                  </a:lnTo>
                  <a:lnTo>
                    <a:pt x="72" y="79"/>
                  </a:lnTo>
                  <a:lnTo>
                    <a:pt x="56" y="88"/>
                  </a:lnTo>
                  <a:lnTo>
                    <a:pt x="39" y="88"/>
                  </a:lnTo>
                  <a:lnTo>
                    <a:pt x="30" y="86"/>
                  </a:lnTo>
                  <a:lnTo>
                    <a:pt x="22" y="83"/>
                  </a:lnTo>
                  <a:lnTo>
                    <a:pt x="7" y="70"/>
                  </a:lnTo>
                  <a:lnTo>
                    <a:pt x="0" y="57"/>
                  </a:lnTo>
                  <a:lnTo>
                    <a:pt x="0" y="39"/>
                  </a:lnTo>
                  <a:lnTo>
                    <a:pt x="2" y="30"/>
                  </a:lnTo>
                  <a:lnTo>
                    <a:pt x="5" y="22"/>
                  </a:lnTo>
                </a:path>
              </a:pathLst>
            </a:custGeom>
            <a:noFill/>
            <a:ln w="6350" cap="rnd">
              <a:solidFill>
                <a:srgbClr val="000000"/>
              </a:solidFill>
              <a:prstDash val="solid"/>
              <a:round/>
              <a:headEnd/>
              <a:tailEnd/>
            </a:ln>
          </p:spPr>
          <p:txBody>
            <a:bodyPr/>
            <a:lstStyle/>
            <a:p>
              <a:endParaRPr lang="ru-RU"/>
            </a:p>
          </p:txBody>
        </p:sp>
        <p:sp>
          <p:nvSpPr>
            <p:cNvPr id="22693" name="Freeform 1566"/>
            <p:cNvSpPr>
              <a:spLocks/>
            </p:cNvSpPr>
            <p:nvPr/>
          </p:nvSpPr>
          <p:spPr bwMode="auto">
            <a:xfrm>
              <a:off x="3295" y="1216"/>
              <a:ext cx="91" cy="91"/>
            </a:xfrm>
            <a:custGeom>
              <a:avLst/>
              <a:gdLst>
                <a:gd name="T0" fmla="*/ 3 w 91"/>
                <a:gd name="T1" fmla="*/ 26 h 91"/>
                <a:gd name="T2" fmla="*/ 6 w 91"/>
                <a:gd name="T3" fmla="*/ 21 h 91"/>
                <a:gd name="T4" fmla="*/ 7 w 91"/>
                <a:gd name="T5" fmla="*/ 17 h 91"/>
                <a:gd name="T6" fmla="*/ 14 w 91"/>
                <a:gd name="T7" fmla="*/ 11 h 91"/>
                <a:gd name="T8" fmla="*/ 22 w 91"/>
                <a:gd name="T9" fmla="*/ 6 h 91"/>
                <a:gd name="T10" fmla="*/ 24 w 91"/>
                <a:gd name="T11" fmla="*/ 3 h 91"/>
                <a:gd name="T12" fmla="*/ 29 w 91"/>
                <a:gd name="T13" fmla="*/ 2 h 91"/>
                <a:gd name="T14" fmla="*/ 37 w 91"/>
                <a:gd name="T15" fmla="*/ 0 h 91"/>
                <a:gd name="T16" fmla="*/ 42 w 91"/>
                <a:gd name="T17" fmla="*/ 0 h 91"/>
                <a:gd name="T18" fmla="*/ 46 w 91"/>
                <a:gd name="T19" fmla="*/ 0 h 91"/>
                <a:gd name="T20" fmla="*/ 56 w 91"/>
                <a:gd name="T21" fmla="*/ 0 h 91"/>
                <a:gd name="T22" fmla="*/ 59 w 91"/>
                <a:gd name="T23" fmla="*/ 2 h 91"/>
                <a:gd name="T24" fmla="*/ 64 w 91"/>
                <a:gd name="T25" fmla="*/ 3 h 91"/>
                <a:gd name="T26" fmla="*/ 69 w 91"/>
                <a:gd name="T27" fmla="*/ 6 h 91"/>
                <a:gd name="T28" fmla="*/ 72 w 91"/>
                <a:gd name="T29" fmla="*/ 8 h 91"/>
                <a:gd name="T30" fmla="*/ 78 w 91"/>
                <a:gd name="T31" fmla="*/ 15 h 91"/>
                <a:gd name="T32" fmla="*/ 81 w 91"/>
                <a:gd name="T33" fmla="*/ 17 h 91"/>
                <a:gd name="T34" fmla="*/ 84 w 91"/>
                <a:gd name="T35" fmla="*/ 21 h 91"/>
                <a:gd name="T36" fmla="*/ 87 w 91"/>
                <a:gd name="T37" fmla="*/ 28 h 91"/>
                <a:gd name="T38" fmla="*/ 91 w 91"/>
                <a:gd name="T39" fmla="*/ 38 h 91"/>
                <a:gd name="T40" fmla="*/ 91 w 91"/>
                <a:gd name="T41" fmla="*/ 41 h 91"/>
                <a:gd name="T42" fmla="*/ 91 w 91"/>
                <a:gd name="T43" fmla="*/ 47 h 91"/>
                <a:gd name="T44" fmla="*/ 89 w 91"/>
                <a:gd name="T45" fmla="*/ 56 h 91"/>
                <a:gd name="T46" fmla="*/ 87 w 91"/>
                <a:gd name="T47" fmla="*/ 59 h 91"/>
                <a:gd name="T48" fmla="*/ 86 w 91"/>
                <a:gd name="T49" fmla="*/ 64 h 91"/>
                <a:gd name="T50" fmla="*/ 84 w 91"/>
                <a:gd name="T51" fmla="*/ 68 h 91"/>
                <a:gd name="T52" fmla="*/ 82 w 91"/>
                <a:gd name="T53" fmla="*/ 72 h 91"/>
                <a:gd name="T54" fmla="*/ 75 w 91"/>
                <a:gd name="T55" fmla="*/ 78 h 91"/>
                <a:gd name="T56" fmla="*/ 69 w 91"/>
                <a:gd name="T57" fmla="*/ 85 h 91"/>
                <a:gd name="T58" fmla="*/ 65 w 91"/>
                <a:gd name="T59" fmla="*/ 87 h 91"/>
                <a:gd name="T60" fmla="*/ 61 w 91"/>
                <a:gd name="T61" fmla="*/ 88 h 91"/>
                <a:gd name="T62" fmla="*/ 52 w 91"/>
                <a:gd name="T63" fmla="*/ 89 h 91"/>
                <a:gd name="T64" fmla="*/ 48 w 91"/>
                <a:gd name="T65" fmla="*/ 91 h 91"/>
                <a:gd name="T66" fmla="*/ 44 w 91"/>
                <a:gd name="T67" fmla="*/ 91 h 91"/>
                <a:gd name="T68" fmla="*/ 35 w 91"/>
                <a:gd name="T69" fmla="*/ 89 h 91"/>
                <a:gd name="T70" fmla="*/ 30 w 91"/>
                <a:gd name="T71" fmla="*/ 88 h 91"/>
                <a:gd name="T72" fmla="*/ 25 w 91"/>
                <a:gd name="T73" fmla="*/ 87 h 91"/>
                <a:gd name="T74" fmla="*/ 22 w 91"/>
                <a:gd name="T75" fmla="*/ 85 h 91"/>
                <a:gd name="T76" fmla="*/ 17 w 91"/>
                <a:gd name="T77" fmla="*/ 82 h 91"/>
                <a:gd name="T78" fmla="*/ 11 w 91"/>
                <a:gd name="T79" fmla="*/ 76 h 91"/>
                <a:gd name="T80" fmla="*/ 7 w 91"/>
                <a:gd name="T81" fmla="*/ 72 h 91"/>
                <a:gd name="T82" fmla="*/ 6 w 91"/>
                <a:gd name="T83" fmla="*/ 69 h 91"/>
                <a:gd name="T84" fmla="*/ 1 w 91"/>
                <a:gd name="T85" fmla="*/ 61 h 91"/>
                <a:gd name="T86" fmla="*/ 0 w 91"/>
                <a:gd name="T87" fmla="*/ 53 h 91"/>
                <a:gd name="T88" fmla="*/ 0 w 91"/>
                <a:gd name="T89" fmla="*/ 48 h 91"/>
                <a:gd name="T90" fmla="*/ 0 w 91"/>
                <a:gd name="T91" fmla="*/ 43 h 91"/>
                <a:gd name="T92" fmla="*/ 0 w 91"/>
                <a:gd name="T93" fmla="*/ 36 h 91"/>
                <a:gd name="T94" fmla="*/ 1 w 91"/>
                <a:gd name="T95" fmla="*/ 30 h 91"/>
                <a:gd name="T96" fmla="*/ 3 w 91"/>
                <a:gd name="T97" fmla="*/ 26 h 9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91"/>
                <a:gd name="T148" fmla="*/ 0 h 91"/>
                <a:gd name="T149" fmla="*/ 91 w 91"/>
                <a:gd name="T150" fmla="*/ 91 h 9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91" h="91">
                  <a:moveTo>
                    <a:pt x="3" y="26"/>
                  </a:moveTo>
                  <a:lnTo>
                    <a:pt x="6" y="21"/>
                  </a:lnTo>
                  <a:lnTo>
                    <a:pt x="7" y="17"/>
                  </a:lnTo>
                  <a:lnTo>
                    <a:pt x="14" y="11"/>
                  </a:lnTo>
                  <a:lnTo>
                    <a:pt x="22" y="6"/>
                  </a:lnTo>
                  <a:lnTo>
                    <a:pt x="24" y="3"/>
                  </a:lnTo>
                  <a:lnTo>
                    <a:pt x="29" y="2"/>
                  </a:lnTo>
                  <a:lnTo>
                    <a:pt x="37" y="0"/>
                  </a:lnTo>
                  <a:lnTo>
                    <a:pt x="42" y="0"/>
                  </a:lnTo>
                  <a:lnTo>
                    <a:pt x="46" y="0"/>
                  </a:lnTo>
                  <a:lnTo>
                    <a:pt x="56" y="0"/>
                  </a:lnTo>
                  <a:lnTo>
                    <a:pt x="59" y="2"/>
                  </a:lnTo>
                  <a:lnTo>
                    <a:pt x="64" y="3"/>
                  </a:lnTo>
                  <a:lnTo>
                    <a:pt x="69" y="6"/>
                  </a:lnTo>
                  <a:lnTo>
                    <a:pt x="72" y="8"/>
                  </a:lnTo>
                  <a:lnTo>
                    <a:pt x="78" y="15"/>
                  </a:lnTo>
                  <a:lnTo>
                    <a:pt x="81" y="17"/>
                  </a:lnTo>
                  <a:lnTo>
                    <a:pt x="84" y="21"/>
                  </a:lnTo>
                  <a:lnTo>
                    <a:pt x="87" y="28"/>
                  </a:lnTo>
                  <a:lnTo>
                    <a:pt x="91" y="38"/>
                  </a:lnTo>
                  <a:lnTo>
                    <a:pt x="91" y="41"/>
                  </a:lnTo>
                  <a:lnTo>
                    <a:pt x="91" y="47"/>
                  </a:lnTo>
                  <a:lnTo>
                    <a:pt x="89" y="56"/>
                  </a:lnTo>
                  <a:lnTo>
                    <a:pt x="87" y="59"/>
                  </a:lnTo>
                  <a:lnTo>
                    <a:pt x="86" y="64"/>
                  </a:lnTo>
                  <a:lnTo>
                    <a:pt x="84" y="68"/>
                  </a:lnTo>
                  <a:lnTo>
                    <a:pt x="82" y="72"/>
                  </a:lnTo>
                  <a:lnTo>
                    <a:pt x="75" y="78"/>
                  </a:lnTo>
                  <a:lnTo>
                    <a:pt x="69" y="85"/>
                  </a:lnTo>
                  <a:lnTo>
                    <a:pt x="65" y="87"/>
                  </a:lnTo>
                  <a:lnTo>
                    <a:pt x="61" y="88"/>
                  </a:lnTo>
                  <a:lnTo>
                    <a:pt x="52" y="89"/>
                  </a:lnTo>
                  <a:lnTo>
                    <a:pt x="48" y="91"/>
                  </a:lnTo>
                  <a:lnTo>
                    <a:pt x="44" y="91"/>
                  </a:lnTo>
                  <a:lnTo>
                    <a:pt x="35" y="89"/>
                  </a:lnTo>
                  <a:lnTo>
                    <a:pt x="30" y="88"/>
                  </a:lnTo>
                  <a:lnTo>
                    <a:pt x="25" y="87"/>
                  </a:lnTo>
                  <a:lnTo>
                    <a:pt x="22" y="85"/>
                  </a:lnTo>
                  <a:lnTo>
                    <a:pt x="17" y="82"/>
                  </a:lnTo>
                  <a:lnTo>
                    <a:pt x="11" y="76"/>
                  </a:lnTo>
                  <a:lnTo>
                    <a:pt x="7" y="72"/>
                  </a:lnTo>
                  <a:lnTo>
                    <a:pt x="6" y="69"/>
                  </a:lnTo>
                  <a:lnTo>
                    <a:pt x="1" y="61"/>
                  </a:lnTo>
                  <a:lnTo>
                    <a:pt x="0" y="53"/>
                  </a:lnTo>
                  <a:lnTo>
                    <a:pt x="0" y="48"/>
                  </a:lnTo>
                  <a:lnTo>
                    <a:pt x="0" y="43"/>
                  </a:lnTo>
                  <a:lnTo>
                    <a:pt x="0" y="36"/>
                  </a:lnTo>
                  <a:lnTo>
                    <a:pt x="1" y="30"/>
                  </a:lnTo>
                  <a:lnTo>
                    <a:pt x="3" y="26"/>
                  </a:lnTo>
                  <a:close/>
                </a:path>
              </a:pathLst>
            </a:custGeom>
            <a:solidFill>
              <a:srgbClr val="FFFFFF"/>
            </a:solidFill>
            <a:ln w="9525">
              <a:noFill/>
              <a:round/>
              <a:headEnd/>
              <a:tailEnd/>
            </a:ln>
          </p:spPr>
          <p:txBody>
            <a:bodyPr/>
            <a:lstStyle/>
            <a:p>
              <a:endParaRPr lang="ru-RU"/>
            </a:p>
          </p:txBody>
        </p:sp>
        <p:sp>
          <p:nvSpPr>
            <p:cNvPr id="22694" name="Freeform 1567"/>
            <p:cNvSpPr>
              <a:spLocks/>
            </p:cNvSpPr>
            <p:nvPr/>
          </p:nvSpPr>
          <p:spPr bwMode="auto">
            <a:xfrm>
              <a:off x="3295" y="1214"/>
              <a:ext cx="91" cy="91"/>
            </a:xfrm>
            <a:custGeom>
              <a:avLst/>
              <a:gdLst>
                <a:gd name="T0" fmla="*/ 3 w 91"/>
                <a:gd name="T1" fmla="*/ 28 h 91"/>
                <a:gd name="T2" fmla="*/ 14 w 91"/>
                <a:gd name="T3" fmla="*/ 13 h 91"/>
                <a:gd name="T4" fmla="*/ 29 w 91"/>
                <a:gd name="T5" fmla="*/ 4 h 91"/>
                <a:gd name="T6" fmla="*/ 46 w 91"/>
                <a:gd name="T7" fmla="*/ 0 h 91"/>
                <a:gd name="T8" fmla="*/ 56 w 91"/>
                <a:gd name="T9" fmla="*/ 2 h 91"/>
                <a:gd name="T10" fmla="*/ 64 w 91"/>
                <a:gd name="T11" fmla="*/ 5 h 91"/>
                <a:gd name="T12" fmla="*/ 72 w 91"/>
                <a:gd name="T13" fmla="*/ 10 h 91"/>
                <a:gd name="T14" fmla="*/ 80 w 91"/>
                <a:gd name="T15" fmla="*/ 17 h 91"/>
                <a:gd name="T16" fmla="*/ 87 w 91"/>
                <a:gd name="T17" fmla="*/ 30 h 91"/>
                <a:gd name="T18" fmla="*/ 91 w 91"/>
                <a:gd name="T19" fmla="*/ 49 h 91"/>
                <a:gd name="T20" fmla="*/ 86 w 91"/>
                <a:gd name="T21" fmla="*/ 66 h 91"/>
                <a:gd name="T22" fmla="*/ 76 w 91"/>
                <a:gd name="T23" fmla="*/ 80 h 91"/>
                <a:gd name="T24" fmla="*/ 61 w 91"/>
                <a:gd name="T25" fmla="*/ 90 h 91"/>
                <a:gd name="T26" fmla="*/ 44 w 91"/>
                <a:gd name="T27" fmla="*/ 91 h 91"/>
                <a:gd name="T28" fmla="*/ 35 w 91"/>
                <a:gd name="T29" fmla="*/ 91 h 91"/>
                <a:gd name="T30" fmla="*/ 26 w 91"/>
                <a:gd name="T31" fmla="*/ 89 h 91"/>
                <a:gd name="T32" fmla="*/ 17 w 91"/>
                <a:gd name="T33" fmla="*/ 84 h 91"/>
                <a:gd name="T34" fmla="*/ 11 w 91"/>
                <a:gd name="T35" fmla="*/ 78 h 91"/>
                <a:gd name="T36" fmla="*/ 1 w 91"/>
                <a:gd name="T37" fmla="*/ 63 h 91"/>
                <a:gd name="T38" fmla="*/ 0 w 91"/>
                <a:gd name="T39" fmla="*/ 45 h 91"/>
                <a:gd name="T40" fmla="*/ 3 w 91"/>
                <a:gd name="T41" fmla="*/ 28 h 9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1"/>
                <a:gd name="T64" fmla="*/ 0 h 91"/>
                <a:gd name="T65" fmla="*/ 91 w 91"/>
                <a:gd name="T66" fmla="*/ 91 h 9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1" h="91">
                  <a:moveTo>
                    <a:pt x="3" y="28"/>
                  </a:moveTo>
                  <a:lnTo>
                    <a:pt x="14" y="13"/>
                  </a:lnTo>
                  <a:lnTo>
                    <a:pt x="29" y="4"/>
                  </a:lnTo>
                  <a:lnTo>
                    <a:pt x="46" y="0"/>
                  </a:lnTo>
                  <a:lnTo>
                    <a:pt x="56" y="2"/>
                  </a:lnTo>
                  <a:lnTo>
                    <a:pt x="64" y="5"/>
                  </a:lnTo>
                  <a:lnTo>
                    <a:pt x="72" y="10"/>
                  </a:lnTo>
                  <a:lnTo>
                    <a:pt x="80" y="17"/>
                  </a:lnTo>
                  <a:lnTo>
                    <a:pt x="87" y="30"/>
                  </a:lnTo>
                  <a:lnTo>
                    <a:pt x="91" y="49"/>
                  </a:lnTo>
                  <a:lnTo>
                    <a:pt x="86" y="66"/>
                  </a:lnTo>
                  <a:lnTo>
                    <a:pt x="76" y="80"/>
                  </a:lnTo>
                  <a:lnTo>
                    <a:pt x="61" y="90"/>
                  </a:lnTo>
                  <a:lnTo>
                    <a:pt x="44" y="91"/>
                  </a:lnTo>
                  <a:lnTo>
                    <a:pt x="35" y="91"/>
                  </a:lnTo>
                  <a:lnTo>
                    <a:pt x="26" y="89"/>
                  </a:lnTo>
                  <a:lnTo>
                    <a:pt x="17" y="84"/>
                  </a:lnTo>
                  <a:lnTo>
                    <a:pt x="11" y="78"/>
                  </a:lnTo>
                  <a:lnTo>
                    <a:pt x="1" y="63"/>
                  </a:lnTo>
                  <a:lnTo>
                    <a:pt x="0" y="45"/>
                  </a:lnTo>
                  <a:lnTo>
                    <a:pt x="3" y="28"/>
                  </a:lnTo>
                </a:path>
              </a:pathLst>
            </a:custGeom>
            <a:noFill/>
            <a:ln w="6350" cap="rnd">
              <a:solidFill>
                <a:srgbClr val="000000"/>
              </a:solidFill>
              <a:prstDash val="solid"/>
              <a:round/>
              <a:headEnd/>
              <a:tailEnd/>
            </a:ln>
          </p:spPr>
          <p:txBody>
            <a:bodyPr/>
            <a:lstStyle/>
            <a:p>
              <a:endParaRPr lang="ru-RU"/>
            </a:p>
          </p:txBody>
        </p:sp>
        <p:sp>
          <p:nvSpPr>
            <p:cNvPr id="22695" name="Freeform 1568"/>
            <p:cNvSpPr>
              <a:spLocks/>
            </p:cNvSpPr>
            <p:nvPr/>
          </p:nvSpPr>
          <p:spPr bwMode="auto">
            <a:xfrm>
              <a:off x="3205" y="1185"/>
              <a:ext cx="91" cy="90"/>
            </a:xfrm>
            <a:custGeom>
              <a:avLst/>
              <a:gdLst>
                <a:gd name="T0" fmla="*/ 2 w 91"/>
                <a:gd name="T1" fmla="*/ 30 h 90"/>
                <a:gd name="T2" fmla="*/ 6 w 91"/>
                <a:gd name="T3" fmla="*/ 23 h 90"/>
                <a:gd name="T4" fmla="*/ 11 w 91"/>
                <a:gd name="T5" fmla="*/ 15 h 90"/>
                <a:gd name="T6" fmla="*/ 19 w 91"/>
                <a:gd name="T7" fmla="*/ 10 h 90"/>
                <a:gd name="T8" fmla="*/ 25 w 91"/>
                <a:gd name="T9" fmla="*/ 6 h 90"/>
                <a:gd name="T10" fmla="*/ 30 w 91"/>
                <a:gd name="T11" fmla="*/ 4 h 90"/>
                <a:gd name="T12" fmla="*/ 34 w 91"/>
                <a:gd name="T13" fmla="*/ 2 h 90"/>
                <a:gd name="T14" fmla="*/ 43 w 91"/>
                <a:gd name="T15" fmla="*/ 0 h 90"/>
                <a:gd name="T16" fmla="*/ 52 w 91"/>
                <a:gd name="T17" fmla="*/ 0 h 90"/>
                <a:gd name="T18" fmla="*/ 61 w 91"/>
                <a:gd name="T19" fmla="*/ 4 h 90"/>
                <a:gd name="T20" fmla="*/ 69 w 91"/>
                <a:gd name="T21" fmla="*/ 7 h 90"/>
                <a:gd name="T22" fmla="*/ 73 w 91"/>
                <a:gd name="T23" fmla="*/ 10 h 90"/>
                <a:gd name="T24" fmla="*/ 77 w 91"/>
                <a:gd name="T25" fmla="*/ 13 h 90"/>
                <a:gd name="T26" fmla="*/ 80 w 91"/>
                <a:gd name="T27" fmla="*/ 17 h 90"/>
                <a:gd name="T28" fmla="*/ 82 w 91"/>
                <a:gd name="T29" fmla="*/ 19 h 90"/>
                <a:gd name="T30" fmla="*/ 86 w 91"/>
                <a:gd name="T31" fmla="*/ 28 h 90"/>
                <a:gd name="T32" fmla="*/ 88 w 91"/>
                <a:gd name="T33" fmla="*/ 30 h 90"/>
                <a:gd name="T34" fmla="*/ 90 w 91"/>
                <a:gd name="T35" fmla="*/ 35 h 90"/>
                <a:gd name="T36" fmla="*/ 91 w 91"/>
                <a:gd name="T37" fmla="*/ 43 h 90"/>
                <a:gd name="T38" fmla="*/ 91 w 91"/>
                <a:gd name="T39" fmla="*/ 52 h 90"/>
                <a:gd name="T40" fmla="*/ 90 w 91"/>
                <a:gd name="T41" fmla="*/ 58 h 90"/>
                <a:gd name="T42" fmla="*/ 88 w 91"/>
                <a:gd name="T43" fmla="*/ 60 h 90"/>
                <a:gd name="T44" fmla="*/ 84 w 91"/>
                <a:gd name="T45" fmla="*/ 70 h 90"/>
                <a:gd name="T46" fmla="*/ 79 w 91"/>
                <a:gd name="T47" fmla="*/ 76 h 90"/>
                <a:gd name="T48" fmla="*/ 73 w 91"/>
                <a:gd name="T49" fmla="*/ 82 h 90"/>
                <a:gd name="T50" fmla="*/ 64 w 91"/>
                <a:gd name="T51" fmla="*/ 87 h 90"/>
                <a:gd name="T52" fmla="*/ 62 w 91"/>
                <a:gd name="T53" fmla="*/ 88 h 90"/>
                <a:gd name="T54" fmla="*/ 56 w 91"/>
                <a:gd name="T55" fmla="*/ 88 h 90"/>
                <a:gd name="T56" fmla="*/ 47 w 91"/>
                <a:gd name="T57" fmla="*/ 90 h 90"/>
                <a:gd name="T58" fmla="*/ 39 w 91"/>
                <a:gd name="T59" fmla="*/ 90 h 90"/>
                <a:gd name="T60" fmla="*/ 30 w 91"/>
                <a:gd name="T61" fmla="*/ 87 h 90"/>
                <a:gd name="T62" fmla="*/ 21 w 91"/>
                <a:gd name="T63" fmla="*/ 84 h 90"/>
                <a:gd name="T64" fmla="*/ 17 w 91"/>
                <a:gd name="T65" fmla="*/ 81 h 90"/>
                <a:gd name="T66" fmla="*/ 14 w 91"/>
                <a:gd name="T67" fmla="*/ 79 h 90"/>
                <a:gd name="T68" fmla="*/ 11 w 91"/>
                <a:gd name="T69" fmla="*/ 77 h 90"/>
                <a:gd name="T70" fmla="*/ 8 w 91"/>
                <a:gd name="T71" fmla="*/ 71 h 90"/>
                <a:gd name="T72" fmla="*/ 4 w 91"/>
                <a:gd name="T73" fmla="*/ 65 h 90"/>
                <a:gd name="T74" fmla="*/ 2 w 91"/>
                <a:gd name="T75" fmla="*/ 60 h 90"/>
                <a:gd name="T76" fmla="*/ 0 w 91"/>
                <a:gd name="T77" fmla="*/ 58 h 90"/>
                <a:gd name="T78" fmla="*/ 0 w 91"/>
                <a:gd name="T79" fmla="*/ 48 h 90"/>
                <a:gd name="T80" fmla="*/ 0 w 91"/>
                <a:gd name="T81" fmla="*/ 38 h 90"/>
                <a:gd name="T82" fmla="*/ 0 w 91"/>
                <a:gd name="T83" fmla="*/ 36 h 90"/>
                <a:gd name="T84" fmla="*/ 2 w 91"/>
                <a:gd name="T85" fmla="*/ 30 h 9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1"/>
                <a:gd name="T130" fmla="*/ 0 h 90"/>
                <a:gd name="T131" fmla="*/ 91 w 91"/>
                <a:gd name="T132" fmla="*/ 90 h 9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1" h="90">
                  <a:moveTo>
                    <a:pt x="2" y="30"/>
                  </a:moveTo>
                  <a:lnTo>
                    <a:pt x="6" y="23"/>
                  </a:lnTo>
                  <a:lnTo>
                    <a:pt x="11" y="15"/>
                  </a:lnTo>
                  <a:lnTo>
                    <a:pt x="19" y="10"/>
                  </a:lnTo>
                  <a:lnTo>
                    <a:pt x="25" y="6"/>
                  </a:lnTo>
                  <a:lnTo>
                    <a:pt x="30" y="4"/>
                  </a:lnTo>
                  <a:lnTo>
                    <a:pt x="34" y="2"/>
                  </a:lnTo>
                  <a:lnTo>
                    <a:pt x="43" y="0"/>
                  </a:lnTo>
                  <a:lnTo>
                    <a:pt x="52" y="0"/>
                  </a:lnTo>
                  <a:lnTo>
                    <a:pt x="61" y="4"/>
                  </a:lnTo>
                  <a:lnTo>
                    <a:pt x="69" y="7"/>
                  </a:lnTo>
                  <a:lnTo>
                    <a:pt x="73" y="10"/>
                  </a:lnTo>
                  <a:lnTo>
                    <a:pt x="77" y="13"/>
                  </a:lnTo>
                  <a:lnTo>
                    <a:pt x="80" y="17"/>
                  </a:lnTo>
                  <a:lnTo>
                    <a:pt x="82" y="19"/>
                  </a:lnTo>
                  <a:lnTo>
                    <a:pt x="86" y="28"/>
                  </a:lnTo>
                  <a:lnTo>
                    <a:pt x="88" y="30"/>
                  </a:lnTo>
                  <a:lnTo>
                    <a:pt x="90" y="35"/>
                  </a:lnTo>
                  <a:lnTo>
                    <a:pt x="91" y="43"/>
                  </a:lnTo>
                  <a:lnTo>
                    <a:pt x="91" y="52"/>
                  </a:lnTo>
                  <a:lnTo>
                    <a:pt x="90" y="58"/>
                  </a:lnTo>
                  <a:lnTo>
                    <a:pt x="88" y="60"/>
                  </a:lnTo>
                  <a:lnTo>
                    <a:pt x="84" y="70"/>
                  </a:lnTo>
                  <a:lnTo>
                    <a:pt x="79" y="76"/>
                  </a:lnTo>
                  <a:lnTo>
                    <a:pt x="73" y="82"/>
                  </a:lnTo>
                  <a:lnTo>
                    <a:pt x="64" y="87"/>
                  </a:lnTo>
                  <a:lnTo>
                    <a:pt x="62" y="88"/>
                  </a:lnTo>
                  <a:lnTo>
                    <a:pt x="56" y="88"/>
                  </a:lnTo>
                  <a:lnTo>
                    <a:pt x="47" y="90"/>
                  </a:lnTo>
                  <a:lnTo>
                    <a:pt x="39" y="90"/>
                  </a:lnTo>
                  <a:lnTo>
                    <a:pt x="30" y="87"/>
                  </a:lnTo>
                  <a:lnTo>
                    <a:pt x="21" y="84"/>
                  </a:lnTo>
                  <a:lnTo>
                    <a:pt x="17" y="81"/>
                  </a:lnTo>
                  <a:lnTo>
                    <a:pt x="14" y="79"/>
                  </a:lnTo>
                  <a:lnTo>
                    <a:pt x="11" y="77"/>
                  </a:lnTo>
                  <a:lnTo>
                    <a:pt x="8" y="71"/>
                  </a:lnTo>
                  <a:lnTo>
                    <a:pt x="4" y="65"/>
                  </a:lnTo>
                  <a:lnTo>
                    <a:pt x="2" y="60"/>
                  </a:lnTo>
                  <a:lnTo>
                    <a:pt x="0" y="58"/>
                  </a:lnTo>
                  <a:lnTo>
                    <a:pt x="0" y="48"/>
                  </a:lnTo>
                  <a:lnTo>
                    <a:pt x="0" y="38"/>
                  </a:lnTo>
                  <a:lnTo>
                    <a:pt x="0" y="36"/>
                  </a:lnTo>
                  <a:lnTo>
                    <a:pt x="2" y="30"/>
                  </a:lnTo>
                  <a:close/>
                </a:path>
              </a:pathLst>
            </a:custGeom>
            <a:solidFill>
              <a:srgbClr val="FFFFFF"/>
            </a:solidFill>
            <a:ln w="9525">
              <a:noFill/>
              <a:round/>
              <a:headEnd/>
              <a:tailEnd/>
            </a:ln>
          </p:spPr>
          <p:txBody>
            <a:bodyPr/>
            <a:lstStyle/>
            <a:p>
              <a:endParaRPr lang="ru-RU"/>
            </a:p>
          </p:txBody>
        </p:sp>
        <p:sp>
          <p:nvSpPr>
            <p:cNvPr id="22696" name="Freeform 1569"/>
            <p:cNvSpPr>
              <a:spLocks/>
            </p:cNvSpPr>
            <p:nvPr/>
          </p:nvSpPr>
          <p:spPr bwMode="auto">
            <a:xfrm>
              <a:off x="3119" y="1155"/>
              <a:ext cx="92" cy="90"/>
            </a:xfrm>
            <a:custGeom>
              <a:avLst/>
              <a:gdLst>
                <a:gd name="T0" fmla="*/ 1 w 92"/>
                <a:gd name="T1" fmla="*/ 34 h 90"/>
                <a:gd name="T2" fmla="*/ 4 w 92"/>
                <a:gd name="T3" fmla="*/ 25 h 90"/>
                <a:gd name="T4" fmla="*/ 7 w 92"/>
                <a:gd name="T5" fmla="*/ 21 h 90"/>
                <a:gd name="T6" fmla="*/ 9 w 92"/>
                <a:gd name="T7" fmla="*/ 17 h 90"/>
                <a:gd name="T8" fmla="*/ 15 w 92"/>
                <a:gd name="T9" fmla="*/ 10 h 90"/>
                <a:gd name="T10" fmla="*/ 23 w 92"/>
                <a:gd name="T11" fmla="*/ 5 h 90"/>
                <a:gd name="T12" fmla="*/ 27 w 92"/>
                <a:gd name="T13" fmla="*/ 4 h 90"/>
                <a:gd name="T14" fmla="*/ 32 w 92"/>
                <a:gd name="T15" fmla="*/ 2 h 90"/>
                <a:gd name="T16" fmla="*/ 39 w 92"/>
                <a:gd name="T17" fmla="*/ 0 h 90"/>
                <a:gd name="T18" fmla="*/ 49 w 92"/>
                <a:gd name="T19" fmla="*/ 0 h 90"/>
                <a:gd name="T20" fmla="*/ 53 w 92"/>
                <a:gd name="T21" fmla="*/ 0 h 90"/>
                <a:gd name="T22" fmla="*/ 58 w 92"/>
                <a:gd name="T23" fmla="*/ 0 h 90"/>
                <a:gd name="T24" fmla="*/ 66 w 92"/>
                <a:gd name="T25" fmla="*/ 4 h 90"/>
                <a:gd name="T26" fmla="*/ 71 w 92"/>
                <a:gd name="T27" fmla="*/ 7 h 90"/>
                <a:gd name="T28" fmla="*/ 74 w 92"/>
                <a:gd name="T29" fmla="*/ 9 h 90"/>
                <a:gd name="T30" fmla="*/ 81 w 92"/>
                <a:gd name="T31" fmla="*/ 15 h 90"/>
                <a:gd name="T32" fmla="*/ 87 w 92"/>
                <a:gd name="T33" fmla="*/ 23 h 90"/>
                <a:gd name="T34" fmla="*/ 89 w 92"/>
                <a:gd name="T35" fmla="*/ 26 h 90"/>
                <a:gd name="T36" fmla="*/ 90 w 92"/>
                <a:gd name="T37" fmla="*/ 30 h 90"/>
                <a:gd name="T38" fmla="*/ 92 w 92"/>
                <a:gd name="T39" fmla="*/ 39 h 90"/>
                <a:gd name="T40" fmla="*/ 92 w 92"/>
                <a:gd name="T41" fmla="*/ 49 h 90"/>
                <a:gd name="T42" fmla="*/ 92 w 92"/>
                <a:gd name="T43" fmla="*/ 53 h 90"/>
                <a:gd name="T44" fmla="*/ 90 w 92"/>
                <a:gd name="T45" fmla="*/ 56 h 90"/>
                <a:gd name="T46" fmla="*/ 87 w 92"/>
                <a:gd name="T47" fmla="*/ 66 h 90"/>
                <a:gd name="T48" fmla="*/ 85 w 92"/>
                <a:gd name="T49" fmla="*/ 69 h 90"/>
                <a:gd name="T50" fmla="*/ 83 w 92"/>
                <a:gd name="T51" fmla="*/ 74 h 90"/>
                <a:gd name="T52" fmla="*/ 76 w 92"/>
                <a:gd name="T53" fmla="*/ 80 h 90"/>
                <a:gd name="T54" fmla="*/ 70 w 92"/>
                <a:gd name="T55" fmla="*/ 85 h 90"/>
                <a:gd name="T56" fmla="*/ 65 w 92"/>
                <a:gd name="T57" fmla="*/ 87 h 90"/>
                <a:gd name="T58" fmla="*/ 62 w 92"/>
                <a:gd name="T59" fmla="*/ 89 h 90"/>
                <a:gd name="T60" fmla="*/ 52 w 92"/>
                <a:gd name="T61" fmla="*/ 90 h 90"/>
                <a:gd name="T62" fmla="*/ 44 w 92"/>
                <a:gd name="T63" fmla="*/ 90 h 90"/>
                <a:gd name="T64" fmla="*/ 40 w 92"/>
                <a:gd name="T65" fmla="*/ 90 h 90"/>
                <a:gd name="T66" fmla="*/ 34 w 92"/>
                <a:gd name="T67" fmla="*/ 90 h 90"/>
                <a:gd name="T68" fmla="*/ 25 w 92"/>
                <a:gd name="T69" fmla="*/ 87 h 90"/>
                <a:gd name="T70" fmla="*/ 22 w 92"/>
                <a:gd name="T71" fmla="*/ 84 h 90"/>
                <a:gd name="T72" fmla="*/ 17 w 92"/>
                <a:gd name="T73" fmla="*/ 82 h 90"/>
                <a:gd name="T74" fmla="*/ 11 w 92"/>
                <a:gd name="T75" fmla="*/ 76 h 90"/>
                <a:gd name="T76" fmla="*/ 6 w 92"/>
                <a:gd name="T77" fmla="*/ 68 h 90"/>
                <a:gd name="T78" fmla="*/ 4 w 92"/>
                <a:gd name="T79" fmla="*/ 65 h 90"/>
                <a:gd name="T80" fmla="*/ 2 w 92"/>
                <a:gd name="T81" fmla="*/ 59 h 90"/>
                <a:gd name="T82" fmla="*/ 0 w 92"/>
                <a:gd name="T83" fmla="*/ 52 h 90"/>
                <a:gd name="T84" fmla="*/ 0 w 92"/>
                <a:gd name="T85" fmla="*/ 42 h 90"/>
                <a:gd name="T86" fmla="*/ 0 w 92"/>
                <a:gd name="T87" fmla="*/ 38 h 90"/>
                <a:gd name="T88" fmla="*/ 1 w 92"/>
                <a:gd name="T89" fmla="*/ 34 h 9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2"/>
                <a:gd name="T136" fmla="*/ 0 h 90"/>
                <a:gd name="T137" fmla="*/ 92 w 92"/>
                <a:gd name="T138" fmla="*/ 90 h 9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2" h="90">
                  <a:moveTo>
                    <a:pt x="1" y="34"/>
                  </a:moveTo>
                  <a:lnTo>
                    <a:pt x="4" y="25"/>
                  </a:lnTo>
                  <a:lnTo>
                    <a:pt x="7" y="21"/>
                  </a:lnTo>
                  <a:lnTo>
                    <a:pt x="9" y="17"/>
                  </a:lnTo>
                  <a:lnTo>
                    <a:pt x="15" y="10"/>
                  </a:lnTo>
                  <a:lnTo>
                    <a:pt x="23" y="5"/>
                  </a:lnTo>
                  <a:lnTo>
                    <a:pt x="27" y="4"/>
                  </a:lnTo>
                  <a:lnTo>
                    <a:pt x="32" y="2"/>
                  </a:lnTo>
                  <a:lnTo>
                    <a:pt x="39" y="0"/>
                  </a:lnTo>
                  <a:lnTo>
                    <a:pt x="49" y="0"/>
                  </a:lnTo>
                  <a:lnTo>
                    <a:pt x="53" y="0"/>
                  </a:lnTo>
                  <a:lnTo>
                    <a:pt x="58" y="0"/>
                  </a:lnTo>
                  <a:lnTo>
                    <a:pt x="66" y="4"/>
                  </a:lnTo>
                  <a:lnTo>
                    <a:pt x="71" y="7"/>
                  </a:lnTo>
                  <a:lnTo>
                    <a:pt x="74" y="9"/>
                  </a:lnTo>
                  <a:lnTo>
                    <a:pt x="81" y="15"/>
                  </a:lnTo>
                  <a:lnTo>
                    <a:pt x="87" y="23"/>
                  </a:lnTo>
                  <a:lnTo>
                    <a:pt x="89" y="26"/>
                  </a:lnTo>
                  <a:lnTo>
                    <a:pt x="90" y="30"/>
                  </a:lnTo>
                  <a:lnTo>
                    <a:pt x="92" y="39"/>
                  </a:lnTo>
                  <a:lnTo>
                    <a:pt x="92" y="49"/>
                  </a:lnTo>
                  <a:lnTo>
                    <a:pt x="92" y="53"/>
                  </a:lnTo>
                  <a:lnTo>
                    <a:pt x="90" y="56"/>
                  </a:lnTo>
                  <a:lnTo>
                    <a:pt x="87" y="66"/>
                  </a:lnTo>
                  <a:lnTo>
                    <a:pt x="85" y="69"/>
                  </a:lnTo>
                  <a:lnTo>
                    <a:pt x="83" y="74"/>
                  </a:lnTo>
                  <a:lnTo>
                    <a:pt x="76" y="80"/>
                  </a:lnTo>
                  <a:lnTo>
                    <a:pt x="70" y="85"/>
                  </a:lnTo>
                  <a:lnTo>
                    <a:pt x="65" y="87"/>
                  </a:lnTo>
                  <a:lnTo>
                    <a:pt x="62" y="89"/>
                  </a:lnTo>
                  <a:lnTo>
                    <a:pt x="52" y="90"/>
                  </a:lnTo>
                  <a:lnTo>
                    <a:pt x="44" y="90"/>
                  </a:lnTo>
                  <a:lnTo>
                    <a:pt x="40" y="90"/>
                  </a:lnTo>
                  <a:lnTo>
                    <a:pt x="34" y="90"/>
                  </a:lnTo>
                  <a:lnTo>
                    <a:pt x="25" y="87"/>
                  </a:lnTo>
                  <a:lnTo>
                    <a:pt x="22" y="84"/>
                  </a:lnTo>
                  <a:lnTo>
                    <a:pt x="17" y="82"/>
                  </a:lnTo>
                  <a:lnTo>
                    <a:pt x="11" y="76"/>
                  </a:lnTo>
                  <a:lnTo>
                    <a:pt x="6" y="68"/>
                  </a:lnTo>
                  <a:lnTo>
                    <a:pt x="4" y="65"/>
                  </a:lnTo>
                  <a:lnTo>
                    <a:pt x="2" y="59"/>
                  </a:lnTo>
                  <a:lnTo>
                    <a:pt x="0" y="52"/>
                  </a:lnTo>
                  <a:lnTo>
                    <a:pt x="0" y="42"/>
                  </a:lnTo>
                  <a:lnTo>
                    <a:pt x="0" y="38"/>
                  </a:lnTo>
                  <a:lnTo>
                    <a:pt x="1" y="34"/>
                  </a:lnTo>
                  <a:close/>
                </a:path>
              </a:pathLst>
            </a:custGeom>
            <a:solidFill>
              <a:srgbClr val="FFFFFF"/>
            </a:solidFill>
            <a:ln w="9525">
              <a:noFill/>
              <a:round/>
              <a:headEnd/>
              <a:tailEnd/>
            </a:ln>
          </p:spPr>
          <p:txBody>
            <a:bodyPr/>
            <a:lstStyle/>
            <a:p>
              <a:endParaRPr lang="ru-RU"/>
            </a:p>
          </p:txBody>
        </p:sp>
        <p:sp>
          <p:nvSpPr>
            <p:cNvPr id="22697" name="Freeform 1570"/>
            <p:cNvSpPr>
              <a:spLocks/>
            </p:cNvSpPr>
            <p:nvPr/>
          </p:nvSpPr>
          <p:spPr bwMode="auto">
            <a:xfrm>
              <a:off x="3117" y="1153"/>
              <a:ext cx="94" cy="92"/>
            </a:xfrm>
            <a:custGeom>
              <a:avLst/>
              <a:gdLst>
                <a:gd name="T0" fmla="*/ 2 w 94"/>
                <a:gd name="T1" fmla="*/ 34 h 92"/>
                <a:gd name="T2" fmla="*/ 10 w 94"/>
                <a:gd name="T3" fmla="*/ 19 h 92"/>
                <a:gd name="T4" fmla="*/ 24 w 94"/>
                <a:gd name="T5" fmla="*/ 7 h 92"/>
                <a:gd name="T6" fmla="*/ 40 w 94"/>
                <a:gd name="T7" fmla="*/ 2 h 92"/>
                <a:gd name="T8" fmla="*/ 50 w 94"/>
                <a:gd name="T9" fmla="*/ 0 h 92"/>
                <a:gd name="T10" fmla="*/ 59 w 94"/>
                <a:gd name="T11" fmla="*/ 2 h 92"/>
                <a:gd name="T12" fmla="*/ 75 w 94"/>
                <a:gd name="T13" fmla="*/ 11 h 92"/>
                <a:gd name="T14" fmla="*/ 88 w 94"/>
                <a:gd name="T15" fmla="*/ 25 h 92"/>
                <a:gd name="T16" fmla="*/ 93 w 94"/>
                <a:gd name="T17" fmla="*/ 41 h 92"/>
                <a:gd name="T18" fmla="*/ 94 w 94"/>
                <a:gd name="T19" fmla="*/ 51 h 92"/>
                <a:gd name="T20" fmla="*/ 93 w 94"/>
                <a:gd name="T21" fmla="*/ 59 h 92"/>
                <a:gd name="T22" fmla="*/ 84 w 94"/>
                <a:gd name="T23" fmla="*/ 74 h 92"/>
                <a:gd name="T24" fmla="*/ 71 w 94"/>
                <a:gd name="T25" fmla="*/ 87 h 92"/>
                <a:gd name="T26" fmla="*/ 53 w 94"/>
                <a:gd name="T27" fmla="*/ 92 h 92"/>
                <a:gd name="T28" fmla="*/ 45 w 94"/>
                <a:gd name="T29" fmla="*/ 92 h 92"/>
                <a:gd name="T30" fmla="*/ 35 w 94"/>
                <a:gd name="T31" fmla="*/ 91 h 92"/>
                <a:gd name="T32" fmla="*/ 18 w 94"/>
                <a:gd name="T33" fmla="*/ 82 h 92"/>
                <a:gd name="T34" fmla="*/ 6 w 94"/>
                <a:gd name="T35" fmla="*/ 70 h 92"/>
                <a:gd name="T36" fmla="*/ 0 w 94"/>
                <a:gd name="T37" fmla="*/ 54 h 92"/>
                <a:gd name="T38" fmla="*/ 0 w 94"/>
                <a:gd name="T39" fmla="*/ 44 h 92"/>
                <a:gd name="T40" fmla="*/ 2 w 94"/>
                <a:gd name="T41" fmla="*/ 34 h 9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4"/>
                <a:gd name="T64" fmla="*/ 0 h 92"/>
                <a:gd name="T65" fmla="*/ 94 w 94"/>
                <a:gd name="T66" fmla="*/ 92 h 9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4" h="92">
                  <a:moveTo>
                    <a:pt x="2" y="34"/>
                  </a:moveTo>
                  <a:lnTo>
                    <a:pt x="10" y="19"/>
                  </a:lnTo>
                  <a:lnTo>
                    <a:pt x="24" y="7"/>
                  </a:lnTo>
                  <a:lnTo>
                    <a:pt x="40" y="2"/>
                  </a:lnTo>
                  <a:lnTo>
                    <a:pt x="50" y="0"/>
                  </a:lnTo>
                  <a:lnTo>
                    <a:pt x="59" y="2"/>
                  </a:lnTo>
                  <a:lnTo>
                    <a:pt x="75" y="11"/>
                  </a:lnTo>
                  <a:lnTo>
                    <a:pt x="88" y="25"/>
                  </a:lnTo>
                  <a:lnTo>
                    <a:pt x="93" y="41"/>
                  </a:lnTo>
                  <a:lnTo>
                    <a:pt x="94" y="51"/>
                  </a:lnTo>
                  <a:lnTo>
                    <a:pt x="93" y="59"/>
                  </a:lnTo>
                  <a:lnTo>
                    <a:pt x="84" y="74"/>
                  </a:lnTo>
                  <a:lnTo>
                    <a:pt x="71" y="87"/>
                  </a:lnTo>
                  <a:lnTo>
                    <a:pt x="53" y="92"/>
                  </a:lnTo>
                  <a:lnTo>
                    <a:pt x="45" y="92"/>
                  </a:lnTo>
                  <a:lnTo>
                    <a:pt x="35" y="91"/>
                  </a:lnTo>
                  <a:lnTo>
                    <a:pt x="18" y="82"/>
                  </a:lnTo>
                  <a:lnTo>
                    <a:pt x="6" y="70"/>
                  </a:lnTo>
                  <a:lnTo>
                    <a:pt x="0" y="54"/>
                  </a:lnTo>
                  <a:lnTo>
                    <a:pt x="0" y="44"/>
                  </a:lnTo>
                  <a:lnTo>
                    <a:pt x="2" y="34"/>
                  </a:lnTo>
                </a:path>
              </a:pathLst>
            </a:custGeom>
            <a:noFill/>
            <a:ln w="6350" cap="rnd">
              <a:solidFill>
                <a:srgbClr val="000000"/>
              </a:solidFill>
              <a:prstDash val="solid"/>
              <a:round/>
              <a:headEnd/>
              <a:tailEnd/>
            </a:ln>
          </p:spPr>
          <p:txBody>
            <a:bodyPr/>
            <a:lstStyle/>
            <a:p>
              <a:endParaRPr lang="ru-RU"/>
            </a:p>
          </p:txBody>
        </p:sp>
        <p:sp>
          <p:nvSpPr>
            <p:cNvPr id="22698" name="Freeform 1571"/>
            <p:cNvSpPr>
              <a:spLocks/>
            </p:cNvSpPr>
            <p:nvPr/>
          </p:nvSpPr>
          <p:spPr bwMode="auto">
            <a:xfrm>
              <a:off x="3017" y="1145"/>
              <a:ext cx="93" cy="88"/>
            </a:xfrm>
            <a:custGeom>
              <a:avLst/>
              <a:gdLst>
                <a:gd name="T0" fmla="*/ 2 w 93"/>
                <a:gd name="T1" fmla="*/ 37 h 88"/>
                <a:gd name="T2" fmla="*/ 2 w 93"/>
                <a:gd name="T3" fmla="*/ 32 h 88"/>
                <a:gd name="T4" fmla="*/ 4 w 93"/>
                <a:gd name="T5" fmla="*/ 28 h 88"/>
                <a:gd name="T6" fmla="*/ 4 w 93"/>
                <a:gd name="T7" fmla="*/ 24 h 88"/>
                <a:gd name="T8" fmla="*/ 8 w 93"/>
                <a:gd name="T9" fmla="*/ 20 h 88"/>
                <a:gd name="T10" fmla="*/ 13 w 93"/>
                <a:gd name="T11" fmla="*/ 13 h 88"/>
                <a:gd name="T12" fmla="*/ 21 w 93"/>
                <a:gd name="T13" fmla="*/ 8 h 88"/>
                <a:gd name="T14" fmla="*/ 27 w 93"/>
                <a:gd name="T15" fmla="*/ 4 h 88"/>
                <a:gd name="T16" fmla="*/ 36 w 93"/>
                <a:gd name="T17" fmla="*/ 1 h 88"/>
                <a:gd name="T18" fmla="*/ 42 w 93"/>
                <a:gd name="T19" fmla="*/ 0 h 88"/>
                <a:gd name="T20" fmla="*/ 45 w 93"/>
                <a:gd name="T21" fmla="*/ 0 h 88"/>
                <a:gd name="T22" fmla="*/ 49 w 93"/>
                <a:gd name="T23" fmla="*/ 0 h 88"/>
                <a:gd name="T24" fmla="*/ 55 w 93"/>
                <a:gd name="T25" fmla="*/ 1 h 88"/>
                <a:gd name="T26" fmla="*/ 59 w 93"/>
                <a:gd name="T27" fmla="*/ 1 h 88"/>
                <a:gd name="T28" fmla="*/ 64 w 93"/>
                <a:gd name="T29" fmla="*/ 2 h 88"/>
                <a:gd name="T30" fmla="*/ 72 w 93"/>
                <a:gd name="T31" fmla="*/ 7 h 88"/>
                <a:gd name="T32" fmla="*/ 80 w 93"/>
                <a:gd name="T33" fmla="*/ 12 h 88"/>
                <a:gd name="T34" fmla="*/ 85 w 93"/>
                <a:gd name="T35" fmla="*/ 18 h 88"/>
                <a:gd name="T36" fmla="*/ 89 w 93"/>
                <a:gd name="T37" fmla="*/ 26 h 88"/>
                <a:gd name="T38" fmla="*/ 93 w 93"/>
                <a:gd name="T39" fmla="*/ 33 h 88"/>
                <a:gd name="T40" fmla="*/ 93 w 93"/>
                <a:gd name="T41" fmla="*/ 43 h 88"/>
                <a:gd name="T42" fmla="*/ 93 w 93"/>
                <a:gd name="T43" fmla="*/ 48 h 88"/>
                <a:gd name="T44" fmla="*/ 93 w 93"/>
                <a:gd name="T45" fmla="*/ 52 h 88"/>
                <a:gd name="T46" fmla="*/ 91 w 93"/>
                <a:gd name="T47" fmla="*/ 55 h 88"/>
                <a:gd name="T48" fmla="*/ 89 w 93"/>
                <a:gd name="T49" fmla="*/ 59 h 88"/>
                <a:gd name="T50" fmla="*/ 88 w 93"/>
                <a:gd name="T51" fmla="*/ 64 h 88"/>
                <a:gd name="T52" fmla="*/ 86 w 93"/>
                <a:gd name="T53" fmla="*/ 68 h 88"/>
                <a:gd name="T54" fmla="*/ 80 w 93"/>
                <a:gd name="T55" fmla="*/ 74 h 88"/>
                <a:gd name="T56" fmla="*/ 74 w 93"/>
                <a:gd name="T57" fmla="*/ 79 h 88"/>
                <a:gd name="T58" fmla="*/ 65 w 93"/>
                <a:gd name="T59" fmla="*/ 84 h 88"/>
                <a:gd name="T60" fmla="*/ 57 w 93"/>
                <a:gd name="T61" fmla="*/ 86 h 88"/>
                <a:gd name="T62" fmla="*/ 53 w 93"/>
                <a:gd name="T63" fmla="*/ 88 h 88"/>
                <a:gd name="T64" fmla="*/ 48 w 93"/>
                <a:gd name="T65" fmla="*/ 88 h 88"/>
                <a:gd name="T66" fmla="*/ 43 w 93"/>
                <a:gd name="T67" fmla="*/ 88 h 88"/>
                <a:gd name="T68" fmla="*/ 38 w 93"/>
                <a:gd name="T69" fmla="*/ 88 h 88"/>
                <a:gd name="T70" fmla="*/ 34 w 93"/>
                <a:gd name="T71" fmla="*/ 86 h 88"/>
                <a:gd name="T72" fmla="*/ 31 w 93"/>
                <a:gd name="T73" fmla="*/ 84 h 88"/>
                <a:gd name="T74" fmla="*/ 21 w 93"/>
                <a:gd name="T75" fmla="*/ 81 h 88"/>
                <a:gd name="T76" fmla="*/ 15 w 93"/>
                <a:gd name="T77" fmla="*/ 75 h 88"/>
                <a:gd name="T78" fmla="*/ 8 w 93"/>
                <a:gd name="T79" fmla="*/ 69 h 88"/>
                <a:gd name="T80" fmla="*/ 5 w 93"/>
                <a:gd name="T81" fmla="*/ 61 h 88"/>
                <a:gd name="T82" fmla="*/ 2 w 93"/>
                <a:gd name="T83" fmla="*/ 54 h 88"/>
                <a:gd name="T84" fmla="*/ 0 w 93"/>
                <a:gd name="T85" fmla="*/ 44 h 88"/>
                <a:gd name="T86" fmla="*/ 0 w 93"/>
                <a:gd name="T87" fmla="*/ 41 h 88"/>
                <a:gd name="T88" fmla="*/ 2 w 93"/>
                <a:gd name="T89" fmla="*/ 37 h 8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3"/>
                <a:gd name="T136" fmla="*/ 0 h 88"/>
                <a:gd name="T137" fmla="*/ 93 w 93"/>
                <a:gd name="T138" fmla="*/ 88 h 8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3" h="88">
                  <a:moveTo>
                    <a:pt x="2" y="37"/>
                  </a:moveTo>
                  <a:lnTo>
                    <a:pt x="2" y="32"/>
                  </a:lnTo>
                  <a:lnTo>
                    <a:pt x="4" y="28"/>
                  </a:lnTo>
                  <a:lnTo>
                    <a:pt x="4" y="24"/>
                  </a:lnTo>
                  <a:lnTo>
                    <a:pt x="8" y="20"/>
                  </a:lnTo>
                  <a:lnTo>
                    <a:pt x="13" y="13"/>
                  </a:lnTo>
                  <a:lnTo>
                    <a:pt x="21" y="8"/>
                  </a:lnTo>
                  <a:lnTo>
                    <a:pt x="27" y="4"/>
                  </a:lnTo>
                  <a:lnTo>
                    <a:pt x="36" y="1"/>
                  </a:lnTo>
                  <a:lnTo>
                    <a:pt x="42" y="0"/>
                  </a:lnTo>
                  <a:lnTo>
                    <a:pt x="45" y="0"/>
                  </a:lnTo>
                  <a:lnTo>
                    <a:pt x="49" y="0"/>
                  </a:lnTo>
                  <a:lnTo>
                    <a:pt x="55" y="1"/>
                  </a:lnTo>
                  <a:lnTo>
                    <a:pt x="59" y="1"/>
                  </a:lnTo>
                  <a:lnTo>
                    <a:pt x="64" y="2"/>
                  </a:lnTo>
                  <a:lnTo>
                    <a:pt x="72" y="7"/>
                  </a:lnTo>
                  <a:lnTo>
                    <a:pt x="80" y="12"/>
                  </a:lnTo>
                  <a:lnTo>
                    <a:pt x="85" y="18"/>
                  </a:lnTo>
                  <a:lnTo>
                    <a:pt x="89" y="26"/>
                  </a:lnTo>
                  <a:lnTo>
                    <a:pt x="93" y="33"/>
                  </a:lnTo>
                  <a:lnTo>
                    <a:pt x="93" y="43"/>
                  </a:lnTo>
                  <a:lnTo>
                    <a:pt x="93" y="48"/>
                  </a:lnTo>
                  <a:lnTo>
                    <a:pt x="93" y="52"/>
                  </a:lnTo>
                  <a:lnTo>
                    <a:pt x="91" y="55"/>
                  </a:lnTo>
                  <a:lnTo>
                    <a:pt x="89" y="59"/>
                  </a:lnTo>
                  <a:lnTo>
                    <a:pt x="88" y="64"/>
                  </a:lnTo>
                  <a:lnTo>
                    <a:pt x="86" y="68"/>
                  </a:lnTo>
                  <a:lnTo>
                    <a:pt x="80" y="74"/>
                  </a:lnTo>
                  <a:lnTo>
                    <a:pt x="74" y="79"/>
                  </a:lnTo>
                  <a:lnTo>
                    <a:pt x="65" y="84"/>
                  </a:lnTo>
                  <a:lnTo>
                    <a:pt x="57" y="86"/>
                  </a:lnTo>
                  <a:lnTo>
                    <a:pt x="53" y="88"/>
                  </a:lnTo>
                  <a:lnTo>
                    <a:pt x="48" y="88"/>
                  </a:lnTo>
                  <a:lnTo>
                    <a:pt x="43" y="88"/>
                  </a:lnTo>
                  <a:lnTo>
                    <a:pt x="38" y="88"/>
                  </a:lnTo>
                  <a:lnTo>
                    <a:pt x="34" y="86"/>
                  </a:lnTo>
                  <a:lnTo>
                    <a:pt x="31" y="84"/>
                  </a:lnTo>
                  <a:lnTo>
                    <a:pt x="21" y="81"/>
                  </a:lnTo>
                  <a:lnTo>
                    <a:pt x="15" y="75"/>
                  </a:lnTo>
                  <a:lnTo>
                    <a:pt x="8" y="69"/>
                  </a:lnTo>
                  <a:lnTo>
                    <a:pt x="5" y="61"/>
                  </a:lnTo>
                  <a:lnTo>
                    <a:pt x="2" y="54"/>
                  </a:lnTo>
                  <a:lnTo>
                    <a:pt x="0" y="44"/>
                  </a:lnTo>
                  <a:lnTo>
                    <a:pt x="0" y="41"/>
                  </a:lnTo>
                  <a:lnTo>
                    <a:pt x="2" y="37"/>
                  </a:lnTo>
                  <a:close/>
                </a:path>
              </a:pathLst>
            </a:custGeom>
            <a:solidFill>
              <a:srgbClr val="FFFFFF"/>
            </a:solidFill>
            <a:ln w="9525">
              <a:noFill/>
              <a:round/>
              <a:headEnd/>
              <a:tailEnd/>
            </a:ln>
          </p:spPr>
          <p:txBody>
            <a:bodyPr/>
            <a:lstStyle/>
            <a:p>
              <a:endParaRPr lang="ru-RU"/>
            </a:p>
          </p:txBody>
        </p:sp>
        <p:sp>
          <p:nvSpPr>
            <p:cNvPr id="22699" name="Freeform 1572"/>
            <p:cNvSpPr>
              <a:spLocks/>
            </p:cNvSpPr>
            <p:nvPr/>
          </p:nvSpPr>
          <p:spPr bwMode="auto">
            <a:xfrm>
              <a:off x="3017" y="1145"/>
              <a:ext cx="91" cy="88"/>
            </a:xfrm>
            <a:custGeom>
              <a:avLst/>
              <a:gdLst>
                <a:gd name="T0" fmla="*/ 0 w 91"/>
                <a:gd name="T1" fmla="*/ 37 h 88"/>
                <a:gd name="T2" fmla="*/ 6 w 91"/>
                <a:gd name="T3" fmla="*/ 20 h 88"/>
                <a:gd name="T4" fmla="*/ 19 w 91"/>
                <a:gd name="T5" fmla="*/ 8 h 88"/>
                <a:gd name="T6" fmla="*/ 35 w 91"/>
                <a:gd name="T7" fmla="*/ 1 h 88"/>
                <a:gd name="T8" fmla="*/ 53 w 91"/>
                <a:gd name="T9" fmla="*/ 0 h 88"/>
                <a:gd name="T10" fmla="*/ 70 w 91"/>
                <a:gd name="T11" fmla="*/ 7 h 88"/>
                <a:gd name="T12" fmla="*/ 83 w 91"/>
                <a:gd name="T13" fmla="*/ 18 h 88"/>
                <a:gd name="T14" fmla="*/ 91 w 91"/>
                <a:gd name="T15" fmla="*/ 33 h 88"/>
                <a:gd name="T16" fmla="*/ 91 w 91"/>
                <a:gd name="T17" fmla="*/ 52 h 88"/>
                <a:gd name="T18" fmla="*/ 84 w 91"/>
                <a:gd name="T19" fmla="*/ 68 h 88"/>
                <a:gd name="T20" fmla="*/ 72 w 91"/>
                <a:gd name="T21" fmla="*/ 79 h 88"/>
                <a:gd name="T22" fmla="*/ 56 w 91"/>
                <a:gd name="T23" fmla="*/ 86 h 88"/>
                <a:gd name="T24" fmla="*/ 37 w 91"/>
                <a:gd name="T25" fmla="*/ 88 h 88"/>
                <a:gd name="T26" fmla="*/ 21 w 91"/>
                <a:gd name="T27" fmla="*/ 81 h 88"/>
                <a:gd name="T28" fmla="*/ 6 w 91"/>
                <a:gd name="T29" fmla="*/ 69 h 88"/>
                <a:gd name="T30" fmla="*/ 0 w 91"/>
                <a:gd name="T31" fmla="*/ 54 h 88"/>
                <a:gd name="T32" fmla="*/ 0 w 91"/>
                <a:gd name="T33" fmla="*/ 37 h 8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1"/>
                <a:gd name="T52" fmla="*/ 0 h 88"/>
                <a:gd name="T53" fmla="*/ 91 w 91"/>
                <a:gd name="T54" fmla="*/ 88 h 8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1" h="88">
                  <a:moveTo>
                    <a:pt x="0" y="37"/>
                  </a:moveTo>
                  <a:lnTo>
                    <a:pt x="6" y="20"/>
                  </a:lnTo>
                  <a:lnTo>
                    <a:pt x="19" y="8"/>
                  </a:lnTo>
                  <a:lnTo>
                    <a:pt x="35" y="1"/>
                  </a:lnTo>
                  <a:lnTo>
                    <a:pt x="53" y="0"/>
                  </a:lnTo>
                  <a:lnTo>
                    <a:pt x="70" y="7"/>
                  </a:lnTo>
                  <a:lnTo>
                    <a:pt x="83" y="18"/>
                  </a:lnTo>
                  <a:lnTo>
                    <a:pt x="91" y="33"/>
                  </a:lnTo>
                  <a:lnTo>
                    <a:pt x="91" y="52"/>
                  </a:lnTo>
                  <a:lnTo>
                    <a:pt x="84" y="68"/>
                  </a:lnTo>
                  <a:lnTo>
                    <a:pt x="72" y="79"/>
                  </a:lnTo>
                  <a:lnTo>
                    <a:pt x="56" y="86"/>
                  </a:lnTo>
                  <a:lnTo>
                    <a:pt x="37" y="88"/>
                  </a:lnTo>
                  <a:lnTo>
                    <a:pt x="21" y="81"/>
                  </a:lnTo>
                  <a:lnTo>
                    <a:pt x="6" y="69"/>
                  </a:lnTo>
                  <a:lnTo>
                    <a:pt x="0" y="54"/>
                  </a:lnTo>
                  <a:lnTo>
                    <a:pt x="0" y="37"/>
                  </a:lnTo>
                </a:path>
              </a:pathLst>
            </a:custGeom>
            <a:noFill/>
            <a:ln w="6350" cap="rnd">
              <a:solidFill>
                <a:srgbClr val="000000"/>
              </a:solidFill>
              <a:prstDash val="solid"/>
              <a:round/>
              <a:headEnd/>
              <a:tailEnd/>
            </a:ln>
          </p:spPr>
          <p:txBody>
            <a:bodyPr/>
            <a:lstStyle/>
            <a:p>
              <a:endParaRPr lang="ru-RU"/>
            </a:p>
          </p:txBody>
        </p:sp>
        <p:sp>
          <p:nvSpPr>
            <p:cNvPr id="22700" name="Freeform 1573"/>
            <p:cNvSpPr>
              <a:spLocks/>
            </p:cNvSpPr>
            <p:nvPr/>
          </p:nvSpPr>
          <p:spPr bwMode="auto">
            <a:xfrm>
              <a:off x="2932" y="1128"/>
              <a:ext cx="91" cy="88"/>
            </a:xfrm>
            <a:custGeom>
              <a:avLst/>
              <a:gdLst>
                <a:gd name="T0" fmla="*/ 0 w 91"/>
                <a:gd name="T1" fmla="*/ 40 h 88"/>
                <a:gd name="T2" fmla="*/ 2 w 91"/>
                <a:gd name="T3" fmla="*/ 33 h 88"/>
                <a:gd name="T4" fmla="*/ 5 w 91"/>
                <a:gd name="T5" fmla="*/ 24 h 88"/>
                <a:gd name="T6" fmla="*/ 10 w 91"/>
                <a:gd name="T7" fmla="*/ 18 h 88"/>
                <a:gd name="T8" fmla="*/ 16 w 91"/>
                <a:gd name="T9" fmla="*/ 11 h 88"/>
                <a:gd name="T10" fmla="*/ 22 w 91"/>
                <a:gd name="T11" fmla="*/ 7 h 88"/>
                <a:gd name="T12" fmla="*/ 27 w 91"/>
                <a:gd name="T13" fmla="*/ 5 h 88"/>
                <a:gd name="T14" fmla="*/ 32 w 91"/>
                <a:gd name="T15" fmla="*/ 3 h 88"/>
                <a:gd name="T16" fmla="*/ 39 w 91"/>
                <a:gd name="T17" fmla="*/ 0 h 88"/>
                <a:gd name="T18" fmla="*/ 49 w 91"/>
                <a:gd name="T19" fmla="*/ 0 h 88"/>
                <a:gd name="T20" fmla="*/ 58 w 91"/>
                <a:gd name="T21" fmla="*/ 2 h 88"/>
                <a:gd name="T22" fmla="*/ 67 w 91"/>
                <a:gd name="T23" fmla="*/ 7 h 88"/>
                <a:gd name="T24" fmla="*/ 71 w 91"/>
                <a:gd name="T25" fmla="*/ 8 h 88"/>
                <a:gd name="T26" fmla="*/ 74 w 91"/>
                <a:gd name="T27" fmla="*/ 11 h 88"/>
                <a:gd name="T28" fmla="*/ 80 w 91"/>
                <a:gd name="T29" fmla="*/ 18 h 88"/>
                <a:gd name="T30" fmla="*/ 85 w 91"/>
                <a:gd name="T31" fmla="*/ 23 h 88"/>
                <a:gd name="T32" fmla="*/ 87 w 91"/>
                <a:gd name="T33" fmla="*/ 27 h 88"/>
                <a:gd name="T34" fmla="*/ 88 w 91"/>
                <a:gd name="T35" fmla="*/ 31 h 88"/>
                <a:gd name="T36" fmla="*/ 91 w 91"/>
                <a:gd name="T37" fmla="*/ 40 h 88"/>
                <a:gd name="T38" fmla="*/ 91 w 91"/>
                <a:gd name="T39" fmla="*/ 48 h 88"/>
                <a:gd name="T40" fmla="*/ 89 w 91"/>
                <a:gd name="T41" fmla="*/ 57 h 88"/>
                <a:gd name="T42" fmla="*/ 85 w 91"/>
                <a:gd name="T43" fmla="*/ 65 h 88"/>
                <a:gd name="T44" fmla="*/ 80 w 91"/>
                <a:gd name="T45" fmla="*/ 73 h 88"/>
                <a:gd name="T46" fmla="*/ 74 w 91"/>
                <a:gd name="T47" fmla="*/ 79 h 88"/>
                <a:gd name="T48" fmla="*/ 68 w 91"/>
                <a:gd name="T49" fmla="*/ 84 h 88"/>
                <a:gd name="T50" fmla="*/ 63 w 91"/>
                <a:gd name="T51" fmla="*/ 85 h 88"/>
                <a:gd name="T52" fmla="*/ 60 w 91"/>
                <a:gd name="T53" fmla="*/ 86 h 88"/>
                <a:gd name="T54" fmla="*/ 50 w 91"/>
                <a:gd name="T55" fmla="*/ 88 h 88"/>
                <a:gd name="T56" fmla="*/ 41 w 91"/>
                <a:gd name="T57" fmla="*/ 88 h 88"/>
                <a:gd name="T58" fmla="*/ 32 w 91"/>
                <a:gd name="T59" fmla="*/ 86 h 88"/>
                <a:gd name="T60" fmla="*/ 24 w 91"/>
                <a:gd name="T61" fmla="*/ 84 h 88"/>
                <a:gd name="T62" fmla="*/ 21 w 91"/>
                <a:gd name="T63" fmla="*/ 82 h 88"/>
                <a:gd name="T64" fmla="*/ 16 w 91"/>
                <a:gd name="T65" fmla="*/ 79 h 88"/>
                <a:gd name="T66" fmla="*/ 10 w 91"/>
                <a:gd name="T67" fmla="*/ 73 h 88"/>
                <a:gd name="T68" fmla="*/ 5 w 91"/>
                <a:gd name="T69" fmla="*/ 67 h 88"/>
                <a:gd name="T70" fmla="*/ 4 w 91"/>
                <a:gd name="T71" fmla="*/ 62 h 88"/>
                <a:gd name="T72" fmla="*/ 2 w 91"/>
                <a:gd name="T73" fmla="*/ 59 h 88"/>
                <a:gd name="T74" fmla="*/ 0 w 91"/>
                <a:gd name="T75" fmla="*/ 50 h 88"/>
                <a:gd name="T76" fmla="*/ 0 w 91"/>
                <a:gd name="T77" fmla="*/ 40 h 8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1"/>
                <a:gd name="T118" fmla="*/ 0 h 88"/>
                <a:gd name="T119" fmla="*/ 91 w 91"/>
                <a:gd name="T120" fmla="*/ 88 h 8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1" h="88">
                  <a:moveTo>
                    <a:pt x="0" y="40"/>
                  </a:moveTo>
                  <a:lnTo>
                    <a:pt x="2" y="33"/>
                  </a:lnTo>
                  <a:lnTo>
                    <a:pt x="5" y="24"/>
                  </a:lnTo>
                  <a:lnTo>
                    <a:pt x="10" y="18"/>
                  </a:lnTo>
                  <a:lnTo>
                    <a:pt x="16" y="11"/>
                  </a:lnTo>
                  <a:lnTo>
                    <a:pt x="22" y="7"/>
                  </a:lnTo>
                  <a:lnTo>
                    <a:pt x="27" y="5"/>
                  </a:lnTo>
                  <a:lnTo>
                    <a:pt x="32" y="3"/>
                  </a:lnTo>
                  <a:lnTo>
                    <a:pt x="39" y="0"/>
                  </a:lnTo>
                  <a:lnTo>
                    <a:pt x="49" y="0"/>
                  </a:lnTo>
                  <a:lnTo>
                    <a:pt x="58" y="2"/>
                  </a:lnTo>
                  <a:lnTo>
                    <a:pt x="67" y="7"/>
                  </a:lnTo>
                  <a:lnTo>
                    <a:pt x="71" y="8"/>
                  </a:lnTo>
                  <a:lnTo>
                    <a:pt x="74" y="11"/>
                  </a:lnTo>
                  <a:lnTo>
                    <a:pt x="80" y="18"/>
                  </a:lnTo>
                  <a:lnTo>
                    <a:pt x="85" y="23"/>
                  </a:lnTo>
                  <a:lnTo>
                    <a:pt x="87" y="27"/>
                  </a:lnTo>
                  <a:lnTo>
                    <a:pt x="88" y="31"/>
                  </a:lnTo>
                  <a:lnTo>
                    <a:pt x="91" y="40"/>
                  </a:lnTo>
                  <a:lnTo>
                    <a:pt x="91" y="48"/>
                  </a:lnTo>
                  <a:lnTo>
                    <a:pt x="89" y="57"/>
                  </a:lnTo>
                  <a:lnTo>
                    <a:pt x="85" y="65"/>
                  </a:lnTo>
                  <a:lnTo>
                    <a:pt x="80" y="73"/>
                  </a:lnTo>
                  <a:lnTo>
                    <a:pt x="74" y="79"/>
                  </a:lnTo>
                  <a:lnTo>
                    <a:pt x="68" y="84"/>
                  </a:lnTo>
                  <a:lnTo>
                    <a:pt x="63" y="85"/>
                  </a:lnTo>
                  <a:lnTo>
                    <a:pt x="60" y="86"/>
                  </a:lnTo>
                  <a:lnTo>
                    <a:pt x="50" y="88"/>
                  </a:lnTo>
                  <a:lnTo>
                    <a:pt x="41" y="88"/>
                  </a:lnTo>
                  <a:lnTo>
                    <a:pt x="32" y="86"/>
                  </a:lnTo>
                  <a:lnTo>
                    <a:pt x="24" y="84"/>
                  </a:lnTo>
                  <a:lnTo>
                    <a:pt x="21" y="82"/>
                  </a:lnTo>
                  <a:lnTo>
                    <a:pt x="16" y="79"/>
                  </a:lnTo>
                  <a:lnTo>
                    <a:pt x="10" y="73"/>
                  </a:lnTo>
                  <a:lnTo>
                    <a:pt x="5" y="67"/>
                  </a:lnTo>
                  <a:lnTo>
                    <a:pt x="4" y="62"/>
                  </a:lnTo>
                  <a:lnTo>
                    <a:pt x="2" y="59"/>
                  </a:lnTo>
                  <a:lnTo>
                    <a:pt x="0" y="50"/>
                  </a:lnTo>
                  <a:lnTo>
                    <a:pt x="0" y="40"/>
                  </a:lnTo>
                  <a:close/>
                </a:path>
              </a:pathLst>
            </a:custGeom>
            <a:solidFill>
              <a:srgbClr val="FFFFFF"/>
            </a:solidFill>
            <a:ln w="9525">
              <a:noFill/>
              <a:round/>
              <a:headEnd/>
              <a:tailEnd/>
            </a:ln>
          </p:spPr>
          <p:txBody>
            <a:bodyPr/>
            <a:lstStyle/>
            <a:p>
              <a:endParaRPr lang="ru-RU"/>
            </a:p>
          </p:txBody>
        </p:sp>
        <p:sp>
          <p:nvSpPr>
            <p:cNvPr id="22701" name="Freeform 1574"/>
            <p:cNvSpPr>
              <a:spLocks/>
            </p:cNvSpPr>
            <p:nvPr/>
          </p:nvSpPr>
          <p:spPr bwMode="auto">
            <a:xfrm>
              <a:off x="2932" y="1128"/>
              <a:ext cx="91" cy="88"/>
            </a:xfrm>
            <a:custGeom>
              <a:avLst/>
              <a:gdLst>
                <a:gd name="T0" fmla="*/ 0 w 91"/>
                <a:gd name="T1" fmla="*/ 40 h 88"/>
                <a:gd name="T2" fmla="*/ 5 w 91"/>
                <a:gd name="T3" fmla="*/ 24 h 88"/>
                <a:gd name="T4" fmla="*/ 16 w 91"/>
                <a:gd name="T5" fmla="*/ 11 h 88"/>
                <a:gd name="T6" fmla="*/ 32 w 91"/>
                <a:gd name="T7" fmla="*/ 3 h 88"/>
                <a:gd name="T8" fmla="*/ 39 w 91"/>
                <a:gd name="T9" fmla="*/ 0 h 88"/>
                <a:gd name="T10" fmla="*/ 49 w 91"/>
                <a:gd name="T11" fmla="*/ 0 h 88"/>
                <a:gd name="T12" fmla="*/ 58 w 91"/>
                <a:gd name="T13" fmla="*/ 2 h 88"/>
                <a:gd name="T14" fmla="*/ 67 w 91"/>
                <a:gd name="T15" fmla="*/ 5 h 88"/>
                <a:gd name="T16" fmla="*/ 80 w 91"/>
                <a:gd name="T17" fmla="*/ 16 h 88"/>
                <a:gd name="T18" fmla="*/ 89 w 91"/>
                <a:gd name="T19" fmla="*/ 31 h 88"/>
                <a:gd name="T20" fmla="*/ 91 w 91"/>
                <a:gd name="T21" fmla="*/ 38 h 88"/>
                <a:gd name="T22" fmla="*/ 91 w 91"/>
                <a:gd name="T23" fmla="*/ 48 h 88"/>
                <a:gd name="T24" fmla="*/ 87 w 91"/>
                <a:gd name="T25" fmla="*/ 65 h 88"/>
                <a:gd name="T26" fmla="*/ 76 w 91"/>
                <a:gd name="T27" fmla="*/ 79 h 88"/>
                <a:gd name="T28" fmla="*/ 60 w 91"/>
                <a:gd name="T29" fmla="*/ 86 h 88"/>
                <a:gd name="T30" fmla="*/ 50 w 91"/>
                <a:gd name="T31" fmla="*/ 88 h 88"/>
                <a:gd name="T32" fmla="*/ 41 w 91"/>
                <a:gd name="T33" fmla="*/ 88 h 88"/>
                <a:gd name="T34" fmla="*/ 32 w 91"/>
                <a:gd name="T35" fmla="*/ 86 h 88"/>
                <a:gd name="T36" fmla="*/ 24 w 91"/>
                <a:gd name="T37" fmla="*/ 84 h 88"/>
                <a:gd name="T38" fmla="*/ 10 w 91"/>
                <a:gd name="T39" fmla="*/ 73 h 88"/>
                <a:gd name="T40" fmla="*/ 2 w 91"/>
                <a:gd name="T41" fmla="*/ 57 h 88"/>
                <a:gd name="T42" fmla="*/ 0 w 91"/>
                <a:gd name="T43" fmla="*/ 50 h 88"/>
                <a:gd name="T44" fmla="*/ 0 w 91"/>
                <a:gd name="T45" fmla="*/ 40 h 8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1"/>
                <a:gd name="T70" fmla="*/ 0 h 88"/>
                <a:gd name="T71" fmla="*/ 91 w 91"/>
                <a:gd name="T72" fmla="*/ 88 h 8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1" h="88">
                  <a:moveTo>
                    <a:pt x="0" y="40"/>
                  </a:moveTo>
                  <a:lnTo>
                    <a:pt x="5" y="24"/>
                  </a:lnTo>
                  <a:lnTo>
                    <a:pt x="16" y="11"/>
                  </a:lnTo>
                  <a:lnTo>
                    <a:pt x="32" y="3"/>
                  </a:lnTo>
                  <a:lnTo>
                    <a:pt x="39" y="0"/>
                  </a:lnTo>
                  <a:lnTo>
                    <a:pt x="49" y="0"/>
                  </a:lnTo>
                  <a:lnTo>
                    <a:pt x="58" y="2"/>
                  </a:lnTo>
                  <a:lnTo>
                    <a:pt x="67" y="5"/>
                  </a:lnTo>
                  <a:lnTo>
                    <a:pt x="80" y="16"/>
                  </a:lnTo>
                  <a:lnTo>
                    <a:pt x="89" y="31"/>
                  </a:lnTo>
                  <a:lnTo>
                    <a:pt x="91" y="38"/>
                  </a:lnTo>
                  <a:lnTo>
                    <a:pt x="91" y="48"/>
                  </a:lnTo>
                  <a:lnTo>
                    <a:pt x="87" y="65"/>
                  </a:lnTo>
                  <a:lnTo>
                    <a:pt x="76" y="79"/>
                  </a:lnTo>
                  <a:lnTo>
                    <a:pt x="60" y="86"/>
                  </a:lnTo>
                  <a:lnTo>
                    <a:pt x="50" y="88"/>
                  </a:lnTo>
                  <a:lnTo>
                    <a:pt x="41" y="88"/>
                  </a:lnTo>
                  <a:lnTo>
                    <a:pt x="32" y="86"/>
                  </a:lnTo>
                  <a:lnTo>
                    <a:pt x="24" y="84"/>
                  </a:lnTo>
                  <a:lnTo>
                    <a:pt x="10" y="73"/>
                  </a:lnTo>
                  <a:lnTo>
                    <a:pt x="2" y="57"/>
                  </a:lnTo>
                  <a:lnTo>
                    <a:pt x="0" y="50"/>
                  </a:lnTo>
                  <a:lnTo>
                    <a:pt x="0" y="40"/>
                  </a:lnTo>
                </a:path>
              </a:pathLst>
            </a:custGeom>
            <a:noFill/>
            <a:ln w="6350" cap="rnd">
              <a:solidFill>
                <a:srgbClr val="000000"/>
              </a:solidFill>
              <a:prstDash val="solid"/>
              <a:round/>
              <a:headEnd/>
              <a:tailEnd/>
            </a:ln>
          </p:spPr>
          <p:txBody>
            <a:bodyPr/>
            <a:lstStyle/>
            <a:p>
              <a:endParaRPr lang="ru-RU"/>
            </a:p>
          </p:txBody>
        </p:sp>
        <p:sp>
          <p:nvSpPr>
            <p:cNvPr id="22702" name="Freeform 1575"/>
            <p:cNvSpPr>
              <a:spLocks/>
            </p:cNvSpPr>
            <p:nvPr/>
          </p:nvSpPr>
          <p:spPr bwMode="auto">
            <a:xfrm>
              <a:off x="3834" y="1339"/>
              <a:ext cx="622" cy="376"/>
            </a:xfrm>
            <a:custGeom>
              <a:avLst/>
              <a:gdLst>
                <a:gd name="T0" fmla="*/ 15 w 622"/>
                <a:gd name="T1" fmla="*/ 363 h 376"/>
                <a:gd name="T2" fmla="*/ 26 w 622"/>
                <a:gd name="T3" fmla="*/ 372 h 376"/>
                <a:gd name="T4" fmla="*/ 37 w 622"/>
                <a:gd name="T5" fmla="*/ 376 h 376"/>
                <a:gd name="T6" fmla="*/ 50 w 622"/>
                <a:gd name="T7" fmla="*/ 376 h 376"/>
                <a:gd name="T8" fmla="*/ 63 w 622"/>
                <a:gd name="T9" fmla="*/ 374 h 376"/>
                <a:gd name="T10" fmla="*/ 75 w 622"/>
                <a:gd name="T11" fmla="*/ 370 h 376"/>
                <a:gd name="T12" fmla="*/ 84 w 622"/>
                <a:gd name="T13" fmla="*/ 363 h 376"/>
                <a:gd name="T14" fmla="*/ 92 w 622"/>
                <a:gd name="T15" fmla="*/ 355 h 376"/>
                <a:gd name="T16" fmla="*/ 101 w 622"/>
                <a:gd name="T17" fmla="*/ 342 h 376"/>
                <a:gd name="T18" fmla="*/ 105 w 622"/>
                <a:gd name="T19" fmla="*/ 329 h 376"/>
                <a:gd name="T20" fmla="*/ 107 w 622"/>
                <a:gd name="T21" fmla="*/ 319 h 376"/>
                <a:gd name="T22" fmla="*/ 114 w 622"/>
                <a:gd name="T23" fmla="*/ 312 h 376"/>
                <a:gd name="T24" fmla="*/ 137 w 622"/>
                <a:gd name="T25" fmla="*/ 303 h 376"/>
                <a:gd name="T26" fmla="*/ 246 w 622"/>
                <a:gd name="T27" fmla="*/ 260 h 376"/>
                <a:gd name="T28" fmla="*/ 375 w 622"/>
                <a:gd name="T29" fmla="*/ 204 h 376"/>
                <a:gd name="T30" fmla="*/ 462 w 622"/>
                <a:gd name="T31" fmla="*/ 161 h 376"/>
                <a:gd name="T32" fmla="*/ 541 w 622"/>
                <a:gd name="T33" fmla="*/ 115 h 376"/>
                <a:gd name="T34" fmla="*/ 585 w 622"/>
                <a:gd name="T35" fmla="*/ 83 h 376"/>
                <a:gd name="T36" fmla="*/ 605 w 622"/>
                <a:gd name="T37" fmla="*/ 61 h 376"/>
                <a:gd name="T38" fmla="*/ 618 w 622"/>
                <a:gd name="T39" fmla="*/ 40 h 376"/>
                <a:gd name="T40" fmla="*/ 622 w 622"/>
                <a:gd name="T41" fmla="*/ 28 h 376"/>
                <a:gd name="T42" fmla="*/ 620 w 622"/>
                <a:gd name="T43" fmla="*/ 19 h 376"/>
                <a:gd name="T44" fmla="*/ 611 w 622"/>
                <a:gd name="T45" fmla="*/ 7 h 376"/>
                <a:gd name="T46" fmla="*/ 605 w 622"/>
                <a:gd name="T47" fmla="*/ 3 h 376"/>
                <a:gd name="T48" fmla="*/ 596 w 622"/>
                <a:gd name="T49" fmla="*/ 0 h 376"/>
                <a:gd name="T50" fmla="*/ 585 w 622"/>
                <a:gd name="T51" fmla="*/ 0 h 376"/>
                <a:gd name="T52" fmla="*/ 558 w 622"/>
                <a:gd name="T53" fmla="*/ 4 h 376"/>
                <a:gd name="T54" fmla="*/ 526 w 622"/>
                <a:gd name="T55" fmla="*/ 14 h 376"/>
                <a:gd name="T56" fmla="*/ 492 w 622"/>
                <a:gd name="T57" fmla="*/ 30 h 376"/>
                <a:gd name="T58" fmla="*/ 432 w 622"/>
                <a:gd name="T59" fmla="*/ 61 h 376"/>
                <a:gd name="T60" fmla="*/ 369 w 622"/>
                <a:gd name="T61" fmla="*/ 100 h 376"/>
                <a:gd name="T62" fmla="*/ 285 w 622"/>
                <a:gd name="T63" fmla="*/ 153 h 376"/>
                <a:gd name="T64" fmla="*/ 151 w 622"/>
                <a:gd name="T65" fmla="*/ 247 h 376"/>
                <a:gd name="T66" fmla="*/ 105 w 622"/>
                <a:gd name="T67" fmla="*/ 278 h 376"/>
                <a:gd name="T68" fmla="*/ 95 w 622"/>
                <a:gd name="T69" fmla="*/ 282 h 376"/>
                <a:gd name="T70" fmla="*/ 77 w 622"/>
                <a:gd name="T71" fmla="*/ 282 h 376"/>
                <a:gd name="T72" fmla="*/ 54 w 622"/>
                <a:gd name="T73" fmla="*/ 278 h 376"/>
                <a:gd name="T74" fmla="*/ 37 w 622"/>
                <a:gd name="T75" fmla="*/ 280 h 376"/>
                <a:gd name="T76" fmla="*/ 24 w 622"/>
                <a:gd name="T77" fmla="*/ 286 h 376"/>
                <a:gd name="T78" fmla="*/ 12 w 622"/>
                <a:gd name="T79" fmla="*/ 293 h 376"/>
                <a:gd name="T80" fmla="*/ 5 w 622"/>
                <a:gd name="T81" fmla="*/ 305 h 376"/>
                <a:gd name="T82" fmla="*/ 1 w 622"/>
                <a:gd name="T83" fmla="*/ 316 h 376"/>
                <a:gd name="T84" fmla="*/ 0 w 622"/>
                <a:gd name="T85" fmla="*/ 329 h 376"/>
                <a:gd name="T86" fmla="*/ 3 w 622"/>
                <a:gd name="T87" fmla="*/ 342 h 376"/>
                <a:gd name="T88" fmla="*/ 7 w 622"/>
                <a:gd name="T89" fmla="*/ 352 h 37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622"/>
                <a:gd name="T136" fmla="*/ 0 h 376"/>
                <a:gd name="T137" fmla="*/ 622 w 622"/>
                <a:gd name="T138" fmla="*/ 376 h 37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622" h="376">
                  <a:moveTo>
                    <a:pt x="11" y="359"/>
                  </a:moveTo>
                  <a:lnTo>
                    <a:pt x="15" y="363"/>
                  </a:lnTo>
                  <a:lnTo>
                    <a:pt x="20" y="368"/>
                  </a:lnTo>
                  <a:lnTo>
                    <a:pt x="26" y="372"/>
                  </a:lnTo>
                  <a:lnTo>
                    <a:pt x="31" y="372"/>
                  </a:lnTo>
                  <a:lnTo>
                    <a:pt x="37" y="376"/>
                  </a:lnTo>
                  <a:lnTo>
                    <a:pt x="43" y="376"/>
                  </a:lnTo>
                  <a:lnTo>
                    <a:pt x="50" y="376"/>
                  </a:lnTo>
                  <a:lnTo>
                    <a:pt x="56" y="376"/>
                  </a:lnTo>
                  <a:lnTo>
                    <a:pt x="63" y="374"/>
                  </a:lnTo>
                  <a:lnTo>
                    <a:pt x="69" y="372"/>
                  </a:lnTo>
                  <a:lnTo>
                    <a:pt x="75" y="370"/>
                  </a:lnTo>
                  <a:lnTo>
                    <a:pt x="80" y="365"/>
                  </a:lnTo>
                  <a:lnTo>
                    <a:pt x="84" y="363"/>
                  </a:lnTo>
                  <a:lnTo>
                    <a:pt x="87" y="361"/>
                  </a:lnTo>
                  <a:lnTo>
                    <a:pt x="92" y="355"/>
                  </a:lnTo>
                  <a:lnTo>
                    <a:pt x="96" y="349"/>
                  </a:lnTo>
                  <a:lnTo>
                    <a:pt x="101" y="342"/>
                  </a:lnTo>
                  <a:lnTo>
                    <a:pt x="104" y="335"/>
                  </a:lnTo>
                  <a:lnTo>
                    <a:pt x="105" y="329"/>
                  </a:lnTo>
                  <a:lnTo>
                    <a:pt x="105" y="323"/>
                  </a:lnTo>
                  <a:lnTo>
                    <a:pt x="107" y="319"/>
                  </a:lnTo>
                  <a:lnTo>
                    <a:pt x="110" y="316"/>
                  </a:lnTo>
                  <a:lnTo>
                    <a:pt x="114" y="312"/>
                  </a:lnTo>
                  <a:lnTo>
                    <a:pt x="125" y="308"/>
                  </a:lnTo>
                  <a:lnTo>
                    <a:pt x="137" y="303"/>
                  </a:lnTo>
                  <a:lnTo>
                    <a:pt x="178" y="287"/>
                  </a:lnTo>
                  <a:lnTo>
                    <a:pt x="246" y="260"/>
                  </a:lnTo>
                  <a:lnTo>
                    <a:pt x="330" y="225"/>
                  </a:lnTo>
                  <a:lnTo>
                    <a:pt x="375" y="204"/>
                  </a:lnTo>
                  <a:lnTo>
                    <a:pt x="420" y="183"/>
                  </a:lnTo>
                  <a:lnTo>
                    <a:pt x="462" y="161"/>
                  </a:lnTo>
                  <a:lnTo>
                    <a:pt x="503" y="139"/>
                  </a:lnTo>
                  <a:lnTo>
                    <a:pt x="541" y="115"/>
                  </a:lnTo>
                  <a:lnTo>
                    <a:pt x="572" y="93"/>
                  </a:lnTo>
                  <a:lnTo>
                    <a:pt x="585" y="83"/>
                  </a:lnTo>
                  <a:lnTo>
                    <a:pt x="596" y="72"/>
                  </a:lnTo>
                  <a:lnTo>
                    <a:pt x="605" y="61"/>
                  </a:lnTo>
                  <a:lnTo>
                    <a:pt x="613" y="51"/>
                  </a:lnTo>
                  <a:lnTo>
                    <a:pt x="618" y="40"/>
                  </a:lnTo>
                  <a:lnTo>
                    <a:pt x="622" y="31"/>
                  </a:lnTo>
                  <a:lnTo>
                    <a:pt x="622" y="28"/>
                  </a:lnTo>
                  <a:lnTo>
                    <a:pt x="622" y="23"/>
                  </a:lnTo>
                  <a:lnTo>
                    <a:pt x="620" y="19"/>
                  </a:lnTo>
                  <a:lnTo>
                    <a:pt x="618" y="14"/>
                  </a:lnTo>
                  <a:lnTo>
                    <a:pt x="611" y="7"/>
                  </a:lnTo>
                  <a:lnTo>
                    <a:pt x="609" y="4"/>
                  </a:lnTo>
                  <a:lnTo>
                    <a:pt x="605" y="3"/>
                  </a:lnTo>
                  <a:lnTo>
                    <a:pt x="601" y="1"/>
                  </a:lnTo>
                  <a:lnTo>
                    <a:pt x="596" y="0"/>
                  </a:lnTo>
                  <a:lnTo>
                    <a:pt x="591" y="0"/>
                  </a:lnTo>
                  <a:lnTo>
                    <a:pt x="585" y="0"/>
                  </a:lnTo>
                  <a:lnTo>
                    <a:pt x="572" y="1"/>
                  </a:lnTo>
                  <a:lnTo>
                    <a:pt x="558" y="4"/>
                  </a:lnTo>
                  <a:lnTo>
                    <a:pt x="543" y="9"/>
                  </a:lnTo>
                  <a:lnTo>
                    <a:pt x="526" y="14"/>
                  </a:lnTo>
                  <a:lnTo>
                    <a:pt x="509" y="22"/>
                  </a:lnTo>
                  <a:lnTo>
                    <a:pt x="492" y="30"/>
                  </a:lnTo>
                  <a:lnTo>
                    <a:pt x="452" y="51"/>
                  </a:lnTo>
                  <a:lnTo>
                    <a:pt x="432" y="61"/>
                  </a:lnTo>
                  <a:lnTo>
                    <a:pt x="412" y="74"/>
                  </a:lnTo>
                  <a:lnTo>
                    <a:pt x="369" y="100"/>
                  </a:lnTo>
                  <a:lnTo>
                    <a:pt x="326" y="127"/>
                  </a:lnTo>
                  <a:lnTo>
                    <a:pt x="285" y="153"/>
                  </a:lnTo>
                  <a:lnTo>
                    <a:pt x="211" y="206"/>
                  </a:lnTo>
                  <a:lnTo>
                    <a:pt x="151" y="247"/>
                  </a:lnTo>
                  <a:lnTo>
                    <a:pt x="118" y="271"/>
                  </a:lnTo>
                  <a:lnTo>
                    <a:pt x="105" y="278"/>
                  </a:lnTo>
                  <a:lnTo>
                    <a:pt x="101" y="281"/>
                  </a:lnTo>
                  <a:lnTo>
                    <a:pt x="95" y="282"/>
                  </a:lnTo>
                  <a:lnTo>
                    <a:pt x="84" y="284"/>
                  </a:lnTo>
                  <a:lnTo>
                    <a:pt x="77" y="282"/>
                  </a:lnTo>
                  <a:lnTo>
                    <a:pt x="61" y="280"/>
                  </a:lnTo>
                  <a:lnTo>
                    <a:pt x="54" y="278"/>
                  </a:lnTo>
                  <a:lnTo>
                    <a:pt x="45" y="278"/>
                  </a:lnTo>
                  <a:lnTo>
                    <a:pt x="37" y="280"/>
                  </a:lnTo>
                  <a:lnTo>
                    <a:pt x="30" y="282"/>
                  </a:lnTo>
                  <a:lnTo>
                    <a:pt x="24" y="286"/>
                  </a:lnTo>
                  <a:lnTo>
                    <a:pt x="17" y="289"/>
                  </a:lnTo>
                  <a:lnTo>
                    <a:pt x="12" y="293"/>
                  </a:lnTo>
                  <a:lnTo>
                    <a:pt x="7" y="299"/>
                  </a:lnTo>
                  <a:lnTo>
                    <a:pt x="5" y="305"/>
                  </a:lnTo>
                  <a:lnTo>
                    <a:pt x="3" y="310"/>
                  </a:lnTo>
                  <a:lnTo>
                    <a:pt x="1" y="316"/>
                  </a:lnTo>
                  <a:lnTo>
                    <a:pt x="0" y="322"/>
                  </a:lnTo>
                  <a:lnTo>
                    <a:pt x="0" y="329"/>
                  </a:lnTo>
                  <a:lnTo>
                    <a:pt x="1" y="335"/>
                  </a:lnTo>
                  <a:lnTo>
                    <a:pt x="3" y="342"/>
                  </a:lnTo>
                  <a:lnTo>
                    <a:pt x="5" y="348"/>
                  </a:lnTo>
                  <a:lnTo>
                    <a:pt x="7" y="352"/>
                  </a:lnTo>
                  <a:lnTo>
                    <a:pt x="11" y="359"/>
                  </a:lnTo>
                  <a:close/>
                </a:path>
              </a:pathLst>
            </a:custGeom>
            <a:solidFill>
              <a:srgbClr val="844CD6"/>
            </a:solidFill>
            <a:ln w="9525">
              <a:noFill/>
              <a:round/>
              <a:headEnd/>
              <a:tailEnd/>
            </a:ln>
          </p:spPr>
          <p:txBody>
            <a:bodyPr/>
            <a:lstStyle/>
            <a:p>
              <a:endParaRPr lang="ru-RU"/>
            </a:p>
          </p:txBody>
        </p:sp>
        <p:sp>
          <p:nvSpPr>
            <p:cNvPr id="22703" name="Freeform 1576"/>
            <p:cNvSpPr>
              <a:spLocks/>
            </p:cNvSpPr>
            <p:nvPr/>
          </p:nvSpPr>
          <p:spPr bwMode="auto">
            <a:xfrm>
              <a:off x="3844" y="1680"/>
              <a:ext cx="92" cy="39"/>
            </a:xfrm>
            <a:custGeom>
              <a:avLst/>
              <a:gdLst>
                <a:gd name="T0" fmla="*/ 3 w 92"/>
                <a:gd name="T1" fmla="*/ 17 h 39"/>
                <a:gd name="T2" fmla="*/ 8 w 92"/>
                <a:gd name="T3" fmla="*/ 21 h 39"/>
                <a:gd name="T4" fmla="*/ 13 w 92"/>
                <a:gd name="T5" fmla="*/ 24 h 39"/>
                <a:gd name="T6" fmla="*/ 17 w 92"/>
                <a:gd name="T7" fmla="*/ 28 h 39"/>
                <a:gd name="T8" fmla="*/ 22 w 92"/>
                <a:gd name="T9" fmla="*/ 31 h 39"/>
                <a:gd name="T10" fmla="*/ 28 w 92"/>
                <a:gd name="T11" fmla="*/ 32 h 39"/>
                <a:gd name="T12" fmla="*/ 35 w 92"/>
                <a:gd name="T13" fmla="*/ 32 h 39"/>
                <a:gd name="T14" fmla="*/ 41 w 92"/>
                <a:gd name="T15" fmla="*/ 34 h 39"/>
                <a:gd name="T16" fmla="*/ 45 w 92"/>
                <a:gd name="T17" fmla="*/ 32 h 39"/>
                <a:gd name="T18" fmla="*/ 52 w 92"/>
                <a:gd name="T19" fmla="*/ 31 h 39"/>
                <a:gd name="T20" fmla="*/ 58 w 92"/>
                <a:gd name="T21" fmla="*/ 30 h 39"/>
                <a:gd name="T22" fmla="*/ 64 w 92"/>
                <a:gd name="T23" fmla="*/ 26 h 39"/>
                <a:gd name="T24" fmla="*/ 69 w 92"/>
                <a:gd name="T25" fmla="*/ 23 h 39"/>
                <a:gd name="T26" fmla="*/ 72 w 92"/>
                <a:gd name="T27" fmla="*/ 21 h 39"/>
                <a:gd name="T28" fmla="*/ 74 w 92"/>
                <a:gd name="T29" fmla="*/ 18 h 39"/>
                <a:gd name="T30" fmla="*/ 80 w 92"/>
                <a:gd name="T31" fmla="*/ 13 h 39"/>
                <a:gd name="T32" fmla="*/ 85 w 92"/>
                <a:gd name="T33" fmla="*/ 7 h 39"/>
                <a:gd name="T34" fmla="*/ 87 w 92"/>
                <a:gd name="T35" fmla="*/ 0 h 39"/>
                <a:gd name="T36" fmla="*/ 92 w 92"/>
                <a:gd name="T37" fmla="*/ 1 h 39"/>
                <a:gd name="T38" fmla="*/ 89 w 92"/>
                <a:gd name="T39" fmla="*/ 10 h 39"/>
                <a:gd name="T40" fmla="*/ 83 w 92"/>
                <a:gd name="T41" fmla="*/ 16 h 39"/>
                <a:gd name="T42" fmla="*/ 78 w 92"/>
                <a:gd name="T43" fmla="*/ 22 h 39"/>
                <a:gd name="T44" fmla="*/ 75 w 92"/>
                <a:gd name="T45" fmla="*/ 24 h 39"/>
                <a:gd name="T46" fmla="*/ 72 w 92"/>
                <a:gd name="T47" fmla="*/ 28 h 39"/>
                <a:gd name="T48" fmla="*/ 67 w 92"/>
                <a:gd name="T49" fmla="*/ 31 h 39"/>
                <a:gd name="T50" fmla="*/ 59 w 92"/>
                <a:gd name="T51" fmla="*/ 34 h 39"/>
                <a:gd name="T52" fmla="*/ 53 w 92"/>
                <a:gd name="T53" fmla="*/ 38 h 39"/>
                <a:gd name="T54" fmla="*/ 47 w 92"/>
                <a:gd name="T55" fmla="*/ 39 h 39"/>
                <a:gd name="T56" fmla="*/ 41 w 92"/>
                <a:gd name="T57" fmla="*/ 39 h 39"/>
                <a:gd name="T58" fmla="*/ 33 w 92"/>
                <a:gd name="T59" fmla="*/ 39 h 39"/>
                <a:gd name="T60" fmla="*/ 26 w 92"/>
                <a:gd name="T61" fmla="*/ 38 h 39"/>
                <a:gd name="T62" fmla="*/ 20 w 92"/>
                <a:gd name="T63" fmla="*/ 36 h 39"/>
                <a:gd name="T64" fmla="*/ 14 w 92"/>
                <a:gd name="T65" fmla="*/ 32 h 39"/>
                <a:gd name="T66" fmla="*/ 9 w 92"/>
                <a:gd name="T67" fmla="*/ 30 h 39"/>
                <a:gd name="T68" fmla="*/ 3 w 92"/>
                <a:gd name="T69" fmla="*/ 24 h 39"/>
                <a:gd name="T70" fmla="*/ 0 w 92"/>
                <a:gd name="T71" fmla="*/ 20 h 39"/>
                <a:gd name="T72" fmla="*/ 3 w 92"/>
                <a:gd name="T73" fmla="*/ 17 h 3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2"/>
                <a:gd name="T112" fmla="*/ 0 h 39"/>
                <a:gd name="T113" fmla="*/ 92 w 92"/>
                <a:gd name="T114" fmla="*/ 39 h 3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2" h="39">
                  <a:moveTo>
                    <a:pt x="3" y="17"/>
                  </a:moveTo>
                  <a:lnTo>
                    <a:pt x="8" y="21"/>
                  </a:lnTo>
                  <a:lnTo>
                    <a:pt x="13" y="24"/>
                  </a:lnTo>
                  <a:lnTo>
                    <a:pt x="17" y="28"/>
                  </a:lnTo>
                  <a:lnTo>
                    <a:pt x="22" y="31"/>
                  </a:lnTo>
                  <a:lnTo>
                    <a:pt x="28" y="32"/>
                  </a:lnTo>
                  <a:lnTo>
                    <a:pt x="35" y="32"/>
                  </a:lnTo>
                  <a:lnTo>
                    <a:pt x="41" y="34"/>
                  </a:lnTo>
                  <a:lnTo>
                    <a:pt x="45" y="32"/>
                  </a:lnTo>
                  <a:lnTo>
                    <a:pt x="52" y="31"/>
                  </a:lnTo>
                  <a:lnTo>
                    <a:pt x="58" y="30"/>
                  </a:lnTo>
                  <a:lnTo>
                    <a:pt x="64" y="26"/>
                  </a:lnTo>
                  <a:lnTo>
                    <a:pt x="69" y="23"/>
                  </a:lnTo>
                  <a:lnTo>
                    <a:pt x="72" y="21"/>
                  </a:lnTo>
                  <a:lnTo>
                    <a:pt x="74" y="18"/>
                  </a:lnTo>
                  <a:lnTo>
                    <a:pt x="80" y="13"/>
                  </a:lnTo>
                  <a:lnTo>
                    <a:pt x="85" y="7"/>
                  </a:lnTo>
                  <a:lnTo>
                    <a:pt x="87" y="0"/>
                  </a:lnTo>
                  <a:lnTo>
                    <a:pt x="92" y="1"/>
                  </a:lnTo>
                  <a:lnTo>
                    <a:pt x="89" y="10"/>
                  </a:lnTo>
                  <a:lnTo>
                    <a:pt x="83" y="16"/>
                  </a:lnTo>
                  <a:lnTo>
                    <a:pt x="78" y="22"/>
                  </a:lnTo>
                  <a:lnTo>
                    <a:pt x="75" y="24"/>
                  </a:lnTo>
                  <a:lnTo>
                    <a:pt x="72" y="28"/>
                  </a:lnTo>
                  <a:lnTo>
                    <a:pt x="67" y="31"/>
                  </a:lnTo>
                  <a:lnTo>
                    <a:pt x="59" y="34"/>
                  </a:lnTo>
                  <a:lnTo>
                    <a:pt x="53" y="38"/>
                  </a:lnTo>
                  <a:lnTo>
                    <a:pt x="47" y="39"/>
                  </a:lnTo>
                  <a:lnTo>
                    <a:pt x="41" y="39"/>
                  </a:lnTo>
                  <a:lnTo>
                    <a:pt x="33" y="39"/>
                  </a:lnTo>
                  <a:lnTo>
                    <a:pt x="26" y="38"/>
                  </a:lnTo>
                  <a:lnTo>
                    <a:pt x="20" y="36"/>
                  </a:lnTo>
                  <a:lnTo>
                    <a:pt x="14" y="32"/>
                  </a:lnTo>
                  <a:lnTo>
                    <a:pt x="9" y="30"/>
                  </a:lnTo>
                  <a:lnTo>
                    <a:pt x="3" y="24"/>
                  </a:lnTo>
                  <a:lnTo>
                    <a:pt x="0" y="20"/>
                  </a:lnTo>
                  <a:lnTo>
                    <a:pt x="3" y="17"/>
                  </a:lnTo>
                  <a:close/>
                </a:path>
              </a:pathLst>
            </a:custGeom>
            <a:solidFill>
              <a:srgbClr val="C195DB"/>
            </a:solidFill>
            <a:ln w="9525">
              <a:noFill/>
              <a:round/>
              <a:headEnd/>
              <a:tailEnd/>
            </a:ln>
          </p:spPr>
          <p:txBody>
            <a:bodyPr/>
            <a:lstStyle/>
            <a:p>
              <a:endParaRPr lang="ru-RU"/>
            </a:p>
          </p:txBody>
        </p:sp>
        <p:sp>
          <p:nvSpPr>
            <p:cNvPr id="22704" name="Freeform 1577"/>
            <p:cNvSpPr>
              <a:spLocks/>
            </p:cNvSpPr>
            <p:nvPr/>
          </p:nvSpPr>
          <p:spPr bwMode="auto">
            <a:xfrm>
              <a:off x="3932" y="1640"/>
              <a:ext cx="42" cy="42"/>
            </a:xfrm>
            <a:custGeom>
              <a:avLst/>
              <a:gdLst>
                <a:gd name="T0" fmla="*/ 0 w 42"/>
                <a:gd name="T1" fmla="*/ 41 h 42"/>
                <a:gd name="T2" fmla="*/ 3 w 42"/>
                <a:gd name="T3" fmla="*/ 33 h 42"/>
                <a:gd name="T4" fmla="*/ 5 w 42"/>
                <a:gd name="T5" fmla="*/ 28 h 42"/>
                <a:gd name="T6" fmla="*/ 5 w 42"/>
                <a:gd name="T7" fmla="*/ 23 h 42"/>
                <a:gd name="T8" fmla="*/ 7 w 42"/>
                <a:gd name="T9" fmla="*/ 17 h 42"/>
                <a:gd name="T10" fmla="*/ 11 w 42"/>
                <a:gd name="T11" fmla="*/ 14 h 42"/>
                <a:gd name="T12" fmla="*/ 16 w 42"/>
                <a:gd name="T13" fmla="*/ 10 h 42"/>
                <a:gd name="T14" fmla="*/ 26 w 42"/>
                <a:gd name="T15" fmla="*/ 4 h 42"/>
                <a:gd name="T16" fmla="*/ 38 w 42"/>
                <a:gd name="T17" fmla="*/ 0 h 42"/>
                <a:gd name="T18" fmla="*/ 42 w 42"/>
                <a:gd name="T19" fmla="*/ 4 h 42"/>
                <a:gd name="T20" fmla="*/ 29 w 42"/>
                <a:gd name="T21" fmla="*/ 10 h 42"/>
                <a:gd name="T22" fmla="*/ 19 w 42"/>
                <a:gd name="T23" fmla="*/ 14 h 42"/>
                <a:gd name="T24" fmla="*/ 15 w 42"/>
                <a:gd name="T25" fmla="*/ 17 h 42"/>
                <a:gd name="T26" fmla="*/ 13 w 42"/>
                <a:gd name="T27" fmla="*/ 21 h 42"/>
                <a:gd name="T28" fmla="*/ 11 w 42"/>
                <a:gd name="T29" fmla="*/ 25 h 42"/>
                <a:gd name="T30" fmla="*/ 9 w 42"/>
                <a:gd name="T31" fmla="*/ 30 h 42"/>
                <a:gd name="T32" fmla="*/ 8 w 42"/>
                <a:gd name="T33" fmla="*/ 34 h 42"/>
                <a:gd name="T34" fmla="*/ 5 w 42"/>
                <a:gd name="T35" fmla="*/ 42 h 42"/>
                <a:gd name="T36" fmla="*/ 0 w 42"/>
                <a:gd name="T37" fmla="*/ 41 h 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
                <a:gd name="T58" fmla="*/ 0 h 42"/>
                <a:gd name="T59" fmla="*/ 42 w 42"/>
                <a:gd name="T60" fmla="*/ 42 h 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 h="42">
                  <a:moveTo>
                    <a:pt x="0" y="41"/>
                  </a:moveTo>
                  <a:lnTo>
                    <a:pt x="3" y="33"/>
                  </a:lnTo>
                  <a:lnTo>
                    <a:pt x="5" y="28"/>
                  </a:lnTo>
                  <a:lnTo>
                    <a:pt x="5" y="23"/>
                  </a:lnTo>
                  <a:lnTo>
                    <a:pt x="7" y="17"/>
                  </a:lnTo>
                  <a:lnTo>
                    <a:pt x="11" y="14"/>
                  </a:lnTo>
                  <a:lnTo>
                    <a:pt x="16" y="10"/>
                  </a:lnTo>
                  <a:lnTo>
                    <a:pt x="26" y="4"/>
                  </a:lnTo>
                  <a:lnTo>
                    <a:pt x="38" y="0"/>
                  </a:lnTo>
                  <a:lnTo>
                    <a:pt x="42" y="4"/>
                  </a:lnTo>
                  <a:lnTo>
                    <a:pt x="29" y="10"/>
                  </a:lnTo>
                  <a:lnTo>
                    <a:pt x="19" y="14"/>
                  </a:lnTo>
                  <a:lnTo>
                    <a:pt x="15" y="17"/>
                  </a:lnTo>
                  <a:lnTo>
                    <a:pt x="13" y="21"/>
                  </a:lnTo>
                  <a:lnTo>
                    <a:pt x="11" y="25"/>
                  </a:lnTo>
                  <a:lnTo>
                    <a:pt x="9" y="30"/>
                  </a:lnTo>
                  <a:lnTo>
                    <a:pt x="8" y="34"/>
                  </a:lnTo>
                  <a:lnTo>
                    <a:pt x="5" y="42"/>
                  </a:lnTo>
                  <a:lnTo>
                    <a:pt x="0" y="41"/>
                  </a:lnTo>
                  <a:close/>
                </a:path>
              </a:pathLst>
            </a:custGeom>
            <a:solidFill>
              <a:srgbClr val="C195DB"/>
            </a:solidFill>
            <a:ln w="9525">
              <a:noFill/>
              <a:round/>
              <a:headEnd/>
              <a:tailEnd/>
            </a:ln>
          </p:spPr>
          <p:txBody>
            <a:bodyPr/>
            <a:lstStyle/>
            <a:p>
              <a:endParaRPr lang="ru-RU"/>
            </a:p>
          </p:txBody>
        </p:sp>
        <p:sp>
          <p:nvSpPr>
            <p:cNvPr id="22705" name="Freeform 1578"/>
            <p:cNvSpPr>
              <a:spLocks/>
            </p:cNvSpPr>
            <p:nvPr/>
          </p:nvSpPr>
          <p:spPr bwMode="auto">
            <a:xfrm>
              <a:off x="3930" y="1681"/>
              <a:ext cx="5" cy="1"/>
            </a:xfrm>
            <a:custGeom>
              <a:avLst/>
              <a:gdLst>
                <a:gd name="T0" fmla="*/ 5 w 5"/>
                <a:gd name="T1" fmla="*/ 1 h 1"/>
                <a:gd name="T2" fmla="*/ 0 w 5"/>
                <a:gd name="T3" fmla="*/ 0 h 1"/>
                <a:gd name="T4" fmla="*/ 5 w 5"/>
                <a:gd name="T5" fmla="*/ 1 h 1"/>
                <a:gd name="T6" fmla="*/ 0 60000 65536"/>
                <a:gd name="T7" fmla="*/ 0 60000 65536"/>
                <a:gd name="T8" fmla="*/ 0 60000 65536"/>
                <a:gd name="T9" fmla="*/ 0 w 5"/>
                <a:gd name="T10" fmla="*/ 0 h 1"/>
                <a:gd name="T11" fmla="*/ 5 w 5"/>
                <a:gd name="T12" fmla="*/ 1 h 1"/>
              </a:gdLst>
              <a:ahLst/>
              <a:cxnLst>
                <a:cxn ang="T6">
                  <a:pos x="T0" y="T1"/>
                </a:cxn>
                <a:cxn ang="T7">
                  <a:pos x="T2" y="T3"/>
                </a:cxn>
                <a:cxn ang="T8">
                  <a:pos x="T4" y="T5"/>
                </a:cxn>
              </a:cxnLst>
              <a:rect l="T9" t="T10" r="T11" b="T12"/>
              <a:pathLst>
                <a:path w="5" h="1">
                  <a:moveTo>
                    <a:pt x="5" y="1"/>
                  </a:moveTo>
                  <a:lnTo>
                    <a:pt x="0" y="0"/>
                  </a:lnTo>
                  <a:lnTo>
                    <a:pt x="5" y="1"/>
                  </a:lnTo>
                  <a:close/>
                </a:path>
              </a:pathLst>
            </a:custGeom>
            <a:solidFill>
              <a:srgbClr val="C195DB"/>
            </a:solidFill>
            <a:ln w="9525">
              <a:noFill/>
              <a:round/>
              <a:headEnd/>
              <a:tailEnd/>
            </a:ln>
          </p:spPr>
          <p:txBody>
            <a:bodyPr/>
            <a:lstStyle/>
            <a:p>
              <a:endParaRPr lang="ru-RU"/>
            </a:p>
          </p:txBody>
        </p:sp>
        <p:sp>
          <p:nvSpPr>
            <p:cNvPr id="22706" name="Freeform 1579"/>
            <p:cNvSpPr>
              <a:spLocks/>
            </p:cNvSpPr>
            <p:nvPr/>
          </p:nvSpPr>
          <p:spPr bwMode="auto">
            <a:xfrm>
              <a:off x="3971" y="1353"/>
              <a:ext cx="489" cy="291"/>
            </a:xfrm>
            <a:custGeom>
              <a:avLst/>
              <a:gdLst>
                <a:gd name="T0" fmla="*/ 0 w 489"/>
                <a:gd name="T1" fmla="*/ 287 h 291"/>
                <a:gd name="T2" fmla="*/ 41 w 489"/>
                <a:gd name="T3" fmla="*/ 270 h 291"/>
                <a:gd name="T4" fmla="*/ 109 w 489"/>
                <a:gd name="T5" fmla="*/ 244 h 291"/>
                <a:gd name="T6" fmla="*/ 193 w 489"/>
                <a:gd name="T7" fmla="*/ 208 h 291"/>
                <a:gd name="T8" fmla="*/ 238 w 489"/>
                <a:gd name="T9" fmla="*/ 188 h 291"/>
                <a:gd name="T10" fmla="*/ 283 w 489"/>
                <a:gd name="T11" fmla="*/ 168 h 291"/>
                <a:gd name="T12" fmla="*/ 326 w 489"/>
                <a:gd name="T13" fmla="*/ 146 h 291"/>
                <a:gd name="T14" fmla="*/ 367 w 489"/>
                <a:gd name="T15" fmla="*/ 123 h 291"/>
                <a:gd name="T16" fmla="*/ 403 w 489"/>
                <a:gd name="T17" fmla="*/ 101 h 291"/>
                <a:gd name="T18" fmla="*/ 434 w 489"/>
                <a:gd name="T19" fmla="*/ 78 h 291"/>
                <a:gd name="T20" fmla="*/ 448 w 489"/>
                <a:gd name="T21" fmla="*/ 68 h 291"/>
                <a:gd name="T22" fmla="*/ 459 w 489"/>
                <a:gd name="T23" fmla="*/ 58 h 291"/>
                <a:gd name="T24" fmla="*/ 468 w 489"/>
                <a:gd name="T25" fmla="*/ 47 h 291"/>
                <a:gd name="T26" fmla="*/ 476 w 489"/>
                <a:gd name="T27" fmla="*/ 38 h 291"/>
                <a:gd name="T28" fmla="*/ 480 w 489"/>
                <a:gd name="T29" fmla="*/ 28 h 291"/>
                <a:gd name="T30" fmla="*/ 483 w 489"/>
                <a:gd name="T31" fmla="*/ 18 h 291"/>
                <a:gd name="T32" fmla="*/ 483 w 489"/>
                <a:gd name="T33" fmla="*/ 16 h 291"/>
                <a:gd name="T34" fmla="*/ 483 w 489"/>
                <a:gd name="T35" fmla="*/ 10 h 291"/>
                <a:gd name="T36" fmla="*/ 481 w 489"/>
                <a:gd name="T37" fmla="*/ 6 h 291"/>
                <a:gd name="T38" fmla="*/ 480 w 489"/>
                <a:gd name="T39" fmla="*/ 3 h 291"/>
                <a:gd name="T40" fmla="*/ 485 w 489"/>
                <a:gd name="T41" fmla="*/ 0 h 291"/>
                <a:gd name="T42" fmla="*/ 487 w 489"/>
                <a:gd name="T43" fmla="*/ 4 h 291"/>
                <a:gd name="T44" fmla="*/ 487 w 489"/>
                <a:gd name="T45" fmla="*/ 9 h 291"/>
                <a:gd name="T46" fmla="*/ 489 w 489"/>
                <a:gd name="T47" fmla="*/ 14 h 291"/>
                <a:gd name="T48" fmla="*/ 487 w 489"/>
                <a:gd name="T49" fmla="*/ 20 h 291"/>
                <a:gd name="T50" fmla="*/ 487 w 489"/>
                <a:gd name="T51" fmla="*/ 30 h 291"/>
                <a:gd name="T52" fmla="*/ 481 w 489"/>
                <a:gd name="T53" fmla="*/ 40 h 291"/>
                <a:gd name="T54" fmla="*/ 474 w 489"/>
                <a:gd name="T55" fmla="*/ 50 h 291"/>
                <a:gd name="T56" fmla="*/ 464 w 489"/>
                <a:gd name="T57" fmla="*/ 61 h 291"/>
                <a:gd name="T58" fmla="*/ 452 w 489"/>
                <a:gd name="T59" fmla="*/ 73 h 291"/>
                <a:gd name="T60" fmla="*/ 439 w 489"/>
                <a:gd name="T61" fmla="*/ 83 h 291"/>
                <a:gd name="T62" fmla="*/ 407 w 489"/>
                <a:gd name="T63" fmla="*/ 106 h 291"/>
                <a:gd name="T64" fmla="*/ 369 w 489"/>
                <a:gd name="T65" fmla="*/ 127 h 291"/>
                <a:gd name="T66" fmla="*/ 328 w 489"/>
                <a:gd name="T67" fmla="*/ 150 h 291"/>
                <a:gd name="T68" fmla="*/ 286 w 489"/>
                <a:gd name="T69" fmla="*/ 172 h 291"/>
                <a:gd name="T70" fmla="*/ 240 w 489"/>
                <a:gd name="T71" fmla="*/ 193 h 291"/>
                <a:gd name="T72" fmla="*/ 196 w 489"/>
                <a:gd name="T73" fmla="*/ 213 h 291"/>
                <a:gd name="T74" fmla="*/ 112 w 489"/>
                <a:gd name="T75" fmla="*/ 248 h 291"/>
                <a:gd name="T76" fmla="*/ 44 w 489"/>
                <a:gd name="T77" fmla="*/ 275 h 291"/>
                <a:gd name="T78" fmla="*/ 4 w 489"/>
                <a:gd name="T79" fmla="*/ 291 h 291"/>
                <a:gd name="T80" fmla="*/ 0 w 489"/>
                <a:gd name="T81" fmla="*/ 287 h 29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89"/>
                <a:gd name="T124" fmla="*/ 0 h 291"/>
                <a:gd name="T125" fmla="*/ 489 w 489"/>
                <a:gd name="T126" fmla="*/ 291 h 29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89" h="291">
                  <a:moveTo>
                    <a:pt x="0" y="287"/>
                  </a:moveTo>
                  <a:lnTo>
                    <a:pt x="41" y="270"/>
                  </a:lnTo>
                  <a:lnTo>
                    <a:pt x="109" y="244"/>
                  </a:lnTo>
                  <a:lnTo>
                    <a:pt x="193" y="208"/>
                  </a:lnTo>
                  <a:lnTo>
                    <a:pt x="238" y="188"/>
                  </a:lnTo>
                  <a:lnTo>
                    <a:pt x="283" y="168"/>
                  </a:lnTo>
                  <a:lnTo>
                    <a:pt x="326" y="146"/>
                  </a:lnTo>
                  <a:lnTo>
                    <a:pt x="367" y="123"/>
                  </a:lnTo>
                  <a:lnTo>
                    <a:pt x="403" y="101"/>
                  </a:lnTo>
                  <a:lnTo>
                    <a:pt x="434" y="78"/>
                  </a:lnTo>
                  <a:lnTo>
                    <a:pt x="448" y="68"/>
                  </a:lnTo>
                  <a:lnTo>
                    <a:pt x="459" y="58"/>
                  </a:lnTo>
                  <a:lnTo>
                    <a:pt x="468" y="47"/>
                  </a:lnTo>
                  <a:lnTo>
                    <a:pt x="476" y="38"/>
                  </a:lnTo>
                  <a:lnTo>
                    <a:pt x="480" y="28"/>
                  </a:lnTo>
                  <a:lnTo>
                    <a:pt x="483" y="18"/>
                  </a:lnTo>
                  <a:lnTo>
                    <a:pt x="483" y="16"/>
                  </a:lnTo>
                  <a:lnTo>
                    <a:pt x="483" y="10"/>
                  </a:lnTo>
                  <a:lnTo>
                    <a:pt x="481" y="6"/>
                  </a:lnTo>
                  <a:lnTo>
                    <a:pt x="480" y="3"/>
                  </a:lnTo>
                  <a:lnTo>
                    <a:pt x="485" y="0"/>
                  </a:lnTo>
                  <a:lnTo>
                    <a:pt x="487" y="4"/>
                  </a:lnTo>
                  <a:lnTo>
                    <a:pt x="487" y="9"/>
                  </a:lnTo>
                  <a:lnTo>
                    <a:pt x="489" y="14"/>
                  </a:lnTo>
                  <a:lnTo>
                    <a:pt x="487" y="20"/>
                  </a:lnTo>
                  <a:lnTo>
                    <a:pt x="487" y="30"/>
                  </a:lnTo>
                  <a:lnTo>
                    <a:pt x="481" y="40"/>
                  </a:lnTo>
                  <a:lnTo>
                    <a:pt x="474" y="50"/>
                  </a:lnTo>
                  <a:lnTo>
                    <a:pt x="464" y="61"/>
                  </a:lnTo>
                  <a:lnTo>
                    <a:pt x="452" y="73"/>
                  </a:lnTo>
                  <a:lnTo>
                    <a:pt x="439" y="83"/>
                  </a:lnTo>
                  <a:lnTo>
                    <a:pt x="407" y="106"/>
                  </a:lnTo>
                  <a:lnTo>
                    <a:pt x="369" y="127"/>
                  </a:lnTo>
                  <a:lnTo>
                    <a:pt x="328" y="150"/>
                  </a:lnTo>
                  <a:lnTo>
                    <a:pt x="286" y="172"/>
                  </a:lnTo>
                  <a:lnTo>
                    <a:pt x="240" y="193"/>
                  </a:lnTo>
                  <a:lnTo>
                    <a:pt x="196" y="213"/>
                  </a:lnTo>
                  <a:lnTo>
                    <a:pt x="112" y="248"/>
                  </a:lnTo>
                  <a:lnTo>
                    <a:pt x="44" y="275"/>
                  </a:lnTo>
                  <a:lnTo>
                    <a:pt x="4" y="291"/>
                  </a:lnTo>
                  <a:lnTo>
                    <a:pt x="0" y="287"/>
                  </a:lnTo>
                  <a:close/>
                </a:path>
              </a:pathLst>
            </a:custGeom>
            <a:solidFill>
              <a:srgbClr val="C195DB"/>
            </a:solidFill>
            <a:ln w="9525">
              <a:noFill/>
              <a:round/>
              <a:headEnd/>
              <a:tailEnd/>
            </a:ln>
          </p:spPr>
          <p:txBody>
            <a:bodyPr/>
            <a:lstStyle/>
            <a:p>
              <a:endParaRPr lang="ru-RU"/>
            </a:p>
          </p:txBody>
        </p:sp>
        <p:sp>
          <p:nvSpPr>
            <p:cNvPr id="22707" name="Freeform 1580"/>
            <p:cNvSpPr>
              <a:spLocks/>
            </p:cNvSpPr>
            <p:nvPr/>
          </p:nvSpPr>
          <p:spPr bwMode="auto">
            <a:xfrm>
              <a:off x="3971" y="1640"/>
              <a:ext cx="3" cy="5"/>
            </a:xfrm>
            <a:custGeom>
              <a:avLst/>
              <a:gdLst>
                <a:gd name="T0" fmla="*/ 0 w 3"/>
                <a:gd name="T1" fmla="*/ 0 h 5"/>
                <a:gd name="T2" fmla="*/ 3 w 3"/>
                <a:gd name="T3" fmla="*/ 5 h 5"/>
                <a:gd name="T4" fmla="*/ 0 w 3"/>
                <a:gd name="T5" fmla="*/ 0 h 5"/>
                <a:gd name="T6" fmla="*/ 0 60000 65536"/>
                <a:gd name="T7" fmla="*/ 0 60000 65536"/>
                <a:gd name="T8" fmla="*/ 0 60000 65536"/>
                <a:gd name="T9" fmla="*/ 0 w 3"/>
                <a:gd name="T10" fmla="*/ 0 h 5"/>
                <a:gd name="T11" fmla="*/ 3 w 3"/>
                <a:gd name="T12" fmla="*/ 5 h 5"/>
              </a:gdLst>
              <a:ahLst/>
              <a:cxnLst>
                <a:cxn ang="T6">
                  <a:pos x="T0" y="T1"/>
                </a:cxn>
                <a:cxn ang="T7">
                  <a:pos x="T2" y="T3"/>
                </a:cxn>
                <a:cxn ang="T8">
                  <a:pos x="T4" y="T5"/>
                </a:cxn>
              </a:cxnLst>
              <a:rect l="T9" t="T10" r="T11" b="T12"/>
              <a:pathLst>
                <a:path w="3" h="5">
                  <a:moveTo>
                    <a:pt x="0" y="0"/>
                  </a:moveTo>
                  <a:lnTo>
                    <a:pt x="3" y="5"/>
                  </a:lnTo>
                  <a:lnTo>
                    <a:pt x="0" y="0"/>
                  </a:lnTo>
                  <a:close/>
                </a:path>
              </a:pathLst>
            </a:custGeom>
            <a:solidFill>
              <a:srgbClr val="C195DB"/>
            </a:solidFill>
            <a:ln w="9525">
              <a:noFill/>
              <a:round/>
              <a:headEnd/>
              <a:tailEnd/>
            </a:ln>
          </p:spPr>
          <p:txBody>
            <a:bodyPr/>
            <a:lstStyle/>
            <a:p>
              <a:endParaRPr lang="ru-RU"/>
            </a:p>
          </p:txBody>
        </p:sp>
        <p:sp>
          <p:nvSpPr>
            <p:cNvPr id="22708" name="Freeform 1581"/>
            <p:cNvSpPr>
              <a:spLocks/>
            </p:cNvSpPr>
            <p:nvPr/>
          </p:nvSpPr>
          <p:spPr bwMode="auto">
            <a:xfrm>
              <a:off x="3952" y="1335"/>
              <a:ext cx="504" cy="277"/>
            </a:xfrm>
            <a:custGeom>
              <a:avLst/>
              <a:gdLst>
                <a:gd name="T0" fmla="*/ 499 w 504"/>
                <a:gd name="T1" fmla="*/ 20 h 277"/>
                <a:gd name="T2" fmla="*/ 494 w 504"/>
                <a:gd name="T3" fmla="*/ 13 h 277"/>
                <a:gd name="T4" fmla="*/ 491 w 504"/>
                <a:gd name="T5" fmla="*/ 12 h 277"/>
                <a:gd name="T6" fmla="*/ 487 w 504"/>
                <a:gd name="T7" fmla="*/ 10 h 277"/>
                <a:gd name="T8" fmla="*/ 483 w 504"/>
                <a:gd name="T9" fmla="*/ 8 h 277"/>
                <a:gd name="T10" fmla="*/ 480 w 504"/>
                <a:gd name="T11" fmla="*/ 7 h 277"/>
                <a:gd name="T12" fmla="*/ 475 w 504"/>
                <a:gd name="T13" fmla="*/ 7 h 277"/>
                <a:gd name="T14" fmla="*/ 468 w 504"/>
                <a:gd name="T15" fmla="*/ 7 h 277"/>
                <a:gd name="T16" fmla="*/ 456 w 504"/>
                <a:gd name="T17" fmla="*/ 8 h 277"/>
                <a:gd name="T18" fmla="*/ 443 w 504"/>
                <a:gd name="T19" fmla="*/ 12 h 277"/>
                <a:gd name="T20" fmla="*/ 427 w 504"/>
                <a:gd name="T21" fmla="*/ 14 h 277"/>
                <a:gd name="T22" fmla="*/ 412 w 504"/>
                <a:gd name="T23" fmla="*/ 21 h 277"/>
                <a:gd name="T24" fmla="*/ 395 w 504"/>
                <a:gd name="T25" fmla="*/ 29 h 277"/>
                <a:gd name="T26" fmla="*/ 376 w 504"/>
                <a:gd name="T27" fmla="*/ 37 h 277"/>
                <a:gd name="T28" fmla="*/ 337 w 504"/>
                <a:gd name="T29" fmla="*/ 56 h 277"/>
                <a:gd name="T30" fmla="*/ 317 w 504"/>
                <a:gd name="T31" fmla="*/ 69 h 277"/>
                <a:gd name="T32" fmla="*/ 296 w 504"/>
                <a:gd name="T33" fmla="*/ 80 h 277"/>
                <a:gd name="T34" fmla="*/ 254 w 504"/>
                <a:gd name="T35" fmla="*/ 105 h 277"/>
                <a:gd name="T36" fmla="*/ 211 w 504"/>
                <a:gd name="T37" fmla="*/ 133 h 277"/>
                <a:gd name="T38" fmla="*/ 170 w 504"/>
                <a:gd name="T39" fmla="*/ 161 h 277"/>
                <a:gd name="T40" fmla="*/ 96 w 504"/>
                <a:gd name="T41" fmla="*/ 212 h 277"/>
                <a:gd name="T42" fmla="*/ 37 w 504"/>
                <a:gd name="T43" fmla="*/ 255 h 277"/>
                <a:gd name="T44" fmla="*/ 3 w 504"/>
                <a:gd name="T45" fmla="*/ 277 h 277"/>
                <a:gd name="T46" fmla="*/ 0 w 504"/>
                <a:gd name="T47" fmla="*/ 273 h 277"/>
                <a:gd name="T48" fmla="*/ 33 w 504"/>
                <a:gd name="T49" fmla="*/ 250 h 277"/>
                <a:gd name="T50" fmla="*/ 91 w 504"/>
                <a:gd name="T51" fmla="*/ 207 h 277"/>
                <a:gd name="T52" fmla="*/ 167 w 504"/>
                <a:gd name="T53" fmla="*/ 156 h 277"/>
                <a:gd name="T54" fmla="*/ 208 w 504"/>
                <a:gd name="T55" fmla="*/ 127 h 277"/>
                <a:gd name="T56" fmla="*/ 251 w 504"/>
                <a:gd name="T57" fmla="*/ 101 h 277"/>
                <a:gd name="T58" fmla="*/ 294 w 504"/>
                <a:gd name="T59" fmla="*/ 75 h 277"/>
                <a:gd name="T60" fmla="*/ 314 w 504"/>
                <a:gd name="T61" fmla="*/ 63 h 277"/>
                <a:gd name="T62" fmla="*/ 335 w 504"/>
                <a:gd name="T63" fmla="*/ 52 h 277"/>
                <a:gd name="T64" fmla="*/ 374 w 504"/>
                <a:gd name="T65" fmla="*/ 33 h 277"/>
                <a:gd name="T66" fmla="*/ 393 w 504"/>
                <a:gd name="T67" fmla="*/ 23 h 277"/>
                <a:gd name="T68" fmla="*/ 410 w 504"/>
                <a:gd name="T69" fmla="*/ 16 h 277"/>
                <a:gd name="T70" fmla="*/ 425 w 504"/>
                <a:gd name="T71" fmla="*/ 10 h 277"/>
                <a:gd name="T72" fmla="*/ 442 w 504"/>
                <a:gd name="T73" fmla="*/ 5 h 277"/>
                <a:gd name="T74" fmla="*/ 456 w 504"/>
                <a:gd name="T75" fmla="*/ 2 h 277"/>
                <a:gd name="T76" fmla="*/ 468 w 504"/>
                <a:gd name="T77" fmla="*/ 0 h 277"/>
                <a:gd name="T78" fmla="*/ 475 w 504"/>
                <a:gd name="T79" fmla="*/ 0 h 277"/>
                <a:gd name="T80" fmla="*/ 480 w 504"/>
                <a:gd name="T81" fmla="*/ 0 h 277"/>
                <a:gd name="T82" fmla="*/ 485 w 504"/>
                <a:gd name="T83" fmla="*/ 2 h 277"/>
                <a:gd name="T84" fmla="*/ 489 w 504"/>
                <a:gd name="T85" fmla="*/ 4 h 277"/>
                <a:gd name="T86" fmla="*/ 494 w 504"/>
                <a:gd name="T87" fmla="*/ 7 h 277"/>
                <a:gd name="T88" fmla="*/ 497 w 504"/>
                <a:gd name="T89" fmla="*/ 10 h 277"/>
                <a:gd name="T90" fmla="*/ 504 w 504"/>
                <a:gd name="T91" fmla="*/ 16 h 277"/>
                <a:gd name="T92" fmla="*/ 499 w 504"/>
                <a:gd name="T93" fmla="*/ 20 h 27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04"/>
                <a:gd name="T142" fmla="*/ 0 h 277"/>
                <a:gd name="T143" fmla="*/ 504 w 504"/>
                <a:gd name="T144" fmla="*/ 277 h 27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04" h="277">
                  <a:moveTo>
                    <a:pt x="499" y="20"/>
                  </a:moveTo>
                  <a:lnTo>
                    <a:pt x="494" y="13"/>
                  </a:lnTo>
                  <a:lnTo>
                    <a:pt x="491" y="12"/>
                  </a:lnTo>
                  <a:lnTo>
                    <a:pt x="487" y="10"/>
                  </a:lnTo>
                  <a:lnTo>
                    <a:pt x="483" y="8"/>
                  </a:lnTo>
                  <a:lnTo>
                    <a:pt x="480" y="7"/>
                  </a:lnTo>
                  <a:lnTo>
                    <a:pt x="475" y="7"/>
                  </a:lnTo>
                  <a:lnTo>
                    <a:pt x="468" y="7"/>
                  </a:lnTo>
                  <a:lnTo>
                    <a:pt x="456" y="8"/>
                  </a:lnTo>
                  <a:lnTo>
                    <a:pt x="443" y="12"/>
                  </a:lnTo>
                  <a:lnTo>
                    <a:pt x="427" y="14"/>
                  </a:lnTo>
                  <a:lnTo>
                    <a:pt x="412" y="21"/>
                  </a:lnTo>
                  <a:lnTo>
                    <a:pt x="395" y="29"/>
                  </a:lnTo>
                  <a:lnTo>
                    <a:pt x="376" y="37"/>
                  </a:lnTo>
                  <a:lnTo>
                    <a:pt x="337" y="56"/>
                  </a:lnTo>
                  <a:lnTo>
                    <a:pt x="317" y="69"/>
                  </a:lnTo>
                  <a:lnTo>
                    <a:pt x="296" y="80"/>
                  </a:lnTo>
                  <a:lnTo>
                    <a:pt x="254" y="105"/>
                  </a:lnTo>
                  <a:lnTo>
                    <a:pt x="211" y="133"/>
                  </a:lnTo>
                  <a:lnTo>
                    <a:pt x="170" y="161"/>
                  </a:lnTo>
                  <a:lnTo>
                    <a:pt x="96" y="212"/>
                  </a:lnTo>
                  <a:lnTo>
                    <a:pt x="37" y="255"/>
                  </a:lnTo>
                  <a:lnTo>
                    <a:pt x="3" y="277"/>
                  </a:lnTo>
                  <a:lnTo>
                    <a:pt x="0" y="273"/>
                  </a:lnTo>
                  <a:lnTo>
                    <a:pt x="33" y="250"/>
                  </a:lnTo>
                  <a:lnTo>
                    <a:pt x="91" y="207"/>
                  </a:lnTo>
                  <a:lnTo>
                    <a:pt x="167" y="156"/>
                  </a:lnTo>
                  <a:lnTo>
                    <a:pt x="208" y="127"/>
                  </a:lnTo>
                  <a:lnTo>
                    <a:pt x="251" y="101"/>
                  </a:lnTo>
                  <a:lnTo>
                    <a:pt x="294" y="75"/>
                  </a:lnTo>
                  <a:lnTo>
                    <a:pt x="314" y="63"/>
                  </a:lnTo>
                  <a:lnTo>
                    <a:pt x="335" y="52"/>
                  </a:lnTo>
                  <a:lnTo>
                    <a:pt x="374" y="33"/>
                  </a:lnTo>
                  <a:lnTo>
                    <a:pt x="393" y="23"/>
                  </a:lnTo>
                  <a:lnTo>
                    <a:pt x="410" y="16"/>
                  </a:lnTo>
                  <a:lnTo>
                    <a:pt x="425" y="10"/>
                  </a:lnTo>
                  <a:lnTo>
                    <a:pt x="442" y="5"/>
                  </a:lnTo>
                  <a:lnTo>
                    <a:pt x="456" y="2"/>
                  </a:lnTo>
                  <a:lnTo>
                    <a:pt x="468" y="0"/>
                  </a:lnTo>
                  <a:lnTo>
                    <a:pt x="475" y="0"/>
                  </a:lnTo>
                  <a:lnTo>
                    <a:pt x="480" y="0"/>
                  </a:lnTo>
                  <a:lnTo>
                    <a:pt x="485" y="2"/>
                  </a:lnTo>
                  <a:lnTo>
                    <a:pt x="489" y="4"/>
                  </a:lnTo>
                  <a:lnTo>
                    <a:pt x="494" y="7"/>
                  </a:lnTo>
                  <a:lnTo>
                    <a:pt x="497" y="10"/>
                  </a:lnTo>
                  <a:lnTo>
                    <a:pt x="504" y="16"/>
                  </a:lnTo>
                  <a:lnTo>
                    <a:pt x="499" y="20"/>
                  </a:lnTo>
                  <a:close/>
                </a:path>
              </a:pathLst>
            </a:custGeom>
            <a:solidFill>
              <a:srgbClr val="C195DB"/>
            </a:solidFill>
            <a:ln w="9525">
              <a:noFill/>
              <a:round/>
              <a:headEnd/>
              <a:tailEnd/>
            </a:ln>
          </p:spPr>
          <p:txBody>
            <a:bodyPr/>
            <a:lstStyle/>
            <a:p>
              <a:endParaRPr lang="ru-RU"/>
            </a:p>
          </p:txBody>
        </p:sp>
        <p:sp>
          <p:nvSpPr>
            <p:cNvPr id="22709" name="Freeform 1582"/>
            <p:cNvSpPr>
              <a:spLocks/>
            </p:cNvSpPr>
            <p:nvPr/>
          </p:nvSpPr>
          <p:spPr bwMode="auto">
            <a:xfrm>
              <a:off x="4450" y="1353"/>
              <a:ext cx="4" cy="3"/>
            </a:xfrm>
            <a:custGeom>
              <a:avLst/>
              <a:gdLst>
                <a:gd name="T0" fmla="*/ 4 w 4"/>
                <a:gd name="T1" fmla="*/ 0 h 3"/>
                <a:gd name="T2" fmla="*/ 0 w 4"/>
                <a:gd name="T3" fmla="*/ 3 h 3"/>
                <a:gd name="T4" fmla="*/ 4 w 4"/>
                <a:gd name="T5" fmla="*/ 0 h 3"/>
                <a:gd name="T6" fmla="*/ 0 60000 65536"/>
                <a:gd name="T7" fmla="*/ 0 60000 65536"/>
                <a:gd name="T8" fmla="*/ 0 60000 65536"/>
                <a:gd name="T9" fmla="*/ 0 w 4"/>
                <a:gd name="T10" fmla="*/ 0 h 3"/>
                <a:gd name="T11" fmla="*/ 4 w 4"/>
                <a:gd name="T12" fmla="*/ 3 h 3"/>
              </a:gdLst>
              <a:ahLst/>
              <a:cxnLst>
                <a:cxn ang="T6">
                  <a:pos x="T0" y="T1"/>
                </a:cxn>
                <a:cxn ang="T7">
                  <a:pos x="T2" y="T3"/>
                </a:cxn>
                <a:cxn ang="T8">
                  <a:pos x="T4" y="T5"/>
                </a:cxn>
              </a:cxnLst>
              <a:rect l="T9" t="T10" r="T11" b="T12"/>
              <a:pathLst>
                <a:path w="4" h="3">
                  <a:moveTo>
                    <a:pt x="4" y="0"/>
                  </a:moveTo>
                  <a:lnTo>
                    <a:pt x="0" y="3"/>
                  </a:lnTo>
                  <a:lnTo>
                    <a:pt x="4" y="0"/>
                  </a:lnTo>
                  <a:close/>
                </a:path>
              </a:pathLst>
            </a:custGeom>
            <a:solidFill>
              <a:srgbClr val="C195DB"/>
            </a:solidFill>
            <a:ln w="9525">
              <a:noFill/>
              <a:round/>
              <a:headEnd/>
              <a:tailEnd/>
            </a:ln>
          </p:spPr>
          <p:txBody>
            <a:bodyPr/>
            <a:lstStyle/>
            <a:p>
              <a:endParaRPr lang="ru-RU"/>
            </a:p>
          </p:txBody>
        </p:sp>
        <p:sp>
          <p:nvSpPr>
            <p:cNvPr id="22710" name="Freeform 1583"/>
            <p:cNvSpPr>
              <a:spLocks/>
            </p:cNvSpPr>
            <p:nvPr/>
          </p:nvSpPr>
          <p:spPr bwMode="auto">
            <a:xfrm>
              <a:off x="3878" y="1608"/>
              <a:ext cx="73" cy="18"/>
            </a:xfrm>
            <a:custGeom>
              <a:avLst/>
              <a:gdLst>
                <a:gd name="T0" fmla="*/ 73 w 73"/>
                <a:gd name="T1" fmla="*/ 4 h 18"/>
                <a:gd name="T2" fmla="*/ 61 w 73"/>
                <a:gd name="T3" fmla="*/ 14 h 18"/>
                <a:gd name="T4" fmla="*/ 55 w 73"/>
                <a:gd name="T5" fmla="*/ 17 h 18"/>
                <a:gd name="T6" fmla="*/ 50 w 73"/>
                <a:gd name="T7" fmla="*/ 17 h 18"/>
                <a:gd name="T8" fmla="*/ 39 w 73"/>
                <a:gd name="T9" fmla="*/ 18 h 18"/>
                <a:gd name="T10" fmla="*/ 31 w 73"/>
                <a:gd name="T11" fmla="*/ 18 h 18"/>
                <a:gd name="T12" fmla="*/ 16 w 73"/>
                <a:gd name="T13" fmla="*/ 15 h 18"/>
                <a:gd name="T14" fmla="*/ 9 w 73"/>
                <a:gd name="T15" fmla="*/ 14 h 18"/>
                <a:gd name="T16" fmla="*/ 0 w 73"/>
                <a:gd name="T17" fmla="*/ 14 h 18"/>
                <a:gd name="T18" fmla="*/ 0 w 73"/>
                <a:gd name="T19" fmla="*/ 6 h 18"/>
                <a:gd name="T20" fmla="*/ 9 w 73"/>
                <a:gd name="T21" fmla="*/ 6 h 18"/>
                <a:gd name="T22" fmla="*/ 18 w 73"/>
                <a:gd name="T23" fmla="*/ 8 h 18"/>
                <a:gd name="T24" fmla="*/ 31 w 73"/>
                <a:gd name="T25" fmla="*/ 12 h 18"/>
                <a:gd name="T26" fmla="*/ 39 w 73"/>
                <a:gd name="T27" fmla="*/ 14 h 18"/>
                <a:gd name="T28" fmla="*/ 49 w 73"/>
                <a:gd name="T29" fmla="*/ 12 h 18"/>
                <a:gd name="T30" fmla="*/ 53 w 73"/>
                <a:gd name="T31" fmla="*/ 10 h 18"/>
                <a:gd name="T32" fmla="*/ 58 w 73"/>
                <a:gd name="T33" fmla="*/ 8 h 18"/>
                <a:gd name="T34" fmla="*/ 70 w 73"/>
                <a:gd name="T35" fmla="*/ 0 h 18"/>
                <a:gd name="T36" fmla="*/ 73 w 73"/>
                <a:gd name="T37" fmla="*/ 4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73"/>
                <a:gd name="T58" fmla="*/ 0 h 18"/>
                <a:gd name="T59" fmla="*/ 73 w 73"/>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73" h="18">
                  <a:moveTo>
                    <a:pt x="73" y="4"/>
                  </a:moveTo>
                  <a:lnTo>
                    <a:pt x="61" y="14"/>
                  </a:lnTo>
                  <a:lnTo>
                    <a:pt x="55" y="17"/>
                  </a:lnTo>
                  <a:lnTo>
                    <a:pt x="50" y="17"/>
                  </a:lnTo>
                  <a:lnTo>
                    <a:pt x="39" y="18"/>
                  </a:lnTo>
                  <a:lnTo>
                    <a:pt x="31" y="18"/>
                  </a:lnTo>
                  <a:lnTo>
                    <a:pt x="16" y="15"/>
                  </a:lnTo>
                  <a:lnTo>
                    <a:pt x="9" y="14"/>
                  </a:lnTo>
                  <a:lnTo>
                    <a:pt x="0" y="14"/>
                  </a:lnTo>
                  <a:lnTo>
                    <a:pt x="0" y="6"/>
                  </a:lnTo>
                  <a:lnTo>
                    <a:pt x="9" y="6"/>
                  </a:lnTo>
                  <a:lnTo>
                    <a:pt x="18" y="8"/>
                  </a:lnTo>
                  <a:lnTo>
                    <a:pt x="31" y="12"/>
                  </a:lnTo>
                  <a:lnTo>
                    <a:pt x="39" y="14"/>
                  </a:lnTo>
                  <a:lnTo>
                    <a:pt x="49" y="12"/>
                  </a:lnTo>
                  <a:lnTo>
                    <a:pt x="53" y="10"/>
                  </a:lnTo>
                  <a:lnTo>
                    <a:pt x="58" y="8"/>
                  </a:lnTo>
                  <a:lnTo>
                    <a:pt x="70" y="0"/>
                  </a:lnTo>
                  <a:lnTo>
                    <a:pt x="73" y="4"/>
                  </a:lnTo>
                  <a:close/>
                </a:path>
              </a:pathLst>
            </a:custGeom>
            <a:solidFill>
              <a:srgbClr val="C195DB"/>
            </a:solidFill>
            <a:ln w="9525">
              <a:noFill/>
              <a:round/>
              <a:headEnd/>
              <a:tailEnd/>
            </a:ln>
          </p:spPr>
          <p:txBody>
            <a:bodyPr/>
            <a:lstStyle/>
            <a:p>
              <a:endParaRPr lang="ru-RU"/>
            </a:p>
          </p:txBody>
        </p:sp>
        <p:sp>
          <p:nvSpPr>
            <p:cNvPr id="22711" name="Freeform 1584"/>
            <p:cNvSpPr>
              <a:spLocks/>
            </p:cNvSpPr>
            <p:nvPr/>
          </p:nvSpPr>
          <p:spPr bwMode="auto">
            <a:xfrm>
              <a:off x="3950" y="1608"/>
              <a:ext cx="1" cy="5"/>
            </a:xfrm>
            <a:custGeom>
              <a:avLst/>
              <a:gdLst>
                <a:gd name="T0" fmla="*/ 1 w 1"/>
                <a:gd name="T1" fmla="*/ 5 h 5"/>
                <a:gd name="T2" fmla="*/ 0 w 1"/>
                <a:gd name="T3" fmla="*/ 0 h 5"/>
                <a:gd name="T4" fmla="*/ 1 w 1"/>
                <a:gd name="T5" fmla="*/ 5 h 5"/>
                <a:gd name="T6" fmla="*/ 0 60000 65536"/>
                <a:gd name="T7" fmla="*/ 0 60000 65536"/>
                <a:gd name="T8" fmla="*/ 0 60000 65536"/>
                <a:gd name="T9" fmla="*/ 0 w 1"/>
                <a:gd name="T10" fmla="*/ 0 h 5"/>
                <a:gd name="T11" fmla="*/ 1 w 1"/>
                <a:gd name="T12" fmla="*/ 5 h 5"/>
              </a:gdLst>
              <a:ahLst/>
              <a:cxnLst>
                <a:cxn ang="T6">
                  <a:pos x="T0" y="T1"/>
                </a:cxn>
                <a:cxn ang="T7">
                  <a:pos x="T2" y="T3"/>
                </a:cxn>
                <a:cxn ang="T8">
                  <a:pos x="T4" y="T5"/>
                </a:cxn>
              </a:cxnLst>
              <a:rect l="T9" t="T10" r="T11" b="T12"/>
              <a:pathLst>
                <a:path w="1" h="5">
                  <a:moveTo>
                    <a:pt x="1" y="5"/>
                  </a:moveTo>
                  <a:lnTo>
                    <a:pt x="0" y="0"/>
                  </a:lnTo>
                  <a:lnTo>
                    <a:pt x="1" y="5"/>
                  </a:lnTo>
                  <a:close/>
                </a:path>
              </a:pathLst>
            </a:custGeom>
            <a:solidFill>
              <a:srgbClr val="C195DB"/>
            </a:solidFill>
            <a:ln w="9525">
              <a:noFill/>
              <a:round/>
              <a:headEnd/>
              <a:tailEnd/>
            </a:ln>
          </p:spPr>
          <p:txBody>
            <a:bodyPr/>
            <a:lstStyle/>
            <a:p>
              <a:endParaRPr lang="ru-RU"/>
            </a:p>
          </p:txBody>
        </p:sp>
        <p:sp>
          <p:nvSpPr>
            <p:cNvPr id="22712" name="Freeform 1585"/>
            <p:cNvSpPr>
              <a:spLocks/>
            </p:cNvSpPr>
            <p:nvPr/>
          </p:nvSpPr>
          <p:spPr bwMode="auto">
            <a:xfrm>
              <a:off x="3829" y="1615"/>
              <a:ext cx="49" cy="86"/>
            </a:xfrm>
            <a:custGeom>
              <a:avLst/>
              <a:gdLst>
                <a:gd name="T0" fmla="*/ 49 w 49"/>
                <a:gd name="T1" fmla="*/ 7 h 86"/>
                <a:gd name="T2" fmla="*/ 41 w 49"/>
                <a:gd name="T3" fmla="*/ 7 h 86"/>
                <a:gd name="T4" fmla="*/ 34 w 49"/>
                <a:gd name="T5" fmla="*/ 11 h 86"/>
                <a:gd name="T6" fmla="*/ 28 w 49"/>
                <a:gd name="T7" fmla="*/ 13 h 86"/>
                <a:gd name="T8" fmla="*/ 22 w 49"/>
                <a:gd name="T9" fmla="*/ 17 h 86"/>
                <a:gd name="T10" fmla="*/ 18 w 49"/>
                <a:gd name="T11" fmla="*/ 20 h 86"/>
                <a:gd name="T12" fmla="*/ 15 w 49"/>
                <a:gd name="T13" fmla="*/ 25 h 86"/>
                <a:gd name="T14" fmla="*/ 11 w 49"/>
                <a:gd name="T15" fmla="*/ 31 h 86"/>
                <a:gd name="T16" fmla="*/ 10 w 49"/>
                <a:gd name="T17" fmla="*/ 37 h 86"/>
                <a:gd name="T18" fmla="*/ 9 w 49"/>
                <a:gd name="T19" fmla="*/ 41 h 86"/>
                <a:gd name="T20" fmla="*/ 7 w 49"/>
                <a:gd name="T21" fmla="*/ 47 h 86"/>
                <a:gd name="T22" fmla="*/ 7 w 49"/>
                <a:gd name="T23" fmla="*/ 54 h 86"/>
                <a:gd name="T24" fmla="*/ 9 w 49"/>
                <a:gd name="T25" fmla="*/ 60 h 86"/>
                <a:gd name="T26" fmla="*/ 10 w 49"/>
                <a:gd name="T27" fmla="*/ 65 h 86"/>
                <a:gd name="T28" fmla="*/ 11 w 49"/>
                <a:gd name="T29" fmla="*/ 71 h 86"/>
                <a:gd name="T30" fmla="*/ 13 w 49"/>
                <a:gd name="T31" fmla="*/ 76 h 86"/>
                <a:gd name="T32" fmla="*/ 18 w 49"/>
                <a:gd name="T33" fmla="*/ 82 h 86"/>
                <a:gd name="T34" fmla="*/ 11 w 49"/>
                <a:gd name="T35" fmla="*/ 86 h 86"/>
                <a:gd name="T36" fmla="*/ 9 w 49"/>
                <a:gd name="T37" fmla="*/ 79 h 86"/>
                <a:gd name="T38" fmla="*/ 5 w 49"/>
                <a:gd name="T39" fmla="*/ 73 h 86"/>
                <a:gd name="T40" fmla="*/ 3 w 49"/>
                <a:gd name="T41" fmla="*/ 68 h 86"/>
                <a:gd name="T42" fmla="*/ 2 w 49"/>
                <a:gd name="T43" fmla="*/ 60 h 86"/>
                <a:gd name="T44" fmla="*/ 0 w 49"/>
                <a:gd name="T45" fmla="*/ 54 h 86"/>
                <a:gd name="T46" fmla="*/ 0 w 49"/>
                <a:gd name="T47" fmla="*/ 47 h 86"/>
                <a:gd name="T48" fmla="*/ 2 w 49"/>
                <a:gd name="T49" fmla="*/ 41 h 86"/>
                <a:gd name="T50" fmla="*/ 3 w 49"/>
                <a:gd name="T51" fmla="*/ 35 h 86"/>
                <a:gd name="T52" fmla="*/ 7 w 49"/>
                <a:gd name="T53" fmla="*/ 28 h 86"/>
                <a:gd name="T54" fmla="*/ 10 w 49"/>
                <a:gd name="T55" fmla="*/ 22 h 86"/>
                <a:gd name="T56" fmla="*/ 13 w 49"/>
                <a:gd name="T57" fmla="*/ 17 h 86"/>
                <a:gd name="T58" fmla="*/ 19 w 49"/>
                <a:gd name="T59" fmla="*/ 13 h 86"/>
                <a:gd name="T60" fmla="*/ 26 w 49"/>
                <a:gd name="T61" fmla="*/ 7 h 86"/>
                <a:gd name="T62" fmla="*/ 32 w 49"/>
                <a:gd name="T63" fmla="*/ 5 h 86"/>
                <a:gd name="T64" fmla="*/ 40 w 49"/>
                <a:gd name="T65" fmla="*/ 1 h 86"/>
                <a:gd name="T66" fmla="*/ 49 w 49"/>
                <a:gd name="T67" fmla="*/ 0 h 86"/>
                <a:gd name="T68" fmla="*/ 49 w 49"/>
                <a:gd name="T69" fmla="*/ 7 h 8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9"/>
                <a:gd name="T106" fmla="*/ 0 h 86"/>
                <a:gd name="T107" fmla="*/ 49 w 49"/>
                <a:gd name="T108" fmla="*/ 86 h 8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9" h="86">
                  <a:moveTo>
                    <a:pt x="49" y="7"/>
                  </a:moveTo>
                  <a:lnTo>
                    <a:pt x="41" y="7"/>
                  </a:lnTo>
                  <a:lnTo>
                    <a:pt x="34" y="11"/>
                  </a:lnTo>
                  <a:lnTo>
                    <a:pt x="28" y="13"/>
                  </a:lnTo>
                  <a:lnTo>
                    <a:pt x="22" y="17"/>
                  </a:lnTo>
                  <a:lnTo>
                    <a:pt x="18" y="20"/>
                  </a:lnTo>
                  <a:lnTo>
                    <a:pt x="15" y="25"/>
                  </a:lnTo>
                  <a:lnTo>
                    <a:pt x="11" y="31"/>
                  </a:lnTo>
                  <a:lnTo>
                    <a:pt x="10" y="37"/>
                  </a:lnTo>
                  <a:lnTo>
                    <a:pt x="9" y="41"/>
                  </a:lnTo>
                  <a:lnTo>
                    <a:pt x="7" y="47"/>
                  </a:lnTo>
                  <a:lnTo>
                    <a:pt x="7" y="54"/>
                  </a:lnTo>
                  <a:lnTo>
                    <a:pt x="9" y="60"/>
                  </a:lnTo>
                  <a:lnTo>
                    <a:pt x="10" y="65"/>
                  </a:lnTo>
                  <a:lnTo>
                    <a:pt x="11" y="71"/>
                  </a:lnTo>
                  <a:lnTo>
                    <a:pt x="13" y="76"/>
                  </a:lnTo>
                  <a:lnTo>
                    <a:pt x="18" y="82"/>
                  </a:lnTo>
                  <a:lnTo>
                    <a:pt x="11" y="86"/>
                  </a:lnTo>
                  <a:lnTo>
                    <a:pt x="9" y="79"/>
                  </a:lnTo>
                  <a:lnTo>
                    <a:pt x="5" y="73"/>
                  </a:lnTo>
                  <a:lnTo>
                    <a:pt x="3" y="68"/>
                  </a:lnTo>
                  <a:lnTo>
                    <a:pt x="2" y="60"/>
                  </a:lnTo>
                  <a:lnTo>
                    <a:pt x="0" y="54"/>
                  </a:lnTo>
                  <a:lnTo>
                    <a:pt x="0" y="47"/>
                  </a:lnTo>
                  <a:lnTo>
                    <a:pt x="2" y="41"/>
                  </a:lnTo>
                  <a:lnTo>
                    <a:pt x="3" y="35"/>
                  </a:lnTo>
                  <a:lnTo>
                    <a:pt x="7" y="28"/>
                  </a:lnTo>
                  <a:lnTo>
                    <a:pt x="10" y="22"/>
                  </a:lnTo>
                  <a:lnTo>
                    <a:pt x="13" y="17"/>
                  </a:lnTo>
                  <a:lnTo>
                    <a:pt x="19" y="13"/>
                  </a:lnTo>
                  <a:lnTo>
                    <a:pt x="26" y="7"/>
                  </a:lnTo>
                  <a:lnTo>
                    <a:pt x="32" y="5"/>
                  </a:lnTo>
                  <a:lnTo>
                    <a:pt x="40" y="1"/>
                  </a:lnTo>
                  <a:lnTo>
                    <a:pt x="49" y="0"/>
                  </a:lnTo>
                  <a:lnTo>
                    <a:pt x="49" y="7"/>
                  </a:lnTo>
                  <a:close/>
                </a:path>
              </a:pathLst>
            </a:custGeom>
            <a:solidFill>
              <a:srgbClr val="C195DB"/>
            </a:solidFill>
            <a:ln w="9525">
              <a:noFill/>
              <a:round/>
              <a:headEnd/>
              <a:tailEnd/>
            </a:ln>
          </p:spPr>
          <p:txBody>
            <a:bodyPr/>
            <a:lstStyle/>
            <a:p>
              <a:endParaRPr lang="ru-RU"/>
            </a:p>
          </p:txBody>
        </p:sp>
        <p:sp>
          <p:nvSpPr>
            <p:cNvPr id="22713" name="Freeform 1586"/>
            <p:cNvSpPr>
              <a:spLocks/>
            </p:cNvSpPr>
            <p:nvPr/>
          </p:nvSpPr>
          <p:spPr bwMode="auto">
            <a:xfrm>
              <a:off x="3878" y="1615"/>
              <a:ext cx="1" cy="6"/>
            </a:xfrm>
            <a:custGeom>
              <a:avLst/>
              <a:gdLst>
                <a:gd name="T0" fmla="*/ 0 w 1"/>
                <a:gd name="T1" fmla="*/ 0 h 6"/>
                <a:gd name="T2" fmla="*/ 0 w 1"/>
                <a:gd name="T3" fmla="*/ 6 h 6"/>
                <a:gd name="T4" fmla="*/ 0 w 1"/>
                <a:gd name="T5" fmla="*/ 0 h 6"/>
                <a:gd name="T6" fmla="*/ 0 60000 65536"/>
                <a:gd name="T7" fmla="*/ 0 60000 65536"/>
                <a:gd name="T8" fmla="*/ 0 60000 65536"/>
                <a:gd name="T9" fmla="*/ 0 w 1"/>
                <a:gd name="T10" fmla="*/ 0 h 6"/>
                <a:gd name="T11" fmla="*/ 1 w 1"/>
                <a:gd name="T12" fmla="*/ 6 h 6"/>
              </a:gdLst>
              <a:ahLst/>
              <a:cxnLst>
                <a:cxn ang="T6">
                  <a:pos x="T0" y="T1"/>
                </a:cxn>
                <a:cxn ang="T7">
                  <a:pos x="T2" y="T3"/>
                </a:cxn>
                <a:cxn ang="T8">
                  <a:pos x="T4" y="T5"/>
                </a:cxn>
              </a:cxnLst>
              <a:rect l="T9" t="T10" r="T11" b="T12"/>
              <a:pathLst>
                <a:path w="1" h="6">
                  <a:moveTo>
                    <a:pt x="0" y="0"/>
                  </a:moveTo>
                  <a:lnTo>
                    <a:pt x="0" y="6"/>
                  </a:lnTo>
                  <a:lnTo>
                    <a:pt x="0" y="0"/>
                  </a:lnTo>
                  <a:close/>
                </a:path>
              </a:pathLst>
            </a:custGeom>
            <a:solidFill>
              <a:srgbClr val="C195DB"/>
            </a:solidFill>
            <a:ln w="9525">
              <a:noFill/>
              <a:round/>
              <a:headEnd/>
              <a:tailEnd/>
            </a:ln>
          </p:spPr>
          <p:txBody>
            <a:bodyPr/>
            <a:lstStyle/>
            <a:p>
              <a:endParaRPr lang="ru-RU"/>
            </a:p>
          </p:txBody>
        </p:sp>
        <p:sp>
          <p:nvSpPr>
            <p:cNvPr id="22714" name="Freeform 1587"/>
            <p:cNvSpPr>
              <a:spLocks/>
            </p:cNvSpPr>
            <p:nvPr/>
          </p:nvSpPr>
          <p:spPr bwMode="auto">
            <a:xfrm>
              <a:off x="3839" y="1697"/>
              <a:ext cx="8" cy="4"/>
            </a:xfrm>
            <a:custGeom>
              <a:avLst/>
              <a:gdLst>
                <a:gd name="T0" fmla="*/ 0 w 8"/>
                <a:gd name="T1" fmla="*/ 4 h 4"/>
                <a:gd name="T2" fmla="*/ 2 w 8"/>
                <a:gd name="T3" fmla="*/ 4 h 4"/>
                <a:gd name="T4" fmla="*/ 6 w 8"/>
                <a:gd name="T5" fmla="*/ 0 h 4"/>
                <a:gd name="T6" fmla="*/ 8 w 8"/>
                <a:gd name="T7" fmla="*/ 0 h 4"/>
                <a:gd name="T8" fmla="*/ 0 w 8"/>
                <a:gd name="T9" fmla="*/ 4 h 4"/>
                <a:gd name="T10" fmla="*/ 0 60000 65536"/>
                <a:gd name="T11" fmla="*/ 0 60000 65536"/>
                <a:gd name="T12" fmla="*/ 0 60000 65536"/>
                <a:gd name="T13" fmla="*/ 0 60000 65536"/>
                <a:gd name="T14" fmla="*/ 0 60000 65536"/>
                <a:gd name="T15" fmla="*/ 0 w 8"/>
                <a:gd name="T16" fmla="*/ 0 h 4"/>
                <a:gd name="T17" fmla="*/ 8 w 8"/>
                <a:gd name="T18" fmla="*/ 4 h 4"/>
              </a:gdLst>
              <a:ahLst/>
              <a:cxnLst>
                <a:cxn ang="T10">
                  <a:pos x="T0" y="T1"/>
                </a:cxn>
                <a:cxn ang="T11">
                  <a:pos x="T2" y="T3"/>
                </a:cxn>
                <a:cxn ang="T12">
                  <a:pos x="T4" y="T5"/>
                </a:cxn>
                <a:cxn ang="T13">
                  <a:pos x="T6" y="T7"/>
                </a:cxn>
                <a:cxn ang="T14">
                  <a:pos x="T8" y="T9"/>
                </a:cxn>
              </a:cxnLst>
              <a:rect l="T15" t="T16" r="T17" b="T18"/>
              <a:pathLst>
                <a:path w="8" h="4">
                  <a:moveTo>
                    <a:pt x="0" y="4"/>
                  </a:moveTo>
                  <a:lnTo>
                    <a:pt x="2" y="4"/>
                  </a:lnTo>
                  <a:lnTo>
                    <a:pt x="6" y="0"/>
                  </a:lnTo>
                  <a:lnTo>
                    <a:pt x="8" y="0"/>
                  </a:lnTo>
                  <a:lnTo>
                    <a:pt x="0" y="4"/>
                  </a:lnTo>
                  <a:close/>
                </a:path>
              </a:pathLst>
            </a:custGeom>
            <a:solidFill>
              <a:srgbClr val="C195DB"/>
            </a:solidFill>
            <a:ln w="9525">
              <a:noFill/>
              <a:round/>
              <a:headEnd/>
              <a:tailEnd/>
            </a:ln>
          </p:spPr>
          <p:txBody>
            <a:bodyPr/>
            <a:lstStyle/>
            <a:p>
              <a:endParaRPr lang="ru-RU"/>
            </a:p>
          </p:txBody>
        </p:sp>
        <p:sp>
          <p:nvSpPr>
            <p:cNvPr id="22715" name="Freeform 1588"/>
            <p:cNvSpPr>
              <a:spLocks/>
            </p:cNvSpPr>
            <p:nvPr/>
          </p:nvSpPr>
          <p:spPr bwMode="auto">
            <a:xfrm>
              <a:off x="3896" y="2788"/>
              <a:ext cx="547" cy="320"/>
            </a:xfrm>
            <a:custGeom>
              <a:avLst/>
              <a:gdLst>
                <a:gd name="T0" fmla="*/ 0 w 547"/>
                <a:gd name="T1" fmla="*/ 0 h 320"/>
                <a:gd name="T2" fmla="*/ 27 w 547"/>
                <a:gd name="T3" fmla="*/ 9 h 320"/>
                <a:gd name="T4" fmla="*/ 94 w 547"/>
                <a:gd name="T5" fmla="*/ 33 h 320"/>
                <a:gd name="T6" fmla="*/ 139 w 547"/>
                <a:gd name="T7" fmla="*/ 49 h 320"/>
                <a:gd name="T8" fmla="*/ 188 w 547"/>
                <a:gd name="T9" fmla="*/ 67 h 320"/>
                <a:gd name="T10" fmla="*/ 242 w 547"/>
                <a:gd name="T11" fmla="*/ 90 h 320"/>
                <a:gd name="T12" fmla="*/ 295 w 547"/>
                <a:gd name="T13" fmla="*/ 112 h 320"/>
                <a:gd name="T14" fmla="*/ 348 w 547"/>
                <a:gd name="T15" fmla="*/ 137 h 320"/>
                <a:gd name="T16" fmla="*/ 398 w 547"/>
                <a:gd name="T17" fmla="*/ 160 h 320"/>
                <a:gd name="T18" fmla="*/ 422 w 547"/>
                <a:gd name="T19" fmla="*/ 173 h 320"/>
                <a:gd name="T20" fmla="*/ 444 w 547"/>
                <a:gd name="T21" fmla="*/ 186 h 320"/>
                <a:gd name="T22" fmla="*/ 466 w 547"/>
                <a:gd name="T23" fmla="*/ 198 h 320"/>
                <a:gd name="T24" fmla="*/ 485 w 547"/>
                <a:gd name="T25" fmla="*/ 211 h 320"/>
                <a:gd name="T26" fmla="*/ 501 w 547"/>
                <a:gd name="T27" fmla="*/ 224 h 320"/>
                <a:gd name="T28" fmla="*/ 517 w 547"/>
                <a:gd name="T29" fmla="*/ 235 h 320"/>
                <a:gd name="T30" fmla="*/ 522 w 547"/>
                <a:gd name="T31" fmla="*/ 242 h 320"/>
                <a:gd name="T32" fmla="*/ 528 w 547"/>
                <a:gd name="T33" fmla="*/ 248 h 320"/>
                <a:gd name="T34" fmla="*/ 537 w 547"/>
                <a:gd name="T35" fmla="*/ 260 h 320"/>
                <a:gd name="T36" fmla="*/ 541 w 547"/>
                <a:gd name="T37" fmla="*/ 265 h 320"/>
                <a:gd name="T38" fmla="*/ 543 w 547"/>
                <a:gd name="T39" fmla="*/ 271 h 320"/>
                <a:gd name="T40" fmla="*/ 545 w 547"/>
                <a:gd name="T41" fmla="*/ 277 h 320"/>
                <a:gd name="T42" fmla="*/ 547 w 547"/>
                <a:gd name="T43" fmla="*/ 282 h 320"/>
                <a:gd name="T44" fmla="*/ 547 w 547"/>
                <a:gd name="T45" fmla="*/ 288 h 320"/>
                <a:gd name="T46" fmla="*/ 547 w 547"/>
                <a:gd name="T47" fmla="*/ 293 h 320"/>
                <a:gd name="T48" fmla="*/ 545 w 547"/>
                <a:gd name="T49" fmla="*/ 298 h 320"/>
                <a:gd name="T50" fmla="*/ 543 w 547"/>
                <a:gd name="T51" fmla="*/ 304 h 320"/>
                <a:gd name="T52" fmla="*/ 541 w 547"/>
                <a:gd name="T53" fmla="*/ 307 h 320"/>
                <a:gd name="T54" fmla="*/ 536 w 547"/>
                <a:gd name="T55" fmla="*/ 312 h 320"/>
                <a:gd name="T56" fmla="*/ 531 w 547"/>
                <a:gd name="T57" fmla="*/ 315 h 320"/>
                <a:gd name="T58" fmla="*/ 526 w 547"/>
                <a:gd name="T59" fmla="*/ 316 h 320"/>
                <a:gd name="T60" fmla="*/ 522 w 547"/>
                <a:gd name="T61" fmla="*/ 318 h 320"/>
                <a:gd name="T62" fmla="*/ 515 w 547"/>
                <a:gd name="T63" fmla="*/ 320 h 320"/>
                <a:gd name="T64" fmla="*/ 503 w 547"/>
                <a:gd name="T65" fmla="*/ 320 h 320"/>
                <a:gd name="T66" fmla="*/ 487 w 547"/>
                <a:gd name="T67" fmla="*/ 318 h 320"/>
                <a:gd name="T68" fmla="*/ 479 w 547"/>
                <a:gd name="T69" fmla="*/ 317 h 320"/>
                <a:gd name="T70" fmla="*/ 471 w 547"/>
                <a:gd name="T71" fmla="*/ 314 h 320"/>
                <a:gd name="T72" fmla="*/ 462 w 547"/>
                <a:gd name="T73" fmla="*/ 310 h 320"/>
                <a:gd name="T74" fmla="*/ 452 w 547"/>
                <a:gd name="T75" fmla="*/ 307 h 320"/>
                <a:gd name="T76" fmla="*/ 434 w 547"/>
                <a:gd name="T77" fmla="*/ 299 h 320"/>
                <a:gd name="T78" fmla="*/ 413 w 547"/>
                <a:gd name="T79" fmla="*/ 290 h 320"/>
                <a:gd name="T80" fmla="*/ 391 w 547"/>
                <a:gd name="T81" fmla="*/ 279 h 320"/>
                <a:gd name="T82" fmla="*/ 368 w 547"/>
                <a:gd name="T83" fmla="*/ 266 h 320"/>
                <a:gd name="T84" fmla="*/ 344 w 547"/>
                <a:gd name="T85" fmla="*/ 252 h 320"/>
                <a:gd name="T86" fmla="*/ 321 w 547"/>
                <a:gd name="T87" fmla="*/ 238 h 320"/>
                <a:gd name="T88" fmla="*/ 297 w 547"/>
                <a:gd name="T89" fmla="*/ 223 h 320"/>
                <a:gd name="T90" fmla="*/ 250 w 547"/>
                <a:gd name="T91" fmla="*/ 190 h 320"/>
                <a:gd name="T92" fmla="*/ 203 w 547"/>
                <a:gd name="T93" fmla="*/ 156 h 320"/>
                <a:gd name="T94" fmla="*/ 156 w 547"/>
                <a:gd name="T95" fmla="*/ 123 h 320"/>
                <a:gd name="T96" fmla="*/ 77 w 547"/>
                <a:gd name="T97" fmla="*/ 62 h 320"/>
                <a:gd name="T98" fmla="*/ 21 w 547"/>
                <a:gd name="T99" fmla="*/ 17 h 320"/>
                <a:gd name="T100" fmla="*/ 0 w 547"/>
                <a:gd name="T101" fmla="*/ 0 h 32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47"/>
                <a:gd name="T154" fmla="*/ 0 h 320"/>
                <a:gd name="T155" fmla="*/ 547 w 547"/>
                <a:gd name="T156" fmla="*/ 320 h 32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47" h="320">
                  <a:moveTo>
                    <a:pt x="0" y="0"/>
                  </a:moveTo>
                  <a:lnTo>
                    <a:pt x="27" y="9"/>
                  </a:lnTo>
                  <a:lnTo>
                    <a:pt x="94" y="33"/>
                  </a:lnTo>
                  <a:lnTo>
                    <a:pt x="139" y="49"/>
                  </a:lnTo>
                  <a:lnTo>
                    <a:pt x="188" y="67"/>
                  </a:lnTo>
                  <a:lnTo>
                    <a:pt x="242" y="90"/>
                  </a:lnTo>
                  <a:lnTo>
                    <a:pt x="295" y="112"/>
                  </a:lnTo>
                  <a:lnTo>
                    <a:pt x="348" y="137"/>
                  </a:lnTo>
                  <a:lnTo>
                    <a:pt x="398" y="160"/>
                  </a:lnTo>
                  <a:lnTo>
                    <a:pt x="422" y="173"/>
                  </a:lnTo>
                  <a:lnTo>
                    <a:pt x="444" y="186"/>
                  </a:lnTo>
                  <a:lnTo>
                    <a:pt x="466" y="198"/>
                  </a:lnTo>
                  <a:lnTo>
                    <a:pt x="485" y="211"/>
                  </a:lnTo>
                  <a:lnTo>
                    <a:pt x="501" y="224"/>
                  </a:lnTo>
                  <a:lnTo>
                    <a:pt x="517" y="235"/>
                  </a:lnTo>
                  <a:lnTo>
                    <a:pt x="522" y="242"/>
                  </a:lnTo>
                  <a:lnTo>
                    <a:pt x="528" y="248"/>
                  </a:lnTo>
                  <a:lnTo>
                    <a:pt x="537" y="260"/>
                  </a:lnTo>
                  <a:lnTo>
                    <a:pt x="541" y="265"/>
                  </a:lnTo>
                  <a:lnTo>
                    <a:pt x="543" y="271"/>
                  </a:lnTo>
                  <a:lnTo>
                    <a:pt x="545" y="277"/>
                  </a:lnTo>
                  <a:lnTo>
                    <a:pt x="547" y="282"/>
                  </a:lnTo>
                  <a:lnTo>
                    <a:pt x="547" y="288"/>
                  </a:lnTo>
                  <a:lnTo>
                    <a:pt x="547" y="293"/>
                  </a:lnTo>
                  <a:lnTo>
                    <a:pt x="545" y="298"/>
                  </a:lnTo>
                  <a:lnTo>
                    <a:pt x="543" y="304"/>
                  </a:lnTo>
                  <a:lnTo>
                    <a:pt x="541" y="307"/>
                  </a:lnTo>
                  <a:lnTo>
                    <a:pt x="536" y="312"/>
                  </a:lnTo>
                  <a:lnTo>
                    <a:pt x="531" y="315"/>
                  </a:lnTo>
                  <a:lnTo>
                    <a:pt x="526" y="316"/>
                  </a:lnTo>
                  <a:lnTo>
                    <a:pt x="522" y="318"/>
                  </a:lnTo>
                  <a:lnTo>
                    <a:pt x="515" y="320"/>
                  </a:lnTo>
                  <a:lnTo>
                    <a:pt x="503" y="320"/>
                  </a:lnTo>
                  <a:lnTo>
                    <a:pt x="487" y="318"/>
                  </a:lnTo>
                  <a:lnTo>
                    <a:pt x="479" y="317"/>
                  </a:lnTo>
                  <a:lnTo>
                    <a:pt x="471" y="314"/>
                  </a:lnTo>
                  <a:lnTo>
                    <a:pt x="462" y="310"/>
                  </a:lnTo>
                  <a:lnTo>
                    <a:pt x="452" y="307"/>
                  </a:lnTo>
                  <a:lnTo>
                    <a:pt x="434" y="299"/>
                  </a:lnTo>
                  <a:lnTo>
                    <a:pt x="413" y="290"/>
                  </a:lnTo>
                  <a:lnTo>
                    <a:pt x="391" y="279"/>
                  </a:lnTo>
                  <a:lnTo>
                    <a:pt x="368" y="266"/>
                  </a:lnTo>
                  <a:lnTo>
                    <a:pt x="344" y="252"/>
                  </a:lnTo>
                  <a:lnTo>
                    <a:pt x="321" y="238"/>
                  </a:lnTo>
                  <a:lnTo>
                    <a:pt x="297" y="223"/>
                  </a:lnTo>
                  <a:lnTo>
                    <a:pt x="250" y="190"/>
                  </a:lnTo>
                  <a:lnTo>
                    <a:pt x="203" y="156"/>
                  </a:lnTo>
                  <a:lnTo>
                    <a:pt x="156" y="123"/>
                  </a:lnTo>
                  <a:lnTo>
                    <a:pt x="77" y="62"/>
                  </a:lnTo>
                  <a:lnTo>
                    <a:pt x="21" y="17"/>
                  </a:lnTo>
                  <a:lnTo>
                    <a:pt x="0" y="0"/>
                  </a:lnTo>
                  <a:close/>
                </a:path>
              </a:pathLst>
            </a:custGeom>
            <a:solidFill>
              <a:srgbClr val="844CD6"/>
            </a:solidFill>
            <a:ln w="9525">
              <a:noFill/>
              <a:round/>
              <a:headEnd/>
              <a:tailEnd/>
            </a:ln>
          </p:spPr>
          <p:txBody>
            <a:bodyPr/>
            <a:lstStyle/>
            <a:p>
              <a:endParaRPr lang="ru-RU"/>
            </a:p>
          </p:txBody>
        </p:sp>
        <p:sp>
          <p:nvSpPr>
            <p:cNvPr id="22716" name="Freeform 1589"/>
            <p:cNvSpPr>
              <a:spLocks/>
            </p:cNvSpPr>
            <p:nvPr/>
          </p:nvSpPr>
          <p:spPr bwMode="auto">
            <a:xfrm>
              <a:off x="3894" y="2784"/>
              <a:ext cx="553" cy="307"/>
            </a:xfrm>
            <a:custGeom>
              <a:avLst/>
              <a:gdLst>
                <a:gd name="T0" fmla="*/ 4 w 553"/>
                <a:gd name="T1" fmla="*/ 0 h 307"/>
                <a:gd name="T2" fmla="*/ 99 w 553"/>
                <a:gd name="T3" fmla="*/ 33 h 307"/>
                <a:gd name="T4" fmla="*/ 192 w 553"/>
                <a:gd name="T5" fmla="*/ 68 h 307"/>
                <a:gd name="T6" fmla="*/ 299 w 553"/>
                <a:gd name="T7" fmla="*/ 112 h 307"/>
                <a:gd name="T8" fmla="*/ 403 w 553"/>
                <a:gd name="T9" fmla="*/ 161 h 307"/>
                <a:gd name="T10" fmla="*/ 450 w 553"/>
                <a:gd name="T11" fmla="*/ 186 h 307"/>
                <a:gd name="T12" fmla="*/ 489 w 553"/>
                <a:gd name="T13" fmla="*/ 212 h 307"/>
                <a:gd name="T14" fmla="*/ 521 w 553"/>
                <a:gd name="T15" fmla="*/ 237 h 307"/>
                <a:gd name="T16" fmla="*/ 542 w 553"/>
                <a:gd name="T17" fmla="*/ 260 h 307"/>
                <a:gd name="T18" fmla="*/ 553 w 553"/>
                <a:gd name="T19" fmla="*/ 286 h 307"/>
                <a:gd name="T20" fmla="*/ 553 w 553"/>
                <a:gd name="T21" fmla="*/ 297 h 307"/>
                <a:gd name="T22" fmla="*/ 550 w 553"/>
                <a:gd name="T23" fmla="*/ 307 h 307"/>
                <a:gd name="T24" fmla="*/ 544 w 553"/>
                <a:gd name="T25" fmla="*/ 305 h 307"/>
                <a:gd name="T26" fmla="*/ 546 w 553"/>
                <a:gd name="T27" fmla="*/ 296 h 307"/>
                <a:gd name="T28" fmla="*/ 546 w 553"/>
                <a:gd name="T29" fmla="*/ 288 h 307"/>
                <a:gd name="T30" fmla="*/ 537 w 553"/>
                <a:gd name="T31" fmla="*/ 265 h 307"/>
                <a:gd name="T32" fmla="*/ 516 w 553"/>
                <a:gd name="T33" fmla="*/ 242 h 307"/>
                <a:gd name="T34" fmla="*/ 485 w 553"/>
                <a:gd name="T35" fmla="*/ 216 h 307"/>
                <a:gd name="T36" fmla="*/ 446 w 553"/>
                <a:gd name="T37" fmla="*/ 191 h 307"/>
                <a:gd name="T38" fmla="*/ 398 w 553"/>
                <a:gd name="T39" fmla="*/ 166 h 307"/>
                <a:gd name="T40" fmla="*/ 295 w 553"/>
                <a:gd name="T41" fmla="*/ 117 h 307"/>
                <a:gd name="T42" fmla="*/ 189 w 553"/>
                <a:gd name="T43" fmla="*/ 72 h 307"/>
                <a:gd name="T44" fmla="*/ 96 w 553"/>
                <a:gd name="T45" fmla="*/ 38 h 307"/>
                <a:gd name="T46" fmla="*/ 0 w 553"/>
                <a:gd name="T47" fmla="*/ 5 h 307"/>
                <a:gd name="T48" fmla="*/ 4 w 553"/>
                <a:gd name="T49" fmla="*/ 0 h 30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53"/>
                <a:gd name="T76" fmla="*/ 0 h 307"/>
                <a:gd name="T77" fmla="*/ 553 w 553"/>
                <a:gd name="T78" fmla="*/ 307 h 30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53" h="307">
                  <a:moveTo>
                    <a:pt x="4" y="0"/>
                  </a:moveTo>
                  <a:lnTo>
                    <a:pt x="99" y="33"/>
                  </a:lnTo>
                  <a:lnTo>
                    <a:pt x="192" y="68"/>
                  </a:lnTo>
                  <a:lnTo>
                    <a:pt x="299" y="112"/>
                  </a:lnTo>
                  <a:lnTo>
                    <a:pt x="403" y="161"/>
                  </a:lnTo>
                  <a:lnTo>
                    <a:pt x="450" y="186"/>
                  </a:lnTo>
                  <a:lnTo>
                    <a:pt x="489" y="212"/>
                  </a:lnTo>
                  <a:lnTo>
                    <a:pt x="521" y="237"/>
                  </a:lnTo>
                  <a:lnTo>
                    <a:pt x="542" y="260"/>
                  </a:lnTo>
                  <a:lnTo>
                    <a:pt x="553" y="286"/>
                  </a:lnTo>
                  <a:lnTo>
                    <a:pt x="553" y="297"/>
                  </a:lnTo>
                  <a:lnTo>
                    <a:pt x="550" y="307"/>
                  </a:lnTo>
                  <a:lnTo>
                    <a:pt x="544" y="305"/>
                  </a:lnTo>
                  <a:lnTo>
                    <a:pt x="546" y="296"/>
                  </a:lnTo>
                  <a:lnTo>
                    <a:pt x="546" y="288"/>
                  </a:lnTo>
                  <a:lnTo>
                    <a:pt x="537" y="265"/>
                  </a:lnTo>
                  <a:lnTo>
                    <a:pt x="516" y="242"/>
                  </a:lnTo>
                  <a:lnTo>
                    <a:pt x="485" y="216"/>
                  </a:lnTo>
                  <a:lnTo>
                    <a:pt x="446" y="191"/>
                  </a:lnTo>
                  <a:lnTo>
                    <a:pt x="398" y="166"/>
                  </a:lnTo>
                  <a:lnTo>
                    <a:pt x="295" y="117"/>
                  </a:lnTo>
                  <a:lnTo>
                    <a:pt x="189" y="72"/>
                  </a:lnTo>
                  <a:lnTo>
                    <a:pt x="96" y="38"/>
                  </a:lnTo>
                  <a:lnTo>
                    <a:pt x="0" y="5"/>
                  </a:lnTo>
                  <a:lnTo>
                    <a:pt x="4" y="0"/>
                  </a:lnTo>
                  <a:close/>
                </a:path>
              </a:pathLst>
            </a:custGeom>
            <a:solidFill>
              <a:srgbClr val="C195DB"/>
            </a:solidFill>
            <a:ln w="9525">
              <a:noFill/>
              <a:round/>
              <a:headEnd/>
              <a:tailEnd/>
            </a:ln>
          </p:spPr>
          <p:txBody>
            <a:bodyPr/>
            <a:lstStyle/>
            <a:p>
              <a:endParaRPr lang="ru-RU"/>
            </a:p>
          </p:txBody>
        </p:sp>
        <p:sp>
          <p:nvSpPr>
            <p:cNvPr id="22717" name="Freeform 1590"/>
            <p:cNvSpPr>
              <a:spLocks/>
            </p:cNvSpPr>
            <p:nvPr/>
          </p:nvSpPr>
          <p:spPr bwMode="auto">
            <a:xfrm>
              <a:off x="3892" y="2784"/>
              <a:ext cx="547" cy="327"/>
            </a:xfrm>
            <a:custGeom>
              <a:avLst/>
              <a:gdLst>
                <a:gd name="T0" fmla="*/ 547 w 547"/>
                <a:gd name="T1" fmla="*/ 308 h 327"/>
                <a:gd name="T2" fmla="*/ 540 w 547"/>
                <a:gd name="T3" fmla="*/ 318 h 327"/>
                <a:gd name="T4" fmla="*/ 531 w 547"/>
                <a:gd name="T5" fmla="*/ 324 h 327"/>
                <a:gd name="T6" fmla="*/ 518 w 547"/>
                <a:gd name="T7" fmla="*/ 327 h 327"/>
                <a:gd name="T8" fmla="*/ 506 w 547"/>
                <a:gd name="T9" fmla="*/ 327 h 327"/>
                <a:gd name="T10" fmla="*/ 489 w 547"/>
                <a:gd name="T11" fmla="*/ 325 h 327"/>
                <a:gd name="T12" fmla="*/ 474 w 547"/>
                <a:gd name="T13" fmla="*/ 320 h 327"/>
                <a:gd name="T14" fmla="*/ 436 w 547"/>
                <a:gd name="T15" fmla="*/ 307 h 327"/>
                <a:gd name="T16" fmla="*/ 393 w 547"/>
                <a:gd name="T17" fmla="*/ 286 h 327"/>
                <a:gd name="T18" fmla="*/ 344 w 547"/>
                <a:gd name="T19" fmla="*/ 258 h 327"/>
                <a:gd name="T20" fmla="*/ 249 w 547"/>
                <a:gd name="T21" fmla="*/ 196 h 327"/>
                <a:gd name="T22" fmla="*/ 156 w 547"/>
                <a:gd name="T23" fmla="*/ 128 h 327"/>
                <a:gd name="T24" fmla="*/ 78 w 547"/>
                <a:gd name="T25" fmla="*/ 66 h 327"/>
                <a:gd name="T26" fmla="*/ 0 w 547"/>
                <a:gd name="T27" fmla="*/ 5 h 327"/>
                <a:gd name="T28" fmla="*/ 5 w 547"/>
                <a:gd name="T29" fmla="*/ 0 h 327"/>
                <a:gd name="T30" fmla="*/ 82 w 547"/>
                <a:gd name="T31" fmla="*/ 61 h 327"/>
                <a:gd name="T32" fmla="*/ 161 w 547"/>
                <a:gd name="T33" fmla="*/ 123 h 327"/>
                <a:gd name="T34" fmla="*/ 254 w 547"/>
                <a:gd name="T35" fmla="*/ 191 h 327"/>
                <a:gd name="T36" fmla="*/ 349 w 547"/>
                <a:gd name="T37" fmla="*/ 252 h 327"/>
                <a:gd name="T38" fmla="*/ 395 w 547"/>
                <a:gd name="T39" fmla="*/ 279 h 327"/>
                <a:gd name="T40" fmla="*/ 437 w 547"/>
                <a:gd name="T41" fmla="*/ 300 h 327"/>
                <a:gd name="T42" fmla="*/ 475 w 547"/>
                <a:gd name="T43" fmla="*/ 314 h 327"/>
                <a:gd name="T44" fmla="*/ 489 w 547"/>
                <a:gd name="T45" fmla="*/ 319 h 327"/>
                <a:gd name="T46" fmla="*/ 506 w 547"/>
                <a:gd name="T47" fmla="*/ 320 h 327"/>
                <a:gd name="T48" fmla="*/ 518 w 547"/>
                <a:gd name="T49" fmla="*/ 320 h 327"/>
                <a:gd name="T50" fmla="*/ 529 w 547"/>
                <a:gd name="T51" fmla="*/ 318 h 327"/>
                <a:gd name="T52" fmla="*/ 536 w 547"/>
                <a:gd name="T53" fmla="*/ 312 h 327"/>
                <a:gd name="T54" fmla="*/ 543 w 547"/>
                <a:gd name="T55" fmla="*/ 303 h 327"/>
                <a:gd name="T56" fmla="*/ 547 w 547"/>
                <a:gd name="T57" fmla="*/ 308 h 32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47"/>
                <a:gd name="T88" fmla="*/ 0 h 327"/>
                <a:gd name="T89" fmla="*/ 547 w 547"/>
                <a:gd name="T90" fmla="*/ 327 h 327"/>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47" h="327">
                  <a:moveTo>
                    <a:pt x="547" y="308"/>
                  </a:moveTo>
                  <a:lnTo>
                    <a:pt x="540" y="318"/>
                  </a:lnTo>
                  <a:lnTo>
                    <a:pt x="531" y="324"/>
                  </a:lnTo>
                  <a:lnTo>
                    <a:pt x="518" y="327"/>
                  </a:lnTo>
                  <a:lnTo>
                    <a:pt x="506" y="327"/>
                  </a:lnTo>
                  <a:lnTo>
                    <a:pt x="489" y="325"/>
                  </a:lnTo>
                  <a:lnTo>
                    <a:pt x="474" y="320"/>
                  </a:lnTo>
                  <a:lnTo>
                    <a:pt x="436" y="307"/>
                  </a:lnTo>
                  <a:lnTo>
                    <a:pt x="393" y="286"/>
                  </a:lnTo>
                  <a:lnTo>
                    <a:pt x="344" y="258"/>
                  </a:lnTo>
                  <a:lnTo>
                    <a:pt x="249" y="196"/>
                  </a:lnTo>
                  <a:lnTo>
                    <a:pt x="156" y="128"/>
                  </a:lnTo>
                  <a:lnTo>
                    <a:pt x="78" y="66"/>
                  </a:lnTo>
                  <a:lnTo>
                    <a:pt x="0" y="5"/>
                  </a:lnTo>
                  <a:lnTo>
                    <a:pt x="5" y="0"/>
                  </a:lnTo>
                  <a:lnTo>
                    <a:pt x="82" y="61"/>
                  </a:lnTo>
                  <a:lnTo>
                    <a:pt x="161" y="123"/>
                  </a:lnTo>
                  <a:lnTo>
                    <a:pt x="254" y="191"/>
                  </a:lnTo>
                  <a:lnTo>
                    <a:pt x="349" y="252"/>
                  </a:lnTo>
                  <a:lnTo>
                    <a:pt x="395" y="279"/>
                  </a:lnTo>
                  <a:lnTo>
                    <a:pt x="437" y="300"/>
                  </a:lnTo>
                  <a:lnTo>
                    <a:pt x="475" y="314"/>
                  </a:lnTo>
                  <a:lnTo>
                    <a:pt x="489" y="319"/>
                  </a:lnTo>
                  <a:lnTo>
                    <a:pt x="506" y="320"/>
                  </a:lnTo>
                  <a:lnTo>
                    <a:pt x="518" y="320"/>
                  </a:lnTo>
                  <a:lnTo>
                    <a:pt x="529" y="318"/>
                  </a:lnTo>
                  <a:lnTo>
                    <a:pt x="536" y="312"/>
                  </a:lnTo>
                  <a:lnTo>
                    <a:pt x="543" y="303"/>
                  </a:lnTo>
                  <a:lnTo>
                    <a:pt x="547" y="308"/>
                  </a:lnTo>
                  <a:close/>
                </a:path>
              </a:pathLst>
            </a:custGeom>
            <a:solidFill>
              <a:srgbClr val="C195DB"/>
            </a:solidFill>
            <a:ln w="9525">
              <a:noFill/>
              <a:round/>
              <a:headEnd/>
              <a:tailEnd/>
            </a:ln>
          </p:spPr>
          <p:txBody>
            <a:bodyPr/>
            <a:lstStyle/>
            <a:p>
              <a:endParaRPr lang="ru-RU"/>
            </a:p>
          </p:txBody>
        </p:sp>
        <p:sp>
          <p:nvSpPr>
            <p:cNvPr id="22718" name="Freeform 1591"/>
            <p:cNvSpPr>
              <a:spLocks/>
            </p:cNvSpPr>
            <p:nvPr/>
          </p:nvSpPr>
          <p:spPr bwMode="auto">
            <a:xfrm>
              <a:off x="4438" y="3088"/>
              <a:ext cx="6" cy="5"/>
            </a:xfrm>
            <a:custGeom>
              <a:avLst/>
              <a:gdLst>
                <a:gd name="T0" fmla="*/ 6 w 6"/>
                <a:gd name="T1" fmla="*/ 3 h 5"/>
                <a:gd name="T2" fmla="*/ 4 w 6"/>
                <a:gd name="T3" fmla="*/ 5 h 5"/>
                <a:gd name="T4" fmla="*/ 0 w 6"/>
                <a:gd name="T5" fmla="*/ 0 h 5"/>
                <a:gd name="T6" fmla="*/ 0 w 6"/>
                <a:gd name="T7" fmla="*/ 2 h 5"/>
                <a:gd name="T8" fmla="*/ 6 w 6"/>
                <a:gd name="T9" fmla="*/ 3 h 5"/>
                <a:gd name="T10" fmla="*/ 0 60000 65536"/>
                <a:gd name="T11" fmla="*/ 0 60000 65536"/>
                <a:gd name="T12" fmla="*/ 0 60000 65536"/>
                <a:gd name="T13" fmla="*/ 0 60000 65536"/>
                <a:gd name="T14" fmla="*/ 0 60000 65536"/>
                <a:gd name="T15" fmla="*/ 0 w 6"/>
                <a:gd name="T16" fmla="*/ 0 h 5"/>
                <a:gd name="T17" fmla="*/ 6 w 6"/>
                <a:gd name="T18" fmla="*/ 5 h 5"/>
              </a:gdLst>
              <a:ahLst/>
              <a:cxnLst>
                <a:cxn ang="T10">
                  <a:pos x="T0" y="T1"/>
                </a:cxn>
                <a:cxn ang="T11">
                  <a:pos x="T2" y="T3"/>
                </a:cxn>
                <a:cxn ang="T12">
                  <a:pos x="T4" y="T5"/>
                </a:cxn>
                <a:cxn ang="T13">
                  <a:pos x="T6" y="T7"/>
                </a:cxn>
                <a:cxn ang="T14">
                  <a:pos x="T8" y="T9"/>
                </a:cxn>
              </a:cxnLst>
              <a:rect l="T15" t="T16" r="T17" b="T18"/>
              <a:pathLst>
                <a:path w="6" h="5">
                  <a:moveTo>
                    <a:pt x="6" y="3"/>
                  </a:moveTo>
                  <a:lnTo>
                    <a:pt x="4" y="5"/>
                  </a:lnTo>
                  <a:lnTo>
                    <a:pt x="0" y="0"/>
                  </a:lnTo>
                  <a:lnTo>
                    <a:pt x="0" y="2"/>
                  </a:lnTo>
                  <a:lnTo>
                    <a:pt x="6" y="3"/>
                  </a:lnTo>
                  <a:close/>
                </a:path>
              </a:pathLst>
            </a:custGeom>
            <a:solidFill>
              <a:srgbClr val="C195DB"/>
            </a:solidFill>
            <a:ln w="9525">
              <a:noFill/>
              <a:round/>
              <a:headEnd/>
              <a:tailEnd/>
            </a:ln>
          </p:spPr>
          <p:txBody>
            <a:bodyPr/>
            <a:lstStyle/>
            <a:p>
              <a:endParaRPr lang="ru-RU"/>
            </a:p>
          </p:txBody>
        </p:sp>
        <p:sp>
          <p:nvSpPr>
            <p:cNvPr id="22719" name="Freeform 1592"/>
            <p:cNvSpPr>
              <a:spLocks/>
            </p:cNvSpPr>
            <p:nvPr/>
          </p:nvSpPr>
          <p:spPr bwMode="auto">
            <a:xfrm>
              <a:off x="3893" y="2785"/>
              <a:ext cx="3" cy="6"/>
            </a:xfrm>
            <a:custGeom>
              <a:avLst/>
              <a:gdLst>
                <a:gd name="T0" fmla="*/ 0 w 3"/>
                <a:gd name="T1" fmla="*/ 6 h 6"/>
                <a:gd name="T2" fmla="*/ 3 w 3"/>
                <a:gd name="T3" fmla="*/ 0 h 6"/>
                <a:gd name="T4" fmla="*/ 1 w 3"/>
                <a:gd name="T5" fmla="*/ 6 h 6"/>
                <a:gd name="T6" fmla="*/ 3 w 3"/>
                <a:gd name="T7" fmla="*/ 0 h 6"/>
                <a:gd name="T8" fmla="*/ 0 w 3"/>
                <a:gd name="T9" fmla="*/ 6 h 6"/>
                <a:gd name="T10" fmla="*/ 0 60000 65536"/>
                <a:gd name="T11" fmla="*/ 0 60000 65536"/>
                <a:gd name="T12" fmla="*/ 0 60000 65536"/>
                <a:gd name="T13" fmla="*/ 0 60000 65536"/>
                <a:gd name="T14" fmla="*/ 0 60000 65536"/>
                <a:gd name="T15" fmla="*/ 0 w 3"/>
                <a:gd name="T16" fmla="*/ 0 h 6"/>
                <a:gd name="T17" fmla="*/ 3 w 3"/>
                <a:gd name="T18" fmla="*/ 6 h 6"/>
              </a:gdLst>
              <a:ahLst/>
              <a:cxnLst>
                <a:cxn ang="T10">
                  <a:pos x="T0" y="T1"/>
                </a:cxn>
                <a:cxn ang="T11">
                  <a:pos x="T2" y="T3"/>
                </a:cxn>
                <a:cxn ang="T12">
                  <a:pos x="T4" y="T5"/>
                </a:cxn>
                <a:cxn ang="T13">
                  <a:pos x="T6" y="T7"/>
                </a:cxn>
                <a:cxn ang="T14">
                  <a:pos x="T8" y="T9"/>
                </a:cxn>
              </a:cxnLst>
              <a:rect l="T15" t="T16" r="T17" b="T18"/>
              <a:pathLst>
                <a:path w="3" h="6">
                  <a:moveTo>
                    <a:pt x="0" y="6"/>
                  </a:moveTo>
                  <a:lnTo>
                    <a:pt x="3" y="0"/>
                  </a:lnTo>
                  <a:lnTo>
                    <a:pt x="1" y="6"/>
                  </a:lnTo>
                  <a:lnTo>
                    <a:pt x="3" y="0"/>
                  </a:lnTo>
                  <a:lnTo>
                    <a:pt x="0" y="6"/>
                  </a:lnTo>
                  <a:close/>
                </a:path>
              </a:pathLst>
            </a:custGeom>
            <a:solidFill>
              <a:srgbClr val="C195DB"/>
            </a:solidFill>
            <a:ln w="9525">
              <a:noFill/>
              <a:round/>
              <a:headEnd/>
              <a:tailEnd/>
            </a:ln>
          </p:spPr>
          <p:txBody>
            <a:bodyPr/>
            <a:lstStyle/>
            <a:p>
              <a:endParaRPr lang="ru-RU"/>
            </a:p>
          </p:txBody>
        </p:sp>
        <p:sp>
          <p:nvSpPr>
            <p:cNvPr id="22720" name="Freeform 1593"/>
            <p:cNvSpPr>
              <a:spLocks/>
            </p:cNvSpPr>
            <p:nvPr/>
          </p:nvSpPr>
          <p:spPr bwMode="auto">
            <a:xfrm>
              <a:off x="2160" y="648"/>
              <a:ext cx="244" cy="508"/>
            </a:xfrm>
            <a:custGeom>
              <a:avLst/>
              <a:gdLst>
                <a:gd name="T0" fmla="*/ 11 w 244"/>
                <a:gd name="T1" fmla="*/ 0 h 508"/>
                <a:gd name="T2" fmla="*/ 0 w 244"/>
                <a:gd name="T3" fmla="*/ 7 h 508"/>
                <a:gd name="T4" fmla="*/ 233 w 244"/>
                <a:gd name="T5" fmla="*/ 508 h 508"/>
                <a:gd name="T6" fmla="*/ 244 w 244"/>
                <a:gd name="T7" fmla="*/ 503 h 508"/>
                <a:gd name="T8" fmla="*/ 11 w 244"/>
                <a:gd name="T9" fmla="*/ 0 h 508"/>
                <a:gd name="T10" fmla="*/ 0 60000 65536"/>
                <a:gd name="T11" fmla="*/ 0 60000 65536"/>
                <a:gd name="T12" fmla="*/ 0 60000 65536"/>
                <a:gd name="T13" fmla="*/ 0 60000 65536"/>
                <a:gd name="T14" fmla="*/ 0 60000 65536"/>
                <a:gd name="T15" fmla="*/ 0 w 244"/>
                <a:gd name="T16" fmla="*/ 0 h 508"/>
                <a:gd name="T17" fmla="*/ 244 w 244"/>
                <a:gd name="T18" fmla="*/ 508 h 508"/>
              </a:gdLst>
              <a:ahLst/>
              <a:cxnLst>
                <a:cxn ang="T10">
                  <a:pos x="T0" y="T1"/>
                </a:cxn>
                <a:cxn ang="T11">
                  <a:pos x="T2" y="T3"/>
                </a:cxn>
                <a:cxn ang="T12">
                  <a:pos x="T4" y="T5"/>
                </a:cxn>
                <a:cxn ang="T13">
                  <a:pos x="T6" y="T7"/>
                </a:cxn>
                <a:cxn ang="T14">
                  <a:pos x="T8" y="T9"/>
                </a:cxn>
              </a:cxnLst>
              <a:rect l="T15" t="T16" r="T17" b="T18"/>
              <a:pathLst>
                <a:path w="244" h="508">
                  <a:moveTo>
                    <a:pt x="11" y="0"/>
                  </a:moveTo>
                  <a:lnTo>
                    <a:pt x="0" y="7"/>
                  </a:lnTo>
                  <a:lnTo>
                    <a:pt x="233" y="508"/>
                  </a:lnTo>
                  <a:lnTo>
                    <a:pt x="244" y="503"/>
                  </a:lnTo>
                  <a:lnTo>
                    <a:pt x="11" y="0"/>
                  </a:lnTo>
                  <a:close/>
                </a:path>
              </a:pathLst>
            </a:custGeom>
            <a:solidFill>
              <a:srgbClr val="F8BDD6"/>
            </a:solidFill>
            <a:ln w="9525">
              <a:noFill/>
              <a:round/>
              <a:headEnd/>
              <a:tailEnd/>
            </a:ln>
          </p:spPr>
          <p:txBody>
            <a:bodyPr/>
            <a:lstStyle/>
            <a:p>
              <a:endParaRPr lang="ru-RU"/>
            </a:p>
          </p:txBody>
        </p:sp>
        <p:sp>
          <p:nvSpPr>
            <p:cNvPr id="22721" name="Freeform 1594"/>
            <p:cNvSpPr>
              <a:spLocks/>
            </p:cNvSpPr>
            <p:nvPr/>
          </p:nvSpPr>
          <p:spPr bwMode="auto">
            <a:xfrm>
              <a:off x="2125" y="643"/>
              <a:ext cx="89" cy="88"/>
            </a:xfrm>
            <a:custGeom>
              <a:avLst/>
              <a:gdLst>
                <a:gd name="T0" fmla="*/ 5 w 89"/>
                <a:gd name="T1" fmla="*/ 63 h 88"/>
                <a:gd name="T2" fmla="*/ 2 w 89"/>
                <a:gd name="T3" fmla="*/ 53 h 88"/>
                <a:gd name="T4" fmla="*/ 0 w 89"/>
                <a:gd name="T5" fmla="*/ 45 h 88"/>
                <a:gd name="T6" fmla="*/ 0 w 89"/>
                <a:gd name="T7" fmla="*/ 42 h 88"/>
                <a:gd name="T8" fmla="*/ 2 w 89"/>
                <a:gd name="T9" fmla="*/ 37 h 88"/>
                <a:gd name="T10" fmla="*/ 2 w 89"/>
                <a:gd name="T11" fmla="*/ 32 h 88"/>
                <a:gd name="T12" fmla="*/ 3 w 89"/>
                <a:gd name="T13" fmla="*/ 29 h 88"/>
                <a:gd name="T14" fmla="*/ 9 w 89"/>
                <a:gd name="T15" fmla="*/ 21 h 88"/>
                <a:gd name="T16" fmla="*/ 13 w 89"/>
                <a:gd name="T17" fmla="*/ 14 h 88"/>
                <a:gd name="T18" fmla="*/ 16 w 89"/>
                <a:gd name="T19" fmla="*/ 12 h 88"/>
                <a:gd name="T20" fmla="*/ 19 w 89"/>
                <a:gd name="T21" fmla="*/ 8 h 88"/>
                <a:gd name="T22" fmla="*/ 28 w 89"/>
                <a:gd name="T23" fmla="*/ 5 h 88"/>
                <a:gd name="T24" fmla="*/ 35 w 89"/>
                <a:gd name="T25" fmla="*/ 2 h 88"/>
                <a:gd name="T26" fmla="*/ 45 w 89"/>
                <a:gd name="T27" fmla="*/ 0 h 88"/>
                <a:gd name="T28" fmla="*/ 49 w 89"/>
                <a:gd name="T29" fmla="*/ 0 h 88"/>
                <a:gd name="T30" fmla="*/ 53 w 89"/>
                <a:gd name="T31" fmla="*/ 2 h 88"/>
                <a:gd name="T32" fmla="*/ 61 w 89"/>
                <a:gd name="T33" fmla="*/ 4 h 88"/>
                <a:gd name="T34" fmla="*/ 68 w 89"/>
                <a:gd name="T35" fmla="*/ 8 h 88"/>
                <a:gd name="T36" fmla="*/ 75 w 89"/>
                <a:gd name="T37" fmla="*/ 13 h 88"/>
                <a:gd name="T38" fmla="*/ 81 w 89"/>
                <a:gd name="T39" fmla="*/ 19 h 88"/>
                <a:gd name="T40" fmla="*/ 87 w 89"/>
                <a:gd name="T41" fmla="*/ 27 h 88"/>
                <a:gd name="T42" fmla="*/ 89 w 89"/>
                <a:gd name="T43" fmla="*/ 35 h 88"/>
                <a:gd name="T44" fmla="*/ 89 w 89"/>
                <a:gd name="T45" fmla="*/ 44 h 88"/>
                <a:gd name="T46" fmla="*/ 89 w 89"/>
                <a:gd name="T47" fmla="*/ 48 h 88"/>
                <a:gd name="T48" fmla="*/ 89 w 89"/>
                <a:gd name="T49" fmla="*/ 51 h 88"/>
                <a:gd name="T50" fmla="*/ 88 w 89"/>
                <a:gd name="T51" fmla="*/ 56 h 88"/>
                <a:gd name="T52" fmla="*/ 87 w 89"/>
                <a:gd name="T53" fmla="*/ 59 h 88"/>
                <a:gd name="T54" fmla="*/ 83 w 89"/>
                <a:gd name="T55" fmla="*/ 67 h 88"/>
                <a:gd name="T56" fmla="*/ 79 w 89"/>
                <a:gd name="T57" fmla="*/ 74 h 88"/>
                <a:gd name="T58" fmla="*/ 76 w 89"/>
                <a:gd name="T59" fmla="*/ 77 h 88"/>
                <a:gd name="T60" fmla="*/ 72 w 89"/>
                <a:gd name="T61" fmla="*/ 80 h 88"/>
                <a:gd name="T62" fmla="*/ 64 w 89"/>
                <a:gd name="T63" fmla="*/ 84 h 88"/>
                <a:gd name="T64" fmla="*/ 55 w 89"/>
                <a:gd name="T65" fmla="*/ 86 h 88"/>
                <a:gd name="T66" fmla="*/ 47 w 89"/>
                <a:gd name="T67" fmla="*/ 88 h 88"/>
                <a:gd name="T68" fmla="*/ 42 w 89"/>
                <a:gd name="T69" fmla="*/ 88 h 88"/>
                <a:gd name="T70" fmla="*/ 37 w 89"/>
                <a:gd name="T71" fmla="*/ 86 h 88"/>
                <a:gd name="T72" fmla="*/ 29 w 89"/>
                <a:gd name="T73" fmla="*/ 84 h 88"/>
                <a:gd name="T74" fmla="*/ 23 w 89"/>
                <a:gd name="T75" fmla="*/ 82 h 88"/>
                <a:gd name="T76" fmla="*/ 15 w 89"/>
                <a:gd name="T77" fmla="*/ 77 h 88"/>
                <a:gd name="T78" fmla="*/ 10 w 89"/>
                <a:gd name="T79" fmla="*/ 71 h 88"/>
                <a:gd name="T80" fmla="*/ 5 w 89"/>
                <a:gd name="T81" fmla="*/ 63 h 8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9"/>
                <a:gd name="T124" fmla="*/ 0 h 88"/>
                <a:gd name="T125" fmla="*/ 89 w 89"/>
                <a:gd name="T126" fmla="*/ 88 h 8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9" h="88">
                  <a:moveTo>
                    <a:pt x="5" y="63"/>
                  </a:moveTo>
                  <a:lnTo>
                    <a:pt x="2" y="53"/>
                  </a:lnTo>
                  <a:lnTo>
                    <a:pt x="0" y="45"/>
                  </a:lnTo>
                  <a:lnTo>
                    <a:pt x="0" y="42"/>
                  </a:lnTo>
                  <a:lnTo>
                    <a:pt x="2" y="37"/>
                  </a:lnTo>
                  <a:lnTo>
                    <a:pt x="2" y="32"/>
                  </a:lnTo>
                  <a:lnTo>
                    <a:pt x="3" y="29"/>
                  </a:lnTo>
                  <a:lnTo>
                    <a:pt x="9" y="21"/>
                  </a:lnTo>
                  <a:lnTo>
                    <a:pt x="13" y="14"/>
                  </a:lnTo>
                  <a:lnTo>
                    <a:pt x="16" y="12"/>
                  </a:lnTo>
                  <a:lnTo>
                    <a:pt x="19" y="8"/>
                  </a:lnTo>
                  <a:lnTo>
                    <a:pt x="28" y="5"/>
                  </a:lnTo>
                  <a:lnTo>
                    <a:pt x="35" y="2"/>
                  </a:lnTo>
                  <a:lnTo>
                    <a:pt x="45" y="0"/>
                  </a:lnTo>
                  <a:lnTo>
                    <a:pt x="49" y="0"/>
                  </a:lnTo>
                  <a:lnTo>
                    <a:pt x="53" y="2"/>
                  </a:lnTo>
                  <a:lnTo>
                    <a:pt x="61" y="4"/>
                  </a:lnTo>
                  <a:lnTo>
                    <a:pt x="68" y="8"/>
                  </a:lnTo>
                  <a:lnTo>
                    <a:pt x="75" y="13"/>
                  </a:lnTo>
                  <a:lnTo>
                    <a:pt x="81" y="19"/>
                  </a:lnTo>
                  <a:lnTo>
                    <a:pt x="87" y="27"/>
                  </a:lnTo>
                  <a:lnTo>
                    <a:pt x="89" y="35"/>
                  </a:lnTo>
                  <a:lnTo>
                    <a:pt x="89" y="44"/>
                  </a:lnTo>
                  <a:lnTo>
                    <a:pt x="89" y="48"/>
                  </a:lnTo>
                  <a:lnTo>
                    <a:pt x="89" y="51"/>
                  </a:lnTo>
                  <a:lnTo>
                    <a:pt x="88" y="56"/>
                  </a:lnTo>
                  <a:lnTo>
                    <a:pt x="87" y="59"/>
                  </a:lnTo>
                  <a:lnTo>
                    <a:pt x="83" y="67"/>
                  </a:lnTo>
                  <a:lnTo>
                    <a:pt x="79" y="74"/>
                  </a:lnTo>
                  <a:lnTo>
                    <a:pt x="76" y="77"/>
                  </a:lnTo>
                  <a:lnTo>
                    <a:pt x="72" y="80"/>
                  </a:lnTo>
                  <a:lnTo>
                    <a:pt x="64" y="84"/>
                  </a:lnTo>
                  <a:lnTo>
                    <a:pt x="55" y="86"/>
                  </a:lnTo>
                  <a:lnTo>
                    <a:pt x="47" y="88"/>
                  </a:lnTo>
                  <a:lnTo>
                    <a:pt x="42" y="88"/>
                  </a:lnTo>
                  <a:lnTo>
                    <a:pt x="37" y="86"/>
                  </a:lnTo>
                  <a:lnTo>
                    <a:pt x="29" y="84"/>
                  </a:lnTo>
                  <a:lnTo>
                    <a:pt x="23" y="82"/>
                  </a:lnTo>
                  <a:lnTo>
                    <a:pt x="15" y="77"/>
                  </a:lnTo>
                  <a:lnTo>
                    <a:pt x="10" y="71"/>
                  </a:lnTo>
                  <a:lnTo>
                    <a:pt x="5" y="63"/>
                  </a:lnTo>
                  <a:close/>
                </a:path>
              </a:pathLst>
            </a:custGeom>
            <a:solidFill>
              <a:srgbClr val="F561AF"/>
            </a:solidFill>
            <a:ln w="9525">
              <a:noFill/>
              <a:round/>
              <a:headEnd/>
              <a:tailEnd/>
            </a:ln>
          </p:spPr>
          <p:txBody>
            <a:bodyPr/>
            <a:lstStyle/>
            <a:p>
              <a:endParaRPr lang="ru-RU"/>
            </a:p>
          </p:txBody>
        </p:sp>
        <p:sp>
          <p:nvSpPr>
            <p:cNvPr id="22722" name="Freeform 1595"/>
            <p:cNvSpPr>
              <a:spLocks/>
            </p:cNvSpPr>
            <p:nvPr/>
          </p:nvSpPr>
          <p:spPr bwMode="auto">
            <a:xfrm>
              <a:off x="2122" y="647"/>
              <a:ext cx="31" cy="62"/>
            </a:xfrm>
            <a:custGeom>
              <a:avLst/>
              <a:gdLst>
                <a:gd name="T0" fmla="*/ 4 w 31"/>
                <a:gd name="T1" fmla="*/ 62 h 62"/>
                <a:gd name="T2" fmla="*/ 0 w 31"/>
                <a:gd name="T3" fmla="*/ 53 h 62"/>
                <a:gd name="T4" fmla="*/ 0 w 31"/>
                <a:gd name="T5" fmla="*/ 43 h 62"/>
                <a:gd name="T6" fmla="*/ 2 w 31"/>
                <a:gd name="T7" fmla="*/ 25 h 62"/>
                <a:gd name="T8" fmla="*/ 11 w 31"/>
                <a:gd name="T9" fmla="*/ 9 h 62"/>
                <a:gd name="T10" fmla="*/ 19 w 31"/>
                <a:gd name="T11" fmla="*/ 2 h 62"/>
                <a:gd name="T12" fmla="*/ 28 w 31"/>
                <a:gd name="T13" fmla="*/ 0 h 62"/>
                <a:gd name="T14" fmla="*/ 31 w 31"/>
                <a:gd name="T15" fmla="*/ 4 h 62"/>
                <a:gd name="T16" fmla="*/ 23 w 31"/>
                <a:gd name="T17" fmla="*/ 8 h 62"/>
                <a:gd name="T18" fmla="*/ 17 w 31"/>
                <a:gd name="T19" fmla="*/ 14 h 62"/>
                <a:gd name="T20" fmla="*/ 7 w 31"/>
                <a:gd name="T21" fmla="*/ 29 h 62"/>
                <a:gd name="T22" fmla="*/ 5 w 31"/>
                <a:gd name="T23" fmla="*/ 43 h 62"/>
                <a:gd name="T24" fmla="*/ 5 w 31"/>
                <a:gd name="T25" fmla="*/ 50 h 62"/>
                <a:gd name="T26" fmla="*/ 9 w 31"/>
                <a:gd name="T27" fmla="*/ 59 h 62"/>
                <a:gd name="T28" fmla="*/ 4 w 31"/>
                <a:gd name="T29" fmla="*/ 62 h 6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1"/>
                <a:gd name="T46" fmla="*/ 0 h 62"/>
                <a:gd name="T47" fmla="*/ 31 w 31"/>
                <a:gd name="T48" fmla="*/ 62 h 6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1" h="62">
                  <a:moveTo>
                    <a:pt x="4" y="62"/>
                  </a:moveTo>
                  <a:lnTo>
                    <a:pt x="0" y="53"/>
                  </a:lnTo>
                  <a:lnTo>
                    <a:pt x="0" y="43"/>
                  </a:lnTo>
                  <a:lnTo>
                    <a:pt x="2" y="25"/>
                  </a:lnTo>
                  <a:lnTo>
                    <a:pt x="11" y="9"/>
                  </a:lnTo>
                  <a:lnTo>
                    <a:pt x="19" y="2"/>
                  </a:lnTo>
                  <a:lnTo>
                    <a:pt x="28" y="0"/>
                  </a:lnTo>
                  <a:lnTo>
                    <a:pt x="31" y="4"/>
                  </a:lnTo>
                  <a:lnTo>
                    <a:pt x="23" y="8"/>
                  </a:lnTo>
                  <a:lnTo>
                    <a:pt x="17" y="14"/>
                  </a:lnTo>
                  <a:lnTo>
                    <a:pt x="7" y="29"/>
                  </a:lnTo>
                  <a:lnTo>
                    <a:pt x="5" y="43"/>
                  </a:lnTo>
                  <a:lnTo>
                    <a:pt x="5" y="50"/>
                  </a:lnTo>
                  <a:lnTo>
                    <a:pt x="9" y="59"/>
                  </a:lnTo>
                  <a:lnTo>
                    <a:pt x="4" y="62"/>
                  </a:lnTo>
                  <a:close/>
                </a:path>
              </a:pathLst>
            </a:custGeom>
            <a:solidFill>
              <a:srgbClr val="F8BDD6"/>
            </a:solidFill>
            <a:ln w="9525">
              <a:noFill/>
              <a:round/>
              <a:headEnd/>
              <a:tailEnd/>
            </a:ln>
          </p:spPr>
          <p:txBody>
            <a:bodyPr/>
            <a:lstStyle/>
            <a:p>
              <a:endParaRPr lang="ru-RU"/>
            </a:p>
          </p:txBody>
        </p:sp>
        <p:sp>
          <p:nvSpPr>
            <p:cNvPr id="22723" name="Freeform 1596"/>
            <p:cNvSpPr>
              <a:spLocks/>
            </p:cNvSpPr>
            <p:nvPr/>
          </p:nvSpPr>
          <p:spPr bwMode="auto">
            <a:xfrm>
              <a:off x="2150" y="640"/>
              <a:ext cx="63" cy="32"/>
            </a:xfrm>
            <a:custGeom>
              <a:avLst/>
              <a:gdLst>
                <a:gd name="T0" fmla="*/ 0 w 63"/>
                <a:gd name="T1" fmla="*/ 5 h 32"/>
                <a:gd name="T2" fmla="*/ 10 w 63"/>
                <a:gd name="T3" fmla="*/ 2 h 32"/>
                <a:gd name="T4" fmla="*/ 19 w 63"/>
                <a:gd name="T5" fmla="*/ 0 h 32"/>
                <a:gd name="T6" fmla="*/ 37 w 63"/>
                <a:gd name="T7" fmla="*/ 4 h 32"/>
                <a:gd name="T8" fmla="*/ 53 w 63"/>
                <a:gd name="T9" fmla="*/ 13 h 32"/>
                <a:gd name="T10" fmla="*/ 58 w 63"/>
                <a:gd name="T11" fmla="*/ 20 h 32"/>
                <a:gd name="T12" fmla="*/ 63 w 63"/>
                <a:gd name="T13" fmla="*/ 27 h 32"/>
                <a:gd name="T14" fmla="*/ 58 w 63"/>
                <a:gd name="T15" fmla="*/ 32 h 32"/>
                <a:gd name="T16" fmla="*/ 53 w 63"/>
                <a:gd name="T17" fmla="*/ 25 h 32"/>
                <a:gd name="T18" fmla="*/ 48 w 63"/>
                <a:gd name="T19" fmla="*/ 18 h 32"/>
                <a:gd name="T20" fmla="*/ 33 w 63"/>
                <a:gd name="T21" fmla="*/ 8 h 32"/>
                <a:gd name="T22" fmla="*/ 19 w 63"/>
                <a:gd name="T23" fmla="*/ 5 h 32"/>
                <a:gd name="T24" fmla="*/ 10 w 63"/>
                <a:gd name="T25" fmla="*/ 7 h 32"/>
                <a:gd name="T26" fmla="*/ 3 w 63"/>
                <a:gd name="T27" fmla="*/ 10 h 32"/>
                <a:gd name="T28" fmla="*/ 0 w 63"/>
                <a:gd name="T29" fmla="*/ 5 h 3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
                <a:gd name="T46" fmla="*/ 0 h 32"/>
                <a:gd name="T47" fmla="*/ 63 w 63"/>
                <a:gd name="T48" fmla="*/ 32 h 3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 h="32">
                  <a:moveTo>
                    <a:pt x="0" y="5"/>
                  </a:moveTo>
                  <a:lnTo>
                    <a:pt x="10" y="2"/>
                  </a:lnTo>
                  <a:lnTo>
                    <a:pt x="19" y="0"/>
                  </a:lnTo>
                  <a:lnTo>
                    <a:pt x="37" y="4"/>
                  </a:lnTo>
                  <a:lnTo>
                    <a:pt x="53" y="13"/>
                  </a:lnTo>
                  <a:lnTo>
                    <a:pt x="58" y="20"/>
                  </a:lnTo>
                  <a:lnTo>
                    <a:pt x="63" y="27"/>
                  </a:lnTo>
                  <a:lnTo>
                    <a:pt x="58" y="32"/>
                  </a:lnTo>
                  <a:lnTo>
                    <a:pt x="53" y="25"/>
                  </a:lnTo>
                  <a:lnTo>
                    <a:pt x="48" y="18"/>
                  </a:lnTo>
                  <a:lnTo>
                    <a:pt x="33" y="8"/>
                  </a:lnTo>
                  <a:lnTo>
                    <a:pt x="19" y="5"/>
                  </a:lnTo>
                  <a:lnTo>
                    <a:pt x="10" y="7"/>
                  </a:lnTo>
                  <a:lnTo>
                    <a:pt x="3" y="10"/>
                  </a:lnTo>
                  <a:lnTo>
                    <a:pt x="0" y="5"/>
                  </a:lnTo>
                  <a:close/>
                </a:path>
              </a:pathLst>
            </a:custGeom>
            <a:solidFill>
              <a:srgbClr val="F8BDD6"/>
            </a:solidFill>
            <a:ln w="9525">
              <a:noFill/>
              <a:round/>
              <a:headEnd/>
              <a:tailEnd/>
            </a:ln>
          </p:spPr>
          <p:txBody>
            <a:bodyPr/>
            <a:lstStyle/>
            <a:p>
              <a:endParaRPr lang="ru-RU"/>
            </a:p>
          </p:txBody>
        </p:sp>
        <p:sp>
          <p:nvSpPr>
            <p:cNvPr id="22724" name="Freeform 1597"/>
            <p:cNvSpPr>
              <a:spLocks/>
            </p:cNvSpPr>
            <p:nvPr/>
          </p:nvSpPr>
          <p:spPr bwMode="auto">
            <a:xfrm>
              <a:off x="2149" y="647"/>
              <a:ext cx="4" cy="5"/>
            </a:xfrm>
            <a:custGeom>
              <a:avLst/>
              <a:gdLst>
                <a:gd name="T0" fmla="*/ 0 w 4"/>
                <a:gd name="T1" fmla="*/ 0 h 5"/>
                <a:gd name="T2" fmla="*/ 4 w 4"/>
                <a:gd name="T3" fmla="*/ 5 h 5"/>
                <a:gd name="T4" fmla="*/ 0 w 4"/>
                <a:gd name="T5" fmla="*/ 0 h 5"/>
                <a:gd name="T6" fmla="*/ 0 60000 65536"/>
                <a:gd name="T7" fmla="*/ 0 60000 65536"/>
                <a:gd name="T8" fmla="*/ 0 60000 65536"/>
                <a:gd name="T9" fmla="*/ 0 w 4"/>
                <a:gd name="T10" fmla="*/ 0 h 5"/>
                <a:gd name="T11" fmla="*/ 4 w 4"/>
                <a:gd name="T12" fmla="*/ 5 h 5"/>
              </a:gdLst>
              <a:ahLst/>
              <a:cxnLst>
                <a:cxn ang="T6">
                  <a:pos x="T0" y="T1"/>
                </a:cxn>
                <a:cxn ang="T7">
                  <a:pos x="T2" y="T3"/>
                </a:cxn>
                <a:cxn ang="T8">
                  <a:pos x="T4" y="T5"/>
                </a:cxn>
              </a:cxnLst>
              <a:rect l="T9" t="T10" r="T11" b="T12"/>
              <a:pathLst>
                <a:path w="4" h="5">
                  <a:moveTo>
                    <a:pt x="0" y="0"/>
                  </a:moveTo>
                  <a:lnTo>
                    <a:pt x="4" y="5"/>
                  </a:lnTo>
                  <a:lnTo>
                    <a:pt x="0" y="0"/>
                  </a:lnTo>
                  <a:close/>
                </a:path>
              </a:pathLst>
            </a:custGeom>
            <a:solidFill>
              <a:srgbClr val="F8BDD6"/>
            </a:solidFill>
            <a:ln w="9525">
              <a:noFill/>
              <a:round/>
              <a:headEnd/>
              <a:tailEnd/>
            </a:ln>
          </p:spPr>
          <p:txBody>
            <a:bodyPr/>
            <a:lstStyle/>
            <a:p>
              <a:endParaRPr lang="ru-RU"/>
            </a:p>
          </p:txBody>
        </p:sp>
        <p:sp>
          <p:nvSpPr>
            <p:cNvPr id="22725" name="Freeform 1598"/>
            <p:cNvSpPr>
              <a:spLocks/>
            </p:cNvSpPr>
            <p:nvPr/>
          </p:nvSpPr>
          <p:spPr bwMode="auto">
            <a:xfrm>
              <a:off x="2185" y="670"/>
              <a:ext cx="32" cy="58"/>
            </a:xfrm>
            <a:custGeom>
              <a:avLst/>
              <a:gdLst>
                <a:gd name="T0" fmla="*/ 29 w 32"/>
                <a:gd name="T1" fmla="*/ 0 h 58"/>
                <a:gd name="T2" fmla="*/ 32 w 32"/>
                <a:gd name="T3" fmla="*/ 9 h 58"/>
                <a:gd name="T4" fmla="*/ 32 w 32"/>
                <a:gd name="T5" fmla="*/ 18 h 58"/>
                <a:gd name="T6" fmla="*/ 31 w 32"/>
                <a:gd name="T7" fmla="*/ 33 h 58"/>
                <a:gd name="T8" fmla="*/ 19 w 32"/>
                <a:gd name="T9" fmla="*/ 48 h 58"/>
                <a:gd name="T10" fmla="*/ 13 w 32"/>
                <a:gd name="T11" fmla="*/ 55 h 58"/>
                <a:gd name="T12" fmla="*/ 5 w 32"/>
                <a:gd name="T13" fmla="*/ 58 h 58"/>
                <a:gd name="T14" fmla="*/ 0 w 32"/>
                <a:gd name="T15" fmla="*/ 53 h 58"/>
                <a:gd name="T16" fmla="*/ 8 w 32"/>
                <a:gd name="T17" fmla="*/ 50 h 58"/>
                <a:gd name="T18" fmla="*/ 15 w 32"/>
                <a:gd name="T19" fmla="*/ 44 h 58"/>
                <a:gd name="T20" fmla="*/ 24 w 32"/>
                <a:gd name="T21" fmla="*/ 32 h 58"/>
                <a:gd name="T22" fmla="*/ 26 w 32"/>
                <a:gd name="T23" fmla="*/ 18 h 58"/>
                <a:gd name="T24" fmla="*/ 26 w 32"/>
                <a:gd name="T25" fmla="*/ 9 h 58"/>
                <a:gd name="T26" fmla="*/ 23 w 32"/>
                <a:gd name="T27" fmla="*/ 2 h 58"/>
                <a:gd name="T28" fmla="*/ 29 w 32"/>
                <a:gd name="T29" fmla="*/ 0 h 5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2"/>
                <a:gd name="T46" fmla="*/ 0 h 58"/>
                <a:gd name="T47" fmla="*/ 32 w 32"/>
                <a:gd name="T48" fmla="*/ 58 h 5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2" h="58">
                  <a:moveTo>
                    <a:pt x="29" y="0"/>
                  </a:moveTo>
                  <a:lnTo>
                    <a:pt x="32" y="9"/>
                  </a:lnTo>
                  <a:lnTo>
                    <a:pt x="32" y="18"/>
                  </a:lnTo>
                  <a:lnTo>
                    <a:pt x="31" y="33"/>
                  </a:lnTo>
                  <a:lnTo>
                    <a:pt x="19" y="48"/>
                  </a:lnTo>
                  <a:lnTo>
                    <a:pt x="13" y="55"/>
                  </a:lnTo>
                  <a:lnTo>
                    <a:pt x="5" y="58"/>
                  </a:lnTo>
                  <a:lnTo>
                    <a:pt x="0" y="53"/>
                  </a:lnTo>
                  <a:lnTo>
                    <a:pt x="8" y="50"/>
                  </a:lnTo>
                  <a:lnTo>
                    <a:pt x="15" y="44"/>
                  </a:lnTo>
                  <a:lnTo>
                    <a:pt x="24" y="32"/>
                  </a:lnTo>
                  <a:lnTo>
                    <a:pt x="26" y="18"/>
                  </a:lnTo>
                  <a:lnTo>
                    <a:pt x="26" y="9"/>
                  </a:lnTo>
                  <a:lnTo>
                    <a:pt x="23" y="2"/>
                  </a:lnTo>
                  <a:lnTo>
                    <a:pt x="29" y="0"/>
                  </a:lnTo>
                  <a:close/>
                </a:path>
              </a:pathLst>
            </a:custGeom>
            <a:solidFill>
              <a:srgbClr val="F8BDD6"/>
            </a:solidFill>
            <a:ln w="9525">
              <a:noFill/>
              <a:round/>
              <a:headEnd/>
              <a:tailEnd/>
            </a:ln>
          </p:spPr>
          <p:txBody>
            <a:bodyPr/>
            <a:lstStyle/>
            <a:p>
              <a:endParaRPr lang="ru-RU"/>
            </a:p>
          </p:txBody>
        </p:sp>
        <p:sp>
          <p:nvSpPr>
            <p:cNvPr id="22726" name="Freeform 1599"/>
            <p:cNvSpPr>
              <a:spLocks/>
            </p:cNvSpPr>
            <p:nvPr/>
          </p:nvSpPr>
          <p:spPr bwMode="auto">
            <a:xfrm>
              <a:off x="2205" y="667"/>
              <a:ext cx="8" cy="5"/>
            </a:xfrm>
            <a:custGeom>
              <a:avLst/>
              <a:gdLst>
                <a:gd name="T0" fmla="*/ 7 w 8"/>
                <a:gd name="T1" fmla="*/ 0 h 5"/>
                <a:gd name="T2" fmla="*/ 8 w 8"/>
                <a:gd name="T3" fmla="*/ 1 h 5"/>
                <a:gd name="T4" fmla="*/ 8 w 8"/>
                <a:gd name="T5" fmla="*/ 3 h 5"/>
                <a:gd name="T6" fmla="*/ 0 w 8"/>
                <a:gd name="T7" fmla="*/ 5 h 5"/>
                <a:gd name="T8" fmla="*/ 7 w 8"/>
                <a:gd name="T9" fmla="*/ 0 h 5"/>
                <a:gd name="T10" fmla="*/ 0 60000 65536"/>
                <a:gd name="T11" fmla="*/ 0 60000 65536"/>
                <a:gd name="T12" fmla="*/ 0 60000 65536"/>
                <a:gd name="T13" fmla="*/ 0 60000 65536"/>
                <a:gd name="T14" fmla="*/ 0 60000 65536"/>
                <a:gd name="T15" fmla="*/ 0 w 8"/>
                <a:gd name="T16" fmla="*/ 0 h 5"/>
                <a:gd name="T17" fmla="*/ 8 w 8"/>
                <a:gd name="T18" fmla="*/ 5 h 5"/>
              </a:gdLst>
              <a:ahLst/>
              <a:cxnLst>
                <a:cxn ang="T10">
                  <a:pos x="T0" y="T1"/>
                </a:cxn>
                <a:cxn ang="T11">
                  <a:pos x="T2" y="T3"/>
                </a:cxn>
                <a:cxn ang="T12">
                  <a:pos x="T4" y="T5"/>
                </a:cxn>
                <a:cxn ang="T13">
                  <a:pos x="T6" y="T7"/>
                </a:cxn>
                <a:cxn ang="T14">
                  <a:pos x="T8" y="T9"/>
                </a:cxn>
              </a:cxnLst>
              <a:rect l="T15" t="T16" r="T17" b="T18"/>
              <a:pathLst>
                <a:path w="8" h="5">
                  <a:moveTo>
                    <a:pt x="7" y="0"/>
                  </a:moveTo>
                  <a:lnTo>
                    <a:pt x="8" y="1"/>
                  </a:lnTo>
                  <a:lnTo>
                    <a:pt x="8" y="3"/>
                  </a:lnTo>
                  <a:lnTo>
                    <a:pt x="0" y="5"/>
                  </a:lnTo>
                  <a:lnTo>
                    <a:pt x="7" y="0"/>
                  </a:lnTo>
                  <a:close/>
                </a:path>
              </a:pathLst>
            </a:custGeom>
            <a:solidFill>
              <a:srgbClr val="F8BDD6"/>
            </a:solidFill>
            <a:ln w="9525">
              <a:noFill/>
              <a:round/>
              <a:headEnd/>
              <a:tailEnd/>
            </a:ln>
          </p:spPr>
          <p:txBody>
            <a:bodyPr/>
            <a:lstStyle/>
            <a:p>
              <a:endParaRPr lang="ru-RU"/>
            </a:p>
          </p:txBody>
        </p:sp>
        <p:sp>
          <p:nvSpPr>
            <p:cNvPr id="22727" name="Freeform 1600"/>
            <p:cNvSpPr>
              <a:spLocks/>
            </p:cNvSpPr>
            <p:nvPr/>
          </p:nvSpPr>
          <p:spPr bwMode="auto">
            <a:xfrm>
              <a:off x="2126" y="702"/>
              <a:ext cx="63" cy="31"/>
            </a:xfrm>
            <a:custGeom>
              <a:avLst/>
              <a:gdLst>
                <a:gd name="T0" fmla="*/ 63 w 63"/>
                <a:gd name="T1" fmla="*/ 26 h 31"/>
                <a:gd name="T2" fmla="*/ 53 w 63"/>
                <a:gd name="T3" fmla="*/ 29 h 31"/>
                <a:gd name="T4" fmla="*/ 46 w 63"/>
                <a:gd name="T5" fmla="*/ 31 h 31"/>
                <a:gd name="T6" fmla="*/ 27 w 63"/>
                <a:gd name="T7" fmla="*/ 28 h 31"/>
                <a:gd name="T8" fmla="*/ 10 w 63"/>
                <a:gd name="T9" fmla="*/ 17 h 31"/>
                <a:gd name="T10" fmla="*/ 6 w 63"/>
                <a:gd name="T11" fmla="*/ 11 h 31"/>
                <a:gd name="T12" fmla="*/ 0 w 63"/>
                <a:gd name="T13" fmla="*/ 4 h 31"/>
                <a:gd name="T14" fmla="*/ 6 w 63"/>
                <a:gd name="T15" fmla="*/ 0 h 31"/>
                <a:gd name="T16" fmla="*/ 10 w 63"/>
                <a:gd name="T17" fmla="*/ 6 h 31"/>
                <a:gd name="T18" fmla="*/ 15 w 63"/>
                <a:gd name="T19" fmla="*/ 13 h 31"/>
                <a:gd name="T20" fmla="*/ 29 w 63"/>
                <a:gd name="T21" fmla="*/ 22 h 31"/>
                <a:gd name="T22" fmla="*/ 46 w 63"/>
                <a:gd name="T23" fmla="*/ 24 h 31"/>
                <a:gd name="T24" fmla="*/ 52 w 63"/>
                <a:gd name="T25" fmla="*/ 23 h 31"/>
                <a:gd name="T26" fmla="*/ 61 w 63"/>
                <a:gd name="T27" fmla="*/ 20 h 31"/>
                <a:gd name="T28" fmla="*/ 63 w 63"/>
                <a:gd name="T29" fmla="*/ 26 h 3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
                <a:gd name="T46" fmla="*/ 0 h 31"/>
                <a:gd name="T47" fmla="*/ 63 w 63"/>
                <a:gd name="T48" fmla="*/ 31 h 3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 h="31">
                  <a:moveTo>
                    <a:pt x="63" y="26"/>
                  </a:moveTo>
                  <a:lnTo>
                    <a:pt x="53" y="29"/>
                  </a:lnTo>
                  <a:lnTo>
                    <a:pt x="46" y="31"/>
                  </a:lnTo>
                  <a:lnTo>
                    <a:pt x="27" y="28"/>
                  </a:lnTo>
                  <a:lnTo>
                    <a:pt x="10" y="17"/>
                  </a:lnTo>
                  <a:lnTo>
                    <a:pt x="6" y="11"/>
                  </a:lnTo>
                  <a:lnTo>
                    <a:pt x="0" y="4"/>
                  </a:lnTo>
                  <a:lnTo>
                    <a:pt x="6" y="0"/>
                  </a:lnTo>
                  <a:lnTo>
                    <a:pt x="10" y="6"/>
                  </a:lnTo>
                  <a:lnTo>
                    <a:pt x="15" y="13"/>
                  </a:lnTo>
                  <a:lnTo>
                    <a:pt x="29" y="22"/>
                  </a:lnTo>
                  <a:lnTo>
                    <a:pt x="46" y="24"/>
                  </a:lnTo>
                  <a:lnTo>
                    <a:pt x="52" y="23"/>
                  </a:lnTo>
                  <a:lnTo>
                    <a:pt x="61" y="20"/>
                  </a:lnTo>
                  <a:lnTo>
                    <a:pt x="63" y="26"/>
                  </a:lnTo>
                  <a:close/>
                </a:path>
              </a:pathLst>
            </a:custGeom>
            <a:solidFill>
              <a:srgbClr val="F8BDD6"/>
            </a:solidFill>
            <a:ln w="9525">
              <a:noFill/>
              <a:round/>
              <a:headEnd/>
              <a:tailEnd/>
            </a:ln>
          </p:spPr>
          <p:txBody>
            <a:bodyPr/>
            <a:lstStyle/>
            <a:p>
              <a:endParaRPr lang="ru-RU"/>
            </a:p>
          </p:txBody>
        </p:sp>
        <p:sp>
          <p:nvSpPr>
            <p:cNvPr id="22728" name="Freeform 1601"/>
            <p:cNvSpPr>
              <a:spLocks/>
            </p:cNvSpPr>
            <p:nvPr/>
          </p:nvSpPr>
          <p:spPr bwMode="auto">
            <a:xfrm>
              <a:off x="2184" y="723"/>
              <a:ext cx="7" cy="6"/>
            </a:xfrm>
            <a:custGeom>
              <a:avLst/>
              <a:gdLst>
                <a:gd name="T0" fmla="*/ 7 w 7"/>
                <a:gd name="T1" fmla="*/ 4 h 6"/>
                <a:gd name="T2" fmla="*/ 5 w 7"/>
                <a:gd name="T3" fmla="*/ 6 h 6"/>
                <a:gd name="T4" fmla="*/ 3 w 7"/>
                <a:gd name="T5" fmla="*/ 0 h 6"/>
                <a:gd name="T6" fmla="*/ 0 w 7"/>
                <a:gd name="T7" fmla="*/ 0 h 6"/>
                <a:gd name="T8" fmla="*/ 7 w 7"/>
                <a:gd name="T9" fmla="*/ 4 h 6"/>
                <a:gd name="T10" fmla="*/ 0 60000 65536"/>
                <a:gd name="T11" fmla="*/ 0 60000 65536"/>
                <a:gd name="T12" fmla="*/ 0 60000 65536"/>
                <a:gd name="T13" fmla="*/ 0 60000 65536"/>
                <a:gd name="T14" fmla="*/ 0 60000 65536"/>
                <a:gd name="T15" fmla="*/ 0 w 7"/>
                <a:gd name="T16" fmla="*/ 0 h 6"/>
                <a:gd name="T17" fmla="*/ 7 w 7"/>
                <a:gd name="T18" fmla="*/ 6 h 6"/>
              </a:gdLst>
              <a:ahLst/>
              <a:cxnLst>
                <a:cxn ang="T10">
                  <a:pos x="T0" y="T1"/>
                </a:cxn>
                <a:cxn ang="T11">
                  <a:pos x="T2" y="T3"/>
                </a:cxn>
                <a:cxn ang="T12">
                  <a:pos x="T4" y="T5"/>
                </a:cxn>
                <a:cxn ang="T13">
                  <a:pos x="T6" y="T7"/>
                </a:cxn>
                <a:cxn ang="T14">
                  <a:pos x="T8" y="T9"/>
                </a:cxn>
              </a:cxnLst>
              <a:rect l="T15" t="T16" r="T17" b="T18"/>
              <a:pathLst>
                <a:path w="7" h="6">
                  <a:moveTo>
                    <a:pt x="7" y="4"/>
                  </a:moveTo>
                  <a:lnTo>
                    <a:pt x="5" y="6"/>
                  </a:lnTo>
                  <a:lnTo>
                    <a:pt x="3" y="0"/>
                  </a:lnTo>
                  <a:lnTo>
                    <a:pt x="0" y="0"/>
                  </a:lnTo>
                  <a:lnTo>
                    <a:pt x="7" y="4"/>
                  </a:lnTo>
                  <a:close/>
                </a:path>
              </a:pathLst>
            </a:custGeom>
            <a:solidFill>
              <a:srgbClr val="F8BDD6"/>
            </a:solidFill>
            <a:ln w="9525">
              <a:noFill/>
              <a:round/>
              <a:headEnd/>
              <a:tailEnd/>
            </a:ln>
          </p:spPr>
          <p:txBody>
            <a:bodyPr/>
            <a:lstStyle/>
            <a:p>
              <a:endParaRPr lang="ru-RU"/>
            </a:p>
          </p:txBody>
        </p:sp>
        <p:sp>
          <p:nvSpPr>
            <p:cNvPr id="22729" name="Freeform 1602"/>
            <p:cNvSpPr>
              <a:spLocks/>
            </p:cNvSpPr>
            <p:nvPr/>
          </p:nvSpPr>
          <p:spPr bwMode="auto">
            <a:xfrm>
              <a:off x="2126" y="704"/>
              <a:ext cx="6" cy="5"/>
            </a:xfrm>
            <a:custGeom>
              <a:avLst/>
              <a:gdLst>
                <a:gd name="T0" fmla="*/ 0 w 6"/>
                <a:gd name="T1" fmla="*/ 5 h 5"/>
                <a:gd name="T2" fmla="*/ 6 w 6"/>
                <a:gd name="T3" fmla="*/ 2 h 5"/>
                <a:gd name="T4" fmla="*/ 6 w 6"/>
                <a:gd name="T5" fmla="*/ 0 h 5"/>
                <a:gd name="T6" fmla="*/ 0 w 6"/>
                <a:gd name="T7" fmla="*/ 5 h 5"/>
                <a:gd name="T8" fmla="*/ 0 60000 65536"/>
                <a:gd name="T9" fmla="*/ 0 60000 65536"/>
                <a:gd name="T10" fmla="*/ 0 60000 65536"/>
                <a:gd name="T11" fmla="*/ 0 60000 65536"/>
                <a:gd name="T12" fmla="*/ 0 w 6"/>
                <a:gd name="T13" fmla="*/ 0 h 5"/>
                <a:gd name="T14" fmla="*/ 6 w 6"/>
                <a:gd name="T15" fmla="*/ 5 h 5"/>
              </a:gdLst>
              <a:ahLst/>
              <a:cxnLst>
                <a:cxn ang="T8">
                  <a:pos x="T0" y="T1"/>
                </a:cxn>
                <a:cxn ang="T9">
                  <a:pos x="T2" y="T3"/>
                </a:cxn>
                <a:cxn ang="T10">
                  <a:pos x="T4" y="T5"/>
                </a:cxn>
                <a:cxn ang="T11">
                  <a:pos x="T6" y="T7"/>
                </a:cxn>
              </a:cxnLst>
              <a:rect l="T12" t="T13" r="T14" b="T15"/>
              <a:pathLst>
                <a:path w="6" h="5">
                  <a:moveTo>
                    <a:pt x="0" y="5"/>
                  </a:moveTo>
                  <a:lnTo>
                    <a:pt x="6" y="2"/>
                  </a:lnTo>
                  <a:lnTo>
                    <a:pt x="6" y="0"/>
                  </a:lnTo>
                  <a:lnTo>
                    <a:pt x="0" y="5"/>
                  </a:lnTo>
                  <a:close/>
                </a:path>
              </a:pathLst>
            </a:custGeom>
            <a:solidFill>
              <a:srgbClr val="F8BDD6"/>
            </a:solidFill>
            <a:ln w="9525">
              <a:noFill/>
              <a:round/>
              <a:headEnd/>
              <a:tailEnd/>
            </a:ln>
          </p:spPr>
          <p:txBody>
            <a:bodyPr/>
            <a:lstStyle/>
            <a:p>
              <a:endParaRPr lang="ru-RU"/>
            </a:p>
          </p:txBody>
        </p:sp>
        <p:sp>
          <p:nvSpPr>
            <p:cNvPr id="22730" name="Freeform 1603"/>
            <p:cNvSpPr>
              <a:spLocks/>
            </p:cNvSpPr>
            <p:nvPr/>
          </p:nvSpPr>
          <p:spPr bwMode="auto">
            <a:xfrm>
              <a:off x="2053" y="679"/>
              <a:ext cx="87" cy="84"/>
            </a:xfrm>
            <a:custGeom>
              <a:avLst/>
              <a:gdLst>
                <a:gd name="T0" fmla="*/ 3 w 87"/>
                <a:gd name="T1" fmla="*/ 59 h 84"/>
                <a:gd name="T2" fmla="*/ 0 w 87"/>
                <a:gd name="T3" fmla="*/ 51 h 84"/>
                <a:gd name="T4" fmla="*/ 0 w 87"/>
                <a:gd name="T5" fmla="*/ 42 h 84"/>
                <a:gd name="T6" fmla="*/ 0 w 87"/>
                <a:gd name="T7" fmla="*/ 39 h 84"/>
                <a:gd name="T8" fmla="*/ 0 w 87"/>
                <a:gd name="T9" fmla="*/ 34 h 84"/>
                <a:gd name="T10" fmla="*/ 1 w 87"/>
                <a:gd name="T11" fmla="*/ 30 h 84"/>
                <a:gd name="T12" fmla="*/ 3 w 87"/>
                <a:gd name="T13" fmla="*/ 26 h 84"/>
                <a:gd name="T14" fmla="*/ 6 w 87"/>
                <a:gd name="T15" fmla="*/ 18 h 84"/>
                <a:gd name="T16" fmla="*/ 11 w 87"/>
                <a:gd name="T17" fmla="*/ 12 h 84"/>
                <a:gd name="T18" fmla="*/ 14 w 87"/>
                <a:gd name="T19" fmla="*/ 9 h 84"/>
                <a:gd name="T20" fmla="*/ 17 w 87"/>
                <a:gd name="T21" fmla="*/ 7 h 84"/>
                <a:gd name="T22" fmla="*/ 25 w 87"/>
                <a:gd name="T23" fmla="*/ 2 h 84"/>
                <a:gd name="T24" fmla="*/ 34 w 87"/>
                <a:gd name="T25" fmla="*/ 0 h 84"/>
                <a:gd name="T26" fmla="*/ 41 w 87"/>
                <a:gd name="T27" fmla="*/ 0 h 84"/>
                <a:gd name="T28" fmla="*/ 46 w 87"/>
                <a:gd name="T29" fmla="*/ 0 h 84"/>
                <a:gd name="T30" fmla="*/ 51 w 87"/>
                <a:gd name="T31" fmla="*/ 0 h 84"/>
                <a:gd name="T32" fmla="*/ 59 w 87"/>
                <a:gd name="T33" fmla="*/ 0 h 84"/>
                <a:gd name="T34" fmla="*/ 67 w 87"/>
                <a:gd name="T35" fmla="*/ 6 h 84"/>
                <a:gd name="T36" fmla="*/ 72 w 87"/>
                <a:gd name="T37" fmla="*/ 10 h 84"/>
                <a:gd name="T38" fmla="*/ 78 w 87"/>
                <a:gd name="T39" fmla="*/ 17 h 84"/>
                <a:gd name="T40" fmla="*/ 82 w 87"/>
                <a:gd name="T41" fmla="*/ 24 h 84"/>
                <a:gd name="T42" fmla="*/ 85 w 87"/>
                <a:gd name="T43" fmla="*/ 32 h 84"/>
                <a:gd name="T44" fmla="*/ 87 w 87"/>
                <a:gd name="T45" fmla="*/ 40 h 84"/>
                <a:gd name="T46" fmla="*/ 87 w 87"/>
                <a:gd name="T47" fmla="*/ 45 h 84"/>
                <a:gd name="T48" fmla="*/ 85 w 87"/>
                <a:gd name="T49" fmla="*/ 49 h 84"/>
                <a:gd name="T50" fmla="*/ 85 w 87"/>
                <a:gd name="T51" fmla="*/ 53 h 84"/>
                <a:gd name="T52" fmla="*/ 83 w 87"/>
                <a:gd name="T53" fmla="*/ 58 h 84"/>
                <a:gd name="T54" fmla="*/ 79 w 87"/>
                <a:gd name="T55" fmla="*/ 63 h 84"/>
                <a:gd name="T56" fmla="*/ 74 w 87"/>
                <a:gd name="T57" fmla="*/ 71 h 84"/>
                <a:gd name="T58" fmla="*/ 71 w 87"/>
                <a:gd name="T59" fmla="*/ 73 h 84"/>
                <a:gd name="T60" fmla="*/ 68 w 87"/>
                <a:gd name="T61" fmla="*/ 76 h 84"/>
                <a:gd name="T62" fmla="*/ 60 w 87"/>
                <a:gd name="T63" fmla="*/ 81 h 84"/>
                <a:gd name="T64" fmla="*/ 52 w 87"/>
                <a:gd name="T65" fmla="*/ 84 h 84"/>
                <a:gd name="T66" fmla="*/ 43 w 87"/>
                <a:gd name="T67" fmla="*/ 84 h 84"/>
                <a:gd name="T68" fmla="*/ 40 w 87"/>
                <a:gd name="T69" fmla="*/ 84 h 84"/>
                <a:gd name="T70" fmla="*/ 36 w 87"/>
                <a:gd name="T71" fmla="*/ 84 h 84"/>
                <a:gd name="T72" fmla="*/ 28 w 87"/>
                <a:gd name="T73" fmla="*/ 81 h 84"/>
                <a:gd name="T74" fmla="*/ 20 w 87"/>
                <a:gd name="T75" fmla="*/ 78 h 84"/>
                <a:gd name="T76" fmla="*/ 14 w 87"/>
                <a:gd name="T77" fmla="*/ 73 h 84"/>
                <a:gd name="T78" fmla="*/ 8 w 87"/>
                <a:gd name="T79" fmla="*/ 67 h 84"/>
                <a:gd name="T80" fmla="*/ 3 w 87"/>
                <a:gd name="T81" fmla="*/ 59 h 8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7"/>
                <a:gd name="T124" fmla="*/ 0 h 84"/>
                <a:gd name="T125" fmla="*/ 87 w 87"/>
                <a:gd name="T126" fmla="*/ 84 h 8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7" h="84">
                  <a:moveTo>
                    <a:pt x="3" y="59"/>
                  </a:moveTo>
                  <a:lnTo>
                    <a:pt x="0" y="51"/>
                  </a:lnTo>
                  <a:lnTo>
                    <a:pt x="0" y="42"/>
                  </a:lnTo>
                  <a:lnTo>
                    <a:pt x="0" y="39"/>
                  </a:lnTo>
                  <a:lnTo>
                    <a:pt x="0" y="34"/>
                  </a:lnTo>
                  <a:lnTo>
                    <a:pt x="1" y="30"/>
                  </a:lnTo>
                  <a:lnTo>
                    <a:pt x="3" y="26"/>
                  </a:lnTo>
                  <a:lnTo>
                    <a:pt x="6" y="18"/>
                  </a:lnTo>
                  <a:lnTo>
                    <a:pt x="11" y="12"/>
                  </a:lnTo>
                  <a:lnTo>
                    <a:pt x="14" y="9"/>
                  </a:lnTo>
                  <a:lnTo>
                    <a:pt x="17" y="7"/>
                  </a:lnTo>
                  <a:lnTo>
                    <a:pt x="25" y="2"/>
                  </a:lnTo>
                  <a:lnTo>
                    <a:pt x="34" y="0"/>
                  </a:lnTo>
                  <a:lnTo>
                    <a:pt x="41" y="0"/>
                  </a:lnTo>
                  <a:lnTo>
                    <a:pt x="46" y="0"/>
                  </a:lnTo>
                  <a:lnTo>
                    <a:pt x="51" y="0"/>
                  </a:lnTo>
                  <a:lnTo>
                    <a:pt x="59" y="0"/>
                  </a:lnTo>
                  <a:lnTo>
                    <a:pt x="67" y="6"/>
                  </a:lnTo>
                  <a:lnTo>
                    <a:pt x="72" y="10"/>
                  </a:lnTo>
                  <a:lnTo>
                    <a:pt x="78" y="17"/>
                  </a:lnTo>
                  <a:lnTo>
                    <a:pt x="82" y="24"/>
                  </a:lnTo>
                  <a:lnTo>
                    <a:pt x="85" y="32"/>
                  </a:lnTo>
                  <a:lnTo>
                    <a:pt x="87" y="40"/>
                  </a:lnTo>
                  <a:lnTo>
                    <a:pt x="87" y="45"/>
                  </a:lnTo>
                  <a:lnTo>
                    <a:pt x="85" y="49"/>
                  </a:lnTo>
                  <a:lnTo>
                    <a:pt x="85" y="53"/>
                  </a:lnTo>
                  <a:lnTo>
                    <a:pt x="83" y="58"/>
                  </a:lnTo>
                  <a:lnTo>
                    <a:pt x="79" y="63"/>
                  </a:lnTo>
                  <a:lnTo>
                    <a:pt x="74" y="71"/>
                  </a:lnTo>
                  <a:lnTo>
                    <a:pt x="71" y="73"/>
                  </a:lnTo>
                  <a:lnTo>
                    <a:pt x="68" y="76"/>
                  </a:lnTo>
                  <a:lnTo>
                    <a:pt x="60" y="81"/>
                  </a:lnTo>
                  <a:lnTo>
                    <a:pt x="52" y="84"/>
                  </a:lnTo>
                  <a:lnTo>
                    <a:pt x="43" y="84"/>
                  </a:lnTo>
                  <a:lnTo>
                    <a:pt x="40" y="84"/>
                  </a:lnTo>
                  <a:lnTo>
                    <a:pt x="36" y="84"/>
                  </a:lnTo>
                  <a:lnTo>
                    <a:pt x="28" y="81"/>
                  </a:lnTo>
                  <a:lnTo>
                    <a:pt x="20" y="78"/>
                  </a:lnTo>
                  <a:lnTo>
                    <a:pt x="14" y="73"/>
                  </a:lnTo>
                  <a:lnTo>
                    <a:pt x="8" y="67"/>
                  </a:lnTo>
                  <a:lnTo>
                    <a:pt x="3" y="59"/>
                  </a:lnTo>
                  <a:close/>
                </a:path>
              </a:pathLst>
            </a:custGeom>
            <a:solidFill>
              <a:srgbClr val="F561AF"/>
            </a:solidFill>
            <a:ln w="9525">
              <a:noFill/>
              <a:round/>
              <a:headEnd/>
              <a:tailEnd/>
            </a:ln>
          </p:spPr>
          <p:txBody>
            <a:bodyPr/>
            <a:lstStyle/>
            <a:p>
              <a:endParaRPr lang="ru-RU"/>
            </a:p>
          </p:txBody>
        </p:sp>
        <p:sp>
          <p:nvSpPr>
            <p:cNvPr id="22731" name="Freeform 1604"/>
            <p:cNvSpPr>
              <a:spLocks/>
            </p:cNvSpPr>
            <p:nvPr/>
          </p:nvSpPr>
          <p:spPr bwMode="auto">
            <a:xfrm>
              <a:off x="2049" y="679"/>
              <a:ext cx="30" cy="60"/>
            </a:xfrm>
            <a:custGeom>
              <a:avLst/>
              <a:gdLst>
                <a:gd name="T0" fmla="*/ 3 w 30"/>
                <a:gd name="T1" fmla="*/ 60 h 60"/>
                <a:gd name="T2" fmla="*/ 2 w 30"/>
                <a:gd name="T3" fmla="*/ 53 h 60"/>
                <a:gd name="T4" fmla="*/ 0 w 30"/>
                <a:gd name="T5" fmla="*/ 42 h 60"/>
                <a:gd name="T6" fmla="*/ 3 w 30"/>
                <a:gd name="T7" fmla="*/ 25 h 60"/>
                <a:gd name="T8" fmla="*/ 11 w 30"/>
                <a:gd name="T9" fmla="*/ 9 h 60"/>
                <a:gd name="T10" fmla="*/ 19 w 30"/>
                <a:gd name="T11" fmla="*/ 4 h 60"/>
                <a:gd name="T12" fmla="*/ 26 w 30"/>
                <a:gd name="T13" fmla="*/ 0 h 60"/>
                <a:gd name="T14" fmla="*/ 30 w 30"/>
                <a:gd name="T15" fmla="*/ 4 h 60"/>
                <a:gd name="T16" fmla="*/ 24 w 30"/>
                <a:gd name="T17" fmla="*/ 9 h 60"/>
                <a:gd name="T18" fmla="*/ 15 w 30"/>
                <a:gd name="T19" fmla="*/ 13 h 60"/>
                <a:gd name="T20" fmla="*/ 7 w 30"/>
                <a:gd name="T21" fmla="*/ 28 h 60"/>
                <a:gd name="T22" fmla="*/ 4 w 30"/>
                <a:gd name="T23" fmla="*/ 42 h 60"/>
                <a:gd name="T24" fmla="*/ 6 w 30"/>
                <a:gd name="T25" fmla="*/ 49 h 60"/>
                <a:gd name="T26" fmla="*/ 7 w 30"/>
                <a:gd name="T27" fmla="*/ 58 h 60"/>
                <a:gd name="T28" fmla="*/ 3 w 30"/>
                <a:gd name="T29" fmla="*/ 60 h 6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0"/>
                <a:gd name="T46" fmla="*/ 0 h 60"/>
                <a:gd name="T47" fmla="*/ 30 w 30"/>
                <a:gd name="T48" fmla="*/ 60 h 6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0" h="60">
                  <a:moveTo>
                    <a:pt x="3" y="60"/>
                  </a:moveTo>
                  <a:lnTo>
                    <a:pt x="2" y="53"/>
                  </a:lnTo>
                  <a:lnTo>
                    <a:pt x="0" y="42"/>
                  </a:lnTo>
                  <a:lnTo>
                    <a:pt x="3" y="25"/>
                  </a:lnTo>
                  <a:lnTo>
                    <a:pt x="11" y="9"/>
                  </a:lnTo>
                  <a:lnTo>
                    <a:pt x="19" y="4"/>
                  </a:lnTo>
                  <a:lnTo>
                    <a:pt x="26" y="0"/>
                  </a:lnTo>
                  <a:lnTo>
                    <a:pt x="30" y="4"/>
                  </a:lnTo>
                  <a:lnTo>
                    <a:pt x="24" y="9"/>
                  </a:lnTo>
                  <a:lnTo>
                    <a:pt x="15" y="13"/>
                  </a:lnTo>
                  <a:lnTo>
                    <a:pt x="7" y="28"/>
                  </a:lnTo>
                  <a:lnTo>
                    <a:pt x="4" y="42"/>
                  </a:lnTo>
                  <a:lnTo>
                    <a:pt x="6" y="49"/>
                  </a:lnTo>
                  <a:lnTo>
                    <a:pt x="7" y="58"/>
                  </a:lnTo>
                  <a:lnTo>
                    <a:pt x="3" y="60"/>
                  </a:lnTo>
                  <a:close/>
                </a:path>
              </a:pathLst>
            </a:custGeom>
            <a:solidFill>
              <a:srgbClr val="F8BDD6"/>
            </a:solidFill>
            <a:ln w="9525">
              <a:noFill/>
              <a:round/>
              <a:headEnd/>
              <a:tailEnd/>
            </a:ln>
          </p:spPr>
          <p:txBody>
            <a:bodyPr/>
            <a:lstStyle/>
            <a:p>
              <a:endParaRPr lang="ru-RU"/>
            </a:p>
          </p:txBody>
        </p:sp>
        <p:sp>
          <p:nvSpPr>
            <p:cNvPr id="22732" name="Freeform 1605"/>
            <p:cNvSpPr>
              <a:spLocks/>
            </p:cNvSpPr>
            <p:nvPr/>
          </p:nvSpPr>
          <p:spPr bwMode="auto">
            <a:xfrm>
              <a:off x="2076" y="674"/>
              <a:ext cx="61" cy="32"/>
            </a:xfrm>
            <a:custGeom>
              <a:avLst/>
              <a:gdLst>
                <a:gd name="T0" fmla="*/ 0 w 61"/>
                <a:gd name="T1" fmla="*/ 5 h 32"/>
                <a:gd name="T2" fmla="*/ 11 w 61"/>
                <a:gd name="T3" fmla="*/ 1 h 32"/>
                <a:gd name="T4" fmla="*/ 18 w 61"/>
                <a:gd name="T5" fmla="*/ 0 h 32"/>
                <a:gd name="T6" fmla="*/ 37 w 61"/>
                <a:gd name="T7" fmla="*/ 3 h 32"/>
                <a:gd name="T8" fmla="*/ 52 w 61"/>
                <a:gd name="T9" fmla="*/ 13 h 32"/>
                <a:gd name="T10" fmla="*/ 57 w 61"/>
                <a:gd name="T11" fmla="*/ 19 h 32"/>
                <a:gd name="T12" fmla="*/ 61 w 61"/>
                <a:gd name="T13" fmla="*/ 27 h 32"/>
                <a:gd name="T14" fmla="*/ 57 w 61"/>
                <a:gd name="T15" fmla="*/ 32 h 32"/>
                <a:gd name="T16" fmla="*/ 53 w 61"/>
                <a:gd name="T17" fmla="*/ 24 h 32"/>
                <a:gd name="T18" fmla="*/ 46 w 61"/>
                <a:gd name="T19" fmla="*/ 17 h 32"/>
                <a:gd name="T20" fmla="*/ 35 w 61"/>
                <a:gd name="T21" fmla="*/ 7 h 32"/>
                <a:gd name="T22" fmla="*/ 18 w 61"/>
                <a:gd name="T23" fmla="*/ 5 h 32"/>
                <a:gd name="T24" fmla="*/ 11 w 61"/>
                <a:gd name="T25" fmla="*/ 6 h 32"/>
                <a:gd name="T26" fmla="*/ 3 w 61"/>
                <a:gd name="T27" fmla="*/ 9 h 32"/>
                <a:gd name="T28" fmla="*/ 0 w 61"/>
                <a:gd name="T29" fmla="*/ 5 h 3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1"/>
                <a:gd name="T46" fmla="*/ 0 h 32"/>
                <a:gd name="T47" fmla="*/ 61 w 61"/>
                <a:gd name="T48" fmla="*/ 32 h 3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1" h="32">
                  <a:moveTo>
                    <a:pt x="0" y="5"/>
                  </a:moveTo>
                  <a:lnTo>
                    <a:pt x="11" y="1"/>
                  </a:lnTo>
                  <a:lnTo>
                    <a:pt x="18" y="0"/>
                  </a:lnTo>
                  <a:lnTo>
                    <a:pt x="37" y="3"/>
                  </a:lnTo>
                  <a:lnTo>
                    <a:pt x="52" y="13"/>
                  </a:lnTo>
                  <a:lnTo>
                    <a:pt x="57" y="19"/>
                  </a:lnTo>
                  <a:lnTo>
                    <a:pt x="61" y="27"/>
                  </a:lnTo>
                  <a:lnTo>
                    <a:pt x="57" y="32"/>
                  </a:lnTo>
                  <a:lnTo>
                    <a:pt x="53" y="24"/>
                  </a:lnTo>
                  <a:lnTo>
                    <a:pt x="46" y="17"/>
                  </a:lnTo>
                  <a:lnTo>
                    <a:pt x="35" y="7"/>
                  </a:lnTo>
                  <a:lnTo>
                    <a:pt x="18" y="5"/>
                  </a:lnTo>
                  <a:lnTo>
                    <a:pt x="11" y="6"/>
                  </a:lnTo>
                  <a:lnTo>
                    <a:pt x="3" y="9"/>
                  </a:lnTo>
                  <a:lnTo>
                    <a:pt x="0" y="5"/>
                  </a:lnTo>
                  <a:close/>
                </a:path>
              </a:pathLst>
            </a:custGeom>
            <a:solidFill>
              <a:srgbClr val="F8BDD6"/>
            </a:solidFill>
            <a:ln w="9525">
              <a:noFill/>
              <a:round/>
              <a:headEnd/>
              <a:tailEnd/>
            </a:ln>
          </p:spPr>
          <p:txBody>
            <a:bodyPr/>
            <a:lstStyle/>
            <a:p>
              <a:endParaRPr lang="ru-RU"/>
            </a:p>
          </p:txBody>
        </p:sp>
        <p:sp>
          <p:nvSpPr>
            <p:cNvPr id="22733" name="Freeform 1606"/>
            <p:cNvSpPr>
              <a:spLocks/>
            </p:cNvSpPr>
            <p:nvPr/>
          </p:nvSpPr>
          <p:spPr bwMode="auto">
            <a:xfrm>
              <a:off x="2076" y="679"/>
              <a:ext cx="1" cy="5"/>
            </a:xfrm>
            <a:custGeom>
              <a:avLst/>
              <a:gdLst>
                <a:gd name="T0" fmla="*/ 0 w 1"/>
                <a:gd name="T1" fmla="*/ 0 h 5"/>
                <a:gd name="T2" fmla="*/ 1 w 1"/>
                <a:gd name="T3" fmla="*/ 5 h 5"/>
                <a:gd name="T4" fmla="*/ 0 w 1"/>
                <a:gd name="T5" fmla="*/ 0 h 5"/>
                <a:gd name="T6" fmla="*/ 0 60000 65536"/>
                <a:gd name="T7" fmla="*/ 0 60000 65536"/>
                <a:gd name="T8" fmla="*/ 0 60000 65536"/>
                <a:gd name="T9" fmla="*/ 0 w 1"/>
                <a:gd name="T10" fmla="*/ 0 h 5"/>
                <a:gd name="T11" fmla="*/ 1 w 1"/>
                <a:gd name="T12" fmla="*/ 5 h 5"/>
              </a:gdLst>
              <a:ahLst/>
              <a:cxnLst>
                <a:cxn ang="T6">
                  <a:pos x="T0" y="T1"/>
                </a:cxn>
                <a:cxn ang="T7">
                  <a:pos x="T2" y="T3"/>
                </a:cxn>
                <a:cxn ang="T8">
                  <a:pos x="T4" y="T5"/>
                </a:cxn>
              </a:cxnLst>
              <a:rect l="T9" t="T10" r="T11" b="T12"/>
              <a:pathLst>
                <a:path w="1" h="5">
                  <a:moveTo>
                    <a:pt x="0" y="0"/>
                  </a:moveTo>
                  <a:lnTo>
                    <a:pt x="1" y="5"/>
                  </a:lnTo>
                  <a:lnTo>
                    <a:pt x="0" y="0"/>
                  </a:lnTo>
                  <a:close/>
                </a:path>
              </a:pathLst>
            </a:custGeom>
            <a:solidFill>
              <a:srgbClr val="F8BDD6"/>
            </a:solidFill>
            <a:ln w="9525">
              <a:noFill/>
              <a:round/>
              <a:headEnd/>
              <a:tailEnd/>
            </a:ln>
          </p:spPr>
          <p:txBody>
            <a:bodyPr/>
            <a:lstStyle/>
            <a:p>
              <a:endParaRPr lang="ru-RU"/>
            </a:p>
          </p:txBody>
        </p:sp>
        <p:sp>
          <p:nvSpPr>
            <p:cNvPr id="22734" name="Freeform 1607"/>
            <p:cNvSpPr>
              <a:spLocks/>
            </p:cNvSpPr>
            <p:nvPr/>
          </p:nvSpPr>
          <p:spPr bwMode="auto">
            <a:xfrm>
              <a:off x="2111" y="704"/>
              <a:ext cx="33" cy="58"/>
            </a:xfrm>
            <a:custGeom>
              <a:avLst/>
              <a:gdLst>
                <a:gd name="T0" fmla="*/ 29 w 33"/>
                <a:gd name="T1" fmla="*/ 0 h 58"/>
                <a:gd name="T2" fmla="*/ 32 w 33"/>
                <a:gd name="T3" fmla="*/ 7 h 58"/>
                <a:gd name="T4" fmla="*/ 33 w 33"/>
                <a:gd name="T5" fmla="*/ 15 h 58"/>
                <a:gd name="T6" fmla="*/ 31 w 33"/>
                <a:gd name="T7" fmla="*/ 33 h 58"/>
                <a:gd name="T8" fmla="*/ 19 w 33"/>
                <a:gd name="T9" fmla="*/ 46 h 58"/>
                <a:gd name="T10" fmla="*/ 13 w 33"/>
                <a:gd name="T11" fmla="*/ 53 h 58"/>
                <a:gd name="T12" fmla="*/ 5 w 33"/>
                <a:gd name="T13" fmla="*/ 58 h 58"/>
                <a:gd name="T14" fmla="*/ 0 w 33"/>
                <a:gd name="T15" fmla="*/ 53 h 58"/>
                <a:gd name="T16" fmla="*/ 8 w 33"/>
                <a:gd name="T17" fmla="*/ 48 h 58"/>
                <a:gd name="T18" fmla="*/ 14 w 33"/>
                <a:gd name="T19" fmla="*/ 42 h 58"/>
                <a:gd name="T20" fmla="*/ 24 w 33"/>
                <a:gd name="T21" fmla="*/ 31 h 58"/>
                <a:gd name="T22" fmla="*/ 27 w 33"/>
                <a:gd name="T23" fmla="*/ 15 h 58"/>
                <a:gd name="T24" fmla="*/ 25 w 33"/>
                <a:gd name="T25" fmla="*/ 8 h 58"/>
                <a:gd name="T26" fmla="*/ 23 w 33"/>
                <a:gd name="T27" fmla="*/ 2 h 58"/>
                <a:gd name="T28" fmla="*/ 29 w 33"/>
                <a:gd name="T29" fmla="*/ 0 h 5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3"/>
                <a:gd name="T46" fmla="*/ 0 h 58"/>
                <a:gd name="T47" fmla="*/ 33 w 33"/>
                <a:gd name="T48" fmla="*/ 58 h 5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3" h="58">
                  <a:moveTo>
                    <a:pt x="29" y="0"/>
                  </a:moveTo>
                  <a:lnTo>
                    <a:pt x="32" y="7"/>
                  </a:lnTo>
                  <a:lnTo>
                    <a:pt x="33" y="15"/>
                  </a:lnTo>
                  <a:lnTo>
                    <a:pt x="31" y="33"/>
                  </a:lnTo>
                  <a:lnTo>
                    <a:pt x="19" y="46"/>
                  </a:lnTo>
                  <a:lnTo>
                    <a:pt x="13" y="53"/>
                  </a:lnTo>
                  <a:lnTo>
                    <a:pt x="5" y="58"/>
                  </a:lnTo>
                  <a:lnTo>
                    <a:pt x="0" y="53"/>
                  </a:lnTo>
                  <a:lnTo>
                    <a:pt x="8" y="48"/>
                  </a:lnTo>
                  <a:lnTo>
                    <a:pt x="14" y="42"/>
                  </a:lnTo>
                  <a:lnTo>
                    <a:pt x="24" y="31"/>
                  </a:lnTo>
                  <a:lnTo>
                    <a:pt x="27" y="15"/>
                  </a:lnTo>
                  <a:lnTo>
                    <a:pt x="25" y="8"/>
                  </a:lnTo>
                  <a:lnTo>
                    <a:pt x="23" y="2"/>
                  </a:lnTo>
                  <a:lnTo>
                    <a:pt x="29" y="0"/>
                  </a:lnTo>
                  <a:close/>
                </a:path>
              </a:pathLst>
            </a:custGeom>
            <a:solidFill>
              <a:srgbClr val="F8BDD6"/>
            </a:solidFill>
            <a:ln w="9525">
              <a:noFill/>
              <a:round/>
              <a:headEnd/>
              <a:tailEnd/>
            </a:ln>
          </p:spPr>
          <p:txBody>
            <a:bodyPr/>
            <a:lstStyle/>
            <a:p>
              <a:endParaRPr lang="ru-RU"/>
            </a:p>
          </p:txBody>
        </p:sp>
        <p:sp>
          <p:nvSpPr>
            <p:cNvPr id="22735" name="Freeform 1608"/>
            <p:cNvSpPr>
              <a:spLocks/>
            </p:cNvSpPr>
            <p:nvPr/>
          </p:nvSpPr>
          <p:spPr bwMode="auto">
            <a:xfrm>
              <a:off x="2132" y="701"/>
              <a:ext cx="5" cy="5"/>
            </a:xfrm>
            <a:custGeom>
              <a:avLst/>
              <a:gdLst>
                <a:gd name="T0" fmla="*/ 4 w 5"/>
                <a:gd name="T1" fmla="*/ 0 h 5"/>
                <a:gd name="T2" fmla="*/ 5 w 5"/>
                <a:gd name="T3" fmla="*/ 1 h 5"/>
                <a:gd name="T4" fmla="*/ 5 w 5"/>
                <a:gd name="T5" fmla="*/ 3 h 5"/>
                <a:gd name="T6" fmla="*/ 0 w 5"/>
                <a:gd name="T7" fmla="*/ 5 h 5"/>
                <a:gd name="T8" fmla="*/ 4 w 5"/>
                <a:gd name="T9" fmla="*/ 0 h 5"/>
                <a:gd name="T10" fmla="*/ 0 60000 65536"/>
                <a:gd name="T11" fmla="*/ 0 60000 65536"/>
                <a:gd name="T12" fmla="*/ 0 60000 65536"/>
                <a:gd name="T13" fmla="*/ 0 60000 65536"/>
                <a:gd name="T14" fmla="*/ 0 60000 65536"/>
                <a:gd name="T15" fmla="*/ 0 w 5"/>
                <a:gd name="T16" fmla="*/ 0 h 5"/>
                <a:gd name="T17" fmla="*/ 5 w 5"/>
                <a:gd name="T18" fmla="*/ 5 h 5"/>
              </a:gdLst>
              <a:ahLst/>
              <a:cxnLst>
                <a:cxn ang="T10">
                  <a:pos x="T0" y="T1"/>
                </a:cxn>
                <a:cxn ang="T11">
                  <a:pos x="T2" y="T3"/>
                </a:cxn>
                <a:cxn ang="T12">
                  <a:pos x="T4" y="T5"/>
                </a:cxn>
                <a:cxn ang="T13">
                  <a:pos x="T6" y="T7"/>
                </a:cxn>
                <a:cxn ang="T14">
                  <a:pos x="T8" y="T9"/>
                </a:cxn>
              </a:cxnLst>
              <a:rect l="T15" t="T16" r="T17" b="T18"/>
              <a:pathLst>
                <a:path w="5" h="5">
                  <a:moveTo>
                    <a:pt x="4" y="0"/>
                  </a:moveTo>
                  <a:lnTo>
                    <a:pt x="5" y="1"/>
                  </a:lnTo>
                  <a:lnTo>
                    <a:pt x="5" y="3"/>
                  </a:lnTo>
                  <a:lnTo>
                    <a:pt x="0" y="5"/>
                  </a:lnTo>
                  <a:lnTo>
                    <a:pt x="4" y="0"/>
                  </a:lnTo>
                  <a:close/>
                </a:path>
              </a:pathLst>
            </a:custGeom>
            <a:solidFill>
              <a:srgbClr val="F8BDD6"/>
            </a:solidFill>
            <a:ln w="9525">
              <a:noFill/>
              <a:round/>
              <a:headEnd/>
              <a:tailEnd/>
            </a:ln>
          </p:spPr>
          <p:txBody>
            <a:bodyPr/>
            <a:lstStyle/>
            <a:p>
              <a:endParaRPr lang="ru-RU"/>
            </a:p>
          </p:txBody>
        </p:sp>
        <p:sp>
          <p:nvSpPr>
            <p:cNvPr id="22736" name="Freeform 1609"/>
            <p:cNvSpPr>
              <a:spLocks/>
            </p:cNvSpPr>
            <p:nvPr/>
          </p:nvSpPr>
          <p:spPr bwMode="auto">
            <a:xfrm>
              <a:off x="2052" y="734"/>
              <a:ext cx="61" cy="32"/>
            </a:xfrm>
            <a:custGeom>
              <a:avLst/>
              <a:gdLst>
                <a:gd name="T0" fmla="*/ 61 w 61"/>
                <a:gd name="T1" fmla="*/ 29 h 32"/>
                <a:gd name="T2" fmla="*/ 53 w 61"/>
                <a:gd name="T3" fmla="*/ 31 h 32"/>
                <a:gd name="T4" fmla="*/ 44 w 61"/>
                <a:gd name="T5" fmla="*/ 32 h 32"/>
                <a:gd name="T6" fmla="*/ 28 w 61"/>
                <a:gd name="T7" fmla="*/ 29 h 32"/>
                <a:gd name="T8" fmla="*/ 11 w 61"/>
                <a:gd name="T9" fmla="*/ 19 h 32"/>
                <a:gd name="T10" fmla="*/ 4 w 61"/>
                <a:gd name="T11" fmla="*/ 14 h 32"/>
                <a:gd name="T12" fmla="*/ 0 w 61"/>
                <a:gd name="T13" fmla="*/ 5 h 32"/>
                <a:gd name="T14" fmla="*/ 4 w 61"/>
                <a:gd name="T15" fmla="*/ 0 h 32"/>
                <a:gd name="T16" fmla="*/ 9 w 61"/>
                <a:gd name="T17" fmla="*/ 8 h 32"/>
                <a:gd name="T18" fmla="*/ 15 w 61"/>
                <a:gd name="T19" fmla="*/ 14 h 32"/>
                <a:gd name="T20" fmla="*/ 30 w 61"/>
                <a:gd name="T21" fmla="*/ 23 h 32"/>
                <a:gd name="T22" fmla="*/ 44 w 61"/>
                <a:gd name="T23" fmla="*/ 26 h 32"/>
                <a:gd name="T24" fmla="*/ 52 w 61"/>
                <a:gd name="T25" fmla="*/ 24 h 32"/>
                <a:gd name="T26" fmla="*/ 60 w 61"/>
                <a:gd name="T27" fmla="*/ 23 h 32"/>
                <a:gd name="T28" fmla="*/ 61 w 61"/>
                <a:gd name="T29" fmla="*/ 29 h 3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1"/>
                <a:gd name="T46" fmla="*/ 0 h 32"/>
                <a:gd name="T47" fmla="*/ 61 w 61"/>
                <a:gd name="T48" fmla="*/ 32 h 3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1" h="32">
                  <a:moveTo>
                    <a:pt x="61" y="29"/>
                  </a:moveTo>
                  <a:lnTo>
                    <a:pt x="53" y="31"/>
                  </a:lnTo>
                  <a:lnTo>
                    <a:pt x="44" y="32"/>
                  </a:lnTo>
                  <a:lnTo>
                    <a:pt x="28" y="29"/>
                  </a:lnTo>
                  <a:lnTo>
                    <a:pt x="11" y="19"/>
                  </a:lnTo>
                  <a:lnTo>
                    <a:pt x="4" y="14"/>
                  </a:lnTo>
                  <a:lnTo>
                    <a:pt x="0" y="5"/>
                  </a:lnTo>
                  <a:lnTo>
                    <a:pt x="4" y="0"/>
                  </a:lnTo>
                  <a:lnTo>
                    <a:pt x="9" y="8"/>
                  </a:lnTo>
                  <a:lnTo>
                    <a:pt x="15" y="14"/>
                  </a:lnTo>
                  <a:lnTo>
                    <a:pt x="30" y="23"/>
                  </a:lnTo>
                  <a:lnTo>
                    <a:pt x="44" y="26"/>
                  </a:lnTo>
                  <a:lnTo>
                    <a:pt x="52" y="24"/>
                  </a:lnTo>
                  <a:lnTo>
                    <a:pt x="60" y="23"/>
                  </a:lnTo>
                  <a:lnTo>
                    <a:pt x="61" y="29"/>
                  </a:lnTo>
                  <a:close/>
                </a:path>
              </a:pathLst>
            </a:custGeom>
            <a:solidFill>
              <a:srgbClr val="F8BDD6"/>
            </a:solidFill>
            <a:ln w="9525">
              <a:noFill/>
              <a:round/>
              <a:headEnd/>
              <a:tailEnd/>
            </a:ln>
          </p:spPr>
          <p:txBody>
            <a:bodyPr/>
            <a:lstStyle/>
            <a:p>
              <a:endParaRPr lang="ru-RU"/>
            </a:p>
          </p:txBody>
        </p:sp>
        <p:sp>
          <p:nvSpPr>
            <p:cNvPr id="22737" name="Freeform 1610"/>
            <p:cNvSpPr>
              <a:spLocks/>
            </p:cNvSpPr>
            <p:nvPr/>
          </p:nvSpPr>
          <p:spPr bwMode="auto">
            <a:xfrm>
              <a:off x="2110" y="756"/>
              <a:ext cx="4" cy="7"/>
            </a:xfrm>
            <a:custGeom>
              <a:avLst/>
              <a:gdLst>
                <a:gd name="T0" fmla="*/ 4 w 4"/>
                <a:gd name="T1" fmla="*/ 5 h 7"/>
                <a:gd name="T2" fmla="*/ 3 w 4"/>
                <a:gd name="T3" fmla="*/ 7 h 7"/>
                <a:gd name="T4" fmla="*/ 2 w 4"/>
                <a:gd name="T5" fmla="*/ 0 h 7"/>
                <a:gd name="T6" fmla="*/ 0 w 4"/>
                <a:gd name="T7" fmla="*/ 0 h 7"/>
                <a:gd name="T8" fmla="*/ 4 w 4"/>
                <a:gd name="T9" fmla="*/ 5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4" y="5"/>
                  </a:moveTo>
                  <a:lnTo>
                    <a:pt x="3" y="7"/>
                  </a:lnTo>
                  <a:lnTo>
                    <a:pt x="2" y="0"/>
                  </a:lnTo>
                  <a:lnTo>
                    <a:pt x="0" y="0"/>
                  </a:lnTo>
                  <a:lnTo>
                    <a:pt x="4" y="5"/>
                  </a:lnTo>
                  <a:close/>
                </a:path>
              </a:pathLst>
            </a:custGeom>
            <a:solidFill>
              <a:srgbClr val="F8BDD6"/>
            </a:solidFill>
            <a:ln w="9525">
              <a:noFill/>
              <a:round/>
              <a:headEnd/>
              <a:tailEnd/>
            </a:ln>
          </p:spPr>
          <p:txBody>
            <a:bodyPr/>
            <a:lstStyle/>
            <a:p>
              <a:endParaRPr lang="ru-RU"/>
            </a:p>
          </p:txBody>
        </p:sp>
        <p:sp>
          <p:nvSpPr>
            <p:cNvPr id="22738" name="Freeform 1611"/>
            <p:cNvSpPr>
              <a:spLocks/>
            </p:cNvSpPr>
            <p:nvPr/>
          </p:nvSpPr>
          <p:spPr bwMode="auto">
            <a:xfrm>
              <a:off x="2052" y="734"/>
              <a:ext cx="4" cy="5"/>
            </a:xfrm>
            <a:custGeom>
              <a:avLst/>
              <a:gdLst>
                <a:gd name="T0" fmla="*/ 0 w 4"/>
                <a:gd name="T1" fmla="*/ 5 h 5"/>
                <a:gd name="T2" fmla="*/ 4 w 4"/>
                <a:gd name="T3" fmla="*/ 2 h 5"/>
                <a:gd name="T4" fmla="*/ 4 w 4"/>
                <a:gd name="T5" fmla="*/ 0 h 5"/>
                <a:gd name="T6" fmla="*/ 0 w 4"/>
                <a:gd name="T7" fmla="*/ 5 h 5"/>
                <a:gd name="T8" fmla="*/ 0 60000 65536"/>
                <a:gd name="T9" fmla="*/ 0 60000 65536"/>
                <a:gd name="T10" fmla="*/ 0 60000 65536"/>
                <a:gd name="T11" fmla="*/ 0 60000 65536"/>
                <a:gd name="T12" fmla="*/ 0 w 4"/>
                <a:gd name="T13" fmla="*/ 0 h 5"/>
                <a:gd name="T14" fmla="*/ 4 w 4"/>
                <a:gd name="T15" fmla="*/ 5 h 5"/>
              </a:gdLst>
              <a:ahLst/>
              <a:cxnLst>
                <a:cxn ang="T8">
                  <a:pos x="T0" y="T1"/>
                </a:cxn>
                <a:cxn ang="T9">
                  <a:pos x="T2" y="T3"/>
                </a:cxn>
                <a:cxn ang="T10">
                  <a:pos x="T4" y="T5"/>
                </a:cxn>
                <a:cxn ang="T11">
                  <a:pos x="T6" y="T7"/>
                </a:cxn>
              </a:cxnLst>
              <a:rect l="T12" t="T13" r="T14" b="T15"/>
              <a:pathLst>
                <a:path w="4" h="5">
                  <a:moveTo>
                    <a:pt x="0" y="5"/>
                  </a:moveTo>
                  <a:lnTo>
                    <a:pt x="4" y="2"/>
                  </a:lnTo>
                  <a:lnTo>
                    <a:pt x="4" y="0"/>
                  </a:lnTo>
                  <a:lnTo>
                    <a:pt x="0" y="5"/>
                  </a:lnTo>
                  <a:close/>
                </a:path>
              </a:pathLst>
            </a:custGeom>
            <a:solidFill>
              <a:srgbClr val="F8BDD6"/>
            </a:solidFill>
            <a:ln w="9525">
              <a:noFill/>
              <a:round/>
              <a:headEnd/>
              <a:tailEnd/>
            </a:ln>
          </p:spPr>
          <p:txBody>
            <a:bodyPr/>
            <a:lstStyle/>
            <a:p>
              <a:endParaRPr lang="ru-RU"/>
            </a:p>
          </p:txBody>
        </p:sp>
        <p:sp>
          <p:nvSpPr>
            <p:cNvPr id="22739" name="Freeform 1612"/>
            <p:cNvSpPr>
              <a:spLocks/>
            </p:cNvSpPr>
            <p:nvPr/>
          </p:nvSpPr>
          <p:spPr bwMode="auto">
            <a:xfrm>
              <a:off x="2202" y="611"/>
              <a:ext cx="90" cy="86"/>
            </a:xfrm>
            <a:custGeom>
              <a:avLst/>
              <a:gdLst>
                <a:gd name="T0" fmla="*/ 5 w 90"/>
                <a:gd name="T1" fmla="*/ 62 h 86"/>
                <a:gd name="T2" fmla="*/ 1 w 90"/>
                <a:gd name="T3" fmla="*/ 52 h 86"/>
                <a:gd name="T4" fmla="*/ 0 w 90"/>
                <a:gd name="T5" fmla="*/ 45 h 86"/>
                <a:gd name="T6" fmla="*/ 0 w 90"/>
                <a:gd name="T7" fmla="*/ 39 h 86"/>
                <a:gd name="T8" fmla="*/ 1 w 90"/>
                <a:gd name="T9" fmla="*/ 37 h 86"/>
                <a:gd name="T10" fmla="*/ 1 w 90"/>
                <a:gd name="T11" fmla="*/ 32 h 86"/>
                <a:gd name="T12" fmla="*/ 3 w 90"/>
                <a:gd name="T13" fmla="*/ 28 h 86"/>
                <a:gd name="T14" fmla="*/ 6 w 90"/>
                <a:gd name="T15" fmla="*/ 21 h 86"/>
                <a:gd name="T16" fmla="*/ 13 w 90"/>
                <a:gd name="T17" fmla="*/ 15 h 86"/>
                <a:gd name="T18" fmla="*/ 16 w 90"/>
                <a:gd name="T19" fmla="*/ 11 h 86"/>
                <a:gd name="T20" fmla="*/ 20 w 90"/>
                <a:gd name="T21" fmla="*/ 8 h 86"/>
                <a:gd name="T22" fmla="*/ 27 w 90"/>
                <a:gd name="T23" fmla="*/ 4 h 86"/>
                <a:gd name="T24" fmla="*/ 35 w 90"/>
                <a:gd name="T25" fmla="*/ 2 h 86"/>
                <a:gd name="T26" fmla="*/ 45 w 90"/>
                <a:gd name="T27" fmla="*/ 0 h 86"/>
                <a:gd name="T28" fmla="*/ 48 w 90"/>
                <a:gd name="T29" fmla="*/ 0 h 86"/>
                <a:gd name="T30" fmla="*/ 52 w 90"/>
                <a:gd name="T31" fmla="*/ 2 h 86"/>
                <a:gd name="T32" fmla="*/ 61 w 90"/>
                <a:gd name="T33" fmla="*/ 3 h 86"/>
                <a:gd name="T34" fmla="*/ 69 w 90"/>
                <a:gd name="T35" fmla="*/ 7 h 86"/>
                <a:gd name="T36" fmla="*/ 75 w 90"/>
                <a:gd name="T37" fmla="*/ 11 h 86"/>
                <a:gd name="T38" fmla="*/ 81 w 90"/>
                <a:gd name="T39" fmla="*/ 19 h 86"/>
                <a:gd name="T40" fmla="*/ 87 w 90"/>
                <a:gd name="T41" fmla="*/ 26 h 86"/>
                <a:gd name="T42" fmla="*/ 88 w 90"/>
                <a:gd name="T43" fmla="*/ 35 h 86"/>
                <a:gd name="T44" fmla="*/ 90 w 90"/>
                <a:gd name="T45" fmla="*/ 43 h 86"/>
                <a:gd name="T46" fmla="*/ 90 w 90"/>
                <a:gd name="T47" fmla="*/ 47 h 86"/>
                <a:gd name="T48" fmla="*/ 90 w 90"/>
                <a:gd name="T49" fmla="*/ 50 h 86"/>
                <a:gd name="T50" fmla="*/ 88 w 90"/>
                <a:gd name="T51" fmla="*/ 55 h 86"/>
                <a:gd name="T52" fmla="*/ 87 w 90"/>
                <a:gd name="T53" fmla="*/ 58 h 86"/>
                <a:gd name="T54" fmla="*/ 83 w 90"/>
                <a:gd name="T55" fmla="*/ 67 h 86"/>
                <a:gd name="T56" fmla="*/ 79 w 90"/>
                <a:gd name="T57" fmla="*/ 72 h 86"/>
                <a:gd name="T58" fmla="*/ 75 w 90"/>
                <a:gd name="T59" fmla="*/ 76 h 86"/>
                <a:gd name="T60" fmla="*/ 71 w 90"/>
                <a:gd name="T61" fmla="*/ 79 h 86"/>
                <a:gd name="T62" fmla="*/ 64 w 90"/>
                <a:gd name="T63" fmla="*/ 82 h 86"/>
                <a:gd name="T64" fmla="*/ 54 w 90"/>
                <a:gd name="T65" fmla="*/ 85 h 86"/>
                <a:gd name="T66" fmla="*/ 47 w 90"/>
                <a:gd name="T67" fmla="*/ 86 h 86"/>
                <a:gd name="T68" fmla="*/ 41 w 90"/>
                <a:gd name="T69" fmla="*/ 86 h 86"/>
                <a:gd name="T70" fmla="*/ 37 w 90"/>
                <a:gd name="T71" fmla="*/ 85 h 86"/>
                <a:gd name="T72" fmla="*/ 29 w 90"/>
                <a:gd name="T73" fmla="*/ 84 h 86"/>
                <a:gd name="T74" fmla="*/ 20 w 90"/>
                <a:gd name="T75" fmla="*/ 80 h 86"/>
                <a:gd name="T76" fmla="*/ 14 w 90"/>
                <a:gd name="T77" fmla="*/ 74 h 86"/>
                <a:gd name="T78" fmla="*/ 8 w 90"/>
                <a:gd name="T79" fmla="*/ 68 h 86"/>
                <a:gd name="T80" fmla="*/ 5 w 90"/>
                <a:gd name="T81" fmla="*/ 62 h 8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0"/>
                <a:gd name="T124" fmla="*/ 0 h 86"/>
                <a:gd name="T125" fmla="*/ 90 w 90"/>
                <a:gd name="T126" fmla="*/ 86 h 8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0" h="86">
                  <a:moveTo>
                    <a:pt x="5" y="62"/>
                  </a:moveTo>
                  <a:lnTo>
                    <a:pt x="1" y="52"/>
                  </a:lnTo>
                  <a:lnTo>
                    <a:pt x="0" y="45"/>
                  </a:lnTo>
                  <a:lnTo>
                    <a:pt x="0" y="39"/>
                  </a:lnTo>
                  <a:lnTo>
                    <a:pt x="1" y="37"/>
                  </a:lnTo>
                  <a:lnTo>
                    <a:pt x="1" y="32"/>
                  </a:lnTo>
                  <a:lnTo>
                    <a:pt x="3" y="28"/>
                  </a:lnTo>
                  <a:lnTo>
                    <a:pt x="6" y="21"/>
                  </a:lnTo>
                  <a:lnTo>
                    <a:pt x="13" y="15"/>
                  </a:lnTo>
                  <a:lnTo>
                    <a:pt x="16" y="11"/>
                  </a:lnTo>
                  <a:lnTo>
                    <a:pt x="20" y="8"/>
                  </a:lnTo>
                  <a:lnTo>
                    <a:pt x="27" y="4"/>
                  </a:lnTo>
                  <a:lnTo>
                    <a:pt x="35" y="2"/>
                  </a:lnTo>
                  <a:lnTo>
                    <a:pt x="45" y="0"/>
                  </a:lnTo>
                  <a:lnTo>
                    <a:pt x="48" y="0"/>
                  </a:lnTo>
                  <a:lnTo>
                    <a:pt x="52" y="2"/>
                  </a:lnTo>
                  <a:lnTo>
                    <a:pt x="61" y="3"/>
                  </a:lnTo>
                  <a:lnTo>
                    <a:pt x="69" y="7"/>
                  </a:lnTo>
                  <a:lnTo>
                    <a:pt x="75" y="11"/>
                  </a:lnTo>
                  <a:lnTo>
                    <a:pt x="81" y="19"/>
                  </a:lnTo>
                  <a:lnTo>
                    <a:pt x="87" y="26"/>
                  </a:lnTo>
                  <a:lnTo>
                    <a:pt x="88" y="35"/>
                  </a:lnTo>
                  <a:lnTo>
                    <a:pt x="90" y="43"/>
                  </a:lnTo>
                  <a:lnTo>
                    <a:pt x="90" y="47"/>
                  </a:lnTo>
                  <a:lnTo>
                    <a:pt x="90" y="50"/>
                  </a:lnTo>
                  <a:lnTo>
                    <a:pt x="88" y="55"/>
                  </a:lnTo>
                  <a:lnTo>
                    <a:pt x="87" y="58"/>
                  </a:lnTo>
                  <a:lnTo>
                    <a:pt x="83" y="67"/>
                  </a:lnTo>
                  <a:lnTo>
                    <a:pt x="79" y="72"/>
                  </a:lnTo>
                  <a:lnTo>
                    <a:pt x="75" y="76"/>
                  </a:lnTo>
                  <a:lnTo>
                    <a:pt x="71" y="79"/>
                  </a:lnTo>
                  <a:lnTo>
                    <a:pt x="64" y="82"/>
                  </a:lnTo>
                  <a:lnTo>
                    <a:pt x="54" y="85"/>
                  </a:lnTo>
                  <a:lnTo>
                    <a:pt x="47" y="86"/>
                  </a:lnTo>
                  <a:lnTo>
                    <a:pt x="41" y="86"/>
                  </a:lnTo>
                  <a:lnTo>
                    <a:pt x="37" y="85"/>
                  </a:lnTo>
                  <a:lnTo>
                    <a:pt x="29" y="84"/>
                  </a:lnTo>
                  <a:lnTo>
                    <a:pt x="20" y="80"/>
                  </a:lnTo>
                  <a:lnTo>
                    <a:pt x="14" y="74"/>
                  </a:lnTo>
                  <a:lnTo>
                    <a:pt x="8" y="68"/>
                  </a:lnTo>
                  <a:lnTo>
                    <a:pt x="5" y="62"/>
                  </a:lnTo>
                  <a:close/>
                </a:path>
              </a:pathLst>
            </a:custGeom>
            <a:solidFill>
              <a:srgbClr val="F561AF"/>
            </a:solidFill>
            <a:ln w="9525">
              <a:noFill/>
              <a:round/>
              <a:headEnd/>
              <a:tailEnd/>
            </a:ln>
          </p:spPr>
          <p:txBody>
            <a:bodyPr/>
            <a:lstStyle/>
            <a:p>
              <a:endParaRPr lang="ru-RU"/>
            </a:p>
          </p:txBody>
        </p:sp>
        <p:sp>
          <p:nvSpPr>
            <p:cNvPr id="22740" name="Freeform 1613"/>
            <p:cNvSpPr>
              <a:spLocks/>
            </p:cNvSpPr>
            <p:nvPr/>
          </p:nvSpPr>
          <p:spPr bwMode="auto">
            <a:xfrm>
              <a:off x="2198" y="611"/>
              <a:ext cx="31" cy="61"/>
            </a:xfrm>
            <a:custGeom>
              <a:avLst/>
              <a:gdLst>
                <a:gd name="T0" fmla="*/ 4 w 31"/>
                <a:gd name="T1" fmla="*/ 61 h 61"/>
                <a:gd name="T2" fmla="*/ 2 w 31"/>
                <a:gd name="T3" fmla="*/ 53 h 61"/>
                <a:gd name="T4" fmla="*/ 0 w 31"/>
                <a:gd name="T5" fmla="*/ 44 h 61"/>
                <a:gd name="T6" fmla="*/ 3 w 31"/>
                <a:gd name="T7" fmla="*/ 26 h 61"/>
                <a:gd name="T8" fmla="*/ 13 w 31"/>
                <a:gd name="T9" fmla="*/ 11 h 61"/>
                <a:gd name="T10" fmla="*/ 19 w 31"/>
                <a:gd name="T11" fmla="*/ 5 h 61"/>
                <a:gd name="T12" fmla="*/ 28 w 31"/>
                <a:gd name="T13" fmla="*/ 0 h 61"/>
                <a:gd name="T14" fmla="*/ 31 w 31"/>
                <a:gd name="T15" fmla="*/ 5 h 61"/>
                <a:gd name="T16" fmla="*/ 23 w 31"/>
                <a:gd name="T17" fmla="*/ 9 h 61"/>
                <a:gd name="T18" fmla="*/ 17 w 31"/>
                <a:gd name="T19" fmla="*/ 16 h 61"/>
                <a:gd name="T20" fmla="*/ 8 w 31"/>
                <a:gd name="T21" fmla="*/ 30 h 61"/>
                <a:gd name="T22" fmla="*/ 4 w 31"/>
                <a:gd name="T23" fmla="*/ 44 h 61"/>
                <a:gd name="T24" fmla="*/ 6 w 31"/>
                <a:gd name="T25" fmla="*/ 50 h 61"/>
                <a:gd name="T26" fmla="*/ 9 w 31"/>
                <a:gd name="T27" fmla="*/ 57 h 61"/>
                <a:gd name="T28" fmla="*/ 4 w 31"/>
                <a:gd name="T29" fmla="*/ 61 h 6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1"/>
                <a:gd name="T46" fmla="*/ 0 h 61"/>
                <a:gd name="T47" fmla="*/ 31 w 31"/>
                <a:gd name="T48" fmla="*/ 61 h 6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1" h="61">
                  <a:moveTo>
                    <a:pt x="4" y="61"/>
                  </a:moveTo>
                  <a:lnTo>
                    <a:pt x="2" y="53"/>
                  </a:lnTo>
                  <a:lnTo>
                    <a:pt x="0" y="44"/>
                  </a:lnTo>
                  <a:lnTo>
                    <a:pt x="3" y="26"/>
                  </a:lnTo>
                  <a:lnTo>
                    <a:pt x="13" y="11"/>
                  </a:lnTo>
                  <a:lnTo>
                    <a:pt x="19" y="5"/>
                  </a:lnTo>
                  <a:lnTo>
                    <a:pt x="28" y="0"/>
                  </a:lnTo>
                  <a:lnTo>
                    <a:pt x="31" y="5"/>
                  </a:lnTo>
                  <a:lnTo>
                    <a:pt x="23" y="9"/>
                  </a:lnTo>
                  <a:lnTo>
                    <a:pt x="17" y="16"/>
                  </a:lnTo>
                  <a:lnTo>
                    <a:pt x="8" y="30"/>
                  </a:lnTo>
                  <a:lnTo>
                    <a:pt x="4" y="44"/>
                  </a:lnTo>
                  <a:lnTo>
                    <a:pt x="6" y="50"/>
                  </a:lnTo>
                  <a:lnTo>
                    <a:pt x="9" y="57"/>
                  </a:lnTo>
                  <a:lnTo>
                    <a:pt x="4" y="61"/>
                  </a:lnTo>
                  <a:close/>
                </a:path>
              </a:pathLst>
            </a:custGeom>
            <a:solidFill>
              <a:srgbClr val="F8BDD6"/>
            </a:solidFill>
            <a:ln w="9525">
              <a:noFill/>
              <a:round/>
              <a:headEnd/>
              <a:tailEnd/>
            </a:ln>
          </p:spPr>
          <p:txBody>
            <a:bodyPr/>
            <a:lstStyle/>
            <a:p>
              <a:endParaRPr lang="ru-RU"/>
            </a:p>
          </p:txBody>
        </p:sp>
        <p:sp>
          <p:nvSpPr>
            <p:cNvPr id="22741" name="Freeform 1614"/>
            <p:cNvSpPr>
              <a:spLocks/>
            </p:cNvSpPr>
            <p:nvPr/>
          </p:nvSpPr>
          <p:spPr bwMode="auto">
            <a:xfrm>
              <a:off x="2228" y="608"/>
              <a:ext cx="62" cy="28"/>
            </a:xfrm>
            <a:custGeom>
              <a:avLst/>
              <a:gdLst>
                <a:gd name="T0" fmla="*/ 0 w 62"/>
                <a:gd name="T1" fmla="*/ 3 h 28"/>
                <a:gd name="T2" fmla="*/ 9 w 62"/>
                <a:gd name="T3" fmla="*/ 1 h 28"/>
                <a:gd name="T4" fmla="*/ 19 w 62"/>
                <a:gd name="T5" fmla="*/ 0 h 28"/>
                <a:gd name="T6" fmla="*/ 36 w 62"/>
                <a:gd name="T7" fmla="*/ 3 h 28"/>
                <a:gd name="T8" fmla="*/ 51 w 62"/>
                <a:gd name="T9" fmla="*/ 10 h 28"/>
                <a:gd name="T10" fmla="*/ 57 w 62"/>
                <a:gd name="T11" fmla="*/ 17 h 28"/>
                <a:gd name="T12" fmla="*/ 62 w 62"/>
                <a:gd name="T13" fmla="*/ 24 h 28"/>
                <a:gd name="T14" fmla="*/ 57 w 62"/>
                <a:gd name="T15" fmla="*/ 28 h 28"/>
                <a:gd name="T16" fmla="*/ 53 w 62"/>
                <a:gd name="T17" fmla="*/ 21 h 28"/>
                <a:gd name="T18" fmla="*/ 46 w 62"/>
                <a:gd name="T19" fmla="*/ 15 h 28"/>
                <a:gd name="T20" fmla="*/ 34 w 62"/>
                <a:gd name="T21" fmla="*/ 8 h 28"/>
                <a:gd name="T22" fmla="*/ 19 w 62"/>
                <a:gd name="T23" fmla="*/ 5 h 28"/>
                <a:gd name="T24" fmla="*/ 9 w 62"/>
                <a:gd name="T25" fmla="*/ 6 h 28"/>
                <a:gd name="T26" fmla="*/ 3 w 62"/>
                <a:gd name="T27" fmla="*/ 8 h 28"/>
                <a:gd name="T28" fmla="*/ 0 w 62"/>
                <a:gd name="T29" fmla="*/ 3 h 2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2"/>
                <a:gd name="T46" fmla="*/ 0 h 28"/>
                <a:gd name="T47" fmla="*/ 62 w 62"/>
                <a:gd name="T48" fmla="*/ 28 h 2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2" h="28">
                  <a:moveTo>
                    <a:pt x="0" y="3"/>
                  </a:moveTo>
                  <a:lnTo>
                    <a:pt x="9" y="1"/>
                  </a:lnTo>
                  <a:lnTo>
                    <a:pt x="19" y="0"/>
                  </a:lnTo>
                  <a:lnTo>
                    <a:pt x="36" y="3"/>
                  </a:lnTo>
                  <a:lnTo>
                    <a:pt x="51" y="10"/>
                  </a:lnTo>
                  <a:lnTo>
                    <a:pt x="57" y="17"/>
                  </a:lnTo>
                  <a:lnTo>
                    <a:pt x="62" y="24"/>
                  </a:lnTo>
                  <a:lnTo>
                    <a:pt x="57" y="28"/>
                  </a:lnTo>
                  <a:lnTo>
                    <a:pt x="53" y="21"/>
                  </a:lnTo>
                  <a:lnTo>
                    <a:pt x="46" y="15"/>
                  </a:lnTo>
                  <a:lnTo>
                    <a:pt x="34" y="8"/>
                  </a:lnTo>
                  <a:lnTo>
                    <a:pt x="19" y="5"/>
                  </a:lnTo>
                  <a:lnTo>
                    <a:pt x="9" y="6"/>
                  </a:lnTo>
                  <a:lnTo>
                    <a:pt x="3" y="8"/>
                  </a:lnTo>
                  <a:lnTo>
                    <a:pt x="0" y="3"/>
                  </a:lnTo>
                  <a:close/>
                </a:path>
              </a:pathLst>
            </a:custGeom>
            <a:solidFill>
              <a:srgbClr val="F8BDD6"/>
            </a:solidFill>
            <a:ln w="9525">
              <a:noFill/>
              <a:round/>
              <a:headEnd/>
              <a:tailEnd/>
            </a:ln>
          </p:spPr>
          <p:txBody>
            <a:bodyPr/>
            <a:lstStyle/>
            <a:p>
              <a:endParaRPr lang="ru-RU"/>
            </a:p>
          </p:txBody>
        </p:sp>
        <p:sp>
          <p:nvSpPr>
            <p:cNvPr id="22742" name="Freeform 1615"/>
            <p:cNvSpPr>
              <a:spLocks/>
            </p:cNvSpPr>
            <p:nvPr/>
          </p:nvSpPr>
          <p:spPr bwMode="auto">
            <a:xfrm>
              <a:off x="2228" y="611"/>
              <a:ext cx="3" cy="3"/>
            </a:xfrm>
            <a:custGeom>
              <a:avLst/>
              <a:gdLst>
                <a:gd name="T0" fmla="*/ 0 w 3"/>
                <a:gd name="T1" fmla="*/ 0 h 3"/>
                <a:gd name="T2" fmla="*/ 3 w 3"/>
                <a:gd name="T3" fmla="*/ 3 h 3"/>
                <a:gd name="T4" fmla="*/ 0 w 3"/>
                <a:gd name="T5" fmla="*/ 0 h 3"/>
                <a:gd name="T6" fmla="*/ 0 60000 65536"/>
                <a:gd name="T7" fmla="*/ 0 60000 65536"/>
                <a:gd name="T8" fmla="*/ 0 60000 65536"/>
                <a:gd name="T9" fmla="*/ 0 w 3"/>
                <a:gd name="T10" fmla="*/ 0 h 3"/>
                <a:gd name="T11" fmla="*/ 3 w 3"/>
                <a:gd name="T12" fmla="*/ 3 h 3"/>
              </a:gdLst>
              <a:ahLst/>
              <a:cxnLst>
                <a:cxn ang="T6">
                  <a:pos x="T0" y="T1"/>
                </a:cxn>
                <a:cxn ang="T7">
                  <a:pos x="T2" y="T3"/>
                </a:cxn>
                <a:cxn ang="T8">
                  <a:pos x="T4" y="T5"/>
                </a:cxn>
              </a:cxnLst>
              <a:rect l="T9" t="T10" r="T11" b="T12"/>
              <a:pathLst>
                <a:path w="3" h="3">
                  <a:moveTo>
                    <a:pt x="0" y="0"/>
                  </a:moveTo>
                  <a:lnTo>
                    <a:pt x="3" y="3"/>
                  </a:lnTo>
                  <a:lnTo>
                    <a:pt x="0" y="0"/>
                  </a:lnTo>
                  <a:close/>
                </a:path>
              </a:pathLst>
            </a:custGeom>
            <a:solidFill>
              <a:srgbClr val="F8BDD6"/>
            </a:solidFill>
            <a:ln w="9525">
              <a:noFill/>
              <a:round/>
              <a:headEnd/>
              <a:tailEnd/>
            </a:ln>
          </p:spPr>
          <p:txBody>
            <a:bodyPr/>
            <a:lstStyle/>
            <a:p>
              <a:endParaRPr lang="ru-RU"/>
            </a:p>
          </p:txBody>
        </p:sp>
        <p:sp>
          <p:nvSpPr>
            <p:cNvPr id="22743" name="Freeform 1616"/>
            <p:cNvSpPr>
              <a:spLocks/>
            </p:cNvSpPr>
            <p:nvPr/>
          </p:nvSpPr>
          <p:spPr bwMode="auto">
            <a:xfrm>
              <a:off x="2262" y="635"/>
              <a:ext cx="33" cy="59"/>
            </a:xfrm>
            <a:custGeom>
              <a:avLst/>
              <a:gdLst>
                <a:gd name="T0" fmla="*/ 30 w 33"/>
                <a:gd name="T1" fmla="*/ 0 h 59"/>
                <a:gd name="T2" fmla="*/ 33 w 33"/>
                <a:gd name="T3" fmla="*/ 8 h 59"/>
                <a:gd name="T4" fmla="*/ 33 w 33"/>
                <a:gd name="T5" fmla="*/ 17 h 59"/>
                <a:gd name="T6" fmla="*/ 30 w 33"/>
                <a:gd name="T7" fmla="*/ 33 h 59"/>
                <a:gd name="T8" fmla="*/ 20 w 33"/>
                <a:gd name="T9" fmla="*/ 49 h 59"/>
                <a:gd name="T10" fmla="*/ 13 w 33"/>
                <a:gd name="T11" fmla="*/ 54 h 59"/>
                <a:gd name="T12" fmla="*/ 5 w 33"/>
                <a:gd name="T13" fmla="*/ 59 h 59"/>
                <a:gd name="T14" fmla="*/ 0 w 33"/>
                <a:gd name="T15" fmla="*/ 54 h 59"/>
                <a:gd name="T16" fmla="*/ 8 w 33"/>
                <a:gd name="T17" fmla="*/ 49 h 59"/>
                <a:gd name="T18" fmla="*/ 15 w 33"/>
                <a:gd name="T19" fmla="*/ 44 h 59"/>
                <a:gd name="T20" fmla="*/ 23 w 33"/>
                <a:gd name="T21" fmla="*/ 31 h 59"/>
                <a:gd name="T22" fmla="*/ 27 w 33"/>
                <a:gd name="T23" fmla="*/ 17 h 59"/>
                <a:gd name="T24" fmla="*/ 27 w 33"/>
                <a:gd name="T25" fmla="*/ 8 h 59"/>
                <a:gd name="T26" fmla="*/ 23 w 33"/>
                <a:gd name="T27" fmla="*/ 1 h 59"/>
                <a:gd name="T28" fmla="*/ 30 w 33"/>
                <a:gd name="T29" fmla="*/ 0 h 5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3"/>
                <a:gd name="T46" fmla="*/ 0 h 59"/>
                <a:gd name="T47" fmla="*/ 33 w 33"/>
                <a:gd name="T48" fmla="*/ 59 h 5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3" h="59">
                  <a:moveTo>
                    <a:pt x="30" y="0"/>
                  </a:moveTo>
                  <a:lnTo>
                    <a:pt x="33" y="8"/>
                  </a:lnTo>
                  <a:lnTo>
                    <a:pt x="33" y="17"/>
                  </a:lnTo>
                  <a:lnTo>
                    <a:pt x="30" y="33"/>
                  </a:lnTo>
                  <a:lnTo>
                    <a:pt x="20" y="49"/>
                  </a:lnTo>
                  <a:lnTo>
                    <a:pt x="13" y="54"/>
                  </a:lnTo>
                  <a:lnTo>
                    <a:pt x="5" y="59"/>
                  </a:lnTo>
                  <a:lnTo>
                    <a:pt x="0" y="54"/>
                  </a:lnTo>
                  <a:lnTo>
                    <a:pt x="8" y="49"/>
                  </a:lnTo>
                  <a:lnTo>
                    <a:pt x="15" y="44"/>
                  </a:lnTo>
                  <a:lnTo>
                    <a:pt x="23" y="31"/>
                  </a:lnTo>
                  <a:lnTo>
                    <a:pt x="27" y="17"/>
                  </a:lnTo>
                  <a:lnTo>
                    <a:pt x="27" y="8"/>
                  </a:lnTo>
                  <a:lnTo>
                    <a:pt x="23" y="1"/>
                  </a:lnTo>
                  <a:lnTo>
                    <a:pt x="30" y="0"/>
                  </a:lnTo>
                  <a:close/>
                </a:path>
              </a:pathLst>
            </a:custGeom>
            <a:solidFill>
              <a:srgbClr val="F8BDD6"/>
            </a:solidFill>
            <a:ln w="9525">
              <a:noFill/>
              <a:round/>
              <a:headEnd/>
              <a:tailEnd/>
            </a:ln>
          </p:spPr>
          <p:txBody>
            <a:bodyPr/>
            <a:lstStyle/>
            <a:p>
              <a:endParaRPr lang="ru-RU"/>
            </a:p>
          </p:txBody>
        </p:sp>
        <p:sp>
          <p:nvSpPr>
            <p:cNvPr id="22744" name="Freeform 1617"/>
            <p:cNvSpPr>
              <a:spLocks/>
            </p:cNvSpPr>
            <p:nvPr/>
          </p:nvSpPr>
          <p:spPr bwMode="auto">
            <a:xfrm>
              <a:off x="2283" y="631"/>
              <a:ext cx="7" cy="5"/>
            </a:xfrm>
            <a:custGeom>
              <a:avLst/>
              <a:gdLst>
                <a:gd name="T0" fmla="*/ 6 w 7"/>
                <a:gd name="T1" fmla="*/ 0 h 5"/>
                <a:gd name="T2" fmla="*/ 7 w 7"/>
                <a:gd name="T3" fmla="*/ 2 h 5"/>
                <a:gd name="T4" fmla="*/ 7 w 7"/>
                <a:gd name="T5" fmla="*/ 4 h 5"/>
                <a:gd name="T6" fmla="*/ 0 w 7"/>
                <a:gd name="T7" fmla="*/ 5 h 5"/>
                <a:gd name="T8" fmla="*/ 6 w 7"/>
                <a:gd name="T9" fmla="*/ 0 h 5"/>
                <a:gd name="T10" fmla="*/ 0 60000 65536"/>
                <a:gd name="T11" fmla="*/ 0 60000 65536"/>
                <a:gd name="T12" fmla="*/ 0 60000 65536"/>
                <a:gd name="T13" fmla="*/ 0 60000 65536"/>
                <a:gd name="T14" fmla="*/ 0 60000 65536"/>
                <a:gd name="T15" fmla="*/ 0 w 7"/>
                <a:gd name="T16" fmla="*/ 0 h 5"/>
                <a:gd name="T17" fmla="*/ 7 w 7"/>
                <a:gd name="T18" fmla="*/ 5 h 5"/>
              </a:gdLst>
              <a:ahLst/>
              <a:cxnLst>
                <a:cxn ang="T10">
                  <a:pos x="T0" y="T1"/>
                </a:cxn>
                <a:cxn ang="T11">
                  <a:pos x="T2" y="T3"/>
                </a:cxn>
                <a:cxn ang="T12">
                  <a:pos x="T4" y="T5"/>
                </a:cxn>
                <a:cxn ang="T13">
                  <a:pos x="T6" y="T7"/>
                </a:cxn>
                <a:cxn ang="T14">
                  <a:pos x="T8" y="T9"/>
                </a:cxn>
              </a:cxnLst>
              <a:rect l="T15" t="T16" r="T17" b="T18"/>
              <a:pathLst>
                <a:path w="7" h="5">
                  <a:moveTo>
                    <a:pt x="6" y="0"/>
                  </a:moveTo>
                  <a:lnTo>
                    <a:pt x="7" y="2"/>
                  </a:lnTo>
                  <a:lnTo>
                    <a:pt x="7" y="4"/>
                  </a:lnTo>
                  <a:lnTo>
                    <a:pt x="0" y="5"/>
                  </a:lnTo>
                  <a:lnTo>
                    <a:pt x="6" y="0"/>
                  </a:lnTo>
                  <a:close/>
                </a:path>
              </a:pathLst>
            </a:custGeom>
            <a:solidFill>
              <a:srgbClr val="F8BDD6"/>
            </a:solidFill>
            <a:ln w="9525">
              <a:noFill/>
              <a:round/>
              <a:headEnd/>
              <a:tailEnd/>
            </a:ln>
          </p:spPr>
          <p:txBody>
            <a:bodyPr/>
            <a:lstStyle/>
            <a:p>
              <a:endParaRPr lang="ru-RU"/>
            </a:p>
          </p:txBody>
        </p:sp>
        <p:sp>
          <p:nvSpPr>
            <p:cNvPr id="22745" name="Freeform 1618"/>
            <p:cNvSpPr>
              <a:spLocks/>
            </p:cNvSpPr>
            <p:nvPr/>
          </p:nvSpPr>
          <p:spPr bwMode="auto">
            <a:xfrm>
              <a:off x="2202" y="668"/>
              <a:ext cx="62" cy="33"/>
            </a:xfrm>
            <a:custGeom>
              <a:avLst/>
              <a:gdLst>
                <a:gd name="T0" fmla="*/ 62 w 62"/>
                <a:gd name="T1" fmla="*/ 28 h 33"/>
                <a:gd name="T2" fmla="*/ 52 w 62"/>
                <a:gd name="T3" fmla="*/ 31 h 33"/>
                <a:gd name="T4" fmla="*/ 45 w 62"/>
                <a:gd name="T5" fmla="*/ 33 h 33"/>
                <a:gd name="T6" fmla="*/ 28 w 62"/>
                <a:gd name="T7" fmla="*/ 29 h 33"/>
                <a:gd name="T8" fmla="*/ 10 w 62"/>
                <a:gd name="T9" fmla="*/ 20 h 33"/>
                <a:gd name="T10" fmla="*/ 6 w 62"/>
                <a:gd name="T11" fmla="*/ 13 h 33"/>
                <a:gd name="T12" fmla="*/ 0 w 62"/>
                <a:gd name="T13" fmla="*/ 6 h 33"/>
                <a:gd name="T14" fmla="*/ 6 w 62"/>
                <a:gd name="T15" fmla="*/ 0 h 33"/>
                <a:gd name="T16" fmla="*/ 10 w 62"/>
                <a:gd name="T17" fmla="*/ 9 h 33"/>
                <a:gd name="T18" fmla="*/ 15 w 62"/>
                <a:gd name="T19" fmla="*/ 14 h 33"/>
                <a:gd name="T20" fmla="*/ 29 w 62"/>
                <a:gd name="T21" fmla="*/ 24 h 33"/>
                <a:gd name="T22" fmla="*/ 45 w 62"/>
                <a:gd name="T23" fmla="*/ 27 h 33"/>
                <a:gd name="T24" fmla="*/ 51 w 62"/>
                <a:gd name="T25" fmla="*/ 25 h 33"/>
                <a:gd name="T26" fmla="*/ 60 w 62"/>
                <a:gd name="T27" fmla="*/ 22 h 33"/>
                <a:gd name="T28" fmla="*/ 62 w 62"/>
                <a:gd name="T29" fmla="*/ 28 h 3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2"/>
                <a:gd name="T46" fmla="*/ 0 h 33"/>
                <a:gd name="T47" fmla="*/ 62 w 62"/>
                <a:gd name="T48" fmla="*/ 33 h 3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2" h="33">
                  <a:moveTo>
                    <a:pt x="62" y="28"/>
                  </a:moveTo>
                  <a:lnTo>
                    <a:pt x="52" y="31"/>
                  </a:lnTo>
                  <a:lnTo>
                    <a:pt x="45" y="33"/>
                  </a:lnTo>
                  <a:lnTo>
                    <a:pt x="28" y="29"/>
                  </a:lnTo>
                  <a:lnTo>
                    <a:pt x="10" y="20"/>
                  </a:lnTo>
                  <a:lnTo>
                    <a:pt x="6" y="13"/>
                  </a:lnTo>
                  <a:lnTo>
                    <a:pt x="0" y="6"/>
                  </a:lnTo>
                  <a:lnTo>
                    <a:pt x="6" y="0"/>
                  </a:lnTo>
                  <a:lnTo>
                    <a:pt x="10" y="9"/>
                  </a:lnTo>
                  <a:lnTo>
                    <a:pt x="15" y="14"/>
                  </a:lnTo>
                  <a:lnTo>
                    <a:pt x="29" y="24"/>
                  </a:lnTo>
                  <a:lnTo>
                    <a:pt x="45" y="27"/>
                  </a:lnTo>
                  <a:lnTo>
                    <a:pt x="51" y="25"/>
                  </a:lnTo>
                  <a:lnTo>
                    <a:pt x="60" y="22"/>
                  </a:lnTo>
                  <a:lnTo>
                    <a:pt x="62" y="28"/>
                  </a:lnTo>
                  <a:close/>
                </a:path>
              </a:pathLst>
            </a:custGeom>
            <a:solidFill>
              <a:srgbClr val="F8BDD6"/>
            </a:solidFill>
            <a:ln w="9525">
              <a:noFill/>
              <a:round/>
              <a:headEnd/>
              <a:tailEnd/>
            </a:ln>
          </p:spPr>
          <p:txBody>
            <a:bodyPr/>
            <a:lstStyle/>
            <a:p>
              <a:endParaRPr lang="ru-RU"/>
            </a:p>
          </p:txBody>
        </p:sp>
        <p:sp>
          <p:nvSpPr>
            <p:cNvPr id="22746" name="Freeform 1619"/>
            <p:cNvSpPr>
              <a:spLocks/>
            </p:cNvSpPr>
            <p:nvPr/>
          </p:nvSpPr>
          <p:spPr bwMode="auto">
            <a:xfrm>
              <a:off x="2262" y="690"/>
              <a:ext cx="6" cy="5"/>
            </a:xfrm>
            <a:custGeom>
              <a:avLst/>
              <a:gdLst>
                <a:gd name="T0" fmla="*/ 6 w 6"/>
                <a:gd name="T1" fmla="*/ 4 h 5"/>
                <a:gd name="T2" fmla="*/ 4 w 6"/>
                <a:gd name="T3" fmla="*/ 5 h 5"/>
                <a:gd name="T4" fmla="*/ 1 w 6"/>
                <a:gd name="T5" fmla="*/ 0 h 5"/>
                <a:gd name="T6" fmla="*/ 0 w 6"/>
                <a:gd name="T7" fmla="*/ 0 h 5"/>
                <a:gd name="T8" fmla="*/ 6 w 6"/>
                <a:gd name="T9" fmla="*/ 4 h 5"/>
                <a:gd name="T10" fmla="*/ 0 60000 65536"/>
                <a:gd name="T11" fmla="*/ 0 60000 65536"/>
                <a:gd name="T12" fmla="*/ 0 60000 65536"/>
                <a:gd name="T13" fmla="*/ 0 60000 65536"/>
                <a:gd name="T14" fmla="*/ 0 60000 65536"/>
                <a:gd name="T15" fmla="*/ 0 w 6"/>
                <a:gd name="T16" fmla="*/ 0 h 5"/>
                <a:gd name="T17" fmla="*/ 6 w 6"/>
                <a:gd name="T18" fmla="*/ 5 h 5"/>
              </a:gdLst>
              <a:ahLst/>
              <a:cxnLst>
                <a:cxn ang="T10">
                  <a:pos x="T0" y="T1"/>
                </a:cxn>
                <a:cxn ang="T11">
                  <a:pos x="T2" y="T3"/>
                </a:cxn>
                <a:cxn ang="T12">
                  <a:pos x="T4" y="T5"/>
                </a:cxn>
                <a:cxn ang="T13">
                  <a:pos x="T6" y="T7"/>
                </a:cxn>
                <a:cxn ang="T14">
                  <a:pos x="T8" y="T9"/>
                </a:cxn>
              </a:cxnLst>
              <a:rect l="T15" t="T16" r="T17" b="T18"/>
              <a:pathLst>
                <a:path w="6" h="5">
                  <a:moveTo>
                    <a:pt x="6" y="4"/>
                  </a:moveTo>
                  <a:lnTo>
                    <a:pt x="4" y="5"/>
                  </a:lnTo>
                  <a:lnTo>
                    <a:pt x="1" y="0"/>
                  </a:lnTo>
                  <a:lnTo>
                    <a:pt x="0" y="0"/>
                  </a:lnTo>
                  <a:lnTo>
                    <a:pt x="6" y="4"/>
                  </a:lnTo>
                  <a:close/>
                </a:path>
              </a:pathLst>
            </a:custGeom>
            <a:solidFill>
              <a:srgbClr val="F8BDD6"/>
            </a:solidFill>
            <a:ln w="9525">
              <a:noFill/>
              <a:round/>
              <a:headEnd/>
              <a:tailEnd/>
            </a:ln>
          </p:spPr>
          <p:txBody>
            <a:bodyPr/>
            <a:lstStyle/>
            <a:p>
              <a:endParaRPr lang="ru-RU"/>
            </a:p>
          </p:txBody>
        </p:sp>
        <p:sp>
          <p:nvSpPr>
            <p:cNvPr id="22747" name="Freeform 1620"/>
            <p:cNvSpPr>
              <a:spLocks/>
            </p:cNvSpPr>
            <p:nvPr/>
          </p:nvSpPr>
          <p:spPr bwMode="auto">
            <a:xfrm>
              <a:off x="2202" y="668"/>
              <a:ext cx="5" cy="4"/>
            </a:xfrm>
            <a:custGeom>
              <a:avLst/>
              <a:gdLst>
                <a:gd name="T0" fmla="*/ 0 w 5"/>
                <a:gd name="T1" fmla="*/ 4 h 4"/>
                <a:gd name="T2" fmla="*/ 5 w 5"/>
                <a:gd name="T3" fmla="*/ 2 h 4"/>
                <a:gd name="T4" fmla="*/ 5 w 5"/>
                <a:gd name="T5" fmla="*/ 0 h 4"/>
                <a:gd name="T6" fmla="*/ 0 w 5"/>
                <a:gd name="T7" fmla="*/ 4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5" y="2"/>
                  </a:lnTo>
                  <a:lnTo>
                    <a:pt x="5" y="0"/>
                  </a:lnTo>
                  <a:lnTo>
                    <a:pt x="0" y="4"/>
                  </a:lnTo>
                  <a:close/>
                </a:path>
              </a:pathLst>
            </a:custGeom>
            <a:solidFill>
              <a:srgbClr val="F8BDD6"/>
            </a:solidFill>
            <a:ln w="9525">
              <a:noFill/>
              <a:round/>
              <a:headEnd/>
              <a:tailEnd/>
            </a:ln>
          </p:spPr>
          <p:txBody>
            <a:bodyPr/>
            <a:lstStyle/>
            <a:p>
              <a:endParaRPr lang="ru-RU"/>
            </a:p>
          </p:txBody>
        </p:sp>
        <p:sp>
          <p:nvSpPr>
            <p:cNvPr id="22748" name="Freeform 1621"/>
            <p:cNvSpPr>
              <a:spLocks/>
            </p:cNvSpPr>
            <p:nvPr/>
          </p:nvSpPr>
          <p:spPr bwMode="auto">
            <a:xfrm>
              <a:off x="3374" y="645"/>
              <a:ext cx="238" cy="510"/>
            </a:xfrm>
            <a:custGeom>
              <a:avLst/>
              <a:gdLst>
                <a:gd name="T0" fmla="*/ 238 w 238"/>
                <a:gd name="T1" fmla="*/ 6 h 510"/>
                <a:gd name="T2" fmla="*/ 227 w 238"/>
                <a:gd name="T3" fmla="*/ 0 h 510"/>
                <a:gd name="T4" fmla="*/ 0 w 238"/>
                <a:gd name="T5" fmla="*/ 504 h 510"/>
                <a:gd name="T6" fmla="*/ 11 w 238"/>
                <a:gd name="T7" fmla="*/ 510 h 510"/>
                <a:gd name="T8" fmla="*/ 238 w 238"/>
                <a:gd name="T9" fmla="*/ 6 h 510"/>
                <a:gd name="T10" fmla="*/ 0 60000 65536"/>
                <a:gd name="T11" fmla="*/ 0 60000 65536"/>
                <a:gd name="T12" fmla="*/ 0 60000 65536"/>
                <a:gd name="T13" fmla="*/ 0 60000 65536"/>
                <a:gd name="T14" fmla="*/ 0 60000 65536"/>
                <a:gd name="T15" fmla="*/ 0 w 238"/>
                <a:gd name="T16" fmla="*/ 0 h 510"/>
                <a:gd name="T17" fmla="*/ 238 w 238"/>
                <a:gd name="T18" fmla="*/ 510 h 510"/>
              </a:gdLst>
              <a:ahLst/>
              <a:cxnLst>
                <a:cxn ang="T10">
                  <a:pos x="T0" y="T1"/>
                </a:cxn>
                <a:cxn ang="T11">
                  <a:pos x="T2" y="T3"/>
                </a:cxn>
                <a:cxn ang="T12">
                  <a:pos x="T4" y="T5"/>
                </a:cxn>
                <a:cxn ang="T13">
                  <a:pos x="T6" y="T7"/>
                </a:cxn>
                <a:cxn ang="T14">
                  <a:pos x="T8" y="T9"/>
                </a:cxn>
              </a:cxnLst>
              <a:rect l="T15" t="T16" r="T17" b="T18"/>
              <a:pathLst>
                <a:path w="238" h="510">
                  <a:moveTo>
                    <a:pt x="238" y="6"/>
                  </a:moveTo>
                  <a:lnTo>
                    <a:pt x="227" y="0"/>
                  </a:lnTo>
                  <a:lnTo>
                    <a:pt x="0" y="504"/>
                  </a:lnTo>
                  <a:lnTo>
                    <a:pt x="11" y="510"/>
                  </a:lnTo>
                  <a:lnTo>
                    <a:pt x="238" y="6"/>
                  </a:lnTo>
                  <a:close/>
                </a:path>
              </a:pathLst>
            </a:custGeom>
            <a:solidFill>
              <a:srgbClr val="F8BDD6"/>
            </a:solidFill>
            <a:ln w="9525">
              <a:noFill/>
              <a:round/>
              <a:headEnd/>
              <a:tailEnd/>
            </a:ln>
          </p:spPr>
          <p:txBody>
            <a:bodyPr/>
            <a:lstStyle/>
            <a:p>
              <a:endParaRPr lang="ru-RU"/>
            </a:p>
          </p:txBody>
        </p:sp>
        <p:sp>
          <p:nvSpPr>
            <p:cNvPr id="22749" name="Freeform 1622"/>
            <p:cNvSpPr>
              <a:spLocks/>
            </p:cNvSpPr>
            <p:nvPr/>
          </p:nvSpPr>
          <p:spPr bwMode="auto">
            <a:xfrm>
              <a:off x="3543" y="642"/>
              <a:ext cx="89" cy="86"/>
            </a:xfrm>
            <a:custGeom>
              <a:avLst/>
              <a:gdLst>
                <a:gd name="T0" fmla="*/ 3 w 89"/>
                <a:gd name="T1" fmla="*/ 25 h 86"/>
                <a:gd name="T2" fmla="*/ 7 w 89"/>
                <a:gd name="T3" fmla="*/ 17 h 86"/>
                <a:gd name="T4" fmla="*/ 14 w 89"/>
                <a:gd name="T5" fmla="*/ 11 h 86"/>
                <a:gd name="T6" fmla="*/ 20 w 89"/>
                <a:gd name="T7" fmla="*/ 6 h 86"/>
                <a:gd name="T8" fmla="*/ 28 w 89"/>
                <a:gd name="T9" fmla="*/ 3 h 86"/>
                <a:gd name="T10" fmla="*/ 36 w 89"/>
                <a:gd name="T11" fmla="*/ 0 h 86"/>
                <a:gd name="T12" fmla="*/ 45 w 89"/>
                <a:gd name="T13" fmla="*/ 0 h 86"/>
                <a:gd name="T14" fmla="*/ 54 w 89"/>
                <a:gd name="T15" fmla="*/ 0 h 86"/>
                <a:gd name="T16" fmla="*/ 62 w 89"/>
                <a:gd name="T17" fmla="*/ 3 h 86"/>
                <a:gd name="T18" fmla="*/ 70 w 89"/>
                <a:gd name="T19" fmla="*/ 7 h 86"/>
                <a:gd name="T20" fmla="*/ 76 w 89"/>
                <a:gd name="T21" fmla="*/ 13 h 86"/>
                <a:gd name="T22" fmla="*/ 81 w 89"/>
                <a:gd name="T23" fmla="*/ 20 h 86"/>
                <a:gd name="T24" fmla="*/ 86 w 89"/>
                <a:gd name="T25" fmla="*/ 26 h 86"/>
                <a:gd name="T26" fmla="*/ 87 w 89"/>
                <a:gd name="T27" fmla="*/ 34 h 86"/>
                <a:gd name="T28" fmla="*/ 89 w 89"/>
                <a:gd name="T29" fmla="*/ 44 h 86"/>
                <a:gd name="T30" fmla="*/ 87 w 89"/>
                <a:gd name="T31" fmla="*/ 52 h 86"/>
                <a:gd name="T32" fmla="*/ 85 w 89"/>
                <a:gd name="T33" fmla="*/ 60 h 86"/>
                <a:gd name="T34" fmla="*/ 80 w 89"/>
                <a:gd name="T35" fmla="*/ 68 h 86"/>
                <a:gd name="T36" fmla="*/ 75 w 89"/>
                <a:gd name="T37" fmla="*/ 74 h 86"/>
                <a:gd name="T38" fmla="*/ 68 w 89"/>
                <a:gd name="T39" fmla="*/ 80 h 86"/>
                <a:gd name="T40" fmla="*/ 60 w 89"/>
                <a:gd name="T41" fmla="*/ 84 h 86"/>
                <a:gd name="T42" fmla="*/ 53 w 89"/>
                <a:gd name="T43" fmla="*/ 86 h 86"/>
                <a:gd name="T44" fmla="*/ 43 w 89"/>
                <a:gd name="T45" fmla="*/ 86 h 86"/>
                <a:gd name="T46" fmla="*/ 35 w 89"/>
                <a:gd name="T47" fmla="*/ 86 h 86"/>
                <a:gd name="T48" fmla="*/ 26 w 89"/>
                <a:gd name="T49" fmla="*/ 83 h 86"/>
                <a:gd name="T50" fmla="*/ 17 w 89"/>
                <a:gd name="T51" fmla="*/ 78 h 86"/>
                <a:gd name="T52" fmla="*/ 11 w 89"/>
                <a:gd name="T53" fmla="*/ 74 h 86"/>
                <a:gd name="T54" fmla="*/ 6 w 89"/>
                <a:gd name="T55" fmla="*/ 67 h 86"/>
                <a:gd name="T56" fmla="*/ 3 w 89"/>
                <a:gd name="T57" fmla="*/ 59 h 86"/>
                <a:gd name="T58" fmla="*/ 0 w 89"/>
                <a:gd name="T59" fmla="*/ 51 h 86"/>
                <a:gd name="T60" fmla="*/ 0 w 89"/>
                <a:gd name="T61" fmla="*/ 43 h 86"/>
                <a:gd name="T62" fmla="*/ 0 w 89"/>
                <a:gd name="T63" fmla="*/ 34 h 86"/>
                <a:gd name="T64" fmla="*/ 3 w 89"/>
                <a:gd name="T65" fmla="*/ 25 h 8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9"/>
                <a:gd name="T100" fmla="*/ 0 h 86"/>
                <a:gd name="T101" fmla="*/ 89 w 89"/>
                <a:gd name="T102" fmla="*/ 86 h 8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9" h="86">
                  <a:moveTo>
                    <a:pt x="3" y="25"/>
                  </a:moveTo>
                  <a:lnTo>
                    <a:pt x="7" y="17"/>
                  </a:lnTo>
                  <a:lnTo>
                    <a:pt x="14" y="11"/>
                  </a:lnTo>
                  <a:lnTo>
                    <a:pt x="20" y="6"/>
                  </a:lnTo>
                  <a:lnTo>
                    <a:pt x="28" y="3"/>
                  </a:lnTo>
                  <a:lnTo>
                    <a:pt x="36" y="0"/>
                  </a:lnTo>
                  <a:lnTo>
                    <a:pt x="45" y="0"/>
                  </a:lnTo>
                  <a:lnTo>
                    <a:pt x="54" y="0"/>
                  </a:lnTo>
                  <a:lnTo>
                    <a:pt x="62" y="3"/>
                  </a:lnTo>
                  <a:lnTo>
                    <a:pt x="70" y="7"/>
                  </a:lnTo>
                  <a:lnTo>
                    <a:pt x="76" y="13"/>
                  </a:lnTo>
                  <a:lnTo>
                    <a:pt x="81" y="20"/>
                  </a:lnTo>
                  <a:lnTo>
                    <a:pt x="86" y="26"/>
                  </a:lnTo>
                  <a:lnTo>
                    <a:pt x="87" y="34"/>
                  </a:lnTo>
                  <a:lnTo>
                    <a:pt x="89" y="44"/>
                  </a:lnTo>
                  <a:lnTo>
                    <a:pt x="87" y="52"/>
                  </a:lnTo>
                  <a:lnTo>
                    <a:pt x="85" y="60"/>
                  </a:lnTo>
                  <a:lnTo>
                    <a:pt x="80" y="68"/>
                  </a:lnTo>
                  <a:lnTo>
                    <a:pt x="75" y="74"/>
                  </a:lnTo>
                  <a:lnTo>
                    <a:pt x="68" y="80"/>
                  </a:lnTo>
                  <a:lnTo>
                    <a:pt x="60" y="84"/>
                  </a:lnTo>
                  <a:lnTo>
                    <a:pt x="53" y="86"/>
                  </a:lnTo>
                  <a:lnTo>
                    <a:pt x="43" y="86"/>
                  </a:lnTo>
                  <a:lnTo>
                    <a:pt x="35" y="86"/>
                  </a:lnTo>
                  <a:lnTo>
                    <a:pt x="26" y="83"/>
                  </a:lnTo>
                  <a:lnTo>
                    <a:pt x="17" y="78"/>
                  </a:lnTo>
                  <a:lnTo>
                    <a:pt x="11" y="74"/>
                  </a:lnTo>
                  <a:lnTo>
                    <a:pt x="6" y="67"/>
                  </a:lnTo>
                  <a:lnTo>
                    <a:pt x="3" y="59"/>
                  </a:lnTo>
                  <a:lnTo>
                    <a:pt x="0" y="51"/>
                  </a:lnTo>
                  <a:lnTo>
                    <a:pt x="0" y="43"/>
                  </a:lnTo>
                  <a:lnTo>
                    <a:pt x="0" y="34"/>
                  </a:lnTo>
                  <a:lnTo>
                    <a:pt x="3" y="25"/>
                  </a:lnTo>
                  <a:close/>
                </a:path>
              </a:pathLst>
            </a:custGeom>
            <a:solidFill>
              <a:srgbClr val="F561AF"/>
            </a:solidFill>
            <a:ln w="9525">
              <a:noFill/>
              <a:round/>
              <a:headEnd/>
              <a:tailEnd/>
            </a:ln>
          </p:spPr>
          <p:txBody>
            <a:bodyPr/>
            <a:lstStyle/>
            <a:p>
              <a:endParaRPr lang="ru-RU"/>
            </a:p>
          </p:txBody>
        </p:sp>
        <p:sp>
          <p:nvSpPr>
            <p:cNvPr id="22750" name="Freeform 1623"/>
            <p:cNvSpPr>
              <a:spLocks/>
            </p:cNvSpPr>
            <p:nvPr/>
          </p:nvSpPr>
          <p:spPr bwMode="auto">
            <a:xfrm>
              <a:off x="3541" y="638"/>
              <a:ext cx="64" cy="32"/>
            </a:xfrm>
            <a:custGeom>
              <a:avLst/>
              <a:gdLst>
                <a:gd name="T0" fmla="*/ 0 w 64"/>
                <a:gd name="T1" fmla="*/ 29 h 32"/>
                <a:gd name="T2" fmla="*/ 5 w 64"/>
                <a:gd name="T3" fmla="*/ 20 h 32"/>
                <a:gd name="T4" fmla="*/ 11 w 64"/>
                <a:gd name="T5" fmla="*/ 14 h 32"/>
                <a:gd name="T6" fmla="*/ 19 w 64"/>
                <a:gd name="T7" fmla="*/ 7 h 32"/>
                <a:gd name="T8" fmla="*/ 27 w 64"/>
                <a:gd name="T9" fmla="*/ 4 h 32"/>
                <a:gd name="T10" fmla="*/ 36 w 64"/>
                <a:gd name="T11" fmla="*/ 0 h 32"/>
                <a:gd name="T12" fmla="*/ 45 w 64"/>
                <a:gd name="T13" fmla="*/ 0 h 32"/>
                <a:gd name="T14" fmla="*/ 55 w 64"/>
                <a:gd name="T15" fmla="*/ 0 h 32"/>
                <a:gd name="T16" fmla="*/ 64 w 64"/>
                <a:gd name="T17" fmla="*/ 4 h 32"/>
                <a:gd name="T18" fmla="*/ 61 w 64"/>
                <a:gd name="T19" fmla="*/ 10 h 32"/>
                <a:gd name="T20" fmla="*/ 53 w 64"/>
                <a:gd name="T21" fmla="*/ 7 h 32"/>
                <a:gd name="T22" fmla="*/ 45 w 64"/>
                <a:gd name="T23" fmla="*/ 7 h 32"/>
                <a:gd name="T24" fmla="*/ 36 w 64"/>
                <a:gd name="T25" fmla="*/ 7 h 32"/>
                <a:gd name="T26" fmla="*/ 29 w 64"/>
                <a:gd name="T27" fmla="*/ 8 h 32"/>
                <a:gd name="T28" fmla="*/ 22 w 64"/>
                <a:gd name="T29" fmla="*/ 12 h 32"/>
                <a:gd name="T30" fmla="*/ 16 w 64"/>
                <a:gd name="T31" fmla="*/ 18 h 32"/>
                <a:gd name="T32" fmla="*/ 10 w 64"/>
                <a:gd name="T33" fmla="*/ 24 h 32"/>
                <a:gd name="T34" fmla="*/ 6 w 64"/>
                <a:gd name="T35" fmla="*/ 32 h 32"/>
                <a:gd name="T36" fmla="*/ 0 w 64"/>
                <a:gd name="T37" fmla="*/ 29 h 3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4"/>
                <a:gd name="T58" fmla="*/ 0 h 32"/>
                <a:gd name="T59" fmla="*/ 64 w 64"/>
                <a:gd name="T60" fmla="*/ 32 h 3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4" h="32">
                  <a:moveTo>
                    <a:pt x="0" y="29"/>
                  </a:moveTo>
                  <a:lnTo>
                    <a:pt x="5" y="20"/>
                  </a:lnTo>
                  <a:lnTo>
                    <a:pt x="11" y="14"/>
                  </a:lnTo>
                  <a:lnTo>
                    <a:pt x="19" y="7"/>
                  </a:lnTo>
                  <a:lnTo>
                    <a:pt x="27" y="4"/>
                  </a:lnTo>
                  <a:lnTo>
                    <a:pt x="36" y="0"/>
                  </a:lnTo>
                  <a:lnTo>
                    <a:pt x="45" y="0"/>
                  </a:lnTo>
                  <a:lnTo>
                    <a:pt x="55" y="0"/>
                  </a:lnTo>
                  <a:lnTo>
                    <a:pt x="64" y="4"/>
                  </a:lnTo>
                  <a:lnTo>
                    <a:pt x="61" y="10"/>
                  </a:lnTo>
                  <a:lnTo>
                    <a:pt x="53" y="7"/>
                  </a:lnTo>
                  <a:lnTo>
                    <a:pt x="45" y="7"/>
                  </a:lnTo>
                  <a:lnTo>
                    <a:pt x="36" y="7"/>
                  </a:lnTo>
                  <a:lnTo>
                    <a:pt x="29" y="8"/>
                  </a:lnTo>
                  <a:lnTo>
                    <a:pt x="22" y="12"/>
                  </a:lnTo>
                  <a:lnTo>
                    <a:pt x="16" y="18"/>
                  </a:lnTo>
                  <a:lnTo>
                    <a:pt x="10" y="24"/>
                  </a:lnTo>
                  <a:lnTo>
                    <a:pt x="6" y="32"/>
                  </a:lnTo>
                  <a:lnTo>
                    <a:pt x="0" y="29"/>
                  </a:lnTo>
                  <a:close/>
                </a:path>
              </a:pathLst>
            </a:custGeom>
            <a:solidFill>
              <a:srgbClr val="F8BDD6"/>
            </a:solidFill>
            <a:ln w="9525">
              <a:noFill/>
              <a:round/>
              <a:headEnd/>
              <a:tailEnd/>
            </a:ln>
          </p:spPr>
          <p:txBody>
            <a:bodyPr/>
            <a:lstStyle/>
            <a:p>
              <a:endParaRPr lang="ru-RU"/>
            </a:p>
          </p:txBody>
        </p:sp>
        <p:sp>
          <p:nvSpPr>
            <p:cNvPr id="22751" name="Freeform 1624"/>
            <p:cNvSpPr>
              <a:spLocks/>
            </p:cNvSpPr>
            <p:nvPr/>
          </p:nvSpPr>
          <p:spPr bwMode="auto">
            <a:xfrm>
              <a:off x="3601" y="642"/>
              <a:ext cx="31" cy="62"/>
            </a:xfrm>
            <a:custGeom>
              <a:avLst/>
              <a:gdLst>
                <a:gd name="T0" fmla="*/ 3 w 31"/>
                <a:gd name="T1" fmla="*/ 0 h 62"/>
                <a:gd name="T2" fmla="*/ 11 w 31"/>
                <a:gd name="T3" fmla="*/ 4 h 62"/>
                <a:gd name="T4" fmla="*/ 18 w 31"/>
                <a:gd name="T5" fmla="*/ 11 h 62"/>
                <a:gd name="T6" fmla="*/ 23 w 31"/>
                <a:gd name="T7" fmla="*/ 17 h 62"/>
                <a:gd name="T8" fmla="*/ 28 w 31"/>
                <a:gd name="T9" fmla="*/ 26 h 62"/>
                <a:gd name="T10" fmla="*/ 29 w 31"/>
                <a:gd name="T11" fmla="*/ 34 h 62"/>
                <a:gd name="T12" fmla="*/ 31 w 31"/>
                <a:gd name="T13" fmla="*/ 44 h 62"/>
                <a:gd name="T14" fmla="*/ 29 w 31"/>
                <a:gd name="T15" fmla="*/ 52 h 62"/>
                <a:gd name="T16" fmla="*/ 26 w 31"/>
                <a:gd name="T17" fmla="*/ 62 h 62"/>
                <a:gd name="T18" fmla="*/ 20 w 31"/>
                <a:gd name="T19" fmla="*/ 59 h 62"/>
                <a:gd name="T20" fmla="*/ 23 w 31"/>
                <a:gd name="T21" fmla="*/ 51 h 62"/>
                <a:gd name="T22" fmla="*/ 25 w 31"/>
                <a:gd name="T23" fmla="*/ 44 h 62"/>
                <a:gd name="T24" fmla="*/ 23 w 31"/>
                <a:gd name="T25" fmla="*/ 36 h 62"/>
                <a:gd name="T26" fmla="*/ 22 w 31"/>
                <a:gd name="T27" fmla="*/ 28 h 62"/>
                <a:gd name="T28" fmla="*/ 18 w 31"/>
                <a:gd name="T29" fmla="*/ 22 h 62"/>
                <a:gd name="T30" fmla="*/ 14 w 31"/>
                <a:gd name="T31" fmla="*/ 15 h 62"/>
                <a:gd name="T32" fmla="*/ 7 w 31"/>
                <a:gd name="T33" fmla="*/ 9 h 62"/>
                <a:gd name="T34" fmla="*/ 0 w 31"/>
                <a:gd name="T35" fmla="*/ 6 h 62"/>
                <a:gd name="T36" fmla="*/ 3 w 31"/>
                <a:gd name="T37" fmla="*/ 0 h 6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1"/>
                <a:gd name="T58" fmla="*/ 0 h 62"/>
                <a:gd name="T59" fmla="*/ 31 w 31"/>
                <a:gd name="T60" fmla="*/ 62 h 6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1" h="62">
                  <a:moveTo>
                    <a:pt x="3" y="0"/>
                  </a:moveTo>
                  <a:lnTo>
                    <a:pt x="11" y="4"/>
                  </a:lnTo>
                  <a:lnTo>
                    <a:pt x="18" y="11"/>
                  </a:lnTo>
                  <a:lnTo>
                    <a:pt x="23" y="17"/>
                  </a:lnTo>
                  <a:lnTo>
                    <a:pt x="28" y="26"/>
                  </a:lnTo>
                  <a:lnTo>
                    <a:pt x="29" y="34"/>
                  </a:lnTo>
                  <a:lnTo>
                    <a:pt x="31" y="44"/>
                  </a:lnTo>
                  <a:lnTo>
                    <a:pt x="29" y="52"/>
                  </a:lnTo>
                  <a:lnTo>
                    <a:pt x="26" y="62"/>
                  </a:lnTo>
                  <a:lnTo>
                    <a:pt x="20" y="59"/>
                  </a:lnTo>
                  <a:lnTo>
                    <a:pt x="23" y="51"/>
                  </a:lnTo>
                  <a:lnTo>
                    <a:pt x="25" y="44"/>
                  </a:lnTo>
                  <a:lnTo>
                    <a:pt x="23" y="36"/>
                  </a:lnTo>
                  <a:lnTo>
                    <a:pt x="22" y="28"/>
                  </a:lnTo>
                  <a:lnTo>
                    <a:pt x="18" y="22"/>
                  </a:lnTo>
                  <a:lnTo>
                    <a:pt x="14" y="15"/>
                  </a:lnTo>
                  <a:lnTo>
                    <a:pt x="7" y="9"/>
                  </a:lnTo>
                  <a:lnTo>
                    <a:pt x="0" y="6"/>
                  </a:lnTo>
                  <a:lnTo>
                    <a:pt x="3" y="0"/>
                  </a:lnTo>
                  <a:close/>
                </a:path>
              </a:pathLst>
            </a:custGeom>
            <a:solidFill>
              <a:srgbClr val="F8BDD6"/>
            </a:solidFill>
            <a:ln w="9525">
              <a:noFill/>
              <a:round/>
              <a:headEnd/>
              <a:tailEnd/>
            </a:ln>
          </p:spPr>
          <p:txBody>
            <a:bodyPr/>
            <a:lstStyle/>
            <a:p>
              <a:endParaRPr lang="ru-RU"/>
            </a:p>
          </p:txBody>
        </p:sp>
        <p:sp>
          <p:nvSpPr>
            <p:cNvPr id="22752" name="Freeform 1625"/>
            <p:cNvSpPr>
              <a:spLocks/>
            </p:cNvSpPr>
            <p:nvPr/>
          </p:nvSpPr>
          <p:spPr bwMode="auto">
            <a:xfrm>
              <a:off x="3601" y="642"/>
              <a:ext cx="4" cy="6"/>
            </a:xfrm>
            <a:custGeom>
              <a:avLst/>
              <a:gdLst>
                <a:gd name="T0" fmla="*/ 4 w 4"/>
                <a:gd name="T1" fmla="*/ 0 h 6"/>
                <a:gd name="T2" fmla="*/ 0 w 4"/>
                <a:gd name="T3" fmla="*/ 6 h 6"/>
                <a:gd name="T4" fmla="*/ 4 w 4"/>
                <a:gd name="T5" fmla="*/ 0 h 6"/>
                <a:gd name="T6" fmla="*/ 0 60000 65536"/>
                <a:gd name="T7" fmla="*/ 0 60000 65536"/>
                <a:gd name="T8" fmla="*/ 0 60000 65536"/>
                <a:gd name="T9" fmla="*/ 0 w 4"/>
                <a:gd name="T10" fmla="*/ 0 h 6"/>
                <a:gd name="T11" fmla="*/ 4 w 4"/>
                <a:gd name="T12" fmla="*/ 6 h 6"/>
              </a:gdLst>
              <a:ahLst/>
              <a:cxnLst>
                <a:cxn ang="T6">
                  <a:pos x="T0" y="T1"/>
                </a:cxn>
                <a:cxn ang="T7">
                  <a:pos x="T2" y="T3"/>
                </a:cxn>
                <a:cxn ang="T8">
                  <a:pos x="T4" y="T5"/>
                </a:cxn>
              </a:cxnLst>
              <a:rect l="T9" t="T10" r="T11" b="T12"/>
              <a:pathLst>
                <a:path w="4" h="6">
                  <a:moveTo>
                    <a:pt x="4" y="0"/>
                  </a:moveTo>
                  <a:lnTo>
                    <a:pt x="0" y="6"/>
                  </a:lnTo>
                  <a:lnTo>
                    <a:pt x="4" y="0"/>
                  </a:lnTo>
                  <a:close/>
                </a:path>
              </a:pathLst>
            </a:custGeom>
            <a:solidFill>
              <a:srgbClr val="F8BDD6"/>
            </a:solidFill>
            <a:ln w="9525">
              <a:noFill/>
              <a:round/>
              <a:headEnd/>
              <a:tailEnd/>
            </a:ln>
          </p:spPr>
          <p:txBody>
            <a:bodyPr/>
            <a:lstStyle/>
            <a:p>
              <a:endParaRPr lang="ru-RU"/>
            </a:p>
          </p:txBody>
        </p:sp>
        <p:sp>
          <p:nvSpPr>
            <p:cNvPr id="22753" name="Freeform 1626"/>
            <p:cNvSpPr>
              <a:spLocks/>
            </p:cNvSpPr>
            <p:nvPr/>
          </p:nvSpPr>
          <p:spPr bwMode="auto">
            <a:xfrm>
              <a:off x="3568" y="701"/>
              <a:ext cx="62" cy="28"/>
            </a:xfrm>
            <a:custGeom>
              <a:avLst/>
              <a:gdLst>
                <a:gd name="T0" fmla="*/ 62 w 62"/>
                <a:gd name="T1" fmla="*/ 3 h 28"/>
                <a:gd name="T2" fmla="*/ 58 w 62"/>
                <a:gd name="T3" fmla="*/ 10 h 28"/>
                <a:gd name="T4" fmla="*/ 51 w 62"/>
                <a:gd name="T5" fmla="*/ 18 h 28"/>
                <a:gd name="T6" fmla="*/ 45 w 62"/>
                <a:gd name="T7" fmla="*/ 23 h 28"/>
                <a:gd name="T8" fmla="*/ 35 w 62"/>
                <a:gd name="T9" fmla="*/ 25 h 28"/>
                <a:gd name="T10" fmla="*/ 27 w 62"/>
                <a:gd name="T11" fmla="*/ 28 h 28"/>
                <a:gd name="T12" fmla="*/ 17 w 62"/>
                <a:gd name="T13" fmla="*/ 28 h 28"/>
                <a:gd name="T14" fmla="*/ 8 w 62"/>
                <a:gd name="T15" fmla="*/ 28 h 28"/>
                <a:gd name="T16" fmla="*/ 0 w 62"/>
                <a:gd name="T17" fmla="*/ 25 h 28"/>
                <a:gd name="T18" fmla="*/ 1 w 62"/>
                <a:gd name="T19" fmla="*/ 19 h 28"/>
                <a:gd name="T20" fmla="*/ 10 w 62"/>
                <a:gd name="T21" fmla="*/ 23 h 28"/>
                <a:gd name="T22" fmla="*/ 17 w 62"/>
                <a:gd name="T23" fmla="*/ 23 h 28"/>
                <a:gd name="T24" fmla="*/ 25 w 62"/>
                <a:gd name="T25" fmla="*/ 23 h 28"/>
                <a:gd name="T26" fmla="*/ 33 w 62"/>
                <a:gd name="T27" fmla="*/ 21 h 28"/>
                <a:gd name="T28" fmla="*/ 41 w 62"/>
                <a:gd name="T29" fmla="*/ 16 h 28"/>
                <a:gd name="T30" fmla="*/ 48 w 62"/>
                <a:gd name="T31" fmla="*/ 14 h 28"/>
                <a:gd name="T32" fmla="*/ 53 w 62"/>
                <a:gd name="T33" fmla="*/ 7 h 28"/>
                <a:gd name="T34" fmla="*/ 56 w 62"/>
                <a:gd name="T35" fmla="*/ 0 h 28"/>
                <a:gd name="T36" fmla="*/ 62 w 62"/>
                <a:gd name="T37" fmla="*/ 3 h 2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2"/>
                <a:gd name="T58" fmla="*/ 0 h 28"/>
                <a:gd name="T59" fmla="*/ 62 w 62"/>
                <a:gd name="T60" fmla="*/ 28 h 2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2" h="28">
                  <a:moveTo>
                    <a:pt x="62" y="3"/>
                  </a:moveTo>
                  <a:lnTo>
                    <a:pt x="58" y="10"/>
                  </a:lnTo>
                  <a:lnTo>
                    <a:pt x="51" y="18"/>
                  </a:lnTo>
                  <a:lnTo>
                    <a:pt x="45" y="23"/>
                  </a:lnTo>
                  <a:lnTo>
                    <a:pt x="35" y="25"/>
                  </a:lnTo>
                  <a:lnTo>
                    <a:pt x="27" y="28"/>
                  </a:lnTo>
                  <a:lnTo>
                    <a:pt x="17" y="28"/>
                  </a:lnTo>
                  <a:lnTo>
                    <a:pt x="8" y="28"/>
                  </a:lnTo>
                  <a:lnTo>
                    <a:pt x="0" y="25"/>
                  </a:lnTo>
                  <a:lnTo>
                    <a:pt x="1" y="19"/>
                  </a:lnTo>
                  <a:lnTo>
                    <a:pt x="10" y="23"/>
                  </a:lnTo>
                  <a:lnTo>
                    <a:pt x="17" y="23"/>
                  </a:lnTo>
                  <a:lnTo>
                    <a:pt x="25" y="23"/>
                  </a:lnTo>
                  <a:lnTo>
                    <a:pt x="33" y="21"/>
                  </a:lnTo>
                  <a:lnTo>
                    <a:pt x="41" y="16"/>
                  </a:lnTo>
                  <a:lnTo>
                    <a:pt x="48" y="14"/>
                  </a:lnTo>
                  <a:lnTo>
                    <a:pt x="53" y="7"/>
                  </a:lnTo>
                  <a:lnTo>
                    <a:pt x="56" y="0"/>
                  </a:lnTo>
                  <a:lnTo>
                    <a:pt x="62" y="3"/>
                  </a:lnTo>
                  <a:close/>
                </a:path>
              </a:pathLst>
            </a:custGeom>
            <a:solidFill>
              <a:srgbClr val="F8BDD6"/>
            </a:solidFill>
            <a:ln w="9525">
              <a:noFill/>
              <a:round/>
              <a:headEnd/>
              <a:tailEnd/>
            </a:ln>
          </p:spPr>
          <p:txBody>
            <a:bodyPr/>
            <a:lstStyle/>
            <a:p>
              <a:endParaRPr lang="ru-RU"/>
            </a:p>
          </p:txBody>
        </p:sp>
        <p:sp>
          <p:nvSpPr>
            <p:cNvPr id="22754" name="Freeform 1627"/>
            <p:cNvSpPr>
              <a:spLocks/>
            </p:cNvSpPr>
            <p:nvPr/>
          </p:nvSpPr>
          <p:spPr bwMode="auto">
            <a:xfrm>
              <a:off x="3621" y="701"/>
              <a:ext cx="8" cy="5"/>
            </a:xfrm>
            <a:custGeom>
              <a:avLst/>
              <a:gdLst>
                <a:gd name="T0" fmla="*/ 8 w 8"/>
                <a:gd name="T1" fmla="*/ 4 h 5"/>
                <a:gd name="T2" fmla="*/ 7 w 8"/>
                <a:gd name="T3" fmla="*/ 5 h 5"/>
                <a:gd name="T4" fmla="*/ 8 w 8"/>
                <a:gd name="T5" fmla="*/ 4 h 5"/>
                <a:gd name="T6" fmla="*/ 0 w 8"/>
                <a:gd name="T7" fmla="*/ 0 h 5"/>
                <a:gd name="T8" fmla="*/ 8 w 8"/>
                <a:gd name="T9" fmla="*/ 4 h 5"/>
                <a:gd name="T10" fmla="*/ 0 60000 65536"/>
                <a:gd name="T11" fmla="*/ 0 60000 65536"/>
                <a:gd name="T12" fmla="*/ 0 60000 65536"/>
                <a:gd name="T13" fmla="*/ 0 60000 65536"/>
                <a:gd name="T14" fmla="*/ 0 60000 65536"/>
                <a:gd name="T15" fmla="*/ 0 w 8"/>
                <a:gd name="T16" fmla="*/ 0 h 5"/>
                <a:gd name="T17" fmla="*/ 8 w 8"/>
                <a:gd name="T18" fmla="*/ 5 h 5"/>
              </a:gdLst>
              <a:ahLst/>
              <a:cxnLst>
                <a:cxn ang="T10">
                  <a:pos x="T0" y="T1"/>
                </a:cxn>
                <a:cxn ang="T11">
                  <a:pos x="T2" y="T3"/>
                </a:cxn>
                <a:cxn ang="T12">
                  <a:pos x="T4" y="T5"/>
                </a:cxn>
                <a:cxn ang="T13">
                  <a:pos x="T6" y="T7"/>
                </a:cxn>
                <a:cxn ang="T14">
                  <a:pos x="T8" y="T9"/>
                </a:cxn>
              </a:cxnLst>
              <a:rect l="T15" t="T16" r="T17" b="T18"/>
              <a:pathLst>
                <a:path w="8" h="5">
                  <a:moveTo>
                    <a:pt x="8" y="4"/>
                  </a:moveTo>
                  <a:lnTo>
                    <a:pt x="7" y="5"/>
                  </a:lnTo>
                  <a:lnTo>
                    <a:pt x="8" y="4"/>
                  </a:lnTo>
                  <a:lnTo>
                    <a:pt x="0" y="0"/>
                  </a:lnTo>
                  <a:lnTo>
                    <a:pt x="8" y="4"/>
                  </a:lnTo>
                  <a:close/>
                </a:path>
              </a:pathLst>
            </a:custGeom>
            <a:solidFill>
              <a:srgbClr val="F8BDD6"/>
            </a:solidFill>
            <a:ln w="9525">
              <a:noFill/>
              <a:round/>
              <a:headEnd/>
              <a:tailEnd/>
            </a:ln>
          </p:spPr>
          <p:txBody>
            <a:bodyPr/>
            <a:lstStyle/>
            <a:p>
              <a:endParaRPr lang="ru-RU"/>
            </a:p>
          </p:txBody>
        </p:sp>
        <p:sp>
          <p:nvSpPr>
            <p:cNvPr id="22755" name="Freeform 1628"/>
            <p:cNvSpPr>
              <a:spLocks/>
            </p:cNvSpPr>
            <p:nvPr/>
          </p:nvSpPr>
          <p:spPr bwMode="auto">
            <a:xfrm>
              <a:off x="3538" y="667"/>
              <a:ext cx="31" cy="61"/>
            </a:xfrm>
            <a:custGeom>
              <a:avLst/>
              <a:gdLst>
                <a:gd name="T0" fmla="*/ 29 w 31"/>
                <a:gd name="T1" fmla="*/ 61 h 61"/>
                <a:gd name="T2" fmla="*/ 21 w 31"/>
                <a:gd name="T3" fmla="*/ 56 h 61"/>
                <a:gd name="T4" fmla="*/ 13 w 31"/>
                <a:gd name="T5" fmla="*/ 50 h 61"/>
                <a:gd name="T6" fmla="*/ 7 w 31"/>
                <a:gd name="T7" fmla="*/ 44 h 61"/>
                <a:gd name="T8" fmla="*/ 4 w 31"/>
                <a:gd name="T9" fmla="*/ 36 h 61"/>
                <a:gd name="T10" fmla="*/ 0 w 31"/>
                <a:gd name="T11" fmla="*/ 27 h 61"/>
                <a:gd name="T12" fmla="*/ 0 w 31"/>
                <a:gd name="T13" fmla="*/ 19 h 61"/>
                <a:gd name="T14" fmla="*/ 0 w 31"/>
                <a:gd name="T15" fmla="*/ 10 h 61"/>
                <a:gd name="T16" fmla="*/ 4 w 31"/>
                <a:gd name="T17" fmla="*/ 0 h 61"/>
                <a:gd name="T18" fmla="*/ 10 w 31"/>
                <a:gd name="T19" fmla="*/ 1 h 61"/>
                <a:gd name="T20" fmla="*/ 7 w 31"/>
                <a:gd name="T21" fmla="*/ 11 h 61"/>
                <a:gd name="T22" fmla="*/ 7 w 31"/>
                <a:gd name="T23" fmla="*/ 19 h 61"/>
                <a:gd name="T24" fmla="*/ 7 w 31"/>
                <a:gd name="T25" fmla="*/ 25 h 61"/>
                <a:gd name="T26" fmla="*/ 9 w 31"/>
                <a:gd name="T27" fmla="*/ 33 h 61"/>
                <a:gd name="T28" fmla="*/ 13 w 31"/>
                <a:gd name="T29" fmla="*/ 39 h 61"/>
                <a:gd name="T30" fmla="*/ 19 w 31"/>
                <a:gd name="T31" fmla="*/ 45 h 61"/>
                <a:gd name="T32" fmla="*/ 23 w 31"/>
                <a:gd name="T33" fmla="*/ 51 h 61"/>
                <a:gd name="T34" fmla="*/ 31 w 31"/>
                <a:gd name="T35" fmla="*/ 55 h 61"/>
                <a:gd name="T36" fmla="*/ 29 w 31"/>
                <a:gd name="T37" fmla="*/ 61 h 6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1"/>
                <a:gd name="T58" fmla="*/ 0 h 61"/>
                <a:gd name="T59" fmla="*/ 31 w 31"/>
                <a:gd name="T60" fmla="*/ 61 h 6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1" h="61">
                  <a:moveTo>
                    <a:pt x="29" y="61"/>
                  </a:moveTo>
                  <a:lnTo>
                    <a:pt x="21" y="56"/>
                  </a:lnTo>
                  <a:lnTo>
                    <a:pt x="13" y="50"/>
                  </a:lnTo>
                  <a:lnTo>
                    <a:pt x="7" y="44"/>
                  </a:lnTo>
                  <a:lnTo>
                    <a:pt x="4" y="36"/>
                  </a:lnTo>
                  <a:lnTo>
                    <a:pt x="0" y="27"/>
                  </a:lnTo>
                  <a:lnTo>
                    <a:pt x="0" y="19"/>
                  </a:lnTo>
                  <a:lnTo>
                    <a:pt x="0" y="10"/>
                  </a:lnTo>
                  <a:lnTo>
                    <a:pt x="4" y="0"/>
                  </a:lnTo>
                  <a:lnTo>
                    <a:pt x="10" y="1"/>
                  </a:lnTo>
                  <a:lnTo>
                    <a:pt x="7" y="11"/>
                  </a:lnTo>
                  <a:lnTo>
                    <a:pt x="7" y="19"/>
                  </a:lnTo>
                  <a:lnTo>
                    <a:pt x="7" y="25"/>
                  </a:lnTo>
                  <a:lnTo>
                    <a:pt x="9" y="33"/>
                  </a:lnTo>
                  <a:lnTo>
                    <a:pt x="13" y="39"/>
                  </a:lnTo>
                  <a:lnTo>
                    <a:pt x="19" y="45"/>
                  </a:lnTo>
                  <a:lnTo>
                    <a:pt x="23" y="51"/>
                  </a:lnTo>
                  <a:lnTo>
                    <a:pt x="31" y="55"/>
                  </a:lnTo>
                  <a:lnTo>
                    <a:pt x="29" y="61"/>
                  </a:lnTo>
                  <a:close/>
                </a:path>
              </a:pathLst>
            </a:custGeom>
            <a:solidFill>
              <a:srgbClr val="F8BDD6"/>
            </a:solidFill>
            <a:ln w="9525">
              <a:noFill/>
              <a:round/>
              <a:headEnd/>
              <a:tailEnd/>
            </a:ln>
          </p:spPr>
          <p:txBody>
            <a:bodyPr/>
            <a:lstStyle/>
            <a:p>
              <a:endParaRPr lang="ru-RU"/>
            </a:p>
          </p:txBody>
        </p:sp>
        <p:sp>
          <p:nvSpPr>
            <p:cNvPr id="22756" name="Freeform 1629"/>
            <p:cNvSpPr>
              <a:spLocks/>
            </p:cNvSpPr>
            <p:nvPr/>
          </p:nvSpPr>
          <p:spPr bwMode="auto">
            <a:xfrm>
              <a:off x="3565" y="721"/>
              <a:ext cx="4" cy="7"/>
            </a:xfrm>
            <a:custGeom>
              <a:avLst/>
              <a:gdLst>
                <a:gd name="T0" fmla="*/ 3 w 4"/>
                <a:gd name="T1" fmla="*/ 7 h 7"/>
                <a:gd name="T2" fmla="*/ 0 w 4"/>
                <a:gd name="T3" fmla="*/ 7 h 7"/>
                <a:gd name="T4" fmla="*/ 4 w 4"/>
                <a:gd name="T5" fmla="*/ 0 h 7"/>
                <a:gd name="T6" fmla="*/ 3 w 4"/>
                <a:gd name="T7" fmla="*/ 7 h 7"/>
                <a:gd name="T8" fmla="*/ 0 60000 65536"/>
                <a:gd name="T9" fmla="*/ 0 60000 65536"/>
                <a:gd name="T10" fmla="*/ 0 60000 65536"/>
                <a:gd name="T11" fmla="*/ 0 60000 65536"/>
                <a:gd name="T12" fmla="*/ 0 w 4"/>
                <a:gd name="T13" fmla="*/ 0 h 7"/>
                <a:gd name="T14" fmla="*/ 4 w 4"/>
                <a:gd name="T15" fmla="*/ 7 h 7"/>
              </a:gdLst>
              <a:ahLst/>
              <a:cxnLst>
                <a:cxn ang="T8">
                  <a:pos x="T0" y="T1"/>
                </a:cxn>
                <a:cxn ang="T9">
                  <a:pos x="T2" y="T3"/>
                </a:cxn>
                <a:cxn ang="T10">
                  <a:pos x="T4" y="T5"/>
                </a:cxn>
                <a:cxn ang="T11">
                  <a:pos x="T6" y="T7"/>
                </a:cxn>
              </a:cxnLst>
              <a:rect l="T12" t="T13" r="T14" b="T15"/>
              <a:pathLst>
                <a:path w="4" h="7">
                  <a:moveTo>
                    <a:pt x="3" y="7"/>
                  </a:moveTo>
                  <a:lnTo>
                    <a:pt x="0" y="7"/>
                  </a:lnTo>
                  <a:lnTo>
                    <a:pt x="4" y="0"/>
                  </a:lnTo>
                  <a:lnTo>
                    <a:pt x="3" y="7"/>
                  </a:lnTo>
                  <a:close/>
                </a:path>
              </a:pathLst>
            </a:custGeom>
            <a:solidFill>
              <a:srgbClr val="F8BDD6"/>
            </a:solidFill>
            <a:ln w="9525">
              <a:noFill/>
              <a:round/>
              <a:headEnd/>
              <a:tailEnd/>
            </a:ln>
          </p:spPr>
          <p:txBody>
            <a:bodyPr/>
            <a:lstStyle/>
            <a:p>
              <a:endParaRPr lang="ru-RU"/>
            </a:p>
          </p:txBody>
        </p:sp>
        <p:sp>
          <p:nvSpPr>
            <p:cNvPr id="22757" name="Freeform 1630"/>
            <p:cNvSpPr>
              <a:spLocks/>
            </p:cNvSpPr>
            <p:nvPr/>
          </p:nvSpPr>
          <p:spPr bwMode="auto">
            <a:xfrm>
              <a:off x="3541" y="667"/>
              <a:ext cx="7" cy="3"/>
            </a:xfrm>
            <a:custGeom>
              <a:avLst/>
              <a:gdLst>
                <a:gd name="T0" fmla="*/ 0 w 7"/>
                <a:gd name="T1" fmla="*/ 0 h 3"/>
                <a:gd name="T2" fmla="*/ 7 w 7"/>
                <a:gd name="T3" fmla="*/ 3 h 3"/>
                <a:gd name="T4" fmla="*/ 7 w 7"/>
                <a:gd name="T5" fmla="*/ 1 h 3"/>
                <a:gd name="T6" fmla="*/ 0 w 7"/>
                <a:gd name="T7" fmla="*/ 0 h 3"/>
                <a:gd name="T8" fmla="*/ 0 60000 65536"/>
                <a:gd name="T9" fmla="*/ 0 60000 65536"/>
                <a:gd name="T10" fmla="*/ 0 60000 65536"/>
                <a:gd name="T11" fmla="*/ 0 60000 65536"/>
                <a:gd name="T12" fmla="*/ 0 w 7"/>
                <a:gd name="T13" fmla="*/ 0 h 3"/>
                <a:gd name="T14" fmla="*/ 7 w 7"/>
                <a:gd name="T15" fmla="*/ 3 h 3"/>
              </a:gdLst>
              <a:ahLst/>
              <a:cxnLst>
                <a:cxn ang="T8">
                  <a:pos x="T0" y="T1"/>
                </a:cxn>
                <a:cxn ang="T9">
                  <a:pos x="T2" y="T3"/>
                </a:cxn>
                <a:cxn ang="T10">
                  <a:pos x="T4" y="T5"/>
                </a:cxn>
                <a:cxn ang="T11">
                  <a:pos x="T6" y="T7"/>
                </a:cxn>
              </a:cxnLst>
              <a:rect l="T12" t="T13" r="T14" b="T15"/>
              <a:pathLst>
                <a:path w="7" h="3">
                  <a:moveTo>
                    <a:pt x="0" y="0"/>
                  </a:moveTo>
                  <a:lnTo>
                    <a:pt x="7" y="3"/>
                  </a:lnTo>
                  <a:lnTo>
                    <a:pt x="7" y="1"/>
                  </a:lnTo>
                  <a:lnTo>
                    <a:pt x="0" y="0"/>
                  </a:lnTo>
                  <a:close/>
                </a:path>
              </a:pathLst>
            </a:custGeom>
            <a:solidFill>
              <a:srgbClr val="F8BDD6"/>
            </a:solidFill>
            <a:ln w="9525">
              <a:noFill/>
              <a:round/>
              <a:headEnd/>
              <a:tailEnd/>
            </a:ln>
          </p:spPr>
          <p:txBody>
            <a:bodyPr/>
            <a:lstStyle/>
            <a:p>
              <a:endParaRPr lang="ru-RU"/>
            </a:p>
          </p:txBody>
        </p:sp>
        <p:sp>
          <p:nvSpPr>
            <p:cNvPr id="22758" name="Freeform 1631"/>
            <p:cNvSpPr>
              <a:spLocks/>
            </p:cNvSpPr>
            <p:nvPr/>
          </p:nvSpPr>
          <p:spPr bwMode="auto">
            <a:xfrm>
              <a:off x="3469" y="611"/>
              <a:ext cx="87" cy="84"/>
            </a:xfrm>
            <a:custGeom>
              <a:avLst/>
              <a:gdLst>
                <a:gd name="T0" fmla="*/ 5 w 87"/>
                <a:gd name="T1" fmla="*/ 25 h 84"/>
                <a:gd name="T2" fmla="*/ 8 w 87"/>
                <a:gd name="T3" fmla="*/ 17 h 84"/>
                <a:gd name="T4" fmla="*/ 14 w 87"/>
                <a:gd name="T5" fmla="*/ 11 h 84"/>
                <a:gd name="T6" fmla="*/ 20 w 87"/>
                <a:gd name="T7" fmla="*/ 6 h 84"/>
                <a:gd name="T8" fmla="*/ 28 w 87"/>
                <a:gd name="T9" fmla="*/ 2 h 84"/>
                <a:gd name="T10" fmla="*/ 36 w 87"/>
                <a:gd name="T11" fmla="*/ 0 h 84"/>
                <a:gd name="T12" fmla="*/ 45 w 87"/>
                <a:gd name="T13" fmla="*/ 0 h 84"/>
                <a:gd name="T14" fmla="*/ 52 w 87"/>
                <a:gd name="T15" fmla="*/ 0 h 84"/>
                <a:gd name="T16" fmla="*/ 60 w 87"/>
                <a:gd name="T17" fmla="*/ 3 h 84"/>
                <a:gd name="T18" fmla="*/ 68 w 87"/>
                <a:gd name="T19" fmla="*/ 8 h 84"/>
                <a:gd name="T20" fmla="*/ 76 w 87"/>
                <a:gd name="T21" fmla="*/ 13 h 84"/>
                <a:gd name="T22" fmla="*/ 80 w 87"/>
                <a:gd name="T23" fmla="*/ 19 h 84"/>
                <a:gd name="T24" fmla="*/ 84 w 87"/>
                <a:gd name="T25" fmla="*/ 26 h 84"/>
                <a:gd name="T26" fmla="*/ 87 w 87"/>
                <a:gd name="T27" fmla="*/ 35 h 84"/>
                <a:gd name="T28" fmla="*/ 87 w 87"/>
                <a:gd name="T29" fmla="*/ 43 h 84"/>
                <a:gd name="T30" fmla="*/ 85 w 87"/>
                <a:gd name="T31" fmla="*/ 52 h 84"/>
                <a:gd name="T32" fmla="*/ 84 w 87"/>
                <a:gd name="T33" fmla="*/ 60 h 84"/>
                <a:gd name="T34" fmla="*/ 79 w 87"/>
                <a:gd name="T35" fmla="*/ 67 h 84"/>
                <a:gd name="T36" fmla="*/ 73 w 87"/>
                <a:gd name="T37" fmla="*/ 74 h 84"/>
                <a:gd name="T38" fmla="*/ 67 w 87"/>
                <a:gd name="T39" fmla="*/ 79 h 84"/>
                <a:gd name="T40" fmla="*/ 59 w 87"/>
                <a:gd name="T41" fmla="*/ 82 h 84"/>
                <a:gd name="T42" fmla="*/ 51 w 87"/>
                <a:gd name="T43" fmla="*/ 84 h 84"/>
                <a:gd name="T44" fmla="*/ 43 w 87"/>
                <a:gd name="T45" fmla="*/ 84 h 84"/>
                <a:gd name="T46" fmla="*/ 34 w 87"/>
                <a:gd name="T47" fmla="*/ 84 h 84"/>
                <a:gd name="T48" fmla="*/ 26 w 87"/>
                <a:gd name="T49" fmla="*/ 82 h 84"/>
                <a:gd name="T50" fmla="*/ 19 w 87"/>
                <a:gd name="T51" fmla="*/ 77 h 84"/>
                <a:gd name="T52" fmla="*/ 12 w 87"/>
                <a:gd name="T53" fmla="*/ 71 h 84"/>
                <a:gd name="T54" fmla="*/ 6 w 87"/>
                <a:gd name="T55" fmla="*/ 65 h 84"/>
                <a:gd name="T56" fmla="*/ 3 w 87"/>
                <a:gd name="T57" fmla="*/ 58 h 84"/>
                <a:gd name="T58" fmla="*/ 1 w 87"/>
                <a:gd name="T59" fmla="*/ 50 h 84"/>
                <a:gd name="T60" fmla="*/ 0 w 87"/>
                <a:gd name="T61" fmla="*/ 41 h 84"/>
                <a:gd name="T62" fmla="*/ 1 w 87"/>
                <a:gd name="T63" fmla="*/ 33 h 84"/>
                <a:gd name="T64" fmla="*/ 5 w 87"/>
                <a:gd name="T65" fmla="*/ 25 h 8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7"/>
                <a:gd name="T100" fmla="*/ 0 h 84"/>
                <a:gd name="T101" fmla="*/ 87 w 87"/>
                <a:gd name="T102" fmla="*/ 84 h 8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7" h="84">
                  <a:moveTo>
                    <a:pt x="5" y="25"/>
                  </a:moveTo>
                  <a:lnTo>
                    <a:pt x="8" y="17"/>
                  </a:lnTo>
                  <a:lnTo>
                    <a:pt x="14" y="11"/>
                  </a:lnTo>
                  <a:lnTo>
                    <a:pt x="20" y="6"/>
                  </a:lnTo>
                  <a:lnTo>
                    <a:pt x="28" y="2"/>
                  </a:lnTo>
                  <a:lnTo>
                    <a:pt x="36" y="0"/>
                  </a:lnTo>
                  <a:lnTo>
                    <a:pt x="45" y="0"/>
                  </a:lnTo>
                  <a:lnTo>
                    <a:pt x="52" y="0"/>
                  </a:lnTo>
                  <a:lnTo>
                    <a:pt x="60" y="3"/>
                  </a:lnTo>
                  <a:lnTo>
                    <a:pt x="68" y="8"/>
                  </a:lnTo>
                  <a:lnTo>
                    <a:pt x="76" y="13"/>
                  </a:lnTo>
                  <a:lnTo>
                    <a:pt x="80" y="19"/>
                  </a:lnTo>
                  <a:lnTo>
                    <a:pt x="84" y="26"/>
                  </a:lnTo>
                  <a:lnTo>
                    <a:pt x="87" y="35"/>
                  </a:lnTo>
                  <a:lnTo>
                    <a:pt x="87" y="43"/>
                  </a:lnTo>
                  <a:lnTo>
                    <a:pt x="85" y="52"/>
                  </a:lnTo>
                  <a:lnTo>
                    <a:pt x="84" y="60"/>
                  </a:lnTo>
                  <a:lnTo>
                    <a:pt x="79" y="67"/>
                  </a:lnTo>
                  <a:lnTo>
                    <a:pt x="73" y="74"/>
                  </a:lnTo>
                  <a:lnTo>
                    <a:pt x="67" y="79"/>
                  </a:lnTo>
                  <a:lnTo>
                    <a:pt x="59" y="82"/>
                  </a:lnTo>
                  <a:lnTo>
                    <a:pt x="51" y="84"/>
                  </a:lnTo>
                  <a:lnTo>
                    <a:pt x="43" y="84"/>
                  </a:lnTo>
                  <a:lnTo>
                    <a:pt x="34" y="84"/>
                  </a:lnTo>
                  <a:lnTo>
                    <a:pt x="26" y="82"/>
                  </a:lnTo>
                  <a:lnTo>
                    <a:pt x="19" y="77"/>
                  </a:lnTo>
                  <a:lnTo>
                    <a:pt x="12" y="71"/>
                  </a:lnTo>
                  <a:lnTo>
                    <a:pt x="6" y="65"/>
                  </a:lnTo>
                  <a:lnTo>
                    <a:pt x="3" y="58"/>
                  </a:lnTo>
                  <a:lnTo>
                    <a:pt x="1" y="50"/>
                  </a:lnTo>
                  <a:lnTo>
                    <a:pt x="0" y="41"/>
                  </a:lnTo>
                  <a:lnTo>
                    <a:pt x="1" y="33"/>
                  </a:lnTo>
                  <a:lnTo>
                    <a:pt x="5" y="25"/>
                  </a:lnTo>
                  <a:close/>
                </a:path>
              </a:pathLst>
            </a:custGeom>
            <a:solidFill>
              <a:srgbClr val="F561AF"/>
            </a:solidFill>
            <a:ln w="9525">
              <a:noFill/>
              <a:round/>
              <a:headEnd/>
              <a:tailEnd/>
            </a:ln>
          </p:spPr>
          <p:txBody>
            <a:bodyPr/>
            <a:lstStyle/>
            <a:p>
              <a:endParaRPr lang="ru-RU"/>
            </a:p>
          </p:txBody>
        </p:sp>
        <p:sp>
          <p:nvSpPr>
            <p:cNvPr id="22759" name="Freeform 1632"/>
            <p:cNvSpPr>
              <a:spLocks/>
            </p:cNvSpPr>
            <p:nvPr/>
          </p:nvSpPr>
          <p:spPr bwMode="auto">
            <a:xfrm>
              <a:off x="3471" y="606"/>
              <a:ext cx="63" cy="30"/>
            </a:xfrm>
            <a:custGeom>
              <a:avLst/>
              <a:gdLst>
                <a:gd name="T0" fmla="*/ 0 w 63"/>
                <a:gd name="T1" fmla="*/ 26 h 30"/>
                <a:gd name="T2" fmla="*/ 9 w 63"/>
                <a:gd name="T3" fmla="*/ 14 h 30"/>
                <a:gd name="T4" fmla="*/ 25 w 63"/>
                <a:gd name="T5" fmla="*/ 3 h 30"/>
                <a:gd name="T6" fmla="*/ 44 w 63"/>
                <a:gd name="T7" fmla="*/ 0 h 30"/>
                <a:gd name="T8" fmla="*/ 63 w 63"/>
                <a:gd name="T9" fmla="*/ 5 h 30"/>
                <a:gd name="T10" fmla="*/ 59 w 63"/>
                <a:gd name="T11" fmla="*/ 10 h 30"/>
                <a:gd name="T12" fmla="*/ 44 w 63"/>
                <a:gd name="T13" fmla="*/ 5 h 30"/>
                <a:gd name="T14" fmla="*/ 29 w 63"/>
                <a:gd name="T15" fmla="*/ 8 h 30"/>
                <a:gd name="T16" fmla="*/ 14 w 63"/>
                <a:gd name="T17" fmla="*/ 17 h 30"/>
                <a:gd name="T18" fmla="*/ 5 w 63"/>
                <a:gd name="T19" fmla="*/ 30 h 30"/>
                <a:gd name="T20" fmla="*/ 0 w 63"/>
                <a:gd name="T21" fmla="*/ 26 h 3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3"/>
                <a:gd name="T34" fmla="*/ 0 h 30"/>
                <a:gd name="T35" fmla="*/ 63 w 63"/>
                <a:gd name="T36" fmla="*/ 30 h 3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3" h="30">
                  <a:moveTo>
                    <a:pt x="0" y="26"/>
                  </a:moveTo>
                  <a:lnTo>
                    <a:pt x="9" y="14"/>
                  </a:lnTo>
                  <a:lnTo>
                    <a:pt x="25" y="3"/>
                  </a:lnTo>
                  <a:lnTo>
                    <a:pt x="44" y="0"/>
                  </a:lnTo>
                  <a:lnTo>
                    <a:pt x="63" y="5"/>
                  </a:lnTo>
                  <a:lnTo>
                    <a:pt x="59" y="10"/>
                  </a:lnTo>
                  <a:lnTo>
                    <a:pt x="44" y="5"/>
                  </a:lnTo>
                  <a:lnTo>
                    <a:pt x="29" y="8"/>
                  </a:lnTo>
                  <a:lnTo>
                    <a:pt x="14" y="17"/>
                  </a:lnTo>
                  <a:lnTo>
                    <a:pt x="5" y="30"/>
                  </a:lnTo>
                  <a:lnTo>
                    <a:pt x="0" y="26"/>
                  </a:lnTo>
                  <a:close/>
                </a:path>
              </a:pathLst>
            </a:custGeom>
            <a:solidFill>
              <a:srgbClr val="F8BDD6"/>
            </a:solidFill>
            <a:ln w="9525">
              <a:noFill/>
              <a:round/>
              <a:headEnd/>
              <a:tailEnd/>
            </a:ln>
          </p:spPr>
          <p:txBody>
            <a:bodyPr/>
            <a:lstStyle/>
            <a:p>
              <a:endParaRPr lang="ru-RU"/>
            </a:p>
          </p:txBody>
        </p:sp>
        <p:sp>
          <p:nvSpPr>
            <p:cNvPr id="22760" name="Freeform 1633"/>
            <p:cNvSpPr>
              <a:spLocks/>
            </p:cNvSpPr>
            <p:nvPr/>
          </p:nvSpPr>
          <p:spPr bwMode="auto">
            <a:xfrm>
              <a:off x="3527" y="611"/>
              <a:ext cx="32" cy="59"/>
            </a:xfrm>
            <a:custGeom>
              <a:avLst/>
              <a:gdLst>
                <a:gd name="T0" fmla="*/ 5 w 32"/>
                <a:gd name="T1" fmla="*/ 0 h 59"/>
                <a:gd name="T2" fmla="*/ 20 w 32"/>
                <a:gd name="T3" fmla="*/ 9 h 59"/>
                <a:gd name="T4" fmla="*/ 29 w 32"/>
                <a:gd name="T5" fmla="*/ 26 h 59"/>
                <a:gd name="T6" fmla="*/ 32 w 32"/>
                <a:gd name="T7" fmla="*/ 42 h 59"/>
                <a:gd name="T8" fmla="*/ 29 w 32"/>
                <a:gd name="T9" fmla="*/ 59 h 59"/>
                <a:gd name="T10" fmla="*/ 22 w 32"/>
                <a:gd name="T11" fmla="*/ 57 h 59"/>
                <a:gd name="T12" fmla="*/ 26 w 32"/>
                <a:gd name="T13" fmla="*/ 42 h 59"/>
                <a:gd name="T14" fmla="*/ 22 w 32"/>
                <a:gd name="T15" fmla="*/ 28 h 59"/>
                <a:gd name="T16" fmla="*/ 14 w 32"/>
                <a:gd name="T17" fmla="*/ 15 h 59"/>
                <a:gd name="T18" fmla="*/ 0 w 32"/>
                <a:gd name="T19" fmla="*/ 5 h 59"/>
                <a:gd name="T20" fmla="*/ 5 w 32"/>
                <a:gd name="T21" fmla="*/ 0 h 5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2"/>
                <a:gd name="T34" fmla="*/ 0 h 59"/>
                <a:gd name="T35" fmla="*/ 32 w 32"/>
                <a:gd name="T36" fmla="*/ 59 h 5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2" h="59">
                  <a:moveTo>
                    <a:pt x="5" y="0"/>
                  </a:moveTo>
                  <a:lnTo>
                    <a:pt x="20" y="9"/>
                  </a:lnTo>
                  <a:lnTo>
                    <a:pt x="29" y="26"/>
                  </a:lnTo>
                  <a:lnTo>
                    <a:pt x="32" y="42"/>
                  </a:lnTo>
                  <a:lnTo>
                    <a:pt x="29" y="59"/>
                  </a:lnTo>
                  <a:lnTo>
                    <a:pt x="22" y="57"/>
                  </a:lnTo>
                  <a:lnTo>
                    <a:pt x="26" y="42"/>
                  </a:lnTo>
                  <a:lnTo>
                    <a:pt x="22" y="28"/>
                  </a:lnTo>
                  <a:lnTo>
                    <a:pt x="14" y="15"/>
                  </a:lnTo>
                  <a:lnTo>
                    <a:pt x="0" y="5"/>
                  </a:lnTo>
                  <a:lnTo>
                    <a:pt x="5" y="0"/>
                  </a:lnTo>
                  <a:close/>
                </a:path>
              </a:pathLst>
            </a:custGeom>
            <a:solidFill>
              <a:srgbClr val="F8BDD6"/>
            </a:solidFill>
            <a:ln w="9525">
              <a:noFill/>
              <a:round/>
              <a:headEnd/>
              <a:tailEnd/>
            </a:ln>
          </p:spPr>
          <p:txBody>
            <a:bodyPr/>
            <a:lstStyle/>
            <a:p>
              <a:endParaRPr lang="ru-RU"/>
            </a:p>
          </p:txBody>
        </p:sp>
        <p:sp>
          <p:nvSpPr>
            <p:cNvPr id="22761" name="Freeform 1634"/>
            <p:cNvSpPr>
              <a:spLocks/>
            </p:cNvSpPr>
            <p:nvPr/>
          </p:nvSpPr>
          <p:spPr bwMode="auto">
            <a:xfrm>
              <a:off x="3527" y="611"/>
              <a:ext cx="5" cy="3"/>
            </a:xfrm>
            <a:custGeom>
              <a:avLst/>
              <a:gdLst>
                <a:gd name="T0" fmla="*/ 5 w 5"/>
                <a:gd name="T1" fmla="*/ 0 h 3"/>
                <a:gd name="T2" fmla="*/ 0 w 5"/>
                <a:gd name="T3" fmla="*/ 3 h 3"/>
                <a:gd name="T4" fmla="*/ 1 w 5"/>
                <a:gd name="T5" fmla="*/ 3 h 3"/>
                <a:gd name="T6" fmla="*/ 5 w 5"/>
                <a:gd name="T7" fmla="*/ 0 h 3"/>
                <a:gd name="T8" fmla="*/ 0 60000 65536"/>
                <a:gd name="T9" fmla="*/ 0 60000 65536"/>
                <a:gd name="T10" fmla="*/ 0 60000 65536"/>
                <a:gd name="T11" fmla="*/ 0 60000 65536"/>
                <a:gd name="T12" fmla="*/ 0 w 5"/>
                <a:gd name="T13" fmla="*/ 0 h 3"/>
                <a:gd name="T14" fmla="*/ 5 w 5"/>
                <a:gd name="T15" fmla="*/ 3 h 3"/>
              </a:gdLst>
              <a:ahLst/>
              <a:cxnLst>
                <a:cxn ang="T8">
                  <a:pos x="T0" y="T1"/>
                </a:cxn>
                <a:cxn ang="T9">
                  <a:pos x="T2" y="T3"/>
                </a:cxn>
                <a:cxn ang="T10">
                  <a:pos x="T4" y="T5"/>
                </a:cxn>
                <a:cxn ang="T11">
                  <a:pos x="T6" y="T7"/>
                </a:cxn>
              </a:cxnLst>
              <a:rect l="T12" t="T13" r="T14" b="T15"/>
              <a:pathLst>
                <a:path w="5" h="3">
                  <a:moveTo>
                    <a:pt x="5" y="0"/>
                  </a:moveTo>
                  <a:lnTo>
                    <a:pt x="0" y="3"/>
                  </a:lnTo>
                  <a:lnTo>
                    <a:pt x="1" y="3"/>
                  </a:lnTo>
                  <a:lnTo>
                    <a:pt x="5" y="0"/>
                  </a:lnTo>
                  <a:close/>
                </a:path>
              </a:pathLst>
            </a:custGeom>
            <a:solidFill>
              <a:srgbClr val="F8BDD6"/>
            </a:solidFill>
            <a:ln w="9525">
              <a:noFill/>
              <a:round/>
              <a:headEnd/>
              <a:tailEnd/>
            </a:ln>
          </p:spPr>
          <p:txBody>
            <a:bodyPr/>
            <a:lstStyle/>
            <a:p>
              <a:endParaRPr lang="ru-RU"/>
            </a:p>
          </p:txBody>
        </p:sp>
        <p:sp>
          <p:nvSpPr>
            <p:cNvPr id="22762" name="Freeform 1635"/>
            <p:cNvSpPr>
              <a:spLocks/>
            </p:cNvSpPr>
            <p:nvPr/>
          </p:nvSpPr>
          <p:spPr bwMode="auto">
            <a:xfrm>
              <a:off x="3495" y="668"/>
              <a:ext cx="59" cy="31"/>
            </a:xfrm>
            <a:custGeom>
              <a:avLst/>
              <a:gdLst>
                <a:gd name="T0" fmla="*/ 59 w 59"/>
                <a:gd name="T1" fmla="*/ 5 h 31"/>
                <a:gd name="T2" fmla="*/ 48 w 59"/>
                <a:gd name="T3" fmla="*/ 19 h 31"/>
                <a:gd name="T4" fmla="*/ 33 w 59"/>
                <a:gd name="T5" fmla="*/ 28 h 31"/>
                <a:gd name="T6" fmla="*/ 17 w 59"/>
                <a:gd name="T7" fmla="*/ 31 h 31"/>
                <a:gd name="T8" fmla="*/ 0 w 59"/>
                <a:gd name="T9" fmla="*/ 28 h 31"/>
                <a:gd name="T10" fmla="*/ 0 w 59"/>
                <a:gd name="T11" fmla="*/ 22 h 31"/>
                <a:gd name="T12" fmla="*/ 17 w 59"/>
                <a:gd name="T13" fmla="*/ 25 h 31"/>
                <a:gd name="T14" fmla="*/ 31 w 59"/>
                <a:gd name="T15" fmla="*/ 22 h 31"/>
                <a:gd name="T16" fmla="*/ 43 w 59"/>
                <a:gd name="T17" fmla="*/ 14 h 31"/>
                <a:gd name="T18" fmla="*/ 54 w 59"/>
                <a:gd name="T19" fmla="*/ 0 h 31"/>
                <a:gd name="T20" fmla="*/ 59 w 59"/>
                <a:gd name="T21" fmla="*/ 5 h 3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9"/>
                <a:gd name="T34" fmla="*/ 0 h 31"/>
                <a:gd name="T35" fmla="*/ 59 w 59"/>
                <a:gd name="T36" fmla="*/ 31 h 3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9" h="31">
                  <a:moveTo>
                    <a:pt x="59" y="5"/>
                  </a:moveTo>
                  <a:lnTo>
                    <a:pt x="48" y="19"/>
                  </a:lnTo>
                  <a:lnTo>
                    <a:pt x="33" y="28"/>
                  </a:lnTo>
                  <a:lnTo>
                    <a:pt x="17" y="31"/>
                  </a:lnTo>
                  <a:lnTo>
                    <a:pt x="0" y="28"/>
                  </a:lnTo>
                  <a:lnTo>
                    <a:pt x="0" y="22"/>
                  </a:lnTo>
                  <a:lnTo>
                    <a:pt x="17" y="25"/>
                  </a:lnTo>
                  <a:lnTo>
                    <a:pt x="31" y="22"/>
                  </a:lnTo>
                  <a:lnTo>
                    <a:pt x="43" y="14"/>
                  </a:lnTo>
                  <a:lnTo>
                    <a:pt x="54" y="0"/>
                  </a:lnTo>
                  <a:lnTo>
                    <a:pt x="59" y="5"/>
                  </a:lnTo>
                  <a:close/>
                </a:path>
              </a:pathLst>
            </a:custGeom>
            <a:solidFill>
              <a:srgbClr val="F8BDD6"/>
            </a:solidFill>
            <a:ln w="9525">
              <a:noFill/>
              <a:round/>
              <a:headEnd/>
              <a:tailEnd/>
            </a:ln>
          </p:spPr>
          <p:txBody>
            <a:bodyPr/>
            <a:lstStyle/>
            <a:p>
              <a:endParaRPr lang="ru-RU"/>
            </a:p>
          </p:txBody>
        </p:sp>
        <p:sp>
          <p:nvSpPr>
            <p:cNvPr id="22763" name="Freeform 1636"/>
            <p:cNvSpPr>
              <a:spLocks/>
            </p:cNvSpPr>
            <p:nvPr/>
          </p:nvSpPr>
          <p:spPr bwMode="auto">
            <a:xfrm>
              <a:off x="3550" y="668"/>
              <a:ext cx="4" cy="4"/>
            </a:xfrm>
            <a:custGeom>
              <a:avLst/>
              <a:gdLst>
                <a:gd name="T0" fmla="*/ 4 w 4"/>
                <a:gd name="T1" fmla="*/ 3 h 4"/>
                <a:gd name="T2" fmla="*/ 3 w 4"/>
                <a:gd name="T3" fmla="*/ 4 h 4"/>
                <a:gd name="T4" fmla="*/ 0 w 4"/>
                <a:gd name="T5" fmla="*/ 0 h 4"/>
                <a:gd name="T6" fmla="*/ 0 w 4"/>
                <a:gd name="T7" fmla="*/ 2 h 4"/>
                <a:gd name="T8" fmla="*/ 4 w 4"/>
                <a:gd name="T9" fmla="*/ 3 h 4"/>
                <a:gd name="T10" fmla="*/ 0 60000 65536"/>
                <a:gd name="T11" fmla="*/ 0 60000 65536"/>
                <a:gd name="T12" fmla="*/ 0 60000 65536"/>
                <a:gd name="T13" fmla="*/ 0 60000 65536"/>
                <a:gd name="T14" fmla="*/ 0 60000 65536"/>
                <a:gd name="T15" fmla="*/ 0 w 4"/>
                <a:gd name="T16" fmla="*/ 0 h 4"/>
                <a:gd name="T17" fmla="*/ 4 w 4"/>
                <a:gd name="T18" fmla="*/ 4 h 4"/>
              </a:gdLst>
              <a:ahLst/>
              <a:cxnLst>
                <a:cxn ang="T10">
                  <a:pos x="T0" y="T1"/>
                </a:cxn>
                <a:cxn ang="T11">
                  <a:pos x="T2" y="T3"/>
                </a:cxn>
                <a:cxn ang="T12">
                  <a:pos x="T4" y="T5"/>
                </a:cxn>
                <a:cxn ang="T13">
                  <a:pos x="T6" y="T7"/>
                </a:cxn>
                <a:cxn ang="T14">
                  <a:pos x="T8" y="T9"/>
                </a:cxn>
              </a:cxnLst>
              <a:rect l="T15" t="T16" r="T17" b="T18"/>
              <a:pathLst>
                <a:path w="4" h="4">
                  <a:moveTo>
                    <a:pt x="4" y="3"/>
                  </a:moveTo>
                  <a:lnTo>
                    <a:pt x="3" y="4"/>
                  </a:lnTo>
                  <a:lnTo>
                    <a:pt x="0" y="0"/>
                  </a:lnTo>
                  <a:lnTo>
                    <a:pt x="0" y="2"/>
                  </a:lnTo>
                  <a:lnTo>
                    <a:pt x="4" y="3"/>
                  </a:lnTo>
                  <a:close/>
                </a:path>
              </a:pathLst>
            </a:custGeom>
            <a:solidFill>
              <a:srgbClr val="F8BDD6"/>
            </a:solidFill>
            <a:ln w="9525">
              <a:noFill/>
              <a:round/>
              <a:headEnd/>
              <a:tailEnd/>
            </a:ln>
          </p:spPr>
          <p:txBody>
            <a:bodyPr/>
            <a:lstStyle/>
            <a:p>
              <a:endParaRPr lang="ru-RU"/>
            </a:p>
          </p:txBody>
        </p:sp>
        <p:sp>
          <p:nvSpPr>
            <p:cNvPr id="22764" name="Freeform 1637"/>
            <p:cNvSpPr>
              <a:spLocks/>
            </p:cNvSpPr>
            <p:nvPr/>
          </p:nvSpPr>
          <p:spPr bwMode="auto">
            <a:xfrm>
              <a:off x="3463" y="635"/>
              <a:ext cx="32" cy="59"/>
            </a:xfrm>
            <a:custGeom>
              <a:avLst/>
              <a:gdLst>
                <a:gd name="T0" fmla="*/ 27 w 32"/>
                <a:gd name="T1" fmla="*/ 59 h 59"/>
                <a:gd name="T2" fmla="*/ 13 w 32"/>
                <a:gd name="T3" fmla="*/ 48 h 59"/>
                <a:gd name="T4" fmla="*/ 4 w 32"/>
                <a:gd name="T5" fmla="*/ 33 h 59"/>
                <a:gd name="T6" fmla="*/ 0 w 32"/>
                <a:gd name="T7" fmla="*/ 16 h 59"/>
                <a:gd name="T8" fmla="*/ 5 w 32"/>
                <a:gd name="T9" fmla="*/ 0 h 59"/>
                <a:gd name="T10" fmla="*/ 10 w 32"/>
                <a:gd name="T11" fmla="*/ 0 h 59"/>
                <a:gd name="T12" fmla="*/ 5 w 32"/>
                <a:gd name="T13" fmla="*/ 16 h 59"/>
                <a:gd name="T14" fmla="*/ 8 w 32"/>
                <a:gd name="T15" fmla="*/ 30 h 59"/>
                <a:gd name="T16" fmla="*/ 17 w 32"/>
                <a:gd name="T17" fmla="*/ 43 h 59"/>
                <a:gd name="T18" fmla="*/ 32 w 32"/>
                <a:gd name="T19" fmla="*/ 54 h 59"/>
                <a:gd name="T20" fmla="*/ 27 w 32"/>
                <a:gd name="T21" fmla="*/ 59 h 5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2"/>
                <a:gd name="T34" fmla="*/ 0 h 59"/>
                <a:gd name="T35" fmla="*/ 32 w 32"/>
                <a:gd name="T36" fmla="*/ 59 h 5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2" h="59">
                  <a:moveTo>
                    <a:pt x="27" y="59"/>
                  </a:moveTo>
                  <a:lnTo>
                    <a:pt x="13" y="48"/>
                  </a:lnTo>
                  <a:lnTo>
                    <a:pt x="4" y="33"/>
                  </a:lnTo>
                  <a:lnTo>
                    <a:pt x="0" y="16"/>
                  </a:lnTo>
                  <a:lnTo>
                    <a:pt x="5" y="0"/>
                  </a:lnTo>
                  <a:lnTo>
                    <a:pt x="10" y="0"/>
                  </a:lnTo>
                  <a:lnTo>
                    <a:pt x="5" y="16"/>
                  </a:lnTo>
                  <a:lnTo>
                    <a:pt x="8" y="30"/>
                  </a:lnTo>
                  <a:lnTo>
                    <a:pt x="17" y="43"/>
                  </a:lnTo>
                  <a:lnTo>
                    <a:pt x="32" y="54"/>
                  </a:lnTo>
                  <a:lnTo>
                    <a:pt x="27" y="59"/>
                  </a:lnTo>
                  <a:close/>
                </a:path>
              </a:pathLst>
            </a:custGeom>
            <a:solidFill>
              <a:srgbClr val="F8BDD6"/>
            </a:solidFill>
            <a:ln w="9525">
              <a:noFill/>
              <a:round/>
              <a:headEnd/>
              <a:tailEnd/>
            </a:ln>
          </p:spPr>
          <p:txBody>
            <a:bodyPr/>
            <a:lstStyle/>
            <a:p>
              <a:endParaRPr lang="ru-RU"/>
            </a:p>
          </p:txBody>
        </p:sp>
        <p:sp>
          <p:nvSpPr>
            <p:cNvPr id="22765" name="Freeform 1638"/>
            <p:cNvSpPr>
              <a:spLocks/>
            </p:cNvSpPr>
            <p:nvPr/>
          </p:nvSpPr>
          <p:spPr bwMode="auto">
            <a:xfrm>
              <a:off x="3493" y="690"/>
              <a:ext cx="3" cy="5"/>
            </a:xfrm>
            <a:custGeom>
              <a:avLst/>
              <a:gdLst>
                <a:gd name="T0" fmla="*/ 2 w 3"/>
                <a:gd name="T1" fmla="*/ 5 h 5"/>
                <a:gd name="T2" fmla="*/ 1 w 3"/>
                <a:gd name="T3" fmla="*/ 5 h 5"/>
                <a:gd name="T4" fmla="*/ 0 w 3"/>
                <a:gd name="T5" fmla="*/ 5 h 5"/>
                <a:gd name="T6" fmla="*/ 3 w 3"/>
                <a:gd name="T7" fmla="*/ 0 h 5"/>
                <a:gd name="T8" fmla="*/ 2 w 3"/>
                <a:gd name="T9" fmla="*/ 0 h 5"/>
                <a:gd name="T10" fmla="*/ 2 w 3"/>
                <a:gd name="T11" fmla="*/ 5 h 5"/>
                <a:gd name="T12" fmla="*/ 0 60000 65536"/>
                <a:gd name="T13" fmla="*/ 0 60000 65536"/>
                <a:gd name="T14" fmla="*/ 0 60000 65536"/>
                <a:gd name="T15" fmla="*/ 0 60000 65536"/>
                <a:gd name="T16" fmla="*/ 0 60000 65536"/>
                <a:gd name="T17" fmla="*/ 0 60000 65536"/>
                <a:gd name="T18" fmla="*/ 0 w 3"/>
                <a:gd name="T19" fmla="*/ 0 h 5"/>
                <a:gd name="T20" fmla="*/ 3 w 3"/>
                <a:gd name="T21" fmla="*/ 5 h 5"/>
              </a:gdLst>
              <a:ahLst/>
              <a:cxnLst>
                <a:cxn ang="T12">
                  <a:pos x="T0" y="T1"/>
                </a:cxn>
                <a:cxn ang="T13">
                  <a:pos x="T2" y="T3"/>
                </a:cxn>
                <a:cxn ang="T14">
                  <a:pos x="T4" y="T5"/>
                </a:cxn>
                <a:cxn ang="T15">
                  <a:pos x="T6" y="T7"/>
                </a:cxn>
                <a:cxn ang="T16">
                  <a:pos x="T8" y="T9"/>
                </a:cxn>
                <a:cxn ang="T17">
                  <a:pos x="T10" y="T11"/>
                </a:cxn>
              </a:cxnLst>
              <a:rect l="T18" t="T19" r="T20" b="T21"/>
              <a:pathLst>
                <a:path w="3" h="5">
                  <a:moveTo>
                    <a:pt x="2" y="5"/>
                  </a:moveTo>
                  <a:lnTo>
                    <a:pt x="1" y="5"/>
                  </a:lnTo>
                  <a:lnTo>
                    <a:pt x="0" y="5"/>
                  </a:lnTo>
                  <a:lnTo>
                    <a:pt x="3" y="0"/>
                  </a:lnTo>
                  <a:lnTo>
                    <a:pt x="2" y="0"/>
                  </a:lnTo>
                  <a:lnTo>
                    <a:pt x="2" y="5"/>
                  </a:lnTo>
                  <a:close/>
                </a:path>
              </a:pathLst>
            </a:custGeom>
            <a:solidFill>
              <a:srgbClr val="F8BDD6"/>
            </a:solidFill>
            <a:ln w="9525">
              <a:noFill/>
              <a:round/>
              <a:headEnd/>
              <a:tailEnd/>
            </a:ln>
          </p:spPr>
          <p:txBody>
            <a:bodyPr/>
            <a:lstStyle/>
            <a:p>
              <a:endParaRPr lang="ru-RU"/>
            </a:p>
          </p:txBody>
        </p:sp>
        <p:sp>
          <p:nvSpPr>
            <p:cNvPr id="22766" name="Freeform 1639"/>
            <p:cNvSpPr>
              <a:spLocks/>
            </p:cNvSpPr>
            <p:nvPr/>
          </p:nvSpPr>
          <p:spPr bwMode="auto">
            <a:xfrm>
              <a:off x="3471" y="630"/>
              <a:ext cx="3" cy="6"/>
            </a:xfrm>
            <a:custGeom>
              <a:avLst/>
              <a:gdLst>
                <a:gd name="T0" fmla="*/ 0 w 3"/>
                <a:gd name="T1" fmla="*/ 4 h 6"/>
                <a:gd name="T2" fmla="*/ 1 w 3"/>
                <a:gd name="T3" fmla="*/ 0 h 6"/>
                <a:gd name="T4" fmla="*/ 0 w 3"/>
                <a:gd name="T5" fmla="*/ 2 h 6"/>
                <a:gd name="T6" fmla="*/ 3 w 3"/>
                <a:gd name="T7" fmla="*/ 6 h 6"/>
                <a:gd name="T8" fmla="*/ 3 w 3"/>
                <a:gd name="T9" fmla="*/ 4 h 6"/>
                <a:gd name="T10" fmla="*/ 0 w 3"/>
                <a:gd name="T11" fmla="*/ 4 h 6"/>
                <a:gd name="T12" fmla="*/ 0 60000 65536"/>
                <a:gd name="T13" fmla="*/ 0 60000 65536"/>
                <a:gd name="T14" fmla="*/ 0 60000 65536"/>
                <a:gd name="T15" fmla="*/ 0 60000 65536"/>
                <a:gd name="T16" fmla="*/ 0 60000 65536"/>
                <a:gd name="T17" fmla="*/ 0 60000 65536"/>
                <a:gd name="T18" fmla="*/ 0 w 3"/>
                <a:gd name="T19" fmla="*/ 0 h 6"/>
                <a:gd name="T20" fmla="*/ 3 w 3"/>
                <a:gd name="T21" fmla="*/ 6 h 6"/>
              </a:gdLst>
              <a:ahLst/>
              <a:cxnLst>
                <a:cxn ang="T12">
                  <a:pos x="T0" y="T1"/>
                </a:cxn>
                <a:cxn ang="T13">
                  <a:pos x="T2" y="T3"/>
                </a:cxn>
                <a:cxn ang="T14">
                  <a:pos x="T4" y="T5"/>
                </a:cxn>
                <a:cxn ang="T15">
                  <a:pos x="T6" y="T7"/>
                </a:cxn>
                <a:cxn ang="T16">
                  <a:pos x="T8" y="T9"/>
                </a:cxn>
                <a:cxn ang="T17">
                  <a:pos x="T10" y="T11"/>
                </a:cxn>
              </a:cxnLst>
              <a:rect l="T18" t="T19" r="T20" b="T21"/>
              <a:pathLst>
                <a:path w="3" h="6">
                  <a:moveTo>
                    <a:pt x="0" y="4"/>
                  </a:moveTo>
                  <a:lnTo>
                    <a:pt x="1" y="0"/>
                  </a:lnTo>
                  <a:lnTo>
                    <a:pt x="0" y="2"/>
                  </a:lnTo>
                  <a:lnTo>
                    <a:pt x="3" y="6"/>
                  </a:lnTo>
                  <a:lnTo>
                    <a:pt x="3" y="4"/>
                  </a:lnTo>
                  <a:lnTo>
                    <a:pt x="0" y="4"/>
                  </a:lnTo>
                  <a:close/>
                </a:path>
              </a:pathLst>
            </a:custGeom>
            <a:solidFill>
              <a:srgbClr val="F8BDD6"/>
            </a:solidFill>
            <a:ln w="9525">
              <a:noFill/>
              <a:round/>
              <a:headEnd/>
              <a:tailEnd/>
            </a:ln>
          </p:spPr>
          <p:txBody>
            <a:bodyPr/>
            <a:lstStyle/>
            <a:p>
              <a:endParaRPr lang="ru-RU"/>
            </a:p>
          </p:txBody>
        </p:sp>
        <p:sp>
          <p:nvSpPr>
            <p:cNvPr id="22767" name="Freeform 1640"/>
            <p:cNvSpPr>
              <a:spLocks/>
            </p:cNvSpPr>
            <p:nvPr/>
          </p:nvSpPr>
          <p:spPr bwMode="auto">
            <a:xfrm>
              <a:off x="3619" y="675"/>
              <a:ext cx="88" cy="86"/>
            </a:xfrm>
            <a:custGeom>
              <a:avLst/>
              <a:gdLst>
                <a:gd name="T0" fmla="*/ 3 w 88"/>
                <a:gd name="T1" fmla="*/ 25 h 86"/>
                <a:gd name="T2" fmla="*/ 8 w 88"/>
                <a:gd name="T3" fmla="*/ 17 h 86"/>
                <a:gd name="T4" fmla="*/ 13 w 88"/>
                <a:gd name="T5" fmla="*/ 11 h 86"/>
                <a:gd name="T6" fmla="*/ 20 w 88"/>
                <a:gd name="T7" fmla="*/ 6 h 86"/>
                <a:gd name="T8" fmla="*/ 28 w 88"/>
                <a:gd name="T9" fmla="*/ 3 h 86"/>
                <a:gd name="T10" fmla="*/ 37 w 88"/>
                <a:gd name="T11" fmla="*/ 0 h 86"/>
                <a:gd name="T12" fmla="*/ 44 w 88"/>
                <a:gd name="T13" fmla="*/ 0 h 86"/>
                <a:gd name="T14" fmla="*/ 54 w 88"/>
                <a:gd name="T15" fmla="*/ 1 h 86"/>
                <a:gd name="T16" fmla="*/ 62 w 88"/>
                <a:gd name="T17" fmla="*/ 3 h 86"/>
                <a:gd name="T18" fmla="*/ 69 w 88"/>
                <a:gd name="T19" fmla="*/ 8 h 86"/>
                <a:gd name="T20" fmla="*/ 76 w 88"/>
                <a:gd name="T21" fmla="*/ 14 h 86"/>
                <a:gd name="T22" fmla="*/ 81 w 88"/>
                <a:gd name="T23" fmla="*/ 20 h 86"/>
                <a:gd name="T24" fmla="*/ 86 w 88"/>
                <a:gd name="T25" fmla="*/ 28 h 86"/>
                <a:gd name="T26" fmla="*/ 88 w 88"/>
                <a:gd name="T27" fmla="*/ 36 h 86"/>
                <a:gd name="T28" fmla="*/ 88 w 88"/>
                <a:gd name="T29" fmla="*/ 44 h 86"/>
                <a:gd name="T30" fmla="*/ 88 w 88"/>
                <a:gd name="T31" fmla="*/ 51 h 86"/>
                <a:gd name="T32" fmla="*/ 84 w 88"/>
                <a:gd name="T33" fmla="*/ 59 h 86"/>
                <a:gd name="T34" fmla="*/ 79 w 88"/>
                <a:gd name="T35" fmla="*/ 68 h 86"/>
                <a:gd name="T36" fmla="*/ 75 w 88"/>
                <a:gd name="T37" fmla="*/ 74 h 86"/>
                <a:gd name="T38" fmla="*/ 67 w 88"/>
                <a:gd name="T39" fmla="*/ 79 h 86"/>
                <a:gd name="T40" fmla="*/ 60 w 88"/>
                <a:gd name="T41" fmla="*/ 83 h 86"/>
                <a:gd name="T42" fmla="*/ 51 w 88"/>
                <a:gd name="T43" fmla="*/ 85 h 86"/>
                <a:gd name="T44" fmla="*/ 43 w 88"/>
                <a:gd name="T45" fmla="*/ 86 h 86"/>
                <a:gd name="T46" fmla="*/ 35 w 88"/>
                <a:gd name="T47" fmla="*/ 85 h 86"/>
                <a:gd name="T48" fmla="*/ 26 w 88"/>
                <a:gd name="T49" fmla="*/ 81 h 86"/>
                <a:gd name="T50" fmla="*/ 18 w 88"/>
                <a:gd name="T51" fmla="*/ 77 h 86"/>
                <a:gd name="T52" fmla="*/ 11 w 88"/>
                <a:gd name="T53" fmla="*/ 72 h 86"/>
                <a:gd name="T54" fmla="*/ 7 w 88"/>
                <a:gd name="T55" fmla="*/ 66 h 86"/>
                <a:gd name="T56" fmla="*/ 1 w 88"/>
                <a:gd name="T57" fmla="*/ 58 h 86"/>
                <a:gd name="T58" fmla="*/ 0 w 88"/>
                <a:gd name="T59" fmla="*/ 50 h 86"/>
                <a:gd name="T60" fmla="*/ 0 w 88"/>
                <a:gd name="T61" fmla="*/ 42 h 86"/>
                <a:gd name="T62" fmla="*/ 0 w 88"/>
                <a:gd name="T63" fmla="*/ 33 h 86"/>
                <a:gd name="T64" fmla="*/ 3 w 88"/>
                <a:gd name="T65" fmla="*/ 25 h 8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8"/>
                <a:gd name="T100" fmla="*/ 0 h 86"/>
                <a:gd name="T101" fmla="*/ 88 w 88"/>
                <a:gd name="T102" fmla="*/ 86 h 8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8" h="86">
                  <a:moveTo>
                    <a:pt x="3" y="25"/>
                  </a:moveTo>
                  <a:lnTo>
                    <a:pt x="8" y="17"/>
                  </a:lnTo>
                  <a:lnTo>
                    <a:pt x="13" y="11"/>
                  </a:lnTo>
                  <a:lnTo>
                    <a:pt x="20" y="6"/>
                  </a:lnTo>
                  <a:lnTo>
                    <a:pt x="28" y="3"/>
                  </a:lnTo>
                  <a:lnTo>
                    <a:pt x="37" y="0"/>
                  </a:lnTo>
                  <a:lnTo>
                    <a:pt x="44" y="0"/>
                  </a:lnTo>
                  <a:lnTo>
                    <a:pt x="54" y="1"/>
                  </a:lnTo>
                  <a:lnTo>
                    <a:pt x="62" y="3"/>
                  </a:lnTo>
                  <a:lnTo>
                    <a:pt x="69" y="8"/>
                  </a:lnTo>
                  <a:lnTo>
                    <a:pt x="76" y="14"/>
                  </a:lnTo>
                  <a:lnTo>
                    <a:pt x="81" y="20"/>
                  </a:lnTo>
                  <a:lnTo>
                    <a:pt x="86" y="28"/>
                  </a:lnTo>
                  <a:lnTo>
                    <a:pt x="88" y="36"/>
                  </a:lnTo>
                  <a:lnTo>
                    <a:pt x="88" y="44"/>
                  </a:lnTo>
                  <a:lnTo>
                    <a:pt x="88" y="51"/>
                  </a:lnTo>
                  <a:lnTo>
                    <a:pt x="84" y="59"/>
                  </a:lnTo>
                  <a:lnTo>
                    <a:pt x="79" y="68"/>
                  </a:lnTo>
                  <a:lnTo>
                    <a:pt x="75" y="74"/>
                  </a:lnTo>
                  <a:lnTo>
                    <a:pt x="67" y="79"/>
                  </a:lnTo>
                  <a:lnTo>
                    <a:pt x="60" y="83"/>
                  </a:lnTo>
                  <a:lnTo>
                    <a:pt x="51" y="85"/>
                  </a:lnTo>
                  <a:lnTo>
                    <a:pt x="43" y="86"/>
                  </a:lnTo>
                  <a:lnTo>
                    <a:pt x="35" y="85"/>
                  </a:lnTo>
                  <a:lnTo>
                    <a:pt x="26" y="81"/>
                  </a:lnTo>
                  <a:lnTo>
                    <a:pt x="18" y="77"/>
                  </a:lnTo>
                  <a:lnTo>
                    <a:pt x="11" y="72"/>
                  </a:lnTo>
                  <a:lnTo>
                    <a:pt x="7" y="66"/>
                  </a:lnTo>
                  <a:lnTo>
                    <a:pt x="1" y="58"/>
                  </a:lnTo>
                  <a:lnTo>
                    <a:pt x="0" y="50"/>
                  </a:lnTo>
                  <a:lnTo>
                    <a:pt x="0" y="42"/>
                  </a:lnTo>
                  <a:lnTo>
                    <a:pt x="0" y="33"/>
                  </a:lnTo>
                  <a:lnTo>
                    <a:pt x="3" y="25"/>
                  </a:lnTo>
                  <a:close/>
                </a:path>
              </a:pathLst>
            </a:custGeom>
            <a:solidFill>
              <a:srgbClr val="F561AF"/>
            </a:solidFill>
            <a:ln w="9525">
              <a:noFill/>
              <a:round/>
              <a:headEnd/>
              <a:tailEnd/>
            </a:ln>
          </p:spPr>
          <p:txBody>
            <a:bodyPr/>
            <a:lstStyle/>
            <a:p>
              <a:endParaRPr lang="ru-RU"/>
            </a:p>
          </p:txBody>
        </p:sp>
        <p:sp>
          <p:nvSpPr>
            <p:cNvPr id="22768" name="Freeform 1641"/>
            <p:cNvSpPr>
              <a:spLocks/>
            </p:cNvSpPr>
            <p:nvPr/>
          </p:nvSpPr>
          <p:spPr bwMode="auto">
            <a:xfrm>
              <a:off x="3619" y="672"/>
              <a:ext cx="61" cy="30"/>
            </a:xfrm>
            <a:custGeom>
              <a:avLst/>
              <a:gdLst>
                <a:gd name="T0" fmla="*/ 0 w 61"/>
                <a:gd name="T1" fmla="*/ 27 h 30"/>
                <a:gd name="T2" fmla="*/ 5 w 61"/>
                <a:gd name="T3" fmla="*/ 19 h 30"/>
                <a:gd name="T4" fmla="*/ 11 w 61"/>
                <a:gd name="T5" fmla="*/ 13 h 30"/>
                <a:gd name="T6" fmla="*/ 17 w 61"/>
                <a:gd name="T7" fmla="*/ 6 h 30"/>
                <a:gd name="T8" fmla="*/ 27 w 61"/>
                <a:gd name="T9" fmla="*/ 3 h 30"/>
                <a:gd name="T10" fmla="*/ 34 w 61"/>
                <a:gd name="T11" fmla="*/ 0 h 30"/>
                <a:gd name="T12" fmla="*/ 44 w 61"/>
                <a:gd name="T13" fmla="*/ 0 h 30"/>
                <a:gd name="T14" fmla="*/ 53 w 61"/>
                <a:gd name="T15" fmla="*/ 2 h 30"/>
                <a:gd name="T16" fmla="*/ 61 w 61"/>
                <a:gd name="T17" fmla="*/ 3 h 30"/>
                <a:gd name="T18" fmla="*/ 59 w 61"/>
                <a:gd name="T19" fmla="*/ 9 h 30"/>
                <a:gd name="T20" fmla="*/ 51 w 61"/>
                <a:gd name="T21" fmla="*/ 6 h 30"/>
                <a:gd name="T22" fmla="*/ 44 w 61"/>
                <a:gd name="T23" fmla="*/ 6 h 30"/>
                <a:gd name="T24" fmla="*/ 36 w 61"/>
                <a:gd name="T25" fmla="*/ 6 h 30"/>
                <a:gd name="T26" fmla="*/ 28 w 61"/>
                <a:gd name="T27" fmla="*/ 9 h 30"/>
                <a:gd name="T28" fmla="*/ 22 w 61"/>
                <a:gd name="T29" fmla="*/ 13 h 30"/>
                <a:gd name="T30" fmla="*/ 16 w 61"/>
                <a:gd name="T31" fmla="*/ 17 h 30"/>
                <a:gd name="T32" fmla="*/ 9 w 61"/>
                <a:gd name="T33" fmla="*/ 23 h 30"/>
                <a:gd name="T34" fmla="*/ 6 w 61"/>
                <a:gd name="T35" fmla="*/ 30 h 30"/>
                <a:gd name="T36" fmla="*/ 0 w 61"/>
                <a:gd name="T37" fmla="*/ 27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1"/>
                <a:gd name="T58" fmla="*/ 0 h 30"/>
                <a:gd name="T59" fmla="*/ 61 w 61"/>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1" h="30">
                  <a:moveTo>
                    <a:pt x="0" y="27"/>
                  </a:moveTo>
                  <a:lnTo>
                    <a:pt x="5" y="19"/>
                  </a:lnTo>
                  <a:lnTo>
                    <a:pt x="11" y="13"/>
                  </a:lnTo>
                  <a:lnTo>
                    <a:pt x="17" y="6"/>
                  </a:lnTo>
                  <a:lnTo>
                    <a:pt x="27" y="3"/>
                  </a:lnTo>
                  <a:lnTo>
                    <a:pt x="34" y="0"/>
                  </a:lnTo>
                  <a:lnTo>
                    <a:pt x="44" y="0"/>
                  </a:lnTo>
                  <a:lnTo>
                    <a:pt x="53" y="2"/>
                  </a:lnTo>
                  <a:lnTo>
                    <a:pt x="61" y="3"/>
                  </a:lnTo>
                  <a:lnTo>
                    <a:pt x="59" y="9"/>
                  </a:lnTo>
                  <a:lnTo>
                    <a:pt x="51" y="6"/>
                  </a:lnTo>
                  <a:lnTo>
                    <a:pt x="44" y="6"/>
                  </a:lnTo>
                  <a:lnTo>
                    <a:pt x="36" y="6"/>
                  </a:lnTo>
                  <a:lnTo>
                    <a:pt x="28" y="9"/>
                  </a:lnTo>
                  <a:lnTo>
                    <a:pt x="22" y="13"/>
                  </a:lnTo>
                  <a:lnTo>
                    <a:pt x="16" y="17"/>
                  </a:lnTo>
                  <a:lnTo>
                    <a:pt x="9" y="23"/>
                  </a:lnTo>
                  <a:lnTo>
                    <a:pt x="6" y="30"/>
                  </a:lnTo>
                  <a:lnTo>
                    <a:pt x="0" y="27"/>
                  </a:lnTo>
                  <a:close/>
                </a:path>
              </a:pathLst>
            </a:custGeom>
            <a:solidFill>
              <a:srgbClr val="F8BDD6"/>
            </a:solidFill>
            <a:ln w="9525">
              <a:noFill/>
              <a:round/>
              <a:headEnd/>
              <a:tailEnd/>
            </a:ln>
          </p:spPr>
          <p:txBody>
            <a:bodyPr/>
            <a:lstStyle/>
            <a:p>
              <a:endParaRPr lang="ru-RU"/>
            </a:p>
          </p:txBody>
        </p:sp>
        <p:sp>
          <p:nvSpPr>
            <p:cNvPr id="22769" name="Freeform 1642"/>
            <p:cNvSpPr>
              <a:spLocks/>
            </p:cNvSpPr>
            <p:nvPr/>
          </p:nvSpPr>
          <p:spPr bwMode="auto">
            <a:xfrm>
              <a:off x="1798" y="1159"/>
              <a:ext cx="2191" cy="2135"/>
            </a:xfrm>
            <a:custGeom>
              <a:avLst/>
              <a:gdLst>
                <a:gd name="T0" fmla="*/ 2187 w 2191"/>
                <a:gd name="T1" fmla="*/ 1148 h 2135"/>
                <a:gd name="T2" fmla="*/ 2173 w 2191"/>
                <a:gd name="T3" fmla="*/ 1255 h 2135"/>
                <a:gd name="T4" fmla="*/ 2150 w 2191"/>
                <a:gd name="T5" fmla="*/ 1358 h 2135"/>
                <a:gd name="T6" fmla="*/ 2115 w 2191"/>
                <a:gd name="T7" fmla="*/ 1457 h 2135"/>
                <a:gd name="T8" fmla="*/ 2058 w 2191"/>
                <a:gd name="T9" fmla="*/ 1574 h 2135"/>
                <a:gd name="T10" fmla="*/ 2004 w 2191"/>
                <a:gd name="T11" fmla="*/ 1663 h 2135"/>
                <a:gd name="T12" fmla="*/ 1924 w 2191"/>
                <a:gd name="T13" fmla="*/ 1764 h 2135"/>
                <a:gd name="T14" fmla="*/ 1852 w 2191"/>
                <a:gd name="T15" fmla="*/ 1838 h 2135"/>
                <a:gd name="T16" fmla="*/ 1752 w 2191"/>
                <a:gd name="T17" fmla="*/ 1922 h 2135"/>
                <a:gd name="T18" fmla="*/ 1666 w 2191"/>
                <a:gd name="T19" fmla="*/ 1979 h 2135"/>
                <a:gd name="T20" fmla="*/ 1572 w 2191"/>
                <a:gd name="T21" fmla="*/ 2028 h 2135"/>
                <a:gd name="T22" fmla="*/ 1474 w 2191"/>
                <a:gd name="T23" fmla="*/ 2069 h 2135"/>
                <a:gd name="T24" fmla="*/ 1344 w 2191"/>
                <a:gd name="T25" fmla="*/ 2108 h 2135"/>
                <a:gd name="T26" fmla="*/ 1208 w 2191"/>
                <a:gd name="T27" fmla="*/ 2130 h 2135"/>
                <a:gd name="T28" fmla="*/ 1097 w 2191"/>
                <a:gd name="T29" fmla="*/ 2135 h 2135"/>
                <a:gd name="T30" fmla="*/ 986 w 2191"/>
                <a:gd name="T31" fmla="*/ 2130 h 2135"/>
                <a:gd name="T32" fmla="*/ 877 w 2191"/>
                <a:gd name="T33" fmla="*/ 2113 h 2135"/>
                <a:gd name="T34" fmla="*/ 772 w 2191"/>
                <a:gd name="T35" fmla="*/ 2088 h 2135"/>
                <a:gd name="T36" fmla="*/ 621 w 2191"/>
                <a:gd name="T37" fmla="*/ 2030 h 2135"/>
                <a:gd name="T38" fmla="*/ 506 w 2191"/>
                <a:gd name="T39" fmla="*/ 1967 h 2135"/>
                <a:gd name="T40" fmla="*/ 420 w 2191"/>
                <a:gd name="T41" fmla="*/ 1909 h 2135"/>
                <a:gd name="T42" fmla="*/ 341 w 2191"/>
                <a:gd name="T43" fmla="*/ 1840 h 2135"/>
                <a:gd name="T44" fmla="*/ 251 w 2191"/>
                <a:gd name="T45" fmla="*/ 1748 h 2135"/>
                <a:gd name="T46" fmla="*/ 188 w 2191"/>
                <a:gd name="T47" fmla="*/ 1666 h 2135"/>
                <a:gd name="T48" fmla="*/ 121 w 2191"/>
                <a:gd name="T49" fmla="*/ 1555 h 2135"/>
                <a:gd name="T50" fmla="*/ 77 w 2191"/>
                <a:gd name="T51" fmla="*/ 1461 h 2135"/>
                <a:gd name="T52" fmla="*/ 42 w 2191"/>
                <a:gd name="T53" fmla="*/ 1361 h 2135"/>
                <a:gd name="T54" fmla="*/ 18 w 2191"/>
                <a:gd name="T55" fmla="*/ 1259 h 2135"/>
                <a:gd name="T56" fmla="*/ 2 w 2191"/>
                <a:gd name="T57" fmla="*/ 1124 h 2135"/>
                <a:gd name="T58" fmla="*/ 2 w 2191"/>
                <a:gd name="T59" fmla="*/ 1014 h 2135"/>
                <a:gd name="T60" fmla="*/ 13 w 2191"/>
                <a:gd name="T61" fmla="*/ 906 h 2135"/>
                <a:gd name="T62" fmla="*/ 35 w 2191"/>
                <a:gd name="T63" fmla="*/ 802 h 2135"/>
                <a:gd name="T64" fmla="*/ 66 w 2191"/>
                <a:gd name="T65" fmla="*/ 701 h 2135"/>
                <a:gd name="T66" fmla="*/ 120 w 2191"/>
                <a:gd name="T67" fmla="*/ 583 h 2135"/>
                <a:gd name="T68" fmla="*/ 172 w 2191"/>
                <a:gd name="T69" fmla="*/ 494 h 2135"/>
                <a:gd name="T70" fmla="*/ 249 w 2191"/>
                <a:gd name="T71" fmla="*/ 390 h 2135"/>
                <a:gd name="T72" fmla="*/ 320 w 2191"/>
                <a:gd name="T73" fmla="*/ 314 h 2135"/>
                <a:gd name="T74" fmla="*/ 418 w 2191"/>
                <a:gd name="T75" fmla="*/ 228 h 2135"/>
                <a:gd name="T76" fmla="*/ 504 w 2191"/>
                <a:gd name="T77" fmla="*/ 168 h 2135"/>
                <a:gd name="T78" fmla="*/ 596 w 2191"/>
                <a:gd name="T79" fmla="*/ 117 h 2135"/>
                <a:gd name="T80" fmla="*/ 693 w 2191"/>
                <a:gd name="T81" fmla="*/ 75 h 2135"/>
                <a:gd name="T82" fmla="*/ 821 w 2191"/>
                <a:gd name="T83" fmla="*/ 33 h 2135"/>
                <a:gd name="T84" fmla="*/ 954 w 2191"/>
                <a:gd name="T85" fmla="*/ 7 h 2135"/>
                <a:gd name="T86" fmla="*/ 1066 w 2191"/>
                <a:gd name="T87" fmla="*/ 0 h 2135"/>
                <a:gd name="T88" fmla="*/ 1178 w 2191"/>
                <a:gd name="T89" fmla="*/ 3 h 2135"/>
                <a:gd name="T90" fmla="*/ 1288 w 2191"/>
                <a:gd name="T91" fmla="*/ 15 h 2135"/>
                <a:gd name="T92" fmla="*/ 1393 w 2191"/>
                <a:gd name="T93" fmla="*/ 38 h 2135"/>
                <a:gd name="T94" fmla="*/ 1520 w 2191"/>
                <a:gd name="T95" fmla="*/ 83 h 2135"/>
                <a:gd name="T96" fmla="*/ 1663 w 2191"/>
                <a:gd name="T97" fmla="*/ 154 h 2135"/>
                <a:gd name="T98" fmla="*/ 1750 w 2191"/>
                <a:gd name="T99" fmla="*/ 210 h 2135"/>
                <a:gd name="T100" fmla="*/ 1831 w 2191"/>
                <a:gd name="T101" fmla="*/ 274 h 2135"/>
                <a:gd name="T102" fmla="*/ 1922 w 2191"/>
                <a:gd name="T103" fmla="*/ 366 h 2135"/>
                <a:gd name="T104" fmla="*/ 1987 w 2191"/>
                <a:gd name="T105" fmla="*/ 448 h 2135"/>
                <a:gd name="T106" fmla="*/ 2057 w 2191"/>
                <a:gd name="T107" fmla="*/ 557 h 2135"/>
                <a:gd name="T108" fmla="*/ 2104 w 2191"/>
                <a:gd name="T109" fmla="*/ 650 h 2135"/>
                <a:gd name="T110" fmla="*/ 2141 w 2191"/>
                <a:gd name="T111" fmla="*/ 748 h 2135"/>
                <a:gd name="T112" fmla="*/ 2168 w 2191"/>
                <a:gd name="T113" fmla="*/ 851 h 2135"/>
                <a:gd name="T114" fmla="*/ 2187 w 2191"/>
                <a:gd name="T115" fmla="*/ 983 h 213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191"/>
                <a:gd name="T175" fmla="*/ 0 h 2135"/>
                <a:gd name="T176" fmla="*/ 2191 w 2191"/>
                <a:gd name="T177" fmla="*/ 2135 h 213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191" h="2135">
                  <a:moveTo>
                    <a:pt x="2191" y="1065"/>
                  </a:moveTo>
                  <a:lnTo>
                    <a:pt x="2191" y="1092"/>
                  </a:lnTo>
                  <a:lnTo>
                    <a:pt x="2189" y="1120"/>
                  </a:lnTo>
                  <a:lnTo>
                    <a:pt x="2187" y="1148"/>
                  </a:lnTo>
                  <a:lnTo>
                    <a:pt x="2184" y="1174"/>
                  </a:lnTo>
                  <a:lnTo>
                    <a:pt x="2181" y="1201"/>
                  </a:lnTo>
                  <a:lnTo>
                    <a:pt x="2178" y="1228"/>
                  </a:lnTo>
                  <a:lnTo>
                    <a:pt x="2173" y="1255"/>
                  </a:lnTo>
                  <a:lnTo>
                    <a:pt x="2169" y="1280"/>
                  </a:lnTo>
                  <a:lnTo>
                    <a:pt x="2163" y="1307"/>
                  </a:lnTo>
                  <a:lnTo>
                    <a:pt x="2156" y="1332"/>
                  </a:lnTo>
                  <a:lnTo>
                    <a:pt x="2150" y="1358"/>
                  </a:lnTo>
                  <a:lnTo>
                    <a:pt x="2142" y="1383"/>
                  </a:lnTo>
                  <a:lnTo>
                    <a:pt x="2134" y="1408"/>
                  </a:lnTo>
                  <a:lnTo>
                    <a:pt x="2124" y="1432"/>
                  </a:lnTo>
                  <a:lnTo>
                    <a:pt x="2115" y="1457"/>
                  </a:lnTo>
                  <a:lnTo>
                    <a:pt x="2105" y="1481"/>
                  </a:lnTo>
                  <a:lnTo>
                    <a:pt x="2083" y="1529"/>
                  </a:lnTo>
                  <a:lnTo>
                    <a:pt x="2071" y="1552"/>
                  </a:lnTo>
                  <a:lnTo>
                    <a:pt x="2058" y="1574"/>
                  </a:lnTo>
                  <a:lnTo>
                    <a:pt x="2045" y="1596"/>
                  </a:lnTo>
                  <a:lnTo>
                    <a:pt x="2033" y="1618"/>
                  </a:lnTo>
                  <a:lnTo>
                    <a:pt x="2019" y="1640"/>
                  </a:lnTo>
                  <a:lnTo>
                    <a:pt x="2004" y="1663"/>
                  </a:lnTo>
                  <a:lnTo>
                    <a:pt x="1973" y="1704"/>
                  </a:lnTo>
                  <a:lnTo>
                    <a:pt x="1957" y="1724"/>
                  </a:lnTo>
                  <a:lnTo>
                    <a:pt x="1942" y="1745"/>
                  </a:lnTo>
                  <a:lnTo>
                    <a:pt x="1924" y="1764"/>
                  </a:lnTo>
                  <a:lnTo>
                    <a:pt x="1907" y="1783"/>
                  </a:lnTo>
                  <a:lnTo>
                    <a:pt x="1889" y="1802"/>
                  </a:lnTo>
                  <a:lnTo>
                    <a:pt x="1871" y="1820"/>
                  </a:lnTo>
                  <a:lnTo>
                    <a:pt x="1852" y="1838"/>
                  </a:lnTo>
                  <a:lnTo>
                    <a:pt x="1833" y="1856"/>
                  </a:lnTo>
                  <a:lnTo>
                    <a:pt x="1793" y="1890"/>
                  </a:lnTo>
                  <a:lnTo>
                    <a:pt x="1773" y="1906"/>
                  </a:lnTo>
                  <a:lnTo>
                    <a:pt x="1752" y="1922"/>
                  </a:lnTo>
                  <a:lnTo>
                    <a:pt x="1730" y="1937"/>
                  </a:lnTo>
                  <a:lnTo>
                    <a:pt x="1709" y="1952"/>
                  </a:lnTo>
                  <a:lnTo>
                    <a:pt x="1687" y="1965"/>
                  </a:lnTo>
                  <a:lnTo>
                    <a:pt x="1666" y="1979"/>
                  </a:lnTo>
                  <a:lnTo>
                    <a:pt x="1642" y="1992"/>
                  </a:lnTo>
                  <a:lnTo>
                    <a:pt x="1619" y="2005"/>
                  </a:lnTo>
                  <a:lnTo>
                    <a:pt x="1595" y="2017"/>
                  </a:lnTo>
                  <a:lnTo>
                    <a:pt x="1572" y="2028"/>
                  </a:lnTo>
                  <a:lnTo>
                    <a:pt x="1548" y="2039"/>
                  </a:lnTo>
                  <a:lnTo>
                    <a:pt x="1523" y="2050"/>
                  </a:lnTo>
                  <a:lnTo>
                    <a:pt x="1497" y="2060"/>
                  </a:lnTo>
                  <a:lnTo>
                    <a:pt x="1474" y="2069"/>
                  </a:lnTo>
                  <a:lnTo>
                    <a:pt x="1422" y="2087"/>
                  </a:lnTo>
                  <a:lnTo>
                    <a:pt x="1396" y="2093"/>
                  </a:lnTo>
                  <a:lnTo>
                    <a:pt x="1371" y="2101"/>
                  </a:lnTo>
                  <a:lnTo>
                    <a:pt x="1344" y="2108"/>
                  </a:lnTo>
                  <a:lnTo>
                    <a:pt x="1317" y="2112"/>
                  </a:lnTo>
                  <a:lnTo>
                    <a:pt x="1264" y="2122"/>
                  </a:lnTo>
                  <a:lnTo>
                    <a:pt x="1237" y="2127"/>
                  </a:lnTo>
                  <a:lnTo>
                    <a:pt x="1208" y="2130"/>
                  </a:lnTo>
                  <a:lnTo>
                    <a:pt x="1181" y="2131"/>
                  </a:lnTo>
                  <a:lnTo>
                    <a:pt x="1153" y="2133"/>
                  </a:lnTo>
                  <a:lnTo>
                    <a:pt x="1125" y="2135"/>
                  </a:lnTo>
                  <a:lnTo>
                    <a:pt x="1097" y="2135"/>
                  </a:lnTo>
                  <a:lnTo>
                    <a:pt x="1069" y="2135"/>
                  </a:lnTo>
                  <a:lnTo>
                    <a:pt x="1041" y="2133"/>
                  </a:lnTo>
                  <a:lnTo>
                    <a:pt x="1012" y="2132"/>
                  </a:lnTo>
                  <a:lnTo>
                    <a:pt x="986" y="2130"/>
                  </a:lnTo>
                  <a:lnTo>
                    <a:pt x="957" y="2127"/>
                  </a:lnTo>
                  <a:lnTo>
                    <a:pt x="930" y="2122"/>
                  </a:lnTo>
                  <a:lnTo>
                    <a:pt x="903" y="2118"/>
                  </a:lnTo>
                  <a:lnTo>
                    <a:pt x="877" y="2113"/>
                  </a:lnTo>
                  <a:lnTo>
                    <a:pt x="849" y="2109"/>
                  </a:lnTo>
                  <a:lnTo>
                    <a:pt x="824" y="2102"/>
                  </a:lnTo>
                  <a:lnTo>
                    <a:pt x="798" y="2094"/>
                  </a:lnTo>
                  <a:lnTo>
                    <a:pt x="772" y="2088"/>
                  </a:lnTo>
                  <a:lnTo>
                    <a:pt x="747" y="2079"/>
                  </a:lnTo>
                  <a:lnTo>
                    <a:pt x="721" y="2070"/>
                  </a:lnTo>
                  <a:lnTo>
                    <a:pt x="670" y="2052"/>
                  </a:lnTo>
                  <a:lnTo>
                    <a:pt x="621" y="2030"/>
                  </a:lnTo>
                  <a:lnTo>
                    <a:pt x="598" y="2019"/>
                  </a:lnTo>
                  <a:lnTo>
                    <a:pt x="576" y="2006"/>
                  </a:lnTo>
                  <a:lnTo>
                    <a:pt x="529" y="1981"/>
                  </a:lnTo>
                  <a:lnTo>
                    <a:pt x="506" y="1967"/>
                  </a:lnTo>
                  <a:lnTo>
                    <a:pt x="484" y="1954"/>
                  </a:lnTo>
                  <a:lnTo>
                    <a:pt x="463" y="1939"/>
                  </a:lnTo>
                  <a:lnTo>
                    <a:pt x="441" y="1924"/>
                  </a:lnTo>
                  <a:lnTo>
                    <a:pt x="420" y="1909"/>
                  </a:lnTo>
                  <a:lnTo>
                    <a:pt x="400" y="1893"/>
                  </a:lnTo>
                  <a:lnTo>
                    <a:pt x="380" y="1875"/>
                  </a:lnTo>
                  <a:lnTo>
                    <a:pt x="360" y="1858"/>
                  </a:lnTo>
                  <a:lnTo>
                    <a:pt x="341" y="1840"/>
                  </a:lnTo>
                  <a:lnTo>
                    <a:pt x="322" y="1823"/>
                  </a:lnTo>
                  <a:lnTo>
                    <a:pt x="286" y="1786"/>
                  </a:lnTo>
                  <a:lnTo>
                    <a:pt x="269" y="1767"/>
                  </a:lnTo>
                  <a:lnTo>
                    <a:pt x="251" y="1748"/>
                  </a:lnTo>
                  <a:lnTo>
                    <a:pt x="235" y="1727"/>
                  </a:lnTo>
                  <a:lnTo>
                    <a:pt x="220" y="1707"/>
                  </a:lnTo>
                  <a:lnTo>
                    <a:pt x="204" y="1686"/>
                  </a:lnTo>
                  <a:lnTo>
                    <a:pt x="188" y="1666"/>
                  </a:lnTo>
                  <a:lnTo>
                    <a:pt x="174" y="1644"/>
                  </a:lnTo>
                  <a:lnTo>
                    <a:pt x="160" y="1621"/>
                  </a:lnTo>
                  <a:lnTo>
                    <a:pt x="134" y="1577"/>
                  </a:lnTo>
                  <a:lnTo>
                    <a:pt x="121" y="1555"/>
                  </a:lnTo>
                  <a:lnTo>
                    <a:pt x="109" y="1532"/>
                  </a:lnTo>
                  <a:lnTo>
                    <a:pt x="98" y="1508"/>
                  </a:lnTo>
                  <a:lnTo>
                    <a:pt x="88" y="1484"/>
                  </a:lnTo>
                  <a:lnTo>
                    <a:pt x="77" y="1461"/>
                  </a:lnTo>
                  <a:lnTo>
                    <a:pt x="68" y="1435"/>
                  </a:lnTo>
                  <a:lnTo>
                    <a:pt x="60" y="1412"/>
                  </a:lnTo>
                  <a:lnTo>
                    <a:pt x="50" y="1386"/>
                  </a:lnTo>
                  <a:lnTo>
                    <a:pt x="42" y="1361"/>
                  </a:lnTo>
                  <a:lnTo>
                    <a:pt x="36" y="1336"/>
                  </a:lnTo>
                  <a:lnTo>
                    <a:pt x="30" y="1311"/>
                  </a:lnTo>
                  <a:lnTo>
                    <a:pt x="23" y="1283"/>
                  </a:lnTo>
                  <a:lnTo>
                    <a:pt x="18" y="1259"/>
                  </a:lnTo>
                  <a:lnTo>
                    <a:pt x="13" y="1232"/>
                  </a:lnTo>
                  <a:lnTo>
                    <a:pt x="7" y="1178"/>
                  </a:lnTo>
                  <a:lnTo>
                    <a:pt x="4" y="1151"/>
                  </a:lnTo>
                  <a:lnTo>
                    <a:pt x="2" y="1124"/>
                  </a:lnTo>
                  <a:lnTo>
                    <a:pt x="0" y="1096"/>
                  </a:lnTo>
                  <a:lnTo>
                    <a:pt x="0" y="1069"/>
                  </a:lnTo>
                  <a:lnTo>
                    <a:pt x="0" y="1041"/>
                  </a:lnTo>
                  <a:lnTo>
                    <a:pt x="2" y="1014"/>
                  </a:lnTo>
                  <a:lnTo>
                    <a:pt x="3" y="987"/>
                  </a:lnTo>
                  <a:lnTo>
                    <a:pt x="7" y="960"/>
                  </a:lnTo>
                  <a:lnTo>
                    <a:pt x="10" y="934"/>
                  </a:lnTo>
                  <a:lnTo>
                    <a:pt x="13" y="906"/>
                  </a:lnTo>
                  <a:lnTo>
                    <a:pt x="18" y="880"/>
                  </a:lnTo>
                  <a:lnTo>
                    <a:pt x="22" y="855"/>
                  </a:lnTo>
                  <a:lnTo>
                    <a:pt x="29" y="827"/>
                  </a:lnTo>
                  <a:lnTo>
                    <a:pt x="35" y="802"/>
                  </a:lnTo>
                  <a:lnTo>
                    <a:pt x="41" y="777"/>
                  </a:lnTo>
                  <a:lnTo>
                    <a:pt x="49" y="752"/>
                  </a:lnTo>
                  <a:lnTo>
                    <a:pt x="59" y="726"/>
                  </a:lnTo>
                  <a:lnTo>
                    <a:pt x="66" y="701"/>
                  </a:lnTo>
                  <a:lnTo>
                    <a:pt x="76" y="677"/>
                  </a:lnTo>
                  <a:lnTo>
                    <a:pt x="87" y="654"/>
                  </a:lnTo>
                  <a:lnTo>
                    <a:pt x="108" y="606"/>
                  </a:lnTo>
                  <a:lnTo>
                    <a:pt x="120" y="583"/>
                  </a:lnTo>
                  <a:lnTo>
                    <a:pt x="132" y="560"/>
                  </a:lnTo>
                  <a:lnTo>
                    <a:pt x="145" y="536"/>
                  </a:lnTo>
                  <a:lnTo>
                    <a:pt x="158" y="515"/>
                  </a:lnTo>
                  <a:lnTo>
                    <a:pt x="172" y="494"/>
                  </a:lnTo>
                  <a:lnTo>
                    <a:pt x="186" y="472"/>
                  </a:lnTo>
                  <a:lnTo>
                    <a:pt x="218" y="429"/>
                  </a:lnTo>
                  <a:lnTo>
                    <a:pt x="234" y="410"/>
                  </a:lnTo>
                  <a:lnTo>
                    <a:pt x="249" y="390"/>
                  </a:lnTo>
                  <a:lnTo>
                    <a:pt x="267" y="369"/>
                  </a:lnTo>
                  <a:lnTo>
                    <a:pt x="284" y="350"/>
                  </a:lnTo>
                  <a:lnTo>
                    <a:pt x="301" y="331"/>
                  </a:lnTo>
                  <a:lnTo>
                    <a:pt x="320" y="314"/>
                  </a:lnTo>
                  <a:lnTo>
                    <a:pt x="339" y="297"/>
                  </a:lnTo>
                  <a:lnTo>
                    <a:pt x="358" y="277"/>
                  </a:lnTo>
                  <a:lnTo>
                    <a:pt x="397" y="244"/>
                  </a:lnTo>
                  <a:lnTo>
                    <a:pt x="418" y="228"/>
                  </a:lnTo>
                  <a:lnTo>
                    <a:pt x="439" y="212"/>
                  </a:lnTo>
                  <a:lnTo>
                    <a:pt x="461" y="198"/>
                  </a:lnTo>
                  <a:lnTo>
                    <a:pt x="481" y="182"/>
                  </a:lnTo>
                  <a:lnTo>
                    <a:pt x="504" y="168"/>
                  </a:lnTo>
                  <a:lnTo>
                    <a:pt x="527" y="156"/>
                  </a:lnTo>
                  <a:lnTo>
                    <a:pt x="549" y="141"/>
                  </a:lnTo>
                  <a:lnTo>
                    <a:pt x="573" y="128"/>
                  </a:lnTo>
                  <a:lnTo>
                    <a:pt x="596" y="117"/>
                  </a:lnTo>
                  <a:lnTo>
                    <a:pt x="619" y="105"/>
                  </a:lnTo>
                  <a:lnTo>
                    <a:pt x="644" y="95"/>
                  </a:lnTo>
                  <a:lnTo>
                    <a:pt x="668" y="84"/>
                  </a:lnTo>
                  <a:lnTo>
                    <a:pt x="693" y="75"/>
                  </a:lnTo>
                  <a:lnTo>
                    <a:pt x="718" y="65"/>
                  </a:lnTo>
                  <a:lnTo>
                    <a:pt x="769" y="47"/>
                  </a:lnTo>
                  <a:lnTo>
                    <a:pt x="795" y="39"/>
                  </a:lnTo>
                  <a:lnTo>
                    <a:pt x="821" y="33"/>
                  </a:lnTo>
                  <a:lnTo>
                    <a:pt x="846" y="26"/>
                  </a:lnTo>
                  <a:lnTo>
                    <a:pt x="874" y="22"/>
                  </a:lnTo>
                  <a:lnTo>
                    <a:pt x="927" y="13"/>
                  </a:lnTo>
                  <a:lnTo>
                    <a:pt x="954" y="7"/>
                  </a:lnTo>
                  <a:lnTo>
                    <a:pt x="983" y="5"/>
                  </a:lnTo>
                  <a:lnTo>
                    <a:pt x="1009" y="3"/>
                  </a:lnTo>
                  <a:lnTo>
                    <a:pt x="1038" y="1"/>
                  </a:lnTo>
                  <a:lnTo>
                    <a:pt x="1066" y="0"/>
                  </a:lnTo>
                  <a:lnTo>
                    <a:pt x="1094" y="0"/>
                  </a:lnTo>
                  <a:lnTo>
                    <a:pt x="1122" y="0"/>
                  </a:lnTo>
                  <a:lnTo>
                    <a:pt x="1150" y="1"/>
                  </a:lnTo>
                  <a:lnTo>
                    <a:pt x="1178" y="3"/>
                  </a:lnTo>
                  <a:lnTo>
                    <a:pt x="1205" y="4"/>
                  </a:lnTo>
                  <a:lnTo>
                    <a:pt x="1234" y="7"/>
                  </a:lnTo>
                  <a:lnTo>
                    <a:pt x="1261" y="12"/>
                  </a:lnTo>
                  <a:lnTo>
                    <a:pt x="1288" y="15"/>
                  </a:lnTo>
                  <a:lnTo>
                    <a:pt x="1314" y="21"/>
                  </a:lnTo>
                  <a:lnTo>
                    <a:pt x="1342" y="26"/>
                  </a:lnTo>
                  <a:lnTo>
                    <a:pt x="1368" y="32"/>
                  </a:lnTo>
                  <a:lnTo>
                    <a:pt x="1393" y="38"/>
                  </a:lnTo>
                  <a:lnTo>
                    <a:pt x="1419" y="46"/>
                  </a:lnTo>
                  <a:lnTo>
                    <a:pt x="1446" y="55"/>
                  </a:lnTo>
                  <a:lnTo>
                    <a:pt x="1471" y="64"/>
                  </a:lnTo>
                  <a:lnTo>
                    <a:pt x="1520" y="83"/>
                  </a:lnTo>
                  <a:lnTo>
                    <a:pt x="1569" y="103"/>
                  </a:lnTo>
                  <a:lnTo>
                    <a:pt x="1592" y="115"/>
                  </a:lnTo>
                  <a:lnTo>
                    <a:pt x="1617" y="126"/>
                  </a:lnTo>
                  <a:lnTo>
                    <a:pt x="1663" y="154"/>
                  </a:lnTo>
                  <a:lnTo>
                    <a:pt x="1685" y="166"/>
                  </a:lnTo>
                  <a:lnTo>
                    <a:pt x="1707" y="180"/>
                  </a:lnTo>
                  <a:lnTo>
                    <a:pt x="1727" y="196"/>
                  </a:lnTo>
                  <a:lnTo>
                    <a:pt x="1750" y="210"/>
                  </a:lnTo>
                  <a:lnTo>
                    <a:pt x="1770" y="226"/>
                  </a:lnTo>
                  <a:lnTo>
                    <a:pt x="1791" y="242"/>
                  </a:lnTo>
                  <a:lnTo>
                    <a:pt x="1812" y="259"/>
                  </a:lnTo>
                  <a:lnTo>
                    <a:pt x="1831" y="274"/>
                  </a:lnTo>
                  <a:lnTo>
                    <a:pt x="1849" y="294"/>
                  </a:lnTo>
                  <a:lnTo>
                    <a:pt x="1868" y="311"/>
                  </a:lnTo>
                  <a:lnTo>
                    <a:pt x="1905" y="347"/>
                  </a:lnTo>
                  <a:lnTo>
                    <a:pt x="1922" y="366"/>
                  </a:lnTo>
                  <a:lnTo>
                    <a:pt x="1940" y="387"/>
                  </a:lnTo>
                  <a:lnTo>
                    <a:pt x="1955" y="407"/>
                  </a:lnTo>
                  <a:lnTo>
                    <a:pt x="1972" y="426"/>
                  </a:lnTo>
                  <a:lnTo>
                    <a:pt x="1987" y="448"/>
                  </a:lnTo>
                  <a:lnTo>
                    <a:pt x="2003" y="469"/>
                  </a:lnTo>
                  <a:lnTo>
                    <a:pt x="2017" y="491"/>
                  </a:lnTo>
                  <a:lnTo>
                    <a:pt x="2032" y="511"/>
                  </a:lnTo>
                  <a:lnTo>
                    <a:pt x="2057" y="557"/>
                  </a:lnTo>
                  <a:lnTo>
                    <a:pt x="2070" y="579"/>
                  </a:lnTo>
                  <a:lnTo>
                    <a:pt x="2082" y="602"/>
                  </a:lnTo>
                  <a:lnTo>
                    <a:pt x="2093" y="626"/>
                  </a:lnTo>
                  <a:lnTo>
                    <a:pt x="2104" y="650"/>
                  </a:lnTo>
                  <a:lnTo>
                    <a:pt x="2114" y="673"/>
                  </a:lnTo>
                  <a:lnTo>
                    <a:pt x="2123" y="698"/>
                  </a:lnTo>
                  <a:lnTo>
                    <a:pt x="2133" y="722"/>
                  </a:lnTo>
                  <a:lnTo>
                    <a:pt x="2141" y="748"/>
                  </a:lnTo>
                  <a:lnTo>
                    <a:pt x="2149" y="773"/>
                  </a:lnTo>
                  <a:lnTo>
                    <a:pt x="2155" y="799"/>
                  </a:lnTo>
                  <a:lnTo>
                    <a:pt x="2162" y="823"/>
                  </a:lnTo>
                  <a:lnTo>
                    <a:pt x="2168" y="851"/>
                  </a:lnTo>
                  <a:lnTo>
                    <a:pt x="2172" y="876"/>
                  </a:lnTo>
                  <a:lnTo>
                    <a:pt x="2177" y="902"/>
                  </a:lnTo>
                  <a:lnTo>
                    <a:pt x="2184" y="956"/>
                  </a:lnTo>
                  <a:lnTo>
                    <a:pt x="2187" y="983"/>
                  </a:lnTo>
                  <a:lnTo>
                    <a:pt x="2189" y="1010"/>
                  </a:lnTo>
                  <a:lnTo>
                    <a:pt x="2191" y="1037"/>
                  </a:lnTo>
                  <a:lnTo>
                    <a:pt x="2191" y="1065"/>
                  </a:lnTo>
                  <a:close/>
                </a:path>
              </a:pathLst>
            </a:custGeom>
            <a:solidFill>
              <a:srgbClr val="2D2826"/>
            </a:solidFill>
            <a:ln w="9525">
              <a:noFill/>
              <a:round/>
              <a:headEnd/>
              <a:tailEnd/>
            </a:ln>
          </p:spPr>
          <p:txBody>
            <a:bodyPr/>
            <a:lstStyle/>
            <a:p>
              <a:endParaRPr lang="ru-RU"/>
            </a:p>
          </p:txBody>
        </p:sp>
        <p:sp>
          <p:nvSpPr>
            <p:cNvPr id="22770" name="Freeform 1643"/>
            <p:cNvSpPr>
              <a:spLocks/>
            </p:cNvSpPr>
            <p:nvPr/>
          </p:nvSpPr>
          <p:spPr bwMode="auto">
            <a:xfrm>
              <a:off x="1820" y="1180"/>
              <a:ext cx="2146" cy="2090"/>
            </a:xfrm>
            <a:custGeom>
              <a:avLst/>
              <a:gdLst>
                <a:gd name="T0" fmla="*/ 2143 w 2146"/>
                <a:gd name="T1" fmla="*/ 1124 h 2090"/>
                <a:gd name="T2" fmla="*/ 2129 w 2146"/>
                <a:gd name="T3" fmla="*/ 1228 h 2090"/>
                <a:gd name="T4" fmla="*/ 2106 w 2146"/>
                <a:gd name="T5" fmla="*/ 1329 h 2090"/>
                <a:gd name="T6" fmla="*/ 2072 w 2146"/>
                <a:gd name="T7" fmla="*/ 1427 h 2090"/>
                <a:gd name="T8" fmla="*/ 2030 w 2146"/>
                <a:gd name="T9" fmla="*/ 1518 h 2090"/>
                <a:gd name="T10" fmla="*/ 1963 w 2146"/>
                <a:gd name="T11" fmla="*/ 1628 h 2090"/>
                <a:gd name="T12" fmla="*/ 1902 w 2146"/>
                <a:gd name="T13" fmla="*/ 1708 h 2090"/>
                <a:gd name="T14" fmla="*/ 1832 w 2146"/>
                <a:gd name="T15" fmla="*/ 1783 h 2090"/>
                <a:gd name="T16" fmla="*/ 1736 w 2146"/>
                <a:gd name="T17" fmla="*/ 1866 h 2090"/>
                <a:gd name="T18" fmla="*/ 1631 w 2146"/>
                <a:gd name="T19" fmla="*/ 1938 h 2090"/>
                <a:gd name="T20" fmla="*/ 1493 w 2146"/>
                <a:gd name="T21" fmla="*/ 2007 h 2090"/>
                <a:gd name="T22" fmla="*/ 1368 w 2146"/>
                <a:gd name="T23" fmla="*/ 2050 h 2090"/>
                <a:gd name="T24" fmla="*/ 1265 w 2146"/>
                <a:gd name="T25" fmla="*/ 2075 h 2090"/>
                <a:gd name="T26" fmla="*/ 1158 w 2146"/>
                <a:gd name="T27" fmla="*/ 2087 h 2090"/>
                <a:gd name="T28" fmla="*/ 1020 w 2146"/>
                <a:gd name="T29" fmla="*/ 2089 h 2090"/>
                <a:gd name="T30" fmla="*/ 911 w 2146"/>
                <a:gd name="T31" fmla="*/ 2079 h 2090"/>
                <a:gd name="T32" fmla="*/ 806 w 2146"/>
                <a:gd name="T33" fmla="*/ 2057 h 2090"/>
                <a:gd name="T34" fmla="*/ 658 w 2146"/>
                <a:gd name="T35" fmla="*/ 2009 h 2090"/>
                <a:gd name="T36" fmla="*/ 563 w 2146"/>
                <a:gd name="T37" fmla="*/ 1965 h 2090"/>
                <a:gd name="T38" fmla="*/ 475 w 2146"/>
                <a:gd name="T39" fmla="*/ 1913 h 2090"/>
                <a:gd name="T40" fmla="*/ 392 w 2146"/>
                <a:gd name="T41" fmla="*/ 1853 h 2090"/>
                <a:gd name="T42" fmla="*/ 299 w 2146"/>
                <a:gd name="T43" fmla="*/ 1768 h 2090"/>
                <a:gd name="T44" fmla="*/ 231 w 2146"/>
                <a:gd name="T45" fmla="*/ 1692 h 2090"/>
                <a:gd name="T46" fmla="*/ 144 w 2146"/>
                <a:gd name="T47" fmla="*/ 1568 h 2090"/>
                <a:gd name="T48" fmla="*/ 66 w 2146"/>
                <a:gd name="T49" fmla="*/ 1407 h 2090"/>
                <a:gd name="T50" fmla="*/ 23 w 2146"/>
                <a:gd name="T51" fmla="*/ 1257 h 2090"/>
                <a:gd name="T52" fmla="*/ 4 w 2146"/>
                <a:gd name="T53" fmla="*/ 1128 h 2090"/>
                <a:gd name="T54" fmla="*/ 2 w 2146"/>
                <a:gd name="T55" fmla="*/ 1021 h 2090"/>
                <a:gd name="T56" fmla="*/ 10 w 2146"/>
                <a:gd name="T57" fmla="*/ 914 h 2090"/>
                <a:gd name="T58" fmla="*/ 29 w 2146"/>
                <a:gd name="T59" fmla="*/ 811 h 2090"/>
                <a:gd name="T60" fmla="*/ 58 w 2146"/>
                <a:gd name="T61" fmla="*/ 711 h 2090"/>
                <a:gd name="T62" fmla="*/ 95 w 2146"/>
                <a:gd name="T63" fmla="*/ 616 h 2090"/>
                <a:gd name="T64" fmla="*/ 157 w 2146"/>
                <a:gd name="T65" fmla="*/ 504 h 2090"/>
                <a:gd name="T66" fmla="*/ 213 w 2146"/>
                <a:gd name="T67" fmla="*/ 422 h 2090"/>
                <a:gd name="T68" fmla="*/ 279 w 2146"/>
                <a:gd name="T69" fmla="*/ 345 h 2090"/>
                <a:gd name="T70" fmla="*/ 371 w 2146"/>
                <a:gd name="T71" fmla="*/ 255 h 2090"/>
                <a:gd name="T72" fmla="*/ 472 w 2146"/>
                <a:gd name="T73" fmla="*/ 180 h 2090"/>
                <a:gd name="T74" fmla="*/ 608 w 2146"/>
                <a:gd name="T75" fmla="*/ 104 h 2090"/>
                <a:gd name="T76" fmla="*/ 703 w 2146"/>
                <a:gd name="T77" fmla="*/ 64 h 2090"/>
                <a:gd name="T78" fmla="*/ 829 w 2146"/>
                <a:gd name="T79" fmla="*/ 27 h 2090"/>
                <a:gd name="T80" fmla="*/ 935 w 2146"/>
                <a:gd name="T81" fmla="*/ 8 h 2090"/>
                <a:gd name="T82" fmla="*/ 1044 w 2146"/>
                <a:gd name="T83" fmla="*/ 0 h 2090"/>
                <a:gd name="T84" fmla="*/ 1182 w 2146"/>
                <a:gd name="T85" fmla="*/ 4 h 2090"/>
                <a:gd name="T86" fmla="*/ 1288 w 2146"/>
                <a:gd name="T87" fmla="*/ 21 h 2090"/>
                <a:gd name="T88" fmla="*/ 1416 w 2146"/>
                <a:gd name="T89" fmla="*/ 54 h 2090"/>
                <a:gd name="T90" fmla="*/ 1538 w 2146"/>
                <a:gd name="T91" fmla="*/ 102 h 2090"/>
                <a:gd name="T92" fmla="*/ 1628 w 2146"/>
                <a:gd name="T93" fmla="*/ 149 h 2090"/>
                <a:gd name="T94" fmla="*/ 1713 w 2146"/>
                <a:gd name="T95" fmla="*/ 206 h 2090"/>
                <a:gd name="T96" fmla="*/ 1813 w 2146"/>
                <a:gd name="T97" fmla="*/ 286 h 2090"/>
                <a:gd name="T98" fmla="*/ 1883 w 2146"/>
                <a:gd name="T99" fmla="*/ 359 h 2090"/>
                <a:gd name="T100" fmla="*/ 1962 w 2146"/>
                <a:gd name="T101" fmla="*/ 460 h 2090"/>
                <a:gd name="T102" fmla="*/ 2040 w 2146"/>
                <a:gd name="T103" fmla="*/ 590 h 2090"/>
                <a:gd name="T104" fmla="*/ 2112 w 2146"/>
                <a:gd name="T105" fmla="*/ 781 h 2090"/>
                <a:gd name="T106" fmla="*/ 2137 w 2146"/>
                <a:gd name="T107" fmla="*/ 911 h 2090"/>
                <a:gd name="T108" fmla="*/ 2146 w 2146"/>
                <a:gd name="T109" fmla="*/ 1017 h 209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46"/>
                <a:gd name="T166" fmla="*/ 0 h 2090"/>
                <a:gd name="T167" fmla="*/ 2146 w 2146"/>
                <a:gd name="T168" fmla="*/ 2090 h 209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46" h="2090">
                  <a:moveTo>
                    <a:pt x="2146" y="1043"/>
                  </a:moveTo>
                  <a:lnTo>
                    <a:pt x="2146" y="1070"/>
                  </a:lnTo>
                  <a:lnTo>
                    <a:pt x="2145" y="1097"/>
                  </a:lnTo>
                  <a:lnTo>
                    <a:pt x="2143" y="1124"/>
                  </a:lnTo>
                  <a:lnTo>
                    <a:pt x="2140" y="1151"/>
                  </a:lnTo>
                  <a:lnTo>
                    <a:pt x="2137" y="1176"/>
                  </a:lnTo>
                  <a:lnTo>
                    <a:pt x="2134" y="1203"/>
                  </a:lnTo>
                  <a:lnTo>
                    <a:pt x="2129" y="1228"/>
                  </a:lnTo>
                  <a:lnTo>
                    <a:pt x="2124" y="1254"/>
                  </a:lnTo>
                  <a:lnTo>
                    <a:pt x="2118" y="1278"/>
                  </a:lnTo>
                  <a:lnTo>
                    <a:pt x="2113" y="1304"/>
                  </a:lnTo>
                  <a:lnTo>
                    <a:pt x="2106" y="1329"/>
                  </a:lnTo>
                  <a:lnTo>
                    <a:pt x="2098" y="1355"/>
                  </a:lnTo>
                  <a:lnTo>
                    <a:pt x="2090" y="1378"/>
                  </a:lnTo>
                  <a:lnTo>
                    <a:pt x="2082" y="1404"/>
                  </a:lnTo>
                  <a:lnTo>
                    <a:pt x="2072" y="1427"/>
                  </a:lnTo>
                  <a:lnTo>
                    <a:pt x="2063" y="1451"/>
                  </a:lnTo>
                  <a:lnTo>
                    <a:pt x="2052" y="1473"/>
                  </a:lnTo>
                  <a:lnTo>
                    <a:pt x="2041" y="1496"/>
                  </a:lnTo>
                  <a:lnTo>
                    <a:pt x="2030" y="1518"/>
                  </a:lnTo>
                  <a:lnTo>
                    <a:pt x="2017" y="1543"/>
                  </a:lnTo>
                  <a:lnTo>
                    <a:pt x="1992" y="1585"/>
                  </a:lnTo>
                  <a:lnTo>
                    <a:pt x="1978" y="1607"/>
                  </a:lnTo>
                  <a:lnTo>
                    <a:pt x="1963" y="1628"/>
                  </a:lnTo>
                  <a:lnTo>
                    <a:pt x="1950" y="1648"/>
                  </a:lnTo>
                  <a:lnTo>
                    <a:pt x="1933" y="1669"/>
                  </a:lnTo>
                  <a:lnTo>
                    <a:pt x="1918" y="1689"/>
                  </a:lnTo>
                  <a:lnTo>
                    <a:pt x="1902" y="1708"/>
                  </a:lnTo>
                  <a:lnTo>
                    <a:pt x="1884" y="1727"/>
                  </a:lnTo>
                  <a:lnTo>
                    <a:pt x="1869" y="1746"/>
                  </a:lnTo>
                  <a:lnTo>
                    <a:pt x="1852" y="1766"/>
                  </a:lnTo>
                  <a:lnTo>
                    <a:pt x="1832" y="1783"/>
                  </a:lnTo>
                  <a:lnTo>
                    <a:pt x="1796" y="1817"/>
                  </a:lnTo>
                  <a:lnTo>
                    <a:pt x="1776" y="1835"/>
                  </a:lnTo>
                  <a:lnTo>
                    <a:pt x="1757" y="1851"/>
                  </a:lnTo>
                  <a:lnTo>
                    <a:pt x="1736" y="1866"/>
                  </a:lnTo>
                  <a:lnTo>
                    <a:pt x="1716" y="1883"/>
                  </a:lnTo>
                  <a:lnTo>
                    <a:pt x="1674" y="1911"/>
                  </a:lnTo>
                  <a:lnTo>
                    <a:pt x="1653" y="1926"/>
                  </a:lnTo>
                  <a:lnTo>
                    <a:pt x="1631" y="1938"/>
                  </a:lnTo>
                  <a:lnTo>
                    <a:pt x="1586" y="1963"/>
                  </a:lnTo>
                  <a:lnTo>
                    <a:pt x="1541" y="1987"/>
                  </a:lnTo>
                  <a:lnTo>
                    <a:pt x="1516" y="1998"/>
                  </a:lnTo>
                  <a:lnTo>
                    <a:pt x="1493" y="2007"/>
                  </a:lnTo>
                  <a:lnTo>
                    <a:pt x="1468" y="2017"/>
                  </a:lnTo>
                  <a:lnTo>
                    <a:pt x="1444" y="2026"/>
                  </a:lnTo>
                  <a:lnTo>
                    <a:pt x="1394" y="2043"/>
                  </a:lnTo>
                  <a:lnTo>
                    <a:pt x="1368" y="2050"/>
                  </a:lnTo>
                  <a:lnTo>
                    <a:pt x="1343" y="2056"/>
                  </a:lnTo>
                  <a:lnTo>
                    <a:pt x="1317" y="2063"/>
                  </a:lnTo>
                  <a:lnTo>
                    <a:pt x="1291" y="2069"/>
                  </a:lnTo>
                  <a:lnTo>
                    <a:pt x="1265" y="2075"/>
                  </a:lnTo>
                  <a:lnTo>
                    <a:pt x="1238" y="2079"/>
                  </a:lnTo>
                  <a:lnTo>
                    <a:pt x="1212" y="2082"/>
                  </a:lnTo>
                  <a:lnTo>
                    <a:pt x="1185" y="2086"/>
                  </a:lnTo>
                  <a:lnTo>
                    <a:pt x="1158" y="2087"/>
                  </a:lnTo>
                  <a:lnTo>
                    <a:pt x="1131" y="2089"/>
                  </a:lnTo>
                  <a:lnTo>
                    <a:pt x="1103" y="2090"/>
                  </a:lnTo>
                  <a:lnTo>
                    <a:pt x="1075" y="2090"/>
                  </a:lnTo>
                  <a:lnTo>
                    <a:pt x="1020" y="2089"/>
                  </a:lnTo>
                  <a:lnTo>
                    <a:pt x="992" y="2087"/>
                  </a:lnTo>
                  <a:lnTo>
                    <a:pt x="965" y="2086"/>
                  </a:lnTo>
                  <a:lnTo>
                    <a:pt x="938" y="2083"/>
                  </a:lnTo>
                  <a:lnTo>
                    <a:pt x="911" y="2079"/>
                  </a:lnTo>
                  <a:lnTo>
                    <a:pt x="886" y="2075"/>
                  </a:lnTo>
                  <a:lnTo>
                    <a:pt x="859" y="2070"/>
                  </a:lnTo>
                  <a:lnTo>
                    <a:pt x="832" y="2064"/>
                  </a:lnTo>
                  <a:lnTo>
                    <a:pt x="806" y="2057"/>
                  </a:lnTo>
                  <a:lnTo>
                    <a:pt x="757" y="2044"/>
                  </a:lnTo>
                  <a:lnTo>
                    <a:pt x="731" y="2036"/>
                  </a:lnTo>
                  <a:lnTo>
                    <a:pt x="706" y="2028"/>
                  </a:lnTo>
                  <a:lnTo>
                    <a:pt x="658" y="2009"/>
                  </a:lnTo>
                  <a:lnTo>
                    <a:pt x="633" y="1999"/>
                  </a:lnTo>
                  <a:lnTo>
                    <a:pt x="611" y="1988"/>
                  </a:lnTo>
                  <a:lnTo>
                    <a:pt x="587" y="1977"/>
                  </a:lnTo>
                  <a:lnTo>
                    <a:pt x="563" y="1965"/>
                  </a:lnTo>
                  <a:lnTo>
                    <a:pt x="541" y="1952"/>
                  </a:lnTo>
                  <a:lnTo>
                    <a:pt x="519" y="1940"/>
                  </a:lnTo>
                  <a:lnTo>
                    <a:pt x="497" y="1928"/>
                  </a:lnTo>
                  <a:lnTo>
                    <a:pt x="475" y="1913"/>
                  </a:lnTo>
                  <a:lnTo>
                    <a:pt x="454" y="1899"/>
                  </a:lnTo>
                  <a:lnTo>
                    <a:pt x="434" y="1885"/>
                  </a:lnTo>
                  <a:lnTo>
                    <a:pt x="413" y="1869"/>
                  </a:lnTo>
                  <a:lnTo>
                    <a:pt x="392" y="1853"/>
                  </a:lnTo>
                  <a:lnTo>
                    <a:pt x="354" y="1820"/>
                  </a:lnTo>
                  <a:lnTo>
                    <a:pt x="335" y="1803"/>
                  </a:lnTo>
                  <a:lnTo>
                    <a:pt x="317" y="1786"/>
                  </a:lnTo>
                  <a:lnTo>
                    <a:pt x="299" y="1768"/>
                  </a:lnTo>
                  <a:lnTo>
                    <a:pt x="281" y="1749"/>
                  </a:lnTo>
                  <a:lnTo>
                    <a:pt x="264" y="1730"/>
                  </a:lnTo>
                  <a:lnTo>
                    <a:pt x="247" y="1711"/>
                  </a:lnTo>
                  <a:lnTo>
                    <a:pt x="231" y="1692"/>
                  </a:lnTo>
                  <a:lnTo>
                    <a:pt x="215" y="1672"/>
                  </a:lnTo>
                  <a:lnTo>
                    <a:pt x="185" y="1631"/>
                  </a:lnTo>
                  <a:lnTo>
                    <a:pt x="158" y="1589"/>
                  </a:lnTo>
                  <a:lnTo>
                    <a:pt x="144" y="1568"/>
                  </a:lnTo>
                  <a:lnTo>
                    <a:pt x="131" y="1546"/>
                  </a:lnTo>
                  <a:lnTo>
                    <a:pt x="108" y="1500"/>
                  </a:lnTo>
                  <a:lnTo>
                    <a:pt x="87" y="1454"/>
                  </a:lnTo>
                  <a:lnTo>
                    <a:pt x="66" y="1407"/>
                  </a:lnTo>
                  <a:lnTo>
                    <a:pt x="50" y="1358"/>
                  </a:lnTo>
                  <a:lnTo>
                    <a:pt x="36" y="1308"/>
                  </a:lnTo>
                  <a:lnTo>
                    <a:pt x="29" y="1282"/>
                  </a:lnTo>
                  <a:lnTo>
                    <a:pt x="23" y="1257"/>
                  </a:lnTo>
                  <a:lnTo>
                    <a:pt x="13" y="1207"/>
                  </a:lnTo>
                  <a:lnTo>
                    <a:pt x="10" y="1180"/>
                  </a:lnTo>
                  <a:lnTo>
                    <a:pt x="7" y="1154"/>
                  </a:lnTo>
                  <a:lnTo>
                    <a:pt x="4" y="1128"/>
                  </a:lnTo>
                  <a:lnTo>
                    <a:pt x="2" y="1101"/>
                  </a:lnTo>
                  <a:lnTo>
                    <a:pt x="2" y="1074"/>
                  </a:lnTo>
                  <a:lnTo>
                    <a:pt x="0" y="1047"/>
                  </a:lnTo>
                  <a:lnTo>
                    <a:pt x="2" y="1021"/>
                  </a:lnTo>
                  <a:lnTo>
                    <a:pt x="2" y="993"/>
                  </a:lnTo>
                  <a:lnTo>
                    <a:pt x="4" y="967"/>
                  </a:lnTo>
                  <a:lnTo>
                    <a:pt x="7" y="940"/>
                  </a:lnTo>
                  <a:lnTo>
                    <a:pt x="10" y="914"/>
                  </a:lnTo>
                  <a:lnTo>
                    <a:pt x="13" y="888"/>
                  </a:lnTo>
                  <a:lnTo>
                    <a:pt x="18" y="863"/>
                  </a:lnTo>
                  <a:lnTo>
                    <a:pt x="22" y="835"/>
                  </a:lnTo>
                  <a:lnTo>
                    <a:pt x="29" y="811"/>
                  </a:lnTo>
                  <a:lnTo>
                    <a:pt x="35" y="785"/>
                  </a:lnTo>
                  <a:lnTo>
                    <a:pt x="41" y="762"/>
                  </a:lnTo>
                  <a:lnTo>
                    <a:pt x="49" y="736"/>
                  </a:lnTo>
                  <a:lnTo>
                    <a:pt x="58" y="711"/>
                  </a:lnTo>
                  <a:lnTo>
                    <a:pt x="65" y="687"/>
                  </a:lnTo>
                  <a:lnTo>
                    <a:pt x="75" y="664"/>
                  </a:lnTo>
                  <a:lnTo>
                    <a:pt x="86" y="640"/>
                  </a:lnTo>
                  <a:lnTo>
                    <a:pt x="95" y="616"/>
                  </a:lnTo>
                  <a:lnTo>
                    <a:pt x="106" y="594"/>
                  </a:lnTo>
                  <a:lnTo>
                    <a:pt x="118" y="571"/>
                  </a:lnTo>
                  <a:lnTo>
                    <a:pt x="129" y="548"/>
                  </a:lnTo>
                  <a:lnTo>
                    <a:pt x="157" y="504"/>
                  </a:lnTo>
                  <a:lnTo>
                    <a:pt x="169" y="484"/>
                  </a:lnTo>
                  <a:lnTo>
                    <a:pt x="183" y="463"/>
                  </a:lnTo>
                  <a:lnTo>
                    <a:pt x="197" y="443"/>
                  </a:lnTo>
                  <a:lnTo>
                    <a:pt x="213" y="422"/>
                  </a:lnTo>
                  <a:lnTo>
                    <a:pt x="229" y="401"/>
                  </a:lnTo>
                  <a:lnTo>
                    <a:pt x="245" y="383"/>
                  </a:lnTo>
                  <a:lnTo>
                    <a:pt x="262" y="362"/>
                  </a:lnTo>
                  <a:lnTo>
                    <a:pt x="279" y="345"/>
                  </a:lnTo>
                  <a:lnTo>
                    <a:pt x="297" y="325"/>
                  </a:lnTo>
                  <a:lnTo>
                    <a:pt x="315" y="308"/>
                  </a:lnTo>
                  <a:lnTo>
                    <a:pt x="352" y="273"/>
                  </a:lnTo>
                  <a:lnTo>
                    <a:pt x="371" y="255"/>
                  </a:lnTo>
                  <a:lnTo>
                    <a:pt x="390" y="240"/>
                  </a:lnTo>
                  <a:lnTo>
                    <a:pt x="411" y="224"/>
                  </a:lnTo>
                  <a:lnTo>
                    <a:pt x="431" y="208"/>
                  </a:lnTo>
                  <a:lnTo>
                    <a:pt x="472" y="180"/>
                  </a:lnTo>
                  <a:lnTo>
                    <a:pt x="495" y="165"/>
                  </a:lnTo>
                  <a:lnTo>
                    <a:pt x="516" y="151"/>
                  </a:lnTo>
                  <a:lnTo>
                    <a:pt x="561" y="127"/>
                  </a:lnTo>
                  <a:lnTo>
                    <a:pt x="608" y="104"/>
                  </a:lnTo>
                  <a:lnTo>
                    <a:pt x="630" y="93"/>
                  </a:lnTo>
                  <a:lnTo>
                    <a:pt x="655" y="84"/>
                  </a:lnTo>
                  <a:lnTo>
                    <a:pt x="679" y="74"/>
                  </a:lnTo>
                  <a:lnTo>
                    <a:pt x="703" y="64"/>
                  </a:lnTo>
                  <a:lnTo>
                    <a:pt x="754" y="46"/>
                  </a:lnTo>
                  <a:lnTo>
                    <a:pt x="779" y="40"/>
                  </a:lnTo>
                  <a:lnTo>
                    <a:pt x="804" y="33"/>
                  </a:lnTo>
                  <a:lnTo>
                    <a:pt x="829" y="27"/>
                  </a:lnTo>
                  <a:lnTo>
                    <a:pt x="856" y="21"/>
                  </a:lnTo>
                  <a:lnTo>
                    <a:pt x="883" y="16"/>
                  </a:lnTo>
                  <a:lnTo>
                    <a:pt x="908" y="12"/>
                  </a:lnTo>
                  <a:lnTo>
                    <a:pt x="935" y="8"/>
                  </a:lnTo>
                  <a:lnTo>
                    <a:pt x="962" y="5"/>
                  </a:lnTo>
                  <a:lnTo>
                    <a:pt x="989" y="4"/>
                  </a:lnTo>
                  <a:lnTo>
                    <a:pt x="1017" y="1"/>
                  </a:lnTo>
                  <a:lnTo>
                    <a:pt x="1044" y="0"/>
                  </a:lnTo>
                  <a:lnTo>
                    <a:pt x="1072" y="0"/>
                  </a:lnTo>
                  <a:lnTo>
                    <a:pt x="1128" y="0"/>
                  </a:lnTo>
                  <a:lnTo>
                    <a:pt x="1155" y="4"/>
                  </a:lnTo>
                  <a:lnTo>
                    <a:pt x="1182" y="4"/>
                  </a:lnTo>
                  <a:lnTo>
                    <a:pt x="1209" y="8"/>
                  </a:lnTo>
                  <a:lnTo>
                    <a:pt x="1235" y="11"/>
                  </a:lnTo>
                  <a:lnTo>
                    <a:pt x="1262" y="16"/>
                  </a:lnTo>
                  <a:lnTo>
                    <a:pt x="1288" y="21"/>
                  </a:lnTo>
                  <a:lnTo>
                    <a:pt x="1315" y="27"/>
                  </a:lnTo>
                  <a:lnTo>
                    <a:pt x="1340" y="32"/>
                  </a:lnTo>
                  <a:lnTo>
                    <a:pt x="1391" y="45"/>
                  </a:lnTo>
                  <a:lnTo>
                    <a:pt x="1416" y="54"/>
                  </a:lnTo>
                  <a:lnTo>
                    <a:pt x="1442" y="63"/>
                  </a:lnTo>
                  <a:lnTo>
                    <a:pt x="1491" y="82"/>
                  </a:lnTo>
                  <a:lnTo>
                    <a:pt x="1514" y="91"/>
                  </a:lnTo>
                  <a:lnTo>
                    <a:pt x="1538" y="102"/>
                  </a:lnTo>
                  <a:lnTo>
                    <a:pt x="1560" y="114"/>
                  </a:lnTo>
                  <a:lnTo>
                    <a:pt x="1583" y="125"/>
                  </a:lnTo>
                  <a:lnTo>
                    <a:pt x="1606" y="137"/>
                  </a:lnTo>
                  <a:lnTo>
                    <a:pt x="1628" y="149"/>
                  </a:lnTo>
                  <a:lnTo>
                    <a:pt x="1651" y="163"/>
                  </a:lnTo>
                  <a:lnTo>
                    <a:pt x="1672" y="178"/>
                  </a:lnTo>
                  <a:lnTo>
                    <a:pt x="1693" y="192"/>
                  </a:lnTo>
                  <a:lnTo>
                    <a:pt x="1713" y="206"/>
                  </a:lnTo>
                  <a:lnTo>
                    <a:pt x="1734" y="222"/>
                  </a:lnTo>
                  <a:lnTo>
                    <a:pt x="1754" y="238"/>
                  </a:lnTo>
                  <a:lnTo>
                    <a:pt x="1794" y="271"/>
                  </a:lnTo>
                  <a:lnTo>
                    <a:pt x="1813" y="286"/>
                  </a:lnTo>
                  <a:lnTo>
                    <a:pt x="1830" y="305"/>
                  </a:lnTo>
                  <a:lnTo>
                    <a:pt x="1850" y="322"/>
                  </a:lnTo>
                  <a:lnTo>
                    <a:pt x="1867" y="342"/>
                  </a:lnTo>
                  <a:lnTo>
                    <a:pt x="1883" y="359"/>
                  </a:lnTo>
                  <a:lnTo>
                    <a:pt x="1900" y="380"/>
                  </a:lnTo>
                  <a:lnTo>
                    <a:pt x="1916" y="398"/>
                  </a:lnTo>
                  <a:lnTo>
                    <a:pt x="1932" y="419"/>
                  </a:lnTo>
                  <a:lnTo>
                    <a:pt x="1962" y="460"/>
                  </a:lnTo>
                  <a:lnTo>
                    <a:pt x="1990" y="501"/>
                  </a:lnTo>
                  <a:lnTo>
                    <a:pt x="2003" y="522"/>
                  </a:lnTo>
                  <a:lnTo>
                    <a:pt x="2016" y="545"/>
                  </a:lnTo>
                  <a:lnTo>
                    <a:pt x="2040" y="590"/>
                  </a:lnTo>
                  <a:lnTo>
                    <a:pt x="2061" y="636"/>
                  </a:lnTo>
                  <a:lnTo>
                    <a:pt x="2080" y="684"/>
                  </a:lnTo>
                  <a:lnTo>
                    <a:pt x="2097" y="732"/>
                  </a:lnTo>
                  <a:lnTo>
                    <a:pt x="2112" y="781"/>
                  </a:lnTo>
                  <a:lnTo>
                    <a:pt x="2118" y="807"/>
                  </a:lnTo>
                  <a:lnTo>
                    <a:pt x="2124" y="832"/>
                  </a:lnTo>
                  <a:lnTo>
                    <a:pt x="2133" y="884"/>
                  </a:lnTo>
                  <a:lnTo>
                    <a:pt x="2137" y="911"/>
                  </a:lnTo>
                  <a:lnTo>
                    <a:pt x="2140" y="936"/>
                  </a:lnTo>
                  <a:lnTo>
                    <a:pt x="2143" y="963"/>
                  </a:lnTo>
                  <a:lnTo>
                    <a:pt x="2144" y="989"/>
                  </a:lnTo>
                  <a:lnTo>
                    <a:pt x="2146" y="1017"/>
                  </a:lnTo>
                  <a:lnTo>
                    <a:pt x="2146" y="1043"/>
                  </a:lnTo>
                  <a:close/>
                </a:path>
              </a:pathLst>
            </a:custGeom>
            <a:solidFill>
              <a:srgbClr val="342E2C"/>
            </a:solidFill>
            <a:ln w="9525">
              <a:noFill/>
              <a:round/>
              <a:headEnd/>
              <a:tailEnd/>
            </a:ln>
          </p:spPr>
          <p:txBody>
            <a:bodyPr/>
            <a:lstStyle/>
            <a:p>
              <a:endParaRPr lang="ru-RU"/>
            </a:p>
          </p:txBody>
        </p:sp>
        <p:sp>
          <p:nvSpPr>
            <p:cNvPr id="22771" name="Freeform 1644"/>
            <p:cNvSpPr>
              <a:spLocks/>
            </p:cNvSpPr>
            <p:nvPr/>
          </p:nvSpPr>
          <p:spPr bwMode="auto">
            <a:xfrm>
              <a:off x="1843" y="1201"/>
              <a:ext cx="2101" cy="2048"/>
            </a:xfrm>
            <a:custGeom>
              <a:avLst/>
              <a:gdLst>
                <a:gd name="T0" fmla="*/ 2095 w 2101"/>
                <a:gd name="T1" fmla="*/ 1127 h 2048"/>
                <a:gd name="T2" fmla="*/ 2075 w 2101"/>
                <a:gd name="T3" fmla="*/ 1253 h 2048"/>
                <a:gd name="T4" fmla="*/ 2037 w 2101"/>
                <a:gd name="T5" fmla="*/ 1375 h 2048"/>
                <a:gd name="T6" fmla="*/ 1987 w 2101"/>
                <a:gd name="T7" fmla="*/ 1488 h 2048"/>
                <a:gd name="T8" fmla="*/ 1936 w 2101"/>
                <a:gd name="T9" fmla="*/ 1574 h 2048"/>
                <a:gd name="T10" fmla="*/ 1861 w 2101"/>
                <a:gd name="T11" fmla="*/ 1674 h 2048"/>
                <a:gd name="T12" fmla="*/ 1758 w 2101"/>
                <a:gd name="T13" fmla="*/ 1781 h 2048"/>
                <a:gd name="T14" fmla="*/ 1660 w 2101"/>
                <a:gd name="T15" fmla="*/ 1859 h 2048"/>
                <a:gd name="T16" fmla="*/ 1574 w 2101"/>
                <a:gd name="T17" fmla="*/ 1911 h 2048"/>
                <a:gd name="T18" fmla="*/ 1484 w 2101"/>
                <a:gd name="T19" fmla="*/ 1956 h 2048"/>
                <a:gd name="T20" fmla="*/ 1390 w 2101"/>
                <a:gd name="T21" fmla="*/ 1994 h 2048"/>
                <a:gd name="T22" fmla="*/ 1290 w 2101"/>
                <a:gd name="T23" fmla="*/ 2022 h 2048"/>
                <a:gd name="T24" fmla="*/ 1185 w 2101"/>
                <a:gd name="T25" fmla="*/ 2039 h 2048"/>
                <a:gd name="T26" fmla="*/ 1080 w 2101"/>
                <a:gd name="T27" fmla="*/ 2047 h 2048"/>
                <a:gd name="T28" fmla="*/ 945 w 2101"/>
                <a:gd name="T29" fmla="*/ 2043 h 2048"/>
                <a:gd name="T30" fmla="*/ 841 w 2101"/>
                <a:gd name="T31" fmla="*/ 2027 h 2048"/>
                <a:gd name="T32" fmla="*/ 740 w 2101"/>
                <a:gd name="T33" fmla="*/ 2003 h 2048"/>
                <a:gd name="T34" fmla="*/ 619 w 2101"/>
                <a:gd name="T35" fmla="*/ 1958 h 2048"/>
                <a:gd name="T36" fmla="*/ 507 w 2101"/>
                <a:gd name="T37" fmla="*/ 1902 h 2048"/>
                <a:gd name="T38" fmla="*/ 384 w 2101"/>
                <a:gd name="T39" fmla="*/ 1815 h 2048"/>
                <a:gd name="T40" fmla="*/ 292 w 2101"/>
                <a:gd name="T41" fmla="*/ 1731 h 2048"/>
                <a:gd name="T42" fmla="*/ 209 w 2101"/>
                <a:gd name="T43" fmla="*/ 1638 h 2048"/>
                <a:gd name="T44" fmla="*/ 154 w 2101"/>
                <a:gd name="T45" fmla="*/ 1557 h 2048"/>
                <a:gd name="T46" fmla="*/ 94 w 2101"/>
                <a:gd name="T47" fmla="*/ 1448 h 2048"/>
                <a:gd name="T48" fmla="*/ 55 w 2101"/>
                <a:gd name="T49" fmla="*/ 1355 h 2048"/>
                <a:gd name="T50" fmla="*/ 22 w 2101"/>
                <a:gd name="T51" fmla="*/ 1233 h 2048"/>
                <a:gd name="T52" fmla="*/ 6 w 2101"/>
                <a:gd name="T53" fmla="*/ 1131 h 2048"/>
                <a:gd name="T54" fmla="*/ 1 w 2101"/>
                <a:gd name="T55" fmla="*/ 974 h 2048"/>
                <a:gd name="T56" fmla="*/ 13 w 2101"/>
                <a:gd name="T57" fmla="*/ 870 h 2048"/>
                <a:gd name="T58" fmla="*/ 47 w 2101"/>
                <a:gd name="T59" fmla="*/ 722 h 2048"/>
                <a:gd name="T60" fmla="*/ 83 w 2101"/>
                <a:gd name="T61" fmla="*/ 627 h 2048"/>
                <a:gd name="T62" fmla="*/ 138 w 2101"/>
                <a:gd name="T63" fmla="*/ 516 h 2048"/>
                <a:gd name="T64" fmla="*/ 208 w 2101"/>
                <a:gd name="T65" fmla="*/ 413 h 2048"/>
                <a:gd name="T66" fmla="*/ 290 w 2101"/>
                <a:gd name="T67" fmla="*/ 318 h 2048"/>
                <a:gd name="T68" fmla="*/ 382 w 2101"/>
                <a:gd name="T69" fmla="*/ 236 h 2048"/>
                <a:gd name="T70" fmla="*/ 484 w 2101"/>
                <a:gd name="T71" fmla="*/ 164 h 2048"/>
                <a:gd name="T72" fmla="*/ 571 w 2101"/>
                <a:gd name="T73" fmla="*/ 113 h 2048"/>
                <a:gd name="T74" fmla="*/ 664 w 2101"/>
                <a:gd name="T75" fmla="*/ 72 h 2048"/>
                <a:gd name="T76" fmla="*/ 762 w 2101"/>
                <a:gd name="T77" fmla="*/ 40 h 2048"/>
                <a:gd name="T78" fmla="*/ 863 w 2101"/>
                <a:gd name="T79" fmla="*/ 17 h 2048"/>
                <a:gd name="T80" fmla="*/ 969 w 2101"/>
                <a:gd name="T81" fmla="*/ 3 h 2048"/>
                <a:gd name="T82" fmla="*/ 1103 w 2101"/>
                <a:gd name="T83" fmla="*/ 1 h 2048"/>
                <a:gd name="T84" fmla="*/ 1209 w 2101"/>
                <a:gd name="T85" fmla="*/ 12 h 2048"/>
                <a:gd name="T86" fmla="*/ 1312 w 2101"/>
                <a:gd name="T87" fmla="*/ 33 h 2048"/>
                <a:gd name="T88" fmla="*/ 1410 w 2101"/>
                <a:gd name="T89" fmla="*/ 63 h 2048"/>
                <a:gd name="T90" fmla="*/ 1528 w 2101"/>
                <a:gd name="T91" fmla="*/ 111 h 2048"/>
                <a:gd name="T92" fmla="*/ 1658 w 2101"/>
                <a:gd name="T93" fmla="*/ 188 h 2048"/>
                <a:gd name="T94" fmla="*/ 1756 w 2101"/>
                <a:gd name="T95" fmla="*/ 265 h 2048"/>
                <a:gd name="T96" fmla="*/ 1844 w 2101"/>
                <a:gd name="T97" fmla="*/ 353 h 2048"/>
                <a:gd name="T98" fmla="*/ 1920 w 2101"/>
                <a:gd name="T99" fmla="*/ 450 h 2048"/>
                <a:gd name="T100" fmla="*/ 1974 w 2101"/>
                <a:gd name="T101" fmla="*/ 535 h 2048"/>
                <a:gd name="T102" fmla="*/ 2027 w 2101"/>
                <a:gd name="T103" fmla="*/ 647 h 2048"/>
                <a:gd name="T104" fmla="*/ 2067 w 2101"/>
                <a:gd name="T105" fmla="*/ 767 h 2048"/>
                <a:gd name="T106" fmla="*/ 2088 w 2101"/>
                <a:gd name="T107" fmla="*/ 866 h 2048"/>
                <a:gd name="T108" fmla="*/ 2099 w 2101"/>
                <a:gd name="T109" fmla="*/ 970 h 204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01"/>
                <a:gd name="T166" fmla="*/ 0 h 2048"/>
                <a:gd name="T167" fmla="*/ 2101 w 2101"/>
                <a:gd name="T168" fmla="*/ 2048 h 204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01" h="2048">
                  <a:moveTo>
                    <a:pt x="2101" y="1022"/>
                  </a:moveTo>
                  <a:lnTo>
                    <a:pt x="2099" y="1075"/>
                  </a:lnTo>
                  <a:lnTo>
                    <a:pt x="2098" y="1101"/>
                  </a:lnTo>
                  <a:lnTo>
                    <a:pt x="2095" y="1127"/>
                  </a:lnTo>
                  <a:lnTo>
                    <a:pt x="2092" y="1154"/>
                  </a:lnTo>
                  <a:lnTo>
                    <a:pt x="2088" y="1179"/>
                  </a:lnTo>
                  <a:lnTo>
                    <a:pt x="2079" y="1229"/>
                  </a:lnTo>
                  <a:lnTo>
                    <a:pt x="2075" y="1253"/>
                  </a:lnTo>
                  <a:lnTo>
                    <a:pt x="2068" y="1278"/>
                  </a:lnTo>
                  <a:lnTo>
                    <a:pt x="2054" y="1327"/>
                  </a:lnTo>
                  <a:lnTo>
                    <a:pt x="2046" y="1351"/>
                  </a:lnTo>
                  <a:lnTo>
                    <a:pt x="2037" y="1375"/>
                  </a:lnTo>
                  <a:lnTo>
                    <a:pt x="2028" y="1398"/>
                  </a:lnTo>
                  <a:lnTo>
                    <a:pt x="2019" y="1420"/>
                  </a:lnTo>
                  <a:lnTo>
                    <a:pt x="1998" y="1466"/>
                  </a:lnTo>
                  <a:lnTo>
                    <a:pt x="1987" y="1488"/>
                  </a:lnTo>
                  <a:lnTo>
                    <a:pt x="1975" y="1511"/>
                  </a:lnTo>
                  <a:lnTo>
                    <a:pt x="1963" y="1533"/>
                  </a:lnTo>
                  <a:lnTo>
                    <a:pt x="1950" y="1553"/>
                  </a:lnTo>
                  <a:lnTo>
                    <a:pt x="1936" y="1574"/>
                  </a:lnTo>
                  <a:lnTo>
                    <a:pt x="1921" y="1595"/>
                  </a:lnTo>
                  <a:lnTo>
                    <a:pt x="1893" y="1635"/>
                  </a:lnTo>
                  <a:lnTo>
                    <a:pt x="1878" y="1655"/>
                  </a:lnTo>
                  <a:lnTo>
                    <a:pt x="1861" y="1674"/>
                  </a:lnTo>
                  <a:lnTo>
                    <a:pt x="1829" y="1712"/>
                  </a:lnTo>
                  <a:lnTo>
                    <a:pt x="1811" y="1729"/>
                  </a:lnTo>
                  <a:lnTo>
                    <a:pt x="1794" y="1746"/>
                  </a:lnTo>
                  <a:lnTo>
                    <a:pt x="1758" y="1781"/>
                  </a:lnTo>
                  <a:lnTo>
                    <a:pt x="1739" y="1797"/>
                  </a:lnTo>
                  <a:lnTo>
                    <a:pt x="1720" y="1813"/>
                  </a:lnTo>
                  <a:lnTo>
                    <a:pt x="1680" y="1845"/>
                  </a:lnTo>
                  <a:lnTo>
                    <a:pt x="1660" y="1859"/>
                  </a:lnTo>
                  <a:lnTo>
                    <a:pt x="1639" y="1873"/>
                  </a:lnTo>
                  <a:lnTo>
                    <a:pt x="1619" y="1885"/>
                  </a:lnTo>
                  <a:lnTo>
                    <a:pt x="1596" y="1900"/>
                  </a:lnTo>
                  <a:lnTo>
                    <a:pt x="1574" y="1911"/>
                  </a:lnTo>
                  <a:lnTo>
                    <a:pt x="1552" y="1924"/>
                  </a:lnTo>
                  <a:lnTo>
                    <a:pt x="1530" y="1935"/>
                  </a:lnTo>
                  <a:lnTo>
                    <a:pt x="1508" y="1945"/>
                  </a:lnTo>
                  <a:lnTo>
                    <a:pt x="1484" y="1956"/>
                  </a:lnTo>
                  <a:lnTo>
                    <a:pt x="1461" y="1966"/>
                  </a:lnTo>
                  <a:lnTo>
                    <a:pt x="1437" y="1976"/>
                  </a:lnTo>
                  <a:lnTo>
                    <a:pt x="1413" y="1985"/>
                  </a:lnTo>
                  <a:lnTo>
                    <a:pt x="1390" y="1994"/>
                  </a:lnTo>
                  <a:lnTo>
                    <a:pt x="1364" y="2001"/>
                  </a:lnTo>
                  <a:lnTo>
                    <a:pt x="1339" y="2009"/>
                  </a:lnTo>
                  <a:lnTo>
                    <a:pt x="1315" y="2015"/>
                  </a:lnTo>
                  <a:lnTo>
                    <a:pt x="1290" y="2022"/>
                  </a:lnTo>
                  <a:lnTo>
                    <a:pt x="1263" y="2026"/>
                  </a:lnTo>
                  <a:lnTo>
                    <a:pt x="1238" y="2032"/>
                  </a:lnTo>
                  <a:lnTo>
                    <a:pt x="1212" y="2036"/>
                  </a:lnTo>
                  <a:lnTo>
                    <a:pt x="1185" y="2039"/>
                  </a:lnTo>
                  <a:lnTo>
                    <a:pt x="1160" y="2043"/>
                  </a:lnTo>
                  <a:lnTo>
                    <a:pt x="1133" y="2045"/>
                  </a:lnTo>
                  <a:lnTo>
                    <a:pt x="1106" y="2047"/>
                  </a:lnTo>
                  <a:lnTo>
                    <a:pt x="1080" y="2047"/>
                  </a:lnTo>
                  <a:lnTo>
                    <a:pt x="1052" y="2047"/>
                  </a:lnTo>
                  <a:lnTo>
                    <a:pt x="997" y="2048"/>
                  </a:lnTo>
                  <a:lnTo>
                    <a:pt x="972" y="2046"/>
                  </a:lnTo>
                  <a:lnTo>
                    <a:pt x="945" y="2043"/>
                  </a:lnTo>
                  <a:lnTo>
                    <a:pt x="918" y="2040"/>
                  </a:lnTo>
                  <a:lnTo>
                    <a:pt x="892" y="2037"/>
                  </a:lnTo>
                  <a:lnTo>
                    <a:pt x="866" y="2032"/>
                  </a:lnTo>
                  <a:lnTo>
                    <a:pt x="841" y="2027"/>
                  </a:lnTo>
                  <a:lnTo>
                    <a:pt x="815" y="2023"/>
                  </a:lnTo>
                  <a:lnTo>
                    <a:pt x="790" y="2016"/>
                  </a:lnTo>
                  <a:lnTo>
                    <a:pt x="765" y="2010"/>
                  </a:lnTo>
                  <a:lnTo>
                    <a:pt x="740" y="2003"/>
                  </a:lnTo>
                  <a:lnTo>
                    <a:pt x="716" y="1995"/>
                  </a:lnTo>
                  <a:lnTo>
                    <a:pt x="691" y="1986"/>
                  </a:lnTo>
                  <a:lnTo>
                    <a:pt x="643" y="1967"/>
                  </a:lnTo>
                  <a:lnTo>
                    <a:pt x="619" y="1958"/>
                  </a:lnTo>
                  <a:lnTo>
                    <a:pt x="597" y="1947"/>
                  </a:lnTo>
                  <a:lnTo>
                    <a:pt x="574" y="1937"/>
                  </a:lnTo>
                  <a:lnTo>
                    <a:pt x="552" y="1926"/>
                  </a:lnTo>
                  <a:lnTo>
                    <a:pt x="507" y="1902"/>
                  </a:lnTo>
                  <a:lnTo>
                    <a:pt x="465" y="1875"/>
                  </a:lnTo>
                  <a:lnTo>
                    <a:pt x="444" y="1861"/>
                  </a:lnTo>
                  <a:lnTo>
                    <a:pt x="423" y="1847"/>
                  </a:lnTo>
                  <a:lnTo>
                    <a:pt x="384" y="1815"/>
                  </a:lnTo>
                  <a:lnTo>
                    <a:pt x="365" y="1799"/>
                  </a:lnTo>
                  <a:lnTo>
                    <a:pt x="345" y="1784"/>
                  </a:lnTo>
                  <a:lnTo>
                    <a:pt x="309" y="1748"/>
                  </a:lnTo>
                  <a:lnTo>
                    <a:pt x="292" y="1731"/>
                  </a:lnTo>
                  <a:lnTo>
                    <a:pt x="275" y="1714"/>
                  </a:lnTo>
                  <a:lnTo>
                    <a:pt x="257" y="1696"/>
                  </a:lnTo>
                  <a:lnTo>
                    <a:pt x="241" y="1677"/>
                  </a:lnTo>
                  <a:lnTo>
                    <a:pt x="209" y="1638"/>
                  </a:lnTo>
                  <a:lnTo>
                    <a:pt x="196" y="1618"/>
                  </a:lnTo>
                  <a:lnTo>
                    <a:pt x="181" y="1598"/>
                  </a:lnTo>
                  <a:lnTo>
                    <a:pt x="166" y="1577"/>
                  </a:lnTo>
                  <a:lnTo>
                    <a:pt x="154" y="1557"/>
                  </a:lnTo>
                  <a:lnTo>
                    <a:pt x="140" y="1536"/>
                  </a:lnTo>
                  <a:lnTo>
                    <a:pt x="128" y="1514"/>
                  </a:lnTo>
                  <a:lnTo>
                    <a:pt x="105" y="1469"/>
                  </a:lnTo>
                  <a:lnTo>
                    <a:pt x="94" y="1448"/>
                  </a:lnTo>
                  <a:lnTo>
                    <a:pt x="85" y="1424"/>
                  </a:lnTo>
                  <a:lnTo>
                    <a:pt x="75" y="1402"/>
                  </a:lnTo>
                  <a:lnTo>
                    <a:pt x="66" y="1378"/>
                  </a:lnTo>
                  <a:lnTo>
                    <a:pt x="55" y="1355"/>
                  </a:lnTo>
                  <a:lnTo>
                    <a:pt x="47" y="1331"/>
                  </a:lnTo>
                  <a:lnTo>
                    <a:pt x="34" y="1282"/>
                  </a:lnTo>
                  <a:lnTo>
                    <a:pt x="27" y="1257"/>
                  </a:lnTo>
                  <a:lnTo>
                    <a:pt x="22" y="1233"/>
                  </a:lnTo>
                  <a:lnTo>
                    <a:pt x="17" y="1208"/>
                  </a:lnTo>
                  <a:lnTo>
                    <a:pt x="13" y="1182"/>
                  </a:lnTo>
                  <a:lnTo>
                    <a:pt x="9" y="1158"/>
                  </a:lnTo>
                  <a:lnTo>
                    <a:pt x="6" y="1131"/>
                  </a:lnTo>
                  <a:lnTo>
                    <a:pt x="3" y="1105"/>
                  </a:lnTo>
                  <a:lnTo>
                    <a:pt x="2" y="1079"/>
                  </a:lnTo>
                  <a:lnTo>
                    <a:pt x="0" y="1026"/>
                  </a:lnTo>
                  <a:lnTo>
                    <a:pt x="1" y="974"/>
                  </a:lnTo>
                  <a:lnTo>
                    <a:pt x="3" y="947"/>
                  </a:lnTo>
                  <a:lnTo>
                    <a:pt x="6" y="922"/>
                  </a:lnTo>
                  <a:lnTo>
                    <a:pt x="9" y="895"/>
                  </a:lnTo>
                  <a:lnTo>
                    <a:pt x="13" y="870"/>
                  </a:lnTo>
                  <a:lnTo>
                    <a:pt x="22" y="820"/>
                  </a:lnTo>
                  <a:lnTo>
                    <a:pt x="26" y="794"/>
                  </a:lnTo>
                  <a:lnTo>
                    <a:pt x="33" y="771"/>
                  </a:lnTo>
                  <a:lnTo>
                    <a:pt x="47" y="722"/>
                  </a:lnTo>
                  <a:lnTo>
                    <a:pt x="54" y="698"/>
                  </a:lnTo>
                  <a:lnTo>
                    <a:pt x="65" y="674"/>
                  </a:lnTo>
                  <a:lnTo>
                    <a:pt x="74" y="650"/>
                  </a:lnTo>
                  <a:lnTo>
                    <a:pt x="83" y="627"/>
                  </a:lnTo>
                  <a:lnTo>
                    <a:pt x="104" y="583"/>
                  </a:lnTo>
                  <a:lnTo>
                    <a:pt x="114" y="560"/>
                  </a:lnTo>
                  <a:lnTo>
                    <a:pt x="127" y="538"/>
                  </a:lnTo>
                  <a:lnTo>
                    <a:pt x="138" y="516"/>
                  </a:lnTo>
                  <a:lnTo>
                    <a:pt x="153" y="495"/>
                  </a:lnTo>
                  <a:lnTo>
                    <a:pt x="165" y="473"/>
                  </a:lnTo>
                  <a:lnTo>
                    <a:pt x="179" y="453"/>
                  </a:lnTo>
                  <a:lnTo>
                    <a:pt x="208" y="413"/>
                  </a:lnTo>
                  <a:lnTo>
                    <a:pt x="224" y="394"/>
                  </a:lnTo>
                  <a:lnTo>
                    <a:pt x="239" y="373"/>
                  </a:lnTo>
                  <a:lnTo>
                    <a:pt x="273" y="337"/>
                  </a:lnTo>
                  <a:lnTo>
                    <a:pt x="290" y="318"/>
                  </a:lnTo>
                  <a:lnTo>
                    <a:pt x="307" y="301"/>
                  </a:lnTo>
                  <a:lnTo>
                    <a:pt x="343" y="268"/>
                  </a:lnTo>
                  <a:lnTo>
                    <a:pt x="363" y="252"/>
                  </a:lnTo>
                  <a:lnTo>
                    <a:pt x="382" y="236"/>
                  </a:lnTo>
                  <a:lnTo>
                    <a:pt x="421" y="204"/>
                  </a:lnTo>
                  <a:lnTo>
                    <a:pt x="442" y="190"/>
                  </a:lnTo>
                  <a:lnTo>
                    <a:pt x="462" y="176"/>
                  </a:lnTo>
                  <a:lnTo>
                    <a:pt x="484" y="164"/>
                  </a:lnTo>
                  <a:lnTo>
                    <a:pt x="504" y="149"/>
                  </a:lnTo>
                  <a:lnTo>
                    <a:pt x="527" y="136"/>
                  </a:lnTo>
                  <a:lnTo>
                    <a:pt x="549" y="125"/>
                  </a:lnTo>
                  <a:lnTo>
                    <a:pt x="571" y="113"/>
                  </a:lnTo>
                  <a:lnTo>
                    <a:pt x="594" y="102"/>
                  </a:lnTo>
                  <a:lnTo>
                    <a:pt x="617" y="92"/>
                  </a:lnTo>
                  <a:lnTo>
                    <a:pt x="641" y="81"/>
                  </a:lnTo>
                  <a:lnTo>
                    <a:pt x="664" y="72"/>
                  </a:lnTo>
                  <a:lnTo>
                    <a:pt x="688" y="64"/>
                  </a:lnTo>
                  <a:lnTo>
                    <a:pt x="713" y="53"/>
                  </a:lnTo>
                  <a:lnTo>
                    <a:pt x="737" y="48"/>
                  </a:lnTo>
                  <a:lnTo>
                    <a:pt x="762" y="40"/>
                  </a:lnTo>
                  <a:lnTo>
                    <a:pt x="788" y="34"/>
                  </a:lnTo>
                  <a:lnTo>
                    <a:pt x="812" y="27"/>
                  </a:lnTo>
                  <a:lnTo>
                    <a:pt x="838" y="22"/>
                  </a:lnTo>
                  <a:lnTo>
                    <a:pt x="863" y="17"/>
                  </a:lnTo>
                  <a:lnTo>
                    <a:pt x="889" y="13"/>
                  </a:lnTo>
                  <a:lnTo>
                    <a:pt x="915" y="9"/>
                  </a:lnTo>
                  <a:lnTo>
                    <a:pt x="942" y="6"/>
                  </a:lnTo>
                  <a:lnTo>
                    <a:pt x="969" y="3"/>
                  </a:lnTo>
                  <a:lnTo>
                    <a:pt x="994" y="2"/>
                  </a:lnTo>
                  <a:lnTo>
                    <a:pt x="1021" y="2"/>
                  </a:lnTo>
                  <a:lnTo>
                    <a:pt x="1049" y="0"/>
                  </a:lnTo>
                  <a:lnTo>
                    <a:pt x="1103" y="1"/>
                  </a:lnTo>
                  <a:lnTo>
                    <a:pt x="1130" y="3"/>
                  </a:lnTo>
                  <a:lnTo>
                    <a:pt x="1157" y="6"/>
                  </a:lnTo>
                  <a:lnTo>
                    <a:pt x="1183" y="9"/>
                  </a:lnTo>
                  <a:lnTo>
                    <a:pt x="1209" y="12"/>
                  </a:lnTo>
                  <a:lnTo>
                    <a:pt x="1235" y="17"/>
                  </a:lnTo>
                  <a:lnTo>
                    <a:pt x="1260" y="22"/>
                  </a:lnTo>
                  <a:lnTo>
                    <a:pt x="1287" y="26"/>
                  </a:lnTo>
                  <a:lnTo>
                    <a:pt x="1312" y="33"/>
                  </a:lnTo>
                  <a:lnTo>
                    <a:pt x="1336" y="39"/>
                  </a:lnTo>
                  <a:lnTo>
                    <a:pt x="1361" y="46"/>
                  </a:lnTo>
                  <a:lnTo>
                    <a:pt x="1387" y="52"/>
                  </a:lnTo>
                  <a:lnTo>
                    <a:pt x="1410" y="63"/>
                  </a:lnTo>
                  <a:lnTo>
                    <a:pt x="1458" y="80"/>
                  </a:lnTo>
                  <a:lnTo>
                    <a:pt x="1481" y="91"/>
                  </a:lnTo>
                  <a:lnTo>
                    <a:pt x="1505" y="100"/>
                  </a:lnTo>
                  <a:lnTo>
                    <a:pt x="1528" y="111"/>
                  </a:lnTo>
                  <a:lnTo>
                    <a:pt x="1549" y="123"/>
                  </a:lnTo>
                  <a:lnTo>
                    <a:pt x="1594" y="147"/>
                  </a:lnTo>
                  <a:lnTo>
                    <a:pt x="1637" y="174"/>
                  </a:lnTo>
                  <a:lnTo>
                    <a:pt x="1658" y="188"/>
                  </a:lnTo>
                  <a:lnTo>
                    <a:pt x="1677" y="202"/>
                  </a:lnTo>
                  <a:lnTo>
                    <a:pt x="1718" y="233"/>
                  </a:lnTo>
                  <a:lnTo>
                    <a:pt x="1737" y="250"/>
                  </a:lnTo>
                  <a:lnTo>
                    <a:pt x="1756" y="265"/>
                  </a:lnTo>
                  <a:lnTo>
                    <a:pt x="1792" y="299"/>
                  </a:lnTo>
                  <a:lnTo>
                    <a:pt x="1809" y="316"/>
                  </a:lnTo>
                  <a:lnTo>
                    <a:pt x="1827" y="334"/>
                  </a:lnTo>
                  <a:lnTo>
                    <a:pt x="1844" y="353"/>
                  </a:lnTo>
                  <a:lnTo>
                    <a:pt x="1860" y="370"/>
                  </a:lnTo>
                  <a:lnTo>
                    <a:pt x="1891" y="410"/>
                  </a:lnTo>
                  <a:lnTo>
                    <a:pt x="1906" y="430"/>
                  </a:lnTo>
                  <a:lnTo>
                    <a:pt x="1920" y="450"/>
                  </a:lnTo>
                  <a:lnTo>
                    <a:pt x="1934" y="470"/>
                  </a:lnTo>
                  <a:lnTo>
                    <a:pt x="1948" y="492"/>
                  </a:lnTo>
                  <a:lnTo>
                    <a:pt x="1961" y="513"/>
                  </a:lnTo>
                  <a:lnTo>
                    <a:pt x="1974" y="535"/>
                  </a:lnTo>
                  <a:lnTo>
                    <a:pt x="1996" y="579"/>
                  </a:lnTo>
                  <a:lnTo>
                    <a:pt x="2007" y="601"/>
                  </a:lnTo>
                  <a:lnTo>
                    <a:pt x="2018" y="623"/>
                  </a:lnTo>
                  <a:lnTo>
                    <a:pt x="2027" y="647"/>
                  </a:lnTo>
                  <a:lnTo>
                    <a:pt x="2036" y="670"/>
                  </a:lnTo>
                  <a:lnTo>
                    <a:pt x="2045" y="694"/>
                  </a:lnTo>
                  <a:lnTo>
                    <a:pt x="2053" y="718"/>
                  </a:lnTo>
                  <a:lnTo>
                    <a:pt x="2067" y="767"/>
                  </a:lnTo>
                  <a:lnTo>
                    <a:pt x="2074" y="790"/>
                  </a:lnTo>
                  <a:lnTo>
                    <a:pt x="2078" y="816"/>
                  </a:lnTo>
                  <a:lnTo>
                    <a:pt x="2083" y="841"/>
                  </a:lnTo>
                  <a:lnTo>
                    <a:pt x="2088" y="866"/>
                  </a:lnTo>
                  <a:lnTo>
                    <a:pt x="2091" y="891"/>
                  </a:lnTo>
                  <a:lnTo>
                    <a:pt x="2095" y="918"/>
                  </a:lnTo>
                  <a:lnTo>
                    <a:pt x="2097" y="944"/>
                  </a:lnTo>
                  <a:lnTo>
                    <a:pt x="2099" y="970"/>
                  </a:lnTo>
                  <a:lnTo>
                    <a:pt x="2101" y="1022"/>
                  </a:lnTo>
                  <a:close/>
                </a:path>
              </a:pathLst>
            </a:custGeom>
            <a:solidFill>
              <a:srgbClr val="3B3332"/>
            </a:solidFill>
            <a:ln w="9525">
              <a:noFill/>
              <a:round/>
              <a:headEnd/>
              <a:tailEnd/>
            </a:ln>
          </p:spPr>
          <p:txBody>
            <a:bodyPr/>
            <a:lstStyle/>
            <a:p>
              <a:endParaRPr lang="ru-RU"/>
            </a:p>
          </p:txBody>
        </p:sp>
        <p:sp>
          <p:nvSpPr>
            <p:cNvPr id="22772" name="Freeform 1645"/>
            <p:cNvSpPr>
              <a:spLocks/>
            </p:cNvSpPr>
            <p:nvPr/>
          </p:nvSpPr>
          <p:spPr bwMode="auto">
            <a:xfrm>
              <a:off x="1865" y="1223"/>
              <a:ext cx="2056" cy="2005"/>
            </a:xfrm>
            <a:custGeom>
              <a:avLst/>
              <a:gdLst>
                <a:gd name="T0" fmla="*/ 2051 w 2056"/>
                <a:gd name="T1" fmla="*/ 1103 h 2005"/>
                <a:gd name="T2" fmla="*/ 2035 w 2056"/>
                <a:gd name="T3" fmla="*/ 1203 h 2005"/>
                <a:gd name="T4" fmla="*/ 2010 w 2056"/>
                <a:gd name="T5" fmla="*/ 1299 h 2005"/>
                <a:gd name="T6" fmla="*/ 1976 w 2056"/>
                <a:gd name="T7" fmla="*/ 1391 h 2005"/>
                <a:gd name="T8" fmla="*/ 1932 w 2056"/>
                <a:gd name="T9" fmla="*/ 1478 h 2005"/>
                <a:gd name="T10" fmla="*/ 1882 w 2056"/>
                <a:gd name="T11" fmla="*/ 1562 h 2005"/>
                <a:gd name="T12" fmla="*/ 1822 w 2056"/>
                <a:gd name="T13" fmla="*/ 1639 h 2005"/>
                <a:gd name="T14" fmla="*/ 1738 w 2056"/>
                <a:gd name="T15" fmla="*/ 1726 h 2005"/>
                <a:gd name="T16" fmla="*/ 1645 w 2056"/>
                <a:gd name="T17" fmla="*/ 1805 h 2005"/>
                <a:gd name="T18" fmla="*/ 1540 w 2056"/>
                <a:gd name="T19" fmla="*/ 1872 h 2005"/>
                <a:gd name="T20" fmla="*/ 1452 w 2056"/>
                <a:gd name="T21" fmla="*/ 1916 h 2005"/>
                <a:gd name="T22" fmla="*/ 1358 w 2056"/>
                <a:gd name="T23" fmla="*/ 1951 h 2005"/>
                <a:gd name="T24" fmla="*/ 1260 w 2056"/>
                <a:gd name="T25" fmla="*/ 1978 h 2005"/>
                <a:gd name="T26" fmla="*/ 1159 w 2056"/>
                <a:gd name="T27" fmla="*/ 1997 h 2005"/>
                <a:gd name="T28" fmla="*/ 1055 w 2056"/>
                <a:gd name="T29" fmla="*/ 2003 h 2005"/>
                <a:gd name="T30" fmla="*/ 924 w 2056"/>
                <a:gd name="T31" fmla="*/ 1999 h 2005"/>
                <a:gd name="T32" fmla="*/ 822 w 2056"/>
                <a:gd name="T33" fmla="*/ 1985 h 2005"/>
                <a:gd name="T34" fmla="*/ 723 w 2056"/>
                <a:gd name="T35" fmla="*/ 1960 h 2005"/>
                <a:gd name="T36" fmla="*/ 630 w 2056"/>
                <a:gd name="T37" fmla="*/ 1927 h 2005"/>
                <a:gd name="T38" fmla="*/ 496 w 2056"/>
                <a:gd name="T39" fmla="*/ 1861 h 2005"/>
                <a:gd name="T40" fmla="*/ 414 w 2056"/>
                <a:gd name="T41" fmla="*/ 1807 h 2005"/>
                <a:gd name="T42" fmla="*/ 338 w 2056"/>
                <a:gd name="T43" fmla="*/ 1746 h 2005"/>
                <a:gd name="T44" fmla="*/ 235 w 2056"/>
                <a:gd name="T45" fmla="*/ 1642 h 2005"/>
                <a:gd name="T46" fmla="*/ 176 w 2056"/>
                <a:gd name="T47" fmla="*/ 1565 h 2005"/>
                <a:gd name="T48" fmla="*/ 113 w 2056"/>
                <a:gd name="T49" fmla="*/ 1460 h 2005"/>
                <a:gd name="T50" fmla="*/ 62 w 2056"/>
                <a:gd name="T51" fmla="*/ 1348 h 2005"/>
                <a:gd name="T52" fmla="*/ 32 w 2056"/>
                <a:gd name="T53" fmla="*/ 1256 h 2005"/>
                <a:gd name="T54" fmla="*/ 12 w 2056"/>
                <a:gd name="T55" fmla="*/ 1158 h 2005"/>
                <a:gd name="T56" fmla="*/ 0 w 2056"/>
                <a:gd name="T57" fmla="*/ 1056 h 2005"/>
                <a:gd name="T58" fmla="*/ 4 w 2056"/>
                <a:gd name="T59" fmla="*/ 901 h 2005"/>
                <a:gd name="T60" fmla="*/ 21 w 2056"/>
                <a:gd name="T61" fmla="*/ 802 h 2005"/>
                <a:gd name="T62" fmla="*/ 45 w 2056"/>
                <a:gd name="T63" fmla="*/ 706 h 2005"/>
                <a:gd name="T64" fmla="*/ 80 w 2056"/>
                <a:gd name="T65" fmla="*/ 614 h 2005"/>
                <a:gd name="T66" fmla="*/ 122 w 2056"/>
                <a:gd name="T67" fmla="*/ 525 h 2005"/>
                <a:gd name="T68" fmla="*/ 175 w 2056"/>
                <a:gd name="T69" fmla="*/ 443 h 2005"/>
                <a:gd name="T70" fmla="*/ 233 w 2056"/>
                <a:gd name="T71" fmla="*/ 366 h 2005"/>
                <a:gd name="T72" fmla="*/ 317 w 2056"/>
                <a:gd name="T73" fmla="*/ 277 h 2005"/>
                <a:gd name="T74" fmla="*/ 412 w 2056"/>
                <a:gd name="T75" fmla="*/ 200 h 2005"/>
                <a:gd name="T76" fmla="*/ 515 w 2056"/>
                <a:gd name="T77" fmla="*/ 133 h 2005"/>
                <a:gd name="T78" fmla="*/ 603 w 2056"/>
                <a:gd name="T79" fmla="*/ 89 h 2005"/>
                <a:gd name="T80" fmla="*/ 697 w 2056"/>
                <a:gd name="T81" fmla="*/ 54 h 2005"/>
                <a:gd name="T82" fmla="*/ 795 w 2056"/>
                <a:gd name="T83" fmla="*/ 25 h 2005"/>
                <a:gd name="T84" fmla="*/ 896 w 2056"/>
                <a:gd name="T85" fmla="*/ 8 h 2005"/>
                <a:gd name="T86" fmla="*/ 1000 w 2056"/>
                <a:gd name="T87" fmla="*/ 0 h 2005"/>
                <a:gd name="T88" fmla="*/ 1131 w 2056"/>
                <a:gd name="T89" fmla="*/ 4 h 2005"/>
                <a:gd name="T90" fmla="*/ 1234 w 2056"/>
                <a:gd name="T91" fmla="*/ 20 h 2005"/>
                <a:gd name="T92" fmla="*/ 1332 w 2056"/>
                <a:gd name="T93" fmla="*/ 45 h 2005"/>
                <a:gd name="T94" fmla="*/ 1427 w 2056"/>
                <a:gd name="T95" fmla="*/ 78 h 2005"/>
                <a:gd name="T96" fmla="*/ 1560 w 2056"/>
                <a:gd name="T97" fmla="*/ 144 h 2005"/>
                <a:gd name="T98" fmla="*/ 1643 w 2056"/>
                <a:gd name="T99" fmla="*/ 198 h 2005"/>
                <a:gd name="T100" fmla="*/ 1719 w 2056"/>
                <a:gd name="T101" fmla="*/ 258 h 2005"/>
                <a:gd name="T102" fmla="*/ 1820 w 2056"/>
                <a:gd name="T103" fmla="*/ 363 h 2005"/>
                <a:gd name="T104" fmla="*/ 1880 w 2056"/>
                <a:gd name="T105" fmla="*/ 440 h 2005"/>
                <a:gd name="T106" fmla="*/ 1942 w 2056"/>
                <a:gd name="T107" fmla="*/ 544 h 2005"/>
                <a:gd name="T108" fmla="*/ 1993 w 2056"/>
                <a:gd name="T109" fmla="*/ 657 h 2005"/>
                <a:gd name="T110" fmla="*/ 2023 w 2056"/>
                <a:gd name="T111" fmla="*/ 749 h 2005"/>
                <a:gd name="T112" fmla="*/ 2044 w 2056"/>
                <a:gd name="T113" fmla="*/ 847 h 2005"/>
                <a:gd name="T114" fmla="*/ 2055 w 2056"/>
                <a:gd name="T115" fmla="*/ 948 h 200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056"/>
                <a:gd name="T175" fmla="*/ 0 h 2005"/>
                <a:gd name="T176" fmla="*/ 2056 w 2056"/>
                <a:gd name="T177" fmla="*/ 2005 h 200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056" h="2005">
                  <a:moveTo>
                    <a:pt x="2056" y="1000"/>
                  </a:moveTo>
                  <a:lnTo>
                    <a:pt x="2055" y="1053"/>
                  </a:lnTo>
                  <a:lnTo>
                    <a:pt x="2054" y="1078"/>
                  </a:lnTo>
                  <a:lnTo>
                    <a:pt x="2051" y="1103"/>
                  </a:lnTo>
                  <a:lnTo>
                    <a:pt x="2047" y="1128"/>
                  </a:lnTo>
                  <a:lnTo>
                    <a:pt x="2045" y="1154"/>
                  </a:lnTo>
                  <a:lnTo>
                    <a:pt x="2040" y="1177"/>
                  </a:lnTo>
                  <a:lnTo>
                    <a:pt x="2035" y="1203"/>
                  </a:lnTo>
                  <a:lnTo>
                    <a:pt x="2030" y="1226"/>
                  </a:lnTo>
                  <a:lnTo>
                    <a:pt x="2024" y="1252"/>
                  </a:lnTo>
                  <a:lnTo>
                    <a:pt x="2017" y="1275"/>
                  </a:lnTo>
                  <a:lnTo>
                    <a:pt x="2010" y="1299"/>
                  </a:lnTo>
                  <a:lnTo>
                    <a:pt x="2002" y="1321"/>
                  </a:lnTo>
                  <a:lnTo>
                    <a:pt x="1994" y="1345"/>
                  </a:lnTo>
                  <a:lnTo>
                    <a:pt x="1986" y="1369"/>
                  </a:lnTo>
                  <a:lnTo>
                    <a:pt x="1976" y="1391"/>
                  </a:lnTo>
                  <a:lnTo>
                    <a:pt x="1966" y="1413"/>
                  </a:lnTo>
                  <a:lnTo>
                    <a:pt x="1956" y="1435"/>
                  </a:lnTo>
                  <a:lnTo>
                    <a:pt x="1944" y="1457"/>
                  </a:lnTo>
                  <a:lnTo>
                    <a:pt x="1932" y="1478"/>
                  </a:lnTo>
                  <a:lnTo>
                    <a:pt x="1920" y="1500"/>
                  </a:lnTo>
                  <a:lnTo>
                    <a:pt x="1907" y="1521"/>
                  </a:lnTo>
                  <a:lnTo>
                    <a:pt x="1895" y="1541"/>
                  </a:lnTo>
                  <a:lnTo>
                    <a:pt x="1882" y="1562"/>
                  </a:lnTo>
                  <a:lnTo>
                    <a:pt x="1867" y="1581"/>
                  </a:lnTo>
                  <a:lnTo>
                    <a:pt x="1852" y="1601"/>
                  </a:lnTo>
                  <a:lnTo>
                    <a:pt x="1837" y="1620"/>
                  </a:lnTo>
                  <a:lnTo>
                    <a:pt x="1822" y="1639"/>
                  </a:lnTo>
                  <a:lnTo>
                    <a:pt x="1806" y="1656"/>
                  </a:lnTo>
                  <a:lnTo>
                    <a:pt x="1790" y="1675"/>
                  </a:lnTo>
                  <a:lnTo>
                    <a:pt x="1756" y="1710"/>
                  </a:lnTo>
                  <a:lnTo>
                    <a:pt x="1738" y="1726"/>
                  </a:lnTo>
                  <a:lnTo>
                    <a:pt x="1721" y="1743"/>
                  </a:lnTo>
                  <a:lnTo>
                    <a:pt x="1683" y="1775"/>
                  </a:lnTo>
                  <a:lnTo>
                    <a:pt x="1664" y="1790"/>
                  </a:lnTo>
                  <a:lnTo>
                    <a:pt x="1645" y="1805"/>
                  </a:lnTo>
                  <a:lnTo>
                    <a:pt x="1625" y="1820"/>
                  </a:lnTo>
                  <a:lnTo>
                    <a:pt x="1604" y="1833"/>
                  </a:lnTo>
                  <a:lnTo>
                    <a:pt x="1563" y="1859"/>
                  </a:lnTo>
                  <a:lnTo>
                    <a:pt x="1540" y="1872"/>
                  </a:lnTo>
                  <a:lnTo>
                    <a:pt x="1518" y="1883"/>
                  </a:lnTo>
                  <a:lnTo>
                    <a:pt x="1498" y="1894"/>
                  </a:lnTo>
                  <a:lnTo>
                    <a:pt x="1474" y="1905"/>
                  </a:lnTo>
                  <a:lnTo>
                    <a:pt x="1452" y="1916"/>
                  </a:lnTo>
                  <a:lnTo>
                    <a:pt x="1430" y="1925"/>
                  </a:lnTo>
                  <a:lnTo>
                    <a:pt x="1406" y="1935"/>
                  </a:lnTo>
                  <a:lnTo>
                    <a:pt x="1382" y="1943"/>
                  </a:lnTo>
                  <a:lnTo>
                    <a:pt x="1358" y="1951"/>
                  </a:lnTo>
                  <a:lnTo>
                    <a:pt x="1335" y="1959"/>
                  </a:lnTo>
                  <a:lnTo>
                    <a:pt x="1311" y="1967"/>
                  </a:lnTo>
                  <a:lnTo>
                    <a:pt x="1286" y="1973"/>
                  </a:lnTo>
                  <a:lnTo>
                    <a:pt x="1260" y="1978"/>
                  </a:lnTo>
                  <a:lnTo>
                    <a:pt x="1237" y="1984"/>
                  </a:lnTo>
                  <a:lnTo>
                    <a:pt x="1211" y="1989"/>
                  </a:lnTo>
                  <a:lnTo>
                    <a:pt x="1187" y="1993"/>
                  </a:lnTo>
                  <a:lnTo>
                    <a:pt x="1159" y="1997"/>
                  </a:lnTo>
                  <a:lnTo>
                    <a:pt x="1134" y="1999"/>
                  </a:lnTo>
                  <a:lnTo>
                    <a:pt x="1109" y="2002"/>
                  </a:lnTo>
                  <a:lnTo>
                    <a:pt x="1082" y="2003"/>
                  </a:lnTo>
                  <a:lnTo>
                    <a:pt x="1055" y="2003"/>
                  </a:lnTo>
                  <a:lnTo>
                    <a:pt x="1029" y="2005"/>
                  </a:lnTo>
                  <a:lnTo>
                    <a:pt x="976" y="2003"/>
                  </a:lnTo>
                  <a:lnTo>
                    <a:pt x="950" y="2003"/>
                  </a:lnTo>
                  <a:lnTo>
                    <a:pt x="924" y="1999"/>
                  </a:lnTo>
                  <a:lnTo>
                    <a:pt x="899" y="1998"/>
                  </a:lnTo>
                  <a:lnTo>
                    <a:pt x="873" y="1993"/>
                  </a:lnTo>
                  <a:lnTo>
                    <a:pt x="848" y="1990"/>
                  </a:lnTo>
                  <a:lnTo>
                    <a:pt x="822" y="1985"/>
                  </a:lnTo>
                  <a:lnTo>
                    <a:pt x="797" y="1979"/>
                  </a:lnTo>
                  <a:lnTo>
                    <a:pt x="771" y="1974"/>
                  </a:lnTo>
                  <a:lnTo>
                    <a:pt x="748" y="1968"/>
                  </a:lnTo>
                  <a:lnTo>
                    <a:pt x="723" y="1960"/>
                  </a:lnTo>
                  <a:lnTo>
                    <a:pt x="699" y="1953"/>
                  </a:lnTo>
                  <a:lnTo>
                    <a:pt x="675" y="1944"/>
                  </a:lnTo>
                  <a:lnTo>
                    <a:pt x="651" y="1936"/>
                  </a:lnTo>
                  <a:lnTo>
                    <a:pt x="630" y="1927"/>
                  </a:lnTo>
                  <a:lnTo>
                    <a:pt x="606" y="1917"/>
                  </a:lnTo>
                  <a:lnTo>
                    <a:pt x="583" y="1906"/>
                  </a:lnTo>
                  <a:lnTo>
                    <a:pt x="539" y="1885"/>
                  </a:lnTo>
                  <a:lnTo>
                    <a:pt x="496" y="1861"/>
                  </a:lnTo>
                  <a:lnTo>
                    <a:pt x="474" y="1848"/>
                  </a:lnTo>
                  <a:lnTo>
                    <a:pt x="453" y="1835"/>
                  </a:lnTo>
                  <a:lnTo>
                    <a:pt x="433" y="1822"/>
                  </a:lnTo>
                  <a:lnTo>
                    <a:pt x="414" y="1807"/>
                  </a:lnTo>
                  <a:lnTo>
                    <a:pt x="393" y="1792"/>
                  </a:lnTo>
                  <a:lnTo>
                    <a:pt x="374" y="1777"/>
                  </a:lnTo>
                  <a:lnTo>
                    <a:pt x="355" y="1762"/>
                  </a:lnTo>
                  <a:lnTo>
                    <a:pt x="338" y="1746"/>
                  </a:lnTo>
                  <a:lnTo>
                    <a:pt x="319" y="1729"/>
                  </a:lnTo>
                  <a:lnTo>
                    <a:pt x="302" y="1713"/>
                  </a:lnTo>
                  <a:lnTo>
                    <a:pt x="267" y="1678"/>
                  </a:lnTo>
                  <a:lnTo>
                    <a:pt x="235" y="1642"/>
                  </a:lnTo>
                  <a:lnTo>
                    <a:pt x="219" y="1623"/>
                  </a:lnTo>
                  <a:lnTo>
                    <a:pt x="205" y="1604"/>
                  </a:lnTo>
                  <a:lnTo>
                    <a:pt x="191" y="1584"/>
                  </a:lnTo>
                  <a:lnTo>
                    <a:pt x="176" y="1565"/>
                  </a:lnTo>
                  <a:lnTo>
                    <a:pt x="150" y="1524"/>
                  </a:lnTo>
                  <a:lnTo>
                    <a:pt x="137" y="1503"/>
                  </a:lnTo>
                  <a:lnTo>
                    <a:pt x="124" y="1481"/>
                  </a:lnTo>
                  <a:lnTo>
                    <a:pt x="113" y="1460"/>
                  </a:lnTo>
                  <a:lnTo>
                    <a:pt x="102" y="1438"/>
                  </a:lnTo>
                  <a:lnTo>
                    <a:pt x="91" y="1417"/>
                  </a:lnTo>
                  <a:lnTo>
                    <a:pt x="81" y="1394"/>
                  </a:lnTo>
                  <a:lnTo>
                    <a:pt x="62" y="1348"/>
                  </a:lnTo>
                  <a:lnTo>
                    <a:pt x="54" y="1325"/>
                  </a:lnTo>
                  <a:lnTo>
                    <a:pt x="46" y="1303"/>
                  </a:lnTo>
                  <a:lnTo>
                    <a:pt x="38" y="1279"/>
                  </a:lnTo>
                  <a:lnTo>
                    <a:pt x="32" y="1256"/>
                  </a:lnTo>
                  <a:lnTo>
                    <a:pt x="25" y="1230"/>
                  </a:lnTo>
                  <a:lnTo>
                    <a:pt x="21" y="1207"/>
                  </a:lnTo>
                  <a:lnTo>
                    <a:pt x="16" y="1181"/>
                  </a:lnTo>
                  <a:lnTo>
                    <a:pt x="12" y="1158"/>
                  </a:lnTo>
                  <a:lnTo>
                    <a:pt x="8" y="1132"/>
                  </a:lnTo>
                  <a:lnTo>
                    <a:pt x="5" y="1107"/>
                  </a:lnTo>
                  <a:lnTo>
                    <a:pt x="3" y="1081"/>
                  </a:lnTo>
                  <a:lnTo>
                    <a:pt x="0" y="1056"/>
                  </a:lnTo>
                  <a:lnTo>
                    <a:pt x="0" y="1004"/>
                  </a:lnTo>
                  <a:lnTo>
                    <a:pt x="0" y="952"/>
                  </a:lnTo>
                  <a:lnTo>
                    <a:pt x="3" y="927"/>
                  </a:lnTo>
                  <a:lnTo>
                    <a:pt x="4" y="901"/>
                  </a:lnTo>
                  <a:lnTo>
                    <a:pt x="8" y="876"/>
                  </a:lnTo>
                  <a:lnTo>
                    <a:pt x="11" y="851"/>
                  </a:lnTo>
                  <a:lnTo>
                    <a:pt x="15" y="828"/>
                  </a:lnTo>
                  <a:lnTo>
                    <a:pt x="21" y="802"/>
                  </a:lnTo>
                  <a:lnTo>
                    <a:pt x="25" y="778"/>
                  </a:lnTo>
                  <a:lnTo>
                    <a:pt x="31" y="753"/>
                  </a:lnTo>
                  <a:lnTo>
                    <a:pt x="38" y="730"/>
                  </a:lnTo>
                  <a:lnTo>
                    <a:pt x="45" y="706"/>
                  </a:lnTo>
                  <a:lnTo>
                    <a:pt x="53" y="682"/>
                  </a:lnTo>
                  <a:lnTo>
                    <a:pt x="61" y="660"/>
                  </a:lnTo>
                  <a:lnTo>
                    <a:pt x="71" y="636"/>
                  </a:lnTo>
                  <a:lnTo>
                    <a:pt x="80" y="614"/>
                  </a:lnTo>
                  <a:lnTo>
                    <a:pt x="90" y="592"/>
                  </a:lnTo>
                  <a:lnTo>
                    <a:pt x="101" y="570"/>
                  </a:lnTo>
                  <a:lnTo>
                    <a:pt x="111" y="548"/>
                  </a:lnTo>
                  <a:lnTo>
                    <a:pt x="122" y="525"/>
                  </a:lnTo>
                  <a:lnTo>
                    <a:pt x="135" y="505"/>
                  </a:lnTo>
                  <a:lnTo>
                    <a:pt x="148" y="484"/>
                  </a:lnTo>
                  <a:lnTo>
                    <a:pt x="160" y="464"/>
                  </a:lnTo>
                  <a:lnTo>
                    <a:pt x="175" y="443"/>
                  </a:lnTo>
                  <a:lnTo>
                    <a:pt x="189" y="422"/>
                  </a:lnTo>
                  <a:lnTo>
                    <a:pt x="203" y="403"/>
                  </a:lnTo>
                  <a:lnTo>
                    <a:pt x="218" y="385"/>
                  </a:lnTo>
                  <a:lnTo>
                    <a:pt x="233" y="366"/>
                  </a:lnTo>
                  <a:lnTo>
                    <a:pt x="249" y="348"/>
                  </a:lnTo>
                  <a:lnTo>
                    <a:pt x="265" y="330"/>
                  </a:lnTo>
                  <a:lnTo>
                    <a:pt x="300" y="294"/>
                  </a:lnTo>
                  <a:lnTo>
                    <a:pt x="317" y="277"/>
                  </a:lnTo>
                  <a:lnTo>
                    <a:pt x="336" y="261"/>
                  </a:lnTo>
                  <a:lnTo>
                    <a:pt x="372" y="230"/>
                  </a:lnTo>
                  <a:lnTo>
                    <a:pt x="391" y="215"/>
                  </a:lnTo>
                  <a:lnTo>
                    <a:pt x="412" y="200"/>
                  </a:lnTo>
                  <a:lnTo>
                    <a:pt x="430" y="185"/>
                  </a:lnTo>
                  <a:lnTo>
                    <a:pt x="451" y="172"/>
                  </a:lnTo>
                  <a:lnTo>
                    <a:pt x="494" y="146"/>
                  </a:lnTo>
                  <a:lnTo>
                    <a:pt x="515" y="133"/>
                  </a:lnTo>
                  <a:lnTo>
                    <a:pt x="537" y="121"/>
                  </a:lnTo>
                  <a:lnTo>
                    <a:pt x="558" y="111"/>
                  </a:lnTo>
                  <a:lnTo>
                    <a:pt x="581" y="100"/>
                  </a:lnTo>
                  <a:lnTo>
                    <a:pt x="603" y="89"/>
                  </a:lnTo>
                  <a:lnTo>
                    <a:pt x="627" y="79"/>
                  </a:lnTo>
                  <a:lnTo>
                    <a:pt x="649" y="70"/>
                  </a:lnTo>
                  <a:lnTo>
                    <a:pt x="673" y="61"/>
                  </a:lnTo>
                  <a:lnTo>
                    <a:pt x="697" y="54"/>
                  </a:lnTo>
                  <a:lnTo>
                    <a:pt x="720" y="46"/>
                  </a:lnTo>
                  <a:lnTo>
                    <a:pt x="746" y="38"/>
                  </a:lnTo>
                  <a:lnTo>
                    <a:pt x="769" y="31"/>
                  </a:lnTo>
                  <a:lnTo>
                    <a:pt x="795" y="25"/>
                  </a:lnTo>
                  <a:lnTo>
                    <a:pt x="819" y="21"/>
                  </a:lnTo>
                  <a:lnTo>
                    <a:pt x="845" y="15"/>
                  </a:lnTo>
                  <a:lnTo>
                    <a:pt x="870" y="12"/>
                  </a:lnTo>
                  <a:lnTo>
                    <a:pt x="896" y="8"/>
                  </a:lnTo>
                  <a:lnTo>
                    <a:pt x="921" y="4"/>
                  </a:lnTo>
                  <a:lnTo>
                    <a:pt x="947" y="2"/>
                  </a:lnTo>
                  <a:lnTo>
                    <a:pt x="973" y="1"/>
                  </a:lnTo>
                  <a:lnTo>
                    <a:pt x="1000" y="0"/>
                  </a:lnTo>
                  <a:lnTo>
                    <a:pt x="1027" y="0"/>
                  </a:lnTo>
                  <a:lnTo>
                    <a:pt x="1079" y="0"/>
                  </a:lnTo>
                  <a:lnTo>
                    <a:pt x="1106" y="2"/>
                  </a:lnTo>
                  <a:lnTo>
                    <a:pt x="1131" y="4"/>
                  </a:lnTo>
                  <a:lnTo>
                    <a:pt x="1156" y="7"/>
                  </a:lnTo>
                  <a:lnTo>
                    <a:pt x="1184" y="11"/>
                  </a:lnTo>
                  <a:lnTo>
                    <a:pt x="1209" y="15"/>
                  </a:lnTo>
                  <a:lnTo>
                    <a:pt x="1234" y="20"/>
                  </a:lnTo>
                  <a:lnTo>
                    <a:pt x="1258" y="24"/>
                  </a:lnTo>
                  <a:lnTo>
                    <a:pt x="1284" y="30"/>
                  </a:lnTo>
                  <a:lnTo>
                    <a:pt x="1308" y="37"/>
                  </a:lnTo>
                  <a:lnTo>
                    <a:pt x="1332" y="45"/>
                  </a:lnTo>
                  <a:lnTo>
                    <a:pt x="1356" y="52"/>
                  </a:lnTo>
                  <a:lnTo>
                    <a:pt x="1380" y="60"/>
                  </a:lnTo>
                  <a:lnTo>
                    <a:pt x="1404" y="69"/>
                  </a:lnTo>
                  <a:lnTo>
                    <a:pt x="1427" y="78"/>
                  </a:lnTo>
                  <a:lnTo>
                    <a:pt x="1449" y="87"/>
                  </a:lnTo>
                  <a:lnTo>
                    <a:pt x="1472" y="98"/>
                  </a:lnTo>
                  <a:lnTo>
                    <a:pt x="1516" y="120"/>
                  </a:lnTo>
                  <a:lnTo>
                    <a:pt x="1560" y="144"/>
                  </a:lnTo>
                  <a:lnTo>
                    <a:pt x="1581" y="156"/>
                  </a:lnTo>
                  <a:lnTo>
                    <a:pt x="1602" y="170"/>
                  </a:lnTo>
                  <a:lnTo>
                    <a:pt x="1622" y="183"/>
                  </a:lnTo>
                  <a:lnTo>
                    <a:pt x="1643" y="198"/>
                  </a:lnTo>
                  <a:lnTo>
                    <a:pt x="1662" y="213"/>
                  </a:lnTo>
                  <a:lnTo>
                    <a:pt x="1681" y="227"/>
                  </a:lnTo>
                  <a:lnTo>
                    <a:pt x="1700" y="243"/>
                  </a:lnTo>
                  <a:lnTo>
                    <a:pt x="1719" y="258"/>
                  </a:lnTo>
                  <a:lnTo>
                    <a:pt x="1736" y="275"/>
                  </a:lnTo>
                  <a:lnTo>
                    <a:pt x="1754" y="292"/>
                  </a:lnTo>
                  <a:lnTo>
                    <a:pt x="1788" y="327"/>
                  </a:lnTo>
                  <a:lnTo>
                    <a:pt x="1820" y="363"/>
                  </a:lnTo>
                  <a:lnTo>
                    <a:pt x="1836" y="382"/>
                  </a:lnTo>
                  <a:lnTo>
                    <a:pt x="1850" y="400"/>
                  </a:lnTo>
                  <a:lnTo>
                    <a:pt x="1866" y="419"/>
                  </a:lnTo>
                  <a:lnTo>
                    <a:pt x="1880" y="440"/>
                  </a:lnTo>
                  <a:lnTo>
                    <a:pt x="1905" y="481"/>
                  </a:lnTo>
                  <a:lnTo>
                    <a:pt x="1918" y="502"/>
                  </a:lnTo>
                  <a:lnTo>
                    <a:pt x="1931" y="522"/>
                  </a:lnTo>
                  <a:lnTo>
                    <a:pt x="1942" y="544"/>
                  </a:lnTo>
                  <a:lnTo>
                    <a:pt x="1955" y="567"/>
                  </a:lnTo>
                  <a:lnTo>
                    <a:pt x="1965" y="588"/>
                  </a:lnTo>
                  <a:lnTo>
                    <a:pt x="1975" y="610"/>
                  </a:lnTo>
                  <a:lnTo>
                    <a:pt x="1993" y="657"/>
                  </a:lnTo>
                  <a:lnTo>
                    <a:pt x="2001" y="678"/>
                  </a:lnTo>
                  <a:lnTo>
                    <a:pt x="2009" y="702"/>
                  </a:lnTo>
                  <a:lnTo>
                    <a:pt x="2017" y="726"/>
                  </a:lnTo>
                  <a:lnTo>
                    <a:pt x="2023" y="749"/>
                  </a:lnTo>
                  <a:lnTo>
                    <a:pt x="2030" y="775"/>
                  </a:lnTo>
                  <a:lnTo>
                    <a:pt x="2035" y="798"/>
                  </a:lnTo>
                  <a:lnTo>
                    <a:pt x="2039" y="824"/>
                  </a:lnTo>
                  <a:lnTo>
                    <a:pt x="2044" y="847"/>
                  </a:lnTo>
                  <a:lnTo>
                    <a:pt x="2047" y="873"/>
                  </a:lnTo>
                  <a:lnTo>
                    <a:pt x="2050" y="898"/>
                  </a:lnTo>
                  <a:lnTo>
                    <a:pt x="2054" y="923"/>
                  </a:lnTo>
                  <a:lnTo>
                    <a:pt x="2055" y="948"/>
                  </a:lnTo>
                  <a:lnTo>
                    <a:pt x="2056" y="1000"/>
                  </a:lnTo>
                  <a:close/>
                </a:path>
              </a:pathLst>
            </a:custGeom>
            <a:solidFill>
              <a:srgbClr val="413838"/>
            </a:solidFill>
            <a:ln w="9525">
              <a:noFill/>
              <a:round/>
              <a:headEnd/>
              <a:tailEnd/>
            </a:ln>
          </p:spPr>
          <p:txBody>
            <a:bodyPr/>
            <a:lstStyle/>
            <a:p>
              <a:endParaRPr lang="ru-RU"/>
            </a:p>
          </p:txBody>
        </p:sp>
        <p:sp>
          <p:nvSpPr>
            <p:cNvPr id="22773" name="Freeform 1646"/>
            <p:cNvSpPr>
              <a:spLocks/>
            </p:cNvSpPr>
            <p:nvPr/>
          </p:nvSpPr>
          <p:spPr bwMode="auto">
            <a:xfrm>
              <a:off x="1886" y="1246"/>
              <a:ext cx="2010" cy="1960"/>
            </a:xfrm>
            <a:custGeom>
              <a:avLst/>
              <a:gdLst>
                <a:gd name="T0" fmla="*/ 2005 w 2010"/>
                <a:gd name="T1" fmla="*/ 1078 h 1960"/>
                <a:gd name="T2" fmla="*/ 1992 w 2010"/>
                <a:gd name="T3" fmla="*/ 1176 h 1960"/>
                <a:gd name="T4" fmla="*/ 1966 w 2010"/>
                <a:gd name="T5" fmla="*/ 1271 h 1960"/>
                <a:gd name="T6" fmla="*/ 1932 w 2010"/>
                <a:gd name="T7" fmla="*/ 1361 h 1960"/>
                <a:gd name="T8" fmla="*/ 1865 w 2010"/>
                <a:gd name="T9" fmla="*/ 1487 h 1960"/>
                <a:gd name="T10" fmla="*/ 1797 w 2010"/>
                <a:gd name="T11" fmla="*/ 1583 h 1960"/>
                <a:gd name="T12" fmla="*/ 1734 w 2010"/>
                <a:gd name="T13" fmla="*/ 1654 h 1960"/>
                <a:gd name="T14" fmla="*/ 1664 w 2010"/>
                <a:gd name="T15" fmla="*/ 1719 h 1960"/>
                <a:gd name="T16" fmla="*/ 1589 w 2010"/>
                <a:gd name="T17" fmla="*/ 1777 h 1960"/>
                <a:gd name="T18" fmla="*/ 1486 w 2010"/>
                <a:gd name="T19" fmla="*/ 1840 h 1960"/>
                <a:gd name="T20" fmla="*/ 1352 w 2010"/>
                <a:gd name="T21" fmla="*/ 1900 h 1960"/>
                <a:gd name="T22" fmla="*/ 1258 w 2010"/>
                <a:gd name="T23" fmla="*/ 1928 h 1960"/>
                <a:gd name="T24" fmla="*/ 1136 w 2010"/>
                <a:gd name="T25" fmla="*/ 1951 h 1960"/>
                <a:gd name="T26" fmla="*/ 1007 w 2010"/>
                <a:gd name="T27" fmla="*/ 1960 h 1960"/>
                <a:gd name="T28" fmla="*/ 905 w 2010"/>
                <a:gd name="T29" fmla="*/ 1955 h 1960"/>
                <a:gd name="T30" fmla="*/ 803 w 2010"/>
                <a:gd name="T31" fmla="*/ 1940 h 1960"/>
                <a:gd name="T32" fmla="*/ 708 w 2010"/>
                <a:gd name="T33" fmla="*/ 1916 h 1960"/>
                <a:gd name="T34" fmla="*/ 593 w 2010"/>
                <a:gd name="T35" fmla="*/ 1873 h 1960"/>
                <a:gd name="T36" fmla="*/ 506 w 2010"/>
                <a:gd name="T37" fmla="*/ 1832 h 1960"/>
                <a:gd name="T38" fmla="*/ 425 w 2010"/>
                <a:gd name="T39" fmla="*/ 1780 h 1960"/>
                <a:gd name="T40" fmla="*/ 348 w 2010"/>
                <a:gd name="T41" fmla="*/ 1722 h 1960"/>
                <a:gd name="T42" fmla="*/ 278 w 2010"/>
                <a:gd name="T43" fmla="*/ 1656 h 1960"/>
                <a:gd name="T44" fmla="*/ 200 w 2010"/>
                <a:gd name="T45" fmla="*/ 1567 h 1960"/>
                <a:gd name="T46" fmla="*/ 134 w 2010"/>
                <a:gd name="T47" fmla="*/ 1469 h 1960"/>
                <a:gd name="T48" fmla="*/ 90 w 2010"/>
                <a:gd name="T49" fmla="*/ 1384 h 1960"/>
                <a:gd name="T50" fmla="*/ 45 w 2010"/>
                <a:gd name="T51" fmla="*/ 1274 h 1960"/>
                <a:gd name="T52" fmla="*/ 21 w 2010"/>
                <a:gd name="T53" fmla="*/ 1179 h 1960"/>
                <a:gd name="T54" fmla="*/ 5 w 2010"/>
                <a:gd name="T55" fmla="*/ 1081 h 1960"/>
                <a:gd name="T56" fmla="*/ 2 w 2010"/>
                <a:gd name="T57" fmla="*/ 931 h 1960"/>
                <a:gd name="T58" fmla="*/ 11 w 2010"/>
                <a:gd name="T59" fmla="*/ 832 h 1960"/>
                <a:gd name="T60" fmla="*/ 31 w 2010"/>
                <a:gd name="T61" fmla="*/ 738 h 1960"/>
                <a:gd name="T62" fmla="*/ 60 w 2010"/>
                <a:gd name="T63" fmla="*/ 644 h 1960"/>
                <a:gd name="T64" fmla="*/ 98 w 2010"/>
                <a:gd name="T65" fmla="*/ 558 h 1960"/>
                <a:gd name="T66" fmla="*/ 170 w 2010"/>
                <a:gd name="T67" fmla="*/ 434 h 1960"/>
                <a:gd name="T68" fmla="*/ 245 w 2010"/>
                <a:gd name="T69" fmla="*/ 341 h 1960"/>
                <a:gd name="T70" fmla="*/ 311 w 2010"/>
                <a:gd name="T71" fmla="*/ 271 h 1960"/>
                <a:gd name="T72" fmla="*/ 384 w 2010"/>
                <a:gd name="T73" fmla="*/ 210 h 1960"/>
                <a:gd name="T74" fmla="*/ 483 w 2010"/>
                <a:gd name="T75" fmla="*/ 143 h 1960"/>
                <a:gd name="T76" fmla="*/ 613 w 2010"/>
                <a:gd name="T77" fmla="*/ 79 h 1960"/>
                <a:gd name="T78" fmla="*/ 705 w 2010"/>
                <a:gd name="T79" fmla="*/ 45 h 1960"/>
                <a:gd name="T80" fmla="*/ 826 w 2010"/>
                <a:gd name="T81" fmla="*/ 17 h 1960"/>
                <a:gd name="T82" fmla="*/ 953 w 2010"/>
                <a:gd name="T83" fmla="*/ 2 h 1960"/>
                <a:gd name="T84" fmla="*/ 1055 w 2010"/>
                <a:gd name="T85" fmla="*/ 2 h 1960"/>
                <a:gd name="T86" fmla="*/ 1156 w 2010"/>
                <a:gd name="T87" fmla="*/ 11 h 1960"/>
                <a:gd name="T88" fmla="*/ 1256 w 2010"/>
                <a:gd name="T89" fmla="*/ 32 h 1960"/>
                <a:gd name="T90" fmla="*/ 1349 w 2010"/>
                <a:gd name="T91" fmla="*/ 60 h 1960"/>
                <a:gd name="T92" fmla="*/ 1462 w 2010"/>
                <a:gd name="T93" fmla="*/ 107 h 1960"/>
                <a:gd name="T94" fmla="*/ 1545 w 2010"/>
                <a:gd name="T95" fmla="*/ 154 h 1960"/>
                <a:gd name="T96" fmla="*/ 1624 w 2010"/>
                <a:gd name="T97" fmla="*/ 208 h 1960"/>
                <a:gd name="T98" fmla="*/ 1698 w 2010"/>
                <a:gd name="T99" fmla="*/ 269 h 1960"/>
                <a:gd name="T100" fmla="*/ 1764 w 2010"/>
                <a:gd name="T101" fmla="*/ 338 h 1960"/>
                <a:gd name="T102" fmla="*/ 1851 w 2010"/>
                <a:gd name="T103" fmla="*/ 450 h 1960"/>
                <a:gd name="T104" fmla="*/ 1900 w 2010"/>
                <a:gd name="T105" fmla="*/ 532 h 1960"/>
                <a:gd name="T106" fmla="*/ 1950 w 2010"/>
                <a:gd name="T107" fmla="*/ 641 h 1960"/>
                <a:gd name="T108" fmla="*/ 1978 w 2010"/>
                <a:gd name="T109" fmla="*/ 734 h 1960"/>
                <a:gd name="T110" fmla="*/ 1999 w 2010"/>
                <a:gd name="T111" fmla="*/ 828 h 1960"/>
                <a:gd name="T112" fmla="*/ 2010 w 2010"/>
                <a:gd name="T113" fmla="*/ 928 h 196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010"/>
                <a:gd name="T172" fmla="*/ 0 h 1960"/>
                <a:gd name="T173" fmla="*/ 2010 w 2010"/>
                <a:gd name="T174" fmla="*/ 1960 h 196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010" h="1960">
                  <a:moveTo>
                    <a:pt x="2010" y="979"/>
                  </a:moveTo>
                  <a:lnTo>
                    <a:pt x="2010" y="1029"/>
                  </a:lnTo>
                  <a:lnTo>
                    <a:pt x="2009" y="1054"/>
                  </a:lnTo>
                  <a:lnTo>
                    <a:pt x="2005" y="1078"/>
                  </a:lnTo>
                  <a:lnTo>
                    <a:pt x="2002" y="1103"/>
                  </a:lnTo>
                  <a:lnTo>
                    <a:pt x="1999" y="1127"/>
                  </a:lnTo>
                  <a:lnTo>
                    <a:pt x="1996" y="1152"/>
                  </a:lnTo>
                  <a:lnTo>
                    <a:pt x="1992" y="1176"/>
                  </a:lnTo>
                  <a:lnTo>
                    <a:pt x="1985" y="1199"/>
                  </a:lnTo>
                  <a:lnTo>
                    <a:pt x="1979" y="1223"/>
                  </a:lnTo>
                  <a:lnTo>
                    <a:pt x="1973" y="1247"/>
                  </a:lnTo>
                  <a:lnTo>
                    <a:pt x="1966" y="1271"/>
                  </a:lnTo>
                  <a:lnTo>
                    <a:pt x="1958" y="1292"/>
                  </a:lnTo>
                  <a:lnTo>
                    <a:pt x="1951" y="1314"/>
                  </a:lnTo>
                  <a:lnTo>
                    <a:pt x="1941" y="1338"/>
                  </a:lnTo>
                  <a:lnTo>
                    <a:pt x="1932" y="1361"/>
                  </a:lnTo>
                  <a:lnTo>
                    <a:pt x="1922" y="1381"/>
                  </a:lnTo>
                  <a:lnTo>
                    <a:pt x="1913" y="1403"/>
                  </a:lnTo>
                  <a:lnTo>
                    <a:pt x="1891" y="1445"/>
                  </a:lnTo>
                  <a:lnTo>
                    <a:pt x="1865" y="1487"/>
                  </a:lnTo>
                  <a:lnTo>
                    <a:pt x="1853" y="1507"/>
                  </a:lnTo>
                  <a:lnTo>
                    <a:pt x="1840" y="1526"/>
                  </a:lnTo>
                  <a:lnTo>
                    <a:pt x="1812" y="1564"/>
                  </a:lnTo>
                  <a:lnTo>
                    <a:pt x="1797" y="1583"/>
                  </a:lnTo>
                  <a:lnTo>
                    <a:pt x="1782" y="1602"/>
                  </a:lnTo>
                  <a:lnTo>
                    <a:pt x="1765" y="1620"/>
                  </a:lnTo>
                  <a:lnTo>
                    <a:pt x="1750" y="1637"/>
                  </a:lnTo>
                  <a:lnTo>
                    <a:pt x="1734" y="1654"/>
                  </a:lnTo>
                  <a:lnTo>
                    <a:pt x="1717" y="1671"/>
                  </a:lnTo>
                  <a:lnTo>
                    <a:pt x="1699" y="1687"/>
                  </a:lnTo>
                  <a:lnTo>
                    <a:pt x="1682" y="1705"/>
                  </a:lnTo>
                  <a:lnTo>
                    <a:pt x="1664" y="1719"/>
                  </a:lnTo>
                  <a:lnTo>
                    <a:pt x="1645" y="1735"/>
                  </a:lnTo>
                  <a:lnTo>
                    <a:pt x="1627" y="1749"/>
                  </a:lnTo>
                  <a:lnTo>
                    <a:pt x="1608" y="1763"/>
                  </a:lnTo>
                  <a:lnTo>
                    <a:pt x="1589" y="1777"/>
                  </a:lnTo>
                  <a:lnTo>
                    <a:pt x="1568" y="1791"/>
                  </a:lnTo>
                  <a:lnTo>
                    <a:pt x="1527" y="1817"/>
                  </a:lnTo>
                  <a:lnTo>
                    <a:pt x="1506" y="1830"/>
                  </a:lnTo>
                  <a:lnTo>
                    <a:pt x="1486" y="1840"/>
                  </a:lnTo>
                  <a:lnTo>
                    <a:pt x="1442" y="1863"/>
                  </a:lnTo>
                  <a:lnTo>
                    <a:pt x="1397" y="1881"/>
                  </a:lnTo>
                  <a:lnTo>
                    <a:pt x="1376" y="1891"/>
                  </a:lnTo>
                  <a:lnTo>
                    <a:pt x="1352" y="1900"/>
                  </a:lnTo>
                  <a:lnTo>
                    <a:pt x="1330" y="1907"/>
                  </a:lnTo>
                  <a:lnTo>
                    <a:pt x="1306" y="1915"/>
                  </a:lnTo>
                  <a:lnTo>
                    <a:pt x="1282" y="1921"/>
                  </a:lnTo>
                  <a:lnTo>
                    <a:pt x="1258" y="1928"/>
                  </a:lnTo>
                  <a:lnTo>
                    <a:pt x="1210" y="1939"/>
                  </a:lnTo>
                  <a:lnTo>
                    <a:pt x="1185" y="1944"/>
                  </a:lnTo>
                  <a:lnTo>
                    <a:pt x="1159" y="1949"/>
                  </a:lnTo>
                  <a:lnTo>
                    <a:pt x="1136" y="1951"/>
                  </a:lnTo>
                  <a:lnTo>
                    <a:pt x="1110" y="1955"/>
                  </a:lnTo>
                  <a:lnTo>
                    <a:pt x="1058" y="1958"/>
                  </a:lnTo>
                  <a:lnTo>
                    <a:pt x="1033" y="1960"/>
                  </a:lnTo>
                  <a:lnTo>
                    <a:pt x="1007" y="1960"/>
                  </a:lnTo>
                  <a:lnTo>
                    <a:pt x="980" y="1960"/>
                  </a:lnTo>
                  <a:lnTo>
                    <a:pt x="955" y="1959"/>
                  </a:lnTo>
                  <a:lnTo>
                    <a:pt x="930" y="1957"/>
                  </a:lnTo>
                  <a:lnTo>
                    <a:pt x="905" y="1955"/>
                  </a:lnTo>
                  <a:lnTo>
                    <a:pt x="879" y="1952"/>
                  </a:lnTo>
                  <a:lnTo>
                    <a:pt x="854" y="1949"/>
                  </a:lnTo>
                  <a:lnTo>
                    <a:pt x="828" y="1944"/>
                  </a:lnTo>
                  <a:lnTo>
                    <a:pt x="803" y="1940"/>
                  </a:lnTo>
                  <a:lnTo>
                    <a:pt x="779" y="1935"/>
                  </a:lnTo>
                  <a:lnTo>
                    <a:pt x="756" y="1929"/>
                  </a:lnTo>
                  <a:lnTo>
                    <a:pt x="732" y="1922"/>
                  </a:lnTo>
                  <a:lnTo>
                    <a:pt x="708" y="1916"/>
                  </a:lnTo>
                  <a:lnTo>
                    <a:pt x="685" y="1908"/>
                  </a:lnTo>
                  <a:lnTo>
                    <a:pt x="661" y="1901"/>
                  </a:lnTo>
                  <a:lnTo>
                    <a:pt x="615" y="1883"/>
                  </a:lnTo>
                  <a:lnTo>
                    <a:pt x="593" y="1873"/>
                  </a:lnTo>
                  <a:lnTo>
                    <a:pt x="571" y="1864"/>
                  </a:lnTo>
                  <a:lnTo>
                    <a:pt x="549" y="1853"/>
                  </a:lnTo>
                  <a:lnTo>
                    <a:pt x="529" y="1842"/>
                  </a:lnTo>
                  <a:lnTo>
                    <a:pt x="506" y="1832"/>
                  </a:lnTo>
                  <a:lnTo>
                    <a:pt x="486" y="1819"/>
                  </a:lnTo>
                  <a:lnTo>
                    <a:pt x="465" y="1806"/>
                  </a:lnTo>
                  <a:lnTo>
                    <a:pt x="444" y="1793"/>
                  </a:lnTo>
                  <a:lnTo>
                    <a:pt x="425" y="1780"/>
                  </a:lnTo>
                  <a:lnTo>
                    <a:pt x="405" y="1765"/>
                  </a:lnTo>
                  <a:lnTo>
                    <a:pt x="386" y="1751"/>
                  </a:lnTo>
                  <a:lnTo>
                    <a:pt x="367" y="1737"/>
                  </a:lnTo>
                  <a:lnTo>
                    <a:pt x="348" y="1722"/>
                  </a:lnTo>
                  <a:lnTo>
                    <a:pt x="330" y="1707"/>
                  </a:lnTo>
                  <a:lnTo>
                    <a:pt x="313" y="1690"/>
                  </a:lnTo>
                  <a:lnTo>
                    <a:pt x="296" y="1673"/>
                  </a:lnTo>
                  <a:lnTo>
                    <a:pt x="278" y="1656"/>
                  </a:lnTo>
                  <a:lnTo>
                    <a:pt x="262" y="1639"/>
                  </a:lnTo>
                  <a:lnTo>
                    <a:pt x="247" y="1622"/>
                  </a:lnTo>
                  <a:lnTo>
                    <a:pt x="230" y="1604"/>
                  </a:lnTo>
                  <a:lnTo>
                    <a:pt x="200" y="1567"/>
                  </a:lnTo>
                  <a:lnTo>
                    <a:pt x="172" y="1529"/>
                  </a:lnTo>
                  <a:lnTo>
                    <a:pt x="160" y="1510"/>
                  </a:lnTo>
                  <a:lnTo>
                    <a:pt x="147" y="1490"/>
                  </a:lnTo>
                  <a:lnTo>
                    <a:pt x="134" y="1469"/>
                  </a:lnTo>
                  <a:lnTo>
                    <a:pt x="121" y="1449"/>
                  </a:lnTo>
                  <a:lnTo>
                    <a:pt x="110" y="1428"/>
                  </a:lnTo>
                  <a:lnTo>
                    <a:pt x="100" y="1406"/>
                  </a:lnTo>
                  <a:lnTo>
                    <a:pt x="90" y="1384"/>
                  </a:lnTo>
                  <a:lnTo>
                    <a:pt x="81" y="1364"/>
                  </a:lnTo>
                  <a:lnTo>
                    <a:pt x="61" y="1318"/>
                  </a:lnTo>
                  <a:lnTo>
                    <a:pt x="53" y="1295"/>
                  </a:lnTo>
                  <a:lnTo>
                    <a:pt x="45" y="1274"/>
                  </a:lnTo>
                  <a:lnTo>
                    <a:pt x="39" y="1250"/>
                  </a:lnTo>
                  <a:lnTo>
                    <a:pt x="32" y="1226"/>
                  </a:lnTo>
                  <a:lnTo>
                    <a:pt x="26" y="1203"/>
                  </a:lnTo>
                  <a:lnTo>
                    <a:pt x="21" y="1179"/>
                  </a:lnTo>
                  <a:lnTo>
                    <a:pt x="17" y="1156"/>
                  </a:lnTo>
                  <a:lnTo>
                    <a:pt x="11" y="1130"/>
                  </a:lnTo>
                  <a:lnTo>
                    <a:pt x="9" y="1106"/>
                  </a:lnTo>
                  <a:lnTo>
                    <a:pt x="5" y="1081"/>
                  </a:lnTo>
                  <a:lnTo>
                    <a:pt x="4" y="1057"/>
                  </a:lnTo>
                  <a:lnTo>
                    <a:pt x="2" y="1033"/>
                  </a:lnTo>
                  <a:lnTo>
                    <a:pt x="0" y="982"/>
                  </a:lnTo>
                  <a:lnTo>
                    <a:pt x="2" y="931"/>
                  </a:lnTo>
                  <a:lnTo>
                    <a:pt x="3" y="907"/>
                  </a:lnTo>
                  <a:lnTo>
                    <a:pt x="5" y="881"/>
                  </a:lnTo>
                  <a:lnTo>
                    <a:pt x="9" y="858"/>
                  </a:lnTo>
                  <a:lnTo>
                    <a:pt x="11" y="832"/>
                  </a:lnTo>
                  <a:lnTo>
                    <a:pt x="16" y="808"/>
                  </a:lnTo>
                  <a:lnTo>
                    <a:pt x="20" y="785"/>
                  </a:lnTo>
                  <a:lnTo>
                    <a:pt x="26" y="761"/>
                  </a:lnTo>
                  <a:lnTo>
                    <a:pt x="31" y="738"/>
                  </a:lnTo>
                  <a:lnTo>
                    <a:pt x="38" y="714"/>
                  </a:lnTo>
                  <a:lnTo>
                    <a:pt x="44" y="690"/>
                  </a:lnTo>
                  <a:lnTo>
                    <a:pt x="52" y="669"/>
                  </a:lnTo>
                  <a:lnTo>
                    <a:pt x="60" y="644"/>
                  </a:lnTo>
                  <a:lnTo>
                    <a:pt x="69" y="622"/>
                  </a:lnTo>
                  <a:lnTo>
                    <a:pt x="79" y="600"/>
                  </a:lnTo>
                  <a:lnTo>
                    <a:pt x="89" y="579"/>
                  </a:lnTo>
                  <a:lnTo>
                    <a:pt x="98" y="558"/>
                  </a:lnTo>
                  <a:lnTo>
                    <a:pt x="120" y="515"/>
                  </a:lnTo>
                  <a:lnTo>
                    <a:pt x="145" y="474"/>
                  </a:lnTo>
                  <a:lnTo>
                    <a:pt x="158" y="453"/>
                  </a:lnTo>
                  <a:lnTo>
                    <a:pt x="170" y="434"/>
                  </a:lnTo>
                  <a:lnTo>
                    <a:pt x="199" y="395"/>
                  </a:lnTo>
                  <a:lnTo>
                    <a:pt x="213" y="378"/>
                  </a:lnTo>
                  <a:lnTo>
                    <a:pt x="228" y="359"/>
                  </a:lnTo>
                  <a:lnTo>
                    <a:pt x="245" y="341"/>
                  </a:lnTo>
                  <a:lnTo>
                    <a:pt x="260" y="322"/>
                  </a:lnTo>
                  <a:lnTo>
                    <a:pt x="276" y="307"/>
                  </a:lnTo>
                  <a:lnTo>
                    <a:pt x="294" y="289"/>
                  </a:lnTo>
                  <a:lnTo>
                    <a:pt x="311" y="271"/>
                  </a:lnTo>
                  <a:lnTo>
                    <a:pt x="328" y="256"/>
                  </a:lnTo>
                  <a:lnTo>
                    <a:pt x="346" y="240"/>
                  </a:lnTo>
                  <a:lnTo>
                    <a:pt x="365" y="226"/>
                  </a:lnTo>
                  <a:lnTo>
                    <a:pt x="384" y="210"/>
                  </a:lnTo>
                  <a:lnTo>
                    <a:pt x="403" y="196"/>
                  </a:lnTo>
                  <a:lnTo>
                    <a:pt x="423" y="183"/>
                  </a:lnTo>
                  <a:lnTo>
                    <a:pt x="442" y="169"/>
                  </a:lnTo>
                  <a:lnTo>
                    <a:pt x="483" y="143"/>
                  </a:lnTo>
                  <a:lnTo>
                    <a:pt x="504" y="131"/>
                  </a:lnTo>
                  <a:lnTo>
                    <a:pt x="526" y="120"/>
                  </a:lnTo>
                  <a:lnTo>
                    <a:pt x="568" y="98"/>
                  </a:lnTo>
                  <a:lnTo>
                    <a:pt x="613" y="79"/>
                  </a:lnTo>
                  <a:lnTo>
                    <a:pt x="635" y="69"/>
                  </a:lnTo>
                  <a:lnTo>
                    <a:pt x="658" y="61"/>
                  </a:lnTo>
                  <a:lnTo>
                    <a:pt x="682" y="53"/>
                  </a:lnTo>
                  <a:lnTo>
                    <a:pt x="705" y="45"/>
                  </a:lnTo>
                  <a:lnTo>
                    <a:pt x="729" y="39"/>
                  </a:lnTo>
                  <a:lnTo>
                    <a:pt x="753" y="33"/>
                  </a:lnTo>
                  <a:lnTo>
                    <a:pt x="801" y="21"/>
                  </a:lnTo>
                  <a:lnTo>
                    <a:pt x="826" y="17"/>
                  </a:lnTo>
                  <a:lnTo>
                    <a:pt x="851" y="12"/>
                  </a:lnTo>
                  <a:lnTo>
                    <a:pt x="876" y="9"/>
                  </a:lnTo>
                  <a:lnTo>
                    <a:pt x="902" y="6"/>
                  </a:lnTo>
                  <a:lnTo>
                    <a:pt x="953" y="2"/>
                  </a:lnTo>
                  <a:lnTo>
                    <a:pt x="977" y="0"/>
                  </a:lnTo>
                  <a:lnTo>
                    <a:pt x="1004" y="0"/>
                  </a:lnTo>
                  <a:lnTo>
                    <a:pt x="1030" y="0"/>
                  </a:lnTo>
                  <a:lnTo>
                    <a:pt x="1055" y="2"/>
                  </a:lnTo>
                  <a:lnTo>
                    <a:pt x="1082" y="4"/>
                  </a:lnTo>
                  <a:lnTo>
                    <a:pt x="1107" y="5"/>
                  </a:lnTo>
                  <a:lnTo>
                    <a:pt x="1133" y="9"/>
                  </a:lnTo>
                  <a:lnTo>
                    <a:pt x="1156" y="11"/>
                  </a:lnTo>
                  <a:lnTo>
                    <a:pt x="1182" y="16"/>
                  </a:lnTo>
                  <a:lnTo>
                    <a:pt x="1207" y="21"/>
                  </a:lnTo>
                  <a:lnTo>
                    <a:pt x="1231" y="26"/>
                  </a:lnTo>
                  <a:lnTo>
                    <a:pt x="1256" y="32"/>
                  </a:lnTo>
                  <a:lnTo>
                    <a:pt x="1280" y="38"/>
                  </a:lnTo>
                  <a:lnTo>
                    <a:pt x="1303" y="44"/>
                  </a:lnTo>
                  <a:lnTo>
                    <a:pt x="1327" y="52"/>
                  </a:lnTo>
                  <a:lnTo>
                    <a:pt x="1349" y="60"/>
                  </a:lnTo>
                  <a:lnTo>
                    <a:pt x="1395" y="78"/>
                  </a:lnTo>
                  <a:lnTo>
                    <a:pt x="1417" y="87"/>
                  </a:lnTo>
                  <a:lnTo>
                    <a:pt x="1440" y="96"/>
                  </a:lnTo>
                  <a:lnTo>
                    <a:pt x="1462" y="107"/>
                  </a:lnTo>
                  <a:lnTo>
                    <a:pt x="1484" y="118"/>
                  </a:lnTo>
                  <a:lnTo>
                    <a:pt x="1504" y="129"/>
                  </a:lnTo>
                  <a:lnTo>
                    <a:pt x="1525" y="142"/>
                  </a:lnTo>
                  <a:lnTo>
                    <a:pt x="1545" y="154"/>
                  </a:lnTo>
                  <a:lnTo>
                    <a:pt x="1566" y="167"/>
                  </a:lnTo>
                  <a:lnTo>
                    <a:pt x="1586" y="181"/>
                  </a:lnTo>
                  <a:lnTo>
                    <a:pt x="1605" y="194"/>
                  </a:lnTo>
                  <a:lnTo>
                    <a:pt x="1624" y="208"/>
                  </a:lnTo>
                  <a:lnTo>
                    <a:pt x="1643" y="224"/>
                  </a:lnTo>
                  <a:lnTo>
                    <a:pt x="1662" y="237"/>
                  </a:lnTo>
                  <a:lnTo>
                    <a:pt x="1680" y="254"/>
                  </a:lnTo>
                  <a:lnTo>
                    <a:pt x="1698" y="269"/>
                  </a:lnTo>
                  <a:lnTo>
                    <a:pt x="1715" y="287"/>
                  </a:lnTo>
                  <a:lnTo>
                    <a:pt x="1732" y="304"/>
                  </a:lnTo>
                  <a:lnTo>
                    <a:pt x="1748" y="319"/>
                  </a:lnTo>
                  <a:lnTo>
                    <a:pt x="1764" y="338"/>
                  </a:lnTo>
                  <a:lnTo>
                    <a:pt x="1780" y="356"/>
                  </a:lnTo>
                  <a:lnTo>
                    <a:pt x="1810" y="392"/>
                  </a:lnTo>
                  <a:lnTo>
                    <a:pt x="1838" y="431"/>
                  </a:lnTo>
                  <a:lnTo>
                    <a:pt x="1851" y="450"/>
                  </a:lnTo>
                  <a:lnTo>
                    <a:pt x="1864" y="471"/>
                  </a:lnTo>
                  <a:lnTo>
                    <a:pt x="1876" y="491"/>
                  </a:lnTo>
                  <a:lnTo>
                    <a:pt x="1889" y="512"/>
                  </a:lnTo>
                  <a:lnTo>
                    <a:pt x="1900" y="532"/>
                  </a:lnTo>
                  <a:lnTo>
                    <a:pt x="1912" y="555"/>
                  </a:lnTo>
                  <a:lnTo>
                    <a:pt x="1921" y="575"/>
                  </a:lnTo>
                  <a:lnTo>
                    <a:pt x="1931" y="597"/>
                  </a:lnTo>
                  <a:lnTo>
                    <a:pt x="1950" y="641"/>
                  </a:lnTo>
                  <a:lnTo>
                    <a:pt x="1957" y="665"/>
                  </a:lnTo>
                  <a:lnTo>
                    <a:pt x="1965" y="686"/>
                  </a:lnTo>
                  <a:lnTo>
                    <a:pt x="1972" y="710"/>
                  </a:lnTo>
                  <a:lnTo>
                    <a:pt x="1978" y="734"/>
                  </a:lnTo>
                  <a:lnTo>
                    <a:pt x="1984" y="758"/>
                  </a:lnTo>
                  <a:lnTo>
                    <a:pt x="1991" y="781"/>
                  </a:lnTo>
                  <a:lnTo>
                    <a:pt x="1995" y="805"/>
                  </a:lnTo>
                  <a:lnTo>
                    <a:pt x="1999" y="828"/>
                  </a:lnTo>
                  <a:lnTo>
                    <a:pt x="2001" y="854"/>
                  </a:lnTo>
                  <a:lnTo>
                    <a:pt x="2005" y="877"/>
                  </a:lnTo>
                  <a:lnTo>
                    <a:pt x="2008" y="903"/>
                  </a:lnTo>
                  <a:lnTo>
                    <a:pt x="2010" y="928"/>
                  </a:lnTo>
                  <a:lnTo>
                    <a:pt x="2010" y="979"/>
                  </a:lnTo>
                  <a:close/>
                </a:path>
              </a:pathLst>
            </a:custGeom>
            <a:solidFill>
              <a:srgbClr val="483D3D"/>
            </a:solidFill>
            <a:ln w="9525">
              <a:noFill/>
              <a:round/>
              <a:headEnd/>
              <a:tailEnd/>
            </a:ln>
          </p:spPr>
          <p:txBody>
            <a:bodyPr/>
            <a:lstStyle/>
            <a:p>
              <a:endParaRPr lang="ru-RU"/>
            </a:p>
          </p:txBody>
        </p:sp>
        <p:sp>
          <p:nvSpPr>
            <p:cNvPr id="22774" name="Freeform 1647"/>
            <p:cNvSpPr>
              <a:spLocks/>
            </p:cNvSpPr>
            <p:nvPr/>
          </p:nvSpPr>
          <p:spPr bwMode="auto">
            <a:xfrm>
              <a:off x="1909" y="1268"/>
              <a:ext cx="1965" cy="1916"/>
            </a:xfrm>
            <a:custGeom>
              <a:avLst/>
              <a:gdLst>
                <a:gd name="T0" fmla="*/ 1960 w 1965"/>
                <a:gd name="T1" fmla="*/ 1054 h 1916"/>
                <a:gd name="T2" fmla="*/ 1946 w 1965"/>
                <a:gd name="T3" fmla="*/ 1149 h 1916"/>
                <a:gd name="T4" fmla="*/ 1921 w 1965"/>
                <a:gd name="T5" fmla="*/ 1240 h 1916"/>
                <a:gd name="T6" fmla="*/ 1888 w 1965"/>
                <a:gd name="T7" fmla="*/ 1329 h 1916"/>
                <a:gd name="T8" fmla="*/ 1847 w 1965"/>
                <a:gd name="T9" fmla="*/ 1412 h 1916"/>
                <a:gd name="T10" fmla="*/ 1771 w 1965"/>
                <a:gd name="T11" fmla="*/ 1529 h 1916"/>
                <a:gd name="T12" fmla="*/ 1711 w 1965"/>
                <a:gd name="T13" fmla="*/ 1600 h 1916"/>
                <a:gd name="T14" fmla="*/ 1626 w 1965"/>
                <a:gd name="T15" fmla="*/ 1681 h 1916"/>
                <a:gd name="T16" fmla="*/ 1553 w 1965"/>
                <a:gd name="T17" fmla="*/ 1739 h 1916"/>
                <a:gd name="T18" fmla="*/ 1472 w 1965"/>
                <a:gd name="T19" fmla="*/ 1789 h 1916"/>
                <a:gd name="T20" fmla="*/ 1367 w 1965"/>
                <a:gd name="T21" fmla="*/ 1839 h 1916"/>
                <a:gd name="T22" fmla="*/ 1275 w 1965"/>
                <a:gd name="T23" fmla="*/ 1873 h 1916"/>
                <a:gd name="T24" fmla="*/ 1158 w 1965"/>
                <a:gd name="T25" fmla="*/ 1901 h 1916"/>
                <a:gd name="T26" fmla="*/ 1010 w 1965"/>
                <a:gd name="T27" fmla="*/ 1916 h 1916"/>
                <a:gd name="T28" fmla="*/ 883 w 1965"/>
                <a:gd name="T29" fmla="*/ 1911 h 1916"/>
                <a:gd name="T30" fmla="*/ 785 w 1965"/>
                <a:gd name="T31" fmla="*/ 1898 h 1916"/>
                <a:gd name="T32" fmla="*/ 692 w 1965"/>
                <a:gd name="T33" fmla="*/ 1874 h 1916"/>
                <a:gd name="T34" fmla="*/ 557 w 1965"/>
                <a:gd name="T35" fmla="*/ 1822 h 1916"/>
                <a:gd name="T36" fmla="*/ 453 w 1965"/>
                <a:gd name="T37" fmla="*/ 1765 h 1916"/>
                <a:gd name="T38" fmla="*/ 377 w 1965"/>
                <a:gd name="T39" fmla="*/ 1713 h 1916"/>
                <a:gd name="T40" fmla="*/ 288 w 1965"/>
                <a:gd name="T41" fmla="*/ 1636 h 1916"/>
                <a:gd name="T42" fmla="*/ 225 w 1965"/>
                <a:gd name="T43" fmla="*/ 1569 h 1916"/>
                <a:gd name="T44" fmla="*/ 143 w 1965"/>
                <a:gd name="T45" fmla="*/ 1457 h 1916"/>
                <a:gd name="T46" fmla="*/ 77 w 1965"/>
                <a:gd name="T47" fmla="*/ 1333 h 1916"/>
                <a:gd name="T48" fmla="*/ 44 w 1965"/>
                <a:gd name="T49" fmla="*/ 1244 h 1916"/>
                <a:gd name="T50" fmla="*/ 11 w 1965"/>
                <a:gd name="T51" fmla="*/ 1105 h 1916"/>
                <a:gd name="T52" fmla="*/ 0 w 1965"/>
                <a:gd name="T53" fmla="*/ 960 h 1916"/>
                <a:gd name="T54" fmla="*/ 7 w 1965"/>
                <a:gd name="T55" fmla="*/ 838 h 1916"/>
                <a:gd name="T56" fmla="*/ 25 w 1965"/>
                <a:gd name="T57" fmla="*/ 744 h 1916"/>
                <a:gd name="T58" fmla="*/ 51 w 1965"/>
                <a:gd name="T59" fmla="*/ 652 h 1916"/>
                <a:gd name="T60" fmla="*/ 86 w 1965"/>
                <a:gd name="T61" fmla="*/ 566 h 1916"/>
                <a:gd name="T62" fmla="*/ 141 w 1965"/>
                <a:gd name="T63" fmla="*/ 463 h 1916"/>
                <a:gd name="T64" fmla="*/ 207 w 1965"/>
                <a:gd name="T65" fmla="*/ 368 h 1916"/>
                <a:gd name="T66" fmla="*/ 271 w 1965"/>
                <a:gd name="T67" fmla="*/ 298 h 1916"/>
                <a:gd name="T68" fmla="*/ 356 w 1965"/>
                <a:gd name="T69" fmla="*/ 219 h 1916"/>
                <a:gd name="T70" fmla="*/ 432 w 1965"/>
                <a:gd name="T71" fmla="*/ 164 h 1916"/>
                <a:gd name="T72" fmla="*/ 513 w 1965"/>
                <a:gd name="T73" fmla="*/ 117 h 1916"/>
                <a:gd name="T74" fmla="*/ 622 w 1965"/>
                <a:gd name="T75" fmla="*/ 68 h 1916"/>
                <a:gd name="T76" fmla="*/ 712 w 1965"/>
                <a:gd name="T77" fmla="*/ 38 h 1916"/>
                <a:gd name="T78" fmla="*/ 832 w 1965"/>
                <a:gd name="T79" fmla="*/ 12 h 1916"/>
                <a:gd name="T80" fmla="*/ 981 w 1965"/>
                <a:gd name="T81" fmla="*/ 0 h 1916"/>
                <a:gd name="T82" fmla="*/ 1107 w 1965"/>
                <a:gd name="T83" fmla="*/ 8 h 1916"/>
                <a:gd name="T84" fmla="*/ 1203 w 1965"/>
                <a:gd name="T85" fmla="*/ 24 h 1916"/>
                <a:gd name="T86" fmla="*/ 1319 w 1965"/>
                <a:gd name="T87" fmla="*/ 58 h 1916"/>
                <a:gd name="T88" fmla="*/ 1430 w 1965"/>
                <a:gd name="T89" fmla="*/ 104 h 1916"/>
                <a:gd name="T90" fmla="*/ 1530 w 1965"/>
                <a:gd name="T91" fmla="*/ 162 h 1916"/>
                <a:gd name="T92" fmla="*/ 1606 w 1965"/>
                <a:gd name="T93" fmla="*/ 217 h 1916"/>
                <a:gd name="T94" fmla="*/ 1693 w 1965"/>
                <a:gd name="T95" fmla="*/ 296 h 1916"/>
                <a:gd name="T96" fmla="*/ 1769 w 1965"/>
                <a:gd name="T97" fmla="*/ 384 h 1916"/>
                <a:gd name="T98" fmla="*/ 1834 w 1965"/>
                <a:gd name="T99" fmla="*/ 480 h 1916"/>
                <a:gd name="T100" fmla="*/ 1896 w 1965"/>
                <a:gd name="T101" fmla="*/ 604 h 1916"/>
                <a:gd name="T102" fmla="*/ 1934 w 1965"/>
                <a:gd name="T103" fmla="*/ 717 h 1916"/>
                <a:gd name="T104" fmla="*/ 1957 w 1965"/>
                <a:gd name="T105" fmla="*/ 835 h 191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965"/>
                <a:gd name="T160" fmla="*/ 0 h 1916"/>
                <a:gd name="T161" fmla="*/ 1965 w 1965"/>
                <a:gd name="T162" fmla="*/ 1916 h 191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965" h="1916">
                  <a:moveTo>
                    <a:pt x="1965" y="957"/>
                  </a:moveTo>
                  <a:lnTo>
                    <a:pt x="1965" y="1005"/>
                  </a:lnTo>
                  <a:lnTo>
                    <a:pt x="1963" y="1031"/>
                  </a:lnTo>
                  <a:lnTo>
                    <a:pt x="1960" y="1054"/>
                  </a:lnTo>
                  <a:lnTo>
                    <a:pt x="1957" y="1078"/>
                  </a:lnTo>
                  <a:lnTo>
                    <a:pt x="1954" y="1101"/>
                  </a:lnTo>
                  <a:lnTo>
                    <a:pt x="1950" y="1125"/>
                  </a:lnTo>
                  <a:lnTo>
                    <a:pt x="1946" y="1149"/>
                  </a:lnTo>
                  <a:lnTo>
                    <a:pt x="1939" y="1172"/>
                  </a:lnTo>
                  <a:lnTo>
                    <a:pt x="1935" y="1196"/>
                  </a:lnTo>
                  <a:lnTo>
                    <a:pt x="1929" y="1219"/>
                  </a:lnTo>
                  <a:lnTo>
                    <a:pt x="1921" y="1240"/>
                  </a:lnTo>
                  <a:lnTo>
                    <a:pt x="1914" y="1264"/>
                  </a:lnTo>
                  <a:lnTo>
                    <a:pt x="1907" y="1286"/>
                  </a:lnTo>
                  <a:lnTo>
                    <a:pt x="1897" y="1309"/>
                  </a:lnTo>
                  <a:lnTo>
                    <a:pt x="1888" y="1329"/>
                  </a:lnTo>
                  <a:lnTo>
                    <a:pt x="1879" y="1351"/>
                  </a:lnTo>
                  <a:lnTo>
                    <a:pt x="1869" y="1371"/>
                  </a:lnTo>
                  <a:lnTo>
                    <a:pt x="1858" y="1392"/>
                  </a:lnTo>
                  <a:lnTo>
                    <a:pt x="1847" y="1412"/>
                  </a:lnTo>
                  <a:lnTo>
                    <a:pt x="1823" y="1454"/>
                  </a:lnTo>
                  <a:lnTo>
                    <a:pt x="1798" y="1491"/>
                  </a:lnTo>
                  <a:lnTo>
                    <a:pt x="1785" y="1510"/>
                  </a:lnTo>
                  <a:lnTo>
                    <a:pt x="1771" y="1529"/>
                  </a:lnTo>
                  <a:lnTo>
                    <a:pt x="1757" y="1549"/>
                  </a:lnTo>
                  <a:lnTo>
                    <a:pt x="1741" y="1566"/>
                  </a:lnTo>
                  <a:lnTo>
                    <a:pt x="1727" y="1583"/>
                  </a:lnTo>
                  <a:lnTo>
                    <a:pt x="1711" y="1600"/>
                  </a:lnTo>
                  <a:lnTo>
                    <a:pt x="1695" y="1618"/>
                  </a:lnTo>
                  <a:lnTo>
                    <a:pt x="1678" y="1634"/>
                  </a:lnTo>
                  <a:lnTo>
                    <a:pt x="1645" y="1666"/>
                  </a:lnTo>
                  <a:lnTo>
                    <a:pt x="1626" y="1681"/>
                  </a:lnTo>
                  <a:lnTo>
                    <a:pt x="1609" y="1696"/>
                  </a:lnTo>
                  <a:lnTo>
                    <a:pt x="1590" y="1711"/>
                  </a:lnTo>
                  <a:lnTo>
                    <a:pt x="1572" y="1724"/>
                  </a:lnTo>
                  <a:lnTo>
                    <a:pt x="1553" y="1739"/>
                  </a:lnTo>
                  <a:lnTo>
                    <a:pt x="1532" y="1751"/>
                  </a:lnTo>
                  <a:lnTo>
                    <a:pt x="1513" y="1764"/>
                  </a:lnTo>
                  <a:lnTo>
                    <a:pt x="1493" y="1776"/>
                  </a:lnTo>
                  <a:lnTo>
                    <a:pt x="1472" y="1789"/>
                  </a:lnTo>
                  <a:lnTo>
                    <a:pt x="1452" y="1800"/>
                  </a:lnTo>
                  <a:lnTo>
                    <a:pt x="1432" y="1811"/>
                  </a:lnTo>
                  <a:lnTo>
                    <a:pt x="1410" y="1820"/>
                  </a:lnTo>
                  <a:lnTo>
                    <a:pt x="1367" y="1839"/>
                  </a:lnTo>
                  <a:lnTo>
                    <a:pt x="1344" y="1849"/>
                  </a:lnTo>
                  <a:lnTo>
                    <a:pt x="1321" y="1857"/>
                  </a:lnTo>
                  <a:lnTo>
                    <a:pt x="1299" y="1865"/>
                  </a:lnTo>
                  <a:lnTo>
                    <a:pt x="1275" y="1873"/>
                  </a:lnTo>
                  <a:lnTo>
                    <a:pt x="1253" y="1879"/>
                  </a:lnTo>
                  <a:lnTo>
                    <a:pt x="1229" y="1886"/>
                  </a:lnTo>
                  <a:lnTo>
                    <a:pt x="1182" y="1897"/>
                  </a:lnTo>
                  <a:lnTo>
                    <a:pt x="1158" y="1901"/>
                  </a:lnTo>
                  <a:lnTo>
                    <a:pt x="1133" y="1905"/>
                  </a:lnTo>
                  <a:lnTo>
                    <a:pt x="1083" y="1911"/>
                  </a:lnTo>
                  <a:lnTo>
                    <a:pt x="1035" y="1914"/>
                  </a:lnTo>
                  <a:lnTo>
                    <a:pt x="1010" y="1916"/>
                  </a:lnTo>
                  <a:lnTo>
                    <a:pt x="984" y="1916"/>
                  </a:lnTo>
                  <a:lnTo>
                    <a:pt x="959" y="1916"/>
                  </a:lnTo>
                  <a:lnTo>
                    <a:pt x="934" y="1914"/>
                  </a:lnTo>
                  <a:lnTo>
                    <a:pt x="883" y="1911"/>
                  </a:lnTo>
                  <a:lnTo>
                    <a:pt x="858" y="1909"/>
                  </a:lnTo>
                  <a:lnTo>
                    <a:pt x="835" y="1905"/>
                  </a:lnTo>
                  <a:lnTo>
                    <a:pt x="811" y="1902"/>
                  </a:lnTo>
                  <a:lnTo>
                    <a:pt x="785" y="1898"/>
                  </a:lnTo>
                  <a:lnTo>
                    <a:pt x="761" y="1891"/>
                  </a:lnTo>
                  <a:lnTo>
                    <a:pt x="737" y="1887"/>
                  </a:lnTo>
                  <a:lnTo>
                    <a:pt x="714" y="1880"/>
                  </a:lnTo>
                  <a:lnTo>
                    <a:pt x="692" y="1874"/>
                  </a:lnTo>
                  <a:lnTo>
                    <a:pt x="646" y="1858"/>
                  </a:lnTo>
                  <a:lnTo>
                    <a:pt x="602" y="1841"/>
                  </a:lnTo>
                  <a:lnTo>
                    <a:pt x="579" y="1831"/>
                  </a:lnTo>
                  <a:lnTo>
                    <a:pt x="557" y="1822"/>
                  </a:lnTo>
                  <a:lnTo>
                    <a:pt x="536" y="1812"/>
                  </a:lnTo>
                  <a:lnTo>
                    <a:pt x="515" y="1801"/>
                  </a:lnTo>
                  <a:lnTo>
                    <a:pt x="474" y="1778"/>
                  </a:lnTo>
                  <a:lnTo>
                    <a:pt x="453" y="1765"/>
                  </a:lnTo>
                  <a:lnTo>
                    <a:pt x="434" y="1753"/>
                  </a:lnTo>
                  <a:lnTo>
                    <a:pt x="415" y="1741"/>
                  </a:lnTo>
                  <a:lnTo>
                    <a:pt x="396" y="1726"/>
                  </a:lnTo>
                  <a:lnTo>
                    <a:pt x="377" y="1713"/>
                  </a:lnTo>
                  <a:lnTo>
                    <a:pt x="358" y="1698"/>
                  </a:lnTo>
                  <a:lnTo>
                    <a:pt x="340" y="1683"/>
                  </a:lnTo>
                  <a:lnTo>
                    <a:pt x="323" y="1668"/>
                  </a:lnTo>
                  <a:lnTo>
                    <a:pt x="288" y="1636"/>
                  </a:lnTo>
                  <a:lnTo>
                    <a:pt x="273" y="1621"/>
                  </a:lnTo>
                  <a:lnTo>
                    <a:pt x="255" y="1603"/>
                  </a:lnTo>
                  <a:lnTo>
                    <a:pt x="239" y="1586"/>
                  </a:lnTo>
                  <a:lnTo>
                    <a:pt x="225" y="1569"/>
                  </a:lnTo>
                  <a:lnTo>
                    <a:pt x="195" y="1532"/>
                  </a:lnTo>
                  <a:lnTo>
                    <a:pt x="182" y="1513"/>
                  </a:lnTo>
                  <a:lnTo>
                    <a:pt x="168" y="1494"/>
                  </a:lnTo>
                  <a:lnTo>
                    <a:pt x="143" y="1457"/>
                  </a:lnTo>
                  <a:lnTo>
                    <a:pt x="130" y="1436"/>
                  </a:lnTo>
                  <a:lnTo>
                    <a:pt x="119" y="1415"/>
                  </a:lnTo>
                  <a:lnTo>
                    <a:pt x="97" y="1375"/>
                  </a:lnTo>
                  <a:lnTo>
                    <a:pt x="77" y="1333"/>
                  </a:lnTo>
                  <a:lnTo>
                    <a:pt x="68" y="1312"/>
                  </a:lnTo>
                  <a:lnTo>
                    <a:pt x="60" y="1290"/>
                  </a:lnTo>
                  <a:lnTo>
                    <a:pt x="52" y="1267"/>
                  </a:lnTo>
                  <a:lnTo>
                    <a:pt x="44" y="1244"/>
                  </a:lnTo>
                  <a:lnTo>
                    <a:pt x="30" y="1200"/>
                  </a:lnTo>
                  <a:lnTo>
                    <a:pt x="19" y="1153"/>
                  </a:lnTo>
                  <a:lnTo>
                    <a:pt x="16" y="1129"/>
                  </a:lnTo>
                  <a:lnTo>
                    <a:pt x="11" y="1105"/>
                  </a:lnTo>
                  <a:lnTo>
                    <a:pt x="7" y="1082"/>
                  </a:lnTo>
                  <a:lnTo>
                    <a:pt x="5" y="1058"/>
                  </a:lnTo>
                  <a:lnTo>
                    <a:pt x="1" y="1009"/>
                  </a:lnTo>
                  <a:lnTo>
                    <a:pt x="0" y="960"/>
                  </a:lnTo>
                  <a:lnTo>
                    <a:pt x="1" y="911"/>
                  </a:lnTo>
                  <a:lnTo>
                    <a:pt x="3" y="885"/>
                  </a:lnTo>
                  <a:lnTo>
                    <a:pt x="5" y="862"/>
                  </a:lnTo>
                  <a:lnTo>
                    <a:pt x="7" y="838"/>
                  </a:lnTo>
                  <a:lnTo>
                    <a:pt x="10" y="813"/>
                  </a:lnTo>
                  <a:lnTo>
                    <a:pt x="16" y="789"/>
                  </a:lnTo>
                  <a:lnTo>
                    <a:pt x="18" y="767"/>
                  </a:lnTo>
                  <a:lnTo>
                    <a:pt x="25" y="744"/>
                  </a:lnTo>
                  <a:lnTo>
                    <a:pt x="29" y="720"/>
                  </a:lnTo>
                  <a:lnTo>
                    <a:pt x="36" y="698"/>
                  </a:lnTo>
                  <a:lnTo>
                    <a:pt x="44" y="674"/>
                  </a:lnTo>
                  <a:lnTo>
                    <a:pt x="51" y="652"/>
                  </a:lnTo>
                  <a:lnTo>
                    <a:pt x="59" y="630"/>
                  </a:lnTo>
                  <a:lnTo>
                    <a:pt x="67" y="608"/>
                  </a:lnTo>
                  <a:lnTo>
                    <a:pt x="76" y="587"/>
                  </a:lnTo>
                  <a:lnTo>
                    <a:pt x="86" y="566"/>
                  </a:lnTo>
                  <a:lnTo>
                    <a:pt x="96" y="545"/>
                  </a:lnTo>
                  <a:lnTo>
                    <a:pt x="106" y="524"/>
                  </a:lnTo>
                  <a:lnTo>
                    <a:pt x="117" y="504"/>
                  </a:lnTo>
                  <a:lnTo>
                    <a:pt x="141" y="463"/>
                  </a:lnTo>
                  <a:lnTo>
                    <a:pt x="166" y="423"/>
                  </a:lnTo>
                  <a:lnTo>
                    <a:pt x="181" y="404"/>
                  </a:lnTo>
                  <a:lnTo>
                    <a:pt x="194" y="387"/>
                  </a:lnTo>
                  <a:lnTo>
                    <a:pt x="207" y="368"/>
                  </a:lnTo>
                  <a:lnTo>
                    <a:pt x="224" y="350"/>
                  </a:lnTo>
                  <a:lnTo>
                    <a:pt x="237" y="333"/>
                  </a:lnTo>
                  <a:lnTo>
                    <a:pt x="254" y="316"/>
                  </a:lnTo>
                  <a:lnTo>
                    <a:pt x="271" y="298"/>
                  </a:lnTo>
                  <a:lnTo>
                    <a:pt x="286" y="283"/>
                  </a:lnTo>
                  <a:lnTo>
                    <a:pt x="321" y="251"/>
                  </a:lnTo>
                  <a:lnTo>
                    <a:pt x="338" y="235"/>
                  </a:lnTo>
                  <a:lnTo>
                    <a:pt x="356" y="219"/>
                  </a:lnTo>
                  <a:lnTo>
                    <a:pt x="374" y="205"/>
                  </a:lnTo>
                  <a:lnTo>
                    <a:pt x="394" y="191"/>
                  </a:lnTo>
                  <a:lnTo>
                    <a:pt x="413" y="178"/>
                  </a:lnTo>
                  <a:lnTo>
                    <a:pt x="432" y="164"/>
                  </a:lnTo>
                  <a:lnTo>
                    <a:pt x="451" y="151"/>
                  </a:lnTo>
                  <a:lnTo>
                    <a:pt x="471" y="140"/>
                  </a:lnTo>
                  <a:lnTo>
                    <a:pt x="492" y="128"/>
                  </a:lnTo>
                  <a:lnTo>
                    <a:pt x="513" y="117"/>
                  </a:lnTo>
                  <a:lnTo>
                    <a:pt x="534" y="106"/>
                  </a:lnTo>
                  <a:lnTo>
                    <a:pt x="555" y="96"/>
                  </a:lnTo>
                  <a:lnTo>
                    <a:pt x="599" y="77"/>
                  </a:lnTo>
                  <a:lnTo>
                    <a:pt x="622" y="68"/>
                  </a:lnTo>
                  <a:lnTo>
                    <a:pt x="643" y="59"/>
                  </a:lnTo>
                  <a:lnTo>
                    <a:pt x="665" y="51"/>
                  </a:lnTo>
                  <a:lnTo>
                    <a:pt x="689" y="44"/>
                  </a:lnTo>
                  <a:lnTo>
                    <a:pt x="712" y="38"/>
                  </a:lnTo>
                  <a:lnTo>
                    <a:pt x="735" y="31"/>
                  </a:lnTo>
                  <a:lnTo>
                    <a:pt x="782" y="19"/>
                  </a:lnTo>
                  <a:lnTo>
                    <a:pt x="808" y="15"/>
                  </a:lnTo>
                  <a:lnTo>
                    <a:pt x="832" y="12"/>
                  </a:lnTo>
                  <a:lnTo>
                    <a:pt x="881" y="6"/>
                  </a:lnTo>
                  <a:lnTo>
                    <a:pt x="931" y="2"/>
                  </a:lnTo>
                  <a:lnTo>
                    <a:pt x="956" y="0"/>
                  </a:lnTo>
                  <a:lnTo>
                    <a:pt x="981" y="0"/>
                  </a:lnTo>
                  <a:lnTo>
                    <a:pt x="1007" y="0"/>
                  </a:lnTo>
                  <a:lnTo>
                    <a:pt x="1032" y="2"/>
                  </a:lnTo>
                  <a:lnTo>
                    <a:pt x="1081" y="5"/>
                  </a:lnTo>
                  <a:lnTo>
                    <a:pt x="1107" y="8"/>
                  </a:lnTo>
                  <a:lnTo>
                    <a:pt x="1131" y="11"/>
                  </a:lnTo>
                  <a:lnTo>
                    <a:pt x="1156" y="15"/>
                  </a:lnTo>
                  <a:lnTo>
                    <a:pt x="1180" y="19"/>
                  </a:lnTo>
                  <a:lnTo>
                    <a:pt x="1203" y="24"/>
                  </a:lnTo>
                  <a:lnTo>
                    <a:pt x="1227" y="30"/>
                  </a:lnTo>
                  <a:lnTo>
                    <a:pt x="1251" y="37"/>
                  </a:lnTo>
                  <a:lnTo>
                    <a:pt x="1272" y="43"/>
                  </a:lnTo>
                  <a:lnTo>
                    <a:pt x="1319" y="58"/>
                  </a:lnTo>
                  <a:lnTo>
                    <a:pt x="1364" y="76"/>
                  </a:lnTo>
                  <a:lnTo>
                    <a:pt x="1385" y="84"/>
                  </a:lnTo>
                  <a:lnTo>
                    <a:pt x="1407" y="95"/>
                  </a:lnTo>
                  <a:lnTo>
                    <a:pt x="1430" y="104"/>
                  </a:lnTo>
                  <a:lnTo>
                    <a:pt x="1450" y="115"/>
                  </a:lnTo>
                  <a:lnTo>
                    <a:pt x="1491" y="138"/>
                  </a:lnTo>
                  <a:lnTo>
                    <a:pt x="1511" y="149"/>
                  </a:lnTo>
                  <a:lnTo>
                    <a:pt x="1530" y="162"/>
                  </a:lnTo>
                  <a:lnTo>
                    <a:pt x="1551" y="176"/>
                  </a:lnTo>
                  <a:lnTo>
                    <a:pt x="1570" y="189"/>
                  </a:lnTo>
                  <a:lnTo>
                    <a:pt x="1588" y="203"/>
                  </a:lnTo>
                  <a:lnTo>
                    <a:pt x="1606" y="217"/>
                  </a:lnTo>
                  <a:lnTo>
                    <a:pt x="1624" y="233"/>
                  </a:lnTo>
                  <a:lnTo>
                    <a:pt x="1643" y="249"/>
                  </a:lnTo>
                  <a:lnTo>
                    <a:pt x="1676" y="280"/>
                  </a:lnTo>
                  <a:lnTo>
                    <a:pt x="1693" y="296"/>
                  </a:lnTo>
                  <a:lnTo>
                    <a:pt x="1709" y="313"/>
                  </a:lnTo>
                  <a:lnTo>
                    <a:pt x="1725" y="330"/>
                  </a:lnTo>
                  <a:lnTo>
                    <a:pt x="1739" y="348"/>
                  </a:lnTo>
                  <a:lnTo>
                    <a:pt x="1769" y="384"/>
                  </a:lnTo>
                  <a:lnTo>
                    <a:pt x="1784" y="402"/>
                  </a:lnTo>
                  <a:lnTo>
                    <a:pt x="1797" y="420"/>
                  </a:lnTo>
                  <a:lnTo>
                    <a:pt x="1822" y="460"/>
                  </a:lnTo>
                  <a:lnTo>
                    <a:pt x="1834" y="480"/>
                  </a:lnTo>
                  <a:lnTo>
                    <a:pt x="1846" y="501"/>
                  </a:lnTo>
                  <a:lnTo>
                    <a:pt x="1868" y="542"/>
                  </a:lnTo>
                  <a:lnTo>
                    <a:pt x="1887" y="584"/>
                  </a:lnTo>
                  <a:lnTo>
                    <a:pt x="1896" y="604"/>
                  </a:lnTo>
                  <a:lnTo>
                    <a:pt x="1906" y="627"/>
                  </a:lnTo>
                  <a:lnTo>
                    <a:pt x="1914" y="649"/>
                  </a:lnTo>
                  <a:lnTo>
                    <a:pt x="1920" y="671"/>
                  </a:lnTo>
                  <a:lnTo>
                    <a:pt x="1934" y="717"/>
                  </a:lnTo>
                  <a:lnTo>
                    <a:pt x="1946" y="764"/>
                  </a:lnTo>
                  <a:lnTo>
                    <a:pt x="1950" y="786"/>
                  </a:lnTo>
                  <a:lnTo>
                    <a:pt x="1953" y="810"/>
                  </a:lnTo>
                  <a:lnTo>
                    <a:pt x="1957" y="835"/>
                  </a:lnTo>
                  <a:lnTo>
                    <a:pt x="1959" y="859"/>
                  </a:lnTo>
                  <a:lnTo>
                    <a:pt x="1965" y="908"/>
                  </a:lnTo>
                  <a:lnTo>
                    <a:pt x="1965" y="957"/>
                  </a:lnTo>
                  <a:close/>
                </a:path>
              </a:pathLst>
            </a:custGeom>
            <a:solidFill>
              <a:srgbClr val="4E4142"/>
            </a:solidFill>
            <a:ln w="9525">
              <a:noFill/>
              <a:round/>
              <a:headEnd/>
              <a:tailEnd/>
            </a:ln>
          </p:spPr>
          <p:txBody>
            <a:bodyPr/>
            <a:lstStyle/>
            <a:p>
              <a:endParaRPr lang="ru-RU"/>
            </a:p>
          </p:txBody>
        </p:sp>
        <p:sp>
          <p:nvSpPr>
            <p:cNvPr id="22775" name="Freeform 1648"/>
            <p:cNvSpPr>
              <a:spLocks/>
            </p:cNvSpPr>
            <p:nvPr/>
          </p:nvSpPr>
          <p:spPr bwMode="auto">
            <a:xfrm>
              <a:off x="1932" y="1288"/>
              <a:ext cx="1922" cy="1873"/>
            </a:xfrm>
            <a:custGeom>
              <a:avLst/>
              <a:gdLst>
                <a:gd name="T0" fmla="*/ 1911 w 1922"/>
                <a:gd name="T1" fmla="*/ 1077 h 1873"/>
                <a:gd name="T2" fmla="*/ 1880 w 1922"/>
                <a:gd name="T3" fmla="*/ 1213 h 1873"/>
                <a:gd name="T4" fmla="*/ 1840 w 1922"/>
                <a:gd name="T5" fmla="*/ 1320 h 1873"/>
                <a:gd name="T6" fmla="*/ 1797 w 1922"/>
                <a:gd name="T7" fmla="*/ 1400 h 1873"/>
                <a:gd name="T8" fmla="*/ 1746 w 1922"/>
                <a:gd name="T9" fmla="*/ 1477 h 1873"/>
                <a:gd name="T10" fmla="*/ 1658 w 1922"/>
                <a:gd name="T11" fmla="*/ 1581 h 1873"/>
                <a:gd name="T12" fmla="*/ 1574 w 1922"/>
                <a:gd name="T13" fmla="*/ 1658 h 1873"/>
                <a:gd name="T14" fmla="*/ 1500 w 1922"/>
                <a:gd name="T15" fmla="*/ 1712 h 1873"/>
                <a:gd name="T16" fmla="*/ 1400 w 1922"/>
                <a:gd name="T17" fmla="*/ 1769 h 1873"/>
                <a:gd name="T18" fmla="*/ 1314 w 1922"/>
                <a:gd name="T19" fmla="*/ 1807 h 1873"/>
                <a:gd name="T20" fmla="*/ 1226 w 1922"/>
                <a:gd name="T21" fmla="*/ 1837 h 1873"/>
                <a:gd name="T22" fmla="*/ 1133 w 1922"/>
                <a:gd name="T23" fmla="*/ 1858 h 1873"/>
                <a:gd name="T24" fmla="*/ 1013 w 1922"/>
                <a:gd name="T25" fmla="*/ 1871 h 1873"/>
                <a:gd name="T26" fmla="*/ 913 w 1922"/>
                <a:gd name="T27" fmla="*/ 1871 h 1873"/>
                <a:gd name="T28" fmla="*/ 769 w 1922"/>
                <a:gd name="T29" fmla="*/ 1854 h 1873"/>
                <a:gd name="T30" fmla="*/ 633 w 1922"/>
                <a:gd name="T31" fmla="*/ 1817 h 1873"/>
                <a:gd name="T32" fmla="*/ 505 w 1922"/>
                <a:gd name="T33" fmla="*/ 1761 h 1873"/>
                <a:gd name="T34" fmla="*/ 406 w 1922"/>
                <a:gd name="T35" fmla="*/ 1701 h 1873"/>
                <a:gd name="T36" fmla="*/ 316 w 1922"/>
                <a:gd name="T37" fmla="*/ 1630 h 1873"/>
                <a:gd name="T38" fmla="*/ 236 w 1922"/>
                <a:gd name="T39" fmla="*/ 1550 h 1873"/>
                <a:gd name="T40" fmla="*/ 178 w 1922"/>
                <a:gd name="T41" fmla="*/ 1480 h 1873"/>
                <a:gd name="T42" fmla="*/ 95 w 1922"/>
                <a:gd name="T43" fmla="*/ 1343 h 1873"/>
                <a:gd name="T44" fmla="*/ 44 w 1922"/>
                <a:gd name="T45" fmla="*/ 1216 h 1873"/>
                <a:gd name="T46" fmla="*/ 19 w 1922"/>
                <a:gd name="T47" fmla="*/ 1126 h 1873"/>
                <a:gd name="T48" fmla="*/ 4 w 1922"/>
                <a:gd name="T49" fmla="*/ 1011 h 1873"/>
                <a:gd name="T50" fmla="*/ 5 w 1922"/>
                <a:gd name="T51" fmla="*/ 842 h 1873"/>
                <a:gd name="T52" fmla="*/ 30 w 1922"/>
                <a:gd name="T53" fmla="*/ 704 h 1873"/>
                <a:gd name="T54" fmla="*/ 76 w 1922"/>
                <a:gd name="T55" fmla="*/ 574 h 1873"/>
                <a:gd name="T56" fmla="*/ 115 w 1922"/>
                <a:gd name="T57" fmla="*/ 491 h 1873"/>
                <a:gd name="T58" fmla="*/ 164 w 1922"/>
                <a:gd name="T59" fmla="*/ 414 h 1873"/>
                <a:gd name="T60" fmla="*/ 249 w 1922"/>
                <a:gd name="T61" fmla="*/ 308 h 1873"/>
                <a:gd name="T62" fmla="*/ 314 w 1922"/>
                <a:gd name="T63" fmla="*/ 245 h 1873"/>
                <a:gd name="T64" fmla="*/ 404 w 1922"/>
                <a:gd name="T65" fmla="*/ 174 h 1873"/>
                <a:gd name="T66" fmla="*/ 503 w 1922"/>
                <a:gd name="T67" fmla="*/ 114 h 1873"/>
                <a:gd name="T68" fmla="*/ 586 w 1922"/>
                <a:gd name="T69" fmla="*/ 74 h 1873"/>
                <a:gd name="T70" fmla="*/ 674 w 1922"/>
                <a:gd name="T71" fmla="*/ 42 h 1873"/>
                <a:gd name="T72" fmla="*/ 766 w 1922"/>
                <a:gd name="T73" fmla="*/ 20 h 1873"/>
                <a:gd name="T74" fmla="*/ 861 w 1922"/>
                <a:gd name="T75" fmla="*/ 6 h 1873"/>
                <a:gd name="T76" fmla="*/ 984 w 1922"/>
                <a:gd name="T77" fmla="*/ 0 h 1873"/>
                <a:gd name="T78" fmla="*/ 1107 w 1922"/>
                <a:gd name="T79" fmla="*/ 10 h 1873"/>
                <a:gd name="T80" fmla="*/ 1246 w 1922"/>
                <a:gd name="T81" fmla="*/ 41 h 1873"/>
                <a:gd name="T82" fmla="*/ 1377 w 1922"/>
                <a:gd name="T83" fmla="*/ 91 h 1873"/>
                <a:gd name="T84" fmla="*/ 1498 w 1922"/>
                <a:gd name="T85" fmla="*/ 159 h 1873"/>
                <a:gd name="T86" fmla="*/ 1589 w 1922"/>
                <a:gd name="T87" fmla="*/ 227 h 1873"/>
                <a:gd name="T88" fmla="*/ 1671 w 1922"/>
                <a:gd name="T89" fmla="*/ 305 h 1873"/>
                <a:gd name="T90" fmla="*/ 1730 w 1922"/>
                <a:gd name="T91" fmla="*/ 375 h 1873"/>
                <a:gd name="T92" fmla="*/ 1807 w 1922"/>
                <a:gd name="T93" fmla="*/ 488 h 1873"/>
                <a:gd name="T94" fmla="*/ 1871 w 1922"/>
                <a:gd name="T95" fmla="*/ 635 h 1873"/>
                <a:gd name="T96" fmla="*/ 1899 w 1922"/>
                <a:gd name="T97" fmla="*/ 723 h 1873"/>
                <a:gd name="T98" fmla="*/ 1918 w 1922"/>
                <a:gd name="T99" fmla="*/ 839 h 187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922"/>
                <a:gd name="T151" fmla="*/ 0 h 1873"/>
                <a:gd name="T152" fmla="*/ 1922 w 1922"/>
                <a:gd name="T153" fmla="*/ 1873 h 1873"/>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922" h="1873">
                  <a:moveTo>
                    <a:pt x="1922" y="935"/>
                  </a:moveTo>
                  <a:lnTo>
                    <a:pt x="1921" y="982"/>
                  </a:lnTo>
                  <a:lnTo>
                    <a:pt x="1918" y="1031"/>
                  </a:lnTo>
                  <a:lnTo>
                    <a:pt x="1911" y="1077"/>
                  </a:lnTo>
                  <a:lnTo>
                    <a:pt x="1904" y="1123"/>
                  </a:lnTo>
                  <a:lnTo>
                    <a:pt x="1900" y="1147"/>
                  </a:lnTo>
                  <a:lnTo>
                    <a:pt x="1893" y="1169"/>
                  </a:lnTo>
                  <a:lnTo>
                    <a:pt x="1880" y="1213"/>
                  </a:lnTo>
                  <a:lnTo>
                    <a:pt x="1864" y="1257"/>
                  </a:lnTo>
                  <a:lnTo>
                    <a:pt x="1857" y="1278"/>
                  </a:lnTo>
                  <a:lnTo>
                    <a:pt x="1847" y="1299"/>
                  </a:lnTo>
                  <a:lnTo>
                    <a:pt x="1840" y="1320"/>
                  </a:lnTo>
                  <a:lnTo>
                    <a:pt x="1828" y="1340"/>
                  </a:lnTo>
                  <a:lnTo>
                    <a:pt x="1819" y="1361"/>
                  </a:lnTo>
                  <a:lnTo>
                    <a:pt x="1808" y="1382"/>
                  </a:lnTo>
                  <a:lnTo>
                    <a:pt x="1797" y="1400"/>
                  </a:lnTo>
                  <a:lnTo>
                    <a:pt x="1784" y="1421"/>
                  </a:lnTo>
                  <a:lnTo>
                    <a:pt x="1771" y="1440"/>
                  </a:lnTo>
                  <a:lnTo>
                    <a:pt x="1759" y="1459"/>
                  </a:lnTo>
                  <a:lnTo>
                    <a:pt x="1746" y="1477"/>
                  </a:lnTo>
                  <a:lnTo>
                    <a:pt x="1732" y="1496"/>
                  </a:lnTo>
                  <a:lnTo>
                    <a:pt x="1703" y="1530"/>
                  </a:lnTo>
                  <a:lnTo>
                    <a:pt x="1673" y="1565"/>
                  </a:lnTo>
                  <a:lnTo>
                    <a:pt x="1658" y="1581"/>
                  </a:lnTo>
                  <a:lnTo>
                    <a:pt x="1641" y="1597"/>
                  </a:lnTo>
                  <a:lnTo>
                    <a:pt x="1626" y="1612"/>
                  </a:lnTo>
                  <a:lnTo>
                    <a:pt x="1609" y="1628"/>
                  </a:lnTo>
                  <a:lnTo>
                    <a:pt x="1574" y="1658"/>
                  </a:lnTo>
                  <a:lnTo>
                    <a:pt x="1556" y="1673"/>
                  </a:lnTo>
                  <a:lnTo>
                    <a:pt x="1538" y="1685"/>
                  </a:lnTo>
                  <a:lnTo>
                    <a:pt x="1519" y="1699"/>
                  </a:lnTo>
                  <a:lnTo>
                    <a:pt x="1500" y="1712"/>
                  </a:lnTo>
                  <a:lnTo>
                    <a:pt x="1461" y="1736"/>
                  </a:lnTo>
                  <a:lnTo>
                    <a:pt x="1441" y="1748"/>
                  </a:lnTo>
                  <a:lnTo>
                    <a:pt x="1421" y="1759"/>
                  </a:lnTo>
                  <a:lnTo>
                    <a:pt x="1400" y="1769"/>
                  </a:lnTo>
                  <a:lnTo>
                    <a:pt x="1380" y="1780"/>
                  </a:lnTo>
                  <a:lnTo>
                    <a:pt x="1359" y="1789"/>
                  </a:lnTo>
                  <a:lnTo>
                    <a:pt x="1337" y="1799"/>
                  </a:lnTo>
                  <a:lnTo>
                    <a:pt x="1314" y="1807"/>
                  </a:lnTo>
                  <a:lnTo>
                    <a:pt x="1294" y="1815"/>
                  </a:lnTo>
                  <a:lnTo>
                    <a:pt x="1271" y="1823"/>
                  </a:lnTo>
                  <a:lnTo>
                    <a:pt x="1248" y="1831"/>
                  </a:lnTo>
                  <a:lnTo>
                    <a:pt x="1226" y="1837"/>
                  </a:lnTo>
                  <a:lnTo>
                    <a:pt x="1203" y="1844"/>
                  </a:lnTo>
                  <a:lnTo>
                    <a:pt x="1180" y="1848"/>
                  </a:lnTo>
                  <a:lnTo>
                    <a:pt x="1156" y="1853"/>
                  </a:lnTo>
                  <a:lnTo>
                    <a:pt x="1133" y="1858"/>
                  </a:lnTo>
                  <a:lnTo>
                    <a:pt x="1109" y="1861"/>
                  </a:lnTo>
                  <a:lnTo>
                    <a:pt x="1085" y="1865"/>
                  </a:lnTo>
                  <a:lnTo>
                    <a:pt x="1062" y="1867"/>
                  </a:lnTo>
                  <a:lnTo>
                    <a:pt x="1013" y="1871"/>
                  </a:lnTo>
                  <a:lnTo>
                    <a:pt x="987" y="1873"/>
                  </a:lnTo>
                  <a:lnTo>
                    <a:pt x="963" y="1873"/>
                  </a:lnTo>
                  <a:lnTo>
                    <a:pt x="938" y="1873"/>
                  </a:lnTo>
                  <a:lnTo>
                    <a:pt x="913" y="1871"/>
                  </a:lnTo>
                  <a:lnTo>
                    <a:pt x="889" y="1869"/>
                  </a:lnTo>
                  <a:lnTo>
                    <a:pt x="863" y="1867"/>
                  </a:lnTo>
                  <a:lnTo>
                    <a:pt x="816" y="1862"/>
                  </a:lnTo>
                  <a:lnTo>
                    <a:pt x="769" y="1854"/>
                  </a:lnTo>
                  <a:lnTo>
                    <a:pt x="723" y="1845"/>
                  </a:lnTo>
                  <a:lnTo>
                    <a:pt x="699" y="1838"/>
                  </a:lnTo>
                  <a:lnTo>
                    <a:pt x="677" y="1832"/>
                  </a:lnTo>
                  <a:lnTo>
                    <a:pt x="633" y="1817"/>
                  </a:lnTo>
                  <a:lnTo>
                    <a:pt x="611" y="1808"/>
                  </a:lnTo>
                  <a:lnTo>
                    <a:pt x="588" y="1800"/>
                  </a:lnTo>
                  <a:lnTo>
                    <a:pt x="545" y="1782"/>
                  </a:lnTo>
                  <a:lnTo>
                    <a:pt x="505" y="1761"/>
                  </a:lnTo>
                  <a:lnTo>
                    <a:pt x="465" y="1738"/>
                  </a:lnTo>
                  <a:lnTo>
                    <a:pt x="445" y="1727"/>
                  </a:lnTo>
                  <a:lnTo>
                    <a:pt x="425" y="1714"/>
                  </a:lnTo>
                  <a:lnTo>
                    <a:pt x="406" y="1701"/>
                  </a:lnTo>
                  <a:lnTo>
                    <a:pt x="387" y="1687"/>
                  </a:lnTo>
                  <a:lnTo>
                    <a:pt x="351" y="1660"/>
                  </a:lnTo>
                  <a:lnTo>
                    <a:pt x="334" y="1646"/>
                  </a:lnTo>
                  <a:lnTo>
                    <a:pt x="316" y="1630"/>
                  </a:lnTo>
                  <a:lnTo>
                    <a:pt x="299" y="1615"/>
                  </a:lnTo>
                  <a:lnTo>
                    <a:pt x="283" y="1599"/>
                  </a:lnTo>
                  <a:lnTo>
                    <a:pt x="251" y="1568"/>
                  </a:lnTo>
                  <a:lnTo>
                    <a:pt x="236" y="1550"/>
                  </a:lnTo>
                  <a:lnTo>
                    <a:pt x="221" y="1533"/>
                  </a:lnTo>
                  <a:lnTo>
                    <a:pt x="206" y="1516"/>
                  </a:lnTo>
                  <a:lnTo>
                    <a:pt x="193" y="1498"/>
                  </a:lnTo>
                  <a:lnTo>
                    <a:pt x="178" y="1480"/>
                  </a:lnTo>
                  <a:lnTo>
                    <a:pt x="165" y="1462"/>
                  </a:lnTo>
                  <a:lnTo>
                    <a:pt x="140" y="1424"/>
                  </a:lnTo>
                  <a:lnTo>
                    <a:pt x="116" y="1385"/>
                  </a:lnTo>
                  <a:lnTo>
                    <a:pt x="95" y="1343"/>
                  </a:lnTo>
                  <a:lnTo>
                    <a:pt x="76" y="1302"/>
                  </a:lnTo>
                  <a:lnTo>
                    <a:pt x="59" y="1260"/>
                  </a:lnTo>
                  <a:lnTo>
                    <a:pt x="52" y="1238"/>
                  </a:lnTo>
                  <a:lnTo>
                    <a:pt x="44" y="1216"/>
                  </a:lnTo>
                  <a:lnTo>
                    <a:pt x="37" y="1194"/>
                  </a:lnTo>
                  <a:lnTo>
                    <a:pt x="31" y="1172"/>
                  </a:lnTo>
                  <a:lnTo>
                    <a:pt x="26" y="1150"/>
                  </a:lnTo>
                  <a:lnTo>
                    <a:pt x="19" y="1126"/>
                  </a:lnTo>
                  <a:lnTo>
                    <a:pt x="12" y="1080"/>
                  </a:lnTo>
                  <a:lnTo>
                    <a:pt x="8" y="1057"/>
                  </a:lnTo>
                  <a:lnTo>
                    <a:pt x="6" y="1034"/>
                  </a:lnTo>
                  <a:lnTo>
                    <a:pt x="4" y="1011"/>
                  </a:lnTo>
                  <a:lnTo>
                    <a:pt x="2" y="985"/>
                  </a:lnTo>
                  <a:lnTo>
                    <a:pt x="0" y="938"/>
                  </a:lnTo>
                  <a:lnTo>
                    <a:pt x="2" y="889"/>
                  </a:lnTo>
                  <a:lnTo>
                    <a:pt x="5" y="842"/>
                  </a:lnTo>
                  <a:lnTo>
                    <a:pt x="11" y="796"/>
                  </a:lnTo>
                  <a:lnTo>
                    <a:pt x="19" y="749"/>
                  </a:lnTo>
                  <a:lnTo>
                    <a:pt x="25" y="726"/>
                  </a:lnTo>
                  <a:lnTo>
                    <a:pt x="30" y="704"/>
                  </a:lnTo>
                  <a:lnTo>
                    <a:pt x="43" y="659"/>
                  </a:lnTo>
                  <a:lnTo>
                    <a:pt x="58" y="616"/>
                  </a:lnTo>
                  <a:lnTo>
                    <a:pt x="66" y="594"/>
                  </a:lnTo>
                  <a:lnTo>
                    <a:pt x="76" y="574"/>
                  </a:lnTo>
                  <a:lnTo>
                    <a:pt x="85" y="553"/>
                  </a:lnTo>
                  <a:lnTo>
                    <a:pt x="94" y="533"/>
                  </a:lnTo>
                  <a:lnTo>
                    <a:pt x="105" y="512"/>
                  </a:lnTo>
                  <a:lnTo>
                    <a:pt x="115" y="491"/>
                  </a:lnTo>
                  <a:lnTo>
                    <a:pt x="126" y="473"/>
                  </a:lnTo>
                  <a:lnTo>
                    <a:pt x="139" y="452"/>
                  </a:lnTo>
                  <a:lnTo>
                    <a:pt x="152" y="433"/>
                  </a:lnTo>
                  <a:lnTo>
                    <a:pt x="164" y="414"/>
                  </a:lnTo>
                  <a:lnTo>
                    <a:pt x="177" y="395"/>
                  </a:lnTo>
                  <a:lnTo>
                    <a:pt x="191" y="377"/>
                  </a:lnTo>
                  <a:lnTo>
                    <a:pt x="220" y="343"/>
                  </a:lnTo>
                  <a:lnTo>
                    <a:pt x="249" y="308"/>
                  </a:lnTo>
                  <a:lnTo>
                    <a:pt x="265" y="292"/>
                  </a:lnTo>
                  <a:lnTo>
                    <a:pt x="281" y="275"/>
                  </a:lnTo>
                  <a:lnTo>
                    <a:pt x="297" y="259"/>
                  </a:lnTo>
                  <a:lnTo>
                    <a:pt x="314" y="245"/>
                  </a:lnTo>
                  <a:lnTo>
                    <a:pt x="349" y="215"/>
                  </a:lnTo>
                  <a:lnTo>
                    <a:pt x="366" y="201"/>
                  </a:lnTo>
                  <a:lnTo>
                    <a:pt x="385" y="186"/>
                  </a:lnTo>
                  <a:lnTo>
                    <a:pt x="404" y="174"/>
                  </a:lnTo>
                  <a:lnTo>
                    <a:pt x="423" y="161"/>
                  </a:lnTo>
                  <a:lnTo>
                    <a:pt x="462" y="137"/>
                  </a:lnTo>
                  <a:lnTo>
                    <a:pt x="482" y="125"/>
                  </a:lnTo>
                  <a:lnTo>
                    <a:pt x="503" y="114"/>
                  </a:lnTo>
                  <a:lnTo>
                    <a:pt x="522" y="104"/>
                  </a:lnTo>
                  <a:lnTo>
                    <a:pt x="543" y="93"/>
                  </a:lnTo>
                  <a:lnTo>
                    <a:pt x="565" y="84"/>
                  </a:lnTo>
                  <a:lnTo>
                    <a:pt x="586" y="74"/>
                  </a:lnTo>
                  <a:lnTo>
                    <a:pt x="608" y="66"/>
                  </a:lnTo>
                  <a:lnTo>
                    <a:pt x="631" y="58"/>
                  </a:lnTo>
                  <a:lnTo>
                    <a:pt x="652" y="50"/>
                  </a:lnTo>
                  <a:lnTo>
                    <a:pt x="674" y="42"/>
                  </a:lnTo>
                  <a:lnTo>
                    <a:pt x="697" y="36"/>
                  </a:lnTo>
                  <a:lnTo>
                    <a:pt x="721" y="29"/>
                  </a:lnTo>
                  <a:lnTo>
                    <a:pt x="742" y="25"/>
                  </a:lnTo>
                  <a:lnTo>
                    <a:pt x="766" y="20"/>
                  </a:lnTo>
                  <a:lnTo>
                    <a:pt x="790" y="15"/>
                  </a:lnTo>
                  <a:lnTo>
                    <a:pt x="814" y="10"/>
                  </a:lnTo>
                  <a:lnTo>
                    <a:pt x="838" y="7"/>
                  </a:lnTo>
                  <a:lnTo>
                    <a:pt x="861" y="6"/>
                  </a:lnTo>
                  <a:lnTo>
                    <a:pt x="911" y="1"/>
                  </a:lnTo>
                  <a:lnTo>
                    <a:pt x="936" y="1"/>
                  </a:lnTo>
                  <a:lnTo>
                    <a:pt x="960" y="0"/>
                  </a:lnTo>
                  <a:lnTo>
                    <a:pt x="984" y="0"/>
                  </a:lnTo>
                  <a:lnTo>
                    <a:pt x="1010" y="0"/>
                  </a:lnTo>
                  <a:lnTo>
                    <a:pt x="1034" y="2"/>
                  </a:lnTo>
                  <a:lnTo>
                    <a:pt x="1059" y="6"/>
                  </a:lnTo>
                  <a:lnTo>
                    <a:pt x="1107" y="10"/>
                  </a:lnTo>
                  <a:lnTo>
                    <a:pt x="1154" y="19"/>
                  </a:lnTo>
                  <a:lnTo>
                    <a:pt x="1200" y="28"/>
                  </a:lnTo>
                  <a:lnTo>
                    <a:pt x="1223" y="35"/>
                  </a:lnTo>
                  <a:lnTo>
                    <a:pt x="1246" y="41"/>
                  </a:lnTo>
                  <a:lnTo>
                    <a:pt x="1291" y="57"/>
                  </a:lnTo>
                  <a:lnTo>
                    <a:pt x="1312" y="64"/>
                  </a:lnTo>
                  <a:lnTo>
                    <a:pt x="1334" y="73"/>
                  </a:lnTo>
                  <a:lnTo>
                    <a:pt x="1377" y="91"/>
                  </a:lnTo>
                  <a:lnTo>
                    <a:pt x="1419" y="112"/>
                  </a:lnTo>
                  <a:lnTo>
                    <a:pt x="1459" y="135"/>
                  </a:lnTo>
                  <a:lnTo>
                    <a:pt x="1479" y="146"/>
                  </a:lnTo>
                  <a:lnTo>
                    <a:pt x="1498" y="159"/>
                  </a:lnTo>
                  <a:lnTo>
                    <a:pt x="1517" y="172"/>
                  </a:lnTo>
                  <a:lnTo>
                    <a:pt x="1535" y="184"/>
                  </a:lnTo>
                  <a:lnTo>
                    <a:pt x="1572" y="213"/>
                  </a:lnTo>
                  <a:lnTo>
                    <a:pt x="1589" y="227"/>
                  </a:lnTo>
                  <a:lnTo>
                    <a:pt x="1607" y="243"/>
                  </a:lnTo>
                  <a:lnTo>
                    <a:pt x="1624" y="257"/>
                  </a:lnTo>
                  <a:lnTo>
                    <a:pt x="1640" y="273"/>
                  </a:lnTo>
                  <a:lnTo>
                    <a:pt x="1671" y="305"/>
                  </a:lnTo>
                  <a:lnTo>
                    <a:pt x="1688" y="322"/>
                  </a:lnTo>
                  <a:lnTo>
                    <a:pt x="1702" y="340"/>
                  </a:lnTo>
                  <a:lnTo>
                    <a:pt x="1718" y="357"/>
                  </a:lnTo>
                  <a:lnTo>
                    <a:pt x="1730" y="375"/>
                  </a:lnTo>
                  <a:lnTo>
                    <a:pt x="1745" y="393"/>
                  </a:lnTo>
                  <a:lnTo>
                    <a:pt x="1758" y="411"/>
                  </a:lnTo>
                  <a:lnTo>
                    <a:pt x="1782" y="449"/>
                  </a:lnTo>
                  <a:lnTo>
                    <a:pt x="1807" y="488"/>
                  </a:lnTo>
                  <a:lnTo>
                    <a:pt x="1827" y="530"/>
                  </a:lnTo>
                  <a:lnTo>
                    <a:pt x="1846" y="571"/>
                  </a:lnTo>
                  <a:lnTo>
                    <a:pt x="1864" y="613"/>
                  </a:lnTo>
                  <a:lnTo>
                    <a:pt x="1871" y="635"/>
                  </a:lnTo>
                  <a:lnTo>
                    <a:pt x="1879" y="656"/>
                  </a:lnTo>
                  <a:lnTo>
                    <a:pt x="1886" y="678"/>
                  </a:lnTo>
                  <a:lnTo>
                    <a:pt x="1892" y="701"/>
                  </a:lnTo>
                  <a:lnTo>
                    <a:pt x="1899" y="723"/>
                  </a:lnTo>
                  <a:lnTo>
                    <a:pt x="1903" y="746"/>
                  </a:lnTo>
                  <a:lnTo>
                    <a:pt x="1911" y="793"/>
                  </a:lnTo>
                  <a:lnTo>
                    <a:pt x="1914" y="815"/>
                  </a:lnTo>
                  <a:lnTo>
                    <a:pt x="1918" y="839"/>
                  </a:lnTo>
                  <a:lnTo>
                    <a:pt x="1919" y="862"/>
                  </a:lnTo>
                  <a:lnTo>
                    <a:pt x="1920" y="886"/>
                  </a:lnTo>
                  <a:lnTo>
                    <a:pt x="1922" y="935"/>
                  </a:lnTo>
                  <a:close/>
                </a:path>
              </a:pathLst>
            </a:custGeom>
            <a:solidFill>
              <a:srgbClr val="554546"/>
            </a:solidFill>
            <a:ln w="9525">
              <a:noFill/>
              <a:round/>
              <a:headEnd/>
              <a:tailEnd/>
            </a:ln>
          </p:spPr>
          <p:txBody>
            <a:bodyPr/>
            <a:lstStyle/>
            <a:p>
              <a:endParaRPr lang="ru-RU"/>
            </a:p>
          </p:txBody>
        </p:sp>
        <p:sp>
          <p:nvSpPr>
            <p:cNvPr id="22776" name="Freeform 1649"/>
            <p:cNvSpPr>
              <a:spLocks/>
            </p:cNvSpPr>
            <p:nvPr/>
          </p:nvSpPr>
          <p:spPr bwMode="auto">
            <a:xfrm>
              <a:off x="1955" y="1309"/>
              <a:ext cx="1877" cy="1831"/>
            </a:xfrm>
            <a:custGeom>
              <a:avLst/>
              <a:gdLst>
                <a:gd name="T0" fmla="*/ 1873 w 1877"/>
                <a:gd name="T1" fmla="*/ 1008 h 1831"/>
                <a:gd name="T2" fmla="*/ 1854 w 1877"/>
                <a:gd name="T3" fmla="*/ 1121 h 1831"/>
                <a:gd name="T4" fmla="*/ 1821 w 1877"/>
                <a:gd name="T5" fmla="*/ 1229 h 1831"/>
                <a:gd name="T6" fmla="*/ 1786 w 1877"/>
                <a:gd name="T7" fmla="*/ 1311 h 1831"/>
                <a:gd name="T8" fmla="*/ 1731 w 1877"/>
                <a:gd name="T9" fmla="*/ 1408 h 1831"/>
                <a:gd name="T10" fmla="*/ 1665 w 1877"/>
                <a:gd name="T11" fmla="*/ 1498 h 1831"/>
                <a:gd name="T12" fmla="*/ 1571 w 1877"/>
                <a:gd name="T13" fmla="*/ 1593 h 1831"/>
                <a:gd name="T14" fmla="*/ 1483 w 1877"/>
                <a:gd name="T15" fmla="*/ 1661 h 1831"/>
                <a:gd name="T16" fmla="*/ 1347 w 1877"/>
                <a:gd name="T17" fmla="*/ 1740 h 1831"/>
                <a:gd name="T18" fmla="*/ 1263 w 1877"/>
                <a:gd name="T19" fmla="*/ 1776 h 1831"/>
                <a:gd name="T20" fmla="*/ 1175 w 1877"/>
                <a:gd name="T21" fmla="*/ 1802 h 1831"/>
                <a:gd name="T22" fmla="*/ 1083 w 1877"/>
                <a:gd name="T23" fmla="*/ 1822 h 1831"/>
                <a:gd name="T24" fmla="*/ 988 w 1877"/>
                <a:gd name="T25" fmla="*/ 1831 h 1831"/>
                <a:gd name="T26" fmla="*/ 891 w 1877"/>
                <a:gd name="T27" fmla="*/ 1831 h 1831"/>
                <a:gd name="T28" fmla="*/ 751 w 1877"/>
                <a:gd name="T29" fmla="*/ 1814 h 1831"/>
                <a:gd name="T30" fmla="*/ 638 w 1877"/>
                <a:gd name="T31" fmla="*/ 1785 h 1831"/>
                <a:gd name="T32" fmla="*/ 512 w 1877"/>
                <a:gd name="T33" fmla="*/ 1733 h 1831"/>
                <a:gd name="T34" fmla="*/ 434 w 1877"/>
                <a:gd name="T35" fmla="*/ 1689 h 1831"/>
                <a:gd name="T36" fmla="*/ 342 w 1877"/>
                <a:gd name="T37" fmla="*/ 1624 h 1831"/>
                <a:gd name="T38" fmla="*/ 260 w 1877"/>
                <a:gd name="T39" fmla="*/ 1550 h 1831"/>
                <a:gd name="T40" fmla="*/ 202 w 1877"/>
                <a:gd name="T41" fmla="*/ 1483 h 1831"/>
                <a:gd name="T42" fmla="*/ 136 w 1877"/>
                <a:gd name="T43" fmla="*/ 1392 h 1831"/>
                <a:gd name="T44" fmla="*/ 93 w 1877"/>
                <a:gd name="T45" fmla="*/ 1314 h 1831"/>
                <a:gd name="T46" fmla="*/ 49 w 1877"/>
                <a:gd name="T47" fmla="*/ 1211 h 1831"/>
                <a:gd name="T48" fmla="*/ 23 w 1877"/>
                <a:gd name="T49" fmla="*/ 1125 h 1831"/>
                <a:gd name="T50" fmla="*/ 4 w 1877"/>
                <a:gd name="T51" fmla="*/ 1012 h 1831"/>
                <a:gd name="T52" fmla="*/ 1 w 1877"/>
                <a:gd name="T53" fmla="*/ 871 h 1831"/>
                <a:gd name="T54" fmla="*/ 11 w 1877"/>
                <a:gd name="T55" fmla="*/ 779 h 1831"/>
                <a:gd name="T56" fmla="*/ 36 w 1877"/>
                <a:gd name="T57" fmla="*/ 667 h 1831"/>
                <a:gd name="T58" fmla="*/ 73 w 1877"/>
                <a:gd name="T59" fmla="*/ 561 h 1831"/>
                <a:gd name="T60" fmla="*/ 124 w 1877"/>
                <a:gd name="T61" fmla="*/ 461 h 1831"/>
                <a:gd name="T62" fmla="*/ 173 w 1877"/>
                <a:gd name="T63" fmla="*/ 387 h 1831"/>
                <a:gd name="T64" fmla="*/ 242 w 1877"/>
                <a:gd name="T65" fmla="*/ 301 h 1831"/>
                <a:gd name="T66" fmla="*/ 358 w 1877"/>
                <a:gd name="T67" fmla="*/ 197 h 1831"/>
                <a:gd name="T68" fmla="*/ 451 w 1877"/>
                <a:gd name="T69" fmla="*/ 134 h 1831"/>
                <a:gd name="T70" fmla="*/ 573 w 1877"/>
                <a:gd name="T71" fmla="*/ 73 h 1831"/>
                <a:gd name="T72" fmla="*/ 658 w 1877"/>
                <a:gd name="T73" fmla="*/ 42 h 1831"/>
                <a:gd name="T74" fmla="*/ 749 w 1877"/>
                <a:gd name="T75" fmla="*/ 19 h 1831"/>
                <a:gd name="T76" fmla="*/ 841 w 1877"/>
                <a:gd name="T77" fmla="*/ 4 h 1831"/>
                <a:gd name="T78" fmla="*/ 937 w 1877"/>
                <a:gd name="T79" fmla="*/ 0 h 1831"/>
                <a:gd name="T80" fmla="*/ 1057 w 1877"/>
                <a:gd name="T81" fmla="*/ 7 h 1831"/>
                <a:gd name="T82" fmla="*/ 1172 w 1877"/>
                <a:gd name="T83" fmla="*/ 30 h 1831"/>
                <a:gd name="T84" fmla="*/ 1304 w 1877"/>
                <a:gd name="T85" fmla="*/ 72 h 1831"/>
                <a:gd name="T86" fmla="*/ 1405 w 1877"/>
                <a:gd name="T87" fmla="*/ 121 h 1831"/>
                <a:gd name="T88" fmla="*/ 1481 w 1877"/>
                <a:gd name="T89" fmla="*/ 168 h 1831"/>
                <a:gd name="T90" fmla="*/ 1586 w 1877"/>
                <a:gd name="T91" fmla="*/ 252 h 1831"/>
                <a:gd name="T92" fmla="*/ 1647 w 1877"/>
                <a:gd name="T93" fmla="*/ 316 h 1831"/>
                <a:gd name="T94" fmla="*/ 1704 w 1877"/>
                <a:gd name="T95" fmla="*/ 384 h 1831"/>
                <a:gd name="T96" fmla="*/ 1763 w 1877"/>
                <a:gd name="T97" fmla="*/ 479 h 1831"/>
                <a:gd name="T98" fmla="*/ 1803 w 1877"/>
                <a:gd name="T99" fmla="*/ 558 h 1831"/>
                <a:gd name="T100" fmla="*/ 1842 w 1877"/>
                <a:gd name="T101" fmla="*/ 663 h 1831"/>
                <a:gd name="T102" fmla="*/ 1866 w 1877"/>
                <a:gd name="T103" fmla="*/ 776 h 1831"/>
                <a:gd name="T104" fmla="*/ 1876 w 1877"/>
                <a:gd name="T105" fmla="*/ 867 h 183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877"/>
                <a:gd name="T160" fmla="*/ 0 h 1831"/>
                <a:gd name="T161" fmla="*/ 1877 w 1877"/>
                <a:gd name="T162" fmla="*/ 1831 h 1831"/>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877" h="1831">
                  <a:moveTo>
                    <a:pt x="1877" y="915"/>
                  </a:moveTo>
                  <a:lnTo>
                    <a:pt x="1876" y="962"/>
                  </a:lnTo>
                  <a:lnTo>
                    <a:pt x="1875" y="984"/>
                  </a:lnTo>
                  <a:lnTo>
                    <a:pt x="1873" y="1008"/>
                  </a:lnTo>
                  <a:lnTo>
                    <a:pt x="1869" y="1031"/>
                  </a:lnTo>
                  <a:lnTo>
                    <a:pt x="1866" y="1054"/>
                  </a:lnTo>
                  <a:lnTo>
                    <a:pt x="1858" y="1099"/>
                  </a:lnTo>
                  <a:lnTo>
                    <a:pt x="1854" y="1121"/>
                  </a:lnTo>
                  <a:lnTo>
                    <a:pt x="1847" y="1144"/>
                  </a:lnTo>
                  <a:lnTo>
                    <a:pt x="1843" y="1166"/>
                  </a:lnTo>
                  <a:lnTo>
                    <a:pt x="1835" y="1187"/>
                  </a:lnTo>
                  <a:lnTo>
                    <a:pt x="1821" y="1229"/>
                  </a:lnTo>
                  <a:lnTo>
                    <a:pt x="1813" y="1250"/>
                  </a:lnTo>
                  <a:lnTo>
                    <a:pt x="1804" y="1270"/>
                  </a:lnTo>
                  <a:lnTo>
                    <a:pt x="1796" y="1291"/>
                  </a:lnTo>
                  <a:lnTo>
                    <a:pt x="1786" y="1311"/>
                  </a:lnTo>
                  <a:lnTo>
                    <a:pt x="1764" y="1351"/>
                  </a:lnTo>
                  <a:lnTo>
                    <a:pt x="1753" y="1370"/>
                  </a:lnTo>
                  <a:lnTo>
                    <a:pt x="1742" y="1389"/>
                  </a:lnTo>
                  <a:lnTo>
                    <a:pt x="1731" y="1408"/>
                  </a:lnTo>
                  <a:lnTo>
                    <a:pt x="1718" y="1427"/>
                  </a:lnTo>
                  <a:lnTo>
                    <a:pt x="1706" y="1444"/>
                  </a:lnTo>
                  <a:lnTo>
                    <a:pt x="1691" y="1463"/>
                  </a:lnTo>
                  <a:lnTo>
                    <a:pt x="1665" y="1498"/>
                  </a:lnTo>
                  <a:lnTo>
                    <a:pt x="1648" y="1514"/>
                  </a:lnTo>
                  <a:lnTo>
                    <a:pt x="1635" y="1531"/>
                  </a:lnTo>
                  <a:lnTo>
                    <a:pt x="1603" y="1563"/>
                  </a:lnTo>
                  <a:lnTo>
                    <a:pt x="1571" y="1593"/>
                  </a:lnTo>
                  <a:lnTo>
                    <a:pt x="1537" y="1622"/>
                  </a:lnTo>
                  <a:lnTo>
                    <a:pt x="1519" y="1636"/>
                  </a:lnTo>
                  <a:lnTo>
                    <a:pt x="1502" y="1648"/>
                  </a:lnTo>
                  <a:lnTo>
                    <a:pt x="1483" y="1661"/>
                  </a:lnTo>
                  <a:lnTo>
                    <a:pt x="1464" y="1674"/>
                  </a:lnTo>
                  <a:lnTo>
                    <a:pt x="1426" y="1699"/>
                  </a:lnTo>
                  <a:lnTo>
                    <a:pt x="1387" y="1720"/>
                  </a:lnTo>
                  <a:lnTo>
                    <a:pt x="1347" y="1740"/>
                  </a:lnTo>
                  <a:lnTo>
                    <a:pt x="1327" y="1750"/>
                  </a:lnTo>
                  <a:lnTo>
                    <a:pt x="1306" y="1759"/>
                  </a:lnTo>
                  <a:lnTo>
                    <a:pt x="1284" y="1768"/>
                  </a:lnTo>
                  <a:lnTo>
                    <a:pt x="1263" y="1776"/>
                  </a:lnTo>
                  <a:lnTo>
                    <a:pt x="1241" y="1783"/>
                  </a:lnTo>
                  <a:lnTo>
                    <a:pt x="1219" y="1789"/>
                  </a:lnTo>
                  <a:lnTo>
                    <a:pt x="1197" y="1796"/>
                  </a:lnTo>
                  <a:lnTo>
                    <a:pt x="1175" y="1802"/>
                  </a:lnTo>
                  <a:lnTo>
                    <a:pt x="1152" y="1809"/>
                  </a:lnTo>
                  <a:lnTo>
                    <a:pt x="1129" y="1814"/>
                  </a:lnTo>
                  <a:lnTo>
                    <a:pt x="1107" y="1817"/>
                  </a:lnTo>
                  <a:lnTo>
                    <a:pt x="1083" y="1822"/>
                  </a:lnTo>
                  <a:lnTo>
                    <a:pt x="1059" y="1825"/>
                  </a:lnTo>
                  <a:lnTo>
                    <a:pt x="1035" y="1827"/>
                  </a:lnTo>
                  <a:lnTo>
                    <a:pt x="1011" y="1829"/>
                  </a:lnTo>
                  <a:lnTo>
                    <a:pt x="988" y="1831"/>
                  </a:lnTo>
                  <a:lnTo>
                    <a:pt x="964" y="1831"/>
                  </a:lnTo>
                  <a:lnTo>
                    <a:pt x="940" y="1831"/>
                  </a:lnTo>
                  <a:lnTo>
                    <a:pt x="915" y="1831"/>
                  </a:lnTo>
                  <a:lnTo>
                    <a:pt x="891" y="1831"/>
                  </a:lnTo>
                  <a:lnTo>
                    <a:pt x="844" y="1827"/>
                  </a:lnTo>
                  <a:lnTo>
                    <a:pt x="821" y="1825"/>
                  </a:lnTo>
                  <a:lnTo>
                    <a:pt x="797" y="1822"/>
                  </a:lnTo>
                  <a:lnTo>
                    <a:pt x="751" y="1814"/>
                  </a:lnTo>
                  <a:lnTo>
                    <a:pt x="729" y="1809"/>
                  </a:lnTo>
                  <a:lnTo>
                    <a:pt x="705" y="1803"/>
                  </a:lnTo>
                  <a:lnTo>
                    <a:pt x="661" y="1791"/>
                  </a:lnTo>
                  <a:lnTo>
                    <a:pt x="638" y="1785"/>
                  </a:lnTo>
                  <a:lnTo>
                    <a:pt x="618" y="1777"/>
                  </a:lnTo>
                  <a:lnTo>
                    <a:pt x="575" y="1761"/>
                  </a:lnTo>
                  <a:lnTo>
                    <a:pt x="532" y="1742"/>
                  </a:lnTo>
                  <a:lnTo>
                    <a:pt x="512" y="1733"/>
                  </a:lnTo>
                  <a:lnTo>
                    <a:pt x="492" y="1721"/>
                  </a:lnTo>
                  <a:lnTo>
                    <a:pt x="472" y="1712"/>
                  </a:lnTo>
                  <a:lnTo>
                    <a:pt x="453" y="1701"/>
                  </a:lnTo>
                  <a:lnTo>
                    <a:pt x="434" y="1689"/>
                  </a:lnTo>
                  <a:lnTo>
                    <a:pt x="415" y="1676"/>
                  </a:lnTo>
                  <a:lnTo>
                    <a:pt x="396" y="1663"/>
                  </a:lnTo>
                  <a:lnTo>
                    <a:pt x="379" y="1650"/>
                  </a:lnTo>
                  <a:lnTo>
                    <a:pt x="342" y="1624"/>
                  </a:lnTo>
                  <a:lnTo>
                    <a:pt x="309" y="1595"/>
                  </a:lnTo>
                  <a:lnTo>
                    <a:pt x="292" y="1580"/>
                  </a:lnTo>
                  <a:lnTo>
                    <a:pt x="276" y="1565"/>
                  </a:lnTo>
                  <a:lnTo>
                    <a:pt x="260" y="1550"/>
                  </a:lnTo>
                  <a:lnTo>
                    <a:pt x="244" y="1534"/>
                  </a:lnTo>
                  <a:lnTo>
                    <a:pt x="230" y="1517"/>
                  </a:lnTo>
                  <a:lnTo>
                    <a:pt x="215" y="1500"/>
                  </a:lnTo>
                  <a:lnTo>
                    <a:pt x="202" y="1483"/>
                  </a:lnTo>
                  <a:lnTo>
                    <a:pt x="187" y="1466"/>
                  </a:lnTo>
                  <a:lnTo>
                    <a:pt x="174" y="1447"/>
                  </a:lnTo>
                  <a:lnTo>
                    <a:pt x="160" y="1430"/>
                  </a:lnTo>
                  <a:lnTo>
                    <a:pt x="136" y="1392"/>
                  </a:lnTo>
                  <a:lnTo>
                    <a:pt x="125" y="1373"/>
                  </a:lnTo>
                  <a:lnTo>
                    <a:pt x="114" y="1354"/>
                  </a:lnTo>
                  <a:lnTo>
                    <a:pt x="103" y="1335"/>
                  </a:lnTo>
                  <a:lnTo>
                    <a:pt x="93" y="1314"/>
                  </a:lnTo>
                  <a:lnTo>
                    <a:pt x="84" y="1294"/>
                  </a:lnTo>
                  <a:lnTo>
                    <a:pt x="74" y="1273"/>
                  </a:lnTo>
                  <a:lnTo>
                    <a:pt x="57" y="1232"/>
                  </a:lnTo>
                  <a:lnTo>
                    <a:pt x="49" y="1211"/>
                  </a:lnTo>
                  <a:lnTo>
                    <a:pt x="42" y="1190"/>
                  </a:lnTo>
                  <a:lnTo>
                    <a:pt x="36" y="1170"/>
                  </a:lnTo>
                  <a:lnTo>
                    <a:pt x="30" y="1147"/>
                  </a:lnTo>
                  <a:lnTo>
                    <a:pt x="23" y="1125"/>
                  </a:lnTo>
                  <a:lnTo>
                    <a:pt x="19" y="1103"/>
                  </a:lnTo>
                  <a:lnTo>
                    <a:pt x="11" y="1057"/>
                  </a:lnTo>
                  <a:lnTo>
                    <a:pt x="8" y="1035"/>
                  </a:lnTo>
                  <a:lnTo>
                    <a:pt x="4" y="1012"/>
                  </a:lnTo>
                  <a:lnTo>
                    <a:pt x="2" y="987"/>
                  </a:lnTo>
                  <a:lnTo>
                    <a:pt x="2" y="965"/>
                  </a:lnTo>
                  <a:lnTo>
                    <a:pt x="0" y="918"/>
                  </a:lnTo>
                  <a:lnTo>
                    <a:pt x="1" y="871"/>
                  </a:lnTo>
                  <a:lnTo>
                    <a:pt x="2" y="847"/>
                  </a:lnTo>
                  <a:lnTo>
                    <a:pt x="4" y="824"/>
                  </a:lnTo>
                  <a:lnTo>
                    <a:pt x="7" y="801"/>
                  </a:lnTo>
                  <a:lnTo>
                    <a:pt x="11" y="779"/>
                  </a:lnTo>
                  <a:lnTo>
                    <a:pt x="18" y="733"/>
                  </a:lnTo>
                  <a:lnTo>
                    <a:pt x="23" y="711"/>
                  </a:lnTo>
                  <a:lnTo>
                    <a:pt x="29" y="689"/>
                  </a:lnTo>
                  <a:lnTo>
                    <a:pt x="36" y="667"/>
                  </a:lnTo>
                  <a:lnTo>
                    <a:pt x="41" y="646"/>
                  </a:lnTo>
                  <a:lnTo>
                    <a:pt x="56" y="604"/>
                  </a:lnTo>
                  <a:lnTo>
                    <a:pt x="64" y="582"/>
                  </a:lnTo>
                  <a:lnTo>
                    <a:pt x="73" y="561"/>
                  </a:lnTo>
                  <a:lnTo>
                    <a:pt x="83" y="540"/>
                  </a:lnTo>
                  <a:lnTo>
                    <a:pt x="92" y="521"/>
                  </a:lnTo>
                  <a:lnTo>
                    <a:pt x="113" y="482"/>
                  </a:lnTo>
                  <a:lnTo>
                    <a:pt x="124" y="461"/>
                  </a:lnTo>
                  <a:lnTo>
                    <a:pt x="135" y="442"/>
                  </a:lnTo>
                  <a:lnTo>
                    <a:pt x="148" y="424"/>
                  </a:lnTo>
                  <a:lnTo>
                    <a:pt x="159" y="405"/>
                  </a:lnTo>
                  <a:lnTo>
                    <a:pt x="173" y="387"/>
                  </a:lnTo>
                  <a:lnTo>
                    <a:pt x="185" y="369"/>
                  </a:lnTo>
                  <a:lnTo>
                    <a:pt x="214" y="334"/>
                  </a:lnTo>
                  <a:lnTo>
                    <a:pt x="228" y="319"/>
                  </a:lnTo>
                  <a:lnTo>
                    <a:pt x="242" y="301"/>
                  </a:lnTo>
                  <a:lnTo>
                    <a:pt x="274" y="270"/>
                  </a:lnTo>
                  <a:lnTo>
                    <a:pt x="307" y="240"/>
                  </a:lnTo>
                  <a:lnTo>
                    <a:pt x="340" y="211"/>
                  </a:lnTo>
                  <a:lnTo>
                    <a:pt x="358" y="197"/>
                  </a:lnTo>
                  <a:lnTo>
                    <a:pt x="377" y="184"/>
                  </a:lnTo>
                  <a:lnTo>
                    <a:pt x="394" y="170"/>
                  </a:lnTo>
                  <a:lnTo>
                    <a:pt x="413" y="157"/>
                  </a:lnTo>
                  <a:lnTo>
                    <a:pt x="451" y="134"/>
                  </a:lnTo>
                  <a:lnTo>
                    <a:pt x="490" y="111"/>
                  </a:lnTo>
                  <a:lnTo>
                    <a:pt x="530" y="92"/>
                  </a:lnTo>
                  <a:lnTo>
                    <a:pt x="550" y="83"/>
                  </a:lnTo>
                  <a:lnTo>
                    <a:pt x="573" y="73"/>
                  </a:lnTo>
                  <a:lnTo>
                    <a:pt x="593" y="65"/>
                  </a:lnTo>
                  <a:lnTo>
                    <a:pt x="615" y="57"/>
                  </a:lnTo>
                  <a:lnTo>
                    <a:pt x="636" y="49"/>
                  </a:lnTo>
                  <a:lnTo>
                    <a:pt x="658" y="42"/>
                  </a:lnTo>
                  <a:lnTo>
                    <a:pt x="680" y="35"/>
                  </a:lnTo>
                  <a:lnTo>
                    <a:pt x="702" y="30"/>
                  </a:lnTo>
                  <a:lnTo>
                    <a:pt x="726" y="24"/>
                  </a:lnTo>
                  <a:lnTo>
                    <a:pt x="749" y="19"/>
                  </a:lnTo>
                  <a:lnTo>
                    <a:pt x="772" y="15"/>
                  </a:lnTo>
                  <a:lnTo>
                    <a:pt x="794" y="11"/>
                  </a:lnTo>
                  <a:lnTo>
                    <a:pt x="818" y="8"/>
                  </a:lnTo>
                  <a:lnTo>
                    <a:pt x="841" y="4"/>
                  </a:lnTo>
                  <a:lnTo>
                    <a:pt x="865" y="3"/>
                  </a:lnTo>
                  <a:lnTo>
                    <a:pt x="889" y="2"/>
                  </a:lnTo>
                  <a:lnTo>
                    <a:pt x="913" y="2"/>
                  </a:lnTo>
                  <a:lnTo>
                    <a:pt x="937" y="0"/>
                  </a:lnTo>
                  <a:lnTo>
                    <a:pt x="961" y="2"/>
                  </a:lnTo>
                  <a:lnTo>
                    <a:pt x="986" y="2"/>
                  </a:lnTo>
                  <a:lnTo>
                    <a:pt x="1033" y="4"/>
                  </a:lnTo>
                  <a:lnTo>
                    <a:pt x="1057" y="7"/>
                  </a:lnTo>
                  <a:lnTo>
                    <a:pt x="1080" y="11"/>
                  </a:lnTo>
                  <a:lnTo>
                    <a:pt x="1127" y="18"/>
                  </a:lnTo>
                  <a:lnTo>
                    <a:pt x="1150" y="23"/>
                  </a:lnTo>
                  <a:lnTo>
                    <a:pt x="1172" y="30"/>
                  </a:lnTo>
                  <a:lnTo>
                    <a:pt x="1217" y="40"/>
                  </a:lnTo>
                  <a:lnTo>
                    <a:pt x="1238" y="48"/>
                  </a:lnTo>
                  <a:lnTo>
                    <a:pt x="1261" y="56"/>
                  </a:lnTo>
                  <a:lnTo>
                    <a:pt x="1304" y="72"/>
                  </a:lnTo>
                  <a:lnTo>
                    <a:pt x="1345" y="91"/>
                  </a:lnTo>
                  <a:lnTo>
                    <a:pt x="1365" y="100"/>
                  </a:lnTo>
                  <a:lnTo>
                    <a:pt x="1384" y="110"/>
                  </a:lnTo>
                  <a:lnTo>
                    <a:pt x="1405" y="121"/>
                  </a:lnTo>
                  <a:lnTo>
                    <a:pt x="1424" y="132"/>
                  </a:lnTo>
                  <a:lnTo>
                    <a:pt x="1443" y="144"/>
                  </a:lnTo>
                  <a:lnTo>
                    <a:pt x="1462" y="155"/>
                  </a:lnTo>
                  <a:lnTo>
                    <a:pt x="1481" y="168"/>
                  </a:lnTo>
                  <a:lnTo>
                    <a:pt x="1500" y="182"/>
                  </a:lnTo>
                  <a:lnTo>
                    <a:pt x="1535" y="209"/>
                  </a:lnTo>
                  <a:lnTo>
                    <a:pt x="1569" y="237"/>
                  </a:lnTo>
                  <a:lnTo>
                    <a:pt x="1586" y="252"/>
                  </a:lnTo>
                  <a:lnTo>
                    <a:pt x="1601" y="267"/>
                  </a:lnTo>
                  <a:lnTo>
                    <a:pt x="1617" y="283"/>
                  </a:lnTo>
                  <a:lnTo>
                    <a:pt x="1633" y="299"/>
                  </a:lnTo>
                  <a:lnTo>
                    <a:pt x="1647" y="316"/>
                  </a:lnTo>
                  <a:lnTo>
                    <a:pt x="1663" y="332"/>
                  </a:lnTo>
                  <a:lnTo>
                    <a:pt x="1676" y="349"/>
                  </a:lnTo>
                  <a:lnTo>
                    <a:pt x="1690" y="367"/>
                  </a:lnTo>
                  <a:lnTo>
                    <a:pt x="1704" y="384"/>
                  </a:lnTo>
                  <a:lnTo>
                    <a:pt x="1716" y="403"/>
                  </a:lnTo>
                  <a:lnTo>
                    <a:pt x="1741" y="439"/>
                  </a:lnTo>
                  <a:lnTo>
                    <a:pt x="1752" y="458"/>
                  </a:lnTo>
                  <a:lnTo>
                    <a:pt x="1763" y="479"/>
                  </a:lnTo>
                  <a:lnTo>
                    <a:pt x="1774" y="498"/>
                  </a:lnTo>
                  <a:lnTo>
                    <a:pt x="1785" y="518"/>
                  </a:lnTo>
                  <a:lnTo>
                    <a:pt x="1795" y="537"/>
                  </a:lnTo>
                  <a:lnTo>
                    <a:pt x="1803" y="558"/>
                  </a:lnTo>
                  <a:lnTo>
                    <a:pt x="1820" y="601"/>
                  </a:lnTo>
                  <a:lnTo>
                    <a:pt x="1828" y="621"/>
                  </a:lnTo>
                  <a:lnTo>
                    <a:pt x="1834" y="643"/>
                  </a:lnTo>
                  <a:lnTo>
                    <a:pt x="1842" y="663"/>
                  </a:lnTo>
                  <a:lnTo>
                    <a:pt x="1847" y="686"/>
                  </a:lnTo>
                  <a:lnTo>
                    <a:pt x="1853" y="708"/>
                  </a:lnTo>
                  <a:lnTo>
                    <a:pt x="1858" y="730"/>
                  </a:lnTo>
                  <a:lnTo>
                    <a:pt x="1866" y="776"/>
                  </a:lnTo>
                  <a:lnTo>
                    <a:pt x="1869" y="798"/>
                  </a:lnTo>
                  <a:lnTo>
                    <a:pt x="1873" y="821"/>
                  </a:lnTo>
                  <a:lnTo>
                    <a:pt x="1874" y="844"/>
                  </a:lnTo>
                  <a:lnTo>
                    <a:pt x="1876" y="867"/>
                  </a:lnTo>
                  <a:lnTo>
                    <a:pt x="1877" y="915"/>
                  </a:lnTo>
                  <a:close/>
                </a:path>
              </a:pathLst>
            </a:custGeom>
            <a:solidFill>
              <a:srgbClr val="5B494B"/>
            </a:solidFill>
            <a:ln w="9525">
              <a:noFill/>
              <a:round/>
              <a:headEnd/>
              <a:tailEnd/>
            </a:ln>
          </p:spPr>
          <p:txBody>
            <a:bodyPr/>
            <a:lstStyle/>
            <a:p>
              <a:endParaRPr lang="ru-RU"/>
            </a:p>
          </p:txBody>
        </p:sp>
        <p:sp>
          <p:nvSpPr>
            <p:cNvPr id="22777" name="Freeform 1650"/>
            <p:cNvSpPr>
              <a:spLocks/>
            </p:cNvSpPr>
            <p:nvPr/>
          </p:nvSpPr>
          <p:spPr bwMode="auto">
            <a:xfrm>
              <a:off x="1976" y="1331"/>
              <a:ext cx="1833" cy="1789"/>
            </a:xfrm>
            <a:custGeom>
              <a:avLst/>
              <a:gdLst>
                <a:gd name="T0" fmla="*/ 1828 w 1833"/>
                <a:gd name="T1" fmla="*/ 985 h 1789"/>
                <a:gd name="T2" fmla="*/ 1810 w 1833"/>
                <a:gd name="T3" fmla="*/ 1095 h 1789"/>
                <a:gd name="T4" fmla="*/ 1761 w 1833"/>
                <a:gd name="T5" fmla="*/ 1241 h 1789"/>
                <a:gd name="T6" fmla="*/ 1712 w 1833"/>
                <a:gd name="T7" fmla="*/ 1337 h 1789"/>
                <a:gd name="T8" fmla="*/ 1665 w 1833"/>
                <a:gd name="T9" fmla="*/ 1410 h 1789"/>
                <a:gd name="T10" fmla="*/ 1596 w 1833"/>
                <a:gd name="T11" fmla="*/ 1494 h 1789"/>
                <a:gd name="T12" fmla="*/ 1517 w 1833"/>
                <a:gd name="T13" fmla="*/ 1570 h 1789"/>
                <a:gd name="T14" fmla="*/ 1431 w 1833"/>
                <a:gd name="T15" fmla="*/ 1635 h 1789"/>
                <a:gd name="T16" fmla="*/ 1316 w 1833"/>
                <a:gd name="T17" fmla="*/ 1700 h 1789"/>
                <a:gd name="T18" fmla="*/ 1211 w 1833"/>
                <a:gd name="T19" fmla="*/ 1741 h 1789"/>
                <a:gd name="T20" fmla="*/ 1124 w 1833"/>
                <a:gd name="T21" fmla="*/ 1765 h 1789"/>
                <a:gd name="T22" fmla="*/ 1034 w 1833"/>
                <a:gd name="T23" fmla="*/ 1781 h 1789"/>
                <a:gd name="T24" fmla="*/ 942 w 1833"/>
                <a:gd name="T25" fmla="*/ 1787 h 1789"/>
                <a:gd name="T26" fmla="*/ 823 w 1833"/>
                <a:gd name="T27" fmla="*/ 1785 h 1789"/>
                <a:gd name="T28" fmla="*/ 689 w 1833"/>
                <a:gd name="T29" fmla="*/ 1761 h 1789"/>
                <a:gd name="T30" fmla="*/ 581 w 1833"/>
                <a:gd name="T31" fmla="*/ 1727 h 1789"/>
                <a:gd name="T32" fmla="*/ 479 w 1833"/>
                <a:gd name="T33" fmla="*/ 1681 h 1789"/>
                <a:gd name="T34" fmla="*/ 386 w 1833"/>
                <a:gd name="T35" fmla="*/ 1624 h 1789"/>
                <a:gd name="T36" fmla="*/ 301 w 1833"/>
                <a:gd name="T37" fmla="*/ 1558 h 1789"/>
                <a:gd name="T38" fmla="*/ 210 w 1833"/>
                <a:gd name="T39" fmla="*/ 1465 h 1789"/>
                <a:gd name="T40" fmla="*/ 146 w 1833"/>
                <a:gd name="T41" fmla="*/ 1378 h 1789"/>
                <a:gd name="T42" fmla="*/ 90 w 1833"/>
                <a:gd name="T43" fmla="*/ 1283 h 1789"/>
                <a:gd name="T44" fmla="*/ 55 w 1833"/>
                <a:gd name="T45" fmla="*/ 1202 h 1789"/>
                <a:gd name="T46" fmla="*/ 23 w 1833"/>
                <a:gd name="T47" fmla="*/ 1099 h 1789"/>
                <a:gd name="T48" fmla="*/ 8 w 1833"/>
                <a:gd name="T49" fmla="*/ 1010 h 1789"/>
                <a:gd name="T50" fmla="*/ 0 w 1833"/>
                <a:gd name="T51" fmla="*/ 896 h 1789"/>
                <a:gd name="T52" fmla="*/ 7 w 1833"/>
                <a:gd name="T53" fmla="*/ 782 h 1789"/>
                <a:gd name="T54" fmla="*/ 28 w 1833"/>
                <a:gd name="T55" fmla="*/ 673 h 1789"/>
                <a:gd name="T56" fmla="*/ 89 w 1833"/>
                <a:gd name="T57" fmla="*/ 509 h 1789"/>
                <a:gd name="T58" fmla="*/ 131 w 1833"/>
                <a:gd name="T59" fmla="*/ 432 h 1789"/>
                <a:gd name="T60" fmla="*/ 180 w 1833"/>
                <a:gd name="T61" fmla="*/ 360 h 1789"/>
                <a:gd name="T62" fmla="*/ 268 w 1833"/>
                <a:gd name="T63" fmla="*/ 263 h 1789"/>
                <a:gd name="T64" fmla="*/ 332 w 1833"/>
                <a:gd name="T65" fmla="*/ 204 h 1789"/>
                <a:gd name="T66" fmla="*/ 439 w 1833"/>
                <a:gd name="T67" fmla="*/ 130 h 1789"/>
                <a:gd name="T68" fmla="*/ 537 w 1833"/>
                <a:gd name="T69" fmla="*/ 80 h 1789"/>
                <a:gd name="T70" fmla="*/ 642 w 1833"/>
                <a:gd name="T71" fmla="*/ 41 h 1789"/>
                <a:gd name="T72" fmla="*/ 731 w 1833"/>
                <a:gd name="T73" fmla="*/ 19 h 1789"/>
                <a:gd name="T74" fmla="*/ 821 w 1833"/>
                <a:gd name="T75" fmla="*/ 4 h 1789"/>
                <a:gd name="T76" fmla="*/ 915 w 1833"/>
                <a:gd name="T77" fmla="*/ 0 h 1789"/>
                <a:gd name="T78" fmla="*/ 1055 w 1833"/>
                <a:gd name="T79" fmla="*/ 11 h 1789"/>
                <a:gd name="T80" fmla="*/ 1166 w 1833"/>
                <a:gd name="T81" fmla="*/ 34 h 1789"/>
                <a:gd name="T82" fmla="*/ 1272 w 1833"/>
                <a:gd name="T83" fmla="*/ 70 h 1789"/>
                <a:gd name="T84" fmla="*/ 1372 w 1833"/>
                <a:gd name="T85" fmla="*/ 117 h 1789"/>
                <a:gd name="T86" fmla="*/ 1464 w 1833"/>
                <a:gd name="T87" fmla="*/ 177 h 1789"/>
                <a:gd name="T88" fmla="*/ 1547 w 1833"/>
                <a:gd name="T89" fmla="*/ 245 h 1789"/>
                <a:gd name="T90" fmla="*/ 1636 w 1833"/>
                <a:gd name="T91" fmla="*/ 341 h 1789"/>
                <a:gd name="T92" fmla="*/ 1700 w 1833"/>
                <a:gd name="T93" fmla="*/ 429 h 1789"/>
                <a:gd name="T94" fmla="*/ 1752 w 1833"/>
                <a:gd name="T95" fmla="*/ 525 h 1789"/>
                <a:gd name="T96" fmla="*/ 1792 w 1833"/>
                <a:gd name="T97" fmla="*/ 628 h 1789"/>
                <a:gd name="T98" fmla="*/ 1814 w 1833"/>
                <a:gd name="T99" fmla="*/ 712 h 1789"/>
                <a:gd name="T100" fmla="*/ 1828 w 1833"/>
                <a:gd name="T101" fmla="*/ 801 h 178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833"/>
                <a:gd name="T154" fmla="*/ 0 h 1789"/>
                <a:gd name="T155" fmla="*/ 1833 w 1833"/>
                <a:gd name="T156" fmla="*/ 1789 h 178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833" h="1789">
                  <a:moveTo>
                    <a:pt x="1833" y="893"/>
                  </a:moveTo>
                  <a:lnTo>
                    <a:pt x="1832" y="938"/>
                  </a:lnTo>
                  <a:lnTo>
                    <a:pt x="1830" y="961"/>
                  </a:lnTo>
                  <a:lnTo>
                    <a:pt x="1828" y="985"/>
                  </a:lnTo>
                  <a:lnTo>
                    <a:pt x="1825" y="1007"/>
                  </a:lnTo>
                  <a:lnTo>
                    <a:pt x="1823" y="1028"/>
                  </a:lnTo>
                  <a:lnTo>
                    <a:pt x="1814" y="1073"/>
                  </a:lnTo>
                  <a:lnTo>
                    <a:pt x="1810" y="1095"/>
                  </a:lnTo>
                  <a:lnTo>
                    <a:pt x="1805" y="1116"/>
                  </a:lnTo>
                  <a:lnTo>
                    <a:pt x="1793" y="1158"/>
                  </a:lnTo>
                  <a:lnTo>
                    <a:pt x="1778" y="1199"/>
                  </a:lnTo>
                  <a:lnTo>
                    <a:pt x="1761" y="1241"/>
                  </a:lnTo>
                  <a:lnTo>
                    <a:pt x="1744" y="1280"/>
                  </a:lnTo>
                  <a:lnTo>
                    <a:pt x="1734" y="1299"/>
                  </a:lnTo>
                  <a:lnTo>
                    <a:pt x="1723" y="1320"/>
                  </a:lnTo>
                  <a:lnTo>
                    <a:pt x="1712" y="1337"/>
                  </a:lnTo>
                  <a:lnTo>
                    <a:pt x="1701" y="1357"/>
                  </a:lnTo>
                  <a:lnTo>
                    <a:pt x="1690" y="1375"/>
                  </a:lnTo>
                  <a:lnTo>
                    <a:pt x="1677" y="1393"/>
                  </a:lnTo>
                  <a:lnTo>
                    <a:pt x="1665" y="1410"/>
                  </a:lnTo>
                  <a:lnTo>
                    <a:pt x="1652" y="1427"/>
                  </a:lnTo>
                  <a:lnTo>
                    <a:pt x="1638" y="1445"/>
                  </a:lnTo>
                  <a:lnTo>
                    <a:pt x="1626" y="1462"/>
                  </a:lnTo>
                  <a:lnTo>
                    <a:pt x="1596" y="1494"/>
                  </a:lnTo>
                  <a:lnTo>
                    <a:pt x="1565" y="1526"/>
                  </a:lnTo>
                  <a:lnTo>
                    <a:pt x="1549" y="1540"/>
                  </a:lnTo>
                  <a:lnTo>
                    <a:pt x="1534" y="1556"/>
                  </a:lnTo>
                  <a:lnTo>
                    <a:pt x="1517" y="1570"/>
                  </a:lnTo>
                  <a:lnTo>
                    <a:pt x="1500" y="1583"/>
                  </a:lnTo>
                  <a:lnTo>
                    <a:pt x="1466" y="1609"/>
                  </a:lnTo>
                  <a:lnTo>
                    <a:pt x="1448" y="1622"/>
                  </a:lnTo>
                  <a:lnTo>
                    <a:pt x="1431" y="1635"/>
                  </a:lnTo>
                  <a:lnTo>
                    <a:pt x="1393" y="1658"/>
                  </a:lnTo>
                  <a:lnTo>
                    <a:pt x="1374" y="1670"/>
                  </a:lnTo>
                  <a:lnTo>
                    <a:pt x="1355" y="1679"/>
                  </a:lnTo>
                  <a:lnTo>
                    <a:pt x="1316" y="1700"/>
                  </a:lnTo>
                  <a:lnTo>
                    <a:pt x="1295" y="1709"/>
                  </a:lnTo>
                  <a:lnTo>
                    <a:pt x="1274" y="1717"/>
                  </a:lnTo>
                  <a:lnTo>
                    <a:pt x="1233" y="1733"/>
                  </a:lnTo>
                  <a:lnTo>
                    <a:pt x="1211" y="1741"/>
                  </a:lnTo>
                  <a:lnTo>
                    <a:pt x="1190" y="1747"/>
                  </a:lnTo>
                  <a:lnTo>
                    <a:pt x="1168" y="1754"/>
                  </a:lnTo>
                  <a:lnTo>
                    <a:pt x="1146" y="1760"/>
                  </a:lnTo>
                  <a:lnTo>
                    <a:pt x="1124" y="1765"/>
                  </a:lnTo>
                  <a:lnTo>
                    <a:pt x="1102" y="1770"/>
                  </a:lnTo>
                  <a:lnTo>
                    <a:pt x="1079" y="1775"/>
                  </a:lnTo>
                  <a:lnTo>
                    <a:pt x="1058" y="1778"/>
                  </a:lnTo>
                  <a:lnTo>
                    <a:pt x="1034" y="1781"/>
                  </a:lnTo>
                  <a:lnTo>
                    <a:pt x="1012" y="1785"/>
                  </a:lnTo>
                  <a:lnTo>
                    <a:pt x="988" y="1786"/>
                  </a:lnTo>
                  <a:lnTo>
                    <a:pt x="964" y="1787"/>
                  </a:lnTo>
                  <a:lnTo>
                    <a:pt x="942" y="1787"/>
                  </a:lnTo>
                  <a:lnTo>
                    <a:pt x="918" y="1789"/>
                  </a:lnTo>
                  <a:lnTo>
                    <a:pt x="895" y="1787"/>
                  </a:lnTo>
                  <a:lnTo>
                    <a:pt x="871" y="1787"/>
                  </a:lnTo>
                  <a:lnTo>
                    <a:pt x="823" y="1785"/>
                  </a:lnTo>
                  <a:lnTo>
                    <a:pt x="778" y="1778"/>
                  </a:lnTo>
                  <a:lnTo>
                    <a:pt x="755" y="1775"/>
                  </a:lnTo>
                  <a:lnTo>
                    <a:pt x="733" y="1770"/>
                  </a:lnTo>
                  <a:lnTo>
                    <a:pt x="689" y="1761"/>
                  </a:lnTo>
                  <a:lnTo>
                    <a:pt x="667" y="1755"/>
                  </a:lnTo>
                  <a:lnTo>
                    <a:pt x="644" y="1748"/>
                  </a:lnTo>
                  <a:lnTo>
                    <a:pt x="602" y="1735"/>
                  </a:lnTo>
                  <a:lnTo>
                    <a:pt x="581" y="1727"/>
                  </a:lnTo>
                  <a:lnTo>
                    <a:pt x="560" y="1718"/>
                  </a:lnTo>
                  <a:lnTo>
                    <a:pt x="540" y="1711"/>
                  </a:lnTo>
                  <a:lnTo>
                    <a:pt x="519" y="1701"/>
                  </a:lnTo>
                  <a:lnTo>
                    <a:pt x="479" y="1681"/>
                  </a:lnTo>
                  <a:lnTo>
                    <a:pt x="460" y="1671"/>
                  </a:lnTo>
                  <a:lnTo>
                    <a:pt x="442" y="1660"/>
                  </a:lnTo>
                  <a:lnTo>
                    <a:pt x="405" y="1637"/>
                  </a:lnTo>
                  <a:lnTo>
                    <a:pt x="386" y="1624"/>
                  </a:lnTo>
                  <a:lnTo>
                    <a:pt x="369" y="1611"/>
                  </a:lnTo>
                  <a:lnTo>
                    <a:pt x="334" y="1585"/>
                  </a:lnTo>
                  <a:lnTo>
                    <a:pt x="317" y="1572"/>
                  </a:lnTo>
                  <a:lnTo>
                    <a:pt x="301" y="1558"/>
                  </a:lnTo>
                  <a:lnTo>
                    <a:pt x="285" y="1542"/>
                  </a:lnTo>
                  <a:lnTo>
                    <a:pt x="270" y="1528"/>
                  </a:lnTo>
                  <a:lnTo>
                    <a:pt x="239" y="1497"/>
                  </a:lnTo>
                  <a:lnTo>
                    <a:pt x="210" y="1465"/>
                  </a:lnTo>
                  <a:lnTo>
                    <a:pt x="196" y="1448"/>
                  </a:lnTo>
                  <a:lnTo>
                    <a:pt x="182" y="1430"/>
                  </a:lnTo>
                  <a:lnTo>
                    <a:pt x="157" y="1395"/>
                  </a:lnTo>
                  <a:lnTo>
                    <a:pt x="146" y="1378"/>
                  </a:lnTo>
                  <a:lnTo>
                    <a:pt x="133" y="1359"/>
                  </a:lnTo>
                  <a:lnTo>
                    <a:pt x="110" y="1322"/>
                  </a:lnTo>
                  <a:lnTo>
                    <a:pt x="101" y="1302"/>
                  </a:lnTo>
                  <a:lnTo>
                    <a:pt x="90" y="1283"/>
                  </a:lnTo>
                  <a:lnTo>
                    <a:pt x="80" y="1264"/>
                  </a:lnTo>
                  <a:lnTo>
                    <a:pt x="72" y="1244"/>
                  </a:lnTo>
                  <a:lnTo>
                    <a:pt x="63" y="1223"/>
                  </a:lnTo>
                  <a:lnTo>
                    <a:pt x="55" y="1202"/>
                  </a:lnTo>
                  <a:lnTo>
                    <a:pt x="40" y="1161"/>
                  </a:lnTo>
                  <a:lnTo>
                    <a:pt x="34" y="1141"/>
                  </a:lnTo>
                  <a:lnTo>
                    <a:pt x="28" y="1119"/>
                  </a:lnTo>
                  <a:lnTo>
                    <a:pt x="23" y="1099"/>
                  </a:lnTo>
                  <a:lnTo>
                    <a:pt x="19" y="1076"/>
                  </a:lnTo>
                  <a:lnTo>
                    <a:pt x="14" y="1054"/>
                  </a:lnTo>
                  <a:lnTo>
                    <a:pt x="10" y="1032"/>
                  </a:lnTo>
                  <a:lnTo>
                    <a:pt x="8" y="1010"/>
                  </a:lnTo>
                  <a:lnTo>
                    <a:pt x="4" y="988"/>
                  </a:lnTo>
                  <a:lnTo>
                    <a:pt x="2" y="964"/>
                  </a:lnTo>
                  <a:lnTo>
                    <a:pt x="1" y="942"/>
                  </a:lnTo>
                  <a:lnTo>
                    <a:pt x="0" y="896"/>
                  </a:lnTo>
                  <a:lnTo>
                    <a:pt x="0" y="851"/>
                  </a:lnTo>
                  <a:lnTo>
                    <a:pt x="2" y="826"/>
                  </a:lnTo>
                  <a:lnTo>
                    <a:pt x="4" y="804"/>
                  </a:lnTo>
                  <a:lnTo>
                    <a:pt x="7" y="782"/>
                  </a:lnTo>
                  <a:lnTo>
                    <a:pt x="10" y="760"/>
                  </a:lnTo>
                  <a:lnTo>
                    <a:pt x="18" y="716"/>
                  </a:lnTo>
                  <a:lnTo>
                    <a:pt x="23" y="693"/>
                  </a:lnTo>
                  <a:lnTo>
                    <a:pt x="28" y="673"/>
                  </a:lnTo>
                  <a:lnTo>
                    <a:pt x="40" y="631"/>
                  </a:lnTo>
                  <a:lnTo>
                    <a:pt x="54" y="588"/>
                  </a:lnTo>
                  <a:lnTo>
                    <a:pt x="71" y="548"/>
                  </a:lnTo>
                  <a:lnTo>
                    <a:pt x="89" y="509"/>
                  </a:lnTo>
                  <a:lnTo>
                    <a:pt x="100" y="488"/>
                  </a:lnTo>
                  <a:lnTo>
                    <a:pt x="109" y="469"/>
                  </a:lnTo>
                  <a:lnTo>
                    <a:pt x="120" y="450"/>
                  </a:lnTo>
                  <a:lnTo>
                    <a:pt x="131" y="432"/>
                  </a:lnTo>
                  <a:lnTo>
                    <a:pt x="144" y="413"/>
                  </a:lnTo>
                  <a:lnTo>
                    <a:pt x="155" y="396"/>
                  </a:lnTo>
                  <a:lnTo>
                    <a:pt x="168" y="377"/>
                  </a:lnTo>
                  <a:lnTo>
                    <a:pt x="180" y="360"/>
                  </a:lnTo>
                  <a:lnTo>
                    <a:pt x="195" y="344"/>
                  </a:lnTo>
                  <a:lnTo>
                    <a:pt x="208" y="326"/>
                  </a:lnTo>
                  <a:lnTo>
                    <a:pt x="238" y="295"/>
                  </a:lnTo>
                  <a:lnTo>
                    <a:pt x="268" y="263"/>
                  </a:lnTo>
                  <a:lnTo>
                    <a:pt x="283" y="247"/>
                  </a:lnTo>
                  <a:lnTo>
                    <a:pt x="299" y="233"/>
                  </a:lnTo>
                  <a:lnTo>
                    <a:pt x="315" y="219"/>
                  </a:lnTo>
                  <a:lnTo>
                    <a:pt x="332" y="204"/>
                  </a:lnTo>
                  <a:lnTo>
                    <a:pt x="367" y="179"/>
                  </a:lnTo>
                  <a:lnTo>
                    <a:pt x="384" y="166"/>
                  </a:lnTo>
                  <a:lnTo>
                    <a:pt x="403" y="154"/>
                  </a:lnTo>
                  <a:lnTo>
                    <a:pt x="439" y="130"/>
                  </a:lnTo>
                  <a:lnTo>
                    <a:pt x="458" y="119"/>
                  </a:lnTo>
                  <a:lnTo>
                    <a:pt x="477" y="108"/>
                  </a:lnTo>
                  <a:lnTo>
                    <a:pt x="517" y="89"/>
                  </a:lnTo>
                  <a:lnTo>
                    <a:pt x="537" y="80"/>
                  </a:lnTo>
                  <a:lnTo>
                    <a:pt x="558" y="72"/>
                  </a:lnTo>
                  <a:lnTo>
                    <a:pt x="599" y="55"/>
                  </a:lnTo>
                  <a:lnTo>
                    <a:pt x="622" y="47"/>
                  </a:lnTo>
                  <a:lnTo>
                    <a:pt x="642" y="41"/>
                  </a:lnTo>
                  <a:lnTo>
                    <a:pt x="665" y="35"/>
                  </a:lnTo>
                  <a:lnTo>
                    <a:pt x="687" y="29"/>
                  </a:lnTo>
                  <a:lnTo>
                    <a:pt x="708" y="23"/>
                  </a:lnTo>
                  <a:lnTo>
                    <a:pt x="731" y="19"/>
                  </a:lnTo>
                  <a:lnTo>
                    <a:pt x="753" y="14"/>
                  </a:lnTo>
                  <a:lnTo>
                    <a:pt x="775" y="11"/>
                  </a:lnTo>
                  <a:lnTo>
                    <a:pt x="798" y="8"/>
                  </a:lnTo>
                  <a:lnTo>
                    <a:pt x="821" y="4"/>
                  </a:lnTo>
                  <a:lnTo>
                    <a:pt x="845" y="2"/>
                  </a:lnTo>
                  <a:lnTo>
                    <a:pt x="868" y="2"/>
                  </a:lnTo>
                  <a:lnTo>
                    <a:pt x="892" y="0"/>
                  </a:lnTo>
                  <a:lnTo>
                    <a:pt x="915" y="0"/>
                  </a:lnTo>
                  <a:lnTo>
                    <a:pt x="939" y="0"/>
                  </a:lnTo>
                  <a:lnTo>
                    <a:pt x="962" y="1"/>
                  </a:lnTo>
                  <a:lnTo>
                    <a:pt x="1009" y="4"/>
                  </a:lnTo>
                  <a:lnTo>
                    <a:pt x="1055" y="11"/>
                  </a:lnTo>
                  <a:lnTo>
                    <a:pt x="1077" y="13"/>
                  </a:lnTo>
                  <a:lnTo>
                    <a:pt x="1099" y="18"/>
                  </a:lnTo>
                  <a:lnTo>
                    <a:pt x="1144" y="28"/>
                  </a:lnTo>
                  <a:lnTo>
                    <a:pt x="1166" y="34"/>
                  </a:lnTo>
                  <a:lnTo>
                    <a:pt x="1188" y="41"/>
                  </a:lnTo>
                  <a:lnTo>
                    <a:pt x="1231" y="54"/>
                  </a:lnTo>
                  <a:lnTo>
                    <a:pt x="1252" y="61"/>
                  </a:lnTo>
                  <a:lnTo>
                    <a:pt x="1272" y="70"/>
                  </a:lnTo>
                  <a:lnTo>
                    <a:pt x="1293" y="78"/>
                  </a:lnTo>
                  <a:lnTo>
                    <a:pt x="1313" y="87"/>
                  </a:lnTo>
                  <a:lnTo>
                    <a:pt x="1353" y="106"/>
                  </a:lnTo>
                  <a:lnTo>
                    <a:pt x="1372" y="117"/>
                  </a:lnTo>
                  <a:lnTo>
                    <a:pt x="1391" y="129"/>
                  </a:lnTo>
                  <a:lnTo>
                    <a:pt x="1429" y="152"/>
                  </a:lnTo>
                  <a:lnTo>
                    <a:pt x="1446" y="164"/>
                  </a:lnTo>
                  <a:lnTo>
                    <a:pt x="1464" y="177"/>
                  </a:lnTo>
                  <a:lnTo>
                    <a:pt x="1498" y="202"/>
                  </a:lnTo>
                  <a:lnTo>
                    <a:pt x="1515" y="217"/>
                  </a:lnTo>
                  <a:lnTo>
                    <a:pt x="1532" y="231"/>
                  </a:lnTo>
                  <a:lnTo>
                    <a:pt x="1547" y="245"/>
                  </a:lnTo>
                  <a:lnTo>
                    <a:pt x="1564" y="261"/>
                  </a:lnTo>
                  <a:lnTo>
                    <a:pt x="1594" y="292"/>
                  </a:lnTo>
                  <a:lnTo>
                    <a:pt x="1624" y="324"/>
                  </a:lnTo>
                  <a:lnTo>
                    <a:pt x="1636" y="341"/>
                  </a:lnTo>
                  <a:lnTo>
                    <a:pt x="1651" y="357"/>
                  </a:lnTo>
                  <a:lnTo>
                    <a:pt x="1676" y="393"/>
                  </a:lnTo>
                  <a:lnTo>
                    <a:pt x="1688" y="411"/>
                  </a:lnTo>
                  <a:lnTo>
                    <a:pt x="1700" y="429"/>
                  </a:lnTo>
                  <a:lnTo>
                    <a:pt x="1722" y="466"/>
                  </a:lnTo>
                  <a:lnTo>
                    <a:pt x="1733" y="485"/>
                  </a:lnTo>
                  <a:lnTo>
                    <a:pt x="1743" y="506"/>
                  </a:lnTo>
                  <a:lnTo>
                    <a:pt x="1752" y="525"/>
                  </a:lnTo>
                  <a:lnTo>
                    <a:pt x="1760" y="545"/>
                  </a:lnTo>
                  <a:lnTo>
                    <a:pt x="1770" y="564"/>
                  </a:lnTo>
                  <a:lnTo>
                    <a:pt x="1777" y="585"/>
                  </a:lnTo>
                  <a:lnTo>
                    <a:pt x="1792" y="628"/>
                  </a:lnTo>
                  <a:lnTo>
                    <a:pt x="1798" y="648"/>
                  </a:lnTo>
                  <a:lnTo>
                    <a:pt x="1804" y="669"/>
                  </a:lnTo>
                  <a:lnTo>
                    <a:pt x="1809" y="690"/>
                  </a:lnTo>
                  <a:lnTo>
                    <a:pt x="1814" y="712"/>
                  </a:lnTo>
                  <a:lnTo>
                    <a:pt x="1819" y="735"/>
                  </a:lnTo>
                  <a:lnTo>
                    <a:pt x="1822" y="757"/>
                  </a:lnTo>
                  <a:lnTo>
                    <a:pt x="1825" y="779"/>
                  </a:lnTo>
                  <a:lnTo>
                    <a:pt x="1828" y="801"/>
                  </a:lnTo>
                  <a:lnTo>
                    <a:pt x="1830" y="823"/>
                  </a:lnTo>
                  <a:lnTo>
                    <a:pt x="1832" y="847"/>
                  </a:lnTo>
                  <a:lnTo>
                    <a:pt x="1833" y="893"/>
                  </a:lnTo>
                  <a:close/>
                </a:path>
              </a:pathLst>
            </a:custGeom>
            <a:solidFill>
              <a:srgbClr val="634C4E"/>
            </a:solidFill>
            <a:ln w="9525">
              <a:noFill/>
              <a:round/>
              <a:headEnd/>
              <a:tailEnd/>
            </a:ln>
          </p:spPr>
          <p:txBody>
            <a:bodyPr/>
            <a:lstStyle/>
            <a:p>
              <a:endParaRPr lang="ru-RU"/>
            </a:p>
          </p:txBody>
        </p:sp>
        <p:sp>
          <p:nvSpPr>
            <p:cNvPr id="22778" name="Freeform 1651"/>
            <p:cNvSpPr>
              <a:spLocks/>
            </p:cNvSpPr>
            <p:nvPr/>
          </p:nvSpPr>
          <p:spPr bwMode="auto">
            <a:xfrm>
              <a:off x="1998" y="1354"/>
              <a:ext cx="1789" cy="1744"/>
            </a:xfrm>
            <a:custGeom>
              <a:avLst/>
              <a:gdLst>
                <a:gd name="T0" fmla="*/ 1784 w 1789"/>
                <a:gd name="T1" fmla="*/ 959 h 1744"/>
                <a:gd name="T2" fmla="*/ 1761 w 1789"/>
                <a:gd name="T3" fmla="*/ 1089 h 1744"/>
                <a:gd name="T4" fmla="*/ 1718 w 1789"/>
                <a:gd name="T5" fmla="*/ 1211 h 1744"/>
                <a:gd name="T6" fmla="*/ 1660 w 1789"/>
                <a:gd name="T7" fmla="*/ 1323 h 1744"/>
                <a:gd name="T8" fmla="*/ 1557 w 1789"/>
                <a:gd name="T9" fmla="*/ 1457 h 1744"/>
                <a:gd name="T10" fmla="*/ 1480 w 1789"/>
                <a:gd name="T11" fmla="*/ 1530 h 1744"/>
                <a:gd name="T12" fmla="*/ 1377 w 1789"/>
                <a:gd name="T13" fmla="*/ 1606 h 1744"/>
                <a:gd name="T14" fmla="*/ 1264 w 1789"/>
                <a:gd name="T15" fmla="*/ 1666 h 1744"/>
                <a:gd name="T16" fmla="*/ 1140 w 1789"/>
                <a:gd name="T17" fmla="*/ 1711 h 1744"/>
                <a:gd name="T18" fmla="*/ 1033 w 1789"/>
                <a:gd name="T19" fmla="*/ 1733 h 1744"/>
                <a:gd name="T20" fmla="*/ 943 w 1789"/>
                <a:gd name="T21" fmla="*/ 1743 h 1744"/>
                <a:gd name="T22" fmla="*/ 827 w 1789"/>
                <a:gd name="T23" fmla="*/ 1741 h 1744"/>
                <a:gd name="T24" fmla="*/ 717 w 1789"/>
                <a:gd name="T25" fmla="*/ 1727 h 1744"/>
                <a:gd name="T26" fmla="*/ 631 w 1789"/>
                <a:gd name="T27" fmla="*/ 1705 h 1744"/>
                <a:gd name="T28" fmla="*/ 548 w 1789"/>
                <a:gd name="T29" fmla="*/ 1675 h 1744"/>
                <a:gd name="T30" fmla="*/ 397 w 1789"/>
                <a:gd name="T31" fmla="*/ 1597 h 1744"/>
                <a:gd name="T32" fmla="*/ 327 w 1789"/>
                <a:gd name="T33" fmla="*/ 1546 h 1744"/>
                <a:gd name="T34" fmla="*/ 248 w 1789"/>
                <a:gd name="T35" fmla="*/ 1476 h 1744"/>
                <a:gd name="T36" fmla="*/ 167 w 1789"/>
                <a:gd name="T37" fmla="*/ 1377 h 1744"/>
                <a:gd name="T38" fmla="*/ 110 w 1789"/>
                <a:gd name="T39" fmla="*/ 1289 h 1744"/>
                <a:gd name="T40" fmla="*/ 64 w 1789"/>
                <a:gd name="T41" fmla="*/ 1193 h 1744"/>
                <a:gd name="T42" fmla="*/ 36 w 1789"/>
                <a:gd name="T43" fmla="*/ 1113 h 1744"/>
                <a:gd name="T44" fmla="*/ 15 w 1789"/>
                <a:gd name="T45" fmla="*/ 1029 h 1744"/>
                <a:gd name="T46" fmla="*/ 4 w 1789"/>
                <a:gd name="T47" fmla="*/ 940 h 1744"/>
                <a:gd name="T48" fmla="*/ 3 w 1789"/>
                <a:gd name="T49" fmla="*/ 806 h 1744"/>
                <a:gd name="T50" fmla="*/ 19 w 1789"/>
                <a:gd name="T51" fmla="*/ 699 h 1744"/>
                <a:gd name="T52" fmla="*/ 55 w 1789"/>
                <a:gd name="T53" fmla="*/ 574 h 1744"/>
                <a:gd name="T54" fmla="*/ 109 w 1789"/>
                <a:gd name="T55" fmla="*/ 459 h 1744"/>
                <a:gd name="T56" fmla="*/ 204 w 1789"/>
                <a:gd name="T57" fmla="*/ 320 h 1744"/>
                <a:gd name="T58" fmla="*/ 294 w 1789"/>
                <a:gd name="T59" fmla="*/ 228 h 1744"/>
                <a:gd name="T60" fmla="*/ 395 w 1789"/>
                <a:gd name="T61" fmla="*/ 151 h 1744"/>
                <a:gd name="T62" fmla="*/ 507 w 1789"/>
                <a:gd name="T63" fmla="*/ 87 h 1744"/>
                <a:gd name="T64" fmla="*/ 628 w 1789"/>
                <a:gd name="T65" fmla="*/ 41 h 1744"/>
                <a:gd name="T66" fmla="*/ 736 w 1789"/>
                <a:gd name="T67" fmla="*/ 15 h 1744"/>
                <a:gd name="T68" fmla="*/ 824 w 1789"/>
                <a:gd name="T69" fmla="*/ 4 h 1744"/>
                <a:gd name="T70" fmla="*/ 940 w 1789"/>
                <a:gd name="T71" fmla="*/ 2 h 1744"/>
                <a:gd name="T72" fmla="*/ 1030 w 1789"/>
                <a:gd name="T73" fmla="*/ 10 h 1744"/>
                <a:gd name="T74" fmla="*/ 1138 w 1789"/>
                <a:gd name="T75" fmla="*/ 33 h 1744"/>
                <a:gd name="T76" fmla="*/ 1222 w 1789"/>
                <a:gd name="T77" fmla="*/ 60 h 1744"/>
                <a:gd name="T78" fmla="*/ 1358 w 1789"/>
                <a:gd name="T79" fmla="*/ 126 h 1744"/>
                <a:gd name="T80" fmla="*/ 1446 w 1789"/>
                <a:gd name="T81" fmla="*/ 186 h 1744"/>
                <a:gd name="T82" fmla="*/ 1526 w 1789"/>
                <a:gd name="T83" fmla="*/ 256 h 1744"/>
                <a:gd name="T84" fmla="*/ 1611 w 1789"/>
                <a:gd name="T85" fmla="*/ 350 h 1744"/>
                <a:gd name="T86" fmla="*/ 1670 w 1789"/>
                <a:gd name="T87" fmla="*/ 437 h 1744"/>
                <a:gd name="T88" fmla="*/ 1717 w 1789"/>
                <a:gd name="T89" fmla="*/ 532 h 1744"/>
                <a:gd name="T90" fmla="*/ 1748 w 1789"/>
                <a:gd name="T91" fmla="*/ 612 h 1744"/>
                <a:gd name="T92" fmla="*/ 1770 w 1789"/>
                <a:gd name="T93" fmla="*/ 696 h 1744"/>
                <a:gd name="T94" fmla="*/ 1784 w 1789"/>
                <a:gd name="T95" fmla="*/ 781 h 17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789"/>
                <a:gd name="T145" fmla="*/ 0 h 1744"/>
                <a:gd name="T146" fmla="*/ 1789 w 1789"/>
                <a:gd name="T147" fmla="*/ 1744 h 174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789" h="1744">
                  <a:moveTo>
                    <a:pt x="1789" y="871"/>
                  </a:moveTo>
                  <a:lnTo>
                    <a:pt x="1788" y="916"/>
                  </a:lnTo>
                  <a:lnTo>
                    <a:pt x="1786" y="937"/>
                  </a:lnTo>
                  <a:lnTo>
                    <a:pt x="1784" y="959"/>
                  </a:lnTo>
                  <a:lnTo>
                    <a:pt x="1778" y="1004"/>
                  </a:lnTo>
                  <a:lnTo>
                    <a:pt x="1775" y="1025"/>
                  </a:lnTo>
                  <a:lnTo>
                    <a:pt x="1770" y="1046"/>
                  </a:lnTo>
                  <a:lnTo>
                    <a:pt x="1761" y="1089"/>
                  </a:lnTo>
                  <a:lnTo>
                    <a:pt x="1748" y="1130"/>
                  </a:lnTo>
                  <a:lnTo>
                    <a:pt x="1742" y="1151"/>
                  </a:lnTo>
                  <a:lnTo>
                    <a:pt x="1736" y="1171"/>
                  </a:lnTo>
                  <a:lnTo>
                    <a:pt x="1718" y="1211"/>
                  </a:lnTo>
                  <a:lnTo>
                    <a:pt x="1711" y="1230"/>
                  </a:lnTo>
                  <a:lnTo>
                    <a:pt x="1701" y="1249"/>
                  </a:lnTo>
                  <a:lnTo>
                    <a:pt x="1682" y="1286"/>
                  </a:lnTo>
                  <a:lnTo>
                    <a:pt x="1660" y="1323"/>
                  </a:lnTo>
                  <a:lnTo>
                    <a:pt x="1636" y="1358"/>
                  </a:lnTo>
                  <a:lnTo>
                    <a:pt x="1613" y="1393"/>
                  </a:lnTo>
                  <a:lnTo>
                    <a:pt x="1586" y="1425"/>
                  </a:lnTo>
                  <a:lnTo>
                    <a:pt x="1557" y="1457"/>
                  </a:lnTo>
                  <a:lnTo>
                    <a:pt x="1543" y="1473"/>
                  </a:lnTo>
                  <a:lnTo>
                    <a:pt x="1527" y="1487"/>
                  </a:lnTo>
                  <a:lnTo>
                    <a:pt x="1497" y="1516"/>
                  </a:lnTo>
                  <a:lnTo>
                    <a:pt x="1480" y="1530"/>
                  </a:lnTo>
                  <a:lnTo>
                    <a:pt x="1465" y="1544"/>
                  </a:lnTo>
                  <a:lnTo>
                    <a:pt x="1431" y="1570"/>
                  </a:lnTo>
                  <a:lnTo>
                    <a:pt x="1396" y="1595"/>
                  </a:lnTo>
                  <a:lnTo>
                    <a:pt x="1377" y="1606"/>
                  </a:lnTo>
                  <a:lnTo>
                    <a:pt x="1360" y="1617"/>
                  </a:lnTo>
                  <a:lnTo>
                    <a:pt x="1322" y="1638"/>
                  </a:lnTo>
                  <a:lnTo>
                    <a:pt x="1284" y="1657"/>
                  </a:lnTo>
                  <a:lnTo>
                    <a:pt x="1264" y="1666"/>
                  </a:lnTo>
                  <a:lnTo>
                    <a:pt x="1245" y="1674"/>
                  </a:lnTo>
                  <a:lnTo>
                    <a:pt x="1204" y="1690"/>
                  </a:lnTo>
                  <a:lnTo>
                    <a:pt x="1163" y="1704"/>
                  </a:lnTo>
                  <a:lnTo>
                    <a:pt x="1140" y="1711"/>
                  </a:lnTo>
                  <a:lnTo>
                    <a:pt x="1120" y="1715"/>
                  </a:lnTo>
                  <a:lnTo>
                    <a:pt x="1077" y="1726"/>
                  </a:lnTo>
                  <a:lnTo>
                    <a:pt x="1055" y="1730"/>
                  </a:lnTo>
                  <a:lnTo>
                    <a:pt x="1033" y="1733"/>
                  </a:lnTo>
                  <a:lnTo>
                    <a:pt x="1011" y="1736"/>
                  </a:lnTo>
                  <a:lnTo>
                    <a:pt x="986" y="1740"/>
                  </a:lnTo>
                  <a:lnTo>
                    <a:pt x="965" y="1741"/>
                  </a:lnTo>
                  <a:lnTo>
                    <a:pt x="943" y="1743"/>
                  </a:lnTo>
                  <a:lnTo>
                    <a:pt x="896" y="1744"/>
                  </a:lnTo>
                  <a:lnTo>
                    <a:pt x="873" y="1744"/>
                  </a:lnTo>
                  <a:lnTo>
                    <a:pt x="851" y="1743"/>
                  </a:lnTo>
                  <a:lnTo>
                    <a:pt x="827" y="1741"/>
                  </a:lnTo>
                  <a:lnTo>
                    <a:pt x="805" y="1740"/>
                  </a:lnTo>
                  <a:lnTo>
                    <a:pt x="783" y="1736"/>
                  </a:lnTo>
                  <a:lnTo>
                    <a:pt x="761" y="1734"/>
                  </a:lnTo>
                  <a:lnTo>
                    <a:pt x="717" y="1727"/>
                  </a:lnTo>
                  <a:lnTo>
                    <a:pt x="694" y="1723"/>
                  </a:lnTo>
                  <a:lnTo>
                    <a:pt x="672" y="1716"/>
                  </a:lnTo>
                  <a:lnTo>
                    <a:pt x="651" y="1712"/>
                  </a:lnTo>
                  <a:lnTo>
                    <a:pt x="631" y="1705"/>
                  </a:lnTo>
                  <a:lnTo>
                    <a:pt x="609" y="1699"/>
                  </a:lnTo>
                  <a:lnTo>
                    <a:pt x="588" y="1691"/>
                  </a:lnTo>
                  <a:lnTo>
                    <a:pt x="568" y="1684"/>
                  </a:lnTo>
                  <a:lnTo>
                    <a:pt x="548" y="1675"/>
                  </a:lnTo>
                  <a:lnTo>
                    <a:pt x="509" y="1658"/>
                  </a:lnTo>
                  <a:lnTo>
                    <a:pt x="469" y="1639"/>
                  </a:lnTo>
                  <a:lnTo>
                    <a:pt x="433" y="1619"/>
                  </a:lnTo>
                  <a:lnTo>
                    <a:pt x="397" y="1597"/>
                  </a:lnTo>
                  <a:lnTo>
                    <a:pt x="378" y="1585"/>
                  </a:lnTo>
                  <a:lnTo>
                    <a:pt x="360" y="1572"/>
                  </a:lnTo>
                  <a:lnTo>
                    <a:pt x="345" y="1559"/>
                  </a:lnTo>
                  <a:lnTo>
                    <a:pt x="327" y="1546"/>
                  </a:lnTo>
                  <a:lnTo>
                    <a:pt x="311" y="1532"/>
                  </a:lnTo>
                  <a:lnTo>
                    <a:pt x="296" y="1518"/>
                  </a:lnTo>
                  <a:lnTo>
                    <a:pt x="264" y="1489"/>
                  </a:lnTo>
                  <a:lnTo>
                    <a:pt x="248" y="1476"/>
                  </a:lnTo>
                  <a:lnTo>
                    <a:pt x="234" y="1460"/>
                  </a:lnTo>
                  <a:lnTo>
                    <a:pt x="205" y="1428"/>
                  </a:lnTo>
                  <a:lnTo>
                    <a:pt x="179" y="1395"/>
                  </a:lnTo>
                  <a:lnTo>
                    <a:pt x="167" y="1377"/>
                  </a:lnTo>
                  <a:lnTo>
                    <a:pt x="154" y="1360"/>
                  </a:lnTo>
                  <a:lnTo>
                    <a:pt x="130" y="1326"/>
                  </a:lnTo>
                  <a:lnTo>
                    <a:pt x="119" y="1308"/>
                  </a:lnTo>
                  <a:lnTo>
                    <a:pt x="110" y="1289"/>
                  </a:lnTo>
                  <a:lnTo>
                    <a:pt x="89" y="1251"/>
                  </a:lnTo>
                  <a:lnTo>
                    <a:pt x="80" y="1233"/>
                  </a:lnTo>
                  <a:lnTo>
                    <a:pt x="72" y="1214"/>
                  </a:lnTo>
                  <a:lnTo>
                    <a:pt x="64" y="1193"/>
                  </a:lnTo>
                  <a:lnTo>
                    <a:pt x="56" y="1174"/>
                  </a:lnTo>
                  <a:lnTo>
                    <a:pt x="49" y="1154"/>
                  </a:lnTo>
                  <a:lnTo>
                    <a:pt x="42" y="1133"/>
                  </a:lnTo>
                  <a:lnTo>
                    <a:pt x="36" y="1113"/>
                  </a:lnTo>
                  <a:lnTo>
                    <a:pt x="29" y="1092"/>
                  </a:lnTo>
                  <a:lnTo>
                    <a:pt x="24" y="1071"/>
                  </a:lnTo>
                  <a:lnTo>
                    <a:pt x="19" y="1049"/>
                  </a:lnTo>
                  <a:lnTo>
                    <a:pt x="15" y="1029"/>
                  </a:lnTo>
                  <a:lnTo>
                    <a:pt x="11" y="1007"/>
                  </a:lnTo>
                  <a:lnTo>
                    <a:pt x="9" y="985"/>
                  </a:lnTo>
                  <a:lnTo>
                    <a:pt x="5" y="963"/>
                  </a:lnTo>
                  <a:lnTo>
                    <a:pt x="4" y="940"/>
                  </a:lnTo>
                  <a:lnTo>
                    <a:pt x="2" y="919"/>
                  </a:lnTo>
                  <a:lnTo>
                    <a:pt x="0" y="874"/>
                  </a:lnTo>
                  <a:lnTo>
                    <a:pt x="2" y="830"/>
                  </a:lnTo>
                  <a:lnTo>
                    <a:pt x="3" y="806"/>
                  </a:lnTo>
                  <a:lnTo>
                    <a:pt x="5" y="784"/>
                  </a:lnTo>
                  <a:lnTo>
                    <a:pt x="11" y="741"/>
                  </a:lnTo>
                  <a:lnTo>
                    <a:pt x="14" y="720"/>
                  </a:lnTo>
                  <a:lnTo>
                    <a:pt x="19" y="699"/>
                  </a:lnTo>
                  <a:lnTo>
                    <a:pt x="28" y="656"/>
                  </a:lnTo>
                  <a:lnTo>
                    <a:pt x="41" y="615"/>
                  </a:lnTo>
                  <a:lnTo>
                    <a:pt x="48" y="595"/>
                  </a:lnTo>
                  <a:lnTo>
                    <a:pt x="55" y="574"/>
                  </a:lnTo>
                  <a:lnTo>
                    <a:pt x="71" y="535"/>
                  </a:lnTo>
                  <a:lnTo>
                    <a:pt x="78" y="516"/>
                  </a:lnTo>
                  <a:lnTo>
                    <a:pt x="88" y="497"/>
                  </a:lnTo>
                  <a:lnTo>
                    <a:pt x="109" y="459"/>
                  </a:lnTo>
                  <a:lnTo>
                    <a:pt x="129" y="422"/>
                  </a:lnTo>
                  <a:lnTo>
                    <a:pt x="153" y="386"/>
                  </a:lnTo>
                  <a:lnTo>
                    <a:pt x="178" y="353"/>
                  </a:lnTo>
                  <a:lnTo>
                    <a:pt x="204" y="320"/>
                  </a:lnTo>
                  <a:lnTo>
                    <a:pt x="232" y="288"/>
                  </a:lnTo>
                  <a:lnTo>
                    <a:pt x="247" y="272"/>
                  </a:lnTo>
                  <a:lnTo>
                    <a:pt x="262" y="258"/>
                  </a:lnTo>
                  <a:lnTo>
                    <a:pt x="294" y="228"/>
                  </a:lnTo>
                  <a:lnTo>
                    <a:pt x="309" y="215"/>
                  </a:lnTo>
                  <a:lnTo>
                    <a:pt x="325" y="201"/>
                  </a:lnTo>
                  <a:lnTo>
                    <a:pt x="358" y="176"/>
                  </a:lnTo>
                  <a:lnTo>
                    <a:pt x="395" y="151"/>
                  </a:lnTo>
                  <a:lnTo>
                    <a:pt x="412" y="139"/>
                  </a:lnTo>
                  <a:lnTo>
                    <a:pt x="431" y="128"/>
                  </a:lnTo>
                  <a:lnTo>
                    <a:pt x="467" y="108"/>
                  </a:lnTo>
                  <a:lnTo>
                    <a:pt x="507" y="87"/>
                  </a:lnTo>
                  <a:lnTo>
                    <a:pt x="525" y="79"/>
                  </a:lnTo>
                  <a:lnTo>
                    <a:pt x="546" y="70"/>
                  </a:lnTo>
                  <a:lnTo>
                    <a:pt x="586" y="53"/>
                  </a:lnTo>
                  <a:lnTo>
                    <a:pt x="628" y="41"/>
                  </a:lnTo>
                  <a:lnTo>
                    <a:pt x="649" y="34"/>
                  </a:lnTo>
                  <a:lnTo>
                    <a:pt x="670" y="28"/>
                  </a:lnTo>
                  <a:lnTo>
                    <a:pt x="714" y="19"/>
                  </a:lnTo>
                  <a:lnTo>
                    <a:pt x="736" y="15"/>
                  </a:lnTo>
                  <a:lnTo>
                    <a:pt x="758" y="11"/>
                  </a:lnTo>
                  <a:lnTo>
                    <a:pt x="780" y="7"/>
                  </a:lnTo>
                  <a:lnTo>
                    <a:pt x="803" y="6"/>
                  </a:lnTo>
                  <a:lnTo>
                    <a:pt x="824" y="4"/>
                  </a:lnTo>
                  <a:lnTo>
                    <a:pt x="848" y="2"/>
                  </a:lnTo>
                  <a:lnTo>
                    <a:pt x="894" y="0"/>
                  </a:lnTo>
                  <a:lnTo>
                    <a:pt x="916" y="0"/>
                  </a:lnTo>
                  <a:lnTo>
                    <a:pt x="940" y="2"/>
                  </a:lnTo>
                  <a:lnTo>
                    <a:pt x="963" y="4"/>
                  </a:lnTo>
                  <a:lnTo>
                    <a:pt x="984" y="5"/>
                  </a:lnTo>
                  <a:lnTo>
                    <a:pt x="1008" y="7"/>
                  </a:lnTo>
                  <a:lnTo>
                    <a:pt x="1030" y="10"/>
                  </a:lnTo>
                  <a:lnTo>
                    <a:pt x="1074" y="18"/>
                  </a:lnTo>
                  <a:lnTo>
                    <a:pt x="1095" y="22"/>
                  </a:lnTo>
                  <a:lnTo>
                    <a:pt x="1117" y="28"/>
                  </a:lnTo>
                  <a:lnTo>
                    <a:pt x="1138" y="33"/>
                  </a:lnTo>
                  <a:lnTo>
                    <a:pt x="1160" y="40"/>
                  </a:lnTo>
                  <a:lnTo>
                    <a:pt x="1181" y="46"/>
                  </a:lnTo>
                  <a:lnTo>
                    <a:pt x="1201" y="52"/>
                  </a:lnTo>
                  <a:lnTo>
                    <a:pt x="1222" y="60"/>
                  </a:lnTo>
                  <a:lnTo>
                    <a:pt x="1243" y="68"/>
                  </a:lnTo>
                  <a:lnTo>
                    <a:pt x="1282" y="86"/>
                  </a:lnTo>
                  <a:lnTo>
                    <a:pt x="1320" y="106"/>
                  </a:lnTo>
                  <a:lnTo>
                    <a:pt x="1358" y="126"/>
                  </a:lnTo>
                  <a:lnTo>
                    <a:pt x="1394" y="149"/>
                  </a:lnTo>
                  <a:lnTo>
                    <a:pt x="1412" y="161"/>
                  </a:lnTo>
                  <a:lnTo>
                    <a:pt x="1429" y="173"/>
                  </a:lnTo>
                  <a:lnTo>
                    <a:pt x="1446" y="186"/>
                  </a:lnTo>
                  <a:lnTo>
                    <a:pt x="1463" y="199"/>
                  </a:lnTo>
                  <a:lnTo>
                    <a:pt x="1478" y="213"/>
                  </a:lnTo>
                  <a:lnTo>
                    <a:pt x="1495" y="226"/>
                  </a:lnTo>
                  <a:lnTo>
                    <a:pt x="1526" y="256"/>
                  </a:lnTo>
                  <a:lnTo>
                    <a:pt x="1542" y="269"/>
                  </a:lnTo>
                  <a:lnTo>
                    <a:pt x="1556" y="286"/>
                  </a:lnTo>
                  <a:lnTo>
                    <a:pt x="1584" y="317"/>
                  </a:lnTo>
                  <a:lnTo>
                    <a:pt x="1611" y="350"/>
                  </a:lnTo>
                  <a:lnTo>
                    <a:pt x="1624" y="366"/>
                  </a:lnTo>
                  <a:lnTo>
                    <a:pt x="1635" y="383"/>
                  </a:lnTo>
                  <a:lnTo>
                    <a:pt x="1659" y="419"/>
                  </a:lnTo>
                  <a:lnTo>
                    <a:pt x="1670" y="437"/>
                  </a:lnTo>
                  <a:lnTo>
                    <a:pt x="1681" y="456"/>
                  </a:lnTo>
                  <a:lnTo>
                    <a:pt x="1700" y="494"/>
                  </a:lnTo>
                  <a:lnTo>
                    <a:pt x="1710" y="513"/>
                  </a:lnTo>
                  <a:lnTo>
                    <a:pt x="1717" y="532"/>
                  </a:lnTo>
                  <a:lnTo>
                    <a:pt x="1727" y="552"/>
                  </a:lnTo>
                  <a:lnTo>
                    <a:pt x="1735" y="571"/>
                  </a:lnTo>
                  <a:lnTo>
                    <a:pt x="1741" y="592"/>
                  </a:lnTo>
                  <a:lnTo>
                    <a:pt x="1748" y="612"/>
                  </a:lnTo>
                  <a:lnTo>
                    <a:pt x="1754" y="633"/>
                  </a:lnTo>
                  <a:lnTo>
                    <a:pt x="1760" y="653"/>
                  </a:lnTo>
                  <a:lnTo>
                    <a:pt x="1765" y="674"/>
                  </a:lnTo>
                  <a:lnTo>
                    <a:pt x="1770" y="696"/>
                  </a:lnTo>
                  <a:lnTo>
                    <a:pt x="1774" y="717"/>
                  </a:lnTo>
                  <a:lnTo>
                    <a:pt x="1778" y="738"/>
                  </a:lnTo>
                  <a:lnTo>
                    <a:pt x="1781" y="760"/>
                  </a:lnTo>
                  <a:lnTo>
                    <a:pt x="1784" y="781"/>
                  </a:lnTo>
                  <a:lnTo>
                    <a:pt x="1786" y="803"/>
                  </a:lnTo>
                  <a:lnTo>
                    <a:pt x="1788" y="827"/>
                  </a:lnTo>
                  <a:lnTo>
                    <a:pt x="1789" y="871"/>
                  </a:lnTo>
                  <a:close/>
                </a:path>
              </a:pathLst>
            </a:custGeom>
            <a:solidFill>
              <a:srgbClr val="6A4F52"/>
            </a:solidFill>
            <a:ln w="9525">
              <a:noFill/>
              <a:round/>
              <a:headEnd/>
              <a:tailEnd/>
            </a:ln>
          </p:spPr>
          <p:txBody>
            <a:bodyPr/>
            <a:lstStyle/>
            <a:p>
              <a:endParaRPr lang="ru-RU"/>
            </a:p>
          </p:txBody>
        </p:sp>
        <p:sp>
          <p:nvSpPr>
            <p:cNvPr id="22779" name="Freeform 1652"/>
            <p:cNvSpPr>
              <a:spLocks/>
            </p:cNvSpPr>
            <p:nvPr/>
          </p:nvSpPr>
          <p:spPr bwMode="auto">
            <a:xfrm>
              <a:off x="2020" y="1376"/>
              <a:ext cx="1745" cy="1700"/>
            </a:xfrm>
            <a:custGeom>
              <a:avLst/>
              <a:gdLst>
                <a:gd name="T0" fmla="*/ 1742 w 1745"/>
                <a:gd name="T1" fmla="*/ 913 h 1700"/>
                <a:gd name="T2" fmla="*/ 1734 w 1745"/>
                <a:gd name="T3" fmla="*/ 978 h 1700"/>
                <a:gd name="T4" fmla="*/ 1717 w 1745"/>
                <a:gd name="T5" fmla="*/ 1061 h 1700"/>
                <a:gd name="T6" fmla="*/ 1691 w 1745"/>
                <a:gd name="T7" fmla="*/ 1141 h 1700"/>
                <a:gd name="T8" fmla="*/ 1649 w 1745"/>
                <a:gd name="T9" fmla="*/ 1236 h 1700"/>
                <a:gd name="T10" fmla="*/ 1608 w 1745"/>
                <a:gd name="T11" fmla="*/ 1307 h 1700"/>
                <a:gd name="T12" fmla="*/ 1571 w 1745"/>
                <a:gd name="T13" fmla="*/ 1358 h 1700"/>
                <a:gd name="T14" fmla="*/ 1531 w 1745"/>
                <a:gd name="T15" fmla="*/ 1405 h 1700"/>
                <a:gd name="T16" fmla="*/ 1475 w 1745"/>
                <a:gd name="T17" fmla="*/ 1463 h 1700"/>
                <a:gd name="T18" fmla="*/ 1394 w 1745"/>
                <a:gd name="T19" fmla="*/ 1530 h 1700"/>
                <a:gd name="T20" fmla="*/ 1325 w 1745"/>
                <a:gd name="T21" fmla="*/ 1576 h 1700"/>
                <a:gd name="T22" fmla="*/ 1252 w 1745"/>
                <a:gd name="T23" fmla="*/ 1615 h 1700"/>
                <a:gd name="T24" fmla="*/ 1132 w 1745"/>
                <a:gd name="T25" fmla="*/ 1661 h 1700"/>
                <a:gd name="T26" fmla="*/ 1050 w 1745"/>
                <a:gd name="T27" fmla="*/ 1682 h 1700"/>
                <a:gd name="T28" fmla="*/ 940 w 1745"/>
                <a:gd name="T29" fmla="*/ 1697 h 1700"/>
                <a:gd name="T30" fmla="*/ 850 w 1745"/>
                <a:gd name="T31" fmla="*/ 1700 h 1700"/>
                <a:gd name="T32" fmla="*/ 762 w 1745"/>
                <a:gd name="T33" fmla="*/ 1693 h 1700"/>
                <a:gd name="T34" fmla="*/ 698 w 1745"/>
                <a:gd name="T35" fmla="*/ 1682 h 1700"/>
                <a:gd name="T36" fmla="*/ 594 w 1745"/>
                <a:gd name="T37" fmla="*/ 1656 h 1700"/>
                <a:gd name="T38" fmla="*/ 534 w 1745"/>
                <a:gd name="T39" fmla="*/ 1634 h 1700"/>
                <a:gd name="T40" fmla="*/ 457 w 1745"/>
                <a:gd name="T41" fmla="*/ 1598 h 1700"/>
                <a:gd name="T42" fmla="*/ 368 w 1745"/>
                <a:gd name="T43" fmla="*/ 1544 h 1700"/>
                <a:gd name="T44" fmla="*/ 302 w 1745"/>
                <a:gd name="T45" fmla="*/ 1494 h 1700"/>
                <a:gd name="T46" fmla="*/ 242 w 1745"/>
                <a:gd name="T47" fmla="*/ 1437 h 1700"/>
                <a:gd name="T48" fmla="*/ 199 w 1745"/>
                <a:gd name="T49" fmla="*/ 1392 h 1700"/>
                <a:gd name="T50" fmla="*/ 126 w 1745"/>
                <a:gd name="T51" fmla="*/ 1292 h 1700"/>
                <a:gd name="T52" fmla="*/ 69 w 1745"/>
                <a:gd name="T53" fmla="*/ 1182 h 1700"/>
                <a:gd name="T54" fmla="*/ 39 w 1745"/>
                <a:gd name="T55" fmla="*/ 1105 h 1700"/>
                <a:gd name="T56" fmla="*/ 14 w 1745"/>
                <a:gd name="T57" fmla="*/ 1002 h 1700"/>
                <a:gd name="T58" fmla="*/ 4 w 1745"/>
                <a:gd name="T59" fmla="*/ 938 h 1700"/>
                <a:gd name="T60" fmla="*/ 0 w 1745"/>
                <a:gd name="T61" fmla="*/ 807 h 1700"/>
                <a:gd name="T62" fmla="*/ 6 w 1745"/>
                <a:gd name="T63" fmla="*/ 743 h 1700"/>
                <a:gd name="T64" fmla="*/ 22 w 1745"/>
                <a:gd name="T65" fmla="*/ 659 h 1700"/>
                <a:gd name="T66" fmla="*/ 45 w 1745"/>
                <a:gd name="T67" fmla="*/ 578 h 1700"/>
                <a:gd name="T68" fmla="*/ 85 w 1745"/>
                <a:gd name="T69" fmla="*/ 484 h 1700"/>
                <a:gd name="T70" fmla="*/ 125 w 1745"/>
                <a:gd name="T71" fmla="*/ 411 h 1700"/>
                <a:gd name="T72" fmla="*/ 160 w 1745"/>
                <a:gd name="T73" fmla="*/ 358 h 1700"/>
                <a:gd name="T74" fmla="*/ 197 w 1745"/>
                <a:gd name="T75" fmla="*/ 311 h 1700"/>
                <a:gd name="T76" fmla="*/ 254 w 1745"/>
                <a:gd name="T77" fmla="*/ 249 h 1700"/>
                <a:gd name="T78" fmla="*/ 316 w 1745"/>
                <a:gd name="T79" fmla="*/ 196 h 1700"/>
                <a:gd name="T80" fmla="*/ 383 w 1745"/>
                <a:gd name="T81" fmla="*/ 147 h 1700"/>
                <a:gd name="T82" fmla="*/ 474 w 1745"/>
                <a:gd name="T83" fmla="*/ 95 h 1700"/>
                <a:gd name="T84" fmla="*/ 571 w 1745"/>
                <a:gd name="T85" fmla="*/ 52 h 1700"/>
                <a:gd name="T86" fmla="*/ 673 w 1745"/>
                <a:gd name="T87" fmla="*/ 23 h 1700"/>
                <a:gd name="T88" fmla="*/ 782 w 1745"/>
                <a:gd name="T89" fmla="*/ 6 h 1700"/>
                <a:gd name="T90" fmla="*/ 871 w 1745"/>
                <a:gd name="T91" fmla="*/ 0 h 1700"/>
                <a:gd name="T92" fmla="*/ 960 w 1745"/>
                <a:gd name="T93" fmla="*/ 5 h 1700"/>
                <a:gd name="T94" fmla="*/ 1025 w 1745"/>
                <a:gd name="T95" fmla="*/ 13 h 1700"/>
                <a:gd name="T96" fmla="*/ 1130 w 1745"/>
                <a:gd name="T97" fmla="*/ 38 h 1700"/>
                <a:gd name="T98" fmla="*/ 1191 w 1745"/>
                <a:gd name="T99" fmla="*/ 58 h 1700"/>
                <a:gd name="T100" fmla="*/ 1268 w 1745"/>
                <a:gd name="T101" fmla="*/ 93 h 1700"/>
                <a:gd name="T102" fmla="*/ 1360 w 1745"/>
                <a:gd name="T103" fmla="*/ 145 h 1700"/>
                <a:gd name="T104" fmla="*/ 1426 w 1745"/>
                <a:gd name="T105" fmla="*/ 194 h 1700"/>
                <a:gd name="T106" fmla="*/ 1488 w 1745"/>
                <a:gd name="T107" fmla="*/ 247 h 1700"/>
                <a:gd name="T108" fmla="*/ 1530 w 1745"/>
                <a:gd name="T109" fmla="*/ 293 h 1700"/>
                <a:gd name="T110" fmla="*/ 1595 w 1745"/>
                <a:gd name="T111" fmla="*/ 374 h 1700"/>
                <a:gd name="T112" fmla="*/ 1658 w 1745"/>
                <a:gd name="T113" fmla="*/ 481 h 1700"/>
                <a:gd name="T114" fmla="*/ 1690 w 1745"/>
                <a:gd name="T115" fmla="*/ 556 h 1700"/>
                <a:gd name="T116" fmla="*/ 1726 w 1745"/>
                <a:gd name="T117" fmla="*/ 676 h 1700"/>
                <a:gd name="T118" fmla="*/ 1737 w 1745"/>
                <a:gd name="T119" fmla="*/ 740 h 1700"/>
                <a:gd name="T120" fmla="*/ 1745 w 1745"/>
                <a:gd name="T121" fmla="*/ 849 h 170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745"/>
                <a:gd name="T184" fmla="*/ 0 h 1700"/>
                <a:gd name="T185" fmla="*/ 1745 w 1745"/>
                <a:gd name="T186" fmla="*/ 1700 h 170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745" h="1700">
                  <a:moveTo>
                    <a:pt x="1745" y="849"/>
                  </a:moveTo>
                  <a:lnTo>
                    <a:pt x="1743" y="893"/>
                  </a:lnTo>
                  <a:lnTo>
                    <a:pt x="1742" y="913"/>
                  </a:lnTo>
                  <a:lnTo>
                    <a:pt x="1741" y="935"/>
                  </a:lnTo>
                  <a:lnTo>
                    <a:pt x="1737" y="956"/>
                  </a:lnTo>
                  <a:lnTo>
                    <a:pt x="1734" y="978"/>
                  </a:lnTo>
                  <a:lnTo>
                    <a:pt x="1726" y="1019"/>
                  </a:lnTo>
                  <a:lnTo>
                    <a:pt x="1723" y="1040"/>
                  </a:lnTo>
                  <a:lnTo>
                    <a:pt x="1717" y="1061"/>
                  </a:lnTo>
                  <a:lnTo>
                    <a:pt x="1706" y="1102"/>
                  </a:lnTo>
                  <a:lnTo>
                    <a:pt x="1700" y="1121"/>
                  </a:lnTo>
                  <a:lnTo>
                    <a:pt x="1691" y="1141"/>
                  </a:lnTo>
                  <a:lnTo>
                    <a:pt x="1676" y="1179"/>
                  </a:lnTo>
                  <a:lnTo>
                    <a:pt x="1658" y="1217"/>
                  </a:lnTo>
                  <a:lnTo>
                    <a:pt x="1649" y="1236"/>
                  </a:lnTo>
                  <a:lnTo>
                    <a:pt x="1640" y="1253"/>
                  </a:lnTo>
                  <a:lnTo>
                    <a:pt x="1619" y="1290"/>
                  </a:lnTo>
                  <a:lnTo>
                    <a:pt x="1608" y="1307"/>
                  </a:lnTo>
                  <a:lnTo>
                    <a:pt x="1597" y="1324"/>
                  </a:lnTo>
                  <a:lnTo>
                    <a:pt x="1584" y="1340"/>
                  </a:lnTo>
                  <a:lnTo>
                    <a:pt x="1571" y="1358"/>
                  </a:lnTo>
                  <a:lnTo>
                    <a:pt x="1559" y="1373"/>
                  </a:lnTo>
                  <a:lnTo>
                    <a:pt x="1546" y="1389"/>
                  </a:lnTo>
                  <a:lnTo>
                    <a:pt x="1531" y="1405"/>
                  </a:lnTo>
                  <a:lnTo>
                    <a:pt x="1519" y="1421"/>
                  </a:lnTo>
                  <a:lnTo>
                    <a:pt x="1489" y="1449"/>
                  </a:lnTo>
                  <a:lnTo>
                    <a:pt x="1475" y="1463"/>
                  </a:lnTo>
                  <a:lnTo>
                    <a:pt x="1459" y="1478"/>
                  </a:lnTo>
                  <a:lnTo>
                    <a:pt x="1428" y="1504"/>
                  </a:lnTo>
                  <a:lnTo>
                    <a:pt x="1394" y="1530"/>
                  </a:lnTo>
                  <a:lnTo>
                    <a:pt x="1379" y="1542"/>
                  </a:lnTo>
                  <a:lnTo>
                    <a:pt x="1362" y="1553"/>
                  </a:lnTo>
                  <a:lnTo>
                    <a:pt x="1325" y="1576"/>
                  </a:lnTo>
                  <a:lnTo>
                    <a:pt x="1288" y="1596"/>
                  </a:lnTo>
                  <a:lnTo>
                    <a:pt x="1269" y="1606"/>
                  </a:lnTo>
                  <a:lnTo>
                    <a:pt x="1252" y="1615"/>
                  </a:lnTo>
                  <a:lnTo>
                    <a:pt x="1213" y="1632"/>
                  </a:lnTo>
                  <a:lnTo>
                    <a:pt x="1172" y="1647"/>
                  </a:lnTo>
                  <a:lnTo>
                    <a:pt x="1132" y="1661"/>
                  </a:lnTo>
                  <a:lnTo>
                    <a:pt x="1091" y="1672"/>
                  </a:lnTo>
                  <a:lnTo>
                    <a:pt x="1070" y="1677"/>
                  </a:lnTo>
                  <a:lnTo>
                    <a:pt x="1050" y="1682"/>
                  </a:lnTo>
                  <a:lnTo>
                    <a:pt x="1007" y="1690"/>
                  </a:lnTo>
                  <a:lnTo>
                    <a:pt x="963" y="1695"/>
                  </a:lnTo>
                  <a:lnTo>
                    <a:pt x="940" y="1697"/>
                  </a:lnTo>
                  <a:lnTo>
                    <a:pt x="918" y="1698"/>
                  </a:lnTo>
                  <a:lnTo>
                    <a:pt x="873" y="1700"/>
                  </a:lnTo>
                  <a:lnTo>
                    <a:pt x="850" y="1700"/>
                  </a:lnTo>
                  <a:lnTo>
                    <a:pt x="828" y="1698"/>
                  </a:lnTo>
                  <a:lnTo>
                    <a:pt x="784" y="1695"/>
                  </a:lnTo>
                  <a:lnTo>
                    <a:pt x="762" y="1693"/>
                  </a:lnTo>
                  <a:lnTo>
                    <a:pt x="741" y="1691"/>
                  </a:lnTo>
                  <a:lnTo>
                    <a:pt x="719" y="1687"/>
                  </a:lnTo>
                  <a:lnTo>
                    <a:pt x="698" y="1682"/>
                  </a:lnTo>
                  <a:lnTo>
                    <a:pt x="655" y="1673"/>
                  </a:lnTo>
                  <a:lnTo>
                    <a:pt x="614" y="1662"/>
                  </a:lnTo>
                  <a:lnTo>
                    <a:pt x="594" y="1656"/>
                  </a:lnTo>
                  <a:lnTo>
                    <a:pt x="573" y="1648"/>
                  </a:lnTo>
                  <a:lnTo>
                    <a:pt x="554" y="1642"/>
                  </a:lnTo>
                  <a:lnTo>
                    <a:pt x="534" y="1634"/>
                  </a:lnTo>
                  <a:lnTo>
                    <a:pt x="495" y="1617"/>
                  </a:lnTo>
                  <a:lnTo>
                    <a:pt x="476" y="1607"/>
                  </a:lnTo>
                  <a:lnTo>
                    <a:pt x="457" y="1598"/>
                  </a:lnTo>
                  <a:lnTo>
                    <a:pt x="421" y="1577"/>
                  </a:lnTo>
                  <a:lnTo>
                    <a:pt x="385" y="1555"/>
                  </a:lnTo>
                  <a:lnTo>
                    <a:pt x="368" y="1544"/>
                  </a:lnTo>
                  <a:lnTo>
                    <a:pt x="351" y="1532"/>
                  </a:lnTo>
                  <a:lnTo>
                    <a:pt x="318" y="1506"/>
                  </a:lnTo>
                  <a:lnTo>
                    <a:pt x="302" y="1494"/>
                  </a:lnTo>
                  <a:lnTo>
                    <a:pt x="286" y="1480"/>
                  </a:lnTo>
                  <a:lnTo>
                    <a:pt x="256" y="1452"/>
                  </a:lnTo>
                  <a:lnTo>
                    <a:pt x="242" y="1437"/>
                  </a:lnTo>
                  <a:lnTo>
                    <a:pt x="227" y="1423"/>
                  </a:lnTo>
                  <a:lnTo>
                    <a:pt x="214" y="1407"/>
                  </a:lnTo>
                  <a:lnTo>
                    <a:pt x="199" y="1392"/>
                  </a:lnTo>
                  <a:lnTo>
                    <a:pt x="174" y="1360"/>
                  </a:lnTo>
                  <a:lnTo>
                    <a:pt x="150" y="1327"/>
                  </a:lnTo>
                  <a:lnTo>
                    <a:pt x="126" y="1292"/>
                  </a:lnTo>
                  <a:lnTo>
                    <a:pt x="105" y="1255"/>
                  </a:lnTo>
                  <a:lnTo>
                    <a:pt x="86" y="1220"/>
                  </a:lnTo>
                  <a:lnTo>
                    <a:pt x="69" y="1182"/>
                  </a:lnTo>
                  <a:lnTo>
                    <a:pt x="61" y="1163"/>
                  </a:lnTo>
                  <a:lnTo>
                    <a:pt x="53" y="1144"/>
                  </a:lnTo>
                  <a:lnTo>
                    <a:pt x="39" y="1105"/>
                  </a:lnTo>
                  <a:lnTo>
                    <a:pt x="27" y="1064"/>
                  </a:lnTo>
                  <a:lnTo>
                    <a:pt x="18" y="1022"/>
                  </a:lnTo>
                  <a:lnTo>
                    <a:pt x="14" y="1002"/>
                  </a:lnTo>
                  <a:lnTo>
                    <a:pt x="10" y="981"/>
                  </a:lnTo>
                  <a:lnTo>
                    <a:pt x="7" y="959"/>
                  </a:lnTo>
                  <a:lnTo>
                    <a:pt x="4" y="938"/>
                  </a:lnTo>
                  <a:lnTo>
                    <a:pt x="0" y="896"/>
                  </a:lnTo>
                  <a:lnTo>
                    <a:pt x="0" y="852"/>
                  </a:lnTo>
                  <a:lnTo>
                    <a:pt x="0" y="807"/>
                  </a:lnTo>
                  <a:lnTo>
                    <a:pt x="2" y="787"/>
                  </a:lnTo>
                  <a:lnTo>
                    <a:pt x="4" y="765"/>
                  </a:lnTo>
                  <a:lnTo>
                    <a:pt x="6" y="743"/>
                  </a:lnTo>
                  <a:lnTo>
                    <a:pt x="10" y="722"/>
                  </a:lnTo>
                  <a:lnTo>
                    <a:pt x="17" y="679"/>
                  </a:lnTo>
                  <a:lnTo>
                    <a:pt x="22" y="659"/>
                  </a:lnTo>
                  <a:lnTo>
                    <a:pt x="27" y="638"/>
                  </a:lnTo>
                  <a:lnTo>
                    <a:pt x="38" y="599"/>
                  </a:lnTo>
                  <a:lnTo>
                    <a:pt x="45" y="578"/>
                  </a:lnTo>
                  <a:lnTo>
                    <a:pt x="52" y="559"/>
                  </a:lnTo>
                  <a:lnTo>
                    <a:pt x="68" y="520"/>
                  </a:lnTo>
                  <a:lnTo>
                    <a:pt x="85" y="484"/>
                  </a:lnTo>
                  <a:lnTo>
                    <a:pt x="94" y="465"/>
                  </a:lnTo>
                  <a:lnTo>
                    <a:pt x="104" y="446"/>
                  </a:lnTo>
                  <a:lnTo>
                    <a:pt x="125" y="411"/>
                  </a:lnTo>
                  <a:lnTo>
                    <a:pt x="136" y="394"/>
                  </a:lnTo>
                  <a:lnTo>
                    <a:pt x="149" y="377"/>
                  </a:lnTo>
                  <a:lnTo>
                    <a:pt x="160" y="358"/>
                  </a:lnTo>
                  <a:lnTo>
                    <a:pt x="173" y="343"/>
                  </a:lnTo>
                  <a:lnTo>
                    <a:pt x="185" y="327"/>
                  </a:lnTo>
                  <a:lnTo>
                    <a:pt x="197" y="311"/>
                  </a:lnTo>
                  <a:lnTo>
                    <a:pt x="212" y="296"/>
                  </a:lnTo>
                  <a:lnTo>
                    <a:pt x="226" y="279"/>
                  </a:lnTo>
                  <a:lnTo>
                    <a:pt x="254" y="249"/>
                  </a:lnTo>
                  <a:lnTo>
                    <a:pt x="269" y="236"/>
                  </a:lnTo>
                  <a:lnTo>
                    <a:pt x="284" y="223"/>
                  </a:lnTo>
                  <a:lnTo>
                    <a:pt x="316" y="196"/>
                  </a:lnTo>
                  <a:lnTo>
                    <a:pt x="349" y="170"/>
                  </a:lnTo>
                  <a:lnTo>
                    <a:pt x="367" y="158"/>
                  </a:lnTo>
                  <a:lnTo>
                    <a:pt x="383" y="147"/>
                  </a:lnTo>
                  <a:lnTo>
                    <a:pt x="419" y="125"/>
                  </a:lnTo>
                  <a:lnTo>
                    <a:pt x="455" y="104"/>
                  </a:lnTo>
                  <a:lnTo>
                    <a:pt x="474" y="95"/>
                  </a:lnTo>
                  <a:lnTo>
                    <a:pt x="493" y="85"/>
                  </a:lnTo>
                  <a:lnTo>
                    <a:pt x="532" y="68"/>
                  </a:lnTo>
                  <a:lnTo>
                    <a:pt x="571" y="52"/>
                  </a:lnTo>
                  <a:lnTo>
                    <a:pt x="612" y="39"/>
                  </a:lnTo>
                  <a:lnTo>
                    <a:pt x="653" y="28"/>
                  </a:lnTo>
                  <a:lnTo>
                    <a:pt x="673" y="23"/>
                  </a:lnTo>
                  <a:lnTo>
                    <a:pt x="696" y="19"/>
                  </a:lnTo>
                  <a:lnTo>
                    <a:pt x="739" y="10"/>
                  </a:lnTo>
                  <a:lnTo>
                    <a:pt x="782" y="6"/>
                  </a:lnTo>
                  <a:lnTo>
                    <a:pt x="803" y="2"/>
                  </a:lnTo>
                  <a:lnTo>
                    <a:pt x="825" y="0"/>
                  </a:lnTo>
                  <a:lnTo>
                    <a:pt x="871" y="0"/>
                  </a:lnTo>
                  <a:lnTo>
                    <a:pt x="893" y="0"/>
                  </a:lnTo>
                  <a:lnTo>
                    <a:pt x="916" y="0"/>
                  </a:lnTo>
                  <a:lnTo>
                    <a:pt x="960" y="5"/>
                  </a:lnTo>
                  <a:lnTo>
                    <a:pt x="982" y="7"/>
                  </a:lnTo>
                  <a:lnTo>
                    <a:pt x="1004" y="10"/>
                  </a:lnTo>
                  <a:lnTo>
                    <a:pt x="1025" y="13"/>
                  </a:lnTo>
                  <a:lnTo>
                    <a:pt x="1047" y="18"/>
                  </a:lnTo>
                  <a:lnTo>
                    <a:pt x="1089" y="27"/>
                  </a:lnTo>
                  <a:lnTo>
                    <a:pt x="1130" y="38"/>
                  </a:lnTo>
                  <a:lnTo>
                    <a:pt x="1150" y="44"/>
                  </a:lnTo>
                  <a:lnTo>
                    <a:pt x="1170" y="51"/>
                  </a:lnTo>
                  <a:lnTo>
                    <a:pt x="1191" y="58"/>
                  </a:lnTo>
                  <a:lnTo>
                    <a:pt x="1211" y="67"/>
                  </a:lnTo>
                  <a:lnTo>
                    <a:pt x="1250" y="84"/>
                  </a:lnTo>
                  <a:lnTo>
                    <a:pt x="1268" y="93"/>
                  </a:lnTo>
                  <a:lnTo>
                    <a:pt x="1286" y="103"/>
                  </a:lnTo>
                  <a:lnTo>
                    <a:pt x="1322" y="123"/>
                  </a:lnTo>
                  <a:lnTo>
                    <a:pt x="1360" y="145"/>
                  </a:lnTo>
                  <a:lnTo>
                    <a:pt x="1377" y="156"/>
                  </a:lnTo>
                  <a:lnTo>
                    <a:pt x="1392" y="168"/>
                  </a:lnTo>
                  <a:lnTo>
                    <a:pt x="1426" y="194"/>
                  </a:lnTo>
                  <a:lnTo>
                    <a:pt x="1441" y="207"/>
                  </a:lnTo>
                  <a:lnTo>
                    <a:pt x="1458" y="221"/>
                  </a:lnTo>
                  <a:lnTo>
                    <a:pt x="1488" y="247"/>
                  </a:lnTo>
                  <a:lnTo>
                    <a:pt x="1503" y="263"/>
                  </a:lnTo>
                  <a:lnTo>
                    <a:pt x="1518" y="277"/>
                  </a:lnTo>
                  <a:lnTo>
                    <a:pt x="1530" y="293"/>
                  </a:lnTo>
                  <a:lnTo>
                    <a:pt x="1545" y="309"/>
                  </a:lnTo>
                  <a:lnTo>
                    <a:pt x="1570" y="340"/>
                  </a:lnTo>
                  <a:lnTo>
                    <a:pt x="1595" y="374"/>
                  </a:lnTo>
                  <a:lnTo>
                    <a:pt x="1618" y="408"/>
                  </a:lnTo>
                  <a:lnTo>
                    <a:pt x="1639" y="443"/>
                  </a:lnTo>
                  <a:lnTo>
                    <a:pt x="1658" y="481"/>
                  </a:lnTo>
                  <a:lnTo>
                    <a:pt x="1675" y="517"/>
                  </a:lnTo>
                  <a:lnTo>
                    <a:pt x="1682" y="538"/>
                  </a:lnTo>
                  <a:lnTo>
                    <a:pt x="1690" y="556"/>
                  </a:lnTo>
                  <a:lnTo>
                    <a:pt x="1705" y="596"/>
                  </a:lnTo>
                  <a:lnTo>
                    <a:pt x="1716" y="635"/>
                  </a:lnTo>
                  <a:lnTo>
                    <a:pt x="1726" y="676"/>
                  </a:lnTo>
                  <a:lnTo>
                    <a:pt x="1730" y="699"/>
                  </a:lnTo>
                  <a:lnTo>
                    <a:pt x="1733" y="719"/>
                  </a:lnTo>
                  <a:lnTo>
                    <a:pt x="1737" y="740"/>
                  </a:lnTo>
                  <a:lnTo>
                    <a:pt x="1740" y="762"/>
                  </a:lnTo>
                  <a:lnTo>
                    <a:pt x="1743" y="804"/>
                  </a:lnTo>
                  <a:lnTo>
                    <a:pt x="1745" y="849"/>
                  </a:lnTo>
                  <a:close/>
                </a:path>
              </a:pathLst>
            </a:custGeom>
            <a:solidFill>
              <a:srgbClr val="715255"/>
            </a:solidFill>
            <a:ln w="9525">
              <a:noFill/>
              <a:round/>
              <a:headEnd/>
              <a:tailEnd/>
            </a:ln>
          </p:spPr>
          <p:txBody>
            <a:bodyPr/>
            <a:lstStyle/>
            <a:p>
              <a:endParaRPr lang="ru-RU"/>
            </a:p>
          </p:txBody>
        </p:sp>
        <p:sp>
          <p:nvSpPr>
            <p:cNvPr id="22780" name="Freeform 1653"/>
            <p:cNvSpPr>
              <a:spLocks/>
            </p:cNvSpPr>
            <p:nvPr/>
          </p:nvSpPr>
          <p:spPr bwMode="auto">
            <a:xfrm>
              <a:off x="2043" y="1398"/>
              <a:ext cx="1699" cy="1654"/>
            </a:xfrm>
            <a:custGeom>
              <a:avLst/>
              <a:gdLst>
                <a:gd name="T0" fmla="*/ 1695 w 1699"/>
                <a:gd name="T1" fmla="*/ 911 h 1654"/>
                <a:gd name="T2" fmla="*/ 1686 w 1699"/>
                <a:gd name="T3" fmla="*/ 972 h 1654"/>
                <a:gd name="T4" fmla="*/ 1673 w 1699"/>
                <a:gd name="T5" fmla="*/ 1032 h 1654"/>
                <a:gd name="T6" fmla="*/ 1654 w 1699"/>
                <a:gd name="T7" fmla="*/ 1091 h 1654"/>
                <a:gd name="T8" fmla="*/ 1617 w 1699"/>
                <a:gd name="T9" fmla="*/ 1184 h 1654"/>
                <a:gd name="T10" fmla="*/ 1555 w 1699"/>
                <a:gd name="T11" fmla="*/ 1289 h 1654"/>
                <a:gd name="T12" fmla="*/ 1506 w 1699"/>
                <a:gd name="T13" fmla="*/ 1352 h 1654"/>
                <a:gd name="T14" fmla="*/ 1450 w 1699"/>
                <a:gd name="T15" fmla="*/ 1412 h 1654"/>
                <a:gd name="T16" fmla="*/ 1406 w 1699"/>
                <a:gd name="T17" fmla="*/ 1451 h 1654"/>
                <a:gd name="T18" fmla="*/ 1326 w 1699"/>
                <a:gd name="T19" fmla="*/ 1513 h 1654"/>
                <a:gd name="T20" fmla="*/ 1256 w 1699"/>
                <a:gd name="T21" fmla="*/ 1554 h 1654"/>
                <a:gd name="T22" fmla="*/ 1200 w 1699"/>
                <a:gd name="T23" fmla="*/ 1581 h 1654"/>
                <a:gd name="T24" fmla="*/ 1123 w 1699"/>
                <a:gd name="T25" fmla="*/ 1611 h 1654"/>
                <a:gd name="T26" fmla="*/ 1063 w 1699"/>
                <a:gd name="T27" fmla="*/ 1628 h 1654"/>
                <a:gd name="T28" fmla="*/ 1001 w 1699"/>
                <a:gd name="T29" fmla="*/ 1641 h 1654"/>
                <a:gd name="T30" fmla="*/ 938 w 1699"/>
                <a:gd name="T31" fmla="*/ 1651 h 1654"/>
                <a:gd name="T32" fmla="*/ 871 w 1699"/>
                <a:gd name="T33" fmla="*/ 1654 h 1654"/>
                <a:gd name="T34" fmla="*/ 764 w 1699"/>
                <a:gd name="T35" fmla="*/ 1651 h 1654"/>
                <a:gd name="T36" fmla="*/ 678 w 1699"/>
                <a:gd name="T37" fmla="*/ 1638 h 1654"/>
                <a:gd name="T38" fmla="*/ 577 w 1699"/>
                <a:gd name="T39" fmla="*/ 1612 h 1654"/>
                <a:gd name="T40" fmla="*/ 520 w 1699"/>
                <a:gd name="T41" fmla="*/ 1590 h 1654"/>
                <a:gd name="T42" fmla="*/ 445 w 1699"/>
                <a:gd name="T43" fmla="*/ 1556 h 1654"/>
                <a:gd name="T44" fmla="*/ 358 w 1699"/>
                <a:gd name="T45" fmla="*/ 1502 h 1654"/>
                <a:gd name="T46" fmla="*/ 309 w 1699"/>
                <a:gd name="T47" fmla="*/ 1466 h 1654"/>
                <a:gd name="T48" fmla="*/ 249 w 1699"/>
                <a:gd name="T49" fmla="*/ 1414 h 1654"/>
                <a:gd name="T50" fmla="*/ 168 w 1699"/>
                <a:gd name="T51" fmla="*/ 1324 h 1654"/>
                <a:gd name="T52" fmla="*/ 122 w 1699"/>
                <a:gd name="T53" fmla="*/ 1258 h 1654"/>
                <a:gd name="T54" fmla="*/ 84 w 1699"/>
                <a:gd name="T55" fmla="*/ 1187 h 1654"/>
                <a:gd name="T56" fmla="*/ 51 w 1699"/>
                <a:gd name="T57" fmla="*/ 1113 h 1654"/>
                <a:gd name="T58" fmla="*/ 17 w 1699"/>
                <a:gd name="T59" fmla="*/ 996 h 1654"/>
                <a:gd name="T60" fmla="*/ 2 w 1699"/>
                <a:gd name="T61" fmla="*/ 892 h 1654"/>
                <a:gd name="T62" fmla="*/ 0 w 1699"/>
                <a:gd name="T63" fmla="*/ 786 h 1654"/>
                <a:gd name="T64" fmla="*/ 9 w 1699"/>
                <a:gd name="T65" fmla="*/ 703 h 1654"/>
                <a:gd name="T66" fmla="*/ 20 w 1699"/>
                <a:gd name="T67" fmla="*/ 641 h 1654"/>
                <a:gd name="T68" fmla="*/ 37 w 1699"/>
                <a:gd name="T69" fmla="*/ 583 h 1654"/>
                <a:gd name="T70" fmla="*/ 66 w 1699"/>
                <a:gd name="T71" fmla="*/ 507 h 1654"/>
                <a:gd name="T72" fmla="*/ 121 w 1699"/>
                <a:gd name="T73" fmla="*/ 399 h 1654"/>
                <a:gd name="T74" fmla="*/ 167 w 1699"/>
                <a:gd name="T75" fmla="*/ 333 h 1654"/>
                <a:gd name="T76" fmla="*/ 219 w 1699"/>
                <a:gd name="T77" fmla="*/ 271 h 1654"/>
                <a:gd name="T78" fmla="*/ 278 w 1699"/>
                <a:gd name="T79" fmla="*/ 216 h 1654"/>
                <a:gd name="T80" fmla="*/ 339 w 1699"/>
                <a:gd name="T81" fmla="*/ 166 h 1654"/>
                <a:gd name="T82" fmla="*/ 424 w 1699"/>
                <a:gd name="T83" fmla="*/ 110 h 1654"/>
                <a:gd name="T84" fmla="*/ 479 w 1699"/>
                <a:gd name="T85" fmla="*/ 82 h 1654"/>
                <a:gd name="T86" fmla="*/ 556 w 1699"/>
                <a:gd name="T87" fmla="*/ 50 h 1654"/>
                <a:gd name="T88" fmla="*/ 616 w 1699"/>
                <a:gd name="T89" fmla="*/ 31 h 1654"/>
                <a:gd name="T90" fmla="*/ 676 w 1699"/>
                <a:gd name="T91" fmla="*/ 16 h 1654"/>
                <a:gd name="T92" fmla="*/ 739 w 1699"/>
                <a:gd name="T93" fmla="*/ 7 h 1654"/>
                <a:gd name="T94" fmla="*/ 804 w 1699"/>
                <a:gd name="T95" fmla="*/ 1 h 1654"/>
                <a:gd name="T96" fmla="*/ 891 w 1699"/>
                <a:gd name="T97" fmla="*/ 0 h 1654"/>
                <a:gd name="T98" fmla="*/ 998 w 1699"/>
                <a:gd name="T99" fmla="*/ 13 h 1654"/>
                <a:gd name="T100" fmla="*/ 1100 w 1699"/>
                <a:gd name="T101" fmla="*/ 36 h 1654"/>
                <a:gd name="T102" fmla="*/ 1158 w 1699"/>
                <a:gd name="T103" fmla="*/ 56 h 1654"/>
                <a:gd name="T104" fmla="*/ 1216 w 1699"/>
                <a:gd name="T105" fmla="*/ 80 h 1654"/>
                <a:gd name="T106" fmla="*/ 1324 w 1699"/>
                <a:gd name="T107" fmla="*/ 140 h 1654"/>
                <a:gd name="T108" fmla="*/ 1373 w 1699"/>
                <a:gd name="T109" fmla="*/ 174 h 1654"/>
                <a:gd name="T110" fmla="*/ 1420 w 1699"/>
                <a:gd name="T111" fmla="*/ 214 h 1654"/>
                <a:gd name="T112" fmla="*/ 1504 w 1699"/>
                <a:gd name="T113" fmla="*/ 299 h 1654"/>
                <a:gd name="T114" fmla="*/ 1553 w 1699"/>
                <a:gd name="T115" fmla="*/ 363 h 1654"/>
                <a:gd name="T116" fmla="*/ 1606 w 1699"/>
                <a:gd name="T117" fmla="*/ 449 h 1654"/>
                <a:gd name="T118" fmla="*/ 1639 w 1699"/>
                <a:gd name="T119" fmla="*/ 523 h 1654"/>
                <a:gd name="T120" fmla="*/ 1672 w 1699"/>
                <a:gd name="T121" fmla="*/ 619 h 1654"/>
                <a:gd name="T122" fmla="*/ 1695 w 1699"/>
                <a:gd name="T123" fmla="*/ 741 h 1654"/>
                <a:gd name="T124" fmla="*/ 1699 w 1699"/>
                <a:gd name="T125" fmla="*/ 826 h 165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699"/>
                <a:gd name="T190" fmla="*/ 0 h 1654"/>
                <a:gd name="T191" fmla="*/ 1699 w 1699"/>
                <a:gd name="T192" fmla="*/ 1654 h 165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699" h="1654">
                  <a:moveTo>
                    <a:pt x="1699" y="826"/>
                  </a:moveTo>
                  <a:lnTo>
                    <a:pt x="1698" y="869"/>
                  </a:lnTo>
                  <a:lnTo>
                    <a:pt x="1695" y="911"/>
                  </a:lnTo>
                  <a:lnTo>
                    <a:pt x="1692" y="931"/>
                  </a:lnTo>
                  <a:lnTo>
                    <a:pt x="1688" y="952"/>
                  </a:lnTo>
                  <a:lnTo>
                    <a:pt x="1686" y="972"/>
                  </a:lnTo>
                  <a:lnTo>
                    <a:pt x="1683" y="993"/>
                  </a:lnTo>
                  <a:lnTo>
                    <a:pt x="1677" y="1012"/>
                  </a:lnTo>
                  <a:lnTo>
                    <a:pt x="1673" y="1032"/>
                  </a:lnTo>
                  <a:lnTo>
                    <a:pt x="1667" y="1051"/>
                  </a:lnTo>
                  <a:lnTo>
                    <a:pt x="1660" y="1072"/>
                  </a:lnTo>
                  <a:lnTo>
                    <a:pt x="1654" y="1091"/>
                  </a:lnTo>
                  <a:lnTo>
                    <a:pt x="1647" y="1110"/>
                  </a:lnTo>
                  <a:lnTo>
                    <a:pt x="1632" y="1148"/>
                  </a:lnTo>
                  <a:lnTo>
                    <a:pt x="1617" y="1184"/>
                  </a:lnTo>
                  <a:lnTo>
                    <a:pt x="1598" y="1220"/>
                  </a:lnTo>
                  <a:lnTo>
                    <a:pt x="1577" y="1255"/>
                  </a:lnTo>
                  <a:lnTo>
                    <a:pt x="1555" y="1289"/>
                  </a:lnTo>
                  <a:lnTo>
                    <a:pt x="1542" y="1304"/>
                  </a:lnTo>
                  <a:lnTo>
                    <a:pt x="1531" y="1322"/>
                  </a:lnTo>
                  <a:lnTo>
                    <a:pt x="1506" y="1352"/>
                  </a:lnTo>
                  <a:lnTo>
                    <a:pt x="1493" y="1368"/>
                  </a:lnTo>
                  <a:lnTo>
                    <a:pt x="1478" y="1382"/>
                  </a:lnTo>
                  <a:lnTo>
                    <a:pt x="1450" y="1412"/>
                  </a:lnTo>
                  <a:lnTo>
                    <a:pt x="1436" y="1425"/>
                  </a:lnTo>
                  <a:lnTo>
                    <a:pt x="1422" y="1438"/>
                  </a:lnTo>
                  <a:lnTo>
                    <a:pt x="1406" y="1451"/>
                  </a:lnTo>
                  <a:lnTo>
                    <a:pt x="1390" y="1464"/>
                  </a:lnTo>
                  <a:lnTo>
                    <a:pt x="1359" y="1489"/>
                  </a:lnTo>
                  <a:lnTo>
                    <a:pt x="1326" y="1513"/>
                  </a:lnTo>
                  <a:lnTo>
                    <a:pt x="1290" y="1534"/>
                  </a:lnTo>
                  <a:lnTo>
                    <a:pt x="1273" y="1545"/>
                  </a:lnTo>
                  <a:lnTo>
                    <a:pt x="1256" y="1554"/>
                  </a:lnTo>
                  <a:lnTo>
                    <a:pt x="1237" y="1564"/>
                  </a:lnTo>
                  <a:lnTo>
                    <a:pt x="1218" y="1573"/>
                  </a:lnTo>
                  <a:lnTo>
                    <a:pt x="1200" y="1581"/>
                  </a:lnTo>
                  <a:lnTo>
                    <a:pt x="1181" y="1589"/>
                  </a:lnTo>
                  <a:lnTo>
                    <a:pt x="1142" y="1603"/>
                  </a:lnTo>
                  <a:lnTo>
                    <a:pt x="1123" y="1611"/>
                  </a:lnTo>
                  <a:lnTo>
                    <a:pt x="1102" y="1618"/>
                  </a:lnTo>
                  <a:lnTo>
                    <a:pt x="1083" y="1622"/>
                  </a:lnTo>
                  <a:lnTo>
                    <a:pt x="1063" y="1628"/>
                  </a:lnTo>
                  <a:lnTo>
                    <a:pt x="1042" y="1633"/>
                  </a:lnTo>
                  <a:lnTo>
                    <a:pt x="1021" y="1638"/>
                  </a:lnTo>
                  <a:lnTo>
                    <a:pt x="1001" y="1641"/>
                  </a:lnTo>
                  <a:lnTo>
                    <a:pt x="979" y="1645"/>
                  </a:lnTo>
                  <a:lnTo>
                    <a:pt x="959" y="1648"/>
                  </a:lnTo>
                  <a:lnTo>
                    <a:pt x="938" y="1651"/>
                  </a:lnTo>
                  <a:lnTo>
                    <a:pt x="916" y="1652"/>
                  </a:lnTo>
                  <a:lnTo>
                    <a:pt x="893" y="1654"/>
                  </a:lnTo>
                  <a:lnTo>
                    <a:pt x="871" y="1654"/>
                  </a:lnTo>
                  <a:lnTo>
                    <a:pt x="850" y="1654"/>
                  </a:lnTo>
                  <a:lnTo>
                    <a:pt x="807" y="1654"/>
                  </a:lnTo>
                  <a:lnTo>
                    <a:pt x="764" y="1651"/>
                  </a:lnTo>
                  <a:lnTo>
                    <a:pt x="721" y="1645"/>
                  </a:lnTo>
                  <a:lnTo>
                    <a:pt x="701" y="1642"/>
                  </a:lnTo>
                  <a:lnTo>
                    <a:pt x="678" y="1638"/>
                  </a:lnTo>
                  <a:lnTo>
                    <a:pt x="637" y="1629"/>
                  </a:lnTo>
                  <a:lnTo>
                    <a:pt x="598" y="1619"/>
                  </a:lnTo>
                  <a:lnTo>
                    <a:pt x="577" y="1612"/>
                  </a:lnTo>
                  <a:lnTo>
                    <a:pt x="558" y="1604"/>
                  </a:lnTo>
                  <a:lnTo>
                    <a:pt x="539" y="1598"/>
                  </a:lnTo>
                  <a:lnTo>
                    <a:pt x="520" y="1590"/>
                  </a:lnTo>
                  <a:lnTo>
                    <a:pt x="501" y="1582"/>
                  </a:lnTo>
                  <a:lnTo>
                    <a:pt x="481" y="1574"/>
                  </a:lnTo>
                  <a:lnTo>
                    <a:pt x="445" y="1556"/>
                  </a:lnTo>
                  <a:lnTo>
                    <a:pt x="409" y="1535"/>
                  </a:lnTo>
                  <a:lnTo>
                    <a:pt x="374" y="1515"/>
                  </a:lnTo>
                  <a:lnTo>
                    <a:pt x="358" y="1502"/>
                  </a:lnTo>
                  <a:lnTo>
                    <a:pt x="341" y="1491"/>
                  </a:lnTo>
                  <a:lnTo>
                    <a:pt x="325" y="1479"/>
                  </a:lnTo>
                  <a:lnTo>
                    <a:pt x="309" y="1466"/>
                  </a:lnTo>
                  <a:lnTo>
                    <a:pt x="293" y="1453"/>
                  </a:lnTo>
                  <a:lnTo>
                    <a:pt x="279" y="1440"/>
                  </a:lnTo>
                  <a:lnTo>
                    <a:pt x="249" y="1414"/>
                  </a:lnTo>
                  <a:lnTo>
                    <a:pt x="221" y="1384"/>
                  </a:lnTo>
                  <a:lnTo>
                    <a:pt x="193" y="1354"/>
                  </a:lnTo>
                  <a:lnTo>
                    <a:pt x="168" y="1324"/>
                  </a:lnTo>
                  <a:lnTo>
                    <a:pt x="157" y="1307"/>
                  </a:lnTo>
                  <a:lnTo>
                    <a:pt x="144" y="1291"/>
                  </a:lnTo>
                  <a:lnTo>
                    <a:pt x="122" y="1258"/>
                  </a:lnTo>
                  <a:lnTo>
                    <a:pt x="102" y="1223"/>
                  </a:lnTo>
                  <a:lnTo>
                    <a:pt x="92" y="1206"/>
                  </a:lnTo>
                  <a:lnTo>
                    <a:pt x="84" y="1187"/>
                  </a:lnTo>
                  <a:lnTo>
                    <a:pt x="66" y="1151"/>
                  </a:lnTo>
                  <a:lnTo>
                    <a:pt x="59" y="1132"/>
                  </a:lnTo>
                  <a:lnTo>
                    <a:pt x="51" y="1113"/>
                  </a:lnTo>
                  <a:lnTo>
                    <a:pt x="38" y="1075"/>
                  </a:lnTo>
                  <a:lnTo>
                    <a:pt x="27" y="1035"/>
                  </a:lnTo>
                  <a:lnTo>
                    <a:pt x="17" y="996"/>
                  </a:lnTo>
                  <a:lnTo>
                    <a:pt x="9" y="955"/>
                  </a:lnTo>
                  <a:lnTo>
                    <a:pt x="3" y="914"/>
                  </a:lnTo>
                  <a:lnTo>
                    <a:pt x="2" y="892"/>
                  </a:lnTo>
                  <a:lnTo>
                    <a:pt x="0" y="872"/>
                  </a:lnTo>
                  <a:lnTo>
                    <a:pt x="0" y="829"/>
                  </a:lnTo>
                  <a:lnTo>
                    <a:pt x="0" y="786"/>
                  </a:lnTo>
                  <a:lnTo>
                    <a:pt x="2" y="744"/>
                  </a:lnTo>
                  <a:lnTo>
                    <a:pt x="6" y="724"/>
                  </a:lnTo>
                  <a:lnTo>
                    <a:pt x="9" y="703"/>
                  </a:lnTo>
                  <a:lnTo>
                    <a:pt x="12" y="682"/>
                  </a:lnTo>
                  <a:lnTo>
                    <a:pt x="17" y="662"/>
                  </a:lnTo>
                  <a:lnTo>
                    <a:pt x="20" y="641"/>
                  </a:lnTo>
                  <a:lnTo>
                    <a:pt x="26" y="622"/>
                  </a:lnTo>
                  <a:lnTo>
                    <a:pt x="31" y="602"/>
                  </a:lnTo>
                  <a:lnTo>
                    <a:pt x="37" y="583"/>
                  </a:lnTo>
                  <a:lnTo>
                    <a:pt x="43" y="564"/>
                  </a:lnTo>
                  <a:lnTo>
                    <a:pt x="50" y="545"/>
                  </a:lnTo>
                  <a:lnTo>
                    <a:pt x="66" y="507"/>
                  </a:lnTo>
                  <a:lnTo>
                    <a:pt x="83" y="470"/>
                  </a:lnTo>
                  <a:lnTo>
                    <a:pt x="101" y="434"/>
                  </a:lnTo>
                  <a:lnTo>
                    <a:pt x="121" y="399"/>
                  </a:lnTo>
                  <a:lnTo>
                    <a:pt x="143" y="366"/>
                  </a:lnTo>
                  <a:lnTo>
                    <a:pt x="156" y="349"/>
                  </a:lnTo>
                  <a:lnTo>
                    <a:pt x="167" y="333"/>
                  </a:lnTo>
                  <a:lnTo>
                    <a:pt x="192" y="301"/>
                  </a:lnTo>
                  <a:lnTo>
                    <a:pt x="206" y="287"/>
                  </a:lnTo>
                  <a:lnTo>
                    <a:pt x="219" y="271"/>
                  </a:lnTo>
                  <a:lnTo>
                    <a:pt x="247" y="243"/>
                  </a:lnTo>
                  <a:lnTo>
                    <a:pt x="261" y="229"/>
                  </a:lnTo>
                  <a:lnTo>
                    <a:pt x="278" y="216"/>
                  </a:lnTo>
                  <a:lnTo>
                    <a:pt x="291" y="202"/>
                  </a:lnTo>
                  <a:lnTo>
                    <a:pt x="307" y="189"/>
                  </a:lnTo>
                  <a:lnTo>
                    <a:pt x="339" y="166"/>
                  </a:lnTo>
                  <a:lnTo>
                    <a:pt x="372" y="142"/>
                  </a:lnTo>
                  <a:lnTo>
                    <a:pt x="407" y="121"/>
                  </a:lnTo>
                  <a:lnTo>
                    <a:pt x="424" y="110"/>
                  </a:lnTo>
                  <a:lnTo>
                    <a:pt x="443" y="101"/>
                  </a:lnTo>
                  <a:lnTo>
                    <a:pt x="460" y="91"/>
                  </a:lnTo>
                  <a:lnTo>
                    <a:pt x="479" y="82"/>
                  </a:lnTo>
                  <a:lnTo>
                    <a:pt x="499" y="74"/>
                  </a:lnTo>
                  <a:lnTo>
                    <a:pt x="518" y="66"/>
                  </a:lnTo>
                  <a:lnTo>
                    <a:pt x="556" y="50"/>
                  </a:lnTo>
                  <a:lnTo>
                    <a:pt x="575" y="44"/>
                  </a:lnTo>
                  <a:lnTo>
                    <a:pt x="595" y="37"/>
                  </a:lnTo>
                  <a:lnTo>
                    <a:pt x="616" y="31"/>
                  </a:lnTo>
                  <a:lnTo>
                    <a:pt x="635" y="27"/>
                  </a:lnTo>
                  <a:lnTo>
                    <a:pt x="656" y="21"/>
                  </a:lnTo>
                  <a:lnTo>
                    <a:pt x="676" y="16"/>
                  </a:lnTo>
                  <a:lnTo>
                    <a:pt x="699" y="14"/>
                  </a:lnTo>
                  <a:lnTo>
                    <a:pt x="719" y="10"/>
                  </a:lnTo>
                  <a:lnTo>
                    <a:pt x="739" y="7"/>
                  </a:lnTo>
                  <a:lnTo>
                    <a:pt x="761" y="4"/>
                  </a:lnTo>
                  <a:lnTo>
                    <a:pt x="782" y="2"/>
                  </a:lnTo>
                  <a:lnTo>
                    <a:pt x="804" y="1"/>
                  </a:lnTo>
                  <a:lnTo>
                    <a:pt x="827" y="0"/>
                  </a:lnTo>
                  <a:lnTo>
                    <a:pt x="848" y="0"/>
                  </a:lnTo>
                  <a:lnTo>
                    <a:pt x="891" y="0"/>
                  </a:lnTo>
                  <a:lnTo>
                    <a:pt x="936" y="4"/>
                  </a:lnTo>
                  <a:lnTo>
                    <a:pt x="977" y="10"/>
                  </a:lnTo>
                  <a:lnTo>
                    <a:pt x="998" y="13"/>
                  </a:lnTo>
                  <a:lnTo>
                    <a:pt x="1019" y="16"/>
                  </a:lnTo>
                  <a:lnTo>
                    <a:pt x="1060" y="26"/>
                  </a:lnTo>
                  <a:lnTo>
                    <a:pt x="1100" y="36"/>
                  </a:lnTo>
                  <a:lnTo>
                    <a:pt x="1121" y="43"/>
                  </a:lnTo>
                  <a:lnTo>
                    <a:pt x="1140" y="49"/>
                  </a:lnTo>
                  <a:lnTo>
                    <a:pt x="1158" y="56"/>
                  </a:lnTo>
                  <a:lnTo>
                    <a:pt x="1179" y="65"/>
                  </a:lnTo>
                  <a:lnTo>
                    <a:pt x="1198" y="73"/>
                  </a:lnTo>
                  <a:lnTo>
                    <a:pt x="1216" y="80"/>
                  </a:lnTo>
                  <a:lnTo>
                    <a:pt x="1254" y="99"/>
                  </a:lnTo>
                  <a:lnTo>
                    <a:pt x="1288" y="120"/>
                  </a:lnTo>
                  <a:lnTo>
                    <a:pt x="1324" y="140"/>
                  </a:lnTo>
                  <a:lnTo>
                    <a:pt x="1339" y="151"/>
                  </a:lnTo>
                  <a:lnTo>
                    <a:pt x="1357" y="164"/>
                  </a:lnTo>
                  <a:lnTo>
                    <a:pt x="1373" y="174"/>
                  </a:lnTo>
                  <a:lnTo>
                    <a:pt x="1388" y="187"/>
                  </a:lnTo>
                  <a:lnTo>
                    <a:pt x="1405" y="200"/>
                  </a:lnTo>
                  <a:lnTo>
                    <a:pt x="1420" y="214"/>
                  </a:lnTo>
                  <a:lnTo>
                    <a:pt x="1448" y="241"/>
                  </a:lnTo>
                  <a:lnTo>
                    <a:pt x="1477" y="269"/>
                  </a:lnTo>
                  <a:lnTo>
                    <a:pt x="1504" y="299"/>
                  </a:lnTo>
                  <a:lnTo>
                    <a:pt x="1529" y="331"/>
                  </a:lnTo>
                  <a:lnTo>
                    <a:pt x="1541" y="346"/>
                  </a:lnTo>
                  <a:lnTo>
                    <a:pt x="1553" y="363"/>
                  </a:lnTo>
                  <a:lnTo>
                    <a:pt x="1576" y="397"/>
                  </a:lnTo>
                  <a:lnTo>
                    <a:pt x="1597" y="432"/>
                  </a:lnTo>
                  <a:lnTo>
                    <a:pt x="1606" y="449"/>
                  </a:lnTo>
                  <a:lnTo>
                    <a:pt x="1616" y="468"/>
                  </a:lnTo>
                  <a:lnTo>
                    <a:pt x="1631" y="504"/>
                  </a:lnTo>
                  <a:lnTo>
                    <a:pt x="1639" y="523"/>
                  </a:lnTo>
                  <a:lnTo>
                    <a:pt x="1647" y="542"/>
                  </a:lnTo>
                  <a:lnTo>
                    <a:pt x="1660" y="580"/>
                  </a:lnTo>
                  <a:lnTo>
                    <a:pt x="1672" y="619"/>
                  </a:lnTo>
                  <a:lnTo>
                    <a:pt x="1682" y="659"/>
                  </a:lnTo>
                  <a:lnTo>
                    <a:pt x="1688" y="700"/>
                  </a:lnTo>
                  <a:lnTo>
                    <a:pt x="1695" y="741"/>
                  </a:lnTo>
                  <a:lnTo>
                    <a:pt x="1697" y="762"/>
                  </a:lnTo>
                  <a:lnTo>
                    <a:pt x="1698" y="783"/>
                  </a:lnTo>
                  <a:lnTo>
                    <a:pt x="1699" y="826"/>
                  </a:lnTo>
                  <a:close/>
                </a:path>
              </a:pathLst>
            </a:custGeom>
            <a:solidFill>
              <a:srgbClr val="785559"/>
            </a:solidFill>
            <a:ln w="9525">
              <a:noFill/>
              <a:round/>
              <a:headEnd/>
              <a:tailEnd/>
            </a:ln>
          </p:spPr>
          <p:txBody>
            <a:bodyPr/>
            <a:lstStyle/>
            <a:p>
              <a:endParaRPr lang="ru-RU"/>
            </a:p>
          </p:txBody>
        </p:sp>
        <p:sp>
          <p:nvSpPr>
            <p:cNvPr id="22781" name="Freeform 1654"/>
            <p:cNvSpPr>
              <a:spLocks/>
            </p:cNvSpPr>
            <p:nvPr/>
          </p:nvSpPr>
          <p:spPr bwMode="auto">
            <a:xfrm>
              <a:off x="2065" y="1419"/>
              <a:ext cx="1652" cy="1612"/>
            </a:xfrm>
            <a:custGeom>
              <a:avLst/>
              <a:gdLst>
                <a:gd name="T0" fmla="*/ 1649 w 1652"/>
                <a:gd name="T1" fmla="*/ 887 h 1612"/>
                <a:gd name="T2" fmla="*/ 1627 w 1652"/>
                <a:gd name="T3" fmla="*/ 1006 h 1612"/>
                <a:gd name="T4" fmla="*/ 1604 w 1652"/>
                <a:gd name="T5" fmla="*/ 1081 h 1612"/>
                <a:gd name="T6" fmla="*/ 1572 w 1652"/>
                <a:gd name="T7" fmla="*/ 1154 h 1612"/>
                <a:gd name="T8" fmla="*/ 1512 w 1652"/>
                <a:gd name="T9" fmla="*/ 1255 h 1612"/>
                <a:gd name="T10" fmla="*/ 1452 w 1652"/>
                <a:gd name="T11" fmla="*/ 1333 h 1612"/>
                <a:gd name="T12" fmla="*/ 1382 w 1652"/>
                <a:gd name="T13" fmla="*/ 1402 h 1612"/>
                <a:gd name="T14" fmla="*/ 1305 w 1652"/>
                <a:gd name="T15" fmla="*/ 1462 h 1612"/>
                <a:gd name="T16" fmla="*/ 1221 w 1652"/>
                <a:gd name="T17" fmla="*/ 1515 h 1612"/>
                <a:gd name="T18" fmla="*/ 1110 w 1652"/>
                <a:gd name="T19" fmla="*/ 1562 h 1612"/>
                <a:gd name="T20" fmla="*/ 994 w 1652"/>
                <a:gd name="T21" fmla="*/ 1596 h 1612"/>
                <a:gd name="T22" fmla="*/ 932 w 1652"/>
                <a:gd name="T23" fmla="*/ 1605 h 1612"/>
                <a:gd name="T24" fmla="*/ 827 w 1652"/>
                <a:gd name="T25" fmla="*/ 1611 h 1612"/>
                <a:gd name="T26" fmla="*/ 742 w 1652"/>
                <a:gd name="T27" fmla="*/ 1608 h 1612"/>
                <a:gd name="T28" fmla="*/ 680 w 1652"/>
                <a:gd name="T29" fmla="*/ 1599 h 1612"/>
                <a:gd name="T30" fmla="*/ 620 w 1652"/>
                <a:gd name="T31" fmla="*/ 1587 h 1612"/>
                <a:gd name="T32" fmla="*/ 543 w 1652"/>
                <a:gd name="T33" fmla="*/ 1563 h 1612"/>
                <a:gd name="T34" fmla="*/ 469 w 1652"/>
                <a:gd name="T35" fmla="*/ 1533 h 1612"/>
                <a:gd name="T36" fmla="*/ 398 w 1652"/>
                <a:gd name="T37" fmla="*/ 1497 h 1612"/>
                <a:gd name="T38" fmla="*/ 333 w 1652"/>
                <a:gd name="T39" fmla="*/ 1453 h 1612"/>
                <a:gd name="T40" fmla="*/ 242 w 1652"/>
                <a:gd name="T41" fmla="*/ 1378 h 1612"/>
                <a:gd name="T42" fmla="*/ 201 w 1652"/>
                <a:gd name="T43" fmla="*/ 1335 h 1612"/>
                <a:gd name="T44" fmla="*/ 152 w 1652"/>
                <a:gd name="T45" fmla="*/ 1273 h 1612"/>
                <a:gd name="T46" fmla="*/ 119 w 1652"/>
                <a:gd name="T47" fmla="*/ 1226 h 1612"/>
                <a:gd name="T48" fmla="*/ 65 w 1652"/>
                <a:gd name="T49" fmla="*/ 1122 h 1612"/>
                <a:gd name="T50" fmla="*/ 43 w 1652"/>
                <a:gd name="T51" fmla="*/ 1067 h 1612"/>
                <a:gd name="T52" fmla="*/ 25 w 1652"/>
                <a:gd name="T53" fmla="*/ 1008 h 1612"/>
                <a:gd name="T54" fmla="*/ 12 w 1652"/>
                <a:gd name="T55" fmla="*/ 950 h 1612"/>
                <a:gd name="T56" fmla="*/ 3 w 1652"/>
                <a:gd name="T57" fmla="*/ 890 h 1612"/>
                <a:gd name="T58" fmla="*/ 0 w 1652"/>
                <a:gd name="T59" fmla="*/ 808 h 1612"/>
                <a:gd name="T60" fmla="*/ 10 w 1652"/>
                <a:gd name="T61" fmla="*/ 684 h 1612"/>
                <a:gd name="T62" fmla="*/ 36 w 1652"/>
                <a:gd name="T63" fmla="*/ 568 h 1612"/>
                <a:gd name="T64" fmla="*/ 64 w 1652"/>
                <a:gd name="T65" fmla="*/ 494 h 1612"/>
                <a:gd name="T66" fmla="*/ 99 w 1652"/>
                <a:gd name="T67" fmla="*/ 425 h 1612"/>
                <a:gd name="T68" fmla="*/ 164 w 1652"/>
                <a:gd name="T69" fmla="*/ 324 h 1612"/>
                <a:gd name="T70" fmla="*/ 214 w 1652"/>
                <a:gd name="T71" fmla="*/ 266 h 1612"/>
                <a:gd name="T72" fmla="*/ 299 w 1652"/>
                <a:gd name="T73" fmla="*/ 185 h 1612"/>
                <a:gd name="T74" fmla="*/ 362 w 1652"/>
                <a:gd name="T75" fmla="*/ 139 h 1612"/>
                <a:gd name="T76" fmla="*/ 467 w 1652"/>
                <a:gd name="T77" fmla="*/ 81 h 1612"/>
                <a:gd name="T78" fmla="*/ 579 w 1652"/>
                <a:gd name="T79" fmla="*/ 36 h 1612"/>
                <a:gd name="T80" fmla="*/ 678 w 1652"/>
                <a:gd name="T81" fmla="*/ 13 h 1612"/>
                <a:gd name="T82" fmla="*/ 740 w 1652"/>
                <a:gd name="T83" fmla="*/ 5 h 1612"/>
                <a:gd name="T84" fmla="*/ 868 w 1652"/>
                <a:gd name="T85" fmla="*/ 1 h 1612"/>
                <a:gd name="T86" fmla="*/ 930 w 1652"/>
                <a:gd name="T87" fmla="*/ 7 h 1612"/>
                <a:gd name="T88" fmla="*/ 992 w 1652"/>
                <a:gd name="T89" fmla="*/ 16 h 1612"/>
                <a:gd name="T90" fmla="*/ 1052 w 1652"/>
                <a:gd name="T91" fmla="*/ 31 h 1612"/>
                <a:gd name="T92" fmla="*/ 1127 w 1652"/>
                <a:gd name="T93" fmla="*/ 56 h 1612"/>
                <a:gd name="T94" fmla="*/ 1202 w 1652"/>
                <a:gd name="T95" fmla="*/ 87 h 1612"/>
                <a:gd name="T96" fmla="*/ 1287 w 1652"/>
                <a:gd name="T97" fmla="*/ 138 h 1612"/>
                <a:gd name="T98" fmla="*/ 1351 w 1652"/>
                <a:gd name="T99" fmla="*/ 183 h 1612"/>
                <a:gd name="T100" fmla="*/ 1423 w 1652"/>
                <a:gd name="T101" fmla="*/ 250 h 1612"/>
                <a:gd name="T102" fmla="*/ 1463 w 1652"/>
                <a:gd name="T103" fmla="*/ 293 h 1612"/>
                <a:gd name="T104" fmla="*/ 1511 w 1652"/>
                <a:gd name="T105" fmla="*/ 353 h 1612"/>
                <a:gd name="T106" fmla="*/ 1552 w 1652"/>
                <a:gd name="T107" fmla="*/ 422 h 1612"/>
                <a:gd name="T108" fmla="*/ 1594 w 1652"/>
                <a:gd name="T109" fmla="*/ 510 h 1612"/>
                <a:gd name="T110" fmla="*/ 1615 w 1652"/>
                <a:gd name="T111" fmla="*/ 565 h 1612"/>
                <a:gd name="T112" fmla="*/ 1631 w 1652"/>
                <a:gd name="T113" fmla="*/ 623 h 1612"/>
                <a:gd name="T114" fmla="*/ 1642 w 1652"/>
                <a:gd name="T115" fmla="*/ 681 h 1612"/>
                <a:gd name="T116" fmla="*/ 1650 w 1652"/>
                <a:gd name="T117" fmla="*/ 743 h 161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652"/>
                <a:gd name="T178" fmla="*/ 0 h 1612"/>
                <a:gd name="T179" fmla="*/ 1652 w 1652"/>
                <a:gd name="T180" fmla="*/ 1612 h 161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652" h="1612">
                  <a:moveTo>
                    <a:pt x="1652" y="805"/>
                  </a:moveTo>
                  <a:lnTo>
                    <a:pt x="1652" y="846"/>
                  </a:lnTo>
                  <a:lnTo>
                    <a:pt x="1649" y="887"/>
                  </a:lnTo>
                  <a:lnTo>
                    <a:pt x="1643" y="928"/>
                  </a:lnTo>
                  <a:lnTo>
                    <a:pt x="1636" y="968"/>
                  </a:lnTo>
                  <a:lnTo>
                    <a:pt x="1627" y="1006"/>
                  </a:lnTo>
                  <a:lnTo>
                    <a:pt x="1616" y="1045"/>
                  </a:lnTo>
                  <a:lnTo>
                    <a:pt x="1609" y="1064"/>
                  </a:lnTo>
                  <a:lnTo>
                    <a:pt x="1604" y="1081"/>
                  </a:lnTo>
                  <a:lnTo>
                    <a:pt x="1587" y="1119"/>
                  </a:lnTo>
                  <a:lnTo>
                    <a:pt x="1580" y="1137"/>
                  </a:lnTo>
                  <a:lnTo>
                    <a:pt x="1572" y="1154"/>
                  </a:lnTo>
                  <a:lnTo>
                    <a:pt x="1553" y="1188"/>
                  </a:lnTo>
                  <a:lnTo>
                    <a:pt x="1534" y="1224"/>
                  </a:lnTo>
                  <a:lnTo>
                    <a:pt x="1512" y="1255"/>
                  </a:lnTo>
                  <a:lnTo>
                    <a:pt x="1490" y="1287"/>
                  </a:lnTo>
                  <a:lnTo>
                    <a:pt x="1465" y="1318"/>
                  </a:lnTo>
                  <a:lnTo>
                    <a:pt x="1452" y="1333"/>
                  </a:lnTo>
                  <a:lnTo>
                    <a:pt x="1439" y="1347"/>
                  </a:lnTo>
                  <a:lnTo>
                    <a:pt x="1411" y="1375"/>
                  </a:lnTo>
                  <a:lnTo>
                    <a:pt x="1382" y="1402"/>
                  </a:lnTo>
                  <a:lnTo>
                    <a:pt x="1353" y="1428"/>
                  </a:lnTo>
                  <a:lnTo>
                    <a:pt x="1321" y="1451"/>
                  </a:lnTo>
                  <a:lnTo>
                    <a:pt x="1305" y="1462"/>
                  </a:lnTo>
                  <a:lnTo>
                    <a:pt x="1289" y="1473"/>
                  </a:lnTo>
                  <a:lnTo>
                    <a:pt x="1255" y="1496"/>
                  </a:lnTo>
                  <a:lnTo>
                    <a:pt x="1221" y="1515"/>
                  </a:lnTo>
                  <a:lnTo>
                    <a:pt x="1185" y="1532"/>
                  </a:lnTo>
                  <a:lnTo>
                    <a:pt x="1148" y="1547"/>
                  </a:lnTo>
                  <a:lnTo>
                    <a:pt x="1110" y="1562"/>
                  </a:lnTo>
                  <a:lnTo>
                    <a:pt x="1073" y="1575"/>
                  </a:lnTo>
                  <a:lnTo>
                    <a:pt x="1033" y="1586"/>
                  </a:lnTo>
                  <a:lnTo>
                    <a:pt x="994" y="1596"/>
                  </a:lnTo>
                  <a:lnTo>
                    <a:pt x="973" y="1598"/>
                  </a:lnTo>
                  <a:lnTo>
                    <a:pt x="953" y="1603"/>
                  </a:lnTo>
                  <a:lnTo>
                    <a:pt x="932" y="1605"/>
                  </a:lnTo>
                  <a:lnTo>
                    <a:pt x="911" y="1608"/>
                  </a:lnTo>
                  <a:lnTo>
                    <a:pt x="870" y="1611"/>
                  </a:lnTo>
                  <a:lnTo>
                    <a:pt x="827" y="1611"/>
                  </a:lnTo>
                  <a:lnTo>
                    <a:pt x="785" y="1612"/>
                  </a:lnTo>
                  <a:lnTo>
                    <a:pt x="763" y="1610"/>
                  </a:lnTo>
                  <a:lnTo>
                    <a:pt x="742" y="1608"/>
                  </a:lnTo>
                  <a:lnTo>
                    <a:pt x="722" y="1606"/>
                  </a:lnTo>
                  <a:lnTo>
                    <a:pt x="701" y="1604"/>
                  </a:lnTo>
                  <a:lnTo>
                    <a:pt x="680" y="1599"/>
                  </a:lnTo>
                  <a:lnTo>
                    <a:pt x="660" y="1596"/>
                  </a:lnTo>
                  <a:lnTo>
                    <a:pt x="641" y="1591"/>
                  </a:lnTo>
                  <a:lnTo>
                    <a:pt x="620" y="1587"/>
                  </a:lnTo>
                  <a:lnTo>
                    <a:pt x="600" y="1582"/>
                  </a:lnTo>
                  <a:lnTo>
                    <a:pt x="581" y="1576"/>
                  </a:lnTo>
                  <a:lnTo>
                    <a:pt x="543" y="1563"/>
                  </a:lnTo>
                  <a:lnTo>
                    <a:pt x="524" y="1557"/>
                  </a:lnTo>
                  <a:lnTo>
                    <a:pt x="505" y="1549"/>
                  </a:lnTo>
                  <a:lnTo>
                    <a:pt x="469" y="1533"/>
                  </a:lnTo>
                  <a:lnTo>
                    <a:pt x="451" y="1525"/>
                  </a:lnTo>
                  <a:lnTo>
                    <a:pt x="432" y="1516"/>
                  </a:lnTo>
                  <a:lnTo>
                    <a:pt x="398" y="1497"/>
                  </a:lnTo>
                  <a:lnTo>
                    <a:pt x="364" y="1475"/>
                  </a:lnTo>
                  <a:lnTo>
                    <a:pt x="349" y="1464"/>
                  </a:lnTo>
                  <a:lnTo>
                    <a:pt x="333" y="1453"/>
                  </a:lnTo>
                  <a:lnTo>
                    <a:pt x="301" y="1430"/>
                  </a:lnTo>
                  <a:lnTo>
                    <a:pt x="271" y="1404"/>
                  </a:lnTo>
                  <a:lnTo>
                    <a:pt x="242" y="1378"/>
                  </a:lnTo>
                  <a:lnTo>
                    <a:pt x="229" y="1363"/>
                  </a:lnTo>
                  <a:lnTo>
                    <a:pt x="216" y="1349"/>
                  </a:lnTo>
                  <a:lnTo>
                    <a:pt x="201" y="1335"/>
                  </a:lnTo>
                  <a:lnTo>
                    <a:pt x="189" y="1320"/>
                  </a:lnTo>
                  <a:lnTo>
                    <a:pt x="165" y="1289"/>
                  </a:lnTo>
                  <a:lnTo>
                    <a:pt x="152" y="1273"/>
                  </a:lnTo>
                  <a:lnTo>
                    <a:pt x="141" y="1258"/>
                  </a:lnTo>
                  <a:lnTo>
                    <a:pt x="129" y="1241"/>
                  </a:lnTo>
                  <a:lnTo>
                    <a:pt x="119" y="1226"/>
                  </a:lnTo>
                  <a:lnTo>
                    <a:pt x="100" y="1191"/>
                  </a:lnTo>
                  <a:lnTo>
                    <a:pt x="80" y="1157"/>
                  </a:lnTo>
                  <a:lnTo>
                    <a:pt x="65" y="1122"/>
                  </a:lnTo>
                  <a:lnTo>
                    <a:pt x="57" y="1103"/>
                  </a:lnTo>
                  <a:lnTo>
                    <a:pt x="50" y="1084"/>
                  </a:lnTo>
                  <a:lnTo>
                    <a:pt x="43" y="1067"/>
                  </a:lnTo>
                  <a:lnTo>
                    <a:pt x="37" y="1048"/>
                  </a:lnTo>
                  <a:lnTo>
                    <a:pt x="31" y="1029"/>
                  </a:lnTo>
                  <a:lnTo>
                    <a:pt x="25" y="1008"/>
                  </a:lnTo>
                  <a:lnTo>
                    <a:pt x="20" y="990"/>
                  </a:lnTo>
                  <a:lnTo>
                    <a:pt x="16" y="971"/>
                  </a:lnTo>
                  <a:lnTo>
                    <a:pt x="12" y="950"/>
                  </a:lnTo>
                  <a:lnTo>
                    <a:pt x="10" y="931"/>
                  </a:lnTo>
                  <a:lnTo>
                    <a:pt x="6" y="911"/>
                  </a:lnTo>
                  <a:lnTo>
                    <a:pt x="3" y="890"/>
                  </a:lnTo>
                  <a:lnTo>
                    <a:pt x="1" y="870"/>
                  </a:lnTo>
                  <a:lnTo>
                    <a:pt x="0" y="849"/>
                  </a:lnTo>
                  <a:lnTo>
                    <a:pt x="0" y="808"/>
                  </a:lnTo>
                  <a:lnTo>
                    <a:pt x="0" y="767"/>
                  </a:lnTo>
                  <a:lnTo>
                    <a:pt x="3" y="726"/>
                  </a:lnTo>
                  <a:lnTo>
                    <a:pt x="10" y="684"/>
                  </a:lnTo>
                  <a:lnTo>
                    <a:pt x="15" y="645"/>
                  </a:lnTo>
                  <a:lnTo>
                    <a:pt x="25" y="605"/>
                  </a:lnTo>
                  <a:lnTo>
                    <a:pt x="36" y="568"/>
                  </a:lnTo>
                  <a:lnTo>
                    <a:pt x="42" y="549"/>
                  </a:lnTo>
                  <a:lnTo>
                    <a:pt x="50" y="530"/>
                  </a:lnTo>
                  <a:lnTo>
                    <a:pt x="64" y="494"/>
                  </a:lnTo>
                  <a:lnTo>
                    <a:pt x="72" y="476"/>
                  </a:lnTo>
                  <a:lnTo>
                    <a:pt x="80" y="459"/>
                  </a:lnTo>
                  <a:lnTo>
                    <a:pt x="99" y="425"/>
                  </a:lnTo>
                  <a:lnTo>
                    <a:pt x="118" y="389"/>
                  </a:lnTo>
                  <a:lnTo>
                    <a:pt x="140" y="356"/>
                  </a:lnTo>
                  <a:lnTo>
                    <a:pt x="164" y="324"/>
                  </a:lnTo>
                  <a:lnTo>
                    <a:pt x="188" y="295"/>
                  </a:lnTo>
                  <a:lnTo>
                    <a:pt x="200" y="280"/>
                  </a:lnTo>
                  <a:lnTo>
                    <a:pt x="214" y="266"/>
                  </a:lnTo>
                  <a:lnTo>
                    <a:pt x="241" y="237"/>
                  </a:lnTo>
                  <a:lnTo>
                    <a:pt x="269" y="211"/>
                  </a:lnTo>
                  <a:lnTo>
                    <a:pt x="299" y="185"/>
                  </a:lnTo>
                  <a:lnTo>
                    <a:pt x="331" y="162"/>
                  </a:lnTo>
                  <a:lnTo>
                    <a:pt x="347" y="150"/>
                  </a:lnTo>
                  <a:lnTo>
                    <a:pt x="362" y="139"/>
                  </a:lnTo>
                  <a:lnTo>
                    <a:pt x="396" y="117"/>
                  </a:lnTo>
                  <a:lnTo>
                    <a:pt x="430" y="98"/>
                  </a:lnTo>
                  <a:lnTo>
                    <a:pt x="467" y="81"/>
                  </a:lnTo>
                  <a:lnTo>
                    <a:pt x="503" y="64"/>
                  </a:lnTo>
                  <a:lnTo>
                    <a:pt x="541" y="49"/>
                  </a:lnTo>
                  <a:lnTo>
                    <a:pt x="579" y="36"/>
                  </a:lnTo>
                  <a:lnTo>
                    <a:pt x="618" y="25"/>
                  </a:lnTo>
                  <a:lnTo>
                    <a:pt x="658" y="17"/>
                  </a:lnTo>
                  <a:lnTo>
                    <a:pt x="678" y="13"/>
                  </a:lnTo>
                  <a:lnTo>
                    <a:pt x="699" y="9"/>
                  </a:lnTo>
                  <a:lnTo>
                    <a:pt x="719" y="8"/>
                  </a:lnTo>
                  <a:lnTo>
                    <a:pt x="740" y="5"/>
                  </a:lnTo>
                  <a:lnTo>
                    <a:pt x="783" y="1"/>
                  </a:lnTo>
                  <a:lnTo>
                    <a:pt x="825" y="0"/>
                  </a:lnTo>
                  <a:lnTo>
                    <a:pt x="868" y="1"/>
                  </a:lnTo>
                  <a:lnTo>
                    <a:pt x="889" y="3"/>
                  </a:lnTo>
                  <a:lnTo>
                    <a:pt x="909" y="5"/>
                  </a:lnTo>
                  <a:lnTo>
                    <a:pt x="930" y="7"/>
                  </a:lnTo>
                  <a:lnTo>
                    <a:pt x="950" y="9"/>
                  </a:lnTo>
                  <a:lnTo>
                    <a:pt x="971" y="12"/>
                  </a:lnTo>
                  <a:lnTo>
                    <a:pt x="992" y="16"/>
                  </a:lnTo>
                  <a:lnTo>
                    <a:pt x="1012" y="20"/>
                  </a:lnTo>
                  <a:lnTo>
                    <a:pt x="1031" y="24"/>
                  </a:lnTo>
                  <a:lnTo>
                    <a:pt x="1052" y="31"/>
                  </a:lnTo>
                  <a:lnTo>
                    <a:pt x="1071" y="35"/>
                  </a:lnTo>
                  <a:lnTo>
                    <a:pt x="1108" y="48"/>
                  </a:lnTo>
                  <a:lnTo>
                    <a:pt x="1127" y="56"/>
                  </a:lnTo>
                  <a:lnTo>
                    <a:pt x="1146" y="63"/>
                  </a:lnTo>
                  <a:lnTo>
                    <a:pt x="1183" y="80"/>
                  </a:lnTo>
                  <a:lnTo>
                    <a:pt x="1202" y="87"/>
                  </a:lnTo>
                  <a:lnTo>
                    <a:pt x="1219" y="97"/>
                  </a:lnTo>
                  <a:lnTo>
                    <a:pt x="1253" y="115"/>
                  </a:lnTo>
                  <a:lnTo>
                    <a:pt x="1287" y="138"/>
                  </a:lnTo>
                  <a:lnTo>
                    <a:pt x="1303" y="149"/>
                  </a:lnTo>
                  <a:lnTo>
                    <a:pt x="1319" y="160"/>
                  </a:lnTo>
                  <a:lnTo>
                    <a:pt x="1351" y="183"/>
                  </a:lnTo>
                  <a:lnTo>
                    <a:pt x="1381" y="209"/>
                  </a:lnTo>
                  <a:lnTo>
                    <a:pt x="1409" y="235"/>
                  </a:lnTo>
                  <a:lnTo>
                    <a:pt x="1423" y="250"/>
                  </a:lnTo>
                  <a:lnTo>
                    <a:pt x="1438" y="263"/>
                  </a:lnTo>
                  <a:lnTo>
                    <a:pt x="1450" y="278"/>
                  </a:lnTo>
                  <a:lnTo>
                    <a:pt x="1463" y="293"/>
                  </a:lnTo>
                  <a:lnTo>
                    <a:pt x="1488" y="322"/>
                  </a:lnTo>
                  <a:lnTo>
                    <a:pt x="1500" y="338"/>
                  </a:lnTo>
                  <a:lnTo>
                    <a:pt x="1511" y="353"/>
                  </a:lnTo>
                  <a:lnTo>
                    <a:pt x="1522" y="371"/>
                  </a:lnTo>
                  <a:lnTo>
                    <a:pt x="1533" y="387"/>
                  </a:lnTo>
                  <a:lnTo>
                    <a:pt x="1552" y="422"/>
                  </a:lnTo>
                  <a:lnTo>
                    <a:pt x="1571" y="456"/>
                  </a:lnTo>
                  <a:lnTo>
                    <a:pt x="1586" y="491"/>
                  </a:lnTo>
                  <a:lnTo>
                    <a:pt x="1594" y="510"/>
                  </a:lnTo>
                  <a:lnTo>
                    <a:pt x="1603" y="527"/>
                  </a:lnTo>
                  <a:lnTo>
                    <a:pt x="1609" y="546"/>
                  </a:lnTo>
                  <a:lnTo>
                    <a:pt x="1615" y="565"/>
                  </a:lnTo>
                  <a:lnTo>
                    <a:pt x="1622" y="584"/>
                  </a:lnTo>
                  <a:lnTo>
                    <a:pt x="1626" y="603"/>
                  </a:lnTo>
                  <a:lnTo>
                    <a:pt x="1631" y="623"/>
                  </a:lnTo>
                  <a:lnTo>
                    <a:pt x="1635" y="642"/>
                  </a:lnTo>
                  <a:lnTo>
                    <a:pt x="1639" y="663"/>
                  </a:lnTo>
                  <a:lnTo>
                    <a:pt x="1642" y="681"/>
                  </a:lnTo>
                  <a:lnTo>
                    <a:pt x="1645" y="702"/>
                  </a:lnTo>
                  <a:lnTo>
                    <a:pt x="1649" y="723"/>
                  </a:lnTo>
                  <a:lnTo>
                    <a:pt x="1650" y="743"/>
                  </a:lnTo>
                  <a:lnTo>
                    <a:pt x="1652" y="764"/>
                  </a:lnTo>
                  <a:lnTo>
                    <a:pt x="1652" y="805"/>
                  </a:lnTo>
                  <a:close/>
                </a:path>
              </a:pathLst>
            </a:custGeom>
            <a:solidFill>
              <a:srgbClr val="80575C"/>
            </a:solidFill>
            <a:ln w="9525">
              <a:noFill/>
              <a:round/>
              <a:headEnd/>
              <a:tailEnd/>
            </a:ln>
          </p:spPr>
          <p:txBody>
            <a:bodyPr/>
            <a:lstStyle/>
            <a:p>
              <a:endParaRPr lang="ru-RU"/>
            </a:p>
          </p:txBody>
        </p:sp>
        <p:sp>
          <p:nvSpPr>
            <p:cNvPr id="22782" name="Freeform 1655"/>
            <p:cNvSpPr>
              <a:spLocks/>
            </p:cNvSpPr>
            <p:nvPr/>
          </p:nvSpPr>
          <p:spPr bwMode="auto">
            <a:xfrm>
              <a:off x="2088" y="1441"/>
              <a:ext cx="1608" cy="1569"/>
            </a:xfrm>
            <a:custGeom>
              <a:avLst/>
              <a:gdLst>
                <a:gd name="T0" fmla="*/ 1607 w 1608"/>
                <a:gd name="T1" fmla="*/ 843 h 1569"/>
                <a:gd name="T2" fmla="*/ 1599 w 1608"/>
                <a:gd name="T3" fmla="*/ 903 h 1569"/>
                <a:gd name="T4" fmla="*/ 1588 w 1608"/>
                <a:gd name="T5" fmla="*/ 960 h 1569"/>
                <a:gd name="T6" fmla="*/ 1573 w 1608"/>
                <a:gd name="T7" fmla="*/ 1017 h 1569"/>
                <a:gd name="T8" fmla="*/ 1537 w 1608"/>
                <a:gd name="T9" fmla="*/ 1105 h 1569"/>
                <a:gd name="T10" fmla="*/ 1513 w 1608"/>
                <a:gd name="T11" fmla="*/ 1157 h 1569"/>
                <a:gd name="T12" fmla="*/ 1449 w 1608"/>
                <a:gd name="T13" fmla="*/ 1252 h 1569"/>
                <a:gd name="T14" fmla="*/ 1400 w 1608"/>
                <a:gd name="T15" fmla="*/ 1311 h 1569"/>
                <a:gd name="T16" fmla="*/ 1346 w 1608"/>
                <a:gd name="T17" fmla="*/ 1365 h 1569"/>
                <a:gd name="T18" fmla="*/ 1271 w 1608"/>
                <a:gd name="T19" fmla="*/ 1423 h 1569"/>
                <a:gd name="T20" fmla="*/ 1205 w 1608"/>
                <a:gd name="T21" fmla="*/ 1465 h 1569"/>
                <a:gd name="T22" fmla="*/ 1119 w 1608"/>
                <a:gd name="T23" fmla="*/ 1507 h 1569"/>
                <a:gd name="T24" fmla="*/ 1064 w 1608"/>
                <a:gd name="T25" fmla="*/ 1528 h 1569"/>
                <a:gd name="T26" fmla="*/ 1006 w 1608"/>
                <a:gd name="T27" fmla="*/ 1544 h 1569"/>
                <a:gd name="T28" fmla="*/ 948 w 1608"/>
                <a:gd name="T29" fmla="*/ 1556 h 1569"/>
                <a:gd name="T30" fmla="*/ 847 w 1608"/>
                <a:gd name="T31" fmla="*/ 1567 h 1569"/>
                <a:gd name="T32" fmla="*/ 743 w 1608"/>
                <a:gd name="T33" fmla="*/ 1567 h 1569"/>
                <a:gd name="T34" fmla="*/ 683 w 1608"/>
                <a:gd name="T35" fmla="*/ 1560 h 1569"/>
                <a:gd name="T36" fmla="*/ 585 w 1608"/>
                <a:gd name="T37" fmla="*/ 1540 h 1569"/>
                <a:gd name="T38" fmla="*/ 510 w 1608"/>
                <a:gd name="T39" fmla="*/ 1515 h 1569"/>
                <a:gd name="T40" fmla="*/ 421 w 1608"/>
                <a:gd name="T41" fmla="*/ 1475 h 1569"/>
                <a:gd name="T42" fmla="*/ 355 w 1608"/>
                <a:gd name="T43" fmla="*/ 1436 h 1569"/>
                <a:gd name="T44" fmla="*/ 265 w 1608"/>
                <a:gd name="T45" fmla="*/ 1367 h 1569"/>
                <a:gd name="T46" fmla="*/ 222 w 1608"/>
                <a:gd name="T47" fmla="*/ 1327 h 1569"/>
                <a:gd name="T48" fmla="*/ 160 w 1608"/>
                <a:gd name="T49" fmla="*/ 1255 h 1569"/>
                <a:gd name="T50" fmla="*/ 118 w 1608"/>
                <a:gd name="T51" fmla="*/ 1191 h 1569"/>
                <a:gd name="T52" fmla="*/ 79 w 1608"/>
                <a:gd name="T53" fmla="*/ 1125 h 1569"/>
                <a:gd name="T54" fmla="*/ 37 w 1608"/>
                <a:gd name="T55" fmla="*/ 1020 h 1569"/>
                <a:gd name="T56" fmla="*/ 13 w 1608"/>
                <a:gd name="T57" fmla="*/ 925 h 1569"/>
                <a:gd name="T58" fmla="*/ 1 w 1608"/>
                <a:gd name="T59" fmla="*/ 825 h 1569"/>
                <a:gd name="T60" fmla="*/ 1 w 1608"/>
                <a:gd name="T61" fmla="*/ 726 h 1569"/>
                <a:gd name="T62" fmla="*/ 9 w 1608"/>
                <a:gd name="T63" fmla="*/ 666 h 1569"/>
                <a:gd name="T64" fmla="*/ 20 w 1608"/>
                <a:gd name="T65" fmla="*/ 609 h 1569"/>
                <a:gd name="T66" fmla="*/ 36 w 1608"/>
                <a:gd name="T67" fmla="*/ 552 h 1569"/>
                <a:gd name="T68" fmla="*/ 70 w 1608"/>
                <a:gd name="T69" fmla="*/ 462 h 1569"/>
                <a:gd name="T70" fmla="*/ 96 w 1608"/>
                <a:gd name="T71" fmla="*/ 412 h 1569"/>
                <a:gd name="T72" fmla="*/ 159 w 1608"/>
                <a:gd name="T73" fmla="*/ 316 h 1569"/>
                <a:gd name="T74" fmla="*/ 207 w 1608"/>
                <a:gd name="T75" fmla="*/ 258 h 1569"/>
                <a:gd name="T76" fmla="*/ 263 w 1608"/>
                <a:gd name="T77" fmla="*/ 204 h 1569"/>
                <a:gd name="T78" fmla="*/ 337 w 1608"/>
                <a:gd name="T79" fmla="*/ 145 h 1569"/>
                <a:gd name="T80" fmla="*/ 402 w 1608"/>
                <a:gd name="T81" fmla="*/ 104 h 1569"/>
                <a:gd name="T82" fmla="*/ 491 w 1608"/>
                <a:gd name="T83" fmla="*/ 62 h 1569"/>
                <a:gd name="T84" fmla="*/ 545 w 1608"/>
                <a:gd name="T85" fmla="*/ 41 h 1569"/>
                <a:gd name="T86" fmla="*/ 601 w 1608"/>
                <a:gd name="T87" fmla="*/ 25 h 1569"/>
                <a:gd name="T88" fmla="*/ 661 w 1608"/>
                <a:gd name="T89" fmla="*/ 13 h 1569"/>
                <a:gd name="T90" fmla="*/ 761 w 1608"/>
                <a:gd name="T91" fmla="*/ 1 h 1569"/>
                <a:gd name="T92" fmla="*/ 865 w 1608"/>
                <a:gd name="T93" fmla="*/ 2 h 1569"/>
                <a:gd name="T94" fmla="*/ 925 w 1608"/>
                <a:gd name="T95" fmla="*/ 9 h 1569"/>
                <a:gd name="T96" fmla="*/ 1023 w 1608"/>
                <a:gd name="T97" fmla="*/ 29 h 1569"/>
                <a:gd name="T98" fmla="*/ 1098 w 1608"/>
                <a:gd name="T99" fmla="*/ 54 h 1569"/>
                <a:gd name="T100" fmla="*/ 1186 w 1608"/>
                <a:gd name="T101" fmla="*/ 93 h 1569"/>
                <a:gd name="T102" fmla="*/ 1253 w 1608"/>
                <a:gd name="T103" fmla="*/ 133 h 1569"/>
                <a:gd name="T104" fmla="*/ 1345 w 1608"/>
                <a:gd name="T105" fmla="*/ 202 h 1569"/>
                <a:gd name="T106" fmla="*/ 1386 w 1608"/>
                <a:gd name="T107" fmla="*/ 241 h 1569"/>
                <a:gd name="T108" fmla="*/ 1448 w 1608"/>
                <a:gd name="T109" fmla="*/ 314 h 1569"/>
                <a:gd name="T110" fmla="*/ 1492 w 1608"/>
                <a:gd name="T111" fmla="*/ 376 h 1569"/>
                <a:gd name="T112" fmla="*/ 1529 w 1608"/>
                <a:gd name="T113" fmla="*/ 444 h 1569"/>
                <a:gd name="T114" fmla="*/ 1572 w 1608"/>
                <a:gd name="T115" fmla="*/ 549 h 1569"/>
                <a:gd name="T116" fmla="*/ 1595 w 1608"/>
                <a:gd name="T117" fmla="*/ 644 h 1569"/>
                <a:gd name="T118" fmla="*/ 1608 w 1608"/>
                <a:gd name="T119" fmla="*/ 742 h 156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608"/>
                <a:gd name="T181" fmla="*/ 0 h 1569"/>
                <a:gd name="T182" fmla="*/ 1608 w 1608"/>
                <a:gd name="T183" fmla="*/ 1569 h 156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608" h="1569">
                  <a:moveTo>
                    <a:pt x="1608" y="783"/>
                  </a:moveTo>
                  <a:lnTo>
                    <a:pt x="1608" y="822"/>
                  </a:lnTo>
                  <a:lnTo>
                    <a:pt x="1607" y="843"/>
                  </a:lnTo>
                  <a:lnTo>
                    <a:pt x="1605" y="864"/>
                  </a:lnTo>
                  <a:lnTo>
                    <a:pt x="1602" y="882"/>
                  </a:lnTo>
                  <a:lnTo>
                    <a:pt x="1599" y="903"/>
                  </a:lnTo>
                  <a:lnTo>
                    <a:pt x="1595" y="922"/>
                  </a:lnTo>
                  <a:lnTo>
                    <a:pt x="1592" y="941"/>
                  </a:lnTo>
                  <a:lnTo>
                    <a:pt x="1588" y="960"/>
                  </a:lnTo>
                  <a:lnTo>
                    <a:pt x="1583" y="979"/>
                  </a:lnTo>
                  <a:lnTo>
                    <a:pt x="1578" y="997"/>
                  </a:lnTo>
                  <a:lnTo>
                    <a:pt x="1573" y="1017"/>
                  </a:lnTo>
                  <a:lnTo>
                    <a:pt x="1560" y="1053"/>
                  </a:lnTo>
                  <a:lnTo>
                    <a:pt x="1545" y="1088"/>
                  </a:lnTo>
                  <a:lnTo>
                    <a:pt x="1537" y="1105"/>
                  </a:lnTo>
                  <a:lnTo>
                    <a:pt x="1530" y="1123"/>
                  </a:lnTo>
                  <a:lnTo>
                    <a:pt x="1522" y="1140"/>
                  </a:lnTo>
                  <a:lnTo>
                    <a:pt x="1513" y="1157"/>
                  </a:lnTo>
                  <a:lnTo>
                    <a:pt x="1493" y="1189"/>
                  </a:lnTo>
                  <a:lnTo>
                    <a:pt x="1471" y="1222"/>
                  </a:lnTo>
                  <a:lnTo>
                    <a:pt x="1449" y="1252"/>
                  </a:lnTo>
                  <a:lnTo>
                    <a:pt x="1425" y="1282"/>
                  </a:lnTo>
                  <a:lnTo>
                    <a:pt x="1413" y="1296"/>
                  </a:lnTo>
                  <a:lnTo>
                    <a:pt x="1400" y="1311"/>
                  </a:lnTo>
                  <a:lnTo>
                    <a:pt x="1387" y="1325"/>
                  </a:lnTo>
                  <a:lnTo>
                    <a:pt x="1374" y="1337"/>
                  </a:lnTo>
                  <a:lnTo>
                    <a:pt x="1346" y="1365"/>
                  </a:lnTo>
                  <a:lnTo>
                    <a:pt x="1316" y="1388"/>
                  </a:lnTo>
                  <a:lnTo>
                    <a:pt x="1286" y="1412"/>
                  </a:lnTo>
                  <a:lnTo>
                    <a:pt x="1271" y="1423"/>
                  </a:lnTo>
                  <a:lnTo>
                    <a:pt x="1254" y="1434"/>
                  </a:lnTo>
                  <a:lnTo>
                    <a:pt x="1222" y="1455"/>
                  </a:lnTo>
                  <a:lnTo>
                    <a:pt x="1205" y="1465"/>
                  </a:lnTo>
                  <a:lnTo>
                    <a:pt x="1188" y="1474"/>
                  </a:lnTo>
                  <a:lnTo>
                    <a:pt x="1154" y="1491"/>
                  </a:lnTo>
                  <a:lnTo>
                    <a:pt x="1119" y="1507"/>
                  </a:lnTo>
                  <a:lnTo>
                    <a:pt x="1100" y="1514"/>
                  </a:lnTo>
                  <a:lnTo>
                    <a:pt x="1083" y="1520"/>
                  </a:lnTo>
                  <a:lnTo>
                    <a:pt x="1064" y="1528"/>
                  </a:lnTo>
                  <a:lnTo>
                    <a:pt x="1045" y="1533"/>
                  </a:lnTo>
                  <a:lnTo>
                    <a:pt x="1025" y="1539"/>
                  </a:lnTo>
                  <a:lnTo>
                    <a:pt x="1006" y="1544"/>
                  </a:lnTo>
                  <a:lnTo>
                    <a:pt x="986" y="1548"/>
                  </a:lnTo>
                  <a:lnTo>
                    <a:pt x="967" y="1553"/>
                  </a:lnTo>
                  <a:lnTo>
                    <a:pt x="948" y="1556"/>
                  </a:lnTo>
                  <a:lnTo>
                    <a:pt x="927" y="1560"/>
                  </a:lnTo>
                  <a:lnTo>
                    <a:pt x="888" y="1565"/>
                  </a:lnTo>
                  <a:lnTo>
                    <a:pt x="847" y="1567"/>
                  </a:lnTo>
                  <a:lnTo>
                    <a:pt x="805" y="1569"/>
                  </a:lnTo>
                  <a:lnTo>
                    <a:pt x="763" y="1567"/>
                  </a:lnTo>
                  <a:lnTo>
                    <a:pt x="743" y="1567"/>
                  </a:lnTo>
                  <a:lnTo>
                    <a:pt x="724" y="1565"/>
                  </a:lnTo>
                  <a:lnTo>
                    <a:pt x="703" y="1563"/>
                  </a:lnTo>
                  <a:lnTo>
                    <a:pt x="683" y="1560"/>
                  </a:lnTo>
                  <a:lnTo>
                    <a:pt x="643" y="1554"/>
                  </a:lnTo>
                  <a:lnTo>
                    <a:pt x="604" y="1545"/>
                  </a:lnTo>
                  <a:lnTo>
                    <a:pt x="585" y="1540"/>
                  </a:lnTo>
                  <a:lnTo>
                    <a:pt x="566" y="1534"/>
                  </a:lnTo>
                  <a:lnTo>
                    <a:pt x="529" y="1521"/>
                  </a:lnTo>
                  <a:lnTo>
                    <a:pt x="510" y="1515"/>
                  </a:lnTo>
                  <a:lnTo>
                    <a:pt x="493" y="1508"/>
                  </a:lnTo>
                  <a:lnTo>
                    <a:pt x="457" y="1492"/>
                  </a:lnTo>
                  <a:lnTo>
                    <a:pt x="421" y="1475"/>
                  </a:lnTo>
                  <a:lnTo>
                    <a:pt x="404" y="1466"/>
                  </a:lnTo>
                  <a:lnTo>
                    <a:pt x="388" y="1457"/>
                  </a:lnTo>
                  <a:lnTo>
                    <a:pt x="355" y="1436"/>
                  </a:lnTo>
                  <a:lnTo>
                    <a:pt x="323" y="1414"/>
                  </a:lnTo>
                  <a:lnTo>
                    <a:pt x="293" y="1390"/>
                  </a:lnTo>
                  <a:lnTo>
                    <a:pt x="265" y="1367"/>
                  </a:lnTo>
                  <a:lnTo>
                    <a:pt x="250" y="1352"/>
                  </a:lnTo>
                  <a:lnTo>
                    <a:pt x="236" y="1339"/>
                  </a:lnTo>
                  <a:lnTo>
                    <a:pt x="222" y="1327"/>
                  </a:lnTo>
                  <a:lnTo>
                    <a:pt x="209" y="1313"/>
                  </a:lnTo>
                  <a:lnTo>
                    <a:pt x="184" y="1285"/>
                  </a:lnTo>
                  <a:lnTo>
                    <a:pt x="160" y="1255"/>
                  </a:lnTo>
                  <a:lnTo>
                    <a:pt x="149" y="1238"/>
                  </a:lnTo>
                  <a:lnTo>
                    <a:pt x="138" y="1225"/>
                  </a:lnTo>
                  <a:lnTo>
                    <a:pt x="118" y="1191"/>
                  </a:lnTo>
                  <a:lnTo>
                    <a:pt x="97" y="1160"/>
                  </a:lnTo>
                  <a:lnTo>
                    <a:pt x="89" y="1142"/>
                  </a:lnTo>
                  <a:lnTo>
                    <a:pt x="79" y="1125"/>
                  </a:lnTo>
                  <a:lnTo>
                    <a:pt x="64" y="1090"/>
                  </a:lnTo>
                  <a:lnTo>
                    <a:pt x="49" y="1056"/>
                  </a:lnTo>
                  <a:lnTo>
                    <a:pt x="37" y="1020"/>
                  </a:lnTo>
                  <a:lnTo>
                    <a:pt x="26" y="981"/>
                  </a:lnTo>
                  <a:lnTo>
                    <a:pt x="16" y="944"/>
                  </a:lnTo>
                  <a:lnTo>
                    <a:pt x="13" y="925"/>
                  </a:lnTo>
                  <a:lnTo>
                    <a:pt x="9" y="906"/>
                  </a:lnTo>
                  <a:lnTo>
                    <a:pt x="5" y="866"/>
                  </a:lnTo>
                  <a:lnTo>
                    <a:pt x="1" y="825"/>
                  </a:lnTo>
                  <a:lnTo>
                    <a:pt x="0" y="786"/>
                  </a:lnTo>
                  <a:lnTo>
                    <a:pt x="1" y="745"/>
                  </a:lnTo>
                  <a:lnTo>
                    <a:pt x="1" y="726"/>
                  </a:lnTo>
                  <a:lnTo>
                    <a:pt x="5" y="705"/>
                  </a:lnTo>
                  <a:lnTo>
                    <a:pt x="6" y="686"/>
                  </a:lnTo>
                  <a:lnTo>
                    <a:pt x="9" y="666"/>
                  </a:lnTo>
                  <a:lnTo>
                    <a:pt x="12" y="647"/>
                  </a:lnTo>
                  <a:lnTo>
                    <a:pt x="16" y="628"/>
                  </a:lnTo>
                  <a:lnTo>
                    <a:pt x="20" y="609"/>
                  </a:lnTo>
                  <a:lnTo>
                    <a:pt x="25" y="590"/>
                  </a:lnTo>
                  <a:lnTo>
                    <a:pt x="29" y="571"/>
                  </a:lnTo>
                  <a:lnTo>
                    <a:pt x="36" y="552"/>
                  </a:lnTo>
                  <a:lnTo>
                    <a:pt x="48" y="515"/>
                  </a:lnTo>
                  <a:lnTo>
                    <a:pt x="63" y="481"/>
                  </a:lnTo>
                  <a:lnTo>
                    <a:pt x="70" y="462"/>
                  </a:lnTo>
                  <a:lnTo>
                    <a:pt x="78" y="446"/>
                  </a:lnTo>
                  <a:lnTo>
                    <a:pt x="88" y="429"/>
                  </a:lnTo>
                  <a:lnTo>
                    <a:pt x="96" y="412"/>
                  </a:lnTo>
                  <a:lnTo>
                    <a:pt x="117" y="378"/>
                  </a:lnTo>
                  <a:lnTo>
                    <a:pt x="136" y="346"/>
                  </a:lnTo>
                  <a:lnTo>
                    <a:pt x="159" y="316"/>
                  </a:lnTo>
                  <a:lnTo>
                    <a:pt x="183" y="286"/>
                  </a:lnTo>
                  <a:lnTo>
                    <a:pt x="195" y="273"/>
                  </a:lnTo>
                  <a:lnTo>
                    <a:pt x="207" y="258"/>
                  </a:lnTo>
                  <a:lnTo>
                    <a:pt x="220" y="243"/>
                  </a:lnTo>
                  <a:lnTo>
                    <a:pt x="235" y="231"/>
                  </a:lnTo>
                  <a:lnTo>
                    <a:pt x="263" y="204"/>
                  </a:lnTo>
                  <a:lnTo>
                    <a:pt x="292" y="181"/>
                  </a:lnTo>
                  <a:lnTo>
                    <a:pt x="322" y="157"/>
                  </a:lnTo>
                  <a:lnTo>
                    <a:pt x="337" y="145"/>
                  </a:lnTo>
                  <a:lnTo>
                    <a:pt x="353" y="134"/>
                  </a:lnTo>
                  <a:lnTo>
                    <a:pt x="386" y="114"/>
                  </a:lnTo>
                  <a:lnTo>
                    <a:pt x="402" y="104"/>
                  </a:lnTo>
                  <a:lnTo>
                    <a:pt x="420" y="95"/>
                  </a:lnTo>
                  <a:lnTo>
                    <a:pt x="455" y="77"/>
                  </a:lnTo>
                  <a:lnTo>
                    <a:pt x="491" y="62"/>
                  </a:lnTo>
                  <a:lnTo>
                    <a:pt x="508" y="55"/>
                  </a:lnTo>
                  <a:lnTo>
                    <a:pt x="527" y="47"/>
                  </a:lnTo>
                  <a:lnTo>
                    <a:pt x="545" y="41"/>
                  </a:lnTo>
                  <a:lnTo>
                    <a:pt x="564" y="36"/>
                  </a:lnTo>
                  <a:lnTo>
                    <a:pt x="582" y="30"/>
                  </a:lnTo>
                  <a:lnTo>
                    <a:pt x="601" y="25"/>
                  </a:lnTo>
                  <a:lnTo>
                    <a:pt x="622" y="21"/>
                  </a:lnTo>
                  <a:lnTo>
                    <a:pt x="641" y="15"/>
                  </a:lnTo>
                  <a:lnTo>
                    <a:pt x="661" y="13"/>
                  </a:lnTo>
                  <a:lnTo>
                    <a:pt x="680" y="9"/>
                  </a:lnTo>
                  <a:lnTo>
                    <a:pt x="722" y="4"/>
                  </a:lnTo>
                  <a:lnTo>
                    <a:pt x="761" y="1"/>
                  </a:lnTo>
                  <a:lnTo>
                    <a:pt x="803" y="0"/>
                  </a:lnTo>
                  <a:lnTo>
                    <a:pt x="844" y="1"/>
                  </a:lnTo>
                  <a:lnTo>
                    <a:pt x="865" y="2"/>
                  </a:lnTo>
                  <a:lnTo>
                    <a:pt x="886" y="4"/>
                  </a:lnTo>
                  <a:lnTo>
                    <a:pt x="905" y="5"/>
                  </a:lnTo>
                  <a:lnTo>
                    <a:pt x="925" y="9"/>
                  </a:lnTo>
                  <a:lnTo>
                    <a:pt x="965" y="15"/>
                  </a:lnTo>
                  <a:lnTo>
                    <a:pt x="1004" y="24"/>
                  </a:lnTo>
                  <a:lnTo>
                    <a:pt x="1023" y="29"/>
                  </a:lnTo>
                  <a:lnTo>
                    <a:pt x="1043" y="35"/>
                  </a:lnTo>
                  <a:lnTo>
                    <a:pt x="1081" y="46"/>
                  </a:lnTo>
                  <a:lnTo>
                    <a:pt x="1098" y="54"/>
                  </a:lnTo>
                  <a:lnTo>
                    <a:pt x="1117" y="61"/>
                  </a:lnTo>
                  <a:lnTo>
                    <a:pt x="1152" y="76"/>
                  </a:lnTo>
                  <a:lnTo>
                    <a:pt x="1186" y="93"/>
                  </a:lnTo>
                  <a:lnTo>
                    <a:pt x="1204" y="103"/>
                  </a:lnTo>
                  <a:lnTo>
                    <a:pt x="1220" y="112"/>
                  </a:lnTo>
                  <a:lnTo>
                    <a:pt x="1253" y="133"/>
                  </a:lnTo>
                  <a:lnTo>
                    <a:pt x="1284" y="155"/>
                  </a:lnTo>
                  <a:lnTo>
                    <a:pt x="1314" y="179"/>
                  </a:lnTo>
                  <a:lnTo>
                    <a:pt x="1345" y="202"/>
                  </a:lnTo>
                  <a:lnTo>
                    <a:pt x="1359" y="215"/>
                  </a:lnTo>
                  <a:lnTo>
                    <a:pt x="1372" y="229"/>
                  </a:lnTo>
                  <a:lnTo>
                    <a:pt x="1386" y="241"/>
                  </a:lnTo>
                  <a:lnTo>
                    <a:pt x="1399" y="256"/>
                  </a:lnTo>
                  <a:lnTo>
                    <a:pt x="1424" y="284"/>
                  </a:lnTo>
                  <a:lnTo>
                    <a:pt x="1448" y="314"/>
                  </a:lnTo>
                  <a:lnTo>
                    <a:pt x="1459" y="329"/>
                  </a:lnTo>
                  <a:lnTo>
                    <a:pt x="1470" y="344"/>
                  </a:lnTo>
                  <a:lnTo>
                    <a:pt x="1492" y="376"/>
                  </a:lnTo>
                  <a:lnTo>
                    <a:pt x="1511" y="409"/>
                  </a:lnTo>
                  <a:lnTo>
                    <a:pt x="1521" y="426"/>
                  </a:lnTo>
                  <a:lnTo>
                    <a:pt x="1529" y="444"/>
                  </a:lnTo>
                  <a:lnTo>
                    <a:pt x="1544" y="479"/>
                  </a:lnTo>
                  <a:lnTo>
                    <a:pt x="1559" y="513"/>
                  </a:lnTo>
                  <a:lnTo>
                    <a:pt x="1572" y="549"/>
                  </a:lnTo>
                  <a:lnTo>
                    <a:pt x="1582" y="587"/>
                  </a:lnTo>
                  <a:lnTo>
                    <a:pt x="1592" y="625"/>
                  </a:lnTo>
                  <a:lnTo>
                    <a:pt x="1595" y="644"/>
                  </a:lnTo>
                  <a:lnTo>
                    <a:pt x="1598" y="663"/>
                  </a:lnTo>
                  <a:lnTo>
                    <a:pt x="1605" y="702"/>
                  </a:lnTo>
                  <a:lnTo>
                    <a:pt x="1608" y="742"/>
                  </a:lnTo>
                  <a:lnTo>
                    <a:pt x="1608" y="783"/>
                  </a:lnTo>
                  <a:close/>
                </a:path>
              </a:pathLst>
            </a:custGeom>
            <a:solidFill>
              <a:srgbClr val="87595F"/>
            </a:solidFill>
            <a:ln w="9525">
              <a:noFill/>
              <a:round/>
              <a:headEnd/>
              <a:tailEnd/>
            </a:ln>
          </p:spPr>
          <p:txBody>
            <a:bodyPr/>
            <a:lstStyle/>
            <a:p>
              <a:endParaRPr lang="ru-RU"/>
            </a:p>
          </p:txBody>
        </p:sp>
        <p:sp>
          <p:nvSpPr>
            <p:cNvPr id="22783" name="Freeform 1656"/>
            <p:cNvSpPr>
              <a:spLocks/>
            </p:cNvSpPr>
            <p:nvPr/>
          </p:nvSpPr>
          <p:spPr bwMode="auto">
            <a:xfrm>
              <a:off x="2110" y="1463"/>
              <a:ext cx="1567" cy="1525"/>
            </a:xfrm>
            <a:custGeom>
              <a:avLst/>
              <a:gdLst>
                <a:gd name="T0" fmla="*/ 1565 w 1567"/>
                <a:gd name="T1" fmla="*/ 819 h 1525"/>
                <a:gd name="T2" fmla="*/ 1557 w 1567"/>
                <a:gd name="T3" fmla="*/ 876 h 1525"/>
                <a:gd name="T4" fmla="*/ 1533 w 1567"/>
                <a:gd name="T5" fmla="*/ 988 h 1525"/>
                <a:gd name="T6" fmla="*/ 1490 w 1567"/>
                <a:gd name="T7" fmla="*/ 1092 h 1525"/>
                <a:gd name="T8" fmla="*/ 1455 w 1567"/>
                <a:gd name="T9" fmla="*/ 1156 h 1525"/>
                <a:gd name="T10" fmla="*/ 1388 w 1567"/>
                <a:gd name="T11" fmla="*/ 1246 h 1525"/>
                <a:gd name="T12" fmla="*/ 1338 w 1567"/>
                <a:gd name="T13" fmla="*/ 1300 h 1525"/>
                <a:gd name="T14" fmla="*/ 1297 w 1567"/>
                <a:gd name="T15" fmla="*/ 1338 h 1525"/>
                <a:gd name="T16" fmla="*/ 1255 w 1567"/>
                <a:gd name="T17" fmla="*/ 1373 h 1525"/>
                <a:gd name="T18" fmla="*/ 1191 w 1567"/>
                <a:gd name="T19" fmla="*/ 1415 h 1525"/>
                <a:gd name="T20" fmla="*/ 1089 w 1567"/>
                <a:gd name="T21" fmla="*/ 1465 h 1525"/>
                <a:gd name="T22" fmla="*/ 1018 w 1567"/>
                <a:gd name="T23" fmla="*/ 1490 h 1525"/>
                <a:gd name="T24" fmla="*/ 904 w 1567"/>
                <a:gd name="T25" fmla="*/ 1515 h 1525"/>
                <a:gd name="T26" fmla="*/ 825 w 1567"/>
                <a:gd name="T27" fmla="*/ 1524 h 1525"/>
                <a:gd name="T28" fmla="*/ 705 w 1567"/>
                <a:gd name="T29" fmla="*/ 1521 h 1525"/>
                <a:gd name="T30" fmla="*/ 608 w 1567"/>
                <a:gd name="T31" fmla="*/ 1505 h 1525"/>
                <a:gd name="T32" fmla="*/ 516 w 1567"/>
                <a:gd name="T33" fmla="*/ 1480 h 1525"/>
                <a:gd name="T34" fmla="*/ 462 w 1567"/>
                <a:gd name="T35" fmla="*/ 1458 h 1525"/>
                <a:gd name="T36" fmla="*/ 394 w 1567"/>
                <a:gd name="T37" fmla="*/ 1425 h 1525"/>
                <a:gd name="T38" fmla="*/ 316 w 1567"/>
                <a:gd name="T39" fmla="*/ 1375 h 1525"/>
                <a:gd name="T40" fmla="*/ 230 w 1567"/>
                <a:gd name="T41" fmla="*/ 1302 h 1525"/>
                <a:gd name="T42" fmla="*/ 156 w 1567"/>
                <a:gd name="T43" fmla="*/ 1220 h 1525"/>
                <a:gd name="T44" fmla="*/ 96 w 1567"/>
                <a:gd name="T45" fmla="*/ 1127 h 1525"/>
                <a:gd name="T46" fmla="*/ 55 w 1567"/>
                <a:gd name="T47" fmla="*/ 1043 h 1525"/>
                <a:gd name="T48" fmla="*/ 30 w 1567"/>
                <a:gd name="T49" fmla="*/ 972 h 1525"/>
                <a:gd name="T50" fmla="*/ 16 w 1567"/>
                <a:gd name="T51" fmla="*/ 917 h 1525"/>
                <a:gd name="T52" fmla="*/ 5 w 1567"/>
                <a:gd name="T53" fmla="*/ 841 h 1525"/>
                <a:gd name="T54" fmla="*/ 2 w 1567"/>
                <a:gd name="T55" fmla="*/ 724 h 1525"/>
                <a:gd name="T56" fmla="*/ 6 w 1567"/>
                <a:gd name="T57" fmla="*/ 666 h 1525"/>
                <a:gd name="T58" fmla="*/ 25 w 1567"/>
                <a:gd name="T59" fmla="*/ 572 h 1525"/>
                <a:gd name="T60" fmla="*/ 61 w 1567"/>
                <a:gd name="T61" fmla="*/ 467 h 1525"/>
                <a:gd name="T62" fmla="*/ 95 w 1567"/>
                <a:gd name="T63" fmla="*/ 400 h 1525"/>
                <a:gd name="T64" fmla="*/ 155 w 1567"/>
                <a:gd name="T65" fmla="*/ 307 h 1525"/>
                <a:gd name="T66" fmla="*/ 216 w 1567"/>
                <a:gd name="T67" fmla="*/ 237 h 1525"/>
                <a:gd name="T68" fmla="*/ 256 w 1567"/>
                <a:gd name="T69" fmla="*/ 198 h 1525"/>
                <a:gd name="T70" fmla="*/ 298 w 1567"/>
                <a:gd name="T71" fmla="*/ 163 h 1525"/>
                <a:gd name="T72" fmla="*/ 344 w 1567"/>
                <a:gd name="T73" fmla="*/ 130 h 1525"/>
                <a:gd name="T74" fmla="*/ 443 w 1567"/>
                <a:gd name="T75" fmla="*/ 76 h 1525"/>
                <a:gd name="T76" fmla="*/ 532 w 1567"/>
                <a:gd name="T77" fmla="*/ 40 h 1525"/>
                <a:gd name="T78" fmla="*/ 624 w 1567"/>
                <a:gd name="T79" fmla="*/ 15 h 1525"/>
                <a:gd name="T80" fmla="*/ 723 w 1567"/>
                <a:gd name="T81" fmla="*/ 1 h 1525"/>
                <a:gd name="T82" fmla="*/ 823 w 1567"/>
                <a:gd name="T83" fmla="*/ 0 h 1525"/>
                <a:gd name="T84" fmla="*/ 940 w 1567"/>
                <a:gd name="T85" fmla="*/ 15 h 1525"/>
                <a:gd name="T86" fmla="*/ 1016 w 1567"/>
                <a:gd name="T87" fmla="*/ 33 h 1525"/>
                <a:gd name="T88" fmla="*/ 1087 w 1567"/>
                <a:gd name="T89" fmla="*/ 59 h 1525"/>
                <a:gd name="T90" fmla="*/ 1155 w 1567"/>
                <a:gd name="T91" fmla="*/ 90 h 1525"/>
                <a:gd name="T92" fmla="*/ 1221 w 1567"/>
                <a:gd name="T93" fmla="*/ 128 h 1525"/>
                <a:gd name="T94" fmla="*/ 1309 w 1567"/>
                <a:gd name="T95" fmla="*/ 196 h 1525"/>
                <a:gd name="T96" fmla="*/ 1387 w 1567"/>
                <a:gd name="T97" fmla="*/ 277 h 1525"/>
                <a:gd name="T98" fmla="*/ 1453 w 1567"/>
                <a:gd name="T99" fmla="*/ 365 h 1525"/>
                <a:gd name="T100" fmla="*/ 1504 w 1567"/>
                <a:gd name="T101" fmla="*/ 464 h 1525"/>
                <a:gd name="T102" fmla="*/ 1532 w 1567"/>
                <a:gd name="T103" fmla="*/ 534 h 1525"/>
                <a:gd name="T104" fmla="*/ 1546 w 1567"/>
                <a:gd name="T105" fmla="*/ 589 h 1525"/>
                <a:gd name="T106" fmla="*/ 1557 w 1567"/>
                <a:gd name="T107" fmla="*/ 644 h 1525"/>
                <a:gd name="T108" fmla="*/ 1567 w 1567"/>
                <a:gd name="T109" fmla="*/ 761 h 152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567"/>
                <a:gd name="T166" fmla="*/ 0 h 1525"/>
                <a:gd name="T167" fmla="*/ 1567 w 1567"/>
                <a:gd name="T168" fmla="*/ 1525 h 1525"/>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567" h="1525">
                  <a:moveTo>
                    <a:pt x="1567" y="761"/>
                  </a:moveTo>
                  <a:lnTo>
                    <a:pt x="1567" y="800"/>
                  </a:lnTo>
                  <a:lnTo>
                    <a:pt x="1565" y="819"/>
                  </a:lnTo>
                  <a:lnTo>
                    <a:pt x="1563" y="838"/>
                  </a:lnTo>
                  <a:lnTo>
                    <a:pt x="1561" y="857"/>
                  </a:lnTo>
                  <a:lnTo>
                    <a:pt x="1557" y="876"/>
                  </a:lnTo>
                  <a:lnTo>
                    <a:pt x="1552" y="915"/>
                  </a:lnTo>
                  <a:lnTo>
                    <a:pt x="1543" y="952"/>
                  </a:lnTo>
                  <a:lnTo>
                    <a:pt x="1533" y="988"/>
                  </a:lnTo>
                  <a:lnTo>
                    <a:pt x="1520" y="1024"/>
                  </a:lnTo>
                  <a:lnTo>
                    <a:pt x="1505" y="1058"/>
                  </a:lnTo>
                  <a:lnTo>
                    <a:pt x="1490" y="1092"/>
                  </a:lnTo>
                  <a:lnTo>
                    <a:pt x="1482" y="1109"/>
                  </a:lnTo>
                  <a:lnTo>
                    <a:pt x="1473" y="1125"/>
                  </a:lnTo>
                  <a:lnTo>
                    <a:pt x="1455" y="1156"/>
                  </a:lnTo>
                  <a:lnTo>
                    <a:pt x="1434" y="1188"/>
                  </a:lnTo>
                  <a:lnTo>
                    <a:pt x="1412" y="1218"/>
                  </a:lnTo>
                  <a:lnTo>
                    <a:pt x="1388" y="1246"/>
                  </a:lnTo>
                  <a:lnTo>
                    <a:pt x="1364" y="1274"/>
                  </a:lnTo>
                  <a:lnTo>
                    <a:pt x="1352" y="1287"/>
                  </a:lnTo>
                  <a:lnTo>
                    <a:pt x="1338" y="1300"/>
                  </a:lnTo>
                  <a:lnTo>
                    <a:pt x="1325" y="1313"/>
                  </a:lnTo>
                  <a:lnTo>
                    <a:pt x="1311" y="1325"/>
                  </a:lnTo>
                  <a:lnTo>
                    <a:pt x="1297" y="1338"/>
                  </a:lnTo>
                  <a:lnTo>
                    <a:pt x="1283" y="1351"/>
                  </a:lnTo>
                  <a:lnTo>
                    <a:pt x="1268" y="1362"/>
                  </a:lnTo>
                  <a:lnTo>
                    <a:pt x="1255" y="1373"/>
                  </a:lnTo>
                  <a:lnTo>
                    <a:pt x="1238" y="1385"/>
                  </a:lnTo>
                  <a:lnTo>
                    <a:pt x="1223" y="1394"/>
                  </a:lnTo>
                  <a:lnTo>
                    <a:pt x="1191" y="1415"/>
                  </a:lnTo>
                  <a:lnTo>
                    <a:pt x="1157" y="1434"/>
                  </a:lnTo>
                  <a:lnTo>
                    <a:pt x="1125" y="1449"/>
                  </a:lnTo>
                  <a:lnTo>
                    <a:pt x="1089" y="1465"/>
                  </a:lnTo>
                  <a:lnTo>
                    <a:pt x="1055" y="1479"/>
                  </a:lnTo>
                  <a:lnTo>
                    <a:pt x="1035" y="1484"/>
                  </a:lnTo>
                  <a:lnTo>
                    <a:pt x="1018" y="1490"/>
                  </a:lnTo>
                  <a:lnTo>
                    <a:pt x="980" y="1502"/>
                  </a:lnTo>
                  <a:lnTo>
                    <a:pt x="942" y="1509"/>
                  </a:lnTo>
                  <a:lnTo>
                    <a:pt x="904" y="1515"/>
                  </a:lnTo>
                  <a:lnTo>
                    <a:pt x="865" y="1521"/>
                  </a:lnTo>
                  <a:lnTo>
                    <a:pt x="845" y="1523"/>
                  </a:lnTo>
                  <a:lnTo>
                    <a:pt x="825" y="1524"/>
                  </a:lnTo>
                  <a:lnTo>
                    <a:pt x="785" y="1525"/>
                  </a:lnTo>
                  <a:lnTo>
                    <a:pt x="744" y="1524"/>
                  </a:lnTo>
                  <a:lnTo>
                    <a:pt x="705" y="1521"/>
                  </a:lnTo>
                  <a:lnTo>
                    <a:pt x="665" y="1516"/>
                  </a:lnTo>
                  <a:lnTo>
                    <a:pt x="627" y="1510"/>
                  </a:lnTo>
                  <a:lnTo>
                    <a:pt x="608" y="1505"/>
                  </a:lnTo>
                  <a:lnTo>
                    <a:pt x="589" y="1502"/>
                  </a:lnTo>
                  <a:lnTo>
                    <a:pt x="553" y="1491"/>
                  </a:lnTo>
                  <a:lnTo>
                    <a:pt x="516" y="1480"/>
                  </a:lnTo>
                  <a:lnTo>
                    <a:pt x="497" y="1472"/>
                  </a:lnTo>
                  <a:lnTo>
                    <a:pt x="479" y="1466"/>
                  </a:lnTo>
                  <a:lnTo>
                    <a:pt x="462" y="1458"/>
                  </a:lnTo>
                  <a:lnTo>
                    <a:pt x="445" y="1450"/>
                  </a:lnTo>
                  <a:lnTo>
                    <a:pt x="411" y="1435"/>
                  </a:lnTo>
                  <a:lnTo>
                    <a:pt x="394" y="1425"/>
                  </a:lnTo>
                  <a:lnTo>
                    <a:pt x="378" y="1416"/>
                  </a:lnTo>
                  <a:lnTo>
                    <a:pt x="346" y="1395"/>
                  </a:lnTo>
                  <a:lnTo>
                    <a:pt x="316" y="1375"/>
                  </a:lnTo>
                  <a:lnTo>
                    <a:pt x="286" y="1353"/>
                  </a:lnTo>
                  <a:lnTo>
                    <a:pt x="257" y="1327"/>
                  </a:lnTo>
                  <a:lnTo>
                    <a:pt x="230" y="1302"/>
                  </a:lnTo>
                  <a:lnTo>
                    <a:pt x="205" y="1276"/>
                  </a:lnTo>
                  <a:lnTo>
                    <a:pt x="180" y="1248"/>
                  </a:lnTo>
                  <a:lnTo>
                    <a:pt x="156" y="1220"/>
                  </a:lnTo>
                  <a:lnTo>
                    <a:pt x="136" y="1190"/>
                  </a:lnTo>
                  <a:lnTo>
                    <a:pt x="115" y="1158"/>
                  </a:lnTo>
                  <a:lnTo>
                    <a:pt x="96" y="1127"/>
                  </a:lnTo>
                  <a:lnTo>
                    <a:pt x="78" y="1094"/>
                  </a:lnTo>
                  <a:lnTo>
                    <a:pt x="62" y="1061"/>
                  </a:lnTo>
                  <a:lnTo>
                    <a:pt x="55" y="1043"/>
                  </a:lnTo>
                  <a:lnTo>
                    <a:pt x="48" y="1026"/>
                  </a:lnTo>
                  <a:lnTo>
                    <a:pt x="36" y="991"/>
                  </a:lnTo>
                  <a:lnTo>
                    <a:pt x="30" y="972"/>
                  </a:lnTo>
                  <a:lnTo>
                    <a:pt x="26" y="955"/>
                  </a:lnTo>
                  <a:lnTo>
                    <a:pt x="21" y="936"/>
                  </a:lnTo>
                  <a:lnTo>
                    <a:pt x="16" y="917"/>
                  </a:lnTo>
                  <a:lnTo>
                    <a:pt x="13" y="899"/>
                  </a:lnTo>
                  <a:lnTo>
                    <a:pt x="10" y="879"/>
                  </a:lnTo>
                  <a:lnTo>
                    <a:pt x="5" y="841"/>
                  </a:lnTo>
                  <a:lnTo>
                    <a:pt x="2" y="803"/>
                  </a:lnTo>
                  <a:lnTo>
                    <a:pt x="0" y="764"/>
                  </a:lnTo>
                  <a:lnTo>
                    <a:pt x="2" y="724"/>
                  </a:lnTo>
                  <a:lnTo>
                    <a:pt x="2" y="705"/>
                  </a:lnTo>
                  <a:lnTo>
                    <a:pt x="5" y="686"/>
                  </a:lnTo>
                  <a:lnTo>
                    <a:pt x="6" y="666"/>
                  </a:lnTo>
                  <a:lnTo>
                    <a:pt x="9" y="647"/>
                  </a:lnTo>
                  <a:lnTo>
                    <a:pt x="15" y="610"/>
                  </a:lnTo>
                  <a:lnTo>
                    <a:pt x="25" y="572"/>
                  </a:lnTo>
                  <a:lnTo>
                    <a:pt x="35" y="536"/>
                  </a:lnTo>
                  <a:lnTo>
                    <a:pt x="47" y="501"/>
                  </a:lnTo>
                  <a:lnTo>
                    <a:pt x="61" y="467"/>
                  </a:lnTo>
                  <a:lnTo>
                    <a:pt x="77" y="433"/>
                  </a:lnTo>
                  <a:lnTo>
                    <a:pt x="85" y="416"/>
                  </a:lnTo>
                  <a:lnTo>
                    <a:pt x="95" y="400"/>
                  </a:lnTo>
                  <a:lnTo>
                    <a:pt x="114" y="367"/>
                  </a:lnTo>
                  <a:lnTo>
                    <a:pt x="134" y="337"/>
                  </a:lnTo>
                  <a:lnTo>
                    <a:pt x="155" y="307"/>
                  </a:lnTo>
                  <a:lnTo>
                    <a:pt x="178" y="279"/>
                  </a:lnTo>
                  <a:lnTo>
                    <a:pt x="204" y="250"/>
                  </a:lnTo>
                  <a:lnTo>
                    <a:pt x="216" y="237"/>
                  </a:lnTo>
                  <a:lnTo>
                    <a:pt x="229" y="223"/>
                  </a:lnTo>
                  <a:lnTo>
                    <a:pt x="242" y="210"/>
                  </a:lnTo>
                  <a:lnTo>
                    <a:pt x="256" y="198"/>
                  </a:lnTo>
                  <a:lnTo>
                    <a:pt x="270" y="187"/>
                  </a:lnTo>
                  <a:lnTo>
                    <a:pt x="284" y="174"/>
                  </a:lnTo>
                  <a:lnTo>
                    <a:pt x="298" y="163"/>
                  </a:lnTo>
                  <a:lnTo>
                    <a:pt x="314" y="151"/>
                  </a:lnTo>
                  <a:lnTo>
                    <a:pt x="329" y="140"/>
                  </a:lnTo>
                  <a:lnTo>
                    <a:pt x="344" y="130"/>
                  </a:lnTo>
                  <a:lnTo>
                    <a:pt x="376" y="110"/>
                  </a:lnTo>
                  <a:lnTo>
                    <a:pt x="409" y="91"/>
                  </a:lnTo>
                  <a:lnTo>
                    <a:pt x="443" y="76"/>
                  </a:lnTo>
                  <a:lnTo>
                    <a:pt x="477" y="60"/>
                  </a:lnTo>
                  <a:lnTo>
                    <a:pt x="514" y="45"/>
                  </a:lnTo>
                  <a:lnTo>
                    <a:pt x="532" y="40"/>
                  </a:lnTo>
                  <a:lnTo>
                    <a:pt x="550" y="34"/>
                  </a:lnTo>
                  <a:lnTo>
                    <a:pt x="587" y="23"/>
                  </a:lnTo>
                  <a:lnTo>
                    <a:pt x="624" y="15"/>
                  </a:lnTo>
                  <a:lnTo>
                    <a:pt x="663" y="9"/>
                  </a:lnTo>
                  <a:lnTo>
                    <a:pt x="703" y="2"/>
                  </a:lnTo>
                  <a:lnTo>
                    <a:pt x="723" y="1"/>
                  </a:lnTo>
                  <a:lnTo>
                    <a:pt x="742" y="0"/>
                  </a:lnTo>
                  <a:lnTo>
                    <a:pt x="783" y="0"/>
                  </a:lnTo>
                  <a:lnTo>
                    <a:pt x="823" y="0"/>
                  </a:lnTo>
                  <a:lnTo>
                    <a:pt x="863" y="2"/>
                  </a:lnTo>
                  <a:lnTo>
                    <a:pt x="902" y="9"/>
                  </a:lnTo>
                  <a:lnTo>
                    <a:pt x="940" y="15"/>
                  </a:lnTo>
                  <a:lnTo>
                    <a:pt x="959" y="18"/>
                  </a:lnTo>
                  <a:lnTo>
                    <a:pt x="978" y="22"/>
                  </a:lnTo>
                  <a:lnTo>
                    <a:pt x="1016" y="33"/>
                  </a:lnTo>
                  <a:lnTo>
                    <a:pt x="1053" y="45"/>
                  </a:lnTo>
                  <a:lnTo>
                    <a:pt x="1070" y="51"/>
                  </a:lnTo>
                  <a:lnTo>
                    <a:pt x="1087" y="59"/>
                  </a:lnTo>
                  <a:lnTo>
                    <a:pt x="1105" y="67"/>
                  </a:lnTo>
                  <a:lnTo>
                    <a:pt x="1123" y="74"/>
                  </a:lnTo>
                  <a:lnTo>
                    <a:pt x="1155" y="90"/>
                  </a:lnTo>
                  <a:lnTo>
                    <a:pt x="1173" y="99"/>
                  </a:lnTo>
                  <a:lnTo>
                    <a:pt x="1189" y="109"/>
                  </a:lnTo>
                  <a:lnTo>
                    <a:pt x="1221" y="128"/>
                  </a:lnTo>
                  <a:lnTo>
                    <a:pt x="1253" y="150"/>
                  </a:lnTo>
                  <a:lnTo>
                    <a:pt x="1281" y="172"/>
                  </a:lnTo>
                  <a:lnTo>
                    <a:pt x="1309" y="196"/>
                  </a:lnTo>
                  <a:lnTo>
                    <a:pt x="1336" y="221"/>
                  </a:lnTo>
                  <a:lnTo>
                    <a:pt x="1363" y="248"/>
                  </a:lnTo>
                  <a:lnTo>
                    <a:pt x="1387" y="277"/>
                  </a:lnTo>
                  <a:lnTo>
                    <a:pt x="1411" y="305"/>
                  </a:lnTo>
                  <a:lnTo>
                    <a:pt x="1433" y="335"/>
                  </a:lnTo>
                  <a:lnTo>
                    <a:pt x="1453" y="365"/>
                  </a:lnTo>
                  <a:lnTo>
                    <a:pt x="1472" y="397"/>
                  </a:lnTo>
                  <a:lnTo>
                    <a:pt x="1489" y="431"/>
                  </a:lnTo>
                  <a:lnTo>
                    <a:pt x="1504" y="464"/>
                  </a:lnTo>
                  <a:lnTo>
                    <a:pt x="1512" y="481"/>
                  </a:lnTo>
                  <a:lnTo>
                    <a:pt x="1519" y="499"/>
                  </a:lnTo>
                  <a:lnTo>
                    <a:pt x="1532" y="534"/>
                  </a:lnTo>
                  <a:lnTo>
                    <a:pt x="1536" y="552"/>
                  </a:lnTo>
                  <a:lnTo>
                    <a:pt x="1542" y="570"/>
                  </a:lnTo>
                  <a:lnTo>
                    <a:pt x="1546" y="589"/>
                  </a:lnTo>
                  <a:lnTo>
                    <a:pt x="1551" y="607"/>
                  </a:lnTo>
                  <a:lnTo>
                    <a:pt x="1554" y="625"/>
                  </a:lnTo>
                  <a:lnTo>
                    <a:pt x="1557" y="644"/>
                  </a:lnTo>
                  <a:lnTo>
                    <a:pt x="1563" y="684"/>
                  </a:lnTo>
                  <a:lnTo>
                    <a:pt x="1567" y="722"/>
                  </a:lnTo>
                  <a:lnTo>
                    <a:pt x="1567" y="761"/>
                  </a:lnTo>
                  <a:close/>
                </a:path>
              </a:pathLst>
            </a:custGeom>
            <a:solidFill>
              <a:srgbClr val="905A62"/>
            </a:solidFill>
            <a:ln w="9525">
              <a:noFill/>
              <a:round/>
              <a:headEnd/>
              <a:tailEnd/>
            </a:ln>
          </p:spPr>
          <p:txBody>
            <a:bodyPr/>
            <a:lstStyle/>
            <a:p>
              <a:endParaRPr lang="ru-RU"/>
            </a:p>
          </p:txBody>
        </p:sp>
        <p:sp>
          <p:nvSpPr>
            <p:cNvPr id="22784" name="Freeform 1657"/>
            <p:cNvSpPr>
              <a:spLocks/>
            </p:cNvSpPr>
            <p:nvPr/>
          </p:nvSpPr>
          <p:spPr bwMode="auto">
            <a:xfrm>
              <a:off x="2132" y="1486"/>
              <a:ext cx="1522" cy="1480"/>
            </a:xfrm>
            <a:custGeom>
              <a:avLst/>
              <a:gdLst>
                <a:gd name="T0" fmla="*/ 1520 w 1522"/>
                <a:gd name="T1" fmla="*/ 814 h 1480"/>
                <a:gd name="T2" fmla="*/ 1507 w 1522"/>
                <a:gd name="T3" fmla="*/ 887 h 1480"/>
                <a:gd name="T4" fmla="*/ 1488 w 1522"/>
                <a:gd name="T5" fmla="*/ 958 h 1480"/>
                <a:gd name="T6" fmla="*/ 1449 w 1522"/>
                <a:gd name="T7" fmla="*/ 1059 h 1480"/>
                <a:gd name="T8" fmla="*/ 1393 w 1522"/>
                <a:gd name="T9" fmla="*/ 1152 h 1480"/>
                <a:gd name="T10" fmla="*/ 1349 w 1522"/>
                <a:gd name="T11" fmla="*/ 1209 h 1480"/>
                <a:gd name="T12" fmla="*/ 1274 w 1522"/>
                <a:gd name="T13" fmla="*/ 1286 h 1480"/>
                <a:gd name="T14" fmla="*/ 1188 w 1522"/>
                <a:gd name="T15" fmla="*/ 1353 h 1480"/>
                <a:gd name="T16" fmla="*/ 1126 w 1522"/>
                <a:gd name="T17" fmla="*/ 1390 h 1480"/>
                <a:gd name="T18" fmla="*/ 1024 w 1522"/>
                <a:gd name="T19" fmla="*/ 1435 h 1480"/>
                <a:gd name="T20" fmla="*/ 971 w 1522"/>
                <a:gd name="T21" fmla="*/ 1451 h 1480"/>
                <a:gd name="T22" fmla="*/ 879 w 1522"/>
                <a:gd name="T23" fmla="*/ 1471 h 1480"/>
                <a:gd name="T24" fmla="*/ 802 w 1522"/>
                <a:gd name="T25" fmla="*/ 1478 h 1480"/>
                <a:gd name="T26" fmla="*/ 723 w 1522"/>
                <a:gd name="T27" fmla="*/ 1478 h 1480"/>
                <a:gd name="T28" fmla="*/ 629 w 1522"/>
                <a:gd name="T29" fmla="*/ 1469 h 1480"/>
                <a:gd name="T30" fmla="*/ 536 w 1522"/>
                <a:gd name="T31" fmla="*/ 1447 h 1480"/>
                <a:gd name="T32" fmla="*/ 467 w 1522"/>
                <a:gd name="T33" fmla="*/ 1422 h 1480"/>
                <a:gd name="T34" fmla="*/ 400 w 1522"/>
                <a:gd name="T35" fmla="*/ 1391 h 1480"/>
                <a:gd name="T36" fmla="*/ 321 w 1522"/>
                <a:gd name="T37" fmla="*/ 1343 h 1480"/>
                <a:gd name="T38" fmla="*/ 251 w 1522"/>
                <a:gd name="T39" fmla="*/ 1288 h 1480"/>
                <a:gd name="T40" fmla="*/ 186 w 1522"/>
                <a:gd name="T41" fmla="*/ 1225 h 1480"/>
                <a:gd name="T42" fmla="*/ 153 w 1522"/>
                <a:gd name="T43" fmla="*/ 1184 h 1480"/>
                <a:gd name="T44" fmla="*/ 93 w 1522"/>
                <a:gd name="T45" fmla="*/ 1094 h 1480"/>
                <a:gd name="T46" fmla="*/ 53 w 1522"/>
                <a:gd name="T47" fmla="*/ 1013 h 1480"/>
                <a:gd name="T48" fmla="*/ 24 w 1522"/>
                <a:gd name="T49" fmla="*/ 926 h 1480"/>
                <a:gd name="T50" fmla="*/ 10 w 1522"/>
                <a:gd name="T51" fmla="*/ 854 h 1480"/>
                <a:gd name="T52" fmla="*/ 4 w 1522"/>
                <a:gd name="T53" fmla="*/ 798 h 1480"/>
                <a:gd name="T54" fmla="*/ 2 w 1522"/>
                <a:gd name="T55" fmla="*/ 704 h 1480"/>
                <a:gd name="T56" fmla="*/ 10 w 1522"/>
                <a:gd name="T57" fmla="*/ 628 h 1480"/>
                <a:gd name="T58" fmla="*/ 23 w 1522"/>
                <a:gd name="T59" fmla="*/ 557 h 1480"/>
                <a:gd name="T60" fmla="*/ 60 w 1522"/>
                <a:gd name="T61" fmla="*/ 453 h 1480"/>
                <a:gd name="T62" fmla="*/ 111 w 1522"/>
                <a:gd name="T63" fmla="*/ 359 h 1480"/>
                <a:gd name="T64" fmla="*/ 162 w 1522"/>
                <a:gd name="T65" fmla="*/ 284 h 1480"/>
                <a:gd name="T66" fmla="*/ 222 w 1522"/>
                <a:gd name="T67" fmla="*/ 218 h 1480"/>
                <a:gd name="T68" fmla="*/ 305 w 1522"/>
                <a:gd name="T69" fmla="*/ 148 h 1480"/>
                <a:gd name="T70" fmla="*/ 381 w 1522"/>
                <a:gd name="T71" fmla="*/ 99 h 1480"/>
                <a:gd name="T72" fmla="*/ 465 w 1522"/>
                <a:gd name="T73" fmla="*/ 59 h 1480"/>
                <a:gd name="T74" fmla="*/ 535 w 1522"/>
                <a:gd name="T75" fmla="*/ 34 h 1480"/>
                <a:gd name="T76" fmla="*/ 608 w 1522"/>
                <a:gd name="T77" fmla="*/ 15 h 1480"/>
                <a:gd name="T78" fmla="*/ 702 w 1522"/>
                <a:gd name="T79" fmla="*/ 2 h 1480"/>
                <a:gd name="T80" fmla="*/ 761 w 1522"/>
                <a:gd name="T81" fmla="*/ 0 h 1480"/>
                <a:gd name="T82" fmla="*/ 877 w 1522"/>
                <a:gd name="T83" fmla="*/ 9 h 1480"/>
                <a:gd name="T84" fmla="*/ 951 w 1522"/>
                <a:gd name="T85" fmla="*/ 24 h 1480"/>
                <a:gd name="T86" fmla="*/ 1022 w 1522"/>
                <a:gd name="T87" fmla="*/ 44 h 1480"/>
                <a:gd name="T88" fmla="*/ 1090 w 1522"/>
                <a:gd name="T89" fmla="*/ 73 h 1480"/>
                <a:gd name="T90" fmla="*/ 1186 w 1522"/>
                <a:gd name="T91" fmla="*/ 126 h 1480"/>
                <a:gd name="T92" fmla="*/ 1245 w 1522"/>
                <a:gd name="T93" fmla="*/ 168 h 1480"/>
                <a:gd name="T94" fmla="*/ 1324 w 1522"/>
                <a:gd name="T95" fmla="*/ 241 h 1480"/>
                <a:gd name="T96" fmla="*/ 1360 w 1522"/>
                <a:gd name="T97" fmla="*/ 282 h 1480"/>
                <a:gd name="T98" fmla="*/ 1411 w 1522"/>
                <a:gd name="T99" fmla="*/ 356 h 1480"/>
                <a:gd name="T100" fmla="*/ 1462 w 1522"/>
                <a:gd name="T101" fmla="*/ 450 h 1480"/>
                <a:gd name="T102" fmla="*/ 1488 w 1522"/>
                <a:gd name="T103" fmla="*/ 518 h 1480"/>
                <a:gd name="T104" fmla="*/ 1507 w 1522"/>
                <a:gd name="T105" fmla="*/ 589 h 1480"/>
                <a:gd name="T106" fmla="*/ 1520 w 1522"/>
                <a:gd name="T107" fmla="*/ 663 h 1480"/>
                <a:gd name="T108" fmla="*/ 1522 w 1522"/>
                <a:gd name="T109" fmla="*/ 739 h 148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522"/>
                <a:gd name="T166" fmla="*/ 0 h 1480"/>
                <a:gd name="T167" fmla="*/ 1522 w 1522"/>
                <a:gd name="T168" fmla="*/ 1480 h 148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522" h="1480">
                  <a:moveTo>
                    <a:pt x="1522" y="739"/>
                  </a:moveTo>
                  <a:lnTo>
                    <a:pt x="1521" y="777"/>
                  </a:lnTo>
                  <a:lnTo>
                    <a:pt x="1520" y="814"/>
                  </a:lnTo>
                  <a:lnTo>
                    <a:pt x="1517" y="833"/>
                  </a:lnTo>
                  <a:lnTo>
                    <a:pt x="1513" y="851"/>
                  </a:lnTo>
                  <a:lnTo>
                    <a:pt x="1507" y="887"/>
                  </a:lnTo>
                  <a:lnTo>
                    <a:pt x="1504" y="906"/>
                  </a:lnTo>
                  <a:lnTo>
                    <a:pt x="1499" y="923"/>
                  </a:lnTo>
                  <a:lnTo>
                    <a:pt x="1488" y="958"/>
                  </a:lnTo>
                  <a:lnTo>
                    <a:pt x="1477" y="993"/>
                  </a:lnTo>
                  <a:lnTo>
                    <a:pt x="1463" y="1028"/>
                  </a:lnTo>
                  <a:lnTo>
                    <a:pt x="1449" y="1059"/>
                  </a:lnTo>
                  <a:lnTo>
                    <a:pt x="1432" y="1092"/>
                  </a:lnTo>
                  <a:lnTo>
                    <a:pt x="1412" y="1122"/>
                  </a:lnTo>
                  <a:lnTo>
                    <a:pt x="1393" y="1152"/>
                  </a:lnTo>
                  <a:lnTo>
                    <a:pt x="1372" y="1182"/>
                  </a:lnTo>
                  <a:lnTo>
                    <a:pt x="1361" y="1196"/>
                  </a:lnTo>
                  <a:lnTo>
                    <a:pt x="1349" y="1209"/>
                  </a:lnTo>
                  <a:lnTo>
                    <a:pt x="1325" y="1236"/>
                  </a:lnTo>
                  <a:lnTo>
                    <a:pt x="1300" y="1263"/>
                  </a:lnTo>
                  <a:lnTo>
                    <a:pt x="1274" y="1286"/>
                  </a:lnTo>
                  <a:lnTo>
                    <a:pt x="1246" y="1311"/>
                  </a:lnTo>
                  <a:lnTo>
                    <a:pt x="1218" y="1332"/>
                  </a:lnTo>
                  <a:lnTo>
                    <a:pt x="1188" y="1353"/>
                  </a:lnTo>
                  <a:lnTo>
                    <a:pt x="1158" y="1372"/>
                  </a:lnTo>
                  <a:lnTo>
                    <a:pt x="1142" y="1381"/>
                  </a:lnTo>
                  <a:lnTo>
                    <a:pt x="1126" y="1390"/>
                  </a:lnTo>
                  <a:lnTo>
                    <a:pt x="1092" y="1407"/>
                  </a:lnTo>
                  <a:lnTo>
                    <a:pt x="1060" y="1421"/>
                  </a:lnTo>
                  <a:lnTo>
                    <a:pt x="1024" y="1435"/>
                  </a:lnTo>
                  <a:lnTo>
                    <a:pt x="1007" y="1440"/>
                  </a:lnTo>
                  <a:lnTo>
                    <a:pt x="988" y="1446"/>
                  </a:lnTo>
                  <a:lnTo>
                    <a:pt x="971" y="1451"/>
                  </a:lnTo>
                  <a:lnTo>
                    <a:pt x="953" y="1456"/>
                  </a:lnTo>
                  <a:lnTo>
                    <a:pt x="915" y="1464"/>
                  </a:lnTo>
                  <a:lnTo>
                    <a:pt x="879" y="1471"/>
                  </a:lnTo>
                  <a:lnTo>
                    <a:pt x="841" y="1477"/>
                  </a:lnTo>
                  <a:lnTo>
                    <a:pt x="822" y="1478"/>
                  </a:lnTo>
                  <a:lnTo>
                    <a:pt x="802" y="1478"/>
                  </a:lnTo>
                  <a:lnTo>
                    <a:pt x="783" y="1480"/>
                  </a:lnTo>
                  <a:lnTo>
                    <a:pt x="763" y="1480"/>
                  </a:lnTo>
                  <a:lnTo>
                    <a:pt x="723" y="1478"/>
                  </a:lnTo>
                  <a:lnTo>
                    <a:pt x="684" y="1477"/>
                  </a:lnTo>
                  <a:lnTo>
                    <a:pt x="646" y="1472"/>
                  </a:lnTo>
                  <a:lnTo>
                    <a:pt x="629" y="1469"/>
                  </a:lnTo>
                  <a:lnTo>
                    <a:pt x="610" y="1464"/>
                  </a:lnTo>
                  <a:lnTo>
                    <a:pt x="574" y="1457"/>
                  </a:lnTo>
                  <a:lnTo>
                    <a:pt x="536" y="1447"/>
                  </a:lnTo>
                  <a:lnTo>
                    <a:pt x="519" y="1441"/>
                  </a:lnTo>
                  <a:lnTo>
                    <a:pt x="500" y="1436"/>
                  </a:lnTo>
                  <a:lnTo>
                    <a:pt x="467" y="1422"/>
                  </a:lnTo>
                  <a:lnTo>
                    <a:pt x="449" y="1416"/>
                  </a:lnTo>
                  <a:lnTo>
                    <a:pt x="432" y="1408"/>
                  </a:lnTo>
                  <a:lnTo>
                    <a:pt x="400" y="1391"/>
                  </a:lnTo>
                  <a:lnTo>
                    <a:pt x="367" y="1373"/>
                  </a:lnTo>
                  <a:lnTo>
                    <a:pt x="337" y="1354"/>
                  </a:lnTo>
                  <a:lnTo>
                    <a:pt x="321" y="1343"/>
                  </a:lnTo>
                  <a:lnTo>
                    <a:pt x="307" y="1334"/>
                  </a:lnTo>
                  <a:lnTo>
                    <a:pt x="278" y="1312"/>
                  </a:lnTo>
                  <a:lnTo>
                    <a:pt x="251" y="1288"/>
                  </a:lnTo>
                  <a:lnTo>
                    <a:pt x="224" y="1264"/>
                  </a:lnTo>
                  <a:lnTo>
                    <a:pt x="199" y="1238"/>
                  </a:lnTo>
                  <a:lnTo>
                    <a:pt x="186" y="1225"/>
                  </a:lnTo>
                  <a:lnTo>
                    <a:pt x="175" y="1211"/>
                  </a:lnTo>
                  <a:lnTo>
                    <a:pt x="164" y="1199"/>
                  </a:lnTo>
                  <a:lnTo>
                    <a:pt x="153" y="1184"/>
                  </a:lnTo>
                  <a:lnTo>
                    <a:pt x="131" y="1154"/>
                  </a:lnTo>
                  <a:lnTo>
                    <a:pt x="112" y="1124"/>
                  </a:lnTo>
                  <a:lnTo>
                    <a:pt x="93" y="1094"/>
                  </a:lnTo>
                  <a:lnTo>
                    <a:pt x="76" y="1062"/>
                  </a:lnTo>
                  <a:lnTo>
                    <a:pt x="61" y="1030"/>
                  </a:lnTo>
                  <a:lnTo>
                    <a:pt x="53" y="1013"/>
                  </a:lnTo>
                  <a:lnTo>
                    <a:pt x="46" y="995"/>
                  </a:lnTo>
                  <a:lnTo>
                    <a:pt x="35" y="961"/>
                  </a:lnTo>
                  <a:lnTo>
                    <a:pt x="24" y="926"/>
                  </a:lnTo>
                  <a:lnTo>
                    <a:pt x="20" y="909"/>
                  </a:lnTo>
                  <a:lnTo>
                    <a:pt x="16" y="890"/>
                  </a:lnTo>
                  <a:lnTo>
                    <a:pt x="10" y="854"/>
                  </a:lnTo>
                  <a:lnTo>
                    <a:pt x="6" y="836"/>
                  </a:lnTo>
                  <a:lnTo>
                    <a:pt x="5" y="817"/>
                  </a:lnTo>
                  <a:lnTo>
                    <a:pt x="4" y="798"/>
                  </a:lnTo>
                  <a:lnTo>
                    <a:pt x="2" y="779"/>
                  </a:lnTo>
                  <a:lnTo>
                    <a:pt x="0" y="742"/>
                  </a:lnTo>
                  <a:lnTo>
                    <a:pt x="2" y="704"/>
                  </a:lnTo>
                  <a:lnTo>
                    <a:pt x="4" y="666"/>
                  </a:lnTo>
                  <a:lnTo>
                    <a:pt x="6" y="646"/>
                  </a:lnTo>
                  <a:lnTo>
                    <a:pt x="10" y="628"/>
                  </a:lnTo>
                  <a:lnTo>
                    <a:pt x="16" y="592"/>
                  </a:lnTo>
                  <a:lnTo>
                    <a:pt x="19" y="574"/>
                  </a:lnTo>
                  <a:lnTo>
                    <a:pt x="23" y="557"/>
                  </a:lnTo>
                  <a:lnTo>
                    <a:pt x="34" y="521"/>
                  </a:lnTo>
                  <a:lnTo>
                    <a:pt x="46" y="488"/>
                  </a:lnTo>
                  <a:lnTo>
                    <a:pt x="60" y="453"/>
                  </a:lnTo>
                  <a:lnTo>
                    <a:pt x="76" y="421"/>
                  </a:lnTo>
                  <a:lnTo>
                    <a:pt x="92" y="388"/>
                  </a:lnTo>
                  <a:lnTo>
                    <a:pt x="111" y="359"/>
                  </a:lnTo>
                  <a:lnTo>
                    <a:pt x="130" y="329"/>
                  </a:lnTo>
                  <a:lnTo>
                    <a:pt x="152" y="299"/>
                  </a:lnTo>
                  <a:lnTo>
                    <a:pt x="162" y="284"/>
                  </a:lnTo>
                  <a:lnTo>
                    <a:pt x="174" y="271"/>
                  </a:lnTo>
                  <a:lnTo>
                    <a:pt x="198" y="243"/>
                  </a:lnTo>
                  <a:lnTo>
                    <a:pt x="222" y="218"/>
                  </a:lnTo>
                  <a:lnTo>
                    <a:pt x="250" y="194"/>
                  </a:lnTo>
                  <a:lnTo>
                    <a:pt x="277" y="170"/>
                  </a:lnTo>
                  <a:lnTo>
                    <a:pt x="305" y="148"/>
                  </a:lnTo>
                  <a:lnTo>
                    <a:pt x="335" y="128"/>
                  </a:lnTo>
                  <a:lnTo>
                    <a:pt x="365" y="109"/>
                  </a:lnTo>
                  <a:lnTo>
                    <a:pt x="381" y="99"/>
                  </a:lnTo>
                  <a:lnTo>
                    <a:pt x="399" y="89"/>
                  </a:lnTo>
                  <a:lnTo>
                    <a:pt x="430" y="74"/>
                  </a:lnTo>
                  <a:lnTo>
                    <a:pt x="465" y="59"/>
                  </a:lnTo>
                  <a:lnTo>
                    <a:pt x="498" y="45"/>
                  </a:lnTo>
                  <a:lnTo>
                    <a:pt x="517" y="39"/>
                  </a:lnTo>
                  <a:lnTo>
                    <a:pt x="535" y="34"/>
                  </a:lnTo>
                  <a:lnTo>
                    <a:pt x="552" y="29"/>
                  </a:lnTo>
                  <a:lnTo>
                    <a:pt x="572" y="24"/>
                  </a:lnTo>
                  <a:lnTo>
                    <a:pt x="608" y="15"/>
                  </a:lnTo>
                  <a:lnTo>
                    <a:pt x="644" y="9"/>
                  </a:lnTo>
                  <a:lnTo>
                    <a:pt x="682" y="4"/>
                  </a:lnTo>
                  <a:lnTo>
                    <a:pt x="702" y="2"/>
                  </a:lnTo>
                  <a:lnTo>
                    <a:pt x="721" y="0"/>
                  </a:lnTo>
                  <a:lnTo>
                    <a:pt x="741" y="0"/>
                  </a:lnTo>
                  <a:lnTo>
                    <a:pt x="761" y="0"/>
                  </a:lnTo>
                  <a:lnTo>
                    <a:pt x="800" y="0"/>
                  </a:lnTo>
                  <a:lnTo>
                    <a:pt x="839" y="4"/>
                  </a:lnTo>
                  <a:lnTo>
                    <a:pt x="877" y="9"/>
                  </a:lnTo>
                  <a:lnTo>
                    <a:pt x="896" y="11"/>
                  </a:lnTo>
                  <a:lnTo>
                    <a:pt x="913" y="15"/>
                  </a:lnTo>
                  <a:lnTo>
                    <a:pt x="951" y="24"/>
                  </a:lnTo>
                  <a:lnTo>
                    <a:pt x="986" y="33"/>
                  </a:lnTo>
                  <a:lnTo>
                    <a:pt x="1005" y="38"/>
                  </a:lnTo>
                  <a:lnTo>
                    <a:pt x="1022" y="44"/>
                  </a:lnTo>
                  <a:lnTo>
                    <a:pt x="1058" y="58"/>
                  </a:lnTo>
                  <a:lnTo>
                    <a:pt x="1073" y="65"/>
                  </a:lnTo>
                  <a:lnTo>
                    <a:pt x="1090" y="73"/>
                  </a:lnTo>
                  <a:lnTo>
                    <a:pt x="1124" y="88"/>
                  </a:lnTo>
                  <a:lnTo>
                    <a:pt x="1156" y="107"/>
                  </a:lnTo>
                  <a:lnTo>
                    <a:pt x="1186" y="126"/>
                  </a:lnTo>
                  <a:lnTo>
                    <a:pt x="1202" y="136"/>
                  </a:lnTo>
                  <a:lnTo>
                    <a:pt x="1216" y="147"/>
                  </a:lnTo>
                  <a:lnTo>
                    <a:pt x="1245" y="168"/>
                  </a:lnTo>
                  <a:lnTo>
                    <a:pt x="1273" y="192"/>
                  </a:lnTo>
                  <a:lnTo>
                    <a:pt x="1299" y="216"/>
                  </a:lnTo>
                  <a:lnTo>
                    <a:pt x="1324" y="241"/>
                  </a:lnTo>
                  <a:lnTo>
                    <a:pt x="1337" y="255"/>
                  </a:lnTo>
                  <a:lnTo>
                    <a:pt x="1348" y="269"/>
                  </a:lnTo>
                  <a:lnTo>
                    <a:pt x="1360" y="282"/>
                  </a:lnTo>
                  <a:lnTo>
                    <a:pt x="1371" y="296"/>
                  </a:lnTo>
                  <a:lnTo>
                    <a:pt x="1392" y="326"/>
                  </a:lnTo>
                  <a:lnTo>
                    <a:pt x="1411" y="356"/>
                  </a:lnTo>
                  <a:lnTo>
                    <a:pt x="1431" y="385"/>
                  </a:lnTo>
                  <a:lnTo>
                    <a:pt x="1448" y="419"/>
                  </a:lnTo>
                  <a:lnTo>
                    <a:pt x="1462" y="450"/>
                  </a:lnTo>
                  <a:lnTo>
                    <a:pt x="1470" y="467"/>
                  </a:lnTo>
                  <a:lnTo>
                    <a:pt x="1476" y="485"/>
                  </a:lnTo>
                  <a:lnTo>
                    <a:pt x="1488" y="518"/>
                  </a:lnTo>
                  <a:lnTo>
                    <a:pt x="1499" y="555"/>
                  </a:lnTo>
                  <a:lnTo>
                    <a:pt x="1503" y="572"/>
                  </a:lnTo>
                  <a:lnTo>
                    <a:pt x="1507" y="589"/>
                  </a:lnTo>
                  <a:lnTo>
                    <a:pt x="1513" y="625"/>
                  </a:lnTo>
                  <a:lnTo>
                    <a:pt x="1516" y="644"/>
                  </a:lnTo>
                  <a:lnTo>
                    <a:pt x="1520" y="663"/>
                  </a:lnTo>
                  <a:lnTo>
                    <a:pt x="1521" y="682"/>
                  </a:lnTo>
                  <a:lnTo>
                    <a:pt x="1521" y="701"/>
                  </a:lnTo>
                  <a:lnTo>
                    <a:pt x="1522" y="739"/>
                  </a:lnTo>
                  <a:close/>
                </a:path>
              </a:pathLst>
            </a:custGeom>
            <a:solidFill>
              <a:srgbClr val="985B64"/>
            </a:solidFill>
            <a:ln w="9525">
              <a:noFill/>
              <a:round/>
              <a:headEnd/>
              <a:tailEnd/>
            </a:ln>
          </p:spPr>
          <p:txBody>
            <a:bodyPr/>
            <a:lstStyle/>
            <a:p>
              <a:endParaRPr lang="ru-RU"/>
            </a:p>
          </p:txBody>
        </p:sp>
        <p:sp>
          <p:nvSpPr>
            <p:cNvPr id="22785" name="Freeform 1658"/>
            <p:cNvSpPr>
              <a:spLocks/>
            </p:cNvSpPr>
            <p:nvPr/>
          </p:nvSpPr>
          <p:spPr bwMode="auto">
            <a:xfrm>
              <a:off x="2155" y="1508"/>
              <a:ext cx="1477" cy="1435"/>
            </a:xfrm>
            <a:custGeom>
              <a:avLst/>
              <a:gdLst>
                <a:gd name="T0" fmla="*/ 1472 w 1477"/>
                <a:gd name="T1" fmla="*/ 789 h 1435"/>
                <a:gd name="T2" fmla="*/ 1461 w 1477"/>
                <a:gd name="T3" fmla="*/ 861 h 1435"/>
                <a:gd name="T4" fmla="*/ 1444 w 1477"/>
                <a:gd name="T5" fmla="*/ 929 h 1435"/>
                <a:gd name="T6" fmla="*/ 1404 w 1477"/>
                <a:gd name="T7" fmla="*/ 1027 h 1435"/>
                <a:gd name="T8" fmla="*/ 1369 w 1477"/>
                <a:gd name="T9" fmla="*/ 1089 h 1435"/>
                <a:gd name="T10" fmla="*/ 1308 w 1477"/>
                <a:gd name="T11" fmla="*/ 1173 h 1435"/>
                <a:gd name="T12" fmla="*/ 1260 w 1477"/>
                <a:gd name="T13" fmla="*/ 1224 h 1435"/>
                <a:gd name="T14" fmla="*/ 1222 w 1477"/>
                <a:gd name="T15" fmla="*/ 1258 h 1435"/>
                <a:gd name="T16" fmla="*/ 1151 w 1477"/>
                <a:gd name="T17" fmla="*/ 1311 h 1435"/>
                <a:gd name="T18" fmla="*/ 1059 w 1477"/>
                <a:gd name="T19" fmla="*/ 1363 h 1435"/>
                <a:gd name="T20" fmla="*/ 993 w 1477"/>
                <a:gd name="T21" fmla="*/ 1391 h 1435"/>
                <a:gd name="T22" fmla="*/ 889 w 1477"/>
                <a:gd name="T23" fmla="*/ 1420 h 1435"/>
                <a:gd name="T24" fmla="*/ 778 w 1477"/>
                <a:gd name="T25" fmla="*/ 1434 h 1435"/>
                <a:gd name="T26" fmla="*/ 702 w 1477"/>
                <a:gd name="T27" fmla="*/ 1435 h 1435"/>
                <a:gd name="T28" fmla="*/ 591 w 1477"/>
                <a:gd name="T29" fmla="*/ 1420 h 1435"/>
                <a:gd name="T30" fmla="*/ 520 w 1477"/>
                <a:gd name="T31" fmla="*/ 1403 h 1435"/>
                <a:gd name="T32" fmla="*/ 469 w 1477"/>
                <a:gd name="T33" fmla="*/ 1386 h 1435"/>
                <a:gd name="T34" fmla="*/ 387 w 1477"/>
                <a:gd name="T35" fmla="*/ 1349 h 1435"/>
                <a:gd name="T36" fmla="*/ 312 w 1477"/>
                <a:gd name="T37" fmla="*/ 1303 h 1435"/>
                <a:gd name="T38" fmla="*/ 270 w 1477"/>
                <a:gd name="T39" fmla="*/ 1271 h 1435"/>
                <a:gd name="T40" fmla="*/ 191 w 1477"/>
                <a:gd name="T41" fmla="*/ 1200 h 1435"/>
                <a:gd name="T42" fmla="*/ 147 w 1477"/>
                <a:gd name="T43" fmla="*/ 1147 h 1435"/>
                <a:gd name="T44" fmla="*/ 98 w 1477"/>
                <a:gd name="T45" fmla="*/ 1076 h 1435"/>
                <a:gd name="T46" fmla="*/ 65 w 1477"/>
                <a:gd name="T47" fmla="*/ 1013 h 1435"/>
                <a:gd name="T48" fmla="*/ 46 w 1477"/>
                <a:gd name="T49" fmla="*/ 964 h 1435"/>
                <a:gd name="T50" fmla="*/ 19 w 1477"/>
                <a:gd name="T51" fmla="*/ 881 h 1435"/>
                <a:gd name="T52" fmla="*/ 9 w 1477"/>
                <a:gd name="T53" fmla="*/ 827 h 1435"/>
                <a:gd name="T54" fmla="*/ 1 w 1477"/>
                <a:gd name="T55" fmla="*/ 755 h 1435"/>
                <a:gd name="T56" fmla="*/ 0 w 1477"/>
                <a:gd name="T57" fmla="*/ 681 h 1435"/>
                <a:gd name="T58" fmla="*/ 9 w 1477"/>
                <a:gd name="T59" fmla="*/ 610 h 1435"/>
                <a:gd name="T60" fmla="*/ 23 w 1477"/>
                <a:gd name="T61" fmla="*/ 539 h 1435"/>
                <a:gd name="T62" fmla="*/ 58 w 1477"/>
                <a:gd name="T63" fmla="*/ 440 h 1435"/>
                <a:gd name="T64" fmla="*/ 97 w 1477"/>
                <a:gd name="T65" fmla="*/ 361 h 1435"/>
                <a:gd name="T66" fmla="*/ 146 w 1477"/>
                <a:gd name="T67" fmla="*/ 288 h 1435"/>
                <a:gd name="T68" fmla="*/ 203 w 1477"/>
                <a:gd name="T69" fmla="*/ 224 h 1435"/>
                <a:gd name="T70" fmla="*/ 241 w 1477"/>
                <a:gd name="T71" fmla="*/ 187 h 1435"/>
                <a:gd name="T72" fmla="*/ 296 w 1477"/>
                <a:gd name="T73" fmla="*/ 143 h 1435"/>
                <a:gd name="T74" fmla="*/ 385 w 1477"/>
                <a:gd name="T75" fmla="*/ 87 h 1435"/>
                <a:gd name="T76" fmla="*/ 449 w 1477"/>
                <a:gd name="T77" fmla="*/ 56 h 1435"/>
                <a:gd name="T78" fmla="*/ 553 w 1477"/>
                <a:gd name="T79" fmla="*/ 23 h 1435"/>
                <a:gd name="T80" fmla="*/ 662 w 1477"/>
                <a:gd name="T81" fmla="*/ 4 h 1435"/>
                <a:gd name="T82" fmla="*/ 737 w 1477"/>
                <a:gd name="T83" fmla="*/ 0 h 1435"/>
                <a:gd name="T84" fmla="*/ 850 w 1477"/>
                <a:gd name="T85" fmla="*/ 8 h 1435"/>
                <a:gd name="T86" fmla="*/ 939 w 1477"/>
                <a:gd name="T87" fmla="*/ 26 h 1435"/>
                <a:gd name="T88" fmla="*/ 991 w 1477"/>
                <a:gd name="T89" fmla="*/ 43 h 1435"/>
                <a:gd name="T90" fmla="*/ 1057 w 1477"/>
                <a:gd name="T91" fmla="*/ 69 h 1435"/>
                <a:gd name="T92" fmla="*/ 1149 w 1477"/>
                <a:gd name="T93" fmla="*/ 121 h 1435"/>
                <a:gd name="T94" fmla="*/ 1193 w 1477"/>
                <a:gd name="T95" fmla="*/ 152 h 1435"/>
                <a:gd name="T96" fmla="*/ 1259 w 1477"/>
                <a:gd name="T97" fmla="*/ 209 h 1435"/>
                <a:gd name="T98" fmla="*/ 1317 w 1477"/>
                <a:gd name="T99" fmla="*/ 274 h 1435"/>
                <a:gd name="T100" fmla="*/ 1368 w 1477"/>
                <a:gd name="T101" fmla="*/ 344 h 1435"/>
                <a:gd name="T102" fmla="*/ 1403 w 1477"/>
                <a:gd name="T103" fmla="*/ 406 h 1435"/>
                <a:gd name="T104" fmla="*/ 1426 w 1477"/>
                <a:gd name="T105" fmla="*/ 453 h 1435"/>
                <a:gd name="T106" fmla="*/ 1453 w 1477"/>
                <a:gd name="T107" fmla="*/ 536 h 1435"/>
                <a:gd name="T108" fmla="*/ 1466 w 1477"/>
                <a:gd name="T109" fmla="*/ 589 h 1435"/>
                <a:gd name="T110" fmla="*/ 1475 w 1477"/>
                <a:gd name="T111" fmla="*/ 661 h 1435"/>
                <a:gd name="T112" fmla="*/ 1477 w 1477"/>
                <a:gd name="T113" fmla="*/ 716 h 143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477"/>
                <a:gd name="T172" fmla="*/ 0 h 1435"/>
                <a:gd name="T173" fmla="*/ 1477 w 1477"/>
                <a:gd name="T174" fmla="*/ 1435 h 143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477" h="1435">
                  <a:moveTo>
                    <a:pt x="1477" y="716"/>
                  </a:moveTo>
                  <a:lnTo>
                    <a:pt x="1475" y="752"/>
                  </a:lnTo>
                  <a:lnTo>
                    <a:pt x="1472" y="789"/>
                  </a:lnTo>
                  <a:lnTo>
                    <a:pt x="1470" y="808"/>
                  </a:lnTo>
                  <a:lnTo>
                    <a:pt x="1469" y="825"/>
                  </a:lnTo>
                  <a:lnTo>
                    <a:pt x="1461" y="861"/>
                  </a:lnTo>
                  <a:lnTo>
                    <a:pt x="1458" y="879"/>
                  </a:lnTo>
                  <a:lnTo>
                    <a:pt x="1453" y="896"/>
                  </a:lnTo>
                  <a:lnTo>
                    <a:pt x="1444" y="929"/>
                  </a:lnTo>
                  <a:lnTo>
                    <a:pt x="1433" y="962"/>
                  </a:lnTo>
                  <a:lnTo>
                    <a:pt x="1418" y="995"/>
                  </a:lnTo>
                  <a:lnTo>
                    <a:pt x="1404" y="1027"/>
                  </a:lnTo>
                  <a:lnTo>
                    <a:pt x="1388" y="1059"/>
                  </a:lnTo>
                  <a:lnTo>
                    <a:pt x="1379" y="1074"/>
                  </a:lnTo>
                  <a:lnTo>
                    <a:pt x="1369" y="1089"/>
                  </a:lnTo>
                  <a:lnTo>
                    <a:pt x="1350" y="1117"/>
                  </a:lnTo>
                  <a:lnTo>
                    <a:pt x="1330" y="1145"/>
                  </a:lnTo>
                  <a:lnTo>
                    <a:pt x="1308" y="1173"/>
                  </a:lnTo>
                  <a:lnTo>
                    <a:pt x="1286" y="1198"/>
                  </a:lnTo>
                  <a:lnTo>
                    <a:pt x="1273" y="1211"/>
                  </a:lnTo>
                  <a:lnTo>
                    <a:pt x="1260" y="1224"/>
                  </a:lnTo>
                  <a:lnTo>
                    <a:pt x="1248" y="1237"/>
                  </a:lnTo>
                  <a:lnTo>
                    <a:pt x="1235" y="1248"/>
                  </a:lnTo>
                  <a:lnTo>
                    <a:pt x="1222" y="1258"/>
                  </a:lnTo>
                  <a:lnTo>
                    <a:pt x="1209" y="1269"/>
                  </a:lnTo>
                  <a:lnTo>
                    <a:pt x="1181" y="1292"/>
                  </a:lnTo>
                  <a:lnTo>
                    <a:pt x="1151" y="1311"/>
                  </a:lnTo>
                  <a:lnTo>
                    <a:pt x="1121" y="1329"/>
                  </a:lnTo>
                  <a:lnTo>
                    <a:pt x="1091" y="1347"/>
                  </a:lnTo>
                  <a:lnTo>
                    <a:pt x="1059" y="1363"/>
                  </a:lnTo>
                  <a:lnTo>
                    <a:pt x="1044" y="1371"/>
                  </a:lnTo>
                  <a:lnTo>
                    <a:pt x="1027" y="1378"/>
                  </a:lnTo>
                  <a:lnTo>
                    <a:pt x="993" y="1391"/>
                  </a:lnTo>
                  <a:lnTo>
                    <a:pt x="959" y="1403"/>
                  </a:lnTo>
                  <a:lnTo>
                    <a:pt x="923" y="1412"/>
                  </a:lnTo>
                  <a:lnTo>
                    <a:pt x="889" y="1420"/>
                  </a:lnTo>
                  <a:lnTo>
                    <a:pt x="852" y="1427"/>
                  </a:lnTo>
                  <a:lnTo>
                    <a:pt x="814" y="1431"/>
                  </a:lnTo>
                  <a:lnTo>
                    <a:pt x="778" y="1434"/>
                  </a:lnTo>
                  <a:lnTo>
                    <a:pt x="759" y="1435"/>
                  </a:lnTo>
                  <a:lnTo>
                    <a:pt x="739" y="1435"/>
                  </a:lnTo>
                  <a:lnTo>
                    <a:pt x="702" y="1435"/>
                  </a:lnTo>
                  <a:lnTo>
                    <a:pt x="664" y="1431"/>
                  </a:lnTo>
                  <a:lnTo>
                    <a:pt x="628" y="1427"/>
                  </a:lnTo>
                  <a:lnTo>
                    <a:pt x="591" y="1420"/>
                  </a:lnTo>
                  <a:lnTo>
                    <a:pt x="554" y="1413"/>
                  </a:lnTo>
                  <a:lnTo>
                    <a:pt x="537" y="1408"/>
                  </a:lnTo>
                  <a:lnTo>
                    <a:pt x="520" y="1403"/>
                  </a:lnTo>
                  <a:lnTo>
                    <a:pt x="502" y="1397"/>
                  </a:lnTo>
                  <a:lnTo>
                    <a:pt x="485" y="1392"/>
                  </a:lnTo>
                  <a:lnTo>
                    <a:pt x="469" y="1386"/>
                  </a:lnTo>
                  <a:lnTo>
                    <a:pt x="451" y="1379"/>
                  </a:lnTo>
                  <a:lnTo>
                    <a:pt x="419" y="1364"/>
                  </a:lnTo>
                  <a:lnTo>
                    <a:pt x="387" y="1349"/>
                  </a:lnTo>
                  <a:lnTo>
                    <a:pt x="357" y="1331"/>
                  </a:lnTo>
                  <a:lnTo>
                    <a:pt x="326" y="1312"/>
                  </a:lnTo>
                  <a:lnTo>
                    <a:pt x="312" y="1303"/>
                  </a:lnTo>
                  <a:lnTo>
                    <a:pt x="298" y="1293"/>
                  </a:lnTo>
                  <a:lnTo>
                    <a:pt x="283" y="1282"/>
                  </a:lnTo>
                  <a:lnTo>
                    <a:pt x="270" y="1271"/>
                  </a:lnTo>
                  <a:lnTo>
                    <a:pt x="242" y="1250"/>
                  </a:lnTo>
                  <a:lnTo>
                    <a:pt x="217" y="1226"/>
                  </a:lnTo>
                  <a:lnTo>
                    <a:pt x="191" y="1200"/>
                  </a:lnTo>
                  <a:lnTo>
                    <a:pt x="170" y="1175"/>
                  </a:lnTo>
                  <a:lnTo>
                    <a:pt x="159" y="1161"/>
                  </a:lnTo>
                  <a:lnTo>
                    <a:pt x="147" y="1147"/>
                  </a:lnTo>
                  <a:lnTo>
                    <a:pt x="127" y="1119"/>
                  </a:lnTo>
                  <a:lnTo>
                    <a:pt x="108" y="1091"/>
                  </a:lnTo>
                  <a:lnTo>
                    <a:pt x="98" y="1076"/>
                  </a:lnTo>
                  <a:lnTo>
                    <a:pt x="91" y="1061"/>
                  </a:lnTo>
                  <a:lnTo>
                    <a:pt x="72" y="1029"/>
                  </a:lnTo>
                  <a:lnTo>
                    <a:pt x="65" y="1013"/>
                  </a:lnTo>
                  <a:lnTo>
                    <a:pt x="59" y="997"/>
                  </a:lnTo>
                  <a:lnTo>
                    <a:pt x="52" y="982"/>
                  </a:lnTo>
                  <a:lnTo>
                    <a:pt x="46" y="964"/>
                  </a:lnTo>
                  <a:lnTo>
                    <a:pt x="33" y="932"/>
                  </a:lnTo>
                  <a:lnTo>
                    <a:pt x="23" y="898"/>
                  </a:lnTo>
                  <a:lnTo>
                    <a:pt x="19" y="881"/>
                  </a:lnTo>
                  <a:lnTo>
                    <a:pt x="15" y="863"/>
                  </a:lnTo>
                  <a:lnTo>
                    <a:pt x="12" y="846"/>
                  </a:lnTo>
                  <a:lnTo>
                    <a:pt x="9" y="827"/>
                  </a:lnTo>
                  <a:lnTo>
                    <a:pt x="4" y="792"/>
                  </a:lnTo>
                  <a:lnTo>
                    <a:pt x="2" y="773"/>
                  </a:lnTo>
                  <a:lnTo>
                    <a:pt x="1" y="755"/>
                  </a:lnTo>
                  <a:lnTo>
                    <a:pt x="0" y="738"/>
                  </a:lnTo>
                  <a:lnTo>
                    <a:pt x="0" y="719"/>
                  </a:lnTo>
                  <a:lnTo>
                    <a:pt x="0" y="681"/>
                  </a:lnTo>
                  <a:lnTo>
                    <a:pt x="4" y="644"/>
                  </a:lnTo>
                  <a:lnTo>
                    <a:pt x="6" y="627"/>
                  </a:lnTo>
                  <a:lnTo>
                    <a:pt x="9" y="610"/>
                  </a:lnTo>
                  <a:lnTo>
                    <a:pt x="15" y="574"/>
                  </a:lnTo>
                  <a:lnTo>
                    <a:pt x="18" y="556"/>
                  </a:lnTo>
                  <a:lnTo>
                    <a:pt x="23" y="539"/>
                  </a:lnTo>
                  <a:lnTo>
                    <a:pt x="32" y="505"/>
                  </a:lnTo>
                  <a:lnTo>
                    <a:pt x="45" y="471"/>
                  </a:lnTo>
                  <a:lnTo>
                    <a:pt x="58" y="440"/>
                  </a:lnTo>
                  <a:lnTo>
                    <a:pt x="72" y="408"/>
                  </a:lnTo>
                  <a:lnTo>
                    <a:pt x="89" y="376"/>
                  </a:lnTo>
                  <a:lnTo>
                    <a:pt x="97" y="361"/>
                  </a:lnTo>
                  <a:lnTo>
                    <a:pt x="107" y="346"/>
                  </a:lnTo>
                  <a:lnTo>
                    <a:pt x="126" y="316"/>
                  </a:lnTo>
                  <a:lnTo>
                    <a:pt x="146" y="288"/>
                  </a:lnTo>
                  <a:lnTo>
                    <a:pt x="168" y="261"/>
                  </a:lnTo>
                  <a:lnTo>
                    <a:pt x="190" y="236"/>
                  </a:lnTo>
                  <a:lnTo>
                    <a:pt x="203" y="224"/>
                  </a:lnTo>
                  <a:lnTo>
                    <a:pt x="216" y="211"/>
                  </a:lnTo>
                  <a:lnTo>
                    <a:pt x="229" y="198"/>
                  </a:lnTo>
                  <a:lnTo>
                    <a:pt x="241" y="187"/>
                  </a:lnTo>
                  <a:lnTo>
                    <a:pt x="253" y="176"/>
                  </a:lnTo>
                  <a:lnTo>
                    <a:pt x="268" y="165"/>
                  </a:lnTo>
                  <a:lnTo>
                    <a:pt x="296" y="143"/>
                  </a:lnTo>
                  <a:lnTo>
                    <a:pt x="325" y="122"/>
                  </a:lnTo>
                  <a:lnTo>
                    <a:pt x="355" y="105"/>
                  </a:lnTo>
                  <a:lnTo>
                    <a:pt x="385" y="87"/>
                  </a:lnTo>
                  <a:lnTo>
                    <a:pt x="417" y="70"/>
                  </a:lnTo>
                  <a:lnTo>
                    <a:pt x="434" y="64"/>
                  </a:lnTo>
                  <a:lnTo>
                    <a:pt x="449" y="56"/>
                  </a:lnTo>
                  <a:lnTo>
                    <a:pt x="483" y="43"/>
                  </a:lnTo>
                  <a:lnTo>
                    <a:pt x="518" y="32"/>
                  </a:lnTo>
                  <a:lnTo>
                    <a:pt x="553" y="23"/>
                  </a:lnTo>
                  <a:lnTo>
                    <a:pt x="589" y="15"/>
                  </a:lnTo>
                  <a:lnTo>
                    <a:pt x="626" y="8"/>
                  </a:lnTo>
                  <a:lnTo>
                    <a:pt x="662" y="4"/>
                  </a:lnTo>
                  <a:lnTo>
                    <a:pt x="700" y="0"/>
                  </a:lnTo>
                  <a:lnTo>
                    <a:pt x="719" y="0"/>
                  </a:lnTo>
                  <a:lnTo>
                    <a:pt x="737" y="0"/>
                  </a:lnTo>
                  <a:lnTo>
                    <a:pt x="776" y="0"/>
                  </a:lnTo>
                  <a:lnTo>
                    <a:pt x="812" y="3"/>
                  </a:lnTo>
                  <a:lnTo>
                    <a:pt x="850" y="8"/>
                  </a:lnTo>
                  <a:lnTo>
                    <a:pt x="887" y="14"/>
                  </a:lnTo>
                  <a:lnTo>
                    <a:pt x="921" y="22"/>
                  </a:lnTo>
                  <a:lnTo>
                    <a:pt x="939" y="26"/>
                  </a:lnTo>
                  <a:lnTo>
                    <a:pt x="957" y="31"/>
                  </a:lnTo>
                  <a:lnTo>
                    <a:pt x="974" y="37"/>
                  </a:lnTo>
                  <a:lnTo>
                    <a:pt x="991" y="43"/>
                  </a:lnTo>
                  <a:lnTo>
                    <a:pt x="1008" y="48"/>
                  </a:lnTo>
                  <a:lnTo>
                    <a:pt x="1025" y="55"/>
                  </a:lnTo>
                  <a:lnTo>
                    <a:pt x="1057" y="69"/>
                  </a:lnTo>
                  <a:lnTo>
                    <a:pt x="1089" y="86"/>
                  </a:lnTo>
                  <a:lnTo>
                    <a:pt x="1119" y="104"/>
                  </a:lnTo>
                  <a:lnTo>
                    <a:pt x="1149" y="121"/>
                  </a:lnTo>
                  <a:lnTo>
                    <a:pt x="1166" y="132"/>
                  </a:lnTo>
                  <a:lnTo>
                    <a:pt x="1180" y="142"/>
                  </a:lnTo>
                  <a:lnTo>
                    <a:pt x="1193" y="152"/>
                  </a:lnTo>
                  <a:lnTo>
                    <a:pt x="1207" y="164"/>
                  </a:lnTo>
                  <a:lnTo>
                    <a:pt x="1234" y="185"/>
                  </a:lnTo>
                  <a:lnTo>
                    <a:pt x="1259" y="209"/>
                  </a:lnTo>
                  <a:lnTo>
                    <a:pt x="1285" y="234"/>
                  </a:lnTo>
                  <a:lnTo>
                    <a:pt x="1307" y="259"/>
                  </a:lnTo>
                  <a:lnTo>
                    <a:pt x="1317" y="274"/>
                  </a:lnTo>
                  <a:lnTo>
                    <a:pt x="1328" y="286"/>
                  </a:lnTo>
                  <a:lnTo>
                    <a:pt x="1349" y="314"/>
                  </a:lnTo>
                  <a:lnTo>
                    <a:pt x="1368" y="344"/>
                  </a:lnTo>
                  <a:lnTo>
                    <a:pt x="1378" y="358"/>
                  </a:lnTo>
                  <a:lnTo>
                    <a:pt x="1387" y="374"/>
                  </a:lnTo>
                  <a:lnTo>
                    <a:pt x="1403" y="406"/>
                  </a:lnTo>
                  <a:lnTo>
                    <a:pt x="1411" y="422"/>
                  </a:lnTo>
                  <a:lnTo>
                    <a:pt x="1417" y="437"/>
                  </a:lnTo>
                  <a:lnTo>
                    <a:pt x="1426" y="453"/>
                  </a:lnTo>
                  <a:lnTo>
                    <a:pt x="1432" y="469"/>
                  </a:lnTo>
                  <a:lnTo>
                    <a:pt x="1443" y="503"/>
                  </a:lnTo>
                  <a:lnTo>
                    <a:pt x="1453" y="536"/>
                  </a:lnTo>
                  <a:lnTo>
                    <a:pt x="1457" y="554"/>
                  </a:lnTo>
                  <a:lnTo>
                    <a:pt x="1460" y="572"/>
                  </a:lnTo>
                  <a:lnTo>
                    <a:pt x="1466" y="589"/>
                  </a:lnTo>
                  <a:lnTo>
                    <a:pt x="1468" y="607"/>
                  </a:lnTo>
                  <a:lnTo>
                    <a:pt x="1472" y="642"/>
                  </a:lnTo>
                  <a:lnTo>
                    <a:pt x="1475" y="661"/>
                  </a:lnTo>
                  <a:lnTo>
                    <a:pt x="1475" y="678"/>
                  </a:lnTo>
                  <a:lnTo>
                    <a:pt x="1477" y="697"/>
                  </a:lnTo>
                  <a:lnTo>
                    <a:pt x="1477" y="716"/>
                  </a:lnTo>
                  <a:close/>
                </a:path>
              </a:pathLst>
            </a:custGeom>
            <a:solidFill>
              <a:srgbClr val="A15C67"/>
            </a:solidFill>
            <a:ln w="9525">
              <a:noFill/>
              <a:round/>
              <a:headEnd/>
              <a:tailEnd/>
            </a:ln>
          </p:spPr>
          <p:txBody>
            <a:bodyPr/>
            <a:lstStyle/>
            <a:p>
              <a:endParaRPr lang="ru-RU"/>
            </a:p>
          </p:txBody>
        </p:sp>
        <p:sp>
          <p:nvSpPr>
            <p:cNvPr id="22786" name="Freeform 1659"/>
            <p:cNvSpPr>
              <a:spLocks/>
            </p:cNvSpPr>
            <p:nvPr/>
          </p:nvSpPr>
          <p:spPr bwMode="auto">
            <a:xfrm>
              <a:off x="2177" y="1529"/>
              <a:ext cx="1433" cy="1393"/>
            </a:xfrm>
            <a:custGeom>
              <a:avLst/>
              <a:gdLst>
                <a:gd name="T0" fmla="*/ 1428 w 1433"/>
                <a:gd name="T1" fmla="*/ 767 h 1393"/>
                <a:gd name="T2" fmla="*/ 1418 w 1433"/>
                <a:gd name="T3" fmla="*/ 837 h 1393"/>
                <a:gd name="T4" fmla="*/ 1388 w 1433"/>
                <a:gd name="T5" fmla="*/ 936 h 1393"/>
                <a:gd name="T6" fmla="*/ 1345 w 1433"/>
                <a:gd name="T7" fmla="*/ 1028 h 1393"/>
                <a:gd name="T8" fmla="*/ 1311 w 1433"/>
                <a:gd name="T9" fmla="*/ 1086 h 1393"/>
                <a:gd name="T10" fmla="*/ 1270 w 1433"/>
                <a:gd name="T11" fmla="*/ 1139 h 1393"/>
                <a:gd name="T12" fmla="*/ 1236 w 1433"/>
                <a:gd name="T13" fmla="*/ 1178 h 1393"/>
                <a:gd name="T14" fmla="*/ 1199 w 1433"/>
                <a:gd name="T15" fmla="*/ 1212 h 1393"/>
                <a:gd name="T16" fmla="*/ 1145 w 1433"/>
                <a:gd name="T17" fmla="*/ 1255 h 1393"/>
                <a:gd name="T18" fmla="*/ 1058 w 1433"/>
                <a:gd name="T19" fmla="*/ 1309 h 1393"/>
                <a:gd name="T20" fmla="*/ 964 w 1433"/>
                <a:gd name="T21" fmla="*/ 1352 h 1393"/>
                <a:gd name="T22" fmla="*/ 897 w 1433"/>
                <a:gd name="T23" fmla="*/ 1372 h 1393"/>
                <a:gd name="T24" fmla="*/ 791 w 1433"/>
                <a:gd name="T25" fmla="*/ 1390 h 1393"/>
                <a:gd name="T26" fmla="*/ 718 w 1433"/>
                <a:gd name="T27" fmla="*/ 1393 h 1393"/>
                <a:gd name="T28" fmla="*/ 609 w 1433"/>
                <a:gd name="T29" fmla="*/ 1386 h 1393"/>
                <a:gd name="T30" fmla="*/ 555 w 1433"/>
                <a:gd name="T31" fmla="*/ 1376 h 1393"/>
                <a:gd name="T32" fmla="*/ 505 w 1433"/>
                <a:gd name="T33" fmla="*/ 1364 h 1393"/>
                <a:gd name="T34" fmla="*/ 439 w 1433"/>
                <a:gd name="T35" fmla="*/ 1340 h 1393"/>
                <a:gd name="T36" fmla="*/ 346 w 1433"/>
                <a:gd name="T37" fmla="*/ 1295 h 1393"/>
                <a:gd name="T38" fmla="*/ 262 w 1433"/>
                <a:gd name="T39" fmla="*/ 1236 h 1393"/>
                <a:gd name="T40" fmla="*/ 188 w 1433"/>
                <a:gd name="T41" fmla="*/ 1167 h 1393"/>
                <a:gd name="T42" fmla="*/ 124 w 1433"/>
                <a:gd name="T43" fmla="*/ 1088 h 1393"/>
                <a:gd name="T44" fmla="*/ 72 w 1433"/>
                <a:gd name="T45" fmla="*/ 1000 h 1393"/>
                <a:gd name="T46" fmla="*/ 39 w 1433"/>
                <a:gd name="T47" fmla="*/ 922 h 1393"/>
                <a:gd name="T48" fmla="*/ 17 w 1433"/>
                <a:gd name="T49" fmla="*/ 839 h 1393"/>
                <a:gd name="T50" fmla="*/ 2 w 1433"/>
                <a:gd name="T51" fmla="*/ 734 h 1393"/>
                <a:gd name="T52" fmla="*/ 2 w 1433"/>
                <a:gd name="T53" fmla="*/ 662 h 1393"/>
                <a:gd name="T54" fmla="*/ 9 w 1433"/>
                <a:gd name="T55" fmla="*/ 593 h 1393"/>
                <a:gd name="T56" fmla="*/ 33 w 1433"/>
                <a:gd name="T57" fmla="*/ 492 h 1393"/>
                <a:gd name="T58" fmla="*/ 71 w 1433"/>
                <a:gd name="T59" fmla="*/ 395 h 1393"/>
                <a:gd name="T60" fmla="*/ 104 w 1433"/>
                <a:gd name="T61" fmla="*/ 337 h 1393"/>
                <a:gd name="T62" fmla="*/ 153 w 1433"/>
                <a:gd name="T63" fmla="*/ 267 h 1393"/>
                <a:gd name="T64" fmla="*/ 187 w 1433"/>
                <a:gd name="T65" fmla="*/ 229 h 1393"/>
                <a:gd name="T66" fmla="*/ 223 w 1433"/>
                <a:gd name="T67" fmla="*/ 193 h 1393"/>
                <a:gd name="T68" fmla="*/ 261 w 1433"/>
                <a:gd name="T69" fmla="*/ 160 h 1393"/>
                <a:gd name="T70" fmla="*/ 345 w 1433"/>
                <a:gd name="T71" fmla="*/ 101 h 1393"/>
                <a:gd name="T72" fmla="*/ 437 w 1433"/>
                <a:gd name="T73" fmla="*/ 56 h 1393"/>
                <a:gd name="T74" fmla="*/ 520 w 1433"/>
                <a:gd name="T75" fmla="*/ 26 h 1393"/>
                <a:gd name="T76" fmla="*/ 607 w 1433"/>
                <a:gd name="T77" fmla="*/ 7 h 1393"/>
                <a:gd name="T78" fmla="*/ 697 w 1433"/>
                <a:gd name="T79" fmla="*/ 1 h 1393"/>
                <a:gd name="T80" fmla="*/ 789 w 1433"/>
                <a:gd name="T81" fmla="*/ 5 h 1393"/>
                <a:gd name="T82" fmla="*/ 860 w 1433"/>
                <a:gd name="T83" fmla="*/ 14 h 1393"/>
                <a:gd name="T84" fmla="*/ 911 w 1433"/>
                <a:gd name="T85" fmla="*/ 26 h 1393"/>
                <a:gd name="T86" fmla="*/ 977 w 1433"/>
                <a:gd name="T87" fmla="*/ 48 h 1393"/>
                <a:gd name="T88" fmla="*/ 1056 w 1433"/>
                <a:gd name="T89" fmla="*/ 84 h 1393"/>
                <a:gd name="T90" fmla="*/ 1144 w 1433"/>
                <a:gd name="T91" fmla="*/ 138 h 1393"/>
                <a:gd name="T92" fmla="*/ 1221 w 1433"/>
                <a:gd name="T93" fmla="*/ 203 h 1393"/>
                <a:gd name="T94" fmla="*/ 1289 w 1433"/>
                <a:gd name="T95" fmla="*/ 280 h 1393"/>
                <a:gd name="T96" fmla="*/ 1345 w 1433"/>
                <a:gd name="T97" fmla="*/ 363 h 1393"/>
                <a:gd name="T98" fmla="*/ 1388 w 1433"/>
                <a:gd name="T99" fmla="*/ 456 h 1393"/>
                <a:gd name="T100" fmla="*/ 1410 w 1433"/>
                <a:gd name="T101" fmla="*/ 522 h 1393"/>
                <a:gd name="T102" fmla="*/ 1427 w 1433"/>
                <a:gd name="T103" fmla="*/ 625 h 1393"/>
                <a:gd name="T104" fmla="*/ 1433 w 1433"/>
                <a:gd name="T105" fmla="*/ 696 h 139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433"/>
                <a:gd name="T160" fmla="*/ 0 h 1393"/>
                <a:gd name="T161" fmla="*/ 1433 w 1433"/>
                <a:gd name="T162" fmla="*/ 1393 h 139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433" h="1393">
                  <a:moveTo>
                    <a:pt x="1433" y="696"/>
                  </a:moveTo>
                  <a:lnTo>
                    <a:pt x="1431" y="732"/>
                  </a:lnTo>
                  <a:lnTo>
                    <a:pt x="1428" y="767"/>
                  </a:lnTo>
                  <a:lnTo>
                    <a:pt x="1426" y="784"/>
                  </a:lnTo>
                  <a:lnTo>
                    <a:pt x="1425" y="801"/>
                  </a:lnTo>
                  <a:lnTo>
                    <a:pt x="1418" y="837"/>
                  </a:lnTo>
                  <a:lnTo>
                    <a:pt x="1410" y="870"/>
                  </a:lnTo>
                  <a:lnTo>
                    <a:pt x="1399" y="903"/>
                  </a:lnTo>
                  <a:lnTo>
                    <a:pt x="1388" y="936"/>
                  </a:lnTo>
                  <a:lnTo>
                    <a:pt x="1375" y="968"/>
                  </a:lnTo>
                  <a:lnTo>
                    <a:pt x="1362" y="998"/>
                  </a:lnTo>
                  <a:lnTo>
                    <a:pt x="1345" y="1028"/>
                  </a:lnTo>
                  <a:lnTo>
                    <a:pt x="1338" y="1043"/>
                  </a:lnTo>
                  <a:lnTo>
                    <a:pt x="1328" y="1058"/>
                  </a:lnTo>
                  <a:lnTo>
                    <a:pt x="1311" y="1086"/>
                  </a:lnTo>
                  <a:lnTo>
                    <a:pt x="1290" y="1113"/>
                  </a:lnTo>
                  <a:lnTo>
                    <a:pt x="1279" y="1126"/>
                  </a:lnTo>
                  <a:lnTo>
                    <a:pt x="1270" y="1139"/>
                  </a:lnTo>
                  <a:lnTo>
                    <a:pt x="1259" y="1152"/>
                  </a:lnTo>
                  <a:lnTo>
                    <a:pt x="1246" y="1165"/>
                  </a:lnTo>
                  <a:lnTo>
                    <a:pt x="1236" y="1178"/>
                  </a:lnTo>
                  <a:lnTo>
                    <a:pt x="1223" y="1189"/>
                  </a:lnTo>
                  <a:lnTo>
                    <a:pt x="1212" y="1201"/>
                  </a:lnTo>
                  <a:lnTo>
                    <a:pt x="1199" y="1212"/>
                  </a:lnTo>
                  <a:lnTo>
                    <a:pt x="1187" y="1224"/>
                  </a:lnTo>
                  <a:lnTo>
                    <a:pt x="1172" y="1235"/>
                  </a:lnTo>
                  <a:lnTo>
                    <a:pt x="1145" y="1255"/>
                  </a:lnTo>
                  <a:lnTo>
                    <a:pt x="1116" y="1274"/>
                  </a:lnTo>
                  <a:lnTo>
                    <a:pt x="1088" y="1293"/>
                  </a:lnTo>
                  <a:lnTo>
                    <a:pt x="1058" y="1309"/>
                  </a:lnTo>
                  <a:lnTo>
                    <a:pt x="1028" y="1325"/>
                  </a:lnTo>
                  <a:lnTo>
                    <a:pt x="997" y="1339"/>
                  </a:lnTo>
                  <a:lnTo>
                    <a:pt x="964" y="1352"/>
                  </a:lnTo>
                  <a:lnTo>
                    <a:pt x="930" y="1363"/>
                  </a:lnTo>
                  <a:lnTo>
                    <a:pt x="913" y="1368"/>
                  </a:lnTo>
                  <a:lnTo>
                    <a:pt x="897" y="1372"/>
                  </a:lnTo>
                  <a:lnTo>
                    <a:pt x="862" y="1379"/>
                  </a:lnTo>
                  <a:lnTo>
                    <a:pt x="826" y="1385"/>
                  </a:lnTo>
                  <a:lnTo>
                    <a:pt x="791" y="1390"/>
                  </a:lnTo>
                  <a:lnTo>
                    <a:pt x="755" y="1393"/>
                  </a:lnTo>
                  <a:lnTo>
                    <a:pt x="736" y="1393"/>
                  </a:lnTo>
                  <a:lnTo>
                    <a:pt x="718" y="1393"/>
                  </a:lnTo>
                  <a:lnTo>
                    <a:pt x="680" y="1393"/>
                  </a:lnTo>
                  <a:lnTo>
                    <a:pt x="644" y="1390"/>
                  </a:lnTo>
                  <a:lnTo>
                    <a:pt x="609" y="1386"/>
                  </a:lnTo>
                  <a:lnTo>
                    <a:pt x="591" y="1384"/>
                  </a:lnTo>
                  <a:lnTo>
                    <a:pt x="572" y="1379"/>
                  </a:lnTo>
                  <a:lnTo>
                    <a:pt x="555" y="1376"/>
                  </a:lnTo>
                  <a:lnTo>
                    <a:pt x="539" y="1373"/>
                  </a:lnTo>
                  <a:lnTo>
                    <a:pt x="522" y="1369"/>
                  </a:lnTo>
                  <a:lnTo>
                    <a:pt x="505" y="1364"/>
                  </a:lnTo>
                  <a:lnTo>
                    <a:pt x="471" y="1353"/>
                  </a:lnTo>
                  <a:lnTo>
                    <a:pt x="456" y="1347"/>
                  </a:lnTo>
                  <a:lnTo>
                    <a:pt x="439" y="1340"/>
                  </a:lnTo>
                  <a:lnTo>
                    <a:pt x="408" y="1326"/>
                  </a:lnTo>
                  <a:lnTo>
                    <a:pt x="377" y="1310"/>
                  </a:lnTo>
                  <a:lnTo>
                    <a:pt x="346" y="1295"/>
                  </a:lnTo>
                  <a:lnTo>
                    <a:pt x="318" y="1276"/>
                  </a:lnTo>
                  <a:lnTo>
                    <a:pt x="290" y="1257"/>
                  </a:lnTo>
                  <a:lnTo>
                    <a:pt x="262" y="1236"/>
                  </a:lnTo>
                  <a:lnTo>
                    <a:pt x="237" y="1214"/>
                  </a:lnTo>
                  <a:lnTo>
                    <a:pt x="211" y="1191"/>
                  </a:lnTo>
                  <a:lnTo>
                    <a:pt x="188" y="1167"/>
                  </a:lnTo>
                  <a:lnTo>
                    <a:pt x="166" y="1141"/>
                  </a:lnTo>
                  <a:lnTo>
                    <a:pt x="143" y="1115"/>
                  </a:lnTo>
                  <a:lnTo>
                    <a:pt x="124" y="1088"/>
                  </a:lnTo>
                  <a:lnTo>
                    <a:pt x="105" y="1060"/>
                  </a:lnTo>
                  <a:lnTo>
                    <a:pt x="88" y="1030"/>
                  </a:lnTo>
                  <a:lnTo>
                    <a:pt x="72" y="1000"/>
                  </a:lnTo>
                  <a:lnTo>
                    <a:pt x="58" y="970"/>
                  </a:lnTo>
                  <a:lnTo>
                    <a:pt x="45" y="938"/>
                  </a:lnTo>
                  <a:lnTo>
                    <a:pt x="39" y="922"/>
                  </a:lnTo>
                  <a:lnTo>
                    <a:pt x="34" y="905"/>
                  </a:lnTo>
                  <a:lnTo>
                    <a:pt x="24" y="872"/>
                  </a:lnTo>
                  <a:lnTo>
                    <a:pt x="17" y="839"/>
                  </a:lnTo>
                  <a:lnTo>
                    <a:pt x="10" y="804"/>
                  </a:lnTo>
                  <a:lnTo>
                    <a:pt x="5" y="770"/>
                  </a:lnTo>
                  <a:lnTo>
                    <a:pt x="2" y="734"/>
                  </a:lnTo>
                  <a:lnTo>
                    <a:pt x="2" y="716"/>
                  </a:lnTo>
                  <a:lnTo>
                    <a:pt x="0" y="699"/>
                  </a:lnTo>
                  <a:lnTo>
                    <a:pt x="2" y="662"/>
                  </a:lnTo>
                  <a:lnTo>
                    <a:pt x="5" y="627"/>
                  </a:lnTo>
                  <a:lnTo>
                    <a:pt x="7" y="610"/>
                  </a:lnTo>
                  <a:lnTo>
                    <a:pt x="9" y="593"/>
                  </a:lnTo>
                  <a:lnTo>
                    <a:pt x="16" y="558"/>
                  </a:lnTo>
                  <a:lnTo>
                    <a:pt x="24" y="524"/>
                  </a:lnTo>
                  <a:lnTo>
                    <a:pt x="33" y="492"/>
                  </a:lnTo>
                  <a:lnTo>
                    <a:pt x="44" y="459"/>
                  </a:lnTo>
                  <a:lnTo>
                    <a:pt x="57" y="427"/>
                  </a:lnTo>
                  <a:lnTo>
                    <a:pt x="71" y="395"/>
                  </a:lnTo>
                  <a:lnTo>
                    <a:pt x="87" y="365"/>
                  </a:lnTo>
                  <a:lnTo>
                    <a:pt x="95" y="351"/>
                  </a:lnTo>
                  <a:lnTo>
                    <a:pt x="104" y="337"/>
                  </a:lnTo>
                  <a:lnTo>
                    <a:pt x="123" y="308"/>
                  </a:lnTo>
                  <a:lnTo>
                    <a:pt x="142" y="282"/>
                  </a:lnTo>
                  <a:lnTo>
                    <a:pt x="153" y="267"/>
                  </a:lnTo>
                  <a:lnTo>
                    <a:pt x="165" y="255"/>
                  </a:lnTo>
                  <a:lnTo>
                    <a:pt x="176" y="242"/>
                  </a:lnTo>
                  <a:lnTo>
                    <a:pt x="187" y="229"/>
                  </a:lnTo>
                  <a:lnTo>
                    <a:pt x="198" y="216"/>
                  </a:lnTo>
                  <a:lnTo>
                    <a:pt x="210" y="205"/>
                  </a:lnTo>
                  <a:lnTo>
                    <a:pt x="223" y="193"/>
                  </a:lnTo>
                  <a:lnTo>
                    <a:pt x="236" y="182"/>
                  </a:lnTo>
                  <a:lnTo>
                    <a:pt x="248" y="171"/>
                  </a:lnTo>
                  <a:lnTo>
                    <a:pt x="261" y="160"/>
                  </a:lnTo>
                  <a:lnTo>
                    <a:pt x="288" y="139"/>
                  </a:lnTo>
                  <a:lnTo>
                    <a:pt x="316" y="120"/>
                  </a:lnTo>
                  <a:lnTo>
                    <a:pt x="345" y="101"/>
                  </a:lnTo>
                  <a:lnTo>
                    <a:pt x="375" y="85"/>
                  </a:lnTo>
                  <a:lnTo>
                    <a:pt x="407" y="69"/>
                  </a:lnTo>
                  <a:lnTo>
                    <a:pt x="437" y="56"/>
                  </a:lnTo>
                  <a:lnTo>
                    <a:pt x="469" y="43"/>
                  </a:lnTo>
                  <a:lnTo>
                    <a:pt x="503" y="32"/>
                  </a:lnTo>
                  <a:lnTo>
                    <a:pt x="520" y="26"/>
                  </a:lnTo>
                  <a:lnTo>
                    <a:pt x="537" y="22"/>
                  </a:lnTo>
                  <a:lnTo>
                    <a:pt x="571" y="14"/>
                  </a:lnTo>
                  <a:lnTo>
                    <a:pt x="607" y="7"/>
                  </a:lnTo>
                  <a:lnTo>
                    <a:pt x="642" y="5"/>
                  </a:lnTo>
                  <a:lnTo>
                    <a:pt x="678" y="1"/>
                  </a:lnTo>
                  <a:lnTo>
                    <a:pt x="697" y="1"/>
                  </a:lnTo>
                  <a:lnTo>
                    <a:pt x="716" y="0"/>
                  </a:lnTo>
                  <a:lnTo>
                    <a:pt x="753" y="1"/>
                  </a:lnTo>
                  <a:lnTo>
                    <a:pt x="789" y="5"/>
                  </a:lnTo>
                  <a:lnTo>
                    <a:pt x="824" y="7"/>
                  </a:lnTo>
                  <a:lnTo>
                    <a:pt x="843" y="10"/>
                  </a:lnTo>
                  <a:lnTo>
                    <a:pt x="860" y="14"/>
                  </a:lnTo>
                  <a:lnTo>
                    <a:pt x="877" y="18"/>
                  </a:lnTo>
                  <a:lnTo>
                    <a:pt x="895" y="21"/>
                  </a:lnTo>
                  <a:lnTo>
                    <a:pt x="911" y="26"/>
                  </a:lnTo>
                  <a:lnTo>
                    <a:pt x="928" y="31"/>
                  </a:lnTo>
                  <a:lnTo>
                    <a:pt x="962" y="42"/>
                  </a:lnTo>
                  <a:lnTo>
                    <a:pt x="977" y="48"/>
                  </a:lnTo>
                  <a:lnTo>
                    <a:pt x="995" y="55"/>
                  </a:lnTo>
                  <a:lnTo>
                    <a:pt x="1026" y="68"/>
                  </a:lnTo>
                  <a:lnTo>
                    <a:pt x="1056" y="84"/>
                  </a:lnTo>
                  <a:lnTo>
                    <a:pt x="1086" y="100"/>
                  </a:lnTo>
                  <a:lnTo>
                    <a:pt x="1115" y="119"/>
                  </a:lnTo>
                  <a:lnTo>
                    <a:pt x="1144" y="138"/>
                  </a:lnTo>
                  <a:lnTo>
                    <a:pt x="1171" y="158"/>
                  </a:lnTo>
                  <a:lnTo>
                    <a:pt x="1197" y="180"/>
                  </a:lnTo>
                  <a:lnTo>
                    <a:pt x="1221" y="203"/>
                  </a:lnTo>
                  <a:lnTo>
                    <a:pt x="1245" y="227"/>
                  </a:lnTo>
                  <a:lnTo>
                    <a:pt x="1269" y="253"/>
                  </a:lnTo>
                  <a:lnTo>
                    <a:pt x="1289" y="280"/>
                  </a:lnTo>
                  <a:lnTo>
                    <a:pt x="1310" y="306"/>
                  </a:lnTo>
                  <a:lnTo>
                    <a:pt x="1327" y="334"/>
                  </a:lnTo>
                  <a:lnTo>
                    <a:pt x="1345" y="363"/>
                  </a:lnTo>
                  <a:lnTo>
                    <a:pt x="1361" y="393"/>
                  </a:lnTo>
                  <a:lnTo>
                    <a:pt x="1375" y="424"/>
                  </a:lnTo>
                  <a:lnTo>
                    <a:pt x="1388" y="456"/>
                  </a:lnTo>
                  <a:lnTo>
                    <a:pt x="1395" y="471"/>
                  </a:lnTo>
                  <a:lnTo>
                    <a:pt x="1399" y="490"/>
                  </a:lnTo>
                  <a:lnTo>
                    <a:pt x="1410" y="522"/>
                  </a:lnTo>
                  <a:lnTo>
                    <a:pt x="1418" y="555"/>
                  </a:lnTo>
                  <a:lnTo>
                    <a:pt x="1425" y="590"/>
                  </a:lnTo>
                  <a:lnTo>
                    <a:pt x="1427" y="625"/>
                  </a:lnTo>
                  <a:lnTo>
                    <a:pt x="1431" y="660"/>
                  </a:lnTo>
                  <a:lnTo>
                    <a:pt x="1433" y="679"/>
                  </a:lnTo>
                  <a:lnTo>
                    <a:pt x="1433" y="696"/>
                  </a:lnTo>
                  <a:close/>
                </a:path>
              </a:pathLst>
            </a:custGeom>
            <a:solidFill>
              <a:srgbClr val="AA5D69"/>
            </a:solidFill>
            <a:ln w="9525">
              <a:noFill/>
              <a:round/>
              <a:headEnd/>
              <a:tailEnd/>
            </a:ln>
          </p:spPr>
          <p:txBody>
            <a:bodyPr/>
            <a:lstStyle/>
            <a:p>
              <a:endParaRPr lang="ru-RU"/>
            </a:p>
          </p:txBody>
        </p:sp>
        <p:sp>
          <p:nvSpPr>
            <p:cNvPr id="22787" name="Freeform 1660"/>
            <p:cNvSpPr>
              <a:spLocks/>
            </p:cNvSpPr>
            <p:nvPr/>
          </p:nvSpPr>
          <p:spPr bwMode="auto">
            <a:xfrm>
              <a:off x="2202" y="1549"/>
              <a:ext cx="1385" cy="1353"/>
            </a:xfrm>
            <a:custGeom>
              <a:avLst/>
              <a:gdLst>
                <a:gd name="T0" fmla="*/ 1380 w 1385"/>
                <a:gd name="T1" fmla="*/ 745 h 1353"/>
                <a:gd name="T2" fmla="*/ 1367 w 1385"/>
                <a:gd name="T3" fmla="*/ 829 h 1353"/>
                <a:gd name="T4" fmla="*/ 1343 w 1385"/>
                <a:gd name="T5" fmla="*/ 908 h 1353"/>
                <a:gd name="T6" fmla="*/ 1310 w 1385"/>
                <a:gd name="T7" fmla="*/ 983 h 1353"/>
                <a:gd name="T8" fmla="*/ 1267 w 1385"/>
                <a:gd name="T9" fmla="*/ 1053 h 1353"/>
                <a:gd name="T10" fmla="*/ 1206 w 1385"/>
                <a:gd name="T11" fmla="*/ 1131 h 1353"/>
                <a:gd name="T12" fmla="*/ 1133 w 1385"/>
                <a:gd name="T13" fmla="*/ 1198 h 1353"/>
                <a:gd name="T14" fmla="*/ 1052 w 1385"/>
                <a:gd name="T15" fmla="*/ 1255 h 1353"/>
                <a:gd name="T16" fmla="*/ 963 w 1385"/>
                <a:gd name="T17" fmla="*/ 1299 h 1353"/>
                <a:gd name="T18" fmla="*/ 866 w 1385"/>
                <a:gd name="T19" fmla="*/ 1330 h 1353"/>
                <a:gd name="T20" fmla="*/ 764 w 1385"/>
                <a:gd name="T21" fmla="*/ 1349 h 1353"/>
                <a:gd name="T22" fmla="*/ 657 w 1385"/>
                <a:gd name="T23" fmla="*/ 1351 h 1353"/>
                <a:gd name="T24" fmla="*/ 588 w 1385"/>
                <a:gd name="T25" fmla="*/ 1346 h 1353"/>
                <a:gd name="T26" fmla="*/ 520 w 1385"/>
                <a:gd name="T27" fmla="*/ 1331 h 1353"/>
                <a:gd name="T28" fmla="*/ 455 w 1385"/>
                <a:gd name="T29" fmla="*/ 1312 h 1353"/>
                <a:gd name="T30" fmla="*/ 364 w 1385"/>
                <a:gd name="T31" fmla="*/ 1271 h 1353"/>
                <a:gd name="T32" fmla="*/ 306 w 1385"/>
                <a:gd name="T33" fmla="*/ 1239 h 1353"/>
                <a:gd name="T34" fmla="*/ 253 w 1385"/>
                <a:gd name="T35" fmla="*/ 1199 h 1353"/>
                <a:gd name="T36" fmla="*/ 215 w 1385"/>
                <a:gd name="T37" fmla="*/ 1168 h 1353"/>
                <a:gd name="T38" fmla="*/ 159 w 1385"/>
                <a:gd name="T39" fmla="*/ 1108 h 1353"/>
                <a:gd name="T40" fmla="*/ 100 w 1385"/>
                <a:gd name="T41" fmla="*/ 1029 h 1353"/>
                <a:gd name="T42" fmla="*/ 69 w 1385"/>
                <a:gd name="T43" fmla="*/ 970 h 1353"/>
                <a:gd name="T44" fmla="*/ 42 w 1385"/>
                <a:gd name="T45" fmla="*/ 910 h 1353"/>
                <a:gd name="T46" fmla="*/ 13 w 1385"/>
                <a:gd name="T47" fmla="*/ 813 h 1353"/>
                <a:gd name="T48" fmla="*/ 1 w 1385"/>
                <a:gd name="T49" fmla="*/ 712 h 1353"/>
                <a:gd name="T50" fmla="*/ 0 w 1385"/>
                <a:gd name="T51" fmla="*/ 642 h 1353"/>
                <a:gd name="T52" fmla="*/ 13 w 1385"/>
                <a:gd name="T53" fmla="*/ 542 h 1353"/>
                <a:gd name="T54" fmla="*/ 30 w 1385"/>
                <a:gd name="T55" fmla="*/ 477 h 1353"/>
                <a:gd name="T56" fmla="*/ 68 w 1385"/>
                <a:gd name="T57" fmla="*/ 383 h 1353"/>
                <a:gd name="T58" fmla="*/ 100 w 1385"/>
                <a:gd name="T59" fmla="*/ 326 h 1353"/>
                <a:gd name="T60" fmla="*/ 158 w 1385"/>
                <a:gd name="T61" fmla="*/ 247 h 1353"/>
                <a:gd name="T62" fmla="*/ 225 w 1385"/>
                <a:gd name="T63" fmla="*/ 176 h 1353"/>
                <a:gd name="T64" fmla="*/ 304 w 1385"/>
                <a:gd name="T65" fmla="*/ 116 h 1353"/>
                <a:gd name="T66" fmla="*/ 392 w 1385"/>
                <a:gd name="T67" fmla="*/ 66 h 1353"/>
                <a:gd name="T68" fmla="*/ 485 w 1385"/>
                <a:gd name="T69" fmla="*/ 30 h 1353"/>
                <a:gd name="T70" fmla="*/ 586 w 1385"/>
                <a:gd name="T71" fmla="*/ 8 h 1353"/>
                <a:gd name="T72" fmla="*/ 691 w 1385"/>
                <a:gd name="T73" fmla="*/ 0 h 1353"/>
                <a:gd name="T74" fmla="*/ 762 w 1385"/>
                <a:gd name="T75" fmla="*/ 3 h 1353"/>
                <a:gd name="T76" fmla="*/ 831 w 1385"/>
                <a:gd name="T77" fmla="*/ 13 h 1353"/>
                <a:gd name="T78" fmla="*/ 913 w 1385"/>
                <a:gd name="T79" fmla="*/ 35 h 1353"/>
                <a:gd name="T80" fmla="*/ 992 w 1385"/>
                <a:gd name="T81" fmla="*/ 65 h 1353"/>
                <a:gd name="T82" fmla="*/ 1065 w 1385"/>
                <a:gd name="T83" fmla="*/ 106 h 1353"/>
                <a:gd name="T84" fmla="*/ 1119 w 1385"/>
                <a:gd name="T85" fmla="*/ 142 h 1353"/>
                <a:gd name="T86" fmla="*/ 1157 w 1385"/>
                <a:gd name="T87" fmla="*/ 174 h 1353"/>
                <a:gd name="T88" fmla="*/ 1204 w 1385"/>
                <a:gd name="T89" fmla="*/ 220 h 1353"/>
                <a:gd name="T90" fmla="*/ 1266 w 1385"/>
                <a:gd name="T91" fmla="*/ 298 h 1353"/>
                <a:gd name="T92" fmla="*/ 1301 w 1385"/>
                <a:gd name="T93" fmla="*/ 352 h 1353"/>
                <a:gd name="T94" fmla="*/ 1336 w 1385"/>
                <a:gd name="T95" fmla="*/ 427 h 1353"/>
                <a:gd name="T96" fmla="*/ 1363 w 1385"/>
                <a:gd name="T97" fmla="*/ 506 h 1353"/>
                <a:gd name="T98" fmla="*/ 1380 w 1385"/>
                <a:gd name="T99" fmla="*/ 606 h 1353"/>
                <a:gd name="T100" fmla="*/ 1385 w 1385"/>
                <a:gd name="T101" fmla="*/ 675 h 135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85"/>
                <a:gd name="T154" fmla="*/ 0 h 1353"/>
                <a:gd name="T155" fmla="*/ 1385 w 1385"/>
                <a:gd name="T156" fmla="*/ 1353 h 135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85" h="1353">
                  <a:moveTo>
                    <a:pt x="1385" y="675"/>
                  </a:moveTo>
                  <a:lnTo>
                    <a:pt x="1383" y="710"/>
                  </a:lnTo>
                  <a:lnTo>
                    <a:pt x="1380" y="745"/>
                  </a:lnTo>
                  <a:lnTo>
                    <a:pt x="1378" y="778"/>
                  </a:lnTo>
                  <a:lnTo>
                    <a:pt x="1371" y="811"/>
                  </a:lnTo>
                  <a:lnTo>
                    <a:pt x="1367" y="829"/>
                  </a:lnTo>
                  <a:lnTo>
                    <a:pt x="1363" y="844"/>
                  </a:lnTo>
                  <a:lnTo>
                    <a:pt x="1354" y="876"/>
                  </a:lnTo>
                  <a:lnTo>
                    <a:pt x="1343" y="908"/>
                  </a:lnTo>
                  <a:lnTo>
                    <a:pt x="1331" y="938"/>
                  </a:lnTo>
                  <a:lnTo>
                    <a:pt x="1316" y="968"/>
                  </a:lnTo>
                  <a:lnTo>
                    <a:pt x="1310" y="983"/>
                  </a:lnTo>
                  <a:lnTo>
                    <a:pt x="1301" y="998"/>
                  </a:lnTo>
                  <a:lnTo>
                    <a:pt x="1284" y="1026"/>
                  </a:lnTo>
                  <a:lnTo>
                    <a:pt x="1267" y="1053"/>
                  </a:lnTo>
                  <a:lnTo>
                    <a:pt x="1248" y="1080"/>
                  </a:lnTo>
                  <a:lnTo>
                    <a:pt x="1228" y="1106"/>
                  </a:lnTo>
                  <a:lnTo>
                    <a:pt x="1206" y="1131"/>
                  </a:lnTo>
                  <a:lnTo>
                    <a:pt x="1181" y="1153"/>
                  </a:lnTo>
                  <a:lnTo>
                    <a:pt x="1158" y="1177"/>
                  </a:lnTo>
                  <a:lnTo>
                    <a:pt x="1133" y="1198"/>
                  </a:lnTo>
                  <a:lnTo>
                    <a:pt x="1108" y="1218"/>
                  </a:lnTo>
                  <a:lnTo>
                    <a:pt x="1081" y="1237"/>
                  </a:lnTo>
                  <a:lnTo>
                    <a:pt x="1052" y="1255"/>
                  </a:lnTo>
                  <a:lnTo>
                    <a:pt x="1022" y="1270"/>
                  </a:lnTo>
                  <a:lnTo>
                    <a:pt x="994" y="1285"/>
                  </a:lnTo>
                  <a:lnTo>
                    <a:pt x="963" y="1299"/>
                  </a:lnTo>
                  <a:lnTo>
                    <a:pt x="931" y="1311"/>
                  </a:lnTo>
                  <a:lnTo>
                    <a:pt x="899" y="1321"/>
                  </a:lnTo>
                  <a:lnTo>
                    <a:pt x="866" y="1330"/>
                  </a:lnTo>
                  <a:lnTo>
                    <a:pt x="833" y="1339"/>
                  </a:lnTo>
                  <a:lnTo>
                    <a:pt x="798" y="1345"/>
                  </a:lnTo>
                  <a:lnTo>
                    <a:pt x="764" y="1349"/>
                  </a:lnTo>
                  <a:lnTo>
                    <a:pt x="729" y="1351"/>
                  </a:lnTo>
                  <a:lnTo>
                    <a:pt x="693" y="1353"/>
                  </a:lnTo>
                  <a:lnTo>
                    <a:pt x="657" y="1351"/>
                  </a:lnTo>
                  <a:lnTo>
                    <a:pt x="640" y="1350"/>
                  </a:lnTo>
                  <a:lnTo>
                    <a:pt x="623" y="1349"/>
                  </a:lnTo>
                  <a:lnTo>
                    <a:pt x="588" y="1346"/>
                  </a:lnTo>
                  <a:lnTo>
                    <a:pt x="571" y="1342"/>
                  </a:lnTo>
                  <a:lnTo>
                    <a:pt x="553" y="1339"/>
                  </a:lnTo>
                  <a:lnTo>
                    <a:pt x="520" y="1331"/>
                  </a:lnTo>
                  <a:lnTo>
                    <a:pt x="486" y="1322"/>
                  </a:lnTo>
                  <a:lnTo>
                    <a:pt x="471" y="1317"/>
                  </a:lnTo>
                  <a:lnTo>
                    <a:pt x="455" y="1312"/>
                  </a:lnTo>
                  <a:lnTo>
                    <a:pt x="424" y="1300"/>
                  </a:lnTo>
                  <a:lnTo>
                    <a:pt x="394" y="1286"/>
                  </a:lnTo>
                  <a:lnTo>
                    <a:pt x="364" y="1271"/>
                  </a:lnTo>
                  <a:lnTo>
                    <a:pt x="333" y="1256"/>
                  </a:lnTo>
                  <a:lnTo>
                    <a:pt x="321" y="1246"/>
                  </a:lnTo>
                  <a:lnTo>
                    <a:pt x="306" y="1239"/>
                  </a:lnTo>
                  <a:lnTo>
                    <a:pt x="279" y="1220"/>
                  </a:lnTo>
                  <a:lnTo>
                    <a:pt x="266" y="1209"/>
                  </a:lnTo>
                  <a:lnTo>
                    <a:pt x="253" y="1199"/>
                  </a:lnTo>
                  <a:lnTo>
                    <a:pt x="240" y="1188"/>
                  </a:lnTo>
                  <a:lnTo>
                    <a:pt x="227" y="1179"/>
                  </a:lnTo>
                  <a:lnTo>
                    <a:pt x="215" y="1168"/>
                  </a:lnTo>
                  <a:lnTo>
                    <a:pt x="204" y="1155"/>
                  </a:lnTo>
                  <a:lnTo>
                    <a:pt x="180" y="1132"/>
                  </a:lnTo>
                  <a:lnTo>
                    <a:pt x="159" y="1108"/>
                  </a:lnTo>
                  <a:lnTo>
                    <a:pt x="138" y="1082"/>
                  </a:lnTo>
                  <a:lnTo>
                    <a:pt x="118" y="1055"/>
                  </a:lnTo>
                  <a:lnTo>
                    <a:pt x="100" y="1029"/>
                  </a:lnTo>
                  <a:lnTo>
                    <a:pt x="93" y="1014"/>
                  </a:lnTo>
                  <a:lnTo>
                    <a:pt x="83" y="1000"/>
                  </a:lnTo>
                  <a:lnTo>
                    <a:pt x="69" y="970"/>
                  </a:lnTo>
                  <a:lnTo>
                    <a:pt x="55" y="940"/>
                  </a:lnTo>
                  <a:lnTo>
                    <a:pt x="48" y="926"/>
                  </a:lnTo>
                  <a:lnTo>
                    <a:pt x="42" y="910"/>
                  </a:lnTo>
                  <a:lnTo>
                    <a:pt x="31" y="878"/>
                  </a:lnTo>
                  <a:lnTo>
                    <a:pt x="21" y="847"/>
                  </a:lnTo>
                  <a:lnTo>
                    <a:pt x="13" y="813"/>
                  </a:lnTo>
                  <a:lnTo>
                    <a:pt x="8" y="781"/>
                  </a:lnTo>
                  <a:lnTo>
                    <a:pt x="4" y="747"/>
                  </a:lnTo>
                  <a:lnTo>
                    <a:pt x="1" y="712"/>
                  </a:lnTo>
                  <a:lnTo>
                    <a:pt x="1" y="695"/>
                  </a:lnTo>
                  <a:lnTo>
                    <a:pt x="0" y="678"/>
                  </a:lnTo>
                  <a:lnTo>
                    <a:pt x="0" y="642"/>
                  </a:lnTo>
                  <a:lnTo>
                    <a:pt x="4" y="608"/>
                  </a:lnTo>
                  <a:lnTo>
                    <a:pt x="8" y="575"/>
                  </a:lnTo>
                  <a:lnTo>
                    <a:pt x="13" y="542"/>
                  </a:lnTo>
                  <a:lnTo>
                    <a:pt x="17" y="524"/>
                  </a:lnTo>
                  <a:lnTo>
                    <a:pt x="21" y="508"/>
                  </a:lnTo>
                  <a:lnTo>
                    <a:pt x="30" y="477"/>
                  </a:lnTo>
                  <a:lnTo>
                    <a:pt x="41" y="445"/>
                  </a:lnTo>
                  <a:lnTo>
                    <a:pt x="54" y="413"/>
                  </a:lnTo>
                  <a:lnTo>
                    <a:pt x="68" y="383"/>
                  </a:lnTo>
                  <a:lnTo>
                    <a:pt x="75" y="369"/>
                  </a:lnTo>
                  <a:lnTo>
                    <a:pt x="82" y="355"/>
                  </a:lnTo>
                  <a:lnTo>
                    <a:pt x="100" y="326"/>
                  </a:lnTo>
                  <a:lnTo>
                    <a:pt x="117" y="300"/>
                  </a:lnTo>
                  <a:lnTo>
                    <a:pt x="137" y="273"/>
                  </a:lnTo>
                  <a:lnTo>
                    <a:pt x="158" y="247"/>
                  </a:lnTo>
                  <a:lnTo>
                    <a:pt x="178" y="222"/>
                  </a:lnTo>
                  <a:lnTo>
                    <a:pt x="202" y="198"/>
                  </a:lnTo>
                  <a:lnTo>
                    <a:pt x="225" y="176"/>
                  </a:lnTo>
                  <a:lnTo>
                    <a:pt x="251" y="155"/>
                  </a:lnTo>
                  <a:lnTo>
                    <a:pt x="278" y="134"/>
                  </a:lnTo>
                  <a:lnTo>
                    <a:pt x="304" y="116"/>
                  </a:lnTo>
                  <a:lnTo>
                    <a:pt x="332" y="98"/>
                  </a:lnTo>
                  <a:lnTo>
                    <a:pt x="362" y="83"/>
                  </a:lnTo>
                  <a:lnTo>
                    <a:pt x="392" y="66"/>
                  </a:lnTo>
                  <a:lnTo>
                    <a:pt x="422" y="54"/>
                  </a:lnTo>
                  <a:lnTo>
                    <a:pt x="453" y="41"/>
                  </a:lnTo>
                  <a:lnTo>
                    <a:pt x="485" y="30"/>
                  </a:lnTo>
                  <a:lnTo>
                    <a:pt x="518" y="22"/>
                  </a:lnTo>
                  <a:lnTo>
                    <a:pt x="552" y="14"/>
                  </a:lnTo>
                  <a:lnTo>
                    <a:pt x="586" y="8"/>
                  </a:lnTo>
                  <a:lnTo>
                    <a:pt x="621" y="3"/>
                  </a:lnTo>
                  <a:lnTo>
                    <a:pt x="655" y="2"/>
                  </a:lnTo>
                  <a:lnTo>
                    <a:pt x="691" y="0"/>
                  </a:lnTo>
                  <a:lnTo>
                    <a:pt x="727" y="1"/>
                  </a:lnTo>
                  <a:lnTo>
                    <a:pt x="744" y="1"/>
                  </a:lnTo>
                  <a:lnTo>
                    <a:pt x="762" y="3"/>
                  </a:lnTo>
                  <a:lnTo>
                    <a:pt x="796" y="7"/>
                  </a:lnTo>
                  <a:lnTo>
                    <a:pt x="813" y="11"/>
                  </a:lnTo>
                  <a:lnTo>
                    <a:pt x="831" y="13"/>
                  </a:lnTo>
                  <a:lnTo>
                    <a:pt x="864" y="22"/>
                  </a:lnTo>
                  <a:lnTo>
                    <a:pt x="897" y="29"/>
                  </a:lnTo>
                  <a:lnTo>
                    <a:pt x="913" y="35"/>
                  </a:lnTo>
                  <a:lnTo>
                    <a:pt x="929" y="41"/>
                  </a:lnTo>
                  <a:lnTo>
                    <a:pt x="961" y="52"/>
                  </a:lnTo>
                  <a:lnTo>
                    <a:pt x="992" y="65"/>
                  </a:lnTo>
                  <a:lnTo>
                    <a:pt x="1020" y="82"/>
                  </a:lnTo>
                  <a:lnTo>
                    <a:pt x="1050" y="97"/>
                  </a:lnTo>
                  <a:lnTo>
                    <a:pt x="1065" y="106"/>
                  </a:lnTo>
                  <a:lnTo>
                    <a:pt x="1080" y="114"/>
                  </a:lnTo>
                  <a:lnTo>
                    <a:pt x="1106" y="133"/>
                  </a:lnTo>
                  <a:lnTo>
                    <a:pt x="1119" y="142"/>
                  </a:lnTo>
                  <a:lnTo>
                    <a:pt x="1131" y="153"/>
                  </a:lnTo>
                  <a:lnTo>
                    <a:pt x="1144" y="163"/>
                  </a:lnTo>
                  <a:lnTo>
                    <a:pt x="1157" y="174"/>
                  </a:lnTo>
                  <a:lnTo>
                    <a:pt x="1170" y="185"/>
                  </a:lnTo>
                  <a:lnTo>
                    <a:pt x="1180" y="196"/>
                  </a:lnTo>
                  <a:lnTo>
                    <a:pt x="1204" y="220"/>
                  </a:lnTo>
                  <a:lnTo>
                    <a:pt x="1227" y="245"/>
                  </a:lnTo>
                  <a:lnTo>
                    <a:pt x="1247" y="271"/>
                  </a:lnTo>
                  <a:lnTo>
                    <a:pt x="1266" y="298"/>
                  </a:lnTo>
                  <a:lnTo>
                    <a:pt x="1283" y="324"/>
                  </a:lnTo>
                  <a:lnTo>
                    <a:pt x="1293" y="339"/>
                  </a:lnTo>
                  <a:lnTo>
                    <a:pt x="1301" y="352"/>
                  </a:lnTo>
                  <a:lnTo>
                    <a:pt x="1315" y="381"/>
                  </a:lnTo>
                  <a:lnTo>
                    <a:pt x="1330" y="411"/>
                  </a:lnTo>
                  <a:lnTo>
                    <a:pt x="1336" y="427"/>
                  </a:lnTo>
                  <a:lnTo>
                    <a:pt x="1342" y="443"/>
                  </a:lnTo>
                  <a:lnTo>
                    <a:pt x="1353" y="474"/>
                  </a:lnTo>
                  <a:lnTo>
                    <a:pt x="1363" y="506"/>
                  </a:lnTo>
                  <a:lnTo>
                    <a:pt x="1370" y="539"/>
                  </a:lnTo>
                  <a:lnTo>
                    <a:pt x="1377" y="572"/>
                  </a:lnTo>
                  <a:lnTo>
                    <a:pt x="1380" y="606"/>
                  </a:lnTo>
                  <a:lnTo>
                    <a:pt x="1383" y="640"/>
                  </a:lnTo>
                  <a:lnTo>
                    <a:pt x="1383" y="658"/>
                  </a:lnTo>
                  <a:lnTo>
                    <a:pt x="1385" y="675"/>
                  </a:lnTo>
                  <a:close/>
                </a:path>
              </a:pathLst>
            </a:custGeom>
            <a:solidFill>
              <a:srgbClr val="B55D6B"/>
            </a:solidFill>
            <a:ln w="9525">
              <a:noFill/>
              <a:round/>
              <a:headEnd/>
              <a:tailEnd/>
            </a:ln>
          </p:spPr>
          <p:txBody>
            <a:bodyPr/>
            <a:lstStyle/>
            <a:p>
              <a:endParaRPr lang="ru-RU"/>
            </a:p>
          </p:txBody>
        </p:sp>
        <p:sp>
          <p:nvSpPr>
            <p:cNvPr id="22788" name="Freeform 1661"/>
            <p:cNvSpPr>
              <a:spLocks/>
            </p:cNvSpPr>
            <p:nvPr/>
          </p:nvSpPr>
          <p:spPr bwMode="auto">
            <a:xfrm>
              <a:off x="2222" y="1571"/>
              <a:ext cx="1343" cy="1309"/>
            </a:xfrm>
            <a:custGeom>
              <a:avLst/>
              <a:gdLst>
                <a:gd name="T0" fmla="*/ 1340 w 1343"/>
                <a:gd name="T1" fmla="*/ 704 h 1309"/>
                <a:gd name="T2" fmla="*/ 1335 w 1343"/>
                <a:gd name="T3" fmla="*/ 753 h 1309"/>
                <a:gd name="T4" fmla="*/ 1311 w 1343"/>
                <a:gd name="T5" fmla="*/ 847 h 1309"/>
                <a:gd name="T6" fmla="*/ 1290 w 1343"/>
                <a:gd name="T7" fmla="*/ 908 h 1309"/>
                <a:gd name="T8" fmla="*/ 1245 w 1343"/>
                <a:gd name="T9" fmla="*/ 993 h 1309"/>
                <a:gd name="T10" fmla="*/ 1190 w 1343"/>
                <a:gd name="T11" fmla="*/ 1069 h 1309"/>
                <a:gd name="T12" fmla="*/ 1123 w 1343"/>
                <a:gd name="T13" fmla="*/ 1137 h 1309"/>
                <a:gd name="T14" fmla="*/ 1048 w 1343"/>
                <a:gd name="T15" fmla="*/ 1197 h 1309"/>
                <a:gd name="T16" fmla="*/ 962 w 1343"/>
                <a:gd name="T17" fmla="*/ 1244 h 1309"/>
                <a:gd name="T18" fmla="*/ 871 w 1343"/>
                <a:gd name="T19" fmla="*/ 1279 h 1309"/>
                <a:gd name="T20" fmla="*/ 822 w 1343"/>
                <a:gd name="T21" fmla="*/ 1292 h 1309"/>
                <a:gd name="T22" fmla="*/ 741 w 1343"/>
                <a:gd name="T23" fmla="*/ 1306 h 1309"/>
                <a:gd name="T24" fmla="*/ 637 w 1343"/>
                <a:gd name="T25" fmla="*/ 1308 h 1309"/>
                <a:gd name="T26" fmla="*/ 570 w 1343"/>
                <a:gd name="T27" fmla="*/ 1301 h 1309"/>
                <a:gd name="T28" fmla="*/ 472 w 1343"/>
                <a:gd name="T29" fmla="*/ 1279 h 1309"/>
                <a:gd name="T30" fmla="*/ 411 w 1343"/>
                <a:gd name="T31" fmla="*/ 1258 h 1309"/>
                <a:gd name="T32" fmla="*/ 323 w 1343"/>
                <a:gd name="T33" fmla="*/ 1215 h 1309"/>
                <a:gd name="T34" fmla="*/ 270 w 1343"/>
                <a:gd name="T35" fmla="*/ 1180 h 1309"/>
                <a:gd name="T36" fmla="*/ 197 w 1343"/>
                <a:gd name="T37" fmla="*/ 1119 h 1309"/>
                <a:gd name="T38" fmla="*/ 143 w 1343"/>
                <a:gd name="T39" fmla="*/ 1059 h 1309"/>
                <a:gd name="T40" fmla="*/ 97 w 1343"/>
                <a:gd name="T41" fmla="*/ 996 h 1309"/>
                <a:gd name="T42" fmla="*/ 65 w 1343"/>
                <a:gd name="T43" fmla="*/ 939 h 1309"/>
                <a:gd name="T44" fmla="*/ 35 w 1343"/>
                <a:gd name="T45" fmla="*/ 866 h 1309"/>
                <a:gd name="T46" fmla="*/ 13 w 1343"/>
                <a:gd name="T47" fmla="*/ 787 h 1309"/>
                <a:gd name="T48" fmla="*/ 3 w 1343"/>
                <a:gd name="T49" fmla="*/ 722 h 1309"/>
                <a:gd name="T50" fmla="*/ 0 w 1343"/>
                <a:gd name="T51" fmla="*/ 622 h 1309"/>
                <a:gd name="T52" fmla="*/ 4 w 1343"/>
                <a:gd name="T53" fmla="*/ 571 h 1309"/>
                <a:gd name="T54" fmla="*/ 20 w 1343"/>
                <a:gd name="T55" fmla="*/ 491 h 1309"/>
                <a:gd name="T56" fmla="*/ 39 w 1343"/>
                <a:gd name="T57" fmla="*/ 430 h 1309"/>
                <a:gd name="T58" fmla="*/ 80 w 1343"/>
                <a:gd name="T59" fmla="*/ 344 h 1309"/>
                <a:gd name="T60" fmla="*/ 132 w 1343"/>
                <a:gd name="T61" fmla="*/ 263 h 1309"/>
                <a:gd name="T62" fmla="*/ 195 w 1343"/>
                <a:gd name="T63" fmla="*/ 191 h 1309"/>
                <a:gd name="T64" fmla="*/ 268 w 1343"/>
                <a:gd name="T65" fmla="*/ 130 h 1309"/>
                <a:gd name="T66" fmla="*/ 351 w 1343"/>
                <a:gd name="T67" fmla="*/ 79 h 1309"/>
                <a:gd name="T68" fmla="*/ 439 w 1343"/>
                <a:gd name="T69" fmla="*/ 40 h 1309"/>
                <a:gd name="T70" fmla="*/ 502 w 1343"/>
                <a:gd name="T71" fmla="*/ 21 h 1309"/>
                <a:gd name="T72" fmla="*/ 568 w 1343"/>
                <a:gd name="T73" fmla="*/ 8 h 1309"/>
                <a:gd name="T74" fmla="*/ 670 w 1343"/>
                <a:gd name="T75" fmla="*/ 0 h 1309"/>
                <a:gd name="T76" fmla="*/ 756 w 1343"/>
                <a:gd name="T77" fmla="*/ 4 h 1309"/>
                <a:gd name="T78" fmla="*/ 839 w 1343"/>
                <a:gd name="T79" fmla="*/ 20 h 1309"/>
                <a:gd name="T80" fmla="*/ 916 w 1343"/>
                <a:gd name="T81" fmla="*/ 45 h 1309"/>
                <a:gd name="T82" fmla="*/ 990 w 1343"/>
                <a:gd name="T83" fmla="*/ 78 h 1309"/>
                <a:gd name="T84" fmla="*/ 1059 w 1343"/>
                <a:gd name="T85" fmla="*/ 119 h 1309"/>
                <a:gd name="T86" fmla="*/ 1122 w 1343"/>
                <a:gd name="T87" fmla="*/ 169 h 1309"/>
                <a:gd name="T88" fmla="*/ 1189 w 1343"/>
                <a:gd name="T89" fmla="*/ 238 h 1309"/>
                <a:gd name="T90" fmla="*/ 1227 w 1343"/>
                <a:gd name="T91" fmla="*/ 287 h 1309"/>
                <a:gd name="T92" fmla="*/ 1268 w 1343"/>
                <a:gd name="T93" fmla="*/ 354 h 1309"/>
                <a:gd name="T94" fmla="*/ 1301 w 1343"/>
                <a:gd name="T95" fmla="*/ 428 h 1309"/>
                <a:gd name="T96" fmla="*/ 1320 w 1343"/>
                <a:gd name="T97" fmla="*/ 488 h 1309"/>
                <a:gd name="T98" fmla="*/ 1335 w 1343"/>
                <a:gd name="T99" fmla="*/ 554 h 1309"/>
                <a:gd name="T100" fmla="*/ 1343 w 1343"/>
                <a:gd name="T101" fmla="*/ 653 h 130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43"/>
                <a:gd name="T154" fmla="*/ 0 h 1309"/>
                <a:gd name="T155" fmla="*/ 1343 w 1343"/>
                <a:gd name="T156" fmla="*/ 1309 h 130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43" h="1309">
                  <a:moveTo>
                    <a:pt x="1343" y="653"/>
                  </a:moveTo>
                  <a:lnTo>
                    <a:pt x="1341" y="687"/>
                  </a:lnTo>
                  <a:lnTo>
                    <a:pt x="1340" y="704"/>
                  </a:lnTo>
                  <a:lnTo>
                    <a:pt x="1339" y="719"/>
                  </a:lnTo>
                  <a:lnTo>
                    <a:pt x="1337" y="737"/>
                  </a:lnTo>
                  <a:lnTo>
                    <a:pt x="1335" y="753"/>
                  </a:lnTo>
                  <a:lnTo>
                    <a:pt x="1329" y="785"/>
                  </a:lnTo>
                  <a:lnTo>
                    <a:pt x="1321" y="817"/>
                  </a:lnTo>
                  <a:lnTo>
                    <a:pt x="1311" y="847"/>
                  </a:lnTo>
                  <a:lnTo>
                    <a:pt x="1307" y="864"/>
                  </a:lnTo>
                  <a:lnTo>
                    <a:pt x="1302" y="878"/>
                  </a:lnTo>
                  <a:lnTo>
                    <a:pt x="1290" y="908"/>
                  </a:lnTo>
                  <a:lnTo>
                    <a:pt x="1277" y="937"/>
                  </a:lnTo>
                  <a:lnTo>
                    <a:pt x="1261" y="965"/>
                  </a:lnTo>
                  <a:lnTo>
                    <a:pt x="1245" y="993"/>
                  </a:lnTo>
                  <a:lnTo>
                    <a:pt x="1228" y="1018"/>
                  </a:lnTo>
                  <a:lnTo>
                    <a:pt x="1209" y="1046"/>
                  </a:lnTo>
                  <a:lnTo>
                    <a:pt x="1190" y="1069"/>
                  </a:lnTo>
                  <a:lnTo>
                    <a:pt x="1168" y="1093"/>
                  </a:lnTo>
                  <a:lnTo>
                    <a:pt x="1146" y="1118"/>
                  </a:lnTo>
                  <a:lnTo>
                    <a:pt x="1123" y="1137"/>
                  </a:lnTo>
                  <a:lnTo>
                    <a:pt x="1098" y="1158"/>
                  </a:lnTo>
                  <a:lnTo>
                    <a:pt x="1073" y="1179"/>
                  </a:lnTo>
                  <a:lnTo>
                    <a:pt x="1048" y="1197"/>
                  </a:lnTo>
                  <a:lnTo>
                    <a:pt x="1019" y="1214"/>
                  </a:lnTo>
                  <a:lnTo>
                    <a:pt x="992" y="1229"/>
                  </a:lnTo>
                  <a:lnTo>
                    <a:pt x="962" y="1244"/>
                  </a:lnTo>
                  <a:lnTo>
                    <a:pt x="933" y="1257"/>
                  </a:lnTo>
                  <a:lnTo>
                    <a:pt x="901" y="1269"/>
                  </a:lnTo>
                  <a:lnTo>
                    <a:pt x="871" y="1279"/>
                  </a:lnTo>
                  <a:lnTo>
                    <a:pt x="856" y="1284"/>
                  </a:lnTo>
                  <a:lnTo>
                    <a:pt x="840" y="1288"/>
                  </a:lnTo>
                  <a:lnTo>
                    <a:pt x="822" y="1292"/>
                  </a:lnTo>
                  <a:lnTo>
                    <a:pt x="807" y="1295"/>
                  </a:lnTo>
                  <a:lnTo>
                    <a:pt x="773" y="1301"/>
                  </a:lnTo>
                  <a:lnTo>
                    <a:pt x="741" y="1306"/>
                  </a:lnTo>
                  <a:lnTo>
                    <a:pt x="705" y="1308"/>
                  </a:lnTo>
                  <a:lnTo>
                    <a:pt x="672" y="1309"/>
                  </a:lnTo>
                  <a:lnTo>
                    <a:pt x="637" y="1308"/>
                  </a:lnTo>
                  <a:lnTo>
                    <a:pt x="602" y="1307"/>
                  </a:lnTo>
                  <a:lnTo>
                    <a:pt x="587" y="1305"/>
                  </a:lnTo>
                  <a:lnTo>
                    <a:pt x="570" y="1301"/>
                  </a:lnTo>
                  <a:lnTo>
                    <a:pt x="536" y="1296"/>
                  </a:lnTo>
                  <a:lnTo>
                    <a:pt x="504" y="1289"/>
                  </a:lnTo>
                  <a:lnTo>
                    <a:pt x="472" y="1279"/>
                  </a:lnTo>
                  <a:lnTo>
                    <a:pt x="441" y="1270"/>
                  </a:lnTo>
                  <a:lnTo>
                    <a:pt x="425" y="1264"/>
                  </a:lnTo>
                  <a:lnTo>
                    <a:pt x="411" y="1258"/>
                  </a:lnTo>
                  <a:lnTo>
                    <a:pt x="381" y="1245"/>
                  </a:lnTo>
                  <a:lnTo>
                    <a:pt x="352" y="1230"/>
                  </a:lnTo>
                  <a:lnTo>
                    <a:pt x="323" y="1215"/>
                  </a:lnTo>
                  <a:lnTo>
                    <a:pt x="297" y="1198"/>
                  </a:lnTo>
                  <a:lnTo>
                    <a:pt x="283" y="1189"/>
                  </a:lnTo>
                  <a:lnTo>
                    <a:pt x="270" y="1180"/>
                  </a:lnTo>
                  <a:lnTo>
                    <a:pt x="244" y="1160"/>
                  </a:lnTo>
                  <a:lnTo>
                    <a:pt x="221" y="1139"/>
                  </a:lnTo>
                  <a:lnTo>
                    <a:pt x="197" y="1119"/>
                  </a:lnTo>
                  <a:lnTo>
                    <a:pt x="174" y="1095"/>
                  </a:lnTo>
                  <a:lnTo>
                    <a:pt x="153" y="1071"/>
                  </a:lnTo>
                  <a:lnTo>
                    <a:pt x="143" y="1059"/>
                  </a:lnTo>
                  <a:lnTo>
                    <a:pt x="133" y="1048"/>
                  </a:lnTo>
                  <a:lnTo>
                    <a:pt x="114" y="1020"/>
                  </a:lnTo>
                  <a:lnTo>
                    <a:pt x="97" y="996"/>
                  </a:lnTo>
                  <a:lnTo>
                    <a:pt x="81" y="967"/>
                  </a:lnTo>
                  <a:lnTo>
                    <a:pt x="73" y="953"/>
                  </a:lnTo>
                  <a:lnTo>
                    <a:pt x="65" y="939"/>
                  </a:lnTo>
                  <a:lnTo>
                    <a:pt x="53" y="910"/>
                  </a:lnTo>
                  <a:lnTo>
                    <a:pt x="40" y="880"/>
                  </a:lnTo>
                  <a:lnTo>
                    <a:pt x="35" y="866"/>
                  </a:lnTo>
                  <a:lnTo>
                    <a:pt x="30" y="850"/>
                  </a:lnTo>
                  <a:lnTo>
                    <a:pt x="21" y="819"/>
                  </a:lnTo>
                  <a:lnTo>
                    <a:pt x="13" y="787"/>
                  </a:lnTo>
                  <a:lnTo>
                    <a:pt x="10" y="771"/>
                  </a:lnTo>
                  <a:lnTo>
                    <a:pt x="8" y="755"/>
                  </a:lnTo>
                  <a:lnTo>
                    <a:pt x="3" y="722"/>
                  </a:lnTo>
                  <a:lnTo>
                    <a:pt x="0" y="689"/>
                  </a:lnTo>
                  <a:lnTo>
                    <a:pt x="0" y="656"/>
                  </a:lnTo>
                  <a:lnTo>
                    <a:pt x="0" y="622"/>
                  </a:lnTo>
                  <a:lnTo>
                    <a:pt x="1" y="605"/>
                  </a:lnTo>
                  <a:lnTo>
                    <a:pt x="2" y="589"/>
                  </a:lnTo>
                  <a:lnTo>
                    <a:pt x="4" y="571"/>
                  </a:lnTo>
                  <a:lnTo>
                    <a:pt x="7" y="556"/>
                  </a:lnTo>
                  <a:lnTo>
                    <a:pt x="13" y="522"/>
                  </a:lnTo>
                  <a:lnTo>
                    <a:pt x="20" y="491"/>
                  </a:lnTo>
                  <a:lnTo>
                    <a:pt x="30" y="460"/>
                  </a:lnTo>
                  <a:lnTo>
                    <a:pt x="34" y="445"/>
                  </a:lnTo>
                  <a:lnTo>
                    <a:pt x="39" y="430"/>
                  </a:lnTo>
                  <a:lnTo>
                    <a:pt x="52" y="401"/>
                  </a:lnTo>
                  <a:lnTo>
                    <a:pt x="64" y="371"/>
                  </a:lnTo>
                  <a:lnTo>
                    <a:pt x="80" y="344"/>
                  </a:lnTo>
                  <a:lnTo>
                    <a:pt x="96" y="315"/>
                  </a:lnTo>
                  <a:lnTo>
                    <a:pt x="113" y="289"/>
                  </a:lnTo>
                  <a:lnTo>
                    <a:pt x="132" y="263"/>
                  </a:lnTo>
                  <a:lnTo>
                    <a:pt x="152" y="240"/>
                  </a:lnTo>
                  <a:lnTo>
                    <a:pt x="173" y="215"/>
                  </a:lnTo>
                  <a:lnTo>
                    <a:pt x="195" y="191"/>
                  </a:lnTo>
                  <a:lnTo>
                    <a:pt x="219" y="171"/>
                  </a:lnTo>
                  <a:lnTo>
                    <a:pt x="243" y="151"/>
                  </a:lnTo>
                  <a:lnTo>
                    <a:pt x="268" y="130"/>
                  </a:lnTo>
                  <a:lnTo>
                    <a:pt x="295" y="112"/>
                  </a:lnTo>
                  <a:lnTo>
                    <a:pt x="322" y="95"/>
                  </a:lnTo>
                  <a:lnTo>
                    <a:pt x="351" y="79"/>
                  </a:lnTo>
                  <a:lnTo>
                    <a:pt x="379" y="65"/>
                  </a:lnTo>
                  <a:lnTo>
                    <a:pt x="409" y="52"/>
                  </a:lnTo>
                  <a:lnTo>
                    <a:pt x="439" y="40"/>
                  </a:lnTo>
                  <a:lnTo>
                    <a:pt x="470" y="30"/>
                  </a:lnTo>
                  <a:lnTo>
                    <a:pt x="487" y="25"/>
                  </a:lnTo>
                  <a:lnTo>
                    <a:pt x="502" y="21"/>
                  </a:lnTo>
                  <a:lnTo>
                    <a:pt x="519" y="17"/>
                  </a:lnTo>
                  <a:lnTo>
                    <a:pt x="534" y="12"/>
                  </a:lnTo>
                  <a:lnTo>
                    <a:pt x="568" y="8"/>
                  </a:lnTo>
                  <a:lnTo>
                    <a:pt x="600" y="2"/>
                  </a:lnTo>
                  <a:lnTo>
                    <a:pt x="636" y="1"/>
                  </a:lnTo>
                  <a:lnTo>
                    <a:pt x="670" y="0"/>
                  </a:lnTo>
                  <a:lnTo>
                    <a:pt x="704" y="0"/>
                  </a:lnTo>
                  <a:lnTo>
                    <a:pt x="739" y="2"/>
                  </a:lnTo>
                  <a:lnTo>
                    <a:pt x="756" y="4"/>
                  </a:lnTo>
                  <a:lnTo>
                    <a:pt x="771" y="7"/>
                  </a:lnTo>
                  <a:lnTo>
                    <a:pt x="805" y="11"/>
                  </a:lnTo>
                  <a:lnTo>
                    <a:pt x="839" y="20"/>
                  </a:lnTo>
                  <a:lnTo>
                    <a:pt x="870" y="29"/>
                  </a:lnTo>
                  <a:lnTo>
                    <a:pt x="900" y="39"/>
                  </a:lnTo>
                  <a:lnTo>
                    <a:pt x="916" y="45"/>
                  </a:lnTo>
                  <a:lnTo>
                    <a:pt x="932" y="51"/>
                  </a:lnTo>
                  <a:lnTo>
                    <a:pt x="960" y="64"/>
                  </a:lnTo>
                  <a:lnTo>
                    <a:pt x="990" y="78"/>
                  </a:lnTo>
                  <a:lnTo>
                    <a:pt x="1018" y="94"/>
                  </a:lnTo>
                  <a:lnTo>
                    <a:pt x="1046" y="111"/>
                  </a:lnTo>
                  <a:lnTo>
                    <a:pt x="1059" y="119"/>
                  </a:lnTo>
                  <a:lnTo>
                    <a:pt x="1071" y="129"/>
                  </a:lnTo>
                  <a:lnTo>
                    <a:pt x="1097" y="149"/>
                  </a:lnTo>
                  <a:lnTo>
                    <a:pt x="1122" y="169"/>
                  </a:lnTo>
                  <a:lnTo>
                    <a:pt x="1144" y="190"/>
                  </a:lnTo>
                  <a:lnTo>
                    <a:pt x="1167" y="214"/>
                  </a:lnTo>
                  <a:lnTo>
                    <a:pt x="1189" y="238"/>
                  </a:lnTo>
                  <a:lnTo>
                    <a:pt x="1199" y="249"/>
                  </a:lnTo>
                  <a:lnTo>
                    <a:pt x="1208" y="261"/>
                  </a:lnTo>
                  <a:lnTo>
                    <a:pt x="1227" y="287"/>
                  </a:lnTo>
                  <a:lnTo>
                    <a:pt x="1244" y="313"/>
                  </a:lnTo>
                  <a:lnTo>
                    <a:pt x="1260" y="341"/>
                  </a:lnTo>
                  <a:lnTo>
                    <a:pt x="1268" y="354"/>
                  </a:lnTo>
                  <a:lnTo>
                    <a:pt x="1276" y="369"/>
                  </a:lnTo>
                  <a:lnTo>
                    <a:pt x="1289" y="399"/>
                  </a:lnTo>
                  <a:lnTo>
                    <a:pt x="1301" y="428"/>
                  </a:lnTo>
                  <a:lnTo>
                    <a:pt x="1306" y="443"/>
                  </a:lnTo>
                  <a:lnTo>
                    <a:pt x="1311" y="458"/>
                  </a:lnTo>
                  <a:lnTo>
                    <a:pt x="1320" y="488"/>
                  </a:lnTo>
                  <a:lnTo>
                    <a:pt x="1329" y="520"/>
                  </a:lnTo>
                  <a:lnTo>
                    <a:pt x="1331" y="538"/>
                  </a:lnTo>
                  <a:lnTo>
                    <a:pt x="1335" y="554"/>
                  </a:lnTo>
                  <a:lnTo>
                    <a:pt x="1338" y="587"/>
                  </a:lnTo>
                  <a:lnTo>
                    <a:pt x="1341" y="620"/>
                  </a:lnTo>
                  <a:lnTo>
                    <a:pt x="1343" y="653"/>
                  </a:lnTo>
                  <a:close/>
                </a:path>
              </a:pathLst>
            </a:custGeom>
            <a:solidFill>
              <a:srgbClr val="BF5D6C"/>
            </a:solidFill>
            <a:ln w="9525">
              <a:noFill/>
              <a:round/>
              <a:headEnd/>
              <a:tailEnd/>
            </a:ln>
          </p:spPr>
          <p:txBody>
            <a:bodyPr/>
            <a:lstStyle/>
            <a:p>
              <a:endParaRPr lang="ru-RU"/>
            </a:p>
          </p:txBody>
        </p:sp>
        <p:sp>
          <p:nvSpPr>
            <p:cNvPr id="22789" name="Freeform 1662"/>
            <p:cNvSpPr>
              <a:spLocks/>
            </p:cNvSpPr>
            <p:nvPr/>
          </p:nvSpPr>
          <p:spPr bwMode="auto">
            <a:xfrm>
              <a:off x="2243" y="1594"/>
              <a:ext cx="1296" cy="1264"/>
            </a:xfrm>
            <a:custGeom>
              <a:avLst/>
              <a:gdLst>
                <a:gd name="T0" fmla="*/ 1293 w 1296"/>
                <a:gd name="T1" fmla="*/ 695 h 1264"/>
                <a:gd name="T2" fmla="*/ 1276 w 1296"/>
                <a:gd name="T3" fmla="*/ 789 h 1264"/>
                <a:gd name="T4" fmla="*/ 1246 w 1296"/>
                <a:gd name="T5" fmla="*/ 877 h 1264"/>
                <a:gd name="T6" fmla="*/ 1219 w 1296"/>
                <a:gd name="T7" fmla="*/ 933 h 1264"/>
                <a:gd name="T8" fmla="*/ 1168 w 1296"/>
                <a:gd name="T9" fmla="*/ 1009 h 1264"/>
                <a:gd name="T10" fmla="*/ 1128 w 1296"/>
                <a:gd name="T11" fmla="*/ 1056 h 1264"/>
                <a:gd name="T12" fmla="*/ 1061 w 1296"/>
                <a:gd name="T13" fmla="*/ 1119 h 1264"/>
                <a:gd name="T14" fmla="*/ 985 w 1296"/>
                <a:gd name="T15" fmla="*/ 1172 h 1264"/>
                <a:gd name="T16" fmla="*/ 901 w 1296"/>
                <a:gd name="T17" fmla="*/ 1214 h 1264"/>
                <a:gd name="T18" fmla="*/ 811 w 1296"/>
                <a:gd name="T19" fmla="*/ 1243 h 1264"/>
                <a:gd name="T20" fmla="*/ 714 w 1296"/>
                <a:gd name="T21" fmla="*/ 1261 h 1264"/>
                <a:gd name="T22" fmla="*/ 616 w 1296"/>
                <a:gd name="T23" fmla="*/ 1264 h 1264"/>
                <a:gd name="T24" fmla="*/ 549 w 1296"/>
                <a:gd name="T25" fmla="*/ 1256 h 1264"/>
                <a:gd name="T26" fmla="*/ 486 w 1296"/>
                <a:gd name="T27" fmla="*/ 1244 h 1264"/>
                <a:gd name="T28" fmla="*/ 396 w 1296"/>
                <a:gd name="T29" fmla="*/ 1215 h 1264"/>
                <a:gd name="T30" fmla="*/ 312 w 1296"/>
                <a:gd name="T31" fmla="*/ 1173 h 1264"/>
                <a:gd name="T32" fmla="*/ 272 w 1296"/>
                <a:gd name="T33" fmla="*/ 1147 h 1264"/>
                <a:gd name="T34" fmla="*/ 236 w 1296"/>
                <a:gd name="T35" fmla="*/ 1121 h 1264"/>
                <a:gd name="T36" fmla="*/ 179 w 1296"/>
                <a:gd name="T37" fmla="*/ 1069 h 1264"/>
                <a:gd name="T38" fmla="*/ 128 w 1296"/>
                <a:gd name="T39" fmla="*/ 1010 h 1264"/>
                <a:gd name="T40" fmla="*/ 85 w 1296"/>
                <a:gd name="T41" fmla="*/ 947 h 1264"/>
                <a:gd name="T42" fmla="*/ 57 w 1296"/>
                <a:gd name="T43" fmla="*/ 894 h 1264"/>
                <a:gd name="T44" fmla="*/ 28 w 1296"/>
                <a:gd name="T45" fmla="*/ 821 h 1264"/>
                <a:gd name="T46" fmla="*/ 8 w 1296"/>
                <a:gd name="T47" fmla="*/ 729 h 1264"/>
                <a:gd name="T48" fmla="*/ 0 w 1296"/>
                <a:gd name="T49" fmla="*/ 665 h 1264"/>
                <a:gd name="T50" fmla="*/ 2 w 1296"/>
                <a:gd name="T51" fmla="*/ 568 h 1264"/>
                <a:gd name="T52" fmla="*/ 20 w 1296"/>
                <a:gd name="T53" fmla="*/ 476 h 1264"/>
                <a:gd name="T54" fmla="*/ 49 w 1296"/>
                <a:gd name="T55" fmla="*/ 387 h 1264"/>
                <a:gd name="T56" fmla="*/ 77 w 1296"/>
                <a:gd name="T57" fmla="*/ 331 h 1264"/>
                <a:gd name="T58" fmla="*/ 127 w 1296"/>
                <a:gd name="T59" fmla="*/ 256 h 1264"/>
                <a:gd name="T60" fmla="*/ 167 w 1296"/>
                <a:gd name="T61" fmla="*/ 209 h 1264"/>
                <a:gd name="T62" fmla="*/ 235 w 1296"/>
                <a:gd name="T63" fmla="*/ 145 h 1264"/>
                <a:gd name="T64" fmla="*/ 310 w 1296"/>
                <a:gd name="T65" fmla="*/ 93 h 1264"/>
                <a:gd name="T66" fmla="*/ 395 w 1296"/>
                <a:gd name="T67" fmla="*/ 50 h 1264"/>
                <a:gd name="T68" fmla="*/ 485 w 1296"/>
                <a:gd name="T69" fmla="*/ 19 h 1264"/>
                <a:gd name="T70" fmla="*/ 581 w 1296"/>
                <a:gd name="T71" fmla="*/ 4 h 1264"/>
                <a:gd name="T72" fmla="*/ 681 w 1296"/>
                <a:gd name="T73" fmla="*/ 0 h 1264"/>
                <a:gd name="T74" fmla="*/ 746 w 1296"/>
                <a:gd name="T75" fmla="*/ 7 h 1264"/>
                <a:gd name="T76" fmla="*/ 809 w 1296"/>
                <a:gd name="T77" fmla="*/ 19 h 1264"/>
                <a:gd name="T78" fmla="*/ 899 w 1296"/>
                <a:gd name="T79" fmla="*/ 49 h 1264"/>
                <a:gd name="T80" fmla="*/ 984 w 1296"/>
                <a:gd name="T81" fmla="*/ 91 h 1264"/>
                <a:gd name="T82" fmla="*/ 1023 w 1296"/>
                <a:gd name="T83" fmla="*/ 117 h 1264"/>
                <a:gd name="T84" fmla="*/ 1059 w 1296"/>
                <a:gd name="T85" fmla="*/ 144 h 1264"/>
                <a:gd name="T86" fmla="*/ 1117 w 1296"/>
                <a:gd name="T87" fmla="*/ 196 h 1264"/>
                <a:gd name="T88" fmla="*/ 1167 w 1296"/>
                <a:gd name="T89" fmla="*/ 254 h 1264"/>
                <a:gd name="T90" fmla="*/ 1210 w 1296"/>
                <a:gd name="T91" fmla="*/ 317 h 1264"/>
                <a:gd name="T92" fmla="*/ 1238 w 1296"/>
                <a:gd name="T93" fmla="*/ 371 h 1264"/>
                <a:gd name="T94" fmla="*/ 1267 w 1296"/>
                <a:gd name="T95" fmla="*/ 443 h 1264"/>
                <a:gd name="T96" fmla="*/ 1289 w 1296"/>
                <a:gd name="T97" fmla="*/ 535 h 1264"/>
                <a:gd name="T98" fmla="*/ 1296 w 1296"/>
                <a:gd name="T99" fmla="*/ 598 h 126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296"/>
                <a:gd name="T151" fmla="*/ 0 h 1264"/>
                <a:gd name="T152" fmla="*/ 1296 w 1296"/>
                <a:gd name="T153" fmla="*/ 1264 h 1264"/>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296" h="1264">
                  <a:moveTo>
                    <a:pt x="1296" y="631"/>
                  </a:moveTo>
                  <a:lnTo>
                    <a:pt x="1296" y="663"/>
                  </a:lnTo>
                  <a:lnTo>
                    <a:pt x="1293" y="695"/>
                  </a:lnTo>
                  <a:lnTo>
                    <a:pt x="1290" y="727"/>
                  </a:lnTo>
                  <a:lnTo>
                    <a:pt x="1284" y="759"/>
                  </a:lnTo>
                  <a:lnTo>
                    <a:pt x="1276" y="789"/>
                  </a:lnTo>
                  <a:lnTo>
                    <a:pt x="1267" y="819"/>
                  </a:lnTo>
                  <a:lnTo>
                    <a:pt x="1258" y="847"/>
                  </a:lnTo>
                  <a:lnTo>
                    <a:pt x="1246" y="877"/>
                  </a:lnTo>
                  <a:lnTo>
                    <a:pt x="1239" y="892"/>
                  </a:lnTo>
                  <a:lnTo>
                    <a:pt x="1233" y="905"/>
                  </a:lnTo>
                  <a:lnTo>
                    <a:pt x="1219" y="933"/>
                  </a:lnTo>
                  <a:lnTo>
                    <a:pt x="1203" y="958"/>
                  </a:lnTo>
                  <a:lnTo>
                    <a:pt x="1186" y="984"/>
                  </a:lnTo>
                  <a:lnTo>
                    <a:pt x="1168" y="1009"/>
                  </a:lnTo>
                  <a:lnTo>
                    <a:pt x="1159" y="1021"/>
                  </a:lnTo>
                  <a:lnTo>
                    <a:pt x="1149" y="1033"/>
                  </a:lnTo>
                  <a:lnTo>
                    <a:pt x="1128" y="1056"/>
                  </a:lnTo>
                  <a:lnTo>
                    <a:pt x="1107" y="1078"/>
                  </a:lnTo>
                  <a:lnTo>
                    <a:pt x="1085" y="1099"/>
                  </a:lnTo>
                  <a:lnTo>
                    <a:pt x="1061" y="1119"/>
                  </a:lnTo>
                  <a:lnTo>
                    <a:pt x="1038" y="1138"/>
                  </a:lnTo>
                  <a:lnTo>
                    <a:pt x="1012" y="1155"/>
                  </a:lnTo>
                  <a:lnTo>
                    <a:pt x="985" y="1172"/>
                  </a:lnTo>
                  <a:lnTo>
                    <a:pt x="958" y="1187"/>
                  </a:lnTo>
                  <a:lnTo>
                    <a:pt x="929" y="1202"/>
                  </a:lnTo>
                  <a:lnTo>
                    <a:pt x="901" y="1214"/>
                  </a:lnTo>
                  <a:lnTo>
                    <a:pt x="871" y="1225"/>
                  </a:lnTo>
                  <a:lnTo>
                    <a:pt x="841" y="1235"/>
                  </a:lnTo>
                  <a:lnTo>
                    <a:pt x="811" y="1243"/>
                  </a:lnTo>
                  <a:lnTo>
                    <a:pt x="779" y="1251"/>
                  </a:lnTo>
                  <a:lnTo>
                    <a:pt x="748" y="1255"/>
                  </a:lnTo>
                  <a:lnTo>
                    <a:pt x="714" y="1261"/>
                  </a:lnTo>
                  <a:lnTo>
                    <a:pt x="683" y="1264"/>
                  </a:lnTo>
                  <a:lnTo>
                    <a:pt x="649" y="1264"/>
                  </a:lnTo>
                  <a:lnTo>
                    <a:pt x="616" y="1264"/>
                  </a:lnTo>
                  <a:lnTo>
                    <a:pt x="599" y="1262"/>
                  </a:lnTo>
                  <a:lnTo>
                    <a:pt x="583" y="1261"/>
                  </a:lnTo>
                  <a:lnTo>
                    <a:pt x="549" y="1256"/>
                  </a:lnTo>
                  <a:lnTo>
                    <a:pt x="518" y="1251"/>
                  </a:lnTo>
                  <a:lnTo>
                    <a:pt x="502" y="1248"/>
                  </a:lnTo>
                  <a:lnTo>
                    <a:pt x="486" y="1244"/>
                  </a:lnTo>
                  <a:lnTo>
                    <a:pt x="456" y="1235"/>
                  </a:lnTo>
                  <a:lnTo>
                    <a:pt x="426" y="1226"/>
                  </a:lnTo>
                  <a:lnTo>
                    <a:pt x="396" y="1215"/>
                  </a:lnTo>
                  <a:lnTo>
                    <a:pt x="368" y="1203"/>
                  </a:lnTo>
                  <a:lnTo>
                    <a:pt x="339" y="1188"/>
                  </a:lnTo>
                  <a:lnTo>
                    <a:pt x="312" y="1173"/>
                  </a:lnTo>
                  <a:lnTo>
                    <a:pt x="300" y="1165"/>
                  </a:lnTo>
                  <a:lnTo>
                    <a:pt x="285" y="1157"/>
                  </a:lnTo>
                  <a:lnTo>
                    <a:pt x="272" y="1147"/>
                  </a:lnTo>
                  <a:lnTo>
                    <a:pt x="260" y="1140"/>
                  </a:lnTo>
                  <a:lnTo>
                    <a:pt x="249" y="1130"/>
                  </a:lnTo>
                  <a:lnTo>
                    <a:pt x="236" y="1121"/>
                  </a:lnTo>
                  <a:lnTo>
                    <a:pt x="212" y="1100"/>
                  </a:lnTo>
                  <a:lnTo>
                    <a:pt x="190" y="1080"/>
                  </a:lnTo>
                  <a:lnTo>
                    <a:pt x="179" y="1069"/>
                  </a:lnTo>
                  <a:lnTo>
                    <a:pt x="168" y="1057"/>
                  </a:lnTo>
                  <a:lnTo>
                    <a:pt x="147" y="1034"/>
                  </a:lnTo>
                  <a:lnTo>
                    <a:pt x="128" y="1010"/>
                  </a:lnTo>
                  <a:lnTo>
                    <a:pt x="110" y="986"/>
                  </a:lnTo>
                  <a:lnTo>
                    <a:pt x="93" y="960"/>
                  </a:lnTo>
                  <a:lnTo>
                    <a:pt x="85" y="947"/>
                  </a:lnTo>
                  <a:lnTo>
                    <a:pt x="78" y="935"/>
                  </a:lnTo>
                  <a:lnTo>
                    <a:pt x="63" y="907"/>
                  </a:lnTo>
                  <a:lnTo>
                    <a:pt x="57" y="894"/>
                  </a:lnTo>
                  <a:lnTo>
                    <a:pt x="50" y="879"/>
                  </a:lnTo>
                  <a:lnTo>
                    <a:pt x="40" y="849"/>
                  </a:lnTo>
                  <a:lnTo>
                    <a:pt x="28" y="821"/>
                  </a:lnTo>
                  <a:lnTo>
                    <a:pt x="21" y="791"/>
                  </a:lnTo>
                  <a:lnTo>
                    <a:pt x="12" y="761"/>
                  </a:lnTo>
                  <a:lnTo>
                    <a:pt x="8" y="729"/>
                  </a:lnTo>
                  <a:lnTo>
                    <a:pt x="4" y="714"/>
                  </a:lnTo>
                  <a:lnTo>
                    <a:pt x="2" y="698"/>
                  </a:lnTo>
                  <a:lnTo>
                    <a:pt x="0" y="665"/>
                  </a:lnTo>
                  <a:lnTo>
                    <a:pt x="0" y="633"/>
                  </a:lnTo>
                  <a:lnTo>
                    <a:pt x="0" y="600"/>
                  </a:lnTo>
                  <a:lnTo>
                    <a:pt x="2" y="568"/>
                  </a:lnTo>
                  <a:lnTo>
                    <a:pt x="7" y="537"/>
                  </a:lnTo>
                  <a:lnTo>
                    <a:pt x="12" y="506"/>
                  </a:lnTo>
                  <a:lnTo>
                    <a:pt x="20" y="476"/>
                  </a:lnTo>
                  <a:lnTo>
                    <a:pt x="28" y="446"/>
                  </a:lnTo>
                  <a:lnTo>
                    <a:pt x="39" y="416"/>
                  </a:lnTo>
                  <a:lnTo>
                    <a:pt x="49" y="387"/>
                  </a:lnTo>
                  <a:lnTo>
                    <a:pt x="56" y="373"/>
                  </a:lnTo>
                  <a:lnTo>
                    <a:pt x="62" y="359"/>
                  </a:lnTo>
                  <a:lnTo>
                    <a:pt x="77" y="331"/>
                  </a:lnTo>
                  <a:lnTo>
                    <a:pt x="92" y="305"/>
                  </a:lnTo>
                  <a:lnTo>
                    <a:pt x="109" y="279"/>
                  </a:lnTo>
                  <a:lnTo>
                    <a:pt x="127" y="256"/>
                  </a:lnTo>
                  <a:lnTo>
                    <a:pt x="137" y="243"/>
                  </a:lnTo>
                  <a:lnTo>
                    <a:pt x="146" y="230"/>
                  </a:lnTo>
                  <a:lnTo>
                    <a:pt x="167" y="209"/>
                  </a:lnTo>
                  <a:lnTo>
                    <a:pt x="189" y="186"/>
                  </a:lnTo>
                  <a:lnTo>
                    <a:pt x="211" y="166"/>
                  </a:lnTo>
                  <a:lnTo>
                    <a:pt x="235" y="145"/>
                  </a:lnTo>
                  <a:lnTo>
                    <a:pt x="259" y="126"/>
                  </a:lnTo>
                  <a:lnTo>
                    <a:pt x="284" y="109"/>
                  </a:lnTo>
                  <a:lnTo>
                    <a:pt x="310" y="93"/>
                  </a:lnTo>
                  <a:lnTo>
                    <a:pt x="338" y="77"/>
                  </a:lnTo>
                  <a:lnTo>
                    <a:pt x="366" y="63"/>
                  </a:lnTo>
                  <a:lnTo>
                    <a:pt x="395" y="50"/>
                  </a:lnTo>
                  <a:lnTo>
                    <a:pt x="425" y="39"/>
                  </a:lnTo>
                  <a:lnTo>
                    <a:pt x="455" y="30"/>
                  </a:lnTo>
                  <a:lnTo>
                    <a:pt x="485" y="19"/>
                  </a:lnTo>
                  <a:lnTo>
                    <a:pt x="517" y="13"/>
                  </a:lnTo>
                  <a:lnTo>
                    <a:pt x="547" y="7"/>
                  </a:lnTo>
                  <a:lnTo>
                    <a:pt x="581" y="4"/>
                  </a:lnTo>
                  <a:lnTo>
                    <a:pt x="615" y="0"/>
                  </a:lnTo>
                  <a:lnTo>
                    <a:pt x="647" y="0"/>
                  </a:lnTo>
                  <a:lnTo>
                    <a:pt x="681" y="0"/>
                  </a:lnTo>
                  <a:lnTo>
                    <a:pt x="697" y="2"/>
                  </a:lnTo>
                  <a:lnTo>
                    <a:pt x="713" y="4"/>
                  </a:lnTo>
                  <a:lnTo>
                    <a:pt x="746" y="7"/>
                  </a:lnTo>
                  <a:lnTo>
                    <a:pt x="777" y="13"/>
                  </a:lnTo>
                  <a:lnTo>
                    <a:pt x="793" y="16"/>
                  </a:lnTo>
                  <a:lnTo>
                    <a:pt x="809" y="19"/>
                  </a:lnTo>
                  <a:lnTo>
                    <a:pt x="839" y="29"/>
                  </a:lnTo>
                  <a:lnTo>
                    <a:pt x="869" y="39"/>
                  </a:lnTo>
                  <a:lnTo>
                    <a:pt x="899" y="49"/>
                  </a:lnTo>
                  <a:lnTo>
                    <a:pt x="928" y="62"/>
                  </a:lnTo>
                  <a:lnTo>
                    <a:pt x="957" y="76"/>
                  </a:lnTo>
                  <a:lnTo>
                    <a:pt x="984" y="91"/>
                  </a:lnTo>
                  <a:lnTo>
                    <a:pt x="997" y="99"/>
                  </a:lnTo>
                  <a:lnTo>
                    <a:pt x="1010" y="108"/>
                  </a:lnTo>
                  <a:lnTo>
                    <a:pt x="1023" y="117"/>
                  </a:lnTo>
                  <a:lnTo>
                    <a:pt x="1036" y="125"/>
                  </a:lnTo>
                  <a:lnTo>
                    <a:pt x="1048" y="134"/>
                  </a:lnTo>
                  <a:lnTo>
                    <a:pt x="1059" y="144"/>
                  </a:lnTo>
                  <a:lnTo>
                    <a:pt x="1083" y="164"/>
                  </a:lnTo>
                  <a:lnTo>
                    <a:pt x="1106" y="185"/>
                  </a:lnTo>
                  <a:lnTo>
                    <a:pt x="1117" y="196"/>
                  </a:lnTo>
                  <a:lnTo>
                    <a:pt x="1127" y="207"/>
                  </a:lnTo>
                  <a:lnTo>
                    <a:pt x="1148" y="228"/>
                  </a:lnTo>
                  <a:lnTo>
                    <a:pt x="1167" y="254"/>
                  </a:lnTo>
                  <a:lnTo>
                    <a:pt x="1185" y="277"/>
                  </a:lnTo>
                  <a:lnTo>
                    <a:pt x="1202" y="303"/>
                  </a:lnTo>
                  <a:lnTo>
                    <a:pt x="1210" y="317"/>
                  </a:lnTo>
                  <a:lnTo>
                    <a:pt x="1218" y="329"/>
                  </a:lnTo>
                  <a:lnTo>
                    <a:pt x="1233" y="357"/>
                  </a:lnTo>
                  <a:lnTo>
                    <a:pt x="1238" y="371"/>
                  </a:lnTo>
                  <a:lnTo>
                    <a:pt x="1245" y="385"/>
                  </a:lnTo>
                  <a:lnTo>
                    <a:pt x="1257" y="413"/>
                  </a:lnTo>
                  <a:lnTo>
                    <a:pt x="1267" y="443"/>
                  </a:lnTo>
                  <a:lnTo>
                    <a:pt x="1276" y="473"/>
                  </a:lnTo>
                  <a:lnTo>
                    <a:pt x="1283" y="503"/>
                  </a:lnTo>
                  <a:lnTo>
                    <a:pt x="1289" y="535"/>
                  </a:lnTo>
                  <a:lnTo>
                    <a:pt x="1291" y="550"/>
                  </a:lnTo>
                  <a:lnTo>
                    <a:pt x="1293" y="566"/>
                  </a:lnTo>
                  <a:lnTo>
                    <a:pt x="1296" y="598"/>
                  </a:lnTo>
                  <a:lnTo>
                    <a:pt x="1296" y="631"/>
                  </a:lnTo>
                  <a:close/>
                </a:path>
              </a:pathLst>
            </a:custGeom>
            <a:solidFill>
              <a:srgbClr val="C95C6E"/>
            </a:solidFill>
            <a:ln w="9525">
              <a:noFill/>
              <a:round/>
              <a:headEnd/>
              <a:tailEnd/>
            </a:ln>
          </p:spPr>
          <p:txBody>
            <a:bodyPr/>
            <a:lstStyle/>
            <a:p>
              <a:endParaRPr lang="ru-RU"/>
            </a:p>
          </p:txBody>
        </p:sp>
        <p:sp>
          <p:nvSpPr>
            <p:cNvPr id="22790" name="Freeform 1663"/>
            <p:cNvSpPr>
              <a:spLocks/>
            </p:cNvSpPr>
            <p:nvPr/>
          </p:nvSpPr>
          <p:spPr bwMode="auto">
            <a:xfrm>
              <a:off x="2265" y="1616"/>
              <a:ext cx="1252" cy="1220"/>
            </a:xfrm>
            <a:custGeom>
              <a:avLst/>
              <a:gdLst>
                <a:gd name="T0" fmla="*/ 1250 w 1252"/>
                <a:gd name="T1" fmla="*/ 656 h 1220"/>
                <a:gd name="T2" fmla="*/ 1239 w 1252"/>
                <a:gd name="T3" fmla="*/ 733 h 1220"/>
                <a:gd name="T4" fmla="*/ 1215 w 1252"/>
                <a:gd name="T5" fmla="*/ 819 h 1220"/>
                <a:gd name="T6" fmla="*/ 1176 w 1252"/>
                <a:gd name="T7" fmla="*/ 900 h 1220"/>
                <a:gd name="T8" fmla="*/ 1129 w 1252"/>
                <a:gd name="T9" fmla="*/ 974 h 1220"/>
                <a:gd name="T10" fmla="*/ 1069 w 1252"/>
                <a:gd name="T11" fmla="*/ 1041 h 1220"/>
                <a:gd name="T12" fmla="*/ 1025 w 1252"/>
                <a:gd name="T13" fmla="*/ 1080 h 1220"/>
                <a:gd name="T14" fmla="*/ 952 w 1252"/>
                <a:gd name="T15" fmla="*/ 1131 h 1220"/>
                <a:gd name="T16" fmla="*/ 871 w 1252"/>
                <a:gd name="T17" fmla="*/ 1173 h 1220"/>
                <a:gd name="T18" fmla="*/ 813 w 1252"/>
                <a:gd name="T19" fmla="*/ 1192 h 1220"/>
                <a:gd name="T20" fmla="*/ 723 w 1252"/>
                <a:gd name="T21" fmla="*/ 1213 h 1220"/>
                <a:gd name="T22" fmla="*/ 627 w 1252"/>
                <a:gd name="T23" fmla="*/ 1220 h 1220"/>
                <a:gd name="T24" fmla="*/ 563 w 1252"/>
                <a:gd name="T25" fmla="*/ 1217 h 1220"/>
                <a:gd name="T26" fmla="*/ 501 w 1252"/>
                <a:gd name="T27" fmla="*/ 1207 h 1220"/>
                <a:gd name="T28" fmla="*/ 412 w 1252"/>
                <a:gd name="T29" fmla="*/ 1184 h 1220"/>
                <a:gd name="T30" fmla="*/ 328 w 1252"/>
                <a:gd name="T31" fmla="*/ 1148 h 1220"/>
                <a:gd name="T32" fmla="*/ 253 w 1252"/>
                <a:gd name="T33" fmla="*/ 1099 h 1220"/>
                <a:gd name="T34" fmla="*/ 207 w 1252"/>
                <a:gd name="T35" fmla="*/ 1063 h 1220"/>
                <a:gd name="T36" fmla="*/ 164 w 1252"/>
                <a:gd name="T37" fmla="*/ 1022 h 1220"/>
                <a:gd name="T38" fmla="*/ 109 w 1252"/>
                <a:gd name="T39" fmla="*/ 953 h 1220"/>
                <a:gd name="T40" fmla="*/ 62 w 1252"/>
                <a:gd name="T41" fmla="*/ 876 h 1220"/>
                <a:gd name="T42" fmla="*/ 29 w 1252"/>
                <a:gd name="T43" fmla="*/ 793 h 1220"/>
                <a:gd name="T44" fmla="*/ 9 w 1252"/>
                <a:gd name="T45" fmla="*/ 705 h 1220"/>
                <a:gd name="T46" fmla="*/ 0 w 1252"/>
                <a:gd name="T47" fmla="*/ 611 h 1220"/>
                <a:gd name="T48" fmla="*/ 3 w 1252"/>
                <a:gd name="T49" fmla="*/ 548 h 1220"/>
                <a:gd name="T50" fmla="*/ 19 w 1252"/>
                <a:gd name="T51" fmla="*/ 458 h 1220"/>
                <a:gd name="T52" fmla="*/ 49 w 1252"/>
                <a:gd name="T53" fmla="*/ 375 h 1220"/>
                <a:gd name="T54" fmla="*/ 90 w 1252"/>
                <a:gd name="T55" fmla="*/ 295 h 1220"/>
                <a:gd name="T56" fmla="*/ 142 w 1252"/>
                <a:gd name="T57" fmla="*/ 222 h 1220"/>
                <a:gd name="T58" fmla="*/ 195 w 1252"/>
                <a:gd name="T59" fmla="*/ 168 h 1220"/>
                <a:gd name="T60" fmla="*/ 251 w 1252"/>
                <a:gd name="T61" fmla="*/ 121 h 1220"/>
                <a:gd name="T62" fmla="*/ 327 w 1252"/>
                <a:gd name="T63" fmla="*/ 74 h 1220"/>
                <a:gd name="T64" fmla="*/ 411 w 1252"/>
                <a:gd name="T65" fmla="*/ 38 h 1220"/>
                <a:gd name="T66" fmla="*/ 469 w 1252"/>
                <a:gd name="T67" fmla="*/ 20 h 1220"/>
                <a:gd name="T68" fmla="*/ 561 w 1252"/>
                <a:gd name="T69" fmla="*/ 4 h 1220"/>
                <a:gd name="T70" fmla="*/ 658 w 1252"/>
                <a:gd name="T71" fmla="*/ 0 h 1220"/>
                <a:gd name="T72" fmla="*/ 721 w 1252"/>
                <a:gd name="T73" fmla="*/ 7 h 1220"/>
                <a:gd name="T74" fmla="*/ 781 w 1252"/>
                <a:gd name="T75" fmla="*/ 19 h 1220"/>
                <a:gd name="T76" fmla="*/ 870 w 1252"/>
                <a:gd name="T77" fmla="*/ 47 h 1220"/>
                <a:gd name="T78" fmla="*/ 951 w 1252"/>
                <a:gd name="T79" fmla="*/ 88 h 1220"/>
                <a:gd name="T80" fmla="*/ 1024 w 1252"/>
                <a:gd name="T81" fmla="*/ 139 h 1220"/>
                <a:gd name="T82" fmla="*/ 1068 w 1252"/>
                <a:gd name="T83" fmla="*/ 178 h 1220"/>
                <a:gd name="T84" fmla="*/ 1109 w 1252"/>
                <a:gd name="T85" fmla="*/ 221 h 1220"/>
                <a:gd name="T86" fmla="*/ 1161 w 1252"/>
                <a:gd name="T87" fmla="*/ 294 h 1220"/>
                <a:gd name="T88" fmla="*/ 1203 w 1252"/>
                <a:gd name="T89" fmla="*/ 373 h 1220"/>
                <a:gd name="T90" fmla="*/ 1233 w 1252"/>
                <a:gd name="T91" fmla="*/ 456 h 1220"/>
                <a:gd name="T92" fmla="*/ 1248 w 1252"/>
                <a:gd name="T93" fmla="*/ 546 h 122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52"/>
                <a:gd name="T142" fmla="*/ 0 h 1220"/>
                <a:gd name="T143" fmla="*/ 1252 w 1252"/>
                <a:gd name="T144" fmla="*/ 1220 h 122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52" h="1220">
                  <a:moveTo>
                    <a:pt x="1252" y="609"/>
                  </a:moveTo>
                  <a:lnTo>
                    <a:pt x="1252" y="641"/>
                  </a:lnTo>
                  <a:lnTo>
                    <a:pt x="1250" y="656"/>
                  </a:lnTo>
                  <a:lnTo>
                    <a:pt x="1249" y="671"/>
                  </a:lnTo>
                  <a:lnTo>
                    <a:pt x="1245" y="703"/>
                  </a:lnTo>
                  <a:lnTo>
                    <a:pt x="1239" y="733"/>
                  </a:lnTo>
                  <a:lnTo>
                    <a:pt x="1233" y="761"/>
                  </a:lnTo>
                  <a:lnTo>
                    <a:pt x="1224" y="791"/>
                  </a:lnTo>
                  <a:lnTo>
                    <a:pt x="1215" y="819"/>
                  </a:lnTo>
                  <a:lnTo>
                    <a:pt x="1203" y="846"/>
                  </a:lnTo>
                  <a:lnTo>
                    <a:pt x="1191" y="873"/>
                  </a:lnTo>
                  <a:lnTo>
                    <a:pt x="1176" y="900"/>
                  </a:lnTo>
                  <a:lnTo>
                    <a:pt x="1162" y="925"/>
                  </a:lnTo>
                  <a:lnTo>
                    <a:pt x="1146" y="951"/>
                  </a:lnTo>
                  <a:lnTo>
                    <a:pt x="1129" y="974"/>
                  </a:lnTo>
                  <a:lnTo>
                    <a:pt x="1110" y="998"/>
                  </a:lnTo>
                  <a:lnTo>
                    <a:pt x="1089" y="1020"/>
                  </a:lnTo>
                  <a:lnTo>
                    <a:pt x="1069" y="1041"/>
                  </a:lnTo>
                  <a:lnTo>
                    <a:pt x="1059" y="1052"/>
                  </a:lnTo>
                  <a:lnTo>
                    <a:pt x="1048" y="1062"/>
                  </a:lnTo>
                  <a:lnTo>
                    <a:pt x="1025" y="1080"/>
                  </a:lnTo>
                  <a:lnTo>
                    <a:pt x="1001" y="1098"/>
                  </a:lnTo>
                  <a:lnTo>
                    <a:pt x="977" y="1115"/>
                  </a:lnTo>
                  <a:lnTo>
                    <a:pt x="952" y="1131"/>
                  </a:lnTo>
                  <a:lnTo>
                    <a:pt x="925" y="1147"/>
                  </a:lnTo>
                  <a:lnTo>
                    <a:pt x="898" y="1160"/>
                  </a:lnTo>
                  <a:lnTo>
                    <a:pt x="871" y="1173"/>
                  </a:lnTo>
                  <a:lnTo>
                    <a:pt x="843" y="1183"/>
                  </a:lnTo>
                  <a:lnTo>
                    <a:pt x="827" y="1188"/>
                  </a:lnTo>
                  <a:lnTo>
                    <a:pt x="813" y="1192"/>
                  </a:lnTo>
                  <a:lnTo>
                    <a:pt x="783" y="1201"/>
                  </a:lnTo>
                  <a:lnTo>
                    <a:pt x="753" y="1207"/>
                  </a:lnTo>
                  <a:lnTo>
                    <a:pt x="723" y="1213"/>
                  </a:lnTo>
                  <a:lnTo>
                    <a:pt x="691" y="1217"/>
                  </a:lnTo>
                  <a:lnTo>
                    <a:pt x="659" y="1220"/>
                  </a:lnTo>
                  <a:lnTo>
                    <a:pt x="627" y="1220"/>
                  </a:lnTo>
                  <a:lnTo>
                    <a:pt x="595" y="1220"/>
                  </a:lnTo>
                  <a:lnTo>
                    <a:pt x="578" y="1219"/>
                  </a:lnTo>
                  <a:lnTo>
                    <a:pt x="563" y="1217"/>
                  </a:lnTo>
                  <a:lnTo>
                    <a:pt x="531" y="1213"/>
                  </a:lnTo>
                  <a:lnTo>
                    <a:pt x="517" y="1211"/>
                  </a:lnTo>
                  <a:lnTo>
                    <a:pt x="501" y="1207"/>
                  </a:lnTo>
                  <a:lnTo>
                    <a:pt x="471" y="1202"/>
                  </a:lnTo>
                  <a:lnTo>
                    <a:pt x="441" y="1193"/>
                  </a:lnTo>
                  <a:lnTo>
                    <a:pt x="412" y="1184"/>
                  </a:lnTo>
                  <a:lnTo>
                    <a:pt x="384" y="1173"/>
                  </a:lnTo>
                  <a:lnTo>
                    <a:pt x="356" y="1161"/>
                  </a:lnTo>
                  <a:lnTo>
                    <a:pt x="328" y="1148"/>
                  </a:lnTo>
                  <a:lnTo>
                    <a:pt x="302" y="1132"/>
                  </a:lnTo>
                  <a:lnTo>
                    <a:pt x="277" y="1116"/>
                  </a:lnTo>
                  <a:lnTo>
                    <a:pt x="253" y="1099"/>
                  </a:lnTo>
                  <a:lnTo>
                    <a:pt x="229" y="1082"/>
                  </a:lnTo>
                  <a:lnTo>
                    <a:pt x="218" y="1072"/>
                  </a:lnTo>
                  <a:lnTo>
                    <a:pt x="207" y="1063"/>
                  </a:lnTo>
                  <a:lnTo>
                    <a:pt x="185" y="1043"/>
                  </a:lnTo>
                  <a:lnTo>
                    <a:pt x="173" y="1031"/>
                  </a:lnTo>
                  <a:lnTo>
                    <a:pt x="164" y="1022"/>
                  </a:lnTo>
                  <a:lnTo>
                    <a:pt x="143" y="1000"/>
                  </a:lnTo>
                  <a:lnTo>
                    <a:pt x="126" y="976"/>
                  </a:lnTo>
                  <a:lnTo>
                    <a:pt x="109" y="953"/>
                  </a:lnTo>
                  <a:lnTo>
                    <a:pt x="91" y="927"/>
                  </a:lnTo>
                  <a:lnTo>
                    <a:pt x="77" y="902"/>
                  </a:lnTo>
                  <a:lnTo>
                    <a:pt x="62" y="876"/>
                  </a:lnTo>
                  <a:lnTo>
                    <a:pt x="49" y="848"/>
                  </a:lnTo>
                  <a:lnTo>
                    <a:pt x="39" y="821"/>
                  </a:lnTo>
                  <a:lnTo>
                    <a:pt x="29" y="793"/>
                  </a:lnTo>
                  <a:lnTo>
                    <a:pt x="19" y="763"/>
                  </a:lnTo>
                  <a:lnTo>
                    <a:pt x="13" y="735"/>
                  </a:lnTo>
                  <a:lnTo>
                    <a:pt x="9" y="705"/>
                  </a:lnTo>
                  <a:lnTo>
                    <a:pt x="4" y="673"/>
                  </a:lnTo>
                  <a:lnTo>
                    <a:pt x="0" y="643"/>
                  </a:lnTo>
                  <a:lnTo>
                    <a:pt x="0" y="611"/>
                  </a:lnTo>
                  <a:lnTo>
                    <a:pt x="0" y="580"/>
                  </a:lnTo>
                  <a:lnTo>
                    <a:pt x="2" y="564"/>
                  </a:lnTo>
                  <a:lnTo>
                    <a:pt x="3" y="548"/>
                  </a:lnTo>
                  <a:lnTo>
                    <a:pt x="9" y="518"/>
                  </a:lnTo>
                  <a:lnTo>
                    <a:pt x="13" y="488"/>
                  </a:lnTo>
                  <a:lnTo>
                    <a:pt x="19" y="458"/>
                  </a:lnTo>
                  <a:lnTo>
                    <a:pt x="28" y="429"/>
                  </a:lnTo>
                  <a:lnTo>
                    <a:pt x="39" y="401"/>
                  </a:lnTo>
                  <a:lnTo>
                    <a:pt x="49" y="375"/>
                  </a:lnTo>
                  <a:lnTo>
                    <a:pt x="62" y="346"/>
                  </a:lnTo>
                  <a:lnTo>
                    <a:pt x="76" y="320"/>
                  </a:lnTo>
                  <a:lnTo>
                    <a:pt x="90" y="295"/>
                  </a:lnTo>
                  <a:lnTo>
                    <a:pt x="108" y="270"/>
                  </a:lnTo>
                  <a:lnTo>
                    <a:pt x="125" y="247"/>
                  </a:lnTo>
                  <a:lnTo>
                    <a:pt x="142" y="222"/>
                  </a:lnTo>
                  <a:lnTo>
                    <a:pt x="163" y="200"/>
                  </a:lnTo>
                  <a:lnTo>
                    <a:pt x="183" y="180"/>
                  </a:lnTo>
                  <a:lnTo>
                    <a:pt x="195" y="168"/>
                  </a:lnTo>
                  <a:lnTo>
                    <a:pt x="206" y="159"/>
                  </a:lnTo>
                  <a:lnTo>
                    <a:pt x="227" y="140"/>
                  </a:lnTo>
                  <a:lnTo>
                    <a:pt x="251" y="121"/>
                  </a:lnTo>
                  <a:lnTo>
                    <a:pt x="275" y="106"/>
                  </a:lnTo>
                  <a:lnTo>
                    <a:pt x="300" y="89"/>
                  </a:lnTo>
                  <a:lnTo>
                    <a:pt x="327" y="74"/>
                  </a:lnTo>
                  <a:lnTo>
                    <a:pt x="354" y="61"/>
                  </a:lnTo>
                  <a:lnTo>
                    <a:pt x="383" y="48"/>
                  </a:lnTo>
                  <a:lnTo>
                    <a:pt x="411" y="38"/>
                  </a:lnTo>
                  <a:lnTo>
                    <a:pt x="426" y="32"/>
                  </a:lnTo>
                  <a:lnTo>
                    <a:pt x="439" y="27"/>
                  </a:lnTo>
                  <a:lnTo>
                    <a:pt x="469" y="20"/>
                  </a:lnTo>
                  <a:lnTo>
                    <a:pt x="499" y="12"/>
                  </a:lnTo>
                  <a:lnTo>
                    <a:pt x="530" y="7"/>
                  </a:lnTo>
                  <a:lnTo>
                    <a:pt x="561" y="4"/>
                  </a:lnTo>
                  <a:lnTo>
                    <a:pt x="593" y="0"/>
                  </a:lnTo>
                  <a:lnTo>
                    <a:pt x="626" y="0"/>
                  </a:lnTo>
                  <a:lnTo>
                    <a:pt x="658" y="0"/>
                  </a:lnTo>
                  <a:lnTo>
                    <a:pt x="674" y="2"/>
                  </a:lnTo>
                  <a:lnTo>
                    <a:pt x="689" y="4"/>
                  </a:lnTo>
                  <a:lnTo>
                    <a:pt x="721" y="7"/>
                  </a:lnTo>
                  <a:lnTo>
                    <a:pt x="737" y="10"/>
                  </a:lnTo>
                  <a:lnTo>
                    <a:pt x="751" y="11"/>
                  </a:lnTo>
                  <a:lnTo>
                    <a:pt x="781" y="19"/>
                  </a:lnTo>
                  <a:lnTo>
                    <a:pt x="811" y="27"/>
                  </a:lnTo>
                  <a:lnTo>
                    <a:pt x="841" y="37"/>
                  </a:lnTo>
                  <a:lnTo>
                    <a:pt x="870" y="47"/>
                  </a:lnTo>
                  <a:lnTo>
                    <a:pt x="896" y="60"/>
                  </a:lnTo>
                  <a:lnTo>
                    <a:pt x="924" y="73"/>
                  </a:lnTo>
                  <a:lnTo>
                    <a:pt x="951" y="88"/>
                  </a:lnTo>
                  <a:lnTo>
                    <a:pt x="976" y="104"/>
                  </a:lnTo>
                  <a:lnTo>
                    <a:pt x="1000" y="120"/>
                  </a:lnTo>
                  <a:lnTo>
                    <a:pt x="1024" y="139"/>
                  </a:lnTo>
                  <a:lnTo>
                    <a:pt x="1036" y="148"/>
                  </a:lnTo>
                  <a:lnTo>
                    <a:pt x="1047" y="157"/>
                  </a:lnTo>
                  <a:lnTo>
                    <a:pt x="1068" y="178"/>
                  </a:lnTo>
                  <a:lnTo>
                    <a:pt x="1079" y="187"/>
                  </a:lnTo>
                  <a:lnTo>
                    <a:pt x="1088" y="199"/>
                  </a:lnTo>
                  <a:lnTo>
                    <a:pt x="1109" y="221"/>
                  </a:lnTo>
                  <a:lnTo>
                    <a:pt x="1128" y="245"/>
                  </a:lnTo>
                  <a:lnTo>
                    <a:pt x="1145" y="268"/>
                  </a:lnTo>
                  <a:lnTo>
                    <a:pt x="1161" y="294"/>
                  </a:lnTo>
                  <a:lnTo>
                    <a:pt x="1175" y="318"/>
                  </a:lnTo>
                  <a:lnTo>
                    <a:pt x="1190" y="344"/>
                  </a:lnTo>
                  <a:lnTo>
                    <a:pt x="1203" y="373"/>
                  </a:lnTo>
                  <a:lnTo>
                    <a:pt x="1214" y="399"/>
                  </a:lnTo>
                  <a:lnTo>
                    <a:pt x="1223" y="427"/>
                  </a:lnTo>
                  <a:lnTo>
                    <a:pt x="1233" y="456"/>
                  </a:lnTo>
                  <a:lnTo>
                    <a:pt x="1239" y="486"/>
                  </a:lnTo>
                  <a:lnTo>
                    <a:pt x="1245" y="516"/>
                  </a:lnTo>
                  <a:lnTo>
                    <a:pt x="1248" y="546"/>
                  </a:lnTo>
                  <a:lnTo>
                    <a:pt x="1252" y="577"/>
                  </a:lnTo>
                  <a:lnTo>
                    <a:pt x="1252" y="609"/>
                  </a:lnTo>
                  <a:close/>
                </a:path>
              </a:pathLst>
            </a:custGeom>
            <a:solidFill>
              <a:srgbClr val="D55B6F"/>
            </a:solidFill>
            <a:ln w="9525">
              <a:noFill/>
              <a:round/>
              <a:headEnd/>
              <a:tailEnd/>
            </a:ln>
          </p:spPr>
          <p:txBody>
            <a:bodyPr/>
            <a:lstStyle/>
            <a:p>
              <a:endParaRPr lang="ru-RU"/>
            </a:p>
          </p:txBody>
        </p:sp>
        <p:sp>
          <p:nvSpPr>
            <p:cNvPr id="22791" name="Freeform 1664"/>
            <p:cNvSpPr>
              <a:spLocks/>
            </p:cNvSpPr>
            <p:nvPr/>
          </p:nvSpPr>
          <p:spPr bwMode="auto">
            <a:xfrm>
              <a:off x="2289" y="1637"/>
              <a:ext cx="1209" cy="1175"/>
            </a:xfrm>
            <a:custGeom>
              <a:avLst/>
              <a:gdLst>
                <a:gd name="T0" fmla="*/ 1205 w 1209"/>
                <a:gd name="T1" fmla="*/ 647 h 1175"/>
                <a:gd name="T2" fmla="*/ 1190 w 1209"/>
                <a:gd name="T3" fmla="*/ 734 h 1175"/>
                <a:gd name="T4" fmla="*/ 1162 w 1209"/>
                <a:gd name="T5" fmla="*/ 816 h 1175"/>
                <a:gd name="T6" fmla="*/ 1122 w 1209"/>
                <a:gd name="T7" fmla="*/ 892 h 1175"/>
                <a:gd name="T8" fmla="*/ 1072 w 1209"/>
                <a:gd name="T9" fmla="*/ 961 h 1175"/>
                <a:gd name="T10" fmla="*/ 1032 w 1209"/>
                <a:gd name="T11" fmla="*/ 1003 h 1175"/>
                <a:gd name="T12" fmla="*/ 967 w 1209"/>
                <a:gd name="T13" fmla="*/ 1058 h 1175"/>
                <a:gd name="T14" fmla="*/ 893 w 1209"/>
                <a:gd name="T15" fmla="*/ 1104 h 1175"/>
                <a:gd name="T16" fmla="*/ 814 w 1209"/>
                <a:gd name="T17" fmla="*/ 1140 h 1175"/>
                <a:gd name="T18" fmla="*/ 726 w 1209"/>
                <a:gd name="T19" fmla="*/ 1164 h 1175"/>
                <a:gd name="T20" fmla="*/ 636 w 1209"/>
                <a:gd name="T21" fmla="*/ 1175 h 1175"/>
                <a:gd name="T22" fmla="*/ 545 w 1209"/>
                <a:gd name="T23" fmla="*/ 1174 h 1175"/>
                <a:gd name="T24" fmla="*/ 454 w 1209"/>
                <a:gd name="T25" fmla="*/ 1159 h 1175"/>
                <a:gd name="T26" fmla="*/ 370 w 1209"/>
                <a:gd name="T27" fmla="*/ 1130 h 1175"/>
                <a:gd name="T28" fmla="*/ 305 w 1209"/>
                <a:gd name="T29" fmla="*/ 1099 h 1175"/>
                <a:gd name="T30" fmla="*/ 266 w 1209"/>
                <a:gd name="T31" fmla="*/ 1077 h 1175"/>
                <a:gd name="T32" fmla="*/ 198 w 1209"/>
                <a:gd name="T33" fmla="*/ 1024 h 1175"/>
                <a:gd name="T34" fmla="*/ 138 w 1209"/>
                <a:gd name="T35" fmla="*/ 963 h 1175"/>
                <a:gd name="T36" fmla="*/ 104 w 1209"/>
                <a:gd name="T37" fmla="*/ 918 h 1175"/>
                <a:gd name="T38" fmla="*/ 61 w 1209"/>
                <a:gd name="T39" fmla="*/ 843 h 1175"/>
                <a:gd name="T40" fmla="*/ 36 w 1209"/>
                <a:gd name="T41" fmla="*/ 792 h 1175"/>
                <a:gd name="T42" fmla="*/ 13 w 1209"/>
                <a:gd name="T43" fmla="*/ 708 h 1175"/>
                <a:gd name="T44" fmla="*/ 3 w 1209"/>
                <a:gd name="T45" fmla="*/ 650 h 1175"/>
                <a:gd name="T46" fmla="*/ 0 w 1209"/>
                <a:gd name="T47" fmla="*/ 590 h 1175"/>
                <a:gd name="T48" fmla="*/ 6 w 1209"/>
                <a:gd name="T49" fmla="*/ 500 h 1175"/>
                <a:gd name="T50" fmla="*/ 26 w 1209"/>
                <a:gd name="T51" fmla="*/ 415 h 1175"/>
                <a:gd name="T52" fmla="*/ 60 w 1209"/>
                <a:gd name="T53" fmla="*/ 334 h 1175"/>
                <a:gd name="T54" fmla="*/ 103 w 1209"/>
                <a:gd name="T55" fmla="*/ 261 h 1175"/>
                <a:gd name="T56" fmla="*/ 156 w 1209"/>
                <a:gd name="T57" fmla="*/ 193 h 1175"/>
                <a:gd name="T58" fmla="*/ 197 w 1209"/>
                <a:gd name="T59" fmla="*/ 154 h 1175"/>
                <a:gd name="T60" fmla="*/ 265 w 1209"/>
                <a:gd name="T61" fmla="*/ 101 h 1175"/>
                <a:gd name="T62" fmla="*/ 342 w 1209"/>
                <a:gd name="T63" fmla="*/ 58 h 1175"/>
                <a:gd name="T64" fmla="*/ 424 w 1209"/>
                <a:gd name="T65" fmla="*/ 27 h 1175"/>
                <a:gd name="T66" fmla="*/ 511 w 1209"/>
                <a:gd name="T67" fmla="*/ 7 h 1175"/>
                <a:gd name="T68" fmla="*/ 604 w 1209"/>
                <a:gd name="T69" fmla="*/ 0 h 1175"/>
                <a:gd name="T70" fmla="*/ 696 w 1209"/>
                <a:gd name="T71" fmla="*/ 7 h 1175"/>
                <a:gd name="T72" fmla="*/ 784 w 1209"/>
                <a:gd name="T73" fmla="*/ 26 h 1175"/>
                <a:gd name="T74" fmla="*/ 866 w 1209"/>
                <a:gd name="T75" fmla="*/ 57 h 1175"/>
                <a:gd name="T76" fmla="*/ 916 w 1209"/>
                <a:gd name="T77" fmla="*/ 85 h 1175"/>
                <a:gd name="T78" fmla="*/ 965 w 1209"/>
                <a:gd name="T79" fmla="*/ 116 h 1175"/>
                <a:gd name="T80" fmla="*/ 1031 w 1209"/>
                <a:gd name="T81" fmla="*/ 171 h 1175"/>
                <a:gd name="T82" fmla="*/ 1080 w 1209"/>
                <a:gd name="T83" fmla="*/ 224 h 1175"/>
                <a:gd name="T84" fmla="*/ 1121 w 1209"/>
                <a:gd name="T85" fmla="*/ 283 h 1175"/>
                <a:gd name="T86" fmla="*/ 1161 w 1209"/>
                <a:gd name="T87" fmla="*/ 359 h 1175"/>
                <a:gd name="T88" fmla="*/ 1182 w 1209"/>
                <a:gd name="T89" fmla="*/ 413 h 1175"/>
                <a:gd name="T90" fmla="*/ 1199 w 1209"/>
                <a:gd name="T91" fmla="*/ 483 h 1175"/>
                <a:gd name="T92" fmla="*/ 1207 w 1209"/>
                <a:gd name="T93" fmla="*/ 542 h 117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09"/>
                <a:gd name="T142" fmla="*/ 0 h 1175"/>
                <a:gd name="T143" fmla="*/ 1209 w 1209"/>
                <a:gd name="T144" fmla="*/ 1175 h 117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09" h="1175">
                  <a:moveTo>
                    <a:pt x="1209" y="587"/>
                  </a:moveTo>
                  <a:lnTo>
                    <a:pt x="1209" y="617"/>
                  </a:lnTo>
                  <a:lnTo>
                    <a:pt x="1205" y="647"/>
                  </a:lnTo>
                  <a:lnTo>
                    <a:pt x="1203" y="677"/>
                  </a:lnTo>
                  <a:lnTo>
                    <a:pt x="1196" y="706"/>
                  </a:lnTo>
                  <a:lnTo>
                    <a:pt x="1190" y="734"/>
                  </a:lnTo>
                  <a:lnTo>
                    <a:pt x="1182" y="762"/>
                  </a:lnTo>
                  <a:lnTo>
                    <a:pt x="1173" y="790"/>
                  </a:lnTo>
                  <a:lnTo>
                    <a:pt x="1162" y="816"/>
                  </a:lnTo>
                  <a:lnTo>
                    <a:pt x="1151" y="841"/>
                  </a:lnTo>
                  <a:lnTo>
                    <a:pt x="1136" y="867"/>
                  </a:lnTo>
                  <a:lnTo>
                    <a:pt x="1122" y="892"/>
                  </a:lnTo>
                  <a:lnTo>
                    <a:pt x="1106" y="916"/>
                  </a:lnTo>
                  <a:lnTo>
                    <a:pt x="1089" y="940"/>
                  </a:lnTo>
                  <a:lnTo>
                    <a:pt x="1072" y="961"/>
                  </a:lnTo>
                  <a:lnTo>
                    <a:pt x="1053" y="982"/>
                  </a:lnTo>
                  <a:lnTo>
                    <a:pt x="1043" y="993"/>
                  </a:lnTo>
                  <a:lnTo>
                    <a:pt x="1032" y="1003"/>
                  </a:lnTo>
                  <a:lnTo>
                    <a:pt x="1011" y="1023"/>
                  </a:lnTo>
                  <a:lnTo>
                    <a:pt x="989" y="1040"/>
                  </a:lnTo>
                  <a:lnTo>
                    <a:pt x="967" y="1058"/>
                  </a:lnTo>
                  <a:lnTo>
                    <a:pt x="944" y="1075"/>
                  </a:lnTo>
                  <a:lnTo>
                    <a:pt x="918" y="1091"/>
                  </a:lnTo>
                  <a:lnTo>
                    <a:pt x="893" y="1104"/>
                  </a:lnTo>
                  <a:lnTo>
                    <a:pt x="867" y="1118"/>
                  </a:lnTo>
                  <a:lnTo>
                    <a:pt x="840" y="1130"/>
                  </a:lnTo>
                  <a:lnTo>
                    <a:pt x="814" y="1140"/>
                  </a:lnTo>
                  <a:lnTo>
                    <a:pt x="785" y="1150"/>
                  </a:lnTo>
                  <a:lnTo>
                    <a:pt x="756" y="1158"/>
                  </a:lnTo>
                  <a:lnTo>
                    <a:pt x="726" y="1164"/>
                  </a:lnTo>
                  <a:lnTo>
                    <a:pt x="698" y="1169"/>
                  </a:lnTo>
                  <a:lnTo>
                    <a:pt x="668" y="1174"/>
                  </a:lnTo>
                  <a:lnTo>
                    <a:pt x="636" y="1175"/>
                  </a:lnTo>
                  <a:lnTo>
                    <a:pt x="606" y="1175"/>
                  </a:lnTo>
                  <a:lnTo>
                    <a:pt x="575" y="1175"/>
                  </a:lnTo>
                  <a:lnTo>
                    <a:pt x="545" y="1174"/>
                  </a:lnTo>
                  <a:lnTo>
                    <a:pt x="513" y="1170"/>
                  </a:lnTo>
                  <a:lnTo>
                    <a:pt x="484" y="1164"/>
                  </a:lnTo>
                  <a:lnTo>
                    <a:pt x="454" y="1159"/>
                  </a:lnTo>
                  <a:lnTo>
                    <a:pt x="426" y="1151"/>
                  </a:lnTo>
                  <a:lnTo>
                    <a:pt x="396" y="1141"/>
                  </a:lnTo>
                  <a:lnTo>
                    <a:pt x="370" y="1130"/>
                  </a:lnTo>
                  <a:lnTo>
                    <a:pt x="343" y="1119"/>
                  </a:lnTo>
                  <a:lnTo>
                    <a:pt x="317" y="1105"/>
                  </a:lnTo>
                  <a:lnTo>
                    <a:pt x="305" y="1099"/>
                  </a:lnTo>
                  <a:lnTo>
                    <a:pt x="292" y="1092"/>
                  </a:lnTo>
                  <a:lnTo>
                    <a:pt x="279" y="1084"/>
                  </a:lnTo>
                  <a:lnTo>
                    <a:pt x="266" y="1077"/>
                  </a:lnTo>
                  <a:lnTo>
                    <a:pt x="243" y="1059"/>
                  </a:lnTo>
                  <a:lnTo>
                    <a:pt x="221" y="1042"/>
                  </a:lnTo>
                  <a:lnTo>
                    <a:pt x="198" y="1024"/>
                  </a:lnTo>
                  <a:lnTo>
                    <a:pt x="178" y="1004"/>
                  </a:lnTo>
                  <a:lnTo>
                    <a:pt x="157" y="983"/>
                  </a:lnTo>
                  <a:lnTo>
                    <a:pt x="138" y="963"/>
                  </a:lnTo>
                  <a:lnTo>
                    <a:pt x="129" y="953"/>
                  </a:lnTo>
                  <a:lnTo>
                    <a:pt x="121" y="941"/>
                  </a:lnTo>
                  <a:lnTo>
                    <a:pt x="104" y="918"/>
                  </a:lnTo>
                  <a:lnTo>
                    <a:pt x="87" y="894"/>
                  </a:lnTo>
                  <a:lnTo>
                    <a:pt x="73" y="869"/>
                  </a:lnTo>
                  <a:lnTo>
                    <a:pt x="61" y="843"/>
                  </a:lnTo>
                  <a:lnTo>
                    <a:pt x="48" y="818"/>
                  </a:lnTo>
                  <a:lnTo>
                    <a:pt x="43" y="805"/>
                  </a:lnTo>
                  <a:lnTo>
                    <a:pt x="36" y="792"/>
                  </a:lnTo>
                  <a:lnTo>
                    <a:pt x="27" y="764"/>
                  </a:lnTo>
                  <a:lnTo>
                    <a:pt x="19" y="736"/>
                  </a:lnTo>
                  <a:lnTo>
                    <a:pt x="13" y="708"/>
                  </a:lnTo>
                  <a:lnTo>
                    <a:pt x="10" y="694"/>
                  </a:lnTo>
                  <a:lnTo>
                    <a:pt x="6" y="680"/>
                  </a:lnTo>
                  <a:lnTo>
                    <a:pt x="3" y="650"/>
                  </a:lnTo>
                  <a:lnTo>
                    <a:pt x="2" y="635"/>
                  </a:lnTo>
                  <a:lnTo>
                    <a:pt x="2" y="620"/>
                  </a:lnTo>
                  <a:lnTo>
                    <a:pt x="0" y="590"/>
                  </a:lnTo>
                  <a:lnTo>
                    <a:pt x="2" y="560"/>
                  </a:lnTo>
                  <a:lnTo>
                    <a:pt x="3" y="530"/>
                  </a:lnTo>
                  <a:lnTo>
                    <a:pt x="6" y="500"/>
                  </a:lnTo>
                  <a:lnTo>
                    <a:pt x="13" y="471"/>
                  </a:lnTo>
                  <a:lnTo>
                    <a:pt x="19" y="443"/>
                  </a:lnTo>
                  <a:lnTo>
                    <a:pt x="26" y="415"/>
                  </a:lnTo>
                  <a:lnTo>
                    <a:pt x="36" y="387"/>
                  </a:lnTo>
                  <a:lnTo>
                    <a:pt x="47" y="361"/>
                  </a:lnTo>
                  <a:lnTo>
                    <a:pt x="60" y="334"/>
                  </a:lnTo>
                  <a:lnTo>
                    <a:pt x="73" y="308"/>
                  </a:lnTo>
                  <a:lnTo>
                    <a:pt x="87" y="285"/>
                  </a:lnTo>
                  <a:lnTo>
                    <a:pt x="103" y="261"/>
                  </a:lnTo>
                  <a:lnTo>
                    <a:pt x="120" y="237"/>
                  </a:lnTo>
                  <a:lnTo>
                    <a:pt x="137" y="215"/>
                  </a:lnTo>
                  <a:lnTo>
                    <a:pt x="156" y="193"/>
                  </a:lnTo>
                  <a:lnTo>
                    <a:pt x="165" y="184"/>
                  </a:lnTo>
                  <a:lnTo>
                    <a:pt x="177" y="173"/>
                  </a:lnTo>
                  <a:lnTo>
                    <a:pt x="197" y="154"/>
                  </a:lnTo>
                  <a:lnTo>
                    <a:pt x="220" y="135"/>
                  </a:lnTo>
                  <a:lnTo>
                    <a:pt x="242" y="117"/>
                  </a:lnTo>
                  <a:lnTo>
                    <a:pt x="265" y="101"/>
                  </a:lnTo>
                  <a:lnTo>
                    <a:pt x="291" y="86"/>
                  </a:lnTo>
                  <a:lnTo>
                    <a:pt x="316" y="71"/>
                  </a:lnTo>
                  <a:lnTo>
                    <a:pt x="342" y="58"/>
                  </a:lnTo>
                  <a:lnTo>
                    <a:pt x="368" y="47"/>
                  </a:lnTo>
                  <a:lnTo>
                    <a:pt x="395" y="36"/>
                  </a:lnTo>
                  <a:lnTo>
                    <a:pt x="424" y="27"/>
                  </a:lnTo>
                  <a:lnTo>
                    <a:pt x="453" y="19"/>
                  </a:lnTo>
                  <a:lnTo>
                    <a:pt x="483" y="13"/>
                  </a:lnTo>
                  <a:lnTo>
                    <a:pt x="511" y="7"/>
                  </a:lnTo>
                  <a:lnTo>
                    <a:pt x="543" y="3"/>
                  </a:lnTo>
                  <a:lnTo>
                    <a:pt x="573" y="1"/>
                  </a:lnTo>
                  <a:lnTo>
                    <a:pt x="604" y="0"/>
                  </a:lnTo>
                  <a:lnTo>
                    <a:pt x="634" y="1"/>
                  </a:lnTo>
                  <a:lnTo>
                    <a:pt x="666" y="3"/>
                  </a:lnTo>
                  <a:lnTo>
                    <a:pt x="696" y="7"/>
                  </a:lnTo>
                  <a:lnTo>
                    <a:pt x="724" y="12"/>
                  </a:lnTo>
                  <a:lnTo>
                    <a:pt x="755" y="18"/>
                  </a:lnTo>
                  <a:lnTo>
                    <a:pt x="784" y="26"/>
                  </a:lnTo>
                  <a:lnTo>
                    <a:pt x="812" y="35"/>
                  </a:lnTo>
                  <a:lnTo>
                    <a:pt x="839" y="46"/>
                  </a:lnTo>
                  <a:lnTo>
                    <a:pt x="866" y="57"/>
                  </a:lnTo>
                  <a:lnTo>
                    <a:pt x="891" y="70"/>
                  </a:lnTo>
                  <a:lnTo>
                    <a:pt x="905" y="78"/>
                  </a:lnTo>
                  <a:lnTo>
                    <a:pt x="916" y="85"/>
                  </a:lnTo>
                  <a:lnTo>
                    <a:pt x="929" y="92"/>
                  </a:lnTo>
                  <a:lnTo>
                    <a:pt x="942" y="100"/>
                  </a:lnTo>
                  <a:lnTo>
                    <a:pt x="965" y="116"/>
                  </a:lnTo>
                  <a:lnTo>
                    <a:pt x="988" y="133"/>
                  </a:lnTo>
                  <a:lnTo>
                    <a:pt x="1010" y="152"/>
                  </a:lnTo>
                  <a:lnTo>
                    <a:pt x="1031" y="171"/>
                  </a:lnTo>
                  <a:lnTo>
                    <a:pt x="1052" y="192"/>
                  </a:lnTo>
                  <a:lnTo>
                    <a:pt x="1071" y="214"/>
                  </a:lnTo>
                  <a:lnTo>
                    <a:pt x="1080" y="224"/>
                  </a:lnTo>
                  <a:lnTo>
                    <a:pt x="1088" y="235"/>
                  </a:lnTo>
                  <a:lnTo>
                    <a:pt x="1105" y="259"/>
                  </a:lnTo>
                  <a:lnTo>
                    <a:pt x="1121" y="283"/>
                  </a:lnTo>
                  <a:lnTo>
                    <a:pt x="1135" y="306"/>
                  </a:lnTo>
                  <a:lnTo>
                    <a:pt x="1150" y="332"/>
                  </a:lnTo>
                  <a:lnTo>
                    <a:pt x="1161" y="359"/>
                  </a:lnTo>
                  <a:lnTo>
                    <a:pt x="1167" y="371"/>
                  </a:lnTo>
                  <a:lnTo>
                    <a:pt x="1172" y="385"/>
                  </a:lnTo>
                  <a:lnTo>
                    <a:pt x="1182" y="413"/>
                  </a:lnTo>
                  <a:lnTo>
                    <a:pt x="1190" y="441"/>
                  </a:lnTo>
                  <a:lnTo>
                    <a:pt x="1196" y="469"/>
                  </a:lnTo>
                  <a:lnTo>
                    <a:pt x="1199" y="483"/>
                  </a:lnTo>
                  <a:lnTo>
                    <a:pt x="1202" y="497"/>
                  </a:lnTo>
                  <a:lnTo>
                    <a:pt x="1205" y="527"/>
                  </a:lnTo>
                  <a:lnTo>
                    <a:pt x="1207" y="542"/>
                  </a:lnTo>
                  <a:lnTo>
                    <a:pt x="1209" y="557"/>
                  </a:lnTo>
                  <a:lnTo>
                    <a:pt x="1209" y="587"/>
                  </a:lnTo>
                  <a:close/>
                </a:path>
              </a:pathLst>
            </a:custGeom>
            <a:solidFill>
              <a:srgbClr val="E15A70"/>
            </a:solidFill>
            <a:ln w="9525">
              <a:noFill/>
              <a:round/>
              <a:headEnd/>
              <a:tailEnd/>
            </a:ln>
          </p:spPr>
          <p:txBody>
            <a:bodyPr/>
            <a:lstStyle/>
            <a:p>
              <a:endParaRPr lang="ru-RU"/>
            </a:p>
          </p:txBody>
        </p:sp>
        <p:sp>
          <p:nvSpPr>
            <p:cNvPr id="22792" name="Freeform 1665"/>
            <p:cNvSpPr>
              <a:spLocks/>
            </p:cNvSpPr>
            <p:nvPr/>
          </p:nvSpPr>
          <p:spPr bwMode="auto">
            <a:xfrm>
              <a:off x="2311" y="1658"/>
              <a:ext cx="1164" cy="1134"/>
            </a:xfrm>
            <a:custGeom>
              <a:avLst/>
              <a:gdLst>
                <a:gd name="T0" fmla="*/ 1162 w 1164"/>
                <a:gd name="T1" fmla="*/ 625 h 1134"/>
                <a:gd name="T2" fmla="*/ 1146 w 1164"/>
                <a:gd name="T3" fmla="*/ 709 h 1134"/>
                <a:gd name="T4" fmla="*/ 1119 w 1164"/>
                <a:gd name="T5" fmla="*/ 788 h 1134"/>
                <a:gd name="T6" fmla="*/ 1081 w 1164"/>
                <a:gd name="T7" fmla="*/ 860 h 1134"/>
                <a:gd name="T8" fmla="*/ 1032 w 1164"/>
                <a:gd name="T9" fmla="*/ 927 h 1134"/>
                <a:gd name="T10" fmla="*/ 975 w 1164"/>
                <a:gd name="T11" fmla="*/ 985 h 1134"/>
                <a:gd name="T12" fmla="*/ 909 w 1164"/>
                <a:gd name="T13" fmla="*/ 1036 h 1134"/>
                <a:gd name="T14" fmla="*/ 836 w 1164"/>
                <a:gd name="T15" fmla="*/ 1077 h 1134"/>
                <a:gd name="T16" fmla="*/ 756 w 1164"/>
                <a:gd name="T17" fmla="*/ 1109 h 1134"/>
                <a:gd name="T18" fmla="*/ 673 w 1164"/>
                <a:gd name="T19" fmla="*/ 1128 h 1134"/>
                <a:gd name="T20" fmla="*/ 614 w 1164"/>
                <a:gd name="T21" fmla="*/ 1132 h 1134"/>
                <a:gd name="T22" fmla="*/ 524 w 1164"/>
                <a:gd name="T23" fmla="*/ 1131 h 1134"/>
                <a:gd name="T24" fmla="*/ 438 w 1164"/>
                <a:gd name="T25" fmla="*/ 1116 h 1134"/>
                <a:gd name="T26" fmla="*/ 357 w 1164"/>
                <a:gd name="T27" fmla="*/ 1089 h 1134"/>
                <a:gd name="T28" fmla="*/ 282 w 1164"/>
                <a:gd name="T29" fmla="*/ 1052 h 1134"/>
                <a:gd name="T30" fmla="*/ 214 w 1164"/>
                <a:gd name="T31" fmla="*/ 1005 h 1134"/>
                <a:gd name="T32" fmla="*/ 153 w 1164"/>
                <a:gd name="T33" fmla="*/ 949 h 1134"/>
                <a:gd name="T34" fmla="*/ 101 w 1164"/>
                <a:gd name="T35" fmla="*/ 884 h 1134"/>
                <a:gd name="T36" fmla="*/ 58 w 1164"/>
                <a:gd name="T37" fmla="*/ 813 h 1134"/>
                <a:gd name="T38" fmla="*/ 27 w 1164"/>
                <a:gd name="T39" fmla="*/ 737 h 1134"/>
                <a:gd name="T40" fmla="*/ 13 w 1164"/>
                <a:gd name="T41" fmla="*/ 682 h 1134"/>
                <a:gd name="T42" fmla="*/ 2 w 1164"/>
                <a:gd name="T43" fmla="*/ 597 h 1134"/>
                <a:gd name="T44" fmla="*/ 4 w 1164"/>
                <a:gd name="T45" fmla="*/ 510 h 1134"/>
                <a:gd name="T46" fmla="*/ 19 w 1164"/>
                <a:gd name="T47" fmla="*/ 426 h 1134"/>
                <a:gd name="T48" fmla="*/ 46 w 1164"/>
                <a:gd name="T49" fmla="*/ 347 h 1134"/>
                <a:gd name="T50" fmla="*/ 84 w 1164"/>
                <a:gd name="T51" fmla="*/ 274 h 1134"/>
                <a:gd name="T52" fmla="*/ 133 w 1164"/>
                <a:gd name="T53" fmla="*/ 208 h 1134"/>
                <a:gd name="T54" fmla="*/ 192 w 1164"/>
                <a:gd name="T55" fmla="*/ 148 h 1134"/>
                <a:gd name="T56" fmla="*/ 256 w 1164"/>
                <a:gd name="T57" fmla="*/ 97 h 1134"/>
                <a:gd name="T58" fmla="*/ 329 w 1164"/>
                <a:gd name="T59" fmla="*/ 58 h 1134"/>
                <a:gd name="T60" fmla="*/ 408 w 1164"/>
                <a:gd name="T61" fmla="*/ 26 h 1134"/>
                <a:gd name="T62" fmla="*/ 493 w 1164"/>
                <a:gd name="T63" fmla="*/ 7 h 1134"/>
                <a:gd name="T64" fmla="*/ 553 w 1164"/>
                <a:gd name="T65" fmla="*/ 2 h 1134"/>
                <a:gd name="T66" fmla="*/ 641 w 1164"/>
                <a:gd name="T67" fmla="*/ 4 h 1134"/>
                <a:gd name="T68" fmla="*/ 727 w 1164"/>
                <a:gd name="T69" fmla="*/ 17 h 1134"/>
                <a:gd name="T70" fmla="*/ 809 w 1164"/>
                <a:gd name="T71" fmla="*/ 44 h 1134"/>
                <a:gd name="T72" fmla="*/ 883 w 1164"/>
                <a:gd name="T73" fmla="*/ 82 h 1134"/>
                <a:gd name="T74" fmla="*/ 952 w 1164"/>
                <a:gd name="T75" fmla="*/ 129 h 1134"/>
                <a:gd name="T76" fmla="*/ 1013 w 1164"/>
                <a:gd name="T77" fmla="*/ 186 h 1134"/>
                <a:gd name="T78" fmla="*/ 1064 w 1164"/>
                <a:gd name="T79" fmla="*/ 249 h 1134"/>
                <a:gd name="T80" fmla="*/ 1107 w 1164"/>
                <a:gd name="T81" fmla="*/ 320 h 1134"/>
                <a:gd name="T82" fmla="*/ 1137 w 1164"/>
                <a:gd name="T83" fmla="*/ 397 h 1134"/>
                <a:gd name="T84" fmla="*/ 1153 w 1164"/>
                <a:gd name="T85" fmla="*/ 452 h 1134"/>
                <a:gd name="T86" fmla="*/ 1164 w 1164"/>
                <a:gd name="T87" fmla="*/ 536 h 113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164"/>
                <a:gd name="T133" fmla="*/ 0 h 1134"/>
                <a:gd name="T134" fmla="*/ 1164 w 1164"/>
                <a:gd name="T135" fmla="*/ 1134 h 113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164" h="1134">
                  <a:moveTo>
                    <a:pt x="1164" y="566"/>
                  </a:moveTo>
                  <a:lnTo>
                    <a:pt x="1164" y="595"/>
                  </a:lnTo>
                  <a:lnTo>
                    <a:pt x="1162" y="625"/>
                  </a:lnTo>
                  <a:lnTo>
                    <a:pt x="1158" y="653"/>
                  </a:lnTo>
                  <a:lnTo>
                    <a:pt x="1153" y="680"/>
                  </a:lnTo>
                  <a:lnTo>
                    <a:pt x="1146" y="709"/>
                  </a:lnTo>
                  <a:lnTo>
                    <a:pt x="1138" y="735"/>
                  </a:lnTo>
                  <a:lnTo>
                    <a:pt x="1130" y="760"/>
                  </a:lnTo>
                  <a:lnTo>
                    <a:pt x="1119" y="788"/>
                  </a:lnTo>
                  <a:lnTo>
                    <a:pt x="1108" y="811"/>
                  </a:lnTo>
                  <a:lnTo>
                    <a:pt x="1095" y="837"/>
                  </a:lnTo>
                  <a:lnTo>
                    <a:pt x="1081" y="860"/>
                  </a:lnTo>
                  <a:lnTo>
                    <a:pt x="1065" y="882"/>
                  </a:lnTo>
                  <a:lnTo>
                    <a:pt x="1050" y="906"/>
                  </a:lnTo>
                  <a:lnTo>
                    <a:pt x="1032" y="927"/>
                  </a:lnTo>
                  <a:lnTo>
                    <a:pt x="1014" y="947"/>
                  </a:lnTo>
                  <a:lnTo>
                    <a:pt x="994" y="968"/>
                  </a:lnTo>
                  <a:lnTo>
                    <a:pt x="975" y="985"/>
                  </a:lnTo>
                  <a:lnTo>
                    <a:pt x="953" y="1004"/>
                  </a:lnTo>
                  <a:lnTo>
                    <a:pt x="931" y="1020"/>
                  </a:lnTo>
                  <a:lnTo>
                    <a:pt x="909" y="1036"/>
                  </a:lnTo>
                  <a:lnTo>
                    <a:pt x="884" y="1051"/>
                  </a:lnTo>
                  <a:lnTo>
                    <a:pt x="861" y="1064"/>
                  </a:lnTo>
                  <a:lnTo>
                    <a:pt x="836" y="1077"/>
                  </a:lnTo>
                  <a:lnTo>
                    <a:pt x="811" y="1088"/>
                  </a:lnTo>
                  <a:lnTo>
                    <a:pt x="783" y="1099"/>
                  </a:lnTo>
                  <a:lnTo>
                    <a:pt x="756" y="1109"/>
                  </a:lnTo>
                  <a:lnTo>
                    <a:pt x="728" y="1115"/>
                  </a:lnTo>
                  <a:lnTo>
                    <a:pt x="701" y="1121"/>
                  </a:lnTo>
                  <a:lnTo>
                    <a:pt x="673" y="1128"/>
                  </a:lnTo>
                  <a:lnTo>
                    <a:pt x="657" y="1130"/>
                  </a:lnTo>
                  <a:lnTo>
                    <a:pt x="643" y="1131"/>
                  </a:lnTo>
                  <a:lnTo>
                    <a:pt x="614" y="1132"/>
                  </a:lnTo>
                  <a:lnTo>
                    <a:pt x="584" y="1134"/>
                  </a:lnTo>
                  <a:lnTo>
                    <a:pt x="554" y="1133"/>
                  </a:lnTo>
                  <a:lnTo>
                    <a:pt x="524" y="1131"/>
                  </a:lnTo>
                  <a:lnTo>
                    <a:pt x="495" y="1128"/>
                  </a:lnTo>
                  <a:lnTo>
                    <a:pt x="467" y="1122"/>
                  </a:lnTo>
                  <a:lnTo>
                    <a:pt x="438" y="1116"/>
                  </a:lnTo>
                  <a:lnTo>
                    <a:pt x="410" y="1110"/>
                  </a:lnTo>
                  <a:lnTo>
                    <a:pt x="383" y="1100"/>
                  </a:lnTo>
                  <a:lnTo>
                    <a:pt x="357" y="1089"/>
                  </a:lnTo>
                  <a:lnTo>
                    <a:pt x="331" y="1078"/>
                  </a:lnTo>
                  <a:lnTo>
                    <a:pt x="305" y="1065"/>
                  </a:lnTo>
                  <a:lnTo>
                    <a:pt x="282" y="1052"/>
                  </a:lnTo>
                  <a:lnTo>
                    <a:pt x="257" y="1037"/>
                  </a:lnTo>
                  <a:lnTo>
                    <a:pt x="235" y="1021"/>
                  </a:lnTo>
                  <a:lnTo>
                    <a:pt x="214" y="1005"/>
                  </a:lnTo>
                  <a:lnTo>
                    <a:pt x="193" y="987"/>
                  </a:lnTo>
                  <a:lnTo>
                    <a:pt x="172" y="969"/>
                  </a:lnTo>
                  <a:lnTo>
                    <a:pt x="153" y="949"/>
                  </a:lnTo>
                  <a:lnTo>
                    <a:pt x="134" y="928"/>
                  </a:lnTo>
                  <a:lnTo>
                    <a:pt x="116" y="908"/>
                  </a:lnTo>
                  <a:lnTo>
                    <a:pt x="101" y="884"/>
                  </a:lnTo>
                  <a:lnTo>
                    <a:pt x="84" y="861"/>
                  </a:lnTo>
                  <a:lnTo>
                    <a:pt x="72" y="838"/>
                  </a:lnTo>
                  <a:lnTo>
                    <a:pt x="58" y="813"/>
                  </a:lnTo>
                  <a:lnTo>
                    <a:pt x="46" y="790"/>
                  </a:lnTo>
                  <a:lnTo>
                    <a:pt x="37" y="762"/>
                  </a:lnTo>
                  <a:lnTo>
                    <a:pt x="27" y="737"/>
                  </a:lnTo>
                  <a:lnTo>
                    <a:pt x="20" y="711"/>
                  </a:lnTo>
                  <a:lnTo>
                    <a:pt x="16" y="696"/>
                  </a:lnTo>
                  <a:lnTo>
                    <a:pt x="13" y="682"/>
                  </a:lnTo>
                  <a:lnTo>
                    <a:pt x="7" y="655"/>
                  </a:lnTo>
                  <a:lnTo>
                    <a:pt x="4" y="627"/>
                  </a:lnTo>
                  <a:lnTo>
                    <a:pt x="2" y="597"/>
                  </a:lnTo>
                  <a:lnTo>
                    <a:pt x="0" y="568"/>
                  </a:lnTo>
                  <a:lnTo>
                    <a:pt x="2" y="538"/>
                  </a:lnTo>
                  <a:lnTo>
                    <a:pt x="4" y="510"/>
                  </a:lnTo>
                  <a:lnTo>
                    <a:pt x="6" y="482"/>
                  </a:lnTo>
                  <a:lnTo>
                    <a:pt x="13" y="454"/>
                  </a:lnTo>
                  <a:lnTo>
                    <a:pt x="19" y="426"/>
                  </a:lnTo>
                  <a:lnTo>
                    <a:pt x="27" y="399"/>
                  </a:lnTo>
                  <a:lnTo>
                    <a:pt x="36" y="374"/>
                  </a:lnTo>
                  <a:lnTo>
                    <a:pt x="46" y="347"/>
                  </a:lnTo>
                  <a:lnTo>
                    <a:pt x="57" y="322"/>
                  </a:lnTo>
                  <a:lnTo>
                    <a:pt x="71" y="298"/>
                  </a:lnTo>
                  <a:lnTo>
                    <a:pt x="84" y="274"/>
                  </a:lnTo>
                  <a:lnTo>
                    <a:pt x="100" y="251"/>
                  </a:lnTo>
                  <a:lnTo>
                    <a:pt x="115" y="229"/>
                  </a:lnTo>
                  <a:lnTo>
                    <a:pt x="133" y="208"/>
                  </a:lnTo>
                  <a:lnTo>
                    <a:pt x="152" y="187"/>
                  </a:lnTo>
                  <a:lnTo>
                    <a:pt x="171" y="167"/>
                  </a:lnTo>
                  <a:lnTo>
                    <a:pt x="192" y="148"/>
                  </a:lnTo>
                  <a:lnTo>
                    <a:pt x="212" y="131"/>
                  </a:lnTo>
                  <a:lnTo>
                    <a:pt x="234" y="114"/>
                  </a:lnTo>
                  <a:lnTo>
                    <a:pt x="256" y="97"/>
                  </a:lnTo>
                  <a:lnTo>
                    <a:pt x="280" y="83"/>
                  </a:lnTo>
                  <a:lnTo>
                    <a:pt x="303" y="69"/>
                  </a:lnTo>
                  <a:lnTo>
                    <a:pt x="329" y="58"/>
                  </a:lnTo>
                  <a:lnTo>
                    <a:pt x="356" y="45"/>
                  </a:lnTo>
                  <a:lnTo>
                    <a:pt x="382" y="35"/>
                  </a:lnTo>
                  <a:lnTo>
                    <a:pt x="408" y="26"/>
                  </a:lnTo>
                  <a:lnTo>
                    <a:pt x="437" y="18"/>
                  </a:lnTo>
                  <a:lnTo>
                    <a:pt x="465" y="12"/>
                  </a:lnTo>
                  <a:lnTo>
                    <a:pt x="493" y="7"/>
                  </a:lnTo>
                  <a:lnTo>
                    <a:pt x="508" y="5"/>
                  </a:lnTo>
                  <a:lnTo>
                    <a:pt x="523" y="4"/>
                  </a:lnTo>
                  <a:lnTo>
                    <a:pt x="553" y="2"/>
                  </a:lnTo>
                  <a:lnTo>
                    <a:pt x="582" y="0"/>
                  </a:lnTo>
                  <a:lnTo>
                    <a:pt x="612" y="2"/>
                  </a:lnTo>
                  <a:lnTo>
                    <a:pt x="641" y="4"/>
                  </a:lnTo>
                  <a:lnTo>
                    <a:pt x="671" y="6"/>
                  </a:lnTo>
                  <a:lnTo>
                    <a:pt x="700" y="11"/>
                  </a:lnTo>
                  <a:lnTo>
                    <a:pt x="727" y="17"/>
                  </a:lnTo>
                  <a:lnTo>
                    <a:pt x="755" y="25"/>
                  </a:lnTo>
                  <a:lnTo>
                    <a:pt x="782" y="35"/>
                  </a:lnTo>
                  <a:lnTo>
                    <a:pt x="809" y="44"/>
                  </a:lnTo>
                  <a:lnTo>
                    <a:pt x="834" y="57"/>
                  </a:lnTo>
                  <a:lnTo>
                    <a:pt x="860" y="68"/>
                  </a:lnTo>
                  <a:lnTo>
                    <a:pt x="883" y="82"/>
                  </a:lnTo>
                  <a:lnTo>
                    <a:pt x="907" y="96"/>
                  </a:lnTo>
                  <a:lnTo>
                    <a:pt x="930" y="112"/>
                  </a:lnTo>
                  <a:lnTo>
                    <a:pt x="952" y="129"/>
                  </a:lnTo>
                  <a:lnTo>
                    <a:pt x="974" y="146"/>
                  </a:lnTo>
                  <a:lnTo>
                    <a:pt x="993" y="165"/>
                  </a:lnTo>
                  <a:lnTo>
                    <a:pt x="1013" y="186"/>
                  </a:lnTo>
                  <a:lnTo>
                    <a:pt x="1031" y="206"/>
                  </a:lnTo>
                  <a:lnTo>
                    <a:pt x="1049" y="227"/>
                  </a:lnTo>
                  <a:lnTo>
                    <a:pt x="1064" y="249"/>
                  </a:lnTo>
                  <a:lnTo>
                    <a:pt x="1081" y="272"/>
                  </a:lnTo>
                  <a:lnTo>
                    <a:pt x="1094" y="296"/>
                  </a:lnTo>
                  <a:lnTo>
                    <a:pt x="1107" y="320"/>
                  </a:lnTo>
                  <a:lnTo>
                    <a:pt x="1118" y="345"/>
                  </a:lnTo>
                  <a:lnTo>
                    <a:pt x="1130" y="372"/>
                  </a:lnTo>
                  <a:lnTo>
                    <a:pt x="1137" y="397"/>
                  </a:lnTo>
                  <a:lnTo>
                    <a:pt x="1145" y="424"/>
                  </a:lnTo>
                  <a:lnTo>
                    <a:pt x="1150" y="439"/>
                  </a:lnTo>
                  <a:lnTo>
                    <a:pt x="1153" y="452"/>
                  </a:lnTo>
                  <a:lnTo>
                    <a:pt x="1158" y="480"/>
                  </a:lnTo>
                  <a:lnTo>
                    <a:pt x="1162" y="508"/>
                  </a:lnTo>
                  <a:lnTo>
                    <a:pt x="1164" y="536"/>
                  </a:lnTo>
                  <a:lnTo>
                    <a:pt x="1164" y="566"/>
                  </a:lnTo>
                  <a:close/>
                </a:path>
              </a:pathLst>
            </a:custGeom>
            <a:solidFill>
              <a:srgbClr val="ED5871"/>
            </a:solidFill>
            <a:ln w="9525">
              <a:noFill/>
              <a:round/>
              <a:headEnd/>
              <a:tailEnd/>
            </a:ln>
          </p:spPr>
          <p:txBody>
            <a:bodyPr/>
            <a:lstStyle/>
            <a:p>
              <a:endParaRPr lang="ru-RU"/>
            </a:p>
          </p:txBody>
        </p:sp>
        <p:sp>
          <p:nvSpPr>
            <p:cNvPr id="22793" name="Freeform 1666"/>
            <p:cNvSpPr>
              <a:spLocks/>
            </p:cNvSpPr>
            <p:nvPr/>
          </p:nvSpPr>
          <p:spPr bwMode="auto">
            <a:xfrm>
              <a:off x="2846" y="1109"/>
              <a:ext cx="91" cy="92"/>
            </a:xfrm>
            <a:custGeom>
              <a:avLst/>
              <a:gdLst>
                <a:gd name="T0" fmla="*/ 0 w 509"/>
                <a:gd name="T1" fmla="*/ 0 h 450"/>
                <a:gd name="T2" fmla="*/ 0 w 509"/>
                <a:gd name="T3" fmla="*/ 0 h 450"/>
                <a:gd name="T4" fmla="*/ 0 w 509"/>
                <a:gd name="T5" fmla="*/ 0 h 450"/>
                <a:gd name="T6" fmla="*/ 0 w 509"/>
                <a:gd name="T7" fmla="*/ 0 h 450"/>
                <a:gd name="T8" fmla="*/ 0 w 509"/>
                <a:gd name="T9" fmla="*/ 0 h 450"/>
                <a:gd name="T10" fmla="*/ 0 60000 65536"/>
                <a:gd name="T11" fmla="*/ 0 60000 65536"/>
                <a:gd name="T12" fmla="*/ 0 60000 65536"/>
                <a:gd name="T13" fmla="*/ 0 60000 65536"/>
                <a:gd name="T14" fmla="*/ 0 60000 65536"/>
                <a:gd name="T15" fmla="*/ 0 w 509"/>
                <a:gd name="T16" fmla="*/ 0 h 450"/>
                <a:gd name="T17" fmla="*/ 509 w 509"/>
                <a:gd name="T18" fmla="*/ 450 h 450"/>
              </a:gdLst>
              <a:ahLst/>
              <a:cxnLst>
                <a:cxn ang="T10">
                  <a:pos x="T0" y="T1"/>
                </a:cxn>
                <a:cxn ang="T11">
                  <a:pos x="T2" y="T3"/>
                </a:cxn>
                <a:cxn ang="T12">
                  <a:pos x="T4" y="T5"/>
                </a:cxn>
                <a:cxn ang="T13">
                  <a:pos x="T6" y="T7"/>
                </a:cxn>
                <a:cxn ang="T14">
                  <a:pos x="T8" y="T9"/>
                </a:cxn>
              </a:cxnLst>
              <a:rect l="T15" t="T16" r="T17" b="T18"/>
              <a:pathLst>
                <a:path w="509" h="450">
                  <a:moveTo>
                    <a:pt x="508" y="225"/>
                  </a:moveTo>
                  <a:cubicBezTo>
                    <a:pt x="508" y="100"/>
                    <a:pt x="394" y="0"/>
                    <a:pt x="254" y="0"/>
                  </a:cubicBezTo>
                  <a:cubicBezTo>
                    <a:pt x="114" y="0"/>
                    <a:pt x="0" y="101"/>
                    <a:pt x="0" y="226"/>
                  </a:cubicBezTo>
                  <a:cubicBezTo>
                    <a:pt x="0" y="350"/>
                    <a:pt x="114" y="450"/>
                    <a:pt x="255" y="450"/>
                  </a:cubicBezTo>
                  <a:cubicBezTo>
                    <a:pt x="395" y="450"/>
                    <a:pt x="509" y="349"/>
                    <a:pt x="508" y="225"/>
                  </a:cubicBezTo>
                </a:path>
              </a:pathLst>
            </a:custGeom>
            <a:solidFill>
              <a:srgbClr val="FFFFFF"/>
            </a:solidFill>
            <a:ln w="0">
              <a:solidFill>
                <a:srgbClr val="000000"/>
              </a:solidFill>
              <a:prstDash val="solid"/>
              <a:round/>
              <a:headEnd/>
              <a:tailEnd/>
            </a:ln>
          </p:spPr>
          <p:txBody>
            <a:bodyPr/>
            <a:lstStyle/>
            <a:p>
              <a:endParaRPr lang="ru-RU"/>
            </a:p>
          </p:txBody>
        </p:sp>
        <p:sp>
          <p:nvSpPr>
            <p:cNvPr id="22794" name="Oval 1667"/>
            <p:cNvSpPr>
              <a:spLocks noChangeArrowheads="1"/>
            </p:cNvSpPr>
            <p:nvPr/>
          </p:nvSpPr>
          <p:spPr bwMode="auto">
            <a:xfrm>
              <a:off x="2846" y="1111"/>
              <a:ext cx="91" cy="90"/>
            </a:xfrm>
            <a:prstGeom prst="ellipse">
              <a:avLst/>
            </a:prstGeom>
            <a:noFill/>
            <a:ln w="6350" cap="rnd">
              <a:solidFill>
                <a:srgbClr val="000000"/>
              </a:solidFill>
              <a:round/>
              <a:headEnd/>
              <a:tailEnd/>
            </a:ln>
          </p:spPr>
          <p:txBody>
            <a:bodyPr/>
            <a:lstStyle/>
            <a:p>
              <a:endParaRPr lang="en-US"/>
            </a:p>
          </p:txBody>
        </p:sp>
        <p:sp>
          <p:nvSpPr>
            <p:cNvPr id="22795" name="Freeform 1668"/>
            <p:cNvSpPr>
              <a:spLocks/>
            </p:cNvSpPr>
            <p:nvPr/>
          </p:nvSpPr>
          <p:spPr bwMode="auto">
            <a:xfrm>
              <a:off x="2738" y="1126"/>
              <a:ext cx="93" cy="88"/>
            </a:xfrm>
            <a:custGeom>
              <a:avLst/>
              <a:gdLst>
                <a:gd name="T0" fmla="*/ 0 w 93"/>
                <a:gd name="T1" fmla="*/ 49 h 88"/>
                <a:gd name="T2" fmla="*/ 0 w 93"/>
                <a:gd name="T3" fmla="*/ 40 h 88"/>
                <a:gd name="T4" fmla="*/ 2 w 93"/>
                <a:gd name="T5" fmla="*/ 31 h 88"/>
                <a:gd name="T6" fmla="*/ 4 w 93"/>
                <a:gd name="T7" fmla="*/ 27 h 88"/>
                <a:gd name="T8" fmla="*/ 4 w 93"/>
                <a:gd name="T9" fmla="*/ 24 h 88"/>
                <a:gd name="T10" fmla="*/ 10 w 93"/>
                <a:gd name="T11" fmla="*/ 16 h 88"/>
                <a:gd name="T12" fmla="*/ 13 w 93"/>
                <a:gd name="T13" fmla="*/ 13 h 88"/>
                <a:gd name="T14" fmla="*/ 16 w 93"/>
                <a:gd name="T15" fmla="*/ 10 h 88"/>
                <a:gd name="T16" fmla="*/ 21 w 93"/>
                <a:gd name="T17" fmla="*/ 9 h 88"/>
                <a:gd name="T18" fmla="*/ 24 w 93"/>
                <a:gd name="T19" fmla="*/ 5 h 88"/>
                <a:gd name="T20" fmla="*/ 32 w 93"/>
                <a:gd name="T21" fmla="*/ 2 h 88"/>
                <a:gd name="T22" fmla="*/ 36 w 93"/>
                <a:gd name="T23" fmla="*/ 0 h 88"/>
                <a:gd name="T24" fmla="*/ 42 w 93"/>
                <a:gd name="T25" fmla="*/ 0 h 88"/>
                <a:gd name="T26" fmla="*/ 51 w 93"/>
                <a:gd name="T27" fmla="*/ 0 h 88"/>
                <a:gd name="T28" fmla="*/ 55 w 93"/>
                <a:gd name="T29" fmla="*/ 0 h 88"/>
                <a:gd name="T30" fmla="*/ 61 w 93"/>
                <a:gd name="T31" fmla="*/ 2 h 88"/>
                <a:gd name="T32" fmla="*/ 68 w 93"/>
                <a:gd name="T33" fmla="*/ 5 h 88"/>
                <a:gd name="T34" fmla="*/ 74 w 93"/>
                <a:gd name="T35" fmla="*/ 11 h 88"/>
                <a:gd name="T36" fmla="*/ 81 w 93"/>
                <a:gd name="T37" fmla="*/ 16 h 88"/>
                <a:gd name="T38" fmla="*/ 86 w 93"/>
                <a:gd name="T39" fmla="*/ 24 h 88"/>
                <a:gd name="T40" fmla="*/ 91 w 93"/>
                <a:gd name="T41" fmla="*/ 31 h 88"/>
                <a:gd name="T42" fmla="*/ 91 w 93"/>
                <a:gd name="T43" fmla="*/ 36 h 88"/>
                <a:gd name="T44" fmla="*/ 93 w 93"/>
                <a:gd name="T45" fmla="*/ 40 h 88"/>
                <a:gd name="T46" fmla="*/ 93 w 93"/>
                <a:gd name="T47" fmla="*/ 50 h 88"/>
                <a:gd name="T48" fmla="*/ 89 w 93"/>
                <a:gd name="T49" fmla="*/ 58 h 88"/>
                <a:gd name="T50" fmla="*/ 88 w 93"/>
                <a:gd name="T51" fmla="*/ 62 h 88"/>
                <a:gd name="T52" fmla="*/ 86 w 93"/>
                <a:gd name="T53" fmla="*/ 66 h 88"/>
                <a:gd name="T54" fmla="*/ 81 w 93"/>
                <a:gd name="T55" fmla="*/ 73 h 88"/>
                <a:gd name="T56" fmla="*/ 78 w 93"/>
                <a:gd name="T57" fmla="*/ 77 h 88"/>
                <a:gd name="T58" fmla="*/ 75 w 93"/>
                <a:gd name="T59" fmla="*/ 79 h 88"/>
                <a:gd name="T60" fmla="*/ 72 w 93"/>
                <a:gd name="T61" fmla="*/ 81 h 88"/>
                <a:gd name="T62" fmla="*/ 67 w 93"/>
                <a:gd name="T63" fmla="*/ 84 h 88"/>
                <a:gd name="T64" fmla="*/ 59 w 93"/>
                <a:gd name="T65" fmla="*/ 87 h 88"/>
                <a:gd name="T66" fmla="*/ 54 w 93"/>
                <a:gd name="T67" fmla="*/ 87 h 88"/>
                <a:gd name="T68" fmla="*/ 50 w 93"/>
                <a:gd name="T69" fmla="*/ 88 h 88"/>
                <a:gd name="T70" fmla="*/ 40 w 93"/>
                <a:gd name="T71" fmla="*/ 88 h 88"/>
                <a:gd name="T72" fmla="*/ 35 w 93"/>
                <a:gd name="T73" fmla="*/ 87 h 88"/>
                <a:gd name="T74" fmla="*/ 32 w 93"/>
                <a:gd name="T75" fmla="*/ 87 h 88"/>
                <a:gd name="T76" fmla="*/ 24 w 93"/>
                <a:gd name="T77" fmla="*/ 82 h 88"/>
                <a:gd name="T78" fmla="*/ 16 w 93"/>
                <a:gd name="T79" fmla="*/ 78 h 88"/>
                <a:gd name="T80" fmla="*/ 10 w 93"/>
                <a:gd name="T81" fmla="*/ 72 h 88"/>
                <a:gd name="T82" fmla="*/ 4 w 93"/>
                <a:gd name="T83" fmla="*/ 66 h 88"/>
                <a:gd name="T84" fmla="*/ 2 w 93"/>
                <a:gd name="T85" fmla="*/ 58 h 88"/>
                <a:gd name="T86" fmla="*/ 0 w 93"/>
                <a:gd name="T87" fmla="*/ 53 h 88"/>
                <a:gd name="T88" fmla="*/ 0 w 93"/>
                <a:gd name="T89" fmla="*/ 49 h 8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3"/>
                <a:gd name="T136" fmla="*/ 0 h 88"/>
                <a:gd name="T137" fmla="*/ 93 w 93"/>
                <a:gd name="T138" fmla="*/ 88 h 8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3" h="88">
                  <a:moveTo>
                    <a:pt x="0" y="49"/>
                  </a:moveTo>
                  <a:lnTo>
                    <a:pt x="0" y="40"/>
                  </a:lnTo>
                  <a:lnTo>
                    <a:pt x="2" y="31"/>
                  </a:lnTo>
                  <a:lnTo>
                    <a:pt x="4" y="27"/>
                  </a:lnTo>
                  <a:lnTo>
                    <a:pt x="4" y="24"/>
                  </a:lnTo>
                  <a:lnTo>
                    <a:pt x="10" y="16"/>
                  </a:lnTo>
                  <a:lnTo>
                    <a:pt x="13" y="13"/>
                  </a:lnTo>
                  <a:lnTo>
                    <a:pt x="16" y="10"/>
                  </a:lnTo>
                  <a:lnTo>
                    <a:pt x="21" y="9"/>
                  </a:lnTo>
                  <a:lnTo>
                    <a:pt x="24" y="5"/>
                  </a:lnTo>
                  <a:lnTo>
                    <a:pt x="32" y="2"/>
                  </a:lnTo>
                  <a:lnTo>
                    <a:pt x="36" y="0"/>
                  </a:lnTo>
                  <a:lnTo>
                    <a:pt x="42" y="0"/>
                  </a:lnTo>
                  <a:lnTo>
                    <a:pt x="51" y="0"/>
                  </a:lnTo>
                  <a:lnTo>
                    <a:pt x="55" y="0"/>
                  </a:lnTo>
                  <a:lnTo>
                    <a:pt x="61" y="2"/>
                  </a:lnTo>
                  <a:lnTo>
                    <a:pt x="68" y="5"/>
                  </a:lnTo>
                  <a:lnTo>
                    <a:pt x="74" y="11"/>
                  </a:lnTo>
                  <a:lnTo>
                    <a:pt x="81" y="16"/>
                  </a:lnTo>
                  <a:lnTo>
                    <a:pt x="86" y="24"/>
                  </a:lnTo>
                  <a:lnTo>
                    <a:pt x="91" y="31"/>
                  </a:lnTo>
                  <a:lnTo>
                    <a:pt x="91" y="36"/>
                  </a:lnTo>
                  <a:lnTo>
                    <a:pt x="93" y="40"/>
                  </a:lnTo>
                  <a:lnTo>
                    <a:pt x="93" y="50"/>
                  </a:lnTo>
                  <a:lnTo>
                    <a:pt x="89" y="58"/>
                  </a:lnTo>
                  <a:lnTo>
                    <a:pt x="88" y="62"/>
                  </a:lnTo>
                  <a:lnTo>
                    <a:pt x="86" y="66"/>
                  </a:lnTo>
                  <a:lnTo>
                    <a:pt x="81" y="73"/>
                  </a:lnTo>
                  <a:lnTo>
                    <a:pt x="78" y="77"/>
                  </a:lnTo>
                  <a:lnTo>
                    <a:pt x="75" y="79"/>
                  </a:lnTo>
                  <a:lnTo>
                    <a:pt x="72" y="81"/>
                  </a:lnTo>
                  <a:lnTo>
                    <a:pt x="67" y="84"/>
                  </a:lnTo>
                  <a:lnTo>
                    <a:pt x="59" y="87"/>
                  </a:lnTo>
                  <a:lnTo>
                    <a:pt x="54" y="87"/>
                  </a:lnTo>
                  <a:lnTo>
                    <a:pt x="50" y="88"/>
                  </a:lnTo>
                  <a:lnTo>
                    <a:pt x="40" y="88"/>
                  </a:lnTo>
                  <a:lnTo>
                    <a:pt x="35" y="87"/>
                  </a:lnTo>
                  <a:lnTo>
                    <a:pt x="32" y="87"/>
                  </a:lnTo>
                  <a:lnTo>
                    <a:pt x="24" y="82"/>
                  </a:lnTo>
                  <a:lnTo>
                    <a:pt x="16" y="78"/>
                  </a:lnTo>
                  <a:lnTo>
                    <a:pt x="10" y="72"/>
                  </a:lnTo>
                  <a:lnTo>
                    <a:pt x="4" y="66"/>
                  </a:lnTo>
                  <a:lnTo>
                    <a:pt x="2" y="58"/>
                  </a:lnTo>
                  <a:lnTo>
                    <a:pt x="0" y="53"/>
                  </a:lnTo>
                  <a:lnTo>
                    <a:pt x="0" y="49"/>
                  </a:lnTo>
                  <a:close/>
                </a:path>
              </a:pathLst>
            </a:custGeom>
            <a:solidFill>
              <a:srgbClr val="FFFFFF"/>
            </a:solidFill>
            <a:ln w="9525">
              <a:noFill/>
              <a:round/>
              <a:headEnd/>
              <a:tailEnd/>
            </a:ln>
          </p:spPr>
          <p:txBody>
            <a:bodyPr/>
            <a:lstStyle/>
            <a:p>
              <a:endParaRPr lang="ru-RU"/>
            </a:p>
          </p:txBody>
        </p:sp>
        <p:sp>
          <p:nvSpPr>
            <p:cNvPr id="22796" name="Freeform 1669"/>
            <p:cNvSpPr>
              <a:spLocks/>
            </p:cNvSpPr>
            <p:nvPr/>
          </p:nvSpPr>
          <p:spPr bwMode="auto">
            <a:xfrm>
              <a:off x="2738" y="1126"/>
              <a:ext cx="93" cy="88"/>
            </a:xfrm>
            <a:custGeom>
              <a:avLst/>
              <a:gdLst>
                <a:gd name="T0" fmla="*/ 0 w 93"/>
                <a:gd name="T1" fmla="*/ 49 h 88"/>
                <a:gd name="T2" fmla="*/ 2 w 93"/>
                <a:gd name="T3" fmla="*/ 30 h 88"/>
                <a:gd name="T4" fmla="*/ 10 w 93"/>
                <a:gd name="T5" fmla="*/ 16 h 88"/>
                <a:gd name="T6" fmla="*/ 16 w 93"/>
                <a:gd name="T7" fmla="*/ 10 h 88"/>
                <a:gd name="T8" fmla="*/ 24 w 93"/>
                <a:gd name="T9" fmla="*/ 5 h 88"/>
                <a:gd name="T10" fmla="*/ 32 w 93"/>
                <a:gd name="T11" fmla="*/ 2 h 88"/>
                <a:gd name="T12" fmla="*/ 42 w 93"/>
                <a:gd name="T13" fmla="*/ 0 h 88"/>
                <a:gd name="T14" fmla="*/ 61 w 93"/>
                <a:gd name="T15" fmla="*/ 2 h 88"/>
                <a:gd name="T16" fmla="*/ 76 w 93"/>
                <a:gd name="T17" fmla="*/ 10 h 88"/>
                <a:gd name="T18" fmla="*/ 88 w 93"/>
                <a:gd name="T19" fmla="*/ 24 h 88"/>
                <a:gd name="T20" fmla="*/ 93 w 93"/>
                <a:gd name="T21" fmla="*/ 40 h 88"/>
                <a:gd name="T22" fmla="*/ 91 w 93"/>
                <a:gd name="T23" fmla="*/ 58 h 88"/>
                <a:gd name="T24" fmla="*/ 81 w 93"/>
                <a:gd name="T25" fmla="*/ 73 h 88"/>
                <a:gd name="T26" fmla="*/ 75 w 93"/>
                <a:gd name="T27" fmla="*/ 78 h 88"/>
                <a:gd name="T28" fmla="*/ 67 w 93"/>
                <a:gd name="T29" fmla="*/ 82 h 88"/>
                <a:gd name="T30" fmla="*/ 59 w 93"/>
                <a:gd name="T31" fmla="*/ 87 h 88"/>
                <a:gd name="T32" fmla="*/ 50 w 93"/>
                <a:gd name="T33" fmla="*/ 88 h 88"/>
                <a:gd name="T34" fmla="*/ 32 w 93"/>
                <a:gd name="T35" fmla="*/ 86 h 88"/>
                <a:gd name="T36" fmla="*/ 16 w 93"/>
                <a:gd name="T37" fmla="*/ 78 h 88"/>
                <a:gd name="T38" fmla="*/ 4 w 93"/>
                <a:gd name="T39" fmla="*/ 66 h 88"/>
                <a:gd name="T40" fmla="*/ 0 w 93"/>
                <a:gd name="T41" fmla="*/ 49 h 8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3"/>
                <a:gd name="T64" fmla="*/ 0 h 88"/>
                <a:gd name="T65" fmla="*/ 93 w 93"/>
                <a:gd name="T66" fmla="*/ 88 h 8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3" h="88">
                  <a:moveTo>
                    <a:pt x="0" y="49"/>
                  </a:moveTo>
                  <a:lnTo>
                    <a:pt x="2" y="30"/>
                  </a:lnTo>
                  <a:lnTo>
                    <a:pt x="10" y="16"/>
                  </a:lnTo>
                  <a:lnTo>
                    <a:pt x="16" y="10"/>
                  </a:lnTo>
                  <a:lnTo>
                    <a:pt x="24" y="5"/>
                  </a:lnTo>
                  <a:lnTo>
                    <a:pt x="32" y="2"/>
                  </a:lnTo>
                  <a:lnTo>
                    <a:pt x="42" y="0"/>
                  </a:lnTo>
                  <a:lnTo>
                    <a:pt x="61" y="2"/>
                  </a:lnTo>
                  <a:lnTo>
                    <a:pt x="76" y="10"/>
                  </a:lnTo>
                  <a:lnTo>
                    <a:pt x="88" y="24"/>
                  </a:lnTo>
                  <a:lnTo>
                    <a:pt x="93" y="40"/>
                  </a:lnTo>
                  <a:lnTo>
                    <a:pt x="91" y="58"/>
                  </a:lnTo>
                  <a:lnTo>
                    <a:pt x="81" y="73"/>
                  </a:lnTo>
                  <a:lnTo>
                    <a:pt x="75" y="78"/>
                  </a:lnTo>
                  <a:lnTo>
                    <a:pt x="67" y="82"/>
                  </a:lnTo>
                  <a:lnTo>
                    <a:pt x="59" y="87"/>
                  </a:lnTo>
                  <a:lnTo>
                    <a:pt x="50" y="88"/>
                  </a:lnTo>
                  <a:lnTo>
                    <a:pt x="32" y="86"/>
                  </a:lnTo>
                  <a:lnTo>
                    <a:pt x="16" y="78"/>
                  </a:lnTo>
                  <a:lnTo>
                    <a:pt x="4" y="66"/>
                  </a:lnTo>
                  <a:lnTo>
                    <a:pt x="0" y="49"/>
                  </a:lnTo>
                </a:path>
              </a:pathLst>
            </a:custGeom>
            <a:noFill/>
            <a:ln w="6350" cap="rnd">
              <a:solidFill>
                <a:srgbClr val="000000"/>
              </a:solidFill>
              <a:prstDash val="solid"/>
              <a:round/>
              <a:headEnd/>
              <a:tailEnd/>
            </a:ln>
          </p:spPr>
          <p:txBody>
            <a:bodyPr/>
            <a:lstStyle/>
            <a:p>
              <a:endParaRPr lang="ru-RU"/>
            </a:p>
          </p:txBody>
        </p:sp>
        <p:sp>
          <p:nvSpPr>
            <p:cNvPr id="22797" name="Freeform 1670"/>
            <p:cNvSpPr>
              <a:spLocks/>
            </p:cNvSpPr>
            <p:nvPr/>
          </p:nvSpPr>
          <p:spPr bwMode="auto">
            <a:xfrm>
              <a:off x="2644" y="1140"/>
              <a:ext cx="93" cy="89"/>
            </a:xfrm>
            <a:custGeom>
              <a:avLst/>
              <a:gdLst>
                <a:gd name="T0" fmla="*/ 0 w 93"/>
                <a:gd name="T1" fmla="*/ 52 h 89"/>
                <a:gd name="T2" fmla="*/ 0 w 93"/>
                <a:gd name="T3" fmla="*/ 44 h 89"/>
                <a:gd name="T4" fmla="*/ 2 w 93"/>
                <a:gd name="T5" fmla="*/ 35 h 89"/>
                <a:gd name="T6" fmla="*/ 4 w 93"/>
                <a:gd name="T7" fmla="*/ 26 h 89"/>
                <a:gd name="T8" fmla="*/ 9 w 93"/>
                <a:gd name="T9" fmla="*/ 19 h 89"/>
                <a:gd name="T10" fmla="*/ 11 w 93"/>
                <a:gd name="T11" fmla="*/ 15 h 89"/>
                <a:gd name="T12" fmla="*/ 15 w 93"/>
                <a:gd name="T13" fmla="*/ 13 h 89"/>
                <a:gd name="T14" fmla="*/ 18 w 93"/>
                <a:gd name="T15" fmla="*/ 9 h 89"/>
                <a:gd name="T16" fmla="*/ 21 w 93"/>
                <a:gd name="T17" fmla="*/ 6 h 89"/>
                <a:gd name="T18" fmla="*/ 29 w 93"/>
                <a:gd name="T19" fmla="*/ 3 h 89"/>
                <a:gd name="T20" fmla="*/ 34 w 93"/>
                <a:gd name="T21" fmla="*/ 2 h 89"/>
                <a:gd name="T22" fmla="*/ 39 w 93"/>
                <a:gd name="T23" fmla="*/ 0 h 89"/>
                <a:gd name="T24" fmla="*/ 48 w 93"/>
                <a:gd name="T25" fmla="*/ 0 h 89"/>
                <a:gd name="T26" fmla="*/ 58 w 93"/>
                <a:gd name="T27" fmla="*/ 1 h 89"/>
                <a:gd name="T28" fmla="*/ 66 w 93"/>
                <a:gd name="T29" fmla="*/ 3 h 89"/>
                <a:gd name="T30" fmla="*/ 74 w 93"/>
                <a:gd name="T31" fmla="*/ 8 h 89"/>
                <a:gd name="T32" fmla="*/ 80 w 93"/>
                <a:gd name="T33" fmla="*/ 14 h 89"/>
                <a:gd name="T34" fmla="*/ 87 w 93"/>
                <a:gd name="T35" fmla="*/ 20 h 89"/>
                <a:gd name="T36" fmla="*/ 90 w 93"/>
                <a:gd name="T37" fmla="*/ 28 h 89"/>
                <a:gd name="T38" fmla="*/ 91 w 93"/>
                <a:gd name="T39" fmla="*/ 33 h 89"/>
                <a:gd name="T40" fmla="*/ 93 w 93"/>
                <a:gd name="T41" fmla="*/ 36 h 89"/>
                <a:gd name="T42" fmla="*/ 93 w 93"/>
                <a:gd name="T43" fmla="*/ 45 h 89"/>
                <a:gd name="T44" fmla="*/ 93 w 93"/>
                <a:gd name="T45" fmla="*/ 55 h 89"/>
                <a:gd name="T46" fmla="*/ 90 w 93"/>
                <a:gd name="T47" fmla="*/ 63 h 89"/>
                <a:gd name="T48" fmla="*/ 85 w 93"/>
                <a:gd name="T49" fmla="*/ 71 h 89"/>
                <a:gd name="T50" fmla="*/ 81 w 93"/>
                <a:gd name="T51" fmla="*/ 74 h 89"/>
                <a:gd name="T52" fmla="*/ 79 w 93"/>
                <a:gd name="T53" fmla="*/ 76 h 89"/>
                <a:gd name="T54" fmla="*/ 76 w 93"/>
                <a:gd name="T55" fmla="*/ 80 h 89"/>
                <a:gd name="T56" fmla="*/ 72 w 93"/>
                <a:gd name="T57" fmla="*/ 82 h 89"/>
                <a:gd name="T58" fmla="*/ 64 w 93"/>
                <a:gd name="T59" fmla="*/ 86 h 89"/>
                <a:gd name="T60" fmla="*/ 60 w 93"/>
                <a:gd name="T61" fmla="*/ 88 h 89"/>
                <a:gd name="T62" fmla="*/ 55 w 93"/>
                <a:gd name="T63" fmla="*/ 88 h 89"/>
                <a:gd name="T64" fmla="*/ 45 w 93"/>
                <a:gd name="T65" fmla="*/ 89 h 89"/>
                <a:gd name="T66" fmla="*/ 37 w 93"/>
                <a:gd name="T67" fmla="*/ 88 h 89"/>
                <a:gd name="T68" fmla="*/ 28 w 93"/>
                <a:gd name="T69" fmla="*/ 84 h 89"/>
                <a:gd name="T70" fmla="*/ 20 w 93"/>
                <a:gd name="T71" fmla="*/ 82 h 89"/>
                <a:gd name="T72" fmla="*/ 13 w 93"/>
                <a:gd name="T73" fmla="*/ 75 h 89"/>
                <a:gd name="T74" fmla="*/ 9 w 93"/>
                <a:gd name="T75" fmla="*/ 69 h 89"/>
                <a:gd name="T76" fmla="*/ 4 w 93"/>
                <a:gd name="T77" fmla="*/ 61 h 89"/>
                <a:gd name="T78" fmla="*/ 2 w 93"/>
                <a:gd name="T79" fmla="*/ 56 h 89"/>
                <a:gd name="T80" fmla="*/ 0 w 93"/>
                <a:gd name="T81" fmla="*/ 52 h 8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3"/>
                <a:gd name="T124" fmla="*/ 0 h 89"/>
                <a:gd name="T125" fmla="*/ 93 w 93"/>
                <a:gd name="T126" fmla="*/ 89 h 8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3" h="89">
                  <a:moveTo>
                    <a:pt x="0" y="52"/>
                  </a:moveTo>
                  <a:lnTo>
                    <a:pt x="0" y="44"/>
                  </a:lnTo>
                  <a:lnTo>
                    <a:pt x="2" y="35"/>
                  </a:lnTo>
                  <a:lnTo>
                    <a:pt x="4" y="26"/>
                  </a:lnTo>
                  <a:lnTo>
                    <a:pt x="9" y="19"/>
                  </a:lnTo>
                  <a:lnTo>
                    <a:pt x="11" y="15"/>
                  </a:lnTo>
                  <a:lnTo>
                    <a:pt x="15" y="13"/>
                  </a:lnTo>
                  <a:lnTo>
                    <a:pt x="18" y="9"/>
                  </a:lnTo>
                  <a:lnTo>
                    <a:pt x="21" y="6"/>
                  </a:lnTo>
                  <a:lnTo>
                    <a:pt x="29" y="3"/>
                  </a:lnTo>
                  <a:lnTo>
                    <a:pt x="34" y="2"/>
                  </a:lnTo>
                  <a:lnTo>
                    <a:pt x="39" y="0"/>
                  </a:lnTo>
                  <a:lnTo>
                    <a:pt x="48" y="0"/>
                  </a:lnTo>
                  <a:lnTo>
                    <a:pt x="58" y="1"/>
                  </a:lnTo>
                  <a:lnTo>
                    <a:pt x="66" y="3"/>
                  </a:lnTo>
                  <a:lnTo>
                    <a:pt x="74" y="8"/>
                  </a:lnTo>
                  <a:lnTo>
                    <a:pt x="80" y="14"/>
                  </a:lnTo>
                  <a:lnTo>
                    <a:pt x="87" y="20"/>
                  </a:lnTo>
                  <a:lnTo>
                    <a:pt x="90" y="28"/>
                  </a:lnTo>
                  <a:lnTo>
                    <a:pt x="91" y="33"/>
                  </a:lnTo>
                  <a:lnTo>
                    <a:pt x="93" y="36"/>
                  </a:lnTo>
                  <a:lnTo>
                    <a:pt x="93" y="45"/>
                  </a:lnTo>
                  <a:lnTo>
                    <a:pt x="93" y="55"/>
                  </a:lnTo>
                  <a:lnTo>
                    <a:pt x="90" y="63"/>
                  </a:lnTo>
                  <a:lnTo>
                    <a:pt x="85" y="71"/>
                  </a:lnTo>
                  <a:lnTo>
                    <a:pt x="81" y="74"/>
                  </a:lnTo>
                  <a:lnTo>
                    <a:pt x="79" y="76"/>
                  </a:lnTo>
                  <a:lnTo>
                    <a:pt x="76" y="80"/>
                  </a:lnTo>
                  <a:lnTo>
                    <a:pt x="72" y="82"/>
                  </a:lnTo>
                  <a:lnTo>
                    <a:pt x="64" y="86"/>
                  </a:lnTo>
                  <a:lnTo>
                    <a:pt x="60" y="88"/>
                  </a:lnTo>
                  <a:lnTo>
                    <a:pt x="55" y="88"/>
                  </a:lnTo>
                  <a:lnTo>
                    <a:pt x="45" y="89"/>
                  </a:lnTo>
                  <a:lnTo>
                    <a:pt x="37" y="88"/>
                  </a:lnTo>
                  <a:lnTo>
                    <a:pt x="28" y="84"/>
                  </a:lnTo>
                  <a:lnTo>
                    <a:pt x="20" y="82"/>
                  </a:lnTo>
                  <a:lnTo>
                    <a:pt x="13" y="75"/>
                  </a:lnTo>
                  <a:lnTo>
                    <a:pt x="9" y="69"/>
                  </a:lnTo>
                  <a:lnTo>
                    <a:pt x="4" y="61"/>
                  </a:lnTo>
                  <a:lnTo>
                    <a:pt x="2" y="56"/>
                  </a:lnTo>
                  <a:lnTo>
                    <a:pt x="0" y="52"/>
                  </a:lnTo>
                  <a:close/>
                </a:path>
              </a:pathLst>
            </a:custGeom>
            <a:solidFill>
              <a:srgbClr val="FFFFFF"/>
            </a:solidFill>
            <a:ln w="9525">
              <a:noFill/>
              <a:round/>
              <a:headEnd/>
              <a:tailEnd/>
            </a:ln>
          </p:spPr>
          <p:txBody>
            <a:bodyPr/>
            <a:lstStyle/>
            <a:p>
              <a:endParaRPr lang="ru-RU"/>
            </a:p>
          </p:txBody>
        </p:sp>
        <p:sp>
          <p:nvSpPr>
            <p:cNvPr id="22798" name="Freeform 1671"/>
            <p:cNvSpPr>
              <a:spLocks/>
            </p:cNvSpPr>
            <p:nvPr/>
          </p:nvSpPr>
          <p:spPr bwMode="auto">
            <a:xfrm>
              <a:off x="2644" y="1140"/>
              <a:ext cx="93" cy="88"/>
            </a:xfrm>
            <a:custGeom>
              <a:avLst/>
              <a:gdLst>
                <a:gd name="T0" fmla="*/ 0 w 93"/>
                <a:gd name="T1" fmla="*/ 52 h 88"/>
                <a:gd name="T2" fmla="*/ 2 w 93"/>
                <a:gd name="T3" fmla="*/ 35 h 88"/>
                <a:gd name="T4" fmla="*/ 4 w 93"/>
                <a:gd name="T5" fmla="*/ 26 h 88"/>
                <a:gd name="T6" fmla="*/ 9 w 93"/>
                <a:gd name="T7" fmla="*/ 19 h 88"/>
                <a:gd name="T8" fmla="*/ 21 w 93"/>
                <a:gd name="T9" fmla="*/ 6 h 88"/>
                <a:gd name="T10" fmla="*/ 39 w 93"/>
                <a:gd name="T11" fmla="*/ 0 h 88"/>
                <a:gd name="T12" fmla="*/ 58 w 93"/>
                <a:gd name="T13" fmla="*/ 0 h 88"/>
                <a:gd name="T14" fmla="*/ 74 w 93"/>
                <a:gd name="T15" fmla="*/ 8 h 88"/>
                <a:gd name="T16" fmla="*/ 87 w 93"/>
                <a:gd name="T17" fmla="*/ 20 h 88"/>
                <a:gd name="T18" fmla="*/ 90 w 93"/>
                <a:gd name="T19" fmla="*/ 28 h 88"/>
                <a:gd name="T20" fmla="*/ 93 w 93"/>
                <a:gd name="T21" fmla="*/ 36 h 88"/>
                <a:gd name="T22" fmla="*/ 93 w 93"/>
                <a:gd name="T23" fmla="*/ 55 h 88"/>
                <a:gd name="T24" fmla="*/ 90 w 93"/>
                <a:gd name="T25" fmla="*/ 63 h 88"/>
                <a:gd name="T26" fmla="*/ 85 w 93"/>
                <a:gd name="T27" fmla="*/ 71 h 88"/>
                <a:gd name="T28" fmla="*/ 72 w 93"/>
                <a:gd name="T29" fmla="*/ 82 h 88"/>
                <a:gd name="T30" fmla="*/ 55 w 93"/>
                <a:gd name="T31" fmla="*/ 88 h 88"/>
                <a:gd name="T32" fmla="*/ 37 w 93"/>
                <a:gd name="T33" fmla="*/ 88 h 88"/>
                <a:gd name="T34" fmla="*/ 20 w 93"/>
                <a:gd name="T35" fmla="*/ 82 h 88"/>
                <a:gd name="T36" fmla="*/ 9 w 93"/>
                <a:gd name="T37" fmla="*/ 69 h 88"/>
                <a:gd name="T38" fmla="*/ 4 w 93"/>
                <a:gd name="T39" fmla="*/ 61 h 88"/>
                <a:gd name="T40" fmla="*/ 0 w 93"/>
                <a:gd name="T41" fmla="*/ 52 h 8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3"/>
                <a:gd name="T64" fmla="*/ 0 h 88"/>
                <a:gd name="T65" fmla="*/ 93 w 93"/>
                <a:gd name="T66" fmla="*/ 88 h 8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3" h="88">
                  <a:moveTo>
                    <a:pt x="0" y="52"/>
                  </a:moveTo>
                  <a:lnTo>
                    <a:pt x="2" y="35"/>
                  </a:lnTo>
                  <a:lnTo>
                    <a:pt x="4" y="26"/>
                  </a:lnTo>
                  <a:lnTo>
                    <a:pt x="9" y="19"/>
                  </a:lnTo>
                  <a:lnTo>
                    <a:pt x="21" y="6"/>
                  </a:lnTo>
                  <a:lnTo>
                    <a:pt x="39" y="0"/>
                  </a:lnTo>
                  <a:lnTo>
                    <a:pt x="58" y="0"/>
                  </a:lnTo>
                  <a:lnTo>
                    <a:pt x="74" y="8"/>
                  </a:lnTo>
                  <a:lnTo>
                    <a:pt x="87" y="20"/>
                  </a:lnTo>
                  <a:lnTo>
                    <a:pt x="90" y="28"/>
                  </a:lnTo>
                  <a:lnTo>
                    <a:pt x="93" y="36"/>
                  </a:lnTo>
                  <a:lnTo>
                    <a:pt x="93" y="55"/>
                  </a:lnTo>
                  <a:lnTo>
                    <a:pt x="90" y="63"/>
                  </a:lnTo>
                  <a:lnTo>
                    <a:pt x="85" y="71"/>
                  </a:lnTo>
                  <a:lnTo>
                    <a:pt x="72" y="82"/>
                  </a:lnTo>
                  <a:lnTo>
                    <a:pt x="55" y="88"/>
                  </a:lnTo>
                  <a:lnTo>
                    <a:pt x="37" y="88"/>
                  </a:lnTo>
                  <a:lnTo>
                    <a:pt x="20" y="82"/>
                  </a:lnTo>
                  <a:lnTo>
                    <a:pt x="9" y="69"/>
                  </a:lnTo>
                  <a:lnTo>
                    <a:pt x="4" y="61"/>
                  </a:lnTo>
                  <a:lnTo>
                    <a:pt x="0" y="52"/>
                  </a:lnTo>
                </a:path>
              </a:pathLst>
            </a:custGeom>
            <a:noFill/>
            <a:ln w="6350" cap="rnd">
              <a:solidFill>
                <a:srgbClr val="000000"/>
              </a:solidFill>
              <a:prstDash val="solid"/>
              <a:round/>
              <a:headEnd/>
              <a:tailEnd/>
            </a:ln>
          </p:spPr>
          <p:txBody>
            <a:bodyPr/>
            <a:lstStyle/>
            <a:p>
              <a:endParaRPr lang="ru-RU"/>
            </a:p>
          </p:txBody>
        </p:sp>
        <p:sp>
          <p:nvSpPr>
            <p:cNvPr id="22799" name="Freeform 1672"/>
            <p:cNvSpPr>
              <a:spLocks/>
            </p:cNvSpPr>
            <p:nvPr/>
          </p:nvSpPr>
          <p:spPr bwMode="auto">
            <a:xfrm>
              <a:off x="2556" y="1159"/>
              <a:ext cx="91" cy="91"/>
            </a:xfrm>
            <a:custGeom>
              <a:avLst/>
              <a:gdLst>
                <a:gd name="T0" fmla="*/ 2 w 91"/>
                <a:gd name="T1" fmla="*/ 57 h 91"/>
                <a:gd name="T2" fmla="*/ 0 w 91"/>
                <a:gd name="T3" fmla="*/ 47 h 91"/>
                <a:gd name="T4" fmla="*/ 0 w 91"/>
                <a:gd name="T5" fmla="*/ 39 h 91"/>
                <a:gd name="T6" fmla="*/ 2 w 91"/>
                <a:gd name="T7" fmla="*/ 30 h 91"/>
                <a:gd name="T8" fmla="*/ 7 w 91"/>
                <a:gd name="T9" fmla="*/ 22 h 91"/>
                <a:gd name="T10" fmla="*/ 11 w 91"/>
                <a:gd name="T11" fmla="*/ 16 h 91"/>
                <a:gd name="T12" fmla="*/ 15 w 91"/>
                <a:gd name="T13" fmla="*/ 12 h 91"/>
                <a:gd name="T14" fmla="*/ 17 w 91"/>
                <a:gd name="T15" fmla="*/ 9 h 91"/>
                <a:gd name="T16" fmla="*/ 20 w 91"/>
                <a:gd name="T17" fmla="*/ 6 h 91"/>
                <a:gd name="T18" fmla="*/ 26 w 91"/>
                <a:gd name="T19" fmla="*/ 5 h 91"/>
                <a:gd name="T20" fmla="*/ 33 w 91"/>
                <a:gd name="T21" fmla="*/ 1 h 91"/>
                <a:gd name="T22" fmla="*/ 43 w 91"/>
                <a:gd name="T23" fmla="*/ 0 h 91"/>
                <a:gd name="T24" fmla="*/ 52 w 91"/>
                <a:gd name="T25" fmla="*/ 0 h 91"/>
                <a:gd name="T26" fmla="*/ 60 w 91"/>
                <a:gd name="T27" fmla="*/ 1 h 91"/>
                <a:gd name="T28" fmla="*/ 65 w 91"/>
                <a:gd name="T29" fmla="*/ 3 h 91"/>
                <a:gd name="T30" fmla="*/ 69 w 91"/>
                <a:gd name="T31" fmla="*/ 6 h 91"/>
                <a:gd name="T32" fmla="*/ 72 w 91"/>
                <a:gd name="T33" fmla="*/ 7 h 91"/>
                <a:gd name="T34" fmla="*/ 76 w 91"/>
                <a:gd name="T35" fmla="*/ 11 h 91"/>
                <a:gd name="T36" fmla="*/ 82 w 91"/>
                <a:gd name="T37" fmla="*/ 17 h 91"/>
                <a:gd name="T38" fmla="*/ 85 w 91"/>
                <a:gd name="T39" fmla="*/ 20 h 91"/>
                <a:gd name="T40" fmla="*/ 86 w 91"/>
                <a:gd name="T41" fmla="*/ 25 h 91"/>
                <a:gd name="T42" fmla="*/ 89 w 91"/>
                <a:gd name="T43" fmla="*/ 33 h 91"/>
                <a:gd name="T44" fmla="*/ 91 w 91"/>
                <a:gd name="T45" fmla="*/ 43 h 91"/>
                <a:gd name="T46" fmla="*/ 91 w 91"/>
                <a:gd name="T47" fmla="*/ 51 h 91"/>
                <a:gd name="T48" fmla="*/ 89 w 91"/>
                <a:gd name="T49" fmla="*/ 60 h 91"/>
                <a:gd name="T50" fmla="*/ 85 w 91"/>
                <a:gd name="T51" fmla="*/ 68 h 91"/>
                <a:gd name="T52" fmla="*/ 80 w 91"/>
                <a:gd name="T53" fmla="*/ 75 h 91"/>
                <a:gd name="T54" fmla="*/ 77 w 91"/>
                <a:gd name="T55" fmla="*/ 78 h 91"/>
                <a:gd name="T56" fmla="*/ 74 w 91"/>
                <a:gd name="T57" fmla="*/ 81 h 91"/>
                <a:gd name="T58" fmla="*/ 71 w 91"/>
                <a:gd name="T59" fmla="*/ 85 h 91"/>
                <a:gd name="T60" fmla="*/ 66 w 91"/>
                <a:gd name="T61" fmla="*/ 86 h 91"/>
                <a:gd name="T62" fmla="*/ 56 w 91"/>
                <a:gd name="T63" fmla="*/ 89 h 91"/>
                <a:gd name="T64" fmla="*/ 49 w 91"/>
                <a:gd name="T65" fmla="*/ 91 h 91"/>
                <a:gd name="T66" fmla="*/ 39 w 91"/>
                <a:gd name="T67" fmla="*/ 91 h 91"/>
                <a:gd name="T68" fmla="*/ 30 w 91"/>
                <a:gd name="T69" fmla="*/ 87 h 91"/>
                <a:gd name="T70" fmla="*/ 27 w 91"/>
                <a:gd name="T71" fmla="*/ 86 h 91"/>
                <a:gd name="T72" fmla="*/ 22 w 91"/>
                <a:gd name="T73" fmla="*/ 85 h 91"/>
                <a:gd name="T74" fmla="*/ 19 w 91"/>
                <a:gd name="T75" fmla="*/ 83 h 91"/>
                <a:gd name="T76" fmla="*/ 16 w 91"/>
                <a:gd name="T77" fmla="*/ 79 h 91"/>
                <a:gd name="T78" fmla="*/ 10 w 91"/>
                <a:gd name="T79" fmla="*/ 73 h 91"/>
                <a:gd name="T80" fmla="*/ 7 w 91"/>
                <a:gd name="T81" fmla="*/ 70 h 91"/>
                <a:gd name="T82" fmla="*/ 5 w 91"/>
                <a:gd name="T83" fmla="*/ 66 h 91"/>
                <a:gd name="T84" fmla="*/ 2 w 91"/>
                <a:gd name="T85" fmla="*/ 57 h 9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1"/>
                <a:gd name="T130" fmla="*/ 0 h 91"/>
                <a:gd name="T131" fmla="*/ 91 w 91"/>
                <a:gd name="T132" fmla="*/ 91 h 9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1" h="91">
                  <a:moveTo>
                    <a:pt x="2" y="57"/>
                  </a:moveTo>
                  <a:lnTo>
                    <a:pt x="0" y="47"/>
                  </a:lnTo>
                  <a:lnTo>
                    <a:pt x="0" y="39"/>
                  </a:lnTo>
                  <a:lnTo>
                    <a:pt x="2" y="30"/>
                  </a:lnTo>
                  <a:lnTo>
                    <a:pt x="7" y="22"/>
                  </a:lnTo>
                  <a:lnTo>
                    <a:pt x="11" y="16"/>
                  </a:lnTo>
                  <a:lnTo>
                    <a:pt x="15" y="12"/>
                  </a:lnTo>
                  <a:lnTo>
                    <a:pt x="17" y="9"/>
                  </a:lnTo>
                  <a:lnTo>
                    <a:pt x="20" y="6"/>
                  </a:lnTo>
                  <a:lnTo>
                    <a:pt x="26" y="5"/>
                  </a:lnTo>
                  <a:lnTo>
                    <a:pt x="33" y="1"/>
                  </a:lnTo>
                  <a:lnTo>
                    <a:pt x="43" y="0"/>
                  </a:lnTo>
                  <a:lnTo>
                    <a:pt x="52" y="0"/>
                  </a:lnTo>
                  <a:lnTo>
                    <a:pt x="60" y="1"/>
                  </a:lnTo>
                  <a:lnTo>
                    <a:pt x="65" y="3"/>
                  </a:lnTo>
                  <a:lnTo>
                    <a:pt x="69" y="6"/>
                  </a:lnTo>
                  <a:lnTo>
                    <a:pt x="72" y="7"/>
                  </a:lnTo>
                  <a:lnTo>
                    <a:pt x="76" y="11"/>
                  </a:lnTo>
                  <a:lnTo>
                    <a:pt x="82" y="17"/>
                  </a:lnTo>
                  <a:lnTo>
                    <a:pt x="85" y="20"/>
                  </a:lnTo>
                  <a:lnTo>
                    <a:pt x="86" y="25"/>
                  </a:lnTo>
                  <a:lnTo>
                    <a:pt x="89" y="33"/>
                  </a:lnTo>
                  <a:lnTo>
                    <a:pt x="91" y="43"/>
                  </a:lnTo>
                  <a:lnTo>
                    <a:pt x="91" y="51"/>
                  </a:lnTo>
                  <a:lnTo>
                    <a:pt x="89" y="60"/>
                  </a:lnTo>
                  <a:lnTo>
                    <a:pt x="85" y="68"/>
                  </a:lnTo>
                  <a:lnTo>
                    <a:pt x="80" y="75"/>
                  </a:lnTo>
                  <a:lnTo>
                    <a:pt x="77" y="78"/>
                  </a:lnTo>
                  <a:lnTo>
                    <a:pt x="74" y="81"/>
                  </a:lnTo>
                  <a:lnTo>
                    <a:pt x="71" y="85"/>
                  </a:lnTo>
                  <a:lnTo>
                    <a:pt x="66" y="86"/>
                  </a:lnTo>
                  <a:lnTo>
                    <a:pt x="56" y="89"/>
                  </a:lnTo>
                  <a:lnTo>
                    <a:pt x="49" y="91"/>
                  </a:lnTo>
                  <a:lnTo>
                    <a:pt x="39" y="91"/>
                  </a:lnTo>
                  <a:lnTo>
                    <a:pt x="30" y="87"/>
                  </a:lnTo>
                  <a:lnTo>
                    <a:pt x="27" y="86"/>
                  </a:lnTo>
                  <a:lnTo>
                    <a:pt x="22" y="85"/>
                  </a:lnTo>
                  <a:lnTo>
                    <a:pt x="19" y="83"/>
                  </a:lnTo>
                  <a:lnTo>
                    <a:pt x="16" y="79"/>
                  </a:lnTo>
                  <a:lnTo>
                    <a:pt x="10" y="73"/>
                  </a:lnTo>
                  <a:lnTo>
                    <a:pt x="7" y="70"/>
                  </a:lnTo>
                  <a:lnTo>
                    <a:pt x="5" y="66"/>
                  </a:lnTo>
                  <a:lnTo>
                    <a:pt x="2" y="57"/>
                  </a:lnTo>
                  <a:close/>
                </a:path>
              </a:pathLst>
            </a:custGeom>
            <a:solidFill>
              <a:srgbClr val="FFFFFF"/>
            </a:solidFill>
            <a:ln w="9525">
              <a:noFill/>
              <a:round/>
              <a:headEnd/>
              <a:tailEnd/>
            </a:ln>
          </p:spPr>
          <p:txBody>
            <a:bodyPr/>
            <a:lstStyle/>
            <a:p>
              <a:endParaRPr lang="ru-RU"/>
            </a:p>
          </p:txBody>
        </p:sp>
        <p:sp>
          <p:nvSpPr>
            <p:cNvPr id="22800" name="Freeform 1673"/>
            <p:cNvSpPr>
              <a:spLocks/>
            </p:cNvSpPr>
            <p:nvPr/>
          </p:nvSpPr>
          <p:spPr bwMode="auto">
            <a:xfrm>
              <a:off x="2556" y="1159"/>
              <a:ext cx="91" cy="91"/>
            </a:xfrm>
            <a:custGeom>
              <a:avLst/>
              <a:gdLst>
                <a:gd name="T0" fmla="*/ 2 w 91"/>
                <a:gd name="T1" fmla="*/ 57 h 91"/>
                <a:gd name="T2" fmla="*/ 0 w 91"/>
                <a:gd name="T3" fmla="*/ 38 h 91"/>
                <a:gd name="T4" fmla="*/ 7 w 91"/>
                <a:gd name="T5" fmla="*/ 22 h 91"/>
                <a:gd name="T6" fmla="*/ 17 w 91"/>
                <a:gd name="T7" fmla="*/ 9 h 91"/>
                <a:gd name="T8" fmla="*/ 33 w 91"/>
                <a:gd name="T9" fmla="*/ 1 h 91"/>
                <a:gd name="T10" fmla="*/ 52 w 91"/>
                <a:gd name="T11" fmla="*/ 0 h 91"/>
                <a:gd name="T12" fmla="*/ 69 w 91"/>
                <a:gd name="T13" fmla="*/ 6 h 91"/>
                <a:gd name="T14" fmla="*/ 82 w 91"/>
                <a:gd name="T15" fmla="*/ 17 h 91"/>
                <a:gd name="T16" fmla="*/ 89 w 91"/>
                <a:gd name="T17" fmla="*/ 33 h 91"/>
                <a:gd name="T18" fmla="*/ 91 w 91"/>
                <a:gd name="T19" fmla="*/ 51 h 91"/>
                <a:gd name="T20" fmla="*/ 85 w 91"/>
                <a:gd name="T21" fmla="*/ 68 h 91"/>
                <a:gd name="T22" fmla="*/ 74 w 91"/>
                <a:gd name="T23" fmla="*/ 81 h 91"/>
                <a:gd name="T24" fmla="*/ 58 w 91"/>
                <a:gd name="T25" fmla="*/ 89 h 91"/>
                <a:gd name="T26" fmla="*/ 39 w 91"/>
                <a:gd name="T27" fmla="*/ 91 h 91"/>
                <a:gd name="T28" fmla="*/ 22 w 91"/>
                <a:gd name="T29" fmla="*/ 85 h 91"/>
                <a:gd name="T30" fmla="*/ 10 w 91"/>
                <a:gd name="T31" fmla="*/ 73 h 91"/>
                <a:gd name="T32" fmla="*/ 2 w 91"/>
                <a:gd name="T33" fmla="*/ 57 h 9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1"/>
                <a:gd name="T52" fmla="*/ 0 h 91"/>
                <a:gd name="T53" fmla="*/ 91 w 91"/>
                <a:gd name="T54" fmla="*/ 91 h 9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1" h="91">
                  <a:moveTo>
                    <a:pt x="2" y="57"/>
                  </a:moveTo>
                  <a:lnTo>
                    <a:pt x="0" y="38"/>
                  </a:lnTo>
                  <a:lnTo>
                    <a:pt x="7" y="22"/>
                  </a:lnTo>
                  <a:lnTo>
                    <a:pt x="17" y="9"/>
                  </a:lnTo>
                  <a:lnTo>
                    <a:pt x="33" y="1"/>
                  </a:lnTo>
                  <a:lnTo>
                    <a:pt x="52" y="0"/>
                  </a:lnTo>
                  <a:lnTo>
                    <a:pt x="69" y="6"/>
                  </a:lnTo>
                  <a:lnTo>
                    <a:pt x="82" y="17"/>
                  </a:lnTo>
                  <a:lnTo>
                    <a:pt x="89" y="33"/>
                  </a:lnTo>
                  <a:lnTo>
                    <a:pt x="91" y="51"/>
                  </a:lnTo>
                  <a:lnTo>
                    <a:pt x="85" y="68"/>
                  </a:lnTo>
                  <a:lnTo>
                    <a:pt x="74" y="81"/>
                  </a:lnTo>
                  <a:lnTo>
                    <a:pt x="58" y="89"/>
                  </a:lnTo>
                  <a:lnTo>
                    <a:pt x="39" y="91"/>
                  </a:lnTo>
                  <a:lnTo>
                    <a:pt x="22" y="85"/>
                  </a:lnTo>
                  <a:lnTo>
                    <a:pt x="10" y="73"/>
                  </a:lnTo>
                  <a:lnTo>
                    <a:pt x="2" y="57"/>
                  </a:lnTo>
                </a:path>
              </a:pathLst>
            </a:custGeom>
            <a:noFill/>
            <a:ln w="6350" cap="rnd">
              <a:solidFill>
                <a:srgbClr val="000000"/>
              </a:solidFill>
              <a:prstDash val="solid"/>
              <a:round/>
              <a:headEnd/>
              <a:tailEnd/>
            </a:ln>
          </p:spPr>
          <p:txBody>
            <a:bodyPr/>
            <a:lstStyle/>
            <a:p>
              <a:endParaRPr lang="ru-RU"/>
            </a:p>
          </p:txBody>
        </p:sp>
        <p:sp>
          <p:nvSpPr>
            <p:cNvPr id="22801" name="Freeform 1674"/>
            <p:cNvSpPr>
              <a:spLocks/>
            </p:cNvSpPr>
            <p:nvPr/>
          </p:nvSpPr>
          <p:spPr bwMode="auto">
            <a:xfrm>
              <a:off x="2456" y="1184"/>
              <a:ext cx="91" cy="89"/>
            </a:xfrm>
            <a:custGeom>
              <a:avLst/>
              <a:gdLst>
                <a:gd name="T0" fmla="*/ 4 w 91"/>
                <a:gd name="T1" fmla="*/ 60 h 89"/>
                <a:gd name="T2" fmla="*/ 0 w 91"/>
                <a:gd name="T3" fmla="*/ 51 h 89"/>
                <a:gd name="T4" fmla="*/ 0 w 91"/>
                <a:gd name="T5" fmla="*/ 42 h 89"/>
                <a:gd name="T6" fmla="*/ 2 w 91"/>
                <a:gd name="T7" fmla="*/ 34 h 89"/>
                <a:gd name="T8" fmla="*/ 5 w 91"/>
                <a:gd name="T9" fmla="*/ 26 h 89"/>
                <a:gd name="T10" fmla="*/ 9 w 91"/>
                <a:gd name="T11" fmla="*/ 19 h 89"/>
                <a:gd name="T12" fmla="*/ 15 w 91"/>
                <a:gd name="T13" fmla="*/ 12 h 89"/>
                <a:gd name="T14" fmla="*/ 22 w 91"/>
                <a:gd name="T15" fmla="*/ 8 h 89"/>
                <a:gd name="T16" fmla="*/ 30 w 91"/>
                <a:gd name="T17" fmla="*/ 2 h 89"/>
                <a:gd name="T18" fmla="*/ 39 w 91"/>
                <a:gd name="T19" fmla="*/ 1 h 89"/>
                <a:gd name="T20" fmla="*/ 49 w 91"/>
                <a:gd name="T21" fmla="*/ 0 h 89"/>
                <a:gd name="T22" fmla="*/ 54 w 91"/>
                <a:gd name="T23" fmla="*/ 1 h 89"/>
                <a:gd name="T24" fmla="*/ 56 w 91"/>
                <a:gd name="T25" fmla="*/ 1 h 89"/>
                <a:gd name="T26" fmla="*/ 66 w 91"/>
                <a:gd name="T27" fmla="*/ 4 h 89"/>
                <a:gd name="T28" fmla="*/ 72 w 91"/>
                <a:gd name="T29" fmla="*/ 9 h 89"/>
                <a:gd name="T30" fmla="*/ 77 w 91"/>
                <a:gd name="T31" fmla="*/ 11 h 89"/>
                <a:gd name="T32" fmla="*/ 80 w 91"/>
                <a:gd name="T33" fmla="*/ 13 h 89"/>
                <a:gd name="T34" fmla="*/ 84 w 91"/>
                <a:gd name="T35" fmla="*/ 19 h 89"/>
                <a:gd name="T36" fmla="*/ 85 w 91"/>
                <a:gd name="T37" fmla="*/ 21 h 89"/>
                <a:gd name="T38" fmla="*/ 88 w 91"/>
                <a:gd name="T39" fmla="*/ 24 h 89"/>
                <a:gd name="T40" fmla="*/ 89 w 91"/>
                <a:gd name="T41" fmla="*/ 30 h 89"/>
                <a:gd name="T42" fmla="*/ 91 w 91"/>
                <a:gd name="T43" fmla="*/ 39 h 89"/>
                <a:gd name="T44" fmla="*/ 91 w 91"/>
                <a:gd name="T45" fmla="*/ 47 h 89"/>
                <a:gd name="T46" fmla="*/ 91 w 91"/>
                <a:gd name="T47" fmla="*/ 56 h 89"/>
                <a:gd name="T48" fmla="*/ 88 w 91"/>
                <a:gd name="T49" fmla="*/ 64 h 89"/>
                <a:gd name="T50" fmla="*/ 84 w 91"/>
                <a:gd name="T51" fmla="*/ 71 h 89"/>
                <a:gd name="T52" fmla="*/ 77 w 91"/>
                <a:gd name="T53" fmla="*/ 78 h 89"/>
                <a:gd name="T54" fmla="*/ 71 w 91"/>
                <a:gd name="T55" fmla="*/ 83 h 89"/>
                <a:gd name="T56" fmla="*/ 62 w 91"/>
                <a:gd name="T57" fmla="*/ 88 h 89"/>
                <a:gd name="T58" fmla="*/ 54 w 91"/>
                <a:gd name="T59" fmla="*/ 89 h 89"/>
                <a:gd name="T60" fmla="*/ 45 w 91"/>
                <a:gd name="T61" fmla="*/ 89 h 89"/>
                <a:gd name="T62" fmla="*/ 39 w 91"/>
                <a:gd name="T63" fmla="*/ 89 h 89"/>
                <a:gd name="T64" fmla="*/ 35 w 91"/>
                <a:gd name="T65" fmla="*/ 88 h 89"/>
                <a:gd name="T66" fmla="*/ 27 w 91"/>
                <a:gd name="T67" fmla="*/ 86 h 89"/>
                <a:gd name="T68" fmla="*/ 19 w 91"/>
                <a:gd name="T69" fmla="*/ 81 h 89"/>
                <a:gd name="T70" fmla="*/ 16 w 91"/>
                <a:gd name="T71" fmla="*/ 78 h 89"/>
                <a:gd name="T72" fmla="*/ 13 w 91"/>
                <a:gd name="T73" fmla="*/ 75 h 89"/>
                <a:gd name="T74" fmla="*/ 10 w 91"/>
                <a:gd name="T75" fmla="*/ 71 h 89"/>
                <a:gd name="T76" fmla="*/ 7 w 91"/>
                <a:gd name="T77" fmla="*/ 69 h 89"/>
                <a:gd name="T78" fmla="*/ 5 w 91"/>
                <a:gd name="T79" fmla="*/ 64 h 89"/>
                <a:gd name="T80" fmla="*/ 4 w 91"/>
                <a:gd name="T81" fmla="*/ 60 h 8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1"/>
                <a:gd name="T124" fmla="*/ 0 h 89"/>
                <a:gd name="T125" fmla="*/ 91 w 91"/>
                <a:gd name="T126" fmla="*/ 89 h 8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1" h="89">
                  <a:moveTo>
                    <a:pt x="4" y="60"/>
                  </a:moveTo>
                  <a:lnTo>
                    <a:pt x="0" y="51"/>
                  </a:lnTo>
                  <a:lnTo>
                    <a:pt x="0" y="42"/>
                  </a:lnTo>
                  <a:lnTo>
                    <a:pt x="2" y="34"/>
                  </a:lnTo>
                  <a:lnTo>
                    <a:pt x="5" y="26"/>
                  </a:lnTo>
                  <a:lnTo>
                    <a:pt x="9" y="19"/>
                  </a:lnTo>
                  <a:lnTo>
                    <a:pt x="15" y="12"/>
                  </a:lnTo>
                  <a:lnTo>
                    <a:pt x="22" y="8"/>
                  </a:lnTo>
                  <a:lnTo>
                    <a:pt x="30" y="2"/>
                  </a:lnTo>
                  <a:lnTo>
                    <a:pt x="39" y="1"/>
                  </a:lnTo>
                  <a:lnTo>
                    <a:pt x="49" y="0"/>
                  </a:lnTo>
                  <a:lnTo>
                    <a:pt x="54" y="1"/>
                  </a:lnTo>
                  <a:lnTo>
                    <a:pt x="56" y="1"/>
                  </a:lnTo>
                  <a:lnTo>
                    <a:pt x="66" y="4"/>
                  </a:lnTo>
                  <a:lnTo>
                    <a:pt x="72" y="9"/>
                  </a:lnTo>
                  <a:lnTo>
                    <a:pt x="77" y="11"/>
                  </a:lnTo>
                  <a:lnTo>
                    <a:pt x="80" y="13"/>
                  </a:lnTo>
                  <a:lnTo>
                    <a:pt x="84" y="19"/>
                  </a:lnTo>
                  <a:lnTo>
                    <a:pt x="85" y="21"/>
                  </a:lnTo>
                  <a:lnTo>
                    <a:pt x="88" y="24"/>
                  </a:lnTo>
                  <a:lnTo>
                    <a:pt x="89" y="30"/>
                  </a:lnTo>
                  <a:lnTo>
                    <a:pt x="91" y="39"/>
                  </a:lnTo>
                  <a:lnTo>
                    <a:pt x="91" y="47"/>
                  </a:lnTo>
                  <a:lnTo>
                    <a:pt x="91" y="56"/>
                  </a:lnTo>
                  <a:lnTo>
                    <a:pt x="88" y="64"/>
                  </a:lnTo>
                  <a:lnTo>
                    <a:pt x="84" y="71"/>
                  </a:lnTo>
                  <a:lnTo>
                    <a:pt x="77" y="78"/>
                  </a:lnTo>
                  <a:lnTo>
                    <a:pt x="71" y="83"/>
                  </a:lnTo>
                  <a:lnTo>
                    <a:pt x="62" y="88"/>
                  </a:lnTo>
                  <a:lnTo>
                    <a:pt x="54" y="89"/>
                  </a:lnTo>
                  <a:lnTo>
                    <a:pt x="45" y="89"/>
                  </a:lnTo>
                  <a:lnTo>
                    <a:pt x="39" y="89"/>
                  </a:lnTo>
                  <a:lnTo>
                    <a:pt x="35" y="88"/>
                  </a:lnTo>
                  <a:lnTo>
                    <a:pt x="27" y="86"/>
                  </a:lnTo>
                  <a:lnTo>
                    <a:pt x="19" y="81"/>
                  </a:lnTo>
                  <a:lnTo>
                    <a:pt x="16" y="78"/>
                  </a:lnTo>
                  <a:lnTo>
                    <a:pt x="13" y="75"/>
                  </a:lnTo>
                  <a:lnTo>
                    <a:pt x="10" y="71"/>
                  </a:lnTo>
                  <a:lnTo>
                    <a:pt x="7" y="69"/>
                  </a:lnTo>
                  <a:lnTo>
                    <a:pt x="5" y="64"/>
                  </a:lnTo>
                  <a:lnTo>
                    <a:pt x="4" y="60"/>
                  </a:lnTo>
                  <a:close/>
                </a:path>
              </a:pathLst>
            </a:custGeom>
            <a:solidFill>
              <a:srgbClr val="FFFFFF"/>
            </a:solidFill>
            <a:ln w="9525">
              <a:noFill/>
              <a:round/>
              <a:headEnd/>
              <a:tailEnd/>
            </a:ln>
          </p:spPr>
          <p:txBody>
            <a:bodyPr/>
            <a:lstStyle/>
            <a:p>
              <a:endParaRPr lang="ru-RU"/>
            </a:p>
          </p:txBody>
        </p:sp>
        <p:sp>
          <p:nvSpPr>
            <p:cNvPr id="22802" name="Freeform 1675"/>
            <p:cNvSpPr>
              <a:spLocks/>
            </p:cNvSpPr>
            <p:nvPr/>
          </p:nvSpPr>
          <p:spPr bwMode="auto">
            <a:xfrm>
              <a:off x="2458" y="1184"/>
              <a:ext cx="92" cy="89"/>
            </a:xfrm>
            <a:custGeom>
              <a:avLst/>
              <a:gdLst>
                <a:gd name="T0" fmla="*/ 3 w 92"/>
                <a:gd name="T1" fmla="*/ 60 h 89"/>
                <a:gd name="T2" fmla="*/ 0 w 92"/>
                <a:gd name="T3" fmla="*/ 42 h 89"/>
                <a:gd name="T4" fmla="*/ 5 w 92"/>
                <a:gd name="T5" fmla="*/ 26 h 89"/>
                <a:gd name="T6" fmla="*/ 16 w 92"/>
                <a:gd name="T7" fmla="*/ 12 h 89"/>
                <a:gd name="T8" fmla="*/ 22 w 92"/>
                <a:gd name="T9" fmla="*/ 6 h 89"/>
                <a:gd name="T10" fmla="*/ 29 w 92"/>
                <a:gd name="T11" fmla="*/ 2 h 89"/>
                <a:gd name="T12" fmla="*/ 48 w 92"/>
                <a:gd name="T13" fmla="*/ 0 h 89"/>
                <a:gd name="T14" fmla="*/ 65 w 92"/>
                <a:gd name="T15" fmla="*/ 4 h 89"/>
                <a:gd name="T16" fmla="*/ 79 w 92"/>
                <a:gd name="T17" fmla="*/ 13 h 89"/>
                <a:gd name="T18" fmla="*/ 84 w 92"/>
                <a:gd name="T19" fmla="*/ 21 h 89"/>
                <a:gd name="T20" fmla="*/ 89 w 92"/>
                <a:gd name="T21" fmla="*/ 30 h 89"/>
                <a:gd name="T22" fmla="*/ 92 w 92"/>
                <a:gd name="T23" fmla="*/ 47 h 89"/>
                <a:gd name="T24" fmla="*/ 87 w 92"/>
                <a:gd name="T25" fmla="*/ 64 h 89"/>
                <a:gd name="T26" fmla="*/ 76 w 92"/>
                <a:gd name="T27" fmla="*/ 78 h 89"/>
                <a:gd name="T28" fmla="*/ 70 w 92"/>
                <a:gd name="T29" fmla="*/ 83 h 89"/>
                <a:gd name="T30" fmla="*/ 61 w 92"/>
                <a:gd name="T31" fmla="*/ 86 h 89"/>
                <a:gd name="T32" fmla="*/ 44 w 92"/>
                <a:gd name="T33" fmla="*/ 89 h 89"/>
                <a:gd name="T34" fmla="*/ 26 w 92"/>
                <a:gd name="T35" fmla="*/ 86 h 89"/>
                <a:gd name="T36" fmla="*/ 12 w 92"/>
                <a:gd name="T37" fmla="*/ 75 h 89"/>
                <a:gd name="T38" fmla="*/ 7 w 92"/>
                <a:gd name="T39" fmla="*/ 69 h 89"/>
                <a:gd name="T40" fmla="*/ 3 w 92"/>
                <a:gd name="T41" fmla="*/ 60 h 8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2"/>
                <a:gd name="T64" fmla="*/ 0 h 89"/>
                <a:gd name="T65" fmla="*/ 92 w 92"/>
                <a:gd name="T66" fmla="*/ 89 h 8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2" h="89">
                  <a:moveTo>
                    <a:pt x="3" y="60"/>
                  </a:moveTo>
                  <a:lnTo>
                    <a:pt x="0" y="42"/>
                  </a:lnTo>
                  <a:lnTo>
                    <a:pt x="5" y="26"/>
                  </a:lnTo>
                  <a:lnTo>
                    <a:pt x="16" y="12"/>
                  </a:lnTo>
                  <a:lnTo>
                    <a:pt x="22" y="6"/>
                  </a:lnTo>
                  <a:lnTo>
                    <a:pt x="29" y="2"/>
                  </a:lnTo>
                  <a:lnTo>
                    <a:pt x="48" y="0"/>
                  </a:lnTo>
                  <a:lnTo>
                    <a:pt x="65" y="4"/>
                  </a:lnTo>
                  <a:lnTo>
                    <a:pt x="79" y="13"/>
                  </a:lnTo>
                  <a:lnTo>
                    <a:pt x="84" y="21"/>
                  </a:lnTo>
                  <a:lnTo>
                    <a:pt x="89" y="30"/>
                  </a:lnTo>
                  <a:lnTo>
                    <a:pt x="92" y="47"/>
                  </a:lnTo>
                  <a:lnTo>
                    <a:pt x="87" y="64"/>
                  </a:lnTo>
                  <a:lnTo>
                    <a:pt x="76" y="78"/>
                  </a:lnTo>
                  <a:lnTo>
                    <a:pt x="70" y="83"/>
                  </a:lnTo>
                  <a:lnTo>
                    <a:pt x="61" y="86"/>
                  </a:lnTo>
                  <a:lnTo>
                    <a:pt x="44" y="89"/>
                  </a:lnTo>
                  <a:lnTo>
                    <a:pt x="26" y="86"/>
                  </a:lnTo>
                  <a:lnTo>
                    <a:pt x="12" y="75"/>
                  </a:lnTo>
                  <a:lnTo>
                    <a:pt x="7" y="69"/>
                  </a:lnTo>
                  <a:lnTo>
                    <a:pt x="3" y="60"/>
                  </a:lnTo>
                </a:path>
              </a:pathLst>
            </a:custGeom>
            <a:noFill/>
            <a:ln w="6350" cap="rnd">
              <a:solidFill>
                <a:srgbClr val="000000"/>
              </a:solidFill>
              <a:prstDash val="solid"/>
              <a:round/>
              <a:headEnd/>
              <a:tailEnd/>
            </a:ln>
          </p:spPr>
          <p:txBody>
            <a:bodyPr/>
            <a:lstStyle/>
            <a:p>
              <a:endParaRPr lang="ru-RU"/>
            </a:p>
          </p:txBody>
        </p:sp>
        <p:sp>
          <p:nvSpPr>
            <p:cNvPr id="22803" name="Freeform 1676"/>
            <p:cNvSpPr>
              <a:spLocks/>
            </p:cNvSpPr>
            <p:nvPr/>
          </p:nvSpPr>
          <p:spPr bwMode="auto">
            <a:xfrm>
              <a:off x="2377" y="1214"/>
              <a:ext cx="93" cy="91"/>
            </a:xfrm>
            <a:custGeom>
              <a:avLst/>
              <a:gdLst>
                <a:gd name="T0" fmla="*/ 5 w 93"/>
                <a:gd name="T1" fmla="*/ 66 h 91"/>
                <a:gd name="T2" fmla="*/ 2 w 93"/>
                <a:gd name="T3" fmla="*/ 57 h 91"/>
                <a:gd name="T4" fmla="*/ 0 w 93"/>
                <a:gd name="T5" fmla="*/ 49 h 91"/>
                <a:gd name="T6" fmla="*/ 2 w 93"/>
                <a:gd name="T7" fmla="*/ 39 h 91"/>
                <a:gd name="T8" fmla="*/ 3 w 93"/>
                <a:gd name="T9" fmla="*/ 31 h 91"/>
                <a:gd name="T10" fmla="*/ 7 w 93"/>
                <a:gd name="T11" fmla="*/ 23 h 91"/>
                <a:gd name="T12" fmla="*/ 13 w 93"/>
                <a:gd name="T13" fmla="*/ 15 h 91"/>
                <a:gd name="T14" fmla="*/ 19 w 93"/>
                <a:gd name="T15" fmla="*/ 10 h 91"/>
                <a:gd name="T16" fmla="*/ 22 w 93"/>
                <a:gd name="T17" fmla="*/ 7 h 91"/>
                <a:gd name="T18" fmla="*/ 27 w 93"/>
                <a:gd name="T19" fmla="*/ 6 h 91"/>
                <a:gd name="T20" fmla="*/ 36 w 93"/>
                <a:gd name="T21" fmla="*/ 2 h 91"/>
                <a:gd name="T22" fmla="*/ 44 w 93"/>
                <a:gd name="T23" fmla="*/ 0 h 91"/>
                <a:gd name="T24" fmla="*/ 54 w 93"/>
                <a:gd name="T25" fmla="*/ 0 h 91"/>
                <a:gd name="T26" fmla="*/ 61 w 93"/>
                <a:gd name="T27" fmla="*/ 4 h 91"/>
                <a:gd name="T28" fmla="*/ 69 w 93"/>
                <a:gd name="T29" fmla="*/ 7 h 91"/>
                <a:gd name="T30" fmla="*/ 74 w 93"/>
                <a:gd name="T31" fmla="*/ 10 h 91"/>
                <a:gd name="T32" fmla="*/ 76 w 93"/>
                <a:gd name="T33" fmla="*/ 11 h 91"/>
                <a:gd name="T34" fmla="*/ 80 w 93"/>
                <a:gd name="T35" fmla="*/ 15 h 91"/>
                <a:gd name="T36" fmla="*/ 83 w 93"/>
                <a:gd name="T37" fmla="*/ 18 h 91"/>
                <a:gd name="T38" fmla="*/ 85 w 93"/>
                <a:gd name="T39" fmla="*/ 23 h 91"/>
                <a:gd name="T40" fmla="*/ 88 w 93"/>
                <a:gd name="T41" fmla="*/ 26 h 91"/>
                <a:gd name="T42" fmla="*/ 91 w 93"/>
                <a:gd name="T43" fmla="*/ 36 h 91"/>
                <a:gd name="T44" fmla="*/ 93 w 93"/>
                <a:gd name="T45" fmla="*/ 44 h 91"/>
                <a:gd name="T46" fmla="*/ 91 w 93"/>
                <a:gd name="T47" fmla="*/ 53 h 91"/>
                <a:gd name="T48" fmla="*/ 89 w 93"/>
                <a:gd name="T49" fmla="*/ 61 h 91"/>
                <a:gd name="T50" fmla="*/ 85 w 93"/>
                <a:gd name="T51" fmla="*/ 70 h 91"/>
                <a:gd name="T52" fmla="*/ 80 w 93"/>
                <a:gd name="T53" fmla="*/ 78 h 91"/>
                <a:gd name="T54" fmla="*/ 74 w 93"/>
                <a:gd name="T55" fmla="*/ 82 h 91"/>
                <a:gd name="T56" fmla="*/ 69 w 93"/>
                <a:gd name="T57" fmla="*/ 85 h 91"/>
                <a:gd name="T58" fmla="*/ 66 w 93"/>
                <a:gd name="T59" fmla="*/ 87 h 91"/>
                <a:gd name="T60" fmla="*/ 57 w 93"/>
                <a:gd name="T61" fmla="*/ 90 h 91"/>
                <a:gd name="T62" fmla="*/ 47 w 93"/>
                <a:gd name="T63" fmla="*/ 91 h 91"/>
                <a:gd name="T64" fmla="*/ 39 w 93"/>
                <a:gd name="T65" fmla="*/ 91 h 91"/>
                <a:gd name="T66" fmla="*/ 30 w 93"/>
                <a:gd name="T67" fmla="*/ 89 h 91"/>
                <a:gd name="T68" fmla="*/ 22 w 93"/>
                <a:gd name="T69" fmla="*/ 85 h 91"/>
                <a:gd name="T70" fmla="*/ 19 w 93"/>
                <a:gd name="T71" fmla="*/ 82 h 91"/>
                <a:gd name="T72" fmla="*/ 16 w 93"/>
                <a:gd name="T73" fmla="*/ 81 h 91"/>
                <a:gd name="T74" fmla="*/ 13 w 93"/>
                <a:gd name="T75" fmla="*/ 78 h 91"/>
                <a:gd name="T76" fmla="*/ 9 w 93"/>
                <a:gd name="T77" fmla="*/ 74 h 91"/>
                <a:gd name="T78" fmla="*/ 7 w 93"/>
                <a:gd name="T79" fmla="*/ 70 h 91"/>
                <a:gd name="T80" fmla="*/ 5 w 93"/>
                <a:gd name="T81" fmla="*/ 66 h 9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3"/>
                <a:gd name="T124" fmla="*/ 0 h 91"/>
                <a:gd name="T125" fmla="*/ 93 w 93"/>
                <a:gd name="T126" fmla="*/ 91 h 9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3" h="91">
                  <a:moveTo>
                    <a:pt x="5" y="66"/>
                  </a:moveTo>
                  <a:lnTo>
                    <a:pt x="2" y="57"/>
                  </a:lnTo>
                  <a:lnTo>
                    <a:pt x="0" y="49"/>
                  </a:lnTo>
                  <a:lnTo>
                    <a:pt x="2" y="39"/>
                  </a:lnTo>
                  <a:lnTo>
                    <a:pt x="3" y="31"/>
                  </a:lnTo>
                  <a:lnTo>
                    <a:pt x="7" y="23"/>
                  </a:lnTo>
                  <a:lnTo>
                    <a:pt x="13" y="15"/>
                  </a:lnTo>
                  <a:lnTo>
                    <a:pt x="19" y="10"/>
                  </a:lnTo>
                  <a:lnTo>
                    <a:pt x="22" y="7"/>
                  </a:lnTo>
                  <a:lnTo>
                    <a:pt x="27" y="6"/>
                  </a:lnTo>
                  <a:lnTo>
                    <a:pt x="36" y="2"/>
                  </a:lnTo>
                  <a:lnTo>
                    <a:pt x="44" y="0"/>
                  </a:lnTo>
                  <a:lnTo>
                    <a:pt x="54" y="0"/>
                  </a:lnTo>
                  <a:lnTo>
                    <a:pt x="61" y="4"/>
                  </a:lnTo>
                  <a:lnTo>
                    <a:pt x="69" y="7"/>
                  </a:lnTo>
                  <a:lnTo>
                    <a:pt x="74" y="10"/>
                  </a:lnTo>
                  <a:lnTo>
                    <a:pt x="76" y="11"/>
                  </a:lnTo>
                  <a:lnTo>
                    <a:pt x="80" y="15"/>
                  </a:lnTo>
                  <a:lnTo>
                    <a:pt x="83" y="18"/>
                  </a:lnTo>
                  <a:lnTo>
                    <a:pt x="85" y="23"/>
                  </a:lnTo>
                  <a:lnTo>
                    <a:pt x="88" y="26"/>
                  </a:lnTo>
                  <a:lnTo>
                    <a:pt x="91" y="36"/>
                  </a:lnTo>
                  <a:lnTo>
                    <a:pt x="93" y="44"/>
                  </a:lnTo>
                  <a:lnTo>
                    <a:pt x="91" y="53"/>
                  </a:lnTo>
                  <a:lnTo>
                    <a:pt x="89" y="61"/>
                  </a:lnTo>
                  <a:lnTo>
                    <a:pt x="85" y="70"/>
                  </a:lnTo>
                  <a:lnTo>
                    <a:pt x="80" y="78"/>
                  </a:lnTo>
                  <a:lnTo>
                    <a:pt x="74" y="82"/>
                  </a:lnTo>
                  <a:lnTo>
                    <a:pt x="69" y="85"/>
                  </a:lnTo>
                  <a:lnTo>
                    <a:pt x="66" y="87"/>
                  </a:lnTo>
                  <a:lnTo>
                    <a:pt x="57" y="90"/>
                  </a:lnTo>
                  <a:lnTo>
                    <a:pt x="47" y="91"/>
                  </a:lnTo>
                  <a:lnTo>
                    <a:pt x="39" y="91"/>
                  </a:lnTo>
                  <a:lnTo>
                    <a:pt x="30" y="89"/>
                  </a:lnTo>
                  <a:lnTo>
                    <a:pt x="22" y="85"/>
                  </a:lnTo>
                  <a:lnTo>
                    <a:pt x="19" y="82"/>
                  </a:lnTo>
                  <a:lnTo>
                    <a:pt x="16" y="81"/>
                  </a:lnTo>
                  <a:lnTo>
                    <a:pt x="13" y="78"/>
                  </a:lnTo>
                  <a:lnTo>
                    <a:pt x="9" y="74"/>
                  </a:lnTo>
                  <a:lnTo>
                    <a:pt x="7" y="70"/>
                  </a:lnTo>
                  <a:lnTo>
                    <a:pt x="5" y="66"/>
                  </a:lnTo>
                  <a:close/>
                </a:path>
              </a:pathLst>
            </a:custGeom>
            <a:solidFill>
              <a:srgbClr val="FFFFFF"/>
            </a:solidFill>
            <a:ln w="9525">
              <a:noFill/>
              <a:round/>
              <a:headEnd/>
              <a:tailEnd/>
            </a:ln>
          </p:spPr>
          <p:txBody>
            <a:bodyPr/>
            <a:lstStyle/>
            <a:p>
              <a:endParaRPr lang="ru-RU"/>
            </a:p>
          </p:txBody>
        </p:sp>
        <p:sp>
          <p:nvSpPr>
            <p:cNvPr id="22804" name="Freeform 1677"/>
            <p:cNvSpPr>
              <a:spLocks/>
            </p:cNvSpPr>
            <p:nvPr/>
          </p:nvSpPr>
          <p:spPr bwMode="auto">
            <a:xfrm>
              <a:off x="2377" y="1214"/>
              <a:ext cx="93" cy="91"/>
            </a:xfrm>
            <a:custGeom>
              <a:avLst/>
              <a:gdLst>
                <a:gd name="T0" fmla="*/ 5 w 93"/>
                <a:gd name="T1" fmla="*/ 65 h 91"/>
                <a:gd name="T2" fmla="*/ 0 w 93"/>
                <a:gd name="T3" fmla="*/ 47 h 91"/>
                <a:gd name="T4" fmla="*/ 2 w 93"/>
                <a:gd name="T5" fmla="*/ 39 h 91"/>
                <a:gd name="T6" fmla="*/ 3 w 93"/>
                <a:gd name="T7" fmla="*/ 31 h 91"/>
                <a:gd name="T8" fmla="*/ 7 w 93"/>
                <a:gd name="T9" fmla="*/ 23 h 91"/>
                <a:gd name="T10" fmla="*/ 13 w 93"/>
                <a:gd name="T11" fmla="*/ 15 h 91"/>
                <a:gd name="T12" fmla="*/ 27 w 93"/>
                <a:gd name="T13" fmla="*/ 6 h 91"/>
                <a:gd name="T14" fmla="*/ 44 w 93"/>
                <a:gd name="T15" fmla="*/ 0 h 91"/>
                <a:gd name="T16" fmla="*/ 54 w 93"/>
                <a:gd name="T17" fmla="*/ 0 h 91"/>
                <a:gd name="T18" fmla="*/ 61 w 93"/>
                <a:gd name="T19" fmla="*/ 4 h 91"/>
                <a:gd name="T20" fmla="*/ 71 w 93"/>
                <a:gd name="T21" fmla="*/ 7 h 91"/>
                <a:gd name="T22" fmla="*/ 76 w 93"/>
                <a:gd name="T23" fmla="*/ 11 h 91"/>
                <a:gd name="T24" fmla="*/ 88 w 93"/>
                <a:gd name="T25" fmla="*/ 26 h 91"/>
                <a:gd name="T26" fmla="*/ 93 w 93"/>
                <a:gd name="T27" fmla="*/ 44 h 91"/>
                <a:gd name="T28" fmla="*/ 91 w 93"/>
                <a:gd name="T29" fmla="*/ 53 h 91"/>
                <a:gd name="T30" fmla="*/ 89 w 93"/>
                <a:gd name="T31" fmla="*/ 61 h 91"/>
                <a:gd name="T32" fmla="*/ 87 w 93"/>
                <a:gd name="T33" fmla="*/ 70 h 91"/>
                <a:gd name="T34" fmla="*/ 80 w 93"/>
                <a:gd name="T35" fmla="*/ 76 h 91"/>
                <a:gd name="T36" fmla="*/ 66 w 93"/>
                <a:gd name="T37" fmla="*/ 87 h 91"/>
                <a:gd name="T38" fmla="*/ 48 w 93"/>
                <a:gd name="T39" fmla="*/ 91 h 91"/>
                <a:gd name="T40" fmla="*/ 39 w 93"/>
                <a:gd name="T41" fmla="*/ 91 h 91"/>
                <a:gd name="T42" fmla="*/ 30 w 93"/>
                <a:gd name="T43" fmla="*/ 89 h 91"/>
                <a:gd name="T44" fmla="*/ 22 w 93"/>
                <a:gd name="T45" fmla="*/ 85 h 91"/>
                <a:gd name="T46" fmla="*/ 16 w 93"/>
                <a:gd name="T47" fmla="*/ 81 h 91"/>
                <a:gd name="T48" fmla="*/ 5 w 93"/>
                <a:gd name="T49" fmla="*/ 65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3"/>
                <a:gd name="T76" fmla="*/ 0 h 91"/>
                <a:gd name="T77" fmla="*/ 93 w 93"/>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3" h="91">
                  <a:moveTo>
                    <a:pt x="5" y="65"/>
                  </a:moveTo>
                  <a:lnTo>
                    <a:pt x="0" y="47"/>
                  </a:lnTo>
                  <a:lnTo>
                    <a:pt x="2" y="39"/>
                  </a:lnTo>
                  <a:lnTo>
                    <a:pt x="3" y="31"/>
                  </a:lnTo>
                  <a:lnTo>
                    <a:pt x="7" y="23"/>
                  </a:lnTo>
                  <a:lnTo>
                    <a:pt x="13" y="15"/>
                  </a:lnTo>
                  <a:lnTo>
                    <a:pt x="27" y="6"/>
                  </a:lnTo>
                  <a:lnTo>
                    <a:pt x="44" y="0"/>
                  </a:lnTo>
                  <a:lnTo>
                    <a:pt x="54" y="0"/>
                  </a:lnTo>
                  <a:lnTo>
                    <a:pt x="61" y="4"/>
                  </a:lnTo>
                  <a:lnTo>
                    <a:pt x="71" y="7"/>
                  </a:lnTo>
                  <a:lnTo>
                    <a:pt x="76" y="11"/>
                  </a:lnTo>
                  <a:lnTo>
                    <a:pt x="88" y="26"/>
                  </a:lnTo>
                  <a:lnTo>
                    <a:pt x="93" y="44"/>
                  </a:lnTo>
                  <a:lnTo>
                    <a:pt x="91" y="53"/>
                  </a:lnTo>
                  <a:lnTo>
                    <a:pt x="89" y="61"/>
                  </a:lnTo>
                  <a:lnTo>
                    <a:pt x="87" y="70"/>
                  </a:lnTo>
                  <a:lnTo>
                    <a:pt x="80" y="76"/>
                  </a:lnTo>
                  <a:lnTo>
                    <a:pt x="66" y="87"/>
                  </a:lnTo>
                  <a:lnTo>
                    <a:pt x="48" y="91"/>
                  </a:lnTo>
                  <a:lnTo>
                    <a:pt x="39" y="91"/>
                  </a:lnTo>
                  <a:lnTo>
                    <a:pt x="30" y="89"/>
                  </a:lnTo>
                  <a:lnTo>
                    <a:pt x="22" y="85"/>
                  </a:lnTo>
                  <a:lnTo>
                    <a:pt x="16" y="81"/>
                  </a:lnTo>
                  <a:lnTo>
                    <a:pt x="5" y="65"/>
                  </a:lnTo>
                </a:path>
              </a:pathLst>
            </a:custGeom>
            <a:noFill/>
            <a:ln w="6350" cap="rnd">
              <a:solidFill>
                <a:srgbClr val="000000"/>
              </a:solidFill>
              <a:prstDash val="solid"/>
              <a:round/>
              <a:headEnd/>
              <a:tailEnd/>
            </a:ln>
          </p:spPr>
          <p:txBody>
            <a:bodyPr/>
            <a:lstStyle/>
            <a:p>
              <a:endParaRPr lang="ru-RU"/>
            </a:p>
          </p:txBody>
        </p:sp>
        <p:sp>
          <p:nvSpPr>
            <p:cNvPr id="22805" name="Freeform 1678"/>
            <p:cNvSpPr>
              <a:spLocks/>
            </p:cNvSpPr>
            <p:nvPr/>
          </p:nvSpPr>
          <p:spPr bwMode="auto">
            <a:xfrm>
              <a:off x="2283" y="1262"/>
              <a:ext cx="93" cy="89"/>
            </a:xfrm>
            <a:custGeom>
              <a:avLst/>
              <a:gdLst>
                <a:gd name="T0" fmla="*/ 6 w 93"/>
                <a:gd name="T1" fmla="*/ 67 h 89"/>
                <a:gd name="T2" fmla="*/ 3 w 93"/>
                <a:gd name="T3" fmla="*/ 58 h 89"/>
                <a:gd name="T4" fmla="*/ 0 w 93"/>
                <a:gd name="T5" fmla="*/ 50 h 89"/>
                <a:gd name="T6" fmla="*/ 0 w 93"/>
                <a:gd name="T7" fmla="*/ 40 h 89"/>
                <a:gd name="T8" fmla="*/ 1 w 93"/>
                <a:gd name="T9" fmla="*/ 33 h 89"/>
                <a:gd name="T10" fmla="*/ 4 w 93"/>
                <a:gd name="T11" fmla="*/ 24 h 89"/>
                <a:gd name="T12" fmla="*/ 6 w 93"/>
                <a:gd name="T13" fmla="*/ 22 h 89"/>
                <a:gd name="T14" fmla="*/ 10 w 93"/>
                <a:gd name="T15" fmla="*/ 17 h 89"/>
                <a:gd name="T16" fmla="*/ 16 w 93"/>
                <a:gd name="T17" fmla="*/ 11 h 89"/>
                <a:gd name="T18" fmla="*/ 24 w 93"/>
                <a:gd name="T19" fmla="*/ 6 h 89"/>
                <a:gd name="T20" fmla="*/ 27 w 93"/>
                <a:gd name="T21" fmla="*/ 3 h 89"/>
                <a:gd name="T22" fmla="*/ 31 w 93"/>
                <a:gd name="T23" fmla="*/ 1 h 89"/>
                <a:gd name="T24" fmla="*/ 41 w 93"/>
                <a:gd name="T25" fmla="*/ 0 h 89"/>
                <a:gd name="T26" fmla="*/ 50 w 93"/>
                <a:gd name="T27" fmla="*/ 0 h 89"/>
                <a:gd name="T28" fmla="*/ 59 w 93"/>
                <a:gd name="T29" fmla="*/ 1 h 89"/>
                <a:gd name="T30" fmla="*/ 64 w 93"/>
                <a:gd name="T31" fmla="*/ 3 h 89"/>
                <a:gd name="T32" fmla="*/ 67 w 93"/>
                <a:gd name="T33" fmla="*/ 4 h 89"/>
                <a:gd name="T34" fmla="*/ 72 w 93"/>
                <a:gd name="T35" fmla="*/ 5 h 89"/>
                <a:gd name="T36" fmla="*/ 75 w 93"/>
                <a:gd name="T37" fmla="*/ 9 h 89"/>
                <a:gd name="T38" fmla="*/ 82 w 93"/>
                <a:gd name="T39" fmla="*/ 15 h 89"/>
                <a:gd name="T40" fmla="*/ 88 w 93"/>
                <a:gd name="T41" fmla="*/ 22 h 89"/>
                <a:gd name="T42" fmla="*/ 92 w 93"/>
                <a:gd name="T43" fmla="*/ 29 h 89"/>
                <a:gd name="T44" fmla="*/ 93 w 93"/>
                <a:gd name="T45" fmla="*/ 39 h 89"/>
                <a:gd name="T46" fmla="*/ 93 w 93"/>
                <a:gd name="T47" fmla="*/ 46 h 89"/>
                <a:gd name="T48" fmla="*/ 92 w 93"/>
                <a:gd name="T49" fmla="*/ 56 h 89"/>
                <a:gd name="T50" fmla="*/ 90 w 93"/>
                <a:gd name="T51" fmla="*/ 63 h 89"/>
                <a:gd name="T52" fmla="*/ 86 w 93"/>
                <a:gd name="T53" fmla="*/ 67 h 89"/>
                <a:gd name="T54" fmla="*/ 85 w 93"/>
                <a:gd name="T55" fmla="*/ 72 h 89"/>
                <a:gd name="T56" fmla="*/ 79 w 93"/>
                <a:gd name="T57" fmla="*/ 78 h 89"/>
                <a:gd name="T58" fmla="*/ 71 w 93"/>
                <a:gd name="T59" fmla="*/ 82 h 89"/>
                <a:gd name="T60" fmla="*/ 65 w 93"/>
                <a:gd name="T61" fmla="*/ 84 h 89"/>
                <a:gd name="T62" fmla="*/ 61 w 93"/>
                <a:gd name="T63" fmla="*/ 87 h 89"/>
                <a:gd name="T64" fmla="*/ 52 w 93"/>
                <a:gd name="T65" fmla="*/ 89 h 89"/>
                <a:gd name="T66" fmla="*/ 43 w 93"/>
                <a:gd name="T67" fmla="*/ 89 h 89"/>
                <a:gd name="T68" fmla="*/ 35 w 93"/>
                <a:gd name="T69" fmla="*/ 87 h 89"/>
                <a:gd name="T70" fmla="*/ 31 w 93"/>
                <a:gd name="T71" fmla="*/ 86 h 89"/>
                <a:gd name="T72" fmla="*/ 25 w 93"/>
                <a:gd name="T73" fmla="*/ 84 h 89"/>
                <a:gd name="T74" fmla="*/ 22 w 93"/>
                <a:gd name="T75" fmla="*/ 82 h 89"/>
                <a:gd name="T76" fmla="*/ 19 w 93"/>
                <a:gd name="T77" fmla="*/ 80 h 89"/>
                <a:gd name="T78" fmla="*/ 11 w 93"/>
                <a:gd name="T79" fmla="*/ 73 h 89"/>
                <a:gd name="T80" fmla="*/ 6 w 93"/>
                <a:gd name="T81" fmla="*/ 67 h 8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3"/>
                <a:gd name="T124" fmla="*/ 0 h 89"/>
                <a:gd name="T125" fmla="*/ 93 w 93"/>
                <a:gd name="T126" fmla="*/ 89 h 8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3" h="89">
                  <a:moveTo>
                    <a:pt x="6" y="67"/>
                  </a:moveTo>
                  <a:lnTo>
                    <a:pt x="3" y="58"/>
                  </a:lnTo>
                  <a:lnTo>
                    <a:pt x="0" y="50"/>
                  </a:lnTo>
                  <a:lnTo>
                    <a:pt x="0" y="40"/>
                  </a:lnTo>
                  <a:lnTo>
                    <a:pt x="1" y="33"/>
                  </a:lnTo>
                  <a:lnTo>
                    <a:pt x="4" y="24"/>
                  </a:lnTo>
                  <a:lnTo>
                    <a:pt x="6" y="22"/>
                  </a:lnTo>
                  <a:lnTo>
                    <a:pt x="10" y="17"/>
                  </a:lnTo>
                  <a:lnTo>
                    <a:pt x="16" y="11"/>
                  </a:lnTo>
                  <a:lnTo>
                    <a:pt x="24" y="6"/>
                  </a:lnTo>
                  <a:lnTo>
                    <a:pt x="27" y="3"/>
                  </a:lnTo>
                  <a:lnTo>
                    <a:pt x="31" y="1"/>
                  </a:lnTo>
                  <a:lnTo>
                    <a:pt x="41" y="0"/>
                  </a:lnTo>
                  <a:lnTo>
                    <a:pt x="50" y="0"/>
                  </a:lnTo>
                  <a:lnTo>
                    <a:pt x="59" y="1"/>
                  </a:lnTo>
                  <a:lnTo>
                    <a:pt x="64" y="3"/>
                  </a:lnTo>
                  <a:lnTo>
                    <a:pt x="67" y="4"/>
                  </a:lnTo>
                  <a:lnTo>
                    <a:pt x="72" y="5"/>
                  </a:lnTo>
                  <a:lnTo>
                    <a:pt x="75" y="9"/>
                  </a:lnTo>
                  <a:lnTo>
                    <a:pt x="82" y="15"/>
                  </a:lnTo>
                  <a:lnTo>
                    <a:pt x="88" y="22"/>
                  </a:lnTo>
                  <a:lnTo>
                    <a:pt x="92" y="29"/>
                  </a:lnTo>
                  <a:lnTo>
                    <a:pt x="93" y="39"/>
                  </a:lnTo>
                  <a:lnTo>
                    <a:pt x="93" y="46"/>
                  </a:lnTo>
                  <a:lnTo>
                    <a:pt x="92" y="56"/>
                  </a:lnTo>
                  <a:lnTo>
                    <a:pt x="90" y="63"/>
                  </a:lnTo>
                  <a:lnTo>
                    <a:pt x="86" y="67"/>
                  </a:lnTo>
                  <a:lnTo>
                    <a:pt x="85" y="72"/>
                  </a:lnTo>
                  <a:lnTo>
                    <a:pt x="79" y="78"/>
                  </a:lnTo>
                  <a:lnTo>
                    <a:pt x="71" y="82"/>
                  </a:lnTo>
                  <a:lnTo>
                    <a:pt x="65" y="84"/>
                  </a:lnTo>
                  <a:lnTo>
                    <a:pt x="61" y="87"/>
                  </a:lnTo>
                  <a:lnTo>
                    <a:pt x="52" y="89"/>
                  </a:lnTo>
                  <a:lnTo>
                    <a:pt x="43" y="89"/>
                  </a:lnTo>
                  <a:lnTo>
                    <a:pt x="35" y="87"/>
                  </a:lnTo>
                  <a:lnTo>
                    <a:pt x="31" y="86"/>
                  </a:lnTo>
                  <a:lnTo>
                    <a:pt x="25" y="84"/>
                  </a:lnTo>
                  <a:lnTo>
                    <a:pt x="22" y="82"/>
                  </a:lnTo>
                  <a:lnTo>
                    <a:pt x="19" y="80"/>
                  </a:lnTo>
                  <a:lnTo>
                    <a:pt x="11" y="73"/>
                  </a:lnTo>
                  <a:lnTo>
                    <a:pt x="6" y="67"/>
                  </a:lnTo>
                  <a:close/>
                </a:path>
              </a:pathLst>
            </a:custGeom>
            <a:solidFill>
              <a:srgbClr val="FFFFFF"/>
            </a:solidFill>
            <a:ln w="9525">
              <a:noFill/>
              <a:round/>
              <a:headEnd/>
              <a:tailEnd/>
            </a:ln>
          </p:spPr>
          <p:txBody>
            <a:bodyPr/>
            <a:lstStyle/>
            <a:p>
              <a:endParaRPr lang="ru-RU"/>
            </a:p>
          </p:txBody>
        </p:sp>
        <p:sp>
          <p:nvSpPr>
            <p:cNvPr id="22806" name="Freeform 1679"/>
            <p:cNvSpPr>
              <a:spLocks/>
            </p:cNvSpPr>
            <p:nvPr/>
          </p:nvSpPr>
          <p:spPr bwMode="auto">
            <a:xfrm>
              <a:off x="2283" y="1262"/>
              <a:ext cx="93" cy="89"/>
            </a:xfrm>
            <a:custGeom>
              <a:avLst/>
              <a:gdLst>
                <a:gd name="T0" fmla="*/ 6 w 93"/>
                <a:gd name="T1" fmla="*/ 67 h 89"/>
                <a:gd name="T2" fmla="*/ 0 w 93"/>
                <a:gd name="T3" fmla="*/ 50 h 89"/>
                <a:gd name="T4" fmla="*/ 1 w 93"/>
                <a:gd name="T5" fmla="*/ 33 h 89"/>
                <a:gd name="T6" fmla="*/ 10 w 93"/>
                <a:gd name="T7" fmla="*/ 17 h 89"/>
                <a:gd name="T8" fmla="*/ 16 w 93"/>
                <a:gd name="T9" fmla="*/ 11 h 89"/>
                <a:gd name="T10" fmla="*/ 24 w 93"/>
                <a:gd name="T11" fmla="*/ 6 h 89"/>
                <a:gd name="T12" fmla="*/ 41 w 93"/>
                <a:gd name="T13" fmla="*/ 0 h 89"/>
                <a:gd name="T14" fmla="*/ 59 w 93"/>
                <a:gd name="T15" fmla="*/ 1 h 89"/>
                <a:gd name="T16" fmla="*/ 75 w 93"/>
                <a:gd name="T17" fmla="*/ 9 h 89"/>
                <a:gd name="T18" fmla="*/ 88 w 93"/>
                <a:gd name="T19" fmla="*/ 22 h 89"/>
                <a:gd name="T20" fmla="*/ 93 w 93"/>
                <a:gd name="T21" fmla="*/ 39 h 89"/>
                <a:gd name="T22" fmla="*/ 93 w 93"/>
                <a:gd name="T23" fmla="*/ 56 h 89"/>
                <a:gd name="T24" fmla="*/ 85 w 93"/>
                <a:gd name="T25" fmla="*/ 72 h 89"/>
                <a:gd name="T26" fmla="*/ 79 w 93"/>
                <a:gd name="T27" fmla="*/ 78 h 89"/>
                <a:gd name="T28" fmla="*/ 71 w 93"/>
                <a:gd name="T29" fmla="*/ 82 h 89"/>
                <a:gd name="T30" fmla="*/ 52 w 93"/>
                <a:gd name="T31" fmla="*/ 89 h 89"/>
                <a:gd name="T32" fmla="*/ 35 w 93"/>
                <a:gd name="T33" fmla="*/ 87 h 89"/>
                <a:gd name="T34" fmla="*/ 19 w 93"/>
                <a:gd name="T35" fmla="*/ 80 h 89"/>
                <a:gd name="T36" fmla="*/ 6 w 93"/>
                <a:gd name="T37" fmla="*/ 67 h 8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3"/>
                <a:gd name="T58" fmla="*/ 0 h 89"/>
                <a:gd name="T59" fmla="*/ 93 w 93"/>
                <a:gd name="T60" fmla="*/ 89 h 8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3" h="89">
                  <a:moveTo>
                    <a:pt x="6" y="67"/>
                  </a:moveTo>
                  <a:lnTo>
                    <a:pt x="0" y="50"/>
                  </a:lnTo>
                  <a:lnTo>
                    <a:pt x="1" y="33"/>
                  </a:lnTo>
                  <a:lnTo>
                    <a:pt x="10" y="17"/>
                  </a:lnTo>
                  <a:lnTo>
                    <a:pt x="16" y="11"/>
                  </a:lnTo>
                  <a:lnTo>
                    <a:pt x="24" y="6"/>
                  </a:lnTo>
                  <a:lnTo>
                    <a:pt x="41" y="0"/>
                  </a:lnTo>
                  <a:lnTo>
                    <a:pt x="59" y="1"/>
                  </a:lnTo>
                  <a:lnTo>
                    <a:pt x="75" y="9"/>
                  </a:lnTo>
                  <a:lnTo>
                    <a:pt x="88" y="22"/>
                  </a:lnTo>
                  <a:lnTo>
                    <a:pt x="93" y="39"/>
                  </a:lnTo>
                  <a:lnTo>
                    <a:pt x="93" y="56"/>
                  </a:lnTo>
                  <a:lnTo>
                    <a:pt x="85" y="72"/>
                  </a:lnTo>
                  <a:lnTo>
                    <a:pt x="79" y="78"/>
                  </a:lnTo>
                  <a:lnTo>
                    <a:pt x="71" y="82"/>
                  </a:lnTo>
                  <a:lnTo>
                    <a:pt x="52" y="89"/>
                  </a:lnTo>
                  <a:lnTo>
                    <a:pt x="35" y="87"/>
                  </a:lnTo>
                  <a:lnTo>
                    <a:pt x="19" y="80"/>
                  </a:lnTo>
                  <a:lnTo>
                    <a:pt x="6" y="67"/>
                  </a:lnTo>
                </a:path>
              </a:pathLst>
            </a:custGeom>
            <a:noFill/>
            <a:ln w="6350" cap="rnd">
              <a:solidFill>
                <a:srgbClr val="000000"/>
              </a:solidFill>
              <a:prstDash val="solid"/>
              <a:round/>
              <a:headEnd/>
              <a:tailEnd/>
            </a:ln>
          </p:spPr>
          <p:txBody>
            <a:bodyPr/>
            <a:lstStyle/>
            <a:p>
              <a:endParaRPr lang="ru-RU"/>
            </a:p>
          </p:txBody>
        </p:sp>
        <p:sp>
          <p:nvSpPr>
            <p:cNvPr id="22807" name="Freeform 1680"/>
            <p:cNvSpPr>
              <a:spLocks/>
            </p:cNvSpPr>
            <p:nvPr/>
          </p:nvSpPr>
          <p:spPr bwMode="auto">
            <a:xfrm>
              <a:off x="2201" y="1311"/>
              <a:ext cx="94" cy="91"/>
            </a:xfrm>
            <a:custGeom>
              <a:avLst/>
              <a:gdLst>
                <a:gd name="T0" fmla="*/ 10 w 94"/>
                <a:gd name="T1" fmla="*/ 72 h 91"/>
                <a:gd name="T2" fmla="*/ 6 w 94"/>
                <a:gd name="T3" fmla="*/ 68 h 91"/>
                <a:gd name="T4" fmla="*/ 4 w 94"/>
                <a:gd name="T5" fmla="*/ 63 h 91"/>
                <a:gd name="T6" fmla="*/ 2 w 94"/>
                <a:gd name="T7" fmla="*/ 55 h 91"/>
                <a:gd name="T8" fmla="*/ 0 w 94"/>
                <a:gd name="T9" fmla="*/ 46 h 91"/>
                <a:gd name="T10" fmla="*/ 0 w 94"/>
                <a:gd name="T11" fmla="*/ 42 h 91"/>
                <a:gd name="T12" fmla="*/ 2 w 94"/>
                <a:gd name="T13" fmla="*/ 38 h 91"/>
                <a:gd name="T14" fmla="*/ 3 w 94"/>
                <a:gd name="T15" fmla="*/ 30 h 91"/>
                <a:gd name="T16" fmla="*/ 8 w 94"/>
                <a:gd name="T17" fmla="*/ 22 h 91"/>
                <a:gd name="T18" fmla="*/ 12 w 94"/>
                <a:gd name="T19" fmla="*/ 14 h 91"/>
                <a:gd name="T20" fmla="*/ 17 w 94"/>
                <a:gd name="T21" fmla="*/ 11 h 91"/>
                <a:gd name="T22" fmla="*/ 21 w 94"/>
                <a:gd name="T23" fmla="*/ 9 h 91"/>
                <a:gd name="T24" fmla="*/ 23 w 94"/>
                <a:gd name="T25" fmla="*/ 6 h 91"/>
                <a:gd name="T26" fmla="*/ 29 w 94"/>
                <a:gd name="T27" fmla="*/ 4 h 91"/>
                <a:gd name="T28" fmla="*/ 36 w 94"/>
                <a:gd name="T29" fmla="*/ 1 h 91"/>
                <a:gd name="T30" fmla="*/ 42 w 94"/>
                <a:gd name="T31" fmla="*/ 1 h 91"/>
                <a:gd name="T32" fmla="*/ 46 w 94"/>
                <a:gd name="T33" fmla="*/ 0 h 91"/>
                <a:gd name="T34" fmla="*/ 51 w 94"/>
                <a:gd name="T35" fmla="*/ 1 h 91"/>
                <a:gd name="T36" fmla="*/ 56 w 94"/>
                <a:gd name="T37" fmla="*/ 1 h 91"/>
                <a:gd name="T38" fmla="*/ 64 w 94"/>
                <a:gd name="T39" fmla="*/ 2 h 91"/>
                <a:gd name="T40" fmla="*/ 72 w 94"/>
                <a:gd name="T41" fmla="*/ 7 h 91"/>
                <a:gd name="T42" fmla="*/ 80 w 94"/>
                <a:gd name="T43" fmla="*/ 13 h 91"/>
                <a:gd name="T44" fmla="*/ 83 w 94"/>
                <a:gd name="T45" fmla="*/ 15 h 91"/>
                <a:gd name="T46" fmla="*/ 86 w 94"/>
                <a:gd name="T47" fmla="*/ 20 h 91"/>
                <a:gd name="T48" fmla="*/ 88 w 94"/>
                <a:gd name="T49" fmla="*/ 23 h 91"/>
                <a:gd name="T50" fmla="*/ 90 w 94"/>
                <a:gd name="T51" fmla="*/ 28 h 91"/>
                <a:gd name="T52" fmla="*/ 92 w 94"/>
                <a:gd name="T53" fmla="*/ 36 h 91"/>
                <a:gd name="T54" fmla="*/ 94 w 94"/>
                <a:gd name="T55" fmla="*/ 44 h 91"/>
                <a:gd name="T56" fmla="*/ 94 w 94"/>
                <a:gd name="T57" fmla="*/ 49 h 91"/>
                <a:gd name="T58" fmla="*/ 92 w 94"/>
                <a:gd name="T59" fmla="*/ 53 h 91"/>
                <a:gd name="T60" fmla="*/ 91 w 94"/>
                <a:gd name="T61" fmla="*/ 62 h 91"/>
                <a:gd name="T62" fmla="*/ 86 w 94"/>
                <a:gd name="T63" fmla="*/ 70 h 91"/>
                <a:gd name="T64" fmla="*/ 82 w 94"/>
                <a:gd name="T65" fmla="*/ 78 h 91"/>
                <a:gd name="T66" fmla="*/ 78 w 94"/>
                <a:gd name="T67" fmla="*/ 81 h 91"/>
                <a:gd name="T68" fmla="*/ 73 w 94"/>
                <a:gd name="T69" fmla="*/ 83 h 91"/>
                <a:gd name="T70" fmla="*/ 70 w 94"/>
                <a:gd name="T71" fmla="*/ 86 h 91"/>
                <a:gd name="T72" fmla="*/ 65 w 94"/>
                <a:gd name="T73" fmla="*/ 87 h 91"/>
                <a:gd name="T74" fmla="*/ 57 w 94"/>
                <a:gd name="T75" fmla="*/ 91 h 91"/>
                <a:gd name="T76" fmla="*/ 52 w 94"/>
                <a:gd name="T77" fmla="*/ 91 h 91"/>
                <a:gd name="T78" fmla="*/ 48 w 94"/>
                <a:gd name="T79" fmla="*/ 91 h 91"/>
                <a:gd name="T80" fmla="*/ 43 w 94"/>
                <a:gd name="T81" fmla="*/ 91 h 91"/>
                <a:gd name="T82" fmla="*/ 40 w 94"/>
                <a:gd name="T83" fmla="*/ 91 h 91"/>
                <a:gd name="T84" fmla="*/ 31 w 94"/>
                <a:gd name="T85" fmla="*/ 89 h 91"/>
                <a:gd name="T86" fmla="*/ 22 w 94"/>
                <a:gd name="T87" fmla="*/ 84 h 91"/>
                <a:gd name="T88" fmla="*/ 16 w 94"/>
                <a:gd name="T89" fmla="*/ 79 h 91"/>
                <a:gd name="T90" fmla="*/ 12 w 94"/>
                <a:gd name="T91" fmla="*/ 76 h 91"/>
                <a:gd name="T92" fmla="*/ 10 w 94"/>
                <a:gd name="T93" fmla="*/ 72 h 9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4"/>
                <a:gd name="T142" fmla="*/ 0 h 91"/>
                <a:gd name="T143" fmla="*/ 94 w 94"/>
                <a:gd name="T144" fmla="*/ 91 h 91"/>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4" h="91">
                  <a:moveTo>
                    <a:pt x="10" y="72"/>
                  </a:moveTo>
                  <a:lnTo>
                    <a:pt x="6" y="68"/>
                  </a:lnTo>
                  <a:lnTo>
                    <a:pt x="4" y="63"/>
                  </a:lnTo>
                  <a:lnTo>
                    <a:pt x="2" y="55"/>
                  </a:lnTo>
                  <a:lnTo>
                    <a:pt x="0" y="46"/>
                  </a:lnTo>
                  <a:lnTo>
                    <a:pt x="0" y="42"/>
                  </a:lnTo>
                  <a:lnTo>
                    <a:pt x="2" y="38"/>
                  </a:lnTo>
                  <a:lnTo>
                    <a:pt x="3" y="30"/>
                  </a:lnTo>
                  <a:lnTo>
                    <a:pt x="8" y="22"/>
                  </a:lnTo>
                  <a:lnTo>
                    <a:pt x="12" y="14"/>
                  </a:lnTo>
                  <a:lnTo>
                    <a:pt x="17" y="11"/>
                  </a:lnTo>
                  <a:lnTo>
                    <a:pt x="21" y="9"/>
                  </a:lnTo>
                  <a:lnTo>
                    <a:pt x="23" y="6"/>
                  </a:lnTo>
                  <a:lnTo>
                    <a:pt x="29" y="4"/>
                  </a:lnTo>
                  <a:lnTo>
                    <a:pt x="36" y="1"/>
                  </a:lnTo>
                  <a:lnTo>
                    <a:pt x="42" y="1"/>
                  </a:lnTo>
                  <a:lnTo>
                    <a:pt x="46" y="0"/>
                  </a:lnTo>
                  <a:lnTo>
                    <a:pt x="51" y="1"/>
                  </a:lnTo>
                  <a:lnTo>
                    <a:pt x="56" y="1"/>
                  </a:lnTo>
                  <a:lnTo>
                    <a:pt x="64" y="2"/>
                  </a:lnTo>
                  <a:lnTo>
                    <a:pt x="72" y="7"/>
                  </a:lnTo>
                  <a:lnTo>
                    <a:pt x="80" y="13"/>
                  </a:lnTo>
                  <a:lnTo>
                    <a:pt x="83" y="15"/>
                  </a:lnTo>
                  <a:lnTo>
                    <a:pt x="86" y="20"/>
                  </a:lnTo>
                  <a:lnTo>
                    <a:pt x="88" y="23"/>
                  </a:lnTo>
                  <a:lnTo>
                    <a:pt x="90" y="28"/>
                  </a:lnTo>
                  <a:lnTo>
                    <a:pt x="92" y="36"/>
                  </a:lnTo>
                  <a:lnTo>
                    <a:pt x="94" y="44"/>
                  </a:lnTo>
                  <a:lnTo>
                    <a:pt x="94" y="49"/>
                  </a:lnTo>
                  <a:lnTo>
                    <a:pt x="92" y="53"/>
                  </a:lnTo>
                  <a:lnTo>
                    <a:pt x="91" y="62"/>
                  </a:lnTo>
                  <a:lnTo>
                    <a:pt x="86" y="70"/>
                  </a:lnTo>
                  <a:lnTo>
                    <a:pt x="82" y="78"/>
                  </a:lnTo>
                  <a:lnTo>
                    <a:pt x="78" y="81"/>
                  </a:lnTo>
                  <a:lnTo>
                    <a:pt x="73" y="83"/>
                  </a:lnTo>
                  <a:lnTo>
                    <a:pt x="70" y="86"/>
                  </a:lnTo>
                  <a:lnTo>
                    <a:pt x="65" y="87"/>
                  </a:lnTo>
                  <a:lnTo>
                    <a:pt x="57" y="91"/>
                  </a:lnTo>
                  <a:lnTo>
                    <a:pt x="52" y="91"/>
                  </a:lnTo>
                  <a:lnTo>
                    <a:pt x="48" y="91"/>
                  </a:lnTo>
                  <a:lnTo>
                    <a:pt x="43" y="91"/>
                  </a:lnTo>
                  <a:lnTo>
                    <a:pt x="40" y="91"/>
                  </a:lnTo>
                  <a:lnTo>
                    <a:pt x="31" y="89"/>
                  </a:lnTo>
                  <a:lnTo>
                    <a:pt x="22" y="84"/>
                  </a:lnTo>
                  <a:lnTo>
                    <a:pt x="16" y="79"/>
                  </a:lnTo>
                  <a:lnTo>
                    <a:pt x="12" y="76"/>
                  </a:lnTo>
                  <a:lnTo>
                    <a:pt x="10" y="72"/>
                  </a:lnTo>
                  <a:close/>
                </a:path>
              </a:pathLst>
            </a:custGeom>
            <a:solidFill>
              <a:srgbClr val="FFFFFF"/>
            </a:solidFill>
            <a:ln w="9525">
              <a:noFill/>
              <a:round/>
              <a:headEnd/>
              <a:tailEnd/>
            </a:ln>
          </p:spPr>
          <p:txBody>
            <a:bodyPr/>
            <a:lstStyle/>
            <a:p>
              <a:endParaRPr lang="ru-RU"/>
            </a:p>
          </p:txBody>
        </p:sp>
        <p:sp>
          <p:nvSpPr>
            <p:cNvPr id="22808" name="Freeform 1681"/>
            <p:cNvSpPr>
              <a:spLocks/>
            </p:cNvSpPr>
            <p:nvPr/>
          </p:nvSpPr>
          <p:spPr bwMode="auto">
            <a:xfrm>
              <a:off x="2204" y="1312"/>
              <a:ext cx="93" cy="90"/>
            </a:xfrm>
            <a:custGeom>
              <a:avLst/>
              <a:gdLst>
                <a:gd name="T0" fmla="*/ 8 w 93"/>
                <a:gd name="T1" fmla="*/ 71 h 90"/>
                <a:gd name="T2" fmla="*/ 0 w 93"/>
                <a:gd name="T3" fmla="*/ 54 h 90"/>
                <a:gd name="T4" fmla="*/ 0 w 93"/>
                <a:gd name="T5" fmla="*/ 37 h 90"/>
                <a:gd name="T6" fmla="*/ 6 w 93"/>
                <a:gd name="T7" fmla="*/ 21 h 90"/>
                <a:gd name="T8" fmla="*/ 19 w 93"/>
                <a:gd name="T9" fmla="*/ 6 h 90"/>
                <a:gd name="T10" fmla="*/ 37 w 93"/>
                <a:gd name="T11" fmla="*/ 0 h 90"/>
                <a:gd name="T12" fmla="*/ 54 w 93"/>
                <a:gd name="T13" fmla="*/ 0 h 90"/>
                <a:gd name="T14" fmla="*/ 71 w 93"/>
                <a:gd name="T15" fmla="*/ 6 h 90"/>
                <a:gd name="T16" fmla="*/ 85 w 93"/>
                <a:gd name="T17" fmla="*/ 18 h 90"/>
                <a:gd name="T18" fmla="*/ 91 w 93"/>
                <a:gd name="T19" fmla="*/ 35 h 90"/>
                <a:gd name="T20" fmla="*/ 93 w 93"/>
                <a:gd name="T21" fmla="*/ 52 h 90"/>
                <a:gd name="T22" fmla="*/ 85 w 93"/>
                <a:gd name="T23" fmla="*/ 69 h 90"/>
                <a:gd name="T24" fmla="*/ 72 w 93"/>
                <a:gd name="T25" fmla="*/ 82 h 90"/>
                <a:gd name="T26" fmla="*/ 56 w 93"/>
                <a:gd name="T27" fmla="*/ 90 h 90"/>
                <a:gd name="T28" fmla="*/ 38 w 93"/>
                <a:gd name="T29" fmla="*/ 90 h 90"/>
                <a:gd name="T30" fmla="*/ 20 w 93"/>
                <a:gd name="T31" fmla="*/ 83 h 90"/>
                <a:gd name="T32" fmla="*/ 8 w 93"/>
                <a:gd name="T33" fmla="*/ 71 h 9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3"/>
                <a:gd name="T52" fmla="*/ 0 h 90"/>
                <a:gd name="T53" fmla="*/ 93 w 93"/>
                <a:gd name="T54" fmla="*/ 90 h 9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3" h="90">
                  <a:moveTo>
                    <a:pt x="8" y="71"/>
                  </a:moveTo>
                  <a:lnTo>
                    <a:pt x="0" y="54"/>
                  </a:lnTo>
                  <a:lnTo>
                    <a:pt x="0" y="37"/>
                  </a:lnTo>
                  <a:lnTo>
                    <a:pt x="6" y="21"/>
                  </a:lnTo>
                  <a:lnTo>
                    <a:pt x="19" y="6"/>
                  </a:lnTo>
                  <a:lnTo>
                    <a:pt x="37" y="0"/>
                  </a:lnTo>
                  <a:lnTo>
                    <a:pt x="54" y="0"/>
                  </a:lnTo>
                  <a:lnTo>
                    <a:pt x="71" y="6"/>
                  </a:lnTo>
                  <a:lnTo>
                    <a:pt x="85" y="18"/>
                  </a:lnTo>
                  <a:lnTo>
                    <a:pt x="91" y="35"/>
                  </a:lnTo>
                  <a:lnTo>
                    <a:pt x="93" y="52"/>
                  </a:lnTo>
                  <a:lnTo>
                    <a:pt x="85" y="69"/>
                  </a:lnTo>
                  <a:lnTo>
                    <a:pt x="72" y="82"/>
                  </a:lnTo>
                  <a:lnTo>
                    <a:pt x="56" y="90"/>
                  </a:lnTo>
                  <a:lnTo>
                    <a:pt x="38" y="90"/>
                  </a:lnTo>
                  <a:lnTo>
                    <a:pt x="20" y="83"/>
                  </a:lnTo>
                  <a:lnTo>
                    <a:pt x="8" y="71"/>
                  </a:lnTo>
                </a:path>
              </a:pathLst>
            </a:custGeom>
            <a:noFill/>
            <a:ln w="6350" cap="rnd">
              <a:solidFill>
                <a:srgbClr val="000000"/>
              </a:solidFill>
              <a:prstDash val="solid"/>
              <a:round/>
              <a:headEnd/>
              <a:tailEnd/>
            </a:ln>
          </p:spPr>
          <p:txBody>
            <a:bodyPr/>
            <a:lstStyle/>
            <a:p>
              <a:endParaRPr lang="ru-RU"/>
            </a:p>
          </p:txBody>
        </p:sp>
        <p:sp>
          <p:nvSpPr>
            <p:cNvPr id="22809" name="Freeform 1682"/>
            <p:cNvSpPr>
              <a:spLocks/>
            </p:cNvSpPr>
            <p:nvPr/>
          </p:nvSpPr>
          <p:spPr bwMode="auto">
            <a:xfrm>
              <a:off x="2126" y="1370"/>
              <a:ext cx="93" cy="88"/>
            </a:xfrm>
            <a:custGeom>
              <a:avLst/>
              <a:gdLst>
                <a:gd name="T0" fmla="*/ 11 w 93"/>
                <a:gd name="T1" fmla="*/ 72 h 88"/>
                <a:gd name="T2" fmla="*/ 9 w 93"/>
                <a:gd name="T3" fmla="*/ 69 h 88"/>
                <a:gd name="T4" fmla="*/ 7 w 93"/>
                <a:gd name="T5" fmla="*/ 65 h 88"/>
                <a:gd name="T6" fmla="*/ 4 w 93"/>
                <a:gd name="T7" fmla="*/ 56 h 88"/>
                <a:gd name="T8" fmla="*/ 2 w 93"/>
                <a:gd name="T9" fmla="*/ 48 h 88"/>
                <a:gd name="T10" fmla="*/ 0 w 93"/>
                <a:gd name="T11" fmla="*/ 41 h 88"/>
                <a:gd name="T12" fmla="*/ 2 w 93"/>
                <a:gd name="T13" fmla="*/ 31 h 88"/>
                <a:gd name="T14" fmla="*/ 7 w 93"/>
                <a:gd name="T15" fmla="*/ 24 h 88"/>
                <a:gd name="T16" fmla="*/ 9 w 93"/>
                <a:gd name="T17" fmla="*/ 20 h 88"/>
                <a:gd name="T18" fmla="*/ 11 w 93"/>
                <a:gd name="T19" fmla="*/ 15 h 88"/>
                <a:gd name="T20" fmla="*/ 18 w 93"/>
                <a:gd name="T21" fmla="*/ 9 h 88"/>
                <a:gd name="T22" fmla="*/ 26 w 93"/>
                <a:gd name="T23" fmla="*/ 4 h 88"/>
                <a:gd name="T24" fmla="*/ 33 w 93"/>
                <a:gd name="T25" fmla="*/ 1 h 88"/>
                <a:gd name="T26" fmla="*/ 38 w 93"/>
                <a:gd name="T27" fmla="*/ 0 h 88"/>
                <a:gd name="T28" fmla="*/ 41 w 93"/>
                <a:gd name="T29" fmla="*/ 0 h 88"/>
                <a:gd name="T30" fmla="*/ 50 w 93"/>
                <a:gd name="T31" fmla="*/ 0 h 88"/>
                <a:gd name="T32" fmla="*/ 60 w 93"/>
                <a:gd name="T33" fmla="*/ 1 h 88"/>
                <a:gd name="T34" fmla="*/ 67 w 93"/>
                <a:gd name="T35" fmla="*/ 4 h 88"/>
                <a:gd name="T36" fmla="*/ 71 w 93"/>
                <a:gd name="T37" fmla="*/ 6 h 88"/>
                <a:gd name="T38" fmla="*/ 76 w 93"/>
                <a:gd name="T39" fmla="*/ 9 h 88"/>
                <a:gd name="T40" fmla="*/ 82 w 93"/>
                <a:gd name="T41" fmla="*/ 15 h 88"/>
                <a:gd name="T42" fmla="*/ 85 w 93"/>
                <a:gd name="T43" fmla="*/ 18 h 88"/>
                <a:gd name="T44" fmla="*/ 87 w 93"/>
                <a:gd name="T45" fmla="*/ 22 h 88"/>
                <a:gd name="T46" fmla="*/ 89 w 93"/>
                <a:gd name="T47" fmla="*/ 31 h 88"/>
                <a:gd name="T48" fmla="*/ 93 w 93"/>
                <a:gd name="T49" fmla="*/ 39 h 88"/>
                <a:gd name="T50" fmla="*/ 93 w 93"/>
                <a:gd name="T51" fmla="*/ 48 h 88"/>
                <a:gd name="T52" fmla="*/ 91 w 93"/>
                <a:gd name="T53" fmla="*/ 56 h 88"/>
                <a:gd name="T54" fmla="*/ 88 w 93"/>
                <a:gd name="T55" fmla="*/ 64 h 88"/>
                <a:gd name="T56" fmla="*/ 85 w 93"/>
                <a:gd name="T57" fmla="*/ 67 h 88"/>
                <a:gd name="T58" fmla="*/ 82 w 93"/>
                <a:gd name="T59" fmla="*/ 72 h 88"/>
                <a:gd name="T60" fmla="*/ 76 w 93"/>
                <a:gd name="T61" fmla="*/ 78 h 88"/>
                <a:gd name="T62" fmla="*/ 67 w 93"/>
                <a:gd name="T63" fmla="*/ 83 h 88"/>
                <a:gd name="T64" fmla="*/ 60 w 93"/>
                <a:gd name="T65" fmla="*/ 86 h 88"/>
                <a:gd name="T66" fmla="*/ 56 w 93"/>
                <a:gd name="T67" fmla="*/ 88 h 88"/>
                <a:gd name="T68" fmla="*/ 52 w 93"/>
                <a:gd name="T69" fmla="*/ 88 h 88"/>
                <a:gd name="T70" fmla="*/ 43 w 93"/>
                <a:gd name="T71" fmla="*/ 88 h 88"/>
                <a:gd name="T72" fmla="*/ 35 w 93"/>
                <a:gd name="T73" fmla="*/ 86 h 88"/>
                <a:gd name="T74" fmla="*/ 26 w 93"/>
                <a:gd name="T75" fmla="*/ 83 h 88"/>
                <a:gd name="T76" fmla="*/ 22 w 93"/>
                <a:gd name="T77" fmla="*/ 82 h 88"/>
                <a:gd name="T78" fmla="*/ 18 w 93"/>
                <a:gd name="T79" fmla="*/ 78 h 88"/>
                <a:gd name="T80" fmla="*/ 11 w 93"/>
                <a:gd name="T81" fmla="*/ 72 h 8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3"/>
                <a:gd name="T124" fmla="*/ 0 h 88"/>
                <a:gd name="T125" fmla="*/ 93 w 93"/>
                <a:gd name="T126" fmla="*/ 88 h 8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3" h="88">
                  <a:moveTo>
                    <a:pt x="11" y="72"/>
                  </a:moveTo>
                  <a:lnTo>
                    <a:pt x="9" y="69"/>
                  </a:lnTo>
                  <a:lnTo>
                    <a:pt x="7" y="65"/>
                  </a:lnTo>
                  <a:lnTo>
                    <a:pt x="4" y="56"/>
                  </a:lnTo>
                  <a:lnTo>
                    <a:pt x="2" y="48"/>
                  </a:lnTo>
                  <a:lnTo>
                    <a:pt x="0" y="41"/>
                  </a:lnTo>
                  <a:lnTo>
                    <a:pt x="2" y="31"/>
                  </a:lnTo>
                  <a:lnTo>
                    <a:pt x="7" y="24"/>
                  </a:lnTo>
                  <a:lnTo>
                    <a:pt x="9" y="20"/>
                  </a:lnTo>
                  <a:lnTo>
                    <a:pt x="11" y="15"/>
                  </a:lnTo>
                  <a:lnTo>
                    <a:pt x="18" y="9"/>
                  </a:lnTo>
                  <a:lnTo>
                    <a:pt x="26" y="4"/>
                  </a:lnTo>
                  <a:lnTo>
                    <a:pt x="33" y="1"/>
                  </a:lnTo>
                  <a:lnTo>
                    <a:pt x="38" y="0"/>
                  </a:lnTo>
                  <a:lnTo>
                    <a:pt x="41" y="0"/>
                  </a:lnTo>
                  <a:lnTo>
                    <a:pt x="50" y="0"/>
                  </a:lnTo>
                  <a:lnTo>
                    <a:pt x="60" y="1"/>
                  </a:lnTo>
                  <a:lnTo>
                    <a:pt x="67" y="4"/>
                  </a:lnTo>
                  <a:lnTo>
                    <a:pt x="71" y="6"/>
                  </a:lnTo>
                  <a:lnTo>
                    <a:pt x="76" y="9"/>
                  </a:lnTo>
                  <a:lnTo>
                    <a:pt x="82" y="15"/>
                  </a:lnTo>
                  <a:lnTo>
                    <a:pt x="85" y="18"/>
                  </a:lnTo>
                  <a:lnTo>
                    <a:pt x="87" y="22"/>
                  </a:lnTo>
                  <a:lnTo>
                    <a:pt x="89" y="31"/>
                  </a:lnTo>
                  <a:lnTo>
                    <a:pt x="93" y="39"/>
                  </a:lnTo>
                  <a:lnTo>
                    <a:pt x="93" y="48"/>
                  </a:lnTo>
                  <a:lnTo>
                    <a:pt x="91" y="56"/>
                  </a:lnTo>
                  <a:lnTo>
                    <a:pt x="88" y="64"/>
                  </a:lnTo>
                  <a:lnTo>
                    <a:pt x="85" y="67"/>
                  </a:lnTo>
                  <a:lnTo>
                    <a:pt x="82" y="72"/>
                  </a:lnTo>
                  <a:lnTo>
                    <a:pt x="76" y="78"/>
                  </a:lnTo>
                  <a:lnTo>
                    <a:pt x="67" y="83"/>
                  </a:lnTo>
                  <a:lnTo>
                    <a:pt x="60" y="86"/>
                  </a:lnTo>
                  <a:lnTo>
                    <a:pt x="56" y="88"/>
                  </a:lnTo>
                  <a:lnTo>
                    <a:pt x="52" y="88"/>
                  </a:lnTo>
                  <a:lnTo>
                    <a:pt x="43" y="88"/>
                  </a:lnTo>
                  <a:lnTo>
                    <a:pt x="35" y="86"/>
                  </a:lnTo>
                  <a:lnTo>
                    <a:pt x="26" y="83"/>
                  </a:lnTo>
                  <a:lnTo>
                    <a:pt x="22" y="82"/>
                  </a:lnTo>
                  <a:lnTo>
                    <a:pt x="18" y="78"/>
                  </a:lnTo>
                  <a:lnTo>
                    <a:pt x="11" y="72"/>
                  </a:lnTo>
                  <a:close/>
                </a:path>
              </a:pathLst>
            </a:custGeom>
            <a:solidFill>
              <a:srgbClr val="FFFFFF"/>
            </a:solidFill>
            <a:ln w="9525">
              <a:noFill/>
              <a:round/>
              <a:headEnd/>
              <a:tailEnd/>
            </a:ln>
          </p:spPr>
          <p:txBody>
            <a:bodyPr/>
            <a:lstStyle/>
            <a:p>
              <a:endParaRPr lang="ru-RU"/>
            </a:p>
          </p:txBody>
        </p:sp>
        <p:sp>
          <p:nvSpPr>
            <p:cNvPr id="22810" name="Freeform 1683"/>
            <p:cNvSpPr>
              <a:spLocks/>
            </p:cNvSpPr>
            <p:nvPr/>
          </p:nvSpPr>
          <p:spPr bwMode="auto">
            <a:xfrm>
              <a:off x="2126" y="1370"/>
              <a:ext cx="91" cy="88"/>
            </a:xfrm>
            <a:custGeom>
              <a:avLst/>
              <a:gdLst>
                <a:gd name="T0" fmla="*/ 10 w 91"/>
                <a:gd name="T1" fmla="*/ 72 h 88"/>
                <a:gd name="T2" fmla="*/ 2 w 91"/>
                <a:gd name="T3" fmla="*/ 56 h 88"/>
                <a:gd name="T4" fmla="*/ 0 w 91"/>
                <a:gd name="T5" fmla="*/ 39 h 88"/>
                <a:gd name="T6" fmla="*/ 5 w 91"/>
                <a:gd name="T7" fmla="*/ 24 h 88"/>
                <a:gd name="T8" fmla="*/ 16 w 91"/>
                <a:gd name="T9" fmla="*/ 9 h 88"/>
                <a:gd name="T10" fmla="*/ 24 w 91"/>
                <a:gd name="T11" fmla="*/ 4 h 88"/>
                <a:gd name="T12" fmla="*/ 32 w 91"/>
                <a:gd name="T13" fmla="*/ 1 h 88"/>
                <a:gd name="T14" fmla="*/ 49 w 91"/>
                <a:gd name="T15" fmla="*/ 0 h 88"/>
                <a:gd name="T16" fmla="*/ 66 w 91"/>
                <a:gd name="T17" fmla="*/ 4 h 88"/>
                <a:gd name="T18" fmla="*/ 80 w 91"/>
                <a:gd name="T19" fmla="*/ 15 h 88"/>
                <a:gd name="T20" fmla="*/ 90 w 91"/>
                <a:gd name="T21" fmla="*/ 31 h 88"/>
                <a:gd name="T22" fmla="*/ 91 w 91"/>
                <a:gd name="T23" fmla="*/ 46 h 88"/>
                <a:gd name="T24" fmla="*/ 86 w 91"/>
                <a:gd name="T25" fmla="*/ 64 h 88"/>
                <a:gd name="T26" fmla="*/ 74 w 91"/>
                <a:gd name="T27" fmla="*/ 78 h 88"/>
                <a:gd name="T28" fmla="*/ 68 w 91"/>
                <a:gd name="T29" fmla="*/ 83 h 88"/>
                <a:gd name="T30" fmla="*/ 58 w 91"/>
                <a:gd name="T31" fmla="*/ 86 h 88"/>
                <a:gd name="T32" fmla="*/ 41 w 91"/>
                <a:gd name="T33" fmla="*/ 88 h 88"/>
                <a:gd name="T34" fmla="*/ 24 w 91"/>
                <a:gd name="T35" fmla="*/ 83 h 88"/>
                <a:gd name="T36" fmla="*/ 10 w 91"/>
                <a:gd name="T37" fmla="*/ 72 h 8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88"/>
                <a:gd name="T59" fmla="*/ 91 w 91"/>
                <a:gd name="T60" fmla="*/ 88 h 8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88">
                  <a:moveTo>
                    <a:pt x="10" y="72"/>
                  </a:moveTo>
                  <a:lnTo>
                    <a:pt x="2" y="56"/>
                  </a:lnTo>
                  <a:lnTo>
                    <a:pt x="0" y="39"/>
                  </a:lnTo>
                  <a:lnTo>
                    <a:pt x="5" y="24"/>
                  </a:lnTo>
                  <a:lnTo>
                    <a:pt x="16" y="9"/>
                  </a:lnTo>
                  <a:lnTo>
                    <a:pt x="24" y="4"/>
                  </a:lnTo>
                  <a:lnTo>
                    <a:pt x="32" y="1"/>
                  </a:lnTo>
                  <a:lnTo>
                    <a:pt x="49" y="0"/>
                  </a:lnTo>
                  <a:lnTo>
                    <a:pt x="66" y="4"/>
                  </a:lnTo>
                  <a:lnTo>
                    <a:pt x="80" y="15"/>
                  </a:lnTo>
                  <a:lnTo>
                    <a:pt x="90" y="31"/>
                  </a:lnTo>
                  <a:lnTo>
                    <a:pt x="91" y="46"/>
                  </a:lnTo>
                  <a:lnTo>
                    <a:pt x="86" y="64"/>
                  </a:lnTo>
                  <a:lnTo>
                    <a:pt x="74" y="78"/>
                  </a:lnTo>
                  <a:lnTo>
                    <a:pt x="68" y="83"/>
                  </a:lnTo>
                  <a:lnTo>
                    <a:pt x="58" y="86"/>
                  </a:lnTo>
                  <a:lnTo>
                    <a:pt x="41" y="88"/>
                  </a:lnTo>
                  <a:lnTo>
                    <a:pt x="24" y="83"/>
                  </a:lnTo>
                  <a:lnTo>
                    <a:pt x="10" y="72"/>
                  </a:lnTo>
                </a:path>
              </a:pathLst>
            </a:custGeom>
            <a:noFill/>
            <a:ln w="6350" cap="rnd">
              <a:solidFill>
                <a:srgbClr val="000000"/>
              </a:solidFill>
              <a:prstDash val="solid"/>
              <a:round/>
              <a:headEnd/>
              <a:tailEnd/>
            </a:ln>
          </p:spPr>
          <p:txBody>
            <a:bodyPr/>
            <a:lstStyle/>
            <a:p>
              <a:endParaRPr lang="ru-RU"/>
            </a:p>
          </p:txBody>
        </p:sp>
        <p:sp>
          <p:nvSpPr>
            <p:cNvPr id="22811" name="Freeform 1684"/>
            <p:cNvSpPr>
              <a:spLocks/>
            </p:cNvSpPr>
            <p:nvPr/>
          </p:nvSpPr>
          <p:spPr bwMode="auto">
            <a:xfrm>
              <a:off x="2058" y="1434"/>
              <a:ext cx="92" cy="91"/>
            </a:xfrm>
            <a:custGeom>
              <a:avLst/>
              <a:gdLst>
                <a:gd name="T0" fmla="*/ 14 w 92"/>
                <a:gd name="T1" fmla="*/ 78 h 91"/>
                <a:gd name="T2" fmla="*/ 8 w 92"/>
                <a:gd name="T3" fmla="*/ 70 h 91"/>
                <a:gd name="T4" fmla="*/ 3 w 92"/>
                <a:gd name="T5" fmla="*/ 62 h 91"/>
                <a:gd name="T6" fmla="*/ 1 w 92"/>
                <a:gd name="T7" fmla="*/ 54 h 91"/>
                <a:gd name="T8" fmla="*/ 0 w 92"/>
                <a:gd name="T9" fmla="*/ 46 h 91"/>
                <a:gd name="T10" fmla="*/ 1 w 92"/>
                <a:gd name="T11" fmla="*/ 37 h 91"/>
                <a:gd name="T12" fmla="*/ 3 w 92"/>
                <a:gd name="T13" fmla="*/ 29 h 91"/>
                <a:gd name="T14" fmla="*/ 6 w 92"/>
                <a:gd name="T15" fmla="*/ 23 h 91"/>
                <a:gd name="T16" fmla="*/ 8 w 92"/>
                <a:gd name="T17" fmla="*/ 21 h 91"/>
                <a:gd name="T18" fmla="*/ 14 w 92"/>
                <a:gd name="T19" fmla="*/ 12 h 91"/>
                <a:gd name="T20" fmla="*/ 20 w 92"/>
                <a:gd name="T21" fmla="*/ 8 h 91"/>
                <a:gd name="T22" fmla="*/ 25 w 92"/>
                <a:gd name="T23" fmla="*/ 4 h 91"/>
                <a:gd name="T24" fmla="*/ 28 w 92"/>
                <a:gd name="T25" fmla="*/ 2 h 91"/>
                <a:gd name="T26" fmla="*/ 33 w 92"/>
                <a:gd name="T27" fmla="*/ 1 h 91"/>
                <a:gd name="T28" fmla="*/ 37 w 92"/>
                <a:gd name="T29" fmla="*/ 1 h 91"/>
                <a:gd name="T30" fmla="*/ 46 w 92"/>
                <a:gd name="T31" fmla="*/ 0 h 91"/>
                <a:gd name="T32" fmla="*/ 55 w 92"/>
                <a:gd name="T33" fmla="*/ 1 h 91"/>
                <a:gd name="T34" fmla="*/ 63 w 92"/>
                <a:gd name="T35" fmla="*/ 2 h 91"/>
                <a:gd name="T36" fmla="*/ 70 w 92"/>
                <a:gd name="T37" fmla="*/ 8 h 91"/>
                <a:gd name="T38" fmla="*/ 75 w 92"/>
                <a:gd name="T39" fmla="*/ 9 h 91"/>
                <a:gd name="T40" fmla="*/ 78 w 92"/>
                <a:gd name="T41" fmla="*/ 12 h 91"/>
                <a:gd name="T42" fmla="*/ 85 w 92"/>
                <a:gd name="T43" fmla="*/ 21 h 91"/>
                <a:gd name="T44" fmla="*/ 87 w 92"/>
                <a:gd name="T45" fmla="*/ 28 h 91"/>
                <a:gd name="T46" fmla="*/ 90 w 92"/>
                <a:gd name="T47" fmla="*/ 36 h 91"/>
                <a:gd name="T48" fmla="*/ 92 w 92"/>
                <a:gd name="T49" fmla="*/ 46 h 91"/>
                <a:gd name="T50" fmla="*/ 90 w 92"/>
                <a:gd name="T51" fmla="*/ 54 h 91"/>
                <a:gd name="T52" fmla="*/ 87 w 92"/>
                <a:gd name="T53" fmla="*/ 61 h 91"/>
                <a:gd name="T54" fmla="*/ 86 w 92"/>
                <a:gd name="T55" fmla="*/ 67 h 91"/>
                <a:gd name="T56" fmla="*/ 85 w 92"/>
                <a:gd name="T57" fmla="*/ 70 h 91"/>
                <a:gd name="T58" fmla="*/ 78 w 92"/>
                <a:gd name="T59" fmla="*/ 78 h 91"/>
                <a:gd name="T60" fmla="*/ 70 w 92"/>
                <a:gd name="T61" fmla="*/ 82 h 91"/>
                <a:gd name="T62" fmla="*/ 67 w 92"/>
                <a:gd name="T63" fmla="*/ 86 h 91"/>
                <a:gd name="T64" fmla="*/ 63 w 92"/>
                <a:gd name="T65" fmla="*/ 88 h 91"/>
                <a:gd name="T66" fmla="*/ 59 w 92"/>
                <a:gd name="T67" fmla="*/ 89 h 91"/>
                <a:gd name="T68" fmla="*/ 55 w 92"/>
                <a:gd name="T69" fmla="*/ 91 h 91"/>
                <a:gd name="T70" fmla="*/ 46 w 92"/>
                <a:gd name="T71" fmla="*/ 91 h 91"/>
                <a:gd name="T72" fmla="*/ 37 w 92"/>
                <a:gd name="T73" fmla="*/ 91 h 91"/>
                <a:gd name="T74" fmla="*/ 28 w 92"/>
                <a:gd name="T75" fmla="*/ 88 h 91"/>
                <a:gd name="T76" fmla="*/ 20 w 92"/>
                <a:gd name="T77" fmla="*/ 83 h 91"/>
                <a:gd name="T78" fmla="*/ 18 w 92"/>
                <a:gd name="T79" fmla="*/ 81 h 91"/>
                <a:gd name="T80" fmla="*/ 14 w 92"/>
                <a:gd name="T81" fmla="*/ 78 h 9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2"/>
                <a:gd name="T124" fmla="*/ 0 h 91"/>
                <a:gd name="T125" fmla="*/ 92 w 92"/>
                <a:gd name="T126" fmla="*/ 91 h 9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2" h="91">
                  <a:moveTo>
                    <a:pt x="14" y="78"/>
                  </a:moveTo>
                  <a:lnTo>
                    <a:pt x="8" y="70"/>
                  </a:lnTo>
                  <a:lnTo>
                    <a:pt x="3" y="62"/>
                  </a:lnTo>
                  <a:lnTo>
                    <a:pt x="1" y="54"/>
                  </a:lnTo>
                  <a:lnTo>
                    <a:pt x="0" y="46"/>
                  </a:lnTo>
                  <a:lnTo>
                    <a:pt x="1" y="37"/>
                  </a:lnTo>
                  <a:lnTo>
                    <a:pt x="3" y="29"/>
                  </a:lnTo>
                  <a:lnTo>
                    <a:pt x="6" y="23"/>
                  </a:lnTo>
                  <a:lnTo>
                    <a:pt x="8" y="21"/>
                  </a:lnTo>
                  <a:lnTo>
                    <a:pt x="14" y="12"/>
                  </a:lnTo>
                  <a:lnTo>
                    <a:pt x="20" y="8"/>
                  </a:lnTo>
                  <a:lnTo>
                    <a:pt x="25" y="4"/>
                  </a:lnTo>
                  <a:lnTo>
                    <a:pt x="28" y="2"/>
                  </a:lnTo>
                  <a:lnTo>
                    <a:pt x="33" y="1"/>
                  </a:lnTo>
                  <a:lnTo>
                    <a:pt x="37" y="1"/>
                  </a:lnTo>
                  <a:lnTo>
                    <a:pt x="46" y="0"/>
                  </a:lnTo>
                  <a:lnTo>
                    <a:pt x="55" y="1"/>
                  </a:lnTo>
                  <a:lnTo>
                    <a:pt x="63" y="2"/>
                  </a:lnTo>
                  <a:lnTo>
                    <a:pt x="70" y="8"/>
                  </a:lnTo>
                  <a:lnTo>
                    <a:pt x="75" y="9"/>
                  </a:lnTo>
                  <a:lnTo>
                    <a:pt x="78" y="12"/>
                  </a:lnTo>
                  <a:lnTo>
                    <a:pt x="85" y="21"/>
                  </a:lnTo>
                  <a:lnTo>
                    <a:pt x="87" y="28"/>
                  </a:lnTo>
                  <a:lnTo>
                    <a:pt x="90" y="36"/>
                  </a:lnTo>
                  <a:lnTo>
                    <a:pt x="92" y="46"/>
                  </a:lnTo>
                  <a:lnTo>
                    <a:pt x="90" y="54"/>
                  </a:lnTo>
                  <a:lnTo>
                    <a:pt x="87" y="61"/>
                  </a:lnTo>
                  <a:lnTo>
                    <a:pt x="86" y="67"/>
                  </a:lnTo>
                  <a:lnTo>
                    <a:pt x="85" y="70"/>
                  </a:lnTo>
                  <a:lnTo>
                    <a:pt x="78" y="78"/>
                  </a:lnTo>
                  <a:lnTo>
                    <a:pt x="70" y="82"/>
                  </a:lnTo>
                  <a:lnTo>
                    <a:pt x="67" y="86"/>
                  </a:lnTo>
                  <a:lnTo>
                    <a:pt x="63" y="88"/>
                  </a:lnTo>
                  <a:lnTo>
                    <a:pt x="59" y="89"/>
                  </a:lnTo>
                  <a:lnTo>
                    <a:pt x="55" y="91"/>
                  </a:lnTo>
                  <a:lnTo>
                    <a:pt x="46" y="91"/>
                  </a:lnTo>
                  <a:lnTo>
                    <a:pt x="37" y="91"/>
                  </a:lnTo>
                  <a:lnTo>
                    <a:pt x="28" y="88"/>
                  </a:lnTo>
                  <a:lnTo>
                    <a:pt x="20" y="83"/>
                  </a:lnTo>
                  <a:lnTo>
                    <a:pt x="18" y="81"/>
                  </a:lnTo>
                  <a:lnTo>
                    <a:pt x="14" y="78"/>
                  </a:lnTo>
                  <a:close/>
                </a:path>
              </a:pathLst>
            </a:custGeom>
            <a:solidFill>
              <a:srgbClr val="FFFFFF"/>
            </a:solidFill>
            <a:ln w="9525">
              <a:noFill/>
              <a:round/>
              <a:headEnd/>
              <a:tailEnd/>
            </a:ln>
          </p:spPr>
          <p:txBody>
            <a:bodyPr/>
            <a:lstStyle/>
            <a:p>
              <a:endParaRPr lang="ru-RU"/>
            </a:p>
          </p:txBody>
        </p:sp>
        <p:sp>
          <p:nvSpPr>
            <p:cNvPr id="22812" name="Freeform 1685"/>
            <p:cNvSpPr>
              <a:spLocks/>
            </p:cNvSpPr>
            <p:nvPr/>
          </p:nvSpPr>
          <p:spPr bwMode="auto">
            <a:xfrm>
              <a:off x="2058" y="1434"/>
              <a:ext cx="92" cy="91"/>
            </a:xfrm>
            <a:custGeom>
              <a:avLst/>
              <a:gdLst>
                <a:gd name="T0" fmla="*/ 14 w 92"/>
                <a:gd name="T1" fmla="*/ 78 h 91"/>
                <a:gd name="T2" fmla="*/ 3 w 92"/>
                <a:gd name="T3" fmla="*/ 62 h 91"/>
                <a:gd name="T4" fmla="*/ 0 w 92"/>
                <a:gd name="T5" fmla="*/ 44 h 91"/>
                <a:gd name="T6" fmla="*/ 3 w 92"/>
                <a:gd name="T7" fmla="*/ 29 h 91"/>
                <a:gd name="T8" fmla="*/ 14 w 92"/>
                <a:gd name="T9" fmla="*/ 12 h 91"/>
                <a:gd name="T10" fmla="*/ 20 w 92"/>
                <a:gd name="T11" fmla="*/ 8 h 91"/>
                <a:gd name="T12" fmla="*/ 29 w 92"/>
                <a:gd name="T13" fmla="*/ 2 h 91"/>
                <a:gd name="T14" fmla="*/ 47 w 92"/>
                <a:gd name="T15" fmla="*/ 0 h 91"/>
                <a:gd name="T16" fmla="*/ 64 w 92"/>
                <a:gd name="T17" fmla="*/ 2 h 91"/>
                <a:gd name="T18" fmla="*/ 72 w 92"/>
                <a:gd name="T19" fmla="*/ 8 h 91"/>
                <a:gd name="T20" fmla="*/ 78 w 92"/>
                <a:gd name="T21" fmla="*/ 12 h 91"/>
                <a:gd name="T22" fmla="*/ 89 w 92"/>
                <a:gd name="T23" fmla="*/ 28 h 91"/>
                <a:gd name="T24" fmla="*/ 92 w 92"/>
                <a:gd name="T25" fmla="*/ 44 h 91"/>
                <a:gd name="T26" fmla="*/ 89 w 92"/>
                <a:gd name="T27" fmla="*/ 61 h 91"/>
                <a:gd name="T28" fmla="*/ 78 w 92"/>
                <a:gd name="T29" fmla="*/ 78 h 91"/>
                <a:gd name="T30" fmla="*/ 72 w 92"/>
                <a:gd name="T31" fmla="*/ 82 h 91"/>
                <a:gd name="T32" fmla="*/ 64 w 92"/>
                <a:gd name="T33" fmla="*/ 88 h 91"/>
                <a:gd name="T34" fmla="*/ 47 w 92"/>
                <a:gd name="T35" fmla="*/ 91 h 91"/>
                <a:gd name="T36" fmla="*/ 29 w 92"/>
                <a:gd name="T37" fmla="*/ 88 h 91"/>
                <a:gd name="T38" fmla="*/ 20 w 92"/>
                <a:gd name="T39" fmla="*/ 83 h 91"/>
                <a:gd name="T40" fmla="*/ 14 w 92"/>
                <a:gd name="T41" fmla="*/ 78 h 9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2"/>
                <a:gd name="T64" fmla="*/ 0 h 91"/>
                <a:gd name="T65" fmla="*/ 92 w 92"/>
                <a:gd name="T66" fmla="*/ 91 h 9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2" h="91">
                  <a:moveTo>
                    <a:pt x="14" y="78"/>
                  </a:moveTo>
                  <a:lnTo>
                    <a:pt x="3" y="62"/>
                  </a:lnTo>
                  <a:lnTo>
                    <a:pt x="0" y="44"/>
                  </a:lnTo>
                  <a:lnTo>
                    <a:pt x="3" y="29"/>
                  </a:lnTo>
                  <a:lnTo>
                    <a:pt x="14" y="12"/>
                  </a:lnTo>
                  <a:lnTo>
                    <a:pt x="20" y="8"/>
                  </a:lnTo>
                  <a:lnTo>
                    <a:pt x="29" y="2"/>
                  </a:lnTo>
                  <a:lnTo>
                    <a:pt x="47" y="0"/>
                  </a:lnTo>
                  <a:lnTo>
                    <a:pt x="64" y="2"/>
                  </a:lnTo>
                  <a:lnTo>
                    <a:pt x="72" y="8"/>
                  </a:lnTo>
                  <a:lnTo>
                    <a:pt x="78" y="12"/>
                  </a:lnTo>
                  <a:lnTo>
                    <a:pt x="89" y="28"/>
                  </a:lnTo>
                  <a:lnTo>
                    <a:pt x="92" y="44"/>
                  </a:lnTo>
                  <a:lnTo>
                    <a:pt x="89" y="61"/>
                  </a:lnTo>
                  <a:lnTo>
                    <a:pt x="78" y="78"/>
                  </a:lnTo>
                  <a:lnTo>
                    <a:pt x="72" y="82"/>
                  </a:lnTo>
                  <a:lnTo>
                    <a:pt x="64" y="88"/>
                  </a:lnTo>
                  <a:lnTo>
                    <a:pt x="47" y="91"/>
                  </a:lnTo>
                  <a:lnTo>
                    <a:pt x="29" y="88"/>
                  </a:lnTo>
                  <a:lnTo>
                    <a:pt x="20" y="83"/>
                  </a:lnTo>
                  <a:lnTo>
                    <a:pt x="14" y="78"/>
                  </a:lnTo>
                </a:path>
              </a:pathLst>
            </a:custGeom>
            <a:noFill/>
            <a:ln w="6350" cap="rnd">
              <a:solidFill>
                <a:srgbClr val="000000"/>
              </a:solidFill>
              <a:prstDash val="solid"/>
              <a:round/>
              <a:headEnd/>
              <a:tailEnd/>
            </a:ln>
          </p:spPr>
          <p:txBody>
            <a:bodyPr/>
            <a:lstStyle/>
            <a:p>
              <a:endParaRPr lang="ru-RU"/>
            </a:p>
          </p:txBody>
        </p:sp>
        <p:sp>
          <p:nvSpPr>
            <p:cNvPr id="22813" name="Freeform 1686"/>
            <p:cNvSpPr>
              <a:spLocks/>
            </p:cNvSpPr>
            <p:nvPr/>
          </p:nvSpPr>
          <p:spPr bwMode="auto">
            <a:xfrm>
              <a:off x="1998" y="1511"/>
              <a:ext cx="92" cy="92"/>
            </a:xfrm>
            <a:custGeom>
              <a:avLst/>
              <a:gdLst>
                <a:gd name="T0" fmla="*/ 18 w 92"/>
                <a:gd name="T1" fmla="*/ 81 h 92"/>
                <a:gd name="T2" fmla="*/ 11 w 92"/>
                <a:gd name="T3" fmla="*/ 74 h 92"/>
                <a:gd name="T4" fmla="*/ 8 w 92"/>
                <a:gd name="T5" fmla="*/ 71 h 92"/>
                <a:gd name="T6" fmla="*/ 7 w 92"/>
                <a:gd name="T7" fmla="*/ 66 h 92"/>
                <a:gd name="T8" fmla="*/ 2 w 92"/>
                <a:gd name="T9" fmla="*/ 58 h 92"/>
                <a:gd name="T10" fmla="*/ 0 w 92"/>
                <a:gd name="T11" fmla="*/ 50 h 92"/>
                <a:gd name="T12" fmla="*/ 2 w 92"/>
                <a:gd name="T13" fmla="*/ 41 h 92"/>
                <a:gd name="T14" fmla="*/ 2 w 92"/>
                <a:gd name="T15" fmla="*/ 37 h 92"/>
                <a:gd name="T16" fmla="*/ 3 w 92"/>
                <a:gd name="T17" fmla="*/ 33 h 92"/>
                <a:gd name="T18" fmla="*/ 7 w 92"/>
                <a:gd name="T19" fmla="*/ 24 h 92"/>
                <a:gd name="T20" fmla="*/ 11 w 92"/>
                <a:gd name="T21" fmla="*/ 16 h 92"/>
                <a:gd name="T22" fmla="*/ 18 w 92"/>
                <a:gd name="T23" fmla="*/ 10 h 92"/>
                <a:gd name="T24" fmla="*/ 25 w 92"/>
                <a:gd name="T25" fmla="*/ 5 h 92"/>
                <a:gd name="T26" fmla="*/ 35 w 92"/>
                <a:gd name="T27" fmla="*/ 2 h 92"/>
                <a:gd name="T28" fmla="*/ 42 w 92"/>
                <a:gd name="T29" fmla="*/ 1 h 92"/>
                <a:gd name="T30" fmla="*/ 52 w 92"/>
                <a:gd name="T31" fmla="*/ 0 h 92"/>
                <a:gd name="T32" fmla="*/ 59 w 92"/>
                <a:gd name="T33" fmla="*/ 2 h 92"/>
                <a:gd name="T34" fmla="*/ 68 w 92"/>
                <a:gd name="T35" fmla="*/ 5 h 92"/>
                <a:gd name="T36" fmla="*/ 75 w 92"/>
                <a:gd name="T37" fmla="*/ 12 h 92"/>
                <a:gd name="T38" fmla="*/ 82 w 92"/>
                <a:gd name="T39" fmla="*/ 18 h 92"/>
                <a:gd name="T40" fmla="*/ 85 w 92"/>
                <a:gd name="T41" fmla="*/ 21 h 92"/>
                <a:gd name="T42" fmla="*/ 87 w 92"/>
                <a:gd name="T43" fmla="*/ 24 h 92"/>
                <a:gd name="T44" fmla="*/ 91 w 92"/>
                <a:gd name="T45" fmla="*/ 34 h 92"/>
                <a:gd name="T46" fmla="*/ 92 w 92"/>
                <a:gd name="T47" fmla="*/ 42 h 92"/>
                <a:gd name="T48" fmla="*/ 92 w 92"/>
                <a:gd name="T49" fmla="*/ 50 h 92"/>
                <a:gd name="T50" fmla="*/ 91 w 92"/>
                <a:gd name="T51" fmla="*/ 54 h 92"/>
                <a:gd name="T52" fmla="*/ 89 w 92"/>
                <a:gd name="T53" fmla="*/ 60 h 92"/>
                <a:gd name="T54" fmla="*/ 87 w 92"/>
                <a:gd name="T55" fmla="*/ 67 h 92"/>
                <a:gd name="T56" fmla="*/ 82 w 92"/>
                <a:gd name="T57" fmla="*/ 75 h 92"/>
                <a:gd name="T58" fmla="*/ 76 w 92"/>
                <a:gd name="T59" fmla="*/ 82 h 92"/>
                <a:gd name="T60" fmla="*/ 68 w 92"/>
                <a:gd name="T61" fmla="*/ 87 h 92"/>
                <a:gd name="T62" fmla="*/ 60 w 92"/>
                <a:gd name="T63" fmla="*/ 90 h 92"/>
                <a:gd name="T64" fmla="*/ 50 w 92"/>
                <a:gd name="T65" fmla="*/ 92 h 92"/>
                <a:gd name="T66" fmla="*/ 42 w 92"/>
                <a:gd name="T67" fmla="*/ 92 h 92"/>
                <a:gd name="T68" fmla="*/ 33 w 92"/>
                <a:gd name="T69" fmla="*/ 90 h 92"/>
                <a:gd name="T70" fmla="*/ 25 w 92"/>
                <a:gd name="T71" fmla="*/ 85 h 92"/>
                <a:gd name="T72" fmla="*/ 18 w 92"/>
                <a:gd name="T73" fmla="*/ 81 h 9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2"/>
                <a:gd name="T112" fmla="*/ 0 h 92"/>
                <a:gd name="T113" fmla="*/ 92 w 92"/>
                <a:gd name="T114" fmla="*/ 92 h 9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2" h="92">
                  <a:moveTo>
                    <a:pt x="18" y="81"/>
                  </a:moveTo>
                  <a:lnTo>
                    <a:pt x="11" y="74"/>
                  </a:lnTo>
                  <a:lnTo>
                    <a:pt x="8" y="71"/>
                  </a:lnTo>
                  <a:lnTo>
                    <a:pt x="7" y="66"/>
                  </a:lnTo>
                  <a:lnTo>
                    <a:pt x="2" y="58"/>
                  </a:lnTo>
                  <a:lnTo>
                    <a:pt x="0" y="50"/>
                  </a:lnTo>
                  <a:lnTo>
                    <a:pt x="2" y="41"/>
                  </a:lnTo>
                  <a:lnTo>
                    <a:pt x="2" y="37"/>
                  </a:lnTo>
                  <a:lnTo>
                    <a:pt x="3" y="33"/>
                  </a:lnTo>
                  <a:lnTo>
                    <a:pt x="7" y="24"/>
                  </a:lnTo>
                  <a:lnTo>
                    <a:pt x="11" y="16"/>
                  </a:lnTo>
                  <a:lnTo>
                    <a:pt x="18" y="10"/>
                  </a:lnTo>
                  <a:lnTo>
                    <a:pt x="25" y="5"/>
                  </a:lnTo>
                  <a:lnTo>
                    <a:pt x="35" y="2"/>
                  </a:lnTo>
                  <a:lnTo>
                    <a:pt x="42" y="1"/>
                  </a:lnTo>
                  <a:lnTo>
                    <a:pt x="52" y="0"/>
                  </a:lnTo>
                  <a:lnTo>
                    <a:pt x="59" y="2"/>
                  </a:lnTo>
                  <a:lnTo>
                    <a:pt x="68" y="5"/>
                  </a:lnTo>
                  <a:lnTo>
                    <a:pt x="75" y="12"/>
                  </a:lnTo>
                  <a:lnTo>
                    <a:pt x="82" y="18"/>
                  </a:lnTo>
                  <a:lnTo>
                    <a:pt x="85" y="21"/>
                  </a:lnTo>
                  <a:lnTo>
                    <a:pt x="87" y="24"/>
                  </a:lnTo>
                  <a:lnTo>
                    <a:pt x="91" y="34"/>
                  </a:lnTo>
                  <a:lnTo>
                    <a:pt x="92" y="42"/>
                  </a:lnTo>
                  <a:lnTo>
                    <a:pt x="92" y="50"/>
                  </a:lnTo>
                  <a:lnTo>
                    <a:pt x="91" y="54"/>
                  </a:lnTo>
                  <a:lnTo>
                    <a:pt x="89" y="60"/>
                  </a:lnTo>
                  <a:lnTo>
                    <a:pt x="87" y="67"/>
                  </a:lnTo>
                  <a:lnTo>
                    <a:pt x="82" y="75"/>
                  </a:lnTo>
                  <a:lnTo>
                    <a:pt x="76" y="82"/>
                  </a:lnTo>
                  <a:lnTo>
                    <a:pt x="68" y="87"/>
                  </a:lnTo>
                  <a:lnTo>
                    <a:pt x="60" y="90"/>
                  </a:lnTo>
                  <a:lnTo>
                    <a:pt x="50" y="92"/>
                  </a:lnTo>
                  <a:lnTo>
                    <a:pt x="42" y="92"/>
                  </a:lnTo>
                  <a:lnTo>
                    <a:pt x="33" y="90"/>
                  </a:lnTo>
                  <a:lnTo>
                    <a:pt x="25" y="85"/>
                  </a:lnTo>
                  <a:lnTo>
                    <a:pt x="18" y="81"/>
                  </a:lnTo>
                  <a:close/>
                </a:path>
              </a:pathLst>
            </a:custGeom>
            <a:solidFill>
              <a:srgbClr val="FFFFFF"/>
            </a:solidFill>
            <a:ln w="9525">
              <a:noFill/>
              <a:round/>
              <a:headEnd/>
              <a:tailEnd/>
            </a:ln>
          </p:spPr>
          <p:txBody>
            <a:bodyPr/>
            <a:lstStyle/>
            <a:p>
              <a:endParaRPr lang="ru-RU"/>
            </a:p>
          </p:txBody>
        </p:sp>
        <p:sp>
          <p:nvSpPr>
            <p:cNvPr id="22814" name="Freeform 1687"/>
            <p:cNvSpPr>
              <a:spLocks/>
            </p:cNvSpPr>
            <p:nvPr/>
          </p:nvSpPr>
          <p:spPr bwMode="auto">
            <a:xfrm>
              <a:off x="1998" y="1512"/>
              <a:ext cx="91" cy="91"/>
            </a:xfrm>
            <a:custGeom>
              <a:avLst/>
              <a:gdLst>
                <a:gd name="T0" fmla="*/ 16 w 91"/>
                <a:gd name="T1" fmla="*/ 80 h 91"/>
                <a:gd name="T2" fmla="*/ 5 w 91"/>
                <a:gd name="T3" fmla="*/ 65 h 91"/>
                <a:gd name="T4" fmla="*/ 0 w 91"/>
                <a:gd name="T5" fmla="*/ 49 h 91"/>
                <a:gd name="T6" fmla="*/ 2 w 91"/>
                <a:gd name="T7" fmla="*/ 32 h 91"/>
                <a:gd name="T8" fmla="*/ 5 w 91"/>
                <a:gd name="T9" fmla="*/ 23 h 91"/>
                <a:gd name="T10" fmla="*/ 9 w 91"/>
                <a:gd name="T11" fmla="*/ 15 h 91"/>
                <a:gd name="T12" fmla="*/ 24 w 91"/>
                <a:gd name="T13" fmla="*/ 4 h 91"/>
                <a:gd name="T14" fmla="*/ 33 w 91"/>
                <a:gd name="T15" fmla="*/ 1 h 91"/>
                <a:gd name="T16" fmla="*/ 41 w 91"/>
                <a:gd name="T17" fmla="*/ 0 h 91"/>
                <a:gd name="T18" fmla="*/ 58 w 91"/>
                <a:gd name="T19" fmla="*/ 1 h 91"/>
                <a:gd name="T20" fmla="*/ 74 w 91"/>
                <a:gd name="T21" fmla="*/ 9 h 91"/>
                <a:gd name="T22" fmla="*/ 86 w 91"/>
                <a:gd name="T23" fmla="*/ 23 h 91"/>
                <a:gd name="T24" fmla="*/ 91 w 91"/>
                <a:gd name="T25" fmla="*/ 41 h 91"/>
                <a:gd name="T26" fmla="*/ 89 w 91"/>
                <a:gd name="T27" fmla="*/ 59 h 91"/>
                <a:gd name="T28" fmla="*/ 85 w 91"/>
                <a:gd name="T29" fmla="*/ 66 h 91"/>
                <a:gd name="T30" fmla="*/ 80 w 91"/>
                <a:gd name="T31" fmla="*/ 74 h 91"/>
                <a:gd name="T32" fmla="*/ 66 w 91"/>
                <a:gd name="T33" fmla="*/ 86 h 91"/>
                <a:gd name="T34" fmla="*/ 58 w 91"/>
                <a:gd name="T35" fmla="*/ 89 h 91"/>
                <a:gd name="T36" fmla="*/ 49 w 91"/>
                <a:gd name="T37" fmla="*/ 91 h 91"/>
                <a:gd name="T38" fmla="*/ 32 w 91"/>
                <a:gd name="T39" fmla="*/ 89 h 91"/>
                <a:gd name="T40" fmla="*/ 16 w 91"/>
                <a:gd name="T41" fmla="*/ 80 h 9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1"/>
                <a:gd name="T64" fmla="*/ 0 h 91"/>
                <a:gd name="T65" fmla="*/ 91 w 91"/>
                <a:gd name="T66" fmla="*/ 91 h 9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1" h="91">
                  <a:moveTo>
                    <a:pt x="16" y="80"/>
                  </a:moveTo>
                  <a:lnTo>
                    <a:pt x="5" y="65"/>
                  </a:lnTo>
                  <a:lnTo>
                    <a:pt x="0" y="49"/>
                  </a:lnTo>
                  <a:lnTo>
                    <a:pt x="2" y="32"/>
                  </a:lnTo>
                  <a:lnTo>
                    <a:pt x="5" y="23"/>
                  </a:lnTo>
                  <a:lnTo>
                    <a:pt x="9" y="15"/>
                  </a:lnTo>
                  <a:lnTo>
                    <a:pt x="24" y="4"/>
                  </a:lnTo>
                  <a:lnTo>
                    <a:pt x="33" y="1"/>
                  </a:lnTo>
                  <a:lnTo>
                    <a:pt x="41" y="0"/>
                  </a:lnTo>
                  <a:lnTo>
                    <a:pt x="58" y="1"/>
                  </a:lnTo>
                  <a:lnTo>
                    <a:pt x="74" y="9"/>
                  </a:lnTo>
                  <a:lnTo>
                    <a:pt x="86" y="23"/>
                  </a:lnTo>
                  <a:lnTo>
                    <a:pt x="91" y="41"/>
                  </a:lnTo>
                  <a:lnTo>
                    <a:pt x="89" y="59"/>
                  </a:lnTo>
                  <a:lnTo>
                    <a:pt x="85" y="66"/>
                  </a:lnTo>
                  <a:lnTo>
                    <a:pt x="80" y="74"/>
                  </a:lnTo>
                  <a:lnTo>
                    <a:pt x="66" y="86"/>
                  </a:lnTo>
                  <a:lnTo>
                    <a:pt x="58" y="89"/>
                  </a:lnTo>
                  <a:lnTo>
                    <a:pt x="49" y="91"/>
                  </a:lnTo>
                  <a:lnTo>
                    <a:pt x="32" y="89"/>
                  </a:lnTo>
                  <a:lnTo>
                    <a:pt x="16" y="80"/>
                  </a:lnTo>
                </a:path>
              </a:pathLst>
            </a:custGeom>
            <a:noFill/>
            <a:ln w="6350" cap="rnd">
              <a:solidFill>
                <a:srgbClr val="000000"/>
              </a:solidFill>
              <a:prstDash val="solid"/>
              <a:round/>
              <a:headEnd/>
              <a:tailEnd/>
            </a:ln>
          </p:spPr>
          <p:txBody>
            <a:bodyPr/>
            <a:lstStyle/>
            <a:p>
              <a:endParaRPr lang="ru-RU"/>
            </a:p>
          </p:txBody>
        </p:sp>
        <p:sp>
          <p:nvSpPr>
            <p:cNvPr id="22815" name="Freeform 1688"/>
            <p:cNvSpPr>
              <a:spLocks/>
            </p:cNvSpPr>
            <p:nvPr/>
          </p:nvSpPr>
          <p:spPr bwMode="auto">
            <a:xfrm>
              <a:off x="1941" y="1577"/>
              <a:ext cx="93" cy="92"/>
            </a:xfrm>
            <a:custGeom>
              <a:avLst/>
              <a:gdLst>
                <a:gd name="T0" fmla="*/ 21 w 93"/>
                <a:gd name="T1" fmla="*/ 84 h 92"/>
                <a:gd name="T2" fmla="*/ 13 w 93"/>
                <a:gd name="T3" fmla="*/ 78 h 92"/>
                <a:gd name="T4" fmla="*/ 10 w 93"/>
                <a:gd name="T5" fmla="*/ 74 h 92"/>
                <a:gd name="T6" fmla="*/ 8 w 93"/>
                <a:gd name="T7" fmla="*/ 71 h 92"/>
                <a:gd name="T8" fmla="*/ 4 w 93"/>
                <a:gd name="T9" fmla="*/ 63 h 92"/>
                <a:gd name="T10" fmla="*/ 2 w 93"/>
                <a:gd name="T11" fmla="*/ 55 h 92"/>
                <a:gd name="T12" fmla="*/ 0 w 93"/>
                <a:gd name="T13" fmla="*/ 46 h 92"/>
                <a:gd name="T14" fmla="*/ 2 w 93"/>
                <a:gd name="T15" fmla="*/ 37 h 92"/>
                <a:gd name="T16" fmla="*/ 5 w 93"/>
                <a:gd name="T17" fmla="*/ 28 h 92"/>
                <a:gd name="T18" fmla="*/ 6 w 93"/>
                <a:gd name="T19" fmla="*/ 25 h 92"/>
                <a:gd name="T20" fmla="*/ 10 w 93"/>
                <a:gd name="T21" fmla="*/ 20 h 92"/>
                <a:gd name="T22" fmla="*/ 15 w 93"/>
                <a:gd name="T23" fmla="*/ 14 h 92"/>
                <a:gd name="T24" fmla="*/ 22 w 93"/>
                <a:gd name="T25" fmla="*/ 8 h 92"/>
                <a:gd name="T26" fmla="*/ 30 w 93"/>
                <a:gd name="T27" fmla="*/ 4 h 92"/>
                <a:gd name="T28" fmla="*/ 35 w 93"/>
                <a:gd name="T29" fmla="*/ 2 h 92"/>
                <a:gd name="T30" fmla="*/ 38 w 93"/>
                <a:gd name="T31" fmla="*/ 2 h 92"/>
                <a:gd name="T32" fmla="*/ 47 w 93"/>
                <a:gd name="T33" fmla="*/ 0 h 92"/>
                <a:gd name="T34" fmla="*/ 56 w 93"/>
                <a:gd name="T35" fmla="*/ 2 h 92"/>
                <a:gd name="T36" fmla="*/ 65 w 93"/>
                <a:gd name="T37" fmla="*/ 6 h 92"/>
                <a:gd name="T38" fmla="*/ 72 w 93"/>
                <a:gd name="T39" fmla="*/ 8 h 92"/>
                <a:gd name="T40" fmla="*/ 80 w 93"/>
                <a:gd name="T41" fmla="*/ 15 h 92"/>
                <a:gd name="T42" fmla="*/ 83 w 93"/>
                <a:gd name="T43" fmla="*/ 18 h 92"/>
                <a:gd name="T44" fmla="*/ 84 w 93"/>
                <a:gd name="T45" fmla="*/ 23 h 92"/>
                <a:gd name="T46" fmla="*/ 89 w 93"/>
                <a:gd name="T47" fmla="*/ 31 h 92"/>
                <a:gd name="T48" fmla="*/ 91 w 93"/>
                <a:gd name="T49" fmla="*/ 39 h 92"/>
                <a:gd name="T50" fmla="*/ 93 w 93"/>
                <a:gd name="T51" fmla="*/ 47 h 92"/>
                <a:gd name="T52" fmla="*/ 91 w 93"/>
                <a:gd name="T53" fmla="*/ 57 h 92"/>
                <a:gd name="T54" fmla="*/ 88 w 93"/>
                <a:gd name="T55" fmla="*/ 65 h 92"/>
                <a:gd name="T56" fmla="*/ 86 w 93"/>
                <a:gd name="T57" fmla="*/ 69 h 92"/>
                <a:gd name="T58" fmla="*/ 84 w 93"/>
                <a:gd name="T59" fmla="*/ 73 h 92"/>
                <a:gd name="T60" fmla="*/ 78 w 93"/>
                <a:gd name="T61" fmla="*/ 80 h 92"/>
                <a:gd name="T62" fmla="*/ 71 w 93"/>
                <a:gd name="T63" fmla="*/ 86 h 92"/>
                <a:gd name="T64" fmla="*/ 63 w 93"/>
                <a:gd name="T65" fmla="*/ 88 h 92"/>
                <a:gd name="T66" fmla="*/ 58 w 93"/>
                <a:gd name="T67" fmla="*/ 90 h 92"/>
                <a:gd name="T68" fmla="*/ 55 w 93"/>
                <a:gd name="T69" fmla="*/ 92 h 92"/>
                <a:gd name="T70" fmla="*/ 45 w 93"/>
                <a:gd name="T71" fmla="*/ 92 h 92"/>
                <a:gd name="T72" fmla="*/ 36 w 93"/>
                <a:gd name="T73" fmla="*/ 92 h 92"/>
                <a:gd name="T74" fmla="*/ 28 w 93"/>
                <a:gd name="T75" fmla="*/ 88 h 92"/>
                <a:gd name="T76" fmla="*/ 21 w 93"/>
                <a:gd name="T77" fmla="*/ 84 h 9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3"/>
                <a:gd name="T118" fmla="*/ 0 h 92"/>
                <a:gd name="T119" fmla="*/ 93 w 93"/>
                <a:gd name="T120" fmla="*/ 92 h 9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3" h="92">
                  <a:moveTo>
                    <a:pt x="21" y="84"/>
                  </a:moveTo>
                  <a:lnTo>
                    <a:pt x="13" y="78"/>
                  </a:lnTo>
                  <a:lnTo>
                    <a:pt x="10" y="74"/>
                  </a:lnTo>
                  <a:lnTo>
                    <a:pt x="8" y="71"/>
                  </a:lnTo>
                  <a:lnTo>
                    <a:pt x="4" y="63"/>
                  </a:lnTo>
                  <a:lnTo>
                    <a:pt x="2" y="55"/>
                  </a:lnTo>
                  <a:lnTo>
                    <a:pt x="0" y="46"/>
                  </a:lnTo>
                  <a:lnTo>
                    <a:pt x="2" y="37"/>
                  </a:lnTo>
                  <a:lnTo>
                    <a:pt x="5" y="28"/>
                  </a:lnTo>
                  <a:lnTo>
                    <a:pt x="6" y="25"/>
                  </a:lnTo>
                  <a:lnTo>
                    <a:pt x="10" y="20"/>
                  </a:lnTo>
                  <a:lnTo>
                    <a:pt x="15" y="14"/>
                  </a:lnTo>
                  <a:lnTo>
                    <a:pt x="22" y="8"/>
                  </a:lnTo>
                  <a:lnTo>
                    <a:pt x="30" y="4"/>
                  </a:lnTo>
                  <a:lnTo>
                    <a:pt x="35" y="2"/>
                  </a:lnTo>
                  <a:lnTo>
                    <a:pt x="38" y="2"/>
                  </a:lnTo>
                  <a:lnTo>
                    <a:pt x="47" y="0"/>
                  </a:lnTo>
                  <a:lnTo>
                    <a:pt x="56" y="2"/>
                  </a:lnTo>
                  <a:lnTo>
                    <a:pt x="65" y="6"/>
                  </a:lnTo>
                  <a:lnTo>
                    <a:pt x="72" y="8"/>
                  </a:lnTo>
                  <a:lnTo>
                    <a:pt x="80" y="15"/>
                  </a:lnTo>
                  <a:lnTo>
                    <a:pt x="83" y="18"/>
                  </a:lnTo>
                  <a:lnTo>
                    <a:pt x="84" y="23"/>
                  </a:lnTo>
                  <a:lnTo>
                    <a:pt x="89" y="31"/>
                  </a:lnTo>
                  <a:lnTo>
                    <a:pt x="91" y="39"/>
                  </a:lnTo>
                  <a:lnTo>
                    <a:pt x="93" y="47"/>
                  </a:lnTo>
                  <a:lnTo>
                    <a:pt x="91" y="57"/>
                  </a:lnTo>
                  <a:lnTo>
                    <a:pt x="88" y="65"/>
                  </a:lnTo>
                  <a:lnTo>
                    <a:pt x="86" y="69"/>
                  </a:lnTo>
                  <a:lnTo>
                    <a:pt x="84" y="73"/>
                  </a:lnTo>
                  <a:lnTo>
                    <a:pt x="78" y="80"/>
                  </a:lnTo>
                  <a:lnTo>
                    <a:pt x="71" y="86"/>
                  </a:lnTo>
                  <a:lnTo>
                    <a:pt x="63" y="88"/>
                  </a:lnTo>
                  <a:lnTo>
                    <a:pt x="58" y="90"/>
                  </a:lnTo>
                  <a:lnTo>
                    <a:pt x="55" y="92"/>
                  </a:lnTo>
                  <a:lnTo>
                    <a:pt x="45" y="92"/>
                  </a:lnTo>
                  <a:lnTo>
                    <a:pt x="36" y="92"/>
                  </a:lnTo>
                  <a:lnTo>
                    <a:pt x="28" y="88"/>
                  </a:lnTo>
                  <a:lnTo>
                    <a:pt x="21" y="84"/>
                  </a:lnTo>
                  <a:close/>
                </a:path>
              </a:pathLst>
            </a:custGeom>
            <a:solidFill>
              <a:srgbClr val="FFFFFF"/>
            </a:solidFill>
            <a:ln w="9525">
              <a:noFill/>
              <a:round/>
              <a:headEnd/>
              <a:tailEnd/>
            </a:ln>
          </p:spPr>
          <p:txBody>
            <a:bodyPr/>
            <a:lstStyle/>
            <a:p>
              <a:endParaRPr lang="ru-RU"/>
            </a:p>
          </p:txBody>
        </p:sp>
        <p:sp>
          <p:nvSpPr>
            <p:cNvPr id="22816" name="Freeform 1689"/>
            <p:cNvSpPr>
              <a:spLocks/>
            </p:cNvSpPr>
            <p:nvPr/>
          </p:nvSpPr>
          <p:spPr bwMode="auto">
            <a:xfrm>
              <a:off x="1940" y="1581"/>
              <a:ext cx="91" cy="88"/>
            </a:xfrm>
            <a:custGeom>
              <a:avLst/>
              <a:gdLst>
                <a:gd name="T0" fmla="*/ 19 w 91"/>
                <a:gd name="T1" fmla="*/ 80 h 88"/>
                <a:gd name="T2" fmla="*/ 6 w 91"/>
                <a:gd name="T3" fmla="*/ 67 h 88"/>
                <a:gd name="T4" fmla="*/ 0 w 91"/>
                <a:gd name="T5" fmla="*/ 52 h 88"/>
                <a:gd name="T6" fmla="*/ 0 w 91"/>
                <a:gd name="T7" fmla="*/ 34 h 88"/>
                <a:gd name="T8" fmla="*/ 3 w 91"/>
                <a:gd name="T9" fmla="*/ 25 h 88"/>
                <a:gd name="T10" fmla="*/ 8 w 91"/>
                <a:gd name="T11" fmla="*/ 17 h 88"/>
                <a:gd name="T12" fmla="*/ 21 w 91"/>
                <a:gd name="T13" fmla="*/ 6 h 88"/>
                <a:gd name="T14" fmla="*/ 38 w 91"/>
                <a:gd name="T15" fmla="*/ 0 h 88"/>
                <a:gd name="T16" fmla="*/ 55 w 91"/>
                <a:gd name="T17" fmla="*/ 0 h 88"/>
                <a:gd name="T18" fmla="*/ 72 w 91"/>
                <a:gd name="T19" fmla="*/ 6 h 88"/>
                <a:gd name="T20" fmla="*/ 84 w 91"/>
                <a:gd name="T21" fmla="*/ 20 h 88"/>
                <a:gd name="T22" fmla="*/ 91 w 91"/>
                <a:gd name="T23" fmla="*/ 35 h 88"/>
                <a:gd name="T24" fmla="*/ 91 w 91"/>
                <a:gd name="T25" fmla="*/ 54 h 88"/>
                <a:gd name="T26" fmla="*/ 87 w 91"/>
                <a:gd name="T27" fmla="*/ 61 h 88"/>
                <a:gd name="T28" fmla="*/ 84 w 91"/>
                <a:gd name="T29" fmla="*/ 69 h 88"/>
                <a:gd name="T30" fmla="*/ 70 w 91"/>
                <a:gd name="T31" fmla="*/ 82 h 88"/>
                <a:gd name="T32" fmla="*/ 54 w 91"/>
                <a:gd name="T33" fmla="*/ 88 h 88"/>
                <a:gd name="T34" fmla="*/ 36 w 91"/>
                <a:gd name="T35" fmla="*/ 88 h 88"/>
                <a:gd name="T36" fmla="*/ 19 w 91"/>
                <a:gd name="T37" fmla="*/ 80 h 8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88"/>
                <a:gd name="T59" fmla="*/ 91 w 91"/>
                <a:gd name="T60" fmla="*/ 88 h 8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88">
                  <a:moveTo>
                    <a:pt x="19" y="80"/>
                  </a:moveTo>
                  <a:lnTo>
                    <a:pt x="6" y="67"/>
                  </a:lnTo>
                  <a:lnTo>
                    <a:pt x="0" y="52"/>
                  </a:lnTo>
                  <a:lnTo>
                    <a:pt x="0" y="34"/>
                  </a:lnTo>
                  <a:lnTo>
                    <a:pt x="3" y="25"/>
                  </a:lnTo>
                  <a:lnTo>
                    <a:pt x="8" y="17"/>
                  </a:lnTo>
                  <a:lnTo>
                    <a:pt x="21" y="6"/>
                  </a:lnTo>
                  <a:lnTo>
                    <a:pt x="38" y="0"/>
                  </a:lnTo>
                  <a:lnTo>
                    <a:pt x="55" y="0"/>
                  </a:lnTo>
                  <a:lnTo>
                    <a:pt x="72" y="6"/>
                  </a:lnTo>
                  <a:lnTo>
                    <a:pt x="84" y="20"/>
                  </a:lnTo>
                  <a:lnTo>
                    <a:pt x="91" y="35"/>
                  </a:lnTo>
                  <a:lnTo>
                    <a:pt x="91" y="54"/>
                  </a:lnTo>
                  <a:lnTo>
                    <a:pt x="87" y="61"/>
                  </a:lnTo>
                  <a:lnTo>
                    <a:pt x="84" y="69"/>
                  </a:lnTo>
                  <a:lnTo>
                    <a:pt x="70" y="82"/>
                  </a:lnTo>
                  <a:lnTo>
                    <a:pt x="54" y="88"/>
                  </a:lnTo>
                  <a:lnTo>
                    <a:pt x="36" y="88"/>
                  </a:lnTo>
                  <a:lnTo>
                    <a:pt x="19" y="80"/>
                  </a:lnTo>
                </a:path>
              </a:pathLst>
            </a:custGeom>
            <a:noFill/>
            <a:ln w="6350" cap="rnd">
              <a:solidFill>
                <a:srgbClr val="000000"/>
              </a:solidFill>
              <a:prstDash val="solid"/>
              <a:round/>
              <a:headEnd/>
              <a:tailEnd/>
            </a:ln>
          </p:spPr>
          <p:txBody>
            <a:bodyPr/>
            <a:lstStyle/>
            <a:p>
              <a:endParaRPr lang="ru-RU"/>
            </a:p>
          </p:txBody>
        </p:sp>
        <p:sp>
          <p:nvSpPr>
            <p:cNvPr id="22817" name="Freeform 1690"/>
            <p:cNvSpPr>
              <a:spLocks/>
            </p:cNvSpPr>
            <p:nvPr/>
          </p:nvSpPr>
          <p:spPr bwMode="auto">
            <a:xfrm>
              <a:off x="1880" y="1655"/>
              <a:ext cx="94" cy="91"/>
            </a:xfrm>
            <a:custGeom>
              <a:avLst/>
              <a:gdLst>
                <a:gd name="T0" fmla="*/ 24 w 94"/>
                <a:gd name="T1" fmla="*/ 85 h 91"/>
                <a:gd name="T2" fmla="*/ 20 w 94"/>
                <a:gd name="T3" fmla="*/ 82 h 91"/>
                <a:gd name="T4" fmla="*/ 16 w 94"/>
                <a:gd name="T5" fmla="*/ 80 h 91"/>
                <a:gd name="T6" fmla="*/ 10 w 94"/>
                <a:gd name="T7" fmla="*/ 74 h 91"/>
                <a:gd name="T8" fmla="*/ 6 w 94"/>
                <a:gd name="T9" fmla="*/ 70 h 91"/>
                <a:gd name="T10" fmla="*/ 5 w 94"/>
                <a:gd name="T11" fmla="*/ 66 h 91"/>
                <a:gd name="T12" fmla="*/ 2 w 94"/>
                <a:gd name="T13" fmla="*/ 58 h 91"/>
                <a:gd name="T14" fmla="*/ 0 w 94"/>
                <a:gd name="T15" fmla="*/ 49 h 91"/>
                <a:gd name="T16" fmla="*/ 0 w 94"/>
                <a:gd name="T17" fmla="*/ 45 h 91"/>
                <a:gd name="T18" fmla="*/ 0 w 94"/>
                <a:gd name="T19" fmla="*/ 40 h 91"/>
                <a:gd name="T20" fmla="*/ 2 w 94"/>
                <a:gd name="T21" fmla="*/ 31 h 91"/>
                <a:gd name="T22" fmla="*/ 3 w 94"/>
                <a:gd name="T23" fmla="*/ 28 h 91"/>
                <a:gd name="T24" fmla="*/ 6 w 94"/>
                <a:gd name="T25" fmla="*/ 23 h 91"/>
                <a:gd name="T26" fmla="*/ 12 w 94"/>
                <a:gd name="T27" fmla="*/ 15 h 91"/>
                <a:gd name="T28" fmla="*/ 14 w 94"/>
                <a:gd name="T29" fmla="*/ 12 h 91"/>
                <a:gd name="T30" fmla="*/ 18 w 94"/>
                <a:gd name="T31" fmla="*/ 10 h 91"/>
                <a:gd name="T32" fmla="*/ 25 w 94"/>
                <a:gd name="T33" fmla="*/ 5 h 91"/>
                <a:gd name="T34" fmla="*/ 35 w 94"/>
                <a:gd name="T35" fmla="*/ 2 h 91"/>
                <a:gd name="T36" fmla="*/ 43 w 94"/>
                <a:gd name="T37" fmla="*/ 0 h 91"/>
                <a:gd name="T38" fmla="*/ 48 w 94"/>
                <a:gd name="T39" fmla="*/ 0 h 91"/>
                <a:gd name="T40" fmla="*/ 54 w 94"/>
                <a:gd name="T41" fmla="*/ 0 h 91"/>
                <a:gd name="T42" fmla="*/ 62 w 94"/>
                <a:gd name="T43" fmla="*/ 2 h 91"/>
                <a:gd name="T44" fmla="*/ 71 w 94"/>
                <a:gd name="T45" fmla="*/ 7 h 91"/>
                <a:gd name="T46" fmla="*/ 74 w 94"/>
                <a:gd name="T47" fmla="*/ 9 h 91"/>
                <a:gd name="T48" fmla="*/ 79 w 94"/>
                <a:gd name="T49" fmla="*/ 11 h 91"/>
                <a:gd name="T50" fmla="*/ 84 w 94"/>
                <a:gd name="T51" fmla="*/ 18 h 91"/>
                <a:gd name="T52" fmla="*/ 87 w 94"/>
                <a:gd name="T53" fmla="*/ 21 h 91"/>
                <a:gd name="T54" fmla="*/ 89 w 94"/>
                <a:gd name="T55" fmla="*/ 26 h 91"/>
                <a:gd name="T56" fmla="*/ 92 w 94"/>
                <a:gd name="T57" fmla="*/ 34 h 91"/>
                <a:gd name="T58" fmla="*/ 94 w 94"/>
                <a:gd name="T59" fmla="*/ 42 h 91"/>
                <a:gd name="T60" fmla="*/ 94 w 94"/>
                <a:gd name="T61" fmla="*/ 47 h 91"/>
                <a:gd name="T62" fmla="*/ 94 w 94"/>
                <a:gd name="T63" fmla="*/ 51 h 91"/>
                <a:gd name="T64" fmla="*/ 92 w 94"/>
                <a:gd name="T65" fmla="*/ 60 h 91"/>
                <a:gd name="T66" fmla="*/ 91 w 94"/>
                <a:gd name="T67" fmla="*/ 64 h 91"/>
                <a:gd name="T68" fmla="*/ 87 w 94"/>
                <a:gd name="T69" fmla="*/ 70 h 91"/>
                <a:gd name="T70" fmla="*/ 83 w 94"/>
                <a:gd name="T71" fmla="*/ 76 h 91"/>
                <a:gd name="T72" fmla="*/ 79 w 94"/>
                <a:gd name="T73" fmla="*/ 79 h 91"/>
                <a:gd name="T74" fmla="*/ 76 w 94"/>
                <a:gd name="T75" fmla="*/ 82 h 91"/>
                <a:gd name="T76" fmla="*/ 68 w 94"/>
                <a:gd name="T77" fmla="*/ 87 h 91"/>
                <a:gd name="T78" fmla="*/ 60 w 94"/>
                <a:gd name="T79" fmla="*/ 90 h 91"/>
                <a:gd name="T80" fmla="*/ 50 w 94"/>
                <a:gd name="T81" fmla="*/ 91 h 91"/>
                <a:gd name="T82" fmla="*/ 45 w 94"/>
                <a:gd name="T83" fmla="*/ 91 h 91"/>
                <a:gd name="T84" fmla="*/ 42 w 94"/>
                <a:gd name="T85" fmla="*/ 91 h 91"/>
                <a:gd name="T86" fmla="*/ 33 w 94"/>
                <a:gd name="T87" fmla="*/ 89 h 91"/>
                <a:gd name="T88" fmla="*/ 24 w 94"/>
                <a:gd name="T89" fmla="*/ 85 h 9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4"/>
                <a:gd name="T136" fmla="*/ 0 h 91"/>
                <a:gd name="T137" fmla="*/ 94 w 94"/>
                <a:gd name="T138" fmla="*/ 91 h 9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4" h="91">
                  <a:moveTo>
                    <a:pt x="24" y="85"/>
                  </a:moveTo>
                  <a:lnTo>
                    <a:pt x="20" y="82"/>
                  </a:lnTo>
                  <a:lnTo>
                    <a:pt x="16" y="80"/>
                  </a:lnTo>
                  <a:lnTo>
                    <a:pt x="10" y="74"/>
                  </a:lnTo>
                  <a:lnTo>
                    <a:pt x="6" y="70"/>
                  </a:lnTo>
                  <a:lnTo>
                    <a:pt x="5" y="66"/>
                  </a:lnTo>
                  <a:lnTo>
                    <a:pt x="2" y="58"/>
                  </a:lnTo>
                  <a:lnTo>
                    <a:pt x="0" y="49"/>
                  </a:lnTo>
                  <a:lnTo>
                    <a:pt x="0" y="45"/>
                  </a:lnTo>
                  <a:lnTo>
                    <a:pt x="0" y="40"/>
                  </a:lnTo>
                  <a:lnTo>
                    <a:pt x="2" y="31"/>
                  </a:lnTo>
                  <a:lnTo>
                    <a:pt x="3" y="28"/>
                  </a:lnTo>
                  <a:lnTo>
                    <a:pt x="6" y="23"/>
                  </a:lnTo>
                  <a:lnTo>
                    <a:pt x="12" y="15"/>
                  </a:lnTo>
                  <a:lnTo>
                    <a:pt x="14" y="12"/>
                  </a:lnTo>
                  <a:lnTo>
                    <a:pt x="18" y="10"/>
                  </a:lnTo>
                  <a:lnTo>
                    <a:pt x="25" y="5"/>
                  </a:lnTo>
                  <a:lnTo>
                    <a:pt x="35" y="2"/>
                  </a:lnTo>
                  <a:lnTo>
                    <a:pt x="43" y="0"/>
                  </a:lnTo>
                  <a:lnTo>
                    <a:pt x="48" y="0"/>
                  </a:lnTo>
                  <a:lnTo>
                    <a:pt x="54" y="0"/>
                  </a:lnTo>
                  <a:lnTo>
                    <a:pt x="62" y="2"/>
                  </a:lnTo>
                  <a:lnTo>
                    <a:pt x="71" y="7"/>
                  </a:lnTo>
                  <a:lnTo>
                    <a:pt x="74" y="9"/>
                  </a:lnTo>
                  <a:lnTo>
                    <a:pt x="79" y="11"/>
                  </a:lnTo>
                  <a:lnTo>
                    <a:pt x="84" y="18"/>
                  </a:lnTo>
                  <a:lnTo>
                    <a:pt x="87" y="21"/>
                  </a:lnTo>
                  <a:lnTo>
                    <a:pt x="89" y="26"/>
                  </a:lnTo>
                  <a:lnTo>
                    <a:pt x="92" y="34"/>
                  </a:lnTo>
                  <a:lnTo>
                    <a:pt x="94" y="42"/>
                  </a:lnTo>
                  <a:lnTo>
                    <a:pt x="94" y="47"/>
                  </a:lnTo>
                  <a:lnTo>
                    <a:pt x="94" y="51"/>
                  </a:lnTo>
                  <a:lnTo>
                    <a:pt x="92" y="60"/>
                  </a:lnTo>
                  <a:lnTo>
                    <a:pt x="91" y="64"/>
                  </a:lnTo>
                  <a:lnTo>
                    <a:pt x="87" y="70"/>
                  </a:lnTo>
                  <a:lnTo>
                    <a:pt x="83" y="76"/>
                  </a:lnTo>
                  <a:lnTo>
                    <a:pt x="79" y="79"/>
                  </a:lnTo>
                  <a:lnTo>
                    <a:pt x="76" y="82"/>
                  </a:lnTo>
                  <a:lnTo>
                    <a:pt x="68" y="87"/>
                  </a:lnTo>
                  <a:lnTo>
                    <a:pt x="60" y="90"/>
                  </a:lnTo>
                  <a:lnTo>
                    <a:pt x="50" y="91"/>
                  </a:lnTo>
                  <a:lnTo>
                    <a:pt x="45" y="91"/>
                  </a:lnTo>
                  <a:lnTo>
                    <a:pt x="42" y="91"/>
                  </a:lnTo>
                  <a:lnTo>
                    <a:pt x="33" y="89"/>
                  </a:lnTo>
                  <a:lnTo>
                    <a:pt x="24" y="85"/>
                  </a:lnTo>
                  <a:close/>
                </a:path>
              </a:pathLst>
            </a:custGeom>
            <a:solidFill>
              <a:srgbClr val="FFFFFF"/>
            </a:solidFill>
            <a:ln w="9525">
              <a:noFill/>
              <a:round/>
              <a:headEnd/>
              <a:tailEnd/>
            </a:ln>
          </p:spPr>
          <p:txBody>
            <a:bodyPr/>
            <a:lstStyle/>
            <a:p>
              <a:endParaRPr lang="ru-RU"/>
            </a:p>
          </p:txBody>
        </p:sp>
        <p:sp>
          <p:nvSpPr>
            <p:cNvPr id="22818" name="Freeform 1691"/>
            <p:cNvSpPr>
              <a:spLocks/>
            </p:cNvSpPr>
            <p:nvPr/>
          </p:nvSpPr>
          <p:spPr bwMode="auto">
            <a:xfrm>
              <a:off x="1880" y="1655"/>
              <a:ext cx="94" cy="90"/>
            </a:xfrm>
            <a:custGeom>
              <a:avLst/>
              <a:gdLst>
                <a:gd name="T0" fmla="*/ 24 w 94"/>
                <a:gd name="T1" fmla="*/ 85 h 90"/>
                <a:gd name="T2" fmla="*/ 10 w 94"/>
                <a:gd name="T3" fmla="*/ 72 h 90"/>
                <a:gd name="T4" fmla="*/ 2 w 94"/>
                <a:gd name="T5" fmla="*/ 58 h 90"/>
                <a:gd name="T6" fmla="*/ 0 w 94"/>
                <a:gd name="T7" fmla="*/ 40 h 90"/>
                <a:gd name="T8" fmla="*/ 3 w 94"/>
                <a:gd name="T9" fmla="*/ 31 h 90"/>
                <a:gd name="T10" fmla="*/ 6 w 94"/>
                <a:gd name="T11" fmla="*/ 23 h 90"/>
                <a:gd name="T12" fmla="*/ 19 w 94"/>
                <a:gd name="T13" fmla="*/ 9 h 90"/>
                <a:gd name="T14" fmla="*/ 35 w 94"/>
                <a:gd name="T15" fmla="*/ 2 h 90"/>
                <a:gd name="T16" fmla="*/ 54 w 94"/>
                <a:gd name="T17" fmla="*/ 0 h 90"/>
                <a:gd name="T18" fmla="*/ 62 w 94"/>
                <a:gd name="T19" fmla="*/ 2 h 90"/>
                <a:gd name="T20" fmla="*/ 71 w 94"/>
                <a:gd name="T21" fmla="*/ 5 h 90"/>
                <a:gd name="T22" fmla="*/ 85 w 94"/>
                <a:gd name="T23" fmla="*/ 18 h 90"/>
                <a:gd name="T24" fmla="*/ 92 w 94"/>
                <a:gd name="T25" fmla="*/ 34 h 90"/>
                <a:gd name="T26" fmla="*/ 94 w 94"/>
                <a:gd name="T27" fmla="*/ 51 h 90"/>
                <a:gd name="T28" fmla="*/ 92 w 94"/>
                <a:gd name="T29" fmla="*/ 60 h 90"/>
                <a:gd name="T30" fmla="*/ 89 w 94"/>
                <a:gd name="T31" fmla="*/ 68 h 90"/>
                <a:gd name="T32" fmla="*/ 76 w 94"/>
                <a:gd name="T33" fmla="*/ 82 h 90"/>
                <a:gd name="T34" fmla="*/ 60 w 94"/>
                <a:gd name="T35" fmla="*/ 90 h 90"/>
                <a:gd name="T36" fmla="*/ 42 w 94"/>
                <a:gd name="T37" fmla="*/ 90 h 90"/>
                <a:gd name="T38" fmla="*/ 33 w 94"/>
                <a:gd name="T39" fmla="*/ 89 h 90"/>
                <a:gd name="T40" fmla="*/ 24 w 94"/>
                <a:gd name="T41" fmla="*/ 85 h 9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4"/>
                <a:gd name="T64" fmla="*/ 0 h 90"/>
                <a:gd name="T65" fmla="*/ 94 w 94"/>
                <a:gd name="T66" fmla="*/ 90 h 9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4" h="90">
                  <a:moveTo>
                    <a:pt x="24" y="85"/>
                  </a:moveTo>
                  <a:lnTo>
                    <a:pt x="10" y="72"/>
                  </a:lnTo>
                  <a:lnTo>
                    <a:pt x="2" y="58"/>
                  </a:lnTo>
                  <a:lnTo>
                    <a:pt x="0" y="40"/>
                  </a:lnTo>
                  <a:lnTo>
                    <a:pt x="3" y="31"/>
                  </a:lnTo>
                  <a:lnTo>
                    <a:pt x="6" y="23"/>
                  </a:lnTo>
                  <a:lnTo>
                    <a:pt x="19" y="9"/>
                  </a:lnTo>
                  <a:lnTo>
                    <a:pt x="35" y="2"/>
                  </a:lnTo>
                  <a:lnTo>
                    <a:pt x="54" y="0"/>
                  </a:lnTo>
                  <a:lnTo>
                    <a:pt x="62" y="2"/>
                  </a:lnTo>
                  <a:lnTo>
                    <a:pt x="71" y="5"/>
                  </a:lnTo>
                  <a:lnTo>
                    <a:pt x="85" y="18"/>
                  </a:lnTo>
                  <a:lnTo>
                    <a:pt x="92" y="34"/>
                  </a:lnTo>
                  <a:lnTo>
                    <a:pt x="94" y="51"/>
                  </a:lnTo>
                  <a:lnTo>
                    <a:pt x="92" y="60"/>
                  </a:lnTo>
                  <a:lnTo>
                    <a:pt x="89" y="68"/>
                  </a:lnTo>
                  <a:lnTo>
                    <a:pt x="76" y="82"/>
                  </a:lnTo>
                  <a:lnTo>
                    <a:pt x="60" y="90"/>
                  </a:lnTo>
                  <a:lnTo>
                    <a:pt x="42" y="90"/>
                  </a:lnTo>
                  <a:lnTo>
                    <a:pt x="33" y="89"/>
                  </a:lnTo>
                  <a:lnTo>
                    <a:pt x="24" y="85"/>
                  </a:lnTo>
                </a:path>
              </a:pathLst>
            </a:custGeom>
            <a:noFill/>
            <a:ln w="6350" cap="rnd">
              <a:solidFill>
                <a:srgbClr val="000000"/>
              </a:solidFill>
              <a:prstDash val="solid"/>
              <a:round/>
              <a:headEnd/>
              <a:tailEnd/>
            </a:ln>
          </p:spPr>
          <p:txBody>
            <a:bodyPr/>
            <a:lstStyle/>
            <a:p>
              <a:endParaRPr lang="ru-RU"/>
            </a:p>
          </p:txBody>
        </p:sp>
        <p:sp>
          <p:nvSpPr>
            <p:cNvPr id="22819" name="Freeform 1692"/>
            <p:cNvSpPr>
              <a:spLocks/>
            </p:cNvSpPr>
            <p:nvPr/>
          </p:nvSpPr>
          <p:spPr bwMode="auto">
            <a:xfrm>
              <a:off x="1841" y="1741"/>
              <a:ext cx="93" cy="90"/>
            </a:xfrm>
            <a:custGeom>
              <a:avLst/>
              <a:gdLst>
                <a:gd name="T0" fmla="*/ 27 w 93"/>
                <a:gd name="T1" fmla="*/ 85 h 90"/>
                <a:gd name="T2" fmla="*/ 23 w 93"/>
                <a:gd name="T3" fmla="*/ 83 h 90"/>
                <a:gd name="T4" fmla="*/ 19 w 93"/>
                <a:gd name="T5" fmla="*/ 80 h 90"/>
                <a:gd name="T6" fmla="*/ 12 w 93"/>
                <a:gd name="T7" fmla="*/ 75 h 90"/>
                <a:gd name="T8" fmla="*/ 10 w 93"/>
                <a:gd name="T9" fmla="*/ 71 h 90"/>
                <a:gd name="T10" fmla="*/ 6 w 93"/>
                <a:gd name="T11" fmla="*/ 68 h 90"/>
                <a:gd name="T12" fmla="*/ 4 w 93"/>
                <a:gd name="T13" fmla="*/ 60 h 90"/>
                <a:gd name="T14" fmla="*/ 0 w 93"/>
                <a:gd name="T15" fmla="*/ 52 h 90"/>
                <a:gd name="T16" fmla="*/ 0 w 93"/>
                <a:gd name="T17" fmla="*/ 47 h 90"/>
                <a:gd name="T18" fmla="*/ 0 w 93"/>
                <a:gd name="T19" fmla="*/ 43 h 90"/>
                <a:gd name="T20" fmla="*/ 2 w 93"/>
                <a:gd name="T21" fmla="*/ 34 h 90"/>
                <a:gd name="T22" fmla="*/ 2 w 93"/>
                <a:gd name="T23" fmla="*/ 30 h 90"/>
                <a:gd name="T24" fmla="*/ 5 w 93"/>
                <a:gd name="T25" fmla="*/ 25 h 90"/>
                <a:gd name="T26" fmla="*/ 6 w 93"/>
                <a:gd name="T27" fmla="*/ 23 h 90"/>
                <a:gd name="T28" fmla="*/ 10 w 93"/>
                <a:gd name="T29" fmla="*/ 17 h 90"/>
                <a:gd name="T30" fmla="*/ 14 w 93"/>
                <a:gd name="T31" fmla="*/ 12 h 90"/>
                <a:gd name="T32" fmla="*/ 23 w 93"/>
                <a:gd name="T33" fmla="*/ 6 h 90"/>
                <a:gd name="T34" fmla="*/ 25 w 93"/>
                <a:gd name="T35" fmla="*/ 5 h 90"/>
                <a:gd name="T36" fmla="*/ 30 w 93"/>
                <a:gd name="T37" fmla="*/ 3 h 90"/>
                <a:gd name="T38" fmla="*/ 38 w 93"/>
                <a:gd name="T39" fmla="*/ 0 h 90"/>
                <a:gd name="T40" fmla="*/ 44 w 93"/>
                <a:gd name="T41" fmla="*/ 0 h 90"/>
                <a:gd name="T42" fmla="*/ 48 w 93"/>
                <a:gd name="T43" fmla="*/ 0 h 90"/>
                <a:gd name="T44" fmla="*/ 57 w 93"/>
                <a:gd name="T45" fmla="*/ 2 h 90"/>
                <a:gd name="T46" fmla="*/ 63 w 93"/>
                <a:gd name="T47" fmla="*/ 3 h 90"/>
                <a:gd name="T48" fmla="*/ 65 w 93"/>
                <a:gd name="T49" fmla="*/ 5 h 90"/>
                <a:gd name="T50" fmla="*/ 70 w 93"/>
                <a:gd name="T51" fmla="*/ 6 h 90"/>
                <a:gd name="T52" fmla="*/ 74 w 93"/>
                <a:gd name="T53" fmla="*/ 10 h 90"/>
                <a:gd name="T54" fmla="*/ 81 w 93"/>
                <a:gd name="T55" fmla="*/ 14 h 90"/>
                <a:gd name="T56" fmla="*/ 84 w 93"/>
                <a:gd name="T57" fmla="*/ 19 h 90"/>
                <a:gd name="T58" fmla="*/ 86 w 93"/>
                <a:gd name="T59" fmla="*/ 22 h 90"/>
                <a:gd name="T60" fmla="*/ 89 w 93"/>
                <a:gd name="T61" fmla="*/ 30 h 90"/>
                <a:gd name="T62" fmla="*/ 93 w 93"/>
                <a:gd name="T63" fmla="*/ 38 h 90"/>
                <a:gd name="T64" fmla="*/ 93 w 93"/>
                <a:gd name="T65" fmla="*/ 43 h 90"/>
                <a:gd name="T66" fmla="*/ 93 w 93"/>
                <a:gd name="T67" fmla="*/ 47 h 90"/>
                <a:gd name="T68" fmla="*/ 91 w 93"/>
                <a:gd name="T69" fmla="*/ 55 h 90"/>
                <a:gd name="T70" fmla="*/ 91 w 93"/>
                <a:gd name="T71" fmla="*/ 60 h 90"/>
                <a:gd name="T72" fmla="*/ 89 w 93"/>
                <a:gd name="T73" fmla="*/ 64 h 90"/>
                <a:gd name="T74" fmla="*/ 86 w 93"/>
                <a:gd name="T75" fmla="*/ 68 h 90"/>
                <a:gd name="T76" fmla="*/ 83 w 93"/>
                <a:gd name="T77" fmla="*/ 71 h 90"/>
                <a:gd name="T78" fmla="*/ 78 w 93"/>
                <a:gd name="T79" fmla="*/ 79 h 90"/>
                <a:gd name="T80" fmla="*/ 70 w 93"/>
                <a:gd name="T81" fmla="*/ 83 h 90"/>
                <a:gd name="T82" fmla="*/ 67 w 93"/>
                <a:gd name="T83" fmla="*/ 85 h 90"/>
                <a:gd name="T84" fmla="*/ 63 w 93"/>
                <a:gd name="T85" fmla="*/ 87 h 90"/>
                <a:gd name="T86" fmla="*/ 54 w 93"/>
                <a:gd name="T87" fmla="*/ 90 h 90"/>
                <a:gd name="T88" fmla="*/ 50 w 93"/>
                <a:gd name="T89" fmla="*/ 90 h 90"/>
                <a:gd name="T90" fmla="*/ 44 w 93"/>
                <a:gd name="T91" fmla="*/ 90 h 90"/>
                <a:gd name="T92" fmla="*/ 35 w 93"/>
                <a:gd name="T93" fmla="*/ 88 h 90"/>
                <a:gd name="T94" fmla="*/ 31 w 93"/>
                <a:gd name="T95" fmla="*/ 87 h 90"/>
                <a:gd name="T96" fmla="*/ 27 w 93"/>
                <a:gd name="T97" fmla="*/ 85 h 9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93"/>
                <a:gd name="T148" fmla="*/ 0 h 90"/>
                <a:gd name="T149" fmla="*/ 93 w 93"/>
                <a:gd name="T150" fmla="*/ 90 h 9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93" h="90">
                  <a:moveTo>
                    <a:pt x="27" y="85"/>
                  </a:moveTo>
                  <a:lnTo>
                    <a:pt x="23" y="83"/>
                  </a:lnTo>
                  <a:lnTo>
                    <a:pt x="19" y="80"/>
                  </a:lnTo>
                  <a:lnTo>
                    <a:pt x="12" y="75"/>
                  </a:lnTo>
                  <a:lnTo>
                    <a:pt x="10" y="71"/>
                  </a:lnTo>
                  <a:lnTo>
                    <a:pt x="6" y="68"/>
                  </a:lnTo>
                  <a:lnTo>
                    <a:pt x="4" y="60"/>
                  </a:lnTo>
                  <a:lnTo>
                    <a:pt x="0" y="52"/>
                  </a:lnTo>
                  <a:lnTo>
                    <a:pt x="0" y="47"/>
                  </a:lnTo>
                  <a:lnTo>
                    <a:pt x="0" y="43"/>
                  </a:lnTo>
                  <a:lnTo>
                    <a:pt x="2" y="34"/>
                  </a:lnTo>
                  <a:lnTo>
                    <a:pt x="2" y="30"/>
                  </a:lnTo>
                  <a:lnTo>
                    <a:pt x="5" y="25"/>
                  </a:lnTo>
                  <a:lnTo>
                    <a:pt x="6" y="23"/>
                  </a:lnTo>
                  <a:lnTo>
                    <a:pt x="10" y="17"/>
                  </a:lnTo>
                  <a:lnTo>
                    <a:pt x="14" y="12"/>
                  </a:lnTo>
                  <a:lnTo>
                    <a:pt x="23" y="6"/>
                  </a:lnTo>
                  <a:lnTo>
                    <a:pt x="25" y="5"/>
                  </a:lnTo>
                  <a:lnTo>
                    <a:pt x="30" y="3"/>
                  </a:lnTo>
                  <a:lnTo>
                    <a:pt x="38" y="0"/>
                  </a:lnTo>
                  <a:lnTo>
                    <a:pt x="44" y="0"/>
                  </a:lnTo>
                  <a:lnTo>
                    <a:pt x="48" y="0"/>
                  </a:lnTo>
                  <a:lnTo>
                    <a:pt x="57" y="2"/>
                  </a:lnTo>
                  <a:lnTo>
                    <a:pt x="63" y="3"/>
                  </a:lnTo>
                  <a:lnTo>
                    <a:pt x="65" y="5"/>
                  </a:lnTo>
                  <a:lnTo>
                    <a:pt x="70" y="6"/>
                  </a:lnTo>
                  <a:lnTo>
                    <a:pt x="74" y="10"/>
                  </a:lnTo>
                  <a:lnTo>
                    <a:pt x="81" y="14"/>
                  </a:lnTo>
                  <a:lnTo>
                    <a:pt x="84" y="19"/>
                  </a:lnTo>
                  <a:lnTo>
                    <a:pt x="86" y="22"/>
                  </a:lnTo>
                  <a:lnTo>
                    <a:pt x="89" y="30"/>
                  </a:lnTo>
                  <a:lnTo>
                    <a:pt x="93" y="38"/>
                  </a:lnTo>
                  <a:lnTo>
                    <a:pt x="93" y="43"/>
                  </a:lnTo>
                  <a:lnTo>
                    <a:pt x="93" y="47"/>
                  </a:lnTo>
                  <a:lnTo>
                    <a:pt x="91" y="55"/>
                  </a:lnTo>
                  <a:lnTo>
                    <a:pt x="91" y="60"/>
                  </a:lnTo>
                  <a:lnTo>
                    <a:pt x="89" y="64"/>
                  </a:lnTo>
                  <a:lnTo>
                    <a:pt x="86" y="68"/>
                  </a:lnTo>
                  <a:lnTo>
                    <a:pt x="83" y="71"/>
                  </a:lnTo>
                  <a:lnTo>
                    <a:pt x="78" y="79"/>
                  </a:lnTo>
                  <a:lnTo>
                    <a:pt x="70" y="83"/>
                  </a:lnTo>
                  <a:lnTo>
                    <a:pt x="67" y="85"/>
                  </a:lnTo>
                  <a:lnTo>
                    <a:pt x="63" y="87"/>
                  </a:lnTo>
                  <a:lnTo>
                    <a:pt x="54" y="90"/>
                  </a:lnTo>
                  <a:lnTo>
                    <a:pt x="50" y="90"/>
                  </a:lnTo>
                  <a:lnTo>
                    <a:pt x="44" y="90"/>
                  </a:lnTo>
                  <a:lnTo>
                    <a:pt x="35" y="88"/>
                  </a:lnTo>
                  <a:lnTo>
                    <a:pt x="31" y="87"/>
                  </a:lnTo>
                  <a:lnTo>
                    <a:pt x="27" y="85"/>
                  </a:lnTo>
                  <a:close/>
                </a:path>
              </a:pathLst>
            </a:custGeom>
            <a:solidFill>
              <a:srgbClr val="FFFFFF"/>
            </a:solidFill>
            <a:ln w="9525">
              <a:noFill/>
              <a:round/>
              <a:headEnd/>
              <a:tailEnd/>
            </a:ln>
          </p:spPr>
          <p:txBody>
            <a:bodyPr/>
            <a:lstStyle/>
            <a:p>
              <a:endParaRPr lang="ru-RU"/>
            </a:p>
          </p:txBody>
        </p:sp>
        <p:sp>
          <p:nvSpPr>
            <p:cNvPr id="22820" name="Freeform 1693"/>
            <p:cNvSpPr>
              <a:spLocks/>
            </p:cNvSpPr>
            <p:nvPr/>
          </p:nvSpPr>
          <p:spPr bwMode="auto">
            <a:xfrm>
              <a:off x="1841" y="1741"/>
              <a:ext cx="93" cy="90"/>
            </a:xfrm>
            <a:custGeom>
              <a:avLst/>
              <a:gdLst>
                <a:gd name="T0" fmla="*/ 27 w 93"/>
                <a:gd name="T1" fmla="*/ 85 h 90"/>
                <a:gd name="T2" fmla="*/ 19 w 93"/>
                <a:gd name="T3" fmla="*/ 80 h 90"/>
                <a:gd name="T4" fmla="*/ 12 w 93"/>
                <a:gd name="T5" fmla="*/ 74 h 90"/>
                <a:gd name="T6" fmla="*/ 4 w 93"/>
                <a:gd name="T7" fmla="*/ 60 h 90"/>
                <a:gd name="T8" fmla="*/ 0 w 93"/>
                <a:gd name="T9" fmla="*/ 43 h 90"/>
                <a:gd name="T10" fmla="*/ 5 w 93"/>
                <a:gd name="T11" fmla="*/ 25 h 90"/>
                <a:gd name="T12" fmla="*/ 16 w 93"/>
                <a:gd name="T13" fmla="*/ 12 h 90"/>
                <a:gd name="T14" fmla="*/ 30 w 93"/>
                <a:gd name="T15" fmla="*/ 3 h 90"/>
                <a:gd name="T16" fmla="*/ 48 w 93"/>
                <a:gd name="T17" fmla="*/ 0 h 90"/>
                <a:gd name="T18" fmla="*/ 57 w 93"/>
                <a:gd name="T19" fmla="*/ 2 h 90"/>
                <a:gd name="T20" fmla="*/ 67 w 93"/>
                <a:gd name="T21" fmla="*/ 5 h 90"/>
                <a:gd name="T22" fmla="*/ 75 w 93"/>
                <a:gd name="T23" fmla="*/ 8 h 90"/>
                <a:gd name="T24" fmla="*/ 81 w 93"/>
                <a:gd name="T25" fmla="*/ 14 h 90"/>
                <a:gd name="T26" fmla="*/ 91 w 93"/>
                <a:gd name="T27" fmla="*/ 30 h 90"/>
                <a:gd name="T28" fmla="*/ 93 w 93"/>
                <a:gd name="T29" fmla="*/ 45 h 90"/>
                <a:gd name="T30" fmla="*/ 89 w 93"/>
                <a:gd name="T31" fmla="*/ 62 h 90"/>
                <a:gd name="T32" fmla="*/ 78 w 93"/>
                <a:gd name="T33" fmla="*/ 79 h 90"/>
                <a:gd name="T34" fmla="*/ 63 w 93"/>
                <a:gd name="T35" fmla="*/ 87 h 90"/>
                <a:gd name="T36" fmla="*/ 44 w 93"/>
                <a:gd name="T37" fmla="*/ 90 h 90"/>
                <a:gd name="T38" fmla="*/ 35 w 93"/>
                <a:gd name="T39" fmla="*/ 88 h 90"/>
                <a:gd name="T40" fmla="*/ 27 w 93"/>
                <a:gd name="T41" fmla="*/ 85 h 9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3"/>
                <a:gd name="T64" fmla="*/ 0 h 90"/>
                <a:gd name="T65" fmla="*/ 93 w 93"/>
                <a:gd name="T66" fmla="*/ 90 h 9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3" h="90">
                  <a:moveTo>
                    <a:pt x="27" y="85"/>
                  </a:moveTo>
                  <a:lnTo>
                    <a:pt x="19" y="80"/>
                  </a:lnTo>
                  <a:lnTo>
                    <a:pt x="12" y="74"/>
                  </a:lnTo>
                  <a:lnTo>
                    <a:pt x="4" y="60"/>
                  </a:lnTo>
                  <a:lnTo>
                    <a:pt x="0" y="43"/>
                  </a:lnTo>
                  <a:lnTo>
                    <a:pt x="5" y="25"/>
                  </a:lnTo>
                  <a:lnTo>
                    <a:pt x="16" y="12"/>
                  </a:lnTo>
                  <a:lnTo>
                    <a:pt x="30" y="3"/>
                  </a:lnTo>
                  <a:lnTo>
                    <a:pt x="48" y="0"/>
                  </a:lnTo>
                  <a:lnTo>
                    <a:pt x="57" y="2"/>
                  </a:lnTo>
                  <a:lnTo>
                    <a:pt x="67" y="5"/>
                  </a:lnTo>
                  <a:lnTo>
                    <a:pt x="75" y="8"/>
                  </a:lnTo>
                  <a:lnTo>
                    <a:pt x="81" y="14"/>
                  </a:lnTo>
                  <a:lnTo>
                    <a:pt x="91" y="30"/>
                  </a:lnTo>
                  <a:lnTo>
                    <a:pt x="93" y="45"/>
                  </a:lnTo>
                  <a:lnTo>
                    <a:pt x="89" y="62"/>
                  </a:lnTo>
                  <a:lnTo>
                    <a:pt x="78" y="79"/>
                  </a:lnTo>
                  <a:lnTo>
                    <a:pt x="63" y="87"/>
                  </a:lnTo>
                  <a:lnTo>
                    <a:pt x="44" y="90"/>
                  </a:lnTo>
                  <a:lnTo>
                    <a:pt x="35" y="88"/>
                  </a:lnTo>
                  <a:lnTo>
                    <a:pt x="27" y="85"/>
                  </a:lnTo>
                </a:path>
              </a:pathLst>
            </a:custGeom>
            <a:noFill/>
            <a:ln w="6350" cap="rnd">
              <a:solidFill>
                <a:srgbClr val="000000"/>
              </a:solidFill>
              <a:prstDash val="solid"/>
              <a:round/>
              <a:headEnd/>
              <a:tailEnd/>
            </a:ln>
          </p:spPr>
          <p:txBody>
            <a:bodyPr/>
            <a:lstStyle/>
            <a:p>
              <a:endParaRPr lang="ru-RU"/>
            </a:p>
          </p:txBody>
        </p:sp>
        <p:sp>
          <p:nvSpPr>
            <p:cNvPr id="22821" name="Freeform 1694"/>
            <p:cNvSpPr>
              <a:spLocks/>
            </p:cNvSpPr>
            <p:nvPr/>
          </p:nvSpPr>
          <p:spPr bwMode="auto">
            <a:xfrm>
              <a:off x="1807" y="1831"/>
              <a:ext cx="93" cy="89"/>
            </a:xfrm>
            <a:custGeom>
              <a:avLst/>
              <a:gdLst>
                <a:gd name="T0" fmla="*/ 30 w 93"/>
                <a:gd name="T1" fmla="*/ 88 h 89"/>
                <a:gd name="T2" fmla="*/ 23 w 93"/>
                <a:gd name="T3" fmla="*/ 83 h 89"/>
                <a:gd name="T4" fmla="*/ 18 w 93"/>
                <a:gd name="T5" fmla="*/ 82 h 89"/>
                <a:gd name="T6" fmla="*/ 15 w 93"/>
                <a:gd name="T7" fmla="*/ 78 h 89"/>
                <a:gd name="T8" fmla="*/ 11 w 93"/>
                <a:gd name="T9" fmla="*/ 75 h 89"/>
                <a:gd name="T10" fmla="*/ 9 w 93"/>
                <a:gd name="T11" fmla="*/ 72 h 89"/>
                <a:gd name="T12" fmla="*/ 5 w 93"/>
                <a:gd name="T13" fmla="*/ 64 h 89"/>
                <a:gd name="T14" fmla="*/ 2 w 93"/>
                <a:gd name="T15" fmla="*/ 60 h 89"/>
                <a:gd name="T16" fmla="*/ 2 w 93"/>
                <a:gd name="T17" fmla="*/ 56 h 89"/>
                <a:gd name="T18" fmla="*/ 0 w 93"/>
                <a:gd name="T19" fmla="*/ 47 h 89"/>
                <a:gd name="T20" fmla="*/ 0 w 93"/>
                <a:gd name="T21" fmla="*/ 39 h 89"/>
                <a:gd name="T22" fmla="*/ 3 w 93"/>
                <a:gd name="T23" fmla="*/ 30 h 89"/>
                <a:gd name="T24" fmla="*/ 7 w 93"/>
                <a:gd name="T25" fmla="*/ 22 h 89"/>
                <a:gd name="T26" fmla="*/ 13 w 93"/>
                <a:gd name="T27" fmla="*/ 14 h 89"/>
                <a:gd name="T28" fmla="*/ 19 w 93"/>
                <a:gd name="T29" fmla="*/ 9 h 89"/>
                <a:gd name="T30" fmla="*/ 28 w 93"/>
                <a:gd name="T31" fmla="*/ 4 h 89"/>
                <a:gd name="T32" fmla="*/ 30 w 93"/>
                <a:gd name="T33" fmla="*/ 2 h 89"/>
                <a:gd name="T34" fmla="*/ 35 w 93"/>
                <a:gd name="T35" fmla="*/ 2 h 89"/>
                <a:gd name="T36" fmla="*/ 43 w 93"/>
                <a:gd name="T37" fmla="*/ 0 h 89"/>
                <a:gd name="T38" fmla="*/ 53 w 93"/>
                <a:gd name="T39" fmla="*/ 2 h 89"/>
                <a:gd name="T40" fmla="*/ 62 w 93"/>
                <a:gd name="T41" fmla="*/ 2 h 89"/>
                <a:gd name="T42" fmla="*/ 70 w 93"/>
                <a:gd name="T43" fmla="*/ 7 h 89"/>
                <a:gd name="T44" fmla="*/ 75 w 93"/>
                <a:gd name="T45" fmla="*/ 9 h 89"/>
                <a:gd name="T46" fmla="*/ 79 w 93"/>
                <a:gd name="T47" fmla="*/ 13 h 89"/>
                <a:gd name="T48" fmla="*/ 81 w 93"/>
                <a:gd name="T49" fmla="*/ 15 h 89"/>
                <a:gd name="T50" fmla="*/ 85 w 93"/>
                <a:gd name="T51" fmla="*/ 19 h 89"/>
                <a:gd name="T52" fmla="*/ 88 w 93"/>
                <a:gd name="T53" fmla="*/ 26 h 89"/>
                <a:gd name="T54" fmla="*/ 91 w 93"/>
                <a:gd name="T55" fmla="*/ 30 h 89"/>
                <a:gd name="T56" fmla="*/ 91 w 93"/>
                <a:gd name="T57" fmla="*/ 34 h 89"/>
                <a:gd name="T58" fmla="*/ 93 w 93"/>
                <a:gd name="T59" fmla="*/ 42 h 89"/>
                <a:gd name="T60" fmla="*/ 93 w 93"/>
                <a:gd name="T61" fmla="*/ 52 h 89"/>
                <a:gd name="T62" fmla="*/ 89 w 93"/>
                <a:gd name="T63" fmla="*/ 61 h 89"/>
                <a:gd name="T64" fmla="*/ 86 w 93"/>
                <a:gd name="T65" fmla="*/ 69 h 89"/>
                <a:gd name="T66" fmla="*/ 80 w 93"/>
                <a:gd name="T67" fmla="*/ 75 h 89"/>
                <a:gd name="T68" fmla="*/ 74 w 93"/>
                <a:gd name="T69" fmla="*/ 82 h 89"/>
                <a:gd name="T70" fmla="*/ 66 w 93"/>
                <a:gd name="T71" fmla="*/ 86 h 89"/>
                <a:gd name="T72" fmla="*/ 62 w 93"/>
                <a:gd name="T73" fmla="*/ 88 h 89"/>
                <a:gd name="T74" fmla="*/ 58 w 93"/>
                <a:gd name="T75" fmla="*/ 89 h 89"/>
                <a:gd name="T76" fmla="*/ 49 w 93"/>
                <a:gd name="T77" fmla="*/ 89 h 89"/>
                <a:gd name="T78" fmla="*/ 40 w 93"/>
                <a:gd name="T79" fmla="*/ 89 h 89"/>
                <a:gd name="T80" fmla="*/ 30 w 93"/>
                <a:gd name="T81" fmla="*/ 88 h 8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3"/>
                <a:gd name="T124" fmla="*/ 0 h 89"/>
                <a:gd name="T125" fmla="*/ 93 w 93"/>
                <a:gd name="T126" fmla="*/ 89 h 8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3" h="89">
                  <a:moveTo>
                    <a:pt x="30" y="88"/>
                  </a:moveTo>
                  <a:lnTo>
                    <a:pt x="23" y="83"/>
                  </a:lnTo>
                  <a:lnTo>
                    <a:pt x="18" y="82"/>
                  </a:lnTo>
                  <a:lnTo>
                    <a:pt x="15" y="78"/>
                  </a:lnTo>
                  <a:lnTo>
                    <a:pt x="11" y="75"/>
                  </a:lnTo>
                  <a:lnTo>
                    <a:pt x="9" y="72"/>
                  </a:lnTo>
                  <a:lnTo>
                    <a:pt x="5" y="64"/>
                  </a:lnTo>
                  <a:lnTo>
                    <a:pt x="2" y="60"/>
                  </a:lnTo>
                  <a:lnTo>
                    <a:pt x="2" y="56"/>
                  </a:lnTo>
                  <a:lnTo>
                    <a:pt x="0" y="47"/>
                  </a:lnTo>
                  <a:lnTo>
                    <a:pt x="0" y="39"/>
                  </a:lnTo>
                  <a:lnTo>
                    <a:pt x="3" y="30"/>
                  </a:lnTo>
                  <a:lnTo>
                    <a:pt x="7" y="22"/>
                  </a:lnTo>
                  <a:lnTo>
                    <a:pt x="13" y="14"/>
                  </a:lnTo>
                  <a:lnTo>
                    <a:pt x="19" y="9"/>
                  </a:lnTo>
                  <a:lnTo>
                    <a:pt x="28" y="4"/>
                  </a:lnTo>
                  <a:lnTo>
                    <a:pt x="30" y="2"/>
                  </a:lnTo>
                  <a:lnTo>
                    <a:pt x="35" y="2"/>
                  </a:lnTo>
                  <a:lnTo>
                    <a:pt x="43" y="0"/>
                  </a:lnTo>
                  <a:lnTo>
                    <a:pt x="53" y="2"/>
                  </a:lnTo>
                  <a:lnTo>
                    <a:pt x="62" y="2"/>
                  </a:lnTo>
                  <a:lnTo>
                    <a:pt x="70" y="7"/>
                  </a:lnTo>
                  <a:lnTo>
                    <a:pt x="75" y="9"/>
                  </a:lnTo>
                  <a:lnTo>
                    <a:pt x="79" y="13"/>
                  </a:lnTo>
                  <a:lnTo>
                    <a:pt x="81" y="15"/>
                  </a:lnTo>
                  <a:lnTo>
                    <a:pt x="85" y="19"/>
                  </a:lnTo>
                  <a:lnTo>
                    <a:pt x="88" y="26"/>
                  </a:lnTo>
                  <a:lnTo>
                    <a:pt x="91" y="30"/>
                  </a:lnTo>
                  <a:lnTo>
                    <a:pt x="91" y="34"/>
                  </a:lnTo>
                  <a:lnTo>
                    <a:pt x="93" y="42"/>
                  </a:lnTo>
                  <a:lnTo>
                    <a:pt x="93" y="52"/>
                  </a:lnTo>
                  <a:lnTo>
                    <a:pt x="89" y="61"/>
                  </a:lnTo>
                  <a:lnTo>
                    <a:pt x="86" y="69"/>
                  </a:lnTo>
                  <a:lnTo>
                    <a:pt x="80" y="75"/>
                  </a:lnTo>
                  <a:lnTo>
                    <a:pt x="74" y="82"/>
                  </a:lnTo>
                  <a:lnTo>
                    <a:pt x="66" y="86"/>
                  </a:lnTo>
                  <a:lnTo>
                    <a:pt x="62" y="88"/>
                  </a:lnTo>
                  <a:lnTo>
                    <a:pt x="58" y="89"/>
                  </a:lnTo>
                  <a:lnTo>
                    <a:pt x="49" y="89"/>
                  </a:lnTo>
                  <a:lnTo>
                    <a:pt x="40" y="89"/>
                  </a:lnTo>
                  <a:lnTo>
                    <a:pt x="30" y="88"/>
                  </a:lnTo>
                  <a:close/>
                </a:path>
              </a:pathLst>
            </a:custGeom>
            <a:solidFill>
              <a:srgbClr val="FFFFFF"/>
            </a:solidFill>
            <a:ln w="9525">
              <a:noFill/>
              <a:round/>
              <a:headEnd/>
              <a:tailEnd/>
            </a:ln>
          </p:spPr>
          <p:txBody>
            <a:bodyPr/>
            <a:lstStyle/>
            <a:p>
              <a:endParaRPr lang="ru-RU"/>
            </a:p>
          </p:txBody>
        </p:sp>
        <p:sp>
          <p:nvSpPr>
            <p:cNvPr id="22822" name="Freeform 1695"/>
            <p:cNvSpPr>
              <a:spLocks/>
            </p:cNvSpPr>
            <p:nvPr/>
          </p:nvSpPr>
          <p:spPr bwMode="auto">
            <a:xfrm>
              <a:off x="1807" y="1831"/>
              <a:ext cx="93" cy="89"/>
            </a:xfrm>
            <a:custGeom>
              <a:avLst/>
              <a:gdLst>
                <a:gd name="T0" fmla="*/ 30 w 93"/>
                <a:gd name="T1" fmla="*/ 88 h 89"/>
                <a:gd name="T2" fmla="*/ 23 w 93"/>
                <a:gd name="T3" fmla="*/ 83 h 89"/>
                <a:gd name="T4" fmla="*/ 15 w 93"/>
                <a:gd name="T5" fmla="*/ 78 h 89"/>
                <a:gd name="T6" fmla="*/ 5 w 93"/>
                <a:gd name="T7" fmla="*/ 64 h 89"/>
                <a:gd name="T8" fmla="*/ 0 w 93"/>
                <a:gd name="T9" fmla="*/ 47 h 89"/>
                <a:gd name="T10" fmla="*/ 0 w 93"/>
                <a:gd name="T11" fmla="*/ 39 h 89"/>
                <a:gd name="T12" fmla="*/ 3 w 93"/>
                <a:gd name="T13" fmla="*/ 30 h 89"/>
                <a:gd name="T14" fmla="*/ 7 w 93"/>
                <a:gd name="T15" fmla="*/ 22 h 89"/>
                <a:gd name="T16" fmla="*/ 13 w 93"/>
                <a:gd name="T17" fmla="*/ 14 h 89"/>
                <a:gd name="T18" fmla="*/ 28 w 93"/>
                <a:gd name="T19" fmla="*/ 4 h 89"/>
                <a:gd name="T20" fmla="*/ 35 w 93"/>
                <a:gd name="T21" fmla="*/ 2 h 89"/>
                <a:gd name="T22" fmla="*/ 45 w 93"/>
                <a:gd name="T23" fmla="*/ 0 h 89"/>
                <a:gd name="T24" fmla="*/ 53 w 93"/>
                <a:gd name="T25" fmla="*/ 2 h 89"/>
                <a:gd name="T26" fmla="*/ 62 w 93"/>
                <a:gd name="T27" fmla="*/ 2 h 89"/>
                <a:gd name="T28" fmla="*/ 70 w 93"/>
                <a:gd name="T29" fmla="*/ 6 h 89"/>
                <a:gd name="T30" fmla="*/ 79 w 93"/>
                <a:gd name="T31" fmla="*/ 13 h 89"/>
                <a:gd name="T32" fmla="*/ 89 w 93"/>
                <a:gd name="T33" fmla="*/ 26 h 89"/>
                <a:gd name="T34" fmla="*/ 93 w 93"/>
                <a:gd name="T35" fmla="*/ 42 h 89"/>
                <a:gd name="T36" fmla="*/ 93 w 93"/>
                <a:gd name="T37" fmla="*/ 52 h 89"/>
                <a:gd name="T38" fmla="*/ 91 w 93"/>
                <a:gd name="T39" fmla="*/ 60 h 89"/>
                <a:gd name="T40" fmla="*/ 86 w 93"/>
                <a:gd name="T41" fmla="*/ 69 h 89"/>
                <a:gd name="T42" fmla="*/ 81 w 93"/>
                <a:gd name="T43" fmla="*/ 75 h 89"/>
                <a:gd name="T44" fmla="*/ 66 w 93"/>
                <a:gd name="T45" fmla="*/ 86 h 89"/>
                <a:gd name="T46" fmla="*/ 58 w 93"/>
                <a:gd name="T47" fmla="*/ 88 h 89"/>
                <a:gd name="T48" fmla="*/ 49 w 93"/>
                <a:gd name="T49" fmla="*/ 89 h 89"/>
                <a:gd name="T50" fmla="*/ 40 w 93"/>
                <a:gd name="T51" fmla="*/ 89 h 89"/>
                <a:gd name="T52" fmla="*/ 30 w 93"/>
                <a:gd name="T53" fmla="*/ 88 h 8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93"/>
                <a:gd name="T82" fmla="*/ 0 h 89"/>
                <a:gd name="T83" fmla="*/ 93 w 93"/>
                <a:gd name="T84" fmla="*/ 89 h 8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93" h="89">
                  <a:moveTo>
                    <a:pt x="30" y="88"/>
                  </a:moveTo>
                  <a:lnTo>
                    <a:pt x="23" y="83"/>
                  </a:lnTo>
                  <a:lnTo>
                    <a:pt x="15" y="78"/>
                  </a:lnTo>
                  <a:lnTo>
                    <a:pt x="5" y="64"/>
                  </a:lnTo>
                  <a:lnTo>
                    <a:pt x="0" y="47"/>
                  </a:lnTo>
                  <a:lnTo>
                    <a:pt x="0" y="39"/>
                  </a:lnTo>
                  <a:lnTo>
                    <a:pt x="3" y="30"/>
                  </a:lnTo>
                  <a:lnTo>
                    <a:pt x="7" y="22"/>
                  </a:lnTo>
                  <a:lnTo>
                    <a:pt x="13" y="14"/>
                  </a:lnTo>
                  <a:lnTo>
                    <a:pt x="28" y="4"/>
                  </a:lnTo>
                  <a:lnTo>
                    <a:pt x="35" y="2"/>
                  </a:lnTo>
                  <a:lnTo>
                    <a:pt x="45" y="0"/>
                  </a:lnTo>
                  <a:lnTo>
                    <a:pt x="53" y="2"/>
                  </a:lnTo>
                  <a:lnTo>
                    <a:pt x="62" y="2"/>
                  </a:lnTo>
                  <a:lnTo>
                    <a:pt x="70" y="6"/>
                  </a:lnTo>
                  <a:lnTo>
                    <a:pt x="79" y="13"/>
                  </a:lnTo>
                  <a:lnTo>
                    <a:pt x="89" y="26"/>
                  </a:lnTo>
                  <a:lnTo>
                    <a:pt x="93" y="42"/>
                  </a:lnTo>
                  <a:lnTo>
                    <a:pt x="93" y="52"/>
                  </a:lnTo>
                  <a:lnTo>
                    <a:pt x="91" y="60"/>
                  </a:lnTo>
                  <a:lnTo>
                    <a:pt x="86" y="69"/>
                  </a:lnTo>
                  <a:lnTo>
                    <a:pt x="81" y="75"/>
                  </a:lnTo>
                  <a:lnTo>
                    <a:pt x="66" y="86"/>
                  </a:lnTo>
                  <a:lnTo>
                    <a:pt x="58" y="88"/>
                  </a:lnTo>
                  <a:lnTo>
                    <a:pt x="49" y="89"/>
                  </a:lnTo>
                  <a:lnTo>
                    <a:pt x="40" y="89"/>
                  </a:lnTo>
                  <a:lnTo>
                    <a:pt x="30" y="88"/>
                  </a:lnTo>
                </a:path>
              </a:pathLst>
            </a:custGeom>
            <a:noFill/>
            <a:ln w="6350" cap="rnd">
              <a:solidFill>
                <a:srgbClr val="000000"/>
              </a:solidFill>
              <a:prstDash val="solid"/>
              <a:round/>
              <a:headEnd/>
              <a:tailEnd/>
            </a:ln>
          </p:spPr>
          <p:txBody>
            <a:bodyPr/>
            <a:lstStyle/>
            <a:p>
              <a:endParaRPr lang="ru-RU"/>
            </a:p>
          </p:txBody>
        </p:sp>
        <p:sp>
          <p:nvSpPr>
            <p:cNvPr id="22823" name="Freeform 1696"/>
            <p:cNvSpPr>
              <a:spLocks/>
            </p:cNvSpPr>
            <p:nvPr/>
          </p:nvSpPr>
          <p:spPr bwMode="auto">
            <a:xfrm>
              <a:off x="1774" y="1914"/>
              <a:ext cx="93" cy="91"/>
            </a:xfrm>
            <a:custGeom>
              <a:avLst/>
              <a:gdLst>
                <a:gd name="T0" fmla="*/ 35 w 93"/>
                <a:gd name="T1" fmla="*/ 89 h 91"/>
                <a:gd name="T2" fmla="*/ 25 w 93"/>
                <a:gd name="T3" fmla="*/ 87 h 91"/>
                <a:gd name="T4" fmla="*/ 22 w 93"/>
                <a:gd name="T5" fmla="*/ 83 h 91"/>
                <a:gd name="T6" fmla="*/ 19 w 93"/>
                <a:gd name="T7" fmla="*/ 81 h 91"/>
                <a:gd name="T8" fmla="*/ 11 w 93"/>
                <a:gd name="T9" fmla="*/ 75 h 91"/>
                <a:gd name="T10" fmla="*/ 6 w 93"/>
                <a:gd name="T11" fmla="*/ 69 h 91"/>
                <a:gd name="T12" fmla="*/ 5 w 93"/>
                <a:gd name="T13" fmla="*/ 64 h 91"/>
                <a:gd name="T14" fmla="*/ 3 w 93"/>
                <a:gd name="T15" fmla="*/ 61 h 91"/>
                <a:gd name="T16" fmla="*/ 2 w 93"/>
                <a:gd name="T17" fmla="*/ 51 h 91"/>
                <a:gd name="T18" fmla="*/ 0 w 93"/>
                <a:gd name="T19" fmla="*/ 43 h 91"/>
                <a:gd name="T20" fmla="*/ 2 w 93"/>
                <a:gd name="T21" fmla="*/ 39 h 91"/>
                <a:gd name="T22" fmla="*/ 2 w 93"/>
                <a:gd name="T23" fmla="*/ 34 h 91"/>
                <a:gd name="T24" fmla="*/ 5 w 93"/>
                <a:gd name="T25" fmla="*/ 24 h 91"/>
                <a:gd name="T26" fmla="*/ 8 w 93"/>
                <a:gd name="T27" fmla="*/ 21 h 91"/>
                <a:gd name="T28" fmla="*/ 10 w 93"/>
                <a:gd name="T29" fmla="*/ 18 h 91"/>
                <a:gd name="T30" fmla="*/ 16 w 93"/>
                <a:gd name="T31" fmla="*/ 11 h 91"/>
                <a:gd name="T32" fmla="*/ 23 w 93"/>
                <a:gd name="T33" fmla="*/ 7 h 91"/>
                <a:gd name="T34" fmla="*/ 27 w 93"/>
                <a:gd name="T35" fmla="*/ 3 h 91"/>
                <a:gd name="T36" fmla="*/ 32 w 93"/>
                <a:gd name="T37" fmla="*/ 2 h 91"/>
                <a:gd name="T38" fmla="*/ 40 w 93"/>
                <a:gd name="T39" fmla="*/ 0 h 91"/>
                <a:gd name="T40" fmla="*/ 49 w 93"/>
                <a:gd name="T41" fmla="*/ 0 h 91"/>
                <a:gd name="T42" fmla="*/ 53 w 93"/>
                <a:gd name="T43" fmla="*/ 0 h 91"/>
                <a:gd name="T44" fmla="*/ 58 w 93"/>
                <a:gd name="T45" fmla="*/ 1 h 91"/>
                <a:gd name="T46" fmla="*/ 68 w 93"/>
                <a:gd name="T47" fmla="*/ 5 h 91"/>
                <a:gd name="T48" fmla="*/ 71 w 93"/>
                <a:gd name="T49" fmla="*/ 7 h 91"/>
                <a:gd name="T50" fmla="*/ 74 w 93"/>
                <a:gd name="T51" fmla="*/ 9 h 91"/>
                <a:gd name="T52" fmla="*/ 82 w 93"/>
                <a:gd name="T53" fmla="*/ 16 h 91"/>
                <a:gd name="T54" fmla="*/ 87 w 93"/>
                <a:gd name="T55" fmla="*/ 22 h 91"/>
                <a:gd name="T56" fmla="*/ 88 w 93"/>
                <a:gd name="T57" fmla="*/ 26 h 91"/>
                <a:gd name="T58" fmla="*/ 90 w 93"/>
                <a:gd name="T59" fmla="*/ 30 h 91"/>
                <a:gd name="T60" fmla="*/ 92 w 93"/>
                <a:gd name="T61" fmla="*/ 39 h 91"/>
                <a:gd name="T62" fmla="*/ 93 w 93"/>
                <a:gd name="T63" fmla="*/ 48 h 91"/>
                <a:gd name="T64" fmla="*/ 92 w 93"/>
                <a:gd name="T65" fmla="*/ 53 h 91"/>
                <a:gd name="T66" fmla="*/ 92 w 93"/>
                <a:gd name="T67" fmla="*/ 58 h 91"/>
                <a:gd name="T68" fmla="*/ 89 w 93"/>
                <a:gd name="T69" fmla="*/ 66 h 91"/>
                <a:gd name="T70" fmla="*/ 85 w 93"/>
                <a:gd name="T71" fmla="*/ 70 h 91"/>
                <a:gd name="T72" fmla="*/ 83 w 93"/>
                <a:gd name="T73" fmla="*/ 74 h 91"/>
                <a:gd name="T74" fmla="*/ 77 w 93"/>
                <a:gd name="T75" fmla="*/ 80 h 91"/>
                <a:gd name="T76" fmla="*/ 70 w 93"/>
                <a:gd name="T77" fmla="*/ 85 h 91"/>
                <a:gd name="T78" fmla="*/ 66 w 93"/>
                <a:gd name="T79" fmla="*/ 86 h 91"/>
                <a:gd name="T80" fmla="*/ 62 w 93"/>
                <a:gd name="T81" fmla="*/ 88 h 91"/>
                <a:gd name="T82" fmla="*/ 53 w 93"/>
                <a:gd name="T83" fmla="*/ 91 h 91"/>
                <a:gd name="T84" fmla="*/ 44 w 93"/>
                <a:gd name="T85" fmla="*/ 91 h 91"/>
                <a:gd name="T86" fmla="*/ 40 w 93"/>
                <a:gd name="T87" fmla="*/ 89 h 91"/>
                <a:gd name="T88" fmla="*/ 35 w 93"/>
                <a:gd name="T89" fmla="*/ 89 h 9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3"/>
                <a:gd name="T136" fmla="*/ 0 h 91"/>
                <a:gd name="T137" fmla="*/ 93 w 93"/>
                <a:gd name="T138" fmla="*/ 91 h 9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3" h="91">
                  <a:moveTo>
                    <a:pt x="35" y="89"/>
                  </a:moveTo>
                  <a:lnTo>
                    <a:pt x="25" y="87"/>
                  </a:lnTo>
                  <a:lnTo>
                    <a:pt x="22" y="83"/>
                  </a:lnTo>
                  <a:lnTo>
                    <a:pt x="19" y="81"/>
                  </a:lnTo>
                  <a:lnTo>
                    <a:pt x="11" y="75"/>
                  </a:lnTo>
                  <a:lnTo>
                    <a:pt x="6" y="69"/>
                  </a:lnTo>
                  <a:lnTo>
                    <a:pt x="5" y="64"/>
                  </a:lnTo>
                  <a:lnTo>
                    <a:pt x="3" y="61"/>
                  </a:lnTo>
                  <a:lnTo>
                    <a:pt x="2" y="51"/>
                  </a:lnTo>
                  <a:lnTo>
                    <a:pt x="0" y="43"/>
                  </a:lnTo>
                  <a:lnTo>
                    <a:pt x="2" y="39"/>
                  </a:lnTo>
                  <a:lnTo>
                    <a:pt x="2" y="34"/>
                  </a:lnTo>
                  <a:lnTo>
                    <a:pt x="5" y="24"/>
                  </a:lnTo>
                  <a:lnTo>
                    <a:pt x="8" y="21"/>
                  </a:lnTo>
                  <a:lnTo>
                    <a:pt x="10" y="18"/>
                  </a:lnTo>
                  <a:lnTo>
                    <a:pt x="16" y="11"/>
                  </a:lnTo>
                  <a:lnTo>
                    <a:pt x="23" y="7"/>
                  </a:lnTo>
                  <a:lnTo>
                    <a:pt x="27" y="3"/>
                  </a:lnTo>
                  <a:lnTo>
                    <a:pt x="32" y="2"/>
                  </a:lnTo>
                  <a:lnTo>
                    <a:pt x="40" y="0"/>
                  </a:lnTo>
                  <a:lnTo>
                    <a:pt x="49" y="0"/>
                  </a:lnTo>
                  <a:lnTo>
                    <a:pt x="53" y="0"/>
                  </a:lnTo>
                  <a:lnTo>
                    <a:pt x="58" y="1"/>
                  </a:lnTo>
                  <a:lnTo>
                    <a:pt x="68" y="5"/>
                  </a:lnTo>
                  <a:lnTo>
                    <a:pt x="71" y="7"/>
                  </a:lnTo>
                  <a:lnTo>
                    <a:pt x="74" y="9"/>
                  </a:lnTo>
                  <a:lnTo>
                    <a:pt x="82" y="16"/>
                  </a:lnTo>
                  <a:lnTo>
                    <a:pt x="87" y="22"/>
                  </a:lnTo>
                  <a:lnTo>
                    <a:pt x="88" y="26"/>
                  </a:lnTo>
                  <a:lnTo>
                    <a:pt x="90" y="30"/>
                  </a:lnTo>
                  <a:lnTo>
                    <a:pt x="92" y="39"/>
                  </a:lnTo>
                  <a:lnTo>
                    <a:pt x="93" y="48"/>
                  </a:lnTo>
                  <a:lnTo>
                    <a:pt x="92" y="53"/>
                  </a:lnTo>
                  <a:lnTo>
                    <a:pt x="92" y="58"/>
                  </a:lnTo>
                  <a:lnTo>
                    <a:pt x="89" y="66"/>
                  </a:lnTo>
                  <a:lnTo>
                    <a:pt x="85" y="70"/>
                  </a:lnTo>
                  <a:lnTo>
                    <a:pt x="83" y="74"/>
                  </a:lnTo>
                  <a:lnTo>
                    <a:pt x="77" y="80"/>
                  </a:lnTo>
                  <a:lnTo>
                    <a:pt x="70" y="85"/>
                  </a:lnTo>
                  <a:lnTo>
                    <a:pt x="66" y="86"/>
                  </a:lnTo>
                  <a:lnTo>
                    <a:pt x="62" y="88"/>
                  </a:lnTo>
                  <a:lnTo>
                    <a:pt x="53" y="91"/>
                  </a:lnTo>
                  <a:lnTo>
                    <a:pt x="44" y="91"/>
                  </a:lnTo>
                  <a:lnTo>
                    <a:pt x="40" y="89"/>
                  </a:lnTo>
                  <a:lnTo>
                    <a:pt x="35" y="89"/>
                  </a:lnTo>
                  <a:close/>
                </a:path>
              </a:pathLst>
            </a:custGeom>
            <a:solidFill>
              <a:srgbClr val="FFFFFF"/>
            </a:solidFill>
            <a:ln w="9525">
              <a:noFill/>
              <a:round/>
              <a:headEnd/>
              <a:tailEnd/>
            </a:ln>
          </p:spPr>
          <p:txBody>
            <a:bodyPr/>
            <a:lstStyle/>
            <a:p>
              <a:endParaRPr lang="ru-RU"/>
            </a:p>
          </p:txBody>
        </p:sp>
        <p:sp>
          <p:nvSpPr>
            <p:cNvPr id="22824" name="Freeform 1697"/>
            <p:cNvSpPr>
              <a:spLocks/>
            </p:cNvSpPr>
            <p:nvPr/>
          </p:nvSpPr>
          <p:spPr bwMode="auto">
            <a:xfrm>
              <a:off x="1774" y="1914"/>
              <a:ext cx="93" cy="91"/>
            </a:xfrm>
            <a:custGeom>
              <a:avLst/>
              <a:gdLst>
                <a:gd name="T0" fmla="*/ 35 w 93"/>
                <a:gd name="T1" fmla="*/ 89 h 91"/>
                <a:gd name="T2" fmla="*/ 19 w 93"/>
                <a:gd name="T3" fmla="*/ 81 h 91"/>
                <a:gd name="T4" fmla="*/ 6 w 93"/>
                <a:gd name="T5" fmla="*/ 67 h 91"/>
                <a:gd name="T6" fmla="*/ 2 w 93"/>
                <a:gd name="T7" fmla="*/ 51 h 91"/>
                <a:gd name="T8" fmla="*/ 0 w 93"/>
                <a:gd name="T9" fmla="*/ 41 h 91"/>
                <a:gd name="T10" fmla="*/ 2 w 93"/>
                <a:gd name="T11" fmla="*/ 34 h 91"/>
                <a:gd name="T12" fmla="*/ 11 w 93"/>
                <a:gd name="T13" fmla="*/ 18 h 91"/>
                <a:gd name="T14" fmla="*/ 23 w 93"/>
                <a:gd name="T15" fmla="*/ 5 h 91"/>
                <a:gd name="T16" fmla="*/ 41 w 93"/>
                <a:gd name="T17" fmla="*/ 0 h 91"/>
                <a:gd name="T18" fmla="*/ 49 w 93"/>
                <a:gd name="T19" fmla="*/ 0 h 91"/>
                <a:gd name="T20" fmla="*/ 58 w 93"/>
                <a:gd name="T21" fmla="*/ 1 h 91"/>
                <a:gd name="T22" fmla="*/ 76 w 93"/>
                <a:gd name="T23" fmla="*/ 9 h 91"/>
                <a:gd name="T24" fmla="*/ 87 w 93"/>
                <a:gd name="T25" fmla="*/ 22 h 91"/>
                <a:gd name="T26" fmla="*/ 93 w 93"/>
                <a:gd name="T27" fmla="*/ 39 h 91"/>
                <a:gd name="T28" fmla="*/ 93 w 93"/>
                <a:gd name="T29" fmla="*/ 48 h 91"/>
                <a:gd name="T30" fmla="*/ 92 w 93"/>
                <a:gd name="T31" fmla="*/ 58 h 91"/>
                <a:gd name="T32" fmla="*/ 83 w 93"/>
                <a:gd name="T33" fmla="*/ 74 h 91"/>
                <a:gd name="T34" fmla="*/ 70 w 93"/>
                <a:gd name="T35" fmla="*/ 85 h 91"/>
                <a:gd name="T36" fmla="*/ 53 w 93"/>
                <a:gd name="T37" fmla="*/ 89 h 91"/>
                <a:gd name="T38" fmla="*/ 44 w 93"/>
                <a:gd name="T39" fmla="*/ 91 h 91"/>
                <a:gd name="T40" fmla="*/ 35 w 93"/>
                <a:gd name="T41" fmla="*/ 89 h 9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3"/>
                <a:gd name="T64" fmla="*/ 0 h 91"/>
                <a:gd name="T65" fmla="*/ 93 w 93"/>
                <a:gd name="T66" fmla="*/ 91 h 9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3" h="91">
                  <a:moveTo>
                    <a:pt x="35" y="89"/>
                  </a:moveTo>
                  <a:lnTo>
                    <a:pt x="19" y="81"/>
                  </a:lnTo>
                  <a:lnTo>
                    <a:pt x="6" y="67"/>
                  </a:lnTo>
                  <a:lnTo>
                    <a:pt x="2" y="51"/>
                  </a:lnTo>
                  <a:lnTo>
                    <a:pt x="0" y="41"/>
                  </a:lnTo>
                  <a:lnTo>
                    <a:pt x="2" y="34"/>
                  </a:lnTo>
                  <a:lnTo>
                    <a:pt x="11" y="18"/>
                  </a:lnTo>
                  <a:lnTo>
                    <a:pt x="23" y="5"/>
                  </a:lnTo>
                  <a:lnTo>
                    <a:pt x="41" y="0"/>
                  </a:lnTo>
                  <a:lnTo>
                    <a:pt x="49" y="0"/>
                  </a:lnTo>
                  <a:lnTo>
                    <a:pt x="58" y="1"/>
                  </a:lnTo>
                  <a:lnTo>
                    <a:pt x="76" y="9"/>
                  </a:lnTo>
                  <a:lnTo>
                    <a:pt x="87" y="22"/>
                  </a:lnTo>
                  <a:lnTo>
                    <a:pt x="93" y="39"/>
                  </a:lnTo>
                  <a:lnTo>
                    <a:pt x="93" y="48"/>
                  </a:lnTo>
                  <a:lnTo>
                    <a:pt x="92" y="58"/>
                  </a:lnTo>
                  <a:lnTo>
                    <a:pt x="83" y="74"/>
                  </a:lnTo>
                  <a:lnTo>
                    <a:pt x="70" y="85"/>
                  </a:lnTo>
                  <a:lnTo>
                    <a:pt x="53" y="89"/>
                  </a:lnTo>
                  <a:lnTo>
                    <a:pt x="44" y="91"/>
                  </a:lnTo>
                  <a:lnTo>
                    <a:pt x="35" y="89"/>
                  </a:lnTo>
                </a:path>
              </a:pathLst>
            </a:custGeom>
            <a:noFill/>
            <a:ln w="6350" cap="rnd">
              <a:solidFill>
                <a:srgbClr val="000000"/>
              </a:solidFill>
              <a:prstDash val="solid"/>
              <a:round/>
              <a:headEnd/>
              <a:tailEnd/>
            </a:ln>
          </p:spPr>
          <p:txBody>
            <a:bodyPr/>
            <a:lstStyle/>
            <a:p>
              <a:endParaRPr lang="ru-RU"/>
            </a:p>
          </p:txBody>
        </p:sp>
        <p:sp>
          <p:nvSpPr>
            <p:cNvPr id="22825" name="Freeform 1698"/>
            <p:cNvSpPr>
              <a:spLocks/>
            </p:cNvSpPr>
            <p:nvPr/>
          </p:nvSpPr>
          <p:spPr bwMode="auto">
            <a:xfrm>
              <a:off x="1759" y="2008"/>
              <a:ext cx="91" cy="92"/>
            </a:xfrm>
            <a:custGeom>
              <a:avLst/>
              <a:gdLst>
                <a:gd name="T0" fmla="*/ 38 w 91"/>
                <a:gd name="T1" fmla="*/ 92 h 92"/>
                <a:gd name="T2" fmla="*/ 33 w 91"/>
                <a:gd name="T3" fmla="*/ 90 h 92"/>
                <a:gd name="T4" fmla="*/ 28 w 91"/>
                <a:gd name="T5" fmla="*/ 88 h 92"/>
                <a:gd name="T6" fmla="*/ 21 w 91"/>
                <a:gd name="T7" fmla="*/ 84 h 92"/>
                <a:gd name="T8" fmla="*/ 15 w 91"/>
                <a:gd name="T9" fmla="*/ 78 h 92"/>
                <a:gd name="T10" fmla="*/ 9 w 91"/>
                <a:gd name="T11" fmla="*/ 73 h 92"/>
                <a:gd name="T12" fmla="*/ 4 w 91"/>
                <a:gd name="T13" fmla="*/ 65 h 92"/>
                <a:gd name="T14" fmla="*/ 2 w 91"/>
                <a:gd name="T15" fmla="*/ 56 h 92"/>
                <a:gd name="T16" fmla="*/ 0 w 91"/>
                <a:gd name="T17" fmla="*/ 46 h 92"/>
                <a:gd name="T18" fmla="*/ 0 w 91"/>
                <a:gd name="T19" fmla="*/ 42 h 92"/>
                <a:gd name="T20" fmla="*/ 0 w 91"/>
                <a:gd name="T21" fmla="*/ 38 h 92"/>
                <a:gd name="T22" fmla="*/ 2 w 91"/>
                <a:gd name="T23" fmla="*/ 34 h 92"/>
                <a:gd name="T24" fmla="*/ 4 w 91"/>
                <a:gd name="T25" fmla="*/ 29 h 92"/>
                <a:gd name="T26" fmla="*/ 5 w 91"/>
                <a:gd name="T27" fmla="*/ 24 h 92"/>
                <a:gd name="T28" fmla="*/ 7 w 91"/>
                <a:gd name="T29" fmla="*/ 21 h 92"/>
                <a:gd name="T30" fmla="*/ 13 w 91"/>
                <a:gd name="T31" fmla="*/ 14 h 92"/>
                <a:gd name="T32" fmla="*/ 19 w 91"/>
                <a:gd name="T33" fmla="*/ 8 h 92"/>
                <a:gd name="T34" fmla="*/ 27 w 91"/>
                <a:gd name="T35" fmla="*/ 4 h 92"/>
                <a:gd name="T36" fmla="*/ 35 w 91"/>
                <a:gd name="T37" fmla="*/ 2 h 92"/>
                <a:gd name="T38" fmla="*/ 39 w 91"/>
                <a:gd name="T39" fmla="*/ 0 h 92"/>
                <a:gd name="T40" fmla="*/ 44 w 91"/>
                <a:gd name="T41" fmla="*/ 0 h 92"/>
                <a:gd name="T42" fmla="*/ 49 w 91"/>
                <a:gd name="T43" fmla="*/ 0 h 92"/>
                <a:gd name="T44" fmla="*/ 54 w 91"/>
                <a:gd name="T45" fmla="*/ 0 h 92"/>
                <a:gd name="T46" fmla="*/ 58 w 91"/>
                <a:gd name="T47" fmla="*/ 2 h 92"/>
                <a:gd name="T48" fmla="*/ 63 w 91"/>
                <a:gd name="T49" fmla="*/ 4 h 92"/>
                <a:gd name="T50" fmla="*/ 71 w 91"/>
                <a:gd name="T51" fmla="*/ 8 h 92"/>
                <a:gd name="T52" fmla="*/ 78 w 91"/>
                <a:gd name="T53" fmla="*/ 13 h 92"/>
                <a:gd name="T54" fmla="*/ 84 w 91"/>
                <a:gd name="T55" fmla="*/ 19 h 92"/>
                <a:gd name="T56" fmla="*/ 88 w 91"/>
                <a:gd name="T57" fmla="*/ 27 h 92"/>
                <a:gd name="T58" fmla="*/ 90 w 91"/>
                <a:gd name="T59" fmla="*/ 35 h 92"/>
                <a:gd name="T60" fmla="*/ 91 w 91"/>
                <a:gd name="T61" fmla="*/ 45 h 92"/>
                <a:gd name="T62" fmla="*/ 91 w 91"/>
                <a:gd name="T63" fmla="*/ 50 h 92"/>
                <a:gd name="T64" fmla="*/ 91 w 91"/>
                <a:gd name="T65" fmla="*/ 53 h 92"/>
                <a:gd name="T66" fmla="*/ 90 w 91"/>
                <a:gd name="T67" fmla="*/ 58 h 92"/>
                <a:gd name="T68" fmla="*/ 88 w 91"/>
                <a:gd name="T69" fmla="*/ 63 h 92"/>
                <a:gd name="T70" fmla="*/ 87 w 91"/>
                <a:gd name="T71" fmla="*/ 67 h 92"/>
                <a:gd name="T72" fmla="*/ 85 w 91"/>
                <a:gd name="T73" fmla="*/ 71 h 92"/>
                <a:gd name="T74" fmla="*/ 79 w 91"/>
                <a:gd name="T75" fmla="*/ 77 h 92"/>
                <a:gd name="T76" fmla="*/ 73 w 91"/>
                <a:gd name="T77" fmla="*/ 84 h 92"/>
                <a:gd name="T78" fmla="*/ 65 w 91"/>
                <a:gd name="T79" fmla="*/ 88 h 92"/>
                <a:gd name="T80" fmla="*/ 57 w 91"/>
                <a:gd name="T81" fmla="*/ 90 h 92"/>
                <a:gd name="T82" fmla="*/ 52 w 91"/>
                <a:gd name="T83" fmla="*/ 91 h 92"/>
                <a:gd name="T84" fmla="*/ 48 w 91"/>
                <a:gd name="T85" fmla="*/ 91 h 92"/>
                <a:gd name="T86" fmla="*/ 43 w 91"/>
                <a:gd name="T87" fmla="*/ 91 h 92"/>
                <a:gd name="T88" fmla="*/ 38 w 91"/>
                <a:gd name="T89" fmla="*/ 92 h 9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1"/>
                <a:gd name="T136" fmla="*/ 0 h 92"/>
                <a:gd name="T137" fmla="*/ 91 w 91"/>
                <a:gd name="T138" fmla="*/ 92 h 9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1" h="92">
                  <a:moveTo>
                    <a:pt x="38" y="92"/>
                  </a:moveTo>
                  <a:lnTo>
                    <a:pt x="33" y="90"/>
                  </a:lnTo>
                  <a:lnTo>
                    <a:pt x="28" y="88"/>
                  </a:lnTo>
                  <a:lnTo>
                    <a:pt x="21" y="84"/>
                  </a:lnTo>
                  <a:lnTo>
                    <a:pt x="15" y="78"/>
                  </a:lnTo>
                  <a:lnTo>
                    <a:pt x="9" y="73"/>
                  </a:lnTo>
                  <a:lnTo>
                    <a:pt x="4" y="65"/>
                  </a:lnTo>
                  <a:lnTo>
                    <a:pt x="2" y="56"/>
                  </a:lnTo>
                  <a:lnTo>
                    <a:pt x="0" y="46"/>
                  </a:lnTo>
                  <a:lnTo>
                    <a:pt x="0" y="42"/>
                  </a:lnTo>
                  <a:lnTo>
                    <a:pt x="0" y="38"/>
                  </a:lnTo>
                  <a:lnTo>
                    <a:pt x="2" y="34"/>
                  </a:lnTo>
                  <a:lnTo>
                    <a:pt x="4" y="29"/>
                  </a:lnTo>
                  <a:lnTo>
                    <a:pt x="5" y="24"/>
                  </a:lnTo>
                  <a:lnTo>
                    <a:pt x="7" y="21"/>
                  </a:lnTo>
                  <a:lnTo>
                    <a:pt x="13" y="14"/>
                  </a:lnTo>
                  <a:lnTo>
                    <a:pt x="19" y="8"/>
                  </a:lnTo>
                  <a:lnTo>
                    <a:pt x="27" y="4"/>
                  </a:lnTo>
                  <a:lnTo>
                    <a:pt x="35" y="2"/>
                  </a:lnTo>
                  <a:lnTo>
                    <a:pt x="39" y="0"/>
                  </a:lnTo>
                  <a:lnTo>
                    <a:pt x="44" y="0"/>
                  </a:lnTo>
                  <a:lnTo>
                    <a:pt x="49" y="0"/>
                  </a:lnTo>
                  <a:lnTo>
                    <a:pt x="54" y="0"/>
                  </a:lnTo>
                  <a:lnTo>
                    <a:pt x="58" y="2"/>
                  </a:lnTo>
                  <a:lnTo>
                    <a:pt x="63" y="4"/>
                  </a:lnTo>
                  <a:lnTo>
                    <a:pt x="71" y="8"/>
                  </a:lnTo>
                  <a:lnTo>
                    <a:pt x="78" y="13"/>
                  </a:lnTo>
                  <a:lnTo>
                    <a:pt x="84" y="19"/>
                  </a:lnTo>
                  <a:lnTo>
                    <a:pt x="88" y="27"/>
                  </a:lnTo>
                  <a:lnTo>
                    <a:pt x="90" y="35"/>
                  </a:lnTo>
                  <a:lnTo>
                    <a:pt x="91" y="45"/>
                  </a:lnTo>
                  <a:lnTo>
                    <a:pt x="91" y="50"/>
                  </a:lnTo>
                  <a:lnTo>
                    <a:pt x="91" y="53"/>
                  </a:lnTo>
                  <a:lnTo>
                    <a:pt x="90" y="58"/>
                  </a:lnTo>
                  <a:lnTo>
                    <a:pt x="88" y="63"/>
                  </a:lnTo>
                  <a:lnTo>
                    <a:pt x="87" y="67"/>
                  </a:lnTo>
                  <a:lnTo>
                    <a:pt x="85" y="71"/>
                  </a:lnTo>
                  <a:lnTo>
                    <a:pt x="79" y="77"/>
                  </a:lnTo>
                  <a:lnTo>
                    <a:pt x="73" y="84"/>
                  </a:lnTo>
                  <a:lnTo>
                    <a:pt x="65" y="88"/>
                  </a:lnTo>
                  <a:lnTo>
                    <a:pt x="57" y="90"/>
                  </a:lnTo>
                  <a:lnTo>
                    <a:pt x="52" y="91"/>
                  </a:lnTo>
                  <a:lnTo>
                    <a:pt x="48" y="91"/>
                  </a:lnTo>
                  <a:lnTo>
                    <a:pt x="43" y="91"/>
                  </a:lnTo>
                  <a:lnTo>
                    <a:pt x="38" y="92"/>
                  </a:lnTo>
                  <a:close/>
                </a:path>
              </a:pathLst>
            </a:custGeom>
            <a:solidFill>
              <a:srgbClr val="FFFFFF"/>
            </a:solidFill>
            <a:ln w="9525">
              <a:noFill/>
              <a:round/>
              <a:headEnd/>
              <a:tailEnd/>
            </a:ln>
          </p:spPr>
          <p:txBody>
            <a:bodyPr/>
            <a:lstStyle/>
            <a:p>
              <a:endParaRPr lang="ru-RU"/>
            </a:p>
          </p:txBody>
        </p:sp>
        <p:sp>
          <p:nvSpPr>
            <p:cNvPr id="22826" name="Freeform 1699"/>
            <p:cNvSpPr>
              <a:spLocks/>
            </p:cNvSpPr>
            <p:nvPr/>
          </p:nvSpPr>
          <p:spPr bwMode="auto">
            <a:xfrm>
              <a:off x="1759" y="2008"/>
              <a:ext cx="91" cy="92"/>
            </a:xfrm>
            <a:custGeom>
              <a:avLst/>
              <a:gdLst>
                <a:gd name="T0" fmla="*/ 38 w 91"/>
                <a:gd name="T1" fmla="*/ 92 h 92"/>
                <a:gd name="T2" fmla="*/ 21 w 91"/>
                <a:gd name="T3" fmla="*/ 84 h 92"/>
                <a:gd name="T4" fmla="*/ 9 w 91"/>
                <a:gd name="T5" fmla="*/ 73 h 92"/>
                <a:gd name="T6" fmla="*/ 2 w 91"/>
                <a:gd name="T7" fmla="*/ 56 h 92"/>
                <a:gd name="T8" fmla="*/ 0 w 91"/>
                <a:gd name="T9" fmla="*/ 37 h 92"/>
                <a:gd name="T10" fmla="*/ 9 w 91"/>
                <a:gd name="T11" fmla="*/ 21 h 92"/>
                <a:gd name="T12" fmla="*/ 19 w 91"/>
                <a:gd name="T13" fmla="*/ 8 h 92"/>
                <a:gd name="T14" fmla="*/ 37 w 91"/>
                <a:gd name="T15" fmla="*/ 2 h 92"/>
                <a:gd name="T16" fmla="*/ 54 w 91"/>
                <a:gd name="T17" fmla="*/ 0 h 92"/>
                <a:gd name="T18" fmla="*/ 71 w 91"/>
                <a:gd name="T19" fmla="*/ 6 h 92"/>
                <a:gd name="T20" fmla="*/ 84 w 91"/>
                <a:gd name="T21" fmla="*/ 19 h 92"/>
                <a:gd name="T22" fmla="*/ 91 w 91"/>
                <a:gd name="T23" fmla="*/ 35 h 92"/>
                <a:gd name="T24" fmla="*/ 91 w 91"/>
                <a:gd name="T25" fmla="*/ 53 h 92"/>
                <a:gd name="T26" fmla="*/ 85 w 91"/>
                <a:gd name="T27" fmla="*/ 71 h 92"/>
                <a:gd name="T28" fmla="*/ 73 w 91"/>
                <a:gd name="T29" fmla="*/ 84 h 92"/>
                <a:gd name="T30" fmla="*/ 57 w 91"/>
                <a:gd name="T31" fmla="*/ 90 h 92"/>
                <a:gd name="T32" fmla="*/ 38 w 91"/>
                <a:gd name="T33" fmla="*/ 92 h 9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1"/>
                <a:gd name="T52" fmla="*/ 0 h 92"/>
                <a:gd name="T53" fmla="*/ 91 w 91"/>
                <a:gd name="T54" fmla="*/ 92 h 9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1" h="92">
                  <a:moveTo>
                    <a:pt x="38" y="92"/>
                  </a:moveTo>
                  <a:lnTo>
                    <a:pt x="21" y="84"/>
                  </a:lnTo>
                  <a:lnTo>
                    <a:pt x="9" y="73"/>
                  </a:lnTo>
                  <a:lnTo>
                    <a:pt x="2" y="56"/>
                  </a:lnTo>
                  <a:lnTo>
                    <a:pt x="0" y="37"/>
                  </a:lnTo>
                  <a:lnTo>
                    <a:pt x="9" y="21"/>
                  </a:lnTo>
                  <a:lnTo>
                    <a:pt x="19" y="8"/>
                  </a:lnTo>
                  <a:lnTo>
                    <a:pt x="37" y="2"/>
                  </a:lnTo>
                  <a:lnTo>
                    <a:pt x="54" y="0"/>
                  </a:lnTo>
                  <a:lnTo>
                    <a:pt x="71" y="6"/>
                  </a:lnTo>
                  <a:lnTo>
                    <a:pt x="84" y="19"/>
                  </a:lnTo>
                  <a:lnTo>
                    <a:pt x="91" y="35"/>
                  </a:lnTo>
                  <a:lnTo>
                    <a:pt x="91" y="53"/>
                  </a:lnTo>
                  <a:lnTo>
                    <a:pt x="85" y="71"/>
                  </a:lnTo>
                  <a:lnTo>
                    <a:pt x="73" y="84"/>
                  </a:lnTo>
                  <a:lnTo>
                    <a:pt x="57" y="90"/>
                  </a:lnTo>
                  <a:lnTo>
                    <a:pt x="38" y="92"/>
                  </a:lnTo>
                </a:path>
              </a:pathLst>
            </a:custGeom>
            <a:noFill/>
            <a:ln w="6350" cap="rnd">
              <a:solidFill>
                <a:srgbClr val="000000"/>
              </a:solidFill>
              <a:prstDash val="solid"/>
              <a:round/>
              <a:headEnd/>
              <a:tailEnd/>
            </a:ln>
          </p:spPr>
          <p:txBody>
            <a:bodyPr/>
            <a:lstStyle/>
            <a:p>
              <a:endParaRPr lang="ru-RU"/>
            </a:p>
          </p:txBody>
        </p:sp>
        <p:sp>
          <p:nvSpPr>
            <p:cNvPr id="22827" name="Freeform 1700"/>
            <p:cNvSpPr>
              <a:spLocks/>
            </p:cNvSpPr>
            <p:nvPr/>
          </p:nvSpPr>
          <p:spPr bwMode="auto">
            <a:xfrm>
              <a:off x="1741" y="2101"/>
              <a:ext cx="94" cy="88"/>
            </a:xfrm>
            <a:custGeom>
              <a:avLst/>
              <a:gdLst>
                <a:gd name="T0" fmla="*/ 44 w 94"/>
                <a:gd name="T1" fmla="*/ 88 h 88"/>
                <a:gd name="T2" fmla="*/ 34 w 94"/>
                <a:gd name="T3" fmla="*/ 86 h 88"/>
                <a:gd name="T4" fmla="*/ 25 w 94"/>
                <a:gd name="T5" fmla="*/ 83 h 88"/>
                <a:gd name="T6" fmla="*/ 21 w 94"/>
                <a:gd name="T7" fmla="*/ 81 h 88"/>
                <a:gd name="T8" fmla="*/ 18 w 94"/>
                <a:gd name="T9" fmla="*/ 79 h 88"/>
                <a:gd name="T10" fmla="*/ 12 w 94"/>
                <a:gd name="T11" fmla="*/ 72 h 88"/>
                <a:gd name="T12" fmla="*/ 6 w 94"/>
                <a:gd name="T13" fmla="*/ 66 h 88"/>
                <a:gd name="T14" fmla="*/ 5 w 94"/>
                <a:gd name="T15" fmla="*/ 61 h 88"/>
                <a:gd name="T16" fmla="*/ 4 w 94"/>
                <a:gd name="T17" fmla="*/ 58 h 88"/>
                <a:gd name="T18" fmla="*/ 0 w 94"/>
                <a:gd name="T19" fmla="*/ 49 h 88"/>
                <a:gd name="T20" fmla="*/ 0 w 94"/>
                <a:gd name="T21" fmla="*/ 40 h 88"/>
                <a:gd name="T22" fmla="*/ 4 w 94"/>
                <a:gd name="T23" fmla="*/ 31 h 88"/>
                <a:gd name="T24" fmla="*/ 6 w 94"/>
                <a:gd name="T25" fmla="*/ 23 h 88"/>
                <a:gd name="T26" fmla="*/ 12 w 94"/>
                <a:gd name="T27" fmla="*/ 16 h 88"/>
                <a:gd name="T28" fmla="*/ 18 w 94"/>
                <a:gd name="T29" fmla="*/ 10 h 88"/>
                <a:gd name="T30" fmla="*/ 24 w 94"/>
                <a:gd name="T31" fmla="*/ 4 h 88"/>
                <a:gd name="T32" fmla="*/ 29 w 94"/>
                <a:gd name="T33" fmla="*/ 3 h 88"/>
                <a:gd name="T34" fmla="*/ 34 w 94"/>
                <a:gd name="T35" fmla="*/ 2 h 88"/>
                <a:gd name="T36" fmla="*/ 42 w 94"/>
                <a:gd name="T37" fmla="*/ 0 h 88"/>
                <a:gd name="T38" fmla="*/ 51 w 94"/>
                <a:gd name="T39" fmla="*/ 0 h 88"/>
                <a:gd name="T40" fmla="*/ 61 w 94"/>
                <a:gd name="T41" fmla="*/ 2 h 88"/>
                <a:gd name="T42" fmla="*/ 68 w 94"/>
                <a:gd name="T43" fmla="*/ 4 h 88"/>
                <a:gd name="T44" fmla="*/ 74 w 94"/>
                <a:gd name="T45" fmla="*/ 6 h 88"/>
                <a:gd name="T46" fmla="*/ 76 w 94"/>
                <a:gd name="T47" fmla="*/ 10 h 88"/>
                <a:gd name="T48" fmla="*/ 83 w 94"/>
                <a:gd name="T49" fmla="*/ 15 h 88"/>
                <a:gd name="T50" fmla="*/ 87 w 94"/>
                <a:gd name="T51" fmla="*/ 22 h 88"/>
                <a:gd name="T52" fmla="*/ 89 w 94"/>
                <a:gd name="T53" fmla="*/ 27 h 88"/>
                <a:gd name="T54" fmla="*/ 91 w 94"/>
                <a:gd name="T55" fmla="*/ 30 h 88"/>
                <a:gd name="T56" fmla="*/ 94 w 94"/>
                <a:gd name="T57" fmla="*/ 39 h 88"/>
                <a:gd name="T58" fmla="*/ 94 w 94"/>
                <a:gd name="T59" fmla="*/ 47 h 88"/>
                <a:gd name="T60" fmla="*/ 91 w 94"/>
                <a:gd name="T61" fmla="*/ 56 h 88"/>
                <a:gd name="T62" fmla="*/ 87 w 94"/>
                <a:gd name="T63" fmla="*/ 64 h 88"/>
                <a:gd name="T64" fmla="*/ 83 w 94"/>
                <a:gd name="T65" fmla="*/ 72 h 88"/>
                <a:gd name="T66" fmla="*/ 76 w 94"/>
                <a:gd name="T67" fmla="*/ 79 h 88"/>
                <a:gd name="T68" fmla="*/ 70 w 94"/>
                <a:gd name="T69" fmla="*/ 83 h 88"/>
                <a:gd name="T70" fmla="*/ 65 w 94"/>
                <a:gd name="T71" fmla="*/ 85 h 88"/>
                <a:gd name="T72" fmla="*/ 61 w 94"/>
                <a:gd name="T73" fmla="*/ 86 h 88"/>
                <a:gd name="T74" fmla="*/ 53 w 94"/>
                <a:gd name="T75" fmla="*/ 88 h 88"/>
                <a:gd name="T76" fmla="*/ 44 w 94"/>
                <a:gd name="T77" fmla="*/ 88 h 8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4"/>
                <a:gd name="T118" fmla="*/ 0 h 88"/>
                <a:gd name="T119" fmla="*/ 94 w 94"/>
                <a:gd name="T120" fmla="*/ 88 h 8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4" h="88">
                  <a:moveTo>
                    <a:pt x="44" y="88"/>
                  </a:moveTo>
                  <a:lnTo>
                    <a:pt x="34" y="86"/>
                  </a:lnTo>
                  <a:lnTo>
                    <a:pt x="25" y="83"/>
                  </a:lnTo>
                  <a:lnTo>
                    <a:pt x="21" y="81"/>
                  </a:lnTo>
                  <a:lnTo>
                    <a:pt x="18" y="79"/>
                  </a:lnTo>
                  <a:lnTo>
                    <a:pt x="12" y="72"/>
                  </a:lnTo>
                  <a:lnTo>
                    <a:pt x="6" y="66"/>
                  </a:lnTo>
                  <a:lnTo>
                    <a:pt x="5" y="61"/>
                  </a:lnTo>
                  <a:lnTo>
                    <a:pt x="4" y="58"/>
                  </a:lnTo>
                  <a:lnTo>
                    <a:pt x="0" y="49"/>
                  </a:lnTo>
                  <a:lnTo>
                    <a:pt x="0" y="40"/>
                  </a:lnTo>
                  <a:lnTo>
                    <a:pt x="4" y="31"/>
                  </a:lnTo>
                  <a:lnTo>
                    <a:pt x="6" y="23"/>
                  </a:lnTo>
                  <a:lnTo>
                    <a:pt x="12" y="16"/>
                  </a:lnTo>
                  <a:lnTo>
                    <a:pt x="18" y="10"/>
                  </a:lnTo>
                  <a:lnTo>
                    <a:pt x="24" y="4"/>
                  </a:lnTo>
                  <a:lnTo>
                    <a:pt x="29" y="3"/>
                  </a:lnTo>
                  <a:lnTo>
                    <a:pt x="34" y="2"/>
                  </a:lnTo>
                  <a:lnTo>
                    <a:pt x="42" y="0"/>
                  </a:lnTo>
                  <a:lnTo>
                    <a:pt x="51" y="0"/>
                  </a:lnTo>
                  <a:lnTo>
                    <a:pt x="61" y="2"/>
                  </a:lnTo>
                  <a:lnTo>
                    <a:pt x="68" y="4"/>
                  </a:lnTo>
                  <a:lnTo>
                    <a:pt x="74" y="6"/>
                  </a:lnTo>
                  <a:lnTo>
                    <a:pt x="76" y="10"/>
                  </a:lnTo>
                  <a:lnTo>
                    <a:pt x="83" y="15"/>
                  </a:lnTo>
                  <a:lnTo>
                    <a:pt x="87" y="22"/>
                  </a:lnTo>
                  <a:lnTo>
                    <a:pt x="89" y="27"/>
                  </a:lnTo>
                  <a:lnTo>
                    <a:pt x="91" y="30"/>
                  </a:lnTo>
                  <a:lnTo>
                    <a:pt x="94" y="39"/>
                  </a:lnTo>
                  <a:lnTo>
                    <a:pt x="94" y="47"/>
                  </a:lnTo>
                  <a:lnTo>
                    <a:pt x="91" y="56"/>
                  </a:lnTo>
                  <a:lnTo>
                    <a:pt x="87" y="64"/>
                  </a:lnTo>
                  <a:lnTo>
                    <a:pt x="83" y="72"/>
                  </a:lnTo>
                  <a:lnTo>
                    <a:pt x="76" y="79"/>
                  </a:lnTo>
                  <a:lnTo>
                    <a:pt x="70" y="83"/>
                  </a:lnTo>
                  <a:lnTo>
                    <a:pt x="65" y="85"/>
                  </a:lnTo>
                  <a:lnTo>
                    <a:pt x="61" y="86"/>
                  </a:lnTo>
                  <a:lnTo>
                    <a:pt x="53" y="88"/>
                  </a:lnTo>
                  <a:lnTo>
                    <a:pt x="44" y="88"/>
                  </a:lnTo>
                  <a:close/>
                </a:path>
              </a:pathLst>
            </a:custGeom>
            <a:solidFill>
              <a:srgbClr val="FFFFFF"/>
            </a:solidFill>
            <a:ln w="9525">
              <a:noFill/>
              <a:round/>
              <a:headEnd/>
              <a:tailEnd/>
            </a:ln>
          </p:spPr>
          <p:txBody>
            <a:bodyPr/>
            <a:lstStyle/>
            <a:p>
              <a:endParaRPr lang="ru-RU"/>
            </a:p>
          </p:txBody>
        </p:sp>
        <p:sp>
          <p:nvSpPr>
            <p:cNvPr id="22828" name="Freeform 1701"/>
            <p:cNvSpPr>
              <a:spLocks/>
            </p:cNvSpPr>
            <p:nvPr/>
          </p:nvSpPr>
          <p:spPr bwMode="auto">
            <a:xfrm>
              <a:off x="1744" y="2099"/>
              <a:ext cx="93" cy="90"/>
            </a:xfrm>
            <a:custGeom>
              <a:avLst/>
              <a:gdLst>
                <a:gd name="T0" fmla="*/ 42 w 93"/>
                <a:gd name="T1" fmla="*/ 90 h 90"/>
                <a:gd name="T2" fmla="*/ 32 w 93"/>
                <a:gd name="T3" fmla="*/ 88 h 90"/>
                <a:gd name="T4" fmla="*/ 24 w 93"/>
                <a:gd name="T5" fmla="*/ 85 h 90"/>
                <a:gd name="T6" fmla="*/ 10 w 93"/>
                <a:gd name="T7" fmla="*/ 74 h 90"/>
                <a:gd name="T8" fmla="*/ 2 w 93"/>
                <a:gd name="T9" fmla="*/ 60 h 90"/>
                <a:gd name="T10" fmla="*/ 0 w 93"/>
                <a:gd name="T11" fmla="*/ 51 h 90"/>
                <a:gd name="T12" fmla="*/ 0 w 93"/>
                <a:gd name="T13" fmla="*/ 42 h 90"/>
                <a:gd name="T14" fmla="*/ 5 w 93"/>
                <a:gd name="T15" fmla="*/ 24 h 90"/>
                <a:gd name="T16" fmla="*/ 16 w 93"/>
                <a:gd name="T17" fmla="*/ 12 h 90"/>
                <a:gd name="T18" fmla="*/ 32 w 93"/>
                <a:gd name="T19" fmla="*/ 4 h 90"/>
                <a:gd name="T20" fmla="*/ 40 w 93"/>
                <a:gd name="T21" fmla="*/ 1 h 90"/>
                <a:gd name="T22" fmla="*/ 50 w 93"/>
                <a:gd name="T23" fmla="*/ 0 h 90"/>
                <a:gd name="T24" fmla="*/ 59 w 93"/>
                <a:gd name="T25" fmla="*/ 2 h 90"/>
                <a:gd name="T26" fmla="*/ 67 w 93"/>
                <a:gd name="T27" fmla="*/ 6 h 90"/>
                <a:gd name="T28" fmla="*/ 82 w 93"/>
                <a:gd name="T29" fmla="*/ 16 h 90"/>
                <a:gd name="T30" fmla="*/ 89 w 93"/>
                <a:gd name="T31" fmla="*/ 32 h 90"/>
                <a:gd name="T32" fmla="*/ 93 w 93"/>
                <a:gd name="T33" fmla="*/ 41 h 90"/>
                <a:gd name="T34" fmla="*/ 93 w 93"/>
                <a:gd name="T35" fmla="*/ 49 h 90"/>
                <a:gd name="T36" fmla="*/ 86 w 93"/>
                <a:gd name="T37" fmla="*/ 66 h 90"/>
                <a:gd name="T38" fmla="*/ 75 w 93"/>
                <a:gd name="T39" fmla="*/ 81 h 90"/>
                <a:gd name="T40" fmla="*/ 61 w 93"/>
                <a:gd name="T41" fmla="*/ 88 h 90"/>
                <a:gd name="T42" fmla="*/ 51 w 93"/>
                <a:gd name="T43" fmla="*/ 90 h 90"/>
                <a:gd name="T44" fmla="*/ 42 w 93"/>
                <a:gd name="T45" fmla="*/ 90 h 9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3"/>
                <a:gd name="T70" fmla="*/ 0 h 90"/>
                <a:gd name="T71" fmla="*/ 93 w 93"/>
                <a:gd name="T72" fmla="*/ 90 h 9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3" h="90">
                  <a:moveTo>
                    <a:pt x="42" y="90"/>
                  </a:moveTo>
                  <a:lnTo>
                    <a:pt x="32" y="88"/>
                  </a:lnTo>
                  <a:lnTo>
                    <a:pt x="24" y="85"/>
                  </a:lnTo>
                  <a:lnTo>
                    <a:pt x="10" y="74"/>
                  </a:lnTo>
                  <a:lnTo>
                    <a:pt x="2" y="60"/>
                  </a:lnTo>
                  <a:lnTo>
                    <a:pt x="0" y="51"/>
                  </a:lnTo>
                  <a:lnTo>
                    <a:pt x="0" y="42"/>
                  </a:lnTo>
                  <a:lnTo>
                    <a:pt x="5" y="24"/>
                  </a:lnTo>
                  <a:lnTo>
                    <a:pt x="16" y="12"/>
                  </a:lnTo>
                  <a:lnTo>
                    <a:pt x="32" y="4"/>
                  </a:lnTo>
                  <a:lnTo>
                    <a:pt x="40" y="1"/>
                  </a:lnTo>
                  <a:lnTo>
                    <a:pt x="50" y="0"/>
                  </a:lnTo>
                  <a:lnTo>
                    <a:pt x="59" y="2"/>
                  </a:lnTo>
                  <a:lnTo>
                    <a:pt x="67" y="6"/>
                  </a:lnTo>
                  <a:lnTo>
                    <a:pt x="82" y="16"/>
                  </a:lnTo>
                  <a:lnTo>
                    <a:pt x="89" y="32"/>
                  </a:lnTo>
                  <a:lnTo>
                    <a:pt x="93" y="41"/>
                  </a:lnTo>
                  <a:lnTo>
                    <a:pt x="93" y="49"/>
                  </a:lnTo>
                  <a:lnTo>
                    <a:pt x="86" y="66"/>
                  </a:lnTo>
                  <a:lnTo>
                    <a:pt x="75" y="81"/>
                  </a:lnTo>
                  <a:lnTo>
                    <a:pt x="61" y="88"/>
                  </a:lnTo>
                  <a:lnTo>
                    <a:pt x="51" y="90"/>
                  </a:lnTo>
                  <a:lnTo>
                    <a:pt x="42" y="90"/>
                  </a:lnTo>
                </a:path>
              </a:pathLst>
            </a:custGeom>
            <a:noFill/>
            <a:ln w="6350" cap="rnd">
              <a:solidFill>
                <a:srgbClr val="000000"/>
              </a:solidFill>
              <a:prstDash val="solid"/>
              <a:round/>
              <a:headEnd/>
              <a:tailEnd/>
            </a:ln>
          </p:spPr>
          <p:txBody>
            <a:bodyPr/>
            <a:lstStyle/>
            <a:p>
              <a:endParaRPr lang="ru-RU"/>
            </a:p>
          </p:txBody>
        </p:sp>
        <p:sp>
          <p:nvSpPr>
            <p:cNvPr id="22829" name="Freeform 1702"/>
            <p:cNvSpPr>
              <a:spLocks/>
            </p:cNvSpPr>
            <p:nvPr/>
          </p:nvSpPr>
          <p:spPr bwMode="auto">
            <a:xfrm>
              <a:off x="1743" y="2192"/>
              <a:ext cx="92" cy="92"/>
            </a:xfrm>
            <a:custGeom>
              <a:avLst/>
              <a:gdLst>
                <a:gd name="T0" fmla="*/ 47 w 92"/>
                <a:gd name="T1" fmla="*/ 92 h 92"/>
                <a:gd name="T2" fmla="*/ 37 w 92"/>
                <a:gd name="T3" fmla="*/ 92 h 92"/>
                <a:gd name="T4" fmla="*/ 28 w 92"/>
                <a:gd name="T5" fmla="*/ 89 h 92"/>
                <a:gd name="T6" fmla="*/ 25 w 92"/>
                <a:gd name="T7" fmla="*/ 87 h 92"/>
                <a:gd name="T8" fmla="*/ 20 w 92"/>
                <a:gd name="T9" fmla="*/ 84 h 92"/>
                <a:gd name="T10" fmla="*/ 14 w 92"/>
                <a:gd name="T11" fmla="*/ 80 h 92"/>
                <a:gd name="T12" fmla="*/ 8 w 92"/>
                <a:gd name="T13" fmla="*/ 73 h 92"/>
                <a:gd name="T14" fmla="*/ 5 w 92"/>
                <a:gd name="T15" fmla="*/ 65 h 92"/>
                <a:gd name="T16" fmla="*/ 1 w 92"/>
                <a:gd name="T17" fmla="*/ 55 h 92"/>
                <a:gd name="T18" fmla="*/ 0 w 92"/>
                <a:gd name="T19" fmla="*/ 52 h 92"/>
                <a:gd name="T20" fmla="*/ 0 w 92"/>
                <a:gd name="T21" fmla="*/ 48 h 92"/>
                <a:gd name="T22" fmla="*/ 1 w 92"/>
                <a:gd name="T23" fmla="*/ 38 h 92"/>
                <a:gd name="T24" fmla="*/ 5 w 92"/>
                <a:gd name="T25" fmla="*/ 30 h 92"/>
                <a:gd name="T26" fmla="*/ 7 w 92"/>
                <a:gd name="T27" fmla="*/ 21 h 92"/>
                <a:gd name="T28" fmla="*/ 14 w 92"/>
                <a:gd name="T29" fmla="*/ 15 h 92"/>
                <a:gd name="T30" fmla="*/ 20 w 92"/>
                <a:gd name="T31" fmla="*/ 9 h 92"/>
                <a:gd name="T32" fmla="*/ 28 w 92"/>
                <a:gd name="T33" fmla="*/ 4 h 92"/>
                <a:gd name="T34" fmla="*/ 37 w 92"/>
                <a:gd name="T35" fmla="*/ 2 h 92"/>
                <a:gd name="T36" fmla="*/ 42 w 92"/>
                <a:gd name="T37" fmla="*/ 0 h 92"/>
                <a:gd name="T38" fmla="*/ 46 w 92"/>
                <a:gd name="T39" fmla="*/ 0 h 92"/>
                <a:gd name="T40" fmla="*/ 54 w 92"/>
                <a:gd name="T41" fmla="*/ 2 h 92"/>
                <a:gd name="T42" fmla="*/ 64 w 92"/>
                <a:gd name="T43" fmla="*/ 4 h 92"/>
                <a:gd name="T44" fmla="*/ 67 w 92"/>
                <a:gd name="T45" fmla="*/ 7 h 92"/>
                <a:gd name="T46" fmla="*/ 72 w 92"/>
                <a:gd name="T47" fmla="*/ 9 h 92"/>
                <a:gd name="T48" fmla="*/ 78 w 92"/>
                <a:gd name="T49" fmla="*/ 15 h 92"/>
                <a:gd name="T50" fmla="*/ 84 w 92"/>
                <a:gd name="T51" fmla="*/ 21 h 92"/>
                <a:gd name="T52" fmla="*/ 87 w 92"/>
                <a:gd name="T53" fmla="*/ 30 h 92"/>
                <a:gd name="T54" fmla="*/ 91 w 92"/>
                <a:gd name="T55" fmla="*/ 38 h 92"/>
                <a:gd name="T56" fmla="*/ 92 w 92"/>
                <a:gd name="T57" fmla="*/ 42 h 92"/>
                <a:gd name="T58" fmla="*/ 92 w 92"/>
                <a:gd name="T59" fmla="*/ 47 h 92"/>
                <a:gd name="T60" fmla="*/ 91 w 92"/>
                <a:gd name="T61" fmla="*/ 55 h 92"/>
                <a:gd name="T62" fmla="*/ 87 w 92"/>
                <a:gd name="T63" fmla="*/ 65 h 92"/>
                <a:gd name="T64" fmla="*/ 84 w 92"/>
                <a:gd name="T65" fmla="*/ 72 h 92"/>
                <a:gd name="T66" fmla="*/ 78 w 92"/>
                <a:gd name="T67" fmla="*/ 80 h 92"/>
                <a:gd name="T68" fmla="*/ 72 w 92"/>
                <a:gd name="T69" fmla="*/ 84 h 92"/>
                <a:gd name="T70" fmla="*/ 64 w 92"/>
                <a:gd name="T71" fmla="*/ 89 h 92"/>
                <a:gd name="T72" fmla="*/ 54 w 92"/>
                <a:gd name="T73" fmla="*/ 92 h 92"/>
                <a:gd name="T74" fmla="*/ 52 w 92"/>
                <a:gd name="T75" fmla="*/ 92 h 92"/>
                <a:gd name="T76" fmla="*/ 47 w 92"/>
                <a:gd name="T77" fmla="*/ 92 h 9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2"/>
                <a:gd name="T118" fmla="*/ 0 h 92"/>
                <a:gd name="T119" fmla="*/ 92 w 92"/>
                <a:gd name="T120" fmla="*/ 92 h 9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2" h="92">
                  <a:moveTo>
                    <a:pt x="47" y="92"/>
                  </a:moveTo>
                  <a:lnTo>
                    <a:pt x="37" y="92"/>
                  </a:lnTo>
                  <a:lnTo>
                    <a:pt x="28" y="89"/>
                  </a:lnTo>
                  <a:lnTo>
                    <a:pt x="25" y="87"/>
                  </a:lnTo>
                  <a:lnTo>
                    <a:pt x="20" y="84"/>
                  </a:lnTo>
                  <a:lnTo>
                    <a:pt x="14" y="80"/>
                  </a:lnTo>
                  <a:lnTo>
                    <a:pt x="8" y="73"/>
                  </a:lnTo>
                  <a:lnTo>
                    <a:pt x="5" y="65"/>
                  </a:lnTo>
                  <a:lnTo>
                    <a:pt x="1" y="55"/>
                  </a:lnTo>
                  <a:lnTo>
                    <a:pt x="0" y="52"/>
                  </a:lnTo>
                  <a:lnTo>
                    <a:pt x="0" y="48"/>
                  </a:lnTo>
                  <a:lnTo>
                    <a:pt x="1" y="38"/>
                  </a:lnTo>
                  <a:lnTo>
                    <a:pt x="5" y="30"/>
                  </a:lnTo>
                  <a:lnTo>
                    <a:pt x="7" y="21"/>
                  </a:lnTo>
                  <a:lnTo>
                    <a:pt x="14" y="15"/>
                  </a:lnTo>
                  <a:lnTo>
                    <a:pt x="20" y="9"/>
                  </a:lnTo>
                  <a:lnTo>
                    <a:pt x="28" y="4"/>
                  </a:lnTo>
                  <a:lnTo>
                    <a:pt x="37" y="2"/>
                  </a:lnTo>
                  <a:lnTo>
                    <a:pt x="42" y="0"/>
                  </a:lnTo>
                  <a:lnTo>
                    <a:pt x="46" y="0"/>
                  </a:lnTo>
                  <a:lnTo>
                    <a:pt x="54" y="2"/>
                  </a:lnTo>
                  <a:lnTo>
                    <a:pt x="64" y="4"/>
                  </a:lnTo>
                  <a:lnTo>
                    <a:pt x="67" y="7"/>
                  </a:lnTo>
                  <a:lnTo>
                    <a:pt x="72" y="9"/>
                  </a:lnTo>
                  <a:lnTo>
                    <a:pt x="78" y="15"/>
                  </a:lnTo>
                  <a:lnTo>
                    <a:pt x="84" y="21"/>
                  </a:lnTo>
                  <a:lnTo>
                    <a:pt x="87" y="30"/>
                  </a:lnTo>
                  <a:lnTo>
                    <a:pt x="91" y="38"/>
                  </a:lnTo>
                  <a:lnTo>
                    <a:pt x="92" y="42"/>
                  </a:lnTo>
                  <a:lnTo>
                    <a:pt x="92" y="47"/>
                  </a:lnTo>
                  <a:lnTo>
                    <a:pt x="91" y="55"/>
                  </a:lnTo>
                  <a:lnTo>
                    <a:pt x="87" y="65"/>
                  </a:lnTo>
                  <a:lnTo>
                    <a:pt x="84" y="72"/>
                  </a:lnTo>
                  <a:lnTo>
                    <a:pt x="78" y="80"/>
                  </a:lnTo>
                  <a:lnTo>
                    <a:pt x="72" y="84"/>
                  </a:lnTo>
                  <a:lnTo>
                    <a:pt x="64" y="89"/>
                  </a:lnTo>
                  <a:lnTo>
                    <a:pt x="54" y="92"/>
                  </a:lnTo>
                  <a:lnTo>
                    <a:pt x="52" y="92"/>
                  </a:lnTo>
                  <a:lnTo>
                    <a:pt x="47" y="92"/>
                  </a:lnTo>
                  <a:close/>
                </a:path>
              </a:pathLst>
            </a:custGeom>
            <a:solidFill>
              <a:srgbClr val="FFFFFF"/>
            </a:solidFill>
            <a:ln w="9525">
              <a:noFill/>
              <a:round/>
              <a:headEnd/>
              <a:tailEnd/>
            </a:ln>
          </p:spPr>
          <p:txBody>
            <a:bodyPr/>
            <a:lstStyle/>
            <a:p>
              <a:endParaRPr lang="ru-RU"/>
            </a:p>
          </p:txBody>
        </p:sp>
        <p:sp>
          <p:nvSpPr>
            <p:cNvPr id="22830" name="Freeform 1703"/>
            <p:cNvSpPr>
              <a:spLocks/>
            </p:cNvSpPr>
            <p:nvPr/>
          </p:nvSpPr>
          <p:spPr bwMode="auto">
            <a:xfrm>
              <a:off x="1743" y="2192"/>
              <a:ext cx="92" cy="92"/>
            </a:xfrm>
            <a:custGeom>
              <a:avLst/>
              <a:gdLst>
                <a:gd name="T0" fmla="*/ 47 w 92"/>
                <a:gd name="T1" fmla="*/ 92 h 92"/>
                <a:gd name="T2" fmla="*/ 28 w 92"/>
                <a:gd name="T3" fmla="*/ 89 h 92"/>
                <a:gd name="T4" fmla="*/ 14 w 92"/>
                <a:gd name="T5" fmla="*/ 80 h 92"/>
                <a:gd name="T6" fmla="*/ 5 w 92"/>
                <a:gd name="T7" fmla="*/ 65 h 92"/>
                <a:gd name="T8" fmla="*/ 0 w 92"/>
                <a:gd name="T9" fmla="*/ 48 h 92"/>
                <a:gd name="T10" fmla="*/ 5 w 92"/>
                <a:gd name="T11" fmla="*/ 28 h 92"/>
                <a:gd name="T12" fmla="*/ 14 w 92"/>
                <a:gd name="T13" fmla="*/ 13 h 92"/>
                <a:gd name="T14" fmla="*/ 28 w 92"/>
                <a:gd name="T15" fmla="*/ 4 h 92"/>
                <a:gd name="T16" fmla="*/ 46 w 92"/>
                <a:gd name="T17" fmla="*/ 0 h 92"/>
                <a:gd name="T18" fmla="*/ 64 w 92"/>
                <a:gd name="T19" fmla="*/ 4 h 92"/>
                <a:gd name="T20" fmla="*/ 78 w 92"/>
                <a:gd name="T21" fmla="*/ 13 h 92"/>
                <a:gd name="T22" fmla="*/ 89 w 92"/>
                <a:gd name="T23" fmla="*/ 28 h 92"/>
                <a:gd name="T24" fmla="*/ 92 w 92"/>
                <a:gd name="T25" fmla="*/ 47 h 92"/>
                <a:gd name="T26" fmla="*/ 89 w 92"/>
                <a:gd name="T27" fmla="*/ 65 h 92"/>
                <a:gd name="T28" fmla="*/ 78 w 92"/>
                <a:gd name="T29" fmla="*/ 80 h 92"/>
                <a:gd name="T30" fmla="*/ 64 w 92"/>
                <a:gd name="T31" fmla="*/ 89 h 92"/>
                <a:gd name="T32" fmla="*/ 47 w 92"/>
                <a:gd name="T33" fmla="*/ 92 h 9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2"/>
                <a:gd name="T52" fmla="*/ 0 h 92"/>
                <a:gd name="T53" fmla="*/ 92 w 92"/>
                <a:gd name="T54" fmla="*/ 92 h 9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2" h="92">
                  <a:moveTo>
                    <a:pt x="47" y="92"/>
                  </a:moveTo>
                  <a:lnTo>
                    <a:pt x="28" y="89"/>
                  </a:lnTo>
                  <a:lnTo>
                    <a:pt x="14" y="80"/>
                  </a:lnTo>
                  <a:lnTo>
                    <a:pt x="5" y="65"/>
                  </a:lnTo>
                  <a:lnTo>
                    <a:pt x="0" y="48"/>
                  </a:lnTo>
                  <a:lnTo>
                    <a:pt x="5" y="28"/>
                  </a:lnTo>
                  <a:lnTo>
                    <a:pt x="14" y="13"/>
                  </a:lnTo>
                  <a:lnTo>
                    <a:pt x="28" y="4"/>
                  </a:lnTo>
                  <a:lnTo>
                    <a:pt x="46" y="0"/>
                  </a:lnTo>
                  <a:lnTo>
                    <a:pt x="64" y="4"/>
                  </a:lnTo>
                  <a:lnTo>
                    <a:pt x="78" y="13"/>
                  </a:lnTo>
                  <a:lnTo>
                    <a:pt x="89" y="28"/>
                  </a:lnTo>
                  <a:lnTo>
                    <a:pt x="92" y="47"/>
                  </a:lnTo>
                  <a:lnTo>
                    <a:pt x="89" y="65"/>
                  </a:lnTo>
                  <a:lnTo>
                    <a:pt x="78" y="80"/>
                  </a:lnTo>
                  <a:lnTo>
                    <a:pt x="64" y="89"/>
                  </a:lnTo>
                  <a:lnTo>
                    <a:pt x="47" y="92"/>
                  </a:lnTo>
                </a:path>
              </a:pathLst>
            </a:custGeom>
            <a:noFill/>
            <a:ln w="6350" cap="rnd">
              <a:solidFill>
                <a:srgbClr val="000000"/>
              </a:solidFill>
              <a:prstDash val="solid"/>
              <a:round/>
              <a:headEnd/>
              <a:tailEnd/>
            </a:ln>
          </p:spPr>
          <p:txBody>
            <a:bodyPr/>
            <a:lstStyle/>
            <a:p>
              <a:endParaRPr lang="ru-RU"/>
            </a:p>
          </p:txBody>
        </p:sp>
        <p:sp>
          <p:nvSpPr>
            <p:cNvPr id="22831" name="Freeform 1704"/>
            <p:cNvSpPr>
              <a:spLocks/>
            </p:cNvSpPr>
            <p:nvPr/>
          </p:nvSpPr>
          <p:spPr bwMode="auto">
            <a:xfrm>
              <a:off x="1744" y="2287"/>
              <a:ext cx="93" cy="88"/>
            </a:xfrm>
            <a:custGeom>
              <a:avLst/>
              <a:gdLst>
                <a:gd name="T0" fmla="*/ 50 w 93"/>
                <a:gd name="T1" fmla="*/ 88 h 88"/>
                <a:gd name="T2" fmla="*/ 40 w 93"/>
                <a:gd name="T3" fmla="*/ 88 h 88"/>
                <a:gd name="T4" fmla="*/ 37 w 93"/>
                <a:gd name="T5" fmla="*/ 86 h 88"/>
                <a:gd name="T6" fmla="*/ 32 w 93"/>
                <a:gd name="T7" fmla="*/ 84 h 88"/>
                <a:gd name="T8" fmla="*/ 24 w 93"/>
                <a:gd name="T9" fmla="*/ 82 h 88"/>
                <a:gd name="T10" fmla="*/ 16 w 93"/>
                <a:gd name="T11" fmla="*/ 77 h 88"/>
                <a:gd name="T12" fmla="*/ 10 w 93"/>
                <a:gd name="T13" fmla="*/ 71 h 88"/>
                <a:gd name="T14" fmla="*/ 5 w 93"/>
                <a:gd name="T15" fmla="*/ 65 h 88"/>
                <a:gd name="T16" fmla="*/ 2 w 93"/>
                <a:gd name="T17" fmla="*/ 55 h 88"/>
                <a:gd name="T18" fmla="*/ 0 w 93"/>
                <a:gd name="T19" fmla="*/ 53 h 88"/>
                <a:gd name="T20" fmla="*/ 0 w 93"/>
                <a:gd name="T21" fmla="*/ 48 h 88"/>
                <a:gd name="T22" fmla="*/ 0 w 93"/>
                <a:gd name="T23" fmla="*/ 39 h 88"/>
                <a:gd name="T24" fmla="*/ 2 w 93"/>
                <a:gd name="T25" fmla="*/ 29 h 88"/>
                <a:gd name="T26" fmla="*/ 3 w 93"/>
                <a:gd name="T27" fmla="*/ 26 h 88"/>
                <a:gd name="T28" fmla="*/ 5 w 93"/>
                <a:gd name="T29" fmla="*/ 22 h 88"/>
                <a:gd name="T30" fmla="*/ 10 w 93"/>
                <a:gd name="T31" fmla="*/ 16 h 88"/>
                <a:gd name="T32" fmla="*/ 12 w 93"/>
                <a:gd name="T33" fmla="*/ 13 h 88"/>
                <a:gd name="T34" fmla="*/ 16 w 93"/>
                <a:gd name="T35" fmla="*/ 9 h 88"/>
                <a:gd name="T36" fmla="*/ 21 w 93"/>
                <a:gd name="T37" fmla="*/ 6 h 88"/>
                <a:gd name="T38" fmla="*/ 24 w 93"/>
                <a:gd name="T39" fmla="*/ 5 h 88"/>
                <a:gd name="T40" fmla="*/ 32 w 93"/>
                <a:gd name="T41" fmla="*/ 2 h 88"/>
                <a:gd name="T42" fmla="*/ 37 w 93"/>
                <a:gd name="T43" fmla="*/ 0 h 88"/>
                <a:gd name="T44" fmla="*/ 42 w 93"/>
                <a:gd name="T45" fmla="*/ 0 h 88"/>
                <a:gd name="T46" fmla="*/ 51 w 93"/>
                <a:gd name="T47" fmla="*/ 0 h 88"/>
                <a:gd name="T48" fmla="*/ 56 w 93"/>
                <a:gd name="T49" fmla="*/ 0 h 88"/>
                <a:gd name="T50" fmla="*/ 61 w 93"/>
                <a:gd name="T51" fmla="*/ 2 h 88"/>
                <a:gd name="T52" fmla="*/ 69 w 93"/>
                <a:gd name="T53" fmla="*/ 5 h 88"/>
                <a:gd name="T54" fmla="*/ 75 w 93"/>
                <a:gd name="T55" fmla="*/ 9 h 88"/>
                <a:gd name="T56" fmla="*/ 82 w 93"/>
                <a:gd name="T57" fmla="*/ 16 h 88"/>
                <a:gd name="T58" fmla="*/ 88 w 93"/>
                <a:gd name="T59" fmla="*/ 23 h 88"/>
                <a:gd name="T60" fmla="*/ 91 w 93"/>
                <a:gd name="T61" fmla="*/ 31 h 88"/>
                <a:gd name="T62" fmla="*/ 91 w 93"/>
                <a:gd name="T63" fmla="*/ 35 h 88"/>
                <a:gd name="T64" fmla="*/ 93 w 93"/>
                <a:gd name="T65" fmla="*/ 40 h 88"/>
                <a:gd name="T66" fmla="*/ 93 w 93"/>
                <a:gd name="T67" fmla="*/ 49 h 88"/>
                <a:gd name="T68" fmla="*/ 91 w 93"/>
                <a:gd name="T69" fmla="*/ 57 h 88"/>
                <a:gd name="T70" fmla="*/ 89 w 93"/>
                <a:gd name="T71" fmla="*/ 62 h 88"/>
                <a:gd name="T72" fmla="*/ 86 w 93"/>
                <a:gd name="T73" fmla="*/ 64 h 88"/>
                <a:gd name="T74" fmla="*/ 82 w 93"/>
                <a:gd name="T75" fmla="*/ 73 h 88"/>
                <a:gd name="T76" fmla="*/ 78 w 93"/>
                <a:gd name="T77" fmla="*/ 75 h 88"/>
                <a:gd name="T78" fmla="*/ 75 w 93"/>
                <a:gd name="T79" fmla="*/ 77 h 88"/>
                <a:gd name="T80" fmla="*/ 72 w 93"/>
                <a:gd name="T81" fmla="*/ 80 h 88"/>
                <a:gd name="T82" fmla="*/ 67 w 93"/>
                <a:gd name="T83" fmla="*/ 82 h 88"/>
                <a:gd name="T84" fmla="*/ 59 w 93"/>
                <a:gd name="T85" fmla="*/ 86 h 88"/>
                <a:gd name="T86" fmla="*/ 54 w 93"/>
                <a:gd name="T87" fmla="*/ 86 h 88"/>
                <a:gd name="T88" fmla="*/ 50 w 93"/>
                <a:gd name="T89" fmla="*/ 88 h 8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3"/>
                <a:gd name="T136" fmla="*/ 0 h 88"/>
                <a:gd name="T137" fmla="*/ 93 w 93"/>
                <a:gd name="T138" fmla="*/ 88 h 8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3" h="88">
                  <a:moveTo>
                    <a:pt x="50" y="88"/>
                  </a:moveTo>
                  <a:lnTo>
                    <a:pt x="40" y="88"/>
                  </a:lnTo>
                  <a:lnTo>
                    <a:pt x="37" y="86"/>
                  </a:lnTo>
                  <a:lnTo>
                    <a:pt x="32" y="84"/>
                  </a:lnTo>
                  <a:lnTo>
                    <a:pt x="24" y="82"/>
                  </a:lnTo>
                  <a:lnTo>
                    <a:pt x="16" y="77"/>
                  </a:lnTo>
                  <a:lnTo>
                    <a:pt x="10" y="71"/>
                  </a:lnTo>
                  <a:lnTo>
                    <a:pt x="5" y="65"/>
                  </a:lnTo>
                  <a:lnTo>
                    <a:pt x="2" y="55"/>
                  </a:lnTo>
                  <a:lnTo>
                    <a:pt x="0" y="53"/>
                  </a:lnTo>
                  <a:lnTo>
                    <a:pt x="0" y="48"/>
                  </a:lnTo>
                  <a:lnTo>
                    <a:pt x="0" y="39"/>
                  </a:lnTo>
                  <a:lnTo>
                    <a:pt x="2" y="29"/>
                  </a:lnTo>
                  <a:lnTo>
                    <a:pt x="3" y="26"/>
                  </a:lnTo>
                  <a:lnTo>
                    <a:pt x="5" y="22"/>
                  </a:lnTo>
                  <a:lnTo>
                    <a:pt x="10" y="16"/>
                  </a:lnTo>
                  <a:lnTo>
                    <a:pt x="12" y="13"/>
                  </a:lnTo>
                  <a:lnTo>
                    <a:pt x="16" y="9"/>
                  </a:lnTo>
                  <a:lnTo>
                    <a:pt x="21" y="6"/>
                  </a:lnTo>
                  <a:lnTo>
                    <a:pt x="24" y="5"/>
                  </a:lnTo>
                  <a:lnTo>
                    <a:pt x="32" y="2"/>
                  </a:lnTo>
                  <a:lnTo>
                    <a:pt x="37" y="0"/>
                  </a:lnTo>
                  <a:lnTo>
                    <a:pt x="42" y="0"/>
                  </a:lnTo>
                  <a:lnTo>
                    <a:pt x="51" y="0"/>
                  </a:lnTo>
                  <a:lnTo>
                    <a:pt x="56" y="0"/>
                  </a:lnTo>
                  <a:lnTo>
                    <a:pt x="61" y="2"/>
                  </a:lnTo>
                  <a:lnTo>
                    <a:pt x="69" y="5"/>
                  </a:lnTo>
                  <a:lnTo>
                    <a:pt x="75" y="9"/>
                  </a:lnTo>
                  <a:lnTo>
                    <a:pt x="82" y="16"/>
                  </a:lnTo>
                  <a:lnTo>
                    <a:pt x="88" y="23"/>
                  </a:lnTo>
                  <a:lnTo>
                    <a:pt x="91" y="31"/>
                  </a:lnTo>
                  <a:lnTo>
                    <a:pt x="91" y="35"/>
                  </a:lnTo>
                  <a:lnTo>
                    <a:pt x="93" y="40"/>
                  </a:lnTo>
                  <a:lnTo>
                    <a:pt x="93" y="49"/>
                  </a:lnTo>
                  <a:lnTo>
                    <a:pt x="91" y="57"/>
                  </a:lnTo>
                  <a:lnTo>
                    <a:pt x="89" y="62"/>
                  </a:lnTo>
                  <a:lnTo>
                    <a:pt x="86" y="64"/>
                  </a:lnTo>
                  <a:lnTo>
                    <a:pt x="82" y="73"/>
                  </a:lnTo>
                  <a:lnTo>
                    <a:pt x="78" y="75"/>
                  </a:lnTo>
                  <a:lnTo>
                    <a:pt x="75" y="77"/>
                  </a:lnTo>
                  <a:lnTo>
                    <a:pt x="72" y="80"/>
                  </a:lnTo>
                  <a:lnTo>
                    <a:pt x="67" y="82"/>
                  </a:lnTo>
                  <a:lnTo>
                    <a:pt x="59" y="86"/>
                  </a:lnTo>
                  <a:lnTo>
                    <a:pt x="54" y="86"/>
                  </a:lnTo>
                  <a:lnTo>
                    <a:pt x="50" y="88"/>
                  </a:lnTo>
                  <a:close/>
                </a:path>
              </a:pathLst>
            </a:custGeom>
            <a:solidFill>
              <a:srgbClr val="FFFFFF"/>
            </a:solidFill>
            <a:ln w="9525">
              <a:noFill/>
              <a:round/>
              <a:headEnd/>
              <a:tailEnd/>
            </a:ln>
          </p:spPr>
          <p:txBody>
            <a:bodyPr/>
            <a:lstStyle/>
            <a:p>
              <a:endParaRPr lang="ru-RU"/>
            </a:p>
          </p:txBody>
        </p:sp>
        <p:sp>
          <p:nvSpPr>
            <p:cNvPr id="22832" name="Freeform 1705"/>
            <p:cNvSpPr>
              <a:spLocks/>
            </p:cNvSpPr>
            <p:nvPr/>
          </p:nvSpPr>
          <p:spPr bwMode="auto">
            <a:xfrm>
              <a:off x="1744" y="2287"/>
              <a:ext cx="93" cy="88"/>
            </a:xfrm>
            <a:custGeom>
              <a:avLst/>
              <a:gdLst>
                <a:gd name="T0" fmla="*/ 50 w 93"/>
                <a:gd name="T1" fmla="*/ 88 h 88"/>
                <a:gd name="T2" fmla="*/ 32 w 93"/>
                <a:gd name="T3" fmla="*/ 84 h 88"/>
                <a:gd name="T4" fmla="*/ 16 w 93"/>
                <a:gd name="T5" fmla="*/ 77 h 88"/>
                <a:gd name="T6" fmla="*/ 5 w 93"/>
                <a:gd name="T7" fmla="*/ 64 h 88"/>
                <a:gd name="T8" fmla="*/ 0 w 93"/>
                <a:gd name="T9" fmla="*/ 48 h 88"/>
                <a:gd name="T10" fmla="*/ 2 w 93"/>
                <a:gd name="T11" fmla="*/ 29 h 88"/>
                <a:gd name="T12" fmla="*/ 10 w 93"/>
                <a:gd name="T13" fmla="*/ 16 h 88"/>
                <a:gd name="T14" fmla="*/ 16 w 93"/>
                <a:gd name="T15" fmla="*/ 9 h 88"/>
                <a:gd name="T16" fmla="*/ 24 w 93"/>
                <a:gd name="T17" fmla="*/ 5 h 88"/>
                <a:gd name="T18" fmla="*/ 32 w 93"/>
                <a:gd name="T19" fmla="*/ 2 h 88"/>
                <a:gd name="T20" fmla="*/ 42 w 93"/>
                <a:gd name="T21" fmla="*/ 0 h 88"/>
                <a:gd name="T22" fmla="*/ 61 w 93"/>
                <a:gd name="T23" fmla="*/ 2 h 88"/>
                <a:gd name="T24" fmla="*/ 76 w 93"/>
                <a:gd name="T25" fmla="*/ 9 h 88"/>
                <a:gd name="T26" fmla="*/ 88 w 93"/>
                <a:gd name="T27" fmla="*/ 23 h 88"/>
                <a:gd name="T28" fmla="*/ 93 w 93"/>
                <a:gd name="T29" fmla="*/ 40 h 88"/>
                <a:gd name="T30" fmla="*/ 91 w 93"/>
                <a:gd name="T31" fmla="*/ 57 h 88"/>
                <a:gd name="T32" fmla="*/ 82 w 93"/>
                <a:gd name="T33" fmla="*/ 71 h 88"/>
                <a:gd name="T34" fmla="*/ 75 w 93"/>
                <a:gd name="T35" fmla="*/ 77 h 88"/>
                <a:gd name="T36" fmla="*/ 69 w 93"/>
                <a:gd name="T37" fmla="*/ 82 h 88"/>
                <a:gd name="T38" fmla="*/ 59 w 93"/>
                <a:gd name="T39" fmla="*/ 84 h 88"/>
                <a:gd name="T40" fmla="*/ 50 w 93"/>
                <a:gd name="T41" fmla="*/ 88 h 8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3"/>
                <a:gd name="T64" fmla="*/ 0 h 88"/>
                <a:gd name="T65" fmla="*/ 93 w 93"/>
                <a:gd name="T66" fmla="*/ 88 h 8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3" h="88">
                  <a:moveTo>
                    <a:pt x="50" y="88"/>
                  </a:moveTo>
                  <a:lnTo>
                    <a:pt x="32" y="84"/>
                  </a:lnTo>
                  <a:lnTo>
                    <a:pt x="16" y="77"/>
                  </a:lnTo>
                  <a:lnTo>
                    <a:pt x="5" y="64"/>
                  </a:lnTo>
                  <a:lnTo>
                    <a:pt x="0" y="48"/>
                  </a:lnTo>
                  <a:lnTo>
                    <a:pt x="2" y="29"/>
                  </a:lnTo>
                  <a:lnTo>
                    <a:pt x="10" y="16"/>
                  </a:lnTo>
                  <a:lnTo>
                    <a:pt x="16" y="9"/>
                  </a:lnTo>
                  <a:lnTo>
                    <a:pt x="24" y="5"/>
                  </a:lnTo>
                  <a:lnTo>
                    <a:pt x="32" y="2"/>
                  </a:lnTo>
                  <a:lnTo>
                    <a:pt x="42" y="0"/>
                  </a:lnTo>
                  <a:lnTo>
                    <a:pt x="61" y="2"/>
                  </a:lnTo>
                  <a:lnTo>
                    <a:pt x="76" y="9"/>
                  </a:lnTo>
                  <a:lnTo>
                    <a:pt x="88" y="23"/>
                  </a:lnTo>
                  <a:lnTo>
                    <a:pt x="93" y="40"/>
                  </a:lnTo>
                  <a:lnTo>
                    <a:pt x="91" y="57"/>
                  </a:lnTo>
                  <a:lnTo>
                    <a:pt x="82" y="71"/>
                  </a:lnTo>
                  <a:lnTo>
                    <a:pt x="75" y="77"/>
                  </a:lnTo>
                  <a:lnTo>
                    <a:pt x="69" y="82"/>
                  </a:lnTo>
                  <a:lnTo>
                    <a:pt x="59" y="84"/>
                  </a:lnTo>
                  <a:lnTo>
                    <a:pt x="50" y="88"/>
                  </a:lnTo>
                </a:path>
              </a:pathLst>
            </a:custGeom>
            <a:noFill/>
            <a:ln w="6350" cap="rnd">
              <a:solidFill>
                <a:srgbClr val="000000"/>
              </a:solidFill>
              <a:prstDash val="solid"/>
              <a:round/>
              <a:headEnd/>
              <a:tailEnd/>
            </a:ln>
          </p:spPr>
          <p:txBody>
            <a:bodyPr/>
            <a:lstStyle/>
            <a:p>
              <a:endParaRPr lang="ru-RU"/>
            </a:p>
          </p:txBody>
        </p:sp>
        <p:sp>
          <p:nvSpPr>
            <p:cNvPr id="22833" name="Freeform 1706"/>
            <p:cNvSpPr>
              <a:spLocks/>
            </p:cNvSpPr>
            <p:nvPr/>
          </p:nvSpPr>
          <p:spPr bwMode="auto">
            <a:xfrm>
              <a:off x="1753" y="2380"/>
              <a:ext cx="93" cy="88"/>
            </a:xfrm>
            <a:custGeom>
              <a:avLst/>
              <a:gdLst>
                <a:gd name="T0" fmla="*/ 54 w 93"/>
                <a:gd name="T1" fmla="*/ 86 h 88"/>
                <a:gd name="T2" fmla="*/ 45 w 93"/>
                <a:gd name="T3" fmla="*/ 88 h 88"/>
                <a:gd name="T4" fmla="*/ 36 w 93"/>
                <a:gd name="T5" fmla="*/ 86 h 88"/>
                <a:gd name="T6" fmla="*/ 28 w 93"/>
                <a:gd name="T7" fmla="*/ 83 h 88"/>
                <a:gd name="T8" fmla="*/ 21 w 93"/>
                <a:gd name="T9" fmla="*/ 80 h 88"/>
                <a:gd name="T10" fmla="*/ 13 w 93"/>
                <a:gd name="T11" fmla="*/ 74 h 88"/>
                <a:gd name="T12" fmla="*/ 8 w 93"/>
                <a:gd name="T13" fmla="*/ 68 h 88"/>
                <a:gd name="T14" fmla="*/ 4 w 93"/>
                <a:gd name="T15" fmla="*/ 60 h 88"/>
                <a:gd name="T16" fmla="*/ 2 w 93"/>
                <a:gd name="T17" fmla="*/ 55 h 88"/>
                <a:gd name="T18" fmla="*/ 2 w 93"/>
                <a:gd name="T19" fmla="*/ 51 h 88"/>
                <a:gd name="T20" fmla="*/ 0 w 93"/>
                <a:gd name="T21" fmla="*/ 41 h 88"/>
                <a:gd name="T22" fmla="*/ 2 w 93"/>
                <a:gd name="T23" fmla="*/ 33 h 88"/>
                <a:gd name="T24" fmla="*/ 5 w 93"/>
                <a:gd name="T25" fmla="*/ 26 h 88"/>
                <a:gd name="T26" fmla="*/ 8 w 93"/>
                <a:gd name="T27" fmla="*/ 18 h 88"/>
                <a:gd name="T28" fmla="*/ 11 w 93"/>
                <a:gd name="T29" fmla="*/ 15 h 88"/>
                <a:gd name="T30" fmla="*/ 15 w 93"/>
                <a:gd name="T31" fmla="*/ 12 h 88"/>
                <a:gd name="T32" fmla="*/ 17 w 93"/>
                <a:gd name="T33" fmla="*/ 9 h 88"/>
                <a:gd name="T34" fmla="*/ 22 w 93"/>
                <a:gd name="T35" fmla="*/ 6 h 88"/>
                <a:gd name="T36" fmla="*/ 30 w 93"/>
                <a:gd name="T37" fmla="*/ 2 h 88"/>
                <a:gd name="T38" fmla="*/ 33 w 93"/>
                <a:gd name="T39" fmla="*/ 2 h 88"/>
                <a:gd name="T40" fmla="*/ 38 w 93"/>
                <a:gd name="T41" fmla="*/ 0 h 88"/>
                <a:gd name="T42" fmla="*/ 47 w 93"/>
                <a:gd name="T43" fmla="*/ 0 h 88"/>
                <a:gd name="T44" fmla="*/ 56 w 93"/>
                <a:gd name="T45" fmla="*/ 0 h 88"/>
                <a:gd name="T46" fmla="*/ 64 w 93"/>
                <a:gd name="T47" fmla="*/ 2 h 88"/>
                <a:gd name="T48" fmla="*/ 72 w 93"/>
                <a:gd name="T49" fmla="*/ 8 h 88"/>
                <a:gd name="T50" fmla="*/ 78 w 93"/>
                <a:gd name="T51" fmla="*/ 12 h 88"/>
                <a:gd name="T52" fmla="*/ 84 w 93"/>
                <a:gd name="T53" fmla="*/ 20 h 88"/>
                <a:gd name="T54" fmla="*/ 89 w 93"/>
                <a:gd name="T55" fmla="*/ 28 h 88"/>
                <a:gd name="T56" fmla="*/ 89 w 93"/>
                <a:gd name="T57" fmla="*/ 31 h 88"/>
                <a:gd name="T58" fmla="*/ 91 w 93"/>
                <a:gd name="T59" fmla="*/ 35 h 88"/>
                <a:gd name="T60" fmla="*/ 93 w 93"/>
                <a:gd name="T61" fmla="*/ 44 h 88"/>
                <a:gd name="T62" fmla="*/ 91 w 93"/>
                <a:gd name="T63" fmla="*/ 54 h 88"/>
                <a:gd name="T64" fmla="*/ 88 w 93"/>
                <a:gd name="T65" fmla="*/ 61 h 88"/>
                <a:gd name="T66" fmla="*/ 84 w 93"/>
                <a:gd name="T67" fmla="*/ 69 h 88"/>
                <a:gd name="T68" fmla="*/ 82 w 93"/>
                <a:gd name="T69" fmla="*/ 72 h 88"/>
                <a:gd name="T70" fmla="*/ 78 w 93"/>
                <a:gd name="T71" fmla="*/ 75 h 88"/>
                <a:gd name="T72" fmla="*/ 75 w 93"/>
                <a:gd name="T73" fmla="*/ 78 h 88"/>
                <a:gd name="T74" fmla="*/ 71 w 93"/>
                <a:gd name="T75" fmla="*/ 80 h 88"/>
                <a:gd name="T76" fmla="*/ 63 w 93"/>
                <a:gd name="T77" fmla="*/ 84 h 88"/>
                <a:gd name="T78" fmla="*/ 58 w 93"/>
                <a:gd name="T79" fmla="*/ 86 h 88"/>
                <a:gd name="T80" fmla="*/ 54 w 93"/>
                <a:gd name="T81" fmla="*/ 86 h 8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3"/>
                <a:gd name="T124" fmla="*/ 0 h 88"/>
                <a:gd name="T125" fmla="*/ 93 w 93"/>
                <a:gd name="T126" fmla="*/ 88 h 8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3" h="88">
                  <a:moveTo>
                    <a:pt x="54" y="86"/>
                  </a:moveTo>
                  <a:lnTo>
                    <a:pt x="45" y="88"/>
                  </a:lnTo>
                  <a:lnTo>
                    <a:pt x="36" y="86"/>
                  </a:lnTo>
                  <a:lnTo>
                    <a:pt x="28" y="83"/>
                  </a:lnTo>
                  <a:lnTo>
                    <a:pt x="21" y="80"/>
                  </a:lnTo>
                  <a:lnTo>
                    <a:pt x="13" y="74"/>
                  </a:lnTo>
                  <a:lnTo>
                    <a:pt x="8" y="68"/>
                  </a:lnTo>
                  <a:lnTo>
                    <a:pt x="4" y="60"/>
                  </a:lnTo>
                  <a:lnTo>
                    <a:pt x="2" y="55"/>
                  </a:lnTo>
                  <a:lnTo>
                    <a:pt x="2" y="51"/>
                  </a:lnTo>
                  <a:lnTo>
                    <a:pt x="0" y="41"/>
                  </a:lnTo>
                  <a:lnTo>
                    <a:pt x="2" y="33"/>
                  </a:lnTo>
                  <a:lnTo>
                    <a:pt x="5" y="26"/>
                  </a:lnTo>
                  <a:lnTo>
                    <a:pt x="8" y="18"/>
                  </a:lnTo>
                  <a:lnTo>
                    <a:pt x="11" y="15"/>
                  </a:lnTo>
                  <a:lnTo>
                    <a:pt x="15" y="12"/>
                  </a:lnTo>
                  <a:lnTo>
                    <a:pt x="17" y="9"/>
                  </a:lnTo>
                  <a:lnTo>
                    <a:pt x="22" y="6"/>
                  </a:lnTo>
                  <a:lnTo>
                    <a:pt x="30" y="2"/>
                  </a:lnTo>
                  <a:lnTo>
                    <a:pt x="33" y="2"/>
                  </a:lnTo>
                  <a:lnTo>
                    <a:pt x="38" y="0"/>
                  </a:lnTo>
                  <a:lnTo>
                    <a:pt x="47" y="0"/>
                  </a:lnTo>
                  <a:lnTo>
                    <a:pt x="56" y="0"/>
                  </a:lnTo>
                  <a:lnTo>
                    <a:pt x="64" y="2"/>
                  </a:lnTo>
                  <a:lnTo>
                    <a:pt x="72" y="8"/>
                  </a:lnTo>
                  <a:lnTo>
                    <a:pt x="78" y="12"/>
                  </a:lnTo>
                  <a:lnTo>
                    <a:pt x="84" y="20"/>
                  </a:lnTo>
                  <a:lnTo>
                    <a:pt x="89" y="28"/>
                  </a:lnTo>
                  <a:lnTo>
                    <a:pt x="89" y="31"/>
                  </a:lnTo>
                  <a:lnTo>
                    <a:pt x="91" y="35"/>
                  </a:lnTo>
                  <a:lnTo>
                    <a:pt x="93" y="44"/>
                  </a:lnTo>
                  <a:lnTo>
                    <a:pt x="91" y="54"/>
                  </a:lnTo>
                  <a:lnTo>
                    <a:pt x="88" y="61"/>
                  </a:lnTo>
                  <a:lnTo>
                    <a:pt x="84" y="69"/>
                  </a:lnTo>
                  <a:lnTo>
                    <a:pt x="82" y="72"/>
                  </a:lnTo>
                  <a:lnTo>
                    <a:pt x="78" y="75"/>
                  </a:lnTo>
                  <a:lnTo>
                    <a:pt x="75" y="78"/>
                  </a:lnTo>
                  <a:lnTo>
                    <a:pt x="71" y="80"/>
                  </a:lnTo>
                  <a:lnTo>
                    <a:pt x="63" y="84"/>
                  </a:lnTo>
                  <a:lnTo>
                    <a:pt x="58" y="86"/>
                  </a:lnTo>
                  <a:lnTo>
                    <a:pt x="54" y="86"/>
                  </a:lnTo>
                  <a:close/>
                </a:path>
              </a:pathLst>
            </a:custGeom>
            <a:solidFill>
              <a:srgbClr val="FFFFFF"/>
            </a:solidFill>
            <a:ln w="9525">
              <a:noFill/>
              <a:round/>
              <a:headEnd/>
              <a:tailEnd/>
            </a:ln>
          </p:spPr>
          <p:txBody>
            <a:bodyPr/>
            <a:lstStyle/>
            <a:p>
              <a:endParaRPr lang="ru-RU"/>
            </a:p>
          </p:txBody>
        </p:sp>
        <p:sp>
          <p:nvSpPr>
            <p:cNvPr id="22834" name="Freeform 1707"/>
            <p:cNvSpPr>
              <a:spLocks/>
            </p:cNvSpPr>
            <p:nvPr/>
          </p:nvSpPr>
          <p:spPr bwMode="auto">
            <a:xfrm>
              <a:off x="1782" y="2466"/>
              <a:ext cx="92" cy="90"/>
            </a:xfrm>
            <a:custGeom>
              <a:avLst/>
              <a:gdLst>
                <a:gd name="T0" fmla="*/ 57 w 92"/>
                <a:gd name="T1" fmla="*/ 88 h 90"/>
                <a:gd name="T2" fmla="*/ 49 w 92"/>
                <a:gd name="T3" fmla="*/ 90 h 90"/>
                <a:gd name="T4" fmla="*/ 39 w 92"/>
                <a:gd name="T5" fmla="*/ 90 h 90"/>
                <a:gd name="T6" fmla="*/ 30 w 92"/>
                <a:gd name="T7" fmla="*/ 88 h 90"/>
                <a:gd name="T8" fmla="*/ 26 w 92"/>
                <a:gd name="T9" fmla="*/ 86 h 90"/>
                <a:gd name="T10" fmla="*/ 22 w 92"/>
                <a:gd name="T11" fmla="*/ 85 h 90"/>
                <a:gd name="T12" fmla="*/ 19 w 92"/>
                <a:gd name="T13" fmla="*/ 82 h 90"/>
                <a:gd name="T14" fmla="*/ 15 w 92"/>
                <a:gd name="T15" fmla="*/ 79 h 90"/>
                <a:gd name="T16" fmla="*/ 9 w 92"/>
                <a:gd name="T17" fmla="*/ 73 h 90"/>
                <a:gd name="T18" fmla="*/ 6 w 92"/>
                <a:gd name="T19" fmla="*/ 69 h 90"/>
                <a:gd name="T20" fmla="*/ 5 w 92"/>
                <a:gd name="T21" fmla="*/ 66 h 90"/>
                <a:gd name="T22" fmla="*/ 1 w 92"/>
                <a:gd name="T23" fmla="*/ 57 h 90"/>
                <a:gd name="T24" fmla="*/ 0 w 92"/>
                <a:gd name="T25" fmla="*/ 49 h 90"/>
                <a:gd name="T26" fmla="*/ 0 w 92"/>
                <a:gd name="T27" fmla="*/ 39 h 90"/>
                <a:gd name="T28" fmla="*/ 1 w 92"/>
                <a:gd name="T29" fmla="*/ 32 h 90"/>
                <a:gd name="T30" fmla="*/ 6 w 92"/>
                <a:gd name="T31" fmla="*/ 24 h 90"/>
                <a:gd name="T32" fmla="*/ 11 w 92"/>
                <a:gd name="T33" fmla="*/ 16 h 90"/>
                <a:gd name="T34" fmla="*/ 14 w 92"/>
                <a:gd name="T35" fmla="*/ 13 h 90"/>
                <a:gd name="T36" fmla="*/ 17 w 92"/>
                <a:gd name="T37" fmla="*/ 9 h 90"/>
                <a:gd name="T38" fmla="*/ 20 w 92"/>
                <a:gd name="T39" fmla="*/ 8 h 90"/>
                <a:gd name="T40" fmla="*/ 26 w 92"/>
                <a:gd name="T41" fmla="*/ 5 h 90"/>
                <a:gd name="T42" fmla="*/ 33 w 92"/>
                <a:gd name="T43" fmla="*/ 2 h 90"/>
                <a:gd name="T44" fmla="*/ 43 w 92"/>
                <a:gd name="T45" fmla="*/ 0 h 90"/>
                <a:gd name="T46" fmla="*/ 52 w 92"/>
                <a:gd name="T47" fmla="*/ 2 h 90"/>
                <a:gd name="T48" fmla="*/ 60 w 92"/>
                <a:gd name="T49" fmla="*/ 4 h 90"/>
                <a:gd name="T50" fmla="*/ 65 w 92"/>
                <a:gd name="T51" fmla="*/ 5 h 90"/>
                <a:gd name="T52" fmla="*/ 70 w 92"/>
                <a:gd name="T53" fmla="*/ 6 h 90"/>
                <a:gd name="T54" fmla="*/ 73 w 92"/>
                <a:gd name="T55" fmla="*/ 9 h 90"/>
                <a:gd name="T56" fmla="*/ 76 w 92"/>
                <a:gd name="T57" fmla="*/ 11 h 90"/>
                <a:gd name="T58" fmla="*/ 83 w 92"/>
                <a:gd name="T59" fmla="*/ 17 h 90"/>
                <a:gd name="T60" fmla="*/ 86 w 92"/>
                <a:gd name="T61" fmla="*/ 22 h 90"/>
                <a:gd name="T62" fmla="*/ 87 w 92"/>
                <a:gd name="T63" fmla="*/ 26 h 90"/>
                <a:gd name="T64" fmla="*/ 90 w 92"/>
                <a:gd name="T65" fmla="*/ 35 h 90"/>
                <a:gd name="T66" fmla="*/ 92 w 92"/>
                <a:gd name="T67" fmla="*/ 43 h 90"/>
                <a:gd name="T68" fmla="*/ 92 w 92"/>
                <a:gd name="T69" fmla="*/ 52 h 90"/>
                <a:gd name="T70" fmla="*/ 91 w 92"/>
                <a:gd name="T71" fmla="*/ 60 h 90"/>
                <a:gd name="T72" fmla="*/ 86 w 92"/>
                <a:gd name="T73" fmla="*/ 67 h 90"/>
                <a:gd name="T74" fmla="*/ 81 w 92"/>
                <a:gd name="T75" fmla="*/ 75 h 90"/>
                <a:gd name="T76" fmla="*/ 77 w 92"/>
                <a:gd name="T77" fmla="*/ 79 h 90"/>
                <a:gd name="T78" fmla="*/ 75 w 92"/>
                <a:gd name="T79" fmla="*/ 80 h 90"/>
                <a:gd name="T80" fmla="*/ 72 w 92"/>
                <a:gd name="T81" fmla="*/ 84 h 90"/>
                <a:gd name="T82" fmla="*/ 66 w 92"/>
                <a:gd name="T83" fmla="*/ 85 h 90"/>
                <a:gd name="T84" fmla="*/ 57 w 92"/>
                <a:gd name="T85" fmla="*/ 88 h 9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2"/>
                <a:gd name="T130" fmla="*/ 0 h 90"/>
                <a:gd name="T131" fmla="*/ 92 w 92"/>
                <a:gd name="T132" fmla="*/ 90 h 9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2" h="90">
                  <a:moveTo>
                    <a:pt x="57" y="88"/>
                  </a:moveTo>
                  <a:lnTo>
                    <a:pt x="49" y="90"/>
                  </a:lnTo>
                  <a:lnTo>
                    <a:pt x="39" y="90"/>
                  </a:lnTo>
                  <a:lnTo>
                    <a:pt x="30" y="88"/>
                  </a:lnTo>
                  <a:lnTo>
                    <a:pt x="26" y="86"/>
                  </a:lnTo>
                  <a:lnTo>
                    <a:pt x="22" y="85"/>
                  </a:lnTo>
                  <a:lnTo>
                    <a:pt x="19" y="82"/>
                  </a:lnTo>
                  <a:lnTo>
                    <a:pt x="15" y="79"/>
                  </a:lnTo>
                  <a:lnTo>
                    <a:pt x="9" y="73"/>
                  </a:lnTo>
                  <a:lnTo>
                    <a:pt x="6" y="69"/>
                  </a:lnTo>
                  <a:lnTo>
                    <a:pt x="5" y="66"/>
                  </a:lnTo>
                  <a:lnTo>
                    <a:pt x="1" y="57"/>
                  </a:lnTo>
                  <a:lnTo>
                    <a:pt x="0" y="49"/>
                  </a:lnTo>
                  <a:lnTo>
                    <a:pt x="0" y="39"/>
                  </a:lnTo>
                  <a:lnTo>
                    <a:pt x="1" y="32"/>
                  </a:lnTo>
                  <a:lnTo>
                    <a:pt x="6" y="24"/>
                  </a:lnTo>
                  <a:lnTo>
                    <a:pt x="11" y="16"/>
                  </a:lnTo>
                  <a:lnTo>
                    <a:pt x="14" y="13"/>
                  </a:lnTo>
                  <a:lnTo>
                    <a:pt x="17" y="9"/>
                  </a:lnTo>
                  <a:lnTo>
                    <a:pt x="20" y="8"/>
                  </a:lnTo>
                  <a:lnTo>
                    <a:pt x="26" y="5"/>
                  </a:lnTo>
                  <a:lnTo>
                    <a:pt x="33" y="2"/>
                  </a:lnTo>
                  <a:lnTo>
                    <a:pt x="43" y="0"/>
                  </a:lnTo>
                  <a:lnTo>
                    <a:pt x="52" y="2"/>
                  </a:lnTo>
                  <a:lnTo>
                    <a:pt x="60" y="4"/>
                  </a:lnTo>
                  <a:lnTo>
                    <a:pt x="65" y="5"/>
                  </a:lnTo>
                  <a:lnTo>
                    <a:pt x="70" y="6"/>
                  </a:lnTo>
                  <a:lnTo>
                    <a:pt x="73" y="9"/>
                  </a:lnTo>
                  <a:lnTo>
                    <a:pt x="76" y="11"/>
                  </a:lnTo>
                  <a:lnTo>
                    <a:pt x="83" y="17"/>
                  </a:lnTo>
                  <a:lnTo>
                    <a:pt x="86" y="22"/>
                  </a:lnTo>
                  <a:lnTo>
                    <a:pt x="87" y="26"/>
                  </a:lnTo>
                  <a:lnTo>
                    <a:pt x="90" y="35"/>
                  </a:lnTo>
                  <a:lnTo>
                    <a:pt x="92" y="43"/>
                  </a:lnTo>
                  <a:lnTo>
                    <a:pt x="92" y="52"/>
                  </a:lnTo>
                  <a:lnTo>
                    <a:pt x="91" y="60"/>
                  </a:lnTo>
                  <a:lnTo>
                    <a:pt x="86" y="67"/>
                  </a:lnTo>
                  <a:lnTo>
                    <a:pt x="81" y="75"/>
                  </a:lnTo>
                  <a:lnTo>
                    <a:pt x="77" y="79"/>
                  </a:lnTo>
                  <a:lnTo>
                    <a:pt x="75" y="80"/>
                  </a:lnTo>
                  <a:lnTo>
                    <a:pt x="72" y="84"/>
                  </a:lnTo>
                  <a:lnTo>
                    <a:pt x="66" y="85"/>
                  </a:lnTo>
                  <a:lnTo>
                    <a:pt x="57" y="88"/>
                  </a:lnTo>
                  <a:close/>
                </a:path>
              </a:pathLst>
            </a:custGeom>
            <a:solidFill>
              <a:srgbClr val="FFFFFF"/>
            </a:solidFill>
            <a:ln w="9525">
              <a:noFill/>
              <a:round/>
              <a:headEnd/>
              <a:tailEnd/>
            </a:ln>
          </p:spPr>
          <p:txBody>
            <a:bodyPr/>
            <a:lstStyle/>
            <a:p>
              <a:endParaRPr lang="ru-RU"/>
            </a:p>
          </p:txBody>
        </p:sp>
        <p:sp>
          <p:nvSpPr>
            <p:cNvPr id="22835" name="Freeform 1708"/>
            <p:cNvSpPr>
              <a:spLocks/>
            </p:cNvSpPr>
            <p:nvPr/>
          </p:nvSpPr>
          <p:spPr bwMode="auto">
            <a:xfrm>
              <a:off x="1801" y="2561"/>
              <a:ext cx="92" cy="89"/>
            </a:xfrm>
            <a:custGeom>
              <a:avLst/>
              <a:gdLst>
                <a:gd name="T0" fmla="*/ 63 w 92"/>
                <a:gd name="T1" fmla="*/ 87 h 89"/>
                <a:gd name="T2" fmla="*/ 54 w 92"/>
                <a:gd name="T3" fmla="*/ 89 h 89"/>
                <a:gd name="T4" fmla="*/ 44 w 92"/>
                <a:gd name="T5" fmla="*/ 89 h 89"/>
                <a:gd name="T6" fmla="*/ 39 w 92"/>
                <a:gd name="T7" fmla="*/ 89 h 89"/>
                <a:gd name="T8" fmla="*/ 37 w 92"/>
                <a:gd name="T9" fmla="*/ 88 h 89"/>
                <a:gd name="T10" fmla="*/ 26 w 92"/>
                <a:gd name="T11" fmla="*/ 85 h 89"/>
                <a:gd name="T12" fmla="*/ 19 w 92"/>
                <a:gd name="T13" fmla="*/ 80 h 89"/>
                <a:gd name="T14" fmla="*/ 16 w 92"/>
                <a:gd name="T15" fmla="*/ 79 h 89"/>
                <a:gd name="T16" fmla="*/ 13 w 92"/>
                <a:gd name="T17" fmla="*/ 75 h 89"/>
                <a:gd name="T18" fmla="*/ 9 w 92"/>
                <a:gd name="T19" fmla="*/ 72 h 89"/>
                <a:gd name="T20" fmla="*/ 8 w 92"/>
                <a:gd name="T21" fmla="*/ 68 h 89"/>
                <a:gd name="T22" fmla="*/ 5 w 92"/>
                <a:gd name="T23" fmla="*/ 64 h 89"/>
                <a:gd name="T24" fmla="*/ 3 w 92"/>
                <a:gd name="T25" fmla="*/ 60 h 89"/>
                <a:gd name="T26" fmla="*/ 2 w 92"/>
                <a:gd name="T27" fmla="*/ 50 h 89"/>
                <a:gd name="T28" fmla="*/ 0 w 92"/>
                <a:gd name="T29" fmla="*/ 42 h 89"/>
                <a:gd name="T30" fmla="*/ 2 w 92"/>
                <a:gd name="T31" fmla="*/ 32 h 89"/>
                <a:gd name="T32" fmla="*/ 5 w 92"/>
                <a:gd name="T33" fmla="*/ 25 h 89"/>
                <a:gd name="T34" fmla="*/ 9 w 92"/>
                <a:gd name="T35" fmla="*/ 19 h 89"/>
                <a:gd name="T36" fmla="*/ 16 w 92"/>
                <a:gd name="T37" fmla="*/ 10 h 89"/>
                <a:gd name="T38" fmla="*/ 22 w 92"/>
                <a:gd name="T39" fmla="*/ 6 h 89"/>
                <a:gd name="T40" fmla="*/ 31 w 92"/>
                <a:gd name="T41" fmla="*/ 1 h 89"/>
                <a:gd name="T42" fmla="*/ 39 w 92"/>
                <a:gd name="T43" fmla="*/ 0 h 89"/>
                <a:gd name="T44" fmla="*/ 48 w 92"/>
                <a:gd name="T45" fmla="*/ 0 h 89"/>
                <a:gd name="T46" fmla="*/ 53 w 92"/>
                <a:gd name="T47" fmla="*/ 0 h 89"/>
                <a:gd name="T48" fmla="*/ 58 w 92"/>
                <a:gd name="T49" fmla="*/ 1 h 89"/>
                <a:gd name="T50" fmla="*/ 66 w 92"/>
                <a:gd name="T51" fmla="*/ 2 h 89"/>
                <a:gd name="T52" fmla="*/ 74 w 92"/>
                <a:gd name="T53" fmla="*/ 7 h 89"/>
                <a:gd name="T54" fmla="*/ 76 w 92"/>
                <a:gd name="T55" fmla="*/ 10 h 89"/>
                <a:gd name="T56" fmla="*/ 80 w 92"/>
                <a:gd name="T57" fmla="*/ 13 h 89"/>
                <a:gd name="T58" fmla="*/ 83 w 92"/>
                <a:gd name="T59" fmla="*/ 17 h 89"/>
                <a:gd name="T60" fmla="*/ 85 w 92"/>
                <a:gd name="T61" fmla="*/ 20 h 89"/>
                <a:gd name="T62" fmla="*/ 87 w 92"/>
                <a:gd name="T63" fmla="*/ 25 h 89"/>
                <a:gd name="T64" fmla="*/ 89 w 92"/>
                <a:gd name="T65" fmla="*/ 30 h 89"/>
                <a:gd name="T66" fmla="*/ 91 w 92"/>
                <a:gd name="T67" fmla="*/ 38 h 89"/>
                <a:gd name="T68" fmla="*/ 92 w 92"/>
                <a:gd name="T69" fmla="*/ 47 h 89"/>
                <a:gd name="T70" fmla="*/ 91 w 92"/>
                <a:gd name="T71" fmla="*/ 55 h 89"/>
                <a:gd name="T72" fmla="*/ 87 w 92"/>
                <a:gd name="T73" fmla="*/ 62 h 89"/>
                <a:gd name="T74" fmla="*/ 83 w 92"/>
                <a:gd name="T75" fmla="*/ 70 h 89"/>
                <a:gd name="T76" fmla="*/ 77 w 92"/>
                <a:gd name="T77" fmla="*/ 77 h 89"/>
                <a:gd name="T78" fmla="*/ 71 w 92"/>
                <a:gd name="T79" fmla="*/ 83 h 89"/>
                <a:gd name="T80" fmla="*/ 63 w 92"/>
                <a:gd name="T81" fmla="*/ 87 h 8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2"/>
                <a:gd name="T124" fmla="*/ 0 h 89"/>
                <a:gd name="T125" fmla="*/ 92 w 92"/>
                <a:gd name="T126" fmla="*/ 89 h 8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2" h="89">
                  <a:moveTo>
                    <a:pt x="63" y="87"/>
                  </a:moveTo>
                  <a:lnTo>
                    <a:pt x="54" y="89"/>
                  </a:lnTo>
                  <a:lnTo>
                    <a:pt x="44" y="89"/>
                  </a:lnTo>
                  <a:lnTo>
                    <a:pt x="39" y="89"/>
                  </a:lnTo>
                  <a:lnTo>
                    <a:pt x="37" y="88"/>
                  </a:lnTo>
                  <a:lnTo>
                    <a:pt x="26" y="85"/>
                  </a:lnTo>
                  <a:lnTo>
                    <a:pt x="19" y="80"/>
                  </a:lnTo>
                  <a:lnTo>
                    <a:pt x="16" y="79"/>
                  </a:lnTo>
                  <a:lnTo>
                    <a:pt x="13" y="75"/>
                  </a:lnTo>
                  <a:lnTo>
                    <a:pt x="9" y="72"/>
                  </a:lnTo>
                  <a:lnTo>
                    <a:pt x="8" y="68"/>
                  </a:lnTo>
                  <a:lnTo>
                    <a:pt x="5" y="64"/>
                  </a:lnTo>
                  <a:lnTo>
                    <a:pt x="3" y="60"/>
                  </a:lnTo>
                  <a:lnTo>
                    <a:pt x="2" y="50"/>
                  </a:lnTo>
                  <a:lnTo>
                    <a:pt x="0" y="42"/>
                  </a:lnTo>
                  <a:lnTo>
                    <a:pt x="2" y="32"/>
                  </a:lnTo>
                  <a:lnTo>
                    <a:pt x="5" y="25"/>
                  </a:lnTo>
                  <a:lnTo>
                    <a:pt x="9" y="19"/>
                  </a:lnTo>
                  <a:lnTo>
                    <a:pt x="16" y="10"/>
                  </a:lnTo>
                  <a:lnTo>
                    <a:pt x="22" y="6"/>
                  </a:lnTo>
                  <a:lnTo>
                    <a:pt x="31" y="1"/>
                  </a:lnTo>
                  <a:lnTo>
                    <a:pt x="39" y="0"/>
                  </a:lnTo>
                  <a:lnTo>
                    <a:pt x="48" y="0"/>
                  </a:lnTo>
                  <a:lnTo>
                    <a:pt x="53" y="0"/>
                  </a:lnTo>
                  <a:lnTo>
                    <a:pt x="58" y="1"/>
                  </a:lnTo>
                  <a:lnTo>
                    <a:pt x="66" y="2"/>
                  </a:lnTo>
                  <a:lnTo>
                    <a:pt x="74" y="7"/>
                  </a:lnTo>
                  <a:lnTo>
                    <a:pt x="76" y="10"/>
                  </a:lnTo>
                  <a:lnTo>
                    <a:pt x="80" y="13"/>
                  </a:lnTo>
                  <a:lnTo>
                    <a:pt x="83" y="17"/>
                  </a:lnTo>
                  <a:lnTo>
                    <a:pt x="85" y="20"/>
                  </a:lnTo>
                  <a:lnTo>
                    <a:pt x="87" y="25"/>
                  </a:lnTo>
                  <a:lnTo>
                    <a:pt x="89" y="30"/>
                  </a:lnTo>
                  <a:lnTo>
                    <a:pt x="91" y="38"/>
                  </a:lnTo>
                  <a:lnTo>
                    <a:pt x="92" y="47"/>
                  </a:lnTo>
                  <a:lnTo>
                    <a:pt x="91" y="55"/>
                  </a:lnTo>
                  <a:lnTo>
                    <a:pt x="87" y="62"/>
                  </a:lnTo>
                  <a:lnTo>
                    <a:pt x="83" y="70"/>
                  </a:lnTo>
                  <a:lnTo>
                    <a:pt x="77" y="77"/>
                  </a:lnTo>
                  <a:lnTo>
                    <a:pt x="71" y="83"/>
                  </a:lnTo>
                  <a:lnTo>
                    <a:pt x="63" y="87"/>
                  </a:lnTo>
                  <a:close/>
                </a:path>
              </a:pathLst>
            </a:custGeom>
            <a:solidFill>
              <a:srgbClr val="FFFFFF"/>
            </a:solidFill>
            <a:ln w="9525">
              <a:noFill/>
              <a:round/>
              <a:headEnd/>
              <a:tailEnd/>
            </a:ln>
          </p:spPr>
          <p:txBody>
            <a:bodyPr/>
            <a:lstStyle/>
            <a:p>
              <a:endParaRPr lang="ru-RU"/>
            </a:p>
          </p:txBody>
        </p:sp>
        <p:sp>
          <p:nvSpPr>
            <p:cNvPr id="22836" name="Freeform 1709"/>
            <p:cNvSpPr>
              <a:spLocks/>
            </p:cNvSpPr>
            <p:nvPr/>
          </p:nvSpPr>
          <p:spPr bwMode="auto">
            <a:xfrm>
              <a:off x="1837" y="2649"/>
              <a:ext cx="94" cy="91"/>
            </a:xfrm>
            <a:custGeom>
              <a:avLst/>
              <a:gdLst>
                <a:gd name="T0" fmla="*/ 67 w 94"/>
                <a:gd name="T1" fmla="*/ 87 h 91"/>
                <a:gd name="T2" fmla="*/ 58 w 94"/>
                <a:gd name="T3" fmla="*/ 91 h 91"/>
                <a:gd name="T4" fmla="*/ 49 w 94"/>
                <a:gd name="T5" fmla="*/ 91 h 91"/>
                <a:gd name="T6" fmla="*/ 40 w 94"/>
                <a:gd name="T7" fmla="*/ 91 h 91"/>
                <a:gd name="T8" fmla="*/ 32 w 94"/>
                <a:gd name="T9" fmla="*/ 89 h 91"/>
                <a:gd name="T10" fmla="*/ 24 w 94"/>
                <a:gd name="T11" fmla="*/ 84 h 91"/>
                <a:gd name="T12" fmla="*/ 19 w 94"/>
                <a:gd name="T13" fmla="*/ 82 h 91"/>
                <a:gd name="T14" fmla="*/ 16 w 94"/>
                <a:gd name="T15" fmla="*/ 80 h 91"/>
                <a:gd name="T16" fmla="*/ 13 w 94"/>
                <a:gd name="T17" fmla="*/ 76 h 91"/>
                <a:gd name="T18" fmla="*/ 9 w 94"/>
                <a:gd name="T19" fmla="*/ 73 h 91"/>
                <a:gd name="T20" fmla="*/ 8 w 94"/>
                <a:gd name="T21" fmla="*/ 68 h 91"/>
                <a:gd name="T22" fmla="*/ 5 w 94"/>
                <a:gd name="T23" fmla="*/ 65 h 91"/>
                <a:gd name="T24" fmla="*/ 2 w 94"/>
                <a:gd name="T25" fmla="*/ 55 h 91"/>
                <a:gd name="T26" fmla="*/ 0 w 94"/>
                <a:gd name="T27" fmla="*/ 47 h 91"/>
                <a:gd name="T28" fmla="*/ 2 w 94"/>
                <a:gd name="T29" fmla="*/ 38 h 91"/>
                <a:gd name="T30" fmla="*/ 3 w 94"/>
                <a:gd name="T31" fmla="*/ 30 h 91"/>
                <a:gd name="T32" fmla="*/ 8 w 94"/>
                <a:gd name="T33" fmla="*/ 21 h 91"/>
                <a:gd name="T34" fmla="*/ 13 w 94"/>
                <a:gd name="T35" fmla="*/ 15 h 91"/>
                <a:gd name="T36" fmla="*/ 16 w 94"/>
                <a:gd name="T37" fmla="*/ 12 h 91"/>
                <a:gd name="T38" fmla="*/ 19 w 94"/>
                <a:gd name="T39" fmla="*/ 9 h 91"/>
                <a:gd name="T40" fmla="*/ 24 w 94"/>
                <a:gd name="T41" fmla="*/ 6 h 91"/>
                <a:gd name="T42" fmla="*/ 27 w 94"/>
                <a:gd name="T43" fmla="*/ 4 h 91"/>
                <a:gd name="T44" fmla="*/ 37 w 94"/>
                <a:gd name="T45" fmla="*/ 0 h 91"/>
                <a:gd name="T46" fmla="*/ 46 w 94"/>
                <a:gd name="T47" fmla="*/ 0 h 91"/>
                <a:gd name="T48" fmla="*/ 54 w 94"/>
                <a:gd name="T49" fmla="*/ 0 h 91"/>
                <a:gd name="T50" fmla="*/ 64 w 94"/>
                <a:gd name="T51" fmla="*/ 2 h 91"/>
                <a:gd name="T52" fmla="*/ 71 w 94"/>
                <a:gd name="T53" fmla="*/ 6 h 91"/>
                <a:gd name="T54" fmla="*/ 75 w 94"/>
                <a:gd name="T55" fmla="*/ 9 h 91"/>
                <a:gd name="T56" fmla="*/ 78 w 94"/>
                <a:gd name="T57" fmla="*/ 12 h 91"/>
                <a:gd name="T58" fmla="*/ 81 w 94"/>
                <a:gd name="T59" fmla="*/ 15 h 91"/>
                <a:gd name="T60" fmla="*/ 84 w 94"/>
                <a:gd name="T61" fmla="*/ 19 h 91"/>
                <a:gd name="T62" fmla="*/ 88 w 94"/>
                <a:gd name="T63" fmla="*/ 21 h 91"/>
                <a:gd name="T64" fmla="*/ 89 w 94"/>
                <a:gd name="T65" fmla="*/ 26 h 91"/>
                <a:gd name="T66" fmla="*/ 92 w 94"/>
                <a:gd name="T67" fmla="*/ 34 h 91"/>
                <a:gd name="T68" fmla="*/ 94 w 94"/>
                <a:gd name="T69" fmla="*/ 44 h 91"/>
                <a:gd name="T70" fmla="*/ 94 w 94"/>
                <a:gd name="T71" fmla="*/ 52 h 91"/>
                <a:gd name="T72" fmla="*/ 91 w 94"/>
                <a:gd name="T73" fmla="*/ 61 h 91"/>
                <a:gd name="T74" fmla="*/ 88 w 94"/>
                <a:gd name="T75" fmla="*/ 68 h 91"/>
                <a:gd name="T76" fmla="*/ 81 w 94"/>
                <a:gd name="T77" fmla="*/ 76 h 91"/>
                <a:gd name="T78" fmla="*/ 78 w 94"/>
                <a:gd name="T79" fmla="*/ 80 h 91"/>
                <a:gd name="T80" fmla="*/ 75 w 94"/>
                <a:gd name="T81" fmla="*/ 82 h 91"/>
                <a:gd name="T82" fmla="*/ 72 w 94"/>
                <a:gd name="T83" fmla="*/ 84 h 91"/>
                <a:gd name="T84" fmla="*/ 67 w 94"/>
                <a:gd name="T85" fmla="*/ 87 h 9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
                <a:gd name="T130" fmla="*/ 0 h 91"/>
                <a:gd name="T131" fmla="*/ 94 w 94"/>
                <a:gd name="T132" fmla="*/ 91 h 9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 h="91">
                  <a:moveTo>
                    <a:pt x="67" y="87"/>
                  </a:moveTo>
                  <a:lnTo>
                    <a:pt x="58" y="91"/>
                  </a:lnTo>
                  <a:lnTo>
                    <a:pt x="49" y="91"/>
                  </a:lnTo>
                  <a:lnTo>
                    <a:pt x="40" y="91"/>
                  </a:lnTo>
                  <a:lnTo>
                    <a:pt x="32" y="89"/>
                  </a:lnTo>
                  <a:lnTo>
                    <a:pt x="24" y="84"/>
                  </a:lnTo>
                  <a:lnTo>
                    <a:pt x="19" y="82"/>
                  </a:lnTo>
                  <a:lnTo>
                    <a:pt x="16" y="80"/>
                  </a:lnTo>
                  <a:lnTo>
                    <a:pt x="13" y="76"/>
                  </a:lnTo>
                  <a:lnTo>
                    <a:pt x="9" y="73"/>
                  </a:lnTo>
                  <a:lnTo>
                    <a:pt x="8" y="68"/>
                  </a:lnTo>
                  <a:lnTo>
                    <a:pt x="5" y="65"/>
                  </a:lnTo>
                  <a:lnTo>
                    <a:pt x="2" y="55"/>
                  </a:lnTo>
                  <a:lnTo>
                    <a:pt x="0" y="47"/>
                  </a:lnTo>
                  <a:lnTo>
                    <a:pt x="2" y="38"/>
                  </a:lnTo>
                  <a:lnTo>
                    <a:pt x="3" y="30"/>
                  </a:lnTo>
                  <a:lnTo>
                    <a:pt x="8" y="21"/>
                  </a:lnTo>
                  <a:lnTo>
                    <a:pt x="13" y="15"/>
                  </a:lnTo>
                  <a:lnTo>
                    <a:pt x="16" y="12"/>
                  </a:lnTo>
                  <a:lnTo>
                    <a:pt x="19" y="9"/>
                  </a:lnTo>
                  <a:lnTo>
                    <a:pt x="24" y="6"/>
                  </a:lnTo>
                  <a:lnTo>
                    <a:pt x="27" y="4"/>
                  </a:lnTo>
                  <a:lnTo>
                    <a:pt x="37" y="0"/>
                  </a:lnTo>
                  <a:lnTo>
                    <a:pt x="46" y="0"/>
                  </a:lnTo>
                  <a:lnTo>
                    <a:pt x="54" y="0"/>
                  </a:lnTo>
                  <a:lnTo>
                    <a:pt x="64" y="2"/>
                  </a:lnTo>
                  <a:lnTo>
                    <a:pt x="71" y="6"/>
                  </a:lnTo>
                  <a:lnTo>
                    <a:pt x="75" y="9"/>
                  </a:lnTo>
                  <a:lnTo>
                    <a:pt x="78" y="12"/>
                  </a:lnTo>
                  <a:lnTo>
                    <a:pt x="81" y="15"/>
                  </a:lnTo>
                  <a:lnTo>
                    <a:pt x="84" y="19"/>
                  </a:lnTo>
                  <a:lnTo>
                    <a:pt x="88" y="21"/>
                  </a:lnTo>
                  <a:lnTo>
                    <a:pt x="89" y="26"/>
                  </a:lnTo>
                  <a:lnTo>
                    <a:pt x="92" y="34"/>
                  </a:lnTo>
                  <a:lnTo>
                    <a:pt x="94" y="44"/>
                  </a:lnTo>
                  <a:lnTo>
                    <a:pt x="94" y="52"/>
                  </a:lnTo>
                  <a:lnTo>
                    <a:pt x="91" y="61"/>
                  </a:lnTo>
                  <a:lnTo>
                    <a:pt x="88" y="68"/>
                  </a:lnTo>
                  <a:lnTo>
                    <a:pt x="81" y="76"/>
                  </a:lnTo>
                  <a:lnTo>
                    <a:pt x="78" y="80"/>
                  </a:lnTo>
                  <a:lnTo>
                    <a:pt x="75" y="82"/>
                  </a:lnTo>
                  <a:lnTo>
                    <a:pt x="72" y="84"/>
                  </a:lnTo>
                  <a:lnTo>
                    <a:pt x="67" y="87"/>
                  </a:lnTo>
                  <a:close/>
                </a:path>
              </a:pathLst>
            </a:custGeom>
            <a:solidFill>
              <a:srgbClr val="FFFFFF"/>
            </a:solidFill>
            <a:ln w="9525">
              <a:noFill/>
              <a:round/>
              <a:headEnd/>
              <a:tailEnd/>
            </a:ln>
          </p:spPr>
          <p:txBody>
            <a:bodyPr/>
            <a:lstStyle/>
            <a:p>
              <a:endParaRPr lang="ru-RU"/>
            </a:p>
          </p:txBody>
        </p:sp>
        <p:sp>
          <p:nvSpPr>
            <p:cNvPr id="22837" name="Freeform 1710"/>
            <p:cNvSpPr>
              <a:spLocks/>
            </p:cNvSpPr>
            <p:nvPr/>
          </p:nvSpPr>
          <p:spPr bwMode="auto">
            <a:xfrm>
              <a:off x="1886" y="2731"/>
              <a:ext cx="93" cy="90"/>
            </a:xfrm>
            <a:custGeom>
              <a:avLst/>
              <a:gdLst>
                <a:gd name="T0" fmla="*/ 71 w 93"/>
                <a:gd name="T1" fmla="*/ 84 h 90"/>
                <a:gd name="T2" fmla="*/ 66 w 93"/>
                <a:gd name="T3" fmla="*/ 87 h 90"/>
                <a:gd name="T4" fmla="*/ 61 w 93"/>
                <a:gd name="T5" fmla="*/ 89 h 90"/>
                <a:gd name="T6" fmla="*/ 53 w 93"/>
                <a:gd name="T7" fmla="*/ 90 h 90"/>
                <a:gd name="T8" fmla="*/ 43 w 93"/>
                <a:gd name="T9" fmla="*/ 90 h 90"/>
                <a:gd name="T10" fmla="*/ 33 w 93"/>
                <a:gd name="T11" fmla="*/ 89 h 90"/>
                <a:gd name="T12" fmla="*/ 31 w 93"/>
                <a:gd name="T13" fmla="*/ 89 h 90"/>
                <a:gd name="T14" fmla="*/ 25 w 93"/>
                <a:gd name="T15" fmla="*/ 86 h 90"/>
                <a:gd name="T16" fmla="*/ 22 w 93"/>
                <a:gd name="T17" fmla="*/ 84 h 90"/>
                <a:gd name="T18" fmla="*/ 18 w 93"/>
                <a:gd name="T19" fmla="*/ 82 h 90"/>
                <a:gd name="T20" fmla="*/ 11 w 93"/>
                <a:gd name="T21" fmla="*/ 76 h 90"/>
                <a:gd name="T22" fmla="*/ 6 w 93"/>
                <a:gd name="T23" fmla="*/ 69 h 90"/>
                <a:gd name="T24" fmla="*/ 1 w 93"/>
                <a:gd name="T25" fmla="*/ 60 h 90"/>
                <a:gd name="T26" fmla="*/ 0 w 93"/>
                <a:gd name="T27" fmla="*/ 51 h 90"/>
                <a:gd name="T28" fmla="*/ 0 w 93"/>
                <a:gd name="T29" fmla="*/ 43 h 90"/>
                <a:gd name="T30" fmla="*/ 1 w 93"/>
                <a:gd name="T31" fmla="*/ 34 h 90"/>
                <a:gd name="T32" fmla="*/ 4 w 93"/>
                <a:gd name="T33" fmla="*/ 26 h 90"/>
                <a:gd name="T34" fmla="*/ 6 w 93"/>
                <a:gd name="T35" fmla="*/ 23 h 90"/>
                <a:gd name="T36" fmla="*/ 10 w 93"/>
                <a:gd name="T37" fmla="*/ 20 h 90"/>
                <a:gd name="T38" fmla="*/ 16 w 93"/>
                <a:gd name="T39" fmla="*/ 11 h 90"/>
                <a:gd name="T40" fmla="*/ 22 w 93"/>
                <a:gd name="T41" fmla="*/ 7 h 90"/>
                <a:gd name="T42" fmla="*/ 27 w 93"/>
                <a:gd name="T43" fmla="*/ 6 h 90"/>
                <a:gd name="T44" fmla="*/ 31 w 93"/>
                <a:gd name="T45" fmla="*/ 4 h 90"/>
                <a:gd name="T46" fmla="*/ 40 w 93"/>
                <a:gd name="T47" fmla="*/ 0 h 90"/>
                <a:gd name="T48" fmla="*/ 50 w 93"/>
                <a:gd name="T49" fmla="*/ 0 h 90"/>
                <a:gd name="T50" fmla="*/ 59 w 93"/>
                <a:gd name="T51" fmla="*/ 2 h 90"/>
                <a:gd name="T52" fmla="*/ 62 w 93"/>
                <a:gd name="T53" fmla="*/ 4 h 90"/>
                <a:gd name="T54" fmla="*/ 67 w 93"/>
                <a:gd name="T55" fmla="*/ 5 h 90"/>
                <a:gd name="T56" fmla="*/ 71 w 93"/>
                <a:gd name="T57" fmla="*/ 7 h 90"/>
                <a:gd name="T58" fmla="*/ 75 w 93"/>
                <a:gd name="T59" fmla="*/ 10 h 90"/>
                <a:gd name="T60" fmla="*/ 82 w 93"/>
                <a:gd name="T61" fmla="*/ 17 h 90"/>
                <a:gd name="T62" fmla="*/ 86 w 93"/>
                <a:gd name="T63" fmla="*/ 24 h 90"/>
                <a:gd name="T64" fmla="*/ 92 w 93"/>
                <a:gd name="T65" fmla="*/ 32 h 90"/>
                <a:gd name="T66" fmla="*/ 93 w 93"/>
                <a:gd name="T67" fmla="*/ 39 h 90"/>
                <a:gd name="T68" fmla="*/ 93 w 93"/>
                <a:gd name="T69" fmla="*/ 49 h 90"/>
                <a:gd name="T70" fmla="*/ 92 w 93"/>
                <a:gd name="T71" fmla="*/ 58 h 90"/>
                <a:gd name="T72" fmla="*/ 88 w 93"/>
                <a:gd name="T73" fmla="*/ 65 h 90"/>
                <a:gd name="T74" fmla="*/ 87 w 93"/>
                <a:gd name="T75" fmla="*/ 69 h 90"/>
                <a:gd name="T76" fmla="*/ 83 w 93"/>
                <a:gd name="T77" fmla="*/ 73 h 90"/>
                <a:gd name="T78" fmla="*/ 77 w 93"/>
                <a:gd name="T79" fmla="*/ 79 h 90"/>
                <a:gd name="T80" fmla="*/ 71 w 93"/>
                <a:gd name="T81" fmla="*/ 84 h 9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3"/>
                <a:gd name="T124" fmla="*/ 0 h 90"/>
                <a:gd name="T125" fmla="*/ 93 w 93"/>
                <a:gd name="T126" fmla="*/ 90 h 9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3" h="90">
                  <a:moveTo>
                    <a:pt x="71" y="84"/>
                  </a:moveTo>
                  <a:lnTo>
                    <a:pt x="66" y="87"/>
                  </a:lnTo>
                  <a:lnTo>
                    <a:pt x="61" y="89"/>
                  </a:lnTo>
                  <a:lnTo>
                    <a:pt x="53" y="90"/>
                  </a:lnTo>
                  <a:lnTo>
                    <a:pt x="43" y="90"/>
                  </a:lnTo>
                  <a:lnTo>
                    <a:pt x="33" y="89"/>
                  </a:lnTo>
                  <a:lnTo>
                    <a:pt x="31" y="89"/>
                  </a:lnTo>
                  <a:lnTo>
                    <a:pt x="25" y="86"/>
                  </a:lnTo>
                  <a:lnTo>
                    <a:pt x="22" y="84"/>
                  </a:lnTo>
                  <a:lnTo>
                    <a:pt x="18" y="82"/>
                  </a:lnTo>
                  <a:lnTo>
                    <a:pt x="11" y="76"/>
                  </a:lnTo>
                  <a:lnTo>
                    <a:pt x="6" y="69"/>
                  </a:lnTo>
                  <a:lnTo>
                    <a:pt x="1" y="60"/>
                  </a:lnTo>
                  <a:lnTo>
                    <a:pt x="0" y="51"/>
                  </a:lnTo>
                  <a:lnTo>
                    <a:pt x="0" y="43"/>
                  </a:lnTo>
                  <a:lnTo>
                    <a:pt x="1" y="34"/>
                  </a:lnTo>
                  <a:lnTo>
                    <a:pt x="4" y="26"/>
                  </a:lnTo>
                  <a:lnTo>
                    <a:pt x="6" y="23"/>
                  </a:lnTo>
                  <a:lnTo>
                    <a:pt x="10" y="20"/>
                  </a:lnTo>
                  <a:lnTo>
                    <a:pt x="16" y="11"/>
                  </a:lnTo>
                  <a:lnTo>
                    <a:pt x="22" y="7"/>
                  </a:lnTo>
                  <a:lnTo>
                    <a:pt x="27" y="6"/>
                  </a:lnTo>
                  <a:lnTo>
                    <a:pt x="31" y="4"/>
                  </a:lnTo>
                  <a:lnTo>
                    <a:pt x="40" y="0"/>
                  </a:lnTo>
                  <a:lnTo>
                    <a:pt x="50" y="0"/>
                  </a:lnTo>
                  <a:lnTo>
                    <a:pt x="59" y="2"/>
                  </a:lnTo>
                  <a:lnTo>
                    <a:pt x="62" y="4"/>
                  </a:lnTo>
                  <a:lnTo>
                    <a:pt x="67" y="5"/>
                  </a:lnTo>
                  <a:lnTo>
                    <a:pt x="71" y="7"/>
                  </a:lnTo>
                  <a:lnTo>
                    <a:pt x="75" y="10"/>
                  </a:lnTo>
                  <a:lnTo>
                    <a:pt x="82" y="17"/>
                  </a:lnTo>
                  <a:lnTo>
                    <a:pt x="86" y="24"/>
                  </a:lnTo>
                  <a:lnTo>
                    <a:pt x="92" y="32"/>
                  </a:lnTo>
                  <a:lnTo>
                    <a:pt x="93" y="39"/>
                  </a:lnTo>
                  <a:lnTo>
                    <a:pt x="93" y="49"/>
                  </a:lnTo>
                  <a:lnTo>
                    <a:pt x="92" y="58"/>
                  </a:lnTo>
                  <a:lnTo>
                    <a:pt x="88" y="65"/>
                  </a:lnTo>
                  <a:lnTo>
                    <a:pt x="87" y="69"/>
                  </a:lnTo>
                  <a:lnTo>
                    <a:pt x="83" y="73"/>
                  </a:lnTo>
                  <a:lnTo>
                    <a:pt x="77" y="79"/>
                  </a:lnTo>
                  <a:lnTo>
                    <a:pt x="71" y="84"/>
                  </a:lnTo>
                  <a:close/>
                </a:path>
              </a:pathLst>
            </a:custGeom>
            <a:solidFill>
              <a:srgbClr val="FFFFFF"/>
            </a:solidFill>
            <a:ln w="9525">
              <a:noFill/>
              <a:round/>
              <a:headEnd/>
              <a:tailEnd/>
            </a:ln>
          </p:spPr>
          <p:txBody>
            <a:bodyPr/>
            <a:lstStyle/>
            <a:p>
              <a:endParaRPr lang="ru-RU"/>
            </a:p>
          </p:txBody>
        </p:sp>
        <p:sp>
          <p:nvSpPr>
            <p:cNvPr id="22838" name="Freeform 1711"/>
            <p:cNvSpPr>
              <a:spLocks/>
            </p:cNvSpPr>
            <p:nvPr/>
          </p:nvSpPr>
          <p:spPr bwMode="auto">
            <a:xfrm>
              <a:off x="1938" y="2809"/>
              <a:ext cx="94" cy="91"/>
            </a:xfrm>
            <a:custGeom>
              <a:avLst/>
              <a:gdLst>
                <a:gd name="T0" fmla="*/ 74 w 94"/>
                <a:gd name="T1" fmla="*/ 84 h 91"/>
                <a:gd name="T2" fmla="*/ 70 w 94"/>
                <a:gd name="T3" fmla="*/ 85 h 91"/>
                <a:gd name="T4" fmla="*/ 66 w 94"/>
                <a:gd name="T5" fmla="*/ 87 h 91"/>
                <a:gd name="T6" fmla="*/ 57 w 94"/>
                <a:gd name="T7" fmla="*/ 90 h 91"/>
                <a:gd name="T8" fmla="*/ 48 w 94"/>
                <a:gd name="T9" fmla="*/ 91 h 91"/>
                <a:gd name="T10" fmla="*/ 44 w 94"/>
                <a:gd name="T11" fmla="*/ 91 h 91"/>
                <a:gd name="T12" fmla="*/ 40 w 94"/>
                <a:gd name="T13" fmla="*/ 90 h 91"/>
                <a:gd name="T14" fmla="*/ 31 w 94"/>
                <a:gd name="T15" fmla="*/ 89 h 91"/>
                <a:gd name="T16" fmla="*/ 23 w 94"/>
                <a:gd name="T17" fmla="*/ 84 h 91"/>
                <a:gd name="T18" fmla="*/ 17 w 94"/>
                <a:gd name="T19" fmla="*/ 79 h 91"/>
                <a:gd name="T20" fmla="*/ 13 w 94"/>
                <a:gd name="T21" fmla="*/ 76 h 91"/>
                <a:gd name="T22" fmla="*/ 10 w 94"/>
                <a:gd name="T23" fmla="*/ 72 h 91"/>
                <a:gd name="T24" fmla="*/ 7 w 94"/>
                <a:gd name="T25" fmla="*/ 68 h 91"/>
                <a:gd name="T26" fmla="*/ 6 w 94"/>
                <a:gd name="T27" fmla="*/ 64 h 91"/>
                <a:gd name="T28" fmla="*/ 2 w 94"/>
                <a:gd name="T29" fmla="*/ 55 h 91"/>
                <a:gd name="T30" fmla="*/ 0 w 94"/>
                <a:gd name="T31" fmla="*/ 47 h 91"/>
                <a:gd name="T32" fmla="*/ 2 w 94"/>
                <a:gd name="T33" fmla="*/ 42 h 91"/>
                <a:gd name="T34" fmla="*/ 2 w 94"/>
                <a:gd name="T35" fmla="*/ 37 h 91"/>
                <a:gd name="T36" fmla="*/ 4 w 94"/>
                <a:gd name="T37" fmla="*/ 30 h 91"/>
                <a:gd name="T38" fmla="*/ 8 w 94"/>
                <a:gd name="T39" fmla="*/ 21 h 91"/>
                <a:gd name="T40" fmla="*/ 13 w 94"/>
                <a:gd name="T41" fmla="*/ 15 h 91"/>
                <a:gd name="T42" fmla="*/ 18 w 94"/>
                <a:gd name="T43" fmla="*/ 11 h 91"/>
                <a:gd name="T44" fmla="*/ 21 w 94"/>
                <a:gd name="T45" fmla="*/ 9 h 91"/>
                <a:gd name="T46" fmla="*/ 24 w 94"/>
                <a:gd name="T47" fmla="*/ 5 h 91"/>
                <a:gd name="T48" fmla="*/ 29 w 94"/>
                <a:gd name="T49" fmla="*/ 4 h 91"/>
                <a:gd name="T50" fmla="*/ 38 w 94"/>
                <a:gd name="T51" fmla="*/ 0 h 91"/>
                <a:gd name="T52" fmla="*/ 47 w 94"/>
                <a:gd name="T53" fmla="*/ 0 h 91"/>
                <a:gd name="T54" fmla="*/ 51 w 94"/>
                <a:gd name="T55" fmla="*/ 0 h 91"/>
                <a:gd name="T56" fmla="*/ 56 w 94"/>
                <a:gd name="T57" fmla="*/ 0 h 91"/>
                <a:gd name="T58" fmla="*/ 64 w 94"/>
                <a:gd name="T59" fmla="*/ 3 h 91"/>
                <a:gd name="T60" fmla="*/ 72 w 94"/>
                <a:gd name="T61" fmla="*/ 7 h 91"/>
                <a:gd name="T62" fmla="*/ 80 w 94"/>
                <a:gd name="T63" fmla="*/ 13 h 91"/>
                <a:gd name="T64" fmla="*/ 83 w 94"/>
                <a:gd name="T65" fmla="*/ 17 h 91"/>
                <a:gd name="T66" fmla="*/ 87 w 94"/>
                <a:gd name="T67" fmla="*/ 20 h 91"/>
                <a:gd name="T68" fmla="*/ 87 w 94"/>
                <a:gd name="T69" fmla="*/ 23 h 91"/>
                <a:gd name="T70" fmla="*/ 89 w 94"/>
                <a:gd name="T71" fmla="*/ 28 h 91"/>
                <a:gd name="T72" fmla="*/ 93 w 94"/>
                <a:gd name="T73" fmla="*/ 36 h 91"/>
                <a:gd name="T74" fmla="*/ 94 w 94"/>
                <a:gd name="T75" fmla="*/ 45 h 91"/>
                <a:gd name="T76" fmla="*/ 94 w 94"/>
                <a:gd name="T77" fmla="*/ 50 h 91"/>
                <a:gd name="T78" fmla="*/ 93 w 94"/>
                <a:gd name="T79" fmla="*/ 53 h 91"/>
                <a:gd name="T80" fmla="*/ 91 w 94"/>
                <a:gd name="T81" fmla="*/ 63 h 91"/>
                <a:gd name="T82" fmla="*/ 87 w 94"/>
                <a:gd name="T83" fmla="*/ 70 h 91"/>
                <a:gd name="T84" fmla="*/ 81 w 94"/>
                <a:gd name="T85" fmla="*/ 77 h 91"/>
                <a:gd name="T86" fmla="*/ 78 w 94"/>
                <a:gd name="T87" fmla="*/ 81 h 91"/>
                <a:gd name="T88" fmla="*/ 74 w 94"/>
                <a:gd name="T89" fmla="*/ 84 h 9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4"/>
                <a:gd name="T136" fmla="*/ 0 h 91"/>
                <a:gd name="T137" fmla="*/ 94 w 94"/>
                <a:gd name="T138" fmla="*/ 91 h 9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4" h="91">
                  <a:moveTo>
                    <a:pt x="74" y="84"/>
                  </a:moveTo>
                  <a:lnTo>
                    <a:pt x="70" y="85"/>
                  </a:lnTo>
                  <a:lnTo>
                    <a:pt x="66" y="87"/>
                  </a:lnTo>
                  <a:lnTo>
                    <a:pt x="57" y="90"/>
                  </a:lnTo>
                  <a:lnTo>
                    <a:pt x="48" y="91"/>
                  </a:lnTo>
                  <a:lnTo>
                    <a:pt x="44" y="91"/>
                  </a:lnTo>
                  <a:lnTo>
                    <a:pt x="40" y="90"/>
                  </a:lnTo>
                  <a:lnTo>
                    <a:pt x="31" y="89"/>
                  </a:lnTo>
                  <a:lnTo>
                    <a:pt x="23" y="84"/>
                  </a:lnTo>
                  <a:lnTo>
                    <a:pt x="17" y="79"/>
                  </a:lnTo>
                  <a:lnTo>
                    <a:pt x="13" y="76"/>
                  </a:lnTo>
                  <a:lnTo>
                    <a:pt x="10" y="72"/>
                  </a:lnTo>
                  <a:lnTo>
                    <a:pt x="7" y="68"/>
                  </a:lnTo>
                  <a:lnTo>
                    <a:pt x="6" y="64"/>
                  </a:lnTo>
                  <a:lnTo>
                    <a:pt x="2" y="55"/>
                  </a:lnTo>
                  <a:lnTo>
                    <a:pt x="0" y="47"/>
                  </a:lnTo>
                  <a:lnTo>
                    <a:pt x="2" y="42"/>
                  </a:lnTo>
                  <a:lnTo>
                    <a:pt x="2" y="37"/>
                  </a:lnTo>
                  <a:lnTo>
                    <a:pt x="4" y="30"/>
                  </a:lnTo>
                  <a:lnTo>
                    <a:pt x="8" y="21"/>
                  </a:lnTo>
                  <a:lnTo>
                    <a:pt x="13" y="15"/>
                  </a:lnTo>
                  <a:lnTo>
                    <a:pt x="18" y="11"/>
                  </a:lnTo>
                  <a:lnTo>
                    <a:pt x="21" y="9"/>
                  </a:lnTo>
                  <a:lnTo>
                    <a:pt x="24" y="5"/>
                  </a:lnTo>
                  <a:lnTo>
                    <a:pt x="29" y="4"/>
                  </a:lnTo>
                  <a:lnTo>
                    <a:pt x="38" y="0"/>
                  </a:lnTo>
                  <a:lnTo>
                    <a:pt x="47" y="0"/>
                  </a:lnTo>
                  <a:lnTo>
                    <a:pt x="51" y="0"/>
                  </a:lnTo>
                  <a:lnTo>
                    <a:pt x="56" y="0"/>
                  </a:lnTo>
                  <a:lnTo>
                    <a:pt x="64" y="3"/>
                  </a:lnTo>
                  <a:lnTo>
                    <a:pt x="72" y="7"/>
                  </a:lnTo>
                  <a:lnTo>
                    <a:pt x="80" y="13"/>
                  </a:lnTo>
                  <a:lnTo>
                    <a:pt x="83" y="17"/>
                  </a:lnTo>
                  <a:lnTo>
                    <a:pt x="87" y="20"/>
                  </a:lnTo>
                  <a:lnTo>
                    <a:pt x="87" y="23"/>
                  </a:lnTo>
                  <a:lnTo>
                    <a:pt x="89" y="28"/>
                  </a:lnTo>
                  <a:lnTo>
                    <a:pt x="93" y="36"/>
                  </a:lnTo>
                  <a:lnTo>
                    <a:pt x="94" y="45"/>
                  </a:lnTo>
                  <a:lnTo>
                    <a:pt x="94" y="50"/>
                  </a:lnTo>
                  <a:lnTo>
                    <a:pt x="93" y="53"/>
                  </a:lnTo>
                  <a:lnTo>
                    <a:pt x="91" y="63"/>
                  </a:lnTo>
                  <a:lnTo>
                    <a:pt x="87" y="70"/>
                  </a:lnTo>
                  <a:lnTo>
                    <a:pt x="81" y="77"/>
                  </a:lnTo>
                  <a:lnTo>
                    <a:pt x="78" y="81"/>
                  </a:lnTo>
                  <a:lnTo>
                    <a:pt x="74" y="84"/>
                  </a:lnTo>
                  <a:close/>
                </a:path>
              </a:pathLst>
            </a:custGeom>
            <a:solidFill>
              <a:srgbClr val="FFFFFF"/>
            </a:solidFill>
            <a:ln w="9525">
              <a:noFill/>
              <a:round/>
              <a:headEnd/>
              <a:tailEnd/>
            </a:ln>
          </p:spPr>
          <p:txBody>
            <a:bodyPr/>
            <a:lstStyle/>
            <a:p>
              <a:endParaRPr lang="ru-RU"/>
            </a:p>
          </p:txBody>
        </p:sp>
        <p:sp>
          <p:nvSpPr>
            <p:cNvPr id="22839" name="Freeform 1712"/>
            <p:cNvSpPr>
              <a:spLocks/>
            </p:cNvSpPr>
            <p:nvPr/>
          </p:nvSpPr>
          <p:spPr bwMode="auto">
            <a:xfrm>
              <a:off x="2001" y="2890"/>
              <a:ext cx="92" cy="92"/>
            </a:xfrm>
            <a:custGeom>
              <a:avLst/>
              <a:gdLst>
                <a:gd name="T0" fmla="*/ 76 w 92"/>
                <a:gd name="T1" fmla="*/ 80 h 92"/>
                <a:gd name="T2" fmla="*/ 67 w 92"/>
                <a:gd name="T3" fmla="*/ 85 h 92"/>
                <a:gd name="T4" fmla="*/ 60 w 92"/>
                <a:gd name="T5" fmla="*/ 91 h 92"/>
                <a:gd name="T6" fmla="*/ 55 w 92"/>
                <a:gd name="T7" fmla="*/ 91 h 92"/>
                <a:gd name="T8" fmla="*/ 50 w 92"/>
                <a:gd name="T9" fmla="*/ 91 h 92"/>
                <a:gd name="T10" fmla="*/ 43 w 92"/>
                <a:gd name="T11" fmla="*/ 92 h 92"/>
                <a:gd name="T12" fmla="*/ 33 w 92"/>
                <a:gd name="T13" fmla="*/ 91 h 92"/>
                <a:gd name="T14" fmla="*/ 26 w 92"/>
                <a:gd name="T15" fmla="*/ 87 h 92"/>
                <a:gd name="T16" fmla="*/ 22 w 92"/>
                <a:gd name="T17" fmla="*/ 84 h 92"/>
                <a:gd name="T18" fmla="*/ 17 w 92"/>
                <a:gd name="T19" fmla="*/ 82 h 92"/>
                <a:gd name="T20" fmla="*/ 11 w 92"/>
                <a:gd name="T21" fmla="*/ 76 h 92"/>
                <a:gd name="T22" fmla="*/ 8 w 92"/>
                <a:gd name="T23" fmla="*/ 71 h 92"/>
                <a:gd name="T24" fmla="*/ 7 w 92"/>
                <a:gd name="T25" fmla="*/ 68 h 92"/>
                <a:gd name="T26" fmla="*/ 4 w 92"/>
                <a:gd name="T27" fmla="*/ 60 h 92"/>
                <a:gd name="T28" fmla="*/ 0 w 92"/>
                <a:gd name="T29" fmla="*/ 50 h 92"/>
                <a:gd name="T30" fmla="*/ 0 w 92"/>
                <a:gd name="T31" fmla="*/ 42 h 92"/>
                <a:gd name="T32" fmla="*/ 2 w 92"/>
                <a:gd name="T33" fmla="*/ 32 h 92"/>
                <a:gd name="T34" fmla="*/ 5 w 92"/>
                <a:gd name="T35" fmla="*/ 25 h 92"/>
                <a:gd name="T36" fmla="*/ 8 w 92"/>
                <a:gd name="T37" fmla="*/ 21 h 92"/>
                <a:gd name="T38" fmla="*/ 11 w 92"/>
                <a:gd name="T39" fmla="*/ 19 h 92"/>
                <a:gd name="T40" fmla="*/ 17 w 92"/>
                <a:gd name="T41" fmla="*/ 10 h 92"/>
                <a:gd name="T42" fmla="*/ 25 w 92"/>
                <a:gd name="T43" fmla="*/ 5 h 92"/>
                <a:gd name="T44" fmla="*/ 33 w 92"/>
                <a:gd name="T45" fmla="*/ 2 h 92"/>
                <a:gd name="T46" fmla="*/ 37 w 92"/>
                <a:gd name="T47" fmla="*/ 0 h 92"/>
                <a:gd name="T48" fmla="*/ 41 w 92"/>
                <a:gd name="T49" fmla="*/ 0 h 92"/>
                <a:gd name="T50" fmla="*/ 50 w 92"/>
                <a:gd name="T51" fmla="*/ 0 h 92"/>
                <a:gd name="T52" fmla="*/ 58 w 92"/>
                <a:gd name="T53" fmla="*/ 2 h 92"/>
                <a:gd name="T54" fmla="*/ 67 w 92"/>
                <a:gd name="T55" fmla="*/ 5 h 92"/>
                <a:gd name="T56" fmla="*/ 70 w 92"/>
                <a:gd name="T57" fmla="*/ 7 h 92"/>
                <a:gd name="T58" fmla="*/ 75 w 92"/>
                <a:gd name="T59" fmla="*/ 10 h 92"/>
                <a:gd name="T60" fmla="*/ 81 w 92"/>
                <a:gd name="T61" fmla="*/ 17 h 92"/>
                <a:gd name="T62" fmla="*/ 85 w 92"/>
                <a:gd name="T63" fmla="*/ 19 h 92"/>
                <a:gd name="T64" fmla="*/ 86 w 92"/>
                <a:gd name="T65" fmla="*/ 24 h 92"/>
                <a:gd name="T66" fmla="*/ 89 w 92"/>
                <a:gd name="T67" fmla="*/ 32 h 92"/>
                <a:gd name="T68" fmla="*/ 91 w 92"/>
                <a:gd name="T69" fmla="*/ 40 h 92"/>
                <a:gd name="T70" fmla="*/ 92 w 92"/>
                <a:gd name="T71" fmla="*/ 50 h 92"/>
                <a:gd name="T72" fmla="*/ 91 w 92"/>
                <a:gd name="T73" fmla="*/ 58 h 92"/>
                <a:gd name="T74" fmla="*/ 86 w 92"/>
                <a:gd name="T75" fmla="*/ 66 h 92"/>
                <a:gd name="T76" fmla="*/ 85 w 92"/>
                <a:gd name="T77" fmla="*/ 70 h 92"/>
                <a:gd name="T78" fmla="*/ 82 w 92"/>
                <a:gd name="T79" fmla="*/ 74 h 92"/>
                <a:gd name="T80" fmla="*/ 76 w 92"/>
                <a:gd name="T81" fmla="*/ 80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2"/>
                <a:gd name="T124" fmla="*/ 0 h 92"/>
                <a:gd name="T125" fmla="*/ 92 w 92"/>
                <a:gd name="T126" fmla="*/ 92 h 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2" h="92">
                  <a:moveTo>
                    <a:pt x="76" y="80"/>
                  </a:moveTo>
                  <a:lnTo>
                    <a:pt x="67" y="85"/>
                  </a:lnTo>
                  <a:lnTo>
                    <a:pt x="60" y="91"/>
                  </a:lnTo>
                  <a:lnTo>
                    <a:pt x="55" y="91"/>
                  </a:lnTo>
                  <a:lnTo>
                    <a:pt x="50" y="91"/>
                  </a:lnTo>
                  <a:lnTo>
                    <a:pt x="43" y="92"/>
                  </a:lnTo>
                  <a:lnTo>
                    <a:pt x="33" y="91"/>
                  </a:lnTo>
                  <a:lnTo>
                    <a:pt x="26" y="87"/>
                  </a:lnTo>
                  <a:lnTo>
                    <a:pt x="22" y="84"/>
                  </a:lnTo>
                  <a:lnTo>
                    <a:pt x="17" y="82"/>
                  </a:lnTo>
                  <a:lnTo>
                    <a:pt x="11" y="76"/>
                  </a:lnTo>
                  <a:lnTo>
                    <a:pt x="8" y="71"/>
                  </a:lnTo>
                  <a:lnTo>
                    <a:pt x="7" y="68"/>
                  </a:lnTo>
                  <a:lnTo>
                    <a:pt x="4" y="60"/>
                  </a:lnTo>
                  <a:lnTo>
                    <a:pt x="0" y="50"/>
                  </a:lnTo>
                  <a:lnTo>
                    <a:pt x="0" y="42"/>
                  </a:lnTo>
                  <a:lnTo>
                    <a:pt x="2" y="32"/>
                  </a:lnTo>
                  <a:lnTo>
                    <a:pt x="5" y="25"/>
                  </a:lnTo>
                  <a:lnTo>
                    <a:pt x="8" y="21"/>
                  </a:lnTo>
                  <a:lnTo>
                    <a:pt x="11" y="19"/>
                  </a:lnTo>
                  <a:lnTo>
                    <a:pt x="17" y="10"/>
                  </a:lnTo>
                  <a:lnTo>
                    <a:pt x="25" y="5"/>
                  </a:lnTo>
                  <a:lnTo>
                    <a:pt x="33" y="2"/>
                  </a:lnTo>
                  <a:lnTo>
                    <a:pt x="37" y="0"/>
                  </a:lnTo>
                  <a:lnTo>
                    <a:pt x="41" y="0"/>
                  </a:lnTo>
                  <a:lnTo>
                    <a:pt x="50" y="0"/>
                  </a:lnTo>
                  <a:lnTo>
                    <a:pt x="58" y="2"/>
                  </a:lnTo>
                  <a:lnTo>
                    <a:pt x="67" y="5"/>
                  </a:lnTo>
                  <a:lnTo>
                    <a:pt x="70" y="7"/>
                  </a:lnTo>
                  <a:lnTo>
                    <a:pt x="75" y="10"/>
                  </a:lnTo>
                  <a:lnTo>
                    <a:pt x="81" y="17"/>
                  </a:lnTo>
                  <a:lnTo>
                    <a:pt x="85" y="19"/>
                  </a:lnTo>
                  <a:lnTo>
                    <a:pt x="86" y="24"/>
                  </a:lnTo>
                  <a:lnTo>
                    <a:pt x="89" y="32"/>
                  </a:lnTo>
                  <a:lnTo>
                    <a:pt x="91" y="40"/>
                  </a:lnTo>
                  <a:lnTo>
                    <a:pt x="92" y="50"/>
                  </a:lnTo>
                  <a:lnTo>
                    <a:pt x="91" y="58"/>
                  </a:lnTo>
                  <a:lnTo>
                    <a:pt x="86" y="66"/>
                  </a:lnTo>
                  <a:lnTo>
                    <a:pt x="85" y="70"/>
                  </a:lnTo>
                  <a:lnTo>
                    <a:pt x="82" y="74"/>
                  </a:lnTo>
                  <a:lnTo>
                    <a:pt x="76" y="80"/>
                  </a:lnTo>
                  <a:close/>
                </a:path>
              </a:pathLst>
            </a:custGeom>
            <a:solidFill>
              <a:srgbClr val="FFFFFF"/>
            </a:solidFill>
            <a:ln w="9525">
              <a:noFill/>
              <a:round/>
              <a:headEnd/>
              <a:tailEnd/>
            </a:ln>
          </p:spPr>
          <p:txBody>
            <a:bodyPr/>
            <a:lstStyle/>
            <a:p>
              <a:endParaRPr lang="ru-RU"/>
            </a:p>
          </p:txBody>
        </p:sp>
        <p:sp>
          <p:nvSpPr>
            <p:cNvPr id="22840" name="Freeform 1713"/>
            <p:cNvSpPr>
              <a:spLocks/>
            </p:cNvSpPr>
            <p:nvPr/>
          </p:nvSpPr>
          <p:spPr bwMode="auto">
            <a:xfrm>
              <a:off x="2064" y="2951"/>
              <a:ext cx="95" cy="90"/>
            </a:xfrm>
            <a:custGeom>
              <a:avLst/>
              <a:gdLst>
                <a:gd name="T0" fmla="*/ 81 w 95"/>
                <a:gd name="T1" fmla="*/ 78 h 90"/>
                <a:gd name="T2" fmla="*/ 74 w 95"/>
                <a:gd name="T3" fmla="*/ 82 h 90"/>
                <a:gd name="T4" fmla="*/ 70 w 95"/>
                <a:gd name="T5" fmla="*/ 85 h 90"/>
                <a:gd name="T6" fmla="*/ 64 w 95"/>
                <a:gd name="T7" fmla="*/ 87 h 90"/>
                <a:gd name="T8" fmla="*/ 62 w 95"/>
                <a:gd name="T9" fmla="*/ 88 h 90"/>
                <a:gd name="T10" fmla="*/ 56 w 95"/>
                <a:gd name="T11" fmla="*/ 88 h 90"/>
                <a:gd name="T12" fmla="*/ 47 w 95"/>
                <a:gd name="T13" fmla="*/ 90 h 90"/>
                <a:gd name="T14" fmla="*/ 39 w 95"/>
                <a:gd name="T15" fmla="*/ 88 h 90"/>
                <a:gd name="T16" fmla="*/ 29 w 95"/>
                <a:gd name="T17" fmla="*/ 87 h 90"/>
                <a:gd name="T18" fmla="*/ 21 w 95"/>
                <a:gd name="T19" fmla="*/ 82 h 90"/>
                <a:gd name="T20" fmla="*/ 17 w 95"/>
                <a:gd name="T21" fmla="*/ 80 h 90"/>
                <a:gd name="T22" fmla="*/ 14 w 95"/>
                <a:gd name="T23" fmla="*/ 78 h 90"/>
                <a:gd name="T24" fmla="*/ 8 w 95"/>
                <a:gd name="T25" fmla="*/ 69 h 90"/>
                <a:gd name="T26" fmla="*/ 2 w 95"/>
                <a:gd name="T27" fmla="*/ 62 h 90"/>
                <a:gd name="T28" fmla="*/ 1 w 95"/>
                <a:gd name="T29" fmla="*/ 54 h 90"/>
                <a:gd name="T30" fmla="*/ 0 w 95"/>
                <a:gd name="T31" fmla="*/ 45 h 90"/>
                <a:gd name="T32" fmla="*/ 1 w 95"/>
                <a:gd name="T33" fmla="*/ 37 h 90"/>
                <a:gd name="T34" fmla="*/ 2 w 95"/>
                <a:gd name="T35" fmla="*/ 29 h 90"/>
                <a:gd name="T36" fmla="*/ 6 w 95"/>
                <a:gd name="T37" fmla="*/ 24 h 90"/>
                <a:gd name="T38" fmla="*/ 8 w 95"/>
                <a:gd name="T39" fmla="*/ 21 h 90"/>
                <a:gd name="T40" fmla="*/ 14 w 95"/>
                <a:gd name="T41" fmla="*/ 13 h 90"/>
                <a:gd name="T42" fmla="*/ 21 w 95"/>
                <a:gd name="T43" fmla="*/ 9 h 90"/>
                <a:gd name="T44" fmla="*/ 25 w 95"/>
                <a:gd name="T45" fmla="*/ 5 h 90"/>
                <a:gd name="T46" fmla="*/ 29 w 95"/>
                <a:gd name="T47" fmla="*/ 3 h 90"/>
                <a:gd name="T48" fmla="*/ 33 w 95"/>
                <a:gd name="T49" fmla="*/ 2 h 90"/>
                <a:gd name="T50" fmla="*/ 38 w 95"/>
                <a:gd name="T51" fmla="*/ 0 h 90"/>
                <a:gd name="T52" fmla="*/ 47 w 95"/>
                <a:gd name="T53" fmla="*/ 0 h 90"/>
                <a:gd name="T54" fmla="*/ 56 w 95"/>
                <a:gd name="T55" fmla="*/ 0 h 90"/>
                <a:gd name="T56" fmla="*/ 64 w 95"/>
                <a:gd name="T57" fmla="*/ 3 h 90"/>
                <a:gd name="T58" fmla="*/ 74 w 95"/>
                <a:gd name="T59" fmla="*/ 8 h 90"/>
                <a:gd name="T60" fmla="*/ 77 w 95"/>
                <a:gd name="T61" fmla="*/ 9 h 90"/>
                <a:gd name="T62" fmla="*/ 81 w 95"/>
                <a:gd name="T63" fmla="*/ 13 h 90"/>
                <a:gd name="T64" fmla="*/ 87 w 95"/>
                <a:gd name="T65" fmla="*/ 20 h 90"/>
                <a:gd name="T66" fmla="*/ 93 w 95"/>
                <a:gd name="T67" fmla="*/ 29 h 90"/>
                <a:gd name="T68" fmla="*/ 93 w 95"/>
                <a:gd name="T69" fmla="*/ 37 h 90"/>
                <a:gd name="T70" fmla="*/ 95 w 95"/>
                <a:gd name="T71" fmla="*/ 44 h 90"/>
                <a:gd name="T72" fmla="*/ 93 w 95"/>
                <a:gd name="T73" fmla="*/ 54 h 90"/>
                <a:gd name="T74" fmla="*/ 93 w 95"/>
                <a:gd name="T75" fmla="*/ 61 h 90"/>
                <a:gd name="T76" fmla="*/ 89 w 95"/>
                <a:gd name="T77" fmla="*/ 66 h 90"/>
                <a:gd name="T78" fmla="*/ 87 w 95"/>
                <a:gd name="T79" fmla="*/ 69 h 90"/>
                <a:gd name="T80" fmla="*/ 81 w 95"/>
                <a:gd name="T81" fmla="*/ 78 h 9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5"/>
                <a:gd name="T124" fmla="*/ 0 h 90"/>
                <a:gd name="T125" fmla="*/ 95 w 95"/>
                <a:gd name="T126" fmla="*/ 90 h 9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5" h="90">
                  <a:moveTo>
                    <a:pt x="81" y="78"/>
                  </a:moveTo>
                  <a:lnTo>
                    <a:pt x="74" y="82"/>
                  </a:lnTo>
                  <a:lnTo>
                    <a:pt x="70" y="85"/>
                  </a:lnTo>
                  <a:lnTo>
                    <a:pt x="64" y="87"/>
                  </a:lnTo>
                  <a:lnTo>
                    <a:pt x="62" y="88"/>
                  </a:lnTo>
                  <a:lnTo>
                    <a:pt x="56" y="88"/>
                  </a:lnTo>
                  <a:lnTo>
                    <a:pt x="47" y="90"/>
                  </a:lnTo>
                  <a:lnTo>
                    <a:pt x="39" y="88"/>
                  </a:lnTo>
                  <a:lnTo>
                    <a:pt x="29" y="87"/>
                  </a:lnTo>
                  <a:lnTo>
                    <a:pt x="21" y="82"/>
                  </a:lnTo>
                  <a:lnTo>
                    <a:pt x="17" y="80"/>
                  </a:lnTo>
                  <a:lnTo>
                    <a:pt x="14" y="78"/>
                  </a:lnTo>
                  <a:lnTo>
                    <a:pt x="8" y="69"/>
                  </a:lnTo>
                  <a:lnTo>
                    <a:pt x="2" y="62"/>
                  </a:lnTo>
                  <a:lnTo>
                    <a:pt x="1" y="54"/>
                  </a:lnTo>
                  <a:lnTo>
                    <a:pt x="0" y="45"/>
                  </a:lnTo>
                  <a:lnTo>
                    <a:pt x="1" y="37"/>
                  </a:lnTo>
                  <a:lnTo>
                    <a:pt x="2" y="29"/>
                  </a:lnTo>
                  <a:lnTo>
                    <a:pt x="6" y="24"/>
                  </a:lnTo>
                  <a:lnTo>
                    <a:pt x="8" y="21"/>
                  </a:lnTo>
                  <a:lnTo>
                    <a:pt x="14" y="13"/>
                  </a:lnTo>
                  <a:lnTo>
                    <a:pt x="21" y="9"/>
                  </a:lnTo>
                  <a:lnTo>
                    <a:pt x="25" y="5"/>
                  </a:lnTo>
                  <a:lnTo>
                    <a:pt x="29" y="3"/>
                  </a:lnTo>
                  <a:lnTo>
                    <a:pt x="33" y="2"/>
                  </a:lnTo>
                  <a:lnTo>
                    <a:pt x="38" y="0"/>
                  </a:lnTo>
                  <a:lnTo>
                    <a:pt x="47" y="0"/>
                  </a:lnTo>
                  <a:lnTo>
                    <a:pt x="56" y="0"/>
                  </a:lnTo>
                  <a:lnTo>
                    <a:pt x="64" y="3"/>
                  </a:lnTo>
                  <a:lnTo>
                    <a:pt x="74" y="8"/>
                  </a:lnTo>
                  <a:lnTo>
                    <a:pt x="77" y="9"/>
                  </a:lnTo>
                  <a:lnTo>
                    <a:pt x="81" y="13"/>
                  </a:lnTo>
                  <a:lnTo>
                    <a:pt x="87" y="20"/>
                  </a:lnTo>
                  <a:lnTo>
                    <a:pt x="93" y="29"/>
                  </a:lnTo>
                  <a:lnTo>
                    <a:pt x="93" y="37"/>
                  </a:lnTo>
                  <a:lnTo>
                    <a:pt x="95" y="44"/>
                  </a:lnTo>
                  <a:lnTo>
                    <a:pt x="93" y="54"/>
                  </a:lnTo>
                  <a:lnTo>
                    <a:pt x="93" y="61"/>
                  </a:lnTo>
                  <a:lnTo>
                    <a:pt x="89" y="66"/>
                  </a:lnTo>
                  <a:lnTo>
                    <a:pt x="87" y="69"/>
                  </a:lnTo>
                  <a:lnTo>
                    <a:pt x="81" y="78"/>
                  </a:lnTo>
                  <a:close/>
                </a:path>
              </a:pathLst>
            </a:custGeom>
            <a:solidFill>
              <a:srgbClr val="FFFFFF"/>
            </a:solidFill>
            <a:ln w="9525">
              <a:noFill/>
              <a:round/>
              <a:headEnd/>
              <a:tailEnd/>
            </a:ln>
          </p:spPr>
          <p:txBody>
            <a:bodyPr/>
            <a:lstStyle/>
            <a:p>
              <a:endParaRPr lang="ru-RU"/>
            </a:p>
          </p:txBody>
        </p:sp>
        <p:sp>
          <p:nvSpPr>
            <p:cNvPr id="22841" name="Freeform 1714"/>
            <p:cNvSpPr>
              <a:spLocks/>
            </p:cNvSpPr>
            <p:nvPr/>
          </p:nvSpPr>
          <p:spPr bwMode="auto">
            <a:xfrm>
              <a:off x="2138" y="3008"/>
              <a:ext cx="91" cy="92"/>
            </a:xfrm>
            <a:custGeom>
              <a:avLst/>
              <a:gdLst>
                <a:gd name="T0" fmla="*/ 82 w 91"/>
                <a:gd name="T1" fmla="*/ 76 h 92"/>
                <a:gd name="T2" fmla="*/ 74 w 91"/>
                <a:gd name="T3" fmla="*/ 82 h 92"/>
                <a:gd name="T4" fmla="*/ 68 w 91"/>
                <a:gd name="T5" fmla="*/ 87 h 92"/>
                <a:gd name="T6" fmla="*/ 58 w 91"/>
                <a:gd name="T7" fmla="*/ 90 h 92"/>
                <a:gd name="T8" fmla="*/ 51 w 91"/>
                <a:gd name="T9" fmla="*/ 92 h 92"/>
                <a:gd name="T10" fmla="*/ 41 w 91"/>
                <a:gd name="T11" fmla="*/ 92 h 92"/>
                <a:gd name="T12" fmla="*/ 34 w 91"/>
                <a:gd name="T13" fmla="*/ 89 h 92"/>
                <a:gd name="T14" fmla="*/ 24 w 91"/>
                <a:gd name="T15" fmla="*/ 86 h 92"/>
                <a:gd name="T16" fmla="*/ 18 w 91"/>
                <a:gd name="T17" fmla="*/ 80 h 92"/>
                <a:gd name="T18" fmla="*/ 10 w 91"/>
                <a:gd name="T19" fmla="*/ 74 h 92"/>
                <a:gd name="T20" fmla="*/ 9 w 91"/>
                <a:gd name="T21" fmla="*/ 71 h 92"/>
                <a:gd name="T22" fmla="*/ 5 w 91"/>
                <a:gd name="T23" fmla="*/ 67 h 92"/>
                <a:gd name="T24" fmla="*/ 2 w 91"/>
                <a:gd name="T25" fmla="*/ 59 h 92"/>
                <a:gd name="T26" fmla="*/ 0 w 91"/>
                <a:gd name="T27" fmla="*/ 50 h 92"/>
                <a:gd name="T28" fmla="*/ 0 w 91"/>
                <a:gd name="T29" fmla="*/ 40 h 92"/>
                <a:gd name="T30" fmla="*/ 2 w 91"/>
                <a:gd name="T31" fmla="*/ 38 h 92"/>
                <a:gd name="T32" fmla="*/ 2 w 91"/>
                <a:gd name="T33" fmla="*/ 33 h 92"/>
                <a:gd name="T34" fmla="*/ 7 w 91"/>
                <a:gd name="T35" fmla="*/ 25 h 92"/>
                <a:gd name="T36" fmla="*/ 11 w 91"/>
                <a:gd name="T37" fmla="*/ 17 h 92"/>
                <a:gd name="T38" fmla="*/ 18 w 91"/>
                <a:gd name="T39" fmla="*/ 10 h 92"/>
                <a:gd name="T40" fmla="*/ 26 w 91"/>
                <a:gd name="T41" fmla="*/ 6 h 92"/>
                <a:gd name="T42" fmla="*/ 33 w 91"/>
                <a:gd name="T43" fmla="*/ 2 h 92"/>
                <a:gd name="T44" fmla="*/ 43 w 91"/>
                <a:gd name="T45" fmla="*/ 0 h 92"/>
                <a:gd name="T46" fmla="*/ 50 w 91"/>
                <a:gd name="T47" fmla="*/ 0 h 92"/>
                <a:gd name="T48" fmla="*/ 60 w 91"/>
                <a:gd name="T49" fmla="*/ 2 h 92"/>
                <a:gd name="T50" fmla="*/ 68 w 91"/>
                <a:gd name="T51" fmla="*/ 6 h 92"/>
                <a:gd name="T52" fmla="*/ 76 w 91"/>
                <a:gd name="T53" fmla="*/ 10 h 92"/>
                <a:gd name="T54" fmla="*/ 82 w 91"/>
                <a:gd name="T55" fmla="*/ 19 h 92"/>
                <a:gd name="T56" fmla="*/ 85 w 91"/>
                <a:gd name="T57" fmla="*/ 21 h 92"/>
                <a:gd name="T58" fmla="*/ 87 w 91"/>
                <a:gd name="T59" fmla="*/ 25 h 92"/>
                <a:gd name="T60" fmla="*/ 90 w 91"/>
                <a:gd name="T61" fmla="*/ 33 h 92"/>
                <a:gd name="T62" fmla="*/ 91 w 91"/>
                <a:gd name="T63" fmla="*/ 42 h 92"/>
                <a:gd name="T64" fmla="*/ 91 w 91"/>
                <a:gd name="T65" fmla="*/ 50 h 92"/>
                <a:gd name="T66" fmla="*/ 91 w 91"/>
                <a:gd name="T67" fmla="*/ 55 h 92"/>
                <a:gd name="T68" fmla="*/ 90 w 91"/>
                <a:gd name="T69" fmla="*/ 59 h 92"/>
                <a:gd name="T70" fmla="*/ 87 w 91"/>
                <a:gd name="T71" fmla="*/ 68 h 92"/>
                <a:gd name="T72" fmla="*/ 82 w 91"/>
                <a:gd name="T73" fmla="*/ 76 h 9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1"/>
                <a:gd name="T112" fmla="*/ 0 h 92"/>
                <a:gd name="T113" fmla="*/ 91 w 91"/>
                <a:gd name="T114" fmla="*/ 92 h 9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1" h="92">
                  <a:moveTo>
                    <a:pt x="82" y="76"/>
                  </a:moveTo>
                  <a:lnTo>
                    <a:pt x="74" y="82"/>
                  </a:lnTo>
                  <a:lnTo>
                    <a:pt x="68" y="87"/>
                  </a:lnTo>
                  <a:lnTo>
                    <a:pt x="58" y="90"/>
                  </a:lnTo>
                  <a:lnTo>
                    <a:pt x="51" y="92"/>
                  </a:lnTo>
                  <a:lnTo>
                    <a:pt x="41" y="92"/>
                  </a:lnTo>
                  <a:lnTo>
                    <a:pt x="34" y="89"/>
                  </a:lnTo>
                  <a:lnTo>
                    <a:pt x="24" y="86"/>
                  </a:lnTo>
                  <a:lnTo>
                    <a:pt x="18" y="80"/>
                  </a:lnTo>
                  <a:lnTo>
                    <a:pt x="10" y="74"/>
                  </a:lnTo>
                  <a:lnTo>
                    <a:pt x="9" y="71"/>
                  </a:lnTo>
                  <a:lnTo>
                    <a:pt x="5" y="67"/>
                  </a:lnTo>
                  <a:lnTo>
                    <a:pt x="2" y="59"/>
                  </a:lnTo>
                  <a:lnTo>
                    <a:pt x="0" y="50"/>
                  </a:lnTo>
                  <a:lnTo>
                    <a:pt x="0" y="40"/>
                  </a:lnTo>
                  <a:lnTo>
                    <a:pt x="2" y="38"/>
                  </a:lnTo>
                  <a:lnTo>
                    <a:pt x="2" y="33"/>
                  </a:lnTo>
                  <a:lnTo>
                    <a:pt x="7" y="25"/>
                  </a:lnTo>
                  <a:lnTo>
                    <a:pt x="11" y="17"/>
                  </a:lnTo>
                  <a:lnTo>
                    <a:pt x="18" y="10"/>
                  </a:lnTo>
                  <a:lnTo>
                    <a:pt x="26" y="6"/>
                  </a:lnTo>
                  <a:lnTo>
                    <a:pt x="33" y="2"/>
                  </a:lnTo>
                  <a:lnTo>
                    <a:pt x="43" y="0"/>
                  </a:lnTo>
                  <a:lnTo>
                    <a:pt x="50" y="0"/>
                  </a:lnTo>
                  <a:lnTo>
                    <a:pt x="60" y="2"/>
                  </a:lnTo>
                  <a:lnTo>
                    <a:pt x="68" y="6"/>
                  </a:lnTo>
                  <a:lnTo>
                    <a:pt x="76" y="10"/>
                  </a:lnTo>
                  <a:lnTo>
                    <a:pt x="82" y="19"/>
                  </a:lnTo>
                  <a:lnTo>
                    <a:pt x="85" y="21"/>
                  </a:lnTo>
                  <a:lnTo>
                    <a:pt x="87" y="25"/>
                  </a:lnTo>
                  <a:lnTo>
                    <a:pt x="90" y="33"/>
                  </a:lnTo>
                  <a:lnTo>
                    <a:pt x="91" y="42"/>
                  </a:lnTo>
                  <a:lnTo>
                    <a:pt x="91" y="50"/>
                  </a:lnTo>
                  <a:lnTo>
                    <a:pt x="91" y="55"/>
                  </a:lnTo>
                  <a:lnTo>
                    <a:pt x="90" y="59"/>
                  </a:lnTo>
                  <a:lnTo>
                    <a:pt x="87" y="68"/>
                  </a:lnTo>
                  <a:lnTo>
                    <a:pt x="82" y="76"/>
                  </a:lnTo>
                  <a:close/>
                </a:path>
              </a:pathLst>
            </a:custGeom>
            <a:solidFill>
              <a:srgbClr val="FFFFFF"/>
            </a:solidFill>
            <a:ln w="9525">
              <a:noFill/>
              <a:round/>
              <a:headEnd/>
              <a:tailEnd/>
            </a:ln>
          </p:spPr>
          <p:txBody>
            <a:bodyPr/>
            <a:lstStyle/>
            <a:p>
              <a:endParaRPr lang="ru-RU"/>
            </a:p>
          </p:txBody>
        </p:sp>
        <p:sp>
          <p:nvSpPr>
            <p:cNvPr id="22842" name="Freeform 1715"/>
            <p:cNvSpPr>
              <a:spLocks/>
            </p:cNvSpPr>
            <p:nvPr/>
          </p:nvSpPr>
          <p:spPr bwMode="auto">
            <a:xfrm>
              <a:off x="2210" y="3067"/>
              <a:ext cx="91" cy="90"/>
            </a:xfrm>
            <a:custGeom>
              <a:avLst/>
              <a:gdLst>
                <a:gd name="T0" fmla="*/ 83 w 91"/>
                <a:gd name="T1" fmla="*/ 70 h 90"/>
                <a:gd name="T2" fmla="*/ 77 w 91"/>
                <a:gd name="T3" fmla="*/ 78 h 90"/>
                <a:gd name="T4" fmla="*/ 69 w 91"/>
                <a:gd name="T5" fmla="*/ 82 h 90"/>
                <a:gd name="T6" fmla="*/ 61 w 91"/>
                <a:gd name="T7" fmla="*/ 87 h 90"/>
                <a:gd name="T8" fmla="*/ 58 w 91"/>
                <a:gd name="T9" fmla="*/ 89 h 90"/>
                <a:gd name="T10" fmla="*/ 54 w 91"/>
                <a:gd name="T11" fmla="*/ 89 h 90"/>
                <a:gd name="T12" fmla="*/ 44 w 91"/>
                <a:gd name="T13" fmla="*/ 90 h 90"/>
                <a:gd name="T14" fmla="*/ 36 w 91"/>
                <a:gd name="T15" fmla="*/ 89 h 90"/>
                <a:gd name="T16" fmla="*/ 26 w 91"/>
                <a:gd name="T17" fmla="*/ 86 h 90"/>
                <a:gd name="T18" fmla="*/ 19 w 91"/>
                <a:gd name="T19" fmla="*/ 81 h 90"/>
                <a:gd name="T20" fmla="*/ 13 w 91"/>
                <a:gd name="T21" fmla="*/ 77 h 90"/>
                <a:gd name="T22" fmla="*/ 9 w 91"/>
                <a:gd name="T23" fmla="*/ 73 h 90"/>
                <a:gd name="T24" fmla="*/ 6 w 91"/>
                <a:gd name="T25" fmla="*/ 69 h 90"/>
                <a:gd name="T26" fmla="*/ 3 w 91"/>
                <a:gd name="T27" fmla="*/ 60 h 90"/>
                <a:gd name="T28" fmla="*/ 0 w 91"/>
                <a:gd name="T29" fmla="*/ 53 h 90"/>
                <a:gd name="T30" fmla="*/ 0 w 91"/>
                <a:gd name="T31" fmla="*/ 45 h 90"/>
                <a:gd name="T32" fmla="*/ 0 w 91"/>
                <a:gd name="T33" fmla="*/ 36 h 90"/>
                <a:gd name="T34" fmla="*/ 3 w 91"/>
                <a:gd name="T35" fmla="*/ 28 h 90"/>
                <a:gd name="T36" fmla="*/ 5 w 91"/>
                <a:gd name="T37" fmla="*/ 23 h 90"/>
                <a:gd name="T38" fmla="*/ 8 w 91"/>
                <a:gd name="T39" fmla="*/ 20 h 90"/>
                <a:gd name="T40" fmla="*/ 14 w 91"/>
                <a:gd name="T41" fmla="*/ 12 h 90"/>
                <a:gd name="T42" fmla="*/ 20 w 91"/>
                <a:gd name="T43" fmla="*/ 7 h 90"/>
                <a:gd name="T44" fmla="*/ 28 w 91"/>
                <a:gd name="T45" fmla="*/ 2 h 90"/>
                <a:gd name="T46" fmla="*/ 33 w 91"/>
                <a:gd name="T47" fmla="*/ 2 h 90"/>
                <a:gd name="T48" fmla="*/ 37 w 91"/>
                <a:gd name="T49" fmla="*/ 1 h 90"/>
                <a:gd name="T50" fmla="*/ 45 w 91"/>
                <a:gd name="T51" fmla="*/ 0 h 90"/>
                <a:gd name="T52" fmla="*/ 55 w 91"/>
                <a:gd name="T53" fmla="*/ 0 h 90"/>
                <a:gd name="T54" fmla="*/ 63 w 91"/>
                <a:gd name="T55" fmla="*/ 4 h 90"/>
                <a:gd name="T56" fmla="*/ 72 w 91"/>
                <a:gd name="T57" fmla="*/ 9 h 90"/>
                <a:gd name="T58" fmla="*/ 78 w 91"/>
                <a:gd name="T59" fmla="*/ 13 h 90"/>
                <a:gd name="T60" fmla="*/ 82 w 91"/>
                <a:gd name="T61" fmla="*/ 18 h 90"/>
                <a:gd name="T62" fmla="*/ 84 w 91"/>
                <a:gd name="T63" fmla="*/ 21 h 90"/>
                <a:gd name="T64" fmla="*/ 87 w 91"/>
                <a:gd name="T65" fmla="*/ 29 h 90"/>
                <a:gd name="T66" fmla="*/ 91 w 91"/>
                <a:gd name="T67" fmla="*/ 37 h 90"/>
                <a:gd name="T68" fmla="*/ 91 w 91"/>
                <a:gd name="T69" fmla="*/ 47 h 90"/>
                <a:gd name="T70" fmla="*/ 89 w 91"/>
                <a:gd name="T71" fmla="*/ 54 h 90"/>
                <a:gd name="T72" fmla="*/ 88 w 91"/>
                <a:gd name="T73" fmla="*/ 62 h 90"/>
                <a:gd name="T74" fmla="*/ 84 w 91"/>
                <a:gd name="T75" fmla="*/ 67 h 90"/>
                <a:gd name="T76" fmla="*/ 83 w 91"/>
                <a:gd name="T77" fmla="*/ 70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1"/>
                <a:gd name="T118" fmla="*/ 0 h 90"/>
                <a:gd name="T119" fmla="*/ 91 w 91"/>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1" h="90">
                  <a:moveTo>
                    <a:pt x="83" y="70"/>
                  </a:moveTo>
                  <a:lnTo>
                    <a:pt x="77" y="78"/>
                  </a:lnTo>
                  <a:lnTo>
                    <a:pt x="69" y="82"/>
                  </a:lnTo>
                  <a:lnTo>
                    <a:pt x="61" y="87"/>
                  </a:lnTo>
                  <a:lnTo>
                    <a:pt x="58" y="89"/>
                  </a:lnTo>
                  <a:lnTo>
                    <a:pt x="54" y="89"/>
                  </a:lnTo>
                  <a:lnTo>
                    <a:pt x="44" y="90"/>
                  </a:lnTo>
                  <a:lnTo>
                    <a:pt x="36" y="89"/>
                  </a:lnTo>
                  <a:lnTo>
                    <a:pt x="26" y="86"/>
                  </a:lnTo>
                  <a:lnTo>
                    <a:pt x="19" y="81"/>
                  </a:lnTo>
                  <a:lnTo>
                    <a:pt x="13" y="77"/>
                  </a:lnTo>
                  <a:lnTo>
                    <a:pt x="9" y="73"/>
                  </a:lnTo>
                  <a:lnTo>
                    <a:pt x="6" y="69"/>
                  </a:lnTo>
                  <a:lnTo>
                    <a:pt x="3" y="60"/>
                  </a:lnTo>
                  <a:lnTo>
                    <a:pt x="0" y="53"/>
                  </a:lnTo>
                  <a:lnTo>
                    <a:pt x="0" y="45"/>
                  </a:lnTo>
                  <a:lnTo>
                    <a:pt x="0" y="36"/>
                  </a:lnTo>
                  <a:lnTo>
                    <a:pt x="3" y="28"/>
                  </a:lnTo>
                  <a:lnTo>
                    <a:pt x="5" y="23"/>
                  </a:lnTo>
                  <a:lnTo>
                    <a:pt x="8" y="20"/>
                  </a:lnTo>
                  <a:lnTo>
                    <a:pt x="14" y="12"/>
                  </a:lnTo>
                  <a:lnTo>
                    <a:pt x="20" y="7"/>
                  </a:lnTo>
                  <a:lnTo>
                    <a:pt x="28" y="2"/>
                  </a:lnTo>
                  <a:lnTo>
                    <a:pt x="33" y="2"/>
                  </a:lnTo>
                  <a:lnTo>
                    <a:pt x="37" y="1"/>
                  </a:lnTo>
                  <a:lnTo>
                    <a:pt x="45" y="0"/>
                  </a:lnTo>
                  <a:lnTo>
                    <a:pt x="55" y="0"/>
                  </a:lnTo>
                  <a:lnTo>
                    <a:pt x="63" y="4"/>
                  </a:lnTo>
                  <a:lnTo>
                    <a:pt x="72" y="9"/>
                  </a:lnTo>
                  <a:lnTo>
                    <a:pt x="78" y="13"/>
                  </a:lnTo>
                  <a:lnTo>
                    <a:pt x="82" y="18"/>
                  </a:lnTo>
                  <a:lnTo>
                    <a:pt x="84" y="21"/>
                  </a:lnTo>
                  <a:lnTo>
                    <a:pt x="87" y="29"/>
                  </a:lnTo>
                  <a:lnTo>
                    <a:pt x="91" y="37"/>
                  </a:lnTo>
                  <a:lnTo>
                    <a:pt x="91" y="47"/>
                  </a:lnTo>
                  <a:lnTo>
                    <a:pt x="89" y="54"/>
                  </a:lnTo>
                  <a:lnTo>
                    <a:pt x="88" y="62"/>
                  </a:lnTo>
                  <a:lnTo>
                    <a:pt x="84" y="67"/>
                  </a:lnTo>
                  <a:lnTo>
                    <a:pt x="83" y="70"/>
                  </a:lnTo>
                  <a:close/>
                </a:path>
              </a:pathLst>
            </a:custGeom>
            <a:solidFill>
              <a:srgbClr val="FFFFFF"/>
            </a:solidFill>
            <a:ln w="9525">
              <a:noFill/>
              <a:round/>
              <a:headEnd/>
              <a:tailEnd/>
            </a:ln>
          </p:spPr>
          <p:txBody>
            <a:bodyPr/>
            <a:lstStyle/>
            <a:p>
              <a:endParaRPr lang="ru-RU"/>
            </a:p>
          </p:txBody>
        </p:sp>
        <p:sp>
          <p:nvSpPr>
            <p:cNvPr id="22843" name="Freeform 1716"/>
            <p:cNvSpPr>
              <a:spLocks/>
            </p:cNvSpPr>
            <p:nvPr/>
          </p:nvSpPr>
          <p:spPr bwMode="auto">
            <a:xfrm>
              <a:off x="2290" y="3113"/>
              <a:ext cx="94" cy="90"/>
            </a:xfrm>
            <a:custGeom>
              <a:avLst/>
              <a:gdLst>
                <a:gd name="T0" fmla="*/ 88 w 94"/>
                <a:gd name="T1" fmla="*/ 67 h 90"/>
                <a:gd name="T2" fmla="*/ 82 w 94"/>
                <a:gd name="T3" fmla="*/ 75 h 90"/>
                <a:gd name="T4" fmla="*/ 78 w 94"/>
                <a:gd name="T5" fmla="*/ 79 h 90"/>
                <a:gd name="T6" fmla="*/ 76 w 94"/>
                <a:gd name="T7" fmla="*/ 80 h 90"/>
                <a:gd name="T8" fmla="*/ 67 w 94"/>
                <a:gd name="T9" fmla="*/ 85 h 90"/>
                <a:gd name="T10" fmla="*/ 59 w 94"/>
                <a:gd name="T11" fmla="*/ 88 h 90"/>
                <a:gd name="T12" fmla="*/ 52 w 94"/>
                <a:gd name="T13" fmla="*/ 90 h 90"/>
                <a:gd name="T14" fmla="*/ 46 w 94"/>
                <a:gd name="T15" fmla="*/ 90 h 90"/>
                <a:gd name="T16" fmla="*/ 42 w 94"/>
                <a:gd name="T17" fmla="*/ 90 h 90"/>
                <a:gd name="T18" fmla="*/ 33 w 94"/>
                <a:gd name="T19" fmla="*/ 88 h 90"/>
                <a:gd name="T20" fmla="*/ 25 w 94"/>
                <a:gd name="T21" fmla="*/ 83 h 90"/>
                <a:gd name="T22" fmla="*/ 19 w 94"/>
                <a:gd name="T23" fmla="*/ 82 h 90"/>
                <a:gd name="T24" fmla="*/ 16 w 94"/>
                <a:gd name="T25" fmla="*/ 79 h 90"/>
                <a:gd name="T26" fmla="*/ 10 w 94"/>
                <a:gd name="T27" fmla="*/ 73 h 90"/>
                <a:gd name="T28" fmla="*/ 8 w 94"/>
                <a:gd name="T29" fmla="*/ 69 h 90"/>
                <a:gd name="T30" fmla="*/ 5 w 94"/>
                <a:gd name="T31" fmla="*/ 64 h 90"/>
                <a:gd name="T32" fmla="*/ 2 w 94"/>
                <a:gd name="T33" fmla="*/ 56 h 90"/>
                <a:gd name="T34" fmla="*/ 0 w 94"/>
                <a:gd name="T35" fmla="*/ 49 h 90"/>
                <a:gd name="T36" fmla="*/ 0 w 94"/>
                <a:gd name="T37" fmla="*/ 44 h 90"/>
                <a:gd name="T38" fmla="*/ 2 w 94"/>
                <a:gd name="T39" fmla="*/ 39 h 90"/>
                <a:gd name="T40" fmla="*/ 4 w 94"/>
                <a:gd name="T41" fmla="*/ 32 h 90"/>
                <a:gd name="T42" fmla="*/ 5 w 94"/>
                <a:gd name="T43" fmla="*/ 27 h 90"/>
                <a:gd name="T44" fmla="*/ 7 w 94"/>
                <a:gd name="T45" fmla="*/ 22 h 90"/>
                <a:gd name="T46" fmla="*/ 13 w 94"/>
                <a:gd name="T47" fmla="*/ 16 h 90"/>
                <a:gd name="T48" fmla="*/ 16 w 94"/>
                <a:gd name="T49" fmla="*/ 13 h 90"/>
                <a:gd name="T50" fmla="*/ 19 w 94"/>
                <a:gd name="T51" fmla="*/ 10 h 90"/>
                <a:gd name="T52" fmla="*/ 27 w 94"/>
                <a:gd name="T53" fmla="*/ 5 h 90"/>
                <a:gd name="T54" fmla="*/ 35 w 94"/>
                <a:gd name="T55" fmla="*/ 2 h 90"/>
                <a:gd name="T56" fmla="*/ 45 w 94"/>
                <a:gd name="T57" fmla="*/ 0 h 90"/>
                <a:gd name="T58" fmla="*/ 48 w 94"/>
                <a:gd name="T59" fmla="*/ 0 h 90"/>
                <a:gd name="T60" fmla="*/ 53 w 94"/>
                <a:gd name="T61" fmla="*/ 0 h 90"/>
                <a:gd name="T62" fmla="*/ 63 w 94"/>
                <a:gd name="T63" fmla="*/ 4 h 90"/>
                <a:gd name="T64" fmla="*/ 70 w 94"/>
                <a:gd name="T65" fmla="*/ 6 h 90"/>
                <a:gd name="T66" fmla="*/ 76 w 94"/>
                <a:gd name="T67" fmla="*/ 9 h 90"/>
                <a:gd name="T68" fmla="*/ 78 w 94"/>
                <a:gd name="T69" fmla="*/ 11 h 90"/>
                <a:gd name="T70" fmla="*/ 85 w 94"/>
                <a:gd name="T71" fmla="*/ 17 h 90"/>
                <a:gd name="T72" fmla="*/ 86 w 94"/>
                <a:gd name="T73" fmla="*/ 22 h 90"/>
                <a:gd name="T74" fmla="*/ 89 w 94"/>
                <a:gd name="T75" fmla="*/ 25 h 90"/>
                <a:gd name="T76" fmla="*/ 93 w 94"/>
                <a:gd name="T77" fmla="*/ 33 h 90"/>
                <a:gd name="T78" fmla="*/ 94 w 94"/>
                <a:gd name="T79" fmla="*/ 43 h 90"/>
                <a:gd name="T80" fmla="*/ 94 w 94"/>
                <a:gd name="T81" fmla="*/ 45 h 90"/>
                <a:gd name="T82" fmla="*/ 94 w 94"/>
                <a:gd name="T83" fmla="*/ 50 h 90"/>
                <a:gd name="T84" fmla="*/ 91 w 94"/>
                <a:gd name="T85" fmla="*/ 60 h 90"/>
                <a:gd name="T86" fmla="*/ 89 w 94"/>
                <a:gd name="T87" fmla="*/ 63 h 90"/>
                <a:gd name="T88" fmla="*/ 88 w 94"/>
                <a:gd name="T89" fmla="*/ 67 h 9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4"/>
                <a:gd name="T136" fmla="*/ 0 h 90"/>
                <a:gd name="T137" fmla="*/ 94 w 94"/>
                <a:gd name="T138" fmla="*/ 90 h 9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4" h="90">
                  <a:moveTo>
                    <a:pt x="88" y="67"/>
                  </a:moveTo>
                  <a:lnTo>
                    <a:pt x="82" y="75"/>
                  </a:lnTo>
                  <a:lnTo>
                    <a:pt x="78" y="79"/>
                  </a:lnTo>
                  <a:lnTo>
                    <a:pt x="76" y="80"/>
                  </a:lnTo>
                  <a:lnTo>
                    <a:pt x="67" y="85"/>
                  </a:lnTo>
                  <a:lnTo>
                    <a:pt x="59" y="88"/>
                  </a:lnTo>
                  <a:lnTo>
                    <a:pt x="52" y="90"/>
                  </a:lnTo>
                  <a:lnTo>
                    <a:pt x="46" y="90"/>
                  </a:lnTo>
                  <a:lnTo>
                    <a:pt x="42" y="90"/>
                  </a:lnTo>
                  <a:lnTo>
                    <a:pt x="33" y="88"/>
                  </a:lnTo>
                  <a:lnTo>
                    <a:pt x="25" y="83"/>
                  </a:lnTo>
                  <a:lnTo>
                    <a:pt x="19" y="82"/>
                  </a:lnTo>
                  <a:lnTo>
                    <a:pt x="16" y="79"/>
                  </a:lnTo>
                  <a:lnTo>
                    <a:pt x="10" y="73"/>
                  </a:lnTo>
                  <a:lnTo>
                    <a:pt x="8" y="69"/>
                  </a:lnTo>
                  <a:lnTo>
                    <a:pt x="5" y="64"/>
                  </a:lnTo>
                  <a:lnTo>
                    <a:pt x="2" y="56"/>
                  </a:lnTo>
                  <a:lnTo>
                    <a:pt x="0" y="49"/>
                  </a:lnTo>
                  <a:lnTo>
                    <a:pt x="0" y="44"/>
                  </a:lnTo>
                  <a:lnTo>
                    <a:pt x="2" y="39"/>
                  </a:lnTo>
                  <a:lnTo>
                    <a:pt x="4" y="32"/>
                  </a:lnTo>
                  <a:lnTo>
                    <a:pt x="5" y="27"/>
                  </a:lnTo>
                  <a:lnTo>
                    <a:pt x="7" y="22"/>
                  </a:lnTo>
                  <a:lnTo>
                    <a:pt x="13" y="16"/>
                  </a:lnTo>
                  <a:lnTo>
                    <a:pt x="16" y="13"/>
                  </a:lnTo>
                  <a:lnTo>
                    <a:pt x="19" y="10"/>
                  </a:lnTo>
                  <a:lnTo>
                    <a:pt x="27" y="5"/>
                  </a:lnTo>
                  <a:lnTo>
                    <a:pt x="35" y="2"/>
                  </a:lnTo>
                  <a:lnTo>
                    <a:pt x="45" y="0"/>
                  </a:lnTo>
                  <a:lnTo>
                    <a:pt x="48" y="0"/>
                  </a:lnTo>
                  <a:lnTo>
                    <a:pt x="53" y="0"/>
                  </a:lnTo>
                  <a:lnTo>
                    <a:pt x="63" y="4"/>
                  </a:lnTo>
                  <a:lnTo>
                    <a:pt x="70" y="6"/>
                  </a:lnTo>
                  <a:lnTo>
                    <a:pt x="76" y="9"/>
                  </a:lnTo>
                  <a:lnTo>
                    <a:pt x="78" y="11"/>
                  </a:lnTo>
                  <a:lnTo>
                    <a:pt x="85" y="17"/>
                  </a:lnTo>
                  <a:lnTo>
                    <a:pt x="86" y="22"/>
                  </a:lnTo>
                  <a:lnTo>
                    <a:pt x="89" y="25"/>
                  </a:lnTo>
                  <a:lnTo>
                    <a:pt x="93" y="33"/>
                  </a:lnTo>
                  <a:lnTo>
                    <a:pt x="94" y="43"/>
                  </a:lnTo>
                  <a:lnTo>
                    <a:pt x="94" y="45"/>
                  </a:lnTo>
                  <a:lnTo>
                    <a:pt x="94" y="50"/>
                  </a:lnTo>
                  <a:lnTo>
                    <a:pt x="91" y="60"/>
                  </a:lnTo>
                  <a:lnTo>
                    <a:pt x="89" y="63"/>
                  </a:lnTo>
                  <a:lnTo>
                    <a:pt x="88" y="67"/>
                  </a:lnTo>
                  <a:close/>
                </a:path>
              </a:pathLst>
            </a:custGeom>
            <a:solidFill>
              <a:srgbClr val="FFFFFF"/>
            </a:solidFill>
            <a:ln w="9525">
              <a:noFill/>
              <a:round/>
              <a:headEnd/>
              <a:tailEnd/>
            </a:ln>
          </p:spPr>
          <p:txBody>
            <a:bodyPr/>
            <a:lstStyle/>
            <a:p>
              <a:endParaRPr lang="ru-RU"/>
            </a:p>
          </p:txBody>
        </p:sp>
        <p:sp>
          <p:nvSpPr>
            <p:cNvPr id="22844" name="Freeform 1717"/>
            <p:cNvSpPr>
              <a:spLocks/>
            </p:cNvSpPr>
            <p:nvPr/>
          </p:nvSpPr>
          <p:spPr bwMode="auto">
            <a:xfrm>
              <a:off x="2386" y="3162"/>
              <a:ext cx="92" cy="91"/>
            </a:xfrm>
            <a:custGeom>
              <a:avLst/>
              <a:gdLst>
                <a:gd name="T0" fmla="*/ 88 w 92"/>
                <a:gd name="T1" fmla="*/ 64 h 91"/>
                <a:gd name="T2" fmla="*/ 86 w 92"/>
                <a:gd name="T3" fmla="*/ 69 h 91"/>
                <a:gd name="T4" fmla="*/ 83 w 92"/>
                <a:gd name="T5" fmla="*/ 72 h 91"/>
                <a:gd name="T6" fmla="*/ 79 w 92"/>
                <a:gd name="T7" fmla="*/ 78 h 91"/>
                <a:gd name="T8" fmla="*/ 71 w 92"/>
                <a:gd name="T9" fmla="*/ 83 h 91"/>
                <a:gd name="T10" fmla="*/ 67 w 92"/>
                <a:gd name="T11" fmla="*/ 86 h 91"/>
                <a:gd name="T12" fmla="*/ 62 w 92"/>
                <a:gd name="T13" fmla="*/ 88 h 91"/>
                <a:gd name="T14" fmla="*/ 54 w 92"/>
                <a:gd name="T15" fmla="*/ 90 h 91"/>
                <a:gd name="T16" fmla="*/ 50 w 92"/>
                <a:gd name="T17" fmla="*/ 91 h 91"/>
                <a:gd name="T18" fmla="*/ 45 w 92"/>
                <a:gd name="T19" fmla="*/ 91 h 91"/>
                <a:gd name="T20" fmla="*/ 35 w 92"/>
                <a:gd name="T21" fmla="*/ 90 h 91"/>
                <a:gd name="T22" fmla="*/ 31 w 92"/>
                <a:gd name="T23" fmla="*/ 88 h 91"/>
                <a:gd name="T24" fmla="*/ 27 w 92"/>
                <a:gd name="T25" fmla="*/ 86 h 91"/>
                <a:gd name="T26" fmla="*/ 22 w 92"/>
                <a:gd name="T27" fmla="*/ 84 h 91"/>
                <a:gd name="T28" fmla="*/ 19 w 92"/>
                <a:gd name="T29" fmla="*/ 82 h 91"/>
                <a:gd name="T30" fmla="*/ 10 w 92"/>
                <a:gd name="T31" fmla="*/ 75 h 91"/>
                <a:gd name="T32" fmla="*/ 10 w 92"/>
                <a:gd name="T33" fmla="*/ 72 h 91"/>
                <a:gd name="T34" fmla="*/ 6 w 92"/>
                <a:gd name="T35" fmla="*/ 69 h 91"/>
                <a:gd name="T36" fmla="*/ 3 w 92"/>
                <a:gd name="T37" fmla="*/ 61 h 91"/>
                <a:gd name="T38" fmla="*/ 0 w 92"/>
                <a:gd name="T39" fmla="*/ 53 h 91"/>
                <a:gd name="T40" fmla="*/ 0 w 92"/>
                <a:gd name="T41" fmla="*/ 48 h 91"/>
                <a:gd name="T42" fmla="*/ 0 w 92"/>
                <a:gd name="T43" fmla="*/ 44 h 91"/>
                <a:gd name="T44" fmla="*/ 1 w 92"/>
                <a:gd name="T45" fmla="*/ 33 h 91"/>
                <a:gd name="T46" fmla="*/ 1 w 92"/>
                <a:gd name="T47" fmla="*/ 31 h 91"/>
                <a:gd name="T48" fmla="*/ 4 w 92"/>
                <a:gd name="T49" fmla="*/ 26 h 91"/>
                <a:gd name="T50" fmla="*/ 6 w 92"/>
                <a:gd name="T51" fmla="*/ 21 h 91"/>
                <a:gd name="T52" fmla="*/ 10 w 92"/>
                <a:gd name="T53" fmla="*/ 18 h 91"/>
                <a:gd name="T54" fmla="*/ 14 w 92"/>
                <a:gd name="T55" fmla="*/ 12 h 91"/>
                <a:gd name="T56" fmla="*/ 22 w 92"/>
                <a:gd name="T57" fmla="*/ 6 h 91"/>
                <a:gd name="T58" fmla="*/ 25 w 92"/>
                <a:gd name="T59" fmla="*/ 3 h 91"/>
                <a:gd name="T60" fmla="*/ 31 w 92"/>
                <a:gd name="T61" fmla="*/ 2 h 91"/>
                <a:gd name="T62" fmla="*/ 38 w 92"/>
                <a:gd name="T63" fmla="*/ 0 h 91"/>
                <a:gd name="T64" fmla="*/ 43 w 92"/>
                <a:gd name="T65" fmla="*/ 0 h 91"/>
                <a:gd name="T66" fmla="*/ 48 w 92"/>
                <a:gd name="T67" fmla="*/ 0 h 91"/>
                <a:gd name="T68" fmla="*/ 58 w 92"/>
                <a:gd name="T69" fmla="*/ 0 h 91"/>
                <a:gd name="T70" fmla="*/ 62 w 92"/>
                <a:gd name="T71" fmla="*/ 2 h 91"/>
                <a:gd name="T72" fmla="*/ 65 w 92"/>
                <a:gd name="T73" fmla="*/ 3 h 91"/>
                <a:gd name="T74" fmla="*/ 71 w 92"/>
                <a:gd name="T75" fmla="*/ 6 h 91"/>
                <a:gd name="T76" fmla="*/ 73 w 92"/>
                <a:gd name="T77" fmla="*/ 8 h 91"/>
                <a:gd name="T78" fmla="*/ 82 w 92"/>
                <a:gd name="T79" fmla="*/ 14 h 91"/>
                <a:gd name="T80" fmla="*/ 83 w 92"/>
                <a:gd name="T81" fmla="*/ 18 h 91"/>
                <a:gd name="T82" fmla="*/ 86 w 92"/>
                <a:gd name="T83" fmla="*/ 21 h 91"/>
                <a:gd name="T84" fmla="*/ 90 w 92"/>
                <a:gd name="T85" fmla="*/ 29 h 91"/>
                <a:gd name="T86" fmla="*/ 92 w 92"/>
                <a:gd name="T87" fmla="*/ 38 h 91"/>
                <a:gd name="T88" fmla="*/ 92 w 92"/>
                <a:gd name="T89" fmla="*/ 42 h 91"/>
                <a:gd name="T90" fmla="*/ 92 w 92"/>
                <a:gd name="T91" fmla="*/ 46 h 91"/>
                <a:gd name="T92" fmla="*/ 92 w 92"/>
                <a:gd name="T93" fmla="*/ 56 h 91"/>
                <a:gd name="T94" fmla="*/ 92 w 92"/>
                <a:gd name="T95" fmla="*/ 59 h 91"/>
                <a:gd name="T96" fmla="*/ 88 w 92"/>
                <a:gd name="T97" fmla="*/ 64 h 9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92"/>
                <a:gd name="T148" fmla="*/ 0 h 91"/>
                <a:gd name="T149" fmla="*/ 92 w 92"/>
                <a:gd name="T150" fmla="*/ 91 h 9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92" h="91">
                  <a:moveTo>
                    <a:pt x="88" y="64"/>
                  </a:moveTo>
                  <a:lnTo>
                    <a:pt x="86" y="69"/>
                  </a:lnTo>
                  <a:lnTo>
                    <a:pt x="83" y="72"/>
                  </a:lnTo>
                  <a:lnTo>
                    <a:pt x="79" y="78"/>
                  </a:lnTo>
                  <a:lnTo>
                    <a:pt x="71" y="83"/>
                  </a:lnTo>
                  <a:lnTo>
                    <a:pt x="67" y="86"/>
                  </a:lnTo>
                  <a:lnTo>
                    <a:pt x="62" y="88"/>
                  </a:lnTo>
                  <a:lnTo>
                    <a:pt x="54" y="90"/>
                  </a:lnTo>
                  <a:lnTo>
                    <a:pt x="50" y="91"/>
                  </a:lnTo>
                  <a:lnTo>
                    <a:pt x="45" y="91"/>
                  </a:lnTo>
                  <a:lnTo>
                    <a:pt x="35" y="90"/>
                  </a:lnTo>
                  <a:lnTo>
                    <a:pt x="31" y="88"/>
                  </a:lnTo>
                  <a:lnTo>
                    <a:pt x="27" y="86"/>
                  </a:lnTo>
                  <a:lnTo>
                    <a:pt x="22" y="84"/>
                  </a:lnTo>
                  <a:lnTo>
                    <a:pt x="19" y="82"/>
                  </a:lnTo>
                  <a:lnTo>
                    <a:pt x="10" y="75"/>
                  </a:lnTo>
                  <a:lnTo>
                    <a:pt x="10" y="72"/>
                  </a:lnTo>
                  <a:lnTo>
                    <a:pt x="6" y="69"/>
                  </a:lnTo>
                  <a:lnTo>
                    <a:pt x="3" y="61"/>
                  </a:lnTo>
                  <a:lnTo>
                    <a:pt x="0" y="53"/>
                  </a:lnTo>
                  <a:lnTo>
                    <a:pt x="0" y="48"/>
                  </a:lnTo>
                  <a:lnTo>
                    <a:pt x="0" y="44"/>
                  </a:lnTo>
                  <a:lnTo>
                    <a:pt x="1" y="33"/>
                  </a:lnTo>
                  <a:lnTo>
                    <a:pt x="1" y="31"/>
                  </a:lnTo>
                  <a:lnTo>
                    <a:pt x="4" y="26"/>
                  </a:lnTo>
                  <a:lnTo>
                    <a:pt x="6" y="21"/>
                  </a:lnTo>
                  <a:lnTo>
                    <a:pt x="10" y="18"/>
                  </a:lnTo>
                  <a:lnTo>
                    <a:pt x="14" y="12"/>
                  </a:lnTo>
                  <a:lnTo>
                    <a:pt x="22" y="6"/>
                  </a:lnTo>
                  <a:lnTo>
                    <a:pt x="25" y="3"/>
                  </a:lnTo>
                  <a:lnTo>
                    <a:pt x="31" y="2"/>
                  </a:lnTo>
                  <a:lnTo>
                    <a:pt x="38" y="0"/>
                  </a:lnTo>
                  <a:lnTo>
                    <a:pt x="43" y="0"/>
                  </a:lnTo>
                  <a:lnTo>
                    <a:pt x="48" y="0"/>
                  </a:lnTo>
                  <a:lnTo>
                    <a:pt x="58" y="0"/>
                  </a:lnTo>
                  <a:lnTo>
                    <a:pt x="62" y="2"/>
                  </a:lnTo>
                  <a:lnTo>
                    <a:pt x="65" y="3"/>
                  </a:lnTo>
                  <a:lnTo>
                    <a:pt x="71" y="6"/>
                  </a:lnTo>
                  <a:lnTo>
                    <a:pt x="73" y="8"/>
                  </a:lnTo>
                  <a:lnTo>
                    <a:pt x="82" y="14"/>
                  </a:lnTo>
                  <a:lnTo>
                    <a:pt x="83" y="18"/>
                  </a:lnTo>
                  <a:lnTo>
                    <a:pt x="86" y="21"/>
                  </a:lnTo>
                  <a:lnTo>
                    <a:pt x="90" y="29"/>
                  </a:lnTo>
                  <a:lnTo>
                    <a:pt x="92" y="38"/>
                  </a:lnTo>
                  <a:lnTo>
                    <a:pt x="92" y="42"/>
                  </a:lnTo>
                  <a:lnTo>
                    <a:pt x="92" y="46"/>
                  </a:lnTo>
                  <a:lnTo>
                    <a:pt x="92" y="56"/>
                  </a:lnTo>
                  <a:lnTo>
                    <a:pt x="92" y="59"/>
                  </a:lnTo>
                  <a:lnTo>
                    <a:pt x="88" y="64"/>
                  </a:lnTo>
                  <a:close/>
                </a:path>
              </a:pathLst>
            </a:custGeom>
            <a:solidFill>
              <a:srgbClr val="FFFFFF"/>
            </a:solidFill>
            <a:ln w="9525">
              <a:noFill/>
              <a:round/>
              <a:headEnd/>
              <a:tailEnd/>
            </a:ln>
          </p:spPr>
          <p:txBody>
            <a:bodyPr/>
            <a:lstStyle/>
            <a:p>
              <a:endParaRPr lang="ru-RU"/>
            </a:p>
          </p:txBody>
        </p:sp>
        <p:sp>
          <p:nvSpPr>
            <p:cNvPr id="22845" name="Freeform 1718"/>
            <p:cNvSpPr>
              <a:spLocks/>
            </p:cNvSpPr>
            <p:nvPr/>
          </p:nvSpPr>
          <p:spPr bwMode="auto">
            <a:xfrm>
              <a:off x="2471" y="3199"/>
              <a:ext cx="93" cy="88"/>
            </a:xfrm>
            <a:custGeom>
              <a:avLst/>
              <a:gdLst>
                <a:gd name="T0" fmla="*/ 89 w 93"/>
                <a:gd name="T1" fmla="*/ 59 h 88"/>
                <a:gd name="T2" fmla="*/ 84 w 93"/>
                <a:gd name="T3" fmla="*/ 67 h 88"/>
                <a:gd name="T4" fmla="*/ 80 w 93"/>
                <a:gd name="T5" fmla="*/ 73 h 88"/>
                <a:gd name="T6" fmla="*/ 74 w 93"/>
                <a:gd name="T7" fmla="*/ 79 h 88"/>
                <a:gd name="T8" fmla="*/ 66 w 93"/>
                <a:gd name="T9" fmla="*/ 84 h 88"/>
                <a:gd name="T10" fmla="*/ 61 w 93"/>
                <a:gd name="T11" fmla="*/ 86 h 88"/>
                <a:gd name="T12" fmla="*/ 56 w 93"/>
                <a:gd name="T13" fmla="*/ 86 h 88"/>
                <a:gd name="T14" fmla="*/ 48 w 93"/>
                <a:gd name="T15" fmla="*/ 88 h 88"/>
                <a:gd name="T16" fmla="*/ 39 w 93"/>
                <a:gd name="T17" fmla="*/ 87 h 88"/>
                <a:gd name="T18" fmla="*/ 30 w 93"/>
                <a:gd name="T19" fmla="*/ 86 h 88"/>
                <a:gd name="T20" fmla="*/ 22 w 93"/>
                <a:gd name="T21" fmla="*/ 81 h 88"/>
                <a:gd name="T22" fmla="*/ 19 w 93"/>
                <a:gd name="T23" fmla="*/ 79 h 88"/>
                <a:gd name="T24" fmla="*/ 15 w 93"/>
                <a:gd name="T25" fmla="*/ 76 h 88"/>
                <a:gd name="T26" fmla="*/ 13 w 93"/>
                <a:gd name="T27" fmla="*/ 73 h 88"/>
                <a:gd name="T28" fmla="*/ 9 w 93"/>
                <a:gd name="T29" fmla="*/ 70 h 88"/>
                <a:gd name="T30" fmla="*/ 5 w 93"/>
                <a:gd name="T31" fmla="*/ 62 h 88"/>
                <a:gd name="T32" fmla="*/ 4 w 93"/>
                <a:gd name="T33" fmla="*/ 59 h 88"/>
                <a:gd name="T34" fmla="*/ 2 w 93"/>
                <a:gd name="T35" fmla="*/ 55 h 88"/>
                <a:gd name="T36" fmla="*/ 0 w 93"/>
                <a:gd name="T37" fmla="*/ 47 h 88"/>
                <a:gd name="T38" fmla="*/ 0 w 93"/>
                <a:gd name="T39" fmla="*/ 38 h 88"/>
                <a:gd name="T40" fmla="*/ 3 w 93"/>
                <a:gd name="T41" fmla="*/ 28 h 88"/>
                <a:gd name="T42" fmla="*/ 8 w 93"/>
                <a:gd name="T43" fmla="*/ 21 h 88"/>
                <a:gd name="T44" fmla="*/ 13 w 93"/>
                <a:gd name="T45" fmla="*/ 15 h 88"/>
                <a:gd name="T46" fmla="*/ 19 w 93"/>
                <a:gd name="T47" fmla="*/ 9 h 88"/>
                <a:gd name="T48" fmla="*/ 26 w 93"/>
                <a:gd name="T49" fmla="*/ 4 h 88"/>
                <a:gd name="T50" fmla="*/ 31 w 93"/>
                <a:gd name="T51" fmla="*/ 2 h 88"/>
                <a:gd name="T52" fmla="*/ 35 w 93"/>
                <a:gd name="T53" fmla="*/ 0 h 88"/>
                <a:gd name="T54" fmla="*/ 44 w 93"/>
                <a:gd name="T55" fmla="*/ 0 h 88"/>
                <a:gd name="T56" fmla="*/ 54 w 93"/>
                <a:gd name="T57" fmla="*/ 0 h 88"/>
                <a:gd name="T58" fmla="*/ 61 w 93"/>
                <a:gd name="T59" fmla="*/ 2 h 88"/>
                <a:gd name="T60" fmla="*/ 71 w 93"/>
                <a:gd name="T61" fmla="*/ 7 h 88"/>
                <a:gd name="T62" fmla="*/ 74 w 93"/>
                <a:gd name="T63" fmla="*/ 9 h 88"/>
                <a:gd name="T64" fmla="*/ 76 w 93"/>
                <a:gd name="T65" fmla="*/ 11 h 88"/>
                <a:gd name="T66" fmla="*/ 80 w 93"/>
                <a:gd name="T67" fmla="*/ 14 h 88"/>
                <a:gd name="T68" fmla="*/ 83 w 93"/>
                <a:gd name="T69" fmla="*/ 18 h 88"/>
                <a:gd name="T70" fmla="*/ 88 w 93"/>
                <a:gd name="T71" fmla="*/ 25 h 88"/>
                <a:gd name="T72" fmla="*/ 89 w 93"/>
                <a:gd name="T73" fmla="*/ 30 h 88"/>
                <a:gd name="T74" fmla="*/ 91 w 93"/>
                <a:gd name="T75" fmla="*/ 33 h 88"/>
                <a:gd name="T76" fmla="*/ 93 w 93"/>
                <a:gd name="T77" fmla="*/ 42 h 88"/>
                <a:gd name="T78" fmla="*/ 91 w 93"/>
                <a:gd name="T79" fmla="*/ 50 h 88"/>
                <a:gd name="T80" fmla="*/ 89 w 93"/>
                <a:gd name="T81" fmla="*/ 59 h 8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3"/>
                <a:gd name="T124" fmla="*/ 0 h 88"/>
                <a:gd name="T125" fmla="*/ 93 w 93"/>
                <a:gd name="T126" fmla="*/ 88 h 8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3" h="88">
                  <a:moveTo>
                    <a:pt x="89" y="59"/>
                  </a:moveTo>
                  <a:lnTo>
                    <a:pt x="84" y="67"/>
                  </a:lnTo>
                  <a:lnTo>
                    <a:pt x="80" y="73"/>
                  </a:lnTo>
                  <a:lnTo>
                    <a:pt x="74" y="79"/>
                  </a:lnTo>
                  <a:lnTo>
                    <a:pt x="66" y="84"/>
                  </a:lnTo>
                  <a:lnTo>
                    <a:pt x="61" y="86"/>
                  </a:lnTo>
                  <a:lnTo>
                    <a:pt x="56" y="86"/>
                  </a:lnTo>
                  <a:lnTo>
                    <a:pt x="48" y="88"/>
                  </a:lnTo>
                  <a:lnTo>
                    <a:pt x="39" y="87"/>
                  </a:lnTo>
                  <a:lnTo>
                    <a:pt x="30" y="86"/>
                  </a:lnTo>
                  <a:lnTo>
                    <a:pt x="22" y="81"/>
                  </a:lnTo>
                  <a:lnTo>
                    <a:pt x="19" y="79"/>
                  </a:lnTo>
                  <a:lnTo>
                    <a:pt x="15" y="76"/>
                  </a:lnTo>
                  <a:lnTo>
                    <a:pt x="13" y="73"/>
                  </a:lnTo>
                  <a:lnTo>
                    <a:pt x="9" y="70"/>
                  </a:lnTo>
                  <a:lnTo>
                    <a:pt x="5" y="62"/>
                  </a:lnTo>
                  <a:lnTo>
                    <a:pt x="4" y="59"/>
                  </a:lnTo>
                  <a:lnTo>
                    <a:pt x="2" y="55"/>
                  </a:lnTo>
                  <a:lnTo>
                    <a:pt x="0" y="47"/>
                  </a:lnTo>
                  <a:lnTo>
                    <a:pt x="0" y="38"/>
                  </a:lnTo>
                  <a:lnTo>
                    <a:pt x="3" y="28"/>
                  </a:lnTo>
                  <a:lnTo>
                    <a:pt x="8" y="21"/>
                  </a:lnTo>
                  <a:lnTo>
                    <a:pt x="13" y="15"/>
                  </a:lnTo>
                  <a:lnTo>
                    <a:pt x="19" y="9"/>
                  </a:lnTo>
                  <a:lnTo>
                    <a:pt x="26" y="4"/>
                  </a:lnTo>
                  <a:lnTo>
                    <a:pt x="31" y="2"/>
                  </a:lnTo>
                  <a:lnTo>
                    <a:pt x="35" y="0"/>
                  </a:lnTo>
                  <a:lnTo>
                    <a:pt x="44" y="0"/>
                  </a:lnTo>
                  <a:lnTo>
                    <a:pt x="54" y="0"/>
                  </a:lnTo>
                  <a:lnTo>
                    <a:pt x="61" y="2"/>
                  </a:lnTo>
                  <a:lnTo>
                    <a:pt x="71" y="7"/>
                  </a:lnTo>
                  <a:lnTo>
                    <a:pt x="74" y="9"/>
                  </a:lnTo>
                  <a:lnTo>
                    <a:pt x="76" y="11"/>
                  </a:lnTo>
                  <a:lnTo>
                    <a:pt x="80" y="14"/>
                  </a:lnTo>
                  <a:lnTo>
                    <a:pt x="83" y="18"/>
                  </a:lnTo>
                  <a:lnTo>
                    <a:pt x="88" y="25"/>
                  </a:lnTo>
                  <a:lnTo>
                    <a:pt x="89" y="30"/>
                  </a:lnTo>
                  <a:lnTo>
                    <a:pt x="91" y="33"/>
                  </a:lnTo>
                  <a:lnTo>
                    <a:pt x="93" y="42"/>
                  </a:lnTo>
                  <a:lnTo>
                    <a:pt x="91" y="50"/>
                  </a:lnTo>
                  <a:lnTo>
                    <a:pt x="89" y="59"/>
                  </a:lnTo>
                  <a:close/>
                </a:path>
              </a:pathLst>
            </a:custGeom>
            <a:solidFill>
              <a:srgbClr val="FFFFFF"/>
            </a:solidFill>
            <a:ln w="9525">
              <a:noFill/>
              <a:round/>
              <a:headEnd/>
              <a:tailEnd/>
            </a:ln>
          </p:spPr>
          <p:txBody>
            <a:bodyPr/>
            <a:lstStyle/>
            <a:p>
              <a:endParaRPr lang="ru-RU"/>
            </a:p>
          </p:txBody>
        </p:sp>
        <p:sp>
          <p:nvSpPr>
            <p:cNvPr id="22846" name="Freeform 1719"/>
            <p:cNvSpPr>
              <a:spLocks/>
            </p:cNvSpPr>
            <p:nvPr/>
          </p:nvSpPr>
          <p:spPr bwMode="auto">
            <a:xfrm>
              <a:off x="2561" y="3220"/>
              <a:ext cx="92" cy="89"/>
            </a:xfrm>
            <a:custGeom>
              <a:avLst/>
              <a:gdLst>
                <a:gd name="T0" fmla="*/ 90 w 92"/>
                <a:gd name="T1" fmla="*/ 57 h 89"/>
                <a:gd name="T2" fmla="*/ 87 w 92"/>
                <a:gd name="T3" fmla="*/ 64 h 89"/>
                <a:gd name="T4" fmla="*/ 85 w 92"/>
                <a:gd name="T5" fmla="*/ 69 h 89"/>
                <a:gd name="T6" fmla="*/ 83 w 92"/>
                <a:gd name="T7" fmla="*/ 72 h 89"/>
                <a:gd name="T8" fmla="*/ 76 w 92"/>
                <a:gd name="T9" fmla="*/ 78 h 89"/>
                <a:gd name="T10" fmla="*/ 68 w 92"/>
                <a:gd name="T11" fmla="*/ 83 h 89"/>
                <a:gd name="T12" fmla="*/ 65 w 92"/>
                <a:gd name="T13" fmla="*/ 85 h 89"/>
                <a:gd name="T14" fmla="*/ 61 w 92"/>
                <a:gd name="T15" fmla="*/ 87 h 89"/>
                <a:gd name="T16" fmla="*/ 53 w 92"/>
                <a:gd name="T17" fmla="*/ 89 h 89"/>
                <a:gd name="T18" fmla="*/ 44 w 92"/>
                <a:gd name="T19" fmla="*/ 89 h 89"/>
                <a:gd name="T20" fmla="*/ 39 w 92"/>
                <a:gd name="T21" fmla="*/ 88 h 89"/>
                <a:gd name="T22" fmla="*/ 34 w 92"/>
                <a:gd name="T23" fmla="*/ 88 h 89"/>
                <a:gd name="T24" fmla="*/ 26 w 92"/>
                <a:gd name="T25" fmla="*/ 85 h 89"/>
                <a:gd name="T26" fmla="*/ 22 w 92"/>
                <a:gd name="T27" fmla="*/ 81 h 89"/>
                <a:gd name="T28" fmla="*/ 18 w 92"/>
                <a:gd name="T29" fmla="*/ 80 h 89"/>
                <a:gd name="T30" fmla="*/ 12 w 92"/>
                <a:gd name="T31" fmla="*/ 74 h 89"/>
                <a:gd name="T32" fmla="*/ 6 w 92"/>
                <a:gd name="T33" fmla="*/ 67 h 89"/>
                <a:gd name="T34" fmla="*/ 5 w 92"/>
                <a:gd name="T35" fmla="*/ 63 h 89"/>
                <a:gd name="T36" fmla="*/ 3 w 92"/>
                <a:gd name="T37" fmla="*/ 59 h 89"/>
                <a:gd name="T38" fmla="*/ 1 w 92"/>
                <a:gd name="T39" fmla="*/ 50 h 89"/>
                <a:gd name="T40" fmla="*/ 0 w 92"/>
                <a:gd name="T41" fmla="*/ 42 h 89"/>
                <a:gd name="T42" fmla="*/ 1 w 92"/>
                <a:gd name="T43" fmla="*/ 37 h 89"/>
                <a:gd name="T44" fmla="*/ 1 w 92"/>
                <a:gd name="T45" fmla="*/ 33 h 89"/>
                <a:gd name="T46" fmla="*/ 5 w 92"/>
                <a:gd name="T47" fmla="*/ 25 h 89"/>
                <a:gd name="T48" fmla="*/ 7 w 92"/>
                <a:gd name="T49" fmla="*/ 20 h 89"/>
                <a:gd name="T50" fmla="*/ 11 w 92"/>
                <a:gd name="T51" fmla="*/ 18 h 89"/>
                <a:gd name="T52" fmla="*/ 16 w 92"/>
                <a:gd name="T53" fmla="*/ 11 h 89"/>
                <a:gd name="T54" fmla="*/ 23 w 92"/>
                <a:gd name="T55" fmla="*/ 6 h 89"/>
                <a:gd name="T56" fmla="*/ 26 w 92"/>
                <a:gd name="T57" fmla="*/ 3 h 89"/>
                <a:gd name="T58" fmla="*/ 31 w 92"/>
                <a:gd name="T59" fmla="*/ 1 h 89"/>
                <a:gd name="T60" fmla="*/ 40 w 92"/>
                <a:gd name="T61" fmla="*/ 0 h 89"/>
                <a:gd name="T62" fmla="*/ 48 w 92"/>
                <a:gd name="T63" fmla="*/ 0 h 89"/>
                <a:gd name="T64" fmla="*/ 53 w 92"/>
                <a:gd name="T65" fmla="*/ 0 h 89"/>
                <a:gd name="T66" fmla="*/ 57 w 92"/>
                <a:gd name="T67" fmla="*/ 1 h 89"/>
                <a:gd name="T68" fmla="*/ 67 w 92"/>
                <a:gd name="T69" fmla="*/ 5 h 89"/>
                <a:gd name="T70" fmla="*/ 70 w 92"/>
                <a:gd name="T71" fmla="*/ 6 h 89"/>
                <a:gd name="T72" fmla="*/ 75 w 92"/>
                <a:gd name="T73" fmla="*/ 9 h 89"/>
                <a:gd name="T74" fmla="*/ 81 w 92"/>
                <a:gd name="T75" fmla="*/ 16 h 89"/>
                <a:gd name="T76" fmla="*/ 85 w 92"/>
                <a:gd name="T77" fmla="*/ 22 h 89"/>
                <a:gd name="T78" fmla="*/ 87 w 92"/>
                <a:gd name="T79" fmla="*/ 25 h 89"/>
                <a:gd name="T80" fmla="*/ 89 w 92"/>
                <a:gd name="T81" fmla="*/ 29 h 89"/>
                <a:gd name="T82" fmla="*/ 92 w 92"/>
                <a:gd name="T83" fmla="*/ 37 h 89"/>
                <a:gd name="T84" fmla="*/ 92 w 92"/>
                <a:gd name="T85" fmla="*/ 47 h 89"/>
                <a:gd name="T86" fmla="*/ 90 w 92"/>
                <a:gd name="T87" fmla="*/ 52 h 89"/>
                <a:gd name="T88" fmla="*/ 90 w 92"/>
                <a:gd name="T89" fmla="*/ 57 h 8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2"/>
                <a:gd name="T136" fmla="*/ 0 h 89"/>
                <a:gd name="T137" fmla="*/ 92 w 92"/>
                <a:gd name="T138" fmla="*/ 89 h 8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2" h="89">
                  <a:moveTo>
                    <a:pt x="90" y="57"/>
                  </a:moveTo>
                  <a:lnTo>
                    <a:pt x="87" y="64"/>
                  </a:lnTo>
                  <a:lnTo>
                    <a:pt x="85" y="69"/>
                  </a:lnTo>
                  <a:lnTo>
                    <a:pt x="83" y="72"/>
                  </a:lnTo>
                  <a:lnTo>
                    <a:pt x="76" y="78"/>
                  </a:lnTo>
                  <a:lnTo>
                    <a:pt x="68" y="83"/>
                  </a:lnTo>
                  <a:lnTo>
                    <a:pt x="65" y="85"/>
                  </a:lnTo>
                  <a:lnTo>
                    <a:pt x="61" y="87"/>
                  </a:lnTo>
                  <a:lnTo>
                    <a:pt x="53" y="89"/>
                  </a:lnTo>
                  <a:lnTo>
                    <a:pt x="44" y="89"/>
                  </a:lnTo>
                  <a:lnTo>
                    <a:pt x="39" y="88"/>
                  </a:lnTo>
                  <a:lnTo>
                    <a:pt x="34" y="88"/>
                  </a:lnTo>
                  <a:lnTo>
                    <a:pt x="26" y="85"/>
                  </a:lnTo>
                  <a:lnTo>
                    <a:pt x="22" y="81"/>
                  </a:lnTo>
                  <a:lnTo>
                    <a:pt x="18" y="80"/>
                  </a:lnTo>
                  <a:lnTo>
                    <a:pt x="12" y="74"/>
                  </a:lnTo>
                  <a:lnTo>
                    <a:pt x="6" y="67"/>
                  </a:lnTo>
                  <a:lnTo>
                    <a:pt x="5" y="63"/>
                  </a:lnTo>
                  <a:lnTo>
                    <a:pt x="3" y="59"/>
                  </a:lnTo>
                  <a:lnTo>
                    <a:pt x="1" y="50"/>
                  </a:lnTo>
                  <a:lnTo>
                    <a:pt x="0" y="42"/>
                  </a:lnTo>
                  <a:lnTo>
                    <a:pt x="1" y="37"/>
                  </a:lnTo>
                  <a:lnTo>
                    <a:pt x="1" y="33"/>
                  </a:lnTo>
                  <a:lnTo>
                    <a:pt x="5" y="25"/>
                  </a:lnTo>
                  <a:lnTo>
                    <a:pt x="7" y="20"/>
                  </a:lnTo>
                  <a:lnTo>
                    <a:pt x="11" y="18"/>
                  </a:lnTo>
                  <a:lnTo>
                    <a:pt x="16" y="11"/>
                  </a:lnTo>
                  <a:lnTo>
                    <a:pt x="23" y="6"/>
                  </a:lnTo>
                  <a:lnTo>
                    <a:pt x="26" y="3"/>
                  </a:lnTo>
                  <a:lnTo>
                    <a:pt x="31" y="1"/>
                  </a:lnTo>
                  <a:lnTo>
                    <a:pt x="40" y="0"/>
                  </a:lnTo>
                  <a:lnTo>
                    <a:pt x="48" y="0"/>
                  </a:lnTo>
                  <a:lnTo>
                    <a:pt x="53" y="0"/>
                  </a:lnTo>
                  <a:lnTo>
                    <a:pt x="57" y="1"/>
                  </a:lnTo>
                  <a:lnTo>
                    <a:pt x="67" y="5"/>
                  </a:lnTo>
                  <a:lnTo>
                    <a:pt x="70" y="6"/>
                  </a:lnTo>
                  <a:lnTo>
                    <a:pt x="75" y="9"/>
                  </a:lnTo>
                  <a:lnTo>
                    <a:pt x="81" y="16"/>
                  </a:lnTo>
                  <a:lnTo>
                    <a:pt x="85" y="22"/>
                  </a:lnTo>
                  <a:lnTo>
                    <a:pt x="87" y="25"/>
                  </a:lnTo>
                  <a:lnTo>
                    <a:pt x="89" y="29"/>
                  </a:lnTo>
                  <a:lnTo>
                    <a:pt x="92" y="37"/>
                  </a:lnTo>
                  <a:lnTo>
                    <a:pt x="92" y="47"/>
                  </a:lnTo>
                  <a:lnTo>
                    <a:pt x="90" y="52"/>
                  </a:lnTo>
                  <a:lnTo>
                    <a:pt x="90" y="57"/>
                  </a:lnTo>
                  <a:close/>
                </a:path>
              </a:pathLst>
            </a:custGeom>
            <a:solidFill>
              <a:srgbClr val="FFFFFF"/>
            </a:solidFill>
            <a:ln w="9525">
              <a:noFill/>
              <a:round/>
              <a:headEnd/>
              <a:tailEnd/>
            </a:ln>
          </p:spPr>
          <p:txBody>
            <a:bodyPr/>
            <a:lstStyle/>
            <a:p>
              <a:endParaRPr lang="ru-RU"/>
            </a:p>
          </p:txBody>
        </p:sp>
        <p:sp>
          <p:nvSpPr>
            <p:cNvPr id="22847" name="Freeform 1720"/>
            <p:cNvSpPr>
              <a:spLocks/>
            </p:cNvSpPr>
            <p:nvPr/>
          </p:nvSpPr>
          <p:spPr bwMode="auto">
            <a:xfrm>
              <a:off x="2652" y="3238"/>
              <a:ext cx="92" cy="90"/>
            </a:xfrm>
            <a:custGeom>
              <a:avLst/>
              <a:gdLst>
                <a:gd name="T0" fmla="*/ 90 w 92"/>
                <a:gd name="T1" fmla="*/ 54 h 90"/>
                <a:gd name="T2" fmla="*/ 89 w 92"/>
                <a:gd name="T3" fmla="*/ 57 h 90"/>
                <a:gd name="T4" fmla="*/ 87 w 92"/>
                <a:gd name="T5" fmla="*/ 62 h 90"/>
                <a:gd name="T6" fmla="*/ 85 w 92"/>
                <a:gd name="T7" fmla="*/ 67 h 90"/>
                <a:gd name="T8" fmla="*/ 84 w 92"/>
                <a:gd name="T9" fmla="*/ 69 h 90"/>
                <a:gd name="T10" fmla="*/ 78 w 92"/>
                <a:gd name="T11" fmla="*/ 76 h 90"/>
                <a:gd name="T12" fmla="*/ 72 w 92"/>
                <a:gd name="T13" fmla="*/ 82 h 90"/>
                <a:gd name="T14" fmla="*/ 63 w 92"/>
                <a:gd name="T15" fmla="*/ 87 h 90"/>
                <a:gd name="T16" fmla="*/ 56 w 92"/>
                <a:gd name="T17" fmla="*/ 88 h 90"/>
                <a:gd name="T18" fmla="*/ 51 w 92"/>
                <a:gd name="T19" fmla="*/ 90 h 90"/>
                <a:gd name="T20" fmla="*/ 46 w 92"/>
                <a:gd name="T21" fmla="*/ 90 h 90"/>
                <a:gd name="T22" fmla="*/ 42 w 92"/>
                <a:gd name="T23" fmla="*/ 90 h 90"/>
                <a:gd name="T24" fmla="*/ 37 w 92"/>
                <a:gd name="T25" fmla="*/ 90 h 90"/>
                <a:gd name="T26" fmla="*/ 33 w 92"/>
                <a:gd name="T27" fmla="*/ 88 h 90"/>
                <a:gd name="T28" fmla="*/ 29 w 92"/>
                <a:gd name="T29" fmla="*/ 87 h 90"/>
                <a:gd name="T30" fmla="*/ 20 w 92"/>
                <a:gd name="T31" fmla="*/ 84 h 90"/>
                <a:gd name="T32" fmla="*/ 14 w 92"/>
                <a:gd name="T33" fmla="*/ 78 h 90"/>
                <a:gd name="T34" fmla="*/ 7 w 92"/>
                <a:gd name="T35" fmla="*/ 71 h 90"/>
                <a:gd name="T36" fmla="*/ 4 w 92"/>
                <a:gd name="T37" fmla="*/ 63 h 90"/>
                <a:gd name="T38" fmla="*/ 1 w 92"/>
                <a:gd name="T39" fmla="*/ 56 h 90"/>
                <a:gd name="T40" fmla="*/ 0 w 92"/>
                <a:gd name="T41" fmla="*/ 46 h 90"/>
                <a:gd name="T42" fmla="*/ 0 w 92"/>
                <a:gd name="T43" fmla="*/ 43 h 90"/>
                <a:gd name="T44" fmla="*/ 1 w 92"/>
                <a:gd name="T45" fmla="*/ 39 h 90"/>
                <a:gd name="T46" fmla="*/ 1 w 92"/>
                <a:gd name="T47" fmla="*/ 34 h 90"/>
                <a:gd name="T48" fmla="*/ 3 w 92"/>
                <a:gd name="T49" fmla="*/ 29 h 90"/>
                <a:gd name="T50" fmla="*/ 4 w 92"/>
                <a:gd name="T51" fmla="*/ 26 h 90"/>
                <a:gd name="T52" fmla="*/ 7 w 92"/>
                <a:gd name="T53" fmla="*/ 21 h 90"/>
                <a:gd name="T54" fmla="*/ 12 w 92"/>
                <a:gd name="T55" fmla="*/ 15 h 90"/>
                <a:gd name="T56" fmla="*/ 20 w 92"/>
                <a:gd name="T57" fmla="*/ 9 h 90"/>
                <a:gd name="T58" fmla="*/ 26 w 92"/>
                <a:gd name="T59" fmla="*/ 5 h 90"/>
                <a:gd name="T60" fmla="*/ 35 w 92"/>
                <a:gd name="T61" fmla="*/ 2 h 90"/>
                <a:gd name="T62" fmla="*/ 40 w 92"/>
                <a:gd name="T63" fmla="*/ 0 h 90"/>
                <a:gd name="T64" fmla="*/ 43 w 92"/>
                <a:gd name="T65" fmla="*/ 0 h 90"/>
                <a:gd name="T66" fmla="*/ 48 w 92"/>
                <a:gd name="T67" fmla="*/ 0 h 90"/>
                <a:gd name="T68" fmla="*/ 53 w 92"/>
                <a:gd name="T69" fmla="*/ 2 h 90"/>
                <a:gd name="T70" fmla="*/ 57 w 92"/>
                <a:gd name="T71" fmla="*/ 2 h 90"/>
                <a:gd name="T72" fmla="*/ 62 w 92"/>
                <a:gd name="T73" fmla="*/ 4 h 90"/>
                <a:gd name="T74" fmla="*/ 70 w 92"/>
                <a:gd name="T75" fmla="*/ 9 h 90"/>
                <a:gd name="T76" fmla="*/ 78 w 92"/>
                <a:gd name="T77" fmla="*/ 13 h 90"/>
                <a:gd name="T78" fmla="*/ 83 w 92"/>
                <a:gd name="T79" fmla="*/ 19 h 90"/>
                <a:gd name="T80" fmla="*/ 87 w 92"/>
                <a:gd name="T81" fmla="*/ 27 h 90"/>
                <a:gd name="T82" fmla="*/ 90 w 92"/>
                <a:gd name="T83" fmla="*/ 35 h 90"/>
                <a:gd name="T84" fmla="*/ 92 w 92"/>
                <a:gd name="T85" fmla="*/ 44 h 90"/>
                <a:gd name="T86" fmla="*/ 90 w 92"/>
                <a:gd name="T87" fmla="*/ 49 h 90"/>
                <a:gd name="T88" fmla="*/ 90 w 92"/>
                <a:gd name="T89" fmla="*/ 54 h 9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2"/>
                <a:gd name="T136" fmla="*/ 0 h 90"/>
                <a:gd name="T137" fmla="*/ 92 w 92"/>
                <a:gd name="T138" fmla="*/ 90 h 9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2" h="90">
                  <a:moveTo>
                    <a:pt x="90" y="54"/>
                  </a:moveTo>
                  <a:lnTo>
                    <a:pt x="89" y="57"/>
                  </a:lnTo>
                  <a:lnTo>
                    <a:pt x="87" y="62"/>
                  </a:lnTo>
                  <a:lnTo>
                    <a:pt x="85" y="67"/>
                  </a:lnTo>
                  <a:lnTo>
                    <a:pt x="84" y="69"/>
                  </a:lnTo>
                  <a:lnTo>
                    <a:pt x="78" y="76"/>
                  </a:lnTo>
                  <a:lnTo>
                    <a:pt x="72" y="82"/>
                  </a:lnTo>
                  <a:lnTo>
                    <a:pt x="63" y="87"/>
                  </a:lnTo>
                  <a:lnTo>
                    <a:pt x="56" y="88"/>
                  </a:lnTo>
                  <a:lnTo>
                    <a:pt x="51" y="90"/>
                  </a:lnTo>
                  <a:lnTo>
                    <a:pt x="46" y="90"/>
                  </a:lnTo>
                  <a:lnTo>
                    <a:pt x="42" y="90"/>
                  </a:lnTo>
                  <a:lnTo>
                    <a:pt x="37" y="90"/>
                  </a:lnTo>
                  <a:lnTo>
                    <a:pt x="33" y="88"/>
                  </a:lnTo>
                  <a:lnTo>
                    <a:pt x="29" y="87"/>
                  </a:lnTo>
                  <a:lnTo>
                    <a:pt x="20" y="84"/>
                  </a:lnTo>
                  <a:lnTo>
                    <a:pt x="14" y="78"/>
                  </a:lnTo>
                  <a:lnTo>
                    <a:pt x="7" y="71"/>
                  </a:lnTo>
                  <a:lnTo>
                    <a:pt x="4" y="63"/>
                  </a:lnTo>
                  <a:lnTo>
                    <a:pt x="1" y="56"/>
                  </a:lnTo>
                  <a:lnTo>
                    <a:pt x="0" y="46"/>
                  </a:lnTo>
                  <a:lnTo>
                    <a:pt x="0" y="43"/>
                  </a:lnTo>
                  <a:lnTo>
                    <a:pt x="1" y="39"/>
                  </a:lnTo>
                  <a:lnTo>
                    <a:pt x="1" y="34"/>
                  </a:lnTo>
                  <a:lnTo>
                    <a:pt x="3" y="29"/>
                  </a:lnTo>
                  <a:lnTo>
                    <a:pt x="4" y="26"/>
                  </a:lnTo>
                  <a:lnTo>
                    <a:pt x="7" y="21"/>
                  </a:lnTo>
                  <a:lnTo>
                    <a:pt x="12" y="15"/>
                  </a:lnTo>
                  <a:lnTo>
                    <a:pt x="20" y="9"/>
                  </a:lnTo>
                  <a:lnTo>
                    <a:pt x="26" y="5"/>
                  </a:lnTo>
                  <a:lnTo>
                    <a:pt x="35" y="2"/>
                  </a:lnTo>
                  <a:lnTo>
                    <a:pt x="40" y="0"/>
                  </a:lnTo>
                  <a:lnTo>
                    <a:pt x="43" y="0"/>
                  </a:lnTo>
                  <a:lnTo>
                    <a:pt x="48" y="0"/>
                  </a:lnTo>
                  <a:lnTo>
                    <a:pt x="53" y="2"/>
                  </a:lnTo>
                  <a:lnTo>
                    <a:pt x="57" y="2"/>
                  </a:lnTo>
                  <a:lnTo>
                    <a:pt x="62" y="4"/>
                  </a:lnTo>
                  <a:lnTo>
                    <a:pt x="70" y="9"/>
                  </a:lnTo>
                  <a:lnTo>
                    <a:pt x="78" y="13"/>
                  </a:lnTo>
                  <a:lnTo>
                    <a:pt x="83" y="19"/>
                  </a:lnTo>
                  <a:lnTo>
                    <a:pt x="87" y="27"/>
                  </a:lnTo>
                  <a:lnTo>
                    <a:pt x="90" y="35"/>
                  </a:lnTo>
                  <a:lnTo>
                    <a:pt x="92" y="44"/>
                  </a:lnTo>
                  <a:lnTo>
                    <a:pt x="90" y="49"/>
                  </a:lnTo>
                  <a:lnTo>
                    <a:pt x="90" y="54"/>
                  </a:lnTo>
                  <a:close/>
                </a:path>
              </a:pathLst>
            </a:custGeom>
            <a:solidFill>
              <a:srgbClr val="FFFFFF"/>
            </a:solidFill>
            <a:ln w="9525">
              <a:noFill/>
              <a:round/>
              <a:headEnd/>
              <a:tailEnd/>
            </a:ln>
          </p:spPr>
          <p:txBody>
            <a:bodyPr/>
            <a:lstStyle/>
            <a:p>
              <a:endParaRPr lang="ru-RU"/>
            </a:p>
          </p:txBody>
        </p:sp>
        <p:sp>
          <p:nvSpPr>
            <p:cNvPr id="22848" name="Freeform 1721"/>
            <p:cNvSpPr>
              <a:spLocks/>
            </p:cNvSpPr>
            <p:nvPr/>
          </p:nvSpPr>
          <p:spPr bwMode="auto">
            <a:xfrm>
              <a:off x="2753" y="3252"/>
              <a:ext cx="91" cy="89"/>
            </a:xfrm>
            <a:custGeom>
              <a:avLst/>
              <a:gdLst>
                <a:gd name="T0" fmla="*/ 91 w 91"/>
                <a:gd name="T1" fmla="*/ 48 h 89"/>
                <a:gd name="T2" fmla="*/ 90 w 91"/>
                <a:gd name="T3" fmla="*/ 58 h 89"/>
                <a:gd name="T4" fmla="*/ 87 w 91"/>
                <a:gd name="T5" fmla="*/ 65 h 89"/>
                <a:gd name="T6" fmla="*/ 81 w 91"/>
                <a:gd name="T7" fmla="*/ 73 h 89"/>
                <a:gd name="T8" fmla="*/ 76 w 91"/>
                <a:gd name="T9" fmla="*/ 80 h 89"/>
                <a:gd name="T10" fmla="*/ 68 w 91"/>
                <a:gd name="T11" fmla="*/ 84 h 89"/>
                <a:gd name="T12" fmla="*/ 63 w 91"/>
                <a:gd name="T13" fmla="*/ 86 h 89"/>
                <a:gd name="T14" fmla="*/ 60 w 91"/>
                <a:gd name="T15" fmla="*/ 88 h 89"/>
                <a:gd name="T16" fmla="*/ 51 w 91"/>
                <a:gd name="T17" fmla="*/ 89 h 89"/>
                <a:gd name="T18" fmla="*/ 40 w 91"/>
                <a:gd name="T19" fmla="*/ 89 h 89"/>
                <a:gd name="T20" fmla="*/ 31 w 91"/>
                <a:gd name="T21" fmla="*/ 88 h 89"/>
                <a:gd name="T22" fmla="*/ 23 w 91"/>
                <a:gd name="T23" fmla="*/ 84 h 89"/>
                <a:gd name="T24" fmla="*/ 21 w 91"/>
                <a:gd name="T25" fmla="*/ 83 h 89"/>
                <a:gd name="T26" fmla="*/ 16 w 91"/>
                <a:gd name="T27" fmla="*/ 80 h 89"/>
                <a:gd name="T28" fmla="*/ 9 w 91"/>
                <a:gd name="T29" fmla="*/ 73 h 89"/>
                <a:gd name="T30" fmla="*/ 4 w 91"/>
                <a:gd name="T31" fmla="*/ 67 h 89"/>
                <a:gd name="T32" fmla="*/ 3 w 91"/>
                <a:gd name="T33" fmla="*/ 63 h 89"/>
                <a:gd name="T34" fmla="*/ 1 w 91"/>
                <a:gd name="T35" fmla="*/ 60 h 89"/>
                <a:gd name="T36" fmla="*/ 0 w 91"/>
                <a:gd name="T37" fmla="*/ 50 h 89"/>
                <a:gd name="T38" fmla="*/ 0 w 91"/>
                <a:gd name="T39" fmla="*/ 41 h 89"/>
                <a:gd name="T40" fmla="*/ 1 w 91"/>
                <a:gd name="T41" fmla="*/ 33 h 89"/>
                <a:gd name="T42" fmla="*/ 4 w 91"/>
                <a:gd name="T43" fmla="*/ 24 h 89"/>
                <a:gd name="T44" fmla="*/ 9 w 91"/>
                <a:gd name="T45" fmla="*/ 17 h 89"/>
                <a:gd name="T46" fmla="*/ 16 w 91"/>
                <a:gd name="T47" fmla="*/ 11 h 89"/>
                <a:gd name="T48" fmla="*/ 23 w 91"/>
                <a:gd name="T49" fmla="*/ 6 h 89"/>
                <a:gd name="T50" fmla="*/ 27 w 91"/>
                <a:gd name="T51" fmla="*/ 4 h 89"/>
                <a:gd name="T52" fmla="*/ 31 w 91"/>
                <a:gd name="T53" fmla="*/ 3 h 89"/>
                <a:gd name="T54" fmla="*/ 40 w 91"/>
                <a:gd name="T55" fmla="*/ 0 h 89"/>
                <a:gd name="T56" fmla="*/ 49 w 91"/>
                <a:gd name="T57" fmla="*/ 0 h 89"/>
                <a:gd name="T58" fmla="*/ 58 w 91"/>
                <a:gd name="T59" fmla="*/ 1 h 89"/>
                <a:gd name="T60" fmla="*/ 66 w 91"/>
                <a:gd name="T61" fmla="*/ 6 h 89"/>
                <a:gd name="T62" fmla="*/ 70 w 91"/>
                <a:gd name="T63" fmla="*/ 7 h 89"/>
                <a:gd name="T64" fmla="*/ 74 w 91"/>
                <a:gd name="T65" fmla="*/ 11 h 89"/>
                <a:gd name="T66" fmla="*/ 81 w 91"/>
                <a:gd name="T67" fmla="*/ 15 h 89"/>
                <a:gd name="T68" fmla="*/ 85 w 91"/>
                <a:gd name="T69" fmla="*/ 23 h 89"/>
                <a:gd name="T70" fmla="*/ 88 w 91"/>
                <a:gd name="T71" fmla="*/ 26 h 89"/>
                <a:gd name="T72" fmla="*/ 90 w 91"/>
                <a:gd name="T73" fmla="*/ 31 h 89"/>
                <a:gd name="T74" fmla="*/ 91 w 91"/>
                <a:gd name="T75" fmla="*/ 39 h 89"/>
                <a:gd name="T76" fmla="*/ 91 w 91"/>
                <a:gd name="T77" fmla="*/ 48 h 8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1"/>
                <a:gd name="T118" fmla="*/ 0 h 89"/>
                <a:gd name="T119" fmla="*/ 91 w 91"/>
                <a:gd name="T120" fmla="*/ 89 h 8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1" h="89">
                  <a:moveTo>
                    <a:pt x="91" y="48"/>
                  </a:moveTo>
                  <a:lnTo>
                    <a:pt x="90" y="58"/>
                  </a:lnTo>
                  <a:lnTo>
                    <a:pt x="87" y="65"/>
                  </a:lnTo>
                  <a:lnTo>
                    <a:pt x="81" y="73"/>
                  </a:lnTo>
                  <a:lnTo>
                    <a:pt x="76" y="80"/>
                  </a:lnTo>
                  <a:lnTo>
                    <a:pt x="68" y="84"/>
                  </a:lnTo>
                  <a:lnTo>
                    <a:pt x="63" y="86"/>
                  </a:lnTo>
                  <a:lnTo>
                    <a:pt x="60" y="88"/>
                  </a:lnTo>
                  <a:lnTo>
                    <a:pt x="51" y="89"/>
                  </a:lnTo>
                  <a:lnTo>
                    <a:pt x="40" y="89"/>
                  </a:lnTo>
                  <a:lnTo>
                    <a:pt x="31" y="88"/>
                  </a:lnTo>
                  <a:lnTo>
                    <a:pt x="23" y="84"/>
                  </a:lnTo>
                  <a:lnTo>
                    <a:pt x="21" y="83"/>
                  </a:lnTo>
                  <a:lnTo>
                    <a:pt x="16" y="80"/>
                  </a:lnTo>
                  <a:lnTo>
                    <a:pt x="9" y="73"/>
                  </a:lnTo>
                  <a:lnTo>
                    <a:pt x="4" y="67"/>
                  </a:lnTo>
                  <a:lnTo>
                    <a:pt x="3" y="63"/>
                  </a:lnTo>
                  <a:lnTo>
                    <a:pt x="1" y="60"/>
                  </a:lnTo>
                  <a:lnTo>
                    <a:pt x="0" y="50"/>
                  </a:lnTo>
                  <a:lnTo>
                    <a:pt x="0" y="41"/>
                  </a:lnTo>
                  <a:lnTo>
                    <a:pt x="1" y="33"/>
                  </a:lnTo>
                  <a:lnTo>
                    <a:pt x="4" y="24"/>
                  </a:lnTo>
                  <a:lnTo>
                    <a:pt x="9" y="17"/>
                  </a:lnTo>
                  <a:lnTo>
                    <a:pt x="16" y="11"/>
                  </a:lnTo>
                  <a:lnTo>
                    <a:pt x="23" y="6"/>
                  </a:lnTo>
                  <a:lnTo>
                    <a:pt x="27" y="4"/>
                  </a:lnTo>
                  <a:lnTo>
                    <a:pt x="31" y="3"/>
                  </a:lnTo>
                  <a:lnTo>
                    <a:pt x="40" y="0"/>
                  </a:lnTo>
                  <a:lnTo>
                    <a:pt x="49" y="0"/>
                  </a:lnTo>
                  <a:lnTo>
                    <a:pt x="58" y="1"/>
                  </a:lnTo>
                  <a:lnTo>
                    <a:pt x="66" y="6"/>
                  </a:lnTo>
                  <a:lnTo>
                    <a:pt x="70" y="7"/>
                  </a:lnTo>
                  <a:lnTo>
                    <a:pt x="74" y="11"/>
                  </a:lnTo>
                  <a:lnTo>
                    <a:pt x="81" y="15"/>
                  </a:lnTo>
                  <a:lnTo>
                    <a:pt x="85" y="23"/>
                  </a:lnTo>
                  <a:lnTo>
                    <a:pt x="88" y="26"/>
                  </a:lnTo>
                  <a:lnTo>
                    <a:pt x="90" y="31"/>
                  </a:lnTo>
                  <a:lnTo>
                    <a:pt x="91" y="39"/>
                  </a:lnTo>
                  <a:lnTo>
                    <a:pt x="91" y="48"/>
                  </a:lnTo>
                  <a:close/>
                </a:path>
              </a:pathLst>
            </a:custGeom>
            <a:solidFill>
              <a:srgbClr val="FFFFFF"/>
            </a:solidFill>
            <a:ln w="9525">
              <a:noFill/>
              <a:round/>
              <a:headEnd/>
              <a:tailEnd/>
            </a:ln>
          </p:spPr>
          <p:txBody>
            <a:bodyPr/>
            <a:lstStyle/>
            <a:p>
              <a:endParaRPr lang="ru-RU"/>
            </a:p>
          </p:txBody>
        </p:sp>
        <p:sp>
          <p:nvSpPr>
            <p:cNvPr id="22849" name="Freeform 1722"/>
            <p:cNvSpPr>
              <a:spLocks/>
            </p:cNvSpPr>
            <p:nvPr/>
          </p:nvSpPr>
          <p:spPr bwMode="auto">
            <a:xfrm>
              <a:off x="2843" y="3257"/>
              <a:ext cx="92" cy="89"/>
            </a:xfrm>
            <a:custGeom>
              <a:avLst/>
              <a:gdLst>
                <a:gd name="T0" fmla="*/ 92 w 92"/>
                <a:gd name="T1" fmla="*/ 46 h 89"/>
                <a:gd name="T2" fmla="*/ 92 w 92"/>
                <a:gd name="T3" fmla="*/ 53 h 89"/>
                <a:gd name="T4" fmla="*/ 89 w 92"/>
                <a:gd name="T5" fmla="*/ 63 h 89"/>
                <a:gd name="T6" fmla="*/ 84 w 92"/>
                <a:gd name="T7" fmla="*/ 71 h 89"/>
                <a:gd name="T8" fmla="*/ 79 w 92"/>
                <a:gd name="T9" fmla="*/ 77 h 89"/>
                <a:gd name="T10" fmla="*/ 72 w 92"/>
                <a:gd name="T11" fmla="*/ 82 h 89"/>
                <a:gd name="T12" fmla="*/ 63 w 92"/>
                <a:gd name="T13" fmla="*/ 87 h 89"/>
                <a:gd name="T14" fmla="*/ 55 w 92"/>
                <a:gd name="T15" fmla="*/ 88 h 89"/>
                <a:gd name="T16" fmla="*/ 51 w 92"/>
                <a:gd name="T17" fmla="*/ 89 h 89"/>
                <a:gd name="T18" fmla="*/ 46 w 92"/>
                <a:gd name="T19" fmla="*/ 89 h 89"/>
                <a:gd name="T20" fmla="*/ 36 w 92"/>
                <a:gd name="T21" fmla="*/ 89 h 89"/>
                <a:gd name="T22" fmla="*/ 28 w 92"/>
                <a:gd name="T23" fmla="*/ 87 h 89"/>
                <a:gd name="T24" fmla="*/ 23 w 92"/>
                <a:gd name="T25" fmla="*/ 85 h 89"/>
                <a:gd name="T26" fmla="*/ 20 w 92"/>
                <a:gd name="T27" fmla="*/ 82 h 89"/>
                <a:gd name="T28" fmla="*/ 12 w 92"/>
                <a:gd name="T29" fmla="*/ 77 h 89"/>
                <a:gd name="T30" fmla="*/ 7 w 92"/>
                <a:gd name="T31" fmla="*/ 71 h 89"/>
                <a:gd name="T32" fmla="*/ 2 w 92"/>
                <a:gd name="T33" fmla="*/ 63 h 89"/>
                <a:gd name="T34" fmla="*/ 0 w 92"/>
                <a:gd name="T35" fmla="*/ 54 h 89"/>
                <a:gd name="T36" fmla="*/ 0 w 92"/>
                <a:gd name="T37" fmla="*/ 49 h 89"/>
                <a:gd name="T38" fmla="*/ 0 w 92"/>
                <a:gd name="T39" fmla="*/ 46 h 89"/>
                <a:gd name="T40" fmla="*/ 0 w 92"/>
                <a:gd name="T41" fmla="*/ 37 h 89"/>
                <a:gd name="T42" fmla="*/ 2 w 92"/>
                <a:gd name="T43" fmla="*/ 27 h 89"/>
                <a:gd name="T44" fmla="*/ 7 w 92"/>
                <a:gd name="T45" fmla="*/ 20 h 89"/>
                <a:gd name="T46" fmla="*/ 12 w 92"/>
                <a:gd name="T47" fmla="*/ 13 h 89"/>
                <a:gd name="T48" fmla="*/ 20 w 92"/>
                <a:gd name="T49" fmla="*/ 8 h 89"/>
                <a:gd name="T50" fmla="*/ 28 w 92"/>
                <a:gd name="T51" fmla="*/ 3 h 89"/>
                <a:gd name="T52" fmla="*/ 36 w 92"/>
                <a:gd name="T53" fmla="*/ 1 h 89"/>
                <a:gd name="T54" fmla="*/ 41 w 92"/>
                <a:gd name="T55" fmla="*/ 0 h 89"/>
                <a:gd name="T56" fmla="*/ 45 w 92"/>
                <a:gd name="T57" fmla="*/ 0 h 89"/>
                <a:gd name="T58" fmla="*/ 55 w 92"/>
                <a:gd name="T59" fmla="*/ 1 h 89"/>
                <a:gd name="T60" fmla="*/ 63 w 92"/>
                <a:gd name="T61" fmla="*/ 3 h 89"/>
                <a:gd name="T62" fmla="*/ 68 w 92"/>
                <a:gd name="T63" fmla="*/ 5 h 89"/>
                <a:gd name="T64" fmla="*/ 71 w 92"/>
                <a:gd name="T65" fmla="*/ 8 h 89"/>
                <a:gd name="T66" fmla="*/ 79 w 92"/>
                <a:gd name="T67" fmla="*/ 13 h 89"/>
                <a:gd name="T68" fmla="*/ 84 w 92"/>
                <a:gd name="T69" fmla="*/ 20 h 89"/>
                <a:gd name="T70" fmla="*/ 89 w 92"/>
                <a:gd name="T71" fmla="*/ 27 h 89"/>
                <a:gd name="T72" fmla="*/ 92 w 92"/>
                <a:gd name="T73" fmla="*/ 36 h 89"/>
                <a:gd name="T74" fmla="*/ 92 w 92"/>
                <a:gd name="T75" fmla="*/ 41 h 89"/>
                <a:gd name="T76" fmla="*/ 92 w 92"/>
                <a:gd name="T77" fmla="*/ 46 h 8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2"/>
                <a:gd name="T118" fmla="*/ 0 h 89"/>
                <a:gd name="T119" fmla="*/ 92 w 92"/>
                <a:gd name="T120" fmla="*/ 89 h 8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2" h="89">
                  <a:moveTo>
                    <a:pt x="92" y="46"/>
                  </a:moveTo>
                  <a:lnTo>
                    <a:pt x="92" y="53"/>
                  </a:lnTo>
                  <a:lnTo>
                    <a:pt x="89" y="63"/>
                  </a:lnTo>
                  <a:lnTo>
                    <a:pt x="84" y="71"/>
                  </a:lnTo>
                  <a:lnTo>
                    <a:pt x="79" y="77"/>
                  </a:lnTo>
                  <a:lnTo>
                    <a:pt x="72" y="82"/>
                  </a:lnTo>
                  <a:lnTo>
                    <a:pt x="63" y="87"/>
                  </a:lnTo>
                  <a:lnTo>
                    <a:pt x="55" y="88"/>
                  </a:lnTo>
                  <a:lnTo>
                    <a:pt x="51" y="89"/>
                  </a:lnTo>
                  <a:lnTo>
                    <a:pt x="46" y="89"/>
                  </a:lnTo>
                  <a:lnTo>
                    <a:pt x="36" y="89"/>
                  </a:lnTo>
                  <a:lnTo>
                    <a:pt x="28" y="87"/>
                  </a:lnTo>
                  <a:lnTo>
                    <a:pt x="23" y="85"/>
                  </a:lnTo>
                  <a:lnTo>
                    <a:pt x="20" y="82"/>
                  </a:lnTo>
                  <a:lnTo>
                    <a:pt x="12" y="77"/>
                  </a:lnTo>
                  <a:lnTo>
                    <a:pt x="7" y="71"/>
                  </a:lnTo>
                  <a:lnTo>
                    <a:pt x="2" y="63"/>
                  </a:lnTo>
                  <a:lnTo>
                    <a:pt x="0" y="54"/>
                  </a:lnTo>
                  <a:lnTo>
                    <a:pt x="0" y="49"/>
                  </a:lnTo>
                  <a:lnTo>
                    <a:pt x="0" y="46"/>
                  </a:lnTo>
                  <a:lnTo>
                    <a:pt x="0" y="37"/>
                  </a:lnTo>
                  <a:lnTo>
                    <a:pt x="2" y="27"/>
                  </a:lnTo>
                  <a:lnTo>
                    <a:pt x="7" y="20"/>
                  </a:lnTo>
                  <a:lnTo>
                    <a:pt x="12" y="13"/>
                  </a:lnTo>
                  <a:lnTo>
                    <a:pt x="20" y="8"/>
                  </a:lnTo>
                  <a:lnTo>
                    <a:pt x="28" y="3"/>
                  </a:lnTo>
                  <a:lnTo>
                    <a:pt x="36" y="1"/>
                  </a:lnTo>
                  <a:lnTo>
                    <a:pt x="41" y="0"/>
                  </a:lnTo>
                  <a:lnTo>
                    <a:pt x="45" y="0"/>
                  </a:lnTo>
                  <a:lnTo>
                    <a:pt x="55" y="1"/>
                  </a:lnTo>
                  <a:lnTo>
                    <a:pt x="63" y="3"/>
                  </a:lnTo>
                  <a:lnTo>
                    <a:pt x="68" y="5"/>
                  </a:lnTo>
                  <a:lnTo>
                    <a:pt x="71" y="8"/>
                  </a:lnTo>
                  <a:lnTo>
                    <a:pt x="79" y="13"/>
                  </a:lnTo>
                  <a:lnTo>
                    <a:pt x="84" y="20"/>
                  </a:lnTo>
                  <a:lnTo>
                    <a:pt x="89" y="27"/>
                  </a:lnTo>
                  <a:lnTo>
                    <a:pt x="92" y="36"/>
                  </a:lnTo>
                  <a:lnTo>
                    <a:pt x="92" y="41"/>
                  </a:lnTo>
                  <a:lnTo>
                    <a:pt x="92" y="46"/>
                  </a:lnTo>
                  <a:close/>
                </a:path>
              </a:pathLst>
            </a:custGeom>
            <a:solidFill>
              <a:srgbClr val="FFFFFF"/>
            </a:solidFill>
            <a:ln w="9525">
              <a:noFill/>
              <a:round/>
              <a:headEnd/>
              <a:tailEnd/>
            </a:ln>
          </p:spPr>
          <p:txBody>
            <a:bodyPr/>
            <a:lstStyle/>
            <a:p>
              <a:endParaRPr lang="ru-RU"/>
            </a:p>
          </p:txBody>
        </p:sp>
        <p:sp>
          <p:nvSpPr>
            <p:cNvPr id="22850" name="Freeform 1723"/>
            <p:cNvSpPr>
              <a:spLocks/>
            </p:cNvSpPr>
            <p:nvPr/>
          </p:nvSpPr>
          <p:spPr bwMode="auto">
            <a:xfrm>
              <a:off x="2937" y="3255"/>
              <a:ext cx="91" cy="90"/>
            </a:xfrm>
            <a:custGeom>
              <a:avLst/>
              <a:gdLst>
                <a:gd name="T0" fmla="*/ 91 w 91"/>
                <a:gd name="T1" fmla="*/ 40 h 90"/>
                <a:gd name="T2" fmla="*/ 91 w 91"/>
                <a:gd name="T3" fmla="*/ 50 h 90"/>
                <a:gd name="T4" fmla="*/ 89 w 91"/>
                <a:gd name="T5" fmla="*/ 58 h 90"/>
                <a:gd name="T6" fmla="*/ 87 w 91"/>
                <a:gd name="T7" fmla="*/ 62 h 90"/>
                <a:gd name="T8" fmla="*/ 85 w 91"/>
                <a:gd name="T9" fmla="*/ 66 h 90"/>
                <a:gd name="T10" fmla="*/ 80 w 91"/>
                <a:gd name="T11" fmla="*/ 73 h 90"/>
                <a:gd name="T12" fmla="*/ 76 w 91"/>
                <a:gd name="T13" fmla="*/ 77 h 90"/>
                <a:gd name="T14" fmla="*/ 74 w 91"/>
                <a:gd name="T15" fmla="*/ 80 h 90"/>
                <a:gd name="T16" fmla="*/ 70 w 91"/>
                <a:gd name="T17" fmla="*/ 81 h 90"/>
                <a:gd name="T18" fmla="*/ 67 w 91"/>
                <a:gd name="T19" fmla="*/ 85 h 90"/>
                <a:gd name="T20" fmla="*/ 58 w 91"/>
                <a:gd name="T21" fmla="*/ 88 h 90"/>
                <a:gd name="T22" fmla="*/ 53 w 91"/>
                <a:gd name="T23" fmla="*/ 90 h 90"/>
                <a:gd name="T24" fmla="*/ 48 w 91"/>
                <a:gd name="T25" fmla="*/ 90 h 90"/>
                <a:gd name="T26" fmla="*/ 41 w 91"/>
                <a:gd name="T27" fmla="*/ 90 h 90"/>
                <a:gd name="T28" fmla="*/ 36 w 91"/>
                <a:gd name="T29" fmla="*/ 88 h 90"/>
                <a:gd name="T30" fmla="*/ 31 w 91"/>
                <a:gd name="T31" fmla="*/ 88 h 90"/>
                <a:gd name="T32" fmla="*/ 24 w 91"/>
                <a:gd name="T33" fmla="*/ 85 h 90"/>
                <a:gd name="T34" fmla="*/ 16 w 91"/>
                <a:gd name="T35" fmla="*/ 79 h 90"/>
                <a:gd name="T36" fmla="*/ 9 w 91"/>
                <a:gd name="T37" fmla="*/ 74 h 90"/>
                <a:gd name="T38" fmla="*/ 5 w 91"/>
                <a:gd name="T39" fmla="*/ 66 h 90"/>
                <a:gd name="T40" fmla="*/ 1 w 91"/>
                <a:gd name="T41" fmla="*/ 58 h 90"/>
                <a:gd name="T42" fmla="*/ 0 w 91"/>
                <a:gd name="T43" fmla="*/ 53 h 90"/>
                <a:gd name="T44" fmla="*/ 0 w 91"/>
                <a:gd name="T45" fmla="*/ 49 h 90"/>
                <a:gd name="T46" fmla="*/ 0 w 91"/>
                <a:gd name="T47" fmla="*/ 39 h 90"/>
                <a:gd name="T48" fmla="*/ 1 w 91"/>
                <a:gd name="T49" fmla="*/ 31 h 90"/>
                <a:gd name="T50" fmla="*/ 3 w 91"/>
                <a:gd name="T51" fmla="*/ 27 h 90"/>
                <a:gd name="T52" fmla="*/ 5 w 91"/>
                <a:gd name="T53" fmla="*/ 23 h 90"/>
                <a:gd name="T54" fmla="*/ 11 w 91"/>
                <a:gd name="T55" fmla="*/ 15 h 90"/>
                <a:gd name="T56" fmla="*/ 12 w 91"/>
                <a:gd name="T57" fmla="*/ 12 h 90"/>
                <a:gd name="T58" fmla="*/ 17 w 91"/>
                <a:gd name="T59" fmla="*/ 10 h 90"/>
                <a:gd name="T60" fmla="*/ 20 w 91"/>
                <a:gd name="T61" fmla="*/ 8 h 90"/>
                <a:gd name="T62" fmla="*/ 23 w 91"/>
                <a:gd name="T63" fmla="*/ 4 h 90"/>
                <a:gd name="T64" fmla="*/ 33 w 91"/>
                <a:gd name="T65" fmla="*/ 1 h 90"/>
                <a:gd name="T66" fmla="*/ 36 w 91"/>
                <a:gd name="T67" fmla="*/ 1 h 90"/>
                <a:gd name="T68" fmla="*/ 40 w 91"/>
                <a:gd name="T69" fmla="*/ 0 h 90"/>
                <a:gd name="T70" fmla="*/ 50 w 91"/>
                <a:gd name="T71" fmla="*/ 0 h 90"/>
                <a:gd name="T72" fmla="*/ 55 w 91"/>
                <a:gd name="T73" fmla="*/ 1 h 90"/>
                <a:gd name="T74" fmla="*/ 59 w 91"/>
                <a:gd name="T75" fmla="*/ 1 h 90"/>
                <a:gd name="T76" fmla="*/ 67 w 91"/>
                <a:gd name="T77" fmla="*/ 6 h 90"/>
                <a:gd name="T78" fmla="*/ 75 w 91"/>
                <a:gd name="T79" fmla="*/ 11 h 90"/>
                <a:gd name="T80" fmla="*/ 81 w 91"/>
                <a:gd name="T81" fmla="*/ 17 h 90"/>
                <a:gd name="T82" fmla="*/ 85 w 91"/>
                <a:gd name="T83" fmla="*/ 23 h 90"/>
                <a:gd name="T84" fmla="*/ 89 w 91"/>
                <a:gd name="T85" fmla="*/ 31 h 90"/>
                <a:gd name="T86" fmla="*/ 91 w 91"/>
                <a:gd name="T87" fmla="*/ 36 h 90"/>
                <a:gd name="T88" fmla="*/ 91 w 91"/>
                <a:gd name="T89" fmla="*/ 40 h 9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1"/>
                <a:gd name="T136" fmla="*/ 0 h 90"/>
                <a:gd name="T137" fmla="*/ 91 w 91"/>
                <a:gd name="T138" fmla="*/ 90 h 9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1" h="90">
                  <a:moveTo>
                    <a:pt x="91" y="40"/>
                  </a:moveTo>
                  <a:lnTo>
                    <a:pt x="91" y="50"/>
                  </a:lnTo>
                  <a:lnTo>
                    <a:pt x="89" y="58"/>
                  </a:lnTo>
                  <a:lnTo>
                    <a:pt x="87" y="62"/>
                  </a:lnTo>
                  <a:lnTo>
                    <a:pt x="85" y="66"/>
                  </a:lnTo>
                  <a:lnTo>
                    <a:pt x="80" y="73"/>
                  </a:lnTo>
                  <a:lnTo>
                    <a:pt x="76" y="77"/>
                  </a:lnTo>
                  <a:lnTo>
                    <a:pt x="74" y="80"/>
                  </a:lnTo>
                  <a:lnTo>
                    <a:pt x="70" y="81"/>
                  </a:lnTo>
                  <a:lnTo>
                    <a:pt x="67" y="85"/>
                  </a:lnTo>
                  <a:lnTo>
                    <a:pt x="58" y="88"/>
                  </a:lnTo>
                  <a:lnTo>
                    <a:pt x="53" y="90"/>
                  </a:lnTo>
                  <a:lnTo>
                    <a:pt x="48" y="90"/>
                  </a:lnTo>
                  <a:lnTo>
                    <a:pt x="41" y="90"/>
                  </a:lnTo>
                  <a:lnTo>
                    <a:pt x="36" y="88"/>
                  </a:lnTo>
                  <a:lnTo>
                    <a:pt x="31" y="88"/>
                  </a:lnTo>
                  <a:lnTo>
                    <a:pt x="24" y="85"/>
                  </a:lnTo>
                  <a:lnTo>
                    <a:pt x="16" y="79"/>
                  </a:lnTo>
                  <a:lnTo>
                    <a:pt x="9" y="74"/>
                  </a:lnTo>
                  <a:lnTo>
                    <a:pt x="5" y="66"/>
                  </a:lnTo>
                  <a:lnTo>
                    <a:pt x="1" y="58"/>
                  </a:lnTo>
                  <a:lnTo>
                    <a:pt x="0" y="53"/>
                  </a:lnTo>
                  <a:lnTo>
                    <a:pt x="0" y="49"/>
                  </a:lnTo>
                  <a:lnTo>
                    <a:pt x="0" y="39"/>
                  </a:lnTo>
                  <a:lnTo>
                    <a:pt x="1" y="31"/>
                  </a:lnTo>
                  <a:lnTo>
                    <a:pt x="3" y="27"/>
                  </a:lnTo>
                  <a:lnTo>
                    <a:pt x="5" y="23"/>
                  </a:lnTo>
                  <a:lnTo>
                    <a:pt x="11" y="15"/>
                  </a:lnTo>
                  <a:lnTo>
                    <a:pt x="12" y="12"/>
                  </a:lnTo>
                  <a:lnTo>
                    <a:pt x="17" y="10"/>
                  </a:lnTo>
                  <a:lnTo>
                    <a:pt x="20" y="8"/>
                  </a:lnTo>
                  <a:lnTo>
                    <a:pt x="23" y="4"/>
                  </a:lnTo>
                  <a:lnTo>
                    <a:pt x="33" y="1"/>
                  </a:lnTo>
                  <a:lnTo>
                    <a:pt x="36" y="1"/>
                  </a:lnTo>
                  <a:lnTo>
                    <a:pt x="40" y="0"/>
                  </a:lnTo>
                  <a:lnTo>
                    <a:pt x="50" y="0"/>
                  </a:lnTo>
                  <a:lnTo>
                    <a:pt x="55" y="1"/>
                  </a:lnTo>
                  <a:lnTo>
                    <a:pt x="59" y="1"/>
                  </a:lnTo>
                  <a:lnTo>
                    <a:pt x="67" y="6"/>
                  </a:lnTo>
                  <a:lnTo>
                    <a:pt x="75" y="11"/>
                  </a:lnTo>
                  <a:lnTo>
                    <a:pt x="81" y="17"/>
                  </a:lnTo>
                  <a:lnTo>
                    <a:pt x="85" y="23"/>
                  </a:lnTo>
                  <a:lnTo>
                    <a:pt x="89" y="31"/>
                  </a:lnTo>
                  <a:lnTo>
                    <a:pt x="91" y="36"/>
                  </a:lnTo>
                  <a:lnTo>
                    <a:pt x="91" y="40"/>
                  </a:lnTo>
                  <a:close/>
                </a:path>
              </a:pathLst>
            </a:custGeom>
            <a:solidFill>
              <a:srgbClr val="FFFFFF"/>
            </a:solidFill>
            <a:ln w="9525">
              <a:noFill/>
              <a:round/>
              <a:headEnd/>
              <a:tailEnd/>
            </a:ln>
          </p:spPr>
          <p:txBody>
            <a:bodyPr/>
            <a:lstStyle/>
            <a:p>
              <a:endParaRPr lang="ru-RU"/>
            </a:p>
          </p:txBody>
        </p:sp>
        <p:sp>
          <p:nvSpPr>
            <p:cNvPr id="22851" name="Freeform 1724"/>
            <p:cNvSpPr>
              <a:spLocks/>
            </p:cNvSpPr>
            <p:nvPr/>
          </p:nvSpPr>
          <p:spPr bwMode="auto">
            <a:xfrm>
              <a:off x="3026" y="3242"/>
              <a:ext cx="91" cy="89"/>
            </a:xfrm>
            <a:custGeom>
              <a:avLst/>
              <a:gdLst>
                <a:gd name="T0" fmla="*/ 91 w 91"/>
                <a:gd name="T1" fmla="*/ 37 h 89"/>
                <a:gd name="T2" fmla="*/ 91 w 91"/>
                <a:gd name="T3" fmla="*/ 45 h 89"/>
                <a:gd name="T4" fmla="*/ 89 w 91"/>
                <a:gd name="T5" fmla="*/ 54 h 89"/>
                <a:gd name="T6" fmla="*/ 88 w 91"/>
                <a:gd name="T7" fmla="*/ 63 h 89"/>
                <a:gd name="T8" fmla="*/ 84 w 91"/>
                <a:gd name="T9" fmla="*/ 70 h 89"/>
                <a:gd name="T10" fmla="*/ 80 w 91"/>
                <a:gd name="T11" fmla="*/ 74 h 89"/>
                <a:gd name="T12" fmla="*/ 77 w 91"/>
                <a:gd name="T13" fmla="*/ 76 h 89"/>
                <a:gd name="T14" fmla="*/ 74 w 91"/>
                <a:gd name="T15" fmla="*/ 80 h 89"/>
                <a:gd name="T16" fmla="*/ 71 w 91"/>
                <a:gd name="T17" fmla="*/ 81 h 89"/>
                <a:gd name="T18" fmla="*/ 63 w 91"/>
                <a:gd name="T19" fmla="*/ 86 h 89"/>
                <a:gd name="T20" fmla="*/ 58 w 91"/>
                <a:gd name="T21" fmla="*/ 87 h 89"/>
                <a:gd name="T22" fmla="*/ 54 w 91"/>
                <a:gd name="T23" fmla="*/ 89 h 89"/>
                <a:gd name="T24" fmla="*/ 44 w 91"/>
                <a:gd name="T25" fmla="*/ 89 h 89"/>
                <a:gd name="T26" fmla="*/ 35 w 91"/>
                <a:gd name="T27" fmla="*/ 87 h 89"/>
                <a:gd name="T28" fmla="*/ 27 w 91"/>
                <a:gd name="T29" fmla="*/ 86 h 89"/>
                <a:gd name="T30" fmla="*/ 19 w 91"/>
                <a:gd name="T31" fmla="*/ 82 h 89"/>
                <a:gd name="T32" fmla="*/ 13 w 91"/>
                <a:gd name="T33" fmla="*/ 75 h 89"/>
                <a:gd name="T34" fmla="*/ 7 w 91"/>
                <a:gd name="T35" fmla="*/ 69 h 89"/>
                <a:gd name="T36" fmla="*/ 4 w 91"/>
                <a:gd name="T37" fmla="*/ 61 h 89"/>
                <a:gd name="T38" fmla="*/ 2 w 91"/>
                <a:gd name="T39" fmla="*/ 56 h 89"/>
                <a:gd name="T40" fmla="*/ 0 w 91"/>
                <a:gd name="T41" fmla="*/ 52 h 89"/>
                <a:gd name="T42" fmla="*/ 0 w 91"/>
                <a:gd name="T43" fmla="*/ 44 h 89"/>
                <a:gd name="T44" fmla="*/ 2 w 91"/>
                <a:gd name="T45" fmla="*/ 35 h 89"/>
                <a:gd name="T46" fmla="*/ 3 w 91"/>
                <a:gd name="T47" fmla="*/ 26 h 89"/>
                <a:gd name="T48" fmla="*/ 8 w 91"/>
                <a:gd name="T49" fmla="*/ 18 h 89"/>
                <a:gd name="T50" fmla="*/ 11 w 91"/>
                <a:gd name="T51" fmla="*/ 15 h 89"/>
                <a:gd name="T52" fmla="*/ 15 w 91"/>
                <a:gd name="T53" fmla="*/ 12 h 89"/>
                <a:gd name="T54" fmla="*/ 17 w 91"/>
                <a:gd name="T55" fmla="*/ 9 h 89"/>
                <a:gd name="T56" fmla="*/ 20 w 91"/>
                <a:gd name="T57" fmla="*/ 7 h 89"/>
                <a:gd name="T58" fmla="*/ 28 w 91"/>
                <a:gd name="T59" fmla="*/ 3 h 89"/>
                <a:gd name="T60" fmla="*/ 33 w 91"/>
                <a:gd name="T61" fmla="*/ 1 h 89"/>
                <a:gd name="T62" fmla="*/ 38 w 91"/>
                <a:gd name="T63" fmla="*/ 0 h 89"/>
                <a:gd name="T64" fmla="*/ 47 w 91"/>
                <a:gd name="T65" fmla="*/ 0 h 89"/>
                <a:gd name="T66" fmla="*/ 56 w 91"/>
                <a:gd name="T67" fmla="*/ 1 h 89"/>
                <a:gd name="T68" fmla="*/ 65 w 91"/>
                <a:gd name="T69" fmla="*/ 3 h 89"/>
                <a:gd name="T70" fmla="*/ 72 w 91"/>
                <a:gd name="T71" fmla="*/ 7 h 89"/>
                <a:gd name="T72" fmla="*/ 78 w 91"/>
                <a:gd name="T73" fmla="*/ 14 h 89"/>
                <a:gd name="T74" fmla="*/ 85 w 91"/>
                <a:gd name="T75" fmla="*/ 20 h 89"/>
                <a:gd name="T76" fmla="*/ 88 w 91"/>
                <a:gd name="T77" fmla="*/ 28 h 89"/>
                <a:gd name="T78" fmla="*/ 89 w 91"/>
                <a:gd name="T79" fmla="*/ 33 h 89"/>
                <a:gd name="T80" fmla="*/ 91 w 91"/>
                <a:gd name="T81" fmla="*/ 37 h 8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1"/>
                <a:gd name="T124" fmla="*/ 0 h 89"/>
                <a:gd name="T125" fmla="*/ 91 w 91"/>
                <a:gd name="T126" fmla="*/ 89 h 8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1" h="89">
                  <a:moveTo>
                    <a:pt x="91" y="37"/>
                  </a:moveTo>
                  <a:lnTo>
                    <a:pt x="91" y="45"/>
                  </a:lnTo>
                  <a:lnTo>
                    <a:pt x="89" y="54"/>
                  </a:lnTo>
                  <a:lnTo>
                    <a:pt x="88" y="63"/>
                  </a:lnTo>
                  <a:lnTo>
                    <a:pt x="84" y="70"/>
                  </a:lnTo>
                  <a:lnTo>
                    <a:pt x="80" y="74"/>
                  </a:lnTo>
                  <a:lnTo>
                    <a:pt x="77" y="76"/>
                  </a:lnTo>
                  <a:lnTo>
                    <a:pt x="74" y="80"/>
                  </a:lnTo>
                  <a:lnTo>
                    <a:pt x="71" y="81"/>
                  </a:lnTo>
                  <a:lnTo>
                    <a:pt x="63" y="86"/>
                  </a:lnTo>
                  <a:lnTo>
                    <a:pt x="58" y="87"/>
                  </a:lnTo>
                  <a:lnTo>
                    <a:pt x="54" y="89"/>
                  </a:lnTo>
                  <a:lnTo>
                    <a:pt x="44" y="89"/>
                  </a:lnTo>
                  <a:lnTo>
                    <a:pt x="35" y="87"/>
                  </a:lnTo>
                  <a:lnTo>
                    <a:pt x="27" y="86"/>
                  </a:lnTo>
                  <a:lnTo>
                    <a:pt x="19" y="82"/>
                  </a:lnTo>
                  <a:lnTo>
                    <a:pt x="13" y="75"/>
                  </a:lnTo>
                  <a:lnTo>
                    <a:pt x="7" y="69"/>
                  </a:lnTo>
                  <a:lnTo>
                    <a:pt x="4" y="61"/>
                  </a:lnTo>
                  <a:lnTo>
                    <a:pt x="2" y="56"/>
                  </a:lnTo>
                  <a:lnTo>
                    <a:pt x="0" y="52"/>
                  </a:lnTo>
                  <a:lnTo>
                    <a:pt x="0" y="44"/>
                  </a:lnTo>
                  <a:lnTo>
                    <a:pt x="2" y="35"/>
                  </a:lnTo>
                  <a:lnTo>
                    <a:pt x="3" y="26"/>
                  </a:lnTo>
                  <a:lnTo>
                    <a:pt x="8" y="18"/>
                  </a:lnTo>
                  <a:lnTo>
                    <a:pt x="11" y="15"/>
                  </a:lnTo>
                  <a:lnTo>
                    <a:pt x="15" y="12"/>
                  </a:lnTo>
                  <a:lnTo>
                    <a:pt x="17" y="9"/>
                  </a:lnTo>
                  <a:lnTo>
                    <a:pt x="20" y="7"/>
                  </a:lnTo>
                  <a:lnTo>
                    <a:pt x="28" y="3"/>
                  </a:lnTo>
                  <a:lnTo>
                    <a:pt x="33" y="1"/>
                  </a:lnTo>
                  <a:lnTo>
                    <a:pt x="38" y="0"/>
                  </a:lnTo>
                  <a:lnTo>
                    <a:pt x="47" y="0"/>
                  </a:lnTo>
                  <a:lnTo>
                    <a:pt x="56" y="1"/>
                  </a:lnTo>
                  <a:lnTo>
                    <a:pt x="65" y="3"/>
                  </a:lnTo>
                  <a:lnTo>
                    <a:pt x="72" y="7"/>
                  </a:lnTo>
                  <a:lnTo>
                    <a:pt x="78" y="14"/>
                  </a:lnTo>
                  <a:lnTo>
                    <a:pt x="85" y="20"/>
                  </a:lnTo>
                  <a:lnTo>
                    <a:pt x="88" y="28"/>
                  </a:lnTo>
                  <a:lnTo>
                    <a:pt x="89" y="33"/>
                  </a:lnTo>
                  <a:lnTo>
                    <a:pt x="91" y="37"/>
                  </a:lnTo>
                  <a:close/>
                </a:path>
              </a:pathLst>
            </a:custGeom>
            <a:solidFill>
              <a:srgbClr val="FFFFFF"/>
            </a:solidFill>
            <a:ln w="9525">
              <a:noFill/>
              <a:round/>
              <a:headEnd/>
              <a:tailEnd/>
            </a:ln>
          </p:spPr>
          <p:txBody>
            <a:bodyPr/>
            <a:lstStyle/>
            <a:p>
              <a:endParaRPr lang="ru-RU"/>
            </a:p>
          </p:txBody>
        </p:sp>
        <p:sp>
          <p:nvSpPr>
            <p:cNvPr id="22852" name="Freeform 1725"/>
            <p:cNvSpPr>
              <a:spLocks/>
            </p:cNvSpPr>
            <p:nvPr/>
          </p:nvSpPr>
          <p:spPr bwMode="auto">
            <a:xfrm>
              <a:off x="3126" y="3220"/>
              <a:ext cx="91" cy="89"/>
            </a:xfrm>
            <a:custGeom>
              <a:avLst/>
              <a:gdLst>
                <a:gd name="T0" fmla="*/ 91 w 91"/>
                <a:gd name="T1" fmla="*/ 33 h 89"/>
                <a:gd name="T2" fmla="*/ 91 w 91"/>
                <a:gd name="T3" fmla="*/ 42 h 89"/>
                <a:gd name="T4" fmla="*/ 91 w 91"/>
                <a:gd name="T5" fmla="*/ 50 h 89"/>
                <a:gd name="T6" fmla="*/ 90 w 91"/>
                <a:gd name="T7" fmla="*/ 59 h 89"/>
                <a:gd name="T8" fmla="*/ 86 w 91"/>
                <a:gd name="T9" fmla="*/ 67 h 89"/>
                <a:gd name="T10" fmla="*/ 80 w 91"/>
                <a:gd name="T11" fmla="*/ 74 h 89"/>
                <a:gd name="T12" fmla="*/ 77 w 91"/>
                <a:gd name="T13" fmla="*/ 76 h 89"/>
                <a:gd name="T14" fmla="*/ 74 w 91"/>
                <a:gd name="T15" fmla="*/ 80 h 89"/>
                <a:gd name="T16" fmla="*/ 71 w 91"/>
                <a:gd name="T17" fmla="*/ 81 h 89"/>
                <a:gd name="T18" fmla="*/ 66 w 91"/>
                <a:gd name="T19" fmla="*/ 85 h 89"/>
                <a:gd name="T20" fmla="*/ 58 w 91"/>
                <a:gd name="T21" fmla="*/ 88 h 89"/>
                <a:gd name="T22" fmla="*/ 49 w 91"/>
                <a:gd name="T23" fmla="*/ 89 h 89"/>
                <a:gd name="T24" fmla="*/ 39 w 91"/>
                <a:gd name="T25" fmla="*/ 89 h 89"/>
                <a:gd name="T26" fmla="*/ 32 w 91"/>
                <a:gd name="T27" fmla="*/ 86 h 89"/>
                <a:gd name="T28" fmla="*/ 26 w 91"/>
                <a:gd name="T29" fmla="*/ 85 h 89"/>
                <a:gd name="T30" fmla="*/ 24 w 91"/>
                <a:gd name="T31" fmla="*/ 83 h 89"/>
                <a:gd name="T32" fmla="*/ 19 w 91"/>
                <a:gd name="T33" fmla="*/ 82 h 89"/>
                <a:gd name="T34" fmla="*/ 16 w 91"/>
                <a:gd name="T35" fmla="*/ 78 h 89"/>
                <a:gd name="T36" fmla="*/ 9 w 91"/>
                <a:gd name="T37" fmla="*/ 72 h 89"/>
                <a:gd name="T38" fmla="*/ 8 w 91"/>
                <a:gd name="T39" fmla="*/ 69 h 89"/>
                <a:gd name="T40" fmla="*/ 5 w 91"/>
                <a:gd name="T41" fmla="*/ 65 h 89"/>
                <a:gd name="T42" fmla="*/ 2 w 91"/>
                <a:gd name="T43" fmla="*/ 56 h 89"/>
                <a:gd name="T44" fmla="*/ 0 w 91"/>
                <a:gd name="T45" fmla="*/ 47 h 89"/>
                <a:gd name="T46" fmla="*/ 0 w 91"/>
                <a:gd name="T47" fmla="*/ 37 h 89"/>
                <a:gd name="T48" fmla="*/ 4 w 91"/>
                <a:gd name="T49" fmla="*/ 30 h 89"/>
                <a:gd name="T50" fmla="*/ 7 w 91"/>
                <a:gd name="T51" fmla="*/ 22 h 89"/>
                <a:gd name="T52" fmla="*/ 11 w 91"/>
                <a:gd name="T53" fmla="*/ 16 h 89"/>
                <a:gd name="T54" fmla="*/ 15 w 91"/>
                <a:gd name="T55" fmla="*/ 13 h 89"/>
                <a:gd name="T56" fmla="*/ 17 w 91"/>
                <a:gd name="T57" fmla="*/ 9 h 89"/>
                <a:gd name="T58" fmla="*/ 22 w 91"/>
                <a:gd name="T59" fmla="*/ 6 h 89"/>
                <a:gd name="T60" fmla="*/ 26 w 91"/>
                <a:gd name="T61" fmla="*/ 5 h 89"/>
                <a:gd name="T62" fmla="*/ 35 w 91"/>
                <a:gd name="T63" fmla="*/ 1 h 89"/>
                <a:gd name="T64" fmla="*/ 44 w 91"/>
                <a:gd name="T65" fmla="*/ 0 h 89"/>
                <a:gd name="T66" fmla="*/ 52 w 91"/>
                <a:gd name="T67" fmla="*/ 0 h 89"/>
                <a:gd name="T68" fmla="*/ 61 w 91"/>
                <a:gd name="T69" fmla="*/ 1 h 89"/>
                <a:gd name="T70" fmla="*/ 65 w 91"/>
                <a:gd name="T71" fmla="*/ 3 h 89"/>
                <a:gd name="T72" fmla="*/ 69 w 91"/>
                <a:gd name="T73" fmla="*/ 6 h 89"/>
                <a:gd name="T74" fmla="*/ 72 w 91"/>
                <a:gd name="T75" fmla="*/ 7 h 89"/>
                <a:gd name="T76" fmla="*/ 76 w 91"/>
                <a:gd name="T77" fmla="*/ 11 h 89"/>
                <a:gd name="T78" fmla="*/ 82 w 91"/>
                <a:gd name="T79" fmla="*/ 17 h 89"/>
                <a:gd name="T80" fmla="*/ 85 w 91"/>
                <a:gd name="T81" fmla="*/ 20 h 89"/>
                <a:gd name="T82" fmla="*/ 86 w 91"/>
                <a:gd name="T83" fmla="*/ 25 h 89"/>
                <a:gd name="T84" fmla="*/ 91 w 91"/>
                <a:gd name="T85" fmla="*/ 33 h 8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1"/>
                <a:gd name="T130" fmla="*/ 0 h 89"/>
                <a:gd name="T131" fmla="*/ 91 w 91"/>
                <a:gd name="T132" fmla="*/ 89 h 8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1" h="89">
                  <a:moveTo>
                    <a:pt x="91" y="33"/>
                  </a:moveTo>
                  <a:lnTo>
                    <a:pt x="91" y="42"/>
                  </a:lnTo>
                  <a:lnTo>
                    <a:pt x="91" y="50"/>
                  </a:lnTo>
                  <a:lnTo>
                    <a:pt x="90" y="59"/>
                  </a:lnTo>
                  <a:lnTo>
                    <a:pt x="86" y="67"/>
                  </a:lnTo>
                  <a:lnTo>
                    <a:pt x="80" y="74"/>
                  </a:lnTo>
                  <a:lnTo>
                    <a:pt x="77" y="76"/>
                  </a:lnTo>
                  <a:lnTo>
                    <a:pt x="74" y="80"/>
                  </a:lnTo>
                  <a:lnTo>
                    <a:pt x="71" y="81"/>
                  </a:lnTo>
                  <a:lnTo>
                    <a:pt x="66" y="85"/>
                  </a:lnTo>
                  <a:lnTo>
                    <a:pt x="58" y="88"/>
                  </a:lnTo>
                  <a:lnTo>
                    <a:pt x="49" y="89"/>
                  </a:lnTo>
                  <a:lnTo>
                    <a:pt x="39" y="89"/>
                  </a:lnTo>
                  <a:lnTo>
                    <a:pt x="32" y="86"/>
                  </a:lnTo>
                  <a:lnTo>
                    <a:pt x="26" y="85"/>
                  </a:lnTo>
                  <a:lnTo>
                    <a:pt x="24" y="83"/>
                  </a:lnTo>
                  <a:lnTo>
                    <a:pt x="19" y="82"/>
                  </a:lnTo>
                  <a:lnTo>
                    <a:pt x="16" y="78"/>
                  </a:lnTo>
                  <a:lnTo>
                    <a:pt x="9" y="72"/>
                  </a:lnTo>
                  <a:lnTo>
                    <a:pt x="8" y="69"/>
                  </a:lnTo>
                  <a:lnTo>
                    <a:pt x="5" y="65"/>
                  </a:lnTo>
                  <a:lnTo>
                    <a:pt x="2" y="56"/>
                  </a:lnTo>
                  <a:lnTo>
                    <a:pt x="0" y="47"/>
                  </a:lnTo>
                  <a:lnTo>
                    <a:pt x="0" y="37"/>
                  </a:lnTo>
                  <a:lnTo>
                    <a:pt x="4" y="30"/>
                  </a:lnTo>
                  <a:lnTo>
                    <a:pt x="7" y="22"/>
                  </a:lnTo>
                  <a:lnTo>
                    <a:pt x="11" y="16"/>
                  </a:lnTo>
                  <a:lnTo>
                    <a:pt x="15" y="13"/>
                  </a:lnTo>
                  <a:lnTo>
                    <a:pt x="17" y="9"/>
                  </a:lnTo>
                  <a:lnTo>
                    <a:pt x="22" y="6"/>
                  </a:lnTo>
                  <a:lnTo>
                    <a:pt x="26" y="5"/>
                  </a:lnTo>
                  <a:lnTo>
                    <a:pt x="35" y="1"/>
                  </a:lnTo>
                  <a:lnTo>
                    <a:pt x="44" y="0"/>
                  </a:lnTo>
                  <a:lnTo>
                    <a:pt x="52" y="0"/>
                  </a:lnTo>
                  <a:lnTo>
                    <a:pt x="61" y="1"/>
                  </a:lnTo>
                  <a:lnTo>
                    <a:pt x="65" y="3"/>
                  </a:lnTo>
                  <a:lnTo>
                    <a:pt x="69" y="6"/>
                  </a:lnTo>
                  <a:lnTo>
                    <a:pt x="72" y="7"/>
                  </a:lnTo>
                  <a:lnTo>
                    <a:pt x="76" y="11"/>
                  </a:lnTo>
                  <a:lnTo>
                    <a:pt x="82" y="17"/>
                  </a:lnTo>
                  <a:lnTo>
                    <a:pt x="85" y="20"/>
                  </a:lnTo>
                  <a:lnTo>
                    <a:pt x="86" y="25"/>
                  </a:lnTo>
                  <a:lnTo>
                    <a:pt x="91" y="33"/>
                  </a:lnTo>
                  <a:close/>
                </a:path>
              </a:pathLst>
            </a:custGeom>
            <a:solidFill>
              <a:srgbClr val="FFFFFF"/>
            </a:solidFill>
            <a:ln w="9525">
              <a:noFill/>
              <a:round/>
              <a:headEnd/>
              <a:tailEnd/>
            </a:ln>
          </p:spPr>
          <p:txBody>
            <a:bodyPr/>
            <a:lstStyle/>
            <a:p>
              <a:endParaRPr lang="ru-RU"/>
            </a:p>
          </p:txBody>
        </p:sp>
        <p:sp>
          <p:nvSpPr>
            <p:cNvPr id="22853" name="Freeform 1726"/>
            <p:cNvSpPr>
              <a:spLocks/>
            </p:cNvSpPr>
            <p:nvPr/>
          </p:nvSpPr>
          <p:spPr bwMode="auto">
            <a:xfrm>
              <a:off x="3211" y="3189"/>
              <a:ext cx="91" cy="90"/>
            </a:xfrm>
            <a:custGeom>
              <a:avLst/>
              <a:gdLst>
                <a:gd name="T0" fmla="*/ 90 w 91"/>
                <a:gd name="T1" fmla="*/ 30 h 90"/>
                <a:gd name="T2" fmla="*/ 91 w 91"/>
                <a:gd name="T3" fmla="*/ 38 h 90"/>
                <a:gd name="T4" fmla="*/ 91 w 91"/>
                <a:gd name="T5" fmla="*/ 47 h 90"/>
                <a:gd name="T6" fmla="*/ 91 w 91"/>
                <a:gd name="T7" fmla="*/ 55 h 90"/>
                <a:gd name="T8" fmla="*/ 88 w 91"/>
                <a:gd name="T9" fmla="*/ 63 h 90"/>
                <a:gd name="T10" fmla="*/ 83 w 91"/>
                <a:gd name="T11" fmla="*/ 71 h 90"/>
                <a:gd name="T12" fmla="*/ 77 w 91"/>
                <a:gd name="T13" fmla="*/ 77 h 90"/>
                <a:gd name="T14" fmla="*/ 71 w 91"/>
                <a:gd name="T15" fmla="*/ 84 h 90"/>
                <a:gd name="T16" fmla="*/ 61 w 91"/>
                <a:gd name="T17" fmla="*/ 86 h 90"/>
                <a:gd name="T18" fmla="*/ 53 w 91"/>
                <a:gd name="T19" fmla="*/ 90 h 90"/>
                <a:gd name="T20" fmla="*/ 44 w 91"/>
                <a:gd name="T21" fmla="*/ 90 h 90"/>
                <a:gd name="T22" fmla="*/ 39 w 91"/>
                <a:gd name="T23" fmla="*/ 90 h 90"/>
                <a:gd name="T24" fmla="*/ 34 w 91"/>
                <a:gd name="T25" fmla="*/ 88 h 90"/>
                <a:gd name="T26" fmla="*/ 27 w 91"/>
                <a:gd name="T27" fmla="*/ 85 h 90"/>
                <a:gd name="T28" fmla="*/ 19 w 91"/>
                <a:gd name="T29" fmla="*/ 80 h 90"/>
                <a:gd name="T30" fmla="*/ 16 w 91"/>
                <a:gd name="T31" fmla="*/ 79 h 90"/>
                <a:gd name="T32" fmla="*/ 12 w 91"/>
                <a:gd name="T33" fmla="*/ 76 h 90"/>
                <a:gd name="T34" fmla="*/ 10 w 91"/>
                <a:gd name="T35" fmla="*/ 73 h 90"/>
                <a:gd name="T36" fmla="*/ 6 w 91"/>
                <a:gd name="T37" fmla="*/ 68 h 90"/>
                <a:gd name="T38" fmla="*/ 5 w 91"/>
                <a:gd name="T39" fmla="*/ 65 h 90"/>
                <a:gd name="T40" fmla="*/ 3 w 91"/>
                <a:gd name="T41" fmla="*/ 60 h 90"/>
                <a:gd name="T42" fmla="*/ 0 w 91"/>
                <a:gd name="T43" fmla="*/ 52 h 90"/>
                <a:gd name="T44" fmla="*/ 0 w 91"/>
                <a:gd name="T45" fmla="*/ 43 h 90"/>
                <a:gd name="T46" fmla="*/ 2 w 91"/>
                <a:gd name="T47" fmla="*/ 34 h 90"/>
                <a:gd name="T48" fmla="*/ 4 w 91"/>
                <a:gd name="T49" fmla="*/ 26 h 90"/>
                <a:gd name="T50" fmla="*/ 10 w 91"/>
                <a:gd name="T51" fmla="*/ 19 h 90"/>
                <a:gd name="T52" fmla="*/ 14 w 91"/>
                <a:gd name="T53" fmla="*/ 11 h 90"/>
                <a:gd name="T54" fmla="*/ 22 w 91"/>
                <a:gd name="T55" fmla="*/ 6 h 90"/>
                <a:gd name="T56" fmla="*/ 30 w 91"/>
                <a:gd name="T57" fmla="*/ 4 h 90"/>
                <a:gd name="T58" fmla="*/ 39 w 91"/>
                <a:gd name="T59" fmla="*/ 0 h 90"/>
                <a:gd name="T60" fmla="*/ 49 w 91"/>
                <a:gd name="T61" fmla="*/ 0 h 90"/>
                <a:gd name="T62" fmla="*/ 53 w 91"/>
                <a:gd name="T63" fmla="*/ 0 h 90"/>
                <a:gd name="T64" fmla="*/ 56 w 91"/>
                <a:gd name="T65" fmla="*/ 2 h 90"/>
                <a:gd name="T66" fmla="*/ 66 w 91"/>
                <a:gd name="T67" fmla="*/ 5 h 90"/>
                <a:gd name="T68" fmla="*/ 72 w 91"/>
                <a:gd name="T69" fmla="*/ 8 h 90"/>
                <a:gd name="T70" fmla="*/ 77 w 91"/>
                <a:gd name="T71" fmla="*/ 11 h 90"/>
                <a:gd name="T72" fmla="*/ 80 w 91"/>
                <a:gd name="T73" fmla="*/ 15 h 90"/>
                <a:gd name="T74" fmla="*/ 83 w 91"/>
                <a:gd name="T75" fmla="*/ 17 h 90"/>
                <a:gd name="T76" fmla="*/ 84 w 91"/>
                <a:gd name="T77" fmla="*/ 21 h 90"/>
                <a:gd name="T78" fmla="*/ 88 w 91"/>
                <a:gd name="T79" fmla="*/ 26 h 90"/>
                <a:gd name="T80" fmla="*/ 90 w 91"/>
                <a:gd name="T81" fmla="*/ 30 h 9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1"/>
                <a:gd name="T124" fmla="*/ 0 h 90"/>
                <a:gd name="T125" fmla="*/ 91 w 91"/>
                <a:gd name="T126" fmla="*/ 90 h 9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1" h="90">
                  <a:moveTo>
                    <a:pt x="90" y="30"/>
                  </a:moveTo>
                  <a:lnTo>
                    <a:pt x="91" y="38"/>
                  </a:lnTo>
                  <a:lnTo>
                    <a:pt x="91" y="47"/>
                  </a:lnTo>
                  <a:lnTo>
                    <a:pt x="91" y="55"/>
                  </a:lnTo>
                  <a:lnTo>
                    <a:pt x="88" y="63"/>
                  </a:lnTo>
                  <a:lnTo>
                    <a:pt x="83" y="71"/>
                  </a:lnTo>
                  <a:lnTo>
                    <a:pt x="77" y="77"/>
                  </a:lnTo>
                  <a:lnTo>
                    <a:pt x="71" y="84"/>
                  </a:lnTo>
                  <a:lnTo>
                    <a:pt x="61" y="86"/>
                  </a:lnTo>
                  <a:lnTo>
                    <a:pt x="53" y="90"/>
                  </a:lnTo>
                  <a:lnTo>
                    <a:pt x="44" y="90"/>
                  </a:lnTo>
                  <a:lnTo>
                    <a:pt x="39" y="90"/>
                  </a:lnTo>
                  <a:lnTo>
                    <a:pt x="34" y="88"/>
                  </a:lnTo>
                  <a:lnTo>
                    <a:pt x="27" y="85"/>
                  </a:lnTo>
                  <a:lnTo>
                    <a:pt x="19" y="80"/>
                  </a:lnTo>
                  <a:lnTo>
                    <a:pt x="16" y="79"/>
                  </a:lnTo>
                  <a:lnTo>
                    <a:pt x="12" y="76"/>
                  </a:lnTo>
                  <a:lnTo>
                    <a:pt x="10" y="73"/>
                  </a:lnTo>
                  <a:lnTo>
                    <a:pt x="6" y="68"/>
                  </a:lnTo>
                  <a:lnTo>
                    <a:pt x="5" y="65"/>
                  </a:lnTo>
                  <a:lnTo>
                    <a:pt x="3" y="60"/>
                  </a:lnTo>
                  <a:lnTo>
                    <a:pt x="0" y="52"/>
                  </a:lnTo>
                  <a:lnTo>
                    <a:pt x="0" y="43"/>
                  </a:lnTo>
                  <a:lnTo>
                    <a:pt x="2" y="34"/>
                  </a:lnTo>
                  <a:lnTo>
                    <a:pt x="4" y="26"/>
                  </a:lnTo>
                  <a:lnTo>
                    <a:pt x="10" y="19"/>
                  </a:lnTo>
                  <a:lnTo>
                    <a:pt x="14" y="11"/>
                  </a:lnTo>
                  <a:lnTo>
                    <a:pt x="22" y="6"/>
                  </a:lnTo>
                  <a:lnTo>
                    <a:pt x="30" y="4"/>
                  </a:lnTo>
                  <a:lnTo>
                    <a:pt x="39" y="0"/>
                  </a:lnTo>
                  <a:lnTo>
                    <a:pt x="49" y="0"/>
                  </a:lnTo>
                  <a:lnTo>
                    <a:pt x="53" y="0"/>
                  </a:lnTo>
                  <a:lnTo>
                    <a:pt x="56" y="2"/>
                  </a:lnTo>
                  <a:lnTo>
                    <a:pt x="66" y="5"/>
                  </a:lnTo>
                  <a:lnTo>
                    <a:pt x="72" y="8"/>
                  </a:lnTo>
                  <a:lnTo>
                    <a:pt x="77" y="11"/>
                  </a:lnTo>
                  <a:lnTo>
                    <a:pt x="80" y="15"/>
                  </a:lnTo>
                  <a:lnTo>
                    <a:pt x="83" y="17"/>
                  </a:lnTo>
                  <a:lnTo>
                    <a:pt x="84" y="21"/>
                  </a:lnTo>
                  <a:lnTo>
                    <a:pt x="88" y="26"/>
                  </a:lnTo>
                  <a:lnTo>
                    <a:pt x="90" y="30"/>
                  </a:lnTo>
                  <a:close/>
                </a:path>
              </a:pathLst>
            </a:custGeom>
            <a:solidFill>
              <a:srgbClr val="FFFFFF"/>
            </a:solidFill>
            <a:ln w="9525">
              <a:noFill/>
              <a:round/>
              <a:headEnd/>
              <a:tailEnd/>
            </a:ln>
          </p:spPr>
          <p:txBody>
            <a:bodyPr/>
            <a:lstStyle/>
            <a:p>
              <a:endParaRPr lang="ru-RU"/>
            </a:p>
          </p:txBody>
        </p:sp>
        <p:sp>
          <p:nvSpPr>
            <p:cNvPr id="22854" name="Freeform 1727"/>
            <p:cNvSpPr>
              <a:spLocks/>
            </p:cNvSpPr>
            <p:nvPr/>
          </p:nvSpPr>
          <p:spPr bwMode="auto">
            <a:xfrm>
              <a:off x="3305" y="3157"/>
              <a:ext cx="93" cy="90"/>
            </a:xfrm>
            <a:custGeom>
              <a:avLst/>
              <a:gdLst>
                <a:gd name="T0" fmla="*/ 89 w 93"/>
                <a:gd name="T1" fmla="*/ 27 h 90"/>
                <a:gd name="T2" fmla="*/ 93 w 93"/>
                <a:gd name="T3" fmla="*/ 35 h 90"/>
                <a:gd name="T4" fmla="*/ 93 w 93"/>
                <a:gd name="T5" fmla="*/ 44 h 90"/>
                <a:gd name="T6" fmla="*/ 93 w 93"/>
                <a:gd name="T7" fmla="*/ 52 h 90"/>
                <a:gd name="T8" fmla="*/ 91 w 93"/>
                <a:gd name="T9" fmla="*/ 60 h 90"/>
                <a:gd name="T10" fmla="*/ 87 w 93"/>
                <a:gd name="T11" fmla="*/ 67 h 90"/>
                <a:gd name="T12" fmla="*/ 82 w 93"/>
                <a:gd name="T13" fmla="*/ 76 h 90"/>
                <a:gd name="T14" fmla="*/ 79 w 93"/>
                <a:gd name="T15" fmla="*/ 79 h 90"/>
                <a:gd name="T16" fmla="*/ 75 w 93"/>
                <a:gd name="T17" fmla="*/ 82 h 90"/>
                <a:gd name="T18" fmla="*/ 70 w 93"/>
                <a:gd name="T19" fmla="*/ 84 h 90"/>
                <a:gd name="T20" fmla="*/ 68 w 93"/>
                <a:gd name="T21" fmla="*/ 85 h 90"/>
                <a:gd name="T22" fmla="*/ 58 w 93"/>
                <a:gd name="T23" fmla="*/ 88 h 90"/>
                <a:gd name="T24" fmla="*/ 49 w 93"/>
                <a:gd name="T25" fmla="*/ 90 h 90"/>
                <a:gd name="T26" fmla="*/ 40 w 93"/>
                <a:gd name="T27" fmla="*/ 90 h 90"/>
                <a:gd name="T28" fmla="*/ 31 w 93"/>
                <a:gd name="T29" fmla="*/ 87 h 90"/>
                <a:gd name="T30" fmla="*/ 23 w 93"/>
                <a:gd name="T31" fmla="*/ 84 h 90"/>
                <a:gd name="T32" fmla="*/ 19 w 93"/>
                <a:gd name="T33" fmla="*/ 82 h 90"/>
                <a:gd name="T34" fmla="*/ 17 w 93"/>
                <a:gd name="T35" fmla="*/ 79 h 90"/>
                <a:gd name="T36" fmla="*/ 13 w 93"/>
                <a:gd name="T37" fmla="*/ 76 h 90"/>
                <a:gd name="T38" fmla="*/ 10 w 93"/>
                <a:gd name="T39" fmla="*/ 73 h 90"/>
                <a:gd name="T40" fmla="*/ 7 w 93"/>
                <a:gd name="T41" fmla="*/ 68 h 90"/>
                <a:gd name="T42" fmla="*/ 5 w 93"/>
                <a:gd name="T43" fmla="*/ 65 h 90"/>
                <a:gd name="T44" fmla="*/ 2 w 93"/>
                <a:gd name="T45" fmla="*/ 56 h 90"/>
                <a:gd name="T46" fmla="*/ 0 w 93"/>
                <a:gd name="T47" fmla="*/ 48 h 90"/>
                <a:gd name="T48" fmla="*/ 0 w 93"/>
                <a:gd name="T49" fmla="*/ 38 h 90"/>
                <a:gd name="T50" fmla="*/ 4 w 93"/>
                <a:gd name="T51" fmla="*/ 30 h 90"/>
                <a:gd name="T52" fmla="*/ 7 w 93"/>
                <a:gd name="T53" fmla="*/ 22 h 90"/>
                <a:gd name="T54" fmla="*/ 13 w 93"/>
                <a:gd name="T55" fmla="*/ 16 h 90"/>
                <a:gd name="T56" fmla="*/ 17 w 93"/>
                <a:gd name="T57" fmla="*/ 13 h 90"/>
                <a:gd name="T58" fmla="*/ 19 w 93"/>
                <a:gd name="T59" fmla="*/ 10 h 90"/>
                <a:gd name="T60" fmla="*/ 23 w 93"/>
                <a:gd name="T61" fmla="*/ 7 h 90"/>
                <a:gd name="T62" fmla="*/ 28 w 93"/>
                <a:gd name="T63" fmla="*/ 5 h 90"/>
                <a:gd name="T64" fmla="*/ 36 w 93"/>
                <a:gd name="T65" fmla="*/ 2 h 90"/>
                <a:gd name="T66" fmla="*/ 45 w 93"/>
                <a:gd name="T67" fmla="*/ 0 h 90"/>
                <a:gd name="T68" fmla="*/ 55 w 93"/>
                <a:gd name="T69" fmla="*/ 0 h 90"/>
                <a:gd name="T70" fmla="*/ 62 w 93"/>
                <a:gd name="T71" fmla="*/ 4 h 90"/>
                <a:gd name="T72" fmla="*/ 70 w 93"/>
                <a:gd name="T73" fmla="*/ 7 h 90"/>
                <a:gd name="T74" fmla="*/ 75 w 93"/>
                <a:gd name="T75" fmla="*/ 9 h 90"/>
                <a:gd name="T76" fmla="*/ 79 w 93"/>
                <a:gd name="T77" fmla="*/ 11 h 90"/>
                <a:gd name="T78" fmla="*/ 81 w 93"/>
                <a:gd name="T79" fmla="*/ 14 h 90"/>
                <a:gd name="T80" fmla="*/ 85 w 93"/>
                <a:gd name="T81" fmla="*/ 19 h 90"/>
                <a:gd name="T82" fmla="*/ 87 w 93"/>
                <a:gd name="T83" fmla="*/ 22 h 90"/>
                <a:gd name="T84" fmla="*/ 89 w 93"/>
                <a:gd name="T85" fmla="*/ 27 h 9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3"/>
                <a:gd name="T130" fmla="*/ 0 h 90"/>
                <a:gd name="T131" fmla="*/ 93 w 93"/>
                <a:gd name="T132" fmla="*/ 90 h 9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3" h="90">
                  <a:moveTo>
                    <a:pt x="89" y="27"/>
                  </a:moveTo>
                  <a:lnTo>
                    <a:pt x="93" y="35"/>
                  </a:lnTo>
                  <a:lnTo>
                    <a:pt x="93" y="44"/>
                  </a:lnTo>
                  <a:lnTo>
                    <a:pt x="93" y="52"/>
                  </a:lnTo>
                  <a:lnTo>
                    <a:pt x="91" y="60"/>
                  </a:lnTo>
                  <a:lnTo>
                    <a:pt x="87" y="67"/>
                  </a:lnTo>
                  <a:lnTo>
                    <a:pt x="82" y="76"/>
                  </a:lnTo>
                  <a:lnTo>
                    <a:pt x="79" y="79"/>
                  </a:lnTo>
                  <a:lnTo>
                    <a:pt x="75" y="82"/>
                  </a:lnTo>
                  <a:lnTo>
                    <a:pt x="70" y="84"/>
                  </a:lnTo>
                  <a:lnTo>
                    <a:pt x="68" y="85"/>
                  </a:lnTo>
                  <a:lnTo>
                    <a:pt x="58" y="88"/>
                  </a:lnTo>
                  <a:lnTo>
                    <a:pt x="49" y="90"/>
                  </a:lnTo>
                  <a:lnTo>
                    <a:pt x="40" y="90"/>
                  </a:lnTo>
                  <a:lnTo>
                    <a:pt x="31" y="87"/>
                  </a:lnTo>
                  <a:lnTo>
                    <a:pt x="23" y="84"/>
                  </a:lnTo>
                  <a:lnTo>
                    <a:pt x="19" y="82"/>
                  </a:lnTo>
                  <a:lnTo>
                    <a:pt x="17" y="79"/>
                  </a:lnTo>
                  <a:lnTo>
                    <a:pt x="13" y="76"/>
                  </a:lnTo>
                  <a:lnTo>
                    <a:pt x="10" y="73"/>
                  </a:lnTo>
                  <a:lnTo>
                    <a:pt x="7" y="68"/>
                  </a:lnTo>
                  <a:lnTo>
                    <a:pt x="5" y="65"/>
                  </a:lnTo>
                  <a:lnTo>
                    <a:pt x="2" y="56"/>
                  </a:lnTo>
                  <a:lnTo>
                    <a:pt x="0" y="48"/>
                  </a:lnTo>
                  <a:lnTo>
                    <a:pt x="0" y="38"/>
                  </a:lnTo>
                  <a:lnTo>
                    <a:pt x="4" y="30"/>
                  </a:lnTo>
                  <a:lnTo>
                    <a:pt x="7" y="22"/>
                  </a:lnTo>
                  <a:lnTo>
                    <a:pt x="13" y="16"/>
                  </a:lnTo>
                  <a:lnTo>
                    <a:pt x="17" y="13"/>
                  </a:lnTo>
                  <a:lnTo>
                    <a:pt x="19" y="10"/>
                  </a:lnTo>
                  <a:lnTo>
                    <a:pt x="23" y="7"/>
                  </a:lnTo>
                  <a:lnTo>
                    <a:pt x="28" y="5"/>
                  </a:lnTo>
                  <a:lnTo>
                    <a:pt x="36" y="2"/>
                  </a:lnTo>
                  <a:lnTo>
                    <a:pt x="45" y="0"/>
                  </a:lnTo>
                  <a:lnTo>
                    <a:pt x="55" y="0"/>
                  </a:lnTo>
                  <a:lnTo>
                    <a:pt x="62" y="4"/>
                  </a:lnTo>
                  <a:lnTo>
                    <a:pt x="70" y="7"/>
                  </a:lnTo>
                  <a:lnTo>
                    <a:pt x="75" y="9"/>
                  </a:lnTo>
                  <a:lnTo>
                    <a:pt x="79" y="11"/>
                  </a:lnTo>
                  <a:lnTo>
                    <a:pt x="81" y="14"/>
                  </a:lnTo>
                  <a:lnTo>
                    <a:pt x="85" y="19"/>
                  </a:lnTo>
                  <a:lnTo>
                    <a:pt x="87" y="22"/>
                  </a:lnTo>
                  <a:lnTo>
                    <a:pt x="89" y="27"/>
                  </a:lnTo>
                  <a:close/>
                </a:path>
              </a:pathLst>
            </a:custGeom>
            <a:solidFill>
              <a:srgbClr val="FFFFFF"/>
            </a:solidFill>
            <a:ln w="9525">
              <a:noFill/>
              <a:round/>
              <a:headEnd/>
              <a:tailEnd/>
            </a:ln>
          </p:spPr>
          <p:txBody>
            <a:bodyPr/>
            <a:lstStyle/>
            <a:p>
              <a:endParaRPr lang="ru-RU"/>
            </a:p>
          </p:txBody>
        </p:sp>
        <p:sp>
          <p:nvSpPr>
            <p:cNvPr id="22855" name="Freeform 1728"/>
            <p:cNvSpPr>
              <a:spLocks/>
            </p:cNvSpPr>
            <p:nvPr/>
          </p:nvSpPr>
          <p:spPr bwMode="auto">
            <a:xfrm>
              <a:off x="3386" y="3110"/>
              <a:ext cx="91" cy="91"/>
            </a:xfrm>
            <a:custGeom>
              <a:avLst/>
              <a:gdLst>
                <a:gd name="T0" fmla="*/ 85 w 91"/>
                <a:gd name="T1" fmla="*/ 22 h 91"/>
                <a:gd name="T2" fmla="*/ 89 w 91"/>
                <a:gd name="T3" fmla="*/ 32 h 91"/>
                <a:gd name="T4" fmla="*/ 91 w 91"/>
                <a:gd name="T5" fmla="*/ 40 h 91"/>
                <a:gd name="T6" fmla="*/ 91 w 91"/>
                <a:gd name="T7" fmla="*/ 49 h 91"/>
                <a:gd name="T8" fmla="*/ 89 w 91"/>
                <a:gd name="T9" fmla="*/ 57 h 91"/>
                <a:gd name="T10" fmla="*/ 86 w 91"/>
                <a:gd name="T11" fmla="*/ 66 h 91"/>
                <a:gd name="T12" fmla="*/ 85 w 91"/>
                <a:gd name="T13" fmla="*/ 70 h 91"/>
                <a:gd name="T14" fmla="*/ 81 w 91"/>
                <a:gd name="T15" fmla="*/ 74 h 91"/>
                <a:gd name="T16" fmla="*/ 76 w 91"/>
                <a:gd name="T17" fmla="*/ 80 h 91"/>
                <a:gd name="T18" fmla="*/ 69 w 91"/>
                <a:gd name="T19" fmla="*/ 85 h 91"/>
                <a:gd name="T20" fmla="*/ 64 w 91"/>
                <a:gd name="T21" fmla="*/ 87 h 91"/>
                <a:gd name="T22" fmla="*/ 59 w 91"/>
                <a:gd name="T23" fmla="*/ 89 h 91"/>
                <a:gd name="T24" fmla="*/ 52 w 91"/>
                <a:gd name="T25" fmla="*/ 91 h 91"/>
                <a:gd name="T26" fmla="*/ 42 w 91"/>
                <a:gd name="T27" fmla="*/ 91 h 91"/>
                <a:gd name="T28" fmla="*/ 33 w 91"/>
                <a:gd name="T29" fmla="*/ 89 h 91"/>
                <a:gd name="T30" fmla="*/ 30 w 91"/>
                <a:gd name="T31" fmla="*/ 88 h 91"/>
                <a:gd name="T32" fmla="*/ 25 w 91"/>
                <a:gd name="T33" fmla="*/ 86 h 91"/>
                <a:gd name="T34" fmla="*/ 22 w 91"/>
                <a:gd name="T35" fmla="*/ 85 h 91"/>
                <a:gd name="T36" fmla="*/ 17 w 91"/>
                <a:gd name="T37" fmla="*/ 82 h 91"/>
                <a:gd name="T38" fmla="*/ 11 w 91"/>
                <a:gd name="T39" fmla="*/ 76 h 91"/>
                <a:gd name="T40" fmla="*/ 6 w 91"/>
                <a:gd name="T41" fmla="*/ 69 h 91"/>
                <a:gd name="T42" fmla="*/ 1 w 91"/>
                <a:gd name="T43" fmla="*/ 61 h 91"/>
                <a:gd name="T44" fmla="*/ 0 w 91"/>
                <a:gd name="T45" fmla="*/ 51 h 91"/>
                <a:gd name="T46" fmla="*/ 0 w 91"/>
                <a:gd name="T47" fmla="*/ 43 h 91"/>
                <a:gd name="T48" fmla="*/ 1 w 91"/>
                <a:gd name="T49" fmla="*/ 34 h 91"/>
                <a:gd name="T50" fmla="*/ 5 w 91"/>
                <a:gd name="T51" fmla="*/ 26 h 91"/>
                <a:gd name="T52" fmla="*/ 6 w 91"/>
                <a:gd name="T53" fmla="*/ 23 h 91"/>
                <a:gd name="T54" fmla="*/ 9 w 91"/>
                <a:gd name="T55" fmla="*/ 17 h 91"/>
                <a:gd name="T56" fmla="*/ 16 w 91"/>
                <a:gd name="T57" fmla="*/ 11 h 91"/>
                <a:gd name="T58" fmla="*/ 22 w 91"/>
                <a:gd name="T59" fmla="*/ 6 h 91"/>
                <a:gd name="T60" fmla="*/ 26 w 91"/>
                <a:gd name="T61" fmla="*/ 5 h 91"/>
                <a:gd name="T62" fmla="*/ 31 w 91"/>
                <a:gd name="T63" fmla="*/ 3 h 91"/>
                <a:gd name="T64" fmla="*/ 39 w 91"/>
                <a:gd name="T65" fmla="*/ 0 h 91"/>
                <a:gd name="T66" fmla="*/ 48 w 91"/>
                <a:gd name="T67" fmla="*/ 0 h 91"/>
                <a:gd name="T68" fmla="*/ 58 w 91"/>
                <a:gd name="T69" fmla="*/ 1 h 91"/>
                <a:gd name="T70" fmla="*/ 61 w 91"/>
                <a:gd name="T71" fmla="*/ 3 h 91"/>
                <a:gd name="T72" fmla="*/ 65 w 91"/>
                <a:gd name="T73" fmla="*/ 5 h 91"/>
                <a:gd name="T74" fmla="*/ 69 w 91"/>
                <a:gd name="T75" fmla="*/ 6 h 91"/>
                <a:gd name="T76" fmla="*/ 74 w 91"/>
                <a:gd name="T77" fmla="*/ 9 h 91"/>
                <a:gd name="T78" fmla="*/ 80 w 91"/>
                <a:gd name="T79" fmla="*/ 15 h 91"/>
                <a:gd name="T80" fmla="*/ 85 w 91"/>
                <a:gd name="T81" fmla="*/ 22 h 9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1"/>
                <a:gd name="T124" fmla="*/ 0 h 91"/>
                <a:gd name="T125" fmla="*/ 91 w 91"/>
                <a:gd name="T126" fmla="*/ 91 h 9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1" h="91">
                  <a:moveTo>
                    <a:pt x="85" y="22"/>
                  </a:moveTo>
                  <a:lnTo>
                    <a:pt x="89" y="32"/>
                  </a:lnTo>
                  <a:lnTo>
                    <a:pt x="91" y="40"/>
                  </a:lnTo>
                  <a:lnTo>
                    <a:pt x="91" y="49"/>
                  </a:lnTo>
                  <a:lnTo>
                    <a:pt x="89" y="57"/>
                  </a:lnTo>
                  <a:lnTo>
                    <a:pt x="86" y="66"/>
                  </a:lnTo>
                  <a:lnTo>
                    <a:pt x="85" y="70"/>
                  </a:lnTo>
                  <a:lnTo>
                    <a:pt x="81" y="74"/>
                  </a:lnTo>
                  <a:lnTo>
                    <a:pt x="76" y="80"/>
                  </a:lnTo>
                  <a:lnTo>
                    <a:pt x="69" y="85"/>
                  </a:lnTo>
                  <a:lnTo>
                    <a:pt x="64" y="87"/>
                  </a:lnTo>
                  <a:lnTo>
                    <a:pt x="59" y="89"/>
                  </a:lnTo>
                  <a:lnTo>
                    <a:pt x="52" y="91"/>
                  </a:lnTo>
                  <a:lnTo>
                    <a:pt x="42" y="91"/>
                  </a:lnTo>
                  <a:lnTo>
                    <a:pt x="33" y="89"/>
                  </a:lnTo>
                  <a:lnTo>
                    <a:pt x="30" y="88"/>
                  </a:lnTo>
                  <a:lnTo>
                    <a:pt x="25" y="86"/>
                  </a:lnTo>
                  <a:lnTo>
                    <a:pt x="22" y="85"/>
                  </a:lnTo>
                  <a:lnTo>
                    <a:pt x="17" y="82"/>
                  </a:lnTo>
                  <a:lnTo>
                    <a:pt x="11" y="76"/>
                  </a:lnTo>
                  <a:lnTo>
                    <a:pt x="6" y="69"/>
                  </a:lnTo>
                  <a:lnTo>
                    <a:pt x="1" y="61"/>
                  </a:lnTo>
                  <a:lnTo>
                    <a:pt x="0" y="51"/>
                  </a:lnTo>
                  <a:lnTo>
                    <a:pt x="0" y="43"/>
                  </a:lnTo>
                  <a:lnTo>
                    <a:pt x="1" y="34"/>
                  </a:lnTo>
                  <a:lnTo>
                    <a:pt x="5" y="26"/>
                  </a:lnTo>
                  <a:lnTo>
                    <a:pt x="6" y="23"/>
                  </a:lnTo>
                  <a:lnTo>
                    <a:pt x="9" y="17"/>
                  </a:lnTo>
                  <a:lnTo>
                    <a:pt x="16" y="11"/>
                  </a:lnTo>
                  <a:lnTo>
                    <a:pt x="22" y="6"/>
                  </a:lnTo>
                  <a:lnTo>
                    <a:pt x="26" y="5"/>
                  </a:lnTo>
                  <a:lnTo>
                    <a:pt x="31" y="3"/>
                  </a:lnTo>
                  <a:lnTo>
                    <a:pt x="39" y="0"/>
                  </a:lnTo>
                  <a:lnTo>
                    <a:pt x="48" y="0"/>
                  </a:lnTo>
                  <a:lnTo>
                    <a:pt x="58" y="1"/>
                  </a:lnTo>
                  <a:lnTo>
                    <a:pt x="61" y="3"/>
                  </a:lnTo>
                  <a:lnTo>
                    <a:pt x="65" y="5"/>
                  </a:lnTo>
                  <a:lnTo>
                    <a:pt x="69" y="6"/>
                  </a:lnTo>
                  <a:lnTo>
                    <a:pt x="74" y="9"/>
                  </a:lnTo>
                  <a:lnTo>
                    <a:pt x="80" y="15"/>
                  </a:lnTo>
                  <a:lnTo>
                    <a:pt x="85" y="22"/>
                  </a:lnTo>
                  <a:close/>
                </a:path>
              </a:pathLst>
            </a:custGeom>
            <a:solidFill>
              <a:srgbClr val="FFFFFF"/>
            </a:solidFill>
            <a:ln w="9525">
              <a:noFill/>
              <a:round/>
              <a:headEnd/>
              <a:tailEnd/>
            </a:ln>
          </p:spPr>
          <p:txBody>
            <a:bodyPr/>
            <a:lstStyle/>
            <a:p>
              <a:endParaRPr lang="ru-RU"/>
            </a:p>
          </p:txBody>
        </p:sp>
        <p:sp>
          <p:nvSpPr>
            <p:cNvPr id="22856" name="Freeform 1729"/>
            <p:cNvSpPr>
              <a:spLocks/>
            </p:cNvSpPr>
            <p:nvPr/>
          </p:nvSpPr>
          <p:spPr bwMode="auto">
            <a:xfrm>
              <a:off x="3475" y="3064"/>
              <a:ext cx="93" cy="90"/>
            </a:xfrm>
            <a:custGeom>
              <a:avLst/>
              <a:gdLst>
                <a:gd name="T0" fmla="*/ 83 w 93"/>
                <a:gd name="T1" fmla="*/ 19 h 90"/>
                <a:gd name="T2" fmla="*/ 87 w 93"/>
                <a:gd name="T3" fmla="*/ 23 h 90"/>
                <a:gd name="T4" fmla="*/ 89 w 93"/>
                <a:gd name="T5" fmla="*/ 27 h 90"/>
                <a:gd name="T6" fmla="*/ 91 w 93"/>
                <a:gd name="T7" fmla="*/ 36 h 90"/>
                <a:gd name="T8" fmla="*/ 93 w 93"/>
                <a:gd name="T9" fmla="*/ 44 h 90"/>
                <a:gd name="T10" fmla="*/ 93 w 93"/>
                <a:gd name="T11" fmla="*/ 49 h 90"/>
                <a:gd name="T12" fmla="*/ 91 w 93"/>
                <a:gd name="T13" fmla="*/ 53 h 90"/>
                <a:gd name="T14" fmla="*/ 90 w 93"/>
                <a:gd name="T15" fmla="*/ 61 h 90"/>
                <a:gd name="T16" fmla="*/ 85 w 93"/>
                <a:gd name="T17" fmla="*/ 69 h 90"/>
                <a:gd name="T18" fmla="*/ 80 w 93"/>
                <a:gd name="T19" fmla="*/ 75 h 90"/>
                <a:gd name="T20" fmla="*/ 78 w 93"/>
                <a:gd name="T21" fmla="*/ 79 h 90"/>
                <a:gd name="T22" fmla="*/ 73 w 93"/>
                <a:gd name="T23" fmla="*/ 81 h 90"/>
                <a:gd name="T24" fmla="*/ 69 w 93"/>
                <a:gd name="T25" fmla="*/ 85 h 90"/>
                <a:gd name="T26" fmla="*/ 65 w 93"/>
                <a:gd name="T27" fmla="*/ 86 h 90"/>
                <a:gd name="T28" fmla="*/ 57 w 93"/>
                <a:gd name="T29" fmla="*/ 90 h 90"/>
                <a:gd name="T30" fmla="*/ 48 w 93"/>
                <a:gd name="T31" fmla="*/ 90 h 90"/>
                <a:gd name="T32" fmla="*/ 43 w 93"/>
                <a:gd name="T33" fmla="*/ 90 h 90"/>
                <a:gd name="T34" fmla="*/ 38 w 93"/>
                <a:gd name="T35" fmla="*/ 90 h 90"/>
                <a:gd name="T36" fmla="*/ 30 w 93"/>
                <a:gd name="T37" fmla="*/ 86 h 90"/>
                <a:gd name="T38" fmla="*/ 22 w 93"/>
                <a:gd name="T39" fmla="*/ 83 h 90"/>
                <a:gd name="T40" fmla="*/ 15 w 93"/>
                <a:gd name="T41" fmla="*/ 77 h 90"/>
                <a:gd name="T42" fmla="*/ 11 w 93"/>
                <a:gd name="T43" fmla="*/ 74 h 90"/>
                <a:gd name="T44" fmla="*/ 10 w 93"/>
                <a:gd name="T45" fmla="*/ 71 h 90"/>
                <a:gd name="T46" fmla="*/ 7 w 93"/>
                <a:gd name="T47" fmla="*/ 68 h 90"/>
                <a:gd name="T48" fmla="*/ 5 w 93"/>
                <a:gd name="T49" fmla="*/ 62 h 90"/>
                <a:gd name="T50" fmla="*/ 2 w 93"/>
                <a:gd name="T51" fmla="*/ 55 h 90"/>
                <a:gd name="T52" fmla="*/ 0 w 93"/>
                <a:gd name="T53" fmla="*/ 45 h 90"/>
                <a:gd name="T54" fmla="*/ 0 w 93"/>
                <a:gd name="T55" fmla="*/ 41 h 90"/>
                <a:gd name="T56" fmla="*/ 2 w 93"/>
                <a:gd name="T57" fmla="*/ 38 h 90"/>
                <a:gd name="T58" fmla="*/ 4 w 93"/>
                <a:gd name="T59" fmla="*/ 28 h 90"/>
                <a:gd name="T60" fmla="*/ 9 w 93"/>
                <a:gd name="T61" fmla="*/ 22 h 90"/>
                <a:gd name="T62" fmla="*/ 13 w 93"/>
                <a:gd name="T63" fmla="*/ 14 h 90"/>
                <a:gd name="T64" fmla="*/ 16 w 93"/>
                <a:gd name="T65" fmla="*/ 11 h 90"/>
                <a:gd name="T66" fmla="*/ 21 w 93"/>
                <a:gd name="T67" fmla="*/ 8 h 90"/>
                <a:gd name="T68" fmla="*/ 24 w 93"/>
                <a:gd name="T69" fmla="*/ 6 h 90"/>
                <a:gd name="T70" fmla="*/ 29 w 93"/>
                <a:gd name="T71" fmla="*/ 3 h 90"/>
                <a:gd name="T72" fmla="*/ 37 w 93"/>
                <a:gd name="T73" fmla="*/ 1 h 90"/>
                <a:gd name="T74" fmla="*/ 46 w 93"/>
                <a:gd name="T75" fmla="*/ 0 h 90"/>
                <a:gd name="T76" fmla="*/ 50 w 93"/>
                <a:gd name="T77" fmla="*/ 0 h 90"/>
                <a:gd name="T78" fmla="*/ 56 w 93"/>
                <a:gd name="T79" fmla="*/ 1 h 90"/>
                <a:gd name="T80" fmla="*/ 63 w 93"/>
                <a:gd name="T81" fmla="*/ 3 h 90"/>
                <a:gd name="T82" fmla="*/ 71 w 93"/>
                <a:gd name="T83" fmla="*/ 6 h 90"/>
                <a:gd name="T84" fmla="*/ 78 w 93"/>
                <a:gd name="T85" fmla="*/ 12 h 90"/>
                <a:gd name="T86" fmla="*/ 82 w 93"/>
                <a:gd name="T87" fmla="*/ 15 h 90"/>
                <a:gd name="T88" fmla="*/ 83 w 93"/>
                <a:gd name="T89" fmla="*/ 19 h 9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3"/>
                <a:gd name="T136" fmla="*/ 0 h 90"/>
                <a:gd name="T137" fmla="*/ 93 w 93"/>
                <a:gd name="T138" fmla="*/ 90 h 9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3" h="90">
                  <a:moveTo>
                    <a:pt x="83" y="19"/>
                  </a:moveTo>
                  <a:lnTo>
                    <a:pt x="87" y="23"/>
                  </a:lnTo>
                  <a:lnTo>
                    <a:pt x="89" y="27"/>
                  </a:lnTo>
                  <a:lnTo>
                    <a:pt x="91" y="36"/>
                  </a:lnTo>
                  <a:lnTo>
                    <a:pt x="93" y="44"/>
                  </a:lnTo>
                  <a:lnTo>
                    <a:pt x="93" y="49"/>
                  </a:lnTo>
                  <a:lnTo>
                    <a:pt x="91" y="53"/>
                  </a:lnTo>
                  <a:lnTo>
                    <a:pt x="90" y="61"/>
                  </a:lnTo>
                  <a:lnTo>
                    <a:pt x="85" y="69"/>
                  </a:lnTo>
                  <a:lnTo>
                    <a:pt x="80" y="75"/>
                  </a:lnTo>
                  <a:lnTo>
                    <a:pt x="78" y="79"/>
                  </a:lnTo>
                  <a:lnTo>
                    <a:pt x="73" y="81"/>
                  </a:lnTo>
                  <a:lnTo>
                    <a:pt x="69" y="85"/>
                  </a:lnTo>
                  <a:lnTo>
                    <a:pt x="65" y="86"/>
                  </a:lnTo>
                  <a:lnTo>
                    <a:pt x="57" y="90"/>
                  </a:lnTo>
                  <a:lnTo>
                    <a:pt x="48" y="90"/>
                  </a:lnTo>
                  <a:lnTo>
                    <a:pt x="43" y="90"/>
                  </a:lnTo>
                  <a:lnTo>
                    <a:pt x="38" y="90"/>
                  </a:lnTo>
                  <a:lnTo>
                    <a:pt x="30" y="86"/>
                  </a:lnTo>
                  <a:lnTo>
                    <a:pt x="22" y="83"/>
                  </a:lnTo>
                  <a:lnTo>
                    <a:pt x="15" y="77"/>
                  </a:lnTo>
                  <a:lnTo>
                    <a:pt x="11" y="74"/>
                  </a:lnTo>
                  <a:lnTo>
                    <a:pt x="10" y="71"/>
                  </a:lnTo>
                  <a:lnTo>
                    <a:pt x="7" y="68"/>
                  </a:lnTo>
                  <a:lnTo>
                    <a:pt x="5" y="62"/>
                  </a:lnTo>
                  <a:lnTo>
                    <a:pt x="2" y="55"/>
                  </a:lnTo>
                  <a:lnTo>
                    <a:pt x="0" y="45"/>
                  </a:lnTo>
                  <a:lnTo>
                    <a:pt x="0" y="41"/>
                  </a:lnTo>
                  <a:lnTo>
                    <a:pt x="2" y="38"/>
                  </a:lnTo>
                  <a:lnTo>
                    <a:pt x="4" y="28"/>
                  </a:lnTo>
                  <a:lnTo>
                    <a:pt x="9" y="22"/>
                  </a:lnTo>
                  <a:lnTo>
                    <a:pt x="13" y="14"/>
                  </a:lnTo>
                  <a:lnTo>
                    <a:pt x="16" y="11"/>
                  </a:lnTo>
                  <a:lnTo>
                    <a:pt x="21" y="8"/>
                  </a:lnTo>
                  <a:lnTo>
                    <a:pt x="24" y="6"/>
                  </a:lnTo>
                  <a:lnTo>
                    <a:pt x="29" y="3"/>
                  </a:lnTo>
                  <a:lnTo>
                    <a:pt x="37" y="1"/>
                  </a:lnTo>
                  <a:lnTo>
                    <a:pt x="46" y="0"/>
                  </a:lnTo>
                  <a:lnTo>
                    <a:pt x="50" y="0"/>
                  </a:lnTo>
                  <a:lnTo>
                    <a:pt x="56" y="1"/>
                  </a:lnTo>
                  <a:lnTo>
                    <a:pt x="63" y="3"/>
                  </a:lnTo>
                  <a:lnTo>
                    <a:pt x="71" y="6"/>
                  </a:lnTo>
                  <a:lnTo>
                    <a:pt x="78" y="12"/>
                  </a:lnTo>
                  <a:lnTo>
                    <a:pt x="82" y="15"/>
                  </a:lnTo>
                  <a:lnTo>
                    <a:pt x="83" y="19"/>
                  </a:lnTo>
                  <a:close/>
                </a:path>
              </a:pathLst>
            </a:custGeom>
            <a:solidFill>
              <a:srgbClr val="FFFFFF"/>
            </a:solidFill>
            <a:ln w="9525">
              <a:noFill/>
              <a:round/>
              <a:headEnd/>
              <a:tailEnd/>
            </a:ln>
          </p:spPr>
          <p:txBody>
            <a:bodyPr/>
            <a:lstStyle/>
            <a:p>
              <a:endParaRPr lang="ru-RU"/>
            </a:p>
          </p:txBody>
        </p:sp>
        <p:sp>
          <p:nvSpPr>
            <p:cNvPr id="22857" name="Freeform 1730"/>
            <p:cNvSpPr>
              <a:spLocks/>
            </p:cNvSpPr>
            <p:nvPr/>
          </p:nvSpPr>
          <p:spPr bwMode="auto">
            <a:xfrm>
              <a:off x="3544" y="3002"/>
              <a:ext cx="93" cy="91"/>
            </a:xfrm>
            <a:custGeom>
              <a:avLst/>
              <a:gdLst>
                <a:gd name="T0" fmla="*/ 81 w 93"/>
                <a:gd name="T1" fmla="*/ 15 h 91"/>
                <a:gd name="T2" fmla="*/ 85 w 93"/>
                <a:gd name="T3" fmla="*/ 20 h 91"/>
                <a:gd name="T4" fmla="*/ 86 w 93"/>
                <a:gd name="T5" fmla="*/ 23 h 91"/>
                <a:gd name="T6" fmla="*/ 91 w 93"/>
                <a:gd name="T7" fmla="*/ 32 h 91"/>
                <a:gd name="T8" fmla="*/ 93 w 93"/>
                <a:gd name="T9" fmla="*/ 41 h 91"/>
                <a:gd name="T10" fmla="*/ 93 w 93"/>
                <a:gd name="T11" fmla="*/ 49 h 91"/>
                <a:gd name="T12" fmla="*/ 91 w 93"/>
                <a:gd name="T13" fmla="*/ 57 h 91"/>
                <a:gd name="T14" fmla="*/ 88 w 93"/>
                <a:gd name="T15" fmla="*/ 66 h 91"/>
                <a:gd name="T16" fmla="*/ 85 w 93"/>
                <a:gd name="T17" fmla="*/ 70 h 91"/>
                <a:gd name="T18" fmla="*/ 83 w 93"/>
                <a:gd name="T19" fmla="*/ 73 h 91"/>
                <a:gd name="T20" fmla="*/ 77 w 93"/>
                <a:gd name="T21" fmla="*/ 79 h 91"/>
                <a:gd name="T22" fmla="*/ 68 w 93"/>
                <a:gd name="T23" fmla="*/ 86 h 91"/>
                <a:gd name="T24" fmla="*/ 59 w 93"/>
                <a:gd name="T25" fmla="*/ 89 h 91"/>
                <a:gd name="T26" fmla="*/ 56 w 93"/>
                <a:gd name="T27" fmla="*/ 89 h 91"/>
                <a:gd name="T28" fmla="*/ 51 w 93"/>
                <a:gd name="T29" fmla="*/ 91 h 91"/>
                <a:gd name="T30" fmla="*/ 41 w 93"/>
                <a:gd name="T31" fmla="*/ 91 h 91"/>
                <a:gd name="T32" fmla="*/ 34 w 93"/>
                <a:gd name="T33" fmla="*/ 89 h 91"/>
                <a:gd name="T34" fmla="*/ 24 w 93"/>
                <a:gd name="T35" fmla="*/ 86 h 91"/>
                <a:gd name="T36" fmla="*/ 21 w 93"/>
                <a:gd name="T37" fmla="*/ 84 h 91"/>
                <a:gd name="T38" fmla="*/ 18 w 93"/>
                <a:gd name="T39" fmla="*/ 81 h 91"/>
                <a:gd name="T40" fmla="*/ 9 w 93"/>
                <a:gd name="T41" fmla="*/ 74 h 91"/>
                <a:gd name="T42" fmla="*/ 8 w 93"/>
                <a:gd name="T43" fmla="*/ 72 h 91"/>
                <a:gd name="T44" fmla="*/ 5 w 93"/>
                <a:gd name="T45" fmla="*/ 67 h 91"/>
                <a:gd name="T46" fmla="*/ 2 w 93"/>
                <a:gd name="T47" fmla="*/ 59 h 91"/>
                <a:gd name="T48" fmla="*/ 0 w 93"/>
                <a:gd name="T49" fmla="*/ 51 h 91"/>
                <a:gd name="T50" fmla="*/ 0 w 93"/>
                <a:gd name="T51" fmla="*/ 42 h 91"/>
                <a:gd name="T52" fmla="*/ 2 w 93"/>
                <a:gd name="T53" fmla="*/ 33 h 91"/>
                <a:gd name="T54" fmla="*/ 5 w 93"/>
                <a:gd name="T55" fmla="*/ 25 h 91"/>
                <a:gd name="T56" fmla="*/ 7 w 93"/>
                <a:gd name="T57" fmla="*/ 21 h 91"/>
                <a:gd name="T58" fmla="*/ 9 w 93"/>
                <a:gd name="T59" fmla="*/ 17 h 91"/>
                <a:gd name="T60" fmla="*/ 16 w 93"/>
                <a:gd name="T61" fmla="*/ 11 h 91"/>
                <a:gd name="T62" fmla="*/ 24 w 93"/>
                <a:gd name="T63" fmla="*/ 4 h 91"/>
                <a:gd name="T64" fmla="*/ 32 w 93"/>
                <a:gd name="T65" fmla="*/ 1 h 91"/>
                <a:gd name="T66" fmla="*/ 37 w 93"/>
                <a:gd name="T67" fmla="*/ 1 h 91"/>
                <a:gd name="T68" fmla="*/ 41 w 93"/>
                <a:gd name="T69" fmla="*/ 0 h 91"/>
                <a:gd name="T70" fmla="*/ 49 w 93"/>
                <a:gd name="T71" fmla="*/ 0 h 91"/>
                <a:gd name="T72" fmla="*/ 59 w 93"/>
                <a:gd name="T73" fmla="*/ 1 h 91"/>
                <a:gd name="T74" fmla="*/ 67 w 93"/>
                <a:gd name="T75" fmla="*/ 4 h 91"/>
                <a:gd name="T76" fmla="*/ 72 w 93"/>
                <a:gd name="T77" fmla="*/ 7 h 91"/>
                <a:gd name="T78" fmla="*/ 75 w 93"/>
                <a:gd name="T79" fmla="*/ 9 h 91"/>
                <a:gd name="T80" fmla="*/ 81 w 93"/>
                <a:gd name="T81" fmla="*/ 15 h 9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3"/>
                <a:gd name="T124" fmla="*/ 0 h 91"/>
                <a:gd name="T125" fmla="*/ 93 w 93"/>
                <a:gd name="T126" fmla="*/ 91 h 9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3" h="91">
                  <a:moveTo>
                    <a:pt x="81" y="15"/>
                  </a:moveTo>
                  <a:lnTo>
                    <a:pt x="85" y="20"/>
                  </a:lnTo>
                  <a:lnTo>
                    <a:pt x="86" y="23"/>
                  </a:lnTo>
                  <a:lnTo>
                    <a:pt x="91" y="32"/>
                  </a:lnTo>
                  <a:lnTo>
                    <a:pt x="93" y="41"/>
                  </a:lnTo>
                  <a:lnTo>
                    <a:pt x="93" y="49"/>
                  </a:lnTo>
                  <a:lnTo>
                    <a:pt x="91" y="57"/>
                  </a:lnTo>
                  <a:lnTo>
                    <a:pt x="88" y="66"/>
                  </a:lnTo>
                  <a:lnTo>
                    <a:pt x="85" y="70"/>
                  </a:lnTo>
                  <a:lnTo>
                    <a:pt x="83" y="73"/>
                  </a:lnTo>
                  <a:lnTo>
                    <a:pt x="77" y="79"/>
                  </a:lnTo>
                  <a:lnTo>
                    <a:pt x="68" y="86"/>
                  </a:lnTo>
                  <a:lnTo>
                    <a:pt x="59" y="89"/>
                  </a:lnTo>
                  <a:lnTo>
                    <a:pt x="56" y="89"/>
                  </a:lnTo>
                  <a:lnTo>
                    <a:pt x="51" y="91"/>
                  </a:lnTo>
                  <a:lnTo>
                    <a:pt x="41" y="91"/>
                  </a:lnTo>
                  <a:lnTo>
                    <a:pt x="34" y="89"/>
                  </a:lnTo>
                  <a:lnTo>
                    <a:pt x="24" y="86"/>
                  </a:lnTo>
                  <a:lnTo>
                    <a:pt x="21" y="84"/>
                  </a:lnTo>
                  <a:lnTo>
                    <a:pt x="18" y="81"/>
                  </a:lnTo>
                  <a:lnTo>
                    <a:pt x="9" y="74"/>
                  </a:lnTo>
                  <a:lnTo>
                    <a:pt x="8" y="72"/>
                  </a:lnTo>
                  <a:lnTo>
                    <a:pt x="5" y="67"/>
                  </a:lnTo>
                  <a:lnTo>
                    <a:pt x="2" y="59"/>
                  </a:lnTo>
                  <a:lnTo>
                    <a:pt x="0" y="51"/>
                  </a:lnTo>
                  <a:lnTo>
                    <a:pt x="0" y="42"/>
                  </a:lnTo>
                  <a:lnTo>
                    <a:pt x="2" y="33"/>
                  </a:lnTo>
                  <a:lnTo>
                    <a:pt x="5" y="25"/>
                  </a:lnTo>
                  <a:lnTo>
                    <a:pt x="7" y="21"/>
                  </a:lnTo>
                  <a:lnTo>
                    <a:pt x="9" y="17"/>
                  </a:lnTo>
                  <a:lnTo>
                    <a:pt x="16" y="11"/>
                  </a:lnTo>
                  <a:lnTo>
                    <a:pt x="24" y="4"/>
                  </a:lnTo>
                  <a:lnTo>
                    <a:pt x="32" y="1"/>
                  </a:lnTo>
                  <a:lnTo>
                    <a:pt x="37" y="1"/>
                  </a:lnTo>
                  <a:lnTo>
                    <a:pt x="41" y="0"/>
                  </a:lnTo>
                  <a:lnTo>
                    <a:pt x="49" y="0"/>
                  </a:lnTo>
                  <a:lnTo>
                    <a:pt x="59" y="1"/>
                  </a:lnTo>
                  <a:lnTo>
                    <a:pt x="67" y="4"/>
                  </a:lnTo>
                  <a:lnTo>
                    <a:pt x="72" y="7"/>
                  </a:lnTo>
                  <a:lnTo>
                    <a:pt x="75" y="9"/>
                  </a:lnTo>
                  <a:lnTo>
                    <a:pt x="81" y="15"/>
                  </a:lnTo>
                  <a:close/>
                </a:path>
              </a:pathLst>
            </a:custGeom>
            <a:solidFill>
              <a:srgbClr val="FFFFFF"/>
            </a:solidFill>
            <a:ln w="9525">
              <a:noFill/>
              <a:round/>
              <a:headEnd/>
              <a:tailEnd/>
            </a:ln>
          </p:spPr>
          <p:txBody>
            <a:bodyPr/>
            <a:lstStyle/>
            <a:p>
              <a:endParaRPr lang="ru-RU"/>
            </a:p>
          </p:txBody>
        </p:sp>
        <p:sp>
          <p:nvSpPr>
            <p:cNvPr id="22858" name="Freeform 1731"/>
            <p:cNvSpPr>
              <a:spLocks/>
            </p:cNvSpPr>
            <p:nvPr/>
          </p:nvSpPr>
          <p:spPr bwMode="auto">
            <a:xfrm>
              <a:off x="3619" y="2939"/>
              <a:ext cx="92" cy="90"/>
            </a:xfrm>
            <a:custGeom>
              <a:avLst/>
              <a:gdLst>
                <a:gd name="T0" fmla="*/ 79 w 92"/>
                <a:gd name="T1" fmla="*/ 13 h 90"/>
                <a:gd name="T2" fmla="*/ 85 w 92"/>
                <a:gd name="T3" fmla="*/ 21 h 90"/>
                <a:gd name="T4" fmla="*/ 89 w 92"/>
                <a:gd name="T5" fmla="*/ 28 h 90"/>
                <a:gd name="T6" fmla="*/ 92 w 92"/>
                <a:gd name="T7" fmla="*/ 37 h 90"/>
                <a:gd name="T8" fmla="*/ 92 w 92"/>
                <a:gd name="T9" fmla="*/ 44 h 90"/>
                <a:gd name="T10" fmla="*/ 92 w 92"/>
                <a:gd name="T11" fmla="*/ 54 h 90"/>
                <a:gd name="T12" fmla="*/ 89 w 92"/>
                <a:gd name="T13" fmla="*/ 62 h 90"/>
                <a:gd name="T14" fmla="*/ 87 w 92"/>
                <a:gd name="T15" fmla="*/ 67 h 90"/>
                <a:gd name="T16" fmla="*/ 85 w 92"/>
                <a:gd name="T17" fmla="*/ 69 h 90"/>
                <a:gd name="T18" fmla="*/ 79 w 92"/>
                <a:gd name="T19" fmla="*/ 77 h 90"/>
                <a:gd name="T20" fmla="*/ 71 w 92"/>
                <a:gd name="T21" fmla="*/ 82 h 90"/>
                <a:gd name="T22" fmla="*/ 68 w 92"/>
                <a:gd name="T23" fmla="*/ 86 h 90"/>
                <a:gd name="T24" fmla="*/ 63 w 92"/>
                <a:gd name="T25" fmla="*/ 86 h 90"/>
                <a:gd name="T26" fmla="*/ 60 w 92"/>
                <a:gd name="T27" fmla="*/ 88 h 90"/>
                <a:gd name="T28" fmla="*/ 55 w 92"/>
                <a:gd name="T29" fmla="*/ 88 h 90"/>
                <a:gd name="T30" fmla="*/ 45 w 92"/>
                <a:gd name="T31" fmla="*/ 90 h 90"/>
                <a:gd name="T32" fmla="*/ 38 w 92"/>
                <a:gd name="T33" fmla="*/ 88 h 90"/>
                <a:gd name="T34" fmla="*/ 28 w 92"/>
                <a:gd name="T35" fmla="*/ 86 h 90"/>
                <a:gd name="T36" fmla="*/ 20 w 92"/>
                <a:gd name="T37" fmla="*/ 82 h 90"/>
                <a:gd name="T38" fmla="*/ 17 w 92"/>
                <a:gd name="T39" fmla="*/ 80 h 90"/>
                <a:gd name="T40" fmla="*/ 13 w 92"/>
                <a:gd name="T41" fmla="*/ 77 h 90"/>
                <a:gd name="T42" fmla="*/ 7 w 92"/>
                <a:gd name="T43" fmla="*/ 69 h 90"/>
                <a:gd name="T44" fmla="*/ 2 w 92"/>
                <a:gd name="T45" fmla="*/ 62 h 90"/>
                <a:gd name="T46" fmla="*/ 1 w 92"/>
                <a:gd name="T47" fmla="*/ 54 h 90"/>
                <a:gd name="T48" fmla="*/ 0 w 92"/>
                <a:gd name="T49" fmla="*/ 45 h 90"/>
                <a:gd name="T50" fmla="*/ 1 w 92"/>
                <a:gd name="T51" fmla="*/ 37 h 90"/>
                <a:gd name="T52" fmla="*/ 2 w 92"/>
                <a:gd name="T53" fmla="*/ 28 h 90"/>
                <a:gd name="T54" fmla="*/ 4 w 92"/>
                <a:gd name="T55" fmla="*/ 24 h 90"/>
                <a:gd name="T56" fmla="*/ 7 w 92"/>
                <a:gd name="T57" fmla="*/ 21 h 90"/>
                <a:gd name="T58" fmla="*/ 13 w 92"/>
                <a:gd name="T59" fmla="*/ 13 h 90"/>
                <a:gd name="T60" fmla="*/ 20 w 92"/>
                <a:gd name="T61" fmla="*/ 8 h 90"/>
                <a:gd name="T62" fmla="*/ 25 w 92"/>
                <a:gd name="T63" fmla="*/ 5 h 90"/>
                <a:gd name="T64" fmla="*/ 28 w 92"/>
                <a:gd name="T65" fmla="*/ 4 h 90"/>
                <a:gd name="T66" fmla="*/ 32 w 92"/>
                <a:gd name="T67" fmla="*/ 2 h 90"/>
                <a:gd name="T68" fmla="*/ 38 w 92"/>
                <a:gd name="T69" fmla="*/ 0 h 90"/>
                <a:gd name="T70" fmla="*/ 45 w 92"/>
                <a:gd name="T71" fmla="*/ 0 h 90"/>
                <a:gd name="T72" fmla="*/ 55 w 92"/>
                <a:gd name="T73" fmla="*/ 0 h 90"/>
                <a:gd name="T74" fmla="*/ 63 w 92"/>
                <a:gd name="T75" fmla="*/ 4 h 90"/>
                <a:gd name="T76" fmla="*/ 71 w 92"/>
                <a:gd name="T77" fmla="*/ 8 h 90"/>
                <a:gd name="T78" fmla="*/ 76 w 92"/>
                <a:gd name="T79" fmla="*/ 9 h 90"/>
                <a:gd name="T80" fmla="*/ 79 w 92"/>
                <a:gd name="T81" fmla="*/ 13 h 9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2"/>
                <a:gd name="T124" fmla="*/ 0 h 90"/>
                <a:gd name="T125" fmla="*/ 92 w 92"/>
                <a:gd name="T126" fmla="*/ 90 h 9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2" h="90">
                  <a:moveTo>
                    <a:pt x="79" y="13"/>
                  </a:moveTo>
                  <a:lnTo>
                    <a:pt x="85" y="21"/>
                  </a:lnTo>
                  <a:lnTo>
                    <a:pt x="89" y="28"/>
                  </a:lnTo>
                  <a:lnTo>
                    <a:pt x="92" y="37"/>
                  </a:lnTo>
                  <a:lnTo>
                    <a:pt x="92" y="44"/>
                  </a:lnTo>
                  <a:lnTo>
                    <a:pt x="92" y="54"/>
                  </a:lnTo>
                  <a:lnTo>
                    <a:pt x="89" y="62"/>
                  </a:lnTo>
                  <a:lnTo>
                    <a:pt x="87" y="67"/>
                  </a:lnTo>
                  <a:lnTo>
                    <a:pt x="85" y="69"/>
                  </a:lnTo>
                  <a:lnTo>
                    <a:pt x="79" y="77"/>
                  </a:lnTo>
                  <a:lnTo>
                    <a:pt x="71" y="82"/>
                  </a:lnTo>
                  <a:lnTo>
                    <a:pt x="68" y="86"/>
                  </a:lnTo>
                  <a:lnTo>
                    <a:pt x="63" y="86"/>
                  </a:lnTo>
                  <a:lnTo>
                    <a:pt x="60" y="88"/>
                  </a:lnTo>
                  <a:lnTo>
                    <a:pt x="55" y="88"/>
                  </a:lnTo>
                  <a:lnTo>
                    <a:pt x="45" y="90"/>
                  </a:lnTo>
                  <a:lnTo>
                    <a:pt x="38" y="88"/>
                  </a:lnTo>
                  <a:lnTo>
                    <a:pt x="28" y="86"/>
                  </a:lnTo>
                  <a:lnTo>
                    <a:pt x="20" y="82"/>
                  </a:lnTo>
                  <a:lnTo>
                    <a:pt x="17" y="80"/>
                  </a:lnTo>
                  <a:lnTo>
                    <a:pt x="13" y="77"/>
                  </a:lnTo>
                  <a:lnTo>
                    <a:pt x="7" y="69"/>
                  </a:lnTo>
                  <a:lnTo>
                    <a:pt x="2" y="62"/>
                  </a:lnTo>
                  <a:lnTo>
                    <a:pt x="1" y="54"/>
                  </a:lnTo>
                  <a:lnTo>
                    <a:pt x="0" y="45"/>
                  </a:lnTo>
                  <a:lnTo>
                    <a:pt x="1" y="37"/>
                  </a:lnTo>
                  <a:lnTo>
                    <a:pt x="2" y="28"/>
                  </a:lnTo>
                  <a:lnTo>
                    <a:pt x="4" y="24"/>
                  </a:lnTo>
                  <a:lnTo>
                    <a:pt x="7" y="21"/>
                  </a:lnTo>
                  <a:lnTo>
                    <a:pt x="13" y="13"/>
                  </a:lnTo>
                  <a:lnTo>
                    <a:pt x="20" y="8"/>
                  </a:lnTo>
                  <a:lnTo>
                    <a:pt x="25" y="5"/>
                  </a:lnTo>
                  <a:lnTo>
                    <a:pt x="28" y="4"/>
                  </a:lnTo>
                  <a:lnTo>
                    <a:pt x="32" y="2"/>
                  </a:lnTo>
                  <a:lnTo>
                    <a:pt x="38" y="0"/>
                  </a:lnTo>
                  <a:lnTo>
                    <a:pt x="45" y="0"/>
                  </a:lnTo>
                  <a:lnTo>
                    <a:pt x="55" y="0"/>
                  </a:lnTo>
                  <a:lnTo>
                    <a:pt x="63" y="4"/>
                  </a:lnTo>
                  <a:lnTo>
                    <a:pt x="71" y="8"/>
                  </a:lnTo>
                  <a:lnTo>
                    <a:pt x="76" y="9"/>
                  </a:lnTo>
                  <a:lnTo>
                    <a:pt x="79" y="13"/>
                  </a:lnTo>
                  <a:close/>
                </a:path>
              </a:pathLst>
            </a:custGeom>
            <a:solidFill>
              <a:srgbClr val="FFFFFF"/>
            </a:solidFill>
            <a:ln w="9525">
              <a:noFill/>
              <a:round/>
              <a:headEnd/>
              <a:tailEnd/>
            </a:ln>
          </p:spPr>
          <p:txBody>
            <a:bodyPr/>
            <a:lstStyle/>
            <a:p>
              <a:endParaRPr lang="ru-RU"/>
            </a:p>
          </p:txBody>
        </p:sp>
        <p:sp>
          <p:nvSpPr>
            <p:cNvPr id="22859" name="Freeform 1732"/>
            <p:cNvSpPr>
              <a:spLocks/>
            </p:cNvSpPr>
            <p:nvPr/>
          </p:nvSpPr>
          <p:spPr bwMode="auto">
            <a:xfrm>
              <a:off x="3675" y="2878"/>
              <a:ext cx="94" cy="90"/>
            </a:xfrm>
            <a:custGeom>
              <a:avLst/>
              <a:gdLst>
                <a:gd name="T0" fmla="*/ 76 w 94"/>
                <a:gd name="T1" fmla="*/ 11 h 90"/>
                <a:gd name="T2" fmla="*/ 85 w 94"/>
                <a:gd name="T3" fmla="*/ 18 h 90"/>
                <a:gd name="T4" fmla="*/ 86 w 94"/>
                <a:gd name="T5" fmla="*/ 21 h 90"/>
                <a:gd name="T6" fmla="*/ 89 w 94"/>
                <a:gd name="T7" fmla="*/ 26 h 90"/>
                <a:gd name="T8" fmla="*/ 93 w 94"/>
                <a:gd name="T9" fmla="*/ 34 h 90"/>
                <a:gd name="T10" fmla="*/ 94 w 94"/>
                <a:gd name="T11" fmla="*/ 41 h 90"/>
                <a:gd name="T12" fmla="*/ 94 w 94"/>
                <a:gd name="T13" fmla="*/ 51 h 90"/>
                <a:gd name="T14" fmla="*/ 93 w 94"/>
                <a:gd name="T15" fmla="*/ 54 h 90"/>
                <a:gd name="T16" fmla="*/ 93 w 94"/>
                <a:gd name="T17" fmla="*/ 58 h 90"/>
                <a:gd name="T18" fmla="*/ 87 w 94"/>
                <a:gd name="T19" fmla="*/ 67 h 90"/>
                <a:gd name="T20" fmla="*/ 83 w 94"/>
                <a:gd name="T21" fmla="*/ 75 h 90"/>
                <a:gd name="T22" fmla="*/ 76 w 94"/>
                <a:gd name="T23" fmla="*/ 80 h 90"/>
                <a:gd name="T24" fmla="*/ 68 w 94"/>
                <a:gd name="T25" fmla="*/ 86 h 90"/>
                <a:gd name="T26" fmla="*/ 61 w 94"/>
                <a:gd name="T27" fmla="*/ 88 h 90"/>
                <a:gd name="T28" fmla="*/ 51 w 94"/>
                <a:gd name="T29" fmla="*/ 90 h 90"/>
                <a:gd name="T30" fmla="*/ 44 w 94"/>
                <a:gd name="T31" fmla="*/ 90 h 90"/>
                <a:gd name="T32" fmla="*/ 34 w 94"/>
                <a:gd name="T33" fmla="*/ 88 h 90"/>
                <a:gd name="T34" fmla="*/ 25 w 94"/>
                <a:gd name="T35" fmla="*/ 86 h 90"/>
                <a:gd name="T36" fmla="*/ 18 w 94"/>
                <a:gd name="T37" fmla="*/ 81 h 90"/>
                <a:gd name="T38" fmla="*/ 11 w 94"/>
                <a:gd name="T39" fmla="*/ 73 h 90"/>
                <a:gd name="T40" fmla="*/ 8 w 94"/>
                <a:gd name="T41" fmla="*/ 69 h 90"/>
                <a:gd name="T42" fmla="*/ 6 w 94"/>
                <a:gd name="T43" fmla="*/ 67 h 90"/>
                <a:gd name="T44" fmla="*/ 4 w 94"/>
                <a:gd name="T45" fmla="*/ 59 h 90"/>
                <a:gd name="T46" fmla="*/ 0 w 94"/>
                <a:gd name="T47" fmla="*/ 49 h 90"/>
                <a:gd name="T48" fmla="*/ 2 w 94"/>
                <a:gd name="T49" fmla="*/ 41 h 90"/>
                <a:gd name="T50" fmla="*/ 2 w 94"/>
                <a:gd name="T51" fmla="*/ 37 h 90"/>
                <a:gd name="T52" fmla="*/ 4 w 94"/>
                <a:gd name="T53" fmla="*/ 32 h 90"/>
                <a:gd name="T54" fmla="*/ 6 w 94"/>
                <a:gd name="T55" fmla="*/ 24 h 90"/>
                <a:gd name="T56" fmla="*/ 11 w 94"/>
                <a:gd name="T57" fmla="*/ 17 h 90"/>
                <a:gd name="T58" fmla="*/ 18 w 94"/>
                <a:gd name="T59" fmla="*/ 10 h 90"/>
                <a:gd name="T60" fmla="*/ 25 w 94"/>
                <a:gd name="T61" fmla="*/ 6 h 90"/>
                <a:gd name="T62" fmla="*/ 35 w 94"/>
                <a:gd name="T63" fmla="*/ 2 h 90"/>
                <a:gd name="T64" fmla="*/ 43 w 94"/>
                <a:gd name="T65" fmla="*/ 0 h 90"/>
                <a:gd name="T66" fmla="*/ 53 w 94"/>
                <a:gd name="T67" fmla="*/ 0 h 90"/>
                <a:gd name="T68" fmla="*/ 61 w 94"/>
                <a:gd name="T69" fmla="*/ 2 h 90"/>
                <a:gd name="T70" fmla="*/ 68 w 94"/>
                <a:gd name="T71" fmla="*/ 7 h 90"/>
                <a:gd name="T72" fmla="*/ 76 w 94"/>
                <a:gd name="T73" fmla="*/ 11 h 9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4"/>
                <a:gd name="T112" fmla="*/ 0 h 90"/>
                <a:gd name="T113" fmla="*/ 94 w 94"/>
                <a:gd name="T114" fmla="*/ 90 h 9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4" h="90">
                  <a:moveTo>
                    <a:pt x="76" y="11"/>
                  </a:moveTo>
                  <a:lnTo>
                    <a:pt x="85" y="18"/>
                  </a:lnTo>
                  <a:lnTo>
                    <a:pt x="86" y="21"/>
                  </a:lnTo>
                  <a:lnTo>
                    <a:pt x="89" y="26"/>
                  </a:lnTo>
                  <a:lnTo>
                    <a:pt x="93" y="34"/>
                  </a:lnTo>
                  <a:lnTo>
                    <a:pt x="94" y="41"/>
                  </a:lnTo>
                  <a:lnTo>
                    <a:pt x="94" y="51"/>
                  </a:lnTo>
                  <a:lnTo>
                    <a:pt x="93" y="54"/>
                  </a:lnTo>
                  <a:lnTo>
                    <a:pt x="93" y="58"/>
                  </a:lnTo>
                  <a:lnTo>
                    <a:pt x="87" y="67"/>
                  </a:lnTo>
                  <a:lnTo>
                    <a:pt x="83" y="75"/>
                  </a:lnTo>
                  <a:lnTo>
                    <a:pt x="76" y="80"/>
                  </a:lnTo>
                  <a:lnTo>
                    <a:pt x="68" y="86"/>
                  </a:lnTo>
                  <a:lnTo>
                    <a:pt x="61" y="88"/>
                  </a:lnTo>
                  <a:lnTo>
                    <a:pt x="51" y="90"/>
                  </a:lnTo>
                  <a:lnTo>
                    <a:pt x="44" y="90"/>
                  </a:lnTo>
                  <a:lnTo>
                    <a:pt x="34" y="88"/>
                  </a:lnTo>
                  <a:lnTo>
                    <a:pt x="25" y="86"/>
                  </a:lnTo>
                  <a:lnTo>
                    <a:pt x="18" y="81"/>
                  </a:lnTo>
                  <a:lnTo>
                    <a:pt x="11" y="73"/>
                  </a:lnTo>
                  <a:lnTo>
                    <a:pt x="8" y="69"/>
                  </a:lnTo>
                  <a:lnTo>
                    <a:pt x="6" y="67"/>
                  </a:lnTo>
                  <a:lnTo>
                    <a:pt x="4" y="59"/>
                  </a:lnTo>
                  <a:lnTo>
                    <a:pt x="0" y="49"/>
                  </a:lnTo>
                  <a:lnTo>
                    <a:pt x="2" y="41"/>
                  </a:lnTo>
                  <a:lnTo>
                    <a:pt x="2" y="37"/>
                  </a:lnTo>
                  <a:lnTo>
                    <a:pt x="4" y="32"/>
                  </a:lnTo>
                  <a:lnTo>
                    <a:pt x="6" y="24"/>
                  </a:lnTo>
                  <a:lnTo>
                    <a:pt x="11" y="17"/>
                  </a:lnTo>
                  <a:lnTo>
                    <a:pt x="18" y="10"/>
                  </a:lnTo>
                  <a:lnTo>
                    <a:pt x="25" y="6"/>
                  </a:lnTo>
                  <a:lnTo>
                    <a:pt x="35" y="2"/>
                  </a:lnTo>
                  <a:lnTo>
                    <a:pt x="43" y="0"/>
                  </a:lnTo>
                  <a:lnTo>
                    <a:pt x="53" y="0"/>
                  </a:lnTo>
                  <a:lnTo>
                    <a:pt x="61" y="2"/>
                  </a:lnTo>
                  <a:lnTo>
                    <a:pt x="68" y="7"/>
                  </a:lnTo>
                  <a:lnTo>
                    <a:pt x="76" y="11"/>
                  </a:lnTo>
                  <a:close/>
                </a:path>
              </a:pathLst>
            </a:custGeom>
            <a:solidFill>
              <a:srgbClr val="FFFFFF"/>
            </a:solidFill>
            <a:ln w="9525">
              <a:noFill/>
              <a:round/>
              <a:headEnd/>
              <a:tailEnd/>
            </a:ln>
          </p:spPr>
          <p:txBody>
            <a:bodyPr/>
            <a:lstStyle/>
            <a:p>
              <a:endParaRPr lang="ru-RU"/>
            </a:p>
          </p:txBody>
        </p:sp>
        <p:sp>
          <p:nvSpPr>
            <p:cNvPr id="22860" name="Freeform 1733"/>
            <p:cNvSpPr>
              <a:spLocks/>
            </p:cNvSpPr>
            <p:nvPr/>
          </p:nvSpPr>
          <p:spPr bwMode="auto">
            <a:xfrm>
              <a:off x="3739" y="2801"/>
              <a:ext cx="94" cy="89"/>
            </a:xfrm>
            <a:custGeom>
              <a:avLst/>
              <a:gdLst>
                <a:gd name="T0" fmla="*/ 75 w 94"/>
                <a:gd name="T1" fmla="*/ 7 h 89"/>
                <a:gd name="T2" fmla="*/ 81 w 94"/>
                <a:gd name="T3" fmla="*/ 14 h 89"/>
                <a:gd name="T4" fmla="*/ 85 w 94"/>
                <a:gd name="T5" fmla="*/ 17 h 89"/>
                <a:gd name="T6" fmla="*/ 88 w 94"/>
                <a:gd name="T7" fmla="*/ 20 h 89"/>
                <a:gd name="T8" fmla="*/ 92 w 94"/>
                <a:gd name="T9" fmla="*/ 28 h 89"/>
                <a:gd name="T10" fmla="*/ 94 w 94"/>
                <a:gd name="T11" fmla="*/ 35 h 89"/>
                <a:gd name="T12" fmla="*/ 94 w 94"/>
                <a:gd name="T13" fmla="*/ 46 h 89"/>
                <a:gd name="T14" fmla="*/ 93 w 94"/>
                <a:gd name="T15" fmla="*/ 53 h 89"/>
                <a:gd name="T16" fmla="*/ 92 w 94"/>
                <a:gd name="T17" fmla="*/ 63 h 89"/>
                <a:gd name="T18" fmla="*/ 88 w 94"/>
                <a:gd name="T19" fmla="*/ 65 h 89"/>
                <a:gd name="T20" fmla="*/ 87 w 94"/>
                <a:gd name="T21" fmla="*/ 70 h 89"/>
                <a:gd name="T22" fmla="*/ 81 w 94"/>
                <a:gd name="T23" fmla="*/ 76 h 89"/>
                <a:gd name="T24" fmla="*/ 72 w 94"/>
                <a:gd name="T25" fmla="*/ 81 h 89"/>
                <a:gd name="T26" fmla="*/ 64 w 94"/>
                <a:gd name="T27" fmla="*/ 86 h 89"/>
                <a:gd name="T28" fmla="*/ 61 w 94"/>
                <a:gd name="T29" fmla="*/ 87 h 89"/>
                <a:gd name="T30" fmla="*/ 56 w 94"/>
                <a:gd name="T31" fmla="*/ 87 h 89"/>
                <a:gd name="T32" fmla="*/ 46 w 94"/>
                <a:gd name="T33" fmla="*/ 89 h 89"/>
                <a:gd name="T34" fmla="*/ 38 w 94"/>
                <a:gd name="T35" fmla="*/ 87 h 89"/>
                <a:gd name="T36" fmla="*/ 29 w 94"/>
                <a:gd name="T37" fmla="*/ 85 h 89"/>
                <a:gd name="T38" fmla="*/ 21 w 94"/>
                <a:gd name="T39" fmla="*/ 82 h 89"/>
                <a:gd name="T40" fmla="*/ 14 w 94"/>
                <a:gd name="T41" fmla="*/ 76 h 89"/>
                <a:gd name="T42" fmla="*/ 10 w 94"/>
                <a:gd name="T43" fmla="*/ 72 h 89"/>
                <a:gd name="T44" fmla="*/ 7 w 94"/>
                <a:gd name="T45" fmla="*/ 67 h 89"/>
                <a:gd name="T46" fmla="*/ 2 w 94"/>
                <a:gd name="T47" fmla="*/ 61 h 89"/>
                <a:gd name="T48" fmla="*/ 0 w 94"/>
                <a:gd name="T49" fmla="*/ 52 h 89"/>
                <a:gd name="T50" fmla="*/ 0 w 94"/>
                <a:gd name="T51" fmla="*/ 44 h 89"/>
                <a:gd name="T52" fmla="*/ 0 w 94"/>
                <a:gd name="T53" fmla="*/ 35 h 89"/>
                <a:gd name="T54" fmla="*/ 4 w 94"/>
                <a:gd name="T55" fmla="*/ 26 h 89"/>
                <a:gd name="T56" fmla="*/ 6 w 94"/>
                <a:gd name="T57" fmla="*/ 22 h 89"/>
                <a:gd name="T58" fmla="*/ 9 w 94"/>
                <a:gd name="T59" fmla="*/ 19 h 89"/>
                <a:gd name="T60" fmla="*/ 15 w 94"/>
                <a:gd name="T61" fmla="*/ 12 h 89"/>
                <a:gd name="T62" fmla="*/ 21 w 94"/>
                <a:gd name="T63" fmla="*/ 6 h 89"/>
                <a:gd name="T64" fmla="*/ 30 w 94"/>
                <a:gd name="T65" fmla="*/ 3 h 89"/>
                <a:gd name="T66" fmla="*/ 35 w 94"/>
                <a:gd name="T67" fmla="*/ 1 h 89"/>
                <a:gd name="T68" fmla="*/ 40 w 94"/>
                <a:gd name="T69" fmla="*/ 0 h 89"/>
                <a:gd name="T70" fmla="*/ 48 w 94"/>
                <a:gd name="T71" fmla="*/ 0 h 89"/>
                <a:gd name="T72" fmla="*/ 57 w 94"/>
                <a:gd name="T73" fmla="*/ 0 h 89"/>
                <a:gd name="T74" fmla="*/ 65 w 94"/>
                <a:gd name="T75" fmla="*/ 3 h 89"/>
                <a:gd name="T76" fmla="*/ 75 w 94"/>
                <a:gd name="T77" fmla="*/ 7 h 8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4"/>
                <a:gd name="T118" fmla="*/ 0 h 89"/>
                <a:gd name="T119" fmla="*/ 94 w 94"/>
                <a:gd name="T120" fmla="*/ 89 h 8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4" h="89">
                  <a:moveTo>
                    <a:pt x="75" y="7"/>
                  </a:moveTo>
                  <a:lnTo>
                    <a:pt x="81" y="14"/>
                  </a:lnTo>
                  <a:lnTo>
                    <a:pt x="85" y="17"/>
                  </a:lnTo>
                  <a:lnTo>
                    <a:pt x="88" y="20"/>
                  </a:lnTo>
                  <a:lnTo>
                    <a:pt x="92" y="28"/>
                  </a:lnTo>
                  <a:lnTo>
                    <a:pt x="94" y="35"/>
                  </a:lnTo>
                  <a:lnTo>
                    <a:pt x="94" y="46"/>
                  </a:lnTo>
                  <a:lnTo>
                    <a:pt x="93" y="53"/>
                  </a:lnTo>
                  <a:lnTo>
                    <a:pt x="92" y="63"/>
                  </a:lnTo>
                  <a:lnTo>
                    <a:pt x="88" y="65"/>
                  </a:lnTo>
                  <a:lnTo>
                    <a:pt x="87" y="70"/>
                  </a:lnTo>
                  <a:lnTo>
                    <a:pt x="81" y="76"/>
                  </a:lnTo>
                  <a:lnTo>
                    <a:pt x="72" y="81"/>
                  </a:lnTo>
                  <a:lnTo>
                    <a:pt x="64" y="86"/>
                  </a:lnTo>
                  <a:lnTo>
                    <a:pt x="61" y="87"/>
                  </a:lnTo>
                  <a:lnTo>
                    <a:pt x="56" y="87"/>
                  </a:lnTo>
                  <a:lnTo>
                    <a:pt x="46" y="89"/>
                  </a:lnTo>
                  <a:lnTo>
                    <a:pt x="38" y="87"/>
                  </a:lnTo>
                  <a:lnTo>
                    <a:pt x="29" y="85"/>
                  </a:lnTo>
                  <a:lnTo>
                    <a:pt x="21" y="82"/>
                  </a:lnTo>
                  <a:lnTo>
                    <a:pt x="14" y="76"/>
                  </a:lnTo>
                  <a:lnTo>
                    <a:pt x="10" y="72"/>
                  </a:lnTo>
                  <a:lnTo>
                    <a:pt x="7" y="67"/>
                  </a:lnTo>
                  <a:lnTo>
                    <a:pt x="2" y="61"/>
                  </a:lnTo>
                  <a:lnTo>
                    <a:pt x="0" y="52"/>
                  </a:lnTo>
                  <a:lnTo>
                    <a:pt x="0" y="44"/>
                  </a:lnTo>
                  <a:lnTo>
                    <a:pt x="0" y="35"/>
                  </a:lnTo>
                  <a:lnTo>
                    <a:pt x="4" y="26"/>
                  </a:lnTo>
                  <a:lnTo>
                    <a:pt x="6" y="22"/>
                  </a:lnTo>
                  <a:lnTo>
                    <a:pt x="9" y="19"/>
                  </a:lnTo>
                  <a:lnTo>
                    <a:pt x="15" y="12"/>
                  </a:lnTo>
                  <a:lnTo>
                    <a:pt x="21" y="6"/>
                  </a:lnTo>
                  <a:lnTo>
                    <a:pt x="30" y="3"/>
                  </a:lnTo>
                  <a:lnTo>
                    <a:pt x="35" y="1"/>
                  </a:lnTo>
                  <a:lnTo>
                    <a:pt x="40" y="0"/>
                  </a:lnTo>
                  <a:lnTo>
                    <a:pt x="48" y="0"/>
                  </a:lnTo>
                  <a:lnTo>
                    <a:pt x="57" y="0"/>
                  </a:lnTo>
                  <a:lnTo>
                    <a:pt x="65" y="3"/>
                  </a:lnTo>
                  <a:lnTo>
                    <a:pt x="75" y="7"/>
                  </a:lnTo>
                  <a:close/>
                </a:path>
              </a:pathLst>
            </a:custGeom>
            <a:solidFill>
              <a:srgbClr val="FFFFFF"/>
            </a:solidFill>
            <a:ln w="9525">
              <a:noFill/>
              <a:round/>
              <a:headEnd/>
              <a:tailEnd/>
            </a:ln>
          </p:spPr>
          <p:txBody>
            <a:bodyPr/>
            <a:lstStyle/>
            <a:p>
              <a:endParaRPr lang="ru-RU"/>
            </a:p>
          </p:txBody>
        </p:sp>
        <p:sp>
          <p:nvSpPr>
            <p:cNvPr id="22861" name="Freeform 1734"/>
            <p:cNvSpPr>
              <a:spLocks/>
            </p:cNvSpPr>
            <p:nvPr/>
          </p:nvSpPr>
          <p:spPr bwMode="auto">
            <a:xfrm>
              <a:off x="3784" y="2723"/>
              <a:ext cx="91" cy="88"/>
            </a:xfrm>
            <a:custGeom>
              <a:avLst/>
              <a:gdLst>
                <a:gd name="T0" fmla="*/ 69 w 91"/>
                <a:gd name="T1" fmla="*/ 6 h 88"/>
                <a:gd name="T2" fmla="*/ 72 w 91"/>
                <a:gd name="T3" fmla="*/ 9 h 88"/>
                <a:gd name="T4" fmla="*/ 75 w 91"/>
                <a:gd name="T5" fmla="*/ 11 h 88"/>
                <a:gd name="T6" fmla="*/ 82 w 91"/>
                <a:gd name="T7" fmla="*/ 17 h 88"/>
                <a:gd name="T8" fmla="*/ 84 w 91"/>
                <a:gd name="T9" fmla="*/ 22 h 88"/>
                <a:gd name="T10" fmla="*/ 86 w 91"/>
                <a:gd name="T11" fmla="*/ 25 h 88"/>
                <a:gd name="T12" fmla="*/ 90 w 91"/>
                <a:gd name="T13" fmla="*/ 32 h 88"/>
                <a:gd name="T14" fmla="*/ 91 w 91"/>
                <a:gd name="T15" fmla="*/ 42 h 88"/>
                <a:gd name="T16" fmla="*/ 91 w 91"/>
                <a:gd name="T17" fmla="*/ 44 h 88"/>
                <a:gd name="T18" fmla="*/ 91 w 91"/>
                <a:gd name="T19" fmla="*/ 49 h 88"/>
                <a:gd name="T20" fmla="*/ 90 w 91"/>
                <a:gd name="T21" fmla="*/ 58 h 88"/>
                <a:gd name="T22" fmla="*/ 88 w 91"/>
                <a:gd name="T23" fmla="*/ 62 h 88"/>
                <a:gd name="T24" fmla="*/ 84 w 91"/>
                <a:gd name="T25" fmla="*/ 66 h 88"/>
                <a:gd name="T26" fmla="*/ 80 w 91"/>
                <a:gd name="T27" fmla="*/ 73 h 88"/>
                <a:gd name="T28" fmla="*/ 77 w 91"/>
                <a:gd name="T29" fmla="*/ 77 h 88"/>
                <a:gd name="T30" fmla="*/ 74 w 91"/>
                <a:gd name="T31" fmla="*/ 78 h 88"/>
                <a:gd name="T32" fmla="*/ 66 w 91"/>
                <a:gd name="T33" fmla="*/ 83 h 88"/>
                <a:gd name="T34" fmla="*/ 56 w 91"/>
                <a:gd name="T35" fmla="*/ 86 h 88"/>
                <a:gd name="T36" fmla="*/ 49 w 91"/>
                <a:gd name="T37" fmla="*/ 88 h 88"/>
                <a:gd name="T38" fmla="*/ 44 w 91"/>
                <a:gd name="T39" fmla="*/ 88 h 88"/>
                <a:gd name="T40" fmla="*/ 39 w 91"/>
                <a:gd name="T41" fmla="*/ 88 h 88"/>
                <a:gd name="T42" fmla="*/ 32 w 91"/>
                <a:gd name="T43" fmla="*/ 86 h 88"/>
                <a:gd name="T44" fmla="*/ 22 w 91"/>
                <a:gd name="T45" fmla="*/ 82 h 88"/>
                <a:gd name="T46" fmla="*/ 19 w 91"/>
                <a:gd name="T47" fmla="*/ 80 h 88"/>
                <a:gd name="T48" fmla="*/ 15 w 91"/>
                <a:gd name="T49" fmla="*/ 77 h 88"/>
                <a:gd name="T50" fmla="*/ 10 w 91"/>
                <a:gd name="T51" fmla="*/ 71 h 88"/>
                <a:gd name="T52" fmla="*/ 6 w 91"/>
                <a:gd name="T53" fmla="*/ 68 h 88"/>
                <a:gd name="T54" fmla="*/ 5 w 91"/>
                <a:gd name="T55" fmla="*/ 63 h 88"/>
                <a:gd name="T56" fmla="*/ 2 w 91"/>
                <a:gd name="T57" fmla="*/ 55 h 88"/>
                <a:gd name="T58" fmla="*/ 0 w 91"/>
                <a:gd name="T59" fmla="*/ 48 h 88"/>
                <a:gd name="T60" fmla="*/ 0 w 91"/>
                <a:gd name="T61" fmla="*/ 43 h 88"/>
                <a:gd name="T62" fmla="*/ 0 w 91"/>
                <a:gd name="T63" fmla="*/ 39 h 88"/>
                <a:gd name="T64" fmla="*/ 2 w 91"/>
                <a:gd name="T65" fmla="*/ 31 h 88"/>
                <a:gd name="T66" fmla="*/ 4 w 91"/>
                <a:gd name="T67" fmla="*/ 26 h 88"/>
                <a:gd name="T68" fmla="*/ 6 w 91"/>
                <a:gd name="T69" fmla="*/ 22 h 88"/>
                <a:gd name="T70" fmla="*/ 11 w 91"/>
                <a:gd name="T71" fmla="*/ 15 h 88"/>
                <a:gd name="T72" fmla="*/ 15 w 91"/>
                <a:gd name="T73" fmla="*/ 13 h 88"/>
                <a:gd name="T74" fmla="*/ 17 w 91"/>
                <a:gd name="T75" fmla="*/ 9 h 88"/>
                <a:gd name="T76" fmla="*/ 25 w 91"/>
                <a:gd name="T77" fmla="*/ 5 h 88"/>
                <a:gd name="T78" fmla="*/ 33 w 91"/>
                <a:gd name="T79" fmla="*/ 2 h 88"/>
                <a:gd name="T80" fmla="*/ 43 w 91"/>
                <a:gd name="T81" fmla="*/ 0 h 88"/>
                <a:gd name="T82" fmla="*/ 47 w 91"/>
                <a:gd name="T83" fmla="*/ 0 h 88"/>
                <a:gd name="T84" fmla="*/ 52 w 91"/>
                <a:gd name="T85" fmla="*/ 0 h 88"/>
                <a:gd name="T86" fmla="*/ 60 w 91"/>
                <a:gd name="T87" fmla="*/ 3 h 88"/>
                <a:gd name="T88" fmla="*/ 69 w 91"/>
                <a:gd name="T89" fmla="*/ 6 h 8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1"/>
                <a:gd name="T136" fmla="*/ 0 h 88"/>
                <a:gd name="T137" fmla="*/ 91 w 91"/>
                <a:gd name="T138" fmla="*/ 88 h 8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1" h="88">
                  <a:moveTo>
                    <a:pt x="69" y="6"/>
                  </a:moveTo>
                  <a:lnTo>
                    <a:pt x="72" y="9"/>
                  </a:lnTo>
                  <a:lnTo>
                    <a:pt x="75" y="11"/>
                  </a:lnTo>
                  <a:lnTo>
                    <a:pt x="82" y="17"/>
                  </a:lnTo>
                  <a:lnTo>
                    <a:pt x="84" y="22"/>
                  </a:lnTo>
                  <a:lnTo>
                    <a:pt x="86" y="25"/>
                  </a:lnTo>
                  <a:lnTo>
                    <a:pt x="90" y="32"/>
                  </a:lnTo>
                  <a:lnTo>
                    <a:pt x="91" y="42"/>
                  </a:lnTo>
                  <a:lnTo>
                    <a:pt x="91" y="44"/>
                  </a:lnTo>
                  <a:lnTo>
                    <a:pt x="91" y="49"/>
                  </a:lnTo>
                  <a:lnTo>
                    <a:pt x="90" y="58"/>
                  </a:lnTo>
                  <a:lnTo>
                    <a:pt x="88" y="62"/>
                  </a:lnTo>
                  <a:lnTo>
                    <a:pt x="84" y="66"/>
                  </a:lnTo>
                  <a:lnTo>
                    <a:pt x="80" y="73"/>
                  </a:lnTo>
                  <a:lnTo>
                    <a:pt x="77" y="77"/>
                  </a:lnTo>
                  <a:lnTo>
                    <a:pt x="74" y="78"/>
                  </a:lnTo>
                  <a:lnTo>
                    <a:pt x="66" y="83"/>
                  </a:lnTo>
                  <a:lnTo>
                    <a:pt x="56" y="86"/>
                  </a:lnTo>
                  <a:lnTo>
                    <a:pt x="49" y="88"/>
                  </a:lnTo>
                  <a:lnTo>
                    <a:pt x="44" y="88"/>
                  </a:lnTo>
                  <a:lnTo>
                    <a:pt x="39" y="88"/>
                  </a:lnTo>
                  <a:lnTo>
                    <a:pt x="32" y="86"/>
                  </a:lnTo>
                  <a:lnTo>
                    <a:pt x="22" y="82"/>
                  </a:lnTo>
                  <a:lnTo>
                    <a:pt x="19" y="80"/>
                  </a:lnTo>
                  <a:lnTo>
                    <a:pt x="15" y="77"/>
                  </a:lnTo>
                  <a:lnTo>
                    <a:pt x="10" y="71"/>
                  </a:lnTo>
                  <a:lnTo>
                    <a:pt x="6" y="68"/>
                  </a:lnTo>
                  <a:lnTo>
                    <a:pt x="5" y="63"/>
                  </a:lnTo>
                  <a:lnTo>
                    <a:pt x="2" y="55"/>
                  </a:lnTo>
                  <a:lnTo>
                    <a:pt x="0" y="48"/>
                  </a:lnTo>
                  <a:lnTo>
                    <a:pt x="0" y="43"/>
                  </a:lnTo>
                  <a:lnTo>
                    <a:pt x="0" y="39"/>
                  </a:lnTo>
                  <a:lnTo>
                    <a:pt x="2" y="31"/>
                  </a:lnTo>
                  <a:lnTo>
                    <a:pt x="4" y="26"/>
                  </a:lnTo>
                  <a:lnTo>
                    <a:pt x="6" y="22"/>
                  </a:lnTo>
                  <a:lnTo>
                    <a:pt x="11" y="15"/>
                  </a:lnTo>
                  <a:lnTo>
                    <a:pt x="15" y="13"/>
                  </a:lnTo>
                  <a:lnTo>
                    <a:pt x="17" y="9"/>
                  </a:lnTo>
                  <a:lnTo>
                    <a:pt x="25" y="5"/>
                  </a:lnTo>
                  <a:lnTo>
                    <a:pt x="33" y="2"/>
                  </a:lnTo>
                  <a:lnTo>
                    <a:pt x="43" y="0"/>
                  </a:lnTo>
                  <a:lnTo>
                    <a:pt x="47" y="0"/>
                  </a:lnTo>
                  <a:lnTo>
                    <a:pt x="52" y="0"/>
                  </a:lnTo>
                  <a:lnTo>
                    <a:pt x="60" y="3"/>
                  </a:lnTo>
                  <a:lnTo>
                    <a:pt x="69" y="6"/>
                  </a:lnTo>
                  <a:close/>
                </a:path>
              </a:pathLst>
            </a:custGeom>
            <a:solidFill>
              <a:srgbClr val="FFFFFF"/>
            </a:solidFill>
            <a:ln w="9525">
              <a:noFill/>
              <a:round/>
              <a:headEnd/>
              <a:tailEnd/>
            </a:ln>
          </p:spPr>
          <p:txBody>
            <a:bodyPr/>
            <a:lstStyle/>
            <a:p>
              <a:endParaRPr lang="ru-RU"/>
            </a:p>
          </p:txBody>
        </p:sp>
        <p:sp>
          <p:nvSpPr>
            <p:cNvPr id="22862" name="Freeform 1735"/>
            <p:cNvSpPr>
              <a:spLocks/>
            </p:cNvSpPr>
            <p:nvPr/>
          </p:nvSpPr>
          <p:spPr bwMode="auto">
            <a:xfrm>
              <a:off x="3832" y="2637"/>
              <a:ext cx="92" cy="89"/>
            </a:xfrm>
            <a:custGeom>
              <a:avLst/>
              <a:gdLst>
                <a:gd name="T0" fmla="*/ 67 w 92"/>
                <a:gd name="T1" fmla="*/ 2 h 89"/>
                <a:gd name="T2" fmla="*/ 70 w 92"/>
                <a:gd name="T3" fmla="*/ 6 h 89"/>
                <a:gd name="T4" fmla="*/ 75 w 92"/>
                <a:gd name="T5" fmla="*/ 7 h 89"/>
                <a:gd name="T6" fmla="*/ 81 w 92"/>
                <a:gd name="T7" fmla="*/ 13 h 89"/>
                <a:gd name="T8" fmla="*/ 85 w 92"/>
                <a:gd name="T9" fmla="*/ 17 h 89"/>
                <a:gd name="T10" fmla="*/ 86 w 92"/>
                <a:gd name="T11" fmla="*/ 21 h 89"/>
                <a:gd name="T12" fmla="*/ 91 w 92"/>
                <a:gd name="T13" fmla="*/ 28 h 89"/>
                <a:gd name="T14" fmla="*/ 92 w 92"/>
                <a:gd name="T15" fmla="*/ 37 h 89"/>
                <a:gd name="T16" fmla="*/ 92 w 92"/>
                <a:gd name="T17" fmla="*/ 40 h 89"/>
                <a:gd name="T18" fmla="*/ 92 w 92"/>
                <a:gd name="T19" fmla="*/ 45 h 89"/>
                <a:gd name="T20" fmla="*/ 92 w 92"/>
                <a:gd name="T21" fmla="*/ 54 h 89"/>
                <a:gd name="T22" fmla="*/ 91 w 92"/>
                <a:gd name="T23" fmla="*/ 59 h 89"/>
                <a:gd name="T24" fmla="*/ 89 w 92"/>
                <a:gd name="T25" fmla="*/ 62 h 89"/>
                <a:gd name="T26" fmla="*/ 87 w 92"/>
                <a:gd name="T27" fmla="*/ 67 h 89"/>
                <a:gd name="T28" fmla="*/ 85 w 92"/>
                <a:gd name="T29" fmla="*/ 70 h 89"/>
                <a:gd name="T30" fmla="*/ 79 w 92"/>
                <a:gd name="T31" fmla="*/ 77 h 89"/>
                <a:gd name="T32" fmla="*/ 70 w 92"/>
                <a:gd name="T33" fmla="*/ 82 h 89"/>
                <a:gd name="T34" fmla="*/ 67 w 92"/>
                <a:gd name="T35" fmla="*/ 84 h 89"/>
                <a:gd name="T36" fmla="*/ 62 w 92"/>
                <a:gd name="T37" fmla="*/ 86 h 89"/>
                <a:gd name="T38" fmla="*/ 54 w 92"/>
                <a:gd name="T39" fmla="*/ 88 h 89"/>
                <a:gd name="T40" fmla="*/ 49 w 92"/>
                <a:gd name="T41" fmla="*/ 89 h 89"/>
                <a:gd name="T42" fmla="*/ 45 w 92"/>
                <a:gd name="T43" fmla="*/ 89 h 89"/>
                <a:gd name="T44" fmla="*/ 36 w 92"/>
                <a:gd name="T45" fmla="*/ 88 h 89"/>
                <a:gd name="T46" fmla="*/ 32 w 92"/>
                <a:gd name="T47" fmla="*/ 86 h 89"/>
                <a:gd name="T48" fmla="*/ 28 w 92"/>
                <a:gd name="T49" fmla="*/ 84 h 89"/>
                <a:gd name="T50" fmla="*/ 22 w 92"/>
                <a:gd name="T51" fmla="*/ 83 h 89"/>
                <a:gd name="T52" fmla="*/ 19 w 92"/>
                <a:gd name="T53" fmla="*/ 80 h 89"/>
                <a:gd name="T54" fmla="*/ 13 w 92"/>
                <a:gd name="T55" fmla="*/ 73 h 89"/>
                <a:gd name="T56" fmla="*/ 10 w 92"/>
                <a:gd name="T57" fmla="*/ 70 h 89"/>
                <a:gd name="T58" fmla="*/ 7 w 92"/>
                <a:gd name="T59" fmla="*/ 67 h 89"/>
                <a:gd name="T60" fmla="*/ 3 w 92"/>
                <a:gd name="T61" fmla="*/ 59 h 89"/>
                <a:gd name="T62" fmla="*/ 0 w 92"/>
                <a:gd name="T63" fmla="*/ 51 h 89"/>
                <a:gd name="T64" fmla="*/ 0 w 92"/>
                <a:gd name="T65" fmla="*/ 47 h 89"/>
                <a:gd name="T66" fmla="*/ 0 w 92"/>
                <a:gd name="T67" fmla="*/ 42 h 89"/>
                <a:gd name="T68" fmla="*/ 2 w 92"/>
                <a:gd name="T69" fmla="*/ 34 h 89"/>
                <a:gd name="T70" fmla="*/ 3 w 92"/>
                <a:gd name="T71" fmla="*/ 30 h 89"/>
                <a:gd name="T72" fmla="*/ 5 w 92"/>
                <a:gd name="T73" fmla="*/ 25 h 89"/>
                <a:gd name="T74" fmla="*/ 7 w 92"/>
                <a:gd name="T75" fmla="*/ 21 h 89"/>
                <a:gd name="T76" fmla="*/ 9 w 92"/>
                <a:gd name="T77" fmla="*/ 17 h 89"/>
                <a:gd name="T78" fmla="*/ 16 w 92"/>
                <a:gd name="T79" fmla="*/ 10 h 89"/>
                <a:gd name="T80" fmla="*/ 22 w 92"/>
                <a:gd name="T81" fmla="*/ 6 h 89"/>
                <a:gd name="T82" fmla="*/ 28 w 92"/>
                <a:gd name="T83" fmla="*/ 2 h 89"/>
                <a:gd name="T84" fmla="*/ 30 w 92"/>
                <a:gd name="T85" fmla="*/ 1 h 89"/>
                <a:gd name="T86" fmla="*/ 40 w 92"/>
                <a:gd name="T87" fmla="*/ 0 h 89"/>
                <a:gd name="T88" fmla="*/ 43 w 92"/>
                <a:gd name="T89" fmla="*/ 0 h 89"/>
                <a:gd name="T90" fmla="*/ 48 w 92"/>
                <a:gd name="T91" fmla="*/ 0 h 89"/>
                <a:gd name="T92" fmla="*/ 58 w 92"/>
                <a:gd name="T93" fmla="*/ 0 h 89"/>
                <a:gd name="T94" fmla="*/ 62 w 92"/>
                <a:gd name="T95" fmla="*/ 1 h 89"/>
                <a:gd name="T96" fmla="*/ 67 w 92"/>
                <a:gd name="T97" fmla="*/ 2 h 8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92"/>
                <a:gd name="T148" fmla="*/ 0 h 89"/>
                <a:gd name="T149" fmla="*/ 92 w 92"/>
                <a:gd name="T150" fmla="*/ 89 h 8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92" h="89">
                  <a:moveTo>
                    <a:pt x="67" y="2"/>
                  </a:moveTo>
                  <a:lnTo>
                    <a:pt x="70" y="6"/>
                  </a:lnTo>
                  <a:lnTo>
                    <a:pt x="75" y="7"/>
                  </a:lnTo>
                  <a:lnTo>
                    <a:pt x="81" y="13"/>
                  </a:lnTo>
                  <a:lnTo>
                    <a:pt x="85" y="17"/>
                  </a:lnTo>
                  <a:lnTo>
                    <a:pt x="86" y="21"/>
                  </a:lnTo>
                  <a:lnTo>
                    <a:pt x="91" y="28"/>
                  </a:lnTo>
                  <a:lnTo>
                    <a:pt x="92" y="37"/>
                  </a:lnTo>
                  <a:lnTo>
                    <a:pt x="92" y="40"/>
                  </a:lnTo>
                  <a:lnTo>
                    <a:pt x="92" y="45"/>
                  </a:lnTo>
                  <a:lnTo>
                    <a:pt x="92" y="54"/>
                  </a:lnTo>
                  <a:lnTo>
                    <a:pt x="91" y="59"/>
                  </a:lnTo>
                  <a:lnTo>
                    <a:pt x="89" y="62"/>
                  </a:lnTo>
                  <a:lnTo>
                    <a:pt x="87" y="67"/>
                  </a:lnTo>
                  <a:lnTo>
                    <a:pt x="85" y="70"/>
                  </a:lnTo>
                  <a:lnTo>
                    <a:pt x="79" y="77"/>
                  </a:lnTo>
                  <a:lnTo>
                    <a:pt x="70" y="82"/>
                  </a:lnTo>
                  <a:lnTo>
                    <a:pt x="67" y="84"/>
                  </a:lnTo>
                  <a:lnTo>
                    <a:pt x="62" y="86"/>
                  </a:lnTo>
                  <a:lnTo>
                    <a:pt x="54" y="88"/>
                  </a:lnTo>
                  <a:lnTo>
                    <a:pt x="49" y="89"/>
                  </a:lnTo>
                  <a:lnTo>
                    <a:pt x="45" y="89"/>
                  </a:lnTo>
                  <a:lnTo>
                    <a:pt x="36" y="88"/>
                  </a:lnTo>
                  <a:lnTo>
                    <a:pt x="32" y="86"/>
                  </a:lnTo>
                  <a:lnTo>
                    <a:pt x="28" y="84"/>
                  </a:lnTo>
                  <a:lnTo>
                    <a:pt x="22" y="83"/>
                  </a:lnTo>
                  <a:lnTo>
                    <a:pt x="19" y="80"/>
                  </a:lnTo>
                  <a:lnTo>
                    <a:pt x="13" y="73"/>
                  </a:lnTo>
                  <a:lnTo>
                    <a:pt x="10" y="70"/>
                  </a:lnTo>
                  <a:lnTo>
                    <a:pt x="7" y="67"/>
                  </a:lnTo>
                  <a:lnTo>
                    <a:pt x="3" y="59"/>
                  </a:lnTo>
                  <a:lnTo>
                    <a:pt x="0" y="51"/>
                  </a:lnTo>
                  <a:lnTo>
                    <a:pt x="0" y="47"/>
                  </a:lnTo>
                  <a:lnTo>
                    <a:pt x="0" y="42"/>
                  </a:lnTo>
                  <a:lnTo>
                    <a:pt x="2" y="34"/>
                  </a:lnTo>
                  <a:lnTo>
                    <a:pt x="3" y="30"/>
                  </a:lnTo>
                  <a:lnTo>
                    <a:pt x="5" y="25"/>
                  </a:lnTo>
                  <a:lnTo>
                    <a:pt x="7" y="21"/>
                  </a:lnTo>
                  <a:lnTo>
                    <a:pt x="9" y="17"/>
                  </a:lnTo>
                  <a:lnTo>
                    <a:pt x="16" y="10"/>
                  </a:lnTo>
                  <a:lnTo>
                    <a:pt x="22" y="6"/>
                  </a:lnTo>
                  <a:lnTo>
                    <a:pt x="28" y="2"/>
                  </a:lnTo>
                  <a:lnTo>
                    <a:pt x="30" y="1"/>
                  </a:lnTo>
                  <a:lnTo>
                    <a:pt x="40" y="0"/>
                  </a:lnTo>
                  <a:lnTo>
                    <a:pt x="43" y="0"/>
                  </a:lnTo>
                  <a:lnTo>
                    <a:pt x="48" y="0"/>
                  </a:lnTo>
                  <a:lnTo>
                    <a:pt x="58" y="0"/>
                  </a:lnTo>
                  <a:lnTo>
                    <a:pt x="62" y="1"/>
                  </a:lnTo>
                  <a:lnTo>
                    <a:pt x="67" y="2"/>
                  </a:lnTo>
                  <a:close/>
                </a:path>
              </a:pathLst>
            </a:custGeom>
            <a:solidFill>
              <a:srgbClr val="FFFFFF"/>
            </a:solidFill>
            <a:ln w="9525">
              <a:noFill/>
              <a:round/>
              <a:headEnd/>
              <a:tailEnd/>
            </a:ln>
          </p:spPr>
          <p:txBody>
            <a:bodyPr/>
            <a:lstStyle/>
            <a:p>
              <a:endParaRPr lang="ru-RU"/>
            </a:p>
          </p:txBody>
        </p:sp>
        <p:sp>
          <p:nvSpPr>
            <p:cNvPr id="22863" name="Freeform 1736"/>
            <p:cNvSpPr>
              <a:spLocks/>
            </p:cNvSpPr>
            <p:nvPr/>
          </p:nvSpPr>
          <p:spPr bwMode="auto">
            <a:xfrm>
              <a:off x="3863" y="2551"/>
              <a:ext cx="93" cy="91"/>
            </a:xfrm>
            <a:custGeom>
              <a:avLst/>
              <a:gdLst>
                <a:gd name="T0" fmla="*/ 63 w 93"/>
                <a:gd name="T1" fmla="*/ 3 h 91"/>
                <a:gd name="T2" fmla="*/ 71 w 93"/>
                <a:gd name="T3" fmla="*/ 7 h 91"/>
                <a:gd name="T4" fmla="*/ 74 w 93"/>
                <a:gd name="T5" fmla="*/ 9 h 91"/>
                <a:gd name="T6" fmla="*/ 77 w 93"/>
                <a:gd name="T7" fmla="*/ 12 h 91"/>
                <a:gd name="T8" fmla="*/ 80 w 93"/>
                <a:gd name="T9" fmla="*/ 16 h 91"/>
                <a:gd name="T10" fmla="*/ 83 w 93"/>
                <a:gd name="T11" fmla="*/ 19 h 91"/>
                <a:gd name="T12" fmla="*/ 88 w 93"/>
                <a:gd name="T13" fmla="*/ 26 h 91"/>
                <a:gd name="T14" fmla="*/ 89 w 93"/>
                <a:gd name="T15" fmla="*/ 30 h 91"/>
                <a:gd name="T16" fmla="*/ 91 w 93"/>
                <a:gd name="T17" fmla="*/ 35 h 91"/>
                <a:gd name="T18" fmla="*/ 93 w 93"/>
                <a:gd name="T19" fmla="*/ 43 h 91"/>
                <a:gd name="T20" fmla="*/ 93 w 93"/>
                <a:gd name="T21" fmla="*/ 52 h 91"/>
                <a:gd name="T22" fmla="*/ 91 w 93"/>
                <a:gd name="T23" fmla="*/ 57 h 91"/>
                <a:gd name="T24" fmla="*/ 89 w 93"/>
                <a:gd name="T25" fmla="*/ 62 h 91"/>
                <a:gd name="T26" fmla="*/ 85 w 93"/>
                <a:gd name="T27" fmla="*/ 70 h 91"/>
                <a:gd name="T28" fmla="*/ 80 w 93"/>
                <a:gd name="T29" fmla="*/ 77 h 91"/>
                <a:gd name="T30" fmla="*/ 74 w 93"/>
                <a:gd name="T31" fmla="*/ 83 h 91"/>
                <a:gd name="T32" fmla="*/ 67 w 93"/>
                <a:gd name="T33" fmla="*/ 87 h 91"/>
                <a:gd name="T34" fmla="*/ 61 w 93"/>
                <a:gd name="T35" fmla="*/ 89 h 91"/>
                <a:gd name="T36" fmla="*/ 58 w 93"/>
                <a:gd name="T37" fmla="*/ 91 h 91"/>
                <a:gd name="T38" fmla="*/ 49 w 93"/>
                <a:gd name="T39" fmla="*/ 91 h 91"/>
                <a:gd name="T40" fmla="*/ 39 w 93"/>
                <a:gd name="T41" fmla="*/ 91 h 91"/>
                <a:gd name="T42" fmla="*/ 32 w 93"/>
                <a:gd name="T43" fmla="*/ 89 h 91"/>
                <a:gd name="T44" fmla="*/ 22 w 93"/>
                <a:gd name="T45" fmla="*/ 85 h 91"/>
                <a:gd name="T46" fmla="*/ 19 w 93"/>
                <a:gd name="T47" fmla="*/ 83 h 91"/>
                <a:gd name="T48" fmla="*/ 17 w 93"/>
                <a:gd name="T49" fmla="*/ 80 h 91"/>
                <a:gd name="T50" fmla="*/ 13 w 93"/>
                <a:gd name="T51" fmla="*/ 77 h 91"/>
                <a:gd name="T52" fmla="*/ 10 w 93"/>
                <a:gd name="T53" fmla="*/ 74 h 91"/>
                <a:gd name="T54" fmla="*/ 5 w 93"/>
                <a:gd name="T55" fmla="*/ 66 h 91"/>
                <a:gd name="T56" fmla="*/ 4 w 93"/>
                <a:gd name="T57" fmla="*/ 61 h 91"/>
                <a:gd name="T58" fmla="*/ 2 w 93"/>
                <a:gd name="T59" fmla="*/ 57 h 91"/>
                <a:gd name="T60" fmla="*/ 0 w 93"/>
                <a:gd name="T61" fmla="*/ 48 h 91"/>
                <a:gd name="T62" fmla="*/ 2 w 93"/>
                <a:gd name="T63" fmla="*/ 40 h 91"/>
                <a:gd name="T64" fmla="*/ 2 w 93"/>
                <a:gd name="T65" fmla="*/ 35 h 91"/>
                <a:gd name="T66" fmla="*/ 4 w 93"/>
                <a:gd name="T67" fmla="*/ 30 h 91"/>
                <a:gd name="T68" fmla="*/ 8 w 93"/>
                <a:gd name="T69" fmla="*/ 22 h 91"/>
                <a:gd name="T70" fmla="*/ 13 w 93"/>
                <a:gd name="T71" fmla="*/ 15 h 91"/>
                <a:gd name="T72" fmla="*/ 19 w 93"/>
                <a:gd name="T73" fmla="*/ 9 h 91"/>
                <a:gd name="T74" fmla="*/ 27 w 93"/>
                <a:gd name="T75" fmla="*/ 5 h 91"/>
                <a:gd name="T76" fmla="*/ 32 w 93"/>
                <a:gd name="T77" fmla="*/ 3 h 91"/>
                <a:gd name="T78" fmla="*/ 37 w 93"/>
                <a:gd name="T79" fmla="*/ 1 h 91"/>
                <a:gd name="T80" fmla="*/ 44 w 93"/>
                <a:gd name="T81" fmla="*/ 0 h 91"/>
                <a:gd name="T82" fmla="*/ 54 w 93"/>
                <a:gd name="T83" fmla="*/ 1 h 91"/>
                <a:gd name="T84" fmla="*/ 63 w 93"/>
                <a:gd name="T85" fmla="*/ 3 h 9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3"/>
                <a:gd name="T130" fmla="*/ 0 h 91"/>
                <a:gd name="T131" fmla="*/ 93 w 93"/>
                <a:gd name="T132" fmla="*/ 91 h 9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3" h="91">
                  <a:moveTo>
                    <a:pt x="63" y="3"/>
                  </a:moveTo>
                  <a:lnTo>
                    <a:pt x="71" y="7"/>
                  </a:lnTo>
                  <a:lnTo>
                    <a:pt x="74" y="9"/>
                  </a:lnTo>
                  <a:lnTo>
                    <a:pt x="77" y="12"/>
                  </a:lnTo>
                  <a:lnTo>
                    <a:pt x="80" y="16"/>
                  </a:lnTo>
                  <a:lnTo>
                    <a:pt x="83" y="19"/>
                  </a:lnTo>
                  <a:lnTo>
                    <a:pt x="88" y="26"/>
                  </a:lnTo>
                  <a:lnTo>
                    <a:pt x="89" y="30"/>
                  </a:lnTo>
                  <a:lnTo>
                    <a:pt x="91" y="35"/>
                  </a:lnTo>
                  <a:lnTo>
                    <a:pt x="93" y="43"/>
                  </a:lnTo>
                  <a:lnTo>
                    <a:pt x="93" y="52"/>
                  </a:lnTo>
                  <a:lnTo>
                    <a:pt x="91" y="57"/>
                  </a:lnTo>
                  <a:lnTo>
                    <a:pt x="89" y="62"/>
                  </a:lnTo>
                  <a:lnTo>
                    <a:pt x="85" y="70"/>
                  </a:lnTo>
                  <a:lnTo>
                    <a:pt x="80" y="77"/>
                  </a:lnTo>
                  <a:lnTo>
                    <a:pt x="74" y="83"/>
                  </a:lnTo>
                  <a:lnTo>
                    <a:pt x="67" y="87"/>
                  </a:lnTo>
                  <a:lnTo>
                    <a:pt x="61" y="89"/>
                  </a:lnTo>
                  <a:lnTo>
                    <a:pt x="58" y="91"/>
                  </a:lnTo>
                  <a:lnTo>
                    <a:pt x="49" y="91"/>
                  </a:lnTo>
                  <a:lnTo>
                    <a:pt x="39" y="91"/>
                  </a:lnTo>
                  <a:lnTo>
                    <a:pt x="32" y="89"/>
                  </a:lnTo>
                  <a:lnTo>
                    <a:pt x="22" y="85"/>
                  </a:lnTo>
                  <a:lnTo>
                    <a:pt x="19" y="83"/>
                  </a:lnTo>
                  <a:lnTo>
                    <a:pt x="17" y="80"/>
                  </a:lnTo>
                  <a:lnTo>
                    <a:pt x="13" y="77"/>
                  </a:lnTo>
                  <a:lnTo>
                    <a:pt x="10" y="74"/>
                  </a:lnTo>
                  <a:lnTo>
                    <a:pt x="5" y="66"/>
                  </a:lnTo>
                  <a:lnTo>
                    <a:pt x="4" y="61"/>
                  </a:lnTo>
                  <a:lnTo>
                    <a:pt x="2" y="57"/>
                  </a:lnTo>
                  <a:lnTo>
                    <a:pt x="0" y="48"/>
                  </a:lnTo>
                  <a:lnTo>
                    <a:pt x="2" y="40"/>
                  </a:lnTo>
                  <a:lnTo>
                    <a:pt x="2" y="35"/>
                  </a:lnTo>
                  <a:lnTo>
                    <a:pt x="4" y="30"/>
                  </a:lnTo>
                  <a:lnTo>
                    <a:pt x="8" y="22"/>
                  </a:lnTo>
                  <a:lnTo>
                    <a:pt x="13" y="15"/>
                  </a:lnTo>
                  <a:lnTo>
                    <a:pt x="19" y="9"/>
                  </a:lnTo>
                  <a:lnTo>
                    <a:pt x="27" y="5"/>
                  </a:lnTo>
                  <a:lnTo>
                    <a:pt x="32" y="3"/>
                  </a:lnTo>
                  <a:lnTo>
                    <a:pt x="37" y="1"/>
                  </a:lnTo>
                  <a:lnTo>
                    <a:pt x="44" y="0"/>
                  </a:lnTo>
                  <a:lnTo>
                    <a:pt x="54" y="1"/>
                  </a:lnTo>
                  <a:lnTo>
                    <a:pt x="63" y="3"/>
                  </a:lnTo>
                  <a:close/>
                </a:path>
              </a:pathLst>
            </a:custGeom>
            <a:solidFill>
              <a:srgbClr val="FFFFFF"/>
            </a:solidFill>
            <a:ln w="9525">
              <a:noFill/>
              <a:round/>
              <a:headEnd/>
              <a:tailEnd/>
            </a:ln>
          </p:spPr>
          <p:txBody>
            <a:bodyPr/>
            <a:lstStyle/>
            <a:p>
              <a:endParaRPr lang="ru-RU"/>
            </a:p>
          </p:txBody>
        </p:sp>
        <p:sp>
          <p:nvSpPr>
            <p:cNvPr id="22864" name="Freeform 1737"/>
            <p:cNvSpPr>
              <a:spLocks/>
            </p:cNvSpPr>
            <p:nvPr/>
          </p:nvSpPr>
          <p:spPr bwMode="auto">
            <a:xfrm>
              <a:off x="3895" y="2458"/>
              <a:ext cx="91" cy="89"/>
            </a:xfrm>
            <a:custGeom>
              <a:avLst/>
              <a:gdLst>
                <a:gd name="T0" fmla="*/ 57 w 91"/>
                <a:gd name="T1" fmla="*/ 0 h 89"/>
                <a:gd name="T2" fmla="*/ 65 w 91"/>
                <a:gd name="T3" fmla="*/ 4 h 89"/>
                <a:gd name="T4" fmla="*/ 70 w 91"/>
                <a:gd name="T5" fmla="*/ 7 h 89"/>
                <a:gd name="T6" fmla="*/ 74 w 91"/>
                <a:gd name="T7" fmla="*/ 9 h 89"/>
                <a:gd name="T8" fmla="*/ 80 w 91"/>
                <a:gd name="T9" fmla="*/ 15 h 89"/>
                <a:gd name="T10" fmla="*/ 84 w 91"/>
                <a:gd name="T11" fmla="*/ 23 h 89"/>
                <a:gd name="T12" fmla="*/ 87 w 91"/>
                <a:gd name="T13" fmla="*/ 26 h 89"/>
                <a:gd name="T14" fmla="*/ 89 w 91"/>
                <a:gd name="T15" fmla="*/ 31 h 89"/>
                <a:gd name="T16" fmla="*/ 91 w 91"/>
                <a:gd name="T17" fmla="*/ 39 h 89"/>
                <a:gd name="T18" fmla="*/ 91 w 91"/>
                <a:gd name="T19" fmla="*/ 49 h 89"/>
                <a:gd name="T20" fmla="*/ 91 w 91"/>
                <a:gd name="T21" fmla="*/ 51 h 89"/>
                <a:gd name="T22" fmla="*/ 89 w 91"/>
                <a:gd name="T23" fmla="*/ 56 h 89"/>
                <a:gd name="T24" fmla="*/ 86 w 91"/>
                <a:gd name="T25" fmla="*/ 66 h 89"/>
                <a:gd name="T26" fmla="*/ 84 w 91"/>
                <a:gd name="T27" fmla="*/ 69 h 89"/>
                <a:gd name="T28" fmla="*/ 81 w 91"/>
                <a:gd name="T29" fmla="*/ 72 h 89"/>
                <a:gd name="T30" fmla="*/ 75 w 91"/>
                <a:gd name="T31" fmla="*/ 79 h 89"/>
                <a:gd name="T32" fmla="*/ 69 w 91"/>
                <a:gd name="T33" fmla="*/ 85 h 89"/>
                <a:gd name="T34" fmla="*/ 64 w 91"/>
                <a:gd name="T35" fmla="*/ 87 h 89"/>
                <a:gd name="T36" fmla="*/ 61 w 91"/>
                <a:gd name="T37" fmla="*/ 88 h 89"/>
                <a:gd name="T38" fmla="*/ 52 w 91"/>
                <a:gd name="T39" fmla="*/ 89 h 89"/>
                <a:gd name="T40" fmla="*/ 42 w 91"/>
                <a:gd name="T41" fmla="*/ 89 h 89"/>
                <a:gd name="T42" fmla="*/ 37 w 91"/>
                <a:gd name="T43" fmla="*/ 89 h 89"/>
                <a:gd name="T44" fmla="*/ 35 w 91"/>
                <a:gd name="T45" fmla="*/ 88 h 89"/>
                <a:gd name="T46" fmla="*/ 24 w 91"/>
                <a:gd name="T47" fmla="*/ 85 h 89"/>
                <a:gd name="T48" fmla="*/ 20 w 91"/>
                <a:gd name="T49" fmla="*/ 83 h 89"/>
                <a:gd name="T50" fmla="*/ 17 w 91"/>
                <a:gd name="T51" fmla="*/ 80 h 89"/>
                <a:gd name="T52" fmla="*/ 11 w 91"/>
                <a:gd name="T53" fmla="*/ 75 h 89"/>
                <a:gd name="T54" fmla="*/ 6 w 91"/>
                <a:gd name="T55" fmla="*/ 68 h 89"/>
                <a:gd name="T56" fmla="*/ 3 w 91"/>
                <a:gd name="T57" fmla="*/ 64 h 89"/>
                <a:gd name="T58" fmla="*/ 1 w 91"/>
                <a:gd name="T59" fmla="*/ 59 h 89"/>
                <a:gd name="T60" fmla="*/ 0 w 91"/>
                <a:gd name="T61" fmla="*/ 51 h 89"/>
                <a:gd name="T62" fmla="*/ 0 w 91"/>
                <a:gd name="T63" fmla="*/ 42 h 89"/>
                <a:gd name="T64" fmla="*/ 0 w 91"/>
                <a:gd name="T65" fmla="*/ 38 h 89"/>
                <a:gd name="T66" fmla="*/ 1 w 91"/>
                <a:gd name="T67" fmla="*/ 32 h 89"/>
                <a:gd name="T68" fmla="*/ 5 w 91"/>
                <a:gd name="T69" fmla="*/ 25 h 89"/>
                <a:gd name="T70" fmla="*/ 6 w 91"/>
                <a:gd name="T71" fmla="*/ 21 h 89"/>
                <a:gd name="T72" fmla="*/ 9 w 91"/>
                <a:gd name="T73" fmla="*/ 17 h 89"/>
                <a:gd name="T74" fmla="*/ 15 w 91"/>
                <a:gd name="T75" fmla="*/ 10 h 89"/>
                <a:gd name="T76" fmla="*/ 22 w 91"/>
                <a:gd name="T77" fmla="*/ 6 h 89"/>
                <a:gd name="T78" fmla="*/ 26 w 91"/>
                <a:gd name="T79" fmla="*/ 4 h 89"/>
                <a:gd name="T80" fmla="*/ 31 w 91"/>
                <a:gd name="T81" fmla="*/ 2 h 89"/>
                <a:gd name="T82" fmla="*/ 39 w 91"/>
                <a:gd name="T83" fmla="*/ 0 h 89"/>
                <a:gd name="T84" fmla="*/ 48 w 91"/>
                <a:gd name="T85" fmla="*/ 0 h 89"/>
                <a:gd name="T86" fmla="*/ 53 w 91"/>
                <a:gd name="T87" fmla="*/ 0 h 89"/>
                <a:gd name="T88" fmla="*/ 57 w 91"/>
                <a:gd name="T89" fmla="*/ 0 h 8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1"/>
                <a:gd name="T136" fmla="*/ 0 h 89"/>
                <a:gd name="T137" fmla="*/ 91 w 91"/>
                <a:gd name="T138" fmla="*/ 89 h 8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1" h="89">
                  <a:moveTo>
                    <a:pt x="57" y="0"/>
                  </a:moveTo>
                  <a:lnTo>
                    <a:pt x="65" y="4"/>
                  </a:lnTo>
                  <a:lnTo>
                    <a:pt x="70" y="7"/>
                  </a:lnTo>
                  <a:lnTo>
                    <a:pt x="74" y="9"/>
                  </a:lnTo>
                  <a:lnTo>
                    <a:pt x="80" y="15"/>
                  </a:lnTo>
                  <a:lnTo>
                    <a:pt x="84" y="23"/>
                  </a:lnTo>
                  <a:lnTo>
                    <a:pt x="87" y="26"/>
                  </a:lnTo>
                  <a:lnTo>
                    <a:pt x="89" y="31"/>
                  </a:lnTo>
                  <a:lnTo>
                    <a:pt x="91" y="39"/>
                  </a:lnTo>
                  <a:lnTo>
                    <a:pt x="91" y="49"/>
                  </a:lnTo>
                  <a:lnTo>
                    <a:pt x="91" y="51"/>
                  </a:lnTo>
                  <a:lnTo>
                    <a:pt x="89" y="56"/>
                  </a:lnTo>
                  <a:lnTo>
                    <a:pt x="86" y="66"/>
                  </a:lnTo>
                  <a:lnTo>
                    <a:pt x="84" y="69"/>
                  </a:lnTo>
                  <a:lnTo>
                    <a:pt x="81" y="72"/>
                  </a:lnTo>
                  <a:lnTo>
                    <a:pt x="75" y="79"/>
                  </a:lnTo>
                  <a:lnTo>
                    <a:pt x="69" y="85"/>
                  </a:lnTo>
                  <a:lnTo>
                    <a:pt x="64" y="87"/>
                  </a:lnTo>
                  <a:lnTo>
                    <a:pt x="61" y="88"/>
                  </a:lnTo>
                  <a:lnTo>
                    <a:pt x="52" y="89"/>
                  </a:lnTo>
                  <a:lnTo>
                    <a:pt x="42" y="89"/>
                  </a:lnTo>
                  <a:lnTo>
                    <a:pt x="37" y="89"/>
                  </a:lnTo>
                  <a:lnTo>
                    <a:pt x="35" y="88"/>
                  </a:lnTo>
                  <a:lnTo>
                    <a:pt x="24" y="85"/>
                  </a:lnTo>
                  <a:lnTo>
                    <a:pt x="20" y="83"/>
                  </a:lnTo>
                  <a:lnTo>
                    <a:pt x="17" y="80"/>
                  </a:lnTo>
                  <a:lnTo>
                    <a:pt x="11" y="75"/>
                  </a:lnTo>
                  <a:lnTo>
                    <a:pt x="6" y="68"/>
                  </a:lnTo>
                  <a:lnTo>
                    <a:pt x="3" y="64"/>
                  </a:lnTo>
                  <a:lnTo>
                    <a:pt x="1" y="59"/>
                  </a:lnTo>
                  <a:lnTo>
                    <a:pt x="0" y="51"/>
                  </a:lnTo>
                  <a:lnTo>
                    <a:pt x="0" y="42"/>
                  </a:lnTo>
                  <a:lnTo>
                    <a:pt x="0" y="38"/>
                  </a:lnTo>
                  <a:lnTo>
                    <a:pt x="1" y="32"/>
                  </a:lnTo>
                  <a:lnTo>
                    <a:pt x="5" y="25"/>
                  </a:lnTo>
                  <a:lnTo>
                    <a:pt x="6" y="21"/>
                  </a:lnTo>
                  <a:lnTo>
                    <a:pt x="9" y="17"/>
                  </a:lnTo>
                  <a:lnTo>
                    <a:pt x="15" y="10"/>
                  </a:lnTo>
                  <a:lnTo>
                    <a:pt x="22" y="6"/>
                  </a:lnTo>
                  <a:lnTo>
                    <a:pt x="26" y="4"/>
                  </a:lnTo>
                  <a:lnTo>
                    <a:pt x="31" y="2"/>
                  </a:lnTo>
                  <a:lnTo>
                    <a:pt x="39" y="0"/>
                  </a:lnTo>
                  <a:lnTo>
                    <a:pt x="48" y="0"/>
                  </a:lnTo>
                  <a:lnTo>
                    <a:pt x="53" y="0"/>
                  </a:lnTo>
                  <a:lnTo>
                    <a:pt x="57" y="0"/>
                  </a:lnTo>
                  <a:close/>
                </a:path>
              </a:pathLst>
            </a:custGeom>
            <a:solidFill>
              <a:srgbClr val="FFFFFF"/>
            </a:solidFill>
            <a:ln w="9525">
              <a:noFill/>
              <a:round/>
              <a:headEnd/>
              <a:tailEnd/>
            </a:ln>
          </p:spPr>
          <p:txBody>
            <a:bodyPr/>
            <a:lstStyle/>
            <a:p>
              <a:endParaRPr lang="ru-RU"/>
            </a:p>
          </p:txBody>
        </p:sp>
        <p:sp>
          <p:nvSpPr>
            <p:cNvPr id="22865" name="Freeform 1738"/>
            <p:cNvSpPr>
              <a:spLocks/>
            </p:cNvSpPr>
            <p:nvPr/>
          </p:nvSpPr>
          <p:spPr bwMode="auto">
            <a:xfrm>
              <a:off x="3908" y="2371"/>
              <a:ext cx="91" cy="92"/>
            </a:xfrm>
            <a:custGeom>
              <a:avLst/>
              <a:gdLst>
                <a:gd name="T0" fmla="*/ 53 w 91"/>
                <a:gd name="T1" fmla="*/ 0 h 92"/>
                <a:gd name="T2" fmla="*/ 58 w 91"/>
                <a:gd name="T3" fmla="*/ 2 h 92"/>
                <a:gd name="T4" fmla="*/ 63 w 91"/>
                <a:gd name="T5" fmla="*/ 4 h 92"/>
                <a:gd name="T6" fmla="*/ 70 w 91"/>
                <a:gd name="T7" fmla="*/ 7 h 92"/>
                <a:gd name="T8" fmla="*/ 77 w 91"/>
                <a:gd name="T9" fmla="*/ 13 h 92"/>
                <a:gd name="T10" fmla="*/ 83 w 91"/>
                <a:gd name="T11" fmla="*/ 20 h 92"/>
                <a:gd name="T12" fmla="*/ 88 w 91"/>
                <a:gd name="T13" fmla="*/ 27 h 92"/>
                <a:gd name="T14" fmla="*/ 90 w 91"/>
                <a:gd name="T15" fmla="*/ 36 h 92"/>
                <a:gd name="T16" fmla="*/ 91 w 91"/>
                <a:gd name="T17" fmla="*/ 44 h 92"/>
                <a:gd name="T18" fmla="*/ 91 w 91"/>
                <a:gd name="T19" fmla="*/ 48 h 92"/>
                <a:gd name="T20" fmla="*/ 91 w 91"/>
                <a:gd name="T21" fmla="*/ 53 h 92"/>
                <a:gd name="T22" fmla="*/ 90 w 91"/>
                <a:gd name="T23" fmla="*/ 58 h 92"/>
                <a:gd name="T24" fmla="*/ 89 w 91"/>
                <a:gd name="T25" fmla="*/ 63 h 92"/>
                <a:gd name="T26" fmla="*/ 87 w 91"/>
                <a:gd name="T27" fmla="*/ 66 h 92"/>
                <a:gd name="T28" fmla="*/ 83 w 91"/>
                <a:gd name="T29" fmla="*/ 71 h 92"/>
                <a:gd name="T30" fmla="*/ 79 w 91"/>
                <a:gd name="T31" fmla="*/ 77 h 92"/>
                <a:gd name="T32" fmla="*/ 72 w 91"/>
                <a:gd name="T33" fmla="*/ 84 h 92"/>
                <a:gd name="T34" fmla="*/ 64 w 91"/>
                <a:gd name="T35" fmla="*/ 87 h 92"/>
                <a:gd name="T36" fmla="*/ 55 w 91"/>
                <a:gd name="T37" fmla="*/ 90 h 92"/>
                <a:gd name="T38" fmla="*/ 52 w 91"/>
                <a:gd name="T39" fmla="*/ 90 h 92"/>
                <a:gd name="T40" fmla="*/ 47 w 91"/>
                <a:gd name="T41" fmla="*/ 92 h 92"/>
                <a:gd name="T42" fmla="*/ 42 w 91"/>
                <a:gd name="T43" fmla="*/ 92 h 92"/>
                <a:gd name="T44" fmla="*/ 38 w 91"/>
                <a:gd name="T45" fmla="*/ 90 h 92"/>
                <a:gd name="T46" fmla="*/ 33 w 91"/>
                <a:gd name="T47" fmla="*/ 90 h 92"/>
                <a:gd name="T48" fmla="*/ 28 w 91"/>
                <a:gd name="T49" fmla="*/ 88 h 92"/>
                <a:gd name="T50" fmla="*/ 21 w 91"/>
                <a:gd name="T51" fmla="*/ 84 h 92"/>
                <a:gd name="T52" fmla="*/ 14 w 91"/>
                <a:gd name="T53" fmla="*/ 79 h 92"/>
                <a:gd name="T54" fmla="*/ 8 w 91"/>
                <a:gd name="T55" fmla="*/ 73 h 92"/>
                <a:gd name="T56" fmla="*/ 3 w 91"/>
                <a:gd name="T57" fmla="*/ 65 h 92"/>
                <a:gd name="T58" fmla="*/ 0 w 91"/>
                <a:gd name="T59" fmla="*/ 57 h 92"/>
                <a:gd name="T60" fmla="*/ 0 w 91"/>
                <a:gd name="T61" fmla="*/ 47 h 92"/>
                <a:gd name="T62" fmla="*/ 0 w 91"/>
                <a:gd name="T63" fmla="*/ 42 h 92"/>
                <a:gd name="T64" fmla="*/ 0 w 91"/>
                <a:gd name="T65" fmla="*/ 37 h 92"/>
                <a:gd name="T66" fmla="*/ 1 w 91"/>
                <a:gd name="T67" fmla="*/ 33 h 92"/>
                <a:gd name="T68" fmla="*/ 3 w 91"/>
                <a:gd name="T69" fmla="*/ 29 h 92"/>
                <a:gd name="T70" fmla="*/ 4 w 91"/>
                <a:gd name="T71" fmla="*/ 25 h 92"/>
                <a:gd name="T72" fmla="*/ 6 w 91"/>
                <a:gd name="T73" fmla="*/ 21 h 92"/>
                <a:gd name="T74" fmla="*/ 12 w 91"/>
                <a:gd name="T75" fmla="*/ 14 h 92"/>
                <a:gd name="T76" fmla="*/ 19 w 91"/>
                <a:gd name="T77" fmla="*/ 8 h 92"/>
                <a:gd name="T78" fmla="*/ 27 w 91"/>
                <a:gd name="T79" fmla="*/ 4 h 92"/>
                <a:gd name="T80" fmla="*/ 34 w 91"/>
                <a:gd name="T81" fmla="*/ 0 h 92"/>
                <a:gd name="T82" fmla="*/ 40 w 91"/>
                <a:gd name="T83" fmla="*/ 0 h 92"/>
                <a:gd name="T84" fmla="*/ 44 w 91"/>
                <a:gd name="T85" fmla="*/ 0 h 92"/>
                <a:gd name="T86" fmla="*/ 49 w 91"/>
                <a:gd name="T87" fmla="*/ 0 h 92"/>
                <a:gd name="T88" fmla="*/ 53 w 91"/>
                <a:gd name="T89" fmla="*/ 0 h 9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1"/>
                <a:gd name="T136" fmla="*/ 0 h 92"/>
                <a:gd name="T137" fmla="*/ 91 w 91"/>
                <a:gd name="T138" fmla="*/ 92 h 9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1" h="92">
                  <a:moveTo>
                    <a:pt x="53" y="0"/>
                  </a:moveTo>
                  <a:lnTo>
                    <a:pt x="58" y="2"/>
                  </a:lnTo>
                  <a:lnTo>
                    <a:pt x="63" y="4"/>
                  </a:lnTo>
                  <a:lnTo>
                    <a:pt x="70" y="7"/>
                  </a:lnTo>
                  <a:lnTo>
                    <a:pt x="77" y="13"/>
                  </a:lnTo>
                  <a:lnTo>
                    <a:pt x="83" y="20"/>
                  </a:lnTo>
                  <a:lnTo>
                    <a:pt x="88" y="27"/>
                  </a:lnTo>
                  <a:lnTo>
                    <a:pt x="90" y="36"/>
                  </a:lnTo>
                  <a:lnTo>
                    <a:pt x="91" y="44"/>
                  </a:lnTo>
                  <a:lnTo>
                    <a:pt x="91" y="48"/>
                  </a:lnTo>
                  <a:lnTo>
                    <a:pt x="91" y="53"/>
                  </a:lnTo>
                  <a:lnTo>
                    <a:pt x="90" y="58"/>
                  </a:lnTo>
                  <a:lnTo>
                    <a:pt x="89" y="63"/>
                  </a:lnTo>
                  <a:lnTo>
                    <a:pt x="87" y="66"/>
                  </a:lnTo>
                  <a:lnTo>
                    <a:pt x="83" y="71"/>
                  </a:lnTo>
                  <a:lnTo>
                    <a:pt x="79" y="77"/>
                  </a:lnTo>
                  <a:lnTo>
                    <a:pt x="72" y="84"/>
                  </a:lnTo>
                  <a:lnTo>
                    <a:pt x="64" y="87"/>
                  </a:lnTo>
                  <a:lnTo>
                    <a:pt x="55" y="90"/>
                  </a:lnTo>
                  <a:lnTo>
                    <a:pt x="52" y="90"/>
                  </a:lnTo>
                  <a:lnTo>
                    <a:pt x="47" y="92"/>
                  </a:lnTo>
                  <a:lnTo>
                    <a:pt x="42" y="92"/>
                  </a:lnTo>
                  <a:lnTo>
                    <a:pt x="38" y="90"/>
                  </a:lnTo>
                  <a:lnTo>
                    <a:pt x="33" y="90"/>
                  </a:lnTo>
                  <a:lnTo>
                    <a:pt x="28" y="88"/>
                  </a:lnTo>
                  <a:lnTo>
                    <a:pt x="21" y="84"/>
                  </a:lnTo>
                  <a:lnTo>
                    <a:pt x="14" y="79"/>
                  </a:lnTo>
                  <a:lnTo>
                    <a:pt x="8" y="73"/>
                  </a:lnTo>
                  <a:lnTo>
                    <a:pt x="3" y="65"/>
                  </a:lnTo>
                  <a:lnTo>
                    <a:pt x="0" y="57"/>
                  </a:lnTo>
                  <a:lnTo>
                    <a:pt x="0" y="47"/>
                  </a:lnTo>
                  <a:lnTo>
                    <a:pt x="0" y="42"/>
                  </a:lnTo>
                  <a:lnTo>
                    <a:pt x="0" y="37"/>
                  </a:lnTo>
                  <a:lnTo>
                    <a:pt x="1" y="33"/>
                  </a:lnTo>
                  <a:lnTo>
                    <a:pt x="3" y="29"/>
                  </a:lnTo>
                  <a:lnTo>
                    <a:pt x="4" y="25"/>
                  </a:lnTo>
                  <a:lnTo>
                    <a:pt x="6" y="21"/>
                  </a:lnTo>
                  <a:lnTo>
                    <a:pt x="12" y="14"/>
                  </a:lnTo>
                  <a:lnTo>
                    <a:pt x="19" y="8"/>
                  </a:lnTo>
                  <a:lnTo>
                    <a:pt x="27" y="4"/>
                  </a:lnTo>
                  <a:lnTo>
                    <a:pt x="34" y="0"/>
                  </a:lnTo>
                  <a:lnTo>
                    <a:pt x="40" y="0"/>
                  </a:lnTo>
                  <a:lnTo>
                    <a:pt x="44" y="0"/>
                  </a:lnTo>
                  <a:lnTo>
                    <a:pt x="49" y="0"/>
                  </a:lnTo>
                  <a:lnTo>
                    <a:pt x="53" y="0"/>
                  </a:lnTo>
                  <a:close/>
                </a:path>
              </a:pathLst>
            </a:custGeom>
            <a:solidFill>
              <a:srgbClr val="FFFFFF"/>
            </a:solidFill>
            <a:ln w="9525">
              <a:noFill/>
              <a:round/>
              <a:headEnd/>
              <a:tailEnd/>
            </a:ln>
          </p:spPr>
          <p:txBody>
            <a:bodyPr/>
            <a:lstStyle/>
            <a:p>
              <a:endParaRPr lang="ru-RU"/>
            </a:p>
          </p:txBody>
        </p:sp>
        <p:sp>
          <p:nvSpPr>
            <p:cNvPr id="22866" name="Freeform 1739"/>
            <p:cNvSpPr>
              <a:spLocks/>
            </p:cNvSpPr>
            <p:nvPr/>
          </p:nvSpPr>
          <p:spPr bwMode="auto">
            <a:xfrm>
              <a:off x="3924" y="2279"/>
              <a:ext cx="93" cy="87"/>
            </a:xfrm>
            <a:custGeom>
              <a:avLst/>
              <a:gdLst>
                <a:gd name="T0" fmla="*/ 50 w 93"/>
                <a:gd name="T1" fmla="*/ 0 h 87"/>
                <a:gd name="T2" fmla="*/ 60 w 93"/>
                <a:gd name="T3" fmla="*/ 0 h 87"/>
                <a:gd name="T4" fmla="*/ 67 w 93"/>
                <a:gd name="T5" fmla="*/ 4 h 87"/>
                <a:gd name="T6" fmla="*/ 73 w 93"/>
                <a:gd name="T7" fmla="*/ 5 h 87"/>
                <a:gd name="T8" fmla="*/ 76 w 93"/>
                <a:gd name="T9" fmla="*/ 9 h 87"/>
                <a:gd name="T10" fmla="*/ 82 w 93"/>
                <a:gd name="T11" fmla="*/ 15 h 87"/>
                <a:gd name="T12" fmla="*/ 86 w 93"/>
                <a:gd name="T13" fmla="*/ 21 h 87"/>
                <a:gd name="T14" fmla="*/ 88 w 93"/>
                <a:gd name="T15" fmla="*/ 25 h 87"/>
                <a:gd name="T16" fmla="*/ 90 w 93"/>
                <a:gd name="T17" fmla="*/ 29 h 87"/>
                <a:gd name="T18" fmla="*/ 93 w 93"/>
                <a:gd name="T19" fmla="*/ 38 h 87"/>
                <a:gd name="T20" fmla="*/ 93 w 93"/>
                <a:gd name="T21" fmla="*/ 47 h 87"/>
                <a:gd name="T22" fmla="*/ 91 w 93"/>
                <a:gd name="T23" fmla="*/ 55 h 87"/>
                <a:gd name="T24" fmla="*/ 86 w 93"/>
                <a:gd name="T25" fmla="*/ 64 h 87"/>
                <a:gd name="T26" fmla="*/ 82 w 93"/>
                <a:gd name="T27" fmla="*/ 70 h 87"/>
                <a:gd name="T28" fmla="*/ 76 w 93"/>
                <a:gd name="T29" fmla="*/ 76 h 87"/>
                <a:gd name="T30" fmla="*/ 69 w 93"/>
                <a:gd name="T31" fmla="*/ 81 h 87"/>
                <a:gd name="T32" fmla="*/ 65 w 93"/>
                <a:gd name="T33" fmla="*/ 82 h 87"/>
                <a:gd name="T34" fmla="*/ 60 w 93"/>
                <a:gd name="T35" fmla="*/ 84 h 87"/>
                <a:gd name="T36" fmla="*/ 52 w 93"/>
                <a:gd name="T37" fmla="*/ 87 h 87"/>
                <a:gd name="T38" fmla="*/ 43 w 93"/>
                <a:gd name="T39" fmla="*/ 87 h 87"/>
                <a:gd name="T40" fmla="*/ 34 w 93"/>
                <a:gd name="T41" fmla="*/ 86 h 87"/>
                <a:gd name="T42" fmla="*/ 26 w 93"/>
                <a:gd name="T43" fmla="*/ 81 h 87"/>
                <a:gd name="T44" fmla="*/ 21 w 93"/>
                <a:gd name="T45" fmla="*/ 79 h 87"/>
                <a:gd name="T46" fmla="*/ 17 w 93"/>
                <a:gd name="T47" fmla="*/ 77 h 87"/>
                <a:gd name="T48" fmla="*/ 12 w 93"/>
                <a:gd name="T49" fmla="*/ 72 h 87"/>
                <a:gd name="T50" fmla="*/ 7 w 93"/>
                <a:gd name="T51" fmla="*/ 64 h 87"/>
                <a:gd name="T52" fmla="*/ 6 w 93"/>
                <a:gd name="T53" fmla="*/ 61 h 87"/>
                <a:gd name="T54" fmla="*/ 4 w 93"/>
                <a:gd name="T55" fmla="*/ 57 h 87"/>
                <a:gd name="T56" fmla="*/ 0 w 93"/>
                <a:gd name="T57" fmla="*/ 47 h 87"/>
                <a:gd name="T58" fmla="*/ 0 w 93"/>
                <a:gd name="T59" fmla="*/ 39 h 87"/>
                <a:gd name="T60" fmla="*/ 4 w 93"/>
                <a:gd name="T61" fmla="*/ 30 h 87"/>
                <a:gd name="T62" fmla="*/ 7 w 93"/>
                <a:gd name="T63" fmla="*/ 22 h 87"/>
                <a:gd name="T64" fmla="*/ 12 w 93"/>
                <a:gd name="T65" fmla="*/ 15 h 87"/>
                <a:gd name="T66" fmla="*/ 17 w 93"/>
                <a:gd name="T67" fmla="*/ 9 h 87"/>
                <a:gd name="T68" fmla="*/ 24 w 93"/>
                <a:gd name="T69" fmla="*/ 4 h 87"/>
                <a:gd name="T70" fmla="*/ 28 w 93"/>
                <a:gd name="T71" fmla="*/ 2 h 87"/>
                <a:gd name="T72" fmla="*/ 34 w 93"/>
                <a:gd name="T73" fmla="*/ 0 h 87"/>
                <a:gd name="T74" fmla="*/ 41 w 93"/>
                <a:gd name="T75" fmla="*/ 0 h 87"/>
                <a:gd name="T76" fmla="*/ 50 w 93"/>
                <a:gd name="T77" fmla="*/ 0 h 8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3"/>
                <a:gd name="T118" fmla="*/ 0 h 87"/>
                <a:gd name="T119" fmla="*/ 93 w 93"/>
                <a:gd name="T120" fmla="*/ 87 h 8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3" h="87">
                  <a:moveTo>
                    <a:pt x="50" y="0"/>
                  </a:moveTo>
                  <a:lnTo>
                    <a:pt x="60" y="0"/>
                  </a:lnTo>
                  <a:lnTo>
                    <a:pt x="67" y="4"/>
                  </a:lnTo>
                  <a:lnTo>
                    <a:pt x="73" y="5"/>
                  </a:lnTo>
                  <a:lnTo>
                    <a:pt x="76" y="9"/>
                  </a:lnTo>
                  <a:lnTo>
                    <a:pt x="82" y="15"/>
                  </a:lnTo>
                  <a:lnTo>
                    <a:pt x="86" y="21"/>
                  </a:lnTo>
                  <a:lnTo>
                    <a:pt x="88" y="25"/>
                  </a:lnTo>
                  <a:lnTo>
                    <a:pt x="90" y="29"/>
                  </a:lnTo>
                  <a:lnTo>
                    <a:pt x="93" y="38"/>
                  </a:lnTo>
                  <a:lnTo>
                    <a:pt x="93" y="47"/>
                  </a:lnTo>
                  <a:lnTo>
                    <a:pt x="91" y="55"/>
                  </a:lnTo>
                  <a:lnTo>
                    <a:pt x="86" y="64"/>
                  </a:lnTo>
                  <a:lnTo>
                    <a:pt x="82" y="70"/>
                  </a:lnTo>
                  <a:lnTo>
                    <a:pt x="76" y="76"/>
                  </a:lnTo>
                  <a:lnTo>
                    <a:pt x="69" y="81"/>
                  </a:lnTo>
                  <a:lnTo>
                    <a:pt x="65" y="82"/>
                  </a:lnTo>
                  <a:lnTo>
                    <a:pt x="60" y="84"/>
                  </a:lnTo>
                  <a:lnTo>
                    <a:pt x="52" y="87"/>
                  </a:lnTo>
                  <a:lnTo>
                    <a:pt x="43" y="87"/>
                  </a:lnTo>
                  <a:lnTo>
                    <a:pt x="34" y="86"/>
                  </a:lnTo>
                  <a:lnTo>
                    <a:pt x="26" y="81"/>
                  </a:lnTo>
                  <a:lnTo>
                    <a:pt x="21" y="79"/>
                  </a:lnTo>
                  <a:lnTo>
                    <a:pt x="17" y="77"/>
                  </a:lnTo>
                  <a:lnTo>
                    <a:pt x="12" y="72"/>
                  </a:lnTo>
                  <a:lnTo>
                    <a:pt x="7" y="64"/>
                  </a:lnTo>
                  <a:lnTo>
                    <a:pt x="6" y="61"/>
                  </a:lnTo>
                  <a:lnTo>
                    <a:pt x="4" y="57"/>
                  </a:lnTo>
                  <a:lnTo>
                    <a:pt x="0" y="47"/>
                  </a:lnTo>
                  <a:lnTo>
                    <a:pt x="0" y="39"/>
                  </a:lnTo>
                  <a:lnTo>
                    <a:pt x="4" y="30"/>
                  </a:lnTo>
                  <a:lnTo>
                    <a:pt x="7" y="22"/>
                  </a:lnTo>
                  <a:lnTo>
                    <a:pt x="12" y="15"/>
                  </a:lnTo>
                  <a:lnTo>
                    <a:pt x="17" y="9"/>
                  </a:lnTo>
                  <a:lnTo>
                    <a:pt x="24" y="4"/>
                  </a:lnTo>
                  <a:lnTo>
                    <a:pt x="28" y="2"/>
                  </a:lnTo>
                  <a:lnTo>
                    <a:pt x="34" y="0"/>
                  </a:lnTo>
                  <a:lnTo>
                    <a:pt x="41" y="0"/>
                  </a:lnTo>
                  <a:lnTo>
                    <a:pt x="50" y="0"/>
                  </a:lnTo>
                  <a:close/>
                </a:path>
              </a:pathLst>
            </a:custGeom>
            <a:solidFill>
              <a:srgbClr val="FFFFFF"/>
            </a:solidFill>
            <a:ln w="9525">
              <a:noFill/>
              <a:round/>
              <a:headEnd/>
              <a:tailEnd/>
            </a:ln>
          </p:spPr>
          <p:txBody>
            <a:bodyPr/>
            <a:lstStyle/>
            <a:p>
              <a:endParaRPr lang="ru-RU"/>
            </a:p>
          </p:txBody>
        </p:sp>
        <p:sp>
          <p:nvSpPr>
            <p:cNvPr id="22867" name="Freeform 1740"/>
            <p:cNvSpPr>
              <a:spLocks/>
            </p:cNvSpPr>
            <p:nvPr/>
          </p:nvSpPr>
          <p:spPr bwMode="auto">
            <a:xfrm>
              <a:off x="3924" y="2279"/>
              <a:ext cx="92" cy="86"/>
            </a:xfrm>
            <a:custGeom>
              <a:avLst/>
              <a:gdLst>
                <a:gd name="T0" fmla="*/ 49 w 92"/>
                <a:gd name="T1" fmla="*/ 0 h 86"/>
                <a:gd name="T2" fmla="*/ 58 w 92"/>
                <a:gd name="T3" fmla="*/ 0 h 86"/>
                <a:gd name="T4" fmla="*/ 66 w 92"/>
                <a:gd name="T5" fmla="*/ 4 h 86"/>
                <a:gd name="T6" fmla="*/ 80 w 92"/>
                <a:gd name="T7" fmla="*/ 15 h 86"/>
                <a:gd name="T8" fmla="*/ 88 w 92"/>
                <a:gd name="T9" fmla="*/ 29 h 86"/>
                <a:gd name="T10" fmla="*/ 91 w 92"/>
                <a:gd name="T11" fmla="*/ 38 h 86"/>
                <a:gd name="T12" fmla="*/ 92 w 92"/>
                <a:gd name="T13" fmla="*/ 47 h 86"/>
                <a:gd name="T14" fmla="*/ 85 w 92"/>
                <a:gd name="T15" fmla="*/ 62 h 86"/>
                <a:gd name="T16" fmla="*/ 75 w 92"/>
                <a:gd name="T17" fmla="*/ 76 h 86"/>
                <a:gd name="T18" fmla="*/ 60 w 92"/>
                <a:gd name="T19" fmla="*/ 84 h 86"/>
                <a:gd name="T20" fmla="*/ 51 w 92"/>
                <a:gd name="T21" fmla="*/ 86 h 86"/>
                <a:gd name="T22" fmla="*/ 41 w 92"/>
                <a:gd name="T23" fmla="*/ 86 h 86"/>
                <a:gd name="T24" fmla="*/ 32 w 92"/>
                <a:gd name="T25" fmla="*/ 84 h 86"/>
                <a:gd name="T26" fmla="*/ 24 w 92"/>
                <a:gd name="T27" fmla="*/ 81 h 86"/>
                <a:gd name="T28" fmla="*/ 10 w 92"/>
                <a:gd name="T29" fmla="*/ 70 h 86"/>
                <a:gd name="T30" fmla="*/ 2 w 92"/>
                <a:gd name="T31" fmla="*/ 57 h 86"/>
                <a:gd name="T32" fmla="*/ 0 w 92"/>
                <a:gd name="T33" fmla="*/ 47 h 86"/>
                <a:gd name="T34" fmla="*/ 0 w 92"/>
                <a:gd name="T35" fmla="*/ 39 h 86"/>
                <a:gd name="T36" fmla="*/ 5 w 92"/>
                <a:gd name="T37" fmla="*/ 22 h 86"/>
                <a:gd name="T38" fmla="*/ 16 w 92"/>
                <a:gd name="T39" fmla="*/ 9 h 86"/>
                <a:gd name="T40" fmla="*/ 32 w 92"/>
                <a:gd name="T41" fmla="*/ 0 h 86"/>
                <a:gd name="T42" fmla="*/ 39 w 92"/>
                <a:gd name="T43" fmla="*/ 0 h 86"/>
                <a:gd name="T44" fmla="*/ 49 w 92"/>
                <a:gd name="T45" fmla="*/ 0 h 8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2"/>
                <a:gd name="T70" fmla="*/ 0 h 86"/>
                <a:gd name="T71" fmla="*/ 92 w 92"/>
                <a:gd name="T72" fmla="*/ 86 h 8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2" h="86">
                  <a:moveTo>
                    <a:pt x="49" y="0"/>
                  </a:moveTo>
                  <a:lnTo>
                    <a:pt x="58" y="0"/>
                  </a:lnTo>
                  <a:lnTo>
                    <a:pt x="66" y="4"/>
                  </a:lnTo>
                  <a:lnTo>
                    <a:pt x="80" y="15"/>
                  </a:lnTo>
                  <a:lnTo>
                    <a:pt x="88" y="29"/>
                  </a:lnTo>
                  <a:lnTo>
                    <a:pt x="91" y="38"/>
                  </a:lnTo>
                  <a:lnTo>
                    <a:pt x="92" y="47"/>
                  </a:lnTo>
                  <a:lnTo>
                    <a:pt x="85" y="62"/>
                  </a:lnTo>
                  <a:lnTo>
                    <a:pt x="75" y="76"/>
                  </a:lnTo>
                  <a:lnTo>
                    <a:pt x="60" y="84"/>
                  </a:lnTo>
                  <a:lnTo>
                    <a:pt x="51" y="86"/>
                  </a:lnTo>
                  <a:lnTo>
                    <a:pt x="41" y="86"/>
                  </a:lnTo>
                  <a:lnTo>
                    <a:pt x="32" y="84"/>
                  </a:lnTo>
                  <a:lnTo>
                    <a:pt x="24" y="81"/>
                  </a:lnTo>
                  <a:lnTo>
                    <a:pt x="10" y="70"/>
                  </a:lnTo>
                  <a:lnTo>
                    <a:pt x="2" y="57"/>
                  </a:lnTo>
                  <a:lnTo>
                    <a:pt x="0" y="47"/>
                  </a:lnTo>
                  <a:lnTo>
                    <a:pt x="0" y="39"/>
                  </a:lnTo>
                  <a:lnTo>
                    <a:pt x="5" y="22"/>
                  </a:lnTo>
                  <a:lnTo>
                    <a:pt x="16" y="9"/>
                  </a:lnTo>
                  <a:lnTo>
                    <a:pt x="32" y="0"/>
                  </a:lnTo>
                  <a:lnTo>
                    <a:pt x="39" y="0"/>
                  </a:lnTo>
                  <a:lnTo>
                    <a:pt x="49" y="0"/>
                  </a:lnTo>
                </a:path>
              </a:pathLst>
            </a:custGeom>
            <a:noFill/>
            <a:ln w="6350" cap="rnd">
              <a:solidFill>
                <a:srgbClr val="000000"/>
              </a:solidFill>
              <a:prstDash val="solid"/>
              <a:round/>
              <a:headEnd/>
              <a:tailEnd/>
            </a:ln>
          </p:spPr>
          <p:txBody>
            <a:bodyPr/>
            <a:lstStyle/>
            <a:p>
              <a:endParaRPr lang="ru-RU"/>
            </a:p>
          </p:txBody>
        </p:sp>
        <p:sp>
          <p:nvSpPr>
            <p:cNvPr id="22868" name="Freeform 1741"/>
            <p:cNvSpPr>
              <a:spLocks/>
            </p:cNvSpPr>
            <p:nvPr/>
          </p:nvSpPr>
          <p:spPr bwMode="auto">
            <a:xfrm>
              <a:off x="3929" y="2186"/>
              <a:ext cx="93" cy="91"/>
            </a:xfrm>
            <a:custGeom>
              <a:avLst/>
              <a:gdLst>
                <a:gd name="T0" fmla="*/ 47 w 93"/>
                <a:gd name="T1" fmla="*/ 0 h 91"/>
                <a:gd name="T2" fmla="*/ 57 w 93"/>
                <a:gd name="T3" fmla="*/ 1 h 91"/>
                <a:gd name="T4" fmla="*/ 64 w 93"/>
                <a:gd name="T5" fmla="*/ 2 h 91"/>
                <a:gd name="T6" fmla="*/ 69 w 93"/>
                <a:gd name="T7" fmla="*/ 6 h 91"/>
                <a:gd name="T8" fmla="*/ 72 w 93"/>
                <a:gd name="T9" fmla="*/ 7 h 91"/>
                <a:gd name="T10" fmla="*/ 79 w 93"/>
                <a:gd name="T11" fmla="*/ 13 h 91"/>
                <a:gd name="T12" fmla="*/ 85 w 93"/>
                <a:gd name="T13" fmla="*/ 20 h 91"/>
                <a:gd name="T14" fmla="*/ 90 w 93"/>
                <a:gd name="T15" fmla="*/ 28 h 91"/>
                <a:gd name="T16" fmla="*/ 91 w 93"/>
                <a:gd name="T17" fmla="*/ 36 h 91"/>
                <a:gd name="T18" fmla="*/ 93 w 93"/>
                <a:gd name="T19" fmla="*/ 41 h 91"/>
                <a:gd name="T20" fmla="*/ 93 w 93"/>
                <a:gd name="T21" fmla="*/ 46 h 91"/>
                <a:gd name="T22" fmla="*/ 91 w 93"/>
                <a:gd name="T23" fmla="*/ 54 h 91"/>
                <a:gd name="T24" fmla="*/ 90 w 93"/>
                <a:gd name="T25" fmla="*/ 63 h 91"/>
                <a:gd name="T26" fmla="*/ 85 w 93"/>
                <a:gd name="T27" fmla="*/ 72 h 91"/>
                <a:gd name="T28" fmla="*/ 79 w 93"/>
                <a:gd name="T29" fmla="*/ 78 h 91"/>
                <a:gd name="T30" fmla="*/ 72 w 93"/>
                <a:gd name="T31" fmla="*/ 83 h 91"/>
                <a:gd name="T32" fmla="*/ 64 w 93"/>
                <a:gd name="T33" fmla="*/ 87 h 91"/>
                <a:gd name="T34" fmla="*/ 57 w 93"/>
                <a:gd name="T35" fmla="*/ 91 h 91"/>
                <a:gd name="T36" fmla="*/ 52 w 93"/>
                <a:gd name="T37" fmla="*/ 91 h 91"/>
                <a:gd name="T38" fmla="*/ 47 w 93"/>
                <a:gd name="T39" fmla="*/ 91 h 91"/>
                <a:gd name="T40" fmla="*/ 38 w 93"/>
                <a:gd name="T41" fmla="*/ 91 h 91"/>
                <a:gd name="T42" fmla="*/ 28 w 93"/>
                <a:gd name="T43" fmla="*/ 87 h 91"/>
                <a:gd name="T44" fmla="*/ 25 w 93"/>
                <a:gd name="T45" fmla="*/ 86 h 91"/>
                <a:gd name="T46" fmla="*/ 21 w 93"/>
                <a:gd name="T47" fmla="*/ 83 h 91"/>
                <a:gd name="T48" fmla="*/ 14 w 93"/>
                <a:gd name="T49" fmla="*/ 78 h 91"/>
                <a:gd name="T50" fmla="*/ 8 w 93"/>
                <a:gd name="T51" fmla="*/ 72 h 91"/>
                <a:gd name="T52" fmla="*/ 4 w 93"/>
                <a:gd name="T53" fmla="*/ 63 h 91"/>
                <a:gd name="T54" fmla="*/ 2 w 93"/>
                <a:gd name="T55" fmla="*/ 54 h 91"/>
                <a:gd name="T56" fmla="*/ 2 w 93"/>
                <a:gd name="T57" fmla="*/ 51 h 91"/>
                <a:gd name="T58" fmla="*/ 0 w 93"/>
                <a:gd name="T59" fmla="*/ 46 h 91"/>
                <a:gd name="T60" fmla="*/ 2 w 93"/>
                <a:gd name="T61" fmla="*/ 36 h 91"/>
                <a:gd name="T62" fmla="*/ 4 w 93"/>
                <a:gd name="T63" fmla="*/ 28 h 91"/>
                <a:gd name="T64" fmla="*/ 8 w 93"/>
                <a:gd name="T65" fmla="*/ 21 h 91"/>
                <a:gd name="T66" fmla="*/ 14 w 93"/>
                <a:gd name="T67" fmla="*/ 13 h 91"/>
                <a:gd name="T68" fmla="*/ 21 w 93"/>
                <a:gd name="T69" fmla="*/ 7 h 91"/>
                <a:gd name="T70" fmla="*/ 28 w 93"/>
                <a:gd name="T71" fmla="*/ 2 h 91"/>
                <a:gd name="T72" fmla="*/ 38 w 93"/>
                <a:gd name="T73" fmla="*/ 1 h 91"/>
                <a:gd name="T74" fmla="*/ 42 w 93"/>
                <a:gd name="T75" fmla="*/ 0 h 91"/>
                <a:gd name="T76" fmla="*/ 47 w 93"/>
                <a:gd name="T77" fmla="*/ 0 h 9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3"/>
                <a:gd name="T118" fmla="*/ 0 h 91"/>
                <a:gd name="T119" fmla="*/ 93 w 93"/>
                <a:gd name="T120" fmla="*/ 91 h 9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3" h="91">
                  <a:moveTo>
                    <a:pt x="47" y="0"/>
                  </a:moveTo>
                  <a:lnTo>
                    <a:pt x="57" y="1"/>
                  </a:lnTo>
                  <a:lnTo>
                    <a:pt x="64" y="2"/>
                  </a:lnTo>
                  <a:lnTo>
                    <a:pt x="69" y="6"/>
                  </a:lnTo>
                  <a:lnTo>
                    <a:pt x="72" y="7"/>
                  </a:lnTo>
                  <a:lnTo>
                    <a:pt x="79" y="13"/>
                  </a:lnTo>
                  <a:lnTo>
                    <a:pt x="85" y="20"/>
                  </a:lnTo>
                  <a:lnTo>
                    <a:pt x="90" y="28"/>
                  </a:lnTo>
                  <a:lnTo>
                    <a:pt x="91" y="36"/>
                  </a:lnTo>
                  <a:lnTo>
                    <a:pt x="93" y="41"/>
                  </a:lnTo>
                  <a:lnTo>
                    <a:pt x="93" y="46"/>
                  </a:lnTo>
                  <a:lnTo>
                    <a:pt x="91" y="54"/>
                  </a:lnTo>
                  <a:lnTo>
                    <a:pt x="90" y="63"/>
                  </a:lnTo>
                  <a:lnTo>
                    <a:pt x="85" y="72"/>
                  </a:lnTo>
                  <a:lnTo>
                    <a:pt x="79" y="78"/>
                  </a:lnTo>
                  <a:lnTo>
                    <a:pt x="72" y="83"/>
                  </a:lnTo>
                  <a:lnTo>
                    <a:pt x="64" y="87"/>
                  </a:lnTo>
                  <a:lnTo>
                    <a:pt x="57" y="91"/>
                  </a:lnTo>
                  <a:lnTo>
                    <a:pt x="52" y="91"/>
                  </a:lnTo>
                  <a:lnTo>
                    <a:pt x="47" y="91"/>
                  </a:lnTo>
                  <a:lnTo>
                    <a:pt x="38" y="91"/>
                  </a:lnTo>
                  <a:lnTo>
                    <a:pt x="28" y="87"/>
                  </a:lnTo>
                  <a:lnTo>
                    <a:pt x="25" y="86"/>
                  </a:lnTo>
                  <a:lnTo>
                    <a:pt x="21" y="83"/>
                  </a:lnTo>
                  <a:lnTo>
                    <a:pt x="14" y="78"/>
                  </a:lnTo>
                  <a:lnTo>
                    <a:pt x="8" y="72"/>
                  </a:lnTo>
                  <a:lnTo>
                    <a:pt x="4" y="63"/>
                  </a:lnTo>
                  <a:lnTo>
                    <a:pt x="2" y="54"/>
                  </a:lnTo>
                  <a:lnTo>
                    <a:pt x="2" y="51"/>
                  </a:lnTo>
                  <a:lnTo>
                    <a:pt x="0" y="46"/>
                  </a:lnTo>
                  <a:lnTo>
                    <a:pt x="2" y="36"/>
                  </a:lnTo>
                  <a:lnTo>
                    <a:pt x="4" y="28"/>
                  </a:lnTo>
                  <a:lnTo>
                    <a:pt x="8" y="21"/>
                  </a:lnTo>
                  <a:lnTo>
                    <a:pt x="14" y="13"/>
                  </a:lnTo>
                  <a:lnTo>
                    <a:pt x="21" y="7"/>
                  </a:lnTo>
                  <a:lnTo>
                    <a:pt x="28" y="2"/>
                  </a:lnTo>
                  <a:lnTo>
                    <a:pt x="38" y="1"/>
                  </a:lnTo>
                  <a:lnTo>
                    <a:pt x="42" y="0"/>
                  </a:lnTo>
                  <a:lnTo>
                    <a:pt x="47" y="0"/>
                  </a:lnTo>
                  <a:close/>
                </a:path>
              </a:pathLst>
            </a:custGeom>
            <a:solidFill>
              <a:srgbClr val="FFFFFF"/>
            </a:solidFill>
            <a:ln w="9525">
              <a:noFill/>
              <a:round/>
              <a:headEnd/>
              <a:tailEnd/>
            </a:ln>
          </p:spPr>
          <p:txBody>
            <a:bodyPr/>
            <a:lstStyle/>
            <a:p>
              <a:endParaRPr lang="ru-RU"/>
            </a:p>
          </p:txBody>
        </p:sp>
        <p:sp>
          <p:nvSpPr>
            <p:cNvPr id="22869" name="Freeform 1742"/>
            <p:cNvSpPr>
              <a:spLocks/>
            </p:cNvSpPr>
            <p:nvPr/>
          </p:nvSpPr>
          <p:spPr bwMode="auto">
            <a:xfrm>
              <a:off x="3929" y="2186"/>
              <a:ext cx="91" cy="91"/>
            </a:xfrm>
            <a:custGeom>
              <a:avLst/>
              <a:gdLst>
                <a:gd name="T0" fmla="*/ 45 w 91"/>
                <a:gd name="T1" fmla="*/ 0 h 91"/>
                <a:gd name="T2" fmla="*/ 63 w 91"/>
                <a:gd name="T3" fmla="*/ 2 h 91"/>
                <a:gd name="T4" fmla="*/ 77 w 91"/>
                <a:gd name="T5" fmla="*/ 13 h 91"/>
                <a:gd name="T6" fmla="*/ 88 w 91"/>
                <a:gd name="T7" fmla="*/ 27 h 91"/>
                <a:gd name="T8" fmla="*/ 91 w 91"/>
                <a:gd name="T9" fmla="*/ 44 h 91"/>
                <a:gd name="T10" fmla="*/ 88 w 91"/>
                <a:gd name="T11" fmla="*/ 63 h 91"/>
                <a:gd name="T12" fmla="*/ 77 w 91"/>
                <a:gd name="T13" fmla="*/ 78 h 91"/>
                <a:gd name="T14" fmla="*/ 63 w 91"/>
                <a:gd name="T15" fmla="*/ 87 h 91"/>
                <a:gd name="T16" fmla="*/ 46 w 91"/>
                <a:gd name="T17" fmla="*/ 91 h 91"/>
                <a:gd name="T18" fmla="*/ 27 w 91"/>
                <a:gd name="T19" fmla="*/ 87 h 91"/>
                <a:gd name="T20" fmla="*/ 12 w 91"/>
                <a:gd name="T21" fmla="*/ 78 h 91"/>
                <a:gd name="T22" fmla="*/ 3 w 91"/>
                <a:gd name="T23" fmla="*/ 63 h 91"/>
                <a:gd name="T24" fmla="*/ 0 w 91"/>
                <a:gd name="T25" fmla="*/ 44 h 91"/>
                <a:gd name="T26" fmla="*/ 2 w 91"/>
                <a:gd name="T27" fmla="*/ 27 h 91"/>
                <a:gd name="T28" fmla="*/ 12 w 91"/>
                <a:gd name="T29" fmla="*/ 13 h 91"/>
                <a:gd name="T30" fmla="*/ 26 w 91"/>
                <a:gd name="T31" fmla="*/ 2 h 91"/>
                <a:gd name="T32" fmla="*/ 45 w 91"/>
                <a:gd name="T33" fmla="*/ 0 h 9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1"/>
                <a:gd name="T52" fmla="*/ 0 h 91"/>
                <a:gd name="T53" fmla="*/ 91 w 91"/>
                <a:gd name="T54" fmla="*/ 91 h 9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1" h="91">
                  <a:moveTo>
                    <a:pt x="45" y="0"/>
                  </a:moveTo>
                  <a:lnTo>
                    <a:pt x="63" y="2"/>
                  </a:lnTo>
                  <a:lnTo>
                    <a:pt x="77" y="13"/>
                  </a:lnTo>
                  <a:lnTo>
                    <a:pt x="88" y="27"/>
                  </a:lnTo>
                  <a:lnTo>
                    <a:pt x="91" y="44"/>
                  </a:lnTo>
                  <a:lnTo>
                    <a:pt x="88" y="63"/>
                  </a:lnTo>
                  <a:lnTo>
                    <a:pt x="77" y="78"/>
                  </a:lnTo>
                  <a:lnTo>
                    <a:pt x="63" y="87"/>
                  </a:lnTo>
                  <a:lnTo>
                    <a:pt x="46" y="91"/>
                  </a:lnTo>
                  <a:lnTo>
                    <a:pt x="27" y="87"/>
                  </a:lnTo>
                  <a:lnTo>
                    <a:pt x="12" y="78"/>
                  </a:lnTo>
                  <a:lnTo>
                    <a:pt x="3" y="63"/>
                  </a:lnTo>
                  <a:lnTo>
                    <a:pt x="0" y="44"/>
                  </a:lnTo>
                  <a:lnTo>
                    <a:pt x="2" y="27"/>
                  </a:lnTo>
                  <a:lnTo>
                    <a:pt x="12" y="13"/>
                  </a:lnTo>
                  <a:lnTo>
                    <a:pt x="26" y="2"/>
                  </a:lnTo>
                  <a:lnTo>
                    <a:pt x="45" y="0"/>
                  </a:lnTo>
                </a:path>
              </a:pathLst>
            </a:custGeom>
            <a:noFill/>
            <a:ln w="6350" cap="rnd">
              <a:solidFill>
                <a:srgbClr val="000000"/>
              </a:solidFill>
              <a:prstDash val="solid"/>
              <a:round/>
              <a:headEnd/>
              <a:tailEnd/>
            </a:ln>
          </p:spPr>
          <p:txBody>
            <a:bodyPr/>
            <a:lstStyle/>
            <a:p>
              <a:endParaRPr lang="ru-RU"/>
            </a:p>
          </p:txBody>
        </p:sp>
        <p:sp>
          <p:nvSpPr>
            <p:cNvPr id="22870" name="Freeform 1743"/>
            <p:cNvSpPr>
              <a:spLocks/>
            </p:cNvSpPr>
            <p:nvPr/>
          </p:nvSpPr>
          <p:spPr bwMode="auto">
            <a:xfrm>
              <a:off x="3924" y="2098"/>
              <a:ext cx="92" cy="89"/>
            </a:xfrm>
            <a:custGeom>
              <a:avLst/>
              <a:gdLst>
                <a:gd name="T0" fmla="*/ 41 w 92"/>
                <a:gd name="T1" fmla="*/ 0 h 89"/>
                <a:gd name="T2" fmla="*/ 51 w 92"/>
                <a:gd name="T3" fmla="*/ 0 h 89"/>
                <a:gd name="T4" fmla="*/ 55 w 92"/>
                <a:gd name="T5" fmla="*/ 1 h 89"/>
                <a:gd name="T6" fmla="*/ 60 w 92"/>
                <a:gd name="T7" fmla="*/ 1 h 89"/>
                <a:gd name="T8" fmla="*/ 68 w 92"/>
                <a:gd name="T9" fmla="*/ 4 h 89"/>
                <a:gd name="T10" fmla="*/ 74 w 92"/>
                <a:gd name="T11" fmla="*/ 11 h 89"/>
                <a:gd name="T12" fmla="*/ 80 w 92"/>
                <a:gd name="T13" fmla="*/ 15 h 89"/>
                <a:gd name="T14" fmla="*/ 85 w 92"/>
                <a:gd name="T15" fmla="*/ 23 h 89"/>
                <a:gd name="T16" fmla="*/ 90 w 92"/>
                <a:gd name="T17" fmla="*/ 30 h 89"/>
                <a:gd name="T18" fmla="*/ 90 w 92"/>
                <a:gd name="T19" fmla="*/ 35 h 89"/>
                <a:gd name="T20" fmla="*/ 91 w 92"/>
                <a:gd name="T21" fmla="*/ 41 h 89"/>
                <a:gd name="T22" fmla="*/ 92 w 92"/>
                <a:gd name="T23" fmla="*/ 50 h 89"/>
                <a:gd name="T24" fmla="*/ 88 w 92"/>
                <a:gd name="T25" fmla="*/ 58 h 89"/>
                <a:gd name="T26" fmla="*/ 86 w 92"/>
                <a:gd name="T27" fmla="*/ 62 h 89"/>
                <a:gd name="T28" fmla="*/ 85 w 92"/>
                <a:gd name="T29" fmla="*/ 65 h 89"/>
                <a:gd name="T30" fmla="*/ 81 w 92"/>
                <a:gd name="T31" fmla="*/ 73 h 89"/>
                <a:gd name="T32" fmla="*/ 77 w 92"/>
                <a:gd name="T33" fmla="*/ 76 h 89"/>
                <a:gd name="T34" fmla="*/ 75 w 92"/>
                <a:gd name="T35" fmla="*/ 80 h 89"/>
                <a:gd name="T36" fmla="*/ 71 w 92"/>
                <a:gd name="T37" fmla="*/ 81 h 89"/>
                <a:gd name="T38" fmla="*/ 66 w 92"/>
                <a:gd name="T39" fmla="*/ 84 h 89"/>
                <a:gd name="T40" fmla="*/ 58 w 92"/>
                <a:gd name="T41" fmla="*/ 88 h 89"/>
                <a:gd name="T42" fmla="*/ 54 w 92"/>
                <a:gd name="T43" fmla="*/ 88 h 89"/>
                <a:gd name="T44" fmla="*/ 49 w 92"/>
                <a:gd name="T45" fmla="*/ 89 h 89"/>
                <a:gd name="T46" fmla="*/ 40 w 92"/>
                <a:gd name="T47" fmla="*/ 89 h 89"/>
                <a:gd name="T48" fmla="*/ 35 w 92"/>
                <a:gd name="T49" fmla="*/ 88 h 89"/>
                <a:gd name="T50" fmla="*/ 32 w 92"/>
                <a:gd name="T51" fmla="*/ 88 h 89"/>
                <a:gd name="T52" fmla="*/ 23 w 92"/>
                <a:gd name="T53" fmla="*/ 83 h 89"/>
                <a:gd name="T54" fmla="*/ 16 w 92"/>
                <a:gd name="T55" fmla="*/ 78 h 89"/>
                <a:gd name="T56" fmla="*/ 10 w 92"/>
                <a:gd name="T57" fmla="*/ 72 h 89"/>
                <a:gd name="T58" fmla="*/ 6 w 92"/>
                <a:gd name="T59" fmla="*/ 65 h 89"/>
                <a:gd name="T60" fmla="*/ 2 w 92"/>
                <a:gd name="T61" fmla="*/ 58 h 89"/>
                <a:gd name="T62" fmla="*/ 0 w 92"/>
                <a:gd name="T63" fmla="*/ 53 h 89"/>
                <a:gd name="T64" fmla="*/ 0 w 92"/>
                <a:gd name="T65" fmla="*/ 48 h 89"/>
                <a:gd name="T66" fmla="*/ 0 w 92"/>
                <a:gd name="T67" fmla="*/ 39 h 89"/>
                <a:gd name="T68" fmla="*/ 2 w 92"/>
                <a:gd name="T69" fmla="*/ 31 h 89"/>
                <a:gd name="T70" fmla="*/ 4 w 92"/>
                <a:gd name="T71" fmla="*/ 26 h 89"/>
                <a:gd name="T72" fmla="*/ 5 w 92"/>
                <a:gd name="T73" fmla="*/ 23 h 89"/>
                <a:gd name="T74" fmla="*/ 10 w 92"/>
                <a:gd name="T75" fmla="*/ 15 h 89"/>
                <a:gd name="T76" fmla="*/ 13 w 92"/>
                <a:gd name="T77" fmla="*/ 12 h 89"/>
                <a:gd name="T78" fmla="*/ 16 w 92"/>
                <a:gd name="T79" fmla="*/ 9 h 89"/>
                <a:gd name="T80" fmla="*/ 21 w 92"/>
                <a:gd name="T81" fmla="*/ 7 h 89"/>
                <a:gd name="T82" fmla="*/ 24 w 92"/>
                <a:gd name="T83" fmla="*/ 4 h 89"/>
                <a:gd name="T84" fmla="*/ 32 w 92"/>
                <a:gd name="T85" fmla="*/ 2 h 89"/>
                <a:gd name="T86" fmla="*/ 36 w 92"/>
                <a:gd name="T87" fmla="*/ 0 h 89"/>
                <a:gd name="T88" fmla="*/ 41 w 92"/>
                <a:gd name="T89" fmla="*/ 0 h 8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2"/>
                <a:gd name="T136" fmla="*/ 0 h 89"/>
                <a:gd name="T137" fmla="*/ 92 w 92"/>
                <a:gd name="T138" fmla="*/ 89 h 8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2" h="89">
                  <a:moveTo>
                    <a:pt x="41" y="0"/>
                  </a:moveTo>
                  <a:lnTo>
                    <a:pt x="51" y="0"/>
                  </a:lnTo>
                  <a:lnTo>
                    <a:pt x="55" y="1"/>
                  </a:lnTo>
                  <a:lnTo>
                    <a:pt x="60" y="1"/>
                  </a:lnTo>
                  <a:lnTo>
                    <a:pt x="68" y="4"/>
                  </a:lnTo>
                  <a:lnTo>
                    <a:pt x="74" y="11"/>
                  </a:lnTo>
                  <a:lnTo>
                    <a:pt x="80" y="15"/>
                  </a:lnTo>
                  <a:lnTo>
                    <a:pt x="85" y="23"/>
                  </a:lnTo>
                  <a:lnTo>
                    <a:pt x="90" y="30"/>
                  </a:lnTo>
                  <a:lnTo>
                    <a:pt x="90" y="35"/>
                  </a:lnTo>
                  <a:lnTo>
                    <a:pt x="91" y="41"/>
                  </a:lnTo>
                  <a:lnTo>
                    <a:pt x="92" y="50"/>
                  </a:lnTo>
                  <a:lnTo>
                    <a:pt x="88" y="58"/>
                  </a:lnTo>
                  <a:lnTo>
                    <a:pt x="86" y="62"/>
                  </a:lnTo>
                  <a:lnTo>
                    <a:pt x="85" y="65"/>
                  </a:lnTo>
                  <a:lnTo>
                    <a:pt x="81" y="73"/>
                  </a:lnTo>
                  <a:lnTo>
                    <a:pt x="77" y="76"/>
                  </a:lnTo>
                  <a:lnTo>
                    <a:pt x="75" y="80"/>
                  </a:lnTo>
                  <a:lnTo>
                    <a:pt x="71" y="81"/>
                  </a:lnTo>
                  <a:lnTo>
                    <a:pt x="66" y="84"/>
                  </a:lnTo>
                  <a:lnTo>
                    <a:pt x="58" y="88"/>
                  </a:lnTo>
                  <a:lnTo>
                    <a:pt x="54" y="88"/>
                  </a:lnTo>
                  <a:lnTo>
                    <a:pt x="49" y="89"/>
                  </a:lnTo>
                  <a:lnTo>
                    <a:pt x="40" y="89"/>
                  </a:lnTo>
                  <a:lnTo>
                    <a:pt x="35" y="88"/>
                  </a:lnTo>
                  <a:lnTo>
                    <a:pt x="32" y="88"/>
                  </a:lnTo>
                  <a:lnTo>
                    <a:pt x="23" y="83"/>
                  </a:lnTo>
                  <a:lnTo>
                    <a:pt x="16" y="78"/>
                  </a:lnTo>
                  <a:lnTo>
                    <a:pt x="10" y="72"/>
                  </a:lnTo>
                  <a:lnTo>
                    <a:pt x="6" y="65"/>
                  </a:lnTo>
                  <a:lnTo>
                    <a:pt x="2" y="58"/>
                  </a:lnTo>
                  <a:lnTo>
                    <a:pt x="0" y="53"/>
                  </a:lnTo>
                  <a:lnTo>
                    <a:pt x="0" y="48"/>
                  </a:lnTo>
                  <a:lnTo>
                    <a:pt x="0" y="39"/>
                  </a:lnTo>
                  <a:lnTo>
                    <a:pt x="2" y="31"/>
                  </a:lnTo>
                  <a:lnTo>
                    <a:pt x="4" y="26"/>
                  </a:lnTo>
                  <a:lnTo>
                    <a:pt x="5" y="23"/>
                  </a:lnTo>
                  <a:lnTo>
                    <a:pt x="10" y="15"/>
                  </a:lnTo>
                  <a:lnTo>
                    <a:pt x="13" y="12"/>
                  </a:lnTo>
                  <a:lnTo>
                    <a:pt x="16" y="9"/>
                  </a:lnTo>
                  <a:lnTo>
                    <a:pt x="21" y="7"/>
                  </a:lnTo>
                  <a:lnTo>
                    <a:pt x="24" y="4"/>
                  </a:lnTo>
                  <a:lnTo>
                    <a:pt x="32" y="2"/>
                  </a:lnTo>
                  <a:lnTo>
                    <a:pt x="36" y="0"/>
                  </a:lnTo>
                  <a:lnTo>
                    <a:pt x="41" y="0"/>
                  </a:lnTo>
                  <a:close/>
                </a:path>
              </a:pathLst>
            </a:custGeom>
            <a:solidFill>
              <a:srgbClr val="FFFFFF"/>
            </a:solidFill>
            <a:ln w="9525">
              <a:noFill/>
              <a:round/>
              <a:headEnd/>
              <a:tailEnd/>
            </a:ln>
          </p:spPr>
          <p:txBody>
            <a:bodyPr/>
            <a:lstStyle/>
            <a:p>
              <a:endParaRPr lang="ru-RU"/>
            </a:p>
          </p:txBody>
        </p:sp>
        <p:sp>
          <p:nvSpPr>
            <p:cNvPr id="22871" name="Freeform 1744"/>
            <p:cNvSpPr>
              <a:spLocks/>
            </p:cNvSpPr>
            <p:nvPr/>
          </p:nvSpPr>
          <p:spPr bwMode="auto">
            <a:xfrm>
              <a:off x="3924" y="2098"/>
              <a:ext cx="91" cy="89"/>
            </a:xfrm>
            <a:custGeom>
              <a:avLst/>
              <a:gdLst>
                <a:gd name="T0" fmla="*/ 41 w 91"/>
                <a:gd name="T1" fmla="*/ 0 h 89"/>
                <a:gd name="T2" fmla="*/ 60 w 91"/>
                <a:gd name="T3" fmla="*/ 1 h 89"/>
                <a:gd name="T4" fmla="*/ 75 w 91"/>
                <a:gd name="T5" fmla="*/ 9 h 89"/>
                <a:gd name="T6" fmla="*/ 86 w 91"/>
                <a:gd name="T7" fmla="*/ 23 h 89"/>
                <a:gd name="T8" fmla="*/ 91 w 91"/>
                <a:gd name="T9" fmla="*/ 41 h 89"/>
                <a:gd name="T10" fmla="*/ 90 w 91"/>
                <a:gd name="T11" fmla="*/ 58 h 89"/>
                <a:gd name="T12" fmla="*/ 81 w 91"/>
                <a:gd name="T13" fmla="*/ 73 h 89"/>
                <a:gd name="T14" fmla="*/ 75 w 91"/>
                <a:gd name="T15" fmla="*/ 78 h 89"/>
                <a:gd name="T16" fmla="*/ 66 w 91"/>
                <a:gd name="T17" fmla="*/ 83 h 89"/>
                <a:gd name="T18" fmla="*/ 58 w 91"/>
                <a:gd name="T19" fmla="*/ 88 h 89"/>
                <a:gd name="T20" fmla="*/ 49 w 91"/>
                <a:gd name="T21" fmla="*/ 89 h 89"/>
                <a:gd name="T22" fmla="*/ 32 w 91"/>
                <a:gd name="T23" fmla="*/ 86 h 89"/>
                <a:gd name="T24" fmla="*/ 16 w 91"/>
                <a:gd name="T25" fmla="*/ 78 h 89"/>
                <a:gd name="T26" fmla="*/ 6 w 91"/>
                <a:gd name="T27" fmla="*/ 65 h 89"/>
                <a:gd name="T28" fmla="*/ 0 w 91"/>
                <a:gd name="T29" fmla="*/ 48 h 89"/>
                <a:gd name="T30" fmla="*/ 2 w 91"/>
                <a:gd name="T31" fmla="*/ 31 h 89"/>
                <a:gd name="T32" fmla="*/ 10 w 91"/>
                <a:gd name="T33" fmla="*/ 15 h 89"/>
                <a:gd name="T34" fmla="*/ 16 w 91"/>
                <a:gd name="T35" fmla="*/ 9 h 89"/>
                <a:gd name="T36" fmla="*/ 24 w 91"/>
                <a:gd name="T37" fmla="*/ 4 h 89"/>
                <a:gd name="T38" fmla="*/ 32 w 91"/>
                <a:gd name="T39" fmla="*/ 2 h 89"/>
                <a:gd name="T40" fmla="*/ 41 w 91"/>
                <a:gd name="T41" fmla="*/ 0 h 8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1"/>
                <a:gd name="T64" fmla="*/ 0 h 89"/>
                <a:gd name="T65" fmla="*/ 91 w 91"/>
                <a:gd name="T66" fmla="*/ 89 h 8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1" h="89">
                  <a:moveTo>
                    <a:pt x="41" y="0"/>
                  </a:moveTo>
                  <a:lnTo>
                    <a:pt x="60" y="1"/>
                  </a:lnTo>
                  <a:lnTo>
                    <a:pt x="75" y="9"/>
                  </a:lnTo>
                  <a:lnTo>
                    <a:pt x="86" y="23"/>
                  </a:lnTo>
                  <a:lnTo>
                    <a:pt x="91" y="41"/>
                  </a:lnTo>
                  <a:lnTo>
                    <a:pt x="90" y="58"/>
                  </a:lnTo>
                  <a:lnTo>
                    <a:pt x="81" y="73"/>
                  </a:lnTo>
                  <a:lnTo>
                    <a:pt x="75" y="78"/>
                  </a:lnTo>
                  <a:lnTo>
                    <a:pt x="66" y="83"/>
                  </a:lnTo>
                  <a:lnTo>
                    <a:pt x="58" y="88"/>
                  </a:lnTo>
                  <a:lnTo>
                    <a:pt x="49" y="89"/>
                  </a:lnTo>
                  <a:lnTo>
                    <a:pt x="32" y="86"/>
                  </a:lnTo>
                  <a:lnTo>
                    <a:pt x="16" y="78"/>
                  </a:lnTo>
                  <a:lnTo>
                    <a:pt x="6" y="65"/>
                  </a:lnTo>
                  <a:lnTo>
                    <a:pt x="0" y="48"/>
                  </a:lnTo>
                  <a:lnTo>
                    <a:pt x="2" y="31"/>
                  </a:lnTo>
                  <a:lnTo>
                    <a:pt x="10" y="15"/>
                  </a:lnTo>
                  <a:lnTo>
                    <a:pt x="16" y="9"/>
                  </a:lnTo>
                  <a:lnTo>
                    <a:pt x="24" y="4"/>
                  </a:lnTo>
                  <a:lnTo>
                    <a:pt x="32" y="2"/>
                  </a:lnTo>
                  <a:lnTo>
                    <a:pt x="41" y="0"/>
                  </a:lnTo>
                </a:path>
              </a:pathLst>
            </a:custGeom>
            <a:noFill/>
            <a:ln w="6350" cap="rnd">
              <a:solidFill>
                <a:srgbClr val="000000"/>
              </a:solidFill>
              <a:prstDash val="solid"/>
              <a:round/>
              <a:headEnd/>
              <a:tailEnd/>
            </a:ln>
          </p:spPr>
          <p:txBody>
            <a:bodyPr/>
            <a:lstStyle/>
            <a:p>
              <a:endParaRPr lang="ru-RU"/>
            </a:p>
          </p:txBody>
        </p:sp>
        <p:sp>
          <p:nvSpPr>
            <p:cNvPr id="22872" name="Freeform 1745"/>
            <p:cNvSpPr>
              <a:spLocks/>
            </p:cNvSpPr>
            <p:nvPr/>
          </p:nvSpPr>
          <p:spPr bwMode="auto">
            <a:xfrm>
              <a:off x="3910" y="2008"/>
              <a:ext cx="92" cy="91"/>
            </a:xfrm>
            <a:custGeom>
              <a:avLst/>
              <a:gdLst>
                <a:gd name="T0" fmla="*/ 37 w 92"/>
                <a:gd name="T1" fmla="*/ 0 h 91"/>
                <a:gd name="T2" fmla="*/ 47 w 92"/>
                <a:gd name="T3" fmla="*/ 0 h 91"/>
                <a:gd name="T4" fmla="*/ 56 w 92"/>
                <a:gd name="T5" fmla="*/ 0 h 91"/>
                <a:gd name="T6" fmla="*/ 64 w 92"/>
                <a:gd name="T7" fmla="*/ 3 h 91"/>
                <a:gd name="T8" fmla="*/ 71 w 92"/>
                <a:gd name="T9" fmla="*/ 8 h 91"/>
                <a:gd name="T10" fmla="*/ 79 w 92"/>
                <a:gd name="T11" fmla="*/ 12 h 91"/>
                <a:gd name="T12" fmla="*/ 84 w 92"/>
                <a:gd name="T13" fmla="*/ 20 h 91"/>
                <a:gd name="T14" fmla="*/ 89 w 92"/>
                <a:gd name="T15" fmla="*/ 29 h 91"/>
                <a:gd name="T16" fmla="*/ 90 w 92"/>
                <a:gd name="T17" fmla="*/ 31 h 91"/>
                <a:gd name="T18" fmla="*/ 90 w 92"/>
                <a:gd name="T19" fmla="*/ 37 h 91"/>
                <a:gd name="T20" fmla="*/ 92 w 92"/>
                <a:gd name="T21" fmla="*/ 46 h 91"/>
                <a:gd name="T22" fmla="*/ 90 w 92"/>
                <a:gd name="T23" fmla="*/ 54 h 91"/>
                <a:gd name="T24" fmla="*/ 88 w 92"/>
                <a:gd name="T25" fmla="*/ 64 h 91"/>
                <a:gd name="T26" fmla="*/ 84 w 92"/>
                <a:gd name="T27" fmla="*/ 71 h 91"/>
                <a:gd name="T28" fmla="*/ 81 w 92"/>
                <a:gd name="T29" fmla="*/ 75 h 91"/>
                <a:gd name="T30" fmla="*/ 78 w 92"/>
                <a:gd name="T31" fmla="*/ 78 h 91"/>
                <a:gd name="T32" fmla="*/ 75 w 92"/>
                <a:gd name="T33" fmla="*/ 80 h 91"/>
                <a:gd name="T34" fmla="*/ 70 w 92"/>
                <a:gd name="T35" fmla="*/ 83 h 91"/>
                <a:gd name="T36" fmla="*/ 62 w 92"/>
                <a:gd name="T37" fmla="*/ 88 h 91"/>
                <a:gd name="T38" fmla="*/ 60 w 92"/>
                <a:gd name="T39" fmla="*/ 90 h 91"/>
                <a:gd name="T40" fmla="*/ 54 w 92"/>
                <a:gd name="T41" fmla="*/ 90 h 91"/>
                <a:gd name="T42" fmla="*/ 45 w 92"/>
                <a:gd name="T43" fmla="*/ 91 h 91"/>
                <a:gd name="T44" fmla="*/ 36 w 92"/>
                <a:gd name="T45" fmla="*/ 90 h 91"/>
                <a:gd name="T46" fmla="*/ 28 w 92"/>
                <a:gd name="T47" fmla="*/ 86 h 91"/>
                <a:gd name="T48" fmla="*/ 20 w 92"/>
                <a:gd name="T49" fmla="*/ 81 h 91"/>
                <a:gd name="T50" fmla="*/ 13 w 92"/>
                <a:gd name="T51" fmla="*/ 77 h 91"/>
                <a:gd name="T52" fmla="*/ 7 w 92"/>
                <a:gd name="T53" fmla="*/ 71 h 91"/>
                <a:gd name="T54" fmla="*/ 2 w 92"/>
                <a:gd name="T55" fmla="*/ 62 h 91"/>
                <a:gd name="T56" fmla="*/ 0 w 92"/>
                <a:gd name="T57" fmla="*/ 58 h 91"/>
                <a:gd name="T58" fmla="*/ 0 w 92"/>
                <a:gd name="T59" fmla="*/ 52 h 91"/>
                <a:gd name="T60" fmla="*/ 0 w 92"/>
                <a:gd name="T61" fmla="*/ 43 h 91"/>
                <a:gd name="T62" fmla="*/ 0 w 92"/>
                <a:gd name="T63" fmla="*/ 35 h 91"/>
                <a:gd name="T64" fmla="*/ 4 w 92"/>
                <a:gd name="T65" fmla="*/ 26 h 91"/>
                <a:gd name="T66" fmla="*/ 9 w 92"/>
                <a:gd name="T67" fmla="*/ 19 h 91"/>
                <a:gd name="T68" fmla="*/ 10 w 92"/>
                <a:gd name="T69" fmla="*/ 16 h 91"/>
                <a:gd name="T70" fmla="*/ 13 w 92"/>
                <a:gd name="T71" fmla="*/ 13 h 91"/>
                <a:gd name="T72" fmla="*/ 17 w 92"/>
                <a:gd name="T73" fmla="*/ 10 h 91"/>
                <a:gd name="T74" fmla="*/ 21 w 92"/>
                <a:gd name="T75" fmla="*/ 6 h 91"/>
                <a:gd name="T76" fmla="*/ 29 w 92"/>
                <a:gd name="T77" fmla="*/ 3 h 91"/>
                <a:gd name="T78" fmla="*/ 34 w 92"/>
                <a:gd name="T79" fmla="*/ 1 h 91"/>
                <a:gd name="T80" fmla="*/ 37 w 92"/>
                <a:gd name="T81" fmla="*/ 0 h 9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2"/>
                <a:gd name="T124" fmla="*/ 0 h 91"/>
                <a:gd name="T125" fmla="*/ 92 w 92"/>
                <a:gd name="T126" fmla="*/ 91 h 9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2" h="91">
                  <a:moveTo>
                    <a:pt x="37" y="0"/>
                  </a:moveTo>
                  <a:lnTo>
                    <a:pt x="47" y="0"/>
                  </a:lnTo>
                  <a:lnTo>
                    <a:pt x="56" y="0"/>
                  </a:lnTo>
                  <a:lnTo>
                    <a:pt x="64" y="3"/>
                  </a:lnTo>
                  <a:lnTo>
                    <a:pt x="71" y="8"/>
                  </a:lnTo>
                  <a:lnTo>
                    <a:pt x="79" y="12"/>
                  </a:lnTo>
                  <a:lnTo>
                    <a:pt x="84" y="20"/>
                  </a:lnTo>
                  <a:lnTo>
                    <a:pt x="89" y="29"/>
                  </a:lnTo>
                  <a:lnTo>
                    <a:pt x="90" y="31"/>
                  </a:lnTo>
                  <a:lnTo>
                    <a:pt x="90" y="37"/>
                  </a:lnTo>
                  <a:lnTo>
                    <a:pt x="92" y="46"/>
                  </a:lnTo>
                  <a:lnTo>
                    <a:pt x="90" y="54"/>
                  </a:lnTo>
                  <a:lnTo>
                    <a:pt x="88" y="64"/>
                  </a:lnTo>
                  <a:lnTo>
                    <a:pt x="84" y="71"/>
                  </a:lnTo>
                  <a:lnTo>
                    <a:pt x="81" y="75"/>
                  </a:lnTo>
                  <a:lnTo>
                    <a:pt x="78" y="78"/>
                  </a:lnTo>
                  <a:lnTo>
                    <a:pt x="75" y="80"/>
                  </a:lnTo>
                  <a:lnTo>
                    <a:pt x="70" y="83"/>
                  </a:lnTo>
                  <a:lnTo>
                    <a:pt x="62" y="88"/>
                  </a:lnTo>
                  <a:lnTo>
                    <a:pt x="60" y="90"/>
                  </a:lnTo>
                  <a:lnTo>
                    <a:pt x="54" y="90"/>
                  </a:lnTo>
                  <a:lnTo>
                    <a:pt x="45" y="91"/>
                  </a:lnTo>
                  <a:lnTo>
                    <a:pt x="36" y="90"/>
                  </a:lnTo>
                  <a:lnTo>
                    <a:pt x="28" y="86"/>
                  </a:lnTo>
                  <a:lnTo>
                    <a:pt x="20" y="81"/>
                  </a:lnTo>
                  <a:lnTo>
                    <a:pt x="13" y="77"/>
                  </a:lnTo>
                  <a:lnTo>
                    <a:pt x="7" y="71"/>
                  </a:lnTo>
                  <a:lnTo>
                    <a:pt x="2" y="62"/>
                  </a:lnTo>
                  <a:lnTo>
                    <a:pt x="0" y="58"/>
                  </a:lnTo>
                  <a:lnTo>
                    <a:pt x="0" y="52"/>
                  </a:lnTo>
                  <a:lnTo>
                    <a:pt x="0" y="43"/>
                  </a:lnTo>
                  <a:lnTo>
                    <a:pt x="0" y="35"/>
                  </a:lnTo>
                  <a:lnTo>
                    <a:pt x="4" y="26"/>
                  </a:lnTo>
                  <a:lnTo>
                    <a:pt x="9" y="19"/>
                  </a:lnTo>
                  <a:lnTo>
                    <a:pt x="10" y="16"/>
                  </a:lnTo>
                  <a:lnTo>
                    <a:pt x="13" y="13"/>
                  </a:lnTo>
                  <a:lnTo>
                    <a:pt x="17" y="10"/>
                  </a:lnTo>
                  <a:lnTo>
                    <a:pt x="21" y="6"/>
                  </a:lnTo>
                  <a:lnTo>
                    <a:pt x="29" y="3"/>
                  </a:lnTo>
                  <a:lnTo>
                    <a:pt x="34" y="1"/>
                  </a:lnTo>
                  <a:lnTo>
                    <a:pt x="37" y="0"/>
                  </a:lnTo>
                  <a:close/>
                </a:path>
              </a:pathLst>
            </a:custGeom>
            <a:solidFill>
              <a:srgbClr val="FFFFFF"/>
            </a:solidFill>
            <a:ln w="9525">
              <a:noFill/>
              <a:round/>
              <a:headEnd/>
              <a:tailEnd/>
            </a:ln>
          </p:spPr>
          <p:txBody>
            <a:bodyPr/>
            <a:lstStyle/>
            <a:p>
              <a:endParaRPr lang="ru-RU"/>
            </a:p>
          </p:txBody>
        </p:sp>
        <p:sp>
          <p:nvSpPr>
            <p:cNvPr id="22873" name="Freeform 1746"/>
            <p:cNvSpPr>
              <a:spLocks/>
            </p:cNvSpPr>
            <p:nvPr/>
          </p:nvSpPr>
          <p:spPr bwMode="auto">
            <a:xfrm>
              <a:off x="3911" y="2008"/>
              <a:ext cx="90" cy="90"/>
            </a:xfrm>
            <a:custGeom>
              <a:avLst/>
              <a:gdLst>
                <a:gd name="T0" fmla="*/ 38 w 90"/>
                <a:gd name="T1" fmla="*/ 0 h 90"/>
                <a:gd name="T2" fmla="*/ 55 w 90"/>
                <a:gd name="T3" fmla="*/ 0 h 90"/>
                <a:gd name="T4" fmla="*/ 71 w 90"/>
                <a:gd name="T5" fmla="*/ 8 h 90"/>
                <a:gd name="T6" fmla="*/ 84 w 90"/>
                <a:gd name="T7" fmla="*/ 19 h 90"/>
                <a:gd name="T8" fmla="*/ 89 w 90"/>
                <a:gd name="T9" fmla="*/ 27 h 90"/>
                <a:gd name="T10" fmla="*/ 90 w 90"/>
                <a:gd name="T11" fmla="*/ 37 h 90"/>
                <a:gd name="T12" fmla="*/ 90 w 90"/>
                <a:gd name="T13" fmla="*/ 54 h 90"/>
                <a:gd name="T14" fmla="*/ 87 w 90"/>
                <a:gd name="T15" fmla="*/ 64 h 90"/>
                <a:gd name="T16" fmla="*/ 84 w 90"/>
                <a:gd name="T17" fmla="*/ 71 h 90"/>
                <a:gd name="T18" fmla="*/ 71 w 90"/>
                <a:gd name="T19" fmla="*/ 83 h 90"/>
                <a:gd name="T20" fmla="*/ 54 w 90"/>
                <a:gd name="T21" fmla="*/ 90 h 90"/>
                <a:gd name="T22" fmla="*/ 35 w 90"/>
                <a:gd name="T23" fmla="*/ 90 h 90"/>
                <a:gd name="T24" fmla="*/ 20 w 90"/>
                <a:gd name="T25" fmla="*/ 81 h 90"/>
                <a:gd name="T26" fmla="*/ 7 w 90"/>
                <a:gd name="T27" fmla="*/ 69 h 90"/>
                <a:gd name="T28" fmla="*/ 3 w 90"/>
                <a:gd name="T29" fmla="*/ 61 h 90"/>
                <a:gd name="T30" fmla="*/ 0 w 90"/>
                <a:gd name="T31" fmla="*/ 52 h 90"/>
                <a:gd name="T32" fmla="*/ 0 w 90"/>
                <a:gd name="T33" fmla="*/ 35 h 90"/>
                <a:gd name="T34" fmla="*/ 3 w 90"/>
                <a:gd name="T35" fmla="*/ 26 h 90"/>
                <a:gd name="T36" fmla="*/ 9 w 90"/>
                <a:gd name="T37" fmla="*/ 19 h 90"/>
                <a:gd name="T38" fmla="*/ 20 w 90"/>
                <a:gd name="T39" fmla="*/ 6 h 90"/>
                <a:gd name="T40" fmla="*/ 38 w 90"/>
                <a:gd name="T41" fmla="*/ 0 h 9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0"/>
                <a:gd name="T64" fmla="*/ 0 h 90"/>
                <a:gd name="T65" fmla="*/ 90 w 90"/>
                <a:gd name="T66" fmla="*/ 90 h 9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0" h="90">
                  <a:moveTo>
                    <a:pt x="38" y="0"/>
                  </a:moveTo>
                  <a:lnTo>
                    <a:pt x="55" y="0"/>
                  </a:lnTo>
                  <a:lnTo>
                    <a:pt x="71" y="8"/>
                  </a:lnTo>
                  <a:lnTo>
                    <a:pt x="84" y="19"/>
                  </a:lnTo>
                  <a:lnTo>
                    <a:pt x="89" y="27"/>
                  </a:lnTo>
                  <a:lnTo>
                    <a:pt x="90" y="37"/>
                  </a:lnTo>
                  <a:lnTo>
                    <a:pt x="90" y="54"/>
                  </a:lnTo>
                  <a:lnTo>
                    <a:pt x="87" y="64"/>
                  </a:lnTo>
                  <a:lnTo>
                    <a:pt x="84" y="71"/>
                  </a:lnTo>
                  <a:lnTo>
                    <a:pt x="71" y="83"/>
                  </a:lnTo>
                  <a:lnTo>
                    <a:pt x="54" y="90"/>
                  </a:lnTo>
                  <a:lnTo>
                    <a:pt x="35" y="90"/>
                  </a:lnTo>
                  <a:lnTo>
                    <a:pt x="20" y="81"/>
                  </a:lnTo>
                  <a:lnTo>
                    <a:pt x="7" y="69"/>
                  </a:lnTo>
                  <a:lnTo>
                    <a:pt x="3" y="61"/>
                  </a:lnTo>
                  <a:lnTo>
                    <a:pt x="0" y="52"/>
                  </a:lnTo>
                  <a:lnTo>
                    <a:pt x="0" y="35"/>
                  </a:lnTo>
                  <a:lnTo>
                    <a:pt x="3" y="26"/>
                  </a:lnTo>
                  <a:lnTo>
                    <a:pt x="9" y="19"/>
                  </a:lnTo>
                  <a:lnTo>
                    <a:pt x="20" y="6"/>
                  </a:lnTo>
                  <a:lnTo>
                    <a:pt x="38" y="0"/>
                  </a:lnTo>
                </a:path>
              </a:pathLst>
            </a:custGeom>
            <a:noFill/>
            <a:ln w="6350" cap="rnd">
              <a:solidFill>
                <a:srgbClr val="000000"/>
              </a:solidFill>
              <a:prstDash val="solid"/>
              <a:round/>
              <a:headEnd/>
              <a:tailEnd/>
            </a:ln>
          </p:spPr>
          <p:txBody>
            <a:bodyPr/>
            <a:lstStyle/>
            <a:p>
              <a:endParaRPr lang="ru-RU"/>
            </a:p>
          </p:txBody>
        </p:sp>
        <p:sp>
          <p:nvSpPr>
            <p:cNvPr id="22874" name="Freeform 1747"/>
            <p:cNvSpPr>
              <a:spLocks/>
            </p:cNvSpPr>
            <p:nvPr/>
          </p:nvSpPr>
          <p:spPr bwMode="auto">
            <a:xfrm>
              <a:off x="3890" y="1912"/>
              <a:ext cx="91" cy="91"/>
            </a:xfrm>
            <a:custGeom>
              <a:avLst/>
              <a:gdLst>
                <a:gd name="T0" fmla="*/ 35 w 91"/>
                <a:gd name="T1" fmla="*/ 2 h 91"/>
                <a:gd name="T2" fmla="*/ 43 w 91"/>
                <a:gd name="T3" fmla="*/ 0 h 91"/>
                <a:gd name="T4" fmla="*/ 52 w 91"/>
                <a:gd name="T5" fmla="*/ 0 h 91"/>
                <a:gd name="T6" fmla="*/ 61 w 91"/>
                <a:gd name="T7" fmla="*/ 3 h 91"/>
                <a:gd name="T8" fmla="*/ 65 w 91"/>
                <a:gd name="T9" fmla="*/ 5 h 91"/>
                <a:gd name="T10" fmla="*/ 69 w 91"/>
                <a:gd name="T11" fmla="*/ 7 h 91"/>
                <a:gd name="T12" fmla="*/ 72 w 91"/>
                <a:gd name="T13" fmla="*/ 9 h 91"/>
                <a:gd name="T14" fmla="*/ 76 w 91"/>
                <a:gd name="T15" fmla="*/ 11 h 91"/>
                <a:gd name="T16" fmla="*/ 82 w 91"/>
                <a:gd name="T17" fmla="*/ 17 h 91"/>
                <a:gd name="T18" fmla="*/ 85 w 91"/>
                <a:gd name="T19" fmla="*/ 21 h 91"/>
                <a:gd name="T20" fmla="*/ 87 w 91"/>
                <a:gd name="T21" fmla="*/ 26 h 91"/>
                <a:gd name="T22" fmla="*/ 89 w 91"/>
                <a:gd name="T23" fmla="*/ 34 h 91"/>
                <a:gd name="T24" fmla="*/ 91 w 91"/>
                <a:gd name="T25" fmla="*/ 43 h 91"/>
                <a:gd name="T26" fmla="*/ 91 w 91"/>
                <a:gd name="T27" fmla="*/ 53 h 91"/>
                <a:gd name="T28" fmla="*/ 89 w 91"/>
                <a:gd name="T29" fmla="*/ 61 h 91"/>
                <a:gd name="T30" fmla="*/ 87 w 91"/>
                <a:gd name="T31" fmla="*/ 69 h 91"/>
                <a:gd name="T32" fmla="*/ 80 w 91"/>
                <a:gd name="T33" fmla="*/ 76 h 91"/>
                <a:gd name="T34" fmla="*/ 78 w 91"/>
                <a:gd name="T35" fmla="*/ 78 h 91"/>
                <a:gd name="T36" fmla="*/ 74 w 91"/>
                <a:gd name="T37" fmla="*/ 82 h 91"/>
                <a:gd name="T38" fmla="*/ 71 w 91"/>
                <a:gd name="T39" fmla="*/ 85 h 91"/>
                <a:gd name="T40" fmla="*/ 67 w 91"/>
                <a:gd name="T41" fmla="*/ 87 h 91"/>
                <a:gd name="T42" fmla="*/ 58 w 91"/>
                <a:gd name="T43" fmla="*/ 89 h 91"/>
                <a:gd name="T44" fmla="*/ 49 w 91"/>
                <a:gd name="T45" fmla="*/ 91 h 91"/>
                <a:gd name="T46" fmla="*/ 39 w 91"/>
                <a:gd name="T47" fmla="*/ 91 h 91"/>
                <a:gd name="T48" fmla="*/ 32 w 91"/>
                <a:gd name="T49" fmla="*/ 89 h 91"/>
                <a:gd name="T50" fmla="*/ 27 w 91"/>
                <a:gd name="T51" fmla="*/ 88 h 91"/>
                <a:gd name="T52" fmla="*/ 24 w 91"/>
                <a:gd name="T53" fmla="*/ 85 h 91"/>
                <a:gd name="T54" fmla="*/ 19 w 91"/>
                <a:gd name="T55" fmla="*/ 83 h 91"/>
                <a:gd name="T56" fmla="*/ 16 w 91"/>
                <a:gd name="T57" fmla="*/ 80 h 91"/>
                <a:gd name="T58" fmla="*/ 10 w 91"/>
                <a:gd name="T59" fmla="*/ 74 h 91"/>
                <a:gd name="T60" fmla="*/ 9 w 91"/>
                <a:gd name="T61" fmla="*/ 70 h 91"/>
                <a:gd name="T62" fmla="*/ 5 w 91"/>
                <a:gd name="T63" fmla="*/ 68 h 91"/>
                <a:gd name="T64" fmla="*/ 2 w 91"/>
                <a:gd name="T65" fmla="*/ 58 h 91"/>
                <a:gd name="T66" fmla="*/ 0 w 91"/>
                <a:gd name="T67" fmla="*/ 48 h 91"/>
                <a:gd name="T68" fmla="*/ 0 w 91"/>
                <a:gd name="T69" fmla="*/ 40 h 91"/>
                <a:gd name="T70" fmla="*/ 3 w 91"/>
                <a:gd name="T71" fmla="*/ 30 h 91"/>
                <a:gd name="T72" fmla="*/ 7 w 91"/>
                <a:gd name="T73" fmla="*/ 23 h 91"/>
                <a:gd name="T74" fmla="*/ 11 w 91"/>
                <a:gd name="T75" fmla="*/ 17 h 91"/>
                <a:gd name="T76" fmla="*/ 15 w 91"/>
                <a:gd name="T77" fmla="*/ 13 h 91"/>
                <a:gd name="T78" fmla="*/ 18 w 91"/>
                <a:gd name="T79" fmla="*/ 10 h 91"/>
                <a:gd name="T80" fmla="*/ 22 w 91"/>
                <a:gd name="T81" fmla="*/ 8 h 91"/>
                <a:gd name="T82" fmla="*/ 26 w 91"/>
                <a:gd name="T83" fmla="*/ 5 h 91"/>
                <a:gd name="T84" fmla="*/ 35 w 91"/>
                <a:gd name="T85" fmla="*/ 2 h 9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1"/>
                <a:gd name="T130" fmla="*/ 0 h 91"/>
                <a:gd name="T131" fmla="*/ 91 w 91"/>
                <a:gd name="T132" fmla="*/ 91 h 9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1" h="91">
                  <a:moveTo>
                    <a:pt x="35" y="2"/>
                  </a:moveTo>
                  <a:lnTo>
                    <a:pt x="43" y="0"/>
                  </a:lnTo>
                  <a:lnTo>
                    <a:pt x="52" y="0"/>
                  </a:lnTo>
                  <a:lnTo>
                    <a:pt x="61" y="3"/>
                  </a:lnTo>
                  <a:lnTo>
                    <a:pt x="65" y="5"/>
                  </a:lnTo>
                  <a:lnTo>
                    <a:pt x="69" y="7"/>
                  </a:lnTo>
                  <a:lnTo>
                    <a:pt x="72" y="9"/>
                  </a:lnTo>
                  <a:lnTo>
                    <a:pt x="76" y="11"/>
                  </a:lnTo>
                  <a:lnTo>
                    <a:pt x="82" y="17"/>
                  </a:lnTo>
                  <a:lnTo>
                    <a:pt x="85" y="21"/>
                  </a:lnTo>
                  <a:lnTo>
                    <a:pt x="87" y="26"/>
                  </a:lnTo>
                  <a:lnTo>
                    <a:pt x="89" y="34"/>
                  </a:lnTo>
                  <a:lnTo>
                    <a:pt x="91" y="43"/>
                  </a:lnTo>
                  <a:lnTo>
                    <a:pt x="91" y="53"/>
                  </a:lnTo>
                  <a:lnTo>
                    <a:pt x="89" y="61"/>
                  </a:lnTo>
                  <a:lnTo>
                    <a:pt x="87" y="69"/>
                  </a:lnTo>
                  <a:lnTo>
                    <a:pt x="80" y="76"/>
                  </a:lnTo>
                  <a:lnTo>
                    <a:pt x="78" y="78"/>
                  </a:lnTo>
                  <a:lnTo>
                    <a:pt x="74" y="82"/>
                  </a:lnTo>
                  <a:lnTo>
                    <a:pt x="71" y="85"/>
                  </a:lnTo>
                  <a:lnTo>
                    <a:pt x="67" y="87"/>
                  </a:lnTo>
                  <a:lnTo>
                    <a:pt x="58" y="89"/>
                  </a:lnTo>
                  <a:lnTo>
                    <a:pt x="49" y="91"/>
                  </a:lnTo>
                  <a:lnTo>
                    <a:pt x="39" y="91"/>
                  </a:lnTo>
                  <a:lnTo>
                    <a:pt x="32" y="89"/>
                  </a:lnTo>
                  <a:lnTo>
                    <a:pt x="27" y="88"/>
                  </a:lnTo>
                  <a:lnTo>
                    <a:pt x="24" y="85"/>
                  </a:lnTo>
                  <a:lnTo>
                    <a:pt x="19" y="83"/>
                  </a:lnTo>
                  <a:lnTo>
                    <a:pt x="16" y="80"/>
                  </a:lnTo>
                  <a:lnTo>
                    <a:pt x="10" y="74"/>
                  </a:lnTo>
                  <a:lnTo>
                    <a:pt x="9" y="70"/>
                  </a:lnTo>
                  <a:lnTo>
                    <a:pt x="5" y="68"/>
                  </a:lnTo>
                  <a:lnTo>
                    <a:pt x="2" y="58"/>
                  </a:lnTo>
                  <a:lnTo>
                    <a:pt x="0" y="48"/>
                  </a:lnTo>
                  <a:lnTo>
                    <a:pt x="0" y="40"/>
                  </a:lnTo>
                  <a:lnTo>
                    <a:pt x="3" y="30"/>
                  </a:lnTo>
                  <a:lnTo>
                    <a:pt x="7" y="23"/>
                  </a:lnTo>
                  <a:lnTo>
                    <a:pt x="11" y="17"/>
                  </a:lnTo>
                  <a:lnTo>
                    <a:pt x="15" y="13"/>
                  </a:lnTo>
                  <a:lnTo>
                    <a:pt x="18" y="10"/>
                  </a:lnTo>
                  <a:lnTo>
                    <a:pt x="22" y="8"/>
                  </a:lnTo>
                  <a:lnTo>
                    <a:pt x="26" y="5"/>
                  </a:lnTo>
                  <a:lnTo>
                    <a:pt x="35" y="2"/>
                  </a:lnTo>
                  <a:close/>
                </a:path>
              </a:pathLst>
            </a:custGeom>
            <a:solidFill>
              <a:srgbClr val="FFFFFF"/>
            </a:solidFill>
            <a:ln w="9525">
              <a:noFill/>
              <a:round/>
              <a:headEnd/>
              <a:tailEnd/>
            </a:ln>
          </p:spPr>
          <p:txBody>
            <a:bodyPr/>
            <a:lstStyle/>
            <a:p>
              <a:endParaRPr lang="ru-RU"/>
            </a:p>
          </p:txBody>
        </p:sp>
        <p:sp>
          <p:nvSpPr>
            <p:cNvPr id="22875" name="Freeform 1748"/>
            <p:cNvSpPr>
              <a:spLocks/>
            </p:cNvSpPr>
            <p:nvPr/>
          </p:nvSpPr>
          <p:spPr bwMode="auto">
            <a:xfrm>
              <a:off x="3890" y="1912"/>
              <a:ext cx="91" cy="91"/>
            </a:xfrm>
            <a:custGeom>
              <a:avLst/>
              <a:gdLst>
                <a:gd name="T0" fmla="*/ 35 w 91"/>
                <a:gd name="T1" fmla="*/ 2 h 91"/>
                <a:gd name="T2" fmla="*/ 43 w 91"/>
                <a:gd name="T3" fmla="*/ 0 h 91"/>
                <a:gd name="T4" fmla="*/ 52 w 91"/>
                <a:gd name="T5" fmla="*/ 0 h 91"/>
                <a:gd name="T6" fmla="*/ 61 w 91"/>
                <a:gd name="T7" fmla="*/ 3 h 91"/>
                <a:gd name="T8" fmla="*/ 65 w 91"/>
                <a:gd name="T9" fmla="*/ 5 h 91"/>
                <a:gd name="T10" fmla="*/ 69 w 91"/>
                <a:gd name="T11" fmla="*/ 7 h 91"/>
                <a:gd name="T12" fmla="*/ 72 w 91"/>
                <a:gd name="T13" fmla="*/ 9 h 91"/>
                <a:gd name="T14" fmla="*/ 76 w 91"/>
                <a:gd name="T15" fmla="*/ 11 h 91"/>
                <a:gd name="T16" fmla="*/ 82 w 91"/>
                <a:gd name="T17" fmla="*/ 17 h 91"/>
                <a:gd name="T18" fmla="*/ 85 w 91"/>
                <a:gd name="T19" fmla="*/ 21 h 91"/>
                <a:gd name="T20" fmla="*/ 87 w 91"/>
                <a:gd name="T21" fmla="*/ 26 h 91"/>
                <a:gd name="T22" fmla="*/ 89 w 91"/>
                <a:gd name="T23" fmla="*/ 34 h 91"/>
                <a:gd name="T24" fmla="*/ 91 w 91"/>
                <a:gd name="T25" fmla="*/ 43 h 91"/>
                <a:gd name="T26" fmla="*/ 91 w 91"/>
                <a:gd name="T27" fmla="*/ 53 h 91"/>
                <a:gd name="T28" fmla="*/ 89 w 91"/>
                <a:gd name="T29" fmla="*/ 61 h 91"/>
                <a:gd name="T30" fmla="*/ 87 w 91"/>
                <a:gd name="T31" fmla="*/ 69 h 91"/>
                <a:gd name="T32" fmla="*/ 80 w 91"/>
                <a:gd name="T33" fmla="*/ 76 h 91"/>
                <a:gd name="T34" fmla="*/ 78 w 91"/>
                <a:gd name="T35" fmla="*/ 78 h 91"/>
                <a:gd name="T36" fmla="*/ 74 w 91"/>
                <a:gd name="T37" fmla="*/ 82 h 91"/>
                <a:gd name="T38" fmla="*/ 71 w 91"/>
                <a:gd name="T39" fmla="*/ 85 h 91"/>
                <a:gd name="T40" fmla="*/ 67 w 91"/>
                <a:gd name="T41" fmla="*/ 87 h 91"/>
                <a:gd name="T42" fmla="*/ 58 w 91"/>
                <a:gd name="T43" fmla="*/ 89 h 91"/>
                <a:gd name="T44" fmla="*/ 49 w 91"/>
                <a:gd name="T45" fmla="*/ 91 h 91"/>
                <a:gd name="T46" fmla="*/ 39 w 91"/>
                <a:gd name="T47" fmla="*/ 91 h 91"/>
                <a:gd name="T48" fmla="*/ 32 w 91"/>
                <a:gd name="T49" fmla="*/ 89 h 91"/>
                <a:gd name="T50" fmla="*/ 27 w 91"/>
                <a:gd name="T51" fmla="*/ 88 h 91"/>
                <a:gd name="T52" fmla="*/ 24 w 91"/>
                <a:gd name="T53" fmla="*/ 85 h 91"/>
                <a:gd name="T54" fmla="*/ 19 w 91"/>
                <a:gd name="T55" fmla="*/ 83 h 91"/>
                <a:gd name="T56" fmla="*/ 16 w 91"/>
                <a:gd name="T57" fmla="*/ 80 h 91"/>
                <a:gd name="T58" fmla="*/ 10 w 91"/>
                <a:gd name="T59" fmla="*/ 74 h 91"/>
                <a:gd name="T60" fmla="*/ 9 w 91"/>
                <a:gd name="T61" fmla="*/ 70 h 91"/>
                <a:gd name="T62" fmla="*/ 5 w 91"/>
                <a:gd name="T63" fmla="*/ 68 h 91"/>
                <a:gd name="T64" fmla="*/ 2 w 91"/>
                <a:gd name="T65" fmla="*/ 58 h 91"/>
                <a:gd name="T66" fmla="*/ 0 w 91"/>
                <a:gd name="T67" fmla="*/ 48 h 91"/>
                <a:gd name="T68" fmla="*/ 0 w 91"/>
                <a:gd name="T69" fmla="*/ 40 h 91"/>
                <a:gd name="T70" fmla="*/ 3 w 91"/>
                <a:gd name="T71" fmla="*/ 30 h 91"/>
                <a:gd name="T72" fmla="*/ 7 w 91"/>
                <a:gd name="T73" fmla="*/ 23 h 91"/>
                <a:gd name="T74" fmla="*/ 11 w 91"/>
                <a:gd name="T75" fmla="*/ 17 h 91"/>
                <a:gd name="T76" fmla="*/ 15 w 91"/>
                <a:gd name="T77" fmla="*/ 13 h 91"/>
                <a:gd name="T78" fmla="*/ 18 w 91"/>
                <a:gd name="T79" fmla="*/ 10 h 91"/>
                <a:gd name="T80" fmla="*/ 22 w 91"/>
                <a:gd name="T81" fmla="*/ 8 h 91"/>
                <a:gd name="T82" fmla="*/ 26 w 91"/>
                <a:gd name="T83" fmla="*/ 5 h 91"/>
                <a:gd name="T84" fmla="*/ 35 w 91"/>
                <a:gd name="T85" fmla="*/ 2 h 9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1"/>
                <a:gd name="T130" fmla="*/ 0 h 91"/>
                <a:gd name="T131" fmla="*/ 91 w 91"/>
                <a:gd name="T132" fmla="*/ 91 h 9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1" h="91">
                  <a:moveTo>
                    <a:pt x="35" y="2"/>
                  </a:moveTo>
                  <a:lnTo>
                    <a:pt x="43" y="0"/>
                  </a:lnTo>
                  <a:lnTo>
                    <a:pt x="52" y="0"/>
                  </a:lnTo>
                  <a:lnTo>
                    <a:pt x="61" y="3"/>
                  </a:lnTo>
                  <a:lnTo>
                    <a:pt x="65" y="5"/>
                  </a:lnTo>
                  <a:lnTo>
                    <a:pt x="69" y="7"/>
                  </a:lnTo>
                  <a:lnTo>
                    <a:pt x="72" y="9"/>
                  </a:lnTo>
                  <a:lnTo>
                    <a:pt x="76" y="11"/>
                  </a:lnTo>
                  <a:lnTo>
                    <a:pt x="82" y="17"/>
                  </a:lnTo>
                  <a:lnTo>
                    <a:pt x="85" y="21"/>
                  </a:lnTo>
                  <a:lnTo>
                    <a:pt x="87" y="26"/>
                  </a:lnTo>
                  <a:lnTo>
                    <a:pt x="89" y="34"/>
                  </a:lnTo>
                  <a:lnTo>
                    <a:pt x="91" y="43"/>
                  </a:lnTo>
                  <a:lnTo>
                    <a:pt x="91" y="53"/>
                  </a:lnTo>
                  <a:lnTo>
                    <a:pt x="89" y="61"/>
                  </a:lnTo>
                  <a:lnTo>
                    <a:pt x="87" y="69"/>
                  </a:lnTo>
                  <a:lnTo>
                    <a:pt x="80" y="76"/>
                  </a:lnTo>
                  <a:lnTo>
                    <a:pt x="78" y="78"/>
                  </a:lnTo>
                  <a:lnTo>
                    <a:pt x="74" y="82"/>
                  </a:lnTo>
                  <a:lnTo>
                    <a:pt x="71" y="85"/>
                  </a:lnTo>
                  <a:lnTo>
                    <a:pt x="67" y="87"/>
                  </a:lnTo>
                  <a:lnTo>
                    <a:pt x="58" y="89"/>
                  </a:lnTo>
                  <a:lnTo>
                    <a:pt x="49" y="91"/>
                  </a:lnTo>
                  <a:lnTo>
                    <a:pt x="39" y="91"/>
                  </a:lnTo>
                  <a:lnTo>
                    <a:pt x="32" y="89"/>
                  </a:lnTo>
                  <a:lnTo>
                    <a:pt x="27" y="88"/>
                  </a:lnTo>
                  <a:lnTo>
                    <a:pt x="24" y="85"/>
                  </a:lnTo>
                  <a:lnTo>
                    <a:pt x="19" y="83"/>
                  </a:lnTo>
                  <a:lnTo>
                    <a:pt x="16" y="80"/>
                  </a:lnTo>
                  <a:lnTo>
                    <a:pt x="10" y="74"/>
                  </a:lnTo>
                  <a:lnTo>
                    <a:pt x="9" y="70"/>
                  </a:lnTo>
                  <a:lnTo>
                    <a:pt x="5" y="68"/>
                  </a:lnTo>
                  <a:lnTo>
                    <a:pt x="2" y="58"/>
                  </a:lnTo>
                  <a:lnTo>
                    <a:pt x="0" y="48"/>
                  </a:lnTo>
                  <a:lnTo>
                    <a:pt x="0" y="40"/>
                  </a:lnTo>
                  <a:lnTo>
                    <a:pt x="3" y="30"/>
                  </a:lnTo>
                  <a:lnTo>
                    <a:pt x="7" y="23"/>
                  </a:lnTo>
                  <a:lnTo>
                    <a:pt x="11" y="17"/>
                  </a:lnTo>
                  <a:lnTo>
                    <a:pt x="15" y="13"/>
                  </a:lnTo>
                  <a:lnTo>
                    <a:pt x="18" y="10"/>
                  </a:lnTo>
                  <a:lnTo>
                    <a:pt x="22" y="8"/>
                  </a:lnTo>
                  <a:lnTo>
                    <a:pt x="26" y="5"/>
                  </a:lnTo>
                  <a:lnTo>
                    <a:pt x="35" y="2"/>
                  </a:lnTo>
                </a:path>
              </a:pathLst>
            </a:custGeom>
            <a:noFill/>
            <a:ln w="6350" cap="rnd">
              <a:solidFill>
                <a:srgbClr val="000000"/>
              </a:solidFill>
              <a:prstDash val="solid"/>
              <a:round/>
              <a:headEnd/>
              <a:tailEnd/>
            </a:ln>
          </p:spPr>
          <p:txBody>
            <a:bodyPr/>
            <a:lstStyle/>
            <a:p>
              <a:endParaRPr lang="ru-RU"/>
            </a:p>
          </p:txBody>
        </p:sp>
        <p:sp>
          <p:nvSpPr>
            <p:cNvPr id="22876" name="Freeform 1749"/>
            <p:cNvSpPr>
              <a:spLocks/>
            </p:cNvSpPr>
            <p:nvPr/>
          </p:nvSpPr>
          <p:spPr bwMode="auto">
            <a:xfrm>
              <a:off x="3862" y="1824"/>
              <a:ext cx="91" cy="88"/>
            </a:xfrm>
            <a:custGeom>
              <a:avLst/>
              <a:gdLst>
                <a:gd name="T0" fmla="*/ 30 w 91"/>
                <a:gd name="T1" fmla="*/ 4 h 88"/>
                <a:gd name="T2" fmla="*/ 39 w 91"/>
                <a:gd name="T3" fmla="*/ 2 h 88"/>
                <a:gd name="T4" fmla="*/ 48 w 91"/>
                <a:gd name="T5" fmla="*/ 0 h 88"/>
                <a:gd name="T6" fmla="*/ 52 w 91"/>
                <a:gd name="T7" fmla="*/ 2 h 88"/>
                <a:gd name="T8" fmla="*/ 56 w 91"/>
                <a:gd name="T9" fmla="*/ 2 h 88"/>
                <a:gd name="T10" fmla="*/ 64 w 91"/>
                <a:gd name="T11" fmla="*/ 5 h 88"/>
                <a:gd name="T12" fmla="*/ 72 w 91"/>
                <a:gd name="T13" fmla="*/ 9 h 88"/>
                <a:gd name="T14" fmla="*/ 75 w 91"/>
                <a:gd name="T15" fmla="*/ 11 h 88"/>
                <a:gd name="T16" fmla="*/ 80 w 91"/>
                <a:gd name="T17" fmla="*/ 14 h 88"/>
                <a:gd name="T18" fmla="*/ 81 w 91"/>
                <a:gd name="T19" fmla="*/ 18 h 88"/>
                <a:gd name="T20" fmla="*/ 84 w 91"/>
                <a:gd name="T21" fmla="*/ 22 h 88"/>
                <a:gd name="T22" fmla="*/ 86 w 91"/>
                <a:gd name="T23" fmla="*/ 25 h 88"/>
                <a:gd name="T24" fmla="*/ 89 w 91"/>
                <a:gd name="T25" fmla="*/ 29 h 88"/>
                <a:gd name="T26" fmla="*/ 91 w 91"/>
                <a:gd name="T27" fmla="*/ 39 h 88"/>
                <a:gd name="T28" fmla="*/ 91 w 91"/>
                <a:gd name="T29" fmla="*/ 46 h 88"/>
                <a:gd name="T30" fmla="*/ 89 w 91"/>
                <a:gd name="T31" fmla="*/ 56 h 88"/>
                <a:gd name="T32" fmla="*/ 88 w 91"/>
                <a:gd name="T33" fmla="*/ 64 h 88"/>
                <a:gd name="T34" fmla="*/ 83 w 91"/>
                <a:gd name="T35" fmla="*/ 71 h 88"/>
                <a:gd name="T36" fmla="*/ 76 w 91"/>
                <a:gd name="T37" fmla="*/ 77 h 88"/>
                <a:gd name="T38" fmla="*/ 69 w 91"/>
                <a:gd name="T39" fmla="*/ 82 h 88"/>
                <a:gd name="T40" fmla="*/ 61 w 91"/>
                <a:gd name="T41" fmla="*/ 86 h 88"/>
                <a:gd name="T42" fmla="*/ 52 w 91"/>
                <a:gd name="T43" fmla="*/ 88 h 88"/>
                <a:gd name="T44" fmla="*/ 44 w 91"/>
                <a:gd name="T45" fmla="*/ 88 h 88"/>
                <a:gd name="T46" fmla="*/ 39 w 91"/>
                <a:gd name="T47" fmla="*/ 88 h 88"/>
                <a:gd name="T48" fmla="*/ 35 w 91"/>
                <a:gd name="T49" fmla="*/ 86 h 88"/>
                <a:gd name="T50" fmla="*/ 26 w 91"/>
                <a:gd name="T51" fmla="*/ 85 h 88"/>
                <a:gd name="T52" fmla="*/ 19 w 91"/>
                <a:gd name="T53" fmla="*/ 81 h 88"/>
                <a:gd name="T54" fmla="*/ 15 w 91"/>
                <a:gd name="T55" fmla="*/ 77 h 88"/>
                <a:gd name="T56" fmla="*/ 13 w 91"/>
                <a:gd name="T57" fmla="*/ 75 h 88"/>
                <a:gd name="T58" fmla="*/ 9 w 91"/>
                <a:gd name="T59" fmla="*/ 71 h 88"/>
                <a:gd name="T60" fmla="*/ 6 w 91"/>
                <a:gd name="T61" fmla="*/ 68 h 88"/>
                <a:gd name="T62" fmla="*/ 5 w 91"/>
                <a:gd name="T63" fmla="*/ 64 h 88"/>
                <a:gd name="T64" fmla="*/ 3 w 91"/>
                <a:gd name="T65" fmla="*/ 61 h 88"/>
                <a:gd name="T66" fmla="*/ 0 w 91"/>
                <a:gd name="T67" fmla="*/ 51 h 88"/>
                <a:gd name="T68" fmla="*/ 0 w 91"/>
                <a:gd name="T69" fmla="*/ 42 h 88"/>
                <a:gd name="T70" fmla="*/ 2 w 91"/>
                <a:gd name="T71" fmla="*/ 35 h 88"/>
                <a:gd name="T72" fmla="*/ 5 w 91"/>
                <a:gd name="T73" fmla="*/ 27 h 88"/>
                <a:gd name="T74" fmla="*/ 7 w 91"/>
                <a:gd name="T75" fmla="*/ 19 h 88"/>
                <a:gd name="T76" fmla="*/ 14 w 91"/>
                <a:gd name="T77" fmla="*/ 13 h 88"/>
                <a:gd name="T78" fmla="*/ 22 w 91"/>
                <a:gd name="T79" fmla="*/ 7 h 88"/>
                <a:gd name="T80" fmla="*/ 30 w 91"/>
                <a:gd name="T81" fmla="*/ 4 h 8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1"/>
                <a:gd name="T124" fmla="*/ 0 h 88"/>
                <a:gd name="T125" fmla="*/ 91 w 91"/>
                <a:gd name="T126" fmla="*/ 88 h 8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1" h="88">
                  <a:moveTo>
                    <a:pt x="30" y="4"/>
                  </a:moveTo>
                  <a:lnTo>
                    <a:pt x="39" y="2"/>
                  </a:lnTo>
                  <a:lnTo>
                    <a:pt x="48" y="0"/>
                  </a:lnTo>
                  <a:lnTo>
                    <a:pt x="52" y="2"/>
                  </a:lnTo>
                  <a:lnTo>
                    <a:pt x="56" y="2"/>
                  </a:lnTo>
                  <a:lnTo>
                    <a:pt x="64" y="5"/>
                  </a:lnTo>
                  <a:lnTo>
                    <a:pt x="72" y="9"/>
                  </a:lnTo>
                  <a:lnTo>
                    <a:pt x="75" y="11"/>
                  </a:lnTo>
                  <a:lnTo>
                    <a:pt x="80" y="14"/>
                  </a:lnTo>
                  <a:lnTo>
                    <a:pt x="81" y="18"/>
                  </a:lnTo>
                  <a:lnTo>
                    <a:pt x="84" y="22"/>
                  </a:lnTo>
                  <a:lnTo>
                    <a:pt x="86" y="25"/>
                  </a:lnTo>
                  <a:lnTo>
                    <a:pt x="89" y="29"/>
                  </a:lnTo>
                  <a:lnTo>
                    <a:pt x="91" y="39"/>
                  </a:lnTo>
                  <a:lnTo>
                    <a:pt x="91" y="46"/>
                  </a:lnTo>
                  <a:lnTo>
                    <a:pt x="89" y="56"/>
                  </a:lnTo>
                  <a:lnTo>
                    <a:pt x="88" y="64"/>
                  </a:lnTo>
                  <a:lnTo>
                    <a:pt x="83" y="71"/>
                  </a:lnTo>
                  <a:lnTo>
                    <a:pt x="76" y="77"/>
                  </a:lnTo>
                  <a:lnTo>
                    <a:pt x="69" y="82"/>
                  </a:lnTo>
                  <a:lnTo>
                    <a:pt x="61" y="86"/>
                  </a:lnTo>
                  <a:lnTo>
                    <a:pt x="52" y="88"/>
                  </a:lnTo>
                  <a:lnTo>
                    <a:pt x="44" y="88"/>
                  </a:lnTo>
                  <a:lnTo>
                    <a:pt x="39" y="88"/>
                  </a:lnTo>
                  <a:lnTo>
                    <a:pt x="35" y="86"/>
                  </a:lnTo>
                  <a:lnTo>
                    <a:pt x="26" y="85"/>
                  </a:lnTo>
                  <a:lnTo>
                    <a:pt x="19" y="81"/>
                  </a:lnTo>
                  <a:lnTo>
                    <a:pt x="15" y="77"/>
                  </a:lnTo>
                  <a:lnTo>
                    <a:pt x="13" y="75"/>
                  </a:lnTo>
                  <a:lnTo>
                    <a:pt x="9" y="71"/>
                  </a:lnTo>
                  <a:lnTo>
                    <a:pt x="6" y="68"/>
                  </a:lnTo>
                  <a:lnTo>
                    <a:pt x="5" y="64"/>
                  </a:lnTo>
                  <a:lnTo>
                    <a:pt x="3" y="61"/>
                  </a:lnTo>
                  <a:lnTo>
                    <a:pt x="0" y="51"/>
                  </a:lnTo>
                  <a:lnTo>
                    <a:pt x="0" y="42"/>
                  </a:lnTo>
                  <a:lnTo>
                    <a:pt x="2" y="35"/>
                  </a:lnTo>
                  <a:lnTo>
                    <a:pt x="5" y="27"/>
                  </a:lnTo>
                  <a:lnTo>
                    <a:pt x="7" y="19"/>
                  </a:lnTo>
                  <a:lnTo>
                    <a:pt x="14" y="13"/>
                  </a:lnTo>
                  <a:lnTo>
                    <a:pt x="22" y="7"/>
                  </a:lnTo>
                  <a:lnTo>
                    <a:pt x="30" y="4"/>
                  </a:lnTo>
                  <a:close/>
                </a:path>
              </a:pathLst>
            </a:custGeom>
            <a:solidFill>
              <a:srgbClr val="FFFFFF"/>
            </a:solidFill>
            <a:ln w="9525">
              <a:noFill/>
              <a:round/>
              <a:headEnd/>
              <a:tailEnd/>
            </a:ln>
          </p:spPr>
          <p:txBody>
            <a:bodyPr/>
            <a:lstStyle/>
            <a:p>
              <a:endParaRPr lang="ru-RU"/>
            </a:p>
          </p:txBody>
        </p:sp>
        <p:sp>
          <p:nvSpPr>
            <p:cNvPr id="22877" name="Freeform 1750"/>
            <p:cNvSpPr>
              <a:spLocks/>
            </p:cNvSpPr>
            <p:nvPr/>
          </p:nvSpPr>
          <p:spPr bwMode="auto">
            <a:xfrm>
              <a:off x="3862" y="1824"/>
              <a:ext cx="91" cy="88"/>
            </a:xfrm>
            <a:custGeom>
              <a:avLst/>
              <a:gdLst>
                <a:gd name="T0" fmla="*/ 30 w 91"/>
                <a:gd name="T1" fmla="*/ 4 h 88"/>
                <a:gd name="T2" fmla="*/ 39 w 91"/>
                <a:gd name="T3" fmla="*/ 2 h 88"/>
                <a:gd name="T4" fmla="*/ 48 w 91"/>
                <a:gd name="T5" fmla="*/ 0 h 88"/>
                <a:gd name="T6" fmla="*/ 52 w 91"/>
                <a:gd name="T7" fmla="*/ 2 h 88"/>
                <a:gd name="T8" fmla="*/ 56 w 91"/>
                <a:gd name="T9" fmla="*/ 2 h 88"/>
                <a:gd name="T10" fmla="*/ 64 w 91"/>
                <a:gd name="T11" fmla="*/ 5 h 88"/>
                <a:gd name="T12" fmla="*/ 72 w 91"/>
                <a:gd name="T13" fmla="*/ 9 h 88"/>
                <a:gd name="T14" fmla="*/ 75 w 91"/>
                <a:gd name="T15" fmla="*/ 11 h 88"/>
                <a:gd name="T16" fmla="*/ 80 w 91"/>
                <a:gd name="T17" fmla="*/ 14 h 88"/>
                <a:gd name="T18" fmla="*/ 81 w 91"/>
                <a:gd name="T19" fmla="*/ 18 h 88"/>
                <a:gd name="T20" fmla="*/ 84 w 91"/>
                <a:gd name="T21" fmla="*/ 22 h 88"/>
                <a:gd name="T22" fmla="*/ 86 w 91"/>
                <a:gd name="T23" fmla="*/ 25 h 88"/>
                <a:gd name="T24" fmla="*/ 89 w 91"/>
                <a:gd name="T25" fmla="*/ 29 h 88"/>
                <a:gd name="T26" fmla="*/ 91 w 91"/>
                <a:gd name="T27" fmla="*/ 39 h 88"/>
                <a:gd name="T28" fmla="*/ 91 w 91"/>
                <a:gd name="T29" fmla="*/ 46 h 88"/>
                <a:gd name="T30" fmla="*/ 89 w 91"/>
                <a:gd name="T31" fmla="*/ 56 h 88"/>
                <a:gd name="T32" fmla="*/ 88 w 91"/>
                <a:gd name="T33" fmla="*/ 64 h 88"/>
                <a:gd name="T34" fmla="*/ 83 w 91"/>
                <a:gd name="T35" fmla="*/ 71 h 88"/>
                <a:gd name="T36" fmla="*/ 76 w 91"/>
                <a:gd name="T37" fmla="*/ 77 h 88"/>
                <a:gd name="T38" fmla="*/ 69 w 91"/>
                <a:gd name="T39" fmla="*/ 82 h 88"/>
                <a:gd name="T40" fmla="*/ 61 w 91"/>
                <a:gd name="T41" fmla="*/ 86 h 88"/>
                <a:gd name="T42" fmla="*/ 52 w 91"/>
                <a:gd name="T43" fmla="*/ 88 h 88"/>
                <a:gd name="T44" fmla="*/ 44 w 91"/>
                <a:gd name="T45" fmla="*/ 88 h 88"/>
                <a:gd name="T46" fmla="*/ 39 w 91"/>
                <a:gd name="T47" fmla="*/ 88 h 88"/>
                <a:gd name="T48" fmla="*/ 35 w 91"/>
                <a:gd name="T49" fmla="*/ 86 h 88"/>
                <a:gd name="T50" fmla="*/ 26 w 91"/>
                <a:gd name="T51" fmla="*/ 85 h 88"/>
                <a:gd name="T52" fmla="*/ 19 w 91"/>
                <a:gd name="T53" fmla="*/ 81 h 88"/>
                <a:gd name="T54" fmla="*/ 15 w 91"/>
                <a:gd name="T55" fmla="*/ 77 h 88"/>
                <a:gd name="T56" fmla="*/ 13 w 91"/>
                <a:gd name="T57" fmla="*/ 75 h 88"/>
                <a:gd name="T58" fmla="*/ 9 w 91"/>
                <a:gd name="T59" fmla="*/ 71 h 88"/>
                <a:gd name="T60" fmla="*/ 6 w 91"/>
                <a:gd name="T61" fmla="*/ 68 h 88"/>
                <a:gd name="T62" fmla="*/ 5 w 91"/>
                <a:gd name="T63" fmla="*/ 64 h 88"/>
                <a:gd name="T64" fmla="*/ 3 w 91"/>
                <a:gd name="T65" fmla="*/ 61 h 88"/>
                <a:gd name="T66" fmla="*/ 0 w 91"/>
                <a:gd name="T67" fmla="*/ 51 h 88"/>
                <a:gd name="T68" fmla="*/ 0 w 91"/>
                <a:gd name="T69" fmla="*/ 42 h 88"/>
                <a:gd name="T70" fmla="*/ 2 w 91"/>
                <a:gd name="T71" fmla="*/ 35 h 88"/>
                <a:gd name="T72" fmla="*/ 5 w 91"/>
                <a:gd name="T73" fmla="*/ 27 h 88"/>
                <a:gd name="T74" fmla="*/ 7 w 91"/>
                <a:gd name="T75" fmla="*/ 19 h 88"/>
                <a:gd name="T76" fmla="*/ 14 w 91"/>
                <a:gd name="T77" fmla="*/ 13 h 88"/>
                <a:gd name="T78" fmla="*/ 22 w 91"/>
                <a:gd name="T79" fmla="*/ 7 h 88"/>
                <a:gd name="T80" fmla="*/ 30 w 91"/>
                <a:gd name="T81" fmla="*/ 4 h 8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1"/>
                <a:gd name="T124" fmla="*/ 0 h 88"/>
                <a:gd name="T125" fmla="*/ 91 w 91"/>
                <a:gd name="T126" fmla="*/ 88 h 8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1" h="88">
                  <a:moveTo>
                    <a:pt x="30" y="4"/>
                  </a:moveTo>
                  <a:lnTo>
                    <a:pt x="39" y="2"/>
                  </a:lnTo>
                  <a:lnTo>
                    <a:pt x="48" y="0"/>
                  </a:lnTo>
                  <a:lnTo>
                    <a:pt x="52" y="2"/>
                  </a:lnTo>
                  <a:lnTo>
                    <a:pt x="56" y="2"/>
                  </a:lnTo>
                  <a:lnTo>
                    <a:pt x="64" y="5"/>
                  </a:lnTo>
                  <a:lnTo>
                    <a:pt x="72" y="9"/>
                  </a:lnTo>
                  <a:lnTo>
                    <a:pt x="75" y="11"/>
                  </a:lnTo>
                  <a:lnTo>
                    <a:pt x="80" y="14"/>
                  </a:lnTo>
                  <a:lnTo>
                    <a:pt x="81" y="18"/>
                  </a:lnTo>
                  <a:lnTo>
                    <a:pt x="84" y="22"/>
                  </a:lnTo>
                  <a:lnTo>
                    <a:pt x="86" y="25"/>
                  </a:lnTo>
                  <a:lnTo>
                    <a:pt x="89" y="29"/>
                  </a:lnTo>
                  <a:lnTo>
                    <a:pt x="91" y="39"/>
                  </a:lnTo>
                  <a:lnTo>
                    <a:pt x="91" y="46"/>
                  </a:lnTo>
                  <a:lnTo>
                    <a:pt x="89" y="56"/>
                  </a:lnTo>
                  <a:lnTo>
                    <a:pt x="88" y="64"/>
                  </a:lnTo>
                  <a:lnTo>
                    <a:pt x="83" y="71"/>
                  </a:lnTo>
                  <a:lnTo>
                    <a:pt x="76" y="77"/>
                  </a:lnTo>
                  <a:lnTo>
                    <a:pt x="69" y="82"/>
                  </a:lnTo>
                  <a:lnTo>
                    <a:pt x="61" y="86"/>
                  </a:lnTo>
                  <a:lnTo>
                    <a:pt x="52" y="88"/>
                  </a:lnTo>
                  <a:lnTo>
                    <a:pt x="44" y="88"/>
                  </a:lnTo>
                  <a:lnTo>
                    <a:pt x="39" y="88"/>
                  </a:lnTo>
                  <a:lnTo>
                    <a:pt x="35" y="86"/>
                  </a:lnTo>
                  <a:lnTo>
                    <a:pt x="26" y="85"/>
                  </a:lnTo>
                  <a:lnTo>
                    <a:pt x="19" y="81"/>
                  </a:lnTo>
                  <a:lnTo>
                    <a:pt x="15" y="77"/>
                  </a:lnTo>
                  <a:lnTo>
                    <a:pt x="13" y="75"/>
                  </a:lnTo>
                  <a:lnTo>
                    <a:pt x="9" y="71"/>
                  </a:lnTo>
                  <a:lnTo>
                    <a:pt x="6" y="68"/>
                  </a:lnTo>
                  <a:lnTo>
                    <a:pt x="5" y="64"/>
                  </a:lnTo>
                  <a:lnTo>
                    <a:pt x="3" y="61"/>
                  </a:lnTo>
                  <a:lnTo>
                    <a:pt x="0" y="51"/>
                  </a:lnTo>
                  <a:lnTo>
                    <a:pt x="0" y="42"/>
                  </a:lnTo>
                  <a:lnTo>
                    <a:pt x="2" y="35"/>
                  </a:lnTo>
                  <a:lnTo>
                    <a:pt x="5" y="27"/>
                  </a:lnTo>
                  <a:lnTo>
                    <a:pt x="7" y="19"/>
                  </a:lnTo>
                  <a:lnTo>
                    <a:pt x="14" y="13"/>
                  </a:lnTo>
                  <a:lnTo>
                    <a:pt x="22" y="7"/>
                  </a:lnTo>
                  <a:lnTo>
                    <a:pt x="30" y="4"/>
                  </a:lnTo>
                </a:path>
              </a:pathLst>
            </a:custGeom>
            <a:noFill/>
            <a:ln w="6350" cap="rnd">
              <a:solidFill>
                <a:srgbClr val="000000"/>
              </a:solidFill>
              <a:prstDash val="solid"/>
              <a:round/>
              <a:headEnd/>
              <a:tailEnd/>
            </a:ln>
          </p:spPr>
          <p:txBody>
            <a:bodyPr/>
            <a:lstStyle/>
            <a:p>
              <a:endParaRPr lang="ru-RU"/>
            </a:p>
          </p:txBody>
        </p:sp>
        <p:sp>
          <p:nvSpPr>
            <p:cNvPr id="22878" name="Freeform 1751"/>
            <p:cNvSpPr>
              <a:spLocks/>
            </p:cNvSpPr>
            <p:nvPr/>
          </p:nvSpPr>
          <p:spPr bwMode="auto">
            <a:xfrm>
              <a:off x="3827" y="1738"/>
              <a:ext cx="92" cy="90"/>
            </a:xfrm>
            <a:custGeom>
              <a:avLst/>
              <a:gdLst>
                <a:gd name="T0" fmla="*/ 27 w 92"/>
                <a:gd name="T1" fmla="*/ 4 h 90"/>
                <a:gd name="T2" fmla="*/ 35 w 92"/>
                <a:gd name="T3" fmla="*/ 2 h 90"/>
                <a:gd name="T4" fmla="*/ 44 w 92"/>
                <a:gd name="T5" fmla="*/ 0 h 90"/>
                <a:gd name="T6" fmla="*/ 54 w 92"/>
                <a:gd name="T7" fmla="*/ 2 h 90"/>
                <a:gd name="T8" fmla="*/ 61 w 92"/>
                <a:gd name="T9" fmla="*/ 3 h 90"/>
                <a:gd name="T10" fmla="*/ 70 w 92"/>
                <a:gd name="T11" fmla="*/ 6 h 90"/>
                <a:gd name="T12" fmla="*/ 73 w 92"/>
                <a:gd name="T13" fmla="*/ 9 h 90"/>
                <a:gd name="T14" fmla="*/ 78 w 92"/>
                <a:gd name="T15" fmla="*/ 13 h 90"/>
                <a:gd name="T16" fmla="*/ 80 w 92"/>
                <a:gd name="T17" fmla="*/ 15 h 90"/>
                <a:gd name="T18" fmla="*/ 82 w 92"/>
                <a:gd name="T19" fmla="*/ 19 h 90"/>
                <a:gd name="T20" fmla="*/ 85 w 92"/>
                <a:gd name="T21" fmla="*/ 22 h 90"/>
                <a:gd name="T22" fmla="*/ 87 w 92"/>
                <a:gd name="T23" fmla="*/ 26 h 90"/>
                <a:gd name="T24" fmla="*/ 90 w 92"/>
                <a:gd name="T25" fmla="*/ 34 h 90"/>
                <a:gd name="T26" fmla="*/ 92 w 92"/>
                <a:gd name="T27" fmla="*/ 43 h 90"/>
                <a:gd name="T28" fmla="*/ 92 w 92"/>
                <a:gd name="T29" fmla="*/ 52 h 90"/>
                <a:gd name="T30" fmla="*/ 89 w 92"/>
                <a:gd name="T31" fmla="*/ 61 h 90"/>
                <a:gd name="T32" fmla="*/ 85 w 92"/>
                <a:gd name="T33" fmla="*/ 69 h 90"/>
                <a:gd name="T34" fmla="*/ 80 w 92"/>
                <a:gd name="T35" fmla="*/ 75 h 90"/>
                <a:gd name="T36" fmla="*/ 78 w 92"/>
                <a:gd name="T37" fmla="*/ 78 h 90"/>
                <a:gd name="T38" fmla="*/ 73 w 92"/>
                <a:gd name="T39" fmla="*/ 82 h 90"/>
                <a:gd name="T40" fmla="*/ 70 w 92"/>
                <a:gd name="T41" fmla="*/ 83 h 90"/>
                <a:gd name="T42" fmla="*/ 65 w 92"/>
                <a:gd name="T43" fmla="*/ 86 h 90"/>
                <a:gd name="T44" fmla="*/ 57 w 92"/>
                <a:gd name="T45" fmla="*/ 90 h 90"/>
                <a:gd name="T46" fmla="*/ 48 w 92"/>
                <a:gd name="T47" fmla="*/ 90 h 90"/>
                <a:gd name="T48" fmla="*/ 38 w 92"/>
                <a:gd name="T49" fmla="*/ 90 h 90"/>
                <a:gd name="T50" fmla="*/ 31 w 92"/>
                <a:gd name="T51" fmla="*/ 88 h 90"/>
                <a:gd name="T52" fmla="*/ 22 w 92"/>
                <a:gd name="T53" fmla="*/ 83 h 90"/>
                <a:gd name="T54" fmla="*/ 19 w 92"/>
                <a:gd name="T55" fmla="*/ 82 h 90"/>
                <a:gd name="T56" fmla="*/ 14 w 92"/>
                <a:gd name="T57" fmla="*/ 78 h 90"/>
                <a:gd name="T58" fmla="*/ 11 w 92"/>
                <a:gd name="T59" fmla="*/ 75 h 90"/>
                <a:gd name="T60" fmla="*/ 10 w 92"/>
                <a:gd name="T61" fmla="*/ 73 h 90"/>
                <a:gd name="T62" fmla="*/ 6 w 92"/>
                <a:gd name="T63" fmla="*/ 69 h 90"/>
                <a:gd name="T64" fmla="*/ 5 w 92"/>
                <a:gd name="T65" fmla="*/ 64 h 90"/>
                <a:gd name="T66" fmla="*/ 1 w 92"/>
                <a:gd name="T67" fmla="*/ 55 h 90"/>
                <a:gd name="T68" fmla="*/ 0 w 92"/>
                <a:gd name="T69" fmla="*/ 47 h 90"/>
                <a:gd name="T70" fmla="*/ 0 w 92"/>
                <a:gd name="T71" fmla="*/ 38 h 90"/>
                <a:gd name="T72" fmla="*/ 3 w 92"/>
                <a:gd name="T73" fmla="*/ 30 h 90"/>
                <a:gd name="T74" fmla="*/ 6 w 92"/>
                <a:gd name="T75" fmla="*/ 22 h 90"/>
                <a:gd name="T76" fmla="*/ 11 w 92"/>
                <a:gd name="T77" fmla="*/ 15 h 90"/>
                <a:gd name="T78" fmla="*/ 14 w 92"/>
                <a:gd name="T79" fmla="*/ 13 h 90"/>
                <a:gd name="T80" fmla="*/ 19 w 92"/>
                <a:gd name="T81" fmla="*/ 9 h 90"/>
                <a:gd name="T82" fmla="*/ 22 w 92"/>
                <a:gd name="T83" fmla="*/ 6 h 90"/>
                <a:gd name="T84" fmla="*/ 27 w 92"/>
                <a:gd name="T85" fmla="*/ 4 h 9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2"/>
                <a:gd name="T130" fmla="*/ 0 h 90"/>
                <a:gd name="T131" fmla="*/ 92 w 92"/>
                <a:gd name="T132" fmla="*/ 90 h 9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2" h="90">
                  <a:moveTo>
                    <a:pt x="27" y="4"/>
                  </a:moveTo>
                  <a:lnTo>
                    <a:pt x="35" y="2"/>
                  </a:lnTo>
                  <a:lnTo>
                    <a:pt x="44" y="0"/>
                  </a:lnTo>
                  <a:lnTo>
                    <a:pt x="54" y="2"/>
                  </a:lnTo>
                  <a:lnTo>
                    <a:pt x="61" y="3"/>
                  </a:lnTo>
                  <a:lnTo>
                    <a:pt x="70" y="6"/>
                  </a:lnTo>
                  <a:lnTo>
                    <a:pt x="73" y="9"/>
                  </a:lnTo>
                  <a:lnTo>
                    <a:pt x="78" y="13"/>
                  </a:lnTo>
                  <a:lnTo>
                    <a:pt x="80" y="15"/>
                  </a:lnTo>
                  <a:lnTo>
                    <a:pt x="82" y="19"/>
                  </a:lnTo>
                  <a:lnTo>
                    <a:pt x="85" y="22"/>
                  </a:lnTo>
                  <a:lnTo>
                    <a:pt x="87" y="26"/>
                  </a:lnTo>
                  <a:lnTo>
                    <a:pt x="90" y="34"/>
                  </a:lnTo>
                  <a:lnTo>
                    <a:pt x="92" y="43"/>
                  </a:lnTo>
                  <a:lnTo>
                    <a:pt x="92" y="52"/>
                  </a:lnTo>
                  <a:lnTo>
                    <a:pt x="89" y="61"/>
                  </a:lnTo>
                  <a:lnTo>
                    <a:pt x="85" y="69"/>
                  </a:lnTo>
                  <a:lnTo>
                    <a:pt x="80" y="75"/>
                  </a:lnTo>
                  <a:lnTo>
                    <a:pt x="78" y="78"/>
                  </a:lnTo>
                  <a:lnTo>
                    <a:pt x="73" y="82"/>
                  </a:lnTo>
                  <a:lnTo>
                    <a:pt x="70" y="83"/>
                  </a:lnTo>
                  <a:lnTo>
                    <a:pt x="65" y="86"/>
                  </a:lnTo>
                  <a:lnTo>
                    <a:pt x="57" y="90"/>
                  </a:lnTo>
                  <a:lnTo>
                    <a:pt x="48" y="90"/>
                  </a:lnTo>
                  <a:lnTo>
                    <a:pt x="38" y="90"/>
                  </a:lnTo>
                  <a:lnTo>
                    <a:pt x="31" y="88"/>
                  </a:lnTo>
                  <a:lnTo>
                    <a:pt x="22" y="83"/>
                  </a:lnTo>
                  <a:lnTo>
                    <a:pt x="19" y="82"/>
                  </a:lnTo>
                  <a:lnTo>
                    <a:pt x="14" y="78"/>
                  </a:lnTo>
                  <a:lnTo>
                    <a:pt x="11" y="75"/>
                  </a:lnTo>
                  <a:lnTo>
                    <a:pt x="10" y="73"/>
                  </a:lnTo>
                  <a:lnTo>
                    <a:pt x="6" y="69"/>
                  </a:lnTo>
                  <a:lnTo>
                    <a:pt x="5" y="64"/>
                  </a:lnTo>
                  <a:lnTo>
                    <a:pt x="1" y="55"/>
                  </a:lnTo>
                  <a:lnTo>
                    <a:pt x="0" y="47"/>
                  </a:lnTo>
                  <a:lnTo>
                    <a:pt x="0" y="38"/>
                  </a:lnTo>
                  <a:lnTo>
                    <a:pt x="3" y="30"/>
                  </a:lnTo>
                  <a:lnTo>
                    <a:pt x="6" y="22"/>
                  </a:lnTo>
                  <a:lnTo>
                    <a:pt x="11" y="15"/>
                  </a:lnTo>
                  <a:lnTo>
                    <a:pt x="14" y="13"/>
                  </a:lnTo>
                  <a:lnTo>
                    <a:pt x="19" y="9"/>
                  </a:lnTo>
                  <a:lnTo>
                    <a:pt x="22" y="6"/>
                  </a:lnTo>
                  <a:lnTo>
                    <a:pt x="27" y="4"/>
                  </a:lnTo>
                  <a:close/>
                </a:path>
              </a:pathLst>
            </a:custGeom>
            <a:solidFill>
              <a:srgbClr val="FFFFFF"/>
            </a:solidFill>
            <a:ln w="9525">
              <a:noFill/>
              <a:round/>
              <a:headEnd/>
              <a:tailEnd/>
            </a:ln>
          </p:spPr>
          <p:txBody>
            <a:bodyPr/>
            <a:lstStyle/>
            <a:p>
              <a:endParaRPr lang="ru-RU"/>
            </a:p>
          </p:txBody>
        </p:sp>
        <p:sp>
          <p:nvSpPr>
            <p:cNvPr id="22879" name="Freeform 1752"/>
            <p:cNvSpPr>
              <a:spLocks/>
            </p:cNvSpPr>
            <p:nvPr/>
          </p:nvSpPr>
          <p:spPr bwMode="auto">
            <a:xfrm>
              <a:off x="3781" y="1658"/>
              <a:ext cx="93" cy="90"/>
            </a:xfrm>
            <a:custGeom>
              <a:avLst/>
              <a:gdLst>
                <a:gd name="T0" fmla="*/ 23 w 93"/>
                <a:gd name="T1" fmla="*/ 7 h 90"/>
                <a:gd name="T2" fmla="*/ 28 w 93"/>
                <a:gd name="T3" fmla="*/ 3 h 90"/>
                <a:gd name="T4" fmla="*/ 32 w 93"/>
                <a:gd name="T5" fmla="*/ 2 h 90"/>
                <a:gd name="T6" fmla="*/ 40 w 93"/>
                <a:gd name="T7" fmla="*/ 1 h 90"/>
                <a:gd name="T8" fmla="*/ 49 w 93"/>
                <a:gd name="T9" fmla="*/ 0 h 90"/>
                <a:gd name="T10" fmla="*/ 58 w 93"/>
                <a:gd name="T11" fmla="*/ 2 h 90"/>
                <a:gd name="T12" fmla="*/ 62 w 93"/>
                <a:gd name="T13" fmla="*/ 3 h 90"/>
                <a:gd name="T14" fmla="*/ 68 w 93"/>
                <a:gd name="T15" fmla="*/ 5 h 90"/>
                <a:gd name="T16" fmla="*/ 70 w 93"/>
                <a:gd name="T17" fmla="*/ 7 h 90"/>
                <a:gd name="T18" fmla="*/ 74 w 93"/>
                <a:gd name="T19" fmla="*/ 10 h 90"/>
                <a:gd name="T20" fmla="*/ 82 w 93"/>
                <a:gd name="T21" fmla="*/ 14 h 90"/>
                <a:gd name="T22" fmla="*/ 87 w 93"/>
                <a:gd name="T23" fmla="*/ 23 h 90"/>
                <a:gd name="T24" fmla="*/ 89 w 93"/>
                <a:gd name="T25" fmla="*/ 30 h 90"/>
                <a:gd name="T26" fmla="*/ 93 w 93"/>
                <a:gd name="T27" fmla="*/ 40 h 90"/>
                <a:gd name="T28" fmla="*/ 93 w 93"/>
                <a:gd name="T29" fmla="*/ 47 h 90"/>
                <a:gd name="T30" fmla="*/ 91 w 93"/>
                <a:gd name="T31" fmla="*/ 57 h 90"/>
                <a:gd name="T32" fmla="*/ 88 w 93"/>
                <a:gd name="T33" fmla="*/ 65 h 90"/>
                <a:gd name="T34" fmla="*/ 87 w 93"/>
                <a:gd name="T35" fmla="*/ 68 h 90"/>
                <a:gd name="T36" fmla="*/ 83 w 93"/>
                <a:gd name="T37" fmla="*/ 72 h 90"/>
                <a:gd name="T38" fmla="*/ 77 w 93"/>
                <a:gd name="T39" fmla="*/ 79 h 90"/>
                <a:gd name="T40" fmla="*/ 69 w 93"/>
                <a:gd name="T41" fmla="*/ 83 h 90"/>
                <a:gd name="T42" fmla="*/ 66 w 93"/>
                <a:gd name="T43" fmla="*/ 85 h 90"/>
                <a:gd name="T44" fmla="*/ 61 w 93"/>
                <a:gd name="T45" fmla="*/ 87 h 90"/>
                <a:gd name="T46" fmla="*/ 51 w 93"/>
                <a:gd name="T47" fmla="*/ 90 h 90"/>
                <a:gd name="T48" fmla="*/ 44 w 93"/>
                <a:gd name="T49" fmla="*/ 90 h 90"/>
                <a:gd name="T50" fmla="*/ 34 w 93"/>
                <a:gd name="T51" fmla="*/ 88 h 90"/>
                <a:gd name="T52" fmla="*/ 30 w 93"/>
                <a:gd name="T53" fmla="*/ 87 h 90"/>
                <a:gd name="T54" fmla="*/ 26 w 93"/>
                <a:gd name="T55" fmla="*/ 85 h 90"/>
                <a:gd name="T56" fmla="*/ 21 w 93"/>
                <a:gd name="T57" fmla="*/ 83 h 90"/>
                <a:gd name="T58" fmla="*/ 18 w 93"/>
                <a:gd name="T59" fmla="*/ 81 h 90"/>
                <a:gd name="T60" fmla="*/ 11 w 93"/>
                <a:gd name="T61" fmla="*/ 74 h 90"/>
                <a:gd name="T62" fmla="*/ 5 w 93"/>
                <a:gd name="T63" fmla="*/ 68 h 90"/>
                <a:gd name="T64" fmla="*/ 2 w 93"/>
                <a:gd name="T65" fmla="*/ 59 h 90"/>
                <a:gd name="T66" fmla="*/ 0 w 93"/>
                <a:gd name="T67" fmla="*/ 51 h 90"/>
                <a:gd name="T68" fmla="*/ 0 w 93"/>
                <a:gd name="T69" fmla="*/ 42 h 90"/>
                <a:gd name="T70" fmla="*/ 2 w 93"/>
                <a:gd name="T71" fmla="*/ 33 h 90"/>
                <a:gd name="T72" fmla="*/ 4 w 93"/>
                <a:gd name="T73" fmla="*/ 25 h 90"/>
                <a:gd name="T74" fmla="*/ 7 w 93"/>
                <a:gd name="T75" fmla="*/ 21 h 90"/>
                <a:gd name="T76" fmla="*/ 8 w 93"/>
                <a:gd name="T77" fmla="*/ 18 h 90"/>
                <a:gd name="T78" fmla="*/ 15 w 93"/>
                <a:gd name="T79" fmla="*/ 12 h 90"/>
                <a:gd name="T80" fmla="*/ 23 w 93"/>
                <a:gd name="T81" fmla="*/ 7 h 9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3"/>
                <a:gd name="T124" fmla="*/ 0 h 90"/>
                <a:gd name="T125" fmla="*/ 93 w 93"/>
                <a:gd name="T126" fmla="*/ 90 h 9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3" h="90">
                  <a:moveTo>
                    <a:pt x="23" y="7"/>
                  </a:moveTo>
                  <a:lnTo>
                    <a:pt x="28" y="3"/>
                  </a:lnTo>
                  <a:lnTo>
                    <a:pt x="32" y="2"/>
                  </a:lnTo>
                  <a:lnTo>
                    <a:pt x="40" y="1"/>
                  </a:lnTo>
                  <a:lnTo>
                    <a:pt x="49" y="0"/>
                  </a:lnTo>
                  <a:lnTo>
                    <a:pt x="58" y="2"/>
                  </a:lnTo>
                  <a:lnTo>
                    <a:pt x="62" y="3"/>
                  </a:lnTo>
                  <a:lnTo>
                    <a:pt x="68" y="5"/>
                  </a:lnTo>
                  <a:lnTo>
                    <a:pt x="70" y="7"/>
                  </a:lnTo>
                  <a:lnTo>
                    <a:pt x="74" y="10"/>
                  </a:lnTo>
                  <a:lnTo>
                    <a:pt x="82" y="14"/>
                  </a:lnTo>
                  <a:lnTo>
                    <a:pt x="87" y="23"/>
                  </a:lnTo>
                  <a:lnTo>
                    <a:pt x="89" y="30"/>
                  </a:lnTo>
                  <a:lnTo>
                    <a:pt x="93" y="40"/>
                  </a:lnTo>
                  <a:lnTo>
                    <a:pt x="93" y="47"/>
                  </a:lnTo>
                  <a:lnTo>
                    <a:pt x="91" y="57"/>
                  </a:lnTo>
                  <a:lnTo>
                    <a:pt x="88" y="65"/>
                  </a:lnTo>
                  <a:lnTo>
                    <a:pt x="87" y="68"/>
                  </a:lnTo>
                  <a:lnTo>
                    <a:pt x="83" y="72"/>
                  </a:lnTo>
                  <a:lnTo>
                    <a:pt x="77" y="79"/>
                  </a:lnTo>
                  <a:lnTo>
                    <a:pt x="69" y="83"/>
                  </a:lnTo>
                  <a:lnTo>
                    <a:pt x="66" y="85"/>
                  </a:lnTo>
                  <a:lnTo>
                    <a:pt x="61" y="87"/>
                  </a:lnTo>
                  <a:lnTo>
                    <a:pt x="51" y="90"/>
                  </a:lnTo>
                  <a:lnTo>
                    <a:pt x="44" y="90"/>
                  </a:lnTo>
                  <a:lnTo>
                    <a:pt x="34" y="88"/>
                  </a:lnTo>
                  <a:lnTo>
                    <a:pt x="30" y="87"/>
                  </a:lnTo>
                  <a:lnTo>
                    <a:pt x="26" y="85"/>
                  </a:lnTo>
                  <a:lnTo>
                    <a:pt x="21" y="83"/>
                  </a:lnTo>
                  <a:lnTo>
                    <a:pt x="18" y="81"/>
                  </a:lnTo>
                  <a:lnTo>
                    <a:pt x="11" y="74"/>
                  </a:lnTo>
                  <a:lnTo>
                    <a:pt x="5" y="68"/>
                  </a:lnTo>
                  <a:lnTo>
                    <a:pt x="2" y="59"/>
                  </a:lnTo>
                  <a:lnTo>
                    <a:pt x="0" y="51"/>
                  </a:lnTo>
                  <a:lnTo>
                    <a:pt x="0" y="42"/>
                  </a:lnTo>
                  <a:lnTo>
                    <a:pt x="2" y="33"/>
                  </a:lnTo>
                  <a:lnTo>
                    <a:pt x="4" y="25"/>
                  </a:lnTo>
                  <a:lnTo>
                    <a:pt x="7" y="21"/>
                  </a:lnTo>
                  <a:lnTo>
                    <a:pt x="8" y="18"/>
                  </a:lnTo>
                  <a:lnTo>
                    <a:pt x="15" y="12"/>
                  </a:lnTo>
                  <a:lnTo>
                    <a:pt x="23" y="7"/>
                  </a:lnTo>
                  <a:close/>
                </a:path>
              </a:pathLst>
            </a:custGeom>
            <a:solidFill>
              <a:srgbClr val="FFFFFF"/>
            </a:solidFill>
            <a:ln w="9525">
              <a:noFill/>
              <a:round/>
              <a:headEnd/>
              <a:tailEnd/>
            </a:ln>
          </p:spPr>
          <p:txBody>
            <a:bodyPr/>
            <a:lstStyle/>
            <a:p>
              <a:endParaRPr lang="ru-RU"/>
            </a:p>
          </p:txBody>
        </p:sp>
        <p:sp>
          <p:nvSpPr>
            <p:cNvPr id="22880" name="Freeform 1753"/>
            <p:cNvSpPr>
              <a:spLocks/>
            </p:cNvSpPr>
            <p:nvPr/>
          </p:nvSpPr>
          <p:spPr bwMode="auto">
            <a:xfrm>
              <a:off x="3781" y="1658"/>
              <a:ext cx="93" cy="90"/>
            </a:xfrm>
            <a:custGeom>
              <a:avLst/>
              <a:gdLst>
                <a:gd name="T0" fmla="*/ 23 w 93"/>
                <a:gd name="T1" fmla="*/ 7 h 90"/>
                <a:gd name="T2" fmla="*/ 28 w 93"/>
                <a:gd name="T3" fmla="*/ 3 h 90"/>
                <a:gd name="T4" fmla="*/ 32 w 93"/>
                <a:gd name="T5" fmla="*/ 2 h 90"/>
                <a:gd name="T6" fmla="*/ 40 w 93"/>
                <a:gd name="T7" fmla="*/ 1 h 90"/>
                <a:gd name="T8" fmla="*/ 49 w 93"/>
                <a:gd name="T9" fmla="*/ 0 h 90"/>
                <a:gd name="T10" fmla="*/ 58 w 93"/>
                <a:gd name="T11" fmla="*/ 2 h 90"/>
                <a:gd name="T12" fmla="*/ 62 w 93"/>
                <a:gd name="T13" fmla="*/ 3 h 90"/>
                <a:gd name="T14" fmla="*/ 68 w 93"/>
                <a:gd name="T15" fmla="*/ 5 h 90"/>
                <a:gd name="T16" fmla="*/ 70 w 93"/>
                <a:gd name="T17" fmla="*/ 7 h 90"/>
                <a:gd name="T18" fmla="*/ 74 w 93"/>
                <a:gd name="T19" fmla="*/ 10 h 90"/>
                <a:gd name="T20" fmla="*/ 82 w 93"/>
                <a:gd name="T21" fmla="*/ 14 h 90"/>
                <a:gd name="T22" fmla="*/ 87 w 93"/>
                <a:gd name="T23" fmla="*/ 23 h 90"/>
                <a:gd name="T24" fmla="*/ 89 w 93"/>
                <a:gd name="T25" fmla="*/ 30 h 90"/>
                <a:gd name="T26" fmla="*/ 93 w 93"/>
                <a:gd name="T27" fmla="*/ 40 h 90"/>
                <a:gd name="T28" fmla="*/ 93 w 93"/>
                <a:gd name="T29" fmla="*/ 47 h 90"/>
                <a:gd name="T30" fmla="*/ 91 w 93"/>
                <a:gd name="T31" fmla="*/ 57 h 90"/>
                <a:gd name="T32" fmla="*/ 88 w 93"/>
                <a:gd name="T33" fmla="*/ 65 h 90"/>
                <a:gd name="T34" fmla="*/ 87 w 93"/>
                <a:gd name="T35" fmla="*/ 68 h 90"/>
                <a:gd name="T36" fmla="*/ 83 w 93"/>
                <a:gd name="T37" fmla="*/ 72 h 90"/>
                <a:gd name="T38" fmla="*/ 77 w 93"/>
                <a:gd name="T39" fmla="*/ 79 h 90"/>
                <a:gd name="T40" fmla="*/ 69 w 93"/>
                <a:gd name="T41" fmla="*/ 83 h 90"/>
                <a:gd name="T42" fmla="*/ 66 w 93"/>
                <a:gd name="T43" fmla="*/ 85 h 90"/>
                <a:gd name="T44" fmla="*/ 61 w 93"/>
                <a:gd name="T45" fmla="*/ 87 h 90"/>
                <a:gd name="T46" fmla="*/ 51 w 93"/>
                <a:gd name="T47" fmla="*/ 90 h 90"/>
                <a:gd name="T48" fmla="*/ 44 w 93"/>
                <a:gd name="T49" fmla="*/ 90 h 90"/>
                <a:gd name="T50" fmla="*/ 34 w 93"/>
                <a:gd name="T51" fmla="*/ 88 h 90"/>
                <a:gd name="T52" fmla="*/ 30 w 93"/>
                <a:gd name="T53" fmla="*/ 87 h 90"/>
                <a:gd name="T54" fmla="*/ 26 w 93"/>
                <a:gd name="T55" fmla="*/ 85 h 90"/>
                <a:gd name="T56" fmla="*/ 21 w 93"/>
                <a:gd name="T57" fmla="*/ 83 h 90"/>
                <a:gd name="T58" fmla="*/ 18 w 93"/>
                <a:gd name="T59" fmla="*/ 81 h 90"/>
                <a:gd name="T60" fmla="*/ 11 w 93"/>
                <a:gd name="T61" fmla="*/ 74 h 90"/>
                <a:gd name="T62" fmla="*/ 5 w 93"/>
                <a:gd name="T63" fmla="*/ 68 h 90"/>
                <a:gd name="T64" fmla="*/ 2 w 93"/>
                <a:gd name="T65" fmla="*/ 59 h 90"/>
                <a:gd name="T66" fmla="*/ 0 w 93"/>
                <a:gd name="T67" fmla="*/ 51 h 90"/>
                <a:gd name="T68" fmla="*/ 0 w 93"/>
                <a:gd name="T69" fmla="*/ 42 h 90"/>
                <a:gd name="T70" fmla="*/ 2 w 93"/>
                <a:gd name="T71" fmla="*/ 33 h 90"/>
                <a:gd name="T72" fmla="*/ 4 w 93"/>
                <a:gd name="T73" fmla="*/ 25 h 90"/>
                <a:gd name="T74" fmla="*/ 7 w 93"/>
                <a:gd name="T75" fmla="*/ 21 h 90"/>
                <a:gd name="T76" fmla="*/ 8 w 93"/>
                <a:gd name="T77" fmla="*/ 18 h 90"/>
                <a:gd name="T78" fmla="*/ 15 w 93"/>
                <a:gd name="T79" fmla="*/ 12 h 90"/>
                <a:gd name="T80" fmla="*/ 23 w 93"/>
                <a:gd name="T81" fmla="*/ 7 h 9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3"/>
                <a:gd name="T124" fmla="*/ 0 h 90"/>
                <a:gd name="T125" fmla="*/ 93 w 93"/>
                <a:gd name="T126" fmla="*/ 90 h 9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3" h="90">
                  <a:moveTo>
                    <a:pt x="23" y="7"/>
                  </a:moveTo>
                  <a:lnTo>
                    <a:pt x="28" y="3"/>
                  </a:lnTo>
                  <a:lnTo>
                    <a:pt x="32" y="2"/>
                  </a:lnTo>
                  <a:lnTo>
                    <a:pt x="40" y="1"/>
                  </a:lnTo>
                  <a:lnTo>
                    <a:pt x="49" y="0"/>
                  </a:lnTo>
                  <a:lnTo>
                    <a:pt x="58" y="2"/>
                  </a:lnTo>
                  <a:lnTo>
                    <a:pt x="62" y="3"/>
                  </a:lnTo>
                  <a:lnTo>
                    <a:pt x="68" y="5"/>
                  </a:lnTo>
                  <a:lnTo>
                    <a:pt x="70" y="7"/>
                  </a:lnTo>
                  <a:lnTo>
                    <a:pt x="74" y="10"/>
                  </a:lnTo>
                  <a:lnTo>
                    <a:pt x="82" y="14"/>
                  </a:lnTo>
                  <a:lnTo>
                    <a:pt x="87" y="23"/>
                  </a:lnTo>
                  <a:lnTo>
                    <a:pt x="89" y="30"/>
                  </a:lnTo>
                  <a:lnTo>
                    <a:pt x="93" y="40"/>
                  </a:lnTo>
                  <a:lnTo>
                    <a:pt x="93" y="47"/>
                  </a:lnTo>
                  <a:lnTo>
                    <a:pt x="91" y="57"/>
                  </a:lnTo>
                  <a:lnTo>
                    <a:pt x="88" y="65"/>
                  </a:lnTo>
                  <a:lnTo>
                    <a:pt x="87" y="68"/>
                  </a:lnTo>
                  <a:lnTo>
                    <a:pt x="83" y="72"/>
                  </a:lnTo>
                  <a:lnTo>
                    <a:pt x="77" y="79"/>
                  </a:lnTo>
                  <a:lnTo>
                    <a:pt x="69" y="83"/>
                  </a:lnTo>
                  <a:lnTo>
                    <a:pt x="66" y="85"/>
                  </a:lnTo>
                  <a:lnTo>
                    <a:pt x="61" y="87"/>
                  </a:lnTo>
                  <a:lnTo>
                    <a:pt x="51" y="90"/>
                  </a:lnTo>
                  <a:lnTo>
                    <a:pt x="44" y="90"/>
                  </a:lnTo>
                  <a:lnTo>
                    <a:pt x="34" y="88"/>
                  </a:lnTo>
                  <a:lnTo>
                    <a:pt x="30" y="87"/>
                  </a:lnTo>
                  <a:lnTo>
                    <a:pt x="26" y="85"/>
                  </a:lnTo>
                  <a:lnTo>
                    <a:pt x="21" y="83"/>
                  </a:lnTo>
                  <a:lnTo>
                    <a:pt x="18" y="81"/>
                  </a:lnTo>
                  <a:lnTo>
                    <a:pt x="11" y="74"/>
                  </a:lnTo>
                  <a:lnTo>
                    <a:pt x="5" y="68"/>
                  </a:lnTo>
                  <a:lnTo>
                    <a:pt x="2" y="59"/>
                  </a:lnTo>
                  <a:lnTo>
                    <a:pt x="0" y="51"/>
                  </a:lnTo>
                  <a:lnTo>
                    <a:pt x="0" y="42"/>
                  </a:lnTo>
                  <a:lnTo>
                    <a:pt x="2" y="33"/>
                  </a:lnTo>
                  <a:lnTo>
                    <a:pt x="4" y="25"/>
                  </a:lnTo>
                  <a:lnTo>
                    <a:pt x="7" y="21"/>
                  </a:lnTo>
                  <a:lnTo>
                    <a:pt x="8" y="18"/>
                  </a:lnTo>
                  <a:lnTo>
                    <a:pt x="15" y="12"/>
                  </a:lnTo>
                  <a:lnTo>
                    <a:pt x="23" y="7"/>
                  </a:lnTo>
                </a:path>
              </a:pathLst>
            </a:custGeom>
            <a:noFill/>
            <a:ln w="6350" cap="rnd">
              <a:solidFill>
                <a:srgbClr val="000000"/>
              </a:solidFill>
              <a:prstDash val="solid"/>
              <a:round/>
              <a:headEnd/>
              <a:tailEnd/>
            </a:ln>
          </p:spPr>
          <p:txBody>
            <a:bodyPr/>
            <a:lstStyle/>
            <a:p>
              <a:endParaRPr lang="ru-RU"/>
            </a:p>
          </p:txBody>
        </p:sp>
        <p:sp>
          <p:nvSpPr>
            <p:cNvPr id="22881" name="Freeform 1754"/>
            <p:cNvSpPr>
              <a:spLocks/>
            </p:cNvSpPr>
            <p:nvPr/>
          </p:nvSpPr>
          <p:spPr bwMode="auto">
            <a:xfrm>
              <a:off x="3729" y="1584"/>
              <a:ext cx="91" cy="88"/>
            </a:xfrm>
            <a:custGeom>
              <a:avLst/>
              <a:gdLst>
                <a:gd name="T0" fmla="*/ 19 w 91"/>
                <a:gd name="T1" fmla="*/ 9 h 88"/>
                <a:gd name="T2" fmla="*/ 23 w 91"/>
                <a:gd name="T3" fmla="*/ 5 h 88"/>
                <a:gd name="T4" fmla="*/ 27 w 91"/>
                <a:gd name="T5" fmla="*/ 4 h 88"/>
                <a:gd name="T6" fmla="*/ 36 w 91"/>
                <a:gd name="T7" fmla="*/ 0 h 88"/>
                <a:gd name="T8" fmla="*/ 40 w 91"/>
                <a:gd name="T9" fmla="*/ 0 h 88"/>
                <a:gd name="T10" fmla="*/ 44 w 91"/>
                <a:gd name="T11" fmla="*/ 0 h 88"/>
                <a:gd name="T12" fmla="*/ 49 w 91"/>
                <a:gd name="T13" fmla="*/ 0 h 88"/>
                <a:gd name="T14" fmla="*/ 53 w 91"/>
                <a:gd name="T15" fmla="*/ 0 h 88"/>
                <a:gd name="T16" fmla="*/ 61 w 91"/>
                <a:gd name="T17" fmla="*/ 2 h 88"/>
                <a:gd name="T18" fmla="*/ 70 w 91"/>
                <a:gd name="T19" fmla="*/ 7 h 88"/>
                <a:gd name="T20" fmla="*/ 77 w 91"/>
                <a:gd name="T21" fmla="*/ 11 h 88"/>
                <a:gd name="T22" fmla="*/ 80 w 91"/>
                <a:gd name="T23" fmla="*/ 14 h 88"/>
                <a:gd name="T24" fmla="*/ 83 w 91"/>
                <a:gd name="T25" fmla="*/ 19 h 88"/>
                <a:gd name="T26" fmla="*/ 85 w 91"/>
                <a:gd name="T27" fmla="*/ 22 h 88"/>
                <a:gd name="T28" fmla="*/ 88 w 91"/>
                <a:gd name="T29" fmla="*/ 27 h 88"/>
                <a:gd name="T30" fmla="*/ 89 w 91"/>
                <a:gd name="T31" fmla="*/ 35 h 88"/>
                <a:gd name="T32" fmla="*/ 91 w 91"/>
                <a:gd name="T33" fmla="*/ 44 h 88"/>
                <a:gd name="T34" fmla="*/ 91 w 91"/>
                <a:gd name="T35" fmla="*/ 47 h 88"/>
                <a:gd name="T36" fmla="*/ 91 w 91"/>
                <a:gd name="T37" fmla="*/ 51 h 88"/>
                <a:gd name="T38" fmla="*/ 89 w 91"/>
                <a:gd name="T39" fmla="*/ 59 h 88"/>
                <a:gd name="T40" fmla="*/ 85 w 91"/>
                <a:gd name="T41" fmla="*/ 67 h 88"/>
                <a:gd name="T42" fmla="*/ 79 w 91"/>
                <a:gd name="T43" fmla="*/ 75 h 88"/>
                <a:gd name="T44" fmla="*/ 76 w 91"/>
                <a:gd name="T45" fmla="*/ 77 h 88"/>
                <a:gd name="T46" fmla="*/ 72 w 91"/>
                <a:gd name="T47" fmla="*/ 79 h 88"/>
                <a:gd name="T48" fmla="*/ 68 w 91"/>
                <a:gd name="T49" fmla="*/ 82 h 88"/>
                <a:gd name="T50" fmla="*/ 64 w 91"/>
                <a:gd name="T51" fmla="*/ 84 h 88"/>
                <a:gd name="T52" fmla="*/ 55 w 91"/>
                <a:gd name="T53" fmla="*/ 86 h 88"/>
                <a:gd name="T54" fmla="*/ 50 w 91"/>
                <a:gd name="T55" fmla="*/ 86 h 88"/>
                <a:gd name="T56" fmla="*/ 46 w 91"/>
                <a:gd name="T57" fmla="*/ 88 h 88"/>
                <a:gd name="T58" fmla="*/ 42 w 91"/>
                <a:gd name="T59" fmla="*/ 88 h 88"/>
                <a:gd name="T60" fmla="*/ 38 w 91"/>
                <a:gd name="T61" fmla="*/ 86 h 88"/>
                <a:gd name="T62" fmla="*/ 28 w 91"/>
                <a:gd name="T63" fmla="*/ 86 h 88"/>
                <a:gd name="T64" fmla="*/ 20 w 91"/>
                <a:gd name="T65" fmla="*/ 81 h 88"/>
                <a:gd name="T66" fmla="*/ 14 w 91"/>
                <a:gd name="T67" fmla="*/ 76 h 88"/>
                <a:gd name="T68" fmla="*/ 10 w 91"/>
                <a:gd name="T69" fmla="*/ 73 h 88"/>
                <a:gd name="T70" fmla="*/ 8 w 91"/>
                <a:gd name="T71" fmla="*/ 68 h 88"/>
                <a:gd name="T72" fmla="*/ 4 w 91"/>
                <a:gd name="T73" fmla="*/ 66 h 88"/>
                <a:gd name="T74" fmla="*/ 3 w 91"/>
                <a:gd name="T75" fmla="*/ 60 h 88"/>
                <a:gd name="T76" fmla="*/ 0 w 91"/>
                <a:gd name="T77" fmla="*/ 53 h 88"/>
                <a:gd name="T78" fmla="*/ 0 w 91"/>
                <a:gd name="T79" fmla="*/ 45 h 88"/>
                <a:gd name="T80" fmla="*/ 0 w 91"/>
                <a:gd name="T81" fmla="*/ 40 h 88"/>
                <a:gd name="T82" fmla="*/ 0 w 91"/>
                <a:gd name="T83" fmla="*/ 36 h 88"/>
                <a:gd name="T84" fmla="*/ 3 w 91"/>
                <a:gd name="T85" fmla="*/ 28 h 88"/>
                <a:gd name="T86" fmla="*/ 6 w 91"/>
                <a:gd name="T87" fmla="*/ 20 h 88"/>
                <a:gd name="T88" fmla="*/ 12 w 91"/>
                <a:gd name="T89" fmla="*/ 14 h 88"/>
                <a:gd name="T90" fmla="*/ 15 w 91"/>
                <a:gd name="T91" fmla="*/ 11 h 88"/>
                <a:gd name="T92" fmla="*/ 19 w 91"/>
                <a:gd name="T93" fmla="*/ 9 h 8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1"/>
                <a:gd name="T142" fmla="*/ 0 h 88"/>
                <a:gd name="T143" fmla="*/ 91 w 91"/>
                <a:gd name="T144" fmla="*/ 88 h 8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1" h="88">
                  <a:moveTo>
                    <a:pt x="19" y="9"/>
                  </a:moveTo>
                  <a:lnTo>
                    <a:pt x="23" y="5"/>
                  </a:lnTo>
                  <a:lnTo>
                    <a:pt x="27" y="4"/>
                  </a:lnTo>
                  <a:lnTo>
                    <a:pt x="36" y="0"/>
                  </a:lnTo>
                  <a:lnTo>
                    <a:pt x="40" y="0"/>
                  </a:lnTo>
                  <a:lnTo>
                    <a:pt x="44" y="0"/>
                  </a:lnTo>
                  <a:lnTo>
                    <a:pt x="49" y="0"/>
                  </a:lnTo>
                  <a:lnTo>
                    <a:pt x="53" y="0"/>
                  </a:lnTo>
                  <a:lnTo>
                    <a:pt x="61" y="2"/>
                  </a:lnTo>
                  <a:lnTo>
                    <a:pt x="70" y="7"/>
                  </a:lnTo>
                  <a:lnTo>
                    <a:pt x="77" y="11"/>
                  </a:lnTo>
                  <a:lnTo>
                    <a:pt x="80" y="14"/>
                  </a:lnTo>
                  <a:lnTo>
                    <a:pt x="83" y="19"/>
                  </a:lnTo>
                  <a:lnTo>
                    <a:pt x="85" y="22"/>
                  </a:lnTo>
                  <a:lnTo>
                    <a:pt x="88" y="27"/>
                  </a:lnTo>
                  <a:lnTo>
                    <a:pt x="89" y="35"/>
                  </a:lnTo>
                  <a:lnTo>
                    <a:pt x="91" y="44"/>
                  </a:lnTo>
                  <a:lnTo>
                    <a:pt x="91" y="47"/>
                  </a:lnTo>
                  <a:lnTo>
                    <a:pt x="91" y="51"/>
                  </a:lnTo>
                  <a:lnTo>
                    <a:pt x="89" y="59"/>
                  </a:lnTo>
                  <a:lnTo>
                    <a:pt x="85" y="67"/>
                  </a:lnTo>
                  <a:lnTo>
                    <a:pt x="79" y="75"/>
                  </a:lnTo>
                  <a:lnTo>
                    <a:pt x="76" y="77"/>
                  </a:lnTo>
                  <a:lnTo>
                    <a:pt x="72" y="79"/>
                  </a:lnTo>
                  <a:lnTo>
                    <a:pt x="68" y="82"/>
                  </a:lnTo>
                  <a:lnTo>
                    <a:pt x="64" y="84"/>
                  </a:lnTo>
                  <a:lnTo>
                    <a:pt x="55" y="86"/>
                  </a:lnTo>
                  <a:lnTo>
                    <a:pt x="50" y="86"/>
                  </a:lnTo>
                  <a:lnTo>
                    <a:pt x="46" y="88"/>
                  </a:lnTo>
                  <a:lnTo>
                    <a:pt x="42" y="88"/>
                  </a:lnTo>
                  <a:lnTo>
                    <a:pt x="38" y="86"/>
                  </a:lnTo>
                  <a:lnTo>
                    <a:pt x="28" y="86"/>
                  </a:lnTo>
                  <a:lnTo>
                    <a:pt x="20" y="81"/>
                  </a:lnTo>
                  <a:lnTo>
                    <a:pt x="14" y="76"/>
                  </a:lnTo>
                  <a:lnTo>
                    <a:pt x="10" y="73"/>
                  </a:lnTo>
                  <a:lnTo>
                    <a:pt x="8" y="68"/>
                  </a:lnTo>
                  <a:lnTo>
                    <a:pt x="4" y="66"/>
                  </a:lnTo>
                  <a:lnTo>
                    <a:pt x="3" y="60"/>
                  </a:lnTo>
                  <a:lnTo>
                    <a:pt x="0" y="53"/>
                  </a:lnTo>
                  <a:lnTo>
                    <a:pt x="0" y="45"/>
                  </a:lnTo>
                  <a:lnTo>
                    <a:pt x="0" y="40"/>
                  </a:lnTo>
                  <a:lnTo>
                    <a:pt x="0" y="36"/>
                  </a:lnTo>
                  <a:lnTo>
                    <a:pt x="3" y="28"/>
                  </a:lnTo>
                  <a:lnTo>
                    <a:pt x="6" y="20"/>
                  </a:lnTo>
                  <a:lnTo>
                    <a:pt x="12" y="14"/>
                  </a:lnTo>
                  <a:lnTo>
                    <a:pt x="15" y="11"/>
                  </a:lnTo>
                  <a:lnTo>
                    <a:pt x="19" y="9"/>
                  </a:lnTo>
                  <a:close/>
                </a:path>
              </a:pathLst>
            </a:custGeom>
            <a:solidFill>
              <a:srgbClr val="FFFFFF"/>
            </a:solidFill>
            <a:ln w="9525">
              <a:noFill/>
              <a:round/>
              <a:headEnd/>
              <a:tailEnd/>
            </a:ln>
          </p:spPr>
          <p:txBody>
            <a:bodyPr/>
            <a:lstStyle/>
            <a:p>
              <a:endParaRPr lang="ru-RU"/>
            </a:p>
          </p:txBody>
        </p:sp>
        <p:sp>
          <p:nvSpPr>
            <p:cNvPr id="22882" name="Freeform 1755"/>
            <p:cNvSpPr>
              <a:spLocks/>
            </p:cNvSpPr>
            <p:nvPr/>
          </p:nvSpPr>
          <p:spPr bwMode="auto">
            <a:xfrm>
              <a:off x="3729" y="1584"/>
              <a:ext cx="91" cy="88"/>
            </a:xfrm>
            <a:custGeom>
              <a:avLst/>
              <a:gdLst>
                <a:gd name="T0" fmla="*/ 19 w 91"/>
                <a:gd name="T1" fmla="*/ 9 h 88"/>
                <a:gd name="T2" fmla="*/ 23 w 91"/>
                <a:gd name="T3" fmla="*/ 5 h 88"/>
                <a:gd name="T4" fmla="*/ 27 w 91"/>
                <a:gd name="T5" fmla="*/ 4 h 88"/>
                <a:gd name="T6" fmla="*/ 36 w 91"/>
                <a:gd name="T7" fmla="*/ 0 h 88"/>
                <a:gd name="T8" fmla="*/ 40 w 91"/>
                <a:gd name="T9" fmla="*/ 0 h 88"/>
                <a:gd name="T10" fmla="*/ 44 w 91"/>
                <a:gd name="T11" fmla="*/ 0 h 88"/>
                <a:gd name="T12" fmla="*/ 49 w 91"/>
                <a:gd name="T13" fmla="*/ 0 h 88"/>
                <a:gd name="T14" fmla="*/ 53 w 91"/>
                <a:gd name="T15" fmla="*/ 0 h 88"/>
                <a:gd name="T16" fmla="*/ 61 w 91"/>
                <a:gd name="T17" fmla="*/ 2 h 88"/>
                <a:gd name="T18" fmla="*/ 70 w 91"/>
                <a:gd name="T19" fmla="*/ 7 h 88"/>
                <a:gd name="T20" fmla="*/ 77 w 91"/>
                <a:gd name="T21" fmla="*/ 11 h 88"/>
                <a:gd name="T22" fmla="*/ 80 w 91"/>
                <a:gd name="T23" fmla="*/ 14 h 88"/>
                <a:gd name="T24" fmla="*/ 83 w 91"/>
                <a:gd name="T25" fmla="*/ 19 h 88"/>
                <a:gd name="T26" fmla="*/ 85 w 91"/>
                <a:gd name="T27" fmla="*/ 22 h 88"/>
                <a:gd name="T28" fmla="*/ 88 w 91"/>
                <a:gd name="T29" fmla="*/ 27 h 88"/>
                <a:gd name="T30" fmla="*/ 89 w 91"/>
                <a:gd name="T31" fmla="*/ 35 h 88"/>
                <a:gd name="T32" fmla="*/ 91 w 91"/>
                <a:gd name="T33" fmla="*/ 44 h 88"/>
                <a:gd name="T34" fmla="*/ 91 w 91"/>
                <a:gd name="T35" fmla="*/ 47 h 88"/>
                <a:gd name="T36" fmla="*/ 91 w 91"/>
                <a:gd name="T37" fmla="*/ 51 h 88"/>
                <a:gd name="T38" fmla="*/ 89 w 91"/>
                <a:gd name="T39" fmla="*/ 59 h 88"/>
                <a:gd name="T40" fmla="*/ 85 w 91"/>
                <a:gd name="T41" fmla="*/ 67 h 88"/>
                <a:gd name="T42" fmla="*/ 79 w 91"/>
                <a:gd name="T43" fmla="*/ 75 h 88"/>
                <a:gd name="T44" fmla="*/ 76 w 91"/>
                <a:gd name="T45" fmla="*/ 77 h 88"/>
                <a:gd name="T46" fmla="*/ 72 w 91"/>
                <a:gd name="T47" fmla="*/ 79 h 88"/>
                <a:gd name="T48" fmla="*/ 68 w 91"/>
                <a:gd name="T49" fmla="*/ 82 h 88"/>
                <a:gd name="T50" fmla="*/ 64 w 91"/>
                <a:gd name="T51" fmla="*/ 84 h 88"/>
                <a:gd name="T52" fmla="*/ 55 w 91"/>
                <a:gd name="T53" fmla="*/ 86 h 88"/>
                <a:gd name="T54" fmla="*/ 50 w 91"/>
                <a:gd name="T55" fmla="*/ 86 h 88"/>
                <a:gd name="T56" fmla="*/ 46 w 91"/>
                <a:gd name="T57" fmla="*/ 88 h 88"/>
                <a:gd name="T58" fmla="*/ 42 w 91"/>
                <a:gd name="T59" fmla="*/ 88 h 88"/>
                <a:gd name="T60" fmla="*/ 38 w 91"/>
                <a:gd name="T61" fmla="*/ 86 h 88"/>
                <a:gd name="T62" fmla="*/ 28 w 91"/>
                <a:gd name="T63" fmla="*/ 86 h 88"/>
                <a:gd name="T64" fmla="*/ 20 w 91"/>
                <a:gd name="T65" fmla="*/ 81 h 88"/>
                <a:gd name="T66" fmla="*/ 14 w 91"/>
                <a:gd name="T67" fmla="*/ 76 h 88"/>
                <a:gd name="T68" fmla="*/ 10 w 91"/>
                <a:gd name="T69" fmla="*/ 73 h 88"/>
                <a:gd name="T70" fmla="*/ 8 w 91"/>
                <a:gd name="T71" fmla="*/ 68 h 88"/>
                <a:gd name="T72" fmla="*/ 4 w 91"/>
                <a:gd name="T73" fmla="*/ 66 h 88"/>
                <a:gd name="T74" fmla="*/ 3 w 91"/>
                <a:gd name="T75" fmla="*/ 60 h 88"/>
                <a:gd name="T76" fmla="*/ 0 w 91"/>
                <a:gd name="T77" fmla="*/ 53 h 88"/>
                <a:gd name="T78" fmla="*/ 0 w 91"/>
                <a:gd name="T79" fmla="*/ 45 h 88"/>
                <a:gd name="T80" fmla="*/ 0 w 91"/>
                <a:gd name="T81" fmla="*/ 40 h 88"/>
                <a:gd name="T82" fmla="*/ 0 w 91"/>
                <a:gd name="T83" fmla="*/ 36 h 88"/>
                <a:gd name="T84" fmla="*/ 3 w 91"/>
                <a:gd name="T85" fmla="*/ 28 h 88"/>
                <a:gd name="T86" fmla="*/ 6 w 91"/>
                <a:gd name="T87" fmla="*/ 20 h 88"/>
                <a:gd name="T88" fmla="*/ 12 w 91"/>
                <a:gd name="T89" fmla="*/ 14 h 88"/>
                <a:gd name="T90" fmla="*/ 15 w 91"/>
                <a:gd name="T91" fmla="*/ 11 h 88"/>
                <a:gd name="T92" fmla="*/ 19 w 91"/>
                <a:gd name="T93" fmla="*/ 9 h 8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1"/>
                <a:gd name="T142" fmla="*/ 0 h 88"/>
                <a:gd name="T143" fmla="*/ 91 w 91"/>
                <a:gd name="T144" fmla="*/ 88 h 8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1" h="88">
                  <a:moveTo>
                    <a:pt x="19" y="9"/>
                  </a:moveTo>
                  <a:lnTo>
                    <a:pt x="23" y="5"/>
                  </a:lnTo>
                  <a:lnTo>
                    <a:pt x="27" y="4"/>
                  </a:lnTo>
                  <a:lnTo>
                    <a:pt x="36" y="0"/>
                  </a:lnTo>
                  <a:lnTo>
                    <a:pt x="40" y="0"/>
                  </a:lnTo>
                  <a:lnTo>
                    <a:pt x="44" y="0"/>
                  </a:lnTo>
                  <a:lnTo>
                    <a:pt x="49" y="0"/>
                  </a:lnTo>
                  <a:lnTo>
                    <a:pt x="53" y="0"/>
                  </a:lnTo>
                  <a:lnTo>
                    <a:pt x="61" y="2"/>
                  </a:lnTo>
                  <a:lnTo>
                    <a:pt x="70" y="7"/>
                  </a:lnTo>
                  <a:lnTo>
                    <a:pt x="77" y="11"/>
                  </a:lnTo>
                  <a:lnTo>
                    <a:pt x="80" y="14"/>
                  </a:lnTo>
                  <a:lnTo>
                    <a:pt x="83" y="19"/>
                  </a:lnTo>
                  <a:lnTo>
                    <a:pt x="85" y="22"/>
                  </a:lnTo>
                  <a:lnTo>
                    <a:pt x="88" y="27"/>
                  </a:lnTo>
                  <a:lnTo>
                    <a:pt x="89" y="35"/>
                  </a:lnTo>
                  <a:lnTo>
                    <a:pt x="91" y="44"/>
                  </a:lnTo>
                  <a:lnTo>
                    <a:pt x="91" y="47"/>
                  </a:lnTo>
                  <a:lnTo>
                    <a:pt x="91" y="51"/>
                  </a:lnTo>
                  <a:lnTo>
                    <a:pt x="89" y="59"/>
                  </a:lnTo>
                  <a:lnTo>
                    <a:pt x="85" y="67"/>
                  </a:lnTo>
                  <a:lnTo>
                    <a:pt x="79" y="75"/>
                  </a:lnTo>
                  <a:lnTo>
                    <a:pt x="76" y="77"/>
                  </a:lnTo>
                  <a:lnTo>
                    <a:pt x="72" y="79"/>
                  </a:lnTo>
                  <a:lnTo>
                    <a:pt x="68" y="82"/>
                  </a:lnTo>
                  <a:lnTo>
                    <a:pt x="64" y="84"/>
                  </a:lnTo>
                  <a:lnTo>
                    <a:pt x="55" y="86"/>
                  </a:lnTo>
                  <a:lnTo>
                    <a:pt x="50" y="86"/>
                  </a:lnTo>
                  <a:lnTo>
                    <a:pt x="46" y="88"/>
                  </a:lnTo>
                  <a:lnTo>
                    <a:pt x="42" y="88"/>
                  </a:lnTo>
                  <a:lnTo>
                    <a:pt x="38" y="86"/>
                  </a:lnTo>
                  <a:lnTo>
                    <a:pt x="28" y="86"/>
                  </a:lnTo>
                  <a:lnTo>
                    <a:pt x="20" y="81"/>
                  </a:lnTo>
                  <a:lnTo>
                    <a:pt x="14" y="76"/>
                  </a:lnTo>
                  <a:lnTo>
                    <a:pt x="10" y="73"/>
                  </a:lnTo>
                  <a:lnTo>
                    <a:pt x="8" y="68"/>
                  </a:lnTo>
                  <a:lnTo>
                    <a:pt x="4" y="66"/>
                  </a:lnTo>
                  <a:lnTo>
                    <a:pt x="3" y="60"/>
                  </a:lnTo>
                  <a:lnTo>
                    <a:pt x="0" y="53"/>
                  </a:lnTo>
                  <a:lnTo>
                    <a:pt x="0" y="45"/>
                  </a:lnTo>
                  <a:lnTo>
                    <a:pt x="0" y="40"/>
                  </a:lnTo>
                  <a:lnTo>
                    <a:pt x="0" y="36"/>
                  </a:lnTo>
                  <a:lnTo>
                    <a:pt x="3" y="28"/>
                  </a:lnTo>
                  <a:lnTo>
                    <a:pt x="6" y="20"/>
                  </a:lnTo>
                  <a:lnTo>
                    <a:pt x="12" y="14"/>
                  </a:lnTo>
                  <a:lnTo>
                    <a:pt x="15" y="11"/>
                  </a:lnTo>
                  <a:lnTo>
                    <a:pt x="19" y="9"/>
                  </a:lnTo>
                </a:path>
              </a:pathLst>
            </a:custGeom>
            <a:noFill/>
            <a:ln w="6350" cap="rnd">
              <a:solidFill>
                <a:srgbClr val="000000"/>
              </a:solidFill>
              <a:prstDash val="solid"/>
              <a:round/>
              <a:headEnd/>
              <a:tailEnd/>
            </a:ln>
          </p:spPr>
          <p:txBody>
            <a:bodyPr/>
            <a:lstStyle/>
            <a:p>
              <a:endParaRPr lang="ru-RU"/>
            </a:p>
          </p:txBody>
        </p:sp>
        <p:sp>
          <p:nvSpPr>
            <p:cNvPr id="22883" name="Freeform 1756"/>
            <p:cNvSpPr>
              <a:spLocks/>
            </p:cNvSpPr>
            <p:nvPr/>
          </p:nvSpPr>
          <p:spPr bwMode="auto">
            <a:xfrm>
              <a:off x="3672" y="1503"/>
              <a:ext cx="91" cy="90"/>
            </a:xfrm>
            <a:custGeom>
              <a:avLst/>
              <a:gdLst>
                <a:gd name="T0" fmla="*/ 16 w 91"/>
                <a:gd name="T1" fmla="*/ 9 h 90"/>
                <a:gd name="T2" fmla="*/ 24 w 91"/>
                <a:gd name="T3" fmla="*/ 5 h 90"/>
                <a:gd name="T4" fmla="*/ 32 w 91"/>
                <a:gd name="T5" fmla="*/ 2 h 90"/>
                <a:gd name="T6" fmla="*/ 37 w 91"/>
                <a:gd name="T7" fmla="*/ 0 h 90"/>
                <a:gd name="T8" fmla="*/ 41 w 91"/>
                <a:gd name="T9" fmla="*/ 0 h 90"/>
                <a:gd name="T10" fmla="*/ 49 w 91"/>
                <a:gd name="T11" fmla="*/ 0 h 90"/>
                <a:gd name="T12" fmla="*/ 58 w 91"/>
                <a:gd name="T13" fmla="*/ 2 h 90"/>
                <a:gd name="T14" fmla="*/ 67 w 91"/>
                <a:gd name="T15" fmla="*/ 5 h 90"/>
                <a:gd name="T16" fmla="*/ 71 w 91"/>
                <a:gd name="T17" fmla="*/ 7 h 90"/>
                <a:gd name="T18" fmla="*/ 74 w 91"/>
                <a:gd name="T19" fmla="*/ 9 h 90"/>
                <a:gd name="T20" fmla="*/ 80 w 91"/>
                <a:gd name="T21" fmla="*/ 16 h 90"/>
                <a:gd name="T22" fmla="*/ 84 w 91"/>
                <a:gd name="T23" fmla="*/ 20 h 90"/>
                <a:gd name="T24" fmla="*/ 87 w 91"/>
                <a:gd name="T25" fmla="*/ 24 h 90"/>
                <a:gd name="T26" fmla="*/ 90 w 91"/>
                <a:gd name="T27" fmla="*/ 32 h 90"/>
                <a:gd name="T28" fmla="*/ 91 w 91"/>
                <a:gd name="T29" fmla="*/ 39 h 90"/>
                <a:gd name="T30" fmla="*/ 91 w 91"/>
                <a:gd name="T31" fmla="*/ 49 h 90"/>
                <a:gd name="T32" fmla="*/ 90 w 91"/>
                <a:gd name="T33" fmla="*/ 57 h 90"/>
                <a:gd name="T34" fmla="*/ 87 w 91"/>
                <a:gd name="T35" fmla="*/ 65 h 90"/>
                <a:gd name="T36" fmla="*/ 84 w 91"/>
                <a:gd name="T37" fmla="*/ 69 h 90"/>
                <a:gd name="T38" fmla="*/ 82 w 91"/>
                <a:gd name="T39" fmla="*/ 73 h 90"/>
                <a:gd name="T40" fmla="*/ 76 w 91"/>
                <a:gd name="T41" fmla="*/ 79 h 90"/>
                <a:gd name="T42" fmla="*/ 67 w 91"/>
                <a:gd name="T43" fmla="*/ 84 h 90"/>
                <a:gd name="T44" fmla="*/ 58 w 91"/>
                <a:gd name="T45" fmla="*/ 89 h 90"/>
                <a:gd name="T46" fmla="*/ 56 w 91"/>
                <a:gd name="T47" fmla="*/ 89 h 90"/>
                <a:gd name="T48" fmla="*/ 50 w 91"/>
                <a:gd name="T49" fmla="*/ 90 h 90"/>
                <a:gd name="T50" fmla="*/ 41 w 91"/>
                <a:gd name="T51" fmla="*/ 90 h 90"/>
                <a:gd name="T52" fmla="*/ 33 w 91"/>
                <a:gd name="T53" fmla="*/ 89 h 90"/>
                <a:gd name="T54" fmla="*/ 26 w 91"/>
                <a:gd name="T55" fmla="*/ 86 h 90"/>
                <a:gd name="T56" fmla="*/ 21 w 91"/>
                <a:gd name="T57" fmla="*/ 82 h 90"/>
                <a:gd name="T58" fmla="*/ 17 w 91"/>
                <a:gd name="T59" fmla="*/ 80 h 90"/>
                <a:gd name="T60" fmla="*/ 10 w 91"/>
                <a:gd name="T61" fmla="*/ 74 h 90"/>
                <a:gd name="T62" fmla="*/ 8 w 91"/>
                <a:gd name="T63" fmla="*/ 69 h 90"/>
                <a:gd name="T64" fmla="*/ 5 w 91"/>
                <a:gd name="T65" fmla="*/ 67 h 90"/>
                <a:gd name="T66" fmla="*/ 2 w 91"/>
                <a:gd name="T67" fmla="*/ 59 h 90"/>
                <a:gd name="T68" fmla="*/ 0 w 91"/>
                <a:gd name="T69" fmla="*/ 50 h 90"/>
                <a:gd name="T70" fmla="*/ 0 w 91"/>
                <a:gd name="T71" fmla="*/ 41 h 90"/>
                <a:gd name="T72" fmla="*/ 2 w 91"/>
                <a:gd name="T73" fmla="*/ 32 h 90"/>
                <a:gd name="T74" fmla="*/ 5 w 91"/>
                <a:gd name="T75" fmla="*/ 24 h 90"/>
                <a:gd name="T76" fmla="*/ 7 w 91"/>
                <a:gd name="T77" fmla="*/ 21 h 90"/>
                <a:gd name="T78" fmla="*/ 10 w 91"/>
                <a:gd name="T79" fmla="*/ 18 h 90"/>
                <a:gd name="T80" fmla="*/ 16 w 91"/>
                <a:gd name="T81" fmla="*/ 9 h 9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1"/>
                <a:gd name="T124" fmla="*/ 0 h 90"/>
                <a:gd name="T125" fmla="*/ 91 w 91"/>
                <a:gd name="T126" fmla="*/ 90 h 9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1" h="90">
                  <a:moveTo>
                    <a:pt x="16" y="9"/>
                  </a:moveTo>
                  <a:lnTo>
                    <a:pt x="24" y="5"/>
                  </a:lnTo>
                  <a:lnTo>
                    <a:pt x="32" y="2"/>
                  </a:lnTo>
                  <a:lnTo>
                    <a:pt x="37" y="0"/>
                  </a:lnTo>
                  <a:lnTo>
                    <a:pt x="41" y="0"/>
                  </a:lnTo>
                  <a:lnTo>
                    <a:pt x="49" y="0"/>
                  </a:lnTo>
                  <a:lnTo>
                    <a:pt x="58" y="2"/>
                  </a:lnTo>
                  <a:lnTo>
                    <a:pt x="67" y="5"/>
                  </a:lnTo>
                  <a:lnTo>
                    <a:pt x="71" y="7"/>
                  </a:lnTo>
                  <a:lnTo>
                    <a:pt x="74" y="9"/>
                  </a:lnTo>
                  <a:lnTo>
                    <a:pt x="80" y="16"/>
                  </a:lnTo>
                  <a:lnTo>
                    <a:pt x="84" y="20"/>
                  </a:lnTo>
                  <a:lnTo>
                    <a:pt x="87" y="24"/>
                  </a:lnTo>
                  <a:lnTo>
                    <a:pt x="90" y="32"/>
                  </a:lnTo>
                  <a:lnTo>
                    <a:pt x="91" y="39"/>
                  </a:lnTo>
                  <a:lnTo>
                    <a:pt x="91" y="49"/>
                  </a:lnTo>
                  <a:lnTo>
                    <a:pt x="90" y="57"/>
                  </a:lnTo>
                  <a:lnTo>
                    <a:pt x="87" y="65"/>
                  </a:lnTo>
                  <a:lnTo>
                    <a:pt x="84" y="69"/>
                  </a:lnTo>
                  <a:lnTo>
                    <a:pt x="82" y="73"/>
                  </a:lnTo>
                  <a:lnTo>
                    <a:pt x="76" y="79"/>
                  </a:lnTo>
                  <a:lnTo>
                    <a:pt x="67" y="84"/>
                  </a:lnTo>
                  <a:lnTo>
                    <a:pt x="58" y="89"/>
                  </a:lnTo>
                  <a:lnTo>
                    <a:pt x="56" y="89"/>
                  </a:lnTo>
                  <a:lnTo>
                    <a:pt x="50" y="90"/>
                  </a:lnTo>
                  <a:lnTo>
                    <a:pt x="41" y="90"/>
                  </a:lnTo>
                  <a:lnTo>
                    <a:pt x="33" y="89"/>
                  </a:lnTo>
                  <a:lnTo>
                    <a:pt x="26" y="86"/>
                  </a:lnTo>
                  <a:lnTo>
                    <a:pt x="21" y="82"/>
                  </a:lnTo>
                  <a:lnTo>
                    <a:pt x="17" y="80"/>
                  </a:lnTo>
                  <a:lnTo>
                    <a:pt x="10" y="74"/>
                  </a:lnTo>
                  <a:lnTo>
                    <a:pt x="8" y="69"/>
                  </a:lnTo>
                  <a:lnTo>
                    <a:pt x="5" y="67"/>
                  </a:lnTo>
                  <a:lnTo>
                    <a:pt x="2" y="59"/>
                  </a:lnTo>
                  <a:lnTo>
                    <a:pt x="0" y="50"/>
                  </a:lnTo>
                  <a:lnTo>
                    <a:pt x="0" y="41"/>
                  </a:lnTo>
                  <a:lnTo>
                    <a:pt x="2" y="32"/>
                  </a:lnTo>
                  <a:lnTo>
                    <a:pt x="5" y="24"/>
                  </a:lnTo>
                  <a:lnTo>
                    <a:pt x="7" y="21"/>
                  </a:lnTo>
                  <a:lnTo>
                    <a:pt x="10" y="18"/>
                  </a:lnTo>
                  <a:lnTo>
                    <a:pt x="16" y="9"/>
                  </a:lnTo>
                  <a:close/>
                </a:path>
              </a:pathLst>
            </a:custGeom>
            <a:solidFill>
              <a:srgbClr val="FFFFFF"/>
            </a:solidFill>
            <a:ln w="9525">
              <a:noFill/>
              <a:round/>
              <a:headEnd/>
              <a:tailEnd/>
            </a:ln>
          </p:spPr>
          <p:txBody>
            <a:bodyPr/>
            <a:lstStyle/>
            <a:p>
              <a:endParaRPr lang="ru-RU"/>
            </a:p>
          </p:txBody>
        </p:sp>
        <p:sp>
          <p:nvSpPr>
            <p:cNvPr id="22884" name="Freeform 1757"/>
            <p:cNvSpPr>
              <a:spLocks/>
            </p:cNvSpPr>
            <p:nvPr/>
          </p:nvSpPr>
          <p:spPr bwMode="auto">
            <a:xfrm>
              <a:off x="3672" y="1503"/>
              <a:ext cx="91" cy="90"/>
            </a:xfrm>
            <a:custGeom>
              <a:avLst/>
              <a:gdLst>
                <a:gd name="T0" fmla="*/ 16 w 91"/>
                <a:gd name="T1" fmla="*/ 9 h 90"/>
                <a:gd name="T2" fmla="*/ 24 w 91"/>
                <a:gd name="T3" fmla="*/ 5 h 90"/>
                <a:gd name="T4" fmla="*/ 32 w 91"/>
                <a:gd name="T5" fmla="*/ 2 h 90"/>
                <a:gd name="T6" fmla="*/ 37 w 91"/>
                <a:gd name="T7" fmla="*/ 0 h 90"/>
                <a:gd name="T8" fmla="*/ 41 w 91"/>
                <a:gd name="T9" fmla="*/ 0 h 90"/>
                <a:gd name="T10" fmla="*/ 49 w 91"/>
                <a:gd name="T11" fmla="*/ 0 h 90"/>
                <a:gd name="T12" fmla="*/ 58 w 91"/>
                <a:gd name="T13" fmla="*/ 2 h 90"/>
                <a:gd name="T14" fmla="*/ 67 w 91"/>
                <a:gd name="T15" fmla="*/ 5 h 90"/>
                <a:gd name="T16" fmla="*/ 71 w 91"/>
                <a:gd name="T17" fmla="*/ 7 h 90"/>
                <a:gd name="T18" fmla="*/ 74 w 91"/>
                <a:gd name="T19" fmla="*/ 9 h 90"/>
                <a:gd name="T20" fmla="*/ 80 w 91"/>
                <a:gd name="T21" fmla="*/ 16 h 90"/>
                <a:gd name="T22" fmla="*/ 84 w 91"/>
                <a:gd name="T23" fmla="*/ 20 h 90"/>
                <a:gd name="T24" fmla="*/ 87 w 91"/>
                <a:gd name="T25" fmla="*/ 24 h 90"/>
                <a:gd name="T26" fmla="*/ 90 w 91"/>
                <a:gd name="T27" fmla="*/ 32 h 90"/>
                <a:gd name="T28" fmla="*/ 91 w 91"/>
                <a:gd name="T29" fmla="*/ 39 h 90"/>
                <a:gd name="T30" fmla="*/ 91 w 91"/>
                <a:gd name="T31" fmla="*/ 49 h 90"/>
                <a:gd name="T32" fmla="*/ 90 w 91"/>
                <a:gd name="T33" fmla="*/ 57 h 90"/>
                <a:gd name="T34" fmla="*/ 87 w 91"/>
                <a:gd name="T35" fmla="*/ 65 h 90"/>
                <a:gd name="T36" fmla="*/ 84 w 91"/>
                <a:gd name="T37" fmla="*/ 69 h 90"/>
                <a:gd name="T38" fmla="*/ 82 w 91"/>
                <a:gd name="T39" fmla="*/ 73 h 90"/>
                <a:gd name="T40" fmla="*/ 76 w 91"/>
                <a:gd name="T41" fmla="*/ 79 h 90"/>
                <a:gd name="T42" fmla="*/ 67 w 91"/>
                <a:gd name="T43" fmla="*/ 84 h 90"/>
                <a:gd name="T44" fmla="*/ 58 w 91"/>
                <a:gd name="T45" fmla="*/ 89 h 90"/>
                <a:gd name="T46" fmla="*/ 56 w 91"/>
                <a:gd name="T47" fmla="*/ 89 h 90"/>
                <a:gd name="T48" fmla="*/ 50 w 91"/>
                <a:gd name="T49" fmla="*/ 90 h 90"/>
                <a:gd name="T50" fmla="*/ 41 w 91"/>
                <a:gd name="T51" fmla="*/ 90 h 90"/>
                <a:gd name="T52" fmla="*/ 33 w 91"/>
                <a:gd name="T53" fmla="*/ 89 h 90"/>
                <a:gd name="T54" fmla="*/ 26 w 91"/>
                <a:gd name="T55" fmla="*/ 86 h 90"/>
                <a:gd name="T56" fmla="*/ 21 w 91"/>
                <a:gd name="T57" fmla="*/ 82 h 90"/>
                <a:gd name="T58" fmla="*/ 17 w 91"/>
                <a:gd name="T59" fmla="*/ 80 h 90"/>
                <a:gd name="T60" fmla="*/ 10 w 91"/>
                <a:gd name="T61" fmla="*/ 74 h 90"/>
                <a:gd name="T62" fmla="*/ 8 w 91"/>
                <a:gd name="T63" fmla="*/ 69 h 90"/>
                <a:gd name="T64" fmla="*/ 5 w 91"/>
                <a:gd name="T65" fmla="*/ 67 h 90"/>
                <a:gd name="T66" fmla="*/ 2 w 91"/>
                <a:gd name="T67" fmla="*/ 59 h 90"/>
                <a:gd name="T68" fmla="*/ 0 w 91"/>
                <a:gd name="T69" fmla="*/ 50 h 90"/>
                <a:gd name="T70" fmla="*/ 0 w 91"/>
                <a:gd name="T71" fmla="*/ 41 h 90"/>
                <a:gd name="T72" fmla="*/ 2 w 91"/>
                <a:gd name="T73" fmla="*/ 32 h 90"/>
                <a:gd name="T74" fmla="*/ 5 w 91"/>
                <a:gd name="T75" fmla="*/ 24 h 90"/>
                <a:gd name="T76" fmla="*/ 7 w 91"/>
                <a:gd name="T77" fmla="*/ 21 h 90"/>
                <a:gd name="T78" fmla="*/ 10 w 91"/>
                <a:gd name="T79" fmla="*/ 18 h 90"/>
                <a:gd name="T80" fmla="*/ 16 w 91"/>
                <a:gd name="T81" fmla="*/ 9 h 9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1"/>
                <a:gd name="T124" fmla="*/ 0 h 90"/>
                <a:gd name="T125" fmla="*/ 91 w 91"/>
                <a:gd name="T126" fmla="*/ 90 h 9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1" h="90">
                  <a:moveTo>
                    <a:pt x="16" y="9"/>
                  </a:moveTo>
                  <a:lnTo>
                    <a:pt x="24" y="5"/>
                  </a:lnTo>
                  <a:lnTo>
                    <a:pt x="32" y="2"/>
                  </a:lnTo>
                  <a:lnTo>
                    <a:pt x="37" y="0"/>
                  </a:lnTo>
                  <a:lnTo>
                    <a:pt x="41" y="0"/>
                  </a:lnTo>
                  <a:lnTo>
                    <a:pt x="49" y="0"/>
                  </a:lnTo>
                  <a:lnTo>
                    <a:pt x="58" y="2"/>
                  </a:lnTo>
                  <a:lnTo>
                    <a:pt x="67" y="5"/>
                  </a:lnTo>
                  <a:lnTo>
                    <a:pt x="71" y="7"/>
                  </a:lnTo>
                  <a:lnTo>
                    <a:pt x="74" y="9"/>
                  </a:lnTo>
                  <a:lnTo>
                    <a:pt x="80" y="16"/>
                  </a:lnTo>
                  <a:lnTo>
                    <a:pt x="84" y="20"/>
                  </a:lnTo>
                  <a:lnTo>
                    <a:pt x="87" y="24"/>
                  </a:lnTo>
                  <a:lnTo>
                    <a:pt x="90" y="32"/>
                  </a:lnTo>
                  <a:lnTo>
                    <a:pt x="91" y="39"/>
                  </a:lnTo>
                  <a:lnTo>
                    <a:pt x="91" y="49"/>
                  </a:lnTo>
                  <a:lnTo>
                    <a:pt x="90" y="57"/>
                  </a:lnTo>
                  <a:lnTo>
                    <a:pt x="87" y="65"/>
                  </a:lnTo>
                  <a:lnTo>
                    <a:pt x="84" y="69"/>
                  </a:lnTo>
                  <a:lnTo>
                    <a:pt x="82" y="73"/>
                  </a:lnTo>
                  <a:lnTo>
                    <a:pt x="76" y="79"/>
                  </a:lnTo>
                  <a:lnTo>
                    <a:pt x="67" y="84"/>
                  </a:lnTo>
                  <a:lnTo>
                    <a:pt x="58" y="89"/>
                  </a:lnTo>
                  <a:lnTo>
                    <a:pt x="56" y="89"/>
                  </a:lnTo>
                  <a:lnTo>
                    <a:pt x="50" y="90"/>
                  </a:lnTo>
                  <a:lnTo>
                    <a:pt x="41" y="90"/>
                  </a:lnTo>
                  <a:lnTo>
                    <a:pt x="33" y="89"/>
                  </a:lnTo>
                  <a:lnTo>
                    <a:pt x="26" y="86"/>
                  </a:lnTo>
                  <a:lnTo>
                    <a:pt x="21" y="82"/>
                  </a:lnTo>
                  <a:lnTo>
                    <a:pt x="17" y="80"/>
                  </a:lnTo>
                  <a:lnTo>
                    <a:pt x="10" y="74"/>
                  </a:lnTo>
                  <a:lnTo>
                    <a:pt x="8" y="69"/>
                  </a:lnTo>
                  <a:lnTo>
                    <a:pt x="5" y="67"/>
                  </a:lnTo>
                  <a:lnTo>
                    <a:pt x="2" y="59"/>
                  </a:lnTo>
                  <a:lnTo>
                    <a:pt x="0" y="50"/>
                  </a:lnTo>
                  <a:lnTo>
                    <a:pt x="0" y="41"/>
                  </a:lnTo>
                  <a:lnTo>
                    <a:pt x="2" y="32"/>
                  </a:lnTo>
                  <a:lnTo>
                    <a:pt x="5" y="24"/>
                  </a:lnTo>
                  <a:lnTo>
                    <a:pt x="7" y="21"/>
                  </a:lnTo>
                  <a:lnTo>
                    <a:pt x="10" y="18"/>
                  </a:lnTo>
                  <a:lnTo>
                    <a:pt x="16" y="9"/>
                  </a:lnTo>
                </a:path>
              </a:pathLst>
            </a:custGeom>
            <a:noFill/>
            <a:ln w="6350" cap="rnd">
              <a:solidFill>
                <a:srgbClr val="000000"/>
              </a:solidFill>
              <a:prstDash val="solid"/>
              <a:round/>
              <a:headEnd/>
              <a:tailEnd/>
            </a:ln>
          </p:spPr>
          <p:txBody>
            <a:bodyPr/>
            <a:lstStyle/>
            <a:p>
              <a:endParaRPr lang="ru-RU"/>
            </a:p>
          </p:txBody>
        </p:sp>
        <p:sp>
          <p:nvSpPr>
            <p:cNvPr id="22885" name="Freeform 1758"/>
            <p:cNvSpPr>
              <a:spLocks/>
            </p:cNvSpPr>
            <p:nvPr/>
          </p:nvSpPr>
          <p:spPr bwMode="auto">
            <a:xfrm>
              <a:off x="3605" y="1434"/>
              <a:ext cx="91" cy="91"/>
            </a:xfrm>
            <a:custGeom>
              <a:avLst/>
              <a:gdLst>
                <a:gd name="T0" fmla="*/ 13 w 91"/>
                <a:gd name="T1" fmla="*/ 15 h 91"/>
                <a:gd name="T2" fmla="*/ 21 w 91"/>
                <a:gd name="T3" fmla="*/ 8 h 91"/>
                <a:gd name="T4" fmla="*/ 24 w 91"/>
                <a:gd name="T5" fmla="*/ 7 h 91"/>
                <a:gd name="T6" fmla="*/ 28 w 91"/>
                <a:gd name="T7" fmla="*/ 5 h 91"/>
                <a:gd name="T8" fmla="*/ 32 w 91"/>
                <a:gd name="T9" fmla="*/ 3 h 91"/>
                <a:gd name="T10" fmla="*/ 36 w 91"/>
                <a:gd name="T11" fmla="*/ 2 h 91"/>
                <a:gd name="T12" fmla="*/ 45 w 91"/>
                <a:gd name="T13" fmla="*/ 0 h 91"/>
                <a:gd name="T14" fmla="*/ 54 w 91"/>
                <a:gd name="T15" fmla="*/ 2 h 91"/>
                <a:gd name="T16" fmla="*/ 63 w 91"/>
                <a:gd name="T17" fmla="*/ 5 h 91"/>
                <a:gd name="T18" fmla="*/ 71 w 91"/>
                <a:gd name="T19" fmla="*/ 8 h 91"/>
                <a:gd name="T20" fmla="*/ 73 w 91"/>
                <a:gd name="T21" fmla="*/ 11 h 91"/>
                <a:gd name="T22" fmla="*/ 77 w 91"/>
                <a:gd name="T23" fmla="*/ 15 h 91"/>
                <a:gd name="T24" fmla="*/ 83 w 91"/>
                <a:gd name="T25" fmla="*/ 21 h 91"/>
                <a:gd name="T26" fmla="*/ 88 w 91"/>
                <a:gd name="T27" fmla="*/ 28 h 91"/>
                <a:gd name="T28" fmla="*/ 90 w 91"/>
                <a:gd name="T29" fmla="*/ 38 h 91"/>
                <a:gd name="T30" fmla="*/ 91 w 91"/>
                <a:gd name="T31" fmla="*/ 47 h 91"/>
                <a:gd name="T32" fmla="*/ 90 w 91"/>
                <a:gd name="T33" fmla="*/ 55 h 91"/>
                <a:gd name="T34" fmla="*/ 88 w 91"/>
                <a:gd name="T35" fmla="*/ 64 h 91"/>
                <a:gd name="T36" fmla="*/ 86 w 91"/>
                <a:gd name="T37" fmla="*/ 68 h 91"/>
                <a:gd name="T38" fmla="*/ 83 w 91"/>
                <a:gd name="T39" fmla="*/ 72 h 91"/>
                <a:gd name="T40" fmla="*/ 77 w 91"/>
                <a:gd name="T41" fmla="*/ 78 h 91"/>
                <a:gd name="T42" fmla="*/ 71 w 91"/>
                <a:gd name="T43" fmla="*/ 85 h 91"/>
                <a:gd name="T44" fmla="*/ 66 w 91"/>
                <a:gd name="T45" fmla="*/ 87 h 91"/>
                <a:gd name="T46" fmla="*/ 63 w 91"/>
                <a:gd name="T47" fmla="*/ 88 h 91"/>
                <a:gd name="T48" fmla="*/ 58 w 91"/>
                <a:gd name="T49" fmla="*/ 89 h 91"/>
                <a:gd name="T50" fmla="*/ 54 w 91"/>
                <a:gd name="T51" fmla="*/ 91 h 91"/>
                <a:gd name="T52" fmla="*/ 45 w 91"/>
                <a:gd name="T53" fmla="*/ 91 h 91"/>
                <a:gd name="T54" fmla="*/ 36 w 91"/>
                <a:gd name="T55" fmla="*/ 91 h 91"/>
                <a:gd name="T56" fmla="*/ 28 w 91"/>
                <a:gd name="T57" fmla="*/ 88 h 91"/>
                <a:gd name="T58" fmla="*/ 21 w 91"/>
                <a:gd name="T59" fmla="*/ 85 h 91"/>
                <a:gd name="T60" fmla="*/ 16 w 91"/>
                <a:gd name="T61" fmla="*/ 82 h 91"/>
                <a:gd name="T62" fmla="*/ 13 w 91"/>
                <a:gd name="T63" fmla="*/ 78 h 91"/>
                <a:gd name="T64" fmla="*/ 6 w 91"/>
                <a:gd name="T65" fmla="*/ 72 h 91"/>
                <a:gd name="T66" fmla="*/ 4 w 91"/>
                <a:gd name="T67" fmla="*/ 64 h 91"/>
                <a:gd name="T68" fmla="*/ 0 w 91"/>
                <a:gd name="T69" fmla="*/ 55 h 91"/>
                <a:gd name="T70" fmla="*/ 0 w 91"/>
                <a:gd name="T71" fmla="*/ 47 h 91"/>
                <a:gd name="T72" fmla="*/ 0 w 91"/>
                <a:gd name="T73" fmla="*/ 38 h 91"/>
                <a:gd name="T74" fmla="*/ 4 w 91"/>
                <a:gd name="T75" fmla="*/ 29 h 91"/>
                <a:gd name="T76" fmla="*/ 4 w 91"/>
                <a:gd name="T77" fmla="*/ 26 h 91"/>
                <a:gd name="T78" fmla="*/ 6 w 91"/>
                <a:gd name="T79" fmla="*/ 21 h 91"/>
                <a:gd name="T80" fmla="*/ 13 w 91"/>
                <a:gd name="T81" fmla="*/ 15 h 9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1"/>
                <a:gd name="T124" fmla="*/ 0 h 91"/>
                <a:gd name="T125" fmla="*/ 91 w 91"/>
                <a:gd name="T126" fmla="*/ 91 h 9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1" h="91">
                  <a:moveTo>
                    <a:pt x="13" y="15"/>
                  </a:moveTo>
                  <a:lnTo>
                    <a:pt x="21" y="8"/>
                  </a:lnTo>
                  <a:lnTo>
                    <a:pt x="24" y="7"/>
                  </a:lnTo>
                  <a:lnTo>
                    <a:pt x="28" y="5"/>
                  </a:lnTo>
                  <a:lnTo>
                    <a:pt x="32" y="3"/>
                  </a:lnTo>
                  <a:lnTo>
                    <a:pt x="36" y="2"/>
                  </a:lnTo>
                  <a:lnTo>
                    <a:pt x="45" y="0"/>
                  </a:lnTo>
                  <a:lnTo>
                    <a:pt x="54" y="2"/>
                  </a:lnTo>
                  <a:lnTo>
                    <a:pt x="63" y="5"/>
                  </a:lnTo>
                  <a:lnTo>
                    <a:pt x="71" y="8"/>
                  </a:lnTo>
                  <a:lnTo>
                    <a:pt x="73" y="11"/>
                  </a:lnTo>
                  <a:lnTo>
                    <a:pt x="77" y="15"/>
                  </a:lnTo>
                  <a:lnTo>
                    <a:pt x="83" y="21"/>
                  </a:lnTo>
                  <a:lnTo>
                    <a:pt x="88" y="28"/>
                  </a:lnTo>
                  <a:lnTo>
                    <a:pt x="90" y="38"/>
                  </a:lnTo>
                  <a:lnTo>
                    <a:pt x="91" y="47"/>
                  </a:lnTo>
                  <a:lnTo>
                    <a:pt x="90" y="55"/>
                  </a:lnTo>
                  <a:lnTo>
                    <a:pt x="88" y="64"/>
                  </a:lnTo>
                  <a:lnTo>
                    <a:pt x="86" y="68"/>
                  </a:lnTo>
                  <a:lnTo>
                    <a:pt x="83" y="72"/>
                  </a:lnTo>
                  <a:lnTo>
                    <a:pt x="77" y="78"/>
                  </a:lnTo>
                  <a:lnTo>
                    <a:pt x="71" y="85"/>
                  </a:lnTo>
                  <a:lnTo>
                    <a:pt x="66" y="87"/>
                  </a:lnTo>
                  <a:lnTo>
                    <a:pt x="63" y="88"/>
                  </a:lnTo>
                  <a:lnTo>
                    <a:pt x="58" y="89"/>
                  </a:lnTo>
                  <a:lnTo>
                    <a:pt x="54" y="91"/>
                  </a:lnTo>
                  <a:lnTo>
                    <a:pt x="45" y="91"/>
                  </a:lnTo>
                  <a:lnTo>
                    <a:pt x="36" y="91"/>
                  </a:lnTo>
                  <a:lnTo>
                    <a:pt x="28" y="88"/>
                  </a:lnTo>
                  <a:lnTo>
                    <a:pt x="21" y="85"/>
                  </a:lnTo>
                  <a:lnTo>
                    <a:pt x="16" y="82"/>
                  </a:lnTo>
                  <a:lnTo>
                    <a:pt x="13" y="78"/>
                  </a:lnTo>
                  <a:lnTo>
                    <a:pt x="6" y="72"/>
                  </a:lnTo>
                  <a:lnTo>
                    <a:pt x="4" y="64"/>
                  </a:lnTo>
                  <a:lnTo>
                    <a:pt x="0" y="55"/>
                  </a:lnTo>
                  <a:lnTo>
                    <a:pt x="0" y="47"/>
                  </a:lnTo>
                  <a:lnTo>
                    <a:pt x="0" y="38"/>
                  </a:lnTo>
                  <a:lnTo>
                    <a:pt x="4" y="29"/>
                  </a:lnTo>
                  <a:lnTo>
                    <a:pt x="4" y="26"/>
                  </a:lnTo>
                  <a:lnTo>
                    <a:pt x="6" y="21"/>
                  </a:lnTo>
                  <a:lnTo>
                    <a:pt x="13" y="15"/>
                  </a:lnTo>
                  <a:close/>
                </a:path>
              </a:pathLst>
            </a:custGeom>
            <a:solidFill>
              <a:srgbClr val="FFFFFF"/>
            </a:solidFill>
            <a:ln w="9525">
              <a:noFill/>
              <a:round/>
              <a:headEnd/>
              <a:tailEnd/>
            </a:ln>
          </p:spPr>
          <p:txBody>
            <a:bodyPr/>
            <a:lstStyle/>
            <a:p>
              <a:endParaRPr lang="ru-RU"/>
            </a:p>
          </p:txBody>
        </p:sp>
        <p:sp>
          <p:nvSpPr>
            <p:cNvPr id="22886" name="Freeform 1759"/>
            <p:cNvSpPr>
              <a:spLocks/>
            </p:cNvSpPr>
            <p:nvPr/>
          </p:nvSpPr>
          <p:spPr bwMode="auto">
            <a:xfrm>
              <a:off x="3605" y="1434"/>
              <a:ext cx="91" cy="91"/>
            </a:xfrm>
            <a:custGeom>
              <a:avLst/>
              <a:gdLst>
                <a:gd name="T0" fmla="*/ 13 w 91"/>
                <a:gd name="T1" fmla="*/ 15 h 91"/>
                <a:gd name="T2" fmla="*/ 21 w 91"/>
                <a:gd name="T3" fmla="*/ 8 h 91"/>
                <a:gd name="T4" fmla="*/ 24 w 91"/>
                <a:gd name="T5" fmla="*/ 7 h 91"/>
                <a:gd name="T6" fmla="*/ 28 w 91"/>
                <a:gd name="T7" fmla="*/ 5 h 91"/>
                <a:gd name="T8" fmla="*/ 32 w 91"/>
                <a:gd name="T9" fmla="*/ 3 h 91"/>
                <a:gd name="T10" fmla="*/ 36 w 91"/>
                <a:gd name="T11" fmla="*/ 2 h 91"/>
                <a:gd name="T12" fmla="*/ 45 w 91"/>
                <a:gd name="T13" fmla="*/ 0 h 91"/>
                <a:gd name="T14" fmla="*/ 54 w 91"/>
                <a:gd name="T15" fmla="*/ 2 h 91"/>
                <a:gd name="T16" fmla="*/ 63 w 91"/>
                <a:gd name="T17" fmla="*/ 5 h 91"/>
                <a:gd name="T18" fmla="*/ 71 w 91"/>
                <a:gd name="T19" fmla="*/ 8 h 91"/>
                <a:gd name="T20" fmla="*/ 73 w 91"/>
                <a:gd name="T21" fmla="*/ 11 h 91"/>
                <a:gd name="T22" fmla="*/ 77 w 91"/>
                <a:gd name="T23" fmla="*/ 15 h 91"/>
                <a:gd name="T24" fmla="*/ 83 w 91"/>
                <a:gd name="T25" fmla="*/ 21 h 91"/>
                <a:gd name="T26" fmla="*/ 88 w 91"/>
                <a:gd name="T27" fmla="*/ 28 h 91"/>
                <a:gd name="T28" fmla="*/ 90 w 91"/>
                <a:gd name="T29" fmla="*/ 38 h 91"/>
                <a:gd name="T30" fmla="*/ 91 w 91"/>
                <a:gd name="T31" fmla="*/ 47 h 91"/>
                <a:gd name="T32" fmla="*/ 90 w 91"/>
                <a:gd name="T33" fmla="*/ 55 h 91"/>
                <a:gd name="T34" fmla="*/ 88 w 91"/>
                <a:gd name="T35" fmla="*/ 64 h 91"/>
                <a:gd name="T36" fmla="*/ 86 w 91"/>
                <a:gd name="T37" fmla="*/ 68 h 91"/>
                <a:gd name="T38" fmla="*/ 83 w 91"/>
                <a:gd name="T39" fmla="*/ 72 h 91"/>
                <a:gd name="T40" fmla="*/ 77 w 91"/>
                <a:gd name="T41" fmla="*/ 78 h 91"/>
                <a:gd name="T42" fmla="*/ 71 w 91"/>
                <a:gd name="T43" fmla="*/ 85 h 91"/>
                <a:gd name="T44" fmla="*/ 66 w 91"/>
                <a:gd name="T45" fmla="*/ 87 h 91"/>
                <a:gd name="T46" fmla="*/ 63 w 91"/>
                <a:gd name="T47" fmla="*/ 88 h 91"/>
                <a:gd name="T48" fmla="*/ 58 w 91"/>
                <a:gd name="T49" fmla="*/ 89 h 91"/>
                <a:gd name="T50" fmla="*/ 54 w 91"/>
                <a:gd name="T51" fmla="*/ 91 h 91"/>
                <a:gd name="T52" fmla="*/ 45 w 91"/>
                <a:gd name="T53" fmla="*/ 91 h 91"/>
                <a:gd name="T54" fmla="*/ 36 w 91"/>
                <a:gd name="T55" fmla="*/ 91 h 91"/>
                <a:gd name="T56" fmla="*/ 28 w 91"/>
                <a:gd name="T57" fmla="*/ 88 h 91"/>
                <a:gd name="T58" fmla="*/ 21 w 91"/>
                <a:gd name="T59" fmla="*/ 85 h 91"/>
                <a:gd name="T60" fmla="*/ 16 w 91"/>
                <a:gd name="T61" fmla="*/ 82 h 91"/>
                <a:gd name="T62" fmla="*/ 13 w 91"/>
                <a:gd name="T63" fmla="*/ 78 h 91"/>
                <a:gd name="T64" fmla="*/ 6 w 91"/>
                <a:gd name="T65" fmla="*/ 72 h 91"/>
                <a:gd name="T66" fmla="*/ 4 w 91"/>
                <a:gd name="T67" fmla="*/ 64 h 91"/>
                <a:gd name="T68" fmla="*/ 0 w 91"/>
                <a:gd name="T69" fmla="*/ 55 h 91"/>
                <a:gd name="T70" fmla="*/ 0 w 91"/>
                <a:gd name="T71" fmla="*/ 47 h 91"/>
                <a:gd name="T72" fmla="*/ 0 w 91"/>
                <a:gd name="T73" fmla="*/ 38 h 91"/>
                <a:gd name="T74" fmla="*/ 4 w 91"/>
                <a:gd name="T75" fmla="*/ 29 h 91"/>
                <a:gd name="T76" fmla="*/ 4 w 91"/>
                <a:gd name="T77" fmla="*/ 26 h 91"/>
                <a:gd name="T78" fmla="*/ 6 w 91"/>
                <a:gd name="T79" fmla="*/ 21 h 91"/>
                <a:gd name="T80" fmla="*/ 13 w 91"/>
                <a:gd name="T81" fmla="*/ 15 h 9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1"/>
                <a:gd name="T124" fmla="*/ 0 h 91"/>
                <a:gd name="T125" fmla="*/ 91 w 91"/>
                <a:gd name="T126" fmla="*/ 91 h 9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1" h="91">
                  <a:moveTo>
                    <a:pt x="13" y="15"/>
                  </a:moveTo>
                  <a:lnTo>
                    <a:pt x="21" y="8"/>
                  </a:lnTo>
                  <a:lnTo>
                    <a:pt x="24" y="7"/>
                  </a:lnTo>
                  <a:lnTo>
                    <a:pt x="28" y="5"/>
                  </a:lnTo>
                  <a:lnTo>
                    <a:pt x="32" y="3"/>
                  </a:lnTo>
                  <a:lnTo>
                    <a:pt x="36" y="2"/>
                  </a:lnTo>
                  <a:lnTo>
                    <a:pt x="45" y="0"/>
                  </a:lnTo>
                  <a:lnTo>
                    <a:pt x="54" y="2"/>
                  </a:lnTo>
                  <a:lnTo>
                    <a:pt x="63" y="5"/>
                  </a:lnTo>
                  <a:lnTo>
                    <a:pt x="71" y="8"/>
                  </a:lnTo>
                  <a:lnTo>
                    <a:pt x="73" y="11"/>
                  </a:lnTo>
                  <a:lnTo>
                    <a:pt x="77" y="15"/>
                  </a:lnTo>
                  <a:lnTo>
                    <a:pt x="83" y="21"/>
                  </a:lnTo>
                  <a:lnTo>
                    <a:pt x="88" y="28"/>
                  </a:lnTo>
                  <a:lnTo>
                    <a:pt x="90" y="38"/>
                  </a:lnTo>
                  <a:lnTo>
                    <a:pt x="91" y="47"/>
                  </a:lnTo>
                  <a:lnTo>
                    <a:pt x="90" y="55"/>
                  </a:lnTo>
                  <a:lnTo>
                    <a:pt x="88" y="64"/>
                  </a:lnTo>
                  <a:lnTo>
                    <a:pt x="86" y="68"/>
                  </a:lnTo>
                  <a:lnTo>
                    <a:pt x="83" y="72"/>
                  </a:lnTo>
                  <a:lnTo>
                    <a:pt x="77" y="78"/>
                  </a:lnTo>
                  <a:lnTo>
                    <a:pt x="71" y="85"/>
                  </a:lnTo>
                  <a:lnTo>
                    <a:pt x="66" y="87"/>
                  </a:lnTo>
                  <a:lnTo>
                    <a:pt x="63" y="88"/>
                  </a:lnTo>
                  <a:lnTo>
                    <a:pt x="58" y="89"/>
                  </a:lnTo>
                  <a:lnTo>
                    <a:pt x="54" y="91"/>
                  </a:lnTo>
                  <a:lnTo>
                    <a:pt x="45" y="91"/>
                  </a:lnTo>
                  <a:lnTo>
                    <a:pt x="36" y="91"/>
                  </a:lnTo>
                  <a:lnTo>
                    <a:pt x="28" y="88"/>
                  </a:lnTo>
                  <a:lnTo>
                    <a:pt x="21" y="85"/>
                  </a:lnTo>
                  <a:lnTo>
                    <a:pt x="16" y="82"/>
                  </a:lnTo>
                  <a:lnTo>
                    <a:pt x="13" y="78"/>
                  </a:lnTo>
                  <a:lnTo>
                    <a:pt x="6" y="72"/>
                  </a:lnTo>
                  <a:lnTo>
                    <a:pt x="4" y="64"/>
                  </a:lnTo>
                  <a:lnTo>
                    <a:pt x="0" y="55"/>
                  </a:lnTo>
                  <a:lnTo>
                    <a:pt x="0" y="47"/>
                  </a:lnTo>
                  <a:lnTo>
                    <a:pt x="0" y="38"/>
                  </a:lnTo>
                  <a:lnTo>
                    <a:pt x="4" y="29"/>
                  </a:lnTo>
                  <a:lnTo>
                    <a:pt x="4" y="26"/>
                  </a:lnTo>
                  <a:lnTo>
                    <a:pt x="6" y="21"/>
                  </a:lnTo>
                  <a:lnTo>
                    <a:pt x="13" y="15"/>
                  </a:lnTo>
                </a:path>
              </a:pathLst>
            </a:custGeom>
            <a:noFill/>
            <a:ln w="6350" cap="rnd">
              <a:solidFill>
                <a:srgbClr val="000000"/>
              </a:solidFill>
              <a:prstDash val="solid"/>
              <a:round/>
              <a:headEnd/>
              <a:tailEnd/>
            </a:ln>
          </p:spPr>
          <p:txBody>
            <a:bodyPr/>
            <a:lstStyle/>
            <a:p>
              <a:endParaRPr lang="ru-RU"/>
            </a:p>
          </p:txBody>
        </p:sp>
        <p:sp>
          <p:nvSpPr>
            <p:cNvPr id="22887" name="Freeform 1760"/>
            <p:cNvSpPr>
              <a:spLocks/>
            </p:cNvSpPr>
            <p:nvPr/>
          </p:nvSpPr>
          <p:spPr bwMode="auto">
            <a:xfrm>
              <a:off x="3536" y="1375"/>
              <a:ext cx="94" cy="91"/>
            </a:xfrm>
            <a:custGeom>
              <a:avLst/>
              <a:gdLst>
                <a:gd name="T0" fmla="*/ 12 w 94"/>
                <a:gd name="T1" fmla="*/ 16 h 91"/>
                <a:gd name="T2" fmla="*/ 18 w 94"/>
                <a:gd name="T3" fmla="*/ 9 h 91"/>
                <a:gd name="T4" fmla="*/ 26 w 94"/>
                <a:gd name="T5" fmla="*/ 5 h 91"/>
                <a:gd name="T6" fmla="*/ 34 w 94"/>
                <a:gd name="T7" fmla="*/ 1 h 91"/>
                <a:gd name="T8" fmla="*/ 43 w 94"/>
                <a:gd name="T9" fmla="*/ 0 h 91"/>
                <a:gd name="T10" fmla="*/ 53 w 94"/>
                <a:gd name="T11" fmla="*/ 0 h 91"/>
                <a:gd name="T12" fmla="*/ 61 w 94"/>
                <a:gd name="T13" fmla="*/ 1 h 91"/>
                <a:gd name="T14" fmla="*/ 69 w 94"/>
                <a:gd name="T15" fmla="*/ 5 h 91"/>
                <a:gd name="T16" fmla="*/ 77 w 94"/>
                <a:gd name="T17" fmla="*/ 11 h 91"/>
                <a:gd name="T18" fmla="*/ 83 w 94"/>
                <a:gd name="T19" fmla="*/ 18 h 91"/>
                <a:gd name="T20" fmla="*/ 87 w 94"/>
                <a:gd name="T21" fmla="*/ 21 h 91"/>
                <a:gd name="T22" fmla="*/ 90 w 94"/>
                <a:gd name="T23" fmla="*/ 24 h 91"/>
                <a:gd name="T24" fmla="*/ 94 w 94"/>
                <a:gd name="T25" fmla="*/ 33 h 91"/>
                <a:gd name="T26" fmla="*/ 94 w 94"/>
                <a:gd name="T27" fmla="*/ 41 h 91"/>
                <a:gd name="T28" fmla="*/ 94 w 94"/>
                <a:gd name="T29" fmla="*/ 49 h 91"/>
                <a:gd name="T30" fmla="*/ 94 w 94"/>
                <a:gd name="T31" fmla="*/ 54 h 91"/>
                <a:gd name="T32" fmla="*/ 92 w 94"/>
                <a:gd name="T33" fmla="*/ 59 h 91"/>
                <a:gd name="T34" fmla="*/ 89 w 94"/>
                <a:gd name="T35" fmla="*/ 67 h 91"/>
                <a:gd name="T36" fmla="*/ 83 w 94"/>
                <a:gd name="T37" fmla="*/ 75 h 91"/>
                <a:gd name="T38" fmla="*/ 77 w 94"/>
                <a:gd name="T39" fmla="*/ 81 h 91"/>
                <a:gd name="T40" fmla="*/ 69 w 94"/>
                <a:gd name="T41" fmla="*/ 87 h 91"/>
                <a:gd name="T42" fmla="*/ 61 w 94"/>
                <a:gd name="T43" fmla="*/ 89 h 91"/>
                <a:gd name="T44" fmla="*/ 52 w 94"/>
                <a:gd name="T45" fmla="*/ 91 h 91"/>
                <a:gd name="T46" fmla="*/ 42 w 94"/>
                <a:gd name="T47" fmla="*/ 91 h 91"/>
                <a:gd name="T48" fmla="*/ 34 w 94"/>
                <a:gd name="T49" fmla="*/ 89 h 91"/>
                <a:gd name="T50" fmla="*/ 26 w 94"/>
                <a:gd name="T51" fmla="*/ 87 h 91"/>
                <a:gd name="T52" fmla="*/ 18 w 94"/>
                <a:gd name="T53" fmla="*/ 80 h 91"/>
                <a:gd name="T54" fmla="*/ 12 w 94"/>
                <a:gd name="T55" fmla="*/ 74 h 91"/>
                <a:gd name="T56" fmla="*/ 8 w 94"/>
                <a:gd name="T57" fmla="*/ 70 h 91"/>
                <a:gd name="T58" fmla="*/ 5 w 94"/>
                <a:gd name="T59" fmla="*/ 66 h 91"/>
                <a:gd name="T60" fmla="*/ 2 w 94"/>
                <a:gd name="T61" fmla="*/ 58 h 91"/>
                <a:gd name="T62" fmla="*/ 1 w 94"/>
                <a:gd name="T63" fmla="*/ 49 h 91"/>
                <a:gd name="T64" fmla="*/ 0 w 94"/>
                <a:gd name="T65" fmla="*/ 40 h 91"/>
                <a:gd name="T66" fmla="*/ 2 w 94"/>
                <a:gd name="T67" fmla="*/ 37 h 91"/>
                <a:gd name="T68" fmla="*/ 3 w 94"/>
                <a:gd name="T69" fmla="*/ 32 h 91"/>
                <a:gd name="T70" fmla="*/ 7 w 94"/>
                <a:gd name="T71" fmla="*/ 24 h 91"/>
                <a:gd name="T72" fmla="*/ 12 w 94"/>
                <a:gd name="T73" fmla="*/ 16 h 9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4"/>
                <a:gd name="T112" fmla="*/ 0 h 91"/>
                <a:gd name="T113" fmla="*/ 94 w 94"/>
                <a:gd name="T114" fmla="*/ 91 h 9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4" h="91">
                  <a:moveTo>
                    <a:pt x="12" y="16"/>
                  </a:moveTo>
                  <a:lnTo>
                    <a:pt x="18" y="9"/>
                  </a:lnTo>
                  <a:lnTo>
                    <a:pt x="26" y="5"/>
                  </a:lnTo>
                  <a:lnTo>
                    <a:pt x="34" y="1"/>
                  </a:lnTo>
                  <a:lnTo>
                    <a:pt x="43" y="0"/>
                  </a:lnTo>
                  <a:lnTo>
                    <a:pt x="53" y="0"/>
                  </a:lnTo>
                  <a:lnTo>
                    <a:pt x="61" y="1"/>
                  </a:lnTo>
                  <a:lnTo>
                    <a:pt x="69" y="5"/>
                  </a:lnTo>
                  <a:lnTo>
                    <a:pt x="77" y="11"/>
                  </a:lnTo>
                  <a:lnTo>
                    <a:pt x="83" y="18"/>
                  </a:lnTo>
                  <a:lnTo>
                    <a:pt x="87" y="21"/>
                  </a:lnTo>
                  <a:lnTo>
                    <a:pt x="90" y="24"/>
                  </a:lnTo>
                  <a:lnTo>
                    <a:pt x="94" y="33"/>
                  </a:lnTo>
                  <a:lnTo>
                    <a:pt x="94" y="41"/>
                  </a:lnTo>
                  <a:lnTo>
                    <a:pt x="94" y="49"/>
                  </a:lnTo>
                  <a:lnTo>
                    <a:pt x="94" y="54"/>
                  </a:lnTo>
                  <a:lnTo>
                    <a:pt x="92" y="59"/>
                  </a:lnTo>
                  <a:lnTo>
                    <a:pt x="89" y="67"/>
                  </a:lnTo>
                  <a:lnTo>
                    <a:pt x="83" y="75"/>
                  </a:lnTo>
                  <a:lnTo>
                    <a:pt x="77" y="81"/>
                  </a:lnTo>
                  <a:lnTo>
                    <a:pt x="69" y="87"/>
                  </a:lnTo>
                  <a:lnTo>
                    <a:pt x="61" y="89"/>
                  </a:lnTo>
                  <a:lnTo>
                    <a:pt x="52" y="91"/>
                  </a:lnTo>
                  <a:lnTo>
                    <a:pt x="42" y="91"/>
                  </a:lnTo>
                  <a:lnTo>
                    <a:pt x="34" y="89"/>
                  </a:lnTo>
                  <a:lnTo>
                    <a:pt x="26" y="87"/>
                  </a:lnTo>
                  <a:lnTo>
                    <a:pt x="18" y="80"/>
                  </a:lnTo>
                  <a:lnTo>
                    <a:pt x="12" y="74"/>
                  </a:lnTo>
                  <a:lnTo>
                    <a:pt x="8" y="70"/>
                  </a:lnTo>
                  <a:lnTo>
                    <a:pt x="5" y="66"/>
                  </a:lnTo>
                  <a:lnTo>
                    <a:pt x="2" y="58"/>
                  </a:lnTo>
                  <a:lnTo>
                    <a:pt x="1" y="49"/>
                  </a:lnTo>
                  <a:lnTo>
                    <a:pt x="0" y="40"/>
                  </a:lnTo>
                  <a:lnTo>
                    <a:pt x="2" y="37"/>
                  </a:lnTo>
                  <a:lnTo>
                    <a:pt x="3" y="32"/>
                  </a:lnTo>
                  <a:lnTo>
                    <a:pt x="7" y="24"/>
                  </a:lnTo>
                  <a:lnTo>
                    <a:pt x="12" y="16"/>
                  </a:lnTo>
                  <a:close/>
                </a:path>
              </a:pathLst>
            </a:custGeom>
            <a:solidFill>
              <a:srgbClr val="FFFFFF"/>
            </a:solidFill>
            <a:ln w="9525">
              <a:noFill/>
              <a:round/>
              <a:headEnd/>
              <a:tailEnd/>
            </a:ln>
          </p:spPr>
          <p:txBody>
            <a:bodyPr/>
            <a:lstStyle/>
            <a:p>
              <a:endParaRPr lang="ru-RU"/>
            </a:p>
          </p:txBody>
        </p:sp>
        <p:sp>
          <p:nvSpPr>
            <p:cNvPr id="22888" name="Freeform 1761"/>
            <p:cNvSpPr>
              <a:spLocks/>
            </p:cNvSpPr>
            <p:nvPr/>
          </p:nvSpPr>
          <p:spPr bwMode="auto">
            <a:xfrm>
              <a:off x="3539" y="1375"/>
              <a:ext cx="93" cy="91"/>
            </a:xfrm>
            <a:custGeom>
              <a:avLst/>
              <a:gdLst>
                <a:gd name="T0" fmla="*/ 10 w 93"/>
                <a:gd name="T1" fmla="*/ 16 h 91"/>
                <a:gd name="T2" fmla="*/ 24 w 93"/>
                <a:gd name="T3" fmla="*/ 5 h 91"/>
                <a:gd name="T4" fmla="*/ 34 w 93"/>
                <a:gd name="T5" fmla="*/ 1 h 91"/>
                <a:gd name="T6" fmla="*/ 41 w 93"/>
                <a:gd name="T7" fmla="*/ 0 h 91"/>
                <a:gd name="T8" fmla="*/ 60 w 93"/>
                <a:gd name="T9" fmla="*/ 1 h 91"/>
                <a:gd name="T10" fmla="*/ 75 w 93"/>
                <a:gd name="T11" fmla="*/ 9 h 91"/>
                <a:gd name="T12" fmla="*/ 89 w 93"/>
                <a:gd name="T13" fmla="*/ 24 h 91"/>
                <a:gd name="T14" fmla="*/ 93 w 93"/>
                <a:gd name="T15" fmla="*/ 41 h 91"/>
                <a:gd name="T16" fmla="*/ 92 w 93"/>
                <a:gd name="T17" fmla="*/ 59 h 91"/>
                <a:gd name="T18" fmla="*/ 87 w 93"/>
                <a:gd name="T19" fmla="*/ 67 h 91"/>
                <a:gd name="T20" fmla="*/ 82 w 93"/>
                <a:gd name="T21" fmla="*/ 75 h 91"/>
                <a:gd name="T22" fmla="*/ 68 w 93"/>
                <a:gd name="T23" fmla="*/ 87 h 91"/>
                <a:gd name="T24" fmla="*/ 60 w 93"/>
                <a:gd name="T25" fmla="*/ 89 h 91"/>
                <a:gd name="T26" fmla="*/ 50 w 93"/>
                <a:gd name="T27" fmla="*/ 91 h 91"/>
                <a:gd name="T28" fmla="*/ 32 w 93"/>
                <a:gd name="T29" fmla="*/ 89 h 91"/>
                <a:gd name="T30" fmla="*/ 16 w 93"/>
                <a:gd name="T31" fmla="*/ 80 h 91"/>
                <a:gd name="T32" fmla="*/ 5 w 93"/>
                <a:gd name="T33" fmla="*/ 66 h 91"/>
                <a:gd name="T34" fmla="*/ 0 w 93"/>
                <a:gd name="T35" fmla="*/ 49 h 91"/>
                <a:gd name="T36" fmla="*/ 1 w 93"/>
                <a:gd name="T37" fmla="*/ 32 h 91"/>
                <a:gd name="T38" fmla="*/ 5 w 93"/>
                <a:gd name="T39" fmla="*/ 24 h 91"/>
                <a:gd name="T40" fmla="*/ 10 w 93"/>
                <a:gd name="T41" fmla="*/ 16 h 9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3"/>
                <a:gd name="T64" fmla="*/ 0 h 91"/>
                <a:gd name="T65" fmla="*/ 93 w 93"/>
                <a:gd name="T66" fmla="*/ 91 h 9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3" h="91">
                  <a:moveTo>
                    <a:pt x="10" y="16"/>
                  </a:moveTo>
                  <a:lnTo>
                    <a:pt x="24" y="5"/>
                  </a:lnTo>
                  <a:lnTo>
                    <a:pt x="34" y="1"/>
                  </a:lnTo>
                  <a:lnTo>
                    <a:pt x="41" y="0"/>
                  </a:lnTo>
                  <a:lnTo>
                    <a:pt x="60" y="1"/>
                  </a:lnTo>
                  <a:lnTo>
                    <a:pt x="75" y="9"/>
                  </a:lnTo>
                  <a:lnTo>
                    <a:pt x="89" y="24"/>
                  </a:lnTo>
                  <a:lnTo>
                    <a:pt x="93" y="41"/>
                  </a:lnTo>
                  <a:lnTo>
                    <a:pt x="92" y="59"/>
                  </a:lnTo>
                  <a:lnTo>
                    <a:pt x="87" y="67"/>
                  </a:lnTo>
                  <a:lnTo>
                    <a:pt x="82" y="75"/>
                  </a:lnTo>
                  <a:lnTo>
                    <a:pt x="68" y="87"/>
                  </a:lnTo>
                  <a:lnTo>
                    <a:pt x="60" y="89"/>
                  </a:lnTo>
                  <a:lnTo>
                    <a:pt x="50" y="91"/>
                  </a:lnTo>
                  <a:lnTo>
                    <a:pt x="32" y="89"/>
                  </a:lnTo>
                  <a:lnTo>
                    <a:pt x="16" y="80"/>
                  </a:lnTo>
                  <a:lnTo>
                    <a:pt x="5" y="66"/>
                  </a:lnTo>
                  <a:lnTo>
                    <a:pt x="0" y="49"/>
                  </a:lnTo>
                  <a:lnTo>
                    <a:pt x="1" y="32"/>
                  </a:lnTo>
                  <a:lnTo>
                    <a:pt x="5" y="24"/>
                  </a:lnTo>
                  <a:lnTo>
                    <a:pt x="10" y="16"/>
                  </a:lnTo>
                </a:path>
              </a:pathLst>
            </a:custGeom>
            <a:noFill/>
            <a:ln w="6350" cap="rnd">
              <a:solidFill>
                <a:srgbClr val="000000"/>
              </a:solidFill>
              <a:prstDash val="solid"/>
              <a:round/>
              <a:headEnd/>
              <a:tailEnd/>
            </a:ln>
          </p:spPr>
          <p:txBody>
            <a:bodyPr/>
            <a:lstStyle/>
            <a:p>
              <a:endParaRPr lang="ru-RU"/>
            </a:p>
          </p:txBody>
        </p:sp>
        <p:sp>
          <p:nvSpPr>
            <p:cNvPr id="22889" name="Freeform 1762"/>
            <p:cNvSpPr>
              <a:spLocks/>
            </p:cNvSpPr>
            <p:nvPr/>
          </p:nvSpPr>
          <p:spPr bwMode="auto">
            <a:xfrm>
              <a:off x="3465" y="1316"/>
              <a:ext cx="92" cy="91"/>
            </a:xfrm>
            <a:custGeom>
              <a:avLst/>
              <a:gdLst>
                <a:gd name="T0" fmla="*/ 7 w 92"/>
                <a:gd name="T1" fmla="*/ 19 h 91"/>
                <a:gd name="T2" fmla="*/ 14 w 92"/>
                <a:gd name="T3" fmla="*/ 13 h 91"/>
                <a:gd name="T4" fmla="*/ 22 w 92"/>
                <a:gd name="T5" fmla="*/ 8 h 91"/>
                <a:gd name="T6" fmla="*/ 30 w 92"/>
                <a:gd name="T7" fmla="*/ 3 h 91"/>
                <a:gd name="T8" fmla="*/ 35 w 92"/>
                <a:gd name="T9" fmla="*/ 1 h 91"/>
                <a:gd name="T10" fmla="*/ 37 w 92"/>
                <a:gd name="T11" fmla="*/ 1 h 91"/>
                <a:gd name="T12" fmla="*/ 47 w 92"/>
                <a:gd name="T13" fmla="*/ 0 h 91"/>
                <a:gd name="T14" fmla="*/ 54 w 92"/>
                <a:gd name="T15" fmla="*/ 1 h 91"/>
                <a:gd name="T16" fmla="*/ 64 w 92"/>
                <a:gd name="T17" fmla="*/ 5 h 91"/>
                <a:gd name="T18" fmla="*/ 72 w 92"/>
                <a:gd name="T19" fmla="*/ 7 h 91"/>
                <a:gd name="T20" fmla="*/ 80 w 92"/>
                <a:gd name="T21" fmla="*/ 14 h 91"/>
                <a:gd name="T22" fmla="*/ 81 w 92"/>
                <a:gd name="T23" fmla="*/ 17 h 91"/>
                <a:gd name="T24" fmla="*/ 84 w 92"/>
                <a:gd name="T25" fmla="*/ 22 h 91"/>
                <a:gd name="T26" fmla="*/ 89 w 92"/>
                <a:gd name="T27" fmla="*/ 28 h 91"/>
                <a:gd name="T28" fmla="*/ 91 w 92"/>
                <a:gd name="T29" fmla="*/ 38 h 91"/>
                <a:gd name="T30" fmla="*/ 92 w 92"/>
                <a:gd name="T31" fmla="*/ 46 h 91"/>
                <a:gd name="T32" fmla="*/ 91 w 92"/>
                <a:gd name="T33" fmla="*/ 56 h 91"/>
                <a:gd name="T34" fmla="*/ 87 w 92"/>
                <a:gd name="T35" fmla="*/ 64 h 91"/>
                <a:gd name="T36" fmla="*/ 86 w 92"/>
                <a:gd name="T37" fmla="*/ 68 h 91"/>
                <a:gd name="T38" fmla="*/ 83 w 92"/>
                <a:gd name="T39" fmla="*/ 72 h 91"/>
                <a:gd name="T40" fmla="*/ 76 w 92"/>
                <a:gd name="T41" fmla="*/ 78 h 91"/>
                <a:gd name="T42" fmla="*/ 70 w 92"/>
                <a:gd name="T43" fmla="*/ 85 h 91"/>
                <a:gd name="T44" fmla="*/ 63 w 92"/>
                <a:gd name="T45" fmla="*/ 87 h 91"/>
                <a:gd name="T46" fmla="*/ 58 w 92"/>
                <a:gd name="T47" fmla="*/ 89 h 91"/>
                <a:gd name="T48" fmla="*/ 53 w 92"/>
                <a:gd name="T49" fmla="*/ 91 h 91"/>
                <a:gd name="T50" fmla="*/ 45 w 92"/>
                <a:gd name="T51" fmla="*/ 91 h 91"/>
                <a:gd name="T52" fmla="*/ 36 w 92"/>
                <a:gd name="T53" fmla="*/ 91 h 91"/>
                <a:gd name="T54" fmla="*/ 28 w 92"/>
                <a:gd name="T55" fmla="*/ 87 h 91"/>
                <a:gd name="T56" fmla="*/ 20 w 92"/>
                <a:gd name="T57" fmla="*/ 83 h 91"/>
                <a:gd name="T58" fmla="*/ 13 w 92"/>
                <a:gd name="T59" fmla="*/ 77 h 91"/>
                <a:gd name="T60" fmla="*/ 9 w 92"/>
                <a:gd name="T61" fmla="*/ 73 h 91"/>
                <a:gd name="T62" fmla="*/ 7 w 92"/>
                <a:gd name="T63" fmla="*/ 70 h 91"/>
                <a:gd name="T64" fmla="*/ 3 w 92"/>
                <a:gd name="T65" fmla="*/ 62 h 91"/>
                <a:gd name="T66" fmla="*/ 2 w 92"/>
                <a:gd name="T67" fmla="*/ 54 h 91"/>
                <a:gd name="T68" fmla="*/ 0 w 92"/>
                <a:gd name="T69" fmla="*/ 45 h 91"/>
                <a:gd name="T70" fmla="*/ 2 w 92"/>
                <a:gd name="T71" fmla="*/ 36 h 91"/>
                <a:gd name="T72" fmla="*/ 5 w 92"/>
                <a:gd name="T73" fmla="*/ 27 h 91"/>
                <a:gd name="T74" fmla="*/ 6 w 92"/>
                <a:gd name="T75" fmla="*/ 24 h 91"/>
                <a:gd name="T76" fmla="*/ 7 w 92"/>
                <a:gd name="T77" fmla="*/ 19 h 9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2"/>
                <a:gd name="T118" fmla="*/ 0 h 91"/>
                <a:gd name="T119" fmla="*/ 92 w 92"/>
                <a:gd name="T120" fmla="*/ 91 h 9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2" h="91">
                  <a:moveTo>
                    <a:pt x="7" y="19"/>
                  </a:moveTo>
                  <a:lnTo>
                    <a:pt x="14" y="13"/>
                  </a:lnTo>
                  <a:lnTo>
                    <a:pt x="22" y="8"/>
                  </a:lnTo>
                  <a:lnTo>
                    <a:pt x="30" y="3"/>
                  </a:lnTo>
                  <a:lnTo>
                    <a:pt x="35" y="1"/>
                  </a:lnTo>
                  <a:lnTo>
                    <a:pt x="37" y="1"/>
                  </a:lnTo>
                  <a:lnTo>
                    <a:pt x="47" y="0"/>
                  </a:lnTo>
                  <a:lnTo>
                    <a:pt x="54" y="1"/>
                  </a:lnTo>
                  <a:lnTo>
                    <a:pt x="64" y="5"/>
                  </a:lnTo>
                  <a:lnTo>
                    <a:pt x="72" y="7"/>
                  </a:lnTo>
                  <a:lnTo>
                    <a:pt x="80" y="14"/>
                  </a:lnTo>
                  <a:lnTo>
                    <a:pt x="81" y="17"/>
                  </a:lnTo>
                  <a:lnTo>
                    <a:pt x="84" y="22"/>
                  </a:lnTo>
                  <a:lnTo>
                    <a:pt x="89" y="28"/>
                  </a:lnTo>
                  <a:lnTo>
                    <a:pt x="91" y="38"/>
                  </a:lnTo>
                  <a:lnTo>
                    <a:pt x="92" y="46"/>
                  </a:lnTo>
                  <a:lnTo>
                    <a:pt x="91" y="56"/>
                  </a:lnTo>
                  <a:lnTo>
                    <a:pt x="87" y="64"/>
                  </a:lnTo>
                  <a:lnTo>
                    <a:pt x="86" y="68"/>
                  </a:lnTo>
                  <a:lnTo>
                    <a:pt x="83" y="72"/>
                  </a:lnTo>
                  <a:lnTo>
                    <a:pt x="76" y="78"/>
                  </a:lnTo>
                  <a:lnTo>
                    <a:pt x="70" y="85"/>
                  </a:lnTo>
                  <a:lnTo>
                    <a:pt x="63" y="87"/>
                  </a:lnTo>
                  <a:lnTo>
                    <a:pt x="58" y="89"/>
                  </a:lnTo>
                  <a:lnTo>
                    <a:pt x="53" y="91"/>
                  </a:lnTo>
                  <a:lnTo>
                    <a:pt x="45" y="91"/>
                  </a:lnTo>
                  <a:lnTo>
                    <a:pt x="36" y="91"/>
                  </a:lnTo>
                  <a:lnTo>
                    <a:pt x="28" y="87"/>
                  </a:lnTo>
                  <a:lnTo>
                    <a:pt x="20" y="83"/>
                  </a:lnTo>
                  <a:lnTo>
                    <a:pt x="13" y="77"/>
                  </a:lnTo>
                  <a:lnTo>
                    <a:pt x="9" y="73"/>
                  </a:lnTo>
                  <a:lnTo>
                    <a:pt x="7" y="70"/>
                  </a:lnTo>
                  <a:lnTo>
                    <a:pt x="3" y="62"/>
                  </a:lnTo>
                  <a:lnTo>
                    <a:pt x="2" y="54"/>
                  </a:lnTo>
                  <a:lnTo>
                    <a:pt x="0" y="45"/>
                  </a:lnTo>
                  <a:lnTo>
                    <a:pt x="2" y="36"/>
                  </a:lnTo>
                  <a:lnTo>
                    <a:pt x="5" y="27"/>
                  </a:lnTo>
                  <a:lnTo>
                    <a:pt x="6" y="24"/>
                  </a:lnTo>
                  <a:lnTo>
                    <a:pt x="7" y="19"/>
                  </a:lnTo>
                  <a:close/>
                </a:path>
              </a:pathLst>
            </a:custGeom>
            <a:solidFill>
              <a:srgbClr val="FFFFFF"/>
            </a:solidFill>
            <a:ln w="9525">
              <a:noFill/>
              <a:round/>
              <a:headEnd/>
              <a:tailEnd/>
            </a:ln>
          </p:spPr>
          <p:txBody>
            <a:bodyPr/>
            <a:lstStyle/>
            <a:p>
              <a:endParaRPr lang="ru-RU"/>
            </a:p>
          </p:txBody>
        </p:sp>
        <p:sp>
          <p:nvSpPr>
            <p:cNvPr id="22890" name="Freeform 1763"/>
            <p:cNvSpPr>
              <a:spLocks/>
            </p:cNvSpPr>
            <p:nvPr/>
          </p:nvSpPr>
          <p:spPr bwMode="auto">
            <a:xfrm>
              <a:off x="3466" y="1316"/>
              <a:ext cx="90" cy="91"/>
            </a:xfrm>
            <a:custGeom>
              <a:avLst/>
              <a:gdLst>
                <a:gd name="T0" fmla="*/ 8 w 90"/>
                <a:gd name="T1" fmla="*/ 19 h 91"/>
                <a:gd name="T2" fmla="*/ 21 w 90"/>
                <a:gd name="T3" fmla="*/ 7 h 91"/>
                <a:gd name="T4" fmla="*/ 36 w 90"/>
                <a:gd name="T5" fmla="*/ 0 h 91"/>
                <a:gd name="T6" fmla="*/ 55 w 90"/>
                <a:gd name="T7" fmla="*/ 1 h 91"/>
                <a:gd name="T8" fmla="*/ 71 w 90"/>
                <a:gd name="T9" fmla="*/ 7 h 91"/>
                <a:gd name="T10" fmla="*/ 83 w 90"/>
                <a:gd name="T11" fmla="*/ 20 h 91"/>
                <a:gd name="T12" fmla="*/ 90 w 90"/>
                <a:gd name="T13" fmla="*/ 38 h 91"/>
                <a:gd name="T14" fmla="*/ 90 w 90"/>
                <a:gd name="T15" fmla="*/ 56 h 91"/>
                <a:gd name="T16" fmla="*/ 87 w 90"/>
                <a:gd name="T17" fmla="*/ 64 h 91"/>
                <a:gd name="T18" fmla="*/ 82 w 90"/>
                <a:gd name="T19" fmla="*/ 72 h 91"/>
                <a:gd name="T20" fmla="*/ 70 w 90"/>
                <a:gd name="T21" fmla="*/ 85 h 91"/>
                <a:gd name="T22" fmla="*/ 53 w 90"/>
                <a:gd name="T23" fmla="*/ 91 h 91"/>
                <a:gd name="T24" fmla="*/ 35 w 90"/>
                <a:gd name="T25" fmla="*/ 89 h 91"/>
                <a:gd name="T26" fmla="*/ 19 w 90"/>
                <a:gd name="T27" fmla="*/ 83 h 91"/>
                <a:gd name="T28" fmla="*/ 6 w 90"/>
                <a:gd name="T29" fmla="*/ 70 h 91"/>
                <a:gd name="T30" fmla="*/ 0 w 90"/>
                <a:gd name="T31" fmla="*/ 54 h 91"/>
                <a:gd name="T32" fmla="*/ 0 w 90"/>
                <a:gd name="T33" fmla="*/ 36 h 91"/>
                <a:gd name="T34" fmla="*/ 4 w 90"/>
                <a:gd name="T35" fmla="*/ 27 h 91"/>
                <a:gd name="T36" fmla="*/ 8 w 90"/>
                <a:gd name="T37" fmla="*/ 19 h 9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0"/>
                <a:gd name="T58" fmla="*/ 0 h 91"/>
                <a:gd name="T59" fmla="*/ 90 w 90"/>
                <a:gd name="T60" fmla="*/ 91 h 9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0" h="91">
                  <a:moveTo>
                    <a:pt x="8" y="19"/>
                  </a:moveTo>
                  <a:lnTo>
                    <a:pt x="21" y="7"/>
                  </a:lnTo>
                  <a:lnTo>
                    <a:pt x="36" y="0"/>
                  </a:lnTo>
                  <a:lnTo>
                    <a:pt x="55" y="1"/>
                  </a:lnTo>
                  <a:lnTo>
                    <a:pt x="71" y="7"/>
                  </a:lnTo>
                  <a:lnTo>
                    <a:pt x="83" y="20"/>
                  </a:lnTo>
                  <a:lnTo>
                    <a:pt x="90" y="38"/>
                  </a:lnTo>
                  <a:lnTo>
                    <a:pt x="90" y="56"/>
                  </a:lnTo>
                  <a:lnTo>
                    <a:pt x="87" y="64"/>
                  </a:lnTo>
                  <a:lnTo>
                    <a:pt x="82" y="72"/>
                  </a:lnTo>
                  <a:lnTo>
                    <a:pt x="70" y="85"/>
                  </a:lnTo>
                  <a:lnTo>
                    <a:pt x="53" y="91"/>
                  </a:lnTo>
                  <a:lnTo>
                    <a:pt x="35" y="89"/>
                  </a:lnTo>
                  <a:lnTo>
                    <a:pt x="19" y="83"/>
                  </a:lnTo>
                  <a:lnTo>
                    <a:pt x="6" y="70"/>
                  </a:lnTo>
                  <a:lnTo>
                    <a:pt x="0" y="54"/>
                  </a:lnTo>
                  <a:lnTo>
                    <a:pt x="0" y="36"/>
                  </a:lnTo>
                  <a:lnTo>
                    <a:pt x="4" y="27"/>
                  </a:lnTo>
                  <a:lnTo>
                    <a:pt x="8" y="19"/>
                  </a:lnTo>
                </a:path>
              </a:pathLst>
            </a:custGeom>
            <a:noFill/>
            <a:ln w="6350" cap="rnd">
              <a:solidFill>
                <a:srgbClr val="000000"/>
              </a:solidFill>
              <a:prstDash val="solid"/>
              <a:round/>
              <a:headEnd/>
              <a:tailEnd/>
            </a:ln>
          </p:spPr>
          <p:txBody>
            <a:bodyPr/>
            <a:lstStyle/>
            <a:p>
              <a:endParaRPr lang="ru-RU"/>
            </a:p>
          </p:txBody>
        </p:sp>
        <p:sp>
          <p:nvSpPr>
            <p:cNvPr id="22891" name="Freeform 1764"/>
            <p:cNvSpPr>
              <a:spLocks/>
            </p:cNvSpPr>
            <p:nvPr/>
          </p:nvSpPr>
          <p:spPr bwMode="auto">
            <a:xfrm>
              <a:off x="3383" y="1263"/>
              <a:ext cx="92" cy="90"/>
            </a:xfrm>
            <a:custGeom>
              <a:avLst/>
              <a:gdLst>
                <a:gd name="T0" fmla="*/ 7 w 92"/>
                <a:gd name="T1" fmla="*/ 22 h 90"/>
                <a:gd name="T2" fmla="*/ 12 w 92"/>
                <a:gd name="T3" fmla="*/ 14 h 90"/>
                <a:gd name="T4" fmla="*/ 16 w 92"/>
                <a:gd name="T5" fmla="*/ 11 h 90"/>
                <a:gd name="T6" fmla="*/ 18 w 92"/>
                <a:gd name="T7" fmla="*/ 10 h 90"/>
                <a:gd name="T8" fmla="*/ 27 w 92"/>
                <a:gd name="T9" fmla="*/ 5 h 90"/>
                <a:gd name="T10" fmla="*/ 35 w 92"/>
                <a:gd name="T11" fmla="*/ 1 h 90"/>
                <a:gd name="T12" fmla="*/ 42 w 92"/>
                <a:gd name="T13" fmla="*/ 0 h 90"/>
                <a:gd name="T14" fmla="*/ 47 w 92"/>
                <a:gd name="T15" fmla="*/ 0 h 90"/>
                <a:gd name="T16" fmla="*/ 52 w 92"/>
                <a:gd name="T17" fmla="*/ 0 h 90"/>
                <a:gd name="T18" fmla="*/ 61 w 92"/>
                <a:gd name="T19" fmla="*/ 1 h 90"/>
                <a:gd name="T20" fmla="*/ 69 w 92"/>
                <a:gd name="T21" fmla="*/ 6 h 90"/>
                <a:gd name="T22" fmla="*/ 74 w 92"/>
                <a:gd name="T23" fmla="*/ 8 h 90"/>
                <a:gd name="T24" fmla="*/ 77 w 92"/>
                <a:gd name="T25" fmla="*/ 10 h 90"/>
                <a:gd name="T26" fmla="*/ 83 w 92"/>
                <a:gd name="T27" fmla="*/ 17 h 90"/>
                <a:gd name="T28" fmla="*/ 85 w 92"/>
                <a:gd name="T29" fmla="*/ 20 h 90"/>
                <a:gd name="T30" fmla="*/ 87 w 92"/>
                <a:gd name="T31" fmla="*/ 25 h 90"/>
                <a:gd name="T32" fmla="*/ 91 w 92"/>
                <a:gd name="T33" fmla="*/ 33 h 90"/>
                <a:gd name="T34" fmla="*/ 92 w 92"/>
                <a:gd name="T35" fmla="*/ 41 h 90"/>
                <a:gd name="T36" fmla="*/ 92 w 92"/>
                <a:gd name="T37" fmla="*/ 46 h 90"/>
                <a:gd name="T38" fmla="*/ 91 w 92"/>
                <a:gd name="T39" fmla="*/ 50 h 90"/>
                <a:gd name="T40" fmla="*/ 89 w 92"/>
                <a:gd name="T41" fmla="*/ 59 h 90"/>
                <a:gd name="T42" fmla="*/ 87 w 92"/>
                <a:gd name="T43" fmla="*/ 63 h 90"/>
                <a:gd name="T44" fmla="*/ 86 w 92"/>
                <a:gd name="T45" fmla="*/ 68 h 90"/>
                <a:gd name="T46" fmla="*/ 80 w 92"/>
                <a:gd name="T47" fmla="*/ 74 h 90"/>
                <a:gd name="T48" fmla="*/ 77 w 92"/>
                <a:gd name="T49" fmla="*/ 78 h 90"/>
                <a:gd name="T50" fmla="*/ 74 w 92"/>
                <a:gd name="T51" fmla="*/ 80 h 90"/>
                <a:gd name="T52" fmla="*/ 66 w 92"/>
                <a:gd name="T53" fmla="*/ 85 h 90"/>
                <a:gd name="T54" fmla="*/ 58 w 92"/>
                <a:gd name="T55" fmla="*/ 89 h 90"/>
                <a:gd name="T56" fmla="*/ 50 w 92"/>
                <a:gd name="T57" fmla="*/ 90 h 90"/>
                <a:gd name="T58" fmla="*/ 46 w 92"/>
                <a:gd name="T59" fmla="*/ 90 h 90"/>
                <a:gd name="T60" fmla="*/ 41 w 92"/>
                <a:gd name="T61" fmla="*/ 90 h 90"/>
                <a:gd name="T62" fmla="*/ 31 w 92"/>
                <a:gd name="T63" fmla="*/ 87 h 90"/>
                <a:gd name="T64" fmla="*/ 24 w 92"/>
                <a:gd name="T65" fmla="*/ 84 h 90"/>
                <a:gd name="T66" fmla="*/ 19 w 92"/>
                <a:gd name="T67" fmla="*/ 80 h 90"/>
                <a:gd name="T68" fmla="*/ 16 w 92"/>
                <a:gd name="T69" fmla="*/ 79 h 90"/>
                <a:gd name="T70" fmla="*/ 9 w 92"/>
                <a:gd name="T71" fmla="*/ 73 h 90"/>
                <a:gd name="T72" fmla="*/ 7 w 92"/>
                <a:gd name="T73" fmla="*/ 68 h 90"/>
                <a:gd name="T74" fmla="*/ 5 w 92"/>
                <a:gd name="T75" fmla="*/ 65 h 90"/>
                <a:gd name="T76" fmla="*/ 2 w 92"/>
                <a:gd name="T77" fmla="*/ 57 h 90"/>
                <a:gd name="T78" fmla="*/ 0 w 92"/>
                <a:gd name="T79" fmla="*/ 48 h 90"/>
                <a:gd name="T80" fmla="*/ 0 w 92"/>
                <a:gd name="T81" fmla="*/ 44 h 90"/>
                <a:gd name="T82" fmla="*/ 0 w 92"/>
                <a:gd name="T83" fmla="*/ 40 h 90"/>
                <a:gd name="T84" fmla="*/ 3 w 92"/>
                <a:gd name="T85" fmla="*/ 30 h 90"/>
                <a:gd name="T86" fmla="*/ 5 w 92"/>
                <a:gd name="T87" fmla="*/ 27 h 90"/>
                <a:gd name="T88" fmla="*/ 7 w 92"/>
                <a:gd name="T89" fmla="*/ 22 h 9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2"/>
                <a:gd name="T136" fmla="*/ 0 h 90"/>
                <a:gd name="T137" fmla="*/ 92 w 92"/>
                <a:gd name="T138" fmla="*/ 90 h 9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2" h="90">
                  <a:moveTo>
                    <a:pt x="7" y="22"/>
                  </a:moveTo>
                  <a:lnTo>
                    <a:pt x="12" y="14"/>
                  </a:lnTo>
                  <a:lnTo>
                    <a:pt x="16" y="11"/>
                  </a:lnTo>
                  <a:lnTo>
                    <a:pt x="18" y="10"/>
                  </a:lnTo>
                  <a:lnTo>
                    <a:pt x="27" y="5"/>
                  </a:lnTo>
                  <a:lnTo>
                    <a:pt x="35" y="1"/>
                  </a:lnTo>
                  <a:lnTo>
                    <a:pt x="42" y="0"/>
                  </a:lnTo>
                  <a:lnTo>
                    <a:pt x="47" y="0"/>
                  </a:lnTo>
                  <a:lnTo>
                    <a:pt x="52" y="0"/>
                  </a:lnTo>
                  <a:lnTo>
                    <a:pt x="61" y="1"/>
                  </a:lnTo>
                  <a:lnTo>
                    <a:pt x="69" y="6"/>
                  </a:lnTo>
                  <a:lnTo>
                    <a:pt x="74" y="8"/>
                  </a:lnTo>
                  <a:lnTo>
                    <a:pt x="77" y="10"/>
                  </a:lnTo>
                  <a:lnTo>
                    <a:pt x="83" y="17"/>
                  </a:lnTo>
                  <a:lnTo>
                    <a:pt x="85" y="20"/>
                  </a:lnTo>
                  <a:lnTo>
                    <a:pt x="87" y="25"/>
                  </a:lnTo>
                  <a:lnTo>
                    <a:pt x="91" y="33"/>
                  </a:lnTo>
                  <a:lnTo>
                    <a:pt x="92" y="41"/>
                  </a:lnTo>
                  <a:lnTo>
                    <a:pt x="92" y="46"/>
                  </a:lnTo>
                  <a:lnTo>
                    <a:pt x="91" y="50"/>
                  </a:lnTo>
                  <a:lnTo>
                    <a:pt x="89" y="59"/>
                  </a:lnTo>
                  <a:lnTo>
                    <a:pt x="87" y="63"/>
                  </a:lnTo>
                  <a:lnTo>
                    <a:pt x="86" y="68"/>
                  </a:lnTo>
                  <a:lnTo>
                    <a:pt x="80" y="74"/>
                  </a:lnTo>
                  <a:lnTo>
                    <a:pt x="77" y="78"/>
                  </a:lnTo>
                  <a:lnTo>
                    <a:pt x="74" y="80"/>
                  </a:lnTo>
                  <a:lnTo>
                    <a:pt x="66" y="85"/>
                  </a:lnTo>
                  <a:lnTo>
                    <a:pt x="58" y="89"/>
                  </a:lnTo>
                  <a:lnTo>
                    <a:pt x="50" y="90"/>
                  </a:lnTo>
                  <a:lnTo>
                    <a:pt x="46" y="90"/>
                  </a:lnTo>
                  <a:lnTo>
                    <a:pt x="41" y="90"/>
                  </a:lnTo>
                  <a:lnTo>
                    <a:pt x="31" y="87"/>
                  </a:lnTo>
                  <a:lnTo>
                    <a:pt x="24" y="84"/>
                  </a:lnTo>
                  <a:lnTo>
                    <a:pt x="19" y="80"/>
                  </a:lnTo>
                  <a:lnTo>
                    <a:pt x="16" y="79"/>
                  </a:lnTo>
                  <a:lnTo>
                    <a:pt x="9" y="73"/>
                  </a:lnTo>
                  <a:lnTo>
                    <a:pt x="7" y="68"/>
                  </a:lnTo>
                  <a:lnTo>
                    <a:pt x="5" y="65"/>
                  </a:lnTo>
                  <a:lnTo>
                    <a:pt x="2" y="57"/>
                  </a:lnTo>
                  <a:lnTo>
                    <a:pt x="0" y="48"/>
                  </a:lnTo>
                  <a:lnTo>
                    <a:pt x="0" y="44"/>
                  </a:lnTo>
                  <a:lnTo>
                    <a:pt x="0" y="40"/>
                  </a:lnTo>
                  <a:lnTo>
                    <a:pt x="3" y="30"/>
                  </a:lnTo>
                  <a:lnTo>
                    <a:pt x="5" y="27"/>
                  </a:lnTo>
                  <a:lnTo>
                    <a:pt x="7" y="22"/>
                  </a:lnTo>
                  <a:close/>
                </a:path>
              </a:pathLst>
            </a:custGeom>
            <a:solidFill>
              <a:srgbClr val="FFFFFF"/>
            </a:solidFill>
            <a:ln w="9525">
              <a:noFill/>
              <a:round/>
              <a:headEnd/>
              <a:tailEnd/>
            </a:ln>
          </p:spPr>
          <p:txBody>
            <a:bodyPr/>
            <a:lstStyle/>
            <a:p>
              <a:endParaRPr lang="ru-RU"/>
            </a:p>
          </p:txBody>
        </p:sp>
        <p:sp>
          <p:nvSpPr>
            <p:cNvPr id="22892" name="Freeform 1765"/>
            <p:cNvSpPr>
              <a:spLocks/>
            </p:cNvSpPr>
            <p:nvPr/>
          </p:nvSpPr>
          <p:spPr bwMode="auto">
            <a:xfrm>
              <a:off x="3383" y="1263"/>
              <a:ext cx="91" cy="88"/>
            </a:xfrm>
            <a:custGeom>
              <a:avLst/>
              <a:gdLst>
                <a:gd name="T0" fmla="*/ 5 w 91"/>
                <a:gd name="T1" fmla="*/ 22 h 88"/>
                <a:gd name="T2" fmla="*/ 17 w 91"/>
                <a:gd name="T3" fmla="*/ 8 h 88"/>
                <a:gd name="T4" fmla="*/ 33 w 91"/>
                <a:gd name="T5" fmla="*/ 1 h 88"/>
                <a:gd name="T6" fmla="*/ 50 w 91"/>
                <a:gd name="T7" fmla="*/ 0 h 88"/>
                <a:gd name="T8" fmla="*/ 59 w 91"/>
                <a:gd name="T9" fmla="*/ 1 h 88"/>
                <a:gd name="T10" fmla="*/ 67 w 91"/>
                <a:gd name="T11" fmla="*/ 4 h 88"/>
                <a:gd name="T12" fmla="*/ 81 w 91"/>
                <a:gd name="T13" fmla="*/ 17 h 88"/>
                <a:gd name="T14" fmla="*/ 89 w 91"/>
                <a:gd name="T15" fmla="*/ 33 h 88"/>
                <a:gd name="T16" fmla="*/ 91 w 91"/>
                <a:gd name="T17" fmla="*/ 50 h 88"/>
                <a:gd name="T18" fmla="*/ 88 w 91"/>
                <a:gd name="T19" fmla="*/ 58 h 88"/>
                <a:gd name="T20" fmla="*/ 85 w 91"/>
                <a:gd name="T21" fmla="*/ 66 h 88"/>
                <a:gd name="T22" fmla="*/ 72 w 91"/>
                <a:gd name="T23" fmla="*/ 79 h 88"/>
                <a:gd name="T24" fmla="*/ 56 w 91"/>
                <a:gd name="T25" fmla="*/ 88 h 88"/>
                <a:gd name="T26" fmla="*/ 39 w 91"/>
                <a:gd name="T27" fmla="*/ 88 h 88"/>
                <a:gd name="T28" fmla="*/ 30 w 91"/>
                <a:gd name="T29" fmla="*/ 86 h 88"/>
                <a:gd name="T30" fmla="*/ 22 w 91"/>
                <a:gd name="T31" fmla="*/ 83 h 88"/>
                <a:gd name="T32" fmla="*/ 7 w 91"/>
                <a:gd name="T33" fmla="*/ 70 h 88"/>
                <a:gd name="T34" fmla="*/ 0 w 91"/>
                <a:gd name="T35" fmla="*/ 57 h 88"/>
                <a:gd name="T36" fmla="*/ 0 w 91"/>
                <a:gd name="T37" fmla="*/ 39 h 88"/>
                <a:gd name="T38" fmla="*/ 2 w 91"/>
                <a:gd name="T39" fmla="*/ 30 h 88"/>
                <a:gd name="T40" fmla="*/ 5 w 91"/>
                <a:gd name="T41" fmla="*/ 22 h 8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1"/>
                <a:gd name="T64" fmla="*/ 0 h 88"/>
                <a:gd name="T65" fmla="*/ 91 w 91"/>
                <a:gd name="T66" fmla="*/ 88 h 8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1" h="88">
                  <a:moveTo>
                    <a:pt x="5" y="22"/>
                  </a:moveTo>
                  <a:lnTo>
                    <a:pt x="17" y="8"/>
                  </a:lnTo>
                  <a:lnTo>
                    <a:pt x="33" y="1"/>
                  </a:lnTo>
                  <a:lnTo>
                    <a:pt x="50" y="0"/>
                  </a:lnTo>
                  <a:lnTo>
                    <a:pt x="59" y="1"/>
                  </a:lnTo>
                  <a:lnTo>
                    <a:pt x="67" y="4"/>
                  </a:lnTo>
                  <a:lnTo>
                    <a:pt x="81" y="17"/>
                  </a:lnTo>
                  <a:lnTo>
                    <a:pt x="89" y="33"/>
                  </a:lnTo>
                  <a:lnTo>
                    <a:pt x="91" y="50"/>
                  </a:lnTo>
                  <a:lnTo>
                    <a:pt x="88" y="58"/>
                  </a:lnTo>
                  <a:lnTo>
                    <a:pt x="85" y="66"/>
                  </a:lnTo>
                  <a:lnTo>
                    <a:pt x="72" y="79"/>
                  </a:lnTo>
                  <a:lnTo>
                    <a:pt x="56" y="88"/>
                  </a:lnTo>
                  <a:lnTo>
                    <a:pt x="39" y="88"/>
                  </a:lnTo>
                  <a:lnTo>
                    <a:pt x="30" y="86"/>
                  </a:lnTo>
                  <a:lnTo>
                    <a:pt x="22" y="83"/>
                  </a:lnTo>
                  <a:lnTo>
                    <a:pt x="7" y="70"/>
                  </a:lnTo>
                  <a:lnTo>
                    <a:pt x="0" y="57"/>
                  </a:lnTo>
                  <a:lnTo>
                    <a:pt x="0" y="39"/>
                  </a:lnTo>
                  <a:lnTo>
                    <a:pt x="2" y="30"/>
                  </a:lnTo>
                  <a:lnTo>
                    <a:pt x="5" y="22"/>
                  </a:lnTo>
                </a:path>
              </a:pathLst>
            </a:custGeom>
            <a:noFill/>
            <a:ln w="6350" cap="rnd">
              <a:solidFill>
                <a:srgbClr val="000000"/>
              </a:solidFill>
              <a:prstDash val="solid"/>
              <a:round/>
              <a:headEnd/>
              <a:tailEnd/>
            </a:ln>
          </p:spPr>
          <p:txBody>
            <a:bodyPr/>
            <a:lstStyle/>
            <a:p>
              <a:endParaRPr lang="ru-RU"/>
            </a:p>
          </p:txBody>
        </p:sp>
        <p:sp>
          <p:nvSpPr>
            <p:cNvPr id="22893" name="Freeform 1766"/>
            <p:cNvSpPr>
              <a:spLocks/>
            </p:cNvSpPr>
            <p:nvPr/>
          </p:nvSpPr>
          <p:spPr bwMode="auto">
            <a:xfrm>
              <a:off x="3295" y="1216"/>
              <a:ext cx="91" cy="91"/>
            </a:xfrm>
            <a:custGeom>
              <a:avLst/>
              <a:gdLst>
                <a:gd name="T0" fmla="*/ 3 w 91"/>
                <a:gd name="T1" fmla="*/ 26 h 91"/>
                <a:gd name="T2" fmla="*/ 6 w 91"/>
                <a:gd name="T3" fmla="*/ 21 h 91"/>
                <a:gd name="T4" fmla="*/ 7 w 91"/>
                <a:gd name="T5" fmla="*/ 17 h 91"/>
                <a:gd name="T6" fmla="*/ 14 w 91"/>
                <a:gd name="T7" fmla="*/ 11 h 91"/>
                <a:gd name="T8" fmla="*/ 22 w 91"/>
                <a:gd name="T9" fmla="*/ 6 h 91"/>
                <a:gd name="T10" fmla="*/ 24 w 91"/>
                <a:gd name="T11" fmla="*/ 3 h 91"/>
                <a:gd name="T12" fmla="*/ 29 w 91"/>
                <a:gd name="T13" fmla="*/ 2 h 91"/>
                <a:gd name="T14" fmla="*/ 37 w 91"/>
                <a:gd name="T15" fmla="*/ 0 h 91"/>
                <a:gd name="T16" fmla="*/ 42 w 91"/>
                <a:gd name="T17" fmla="*/ 0 h 91"/>
                <a:gd name="T18" fmla="*/ 46 w 91"/>
                <a:gd name="T19" fmla="*/ 0 h 91"/>
                <a:gd name="T20" fmla="*/ 56 w 91"/>
                <a:gd name="T21" fmla="*/ 0 h 91"/>
                <a:gd name="T22" fmla="*/ 59 w 91"/>
                <a:gd name="T23" fmla="*/ 2 h 91"/>
                <a:gd name="T24" fmla="*/ 64 w 91"/>
                <a:gd name="T25" fmla="*/ 3 h 91"/>
                <a:gd name="T26" fmla="*/ 69 w 91"/>
                <a:gd name="T27" fmla="*/ 6 h 91"/>
                <a:gd name="T28" fmla="*/ 72 w 91"/>
                <a:gd name="T29" fmla="*/ 8 h 91"/>
                <a:gd name="T30" fmla="*/ 78 w 91"/>
                <a:gd name="T31" fmla="*/ 15 h 91"/>
                <a:gd name="T32" fmla="*/ 81 w 91"/>
                <a:gd name="T33" fmla="*/ 17 h 91"/>
                <a:gd name="T34" fmla="*/ 84 w 91"/>
                <a:gd name="T35" fmla="*/ 21 h 91"/>
                <a:gd name="T36" fmla="*/ 87 w 91"/>
                <a:gd name="T37" fmla="*/ 28 h 91"/>
                <a:gd name="T38" fmla="*/ 91 w 91"/>
                <a:gd name="T39" fmla="*/ 38 h 91"/>
                <a:gd name="T40" fmla="*/ 91 w 91"/>
                <a:gd name="T41" fmla="*/ 41 h 91"/>
                <a:gd name="T42" fmla="*/ 91 w 91"/>
                <a:gd name="T43" fmla="*/ 47 h 91"/>
                <a:gd name="T44" fmla="*/ 89 w 91"/>
                <a:gd name="T45" fmla="*/ 56 h 91"/>
                <a:gd name="T46" fmla="*/ 87 w 91"/>
                <a:gd name="T47" fmla="*/ 59 h 91"/>
                <a:gd name="T48" fmla="*/ 86 w 91"/>
                <a:gd name="T49" fmla="*/ 64 h 91"/>
                <a:gd name="T50" fmla="*/ 84 w 91"/>
                <a:gd name="T51" fmla="*/ 68 h 91"/>
                <a:gd name="T52" fmla="*/ 82 w 91"/>
                <a:gd name="T53" fmla="*/ 72 h 91"/>
                <a:gd name="T54" fmla="*/ 75 w 91"/>
                <a:gd name="T55" fmla="*/ 78 h 91"/>
                <a:gd name="T56" fmla="*/ 69 w 91"/>
                <a:gd name="T57" fmla="*/ 85 h 91"/>
                <a:gd name="T58" fmla="*/ 65 w 91"/>
                <a:gd name="T59" fmla="*/ 87 h 91"/>
                <a:gd name="T60" fmla="*/ 61 w 91"/>
                <a:gd name="T61" fmla="*/ 88 h 91"/>
                <a:gd name="T62" fmla="*/ 52 w 91"/>
                <a:gd name="T63" fmla="*/ 89 h 91"/>
                <a:gd name="T64" fmla="*/ 48 w 91"/>
                <a:gd name="T65" fmla="*/ 91 h 91"/>
                <a:gd name="T66" fmla="*/ 44 w 91"/>
                <a:gd name="T67" fmla="*/ 91 h 91"/>
                <a:gd name="T68" fmla="*/ 35 w 91"/>
                <a:gd name="T69" fmla="*/ 89 h 91"/>
                <a:gd name="T70" fmla="*/ 30 w 91"/>
                <a:gd name="T71" fmla="*/ 88 h 91"/>
                <a:gd name="T72" fmla="*/ 25 w 91"/>
                <a:gd name="T73" fmla="*/ 87 h 91"/>
                <a:gd name="T74" fmla="*/ 22 w 91"/>
                <a:gd name="T75" fmla="*/ 85 h 91"/>
                <a:gd name="T76" fmla="*/ 17 w 91"/>
                <a:gd name="T77" fmla="*/ 82 h 91"/>
                <a:gd name="T78" fmla="*/ 11 w 91"/>
                <a:gd name="T79" fmla="*/ 76 h 91"/>
                <a:gd name="T80" fmla="*/ 7 w 91"/>
                <a:gd name="T81" fmla="*/ 72 h 91"/>
                <a:gd name="T82" fmla="*/ 6 w 91"/>
                <a:gd name="T83" fmla="*/ 69 h 91"/>
                <a:gd name="T84" fmla="*/ 1 w 91"/>
                <a:gd name="T85" fmla="*/ 61 h 91"/>
                <a:gd name="T86" fmla="*/ 0 w 91"/>
                <a:gd name="T87" fmla="*/ 53 h 91"/>
                <a:gd name="T88" fmla="*/ 0 w 91"/>
                <a:gd name="T89" fmla="*/ 48 h 91"/>
                <a:gd name="T90" fmla="*/ 0 w 91"/>
                <a:gd name="T91" fmla="*/ 43 h 91"/>
                <a:gd name="T92" fmla="*/ 0 w 91"/>
                <a:gd name="T93" fmla="*/ 36 h 91"/>
                <a:gd name="T94" fmla="*/ 1 w 91"/>
                <a:gd name="T95" fmla="*/ 30 h 91"/>
                <a:gd name="T96" fmla="*/ 3 w 91"/>
                <a:gd name="T97" fmla="*/ 26 h 9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91"/>
                <a:gd name="T148" fmla="*/ 0 h 91"/>
                <a:gd name="T149" fmla="*/ 91 w 91"/>
                <a:gd name="T150" fmla="*/ 91 h 9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91" h="91">
                  <a:moveTo>
                    <a:pt x="3" y="26"/>
                  </a:moveTo>
                  <a:lnTo>
                    <a:pt x="6" y="21"/>
                  </a:lnTo>
                  <a:lnTo>
                    <a:pt x="7" y="17"/>
                  </a:lnTo>
                  <a:lnTo>
                    <a:pt x="14" y="11"/>
                  </a:lnTo>
                  <a:lnTo>
                    <a:pt x="22" y="6"/>
                  </a:lnTo>
                  <a:lnTo>
                    <a:pt x="24" y="3"/>
                  </a:lnTo>
                  <a:lnTo>
                    <a:pt x="29" y="2"/>
                  </a:lnTo>
                  <a:lnTo>
                    <a:pt x="37" y="0"/>
                  </a:lnTo>
                  <a:lnTo>
                    <a:pt x="42" y="0"/>
                  </a:lnTo>
                  <a:lnTo>
                    <a:pt x="46" y="0"/>
                  </a:lnTo>
                  <a:lnTo>
                    <a:pt x="56" y="0"/>
                  </a:lnTo>
                  <a:lnTo>
                    <a:pt x="59" y="2"/>
                  </a:lnTo>
                  <a:lnTo>
                    <a:pt x="64" y="3"/>
                  </a:lnTo>
                  <a:lnTo>
                    <a:pt x="69" y="6"/>
                  </a:lnTo>
                  <a:lnTo>
                    <a:pt x="72" y="8"/>
                  </a:lnTo>
                  <a:lnTo>
                    <a:pt x="78" y="15"/>
                  </a:lnTo>
                  <a:lnTo>
                    <a:pt x="81" y="17"/>
                  </a:lnTo>
                  <a:lnTo>
                    <a:pt x="84" y="21"/>
                  </a:lnTo>
                  <a:lnTo>
                    <a:pt x="87" y="28"/>
                  </a:lnTo>
                  <a:lnTo>
                    <a:pt x="91" y="38"/>
                  </a:lnTo>
                  <a:lnTo>
                    <a:pt x="91" y="41"/>
                  </a:lnTo>
                  <a:lnTo>
                    <a:pt x="91" y="47"/>
                  </a:lnTo>
                  <a:lnTo>
                    <a:pt x="89" y="56"/>
                  </a:lnTo>
                  <a:lnTo>
                    <a:pt x="87" y="59"/>
                  </a:lnTo>
                  <a:lnTo>
                    <a:pt x="86" y="64"/>
                  </a:lnTo>
                  <a:lnTo>
                    <a:pt x="84" y="68"/>
                  </a:lnTo>
                  <a:lnTo>
                    <a:pt x="82" y="72"/>
                  </a:lnTo>
                  <a:lnTo>
                    <a:pt x="75" y="78"/>
                  </a:lnTo>
                  <a:lnTo>
                    <a:pt x="69" y="85"/>
                  </a:lnTo>
                  <a:lnTo>
                    <a:pt x="65" y="87"/>
                  </a:lnTo>
                  <a:lnTo>
                    <a:pt x="61" y="88"/>
                  </a:lnTo>
                  <a:lnTo>
                    <a:pt x="52" y="89"/>
                  </a:lnTo>
                  <a:lnTo>
                    <a:pt x="48" y="91"/>
                  </a:lnTo>
                  <a:lnTo>
                    <a:pt x="44" y="91"/>
                  </a:lnTo>
                  <a:lnTo>
                    <a:pt x="35" y="89"/>
                  </a:lnTo>
                  <a:lnTo>
                    <a:pt x="30" y="88"/>
                  </a:lnTo>
                  <a:lnTo>
                    <a:pt x="25" y="87"/>
                  </a:lnTo>
                  <a:lnTo>
                    <a:pt x="22" y="85"/>
                  </a:lnTo>
                  <a:lnTo>
                    <a:pt x="17" y="82"/>
                  </a:lnTo>
                  <a:lnTo>
                    <a:pt x="11" y="76"/>
                  </a:lnTo>
                  <a:lnTo>
                    <a:pt x="7" y="72"/>
                  </a:lnTo>
                  <a:lnTo>
                    <a:pt x="6" y="69"/>
                  </a:lnTo>
                  <a:lnTo>
                    <a:pt x="1" y="61"/>
                  </a:lnTo>
                  <a:lnTo>
                    <a:pt x="0" y="53"/>
                  </a:lnTo>
                  <a:lnTo>
                    <a:pt x="0" y="48"/>
                  </a:lnTo>
                  <a:lnTo>
                    <a:pt x="0" y="43"/>
                  </a:lnTo>
                  <a:lnTo>
                    <a:pt x="0" y="36"/>
                  </a:lnTo>
                  <a:lnTo>
                    <a:pt x="1" y="30"/>
                  </a:lnTo>
                  <a:lnTo>
                    <a:pt x="3" y="26"/>
                  </a:lnTo>
                  <a:close/>
                </a:path>
              </a:pathLst>
            </a:custGeom>
            <a:solidFill>
              <a:srgbClr val="FFFFFF"/>
            </a:solidFill>
            <a:ln w="9525">
              <a:noFill/>
              <a:round/>
              <a:headEnd/>
              <a:tailEnd/>
            </a:ln>
          </p:spPr>
          <p:txBody>
            <a:bodyPr/>
            <a:lstStyle/>
            <a:p>
              <a:endParaRPr lang="ru-RU"/>
            </a:p>
          </p:txBody>
        </p:sp>
        <p:sp>
          <p:nvSpPr>
            <p:cNvPr id="22894" name="Freeform 1767"/>
            <p:cNvSpPr>
              <a:spLocks/>
            </p:cNvSpPr>
            <p:nvPr/>
          </p:nvSpPr>
          <p:spPr bwMode="auto">
            <a:xfrm>
              <a:off x="3295" y="1214"/>
              <a:ext cx="91" cy="91"/>
            </a:xfrm>
            <a:custGeom>
              <a:avLst/>
              <a:gdLst>
                <a:gd name="T0" fmla="*/ 3 w 91"/>
                <a:gd name="T1" fmla="*/ 28 h 91"/>
                <a:gd name="T2" fmla="*/ 14 w 91"/>
                <a:gd name="T3" fmla="*/ 13 h 91"/>
                <a:gd name="T4" fmla="*/ 29 w 91"/>
                <a:gd name="T5" fmla="*/ 4 h 91"/>
                <a:gd name="T6" fmla="*/ 46 w 91"/>
                <a:gd name="T7" fmla="*/ 0 h 91"/>
                <a:gd name="T8" fmla="*/ 56 w 91"/>
                <a:gd name="T9" fmla="*/ 2 h 91"/>
                <a:gd name="T10" fmla="*/ 64 w 91"/>
                <a:gd name="T11" fmla="*/ 5 h 91"/>
                <a:gd name="T12" fmla="*/ 72 w 91"/>
                <a:gd name="T13" fmla="*/ 10 h 91"/>
                <a:gd name="T14" fmla="*/ 80 w 91"/>
                <a:gd name="T15" fmla="*/ 17 h 91"/>
                <a:gd name="T16" fmla="*/ 87 w 91"/>
                <a:gd name="T17" fmla="*/ 30 h 91"/>
                <a:gd name="T18" fmla="*/ 91 w 91"/>
                <a:gd name="T19" fmla="*/ 49 h 91"/>
                <a:gd name="T20" fmla="*/ 86 w 91"/>
                <a:gd name="T21" fmla="*/ 66 h 91"/>
                <a:gd name="T22" fmla="*/ 76 w 91"/>
                <a:gd name="T23" fmla="*/ 80 h 91"/>
                <a:gd name="T24" fmla="*/ 61 w 91"/>
                <a:gd name="T25" fmla="*/ 90 h 91"/>
                <a:gd name="T26" fmla="*/ 44 w 91"/>
                <a:gd name="T27" fmla="*/ 91 h 91"/>
                <a:gd name="T28" fmla="*/ 35 w 91"/>
                <a:gd name="T29" fmla="*/ 91 h 91"/>
                <a:gd name="T30" fmla="*/ 26 w 91"/>
                <a:gd name="T31" fmla="*/ 89 h 91"/>
                <a:gd name="T32" fmla="*/ 17 w 91"/>
                <a:gd name="T33" fmla="*/ 84 h 91"/>
                <a:gd name="T34" fmla="*/ 11 w 91"/>
                <a:gd name="T35" fmla="*/ 78 h 91"/>
                <a:gd name="T36" fmla="*/ 1 w 91"/>
                <a:gd name="T37" fmla="*/ 63 h 91"/>
                <a:gd name="T38" fmla="*/ 0 w 91"/>
                <a:gd name="T39" fmla="*/ 45 h 91"/>
                <a:gd name="T40" fmla="*/ 3 w 91"/>
                <a:gd name="T41" fmla="*/ 28 h 9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1"/>
                <a:gd name="T64" fmla="*/ 0 h 91"/>
                <a:gd name="T65" fmla="*/ 91 w 91"/>
                <a:gd name="T66" fmla="*/ 91 h 9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1" h="91">
                  <a:moveTo>
                    <a:pt x="3" y="28"/>
                  </a:moveTo>
                  <a:lnTo>
                    <a:pt x="14" y="13"/>
                  </a:lnTo>
                  <a:lnTo>
                    <a:pt x="29" y="4"/>
                  </a:lnTo>
                  <a:lnTo>
                    <a:pt x="46" y="0"/>
                  </a:lnTo>
                  <a:lnTo>
                    <a:pt x="56" y="2"/>
                  </a:lnTo>
                  <a:lnTo>
                    <a:pt x="64" y="5"/>
                  </a:lnTo>
                  <a:lnTo>
                    <a:pt x="72" y="10"/>
                  </a:lnTo>
                  <a:lnTo>
                    <a:pt x="80" y="17"/>
                  </a:lnTo>
                  <a:lnTo>
                    <a:pt x="87" y="30"/>
                  </a:lnTo>
                  <a:lnTo>
                    <a:pt x="91" y="49"/>
                  </a:lnTo>
                  <a:lnTo>
                    <a:pt x="86" y="66"/>
                  </a:lnTo>
                  <a:lnTo>
                    <a:pt x="76" y="80"/>
                  </a:lnTo>
                  <a:lnTo>
                    <a:pt x="61" y="90"/>
                  </a:lnTo>
                  <a:lnTo>
                    <a:pt x="44" y="91"/>
                  </a:lnTo>
                  <a:lnTo>
                    <a:pt x="35" y="91"/>
                  </a:lnTo>
                  <a:lnTo>
                    <a:pt x="26" y="89"/>
                  </a:lnTo>
                  <a:lnTo>
                    <a:pt x="17" y="84"/>
                  </a:lnTo>
                  <a:lnTo>
                    <a:pt x="11" y="78"/>
                  </a:lnTo>
                  <a:lnTo>
                    <a:pt x="1" y="63"/>
                  </a:lnTo>
                  <a:lnTo>
                    <a:pt x="0" y="45"/>
                  </a:lnTo>
                  <a:lnTo>
                    <a:pt x="3" y="28"/>
                  </a:lnTo>
                </a:path>
              </a:pathLst>
            </a:custGeom>
            <a:noFill/>
            <a:ln w="6350" cap="rnd">
              <a:solidFill>
                <a:srgbClr val="000000"/>
              </a:solidFill>
              <a:prstDash val="solid"/>
              <a:round/>
              <a:headEnd/>
              <a:tailEnd/>
            </a:ln>
          </p:spPr>
          <p:txBody>
            <a:bodyPr/>
            <a:lstStyle/>
            <a:p>
              <a:endParaRPr lang="ru-RU"/>
            </a:p>
          </p:txBody>
        </p:sp>
        <p:sp>
          <p:nvSpPr>
            <p:cNvPr id="22895" name="Freeform 1768"/>
            <p:cNvSpPr>
              <a:spLocks/>
            </p:cNvSpPr>
            <p:nvPr/>
          </p:nvSpPr>
          <p:spPr bwMode="auto">
            <a:xfrm>
              <a:off x="3205" y="1185"/>
              <a:ext cx="91" cy="90"/>
            </a:xfrm>
            <a:custGeom>
              <a:avLst/>
              <a:gdLst>
                <a:gd name="T0" fmla="*/ 2 w 91"/>
                <a:gd name="T1" fmla="*/ 30 h 90"/>
                <a:gd name="T2" fmla="*/ 6 w 91"/>
                <a:gd name="T3" fmla="*/ 23 h 90"/>
                <a:gd name="T4" fmla="*/ 11 w 91"/>
                <a:gd name="T5" fmla="*/ 15 h 90"/>
                <a:gd name="T6" fmla="*/ 19 w 91"/>
                <a:gd name="T7" fmla="*/ 10 h 90"/>
                <a:gd name="T8" fmla="*/ 25 w 91"/>
                <a:gd name="T9" fmla="*/ 6 h 90"/>
                <a:gd name="T10" fmla="*/ 30 w 91"/>
                <a:gd name="T11" fmla="*/ 4 h 90"/>
                <a:gd name="T12" fmla="*/ 34 w 91"/>
                <a:gd name="T13" fmla="*/ 2 h 90"/>
                <a:gd name="T14" fmla="*/ 43 w 91"/>
                <a:gd name="T15" fmla="*/ 0 h 90"/>
                <a:gd name="T16" fmla="*/ 52 w 91"/>
                <a:gd name="T17" fmla="*/ 0 h 90"/>
                <a:gd name="T18" fmla="*/ 61 w 91"/>
                <a:gd name="T19" fmla="*/ 4 h 90"/>
                <a:gd name="T20" fmla="*/ 69 w 91"/>
                <a:gd name="T21" fmla="*/ 7 h 90"/>
                <a:gd name="T22" fmla="*/ 73 w 91"/>
                <a:gd name="T23" fmla="*/ 10 h 90"/>
                <a:gd name="T24" fmla="*/ 77 w 91"/>
                <a:gd name="T25" fmla="*/ 13 h 90"/>
                <a:gd name="T26" fmla="*/ 80 w 91"/>
                <a:gd name="T27" fmla="*/ 17 h 90"/>
                <a:gd name="T28" fmla="*/ 82 w 91"/>
                <a:gd name="T29" fmla="*/ 19 h 90"/>
                <a:gd name="T30" fmla="*/ 86 w 91"/>
                <a:gd name="T31" fmla="*/ 28 h 90"/>
                <a:gd name="T32" fmla="*/ 88 w 91"/>
                <a:gd name="T33" fmla="*/ 30 h 90"/>
                <a:gd name="T34" fmla="*/ 90 w 91"/>
                <a:gd name="T35" fmla="*/ 35 h 90"/>
                <a:gd name="T36" fmla="*/ 91 w 91"/>
                <a:gd name="T37" fmla="*/ 43 h 90"/>
                <a:gd name="T38" fmla="*/ 91 w 91"/>
                <a:gd name="T39" fmla="*/ 52 h 90"/>
                <a:gd name="T40" fmla="*/ 90 w 91"/>
                <a:gd name="T41" fmla="*/ 58 h 90"/>
                <a:gd name="T42" fmla="*/ 88 w 91"/>
                <a:gd name="T43" fmla="*/ 60 h 90"/>
                <a:gd name="T44" fmla="*/ 84 w 91"/>
                <a:gd name="T45" fmla="*/ 70 h 90"/>
                <a:gd name="T46" fmla="*/ 79 w 91"/>
                <a:gd name="T47" fmla="*/ 76 h 90"/>
                <a:gd name="T48" fmla="*/ 73 w 91"/>
                <a:gd name="T49" fmla="*/ 82 h 90"/>
                <a:gd name="T50" fmla="*/ 64 w 91"/>
                <a:gd name="T51" fmla="*/ 87 h 90"/>
                <a:gd name="T52" fmla="*/ 62 w 91"/>
                <a:gd name="T53" fmla="*/ 88 h 90"/>
                <a:gd name="T54" fmla="*/ 56 w 91"/>
                <a:gd name="T55" fmla="*/ 88 h 90"/>
                <a:gd name="T56" fmla="*/ 47 w 91"/>
                <a:gd name="T57" fmla="*/ 90 h 90"/>
                <a:gd name="T58" fmla="*/ 39 w 91"/>
                <a:gd name="T59" fmla="*/ 90 h 90"/>
                <a:gd name="T60" fmla="*/ 30 w 91"/>
                <a:gd name="T61" fmla="*/ 87 h 90"/>
                <a:gd name="T62" fmla="*/ 21 w 91"/>
                <a:gd name="T63" fmla="*/ 84 h 90"/>
                <a:gd name="T64" fmla="*/ 17 w 91"/>
                <a:gd name="T65" fmla="*/ 81 h 90"/>
                <a:gd name="T66" fmla="*/ 14 w 91"/>
                <a:gd name="T67" fmla="*/ 79 h 90"/>
                <a:gd name="T68" fmla="*/ 11 w 91"/>
                <a:gd name="T69" fmla="*/ 77 h 90"/>
                <a:gd name="T70" fmla="*/ 8 w 91"/>
                <a:gd name="T71" fmla="*/ 71 h 90"/>
                <a:gd name="T72" fmla="*/ 4 w 91"/>
                <a:gd name="T73" fmla="*/ 65 h 90"/>
                <a:gd name="T74" fmla="*/ 2 w 91"/>
                <a:gd name="T75" fmla="*/ 60 h 90"/>
                <a:gd name="T76" fmla="*/ 0 w 91"/>
                <a:gd name="T77" fmla="*/ 58 h 90"/>
                <a:gd name="T78" fmla="*/ 0 w 91"/>
                <a:gd name="T79" fmla="*/ 48 h 90"/>
                <a:gd name="T80" fmla="*/ 0 w 91"/>
                <a:gd name="T81" fmla="*/ 38 h 90"/>
                <a:gd name="T82" fmla="*/ 0 w 91"/>
                <a:gd name="T83" fmla="*/ 36 h 90"/>
                <a:gd name="T84" fmla="*/ 2 w 91"/>
                <a:gd name="T85" fmla="*/ 30 h 9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1"/>
                <a:gd name="T130" fmla="*/ 0 h 90"/>
                <a:gd name="T131" fmla="*/ 91 w 91"/>
                <a:gd name="T132" fmla="*/ 90 h 9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1" h="90">
                  <a:moveTo>
                    <a:pt x="2" y="30"/>
                  </a:moveTo>
                  <a:lnTo>
                    <a:pt x="6" y="23"/>
                  </a:lnTo>
                  <a:lnTo>
                    <a:pt x="11" y="15"/>
                  </a:lnTo>
                  <a:lnTo>
                    <a:pt x="19" y="10"/>
                  </a:lnTo>
                  <a:lnTo>
                    <a:pt x="25" y="6"/>
                  </a:lnTo>
                  <a:lnTo>
                    <a:pt x="30" y="4"/>
                  </a:lnTo>
                  <a:lnTo>
                    <a:pt x="34" y="2"/>
                  </a:lnTo>
                  <a:lnTo>
                    <a:pt x="43" y="0"/>
                  </a:lnTo>
                  <a:lnTo>
                    <a:pt x="52" y="0"/>
                  </a:lnTo>
                  <a:lnTo>
                    <a:pt x="61" y="4"/>
                  </a:lnTo>
                  <a:lnTo>
                    <a:pt x="69" y="7"/>
                  </a:lnTo>
                  <a:lnTo>
                    <a:pt x="73" y="10"/>
                  </a:lnTo>
                  <a:lnTo>
                    <a:pt x="77" y="13"/>
                  </a:lnTo>
                  <a:lnTo>
                    <a:pt x="80" y="17"/>
                  </a:lnTo>
                  <a:lnTo>
                    <a:pt x="82" y="19"/>
                  </a:lnTo>
                  <a:lnTo>
                    <a:pt x="86" y="28"/>
                  </a:lnTo>
                  <a:lnTo>
                    <a:pt x="88" y="30"/>
                  </a:lnTo>
                  <a:lnTo>
                    <a:pt x="90" y="35"/>
                  </a:lnTo>
                  <a:lnTo>
                    <a:pt x="91" y="43"/>
                  </a:lnTo>
                  <a:lnTo>
                    <a:pt x="91" y="52"/>
                  </a:lnTo>
                  <a:lnTo>
                    <a:pt x="90" y="58"/>
                  </a:lnTo>
                  <a:lnTo>
                    <a:pt x="88" y="60"/>
                  </a:lnTo>
                  <a:lnTo>
                    <a:pt x="84" y="70"/>
                  </a:lnTo>
                  <a:lnTo>
                    <a:pt x="79" y="76"/>
                  </a:lnTo>
                  <a:lnTo>
                    <a:pt x="73" y="82"/>
                  </a:lnTo>
                  <a:lnTo>
                    <a:pt x="64" y="87"/>
                  </a:lnTo>
                  <a:lnTo>
                    <a:pt x="62" y="88"/>
                  </a:lnTo>
                  <a:lnTo>
                    <a:pt x="56" y="88"/>
                  </a:lnTo>
                  <a:lnTo>
                    <a:pt x="47" y="90"/>
                  </a:lnTo>
                  <a:lnTo>
                    <a:pt x="39" y="90"/>
                  </a:lnTo>
                  <a:lnTo>
                    <a:pt x="30" y="87"/>
                  </a:lnTo>
                  <a:lnTo>
                    <a:pt x="21" y="84"/>
                  </a:lnTo>
                  <a:lnTo>
                    <a:pt x="17" y="81"/>
                  </a:lnTo>
                  <a:lnTo>
                    <a:pt x="14" y="79"/>
                  </a:lnTo>
                  <a:lnTo>
                    <a:pt x="11" y="77"/>
                  </a:lnTo>
                  <a:lnTo>
                    <a:pt x="8" y="71"/>
                  </a:lnTo>
                  <a:lnTo>
                    <a:pt x="4" y="65"/>
                  </a:lnTo>
                  <a:lnTo>
                    <a:pt x="2" y="60"/>
                  </a:lnTo>
                  <a:lnTo>
                    <a:pt x="0" y="58"/>
                  </a:lnTo>
                  <a:lnTo>
                    <a:pt x="0" y="48"/>
                  </a:lnTo>
                  <a:lnTo>
                    <a:pt x="0" y="38"/>
                  </a:lnTo>
                  <a:lnTo>
                    <a:pt x="0" y="36"/>
                  </a:lnTo>
                  <a:lnTo>
                    <a:pt x="2" y="30"/>
                  </a:lnTo>
                  <a:close/>
                </a:path>
              </a:pathLst>
            </a:custGeom>
            <a:solidFill>
              <a:srgbClr val="FFFFFF"/>
            </a:solidFill>
            <a:ln w="9525">
              <a:noFill/>
              <a:round/>
              <a:headEnd/>
              <a:tailEnd/>
            </a:ln>
          </p:spPr>
          <p:txBody>
            <a:bodyPr/>
            <a:lstStyle/>
            <a:p>
              <a:endParaRPr lang="ru-RU"/>
            </a:p>
          </p:txBody>
        </p:sp>
        <p:sp>
          <p:nvSpPr>
            <p:cNvPr id="22896" name="Freeform 1769"/>
            <p:cNvSpPr>
              <a:spLocks/>
            </p:cNvSpPr>
            <p:nvPr/>
          </p:nvSpPr>
          <p:spPr bwMode="auto">
            <a:xfrm>
              <a:off x="3119" y="1155"/>
              <a:ext cx="92" cy="90"/>
            </a:xfrm>
            <a:custGeom>
              <a:avLst/>
              <a:gdLst>
                <a:gd name="T0" fmla="*/ 1 w 92"/>
                <a:gd name="T1" fmla="*/ 34 h 90"/>
                <a:gd name="T2" fmla="*/ 4 w 92"/>
                <a:gd name="T3" fmla="*/ 25 h 90"/>
                <a:gd name="T4" fmla="*/ 7 w 92"/>
                <a:gd name="T5" fmla="*/ 21 h 90"/>
                <a:gd name="T6" fmla="*/ 9 w 92"/>
                <a:gd name="T7" fmla="*/ 17 h 90"/>
                <a:gd name="T8" fmla="*/ 15 w 92"/>
                <a:gd name="T9" fmla="*/ 10 h 90"/>
                <a:gd name="T10" fmla="*/ 23 w 92"/>
                <a:gd name="T11" fmla="*/ 5 h 90"/>
                <a:gd name="T12" fmla="*/ 27 w 92"/>
                <a:gd name="T13" fmla="*/ 4 h 90"/>
                <a:gd name="T14" fmla="*/ 32 w 92"/>
                <a:gd name="T15" fmla="*/ 2 h 90"/>
                <a:gd name="T16" fmla="*/ 39 w 92"/>
                <a:gd name="T17" fmla="*/ 0 h 90"/>
                <a:gd name="T18" fmla="*/ 49 w 92"/>
                <a:gd name="T19" fmla="*/ 0 h 90"/>
                <a:gd name="T20" fmla="*/ 53 w 92"/>
                <a:gd name="T21" fmla="*/ 0 h 90"/>
                <a:gd name="T22" fmla="*/ 58 w 92"/>
                <a:gd name="T23" fmla="*/ 0 h 90"/>
                <a:gd name="T24" fmla="*/ 66 w 92"/>
                <a:gd name="T25" fmla="*/ 4 h 90"/>
                <a:gd name="T26" fmla="*/ 71 w 92"/>
                <a:gd name="T27" fmla="*/ 7 h 90"/>
                <a:gd name="T28" fmla="*/ 74 w 92"/>
                <a:gd name="T29" fmla="*/ 9 h 90"/>
                <a:gd name="T30" fmla="*/ 81 w 92"/>
                <a:gd name="T31" fmla="*/ 15 h 90"/>
                <a:gd name="T32" fmla="*/ 87 w 92"/>
                <a:gd name="T33" fmla="*/ 23 h 90"/>
                <a:gd name="T34" fmla="*/ 89 w 92"/>
                <a:gd name="T35" fmla="*/ 26 h 90"/>
                <a:gd name="T36" fmla="*/ 90 w 92"/>
                <a:gd name="T37" fmla="*/ 30 h 90"/>
                <a:gd name="T38" fmla="*/ 92 w 92"/>
                <a:gd name="T39" fmla="*/ 39 h 90"/>
                <a:gd name="T40" fmla="*/ 92 w 92"/>
                <a:gd name="T41" fmla="*/ 49 h 90"/>
                <a:gd name="T42" fmla="*/ 92 w 92"/>
                <a:gd name="T43" fmla="*/ 53 h 90"/>
                <a:gd name="T44" fmla="*/ 90 w 92"/>
                <a:gd name="T45" fmla="*/ 56 h 90"/>
                <a:gd name="T46" fmla="*/ 87 w 92"/>
                <a:gd name="T47" fmla="*/ 66 h 90"/>
                <a:gd name="T48" fmla="*/ 85 w 92"/>
                <a:gd name="T49" fmla="*/ 69 h 90"/>
                <a:gd name="T50" fmla="*/ 83 w 92"/>
                <a:gd name="T51" fmla="*/ 74 h 90"/>
                <a:gd name="T52" fmla="*/ 76 w 92"/>
                <a:gd name="T53" fmla="*/ 80 h 90"/>
                <a:gd name="T54" fmla="*/ 70 w 92"/>
                <a:gd name="T55" fmla="*/ 85 h 90"/>
                <a:gd name="T56" fmla="*/ 65 w 92"/>
                <a:gd name="T57" fmla="*/ 87 h 90"/>
                <a:gd name="T58" fmla="*/ 62 w 92"/>
                <a:gd name="T59" fmla="*/ 89 h 90"/>
                <a:gd name="T60" fmla="*/ 52 w 92"/>
                <a:gd name="T61" fmla="*/ 90 h 90"/>
                <a:gd name="T62" fmla="*/ 44 w 92"/>
                <a:gd name="T63" fmla="*/ 90 h 90"/>
                <a:gd name="T64" fmla="*/ 40 w 92"/>
                <a:gd name="T65" fmla="*/ 90 h 90"/>
                <a:gd name="T66" fmla="*/ 34 w 92"/>
                <a:gd name="T67" fmla="*/ 90 h 90"/>
                <a:gd name="T68" fmla="*/ 25 w 92"/>
                <a:gd name="T69" fmla="*/ 87 h 90"/>
                <a:gd name="T70" fmla="*/ 22 w 92"/>
                <a:gd name="T71" fmla="*/ 84 h 90"/>
                <a:gd name="T72" fmla="*/ 17 w 92"/>
                <a:gd name="T73" fmla="*/ 82 h 90"/>
                <a:gd name="T74" fmla="*/ 11 w 92"/>
                <a:gd name="T75" fmla="*/ 76 h 90"/>
                <a:gd name="T76" fmla="*/ 6 w 92"/>
                <a:gd name="T77" fmla="*/ 68 h 90"/>
                <a:gd name="T78" fmla="*/ 4 w 92"/>
                <a:gd name="T79" fmla="*/ 65 h 90"/>
                <a:gd name="T80" fmla="*/ 2 w 92"/>
                <a:gd name="T81" fmla="*/ 59 h 90"/>
                <a:gd name="T82" fmla="*/ 0 w 92"/>
                <a:gd name="T83" fmla="*/ 52 h 90"/>
                <a:gd name="T84" fmla="*/ 0 w 92"/>
                <a:gd name="T85" fmla="*/ 42 h 90"/>
                <a:gd name="T86" fmla="*/ 0 w 92"/>
                <a:gd name="T87" fmla="*/ 38 h 90"/>
                <a:gd name="T88" fmla="*/ 1 w 92"/>
                <a:gd name="T89" fmla="*/ 34 h 9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2"/>
                <a:gd name="T136" fmla="*/ 0 h 90"/>
                <a:gd name="T137" fmla="*/ 92 w 92"/>
                <a:gd name="T138" fmla="*/ 90 h 9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2" h="90">
                  <a:moveTo>
                    <a:pt x="1" y="34"/>
                  </a:moveTo>
                  <a:lnTo>
                    <a:pt x="4" y="25"/>
                  </a:lnTo>
                  <a:lnTo>
                    <a:pt x="7" y="21"/>
                  </a:lnTo>
                  <a:lnTo>
                    <a:pt x="9" y="17"/>
                  </a:lnTo>
                  <a:lnTo>
                    <a:pt x="15" y="10"/>
                  </a:lnTo>
                  <a:lnTo>
                    <a:pt x="23" y="5"/>
                  </a:lnTo>
                  <a:lnTo>
                    <a:pt x="27" y="4"/>
                  </a:lnTo>
                  <a:lnTo>
                    <a:pt x="32" y="2"/>
                  </a:lnTo>
                  <a:lnTo>
                    <a:pt x="39" y="0"/>
                  </a:lnTo>
                  <a:lnTo>
                    <a:pt x="49" y="0"/>
                  </a:lnTo>
                  <a:lnTo>
                    <a:pt x="53" y="0"/>
                  </a:lnTo>
                  <a:lnTo>
                    <a:pt x="58" y="0"/>
                  </a:lnTo>
                  <a:lnTo>
                    <a:pt x="66" y="4"/>
                  </a:lnTo>
                  <a:lnTo>
                    <a:pt x="71" y="7"/>
                  </a:lnTo>
                  <a:lnTo>
                    <a:pt x="74" y="9"/>
                  </a:lnTo>
                  <a:lnTo>
                    <a:pt x="81" y="15"/>
                  </a:lnTo>
                  <a:lnTo>
                    <a:pt x="87" y="23"/>
                  </a:lnTo>
                  <a:lnTo>
                    <a:pt x="89" y="26"/>
                  </a:lnTo>
                  <a:lnTo>
                    <a:pt x="90" y="30"/>
                  </a:lnTo>
                  <a:lnTo>
                    <a:pt x="92" y="39"/>
                  </a:lnTo>
                  <a:lnTo>
                    <a:pt x="92" y="49"/>
                  </a:lnTo>
                  <a:lnTo>
                    <a:pt x="92" y="53"/>
                  </a:lnTo>
                  <a:lnTo>
                    <a:pt x="90" y="56"/>
                  </a:lnTo>
                  <a:lnTo>
                    <a:pt x="87" y="66"/>
                  </a:lnTo>
                  <a:lnTo>
                    <a:pt x="85" y="69"/>
                  </a:lnTo>
                  <a:lnTo>
                    <a:pt x="83" y="74"/>
                  </a:lnTo>
                  <a:lnTo>
                    <a:pt x="76" y="80"/>
                  </a:lnTo>
                  <a:lnTo>
                    <a:pt x="70" y="85"/>
                  </a:lnTo>
                  <a:lnTo>
                    <a:pt x="65" y="87"/>
                  </a:lnTo>
                  <a:lnTo>
                    <a:pt x="62" y="89"/>
                  </a:lnTo>
                  <a:lnTo>
                    <a:pt x="52" y="90"/>
                  </a:lnTo>
                  <a:lnTo>
                    <a:pt x="44" y="90"/>
                  </a:lnTo>
                  <a:lnTo>
                    <a:pt x="40" y="90"/>
                  </a:lnTo>
                  <a:lnTo>
                    <a:pt x="34" y="90"/>
                  </a:lnTo>
                  <a:lnTo>
                    <a:pt x="25" y="87"/>
                  </a:lnTo>
                  <a:lnTo>
                    <a:pt x="22" y="84"/>
                  </a:lnTo>
                  <a:lnTo>
                    <a:pt x="17" y="82"/>
                  </a:lnTo>
                  <a:lnTo>
                    <a:pt x="11" y="76"/>
                  </a:lnTo>
                  <a:lnTo>
                    <a:pt x="6" y="68"/>
                  </a:lnTo>
                  <a:lnTo>
                    <a:pt x="4" y="65"/>
                  </a:lnTo>
                  <a:lnTo>
                    <a:pt x="2" y="59"/>
                  </a:lnTo>
                  <a:lnTo>
                    <a:pt x="0" y="52"/>
                  </a:lnTo>
                  <a:lnTo>
                    <a:pt x="0" y="42"/>
                  </a:lnTo>
                  <a:lnTo>
                    <a:pt x="0" y="38"/>
                  </a:lnTo>
                  <a:lnTo>
                    <a:pt x="1" y="34"/>
                  </a:lnTo>
                  <a:close/>
                </a:path>
              </a:pathLst>
            </a:custGeom>
            <a:solidFill>
              <a:srgbClr val="FFFFFF"/>
            </a:solidFill>
            <a:ln w="9525">
              <a:noFill/>
              <a:round/>
              <a:headEnd/>
              <a:tailEnd/>
            </a:ln>
          </p:spPr>
          <p:txBody>
            <a:bodyPr/>
            <a:lstStyle/>
            <a:p>
              <a:endParaRPr lang="ru-RU"/>
            </a:p>
          </p:txBody>
        </p:sp>
        <p:sp>
          <p:nvSpPr>
            <p:cNvPr id="22897" name="Freeform 1770"/>
            <p:cNvSpPr>
              <a:spLocks/>
            </p:cNvSpPr>
            <p:nvPr/>
          </p:nvSpPr>
          <p:spPr bwMode="auto">
            <a:xfrm>
              <a:off x="3117" y="1153"/>
              <a:ext cx="94" cy="92"/>
            </a:xfrm>
            <a:custGeom>
              <a:avLst/>
              <a:gdLst>
                <a:gd name="T0" fmla="*/ 2 w 94"/>
                <a:gd name="T1" fmla="*/ 34 h 92"/>
                <a:gd name="T2" fmla="*/ 10 w 94"/>
                <a:gd name="T3" fmla="*/ 19 h 92"/>
                <a:gd name="T4" fmla="*/ 24 w 94"/>
                <a:gd name="T5" fmla="*/ 7 h 92"/>
                <a:gd name="T6" fmla="*/ 40 w 94"/>
                <a:gd name="T7" fmla="*/ 2 h 92"/>
                <a:gd name="T8" fmla="*/ 50 w 94"/>
                <a:gd name="T9" fmla="*/ 0 h 92"/>
                <a:gd name="T10" fmla="*/ 59 w 94"/>
                <a:gd name="T11" fmla="*/ 2 h 92"/>
                <a:gd name="T12" fmla="*/ 75 w 94"/>
                <a:gd name="T13" fmla="*/ 11 h 92"/>
                <a:gd name="T14" fmla="*/ 88 w 94"/>
                <a:gd name="T15" fmla="*/ 25 h 92"/>
                <a:gd name="T16" fmla="*/ 93 w 94"/>
                <a:gd name="T17" fmla="*/ 41 h 92"/>
                <a:gd name="T18" fmla="*/ 94 w 94"/>
                <a:gd name="T19" fmla="*/ 51 h 92"/>
                <a:gd name="T20" fmla="*/ 93 w 94"/>
                <a:gd name="T21" fmla="*/ 59 h 92"/>
                <a:gd name="T22" fmla="*/ 84 w 94"/>
                <a:gd name="T23" fmla="*/ 74 h 92"/>
                <a:gd name="T24" fmla="*/ 71 w 94"/>
                <a:gd name="T25" fmla="*/ 87 h 92"/>
                <a:gd name="T26" fmla="*/ 53 w 94"/>
                <a:gd name="T27" fmla="*/ 92 h 92"/>
                <a:gd name="T28" fmla="*/ 45 w 94"/>
                <a:gd name="T29" fmla="*/ 92 h 92"/>
                <a:gd name="T30" fmla="*/ 35 w 94"/>
                <a:gd name="T31" fmla="*/ 91 h 92"/>
                <a:gd name="T32" fmla="*/ 18 w 94"/>
                <a:gd name="T33" fmla="*/ 82 h 92"/>
                <a:gd name="T34" fmla="*/ 6 w 94"/>
                <a:gd name="T35" fmla="*/ 70 h 92"/>
                <a:gd name="T36" fmla="*/ 0 w 94"/>
                <a:gd name="T37" fmla="*/ 54 h 92"/>
                <a:gd name="T38" fmla="*/ 0 w 94"/>
                <a:gd name="T39" fmla="*/ 44 h 92"/>
                <a:gd name="T40" fmla="*/ 2 w 94"/>
                <a:gd name="T41" fmla="*/ 34 h 9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4"/>
                <a:gd name="T64" fmla="*/ 0 h 92"/>
                <a:gd name="T65" fmla="*/ 94 w 94"/>
                <a:gd name="T66" fmla="*/ 92 h 9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4" h="92">
                  <a:moveTo>
                    <a:pt x="2" y="34"/>
                  </a:moveTo>
                  <a:lnTo>
                    <a:pt x="10" y="19"/>
                  </a:lnTo>
                  <a:lnTo>
                    <a:pt x="24" y="7"/>
                  </a:lnTo>
                  <a:lnTo>
                    <a:pt x="40" y="2"/>
                  </a:lnTo>
                  <a:lnTo>
                    <a:pt x="50" y="0"/>
                  </a:lnTo>
                  <a:lnTo>
                    <a:pt x="59" y="2"/>
                  </a:lnTo>
                  <a:lnTo>
                    <a:pt x="75" y="11"/>
                  </a:lnTo>
                  <a:lnTo>
                    <a:pt x="88" y="25"/>
                  </a:lnTo>
                  <a:lnTo>
                    <a:pt x="93" y="41"/>
                  </a:lnTo>
                  <a:lnTo>
                    <a:pt x="94" y="51"/>
                  </a:lnTo>
                  <a:lnTo>
                    <a:pt x="93" y="59"/>
                  </a:lnTo>
                  <a:lnTo>
                    <a:pt x="84" y="74"/>
                  </a:lnTo>
                  <a:lnTo>
                    <a:pt x="71" y="87"/>
                  </a:lnTo>
                  <a:lnTo>
                    <a:pt x="53" y="92"/>
                  </a:lnTo>
                  <a:lnTo>
                    <a:pt x="45" y="92"/>
                  </a:lnTo>
                  <a:lnTo>
                    <a:pt x="35" y="91"/>
                  </a:lnTo>
                  <a:lnTo>
                    <a:pt x="18" y="82"/>
                  </a:lnTo>
                  <a:lnTo>
                    <a:pt x="6" y="70"/>
                  </a:lnTo>
                  <a:lnTo>
                    <a:pt x="0" y="54"/>
                  </a:lnTo>
                  <a:lnTo>
                    <a:pt x="0" y="44"/>
                  </a:lnTo>
                  <a:lnTo>
                    <a:pt x="2" y="34"/>
                  </a:lnTo>
                </a:path>
              </a:pathLst>
            </a:custGeom>
            <a:noFill/>
            <a:ln w="6350" cap="rnd">
              <a:solidFill>
                <a:srgbClr val="000000"/>
              </a:solidFill>
              <a:prstDash val="solid"/>
              <a:round/>
              <a:headEnd/>
              <a:tailEnd/>
            </a:ln>
          </p:spPr>
          <p:txBody>
            <a:bodyPr/>
            <a:lstStyle/>
            <a:p>
              <a:endParaRPr lang="ru-RU"/>
            </a:p>
          </p:txBody>
        </p:sp>
        <p:sp>
          <p:nvSpPr>
            <p:cNvPr id="22898" name="Freeform 1771"/>
            <p:cNvSpPr>
              <a:spLocks/>
            </p:cNvSpPr>
            <p:nvPr/>
          </p:nvSpPr>
          <p:spPr bwMode="auto">
            <a:xfrm>
              <a:off x="3017" y="1145"/>
              <a:ext cx="93" cy="88"/>
            </a:xfrm>
            <a:custGeom>
              <a:avLst/>
              <a:gdLst>
                <a:gd name="T0" fmla="*/ 2 w 93"/>
                <a:gd name="T1" fmla="*/ 37 h 88"/>
                <a:gd name="T2" fmla="*/ 2 w 93"/>
                <a:gd name="T3" fmla="*/ 32 h 88"/>
                <a:gd name="T4" fmla="*/ 4 w 93"/>
                <a:gd name="T5" fmla="*/ 28 h 88"/>
                <a:gd name="T6" fmla="*/ 4 w 93"/>
                <a:gd name="T7" fmla="*/ 24 h 88"/>
                <a:gd name="T8" fmla="*/ 8 w 93"/>
                <a:gd name="T9" fmla="*/ 20 h 88"/>
                <a:gd name="T10" fmla="*/ 13 w 93"/>
                <a:gd name="T11" fmla="*/ 13 h 88"/>
                <a:gd name="T12" fmla="*/ 21 w 93"/>
                <a:gd name="T13" fmla="*/ 8 h 88"/>
                <a:gd name="T14" fmla="*/ 27 w 93"/>
                <a:gd name="T15" fmla="*/ 4 h 88"/>
                <a:gd name="T16" fmla="*/ 36 w 93"/>
                <a:gd name="T17" fmla="*/ 1 h 88"/>
                <a:gd name="T18" fmla="*/ 42 w 93"/>
                <a:gd name="T19" fmla="*/ 0 h 88"/>
                <a:gd name="T20" fmla="*/ 45 w 93"/>
                <a:gd name="T21" fmla="*/ 0 h 88"/>
                <a:gd name="T22" fmla="*/ 49 w 93"/>
                <a:gd name="T23" fmla="*/ 0 h 88"/>
                <a:gd name="T24" fmla="*/ 55 w 93"/>
                <a:gd name="T25" fmla="*/ 1 h 88"/>
                <a:gd name="T26" fmla="*/ 59 w 93"/>
                <a:gd name="T27" fmla="*/ 1 h 88"/>
                <a:gd name="T28" fmla="*/ 64 w 93"/>
                <a:gd name="T29" fmla="*/ 2 h 88"/>
                <a:gd name="T30" fmla="*/ 72 w 93"/>
                <a:gd name="T31" fmla="*/ 7 h 88"/>
                <a:gd name="T32" fmla="*/ 80 w 93"/>
                <a:gd name="T33" fmla="*/ 12 h 88"/>
                <a:gd name="T34" fmla="*/ 85 w 93"/>
                <a:gd name="T35" fmla="*/ 18 h 88"/>
                <a:gd name="T36" fmla="*/ 89 w 93"/>
                <a:gd name="T37" fmla="*/ 26 h 88"/>
                <a:gd name="T38" fmla="*/ 93 w 93"/>
                <a:gd name="T39" fmla="*/ 33 h 88"/>
                <a:gd name="T40" fmla="*/ 93 w 93"/>
                <a:gd name="T41" fmla="*/ 43 h 88"/>
                <a:gd name="T42" fmla="*/ 93 w 93"/>
                <a:gd name="T43" fmla="*/ 48 h 88"/>
                <a:gd name="T44" fmla="*/ 93 w 93"/>
                <a:gd name="T45" fmla="*/ 52 h 88"/>
                <a:gd name="T46" fmla="*/ 91 w 93"/>
                <a:gd name="T47" fmla="*/ 55 h 88"/>
                <a:gd name="T48" fmla="*/ 89 w 93"/>
                <a:gd name="T49" fmla="*/ 59 h 88"/>
                <a:gd name="T50" fmla="*/ 88 w 93"/>
                <a:gd name="T51" fmla="*/ 64 h 88"/>
                <a:gd name="T52" fmla="*/ 86 w 93"/>
                <a:gd name="T53" fmla="*/ 68 h 88"/>
                <a:gd name="T54" fmla="*/ 80 w 93"/>
                <a:gd name="T55" fmla="*/ 74 h 88"/>
                <a:gd name="T56" fmla="*/ 74 w 93"/>
                <a:gd name="T57" fmla="*/ 79 h 88"/>
                <a:gd name="T58" fmla="*/ 65 w 93"/>
                <a:gd name="T59" fmla="*/ 84 h 88"/>
                <a:gd name="T60" fmla="*/ 57 w 93"/>
                <a:gd name="T61" fmla="*/ 86 h 88"/>
                <a:gd name="T62" fmla="*/ 53 w 93"/>
                <a:gd name="T63" fmla="*/ 88 h 88"/>
                <a:gd name="T64" fmla="*/ 48 w 93"/>
                <a:gd name="T65" fmla="*/ 88 h 88"/>
                <a:gd name="T66" fmla="*/ 43 w 93"/>
                <a:gd name="T67" fmla="*/ 88 h 88"/>
                <a:gd name="T68" fmla="*/ 38 w 93"/>
                <a:gd name="T69" fmla="*/ 88 h 88"/>
                <a:gd name="T70" fmla="*/ 34 w 93"/>
                <a:gd name="T71" fmla="*/ 86 h 88"/>
                <a:gd name="T72" fmla="*/ 31 w 93"/>
                <a:gd name="T73" fmla="*/ 84 h 88"/>
                <a:gd name="T74" fmla="*/ 21 w 93"/>
                <a:gd name="T75" fmla="*/ 81 h 88"/>
                <a:gd name="T76" fmla="*/ 15 w 93"/>
                <a:gd name="T77" fmla="*/ 75 h 88"/>
                <a:gd name="T78" fmla="*/ 8 w 93"/>
                <a:gd name="T79" fmla="*/ 69 h 88"/>
                <a:gd name="T80" fmla="*/ 5 w 93"/>
                <a:gd name="T81" fmla="*/ 61 h 88"/>
                <a:gd name="T82" fmla="*/ 2 w 93"/>
                <a:gd name="T83" fmla="*/ 54 h 88"/>
                <a:gd name="T84" fmla="*/ 0 w 93"/>
                <a:gd name="T85" fmla="*/ 44 h 88"/>
                <a:gd name="T86" fmla="*/ 0 w 93"/>
                <a:gd name="T87" fmla="*/ 41 h 88"/>
                <a:gd name="T88" fmla="*/ 2 w 93"/>
                <a:gd name="T89" fmla="*/ 37 h 8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3"/>
                <a:gd name="T136" fmla="*/ 0 h 88"/>
                <a:gd name="T137" fmla="*/ 93 w 93"/>
                <a:gd name="T138" fmla="*/ 88 h 8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3" h="88">
                  <a:moveTo>
                    <a:pt x="2" y="37"/>
                  </a:moveTo>
                  <a:lnTo>
                    <a:pt x="2" y="32"/>
                  </a:lnTo>
                  <a:lnTo>
                    <a:pt x="4" y="28"/>
                  </a:lnTo>
                  <a:lnTo>
                    <a:pt x="4" y="24"/>
                  </a:lnTo>
                  <a:lnTo>
                    <a:pt x="8" y="20"/>
                  </a:lnTo>
                  <a:lnTo>
                    <a:pt x="13" y="13"/>
                  </a:lnTo>
                  <a:lnTo>
                    <a:pt x="21" y="8"/>
                  </a:lnTo>
                  <a:lnTo>
                    <a:pt x="27" y="4"/>
                  </a:lnTo>
                  <a:lnTo>
                    <a:pt x="36" y="1"/>
                  </a:lnTo>
                  <a:lnTo>
                    <a:pt x="42" y="0"/>
                  </a:lnTo>
                  <a:lnTo>
                    <a:pt x="45" y="0"/>
                  </a:lnTo>
                  <a:lnTo>
                    <a:pt x="49" y="0"/>
                  </a:lnTo>
                  <a:lnTo>
                    <a:pt x="55" y="1"/>
                  </a:lnTo>
                  <a:lnTo>
                    <a:pt x="59" y="1"/>
                  </a:lnTo>
                  <a:lnTo>
                    <a:pt x="64" y="2"/>
                  </a:lnTo>
                  <a:lnTo>
                    <a:pt x="72" y="7"/>
                  </a:lnTo>
                  <a:lnTo>
                    <a:pt x="80" y="12"/>
                  </a:lnTo>
                  <a:lnTo>
                    <a:pt x="85" y="18"/>
                  </a:lnTo>
                  <a:lnTo>
                    <a:pt x="89" y="26"/>
                  </a:lnTo>
                  <a:lnTo>
                    <a:pt x="93" y="33"/>
                  </a:lnTo>
                  <a:lnTo>
                    <a:pt x="93" y="43"/>
                  </a:lnTo>
                  <a:lnTo>
                    <a:pt x="93" y="48"/>
                  </a:lnTo>
                  <a:lnTo>
                    <a:pt x="93" y="52"/>
                  </a:lnTo>
                  <a:lnTo>
                    <a:pt x="91" y="55"/>
                  </a:lnTo>
                  <a:lnTo>
                    <a:pt x="89" y="59"/>
                  </a:lnTo>
                  <a:lnTo>
                    <a:pt x="88" y="64"/>
                  </a:lnTo>
                  <a:lnTo>
                    <a:pt x="86" y="68"/>
                  </a:lnTo>
                  <a:lnTo>
                    <a:pt x="80" y="74"/>
                  </a:lnTo>
                  <a:lnTo>
                    <a:pt x="74" y="79"/>
                  </a:lnTo>
                  <a:lnTo>
                    <a:pt x="65" y="84"/>
                  </a:lnTo>
                  <a:lnTo>
                    <a:pt x="57" y="86"/>
                  </a:lnTo>
                  <a:lnTo>
                    <a:pt x="53" y="88"/>
                  </a:lnTo>
                  <a:lnTo>
                    <a:pt x="48" y="88"/>
                  </a:lnTo>
                  <a:lnTo>
                    <a:pt x="43" y="88"/>
                  </a:lnTo>
                  <a:lnTo>
                    <a:pt x="38" y="88"/>
                  </a:lnTo>
                  <a:lnTo>
                    <a:pt x="34" y="86"/>
                  </a:lnTo>
                  <a:lnTo>
                    <a:pt x="31" y="84"/>
                  </a:lnTo>
                  <a:lnTo>
                    <a:pt x="21" y="81"/>
                  </a:lnTo>
                  <a:lnTo>
                    <a:pt x="15" y="75"/>
                  </a:lnTo>
                  <a:lnTo>
                    <a:pt x="8" y="69"/>
                  </a:lnTo>
                  <a:lnTo>
                    <a:pt x="5" y="61"/>
                  </a:lnTo>
                  <a:lnTo>
                    <a:pt x="2" y="54"/>
                  </a:lnTo>
                  <a:lnTo>
                    <a:pt x="0" y="44"/>
                  </a:lnTo>
                  <a:lnTo>
                    <a:pt x="0" y="41"/>
                  </a:lnTo>
                  <a:lnTo>
                    <a:pt x="2" y="37"/>
                  </a:lnTo>
                  <a:close/>
                </a:path>
              </a:pathLst>
            </a:custGeom>
            <a:solidFill>
              <a:srgbClr val="FFFFFF"/>
            </a:solidFill>
            <a:ln w="9525">
              <a:noFill/>
              <a:round/>
              <a:headEnd/>
              <a:tailEnd/>
            </a:ln>
          </p:spPr>
          <p:txBody>
            <a:bodyPr/>
            <a:lstStyle/>
            <a:p>
              <a:endParaRPr lang="ru-RU"/>
            </a:p>
          </p:txBody>
        </p:sp>
        <p:sp>
          <p:nvSpPr>
            <p:cNvPr id="22899" name="Freeform 1772"/>
            <p:cNvSpPr>
              <a:spLocks/>
            </p:cNvSpPr>
            <p:nvPr/>
          </p:nvSpPr>
          <p:spPr bwMode="auto">
            <a:xfrm>
              <a:off x="3017" y="1145"/>
              <a:ext cx="91" cy="88"/>
            </a:xfrm>
            <a:custGeom>
              <a:avLst/>
              <a:gdLst>
                <a:gd name="T0" fmla="*/ 0 w 91"/>
                <a:gd name="T1" fmla="*/ 37 h 88"/>
                <a:gd name="T2" fmla="*/ 6 w 91"/>
                <a:gd name="T3" fmla="*/ 20 h 88"/>
                <a:gd name="T4" fmla="*/ 19 w 91"/>
                <a:gd name="T5" fmla="*/ 8 h 88"/>
                <a:gd name="T6" fmla="*/ 35 w 91"/>
                <a:gd name="T7" fmla="*/ 1 h 88"/>
                <a:gd name="T8" fmla="*/ 53 w 91"/>
                <a:gd name="T9" fmla="*/ 0 h 88"/>
                <a:gd name="T10" fmla="*/ 70 w 91"/>
                <a:gd name="T11" fmla="*/ 7 h 88"/>
                <a:gd name="T12" fmla="*/ 83 w 91"/>
                <a:gd name="T13" fmla="*/ 18 h 88"/>
                <a:gd name="T14" fmla="*/ 91 w 91"/>
                <a:gd name="T15" fmla="*/ 33 h 88"/>
                <a:gd name="T16" fmla="*/ 91 w 91"/>
                <a:gd name="T17" fmla="*/ 52 h 88"/>
                <a:gd name="T18" fmla="*/ 84 w 91"/>
                <a:gd name="T19" fmla="*/ 68 h 88"/>
                <a:gd name="T20" fmla="*/ 72 w 91"/>
                <a:gd name="T21" fmla="*/ 79 h 88"/>
                <a:gd name="T22" fmla="*/ 56 w 91"/>
                <a:gd name="T23" fmla="*/ 86 h 88"/>
                <a:gd name="T24" fmla="*/ 37 w 91"/>
                <a:gd name="T25" fmla="*/ 88 h 88"/>
                <a:gd name="T26" fmla="*/ 21 w 91"/>
                <a:gd name="T27" fmla="*/ 81 h 88"/>
                <a:gd name="T28" fmla="*/ 6 w 91"/>
                <a:gd name="T29" fmla="*/ 69 h 88"/>
                <a:gd name="T30" fmla="*/ 0 w 91"/>
                <a:gd name="T31" fmla="*/ 54 h 88"/>
                <a:gd name="T32" fmla="*/ 0 w 91"/>
                <a:gd name="T33" fmla="*/ 37 h 8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1"/>
                <a:gd name="T52" fmla="*/ 0 h 88"/>
                <a:gd name="T53" fmla="*/ 91 w 91"/>
                <a:gd name="T54" fmla="*/ 88 h 8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1" h="88">
                  <a:moveTo>
                    <a:pt x="0" y="37"/>
                  </a:moveTo>
                  <a:lnTo>
                    <a:pt x="6" y="20"/>
                  </a:lnTo>
                  <a:lnTo>
                    <a:pt x="19" y="8"/>
                  </a:lnTo>
                  <a:lnTo>
                    <a:pt x="35" y="1"/>
                  </a:lnTo>
                  <a:lnTo>
                    <a:pt x="53" y="0"/>
                  </a:lnTo>
                  <a:lnTo>
                    <a:pt x="70" y="7"/>
                  </a:lnTo>
                  <a:lnTo>
                    <a:pt x="83" y="18"/>
                  </a:lnTo>
                  <a:lnTo>
                    <a:pt x="91" y="33"/>
                  </a:lnTo>
                  <a:lnTo>
                    <a:pt x="91" y="52"/>
                  </a:lnTo>
                  <a:lnTo>
                    <a:pt x="84" y="68"/>
                  </a:lnTo>
                  <a:lnTo>
                    <a:pt x="72" y="79"/>
                  </a:lnTo>
                  <a:lnTo>
                    <a:pt x="56" y="86"/>
                  </a:lnTo>
                  <a:lnTo>
                    <a:pt x="37" y="88"/>
                  </a:lnTo>
                  <a:lnTo>
                    <a:pt x="21" y="81"/>
                  </a:lnTo>
                  <a:lnTo>
                    <a:pt x="6" y="69"/>
                  </a:lnTo>
                  <a:lnTo>
                    <a:pt x="0" y="54"/>
                  </a:lnTo>
                  <a:lnTo>
                    <a:pt x="0" y="37"/>
                  </a:lnTo>
                </a:path>
              </a:pathLst>
            </a:custGeom>
            <a:noFill/>
            <a:ln w="6350" cap="rnd">
              <a:solidFill>
                <a:srgbClr val="000000"/>
              </a:solidFill>
              <a:prstDash val="solid"/>
              <a:round/>
              <a:headEnd/>
              <a:tailEnd/>
            </a:ln>
          </p:spPr>
          <p:txBody>
            <a:bodyPr/>
            <a:lstStyle/>
            <a:p>
              <a:endParaRPr lang="ru-RU"/>
            </a:p>
          </p:txBody>
        </p:sp>
        <p:sp>
          <p:nvSpPr>
            <p:cNvPr id="22900" name="Freeform 1773"/>
            <p:cNvSpPr>
              <a:spLocks/>
            </p:cNvSpPr>
            <p:nvPr/>
          </p:nvSpPr>
          <p:spPr bwMode="auto">
            <a:xfrm>
              <a:off x="2932" y="1128"/>
              <a:ext cx="91" cy="88"/>
            </a:xfrm>
            <a:custGeom>
              <a:avLst/>
              <a:gdLst>
                <a:gd name="T0" fmla="*/ 0 w 91"/>
                <a:gd name="T1" fmla="*/ 40 h 88"/>
                <a:gd name="T2" fmla="*/ 2 w 91"/>
                <a:gd name="T3" fmla="*/ 33 h 88"/>
                <a:gd name="T4" fmla="*/ 5 w 91"/>
                <a:gd name="T5" fmla="*/ 24 h 88"/>
                <a:gd name="T6" fmla="*/ 10 w 91"/>
                <a:gd name="T7" fmla="*/ 18 h 88"/>
                <a:gd name="T8" fmla="*/ 16 w 91"/>
                <a:gd name="T9" fmla="*/ 11 h 88"/>
                <a:gd name="T10" fmla="*/ 22 w 91"/>
                <a:gd name="T11" fmla="*/ 7 h 88"/>
                <a:gd name="T12" fmla="*/ 27 w 91"/>
                <a:gd name="T13" fmla="*/ 5 h 88"/>
                <a:gd name="T14" fmla="*/ 32 w 91"/>
                <a:gd name="T15" fmla="*/ 3 h 88"/>
                <a:gd name="T16" fmla="*/ 39 w 91"/>
                <a:gd name="T17" fmla="*/ 0 h 88"/>
                <a:gd name="T18" fmla="*/ 49 w 91"/>
                <a:gd name="T19" fmla="*/ 0 h 88"/>
                <a:gd name="T20" fmla="*/ 58 w 91"/>
                <a:gd name="T21" fmla="*/ 2 h 88"/>
                <a:gd name="T22" fmla="*/ 67 w 91"/>
                <a:gd name="T23" fmla="*/ 7 h 88"/>
                <a:gd name="T24" fmla="*/ 71 w 91"/>
                <a:gd name="T25" fmla="*/ 8 h 88"/>
                <a:gd name="T26" fmla="*/ 74 w 91"/>
                <a:gd name="T27" fmla="*/ 11 h 88"/>
                <a:gd name="T28" fmla="*/ 80 w 91"/>
                <a:gd name="T29" fmla="*/ 18 h 88"/>
                <a:gd name="T30" fmla="*/ 85 w 91"/>
                <a:gd name="T31" fmla="*/ 23 h 88"/>
                <a:gd name="T32" fmla="*/ 87 w 91"/>
                <a:gd name="T33" fmla="*/ 27 h 88"/>
                <a:gd name="T34" fmla="*/ 88 w 91"/>
                <a:gd name="T35" fmla="*/ 31 h 88"/>
                <a:gd name="T36" fmla="*/ 91 w 91"/>
                <a:gd name="T37" fmla="*/ 40 h 88"/>
                <a:gd name="T38" fmla="*/ 91 w 91"/>
                <a:gd name="T39" fmla="*/ 48 h 88"/>
                <a:gd name="T40" fmla="*/ 89 w 91"/>
                <a:gd name="T41" fmla="*/ 57 h 88"/>
                <a:gd name="T42" fmla="*/ 85 w 91"/>
                <a:gd name="T43" fmla="*/ 65 h 88"/>
                <a:gd name="T44" fmla="*/ 80 w 91"/>
                <a:gd name="T45" fmla="*/ 73 h 88"/>
                <a:gd name="T46" fmla="*/ 74 w 91"/>
                <a:gd name="T47" fmla="*/ 79 h 88"/>
                <a:gd name="T48" fmla="*/ 68 w 91"/>
                <a:gd name="T49" fmla="*/ 84 h 88"/>
                <a:gd name="T50" fmla="*/ 63 w 91"/>
                <a:gd name="T51" fmla="*/ 85 h 88"/>
                <a:gd name="T52" fmla="*/ 60 w 91"/>
                <a:gd name="T53" fmla="*/ 86 h 88"/>
                <a:gd name="T54" fmla="*/ 50 w 91"/>
                <a:gd name="T55" fmla="*/ 88 h 88"/>
                <a:gd name="T56" fmla="*/ 41 w 91"/>
                <a:gd name="T57" fmla="*/ 88 h 88"/>
                <a:gd name="T58" fmla="*/ 32 w 91"/>
                <a:gd name="T59" fmla="*/ 86 h 88"/>
                <a:gd name="T60" fmla="*/ 24 w 91"/>
                <a:gd name="T61" fmla="*/ 84 h 88"/>
                <a:gd name="T62" fmla="*/ 21 w 91"/>
                <a:gd name="T63" fmla="*/ 82 h 88"/>
                <a:gd name="T64" fmla="*/ 16 w 91"/>
                <a:gd name="T65" fmla="*/ 79 h 88"/>
                <a:gd name="T66" fmla="*/ 10 w 91"/>
                <a:gd name="T67" fmla="*/ 73 h 88"/>
                <a:gd name="T68" fmla="*/ 5 w 91"/>
                <a:gd name="T69" fmla="*/ 67 h 88"/>
                <a:gd name="T70" fmla="*/ 4 w 91"/>
                <a:gd name="T71" fmla="*/ 62 h 88"/>
                <a:gd name="T72" fmla="*/ 2 w 91"/>
                <a:gd name="T73" fmla="*/ 59 h 88"/>
                <a:gd name="T74" fmla="*/ 0 w 91"/>
                <a:gd name="T75" fmla="*/ 50 h 88"/>
                <a:gd name="T76" fmla="*/ 0 w 91"/>
                <a:gd name="T77" fmla="*/ 40 h 8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1"/>
                <a:gd name="T118" fmla="*/ 0 h 88"/>
                <a:gd name="T119" fmla="*/ 91 w 91"/>
                <a:gd name="T120" fmla="*/ 88 h 8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1" h="88">
                  <a:moveTo>
                    <a:pt x="0" y="40"/>
                  </a:moveTo>
                  <a:lnTo>
                    <a:pt x="2" y="33"/>
                  </a:lnTo>
                  <a:lnTo>
                    <a:pt x="5" y="24"/>
                  </a:lnTo>
                  <a:lnTo>
                    <a:pt x="10" y="18"/>
                  </a:lnTo>
                  <a:lnTo>
                    <a:pt x="16" y="11"/>
                  </a:lnTo>
                  <a:lnTo>
                    <a:pt x="22" y="7"/>
                  </a:lnTo>
                  <a:lnTo>
                    <a:pt x="27" y="5"/>
                  </a:lnTo>
                  <a:lnTo>
                    <a:pt x="32" y="3"/>
                  </a:lnTo>
                  <a:lnTo>
                    <a:pt x="39" y="0"/>
                  </a:lnTo>
                  <a:lnTo>
                    <a:pt x="49" y="0"/>
                  </a:lnTo>
                  <a:lnTo>
                    <a:pt x="58" y="2"/>
                  </a:lnTo>
                  <a:lnTo>
                    <a:pt x="67" y="7"/>
                  </a:lnTo>
                  <a:lnTo>
                    <a:pt x="71" y="8"/>
                  </a:lnTo>
                  <a:lnTo>
                    <a:pt x="74" y="11"/>
                  </a:lnTo>
                  <a:lnTo>
                    <a:pt x="80" y="18"/>
                  </a:lnTo>
                  <a:lnTo>
                    <a:pt x="85" y="23"/>
                  </a:lnTo>
                  <a:lnTo>
                    <a:pt x="87" y="27"/>
                  </a:lnTo>
                  <a:lnTo>
                    <a:pt x="88" y="31"/>
                  </a:lnTo>
                  <a:lnTo>
                    <a:pt x="91" y="40"/>
                  </a:lnTo>
                  <a:lnTo>
                    <a:pt x="91" y="48"/>
                  </a:lnTo>
                  <a:lnTo>
                    <a:pt x="89" y="57"/>
                  </a:lnTo>
                  <a:lnTo>
                    <a:pt x="85" y="65"/>
                  </a:lnTo>
                  <a:lnTo>
                    <a:pt x="80" y="73"/>
                  </a:lnTo>
                  <a:lnTo>
                    <a:pt x="74" y="79"/>
                  </a:lnTo>
                  <a:lnTo>
                    <a:pt x="68" y="84"/>
                  </a:lnTo>
                  <a:lnTo>
                    <a:pt x="63" y="85"/>
                  </a:lnTo>
                  <a:lnTo>
                    <a:pt x="60" y="86"/>
                  </a:lnTo>
                  <a:lnTo>
                    <a:pt x="50" y="88"/>
                  </a:lnTo>
                  <a:lnTo>
                    <a:pt x="41" y="88"/>
                  </a:lnTo>
                  <a:lnTo>
                    <a:pt x="32" y="86"/>
                  </a:lnTo>
                  <a:lnTo>
                    <a:pt x="24" y="84"/>
                  </a:lnTo>
                  <a:lnTo>
                    <a:pt x="21" y="82"/>
                  </a:lnTo>
                  <a:lnTo>
                    <a:pt x="16" y="79"/>
                  </a:lnTo>
                  <a:lnTo>
                    <a:pt x="10" y="73"/>
                  </a:lnTo>
                  <a:lnTo>
                    <a:pt x="5" y="67"/>
                  </a:lnTo>
                  <a:lnTo>
                    <a:pt x="4" y="62"/>
                  </a:lnTo>
                  <a:lnTo>
                    <a:pt x="2" y="59"/>
                  </a:lnTo>
                  <a:lnTo>
                    <a:pt x="0" y="50"/>
                  </a:lnTo>
                  <a:lnTo>
                    <a:pt x="0" y="40"/>
                  </a:lnTo>
                  <a:close/>
                </a:path>
              </a:pathLst>
            </a:custGeom>
            <a:solidFill>
              <a:srgbClr val="FFFFFF"/>
            </a:solidFill>
            <a:ln w="9525">
              <a:noFill/>
              <a:round/>
              <a:headEnd/>
              <a:tailEnd/>
            </a:ln>
          </p:spPr>
          <p:txBody>
            <a:bodyPr/>
            <a:lstStyle/>
            <a:p>
              <a:endParaRPr lang="ru-RU"/>
            </a:p>
          </p:txBody>
        </p:sp>
        <p:sp>
          <p:nvSpPr>
            <p:cNvPr id="22901" name="Freeform 1774"/>
            <p:cNvSpPr>
              <a:spLocks/>
            </p:cNvSpPr>
            <p:nvPr/>
          </p:nvSpPr>
          <p:spPr bwMode="auto">
            <a:xfrm>
              <a:off x="2932" y="1128"/>
              <a:ext cx="91" cy="88"/>
            </a:xfrm>
            <a:custGeom>
              <a:avLst/>
              <a:gdLst>
                <a:gd name="T0" fmla="*/ 0 w 91"/>
                <a:gd name="T1" fmla="*/ 40 h 88"/>
                <a:gd name="T2" fmla="*/ 5 w 91"/>
                <a:gd name="T3" fmla="*/ 24 h 88"/>
                <a:gd name="T4" fmla="*/ 16 w 91"/>
                <a:gd name="T5" fmla="*/ 11 h 88"/>
                <a:gd name="T6" fmla="*/ 32 w 91"/>
                <a:gd name="T7" fmla="*/ 3 h 88"/>
                <a:gd name="T8" fmla="*/ 39 w 91"/>
                <a:gd name="T9" fmla="*/ 0 h 88"/>
                <a:gd name="T10" fmla="*/ 49 w 91"/>
                <a:gd name="T11" fmla="*/ 0 h 88"/>
                <a:gd name="T12" fmla="*/ 58 w 91"/>
                <a:gd name="T13" fmla="*/ 2 h 88"/>
                <a:gd name="T14" fmla="*/ 67 w 91"/>
                <a:gd name="T15" fmla="*/ 5 h 88"/>
                <a:gd name="T16" fmla="*/ 80 w 91"/>
                <a:gd name="T17" fmla="*/ 16 h 88"/>
                <a:gd name="T18" fmla="*/ 89 w 91"/>
                <a:gd name="T19" fmla="*/ 31 h 88"/>
                <a:gd name="T20" fmla="*/ 91 w 91"/>
                <a:gd name="T21" fmla="*/ 38 h 88"/>
                <a:gd name="T22" fmla="*/ 91 w 91"/>
                <a:gd name="T23" fmla="*/ 48 h 88"/>
                <a:gd name="T24" fmla="*/ 87 w 91"/>
                <a:gd name="T25" fmla="*/ 65 h 88"/>
                <a:gd name="T26" fmla="*/ 76 w 91"/>
                <a:gd name="T27" fmla="*/ 79 h 88"/>
                <a:gd name="T28" fmla="*/ 60 w 91"/>
                <a:gd name="T29" fmla="*/ 86 h 88"/>
                <a:gd name="T30" fmla="*/ 50 w 91"/>
                <a:gd name="T31" fmla="*/ 88 h 88"/>
                <a:gd name="T32" fmla="*/ 41 w 91"/>
                <a:gd name="T33" fmla="*/ 88 h 88"/>
                <a:gd name="T34" fmla="*/ 32 w 91"/>
                <a:gd name="T35" fmla="*/ 86 h 88"/>
                <a:gd name="T36" fmla="*/ 24 w 91"/>
                <a:gd name="T37" fmla="*/ 84 h 88"/>
                <a:gd name="T38" fmla="*/ 10 w 91"/>
                <a:gd name="T39" fmla="*/ 73 h 88"/>
                <a:gd name="T40" fmla="*/ 2 w 91"/>
                <a:gd name="T41" fmla="*/ 57 h 88"/>
                <a:gd name="T42" fmla="*/ 0 w 91"/>
                <a:gd name="T43" fmla="*/ 50 h 88"/>
                <a:gd name="T44" fmla="*/ 0 w 91"/>
                <a:gd name="T45" fmla="*/ 40 h 8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1"/>
                <a:gd name="T70" fmla="*/ 0 h 88"/>
                <a:gd name="T71" fmla="*/ 91 w 91"/>
                <a:gd name="T72" fmla="*/ 88 h 8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1" h="88">
                  <a:moveTo>
                    <a:pt x="0" y="40"/>
                  </a:moveTo>
                  <a:lnTo>
                    <a:pt x="5" y="24"/>
                  </a:lnTo>
                  <a:lnTo>
                    <a:pt x="16" y="11"/>
                  </a:lnTo>
                  <a:lnTo>
                    <a:pt x="32" y="3"/>
                  </a:lnTo>
                  <a:lnTo>
                    <a:pt x="39" y="0"/>
                  </a:lnTo>
                  <a:lnTo>
                    <a:pt x="49" y="0"/>
                  </a:lnTo>
                  <a:lnTo>
                    <a:pt x="58" y="2"/>
                  </a:lnTo>
                  <a:lnTo>
                    <a:pt x="67" y="5"/>
                  </a:lnTo>
                  <a:lnTo>
                    <a:pt x="80" y="16"/>
                  </a:lnTo>
                  <a:lnTo>
                    <a:pt x="89" y="31"/>
                  </a:lnTo>
                  <a:lnTo>
                    <a:pt x="91" y="38"/>
                  </a:lnTo>
                  <a:lnTo>
                    <a:pt x="91" y="48"/>
                  </a:lnTo>
                  <a:lnTo>
                    <a:pt x="87" y="65"/>
                  </a:lnTo>
                  <a:lnTo>
                    <a:pt x="76" y="79"/>
                  </a:lnTo>
                  <a:lnTo>
                    <a:pt x="60" y="86"/>
                  </a:lnTo>
                  <a:lnTo>
                    <a:pt x="50" y="88"/>
                  </a:lnTo>
                  <a:lnTo>
                    <a:pt x="41" y="88"/>
                  </a:lnTo>
                  <a:lnTo>
                    <a:pt x="32" y="86"/>
                  </a:lnTo>
                  <a:lnTo>
                    <a:pt x="24" y="84"/>
                  </a:lnTo>
                  <a:lnTo>
                    <a:pt x="10" y="73"/>
                  </a:lnTo>
                  <a:lnTo>
                    <a:pt x="2" y="57"/>
                  </a:lnTo>
                  <a:lnTo>
                    <a:pt x="0" y="50"/>
                  </a:lnTo>
                  <a:lnTo>
                    <a:pt x="0" y="40"/>
                  </a:lnTo>
                </a:path>
              </a:pathLst>
            </a:custGeom>
            <a:noFill/>
            <a:ln w="6350" cap="rnd">
              <a:solidFill>
                <a:srgbClr val="000000"/>
              </a:solidFill>
              <a:prstDash val="solid"/>
              <a:round/>
              <a:headEnd/>
              <a:tailEnd/>
            </a:ln>
          </p:spPr>
          <p:txBody>
            <a:bodyPr/>
            <a:lstStyle/>
            <a:p>
              <a:endParaRPr lang="ru-RU"/>
            </a:p>
          </p:txBody>
        </p:sp>
        <p:sp>
          <p:nvSpPr>
            <p:cNvPr id="22902" name="Freeform 1775"/>
            <p:cNvSpPr>
              <a:spLocks/>
            </p:cNvSpPr>
            <p:nvPr/>
          </p:nvSpPr>
          <p:spPr bwMode="auto">
            <a:xfrm>
              <a:off x="3834" y="1339"/>
              <a:ext cx="622" cy="376"/>
            </a:xfrm>
            <a:custGeom>
              <a:avLst/>
              <a:gdLst>
                <a:gd name="T0" fmla="*/ 15 w 622"/>
                <a:gd name="T1" fmla="*/ 363 h 376"/>
                <a:gd name="T2" fmla="*/ 26 w 622"/>
                <a:gd name="T3" fmla="*/ 372 h 376"/>
                <a:gd name="T4" fmla="*/ 37 w 622"/>
                <a:gd name="T5" fmla="*/ 376 h 376"/>
                <a:gd name="T6" fmla="*/ 50 w 622"/>
                <a:gd name="T7" fmla="*/ 376 h 376"/>
                <a:gd name="T8" fmla="*/ 63 w 622"/>
                <a:gd name="T9" fmla="*/ 374 h 376"/>
                <a:gd name="T10" fmla="*/ 75 w 622"/>
                <a:gd name="T11" fmla="*/ 370 h 376"/>
                <a:gd name="T12" fmla="*/ 84 w 622"/>
                <a:gd name="T13" fmla="*/ 363 h 376"/>
                <a:gd name="T14" fmla="*/ 92 w 622"/>
                <a:gd name="T15" fmla="*/ 355 h 376"/>
                <a:gd name="T16" fmla="*/ 101 w 622"/>
                <a:gd name="T17" fmla="*/ 342 h 376"/>
                <a:gd name="T18" fmla="*/ 105 w 622"/>
                <a:gd name="T19" fmla="*/ 329 h 376"/>
                <a:gd name="T20" fmla="*/ 107 w 622"/>
                <a:gd name="T21" fmla="*/ 319 h 376"/>
                <a:gd name="T22" fmla="*/ 114 w 622"/>
                <a:gd name="T23" fmla="*/ 312 h 376"/>
                <a:gd name="T24" fmla="*/ 137 w 622"/>
                <a:gd name="T25" fmla="*/ 303 h 376"/>
                <a:gd name="T26" fmla="*/ 246 w 622"/>
                <a:gd name="T27" fmla="*/ 260 h 376"/>
                <a:gd name="T28" fmla="*/ 375 w 622"/>
                <a:gd name="T29" fmla="*/ 204 h 376"/>
                <a:gd name="T30" fmla="*/ 462 w 622"/>
                <a:gd name="T31" fmla="*/ 161 h 376"/>
                <a:gd name="T32" fmla="*/ 541 w 622"/>
                <a:gd name="T33" fmla="*/ 115 h 376"/>
                <a:gd name="T34" fmla="*/ 585 w 622"/>
                <a:gd name="T35" fmla="*/ 83 h 376"/>
                <a:gd name="T36" fmla="*/ 605 w 622"/>
                <a:gd name="T37" fmla="*/ 61 h 376"/>
                <a:gd name="T38" fmla="*/ 618 w 622"/>
                <a:gd name="T39" fmla="*/ 40 h 376"/>
                <a:gd name="T40" fmla="*/ 622 w 622"/>
                <a:gd name="T41" fmla="*/ 28 h 376"/>
                <a:gd name="T42" fmla="*/ 620 w 622"/>
                <a:gd name="T43" fmla="*/ 19 h 376"/>
                <a:gd name="T44" fmla="*/ 611 w 622"/>
                <a:gd name="T45" fmla="*/ 7 h 376"/>
                <a:gd name="T46" fmla="*/ 605 w 622"/>
                <a:gd name="T47" fmla="*/ 3 h 376"/>
                <a:gd name="T48" fmla="*/ 596 w 622"/>
                <a:gd name="T49" fmla="*/ 0 h 376"/>
                <a:gd name="T50" fmla="*/ 585 w 622"/>
                <a:gd name="T51" fmla="*/ 0 h 376"/>
                <a:gd name="T52" fmla="*/ 558 w 622"/>
                <a:gd name="T53" fmla="*/ 4 h 376"/>
                <a:gd name="T54" fmla="*/ 526 w 622"/>
                <a:gd name="T55" fmla="*/ 14 h 376"/>
                <a:gd name="T56" fmla="*/ 492 w 622"/>
                <a:gd name="T57" fmla="*/ 30 h 376"/>
                <a:gd name="T58" fmla="*/ 432 w 622"/>
                <a:gd name="T59" fmla="*/ 61 h 376"/>
                <a:gd name="T60" fmla="*/ 369 w 622"/>
                <a:gd name="T61" fmla="*/ 100 h 376"/>
                <a:gd name="T62" fmla="*/ 285 w 622"/>
                <a:gd name="T63" fmla="*/ 153 h 376"/>
                <a:gd name="T64" fmla="*/ 151 w 622"/>
                <a:gd name="T65" fmla="*/ 247 h 376"/>
                <a:gd name="T66" fmla="*/ 105 w 622"/>
                <a:gd name="T67" fmla="*/ 278 h 376"/>
                <a:gd name="T68" fmla="*/ 95 w 622"/>
                <a:gd name="T69" fmla="*/ 282 h 376"/>
                <a:gd name="T70" fmla="*/ 77 w 622"/>
                <a:gd name="T71" fmla="*/ 282 h 376"/>
                <a:gd name="T72" fmla="*/ 54 w 622"/>
                <a:gd name="T73" fmla="*/ 278 h 376"/>
                <a:gd name="T74" fmla="*/ 37 w 622"/>
                <a:gd name="T75" fmla="*/ 280 h 376"/>
                <a:gd name="T76" fmla="*/ 24 w 622"/>
                <a:gd name="T77" fmla="*/ 286 h 376"/>
                <a:gd name="T78" fmla="*/ 12 w 622"/>
                <a:gd name="T79" fmla="*/ 293 h 376"/>
                <a:gd name="T80" fmla="*/ 5 w 622"/>
                <a:gd name="T81" fmla="*/ 305 h 376"/>
                <a:gd name="T82" fmla="*/ 1 w 622"/>
                <a:gd name="T83" fmla="*/ 316 h 376"/>
                <a:gd name="T84" fmla="*/ 0 w 622"/>
                <a:gd name="T85" fmla="*/ 329 h 376"/>
                <a:gd name="T86" fmla="*/ 3 w 622"/>
                <a:gd name="T87" fmla="*/ 342 h 376"/>
                <a:gd name="T88" fmla="*/ 7 w 622"/>
                <a:gd name="T89" fmla="*/ 352 h 37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622"/>
                <a:gd name="T136" fmla="*/ 0 h 376"/>
                <a:gd name="T137" fmla="*/ 622 w 622"/>
                <a:gd name="T138" fmla="*/ 376 h 37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622" h="376">
                  <a:moveTo>
                    <a:pt x="11" y="359"/>
                  </a:moveTo>
                  <a:lnTo>
                    <a:pt x="15" y="363"/>
                  </a:lnTo>
                  <a:lnTo>
                    <a:pt x="20" y="368"/>
                  </a:lnTo>
                  <a:lnTo>
                    <a:pt x="26" y="372"/>
                  </a:lnTo>
                  <a:lnTo>
                    <a:pt x="31" y="372"/>
                  </a:lnTo>
                  <a:lnTo>
                    <a:pt x="37" y="376"/>
                  </a:lnTo>
                  <a:lnTo>
                    <a:pt x="43" y="376"/>
                  </a:lnTo>
                  <a:lnTo>
                    <a:pt x="50" y="376"/>
                  </a:lnTo>
                  <a:lnTo>
                    <a:pt x="56" y="376"/>
                  </a:lnTo>
                  <a:lnTo>
                    <a:pt x="63" y="374"/>
                  </a:lnTo>
                  <a:lnTo>
                    <a:pt x="69" y="372"/>
                  </a:lnTo>
                  <a:lnTo>
                    <a:pt x="75" y="370"/>
                  </a:lnTo>
                  <a:lnTo>
                    <a:pt x="80" y="365"/>
                  </a:lnTo>
                  <a:lnTo>
                    <a:pt x="84" y="363"/>
                  </a:lnTo>
                  <a:lnTo>
                    <a:pt x="87" y="361"/>
                  </a:lnTo>
                  <a:lnTo>
                    <a:pt x="92" y="355"/>
                  </a:lnTo>
                  <a:lnTo>
                    <a:pt x="96" y="349"/>
                  </a:lnTo>
                  <a:lnTo>
                    <a:pt x="101" y="342"/>
                  </a:lnTo>
                  <a:lnTo>
                    <a:pt x="104" y="335"/>
                  </a:lnTo>
                  <a:lnTo>
                    <a:pt x="105" y="329"/>
                  </a:lnTo>
                  <a:lnTo>
                    <a:pt x="105" y="323"/>
                  </a:lnTo>
                  <a:lnTo>
                    <a:pt x="107" y="319"/>
                  </a:lnTo>
                  <a:lnTo>
                    <a:pt x="110" y="316"/>
                  </a:lnTo>
                  <a:lnTo>
                    <a:pt x="114" y="312"/>
                  </a:lnTo>
                  <a:lnTo>
                    <a:pt x="125" y="308"/>
                  </a:lnTo>
                  <a:lnTo>
                    <a:pt x="137" y="303"/>
                  </a:lnTo>
                  <a:lnTo>
                    <a:pt x="178" y="287"/>
                  </a:lnTo>
                  <a:lnTo>
                    <a:pt x="246" y="260"/>
                  </a:lnTo>
                  <a:lnTo>
                    <a:pt x="330" y="225"/>
                  </a:lnTo>
                  <a:lnTo>
                    <a:pt x="375" y="204"/>
                  </a:lnTo>
                  <a:lnTo>
                    <a:pt x="420" y="183"/>
                  </a:lnTo>
                  <a:lnTo>
                    <a:pt x="462" y="161"/>
                  </a:lnTo>
                  <a:lnTo>
                    <a:pt x="503" y="139"/>
                  </a:lnTo>
                  <a:lnTo>
                    <a:pt x="541" y="115"/>
                  </a:lnTo>
                  <a:lnTo>
                    <a:pt x="572" y="93"/>
                  </a:lnTo>
                  <a:lnTo>
                    <a:pt x="585" y="83"/>
                  </a:lnTo>
                  <a:lnTo>
                    <a:pt x="596" y="72"/>
                  </a:lnTo>
                  <a:lnTo>
                    <a:pt x="605" y="61"/>
                  </a:lnTo>
                  <a:lnTo>
                    <a:pt x="613" y="51"/>
                  </a:lnTo>
                  <a:lnTo>
                    <a:pt x="618" y="40"/>
                  </a:lnTo>
                  <a:lnTo>
                    <a:pt x="622" y="31"/>
                  </a:lnTo>
                  <a:lnTo>
                    <a:pt x="622" y="28"/>
                  </a:lnTo>
                  <a:lnTo>
                    <a:pt x="622" y="23"/>
                  </a:lnTo>
                  <a:lnTo>
                    <a:pt x="620" y="19"/>
                  </a:lnTo>
                  <a:lnTo>
                    <a:pt x="618" y="14"/>
                  </a:lnTo>
                  <a:lnTo>
                    <a:pt x="611" y="7"/>
                  </a:lnTo>
                  <a:lnTo>
                    <a:pt x="609" y="4"/>
                  </a:lnTo>
                  <a:lnTo>
                    <a:pt x="605" y="3"/>
                  </a:lnTo>
                  <a:lnTo>
                    <a:pt x="601" y="1"/>
                  </a:lnTo>
                  <a:lnTo>
                    <a:pt x="596" y="0"/>
                  </a:lnTo>
                  <a:lnTo>
                    <a:pt x="591" y="0"/>
                  </a:lnTo>
                  <a:lnTo>
                    <a:pt x="585" y="0"/>
                  </a:lnTo>
                  <a:lnTo>
                    <a:pt x="572" y="1"/>
                  </a:lnTo>
                  <a:lnTo>
                    <a:pt x="558" y="4"/>
                  </a:lnTo>
                  <a:lnTo>
                    <a:pt x="543" y="9"/>
                  </a:lnTo>
                  <a:lnTo>
                    <a:pt x="526" y="14"/>
                  </a:lnTo>
                  <a:lnTo>
                    <a:pt x="509" y="22"/>
                  </a:lnTo>
                  <a:lnTo>
                    <a:pt x="492" y="30"/>
                  </a:lnTo>
                  <a:lnTo>
                    <a:pt x="452" y="51"/>
                  </a:lnTo>
                  <a:lnTo>
                    <a:pt x="432" y="61"/>
                  </a:lnTo>
                  <a:lnTo>
                    <a:pt x="412" y="74"/>
                  </a:lnTo>
                  <a:lnTo>
                    <a:pt x="369" y="100"/>
                  </a:lnTo>
                  <a:lnTo>
                    <a:pt x="326" y="127"/>
                  </a:lnTo>
                  <a:lnTo>
                    <a:pt x="285" y="153"/>
                  </a:lnTo>
                  <a:lnTo>
                    <a:pt x="211" y="206"/>
                  </a:lnTo>
                  <a:lnTo>
                    <a:pt x="151" y="247"/>
                  </a:lnTo>
                  <a:lnTo>
                    <a:pt x="118" y="271"/>
                  </a:lnTo>
                  <a:lnTo>
                    <a:pt x="105" y="278"/>
                  </a:lnTo>
                  <a:lnTo>
                    <a:pt x="101" y="281"/>
                  </a:lnTo>
                  <a:lnTo>
                    <a:pt x="95" y="282"/>
                  </a:lnTo>
                  <a:lnTo>
                    <a:pt x="84" y="284"/>
                  </a:lnTo>
                  <a:lnTo>
                    <a:pt x="77" y="282"/>
                  </a:lnTo>
                  <a:lnTo>
                    <a:pt x="61" y="280"/>
                  </a:lnTo>
                  <a:lnTo>
                    <a:pt x="54" y="278"/>
                  </a:lnTo>
                  <a:lnTo>
                    <a:pt x="45" y="278"/>
                  </a:lnTo>
                  <a:lnTo>
                    <a:pt x="37" y="280"/>
                  </a:lnTo>
                  <a:lnTo>
                    <a:pt x="30" y="282"/>
                  </a:lnTo>
                  <a:lnTo>
                    <a:pt x="24" y="286"/>
                  </a:lnTo>
                  <a:lnTo>
                    <a:pt x="17" y="289"/>
                  </a:lnTo>
                  <a:lnTo>
                    <a:pt x="12" y="293"/>
                  </a:lnTo>
                  <a:lnTo>
                    <a:pt x="7" y="299"/>
                  </a:lnTo>
                  <a:lnTo>
                    <a:pt x="5" y="305"/>
                  </a:lnTo>
                  <a:lnTo>
                    <a:pt x="3" y="310"/>
                  </a:lnTo>
                  <a:lnTo>
                    <a:pt x="1" y="316"/>
                  </a:lnTo>
                  <a:lnTo>
                    <a:pt x="0" y="322"/>
                  </a:lnTo>
                  <a:lnTo>
                    <a:pt x="0" y="329"/>
                  </a:lnTo>
                  <a:lnTo>
                    <a:pt x="1" y="335"/>
                  </a:lnTo>
                  <a:lnTo>
                    <a:pt x="3" y="342"/>
                  </a:lnTo>
                  <a:lnTo>
                    <a:pt x="5" y="348"/>
                  </a:lnTo>
                  <a:lnTo>
                    <a:pt x="7" y="352"/>
                  </a:lnTo>
                  <a:lnTo>
                    <a:pt x="11" y="359"/>
                  </a:lnTo>
                  <a:close/>
                </a:path>
              </a:pathLst>
            </a:custGeom>
            <a:solidFill>
              <a:srgbClr val="844CD6"/>
            </a:solidFill>
            <a:ln w="9525">
              <a:noFill/>
              <a:round/>
              <a:headEnd/>
              <a:tailEnd/>
            </a:ln>
          </p:spPr>
          <p:txBody>
            <a:bodyPr/>
            <a:lstStyle/>
            <a:p>
              <a:endParaRPr lang="ru-RU"/>
            </a:p>
          </p:txBody>
        </p:sp>
        <p:sp>
          <p:nvSpPr>
            <p:cNvPr id="22903" name="Freeform 1776"/>
            <p:cNvSpPr>
              <a:spLocks/>
            </p:cNvSpPr>
            <p:nvPr/>
          </p:nvSpPr>
          <p:spPr bwMode="auto">
            <a:xfrm>
              <a:off x="3844" y="1680"/>
              <a:ext cx="92" cy="39"/>
            </a:xfrm>
            <a:custGeom>
              <a:avLst/>
              <a:gdLst>
                <a:gd name="T0" fmla="*/ 3 w 92"/>
                <a:gd name="T1" fmla="*/ 17 h 39"/>
                <a:gd name="T2" fmla="*/ 8 w 92"/>
                <a:gd name="T3" fmla="*/ 21 h 39"/>
                <a:gd name="T4" fmla="*/ 13 w 92"/>
                <a:gd name="T5" fmla="*/ 24 h 39"/>
                <a:gd name="T6" fmla="*/ 17 w 92"/>
                <a:gd name="T7" fmla="*/ 28 h 39"/>
                <a:gd name="T8" fmla="*/ 22 w 92"/>
                <a:gd name="T9" fmla="*/ 31 h 39"/>
                <a:gd name="T10" fmla="*/ 28 w 92"/>
                <a:gd name="T11" fmla="*/ 32 h 39"/>
                <a:gd name="T12" fmla="*/ 35 w 92"/>
                <a:gd name="T13" fmla="*/ 32 h 39"/>
                <a:gd name="T14" fmla="*/ 41 w 92"/>
                <a:gd name="T15" fmla="*/ 34 h 39"/>
                <a:gd name="T16" fmla="*/ 45 w 92"/>
                <a:gd name="T17" fmla="*/ 32 h 39"/>
                <a:gd name="T18" fmla="*/ 52 w 92"/>
                <a:gd name="T19" fmla="*/ 31 h 39"/>
                <a:gd name="T20" fmla="*/ 58 w 92"/>
                <a:gd name="T21" fmla="*/ 30 h 39"/>
                <a:gd name="T22" fmla="*/ 64 w 92"/>
                <a:gd name="T23" fmla="*/ 26 h 39"/>
                <a:gd name="T24" fmla="*/ 69 w 92"/>
                <a:gd name="T25" fmla="*/ 23 h 39"/>
                <a:gd name="T26" fmla="*/ 72 w 92"/>
                <a:gd name="T27" fmla="*/ 21 h 39"/>
                <a:gd name="T28" fmla="*/ 74 w 92"/>
                <a:gd name="T29" fmla="*/ 18 h 39"/>
                <a:gd name="T30" fmla="*/ 80 w 92"/>
                <a:gd name="T31" fmla="*/ 13 h 39"/>
                <a:gd name="T32" fmla="*/ 85 w 92"/>
                <a:gd name="T33" fmla="*/ 7 h 39"/>
                <a:gd name="T34" fmla="*/ 87 w 92"/>
                <a:gd name="T35" fmla="*/ 0 h 39"/>
                <a:gd name="T36" fmla="*/ 92 w 92"/>
                <a:gd name="T37" fmla="*/ 1 h 39"/>
                <a:gd name="T38" fmla="*/ 89 w 92"/>
                <a:gd name="T39" fmla="*/ 10 h 39"/>
                <a:gd name="T40" fmla="*/ 83 w 92"/>
                <a:gd name="T41" fmla="*/ 16 h 39"/>
                <a:gd name="T42" fmla="*/ 78 w 92"/>
                <a:gd name="T43" fmla="*/ 22 h 39"/>
                <a:gd name="T44" fmla="*/ 75 w 92"/>
                <a:gd name="T45" fmla="*/ 24 h 39"/>
                <a:gd name="T46" fmla="*/ 72 w 92"/>
                <a:gd name="T47" fmla="*/ 28 h 39"/>
                <a:gd name="T48" fmla="*/ 67 w 92"/>
                <a:gd name="T49" fmla="*/ 31 h 39"/>
                <a:gd name="T50" fmla="*/ 59 w 92"/>
                <a:gd name="T51" fmla="*/ 34 h 39"/>
                <a:gd name="T52" fmla="*/ 53 w 92"/>
                <a:gd name="T53" fmla="*/ 38 h 39"/>
                <a:gd name="T54" fmla="*/ 47 w 92"/>
                <a:gd name="T55" fmla="*/ 39 h 39"/>
                <a:gd name="T56" fmla="*/ 41 w 92"/>
                <a:gd name="T57" fmla="*/ 39 h 39"/>
                <a:gd name="T58" fmla="*/ 33 w 92"/>
                <a:gd name="T59" fmla="*/ 39 h 39"/>
                <a:gd name="T60" fmla="*/ 26 w 92"/>
                <a:gd name="T61" fmla="*/ 38 h 39"/>
                <a:gd name="T62" fmla="*/ 20 w 92"/>
                <a:gd name="T63" fmla="*/ 36 h 39"/>
                <a:gd name="T64" fmla="*/ 14 w 92"/>
                <a:gd name="T65" fmla="*/ 32 h 39"/>
                <a:gd name="T66" fmla="*/ 9 w 92"/>
                <a:gd name="T67" fmla="*/ 30 h 39"/>
                <a:gd name="T68" fmla="*/ 3 w 92"/>
                <a:gd name="T69" fmla="*/ 24 h 39"/>
                <a:gd name="T70" fmla="*/ 0 w 92"/>
                <a:gd name="T71" fmla="*/ 20 h 39"/>
                <a:gd name="T72" fmla="*/ 3 w 92"/>
                <a:gd name="T73" fmla="*/ 17 h 3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2"/>
                <a:gd name="T112" fmla="*/ 0 h 39"/>
                <a:gd name="T113" fmla="*/ 92 w 92"/>
                <a:gd name="T114" fmla="*/ 39 h 3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2" h="39">
                  <a:moveTo>
                    <a:pt x="3" y="17"/>
                  </a:moveTo>
                  <a:lnTo>
                    <a:pt x="8" y="21"/>
                  </a:lnTo>
                  <a:lnTo>
                    <a:pt x="13" y="24"/>
                  </a:lnTo>
                  <a:lnTo>
                    <a:pt x="17" y="28"/>
                  </a:lnTo>
                  <a:lnTo>
                    <a:pt x="22" y="31"/>
                  </a:lnTo>
                  <a:lnTo>
                    <a:pt x="28" y="32"/>
                  </a:lnTo>
                  <a:lnTo>
                    <a:pt x="35" y="32"/>
                  </a:lnTo>
                  <a:lnTo>
                    <a:pt x="41" y="34"/>
                  </a:lnTo>
                  <a:lnTo>
                    <a:pt x="45" y="32"/>
                  </a:lnTo>
                  <a:lnTo>
                    <a:pt x="52" y="31"/>
                  </a:lnTo>
                  <a:lnTo>
                    <a:pt x="58" y="30"/>
                  </a:lnTo>
                  <a:lnTo>
                    <a:pt x="64" y="26"/>
                  </a:lnTo>
                  <a:lnTo>
                    <a:pt x="69" y="23"/>
                  </a:lnTo>
                  <a:lnTo>
                    <a:pt x="72" y="21"/>
                  </a:lnTo>
                  <a:lnTo>
                    <a:pt x="74" y="18"/>
                  </a:lnTo>
                  <a:lnTo>
                    <a:pt x="80" y="13"/>
                  </a:lnTo>
                  <a:lnTo>
                    <a:pt x="85" y="7"/>
                  </a:lnTo>
                  <a:lnTo>
                    <a:pt x="87" y="0"/>
                  </a:lnTo>
                  <a:lnTo>
                    <a:pt x="92" y="1"/>
                  </a:lnTo>
                  <a:lnTo>
                    <a:pt x="89" y="10"/>
                  </a:lnTo>
                  <a:lnTo>
                    <a:pt x="83" y="16"/>
                  </a:lnTo>
                  <a:lnTo>
                    <a:pt x="78" y="22"/>
                  </a:lnTo>
                  <a:lnTo>
                    <a:pt x="75" y="24"/>
                  </a:lnTo>
                  <a:lnTo>
                    <a:pt x="72" y="28"/>
                  </a:lnTo>
                  <a:lnTo>
                    <a:pt x="67" y="31"/>
                  </a:lnTo>
                  <a:lnTo>
                    <a:pt x="59" y="34"/>
                  </a:lnTo>
                  <a:lnTo>
                    <a:pt x="53" y="38"/>
                  </a:lnTo>
                  <a:lnTo>
                    <a:pt x="47" y="39"/>
                  </a:lnTo>
                  <a:lnTo>
                    <a:pt x="41" y="39"/>
                  </a:lnTo>
                  <a:lnTo>
                    <a:pt x="33" y="39"/>
                  </a:lnTo>
                  <a:lnTo>
                    <a:pt x="26" y="38"/>
                  </a:lnTo>
                  <a:lnTo>
                    <a:pt x="20" y="36"/>
                  </a:lnTo>
                  <a:lnTo>
                    <a:pt x="14" y="32"/>
                  </a:lnTo>
                  <a:lnTo>
                    <a:pt x="9" y="30"/>
                  </a:lnTo>
                  <a:lnTo>
                    <a:pt x="3" y="24"/>
                  </a:lnTo>
                  <a:lnTo>
                    <a:pt x="0" y="20"/>
                  </a:lnTo>
                  <a:lnTo>
                    <a:pt x="3" y="17"/>
                  </a:lnTo>
                  <a:close/>
                </a:path>
              </a:pathLst>
            </a:custGeom>
            <a:solidFill>
              <a:srgbClr val="C195DB"/>
            </a:solidFill>
            <a:ln w="9525">
              <a:noFill/>
              <a:round/>
              <a:headEnd/>
              <a:tailEnd/>
            </a:ln>
          </p:spPr>
          <p:txBody>
            <a:bodyPr/>
            <a:lstStyle/>
            <a:p>
              <a:endParaRPr lang="ru-RU"/>
            </a:p>
          </p:txBody>
        </p:sp>
        <p:sp>
          <p:nvSpPr>
            <p:cNvPr id="22904" name="Freeform 1777"/>
            <p:cNvSpPr>
              <a:spLocks/>
            </p:cNvSpPr>
            <p:nvPr/>
          </p:nvSpPr>
          <p:spPr bwMode="auto">
            <a:xfrm>
              <a:off x="3932" y="1640"/>
              <a:ext cx="42" cy="42"/>
            </a:xfrm>
            <a:custGeom>
              <a:avLst/>
              <a:gdLst>
                <a:gd name="T0" fmla="*/ 0 w 42"/>
                <a:gd name="T1" fmla="*/ 41 h 42"/>
                <a:gd name="T2" fmla="*/ 3 w 42"/>
                <a:gd name="T3" fmla="*/ 33 h 42"/>
                <a:gd name="T4" fmla="*/ 5 w 42"/>
                <a:gd name="T5" fmla="*/ 28 h 42"/>
                <a:gd name="T6" fmla="*/ 5 w 42"/>
                <a:gd name="T7" fmla="*/ 23 h 42"/>
                <a:gd name="T8" fmla="*/ 7 w 42"/>
                <a:gd name="T9" fmla="*/ 17 h 42"/>
                <a:gd name="T10" fmla="*/ 11 w 42"/>
                <a:gd name="T11" fmla="*/ 14 h 42"/>
                <a:gd name="T12" fmla="*/ 16 w 42"/>
                <a:gd name="T13" fmla="*/ 10 h 42"/>
                <a:gd name="T14" fmla="*/ 26 w 42"/>
                <a:gd name="T15" fmla="*/ 4 h 42"/>
                <a:gd name="T16" fmla="*/ 38 w 42"/>
                <a:gd name="T17" fmla="*/ 0 h 42"/>
                <a:gd name="T18" fmla="*/ 42 w 42"/>
                <a:gd name="T19" fmla="*/ 4 h 42"/>
                <a:gd name="T20" fmla="*/ 29 w 42"/>
                <a:gd name="T21" fmla="*/ 10 h 42"/>
                <a:gd name="T22" fmla="*/ 19 w 42"/>
                <a:gd name="T23" fmla="*/ 14 h 42"/>
                <a:gd name="T24" fmla="*/ 15 w 42"/>
                <a:gd name="T25" fmla="*/ 17 h 42"/>
                <a:gd name="T26" fmla="*/ 13 w 42"/>
                <a:gd name="T27" fmla="*/ 21 h 42"/>
                <a:gd name="T28" fmla="*/ 11 w 42"/>
                <a:gd name="T29" fmla="*/ 25 h 42"/>
                <a:gd name="T30" fmla="*/ 9 w 42"/>
                <a:gd name="T31" fmla="*/ 30 h 42"/>
                <a:gd name="T32" fmla="*/ 8 w 42"/>
                <a:gd name="T33" fmla="*/ 34 h 42"/>
                <a:gd name="T34" fmla="*/ 5 w 42"/>
                <a:gd name="T35" fmla="*/ 42 h 42"/>
                <a:gd name="T36" fmla="*/ 0 w 42"/>
                <a:gd name="T37" fmla="*/ 41 h 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
                <a:gd name="T58" fmla="*/ 0 h 42"/>
                <a:gd name="T59" fmla="*/ 42 w 42"/>
                <a:gd name="T60" fmla="*/ 42 h 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 h="42">
                  <a:moveTo>
                    <a:pt x="0" y="41"/>
                  </a:moveTo>
                  <a:lnTo>
                    <a:pt x="3" y="33"/>
                  </a:lnTo>
                  <a:lnTo>
                    <a:pt x="5" y="28"/>
                  </a:lnTo>
                  <a:lnTo>
                    <a:pt x="5" y="23"/>
                  </a:lnTo>
                  <a:lnTo>
                    <a:pt x="7" y="17"/>
                  </a:lnTo>
                  <a:lnTo>
                    <a:pt x="11" y="14"/>
                  </a:lnTo>
                  <a:lnTo>
                    <a:pt x="16" y="10"/>
                  </a:lnTo>
                  <a:lnTo>
                    <a:pt x="26" y="4"/>
                  </a:lnTo>
                  <a:lnTo>
                    <a:pt x="38" y="0"/>
                  </a:lnTo>
                  <a:lnTo>
                    <a:pt x="42" y="4"/>
                  </a:lnTo>
                  <a:lnTo>
                    <a:pt x="29" y="10"/>
                  </a:lnTo>
                  <a:lnTo>
                    <a:pt x="19" y="14"/>
                  </a:lnTo>
                  <a:lnTo>
                    <a:pt x="15" y="17"/>
                  </a:lnTo>
                  <a:lnTo>
                    <a:pt x="13" y="21"/>
                  </a:lnTo>
                  <a:lnTo>
                    <a:pt x="11" y="25"/>
                  </a:lnTo>
                  <a:lnTo>
                    <a:pt x="9" y="30"/>
                  </a:lnTo>
                  <a:lnTo>
                    <a:pt x="8" y="34"/>
                  </a:lnTo>
                  <a:lnTo>
                    <a:pt x="5" y="42"/>
                  </a:lnTo>
                  <a:lnTo>
                    <a:pt x="0" y="41"/>
                  </a:lnTo>
                  <a:close/>
                </a:path>
              </a:pathLst>
            </a:custGeom>
            <a:solidFill>
              <a:srgbClr val="C195DB"/>
            </a:solidFill>
            <a:ln w="9525">
              <a:noFill/>
              <a:round/>
              <a:headEnd/>
              <a:tailEnd/>
            </a:ln>
          </p:spPr>
          <p:txBody>
            <a:bodyPr/>
            <a:lstStyle/>
            <a:p>
              <a:endParaRPr lang="ru-RU"/>
            </a:p>
          </p:txBody>
        </p:sp>
        <p:sp>
          <p:nvSpPr>
            <p:cNvPr id="22905" name="Freeform 1778"/>
            <p:cNvSpPr>
              <a:spLocks/>
            </p:cNvSpPr>
            <p:nvPr/>
          </p:nvSpPr>
          <p:spPr bwMode="auto">
            <a:xfrm>
              <a:off x="3930" y="1681"/>
              <a:ext cx="5" cy="1"/>
            </a:xfrm>
            <a:custGeom>
              <a:avLst/>
              <a:gdLst>
                <a:gd name="T0" fmla="*/ 5 w 5"/>
                <a:gd name="T1" fmla="*/ 1 h 1"/>
                <a:gd name="T2" fmla="*/ 0 w 5"/>
                <a:gd name="T3" fmla="*/ 0 h 1"/>
                <a:gd name="T4" fmla="*/ 5 w 5"/>
                <a:gd name="T5" fmla="*/ 1 h 1"/>
                <a:gd name="T6" fmla="*/ 0 60000 65536"/>
                <a:gd name="T7" fmla="*/ 0 60000 65536"/>
                <a:gd name="T8" fmla="*/ 0 60000 65536"/>
                <a:gd name="T9" fmla="*/ 0 w 5"/>
                <a:gd name="T10" fmla="*/ 0 h 1"/>
                <a:gd name="T11" fmla="*/ 5 w 5"/>
                <a:gd name="T12" fmla="*/ 1 h 1"/>
              </a:gdLst>
              <a:ahLst/>
              <a:cxnLst>
                <a:cxn ang="T6">
                  <a:pos x="T0" y="T1"/>
                </a:cxn>
                <a:cxn ang="T7">
                  <a:pos x="T2" y="T3"/>
                </a:cxn>
                <a:cxn ang="T8">
                  <a:pos x="T4" y="T5"/>
                </a:cxn>
              </a:cxnLst>
              <a:rect l="T9" t="T10" r="T11" b="T12"/>
              <a:pathLst>
                <a:path w="5" h="1">
                  <a:moveTo>
                    <a:pt x="5" y="1"/>
                  </a:moveTo>
                  <a:lnTo>
                    <a:pt x="0" y="0"/>
                  </a:lnTo>
                  <a:lnTo>
                    <a:pt x="5" y="1"/>
                  </a:lnTo>
                  <a:close/>
                </a:path>
              </a:pathLst>
            </a:custGeom>
            <a:solidFill>
              <a:srgbClr val="C195DB"/>
            </a:solidFill>
            <a:ln w="9525">
              <a:noFill/>
              <a:round/>
              <a:headEnd/>
              <a:tailEnd/>
            </a:ln>
          </p:spPr>
          <p:txBody>
            <a:bodyPr/>
            <a:lstStyle/>
            <a:p>
              <a:endParaRPr lang="ru-RU"/>
            </a:p>
          </p:txBody>
        </p:sp>
        <p:sp>
          <p:nvSpPr>
            <p:cNvPr id="22906" name="Freeform 1779"/>
            <p:cNvSpPr>
              <a:spLocks/>
            </p:cNvSpPr>
            <p:nvPr/>
          </p:nvSpPr>
          <p:spPr bwMode="auto">
            <a:xfrm>
              <a:off x="3971" y="1353"/>
              <a:ext cx="489" cy="291"/>
            </a:xfrm>
            <a:custGeom>
              <a:avLst/>
              <a:gdLst>
                <a:gd name="T0" fmla="*/ 0 w 489"/>
                <a:gd name="T1" fmla="*/ 287 h 291"/>
                <a:gd name="T2" fmla="*/ 41 w 489"/>
                <a:gd name="T3" fmla="*/ 270 h 291"/>
                <a:gd name="T4" fmla="*/ 109 w 489"/>
                <a:gd name="T5" fmla="*/ 244 h 291"/>
                <a:gd name="T6" fmla="*/ 193 w 489"/>
                <a:gd name="T7" fmla="*/ 208 h 291"/>
                <a:gd name="T8" fmla="*/ 238 w 489"/>
                <a:gd name="T9" fmla="*/ 188 h 291"/>
                <a:gd name="T10" fmla="*/ 283 w 489"/>
                <a:gd name="T11" fmla="*/ 168 h 291"/>
                <a:gd name="T12" fmla="*/ 326 w 489"/>
                <a:gd name="T13" fmla="*/ 146 h 291"/>
                <a:gd name="T14" fmla="*/ 367 w 489"/>
                <a:gd name="T15" fmla="*/ 123 h 291"/>
                <a:gd name="T16" fmla="*/ 403 w 489"/>
                <a:gd name="T17" fmla="*/ 101 h 291"/>
                <a:gd name="T18" fmla="*/ 434 w 489"/>
                <a:gd name="T19" fmla="*/ 78 h 291"/>
                <a:gd name="T20" fmla="*/ 448 w 489"/>
                <a:gd name="T21" fmla="*/ 68 h 291"/>
                <a:gd name="T22" fmla="*/ 459 w 489"/>
                <a:gd name="T23" fmla="*/ 58 h 291"/>
                <a:gd name="T24" fmla="*/ 468 w 489"/>
                <a:gd name="T25" fmla="*/ 47 h 291"/>
                <a:gd name="T26" fmla="*/ 476 w 489"/>
                <a:gd name="T27" fmla="*/ 38 h 291"/>
                <a:gd name="T28" fmla="*/ 480 w 489"/>
                <a:gd name="T29" fmla="*/ 28 h 291"/>
                <a:gd name="T30" fmla="*/ 483 w 489"/>
                <a:gd name="T31" fmla="*/ 18 h 291"/>
                <a:gd name="T32" fmla="*/ 483 w 489"/>
                <a:gd name="T33" fmla="*/ 16 h 291"/>
                <a:gd name="T34" fmla="*/ 483 w 489"/>
                <a:gd name="T35" fmla="*/ 10 h 291"/>
                <a:gd name="T36" fmla="*/ 481 w 489"/>
                <a:gd name="T37" fmla="*/ 6 h 291"/>
                <a:gd name="T38" fmla="*/ 480 w 489"/>
                <a:gd name="T39" fmla="*/ 3 h 291"/>
                <a:gd name="T40" fmla="*/ 485 w 489"/>
                <a:gd name="T41" fmla="*/ 0 h 291"/>
                <a:gd name="T42" fmla="*/ 487 w 489"/>
                <a:gd name="T43" fmla="*/ 4 h 291"/>
                <a:gd name="T44" fmla="*/ 487 w 489"/>
                <a:gd name="T45" fmla="*/ 9 h 291"/>
                <a:gd name="T46" fmla="*/ 489 w 489"/>
                <a:gd name="T47" fmla="*/ 14 h 291"/>
                <a:gd name="T48" fmla="*/ 487 w 489"/>
                <a:gd name="T49" fmla="*/ 20 h 291"/>
                <a:gd name="T50" fmla="*/ 487 w 489"/>
                <a:gd name="T51" fmla="*/ 30 h 291"/>
                <a:gd name="T52" fmla="*/ 481 w 489"/>
                <a:gd name="T53" fmla="*/ 40 h 291"/>
                <a:gd name="T54" fmla="*/ 474 w 489"/>
                <a:gd name="T55" fmla="*/ 50 h 291"/>
                <a:gd name="T56" fmla="*/ 464 w 489"/>
                <a:gd name="T57" fmla="*/ 61 h 291"/>
                <a:gd name="T58" fmla="*/ 452 w 489"/>
                <a:gd name="T59" fmla="*/ 73 h 291"/>
                <a:gd name="T60" fmla="*/ 439 w 489"/>
                <a:gd name="T61" fmla="*/ 83 h 291"/>
                <a:gd name="T62" fmla="*/ 407 w 489"/>
                <a:gd name="T63" fmla="*/ 106 h 291"/>
                <a:gd name="T64" fmla="*/ 369 w 489"/>
                <a:gd name="T65" fmla="*/ 127 h 291"/>
                <a:gd name="T66" fmla="*/ 328 w 489"/>
                <a:gd name="T67" fmla="*/ 150 h 291"/>
                <a:gd name="T68" fmla="*/ 286 w 489"/>
                <a:gd name="T69" fmla="*/ 172 h 291"/>
                <a:gd name="T70" fmla="*/ 240 w 489"/>
                <a:gd name="T71" fmla="*/ 193 h 291"/>
                <a:gd name="T72" fmla="*/ 196 w 489"/>
                <a:gd name="T73" fmla="*/ 213 h 291"/>
                <a:gd name="T74" fmla="*/ 112 w 489"/>
                <a:gd name="T75" fmla="*/ 248 h 291"/>
                <a:gd name="T76" fmla="*/ 44 w 489"/>
                <a:gd name="T77" fmla="*/ 275 h 291"/>
                <a:gd name="T78" fmla="*/ 4 w 489"/>
                <a:gd name="T79" fmla="*/ 291 h 291"/>
                <a:gd name="T80" fmla="*/ 0 w 489"/>
                <a:gd name="T81" fmla="*/ 287 h 29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89"/>
                <a:gd name="T124" fmla="*/ 0 h 291"/>
                <a:gd name="T125" fmla="*/ 489 w 489"/>
                <a:gd name="T126" fmla="*/ 291 h 29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89" h="291">
                  <a:moveTo>
                    <a:pt x="0" y="287"/>
                  </a:moveTo>
                  <a:lnTo>
                    <a:pt x="41" y="270"/>
                  </a:lnTo>
                  <a:lnTo>
                    <a:pt x="109" y="244"/>
                  </a:lnTo>
                  <a:lnTo>
                    <a:pt x="193" y="208"/>
                  </a:lnTo>
                  <a:lnTo>
                    <a:pt x="238" y="188"/>
                  </a:lnTo>
                  <a:lnTo>
                    <a:pt x="283" y="168"/>
                  </a:lnTo>
                  <a:lnTo>
                    <a:pt x="326" y="146"/>
                  </a:lnTo>
                  <a:lnTo>
                    <a:pt x="367" y="123"/>
                  </a:lnTo>
                  <a:lnTo>
                    <a:pt x="403" y="101"/>
                  </a:lnTo>
                  <a:lnTo>
                    <a:pt x="434" y="78"/>
                  </a:lnTo>
                  <a:lnTo>
                    <a:pt x="448" y="68"/>
                  </a:lnTo>
                  <a:lnTo>
                    <a:pt x="459" y="58"/>
                  </a:lnTo>
                  <a:lnTo>
                    <a:pt x="468" y="47"/>
                  </a:lnTo>
                  <a:lnTo>
                    <a:pt x="476" y="38"/>
                  </a:lnTo>
                  <a:lnTo>
                    <a:pt x="480" y="28"/>
                  </a:lnTo>
                  <a:lnTo>
                    <a:pt x="483" y="18"/>
                  </a:lnTo>
                  <a:lnTo>
                    <a:pt x="483" y="16"/>
                  </a:lnTo>
                  <a:lnTo>
                    <a:pt x="483" y="10"/>
                  </a:lnTo>
                  <a:lnTo>
                    <a:pt x="481" y="6"/>
                  </a:lnTo>
                  <a:lnTo>
                    <a:pt x="480" y="3"/>
                  </a:lnTo>
                  <a:lnTo>
                    <a:pt x="485" y="0"/>
                  </a:lnTo>
                  <a:lnTo>
                    <a:pt x="487" y="4"/>
                  </a:lnTo>
                  <a:lnTo>
                    <a:pt x="487" y="9"/>
                  </a:lnTo>
                  <a:lnTo>
                    <a:pt x="489" y="14"/>
                  </a:lnTo>
                  <a:lnTo>
                    <a:pt x="487" y="20"/>
                  </a:lnTo>
                  <a:lnTo>
                    <a:pt x="487" y="30"/>
                  </a:lnTo>
                  <a:lnTo>
                    <a:pt x="481" y="40"/>
                  </a:lnTo>
                  <a:lnTo>
                    <a:pt x="474" y="50"/>
                  </a:lnTo>
                  <a:lnTo>
                    <a:pt x="464" y="61"/>
                  </a:lnTo>
                  <a:lnTo>
                    <a:pt x="452" y="73"/>
                  </a:lnTo>
                  <a:lnTo>
                    <a:pt x="439" y="83"/>
                  </a:lnTo>
                  <a:lnTo>
                    <a:pt x="407" y="106"/>
                  </a:lnTo>
                  <a:lnTo>
                    <a:pt x="369" y="127"/>
                  </a:lnTo>
                  <a:lnTo>
                    <a:pt x="328" y="150"/>
                  </a:lnTo>
                  <a:lnTo>
                    <a:pt x="286" y="172"/>
                  </a:lnTo>
                  <a:lnTo>
                    <a:pt x="240" y="193"/>
                  </a:lnTo>
                  <a:lnTo>
                    <a:pt x="196" y="213"/>
                  </a:lnTo>
                  <a:lnTo>
                    <a:pt x="112" y="248"/>
                  </a:lnTo>
                  <a:lnTo>
                    <a:pt x="44" y="275"/>
                  </a:lnTo>
                  <a:lnTo>
                    <a:pt x="4" y="291"/>
                  </a:lnTo>
                  <a:lnTo>
                    <a:pt x="0" y="287"/>
                  </a:lnTo>
                  <a:close/>
                </a:path>
              </a:pathLst>
            </a:custGeom>
            <a:solidFill>
              <a:srgbClr val="C195DB"/>
            </a:solidFill>
            <a:ln w="9525">
              <a:noFill/>
              <a:round/>
              <a:headEnd/>
              <a:tailEnd/>
            </a:ln>
          </p:spPr>
          <p:txBody>
            <a:bodyPr/>
            <a:lstStyle/>
            <a:p>
              <a:endParaRPr lang="ru-RU"/>
            </a:p>
          </p:txBody>
        </p:sp>
        <p:sp>
          <p:nvSpPr>
            <p:cNvPr id="22907" name="Freeform 1780"/>
            <p:cNvSpPr>
              <a:spLocks/>
            </p:cNvSpPr>
            <p:nvPr/>
          </p:nvSpPr>
          <p:spPr bwMode="auto">
            <a:xfrm>
              <a:off x="3971" y="1640"/>
              <a:ext cx="3" cy="5"/>
            </a:xfrm>
            <a:custGeom>
              <a:avLst/>
              <a:gdLst>
                <a:gd name="T0" fmla="*/ 0 w 3"/>
                <a:gd name="T1" fmla="*/ 0 h 5"/>
                <a:gd name="T2" fmla="*/ 3 w 3"/>
                <a:gd name="T3" fmla="*/ 5 h 5"/>
                <a:gd name="T4" fmla="*/ 0 w 3"/>
                <a:gd name="T5" fmla="*/ 0 h 5"/>
                <a:gd name="T6" fmla="*/ 0 60000 65536"/>
                <a:gd name="T7" fmla="*/ 0 60000 65536"/>
                <a:gd name="T8" fmla="*/ 0 60000 65536"/>
                <a:gd name="T9" fmla="*/ 0 w 3"/>
                <a:gd name="T10" fmla="*/ 0 h 5"/>
                <a:gd name="T11" fmla="*/ 3 w 3"/>
                <a:gd name="T12" fmla="*/ 5 h 5"/>
              </a:gdLst>
              <a:ahLst/>
              <a:cxnLst>
                <a:cxn ang="T6">
                  <a:pos x="T0" y="T1"/>
                </a:cxn>
                <a:cxn ang="T7">
                  <a:pos x="T2" y="T3"/>
                </a:cxn>
                <a:cxn ang="T8">
                  <a:pos x="T4" y="T5"/>
                </a:cxn>
              </a:cxnLst>
              <a:rect l="T9" t="T10" r="T11" b="T12"/>
              <a:pathLst>
                <a:path w="3" h="5">
                  <a:moveTo>
                    <a:pt x="0" y="0"/>
                  </a:moveTo>
                  <a:lnTo>
                    <a:pt x="3" y="5"/>
                  </a:lnTo>
                  <a:lnTo>
                    <a:pt x="0" y="0"/>
                  </a:lnTo>
                  <a:close/>
                </a:path>
              </a:pathLst>
            </a:custGeom>
            <a:solidFill>
              <a:srgbClr val="C195DB"/>
            </a:solidFill>
            <a:ln w="9525">
              <a:noFill/>
              <a:round/>
              <a:headEnd/>
              <a:tailEnd/>
            </a:ln>
          </p:spPr>
          <p:txBody>
            <a:bodyPr/>
            <a:lstStyle/>
            <a:p>
              <a:endParaRPr lang="ru-RU"/>
            </a:p>
          </p:txBody>
        </p:sp>
        <p:sp>
          <p:nvSpPr>
            <p:cNvPr id="22908" name="Freeform 1781"/>
            <p:cNvSpPr>
              <a:spLocks/>
            </p:cNvSpPr>
            <p:nvPr/>
          </p:nvSpPr>
          <p:spPr bwMode="auto">
            <a:xfrm>
              <a:off x="3952" y="1335"/>
              <a:ext cx="504" cy="277"/>
            </a:xfrm>
            <a:custGeom>
              <a:avLst/>
              <a:gdLst>
                <a:gd name="T0" fmla="*/ 499 w 504"/>
                <a:gd name="T1" fmla="*/ 20 h 277"/>
                <a:gd name="T2" fmla="*/ 494 w 504"/>
                <a:gd name="T3" fmla="*/ 13 h 277"/>
                <a:gd name="T4" fmla="*/ 491 w 504"/>
                <a:gd name="T5" fmla="*/ 12 h 277"/>
                <a:gd name="T6" fmla="*/ 487 w 504"/>
                <a:gd name="T7" fmla="*/ 10 h 277"/>
                <a:gd name="T8" fmla="*/ 483 w 504"/>
                <a:gd name="T9" fmla="*/ 8 h 277"/>
                <a:gd name="T10" fmla="*/ 480 w 504"/>
                <a:gd name="T11" fmla="*/ 7 h 277"/>
                <a:gd name="T12" fmla="*/ 475 w 504"/>
                <a:gd name="T13" fmla="*/ 7 h 277"/>
                <a:gd name="T14" fmla="*/ 468 w 504"/>
                <a:gd name="T15" fmla="*/ 7 h 277"/>
                <a:gd name="T16" fmla="*/ 456 w 504"/>
                <a:gd name="T17" fmla="*/ 8 h 277"/>
                <a:gd name="T18" fmla="*/ 443 w 504"/>
                <a:gd name="T19" fmla="*/ 12 h 277"/>
                <a:gd name="T20" fmla="*/ 427 w 504"/>
                <a:gd name="T21" fmla="*/ 14 h 277"/>
                <a:gd name="T22" fmla="*/ 412 w 504"/>
                <a:gd name="T23" fmla="*/ 21 h 277"/>
                <a:gd name="T24" fmla="*/ 395 w 504"/>
                <a:gd name="T25" fmla="*/ 29 h 277"/>
                <a:gd name="T26" fmla="*/ 376 w 504"/>
                <a:gd name="T27" fmla="*/ 37 h 277"/>
                <a:gd name="T28" fmla="*/ 337 w 504"/>
                <a:gd name="T29" fmla="*/ 56 h 277"/>
                <a:gd name="T30" fmla="*/ 317 w 504"/>
                <a:gd name="T31" fmla="*/ 69 h 277"/>
                <a:gd name="T32" fmla="*/ 296 w 504"/>
                <a:gd name="T33" fmla="*/ 80 h 277"/>
                <a:gd name="T34" fmla="*/ 254 w 504"/>
                <a:gd name="T35" fmla="*/ 105 h 277"/>
                <a:gd name="T36" fmla="*/ 211 w 504"/>
                <a:gd name="T37" fmla="*/ 133 h 277"/>
                <a:gd name="T38" fmla="*/ 170 w 504"/>
                <a:gd name="T39" fmla="*/ 161 h 277"/>
                <a:gd name="T40" fmla="*/ 96 w 504"/>
                <a:gd name="T41" fmla="*/ 212 h 277"/>
                <a:gd name="T42" fmla="*/ 37 w 504"/>
                <a:gd name="T43" fmla="*/ 255 h 277"/>
                <a:gd name="T44" fmla="*/ 3 w 504"/>
                <a:gd name="T45" fmla="*/ 277 h 277"/>
                <a:gd name="T46" fmla="*/ 0 w 504"/>
                <a:gd name="T47" fmla="*/ 273 h 277"/>
                <a:gd name="T48" fmla="*/ 33 w 504"/>
                <a:gd name="T49" fmla="*/ 250 h 277"/>
                <a:gd name="T50" fmla="*/ 91 w 504"/>
                <a:gd name="T51" fmla="*/ 207 h 277"/>
                <a:gd name="T52" fmla="*/ 167 w 504"/>
                <a:gd name="T53" fmla="*/ 156 h 277"/>
                <a:gd name="T54" fmla="*/ 208 w 504"/>
                <a:gd name="T55" fmla="*/ 127 h 277"/>
                <a:gd name="T56" fmla="*/ 251 w 504"/>
                <a:gd name="T57" fmla="*/ 101 h 277"/>
                <a:gd name="T58" fmla="*/ 294 w 504"/>
                <a:gd name="T59" fmla="*/ 75 h 277"/>
                <a:gd name="T60" fmla="*/ 314 w 504"/>
                <a:gd name="T61" fmla="*/ 63 h 277"/>
                <a:gd name="T62" fmla="*/ 335 w 504"/>
                <a:gd name="T63" fmla="*/ 52 h 277"/>
                <a:gd name="T64" fmla="*/ 374 w 504"/>
                <a:gd name="T65" fmla="*/ 33 h 277"/>
                <a:gd name="T66" fmla="*/ 393 w 504"/>
                <a:gd name="T67" fmla="*/ 23 h 277"/>
                <a:gd name="T68" fmla="*/ 410 w 504"/>
                <a:gd name="T69" fmla="*/ 16 h 277"/>
                <a:gd name="T70" fmla="*/ 425 w 504"/>
                <a:gd name="T71" fmla="*/ 10 h 277"/>
                <a:gd name="T72" fmla="*/ 442 w 504"/>
                <a:gd name="T73" fmla="*/ 5 h 277"/>
                <a:gd name="T74" fmla="*/ 456 w 504"/>
                <a:gd name="T75" fmla="*/ 2 h 277"/>
                <a:gd name="T76" fmla="*/ 468 w 504"/>
                <a:gd name="T77" fmla="*/ 0 h 277"/>
                <a:gd name="T78" fmla="*/ 475 w 504"/>
                <a:gd name="T79" fmla="*/ 0 h 277"/>
                <a:gd name="T80" fmla="*/ 480 w 504"/>
                <a:gd name="T81" fmla="*/ 0 h 277"/>
                <a:gd name="T82" fmla="*/ 485 w 504"/>
                <a:gd name="T83" fmla="*/ 2 h 277"/>
                <a:gd name="T84" fmla="*/ 489 w 504"/>
                <a:gd name="T85" fmla="*/ 4 h 277"/>
                <a:gd name="T86" fmla="*/ 494 w 504"/>
                <a:gd name="T87" fmla="*/ 7 h 277"/>
                <a:gd name="T88" fmla="*/ 497 w 504"/>
                <a:gd name="T89" fmla="*/ 10 h 277"/>
                <a:gd name="T90" fmla="*/ 504 w 504"/>
                <a:gd name="T91" fmla="*/ 16 h 277"/>
                <a:gd name="T92" fmla="*/ 499 w 504"/>
                <a:gd name="T93" fmla="*/ 20 h 27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04"/>
                <a:gd name="T142" fmla="*/ 0 h 277"/>
                <a:gd name="T143" fmla="*/ 504 w 504"/>
                <a:gd name="T144" fmla="*/ 277 h 27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04" h="277">
                  <a:moveTo>
                    <a:pt x="499" y="20"/>
                  </a:moveTo>
                  <a:lnTo>
                    <a:pt x="494" y="13"/>
                  </a:lnTo>
                  <a:lnTo>
                    <a:pt x="491" y="12"/>
                  </a:lnTo>
                  <a:lnTo>
                    <a:pt x="487" y="10"/>
                  </a:lnTo>
                  <a:lnTo>
                    <a:pt x="483" y="8"/>
                  </a:lnTo>
                  <a:lnTo>
                    <a:pt x="480" y="7"/>
                  </a:lnTo>
                  <a:lnTo>
                    <a:pt x="475" y="7"/>
                  </a:lnTo>
                  <a:lnTo>
                    <a:pt x="468" y="7"/>
                  </a:lnTo>
                  <a:lnTo>
                    <a:pt x="456" y="8"/>
                  </a:lnTo>
                  <a:lnTo>
                    <a:pt x="443" y="12"/>
                  </a:lnTo>
                  <a:lnTo>
                    <a:pt x="427" y="14"/>
                  </a:lnTo>
                  <a:lnTo>
                    <a:pt x="412" y="21"/>
                  </a:lnTo>
                  <a:lnTo>
                    <a:pt x="395" y="29"/>
                  </a:lnTo>
                  <a:lnTo>
                    <a:pt x="376" y="37"/>
                  </a:lnTo>
                  <a:lnTo>
                    <a:pt x="337" y="56"/>
                  </a:lnTo>
                  <a:lnTo>
                    <a:pt x="317" y="69"/>
                  </a:lnTo>
                  <a:lnTo>
                    <a:pt x="296" y="80"/>
                  </a:lnTo>
                  <a:lnTo>
                    <a:pt x="254" y="105"/>
                  </a:lnTo>
                  <a:lnTo>
                    <a:pt x="211" y="133"/>
                  </a:lnTo>
                  <a:lnTo>
                    <a:pt x="170" y="161"/>
                  </a:lnTo>
                  <a:lnTo>
                    <a:pt x="96" y="212"/>
                  </a:lnTo>
                  <a:lnTo>
                    <a:pt x="37" y="255"/>
                  </a:lnTo>
                  <a:lnTo>
                    <a:pt x="3" y="277"/>
                  </a:lnTo>
                  <a:lnTo>
                    <a:pt x="0" y="273"/>
                  </a:lnTo>
                  <a:lnTo>
                    <a:pt x="33" y="250"/>
                  </a:lnTo>
                  <a:lnTo>
                    <a:pt x="91" y="207"/>
                  </a:lnTo>
                  <a:lnTo>
                    <a:pt x="167" y="156"/>
                  </a:lnTo>
                  <a:lnTo>
                    <a:pt x="208" y="127"/>
                  </a:lnTo>
                  <a:lnTo>
                    <a:pt x="251" y="101"/>
                  </a:lnTo>
                  <a:lnTo>
                    <a:pt x="294" y="75"/>
                  </a:lnTo>
                  <a:lnTo>
                    <a:pt x="314" y="63"/>
                  </a:lnTo>
                  <a:lnTo>
                    <a:pt x="335" y="52"/>
                  </a:lnTo>
                  <a:lnTo>
                    <a:pt x="374" y="33"/>
                  </a:lnTo>
                  <a:lnTo>
                    <a:pt x="393" y="23"/>
                  </a:lnTo>
                  <a:lnTo>
                    <a:pt x="410" y="16"/>
                  </a:lnTo>
                  <a:lnTo>
                    <a:pt x="425" y="10"/>
                  </a:lnTo>
                  <a:lnTo>
                    <a:pt x="442" y="5"/>
                  </a:lnTo>
                  <a:lnTo>
                    <a:pt x="456" y="2"/>
                  </a:lnTo>
                  <a:lnTo>
                    <a:pt x="468" y="0"/>
                  </a:lnTo>
                  <a:lnTo>
                    <a:pt x="475" y="0"/>
                  </a:lnTo>
                  <a:lnTo>
                    <a:pt x="480" y="0"/>
                  </a:lnTo>
                  <a:lnTo>
                    <a:pt x="485" y="2"/>
                  </a:lnTo>
                  <a:lnTo>
                    <a:pt x="489" y="4"/>
                  </a:lnTo>
                  <a:lnTo>
                    <a:pt x="494" y="7"/>
                  </a:lnTo>
                  <a:lnTo>
                    <a:pt x="497" y="10"/>
                  </a:lnTo>
                  <a:lnTo>
                    <a:pt x="504" y="16"/>
                  </a:lnTo>
                  <a:lnTo>
                    <a:pt x="499" y="20"/>
                  </a:lnTo>
                  <a:close/>
                </a:path>
              </a:pathLst>
            </a:custGeom>
            <a:solidFill>
              <a:srgbClr val="C195DB"/>
            </a:solidFill>
            <a:ln w="9525">
              <a:noFill/>
              <a:round/>
              <a:headEnd/>
              <a:tailEnd/>
            </a:ln>
          </p:spPr>
          <p:txBody>
            <a:bodyPr/>
            <a:lstStyle/>
            <a:p>
              <a:endParaRPr lang="ru-RU"/>
            </a:p>
          </p:txBody>
        </p:sp>
        <p:sp>
          <p:nvSpPr>
            <p:cNvPr id="22909" name="Freeform 1782"/>
            <p:cNvSpPr>
              <a:spLocks/>
            </p:cNvSpPr>
            <p:nvPr/>
          </p:nvSpPr>
          <p:spPr bwMode="auto">
            <a:xfrm>
              <a:off x="4450" y="1353"/>
              <a:ext cx="4" cy="3"/>
            </a:xfrm>
            <a:custGeom>
              <a:avLst/>
              <a:gdLst>
                <a:gd name="T0" fmla="*/ 4 w 4"/>
                <a:gd name="T1" fmla="*/ 0 h 3"/>
                <a:gd name="T2" fmla="*/ 0 w 4"/>
                <a:gd name="T3" fmla="*/ 3 h 3"/>
                <a:gd name="T4" fmla="*/ 4 w 4"/>
                <a:gd name="T5" fmla="*/ 0 h 3"/>
                <a:gd name="T6" fmla="*/ 0 60000 65536"/>
                <a:gd name="T7" fmla="*/ 0 60000 65536"/>
                <a:gd name="T8" fmla="*/ 0 60000 65536"/>
                <a:gd name="T9" fmla="*/ 0 w 4"/>
                <a:gd name="T10" fmla="*/ 0 h 3"/>
                <a:gd name="T11" fmla="*/ 4 w 4"/>
                <a:gd name="T12" fmla="*/ 3 h 3"/>
              </a:gdLst>
              <a:ahLst/>
              <a:cxnLst>
                <a:cxn ang="T6">
                  <a:pos x="T0" y="T1"/>
                </a:cxn>
                <a:cxn ang="T7">
                  <a:pos x="T2" y="T3"/>
                </a:cxn>
                <a:cxn ang="T8">
                  <a:pos x="T4" y="T5"/>
                </a:cxn>
              </a:cxnLst>
              <a:rect l="T9" t="T10" r="T11" b="T12"/>
              <a:pathLst>
                <a:path w="4" h="3">
                  <a:moveTo>
                    <a:pt x="4" y="0"/>
                  </a:moveTo>
                  <a:lnTo>
                    <a:pt x="0" y="3"/>
                  </a:lnTo>
                  <a:lnTo>
                    <a:pt x="4" y="0"/>
                  </a:lnTo>
                  <a:close/>
                </a:path>
              </a:pathLst>
            </a:custGeom>
            <a:solidFill>
              <a:srgbClr val="C195DB"/>
            </a:solidFill>
            <a:ln w="9525">
              <a:noFill/>
              <a:round/>
              <a:headEnd/>
              <a:tailEnd/>
            </a:ln>
          </p:spPr>
          <p:txBody>
            <a:bodyPr/>
            <a:lstStyle/>
            <a:p>
              <a:endParaRPr lang="ru-RU"/>
            </a:p>
          </p:txBody>
        </p:sp>
        <p:sp>
          <p:nvSpPr>
            <p:cNvPr id="22910" name="Freeform 1783"/>
            <p:cNvSpPr>
              <a:spLocks/>
            </p:cNvSpPr>
            <p:nvPr/>
          </p:nvSpPr>
          <p:spPr bwMode="auto">
            <a:xfrm>
              <a:off x="3878" y="1608"/>
              <a:ext cx="73" cy="18"/>
            </a:xfrm>
            <a:custGeom>
              <a:avLst/>
              <a:gdLst>
                <a:gd name="T0" fmla="*/ 73 w 73"/>
                <a:gd name="T1" fmla="*/ 4 h 18"/>
                <a:gd name="T2" fmla="*/ 61 w 73"/>
                <a:gd name="T3" fmla="*/ 14 h 18"/>
                <a:gd name="T4" fmla="*/ 55 w 73"/>
                <a:gd name="T5" fmla="*/ 17 h 18"/>
                <a:gd name="T6" fmla="*/ 50 w 73"/>
                <a:gd name="T7" fmla="*/ 17 h 18"/>
                <a:gd name="T8" fmla="*/ 39 w 73"/>
                <a:gd name="T9" fmla="*/ 18 h 18"/>
                <a:gd name="T10" fmla="*/ 31 w 73"/>
                <a:gd name="T11" fmla="*/ 18 h 18"/>
                <a:gd name="T12" fmla="*/ 16 w 73"/>
                <a:gd name="T13" fmla="*/ 15 h 18"/>
                <a:gd name="T14" fmla="*/ 9 w 73"/>
                <a:gd name="T15" fmla="*/ 14 h 18"/>
                <a:gd name="T16" fmla="*/ 0 w 73"/>
                <a:gd name="T17" fmla="*/ 14 h 18"/>
                <a:gd name="T18" fmla="*/ 0 w 73"/>
                <a:gd name="T19" fmla="*/ 6 h 18"/>
                <a:gd name="T20" fmla="*/ 9 w 73"/>
                <a:gd name="T21" fmla="*/ 6 h 18"/>
                <a:gd name="T22" fmla="*/ 18 w 73"/>
                <a:gd name="T23" fmla="*/ 8 h 18"/>
                <a:gd name="T24" fmla="*/ 31 w 73"/>
                <a:gd name="T25" fmla="*/ 12 h 18"/>
                <a:gd name="T26" fmla="*/ 39 w 73"/>
                <a:gd name="T27" fmla="*/ 14 h 18"/>
                <a:gd name="T28" fmla="*/ 49 w 73"/>
                <a:gd name="T29" fmla="*/ 12 h 18"/>
                <a:gd name="T30" fmla="*/ 53 w 73"/>
                <a:gd name="T31" fmla="*/ 10 h 18"/>
                <a:gd name="T32" fmla="*/ 58 w 73"/>
                <a:gd name="T33" fmla="*/ 8 h 18"/>
                <a:gd name="T34" fmla="*/ 70 w 73"/>
                <a:gd name="T35" fmla="*/ 0 h 18"/>
                <a:gd name="T36" fmla="*/ 73 w 73"/>
                <a:gd name="T37" fmla="*/ 4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73"/>
                <a:gd name="T58" fmla="*/ 0 h 18"/>
                <a:gd name="T59" fmla="*/ 73 w 73"/>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73" h="18">
                  <a:moveTo>
                    <a:pt x="73" y="4"/>
                  </a:moveTo>
                  <a:lnTo>
                    <a:pt x="61" y="14"/>
                  </a:lnTo>
                  <a:lnTo>
                    <a:pt x="55" y="17"/>
                  </a:lnTo>
                  <a:lnTo>
                    <a:pt x="50" y="17"/>
                  </a:lnTo>
                  <a:lnTo>
                    <a:pt x="39" y="18"/>
                  </a:lnTo>
                  <a:lnTo>
                    <a:pt x="31" y="18"/>
                  </a:lnTo>
                  <a:lnTo>
                    <a:pt x="16" y="15"/>
                  </a:lnTo>
                  <a:lnTo>
                    <a:pt x="9" y="14"/>
                  </a:lnTo>
                  <a:lnTo>
                    <a:pt x="0" y="14"/>
                  </a:lnTo>
                  <a:lnTo>
                    <a:pt x="0" y="6"/>
                  </a:lnTo>
                  <a:lnTo>
                    <a:pt x="9" y="6"/>
                  </a:lnTo>
                  <a:lnTo>
                    <a:pt x="18" y="8"/>
                  </a:lnTo>
                  <a:lnTo>
                    <a:pt x="31" y="12"/>
                  </a:lnTo>
                  <a:lnTo>
                    <a:pt x="39" y="14"/>
                  </a:lnTo>
                  <a:lnTo>
                    <a:pt x="49" y="12"/>
                  </a:lnTo>
                  <a:lnTo>
                    <a:pt x="53" y="10"/>
                  </a:lnTo>
                  <a:lnTo>
                    <a:pt x="58" y="8"/>
                  </a:lnTo>
                  <a:lnTo>
                    <a:pt x="70" y="0"/>
                  </a:lnTo>
                  <a:lnTo>
                    <a:pt x="73" y="4"/>
                  </a:lnTo>
                  <a:close/>
                </a:path>
              </a:pathLst>
            </a:custGeom>
            <a:solidFill>
              <a:srgbClr val="C195DB"/>
            </a:solidFill>
            <a:ln w="9525">
              <a:noFill/>
              <a:round/>
              <a:headEnd/>
              <a:tailEnd/>
            </a:ln>
          </p:spPr>
          <p:txBody>
            <a:bodyPr/>
            <a:lstStyle/>
            <a:p>
              <a:endParaRPr lang="ru-RU"/>
            </a:p>
          </p:txBody>
        </p:sp>
        <p:sp>
          <p:nvSpPr>
            <p:cNvPr id="22911" name="Freeform 1784"/>
            <p:cNvSpPr>
              <a:spLocks/>
            </p:cNvSpPr>
            <p:nvPr/>
          </p:nvSpPr>
          <p:spPr bwMode="auto">
            <a:xfrm>
              <a:off x="3950" y="1608"/>
              <a:ext cx="1" cy="5"/>
            </a:xfrm>
            <a:custGeom>
              <a:avLst/>
              <a:gdLst>
                <a:gd name="T0" fmla="*/ 1 w 1"/>
                <a:gd name="T1" fmla="*/ 5 h 5"/>
                <a:gd name="T2" fmla="*/ 0 w 1"/>
                <a:gd name="T3" fmla="*/ 0 h 5"/>
                <a:gd name="T4" fmla="*/ 1 w 1"/>
                <a:gd name="T5" fmla="*/ 5 h 5"/>
                <a:gd name="T6" fmla="*/ 0 60000 65536"/>
                <a:gd name="T7" fmla="*/ 0 60000 65536"/>
                <a:gd name="T8" fmla="*/ 0 60000 65536"/>
                <a:gd name="T9" fmla="*/ 0 w 1"/>
                <a:gd name="T10" fmla="*/ 0 h 5"/>
                <a:gd name="T11" fmla="*/ 1 w 1"/>
                <a:gd name="T12" fmla="*/ 5 h 5"/>
              </a:gdLst>
              <a:ahLst/>
              <a:cxnLst>
                <a:cxn ang="T6">
                  <a:pos x="T0" y="T1"/>
                </a:cxn>
                <a:cxn ang="T7">
                  <a:pos x="T2" y="T3"/>
                </a:cxn>
                <a:cxn ang="T8">
                  <a:pos x="T4" y="T5"/>
                </a:cxn>
              </a:cxnLst>
              <a:rect l="T9" t="T10" r="T11" b="T12"/>
              <a:pathLst>
                <a:path w="1" h="5">
                  <a:moveTo>
                    <a:pt x="1" y="5"/>
                  </a:moveTo>
                  <a:lnTo>
                    <a:pt x="0" y="0"/>
                  </a:lnTo>
                  <a:lnTo>
                    <a:pt x="1" y="5"/>
                  </a:lnTo>
                  <a:close/>
                </a:path>
              </a:pathLst>
            </a:custGeom>
            <a:solidFill>
              <a:srgbClr val="C195DB"/>
            </a:solidFill>
            <a:ln w="9525">
              <a:noFill/>
              <a:round/>
              <a:headEnd/>
              <a:tailEnd/>
            </a:ln>
          </p:spPr>
          <p:txBody>
            <a:bodyPr/>
            <a:lstStyle/>
            <a:p>
              <a:endParaRPr lang="ru-RU"/>
            </a:p>
          </p:txBody>
        </p:sp>
        <p:sp>
          <p:nvSpPr>
            <p:cNvPr id="22912" name="Freeform 1785"/>
            <p:cNvSpPr>
              <a:spLocks/>
            </p:cNvSpPr>
            <p:nvPr/>
          </p:nvSpPr>
          <p:spPr bwMode="auto">
            <a:xfrm>
              <a:off x="3829" y="1615"/>
              <a:ext cx="49" cy="86"/>
            </a:xfrm>
            <a:custGeom>
              <a:avLst/>
              <a:gdLst>
                <a:gd name="T0" fmla="*/ 49 w 49"/>
                <a:gd name="T1" fmla="*/ 7 h 86"/>
                <a:gd name="T2" fmla="*/ 41 w 49"/>
                <a:gd name="T3" fmla="*/ 7 h 86"/>
                <a:gd name="T4" fmla="*/ 34 w 49"/>
                <a:gd name="T5" fmla="*/ 11 h 86"/>
                <a:gd name="T6" fmla="*/ 28 w 49"/>
                <a:gd name="T7" fmla="*/ 13 h 86"/>
                <a:gd name="T8" fmla="*/ 22 w 49"/>
                <a:gd name="T9" fmla="*/ 17 h 86"/>
                <a:gd name="T10" fmla="*/ 18 w 49"/>
                <a:gd name="T11" fmla="*/ 20 h 86"/>
                <a:gd name="T12" fmla="*/ 15 w 49"/>
                <a:gd name="T13" fmla="*/ 25 h 86"/>
                <a:gd name="T14" fmla="*/ 11 w 49"/>
                <a:gd name="T15" fmla="*/ 31 h 86"/>
                <a:gd name="T16" fmla="*/ 10 w 49"/>
                <a:gd name="T17" fmla="*/ 37 h 86"/>
                <a:gd name="T18" fmla="*/ 9 w 49"/>
                <a:gd name="T19" fmla="*/ 41 h 86"/>
                <a:gd name="T20" fmla="*/ 7 w 49"/>
                <a:gd name="T21" fmla="*/ 47 h 86"/>
                <a:gd name="T22" fmla="*/ 7 w 49"/>
                <a:gd name="T23" fmla="*/ 54 h 86"/>
                <a:gd name="T24" fmla="*/ 9 w 49"/>
                <a:gd name="T25" fmla="*/ 60 h 86"/>
                <a:gd name="T26" fmla="*/ 10 w 49"/>
                <a:gd name="T27" fmla="*/ 65 h 86"/>
                <a:gd name="T28" fmla="*/ 11 w 49"/>
                <a:gd name="T29" fmla="*/ 71 h 86"/>
                <a:gd name="T30" fmla="*/ 13 w 49"/>
                <a:gd name="T31" fmla="*/ 76 h 86"/>
                <a:gd name="T32" fmla="*/ 18 w 49"/>
                <a:gd name="T33" fmla="*/ 82 h 86"/>
                <a:gd name="T34" fmla="*/ 11 w 49"/>
                <a:gd name="T35" fmla="*/ 86 h 86"/>
                <a:gd name="T36" fmla="*/ 9 w 49"/>
                <a:gd name="T37" fmla="*/ 79 h 86"/>
                <a:gd name="T38" fmla="*/ 5 w 49"/>
                <a:gd name="T39" fmla="*/ 73 h 86"/>
                <a:gd name="T40" fmla="*/ 3 w 49"/>
                <a:gd name="T41" fmla="*/ 68 h 86"/>
                <a:gd name="T42" fmla="*/ 2 w 49"/>
                <a:gd name="T43" fmla="*/ 60 h 86"/>
                <a:gd name="T44" fmla="*/ 0 w 49"/>
                <a:gd name="T45" fmla="*/ 54 h 86"/>
                <a:gd name="T46" fmla="*/ 0 w 49"/>
                <a:gd name="T47" fmla="*/ 47 h 86"/>
                <a:gd name="T48" fmla="*/ 2 w 49"/>
                <a:gd name="T49" fmla="*/ 41 h 86"/>
                <a:gd name="T50" fmla="*/ 3 w 49"/>
                <a:gd name="T51" fmla="*/ 35 h 86"/>
                <a:gd name="T52" fmla="*/ 7 w 49"/>
                <a:gd name="T53" fmla="*/ 28 h 86"/>
                <a:gd name="T54" fmla="*/ 10 w 49"/>
                <a:gd name="T55" fmla="*/ 22 h 86"/>
                <a:gd name="T56" fmla="*/ 13 w 49"/>
                <a:gd name="T57" fmla="*/ 17 h 86"/>
                <a:gd name="T58" fmla="*/ 19 w 49"/>
                <a:gd name="T59" fmla="*/ 13 h 86"/>
                <a:gd name="T60" fmla="*/ 26 w 49"/>
                <a:gd name="T61" fmla="*/ 7 h 86"/>
                <a:gd name="T62" fmla="*/ 32 w 49"/>
                <a:gd name="T63" fmla="*/ 5 h 86"/>
                <a:gd name="T64" fmla="*/ 40 w 49"/>
                <a:gd name="T65" fmla="*/ 1 h 86"/>
                <a:gd name="T66" fmla="*/ 49 w 49"/>
                <a:gd name="T67" fmla="*/ 0 h 86"/>
                <a:gd name="T68" fmla="*/ 49 w 49"/>
                <a:gd name="T69" fmla="*/ 7 h 8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9"/>
                <a:gd name="T106" fmla="*/ 0 h 86"/>
                <a:gd name="T107" fmla="*/ 49 w 49"/>
                <a:gd name="T108" fmla="*/ 86 h 8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9" h="86">
                  <a:moveTo>
                    <a:pt x="49" y="7"/>
                  </a:moveTo>
                  <a:lnTo>
                    <a:pt x="41" y="7"/>
                  </a:lnTo>
                  <a:lnTo>
                    <a:pt x="34" y="11"/>
                  </a:lnTo>
                  <a:lnTo>
                    <a:pt x="28" y="13"/>
                  </a:lnTo>
                  <a:lnTo>
                    <a:pt x="22" y="17"/>
                  </a:lnTo>
                  <a:lnTo>
                    <a:pt x="18" y="20"/>
                  </a:lnTo>
                  <a:lnTo>
                    <a:pt x="15" y="25"/>
                  </a:lnTo>
                  <a:lnTo>
                    <a:pt x="11" y="31"/>
                  </a:lnTo>
                  <a:lnTo>
                    <a:pt x="10" y="37"/>
                  </a:lnTo>
                  <a:lnTo>
                    <a:pt x="9" y="41"/>
                  </a:lnTo>
                  <a:lnTo>
                    <a:pt x="7" y="47"/>
                  </a:lnTo>
                  <a:lnTo>
                    <a:pt x="7" y="54"/>
                  </a:lnTo>
                  <a:lnTo>
                    <a:pt x="9" y="60"/>
                  </a:lnTo>
                  <a:lnTo>
                    <a:pt x="10" y="65"/>
                  </a:lnTo>
                  <a:lnTo>
                    <a:pt x="11" y="71"/>
                  </a:lnTo>
                  <a:lnTo>
                    <a:pt x="13" y="76"/>
                  </a:lnTo>
                  <a:lnTo>
                    <a:pt x="18" y="82"/>
                  </a:lnTo>
                  <a:lnTo>
                    <a:pt x="11" y="86"/>
                  </a:lnTo>
                  <a:lnTo>
                    <a:pt x="9" y="79"/>
                  </a:lnTo>
                  <a:lnTo>
                    <a:pt x="5" y="73"/>
                  </a:lnTo>
                  <a:lnTo>
                    <a:pt x="3" y="68"/>
                  </a:lnTo>
                  <a:lnTo>
                    <a:pt x="2" y="60"/>
                  </a:lnTo>
                  <a:lnTo>
                    <a:pt x="0" y="54"/>
                  </a:lnTo>
                  <a:lnTo>
                    <a:pt x="0" y="47"/>
                  </a:lnTo>
                  <a:lnTo>
                    <a:pt x="2" y="41"/>
                  </a:lnTo>
                  <a:lnTo>
                    <a:pt x="3" y="35"/>
                  </a:lnTo>
                  <a:lnTo>
                    <a:pt x="7" y="28"/>
                  </a:lnTo>
                  <a:lnTo>
                    <a:pt x="10" y="22"/>
                  </a:lnTo>
                  <a:lnTo>
                    <a:pt x="13" y="17"/>
                  </a:lnTo>
                  <a:lnTo>
                    <a:pt x="19" y="13"/>
                  </a:lnTo>
                  <a:lnTo>
                    <a:pt x="26" y="7"/>
                  </a:lnTo>
                  <a:lnTo>
                    <a:pt x="32" y="5"/>
                  </a:lnTo>
                  <a:lnTo>
                    <a:pt x="40" y="1"/>
                  </a:lnTo>
                  <a:lnTo>
                    <a:pt x="49" y="0"/>
                  </a:lnTo>
                  <a:lnTo>
                    <a:pt x="49" y="7"/>
                  </a:lnTo>
                  <a:close/>
                </a:path>
              </a:pathLst>
            </a:custGeom>
            <a:solidFill>
              <a:srgbClr val="C195DB"/>
            </a:solidFill>
            <a:ln w="9525">
              <a:noFill/>
              <a:round/>
              <a:headEnd/>
              <a:tailEnd/>
            </a:ln>
          </p:spPr>
          <p:txBody>
            <a:bodyPr/>
            <a:lstStyle/>
            <a:p>
              <a:endParaRPr lang="ru-RU"/>
            </a:p>
          </p:txBody>
        </p:sp>
        <p:sp>
          <p:nvSpPr>
            <p:cNvPr id="22913" name="Freeform 1786"/>
            <p:cNvSpPr>
              <a:spLocks/>
            </p:cNvSpPr>
            <p:nvPr/>
          </p:nvSpPr>
          <p:spPr bwMode="auto">
            <a:xfrm>
              <a:off x="3878" y="1615"/>
              <a:ext cx="1" cy="6"/>
            </a:xfrm>
            <a:custGeom>
              <a:avLst/>
              <a:gdLst>
                <a:gd name="T0" fmla="*/ 0 w 1"/>
                <a:gd name="T1" fmla="*/ 0 h 6"/>
                <a:gd name="T2" fmla="*/ 0 w 1"/>
                <a:gd name="T3" fmla="*/ 6 h 6"/>
                <a:gd name="T4" fmla="*/ 0 w 1"/>
                <a:gd name="T5" fmla="*/ 0 h 6"/>
                <a:gd name="T6" fmla="*/ 0 60000 65536"/>
                <a:gd name="T7" fmla="*/ 0 60000 65536"/>
                <a:gd name="T8" fmla="*/ 0 60000 65536"/>
                <a:gd name="T9" fmla="*/ 0 w 1"/>
                <a:gd name="T10" fmla="*/ 0 h 6"/>
                <a:gd name="T11" fmla="*/ 1 w 1"/>
                <a:gd name="T12" fmla="*/ 6 h 6"/>
              </a:gdLst>
              <a:ahLst/>
              <a:cxnLst>
                <a:cxn ang="T6">
                  <a:pos x="T0" y="T1"/>
                </a:cxn>
                <a:cxn ang="T7">
                  <a:pos x="T2" y="T3"/>
                </a:cxn>
                <a:cxn ang="T8">
                  <a:pos x="T4" y="T5"/>
                </a:cxn>
              </a:cxnLst>
              <a:rect l="T9" t="T10" r="T11" b="T12"/>
              <a:pathLst>
                <a:path w="1" h="6">
                  <a:moveTo>
                    <a:pt x="0" y="0"/>
                  </a:moveTo>
                  <a:lnTo>
                    <a:pt x="0" y="6"/>
                  </a:lnTo>
                  <a:lnTo>
                    <a:pt x="0" y="0"/>
                  </a:lnTo>
                  <a:close/>
                </a:path>
              </a:pathLst>
            </a:custGeom>
            <a:solidFill>
              <a:srgbClr val="C195DB"/>
            </a:solidFill>
            <a:ln w="9525">
              <a:noFill/>
              <a:round/>
              <a:headEnd/>
              <a:tailEnd/>
            </a:ln>
          </p:spPr>
          <p:txBody>
            <a:bodyPr/>
            <a:lstStyle/>
            <a:p>
              <a:endParaRPr lang="ru-RU"/>
            </a:p>
          </p:txBody>
        </p:sp>
        <p:sp>
          <p:nvSpPr>
            <p:cNvPr id="22914" name="Freeform 1787"/>
            <p:cNvSpPr>
              <a:spLocks/>
            </p:cNvSpPr>
            <p:nvPr/>
          </p:nvSpPr>
          <p:spPr bwMode="auto">
            <a:xfrm>
              <a:off x="3839" y="1697"/>
              <a:ext cx="8" cy="4"/>
            </a:xfrm>
            <a:custGeom>
              <a:avLst/>
              <a:gdLst>
                <a:gd name="T0" fmla="*/ 0 w 8"/>
                <a:gd name="T1" fmla="*/ 4 h 4"/>
                <a:gd name="T2" fmla="*/ 2 w 8"/>
                <a:gd name="T3" fmla="*/ 4 h 4"/>
                <a:gd name="T4" fmla="*/ 6 w 8"/>
                <a:gd name="T5" fmla="*/ 0 h 4"/>
                <a:gd name="T6" fmla="*/ 8 w 8"/>
                <a:gd name="T7" fmla="*/ 0 h 4"/>
                <a:gd name="T8" fmla="*/ 0 w 8"/>
                <a:gd name="T9" fmla="*/ 4 h 4"/>
                <a:gd name="T10" fmla="*/ 0 60000 65536"/>
                <a:gd name="T11" fmla="*/ 0 60000 65536"/>
                <a:gd name="T12" fmla="*/ 0 60000 65536"/>
                <a:gd name="T13" fmla="*/ 0 60000 65536"/>
                <a:gd name="T14" fmla="*/ 0 60000 65536"/>
                <a:gd name="T15" fmla="*/ 0 w 8"/>
                <a:gd name="T16" fmla="*/ 0 h 4"/>
                <a:gd name="T17" fmla="*/ 8 w 8"/>
                <a:gd name="T18" fmla="*/ 4 h 4"/>
              </a:gdLst>
              <a:ahLst/>
              <a:cxnLst>
                <a:cxn ang="T10">
                  <a:pos x="T0" y="T1"/>
                </a:cxn>
                <a:cxn ang="T11">
                  <a:pos x="T2" y="T3"/>
                </a:cxn>
                <a:cxn ang="T12">
                  <a:pos x="T4" y="T5"/>
                </a:cxn>
                <a:cxn ang="T13">
                  <a:pos x="T6" y="T7"/>
                </a:cxn>
                <a:cxn ang="T14">
                  <a:pos x="T8" y="T9"/>
                </a:cxn>
              </a:cxnLst>
              <a:rect l="T15" t="T16" r="T17" b="T18"/>
              <a:pathLst>
                <a:path w="8" h="4">
                  <a:moveTo>
                    <a:pt x="0" y="4"/>
                  </a:moveTo>
                  <a:lnTo>
                    <a:pt x="2" y="4"/>
                  </a:lnTo>
                  <a:lnTo>
                    <a:pt x="6" y="0"/>
                  </a:lnTo>
                  <a:lnTo>
                    <a:pt x="8" y="0"/>
                  </a:lnTo>
                  <a:lnTo>
                    <a:pt x="0" y="4"/>
                  </a:lnTo>
                  <a:close/>
                </a:path>
              </a:pathLst>
            </a:custGeom>
            <a:solidFill>
              <a:srgbClr val="C195DB"/>
            </a:solidFill>
            <a:ln w="9525">
              <a:noFill/>
              <a:round/>
              <a:headEnd/>
              <a:tailEnd/>
            </a:ln>
          </p:spPr>
          <p:txBody>
            <a:bodyPr/>
            <a:lstStyle/>
            <a:p>
              <a:endParaRPr lang="ru-RU"/>
            </a:p>
          </p:txBody>
        </p:sp>
        <p:sp>
          <p:nvSpPr>
            <p:cNvPr id="22915" name="Freeform 1788"/>
            <p:cNvSpPr>
              <a:spLocks/>
            </p:cNvSpPr>
            <p:nvPr/>
          </p:nvSpPr>
          <p:spPr bwMode="auto">
            <a:xfrm>
              <a:off x="3896" y="2788"/>
              <a:ext cx="547" cy="320"/>
            </a:xfrm>
            <a:custGeom>
              <a:avLst/>
              <a:gdLst>
                <a:gd name="T0" fmla="*/ 0 w 547"/>
                <a:gd name="T1" fmla="*/ 0 h 320"/>
                <a:gd name="T2" fmla="*/ 27 w 547"/>
                <a:gd name="T3" fmla="*/ 9 h 320"/>
                <a:gd name="T4" fmla="*/ 94 w 547"/>
                <a:gd name="T5" fmla="*/ 33 h 320"/>
                <a:gd name="T6" fmla="*/ 139 w 547"/>
                <a:gd name="T7" fmla="*/ 49 h 320"/>
                <a:gd name="T8" fmla="*/ 188 w 547"/>
                <a:gd name="T9" fmla="*/ 67 h 320"/>
                <a:gd name="T10" fmla="*/ 242 w 547"/>
                <a:gd name="T11" fmla="*/ 90 h 320"/>
                <a:gd name="T12" fmla="*/ 295 w 547"/>
                <a:gd name="T13" fmla="*/ 112 h 320"/>
                <a:gd name="T14" fmla="*/ 348 w 547"/>
                <a:gd name="T15" fmla="*/ 137 h 320"/>
                <a:gd name="T16" fmla="*/ 398 w 547"/>
                <a:gd name="T17" fmla="*/ 160 h 320"/>
                <a:gd name="T18" fmla="*/ 422 w 547"/>
                <a:gd name="T19" fmla="*/ 173 h 320"/>
                <a:gd name="T20" fmla="*/ 444 w 547"/>
                <a:gd name="T21" fmla="*/ 186 h 320"/>
                <a:gd name="T22" fmla="*/ 466 w 547"/>
                <a:gd name="T23" fmla="*/ 198 h 320"/>
                <a:gd name="T24" fmla="*/ 485 w 547"/>
                <a:gd name="T25" fmla="*/ 211 h 320"/>
                <a:gd name="T26" fmla="*/ 501 w 547"/>
                <a:gd name="T27" fmla="*/ 224 h 320"/>
                <a:gd name="T28" fmla="*/ 517 w 547"/>
                <a:gd name="T29" fmla="*/ 235 h 320"/>
                <a:gd name="T30" fmla="*/ 522 w 547"/>
                <a:gd name="T31" fmla="*/ 242 h 320"/>
                <a:gd name="T32" fmla="*/ 528 w 547"/>
                <a:gd name="T33" fmla="*/ 248 h 320"/>
                <a:gd name="T34" fmla="*/ 537 w 547"/>
                <a:gd name="T35" fmla="*/ 260 h 320"/>
                <a:gd name="T36" fmla="*/ 541 w 547"/>
                <a:gd name="T37" fmla="*/ 265 h 320"/>
                <a:gd name="T38" fmla="*/ 543 w 547"/>
                <a:gd name="T39" fmla="*/ 271 h 320"/>
                <a:gd name="T40" fmla="*/ 545 w 547"/>
                <a:gd name="T41" fmla="*/ 277 h 320"/>
                <a:gd name="T42" fmla="*/ 547 w 547"/>
                <a:gd name="T43" fmla="*/ 282 h 320"/>
                <a:gd name="T44" fmla="*/ 547 w 547"/>
                <a:gd name="T45" fmla="*/ 288 h 320"/>
                <a:gd name="T46" fmla="*/ 547 w 547"/>
                <a:gd name="T47" fmla="*/ 293 h 320"/>
                <a:gd name="T48" fmla="*/ 545 w 547"/>
                <a:gd name="T49" fmla="*/ 298 h 320"/>
                <a:gd name="T50" fmla="*/ 543 w 547"/>
                <a:gd name="T51" fmla="*/ 304 h 320"/>
                <a:gd name="T52" fmla="*/ 541 w 547"/>
                <a:gd name="T53" fmla="*/ 307 h 320"/>
                <a:gd name="T54" fmla="*/ 536 w 547"/>
                <a:gd name="T55" fmla="*/ 312 h 320"/>
                <a:gd name="T56" fmla="*/ 531 w 547"/>
                <a:gd name="T57" fmla="*/ 315 h 320"/>
                <a:gd name="T58" fmla="*/ 526 w 547"/>
                <a:gd name="T59" fmla="*/ 316 h 320"/>
                <a:gd name="T60" fmla="*/ 522 w 547"/>
                <a:gd name="T61" fmla="*/ 318 h 320"/>
                <a:gd name="T62" fmla="*/ 515 w 547"/>
                <a:gd name="T63" fmla="*/ 320 h 320"/>
                <a:gd name="T64" fmla="*/ 503 w 547"/>
                <a:gd name="T65" fmla="*/ 320 h 320"/>
                <a:gd name="T66" fmla="*/ 487 w 547"/>
                <a:gd name="T67" fmla="*/ 318 h 320"/>
                <a:gd name="T68" fmla="*/ 479 w 547"/>
                <a:gd name="T69" fmla="*/ 317 h 320"/>
                <a:gd name="T70" fmla="*/ 471 w 547"/>
                <a:gd name="T71" fmla="*/ 314 h 320"/>
                <a:gd name="T72" fmla="*/ 462 w 547"/>
                <a:gd name="T73" fmla="*/ 310 h 320"/>
                <a:gd name="T74" fmla="*/ 452 w 547"/>
                <a:gd name="T75" fmla="*/ 307 h 320"/>
                <a:gd name="T76" fmla="*/ 434 w 547"/>
                <a:gd name="T77" fmla="*/ 299 h 320"/>
                <a:gd name="T78" fmla="*/ 413 w 547"/>
                <a:gd name="T79" fmla="*/ 290 h 320"/>
                <a:gd name="T80" fmla="*/ 391 w 547"/>
                <a:gd name="T81" fmla="*/ 279 h 320"/>
                <a:gd name="T82" fmla="*/ 368 w 547"/>
                <a:gd name="T83" fmla="*/ 266 h 320"/>
                <a:gd name="T84" fmla="*/ 344 w 547"/>
                <a:gd name="T85" fmla="*/ 252 h 320"/>
                <a:gd name="T86" fmla="*/ 321 w 547"/>
                <a:gd name="T87" fmla="*/ 238 h 320"/>
                <a:gd name="T88" fmla="*/ 297 w 547"/>
                <a:gd name="T89" fmla="*/ 223 h 320"/>
                <a:gd name="T90" fmla="*/ 250 w 547"/>
                <a:gd name="T91" fmla="*/ 190 h 320"/>
                <a:gd name="T92" fmla="*/ 203 w 547"/>
                <a:gd name="T93" fmla="*/ 156 h 320"/>
                <a:gd name="T94" fmla="*/ 156 w 547"/>
                <a:gd name="T95" fmla="*/ 123 h 320"/>
                <a:gd name="T96" fmla="*/ 77 w 547"/>
                <a:gd name="T97" fmla="*/ 62 h 320"/>
                <a:gd name="T98" fmla="*/ 21 w 547"/>
                <a:gd name="T99" fmla="*/ 17 h 320"/>
                <a:gd name="T100" fmla="*/ 0 w 547"/>
                <a:gd name="T101" fmla="*/ 0 h 32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47"/>
                <a:gd name="T154" fmla="*/ 0 h 320"/>
                <a:gd name="T155" fmla="*/ 547 w 547"/>
                <a:gd name="T156" fmla="*/ 320 h 32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47" h="320">
                  <a:moveTo>
                    <a:pt x="0" y="0"/>
                  </a:moveTo>
                  <a:lnTo>
                    <a:pt x="27" y="9"/>
                  </a:lnTo>
                  <a:lnTo>
                    <a:pt x="94" y="33"/>
                  </a:lnTo>
                  <a:lnTo>
                    <a:pt x="139" y="49"/>
                  </a:lnTo>
                  <a:lnTo>
                    <a:pt x="188" y="67"/>
                  </a:lnTo>
                  <a:lnTo>
                    <a:pt x="242" y="90"/>
                  </a:lnTo>
                  <a:lnTo>
                    <a:pt x="295" y="112"/>
                  </a:lnTo>
                  <a:lnTo>
                    <a:pt x="348" y="137"/>
                  </a:lnTo>
                  <a:lnTo>
                    <a:pt x="398" y="160"/>
                  </a:lnTo>
                  <a:lnTo>
                    <a:pt x="422" y="173"/>
                  </a:lnTo>
                  <a:lnTo>
                    <a:pt x="444" y="186"/>
                  </a:lnTo>
                  <a:lnTo>
                    <a:pt x="466" y="198"/>
                  </a:lnTo>
                  <a:lnTo>
                    <a:pt x="485" y="211"/>
                  </a:lnTo>
                  <a:lnTo>
                    <a:pt x="501" y="224"/>
                  </a:lnTo>
                  <a:lnTo>
                    <a:pt x="517" y="235"/>
                  </a:lnTo>
                  <a:lnTo>
                    <a:pt x="522" y="242"/>
                  </a:lnTo>
                  <a:lnTo>
                    <a:pt x="528" y="248"/>
                  </a:lnTo>
                  <a:lnTo>
                    <a:pt x="537" y="260"/>
                  </a:lnTo>
                  <a:lnTo>
                    <a:pt x="541" y="265"/>
                  </a:lnTo>
                  <a:lnTo>
                    <a:pt x="543" y="271"/>
                  </a:lnTo>
                  <a:lnTo>
                    <a:pt x="545" y="277"/>
                  </a:lnTo>
                  <a:lnTo>
                    <a:pt x="547" y="282"/>
                  </a:lnTo>
                  <a:lnTo>
                    <a:pt x="547" y="288"/>
                  </a:lnTo>
                  <a:lnTo>
                    <a:pt x="547" y="293"/>
                  </a:lnTo>
                  <a:lnTo>
                    <a:pt x="545" y="298"/>
                  </a:lnTo>
                  <a:lnTo>
                    <a:pt x="543" y="304"/>
                  </a:lnTo>
                  <a:lnTo>
                    <a:pt x="541" y="307"/>
                  </a:lnTo>
                  <a:lnTo>
                    <a:pt x="536" y="312"/>
                  </a:lnTo>
                  <a:lnTo>
                    <a:pt x="531" y="315"/>
                  </a:lnTo>
                  <a:lnTo>
                    <a:pt x="526" y="316"/>
                  </a:lnTo>
                  <a:lnTo>
                    <a:pt x="522" y="318"/>
                  </a:lnTo>
                  <a:lnTo>
                    <a:pt x="515" y="320"/>
                  </a:lnTo>
                  <a:lnTo>
                    <a:pt x="503" y="320"/>
                  </a:lnTo>
                  <a:lnTo>
                    <a:pt x="487" y="318"/>
                  </a:lnTo>
                  <a:lnTo>
                    <a:pt x="479" y="317"/>
                  </a:lnTo>
                  <a:lnTo>
                    <a:pt x="471" y="314"/>
                  </a:lnTo>
                  <a:lnTo>
                    <a:pt x="462" y="310"/>
                  </a:lnTo>
                  <a:lnTo>
                    <a:pt x="452" y="307"/>
                  </a:lnTo>
                  <a:lnTo>
                    <a:pt x="434" y="299"/>
                  </a:lnTo>
                  <a:lnTo>
                    <a:pt x="413" y="290"/>
                  </a:lnTo>
                  <a:lnTo>
                    <a:pt x="391" y="279"/>
                  </a:lnTo>
                  <a:lnTo>
                    <a:pt x="368" y="266"/>
                  </a:lnTo>
                  <a:lnTo>
                    <a:pt x="344" y="252"/>
                  </a:lnTo>
                  <a:lnTo>
                    <a:pt x="321" y="238"/>
                  </a:lnTo>
                  <a:lnTo>
                    <a:pt x="297" y="223"/>
                  </a:lnTo>
                  <a:lnTo>
                    <a:pt x="250" y="190"/>
                  </a:lnTo>
                  <a:lnTo>
                    <a:pt x="203" y="156"/>
                  </a:lnTo>
                  <a:lnTo>
                    <a:pt x="156" y="123"/>
                  </a:lnTo>
                  <a:lnTo>
                    <a:pt x="77" y="62"/>
                  </a:lnTo>
                  <a:lnTo>
                    <a:pt x="21" y="17"/>
                  </a:lnTo>
                  <a:lnTo>
                    <a:pt x="0" y="0"/>
                  </a:lnTo>
                  <a:close/>
                </a:path>
              </a:pathLst>
            </a:custGeom>
            <a:solidFill>
              <a:srgbClr val="844CD6"/>
            </a:solidFill>
            <a:ln w="9525">
              <a:noFill/>
              <a:round/>
              <a:headEnd/>
              <a:tailEnd/>
            </a:ln>
          </p:spPr>
          <p:txBody>
            <a:bodyPr/>
            <a:lstStyle/>
            <a:p>
              <a:endParaRPr lang="ru-RU"/>
            </a:p>
          </p:txBody>
        </p:sp>
        <p:sp>
          <p:nvSpPr>
            <p:cNvPr id="22916" name="Freeform 1789"/>
            <p:cNvSpPr>
              <a:spLocks/>
            </p:cNvSpPr>
            <p:nvPr/>
          </p:nvSpPr>
          <p:spPr bwMode="auto">
            <a:xfrm>
              <a:off x="3894" y="2784"/>
              <a:ext cx="553" cy="307"/>
            </a:xfrm>
            <a:custGeom>
              <a:avLst/>
              <a:gdLst>
                <a:gd name="T0" fmla="*/ 4 w 553"/>
                <a:gd name="T1" fmla="*/ 0 h 307"/>
                <a:gd name="T2" fmla="*/ 99 w 553"/>
                <a:gd name="T3" fmla="*/ 33 h 307"/>
                <a:gd name="T4" fmla="*/ 192 w 553"/>
                <a:gd name="T5" fmla="*/ 68 h 307"/>
                <a:gd name="T6" fmla="*/ 299 w 553"/>
                <a:gd name="T7" fmla="*/ 112 h 307"/>
                <a:gd name="T8" fmla="*/ 403 w 553"/>
                <a:gd name="T9" fmla="*/ 161 h 307"/>
                <a:gd name="T10" fmla="*/ 450 w 553"/>
                <a:gd name="T11" fmla="*/ 186 h 307"/>
                <a:gd name="T12" fmla="*/ 489 w 553"/>
                <a:gd name="T13" fmla="*/ 212 h 307"/>
                <a:gd name="T14" fmla="*/ 521 w 553"/>
                <a:gd name="T15" fmla="*/ 237 h 307"/>
                <a:gd name="T16" fmla="*/ 542 w 553"/>
                <a:gd name="T17" fmla="*/ 260 h 307"/>
                <a:gd name="T18" fmla="*/ 553 w 553"/>
                <a:gd name="T19" fmla="*/ 286 h 307"/>
                <a:gd name="T20" fmla="*/ 553 w 553"/>
                <a:gd name="T21" fmla="*/ 297 h 307"/>
                <a:gd name="T22" fmla="*/ 550 w 553"/>
                <a:gd name="T23" fmla="*/ 307 h 307"/>
                <a:gd name="T24" fmla="*/ 544 w 553"/>
                <a:gd name="T25" fmla="*/ 305 h 307"/>
                <a:gd name="T26" fmla="*/ 546 w 553"/>
                <a:gd name="T27" fmla="*/ 296 h 307"/>
                <a:gd name="T28" fmla="*/ 546 w 553"/>
                <a:gd name="T29" fmla="*/ 288 h 307"/>
                <a:gd name="T30" fmla="*/ 537 w 553"/>
                <a:gd name="T31" fmla="*/ 265 h 307"/>
                <a:gd name="T32" fmla="*/ 516 w 553"/>
                <a:gd name="T33" fmla="*/ 242 h 307"/>
                <a:gd name="T34" fmla="*/ 485 w 553"/>
                <a:gd name="T35" fmla="*/ 216 h 307"/>
                <a:gd name="T36" fmla="*/ 446 w 553"/>
                <a:gd name="T37" fmla="*/ 191 h 307"/>
                <a:gd name="T38" fmla="*/ 398 w 553"/>
                <a:gd name="T39" fmla="*/ 166 h 307"/>
                <a:gd name="T40" fmla="*/ 295 w 553"/>
                <a:gd name="T41" fmla="*/ 117 h 307"/>
                <a:gd name="T42" fmla="*/ 189 w 553"/>
                <a:gd name="T43" fmla="*/ 72 h 307"/>
                <a:gd name="T44" fmla="*/ 96 w 553"/>
                <a:gd name="T45" fmla="*/ 38 h 307"/>
                <a:gd name="T46" fmla="*/ 0 w 553"/>
                <a:gd name="T47" fmla="*/ 5 h 307"/>
                <a:gd name="T48" fmla="*/ 4 w 553"/>
                <a:gd name="T49" fmla="*/ 0 h 30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53"/>
                <a:gd name="T76" fmla="*/ 0 h 307"/>
                <a:gd name="T77" fmla="*/ 553 w 553"/>
                <a:gd name="T78" fmla="*/ 307 h 30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53" h="307">
                  <a:moveTo>
                    <a:pt x="4" y="0"/>
                  </a:moveTo>
                  <a:lnTo>
                    <a:pt x="99" y="33"/>
                  </a:lnTo>
                  <a:lnTo>
                    <a:pt x="192" y="68"/>
                  </a:lnTo>
                  <a:lnTo>
                    <a:pt x="299" y="112"/>
                  </a:lnTo>
                  <a:lnTo>
                    <a:pt x="403" y="161"/>
                  </a:lnTo>
                  <a:lnTo>
                    <a:pt x="450" y="186"/>
                  </a:lnTo>
                  <a:lnTo>
                    <a:pt x="489" y="212"/>
                  </a:lnTo>
                  <a:lnTo>
                    <a:pt x="521" y="237"/>
                  </a:lnTo>
                  <a:lnTo>
                    <a:pt x="542" y="260"/>
                  </a:lnTo>
                  <a:lnTo>
                    <a:pt x="553" y="286"/>
                  </a:lnTo>
                  <a:lnTo>
                    <a:pt x="553" y="297"/>
                  </a:lnTo>
                  <a:lnTo>
                    <a:pt x="550" y="307"/>
                  </a:lnTo>
                  <a:lnTo>
                    <a:pt x="544" y="305"/>
                  </a:lnTo>
                  <a:lnTo>
                    <a:pt x="546" y="296"/>
                  </a:lnTo>
                  <a:lnTo>
                    <a:pt x="546" y="288"/>
                  </a:lnTo>
                  <a:lnTo>
                    <a:pt x="537" y="265"/>
                  </a:lnTo>
                  <a:lnTo>
                    <a:pt x="516" y="242"/>
                  </a:lnTo>
                  <a:lnTo>
                    <a:pt x="485" y="216"/>
                  </a:lnTo>
                  <a:lnTo>
                    <a:pt x="446" y="191"/>
                  </a:lnTo>
                  <a:lnTo>
                    <a:pt x="398" y="166"/>
                  </a:lnTo>
                  <a:lnTo>
                    <a:pt x="295" y="117"/>
                  </a:lnTo>
                  <a:lnTo>
                    <a:pt x="189" y="72"/>
                  </a:lnTo>
                  <a:lnTo>
                    <a:pt x="96" y="38"/>
                  </a:lnTo>
                  <a:lnTo>
                    <a:pt x="0" y="5"/>
                  </a:lnTo>
                  <a:lnTo>
                    <a:pt x="4" y="0"/>
                  </a:lnTo>
                  <a:close/>
                </a:path>
              </a:pathLst>
            </a:custGeom>
            <a:solidFill>
              <a:srgbClr val="C195DB"/>
            </a:solidFill>
            <a:ln w="9525">
              <a:noFill/>
              <a:round/>
              <a:headEnd/>
              <a:tailEnd/>
            </a:ln>
          </p:spPr>
          <p:txBody>
            <a:bodyPr/>
            <a:lstStyle/>
            <a:p>
              <a:endParaRPr lang="ru-RU"/>
            </a:p>
          </p:txBody>
        </p:sp>
        <p:sp>
          <p:nvSpPr>
            <p:cNvPr id="22917" name="Freeform 1790"/>
            <p:cNvSpPr>
              <a:spLocks/>
            </p:cNvSpPr>
            <p:nvPr/>
          </p:nvSpPr>
          <p:spPr bwMode="auto">
            <a:xfrm>
              <a:off x="3892" y="2784"/>
              <a:ext cx="547" cy="327"/>
            </a:xfrm>
            <a:custGeom>
              <a:avLst/>
              <a:gdLst>
                <a:gd name="T0" fmla="*/ 547 w 547"/>
                <a:gd name="T1" fmla="*/ 308 h 327"/>
                <a:gd name="T2" fmla="*/ 540 w 547"/>
                <a:gd name="T3" fmla="*/ 318 h 327"/>
                <a:gd name="T4" fmla="*/ 531 w 547"/>
                <a:gd name="T5" fmla="*/ 324 h 327"/>
                <a:gd name="T6" fmla="*/ 518 w 547"/>
                <a:gd name="T7" fmla="*/ 327 h 327"/>
                <a:gd name="T8" fmla="*/ 506 w 547"/>
                <a:gd name="T9" fmla="*/ 327 h 327"/>
                <a:gd name="T10" fmla="*/ 489 w 547"/>
                <a:gd name="T11" fmla="*/ 325 h 327"/>
                <a:gd name="T12" fmla="*/ 474 w 547"/>
                <a:gd name="T13" fmla="*/ 320 h 327"/>
                <a:gd name="T14" fmla="*/ 436 w 547"/>
                <a:gd name="T15" fmla="*/ 307 h 327"/>
                <a:gd name="T16" fmla="*/ 393 w 547"/>
                <a:gd name="T17" fmla="*/ 286 h 327"/>
                <a:gd name="T18" fmla="*/ 344 w 547"/>
                <a:gd name="T19" fmla="*/ 258 h 327"/>
                <a:gd name="T20" fmla="*/ 249 w 547"/>
                <a:gd name="T21" fmla="*/ 196 h 327"/>
                <a:gd name="T22" fmla="*/ 156 w 547"/>
                <a:gd name="T23" fmla="*/ 128 h 327"/>
                <a:gd name="T24" fmla="*/ 78 w 547"/>
                <a:gd name="T25" fmla="*/ 66 h 327"/>
                <a:gd name="T26" fmla="*/ 0 w 547"/>
                <a:gd name="T27" fmla="*/ 5 h 327"/>
                <a:gd name="T28" fmla="*/ 5 w 547"/>
                <a:gd name="T29" fmla="*/ 0 h 327"/>
                <a:gd name="T30" fmla="*/ 82 w 547"/>
                <a:gd name="T31" fmla="*/ 61 h 327"/>
                <a:gd name="T32" fmla="*/ 161 w 547"/>
                <a:gd name="T33" fmla="*/ 123 h 327"/>
                <a:gd name="T34" fmla="*/ 254 w 547"/>
                <a:gd name="T35" fmla="*/ 191 h 327"/>
                <a:gd name="T36" fmla="*/ 349 w 547"/>
                <a:gd name="T37" fmla="*/ 252 h 327"/>
                <a:gd name="T38" fmla="*/ 395 w 547"/>
                <a:gd name="T39" fmla="*/ 279 h 327"/>
                <a:gd name="T40" fmla="*/ 437 w 547"/>
                <a:gd name="T41" fmla="*/ 300 h 327"/>
                <a:gd name="T42" fmla="*/ 475 w 547"/>
                <a:gd name="T43" fmla="*/ 314 h 327"/>
                <a:gd name="T44" fmla="*/ 489 w 547"/>
                <a:gd name="T45" fmla="*/ 319 h 327"/>
                <a:gd name="T46" fmla="*/ 506 w 547"/>
                <a:gd name="T47" fmla="*/ 320 h 327"/>
                <a:gd name="T48" fmla="*/ 518 w 547"/>
                <a:gd name="T49" fmla="*/ 320 h 327"/>
                <a:gd name="T50" fmla="*/ 529 w 547"/>
                <a:gd name="T51" fmla="*/ 318 h 327"/>
                <a:gd name="T52" fmla="*/ 536 w 547"/>
                <a:gd name="T53" fmla="*/ 312 h 327"/>
                <a:gd name="T54" fmla="*/ 543 w 547"/>
                <a:gd name="T55" fmla="*/ 303 h 327"/>
                <a:gd name="T56" fmla="*/ 547 w 547"/>
                <a:gd name="T57" fmla="*/ 308 h 32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47"/>
                <a:gd name="T88" fmla="*/ 0 h 327"/>
                <a:gd name="T89" fmla="*/ 547 w 547"/>
                <a:gd name="T90" fmla="*/ 327 h 327"/>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47" h="327">
                  <a:moveTo>
                    <a:pt x="547" y="308"/>
                  </a:moveTo>
                  <a:lnTo>
                    <a:pt x="540" y="318"/>
                  </a:lnTo>
                  <a:lnTo>
                    <a:pt x="531" y="324"/>
                  </a:lnTo>
                  <a:lnTo>
                    <a:pt x="518" y="327"/>
                  </a:lnTo>
                  <a:lnTo>
                    <a:pt x="506" y="327"/>
                  </a:lnTo>
                  <a:lnTo>
                    <a:pt x="489" y="325"/>
                  </a:lnTo>
                  <a:lnTo>
                    <a:pt x="474" y="320"/>
                  </a:lnTo>
                  <a:lnTo>
                    <a:pt x="436" y="307"/>
                  </a:lnTo>
                  <a:lnTo>
                    <a:pt x="393" y="286"/>
                  </a:lnTo>
                  <a:lnTo>
                    <a:pt x="344" y="258"/>
                  </a:lnTo>
                  <a:lnTo>
                    <a:pt x="249" y="196"/>
                  </a:lnTo>
                  <a:lnTo>
                    <a:pt x="156" y="128"/>
                  </a:lnTo>
                  <a:lnTo>
                    <a:pt x="78" y="66"/>
                  </a:lnTo>
                  <a:lnTo>
                    <a:pt x="0" y="5"/>
                  </a:lnTo>
                  <a:lnTo>
                    <a:pt x="5" y="0"/>
                  </a:lnTo>
                  <a:lnTo>
                    <a:pt x="82" y="61"/>
                  </a:lnTo>
                  <a:lnTo>
                    <a:pt x="161" y="123"/>
                  </a:lnTo>
                  <a:lnTo>
                    <a:pt x="254" y="191"/>
                  </a:lnTo>
                  <a:lnTo>
                    <a:pt x="349" y="252"/>
                  </a:lnTo>
                  <a:lnTo>
                    <a:pt x="395" y="279"/>
                  </a:lnTo>
                  <a:lnTo>
                    <a:pt x="437" y="300"/>
                  </a:lnTo>
                  <a:lnTo>
                    <a:pt x="475" y="314"/>
                  </a:lnTo>
                  <a:lnTo>
                    <a:pt x="489" y="319"/>
                  </a:lnTo>
                  <a:lnTo>
                    <a:pt x="506" y="320"/>
                  </a:lnTo>
                  <a:lnTo>
                    <a:pt x="518" y="320"/>
                  </a:lnTo>
                  <a:lnTo>
                    <a:pt x="529" y="318"/>
                  </a:lnTo>
                  <a:lnTo>
                    <a:pt x="536" y="312"/>
                  </a:lnTo>
                  <a:lnTo>
                    <a:pt x="543" y="303"/>
                  </a:lnTo>
                  <a:lnTo>
                    <a:pt x="547" y="308"/>
                  </a:lnTo>
                  <a:close/>
                </a:path>
              </a:pathLst>
            </a:custGeom>
            <a:solidFill>
              <a:srgbClr val="C195DB"/>
            </a:solidFill>
            <a:ln w="9525">
              <a:noFill/>
              <a:round/>
              <a:headEnd/>
              <a:tailEnd/>
            </a:ln>
          </p:spPr>
          <p:txBody>
            <a:bodyPr/>
            <a:lstStyle/>
            <a:p>
              <a:endParaRPr lang="ru-RU"/>
            </a:p>
          </p:txBody>
        </p:sp>
        <p:sp>
          <p:nvSpPr>
            <p:cNvPr id="22918" name="Freeform 1791"/>
            <p:cNvSpPr>
              <a:spLocks/>
            </p:cNvSpPr>
            <p:nvPr/>
          </p:nvSpPr>
          <p:spPr bwMode="auto">
            <a:xfrm>
              <a:off x="4438" y="3088"/>
              <a:ext cx="6" cy="5"/>
            </a:xfrm>
            <a:custGeom>
              <a:avLst/>
              <a:gdLst>
                <a:gd name="T0" fmla="*/ 6 w 6"/>
                <a:gd name="T1" fmla="*/ 3 h 5"/>
                <a:gd name="T2" fmla="*/ 4 w 6"/>
                <a:gd name="T3" fmla="*/ 5 h 5"/>
                <a:gd name="T4" fmla="*/ 0 w 6"/>
                <a:gd name="T5" fmla="*/ 0 h 5"/>
                <a:gd name="T6" fmla="*/ 0 w 6"/>
                <a:gd name="T7" fmla="*/ 2 h 5"/>
                <a:gd name="T8" fmla="*/ 6 w 6"/>
                <a:gd name="T9" fmla="*/ 3 h 5"/>
                <a:gd name="T10" fmla="*/ 0 60000 65536"/>
                <a:gd name="T11" fmla="*/ 0 60000 65536"/>
                <a:gd name="T12" fmla="*/ 0 60000 65536"/>
                <a:gd name="T13" fmla="*/ 0 60000 65536"/>
                <a:gd name="T14" fmla="*/ 0 60000 65536"/>
                <a:gd name="T15" fmla="*/ 0 w 6"/>
                <a:gd name="T16" fmla="*/ 0 h 5"/>
                <a:gd name="T17" fmla="*/ 6 w 6"/>
                <a:gd name="T18" fmla="*/ 5 h 5"/>
              </a:gdLst>
              <a:ahLst/>
              <a:cxnLst>
                <a:cxn ang="T10">
                  <a:pos x="T0" y="T1"/>
                </a:cxn>
                <a:cxn ang="T11">
                  <a:pos x="T2" y="T3"/>
                </a:cxn>
                <a:cxn ang="T12">
                  <a:pos x="T4" y="T5"/>
                </a:cxn>
                <a:cxn ang="T13">
                  <a:pos x="T6" y="T7"/>
                </a:cxn>
                <a:cxn ang="T14">
                  <a:pos x="T8" y="T9"/>
                </a:cxn>
              </a:cxnLst>
              <a:rect l="T15" t="T16" r="T17" b="T18"/>
              <a:pathLst>
                <a:path w="6" h="5">
                  <a:moveTo>
                    <a:pt x="6" y="3"/>
                  </a:moveTo>
                  <a:lnTo>
                    <a:pt x="4" y="5"/>
                  </a:lnTo>
                  <a:lnTo>
                    <a:pt x="0" y="0"/>
                  </a:lnTo>
                  <a:lnTo>
                    <a:pt x="0" y="2"/>
                  </a:lnTo>
                  <a:lnTo>
                    <a:pt x="6" y="3"/>
                  </a:lnTo>
                  <a:close/>
                </a:path>
              </a:pathLst>
            </a:custGeom>
            <a:solidFill>
              <a:srgbClr val="C195DB"/>
            </a:solidFill>
            <a:ln w="9525">
              <a:noFill/>
              <a:round/>
              <a:headEnd/>
              <a:tailEnd/>
            </a:ln>
          </p:spPr>
          <p:txBody>
            <a:bodyPr/>
            <a:lstStyle/>
            <a:p>
              <a:endParaRPr lang="ru-RU"/>
            </a:p>
          </p:txBody>
        </p:sp>
        <p:sp>
          <p:nvSpPr>
            <p:cNvPr id="22919" name="Freeform 1792"/>
            <p:cNvSpPr>
              <a:spLocks/>
            </p:cNvSpPr>
            <p:nvPr/>
          </p:nvSpPr>
          <p:spPr bwMode="auto">
            <a:xfrm>
              <a:off x="3893" y="2785"/>
              <a:ext cx="3" cy="6"/>
            </a:xfrm>
            <a:custGeom>
              <a:avLst/>
              <a:gdLst>
                <a:gd name="T0" fmla="*/ 0 w 3"/>
                <a:gd name="T1" fmla="*/ 6 h 6"/>
                <a:gd name="T2" fmla="*/ 3 w 3"/>
                <a:gd name="T3" fmla="*/ 0 h 6"/>
                <a:gd name="T4" fmla="*/ 1 w 3"/>
                <a:gd name="T5" fmla="*/ 6 h 6"/>
                <a:gd name="T6" fmla="*/ 3 w 3"/>
                <a:gd name="T7" fmla="*/ 0 h 6"/>
                <a:gd name="T8" fmla="*/ 0 w 3"/>
                <a:gd name="T9" fmla="*/ 6 h 6"/>
                <a:gd name="T10" fmla="*/ 0 60000 65536"/>
                <a:gd name="T11" fmla="*/ 0 60000 65536"/>
                <a:gd name="T12" fmla="*/ 0 60000 65536"/>
                <a:gd name="T13" fmla="*/ 0 60000 65536"/>
                <a:gd name="T14" fmla="*/ 0 60000 65536"/>
                <a:gd name="T15" fmla="*/ 0 w 3"/>
                <a:gd name="T16" fmla="*/ 0 h 6"/>
                <a:gd name="T17" fmla="*/ 3 w 3"/>
                <a:gd name="T18" fmla="*/ 6 h 6"/>
              </a:gdLst>
              <a:ahLst/>
              <a:cxnLst>
                <a:cxn ang="T10">
                  <a:pos x="T0" y="T1"/>
                </a:cxn>
                <a:cxn ang="T11">
                  <a:pos x="T2" y="T3"/>
                </a:cxn>
                <a:cxn ang="T12">
                  <a:pos x="T4" y="T5"/>
                </a:cxn>
                <a:cxn ang="T13">
                  <a:pos x="T6" y="T7"/>
                </a:cxn>
                <a:cxn ang="T14">
                  <a:pos x="T8" y="T9"/>
                </a:cxn>
              </a:cxnLst>
              <a:rect l="T15" t="T16" r="T17" b="T18"/>
              <a:pathLst>
                <a:path w="3" h="6">
                  <a:moveTo>
                    <a:pt x="0" y="6"/>
                  </a:moveTo>
                  <a:lnTo>
                    <a:pt x="3" y="0"/>
                  </a:lnTo>
                  <a:lnTo>
                    <a:pt x="1" y="6"/>
                  </a:lnTo>
                  <a:lnTo>
                    <a:pt x="3" y="0"/>
                  </a:lnTo>
                  <a:lnTo>
                    <a:pt x="0" y="6"/>
                  </a:lnTo>
                  <a:close/>
                </a:path>
              </a:pathLst>
            </a:custGeom>
            <a:solidFill>
              <a:srgbClr val="C195DB"/>
            </a:solidFill>
            <a:ln w="9525">
              <a:noFill/>
              <a:round/>
              <a:headEnd/>
              <a:tailEnd/>
            </a:ln>
          </p:spPr>
          <p:txBody>
            <a:bodyPr/>
            <a:lstStyle/>
            <a:p>
              <a:endParaRPr lang="ru-RU"/>
            </a:p>
          </p:txBody>
        </p:sp>
        <p:sp>
          <p:nvSpPr>
            <p:cNvPr id="22920" name="Freeform 1793"/>
            <p:cNvSpPr>
              <a:spLocks/>
            </p:cNvSpPr>
            <p:nvPr/>
          </p:nvSpPr>
          <p:spPr bwMode="auto">
            <a:xfrm>
              <a:off x="2160" y="648"/>
              <a:ext cx="244" cy="508"/>
            </a:xfrm>
            <a:custGeom>
              <a:avLst/>
              <a:gdLst>
                <a:gd name="T0" fmla="*/ 11 w 244"/>
                <a:gd name="T1" fmla="*/ 0 h 508"/>
                <a:gd name="T2" fmla="*/ 0 w 244"/>
                <a:gd name="T3" fmla="*/ 7 h 508"/>
                <a:gd name="T4" fmla="*/ 233 w 244"/>
                <a:gd name="T5" fmla="*/ 508 h 508"/>
                <a:gd name="T6" fmla="*/ 244 w 244"/>
                <a:gd name="T7" fmla="*/ 503 h 508"/>
                <a:gd name="T8" fmla="*/ 11 w 244"/>
                <a:gd name="T9" fmla="*/ 0 h 508"/>
                <a:gd name="T10" fmla="*/ 0 60000 65536"/>
                <a:gd name="T11" fmla="*/ 0 60000 65536"/>
                <a:gd name="T12" fmla="*/ 0 60000 65536"/>
                <a:gd name="T13" fmla="*/ 0 60000 65536"/>
                <a:gd name="T14" fmla="*/ 0 60000 65536"/>
                <a:gd name="T15" fmla="*/ 0 w 244"/>
                <a:gd name="T16" fmla="*/ 0 h 508"/>
                <a:gd name="T17" fmla="*/ 244 w 244"/>
                <a:gd name="T18" fmla="*/ 508 h 508"/>
              </a:gdLst>
              <a:ahLst/>
              <a:cxnLst>
                <a:cxn ang="T10">
                  <a:pos x="T0" y="T1"/>
                </a:cxn>
                <a:cxn ang="T11">
                  <a:pos x="T2" y="T3"/>
                </a:cxn>
                <a:cxn ang="T12">
                  <a:pos x="T4" y="T5"/>
                </a:cxn>
                <a:cxn ang="T13">
                  <a:pos x="T6" y="T7"/>
                </a:cxn>
                <a:cxn ang="T14">
                  <a:pos x="T8" y="T9"/>
                </a:cxn>
              </a:cxnLst>
              <a:rect l="T15" t="T16" r="T17" b="T18"/>
              <a:pathLst>
                <a:path w="244" h="508">
                  <a:moveTo>
                    <a:pt x="11" y="0"/>
                  </a:moveTo>
                  <a:lnTo>
                    <a:pt x="0" y="7"/>
                  </a:lnTo>
                  <a:lnTo>
                    <a:pt x="233" y="508"/>
                  </a:lnTo>
                  <a:lnTo>
                    <a:pt x="244" y="503"/>
                  </a:lnTo>
                  <a:lnTo>
                    <a:pt x="11" y="0"/>
                  </a:lnTo>
                  <a:close/>
                </a:path>
              </a:pathLst>
            </a:custGeom>
            <a:solidFill>
              <a:srgbClr val="F8BDD6"/>
            </a:solidFill>
            <a:ln w="9525">
              <a:noFill/>
              <a:round/>
              <a:headEnd/>
              <a:tailEnd/>
            </a:ln>
          </p:spPr>
          <p:txBody>
            <a:bodyPr/>
            <a:lstStyle/>
            <a:p>
              <a:endParaRPr lang="ru-RU"/>
            </a:p>
          </p:txBody>
        </p:sp>
        <p:sp>
          <p:nvSpPr>
            <p:cNvPr id="22921" name="Freeform 1794"/>
            <p:cNvSpPr>
              <a:spLocks/>
            </p:cNvSpPr>
            <p:nvPr/>
          </p:nvSpPr>
          <p:spPr bwMode="auto">
            <a:xfrm>
              <a:off x="2125" y="643"/>
              <a:ext cx="89" cy="88"/>
            </a:xfrm>
            <a:custGeom>
              <a:avLst/>
              <a:gdLst>
                <a:gd name="T0" fmla="*/ 5 w 89"/>
                <a:gd name="T1" fmla="*/ 63 h 88"/>
                <a:gd name="T2" fmla="*/ 2 w 89"/>
                <a:gd name="T3" fmla="*/ 53 h 88"/>
                <a:gd name="T4" fmla="*/ 0 w 89"/>
                <a:gd name="T5" fmla="*/ 45 h 88"/>
                <a:gd name="T6" fmla="*/ 0 w 89"/>
                <a:gd name="T7" fmla="*/ 42 h 88"/>
                <a:gd name="T8" fmla="*/ 2 w 89"/>
                <a:gd name="T9" fmla="*/ 37 h 88"/>
                <a:gd name="T10" fmla="*/ 2 w 89"/>
                <a:gd name="T11" fmla="*/ 32 h 88"/>
                <a:gd name="T12" fmla="*/ 3 w 89"/>
                <a:gd name="T13" fmla="*/ 29 h 88"/>
                <a:gd name="T14" fmla="*/ 9 w 89"/>
                <a:gd name="T15" fmla="*/ 21 h 88"/>
                <a:gd name="T16" fmla="*/ 13 w 89"/>
                <a:gd name="T17" fmla="*/ 14 h 88"/>
                <a:gd name="T18" fmla="*/ 16 w 89"/>
                <a:gd name="T19" fmla="*/ 12 h 88"/>
                <a:gd name="T20" fmla="*/ 19 w 89"/>
                <a:gd name="T21" fmla="*/ 8 h 88"/>
                <a:gd name="T22" fmla="*/ 28 w 89"/>
                <a:gd name="T23" fmla="*/ 5 h 88"/>
                <a:gd name="T24" fmla="*/ 35 w 89"/>
                <a:gd name="T25" fmla="*/ 2 h 88"/>
                <a:gd name="T26" fmla="*/ 45 w 89"/>
                <a:gd name="T27" fmla="*/ 0 h 88"/>
                <a:gd name="T28" fmla="*/ 49 w 89"/>
                <a:gd name="T29" fmla="*/ 0 h 88"/>
                <a:gd name="T30" fmla="*/ 53 w 89"/>
                <a:gd name="T31" fmla="*/ 2 h 88"/>
                <a:gd name="T32" fmla="*/ 61 w 89"/>
                <a:gd name="T33" fmla="*/ 4 h 88"/>
                <a:gd name="T34" fmla="*/ 68 w 89"/>
                <a:gd name="T35" fmla="*/ 8 h 88"/>
                <a:gd name="T36" fmla="*/ 75 w 89"/>
                <a:gd name="T37" fmla="*/ 13 h 88"/>
                <a:gd name="T38" fmla="*/ 81 w 89"/>
                <a:gd name="T39" fmla="*/ 19 h 88"/>
                <a:gd name="T40" fmla="*/ 87 w 89"/>
                <a:gd name="T41" fmla="*/ 27 h 88"/>
                <a:gd name="T42" fmla="*/ 89 w 89"/>
                <a:gd name="T43" fmla="*/ 35 h 88"/>
                <a:gd name="T44" fmla="*/ 89 w 89"/>
                <a:gd name="T45" fmla="*/ 44 h 88"/>
                <a:gd name="T46" fmla="*/ 89 w 89"/>
                <a:gd name="T47" fmla="*/ 48 h 88"/>
                <a:gd name="T48" fmla="*/ 89 w 89"/>
                <a:gd name="T49" fmla="*/ 51 h 88"/>
                <a:gd name="T50" fmla="*/ 88 w 89"/>
                <a:gd name="T51" fmla="*/ 56 h 88"/>
                <a:gd name="T52" fmla="*/ 87 w 89"/>
                <a:gd name="T53" fmla="*/ 59 h 88"/>
                <a:gd name="T54" fmla="*/ 83 w 89"/>
                <a:gd name="T55" fmla="*/ 67 h 88"/>
                <a:gd name="T56" fmla="*/ 79 w 89"/>
                <a:gd name="T57" fmla="*/ 74 h 88"/>
                <a:gd name="T58" fmla="*/ 76 w 89"/>
                <a:gd name="T59" fmla="*/ 77 h 88"/>
                <a:gd name="T60" fmla="*/ 72 w 89"/>
                <a:gd name="T61" fmla="*/ 80 h 88"/>
                <a:gd name="T62" fmla="*/ 64 w 89"/>
                <a:gd name="T63" fmla="*/ 84 h 88"/>
                <a:gd name="T64" fmla="*/ 55 w 89"/>
                <a:gd name="T65" fmla="*/ 86 h 88"/>
                <a:gd name="T66" fmla="*/ 47 w 89"/>
                <a:gd name="T67" fmla="*/ 88 h 88"/>
                <a:gd name="T68" fmla="*/ 42 w 89"/>
                <a:gd name="T69" fmla="*/ 88 h 88"/>
                <a:gd name="T70" fmla="*/ 37 w 89"/>
                <a:gd name="T71" fmla="*/ 86 h 88"/>
                <a:gd name="T72" fmla="*/ 29 w 89"/>
                <a:gd name="T73" fmla="*/ 84 h 88"/>
                <a:gd name="T74" fmla="*/ 23 w 89"/>
                <a:gd name="T75" fmla="*/ 82 h 88"/>
                <a:gd name="T76" fmla="*/ 15 w 89"/>
                <a:gd name="T77" fmla="*/ 77 h 88"/>
                <a:gd name="T78" fmla="*/ 10 w 89"/>
                <a:gd name="T79" fmla="*/ 71 h 88"/>
                <a:gd name="T80" fmla="*/ 5 w 89"/>
                <a:gd name="T81" fmla="*/ 63 h 8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9"/>
                <a:gd name="T124" fmla="*/ 0 h 88"/>
                <a:gd name="T125" fmla="*/ 89 w 89"/>
                <a:gd name="T126" fmla="*/ 88 h 8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9" h="88">
                  <a:moveTo>
                    <a:pt x="5" y="63"/>
                  </a:moveTo>
                  <a:lnTo>
                    <a:pt x="2" y="53"/>
                  </a:lnTo>
                  <a:lnTo>
                    <a:pt x="0" y="45"/>
                  </a:lnTo>
                  <a:lnTo>
                    <a:pt x="0" y="42"/>
                  </a:lnTo>
                  <a:lnTo>
                    <a:pt x="2" y="37"/>
                  </a:lnTo>
                  <a:lnTo>
                    <a:pt x="2" y="32"/>
                  </a:lnTo>
                  <a:lnTo>
                    <a:pt x="3" y="29"/>
                  </a:lnTo>
                  <a:lnTo>
                    <a:pt x="9" y="21"/>
                  </a:lnTo>
                  <a:lnTo>
                    <a:pt x="13" y="14"/>
                  </a:lnTo>
                  <a:lnTo>
                    <a:pt x="16" y="12"/>
                  </a:lnTo>
                  <a:lnTo>
                    <a:pt x="19" y="8"/>
                  </a:lnTo>
                  <a:lnTo>
                    <a:pt x="28" y="5"/>
                  </a:lnTo>
                  <a:lnTo>
                    <a:pt x="35" y="2"/>
                  </a:lnTo>
                  <a:lnTo>
                    <a:pt x="45" y="0"/>
                  </a:lnTo>
                  <a:lnTo>
                    <a:pt x="49" y="0"/>
                  </a:lnTo>
                  <a:lnTo>
                    <a:pt x="53" y="2"/>
                  </a:lnTo>
                  <a:lnTo>
                    <a:pt x="61" y="4"/>
                  </a:lnTo>
                  <a:lnTo>
                    <a:pt x="68" y="8"/>
                  </a:lnTo>
                  <a:lnTo>
                    <a:pt x="75" y="13"/>
                  </a:lnTo>
                  <a:lnTo>
                    <a:pt x="81" y="19"/>
                  </a:lnTo>
                  <a:lnTo>
                    <a:pt x="87" y="27"/>
                  </a:lnTo>
                  <a:lnTo>
                    <a:pt x="89" y="35"/>
                  </a:lnTo>
                  <a:lnTo>
                    <a:pt x="89" y="44"/>
                  </a:lnTo>
                  <a:lnTo>
                    <a:pt x="89" y="48"/>
                  </a:lnTo>
                  <a:lnTo>
                    <a:pt x="89" y="51"/>
                  </a:lnTo>
                  <a:lnTo>
                    <a:pt x="88" y="56"/>
                  </a:lnTo>
                  <a:lnTo>
                    <a:pt x="87" y="59"/>
                  </a:lnTo>
                  <a:lnTo>
                    <a:pt x="83" y="67"/>
                  </a:lnTo>
                  <a:lnTo>
                    <a:pt x="79" y="74"/>
                  </a:lnTo>
                  <a:lnTo>
                    <a:pt x="76" y="77"/>
                  </a:lnTo>
                  <a:lnTo>
                    <a:pt x="72" y="80"/>
                  </a:lnTo>
                  <a:lnTo>
                    <a:pt x="64" y="84"/>
                  </a:lnTo>
                  <a:lnTo>
                    <a:pt x="55" y="86"/>
                  </a:lnTo>
                  <a:lnTo>
                    <a:pt x="47" y="88"/>
                  </a:lnTo>
                  <a:lnTo>
                    <a:pt x="42" y="88"/>
                  </a:lnTo>
                  <a:lnTo>
                    <a:pt x="37" y="86"/>
                  </a:lnTo>
                  <a:lnTo>
                    <a:pt x="29" y="84"/>
                  </a:lnTo>
                  <a:lnTo>
                    <a:pt x="23" y="82"/>
                  </a:lnTo>
                  <a:lnTo>
                    <a:pt x="15" y="77"/>
                  </a:lnTo>
                  <a:lnTo>
                    <a:pt x="10" y="71"/>
                  </a:lnTo>
                  <a:lnTo>
                    <a:pt x="5" y="63"/>
                  </a:lnTo>
                  <a:close/>
                </a:path>
              </a:pathLst>
            </a:custGeom>
            <a:solidFill>
              <a:srgbClr val="F561AF"/>
            </a:solidFill>
            <a:ln w="9525">
              <a:noFill/>
              <a:round/>
              <a:headEnd/>
              <a:tailEnd/>
            </a:ln>
          </p:spPr>
          <p:txBody>
            <a:bodyPr/>
            <a:lstStyle/>
            <a:p>
              <a:endParaRPr lang="ru-RU"/>
            </a:p>
          </p:txBody>
        </p:sp>
        <p:sp>
          <p:nvSpPr>
            <p:cNvPr id="22922" name="Freeform 1795"/>
            <p:cNvSpPr>
              <a:spLocks/>
            </p:cNvSpPr>
            <p:nvPr/>
          </p:nvSpPr>
          <p:spPr bwMode="auto">
            <a:xfrm>
              <a:off x="2122" y="647"/>
              <a:ext cx="31" cy="62"/>
            </a:xfrm>
            <a:custGeom>
              <a:avLst/>
              <a:gdLst>
                <a:gd name="T0" fmla="*/ 4 w 31"/>
                <a:gd name="T1" fmla="*/ 62 h 62"/>
                <a:gd name="T2" fmla="*/ 0 w 31"/>
                <a:gd name="T3" fmla="*/ 53 h 62"/>
                <a:gd name="T4" fmla="*/ 0 w 31"/>
                <a:gd name="T5" fmla="*/ 43 h 62"/>
                <a:gd name="T6" fmla="*/ 2 w 31"/>
                <a:gd name="T7" fmla="*/ 25 h 62"/>
                <a:gd name="T8" fmla="*/ 11 w 31"/>
                <a:gd name="T9" fmla="*/ 9 h 62"/>
                <a:gd name="T10" fmla="*/ 19 w 31"/>
                <a:gd name="T11" fmla="*/ 2 h 62"/>
                <a:gd name="T12" fmla="*/ 28 w 31"/>
                <a:gd name="T13" fmla="*/ 0 h 62"/>
                <a:gd name="T14" fmla="*/ 31 w 31"/>
                <a:gd name="T15" fmla="*/ 4 h 62"/>
                <a:gd name="T16" fmla="*/ 23 w 31"/>
                <a:gd name="T17" fmla="*/ 8 h 62"/>
                <a:gd name="T18" fmla="*/ 17 w 31"/>
                <a:gd name="T19" fmla="*/ 14 h 62"/>
                <a:gd name="T20" fmla="*/ 7 w 31"/>
                <a:gd name="T21" fmla="*/ 29 h 62"/>
                <a:gd name="T22" fmla="*/ 5 w 31"/>
                <a:gd name="T23" fmla="*/ 43 h 62"/>
                <a:gd name="T24" fmla="*/ 5 w 31"/>
                <a:gd name="T25" fmla="*/ 50 h 62"/>
                <a:gd name="T26" fmla="*/ 9 w 31"/>
                <a:gd name="T27" fmla="*/ 59 h 62"/>
                <a:gd name="T28" fmla="*/ 4 w 31"/>
                <a:gd name="T29" fmla="*/ 62 h 6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1"/>
                <a:gd name="T46" fmla="*/ 0 h 62"/>
                <a:gd name="T47" fmla="*/ 31 w 31"/>
                <a:gd name="T48" fmla="*/ 62 h 6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1" h="62">
                  <a:moveTo>
                    <a:pt x="4" y="62"/>
                  </a:moveTo>
                  <a:lnTo>
                    <a:pt x="0" y="53"/>
                  </a:lnTo>
                  <a:lnTo>
                    <a:pt x="0" y="43"/>
                  </a:lnTo>
                  <a:lnTo>
                    <a:pt x="2" y="25"/>
                  </a:lnTo>
                  <a:lnTo>
                    <a:pt x="11" y="9"/>
                  </a:lnTo>
                  <a:lnTo>
                    <a:pt x="19" y="2"/>
                  </a:lnTo>
                  <a:lnTo>
                    <a:pt x="28" y="0"/>
                  </a:lnTo>
                  <a:lnTo>
                    <a:pt x="31" y="4"/>
                  </a:lnTo>
                  <a:lnTo>
                    <a:pt x="23" y="8"/>
                  </a:lnTo>
                  <a:lnTo>
                    <a:pt x="17" y="14"/>
                  </a:lnTo>
                  <a:lnTo>
                    <a:pt x="7" y="29"/>
                  </a:lnTo>
                  <a:lnTo>
                    <a:pt x="5" y="43"/>
                  </a:lnTo>
                  <a:lnTo>
                    <a:pt x="5" y="50"/>
                  </a:lnTo>
                  <a:lnTo>
                    <a:pt x="9" y="59"/>
                  </a:lnTo>
                  <a:lnTo>
                    <a:pt x="4" y="62"/>
                  </a:lnTo>
                  <a:close/>
                </a:path>
              </a:pathLst>
            </a:custGeom>
            <a:solidFill>
              <a:srgbClr val="F8BDD6"/>
            </a:solidFill>
            <a:ln w="9525">
              <a:noFill/>
              <a:round/>
              <a:headEnd/>
              <a:tailEnd/>
            </a:ln>
          </p:spPr>
          <p:txBody>
            <a:bodyPr/>
            <a:lstStyle/>
            <a:p>
              <a:endParaRPr lang="ru-RU"/>
            </a:p>
          </p:txBody>
        </p:sp>
        <p:sp>
          <p:nvSpPr>
            <p:cNvPr id="22923" name="Freeform 1796"/>
            <p:cNvSpPr>
              <a:spLocks/>
            </p:cNvSpPr>
            <p:nvPr/>
          </p:nvSpPr>
          <p:spPr bwMode="auto">
            <a:xfrm>
              <a:off x="2150" y="640"/>
              <a:ext cx="63" cy="32"/>
            </a:xfrm>
            <a:custGeom>
              <a:avLst/>
              <a:gdLst>
                <a:gd name="T0" fmla="*/ 0 w 63"/>
                <a:gd name="T1" fmla="*/ 5 h 32"/>
                <a:gd name="T2" fmla="*/ 10 w 63"/>
                <a:gd name="T3" fmla="*/ 2 h 32"/>
                <a:gd name="T4" fmla="*/ 19 w 63"/>
                <a:gd name="T5" fmla="*/ 0 h 32"/>
                <a:gd name="T6" fmla="*/ 37 w 63"/>
                <a:gd name="T7" fmla="*/ 4 h 32"/>
                <a:gd name="T8" fmla="*/ 53 w 63"/>
                <a:gd name="T9" fmla="*/ 13 h 32"/>
                <a:gd name="T10" fmla="*/ 58 w 63"/>
                <a:gd name="T11" fmla="*/ 20 h 32"/>
                <a:gd name="T12" fmla="*/ 63 w 63"/>
                <a:gd name="T13" fmla="*/ 27 h 32"/>
                <a:gd name="T14" fmla="*/ 58 w 63"/>
                <a:gd name="T15" fmla="*/ 32 h 32"/>
                <a:gd name="T16" fmla="*/ 53 w 63"/>
                <a:gd name="T17" fmla="*/ 25 h 32"/>
                <a:gd name="T18" fmla="*/ 48 w 63"/>
                <a:gd name="T19" fmla="*/ 18 h 32"/>
                <a:gd name="T20" fmla="*/ 33 w 63"/>
                <a:gd name="T21" fmla="*/ 8 h 32"/>
                <a:gd name="T22" fmla="*/ 19 w 63"/>
                <a:gd name="T23" fmla="*/ 5 h 32"/>
                <a:gd name="T24" fmla="*/ 10 w 63"/>
                <a:gd name="T25" fmla="*/ 7 h 32"/>
                <a:gd name="T26" fmla="*/ 3 w 63"/>
                <a:gd name="T27" fmla="*/ 10 h 32"/>
                <a:gd name="T28" fmla="*/ 0 w 63"/>
                <a:gd name="T29" fmla="*/ 5 h 3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
                <a:gd name="T46" fmla="*/ 0 h 32"/>
                <a:gd name="T47" fmla="*/ 63 w 63"/>
                <a:gd name="T48" fmla="*/ 32 h 3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 h="32">
                  <a:moveTo>
                    <a:pt x="0" y="5"/>
                  </a:moveTo>
                  <a:lnTo>
                    <a:pt x="10" y="2"/>
                  </a:lnTo>
                  <a:lnTo>
                    <a:pt x="19" y="0"/>
                  </a:lnTo>
                  <a:lnTo>
                    <a:pt x="37" y="4"/>
                  </a:lnTo>
                  <a:lnTo>
                    <a:pt x="53" y="13"/>
                  </a:lnTo>
                  <a:lnTo>
                    <a:pt x="58" y="20"/>
                  </a:lnTo>
                  <a:lnTo>
                    <a:pt x="63" y="27"/>
                  </a:lnTo>
                  <a:lnTo>
                    <a:pt x="58" y="32"/>
                  </a:lnTo>
                  <a:lnTo>
                    <a:pt x="53" y="25"/>
                  </a:lnTo>
                  <a:lnTo>
                    <a:pt x="48" y="18"/>
                  </a:lnTo>
                  <a:lnTo>
                    <a:pt x="33" y="8"/>
                  </a:lnTo>
                  <a:lnTo>
                    <a:pt x="19" y="5"/>
                  </a:lnTo>
                  <a:lnTo>
                    <a:pt x="10" y="7"/>
                  </a:lnTo>
                  <a:lnTo>
                    <a:pt x="3" y="10"/>
                  </a:lnTo>
                  <a:lnTo>
                    <a:pt x="0" y="5"/>
                  </a:lnTo>
                  <a:close/>
                </a:path>
              </a:pathLst>
            </a:custGeom>
            <a:solidFill>
              <a:srgbClr val="F8BDD6"/>
            </a:solidFill>
            <a:ln w="9525">
              <a:noFill/>
              <a:round/>
              <a:headEnd/>
              <a:tailEnd/>
            </a:ln>
          </p:spPr>
          <p:txBody>
            <a:bodyPr/>
            <a:lstStyle/>
            <a:p>
              <a:endParaRPr lang="ru-RU"/>
            </a:p>
          </p:txBody>
        </p:sp>
        <p:sp>
          <p:nvSpPr>
            <p:cNvPr id="22924" name="Freeform 1797"/>
            <p:cNvSpPr>
              <a:spLocks/>
            </p:cNvSpPr>
            <p:nvPr/>
          </p:nvSpPr>
          <p:spPr bwMode="auto">
            <a:xfrm>
              <a:off x="2149" y="647"/>
              <a:ext cx="4" cy="5"/>
            </a:xfrm>
            <a:custGeom>
              <a:avLst/>
              <a:gdLst>
                <a:gd name="T0" fmla="*/ 0 w 4"/>
                <a:gd name="T1" fmla="*/ 0 h 5"/>
                <a:gd name="T2" fmla="*/ 4 w 4"/>
                <a:gd name="T3" fmla="*/ 5 h 5"/>
                <a:gd name="T4" fmla="*/ 0 w 4"/>
                <a:gd name="T5" fmla="*/ 0 h 5"/>
                <a:gd name="T6" fmla="*/ 0 60000 65536"/>
                <a:gd name="T7" fmla="*/ 0 60000 65536"/>
                <a:gd name="T8" fmla="*/ 0 60000 65536"/>
                <a:gd name="T9" fmla="*/ 0 w 4"/>
                <a:gd name="T10" fmla="*/ 0 h 5"/>
                <a:gd name="T11" fmla="*/ 4 w 4"/>
                <a:gd name="T12" fmla="*/ 5 h 5"/>
              </a:gdLst>
              <a:ahLst/>
              <a:cxnLst>
                <a:cxn ang="T6">
                  <a:pos x="T0" y="T1"/>
                </a:cxn>
                <a:cxn ang="T7">
                  <a:pos x="T2" y="T3"/>
                </a:cxn>
                <a:cxn ang="T8">
                  <a:pos x="T4" y="T5"/>
                </a:cxn>
              </a:cxnLst>
              <a:rect l="T9" t="T10" r="T11" b="T12"/>
              <a:pathLst>
                <a:path w="4" h="5">
                  <a:moveTo>
                    <a:pt x="0" y="0"/>
                  </a:moveTo>
                  <a:lnTo>
                    <a:pt x="4" y="5"/>
                  </a:lnTo>
                  <a:lnTo>
                    <a:pt x="0" y="0"/>
                  </a:lnTo>
                  <a:close/>
                </a:path>
              </a:pathLst>
            </a:custGeom>
            <a:solidFill>
              <a:srgbClr val="F8BDD6"/>
            </a:solidFill>
            <a:ln w="9525">
              <a:noFill/>
              <a:round/>
              <a:headEnd/>
              <a:tailEnd/>
            </a:ln>
          </p:spPr>
          <p:txBody>
            <a:bodyPr/>
            <a:lstStyle/>
            <a:p>
              <a:endParaRPr lang="ru-RU"/>
            </a:p>
          </p:txBody>
        </p:sp>
        <p:sp>
          <p:nvSpPr>
            <p:cNvPr id="22925" name="Freeform 1798"/>
            <p:cNvSpPr>
              <a:spLocks/>
            </p:cNvSpPr>
            <p:nvPr/>
          </p:nvSpPr>
          <p:spPr bwMode="auto">
            <a:xfrm>
              <a:off x="2185" y="670"/>
              <a:ext cx="32" cy="58"/>
            </a:xfrm>
            <a:custGeom>
              <a:avLst/>
              <a:gdLst>
                <a:gd name="T0" fmla="*/ 29 w 32"/>
                <a:gd name="T1" fmla="*/ 0 h 58"/>
                <a:gd name="T2" fmla="*/ 32 w 32"/>
                <a:gd name="T3" fmla="*/ 9 h 58"/>
                <a:gd name="T4" fmla="*/ 32 w 32"/>
                <a:gd name="T5" fmla="*/ 18 h 58"/>
                <a:gd name="T6" fmla="*/ 31 w 32"/>
                <a:gd name="T7" fmla="*/ 33 h 58"/>
                <a:gd name="T8" fmla="*/ 19 w 32"/>
                <a:gd name="T9" fmla="*/ 48 h 58"/>
                <a:gd name="T10" fmla="*/ 13 w 32"/>
                <a:gd name="T11" fmla="*/ 55 h 58"/>
                <a:gd name="T12" fmla="*/ 5 w 32"/>
                <a:gd name="T13" fmla="*/ 58 h 58"/>
                <a:gd name="T14" fmla="*/ 0 w 32"/>
                <a:gd name="T15" fmla="*/ 53 h 58"/>
                <a:gd name="T16" fmla="*/ 8 w 32"/>
                <a:gd name="T17" fmla="*/ 50 h 58"/>
                <a:gd name="T18" fmla="*/ 15 w 32"/>
                <a:gd name="T19" fmla="*/ 44 h 58"/>
                <a:gd name="T20" fmla="*/ 24 w 32"/>
                <a:gd name="T21" fmla="*/ 32 h 58"/>
                <a:gd name="T22" fmla="*/ 26 w 32"/>
                <a:gd name="T23" fmla="*/ 18 h 58"/>
                <a:gd name="T24" fmla="*/ 26 w 32"/>
                <a:gd name="T25" fmla="*/ 9 h 58"/>
                <a:gd name="T26" fmla="*/ 23 w 32"/>
                <a:gd name="T27" fmla="*/ 2 h 58"/>
                <a:gd name="T28" fmla="*/ 29 w 32"/>
                <a:gd name="T29" fmla="*/ 0 h 5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2"/>
                <a:gd name="T46" fmla="*/ 0 h 58"/>
                <a:gd name="T47" fmla="*/ 32 w 32"/>
                <a:gd name="T48" fmla="*/ 58 h 5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2" h="58">
                  <a:moveTo>
                    <a:pt x="29" y="0"/>
                  </a:moveTo>
                  <a:lnTo>
                    <a:pt x="32" y="9"/>
                  </a:lnTo>
                  <a:lnTo>
                    <a:pt x="32" y="18"/>
                  </a:lnTo>
                  <a:lnTo>
                    <a:pt x="31" y="33"/>
                  </a:lnTo>
                  <a:lnTo>
                    <a:pt x="19" y="48"/>
                  </a:lnTo>
                  <a:lnTo>
                    <a:pt x="13" y="55"/>
                  </a:lnTo>
                  <a:lnTo>
                    <a:pt x="5" y="58"/>
                  </a:lnTo>
                  <a:lnTo>
                    <a:pt x="0" y="53"/>
                  </a:lnTo>
                  <a:lnTo>
                    <a:pt x="8" y="50"/>
                  </a:lnTo>
                  <a:lnTo>
                    <a:pt x="15" y="44"/>
                  </a:lnTo>
                  <a:lnTo>
                    <a:pt x="24" y="32"/>
                  </a:lnTo>
                  <a:lnTo>
                    <a:pt x="26" y="18"/>
                  </a:lnTo>
                  <a:lnTo>
                    <a:pt x="26" y="9"/>
                  </a:lnTo>
                  <a:lnTo>
                    <a:pt x="23" y="2"/>
                  </a:lnTo>
                  <a:lnTo>
                    <a:pt x="29" y="0"/>
                  </a:lnTo>
                  <a:close/>
                </a:path>
              </a:pathLst>
            </a:custGeom>
            <a:solidFill>
              <a:srgbClr val="F8BDD6"/>
            </a:solidFill>
            <a:ln w="9525">
              <a:noFill/>
              <a:round/>
              <a:headEnd/>
              <a:tailEnd/>
            </a:ln>
          </p:spPr>
          <p:txBody>
            <a:bodyPr/>
            <a:lstStyle/>
            <a:p>
              <a:endParaRPr lang="ru-RU"/>
            </a:p>
          </p:txBody>
        </p:sp>
        <p:sp>
          <p:nvSpPr>
            <p:cNvPr id="22926" name="Freeform 1799"/>
            <p:cNvSpPr>
              <a:spLocks/>
            </p:cNvSpPr>
            <p:nvPr/>
          </p:nvSpPr>
          <p:spPr bwMode="auto">
            <a:xfrm>
              <a:off x="2205" y="667"/>
              <a:ext cx="8" cy="5"/>
            </a:xfrm>
            <a:custGeom>
              <a:avLst/>
              <a:gdLst>
                <a:gd name="T0" fmla="*/ 7 w 8"/>
                <a:gd name="T1" fmla="*/ 0 h 5"/>
                <a:gd name="T2" fmla="*/ 8 w 8"/>
                <a:gd name="T3" fmla="*/ 1 h 5"/>
                <a:gd name="T4" fmla="*/ 8 w 8"/>
                <a:gd name="T5" fmla="*/ 3 h 5"/>
                <a:gd name="T6" fmla="*/ 0 w 8"/>
                <a:gd name="T7" fmla="*/ 5 h 5"/>
                <a:gd name="T8" fmla="*/ 7 w 8"/>
                <a:gd name="T9" fmla="*/ 0 h 5"/>
                <a:gd name="T10" fmla="*/ 0 60000 65536"/>
                <a:gd name="T11" fmla="*/ 0 60000 65536"/>
                <a:gd name="T12" fmla="*/ 0 60000 65536"/>
                <a:gd name="T13" fmla="*/ 0 60000 65536"/>
                <a:gd name="T14" fmla="*/ 0 60000 65536"/>
                <a:gd name="T15" fmla="*/ 0 w 8"/>
                <a:gd name="T16" fmla="*/ 0 h 5"/>
                <a:gd name="T17" fmla="*/ 8 w 8"/>
                <a:gd name="T18" fmla="*/ 5 h 5"/>
              </a:gdLst>
              <a:ahLst/>
              <a:cxnLst>
                <a:cxn ang="T10">
                  <a:pos x="T0" y="T1"/>
                </a:cxn>
                <a:cxn ang="T11">
                  <a:pos x="T2" y="T3"/>
                </a:cxn>
                <a:cxn ang="T12">
                  <a:pos x="T4" y="T5"/>
                </a:cxn>
                <a:cxn ang="T13">
                  <a:pos x="T6" y="T7"/>
                </a:cxn>
                <a:cxn ang="T14">
                  <a:pos x="T8" y="T9"/>
                </a:cxn>
              </a:cxnLst>
              <a:rect l="T15" t="T16" r="T17" b="T18"/>
              <a:pathLst>
                <a:path w="8" h="5">
                  <a:moveTo>
                    <a:pt x="7" y="0"/>
                  </a:moveTo>
                  <a:lnTo>
                    <a:pt x="8" y="1"/>
                  </a:lnTo>
                  <a:lnTo>
                    <a:pt x="8" y="3"/>
                  </a:lnTo>
                  <a:lnTo>
                    <a:pt x="0" y="5"/>
                  </a:lnTo>
                  <a:lnTo>
                    <a:pt x="7" y="0"/>
                  </a:lnTo>
                  <a:close/>
                </a:path>
              </a:pathLst>
            </a:custGeom>
            <a:solidFill>
              <a:srgbClr val="F8BDD6"/>
            </a:solidFill>
            <a:ln w="9525">
              <a:noFill/>
              <a:round/>
              <a:headEnd/>
              <a:tailEnd/>
            </a:ln>
          </p:spPr>
          <p:txBody>
            <a:bodyPr/>
            <a:lstStyle/>
            <a:p>
              <a:endParaRPr lang="ru-RU"/>
            </a:p>
          </p:txBody>
        </p:sp>
        <p:sp>
          <p:nvSpPr>
            <p:cNvPr id="22927" name="Freeform 1800"/>
            <p:cNvSpPr>
              <a:spLocks/>
            </p:cNvSpPr>
            <p:nvPr/>
          </p:nvSpPr>
          <p:spPr bwMode="auto">
            <a:xfrm>
              <a:off x="2126" y="702"/>
              <a:ext cx="63" cy="31"/>
            </a:xfrm>
            <a:custGeom>
              <a:avLst/>
              <a:gdLst>
                <a:gd name="T0" fmla="*/ 63 w 63"/>
                <a:gd name="T1" fmla="*/ 26 h 31"/>
                <a:gd name="T2" fmla="*/ 53 w 63"/>
                <a:gd name="T3" fmla="*/ 29 h 31"/>
                <a:gd name="T4" fmla="*/ 46 w 63"/>
                <a:gd name="T5" fmla="*/ 31 h 31"/>
                <a:gd name="T6" fmla="*/ 27 w 63"/>
                <a:gd name="T7" fmla="*/ 28 h 31"/>
                <a:gd name="T8" fmla="*/ 10 w 63"/>
                <a:gd name="T9" fmla="*/ 17 h 31"/>
                <a:gd name="T10" fmla="*/ 6 w 63"/>
                <a:gd name="T11" fmla="*/ 11 h 31"/>
                <a:gd name="T12" fmla="*/ 0 w 63"/>
                <a:gd name="T13" fmla="*/ 4 h 31"/>
                <a:gd name="T14" fmla="*/ 6 w 63"/>
                <a:gd name="T15" fmla="*/ 0 h 31"/>
                <a:gd name="T16" fmla="*/ 10 w 63"/>
                <a:gd name="T17" fmla="*/ 6 h 31"/>
                <a:gd name="T18" fmla="*/ 15 w 63"/>
                <a:gd name="T19" fmla="*/ 13 h 31"/>
                <a:gd name="T20" fmla="*/ 29 w 63"/>
                <a:gd name="T21" fmla="*/ 22 h 31"/>
                <a:gd name="T22" fmla="*/ 46 w 63"/>
                <a:gd name="T23" fmla="*/ 24 h 31"/>
                <a:gd name="T24" fmla="*/ 52 w 63"/>
                <a:gd name="T25" fmla="*/ 23 h 31"/>
                <a:gd name="T26" fmla="*/ 61 w 63"/>
                <a:gd name="T27" fmla="*/ 20 h 31"/>
                <a:gd name="T28" fmla="*/ 63 w 63"/>
                <a:gd name="T29" fmla="*/ 26 h 3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
                <a:gd name="T46" fmla="*/ 0 h 31"/>
                <a:gd name="T47" fmla="*/ 63 w 63"/>
                <a:gd name="T48" fmla="*/ 31 h 3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 h="31">
                  <a:moveTo>
                    <a:pt x="63" y="26"/>
                  </a:moveTo>
                  <a:lnTo>
                    <a:pt x="53" y="29"/>
                  </a:lnTo>
                  <a:lnTo>
                    <a:pt x="46" y="31"/>
                  </a:lnTo>
                  <a:lnTo>
                    <a:pt x="27" y="28"/>
                  </a:lnTo>
                  <a:lnTo>
                    <a:pt x="10" y="17"/>
                  </a:lnTo>
                  <a:lnTo>
                    <a:pt x="6" y="11"/>
                  </a:lnTo>
                  <a:lnTo>
                    <a:pt x="0" y="4"/>
                  </a:lnTo>
                  <a:lnTo>
                    <a:pt x="6" y="0"/>
                  </a:lnTo>
                  <a:lnTo>
                    <a:pt x="10" y="6"/>
                  </a:lnTo>
                  <a:lnTo>
                    <a:pt x="15" y="13"/>
                  </a:lnTo>
                  <a:lnTo>
                    <a:pt x="29" y="22"/>
                  </a:lnTo>
                  <a:lnTo>
                    <a:pt x="46" y="24"/>
                  </a:lnTo>
                  <a:lnTo>
                    <a:pt x="52" y="23"/>
                  </a:lnTo>
                  <a:lnTo>
                    <a:pt x="61" y="20"/>
                  </a:lnTo>
                  <a:lnTo>
                    <a:pt x="63" y="26"/>
                  </a:lnTo>
                  <a:close/>
                </a:path>
              </a:pathLst>
            </a:custGeom>
            <a:solidFill>
              <a:srgbClr val="F8BDD6"/>
            </a:solidFill>
            <a:ln w="9525">
              <a:noFill/>
              <a:round/>
              <a:headEnd/>
              <a:tailEnd/>
            </a:ln>
          </p:spPr>
          <p:txBody>
            <a:bodyPr/>
            <a:lstStyle/>
            <a:p>
              <a:endParaRPr lang="ru-RU"/>
            </a:p>
          </p:txBody>
        </p:sp>
        <p:sp>
          <p:nvSpPr>
            <p:cNvPr id="22928" name="Freeform 1801"/>
            <p:cNvSpPr>
              <a:spLocks/>
            </p:cNvSpPr>
            <p:nvPr/>
          </p:nvSpPr>
          <p:spPr bwMode="auto">
            <a:xfrm>
              <a:off x="2184" y="723"/>
              <a:ext cx="7" cy="6"/>
            </a:xfrm>
            <a:custGeom>
              <a:avLst/>
              <a:gdLst>
                <a:gd name="T0" fmla="*/ 7 w 7"/>
                <a:gd name="T1" fmla="*/ 4 h 6"/>
                <a:gd name="T2" fmla="*/ 5 w 7"/>
                <a:gd name="T3" fmla="*/ 6 h 6"/>
                <a:gd name="T4" fmla="*/ 3 w 7"/>
                <a:gd name="T5" fmla="*/ 0 h 6"/>
                <a:gd name="T6" fmla="*/ 0 w 7"/>
                <a:gd name="T7" fmla="*/ 0 h 6"/>
                <a:gd name="T8" fmla="*/ 7 w 7"/>
                <a:gd name="T9" fmla="*/ 4 h 6"/>
                <a:gd name="T10" fmla="*/ 0 60000 65536"/>
                <a:gd name="T11" fmla="*/ 0 60000 65536"/>
                <a:gd name="T12" fmla="*/ 0 60000 65536"/>
                <a:gd name="T13" fmla="*/ 0 60000 65536"/>
                <a:gd name="T14" fmla="*/ 0 60000 65536"/>
                <a:gd name="T15" fmla="*/ 0 w 7"/>
                <a:gd name="T16" fmla="*/ 0 h 6"/>
                <a:gd name="T17" fmla="*/ 7 w 7"/>
                <a:gd name="T18" fmla="*/ 6 h 6"/>
              </a:gdLst>
              <a:ahLst/>
              <a:cxnLst>
                <a:cxn ang="T10">
                  <a:pos x="T0" y="T1"/>
                </a:cxn>
                <a:cxn ang="T11">
                  <a:pos x="T2" y="T3"/>
                </a:cxn>
                <a:cxn ang="T12">
                  <a:pos x="T4" y="T5"/>
                </a:cxn>
                <a:cxn ang="T13">
                  <a:pos x="T6" y="T7"/>
                </a:cxn>
                <a:cxn ang="T14">
                  <a:pos x="T8" y="T9"/>
                </a:cxn>
              </a:cxnLst>
              <a:rect l="T15" t="T16" r="T17" b="T18"/>
              <a:pathLst>
                <a:path w="7" h="6">
                  <a:moveTo>
                    <a:pt x="7" y="4"/>
                  </a:moveTo>
                  <a:lnTo>
                    <a:pt x="5" y="6"/>
                  </a:lnTo>
                  <a:lnTo>
                    <a:pt x="3" y="0"/>
                  </a:lnTo>
                  <a:lnTo>
                    <a:pt x="0" y="0"/>
                  </a:lnTo>
                  <a:lnTo>
                    <a:pt x="7" y="4"/>
                  </a:lnTo>
                  <a:close/>
                </a:path>
              </a:pathLst>
            </a:custGeom>
            <a:solidFill>
              <a:srgbClr val="F8BDD6"/>
            </a:solidFill>
            <a:ln w="9525">
              <a:noFill/>
              <a:round/>
              <a:headEnd/>
              <a:tailEnd/>
            </a:ln>
          </p:spPr>
          <p:txBody>
            <a:bodyPr/>
            <a:lstStyle/>
            <a:p>
              <a:endParaRPr lang="ru-RU"/>
            </a:p>
          </p:txBody>
        </p:sp>
        <p:sp>
          <p:nvSpPr>
            <p:cNvPr id="22929" name="Freeform 1802"/>
            <p:cNvSpPr>
              <a:spLocks/>
            </p:cNvSpPr>
            <p:nvPr/>
          </p:nvSpPr>
          <p:spPr bwMode="auto">
            <a:xfrm>
              <a:off x="2126" y="704"/>
              <a:ext cx="6" cy="5"/>
            </a:xfrm>
            <a:custGeom>
              <a:avLst/>
              <a:gdLst>
                <a:gd name="T0" fmla="*/ 0 w 6"/>
                <a:gd name="T1" fmla="*/ 5 h 5"/>
                <a:gd name="T2" fmla="*/ 6 w 6"/>
                <a:gd name="T3" fmla="*/ 2 h 5"/>
                <a:gd name="T4" fmla="*/ 6 w 6"/>
                <a:gd name="T5" fmla="*/ 0 h 5"/>
                <a:gd name="T6" fmla="*/ 0 w 6"/>
                <a:gd name="T7" fmla="*/ 5 h 5"/>
                <a:gd name="T8" fmla="*/ 0 60000 65536"/>
                <a:gd name="T9" fmla="*/ 0 60000 65536"/>
                <a:gd name="T10" fmla="*/ 0 60000 65536"/>
                <a:gd name="T11" fmla="*/ 0 60000 65536"/>
                <a:gd name="T12" fmla="*/ 0 w 6"/>
                <a:gd name="T13" fmla="*/ 0 h 5"/>
                <a:gd name="T14" fmla="*/ 6 w 6"/>
                <a:gd name="T15" fmla="*/ 5 h 5"/>
              </a:gdLst>
              <a:ahLst/>
              <a:cxnLst>
                <a:cxn ang="T8">
                  <a:pos x="T0" y="T1"/>
                </a:cxn>
                <a:cxn ang="T9">
                  <a:pos x="T2" y="T3"/>
                </a:cxn>
                <a:cxn ang="T10">
                  <a:pos x="T4" y="T5"/>
                </a:cxn>
                <a:cxn ang="T11">
                  <a:pos x="T6" y="T7"/>
                </a:cxn>
              </a:cxnLst>
              <a:rect l="T12" t="T13" r="T14" b="T15"/>
              <a:pathLst>
                <a:path w="6" h="5">
                  <a:moveTo>
                    <a:pt x="0" y="5"/>
                  </a:moveTo>
                  <a:lnTo>
                    <a:pt x="6" y="2"/>
                  </a:lnTo>
                  <a:lnTo>
                    <a:pt x="6" y="0"/>
                  </a:lnTo>
                  <a:lnTo>
                    <a:pt x="0" y="5"/>
                  </a:lnTo>
                  <a:close/>
                </a:path>
              </a:pathLst>
            </a:custGeom>
            <a:solidFill>
              <a:srgbClr val="F8BDD6"/>
            </a:solidFill>
            <a:ln w="9525">
              <a:noFill/>
              <a:round/>
              <a:headEnd/>
              <a:tailEnd/>
            </a:ln>
          </p:spPr>
          <p:txBody>
            <a:bodyPr/>
            <a:lstStyle/>
            <a:p>
              <a:endParaRPr lang="ru-RU"/>
            </a:p>
          </p:txBody>
        </p:sp>
        <p:sp>
          <p:nvSpPr>
            <p:cNvPr id="22930" name="Freeform 1803"/>
            <p:cNvSpPr>
              <a:spLocks/>
            </p:cNvSpPr>
            <p:nvPr/>
          </p:nvSpPr>
          <p:spPr bwMode="auto">
            <a:xfrm>
              <a:off x="2053" y="679"/>
              <a:ext cx="87" cy="84"/>
            </a:xfrm>
            <a:custGeom>
              <a:avLst/>
              <a:gdLst>
                <a:gd name="T0" fmla="*/ 3 w 87"/>
                <a:gd name="T1" fmla="*/ 59 h 84"/>
                <a:gd name="T2" fmla="*/ 0 w 87"/>
                <a:gd name="T3" fmla="*/ 51 h 84"/>
                <a:gd name="T4" fmla="*/ 0 w 87"/>
                <a:gd name="T5" fmla="*/ 42 h 84"/>
                <a:gd name="T6" fmla="*/ 0 w 87"/>
                <a:gd name="T7" fmla="*/ 39 h 84"/>
                <a:gd name="T8" fmla="*/ 0 w 87"/>
                <a:gd name="T9" fmla="*/ 34 h 84"/>
                <a:gd name="T10" fmla="*/ 1 w 87"/>
                <a:gd name="T11" fmla="*/ 30 h 84"/>
                <a:gd name="T12" fmla="*/ 3 w 87"/>
                <a:gd name="T13" fmla="*/ 26 h 84"/>
                <a:gd name="T14" fmla="*/ 6 w 87"/>
                <a:gd name="T15" fmla="*/ 18 h 84"/>
                <a:gd name="T16" fmla="*/ 11 w 87"/>
                <a:gd name="T17" fmla="*/ 12 h 84"/>
                <a:gd name="T18" fmla="*/ 14 w 87"/>
                <a:gd name="T19" fmla="*/ 9 h 84"/>
                <a:gd name="T20" fmla="*/ 17 w 87"/>
                <a:gd name="T21" fmla="*/ 7 h 84"/>
                <a:gd name="T22" fmla="*/ 25 w 87"/>
                <a:gd name="T23" fmla="*/ 2 h 84"/>
                <a:gd name="T24" fmla="*/ 34 w 87"/>
                <a:gd name="T25" fmla="*/ 0 h 84"/>
                <a:gd name="T26" fmla="*/ 41 w 87"/>
                <a:gd name="T27" fmla="*/ 0 h 84"/>
                <a:gd name="T28" fmla="*/ 46 w 87"/>
                <a:gd name="T29" fmla="*/ 0 h 84"/>
                <a:gd name="T30" fmla="*/ 51 w 87"/>
                <a:gd name="T31" fmla="*/ 0 h 84"/>
                <a:gd name="T32" fmla="*/ 59 w 87"/>
                <a:gd name="T33" fmla="*/ 0 h 84"/>
                <a:gd name="T34" fmla="*/ 67 w 87"/>
                <a:gd name="T35" fmla="*/ 6 h 84"/>
                <a:gd name="T36" fmla="*/ 72 w 87"/>
                <a:gd name="T37" fmla="*/ 10 h 84"/>
                <a:gd name="T38" fmla="*/ 78 w 87"/>
                <a:gd name="T39" fmla="*/ 17 h 84"/>
                <a:gd name="T40" fmla="*/ 82 w 87"/>
                <a:gd name="T41" fmla="*/ 24 h 84"/>
                <a:gd name="T42" fmla="*/ 85 w 87"/>
                <a:gd name="T43" fmla="*/ 32 h 84"/>
                <a:gd name="T44" fmla="*/ 87 w 87"/>
                <a:gd name="T45" fmla="*/ 40 h 84"/>
                <a:gd name="T46" fmla="*/ 87 w 87"/>
                <a:gd name="T47" fmla="*/ 45 h 84"/>
                <a:gd name="T48" fmla="*/ 85 w 87"/>
                <a:gd name="T49" fmla="*/ 49 h 84"/>
                <a:gd name="T50" fmla="*/ 85 w 87"/>
                <a:gd name="T51" fmla="*/ 53 h 84"/>
                <a:gd name="T52" fmla="*/ 83 w 87"/>
                <a:gd name="T53" fmla="*/ 58 h 84"/>
                <a:gd name="T54" fmla="*/ 79 w 87"/>
                <a:gd name="T55" fmla="*/ 63 h 84"/>
                <a:gd name="T56" fmla="*/ 74 w 87"/>
                <a:gd name="T57" fmla="*/ 71 h 84"/>
                <a:gd name="T58" fmla="*/ 71 w 87"/>
                <a:gd name="T59" fmla="*/ 73 h 84"/>
                <a:gd name="T60" fmla="*/ 68 w 87"/>
                <a:gd name="T61" fmla="*/ 76 h 84"/>
                <a:gd name="T62" fmla="*/ 60 w 87"/>
                <a:gd name="T63" fmla="*/ 81 h 84"/>
                <a:gd name="T64" fmla="*/ 52 w 87"/>
                <a:gd name="T65" fmla="*/ 84 h 84"/>
                <a:gd name="T66" fmla="*/ 43 w 87"/>
                <a:gd name="T67" fmla="*/ 84 h 84"/>
                <a:gd name="T68" fmla="*/ 40 w 87"/>
                <a:gd name="T69" fmla="*/ 84 h 84"/>
                <a:gd name="T70" fmla="*/ 36 w 87"/>
                <a:gd name="T71" fmla="*/ 84 h 84"/>
                <a:gd name="T72" fmla="*/ 28 w 87"/>
                <a:gd name="T73" fmla="*/ 81 h 84"/>
                <a:gd name="T74" fmla="*/ 20 w 87"/>
                <a:gd name="T75" fmla="*/ 78 h 84"/>
                <a:gd name="T76" fmla="*/ 14 w 87"/>
                <a:gd name="T77" fmla="*/ 73 h 84"/>
                <a:gd name="T78" fmla="*/ 8 w 87"/>
                <a:gd name="T79" fmla="*/ 67 h 84"/>
                <a:gd name="T80" fmla="*/ 3 w 87"/>
                <a:gd name="T81" fmla="*/ 59 h 8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7"/>
                <a:gd name="T124" fmla="*/ 0 h 84"/>
                <a:gd name="T125" fmla="*/ 87 w 87"/>
                <a:gd name="T126" fmla="*/ 84 h 8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7" h="84">
                  <a:moveTo>
                    <a:pt x="3" y="59"/>
                  </a:moveTo>
                  <a:lnTo>
                    <a:pt x="0" y="51"/>
                  </a:lnTo>
                  <a:lnTo>
                    <a:pt x="0" y="42"/>
                  </a:lnTo>
                  <a:lnTo>
                    <a:pt x="0" y="39"/>
                  </a:lnTo>
                  <a:lnTo>
                    <a:pt x="0" y="34"/>
                  </a:lnTo>
                  <a:lnTo>
                    <a:pt x="1" y="30"/>
                  </a:lnTo>
                  <a:lnTo>
                    <a:pt x="3" y="26"/>
                  </a:lnTo>
                  <a:lnTo>
                    <a:pt x="6" y="18"/>
                  </a:lnTo>
                  <a:lnTo>
                    <a:pt x="11" y="12"/>
                  </a:lnTo>
                  <a:lnTo>
                    <a:pt x="14" y="9"/>
                  </a:lnTo>
                  <a:lnTo>
                    <a:pt x="17" y="7"/>
                  </a:lnTo>
                  <a:lnTo>
                    <a:pt x="25" y="2"/>
                  </a:lnTo>
                  <a:lnTo>
                    <a:pt x="34" y="0"/>
                  </a:lnTo>
                  <a:lnTo>
                    <a:pt x="41" y="0"/>
                  </a:lnTo>
                  <a:lnTo>
                    <a:pt x="46" y="0"/>
                  </a:lnTo>
                  <a:lnTo>
                    <a:pt x="51" y="0"/>
                  </a:lnTo>
                  <a:lnTo>
                    <a:pt x="59" y="0"/>
                  </a:lnTo>
                  <a:lnTo>
                    <a:pt x="67" y="6"/>
                  </a:lnTo>
                  <a:lnTo>
                    <a:pt x="72" y="10"/>
                  </a:lnTo>
                  <a:lnTo>
                    <a:pt x="78" y="17"/>
                  </a:lnTo>
                  <a:lnTo>
                    <a:pt x="82" y="24"/>
                  </a:lnTo>
                  <a:lnTo>
                    <a:pt x="85" y="32"/>
                  </a:lnTo>
                  <a:lnTo>
                    <a:pt x="87" y="40"/>
                  </a:lnTo>
                  <a:lnTo>
                    <a:pt x="87" y="45"/>
                  </a:lnTo>
                  <a:lnTo>
                    <a:pt x="85" y="49"/>
                  </a:lnTo>
                  <a:lnTo>
                    <a:pt x="85" y="53"/>
                  </a:lnTo>
                  <a:lnTo>
                    <a:pt x="83" y="58"/>
                  </a:lnTo>
                  <a:lnTo>
                    <a:pt x="79" y="63"/>
                  </a:lnTo>
                  <a:lnTo>
                    <a:pt x="74" y="71"/>
                  </a:lnTo>
                  <a:lnTo>
                    <a:pt x="71" y="73"/>
                  </a:lnTo>
                  <a:lnTo>
                    <a:pt x="68" y="76"/>
                  </a:lnTo>
                  <a:lnTo>
                    <a:pt x="60" y="81"/>
                  </a:lnTo>
                  <a:lnTo>
                    <a:pt x="52" y="84"/>
                  </a:lnTo>
                  <a:lnTo>
                    <a:pt x="43" y="84"/>
                  </a:lnTo>
                  <a:lnTo>
                    <a:pt x="40" y="84"/>
                  </a:lnTo>
                  <a:lnTo>
                    <a:pt x="36" y="84"/>
                  </a:lnTo>
                  <a:lnTo>
                    <a:pt x="28" y="81"/>
                  </a:lnTo>
                  <a:lnTo>
                    <a:pt x="20" y="78"/>
                  </a:lnTo>
                  <a:lnTo>
                    <a:pt x="14" y="73"/>
                  </a:lnTo>
                  <a:lnTo>
                    <a:pt x="8" y="67"/>
                  </a:lnTo>
                  <a:lnTo>
                    <a:pt x="3" y="59"/>
                  </a:lnTo>
                  <a:close/>
                </a:path>
              </a:pathLst>
            </a:custGeom>
            <a:solidFill>
              <a:srgbClr val="F561AF"/>
            </a:solidFill>
            <a:ln w="9525">
              <a:noFill/>
              <a:round/>
              <a:headEnd/>
              <a:tailEnd/>
            </a:ln>
          </p:spPr>
          <p:txBody>
            <a:bodyPr/>
            <a:lstStyle/>
            <a:p>
              <a:endParaRPr lang="ru-RU"/>
            </a:p>
          </p:txBody>
        </p:sp>
        <p:sp>
          <p:nvSpPr>
            <p:cNvPr id="22931" name="Freeform 1804"/>
            <p:cNvSpPr>
              <a:spLocks/>
            </p:cNvSpPr>
            <p:nvPr/>
          </p:nvSpPr>
          <p:spPr bwMode="auto">
            <a:xfrm>
              <a:off x="2049" y="679"/>
              <a:ext cx="30" cy="60"/>
            </a:xfrm>
            <a:custGeom>
              <a:avLst/>
              <a:gdLst>
                <a:gd name="T0" fmla="*/ 3 w 30"/>
                <a:gd name="T1" fmla="*/ 60 h 60"/>
                <a:gd name="T2" fmla="*/ 2 w 30"/>
                <a:gd name="T3" fmla="*/ 53 h 60"/>
                <a:gd name="T4" fmla="*/ 0 w 30"/>
                <a:gd name="T5" fmla="*/ 42 h 60"/>
                <a:gd name="T6" fmla="*/ 3 w 30"/>
                <a:gd name="T7" fmla="*/ 25 h 60"/>
                <a:gd name="T8" fmla="*/ 11 w 30"/>
                <a:gd name="T9" fmla="*/ 9 h 60"/>
                <a:gd name="T10" fmla="*/ 19 w 30"/>
                <a:gd name="T11" fmla="*/ 4 h 60"/>
                <a:gd name="T12" fmla="*/ 26 w 30"/>
                <a:gd name="T13" fmla="*/ 0 h 60"/>
                <a:gd name="T14" fmla="*/ 30 w 30"/>
                <a:gd name="T15" fmla="*/ 4 h 60"/>
                <a:gd name="T16" fmla="*/ 24 w 30"/>
                <a:gd name="T17" fmla="*/ 9 h 60"/>
                <a:gd name="T18" fmla="*/ 15 w 30"/>
                <a:gd name="T19" fmla="*/ 13 h 60"/>
                <a:gd name="T20" fmla="*/ 7 w 30"/>
                <a:gd name="T21" fmla="*/ 28 h 60"/>
                <a:gd name="T22" fmla="*/ 4 w 30"/>
                <a:gd name="T23" fmla="*/ 42 h 60"/>
                <a:gd name="T24" fmla="*/ 6 w 30"/>
                <a:gd name="T25" fmla="*/ 49 h 60"/>
                <a:gd name="T26" fmla="*/ 7 w 30"/>
                <a:gd name="T27" fmla="*/ 58 h 60"/>
                <a:gd name="T28" fmla="*/ 3 w 30"/>
                <a:gd name="T29" fmla="*/ 60 h 6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0"/>
                <a:gd name="T46" fmla="*/ 0 h 60"/>
                <a:gd name="T47" fmla="*/ 30 w 30"/>
                <a:gd name="T48" fmla="*/ 60 h 6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0" h="60">
                  <a:moveTo>
                    <a:pt x="3" y="60"/>
                  </a:moveTo>
                  <a:lnTo>
                    <a:pt x="2" y="53"/>
                  </a:lnTo>
                  <a:lnTo>
                    <a:pt x="0" y="42"/>
                  </a:lnTo>
                  <a:lnTo>
                    <a:pt x="3" y="25"/>
                  </a:lnTo>
                  <a:lnTo>
                    <a:pt x="11" y="9"/>
                  </a:lnTo>
                  <a:lnTo>
                    <a:pt x="19" y="4"/>
                  </a:lnTo>
                  <a:lnTo>
                    <a:pt x="26" y="0"/>
                  </a:lnTo>
                  <a:lnTo>
                    <a:pt x="30" y="4"/>
                  </a:lnTo>
                  <a:lnTo>
                    <a:pt x="24" y="9"/>
                  </a:lnTo>
                  <a:lnTo>
                    <a:pt x="15" y="13"/>
                  </a:lnTo>
                  <a:lnTo>
                    <a:pt x="7" y="28"/>
                  </a:lnTo>
                  <a:lnTo>
                    <a:pt x="4" y="42"/>
                  </a:lnTo>
                  <a:lnTo>
                    <a:pt x="6" y="49"/>
                  </a:lnTo>
                  <a:lnTo>
                    <a:pt x="7" y="58"/>
                  </a:lnTo>
                  <a:lnTo>
                    <a:pt x="3" y="60"/>
                  </a:lnTo>
                  <a:close/>
                </a:path>
              </a:pathLst>
            </a:custGeom>
            <a:solidFill>
              <a:srgbClr val="F8BDD6"/>
            </a:solidFill>
            <a:ln w="9525">
              <a:noFill/>
              <a:round/>
              <a:headEnd/>
              <a:tailEnd/>
            </a:ln>
          </p:spPr>
          <p:txBody>
            <a:bodyPr/>
            <a:lstStyle/>
            <a:p>
              <a:endParaRPr lang="ru-RU"/>
            </a:p>
          </p:txBody>
        </p:sp>
        <p:sp>
          <p:nvSpPr>
            <p:cNvPr id="22932" name="Freeform 1805"/>
            <p:cNvSpPr>
              <a:spLocks/>
            </p:cNvSpPr>
            <p:nvPr/>
          </p:nvSpPr>
          <p:spPr bwMode="auto">
            <a:xfrm>
              <a:off x="2076" y="674"/>
              <a:ext cx="61" cy="32"/>
            </a:xfrm>
            <a:custGeom>
              <a:avLst/>
              <a:gdLst>
                <a:gd name="T0" fmla="*/ 0 w 61"/>
                <a:gd name="T1" fmla="*/ 5 h 32"/>
                <a:gd name="T2" fmla="*/ 11 w 61"/>
                <a:gd name="T3" fmla="*/ 1 h 32"/>
                <a:gd name="T4" fmla="*/ 18 w 61"/>
                <a:gd name="T5" fmla="*/ 0 h 32"/>
                <a:gd name="T6" fmla="*/ 37 w 61"/>
                <a:gd name="T7" fmla="*/ 3 h 32"/>
                <a:gd name="T8" fmla="*/ 52 w 61"/>
                <a:gd name="T9" fmla="*/ 13 h 32"/>
                <a:gd name="T10" fmla="*/ 57 w 61"/>
                <a:gd name="T11" fmla="*/ 19 h 32"/>
                <a:gd name="T12" fmla="*/ 61 w 61"/>
                <a:gd name="T13" fmla="*/ 27 h 32"/>
                <a:gd name="T14" fmla="*/ 57 w 61"/>
                <a:gd name="T15" fmla="*/ 32 h 32"/>
                <a:gd name="T16" fmla="*/ 53 w 61"/>
                <a:gd name="T17" fmla="*/ 24 h 32"/>
                <a:gd name="T18" fmla="*/ 46 w 61"/>
                <a:gd name="T19" fmla="*/ 17 h 32"/>
                <a:gd name="T20" fmla="*/ 35 w 61"/>
                <a:gd name="T21" fmla="*/ 7 h 32"/>
                <a:gd name="T22" fmla="*/ 18 w 61"/>
                <a:gd name="T23" fmla="*/ 5 h 32"/>
                <a:gd name="T24" fmla="*/ 11 w 61"/>
                <a:gd name="T25" fmla="*/ 6 h 32"/>
                <a:gd name="T26" fmla="*/ 3 w 61"/>
                <a:gd name="T27" fmla="*/ 9 h 32"/>
                <a:gd name="T28" fmla="*/ 0 w 61"/>
                <a:gd name="T29" fmla="*/ 5 h 3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1"/>
                <a:gd name="T46" fmla="*/ 0 h 32"/>
                <a:gd name="T47" fmla="*/ 61 w 61"/>
                <a:gd name="T48" fmla="*/ 32 h 3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1" h="32">
                  <a:moveTo>
                    <a:pt x="0" y="5"/>
                  </a:moveTo>
                  <a:lnTo>
                    <a:pt x="11" y="1"/>
                  </a:lnTo>
                  <a:lnTo>
                    <a:pt x="18" y="0"/>
                  </a:lnTo>
                  <a:lnTo>
                    <a:pt x="37" y="3"/>
                  </a:lnTo>
                  <a:lnTo>
                    <a:pt x="52" y="13"/>
                  </a:lnTo>
                  <a:lnTo>
                    <a:pt x="57" y="19"/>
                  </a:lnTo>
                  <a:lnTo>
                    <a:pt x="61" y="27"/>
                  </a:lnTo>
                  <a:lnTo>
                    <a:pt x="57" y="32"/>
                  </a:lnTo>
                  <a:lnTo>
                    <a:pt x="53" y="24"/>
                  </a:lnTo>
                  <a:lnTo>
                    <a:pt x="46" y="17"/>
                  </a:lnTo>
                  <a:lnTo>
                    <a:pt x="35" y="7"/>
                  </a:lnTo>
                  <a:lnTo>
                    <a:pt x="18" y="5"/>
                  </a:lnTo>
                  <a:lnTo>
                    <a:pt x="11" y="6"/>
                  </a:lnTo>
                  <a:lnTo>
                    <a:pt x="3" y="9"/>
                  </a:lnTo>
                  <a:lnTo>
                    <a:pt x="0" y="5"/>
                  </a:lnTo>
                  <a:close/>
                </a:path>
              </a:pathLst>
            </a:custGeom>
            <a:solidFill>
              <a:srgbClr val="F8BDD6"/>
            </a:solidFill>
            <a:ln w="9525">
              <a:noFill/>
              <a:round/>
              <a:headEnd/>
              <a:tailEnd/>
            </a:ln>
          </p:spPr>
          <p:txBody>
            <a:bodyPr/>
            <a:lstStyle/>
            <a:p>
              <a:endParaRPr lang="ru-RU"/>
            </a:p>
          </p:txBody>
        </p:sp>
        <p:sp>
          <p:nvSpPr>
            <p:cNvPr id="22933" name="Freeform 1806"/>
            <p:cNvSpPr>
              <a:spLocks/>
            </p:cNvSpPr>
            <p:nvPr/>
          </p:nvSpPr>
          <p:spPr bwMode="auto">
            <a:xfrm>
              <a:off x="2076" y="679"/>
              <a:ext cx="1" cy="5"/>
            </a:xfrm>
            <a:custGeom>
              <a:avLst/>
              <a:gdLst>
                <a:gd name="T0" fmla="*/ 0 w 1"/>
                <a:gd name="T1" fmla="*/ 0 h 5"/>
                <a:gd name="T2" fmla="*/ 1 w 1"/>
                <a:gd name="T3" fmla="*/ 5 h 5"/>
                <a:gd name="T4" fmla="*/ 0 w 1"/>
                <a:gd name="T5" fmla="*/ 0 h 5"/>
                <a:gd name="T6" fmla="*/ 0 60000 65536"/>
                <a:gd name="T7" fmla="*/ 0 60000 65536"/>
                <a:gd name="T8" fmla="*/ 0 60000 65536"/>
                <a:gd name="T9" fmla="*/ 0 w 1"/>
                <a:gd name="T10" fmla="*/ 0 h 5"/>
                <a:gd name="T11" fmla="*/ 1 w 1"/>
                <a:gd name="T12" fmla="*/ 5 h 5"/>
              </a:gdLst>
              <a:ahLst/>
              <a:cxnLst>
                <a:cxn ang="T6">
                  <a:pos x="T0" y="T1"/>
                </a:cxn>
                <a:cxn ang="T7">
                  <a:pos x="T2" y="T3"/>
                </a:cxn>
                <a:cxn ang="T8">
                  <a:pos x="T4" y="T5"/>
                </a:cxn>
              </a:cxnLst>
              <a:rect l="T9" t="T10" r="T11" b="T12"/>
              <a:pathLst>
                <a:path w="1" h="5">
                  <a:moveTo>
                    <a:pt x="0" y="0"/>
                  </a:moveTo>
                  <a:lnTo>
                    <a:pt x="1" y="5"/>
                  </a:lnTo>
                  <a:lnTo>
                    <a:pt x="0" y="0"/>
                  </a:lnTo>
                  <a:close/>
                </a:path>
              </a:pathLst>
            </a:custGeom>
            <a:solidFill>
              <a:srgbClr val="F8BDD6"/>
            </a:solidFill>
            <a:ln w="9525">
              <a:noFill/>
              <a:round/>
              <a:headEnd/>
              <a:tailEnd/>
            </a:ln>
          </p:spPr>
          <p:txBody>
            <a:bodyPr/>
            <a:lstStyle/>
            <a:p>
              <a:endParaRPr lang="ru-RU"/>
            </a:p>
          </p:txBody>
        </p:sp>
        <p:sp>
          <p:nvSpPr>
            <p:cNvPr id="22934" name="Freeform 1807"/>
            <p:cNvSpPr>
              <a:spLocks/>
            </p:cNvSpPr>
            <p:nvPr/>
          </p:nvSpPr>
          <p:spPr bwMode="auto">
            <a:xfrm>
              <a:off x="2111" y="704"/>
              <a:ext cx="33" cy="58"/>
            </a:xfrm>
            <a:custGeom>
              <a:avLst/>
              <a:gdLst>
                <a:gd name="T0" fmla="*/ 29 w 33"/>
                <a:gd name="T1" fmla="*/ 0 h 58"/>
                <a:gd name="T2" fmla="*/ 32 w 33"/>
                <a:gd name="T3" fmla="*/ 7 h 58"/>
                <a:gd name="T4" fmla="*/ 33 w 33"/>
                <a:gd name="T5" fmla="*/ 15 h 58"/>
                <a:gd name="T6" fmla="*/ 31 w 33"/>
                <a:gd name="T7" fmla="*/ 33 h 58"/>
                <a:gd name="T8" fmla="*/ 19 w 33"/>
                <a:gd name="T9" fmla="*/ 46 h 58"/>
                <a:gd name="T10" fmla="*/ 13 w 33"/>
                <a:gd name="T11" fmla="*/ 53 h 58"/>
                <a:gd name="T12" fmla="*/ 5 w 33"/>
                <a:gd name="T13" fmla="*/ 58 h 58"/>
                <a:gd name="T14" fmla="*/ 0 w 33"/>
                <a:gd name="T15" fmla="*/ 53 h 58"/>
                <a:gd name="T16" fmla="*/ 8 w 33"/>
                <a:gd name="T17" fmla="*/ 48 h 58"/>
                <a:gd name="T18" fmla="*/ 14 w 33"/>
                <a:gd name="T19" fmla="*/ 42 h 58"/>
                <a:gd name="T20" fmla="*/ 24 w 33"/>
                <a:gd name="T21" fmla="*/ 31 h 58"/>
                <a:gd name="T22" fmla="*/ 27 w 33"/>
                <a:gd name="T23" fmla="*/ 15 h 58"/>
                <a:gd name="T24" fmla="*/ 25 w 33"/>
                <a:gd name="T25" fmla="*/ 8 h 58"/>
                <a:gd name="T26" fmla="*/ 23 w 33"/>
                <a:gd name="T27" fmla="*/ 2 h 58"/>
                <a:gd name="T28" fmla="*/ 29 w 33"/>
                <a:gd name="T29" fmla="*/ 0 h 5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3"/>
                <a:gd name="T46" fmla="*/ 0 h 58"/>
                <a:gd name="T47" fmla="*/ 33 w 33"/>
                <a:gd name="T48" fmla="*/ 58 h 5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3" h="58">
                  <a:moveTo>
                    <a:pt x="29" y="0"/>
                  </a:moveTo>
                  <a:lnTo>
                    <a:pt x="32" y="7"/>
                  </a:lnTo>
                  <a:lnTo>
                    <a:pt x="33" y="15"/>
                  </a:lnTo>
                  <a:lnTo>
                    <a:pt x="31" y="33"/>
                  </a:lnTo>
                  <a:lnTo>
                    <a:pt x="19" y="46"/>
                  </a:lnTo>
                  <a:lnTo>
                    <a:pt x="13" y="53"/>
                  </a:lnTo>
                  <a:lnTo>
                    <a:pt x="5" y="58"/>
                  </a:lnTo>
                  <a:lnTo>
                    <a:pt x="0" y="53"/>
                  </a:lnTo>
                  <a:lnTo>
                    <a:pt x="8" y="48"/>
                  </a:lnTo>
                  <a:lnTo>
                    <a:pt x="14" y="42"/>
                  </a:lnTo>
                  <a:lnTo>
                    <a:pt x="24" y="31"/>
                  </a:lnTo>
                  <a:lnTo>
                    <a:pt x="27" y="15"/>
                  </a:lnTo>
                  <a:lnTo>
                    <a:pt x="25" y="8"/>
                  </a:lnTo>
                  <a:lnTo>
                    <a:pt x="23" y="2"/>
                  </a:lnTo>
                  <a:lnTo>
                    <a:pt x="29" y="0"/>
                  </a:lnTo>
                  <a:close/>
                </a:path>
              </a:pathLst>
            </a:custGeom>
            <a:solidFill>
              <a:srgbClr val="F8BDD6"/>
            </a:solidFill>
            <a:ln w="9525">
              <a:noFill/>
              <a:round/>
              <a:headEnd/>
              <a:tailEnd/>
            </a:ln>
          </p:spPr>
          <p:txBody>
            <a:bodyPr/>
            <a:lstStyle/>
            <a:p>
              <a:endParaRPr lang="ru-RU"/>
            </a:p>
          </p:txBody>
        </p:sp>
        <p:sp>
          <p:nvSpPr>
            <p:cNvPr id="22935" name="Freeform 1808"/>
            <p:cNvSpPr>
              <a:spLocks/>
            </p:cNvSpPr>
            <p:nvPr/>
          </p:nvSpPr>
          <p:spPr bwMode="auto">
            <a:xfrm>
              <a:off x="2132" y="701"/>
              <a:ext cx="5" cy="5"/>
            </a:xfrm>
            <a:custGeom>
              <a:avLst/>
              <a:gdLst>
                <a:gd name="T0" fmla="*/ 4 w 5"/>
                <a:gd name="T1" fmla="*/ 0 h 5"/>
                <a:gd name="T2" fmla="*/ 5 w 5"/>
                <a:gd name="T3" fmla="*/ 1 h 5"/>
                <a:gd name="T4" fmla="*/ 5 w 5"/>
                <a:gd name="T5" fmla="*/ 3 h 5"/>
                <a:gd name="T6" fmla="*/ 0 w 5"/>
                <a:gd name="T7" fmla="*/ 5 h 5"/>
                <a:gd name="T8" fmla="*/ 4 w 5"/>
                <a:gd name="T9" fmla="*/ 0 h 5"/>
                <a:gd name="T10" fmla="*/ 0 60000 65536"/>
                <a:gd name="T11" fmla="*/ 0 60000 65536"/>
                <a:gd name="T12" fmla="*/ 0 60000 65536"/>
                <a:gd name="T13" fmla="*/ 0 60000 65536"/>
                <a:gd name="T14" fmla="*/ 0 60000 65536"/>
                <a:gd name="T15" fmla="*/ 0 w 5"/>
                <a:gd name="T16" fmla="*/ 0 h 5"/>
                <a:gd name="T17" fmla="*/ 5 w 5"/>
                <a:gd name="T18" fmla="*/ 5 h 5"/>
              </a:gdLst>
              <a:ahLst/>
              <a:cxnLst>
                <a:cxn ang="T10">
                  <a:pos x="T0" y="T1"/>
                </a:cxn>
                <a:cxn ang="T11">
                  <a:pos x="T2" y="T3"/>
                </a:cxn>
                <a:cxn ang="T12">
                  <a:pos x="T4" y="T5"/>
                </a:cxn>
                <a:cxn ang="T13">
                  <a:pos x="T6" y="T7"/>
                </a:cxn>
                <a:cxn ang="T14">
                  <a:pos x="T8" y="T9"/>
                </a:cxn>
              </a:cxnLst>
              <a:rect l="T15" t="T16" r="T17" b="T18"/>
              <a:pathLst>
                <a:path w="5" h="5">
                  <a:moveTo>
                    <a:pt x="4" y="0"/>
                  </a:moveTo>
                  <a:lnTo>
                    <a:pt x="5" y="1"/>
                  </a:lnTo>
                  <a:lnTo>
                    <a:pt x="5" y="3"/>
                  </a:lnTo>
                  <a:lnTo>
                    <a:pt x="0" y="5"/>
                  </a:lnTo>
                  <a:lnTo>
                    <a:pt x="4" y="0"/>
                  </a:lnTo>
                  <a:close/>
                </a:path>
              </a:pathLst>
            </a:custGeom>
            <a:solidFill>
              <a:srgbClr val="F8BDD6"/>
            </a:solidFill>
            <a:ln w="9525">
              <a:noFill/>
              <a:round/>
              <a:headEnd/>
              <a:tailEnd/>
            </a:ln>
          </p:spPr>
          <p:txBody>
            <a:bodyPr/>
            <a:lstStyle/>
            <a:p>
              <a:endParaRPr lang="ru-RU"/>
            </a:p>
          </p:txBody>
        </p:sp>
        <p:sp>
          <p:nvSpPr>
            <p:cNvPr id="22936" name="Freeform 1809"/>
            <p:cNvSpPr>
              <a:spLocks/>
            </p:cNvSpPr>
            <p:nvPr/>
          </p:nvSpPr>
          <p:spPr bwMode="auto">
            <a:xfrm>
              <a:off x="2052" y="734"/>
              <a:ext cx="61" cy="32"/>
            </a:xfrm>
            <a:custGeom>
              <a:avLst/>
              <a:gdLst>
                <a:gd name="T0" fmla="*/ 61 w 61"/>
                <a:gd name="T1" fmla="*/ 29 h 32"/>
                <a:gd name="T2" fmla="*/ 53 w 61"/>
                <a:gd name="T3" fmla="*/ 31 h 32"/>
                <a:gd name="T4" fmla="*/ 44 w 61"/>
                <a:gd name="T5" fmla="*/ 32 h 32"/>
                <a:gd name="T6" fmla="*/ 28 w 61"/>
                <a:gd name="T7" fmla="*/ 29 h 32"/>
                <a:gd name="T8" fmla="*/ 11 w 61"/>
                <a:gd name="T9" fmla="*/ 19 h 32"/>
                <a:gd name="T10" fmla="*/ 4 w 61"/>
                <a:gd name="T11" fmla="*/ 14 h 32"/>
                <a:gd name="T12" fmla="*/ 0 w 61"/>
                <a:gd name="T13" fmla="*/ 5 h 32"/>
                <a:gd name="T14" fmla="*/ 4 w 61"/>
                <a:gd name="T15" fmla="*/ 0 h 32"/>
                <a:gd name="T16" fmla="*/ 9 w 61"/>
                <a:gd name="T17" fmla="*/ 8 h 32"/>
                <a:gd name="T18" fmla="*/ 15 w 61"/>
                <a:gd name="T19" fmla="*/ 14 h 32"/>
                <a:gd name="T20" fmla="*/ 30 w 61"/>
                <a:gd name="T21" fmla="*/ 23 h 32"/>
                <a:gd name="T22" fmla="*/ 44 w 61"/>
                <a:gd name="T23" fmla="*/ 26 h 32"/>
                <a:gd name="T24" fmla="*/ 52 w 61"/>
                <a:gd name="T25" fmla="*/ 24 h 32"/>
                <a:gd name="T26" fmla="*/ 60 w 61"/>
                <a:gd name="T27" fmla="*/ 23 h 32"/>
                <a:gd name="T28" fmla="*/ 61 w 61"/>
                <a:gd name="T29" fmla="*/ 29 h 3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1"/>
                <a:gd name="T46" fmla="*/ 0 h 32"/>
                <a:gd name="T47" fmla="*/ 61 w 61"/>
                <a:gd name="T48" fmla="*/ 32 h 3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1" h="32">
                  <a:moveTo>
                    <a:pt x="61" y="29"/>
                  </a:moveTo>
                  <a:lnTo>
                    <a:pt x="53" y="31"/>
                  </a:lnTo>
                  <a:lnTo>
                    <a:pt x="44" y="32"/>
                  </a:lnTo>
                  <a:lnTo>
                    <a:pt x="28" y="29"/>
                  </a:lnTo>
                  <a:lnTo>
                    <a:pt x="11" y="19"/>
                  </a:lnTo>
                  <a:lnTo>
                    <a:pt x="4" y="14"/>
                  </a:lnTo>
                  <a:lnTo>
                    <a:pt x="0" y="5"/>
                  </a:lnTo>
                  <a:lnTo>
                    <a:pt x="4" y="0"/>
                  </a:lnTo>
                  <a:lnTo>
                    <a:pt x="9" y="8"/>
                  </a:lnTo>
                  <a:lnTo>
                    <a:pt x="15" y="14"/>
                  </a:lnTo>
                  <a:lnTo>
                    <a:pt x="30" y="23"/>
                  </a:lnTo>
                  <a:lnTo>
                    <a:pt x="44" y="26"/>
                  </a:lnTo>
                  <a:lnTo>
                    <a:pt x="52" y="24"/>
                  </a:lnTo>
                  <a:lnTo>
                    <a:pt x="60" y="23"/>
                  </a:lnTo>
                  <a:lnTo>
                    <a:pt x="61" y="29"/>
                  </a:lnTo>
                  <a:close/>
                </a:path>
              </a:pathLst>
            </a:custGeom>
            <a:solidFill>
              <a:srgbClr val="F8BDD6"/>
            </a:solidFill>
            <a:ln w="9525">
              <a:noFill/>
              <a:round/>
              <a:headEnd/>
              <a:tailEnd/>
            </a:ln>
          </p:spPr>
          <p:txBody>
            <a:bodyPr/>
            <a:lstStyle/>
            <a:p>
              <a:endParaRPr lang="ru-RU"/>
            </a:p>
          </p:txBody>
        </p:sp>
        <p:sp>
          <p:nvSpPr>
            <p:cNvPr id="22937" name="Freeform 1810"/>
            <p:cNvSpPr>
              <a:spLocks/>
            </p:cNvSpPr>
            <p:nvPr/>
          </p:nvSpPr>
          <p:spPr bwMode="auto">
            <a:xfrm>
              <a:off x="2110" y="756"/>
              <a:ext cx="4" cy="7"/>
            </a:xfrm>
            <a:custGeom>
              <a:avLst/>
              <a:gdLst>
                <a:gd name="T0" fmla="*/ 4 w 4"/>
                <a:gd name="T1" fmla="*/ 5 h 7"/>
                <a:gd name="T2" fmla="*/ 3 w 4"/>
                <a:gd name="T3" fmla="*/ 7 h 7"/>
                <a:gd name="T4" fmla="*/ 2 w 4"/>
                <a:gd name="T5" fmla="*/ 0 h 7"/>
                <a:gd name="T6" fmla="*/ 0 w 4"/>
                <a:gd name="T7" fmla="*/ 0 h 7"/>
                <a:gd name="T8" fmla="*/ 4 w 4"/>
                <a:gd name="T9" fmla="*/ 5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4" y="5"/>
                  </a:moveTo>
                  <a:lnTo>
                    <a:pt x="3" y="7"/>
                  </a:lnTo>
                  <a:lnTo>
                    <a:pt x="2" y="0"/>
                  </a:lnTo>
                  <a:lnTo>
                    <a:pt x="0" y="0"/>
                  </a:lnTo>
                  <a:lnTo>
                    <a:pt x="4" y="5"/>
                  </a:lnTo>
                  <a:close/>
                </a:path>
              </a:pathLst>
            </a:custGeom>
            <a:solidFill>
              <a:srgbClr val="F8BDD6"/>
            </a:solidFill>
            <a:ln w="9525">
              <a:noFill/>
              <a:round/>
              <a:headEnd/>
              <a:tailEnd/>
            </a:ln>
          </p:spPr>
          <p:txBody>
            <a:bodyPr/>
            <a:lstStyle/>
            <a:p>
              <a:endParaRPr lang="ru-RU"/>
            </a:p>
          </p:txBody>
        </p:sp>
        <p:sp>
          <p:nvSpPr>
            <p:cNvPr id="22938" name="Freeform 1811"/>
            <p:cNvSpPr>
              <a:spLocks/>
            </p:cNvSpPr>
            <p:nvPr/>
          </p:nvSpPr>
          <p:spPr bwMode="auto">
            <a:xfrm>
              <a:off x="2052" y="734"/>
              <a:ext cx="4" cy="5"/>
            </a:xfrm>
            <a:custGeom>
              <a:avLst/>
              <a:gdLst>
                <a:gd name="T0" fmla="*/ 0 w 4"/>
                <a:gd name="T1" fmla="*/ 5 h 5"/>
                <a:gd name="T2" fmla="*/ 4 w 4"/>
                <a:gd name="T3" fmla="*/ 2 h 5"/>
                <a:gd name="T4" fmla="*/ 4 w 4"/>
                <a:gd name="T5" fmla="*/ 0 h 5"/>
                <a:gd name="T6" fmla="*/ 0 w 4"/>
                <a:gd name="T7" fmla="*/ 5 h 5"/>
                <a:gd name="T8" fmla="*/ 0 60000 65536"/>
                <a:gd name="T9" fmla="*/ 0 60000 65536"/>
                <a:gd name="T10" fmla="*/ 0 60000 65536"/>
                <a:gd name="T11" fmla="*/ 0 60000 65536"/>
                <a:gd name="T12" fmla="*/ 0 w 4"/>
                <a:gd name="T13" fmla="*/ 0 h 5"/>
                <a:gd name="T14" fmla="*/ 4 w 4"/>
                <a:gd name="T15" fmla="*/ 5 h 5"/>
              </a:gdLst>
              <a:ahLst/>
              <a:cxnLst>
                <a:cxn ang="T8">
                  <a:pos x="T0" y="T1"/>
                </a:cxn>
                <a:cxn ang="T9">
                  <a:pos x="T2" y="T3"/>
                </a:cxn>
                <a:cxn ang="T10">
                  <a:pos x="T4" y="T5"/>
                </a:cxn>
                <a:cxn ang="T11">
                  <a:pos x="T6" y="T7"/>
                </a:cxn>
              </a:cxnLst>
              <a:rect l="T12" t="T13" r="T14" b="T15"/>
              <a:pathLst>
                <a:path w="4" h="5">
                  <a:moveTo>
                    <a:pt x="0" y="5"/>
                  </a:moveTo>
                  <a:lnTo>
                    <a:pt x="4" y="2"/>
                  </a:lnTo>
                  <a:lnTo>
                    <a:pt x="4" y="0"/>
                  </a:lnTo>
                  <a:lnTo>
                    <a:pt x="0" y="5"/>
                  </a:lnTo>
                  <a:close/>
                </a:path>
              </a:pathLst>
            </a:custGeom>
            <a:solidFill>
              <a:srgbClr val="F8BDD6"/>
            </a:solidFill>
            <a:ln w="9525">
              <a:noFill/>
              <a:round/>
              <a:headEnd/>
              <a:tailEnd/>
            </a:ln>
          </p:spPr>
          <p:txBody>
            <a:bodyPr/>
            <a:lstStyle/>
            <a:p>
              <a:endParaRPr lang="ru-RU"/>
            </a:p>
          </p:txBody>
        </p:sp>
        <p:sp>
          <p:nvSpPr>
            <p:cNvPr id="22939" name="Freeform 1812"/>
            <p:cNvSpPr>
              <a:spLocks/>
            </p:cNvSpPr>
            <p:nvPr/>
          </p:nvSpPr>
          <p:spPr bwMode="auto">
            <a:xfrm>
              <a:off x="2202" y="611"/>
              <a:ext cx="90" cy="86"/>
            </a:xfrm>
            <a:custGeom>
              <a:avLst/>
              <a:gdLst>
                <a:gd name="T0" fmla="*/ 5 w 90"/>
                <a:gd name="T1" fmla="*/ 62 h 86"/>
                <a:gd name="T2" fmla="*/ 1 w 90"/>
                <a:gd name="T3" fmla="*/ 52 h 86"/>
                <a:gd name="T4" fmla="*/ 0 w 90"/>
                <a:gd name="T5" fmla="*/ 45 h 86"/>
                <a:gd name="T6" fmla="*/ 0 w 90"/>
                <a:gd name="T7" fmla="*/ 39 h 86"/>
                <a:gd name="T8" fmla="*/ 1 w 90"/>
                <a:gd name="T9" fmla="*/ 37 h 86"/>
                <a:gd name="T10" fmla="*/ 1 w 90"/>
                <a:gd name="T11" fmla="*/ 32 h 86"/>
                <a:gd name="T12" fmla="*/ 3 w 90"/>
                <a:gd name="T13" fmla="*/ 28 h 86"/>
                <a:gd name="T14" fmla="*/ 6 w 90"/>
                <a:gd name="T15" fmla="*/ 21 h 86"/>
                <a:gd name="T16" fmla="*/ 13 w 90"/>
                <a:gd name="T17" fmla="*/ 15 h 86"/>
                <a:gd name="T18" fmla="*/ 16 w 90"/>
                <a:gd name="T19" fmla="*/ 11 h 86"/>
                <a:gd name="T20" fmla="*/ 20 w 90"/>
                <a:gd name="T21" fmla="*/ 8 h 86"/>
                <a:gd name="T22" fmla="*/ 27 w 90"/>
                <a:gd name="T23" fmla="*/ 4 h 86"/>
                <a:gd name="T24" fmla="*/ 35 w 90"/>
                <a:gd name="T25" fmla="*/ 2 h 86"/>
                <a:gd name="T26" fmla="*/ 45 w 90"/>
                <a:gd name="T27" fmla="*/ 0 h 86"/>
                <a:gd name="T28" fmla="*/ 48 w 90"/>
                <a:gd name="T29" fmla="*/ 0 h 86"/>
                <a:gd name="T30" fmla="*/ 52 w 90"/>
                <a:gd name="T31" fmla="*/ 2 h 86"/>
                <a:gd name="T32" fmla="*/ 61 w 90"/>
                <a:gd name="T33" fmla="*/ 3 h 86"/>
                <a:gd name="T34" fmla="*/ 69 w 90"/>
                <a:gd name="T35" fmla="*/ 7 h 86"/>
                <a:gd name="T36" fmla="*/ 75 w 90"/>
                <a:gd name="T37" fmla="*/ 11 h 86"/>
                <a:gd name="T38" fmla="*/ 81 w 90"/>
                <a:gd name="T39" fmla="*/ 19 h 86"/>
                <a:gd name="T40" fmla="*/ 87 w 90"/>
                <a:gd name="T41" fmla="*/ 26 h 86"/>
                <a:gd name="T42" fmla="*/ 88 w 90"/>
                <a:gd name="T43" fmla="*/ 35 h 86"/>
                <a:gd name="T44" fmla="*/ 90 w 90"/>
                <a:gd name="T45" fmla="*/ 43 h 86"/>
                <a:gd name="T46" fmla="*/ 90 w 90"/>
                <a:gd name="T47" fmla="*/ 47 h 86"/>
                <a:gd name="T48" fmla="*/ 90 w 90"/>
                <a:gd name="T49" fmla="*/ 50 h 86"/>
                <a:gd name="T50" fmla="*/ 88 w 90"/>
                <a:gd name="T51" fmla="*/ 55 h 86"/>
                <a:gd name="T52" fmla="*/ 87 w 90"/>
                <a:gd name="T53" fmla="*/ 58 h 86"/>
                <a:gd name="T54" fmla="*/ 83 w 90"/>
                <a:gd name="T55" fmla="*/ 67 h 86"/>
                <a:gd name="T56" fmla="*/ 79 w 90"/>
                <a:gd name="T57" fmla="*/ 72 h 86"/>
                <a:gd name="T58" fmla="*/ 75 w 90"/>
                <a:gd name="T59" fmla="*/ 76 h 86"/>
                <a:gd name="T60" fmla="*/ 71 w 90"/>
                <a:gd name="T61" fmla="*/ 79 h 86"/>
                <a:gd name="T62" fmla="*/ 64 w 90"/>
                <a:gd name="T63" fmla="*/ 82 h 86"/>
                <a:gd name="T64" fmla="*/ 54 w 90"/>
                <a:gd name="T65" fmla="*/ 85 h 86"/>
                <a:gd name="T66" fmla="*/ 47 w 90"/>
                <a:gd name="T67" fmla="*/ 86 h 86"/>
                <a:gd name="T68" fmla="*/ 41 w 90"/>
                <a:gd name="T69" fmla="*/ 86 h 86"/>
                <a:gd name="T70" fmla="*/ 37 w 90"/>
                <a:gd name="T71" fmla="*/ 85 h 86"/>
                <a:gd name="T72" fmla="*/ 29 w 90"/>
                <a:gd name="T73" fmla="*/ 84 h 86"/>
                <a:gd name="T74" fmla="*/ 20 w 90"/>
                <a:gd name="T75" fmla="*/ 80 h 86"/>
                <a:gd name="T76" fmla="*/ 14 w 90"/>
                <a:gd name="T77" fmla="*/ 74 h 86"/>
                <a:gd name="T78" fmla="*/ 8 w 90"/>
                <a:gd name="T79" fmla="*/ 68 h 86"/>
                <a:gd name="T80" fmla="*/ 5 w 90"/>
                <a:gd name="T81" fmla="*/ 62 h 8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0"/>
                <a:gd name="T124" fmla="*/ 0 h 86"/>
                <a:gd name="T125" fmla="*/ 90 w 90"/>
                <a:gd name="T126" fmla="*/ 86 h 8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0" h="86">
                  <a:moveTo>
                    <a:pt x="5" y="62"/>
                  </a:moveTo>
                  <a:lnTo>
                    <a:pt x="1" y="52"/>
                  </a:lnTo>
                  <a:lnTo>
                    <a:pt x="0" y="45"/>
                  </a:lnTo>
                  <a:lnTo>
                    <a:pt x="0" y="39"/>
                  </a:lnTo>
                  <a:lnTo>
                    <a:pt x="1" y="37"/>
                  </a:lnTo>
                  <a:lnTo>
                    <a:pt x="1" y="32"/>
                  </a:lnTo>
                  <a:lnTo>
                    <a:pt x="3" y="28"/>
                  </a:lnTo>
                  <a:lnTo>
                    <a:pt x="6" y="21"/>
                  </a:lnTo>
                  <a:lnTo>
                    <a:pt x="13" y="15"/>
                  </a:lnTo>
                  <a:lnTo>
                    <a:pt x="16" y="11"/>
                  </a:lnTo>
                  <a:lnTo>
                    <a:pt x="20" y="8"/>
                  </a:lnTo>
                  <a:lnTo>
                    <a:pt x="27" y="4"/>
                  </a:lnTo>
                  <a:lnTo>
                    <a:pt x="35" y="2"/>
                  </a:lnTo>
                  <a:lnTo>
                    <a:pt x="45" y="0"/>
                  </a:lnTo>
                  <a:lnTo>
                    <a:pt x="48" y="0"/>
                  </a:lnTo>
                  <a:lnTo>
                    <a:pt x="52" y="2"/>
                  </a:lnTo>
                  <a:lnTo>
                    <a:pt x="61" y="3"/>
                  </a:lnTo>
                  <a:lnTo>
                    <a:pt x="69" y="7"/>
                  </a:lnTo>
                  <a:lnTo>
                    <a:pt x="75" y="11"/>
                  </a:lnTo>
                  <a:lnTo>
                    <a:pt x="81" y="19"/>
                  </a:lnTo>
                  <a:lnTo>
                    <a:pt x="87" y="26"/>
                  </a:lnTo>
                  <a:lnTo>
                    <a:pt x="88" y="35"/>
                  </a:lnTo>
                  <a:lnTo>
                    <a:pt x="90" y="43"/>
                  </a:lnTo>
                  <a:lnTo>
                    <a:pt x="90" y="47"/>
                  </a:lnTo>
                  <a:lnTo>
                    <a:pt x="90" y="50"/>
                  </a:lnTo>
                  <a:lnTo>
                    <a:pt x="88" y="55"/>
                  </a:lnTo>
                  <a:lnTo>
                    <a:pt x="87" y="58"/>
                  </a:lnTo>
                  <a:lnTo>
                    <a:pt x="83" y="67"/>
                  </a:lnTo>
                  <a:lnTo>
                    <a:pt x="79" y="72"/>
                  </a:lnTo>
                  <a:lnTo>
                    <a:pt x="75" y="76"/>
                  </a:lnTo>
                  <a:lnTo>
                    <a:pt x="71" y="79"/>
                  </a:lnTo>
                  <a:lnTo>
                    <a:pt x="64" y="82"/>
                  </a:lnTo>
                  <a:lnTo>
                    <a:pt x="54" y="85"/>
                  </a:lnTo>
                  <a:lnTo>
                    <a:pt x="47" y="86"/>
                  </a:lnTo>
                  <a:lnTo>
                    <a:pt x="41" y="86"/>
                  </a:lnTo>
                  <a:lnTo>
                    <a:pt x="37" y="85"/>
                  </a:lnTo>
                  <a:lnTo>
                    <a:pt x="29" y="84"/>
                  </a:lnTo>
                  <a:lnTo>
                    <a:pt x="20" y="80"/>
                  </a:lnTo>
                  <a:lnTo>
                    <a:pt x="14" y="74"/>
                  </a:lnTo>
                  <a:lnTo>
                    <a:pt x="8" y="68"/>
                  </a:lnTo>
                  <a:lnTo>
                    <a:pt x="5" y="62"/>
                  </a:lnTo>
                  <a:close/>
                </a:path>
              </a:pathLst>
            </a:custGeom>
            <a:solidFill>
              <a:srgbClr val="F561AF"/>
            </a:solidFill>
            <a:ln w="9525">
              <a:noFill/>
              <a:round/>
              <a:headEnd/>
              <a:tailEnd/>
            </a:ln>
          </p:spPr>
          <p:txBody>
            <a:bodyPr/>
            <a:lstStyle/>
            <a:p>
              <a:endParaRPr lang="ru-RU"/>
            </a:p>
          </p:txBody>
        </p:sp>
        <p:sp>
          <p:nvSpPr>
            <p:cNvPr id="22940" name="Freeform 1813"/>
            <p:cNvSpPr>
              <a:spLocks/>
            </p:cNvSpPr>
            <p:nvPr/>
          </p:nvSpPr>
          <p:spPr bwMode="auto">
            <a:xfrm>
              <a:off x="2198" y="611"/>
              <a:ext cx="31" cy="61"/>
            </a:xfrm>
            <a:custGeom>
              <a:avLst/>
              <a:gdLst>
                <a:gd name="T0" fmla="*/ 4 w 31"/>
                <a:gd name="T1" fmla="*/ 61 h 61"/>
                <a:gd name="T2" fmla="*/ 2 w 31"/>
                <a:gd name="T3" fmla="*/ 53 h 61"/>
                <a:gd name="T4" fmla="*/ 0 w 31"/>
                <a:gd name="T5" fmla="*/ 44 h 61"/>
                <a:gd name="T6" fmla="*/ 3 w 31"/>
                <a:gd name="T7" fmla="*/ 26 h 61"/>
                <a:gd name="T8" fmla="*/ 13 w 31"/>
                <a:gd name="T9" fmla="*/ 11 h 61"/>
                <a:gd name="T10" fmla="*/ 19 w 31"/>
                <a:gd name="T11" fmla="*/ 5 h 61"/>
                <a:gd name="T12" fmla="*/ 28 w 31"/>
                <a:gd name="T13" fmla="*/ 0 h 61"/>
                <a:gd name="T14" fmla="*/ 31 w 31"/>
                <a:gd name="T15" fmla="*/ 5 h 61"/>
                <a:gd name="T16" fmla="*/ 23 w 31"/>
                <a:gd name="T17" fmla="*/ 9 h 61"/>
                <a:gd name="T18" fmla="*/ 17 w 31"/>
                <a:gd name="T19" fmla="*/ 16 h 61"/>
                <a:gd name="T20" fmla="*/ 8 w 31"/>
                <a:gd name="T21" fmla="*/ 30 h 61"/>
                <a:gd name="T22" fmla="*/ 4 w 31"/>
                <a:gd name="T23" fmla="*/ 44 h 61"/>
                <a:gd name="T24" fmla="*/ 6 w 31"/>
                <a:gd name="T25" fmla="*/ 50 h 61"/>
                <a:gd name="T26" fmla="*/ 9 w 31"/>
                <a:gd name="T27" fmla="*/ 57 h 61"/>
                <a:gd name="T28" fmla="*/ 4 w 31"/>
                <a:gd name="T29" fmla="*/ 61 h 6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1"/>
                <a:gd name="T46" fmla="*/ 0 h 61"/>
                <a:gd name="T47" fmla="*/ 31 w 31"/>
                <a:gd name="T48" fmla="*/ 61 h 6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1" h="61">
                  <a:moveTo>
                    <a:pt x="4" y="61"/>
                  </a:moveTo>
                  <a:lnTo>
                    <a:pt x="2" y="53"/>
                  </a:lnTo>
                  <a:lnTo>
                    <a:pt x="0" y="44"/>
                  </a:lnTo>
                  <a:lnTo>
                    <a:pt x="3" y="26"/>
                  </a:lnTo>
                  <a:lnTo>
                    <a:pt x="13" y="11"/>
                  </a:lnTo>
                  <a:lnTo>
                    <a:pt x="19" y="5"/>
                  </a:lnTo>
                  <a:lnTo>
                    <a:pt x="28" y="0"/>
                  </a:lnTo>
                  <a:lnTo>
                    <a:pt x="31" y="5"/>
                  </a:lnTo>
                  <a:lnTo>
                    <a:pt x="23" y="9"/>
                  </a:lnTo>
                  <a:lnTo>
                    <a:pt x="17" y="16"/>
                  </a:lnTo>
                  <a:lnTo>
                    <a:pt x="8" y="30"/>
                  </a:lnTo>
                  <a:lnTo>
                    <a:pt x="4" y="44"/>
                  </a:lnTo>
                  <a:lnTo>
                    <a:pt x="6" y="50"/>
                  </a:lnTo>
                  <a:lnTo>
                    <a:pt x="9" y="57"/>
                  </a:lnTo>
                  <a:lnTo>
                    <a:pt x="4" y="61"/>
                  </a:lnTo>
                  <a:close/>
                </a:path>
              </a:pathLst>
            </a:custGeom>
            <a:solidFill>
              <a:srgbClr val="F8BDD6"/>
            </a:solidFill>
            <a:ln w="9525">
              <a:noFill/>
              <a:round/>
              <a:headEnd/>
              <a:tailEnd/>
            </a:ln>
          </p:spPr>
          <p:txBody>
            <a:bodyPr/>
            <a:lstStyle/>
            <a:p>
              <a:endParaRPr lang="ru-RU"/>
            </a:p>
          </p:txBody>
        </p:sp>
        <p:sp>
          <p:nvSpPr>
            <p:cNvPr id="22941" name="Freeform 1814"/>
            <p:cNvSpPr>
              <a:spLocks/>
            </p:cNvSpPr>
            <p:nvPr/>
          </p:nvSpPr>
          <p:spPr bwMode="auto">
            <a:xfrm>
              <a:off x="2228" y="608"/>
              <a:ext cx="62" cy="28"/>
            </a:xfrm>
            <a:custGeom>
              <a:avLst/>
              <a:gdLst>
                <a:gd name="T0" fmla="*/ 0 w 62"/>
                <a:gd name="T1" fmla="*/ 3 h 28"/>
                <a:gd name="T2" fmla="*/ 9 w 62"/>
                <a:gd name="T3" fmla="*/ 1 h 28"/>
                <a:gd name="T4" fmla="*/ 19 w 62"/>
                <a:gd name="T5" fmla="*/ 0 h 28"/>
                <a:gd name="T6" fmla="*/ 36 w 62"/>
                <a:gd name="T7" fmla="*/ 3 h 28"/>
                <a:gd name="T8" fmla="*/ 51 w 62"/>
                <a:gd name="T9" fmla="*/ 10 h 28"/>
                <a:gd name="T10" fmla="*/ 57 w 62"/>
                <a:gd name="T11" fmla="*/ 17 h 28"/>
                <a:gd name="T12" fmla="*/ 62 w 62"/>
                <a:gd name="T13" fmla="*/ 24 h 28"/>
                <a:gd name="T14" fmla="*/ 57 w 62"/>
                <a:gd name="T15" fmla="*/ 28 h 28"/>
                <a:gd name="T16" fmla="*/ 53 w 62"/>
                <a:gd name="T17" fmla="*/ 21 h 28"/>
                <a:gd name="T18" fmla="*/ 46 w 62"/>
                <a:gd name="T19" fmla="*/ 15 h 28"/>
                <a:gd name="T20" fmla="*/ 34 w 62"/>
                <a:gd name="T21" fmla="*/ 8 h 28"/>
                <a:gd name="T22" fmla="*/ 19 w 62"/>
                <a:gd name="T23" fmla="*/ 5 h 28"/>
                <a:gd name="T24" fmla="*/ 9 w 62"/>
                <a:gd name="T25" fmla="*/ 6 h 28"/>
                <a:gd name="T26" fmla="*/ 3 w 62"/>
                <a:gd name="T27" fmla="*/ 8 h 28"/>
                <a:gd name="T28" fmla="*/ 0 w 62"/>
                <a:gd name="T29" fmla="*/ 3 h 2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2"/>
                <a:gd name="T46" fmla="*/ 0 h 28"/>
                <a:gd name="T47" fmla="*/ 62 w 62"/>
                <a:gd name="T48" fmla="*/ 28 h 2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2" h="28">
                  <a:moveTo>
                    <a:pt x="0" y="3"/>
                  </a:moveTo>
                  <a:lnTo>
                    <a:pt x="9" y="1"/>
                  </a:lnTo>
                  <a:lnTo>
                    <a:pt x="19" y="0"/>
                  </a:lnTo>
                  <a:lnTo>
                    <a:pt x="36" y="3"/>
                  </a:lnTo>
                  <a:lnTo>
                    <a:pt x="51" y="10"/>
                  </a:lnTo>
                  <a:lnTo>
                    <a:pt x="57" y="17"/>
                  </a:lnTo>
                  <a:lnTo>
                    <a:pt x="62" y="24"/>
                  </a:lnTo>
                  <a:lnTo>
                    <a:pt x="57" y="28"/>
                  </a:lnTo>
                  <a:lnTo>
                    <a:pt x="53" y="21"/>
                  </a:lnTo>
                  <a:lnTo>
                    <a:pt x="46" y="15"/>
                  </a:lnTo>
                  <a:lnTo>
                    <a:pt x="34" y="8"/>
                  </a:lnTo>
                  <a:lnTo>
                    <a:pt x="19" y="5"/>
                  </a:lnTo>
                  <a:lnTo>
                    <a:pt x="9" y="6"/>
                  </a:lnTo>
                  <a:lnTo>
                    <a:pt x="3" y="8"/>
                  </a:lnTo>
                  <a:lnTo>
                    <a:pt x="0" y="3"/>
                  </a:lnTo>
                  <a:close/>
                </a:path>
              </a:pathLst>
            </a:custGeom>
            <a:solidFill>
              <a:srgbClr val="F8BDD6"/>
            </a:solidFill>
            <a:ln w="9525">
              <a:noFill/>
              <a:round/>
              <a:headEnd/>
              <a:tailEnd/>
            </a:ln>
          </p:spPr>
          <p:txBody>
            <a:bodyPr/>
            <a:lstStyle/>
            <a:p>
              <a:endParaRPr lang="ru-RU"/>
            </a:p>
          </p:txBody>
        </p:sp>
        <p:sp>
          <p:nvSpPr>
            <p:cNvPr id="22942" name="Freeform 1815"/>
            <p:cNvSpPr>
              <a:spLocks/>
            </p:cNvSpPr>
            <p:nvPr/>
          </p:nvSpPr>
          <p:spPr bwMode="auto">
            <a:xfrm>
              <a:off x="2228" y="611"/>
              <a:ext cx="3" cy="3"/>
            </a:xfrm>
            <a:custGeom>
              <a:avLst/>
              <a:gdLst>
                <a:gd name="T0" fmla="*/ 0 w 3"/>
                <a:gd name="T1" fmla="*/ 0 h 3"/>
                <a:gd name="T2" fmla="*/ 3 w 3"/>
                <a:gd name="T3" fmla="*/ 3 h 3"/>
                <a:gd name="T4" fmla="*/ 0 w 3"/>
                <a:gd name="T5" fmla="*/ 0 h 3"/>
                <a:gd name="T6" fmla="*/ 0 60000 65536"/>
                <a:gd name="T7" fmla="*/ 0 60000 65536"/>
                <a:gd name="T8" fmla="*/ 0 60000 65536"/>
                <a:gd name="T9" fmla="*/ 0 w 3"/>
                <a:gd name="T10" fmla="*/ 0 h 3"/>
                <a:gd name="T11" fmla="*/ 3 w 3"/>
                <a:gd name="T12" fmla="*/ 3 h 3"/>
              </a:gdLst>
              <a:ahLst/>
              <a:cxnLst>
                <a:cxn ang="T6">
                  <a:pos x="T0" y="T1"/>
                </a:cxn>
                <a:cxn ang="T7">
                  <a:pos x="T2" y="T3"/>
                </a:cxn>
                <a:cxn ang="T8">
                  <a:pos x="T4" y="T5"/>
                </a:cxn>
              </a:cxnLst>
              <a:rect l="T9" t="T10" r="T11" b="T12"/>
              <a:pathLst>
                <a:path w="3" h="3">
                  <a:moveTo>
                    <a:pt x="0" y="0"/>
                  </a:moveTo>
                  <a:lnTo>
                    <a:pt x="3" y="3"/>
                  </a:lnTo>
                  <a:lnTo>
                    <a:pt x="0" y="0"/>
                  </a:lnTo>
                  <a:close/>
                </a:path>
              </a:pathLst>
            </a:custGeom>
            <a:solidFill>
              <a:srgbClr val="F8BDD6"/>
            </a:solidFill>
            <a:ln w="9525">
              <a:noFill/>
              <a:round/>
              <a:headEnd/>
              <a:tailEnd/>
            </a:ln>
          </p:spPr>
          <p:txBody>
            <a:bodyPr/>
            <a:lstStyle/>
            <a:p>
              <a:endParaRPr lang="ru-RU"/>
            </a:p>
          </p:txBody>
        </p:sp>
        <p:sp>
          <p:nvSpPr>
            <p:cNvPr id="22943" name="Freeform 1816"/>
            <p:cNvSpPr>
              <a:spLocks/>
            </p:cNvSpPr>
            <p:nvPr/>
          </p:nvSpPr>
          <p:spPr bwMode="auto">
            <a:xfrm>
              <a:off x="2262" y="635"/>
              <a:ext cx="33" cy="59"/>
            </a:xfrm>
            <a:custGeom>
              <a:avLst/>
              <a:gdLst>
                <a:gd name="T0" fmla="*/ 30 w 33"/>
                <a:gd name="T1" fmla="*/ 0 h 59"/>
                <a:gd name="T2" fmla="*/ 33 w 33"/>
                <a:gd name="T3" fmla="*/ 8 h 59"/>
                <a:gd name="T4" fmla="*/ 33 w 33"/>
                <a:gd name="T5" fmla="*/ 17 h 59"/>
                <a:gd name="T6" fmla="*/ 30 w 33"/>
                <a:gd name="T7" fmla="*/ 33 h 59"/>
                <a:gd name="T8" fmla="*/ 20 w 33"/>
                <a:gd name="T9" fmla="*/ 49 h 59"/>
                <a:gd name="T10" fmla="*/ 13 w 33"/>
                <a:gd name="T11" fmla="*/ 54 h 59"/>
                <a:gd name="T12" fmla="*/ 5 w 33"/>
                <a:gd name="T13" fmla="*/ 59 h 59"/>
                <a:gd name="T14" fmla="*/ 0 w 33"/>
                <a:gd name="T15" fmla="*/ 54 h 59"/>
                <a:gd name="T16" fmla="*/ 8 w 33"/>
                <a:gd name="T17" fmla="*/ 49 h 59"/>
                <a:gd name="T18" fmla="*/ 15 w 33"/>
                <a:gd name="T19" fmla="*/ 44 h 59"/>
                <a:gd name="T20" fmla="*/ 23 w 33"/>
                <a:gd name="T21" fmla="*/ 31 h 59"/>
                <a:gd name="T22" fmla="*/ 27 w 33"/>
                <a:gd name="T23" fmla="*/ 17 h 59"/>
                <a:gd name="T24" fmla="*/ 27 w 33"/>
                <a:gd name="T25" fmla="*/ 8 h 59"/>
                <a:gd name="T26" fmla="*/ 23 w 33"/>
                <a:gd name="T27" fmla="*/ 1 h 59"/>
                <a:gd name="T28" fmla="*/ 30 w 33"/>
                <a:gd name="T29" fmla="*/ 0 h 5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3"/>
                <a:gd name="T46" fmla="*/ 0 h 59"/>
                <a:gd name="T47" fmla="*/ 33 w 33"/>
                <a:gd name="T48" fmla="*/ 59 h 5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3" h="59">
                  <a:moveTo>
                    <a:pt x="30" y="0"/>
                  </a:moveTo>
                  <a:lnTo>
                    <a:pt x="33" y="8"/>
                  </a:lnTo>
                  <a:lnTo>
                    <a:pt x="33" y="17"/>
                  </a:lnTo>
                  <a:lnTo>
                    <a:pt x="30" y="33"/>
                  </a:lnTo>
                  <a:lnTo>
                    <a:pt x="20" y="49"/>
                  </a:lnTo>
                  <a:lnTo>
                    <a:pt x="13" y="54"/>
                  </a:lnTo>
                  <a:lnTo>
                    <a:pt x="5" y="59"/>
                  </a:lnTo>
                  <a:lnTo>
                    <a:pt x="0" y="54"/>
                  </a:lnTo>
                  <a:lnTo>
                    <a:pt x="8" y="49"/>
                  </a:lnTo>
                  <a:lnTo>
                    <a:pt x="15" y="44"/>
                  </a:lnTo>
                  <a:lnTo>
                    <a:pt x="23" y="31"/>
                  </a:lnTo>
                  <a:lnTo>
                    <a:pt x="27" y="17"/>
                  </a:lnTo>
                  <a:lnTo>
                    <a:pt x="27" y="8"/>
                  </a:lnTo>
                  <a:lnTo>
                    <a:pt x="23" y="1"/>
                  </a:lnTo>
                  <a:lnTo>
                    <a:pt x="30" y="0"/>
                  </a:lnTo>
                  <a:close/>
                </a:path>
              </a:pathLst>
            </a:custGeom>
            <a:solidFill>
              <a:srgbClr val="F8BDD6"/>
            </a:solidFill>
            <a:ln w="9525">
              <a:noFill/>
              <a:round/>
              <a:headEnd/>
              <a:tailEnd/>
            </a:ln>
          </p:spPr>
          <p:txBody>
            <a:bodyPr/>
            <a:lstStyle/>
            <a:p>
              <a:endParaRPr lang="ru-RU"/>
            </a:p>
          </p:txBody>
        </p:sp>
        <p:sp>
          <p:nvSpPr>
            <p:cNvPr id="22944" name="Freeform 1817"/>
            <p:cNvSpPr>
              <a:spLocks/>
            </p:cNvSpPr>
            <p:nvPr/>
          </p:nvSpPr>
          <p:spPr bwMode="auto">
            <a:xfrm>
              <a:off x="2283" y="631"/>
              <a:ext cx="7" cy="5"/>
            </a:xfrm>
            <a:custGeom>
              <a:avLst/>
              <a:gdLst>
                <a:gd name="T0" fmla="*/ 6 w 7"/>
                <a:gd name="T1" fmla="*/ 0 h 5"/>
                <a:gd name="T2" fmla="*/ 7 w 7"/>
                <a:gd name="T3" fmla="*/ 2 h 5"/>
                <a:gd name="T4" fmla="*/ 7 w 7"/>
                <a:gd name="T5" fmla="*/ 4 h 5"/>
                <a:gd name="T6" fmla="*/ 0 w 7"/>
                <a:gd name="T7" fmla="*/ 5 h 5"/>
                <a:gd name="T8" fmla="*/ 6 w 7"/>
                <a:gd name="T9" fmla="*/ 0 h 5"/>
                <a:gd name="T10" fmla="*/ 0 60000 65536"/>
                <a:gd name="T11" fmla="*/ 0 60000 65536"/>
                <a:gd name="T12" fmla="*/ 0 60000 65536"/>
                <a:gd name="T13" fmla="*/ 0 60000 65536"/>
                <a:gd name="T14" fmla="*/ 0 60000 65536"/>
                <a:gd name="T15" fmla="*/ 0 w 7"/>
                <a:gd name="T16" fmla="*/ 0 h 5"/>
                <a:gd name="T17" fmla="*/ 7 w 7"/>
                <a:gd name="T18" fmla="*/ 5 h 5"/>
              </a:gdLst>
              <a:ahLst/>
              <a:cxnLst>
                <a:cxn ang="T10">
                  <a:pos x="T0" y="T1"/>
                </a:cxn>
                <a:cxn ang="T11">
                  <a:pos x="T2" y="T3"/>
                </a:cxn>
                <a:cxn ang="T12">
                  <a:pos x="T4" y="T5"/>
                </a:cxn>
                <a:cxn ang="T13">
                  <a:pos x="T6" y="T7"/>
                </a:cxn>
                <a:cxn ang="T14">
                  <a:pos x="T8" y="T9"/>
                </a:cxn>
              </a:cxnLst>
              <a:rect l="T15" t="T16" r="T17" b="T18"/>
              <a:pathLst>
                <a:path w="7" h="5">
                  <a:moveTo>
                    <a:pt x="6" y="0"/>
                  </a:moveTo>
                  <a:lnTo>
                    <a:pt x="7" y="2"/>
                  </a:lnTo>
                  <a:lnTo>
                    <a:pt x="7" y="4"/>
                  </a:lnTo>
                  <a:lnTo>
                    <a:pt x="0" y="5"/>
                  </a:lnTo>
                  <a:lnTo>
                    <a:pt x="6" y="0"/>
                  </a:lnTo>
                  <a:close/>
                </a:path>
              </a:pathLst>
            </a:custGeom>
            <a:solidFill>
              <a:srgbClr val="F8BDD6"/>
            </a:solidFill>
            <a:ln w="9525">
              <a:noFill/>
              <a:round/>
              <a:headEnd/>
              <a:tailEnd/>
            </a:ln>
          </p:spPr>
          <p:txBody>
            <a:bodyPr/>
            <a:lstStyle/>
            <a:p>
              <a:endParaRPr lang="ru-RU"/>
            </a:p>
          </p:txBody>
        </p:sp>
        <p:sp>
          <p:nvSpPr>
            <p:cNvPr id="22945" name="Freeform 1818"/>
            <p:cNvSpPr>
              <a:spLocks/>
            </p:cNvSpPr>
            <p:nvPr/>
          </p:nvSpPr>
          <p:spPr bwMode="auto">
            <a:xfrm>
              <a:off x="2202" y="668"/>
              <a:ext cx="62" cy="33"/>
            </a:xfrm>
            <a:custGeom>
              <a:avLst/>
              <a:gdLst>
                <a:gd name="T0" fmla="*/ 62 w 62"/>
                <a:gd name="T1" fmla="*/ 28 h 33"/>
                <a:gd name="T2" fmla="*/ 52 w 62"/>
                <a:gd name="T3" fmla="*/ 31 h 33"/>
                <a:gd name="T4" fmla="*/ 45 w 62"/>
                <a:gd name="T5" fmla="*/ 33 h 33"/>
                <a:gd name="T6" fmla="*/ 28 w 62"/>
                <a:gd name="T7" fmla="*/ 29 h 33"/>
                <a:gd name="T8" fmla="*/ 10 w 62"/>
                <a:gd name="T9" fmla="*/ 20 h 33"/>
                <a:gd name="T10" fmla="*/ 6 w 62"/>
                <a:gd name="T11" fmla="*/ 13 h 33"/>
                <a:gd name="T12" fmla="*/ 0 w 62"/>
                <a:gd name="T13" fmla="*/ 6 h 33"/>
                <a:gd name="T14" fmla="*/ 6 w 62"/>
                <a:gd name="T15" fmla="*/ 0 h 33"/>
                <a:gd name="T16" fmla="*/ 10 w 62"/>
                <a:gd name="T17" fmla="*/ 9 h 33"/>
                <a:gd name="T18" fmla="*/ 15 w 62"/>
                <a:gd name="T19" fmla="*/ 14 h 33"/>
                <a:gd name="T20" fmla="*/ 29 w 62"/>
                <a:gd name="T21" fmla="*/ 24 h 33"/>
                <a:gd name="T22" fmla="*/ 45 w 62"/>
                <a:gd name="T23" fmla="*/ 27 h 33"/>
                <a:gd name="T24" fmla="*/ 51 w 62"/>
                <a:gd name="T25" fmla="*/ 25 h 33"/>
                <a:gd name="T26" fmla="*/ 60 w 62"/>
                <a:gd name="T27" fmla="*/ 22 h 33"/>
                <a:gd name="T28" fmla="*/ 62 w 62"/>
                <a:gd name="T29" fmla="*/ 28 h 3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2"/>
                <a:gd name="T46" fmla="*/ 0 h 33"/>
                <a:gd name="T47" fmla="*/ 62 w 62"/>
                <a:gd name="T48" fmla="*/ 33 h 3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2" h="33">
                  <a:moveTo>
                    <a:pt x="62" y="28"/>
                  </a:moveTo>
                  <a:lnTo>
                    <a:pt x="52" y="31"/>
                  </a:lnTo>
                  <a:lnTo>
                    <a:pt x="45" y="33"/>
                  </a:lnTo>
                  <a:lnTo>
                    <a:pt x="28" y="29"/>
                  </a:lnTo>
                  <a:lnTo>
                    <a:pt x="10" y="20"/>
                  </a:lnTo>
                  <a:lnTo>
                    <a:pt x="6" y="13"/>
                  </a:lnTo>
                  <a:lnTo>
                    <a:pt x="0" y="6"/>
                  </a:lnTo>
                  <a:lnTo>
                    <a:pt x="6" y="0"/>
                  </a:lnTo>
                  <a:lnTo>
                    <a:pt x="10" y="9"/>
                  </a:lnTo>
                  <a:lnTo>
                    <a:pt x="15" y="14"/>
                  </a:lnTo>
                  <a:lnTo>
                    <a:pt x="29" y="24"/>
                  </a:lnTo>
                  <a:lnTo>
                    <a:pt x="45" y="27"/>
                  </a:lnTo>
                  <a:lnTo>
                    <a:pt x="51" y="25"/>
                  </a:lnTo>
                  <a:lnTo>
                    <a:pt x="60" y="22"/>
                  </a:lnTo>
                  <a:lnTo>
                    <a:pt x="62" y="28"/>
                  </a:lnTo>
                  <a:close/>
                </a:path>
              </a:pathLst>
            </a:custGeom>
            <a:solidFill>
              <a:srgbClr val="F8BDD6"/>
            </a:solidFill>
            <a:ln w="9525">
              <a:noFill/>
              <a:round/>
              <a:headEnd/>
              <a:tailEnd/>
            </a:ln>
          </p:spPr>
          <p:txBody>
            <a:bodyPr/>
            <a:lstStyle/>
            <a:p>
              <a:endParaRPr lang="ru-RU"/>
            </a:p>
          </p:txBody>
        </p:sp>
        <p:sp>
          <p:nvSpPr>
            <p:cNvPr id="22946" name="Freeform 1819"/>
            <p:cNvSpPr>
              <a:spLocks/>
            </p:cNvSpPr>
            <p:nvPr/>
          </p:nvSpPr>
          <p:spPr bwMode="auto">
            <a:xfrm>
              <a:off x="2262" y="690"/>
              <a:ext cx="6" cy="5"/>
            </a:xfrm>
            <a:custGeom>
              <a:avLst/>
              <a:gdLst>
                <a:gd name="T0" fmla="*/ 6 w 6"/>
                <a:gd name="T1" fmla="*/ 4 h 5"/>
                <a:gd name="T2" fmla="*/ 4 w 6"/>
                <a:gd name="T3" fmla="*/ 5 h 5"/>
                <a:gd name="T4" fmla="*/ 1 w 6"/>
                <a:gd name="T5" fmla="*/ 0 h 5"/>
                <a:gd name="T6" fmla="*/ 0 w 6"/>
                <a:gd name="T7" fmla="*/ 0 h 5"/>
                <a:gd name="T8" fmla="*/ 6 w 6"/>
                <a:gd name="T9" fmla="*/ 4 h 5"/>
                <a:gd name="T10" fmla="*/ 0 60000 65536"/>
                <a:gd name="T11" fmla="*/ 0 60000 65536"/>
                <a:gd name="T12" fmla="*/ 0 60000 65536"/>
                <a:gd name="T13" fmla="*/ 0 60000 65536"/>
                <a:gd name="T14" fmla="*/ 0 60000 65536"/>
                <a:gd name="T15" fmla="*/ 0 w 6"/>
                <a:gd name="T16" fmla="*/ 0 h 5"/>
                <a:gd name="T17" fmla="*/ 6 w 6"/>
                <a:gd name="T18" fmla="*/ 5 h 5"/>
              </a:gdLst>
              <a:ahLst/>
              <a:cxnLst>
                <a:cxn ang="T10">
                  <a:pos x="T0" y="T1"/>
                </a:cxn>
                <a:cxn ang="T11">
                  <a:pos x="T2" y="T3"/>
                </a:cxn>
                <a:cxn ang="T12">
                  <a:pos x="T4" y="T5"/>
                </a:cxn>
                <a:cxn ang="T13">
                  <a:pos x="T6" y="T7"/>
                </a:cxn>
                <a:cxn ang="T14">
                  <a:pos x="T8" y="T9"/>
                </a:cxn>
              </a:cxnLst>
              <a:rect l="T15" t="T16" r="T17" b="T18"/>
              <a:pathLst>
                <a:path w="6" h="5">
                  <a:moveTo>
                    <a:pt x="6" y="4"/>
                  </a:moveTo>
                  <a:lnTo>
                    <a:pt x="4" y="5"/>
                  </a:lnTo>
                  <a:lnTo>
                    <a:pt x="1" y="0"/>
                  </a:lnTo>
                  <a:lnTo>
                    <a:pt x="0" y="0"/>
                  </a:lnTo>
                  <a:lnTo>
                    <a:pt x="6" y="4"/>
                  </a:lnTo>
                  <a:close/>
                </a:path>
              </a:pathLst>
            </a:custGeom>
            <a:solidFill>
              <a:srgbClr val="F8BDD6"/>
            </a:solidFill>
            <a:ln w="9525">
              <a:noFill/>
              <a:round/>
              <a:headEnd/>
              <a:tailEnd/>
            </a:ln>
          </p:spPr>
          <p:txBody>
            <a:bodyPr/>
            <a:lstStyle/>
            <a:p>
              <a:endParaRPr lang="ru-RU"/>
            </a:p>
          </p:txBody>
        </p:sp>
        <p:sp>
          <p:nvSpPr>
            <p:cNvPr id="22947" name="Freeform 1820"/>
            <p:cNvSpPr>
              <a:spLocks/>
            </p:cNvSpPr>
            <p:nvPr/>
          </p:nvSpPr>
          <p:spPr bwMode="auto">
            <a:xfrm>
              <a:off x="2202" y="668"/>
              <a:ext cx="5" cy="4"/>
            </a:xfrm>
            <a:custGeom>
              <a:avLst/>
              <a:gdLst>
                <a:gd name="T0" fmla="*/ 0 w 5"/>
                <a:gd name="T1" fmla="*/ 4 h 4"/>
                <a:gd name="T2" fmla="*/ 5 w 5"/>
                <a:gd name="T3" fmla="*/ 2 h 4"/>
                <a:gd name="T4" fmla="*/ 5 w 5"/>
                <a:gd name="T5" fmla="*/ 0 h 4"/>
                <a:gd name="T6" fmla="*/ 0 w 5"/>
                <a:gd name="T7" fmla="*/ 4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5" y="2"/>
                  </a:lnTo>
                  <a:lnTo>
                    <a:pt x="5" y="0"/>
                  </a:lnTo>
                  <a:lnTo>
                    <a:pt x="0" y="4"/>
                  </a:lnTo>
                  <a:close/>
                </a:path>
              </a:pathLst>
            </a:custGeom>
            <a:solidFill>
              <a:srgbClr val="F8BDD6"/>
            </a:solidFill>
            <a:ln w="9525">
              <a:noFill/>
              <a:round/>
              <a:headEnd/>
              <a:tailEnd/>
            </a:ln>
          </p:spPr>
          <p:txBody>
            <a:bodyPr/>
            <a:lstStyle/>
            <a:p>
              <a:endParaRPr lang="ru-RU"/>
            </a:p>
          </p:txBody>
        </p:sp>
        <p:sp>
          <p:nvSpPr>
            <p:cNvPr id="22948" name="Freeform 1821"/>
            <p:cNvSpPr>
              <a:spLocks/>
            </p:cNvSpPr>
            <p:nvPr/>
          </p:nvSpPr>
          <p:spPr bwMode="auto">
            <a:xfrm>
              <a:off x="3374" y="645"/>
              <a:ext cx="238" cy="510"/>
            </a:xfrm>
            <a:custGeom>
              <a:avLst/>
              <a:gdLst>
                <a:gd name="T0" fmla="*/ 238 w 238"/>
                <a:gd name="T1" fmla="*/ 6 h 510"/>
                <a:gd name="T2" fmla="*/ 227 w 238"/>
                <a:gd name="T3" fmla="*/ 0 h 510"/>
                <a:gd name="T4" fmla="*/ 0 w 238"/>
                <a:gd name="T5" fmla="*/ 504 h 510"/>
                <a:gd name="T6" fmla="*/ 11 w 238"/>
                <a:gd name="T7" fmla="*/ 510 h 510"/>
                <a:gd name="T8" fmla="*/ 238 w 238"/>
                <a:gd name="T9" fmla="*/ 6 h 510"/>
                <a:gd name="T10" fmla="*/ 0 60000 65536"/>
                <a:gd name="T11" fmla="*/ 0 60000 65536"/>
                <a:gd name="T12" fmla="*/ 0 60000 65536"/>
                <a:gd name="T13" fmla="*/ 0 60000 65536"/>
                <a:gd name="T14" fmla="*/ 0 60000 65536"/>
                <a:gd name="T15" fmla="*/ 0 w 238"/>
                <a:gd name="T16" fmla="*/ 0 h 510"/>
                <a:gd name="T17" fmla="*/ 238 w 238"/>
                <a:gd name="T18" fmla="*/ 510 h 510"/>
              </a:gdLst>
              <a:ahLst/>
              <a:cxnLst>
                <a:cxn ang="T10">
                  <a:pos x="T0" y="T1"/>
                </a:cxn>
                <a:cxn ang="T11">
                  <a:pos x="T2" y="T3"/>
                </a:cxn>
                <a:cxn ang="T12">
                  <a:pos x="T4" y="T5"/>
                </a:cxn>
                <a:cxn ang="T13">
                  <a:pos x="T6" y="T7"/>
                </a:cxn>
                <a:cxn ang="T14">
                  <a:pos x="T8" y="T9"/>
                </a:cxn>
              </a:cxnLst>
              <a:rect l="T15" t="T16" r="T17" b="T18"/>
              <a:pathLst>
                <a:path w="238" h="510">
                  <a:moveTo>
                    <a:pt x="238" y="6"/>
                  </a:moveTo>
                  <a:lnTo>
                    <a:pt x="227" y="0"/>
                  </a:lnTo>
                  <a:lnTo>
                    <a:pt x="0" y="504"/>
                  </a:lnTo>
                  <a:lnTo>
                    <a:pt x="11" y="510"/>
                  </a:lnTo>
                  <a:lnTo>
                    <a:pt x="238" y="6"/>
                  </a:lnTo>
                  <a:close/>
                </a:path>
              </a:pathLst>
            </a:custGeom>
            <a:solidFill>
              <a:srgbClr val="F8BDD6"/>
            </a:solidFill>
            <a:ln w="9525">
              <a:noFill/>
              <a:round/>
              <a:headEnd/>
              <a:tailEnd/>
            </a:ln>
          </p:spPr>
          <p:txBody>
            <a:bodyPr/>
            <a:lstStyle/>
            <a:p>
              <a:endParaRPr lang="ru-RU"/>
            </a:p>
          </p:txBody>
        </p:sp>
        <p:sp>
          <p:nvSpPr>
            <p:cNvPr id="22949" name="Freeform 1822"/>
            <p:cNvSpPr>
              <a:spLocks/>
            </p:cNvSpPr>
            <p:nvPr/>
          </p:nvSpPr>
          <p:spPr bwMode="auto">
            <a:xfrm>
              <a:off x="3543" y="642"/>
              <a:ext cx="89" cy="86"/>
            </a:xfrm>
            <a:custGeom>
              <a:avLst/>
              <a:gdLst>
                <a:gd name="T0" fmla="*/ 3 w 89"/>
                <a:gd name="T1" fmla="*/ 25 h 86"/>
                <a:gd name="T2" fmla="*/ 7 w 89"/>
                <a:gd name="T3" fmla="*/ 17 h 86"/>
                <a:gd name="T4" fmla="*/ 14 w 89"/>
                <a:gd name="T5" fmla="*/ 11 h 86"/>
                <a:gd name="T6" fmla="*/ 20 w 89"/>
                <a:gd name="T7" fmla="*/ 6 h 86"/>
                <a:gd name="T8" fmla="*/ 28 w 89"/>
                <a:gd name="T9" fmla="*/ 3 h 86"/>
                <a:gd name="T10" fmla="*/ 36 w 89"/>
                <a:gd name="T11" fmla="*/ 0 h 86"/>
                <a:gd name="T12" fmla="*/ 45 w 89"/>
                <a:gd name="T13" fmla="*/ 0 h 86"/>
                <a:gd name="T14" fmla="*/ 54 w 89"/>
                <a:gd name="T15" fmla="*/ 0 h 86"/>
                <a:gd name="T16" fmla="*/ 62 w 89"/>
                <a:gd name="T17" fmla="*/ 3 h 86"/>
                <a:gd name="T18" fmla="*/ 70 w 89"/>
                <a:gd name="T19" fmla="*/ 7 h 86"/>
                <a:gd name="T20" fmla="*/ 76 w 89"/>
                <a:gd name="T21" fmla="*/ 13 h 86"/>
                <a:gd name="T22" fmla="*/ 81 w 89"/>
                <a:gd name="T23" fmla="*/ 20 h 86"/>
                <a:gd name="T24" fmla="*/ 86 w 89"/>
                <a:gd name="T25" fmla="*/ 26 h 86"/>
                <a:gd name="T26" fmla="*/ 87 w 89"/>
                <a:gd name="T27" fmla="*/ 34 h 86"/>
                <a:gd name="T28" fmla="*/ 89 w 89"/>
                <a:gd name="T29" fmla="*/ 44 h 86"/>
                <a:gd name="T30" fmla="*/ 87 w 89"/>
                <a:gd name="T31" fmla="*/ 52 h 86"/>
                <a:gd name="T32" fmla="*/ 85 w 89"/>
                <a:gd name="T33" fmla="*/ 60 h 86"/>
                <a:gd name="T34" fmla="*/ 80 w 89"/>
                <a:gd name="T35" fmla="*/ 68 h 86"/>
                <a:gd name="T36" fmla="*/ 75 w 89"/>
                <a:gd name="T37" fmla="*/ 74 h 86"/>
                <a:gd name="T38" fmla="*/ 68 w 89"/>
                <a:gd name="T39" fmla="*/ 80 h 86"/>
                <a:gd name="T40" fmla="*/ 60 w 89"/>
                <a:gd name="T41" fmla="*/ 84 h 86"/>
                <a:gd name="T42" fmla="*/ 53 w 89"/>
                <a:gd name="T43" fmla="*/ 86 h 86"/>
                <a:gd name="T44" fmla="*/ 43 w 89"/>
                <a:gd name="T45" fmla="*/ 86 h 86"/>
                <a:gd name="T46" fmla="*/ 35 w 89"/>
                <a:gd name="T47" fmla="*/ 86 h 86"/>
                <a:gd name="T48" fmla="*/ 26 w 89"/>
                <a:gd name="T49" fmla="*/ 83 h 86"/>
                <a:gd name="T50" fmla="*/ 17 w 89"/>
                <a:gd name="T51" fmla="*/ 78 h 86"/>
                <a:gd name="T52" fmla="*/ 11 w 89"/>
                <a:gd name="T53" fmla="*/ 74 h 86"/>
                <a:gd name="T54" fmla="*/ 6 w 89"/>
                <a:gd name="T55" fmla="*/ 67 h 86"/>
                <a:gd name="T56" fmla="*/ 3 w 89"/>
                <a:gd name="T57" fmla="*/ 59 h 86"/>
                <a:gd name="T58" fmla="*/ 0 w 89"/>
                <a:gd name="T59" fmla="*/ 51 h 86"/>
                <a:gd name="T60" fmla="*/ 0 w 89"/>
                <a:gd name="T61" fmla="*/ 43 h 86"/>
                <a:gd name="T62" fmla="*/ 0 w 89"/>
                <a:gd name="T63" fmla="*/ 34 h 86"/>
                <a:gd name="T64" fmla="*/ 3 w 89"/>
                <a:gd name="T65" fmla="*/ 25 h 8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9"/>
                <a:gd name="T100" fmla="*/ 0 h 86"/>
                <a:gd name="T101" fmla="*/ 89 w 89"/>
                <a:gd name="T102" fmla="*/ 86 h 8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9" h="86">
                  <a:moveTo>
                    <a:pt x="3" y="25"/>
                  </a:moveTo>
                  <a:lnTo>
                    <a:pt x="7" y="17"/>
                  </a:lnTo>
                  <a:lnTo>
                    <a:pt x="14" y="11"/>
                  </a:lnTo>
                  <a:lnTo>
                    <a:pt x="20" y="6"/>
                  </a:lnTo>
                  <a:lnTo>
                    <a:pt x="28" y="3"/>
                  </a:lnTo>
                  <a:lnTo>
                    <a:pt x="36" y="0"/>
                  </a:lnTo>
                  <a:lnTo>
                    <a:pt x="45" y="0"/>
                  </a:lnTo>
                  <a:lnTo>
                    <a:pt x="54" y="0"/>
                  </a:lnTo>
                  <a:lnTo>
                    <a:pt x="62" y="3"/>
                  </a:lnTo>
                  <a:lnTo>
                    <a:pt x="70" y="7"/>
                  </a:lnTo>
                  <a:lnTo>
                    <a:pt x="76" y="13"/>
                  </a:lnTo>
                  <a:lnTo>
                    <a:pt x="81" y="20"/>
                  </a:lnTo>
                  <a:lnTo>
                    <a:pt x="86" y="26"/>
                  </a:lnTo>
                  <a:lnTo>
                    <a:pt x="87" y="34"/>
                  </a:lnTo>
                  <a:lnTo>
                    <a:pt x="89" y="44"/>
                  </a:lnTo>
                  <a:lnTo>
                    <a:pt x="87" y="52"/>
                  </a:lnTo>
                  <a:lnTo>
                    <a:pt x="85" y="60"/>
                  </a:lnTo>
                  <a:lnTo>
                    <a:pt x="80" y="68"/>
                  </a:lnTo>
                  <a:lnTo>
                    <a:pt x="75" y="74"/>
                  </a:lnTo>
                  <a:lnTo>
                    <a:pt x="68" y="80"/>
                  </a:lnTo>
                  <a:lnTo>
                    <a:pt x="60" y="84"/>
                  </a:lnTo>
                  <a:lnTo>
                    <a:pt x="53" y="86"/>
                  </a:lnTo>
                  <a:lnTo>
                    <a:pt x="43" y="86"/>
                  </a:lnTo>
                  <a:lnTo>
                    <a:pt x="35" y="86"/>
                  </a:lnTo>
                  <a:lnTo>
                    <a:pt x="26" y="83"/>
                  </a:lnTo>
                  <a:lnTo>
                    <a:pt x="17" y="78"/>
                  </a:lnTo>
                  <a:lnTo>
                    <a:pt x="11" y="74"/>
                  </a:lnTo>
                  <a:lnTo>
                    <a:pt x="6" y="67"/>
                  </a:lnTo>
                  <a:lnTo>
                    <a:pt x="3" y="59"/>
                  </a:lnTo>
                  <a:lnTo>
                    <a:pt x="0" y="51"/>
                  </a:lnTo>
                  <a:lnTo>
                    <a:pt x="0" y="43"/>
                  </a:lnTo>
                  <a:lnTo>
                    <a:pt x="0" y="34"/>
                  </a:lnTo>
                  <a:lnTo>
                    <a:pt x="3" y="25"/>
                  </a:lnTo>
                  <a:close/>
                </a:path>
              </a:pathLst>
            </a:custGeom>
            <a:solidFill>
              <a:srgbClr val="F561AF"/>
            </a:solidFill>
            <a:ln w="9525">
              <a:noFill/>
              <a:round/>
              <a:headEnd/>
              <a:tailEnd/>
            </a:ln>
          </p:spPr>
          <p:txBody>
            <a:bodyPr/>
            <a:lstStyle/>
            <a:p>
              <a:endParaRPr lang="ru-RU"/>
            </a:p>
          </p:txBody>
        </p:sp>
        <p:sp>
          <p:nvSpPr>
            <p:cNvPr id="22950" name="Freeform 1823"/>
            <p:cNvSpPr>
              <a:spLocks/>
            </p:cNvSpPr>
            <p:nvPr/>
          </p:nvSpPr>
          <p:spPr bwMode="auto">
            <a:xfrm>
              <a:off x="3541" y="638"/>
              <a:ext cx="64" cy="32"/>
            </a:xfrm>
            <a:custGeom>
              <a:avLst/>
              <a:gdLst>
                <a:gd name="T0" fmla="*/ 0 w 64"/>
                <a:gd name="T1" fmla="*/ 29 h 32"/>
                <a:gd name="T2" fmla="*/ 5 w 64"/>
                <a:gd name="T3" fmla="*/ 20 h 32"/>
                <a:gd name="T4" fmla="*/ 11 w 64"/>
                <a:gd name="T5" fmla="*/ 14 h 32"/>
                <a:gd name="T6" fmla="*/ 19 w 64"/>
                <a:gd name="T7" fmla="*/ 7 h 32"/>
                <a:gd name="T8" fmla="*/ 27 w 64"/>
                <a:gd name="T9" fmla="*/ 4 h 32"/>
                <a:gd name="T10" fmla="*/ 36 w 64"/>
                <a:gd name="T11" fmla="*/ 0 h 32"/>
                <a:gd name="T12" fmla="*/ 45 w 64"/>
                <a:gd name="T13" fmla="*/ 0 h 32"/>
                <a:gd name="T14" fmla="*/ 55 w 64"/>
                <a:gd name="T15" fmla="*/ 0 h 32"/>
                <a:gd name="T16" fmla="*/ 64 w 64"/>
                <a:gd name="T17" fmla="*/ 4 h 32"/>
                <a:gd name="T18" fmla="*/ 61 w 64"/>
                <a:gd name="T19" fmla="*/ 10 h 32"/>
                <a:gd name="T20" fmla="*/ 53 w 64"/>
                <a:gd name="T21" fmla="*/ 7 h 32"/>
                <a:gd name="T22" fmla="*/ 45 w 64"/>
                <a:gd name="T23" fmla="*/ 7 h 32"/>
                <a:gd name="T24" fmla="*/ 36 w 64"/>
                <a:gd name="T25" fmla="*/ 7 h 32"/>
                <a:gd name="T26" fmla="*/ 29 w 64"/>
                <a:gd name="T27" fmla="*/ 8 h 32"/>
                <a:gd name="T28" fmla="*/ 22 w 64"/>
                <a:gd name="T29" fmla="*/ 12 h 32"/>
                <a:gd name="T30" fmla="*/ 16 w 64"/>
                <a:gd name="T31" fmla="*/ 18 h 32"/>
                <a:gd name="T32" fmla="*/ 10 w 64"/>
                <a:gd name="T33" fmla="*/ 24 h 32"/>
                <a:gd name="T34" fmla="*/ 6 w 64"/>
                <a:gd name="T35" fmla="*/ 32 h 32"/>
                <a:gd name="T36" fmla="*/ 0 w 64"/>
                <a:gd name="T37" fmla="*/ 29 h 3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4"/>
                <a:gd name="T58" fmla="*/ 0 h 32"/>
                <a:gd name="T59" fmla="*/ 64 w 64"/>
                <a:gd name="T60" fmla="*/ 32 h 3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4" h="32">
                  <a:moveTo>
                    <a:pt x="0" y="29"/>
                  </a:moveTo>
                  <a:lnTo>
                    <a:pt x="5" y="20"/>
                  </a:lnTo>
                  <a:lnTo>
                    <a:pt x="11" y="14"/>
                  </a:lnTo>
                  <a:lnTo>
                    <a:pt x="19" y="7"/>
                  </a:lnTo>
                  <a:lnTo>
                    <a:pt x="27" y="4"/>
                  </a:lnTo>
                  <a:lnTo>
                    <a:pt x="36" y="0"/>
                  </a:lnTo>
                  <a:lnTo>
                    <a:pt x="45" y="0"/>
                  </a:lnTo>
                  <a:lnTo>
                    <a:pt x="55" y="0"/>
                  </a:lnTo>
                  <a:lnTo>
                    <a:pt x="64" y="4"/>
                  </a:lnTo>
                  <a:lnTo>
                    <a:pt x="61" y="10"/>
                  </a:lnTo>
                  <a:lnTo>
                    <a:pt x="53" y="7"/>
                  </a:lnTo>
                  <a:lnTo>
                    <a:pt x="45" y="7"/>
                  </a:lnTo>
                  <a:lnTo>
                    <a:pt x="36" y="7"/>
                  </a:lnTo>
                  <a:lnTo>
                    <a:pt x="29" y="8"/>
                  </a:lnTo>
                  <a:lnTo>
                    <a:pt x="22" y="12"/>
                  </a:lnTo>
                  <a:lnTo>
                    <a:pt x="16" y="18"/>
                  </a:lnTo>
                  <a:lnTo>
                    <a:pt x="10" y="24"/>
                  </a:lnTo>
                  <a:lnTo>
                    <a:pt x="6" y="32"/>
                  </a:lnTo>
                  <a:lnTo>
                    <a:pt x="0" y="29"/>
                  </a:lnTo>
                  <a:close/>
                </a:path>
              </a:pathLst>
            </a:custGeom>
            <a:solidFill>
              <a:srgbClr val="F8BDD6"/>
            </a:solidFill>
            <a:ln w="9525">
              <a:noFill/>
              <a:round/>
              <a:headEnd/>
              <a:tailEnd/>
            </a:ln>
          </p:spPr>
          <p:txBody>
            <a:bodyPr/>
            <a:lstStyle/>
            <a:p>
              <a:endParaRPr lang="ru-RU"/>
            </a:p>
          </p:txBody>
        </p:sp>
        <p:sp>
          <p:nvSpPr>
            <p:cNvPr id="22951" name="Freeform 1824"/>
            <p:cNvSpPr>
              <a:spLocks/>
            </p:cNvSpPr>
            <p:nvPr/>
          </p:nvSpPr>
          <p:spPr bwMode="auto">
            <a:xfrm>
              <a:off x="3601" y="642"/>
              <a:ext cx="31" cy="62"/>
            </a:xfrm>
            <a:custGeom>
              <a:avLst/>
              <a:gdLst>
                <a:gd name="T0" fmla="*/ 3 w 31"/>
                <a:gd name="T1" fmla="*/ 0 h 62"/>
                <a:gd name="T2" fmla="*/ 11 w 31"/>
                <a:gd name="T3" fmla="*/ 4 h 62"/>
                <a:gd name="T4" fmla="*/ 18 w 31"/>
                <a:gd name="T5" fmla="*/ 11 h 62"/>
                <a:gd name="T6" fmla="*/ 23 w 31"/>
                <a:gd name="T7" fmla="*/ 17 h 62"/>
                <a:gd name="T8" fmla="*/ 28 w 31"/>
                <a:gd name="T9" fmla="*/ 26 h 62"/>
                <a:gd name="T10" fmla="*/ 29 w 31"/>
                <a:gd name="T11" fmla="*/ 34 h 62"/>
                <a:gd name="T12" fmla="*/ 31 w 31"/>
                <a:gd name="T13" fmla="*/ 44 h 62"/>
                <a:gd name="T14" fmla="*/ 29 w 31"/>
                <a:gd name="T15" fmla="*/ 52 h 62"/>
                <a:gd name="T16" fmla="*/ 26 w 31"/>
                <a:gd name="T17" fmla="*/ 62 h 62"/>
                <a:gd name="T18" fmla="*/ 20 w 31"/>
                <a:gd name="T19" fmla="*/ 59 h 62"/>
                <a:gd name="T20" fmla="*/ 23 w 31"/>
                <a:gd name="T21" fmla="*/ 51 h 62"/>
                <a:gd name="T22" fmla="*/ 25 w 31"/>
                <a:gd name="T23" fmla="*/ 44 h 62"/>
                <a:gd name="T24" fmla="*/ 23 w 31"/>
                <a:gd name="T25" fmla="*/ 36 h 62"/>
                <a:gd name="T26" fmla="*/ 22 w 31"/>
                <a:gd name="T27" fmla="*/ 28 h 62"/>
                <a:gd name="T28" fmla="*/ 18 w 31"/>
                <a:gd name="T29" fmla="*/ 22 h 62"/>
                <a:gd name="T30" fmla="*/ 14 w 31"/>
                <a:gd name="T31" fmla="*/ 15 h 62"/>
                <a:gd name="T32" fmla="*/ 7 w 31"/>
                <a:gd name="T33" fmla="*/ 9 h 62"/>
                <a:gd name="T34" fmla="*/ 0 w 31"/>
                <a:gd name="T35" fmla="*/ 6 h 62"/>
                <a:gd name="T36" fmla="*/ 3 w 31"/>
                <a:gd name="T37" fmla="*/ 0 h 6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1"/>
                <a:gd name="T58" fmla="*/ 0 h 62"/>
                <a:gd name="T59" fmla="*/ 31 w 31"/>
                <a:gd name="T60" fmla="*/ 62 h 6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1" h="62">
                  <a:moveTo>
                    <a:pt x="3" y="0"/>
                  </a:moveTo>
                  <a:lnTo>
                    <a:pt x="11" y="4"/>
                  </a:lnTo>
                  <a:lnTo>
                    <a:pt x="18" y="11"/>
                  </a:lnTo>
                  <a:lnTo>
                    <a:pt x="23" y="17"/>
                  </a:lnTo>
                  <a:lnTo>
                    <a:pt x="28" y="26"/>
                  </a:lnTo>
                  <a:lnTo>
                    <a:pt x="29" y="34"/>
                  </a:lnTo>
                  <a:lnTo>
                    <a:pt x="31" y="44"/>
                  </a:lnTo>
                  <a:lnTo>
                    <a:pt x="29" y="52"/>
                  </a:lnTo>
                  <a:lnTo>
                    <a:pt x="26" y="62"/>
                  </a:lnTo>
                  <a:lnTo>
                    <a:pt x="20" y="59"/>
                  </a:lnTo>
                  <a:lnTo>
                    <a:pt x="23" y="51"/>
                  </a:lnTo>
                  <a:lnTo>
                    <a:pt x="25" y="44"/>
                  </a:lnTo>
                  <a:lnTo>
                    <a:pt x="23" y="36"/>
                  </a:lnTo>
                  <a:lnTo>
                    <a:pt x="22" y="28"/>
                  </a:lnTo>
                  <a:lnTo>
                    <a:pt x="18" y="22"/>
                  </a:lnTo>
                  <a:lnTo>
                    <a:pt x="14" y="15"/>
                  </a:lnTo>
                  <a:lnTo>
                    <a:pt x="7" y="9"/>
                  </a:lnTo>
                  <a:lnTo>
                    <a:pt x="0" y="6"/>
                  </a:lnTo>
                  <a:lnTo>
                    <a:pt x="3" y="0"/>
                  </a:lnTo>
                  <a:close/>
                </a:path>
              </a:pathLst>
            </a:custGeom>
            <a:solidFill>
              <a:srgbClr val="F8BDD6"/>
            </a:solidFill>
            <a:ln w="9525">
              <a:noFill/>
              <a:round/>
              <a:headEnd/>
              <a:tailEnd/>
            </a:ln>
          </p:spPr>
          <p:txBody>
            <a:bodyPr/>
            <a:lstStyle/>
            <a:p>
              <a:endParaRPr lang="ru-RU"/>
            </a:p>
          </p:txBody>
        </p:sp>
        <p:sp>
          <p:nvSpPr>
            <p:cNvPr id="22952" name="Freeform 1825"/>
            <p:cNvSpPr>
              <a:spLocks/>
            </p:cNvSpPr>
            <p:nvPr/>
          </p:nvSpPr>
          <p:spPr bwMode="auto">
            <a:xfrm>
              <a:off x="3601" y="642"/>
              <a:ext cx="4" cy="6"/>
            </a:xfrm>
            <a:custGeom>
              <a:avLst/>
              <a:gdLst>
                <a:gd name="T0" fmla="*/ 4 w 4"/>
                <a:gd name="T1" fmla="*/ 0 h 6"/>
                <a:gd name="T2" fmla="*/ 0 w 4"/>
                <a:gd name="T3" fmla="*/ 6 h 6"/>
                <a:gd name="T4" fmla="*/ 4 w 4"/>
                <a:gd name="T5" fmla="*/ 0 h 6"/>
                <a:gd name="T6" fmla="*/ 0 60000 65536"/>
                <a:gd name="T7" fmla="*/ 0 60000 65536"/>
                <a:gd name="T8" fmla="*/ 0 60000 65536"/>
                <a:gd name="T9" fmla="*/ 0 w 4"/>
                <a:gd name="T10" fmla="*/ 0 h 6"/>
                <a:gd name="T11" fmla="*/ 4 w 4"/>
                <a:gd name="T12" fmla="*/ 6 h 6"/>
              </a:gdLst>
              <a:ahLst/>
              <a:cxnLst>
                <a:cxn ang="T6">
                  <a:pos x="T0" y="T1"/>
                </a:cxn>
                <a:cxn ang="T7">
                  <a:pos x="T2" y="T3"/>
                </a:cxn>
                <a:cxn ang="T8">
                  <a:pos x="T4" y="T5"/>
                </a:cxn>
              </a:cxnLst>
              <a:rect l="T9" t="T10" r="T11" b="T12"/>
              <a:pathLst>
                <a:path w="4" h="6">
                  <a:moveTo>
                    <a:pt x="4" y="0"/>
                  </a:moveTo>
                  <a:lnTo>
                    <a:pt x="0" y="6"/>
                  </a:lnTo>
                  <a:lnTo>
                    <a:pt x="4" y="0"/>
                  </a:lnTo>
                  <a:close/>
                </a:path>
              </a:pathLst>
            </a:custGeom>
            <a:solidFill>
              <a:srgbClr val="F8BDD6"/>
            </a:solidFill>
            <a:ln w="9525">
              <a:noFill/>
              <a:round/>
              <a:headEnd/>
              <a:tailEnd/>
            </a:ln>
          </p:spPr>
          <p:txBody>
            <a:bodyPr/>
            <a:lstStyle/>
            <a:p>
              <a:endParaRPr lang="ru-RU"/>
            </a:p>
          </p:txBody>
        </p:sp>
        <p:sp>
          <p:nvSpPr>
            <p:cNvPr id="22953" name="Freeform 1826"/>
            <p:cNvSpPr>
              <a:spLocks/>
            </p:cNvSpPr>
            <p:nvPr/>
          </p:nvSpPr>
          <p:spPr bwMode="auto">
            <a:xfrm>
              <a:off x="3568" y="701"/>
              <a:ext cx="62" cy="28"/>
            </a:xfrm>
            <a:custGeom>
              <a:avLst/>
              <a:gdLst>
                <a:gd name="T0" fmla="*/ 62 w 62"/>
                <a:gd name="T1" fmla="*/ 3 h 28"/>
                <a:gd name="T2" fmla="*/ 58 w 62"/>
                <a:gd name="T3" fmla="*/ 10 h 28"/>
                <a:gd name="T4" fmla="*/ 51 w 62"/>
                <a:gd name="T5" fmla="*/ 18 h 28"/>
                <a:gd name="T6" fmla="*/ 45 w 62"/>
                <a:gd name="T7" fmla="*/ 23 h 28"/>
                <a:gd name="T8" fmla="*/ 35 w 62"/>
                <a:gd name="T9" fmla="*/ 25 h 28"/>
                <a:gd name="T10" fmla="*/ 27 w 62"/>
                <a:gd name="T11" fmla="*/ 28 h 28"/>
                <a:gd name="T12" fmla="*/ 17 w 62"/>
                <a:gd name="T13" fmla="*/ 28 h 28"/>
                <a:gd name="T14" fmla="*/ 8 w 62"/>
                <a:gd name="T15" fmla="*/ 28 h 28"/>
                <a:gd name="T16" fmla="*/ 0 w 62"/>
                <a:gd name="T17" fmla="*/ 25 h 28"/>
                <a:gd name="T18" fmla="*/ 1 w 62"/>
                <a:gd name="T19" fmla="*/ 19 h 28"/>
                <a:gd name="T20" fmla="*/ 10 w 62"/>
                <a:gd name="T21" fmla="*/ 23 h 28"/>
                <a:gd name="T22" fmla="*/ 17 w 62"/>
                <a:gd name="T23" fmla="*/ 23 h 28"/>
                <a:gd name="T24" fmla="*/ 25 w 62"/>
                <a:gd name="T25" fmla="*/ 23 h 28"/>
                <a:gd name="T26" fmla="*/ 33 w 62"/>
                <a:gd name="T27" fmla="*/ 21 h 28"/>
                <a:gd name="T28" fmla="*/ 41 w 62"/>
                <a:gd name="T29" fmla="*/ 16 h 28"/>
                <a:gd name="T30" fmla="*/ 48 w 62"/>
                <a:gd name="T31" fmla="*/ 14 h 28"/>
                <a:gd name="T32" fmla="*/ 53 w 62"/>
                <a:gd name="T33" fmla="*/ 7 h 28"/>
                <a:gd name="T34" fmla="*/ 56 w 62"/>
                <a:gd name="T35" fmla="*/ 0 h 28"/>
                <a:gd name="T36" fmla="*/ 62 w 62"/>
                <a:gd name="T37" fmla="*/ 3 h 2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2"/>
                <a:gd name="T58" fmla="*/ 0 h 28"/>
                <a:gd name="T59" fmla="*/ 62 w 62"/>
                <a:gd name="T60" fmla="*/ 28 h 2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2" h="28">
                  <a:moveTo>
                    <a:pt x="62" y="3"/>
                  </a:moveTo>
                  <a:lnTo>
                    <a:pt x="58" y="10"/>
                  </a:lnTo>
                  <a:lnTo>
                    <a:pt x="51" y="18"/>
                  </a:lnTo>
                  <a:lnTo>
                    <a:pt x="45" y="23"/>
                  </a:lnTo>
                  <a:lnTo>
                    <a:pt x="35" y="25"/>
                  </a:lnTo>
                  <a:lnTo>
                    <a:pt x="27" y="28"/>
                  </a:lnTo>
                  <a:lnTo>
                    <a:pt x="17" y="28"/>
                  </a:lnTo>
                  <a:lnTo>
                    <a:pt x="8" y="28"/>
                  </a:lnTo>
                  <a:lnTo>
                    <a:pt x="0" y="25"/>
                  </a:lnTo>
                  <a:lnTo>
                    <a:pt x="1" y="19"/>
                  </a:lnTo>
                  <a:lnTo>
                    <a:pt x="10" y="23"/>
                  </a:lnTo>
                  <a:lnTo>
                    <a:pt x="17" y="23"/>
                  </a:lnTo>
                  <a:lnTo>
                    <a:pt x="25" y="23"/>
                  </a:lnTo>
                  <a:lnTo>
                    <a:pt x="33" y="21"/>
                  </a:lnTo>
                  <a:lnTo>
                    <a:pt x="41" y="16"/>
                  </a:lnTo>
                  <a:lnTo>
                    <a:pt x="48" y="14"/>
                  </a:lnTo>
                  <a:lnTo>
                    <a:pt x="53" y="7"/>
                  </a:lnTo>
                  <a:lnTo>
                    <a:pt x="56" y="0"/>
                  </a:lnTo>
                  <a:lnTo>
                    <a:pt x="62" y="3"/>
                  </a:lnTo>
                  <a:close/>
                </a:path>
              </a:pathLst>
            </a:custGeom>
            <a:solidFill>
              <a:srgbClr val="F8BDD6"/>
            </a:solidFill>
            <a:ln w="9525">
              <a:noFill/>
              <a:round/>
              <a:headEnd/>
              <a:tailEnd/>
            </a:ln>
          </p:spPr>
          <p:txBody>
            <a:bodyPr/>
            <a:lstStyle/>
            <a:p>
              <a:endParaRPr lang="ru-RU"/>
            </a:p>
          </p:txBody>
        </p:sp>
        <p:sp>
          <p:nvSpPr>
            <p:cNvPr id="22954" name="Freeform 1827"/>
            <p:cNvSpPr>
              <a:spLocks/>
            </p:cNvSpPr>
            <p:nvPr/>
          </p:nvSpPr>
          <p:spPr bwMode="auto">
            <a:xfrm>
              <a:off x="3621" y="701"/>
              <a:ext cx="8" cy="5"/>
            </a:xfrm>
            <a:custGeom>
              <a:avLst/>
              <a:gdLst>
                <a:gd name="T0" fmla="*/ 8 w 8"/>
                <a:gd name="T1" fmla="*/ 4 h 5"/>
                <a:gd name="T2" fmla="*/ 7 w 8"/>
                <a:gd name="T3" fmla="*/ 5 h 5"/>
                <a:gd name="T4" fmla="*/ 8 w 8"/>
                <a:gd name="T5" fmla="*/ 4 h 5"/>
                <a:gd name="T6" fmla="*/ 0 w 8"/>
                <a:gd name="T7" fmla="*/ 0 h 5"/>
                <a:gd name="T8" fmla="*/ 8 w 8"/>
                <a:gd name="T9" fmla="*/ 4 h 5"/>
                <a:gd name="T10" fmla="*/ 0 60000 65536"/>
                <a:gd name="T11" fmla="*/ 0 60000 65536"/>
                <a:gd name="T12" fmla="*/ 0 60000 65536"/>
                <a:gd name="T13" fmla="*/ 0 60000 65536"/>
                <a:gd name="T14" fmla="*/ 0 60000 65536"/>
                <a:gd name="T15" fmla="*/ 0 w 8"/>
                <a:gd name="T16" fmla="*/ 0 h 5"/>
                <a:gd name="T17" fmla="*/ 8 w 8"/>
                <a:gd name="T18" fmla="*/ 5 h 5"/>
              </a:gdLst>
              <a:ahLst/>
              <a:cxnLst>
                <a:cxn ang="T10">
                  <a:pos x="T0" y="T1"/>
                </a:cxn>
                <a:cxn ang="T11">
                  <a:pos x="T2" y="T3"/>
                </a:cxn>
                <a:cxn ang="T12">
                  <a:pos x="T4" y="T5"/>
                </a:cxn>
                <a:cxn ang="T13">
                  <a:pos x="T6" y="T7"/>
                </a:cxn>
                <a:cxn ang="T14">
                  <a:pos x="T8" y="T9"/>
                </a:cxn>
              </a:cxnLst>
              <a:rect l="T15" t="T16" r="T17" b="T18"/>
              <a:pathLst>
                <a:path w="8" h="5">
                  <a:moveTo>
                    <a:pt x="8" y="4"/>
                  </a:moveTo>
                  <a:lnTo>
                    <a:pt x="7" y="5"/>
                  </a:lnTo>
                  <a:lnTo>
                    <a:pt x="8" y="4"/>
                  </a:lnTo>
                  <a:lnTo>
                    <a:pt x="0" y="0"/>
                  </a:lnTo>
                  <a:lnTo>
                    <a:pt x="8" y="4"/>
                  </a:lnTo>
                  <a:close/>
                </a:path>
              </a:pathLst>
            </a:custGeom>
            <a:solidFill>
              <a:srgbClr val="F8BDD6"/>
            </a:solidFill>
            <a:ln w="9525">
              <a:noFill/>
              <a:round/>
              <a:headEnd/>
              <a:tailEnd/>
            </a:ln>
          </p:spPr>
          <p:txBody>
            <a:bodyPr/>
            <a:lstStyle/>
            <a:p>
              <a:endParaRPr lang="ru-RU"/>
            </a:p>
          </p:txBody>
        </p:sp>
        <p:sp>
          <p:nvSpPr>
            <p:cNvPr id="22955" name="Freeform 1828"/>
            <p:cNvSpPr>
              <a:spLocks/>
            </p:cNvSpPr>
            <p:nvPr/>
          </p:nvSpPr>
          <p:spPr bwMode="auto">
            <a:xfrm>
              <a:off x="3538" y="667"/>
              <a:ext cx="31" cy="61"/>
            </a:xfrm>
            <a:custGeom>
              <a:avLst/>
              <a:gdLst>
                <a:gd name="T0" fmla="*/ 29 w 31"/>
                <a:gd name="T1" fmla="*/ 61 h 61"/>
                <a:gd name="T2" fmla="*/ 21 w 31"/>
                <a:gd name="T3" fmla="*/ 56 h 61"/>
                <a:gd name="T4" fmla="*/ 13 w 31"/>
                <a:gd name="T5" fmla="*/ 50 h 61"/>
                <a:gd name="T6" fmla="*/ 7 w 31"/>
                <a:gd name="T7" fmla="*/ 44 h 61"/>
                <a:gd name="T8" fmla="*/ 4 w 31"/>
                <a:gd name="T9" fmla="*/ 36 h 61"/>
                <a:gd name="T10" fmla="*/ 0 w 31"/>
                <a:gd name="T11" fmla="*/ 27 h 61"/>
                <a:gd name="T12" fmla="*/ 0 w 31"/>
                <a:gd name="T13" fmla="*/ 19 h 61"/>
                <a:gd name="T14" fmla="*/ 0 w 31"/>
                <a:gd name="T15" fmla="*/ 10 h 61"/>
                <a:gd name="T16" fmla="*/ 4 w 31"/>
                <a:gd name="T17" fmla="*/ 0 h 61"/>
                <a:gd name="T18" fmla="*/ 10 w 31"/>
                <a:gd name="T19" fmla="*/ 1 h 61"/>
                <a:gd name="T20" fmla="*/ 7 w 31"/>
                <a:gd name="T21" fmla="*/ 11 h 61"/>
                <a:gd name="T22" fmla="*/ 7 w 31"/>
                <a:gd name="T23" fmla="*/ 19 h 61"/>
                <a:gd name="T24" fmla="*/ 7 w 31"/>
                <a:gd name="T25" fmla="*/ 25 h 61"/>
                <a:gd name="T26" fmla="*/ 9 w 31"/>
                <a:gd name="T27" fmla="*/ 33 h 61"/>
                <a:gd name="T28" fmla="*/ 13 w 31"/>
                <a:gd name="T29" fmla="*/ 39 h 61"/>
                <a:gd name="T30" fmla="*/ 19 w 31"/>
                <a:gd name="T31" fmla="*/ 45 h 61"/>
                <a:gd name="T32" fmla="*/ 23 w 31"/>
                <a:gd name="T33" fmla="*/ 51 h 61"/>
                <a:gd name="T34" fmla="*/ 31 w 31"/>
                <a:gd name="T35" fmla="*/ 55 h 61"/>
                <a:gd name="T36" fmla="*/ 29 w 31"/>
                <a:gd name="T37" fmla="*/ 61 h 6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1"/>
                <a:gd name="T58" fmla="*/ 0 h 61"/>
                <a:gd name="T59" fmla="*/ 31 w 31"/>
                <a:gd name="T60" fmla="*/ 61 h 6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1" h="61">
                  <a:moveTo>
                    <a:pt x="29" y="61"/>
                  </a:moveTo>
                  <a:lnTo>
                    <a:pt x="21" y="56"/>
                  </a:lnTo>
                  <a:lnTo>
                    <a:pt x="13" y="50"/>
                  </a:lnTo>
                  <a:lnTo>
                    <a:pt x="7" y="44"/>
                  </a:lnTo>
                  <a:lnTo>
                    <a:pt x="4" y="36"/>
                  </a:lnTo>
                  <a:lnTo>
                    <a:pt x="0" y="27"/>
                  </a:lnTo>
                  <a:lnTo>
                    <a:pt x="0" y="19"/>
                  </a:lnTo>
                  <a:lnTo>
                    <a:pt x="0" y="10"/>
                  </a:lnTo>
                  <a:lnTo>
                    <a:pt x="4" y="0"/>
                  </a:lnTo>
                  <a:lnTo>
                    <a:pt x="10" y="1"/>
                  </a:lnTo>
                  <a:lnTo>
                    <a:pt x="7" y="11"/>
                  </a:lnTo>
                  <a:lnTo>
                    <a:pt x="7" y="19"/>
                  </a:lnTo>
                  <a:lnTo>
                    <a:pt x="7" y="25"/>
                  </a:lnTo>
                  <a:lnTo>
                    <a:pt x="9" y="33"/>
                  </a:lnTo>
                  <a:lnTo>
                    <a:pt x="13" y="39"/>
                  </a:lnTo>
                  <a:lnTo>
                    <a:pt x="19" y="45"/>
                  </a:lnTo>
                  <a:lnTo>
                    <a:pt x="23" y="51"/>
                  </a:lnTo>
                  <a:lnTo>
                    <a:pt x="31" y="55"/>
                  </a:lnTo>
                  <a:lnTo>
                    <a:pt x="29" y="61"/>
                  </a:lnTo>
                  <a:close/>
                </a:path>
              </a:pathLst>
            </a:custGeom>
            <a:solidFill>
              <a:srgbClr val="F8BDD6"/>
            </a:solidFill>
            <a:ln w="9525">
              <a:noFill/>
              <a:round/>
              <a:headEnd/>
              <a:tailEnd/>
            </a:ln>
          </p:spPr>
          <p:txBody>
            <a:bodyPr/>
            <a:lstStyle/>
            <a:p>
              <a:endParaRPr lang="ru-RU"/>
            </a:p>
          </p:txBody>
        </p:sp>
        <p:sp>
          <p:nvSpPr>
            <p:cNvPr id="22956" name="Freeform 1829"/>
            <p:cNvSpPr>
              <a:spLocks/>
            </p:cNvSpPr>
            <p:nvPr/>
          </p:nvSpPr>
          <p:spPr bwMode="auto">
            <a:xfrm>
              <a:off x="3565" y="721"/>
              <a:ext cx="4" cy="7"/>
            </a:xfrm>
            <a:custGeom>
              <a:avLst/>
              <a:gdLst>
                <a:gd name="T0" fmla="*/ 3 w 4"/>
                <a:gd name="T1" fmla="*/ 7 h 7"/>
                <a:gd name="T2" fmla="*/ 0 w 4"/>
                <a:gd name="T3" fmla="*/ 7 h 7"/>
                <a:gd name="T4" fmla="*/ 4 w 4"/>
                <a:gd name="T5" fmla="*/ 0 h 7"/>
                <a:gd name="T6" fmla="*/ 3 w 4"/>
                <a:gd name="T7" fmla="*/ 7 h 7"/>
                <a:gd name="T8" fmla="*/ 0 60000 65536"/>
                <a:gd name="T9" fmla="*/ 0 60000 65536"/>
                <a:gd name="T10" fmla="*/ 0 60000 65536"/>
                <a:gd name="T11" fmla="*/ 0 60000 65536"/>
                <a:gd name="T12" fmla="*/ 0 w 4"/>
                <a:gd name="T13" fmla="*/ 0 h 7"/>
                <a:gd name="T14" fmla="*/ 4 w 4"/>
                <a:gd name="T15" fmla="*/ 7 h 7"/>
              </a:gdLst>
              <a:ahLst/>
              <a:cxnLst>
                <a:cxn ang="T8">
                  <a:pos x="T0" y="T1"/>
                </a:cxn>
                <a:cxn ang="T9">
                  <a:pos x="T2" y="T3"/>
                </a:cxn>
                <a:cxn ang="T10">
                  <a:pos x="T4" y="T5"/>
                </a:cxn>
                <a:cxn ang="T11">
                  <a:pos x="T6" y="T7"/>
                </a:cxn>
              </a:cxnLst>
              <a:rect l="T12" t="T13" r="T14" b="T15"/>
              <a:pathLst>
                <a:path w="4" h="7">
                  <a:moveTo>
                    <a:pt x="3" y="7"/>
                  </a:moveTo>
                  <a:lnTo>
                    <a:pt x="0" y="7"/>
                  </a:lnTo>
                  <a:lnTo>
                    <a:pt x="4" y="0"/>
                  </a:lnTo>
                  <a:lnTo>
                    <a:pt x="3" y="7"/>
                  </a:lnTo>
                  <a:close/>
                </a:path>
              </a:pathLst>
            </a:custGeom>
            <a:solidFill>
              <a:srgbClr val="F8BDD6"/>
            </a:solidFill>
            <a:ln w="9525">
              <a:noFill/>
              <a:round/>
              <a:headEnd/>
              <a:tailEnd/>
            </a:ln>
          </p:spPr>
          <p:txBody>
            <a:bodyPr/>
            <a:lstStyle/>
            <a:p>
              <a:endParaRPr lang="ru-RU"/>
            </a:p>
          </p:txBody>
        </p:sp>
        <p:sp>
          <p:nvSpPr>
            <p:cNvPr id="22957" name="Freeform 1830"/>
            <p:cNvSpPr>
              <a:spLocks/>
            </p:cNvSpPr>
            <p:nvPr/>
          </p:nvSpPr>
          <p:spPr bwMode="auto">
            <a:xfrm>
              <a:off x="3541" y="667"/>
              <a:ext cx="7" cy="3"/>
            </a:xfrm>
            <a:custGeom>
              <a:avLst/>
              <a:gdLst>
                <a:gd name="T0" fmla="*/ 0 w 7"/>
                <a:gd name="T1" fmla="*/ 0 h 3"/>
                <a:gd name="T2" fmla="*/ 7 w 7"/>
                <a:gd name="T3" fmla="*/ 3 h 3"/>
                <a:gd name="T4" fmla="*/ 7 w 7"/>
                <a:gd name="T5" fmla="*/ 1 h 3"/>
                <a:gd name="T6" fmla="*/ 0 w 7"/>
                <a:gd name="T7" fmla="*/ 0 h 3"/>
                <a:gd name="T8" fmla="*/ 0 60000 65536"/>
                <a:gd name="T9" fmla="*/ 0 60000 65536"/>
                <a:gd name="T10" fmla="*/ 0 60000 65536"/>
                <a:gd name="T11" fmla="*/ 0 60000 65536"/>
                <a:gd name="T12" fmla="*/ 0 w 7"/>
                <a:gd name="T13" fmla="*/ 0 h 3"/>
                <a:gd name="T14" fmla="*/ 7 w 7"/>
                <a:gd name="T15" fmla="*/ 3 h 3"/>
              </a:gdLst>
              <a:ahLst/>
              <a:cxnLst>
                <a:cxn ang="T8">
                  <a:pos x="T0" y="T1"/>
                </a:cxn>
                <a:cxn ang="T9">
                  <a:pos x="T2" y="T3"/>
                </a:cxn>
                <a:cxn ang="T10">
                  <a:pos x="T4" y="T5"/>
                </a:cxn>
                <a:cxn ang="T11">
                  <a:pos x="T6" y="T7"/>
                </a:cxn>
              </a:cxnLst>
              <a:rect l="T12" t="T13" r="T14" b="T15"/>
              <a:pathLst>
                <a:path w="7" h="3">
                  <a:moveTo>
                    <a:pt x="0" y="0"/>
                  </a:moveTo>
                  <a:lnTo>
                    <a:pt x="7" y="3"/>
                  </a:lnTo>
                  <a:lnTo>
                    <a:pt x="7" y="1"/>
                  </a:lnTo>
                  <a:lnTo>
                    <a:pt x="0" y="0"/>
                  </a:lnTo>
                  <a:close/>
                </a:path>
              </a:pathLst>
            </a:custGeom>
            <a:solidFill>
              <a:srgbClr val="F8BDD6"/>
            </a:solidFill>
            <a:ln w="9525">
              <a:noFill/>
              <a:round/>
              <a:headEnd/>
              <a:tailEnd/>
            </a:ln>
          </p:spPr>
          <p:txBody>
            <a:bodyPr/>
            <a:lstStyle/>
            <a:p>
              <a:endParaRPr lang="ru-RU"/>
            </a:p>
          </p:txBody>
        </p:sp>
        <p:sp>
          <p:nvSpPr>
            <p:cNvPr id="22958" name="Freeform 1831"/>
            <p:cNvSpPr>
              <a:spLocks/>
            </p:cNvSpPr>
            <p:nvPr/>
          </p:nvSpPr>
          <p:spPr bwMode="auto">
            <a:xfrm>
              <a:off x="3469" y="611"/>
              <a:ext cx="87" cy="84"/>
            </a:xfrm>
            <a:custGeom>
              <a:avLst/>
              <a:gdLst>
                <a:gd name="T0" fmla="*/ 5 w 87"/>
                <a:gd name="T1" fmla="*/ 25 h 84"/>
                <a:gd name="T2" fmla="*/ 8 w 87"/>
                <a:gd name="T3" fmla="*/ 17 h 84"/>
                <a:gd name="T4" fmla="*/ 14 w 87"/>
                <a:gd name="T5" fmla="*/ 11 h 84"/>
                <a:gd name="T6" fmla="*/ 20 w 87"/>
                <a:gd name="T7" fmla="*/ 6 h 84"/>
                <a:gd name="T8" fmla="*/ 28 w 87"/>
                <a:gd name="T9" fmla="*/ 2 h 84"/>
                <a:gd name="T10" fmla="*/ 36 w 87"/>
                <a:gd name="T11" fmla="*/ 0 h 84"/>
                <a:gd name="T12" fmla="*/ 45 w 87"/>
                <a:gd name="T13" fmla="*/ 0 h 84"/>
                <a:gd name="T14" fmla="*/ 52 w 87"/>
                <a:gd name="T15" fmla="*/ 0 h 84"/>
                <a:gd name="T16" fmla="*/ 60 w 87"/>
                <a:gd name="T17" fmla="*/ 3 h 84"/>
                <a:gd name="T18" fmla="*/ 68 w 87"/>
                <a:gd name="T19" fmla="*/ 8 h 84"/>
                <a:gd name="T20" fmla="*/ 76 w 87"/>
                <a:gd name="T21" fmla="*/ 13 h 84"/>
                <a:gd name="T22" fmla="*/ 80 w 87"/>
                <a:gd name="T23" fmla="*/ 19 h 84"/>
                <a:gd name="T24" fmla="*/ 84 w 87"/>
                <a:gd name="T25" fmla="*/ 26 h 84"/>
                <a:gd name="T26" fmla="*/ 87 w 87"/>
                <a:gd name="T27" fmla="*/ 35 h 84"/>
                <a:gd name="T28" fmla="*/ 87 w 87"/>
                <a:gd name="T29" fmla="*/ 43 h 84"/>
                <a:gd name="T30" fmla="*/ 85 w 87"/>
                <a:gd name="T31" fmla="*/ 52 h 84"/>
                <a:gd name="T32" fmla="*/ 84 w 87"/>
                <a:gd name="T33" fmla="*/ 60 h 84"/>
                <a:gd name="T34" fmla="*/ 79 w 87"/>
                <a:gd name="T35" fmla="*/ 67 h 84"/>
                <a:gd name="T36" fmla="*/ 73 w 87"/>
                <a:gd name="T37" fmla="*/ 74 h 84"/>
                <a:gd name="T38" fmla="*/ 67 w 87"/>
                <a:gd name="T39" fmla="*/ 79 h 84"/>
                <a:gd name="T40" fmla="*/ 59 w 87"/>
                <a:gd name="T41" fmla="*/ 82 h 84"/>
                <a:gd name="T42" fmla="*/ 51 w 87"/>
                <a:gd name="T43" fmla="*/ 84 h 84"/>
                <a:gd name="T44" fmla="*/ 43 w 87"/>
                <a:gd name="T45" fmla="*/ 84 h 84"/>
                <a:gd name="T46" fmla="*/ 34 w 87"/>
                <a:gd name="T47" fmla="*/ 84 h 84"/>
                <a:gd name="T48" fmla="*/ 26 w 87"/>
                <a:gd name="T49" fmla="*/ 82 h 84"/>
                <a:gd name="T50" fmla="*/ 19 w 87"/>
                <a:gd name="T51" fmla="*/ 77 h 84"/>
                <a:gd name="T52" fmla="*/ 12 w 87"/>
                <a:gd name="T53" fmla="*/ 71 h 84"/>
                <a:gd name="T54" fmla="*/ 6 w 87"/>
                <a:gd name="T55" fmla="*/ 65 h 84"/>
                <a:gd name="T56" fmla="*/ 3 w 87"/>
                <a:gd name="T57" fmla="*/ 58 h 84"/>
                <a:gd name="T58" fmla="*/ 1 w 87"/>
                <a:gd name="T59" fmla="*/ 50 h 84"/>
                <a:gd name="T60" fmla="*/ 0 w 87"/>
                <a:gd name="T61" fmla="*/ 41 h 84"/>
                <a:gd name="T62" fmla="*/ 1 w 87"/>
                <a:gd name="T63" fmla="*/ 33 h 84"/>
                <a:gd name="T64" fmla="*/ 5 w 87"/>
                <a:gd name="T65" fmla="*/ 25 h 8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7"/>
                <a:gd name="T100" fmla="*/ 0 h 84"/>
                <a:gd name="T101" fmla="*/ 87 w 87"/>
                <a:gd name="T102" fmla="*/ 84 h 8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7" h="84">
                  <a:moveTo>
                    <a:pt x="5" y="25"/>
                  </a:moveTo>
                  <a:lnTo>
                    <a:pt x="8" y="17"/>
                  </a:lnTo>
                  <a:lnTo>
                    <a:pt x="14" y="11"/>
                  </a:lnTo>
                  <a:lnTo>
                    <a:pt x="20" y="6"/>
                  </a:lnTo>
                  <a:lnTo>
                    <a:pt x="28" y="2"/>
                  </a:lnTo>
                  <a:lnTo>
                    <a:pt x="36" y="0"/>
                  </a:lnTo>
                  <a:lnTo>
                    <a:pt x="45" y="0"/>
                  </a:lnTo>
                  <a:lnTo>
                    <a:pt x="52" y="0"/>
                  </a:lnTo>
                  <a:lnTo>
                    <a:pt x="60" y="3"/>
                  </a:lnTo>
                  <a:lnTo>
                    <a:pt x="68" y="8"/>
                  </a:lnTo>
                  <a:lnTo>
                    <a:pt x="76" y="13"/>
                  </a:lnTo>
                  <a:lnTo>
                    <a:pt x="80" y="19"/>
                  </a:lnTo>
                  <a:lnTo>
                    <a:pt x="84" y="26"/>
                  </a:lnTo>
                  <a:lnTo>
                    <a:pt x="87" y="35"/>
                  </a:lnTo>
                  <a:lnTo>
                    <a:pt x="87" y="43"/>
                  </a:lnTo>
                  <a:lnTo>
                    <a:pt x="85" y="52"/>
                  </a:lnTo>
                  <a:lnTo>
                    <a:pt x="84" y="60"/>
                  </a:lnTo>
                  <a:lnTo>
                    <a:pt x="79" y="67"/>
                  </a:lnTo>
                  <a:lnTo>
                    <a:pt x="73" y="74"/>
                  </a:lnTo>
                  <a:lnTo>
                    <a:pt x="67" y="79"/>
                  </a:lnTo>
                  <a:lnTo>
                    <a:pt x="59" y="82"/>
                  </a:lnTo>
                  <a:lnTo>
                    <a:pt x="51" y="84"/>
                  </a:lnTo>
                  <a:lnTo>
                    <a:pt x="43" y="84"/>
                  </a:lnTo>
                  <a:lnTo>
                    <a:pt x="34" y="84"/>
                  </a:lnTo>
                  <a:lnTo>
                    <a:pt x="26" y="82"/>
                  </a:lnTo>
                  <a:lnTo>
                    <a:pt x="19" y="77"/>
                  </a:lnTo>
                  <a:lnTo>
                    <a:pt x="12" y="71"/>
                  </a:lnTo>
                  <a:lnTo>
                    <a:pt x="6" y="65"/>
                  </a:lnTo>
                  <a:lnTo>
                    <a:pt x="3" y="58"/>
                  </a:lnTo>
                  <a:lnTo>
                    <a:pt x="1" y="50"/>
                  </a:lnTo>
                  <a:lnTo>
                    <a:pt x="0" y="41"/>
                  </a:lnTo>
                  <a:lnTo>
                    <a:pt x="1" y="33"/>
                  </a:lnTo>
                  <a:lnTo>
                    <a:pt x="5" y="25"/>
                  </a:lnTo>
                  <a:close/>
                </a:path>
              </a:pathLst>
            </a:custGeom>
            <a:solidFill>
              <a:srgbClr val="F561AF"/>
            </a:solidFill>
            <a:ln w="9525">
              <a:noFill/>
              <a:round/>
              <a:headEnd/>
              <a:tailEnd/>
            </a:ln>
          </p:spPr>
          <p:txBody>
            <a:bodyPr/>
            <a:lstStyle/>
            <a:p>
              <a:endParaRPr lang="ru-RU"/>
            </a:p>
          </p:txBody>
        </p:sp>
        <p:sp>
          <p:nvSpPr>
            <p:cNvPr id="22959" name="Freeform 1832"/>
            <p:cNvSpPr>
              <a:spLocks/>
            </p:cNvSpPr>
            <p:nvPr/>
          </p:nvSpPr>
          <p:spPr bwMode="auto">
            <a:xfrm>
              <a:off x="3471" y="606"/>
              <a:ext cx="63" cy="30"/>
            </a:xfrm>
            <a:custGeom>
              <a:avLst/>
              <a:gdLst>
                <a:gd name="T0" fmla="*/ 0 w 63"/>
                <a:gd name="T1" fmla="*/ 26 h 30"/>
                <a:gd name="T2" fmla="*/ 9 w 63"/>
                <a:gd name="T3" fmla="*/ 14 h 30"/>
                <a:gd name="T4" fmla="*/ 25 w 63"/>
                <a:gd name="T5" fmla="*/ 3 h 30"/>
                <a:gd name="T6" fmla="*/ 44 w 63"/>
                <a:gd name="T7" fmla="*/ 0 h 30"/>
                <a:gd name="T8" fmla="*/ 63 w 63"/>
                <a:gd name="T9" fmla="*/ 5 h 30"/>
                <a:gd name="T10" fmla="*/ 59 w 63"/>
                <a:gd name="T11" fmla="*/ 10 h 30"/>
                <a:gd name="T12" fmla="*/ 44 w 63"/>
                <a:gd name="T13" fmla="*/ 5 h 30"/>
                <a:gd name="T14" fmla="*/ 29 w 63"/>
                <a:gd name="T15" fmla="*/ 8 h 30"/>
                <a:gd name="T16" fmla="*/ 14 w 63"/>
                <a:gd name="T17" fmla="*/ 17 h 30"/>
                <a:gd name="T18" fmla="*/ 5 w 63"/>
                <a:gd name="T19" fmla="*/ 30 h 30"/>
                <a:gd name="T20" fmla="*/ 0 w 63"/>
                <a:gd name="T21" fmla="*/ 26 h 3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3"/>
                <a:gd name="T34" fmla="*/ 0 h 30"/>
                <a:gd name="T35" fmla="*/ 63 w 63"/>
                <a:gd name="T36" fmla="*/ 30 h 3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3" h="30">
                  <a:moveTo>
                    <a:pt x="0" y="26"/>
                  </a:moveTo>
                  <a:lnTo>
                    <a:pt x="9" y="14"/>
                  </a:lnTo>
                  <a:lnTo>
                    <a:pt x="25" y="3"/>
                  </a:lnTo>
                  <a:lnTo>
                    <a:pt x="44" y="0"/>
                  </a:lnTo>
                  <a:lnTo>
                    <a:pt x="63" y="5"/>
                  </a:lnTo>
                  <a:lnTo>
                    <a:pt x="59" y="10"/>
                  </a:lnTo>
                  <a:lnTo>
                    <a:pt x="44" y="5"/>
                  </a:lnTo>
                  <a:lnTo>
                    <a:pt x="29" y="8"/>
                  </a:lnTo>
                  <a:lnTo>
                    <a:pt x="14" y="17"/>
                  </a:lnTo>
                  <a:lnTo>
                    <a:pt x="5" y="30"/>
                  </a:lnTo>
                  <a:lnTo>
                    <a:pt x="0" y="26"/>
                  </a:lnTo>
                  <a:close/>
                </a:path>
              </a:pathLst>
            </a:custGeom>
            <a:solidFill>
              <a:srgbClr val="F8BDD6"/>
            </a:solidFill>
            <a:ln w="9525">
              <a:noFill/>
              <a:round/>
              <a:headEnd/>
              <a:tailEnd/>
            </a:ln>
          </p:spPr>
          <p:txBody>
            <a:bodyPr/>
            <a:lstStyle/>
            <a:p>
              <a:endParaRPr lang="ru-RU"/>
            </a:p>
          </p:txBody>
        </p:sp>
        <p:sp>
          <p:nvSpPr>
            <p:cNvPr id="22960" name="Freeform 1833"/>
            <p:cNvSpPr>
              <a:spLocks/>
            </p:cNvSpPr>
            <p:nvPr/>
          </p:nvSpPr>
          <p:spPr bwMode="auto">
            <a:xfrm>
              <a:off x="3527" y="611"/>
              <a:ext cx="32" cy="59"/>
            </a:xfrm>
            <a:custGeom>
              <a:avLst/>
              <a:gdLst>
                <a:gd name="T0" fmla="*/ 5 w 32"/>
                <a:gd name="T1" fmla="*/ 0 h 59"/>
                <a:gd name="T2" fmla="*/ 20 w 32"/>
                <a:gd name="T3" fmla="*/ 9 h 59"/>
                <a:gd name="T4" fmla="*/ 29 w 32"/>
                <a:gd name="T5" fmla="*/ 26 h 59"/>
                <a:gd name="T6" fmla="*/ 32 w 32"/>
                <a:gd name="T7" fmla="*/ 42 h 59"/>
                <a:gd name="T8" fmla="*/ 29 w 32"/>
                <a:gd name="T9" fmla="*/ 59 h 59"/>
                <a:gd name="T10" fmla="*/ 22 w 32"/>
                <a:gd name="T11" fmla="*/ 57 h 59"/>
                <a:gd name="T12" fmla="*/ 26 w 32"/>
                <a:gd name="T13" fmla="*/ 42 h 59"/>
                <a:gd name="T14" fmla="*/ 22 w 32"/>
                <a:gd name="T15" fmla="*/ 28 h 59"/>
                <a:gd name="T16" fmla="*/ 14 w 32"/>
                <a:gd name="T17" fmla="*/ 15 h 59"/>
                <a:gd name="T18" fmla="*/ 0 w 32"/>
                <a:gd name="T19" fmla="*/ 5 h 59"/>
                <a:gd name="T20" fmla="*/ 5 w 32"/>
                <a:gd name="T21" fmla="*/ 0 h 5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2"/>
                <a:gd name="T34" fmla="*/ 0 h 59"/>
                <a:gd name="T35" fmla="*/ 32 w 32"/>
                <a:gd name="T36" fmla="*/ 59 h 5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2" h="59">
                  <a:moveTo>
                    <a:pt x="5" y="0"/>
                  </a:moveTo>
                  <a:lnTo>
                    <a:pt x="20" y="9"/>
                  </a:lnTo>
                  <a:lnTo>
                    <a:pt x="29" y="26"/>
                  </a:lnTo>
                  <a:lnTo>
                    <a:pt x="32" y="42"/>
                  </a:lnTo>
                  <a:lnTo>
                    <a:pt x="29" y="59"/>
                  </a:lnTo>
                  <a:lnTo>
                    <a:pt x="22" y="57"/>
                  </a:lnTo>
                  <a:lnTo>
                    <a:pt x="26" y="42"/>
                  </a:lnTo>
                  <a:lnTo>
                    <a:pt x="22" y="28"/>
                  </a:lnTo>
                  <a:lnTo>
                    <a:pt x="14" y="15"/>
                  </a:lnTo>
                  <a:lnTo>
                    <a:pt x="0" y="5"/>
                  </a:lnTo>
                  <a:lnTo>
                    <a:pt x="5" y="0"/>
                  </a:lnTo>
                  <a:close/>
                </a:path>
              </a:pathLst>
            </a:custGeom>
            <a:solidFill>
              <a:srgbClr val="F8BDD6"/>
            </a:solidFill>
            <a:ln w="9525">
              <a:noFill/>
              <a:round/>
              <a:headEnd/>
              <a:tailEnd/>
            </a:ln>
          </p:spPr>
          <p:txBody>
            <a:bodyPr/>
            <a:lstStyle/>
            <a:p>
              <a:endParaRPr lang="ru-RU"/>
            </a:p>
          </p:txBody>
        </p:sp>
        <p:sp>
          <p:nvSpPr>
            <p:cNvPr id="22961" name="Freeform 1834"/>
            <p:cNvSpPr>
              <a:spLocks/>
            </p:cNvSpPr>
            <p:nvPr/>
          </p:nvSpPr>
          <p:spPr bwMode="auto">
            <a:xfrm>
              <a:off x="3527" y="611"/>
              <a:ext cx="5" cy="3"/>
            </a:xfrm>
            <a:custGeom>
              <a:avLst/>
              <a:gdLst>
                <a:gd name="T0" fmla="*/ 5 w 5"/>
                <a:gd name="T1" fmla="*/ 0 h 3"/>
                <a:gd name="T2" fmla="*/ 0 w 5"/>
                <a:gd name="T3" fmla="*/ 3 h 3"/>
                <a:gd name="T4" fmla="*/ 1 w 5"/>
                <a:gd name="T5" fmla="*/ 3 h 3"/>
                <a:gd name="T6" fmla="*/ 5 w 5"/>
                <a:gd name="T7" fmla="*/ 0 h 3"/>
                <a:gd name="T8" fmla="*/ 0 60000 65536"/>
                <a:gd name="T9" fmla="*/ 0 60000 65536"/>
                <a:gd name="T10" fmla="*/ 0 60000 65536"/>
                <a:gd name="T11" fmla="*/ 0 60000 65536"/>
                <a:gd name="T12" fmla="*/ 0 w 5"/>
                <a:gd name="T13" fmla="*/ 0 h 3"/>
                <a:gd name="T14" fmla="*/ 5 w 5"/>
                <a:gd name="T15" fmla="*/ 3 h 3"/>
              </a:gdLst>
              <a:ahLst/>
              <a:cxnLst>
                <a:cxn ang="T8">
                  <a:pos x="T0" y="T1"/>
                </a:cxn>
                <a:cxn ang="T9">
                  <a:pos x="T2" y="T3"/>
                </a:cxn>
                <a:cxn ang="T10">
                  <a:pos x="T4" y="T5"/>
                </a:cxn>
                <a:cxn ang="T11">
                  <a:pos x="T6" y="T7"/>
                </a:cxn>
              </a:cxnLst>
              <a:rect l="T12" t="T13" r="T14" b="T15"/>
              <a:pathLst>
                <a:path w="5" h="3">
                  <a:moveTo>
                    <a:pt x="5" y="0"/>
                  </a:moveTo>
                  <a:lnTo>
                    <a:pt x="0" y="3"/>
                  </a:lnTo>
                  <a:lnTo>
                    <a:pt x="1" y="3"/>
                  </a:lnTo>
                  <a:lnTo>
                    <a:pt x="5" y="0"/>
                  </a:lnTo>
                  <a:close/>
                </a:path>
              </a:pathLst>
            </a:custGeom>
            <a:solidFill>
              <a:srgbClr val="F8BDD6"/>
            </a:solidFill>
            <a:ln w="9525">
              <a:noFill/>
              <a:round/>
              <a:headEnd/>
              <a:tailEnd/>
            </a:ln>
          </p:spPr>
          <p:txBody>
            <a:bodyPr/>
            <a:lstStyle/>
            <a:p>
              <a:endParaRPr lang="ru-RU"/>
            </a:p>
          </p:txBody>
        </p:sp>
        <p:sp>
          <p:nvSpPr>
            <p:cNvPr id="22962" name="Freeform 1835"/>
            <p:cNvSpPr>
              <a:spLocks/>
            </p:cNvSpPr>
            <p:nvPr/>
          </p:nvSpPr>
          <p:spPr bwMode="auto">
            <a:xfrm>
              <a:off x="3495" y="668"/>
              <a:ext cx="59" cy="31"/>
            </a:xfrm>
            <a:custGeom>
              <a:avLst/>
              <a:gdLst>
                <a:gd name="T0" fmla="*/ 59 w 59"/>
                <a:gd name="T1" fmla="*/ 5 h 31"/>
                <a:gd name="T2" fmla="*/ 48 w 59"/>
                <a:gd name="T3" fmla="*/ 19 h 31"/>
                <a:gd name="T4" fmla="*/ 33 w 59"/>
                <a:gd name="T5" fmla="*/ 28 h 31"/>
                <a:gd name="T6" fmla="*/ 17 w 59"/>
                <a:gd name="T7" fmla="*/ 31 h 31"/>
                <a:gd name="T8" fmla="*/ 0 w 59"/>
                <a:gd name="T9" fmla="*/ 28 h 31"/>
                <a:gd name="T10" fmla="*/ 0 w 59"/>
                <a:gd name="T11" fmla="*/ 22 h 31"/>
                <a:gd name="T12" fmla="*/ 17 w 59"/>
                <a:gd name="T13" fmla="*/ 25 h 31"/>
                <a:gd name="T14" fmla="*/ 31 w 59"/>
                <a:gd name="T15" fmla="*/ 22 h 31"/>
                <a:gd name="T16" fmla="*/ 43 w 59"/>
                <a:gd name="T17" fmla="*/ 14 h 31"/>
                <a:gd name="T18" fmla="*/ 54 w 59"/>
                <a:gd name="T19" fmla="*/ 0 h 31"/>
                <a:gd name="T20" fmla="*/ 59 w 59"/>
                <a:gd name="T21" fmla="*/ 5 h 3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9"/>
                <a:gd name="T34" fmla="*/ 0 h 31"/>
                <a:gd name="T35" fmla="*/ 59 w 59"/>
                <a:gd name="T36" fmla="*/ 31 h 3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9" h="31">
                  <a:moveTo>
                    <a:pt x="59" y="5"/>
                  </a:moveTo>
                  <a:lnTo>
                    <a:pt x="48" y="19"/>
                  </a:lnTo>
                  <a:lnTo>
                    <a:pt x="33" y="28"/>
                  </a:lnTo>
                  <a:lnTo>
                    <a:pt x="17" y="31"/>
                  </a:lnTo>
                  <a:lnTo>
                    <a:pt x="0" y="28"/>
                  </a:lnTo>
                  <a:lnTo>
                    <a:pt x="0" y="22"/>
                  </a:lnTo>
                  <a:lnTo>
                    <a:pt x="17" y="25"/>
                  </a:lnTo>
                  <a:lnTo>
                    <a:pt x="31" y="22"/>
                  </a:lnTo>
                  <a:lnTo>
                    <a:pt x="43" y="14"/>
                  </a:lnTo>
                  <a:lnTo>
                    <a:pt x="54" y="0"/>
                  </a:lnTo>
                  <a:lnTo>
                    <a:pt x="59" y="5"/>
                  </a:lnTo>
                  <a:close/>
                </a:path>
              </a:pathLst>
            </a:custGeom>
            <a:solidFill>
              <a:srgbClr val="F8BDD6"/>
            </a:solidFill>
            <a:ln w="9525">
              <a:noFill/>
              <a:round/>
              <a:headEnd/>
              <a:tailEnd/>
            </a:ln>
          </p:spPr>
          <p:txBody>
            <a:bodyPr/>
            <a:lstStyle/>
            <a:p>
              <a:endParaRPr lang="ru-RU"/>
            </a:p>
          </p:txBody>
        </p:sp>
        <p:sp>
          <p:nvSpPr>
            <p:cNvPr id="22963" name="Freeform 1836"/>
            <p:cNvSpPr>
              <a:spLocks/>
            </p:cNvSpPr>
            <p:nvPr/>
          </p:nvSpPr>
          <p:spPr bwMode="auto">
            <a:xfrm>
              <a:off x="3550" y="668"/>
              <a:ext cx="4" cy="4"/>
            </a:xfrm>
            <a:custGeom>
              <a:avLst/>
              <a:gdLst>
                <a:gd name="T0" fmla="*/ 4 w 4"/>
                <a:gd name="T1" fmla="*/ 3 h 4"/>
                <a:gd name="T2" fmla="*/ 3 w 4"/>
                <a:gd name="T3" fmla="*/ 4 h 4"/>
                <a:gd name="T4" fmla="*/ 0 w 4"/>
                <a:gd name="T5" fmla="*/ 0 h 4"/>
                <a:gd name="T6" fmla="*/ 0 w 4"/>
                <a:gd name="T7" fmla="*/ 2 h 4"/>
                <a:gd name="T8" fmla="*/ 4 w 4"/>
                <a:gd name="T9" fmla="*/ 3 h 4"/>
                <a:gd name="T10" fmla="*/ 0 60000 65536"/>
                <a:gd name="T11" fmla="*/ 0 60000 65536"/>
                <a:gd name="T12" fmla="*/ 0 60000 65536"/>
                <a:gd name="T13" fmla="*/ 0 60000 65536"/>
                <a:gd name="T14" fmla="*/ 0 60000 65536"/>
                <a:gd name="T15" fmla="*/ 0 w 4"/>
                <a:gd name="T16" fmla="*/ 0 h 4"/>
                <a:gd name="T17" fmla="*/ 4 w 4"/>
                <a:gd name="T18" fmla="*/ 4 h 4"/>
              </a:gdLst>
              <a:ahLst/>
              <a:cxnLst>
                <a:cxn ang="T10">
                  <a:pos x="T0" y="T1"/>
                </a:cxn>
                <a:cxn ang="T11">
                  <a:pos x="T2" y="T3"/>
                </a:cxn>
                <a:cxn ang="T12">
                  <a:pos x="T4" y="T5"/>
                </a:cxn>
                <a:cxn ang="T13">
                  <a:pos x="T6" y="T7"/>
                </a:cxn>
                <a:cxn ang="T14">
                  <a:pos x="T8" y="T9"/>
                </a:cxn>
              </a:cxnLst>
              <a:rect l="T15" t="T16" r="T17" b="T18"/>
              <a:pathLst>
                <a:path w="4" h="4">
                  <a:moveTo>
                    <a:pt x="4" y="3"/>
                  </a:moveTo>
                  <a:lnTo>
                    <a:pt x="3" y="4"/>
                  </a:lnTo>
                  <a:lnTo>
                    <a:pt x="0" y="0"/>
                  </a:lnTo>
                  <a:lnTo>
                    <a:pt x="0" y="2"/>
                  </a:lnTo>
                  <a:lnTo>
                    <a:pt x="4" y="3"/>
                  </a:lnTo>
                  <a:close/>
                </a:path>
              </a:pathLst>
            </a:custGeom>
            <a:solidFill>
              <a:srgbClr val="F8BDD6"/>
            </a:solidFill>
            <a:ln w="9525">
              <a:noFill/>
              <a:round/>
              <a:headEnd/>
              <a:tailEnd/>
            </a:ln>
          </p:spPr>
          <p:txBody>
            <a:bodyPr/>
            <a:lstStyle/>
            <a:p>
              <a:endParaRPr lang="ru-RU"/>
            </a:p>
          </p:txBody>
        </p:sp>
        <p:sp>
          <p:nvSpPr>
            <p:cNvPr id="22964" name="Freeform 1837"/>
            <p:cNvSpPr>
              <a:spLocks/>
            </p:cNvSpPr>
            <p:nvPr/>
          </p:nvSpPr>
          <p:spPr bwMode="auto">
            <a:xfrm>
              <a:off x="3463" y="635"/>
              <a:ext cx="32" cy="59"/>
            </a:xfrm>
            <a:custGeom>
              <a:avLst/>
              <a:gdLst>
                <a:gd name="T0" fmla="*/ 27 w 32"/>
                <a:gd name="T1" fmla="*/ 59 h 59"/>
                <a:gd name="T2" fmla="*/ 13 w 32"/>
                <a:gd name="T3" fmla="*/ 48 h 59"/>
                <a:gd name="T4" fmla="*/ 4 w 32"/>
                <a:gd name="T5" fmla="*/ 33 h 59"/>
                <a:gd name="T6" fmla="*/ 0 w 32"/>
                <a:gd name="T7" fmla="*/ 16 h 59"/>
                <a:gd name="T8" fmla="*/ 5 w 32"/>
                <a:gd name="T9" fmla="*/ 0 h 59"/>
                <a:gd name="T10" fmla="*/ 10 w 32"/>
                <a:gd name="T11" fmla="*/ 0 h 59"/>
                <a:gd name="T12" fmla="*/ 5 w 32"/>
                <a:gd name="T13" fmla="*/ 16 h 59"/>
                <a:gd name="T14" fmla="*/ 8 w 32"/>
                <a:gd name="T15" fmla="*/ 30 h 59"/>
                <a:gd name="T16" fmla="*/ 17 w 32"/>
                <a:gd name="T17" fmla="*/ 43 h 59"/>
                <a:gd name="T18" fmla="*/ 32 w 32"/>
                <a:gd name="T19" fmla="*/ 54 h 59"/>
                <a:gd name="T20" fmla="*/ 27 w 32"/>
                <a:gd name="T21" fmla="*/ 59 h 5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2"/>
                <a:gd name="T34" fmla="*/ 0 h 59"/>
                <a:gd name="T35" fmla="*/ 32 w 32"/>
                <a:gd name="T36" fmla="*/ 59 h 5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2" h="59">
                  <a:moveTo>
                    <a:pt x="27" y="59"/>
                  </a:moveTo>
                  <a:lnTo>
                    <a:pt x="13" y="48"/>
                  </a:lnTo>
                  <a:lnTo>
                    <a:pt x="4" y="33"/>
                  </a:lnTo>
                  <a:lnTo>
                    <a:pt x="0" y="16"/>
                  </a:lnTo>
                  <a:lnTo>
                    <a:pt x="5" y="0"/>
                  </a:lnTo>
                  <a:lnTo>
                    <a:pt x="10" y="0"/>
                  </a:lnTo>
                  <a:lnTo>
                    <a:pt x="5" y="16"/>
                  </a:lnTo>
                  <a:lnTo>
                    <a:pt x="8" y="30"/>
                  </a:lnTo>
                  <a:lnTo>
                    <a:pt x="17" y="43"/>
                  </a:lnTo>
                  <a:lnTo>
                    <a:pt x="32" y="54"/>
                  </a:lnTo>
                  <a:lnTo>
                    <a:pt x="27" y="59"/>
                  </a:lnTo>
                  <a:close/>
                </a:path>
              </a:pathLst>
            </a:custGeom>
            <a:solidFill>
              <a:srgbClr val="F8BDD6"/>
            </a:solidFill>
            <a:ln w="9525">
              <a:noFill/>
              <a:round/>
              <a:headEnd/>
              <a:tailEnd/>
            </a:ln>
          </p:spPr>
          <p:txBody>
            <a:bodyPr/>
            <a:lstStyle/>
            <a:p>
              <a:endParaRPr lang="ru-RU"/>
            </a:p>
          </p:txBody>
        </p:sp>
        <p:sp>
          <p:nvSpPr>
            <p:cNvPr id="22965" name="Freeform 1838"/>
            <p:cNvSpPr>
              <a:spLocks/>
            </p:cNvSpPr>
            <p:nvPr/>
          </p:nvSpPr>
          <p:spPr bwMode="auto">
            <a:xfrm>
              <a:off x="3493" y="690"/>
              <a:ext cx="3" cy="5"/>
            </a:xfrm>
            <a:custGeom>
              <a:avLst/>
              <a:gdLst>
                <a:gd name="T0" fmla="*/ 2 w 3"/>
                <a:gd name="T1" fmla="*/ 5 h 5"/>
                <a:gd name="T2" fmla="*/ 1 w 3"/>
                <a:gd name="T3" fmla="*/ 5 h 5"/>
                <a:gd name="T4" fmla="*/ 0 w 3"/>
                <a:gd name="T5" fmla="*/ 5 h 5"/>
                <a:gd name="T6" fmla="*/ 3 w 3"/>
                <a:gd name="T7" fmla="*/ 0 h 5"/>
                <a:gd name="T8" fmla="*/ 2 w 3"/>
                <a:gd name="T9" fmla="*/ 0 h 5"/>
                <a:gd name="T10" fmla="*/ 2 w 3"/>
                <a:gd name="T11" fmla="*/ 5 h 5"/>
                <a:gd name="T12" fmla="*/ 0 60000 65536"/>
                <a:gd name="T13" fmla="*/ 0 60000 65536"/>
                <a:gd name="T14" fmla="*/ 0 60000 65536"/>
                <a:gd name="T15" fmla="*/ 0 60000 65536"/>
                <a:gd name="T16" fmla="*/ 0 60000 65536"/>
                <a:gd name="T17" fmla="*/ 0 60000 65536"/>
                <a:gd name="T18" fmla="*/ 0 w 3"/>
                <a:gd name="T19" fmla="*/ 0 h 5"/>
                <a:gd name="T20" fmla="*/ 3 w 3"/>
                <a:gd name="T21" fmla="*/ 5 h 5"/>
              </a:gdLst>
              <a:ahLst/>
              <a:cxnLst>
                <a:cxn ang="T12">
                  <a:pos x="T0" y="T1"/>
                </a:cxn>
                <a:cxn ang="T13">
                  <a:pos x="T2" y="T3"/>
                </a:cxn>
                <a:cxn ang="T14">
                  <a:pos x="T4" y="T5"/>
                </a:cxn>
                <a:cxn ang="T15">
                  <a:pos x="T6" y="T7"/>
                </a:cxn>
                <a:cxn ang="T16">
                  <a:pos x="T8" y="T9"/>
                </a:cxn>
                <a:cxn ang="T17">
                  <a:pos x="T10" y="T11"/>
                </a:cxn>
              </a:cxnLst>
              <a:rect l="T18" t="T19" r="T20" b="T21"/>
              <a:pathLst>
                <a:path w="3" h="5">
                  <a:moveTo>
                    <a:pt x="2" y="5"/>
                  </a:moveTo>
                  <a:lnTo>
                    <a:pt x="1" y="5"/>
                  </a:lnTo>
                  <a:lnTo>
                    <a:pt x="0" y="5"/>
                  </a:lnTo>
                  <a:lnTo>
                    <a:pt x="3" y="0"/>
                  </a:lnTo>
                  <a:lnTo>
                    <a:pt x="2" y="0"/>
                  </a:lnTo>
                  <a:lnTo>
                    <a:pt x="2" y="5"/>
                  </a:lnTo>
                  <a:close/>
                </a:path>
              </a:pathLst>
            </a:custGeom>
            <a:solidFill>
              <a:srgbClr val="F8BDD6"/>
            </a:solidFill>
            <a:ln w="9525">
              <a:noFill/>
              <a:round/>
              <a:headEnd/>
              <a:tailEnd/>
            </a:ln>
          </p:spPr>
          <p:txBody>
            <a:bodyPr/>
            <a:lstStyle/>
            <a:p>
              <a:endParaRPr lang="ru-RU"/>
            </a:p>
          </p:txBody>
        </p:sp>
        <p:sp>
          <p:nvSpPr>
            <p:cNvPr id="22966" name="Freeform 1839"/>
            <p:cNvSpPr>
              <a:spLocks/>
            </p:cNvSpPr>
            <p:nvPr/>
          </p:nvSpPr>
          <p:spPr bwMode="auto">
            <a:xfrm>
              <a:off x="3471" y="630"/>
              <a:ext cx="3" cy="6"/>
            </a:xfrm>
            <a:custGeom>
              <a:avLst/>
              <a:gdLst>
                <a:gd name="T0" fmla="*/ 0 w 3"/>
                <a:gd name="T1" fmla="*/ 4 h 6"/>
                <a:gd name="T2" fmla="*/ 1 w 3"/>
                <a:gd name="T3" fmla="*/ 0 h 6"/>
                <a:gd name="T4" fmla="*/ 0 w 3"/>
                <a:gd name="T5" fmla="*/ 2 h 6"/>
                <a:gd name="T6" fmla="*/ 3 w 3"/>
                <a:gd name="T7" fmla="*/ 6 h 6"/>
                <a:gd name="T8" fmla="*/ 3 w 3"/>
                <a:gd name="T9" fmla="*/ 4 h 6"/>
                <a:gd name="T10" fmla="*/ 0 w 3"/>
                <a:gd name="T11" fmla="*/ 4 h 6"/>
                <a:gd name="T12" fmla="*/ 0 60000 65536"/>
                <a:gd name="T13" fmla="*/ 0 60000 65536"/>
                <a:gd name="T14" fmla="*/ 0 60000 65536"/>
                <a:gd name="T15" fmla="*/ 0 60000 65536"/>
                <a:gd name="T16" fmla="*/ 0 60000 65536"/>
                <a:gd name="T17" fmla="*/ 0 60000 65536"/>
                <a:gd name="T18" fmla="*/ 0 w 3"/>
                <a:gd name="T19" fmla="*/ 0 h 6"/>
                <a:gd name="T20" fmla="*/ 3 w 3"/>
                <a:gd name="T21" fmla="*/ 6 h 6"/>
              </a:gdLst>
              <a:ahLst/>
              <a:cxnLst>
                <a:cxn ang="T12">
                  <a:pos x="T0" y="T1"/>
                </a:cxn>
                <a:cxn ang="T13">
                  <a:pos x="T2" y="T3"/>
                </a:cxn>
                <a:cxn ang="T14">
                  <a:pos x="T4" y="T5"/>
                </a:cxn>
                <a:cxn ang="T15">
                  <a:pos x="T6" y="T7"/>
                </a:cxn>
                <a:cxn ang="T16">
                  <a:pos x="T8" y="T9"/>
                </a:cxn>
                <a:cxn ang="T17">
                  <a:pos x="T10" y="T11"/>
                </a:cxn>
              </a:cxnLst>
              <a:rect l="T18" t="T19" r="T20" b="T21"/>
              <a:pathLst>
                <a:path w="3" h="6">
                  <a:moveTo>
                    <a:pt x="0" y="4"/>
                  </a:moveTo>
                  <a:lnTo>
                    <a:pt x="1" y="0"/>
                  </a:lnTo>
                  <a:lnTo>
                    <a:pt x="0" y="2"/>
                  </a:lnTo>
                  <a:lnTo>
                    <a:pt x="3" y="6"/>
                  </a:lnTo>
                  <a:lnTo>
                    <a:pt x="3" y="4"/>
                  </a:lnTo>
                  <a:lnTo>
                    <a:pt x="0" y="4"/>
                  </a:lnTo>
                  <a:close/>
                </a:path>
              </a:pathLst>
            </a:custGeom>
            <a:solidFill>
              <a:srgbClr val="F8BDD6"/>
            </a:solidFill>
            <a:ln w="9525">
              <a:noFill/>
              <a:round/>
              <a:headEnd/>
              <a:tailEnd/>
            </a:ln>
          </p:spPr>
          <p:txBody>
            <a:bodyPr/>
            <a:lstStyle/>
            <a:p>
              <a:endParaRPr lang="ru-RU"/>
            </a:p>
          </p:txBody>
        </p:sp>
        <p:sp>
          <p:nvSpPr>
            <p:cNvPr id="22967" name="Freeform 1840"/>
            <p:cNvSpPr>
              <a:spLocks/>
            </p:cNvSpPr>
            <p:nvPr/>
          </p:nvSpPr>
          <p:spPr bwMode="auto">
            <a:xfrm>
              <a:off x="3619" y="675"/>
              <a:ext cx="88" cy="86"/>
            </a:xfrm>
            <a:custGeom>
              <a:avLst/>
              <a:gdLst>
                <a:gd name="T0" fmla="*/ 3 w 88"/>
                <a:gd name="T1" fmla="*/ 25 h 86"/>
                <a:gd name="T2" fmla="*/ 8 w 88"/>
                <a:gd name="T3" fmla="*/ 17 h 86"/>
                <a:gd name="T4" fmla="*/ 13 w 88"/>
                <a:gd name="T5" fmla="*/ 11 h 86"/>
                <a:gd name="T6" fmla="*/ 20 w 88"/>
                <a:gd name="T7" fmla="*/ 6 h 86"/>
                <a:gd name="T8" fmla="*/ 28 w 88"/>
                <a:gd name="T9" fmla="*/ 3 h 86"/>
                <a:gd name="T10" fmla="*/ 37 w 88"/>
                <a:gd name="T11" fmla="*/ 0 h 86"/>
                <a:gd name="T12" fmla="*/ 44 w 88"/>
                <a:gd name="T13" fmla="*/ 0 h 86"/>
                <a:gd name="T14" fmla="*/ 54 w 88"/>
                <a:gd name="T15" fmla="*/ 1 h 86"/>
                <a:gd name="T16" fmla="*/ 62 w 88"/>
                <a:gd name="T17" fmla="*/ 3 h 86"/>
                <a:gd name="T18" fmla="*/ 69 w 88"/>
                <a:gd name="T19" fmla="*/ 8 h 86"/>
                <a:gd name="T20" fmla="*/ 76 w 88"/>
                <a:gd name="T21" fmla="*/ 14 h 86"/>
                <a:gd name="T22" fmla="*/ 81 w 88"/>
                <a:gd name="T23" fmla="*/ 20 h 86"/>
                <a:gd name="T24" fmla="*/ 86 w 88"/>
                <a:gd name="T25" fmla="*/ 28 h 86"/>
                <a:gd name="T26" fmla="*/ 88 w 88"/>
                <a:gd name="T27" fmla="*/ 36 h 86"/>
                <a:gd name="T28" fmla="*/ 88 w 88"/>
                <a:gd name="T29" fmla="*/ 44 h 86"/>
                <a:gd name="T30" fmla="*/ 88 w 88"/>
                <a:gd name="T31" fmla="*/ 51 h 86"/>
                <a:gd name="T32" fmla="*/ 84 w 88"/>
                <a:gd name="T33" fmla="*/ 59 h 86"/>
                <a:gd name="T34" fmla="*/ 79 w 88"/>
                <a:gd name="T35" fmla="*/ 68 h 86"/>
                <a:gd name="T36" fmla="*/ 75 w 88"/>
                <a:gd name="T37" fmla="*/ 74 h 86"/>
                <a:gd name="T38" fmla="*/ 67 w 88"/>
                <a:gd name="T39" fmla="*/ 79 h 86"/>
                <a:gd name="T40" fmla="*/ 60 w 88"/>
                <a:gd name="T41" fmla="*/ 83 h 86"/>
                <a:gd name="T42" fmla="*/ 51 w 88"/>
                <a:gd name="T43" fmla="*/ 85 h 86"/>
                <a:gd name="T44" fmla="*/ 43 w 88"/>
                <a:gd name="T45" fmla="*/ 86 h 86"/>
                <a:gd name="T46" fmla="*/ 35 w 88"/>
                <a:gd name="T47" fmla="*/ 85 h 86"/>
                <a:gd name="T48" fmla="*/ 26 w 88"/>
                <a:gd name="T49" fmla="*/ 81 h 86"/>
                <a:gd name="T50" fmla="*/ 18 w 88"/>
                <a:gd name="T51" fmla="*/ 77 h 86"/>
                <a:gd name="T52" fmla="*/ 11 w 88"/>
                <a:gd name="T53" fmla="*/ 72 h 86"/>
                <a:gd name="T54" fmla="*/ 7 w 88"/>
                <a:gd name="T55" fmla="*/ 66 h 86"/>
                <a:gd name="T56" fmla="*/ 1 w 88"/>
                <a:gd name="T57" fmla="*/ 58 h 86"/>
                <a:gd name="T58" fmla="*/ 0 w 88"/>
                <a:gd name="T59" fmla="*/ 50 h 86"/>
                <a:gd name="T60" fmla="*/ 0 w 88"/>
                <a:gd name="T61" fmla="*/ 42 h 86"/>
                <a:gd name="T62" fmla="*/ 0 w 88"/>
                <a:gd name="T63" fmla="*/ 33 h 86"/>
                <a:gd name="T64" fmla="*/ 3 w 88"/>
                <a:gd name="T65" fmla="*/ 25 h 8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8"/>
                <a:gd name="T100" fmla="*/ 0 h 86"/>
                <a:gd name="T101" fmla="*/ 88 w 88"/>
                <a:gd name="T102" fmla="*/ 86 h 8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8" h="86">
                  <a:moveTo>
                    <a:pt x="3" y="25"/>
                  </a:moveTo>
                  <a:lnTo>
                    <a:pt x="8" y="17"/>
                  </a:lnTo>
                  <a:lnTo>
                    <a:pt x="13" y="11"/>
                  </a:lnTo>
                  <a:lnTo>
                    <a:pt x="20" y="6"/>
                  </a:lnTo>
                  <a:lnTo>
                    <a:pt x="28" y="3"/>
                  </a:lnTo>
                  <a:lnTo>
                    <a:pt x="37" y="0"/>
                  </a:lnTo>
                  <a:lnTo>
                    <a:pt x="44" y="0"/>
                  </a:lnTo>
                  <a:lnTo>
                    <a:pt x="54" y="1"/>
                  </a:lnTo>
                  <a:lnTo>
                    <a:pt x="62" y="3"/>
                  </a:lnTo>
                  <a:lnTo>
                    <a:pt x="69" y="8"/>
                  </a:lnTo>
                  <a:lnTo>
                    <a:pt x="76" y="14"/>
                  </a:lnTo>
                  <a:lnTo>
                    <a:pt x="81" y="20"/>
                  </a:lnTo>
                  <a:lnTo>
                    <a:pt x="86" y="28"/>
                  </a:lnTo>
                  <a:lnTo>
                    <a:pt x="88" y="36"/>
                  </a:lnTo>
                  <a:lnTo>
                    <a:pt x="88" y="44"/>
                  </a:lnTo>
                  <a:lnTo>
                    <a:pt x="88" y="51"/>
                  </a:lnTo>
                  <a:lnTo>
                    <a:pt x="84" y="59"/>
                  </a:lnTo>
                  <a:lnTo>
                    <a:pt x="79" y="68"/>
                  </a:lnTo>
                  <a:lnTo>
                    <a:pt x="75" y="74"/>
                  </a:lnTo>
                  <a:lnTo>
                    <a:pt x="67" y="79"/>
                  </a:lnTo>
                  <a:lnTo>
                    <a:pt x="60" y="83"/>
                  </a:lnTo>
                  <a:lnTo>
                    <a:pt x="51" y="85"/>
                  </a:lnTo>
                  <a:lnTo>
                    <a:pt x="43" y="86"/>
                  </a:lnTo>
                  <a:lnTo>
                    <a:pt x="35" y="85"/>
                  </a:lnTo>
                  <a:lnTo>
                    <a:pt x="26" y="81"/>
                  </a:lnTo>
                  <a:lnTo>
                    <a:pt x="18" y="77"/>
                  </a:lnTo>
                  <a:lnTo>
                    <a:pt x="11" y="72"/>
                  </a:lnTo>
                  <a:lnTo>
                    <a:pt x="7" y="66"/>
                  </a:lnTo>
                  <a:lnTo>
                    <a:pt x="1" y="58"/>
                  </a:lnTo>
                  <a:lnTo>
                    <a:pt x="0" y="50"/>
                  </a:lnTo>
                  <a:lnTo>
                    <a:pt x="0" y="42"/>
                  </a:lnTo>
                  <a:lnTo>
                    <a:pt x="0" y="33"/>
                  </a:lnTo>
                  <a:lnTo>
                    <a:pt x="3" y="25"/>
                  </a:lnTo>
                  <a:close/>
                </a:path>
              </a:pathLst>
            </a:custGeom>
            <a:solidFill>
              <a:srgbClr val="F561AF"/>
            </a:solidFill>
            <a:ln w="9525">
              <a:noFill/>
              <a:round/>
              <a:headEnd/>
              <a:tailEnd/>
            </a:ln>
          </p:spPr>
          <p:txBody>
            <a:bodyPr/>
            <a:lstStyle/>
            <a:p>
              <a:endParaRPr lang="ru-RU"/>
            </a:p>
          </p:txBody>
        </p:sp>
        <p:sp>
          <p:nvSpPr>
            <p:cNvPr id="22968" name="Freeform 1841"/>
            <p:cNvSpPr>
              <a:spLocks/>
            </p:cNvSpPr>
            <p:nvPr/>
          </p:nvSpPr>
          <p:spPr bwMode="auto">
            <a:xfrm>
              <a:off x="3619" y="672"/>
              <a:ext cx="61" cy="30"/>
            </a:xfrm>
            <a:custGeom>
              <a:avLst/>
              <a:gdLst>
                <a:gd name="T0" fmla="*/ 0 w 61"/>
                <a:gd name="T1" fmla="*/ 27 h 30"/>
                <a:gd name="T2" fmla="*/ 5 w 61"/>
                <a:gd name="T3" fmla="*/ 19 h 30"/>
                <a:gd name="T4" fmla="*/ 11 w 61"/>
                <a:gd name="T5" fmla="*/ 13 h 30"/>
                <a:gd name="T6" fmla="*/ 17 w 61"/>
                <a:gd name="T7" fmla="*/ 6 h 30"/>
                <a:gd name="T8" fmla="*/ 27 w 61"/>
                <a:gd name="T9" fmla="*/ 3 h 30"/>
                <a:gd name="T10" fmla="*/ 34 w 61"/>
                <a:gd name="T11" fmla="*/ 0 h 30"/>
                <a:gd name="T12" fmla="*/ 44 w 61"/>
                <a:gd name="T13" fmla="*/ 0 h 30"/>
                <a:gd name="T14" fmla="*/ 53 w 61"/>
                <a:gd name="T15" fmla="*/ 2 h 30"/>
                <a:gd name="T16" fmla="*/ 61 w 61"/>
                <a:gd name="T17" fmla="*/ 3 h 30"/>
                <a:gd name="T18" fmla="*/ 59 w 61"/>
                <a:gd name="T19" fmla="*/ 9 h 30"/>
                <a:gd name="T20" fmla="*/ 51 w 61"/>
                <a:gd name="T21" fmla="*/ 6 h 30"/>
                <a:gd name="T22" fmla="*/ 44 w 61"/>
                <a:gd name="T23" fmla="*/ 6 h 30"/>
                <a:gd name="T24" fmla="*/ 36 w 61"/>
                <a:gd name="T25" fmla="*/ 6 h 30"/>
                <a:gd name="T26" fmla="*/ 28 w 61"/>
                <a:gd name="T27" fmla="*/ 9 h 30"/>
                <a:gd name="T28" fmla="*/ 22 w 61"/>
                <a:gd name="T29" fmla="*/ 13 h 30"/>
                <a:gd name="T30" fmla="*/ 16 w 61"/>
                <a:gd name="T31" fmla="*/ 17 h 30"/>
                <a:gd name="T32" fmla="*/ 9 w 61"/>
                <a:gd name="T33" fmla="*/ 23 h 30"/>
                <a:gd name="T34" fmla="*/ 6 w 61"/>
                <a:gd name="T35" fmla="*/ 30 h 30"/>
                <a:gd name="T36" fmla="*/ 0 w 61"/>
                <a:gd name="T37" fmla="*/ 27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1"/>
                <a:gd name="T58" fmla="*/ 0 h 30"/>
                <a:gd name="T59" fmla="*/ 61 w 61"/>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1" h="30">
                  <a:moveTo>
                    <a:pt x="0" y="27"/>
                  </a:moveTo>
                  <a:lnTo>
                    <a:pt x="5" y="19"/>
                  </a:lnTo>
                  <a:lnTo>
                    <a:pt x="11" y="13"/>
                  </a:lnTo>
                  <a:lnTo>
                    <a:pt x="17" y="6"/>
                  </a:lnTo>
                  <a:lnTo>
                    <a:pt x="27" y="3"/>
                  </a:lnTo>
                  <a:lnTo>
                    <a:pt x="34" y="0"/>
                  </a:lnTo>
                  <a:lnTo>
                    <a:pt x="44" y="0"/>
                  </a:lnTo>
                  <a:lnTo>
                    <a:pt x="53" y="2"/>
                  </a:lnTo>
                  <a:lnTo>
                    <a:pt x="61" y="3"/>
                  </a:lnTo>
                  <a:lnTo>
                    <a:pt x="59" y="9"/>
                  </a:lnTo>
                  <a:lnTo>
                    <a:pt x="51" y="6"/>
                  </a:lnTo>
                  <a:lnTo>
                    <a:pt x="44" y="6"/>
                  </a:lnTo>
                  <a:lnTo>
                    <a:pt x="36" y="6"/>
                  </a:lnTo>
                  <a:lnTo>
                    <a:pt x="28" y="9"/>
                  </a:lnTo>
                  <a:lnTo>
                    <a:pt x="22" y="13"/>
                  </a:lnTo>
                  <a:lnTo>
                    <a:pt x="16" y="17"/>
                  </a:lnTo>
                  <a:lnTo>
                    <a:pt x="9" y="23"/>
                  </a:lnTo>
                  <a:lnTo>
                    <a:pt x="6" y="30"/>
                  </a:lnTo>
                  <a:lnTo>
                    <a:pt x="0" y="27"/>
                  </a:lnTo>
                  <a:close/>
                </a:path>
              </a:pathLst>
            </a:custGeom>
            <a:solidFill>
              <a:srgbClr val="F8BDD6"/>
            </a:solidFill>
            <a:ln w="9525">
              <a:noFill/>
              <a:round/>
              <a:headEnd/>
              <a:tailEnd/>
            </a:ln>
          </p:spPr>
          <p:txBody>
            <a:bodyPr/>
            <a:lstStyle/>
            <a:p>
              <a:endParaRPr lang="ru-RU"/>
            </a:p>
          </p:txBody>
        </p:sp>
        <p:sp>
          <p:nvSpPr>
            <p:cNvPr id="22969" name="Freeform 1842"/>
            <p:cNvSpPr>
              <a:spLocks/>
            </p:cNvSpPr>
            <p:nvPr/>
          </p:nvSpPr>
          <p:spPr bwMode="auto">
            <a:xfrm>
              <a:off x="3675" y="677"/>
              <a:ext cx="32" cy="61"/>
            </a:xfrm>
            <a:custGeom>
              <a:avLst/>
              <a:gdLst>
                <a:gd name="T0" fmla="*/ 4 w 32"/>
                <a:gd name="T1" fmla="*/ 0 h 61"/>
                <a:gd name="T2" fmla="*/ 12 w 32"/>
                <a:gd name="T3" fmla="*/ 3 h 61"/>
                <a:gd name="T4" fmla="*/ 19 w 32"/>
                <a:gd name="T5" fmla="*/ 10 h 61"/>
                <a:gd name="T6" fmla="*/ 25 w 32"/>
                <a:gd name="T7" fmla="*/ 18 h 61"/>
                <a:gd name="T8" fmla="*/ 29 w 32"/>
                <a:gd name="T9" fmla="*/ 26 h 61"/>
                <a:gd name="T10" fmla="*/ 32 w 32"/>
                <a:gd name="T11" fmla="*/ 34 h 61"/>
                <a:gd name="T12" fmla="*/ 32 w 32"/>
                <a:gd name="T13" fmla="*/ 43 h 61"/>
                <a:gd name="T14" fmla="*/ 32 w 32"/>
                <a:gd name="T15" fmla="*/ 51 h 61"/>
                <a:gd name="T16" fmla="*/ 29 w 32"/>
                <a:gd name="T17" fmla="*/ 61 h 61"/>
                <a:gd name="T18" fmla="*/ 22 w 32"/>
                <a:gd name="T19" fmla="*/ 59 h 61"/>
                <a:gd name="T20" fmla="*/ 25 w 32"/>
                <a:gd name="T21" fmla="*/ 51 h 61"/>
                <a:gd name="T22" fmla="*/ 25 w 32"/>
                <a:gd name="T23" fmla="*/ 43 h 61"/>
                <a:gd name="T24" fmla="*/ 25 w 32"/>
                <a:gd name="T25" fmla="*/ 35 h 61"/>
                <a:gd name="T26" fmla="*/ 23 w 32"/>
                <a:gd name="T27" fmla="*/ 28 h 61"/>
                <a:gd name="T28" fmla="*/ 19 w 32"/>
                <a:gd name="T29" fmla="*/ 21 h 61"/>
                <a:gd name="T30" fmla="*/ 14 w 32"/>
                <a:gd name="T31" fmla="*/ 15 h 61"/>
                <a:gd name="T32" fmla="*/ 8 w 32"/>
                <a:gd name="T33" fmla="*/ 10 h 61"/>
                <a:gd name="T34" fmla="*/ 0 w 32"/>
                <a:gd name="T35" fmla="*/ 5 h 61"/>
                <a:gd name="T36" fmla="*/ 4 w 32"/>
                <a:gd name="T37" fmla="*/ 0 h 6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2"/>
                <a:gd name="T58" fmla="*/ 0 h 61"/>
                <a:gd name="T59" fmla="*/ 32 w 32"/>
                <a:gd name="T60" fmla="*/ 61 h 6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2" h="61">
                  <a:moveTo>
                    <a:pt x="4" y="0"/>
                  </a:moveTo>
                  <a:lnTo>
                    <a:pt x="12" y="3"/>
                  </a:lnTo>
                  <a:lnTo>
                    <a:pt x="19" y="10"/>
                  </a:lnTo>
                  <a:lnTo>
                    <a:pt x="25" y="18"/>
                  </a:lnTo>
                  <a:lnTo>
                    <a:pt x="29" y="26"/>
                  </a:lnTo>
                  <a:lnTo>
                    <a:pt x="32" y="34"/>
                  </a:lnTo>
                  <a:lnTo>
                    <a:pt x="32" y="43"/>
                  </a:lnTo>
                  <a:lnTo>
                    <a:pt x="32" y="51"/>
                  </a:lnTo>
                  <a:lnTo>
                    <a:pt x="29" y="61"/>
                  </a:lnTo>
                  <a:lnTo>
                    <a:pt x="22" y="59"/>
                  </a:lnTo>
                  <a:lnTo>
                    <a:pt x="25" y="51"/>
                  </a:lnTo>
                  <a:lnTo>
                    <a:pt x="25" y="43"/>
                  </a:lnTo>
                  <a:lnTo>
                    <a:pt x="25" y="35"/>
                  </a:lnTo>
                  <a:lnTo>
                    <a:pt x="23" y="28"/>
                  </a:lnTo>
                  <a:lnTo>
                    <a:pt x="19" y="21"/>
                  </a:lnTo>
                  <a:lnTo>
                    <a:pt x="14" y="15"/>
                  </a:lnTo>
                  <a:lnTo>
                    <a:pt x="8" y="10"/>
                  </a:lnTo>
                  <a:lnTo>
                    <a:pt x="0" y="5"/>
                  </a:lnTo>
                  <a:lnTo>
                    <a:pt x="4" y="0"/>
                  </a:lnTo>
                  <a:close/>
                </a:path>
              </a:pathLst>
            </a:custGeom>
            <a:solidFill>
              <a:srgbClr val="F8BDD6"/>
            </a:solidFill>
            <a:ln w="9525">
              <a:noFill/>
              <a:round/>
              <a:headEnd/>
              <a:tailEnd/>
            </a:ln>
          </p:spPr>
          <p:txBody>
            <a:bodyPr/>
            <a:lstStyle/>
            <a:p>
              <a:endParaRPr lang="ru-RU"/>
            </a:p>
          </p:txBody>
        </p:sp>
        <p:sp>
          <p:nvSpPr>
            <p:cNvPr id="22970" name="Freeform 1843"/>
            <p:cNvSpPr>
              <a:spLocks/>
            </p:cNvSpPr>
            <p:nvPr/>
          </p:nvSpPr>
          <p:spPr bwMode="auto">
            <a:xfrm>
              <a:off x="3677" y="675"/>
              <a:ext cx="3" cy="7"/>
            </a:xfrm>
            <a:custGeom>
              <a:avLst/>
              <a:gdLst>
                <a:gd name="T0" fmla="*/ 1 w 3"/>
                <a:gd name="T1" fmla="*/ 0 h 7"/>
                <a:gd name="T2" fmla="*/ 3 w 3"/>
                <a:gd name="T3" fmla="*/ 1 h 7"/>
                <a:gd name="T4" fmla="*/ 0 w 3"/>
                <a:gd name="T5" fmla="*/ 7 h 7"/>
                <a:gd name="T6" fmla="*/ 1 w 3"/>
                <a:gd name="T7" fmla="*/ 0 h 7"/>
                <a:gd name="T8" fmla="*/ 0 60000 65536"/>
                <a:gd name="T9" fmla="*/ 0 60000 65536"/>
                <a:gd name="T10" fmla="*/ 0 60000 65536"/>
                <a:gd name="T11" fmla="*/ 0 60000 65536"/>
                <a:gd name="T12" fmla="*/ 0 w 3"/>
                <a:gd name="T13" fmla="*/ 0 h 7"/>
                <a:gd name="T14" fmla="*/ 3 w 3"/>
                <a:gd name="T15" fmla="*/ 7 h 7"/>
              </a:gdLst>
              <a:ahLst/>
              <a:cxnLst>
                <a:cxn ang="T8">
                  <a:pos x="T0" y="T1"/>
                </a:cxn>
                <a:cxn ang="T9">
                  <a:pos x="T2" y="T3"/>
                </a:cxn>
                <a:cxn ang="T10">
                  <a:pos x="T4" y="T5"/>
                </a:cxn>
                <a:cxn ang="T11">
                  <a:pos x="T6" y="T7"/>
                </a:cxn>
              </a:cxnLst>
              <a:rect l="T12" t="T13" r="T14" b="T15"/>
              <a:pathLst>
                <a:path w="3" h="7">
                  <a:moveTo>
                    <a:pt x="1" y="0"/>
                  </a:moveTo>
                  <a:lnTo>
                    <a:pt x="3" y="1"/>
                  </a:lnTo>
                  <a:lnTo>
                    <a:pt x="0" y="7"/>
                  </a:lnTo>
                  <a:lnTo>
                    <a:pt x="1" y="0"/>
                  </a:lnTo>
                  <a:close/>
                </a:path>
              </a:pathLst>
            </a:custGeom>
            <a:solidFill>
              <a:srgbClr val="F8BDD6"/>
            </a:solidFill>
            <a:ln w="9525">
              <a:noFill/>
              <a:round/>
              <a:headEnd/>
              <a:tailEnd/>
            </a:ln>
          </p:spPr>
          <p:txBody>
            <a:bodyPr/>
            <a:lstStyle/>
            <a:p>
              <a:endParaRPr lang="ru-RU"/>
            </a:p>
          </p:txBody>
        </p:sp>
        <p:sp>
          <p:nvSpPr>
            <p:cNvPr id="22971" name="Freeform 1844"/>
            <p:cNvSpPr>
              <a:spLocks/>
            </p:cNvSpPr>
            <p:nvPr/>
          </p:nvSpPr>
          <p:spPr bwMode="auto">
            <a:xfrm>
              <a:off x="3641" y="734"/>
              <a:ext cx="63" cy="33"/>
            </a:xfrm>
            <a:custGeom>
              <a:avLst/>
              <a:gdLst>
                <a:gd name="T0" fmla="*/ 63 w 63"/>
                <a:gd name="T1" fmla="*/ 3 h 33"/>
                <a:gd name="T2" fmla="*/ 57 w 63"/>
                <a:gd name="T3" fmla="*/ 12 h 33"/>
                <a:gd name="T4" fmla="*/ 52 w 63"/>
                <a:gd name="T5" fmla="*/ 20 h 33"/>
                <a:gd name="T6" fmla="*/ 43 w 63"/>
                <a:gd name="T7" fmla="*/ 25 h 33"/>
                <a:gd name="T8" fmla="*/ 36 w 63"/>
                <a:gd name="T9" fmla="*/ 30 h 33"/>
                <a:gd name="T10" fmla="*/ 28 w 63"/>
                <a:gd name="T11" fmla="*/ 32 h 33"/>
                <a:gd name="T12" fmla="*/ 19 w 63"/>
                <a:gd name="T13" fmla="*/ 33 h 33"/>
                <a:gd name="T14" fmla="*/ 9 w 63"/>
                <a:gd name="T15" fmla="*/ 32 h 33"/>
                <a:gd name="T16" fmla="*/ 0 w 63"/>
                <a:gd name="T17" fmla="*/ 28 h 33"/>
                <a:gd name="T18" fmla="*/ 3 w 63"/>
                <a:gd name="T19" fmla="*/ 22 h 33"/>
                <a:gd name="T20" fmla="*/ 11 w 63"/>
                <a:gd name="T21" fmla="*/ 25 h 33"/>
                <a:gd name="T22" fmla="*/ 19 w 63"/>
                <a:gd name="T23" fmla="*/ 26 h 33"/>
                <a:gd name="T24" fmla="*/ 26 w 63"/>
                <a:gd name="T25" fmla="*/ 25 h 33"/>
                <a:gd name="T26" fmla="*/ 34 w 63"/>
                <a:gd name="T27" fmla="*/ 23 h 33"/>
                <a:gd name="T28" fmla="*/ 41 w 63"/>
                <a:gd name="T29" fmla="*/ 20 h 33"/>
                <a:gd name="T30" fmla="*/ 47 w 63"/>
                <a:gd name="T31" fmla="*/ 15 h 33"/>
                <a:gd name="T32" fmla="*/ 52 w 63"/>
                <a:gd name="T33" fmla="*/ 8 h 33"/>
                <a:gd name="T34" fmla="*/ 56 w 63"/>
                <a:gd name="T35" fmla="*/ 0 h 33"/>
                <a:gd name="T36" fmla="*/ 63 w 63"/>
                <a:gd name="T37" fmla="*/ 3 h 3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3"/>
                <a:gd name="T58" fmla="*/ 0 h 33"/>
                <a:gd name="T59" fmla="*/ 63 w 63"/>
                <a:gd name="T60" fmla="*/ 33 h 3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3" h="33">
                  <a:moveTo>
                    <a:pt x="63" y="3"/>
                  </a:moveTo>
                  <a:lnTo>
                    <a:pt x="57" y="12"/>
                  </a:lnTo>
                  <a:lnTo>
                    <a:pt x="52" y="20"/>
                  </a:lnTo>
                  <a:lnTo>
                    <a:pt x="43" y="25"/>
                  </a:lnTo>
                  <a:lnTo>
                    <a:pt x="36" y="30"/>
                  </a:lnTo>
                  <a:lnTo>
                    <a:pt x="28" y="32"/>
                  </a:lnTo>
                  <a:lnTo>
                    <a:pt x="19" y="33"/>
                  </a:lnTo>
                  <a:lnTo>
                    <a:pt x="9" y="32"/>
                  </a:lnTo>
                  <a:lnTo>
                    <a:pt x="0" y="28"/>
                  </a:lnTo>
                  <a:lnTo>
                    <a:pt x="3" y="22"/>
                  </a:lnTo>
                  <a:lnTo>
                    <a:pt x="11" y="25"/>
                  </a:lnTo>
                  <a:lnTo>
                    <a:pt x="19" y="26"/>
                  </a:lnTo>
                  <a:lnTo>
                    <a:pt x="26" y="25"/>
                  </a:lnTo>
                  <a:lnTo>
                    <a:pt x="34" y="23"/>
                  </a:lnTo>
                  <a:lnTo>
                    <a:pt x="41" y="20"/>
                  </a:lnTo>
                  <a:lnTo>
                    <a:pt x="47" y="15"/>
                  </a:lnTo>
                  <a:lnTo>
                    <a:pt x="52" y="8"/>
                  </a:lnTo>
                  <a:lnTo>
                    <a:pt x="56" y="0"/>
                  </a:lnTo>
                  <a:lnTo>
                    <a:pt x="63" y="3"/>
                  </a:lnTo>
                  <a:close/>
                </a:path>
              </a:pathLst>
            </a:custGeom>
            <a:solidFill>
              <a:srgbClr val="F8BDD6"/>
            </a:solidFill>
            <a:ln w="9525">
              <a:noFill/>
              <a:round/>
              <a:headEnd/>
              <a:tailEnd/>
            </a:ln>
          </p:spPr>
          <p:txBody>
            <a:bodyPr/>
            <a:lstStyle/>
            <a:p>
              <a:endParaRPr lang="ru-RU"/>
            </a:p>
          </p:txBody>
        </p:sp>
        <p:sp>
          <p:nvSpPr>
            <p:cNvPr id="22972" name="Freeform 1845"/>
            <p:cNvSpPr>
              <a:spLocks/>
            </p:cNvSpPr>
            <p:nvPr/>
          </p:nvSpPr>
          <p:spPr bwMode="auto">
            <a:xfrm>
              <a:off x="3698" y="734"/>
              <a:ext cx="6" cy="5"/>
            </a:xfrm>
            <a:custGeom>
              <a:avLst/>
              <a:gdLst>
                <a:gd name="T0" fmla="*/ 6 w 6"/>
                <a:gd name="T1" fmla="*/ 3 h 5"/>
                <a:gd name="T2" fmla="*/ 4 w 6"/>
                <a:gd name="T3" fmla="*/ 5 h 5"/>
                <a:gd name="T4" fmla="*/ 6 w 6"/>
                <a:gd name="T5" fmla="*/ 3 h 5"/>
                <a:gd name="T6" fmla="*/ 0 w 6"/>
                <a:gd name="T7" fmla="*/ 0 h 5"/>
                <a:gd name="T8" fmla="*/ 0 w 6"/>
                <a:gd name="T9" fmla="*/ 1 h 5"/>
                <a:gd name="T10" fmla="*/ 6 w 6"/>
                <a:gd name="T11" fmla="*/ 3 h 5"/>
                <a:gd name="T12" fmla="*/ 0 60000 65536"/>
                <a:gd name="T13" fmla="*/ 0 60000 65536"/>
                <a:gd name="T14" fmla="*/ 0 60000 65536"/>
                <a:gd name="T15" fmla="*/ 0 60000 65536"/>
                <a:gd name="T16" fmla="*/ 0 60000 65536"/>
                <a:gd name="T17" fmla="*/ 0 60000 65536"/>
                <a:gd name="T18" fmla="*/ 0 w 6"/>
                <a:gd name="T19" fmla="*/ 0 h 5"/>
                <a:gd name="T20" fmla="*/ 6 w 6"/>
                <a:gd name="T21" fmla="*/ 5 h 5"/>
              </a:gdLst>
              <a:ahLst/>
              <a:cxnLst>
                <a:cxn ang="T12">
                  <a:pos x="T0" y="T1"/>
                </a:cxn>
                <a:cxn ang="T13">
                  <a:pos x="T2" y="T3"/>
                </a:cxn>
                <a:cxn ang="T14">
                  <a:pos x="T4" y="T5"/>
                </a:cxn>
                <a:cxn ang="T15">
                  <a:pos x="T6" y="T7"/>
                </a:cxn>
                <a:cxn ang="T16">
                  <a:pos x="T8" y="T9"/>
                </a:cxn>
                <a:cxn ang="T17">
                  <a:pos x="T10" y="T11"/>
                </a:cxn>
              </a:cxnLst>
              <a:rect l="T18" t="T19" r="T20" b="T21"/>
              <a:pathLst>
                <a:path w="6" h="5">
                  <a:moveTo>
                    <a:pt x="6" y="3"/>
                  </a:moveTo>
                  <a:lnTo>
                    <a:pt x="4" y="5"/>
                  </a:lnTo>
                  <a:lnTo>
                    <a:pt x="6" y="3"/>
                  </a:lnTo>
                  <a:lnTo>
                    <a:pt x="0" y="0"/>
                  </a:lnTo>
                  <a:lnTo>
                    <a:pt x="0" y="1"/>
                  </a:lnTo>
                  <a:lnTo>
                    <a:pt x="6" y="3"/>
                  </a:lnTo>
                  <a:close/>
                </a:path>
              </a:pathLst>
            </a:custGeom>
            <a:solidFill>
              <a:srgbClr val="F8BDD6"/>
            </a:solidFill>
            <a:ln w="9525">
              <a:noFill/>
              <a:round/>
              <a:headEnd/>
              <a:tailEnd/>
            </a:ln>
          </p:spPr>
          <p:txBody>
            <a:bodyPr/>
            <a:lstStyle/>
            <a:p>
              <a:endParaRPr lang="ru-RU"/>
            </a:p>
          </p:txBody>
        </p:sp>
        <p:sp>
          <p:nvSpPr>
            <p:cNvPr id="22973" name="Freeform 1846"/>
            <p:cNvSpPr>
              <a:spLocks/>
            </p:cNvSpPr>
            <p:nvPr/>
          </p:nvSpPr>
          <p:spPr bwMode="auto">
            <a:xfrm>
              <a:off x="3611" y="699"/>
              <a:ext cx="31" cy="62"/>
            </a:xfrm>
            <a:custGeom>
              <a:avLst/>
              <a:gdLst>
                <a:gd name="T0" fmla="*/ 28 w 31"/>
                <a:gd name="T1" fmla="*/ 62 h 62"/>
                <a:gd name="T2" fmla="*/ 20 w 31"/>
                <a:gd name="T3" fmla="*/ 57 h 62"/>
                <a:gd name="T4" fmla="*/ 13 w 31"/>
                <a:gd name="T5" fmla="*/ 51 h 62"/>
                <a:gd name="T6" fmla="*/ 6 w 31"/>
                <a:gd name="T7" fmla="*/ 45 h 62"/>
                <a:gd name="T8" fmla="*/ 3 w 31"/>
                <a:gd name="T9" fmla="*/ 36 h 62"/>
                <a:gd name="T10" fmla="*/ 0 w 31"/>
                <a:gd name="T11" fmla="*/ 29 h 62"/>
                <a:gd name="T12" fmla="*/ 0 w 31"/>
                <a:gd name="T13" fmla="*/ 19 h 62"/>
                <a:gd name="T14" fmla="*/ 0 w 31"/>
                <a:gd name="T15" fmla="*/ 9 h 62"/>
                <a:gd name="T16" fmla="*/ 3 w 31"/>
                <a:gd name="T17" fmla="*/ 0 h 62"/>
                <a:gd name="T18" fmla="*/ 10 w 31"/>
                <a:gd name="T19" fmla="*/ 3 h 62"/>
                <a:gd name="T20" fmla="*/ 6 w 31"/>
                <a:gd name="T21" fmla="*/ 11 h 62"/>
                <a:gd name="T22" fmla="*/ 5 w 31"/>
                <a:gd name="T23" fmla="*/ 19 h 62"/>
                <a:gd name="T24" fmla="*/ 6 w 31"/>
                <a:gd name="T25" fmla="*/ 27 h 62"/>
                <a:gd name="T26" fmla="*/ 8 w 31"/>
                <a:gd name="T27" fmla="*/ 34 h 62"/>
                <a:gd name="T28" fmla="*/ 12 w 31"/>
                <a:gd name="T29" fmla="*/ 42 h 62"/>
                <a:gd name="T30" fmla="*/ 18 w 31"/>
                <a:gd name="T31" fmla="*/ 47 h 62"/>
                <a:gd name="T32" fmla="*/ 22 w 31"/>
                <a:gd name="T33" fmla="*/ 53 h 62"/>
                <a:gd name="T34" fmla="*/ 31 w 31"/>
                <a:gd name="T35" fmla="*/ 56 h 62"/>
                <a:gd name="T36" fmla="*/ 28 w 31"/>
                <a:gd name="T37" fmla="*/ 62 h 6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1"/>
                <a:gd name="T58" fmla="*/ 0 h 62"/>
                <a:gd name="T59" fmla="*/ 31 w 31"/>
                <a:gd name="T60" fmla="*/ 62 h 6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1" h="62">
                  <a:moveTo>
                    <a:pt x="28" y="62"/>
                  </a:moveTo>
                  <a:lnTo>
                    <a:pt x="20" y="57"/>
                  </a:lnTo>
                  <a:lnTo>
                    <a:pt x="13" y="51"/>
                  </a:lnTo>
                  <a:lnTo>
                    <a:pt x="6" y="45"/>
                  </a:lnTo>
                  <a:lnTo>
                    <a:pt x="3" y="36"/>
                  </a:lnTo>
                  <a:lnTo>
                    <a:pt x="0" y="29"/>
                  </a:lnTo>
                  <a:lnTo>
                    <a:pt x="0" y="19"/>
                  </a:lnTo>
                  <a:lnTo>
                    <a:pt x="0" y="9"/>
                  </a:lnTo>
                  <a:lnTo>
                    <a:pt x="3" y="0"/>
                  </a:lnTo>
                  <a:lnTo>
                    <a:pt x="10" y="3"/>
                  </a:lnTo>
                  <a:lnTo>
                    <a:pt x="6" y="11"/>
                  </a:lnTo>
                  <a:lnTo>
                    <a:pt x="5" y="19"/>
                  </a:lnTo>
                  <a:lnTo>
                    <a:pt x="6" y="27"/>
                  </a:lnTo>
                  <a:lnTo>
                    <a:pt x="8" y="34"/>
                  </a:lnTo>
                  <a:lnTo>
                    <a:pt x="12" y="42"/>
                  </a:lnTo>
                  <a:lnTo>
                    <a:pt x="18" y="47"/>
                  </a:lnTo>
                  <a:lnTo>
                    <a:pt x="22" y="53"/>
                  </a:lnTo>
                  <a:lnTo>
                    <a:pt x="31" y="56"/>
                  </a:lnTo>
                  <a:lnTo>
                    <a:pt x="28" y="62"/>
                  </a:lnTo>
                  <a:close/>
                </a:path>
              </a:pathLst>
            </a:custGeom>
            <a:solidFill>
              <a:srgbClr val="F8BDD6"/>
            </a:solidFill>
            <a:ln w="9525">
              <a:noFill/>
              <a:round/>
              <a:headEnd/>
              <a:tailEnd/>
            </a:ln>
          </p:spPr>
          <p:txBody>
            <a:bodyPr/>
            <a:lstStyle/>
            <a:p>
              <a:endParaRPr lang="ru-RU"/>
            </a:p>
          </p:txBody>
        </p:sp>
        <p:sp>
          <p:nvSpPr>
            <p:cNvPr id="22974" name="Freeform 1847"/>
            <p:cNvSpPr>
              <a:spLocks/>
            </p:cNvSpPr>
            <p:nvPr/>
          </p:nvSpPr>
          <p:spPr bwMode="auto">
            <a:xfrm>
              <a:off x="3641" y="755"/>
              <a:ext cx="3" cy="6"/>
            </a:xfrm>
            <a:custGeom>
              <a:avLst/>
              <a:gdLst>
                <a:gd name="T0" fmla="*/ 0 w 3"/>
                <a:gd name="T1" fmla="*/ 6 h 6"/>
                <a:gd name="T2" fmla="*/ 3 w 3"/>
                <a:gd name="T3" fmla="*/ 0 h 6"/>
                <a:gd name="T4" fmla="*/ 0 w 3"/>
                <a:gd name="T5" fmla="*/ 6 h 6"/>
                <a:gd name="T6" fmla="*/ 0 60000 65536"/>
                <a:gd name="T7" fmla="*/ 0 60000 65536"/>
                <a:gd name="T8" fmla="*/ 0 60000 65536"/>
                <a:gd name="T9" fmla="*/ 0 w 3"/>
                <a:gd name="T10" fmla="*/ 0 h 6"/>
                <a:gd name="T11" fmla="*/ 3 w 3"/>
                <a:gd name="T12" fmla="*/ 6 h 6"/>
              </a:gdLst>
              <a:ahLst/>
              <a:cxnLst>
                <a:cxn ang="T6">
                  <a:pos x="T0" y="T1"/>
                </a:cxn>
                <a:cxn ang="T7">
                  <a:pos x="T2" y="T3"/>
                </a:cxn>
                <a:cxn ang="T8">
                  <a:pos x="T4" y="T5"/>
                </a:cxn>
              </a:cxnLst>
              <a:rect l="T9" t="T10" r="T11" b="T12"/>
              <a:pathLst>
                <a:path w="3" h="6">
                  <a:moveTo>
                    <a:pt x="0" y="6"/>
                  </a:moveTo>
                  <a:lnTo>
                    <a:pt x="3" y="0"/>
                  </a:lnTo>
                  <a:lnTo>
                    <a:pt x="0" y="6"/>
                  </a:lnTo>
                  <a:close/>
                </a:path>
              </a:pathLst>
            </a:custGeom>
            <a:solidFill>
              <a:srgbClr val="F8BDD6"/>
            </a:solidFill>
            <a:ln w="9525">
              <a:noFill/>
              <a:round/>
              <a:headEnd/>
              <a:tailEnd/>
            </a:ln>
          </p:spPr>
          <p:txBody>
            <a:bodyPr/>
            <a:lstStyle/>
            <a:p>
              <a:endParaRPr lang="ru-RU"/>
            </a:p>
          </p:txBody>
        </p:sp>
        <p:sp>
          <p:nvSpPr>
            <p:cNvPr id="22975" name="Freeform 1848"/>
            <p:cNvSpPr>
              <a:spLocks/>
            </p:cNvSpPr>
            <p:nvPr/>
          </p:nvSpPr>
          <p:spPr bwMode="auto">
            <a:xfrm>
              <a:off x="3617" y="699"/>
              <a:ext cx="6" cy="3"/>
            </a:xfrm>
            <a:custGeom>
              <a:avLst/>
              <a:gdLst>
                <a:gd name="T0" fmla="*/ 0 w 6"/>
                <a:gd name="T1" fmla="*/ 0 h 3"/>
                <a:gd name="T2" fmla="*/ 6 w 6"/>
                <a:gd name="T3" fmla="*/ 3 h 3"/>
                <a:gd name="T4" fmla="*/ 0 w 6"/>
                <a:gd name="T5" fmla="*/ 0 h 3"/>
                <a:gd name="T6" fmla="*/ 0 60000 65536"/>
                <a:gd name="T7" fmla="*/ 0 60000 65536"/>
                <a:gd name="T8" fmla="*/ 0 60000 65536"/>
                <a:gd name="T9" fmla="*/ 0 w 6"/>
                <a:gd name="T10" fmla="*/ 0 h 3"/>
                <a:gd name="T11" fmla="*/ 6 w 6"/>
                <a:gd name="T12" fmla="*/ 3 h 3"/>
              </a:gdLst>
              <a:ahLst/>
              <a:cxnLst>
                <a:cxn ang="T6">
                  <a:pos x="T0" y="T1"/>
                </a:cxn>
                <a:cxn ang="T7">
                  <a:pos x="T2" y="T3"/>
                </a:cxn>
                <a:cxn ang="T8">
                  <a:pos x="T4" y="T5"/>
                </a:cxn>
              </a:cxnLst>
              <a:rect l="T9" t="T10" r="T11" b="T12"/>
              <a:pathLst>
                <a:path w="6" h="3">
                  <a:moveTo>
                    <a:pt x="0" y="0"/>
                  </a:moveTo>
                  <a:lnTo>
                    <a:pt x="6" y="3"/>
                  </a:lnTo>
                  <a:lnTo>
                    <a:pt x="0" y="0"/>
                  </a:lnTo>
                  <a:close/>
                </a:path>
              </a:pathLst>
            </a:custGeom>
            <a:solidFill>
              <a:srgbClr val="F8BDD6"/>
            </a:solidFill>
            <a:ln w="9525">
              <a:noFill/>
              <a:round/>
              <a:headEnd/>
              <a:tailEnd/>
            </a:ln>
          </p:spPr>
          <p:txBody>
            <a:bodyPr/>
            <a:lstStyle/>
            <a:p>
              <a:endParaRPr lang="ru-RU"/>
            </a:p>
          </p:txBody>
        </p:sp>
        <p:sp>
          <p:nvSpPr>
            <p:cNvPr id="22976" name="Freeform 1849"/>
            <p:cNvSpPr>
              <a:spLocks/>
            </p:cNvSpPr>
            <p:nvPr/>
          </p:nvSpPr>
          <p:spPr bwMode="auto">
            <a:xfrm>
              <a:off x="3544" y="3138"/>
              <a:ext cx="88" cy="83"/>
            </a:xfrm>
            <a:custGeom>
              <a:avLst/>
              <a:gdLst>
                <a:gd name="T0" fmla="*/ 80 w 88"/>
                <a:gd name="T1" fmla="*/ 18 h 83"/>
                <a:gd name="T2" fmla="*/ 82 w 88"/>
                <a:gd name="T3" fmla="*/ 20 h 83"/>
                <a:gd name="T4" fmla="*/ 83 w 88"/>
                <a:gd name="T5" fmla="*/ 25 h 83"/>
                <a:gd name="T6" fmla="*/ 86 w 88"/>
                <a:gd name="T7" fmla="*/ 33 h 83"/>
                <a:gd name="T8" fmla="*/ 88 w 88"/>
                <a:gd name="T9" fmla="*/ 40 h 83"/>
                <a:gd name="T10" fmla="*/ 88 w 88"/>
                <a:gd name="T11" fmla="*/ 48 h 83"/>
                <a:gd name="T12" fmla="*/ 85 w 88"/>
                <a:gd name="T13" fmla="*/ 56 h 83"/>
                <a:gd name="T14" fmla="*/ 83 w 88"/>
                <a:gd name="T15" fmla="*/ 60 h 83"/>
                <a:gd name="T16" fmla="*/ 82 w 88"/>
                <a:gd name="T17" fmla="*/ 63 h 83"/>
                <a:gd name="T18" fmla="*/ 77 w 88"/>
                <a:gd name="T19" fmla="*/ 69 h 83"/>
                <a:gd name="T20" fmla="*/ 69 w 88"/>
                <a:gd name="T21" fmla="*/ 76 h 83"/>
                <a:gd name="T22" fmla="*/ 62 w 88"/>
                <a:gd name="T23" fmla="*/ 80 h 83"/>
                <a:gd name="T24" fmla="*/ 53 w 88"/>
                <a:gd name="T25" fmla="*/ 82 h 83"/>
                <a:gd name="T26" fmla="*/ 45 w 88"/>
                <a:gd name="T27" fmla="*/ 83 h 83"/>
                <a:gd name="T28" fmla="*/ 38 w 88"/>
                <a:gd name="T29" fmla="*/ 83 h 83"/>
                <a:gd name="T30" fmla="*/ 28 w 88"/>
                <a:gd name="T31" fmla="*/ 80 h 83"/>
                <a:gd name="T32" fmla="*/ 25 w 88"/>
                <a:gd name="T33" fmla="*/ 78 h 83"/>
                <a:gd name="T34" fmla="*/ 22 w 88"/>
                <a:gd name="T35" fmla="*/ 77 h 83"/>
                <a:gd name="T36" fmla="*/ 14 w 88"/>
                <a:gd name="T37" fmla="*/ 73 h 83"/>
                <a:gd name="T38" fmla="*/ 11 w 88"/>
                <a:gd name="T39" fmla="*/ 69 h 83"/>
                <a:gd name="T40" fmla="*/ 8 w 88"/>
                <a:gd name="T41" fmla="*/ 67 h 83"/>
                <a:gd name="T42" fmla="*/ 6 w 88"/>
                <a:gd name="T43" fmla="*/ 63 h 83"/>
                <a:gd name="T44" fmla="*/ 3 w 88"/>
                <a:gd name="T45" fmla="*/ 59 h 83"/>
                <a:gd name="T46" fmla="*/ 2 w 88"/>
                <a:gd name="T47" fmla="*/ 51 h 83"/>
                <a:gd name="T48" fmla="*/ 0 w 88"/>
                <a:gd name="T49" fmla="*/ 44 h 83"/>
                <a:gd name="T50" fmla="*/ 0 w 88"/>
                <a:gd name="T51" fmla="*/ 36 h 83"/>
                <a:gd name="T52" fmla="*/ 2 w 88"/>
                <a:gd name="T53" fmla="*/ 27 h 83"/>
                <a:gd name="T54" fmla="*/ 4 w 88"/>
                <a:gd name="T55" fmla="*/ 24 h 83"/>
                <a:gd name="T56" fmla="*/ 6 w 88"/>
                <a:gd name="T57" fmla="*/ 21 h 83"/>
                <a:gd name="T58" fmla="*/ 11 w 88"/>
                <a:gd name="T59" fmla="*/ 13 h 83"/>
                <a:gd name="T60" fmla="*/ 19 w 88"/>
                <a:gd name="T61" fmla="*/ 9 h 83"/>
                <a:gd name="T62" fmla="*/ 25 w 88"/>
                <a:gd name="T63" fmla="*/ 4 h 83"/>
                <a:gd name="T64" fmla="*/ 34 w 88"/>
                <a:gd name="T65" fmla="*/ 1 h 83"/>
                <a:gd name="T66" fmla="*/ 42 w 88"/>
                <a:gd name="T67" fmla="*/ 0 h 83"/>
                <a:gd name="T68" fmla="*/ 50 w 88"/>
                <a:gd name="T69" fmla="*/ 0 h 83"/>
                <a:gd name="T70" fmla="*/ 60 w 88"/>
                <a:gd name="T71" fmla="*/ 2 h 83"/>
                <a:gd name="T72" fmla="*/ 62 w 88"/>
                <a:gd name="T73" fmla="*/ 4 h 83"/>
                <a:gd name="T74" fmla="*/ 66 w 88"/>
                <a:gd name="T75" fmla="*/ 6 h 83"/>
                <a:gd name="T76" fmla="*/ 73 w 88"/>
                <a:gd name="T77" fmla="*/ 11 h 83"/>
                <a:gd name="T78" fmla="*/ 77 w 88"/>
                <a:gd name="T79" fmla="*/ 15 h 83"/>
                <a:gd name="T80" fmla="*/ 80 w 88"/>
                <a:gd name="T81" fmla="*/ 18 h 8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8"/>
                <a:gd name="T124" fmla="*/ 0 h 83"/>
                <a:gd name="T125" fmla="*/ 88 w 88"/>
                <a:gd name="T126" fmla="*/ 83 h 8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8" h="83">
                  <a:moveTo>
                    <a:pt x="80" y="18"/>
                  </a:moveTo>
                  <a:lnTo>
                    <a:pt x="82" y="20"/>
                  </a:lnTo>
                  <a:lnTo>
                    <a:pt x="83" y="25"/>
                  </a:lnTo>
                  <a:lnTo>
                    <a:pt x="86" y="33"/>
                  </a:lnTo>
                  <a:lnTo>
                    <a:pt x="88" y="40"/>
                  </a:lnTo>
                  <a:lnTo>
                    <a:pt x="88" y="48"/>
                  </a:lnTo>
                  <a:lnTo>
                    <a:pt x="85" y="56"/>
                  </a:lnTo>
                  <a:lnTo>
                    <a:pt x="83" y="60"/>
                  </a:lnTo>
                  <a:lnTo>
                    <a:pt x="82" y="63"/>
                  </a:lnTo>
                  <a:lnTo>
                    <a:pt x="77" y="69"/>
                  </a:lnTo>
                  <a:lnTo>
                    <a:pt x="69" y="76"/>
                  </a:lnTo>
                  <a:lnTo>
                    <a:pt x="62" y="80"/>
                  </a:lnTo>
                  <a:lnTo>
                    <a:pt x="53" y="82"/>
                  </a:lnTo>
                  <a:lnTo>
                    <a:pt x="45" y="83"/>
                  </a:lnTo>
                  <a:lnTo>
                    <a:pt x="38" y="83"/>
                  </a:lnTo>
                  <a:lnTo>
                    <a:pt x="28" y="80"/>
                  </a:lnTo>
                  <a:lnTo>
                    <a:pt x="25" y="78"/>
                  </a:lnTo>
                  <a:lnTo>
                    <a:pt x="22" y="77"/>
                  </a:lnTo>
                  <a:lnTo>
                    <a:pt x="14" y="73"/>
                  </a:lnTo>
                  <a:lnTo>
                    <a:pt x="11" y="69"/>
                  </a:lnTo>
                  <a:lnTo>
                    <a:pt x="8" y="67"/>
                  </a:lnTo>
                  <a:lnTo>
                    <a:pt x="6" y="63"/>
                  </a:lnTo>
                  <a:lnTo>
                    <a:pt x="3" y="59"/>
                  </a:lnTo>
                  <a:lnTo>
                    <a:pt x="2" y="51"/>
                  </a:lnTo>
                  <a:lnTo>
                    <a:pt x="0" y="44"/>
                  </a:lnTo>
                  <a:lnTo>
                    <a:pt x="0" y="36"/>
                  </a:lnTo>
                  <a:lnTo>
                    <a:pt x="2" y="27"/>
                  </a:lnTo>
                  <a:lnTo>
                    <a:pt x="4" y="24"/>
                  </a:lnTo>
                  <a:lnTo>
                    <a:pt x="6" y="21"/>
                  </a:lnTo>
                  <a:lnTo>
                    <a:pt x="11" y="13"/>
                  </a:lnTo>
                  <a:lnTo>
                    <a:pt x="19" y="9"/>
                  </a:lnTo>
                  <a:lnTo>
                    <a:pt x="25" y="4"/>
                  </a:lnTo>
                  <a:lnTo>
                    <a:pt x="34" y="1"/>
                  </a:lnTo>
                  <a:lnTo>
                    <a:pt x="42" y="0"/>
                  </a:lnTo>
                  <a:lnTo>
                    <a:pt x="50" y="0"/>
                  </a:lnTo>
                  <a:lnTo>
                    <a:pt x="60" y="2"/>
                  </a:lnTo>
                  <a:lnTo>
                    <a:pt x="62" y="4"/>
                  </a:lnTo>
                  <a:lnTo>
                    <a:pt x="66" y="6"/>
                  </a:lnTo>
                  <a:lnTo>
                    <a:pt x="73" y="11"/>
                  </a:lnTo>
                  <a:lnTo>
                    <a:pt x="77" y="15"/>
                  </a:lnTo>
                  <a:lnTo>
                    <a:pt x="80" y="18"/>
                  </a:lnTo>
                  <a:close/>
                </a:path>
              </a:pathLst>
            </a:custGeom>
            <a:solidFill>
              <a:srgbClr val="6EB25C"/>
            </a:solidFill>
            <a:ln w="9525">
              <a:noFill/>
              <a:round/>
              <a:headEnd/>
              <a:tailEnd/>
            </a:ln>
          </p:spPr>
          <p:txBody>
            <a:bodyPr/>
            <a:lstStyle/>
            <a:p>
              <a:endParaRPr lang="ru-RU"/>
            </a:p>
          </p:txBody>
        </p:sp>
        <p:sp>
          <p:nvSpPr>
            <p:cNvPr id="22977" name="Freeform 1850"/>
            <p:cNvSpPr>
              <a:spLocks/>
            </p:cNvSpPr>
            <p:nvPr/>
          </p:nvSpPr>
          <p:spPr bwMode="auto">
            <a:xfrm>
              <a:off x="3593" y="3168"/>
              <a:ext cx="341" cy="453"/>
            </a:xfrm>
            <a:custGeom>
              <a:avLst/>
              <a:gdLst>
                <a:gd name="T0" fmla="*/ 331 w 341"/>
                <a:gd name="T1" fmla="*/ 453 h 453"/>
                <a:gd name="T2" fmla="*/ 341 w 341"/>
                <a:gd name="T3" fmla="*/ 445 h 453"/>
                <a:gd name="T4" fmla="*/ 9 w 341"/>
                <a:gd name="T5" fmla="*/ 0 h 453"/>
                <a:gd name="T6" fmla="*/ 0 w 341"/>
                <a:gd name="T7" fmla="*/ 8 h 453"/>
                <a:gd name="T8" fmla="*/ 331 w 341"/>
                <a:gd name="T9" fmla="*/ 453 h 453"/>
                <a:gd name="T10" fmla="*/ 0 60000 65536"/>
                <a:gd name="T11" fmla="*/ 0 60000 65536"/>
                <a:gd name="T12" fmla="*/ 0 60000 65536"/>
                <a:gd name="T13" fmla="*/ 0 60000 65536"/>
                <a:gd name="T14" fmla="*/ 0 60000 65536"/>
                <a:gd name="T15" fmla="*/ 0 w 341"/>
                <a:gd name="T16" fmla="*/ 0 h 453"/>
                <a:gd name="T17" fmla="*/ 341 w 341"/>
                <a:gd name="T18" fmla="*/ 453 h 453"/>
              </a:gdLst>
              <a:ahLst/>
              <a:cxnLst>
                <a:cxn ang="T10">
                  <a:pos x="T0" y="T1"/>
                </a:cxn>
                <a:cxn ang="T11">
                  <a:pos x="T2" y="T3"/>
                </a:cxn>
                <a:cxn ang="T12">
                  <a:pos x="T4" y="T5"/>
                </a:cxn>
                <a:cxn ang="T13">
                  <a:pos x="T6" y="T7"/>
                </a:cxn>
                <a:cxn ang="T14">
                  <a:pos x="T8" y="T9"/>
                </a:cxn>
              </a:cxnLst>
              <a:rect l="T15" t="T16" r="T17" b="T18"/>
              <a:pathLst>
                <a:path w="341" h="453">
                  <a:moveTo>
                    <a:pt x="331" y="453"/>
                  </a:moveTo>
                  <a:lnTo>
                    <a:pt x="341" y="445"/>
                  </a:lnTo>
                  <a:lnTo>
                    <a:pt x="9" y="0"/>
                  </a:lnTo>
                  <a:lnTo>
                    <a:pt x="0" y="8"/>
                  </a:lnTo>
                  <a:lnTo>
                    <a:pt x="331" y="453"/>
                  </a:lnTo>
                  <a:close/>
                </a:path>
              </a:pathLst>
            </a:custGeom>
            <a:solidFill>
              <a:srgbClr val="F8BDD6"/>
            </a:solidFill>
            <a:ln w="9525">
              <a:noFill/>
              <a:round/>
              <a:headEnd/>
              <a:tailEnd/>
            </a:ln>
          </p:spPr>
          <p:txBody>
            <a:bodyPr/>
            <a:lstStyle/>
            <a:p>
              <a:endParaRPr lang="ru-RU"/>
            </a:p>
          </p:txBody>
        </p:sp>
        <p:sp>
          <p:nvSpPr>
            <p:cNvPr id="22978" name="Freeform 1851"/>
            <p:cNvSpPr>
              <a:spLocks/>
            </p:cNvSpPr>
            <p:nvPr/>
          </p:nvSpPr>
          <p:spPr bwMode="auto">
            <a:xfrm>
              <a:off x="3863" y="3557"/>
              <a:ext cx="90" cy="87"/>
            </a:xfrm>
            <a:custGeom>
              <a:avLst/>
              <a:gdLst>
                <a:gd name="T0" fmla="*/ 80 w 90"/>
                <a:gd name="T1" fmla="*/ 18 h 87"/>
                <a:gd name="T2" fmla="*/ 84 w 90"/>
                <a:gd name="T3" fmla="*/ 21 h 87"/>
                <a:gd name="T4" fmla="*/ 85 w 90"/>
                <a:gd name="T5" fmla="*/ 26 h 87"/>
                <a:gd name="T6" fmla="*/ 88 w 90"/>
                <a:gd name="T7" fmla="*/ 34 h 87"/>
                <a:gd name="T8" fmla="*/ 90 w 90"/>
                <a:gd name="T9" fmla="*/ 42 h 87"/>
                <a:gd name="T10" fmla="*/ 88 w 90"/>
                <a:gd name="T11" fmla="*/ 50 h 87"/>
                <a:gd name="T12" fmla="*/ 86 w 90"/>
                <a:gd name="T13" fmla="*/ 58 h 87"/>
                <a:gd name="T14" fmla="*/ 85 w 90"/>
                <a:gd name="T15" fmla="*/ 63 h 87"/>
                <a:gd name="T16" fmla="*/ 84 w 90"/>
                <a:gd name="T17" fmla="*/ 66 h 87"/>
                <a:gd name="T18" fmla="*/ 77 w 90"/>
                <a:gd name="T19" fmla="*/ 74 h 87"/>
                <a:gd name="T20" fmla="*/ 71 w 90"/>
                <a:gd name="T21" fmla="*/ 79 h 87"/>
                <a:gd name="T22" fmla="*/ 63 w 90"/>
                <a:gd name="T23" fmla="*/ 84 h 87"/>
                <a:gd name="T24" fmla="*/ 55 w 90"/>
                <a:gd name="T25" fmla="*/ 87 h 87"/>
                <a:gd name="T26" fmla="*/ 46 w 90"/>
                <a:gd name="T27" fmla="*/ 87 h 87"/>
                <a:gd name="T28" fmla="*/ 37 w 90"/>
                <a:gd name="T29" fmla="*/ 87 h 87"/>
                <a:gd name="T30" fmla="*/ 29 w 90"/>
                <a:gd name="T31" fmla="*/ 85 h 87"/>
                <a:gd name="T32" fmla="*/ 26 w 90"/>
                <a:gd name="T33" fmla="*/ 84 h 87"/>
                <a:gd name="T34" fmla="*/ 21 w 90"/>
                <a:gd name="T35" fmla="*/ 82 h 87"/>
                <a:gd name="T36" fmla="*/ 15 w 90"/>
                <a:gd name="T37" fmla="*/ 76 h 87"/>
                <a:gd name="T38" fmla="*/ 12 w 90"/>
                <a:gd name="T39" fmla="*/ 73 h 87"/>
                <a:gd name="T40" fmla="*/ 8 w 90"/>
                <a:gd name="T41" fmla="*/ 69 h 87"/>
                <a:gd name="T42" fmla="*/ 6 w 90"/>
                <a:gd name="T43" fmla="*/ 66 h 87"/>
                <a:gd name="T44" fmla="*/ 4 w 90"/>
                <a:gd name="T45" fmla="*/ 62 h 87"/>
                <a:gd name="T46" fmla="*/ 2 w 90"/>
                <a:gd name="T47" fmla="*/ 54 h 87"/>
                <a:gd name="T48" fmla="*/ 0 w 90"/>
                <a:gd name="T49" fmla="*/ 45 h 87"/>
                <a:gd name="T50" fmla="*/ 0 w 90"/>
                <a:gd name="T51" fmla="*/ 37 h 87"/>
                <a:gd name="T52" fmla="*/ 4 w 90"/>
                <a:gd name="T53" fmla="*/ 29 h 87"/>
                <a:gd name="T54" fmla="*/ 5 w 90"/>
                <a:gd name="T55" fmla="*/ 24 h 87"/>
                <a:gd name="T56" fmla="*/ 6 w 90"/>
                <a:gd name="T57" fmla="*/ 22 h 87"/>
                <a:gd name="T58" fmla="*/ 11 w 90"/>
                <a:gd name="T59" fmla="*/ 14 h 87"/>
                <a:gd name="T60" fmla="*/ 18 w 90"/>
                <a:gd name="T61" fmla="*/ 8 h 87"/>
                <a:gd name="T62" fmla="*/ 25 w 90"/>
                <a:gd name="T63" fmla="*/ 4 h 87"/>
                <a:gd name="T64" fmla="*/ 34 w 90"/>
                <a:gd name="T65" fmla="*/ 2 h 87"/>
                <a:gd name="T66" fmla="*/ 44 w 90"/>
                <a:gd name="T67" fmla="*/ 0 h 87"/>
                <a:gd name="T68" fmla="*/ 52 w 90"/>
                <a:gd name="T69" fmla="*/ 0 h 87"/>
                <a:gd name="T70" fmla="*/ 59 w 90"/>
                <a:gd name="T71" fmla="*/ 4 h 87"/>
                <a:gd name="T72" fmla="*/ 65 w 90"/>
                <a:gd name="T73" fmla="*/ 5 h 87"/>
                <a:gd name="T74" fmla="*/ 67 w 90"/>
                <a:gd name="T75" fmla="*/ 7 h 87"/>
                <a:gd name="T76" fmla="*/ 76 w 90"/>
                <a:gd name="T77" fmla="*/ 12 h 87"/>
                <a:gd name="T78" fmla="*/ 78 w 90"/>
                <a:gd name="T79" fmla="*/ 14 h 87"/>
                <a:gd name="T80" fmla="*/ 80 w 90"/>
                <a:gd name="T81" fmla="*/ 18 h 8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0"/>
                <a:gd name="T124" fmla="*/ 0 h 87"/>
                <a:gd name="T125" fmla="*/ 90 w 90"/>
                <a:gd name="T126" fmla="*/ 87 h 8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0" h="87">
                  <a:moveTo>
                    <a:pt x="80" y="18"/>
                  </a:moveTo>
                  <a:lnTo>
                    <a:pt x="84" y="21"/>
                  </a:lnTo>
                  <a:lnTo>
                    <a:pt x="85" y="26"/>
                  </a:lnTo>
                  <a:lnTo>
                    <a:pt x="88" y="34"/>
                  </a:lnTo>
                  <a:lnTo>
                    <a:pt x="90" y="42"/>
                  </a:lnTo>
                  <a:lnTo>
                    <a:pt x="88" y="50"/>
                  </a:lnTo>
                  <a:lnTo>
                    <a:pt x="86" y="58"/>
                  </a:lnTo>
                  <a:lnTo>
                    <a:pt x="85" y="63"/>
                  </a:lnTo>
                  <a:lnTo>
                    <a:pt x="84" y="66"/>
                  </a:lnTo>
                  <a:lnTo>
                    <a:pt x="77" y="74"/>
                  </a:lnTo>
                  <a:lnTo>
                    <a:pt x="71" y="79"/>
                  </a:lnTo>
                  <a:lnTo>
                    <a:pt x="63" y="84"/>
                  </a:lnTo>
                  <a:lnTo>
                    <a:pt x="55" y="87"/>
                  </a:lnTo>
                  <a:lnTo>
                    <a:pt x="46" y="87"/>
                  </a:lnTo>
                  <a:lnTo>
                    <a:pt x="37" y="87"/>
                  </a:lnTo>
                  <a:lnTo>
                    <a:pt x="29" y="85"/>
                  </a:lnTo>
                  <a:lnTo>
                    <a:pt x="26" y="84"/>
                  </a:lnTo>
                  <a:lnTo>
                    <a:pt x="21" y="82"/>
                  </a:lnTo>
                  <a:lnTo>
                    <a:pt x="15" y="76"/>
                  </a:lnTo>
                  <a:lnTo>
                    <a:pt x="12" y="73"/>
                  </a:lnTo>
                  <a:lnTo>
                    <a:pt x="8" y="69"/>
                  </a:lnTo>
                  <a:lnTo>
                    <a:pt x="6" y="66"/>
                  </a:lnTo>
                  <a:lnTo>
                    <a:pt x="4" y="62"/>
                  </a:lnTo>
                  <a:lnTo>
                    <a:pt x="2" y="54"/>
                  </a:lnTo>
                  <a:lnTo>
                    <a:pt x="0" y="45"/>
                  </a:lnTo>
                  <a:lnTo>
                    <a:pt x="0" y="37"/>
                  </a:lnTo>
                  <a:lnTo>
                    <a:pt x="4" y="29"/>
                  </a:lnTo>
                  <a:lnTo>
                    <a:pt x="5" y="24"/>
                  </a:lnTo>
                  <a:lnTo>
                    <a:pt x="6" y="22"/>
                  </a:lnTo>
                  <a:lnTo>
                    <a:pt x="11" y="14"/>
                  </a:lnTo>
                  <a:lnTo>
                    <a:pt x="18" y="8"/>
                  </a:lnTo>
                  <a:lnTo>
                    <a:pt x="25" y="4"/>
                  </a:lnTo>
                  <a:lnTo>
                    <a:pt x="34" y="2"/>
                  </a:lnTo>
                  <a:lnTo>
                    <a:pt x="44" y="0"/>
                  </a:lnTo>
                  <a:lnTo>
                    <a:pt x="52" y="0"/>
                  </a:lnTo>
                  <a:lnTo>
                    <a:pt x="59" y="4"/>
                  </a:lnTo>
                  <a:lnTo>
                    <a:pt x="65" y="5"/>
                  </a:lnTo>
                  <a:lnTo>
                    <a:pt x="67" y="7"/>
                  </a:lnTo>
                  <a:lnTo>
                    <a:pt x="76" y="12"/>
                  </a:lnTo>
                  <a:lnTo>
                    <a:pt x="78" y="14"/>
                  </a:lnTo>
                  <a:lnTo>
                    <a:pt x="80" y="18"/>
                  </a:lnTo>
                  <a:close/>
                </a:path>
              </a:pathLst>
            </a:custGeom>
            <a:solidFill>
              <a:srgbClr val="F561AF"/>
            </a:solidFill>
            <a:ln w="9525">
              <a:noFill/>
              <a:round/>
              <a:headEnd/>
              <a:tailEnd/>
            </a:ln>
          </p:spPr>
          <p:txBody>
            <a:bodyPr/>
            <a:lstStyle/>
            <a:p>
              <a:endParaRPr lang="ru-RU"/>
            </a:p>
          </p:txBody>
        </p:sp>
        <p:sp>
          <p:nvSpPr>
            <p:cNvPr id="22979" name="Freeform 1852"/>
            <p:cNvSpPr>
              <a:spLocks/>
            </p:cNvSpPr>
            <p:nvPr/>
          </p:nvSpPr>
          <p:spPr bwMode="auto">
            <a:xfrm>
              <a:off x="3931" y="3578"/>
              <a:ext cx="23" cy="59"/>
            </a:xfrm>
            <a:custGeom>
              <a:avLst/>
              <a:gdLst>
                <a:gd name="T0" fmla="*/ 16 w 23"/>
                <a:gd name="T1" fmla="*/ 0 h 59"/>
                <a:gd name="T2" fmla="*/ 22 w 23"/>
                <a:gd name="T3" fmla="*/ 15 h 59"/>
                <a:gd name="T4" fmla="*/ 23 w 23"/>
                <a:gd name="T5" fmla="*/ 30 h 59"/>
                <a:gd name="T6" fmla="*/ 17 w 23"/>
                <a:gd name="T7" fmla="*/ 45 h 59"/>
                <a:gd name="T8" fmla="*/ 11 w 23"/>
                <a:gd name="T9" fmla="*/ 53 h 59"/>
                <a:gd name="T10" fmla="*/ 4 w 23"/>
                <a:gd name="T11" fmla="*/ 59 h 59"/>
                <a:gd name="T12" fmla="*/ 0 w 23"/>
                <a:gd name="T13" fmla="*/ 54 h 59"/>
                <a:gd name="T14" fmla="*/ 7 w 23"/>
                <a:gd name="T15" fmla="*/ 48 h 59"/>
                <a:gd name="T16" fmla="*/ 11 w 23"/>
                <a:gd name="T17" fmla="*/ 44 h 59"/>
                <a:gd name="T18" fmla="*/ 17 w 23"/>
                <a:gd name="T19" fmla="*/ 29 h 59"/>
                <a:gd name="T20" fmla="*/ 16 w 23"/>
                <a:gd name="T21" fmla="*/ 15 h 59"/>
                <a:gd name="T22" fmla="*/ 10 w 23"/>
                <a:gd name="T23" fmla="*/ 1 h 59"/>
                <a:gd name="T24" fmla="*/ 16 w 23"/>
                <a:gd name="T25" fmla="*/ 0 h 5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3"/>
                <a:gd name="T40" fmla="*/ 0 h 59"/>
                <a:gd name="T41" fmla="*/ 23 w 23"/>
                <a:gd name="T42" fmla="*/ 59 h 5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3" h="59">
                  <a:moveTo>
                    <a:pt x="16" y="0"/>
                  </a:moveTo>
                  <a:lnTo>
                    <a:pt x="22" y="15"/>
                  </a:lnTo>
                  <a:lnTo>
                    <a:pt x="23" y="30"/>
                  </a:lnTo>
                  <a:lnTo>
                    <a:pt x="17" y="45"/>
                  </a:lnTo>
                  <a:lnTo>
                    <a:pt x="11" y="53"/>
                  </a:lnTo>
                  <a:lnTo>
                    <a:pt x="4" y="59"/>
                  </a:lnTo>
                  <a:lnTo>
                    <a:pt x="0" y="54"/>
                  </a:lnTo>
                  <a:lnTo>
                    <a:pt x="7" y="48"/>
                  </a:lnTo>
                  <a:lnTo>
                    <a:pt x="11" y="44"/>
                  </a:lnTo>
                  <a:lnTo>
                    <a:pt x="17" y="29"/>
                  </a:lnTo>
                  <a:lnTo>
                    <a:pt x="16" y="15"/>
                  </a:lnTo>
                  <a:lnTo>
                    <a:pt x="10" y="1"/>
                  </a:lnTo>
                  <a:lnTo>
                    <a:pt x="16" y="0"/>
                  </a:lnTo>
                  <a:close/>
                </a:path>
              </a:pathLst>
            </a:custGeom>
            <a:solidFill>
              <a:srgbClr val="F8BDD6"/>
            </a:solidFill>
            <a:ln w="9525">
              <a:noFill/>
              <a:round/>
              <a:headEnd/>
              <a:tailEnd/>
            </a:ln>
          </p:spPr>
          <p:txBody>
            <a:bodyPr/>
            <a:lstStyle/>
            <a:p>
              <a:endParaRPr lang="ru-RU"/>
            </a:p>
          </p:txBody>
        </p:sp>
        <p:sp>
          <p:nvSpPr>
            <p:cNvPr id="22980" name="Freeform 1853"/>
            <p:cNvSpPr>
              <a:spLocks/>
            </p:cNvSpPr>
            <p:nvPr/>
          </p:nvSpPr>
          <p:spPr bwMode="auto">
            <a:xfrm>
              <a:off x="3868" y="3623"/>
              <a:ext cx="65" cy="24"/>
            </a:xfrm>
            <a:custGeom>
              <a:avLst/>
              <a:gdLst>
                <a:gd name="T0" fmla="*/ 65 w 65"/>
                <a:gd name="T1" fmla="*/ 16 h 24"/>
                <a:gd name="T2" fmla="*/ 50 w 65"/>
                <a:gd name="T3" fmla="*/ 24 h 24"/>
                <a:gd name="T4" fmla="*/ 33 w 65"/>
                <a:gd name="T5" fmla="*/ 24 h 24"/>
                <a:gd name="T6" fmla="*/ 14 w 65"/>
                <a:gd name="T7" fmla="*/ 16 h 24"/>
                <a:gd name="T8" fmla="*/ 0 w 65"/>
                <a:gd name="T9" fmla="*/ 5 h 24"/>
                <a:gd name="T10" fmla="*/ 4 w 65"/>
                <a:gd name="T11" fmla="*/ 0 h 24"/>
                <a:gd name="T12" fmla="*/ 19 w 65"/>
                <a:gd name="T13" fmla="*/ 11 h 24"/>
                <a:gd name="T14" fmla="*/ 33 w 65"/>
                <a:gd name="T15" fmla="*/ 18 h 24"/>
                <a:gd name="T16" fmla="*/ 48 w 65"/>
                <a:gd name="T17" fmla="*/ 18 h 24"/>
                <a:gd name="T18" fmla="*/ 64 w 65"/>
                <a:gd name="T19" fmla="*/ 10 h 24"/>
                <a:gd name="T20" fmla="*/ 65 w 65"/>
                <a:gd name="T21" fmla="*/ 16 h 2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24"/>
                <a:gd name="T35" fmla="*/ 65 w 65"/>
                <a:gd name="T36" fmla="*/ 24 h 2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24">
                  <a:moveTo>
                    <a:pt x="65" y="16"/>
                  </a:moveTo>
                  <a:lnTo>
                    <a:pt x="50" y="24"/>
                  </a:lnTo>
                  <a:lnTo>
                    <a:pt x="33" y="24"/>
                  </a:lnTo>
                  <a:lnTo>
                    <a:pt x="14" y="16"/>
                  </a:lnTo>
                  <a:lnTo>
                    <a:pt x="0" y="5"/>
                  </a:lnTo>
                  <a:lnTo>
                    <a:pt x="4" y="0"/>
                  </a:lnTo>
                  <a:lnTo>
                    <a:pt x="19" y="11"/>
                  </a:lnTo>
                  <a:lnTo>
                    <a:pt x="33" y="18"/>
                  </a:lnTo>
                  <a:lnTo>
                    <a:pt x="48" y="18"/>
                  </a:lnTo>
                  <a:lnTo>
                    <a:pt x="64" y="10"/>
                  </a:lnTo>
                  <a:lnTo>
                    <a:pt x="65" y="16"/>
                  </a:lnTo>
                  <a:close/>
                </a:path>
              </a:pathLst>
            </a:custGeom>
            <a:solidFill>
              <a:srgbClr val="F8BDD6"/>
            </a:solidFill>
            <a:ln w="9525">
              <a:noFill/>
              <a:round/>
              <a:headEnd/>
              <a:tailEnd/>
            </a:ln>
          </p:spPr>
          <p:txBody>
            <a:bodyPr/>
            <a:lstStyle/>
            <a:p>
              <a:endParaRPr lang="ru-RU"/>
            </a:p>
          </p:txBody>
        </p:sp>
        <p:sp>
          <p:nvSpPr>
            <p:cNvPr id="22981" name="Freeform 1854"/>
            <p:cNvSpPr>
              <a:spLocks/>
            </p:cNvSpPr>
            <p:nvPr/>
          </p:nvSpPr>
          <p:spPr bwMode="auto">
            <a:xfrm>
              <a:off x="3930" y="3634"/>
              <a:ext cx="3" cy="5"/>
            </a:xfrm>
            <a:custGeom>
              <a:avLst/>
              <a:gdLst>
                <a:gd name="T0" fmla="*/ 3 w 3"/>
                <a:gd name="T1" fmla="*/ 3 h 5"/>
                <a:gd name="T2" fmla="*/ 3 w 3"/>
                <a:gd name="T3" fmla="*/ 5 h 5"/>
                <a:gd name="T4" fmla="*/ 1 w 3"/>
                <a:gd name="T5" fmla="*/ 0 h 5"/>
                <a:gd name="T6" fmla="*/ 0 w 3"/>
                <a:gd name="T7" fmla="*/ 0 h 5"/>
                <a:gd name="T8" fmla="*/ 3 w 3"/>
                <a:gd name="T9" fmla="*/ 3 h 5"/>
                <a:gd name="T10" fmla="*/ 0 60000 65536"/>
                <a:gd name="T11" fmla="*/ 0 60000 65536"/>
                <a:gd name="T12" fmla="*/ 0 60000 65536"/>
                <a:gd name="T13" fmla="*/ 0 60000 65536"/>
                <a:gd name="T14" fmla="*/ 0 60000 65536"/>
                <a:gd name="T15" fmla="*/ 0 w 3"/>
                <a:gd name="T16" fmla="*/ 0 h 5"/>
                <a:gd name="T17" fmla="*/ 3 w 3"/>
                <a:gd name="T18" fmla="*/ 5 h 5"/>
              </a:gdLst>
              <a:ahLst/>
              <a:cxnLst>
                <a:cxn ang="T10">
                  <a:pos x="T0" y="T1"/>
                </a:cxn>
                <a:cxn ang="T11">
                  <a:pos x="T2" y="T3"/>
                </a:cxn>
                <a:cxn ang="T12">
                  <a:pos x="T4" y="T5"/>
                </a:cxn>
                <a:cxn ang="T13">
                  <a:pos x="T6" y="T7"/>
                </a:cxn>
                <a:cxn ang="T14">
                  <a:pos x="T8" y="T9"/>
                </a:cxn>
              </a:cxnLst>
              <a:rect l="T15" t="T16" r="T17" b="T18"/>
              <a:pathLst>
                <a:path w="3" h="5">
                  <a:moveTo>
                    <a:pt x="3" y="3"/>
                  </a:moveTo>
                  <a:lnTo>
                    <a:pt x="3" y="5"/>
                  </a:lnTo>
                  <a:lnTo>
                    <a:pt x="1" y="0"/>
                  </a:lnTo>
                  <a:lnTo>
                    <a:pt x="0" y="0"/>
                  </a:lnTo>
                  <a:lnTo>
                    <a:pt x="3" y="3"/>
                  </a:lnTo>
                  <a:close/>
                </a:path>
              </a:pathLst>
            </a:custGeom>
            <a:solidFill>
              <a:srgbClr val="F8BDD6"/>
            </a:solidFill>
            <a:ln w="9525">
              <a:noFill/>
              <a:round/>
              <a:headEnd/>
              <a:tailEnd/>
            </a:ln>
          </p:spPr>
          <p:txBody>
            <a:bodyPr/>
            <a:lstStyle/>
            <a:p>
              <a:endParaRPr lang="ru-RU"/>
            </a:p>
          </p:txBody>
        </p:sp>
        <p:sp>
          <p:nvSpPr>
            <p:cNvPr id="22982" name="Freeform 1855"/>
            <p:cNvSpPr>
              <a:spLocks/>
            </p:cNvSpPr>
            <p:nvPr/>
          </p:nvSpPr>
          <p:spPr bwMode="auto">
            <a:xfrm>
              <a:off x="3860" y="3563"/>
              <a:ext cx="24" cy="65"/>
            </a:xfrm>
            <a:custGeom>
              <a:avLst/>
              <a:gdLst>
                <a:gd name="T0" fmla="*/ 9 w 24"/>
                <a:gd name="T1" fmla="*/ 65 h 65"/>
                <a:gd name="T2" fmla="*/ 2 w 24"/>
                <a:gd name="T3" fmla="*/ 49 h 65"/>
                <a:gd name="T4" fmla="*/ 0 w 24"/>
                <a:gd name="T5" fmla="*/ 32 h 65"/>
                <a:gd name="T6" fmla="*/ 7 w 24"/>
                <a:gd name="T7" fmla="*/ 14 h 65"/>
                <a:gd name="T8" fmla="*/ 11 w 24"/>
                <a:gd name="T9" fmla="*/ 8 h 65"/>
                <a:gd name="T10" fmla="*/ 19 w 24"/>
                <a:gd name="T11" fmla="*/ 0 h 65"/>
                <a:gd name="T12" fmla="*/ 24 w 24"/>
                <a:gd name="T13" fmla="*/ 5 h 65"/>
                <a:gd name="T14" fmla="*/ 16 w 24"/>
                <a:gd name="T15" fmla="*/ 11 h 65"/>
                <a:gd name="T16" fmla="*/ 11 w 24"/>
                <a:gd name="T17" fmla="*/ 18 h 65"/>
                <a:gd name="T18" fmla="*/ 5 w 24"/>
                <a:gd name="T19" fmla="*/ 32 h 65"/>
                <a:gd name="T20" fmla="*/ 7 w 24"/>
                <a:gd name="T21" fmla="*/ 46 h 65"/>
                <a:gd name="T22" fmla="*/ 13 w 24"/>
                <a:gd name="T23" fmla="*/ 60 h 65"/>
                <a:gd name="T24" fmla="*/ 9 w 24"/>
                <a:gd name="T25" fmla="*/ 65 h 6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
                <a:gd name="T40" fmla="*/ 0 h 65"/>
                <a:gd name="T41" fmla="*/ 24 w 24"/>
                <a:gd name="T42" fmla="*/ 65 h 6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 h="65">
                  <a:moveTo>
                    <a:pt x="9" y="65"/>
                  </a:moveTo>
                  <a:lnTo>
                    <a:pt x="2" y="49"/>
                  </a:lnTo>
                  <a:lnTo>
                    <a:pt x="0" y="32"/>
                  </a:lnTo>
                  <a:lnTo>
                    <a:pt x="7" y="14"/>
                  </a:lnTo>
                  <a:lnTo>
                    <a:pt x="11" y="8"/>
                  </a:lnTo>
                  <a:lnTo>
                    <a:pt x="19" y="0"/>
                  </a:lnTo>
                  <a:lnTo>
                    <a:pt x="24" y="5"/>
                  </a:lnTo>
                  <a:lnTo>
                    <a:pt x="16" y="11"/>
                  </a:lnTo>
                  <a:lnTo>
                    <a:pt x="11" y="18"/>
                  </a:lnTo>
                  <a:lnTo>
                    <a:pt x="5" y="32"/>
                  </a:lnTo>
                  <a:lnTo>
                    <a:pt x="7" y="46"/>
                  </a:lnTo>
                  <a:lnTo>
                    <a:pt x="13" y="60"/>
                  </a:lnTo>
                  <a:lnTo>
                    <a:pt x="9" y="65"/>
                  </a:lnTo>
                  <a:close/>
                </a:path>
              </a:pathLst>
            </a:custGeom>
            <a:solidFill>
              <a:srgbClr val="F8BDD6"/>
            </a:solidFill>
            <a:ln w="9525">
              <a:noFill/>
              <a:round/>
              <a:headEnd/>
              <a:tailEnd/>
            </a:ln>
          </p:spPr>
          <p:txBody>
            <a:bodyPr/>
            <a:lstStyle/>
            <a:p>
              <a:endParaRPr lang="ru-RU"/>
            </a:p>
          </p:txBody>
        </p:sp>
        <p:sp>
          <p:nvSpPr>
            <p:cNvPr id="22983" name="Freeform 1856"/>
            <p:cNvSpPr>
              <a:spLocks/>
            </p:cNvSpPr>
            <p:nvPr/>
          </p:nvSpPr>
          <p:spPr bwMode="auto">
            <a:xfrm>
              <a:off x="3868" y="3623"/>
              <a:ext cx="6" cy="5"/>
            </a:xfrm>
            <a:custGeom>
              <a:avLst/>
              <a:gdLst>
                <a:gd name="T0" fmla="*/ 0 w 6"/>
                <a:gd name="T1" fmla="*/ 5 h 5"/>
                <a:gd name="T2" fmla="*/ 6 w 6"/>
                <a:gd name="T3" fmla="*/ 0 h 5"/>
                <a:gd name="T4" fmla="*/ 0 w 6"/>
                <a:gd name="T5" fmla="*/ 5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0" y="5"/>
                  </a:moveTo>
                  <a:lnTo>
                    <a:pt x="6" y="0"/>
                  </a:lnTo>
                  <a:lnTo>
                    <a:pt x="0" y="5"/>
                  </a:lnTo>
                  <a:close/>
                </a:path>
              </a:pathLst>
            </a:custGeom>
            <a:solidFill>
              <a:srgbClr val="F8BDD6"/>
            </a:solidFill>
            <a:ln w="9525">
              <a:noFill/>
              <a:round/>
              <a:headEnd/>
              <a:tailEnd/>
            </a:ln>
          </p:spPr>
          <p:txBody>
            <a:bodyPr/>
            <a:lstStyle/>
            <a:p>
              <a:endParaRPr lang="ru-RU"/>
            </a:p>
          </p:txBody>
        </p:sp>
        <p:sp>
          <p:nvSpPr>
            <p:cNvPr id="22984" name="Freeform 1857"/>
            <p:cNvSpPr>
              <a:spLocks/>
            </p:cNvSpPr>
            <p:nvPr/>
          </p:nvSpPr>
          <p:spPr bwMode="auto">
            <a:xfrm>
              <a:off x="3880" y="3556"/>
              <a:ext cx="65" cy="22"/>
            </a:xfrm>
            <a:custGeom>
              <a:avLst/>
              <a:gdLst>
                <a:gd name="T0" fmla="*/ 0 w 65"/>
                <a:gd name="T1" fmla="*/ 8 h 22"/>
                <a:gd name="T2" fmla="*/ 18 w 65"/>
                <a:gd name="T3" fmla="*/ 0 h 22"/>
                <a:gd name="T4" fmla="*/ 35 w 65"/>
                <a:gd name="T5" fmla="*/ 0 h 22"/>
                <a:gd name="T6" fmla="*/ 51 w 65"/>
                <a:gd name="T7" fmla="*/ 7 h 22"/>
                <a:gd name="T8" fmla="*/ 65 w 65"/>
                <a:gd name="T9" fmla="*/ 17 h 22"/>
                <a:gd name="T10" fmla="*/ 60 w 65"/>
                <a:gd name="T11" fmla="*/ 22 h 22"/>
                <a:gd name="T12" fmla="*/ 46 w 65"/>
                <a:gd name="T13" fmla="*/ 11 h 22"/>
                <a:gd name="T14" fmla="*/ 32 w 65"/>
                <a:gd name="T15" fmla="*/ 5 h 22"/>
                <a:gd name="T16" fmla="*/ 18 w 65"/>
                <a:gd name="T17" fmla="*/ 5 h 22"/>
                <a:gd name="T18" fmla="*/ 3 w 65"/>
                <a:gd name="T19" fmla="*/ 13 h 22"/>
                <a:gd name="T20" fmla="*/ 0 w 65"/>
                <a:gd name="T21" fmla="*/ 8 h 2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22"/>
                <a:gd name="T35" fmla="*/ 65 w 65"/>
                <a:gd name="T36" fmla="*/ 22 h 2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22">
                  <a:moveTo>
                    <a:pt x="0" y="8"/>
                  </a:moveTo>
                  <a:lnTo>
                    <a:pt x="18" y="0"/>
                  </a:lnTo>
                  <a:lnTo>
                    <a:pt x="35" y="0"/>
                  </a:lnTo>
                  <a:lnTo>
                    <a:pt x="51" y="7"/>
                  </a:lnTo>
                  <a:lnTo>
                    <a:pt x="65" y="17"/>
                  </a:lnTo>
                  <a:lnTo>
                    <a:pt x="60" y="22"/>
                  </a:lnTo>
                  <a:lnTo>
                    <a:pt x="46" y="11"/>
                  </a:lnTo>
                  <a:lnTo>
                    <a:pt x="32" y="5"/>
                  </a:lnTo>
                  <a:lnTo>
                    <a:pt x="18" y="5"/>
                  </a:lnTo>
                  <a:lnTo>
                    <a:pt x="3" y="13"/>
                  </a:lnTo>
                  <a:lnTo>
                    <a:pt x="0" y="8"/>
                  </a:lnTo>
                  <a:close/>
                </a:path>
              </a:pathLst>
            </a:custGeom>
            <a:solidFill>
              <a:srgbClr val="F8BDD6"/>
            </a:solidFill>
            <a:ln w="9525">
              <a:noFill/>
              <a:round/>
              <a:headEnd/>
              <a:tailEnd/>
            </a:ln>
          </p:spPr>
          <p:txBody>
            <a:bodyPr/>
            <a:lstStyle/>
            <a:p>
              <a:endParaRPr lang="ru-RU"/>
            </a:p>
          </p:txBody>
        </p:sp>
        <p:sp>
          <p:nvSpPr>
            <p:cNvPr id="22985" name="Freeform 1858"/>
            <p:cNvSpPr>
              <a:spLocks/>
            </p:cNvSpPr>
            <p:nvPr/>
          </p:nvSpPr>
          <p:spPr bwMode="auto">
            <a:xfrm>
              <a:off x="3878" y="3563"/>
              <a:ext cx="6" cy="5"/>
            </a:xfrm>
            <a:custGeom>
              <a:avLst/>
              <a:gdLst>
                <a:gd name="T0" fmla="*/ 0 w 6"/>
                <a:gd name="T1" fmla="*/ 0 h 5"/>
                <a:gd name="T2" fmla="*/ 2 w 6"/>
                <a:gd name="T3" fmla="*/ 0 h 5"/>
                <a:gd name="T4" fmla="*/ 6 w 6"/>
                <a:gd name="T5" fmla="*/ 5 h 5"/>
                <a:gd name="T6" fmla="*/ 0 w 6"/>
                <a:gd name="T7" fmla="*/ 0 h 5"/>
                <a:gd name="T8" fmla="*/ 0 60000 65536"/>
                <a:gd name="T9" fmla="*/ 0 60000 65536"/>
                <a:gd name="T10" fmla="*/ 0 60000 65536"/>
                <a:gd name="T11" fmla="*/ 0 60000 65536"/>
                <a:gd name="T12" fmla="*/ 0 w 6"/>
                <a:gd name="T13" fmla="*/ 0 h 5"/>
                <a:gd name="T14" fmla="*/ 6 w 6"/>
                <a:gd name="T15" fmla="*/ 5 h 5"/>
              </a:gdLst>
              <a:ahLst/>
              <a:cxnLst>
                <a:cxn ang="T8">
                  <a:pos x="T0" y="T1"/>
                </a:cxn>
                <a:cxn ang="T9">
                  <a:pos x="T2" y="T3"/>
                </a:cxn>
                <a:cxn ang="T10">
                  <a:pos x="T4" y="T5"/>
                </a:cxn>
                <a:cxn ang="T11">
                  <a:pos x="T6" y="T7"/>
                </a:cxn>
              </a:cxnLst>
              <a:rect l="T12" t="T13" r="T14" b="T15"/>
              <a:pathLst>
                <a:path w="6" h="5">
                  <a:moveTo>
                    <a:pt x="0" y="0"/>
                  </a:moveTo>
                  <a:lnTo>
                    <a:pt x="2" y="0"/>
                  </a:lnTo>
                  <a:lnTo>
                    <a:pt x="6" y="5"/>
                  </a:lnTo>
                  <a:lnTo>
                    <a:pt x="0" y="0"/>
                  </a:lnTo>
                  <a:close/>
                </a:path>
              </a:pathLst>
            </a:custGeom>
            <a:solidFill>
              <a:srgbClr val="F8BDD6"/>
            </a:solidFill>
            <a:ln w="9525">
              <a:noFill/>
              <a:round/>
              <a:headEnd/>
              <a:tailEnd/>
            </a:ln>
          </p:spPr>
          <p:txBody>
            <a:bodyPr/>
            <a:lstStyle/>
            <a:p>
              <a:endParaRPr lang="ru-RU"/>
            </a:p>
          </p:txBody>
        </p:sp>
        <p:sp>
          <p:nvSpPr>
            <p:cNvPr id="22986" name="Freeform 1859"/>
            <p:cNvSpPr>
              <a:spLocks/>
            </p:cNvSpPr>
            <p:nvPr/>
          </p:nvSpPr>
          <p:spPr bwMode="auto">
            <a:xfrm>
              <a:off x="3941" y="3574"/>
              <a:ext cx="6" cy="4"/>
            </a:xfrm>
            <a:custGeom>
              <a:avLst/>
              <a:gdLst>
                <a:gd name="T0" fmla="*/ 4 w 6"/>
                <a:gd name="T1" fmla="*/ 0 h 4"/>
                <a:gd name="T2" fmla="*/ 6 w 6"/>
                <a:gd name="T3" fmla="*/ 3 h 4"/>
                <a:gd name="T4" fmla="*/ 0 w 6"/>
                <a:gd name="T5" fmla="*/ 4 h 4"/>
                <a:gd name="T6" fmla="*/ 4 w 6"/>
                <a:gd name="T7" fmla="*/ 0 h 4"/>
                <a:gd name="T8" fmla="*/ 0 60000 65536"/>
                <a:gd name="T9" fmla="*/ 0 60000 65536"/>
                <a:gd name="T10" fmla="*/ 0 60000 65536"/>
                <a:gd name="T11" fmla="*/ 0 60000 65536"/>
                <a:gd name="T12" fmla="*/ 0 w 6"/>
                <a:gd name="T13" fmla="*/ 0 h 4"/>
                <a:gd name="T14" fmla="*/ 6 w 6"/>
                <a:gd name="T15" fmla="*/ 4 h 4"/>
              </a:gdLst>
              <a:ahLst/>
              <a:cxnLst>
                <a:cxn ang="T8">
                  <a:pos x="T0" y="T1"/>
                </a:cxn>
                <a:cxn ang="T9">
                  <a:pos x="T2" y="T3"/>
                </a:cxn>
                <a:cxn ang="T10">
                  <a:pos x="T4" y="T5"/>
                </a:cxn>
                <a:cxn ang="T11">
                  <a:pos x="T6" y="T7"/>
                </a:cxn>
              </a:cxnLst>
              <a:rect l="T12" t="T13" r="T14" b="T15"/>
              <a:pathLst>
                <a:path w="6" h="4">
                  <a:moveTo>
                    <a:pt x="4" y="0"/>
                  </a:moveTo>
                  <a:lnTo>
                    <a:pt x="6" y="3"/>
                  </a:lnTo>
                  <a:lnTo>
                    <a:pt x="0" y="4"/>
                  </a:lnTo>
                  <a:lnTo>
                    <a:pt x="4" y="0"/>
                  </a:lnTo>
                  <a:close/>
                </a:path>
              </a:pathLst>
            </a:custGeom>
            <a:solidFill>
              <a:srgbClr val="F8BDD6"/>
            </a:solidFill>
            <a:ln w="9525">
              <a:noFill/>
              <a:round/>
              <a:headEnd/>
              <a:tailEnd/>
            </a:ln>
          </p:spPr>
          <p:txBody>
            <a:bodyPr/>
            <a:lstStyle/>
            <a:p>
              <a:endParaRPr lang="ru-RU"/>
            </a:p>
          </p:txBody>
        </p:sp>
        <p:sp>
          <p:nvSpPr>
            <p:cNvPr id="22987" name="Freeform 1860"/>
            <p:cNvSpPr>
              <a:spLocks/>
            </p:cNvSpPr>
            <p:nvPr/>
          </p:nvSpPr>
          <p:spPr bwMode="auto">
            <a:xfrm>
              <a:off x="3929" y="3514"/>
              <a:ext cx="87" cy="84"/>
            </a:xfrm>
            <a:custGeom>
              <a:avLst/>
              <a:gdLst>
                <a:gd name="T0" fmla="*/ 78 w 87"/>
                <a:gd name="T1" fmla="*/ 17 h 84"/>
                <a:gd name="T2" fmla="*/ 80 w 87"/>
                <a:gd name="T3" fmla="*/ 20 h 84"/>
                <a:gd name="T4" fmla="*/ 83 w 87"/>
                <a:gd name="T5" fmla="*/ 25 h 84"/>
                <a:gd name="T6" fmla="*/ 85 w 87"/>
                <a:gd name="T7" fmla="*/ 33 h 84"/>
                <a:gd name="T8" fmla="*/ 86 w 87"/>
                <a:gd name="T9" fmla="*/ 40 h 84"/>
                <a:gd name="T10" fmla="*/ 87 w 87"/>
                <a:gd name="T11" fmla="*/ 49 h 84"/>
                <a:gd name="T12" fmla="*/ 83 w 87"/>
                <a:gd name="T13" fmla="*/ 56 h 84"/>
                <a:gd name="T14" fmla="*/ 81 w 87"/>
                <a:gd name="T15" fmla="*/ 60 h 84"/>
                <a:gd name="T16" fmla="*/ 80 w 87"/>
                <a:gd name="T17" fmla="*/ 64 h 84"/>
                <a:gd name="T18" fmla="*/ 76 w 87"/>
                <a:gd name="T19" fmla="*/ 70 h 84"/>
                <a:gd name="T20" fmla="*/ 69 w 87"/>
                <a:gd name="T21" fmla="*/ 76 h 84"/>
                <a:gd name="T22" fmla="*/ 61 w 87"/>
                <a:gd name="T23" fmla="*/ 81 h 84"/>
                <a:gd name="T24" fmla="*/ 52 w 87"/>
                <a:gd name="T25" fmla="*/ 82 h 84"/>
                <a:gd name="T26" fmla="*/ 45 w 87"/>
                <a:gd name="T27" fmla="*/ 84 h 84"/>
                <a:gd name="T28" fmla="*/ 37 w 87"/>
                <a:gd name="T29" fmla="*/ 84 h 84"/>
                <a:gd name="T30" fmla="*/ 29 w 87"/>
                <a:gd name="T31" fmla="*/ 81 h 84"/>
                <a:gd name="T32" fmla="*/ 24 w 87"/>
                <a:gd name="T33" fmla="*/ 79 h 84"/>
                <a:gd name="T34" fmla="*/ 21 w 87"/>
                <a:gd name="T35" fmla="*/ 78 h 84"/>
                <a:gd name="T36" fmla="*/ 13 w 87"/>
                <a:gd name="T37" fmla="*/ 73 h 84"/>
                <a:gd name="T38" fmla="*/ 10 w 87"/>
                <a:gd name="T39" fmla="*/ 70 h 84"/>
                <a:gd name="T40" fmla="*/ 8 w 87"/>
                <a:gd name="T41" fmla="*/ 67 h 84"/>
                <a:gd name="T42" fmla="*/ 6 w 87"/>
                <a:gd name="T43" fmla="*/ 64 h 84"/>
                <a:gd name="T44" fmla="*/ 4 w 87"/>
                <a:gd name="T45" fmla="*/ 59 h 84"/>
                <a:gd name="T46" fmla="*/ 1 w 87"/>
                <a:gd name="T47" fmla="*/ 51 h 84"/>
                <a:gd name="T48" fmla="*/ 0 w 87"/>
                <a:gd name="T49" fmla="*/ 44 h 84"/>
                <a:gd name="T50" fmla="*/ 1 w 87"/>
                <a:gd name="T51" fmla="*/ 36 h 84"/>
                <a:gd name="T52" fmla="*/ 2 w 87"/>
                <a:gd name="T53" fmla="*/ 28 h 84"/>
                <a:gd name="T54" fmla="*/ 4 w 87"/>
                <a:gd name="T55" fmla="*/ 23 h 84"/>
                <a:gd name="T56" fmla="*/ 6 w 87"/>
                <a:gd name="T57" fmla="*/ 20 h 84"/>
                <a:gd name="T58" fmla="*/ 10 w 87"/>
                <a:gd name="T59" fmla="*/ 12 h 84"/>
                <a:gd name="T60" fmla="*/ 18 w 87"/>
                <a:gd name="T61" fmla="*/ 8 h 84"/>
                <a:gd name="T62" fmla="*/ 26 w 87"/>
                <a:gd name="T63" fmla="*/ 3 h 84"/>
                <a:gd name="T64" fmla="*/ 34 w 87"/>
                <a:gd name="T65" fmla="*/ 0 h 84"/>
                <a:gd name="T66" fmla="*/ 41 w 87"/>
                <a:gd name="T67" fmla="*/ 0 h 84"/>
                <a:gd name="T68" fmla="*/ 49 w 87"/>
                <a:gd name="T69" fmla="*/ 0 h 84"/>
                <a:gd name="T70" fmla="*/ 58 w 87"/>
                <a:gd name="T71" fmla="*/ 1 h 84"/>
                <a:gd name="T72" fmla="*/ 61 w 87"/>
                <a:gd name="T73" fmla="*/ 3 h 84"/>
                <a:gd name="T74" fmla="*/ 66 w 87"/>
                <a:gd name="T75" fmla="*/ 5 h 84"/>
                <a:gd name="T76" fmla="*/ 72 w 87"/>
                <a:gd name="T77" fmla="*/ 10 h 84"/>
                <a:gd name="T78" fmla="*/ 76 w 87"/>
                <a:gd name="T79" fmla="*/ 14 h 84"/>
                <a:gd name="T80" fmla="*/ 78 w 87"/>
                <a:gd name="T81" fmla="*/ 17 h 8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7"/>
                <a:gd name="T124" fmla="*/ 0 h 84"/>
                <a:gd name="T125" fmla="*/ 87 w 87"/>
                <a:gd name="T126" fmla="*/ 84 h 8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7" h="84">
                  <a:moveTo>
                    <a:pt x="78" y="17"/>
                  </a:moveTo>
                  <a:lnTo>
                    <a:pt x="80" y="20"/>
                  </a:lnTo>
                  <a:lnTo>
                    <a:pt x="83" y="25"/>
                  </a:lnTo>
                  <a:lnTo>
                    <a:pt x="85" y="33"/>
                  </a:lnTo>
                  <a:lnTo>
                    <a:pt x="86" y="40"/>
                  </a:lnTo>
                  <a:lnTo>
                    <a:pt x="87" y="49"/>
                  </a:lnTo>
                  <a:lnTo>
                    <a:pt x="83" y="56"/>
                  </a:lnTo>
                  <a:lnTo>
                    <a:pt x="81" y="60"/>
                  </a:lnTo>
                  <a:lnTo>
                    <a:pt x="80" y="64"/>
                  </a:lnTo>
                  <a:lnTo>
                    <a:pt x="76" y="70"/>
                  </a:lnTo>
                  <a:lnTo>
                    <a:pt x="69" y="76"/>
                  </a:lnTo>
                  <a:lnTo>
                    <a:pt x="61" y="81"/>
                  </a:lnTo>
                  <a:lnTo>
                    <a:pt x="52" y="82"/>
                  </a:lnTo>
                  <a:lnTo>
                    <a:pt x="45" y="84"/>
                  </a:lnTo>
                  <a:lnTo>
                    <a:pt x="37" y="84"/>
                  </a:lnTo>
                  <a:lnTo>
                    <a:pt x="29" y="81"/>
                  </a:lnTo>
                  <a:lnTo>
                    <a:pt x="24" y="79"/>
                  </a:lnTo>
                  <a:lnTo>
                    <a:pt x="21" y="78"/>
                  </a:lnTo>
                  <a:lnTo>
                    <a:pt x="13" y="73"/>
                  </a:lnTo>
                  <a:lnTo>
                    <a:pt x="10" y="70"/>
                  </a:lnTo>
                  <a:lnTo>
                    <a:pt x="8" y="67"/>
                  </a:lnTo>
                  <a:lnTo>
                    <a:pt x="6" y="64"/>
                  </a:lnTo>
                  <a:lnTo>
                    <a:pt x="4" y="59"/>
                  </a:lnTo>
                  <a:lnTo>
                    <a:pt x="1" y="51"/>
                  </a:lnTo>
                  <a:lnTo>
                    <a:pt x="0" y="44"/>
                  </a:lnTo>
                  <a:lnTo>
                    <a:pt x="1" y="36"/>
                  </a:lnTo>
                  <a:lnTo>
                    <a:pt x="2" y="28"/>
                  </a:lnTo>
                  <a:lnTo>
                    <a:pt x="4" y="23"/>
                  </a:lnTo>
                  <a:lnTo>
                    <a:pt x="6" y="20"/>
                  </a:lnTo>
                  <a:lnTo>
                    <a:pt x="10" y="12"/>
                  </a:lnTo>
                  <a:lnTo>
                    <a:pt x="18" y="8"/>
                  </a:lnTo>
                  <a:lnTo>
                    <a:pt x="26" y="3"/>
                  </a:lnTo>
                  <a:lnTo>
                    <a:pt x="34" y="0"/>
                  </a:lnTo>
                  <a:lnTo>
                    <a:pt x="41" y="0"/>
                  </a:lnTo>
                  <a:lnTo>
                    <a:pt x="49" y="0"/>
                  </a:lnTo>
                  <a:lnTo>
                    <a:pt x="58" y="1"/>
                  </a:lnTo>
                  <a:lnTo>
                    <a:pt x="61" y="3"/>
                  </a:lnTo>
                  <a:lnTo>
                    <a:pt x="66" y="5"/>
                  </a:lnTo>
                  <a:lnTo>
                    <a:pt x="72" y="10"/>
                  </a:lnTo>
                  <a:lnTo>
                    <a:pt x="76" y="14"/>
                  </a:lnTo>
                  <a:lnTo>
                    <a:pt x="78" y="17"/>
                  </a:lnTo>
                  <a:close/>
                </a:path>
              </a:pathLst>
            </a:custGeom>
            <a:solidFill>
              <a:srgbClr val="F561AF"/>
            </a:solidFill>
            <a:ln w="9525">
              <a:noFill/>
              <a:round/>
              <a:headEnd/>
              <a:tailEnd/>
            </a:ln>
          </p:spPr>
          <p:txBody>
            <a:bodyPr/>
            <a:lstStyle/>
            <a:p>
              <a:endParaRPr lang="ru-RU"/>
            </a:p>
          </p:txBody>
        </p:sp>
        <p:sp>
          <p:nvSpPr>
            <p:cNvPr id="22988" name="Freeform 1861"/>
            <p:cNvSpPr>
              <a:spLocks/>
            </p:cNvSpPr>
            <p:nvPr/>
          </p:nvSpPr>
          <p:spPr bwMode="auto">
            <a:xfrm>
              <a:off x="3996" y="3531"/>
              <a:ext cx="24" cy="62"/>
            </a:xfrm>
            <a:custGeom>
              <a:avLst/>
              <a:gdLst>
                <a:gd name="T0" fmla="*/ 16 w 24"/>
                <a:gd name="T1" fmla="*/ 0 h 62"/>
                <a:gd name="T2" fmla="*/ 22 w 24"/>
                <a:gd name="T3" fmla="*/ 15 h 62"/>
                <a:gd name="T4" fmla="*/ 24 w 24"/>
                <a:gd name="T5" fmla="*/ 32 h 62"/>
                <a:gd name="T6" fmla="*/ 18 w 24"/>
                <a:gd name="T7" fmla="*/ 47 h 62"/>
                <a:gd name="T8" fmla="*/ 12 w 24"/>
                <a:gd name="T9" fmla="*/ 55 h 62"/>
                <a:gd name="T10" fmla="*/ 5 w 24"/>
                <a:gd name="T11" fmla="*/ 62 h 62"/>
                <a:gd name="T12" fmla="*/ 0 w 24"/>
                <a:gd name="T13" fmla="*/ 57 h 62"/>
                <a:gd name="T14" fmla="*/ 6 w 24"/>
                <a:gd name="T15" fmla="*/ 51 h 62"/>
                <a:gd name="T16" fmla="*/ 12 w 24"/>
                <a:gd name="T17" fmla="*/ 46 h 62"/>
                <a:gd name="T18" fmla="*/ 18 w 24"/>
                <a:gd name="T19" fmla="*/ 30 h 62"/>
                <a:gd name="T20" fmla="*/ 16 w 24"/>
                <a:gd name="T21" fmla="*/ 15 h 62"/>
                <a:gd name="T22" fmla="*/ 10 w 24"/>
                <a:gd name="T23" fmla="*/ 1 h 62"/>
                <a:gd name="T24" fmla="*/ 16 w 24"/>
                <a:gd name="T25" fmla="*/ 0 h 6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
                <a:gd name="T40" fmla="*/ 0 h 62"/>
                <a:gd name="T41" fmla="*/ 24 w 24"/>
                <a:gd name="T42" fmla="*/ 62 h 6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 h="62">
                  <a:moveTo>
                    <a:pt x="16" y="0"/>
                  </a:moveTo>
                  <a:lnTo>
                    <a:pt x="22" y="15"/>
                  </a:lnTo>
                  <a:lnTo>
                    <a:pt x="24" y="32"/>
                  </a:lnTo>
                  <a:lnTo>
                    <a:pt x="18" y="47"/>
                  </a:lnTo>
                  <a:lnTo>
                    <a:pt x="12" y="55"/>
                  </a:lnTo>
                  <a:lnTo>
                    <a:pt x="5" y="62"/>
                  </a:lnTo>
                  <a:lnTo>
                    <a:pt x="0" y="57"/>
                  </a:lnTo>
                  <a:lnTo>
                    <a:pt x="6" y="51"/>
                  </a:lnTo>
                  <a:lnTo>
                    <a:pt x="12" y="46"/>
                  </a:lnTo>
                  <a:lnTo>
                    <a:pt x="18" y="30"/>
                  </a:lnTo>
                  <a:lnTo>
                    <a:pt x="16" y="15"/>
                  </a:lnTo>
                  <a:lnTo>
                    <a:pt x="10" y="1"/>
                  </a:lnTo>
                  <a:lnTo>
                    <a:pt x="16" y="0"/>
                  </a:lnTo>
                  <a:close/>
                </a:path>
              </a:pathLst>
            </a:custGeom>
            <a:solidFill>
              <a:srgbClr val="F8BDD6"/>
            </a:solidFill>
            <a:ln w="9525">
              <a:noFill/>
              <a:round/>
              <a:headEnd/>
              <a:tailEnd/>
            </a:ln>
          </p:spPr>
          <p:txBody>
            <a:bodyPr/>
            <a:lstStyle/>
            <a:p>
              <a:endParaRPr lang="ru-RU"/>
            </a:p>
          </p:txBody>
        </p:sp>
        <p:sp>
          <p:nvSpPr>
            <p:cNvPr id="22989" name="Freeform 1862"/>
            <p:cNvSpPr>
              <a:spLocks/>
            </p:cNvSpPr>
            <p:nvPr/>
          </p:nvSpPr>
          <p:spPr bwMode="auto">
            <a:xfrm>
              <a:off x="3933" y="3578"/>
              <a:ext cx="66" cy="23"/>
            </a:xfrm>
            <a:custGeom>
              <a:avLst/>
              <a:gdLst>
                <a:gd name="T0" fmla="*/ 66 w 66"/>
                <a:gd name="T1" fmla="*/ 15 h 23"/>
                <a:gd name="T2" fmla="*/ 50 w 66"/>
                <a:gd name="T3" fmla="*/ 22 h 23"/>
                <a:gd name="T4" fmla="*/ 33 w 66"/>
                <a:gd name="T5" fmla="*/ 23 h 23"/>
                <a:gd name="T6" fmla="*/ 13 w 66"/>
                <a:gd name="T7" fmla="*/ 15 h 23"/>
                <a:gd name="T8" fmla="*/ 0 w 66"/>
                <a:gd name="T9" fmla="*/ 4 h 23"/>
                <a:gd name="T10" fmla="*/ 5 w 66"/>
                <a:gd name="T11" fmla="*/ 0 h 23"/>
                <a:gd name="T12" fmla="*/ 18 w 66"/>
                <a:gd name="T13" fmla="*/ 11 h 23"/>
                <a:gd name="T14" fmla="*/ 33 w 66"/>
                <a:gd name="T15" fmla="*/ 17 h 23"/>
                <a:gd name="T16" fmla="*/ 49 w 66"/>
                <a:gd name="T17" fmla="*/ 15 h 23"/>
                <a:gd name="T18" fmla="*/ 65 w 66"/>
                <a:gd name="T19" fmla="*/ 9 h 23"/>
                <a:gd name="T20" fmla="*/ 66 w 66"/>
                <a:gd name="T21" fmla="*/ 15 h 2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6"/>
                <a:gd name="T34" fmla="*/ 0 h 23"/>
                <a:gd name="T35" fmla="*/ 66 w 66"/>
                <a:gd name="T36" fmla="*/ 23 h 2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6" h="23">
                  <a:moveTo>
                    <a:pt x="66" y="15"/>
                  </a:moveTo>
                  <a:lnTo>
                    <a:pt x="50" y="22"/>
                  </a:lnTo>
                  <a:lnTo>
                    <a:pt x="33" y="23"/>
                  </a:lnTo>
                  <a:lnTo>
                    <a:pt x="13" y="15"/>
                  </a:lnTo>
                  <a:lnTo>
                    <a:pt x="0" y="4"/>
                  </a:lnTo>
                  <a:lnTo>
                    <a:pt x="5" y="0"/>
                  </a:lnTo>
                  <a:lnTo>
                    <a:pt x="18" y="11"/>
                  </a:lnTo>
                  <a:lnTo>
                    <a:pt x="33" y="17"/>
                  </a:lnTo>
                  <a:lnTo>
                    <a:pt x="49" y="15"/>
                  </a:lnTo>
                  <a:lnTo>
                    <a:pt x="65" y="9"/>
                  </a:lnTo>
                  <a:lnTo>
                    <a:pt x="66" y="15"/>
                  </a:lnTo>
                  <a:close/>
                </a:path>
              </a:pathLst>
            </a:custGeom>
            <a:solidFill>
              <a:srgbClr val="F8BDD6"/>
            </a:solidFill>
            <a:ln w="9525">
              <a:noFill/>
              <a:round/>
              <a:headEnd/>
              <a:tailEnd/>
            </a:ln>
          </p:spPr>
          <p:txBody>
            <a:bodyPr/>
            <a:lstStyle/>
            <a:p>
              <a:endParaRPr lang="ru-RU"/>
            </a:p>
          </p:txBody>
        </p:sp>
        <p:sp>
          <p:nvSpPr>
            <p:cNvPr id="22990" name="Freeform 1863"/>
            <p:cNvSpPr>
              <a:spLocks/>
            </p:cNvSpPr>
            <p:nvPr/>
          </p:nvSpPr>
          <p:spPr bwMode="auto">
            <a:xfrm>
              <a:off x="3995" y="3588"/>
              <a:ext cx="4" cy="7"/>
            </a:xfrm>
            <a:custGeom>
              <a:avLst/>
              <a:gdLst>
                <a:gd name="T0" fmla="*/ 4 w 4"/>
                <a:gd name="T1" fmla="*/ 6 h 7"/>
                <a:gd name="T2" fmla="*/ 2 w 4"/>
                <a:gd name="T3" fmla="*/ 7 h 7"/>
                <a:gd name="T4" fmla="*/ 1 w 4"/>
                <a:gd name="T5" fmla="*/ 0 h 7"/>
                <a:gd name="T6" fmla="*/ 0 w 4"/>
                <a:gd name="T7" fmla="*/ 0 h 7"/>
                <a:gd name="T8" fmla="*/ 4 w 4"/>
                <a:gd name="T9" fmla="*/ 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4" y="6"/>
                  </a:moveTo>
                  <a:lnTo>
                    <a:pt x="2" y="7"/>
                  </a:lnTo>
                  <a:lnTo>
                    <a:pt x="1" y="0"/>
                  </a:lnTo>
                  <a:lnTo>
                    <a:pt x="0" y="0"/>
                  </a:lnTo>
                  <a:lnTo>
                    <a:pt x="4" y="6"/>
                  </a:lnTo>
                  <a:close/>
                </a:path>
              </a:pathLst>
            </a:custGeom>
            <a:solidFill>
              <a:srgbClr val="F8BDD6"/>
            </a:solidFill>
            <a:ln w="9525">
              <a:noFill/>
              <a:round/>
              <a:headEnd/>
              <a:tailEnd/>
            </a:ln>
          </p:spPr>
          <p:txBody>
            <a:bodyPr/>
            <a:lstStyle/>
            <a:p>
              <a:endParaRPr lang="ru-RU"/>
            </a:p>
          </p:txBody>
        </p:sp>
        <p:sp>
          <p:nvSpPr>
            <p:cNvPr id="22991" name="Freeform 1864"/>
            <p:cNvSpPr>
              <a:spLocks/>
            </p:cNvSpPr>
            <p:nvPr/>
          </p:nvSpPr>
          <p:spPr bwMode="auto">
            <a:xfrm>
              <a:off x="3926" y="3517"/>
              <a:ext cx="22" cy="66"/>
            </a:xfrm>
            <a:custGeom>
              <a:avLst/>
              <a:gdLst>
                <a:gd name="T0" fmla="*/ 8 w 22"/>
                <a:gd name="T1" fmla="*/ 66 h 66"/>
                <a:gd name="T2" fmla="*/ 0 w 22"/>
                <a:gd name="T3" fmla="*/ 50 h 66"/>
                <a:gd name="T4" fmla="*/ 0 w 22"/>
                <a:gd name="T5" fmla="*/ 31 h 66"/>
                <a:gd name="T6" fmla="*/ 4 w 22"/>
                <a:gd name="T7" fmla="*/ 15 h 66"/>
                <a:gd name="T8" fmla="*/ 12 w 22"/>
                <a:gd name="T9" fmla="*/ 6 h 66"/>
                <a:gd name="T10" fmla="*/ 18 w 22"/>
                <a:gd name="T11" fmla="*/ 0 h 66"/>
                <a:gd name="T12" fmla="*/ 22 w 22"/>
                <a:gd name="T13" fmla="*/ 5 h 66"/>
                <a:gd name="T14" fmla="*/ 16 w 22"/>
                <a:gd name="T15" fmla="*/ 10 h 66"/>
                <a:gd name="T16" fmla="*/ 10 w 22"/>
                <a:gd name="T17" fmla="*/ 18 h 66"/>
                <a:gd name="T18" fmla="*/ 4 w 22"/>
                <a:gd name="T19" fmla="*/ 31 h 66"/>
                <a:gd name="T20" fmla="*/ 5 w 22"/>
                <a:gd name="T21" fmla="*/ 47 h 66"/>
                <a:gd name="T22" fmla="*/ 13 w 22"/>
                <a:gd name="T23" fmla="*/ 61 h 66"/>
                <a:gd name="T24" fmla="*/ 8 w 22"/>
                <a:gd name="T25" fmla="*/ 66 h 6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2"/>
                <a:gd name="T40" fmla="*/ 0 h 66"/>
                <a:gd name="T41" fmla="*/ 22 w 22"/>
                <a:gd name="T42" fmla="*/ 66 h 6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2" h="66">
                  <a:moveTo>
                    <a:pt x="8" y="66"/>
                  </a:moveTo>
                  <a:lnTo>
                    <a:pt x="0" y="50"/>
                  </a:lnTo>
                  <a:lnTo>
                    <a:pt x="0" y="31"/>
                  </a:lnTo>
                  <a:lnTo>
                    <a:pt x="4" y="15"/>
                  </a:lnTo>
                  <a:lnTo>
                    <a:pt x="12" y="6"/>
                  </a:lnTo>
                  <a:lnTo>
                    <a:pt x="18" y="0"/>
                  </a:lnTo>
                  <a:lnTo>
                    <a:pt x="22" y="5"/>
                  </a:lnTo>
                  <a:lnTo>
                    <a:pt x="16" y="10"/>
                  </a:lnTo>
                  <a:lnTo>
                    <a:pt x="10" y="18"/>
                  </a:lnTo>
                  <a:lnTo>
                    <a:pt x="4" y="31"/>
                  </a:lnTo>
                  <a:lnTo>
                    <a:pt x="5" y="47"/>
                  </a:lnTo>
                  <a:lnTo>
                    <a:pt x="13" y="61"/>
                  </a:lnTo>
                  <a:lnTo>
                    <a:pt x="8" y="66"/>
                  </a:lnTo>
                  <a:close/>
                </a:path>
              </a:pathLst>
            </a:custGeom>
            <a:solidFill>
              <a:srgbClr val="F8BDD6"/>
            </a:solidFill>
            <a:ln w="9525">
              <a:noFill/>
              <a:round/>
              <a:headEnd/>
              <a:tailEnd/>
            </a:ln>
          </p:spPr>
          <p:txBody>
            <a:bodyPr/>
            <a:lstStyle/>
            <a:p>
              <a:endParaRPr lang="ru-RU"/>
            </a:p>
          </p:txBody>
        </p:sp>
        <p:sp>
          <p:nvSpPr>
            <p:cNvPr id="22992" name="Freeform 1865"/>
            <p:cNvSpPr>
              <a:spLocks/>
            </p:cNvSpPr>
            <p:nvPr/>
          </p:nvSpPr>
          <p:spPr bwMode="auto">
            <a:xfrm>
              <a:off x="3933" y="3578"/>
              <a:ext cx="6" cy="5"/>
            </a:xfrm>
            <a:custGeom>
              <a:avLst/>
              <a:gdLst>
                <a:gd name="T0" fmla="*/ 0 w 6"/>
                <a:gd name="T1" fmla="*/ 5 h 5"/>
                <a:gd name="T2" fmla="*/ 6 w 6"/>
                <a:gd name="T3" fmla="*/ 0 h 5"/>
                <a:gd name="T4" fmla="*/ 0 w 6"/>
                <a:gd name="T5" fmla="*/ 5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0" y="5"/>
                  </a:moveTo>
                  <a:lnTo>
                    <a:pt x="6" y="0"/>
                  </a:lnTo>
                  <a:lnTo>
                    <a:pt x="0" y="5"/>
                  </a:lnTo>
                  <a:close/>
                </a:path>
              </a:pathLst>
            </a:custGeom>
            <a:solidFill>
              <a:srgbClr val="F8BDD6"/>
            </a:solidFill>
            <a:ln w="9525">
              <a:noFill/>
              <a:round/>
              <a:headEnd/>
              <a:tailEnd/>
            </a:ln>
          </p:spPr>
          <p:txBody>
            <a:bodyPr/>
            <a:lstStyle/>
            <a:p>
              <a:endParaRPr lang="ru-RU"/>
            </a:p>
          </p:txBody>
        </p:sp>
        <p:sp>
          <p:nvSpPr>
            <p:cNvPr id="22993" name="Freeform 1866"/>
            <p:cNvSpPr>
              <a:spLocks/>
            </p:cNvSpPr>
            <p:nvPr/>
          </p:nvSpPr>
          <p:spPr bwMode="auto">
            <a:xfrm>
              <a:off x="3945" y="3510"/>
              <a:ext cx="66" cy="22"/>
            </a:xfrm>
            <a:custGeom>
              <a:avLst/>
              <a:gdLst>
                <a:gd name="T0" fmla="*/ 0 w 66"/>
                <a:gd name="T1" fmla="*/ 8 h 22"/>
                <a:gd name="T2" fmla="*/ 18 w 66"/>
                <a:gd name="T3" fmla="*/ 0 h 22"/>
                <a:gd name="T4" fmla="*/ 37 w 66"/>
                <a:gd name="T5" fmla="*/ 0 h 22"/>
                <a:gd name="T6" fmla="*/ 54 w 66"/>
                <a:gd name="T7" fmla="*/ 4 h 22"/>
                <a:gd name="T8" fmla="*/ 66 w 66"/>
                <a:gd name="T9" fmla="*/ 17 h 22"/>
                <a:gd name="T10" fmla="*/ 62 w 66"/>
                <a:gd name="T11" fmla="*/ 22 h 22"/>
                <a:gd name="T12" fmla="*/ 49 w 66"/>
                <a:gd name="T13" fmla="*/ 10 h 22"/>
                <a:gd name="T14" fmla="*/ 34 w 66"/>
                <a:gd name="T15" fmla="*/ 5 h 22"/>
                <a:gd name="T16" fmla="*/ 18 w 66"/>
                <a:gd name="T17" fmla="*/ 5 h 22"/>
                <a:gd name="T18" fmla="*/ 3 w 66"/>
                <a:gd name="T19" fmla="*/ 13 h 22"/>
                <a:gd name="T20" fmla="*/ 0 w 66"/>
                <a:gd name="T21" fmla="*/ 8 h 2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6"/>
                <a:gd name="T34" fmla="*/ 0 h 22"/>
                <a:gd name="T35" fmla="*/ 66 w 66"/>
                <a:gd name="T36" fmla="*/ 22 h 2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6" h="22">
                  <a:moveTo>
                    <a:pt x="0" y="8"/>
                  </a:moveTo>
                  <a:lnTo>
                    <a:pt x="18" y="0"/>
                  </a:lnTo>
                  <a:lnTo>
                    <a:pt x="37" y="0"/>
                  </a:lnTo>
                  <a:lnTo>
                    <a:pt x="54" y="4"/>
                  </a:lnTo>
                  <a:lnTo>
                    <a:pt x="66" y="17"/>
                  </a:lnTo>
                  <a:lnTo>
                    <a:pt x="62" y="22"/>
                  </a:lnTo>
                  <a:lnTo>
                    <a:pt x="49" y="10"/>
                  </a:lnTo>
                  <a:lnTo>
                    <a:pt x="34" y="5"/>
                  </a:lnTo>
                  <a:lnTo>
                    <a:pt x="18" y="5"/>
                  </a:lnTo>
                  <a:lnTo>
                    <a:pt x="3" y="13"/>
                  </a:lnTo>
                  <a:lnTo>
                    <a:pt x="0" y="8"/>
                  </a:lnTo>
                  <a:close/>
                </a:path>
              </a:pathLst>
            </a:custGeom>
            <a:solidFill>
              <a:srgbClr val="F8BDD6"/>
            </a:solidFill>
            <a:ln w="9525">
              <a:noFill/>
              <a:round/>
              <a:headEnd/>
              <a:tailEnd/>
            </a:ln>
          </p:spPr>
          <p:txBody>
            <a:bodyPr/>
            <a:lstStyle/>
            <a:p>
              <a:endParaRPr lang="ru-RU"/>
            </a:p>
          </p:txBody>
        </p:sp>
        <p:sp>
          <p:nvSpPr>
            <p:cNvPr id="22994" name="Freeform 1867"/>
            <p:cNvSpPr>
              <a:spLocks/>
            </p:cNvSpPr>
            <p:nvPr/>
          </p:nvSpPr>
          <p:spPr bwMode="auto">
            <a:xfrm>
              <a:off x="3944" y="3517"/>
              <a:ext cx="6" cy="5"/>
            </a:xfrm>
            <a:custGeom>
              <a:avLst/>
              <a:gdLst>
                <a:gd name="T0" fmla="*/ 0 w 6"/>
                <a:gd name="T1" fmla="*/ 0 h 5"/>
                <a:gd name="T2" fmla="*/ 2 w 6"/>
                <a:gd name="T3" fmla="*/ 0 h 5"/>
                <a:gd name="T4" fmla="*/ 6 w 6"/>
                <a:gd name="T5" fmla="*/ 5 h 5"/>
                <a:gd name="T6" fmla="*/ 0 w 6"/>
                <a:gd name="T7" fmla="*/ 0 h 5"/>
                <a:gd name="T8" fmla="*/ 0 60000 65536"/>
                <a:gd name="T9" fmla="*/ 0 60000 65536"/>
                <a:gd name="T10" fmla="*/ 0 60000 65536"/>
                <a:gd name="T11" fmla="*/ 0 60000 65536"/>
                <a:gd name="T12" fmla="*/ 0 w 6"/>
                <a:gd name="T13" fmla="*/ 0 h 5"/>
                <a:gd name="T14" fmla="*/ 6 w 6"/>
                <a:gd name="T15" fmla="*/ 5 h 5"/>
              </a:gdLst>
              <a:ahLst/>
              <a:cxnLst>
                <a:cxn ang="T8">
                  <a:pos x="T0" y="T1"/>
                </a:cxn>
                <a:cxn ang="T9">
                  <a:pos x="T2" y="T3"/>
                </a:cxn>
                <a:cxn ang="T10">
                  <a:pos x="T4" y="T5"/>
                </a:cxn>
                <a:cxn ang="T11">
                  <a:pos x="T6" y="T7"/>
                </a:cxn>
              </a:cxnLst>
              <a:rect l="T12" t="T13" r="T14" b="T15"/>
              <a:pathLst>
                <a:path w="6" h="5">
                  <a:moveTo>
                    <a:pt x="0" y="0"/>
                  </a:moveTo>
                  <a:lnTo>
                    <a:pt x="2" y="0"/>
                  </a:lnTo>
                  <a:lnTo>
                    <a:pt x="6" y="5"/>
                  </a:lnTo>
                  <a:lnTo>
                    <a:pt x="0" y="0"/>
                  </a:lnTo>
                  <a:close/>
                </a:path>
              </a:pathLst>
            </a:custGeom>
            <a:solidFill>
              <a:srgbClr val="F8BDD6"/>
            </a:solidFill>
            <a:ln w="9525">
              <a:noFill/>
              <a:round/>
              <a:headEnd/>
              <a:tailEnd/>
            </a:ln>
          </p:spPr>
          <p:txBody>
            <a:bodyPr/>
            <a:lstStyle/>
            <a:p>
              <a:endParaRPr lang="ru-RU"/>
            </a:p>
          </p:txBody>
        </p:sp>
        <p:sp>
          <p:nvSpPr>
            <p:cNvPr id="22995" name="Freeform 1868"/>
            <p:cNvSpPr>
              <a:spLocks/>
            </p:cNvSpPr>
            <p:nvPr/>
          </p:nvSpPr>
          <p:spPr bwMode="auto">
            <a:xfrm>
              <a:off x="4004" y="3527"/>
              <a:ext cx="7" cy="5"/>
            </a:xfrm>
            <a:custGeom>
              <a:avLst/>
              <a:gdLst>
                <a:gd name="T0" fmla="*/ 5 w 7"/>
                <a:gd name="T1" fmla="*/ 0 h 5"/>
                <a:gd name="T2" fmla="*/ 7 w 7"/>
                <a:gd name="T3" fmla="*/ 4 h 5"/>
                <a:gd name="T4" fmla="*/ 0 w 7"/>
                <a:gd name="T5" fmla="*/ 5 h 5"/>
                <a:gd name="T6" fmla="*/ 5 w 7"/>
                <a:gd name="T7" fmla="*/ 0 h 5"/>
                <a:gd name="T8" fmla="*/ 0 60000 65536"/>
                <a:gd name="T9" fmla="*/ 0 60000 65536"/>
                <a:gd name="T10" fmla="*/ 0 60000 65536"/>
                <a:gd name="T11" fmla="*/ 0 60000 65536"/>
                <a:gd name="T12" fmla="*/ 0 w 7"/>
                <a:gd name="T13" fmla="*/ 0 h 5"/>
                <a:gd name="T14" fmla="*/ 7 w 7"/>
                <a:gd name="T15" fmla="*/ 5 h 5"/>
              </a:gdLst>
              <a:ahLst/>
              <a:cxnLst>
                <a:cxn ang="T8">
                  <a:pos x="T0" y="T1"/>
                </a:cxn>
                <a:cxn ang="T9">
                  <a:pos x="T2" y="T3"/>
                </a:cxn>
                <a:cxn ang="T10">
                  <a:pos x="T4" y="T5"/>
                </a:cxn>
                <a:cxn ang="T11">
                  <a:pos x="T6" y="T7"/>
                </a:cxn>
              </a:cxnLst>
              <a:rect l="T12" t="T13" r="T14" b="T15"/>
              <a:pathLst>
                <a:path w="7" h="5">
                  <a:moveTo>
                    <a:pt x="5" y="0"/>
                  </a:moveTo>
                  <a:lnTo>
                    <a:pt x="7" y="4"/>
                  </a:lnTo>
                  <a:lnTo>
                    <a:pt x="0" y="5"/>
                  </a:lnTo>
                  <a:lnTo>
                    <a:pt x="5" y="0"/>
                  </a:lnTo>
                  <a:close/>
                </a:path>
              </a:pathLst>
            </a:custGeom>
            <a:solidFill>
              <a:srgbClr val="F8BDD6"/>
            </a:solidFill>
            <a:ln w="9525">
              <a:noFill/>
              <a:round/>
              <a:headEnd/>
              <a:tailEnd/>
            </a:ln>
          </p:spPr>
          <p:txBody>
            <a:bodyPr/>
            <a:lstStyle/>
            <a:p>
              <a:endParaRPr lang="ru-RU"/>
            </a:p>
          </p:txBody>
        </p:sp>
        <p:sp>
          <p:nvSpPr>
            <p:cNvPr id="22996" name="Freeform 1869"/>
            <p:cNvSpPr>
              <a:spLocks/>
            </p:cNvSpPr>
            <p:nvPr/>
          </p:nvSpPr>
          <p:spPr bwMode="auto">
            <a:xfrm>
              <a:off x="3795" y="3608"/>
              <a:ext cx="89" cy="86"/>
            </a:xfrm>
            <a:custGeom>
              <a:avLst/>
              <a:gdLst>
                <a:gd name="T0" fmla="*/ 80 w 89"/>
                <a:gd name="T1" fmla="*/ 18 h 86"/>
                <a:gd name="T2" fmla="*/ 83 w 89"/>
                <a:gd name="T3" fmla="*/ 21 h 86"/>
                <a:gd name="T4" fmla="*/ 84 w 89"/>
                <a:gd name="T5" fmla="*/ 25 h 86"/>
                <a:gd name="T6" fmla="*/ 87 w 89"/>
                <a:gd name="T7" fmla="*/ 34 h 86"/>
                <a:gd name="T8" fmla="*/ 89 w 89"/>
                <a:gd name="T9" fmla="*/ 42 h 86"/>
                <a:gd name="T10" fmla="*/ 87 w 89"/>
                <a:gd name="T11" fmla="*/ 50 h 86"/>
                <a:gd name="T12" fmla="*/ 86 w 89"/>
                <a:gd name="T13" fmla="*/ 58 h 86"/>
                <a:gd name="T14" fmla="*/ 84 w 89"/>
                <a:gd name="T15" fmla="*/ 63 h 86"/>
                <a:gd name="T16" fmla="*/ 83 w 89"/>
                <a:gd name="T17" fmla="*/ 65 h 86"/>
                <a:gd name="T18" fmla="*/ 76 w 89"/>
                <a:gd name="T19" fmla="*/ 72 h 86"/>
                <a:gd name="T20" fmla="*/ 70 w 89"/>
                <a:gd name="T21" fmla="*/ 78 h 86"/>
                <a:gd name="T22" fmla="*/ 62 w 89"/>
                <a:gd name="T23" fmla="*/ 84 h 86"/>
                <a:gd name="T24" fmla="*/ 54 w 89"/>
                <a:gd name="T25" fmla="*/ 86 h 86"/>
                <a:gd name="T26" fmla="*/ 46 w 89"/>
                <a:gd name="T27" fmla="*/ 86 h 86"/>
                <a:gd name="T28" fmla="*/ 36 w 89"/>
                <a:gd name="T29" fmla="*/ 86 h 86"/>
                <a:gd name="T30" fmla="*/ 28 w 89"/>
                <a:gd name="T31" fmla="*/ 84 h 86"/>
                <a:gd name="T32" fmla="*/ 25 w 89"/>
                <a:gd name="T33" fmla="*/ 82 h 86"/>
                <a:gd name="T34" fmla="*/ 21 w 89"/>
                <a:gd name="T35" fmla="*/ 80 h 86"/>
                <a:gd name="T36" fmla="*/ 14 w 89"/>
                <a:gd name="T37" fmla="*/ 75 h 86"/>
                <a:gd name="T38" fmla="*/ 11 w 89"/>
                <a:gd name="T39" fmla="*/ 73 h 86"/>
                <a:gd name="T40" fmla="*/ 8 w 89"/>
                <a:gd name="T41" fmla="*/ 69 h 86"/>
                <a:gd name="T42" fmla="*/ 4 w 89"/>
                <a:gd name="T43" fmla="*/ 65 h 86"/>
                <a:gd name="T44" fmla="*/ 3 w 89"/>
                <a:gd name="T45" fmla="*/ 61 h 86"/>
                <a:gd name="T46" fmla="*/ 0 w 89"/>
                <a:gd name="T47" fmla="*/ 53 h 86"/>
                <a:gd name="T48" fmla="*/ 0 w 89"/>
                <a:gd name="T49" fmla="*/ 46 h 86"/>
                <a:gd name="T50" fmla="*/ 0 w 89"/>
                <a:gd name="T51" fmla="*/ 37 h 86"/>
                <a:gd name="T52" fmla="*/ 1 w 89"/>
                <a:gd name="T53" fmla="*/ 27 h 86"/>
                <a:gd name="T54" fmla="*/ 3 w 89"/>
                <a:gd name="T55" fmla="*/ 25 h 86"/>
                <a:gd name="T56" fmla="*/ 6 w 89"/>
                <a:gd name="T57" fmla="*/ 21 h 86"/>
                <a:gd name="T58" fmla="*/ 11 w 89"/>
                <a:gd name="T59" fmla="*/ 13 h 86"/>
                <a:gd name="T60" fmla="*/ 17 w 89"/>
                <a:gd name="T61" fmla="*/ 8 h 86"/>
                <a:gd name="T62" fmla="*/ 25 w 89"/>
                <a:gd name="T63" fmla="*/ 4 h 86"/>
                <a:gd name="T64" fmla="*/ 33 w 89"/>
                <a:gd name="T65" fmla="*/ 0 h 86"/>
                <a:gd name="T66" fmla="*/ 43 w 89"/>
                <a:gd name="T67" fmla="*/ 0 h 86"/>
                <a:gd name="T68" fmla="*/ 51 w 89"/>
                <a:gd name="T69" fmla="*/ 0 h 86"/>
                <a:gd name="T70" fmla="*/ 59 w 89"/>
                <a:gd name="T71" fmla="*/ 2 h 86"/>
                <a:gd name="T72" fmla="*/ 64 w 89"/>
                <a:gd name="T73" fmla="*/ 4 h 86"/>
                <a:gd name="T74" fmla="*/ 67 w 89"/>
                <a:gd name="T75" fmla="*/ 4 h 86"/>
                <a:gd name="T76" fmla="*/ 74 w 89"/>
                <a:gd name="T77" fmla="*/ 12 h 86"/>
                <a:gd name="T78" fmla="*/ 76 w 89"/>
                <a:gd name="T79" fmla="*/ 15 h 86"/>
                <a:gd name="T80" fmla="*/ 80 w 89"/>
                <a:gd name="T81" fmla="*/ 18 h 8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9"/>
                <a:gd name="T124" fmla="*/ 0 h 86"/>
                <a:gd name="T125" fmla="*/ 89 w 89"/>
                <a:gd name="T126" fmla="*/ 86 h 8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9" h="86">
                  <a:moveTo>
                    <a:pt x="80" y="18"/>
                  </a:moveTo>
                  <a:lnTo>
                    <a:pt x="83" y="21"/>
                  </a:lnTo>
                  <a:lnTo>
                    <a:pt x="84" y="25"/>
                  </a:lnTo>
                  <a:lnTo>
                    <a:pt x="87" y="34"/>
                  </a:lnTo>
                  <a:lnTo>
                    <a:pt x="89" y="42"/>
                  </a:lnTo>
                  <a:lnTo>
                    <a:pt x="87" y="50"/>
                  </a:lnTo>
                  <a:lnTo>
                    <a:pt x="86" y="58"/>
                  </a:lnTo>
                  <a:lnTo>
                    <a:pt x="84" y="63"/>
                  </a:lnTo>
                  <a:lnTo>
                    <a:pt x="83" y="65"/>
                  </a:lnTo>
                  <a:lnTo>
                    <a:pt x="76" y="72"/>
                  </a:lnTo>
                  <a:lnTo>
                    <a:pt x="70" y="78"/>
                  </a:lnTo>
                  <a:lnTo>
                    <a:pt x="62" y="84"/>
                  </a:lnTo>
                  <a:lnTo>
                    <a:pt x="54" y="86"/>
                  </a:lnTo>
                  <a:lnTo>
                    <a:pt x="46" y="86"/>
                  </a:lnTo>
                  <a:lnTo>
                    <a:pt x="36" y="86"/>
                  </a:lnTo>
                  <a:lnTo>
                    <a:pt x="28" y="84"/>
                  </a:lnTo>
                  <a:lnTo>
                    <a:pt x="25" y="82"/>
                  </a:lnTo>
                  <a:lnTo>
                    <a:pt x="21" y="80"/>
                  </a:lnTo>
                  <a:lnTo>
                    <a:pt x="14" y="75"/>
                  </a:lnTo>
                  <a:lnTo>
                    <a:pt x="11" y="73"/>
                  </a:lnTo>
                  <a:lnTo>
                    <a:pt x="8" y="69"/>
                  </a:lnTo>
                  <a:lnTo>
                    <a:pt x="4" y="65"/>
                  </a:lnTo>
                  <a:lnTo>
                    <a:pt x="3" y="61"/>
                  </a:lnTo>
                  <a:lnTo>
                    <a:pt x="0" y="53"/>
                  </a:lnTo>
                  <a:lnTo>
                    <a:pt x="0" y="46"/>
                  </a:lnTo>
                  <a:lnTo>
                    <a:pt x="0" y="37"/>
                  </a:lnTo>
                  <a:lnTo>
                    <a:pt x="1" y="27"/>
                  </a:lnTo>
                  <a:lnTo>
                    <a:pt x="3" y="25"/>
                  </a:lnTo>
                  <a:lnTo>
                    <a:pt x="6" y="21"/>
                  </a:lnTo>
                  <a:lnTo>
                    <a:pt x="11" y="13"/>
                  </a:lnTo>
                  <a:lnTo>
                    <a:pt x="17" y="8"/>
                  </a:lnTo>
                  <a:lnTo>
                    <a:pt x="25" y="4"/>
                  </a:lnTo>
                  <a:lnTo>
                    <a:pt x="33" y="0"/>
                  </a:lnTo>
                  <a:lnTo>
                    <a:pt x="43" y="0"/>
                  </a:lnTo>
                  <a:lnTo>
                    <a:pt x="51" y="0"/>
                  </a:lnTo>
                  <a:lnTo>
                    <a:pt x="59" y="2"/>
                  </a:lnTo>
                  <a:lnTo>
                    <a:pt x="64" y="4"/>
                  </a:lnTo>
                  <a:lnTo>
                    <a:pt x="67" y="4"/>
                  </a:lnTo>
                  <a:lnTo>
                    <a:pt x="74" y="12"/>
                  </a:lnTo>
                  <a:lnTo>
                    <a:pt x="76" y="15"/>
                  </a:lnTo>
                  <a:lnTo>
                    <a:pt x="80" y="18"/>
                  </a:lnTo>
                  <a:close/>
                </a:path>
              </a:pathLst>
            </a:custGeom>
            <a:solidFill>
              <a:srgbClr val="F561AF"/>
            </a:solidFill>
            <a:ln w="9525">
              <a:noFill/>
              <a:round/>
              <a:headEnd/>
              <a:tailEnd/>
            </a:ln>
          </p:spPr>
          <p:txBody>
            <a:bodyPr/>
            <a:lstStyle/>
            <a:p>
              <a:endParaRPr lang="ru-RU"/>
            </a:p>
          </p:txBody>
        </p:sp>
        <p:sp>
          <p:nvSpPr>
            <p:cNvPr id="22997" name="Freeform 1870"/>
            <p:cNvSpPr>
              <a:spLocks/>
            </p:cNvSpPr>
            <p:nvPr/>
          </p:nvSpPr>
          <p:spPr bwMode="auto">
            <a:xfrm>
              <a:off x="3862" y="3625"/>
              <a:ext cx="24" cy="61"/>
            </a:xfrm>
            <a:custGeom>
              <a:avLst/>
              <a:gdLst>
                <a:gd name="T0" fmla="*/ 16 w 24"/>
                <a:gd name="T1" fmla="*/ 0 h 61"/>
                <a:gd name="T2" fmla="*/ 24 w 24"/>
                <a:gd name="T3" fmla="*/ 16 h 61"/>
                <a:gd name="T4" fmla="*/ 24 w 24"/>
                <a:gd name="T5" fmla="*/ 31 h 61"/>
                <a:gd name="T6" fmla="*/ 19 w 24"/>
                <a:gd name="T7" fmla="*/ 47 h 61"/>
                <a:gd name="T8" fmla="*/ 11 w 24"/>
                <a:gd name="T9" fmla="*/ 55 h 61"/>
                <a:gd name="T10" fmla="*/ 5 w 24"/>
                <a:gd name="T11" fmla="*/ 61 h 61"/>
                <a:gd name="T12" fmla="*/ 0 w 24"/>
                <a:gd name="T13" fmla="*/ 56 h 61"/>
                <a:gd name="T14" fmla="*/ 7 w 24"/>
                <a:gd name="T15" fmla="*/ 50 h 61"/>
                <a:gd name="T16" fmla="*/ 13 w 24"/>
                <a:gd name="T17" fmla="*/ 46 h 61"/>
                <a:gd name="T18" fmla="*/ 17 w 24"/>
                <a:gd name="T19" fmla="*/ 30 h 61"/>
                <a:gd name="T20" fmla="*/ 17 w 24"/>
                <a:gd name="T21" fmla="*/ 16 h 61"/>
                <a:gd name="T22" fmla="*/ 9 w 24"/>
                <a:gd name="T23" fmla="*/ 2 h 61"/>
                <a:gd name="T24" fmla="*/ 16 w 24"/>
                <a:gd name="T25" fmla="*/ 0 h 6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
                <a:gd name="T40" fmla="*/ 0 h 61"/>
                <a:gd name="T41" fmla="*/ 24 w 24"/>
                <a:gd name="T42" fmla="*/ 61 h 6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 h="61">
                  <a:moveTo>
                    <a:pt x="16" y="0"/>
                  </a:moveTo>
                  <a:lnTo>
                    <a:pt x="24" y="16"/>
                  </a:lnTo>
                  <a:lnTo>
                    <a:pt x="24" y="31"/>
                  </a:lnTo>
                  <a:lnTo>
                    <a:pt x="19" y="47"/>
                  </a:lnTo>
                  <a:lnTo>
                    <a:pt x="11" y="55"/>
                  </a:lnTo>
                  <a:lnTo>
                    <a:pt x="5" y="61"/>
                  </a:lnTo>
                  <a:lnTo>
                    <a:pt x="0" y="56"/>
                  </a:lnTo>
                  <a:lnTo>
                    <a:pt x="7" y="50"/>
                  </a:lnTo>
                  <a:lnTo>
                    <a:pt x="13" y="46"/>
                  </a:lnTo>
                  <a:lnTo>
                    <a:pt x="17" y="30"/>
                  </a:lnTo>
                  <a:lnTo>
                    <a:pt x="17" y="16"/>
                  </a:lnTo>
                  <a:lnTo>
                    <a:pt x="9" y="2"/>
                  </a:lnTo>
                  <a:lnTo>
                    <a:pt x="16" y="0"/>
                  </a:lnTo>
                  <a:close/>
                </a:path>
              </a:pathLst>
            </a:custGeom>
            <a:solidFill>
              <a:srgbClr val="F8BDD6"/>
            </a:solidFill>
            <a:ln w="9525">
              <a:noFill/>
              <a:round/>
              <a:headEnd/>
              <a:tailEnd/>
            </a:ln>
          </p:spPr>
          <p:txBody>
            <a:bodyPr/>
            <a:lstStyle/>
            <a:p>
              <a:endParaRPr lang="ru-RU"/>
            </a:p>
          </p:txBody>
        </p:sp>
        <p:sp>
          <p:nvSpPr>
            <p:cNvPr id="22998" name="Freeform 1871"/>
            <p:cNvSpPr>
              <a:spLocks/>
            </p:cNvSpPr>
            <p:nvPr/>
          </p:nvSpPr>
          <p:spPr bwMode="auto">
            <a:xfrm>
              <a:off x="3799" y="3672"/>
              <a:ext cx="66" cy="26"/>
            </a:xfrm>
            <a:custGeom>
              <a:avLst/>
              <a:gdLst>
                <a:gd name="T0" fmla="*/ 66 w 66"/>
                <a:gd name="T1" fmla="*/ 17 h 26"/>
                <a:gd name="T2" fmla="*/ 49 w 66"/>
                <a:gd name="T3" fmla="*/ 24 h 26"/>
                <a:gd name="T4" fmla="*/ 32 w 66"/>
                <a:gd name="T5" fmla="*/ 26 h 26"/>
                <a:gd name="T6" fmla="*/ 13 w 66"/>
                <a:gd name="T7" fmla="*/ 18 h 26"/>
                <a:gd name="T8" fmla="*/ 0 w 66"/>
                <a:gd name="T9" fmla="*/ 6 h 26"/>
                <a:gd name="T10" fmla="*/ 5 w 66"/>
                <a:gd name="T11" fmla="*/ 0 h 26"/>
                <a:gd name="T12" fmla="*/ 18 w 66"/>
                <a:gd name="T13" fmla="*/ 12 h 26"/>
                <a:gd name="T14" fmla="*/ 32 w 66"/>
                <a:gd name="T15" fmla="*/ 20 h 26"/>
                <a:gd name="T16" fmla="*/ 48 w 66"/>
                <a:gd name="T17" fmla="*/ 17 h 26"/>
                <a:gd name="T18" fmla="*/ 64 w 66"/>
                <a:gd name="T19" fmla="*/ 10 h 26"/>
                <a:gd name="T20" fmla="*/ 66 w 66"/>
                <a:gd name="T21" fmla="*/ 17 h 2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6"/>
                <a:gd name="T34" fmla="*/ 0 h 26"/>
                <a:gd name="T35" fmla="*/ 66 w 66"/>
                <a:gd name="T36" fmla="*/ 26 h 2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6" h="26">
                  <a:moveTo>
                    <a:pt x="66" y="17"/>
                  </a:moveTo>
                  <a:lnTo>
                    <a:pt x="49" y="24"/>
                  </a:lnTo>
                  <a:lnTo>
                    <a:pt x="32" y="26"/>
                  </a:lnTo>
                  <a:lnTo>
                    <a:pt x="13" y="18"/>
                  </a:lnTo>
                  <a:lnTo>
                    <a:pt x="0" y="6"/>
                  </a:lnTo>
                  <a:lnTo>
                    <a:pt x="5" y="0"/>
                  </a:lnTo>
                  <a:lnTo>
                    <a:pt x="18" y="12"/>
                  </a:lnTo>
                  <a:lnTo>
                    <a:pt x="32" y="20"/>
                  </a:lnTo>
                  <a:lnTo>
                    <a:pt x="48" y="17"/>
                  </a:lnTo>
                  <a:lnTo>
                    <a:pt x="64" y="10"/>
                  </a:lnTo>
                  <a:lnTo>
                    <a:pt x="66" y="17"/>
                  </a:lnTo>
                  <a:close/>
                </a:path>
              </a:pathLst>
            </a:custGeom>
            <a:solidFill>
              <a:srgbClr val="F8BDD6"/>
            </a:solidFill>
            <a:ln w="9525">
              <a:noFill/>
              <a:round/>
              <a:headEnd/>
              <a:tailEnd/>
            </a:ln>
          </p:spPr>
          <p:txBody>
            <a:bodyPr/>
            <a:lstStyle/>
            <a:p>
              <a:endParaRPr lang="ru-RU"/>
            </a:p>
          </p:txBody>
        </p:sp>
        <p:sp>
          <p:nvSpPr>
            <p:cNvPr id="22999" name="Freeform 1872"/>
            <p:cNvSpPr>
              <a:spLocks/>
            </p:cNvSpPr>
            <p:nvPr/>
          </p:nvSpPr>
          <p:spPr bwMode="auto">
            <a:xfrm>
              <a:off x="3860" y="3681"/>
              <a:ext cx="5" cy="8"/>
            </a:xfrm>
            <a:custGeom>
              <a:avLst/>
              <a:gdLst>
                <a:gd name="T0" fmla="*/ 5 w 5"/>
                <a:gd name="T1" fmla="*/ 6 h 8"/>
                <a:gd name="T2" fmla="*/ 3 w 5"/>
                <a:gd name="T3" fmla="*/ 8 h 8"/>
                <a:gd name="T4" fmla="*/ 2 w 5"/>
                <a:gd name="T5" fmla="*/ 0 h 8"/>
                <a:gd name="T6" fmla="*/ 0 w 5"/>
                <a:gd name="T7" fmla="*/ 0 h 8"/>
                <a:gd name="T8" fmla="*/ 5 w 5"/>
                <a:gd name="T9" fmla="*/ 6 h 8"/>
                <a:gd name="T10" fmla="*/ 0 60000 65536"/>
                <a:gd name="T11" fmla="*/ 0 60000 65536"/>
                <a:gd name="T12" fmla="*/ 0 60000 65536"/>
                <a:gd name="T13" fmla="*/ 0 60000 65536"/>
                <a:gd name="T14" fmla="*/ 0 60000 65536"/>
                <a:gd name="T15" fmla="*/ 0 w 5"/>
                <a:gd name="T16" fmla="*/ 0 h 8"/>
                <a:gd name="T17" fmla="*/ 5 w 5"/>
                <a:gd name="T18" fmla="*/ 8 h 8"/>
              </a:gdLst>
              <a:ahLst/>
              <a:cxnLst>
                <a:cxn ang="T10">
                  <a:pos x="T0" y="T1"/>
                </a:cxn>
                <a:cxn ang="T11">
                  <a:pos x="T2" y="T3"/>
                </a:cxn>
                <a:cxn ang="T12">
                  <a:pos x="T4" y="T5"/>
                </a:cxn>
                <a:cxn ang="T13">
                  <a:pos x="T6" y="T7"/>
                </a:cxn>
                <a:cxn ang="T14">
                  <a:pos x="T8" y="T9"/>
                </a:cxn>
              </a:cxnLst>
              <a:rect l="T15" t="T16" r="T17" b="T18"/>
              <a:pathLst>
                <a:path w="5" h="8">
                  <a:moveTo>
                    <a:pt x="5" y="6"/>
                  </a:moveTo>
                  <a:lnTo>
                    <a:pt x="3" y="8"/>
                  </a:lnTo>
                  <a:lnTo>
                    <a:pt x="2" y="0"/>
                  </a:lnTo>
                  <a:lnTo>
                    <a:pt x="0" y="0"/>
                  </a:lnTo>
                  <a:lnTo>
                    <a:pt x="5" y="6"/>
                  </a:lnTo>
                  <a:close/>
                </a:path>
              </a:pathLst>
            </a:custGeom>
            <a:solidFill>
              <a:srgbClr val="F8BDD6"/>
            </a:solidFill>
            <a:ln w="9525">
              <a:noFill/>
              <a:round/>
              <a:headEnd/>
              <a:tailEnd/>
            </a:ln>
          </p:spPr>
          <p:txBody>
            <a:bodyPr/>
            <a:lstStyle/>
            <a:p>
              <a:endParaRPr lang="ru-RU"/>
            </a:p>
          </p:txBody>
        </p:sp>
        <p:sp>
          <p:nvSpPr>
            <p:cNvPr id="23000" name="Freeform 1873"/>
            <p:cNvSpPr>
              <a:spLocks/>
            </p:cNvSpPr>
            <p:nvPr/>
          </p:nvSpPr>
          <p:spPr bwMode="auto">
            <a:xfrm>
              <a:off x="3793" y="3613"/>
              <a:ext cx="21" cy="63"/>
            </a:xfrm>
            <a:custGeom>
              <a:avLst/>
              <a:gdLst>
                <a:gd name="T0" fmla="*/ 7 w 21"/>
                <a:gd name="T1" fmla="*/ 63 h 63"/>
                <a:gd name="T2" fmla="*/ 0 w 21"/>
                <a:gd name="T3" fmla="*/ 48 h 63"/>
                <a:gd name="T4" fmla="*/ 0 w 21"/>
                <a:gd name="T5" fmla="*/ 29 h 63"/>
                <a:gd name="T6" fmla="*/ 7 w 21"/>
                <a:gd name="T7" fmla="*/ 14 h 63"/>
                <a:gd name="T8" fmla="*/ 11 w 21"/>
                <a:gd name="T9" fmla="*/ 7 h 63"/>
                <a:gd name="T10" fmla="*/ 16 w 21"/>
                <a:gd name="T11" fmla="*/ 0 h 63"/>
                <a:gd name="T12" fmla="*/ 21 w 21"/>
                <a:gd name="T13" fmla="*/ 5 h 63"/>
                <a:gd name="T14" fmla="*/ 15 w 21"/>
                <a:gd name="T15" fmla="*/ 10 h 63"/>
                <a:gd name="T16" fmla="*/ 11 w 21"/>
                <a:gd name="T17" fmla="*/ 17 h 63"/>
                <a:gd name="T18" fmla="*/ 5 w 21"/>
                <a:gd name="T19" fmla="*/ 29 h 63"/>
                <a:gd name="T20" fmla="*/ 5 w 21"/>
                <a:gd name="T21" fmla="*/ 45 h 63"/>
                <a:gd name="T22" fmla="*/ 12 w 21"/>
                <a:gd name="T23" fmla="*/ 58 h 63"/>
                <a:gd name="T24" fmla="*/ 7 w 21"/>
                <a:gd name="T25" fmla="*/ 63 h 6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1"/>
                <a:gd name="T40" fmla="*/ 0 h 63"/>
                <a:gd name="T41" fmla="*/ 21 w 21"/>
                <a:gd name="T42" fmla="*/ 63 h 6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1" h="63">
                  <a:moveTo>
                    <a:pt x="7" y="63"/>
                  </a:moveTo>
                  <a:lnTo>
                    <a:pt x="0" y="48"/>
                  </a:lnTo>
                  <a:lnTo>
                    <a:pt x="0" y="29"/>
                  </a:lnTo>
                  <a:lnTo>
                    <a:pt x="7" y="14"/>
                  </a:lnTo>
                  <a:lnTo>
                    <a:pt x="11" y="7"/>
                  </a:lnTo>
                  <a:lnTo>
                    <a:pt x="16" y="0"/>
                  </a:lnTo>
                  <a:lnTo>
                    <a:pt x="21" y="5"/>
                  </a:lnTo>
                  <a:lnTo>
                    <a:pt x="15" y="10"/>
                  </a:lnTo>
                  <a:lnTo>
                    <a:pt x="11" y="17"/>
                  </a:lnTo>
                  <a:lnTo>
                    <a:pt x="5" y="29"/>
                  </a:lnTo>
                  <a:lnTo>
                    <a:pt x="5" y="45"/>
                  </a:lnTo>
                  <a:lnTo>
                    <a:pt x="12" y="58"/>
                  </a:lnTo>
                  <a:lnTo>
                    <a:pt x="7" y="63"/>
                  </a:lnTo>
                  <a:close/>
                </a:path>
              </a:pathLst>
            </a:custGeom>
            <a:solidFill>
              <a:srgbClr val="F8BDD6"/>
            </a:solidFill>
            <a:ln w="9525">
              <a:noFill/>
              <a:round/>
              <a:headEnd/>
              <a:tailEnd/>
            </a:ln>
          </p:spPr>
          <p:txBody>
            <a:bodyPr/>
            <a:lstStyle/>
            <a:p>
              <a:endParaRPr lang="ru-RU"/>
            </a:p>
          </p:txBody>
        </p:sp>
        <p:sp>
          <p:nvSpPr>
            <p:cNvPr id="23001" name="Freeform 1874"/>
            <p:cNvSpPr>
              <a:spLocks/>
            </p:cNvSpPr>
            <p:nvPr/>
          </p:nvSpPr>
          <p:spPr bwMode="auto">
            <a:xfrm>
              <a:off x="3799" y="3672"/>
              <a:ext cx="6" cy="4"/>
            </a:xfrm>
            <a:custGeom>
              <a:avLst/>
              <a:gdLst>
                <a:gd name="T0" fmla="*/ 0 w 6"/>
                <a:gd name="T1" fmla="*/ 4 h 4"/>
                <a:gd name="T2" fmla="*/ 6 w 6"/>
                <a:gd name="T3" fmla="*/ 0 h 4"/>
                <a:gd name="T4" fmla="*/ 0 w 6"/>
                <a:gd name="T5" fmla="*/ 4 h 4"/>
                <a:gd name="T6" fmla="*/ 0 60000 65536"/>
                <a:gd name="T7" fmla="*/ 0 60000 65536"/>
                <a:gd name="T8" fmla="*/ 0 60000 65536"/>
                <a:gd name="T9" fmla="*/ 0 w 6"/>
                <a:gd name="T10" fmla="*/ 0 h 4"/>
                <a:gd name="T11" fmla="*/ 6 w 6"/>
                <a:gd name="T12" fmla="*/ 4 h 4"/>
              </a:gdLst>
              <a:ahLst/>
              <a:cxnLst>
                <a:cxn ang="T6">
                  <a:pos x="T0" y="T1"/>
                </a:cxn>
                <a:cxn ang="T7">
                  <a:pos x="T2" y="T3"/>
                </a:cxn>
                <a:cxn ang="T8">
                  <a:pos x="T4" y="T5"/>
                </a:cxn>
              </a:cxnLst>
              <a:rect l="T9" t="T10" r="T11" b="T12"/>
              <a:pathLst>
                <a:path w="6" h="4">
                  <a:moveTo>
                    <a:pt x="0" y="4"/>
                  </a:moveTo>
                  <a:lnTo>
                    <a:pt x="6" y="0"/>
                  </a:lnTo>
                  <a:lnTo>
                    <a:pt x="0" y="4"/>
                  </a:lnTo>
                  <a:close/>
                </a:path>
              </a:pathLst>
            </a:custGeom>
            <a:solidFill>
              <a:srgbClr val="F8BDD6"/>
            </a:solidFill>
            <a:ln w="9525">
              <a:noFill/>
              <a:round/>
              <a:headEnd/>
              <a:tailEnd/>
            </a:ln>
          </p:spPr>
          <p:txBody>
            <a:bodyPr/>
            <a:lstStyle/>
            <a:p>
              <a:endParaRPr lang="ru-RU"/>
            </a:p>
          </p:txBody>
        </p:sp>
        <p:sp>
          <p:nvSpPr>
            <p:cNvPr id="23002" name="Freeform 1875"/>
            <p:cNvSpPr>
              <a:spLocks/>
            </p:cNvSpPr>
            <p:nvPr/>
          </p:nvSpPr>
          <p:spPr bwMode="auto">
            <a:xfrm>
              <a:off x="3809" y="3605"/>
              <a:ext cx="65" cy="22"/>
            </a:xfrm>
            <a:custGeom>
              <a:avLst/>
              <a:gdLst>
                <a:gd name="T0" fmla="*/ 0 w 65"/>
                <a:gd name="T1" fmla="*/ 7 h 22"/>
                <a:gd name="T2" fmla="*/ 18 w 65"/>
                <a:gd name="T3" fmla="*/ 0 h 22"/>
                <a:gd name="T4" fmla="*/ 37 w 65"/>
                <a:gd name="T5" fmla="*/ 0 h 22"/>
                <a:gd name="T6" fmla="*/ 52 w 65"/>
                <a:gd name="T7" fmla="*/ 5 h 22"/>
                <a:gd name="T8" fmla="*/ 65 w 65"/>
                <a:gd name="T9" fmla="*/ 18 h 22"/>
                <a:gd name="T10" fmla="*/ 60 w 65"/>
                <a:gd name="T11" fmla="*/ 22 h 22"/>
                <a:gd name="T12" fmla="*/ 48 w 65"/>
                <a:gd name="T13" fmla="*/ 9 h 22"/>
                <a:gd name="T14" fmla="*/ 33 w 65"/>
                <a:gd name="T15" fmla="*/ 5 h 22"/>
                <a:gd name="T16" fmla="*/ 18 w 65"/>
                <a:gd name="T17" fmla="*/ 5 h 22"/>
                <a:gd name="T18" fmla="*/ 4 w 65"/>
                <a:gd name="T19" fmla="*/ 13 h 22"/>
                <a:gd name="T20" fmla="*/ 0 w 65"/>
                <a:gd name="T21" fmla="*/ 7 h 2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22"/>
                <a:gd name="T35" fmla="*/ 65 w 65"/>
                <a:gd name="T36" fmla="*/ 22 h 2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22">
                  <a:moveTo>
                    <a:pt x="0" y="7"/>
                  </a:moveTo>
                  <a:lnTo>
                    <a:pt x="18" y="0"/>
                  </a:lnTo>
                  <a:lnTo>
                    <a:pt x="37" y="0"/>
                  </a:lnTo>
                  <a:lnTo>
                    <a:pt x="52" y="5"/>
                  </a:lnTo>
                  <a:lnTo>
                    <a:pt x="65" y="18"/>
                  </a:lnTo>
                  <a:lnTo>
                    <a:pt x="60" y="22"/>
                  </a:lnTo>
                  <a:lnTo>
                    <a:pt x="48" y="9"/>
                  </a:lnTo>
                  <a:lnTo>
                    <a:pt x="33" y="5"/>
                  </a:lnTo>
                  <a:lnTo>
                    <a:pt x="18" y="5"/>
                  </a:lnTo>
                  <a:lnTo>
                    <a:pt x="4" y="13"/>
                  </a:lnTo>
                  <a:lnTo>
                    <a:pt x="0" y="7"/>
                  </a:lnTo>
                  <a:close/>
                </a:path>
              </a:pathLst>
            </a:custGeom>
            <a:solidFill>
              <a:srgbClr val="F8BDD6"/>
            </a:solidFill>
            <a:ln w="9525">
              <a:noFill/>
              <a:round/>
              <a:headEnd/>
              <a:tailEnd/>
            </a:ln>
          </p:spPr>
          <p:txBody>
            <a:bodyPr/>
            <a:lstStyle/>
            <a:p>
              <a:endParaRPr lang="ru-RU"/>
            </a:p>
          </p:txBody>
        </p:sp>
        <p:sp>
          <p:nvSpPr>
            <p:cNvPr id="23003" name="Freeform 1876"/>
            <p:cNvSpPr>
              <a:spLocks/>
            </p:cNvSpPr>
            <p:nvPr/>
          </p:nvSpPr>
          <p:spPr bwMode="auto">
            <a:xfrm>
              <a:off x="3808" y="3613"/>
              <a:ext cx="5" cy="4"/>
            </a:xfrm>
            <a:custGeom>
              <a:avLst/>
              <a:gdLst>
                <a:gd name="T0" fmla="*/ 0 w 5"/>
                <a:gd name="T1" fmla="*/ 0 h 4"/>
                <a:gd name="T2" fmla="*/ 1 w 5"/>
                <a:gd name="T3" fmla="*/ 0 h 4"/>
                <a:gd name="T4" fmla="*/ 5 w 5"/>
                <a:gd name="T5" fmla="*/ 4 h 4"/>
                <a:gd name="T6" fmla="*/ 0 w 5"/>
                <a:gd name="T7" fmla="*/ 0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0"/>
                  </a:moveTo>
                  <a:lnTo>
                    <a:pt x="1" y="0"/>
                  </a:lnTo>
                  <a:lnTo>
                    <a:pt x="5" y="4"/>
                  </a:lnTo>
                  <a:lnTo>
                    <a:pt x="0" y="0"/>
                  </a:lnTo>
                  <a:close/>
                </a:path>
              </a:pathLst>
            </a:custGeom>
            <a:solidFill>
              <a:srgbClr val="F8BDD6"/>
            </a:solidFill>
            <a:ln w="9525">
              <a:noFill/>
              <a:round/>
              <a:headEnd/>
              <a:tailEnd/>
            </a:ln>
          </p:spPr>
          <p:txBody>
            <a:bodyPr/>
            <a:lstStyle/>
            <a:p>
              <a:endParaRPr lang="ru-RU"/>
            </a:p>
          </p:txBody>
        </p:sp>
        <p:sp>
          <p:nvSpPr>
            <p:cNvPr id="23004" name="Freeform 1877"/>
            <p:cNvSpPr>
              <a:spLocks/>
            </p:cNvSpPr>
            <p:nvPr/>
          </p:nvSpPr>
          <p:spPr bwMode="auto">
            <a:xfrm>
              <a:off x="3871" y="3622"/>
              <a:ext cx="4" cy="5"/>
            </a:xfrm>
            <a:custGeom>
              <a:avLst/>
              <a:gdLst>
                <a:gd name="T0" fmla="*/ 3 w 4"/>
                <a:gd name="T1" fmla="*/ 0 h 5"/>
                <a:gd name="T2" fmla="*/ 4 w 4"/>
                <a:gd name="T3" fmla="*/ 3 h 5"/>
                <a:gd name="T4" fmla="*/ 0 w 4"/>
                <a:gd name="T5" fmla="*/ 5 h 5"/>
                <a:gd name="T6" fmla="*/ 3 w 4"/>
                <a:gd name="T7" fmla="*/ 0 h 5"/>
                <a:gd name="T8" fmla="*/ 0 60000 65536"/>
                <a:gd name="T9" fmla="*/ 0 60000 65536"/>
                <a:gd name="T10" fmla="*/ 0 60000 65536"/>
                <a:gd name="T11" fmla="*/ 0 60000 65536"/>
                <a:gd name="T12" fmla="*/ 0 w 4"/>
                <a:gd name="T13" fmla="*/ 0 h 5"/>
                <a:gd name="T14" fmla="*/ 4 w 4"/>
                <a:gd name="T15" fmla="*/ 5 h 5"/>
              </a:gdLst>
              <a:ahLst/>
              <a:cxnLst>
                <a:cxn ang="T8">
                  <a:pos x="T0" y="T1"/>
                </a:cxn>
                <a:cxn ang="T9">
                  <a:pos x="T2" y="T3"/>
                </a:cxn>
                <a:cxn ang="T10">
                  <a:pos x="T4" y="T5"/>
                </a:cxn>
                <a:cxn ang="T11">
                  <a:pos x="T6" y="T7"/>
                </a:cxn>
              </a:cxnLst>
              <a:rect l="T12" t="T13" r="T14" b="T15"/>
              <a:pathLst>
                <a:path w="4" h="5">
                  <a:moveTo>
                    <a:pt x="3" y="0"/>
                  </a:moveTo>
                  <a:lnTo>
                    <a:pt x="4" y="3"/>
                  </a:lnTo>
                  <a:lnTo>
                    <a:pt x="0" y="5"/>
                  </a:lnTo>
                  <a:lnTo>
                    <a:pt x="3" y="0"/>
                  </a:lnTo>
                  <a:close/>
                </a:path>
              </a:pathLst>
            </a:custGeom>
            <a:solidFill>
              <a:srgbClr val="F8BDD6"/>
            </a:solidFill>
            <a:ln w="9525">
              <a:noFill/>
              <a:round/>
              <a:headEnd/>
              <a:tailEnd/>
            </a:ln>
          </p:spPr>
          <p:txBody>
            <a:bodyPr/>
            <a:lstStyle/>
            <a:p>
              <a:endParaRPr lang="ru-RU"/>
            </a:p>
          </p:txBody>
        </p:sp>
        <p:sp>
          <p:nvSpPr>
            <p:cNvPr id="23005" name="Freeform 1878"/>
            <p:cNvSpPr>
              <a:spLocks/>
            </p:cNvSpPr>
            <p:nvPr/>
          </p:nvSpPr>
          <p:spPr bwMode="auto">
            <a:xfrm>
              <a:off x="2846" y="3360"/>
              <a:ext cx="89" cy="84"/>
            </a:xfrm>
            <a:custGeom>
              <a:avLst/>
              <a:gdLst>
                <a:gd name="T0" fmla="*/ 89 w 89"/>
                <a:gd name="T1" fmla="*/ 43 h 84"/>
                <a:gd name="T2" fmla="*/ 89 w 89"/>
                <a:gd name="T3" fmla="*/ 51 h 84"/>
                <a:gd name="T4" fmla="*/ 88 w 89"/>
                <a:gd name="T5" fmla="*/ 55 h 84"/>
                <a:gd name="T6" fmla="*/ 87 w 89"/>
                <a:gd name="T7" fmla="*/ 58 h 84"/>
                <a:gd name="T8" fmla="*/ 81 w 89"/>
                <a:gd name="T9" fmla="*/ 66 h 84"/>
                <a:gd name="T10" fmla="*/ 77 w 89"/>
                <a:gd name="T11" fmla="*/ 73 h 84"/>
                <a:gd name="T12" fmla="*/ 70 w 89"/>
                <a:gd name="T13" fmla="*/ 77 h 84"/>
                <a:gd name="T14" fmla="*/ 62 w 89"/>
                <a:gd name="T15" fmla="*/ 82 h 84"/>
                <a:gd name="T16" fmla="*/ 54 w 89"/>
                <a:gd name="T17" fmla="*/ 84 h 84"/>
                <a:gd name="T18" fmla="*/ 45 w 89"/>
                <a:gd name="T19" fmla="*/ 84 h 84"/>
                <a:gd name="T20" fmla="*/ 37 w 89"/>
                <a:gd name="T21" fmla="*/ 84 h 84"/>
                <a:gd name="T22" fmla="*/ 28 w 89"/>
                <a:gd name="T23" fmla="*/ 82 h 84"/>
                <a:gd name="T24" fmla="*/ 21 w 89"/>
                <a:gd name="T25" fmla="*/ 77 h 84"/>
                <a:gd name="T26" fmla="*/ 13 w 89"/>
                <a:gd name="T27" fmla="*/ 73 h 84"/>
                <a:gd name="T28" fmla="*/ 7 w 89"/>
                <a:gd name="T29" fmla="*/ 66 h 84"/>
                <a:gd name="T30" fmla="*/ 3 w 89"/>
                <a:gd name="T31" fmla="*/ 58 h 84"/>
                <a:gd name="T32" fmla="*/ 1 w 89"/>
                <a:gd name="T33" fmla="*/ 51 h 84"/>
                <a:gd name="T34" fmla="*/ 0 w 89"/>
                <a:gd name="T35" fmla="*/ 43 h 84"/>
                <a:gd name="T36" fmla="*/ 1 w 89"/>
                <a:gd name="T37" fmla="*/ 34 h 84"/>
                <a:gd name="T38" fmla="*/ 3 w 89"/>
                <a:gd name="T39" fmla="*/ 31 h 84"/>
                <a:gd name="T40" fmla="*/ 3 w 89"/>
                <a:gd name="T41" fmla="*/ 26 h 84"/>
                <a:gd name="T42" fmla="*/ 7 w 89"/>
                <a:gd name="T43" fmla="*/ 18 h 84"/>
                <a:gd name="T44" fmla="*/ 13 w 89"/>
                <a:gd name="T45" fmla="*/ 12 h 84"/>
                <a:gd name="T46" fmla="*/ 20 w 89"/>
                <a:gd name="T47" fmla="*/ 7 h 84"/>
                <a:gd name="T48" fmla="*/ 27 w 89"/>
                <a:gd name="T49" fmla="*/ 5 h 84"/>
                <a:gd name="T50" fmla="*/ 37 w 89"/>
                <a:gd name="T51" fmla="*/ 1 h 84"/>
                <a:gd name="T52" fmla="*/ 45 w 89"/>
                <a:gd name="T53" fmla="*/ 0 h 84"/>
                <a:gd name="T54" fmla="*/ 54 w 89"/>
                <a:gd name="T55" fmla="*/ 1 h 84"/>
                <a:gd name="T56" fmla="*/ 62 w 89"/>
                <a:gd name="T57" fmla="*/ 5 h 84"/>
                <a:gd name="T58" fmla="*/ 70 w 89"/>
                <a:gd name="T59" fmla="*/ 7 h 84"/>
                <a:gd name="T60" fmla="*/ 77 w 89"/>
                <a:gd name="T61" fmla="*/ 12 h 84"/>
                <a:gd name="T62" fmla="*/ 81 w 89"/>
                <a:gd name="T63" fmla="*/ 18 h 84"/>
                <a:gd name="T64" fmla="*/ 86 w 89"/>
                <a:gd name="T65" fmla="*/ 26 h 84"/>
                <a:gd name="T66" fmla="*/ 89 w 89"/>
                <a:gd name="T67" fmla="*/ 34 h 84"/>
                <a:gd name="T68" fmla="*/ 89 w 89"/>
                <a:gd name="T69" fmla="*/ 43 h 8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89"/>
                <a:gd name="T106" fmla="*/ 0 h 84"/>
                <a:gd name="T107" fmla="*/ 89 w 89"/>
                <a:gd name="T108" fmla="*/ 84 h 8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89" h="84">
                  <a:moveTo>
                    <a:pt x="89" y="43"/>
                  </a:moveTo>
                  <a:lnTo>
                    <a:pt x="89" y="51"/>
                  </a:lnTo>
                  <a:lnTo>
                    <a:pt x="88" y="55"/>
                  </a:lnTo>
                  <a:lnTo>
                    <a:pt x="87" y="58"/>
                  </a:lnTo>
                  <a:lnTo>
                    <a:pt x="81" y="66"/>
                  </a:lnTo>
                  <a:lnTo>
                    <a:pt x="77" y="73"/>
                  </a:lnTo>
                  <a:lnTo>
                    <a:pt x="70" y="77"/>
                  </a:lnTo>
                  <a:lnTo>
                    <a:pt x="62" y="82"/>
                  </a:lnTo>
                  <a:lnTo>
                    <a:pt x="54" y="84"/>
                  </a:lnTo>
                  <a:lnTo>
                    <a:pt x="45" y="84"/>
                  </a:lnTo>
                  <a:lnTo>
                    <a:pt x="37" y="84"/>
                  </a:lnTo>
                  <a:lnTo>
                    <a:pt x="28" y="82"/>
                  </a:lnTo>
                  <a:lnTo>
                    <a:pt x="21" y="77"/>
                  </a:lnTo>
                  <a:lnTo>
                    <a:pt x="13" y="73"/>
                  </a:lnTo>
                  <a:lnTo>
                    <a:pt x="7" y="66"/>
                  </a:lnTo>
                  <a:lnTo>
                    <a:pt x="3" y="58"/>
                  </a:lnTo>
                  <a:lnTo>
                    <a:pt x="1" y="51"/>
                  </a:lnTo>
                  <a:lnTo>
                    <a:pt x="0" y="43"/>
                  </a:lnTo>
                  <a:lnTo>
                    <a:pt x="1" y="34"/>
                  </a:lnTo>
                  <a:lnTo>
                    <a:pt x="3" y="31"/>
                  </a:lnTo>
                  <a:lnTo>
                    <a:pt x="3" y="26"/>
                  </a:lnTo>
                  <a:lnTo>
                    <a:pt x="7" y="18"/>
                  </a:lnTo>
                  <a:lnTo>
                    <a:pt x="13" y="12"/>
                  </a:lnTo>
                  <a:lnTo>
                    <a:pt x="20" y="7"/>
                  </a:lnTo>
                  <a:lnTo>
                    <a:pt x="27" y="5"/>
                  </a:lnTo>
                  <a:lnTo>
                    <a:pt x="37" y="1"/>
                  </a:lnTo>
                  <a:lnTo>
                    <a:pt x="45" y="0"/>
                  </a:lnTo>
                  <a:lnTo>
                    <a:pt x="54" y="1"/>
                  </a:lnTo>
                  <a:lnTo>
                    <a:pt x="62" y="5"/>
                  </a:lnTo>
                  <a:lnTo>
                    <a:pt x="70" y="7"/>
                  </a:lnTo>
                  <a:lnTo>
                    <a:pt x="77" y="12"/>
                  </a:lnTo>
                  <a:lnTo>
                    <a:pt x="81" y="18"/>
                  </a:lnTo>
                  <a:lnTo>
                    <a:pt x="86" y="26"/>
                  </a:lnTo>
                  <a:lnTo>
                    <a:pt x="89" y="34"/>
                  </a:lnTo>
                  <a:lnTo>
                    <a:pt x="89" y="43"/>
                  </a:lnTo>
                  <a:close/>
                </a:path>
              </a:pathLst>
            </a:custGeom>
            <a:solidFill>
              <a:srgbClr val="6EB25C"/>
            </a:solidFill>
            <a:ln w="9525">
              <a:noFill/>
              <a:round/>
              <a:headEnd/>
              <a:tailEnd/>
            </a:ln>
          </p:spPr>
          <p:txBody>
            <a:bodyPr/>
            <a:lstStyle/>
            <a:p>
              <a:endParaRPr lang="ru-RU"/>
            </a:p>
          </p:txBody>
        </p:sp>
        <p:sp>
          <p:nvSpPr>
            <p:cNvPr id="23006" name="Rectangle 1879"/>
            <p:cNvSpPr>
              <a:spLocks noChangeArrowheads="1"/>
            </p:cNvSpPr>
            <p:nvPr/>
          </p:nvSpPr>
          <p:spPr bwMode="auto">
            <a:xfrm>
              <a:off x="2886" y="3399"/>
              <a:ext cx="12" cy="549"/>
            </a:xfrm>
            <a:prstGeom prst="rect">
              <a:avLst/>
            </a:prstGeom>
            <a:solidFill>
              <a:srgbClr val="F8BDD6"/>
            </a:solidFill>
            <a:ln w="9525">
              <a:noFill/>
              <a:miter lim="800000"/>
              <a:headEnd/>
              <a:tailEnd/>
            </a:ln>
          </p:spPr>
          <p:txBody>
            <a:bodyPr/>
            <a:lstStyle/>
            <a:p>
              <a:endParaRPr lang="en-US"/>
            </a:p>
          </p:txBody>
        </p:sp>
        <p:sp>
          <p:nvSpPr>
            <p:cNvPr id="23007" name="Freeform 1880"/>
            <p:cNvSpPr>
              <a:spLocks/>
            </p:cNvSpPr>
            <p:nvPr/>
          </p:nvSpPr>
          <p:spPr bwMode="auto">
            <a:xfrm>
              <a:off x="2846" y="3882"/>
              <a:ext cx="89" cy="88"/>
            </a:xfrm>
            <a:custGeom>
              <a:avLst/>
              <a:gdLst>
                <a:gd name="T0" fmla="*/ 89 w 89"/>
                <a:gd name="T1" fmla="*/ 44 h 88"/>
                <a:gd name="T2" fmla="*/ 89 w 89"/>
                <a:gd name="T3" fmla="*/ 52 h 88"/>
                <a:gd name="T4" fmla="*/ 88 w 89"/>
                <a:gd name="T5" fmla="*/ 57 h 88"/>
                <a:gd name="T6" fmla="*/ 87 w 89"/>
                <a:gd name="T7" fmla="*/ 60 h 88"/>
                <a:gd name="T8" fmla="*/ 83 w 89"/>
                <a:gd name="T9" fmla="*/ 69 h 88"/>
                <a:gd name="T10" fmla="*/ 77 w 89"/>
                <a:gd name="T11" fmla="*/ 75 h 88"/>
                <a:gd name="T12" fmla="*/ 70 w 89"/>
                <a:gd name="T13" fmla="*/ 80 h 88"/>
                <a:gd name="T14" fmla="*/ 62 w 89"/>
                <a:gd name="T15" fmla="*/ 84 h 88"/>
                <a:gd name="T16" fmla="*/ 54 w 89"/>
                <a:gd name="T17" fmla="*/ 86 h 88"/>
                <a:gd name="T18" fmla="*/ 45 w 89"/>
                <a:gd name="T19" fmla="*/ 88 h 88"/>
                <a:gd name="T20" fmla="*/ 37 w 89"/>
                <a:gd name="T21" fmla="*/ 86 h 88"/>
                <a:gd name="T22" fmla="*/ 28 w 89"/>
                <a:gd name="T23" fmla="*/ 84 h 88"/>
                <a:gd name="T24" fmla="*/ 21 w 89"/>
                <a:gd name="T25" fmla="*/ 80 h 88"/>
                <a:gd name="T26" fmla="*/ 14 w 89"/>
                <a:gd name="T27" fmla="*/ 75 h 88"/>
                <a:gd name="T28" fmla="*/ 7 w 89"/>
                <a:gd name="T29" fmla="*/ 69 h 88"/>
                <a:gd name="T30" fmla="*/ 5 w 89"/>
                <a:gd name="T31" fmla="*/ 60 h 88"/>
                <a:gd name="T32" fmla="*/ 1 w 89"/>
                <a:gd name="T33" fmla="*/ 52 h 88"/>
                <a:gd name="T34" fmla="*/ 0 w 89"/>
                <a:gd name="T35" fmla="*/ 44 h 88"/>
                <a:gd name="T36" fmla="*/ 1 w 89"/>
                <a:gd name="T37" fmla="*/ 35 h 88"/>
                <a:gd name="T38" fmla="*/ 3 w 89"/>
                <a:gd name="T39" fmla="*/ 30 h 88"/>
                <a:gd name="T40" fmla="*/ 5 w 89"/>
                <a:gd name="T41" fmla="*/ 27 h 88"/>
                <a:gd name="T42" fmla="*/ 7 w 89"/>
                <a:gd name="T43" fmla="*/ 19 h 88"/>
                <a:gd name="T44" fmla="*/ 14 w 89"/>
                <a:gd name="T45" fmla="*/ 12 h 88"/>
                <a:gd name="T46" fmla="*/ 20 w 89"/>
                <a:gd name="T47" fmla="*/ 8 h 88"/>
                <a:gd name="T48" fmla="*/ 27 w 89"/>
                <a:gd name="T49" fmla="*/ 3 h 88"/>
                <a:gd name="T50" fmla="*/ 37 w 89"/>
                <a:gd name="T51" fmla="*/ 1 h 88"/>
                <a:gd name="T52" fmla="*/ 45 w 89"/>
                <a:gd name="T53" fmla="*/ 0 h 88"/>
                <a:gd name="T54" fmla="*/ 54 w 89"/>
                <a:gd name="T55" fmla="*/ 1 h 88"/>
                <a:gd name="T56" fmla="*/ 62 w 89"/>
                <a:gd name="T57" fmla="*/ 3 h 88"/>
                <a:gd name="T58" fmla="*/ 70 w 89"/>
                <a:gd name="T59" fmla="*/ 8 h 88"/>
                <a:gd name="T60" fmla="*/ 77 w 89"/>
                <a:gd name="T61" fmla="*/ 12 h 88"/>
                <a:gd name="T62" fmla="*/ 83 w 89"/>
                <a:gd name="T63" fmla="*/ 19 h 88"/>
                <a:gd name="T64" fmla="*/ 86 w 89"/>
                <a:gd name="T65" fmla="*/ 27 h 88"/>
                <a:gd name="T66" fmla="*/ 89 w 89"/>
                <a:gd name="T67" fmla="*/ 35 h 88"/>
                <a:gd name="T68" fmla="*/ 89 w 89"/>
                <a:gd name="T69" fmla="*/ 44 h 8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89"/>
                <a:gd name="T106" fmla="*/ 0 h 88"/>
                <a:gd name="T107" fmla="*/ 89 w 89"/>
                <a:gd name="T108" fmla="*/ 88 h 8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89" h="88">
                  <a:moveTo>
                    <a:pt x="89" y="44"/>
                  </a:moveTo>
                  <a:lnTo>
                    <a:pt x="89" y="52"/>
                  </a:lnTo>
                  <a:lnTo>
                    <a:pt x="88" y="57"/>
                  </a:lnTo>
                  <a:lnTo>
                    <a:pt x="87" y="60"/>
                  </a:lnTo>
                  <a:lnTo>
                    <a:pt x="83" y="69"/>
                  </a:lnTo>
                  <a:lnTo>
                    <a:pt x="77" y="75"/>
                  </a:lnTo>
                  <a:lnTo>
                    <a:pt x="70" y="80"/>
                  </a:lnTo>
                  <a:lnTo>
                    <a:pt x="62" y="84"/>
                  </a:lnTo>
                  <a:lnTo>
                    <a:pt x="54" y="86"/>
                  </a:lnTo>
                  <a:lnTo>
                    <a:pt x="45" y="88"/>
                  </a:lnTo>
                  <a:lnTo>
                    <a:pt x="37" y="86"/>
                  </a:lnTo>
                  <a:lnTo>
                    <a:pt x="28" y="84"/>
                  </a:lnTo>
                  <a:lnTo>
                    <a:pt x="21" y="80"/>
                  </a:lnTo>
                  <a:lnTo>
                    <a:pt x="14" y="75"/>
                  </a:lnTo>
                  <a:lnTo>
                    <a:pt x="7" y="69"/>
                  </a:lnTo>
                  <a:lnTo>
                    <a:pt x="5" y="60"/>
                  </a:lnTo>
                  <a:lnTo>
                    <a:pt x="1" y="52"/>
                  </a:lnTo>
                  <a:lnTo>
                    <a:pt x="0" y="44"/>
                  </a:lnTo>
                  <a:lnTo>
                    <a:pt x="1" y="35"/>
                  </a:lnTo>
                  <a:lnTo>
                    <a:pt x="3" y="30"/>
                  </a:lnTo>
                  <a:lnTo>
                    <a:pt x="5" y="27"/>
                  </a:lnTo>
                  <a:lnTo>
                    <a:pt x="7" y="19"/>
                  </a:lnTo>
                  <a:lnTo>
                    <a:pt x="14" y="12"/>
                  </a:lnTo>
                  <a:lnTo>
                    <a:pt x="20" y="8"/>
                  </a:lnTo>
                  <a:lnTo>
                    <a:pt x="27" y="3"/>
                  </a:lnTo>
                  <a:lnTo>
                    <a:pt x="37" y="1"/>
                  </a:lnTo>
                  <a:lnTo>
                    <a:pt x="45" y="0"/>
                  </a:lnTo>
                  <a:lnTo>
                    <a:pt x="54" y="1"/>
                  </a:lnTo>
                  <a:lnTo>
                    <a:pt x="62" y="3"/>
                  </a:lnTo>
                  <a:lnTo>
                    <a:pt x="70" y="8"/>
                  </a:lnTo>
                  <a:lnTo>
                    <a:pt x="77" y="12"/>
                  </a:lnTo>
                  <a:lnTo>
                    <a:pt x="83" y="19"/>
                  </a:lnTo>
                  <a:lnTo>
                    <a:pt x="86" y="27"/>
                  </a:lnTo>
                  <a:lnTo>
                    <a:pt x="89" y="35"/>
                  </a:lnTo>
                  <a:lnTo>
                    <a:pt x="89" y="44"/>
                  </a:lnTo>
                  <a:close/>
                </a:path>
              </a:pathLst>
            </a:custGeom>
            <a:solidFill>
              <a:srgbClr val="F561AF"/>
            </a:solidFill>
            <a:ln w="9525">
              <a:noFill/>
              <a:round/>
              <a:headEnd/>
              <a:tailEnd/>
            </a:ln>
          </p:spPr>
          <p:txBody>
            <a:bodyPr/>
            <a:lstStyle/>
            <a:p>
              <a:endParaRPr lang="ru-RU"/>
            </a:p>
          </p:txBody>
        </p:sp>
        <p:sp>
          <p:nvSpPr>
            <p:cNvPr id="23008" name="Freeform 1881"/>
            <p:cNvSpPr>
              <a:spLocks/>
            </p:cNvSpPr>
            <p:nvPr/>
          </p:nvSpPr>
          <p:spPr bwMode="auto">
            <a:xfrm>
              <a:off x="2887" y="3924"/>
              <a:ext cx="51" cy="49"/>
            </a:xfrm>
            <a:custGeom>
              <a:avLst/>
              <a:gdLst>
                <a:gd name="T0" fmla="*/ 51 w 51"/>
                <a:gd name="T1" fmla="*/ 2 h 49"/>
                <a:gd name="T2" fmla="*/ 48 w 51"/>
                <a:gd name="T3" fmla="*/ 19 h 49"/>
                <a:gd name="T4" fmla="*/ 36 w 51"/>
                <a:gd name="T5" fmla="*/ 35 h 49"/>
                <a:gd name="T6" fmla="*/ 20 w 51"/>
                <a:gd name="T7" fmla="*/ 46 h 49"/>
                <a:gd name="T8" fmla="*/ 2 w 51"/>
                <a:gd name="T9" fmla="*/ 49 h 49"/>
                <a:gd name="T10" fmla="*/ 0 w 51"/>
                <a:gd name="T11" fmla="*/ 43 h 49"/>
                <a:gd name="T12" fmla="*/ 18 w 51"/>
                <a:gd name="T13" fmla="*/ 40 h 49"/>
                <a:gd name="T14" fmla="*/ 31 w 51"/>
                <a:gd name="T15" fmla="*/ 30 h 49"/>
                <a:gd name="T16" fmla="*/ 41 w 51"/>
                <a:gd name="T17" fmla="*/ 18 h 49"/>
                <a:gd name="T18" fmla="*/ 45 w 51"/>
                <a:gd name="T19" fmla="*/ 0 h 49"/>
                <a:gd name="T20" fmla="*/ 51 w 51"/>
                <a:gd name="T21" fmla="*/ 2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1"/>
                <a:gd name="T34" fmla="*/ 0 h 49"/>
                <a:gd name="T35" fmla="*/ 51 w 51"/>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1" h="49">
                  <a:moveTo>
                    <a:pt x="51" y="2"/>
                  </a:moveTo>
                  <a:lnTo>
                    <a:pt x="48" y="19"/>
                  </a:lnTo>
                  <a:lnTo>
                    <a:pt x="36" y="35"/>
                  </a:lnTo>
                  <a:lnTo>
                    <a:pt x="20" y="46"/>
                  </a:lnTo>
                  <a:lnTo>
                    <a:pt x="2" y="49"/>
                  </a:lnTo>
                  <a:lnTo>
                    <a:pt x="0" y="43"/>
                  </a:lnTo>
                  <a:lnTo>
                    <a:pt x="18" y="40"/>
                  </a:lnTo>
                  <a:lnTo>
                    <a:pt x="31" y="30"/>
                  </a:lnTo>
                  <a:lnTo>
                    <a:pt x="41" y="18"/>
                  </a:lnTo>
                  <a:lnTo>
                    <a:pt x="45" y="0"/>
                  </a:lnTo>
                  <a:lnTo>
                    <a:pt x="51" y="2"/>
                  </a:lnTo>
                  <a:close/>
                </a:path>
              </a:pathLst>
            </a:custGeom>
            <a:solidFill>
              <a:srgbClr val="F8BDD6"/>
            </a:solidFill>
            <a:ln w="9525">
              <a:noFill/>
              <a:round/>
              <a:headEnd/>
              <a:tailEnd/>
            </a:ln>
          </p:spPr>
          <p:txBody>
            <a:bodyPr/>
            <a:lstStyle/>
            <a:p>
              <a:endParaRPr lang="ru-RU"/>
            </a:p>
          </p:txBody>
        </p:sp>
        <p:sp>
          <p:nvSpPr>
            <p:cNvPr id="23009" name="Freeform 1882"/>
            <p:cNvSpPr>
              <a:spLocks/>
            </p:cNvSpPr>
            <p:nvPr/>
          </p:nvSpPr>
          <p:spPr bwMode="auto">
            <a:xfrm>
              <a:off x="2843" y="3924"/>
              <a:ext cx="46" cy="49"/>
            </a:xfrm>
            <a:custGeom>
              <a:avLst/>
              <a:gdLst>
                <a:gd name="T0" fmla="*/ 46 w 46"/>
                <a:gd name="T1" fmla="*/ 49 h 49"/>
                <a:gd name="T2" fmla="*/ 30 w 46"/>
                <a:gd name="T3" fmla="*/ 46 h 49"/>
                <a:gd name="T4" fmla="*/ 12 w 46"/>
                <a:gd name="T5" fmla="*/ 35 h 49"/>
                <a:gd name="T6" fmla="*/ 7 w 46"/>
                <a:gd name="T7" fmla="*/ 29 h 49"/>
                <a:gd name="T8" fmla="*/ 3 w 46"/>
                <a:gd name="T9" fmla="*/ 21 h 49"/>
                <a:gd name="T10" fmla="*/ 0 w 46"/>
                <a:gd name="T11" fmla="*/ 4 h 49"/>
                <a:gd name="T12" fmla="*/ 5 w 46"/>
                <a:gd name="T13" fmla="*/ 0 h 49"/>
                <a:gd name="T14" fmla="*/ 8 w 46"/>
                <a:gd name="T15" fmla="*/ 18 h 49"/>
                <a:gd name="T16" fmla="*/ 11 w 46"/>
                <a:gd name="T17" fmla="*/ 24 h 49"/>
                <a:gd name="T18" fmla="*/ 18 w 46"/>
                <a:gd name="T19" fmla="*/ 30 h 49"/>
                <a:gd name="T20" fmla="*/ 31 w 46"/>
                <a:gd name="T21" fmla="*/ 40 h 49"/>
                <a:gd name="T22" fmla="*/ 46 w 46"/>
                <a:gd name="T23" fmla="*/ 43 h 49"/>
                <a:gd name="T24" fmla="*/ 46 w 46"/>
                <a:gd name="T25" fmla="*/ 49 h 4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6"/>
                <a:gd name="T40" fmla="*/ 0 h 49"/>
                <a:gd name="T41" fmla="*/ 46 w 46"/>
                <a:gd name="T42" fmla="*/ 49 h 4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6" h="49">
                  <a:moveTo>
                    <a:pt x="46" y="49"/>
                  </a:moveTo>
                  <a:lnTo>
                    <a:pt x="30" y="46"/>
                  </a:lnTo>
                  <a:lnTo>
                    <a:pt x="12" y="35"/>
                  </a:lnTo>
                  <a:lnTo>
                    <a:pt x="7" y="29"/>
                  </a:lnTo>
                  <a:lnTo>
                    <a:pt x="3" y="21"/>
                  </a:lnTo>
                  <a:lnTo>
                    <a:pt x="0" y="4"/>
                  </a:lnTo>
                  <a:lnTo>
                    <a:pt x="5" y="0"/>
                  </a:lnTo>
                  <a:lnTo>
                    <a:pt x="8" y="18"/>
                  </a:lnTo>
                  <a:lnTo>
                    <a:pt x="11" y="24"/>
                  </a:lnTo>
                  <a:lnTo>
                    <a:pt x="18" y="30"/>
                  </a:lnTo>
                  <a:lnTo>
                    <a:pt x="31" y="40"/>
                  </a:lnTo>
                  <a:lnTo>
                    <a:pt x="46" y="43"/>
                  </a:lnTo>
                  <a:lnTo>
                    <a:pt x="46" y="49"/>
                  </a:lnTo>
                  <a:close/>
                </a:path>
              </a:pathLst>
            </a:custGeom>
            <a:solidFill>
              <a:srgbClr val="F8BDD6"/>
            </a:solidFill>
            <a:ln w="9525">
              <a:noFill/>
              <a:round/>
              <a:headEnd/>
              <a:tailEnd/>
            </a:ln>
          </p:spPr>
          <p:txBody>
            <a:bodyPr/>
            <a:lstStyle/>
            <a:p>
              <a:endParaRPr lang="ru-RU"/>
            </a:p>
          </p:txBody>
        </p:sp>
        <p:sp>
          <p:nvSpPr>
            <p:cNvPr id="23010" name="Freeform 1883"/>
            <p:cNvSpPr>
              <a:spLocks/>
            </p:cNvSpPr>
            <p:nvPr/>
          </p:nvSpPr>
          <p:spPr bwMode="auto">
            <a:xfrm>
              <a:off x="2887" y="3966"/>
              <a:ext cx="3" cy="7"/>
            </a:xfrm>
            <a:custGeom>
              <a:avLst/>
              <a:gdLst>
                <a:gd name="T0" fmla="*/ 3 w 3"/>
                <a:gd name="T1" fmla="*/ 7 h 7"/>
                <a:gd name="T2" fmla="*/ 3 w 3"/>
                <a:gd name="T3" fmla="*/ 0 h 7"/>
                <a:gd name="T4" fmla="*/ 0 w 3"/>
                <a:gd name="T5" fmla="*/ 0 h 7"/>
                <a:gd name="T6" fmla="*/ 3 w 3"/>
                <a:gd name="T7" fmla="*/ 7 h 7"/>
                <a:gd name="T8" fmla="*/ 0 60000 65536"/>
                <a:gd name="T9" fmla="*/ 0 60000 65536"/>
                <a:gd name="T10" fmla="*/ 0 60000 65536"/>
                <a:gd name="T11" fmla="*/ 0 60000 65536"/>
                <a:gd name="T12" fmla="*/ 0 w 3"/>
                <a:gd name="T13" fmla="*/ 0 h 7"/>
                <a:gd name="T14" fmla="*/ 3 w 3"/>
                <a:gd name="T15" fmla="*/ 7 h 7"/>
              </a:gdLst>
              <a:ahLst/>
              <a:cxnLst>
                <a:cxn ang="T8">
                  <a:pos x="T0" y="T1"/>
                </a:cxn>
                <a:cxn ang="T9">
                  <a:pos x="T2" y="T3"/>
                </a:cxn>
                <a:cxn ang="T10">
                  <a:pos x="T4" y="T5"/>
                </a:cxn>
                <a:cxn ang="T11">
                  <a:pos x="T6" y="T7"/>
                </a:cxn>
              </a:cxnLst>
              <a:rect l="T12" t="T13" r="T14" b="T15"/>
              <a:pathLst>
                <a:path w="3" h="7">
                  <a:moveTo>
                    <a:pt x="3" y="7"/>
                  </a:moveTo>
                  <a:lnTo>
                    <a:pt x="3" y="0"/>
                  </a:lnTo>
                  <a:lnTo>
                    <a:pt x="0" y="0"/>
                  </a:lnTo>
                  <a:lnTo>
                    <a:pt x="3" y="7"/>
                  </a:lnTo>
                  <a:close/>
                </a:path>
              </a:pathLst>
            </a:custGeom>
            <a:solidFill>
              <a:srgbClr val="F8BDD6"/>
            </a:solidFill>
            <a:ln w="9525">
              <a:noFill/>
              <a:round/>
              <a:headEnd/>
              <a:tailEnd/>
            </a:ln>
          </p:spPr>
          <p:txBody>
            <a:bodyPr/>
            <a:lstStyle/>
            <a:p>
              <a:endParaRPr lang="ru-RU"/>
            </a:p>
          </p:txBody>
        </p:sp>
        <p:sp>
          <p:nvSpPr>
            <p:cNvPr id="23011" name="Freeform 1884"/>
            <p:cNvSpPr>
              <a:spLocks/>
            </p:cNvSpPr>
            <p:nvPr/>
          </p:nvSpPr>
          <p:spPr bwMode="auto">
            <a:xfrm>
              <a:off x="2843" y="3878"/>
              <a:ext cx="46" cy="48"/>
            </a:xfrm>
            <a:custGeom>
              <a:avLst/>
              <a:gdLst>
                <a:gd name="T0" fmla="*/ 0 w 46"/>
                <a:gd name="T1" fmla="*/ 48 h 48"/>
                <a:gd name="T2" fmla="*/ 3 w 46"/>
                <a:gd name="T3" fmla="*/ 30 h 48"/>
                <a:gd name="T4" fmla="*/ 12 w 46"/>
                <a:gd name="T5" fmla="*/ 15 h 48"/>
                <a:gd name="T6" fmla="*/ 29 w 46"/>
                <a:gd name="T7" fmla="*/ 4 h 48"/>
                <a:gd name="T8" fmla="*/ 46 w 46"/>
                <a:gd name="T9" fmla="*/ 0 h 48"/>
                <a:gd name="T10" fmla="*/ 46 w 46"/>
                <a:gd name="T11" fmla="*/ 5 h 48"/>
                <a:gd name="T12" fmla="*/ 31 w 46"/>
                <a:gd name="T13" fmla="*/ 9 h 48"/>
                <a:gd name="T14" fmla="*/ 18 w 46"/>
                <a:gd name="T15" fmla="*/ 18 h 48"/>
                <a:gd name="T16" fmla="*/ 8 w 46"/>
                <a:gd name="T17" fmla="*/ 33 h 48"/>
                <a:gd name="T18" fmla="*/ 5 w 46"/>
                <a:gd name="T19" fmla="*/ 48 h 48"/>
                <a:gd name="T20" fmla="*/ 0 w 46"/>
                <a:gd name="T21" fmla="*/ 48 h 4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6"/>
                <a:gd name="T34" fmla="*/ 0 h 48"/>
                <a:gd name="T35" fmla="*/ 46 w 46"/>
                <a:gd name="T36" fmla="*/ 48 h 4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6" h="48">
                  <a:moveTo>
                    <a:pt x="0" y="48"/>
                  </a:moveTo>
                  <a:lnTo>
                    <a:pt x="3" y="30"/>
                  </a:lnTo>
                  <a:lnTo>
                    <a:pt x="12" y="15"/>
                  </a:lnTo>
                  <a:lnTo>
                    <a:pt x="29" y="4"/>
                  </a:lnTo>
                  <a:lnTo>
                    <a:pt x="46" y="0"/>
                  </a:lnTo>
                  <a:lnTo>
                    <a:pt x="46" y="5"/>
                  </a:lnTo>
                  <a:lnTo>
                    <a:pt x="31" y="9"/>
                  </a:lnTo>
                  <a:lnTo>
                    <a:pt x="18" y="18"/>
                  </a:lnTo>
                  <a:lnTo>
                    <a:pt x="8" y="33"/>
                  </a:lnTo>
                  <a:lnTo>
                    <a:pt x="5" y="48"/>
                  </a:lnTo>
                  <a:lnTo>
                    <a:pt x="0" y="48"/>
                  </a:lnTo>
                  <a:close/>
                </a:path>
              </a:pathLst>
            </a:custGeom>
            <a:solidFill>
              <a:srgbClr val="F8BDD6"/>
            </a:solidFill>
            <a:ln w="9525">
              <a:noFill/>
              <a:round/>
              <a:headEnd/>
              <a:tailEnd/>
            </a:ln>
          </p:spPr>
          <p:txBody>
            <a:bodyPr/>
            <a:lstStyle/>
            <a:p>
              <a:endParaRPr lang="ru-RU"/>
            </a:p>
          </p:txBody>
        </p:sp>
        <p:sp>
          <p:nvSpPr>
            <p:cNvPr id="23012" name="Freeform 1885"/>
            <p:cNvSpPr>
              <a:spLocks/>
            </p:cNvSpPr>
            <p:nvPr/>
          </p:nvSpPr>
          <p:spPr bwMode="auto">
            <a:xfrm>
              <a:off x="2843" y="3926"/>
              <a:ext cx="4" cy="3"/>
            </a:xfrm>
            <a:custGeom>
              <a:avLst/>
              <a:gdLst>
                <a:gd name="T0" fmla="*/ 0 w 4"/>
                <a:gd name="T1" fmla="*/ 3 h 3"/>
                <a:gd name="T2" fmla="*/ 0 w 4"/>
                <a:gd name="T3" fmla="*/ 1 h 3"/>
                <a:gd name="T4" fmla="*/ 4 w 4"/>
                <a:gd name="T5" fmla="*/ 1 h 3"/>
                <a:gd name="T6" fmla="*/ 4 w 4"/>
                <a:gd name="T7" fmla="*/ 0 h 3"/>
                <a:gd name="T8" fmla="*/ 0 w 4"/>
                <a:gd name="T9" fmla="*/ 3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3"/>
                  </a:moveTo>
                  <a:lnTo>
                    <a:pt x="0" y="1"/>
                  </a:lnTo>
                  <a:lnTo>
                    <a:pt x="4" y="1"/>
                  </a:lnTo>
                  <a:lnTo>
                    <a:pt x="4" y="0"/>
                  </a:lnTo>
                  <a:lnTo>
                    <a:pt x="0" y="3"/>
                  </a:lnTo>
                  <a:close/>
                </a:path>
              </a:pathLst>
            </a:custGeom>
            <a:solidFill>
              <a:srgbClr val="F8BDD6"/>
            </a:solidFill>
            <a:ln w="9525">
              <a:noFill/>
              <a:round/>
              <a:headEnd/>
              <a:tailEnd/>
            </a:ln>
          </p:spPr>
          <p:txBody>
            <a:bodyPr/>
            <a:lstStyle/>
            <a:p>
              <a:endParaRPr lang="ru-RU"/>
            </a:p>
          </p:txBody>
        </p:sp>
        <p:sp>
          <p:nvSpPr>
            <p:cNvPr id="23013" name="Freeform 1886"/>
            <p:cNvSpPr>
              <a:spLocks/>
            </p:cNvSpPr>
            <p:nvPr/>
          </p:nvSpPr>
          <p:spPr bwMode="auto">
            <a:xfrm>
              <a:off x="2887" y="3879"/>
              <a:ext cx="51" cy="47"/>
            </a:xfrm>
            <a:custGeom>
              <a:avLst/>
              <a:gdLst>
                <a:gd name="T0" fmla="*/ 4 w 51"/>
                <a:gd name="T1" fmla="*/ 0 h 47"/>
                <a:gd name="T2" fmla="*/ 22 w 51"/>
                <a:gd name="T3" fmla="*/ 3 h 47"/>
                <a:gd name="T4" fmla="*/ 36 w 51"/>
                <a:gd name="T5" fmla="*/ 13 h 47"/>
                <a:gd name="T6" fmla="*/ 43 w 51"/>
                <a:gd name="T7" fmla="*/ 19 h 47"/>
                <a:gd name="T8" fmla="*/ 48 w 51"/>
                <a:gd name="T9" fmla="*/ 31 h 47"/>
                <a:gd name="T10" fmla="*/ 51 w 51"/>
                <a:gd name="T11" fmla="*/ 47 h 47"/>
                <a:gd name="T12" fmla="*/ 45 w 51"/>
                <a:gd name="T13" fmla="*/ 47 h 47"/>
                <a:gd name="T14" fmla="*/ 41 w 51"/>
                <a:gd name="T15" fmla="*/ 32 h 47"/>
                <a:gd name="T16" fmla="*/ 38 w 51"/>
                <a:gd name="T17" fmla="*/ 24 h 47"/>
                <a:gd name="T18" fmla="*/ 31 w 51"/>
                <a:gd name="T19" fmla="*/ 17 h 47"/>
                <a:gd name="T20" fmla="*/ 18 w 51"/>
                <a:gd name="T21" fmla="*/ 8 h 47"/>
                <a:gd name="T22" fmla="*/ 0 w 51"/>
                <a:gd name="T23" fmla="*/ 4 h 47"/>
                <a:gd name="T24" fmla="*/ 4 w 51"/>
                <a:gd name="T25" fmla="*/ 0 h 4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1"/>
                <a:gd name="T40" fmla="*/ 0 h 47"/>
                <a:gd name="T41" fmla="*/ 51 w 51"/>
                <a:gd name="T42" fmla="*/ 47 h 4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1" h="47">
                  <a:moveTo>
                    <a:pt x="4" y="0"/>
                  </a:moveTo>
                  <a:lnTo>
                    <a:pt x="22" y="3"/>
                  </a:lnTo>
                  <a:lnTo>
                    <a:pt x="36" y="13"/>
                  </a:lnTo>
                  <a:lnTo>
                    <a:pt x="43" y="19"/>
                  </a:lnTo>
                  <a:lnTo>
                    <a:pt x="48" y="31"/>
                  </a:lnTo>
                  <a:lnTo>
                    <a:pt x="51" y="47"/>
                  </a:lnTo>
                  <a:lnTo>
                    <a:pt x="45" y="47"/>
                  </a:lnTo>
                  <a:lnTo>
                    <a:pt x="41" y="32"/>
                  </a:lnTo>
                  <a:lnTo>
                    <a:pt x="38" y="24"/>
                  </a:lnTo>
                  <a:lnTo>
                    <a:pt x="31" y="17"/>
                  </a:lnTo>
                  <a:lnTo>
                    <a:pt x="18" y="8"/>
                  </a:lnTo>
                  <a:lnTo>
                    <a:pt x="0" y="4"/>
                  </a:lnTo>
                  <a:lnTo>
                    <a:pt x="4" y="0"/>
                  </a:lnTo>
                  <a:close/>
                </a:path>
              </a:pathLst>
            </a:custGeom>
            <a:solidFill>
              <a:srgbClr val="F8BDD6"/>
            </a:solidFill>
            <a:ln w="9525">
              <a:noFill/>
              <a:round/>
              <a:headEnd/>
              <a:tailEnd/>
            </a:ln>
          </p:spPr>
          <p:txBody>
            <a:bodyPr/>
            <a:lstStyle/>
            <a:p>
              <a:endParaRPr lang="ru-RU"/>
            </a:p>
          </p:txBody>
        </p:sp>
        <p:sp>
          <p:nvSpPr>
            <p:cNvPr id="23014" name="Freeform 1887"/>
            <p:cNvSpPr>
              <a:spLocks/>
            </p:cNvSpPr>
            <p:nvPr/>
          </p:nvSpPr>
          <p:spPr bwMode="auto">
            <a:xfrm>
              <a:off x="2886" y="3878"/>
              <a:ext cx="4" cy="5"/>
            </a:xfrm>
            <a:custGeom>
              <a:avLst/>
              <a:gdLst>
                <a:gd name="T0" fmla="*/ 2 w 4"/>
                <a:gd name="T1" fmla="*/ 0 h 5"/>
                <a:gd name="T2" fmla="*/ 4 w 4"/>
                <a:gd name="T3" fmla="*/ 0 h 5"/>
                <a:gd name="T4" fmla="*/ 0 w 4"/>
                <a:gd name="T5" fmla="*/ 5 h 5"/>
                <a:gd name="T6" fmla="*/ 2 w 4"/>
                <a:gd name="T7" fmla="*/ 5 h 5"/>
                <a:gd name="T8" fmla="*/ 2 w 4"/>
                <a:gd name="T9" fmla="*/ 0 h 5"/>
                <a:gd name="T10" fmla="*/ 0 60000 65536"/>
                <a:gd name="T11" fmla="*/ 0 60000 65536"/>
                <a:gd name="T12" fmla="*/ 0 60000 65536"/>
                <a:gd name="T13" fmla="*/ 0 60000 65536"/>
                <a:gd name="T14" fmla="*/ 0 60000 65536"/>
                <a:gd name="T15" fmla="*/ 0 w 4"/>
                <a:gd name="T16" fmla="*/ 0 h 5"/>
                <a:gd name="T17" fmla="*/ 4 w 4"/>
                <a:gd name="T18" fmla="*/ 5 h 5"/>
              </a:gdLst>
              <a:ahLst/>
              <a:cxnLst>
                <a:cxn ang="T10">
                  <a:pos x="T0" y="T1"/>
                </a:cxn>
                <a:cxn ang="T11">
                  <a:pos x="T2" y="T3"/>
                </a:cxn>
                <a:cxn ang="T12">
                  <a:pos x="T4" y="T5"/>
                </a:cxn>
                <a:cxn ang="T13">
                  <a:pos x="T6" y="T7"/>
                </a:cxn>
                <a:cxn ang="T14">
                  <a:pos x="T8" y="T9"/>
                </a:cxn>
              </a:cxnLst>
              <a:rect l="T15" t="T16" r="T17" b="T18"/>
              <a:pathLst>
                <a:path w="4" h="5">
                  <a:moveTo>
                    <a:pt x="2" y="0"/>
                  </a:moveTo>
                  <a:lnTo>
                    <a:pt x="4" y="0"/>
                  </a:lnTo>
                  <a:lnTo>
                    <a:pt x="0" y="5"/>
                  </a:lnTo>
                  <a:lnTo>
                    <a:pt x="2" y="5"/>
                  </a:lnTo>
                  <a:lnTo>
                    <a:pt x="2" y="0"/>
                  </a:lnTo>
                  <a:close/>
                </a:path>
              </a:pathLst>
            </a:custGeom>
            <a:solidFill>
              <a:srgbClr val="F8BDD6"/>
            </a:solidFill>
            <a:ln w="9525">
              <a:noFill/>
              <a:round/>
              <a:headEnd/>
              <a:tailEnd/>
            </a:ln>
          </p:spPr>
          <p:txBody>
            <a:bodyPr/>
            <a:lstStyle/>
            <a:p>
              <a:endParaRPr lang="ru-RU"/>
            </a:p>
          </p:txBody>
        </p:sp>
        <p:sp>
          <p:nvSpPr>
            <p:cNvPr id="23015" name="Freeform 1888"/>
            <p:cNvSpPr>
              <a:spLocks/>
            </p:cNvSpPr>
            <p:nvPr/>
          </p:nvSpPr>
          <p:spPr bwMode="auto">
            <a:xfrm>
              <a:off x="2929" y="3924"/>
              <a:ext cx="8" cy="2"/>
            </a:xfrm>
            <a:custGeom>
              <a:avLst/>
              <a:gdLst>
                <a:gd name="T0" fmla="*/ 8 w 8"/>
                <a:gd name="T1" fmla="*/ 2 h 2"/>
                <a:gd name="T2" fmla="*/ 0 w 8"/>
                <a:gd name="T3" fmla="*/ 0 h 2"/>
                <a:gd name="T4" fmla="*/ 0 w 8"/>
                <a:gd name="T5" fmla="*/ 2 h 2"/>
                <a:gd name="T6" fmla="*/ 8 w 8"/>
                <a:gd name="T7" fmla="*/ 2 h 2"/>
                <a:gd name="T8" fmla="*/ 0 60000 65536"/>
                <a:gd name="T9" fmla="*/ 0 60000 65536"/>
                <a:gd name="T10" fmla="*/ 0 60000 65536"/>
                <a:gd name="T11" fmla="*/ 0 60000 65536"/>
                <a:gd name="T12" fmla="*/ 0 w 8"/>
                <a:gd name="T13" fmla="*/ 0 h 2"/>
                <a:gd name="T14" fmla="*/ 8 w 8"/>
                <a:gd name="T15" fmla="*/ 2 h 2"/>
              </a:gdLst>
              <a:ahLst/>
              <a:cxnLst>
                <a:cxn ang="T8">
                  <a:pos x="T0" y="T1"/>
                </a:cxn>
                <a:cxn ang="T9">
                  <a:pos x="T2" y="T3"/>
                </a:cxn>
                <a:cxn ang="T10">
                  <a:pos x="T4" y="T5"/>
                </a:cxn>
                <a:cxn ang="T11">
                  <a:pos x="T6" y="T7"/>
                </a:cxn>
              </a:cxnLst>
              <a:rect l="T12" t="T13" r="T14" b="T15"/>
              <a:pathLst>
                <a:path w="8" h="2">
                  <a:moveTo>
                    <a:pt x="8" y="2"/>
                  </a:moveTo>
                  <a:lnTo>
                    <a:pt x="0" y="0"/>
                  </a:lnTo>
                  <a:lnTo>
                    <a:pt x="0" y="2"/>
                  </a:lnTo>
                  <a:lnTo>
                    <a:pt x="8" y="2"/>
                  </a:lnTo>
                  <a:close/>
                </a:path>
              </a:pathLst>
            </a:custGeom>
            <a:solidFill>
              <a:srgbClr val="F8BDD6"/>
            </a:solidFill>
            <a:ln w="9525">
              <a:noFill/>
              <a:round/>
              <a:headEnd/>
              <a:tailEnd/>
            </a:ln>
          </p:spPr>
          <p:txBody>
            <a:bodyPr/>
            <a:lstStyle/>
            <a:p>
              <a:endParaRPr lang="ru-RU"/>
            </a:p>
          </p:txBody>
        </p:sp>
        <p:sp>
          <p:nvSpPr>
            <p:cNvPr id="23016" name="Freeform 1889"/>
            <p:cNvSpPr>
              <a:spLocks/>
            </p:cNvSpPr>
            <p:nvPr/>
          </p:nvSpPr>
          <p:spPr bwMode="auto">
            <a:xfrm>
              <a:off x="2926" y="3882"/>
              <a:ext cx="90" cy="88"/>
            </a:xfrm>
            <a:custGeom>
              <a:avLst/>
              <a:gdLst>
                <a:gd name="T0" fmla="*/ 90 w 90"/>
                <a:gd name="T1" fmla="*/ 44 h 88"/>
                <a:gd name="T2" fmla="*/ 90 w 90"/>
                <a:gd name="T3" fmla="*/ 52 h 88"/>
                <a:gd name="T4" fmla="*/ 88 w 90"/>
                <a:gd name="T5" fmla="*/ 57 h 88"/>
                <a:gd name="T6" fmla="*/ 87 w 90"/>
                <a:gd name="T7" fmla="*/ 60 h 88"/>
                <a:gd name="T8" fmla="*/ 84 w 90"/>
                <a:gd name="T9" fmla="*/ 69 h 88"/>
                <a:gd name="T10" fmla="*/ 78 w 90"/>
                <a:gd name="T11" fmla="*/ 75 h 88"/>
                <a:gd name="T12" fmla="*/ 71 w 90"/>
                <a:gd name="T13" fmla="*/ 80 h 88"/>
                <a:gd name="T14" fmla="*/ 63 w 90"/>
                <a:gd name="T15" fmla="*/ 84 h 88"/>
                <a:gd name="T16" fmla="*/ 55 w 90"/>
                <a:gd name="T17" fmla="*/ 86 h 88"/>
                <a:gd name="T18" fmla="*/ 45 w 90"/>
                <a:gd name="T19" fmla="*/ 88 h 88"/>
                <a:gd name="T20" fmla="*/ 38 w 90"/>
                <a:gd name="T21" fmla="*/ 86 h 88"/>
                <a:gd name="T22" fmla="*/ 29 w 90"/>
                <a:gd name="T23" fmla="*/ 84 h 88"/>
                <a:gd name="T24" fmla="*/ 21 w 90"/>
                <a:gd name="T25" fmla="*/ 80 h 88"/>
                <a:gd name="T26" fmla="*/ 15 w 90"/>
                <a:gd name="T27" fmla="*/ 75 h 88"/>
                <a:gd name="T28" fmla="*/ 8 w 90"/>
                <a:gd name="T29" fmla="*/ 69 h 88"/>
                <a:gd name="T30" fmla="*/ 5 w 90"/>
                <a:gd name="T31" fmla="*/ 60 h 88"/>
                <a:gd name="T32" fmla="*/ 2 w 90"/>
                <a:gd name="T33" fmla="*/ 52 h 88"/>
                <a:gd name="T34" fmla="*/ 0 w 90"/>
                <a:gd name="T35" fmla="*/ 44 h 88"/>
                <a:gd name="T36" fmla="*/ 2 w 90"/>
                <a:gd name="T37" fmla="*/ 35 h 88"/>
                <a:gd name="T38" fmla="*/ 4 w 90"/>
                <a:gd name="T39" fmla="*/ 30 h 88"/>
                <a:gd name="T40" fmla="*/ 5 w 90"/>
                <a:gd name="T41" fmla="*/ 27 h 88"/>
                <a:gd name="T42" fmla="*/ 8 w 90"/>
                <a:gd name="T43" fmla="*/ 19 h 88"/>
                <a:gd name="T44" fmla="*/ 15 w 90"/>
                <a:gd name="T45" fmla="*/ 12 h 88"/>
                <a:gd name="T46" fmla="*/ 21 w 90"/>
                <a:gd name="T47" fmla="*/ 8 h 88"/>
                <a:gd name="T48" fmla="*/ 29 w 90"/>
                <a:gd name="T49" fmla="*/ 3 h 88"/>
                <a:gd name="T50" fmla="*/ 38 w 90"/>
                <a:gd name="T51" fmla="*/ 1 h 88"/>
                <a:gd name="T52" fmla="*/ 45 w 90"/>
                <a:gd name="T53" fmla="*/ 0 h 88"/>
                <a:gd name="T54" fmla="*/ 55 w 90"/>
                <a:gd name="T55" fmla="*/ 1 h 88"/>
                <a:gd name="T56" fmla="*/ 63 w 90"/>
                <a:gd name="T57" fmla="*/ 3 h 88"/>
                <a:gd name="T58" fmla="*/ 71 w 90"/>
                <a:gd name="T59" fmla="*/ 8 h 88"/>
                <a:gd name="T60" fmla="*/ 78 w 90"/>
                <a:gd name="T61" fmla="*/ 12 h 88"/>
                <a:gd name="T62" fmla="*/ 84 w 90"/>
                <a:gd name="T63" fmla="*/ 19 h 88"/>
                <a:gd name="T64" fmla="*/ 87 w 90"/>
                <a:gd name="T65" fmla="*/ 27 h 88"/>
                <a:gd name="T66" fmla="*/ 90 w 90"/>
                <a:gd name="T67" fmla="*/ 35 h 88"/>
                <a:gd name="T68" fmla="*/ 90 w 90"/>
                <a:gd name="T69" fmla="*/ 44 h 8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0"/>
                <a:gd name="T106" fmla="*/ 0 h 88"/>
                <a:gd name="T107" fmla="*/ 90 w 90"/>
                <a:gd name="T108" fmla="*/ 88 h 8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0" h="88">
                  <a:moveTo>
                    <a:pt x="90" y="44"/>
                  </a:moveTo>
                  <a:lnTo>
                    <a:pt x="90" y="52"/>
                  </a:lnTo>
                  <a:lnTo>
                    <a:pt x="88" y="57"/>
                  </a:lnTo>
                  <a:lnTo>
                    <a:pt x="87" y="60"/>
                  </a:lnTo>
                  <a:lnTo>
                    <a:pt x="84" y="69"/>
                  </a:lnTo>
                  <a:lnTo>
                    <a:pt x="78" y="75"/>
                  </a:lnTo>
                  <a:lnTo>
                    <a:pt x="71" y="80"/>
                  </a:lnTo>
                  <a:lnTo>
                    <a:pt x="63" y="84"/>
                  </a:lnTo>
                  <a:lnTo>
                    <a:pt x="55" y="86"/>
                  </a:lnTo>
                  <a:lnTo>
                    <a:pt x="45" y="88"/>
                  </a:lnTo>
                  <a:lnTo>
                    <a:pt x="38" y="86"/>
                  </a:lnTo>
                  <a:lnTo>
                    <a:pt x="29" y="84"/>
                  </a:lnTo>
                  <a:lnTo>
                    <a:pt x="21" y="80"/>
                  </a:lnTo>
                  <a:lnTo>
                    <a:pt x="15" y="75"/>
                  </a:lnTo>
                  <a:lnTo>
                    <a:pt x="8" y="69"/>
                  </a:lnTo>
                  <a:lnTo>
                    <a:pt x="5" y="60"/>
                  </a:lnTo>
                  <a:lnTo>
                    <a:pt x="2" y="52"/>
                  </a:lnTo>
                  <a:lnTo>
                    <a:pt x="0" y="44"/>
                  </a:lnTo>
                  <a:lnTo>
                    <a:pt x="2" y="35"/>
                  </a:lnTo>
                  <a:lnTo>
                    <a:pt x="4" y="30"/>
                  </a:lnTo>
                  <a:lnTo>
                    <a:pt x="5" y="27"/>
                  </a:lnTo>
                  <a:lnTo>
                    <a:pt x="8" y="19"/>
                  </a:lnTo>
                  <a:lnTo>
                    <a:pt x="15" y="12"/>
                  </a:lnTo>
                  <a:lnTo>
                    <a:pt x="21" y="8"/>
                  </a:lnTo>
                  <a:lnTo>
                    <a:pt x="29" y="3"/>
                  </a:lnTo>
                  <a:lnTo>
                    <a:pt x="38" y="1"/>
                  </a:lnTo>
                  <a:lnTo>
                    <a:pt x="45" y="0"/>
                  </a:lnTo>
                  <a:lnTo>
                    <a:pt x="55" y="1"/>
                  </a:lnTo>
                  <a:lnTo>
                    <a:pt x="63" y="3"/>
                  </a:lnTo>
                  <a:lnTo>
                    <a:pt x="71" y="8"/>
                  </a:lnTo>
                  <a:lnTo>
                    <a:pt x="78" y="12"/>
                  </a:lnTo>
                  <a:lnTo>
                    <a:pt x="84" y="19"/>
                  </a:lnTo>
                  <a:lnTo>
                    <a:pt x="87" y="27"/>
                  </a:lnTo>
                  <a:lnTo>
                    <a:pt x="90" y="35"/>
                  </a:lnTo>
                  <a:lnTo>
                    <a:pt x="90" y="44"/>
                  </a:lnTo>
                  <a:close/>
                </a:path>
              </a:pathLst>
            </a:custGeom>
            <a:solidFill>
              <a:srgbClr val="F561AF"/>
            </a:solidFill>
            <a:ln w="9525">
              <a:noFill/>
              <a:round/>
              <a:headEnd/>
              <a:tailEnd/>
            </a:ln>
          </p:spPr>
          <p:txBody>
            <a:bodyPr/>
            <a:lstStyle/>
            <a:p>
              <a:endParaRPr lang="ru-RU"/>
            </a:p>
          </p:txBody>
        </p:sp>
        <p:sp>
          <p:nvSpPr>
            <p:cNvPr id="23017" name="Freeform 1890"/>
            <p:cNvSpPr>
              <a:spLocks/>
            </p:cNvSpPr>
            <p:nvPr/>
          </p:nvSpPr>
          <p:spPr bwMode="auto">
            <a:xfrm>
              <a:off x="2969" y="3924"/>
              <a:ext cx="47" cy="49"/>
            </a:xfrm>
            <a:custGeom>
              <a:avLst/>
              <a:gdLst>
                <a:gd name="T0" fmla="*/ 47 w 47"/>
                <a:gd name="T1" fmla="*/ 2 h 49"/>
                <a:gd name="T2" fmla="*/ 43 w 47"/>
                <a:gd name="T3" fmla="*/ 19 h 49"/>
                <a:gd name="T4" fmla="*/ 32 w 47"/>
                <a:gd name="T5" fmla="*/ 35 h 49"/>
                <a:gd name="T6" fmla="*/ 17 w 47"/>
                <a:gd name="T7" fmla="*/ 46 h 49"/>
                <a:gd name="T8" fmla="*/ 2 w 47"/>
                <a:gd name="T9" fmla="*/ 49 h 49"/>
                <a:gd name="T10" fmla="*/ 0 w 47"/>
                <a:gd name="T11" fmla="*/ 43 h 49"/>
                <a:gd name="T12" fmla="*/ 16 w 47"/>
                <a:gd name="T13" fmla="*/ 40 h 49"/>
                <a:gd name="T14" fmla="*/ 28 w 47"/>
                <a:gd name="T15" fmla="*/ 30 h 49"/>
                <a:gd name="T16" fmla="*/ 37 w 47"/>
                <a:gd name="T17" fmla="*/ 18 h 49"/>
                <a:gd name="T18" fmla="*/ 41 w 47"/>
                <a:gd name="T19" fmla="*/ 0 h 49"/>
                <a:gd name="T20" fmla="*/ 47 w 47"/>
                <a:gd name="T21" fmla="*/ 2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7"/>
                <a:gd name="T34" fmla="*/ 0 h 49"/>
                <a:gd name="T35" fmla="*/ 47 w 47"/>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7" h="49">
                  <a:moveTo>
                    <a:pt x="47" y="2"/>
                  </a:moveTo>
                  <a:lnTo>
                    <a:pt x="43" y="19"/>
                  </a:lnTo>
                  <a:lnTo>
                    <a:pt x="32" y="35"/>
                  </a:lnTo>
                  <a:lnTo>
                    <a:pt x="17" y="46"/>
                  </a:lnTo>
                  <a:lnTo>
                    <a:pt x="2" y="49"/>
                  </a:lnTo>
                  <a:lnTo>
                    <a:pt x="0" y="43"/>
                  </a:lnTo>
                  <a:lnTo>
                    <a:pt x="16" y="40"/>
                  </a:lnTo>
                  <a:lnTo>
                    <a:pt x="28" y="30"/>
                  </a:lnTo>
                  <a:lnTo>
                    <a:pt x="37" y="18"/>
                  </a:lnTo>
                  <a:lnTo>
                    <a:pt x="41" y="0"/>
                  </a:lnTo>
                  <a:lnTo>
                    <a:pt x="47" y="2"/>
                  </a:lnTo>
                  <a:close/>
                </a:path>
              </a:pathLst>
            </a:custGeom>
            <a:solidFill>
              <a:srgbClr val="F8BDD6"/>
            </a:solidFill>
            <a:ln w="9525">
              <a:noFill/>
              <a:round/>
              <a:headEnd/>
              <a:tailEnd/>
            </a:ln>
          </p:spPr>
          <p:txBody>
            <a:bodyPr/>
            <a:lstStyle/>
            <a:p>
              <a:endParaRPr lang="ru-RU"/>
            </a:p>
          </p:txBody>
        </p:sp>
        <p:sp>
          <p:nvSpPr>
            <p:cNvPr id="23018" name="Freeform 1891"/>
            <p:cNvSpPr>
              <a:spLocks/>
            </p:cNvSpPr>
            <p:nvPr/>
          </p:nvSpPr>
          <p:spPr bwMode="auto">
            <a:xfrm>
              <a:off x="2925" y="3924"/>
              <a:ext cx="48" cy="49"/>
            </a:xfrm>
            <a:custGeom>
              <a:avLst/>
              <a:gdLst>
                <a:gd name="T0" fmla="*/ 48 w 48"/>
                <a:gd name="T1" fmla="*/ 49 h 49"/>
                <a:gd name="T2" fmla="*/ 30 w 48"/>
                <a:gd name="T3" fmla="*/ 46 h 49"/>
                <a:gd name="T4" fmla="*/ 12 w 48"/>
                <a:gd name="T5" fmla="*/ 35 h 49"/>
                <a:gd name="T6" fmla="*/ 7 w 48"/>
                <a:gd name="T7" fmla="*/ 29 h 49"/>
                <a:gd name="T8" fmla="*/ 3 w 48"/>
                <a:gd name="T9" fmla="*/ 21 h 49"/>
                <a:gd name="T10" fmla="*/ 0 w 48"/>
                <a:gd name="T11" fmla="*/ 4 h 49"/>
                <a:gd name="T12" fmla="*/ 5 w 48"/>
                <a:gd name="T13" fmla="*/ 0 h 49"/>
                <a:gd name="T14" fmla="*/ 8 w 48"/>
                <a:gd name="T15" fmla="*/ 18 h 49"/>
                <a:gd name="T16" fmla="*/ 11 w 48"/>
                <a:gd name="T17" fmla="*/ 24 h 49"/>
                <a:gd name="T18" fmla="*/ 18 w 48"/>
                <a:gd name="T19" fmla="*/ 30 h 49"/>
                <a:gd name="T20" fmla="*/ 31 w 48"/>
                <a:gd name="T21" fmla="*/ 40 h 49"/>
                <a:gd name="T22" fmla="*/ 48 w 48"/>
                <a:gd name="T23" fmla="*/ 43 h 49"/>
                <a:gd name="T24" fmla="*/ 48 w 48"/>
                <a:gd name="T25" fmla="*/ 49 h 4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8"/>
                <a:gd name="T40" fmla="*/ 0 h 49"/>
                <a:gd name="T41" fmla="*/ 48 w 48"/>
                <a:gd name="T42" fmla="*/ 49 h 4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8" h="49">
                  <a:moveTo>
                    <a:pt x="48" y="49"/>
                  </a:moveTo>
                  <a:lnTo>
                    <a:pt x="30" y="46"/>
                  </a:lnTo>
                  <a:lnTo>
                    <a:pt x="12" y="35"/>
                  </a:lnTo>
                  <a:lnTo>
                    <a:pt x="7" y="29"/>
                  </a:lnTo>
                  <a:lnTo>
                    <a:pt x="3" y="21"/>
                  </a:lnTo>
                  <a:lnTo>
                    <a:pt x="0" y="4"/>
                  </a:lnTo>
                  <a:lnTo>
                    <a:pt x="5" y="0"/>
                  </a:lnTo>
                  <a:lnTo>
                    <a:pt x="8" y="18"/>
                  </a:lnTo>
                  <a:lnTo>
                    <a:pt x="11" y="24"/>
                  </a:lnTo>
                  <a:lnTo>
                    <a:pt x="18" y="30"/>
                  </a:lnTo>
                  <a:lnTo>
                    <a:pt x="31" y="40"/>
                  </a:lnTo>
                  <a:lnTo>
                    <a:pt x="48" y="43"/>
                  </a:lnTo>
                  <a:lnTo>
                    <a:pt x="48" y="49"/>
                  </a:lnTo>
                  <a:close/>
                </a:path>
              </a:pathLst>
            </a:custGeom>
            <a:solidFill>
              <a:srgbClr val="F8BDD6"/>
            </a:solidFill>
            <a:ln w="9525">
              <a:noFill/>
              <a:round/>
              <a:headEnd/>
              <a:tailEnd/>
            </a:ln>
          </p:spPr>
          <p:txBody>
            <a:bodyPr/>
            <a:lstStyle/>
            <a:p>
              <a:endParaRPr lang="ru-RU"/>
            </a:p>
          </p:txBody>
        </p:sp>
        <p:sp>
          <p:nvSpPr>
            <p:cNvPr id="23019" name="Freeform 1892"/>
            <p:cNvSpPr>
              <a:spLocks/>
            </p:cNvSpPr>
            <p:nvPr/>
          </p:nvSpPr>
          <p:spPr bwMode="auto">
            <a:xfrm>
              <a:off x="2969" y="3966"/>
              <a:ext cx="2" cy="7"/>
            </a:xfrm>
            <a:custGeom>
              <a:avLst/>
              <a:gdLst>
                <a:gd name="T0" fmla="*/ 2 w 2"/>
                <a:gd name="T1" fmla="*/ 7 h 7"/>
                <a:gd name="T2" fmla="*/ 2 w 2"/>
                <a:gd name="T3" fmla="*/ 0 h 7"/>
                <a:gd name="T4" fmla="*/ 0 w 2"/>
                <a:gd name="T5" fmla="*/ 0 h 7"/>
                <a:gd name="T6" fmla="*/ 2 w 2"/>
                <a:gd name="T7" fmla="*/ 7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2" y="7"/>
                  </a:moveTo>
                  <a:lnTo>
                    <a:pt x="2" y="0"/>
                  </a:lnTo>
                  <a:lnTo>
                    <a:pt x="0" y="0"/>
                  </a:lnTo>
                  <a:lnTo>
                    <a:pt x="2" y="7"/>
                  </a:lnTo>
                  <a:close/>
                </a:path>
              </a:pathLst>
            </a:custGeom>
            <a:solidFill>
              <a:srgbClr val="F8BDD6"/>
            </a:solidFill>
            <a:ln w="9525">
              <a:noFill/>
              <a:round/>
              <a:headEnd/>
              <a:tailEnd/>
            </a:ln>
          </p:spPr>
          <p:txBody>
            <a:bodyPr/>
            <a:lstStyle/>
            <a:p>
              <a:endParaRPr lang="ru-RU"/>
            </a:p>
          </p:txBody>
        </p:sp>
        <p:sp>
          <p:nvSpPr>
            <p:cNvPr id="23020" name="Freeform 1893"/>
            <p:cNvSpPr>
              <a:spLocks/>
            </p:cNvSpPr>
            <p:nvPr/>
          </p:nvSpPr>
          <p:spPr bwMode="auto">
            <a:xfrm>
              <a:off x="2925" y="3878"/>
              <a:ext cx="47" cy="48"/>
            </a:xfrm>
            <a:custGeom>
              <a:avLst/>
              <a:gdLst>
                <a:gd name="T0" fmla="*/ 0 w 47"/>
                <a:gd name="T1" fmla="*/ 48 h 48"/>
                <a:gd name="T2" fmla="*/ 3 w 47"/>
                <a:gd name="T3" fmla="*/ 30 h 48"/>
                <a:gd name="T4" fmla="*/ 12 w 47"/>
                <a:gd name="T5" fmla="*/ 15 h 48"/>
                <a:gd name="T6" fmla="*/ 28 w 47"/>
                <a:gd name="T7" fmla="*/ 4 h 48"/>
                <a:gd name="T8" fmla="*/ 47 w 47"/>
                <a:gd name="T9" fmla="*/ 0 h 48"/>
                <a:gd name="T10" fmla="*/ 47 w 47"/>
                <a:gd name="T11" fmla="*/ 5 h 48"/>
                <a:gd name="T12" fmla="*/ 31 w 47"/>
                <a:gd name="T13" fmla="*/ 9 h 48"/>
                <a:gd name="T14" fmla="*/ 18 w 47"/>
                <a:gd name="T15" fmla="*/ 18 h 48"/>
                <a:gd name="T16" fmla="*/ 8 w 47"/>
                <a:gd name="T17" fmla="*/ 33 h 48"/>
                <a:gd name="T18" fmla="*/ 5 w 47"/>
                <a:gd name="T19" fmla="*/ 48 h 48"/>
                <a:gd name="T20" fmla="*/ 0 w 47"/>
                <a:gd name="T21" fmla="*/ 48 h 4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7"/>
                <a:gd name="T34" fmla="*/ 0 h 48"/>
                <a:gd name="T35" fmla="*/ 47 w 47"/>
                <a:gd name="T36" fmla="*/ 48 h 4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7" h="48">
                  <a:moveTo>
                    <a:pt x="0" y="48"/>
                  </a:moveTo>
                  <a:lnTo>
                    <a:pt x="3" y="30"/>
                  </a:lnTo>
                  <a:lnTo>
                    <a:pt x="12" y="15"/>
                  </a:lnTo>
                  <a:lnTo>
                    <a:pt x="28" y="4"/>
                  </a:lnTo>
                  <a:lnTo>
                    <a:pt x="47" y="0"/>
                  </a:lnTo>
                  <a:lnTo>
                    <a:pt x="47" y="5"/>
                  </a:lnTo>
                  <a:lnTo>
                    <a:pt x="31" y="9"/>
                  </a:lnTo>
                  <a:lnTo>
                    <a:pt x="18" y="18"/>
                  </a:lnTo>
                  <a:lnTo>
                    <a:pt x="8" y="33"/>
                  </a:lnTo>
                  <a:lnTo>
                    <a:pt x="5" y="48"/>
                  </a:lnTo>
                  <a:lnTo>
                    <a:pt x="0" y="48"/>
                  </a:lnTo>
                  <a:close/>
                </a:path>
              </a:pathLst>
            </a:custGeom>
            <a:solidFill>
              <a:srgbClr val="F8BDD6"/>
            </a:solidFill>
            <a:ln w="9525">
              <a:noFill/>
              <a:round/>
              <a:headEnd/>
              <a:tailEnd/>
            </a:ln>
          </p:spPr>
          <p:txBody>
            <a:bodyPr/>
            <a:lstStyle/>
            <a:p>
              <a:endParaRPr lang="ru-RU"/>
            </a:p>
          </p:txBody>
        </p:sp>
        <p:sp>
          <p:nvSpPr>
            <p:cNvPr id="23021" name="Freeform 1894"/>
            <p:cNvSpPr>
              <a:spLocks/>
            </p:cNvSpPr>
            <p:nvPr/>
          </p:nvSpPr>
          <p:spPr bwMode="auto">
            <a:xfrm>
              <a:off x="2923" y="3924"/>
              <a:ext cx="5" cy="3"/>
            </a:xfrm>
            <a:custGeom>
              <a:avLst/>
              <a:gdLst>
                <a:gd name="T0" fmla="*/ 0 w 5"/>
                <a:gd name="T1" fmla="*/ 3 h 3"/>
                <a:gd name="T2" fmla="*/ 0 w 5"/>
                <a:gd name="T3" fmla="*/ 2 h 3"/>
                <a:gd name="T4" fmla="*/ 5 w 5"/>
                <a:gd name="T5" fmla="*/ 2 h 3"/>
                <a:gd name="T6" fmla="*/ 5 w 5"/>
                <a:gd name="T7" fmla="*/ 0 h 3"/>
                <a:gd name="T8" fmla="*/ 0 w 5"/>
                <a:gd name="T9" fmla="*/ 3 h 3"/>
                <a:gd name="T10" fmla="*/ 0 60000 65536"/>
                <a:gd name="T11" fmla="*/ 0 60000 65536"/>
                <a:gd name="T12" fmla="*/ 0 60000 65536"/>
                <a:gd name="T13" fmla="*/ 0 60000 65536"/>
                <a:gd name="T14" fmla="*/ 0 60000 65536"/>
                <a:gd name="T15" fmla="*/ 0 w 5"/>
                <a:gd name="T16" fmla="*/ 0 h 3"/>
                <a:gd name="T17" fmla="*/ 5 w 5"/>
                <a:gd name="T18" fmla="*/ 3 h 3"/>
              </a:gdLst>
              <a:ahLst/>
              <a:cxnLst>
                <a:cxn ang="T10">
                  <a:pos x="T0" y="T1"/>
                </a:cxn>
                <a:cxn ang="T11">
                  <a:pos x="T2" y="T3"/>
                </a:cxn>
                <a:cxn ang="T12">
                  <a:pos x="T4" y="T5"/>
                </a:cxn>
                <a:cxn ang="T13">
                  <a:pos x="T6" y="T7"/>
                </a:cxn>
                <a:cxn ang="T14">
                  <a:pos x="T8" y="T9"/>
                </a:cxn>
              </a:cxnLst>
              <a:rect l="T15" t="T16" r="T17" b="T18"/>
              <a:pathLst>
                <a:path w="5" h="3">
                  <a:moveTo>
                    <a:pt x="0" y="3"/>
                  </a:moveTo>
                  <a:lnTo>
                    <a:pt x="0" y="2"/>
                  </a:lnTo>
                  <a:lnTo>
                    <a:pt x="5" y="2"/>
                  </a:lnTo>
                  <a:lnTo>
                    <a:pt x="5" y="0"/>
                  </a:lnTo>
                  <a:lnTo>
                    <a:pt x="0" y="3"/>
                  </a:lnTo>
                  <a:close/>
                </a:path>
              </a:pathLst>
            </a:custGeom>
            <a:solidFill>
              <a:srgbClr val="F8BDD6"/>
            </a:solidFill>
            <a:ln w="9525">
              <a:noFill/>
              <a:round/>
              <a:headEnd/>
              <a:tailEnd/>
            </a:ln>
          </p:spPr>
          <p:txBody>
            <a:bodyPr/>
            <a:lstStyle/>
            <a:p>
              <a:endParaRPr lang="ru-RU"/>
            </a:p>
          </p:txBody>
        </p:sp>
        <p:sp>
          <p:nvSpPr>
            <p:cNvPr id="23022" name="Freeform 1895"/>
            <p:cNvSpPr>
              <a:spLocks/>
            </p:cNvSpPr>
            <p:nvPr/>
          </p:nvSpPr>
          <p:spPr bwMode="auto">
            <a:xfrm>
              <a:off x="2969" y="3879"/>
              <a:ext cx="47" cy="47"/>
            </a:xfrm>
            <a:custGeom>
              <a:avLst/>
              <a:gdLst>
                <a:gd name="T0" fmla="*/ 3 w 47"/>
                <a:gd name="T1" fmla="*/ 0 h 47"/>
                <a:gd name="T2" fmla="*/ 19 w 47"/>
                <a:gd name="T3" fmla="*/ 3 h 47"/>
                <a:gd name="T4" fmla="*/ 32 w 47"/>
                <a:gd name="T5" fmla="*/ 13 h 47"/>
                <a:gd name="T6" fmla="*/ 39 w 47"/>
                <a:gd name="T7" fmla="*/ 19 h 47"/>
                <a:gd name="T8" fmla="*/ 43 w 47"/>
                <a:gd name="T9" fmla="*/ 31 h 47"/>
                <a:gd name="T10" fmla="*/ 47 w 47"/>
                <a:gd name="T11" fmla="*/ 47 h 47"/>
                <a:gd name="T12" fmla="*/ 41 w 47"/>
                <a:gd name="T13" fmla="*/ 47 h 47"/>
                <a:gd name="T14" fmla="*/ 38 w 47"/>
                <a:gd name="T15" fmla="*/ 32 h 47"/>
                <a:gd name="T16" fmla="*/ 34 w 47"/>
                <a:gd name="T17" fmla="*/ 24 h 47"/>
                <a:gd name="T18" fmla="*/ 28 w 47"/>
                <a:gd name="T19" fmla="*/ 17 h 47"/>
                <a:gd name="T20" fmla="*/ 16 w 47"/>
                <a:gd name="T21" fmla="*/ 8 h 47"/>
                <a:gd name="T22" fmla="*/ 0 w 47"/>
                <a:gd name="T23" fmla="*/ 4 h 47"/>
                <a:gd name="T24" fmla="*/ 3 w 47"/>
                <a:gd name="T25" fmla="*/ 0 h 4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7"/>
                <a:gd name="T40" fmla="*/ 0 h 47"/>
                <a:gd name="T41" fmla="*/ 47 w 47"/>
                <a:gd name="T42" fmla="*/ 47 h 4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7" h="47">
                  <a:moveTo>
                    <a:pt x="3" y="0"/>
                  </a:moveTo>
                  <a:lnTo>
                    <a:pt x="19" y="3"/>
                  </a:lnTo>
                  <a:lnTo>
                    <a:pt x="32" y="13"/>
                  </a:lnTo>
                  <a:lnTo>
                    <a:pt x="39" y="19"/>
                  </a:lnTo>
                  <a:lnTo>
                    <a:pt x="43" y="31"/>
                  </a:lnTo>
                  <a:lnTo>
                    <a:pt x="47" y="47"/>
                  </a:lnTo>
                  <a:lnTo>
                    <a:pt x="41" y="47"/>
                  </a:lnTo>
                  <a:lnTo>
                    <a:pt x="38" y="32"/>
                  </a:lnTo>
                  <a:lnTo>
                    <a:pt x="34" y="24"/>
                  </a:lnTo>
                  <a:lnTo>
                    <a:pt x="28" y="17"/>
                  </a:lnTo>
                  <a:lnTo>
                    <a:pt x="16" y="8"/>
                  </a:lnTo>
                  <a:lnTo>
                    <a:pt x="0" y="4"/>
                  </a:lnTo>
                  <a:lnTo>
                    <a:pt x="3" y="0"/>
                  </a:lnTo>
                  <a:close/>
                </a:path>
              </a:pathLst>
            </a:custGeom>
            <a:solidFill>
              <a:srgbClr val="F8BDD6"/>
            </a:solidFill>
            <a:ln w="9525">
              <a:noFill/>
              <a:round/>
              <a:headEnd/>
              <a:tailEnd/>
            </a:ln>
          </p:spPr>
          <p:txBody>
            <a:bodyPr/>
            <a:lstStyle/>
            <a:p>
              <a:endParaRPr lang="ru-RU"/>
            </a:p>
          </p:txBody>
        </p:sp>
        <p:sp>
          <p:nvSpPr>
            <p:cNvPr id="23023" name="Freeform 1896"/>
            <p:cNvSpPr>
              <a:spLocks/>
            </p:cNvSpPr>
            <p:nvPr/>
          </p:nvSpPr>
          <p:spPr bwMode="auto">
            <a:xfrm>
              <a:off x="2971" y="3878"/>
              <a:ext cx="3" cy="5"/>
            </a:xfrm>
            <a:custGeom>
              <a:avLst/>
              <a:gdLst>
                <a:gd name="T0" fmla="*/ 2 w 3"/>
                <a:gd name="T1" fmla="*/ 0 h 5"/>
                <a:gd name="T2" fmla="*/ 3 w 3"/>
                <a:gd name="T3" fmla="*/ 0 h 5"/>
                <a:gd name="T4" fmla="*/ 0 w 3"/>
                <a:gd name="T5" fmla="*/ 5 h 5"/>
                <a:gd name="T6" fmla="*/ 2 w 3"/>
                <a:gd name="T7" fmla="*/ 5 h 5"/>
                <a:gd name="T8" fmla="*/ 2 w 3"/>
                <a:gd name="T9" fmla="*/ 0 h 5"/>
                <a:gd name="T10" fmla="*/ 0 60000 65536"/>
                <a:gd name="T11" fmla="*/ 0 60000 65536"/>
                <a:gd name="T12" fmla="*/ 0 60000 65536"/>
                <a:gd name="T13" fmla="*/ 0 60000 65536"/>
                <a:gd name="T14" fmla="*/ 0 60000 65536"/>
                <a:gd name="T15" fmla="*/ 0 w 3"/>
                <a:gd name="T16" fmla="*/ 0 h 5"/>
                <a:gd name="T17" fmla="*/ 3 w 3"/>
                <a:gd name="T18" fmla="*/ 5 h 5"/>
              </a:gdLst>
              <a:ahLst/>
              <a:cxnLst>
                <a:cxn ang="T10">
                  <a:pos x="T0" y="T1"/>
                </a:cxn>
                <a:cxn ang="T11">
                  <a:pos x="T2" y="T3"/>
                </a:cxn>
                <a:cxn ang="T12">
                  <a:pos x="T4" y="T5"/>
                </a:cxn>
                <a:cxn ang="T13">
                  <a:pos x="T6" y="T7"/>
                </a:cxn>
                <a:cxn ang="T14">
                  <a:pos x="T8" y="T9"/>
                </a:cxn>
              </a:cxnLst>
              <a:rect l="T15" t="T16" r="T17" b="T18"/>
              <a:pathLst>
                <a:path w="3" h="5">
                  <a:moveTo>
                    <a:pt x="2" y="0"/>
                  </a:moveTo>
                  <a:lnTo>
                    <a:pt x="3" y="0"/>
                  </a:lnTo>
                  <a:lnTo>
                    <a:pt x="0" y="5"/>
                  </a:lnTo>
                  <a:lnTo>
                    <a:pt x="2" y="5"/>
                  </a:lnTo>
                  <a:lnTo>
                    <a:pt x="2" y="0"/>
                  </a:lnTo>
                  <a:close/>
                </a:path>
              </a:pathLst>
            </a:custGeom>
            <a:solidFill>
              <a:srgbClr val="F8BDD6"/>
            </a:solidFill>
            <a:ln w="9525">
              <a:noFill/>
              <a:round/>
              <a:headEnd/>
              <a:tailEnd/>
            </a:ln>
          </p:spPr>
          <p:txBody>
            <a:bodyPr/>
            <a:lstStyle/>
            <a:p>
              <a:endParaRPr lang="ru-RU"/>
            </a:p>
          </p:txBody>
        </p:sp>
        <p:sp>
          <p:nvSpPr>
            <p:cNvPr id="23024" name="Freeform 1897"/>
            <p:cNvSpPr>
              <a:spLocks/>
            </p:cNvSpPr>
            <p:nvPr/>
          </p:nvSpPr>
          <p:spPr bwMode="auto">
            <a:xfrm>
              <a:off x="3011" y="3924"/>
              <a:ext cx="6" cy="2"/>
            </a:xfrm>
            <a:custGeom>
              <a:avLst/>
              <a:gdLst>
                <a:gd name="T0" fmla="*/ 6 w 6"/>
                <a:gd name="T1" fmla="*/ 2 h 2"/>
                <a:gd name="T2" fmla="*/ 0 w 6"/>
                <a:gd name="T3" fmla="*/ 0 h 2"/>
                <a:gd name="T4" fmla="*/ 0 w 6"/>
                <a:gd name="T5" fmla="*/ 2 h 2"/>
                <a:gd name="T6" fmla="*/ 6 w 6"/>
                <a:gd name="T7" fmla="*/ 2 h 2"/>
                <a:gd name="T8" fmla="*/ 0 60000 65536"/>
                <a:gd name="T9" fmla="*/ 0 60000 65536"/>
                <a:gd name="T10" fmla="*/ 0 60000 65536"/>
                <a:gd name="T11" fmla="*/ 0 60000 65536"/>
                <a:gd name="T12" fmla="*/ 0 w 6"/>
                <a:gd name="T13" fmla="*/ 0 h 2"/>
                <a:gd name="T14" fmla="*/ 6 w 6"/>
                <a:gd name="T15" fmla="*/ 2 h 2"/>
              </a:gdLst>
              <a:ahLst/>
              <a:cxnLst>
                <a:cxn ang="T8">
                  <a:pos x="T0" y="T1"/>
                </a:cxn>
                <a:cxn ang="T9">
                  <a:pos x="T2" y="T3"/>
                </a:cxn>
                <a:cxn ang="T10">
                  <a:pos x="T4" y="T5"/>
                </a:cxn>
                <a:cxn ang="T11">
                  <a:pos x="T6" y="T7"/>
                </a:cxn>
              </a:cxnLst>
              <a:rect l="T12" t="T13" r="T14" b="T15"/>
              <a:pathLst>
                <a:path w="6" h="2">
                  <a:moveTo>
                    <a:pt x="6" y="2"/>
                  </a:moveTo>
                  <a:lnTo>
                    <a:pt x="0" y="0"/>
                  </a:lnTo>
                  <a:lnTo>
                    <a:pt x="0" y="2"/>
                  </a:lnTo>
                  <a:lnTo>
                    <a:pt x="6" y="2"/>
                  </a:lnTo>
                  <a:close/>
                </a:path>
              </a:pathLst>
            </a:custGeom>
            <a:solidFill>
              <a:srgbClr val="F8BDD6"/>
            </a:solidFill>
            <a:ln w="9525">
              <a:noFill/>
              <a:round/>
              <a:headEnd/>
              <a:tailEnd/>
            </a:ln>
          </p:spPr>
          <p:txBody>
            <a:bodyPr/>
            <a:lstStyle/>
            <a:p>
              <a:endParaRPr lang="ru-RU"/>
            </a:p>
          </p:txBody>
        </p:sp>
        <p:sp>
          <p:nvSpPr>
            <p:cNvPr id="23025" name="Freeform 1898"/>
            <p:cNvSpPr>
              <a:spLocks/>
            </p:cNvSpPr>
            <p:nvPr/>
          </p:nvSpPr>
          <p:spPr bwMode="auto">
            <a:xfrm>
              <a:off x="2761" y="3883"/>
              <a:ext cx="89" cy="88"/>
            </a:xfrm>
            <a:custGeom>
              <a:avLst/>
              <a:gdLst>
                <a:gd name="T0" fmla="*/ 89 w 89"/>
                <a:gd name="T1" fmla="*/ 45 h 88"/>
                <a:gd name="T2" fmla="*/ 87 w 89"/>
                <a:gd name="T3" fmla="*/ 53 h 88"/>
                <a:gd name="T4" fmla="*/ 87 w 89"/>
                <a:gd name="T5" fmla="*/ 58 h 88"/>
                <a:gd name="T6" fmla="*/ 86 w 89"/>
                <a:gd name="T7" fmla="*/ 61 h 88"/>
                <a:gd name="T8" fmla="*/ 81 w 89"/>
                <a:gd name="T9" fmla="*/ 69 h 88"/>
                <a:gd name="T10" fmla="*/ 76 w 89"/>
                <a:gd name="T11" fmla="*/ 75 h 88"/>
                <a:gd name="T12" fmla="*/ 70 w 89"/>
                <a:gd name="T13" fmla="*/ 81 h 88"/>
                <a:gd name="T14" fmla="*/ 61 w 89"/>
                <a:gd name="T15" fmla="*/ 85 h 88"/>
                <a:gd name="T16" fmla="*/ 53 w 89"/>
                <a:gd name="T17" fmla="*/ 87 h 88"/>
                <a:gd name="T18" fmla="*/ 44 w 89"/>
                <a:gd name="T19" fmla="*/ 88 h 88"/>
                <a:gd name="T20" fmla="*/ 34 w 89"/>
                <a:gd name="T21" fmla="*/ 87 h 88"/>
                <a:gd name="T22" fmla="*/ 27 w 89"/>
                <a:gd name="T23" fmla="*/ 85 h 88"/>
                <a:gd name="T24" fmla="*/ 19 w 89"/>
                <a:gd name="T25" fmla="*/ 81 h 88"/>
                <a:gd name="T26" fmla="*/ 12 w 89"/>
                <a:gd name="T27" fmla="*/ 76 h 88"/>
                <a:gd name="T28" fmla="*/ 7 w 89"/>
                <a:gd name="T29" fmla="*/ 69 h 88"/>
                <a:gd name="T30" fmla="*/ 2 w 89"/>
                <a:gd name="T31" fmla="*/ 61 h 88"/>
                <a:gd name="T32" fmla="*/ 1 w 89"/>
                <a:gd name="T33" fmla="*/ 53 h 88"/>
                <a:gd name="T34" fmla="*/ 0 w 89"/>
                <a:gd name="T35" fmla="*/ 45 h 88"/>
                <a:gd name="T36" fmla="*/ 1 w 89"/>
                <a:gd name="T37" fmla="*/ 35 h 88"/>
                <a:gd name="T38" fmla="*/ 1 w 89"/>
                <a:gd name="T39" fmla="*/ 31 h 88"/>
                <a:gd name="T40" fmla="*/ 2 w 89"/>
                <a:gd name="T41" fmla="*/ 28 h 88"/>
                <a:gd name="T42" fmla="*/ 7 w 89"/>
                <a:gd name="T43" fmla="*/ 20 h 88"/>
                <a:gd name="T44" fmla="*/ 12 w 89"/>
                <a:gd name="T45" fmla="*/ 13 h 88"/>
                <a:gd name="T46" fmla="*/ 19 w 89"/>
                <a:gd name="T47" fmla="*/ 8 h 88"/>
                <a:gd name="T48" fmla="*/ 26 w 89"/>
                <a:gd name="T49" fmla="*/ 3 h 88"/>
                <a:gd name="T50" fmla="*/ 34 w 89"/>
                <a:gd name="T51" fmla="*/ 2 h 88"/>
                <a:gd name="T52" fmla="*/ 44 w 89"/>
                <a:gd name="T53" fmla="*/ 0 h 88"/>
                <a:gd name="T54" fmla="*/ 53 w 89"/>
                <a:gd name="T55" fmla="*/ 2 h 88"/>
                <a:gd name="T56" fmla="*/ 61 w 89"/>
                <a:gd name="T57" fmla="*/ 3 h 88"/>
                <a:gd name="T58" fmla="*/ 70 w 89"/>
                <a:gd name="T59" fmla="*/ 8 h 88"/>
                <a:gd name="T60" fmla="*/ 76 w 89"/>
                <a:gd name="T61" fmla="*/ 13 h 88"/>
                <a:gd name="T62" fmla="*/ 81 w 89"/>
                <a:gd name="T63" fmla="*/ 20 h 88"/>
                <a:gd name="T64" fmla="*/ 86 w 89"/>
                <a:gd name="T65" fmla="*/ 27 h 88"/>
                <a:gd name="T66" fmla="*/ 87 w 89"/>
                <a:gd name="T67" fmla="*/ 35 h 88"/>
                <a:gd name="T68" fmla="*/ 89 w 89"/>
                <a:gd name="T69" fmla="*/ 45 h 8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89"/>
                <a:gd name="T106" fmla="*/ 0 h 88"/>
                <a:gd name="T107" fmla="*/ 89 w 89"/>
                <a:gd name="T108" fmla="*/ 88 h 8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89" h="88">
                  <a:moveTo>
                    <a:pt x="89" y="45"/>
                  </a:moveTo>
                  <a:lnTo>
                    <a:pt x="87" y="53"/>
                  </a:lnTo>
                  <a:lnTo>
                    <a:pt x="87" y="58"/>
                  </a:lnTo>
                  <a:lnTo>
                    <a:pt x="86" y="61"/>
                  </a:lnTo>
                  <a:lnTo>
                    <a:pt x="81" y="69"/>
                  </a:lnTo>
                  <a:lnTo>
                    <a:pt x="76" y="75"/>
                  </a:lnTo>
                  <a:lnTo>
                    <a:pt x="70" y="81"/>
                  </a:lnTo>
                  <a:lnTo>
                    <a:pt x="61" y="85"/>
                  </a:lnTo>
                  <a:lnTo>
                    <a:pt x="53" y="87"/>
                  </a:lnTo>
                  <a:lnTo>
                    <a:pt x="44" y="88"/>
                  </a:lnTo>
                  <a:lnTo>
                    <a:pt x="34" y="87"/>
                  </a:lnTo>
                  <a:lnTo>
                    <a:pt x="27" y="85"/>
                  </a:lnTo>
                  <a:lnTo>
                    <a:pt x="19" y="81"/>
                  </a:lnTo>
                  <a:lnTo>
                    <a:pt x="12" y="76"/>
                  </a:lnTo>
                  <a:lnTo>
                    <a:pt x="7" y="69"/>
                  </a:lnTo>
                  <a:lnTo>
                    <a:pt x="2" y="61"/>
                  </a:lnTo>
                  <a:lnTo>
                    <a:pt x="1" y="53"/>
                  </a:lnTo>
                  <a:lnTo>
                    <a:pt x="0" y="45"/>
                  </a:lnTo>
                  <a:lnTo>
                    <a:pt x="1" y="35"/>
                  </a:lnTo>
                  <a:lnTo>
                    <a:pt x="1" y="31"/>
                  </a:lnTo>
                  <a:lnTo>
                    <a:pt x="2" y="28"/>
                  </a:lnTo>
                  <a:lnTo>
                    <a:pt x="7" y="20"/>
                  </a:lnTo>
                  <a:lnTo>
                    <a:pt x="12" y="13"/>
                  </a:lnTo>
                  <a:lnTo>
                    <a:pt x="19" y="8"/>
                  </a:lnTo>
                  <a:lnTo>
                    <a:pt x="26" y="3"/>
                  </a:lnTo>
                  <a:lnTo>
                    <a:pt x="34" y="2"/>
                  </a:lnTo>
                  <a:lnTo>
                    <a:pt x="44" y="0"/>
                  </a:lnTo>
                  <a:lnTo>
                    <a:pt x="53" y="2"/>
                  </a:lnTo>
                  <a:lnTo>
                    <a:pt x="61" y="3"/>
                  </a:lnTo>
                  <a:lnTo>
                    <a:pt x="70" y="8"/>
                  </a:lnTo>
                  <a:lnTo>
                    <a:pt x="76" y="13"/>
                  </a:lnTo>
                  <a:lnTo>
                    <a:pt x="81" y="20"/>
                  </a:lnTo>
                  <a:lnTo>
                    <a:pt x="86" y="27"/>
                  </a:lnTo>
                  <a:lnTo>
                    <a:pt x="87" y="35"/>
                  </a:lnTo>
                  <a:lnTo>
                    <a:pt x="89" y="45"/>
                  </a:lnTo>
                  <a:close/>
                </a:path>
              </a:pathLst>
            </a:custGeom>
            <a:solidFill>
              <a:srgbClr val="F561AF"/>
            </a:solidFill>
            <a:ln w="9525">
              <a:noFill/>
              <a:round/>
              <a:headEnd/>
              <a:tailEnd/>
            </a:ln>
          </p:spPr>
          <p:txBody>
            <a:bodyPr/>
            <a:lstStyle/>
            <a:p>
              <a:endParaRPr lang="ru-RU"/>
            </a:p>
          </p:txBody>
        </p:sp>
        <p:sp>
          <p:nvSpPr>
            <p:cNvPr id="23026" name="Freeform 1899"/>
            <p:cNvSpPr>
              <a:spLocks/>
            </p:cNvSpPr>
            <p:nvPr/>
          </p:nvSpPr>
          <p:spPr bwMode="auto">
            <a:xfrm>
              <a:off x="2802" y="3926"/>
              <a:ext cx="49" cy="49"/>
            </a:xfrm>
            <a:custGeom>
              <a:avLst/>
              <a:gdLst>
                <a:gd name="T0" fmla="*/ 49 w 49"/>
                <a:gd name="T1" fmla="*/ 1 h 49"/>
                <a:gd name="T2" fmla="*/ 47 w 49"/>
                <a:gd name="T3" fmla="*/ 19 h 49"/>
                <a:gd name="T4" fmla="*/ 36 w 49"/>
                <a:gd name="T5" fmla="*/ 35 h 49"/>
                <a:gd name="T6" fmla="*/ 19 w 49"/>
                <a:gd name="T7" fmla="*/ 46 h 49"/>
                <a:gd name="T8" fmla="*/ 2 w 49"/>
                <a:gd name="T9" fmla="*/ 49 h 49"/>
                <a:gd name="T10" fmla="*/ 0 w 49"/>
                <a:gd name="T11" fmla="*/ 43 h 49"/>
                <a:gd name="T12" fmla="*/ 19 w 49"/>
                <a:gd name="T13" fmla="*/ 39 h 49"/>
                <a:gd name="T14" fmla="*/ 31 w 49"/>
                <a:gd name="T15" fmla="*/ 30 h 49"/>
                <a:gd name="T16" fmla="*/ 40 w 49"/>
                <a:gd name="T17" fmla="*/ 18 h 49"/>
                <a:gd name="T18" fmla="*/ 44 w 49"/>
                <a:gd name="T19" fmla="*/ 0 h 49"/>
                <a:gd name="T20" fmla="*/ 49 w 49"/>
                <a:gd name="T21" fmla="*/ 1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9"/>
                <a:gd name="T34" fmla="*/ 0 h 49"/>
                <a:gd name="T35" fmla="*/ 49 w 49"/>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9" h="49">
                  <a:moveTo>
                    <a:pt x="49" y="1"/>
                  </a:moveTo>
                  <a:lnTo>
                    <a:pt x="47" y="19"/>
                  </a:lnTo>
                  <a:lnTo>
                    <a:pt x="36" y="35"/>
                  </a:lnTo>
                  <a:lnTo>
                    <a:pt x="19" y="46"/>
                  </a:lnTo>
                  <a:lnTo>
                    <a:pt x="2" y="49"/>
                  </a:lnTo>
                  <a:lnTo>
                    <a:pt x="0" y="43"/>
                  </a:lnTo>
                  <a:lnTo>
                    <a:pt x="19" y="39"/>
                  </a:lnTo>
                  <a:lnTo>
                    <a:pt x="31" y="30"/>
                  </a:lnTo>
                  <a:lnTo>
                    <a:pt x="40" y="18"/>
                  </a:lnTo>
                  <a:lnTo>
                    <a:pt x="44" y="0"/>
                  </a:lnTo>
                  <a:lnTo>
                    <a:pt x="49" y="1"/>
                  </a:lnTo>
                  <a:close/>
                </a:path>
              </a:pathLst>
            </a:custGeom>
            <a:solidFill>
              <a:srgbClr val="F8BDD6"/>
            </a:solidFill>
            <a:ln w="9525">
              <a:noFill/>
              <a:round/>
              <a:headEnd/>
              <a:tailEnd/>
            </a:ln>
          </p:spPr>
          <p:txBody>
            <a:bodyPr/>
            <a:lstStyle/>
            <a:p>
              <a:endParaRPr lang="ru-RU"/>
            </a:p>
          </p:txBody>
        </p:sp>
        <p:sp>
          <p:nvSpPr>
            <p:cNvPr id="23027" name="Freeform 1900"/>
            <p:cNvSpPr>
              <a:spLocks/>
            </p:cNvSpPr>
            <p:nvPr/>
          </p:nvSpPr>
          <p:spPr bwMode="auto">
            <a:xfrm>
              <a:off x="2757" y="3926"/>
              <a:ext cx="48" cy="49"/>
            </a:xfrm>
            <a:custGeom>
              <a:avLst/>
              <a:gdLst>
                <a:gd name="T0" fmla="*/ 48 w 48"/>
                <a:gd name="T1" fmla="*/ 49 h 49"/>
                <a:gd name="T2" fmla="*/ 31 w 48"/>
                <a:gd name="T3" fmla="*/ 46 h 49"/>
                <a:gd name="T4" fmla="*/ 14 w 48"/>
                <a:gd name="T5" fmla="*/ 35 h 49"/>
                <a:gd name="T6" fmla="*/ 8 w 48"/>
                <a:gd name="T7" fmla="*/ 29 h 49"/>
                <a:gd name="T8" fmla="*/ 4 w 48"/>
                <a:gd name="T9" fmla="*/ 21 h 49"/>
                <a:gd name="T10" fmla="*/ 0 w 48"/>
                <a:gd name="T11" fmla="*/ 3 h 49"/>
                <a:gd name="T12" fmla="*/ 6 w 48"/>
                <a:gd name="T13" fmla="*/ 0 h 49"/>
                <a:gd name="T14" fmla="*/ 8 w 48"/>
                <a:gd name="T15" fmla="*/ 18 h 49"/>
                <a:gd name="T16" fmla="*/ 14 w 48"/>
                <a:gd name="T17" fmla="*/ 24 h 49"/>
                <a:gd name="T18" fmla="*/ 18 w 48"/>
                <a:gd name="T19" fmla="*/ 30 h 49"/>
                <a:gd name="T20" fmla="*/ 33 w 48"/>
                <a:gd name="T21" fmla="*/ 39 h 49"/>
                <a:gd name="T22" fmla="*/ 48 w 48"/>
                <a:gd name="T23" fmla="*/ 43 h 49"/>
                <a:gd name="T24" fmla="*/ 48 w 48"/>
                <a:gd name="T25" fmla="*/ 49 h 4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8"/>
                <a:gd name="T40" fmla="*/ 0 h 49"/>
                <a:gd name="T41" fmla="*/ 48 w 48"/>
                <a:gd name="T42" fmla="*/ 49 h 4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8" h="49">
                  <a:moveTo>
                    <a:pt x="48" y="49"/>
                  </a:moveTo>
                  <a:lnTo>
                    <a:pt x="31" y="46"/>
                  </a:lnTo>
                  <a:lnTo>
                    <a:pt x="14" y="35"/>
                  </a:lnTo>
                  <a:lnTo>
                    <a:pt x="8" y="29"/>
                  </a:lnTo>
                  <a:lnTo>
                    <a:pt x="4" y="21"/>
                  </a:lnTo>
                  <a:lnTo>
                    <a:pt x="0" y="3"/>
                  </a:lnTo>
                  <a:lnTo>
                    <a:pt x="6" y="0"/>
                  </a:lnTo>
                  <a:lnTo>
                    <a:pt x="8" y="18"/>
                  </a:lnTo>
                  <a:lnTo>
                    <a:pt x="14" y="24"/>
                  </a:lnTo>
                  <a:lnTo>
                    <a:pt x="18" y="30"/>
                  </a:lnTo>
                  <a:lnTo>
                    <a:pt x="33" y="39"/>
                  </a:lnTo>
                  <a:lnTo>
                    <a:pt x="48" y="43"/>
                  </a:lnTo>
                  <a:lnTo>
                    <a:pt x="48" y="49"/>
                  </a:lnTo>
                  <a:close/>
                </a:path>
              </a:pathLst>
            </a:custGeom>
            <a:solidFill>
              <a:srgbClr val="F8BDD6"/>
            </a:solidFill>
            <a:ln w="9525">
              <a:noFill/>
              <a:round/>
              <a:headEnd/>
              <a:tailEnd/>
            </a:ln>
          </p:spPr>
          <p:txBody>
            <a:bodyPr/>
            <a:lstStyle/>
            <a:p>
              <a:endParaRPr lang="ru-RU"/>
            </a:p>
          </p:txBody>
        </p:sp>
        <p:sp>
          <p:nvSpPr>
            <p:cNvPr id="23028" name="Freeform 1901"/>
            <p:cNvSpPr>
              <a:spLocks/>
            </p:cNvSpPr>
            <p:nvPr/>
          </p:nvSpPr>
          <p:spPr bwMode="auto">
            <a:xfrm>
              <a:off x="2802" y="3968"/>
              <a:ext cx="2" cy="7"/>
            </a:xfrm>
            <a:custGeom>
              <a:avLst/>
              <a:gdLst>
                <a:gd name="T0" fmla="*/ 2 w 2"/>
                <a:gd name="T1" fmla="*/ 7 h 7"/>
                <a:gd name="T2" fmla="*/ 2 w 2"/>
                <a:gd name="T3" fmla="*/ 0 h 7"/>
                <a:gd name="T4" fmla="*/ 0 w 2"/>
                <a:gd name="T5" fmla="*/ 0 h 7"/>
                <a:gd name="T6" fmla="*/ 2 w 2"/>
                <a:gd name="T7" fmla="*/ 7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2" y="7"/>
                  </a:moveTo>
                  <a:lnTo>
                    <a:pt x="2" y="0"/>
                  </a:lnTo>
                  <a:lnTo>
                    <a:pt x="0" y="0"/>
                  </a:lnTo>
                  <a:lnTo>
                    <a:pt x="2" y="7"/>
                  </a:lnTo>
                  <a:close/>
                </a:path>
              </a:pathLst>
            </a:custGeom>
            <a:solidFill>
              <a:srgbClr val="F8BDD6"/>
            </a:solidFill>
            <a:ln w="9525">
              <a:noFill/>
              <a:round/>
              <a:headEnd/>
              <a:tailEnd/>
            </a:ln>
          </p:spPr>
          <p:txBody>
            <a:bodyPr/>
            <a:lstStyle/>
            <a:p>
              <a:endParaRPr lang="ru-RU"/>
            </a:p>
          </p:txBody>
        </p:sp>
        <p:sp>
          <p:nvSpPr>
            <p:cNvPr id="23029" name="Freeform 1902"/>
            <p:cNvSpPr>
              <a:spLocks/>
            </p:cNvSpPr>
            <p:nvPr/>
          </p:nvSpPr>
          <p:spPr bwMode="auto">
            <a:xfrm>
              <a:off x="2758" y="3880"/>
              <a:ext cx="47" cy="47"/>
            </a:xfrm>
            <a:custGeom>
              <a:avLst/>
              <a:gdLst>
                <a:gd name="T0" fmla="*/ 0 w 47"/>
                <a:gd name="T1" fmla="*/ 47 h 47"/>
                <a:gd name="T2" fmla="*/ 3 w 47"/>
                <a:gd name="T3" fmla="*/ 30 h 47"/>
                <a:gd name="T4" fmla="*/ 13 w 47"/>
                <a:gd name="T5" fmla="*/ 14 h 47"/>
                <a:gd name="T6" fmla="*/ 28 w 47"/>
                <a:gd name="T7" fmla="*/ 4 h 47"/>
                <a:gd name="T8" fmla="*/ 47 w 47"/>
                <a:gd name="T9" fmla="*/ 0 h 47"/>
                <a:gd name="T10" fmla="*/ 47 w 47"/>
                <a:gd name="T11" fmla="*/ 5 h 47"/>
                <a:gd name="T12" fmla="*/ 32 w 47"/>
                <a:gd name="T13" fmla="*/ 8 h 47"/>
                <a:gd name="T14" fmla="*/ 17 w 47"/>
                <a:gd name="T15" fmla="*/ 18 h 47"/>
                <a:gd name="T16" fmla="*/ 7 w 47"/>
                <a:gd name="T17" fmla="*/ 33 h 47"/>
                <a:gd name="T18" fmla="*/ 5 w 47"/>
                <a:gd name="T19" fmla="*/ 47 h 47"/>
                <a:gd name="T20" fmla="*/ 0 w 47"/>
                <a:gd name="T21" fmla="*/ 47 h 4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7"/>
                <a:gd name="T34" fmla="*/ 0 h 47"/>
                <a:gd name="T35" fmla="*/ 47 w 47"/>
                <a:gd name="T36" fmla="*/ 47 h 4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7" h="47">
                  <a:moveTo>
                    <a:pt x="0" y="47"/>
                  </a:moveTo>
                  <a:lnTo>
                    <a:pt x="3" y="30"/>
                  </a:lnTo>
                  <a:lnTo>
                    <a:pt x="13" y="14"/>
                  </a:lnTo>
                  <a:lnTo>
                    <a:pt x="28" y="4"/>
                  </a:lnTo>
                  <a:lnTo>
                    <a:pt x="47" y="0"/>
                  </a:lnTo>
                  <a:lnTo>
                    <a:pt x="47" y="5"/>
                  </a:lnTo>
                  <a:lnTo>
                    <a:pt x="32" y="8"/>
                  </a:lnTo>
                  <a:lnTo>
                    <a:pt x="17" y="18"/>
                  </a:lnTo>
                  <a:lnTo>
                    <a:pt x="7" y="33"/>
                  </a:lnTo>
                  <a:lnTo>
                    <a:pt x="5" y="47"/>
                  </a:lnTo>
                  <a:lnTo>
                    <a:pt x="0" y="47"/>
                  </a:lnTo>
                  <a:close/>
                </a:path>
              </a:pathLst>
            </a:custGeom>
            <a:solidFill>
              <a:srgbClr val="F8BDD6"/>
            </a:solidFill>
            <a:ln w="9525">
              <a:noFill/>
              <a:round/>
              <a:headEnd/>
              <a:tailEnd/>
            </a:ln>
          </p:spPr>
          <p:txBody>
            <a:bodyPr/>
            <a:lstStyle/>
            <a:p>
              <a:endParaRPr lang="ru-RU"/>
            </a:p>
          </p:txBody>
        </p:sp>
        <p:sp>
          <p:nvSpPr>
            <p:cNvPr id="23030" name="Freeform 1903"/>
            <p:cNvSpPr>
              <a:spLocks/>
            </p:cNvSpPr>
            <p:nvPr/>
          </p:nvSpPr>
          <p:spPr bwMode="auto">
            <a:xfrm>
              <a:off x="2756" y="3926"/>
              <a:ext cx="5" cy="3"/>
            </a:xfrm>
            <a:custGeom>
              <a:avLst/>
              <a:gdLst>
                <a:gd name="T0" fmla="*/ 0 w 5"/>
                <a:gd name="T1" fmla="*/ 3 h 3"/>
                <a:gd name="T2" fmla="*/ 0 w 5"/>
                <a:gd name="T3" fmla="*/ 1 h 3"/>
                <a:gd name="T4" fmla="*/ 5 w 5"/>
                <a:gd name="T5" fmla="*/ 1 h 3"/>
                <a:gd name="T6" fmla="*/ 5 w 5"/>
                <a:gd name="T7" fmla="*/ 0 h 3"/>
                <a:gd name="T8" fmla="*/ 0 w 5"/>
                <a:gd name="T9" fmla="*/ 3 h 3"/>
                <a:gd name="T10" fmla="*/ 0 60000 65536"/>
                <a:gd name="T11" fmla="*/ 0 60000 65536"/>
                <a:gd name="T12" fmla="*/ 0 60000 65536"/>
                <a:gd name="T13" fmla="*/ 0 60000 65536"/>
                <a:gd name="T14" fmla="*/ 0 60000 65536"/>
                <a:gd name="T15" fmla="*/ 0 w 5"/>
                <a:gd name="T16" fmla="*/ 0 h 3"/>
                <a:gd name="T17" fmla="*/ 5 w 5"/>
                <a:gd name="T18" fmla="*/ 3 h 3"/>
              </a:gdLst>
              <a:ahLst/>
              <a:cxnLst>
                <a:cxn ang="T10">
                  <a:pos x="T0" y="T1"/>
                </a:cxn>
                <a:cxn ang="T11">
                  <a:pos x="T2" y="T3"/>
                </a:cxn>
                <a:cxn ang="T12">
                  <a:pos x="T4" y="T5"/>
                </a:cxn>
                <a:cxn ang="T13">
                  <a:pos x="T6" y="T7"/>
                </a:cxn>
                <a:cxn ang="T14">
                  <a:pos x="T8" y="T9"/>
                </a:cxn>
              </a:cxnLst>
              <a:rect l="T15" t="T16" r="T17" b="T18"/>
              <a:pathLst>
                <a:path w="5" h="3">
                  <a:moveTo>
                    <a:pt x="0" y="3"/>
                  </a:moveTo>
                  <a:lnTo>
                    <a:pt x="0" y="1"/>
                  </a:lnTo>
                  <a:lnTo>
                    <a:pt x="5" y="1"/>
                  </a:lnTo>
                  <a:lnTo>
                    <a:pt x="5" y="0"/>
                  </a:lnTo>
                  <a:lnTo>
                    <a:pt x="0" y="3"/>
                  </a:lnTo>
                  <a:close/>
                </a:path>
              </a:pathLst>
            </a:custGeom>
            <a:solidFill>
              <a:srgbClr val="F8BDD6"/>
            </a:solidFill>
            <a:ln w="9525">
              <a:noFill/>
              <a:round/>
              <a:headEnd/>
              <a:tailEnd/>
            </a:ln>
          </p:spPr>
          <p:txBody>
            <a:bodyPr/>
            <a:lstStyle/>
            <a:p>
              <a:endParaRPr lang="ru-RU"/>
            </a:p>
          </p:txBody>
        </p:sp>
        <p:sp>
          <p:nvSpPr>
            <p:cNvPr id="23031" name="Freeform 1904"/>
            <p:cNvSpPr>
              <a:spLocks/>
            </p:cNvSpPr>
            <p:nvPr/>
          </p:nvSpPr>
          <p:spPr bwMode="auto">
            <a:xfrm>
              <a:off x="2802" y="3880"/>
              <a:ext cx="50" cy="47"/>
            </a:xfrm>
            <a:custGeom>
              <a:avLst/>
              <a:gdLst>
                <a:gd name="T0" fmla="*/ 4 w 50"/>
                <a:gd name="T1" fmla="*/ 0 h 47"/>
                <a:gd name="T2" fmla="*/ 21 w 50"/>
                <a:gd name="T3" fmla="*/ 4 h 47"/>
                <a:gd name="T4" fmla="*/ 36 w 50"/>
                <a:gd name="T5" fmla="*/ 14 h 47"/>
                <a:gd name="T6" fmla="*/ 40 w 50"/>
                <a:gd name="T7" fmla="*/ 20 h 47"/>
                <a:gd name="T8" fmla="*/ 47 w 50"/>
                <a:gd name="T9" fmla="*/ 31 h 47"/>
                <a:gd name="T10" fmla="*/ 50 w 50"/>
                <a:gd name="T11" fmla="*/ 47 h 47"/>
                <a:gd name="T12" fmla="*/ 44 w 50"/>
                <a:gd name="T13" fmla="*/ 47 h 47"/>
                <a:gd name="T14" fmla="*/ 40 w 50"/>
                <a:gd name="T15" fmla="*/ 33 h 47"/>
                <a:gd name="T16" fmla="*/ 36 w 50"/>
                <a:gd name="T17" fmla="*/ 24 h 47"/>
                <a:gd name="T18" fmla="*/ 31 w 50"/>
                <a:gd name="T19" fmla="*/ 18 h 47"/>
                <a:gd name="T20" fmla="*/ 19 w 50"/>
                <a:gd name="T21" fmla="*/ 8 h 47"/>
                <a:gd name="T22" fmla="*/ 0 w 50"/>
                <a:gd name="T23" fmla="*/ 5 h 47"/>
                <a:gd name="T24" fmla="*/ 4 w 50"/>
                <a:gd name="T25" fmla="*/ 0 h 4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47"/>
                <a:gd name="T41" fmla="*/ 50 w 50"/>
                <a:gd name="T42" fmla="*/ 47 h 4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47">
                  <a:moveTo>
                    <a:pt x="4" y="0"/>
                  </a:moveTo>
                  <a:lnTo>
                    <a:pt x="21" y="4"/>
                  </a:lnTo>
                  <a:lnTo>
                    <a:pt x="36" y="14"/>
                  </a:lnTo>
                  <a:lnTo>
                    <a:pt x="40" y="20"/>
                  </a:lnTo>
                  <a:lnTo>
                    <a:pt x="47" y="31"/>
                  </a:lnTo>
                  <a:lnTo>
                    <a:pt x="50" y="47"/>
                  </a:lnTo>
                  <a:lnTo>
                    <a:pt x="44" y="47"/>
                  </a:lnTo>
                  <a:lnTo>
                    <a:pt x="40" y="33"/>
                  </a:lnTo>
                  <a:lnTo>
                    <a:pt x="36" y="24"/>
                  </a:lnTo>
                  <a:lnTo>
                    <a:pt x="31" y="18"/>
                  </a:lnTo>
                  <a:lnTo>
                    <a:pt x="19" y="8"/>
                  </a:lnTo>
                  <a:lnTo>
                    <a:pt x="0" y="5"/>
                  </a:lnTo>
                  <a:lnTo>
                    <a:pt x="4" y="0"/>
                  </a:lnTo>
                  <a:close/>
                </a:path>
              </a:pathLst>
            </a:custGeom>
            <a:solidFill>
              <a:srgbClr val="F8BDD6"/>
            </a:solidFill>
            <a:ln w="9525">
              <a:noFill/>
              <a:round/>
              <a:headEnd/>
              <a:tailEnd/>
            </a:ln>
          </p:spPr>
          <p:txBody>
            <a:bodyPr/>
            <a:lstStyle/>
            <a:p>
              <a:endParaRPr lang="ru-RU"/>
            </a:p>
          </p:txBody>
        </p:sp>
        <p:sp>
          <p:nvSpPr>
            <p:cNvPr id="23032" name="Freeform 1905"/>
            <p:cNvSpPr>
              <a:spLocks/>
            </p:cNvSpPr>
            <p:nvPr/>
          </p:nvSpPr>
          <p:spPr bwMode="auto">
            <a:xfrm>
              <a:off x="2804" y="3880"/>
              <a:ext cx="3" cy="5"/>
            </a:xfrm>
            <a:custGeom>
              <a:avLst/>
              <a:gdLst>
                <a:gd name="T0" fmla="*/ 1 w 3"/>
                <a:gd name="T1" fmla="*/ 0 h 5"/>
                <a:gd name="T2" fmla="*/ 3 w 3"/>
                <a:gd name="T3" fmla="*/ 0 h 5"/>
                <a:gd name="T4" fmla="*/ 0 w 3"/>
                <a:gd name="T5" fmla="*/ 5 h 5"/>
                <a:gd name="T6" fmla="*/ 1 w 3"/>
                <a:gd name="T7" fmla="*/ 5 h 5"/>
                <a:gd name="T8" fmla="*/ 1 w 3"/>
                <a:gd name="T9" fmla="*/ 0 h 5"/>
                <a:gd name="T10" fmla="*/ 0 60000 65536"/>
                <a:gd name="T11" fmla="*/ 0 60000 65536"/>
                <a:gd name="T12" fmla="*/ 0 60000 65536"/>
                <a:gd name="T13" fmla="*/ 0 60000 65536"/>
                <a:gd name="T14" fmla="*/ 0 60000 65536"/>
                <a:gd name="T15" fmla="*/ 0 w 3"/>
                <a:gd name="T16" fmla="*/ 0 h 5"/>
                <a:gd name="T17" fmla="*/ 3 w 3"/>
                <a:gd name="T18" fmla="*/ 5 h 5"/>
              </a:gdLst>
              <a:ahLst/>
              <a:cxnLst>
                <a:cxn ang="T10">
                  <a:pos x="T0" y="T1"/>
                </a:cxn>
                <a:cxn ang="T11">
                  <a:pos x="T2" y="T3"/>
                </a:cxn>
                <a:cxn ang="T12">
                  <a:pos x="T4" y="T5"/>
                </a:cxn>
                <a:cxn ang="T13">
                  <a:pos x="T6" y="T7"/>
                </a:cxn>
                <a:cxn ang="T14">
                  <a:pos x="T8" y="T9"/>
                </a:cxn>
              </a:cxnLst>
              <a:rect l="T15" t="T16" r="T17" b="T18"/>
              <a:pathLst>
                <a:path w="3" h="5">
                  <a:moveTo>
                    <a:pt x="1" y="0"/>
                  </a:moveTo>
                  <a:lnTo>
                    <a:pt x="3" y="0"/>
                  </a:lnTo>
                  <a:lnTo>
                    <a:pt x="0" y="5"/>
                  </a:lnTo>
                  <a:lnTo>
                    <a:pt x="1" y="5"/>
                  </a:lnTo>
                  <a:lnTo>
                    <a:pt x="1" y="0"/>
                  </a:lnTo>
                  <a:close/>
                </a:path>
              </a:pathLst>
            </a:custGeom>
            <a:solidFill>
              <a:srgbClr val="F8BDD6"/>
            </a:solidFill>
            <a:ln w="9525">
              <a:noFill/>
              <a:round/>
              <a:headEnd/>
              <a:tailEnd/>
            </a:ln>
          </p:spPr>
          <p:txBody>
            <a:bodyPr/>
            <a:lstStyle/>
            <a:p>
              <a:endParaRPr lang="ru-RU"/>
            </a:p>
          </p:txBody>
        </p:sp>
        <p:sp>
          <p:nvSpPr>
            <p:cNvPr id="23033" name="Freeform 1906"/>
            <p:cNvSpPr>
              <a:spLocks/>
            </p:cNvSpPr>
            <p:nvPr/>
          </p:nvSpPr>
          <p:spPr bwMode="auto">
            <a:xfrm>
              <a:off x="2847" y="3926"/>
              <a:ext cx="6" cy="1"/>
            </a:xfrm>
            <a:custGeom>
              <a:avLst/>
              <a:gdLst>
                <a:gd name="T0" fmla="*/ 6 w 6"/>
                <a:gd name="T1" fmla="*/ 1 h 1"/>
                <a:gd name="T2" fmla="*/ 0 w 6"/>
                <a:gd name="T3" fmla="*/ 0 h 1"/>
                <a:gd name="T4" fmla="*/ 0 w 6"/>
                <a:gd name="T5" fmla="*/ 1 h 1"/>
                <a:gd name="T6" fmla="*/ 6 w 6"/>
                <a:gd name="T7" fmla="*/ 1 h 1"/>
                <a:gd name="T8" fmla="*/ 0 60000 65536"/>
                <a:gd name="T9" fmla="*/ 0 60000 65536"/>
                <a:gd name="T10" fmla="*/ 0 60000 65536"/>
                <a:gd name="T11" fmla="*/ 0 60000 65536"/>
                <a:gd name="T12" fmla="*/ 0 w 6"/>
                <a:gd name="T13" fmla="*/ 0 h 1"/>
                <a:gd name="T14" fmla="*/ 6 w 6"/>
                <a:gd name="T15" fmla="*/ 1 h 1"/>
              </a:gdLst>
              <a:ahLst/>
              <a:cxnLst>
                <a:cxn ang="T8">
                  <a:pos x="T0" y="T1"/>
                </a:cxn>
                <a:cxn ang="T9">
                  <a:pos x="T2" y="T3"/>
                </a:cxn>
                <a:cxn ang="T10">
                  <a:pos x="T4" y="T5"/>
                </a:cxn>
                <a:cxn ang="T11">
                  <a:pos x="T6" y="T7"/>
                </a:cxn>
              </a:cxnLst>
              <a:rect l="T12" t="T13" r="T14" b="T15"/>
              <a:pathLst>
                <a:path w="6" h="1">
                  <a:moveTo>
                    <a:pt x="6" y="1"/>
                  </a:moveTo>
                  <a:lnTo>
                    <a:pt x="0" y="0"/>
                  </a:lnTo>
                  <a:lnTo>
                    <a:pt x="0" y="1"/>
                  </a:lnTo>
                  <a:lnTo>
                    <a:pt x="6" y="1"/>
                  </a:lnTo>
                  <a:close/>
                </a:path>
              </a:pathLst>
            </a:custGeom>
            <a:solidFill>
              <a:srgbClr val="F8BDD6"/>
            </a:solidFill>
            <a:ln w="9525">
              <a:noFill/>
              <a:round/>
              <a:headEnd/>
              <a:tailEnd/>
            </a:ln>
          </p:spPr>
          <p:txBody>
            <a:bodyPr/>
            <a:lstStyle/>
            <a:p>
              <a:endParaRPr lang="ru-RU"/>
            </a:p>
          </p:txBody>
        </p:sp>
        <p:sp>
          <p:nvSpPr>
            <p:cNvPr id="23034" name="Freeform 1907"/>
            <p:cNvSpPr>
              <a:spLocks/>
            </p:cNvSpPr>
            <p:nvPr/>
          </p:nvSpPr>
          <p:spPr bwMode="auto">
            <a:xfrm>
              <a:off x="1555" y="1052"/>
              <a:ext cx="473" cy="419"/>
            </a:xfrm>
            <a:custGeom>
              <a:avLst/>
              <a:gdLst>
                <a:gd name="T0" fmla="*/ 473 w 473"/>
                <a:gd name="T1" fmla="*/ 419 h 419"/>
                <a:gd name="T2" fmla="*/ 449 w 473"/>
                <a:gd name="T3" fmla="*/ 404 h 419"/>
                <a:gd name="T4" fmla="*/ 389 w 473"/>
                <a:gd name="T5" fmla="*/ 368 h 419"/>
                <a:gd name="T6" fmla="*/ 304 w 473"/>
                <a:gd name="T7" fmla="*/ 313 h 419"/>
                <a:gd name="T8" fmla="*/ 257 w 473"/>
                <a:gd name="T9" fmla="*/ 282 h 419"/>
                <a:gd name="T10" fmla="*/ 209 w 473"/>
                <a:gd name="T11" fmla="*/ 248 h 419"/>
                <a:gd name="T12" fmla="*/ 162 w 473"/>
                <a:gd name="T13" fmla="*/ 215 h 419"/>
                <a:gd name="T14" fmla="*/ 140 w 473"/>
                <a:gd name="T15" fmla="*/ 198 h 419"/>
                <a:gd name="T16" fmla="*/ 119 w 473"/>
                <a:gd name="T17" fmla="*/ 181 h 419"/>
                <a:gd name="T18" fmla="*/ 98 w 473"/>
                <a:gd name="T19" fmla="*/ 163 h 419"/>
                <a:gd name="T20" fmla="*/ 79 w 473"/>
                <a:gd name="T21" fmla="*/ 145 h 419"/>
                <a:gd name="T22" fmla="*/ 61 w 473"/>
                <a:gd name="T23" fmla="*/ 130 h 419"/>
                <a:gd name="T24" fmla="*/ 54 w 473"/>
                <a:gd name="T25" fmla="*/ 120 h 419"/>
                <a:gd name="T26" fmla="*/ 46 w 473"/>
                <a:gd name="T27" fmla="*/ 113 h 419"/>
                <a:gd name="T28" fmla="*/ 39 w 473"/>
                <a:gd name="T29" fmla="*/ 104 h 419"/>
                <a:gd name="T30" fmla="*/ 31 w 473"/>
                <a:gd name="T31" fmla="*/ 97 h 419"/>
                <a:gd name="T32" fmla="*/ 20 w 473"/>
                <a:gd name="T33" fmla="*/ 83 h 419"/>
                <a:gd name="T34" fmla="*/ 11 w 473"/>
                <a:gd name="T35" fmla="*/ 68 h 419"/>
                <a:gd name="T36" fmla="*/ 5 w 473"/>
                <a:gd name="T37" fmla="*/ 55 h 419"/>
                <a:gd name="T38" fmla="*/ 0 w 473"/>
                <a:gd name="T39" fmla="*/ 42 h 419"/>
                <a:gd name="T40" fmla="*/ 0 w 473"/>
                <a:gd name="T41" fmla="*/ 37 h 419"/>
                <a:gd name="T42" fmla="*/ 0 w 473"/>
                <a:gd name="T43" fmla="*/ 30 h 419"/>
                <a:gd name="T44" fmla="*/ 0 w 473"/>
                <a:gd name="T45" fmla="*/ 25 h 419"/>
                <a:gd name="T46" fmla="*/ 3 w 473"/>
                <a:gd name="T47" fmla="*/ 21 h 419"/>
                <a:gd name="T48" fmla="*/ 5 w 473"/>
                <a:gd name="T49" fmla="*/ 16 h 419"/>
                <a:gd name="T50" fmla="*/ 8 w 473"/>
                <a:gd name="T51" fmla="*/ 12 h 419"/>
                <a:gd name="T52" fmla="*/ 12 w 473"/>
                <a:gd name="T53" fmla="*/ 8 h 419"/>
                <a:gd name="T54" fmla="*/ 18 w 473"/>
                <a:gd name="T55" fmla="*/ 5 h 419"/>
                <a:gd name="T56" fmla="*/ 22 w 473"/>
                <a:gd name="T57" fmla="*/ 2 h 419"/>
                <a:gd name="T58" fmla="*/ 27 w 473"/>
                <a:gd name="T59" fmla="*/ 2 h 419"/>
                <a:gd name="T60" fmla="*/ 33 w 473"/>
                <a:gd name="T61" fmla="*/ 0 h 419"/>
                <a:gd name="T62" fmla="*/ 38 w 473"/>
                <a:gd name="T63" fmla="*/ 0 h 419"/>
                <a:gd name="T64" fmla="*/ 52 w 473"/>
                <a:gd name="T65" fmla="*/ 4 h 419"/>
                <a:gd name="T66" fmla="*/ 59 w 473"/>
                <a:gd name="T67" fmla="*/ 5 h 419"/>
                <a:gd name="T68" fmla="*/ 66 w 473"/>
                <a:gd name="T69" fmla="*/ 8 h 419"/>
                <a:gd name="T70" fmla="*/ 74 w 473"/>
                <a:gd name="T71" fmla="*/ 11 h 419"/>
                <a:gd name="T72" fmla="*/ 82 w 473"/>
                <a:gd name="T73" fmla="*/ 16 h 419"/>
                <a:gd name="T74" fmla="*/ 89 w 473"/>
                <a:gd name="T75" fmla="*/ 21 h 419"/>
                <a:gd name="T76" fmla="*/ 98 w 473"/>
                <a:gd name="T77" fmla="*/ 25 h 419"/>
                <a:gd name="T78" fmla="*/ 115 w 473"/>
                <a:gd name="T79" fmla="*/ 38 h 419"/>
                <a:gd name="T80" fmla="*/ 151 w 473"/>
                <a:gd name="T81" fmla="*/ 66 h 419"/>
                <a:gd name="T82" fmla="*/ 190 w 473"/>
                <a:gd name="T83" fmla="*/ 101 h 419"/>
                <a:gd name="T84" fmla="*/ 211 w 473"/>
                <a:gd name="T85" fmla="*/ 120 h 419"/>
                <a:gd name="T86" fmla="*/ 232 w 473"/>
                <a:gd name="T87" fmla="*/ 141 h 419"/>
                <a:gd name="T88" fmla="*/ 271 w 473"/>
                <a:gd name="T89" fmla="*/ 182 h 419"/>
                <a:gd name="T90" fmla="*/ 310 w 473"/>
                <a:gd name="T91" fmla="*/ 224 h 419"/>
                <a:gd name="T92" fmla="*/ 347 w 473"/>
                <a:gd name="T93" fmla="*/ 267 h 419"/>
                <a:gd name="T94" fmla="*/ 381 w 473"/>
                <a:gd name="T95" fmla="*/ 306 h 419"/>
                <a:gd name="T96" fmla="*/ 412 w 473"/>
                <a:gd name="T97" fmla="*/ 343 h 419"/>
                <a:gd name="T98" fmla="*/ 457 w 473"/>
                <a:gd name="T99" fmla="*/ 396 h 419"/>
                <a:gd name="T100" fmla="*/ 473 w 473"/>
                <a:gd name="T101" fmla="*/ 419 h 41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473"/>
                <a:gd name="T154" fmla="*/ 0 h 419"/>
                <a:gd name="T155" fmla="*/ 473 w 473"/>
                <a:gd name="T156" fmla="*/ 419 h 41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473" h="419">
                  <a:moveTo>
                    <a:pt x="473" y="419"/>
                  </a:moveTo>
                  <a:lnTo>
                    <a:pt x="449" y="404"/>
                  </a:lnTo>
                  <a:lnTo>
                    <a:pt x="389" y="368"/>
                  </a:lnTo>
                  <a:lnTo>
                    <a:pt x="304" y="313"/>
                  </a:lnTo>
                  <a:lnTo>
                    <a:pt x="257" y="282"/>
                  </a:lnTo>
                  <a:lnTo>
                    <a:pt x="209" y="248"/>
                  </a:lnTo>
                  <a:lnTo>
                    <a:pt x="162" y="215"/>
                  </a:lnTo>
                  <a:lnTo>
                    <a:pt x="140" y="198"/>
                  </a:lnTo>
                  <a:lnTo>
                    <a:pt x="119" y="181"/>
                  </a:lnTo>
                  <a:lnTo>
                    <a:pt x="98" y="163"/>
                  </a:lnTo>
                  <a:lnTo>
                    <a:pt x="79" y="145"/>
                  </a:lnTo>
                  <a:lnTo>
                    <a:pt x="61" y="130"/>
                  </a:lnTo>
                  <a:lnTo>
                    <a:pt x="54" y="120"/>
                  </a:lnTo>
                  <a:lnTo>
                    <a:pt x="46" y="113"/>
                  </a:lnTo>
                  <a:lnTo>
                    <a:pt x="39" y="104"/>
                  </a:lnTo>
                  <a:lnTo>
                    <a:pt x="31" y="97"/>
                  </a:lnTo>
                  <a:lnTo>
                    <a:pt x="20" y="83"/>
                  </a:lnTo>
                  <a:lnTo>
                    <a:pt x="11" y="68"/>
                  </a:lnTo>
                  <a:lnTo>
                    <a:pt x="5" y="55"/>
                  </a:lnTo>
                  <a:lnTo>
                    <a:pt x="0" y="42"/>
                  </a:lnTo>
                  <a:lnTo>
                    <a:pt x="0" y="37"/>
                  </a:lnTo>
                  <a:lnTo>
                    <a:pt x="0" y="30"/>
                  </a:lnTo>
                  <a:lnTo>
                    <a:pt x="0" y="25"/>
                  </a:lnTo>
                  <a:lnTo>
                    <a:pt x="3" y="21"/>
                  </a:lnTo>
                  <a:lnTo>
                    <a:pt x="5" y="16"/>
                  </a:lnTo>
                  <a:lnTo>
                    <a:pt x="8" y="12"/>
                  </a:lnTo>
                  <a:lnTo>
                    <a:pt x="12" y="8"/>
                  </a:lnTo>
                  <a:lnTo>
                    <a:pt x="18" y="5"/>
                  </a:lnTo>
                  <a:lnTo>
                    <a:pt x="22" y="2"/>
                  </a:lnTo>
                  <a:lnTo>
                    <a:pt x="27" y="2"/>
                  </a:lnTo>
                  <a:lnTo>
                    <a:pt x="33" y="0"/>
                  </a:lnTo>
                  <a:lnTo>
                    <a:pt x="38" y="0"/>
                  </a:lnTo>
                  <a:lnTo>
                    <a:pt x="52" y="4"/>
                  </a:lnTo>
                  <a:lnTo>
                    <a:pt x="59" y="5"/>
                  </a:lnTo>
                  <a:lnTo>
                    <a:pt x="66" y="8"/>
                  </a:lnTo>
                  <a:lnTo>
                    <a:pt x="74" y="11"/>
                  </a:lnTo>
                  <a:lnTo>
                    <a:pt x="82" y="16"/>
                  </a:lnTo>
                  <a:lnTo>
                    <a:pt x="89" y="21"/>
                  </a:lnTo>
                  <a:lnTo>
                    <a:pt x="98" y="25"/>
                  </a:lnTo>
                  <a:lnTo>
                    <a:pt x="115" y="38"/>
                  </a:lnTo>
                  <a:lnTo>
                    <a:pt x="151" y="66"/>
                  </a:lnTo>
                  <a:lnTo>
                    <a:pt x="190" y="101"/>
                  </a:lnTo>
                  <a:lnTo>
                    <a:pt x="211" y="120"/>
                  </a:lnTo>
                  <a:lnTo>
                    <a:pt x="232" y="141"/>
                  </a:lnTo>
                  <a:lnTo>
                    <a:pt x="271" y="182"/>
                  </a:lnTo>
                  <a:lnTo>
                    <a:pt x="310" y="224"/>
                  </a:lnTo>
                  <a:lnTo>
                    <a:pt x="347" y="267"/>
                  </a:lnTo>
                  <a:lnTo>
                    <a:pt x="381" y="306"/>
                  </a:lnTo>
                  <a:lnTo>
                    <a:pt x="412" y="343"/>
                  </a:lnTo>
                  <a:lnTo>
                    <a:pt x="457" y="396"/>
                  </a:lnTo>
                  <a:lnTo>
                    <a:pt x="473" y="419"/>
                  </a:lnTo>
                  <a:close/>
                </a:path>
              </a:pathLst>
            </a:custGeom>
            <a:solidFill>
              <a:srgbClr val="844CD6"/>
            </a:solidFill>
            <a:ln w="9525">
              <a:noFill/>
              <a:round/>
              <a:headEnd/>
              <a:tailEnd/>
            </a:ln>
          </p:spPr>
          <p:txBody>
            <a:bodyPr/>
            <a:lstStyle/>
            <a:p>
              <a:endParaRPr lang="ru-RU"/>
            </a:p>
          </p:txBody>
        </p:sp>
        <p:sp>
          <p:nvSpPr>
            <p:cNvPr id="23035" name="Freeform 1908"/>
            <p:cNvSpPr>
              <a:spLocks/>
            </p:cNvSpPr>
            <p:nvPr/>
          </p:nvSpPr>
          <p:spPr bwMode="auto">
            <a:xfrm>
              <a:off x="1555" y="1052"/>
              <a:ext cx="473" cy="419"/>
            </a:xfrm>
            <a:custGeom>
              <a:avLst/>
              <a:gdLst>
                <a:gd name="T0" fmla="*/ 473 w 473"/>
                <a:gd name="T1" fmla="*/ 419 h 419"/>
                <a:gd name="T2" fmla="*/ 389 w 473"/>
                <a:gd name="T3" fmla="*/ 366 h 419"/>
                <a:gd name="T4" fmla="*/ 304 w 473"/>
                <a:gd name="T5" fmla="*/ 313 h 419"/>
                <a:gd name="T6" fmla="*/ 209 w 473"/>
                <a:gd name="T7" fmla="*/ 248 h 419"/>
                <a:gd name="T8" fmla="*/ 119 w 473"/>
                <a:gd name="T9" fmla="*/ 179 h 419"/>
                <a:gd name="T10" fmla="*/ 79 w 473"/>
                <a:gd name="T11" fmla="*/ 145 h 419"/>
                <a:gd name="T12" fmla="*/ 46 w 473"/>
                <a:gd name="T13" fmla="*/ 113 h 419"/>
                <a:gd name="T14" fmla="*/ 20 w 473"/>
                <a:gd name="T15" fmla="*/ 83 h 419"/>
                <a:gd name="T16" fmla="*/ 11 w 473"/>
                <a:gd name="T17" fmla="*/ 68 h 419"/>
                <a:gd name="T18" fmla="*/ 5 w 473"/>
                <a:gd name="T19" fmla="*/ 55 h 419"/>
                <a:gd name="T20" fmla="*/ 0 w 473"/>
                <a:gd name="T21" fmla="*/ 30 h 419"/>
                <a:gd name="T22" fmla="*/ 3 w 473"/>
                <a:gd name="T23" fmla="*/ 21 h 419"/>
                <a:gd name="T24" fmla="*/ 8 w 473"/>
                <a:gd name="T25" fmla="*/ 12 h 419"/>
                <a:gd name="T26" fmla="*/ 18 w 473"/>
                <a:gd name="T27" fmla="*/ 5 h 419"/>
                <a:gd name="T28" fmla="*/ 27 w 473"/>
                <a:gd name="T29" fmla="*/ 0 h 419"/>
                <a:gd name="T30" fmla="*/ 39 w 473"/>
                <a:gd name="T31" fmla="*/ 0 h 419"/>
                <a:gd name="T32" fmla="*/ 52 w 473"/>
                <a:gd name="T33" fmla="*/ 4 h 419"/>
                <a:gd name="T34" fmla="*/ 82 w 473"/>
                <a:gd name="T35" fmla="*/ 16 h 419"/>
                <a:gd name="T36" fmla="*/ 115 w 473"/>
                <a:gd name="T37" fmla="*/ 38 h 419"/>
                <a:gd name="T38" fmla="*/ 153 w 473"/>
                <a:gd name="T39" fmla="*/ 66 h 419"/>
                <a:gd name="T40" fmla="*/ 190 w 473"/>
                <a:gd name="T41" fmla="*/ 101 h 419"/>
                <a:gd name="T42" fmla="*/ 271 w 473"/>
                <a:gd name="T43" fmla="*/ 182 h 419"/>
                <a:gd name="T44" fmla="*/ 348 w 473"/>
                <a:gd name="T45" fmla="*/ 265 h 419"/>
                <a:gd name="T46" fmla="*/ 412 w 473"/>
                <a:gd name="T47" fmla="*/ 343 h 419"/>
                <a:gd name="T48" fmla="*/ 473 w 473"/>
                <a:gd name="T49" fmla="*/ 419 h 41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73"/>
                <a:gd name="T76" fmla="*/ 0 h 419"/>
                <a:gd name="T77" fmla="*/ 473 w 473"/>
                <a:gd name="T78" fmla="*/ 419 h 41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73" h="419">
                  <a:moveTo>
                    <a:pt x="473" y="419"/>
                  </a:moveTo>
                  <a:lnTo>
                    <a:pt x="389" y="366"/>
                  </a:lnTo>
                  <a:lnTo>
                    <a:pt x="304" y="313"/>
                  </a:lnTo>
                  <a:lnTo>
                    <a:pt x="209" y="248"/>
                  </a:lnTo>
                  <a:lnTo>
                    <a:pt x="119" y="179"/>
                  </a:lnTo>
                  <a:lnTo>
                    <a:pt x="79" y="145"/>
                  </a:lnTo>
                  <a:lnTo>
                    <a:pt x="46" y="113"/>
                  </a:lnTo>
                  <a:lnTo>
                    <a:pt x="20" y="83"/>
                  </a:lnTo>
                  <a:lnTo>
                    <a:pt x="11" y="68"/>
                  </a:lnTo>
                  <a:lnTo>
                    <a:pt x="5" y="55"/>
                  </a:lnTo>
                  <a:lnTo>
                    <a:pt x="0" y="30"/>
                  </a:lnTo>
                  <a:lnTo>
                    <a:pt x="3" y="21"/>
                  </a:lnTo>
                  <a:lnTo>
                    <a:pt x="8" y="12"/>
                  </a:lnTo>
                  <a:lnTo>
                    <a:pt x="18" y="5"/>
                  </a:lnTo>
                  <a:lnTo>
                    <a:pt x="27" y="0"/>
                  </a:lnTo>
                  <a:lnTo>
                    <a:pt x="39" y="0"/>
                  </a:lnTo>
                  <a:lnTo>
                    <a:pt x="52" y="4"/>
                  </a:lnTo>
                  <a:lnTo>
                    <a:pt x="82" y="16"/>
                  </a:lnTo>
                  <a:lnTo>
                    <a:pt x="115" y="38"/>
                  </a:lnTo>
                  <a:lnTo>
                    <a:pt x="153" y="66"/>
                  </a:lnTo>
                  <a:lnTo>
                    <a:pt x="190" y="101"/>
                  </a:lnTo>
                  <a:lnTo>
                    <a:pt x="271" y="182"/>
                  </a:lnTo>
                  <a:lnTo>
                    <a:pt x="348" y="265"/>
                  </a:lnTo>
                  <a:lnTo>
                    <a:pt x="412" y="343"/>
                  </a:lnTo>
                  <a:lnTo>
                    <a:pt x="473" y="419"/>
                  </a:lnTo>
                </a:path>
              </a:pathLst>
            </a:custGeom>
            <a:noFill/>
            <a:ln w="4763" cap="rnd">
              <a:solidFill>
                <a:srgbClr val="D7AB00"/>
              </a:solidFill>
              <a:prstDash val="solid"/>
              <a:round/>
              <a:headEnd/>
              <a:tailEnd/>
            </a:ln>
          </p:spPr>
          <p:txBody>
            <a:bodyPr/>
            <a:lstStyle/>
            <a:p>
              <a:endParaRPr lang="ru-RU"/>
            </a:p>
          </p:txBody>
        </p:sp>
        <p:sp>
          <p:nvSpPr>
            <p:cNvPr id="23036" name="Freeform 1909"/>
            <p:cNvSpPr>
              <a:spLocks/>
            </p:cNvSpPr>
            <p:nvPr/>
          </p:nvSpPr>
          <p:spPr bwMode="auto">
            <a:xfrm>
              <a:off x="1958" y="1437"/>
              <a:ext cx="36" cy="86"/>
            </a:xfrm>
            <a:custGeom>
              <a:avLst/>
              <a:gdLst>
                <a:gd name="T0" fmla="*/ 18 w 36"/>
                <a:gd name="T1" fmla="*/ 81 h 86"/>
                <a:gd name="T2" fmla="*/ 23 w 36"/>
                <a:gd name="T3" fmla="*/ 75 h 86"/>
                <a:gd name="T4" fmla="*/ 31 w 36"/>
                <a:gd name="T5" fmla="*/ 58 h 86"/>
                <a:gd name="T6" fmla="*/ 31 w 36"/>
                <a:gd name="T7" fmla="*/ 46 h 86"/>
                <a:gd name="T8" fmla="*/ 28 w 36"/>
                <a:gd name="T9" fmla="*/ 35 h 86"/>
                <a:gd name="T10" fmla="*/ 18 w 36"/>
                <a:gd name="T11" fmla="*/ 21 h 86"/>
                <a:gd name="T12" fmla="*/ 0 w 36"/>
                <a:gd name="T13" fmla="*/ 5 h 86"/>
                <a:gd name="T14" fmla="*/ 5 w 36"/>
                <a:gd name="T15" fmla="*/ 0 h 86"/>
                <a:gd name="T16" fmla="*/ 23 w 36"/>
                <a:gd name="T17" fmla="*/ 16 h 86"/>
                <a:gd name="T18" fmla="*/ 33 w 36"/>
                <a:gd name="T19" fmla="*/ 30 h 86"/>
                <a:gd name="T20" fmla="*/ 36 w 36"/>
                <a:gd name="T21" fmla="*/ 46 h 86"/>
                <a:gd name="T22" fmla="*/ 36 w 36"/>
                <a:gd name="T23" fmla="*/ 58 h 86"/>
                <a:gd name="T24" fmla="*/ 28 w 36"/>
                <a:gd name="T25" fmla="*/ 78 h 86"/>
                <a:gd name="T26" fmla="*/ 23 w 36"/>
                <a:gd name="T27" fmla="*/ 86 h 86"/>
                <a:gd name="T28" fmla="*/ 18 w 36"/>
                <a:gd name="T29" fmla="*/ 81 h 8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6"/>
                <a:gd name="T46" fmla="*/ 0 h 86"/>
                <a:gd name="T47" fmla="*/ 36 w 36"/>
                <a:gd name="T48" fmla="*/ 86 h 8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6" h="86">
                  <a:moveTo>
                    <a:pt x="18" y="81"/>
                  </a:moveTo>
                  <a:lnTo>
                    <a:pt x="23" y="75"/>
                  </a:lnTo>
                  <a:lnTo>
                    <a:pt x="31" y="58"/>
                  </a:lnTo>
                  <a:lnTo>
                    <a:pt x="31" y="46"/>
                  </a:lnTo>
                  <a:lnTo>
                    <a:pt x="28" y="35"/>
                  </a:lnTo>
                  <a:lnTo>
                    <a:pt x="18" y="21"/>
                  </a:lnTo>
                  <a:lnTo>
                    <a:pt x="0" y="5"/>
                  </a:lnTo>
                  <a:lnTo>
                    <a:pt x="5" y="0"/>
                  </a:lnTo>
                  <a:lnTo>
                    <a:pt x="23" y="16"/>
                  </a:lnTo>
                  <a:lnTo>
                    <a:pt x="33" y="30"/>
                  </a:lnTo>
                  <a:lnTo>
                    <a:pt x="36" y="46"/>
                  </a:lnTo>
                  <a:lnTo>
                    <a:pt x="36" y="58"/>
                  </a:lnTo>
                  <a:lnTo>
                    <a:pt x="28" y="78"/>
                  </a:lnTo>
                  <a:lnTo>
                    <a:pt x="23" y="86"/>
                  </a:lnTo>
                  <a:lnTo>
                    <a:pt x="18" y="81"/>
                  </a:lnTo>
                  <a:close/>
                </a:path>
              </a:pathLst>
            </a:custGeom>
            <a:solidFill>
              <a:srgbClr val="C195DB"/>
            </a:solidFill>
            <a:ln w="9525">
              <a:noFill/>
              <a:round/>
              <a:headEnd/>
              <a:tailEnd/>
            </a:ln>
          </p:spPr>
          <p:txBody>
            <a:bodyPr/>
            <a:lstStyle/>
            <a:p>
              <a:endParaRPr lang="ru-RU"/>
            </a:p>
          </p:txBody>
        </p:sp>
        <p:sp>
          <p:nvSpPr>
            <p:cNvPr id="23037" name="Freeform 1910"/>
            <p:cNvSpPr>
              <a:spLocks/>
            </p:cNvSpPr>
            <p:nvPr/>
          </p:nvSpPr>
          <p:spPr bwMode="auto">
            <a:xfrm>
              <a:off x="1553" y="1061"/>
              <a:ext cx="409" cy="383"/>
            </a:xfrm>
            <a:custGeom>
              <a:avLst/>
              <a:gdLst>
                <a:gd name="T0" fmla="*/ 404 w 409"/>
                <a:gd name="T1" fmla="*/ 383 h 383"/>
                <a:gd name="T2" fmla="*/ 310 w 409"/>
                <a:gd name="T3" fmla="*/ 317 h 383"/>
                <a:gd name="T4" fmla="*/ 237 w 409"/>
                <a:gd name="T5" fmla="*/ 266 h 383"/>
                <a:gd name="T6" fmla="*/ 160 w 409"/>
                <a:gd name="T7" fmla="*/ 207 h 383"/>
                <a:gd name="T8" fmla="*/ 89 w 409"/>
                <a:gd name="T9" fmla="*/ 146 h 383"/>
                <a:gd name="T10" fmla="*/ 58 w 409"/>
                <a:gd name="T11" fmla="*/ 117 h 383"/>
                <a:gd name="T12" fmla="*/ 33 w 409"/>
                <a:gd name="T13" fmla="*/ 88 h 383"/>
                <a:gd name="T14" fmla="*/ 14 w 409"/>
                <a:gd name="T15" fmla="*/ 63 h 383"/>
                <a:gd name="T16" fmla="*/ 8 w 409"/>
                <a:gd name="T17" fmla="*/ 50 h 383"/>
                <a:gd name="T18" fmla="*/ 3 w 409"/>
                <a:gd name="T19" fmla="*/ 39 h 383"/>
                <a:gd name="T20" fmla="*/ 0 w 409"/>
                <a:gd name="T21" fmla="*/ 30 h 383"/>
                <a:gd name="T22" fmla="*/ 0 w 409"/>
                <a:gd name="T23" fmla="*/ 19 h 383"/>
                <a:gd name="T24" fmla="*/ 1 w 409"/>
                <a:gd name="T25" fmla="*/ 7 h 383"/>
                <a:gd name="T26" fmla="*/ 8 w 409"/>
                <a:gd name="T27" fmla="*/ 0 h 383"/>
                <a:gd name="T28" fmla="*/ 12 w 409"/>
                <a:gd name="T29" fmla="*/ 5 h 383"/>
                <a:gd name="T30" fmla="*/ 6 w 409"/>
                <a:gd name="T31" fmla="*/ 11 h 383"/>
                <a:gd name="T32" fmla="*/ 4 w 409"/>
                <a:gd name="T33" fmla="*/ 19 h 383"/>
                <a:gd name="T34" fmla="*/ 4 w 409"/>
                <a:gd name="T35" fmla="*/ 27 h 383"/>
                <a:gd name="T36" fmla="*/ 8 w 409"/>
                <a:gd name="T37" fmla="*/ 36 h 383"/>
                <a:gd name="T38" fmla="*/ 12 w 409"/>
                <a:gd name="T39" fmla="*/ 46 h 383"/>
                <a:gd name="T40" fmla="*/ 19 w 409"/>
                <a:gd name="T41" fmla="*/ 58 h 383"/>
                <a:gd name="T42" fmla="*/ 38 w 409"/>
                <a:gd name="T43" fmla="*/ 84 h 383"/>
                <a:gd name="T44" fmla="*/ 63 w 409"/>
                <a:gd name="T45" fmla="*/ 112 h 383"/>
                <a:gd name="T46" fmla="*/ 93 w 409"/>
                <a:gd name="T47" fmla="*/ 141 h 383"/>
                <a:gd name="T48" fmla="*/ 164 w 409"/>
                <a:gd name="T49" fmla="*/ 203 h 383"/>
                <a:gd name="T50" fmla="*/ 241 w 409"/>
                <a:gd name="T51" fmla="*/ 261 h 383"/>
                <a:gd name="T52" fmla="*/ 314 w 409"/>
                <a:gd name="T53" fmla="*/ 313 h 383"/>
                <a:gd name="T54" fmla="*/ 409 w 409"/>
                <a:gd name="T55" fmla="*/ 377 h 383"/>
                <a:gd name="T56" fmla="*/ 404 w 409"/>
                <a:gd name="T57" fmla="*/ 383 h 38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409"/>
                <a:gd name="T88" fmla="*/ 0 h 383"/>
                <a:gd name="T89" fmla="*/ 409 w 409"/>
                <a:gd name="T90" fmla="*/ 383 h 38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409" h="383">
                  <a:moveTo>
                    <a:pt x="404" y="383"/>
                  </a:moveTo>
                  <a:lnTo>
                    <a:pt x="310" y="317"/>
                  </a:lnTo>
                  <a:lnTo>
                    <a:pt x="237" y="266"/>
                  </a:lnTo>
                  <a:lnTo>
                    <a:pt x="160" y="207"/>
                  </a:lnTo>
                  <a:lnTo>
                    <a:pt x="89" y="146"/>
                  </a:lnTo>
                  <a:lnTo>
                    <a:pt x="58" y="117"/>
                  </a:lnTo>
                  <a:lnTo>
                    <a:pt x="33" y="88"/>
                  </a:lnTo>
                  <a:lnTo>
                    <a:pt x="14" y="63"/>
                  </a:lnTo>
                  <a:lnTo>
                    <a:pt x="8" y="50"/>
                  </a:lnTo>
                  <a:lnTo>
                    <a:pt x="3" y="39"/>
                  </a:lnTo>
                  <a:lnTo>
                    <a:pt x="0" y="30"/>
                  </a:lnTo>
                  <a:lnTo>
                    <a:pt x="0" y="19"/>
                  </a:lnTo>
                  <a:lnTo>
                    <a:pt x="1" y="7"/>
                  </a:lnTo>
                  <a:lnTo>
                    <a:pt x="8" y="0"/>
                  </a:lnTo>
                  <a:lnTo>
                    <a:pt x="12" y="5"/>
                  </a:lnTo>
                  <a:lnTo>
                    <a:pt x="6" y="11"/>
                  </a:lnTo>
                  <a:lnTo>
                    <a:pt x="4" y="19"/>
                  </a:lnTo>
                  <a:lnTo>
                    <a:pt x="4" y="27"/>
                  </a:lnTo>
                  <a:lnTo>
                    <a:pt x="8" y="36"/>
                  </a:lnTo>
                  <a:lnTo>
                    <a:pt x="12" y="46"/>
                  </a:lnTo>
                  <a:lnTo>
                    <a:pt x="19" y="58"/>
                  </a:lnTo>
                  <a:lnTo>
                    <a:pt x="38" y="84"/>
                  </a:lnTo>
                  <a:lnTo>
                    <a:pt x="63" y="112"/>
                  </a:lnTo>
                  <a:lnTo>
                    <a:pt x="93" y="141"/>
                  </a:lnTo>
                  <a:lnTo>
                    <a:pt x="164" y="203"/>
                  </a:lnTo>
                  <a:lnTo>
                    <a:pt x="241" y="261"/>
                  </a:lnTo>
                  <a:lnTo>
                    <a:pt x="314" y="313"/>
                  </a:lnTo>
                  <a:lnTo>
                    <a:pt x="409" y="377"/>
                  </a:lnTo>
                  <a:lnTo>
                    <a:pt x="404" y="383"/>
                  </a:lnTo>
                  <a:close/>
                </a:path>
              </a:pathLst>
            </a:custGeom>
            <a:solidFill>
              <a:srgbClr val="C195DB"/>
            </a:solidFill>
            <a:ln w="9525">
              <a:noFill/>
              <a:round/>
              <a:headEnd/>
              <a:tailEnd/>
            </a:ln>
          </p:spPr>
          <p:txBody>
            <a:bodyPr/>
            <a:lstStyle/>
            <a:p>
              <a:endParaRPr lang="ru-RU"/>
            </a:p>
          </p:txBody>
        </p:sp>
        <p:sp>
          <p:nvSpPr>
            <p:cNvPr id="23038" name="Freeform 1911"/>
            <p:cNvSpPr>
              <a:spLocks/>
            </p:cNvSpPr>
            <p:nvPr/>
          </p:nvSpPr>
          <p:spPr bwMode="auto">
            <a:xfrm>
              <a:off x="1958" y="1437"/>
              <a:ext cx="6" cy="5"/>
            </a:xfrm>
            <a:custGeom>
              <a:avLst/>
              <a:gdLst>
                <a:gd name="T0" fmla="*/ 6 w 6"/>
                <a:gd name="T1" fmla="*/ 0 h 5"/>
                <a:gd name="T2" fmla="*/ 0 w 6"/>
                <a:gd name="T3" fmla="*/ 5 h 5"/>
                <a:gd name="T4" fmla="*/ 6 w 6"/>
                <a:gd name="T5" fmla="*/ 0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6" y="0"/>
                  </a:moveTo>
                  <a:lnTo>
                    <a:pt x="0" y="5"/>
                  </a:lnTo>
                  <a:lnTo>
                    <a:pt x="6" y="0"/>
                  </a:lnTo>
                  <a:close/>
                </a:path>
              </a:pathLst>
            </a:custGeom>
            <a:solidFill>
              <a:srgbClr val="C195DB"/>
            </a:solidFill>
            <a:ln w="9525">
              <a:noFill/>
              <a:round/>
              <a:headEnd/>
              <a:tailEnd/>
            </a:ln>
          </p:spPr>
          <p:txBody>
            <a:bodyPr/>
            <a:lstStyle/>
            <a:p>
              <a:endParaRPr lang="ru-RU"/>
            </a:p>
          </p:txBody>
        </p:sp>
        <p:sp>
          <p:nvSpPr>
            <p:cNvPr id="23039" name="Freeform 1912"/>
            <p:cNvSpPr>
              <a:spLocks/>
            </p:cNvSpPr>
            <p:nvPr/>
          </p:nvSpPr>
          <p:spPr bwMode="auto">
            <a:xfrm>
              <a:off x="1559" y="1052"/>
              <a:ext cx="433" cy="361"/>
            </a:xfrm>
            <a:custGeom>
              <a:avLst/>
              <a:gdLst>
                <a:gd name="T0" fmla="*/ 0 w 433"/>
                <a:gd name="T1" fmla="*/ 10 h 361"/>
                <a:gd name="T2" fmla="*/ 8 w 433"/>
                <a:gd name="T3" fmla="*/ 4 h 361"/>
                <a:gd name="T4" fmla="*/ 17 w 433"/>
                <a:gd name="T5" fmla="*/ 0 h 361"/>
                <a:gd name="T6" fmla="*/ 28 w 433"/>
                <a:gd name="T7" fmla="*/ 0 h 361"/>
                <a:gd name="T8" fmla="*/ 40 w 433"/>
                <a:gd name="T9" fmla="*/ 2 h 361"/>
                <a:gd name="T10" fmla="*/ 65 w 433"/>
                <a:gd name="T11" fmla="*/ 11 h 361"/>
                <a:gd name="T12" fmla="*/ 95 w 433"/>
                <a:gd name="T13" fmla="*/ 27 h 361"/>
                <a:gd name="T14" fmla="*/ 125 w 433"/>
                <a:gd name="T15" fmla="*/ 49 h 361"/>
                <a:gd name="T16" fmla="*/ 160 w 433"/>
                <a:gd name="T17" fmla="*/ 75 h 361"/>
                <a:gd name="T18" fmla="*/ 230 w 433"/>
                <a:gd name="T19" fmla="*/ 140 h 361"/>
                <a:gd name="T20" fmla="*/ 265 w 433"/>
                <a:gd name="T21" fmla="*/ 174 h 361"/>
                <a:gd name="T22" fmla="*/ 299 w 433"/>
                <a:gd name="T23" fmla="*/ 209 h 361"/>
                <a:gd name="T24" fmla="*/ 361 w 433"/>
                <a:gd name="T25" fmla="*/ 274 h 361"/>
                <a:gd name="T26" fmla="*/ 433 w 433"/>
                <a:gd name="T27" fmla="*/ 356 h 361"/>
                <a:gd name="T28" fmla="*/ 429 w 433"/>
                <a:gd name="T29" fmla="*/ 361 h 361"/>
                <a:gd name="T30" fmla="*/ 356 w 433"/>
                <a:gd name="T31" fmla="*/ 279 h 361"/>
                <a:gd name="T32" fmla="*/ 293 w 433"/>
                <a:gd name="T33" fmla="*/ 214 h 361"/>
                <a:gd name="T34" fmla="*/ 261 w 433"/>
                <a:gd name="T35" fmla="*/ 179 h 361"/>
                <a:gd name="T36" fmla="*/ 225 w 433"/>
                <a:gd name="T37" fmla="*/ 145 h 361"/>
                <a:gd name="T38" fmla="*/ 155 w 433"/>
                <a:gd name="T39" fmla="*/ 80 h 361"/>
                <a:gd name="T40" fmla="*/ 121 w 433"/>
                <a:gd name="T41" fmla="*/ 54 h 361"/>
                <a:gd name="T42" fmla="*/ 91 w 433"/>
                <a:gd name="T43" fmla="*/ 32 h 361"/>
                <a:gd name="T44" fmla="*/ 61 w 433"/>
                <a:gd name="T45" fmla="*/ 16 h 361"/>
                <a:gd name="T46" fmla="*/ 36 w 433"/>
                <a:gd name="T47" fmla="*/ 6 h 361"/>
                <a:gd name="T48" fmla="*/ 28 w 433"/>
                <a:gd name="T49" fmla="*/ 6 h 361"/>
                <a:gd name="T50" fmla="*/ 17 w 433"/>
                <a:gd name="T51" fmla="*/ 6 h 361"/>
                <a:gd name="T52" fmla="*/ 11 w 433"/>
                <a:gd name="T53" fmla="*/ 8 h 361"/>
                <a:gd name="T54" fmla="*/ 4 w 433"/>
                <a:gd name="T55" fmla="*/ 15 h 361"/>
                <a:gd name="T56" fmla="*/ 0 w 433"/>
                <a:gd name="T57" fmla="*/ 10 h 36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433"/>
                <a:gd name="T88" fmla="*/ 0 h 361"/>
                <a:gd name="T89" fmla="*/ 433 w 433"/>
                <a:gd name="T90" fmla="*/ 361 h 36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433" h="361">
                  <a:moveTo>
                    <a:pt x="0" y="10"/>
                  </a:moveTo>
                  <a:lnTo>
                    <a:pt x="8" y="4"/>
                  </a:lnTo>
                  <a:lnTo>
                    <a:pt x="17" y="0"/>
                  </a:lnTo>
                  <a:lnTo>
                    <a:pt x="28" y="0"/>
                  </a:lnTo>
                  <a:lnTo>
                    <a:pt x="40" y="2"/>
                  </a:lnTo>
                  <a:lnTo>
                    <a:pt x="65" y="11"/>
                  </a:lnTo>
                  <a:lnTo>
                    <a:pt x="95" y="27"/>
                  </a:lnTo>
                  <a:lnTo>
                    <a:pt x="125" y="49"/>
                  </a:lnTo>
                  <a:lnTo>
                    <a:pt x="160" y="75"/>
                  </a:lnTo>
                  <a:lnTo>
                    <a:pt x="230" y="140"/>
                  </a:lnTo>
                  <a:lnTo>
                    <a:pt x="265" y="174"/>
                  </a:lnTo>
                  <a:lnTo>
                    <a:pt x="299" y="209"/>
                  </a:lnTo>
                  <a:lnTo>
                    <a:pt x="361" y="274"/>
                  </a:lnTo>
                  <a:lnTo>
                    <a:pt x="433" y="356"/>
                  </a:lnTo>
                  <a:lnTo>
                    <a:pt x="429" y="361"/>
                  </a:lnTo>
                  <a:lnTo>
                    <a:pt x="356" y="279"/>
                  </a:lnTo>
                  <a:lnTo>
                    <a:pt x="293" y="214"/>
                  </a:lnTo>
                  <a:lnTo>
                    <a:pt x="261" y="179"/>
                  </a:lnTo>
                  <a:lnTo>
                    <a:pt x="225" y="145"/>
                  </a:lnTo>
                  <a:lnTo>
                    <a:pt x="155" y="80"/>
                  </a:lnTo>
                  <a:lnTo>
                    <a:pt x="121" y="54"/>
                  </a:lnTo>
                  <a:lnTo>
                    <a:pt x="91" y="32"/>
                  </a:lnTo>
                  <a:lnTo>
                    <a:pt x="61" y="16"/>
                  </a:lnTo>
                  <a:lnTo>
                    <a:pt x="36" y="6"/>
                  </a:lnTo>
                  <a:lnTo>
                    <a:pt x="28" y="6"/>
                  </a:lnTo>
                  <a:lnTo>
                    <a:pt x="17" y="6"/>
                  </a:lnTo>
                  <a:lnTo>
                    <a:pt x="11" y="8"/>
                  </a:lnTo>
                  <a:lnTo>
                    <a:pt x="4" y="15"/>
                  </a:lnTo>
                  <a:lnTo>
                    <a:pt x="0" y="10"/>
                  </a:lnTo>
                  <a:close/>
                </a:path>
              </a:pathLst>
            </a:custGeom>
            <a:solidFill>
              <a:srgbClr val="C195DB"/>
            </a:solidFill>
            <a:ln w="9525">
              <a:noFill/>
              <a:round/>
              <a:headEnd/>
              <a:tailEnd/>
            </a:ln>
          </p:spPr>
          <p:txBody>
            <a:bodyPr/>
            <a:lstStyle/>
            <a:p>
              <a:endParaRPr lang="ru-RU"/>
            </a:p>
          </p:txBody>
        </p:sp>
        <p:sp>
          <p:nvSpPr>
            <p:cNvPr id="23040" name="Freeform 1913"/>
            <p:cNvSpPr>
              <a:spLocks/>
            </p:cNvSpPr>
            <p:nvPr/>
          </p:nvSpPr>
          <p:spPr bwMode="auto">
            <a:xfrm>
              <a:off x="1559" y="1060"/>
              <a:ext cx="6" cy="5"/>
            </a:xfrm>
            <a:custGeom>
              <a:avLst/>
              <a:gdLst>
                <a:gd name="T0" fmla="*/ 0 w 6"/>
                <a:gd name="T1" fmla="*/ 0 h 5"/>
                <a:gd name="T2" fmla="*/ 6 w 6"/>
                <a:gd name="T3" fmla="*/ 5 h 5"/>
                <a:gd name="T4" fmla="*/ 0 w 6"/>
                <a:gd name="T5" fmla="*/ 0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0" y="0"/>
                  </a:moveTo>
                  <a:lnTo>
                    <a:pt x="6" y="5"/>
                  </a:lnTo>
                  <a:lnTo>
                    <a:pt x="0" y="0"/>
                  </a:lnTo>
                  <a:close/>
                </a:path>
              </a:pathLst>
            </a:custGeom>
            <a:solidFill>
              <a:srgbClr val="C195DB"/>
            </a:solidFill>
            <a:ln w="9525">
              <a:noFill/>
              <a:round/>
              <a:headEnd/>
              <a:tailEnd/>
            </a:ln>
          </p:spPr>
          <p:txBody>
            <a:bodyPr/>
            <a:lstStyle/>
            <a:p>
              <a:endParaRPr lang="ru-RU"/>
            </a:p>
          </p:txBody>
        </p:sp>
        <p:sp>
          <p:nvSpPr>
            <p:cNvPr id="23041" name="Freeform 1914"/>
            <p:cNvSpPr>
              <a:spLocks/>
            </p:cNvSpPr>
            <p:nvPr/>
          </p:nvSpPr>
          <p:spPr bwMode="auto">
            <a:xfrm>
              <a:off x="1989" y="1408"/>
              <a:ext cx="90" cy="29"/>
            </a:xfrm>
            <a:custGeom>
              <a:avLst/>
              <a:gdLst>
                <a:gd name="T0" fmla="*/ 4 w 90"/>
                <a:gd name="T1" fmla="*/ 0 h 29"/>
                <a:gd name="T2" fmla="*/ 21 w 90"/>
                <a:gd name="T3" fmla="*/ 15 h 29"/>
                <a:gd name="T4" fmla="*/ 37 w 90"/>
                <a:gd name="T5" fmla="*/ 21 h 29"/>
                <a:gd name="T6" fmla="*/ 50 w 90"/>
                <a:gd name="T7" fmla="*/ 23 h 29"/>
                <a:gd name="T8" fmla="*/ 61 w 90"/>
                <a:gd name="T9" fmla="*/ 21 h 29"/>
                <a:gd name="T10" fmla="*/ 72 w 90"/>
                <a:gd name="T11" fmla="*/ 17 h 29"/>
                <a:gd name="T12" fmla="*/ 78 w 90"/>
                <a:gd name="T13" fmla="*/ 12 h 29"/>
                <a:gd name="T14" fmla="*/ 85 w 90"/>
                <a:gd name="T15" fmla="*/ 6 h 29"/>
                <a:gd name="T16" fmla="*/ 90 w 90"/>
                <a:gd name="T17" fmla="*/ 10 h 29"/>
                <a:gd name="T18" fmla="*/ 84 w 90"/>
                <a:gd name="T19" fmla="*/ 17 h 29"/>
                <a:gd name="T20" fmla="*/ 76 w 90"/>
                <a:gd name="T21" fmla="*/ 21 h 29"/>
                <a:gd name="T22" fmla="*/ 64 w 90"/>
                <a:gd name="T23" fmla="*/ 27 h 29"/>
                <a:gd name="T24" fmla="*/ 50 w 90"/>
                <a:gd name="T25" fmla="*/ 29 h 29"/>
                <a:gd name="T26" fmla="*/ 34 w 90"/>
                <a:gd name="T27" fmla="*/ 27 h 29"/>
                <a:gd name="T28" fmla="*/ 16 w 90"/>
                <a:gd name="T29" fmla="*/ 20 h 29"/>
                <a:gd name="T30" fmla="*/ 0 w 90"/>
                <a:gd name="T31" fmla="*/ 6 h 29"/>
                <a:gd name="T32" fmla="*/ 4 w 90"/>
                <a:gd name="T33" fmla="*/ 0 h 2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0"/>
                <a:gd name="T52" fmla="*/ 0 h 29"/>
                <a:gd name="T53" fmla="*/ 90 w 90"/>
                <a:gd name="T54" fmla="*/ 29 h 2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0" h="29">
                  <a:moveTo>
                    <a:pt x="4" y="0"/>
                  </a:moveTo>
                  <a:lnTo>
                    <a:pt x="21" y="15"/>
                  </a:lnTo>
                  <a:lnTo>
                    <a:pt x="37" y="21"/>
                  </a:lnTo>
                  <a:lnTo>
                    <a:pt x="50" y="23"/>
                  </a:lnTo>
                  <a:lnTo>
                    <a:pt x="61" y="21"/>
                  </a:lnTo>
                  <a:lnTo>
                    <a:pt x="72" y="17"/>
                  </a:lnTo>
                  <a:lnTo>
                    <a:pt x="78" y="12"/>
                  </a:lnTo>
                  <a:lnTo>
                    <a:pt x="85" y="6"/>
                  </a:lnTo>
                  <a:lnTo>
                    <a:pt x="90" y="10"/>
                  </a:lnTo>
                  <a:lnTo>
                    <a:pt x="84" y="17"/>
                  </a:lnTo>
                  <a:lnTo>
                    <a:pt x="76" y="21"/>
                  </a:lnTo>
                  <a:lnTo>
                    <a:pt x="64" y="27"/>
                  </a:lnTo>
                  <a:lnTo>
                    <a:pt x="50" y="29"/>
                  </a:lnTo>
                  <a:lnTo>
                    <a:pt x="34" y="27"/>
                  </a:lnTo>
                  <a:lnTo>
                    <a:pt x="16" y="20"/>
                  </a:lnTo>
                  <a:lnTo>
                    <a:pt x="0" y="6"/>
                  </a:lnTo>
                  <a:lnTo>
                    <a:pt x="4" y="0"/>
                  </a:lnTo>
                  <a:close/>
                </a:path>
              </a:pathLst>
            </a:custGeom>
            <a:solidFill>
              <a:srgbClr val="C195DB"/>
            </a:solidFill>
            <a:ln w="9525">
              <a:noFill/>
              <a:round/>
              <a:headEnd/>
              <a:tailEnd/>
            </a:ln>
          </p:spPr>
          <p:txBody>
            <a:bodyPr/>
            <a:lstStyle/>
            <a:p>
              <a:endParaRPr lang="ru-RU"/>
            </a:p>
          </p:txBody>
        </p:sp>
        <p:sp>
          <p:nvSpPr>
            <p:cNvPr id="23042" name="Freeform 1915"/>
            <p:cNvSpPr>
              <a:spLocks/>
            </p:cNvSpPr>
            <p:nvPr/>
          </p:nvSpPr>
          <p:spPr bwMode="auto">
            <a:xfrm>
              <a:off x="1987" y="1408"/>
              <a:ext cx="5" cy="4"/>
            </a:xfrm>
            <a:custGeom>
              <a:avLst/>
              <a:gdLst>
                <a:gd name="T0" fmla="*/ 0 w 5"/>
                <a:gd name="T1" fmla="*/ 4 h 4"/>
                <a:gd name="T2" fmla="*/ 5 w 5"/>
                <a:gd name="T3" fmla="*/ 0 h 4"/>
                <a:gd name="T4" fmla="*/ 0 w 5"/>
                <a:gd name="T5" fmla="*/ 4 h 4"/>
                <a:gd name="T6" fmla="*/ 0 60000 65536"/>
                <a:gd name="T7" fmla="*/ 0 60000 65536"/>
                <a:gd name="T8" fmla="*/ 0 60000 65536"/>
                <a:gd name="T9" fmla="*/ 0 w 5"/>
                <a:gd name="T10" fmla="*/ 0 h 4"/>
                <a:gd name="T11" fmla="*/ 5 w 5"/>
                <a:gd name="T12" fmla="*/ 4 h 4"/>
              </a:gdLst>
              <a:ahLst/>
              <a:cxnLst>
                <a:cxn ang="T6">
                  <a:pos x="T0" y="T1"/>
                </a:cxn>
                <a:cxn ang="T7">
                  <a:pos x="T2" y="T3"/>
                </a:cxn>
                <a:cxn ang="T8">
                  <a:pos x="T4" y="T5"/>
                </a:cxn>
              </a:cxnLst>
              <a:rect l="T9" t="T10" r="T11" b="T12"/>
              <a:pathLst>
                <a:path w="5" h="4">
                  <a:moveTo>
                    <a:pt x="0" y="4"/>
                  </a:moveTo>
                  <a:lnTo>
                    <a:pt x="5" y="0"/>
                  </a:lnTo>
                  <a:lnTo>
                    <a:pt x="0" y="4"/>
                  </a:lnTo>
                  <a:close/>
                </a:path>
              </a:pathLst>
            </a:custGeom>
            <a:solidFill>
              <a:srgbClr val="C195DB"/>
            </a:solidFill>
            <a:ln w="9525">
              <a:noFill/>
              <a:round/>
              <a:headEnd/>
              <a:tailEnd/>
            </a:ln>
          </p:spPr>
          <p:txBody>
            <a:bodyPr/>
            <a:lstStyle/>
            <a:p>
              <a:endParaRPr lang="ru-RU"/>
            </a:p>
          </p:txBody>
        </p:sp>
        <p:sp>
          <p:nvSpPr>
            <p:cNvPr id="23043" name="Freeform 1916"/>
            <p:cNvSpPr>
              <a:spLocks/>
            </p:cNvSpPr>
            <p:nvPr/>
          </p:nvSpPr>
          <p:spPr bwMode="auto">
            <a:xfrm>
              <a:off x="1115" y="2007"/>
              <a:ext cx="622" cy="116"/>
            </a:xfrm>
            <a:custGeom>
              <a:avLst/>
              <a:gdLst>
                <a:gd name="T0" fmla="*/ 622 w 622"/>
                <a:gd name="T1" fmla="*/ 101 h 116"/>
                <a:gd name="T2" fmla="*/ 595 w 622"/>
                <a:gd name="T3" fmla="*/ 105 h 116"/>
                <a:gd name="T4" fmla="*/ 524 w 622"/>
                <a:gd name="T5" fmla="*/ 109 h 116"/>
                <a:gd name="T6" fmla="*/ 477 w 622"/>
                <a:gd name="T7" fmla="*/ 112 h 116"/>
                <a:gd name="T8" fmla="*/ 422 w 622"/>
                <a:gd name="T9" fmla="*/ 114 h 116"/>
                <a:gd name="T10" fmla="*/ 366 w 622"/>
                <a:gd name="T11" fmla="*/ 116 h 116"/>
                <a:gd name="T12" fmla="*/ 307 w 622"/>
                <a:gd name="T13" fmla="*/ 116 h 116"/>
                <a:gd name="T14" fmla="*/ 247 w 622"/>
                <a:gd name="T15" fmla="*/ 116 h 116"/>
                <a:gd name="T16" fmla="*/ 191 w 622"/>
                <a:gd name="T17" fmla="*/ 113 h 116"/>
                <a:gd name="T18" fmla="*/ 164 w 622"/>
                <a:gd name="T19" fmla="*/ 111 h 116"/>
                <a:gd name="T20" fmla="*/ 137 w 622"/>
                <a:gd name="T21" fmla="*/ 108 h 116"/>
                <a:gd name="T22" fmla="*/ 113 w 622"/>
                <a:gd name="T23" fmla="*/ 105 h 116"/>
                <a:gd name="T24" fmla="*/ 91 w 622"/>
                <a:gd name="T25" fmla="*/ 100 h 116"/>
                <a:gd name="T26" fmla="*/ 70 w 622"/>
                <a:gd name="T27" fmla="*/ 96 h 116"/>
                <a:gd name="T28" fmla="*/ 51 w 622"/>
                <a:gd name="T29" fmla="*/ 91 h 116"/>
                <a:gd name="T30" fmla="*/ 36 w 622"/>
                <a:gd name="T31" fmla="*/ 85 h 116"/>
                <a:gd name="T32" fmla="*/ 21 w 622"/>
                <a:gd name="T33" fmla="*/ 78 h 116"/>
                <a:gd name="T34" fmla="*/ 17 w 622"/>
                <a:gd name="T35" fmla="*/ 74 h 116"/>
                <a:gd name="T36" fmla="*/ 12 w 622"/>
                <a:gd name="T37" fmla="*/ 69 h 116"/>
                <a:gd name="T38" fmla="*/ 7 w 622"/>
                <a:gd name="T39" fmla="*/ 66 h 116"/>
                <a:gd name="T40" fmla="*/ 4 w 622"/>
                <a:gd name="T41" fmla="*/ 61 h 116"/>
                <a:gd name="T42" fmla="*/ 0 w 622"/>
                <a:gd name="T43" fmla="*/ 57 h 116"/>
                <a:gd name="T44" fmla="*/ 0 w 622"/>
                <a:gd name="T45" fmla="*/ 52 h 116"/>
                <a:gd name="T46" fmla="*/ 0 w 622"/>
                <a:gd name="T47" fmla="*/ 46 h 116"/>
                <a:gd name="T48" fmla="*/ 0 w 622"/>
                <a:gd name="T49" fmla="*/ 41 h 116"/>
                <a:gd name="T50" fmla="*/ 0 w 622"/>
                <a:gd name="T51" fmla="*/ 35 h 116"/>
                <a:gd name="T52" fmla="*/ 2 w 622"/>
                <a:gd name="T53" fmla="*/ 30 h 116"/>
                <a:gd name="T54" fmla="*/ 4 w 622"/>
                <a:gd name="T55" fmla="*/ 27 h 116"/>
                <a:gd name="T56" fmla="*/ 7 w 622"/>
                <a:gd name="T57" fmla="*/ 22 h 116"/>
                <a:gd name="T58" fmla="*/ 12 w 622"/>
                <a:gd name="T59" fmla="*/ 19 h 116"/>
                <a:gd name="T60" fmla="*/ 17 w 622"/>
                <a:gd name="T61" fmla="*/ 16 h 116"/>
                <a:gd name="T62" fmla="*/ 23 w 622"/>
                <a:gd name="T63" fmla="*/ 13 h 116"/>
                <a:gd name="T64" fmla="*/ 30 w 622"/>
                <a:gd name="T65" fmla="*/ 9 h 116"/>
                <a:gd name="T66" fmla="*/ 43 w 622"/>
                <a:gd name="T67" fmla="*/ 5 h 116"/>
                <a:gd name="T68" fmla="*/ 61 w 622"/>
                <a:gd name="T69" fmla="*/ 3 h 116"/>
                <a:gd name="T70" fmla="*/ 80 w 622"/>
                <a:gd name="T71" fmla="*/ 2 h 116"/>
                <a:gd name="T72" fmla="*/ 102 w 622"/>
                <a:gd name="T73" fmla="*/ 0 h 116"/>
                <a:gd name="T74" fmla="*/ 124 w 622"/>
                <a:gd name="T75" fmla="*/ 2 h 116"/>
                <a:gd name="T76" fmla="*/ 150 w 622"/>
                <a:gd name="T77" fmla="*/ 3 h 116"/>
                <a:gd name="T78" fmla="*/ 175 w 622"/>
                <a:gd name="T79" fmla="*/ 5 h 116"/>
                <a:gd name="T80" fmla="*/ 202 w 622"/>
                <a:gd name="T81" fmla="*/ 8 h 116"/>
                <a:gd name="T82" fmla="*/ 229 w 622"/>
                <a:gd name="T83" fmla="*/ 13 h 116"/>
                <a:gd name="T84" fmla="*/ 258 w 622"/>
                <a:gd name="T85" fmla="*/ 18 h 116"/>
                <a:gd name="T86" fmla="*/ 316 w 622"/>
                <a:gd name="T87" fmla="*/ 28 h 116"/>
                <a:gd name="T88" fmla="*/ 373 w 622"/>
                <a:gd name="T89" fmla="*/ 39 h 116"/>
                <a:gd name="T90" fmla="*/ 429 w 622"/>
                <a:gd name="T91" fmla="*/ 51 h 116"/>
                <a:gd name="T92" fmla="*/ 527 w 622"/>
                <a:gd name="T93" fmla="*/ 77 h 116"/>
                <a:gd name="T94" fmla="*/ 597 w 622"/>
                <a:gd name="T95" fmla="*/ 95 h 116"/>
                <a:gd name="T96" fmla="*/ 622 w 622"/>
                <a:gd name="T97" fmla="*/ 101 h 11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22"/>
                <a:gd name="T148" fmla="*/ 0 h 116"/>
                <a:gd name="T149" fmla="*/ 622 w 622"/>
                <a:gd name="T150" fmla="*/ 116 h 11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22" h="116">
                  <a:moveTo>
                    <a:pt x="622" y="101"/>
                  </a:moveTo>
                  <a:lnTo>
                    <a:pt x="595" y="105"/>
                  </a:lnTo>
                  <a:lnTo>
                    <a:pt x="524" y="109"/>
                  </a:lnTo>
                  <a:lnTo>
                    <a:pt x="477" y="112"/>
                  </a:lnTo>
                  <a:lnTo>
                    <a:pt x="422" y="114"/>
                  </a:lnTo>
                  <a:lnTo>
                    <a:pt x="366" y="116"/>
                  </a:lnTo>
                  <a:lnTo>
                    <a:pt x="307" y="116"/>
                  </a:lnTo>
                  <a:lnTo>
                    <a:pt x="247" y="116"/>
                  </a:lnTo>
                  <a:lnTo>
                    <a:pt x="191" y="113"/>
                  </a:lnTo>
                  <a:lnTo>
                    <a:pt x="164" y="111"/>
                  </a:lnTo>
                  <a:lnTo>
                    <a:pt x="137" y="108"/>
                  </a:lnTo>
                  <a:lnTo>
                    <a:pt x="113" y="105"/>
                  </a:lnTo>
                  <a:lnTo>
                    <a:pt x="91" y="100"/>
                  </a:lnTo>
                  <a:lnTo>
                    <a:pt x="70" y="96"/>
                  </a:lnTo>
                  <a:lnTo>
                    <a:pt x="51" y="91"/>
                  </a:lnTo>
                  <a:lnTo>
                    <a:pt x="36" y="85"/>
                  </a:lnTo>
                  <a:lnTo>
                    <a:pt x="21" y="78"/>
                  </a:lnTo>
                  <a:lnTo>
                    <a:pt x="17" y="74"/>
                  </a:lnTo>
                  <a:lnTo>
                    <a:pt x="12" y="69"/>
                  </a:lnTo>
                  <a:lnTo>
                    <a:pt x="7" y="66"/>
                  </a:lnTo>
                  <a:lnTo>
                    <a:pt x="4" y="61"/>
                  </a:lnTo>
                  <a:lnTo>
                    <a:pt x="0" y="57"/>
                  </a:lnTo>
                  <a:lnTo>
                    <a:pt x="0" y="52"/>
                  </a:lnTo>
                  <a:lnTo>
                    <a:pt x="0" y="46"/>
                  </a:lnTo>
                  <a:lnTo>
                    <a:pt x="0" y="41"/>
                  </a:lnTo>
                  <a:lnTo>
                    <a:pt x="0" y="35"/>
                  </a:lnTo>
                  <a:lnTo>
                    <a:pt x="2" y="30"/>
                  </a:lnTo>
                  <a:lnTo>
                    <a:pt x="4" y="27"/>
                  </a:lnTo>
                  <a:lnTo>
                    <a:pt x="7" y="22"/>
                  </a:lnTo>
                  <a:lnTo>
                    <a:pt x="12" y="19"/>
                  </a:lnTo>
                  <a:lnTo>
                    <a:pt x="17" y="16"/>
                  </a:lnTo>
                  <a:lnTo>
                    <a:pt x="23" y="13"/>
                  </a:lnTo>
                  <a:lnTo>
                    <a:pt x="30" y="9"/>
                  </a:lnTo>
                  <a:lnTo>
                    <a:pt x="43" y="5"/>
                  </a:lnTo>
                  <a:lnTo>
                    <a:pt x="61" y="3"/>
                  </a:lnTo>
                  <a:lnTo>
                    <a:pt x="80" y="2"/>
                  </a:lnTo>
                  <a:lnTo>
                    <a:pt x="102" y="0"/>
                  </a:lnTo>
                  <a:lnTo>
                    <a:pt x="124" y="2"/>
                  </a:lnTo>
                  <a:lnTo>
                    <a:pt x="150" y="3"/>
                  </a:lnTo>
                  <a:lnTo>
                    <a:pt x="175" y="5"/>
                  </a:lnTo>
                  <a:lnTo>
                    <a:pt x="202" y="8"/>
                  </a:lnTo>
                  <a:lnTo>
                    <a:pt x="229" y="13"/>
                  </a:lnTo>
                  <a:lnTo>
                    <a:pt x="258" y="18"/>
                  </a:lnTo>
                  <a:lnTo>
                    <a:pt x="316" y="28"/>
                  </a:lnTo>
                  <a:lnTo>
                    <a:pt x="373" y="39"/>
                  </a:lnTo>
                  <a:lnTo>
                    <a:pt x="429" y="51"/>
                  </a:lnTo>
                  <a:lnTo>
                    <a:pt x="527" y="77"/>
                  </a:lnTo>
                  <a:lnTo>
                    <a:pt x="597" y="95"/>
                  </a:lnTo>
                  <a:lnTo>
                    <a:pt x="622" y="101"/>
                  </a:lnTo>
                  <a:close/>
                </a:path>
              </a:pathLst>
            </a:custGeom>
            <a:solidFill>
              <a:srgbClr val="844CD6"/>
            </a:solidFill>
            <a:ln w="9525">
              <a:noFill/>
              <a:round/>
              <a:headEnd/>
              <a:tailEnd/>
            </a:ln>
          </p:spPr>
          <p:txBody>
            <a:bodyPr/>
            <a:lstStyle/>
            <a:p>
              <a:endParaRPr lang="ru-RU"/>
            </a:p>
          </p:txBody>
        </p:sp>
        <p:sp>
          <p:nvSpPr>
            <p:cNvPr id="23044" name="Freeform 1917"/>
            <p:cNvSpPr>
              <a:spLocks/>
            </p:cNvSpPr>
            <p:nvPr/>
          </p:nvSpPr>
          <p:spPr bwMode="auto">
            <a:xfrm>
              <a:off x="1113" y="2048"/>
              <a:ext cx="627" cy="79"/>
            </a:xfrm>
            <a:custGeom>
              <a:avLst/>
              <a:gdLst>
                <a:gd name="T0" fmla="*/ 627 w 627"/>
                <a:gd name="T1" fmla="*/ 64 h 79"/>
                <a:gd name="T2" fmla="*/ 527 w 627"/>
                <a:gd name="T3" fmla="*/ 72 h 79"/>
                <a:gd name="T4" fmla="*/ 426 w 627"/>
                <a:gd name="T5" fmla="*/ 77 h 79"/>
                <a:gd name="T6" fmla="*/ 311 w 627"/>
                <a:gd name="T7" fmla="*/ 79 h 79"/>
                <a:gd name="T8" fmla="*/ 194 w 627"/>
                <a:gd name="T9" fmla="*/ 76 h 79"/>
                <a:gd name="T10" fmla="*/ 143 w 627"/>
                <a:gd name="T11" fmla="*/ 71 h 79"/>
                <a:gd name="T12" fmla="*/ 95 w 627"/>
                <a:gd name="T13" fmla="*/ 63 h 79"/>
                <a:gd name="T14" fmla="*/ 55 w 627"/>
                <a:gd name="T15" fmla="*/ 54 h 79"/>
                <a:gd name="T16" fmla="*/ 25 w 627"/>
                <a:gd name="T17" fmla="*/ 39 h 79"/>
                <a:gd name="T18" fmla="*/ 13 w 627"/>
                <a:gd name="T19" fmla="*/ 30 h 79"/>
                <a:gd name="T20" fmla="*/ 4 w 627"/>
                <a:gd name="T21" fmla="*/ 22 h 79"/>
                <a:gd name="T22" fmla="*/ 0 w 627"/>
                <a:gd name="T23" fmla="*/ 13 h 79"/>
                <a:gd name="T24" fmla="*/ 0 w 627"/>
                <a:gd name="T25" fmla="*/ 0 h 79"/>
                <a:gd name="T26" fmla="*/ 4 w 627"/>
                <a:gd name="T27" fmla="*/ 0 h 79"/>
                <a:gd name="T28" fmla="*/ 4 w 627"/>
                <a:gd name="T29" fmla="*/ 9 h 79"/>
                <a:gd name="T30" fmla="*/ 10 w 627"/>
                <a:gd name="T31" fmla="*/ 17 h 79"/>
                <a:gd name="T32" fmla="*/ 17 w 627"/>
                <a:gd name="T33" fmla="*/ 25 h 79"/>
                <a:gd name="T34" fmla="*/ 27 w 627"/>
                <a:gd name="T35" fmla="*/ 33 h 79"/>
                <a:gd name="T36" fmla="*/ 57 w 627"/>
                <a:gd name="T37" fmla="*/ 47 h 79"/>
                <a:gd name="T38" fmla="*/ 95 w 627"/>
                <a:gd name="T39" fmla="*/ 57 h 79"/>
                <a:gd name="T40" fmla="*/ 143 w 627"/>
                <a:gd name="T41" fmla="*/ 65 h 79"/>
                <a:gd name="T42" fmla="*/ 194 w 627"/>
                <a:gd name="T43" fmla="*/ 69 h 79"/>
                <a:gd name="T44" fmla="*/ 311 w 627"/>
                <a:gd name="T45" fmla="*/ 72 h 79"/>
                <a:gd name="T46" fmla="*/ 426 w 627"/>
                <a:gd name="T47" fmla="*/ 71 h 79"/>
                <a:gd name="T48" fmla="*/ 527 w 627"/>
                <a:gd name="T49" fmla="*/ 66 h 79"/>
                <a:gd name="T50" fmla="*/ 627 w 627"/>
                <a:gd name="T51" fmla="*/ 57 h 79"/>
                <a:gd name="T52" fmla="*/ 627 w 627"/>
                <a:gd name="T53" fmla="*/ 64 h 7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27"/>
                <a:gd name="T82" fmla="*/ 0 h 79"/>
                <a:gd name="T83" fmla="*/ 627 w 627"/>
                <a:gd name="T84" fmla="*/ 79 h 7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27" h="79">
                  <a:moveTo>
                    <a:pt x="627" y="64"/>
                  </a:moveTo>
                  <a:lnTo>
                    <a:pt x="527" y="72"/>
                  </a:lnTo>
                  <a:lnTo>
                    <a:pt x="426" y="77"/>
                  </a:lnTo>
                  <a:lnTo>
                    <a:pt x="311" y="79"/>
                  </a:lnTo>
                  <a:lnTo>
                    <a:pt x="194" y="76"/>
                  </a:lnTo>
                  <a:lnTo>
                    <a:pt x="143" y="71"/>
                  </a:lnTo>
                  <a:lnTo>
                    <a:pt x="95" y="63"/>
                  </a:lnTo>
                  <a:lnTo>
                    <a:pt x="55" y="54"/>
                  </a:lnTo>
                  <a:lnTo>
                    <a:pt x="25" y="39"/>
                  </a:lnTo>
                  <a:lnTo>
                    <a:pt x="13" y="30"/>
                  </a:lnTo>
                  <a:lnTo>
                    <a:pt x="4" y="22"/>
                  </a:lnTo>
                  <a:lnTo>
                    <a:pt x="0" y="13"/>
                  </a:lnTo>
                  <a:lnTo>
                    <a:pt x="0" y="0"/>
                  </a:lnTo>
                  <a:lnTo>
                    <a:pt x="4" y="0"/>
                  </a:lnTo>
                  <a:lnTo>
                    <a:pt x="4" y="9"/>
                  </a:lnTo>
                  <a:lnTo>
                    <a:pt x="10" y="17"/>
                  </a:lnTo>
                  <a:lnTo>
                    <a:pt x="17" y="25"/>
                  </a:lnTo>
                  <a:lnTo>
                    <a:pt x="27" y="33"/>
                  </a:lnTo>
                  <a:lnTo>
                    <a:pt x="57" y="47"/>
                  </a:lnTo>
                  <a:lnTo>
                    <a:pt x="95" y="57"/>
                  </a:lnTo>
                  <a:lnTo>
                    <a:pt x="143" y="65"/>
                  </a:lnTo>
                  <a:lnTo>
                    <a:pt x="194" y="69"/>
                  </a:lnTo>
                  <a:lnTo>
                    <a:pt x="311" y="72"/>
                  </a:lnTo>
                  <a:lnTo>
                    <a:pt x="426" y="71"/>
                  </a:lnTo>
                  <a:lnTo>
                    <a:pt x="527" y="66"/>
                  </a:lnTo>
                  <a:lnTo>
                    <a:pt x="627" y="57"/>
                  </a:lnTo>
                  <a:lnTo>
                    <a:pt x="627" y="64"/>
                  </a:lnTo>
                  <a:close/>
                </a:path>
              </a:pathLst>
            </a:custGeom>
            <a:solidFill>
              <a:srgbClr val="C195DB"/>
            </a:solidFill>
            <a:ln w="9525">
              <a:noFill/>
              <a:round/>
              <a:headEnd/>
              <a:tailEnd/>
            </a:ln>
          </p:spPr>
          <p:txBody>
            <a:bodyPr/>
            <a:lstStyle/>
            <a:p>
              <a:endParaRPr lang="ru-RU"/>
            </a:p>
          </p:txBody>
        </p:sp>
        <p:sp>
          <p:nvSpPr>
            <p:cNvPr id="23045" name="Freeform 1918"/>
            <p:cNvSpPr>
              <a:spLocks/>
            </p:cNvSpPr>
            <p:nvPr/>
          </p:nvSpPr>
          <p:spPr bwMode="auto">
            <a:xfrm>
              <a:off x="1113" y="2004"/>
              <a:ext cx="627" cy="105"/>
            </a:xfrm>
            <a:custGeom>
              <a:avLst/>
              <a:gdLst>
                <a:gd name="T0" fmla="*/ 0 w 627"/>
                <a:gd name="T1" fmla="*/ 41 h 105"/>
                <a:gd name="T2" fmla="*/ 4 w 627"/>
                <a:gd name="T3" fmla="*/ 30 h 105"/>
                <a:gd name="T4" fmla="*/ 10 w 627"/>
                <a:gd name="T5" fmla="*/ 21 h 105"/>
                <a:gd name="T6" fmla="*/ 32 w 627"/>
                <a:gd name="T7" fmla="*/ 9 h 105"/>
                <a:gd name="T8" fmla="*/ 64 w 627"/>
                <a:gd name="T9" fmla="*/ 2 h 105"/>
                <a:gd name="T10" fmla="*/ 106 w 627"/>
                <a:gd name="T11" fmla="*/ 0 h 105"/>
                <a:gd name="T12" fmla="*/ 154 w 627"/>
                <a:gd name="T13" fmla="*/ 2 h 105"/>
                <a:gd name="T14" fmla="*/ 207 w 627"/>
                <a:gd name="T15" fmla="*/ 7 h 105"/>
                <a:gd name="T16" fmla="*/ 321 w 627"/>
                <a:gd name="T17" fmla="*/ 26 h 105"/>
                <a:gd name="T18" fmla="*/ 432 w 627"/>
                <a:gd name="T19" fmla="*/ 50 h 105"/>
                <a:gd name="T20" fmla="*/ 531 w 627"/>
                <a:gd name="T21" fmla="*/ 76 h 105"/>
                <a:gd name="T22" fmla="*/ 627 w 627"/>
                <a:gd name="T23" fmla="*/ 100 h 105"/>
                <a:gd name="T24" fmla="*/ 623 w 627"/>
                <a:gd name="T25" fmla="*/ 105 h 105"/>
                <a:gd name="T26" fmla="*/ 527 w 627"/>
                <a:gd name="T27" fmla="*/ 80 h 105"/>
                <a:gd name="T28" fmla="*/ 430 w 627"/>
                <a:gd name="T29" fmla="*/ 55 h 105"/>
                <a:gd name="T30" fmla="*/ 317 w 627"/>
                <a:gd name="T31" fmla="*/ 30 h 105"/>
                <a:gd name="T32" fmla="*/ 203 w 627"/>
                <a:gd name="T33" fmla="*/ 11 h 105"/>
                <a:gd name="T34" fmla="*/ 154 w 627"/>
                <a:gd name="T35" fmla="*/ 7 h 105"/>
                <a:gd name="T36" fmla="*/ 106 w 627"/>
                <a:gd name="T37" fmla="*/ 6 h 105"/>
                <a:gd name="T38" fmla="*/ 64 w 627"/>
                <a:gd name="T39" fmla="*/ 7 h 105"/>
                <a:gd name="T40" fmla="*/ 34 w 627"/>
                <a:gd name="T41" fmla="*/ 13 h 105"/>
                <a:gd name="T42" fmla="*/ 14 w 627"/>
                <a:gd name="T43" fmla="*/ 26 h 105"/>
                <a:gd name="T44" fmla="*/ 8 w 627"/>
                <a:gd name="T45" fmla="*/ 34 h 105"/>
                <a:gd name="T46" fmla="*/ 4 w 627"/>
                <a:gd name="T47" fmla="*/ 45 h 105"/>
                <a:gd name="T48" fmla="*/ 0 w 627"/>
                <a:gd name="T49" fmla="*/ 41 h 10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27"/>
                <a:gd name="T76" fmla="*/ 0 h 105"/>
                <a:gd name="T77" fmla="*/ 627 w 627"/>
                <a:gd name="T78" fmla="*/ 105 h 10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27" h="105">
                  <a:moveTo>
                    <a:pt x="0" y="41"/>
                  </a:moveTo>
                  <a:lnTo>
                    <a:pt x="4" y="30"/>
                  </a:lnTo>
                  <a:lnTo>
                    <a:pt x="10" y="21"/>
                  </a:lnTo>
                  <a:lnTo>
                    <a:pt x="32" y="9"/>
                  </a:lnTo>
                  <a:lnTo>
                    <a:pt x="64" y="2"/>
                  </a:lnTo>
                  <a:lnTo>
                    <a:pt x="106" y="0"/>
                  </a:lnTo>
                  <a:lnTo>
                    <a:pt x="154" y="2"/>
                  </a:lnTo>
                  <a:lnTo>
                    <a:pt x="207" y="7"/>
                  </a:lnTo>
                  <a:lnTo>
                    <a:pt x="321" y="26"/>
                  </a:lnTo>
                  <a:lnTo>
                    <a:pt x="432" y="50"/>
                  </a:lnTo>
                  <a:lnTo>
                    <a:pt x="531" y="76"/>
                  </a:lnTo>
                  <a:lnTo>
                    <a:pt x="627" y="100"/>
                  </a:lnTo>
                  <a:lnTo>
                    <a:pt x="623" y="105"/>
                  </a:lnTo>
                  <a:lnTo>
                    <a:pt x="527" y="80"/>
                  </a:lnTo>
                  <a:lnTo>
                    <a:pt x="430" y="55"/>
                  </a:lnTo>
                  <a:lnTo>
                    <a:pt x="317" y="30"/>
                  </a:lnTo>
                  <a:lnTo>
                    <a:pt x="203" y="11"/>
                  </a:lnTo>
                  <a:lnTo>
                    <a:pt x="154" y="7"/>
                  </a:lnTo>
                  <a:lnTo>
                    <a:pt x="106" y="6"/>
                  </a:lnTo>
                  <a:lnTo>
                    <a:pt x="64" y="7"/>
                  </a:lnTo>
                  <a:lnTo>
                    <a:pt x="34" y="13"/>
                  </a:lnTo>
                  <a:lnTo>
                    <a:pt x="14" y="26"/>
                  </a:lnTo>
                  <a:lnTo>
                    <a:pt x="8" y="34"/>
                  </a:lnTo>
                  <a:lnTo>
                    <a:pt x="4" y="45"/>
                  </a:lnTo>
                  <a:lnTo>
                    <a:pt x="0" y="41"/>
                  </a:lnTo>
                  <a:close/>
                </a:path>
              </a:pathLst>
            </a:custGeom>
            <a:solidFill>
              <a:srgbClr val="C195DB"/>
            </a:solidFill>
            <a:ln w="9525">
              <a:noFill/>
              <a:round/>
              <a:headEnd/>
              <a:tailEnd/>
            </a:ln>
          </p:spPr>
          <p:txBody>
            <a:bodyPr/>
            <a:lstStyle/>
            <a:p>
              <a:endParaRPr lang="ru-RU"/>
            </a:p>
          </p:txBody>
        </p:sp>
        <p:sp>
          <p:nvSpPr>
            <p:cNvPr id="23046" name="Freeform 1919"/>
            <p:cNvSpPr>
              <a:spLocks/>
            </p:cNvSpPr>
            <p:nvPr/>
          </p:nvSpPr>
          <p:spPr bwMode="auto">
            <a:xfrm>
              <a:off x="1112" y="2045"/>
              <a:ext cx="4" cy="4"/>
            </a:xfrm>
            <a:custGeom>
              <a:avLst/>
              <a:gdLst>
                <a:gd name="T0" fmla="*/ 0 w 4"/>
                <a:gd name="T1" fmla="*/ 2 h 4"/>
                <a:gd name="T2" fmla="*/ 0 w 4"/>
                <a:gd name="T3" fmla="*/ 0 h 4"/>
                <a:gd name="T4" fmla="*/ 4 w 4"/>
                <a:gd name="T5" fmla="*/ 4 h 4"/>
                <a:gd name="T6" fmla="*/ 4 w 4"/>
                <a:gd name="T7" fmla="*/ 2 h 4"/>
                <a:gd name="T8" fmla="*/ 0 w 4"/>
                <a:gd name="T9" fmla="*/ 2 h 4"/>
                <a:gd name="T10" fmla="*/ 0 60000 65536"/>
                <a:gd name="T11" fmla="*/ 0 60000 65536"/>
                <a:gd name="T12" fmla="*/ 0 60000 65536"/>
                <a:gd name="T13" fmla="*/ 0 60000 65536"/>
                <a:gd name="T14" fmla="*/ 0 60000 65536"/>
                <a:gd name="T15" fmla="*/ 0 w 4"/>
                <a:gd name="T16" fmla="*/ 0 h 4"/>
                <a:gd name="T17" fmla="*/ 4 w 4"/>
                <a:gd name="T18" fmla="*/ 4 h 4"/>
              </a:gdLst>
              <a:ahLst/>
              <a:cxnLst>
                <a:cxn ang="T10">
                  <a:pos x="T0" y="T1"/>
                </a:cxn>
                <a:cxn ang="T11">
                  <a:pos x="T2" y="T3"/>
                </a:cxn>
                <a:cxn ang="T12">
                  <a:pos x="T4" y="T5"/>
                </a:cxn>
                <a:cxn ang="T13">
                  <a:pos x="T6" y="T7"/>
                </a:cxn>
                <a:cxn ang="T14">
                  <a:pos x="T8" y="T9"/>
                </a:cxn>
              </a:cxnLst>
              <a:rect l="T15" t="T16" r="T17" b="T18"/>
              <a:pathLst>
                <a:path w="4" h="4">
                  <a:moveTo>
                    <a:pt x="0" y="2"/>
                  </a:moveTo>
                  <a:lnTo>
                    <a:pt x="0" y="0"/>
                  </a:lnTo>
                  <a:lnTo>
                    <a:pt x="4" y="4"/>
                  </a:lnTo>
                  <a:lnTo>
                    <a:pt x="4" y="2"/>
                  </a:lnTo>
                  <a:lnTo>
                    <a:pt x="0" y="2"/>
                  </a:lnTo>
                  <a:close/>
                </a:path>
              </a:pathLst>
            </a:custGeom>
            <a:solidFill>
              <a:srgbClr val="C195DB"/>
            </a:solidFill>
            <a:ln w="9525">
              <a:noFill/>
              <a:round/>
              <a:headEnd/>
              <a:tailEnd/>
            </a:ln>
          </p:spPr>
          <p:txBody>
            <a:bodyPr/>
            <a:lstStyle/>
            <a:p>
              <a:endParaRPr lang="ru-RU"/>
            </a:p>
          </p:txBody>
        </p:sp>
        <p:sp>
          <p:nvSpPr>
            <p:cNvPr id="23047" name="Freeform 1920"/>
            <p:cNvSpPr>
              <a:spLocks/>
            </p:cNvSpPr>
            <p:nvPr/>
          </p:nvSpPr>
          <p:spPr bwMode="auto">
            <a:xfrm>
              <a:off x="1737" y="2106"/>
              <a:ext cx="1" cy="5"/>
            </a:xfrm>
            <a:custGeom>
              <a:avLst/>
              <a:gdLst>
                <a:gd name="T0" fmla="*/ 1 w 1"/>
                <a:gd name="T1" fmla="*/ 0 h 5"/>
                <a:gd name="T2" fmla="*/ 1 w 1"/>
                <a:gd name="T3" fmla="*/ 5 h 5"/>
                <a:gd name="T4" fmla="*/ 1 w 1"/>
                <a:gd name="T5" fmla="*/ 0 h 5"/>
                <a:gd name="T6" fmla="*/ 0 w 1"/>
                <a:gd name="T7" fmla="*/ 4 h 5"/>
                <a:gd name="T8" fmla="*/ 1 w 1"/>
                <a:gd name="T9" fmla="*/ 0 h 5"/>
                <a:gd name="T10" fmla="*/ 0 60000 65536"/>
                <a:gd name="T11" fmla="*/ 0 60000 65536"/>
                <a:gd name="T12" fmla="*/ 0 60000 65536"/>
                <a:gd name="T13" fmla="*/ 0 60000 65536"/>
                <a:gd name="T14" fmla="*/ 0 60000 65536"/>
                <a:gd name="T15" fmla="*/ 0 w 1"/>
                <a:gd name="T16" fmla="*/ 0 h 5"/>
                <a:gd name="T17" fmla="*/ 1 w 1"/>
                <a:gd name="T18" fmla="*/ 5 h 5"/>
              </a:gdLst>
              <a:ahLst/>
              <a:cxnLst>
                <a:cxn ang="T10">
                  <a:pos x="T0" y="T1"/>
                </a:cxn>
                <a:cxn ang="T11">
                  <a:pos x="T2" y="T3"/>
                </a:cxn>
                <a:cxn ang="T12">
                  <a:pos x="T4" y="T5"/>
                </a:cxn>
                <a:cxn ang="T13">
                  <a:pos x="T6" y="T7"/>
                </a:cxn>
                <a:cxn ang="T14">
                  <a:pos x="T8" y="T9"/>
                </a:cxn>
              </a:cxnLst>
              <a:rect l="T15" t="T16" r="T17" b="T18"/>
              <a:pathLst>
                <a:path w="1" h="5">
                  <a:moveTo>
                    <a:pt x="1" y="0"/>
                  </a:moveTo>
                  <a:lnTo>
                    <a:pt x="1" y="5"/>
                  </a:lnTo>
                  <a:lnTo>
                    <a:pt x="1" y="0"/>
                  </a:lnTo>
                  <a:lnTo>
                    <a:pt x="0" y="4"/>
                  </a:lnTo>
                  <a:lnTo>
                    <a:pt x="1" y="0"/>
                  </a:lnTo>
                  <a:close/>
                </a:path>
              </a:pathLst>
            </a:custGeom>
            <a:solidFill>
              <a:srgbClr val="C195DB"/>
            </a:solidFill>
            <a:ln w="9525">
              <a:noFill/>
              <a:round/>
              <a:headEnd/>
              <a:tailEnd/>
            </a:ln>
          </p:spPr>
          <p:txBody>
            <a:bodyPr/>
            <a:lstStyle/>
            <a:p>
              <a:endParaRPr lang="ru-RU"/>
            </a:p>
          </p:txBody>
        </p:sp>
        <p:sp>
          <p:nvSpPr>
            <p:cNvPr id="23048" name="Freeform 1921"/>
            <p:cNvSpPr>
              <a:spLocks/>
            </p:cNvSpPr>
            <p:nvPr/>
          </p:nvSpPr>
          <p:spPr bwMode="auto">
            <a:xfrm>
              <a:off x="1665" y="2122"/>
              <a:ext cx="66" cy="57"/>
            </a:xfrm>
            <a:custGeom>
              <a:avLst/>
              <a:gdLst>
                <a:gd name="T0" fmla="*/ 61 w 66"/>
                <a:gd name="T1" fmla="*/ 57 h 57"/>
                <a:gd name="T2" fmla="*/ 59 w 66"/>
                <a:gd name="T3" fmla="*/ 51 h 57"/>
                <a:gd name="T4" fmla="*/ 55 w 66"/>
                <a:gd name="T5" fmla="*/ 31 h 57"/>
                <a:gd name="T6" fmla="*/ 49 w 66"/>
                <a:gd name="T7" fmla="*/ 21 h 57"/>
                <a:gd name="T8" fmla="*/ 39 w 66"/>
                <a:gd name="T9" fmla="*/ 13 h 57"/>
                <a:gd name="T10" fmla="*/ 23 w 66"/>
                <a:gd name="T11" fmla="*/ 7 h 57"/>
                <a:gd name="T12" fmla="*/ 0 w 66"/>
                <a:gd name="T13" fmla="*/ 5 h 57"/>
                <a:gd name="T14" fmla="*/ 0 w 66"/>
                <a:gd name="T15" fmla="*/ 0 h 57"/>
                <a:gd name="T16" fmla="*/ 23 w 66"/>
                <a:gd name="T17" fmla="*/ 1 h 57"/>
                <a:gd name="T18" fmla="*/ 40 w 66"/>
                <a:gd name="T19" fmla="*/ 7 h 57"/>
                <a:gd name="T20" fmla="*/ 53 w 66"/>
                <a:gd name="T21" fmla="*/ 16 h 57"/>
                <a:gd name="T22" fmla="*/ 59 w 66"/>
                <a:gd name="T23" fmla="*/ 26 h 57"/>
                <a:gd name="T24" fmla="*/ 64 w 66"/>
                <a:gd name="T25" fmla="*/ 48 h 57"/>
                <a:gd name="T26" fmla="*/ 66 w 66"/>
                <a:gd name="T27" fmla="*/ 57 h 57"/>
                <a:gd name="T28" fmla="*/ 61 w 66"/>
                <a:gd name="T29" fmla="*/ 57 h 5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6"/>
                <a:gd name="T46" fmla="*/ 0 h 57"/>
                <a:gd name="T47" fmla="*/ 66 w 66"/>
                <a:gd name="T48" fmla="*/ 57 h 5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6" h="57">
                  <a:moveTo>
                    <a:pt x="61" y="57"/>
                  </a:moveTo>
                  <a:lnTo>
                    <a:pt x="59" y="51"/>
                  </a:lnTo>
                  <a:lnTo>
                    <a:pt x="55" y="31"/>
                  </a:lnTo>
                  <a:lnTo>
                    <a:pt x="49" y="21"/>
                  </a:lnTo>
                  <a:lnTo>
                    <a:pt x="39" y="13"/>
                  </a:lnTo>
                  <a:lnTo>
                    <a:pt x="23" y="7"/>
                  </a:lnTo>
                  <a:lnTo>
                    <a:pt x="0" y="5"/>
                  </a:lnTo>
                  <a:lnTo>
                    <a:pt x="0" y="0"/>
                  </a:lnTo>
                  <a:lnTo>
                    <a:pt x="23" y="1"/>
                  </a:lnTo>
                  <a:lnTo>
                    <a:pt x="40" y="7"/>
                  </a:lnTo>
                  <a:lnTo>
                    <a:pt x="53" y="16"/>
                  </a:lnTo>
                  <a:lnTo>
                    <a:pt x="59" y="26"/>
                  </a:lnTo>
                  <a:lnTo>
                    <a:pt x="64" y="48"/>
                  </a:lnTo>
                  <a:lnTo>
                    <a:pt x="66" y="57"/>
                  </a:lnTo>
                  <a:lnTo>
                    <a:pt x="61" y="57"/>
                  </a:lnTo>
                  <a:close/>
                </a:path>
              </a:pathLst>
            </a:custGeom>
            <a:solidFill>
              <a:srgbClr val="C195DB"/>
            </a:solidFill>
            <a:ln w="9525">
              <a:noFill/>
              <a:round/>
              <a:headEnd/>
              <a:tailEnd/>
            </a:ln>
          </p:spPr>
          <p:txBody>
            <a:bodyPr/>
            <a:lstStyle/>
            <a:p>
              <a:endParaRPr lang="ru-RU"/>
            </a:p>
          </p:txBody>
        </p:sp>
        <p:sp>
          <p:nvSpPr>
            <p:cNvPr id="23049" name="Freeform 1922"/>
            <p:cNvSpPr>
              <a:spLocks/>
            </p:cNvSpPr>
            <p:nvPr/>
          </p:nvSpPr>
          <p:spPr bwMode="auto">
            <a:xfrm>
              <a:off x="1113" y="2046"/>
              <a:ext cx="552" cy="82"/>
            </a:xfrm>
            <a:custGeom>
              <a:avLst/>
              <a:gdLst>
                <a:gd name="T0" fmla="*/ 552 w 552"/>
                <a:gd name="T1" fmla="*/ 80 h 82"/>
                <a:gd name="T2" fmla="*/ 436 w 552"/>
                <a:gd name="T3" fmla="*/ 82 h 82"/>
                <a:gd name="T4" fmla="*/ 346 w 552"/>
                <a:gd name="T5" fmla="*/ 82 h 82"/>
                <a:gd name="T6" fmla="*/ 248 w 552"/>
                <a:gd name="T7" fmla="*/ 79 h 82"/>
                <a:gd name="T8" fmla="*/ 154 w 552"/>
                <a:gd name="T9" fmla="*/ 70 h 82"/>
                <a:gd name="T10" fmla="*/ 113 w 552"/>
                <a:gd name="T11" fmla="*/ 64 h 82"/>
                <a:gd name="T12" fmla="*/ 74 w 552"/>
                <a:gd name="T13" fmla="*/ 56 h 82"/>
                <a:gd name="T14" fmla="*/ 44 w 552"/>
                <a:gd name="T15" fmla="*/ 47 h 82"/>
                <a:gd name="T16" fmla="*/ 17 w 552"/>
                <a:gd name="T17" fmla="*/ 33 h 82"/>
                <a:gd name="T18" fmla="*/ 4 w 552"/>
                <a:gd name="T19" fmla="*/ 19 h 82"/>
                <a:gd name="T20" fmla="*/ 0 w 552"/>
                <a:gd name="T21" fmla="*/ 11 h 82"/>
                <a:gd name="T22" fmla="*/ 0 w 552"/>
                <a:gd name="T23" fmla="*/ 0 h 82"/>
                <a:gd name="T24" fmla="*/ 4 w 552"/>
                <a:gd name="T25" fmla="*/ 0 h 82"/>
                <a:gd name="T26" fmla="*/ 4 w 552"/>
                <a:gd name="T27" fmla="*/ 8 h 82"/>
                <a:gd name="T28" fmla="*/ 8 w 552"/>
                <a:gd name="T29" fmla="*/ 14 h 82"/>
                <a:gd name="T30" fmla="*/ 22 w 552"/>
                <a:gd name="T31" fmla="*/ 29 h 82"/>
                <a:gd name="T32" fmla="*/ 46 w 552"/>
                <a:gd name="T33" fmla="*/ 40 h 82"/>
                <a:gd name="T34" fmla="*/ 76 w 552"/>
                <a:gd name="T35" fmla="*/ 50 h 82"/>
                <a:gd name="T36" fmla="*/ 112 w 552"/>
                <a:gd name="T37" fmla="*/ 58 h 82"/>
                <a:gd name="T38" fmla="*/ 154 w 552"/>
                <a:gd name="T39" fmla="*/ 64 h 82"/>
                <a:gd name="T40" fmla="*/ 248 w 552"/>
                <a:gd name="T41" fmla="*/ 73 h 82"/>
                <a:gd name="T42" fmla="*/ 346 w 552"/>
                <a:gd name="T43" fmla="*/ 76 h 82"/>
                <a:gd name="T44" fmla="*/ 436 w 552"/>
                <a:gd name="T45" fmla="*/ 76 h 82"/>
                <a:gd name="T46" fmla="*/ 552 w 552"/>
                <a:gd name="T47" fmla="*/ 74 h 82"/>
                <a:gd name="T48" fmla="*/ 552 w 552"/>
                <a:gd name="T49" fmla="*/ 80 h 8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52"/>
                <a:gd name="T76" fmla="*/ 0 h 82"/>
                <a:gd name="T77" fmla="*/ 552 w 552"/>
                <a:gd name="T78" fmla="*/ 82 h 8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52" h="82">
                  <a:moveTo>
                    <a:pt x="552" y="80"/>
                  </a:moveTo>
                  <a:lnTo>
                    <a:pt x="436" y="82"/>
                  </a:lnTo>
                  <a:lnTo>
                    <a:pt x="346" y="82"/>
                  </a:lnTo>
                  <a:lnTo>
                    <a:pt x="248" y="79"/>
                  </a:lnTo>
                  <a:lnTo>
                    <a:pt x="154" y="70"/>
                  </a:lnTo>
                  <a:lnTo>
                    <a:pt x="113" y="64"/>
                  </a:lnTo>
                  <a:lnTo>
                    <a:pt x="74" y="56"/>
                  </a:lnTo>
                  <a:lnTo>
                    <a:pt x="44" y="47"/>
                  </a:lnTo>
                  <a:lnTo>
                    <a:pt x="17" y="33"/>
                  </a:lnTo>
                  <a:lnTo>
                    <a:pt x="4" y="19"/>
                  </a:lnTo>
                  <a:lnTo>
                    <a:pt x="0" y="11"/>
                  </a:lnTo>
                  <a:lnTo>
                    <a:pt x="0" y="0"/>
                  </a:lnTo>
                  <a:lnTo>
                    <a:pt x="4" y="0"/>
                  </a:lnTo>
                  <a:lnTo>
                    <a:pt x="4" y="8"/>
                  </a:lnTo>
                  <a:lnTo>
                    <a:pt x="8" y="14"/>
                  </a:lnTo>
                  <a:lnTo>
                    <a:pt x="22" y="29"/>
                  </a:lnTo>
                  <a:lnTo>
                    <a:pt x="46" y="40"/>
                  </a:lnTo>
                  <a:lnTo>
                    <a:pt x="76" y="50"/>
                  </a:lnTo>
                  <a:lnTo>
                    <a:pt x="112" y="58"/>
                  </a:lnTo>
                  <a:lnTo>
                    <a:pt x="154" y="64"/>
                  </a:lnTo>
                  <a:lnTo>
                    <a:pt x="248" y="73"/>
                  </a:lnTo>
                  <a:lnTo>
                    <a:pt x="346" y="76"/>
                  </a:lnTo>
                  <a:lnTo>
                    <a:pt x="436" y="76"/>
                  </a:lnTo>
                  <a:lnTo>
                    <a:pt x="552" y="74"/>
                  </a:lnTo>
                  <a:lnTo>
                    <a:pt x="552" y="80"/>
                  </a:lnTo>
                  <a:close/>
                </a:path>
              </a:pathLst>
            </a:custGeom>
            <a:solidFill>
              <a:srgbClr val="C195DB"/>
            </a:solidFill>
            <a:ln w="9525">
              <a:noFill/>
              <a:round/>
              <a:headEnd/>
              <a:tailEnd/>
            </a:ln>
          </p:spPr>
          <p:txBody>
            <a:bodyPr/>
            <a:lstStyle/>
            <a:p>
              <a:endParaRPr lang="ru-RU"/>
            </a:p>
          </p:txBody>
        </p:sp>
        <p:sp>
          <p:nvSpPr>
            <p:cNvPr id="23050" name="Freeform 1923"/>
            <p:cNvSpPr>
              <a:spLocks/>
            </p:cNvSpPr>
            <p:nvPr/>
          </p:nvSpPr>
          <p:spPr bwMode="auto">
            <a:xfrm>
              <a:off x="1664" y="2122"/>
              <a:ext cx="1" cy="6"/>
            </a:xfrm>
            <a:custGeom>
              <a:avLst/>
              <a:gdLst>
                <a:gd name="T0" fmla="*/ 0 w 1"/>
                <a:gd name="T1" fmla="*/ 0 h 6"/>
                <a:gd name="T2" fmla="*/ 0 w 1"/>
                <a:gd name="T3" fmla="*/ 6 h 6"/>
                <a:gd name="T4" fmla="*/ 0 w 1"/>
                <a:gd name="T5" fmla="*/ 0 h 6"/>
                <a:gd name="T6" fmla="*/ 0 60000 65536"/>
                <a:gd name="T7" fmla="*/ 0 60000 65536"/>
                <a:gd name="T8" fmla="*/ 0 60000 65536"/>
                <a:gd name="T9" fmla="*/ 0 w 1"/>
                <a:gd name="T10" fmla="*/ 0 h 6"/>
                <a:gd name="T11" fmla="*/ 1 w 1"/>
                <a:gd name="T12" fmla="*/ 6 h 6"/>
              </a:gdLst>
              <a:ahLst/>
              <a:cxnLst>
                <a:cxn ang="T6">
                  <a:pos x="T0" y="T1"/>
                </a:cxn>
                <a:cxn ang="T7">
                  <a:pos x="T2" y="T3"/>
                </a:cxn>
                <a:cxn ang="T8">
                  <a:pos x="T4" y="T5"/>
                </a:cxn>
              </a:cxnLst>
              <a:rect l="T9" t="T10" r="T11" b="T12"/>
              <a:pathLst>
                <a:path w="1" h="6">
                  <a:moveTo>
                    <a:pt x="0" y="0"/>
                  </a:moveTo>
                  <a:lnTo>
                    <a:pt x="0" y="6"/>
                  </a:lnTo>
                  <a:lnTo>
                    <a:pt x="0" y="0"/>
                  </a:lnTo>
                  <a:close/>
                </a:path>
              </a:pathLst>
            </a:custGeom>
            <a:solidFill>
              <a:srgbClr val="C195DB"/>
            </a:solidFill>
            <a:ln w="9525">
              <a:noFill/>
              <a:round/>
              <a:headEnd/>
              <a:tailEnd/>
            </a:ln>
          </p:spPr>
          <p:txBody>
            <a:bodyPr/>
            <a:lstStyle/>
            <a:p>
              <a:endParaRPr lang="ru-RU"/>
            </a:p>
          </p:txBody>
        </p:sp>
        <p:sp>
          <p:nvSpPr>
            <p:cNvPr id="23051" name="Freeform 1924"/>
            <p:cNvSpPr>
              <a:spLocks/>
            </p:cNvSpPr>
            <p:nvPr/>
          </p:nvSpPr>
          <p:spPr bwMode="auto">
            <a:xfrm>
              <a:off x="1113" y="2007"/>
              <a:ext cx="561" cy="77"/>
            </a:xfrm>
            <a:custGeom>
              <a:avLst/>
              <a:gdLst>
                <a:gd name="T0" fmla="*/ 0 w 561"/>
                <a:gd name="T1" fmla="*/ 38 h 77"/>
                <a:gd name="T2" fmla="*/ 2 w 561"/>
                <a:gd name="T3" fmla="*/ 30 h 77"/>
                <a:gd name="T4" fmla="*/ 8 w 561"/>
                <a:gd name="T5" fmla="*/ 20 h 77"/>
                <a:gd name="T6" fmla="*/ 27 w 561"/>
                <a:gd name="T7" fmla="*/ 9 h 77"/>
                <a:gd name="T8" fmla="*/ 54 w 561"/>
                <a:gd name="T9" fmla="*/ 3 h 77"/>
                <a:gd name="T10" fmla="*/ 87 w 561"/>
                <a:gd name="T11" fmla="*/ 0 h 77"/>
                <a:gd name="T12" fmla="*/ 126 w 561"/>
                <a:gd name="T13" fmla="*/ 0 h 77"/>
                <a:gd name="T14" fmla="*/ 169 w 561"/>
                <a:gd name="T15" fmla="*/ 3 h 77"/>
                <a:gd name="T16" fmla="*/ 265 w 561"/>
                <a:gd name="T17" fmla="*/ 14 h 77"/>
                <a:gd name="T18" fmla="*/ 363 w 561"/>
                <a:gd name="T19" fmla="*/ 31 h 77"/>
                <a:gd name="T20" fmla="*/ 452 w 561"/>
                <a:gd name="T21" fmla="*/ 49 h 77"/>
                <a:gd name="T22" fmla="*/ 561 w 561"/>
                <a:gd name="T23" fmla="*/ 73 h 77"/>
                <a:gd name="T24" fmla="*/ 558 w 561"/>
                <a:gd name="T25" fmla="*/ 77 h 77"/>
                <a:gd name="T26" fmla="*/ 449 w 561"/>
                <a:gd name="T27" fmla="*/ 54 h 77"/>
                <a:gd name="T28" fmla="*/ 360 w 561"/>
                <a:gd name="T29" fmla="*/ 36 h 77"/>
                <a:gd name="T30" fmla="*/ 263 w 561"/>
                <a:gd name="T31" fmla="*/ 18 h 77"/>
                <a:gd name="T32" fmla="*/ 169 w 561"/>
                <a:gd name="T33" fmla="*/ 8 h 77"/>
                <a:gd name="T34" fmla="*/ 126 w 561"/>
                <a:gd name="T35" fmla="*/ 5 h 77"/>
                <a:gd name="T36" fmla="*/ 87 w 561"/>
                <a:gd name="T37" fmla="*/ 5 h 77"/>
                <a:gd name="T38" fmla="*/ 54 w 561"/>
                <a:gd name="T39" fmla="*/ 8 h 77"/>
                <a:gd name="T40" fmla="*/ 30 w 561"/>
                <a:gd name="T41" fmla="*/ 14 h 77"/>
                <a:gd name="T42" fmla="*/ 13 w 561"/>
                <a:gd name="T43" fmla="*/ 25 h 77"/>
                <a:gd name="T44" fmla="*/ 6 w 561"/>
                <a:gd name="T45" fmla="*/ 33 h 77"/>
                <a:gd name="T46" fmla="*/ 4 w 561"/>
                <a:gd name="T47" fmla="*/ 41 h 77"/>
                <a:gd name="T48" fmla="*/ 0 w 561"/>
                <a:gd name="T49" fmla="*/ 38 h 7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61"/>
                <a:gd name="T76" fmla="*/ 0 h 77"/>
                <a:gd name="T77" fmla="*/ 561 w 561"/>
                <a:gd name="T78" fmla="*/ 77 h 7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61" h="77">
                  <a:moveTo>
                    <a:pt x="0" y="38"/>
                  </a:moveTo>
                  <a:lnTo>
                    <a:pt x="2" y="30"/>
                  </a:lnTo>
                  <a:lnTo>
                    <a:pt x="8" y="20"/>
                  </a:lnTo>
                  <a:lnTo>
                    <a:pt x="27" y="9"/>
                  </a:lnTo>
                  <a:lnTo>
                    <a:pt x="54" y="3"/>
                  </a:lnTo>
                  <a:lnTo>
                    <a:pt x="87" y="0"/>
                  </a:lnTo>
                  <a:lnTo>
                    <a:pt x="126" y="0"/>
                  </a:lnTo>
                  <a:lnTo>
                    <a:pt x="169" y="3"/>
                  </a:lnTo>
                  <a:lnTo>
                    <a:pt x="265" y="14"/>
                  </a:lnTo>
                  <a:lnTo>
                    <a:pt x="363" y="31"/>
                  </a:lnTo>
                  <a:lnTo>
                    <a:pt x="452" y="49"/>
                  </a:lnTo>
                  <a:lnTo>
                    <a:pt x="561" y="73"/>
                  </a:lnTo>
                  <a:lnTo>
                    <a:pt x="558" y="77"/>
                  </a:lnTo>
                  <a:lnTo>
                    <a:pt x="449" y="54"/>
                  </a:lnTo>
                  <a:lnTo>
                    <a:pt x="360" y="36"/>
                  </a:lnTo>
                  <a:lnTo>
                    <a:pt x="263" y="18"/>
                  </a:lnTo>
                  <a:lnTo>
                    <a:pt x="169" y="8"/>
                  </a:lnTo>
                  <a:lnTo>
                    <a:pt x="126" y="5"/>
                  </a:lnTo>
                  <a:lnTo>
                    <a:pt x="87" y="5"/>
                  </a:lnTo>
                  <a:lnTo>
                    <a:pt x="54" y="8"/>
                  </a:lnTo>
                  <a:lnTo>
                    <a:pt x="30" y="14"/>
                  </a:lnTo>
                  <a:lnTo>
                    <a:pt x="13" y="25"/>
                  </a:lnTo>
                  <a:lnTo>
                    <a:pt x="6" y="33"/>
                  </a:lnTo>
                  <a:lnTo>
                    <a:pt x="4" y="41"/>
                  </a:lnTo>
                  <a:lnTo>
                    <a:pt x="0" y="38"/>
                  </a:lnTo>
                  <a:close/>
                </a:path>
              </a:pathLst>
            </a:custGeom>
            <a:solidFill>
              <a:srgbClr val="C195DB"/>
            </a:solidFill>
            <a:ln w="9525">
              <a:noFill/>
              <a:round/>
              <a:headEnd/>
              <a:tailEnd/>
            </a:ln>
          </p:spPr>
          <p:txBody>
            <a:bodyPr/>
            <a:lstStyle/>
            <a:p>
              <a:endParaRPr lang="ru-RU"/>
            </a:p>
          </p:txBody>
        </p:sp>
        <p:sp>
          <p:nvSpPr>
            <p:cNvPr id="23052" name="Freeform 1925"/>
            <p:cNvSpPr>
              <a:spLocks/>
            </p:cNvSpPr>
            <p:nvPr/>
          </p:nvSpPr>
          <p:spPr bwMode="auto">
            <a:xfrm>
              <a:off x="1112" y="2044"/>
              <a:ext cx="4" cy="3"/>
            </a:xfrm>
            <a:custGeom>
              <a:avLst/>
              <a:gdLst>
                <a:gd name="T0" fmla="*/ 0 w 4"/>
                <a:gd name="T1" fmla="*/ 1 h 3"/>
                <a:gd name="T2" fmla="*/ 0 w 4"/>
                <a:gd name="T3" fmla="*/ 0 h 3"/>
                <a:gd name="T4" fmla="*/ 4 w 4"/>
                <a:gd name="T5" fmla="*/ 3 h 3"/>
                <a:gd name="T6" fmla="*/ 4 w 4"/>
                <a:gd name="T7" fmla="*/ 1 h 3"/>
                <a:gd name="T8" fmla="*/ 0 w 4"/>
                <a:gd name="T9" fmla="*/ 1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1"/>
                  </a:moveTo>
                  <a:lnTo>
                    <a:pt x="0" y="0"/>
                  </a:lnTo>
                  <a:lnTo>
                    <a:pt x="4" y="3"/>
                  </a:lnTo>
                  <a:lnTo>
                    <a:pt x="4" y="1"/>
                  </a:lnTo>
                  <a:lnTo>
                    <a:pt x="0" y="1"/>
                  </a:lnTo>
                  <a:close/>
                </a:path>
              </a:pathLst>
            </a:custGeom>
            <a:solidFill>
              <a:srgbClr val="C195DB"/>
            </a:solidFill>
            <a:ln w="9525">
              <a:noFill/>
              <a:round/>
              <a:headEnd/>
              <a:tailEnd/>
            </a:ln>
          </p:spPr>
          <p:txBody>
            <a:bodyPr/>
            <a:lstStyle/>
            <a:p>
              <a:endParaRPr lang="ru-RU"/>
            </a:p>
          </p:txBody>
        </p:sp>
        <p:sp>
          <p:nvSpPr>
            <p:cNvPr id="23053" name="Freeform 1926"/>
            <p:cNvSpPr>
              <a:spLocks/>
            </p:cNvSpPr>
            <p:nvPr/>
          </p:nvSpPr>
          <p:spPr bwMode="auto">
            <a:xfrm>
              <a:off x="1670" y="2040"/>
              <a:ext cx="73" cy="46"/>
            </a:xfrm>
            <a:custGeom>
              <a:avLst/>
              <a:gdLst>
                <a:gd name="T0" fmla="*/ 3 w 73"/>
                <a:gd name="T1" fmla="*/ 40 h 46"/>
                <a:gd name="T2" fmla="*/ 13 w 73"/>
                <a:gd name="T3" fmla="*/ 42 h 46"/>
                <a:gd name="T4" fmla="*/ 22 w 73"/>
                <a:gd name="T5" fmla="*/ 42 h 46"/>
                <a:gd name="T6" fmla="*/ 37 w 73"/>
                <a:gd name="T7" fmla="*/ 40 h 46"/>
                <a:gd name="T8" fmla="*/ 48 w 73"/>
                <a:gd name="T9" fmla="*/ 32 h 46"/>
                <a:gd name="T10" fmla="*/ 57 w 73"/>
                <a:gd name="T11" fmla="*/ 24 h 46"/>
                <a:gd name="T12" fmla="*/ 67 w 73"/>
                <a:gd name="T13" fmla="*/ 6 h 46"/>
                <a:gd name="T14" fmla="*/ 69 w 73"/>
                <a:gd name="T15" fmla="*/ 0 h 46"/>
                <a:gd name="T16" fmla="*/ 73 w 73"/>
                <a:gd name="T17" fmla="*/ 0 h 46"/>
                <a:gd name="T18" fmla="*/ 72 w 73"/>
                <a:gd name="T19" fmla="*/ 10 h 46"/>
                <a:gd name="T20" fmla="*/ 63 w 73"/>
                <a:gd name="T21" fmla="*/ 29 h 46"/>
                <a:gd name="T22" fmla="*/ 52 w 73"/>
                <a:gd name="T23" fmla="*/ 37 h 46"/>
                <a:gd name="T24" fmla="*/ 41 w 73"/>
                <a:gd name="T25" fmla="*/ 44 h 46"/>
                <a:gd name="T26" fmla="*/ 22 w 73"/>
                <a:gd name="T27" fmla="*/ 46 h 46"/>
                <a:gd name="T28" fmla="*/ 13 w 73"/>
                <a:gd name="T29" fmla="*/ 46 h 46"/>
                <a:gd name="T30" fmla="*/ 0 w 73"/>
                <a:gd name="T31" fmla="*/ 44 h 46"/>
                <a:gd name="T32" fmla="*/ 3 w 73"/>
                <a:gd name="T33" fmla="*/ 40 h 4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3"/>
                <a:gd name="T52" fmla="*/ 0 h 46"/>
                <a:gd name="T53" fmla="*/ 73 w 73"/>
                <a:gd name="T54" fmla="*/ 46 h 4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3" h="46">
                  <a:moveTo>
                    <a:pt x="3" y="40"/>
                  </a:moveTo>
                  <a:lnTo>
                    <a:pt x="13" y="42"/>
                  </a:lnTo>
                  <a:lnTo>
                    <a:pt x="22" y="42"/>
                  </a:lnTo>
                  <a:lnTo>
                    <a:pt x="37" y="40"/>
                  </a:lnTo>
                  <a:lnTo>
                    <a:pt x="48" y="32"/>
                  </a:lnTo>
                  <a:lnTo>
                    <a:pt x="57" y="24"/>
                  </a:lnTo>
                  <a:lnTo>
                    <a:pt x="67" y="6"/>
                  </a:lnTo>
                  <a:lnTo>
                    <a:pt x="69" y="0"/>
                  </a:lnTo>
                  <a:lnTo>
                    <a:pt x="73" y="0"/>
                  </a:lnTo>
                  <a:lnTo>
                    <a:pt x="72" y="10"/>
                  </a:lnTo>
                  <a:lnTo>
                    <a:pt x="63" y="29"/>
                  </a:lnTo>
                  <a:lnTo>
                    <a:pt x="52" y="37"/>
                  </a:lnTo>
                  <a:lnTo>
                    <a:pt x="41" y="44"/>
                  </a:lnTo>
                  <a:lnTo>
                    <a:pt x="22" y="46"/>
                  </a:lnTo>
                  <a:lnTo>
                    <a:pt x="13" y="46"/>
                  </a:lnTo>
                  <a:lnTo>
                    <a:pt x="0" y="44"/>
                  </a:lnTo>
                  <a:lnTo>
                    <a:pt x="3" y="40"/>
                  </a:lnTo>
                  <a:close/>
                </a:path>
              </a:pathLst>
            </a:custGeom>
            <a:solidFill>
              <a:srgbClr val="C195DB"/>
            </a:solidFill>
            <a:ln w="9525">
              <a:noFill/>
              <a:round/>
              <a:headEnd/>
              <a:tailEnd/>
            </a:ln>
          </p:spPr>
          <p:txBody>
            <a:bodyPr/>
            <a:lstStyle/>
            <a:p>
              <a:endParaRPr lang="ru-RU"/>
            </a:p>
          </p:txBody>
        </p:sp>
        <p:sp>
          <p:nvSpPr>
            <p:cNvPr id="23054" name="Freeform 1927"/>
            <p:cNvSpPr>
              <a:spLocks/>
            </p:cNvSpPr>
            <p:nvPr/>
          </p:nvSpPr>
          <p:spPr bwMode="auto">
            <a:xfrm>
              <a:off x="1671" y="2079"/>
              <a:ext cx="3" cy="5"/>
            </a:xfrm>
            <a:custGeom>
              <a:avLst/>
              <a:gdLst>
                <a:gd name="T0" fmla="*/ 0 w 3"/>
                <a:gd name="T1" fmla="*/ 5 h 5"/>
                <a:gd name="T2" fmla="*/ 3 w 3"/>
                <a:gd name="T3" fmla="*/ 0 h 5"/>
                <a:gd name="T4" fmla="*/ 0 w 3"/>
                <a:gd name="T5" fmla="*/ 5 h 5"/>
                <a:gd name="T6" fmla="*/ 0 60000 65536"/>
                <a:gd name="T7" fmla="*/ 0 60000 65536"/>
                <a:gd name="T8" fmla="*/ 0 60000 65536"/>
                <a:gd name="T9" fmla="*/ 0 w 3"/>
                <a:gd name="T10" fmla="*/ 0 h 5"/>
                <a:gd name="T11" fmla="*/ 3 w 3"/>
                <a:gd name="T12" fmla="*/ 5 h 5"/>
              </a:gdLst>
              <a:ahLst/>
              <a:cxnLst>
                <a:cxn ang="T6">
                  <a:pos x="T0" y="T1"/>
                </a:cxn>
                <a:cxn ang="T7">
                  <a:pos x="T2" y="T3"/>
                </a:cxn>
                <a:cxn ang="T8">
                  <a:pos x="T4" y="T5"/>
                </a:cxn>
              </a:cxnLst>
              <a:rect l="T9" t="T10" r="T11" b="T12"/>
              <a:pathLst>
                <a:path w="3" h="5">
                  <a:moveTo>
                    <a:pt x="0" y="5"/>
                  </a:moveTo>
                  <a:lnTo>
                    <a:pt x="3" y="0"/>
                  </a:lnTo>
                  <a:lnTo>
                    <a:pt x="0" y="5"/>
                  </a:lnTo>
                  <a:close/>
                </a:path>
              </a:pathLst>
            </a:custGeom>
            <a:solidFill>
              <a:srgbClr val="C195DB"/>
            </a:solidFill>
            <a:ln w="9525">
              <a:noFill/>
              <a:round/>
              <a:headEnd/>
              <a:tailEnd/>
            </a:ln>
          </p:spPr>
          <p:txBody>
            <a:bodyPr/>
            <a:lstStyle/>
            <a:p>
              <a:endParaRPr lang="ru-RU"/>
            </a:p>
          </p:txBody>
        </p:sp>
        <p:sp>
          <p:nvSpPr>
            <p:cNvPr id="23055" name="Freeform 1928"/>
            <p:cNvSpPr>
              <a:spLocks/>
            </p:cNvSpPr>
            <p:nvPr/>
          </p:nvSpPr>
          <p:spPr bwMode="auto">
            <a:xfrm>
              <a:off x="1342" y="2792"/>
              <a:ext cx="544" cy="323"/>
            </a:xfrm>
            <a:custGeom>
              <a:avLst/>
              <a:gdLst>
                <a:gd name="T0" fmla="*/ 544 w 544"/>
                <a:gd name="T1" fmla="*/ 0 h 323"/>
                <a:gd name="T2" fmla="*/ 523 w 544"/>
                <a:gd name="T3" fmla="*/ 18 h 323"/>
                <a:gd name="T4" fmla="*/ 500 w 544"/>
                <a:gd name="T5" fmla="*/ 36 h 323"/>
                <a:gd name="T6" fmla="*/ 469 w 544"/>
                <a:gd name="T7" fmla="*/ 61 h 323"/>
                <a:gd name="T8" fmla="*/ 433 w 544"/>
                <a:gd name="T9" fmla="*/ 91 h 323"/>
                <a:gd name="T10" fmla="*/ 390 w 544"/>
                <a:gd name="T11" fmla="*/ 125 h 323"/>
                <a:gd name="T12" fmla="*/ 345 w 544"/>
                <a:gd name="T13" fmla="*/ 158 h 323"/>
                <a:gd name="T14" fmla="*/ 322 w 544"/>
                <a:gd name="T15" fmla="*/ 175 h 323"/>
                <a:gd name="T16" fmla="*/ 298 w 544"/>
                <a:gd name="T17" fmla="*/ 192 h 323"/>
                <a:gd name="T18" fmla="*/ 249 w 544"/>
                <a:gd name="T19" fmla="*/ 224 h 323"/>
                <a:gd name="T20" fmla="*/ 225 w 544"/>
                <a:gd name="T21" fmla="*/ 239 h 323"/>
                <a:gd name="T22" fmla="*/ 202 w 544"/>
                <a:gd name="T23" fmla="*/ 256 h 323"/>
                <a:gd name="T24" fmla="*/ 157 w 544"/>
                <a:gd name="T25" fmla="*/ 280 h 323"/>
                <a:gd name="T26" fmla="*/ 135 w 544"/>
                <a:gd name="T27" fmla="*/ 291 h 323"/>
                <a:gd name="T28" fmla="*/ 115 w 544"/>
                <a:gd name="T29" fmla="*/ 301 h 323"/>
                <a:gd name="T30" fmla="*/ 95 w 544"/>
                <a:gd name="T31" fmla="*/ 310 h 323"/>
                <a:gd name="T32" fmla="*/ 77 w 544"/>
                <a:gd name="T33" fmla="*/ 316 h 323"/>
                <a:gd name="T34" fmla="*/ 60 w 544"/>
                <a:gd name="T35" fmla="*/ 320 h 323"/>
                <a:gd name="T36" fmla="*/ 52 w 544"/>
                <a:gd name="T37" fmla="*/ 322 h 323"/>
                <a:gd name="T38" fmla="*/ 45 w 544"/>
                <a:gd name="T39" fmla="*/ 322 h 323"/>
                <a:gd name="T40" fmla="*/ 37 w 544"/>
                <a:gd name="T41" fmla="*/ 323 h 323"/>
                <a:gd name="T42" fmla="*/ 31 w 544"/>
                <a:gd name="T43" fmla="*/ 322 h 323"/>
                <a:gd name="T44" fmla="*/ 25 w 544"/>
                <a:gd name="T45" fmla="*/ 322 h 323"/>
                <a:gd name="T46" fmla="*/ 20 w 544"/>
                <a:gd name="T47" fmla="*/ 318 h 323"/>
                <a:gd name="T48" fmla="*/ 15 w 544"/>
                <a:gd name="T49" fmla="*/ 317 h 323"/>
                <a:gd name="T50" fmla="*/ 11 w 544"/>
                <a:gd name="T51" fmla="*/ 314 h 323"/>
                <a:gd name="T52" fmla="*/ 7 w 544"/>
                <a:gd name="T53" fmla="*/ 311 h 323"/>
                <a:gd name="T54" fmla="*/ 5 w 544"/>
                <a:gd name="T55" fmla="*/ 306 h 323"/>
                <a:gd name="T56" fmla="*/ 1 w 544"/>
                <a:gd name="T57" fmla="*/ 301 h 323"/>
                <a:gd name="T58" fmla="*/ 0 w 544"/>
                <a:gd name="T59" fmla="*/ 295 h 323"/>
                <a:gd name="T60" fmla="*/ 0 w 544"/>
                <a:gd name="T61" fmla="*/ 290 h 323"/>
                <a:gd name="T62" fmla="*/ 0 w 544"/>
                <a:gd name="T63" fmla="*/ 286 h 323"/>
                <a:gd name="T64" fmla="*/ 1 w 544"/>
                <a:gd name="T65" fmla="*/ 279 h 323"/>
                <a:gd name="T66" fmla="*/ 3 w 544"/>
                <a:gd name="T67" fmla="*/ 275 h 323"/>
                <a:gd name="T68" fmla="*/ 9 w 544"/>
                <a:gd name="T69" fmla="*/ 264 h 323"/>
                <a:gd name="T70" fmla="*/ 18 w 544"/>
                <a:gd name="T71" fmla="*/ 251 h 323"/>
                <a:gd name="T72" fmla="*/ 31 w 544"/>
                <a:gd name="T73" fmla="*/ 240 h 323"/>
                <a:gd name="T74" fmla="*/ 45 w 544"/>
                <a:gd name="T75" fmla="*/ 228 h 323"/>
                <a:gd name="T76" fmla="*/ 63 w 544"/>
                <a:gd name="T77" fmla="*/ 215 h 323"/>
                <a:gd name="T78" fmla="*/ 82 w 544"/>
                <a:gd name="T79" fmla="*/ 202 h 323"/>
                <a:gd name="T80" fmla="*/ 102 w 544"/>
                <a:gd name="T81" fmla="*/ 189 h 323"/>
                <a:gd name="T82" fmla="*/ 125 w 544"/>
                <a:gd name="T83" fmla="*/ 177 h 323"/>
                <a:gd name="T84" fmla="*/ 148 w 544"/>
                <a:gd name="T85" fmla="*/ 164 h 323"/>
                <a:gd name="T86" fmla="*/ 198 w 544"/>
                <a:gd name="T87" fmla="*/ 139 h 323"/>
                <a:gd name="T88" fmla="*/ 251 w 544"/>
                <a:gd name="T89" fmla="*/ 114 h 323"/>
                <a:gd name="T90" fmla="*/ 304 w 544"/>
                <a:gd name="T91" fmla="*/ 91 h 323"/>
                <a:gd name="T92" fmla="*/ 358 w 544"/>
                <a:gd name="T93" fmla="*/ 69 h 323"/>
                <a:gd name="T94" fmla="*/ 407 w 544"/>
                <a:gd name="T95" fmla="*/ 50 h 323"/>
                <a:gd name="T96" fmla="*/ 451 w 544"/>
                <a:gd name="T97" fmla="*/ 33 h 323"/>
                <a:gd name="T98" fmla="*/ 519 w 544"/>
                <a:gd name="T99" fmla="*/ 8 h 323"/>
                <a:gd name="T100" fmla="*/ 544 w 544"/>
                <a:gd name="T101" fmla="*/ 0 h 32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44"/>
                <a:gd name="T154" fmla="*/ 0 h 323"/>
                <a:gd name="T155" fmla="*/ 544 w 544"/>
                <a:gd name="T156" fmla="*/ 323 h 32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44" h="323">
                  <a:moveTo>
                    <a:pt x="544" y="0"/>
                  </a:moveTo>
                  <a:lnTo>
                    <a:pt x="523" y="18"/>
                  </a:lnTo>
                  <a:lnTo>
                    <a:pt x="500" y="36"/>
                  </a:lnTo>
                  <a:lnTo>
                    <a:pt x="469" y="61"/>
                  </a:lnTo>
                  <a:lnTo>
                    <a:pt x="433" y="91"/>
                  </a:lnTo>
                  <a:lnTo>
                    <a:pt x="390" y="125"/>
                  </a:lnTo>
                  <a:lnTo>
                    <a:pt x="345" y="158"/>
                  </a:lnTo>
                  <a:lnTo>
                    <a:pt x="322" y="175"/>
                  </a:lnTo>
                  <a:lnTo>
                    <a:pt x="298" y="192"/>
                  </a:lnTo>
                  <a:lnTo>
                    <a:pt x="249" y="224"/>
                  </a:lnTo>
                  <a:lnTo>
                    <a:pt x="225" y="239"/>
                  </a:lnTo>
                  <a:lnTo>
                    <a:pt x="202" y="256"/>
                  </a:lnTo>
                  <a:lnTo>
                    <a:pt x="157" y="280"/>
                  </a:lnTo>
                  <a:lnTo>
                    <a:pt x="135" y="291"/>
                  </a:lnTo>
                  <a:lnTo>
                    <a:pt x="115" y="301"/>
                  </a:lnTo>
                  <a:lnTo>
                    <a:pt x="95" y="310"/>
                  </a:lnTo>
                  <a:lnTo>
                    <a:pt x="77" y="316"/>
                  </a:lnTo>
                  <a:lnTo>
                    <a:pt x="60" y="320"/>
                  </a:lnTo>
                  <a:lnTo>
                    <a:pt x="52" y="322"/>
                  </a:lnTo>
                  <a:lnTo>
                    <a:pt x="45" y="322"/>
                  </a:lnTo>
                  <a:lnTo>
                    <a:pt x="37" y="323"/>
                  </a:lnTo>
                  <a:lnTo>
                    <a:pt x="31" y="322"/>
                  </a:lnTo>
                  <a:lnTo>
                    <a:pt x="25" y="322"/>
                  </a:lnTo>
                  <a:lnTo>
                    <a:pt x="20" y="318"/>
                  </a:lnTo>
                  <a:lnTo>
                    <a:pt x="15" y="317"/>
                  </a:lnTo>
                  <a:lnTo>
                    <a:pt x="11" y="314"/>
                  </a:lnTo>
                  <a:lnTo>
                    <a:pt x="7" y="311"/>
                  </a:lnTo>
                  <a:lnTo>
                    <a:pt x="5" y="306"/>
                  </a:lnTo>
                  <a:lnTo>
                    <a:pt x="1" y="301"/>
                  </a:lnTo>
                  <a:lnTo>
                    <a:pt x="0" y="295"/>
                  </a:lnTo>
                  <a:lnTo>
                    <a:pt x="0" y="290"/>
                  </a:lnTo>
                  <a:lnTo>
                    <a:pt x="0" y="286"/>
                  </a:lnTo>
                  <a:lnTo>
                    <a:pt x="1" y="279"/>
                  </a:lnTo>
                  <a:lnTo>
                    <a:pt x="3" y="275"/>
                  </a:lnTo>
                  <a:lnTo>
                    <a:pt x="9" y="264"/>
                  </a:lnTo>
                  <a:lnTo>
                    <a:pt x="18" y="251"/>
                  </a:lnTo>
                  <a:lnTo>
                    <a:pt x="31" y="240"/>
                  </a:lnTo>
                  <a:lnTo>
                    <a:pt x="45" y="228"/>
                  </a:lnTo>
                  <a:lnTo>
                    <a:pt x="63" y="215"/>
                  </a:lnTo>
                  <a:lnTo>
                    <a:pt x="82" y="202"/>
                  </a:lnTo>
                  <a:lnTo>
                    <a:pt x="102" y="189"/>
                  </a:lnTo>
                  <a:lnTo>
                    <a:pt x="125" y="177"/>
                  </a:lnTo>
                  <a:lnTo>
                    <a:pt x="148" y="164"/>
                  </a:lnTo>
                  <a:lnTo>
                    <a:pt x="198" y="139"/>
                  </a:lnTo>
                  <a:lnTo>
                    <a:pt x="251" y="114"/>
                  </a:lnTo>
                  <a:lnTo>
                    <a:pt x="304" y="91"/>
                  </a:lnTo>
                  <a:lnTo>
                    <a:pt x="358" y="69"/>
                  </a:lnTo>
                  <a:lnTo>
                    <a:pt x="407" y="50"/>
                  </a:lnTo>
                  <a:lnTo>
                    <a:pt x="451" y="33"/>
                  </a:lnTo>
                  <a:lnTo>
                    <a:pt x="519" y="8"/>
                  </a:lnTo>
                  <a:lnTo>
                    <a:pt x="544" y="0"/>
                  </a:lnTo>
                  <a:close/>
                </a:path>
              </a:pathLst>
            </a:custGeom>
            <a:solidFill>
              <a:srgbClr val="844CD6"/>
            </a:solidFill>
            <a:ln w="9525">
              <a:noFill/>
              <a:round/>
              <a:headEnd/>
              <a:tailEnd/>
            </a:ln>
          </p:spPr>
          <p:txBody>
            <a:bodyPr/>
            <a:lstStyle/>
            <a:p>
              <a:endParaRPr lang="ru-RU"/>
            </a:p>
          </p:txBody>
        </p:sp>
        <p:sp>
          <p:nvSpPr>
            <p:cNvPr id="23056" name="Freeform 1929"/>
            <p:cNvSpPr>
              <a:spLocks/>
            </p:cNvSpPr>
            <p:nvPr/>
          </p:nvSpPr>
          <p:spPr bwMode="auto">
            <a:xfrm>
              <a:off x="1343" y="2788"/>
              <a:ext cx="546" cy="329"/>
            </a:xfrm>
            <a:custGeom>
              <a:avLst/>
              <a:gdLst>
                <a:gd name="T0" fmla="*/ 546 w 546"/>
                <a:gd name="T1" fmla="*/ 5 h 329"/>
                <a:gd name="T2" fmla="*/ 470 w 546"/>
                <a:gd name="T3" fmla="*/ 66 h 329"/>
                <a:gd name="T4" fmla="*/ 391 w 546"/>
                <a:gd name="T5" fmla="*/ 128 h 329"/>
                <a:gd name="T6" fmla="*/ 299 w 546"/>
                <a:gd name="T7" fmla="*/ 198 h 329"/>
                <a:gd name="T8" fmla="*/ 203 w 546"/>
                <a:gd name="T9" fmla="*/ 259 h 329"/>
                <a:gd name="T10" fmla="*/ 157 w 546"/>
                <a:gd name="T11" fmla="*/ 288 h 329"/>
                <a:gd name="T12" fmla="*/ 134 w 546"/>
                <a:gd name="T13" fmla="*/ 299 h 329"/>
                <a:gd name="T14" fmla="*/ 114 w 546"/>
                <a:gd name="T15" fmla="*/ 308 h 329"/>
                <a:gd name="T16" fmla="*/ 76 w 546"/>
                <a:gd name="T17" fmla="*/ 322 h 329"/>
                <a:gd name="T18" fmla="*/ 59 w 546"/>
                <a:gd name="T19" fmla="*/ 327 h 329"/>
                <a:gd name="T20" fmla="*/ 44 w 546"/>
                <a:gd name="T21" fmla="*/ 329 h 329"/>
                <a:gd name="T22" fmla="*/ 30 w 546"/>
                <a:gd name="T23" fmla="*/ 329 h 329"/>
                <a:gd name="T24" fmla="*/ 19 w 546"/>
                <a:gd name="T25" fmla="*/ 326 h 329"/>
                <a:gd name="T26" fmla="*/ 6 w 546"/>
                <a:gd name="T27" fmla="*/ 320 h 329"/>
                <a:gd name="T28" fmla="*/ 0 w 546"/>
                <a:gd name="T29" fmla="*/ 311 h 329"/>
                <a:gd name="T30" fmla="*/ 5 w 546"/>
                <a:gd name="T31" fmla="*/ 307 h 329"/>
                <a:gd name="T32" fmla="*/ 11 w 546"/>
                <a:gd name="T33" fmla="*/ 315 h 329"/>
                <a:gd name="T34" fmla="*/ 21 w 546"/>
                <a:gd name="T35" fmla="*/ 320 h 329"/>
                <a:gd name="T36" fmla="*/ 30 w 546"/>
                <a:gd name="T37" fmla="*/ 322 h 329"/>
                <a:gd name="T38" fmla="*/ 44 w 546"/>
                <a:gd name="T39" fmla="*/ 322 h 329"/>
                <a:gd name="T40" fmla="*/ 57 w 546"/>
                <a:gd name="T41" fmla="*/ 321 h 329"/>
                <a:gd name="T42" fmla="*/ 74 w 546"/>
                <a:gd name="T43" fmla="*/ 316 h 329"/>
                <a:gd name="T44" fmla="*/ 113 w 546"/>
                <a:gd name="T45" fmla="*/ 301 h 329"/>
                <a:gd name="T46" fmla="*/ 133 w 546"/>
                <a:gd name="T47" fmla="*/ 292 h 329"/>
                <a:gd name="T48" fmla="*/ 155 w 546"/>
                <a:gd name="T49" fmla="*/ 281 h 329"/>
                <a:gd name="T50" fmla="*/ 198 w 546"/>
                <a:gd name="T51" fmla="*/ 254 h 329"/>
                <a:gd name="T52" fmla="*/ 294 w 546"/>
                <a:gd name="T53" fmla="*/ 193 h 329"/>
                <a:gd name="T54" fmla="*/ 386 w 546"/>
                <a:gd name="T55" fmla="*/ 123 h 329"/>
                <a:gd name="T56" fmla="*/ 465 w 546"/>
                <a:gd name="T57" fmla="*/ 62 h 329"/>
                <a:gd name="T58" fmla="*/ 542 w 546"/>
                <a:gd name="T59" fmla="*/ 0 h 329"/>
                <a:gd name="T60" fmla="*/ 546 w 546"/>
                <a:gd name="T61" fmla="*/ 5 h 32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546"/>
                <a:gd name="T94" fmla="*/ 0 h 329"/>
                <a:gd name="T95" fmla="*/ 546 w 546"/>
                <a:gd name="T96" fmla="*/ 329 h 32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546" h="329">
                  <a:moveTo>
                    <a:pt x="546" y="5"/>
                  </a:moveTo>
                  <a:lnTo>
                    <a:pt x="470" y="66"/>
                  </a:lnTo>
                  <a:lnTo>
                    <a:pt x="391" y="128"/>
                  </a:lnTo>
                  <a:lnTo>
                    <a:pt x="299" y="198"/>
                  </a:lnTo>
                  <a:lnTo>
                    <a:pt x="203" y="259"/>
                  </a:lnTo>
                  <a:lnTo>
                    <a:pt x="157" y="288"/>
                  </a:lnTo>
                  <a:lnTo>
                    <a:pt x="134" y="299"/>
                  </a:lnTo>
                  <a:lnTo>
                    <a:pt x="114" y="308"/>
                  </a:lnTo>
                  <a:lnTo>
                    <a:pt x="76" y="322"/>
                  </a:lnTo>
                  <a:lnTo>
                    <a:pt x="59" y="327"/>
                  </a:lnTo>
                  <a:lnTo>
                    <a:pt x="44" y="329"/>
                  </a:lnTo>
                  <a:lnTo>
                    <a:pt x="30" y="329"/>
                  </a:lnTo>
                  <a:lnTo>
                    <a:pt x="19" y="326"/>
                  </a:lnTo>
                  <a:lnTo>
                    <a:pt x="6" y="320"/>
                  </a:lnTo>
                  <a:lnTo>
                    <a:pt x="0" y="311"/>
                  </a:lnTo>
                  <a:lnTo>
                    <a:pt x="5" y="307"/>
                  </a:lnTo>
                  <a:lnTo>
                    <a:pt x="11" y="315"/>
                  </a:lnTo>
                  <a:lnTo>
                    <a:pt x="21" y="320"/>
                  </a:lnTo>
                  <a:lnTo>
                    <a:pt x="30" y="322"/>
                  </a:lnTo>
                  <a:lnTo>
                    <a:pt x="44" y="322"/>
                  </a:lnTo>
                  <a:lnTo>
                    <a:pt x="57" y="321"/>
                  </a:lnTo>
                  <a:lnTo>
                    <a:pt x="74" y="316"/>
                  </a:lnTo>
                  <a:lnTo>
                    <a:pt x="113" y="301"/>
                  </a:lnTo>
                  <a:lnTo>
                    <a:pt x="133" y="292"/>
                  </a:lnTo>
                  <a:lnTo>
                    <a:pt x="155" y="281"/>
                  </a:lnTo>
                  <a:lnTo>
                    <a:pt x="198" y="254"/>
                  </a:lnTo>
                  <a:lnTo>
                    <a:pt x="294" y="193"/>
                  </a:lnTo>
                  <a:lnTo>
                    <a:pt x="386" y="123"/>
                  </a:lnTo>
                  <a:lnTo>
                    <a:pt x="465" y="62"/>
                  </a:lnTo>
                  <a:lnTo>
                    <a:pt x="542" y="0"/>
                  </a:lnTo>
                  <a:lnTo>
                    <a:pt x="546" y="5"/>
                  </a:lnTo>
                  <a:close/>
                </a:path>
              </a:pathLst>
            </a:custGeom>
            <a:solidFill>
              <a:srgbClr val="844CD6"/>
            </a:solidFill>
            <a:ln w="9525">
              <a:noFill/>
              <a:round/>
              <a:headEnd/>
              <a:tailEnd/>
            </a:ln>
          </p:spPr>
          <p:txBody>
            <a:bodyPr/>
            <a:lstStyle/>
            <a:p>
              <a:endParaRPr lang="ru-RU"/>
            </a:p>
          </p:txBody>
        </p:sp>
        <p:sp>
          <p:nvSpPr>
            <p:cNvPr id="23057" name="Freeform 1930"/>
            <p:cNvSpPr>
              <a:spLocks/>
            </p:cNvSpPr>
            <p:nvPr/>
          </p:nvSpPr>
          <p:spPr bwMode="auto">
            <a:xfrm>
              <a:off x="1340" y="2788"/>
              <a:ext cx="549" cy="312"/>
            </a:xfrm>
            <a:custGeom>
              <a:avLst/>
              <a:gdLst>
                <a:gd name="T0" fmla="*/ 5 w 549"/>
                <a:gd name="T1" fmla="*/ 312 h 312"/>
                <a:gd name="T2" fmla="*/ 0 w 549"/>
                <a:gd name="T3" fmla="*/ 302 h 312"/>
                <a:gd name="T4" fmla="*/ 0 w 549"/>
                <a:gd name="T5" fmla="*/ 289 h 312"/>
                <a:gd name="T6" fmla="*/ 9 w 549"/>
                <a:gd name="T7" fmla="*/ 267 h 312"/>
                <a:gd name="T8" fmla="*/ 19 w 549"/>
                <a:gd name="T9" fmla="*/ 254 h 312"/>
                <a:gd name="T10" fmla="*/ 32 w 549"/>
                <a:gd name="T11" fmla="*/ 240 h 312"/>
                <a:gd name="T12" fmla="*/ 63 w 549"/>
                <a:gd name="T13" fmla="*/ 216 h 312"/>
                <a:gd name="T14" fmla="*/ 103 w 549"/>
                <a:gd name="T15" fmla="*/ 191 h 312"/>
                <a:gd name="T16" fmla="*/ 150 w 549"/>
                <a:gd name="T17" fmla="*/ 165 h 312"/>
                <a:gd name="T18" fmla="*/ 200 w 549"/>
                <a:gd name="T19" fmla="*/ 140 h 312"/>
                <a:gd name="T20" fmla="*/ 254 w 549"/>
                <a:gd name="T21" fmla="*/ 114 h 312"/>
                <a:gd name="T22" fmla="*/ 360 w 549"/>
                <a:gd name="T23" fmla="*/ 70 h 312"/>
                <a:gd name="T24" fmla="*/ 453 w 549"/>
                <a:gd name="T25" fmla="*/ 33 h 312"/>
                <a:gd name="T26" fmla="*/ 545 w 549"/>
                <a:gd name="T27" fmla="*/ 0 h 312"/>
                <a:gd name="T28" fmla="*/ 549 w 549"/>
                <a:gd name="T29" fmla="*/ 5 h 312"/>
                <a:gd name="T30" fmla="*/ 456 w 549"/>
                <a:gd name="T31" fmla="*/ 38 h 312"/>
                <a:gd name="T32" fmla="*/ 363 w 549"/>
                <a:gd name="T33" fmla="*/ 75 h 312"/>
                <a:gd name="T34" fmla="*/ 257 w 549"/>
                <a:gd name="T35" fmla="*/ 119 h 312"/>
                <a:gd name="T36" fmla="*/ 204 w 549"/>
                <a:gd name="T37" fmla="*/ 144 h 312"/>
                <a:gd name="T38" fmla="*/ 153 w 549"/>
                <a:gd name="T39" fmla="*/ 170 h 312"/>
                <a:gd name="T40" fmla="*/ 108 w 549"/>
                <a:gd name="T41" fmla="*/ 195 h 312"/>
                <a:gd name="T42" fmla="*/ 69 w 549"/>
                <a:gd name="T43" fmla="*/ 221 h 312"/>
                <a:gd name="T44" fmla="*/ 37 w 549"/>
                <a:gd name="T45" fmla="*/ 244 h 312"/>
                <a:gd name="T46" fmla="*/ 24 w 549"/>
                <a:gd name="T47" fmla="*/ 257 h 312"/>
                <a:gd name="T48" fmla="*/ 15 w 549"/>
                <a:gd name="T49" fmla="*/ 270 h 312"/>
                <a:gd name="T50" fmla="*/ 5 w 549"/>
                <a:gd name="T51" fmla="*/ 292 h 312"/>
                <a:gd name="T52" fmla="*/ 5 w 549"/>
                <a:gd name="T53" fmla="*/ 298 h 312"/>
                <a:gd name="T54" fmla="*/ 10 w 549"/>
                <a:gd name="T55" fmla="*/ 309 h 312"/>
                <a:gd name="T56" fmla="*/ 5 w 549"/>
                <a:gd name="T57" fmla="*/ 312 h 31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49"/>
                <a:gd name="T88" fmla="*/ 0 h 312"/>
                <a:gd name="T89" fmla="*/ 549 w 549"/>
                <a:gd name="T90" fmla="*/ 312 h 31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49" h="312">
                  <a:moveTo>
                    <a:pt x="5" y="312"/>
                  </a:moveTo>
                  <a:lnTo>
                    <a:pt x="0" y="302"/>
                  </a:lnTo>
                  <a:lnTo>
                    <a:pt x="0" y="289"/>
                  </a:lnTo>
                  <a:lnTo>
                    <a:pt x="9" y="267"/>
                  </a:lnTo>
                  <a:lnTo>
                    <a:pt x="19" y="254"/>
                  </a:lnTo>
                  <a:lnTo>
                    <a:pt x="32" y="240"/>
                  </a:lnTo>
                  <a:lnTo>
                    <a:pt x="63" y="216"/>
                  </a:lnTo>
                  <a:lnTo>
                    <a:pt x="103" y="191"/>
                  </a:lnTo>
                  <a:lnTo>
                    <a:pt x="150" y="165"/>
                  </a:lnTo>
                  <a:lnTo>
                    <a:pt x="200" y="140"/>
                  </a:lnTo>
                  <a:lnTo>
                    <a:pt x="254" y="114"/>
                  </a:lnTo>
                  <a:lnTo>
                    <a:pt x="360" y="70"/>
                  </a:lnTo>
                  <a:lnTo>
                    <a:pt x="453" y="33"/>
                  </a:lnTo>
                  <a:lnTo>
                    <a:pt x="545" y="0"/>
                  </a:lnTo>
                  <a:lnTo>
                    <a:pt x="549" y="5"/>
                  </a:lnTo>
                  <a:lnTo>
                    <a:pt x="456" y="38"/>
                  </a:lnTo>
                  <a:lnTo>
                    <a:pt x="363" y="75"/>
                  </a:lnTo>
                  <a:lnTo>
                    <a:pt x="257" y="119"/>
                  </a:lnTo>
                  <a:lnTo>
                    <a:pt x="204" y="144"/>
                  </a:lnTo>
                  <a:lnTo>
                    <a:pt x="153" y="170"/>
                  </a:lnTo>
                  <a:lnTo>
                    <a:pt x="108" y="195"/>
                  </a:lnTo>
                  <a:lnTo>
                    <a:pt x="69" y="221"/>
                  </a:lnTo>
                  <a:lnTo>
                    <a:pt x="37" y="244"/>
                  </a:lnTo>
                  <a:lnTo>
                    <a:pt x="24" y="257"/>
                  </a:lnTo>
                  <a:lnTo>
                    <a:pt x="15" y="270"/>
                  </a:lnTo>
                  <a:lnTo>
                    <a:pt x="5" y="292"/>
                  </a:lnTo>
                  <a:lnTo>
                    <a:pt x="5" y="298"/>
                  </a:lnTo>
                  <a:lnTo>
                    <a:pt x="10" y="309"/>
                  </a:lnTo>
                  <a:lnTo>
                    <a:pt x="5" y="312"/>
                  </a:lnTo>
                  <a:close/>
                </a:path>
              </a:pathLst>
            </a:custGeom>
            <a:solidFill>
              <a:srgbClr val="844CD6"/>
            </a:solidFill>
            <a:ln w="9525">
              <a:noFill/>
              <a:round/>
              <a:headEnd/>
              <a:tailEnd/>
            </a:ln>
          </p:spPr>
          <p:txBody>
            <a:bodyPr/>
            <a:lstStyle/>
            <a:p>
              <a:endParaRPr lang="ru-RU"/>
            </a:p>
          </p:txBody>
        </p:sp>
        <p:sp>
          <p:nvSpPr>
            <p:cNvPr id="23058" name="Freeform 1931"/>
            <p:cNvSpPr>
              <a:spLocks/>
            </p:cNvSpPr>
            <p:nvPr/>
          </p:nvSpPr>
          <p:spPr bwMode="auto">
            <a:xfrm>
              <a:off x="1341" y="3095"/>
              <a:ext cx="5" cy="5"/>
            </a:xfrm>
            <a:custGeom>
              <a:avLst/>
              <a:gdLst>
                <a:gd name="T0" fmla="*/ 0 w 5"/>
                <a:gd name="T1" fmla="*/ 5 h 5"/>
                <a:gd name="T2" fmla="*/ 5 w 5"/>
                <a:gd name="T3" fmla="*/ 2 h 5"/>
                <a:gd name="T4" fmla="*/ 5 w 5"/>
                <a:gd name="T5" fmla="*/ 0 h 5"/>
                <a:gd name="T6" fmla="*/ 0 w 5"/>
                <a:gd name="T7" fmla="*/ 5 h 5"/>
                <a:gd name="T8" fmla="*/ 0 60000 65536"/>
                <a:gd name="T9" fmla="*/ 0 60000 65536"/>
                <a:gd name="T10" fmla="*/ 0 60000 65536"/>
                <a:gd name="T11" fmla="*/ 0 60000 65536"/>
                <a:gd name="T12" fmla="*/ 0 w 5"/>
                <a:gd name="T13" fmla="*/ 0 h 5"/>
                <a:gd name="T14" fmla="*/ 5 w 5"/>
                <a:gd name="T15" fmla="*/ 5 h 5"/>
              </a:gdLst>
              <a:ahLst/>
              <a:cxnLst>
                <a:cxn ang="T8">
                  <a:pos x="T0" y="T1"/>
                </a:cxn>
                <a:cxn ang="T9">
                  <a:pos x="T2" y="T3"/>
                </a:cxn>
                <a:cxn ang="T10">
                  <a:pos x="T4" y="T5"/>
                </a:cxn>
                <a:cxn ang="T11">
                  <a:pos x="T6" y="T7"/>
                </a:cxn>
              </a:cxnLst>
              <a:rect l="T12" t="T13" r="T14" b="T15"/>
              <a:pathLst>
                <a:path w="5" h="5">
                  <a:moveTo>
                    <a:pt x="0" y="5"/>
                  </a:moveTo>
                  <a:lnTo>
                    <a:pt x="5" y="2"/>
                  </a:lnTo>
                  <a:lnTo>
                    <a:pt x="5" y="0"/>
                  </a:lnTo>
                  <a:lnTo>
                    <a:pt x="0" y="5"/>
                  </a:lnTo>
                  <a:close/>
                </a:path>
              </a:pathLst>
            </a:custGeom>
            <a:solidFill>
              <a:srgbClr val="844CD6"/>
            </a:solidFill>
            <a:ln w="9525">
              <a:noFill/>
              <a:round/>
              <a:headEnd/>
              <a:tailEnd/>
            </a:ln>
          </p:spPr>
          <p:txBody>
            <a:bodyPr/>
            <a:lstStyle/>
            <a:p>
              <a:endParaRPr lang="ru-RU"/>
            </a:p>
          </p:txBody>
        </p:sp>
        <p:sp>
          <p:nvSpPr>
            <p:cNvPr id="23059" name="Freeform 1932"/>
            <p:cNvSpPr>
              <a:spLocks/>
            </p:cNvSpPr>
            <p:nvPr/>
          </p:nvSpPr>
          <p:spPr bwMode="auto">
            <a:xfrm>
              <a:off x="1883" y="2789"/>
              <a:ext cx="6" cy="5"/>
            </a:xfrm>
            <a:custGeom>
              <a:avLst/>
              <a:gdLst>
                <a:gd name="T0" fmla="*/ 1 w 6"/>
                <a:gd name="T1" fmla="*/ 0 h 5"/>
                <a:gd name="T2" fmla="*/ 6 w 6"/>
                <a:gd name="T3" fmla="*/ 5 h 5"/>
                <a:gd name="T4" fmla="*/ 0 w 6"/>
                <a:gd name="T5" fmla="*/ 0 h 5"/>
                <a:gd name="T6" fmla="*/ 6 w 6"/>
                <a:gd name="T7" fmla="*/ 5 h 5"/>
                <a:gd name="T8" fmla="*/ 1 w 6"/>
                <a:gd name="T9" fmla="*/ 0 h 5"/>
                <a:gd name="T10" fmla="*/ 0 60000 65536"/>
                <a:gd name="T11" fmla="*/ 0 60000 65536"/>
                <a:gd name="T12" fmla="*/ 0 60000 65536"/>
                <a:gd name="T13" fmla="*/ 0 60000 65536"/>
                <a:gd name="T14" fmla="*/ 0 60000 65536"/>
                <a:gd name="T15" fmla="*/ 0 w 6"/>
                <a:gd name="T16" fmla="*/ 0 h 5"/>
                <a:gd name="T17" fmla="*/ 6 w 6"/>
                <a:gd name="T18" fmla="*/ 5 h 5"/>
              </a:gdLst>
              <a:ahLst/>
              <a:cxnLst>
                <a:cxn ang="T10">
                  <a:pos x="T0" y="T1"/>
                </a:cxn>
                <a:cxn ang="T11">
                  <a:pos x="T2" y="T3"/>
                </a:cxn>
                <a:cxn ang="T12">
                  <a:pos x="T4" y="T5"/>
                </a:cxn>
                <a:cxn ang="T13">
                  <a:pos x="T6" y="T7"/>
                </a:cxn>
                <a:cxn ang="T14">
                  <a:pos x="T8" y="T9"/>
                </a:cxn>
              </a:cxnLst>
              <a:rect l="T15" t="T16" r="T17" b="T18"/>
              <a:pathLst>
                <a:path w="6" h="5">
                  <a:moveTo>
                    <a:pt x="1" y="0"/>
                  </a:moveTo>
                  <a:lnTo>
                    <a:pt x="6" y="5"/>
                  </a:lnTo>
                  <a:lnTo>
                    <a:pt x="0" y="0"/>
                  </a:lnTo>
                  <a:lnTo>
                    <a:pt x="6" y="5"/>
                  </a:lnTo>
                  <a:lnTo>
                    <a:pt x="1" y="0"/>
                  </a:lnTo>
                  <a:close/>
                </a:path>
              </a:pathLst>
            </a:custGeom>
            <a:solidFill>
              <a:srgbClr val="844CD6"/>
            </a:solidFill>
            <a:ln w="9525">
              <a:noFill/>
              <a:round/>
              <a:headEnd/>
              <a:tailEnd/>
            </a:ln>
          </p:spPr>
          <p:txBody>
            <a:bodyPr/>
            <a:lstStyle/>
            <a:p>
              <a:endParaRPr lang="ru-RU"/>
            </a:p>
          </p:txBody>
        </p:sp>
        <p:sp>
          <p:nvSpPr>
            <p:cNvPr id="23060" name="Freeform 1933"/>
            <p:cNvSpPr>
              <a:spLocks/>
            </p:cNvSpPr>
            <p:nvPr/>
          </p:nvSpPr>
          <p:spPr bwMode="auto">
            <a:xfrm>
              <a:off x="1834" y="2826"/>
              <a:ext cx="88" cy="29"/>
            </a:xfrm>
            <a:custGeom>
              <a:avLst/>
              <a:gdLst>
                <a:gd name="T0" fmla="*/ 83 w 88"/>
                <a:gd name="T1" fmla="*/ 29 h 29"/>
                <a:gd name="T2" fmla="*/ 78 w 88"/>
                <a:gd name="T3" fmla="*/ 23 h 29"/>
                <a:gd name="T4" fmla="*/ 62 w 88"/>
                <a:gd name="T5" fmla="*/ 10 h 29"/>
                <a:gd name="T6" fmla="*/ 53 w 88"/>
                <a:gd name="T7" fmla="*/ 6 h 29"/>
                <a:gd name="T8" fmla="*/ 39 w 88"/>
                <a:gd name="T9" fmla="*/ 6 h 29"/>
                <a:gd name="T10" fmla="*/ 21 w 88"/>
                <a:gd name="T11" fmla="*/ 11 h 29"/>
                <a:gd name="T12" fmla="*/ 4 w 88"/>
                <a:gd name="T13" fmla="*/ 21 h 29"/>
                <a:gd name="T14" fmla="*/ 0 w 88"/>
                <a:gd name="T15" fmla="*/ 16 h 29"/>
                <a:gd name="T16" fmla="*/ 20 w 88"/>
                <a:gd name="T17" fmla="*/ 4 h 29"/>
                <a:gd name="T18" fmla="*/ 39 w 88"/>
                <a:gd name="T19" fmla="*/ 0 h 29"/>
                <a:gd name="T20" fmla="*/ 53 w 88"/>
                <a:gd name="T21" fmla="*/ 0 h 29"/>
                <a:gd name="T22" fmla="*/ 67 w 88"/>
                <a:gd name="T23" fmla="*/ 4 h 29"/>
                <a:gd name="T24" fmla="*/ 83 w 88"/>
                <a:gd name="T25" fmla="*/ 17 h 29"/>
                <a:gd name="T26" fmla="*/ 88 w 88"/>
                <a:gd name="T27" fmla="*/ 24 h 29"/>
                <a:gd name="T28" fmla="*/ 83 w 88"/>
                <a:gd name="T29" fmla="*/ 29 h 2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8"/>
                <a:gd name="T46" fmla="*/ 0 h 29"/>
                <a:gd name="T47" fmla="*/ 88 w 88"/>
                <a:gd name="T48" fmla="*/ 29 h 2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8" h="29">
                  <a:moveTo>
                    <a:pt x="83" y="29"/>
                  </a:moveTo>
                  <a:lnTo>
                    <a:pt x="78" y="23"/>
                  </a:lnTo>
                  <a:lnTo>
                    <a:pt x="62" y="10"/>
                  </a:lnTo>
                  <a:lnTo>
                    <a:pt x="53" y="6"/>
                  </a:lnTo>
                  <a:lnTo>
                    <a:pt x="39" y="6"/>
                  </a:lnTo>
                  <a:lnTo>
                    <a:pt x="21" y="11"/>
                  </a:lnTo>
                  <a:lnTo>
                    <a:pt x="4" y="21"/>
                  </a:lnTo>
                  <a:lnTo>
                    <a:pt x="0" y="16"/>
                  </a:lnTo>
                  <a:lnTo>
                    <a:pt x="20" y="4"/>
                  </a:lnTo>
                  <a:lnTo>
                    <a:pt x="39" y="0"/>
                  </a:lnTo>
                  <a:lnTo>
                    <a:pt x="53" y="0"/>
                  </a:lnTo>
                  <a:lnTo>
                    <a:pt x="67" y="4"/>
                  </a:lnTo>
                  <a:lnTo>
                    <a:pt x="83" y="17"/>
                  </a:lnTo>
                  <a:lnTo>
                    <a:pt x="88" y="24"/>
                  </a:lnTo>
                  <a:lnTo>
                    <a:pt x="83" y="29"/>
                  </a:lnTo>
                  <a:close/>
                </a:path>
              </a:pathLst>
            </a:custGeom>
            <a:solidFill>
              <a:srgbClr val="C195DB"/>
            </a:solidFill>
            <a:ln w="9525">
              <a:noFill/>
              <a:round/>
              <a:headEnd/>
              <a:tailEnd/>
            </a:ln>
          </p:spPr>
          <p:txBody>
            <a:bodyPr/>
            <a:lstStyle/>
            <a:p>
              <a:endParaRPr lang="ru-RU"/>
            </a:p>
          </p:txBody>
        </p:sp>
        <p:sp>
          <p:nvSpPr>
            <p:cNvPr id="23061" name="Freeform 1934"/>
            <p:cNvSpPr>
              <a:spLocks/>
            </p:cNvSpPr>
            <p:nvPr/>
          </p:nvSpPr>
          <p:spPr bwMode="auto">
            <a:xfrm>
              <a:off x="1343" y="2842"/>
              <a:ext cx="498" cy="273"/>
            </a:xfrm>
            <a:custGeom>
              <a:avLst/>
              <a:gdLst>
                <a:gd name="T0" fmla="*/ 498 w 498"/>
                <a:gd name="T1" fmla="*/ 6 h 273"/>
                <a:gd name="T2" fmla="*/ 404 w 498"/>
                <a:gd name="T3" fmla="*/ 73 h 273"/>
                <a:gd name="T4" fmla="*/ 332 w 498"/>
                <a:gd name="T5" fmla="*/ 124 h 273"/>
                <a:gd name="T6" fmla="*/ 249 w 498"/>
                <a:gd name="T7" fmla="*/ 177 h 273"/>
                <a:gd name="T8" fmla="*/ 167 w 498"/>
                <a:gd name="T9" fmla="*/ 226 h 273"/>
                <a:gd name="T10" fmla="*/ 94 w 498"/>
                <a:gd name="T11" fmla="*/ 260 h 273"/>
                <a:gd name="T12" fmla="*/ 62 w 498"/>
                <a:gd name="T13" fmla="*/ 270 h 273"/>
                <a:gd name="T14" fmla="*/ 36 w 498"/>
                <a:gd name="T15" fmla="*/ 273 h 273"/>
                <a:gd name="T16" fmla="*/ 16 w 498"/>
                <a:gd name="T17" fmla="*/ 270 h 273"/>
                <a:gd name="T18" fmla="*/ 5 w 498"/>
                <a:gd name="T19" fmla="*/ 264 h 273"/>
                <a:gd name="T20" fmla="*/ 0 w 498"/>
                <a:gd name="T21" fmla="*/ 256 h 273"/>
                <a:gd name="T22" fmla="*/ 4 w 498"/>
                <a:gd name="T23" fmla="*/ 251 h 273"/>
                <a:gd name="T24" fmla="*/ 10 w 498"/>
                <a:gd name="T25" fmla="*/ 259 h 273"/>
                <a:gd name="T26" fmla="*/ 17 w 498"/>
                <a:gd name="T27" fmla="*/ 264 h 273"/>
                <a:gd name="T28" fmla="*/ 36 w 498"/>
                <a:gd name="T29" fmla="*/ 267 h 273"/>
                <a:gd name="T30" fmla="*/ 61 w 498"/>
                <a:gd name="T31" fmla="*/ 264 h 273"/>
                <a:gd name="T32" fmla="*/ 92 w 498"/>
                <a:gd name="T33" fmla="*/ 254 h 273"/>
                <a:gd name="T34" fmla="*/ 165 w 498"/>
                <a:gd name="T35" fmla="*/ 219 h 273"/>
                <a:gd name="T36" fmla="*/ 244 w 498"/>
                <a:gd name="T37" fmla="*/ 172 h 273"/>
                <a:gd name="T38" fmla="*/ 327 w 498"/>
                <a:gd name="T39" fmla="*/ 118 h 273"/>
                <a:gd name="T40" fmla="*/ 400 w 498"/>
                <a:gd name="T41" fmla="*/ 68 h 273"/>
                <a:gd name="T42" fmla="*/ 494 w 498"/>
                <a:gd name="T43" fmla="*/ 0 h 273"/>
                <a:gd name="T44" fmla="*/ 498 w 498"/>
                <a:gd name="T45" fmla="*/ 6 h 27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98"/>
                <a:gd name="T70" fmla="*/ 0 h 273"/>
                <a:gd name="T71" fmla="*/ 498 w 498"/>
                <a:gd name="T72" fmla="*/ 273 h 27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98" h="273">
                  <a:moveTo>
                    <a:pt x="498" y="6"/>
                  </a:moveTo>
                  <a:lnTo>
                    <a:pt x="404" y="73"/>
                  </a:lnTo>
                  <a:lnTo>
                    <a:pt x="332" y="124"/>
                  </a:lnTo>
                  <a:lnTo>
                    <a:pt x="249" y="177"/>
                  </a:lnTo>
                  <a:lnTo>
                    <a:pt x="167" y="226"/>
                  </a:lnTo>
                  <a:lnTo>
                    <a:pt x="94" y="260"/>
                  </a:lnTo>
                  <a:lnTo>
                    <a:pt x="62" y="270"/>
                  </a:lnTo>
                  <a:lnTo>
                    <a:pt x="36" y="273"/>
                  </a:lnTo>
                  <a:lnTo>
                    <a:pt x="16" y="270"/>
                  </a:lnTo>
                  <a:lnTo>
                    <a:pt x="5" y="264"/>
                  </a:lnTo>
                  <a:lnTo>
                    <a:pt x="0" y="256"/>
                  </a:lnTo>
                  <a:lnTo>
                    <a:pt x="4" y="251"/>
                  </a:lnTo>
                  <a:lnTo>
                    <a:pt x="10" y="259"/>
                  </a:lnTo>
                  <a:lnTo>
                    <a:pt x="17" y="264"/>
                  </a:lnTo>
                  <a:lnTo>
                    <a:pt x="36" y="267"/>
                  </a:lnTo>
                  <a:lnTo>
                    <a:pt x="61" y="264"/>
                  </a:lnTo>
                  <a:lnTo>
                    <a:pt x="92" y="254"/>
                  </a:lnTo>
                  <a:lnTo>
                    <a:pt x="165" y="219"/>
                  </a:lnTo>
                  <a:lnTo>
                    <a:pt x="244" y="172"/>
                  </a:lnTo>
                  <a:lnTo>
                    <a:pt x="327" y="118"/>
                  </a:lnTo>
                  <a:lnTo>
                    <a:pt x="400" y="68"/>
                  </a:lnTo>
                  <a:lnTo>
                    <a:pt x="494" y="0"/>
                  </a:lnTo>
                  <a:lnTo>
                    <a:pt x="498" y="6"/>
                  </a:lnTo>
                  <a:close/>
                </a:path>
              </a:pathLst>
            </a:custGeom>
            <a:solidFill>
              <a:srgbClr val="C195DB"/>
            </a:solidFill>
            <a:ln w="9525">
              <a:noFill/>
              <a:round/>
              <a:headEnd/>
              <a:tailEnd/>
            </a:ln>
          </p:spPr>
          <p:txBody>
            <a:bodyPr/>
            <a:lstStyle/>
            <a:p>
              <a:endParaRPr lang="ru-RU"/>
            </a:p>
          </p:txBody>
        </p:sp>
        <p:sp>
          <p:nvSpPr>
            <p:cNvPr id="23062" name="Freeform 1935"/>
            <p:cNvSpPr>
              <a:spLocks/>
            </p:cNvSpPr>
            <p:nvPr/>
          </p:nvSpPr>
          <p:spPr bwMode="auto">
            <a:xfrm>
              <a:off x="1835" y="2843"/>
              <a:ext cx="6" cy="3"/>
            </a:xfrm>
            <a:custGeom>
              <a:avLst/>
              <a:gdLst>
                <a:gd name="T0" fmla="*/ 0 w 6"/>
                <a:gd name="T1" fmla="*/ 0 h 3"/>
                <a:gd name="T2" fmla="*/ 6 w 6"/>
                <a:gd name="T3" fmla="*/ 3 h 3"/>
                <a:gd name="T4" fmla="*/ 0 w 6"/>
                <a:gd name="T5" fmla="*/ 0 h 3"/>
                <a:gd name="T6" fmla="*/ 0 60000 65536"/>
                <a:gd name="T7" fmla="*/ 0 60000 65536"/>
                <a:gd name="T8" fmla="*/ 0 60000 65536"/>
                <a:gd name="T9" fmla="*/ 0 w 6"/>
                <a:gd name="T10" fmla="*/ 0 h 3"/>
                <a:gd name="T11" fmla="*/ 6 w 6"/>
                <a:gd name="T12" fmla="*/ 3 h 3"/>
              </a:gdLst>
              <a:ahLst/>
              <a:cxnLst>
                <a:cxn ang="T6">
                  <a:pos x="T0" y="T1"/>
                </a:cxn>
                <a:cxn ang="T7">
                  <a:pos x="T2" y="T3"/>
                </a:cxn>
                <a:cxn ang="T8">
                  <a:pos x="T4" y="T5"/>
                </a:cxn>
              </a:cxnLst>
              <a:rect l="T9" t="T10" r="T11" b="T12"/>
              <a:pathLst>
                <a:path w="6" h="3">
                  <a:moveTo>
                    <a:pt x="0" y="0"/>
                  </a:moveTo>
                  <a:lnTo>
                    <a:pt x="6" y="3"/>
                  </a:lnTo>
                  <a:lnTo>
                    <a:pt x="0" y="0"/>
                  </a:lnTo>
                  <a:close/>
                </a:path>
              </a:pathLst>
            </a:custGeom>
            <a:solidFill>
              <a:srgbClr val="C195DB"/>
            </a:solidFill>
            <a:ln w="9525">
              <a:noFill/>
              <a:round/>
              <a:headEnd/>
              <a:tailEnd/>
            </a:ln>
          </p:spPr>
          <p:txBody>
            <a:bodyPr/>
            <a:lstStyle/>
            <a:p>
              <a:endParaRPr lang="ru-RU"/>
            </a:p>
          </p:txBody>
        </p:sp>
        <p:sp>
          <p:nvSpPr>
            <p:cNvPr id="23063" name="Freeform 1936"/>
            <p:cNvSpPr>
              <a:spLocks/>
            </p:cNvSpPr>
            <p:nvPr/>
          </p:nvSpPr>
          <p:spPr bwMode="auto">
            <a:xfrm>
              <a:off x="1340" y="2805"/>
              <a:ext cx="480" cy="293"/>
            </a:xfrm>
            <a:custGeom>
              <a:avLst/>
              <a:gdLst>
                <a:gd name="T0" fmla="*/ 5 w 480"/>
                <a:gd name="T1" fmla="*/ 293 h 293"/>
                <a:gd name="T2" fmla="*/ 2 w 480"/>
                <a:gd name="T3" fmla="*/ 285 h 293"/>
                <a:gd name="T4" fmla="*/ 0 w 480"/>
                <a:gd name="T5" fmla="*/ 275 h 293"/>
                <a:gd name="T6" fmla="*/ 4 w 480"/>
                <a:gd name="T7" fmla="*/ 264 h 293"/>
                <a:gd name="T8" fmla="*/ 9 w 480"/>
                <a:gd name="T9" fmla="*/ 254 h 293"/>
                <a:gd name="T10" fmla="*/ 26 w 480"/>
                <a:gd name="T11" fmla="*/ 234 h 293"/>
                <a:gd name="T12" fmla="*/ 49 w 480"/>
                <a:gd name="T13" fmla="*/ 211 h 293"/>
                <a:gd name="T14" fmla="*/ 118 w 480"/>
                <a:gd name="T15" fmla="*/ 165 h 293"/>
                <a:gd name="T16" fmla="*/ 203 w 480"/>
                <a:gd name="T17" fmla="*/ 121 h 293"/>
                <a:gd name="T18" fmla="*/ 291 w 480"/>
                <a:gd name="T19" fmla="*/ 78 h 293"/>
                <a:gd name="T20" fmla="*/ 375 w 480"/>
                <a:gd name="T21" fmla="*/ 42 h 293"/>
                <a:gd name="T22" fmla="*/ 477 w 480"/>
                <a:gd name="T23" fmla="*/ 0 h 293"/>
                <a:gd name="T24" fmla="*/ 480 w 480"/>
                <a:gd name="T25" fmla="*/ 5 h 293"/>
                <a:gd name="T26" fmla="*/ 378 w 480"/>
                <a:gd name="T27" fmla="*/ 46 h 293"/>
                <a:gd name="T28" fmla="*/ 295 w 480"/>
                <a:gd name="T29" fmla="*/ 83 h 293"/>
                <a:gd name="T30" fmla="*/ 207 w 480"/>
                <a:gd name="T31" fmla="*/ 125 h 293"/>
                <a:gd name="T32" fmla="*/ 123 w 480"/>
                <a:gd name="T33" fmla="*/ 170 h 293"/>
                <a:gd name="T34" fmla="*/ 54 w 480"/>
                <a:gd name="T35" fmla="*/ 215 h 293"/>
                <a:gd name="T36" fmla="*/ 30 w 480"/>
                <a:gd name="T37" fmla="*/ 238 h 293"/>
                <a:gd name="T38" fmla="*/ 13 w 480"/>
                <a:gd name="T39" fmla="*/ 258 h 293"/>
                <a:gd name="T40" fmla="*/ 9 w 480"/>
                <a:gd name="T41" fmla="*/ 268 h 293"/>
                <a:gd name="T42" fmla="*/ 5 w 480"/>
                <a:gd name="T43" fmla="*/ 275 h 293"/>
                <a:gd name="T44" fmla="*/ 7 w 480"/>
                <a:gd name="T45" fmla="*/ 282 h 293"/>
                <a:gd name="T46" fmla="*/ 9 w 480"/>
                <a:gd name="T47" fmla="*/ 290 h 293"/>
                <a:gd name="T48" fmla="*/ 5 w 480"/>
                <a:gd name="T49" fmla="*/ 293 h 29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80"/>
                <a:gd name="T76" fmla="*/ 0 h 293"/>
                <a:gd name="T77" fmla="*/ 480 w 480"/>
                <a:gd name="T78" fmla="*/ 293 h 29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80" h="293">
                  <a:moveTo>
                    <a:pt x="5" y="293"/>
                  </a:moveTo>
                  <a:lnTo>
                    <a:pt x="2" y="285"/>
                  </a:lnTo>
                  <a:lnTo>
                    <a:pt x="0" y="275"/>
                  </a:lnTo>
                  <a:lnTo>
                    <a:pt x="4" y="264"/>
                  </a:lnTo>
                  <a:lnTo>
                    <a:pt x="9" y="254"/>
                  </a:lnTo>
                  <a:lnTo>
                    <a:pt x="26" y="234"/>
                  </a:lnTo>
                  <a:lnTo>
                    <a:pt x="49" y="211"/>
                  </a:lnTo>
                  <a:lnTo>
                    <a:pt x="118" y="165"/>
                  </a:lnTo>
                  <a:lnTo>
                    <a:pt x="203" y="121"/>
                  </a:lnTo>
                  <a:lnTo>
                    <a:pt x="291" y="78"/>
                  </a:lnTo>
                  <a:lnTo>
                    <a:pt x="375" y="42"/>
                  </a:lnTo>
                  <a:lnTo>
                    <a:pt x="477" y="0"/>
                  </a:lnTo>
                  <a:lnTo>
                    <a:pt x="480" y="5"/>
                  </a:lnTo>
                  <a:lnTo>
                    <a:pt x="378" y="46"/>
                  </a:lnTo>
                  <a:lnTo>
                    <a:pt x="295" y="83"/>
                  </a:lnTo>
                  <a:lnTo>
                    <a:pt x="207" y="125"/>
                  </a:lnTo>
                  <a:lnTo>
                    <a:pt x="123" y="170"/>
                  </a:lnTo>
                  <a:lnTo>
                    <a:pt x="54" y="215"/>
                  </a:lnTo>
                  <a:lnTo>
                    <a:pt x="30" y="238"/>
                  </a:lnTo>
                  <a:lnTo>
                    <a:pt x="13" y="258"/>
                  </a:lnTo>
                  <a:lnTo>
                    <a:pt x="9" y="268"/>
                  </a:lnTo>
                  <a:lnTo>
                    <a:pt x="5" y="275"/>
                  </a:lnTo>
                  <a:lnTo>
                    <a:pt x="7" y="282"/>
                  </a:lnTo>
                  <a:lnTo>
                    <a:pt x="9" y="290"/>
                  </a:lnTo>
                  <a:lnTo>
                    <a:pt x="5" y="293"/>
                  </a:lnTo>
                  <a:close/>
                </a:path>
              </a:pathLst>
            </a:custGeom>
            <a:solidFill>
              <a:srgbClr val="C195DB"/>
            </a:solidFill>
            <a:ln w="9525">
              <a:noFill/>
              <a:round/>
              <a:headEnd/>
              <a:tailEnd/>
            </a:ln>
          </p:spPr>
          <p:txBody>
            <a:bodyPr/>
            <a:lstStyle/>
            <a:p>
              <a:endParaRPr lang="ru-RU"/>
            </a:p>
          </p:txBody>
        </p:sp>
        <p:sp>
          <p:nvSpPr>
            <p:cNvPr id="23064" name="Freeform 1937"/>
            <p:cNvSpPr>
              <a:spLocks/>
            </p:cNvSpPr>
            <p:nvPr/>
          </p:nvSpPr>
          <p:spPr bwMode="auto">
            <a:xfrm>
              <a:off x="1341" y="3093"/>
              <a:ext cx="5" cy="5"/>
            </a:xfrm>
            <a:custGeom>
              <a:avLst/>
              <a:gdLst>
                <a:gd name="T0" fmla="*/ 0 w 5"/>
                <a:gd name="T1" fmla="*/ 5 h 5"/>
                <a:gd name="T2" fmla="*/ 5 w 5"/>
                <a:gd name="T3" fmla="*/ 2 h 5"/>
                <a:gd name="T4" fmla="*/ 5 w 5"/>
                <a:gd name="T5" fmla="*/ 0 h 5"/>
                <a:gd name="T6" fmla="*/ 0 w 5"/>
                <a:gd name="T7" fmla="*/ 5 h 5"/>
                <a:gd name="T8" fmla="*/ 0 60000 65536"/>
                <a:gd name="T9" fmla="*/ 0 60000 65536"/>
                <a:gd name="T10" fmla="*/ 0 60000 65536"/>
                <a:gd name="T11" fmla="*/ 0 60000 65536"/>
                <a:gd name="T12" fmla="*/ 0 w 5"/>
                <a:gd name="T13" fmla="*/ 0 h 5"/>
                <a:gd name="T14" fmla="*/ 5 w 5"/>
                <a:gd name="T15" fmla="*/ 5 h 5"/>
              </a:gdLst>
              <a:ahLst/>
              <a:cxnLst>
                <a:cxn ang="T8">
                  <a:pos x="T0" y="T1"/>
                </a:cxn>
                <a:cxn ang="T9">
                  <a:pos x="T2" y="T3"/>
                </a:cxn>
                <a:cxn ang="T10">
                  <a:pos x="T4" y="T5"/>
                </a:cxn>
                <a:cxn ang="T11">
                  <a:pos x="T6" y="T7"/>
                </a:cxn>
              </a:cxnLst>
              <a:rect l="T12" t="T13" r="T14" b="T15"/>
              <a:pathLst>
                <a:path w="5" h="5">
                  <a:moveTo>
                    <a:pt x="0" y="5"/>
                  </a:moveTo>
                  <a:lnTo>
                    <a:pt x="5" y="2"/>
                  </a:lnTo>
                  <a:lnTo>
                    <a:pt x="5" y="0"/>
                  </a:lnTo>
                  <a:lnTo>
                    <a:pt x="0" y="5"/>
                  </a:lnTo>
                  <a:close/>
                </a:path>
              </a:pathLst>
            </a:custGeom>
            <a:solidFill>
              <a:srgbClr val="C195DB"/>
            </a:solidFill>
            <a:ln w="9525">
              <a:noFill/>
              <a:round/>
              <a:headEnd/>
              <a:tailEnd/>
            </a:ln>
          </p:spPr>
          <p:txBody>
            <a:bodyPr/>
            <a:lstStyle/>
            <a:p>
              <a:endParaRPr lang="ru-RU"/>
            </a:p>
          </p:txBody>
        </p:sp>
        <p:sp>
          <p:nvSpPr>
            <p:cNvPr id="23065" name="Freeform 1938"/>
            <p:cNvSpPr>
              <a:spLocks/>
            </p:cNvSpPr>
            <p:nvPr/>
          </p:nvSpPr>
          <p:spPr bwMode="auto">
            <a:xfrm>
              <a:off x="1818" y="2728"/>
              <a:ext cx="40" cy="83"/>
            </a:xfrm>
            <a:custGeom>
              <a:avLst/>
              <a:gdLst>
                <a:gd name="T0" fmla="*/ 0 w 40"/>
                <a:gd name="T1" fmla="*/ 78 h 83"/>
                <a:gd name="T2" fmla="*/ 15 w 40"/>
                <a:gd name="T3" fmla="*/ 67 h 83"/>
                <a:gd name="T4" fmla="*/ 23 w 40"/>
                <a:gd name="T5" fmla="*/ 63 h 83"/>
                <a:gd name="T6" fmla="*/ 27 w 40"/>
                <a:gd name="T7" fmla="*/ 54 h 83"/>
                <a:gd name="T8" fmla="*/ 34 w 40"/>
                <a:gd name="T9" fmla="*/ 43 h 83"/>
                <a:gd name="T10" fmla="*/ 36 w 40"/>
                <a:gd name="T11" fmla="*/ 32 h 83"/>
                <a:gd name="T12" fmla="*/ 32 w 40"/>
                <a:gd name="T13" fmla="*/ 14 h 83"/>
                <a:gd name="T14" fmla="*/ 29 w 40"/>
                <a:gd name="T15" fmla="*/ 4 h 83"/>
                <a:gd name="T16" fmla="*/ 34 w 40"/>
                <a:gd name="T17" fmla="*/ 0 h 83"/>
                <a:gd name="T18" fmla="*/ 36 w 40"/>
                <a:gd name="T19" fmla="*/ 11 h 83"/>
                <a:gd name="T20" fmla="*/ 40 w 40"/>
                <a:gd name="T21" fmla="*/ 32 h 83"/>
                <a:gd name="T22" fmla="*/ 38 w 40"/>
                <a:gd name="T23" fmla="*/ 46 h 83"/>
                <a:gd name="T24" fmla="*/ 32 w 40"/>
                <a:gd name="T25" fmla="*/ 59 h 83"/>
                <a:gd name="T26" fmla="*/ 27 w 40"/>
                <a:gd name="T27" fmla="*/ 65 h 83"/>
                <a:gd name="T28" fmla="*/ 20 w 40"/>
                <a:gd name="T29" fmla="*/ 72 h 83"/>
                <a:gd name="T30" fmla="*/ 3 w 40"/>
                <a:gd name="T31" fmla="*/ 83 h 83"/>
                <a:gd name="T32" fmla="*/ 0 w 40"/>
                <a:gd name="T33" fmla="*/ 78 h 8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83"/>
                <a:gd name="T53" fmla="*/ 40 w 40"/>
                <a:gd name="T54" fmla="*/ 83 h 8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83">
                  <a:moveTo>
                    <a:pt x="0" y="78"/>
                  </a:moveTo>
                  <a:lnTo>
                    <a:pt x="15" y="67"/>
                  </a:lnTo>
                  <a:lnTo>
                    <a:pt x="23" y="63"/>
                  </a:lnTo>
                  <a:lnTo>
                    <a:pt x="27" y="54"/>
                  </a:lnTo>
                  <a:lnTo>
                    <a:pt x="34" y="43"/>
                  </a:lnTo>
                  <a:lnTo>
                    <a:pt x="36" y="32"/>
                  </a:lnTo>
                  <a:lnTo>
                    <a:pt x="32" y="14"/>
                  </a:lnTo>
                  <a:lnTo>
                    <a:pt x="29" y="4"/>
                  </a:lnTo>
                  <a:lnTo>
                    <a:pt x="34" y="0"/>
                  </a:lnTo>
                  <a:lnTo>
                    <a:pt x="36" y="11"/>
                  </a:lnTo>
                  <a:lnTo>
                    <a:pt x="40" y="32"/>
                  </a:lnTo>
                  <a:lnTo>
                    <a:pt x="38" y="46"/>
                  </a:lnTo>
                  <a:lnTo>
                    <a:pt x="32" y="59"/>
                  </a:lnTo>
                  <a:lnTo>
                    <a:pt x="27" y="65"/>
                  </a:lnTo>
                  <a:lnTo>
                    <a:pt x="20" y="72"/>
                  </a:lnTo>
                  <a:lnTo>
                    <a:pt x="3" y="83"/>
                  </a:lnTo>
                  <a:lnTo>
                    <a:pt x="0" y="78"/>
                  </a:lnTo>
                  <a:close/>
                </a:path>
              </a:pathLst>
            </a:custGeom>
            <a:solidFill>
              <a:srgbClr val="C195DB"/>
            </a:solidFill>
            <a:ln w="9525">
              <a:noFill/>
              <a:round/>
              <a:headEnd/>
              <a:tailEnd/>
            </a:ln>
          </p:spPr>
          <p:txBody>
            <a:bodyPr/>
            <a:lstStyle/>
            <a:p>
              <a:endParaRPr lang="ru-RU"/>
            </a:p>
          </p:txBody>
        </p:sp>
        <p:sp>
          <p:nvSpPr>
            <p:cNvPr id="23066" name="Freeform 1939"/>
            <p:cNvSpPr>
              <a:spLocks/>
            </p:cNvSpPr>
            <p:nvPr/>
          </p:nvSpPr>
          <p:spPr bwMode="auto">
            <a:xfrm>
              <a:off x="1817" y="2806"/>
              <a:ext cx="2" cy="5"/>
            </a:xfrm>
            <a:custGeom>
              <a:avLst/>
              <a:gdLst>
                <a:gd name="T0" fmla="*/ 2 w 2"/>
                <a:gd name="T1" fmla="*/ 5 h 5"/>
                <a:gd name="T2" fmla="*/ 0 w 2"/>
                <a:gd name="T3" fmla="*/ 0 h 5"/>
                <a:gd name="T4" fmla="*/ 2 w 2"/>
                <a:gd name="T5" fmla="*/ 5 h 5"/>
                <a:gd name="T6" fmla="*/ 0 60000 65536"/>
                <a:gd name="T7" fmla="*/ 0 60000 65536"/>
                <a:gd name="T8" fmla="*/ 0 60000 65536"/>
                <a:gd name="T9" fmla="*/ 0 w 2"/>
                <a:gd name="T10" fmla="*/ 0 h 5"/>
                <a:gd name="T11" fmla="*/ 2 w 2"/>
                <a:gd name="T12" fmla="*/ 5 h 5"/>
              </a:gdLst>
              <a:ahLst/>
              <a:cxnLst>
                <a:cxn ang="T6">
                  <a:pos x="T0" y="T1"/>
                </a:cxn>
                <a:cxn ang="T7">
                  <a:pos x="T2" y="T3"/>
                </a:cxn>
                <a:cxn ang="T8">
                  <a:pos x="T4" y="T5"/>
                </a:cxn>
              </a:cxnLst>
              <a:rect l="T9" t="T10" r="T11" b="T12"/>
              <a:pathLst>
                <a:path w="2" h="5">
                  <a:moveTo>
                    <a:pt x="2" y="5"/>
                  </a:moveTo>
                  <a:lnTo>
                    <a:pt x="0" y="0"/>
                  </a:lnTo>
                  <a:lnTo>
                    <a:pt x="2" y="5"/>
                  </a:lnTo>
                  <a:close/>
                </a:path>
              </a:pathLst>
            </a:custGeom>
            <a:solidFill>
              <a:srgbClr val="C195DB"/>
            </a:solidFill>
            <a:ln w="9525">
              <a:noFill/>
              <a:round/>
              <a:headEnd/>
              <a:tailEnd/>
            </a:ln>
          </p:spPr>
          <p:txBody>
            <a:bodyPr/>
            <a:lstStyle/>
            <a:p>
              <a:endParaRPr lang="ru-RU"/>
            </a:p>
          </p:txBody>
        </p:sp>
        <p:sp>
          <p:nvSpPr>
            <p:cNvPr id="23067" name="Freeform 1940"/>
            <p:cNvSpPr>
              <a:spLocks/>
            </p:cNvSpPr>
            <p:nvPr/>
          </p:nvSpPr>
          <p:spPr bwMode="auto">
            <a:xfrm>
              <a:off x="1828" y="3140"/>
              <a:ext cx="380" cy="501"/>
            </a:xfrm>
            <a:custGeom>
              <a:avLst/>
              <a:gdLst>
                <a:gd name="T0" fmla="*/ 380 w 380"/>
                <a:gd name="T1" fmla="*/ 0 h 501"/>
                <a:gd name="T2" fmla="*/ 367 w 380"/>
                <a:gd name="T3" fmla="*/ 24 h 501"/>
                <a:gd name="T4" fmla="*/ 336 w 380"/>
                <a:gd name="T5" fmla="*/ 87 h 501"/>
                <a:gd name="T6" fmla="*/ 315 w 380"/>
                <a:gd name="T7" fmla="*/ 129 h 501"/>
                <a:gd name="T8" fmla="*/ 290 w 380"/>
                <a:gd name="T9" fmla="*/ 176 h 501"/>
                <a:gd name="T10" fmla="*/ 264 w 380"/>
                <a:gd name="T11" fmla="*/ 224 h 501"/>
                <a:gd name="T12" fmla="*/ 234 w 380"/>
                <a:gd name="T13" fmla="*/ 273 h 501"/>
                <a:gd name="T14" fmla="*/ 204 w 380"/>
                <a:gd name="T15" fmla="*/ 322 h 501"/>
                <a:gd name="T16" fmla="*/ 174 w 380"/>
                <a:gd name="T17" fmla="*/ 369 h 501"/>
                <a:gd name="T18" fmla="*/ 158 w 380"/>
                <a:gd name="T19" fmla="*/ 392 h 501"/>
                <a:gd name="T20" fmla="*/ 144 w 380"/>
                <a:gd name="T21" fmla="*/ 410 h 501"/>
                <a:gd name="T22" fmla="*/ 128 w 380"/>
                <a:gd name="T23" fmla="*/ 429 h 501"/>
                <a:gd name="T24" fmla="*/ 114 w 380"/>
                <a:gd name="T25" fmla="*/ 446 h 501"/>
                <a:gd name="T26" fmla="*/ 106 w 380"/>
                <a:gd name="T27" fmla="*/ 455 h 501"/>
                <a:gd name="T28" fmla="*/ 100 w 380"/>
                <a:gd name="T29" fmla="*/ 463 h 501"/>
                <a:gd name="T30" fmla="*/ 86 w 380"/>
                <a:gd name="T31" fmla="*/ 476 h 501"/>
                <a:gd name="T32" fmla="*/ 71 w 380"/>
                <a:gd name="T33" fmla="*/ 487 h 501"/>
                <a:gd name="T34" fmla="*/ 65 w 380"/>
                <a:gd name="T35" fmla="*/ 489 h 501"/>
                <a:gd name="T36" fmla="*/ 58 w 380"/>
                <a:gd name="T37" fmla="*/ 495 h 501"/>
                <a:gd name="T38" fmla="*/ 46 w 380"/>
                <a:gd name="T39" fmla="*/ 499 h 501"/>
                <a:gd name="T40" fmla="*/ 40 w 380"/>
                <a:gd name="T41" fmla="*/ 501 h 501"/>
                <a:gd name="T42" fmla="*/ 35 w 380"/>
                <a:gd name="T43" fmla="*/ 501 h 501"/>
                <a:gd name="T44" fmla="*/ 29 w 380"/>
                <a:gd name="T45" fmla="*/ 501 h 501"/>
                <a:gd name="T46" fmla="*/ 24 w 380"/>
                <a:gd name="T47" fmla="*/ 499 h 501"/>
                <a:gd name="T48" fmla="*/ 19 w 380"/>
                <a:gd name="T49" fmla="*/ 497 h 501"/>
                <a:gd name="T50" fmla="*/ 15 w 380"/>
                <a:gd name="T51" fmla="*/ 495 h 501"/>
                <a:gd name="T52" fmla="*/ 10 w 380"/>
                <a:gd name="T53" fmla="*/ 491 h 501"/>
                <a:gd name="T54" fmla="*/ 7 w 380"/>
                <a:gd name="T55" fmla="*/ 487 h 501"/>
                <a:gd name="T56" fmla="*/ 4 w 380"/>
                <a:gd name="T57" fmla="*/ 482 h 501"/>
                <a:gd name="T58" fmla="*/ 2 w 380"/>
                <a:gd name="T59" fmla="*/ 477 h 501"/>
                <a:gd name="T60" fmla="*/ 0 w 380"/>
                <a:gd name="T61" fmla="*/ 472 h 501"/>
                <a:gd name="T62" fmla="*/ 0 w 380"/>
                <a:gd name="T63" fmla="*/ 466 h 501"/>
                <a:gd name="T64" fmla="*/ 2 w 380"/>
                <a:gd name="T65" fmla="*/ 454 h 501"/>
                <a:gd name="T66" fmla="*/ 5 w 380"/>
                <a:gd name="T67" fmla="*/ 439 h 501"/>
                <a:gd name="T68" fmla="*/ 11 w 380"/>
                <a:gd name="T69" fmla="*/ 424 h 501"/>
                <a:gd name="T70" fmla="*/ 19 w 380"/>
                <a:gd name="T71" fmla="*/ 406 h 501"/>
                <a:gd name="T72" fmla="*/ 30 w 380"/>
                <a:gd name="T73" fmla="*/ 387 h 501"/>
                <a:gd name="T74" fmla="*/ 41 w 380"/>
                <a:gd name="T75" fmla="*/ 368 h 501"/>
                <a:gd name="T76" fmla="*/ 56 w 380"/>
                <a:gd name="T77" fmla="*/ 349 h 501"/>
                <a:gd name="T78" fmla="*/ 69 w 380"/>
                <a:gd name="T79" fmla="*/ 328 h 501"/>
                <a:gd name="T80" fmla="*/ 87 w 380"/>
                <a:gd name="T81" fmla="*/ 308 h 501"/>
                <a:gd name="T82" fmla="*/ 105 w 380"/>
                <a:gd name="T83" fmla="*/ 286 h 501"/>
                <a:gd name="T84" fmla="*/ 122 w 380"/>
                <a:gd name="T85" fmla="*/ 264 h 501"/>
                <a:gd name="T86" fmla="*/ 141 w 380"/>
                <a:gd name="T87" fmla="*/ 244 h 501"/>
                <a:gd name="T88" fmla="*/ 159 w 380"/>
                <a:gd name="T89" fmla="*/ 221 h 501"/>
                <a:gd name="T90" fmla="*/ 199 w 380"/>
                <a:gd name="T91" fmla="*/ 178 h 501"/>
                <a:gd name="T92" fmla="*/ 238 w 380"/>
                <a:gd name="T93" fmla="*/ 138 h 501"/>
                <a:gd name="T94" fmla="*/ 309 w 380"/>
                <a:gd name="T95" fmla="*/ 69 h 501"/>
                <a:gd name="T96" fmla="*/ 337 w 380"/>
                <a:gd name="T97" fmla="*/ 39 h 501"/>
                <a:gd name="T98" fmla="*/ 360 w 380"/>
                <a:gd name="T99" fmla="*/ 18 h 501"/>
                <a:gd name="T100" fmla="*/ 380 w 380"/>
                <a:gd name="T101" fmla="*/ 0 h 50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80"/>
                <a:gd name="T154" fmla="*/ 0 h 501"/>
                <a:gd name="T155" fmla="*/ 380 w 380"/>
                <a:gd name="T156" fmla="*/ 501 h 50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80" h="501">
                  <a:moveTo>
                    <a:pt x="380" y="0"/>
                  </a:moveTo>
                  <a:lnTo>
                    <a:pt x="367" y="24"/>
                  </a:lnTo>
                  <a:lnTo>
                    <a:pt x="336" y="87"/>
                  </a:lnTo>
                  <a:lnTo>
                    <a:pt x="315" y="129"/>
                  </a:lnTo>
                  <a:lnTo>
                    <a:pt x="290" y="176"/>
                  </a:lnTo>
                  <a:lnTo>
                    <a:pt x="264" y="224"/>
                  </a:lnTo>
                  <a:lnTo>
                    <a:pt x="234" y="273"/>
                  </a:lnTo>
                  <a:lnTo>
                    <a:pt x="204" y="322"/>
                  </a:lnTo>
                  <a:lnTo>
                    <a:pt x="174" y="369"/>
                  </a:lnTo>
                  <a:lnTo>
                    <a:pt x="158" y="392"/>
                  </a:lnTo>
                  <a:lnTo>
                    <a:pt x="144" y="410"/>
                  </a:lnTo>
                  <a:lnTo>
                    <a:pt x="128" y="429"/>
                  </a:lnTo>
                  <a:lnTo>
                    <a:pt x="114" y="446"/>
                  </a:lnTo>
                  <a:lnTo>
                    <a:pt x="106" y="455"/>
                  </a:lnTo>
                  <a:lnTo>
                    <a:pt x="100" y="463"/>
                  </a:lnTo>
                  <a:lnTo>
                    <a:pt x="86" y="476"/>
                  </a:lnTo>
                  <a:lnTo>
                    <a:pt x="71" y="487"/>
                  </a:lnTo>
                  <a:lnTo>
                    <a:pt x="65" y="489"/>
                  </a:lnTo>
                  <a:lnTo>
                    <a:pt x="58" y="495"/>
                  </a:lnTo>
                  <a:lnTo>
                    <a:pt x="46" y="499"/>
                  </a:lnTo>
                  <a:lnTo>
                    <a:pt x="40" y="501"/>
                  </a:lnTo>
                  <a:lnTo>
                    <a:pt x="35" y="501"/>
                  </a:lnTo>
                  <a:lnTo>
                    <a:pt x="29" y="501"/>
                  </a:lnTo>
                  <a:lnTo>
                    <a:pt x="24" y="499"/>
                  </a:lnTo>
                  <a:lnTo>
                    <a:pt x="19" y="497"/>
                  </a:lnTo>
                  <a:lnTo>
                    <a:pt x="15" y="495"/>
                  </a:lnTo>
                  <a:lnTo>
                    <a:pt x="10" y="491"/>
                  </a:lnTo>
                  <a:lnTo>
                    <a:pt x="7" y="487"/>
                  </a:lnTo>
                  <a:lnTo>
                    <a:pt x="4" y="482"/>
                  </a:lnTo>
                  <a:lnTo>
                    <a:pt x="2" y="477"/>
                  </a:lnTo>
                  <a:lnTo>
                    <a:pt x="0" y="472"/>
                  </a:lnTo>
                  <a:lnTo>
                    <a:pt x="0" y="466"/>
                  </a:lnTo>
                  <a:lnTo>
                    <a:pt x="2" y="454"/>
                  </a:lnTo>
                  <a:lnTo>
                    <a:pt x="5" y="439"/>
                  </a:lnTo>
                  <a:lnTo>
                    <a:pt x="11" y="424"/>
                  </a:lnTo>
                  <a:lnTo>
                    <a:pt x="19" y="406"/>
                  </a:lnTo>
                  <a:lnTo>
                    <a:pt x="30" y="387"/>
                  </a:lnTo>
                  <a:lnTo>
                    <a:pt x="41" y="368"/>
                  </a:lnTo>
                  <a:lnTo>
                    <a:pt x="56" y="349"/>
                  </a:lnTo>
                  <a:lnTo>
                    <a:pt x="69" y="328"/>
                  </a:lnTo>
                  <a:lnTo>
                    <a:pt x="87" y="308"/>
                  </a:lnTo>
                  <a:lnTo>
                    <a:pt x="105" y="286"/>
                  </a:lnTo>
                  <a:lnTo>
                    <a:pt x="122" y="264"/>
                  </a:lnTo>
                  <a:lnTo>
                    <a:pt x="141" y="244"/>
                  </a:lnTo>
                  <a:lnTo>
                    <a:pt x="159" y="221"/>
                  </a:lnTo>
                  <a:lnTo>
                    <a:pt x="199" y="178"/>
                  </a:lnTo>
                  <a:lnTo>
                    <a:pt x="238" y="138"/>
                  </a:lnTo>
                  <a:lnTo>
                    <a:pt x="309" y="69"/>
                  </a:lnTo>
                  <a:lnTo>
                    <a:pt x="337" y="39"/>
                  </a:lnTo>
                  <a:lnTo>
                    <a:pt x="360" y="18"/>
                  </a:lnTo>
                  <a:lnTo>
                    <a:pt x="380" y="0"/>
                  </a:lnTo>
                  <a:close/>
                </a:path>
              </a:pathLst>
            </a:custGeom>
            <a:solidFill>
              <a:srgbClr val="844CD6"/>
            </a:solidFill>
            <a:ln w="9525">
              <a:noFill/>
              <a:round/>
              <a:headEnd/>
              <a:tailEnd/>
            </a:ln>
          </p:spPr>
          <p:txBody>
            <a:bodyPr/>
            <a:lstStyle/>
            <a:p>
              <a:endParaRPr lang="ru-RU"/>
            </a:p>
          </p:txBody>
        </p:sp>
        <p:sp>
          <p:nvSpPr>
            <p:cNvPr id="23068" name="Freeform 1941"/>
            <p:cNvSpPr>
              <a:spLocks/>
            </p:cNvSpPr>
            <p:nvPr/>
          </p:nvSpPr>
          <p:spPr bwMode="auto">
            <a:xfrm>
              <a:off x="1840" y="3137"/>
              <a:ext cx="374" cy="509"/>
            </a:xfrm>
            <a:custGeom>
              <a:avLst/>
              <a:gdLst>
                <a:gd name="T0" fmla="*/ 374 w 374"/>
                <a:gd name="T1" fmla="*/ 5 h 509"/>
                <a:gd name="T2" fmla="*/ 330 w 374"/>
                <a:gd name="T3" fmla="*/ 92 h 509"/>
                <a:gd name="T4" fmla="*/ 284 w 374"/>
                <a:gd name="T5" fmla="*/ 180 h 509"/>
                <a:gd name="T6" fmla="*/ 229 w 374"/>
                <a:gd name="T7" fmla="*/ 279 h 509"/>
                <a:gd name="T8" fmla="*/ 168 w 374"/>
                <a:gd name="T9" fmla="*/ 375 h 509"/>
                <a:gd name="T10" fmla="*/ 137 w 374"/>
                <a:gd name="T11" fmla="*/ 416 h 509"/>
                <a:gd name="T12" fmla="*/ 108 w 374"/>
                <a:gd name="T13" fmla="*/ 452 h 509"/>
                <a:gd name="T14" fmla="*/ 77 w 374"/>
                <a:gd name="T15" fmla="*/ 482 h 509"/>
                <a:gd name="T16" fmla="*/ 51 w 374"/>
                <a:gd name="T17" fmla="*/ 499 h 509"/>
                <a:gd name="T18" fmla="*/ 36 w 374"/>
                <a:gd name="T19" fmla="*/ 508 h 509"/>
                <a:gd name="T20" fmla="*/ 24 w 374"/>
                <a:gd name="T21" fmla="*/ 509 h 509"/>
                <a:gd name="T22" fmla="*/ 11 w 374"/>
                <a:gd name="T23" fmla="*/ 508 h 509"/>
                <a:gd name="T24" fmla="*/ 0 w 374"/>
                <a:gd name="T25" fmla="*/ 501 h 509"/>
                <a:gd name="T26" fmla="*/ 6 w 374"/>
                <a:gd name="T27" fmla="*/ 490 h 509"/>
                <a:gd name="T28" fmla="*/ 15 w 374"/>
                <a:gd name="T29" fmla="*/ 495 h 509"/>
                <a:gd name="T30" fmla="*/ 24 w 374"/>
                <a:gd name="T31" fmla="*/ 497 h 509"/>
                <a:gd name="T32" fmla="*/ 34 w 374"/>
                <a:gd name="T33" fmla="*/ 495 h 509"/>
                <a:gd name="T34" fmla="*/ 45 w 374"/>
                <a:gd name="T35" fmla="*/ 489 h 509"/>
                <a:gd name="T36" fmla="*/ 70 w 374"/>
                <a:gd name="T37" fmla="*/ 473 h 509"/>
                <a:gd name="T38" fmla="*/ 98 w 374"/>
                <a:gd name="T39" fmla="*/ 444 h 509"/>
                <a:gd name="T40" fmla="*/ 128 w 374"/>
                <a:gd name="T41" fmla="*/ 408 h 509"/>
                <a:gd name="T42" fmla="*/ 156 w 374"/>
                <a:gd name="T43" fmla="*/ 369 h 509"/>
                <a:gd name="T44" fmla="*/ 218 w 374"/>
                <a:gd name="T45" fmla="*/ 272 h 509"/>
                <a:gd name="T46" fmla="*/ 274 w 374"/>
                <a:gd name="T47" fmla="*/ 174 h 509"/>
                <a:gd name="T48" fmla="*/ 319 w 374"/>
                <a:gd name="T49" fmla="*/ 86 h 509"/>
                <a:gd name="T50" fmla="*/ 364 w 374"/>
                <a:gd name="T51" fmla="*/ 0 h 509"/>
                <a:gd name="T52" fmla="*/ 374 w 374"/>
                <a:gd name="T53" fmla="*/ 5 h 50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74"/>
                <a:gd name="T82" fmla="*/ 0 h 509"/>
                <a:gd name="T83" fmla="*/ 374 w 374"/>
                <a:gd name="T84" fmla="*/ 509 h 50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74" h="509">
                  <a:moveTo>
                    <a:pt x="374" y="5"/>
                  </a:moveTo>
                  <a:lnTo>
                    <a:pt x="330" y="92"/>
                  </a:lnTo>
                  <a:lnTo>
                    <a:pt x="284" y="180"/>
                  </a:lnTo>
                  <a:lnTo>
                    <a:pt x="229" y="279"/>
                  </a:lnTo>
                  <a:lnTo>
                    <a:pt x="168" y="375"/>
                  </a:lnTo>
                  <a:lnTo>
                    <a:pt x="137" y="416"/>
                  </a:lnTo>
                  <a:lnTo>
                    <a:pt x="108" y="452"/>
                  </a:lnTo>
                  <a:lnTo>
                    <a:pt x="77" y="482"/>
                  </a:lnTo>
                  <a:lnTo>
                    <a:pt x="51" y="499"/>
                  </a:lnTo>
                  <a:lnTo>
                    <a:pt x="36" y="508"/>
                  </a:lnTo>
                  <a:lnTo>
                    <a:pt x="24" y="509"/>
                  </a:lnTo>
                  <a:lnTo>
                    <a:pt x="11" y="508"/>
                  </a:lnTo>
                  <a:lnTo>
                    <a:pt x="0" y="501"/>
                  </a:lnTo>
                  <a:lnTo>
                    <a:pt x="6" y="490"/>
                  </a:lnTo>
                  <a:lnTo>
                    <a:pt x="15" y="495"/>
                  </a:lnTo>
                  <a:lnTo>
                    <a:pt x="24" y="497"/>
                  </a:lnTo>
                  <a:lnTo>
                    <a:pt x="34" y="495"/>
                  </a:lnTo>
                  <a:lnTo>
                    <a:pt x="45" y="489"/>
                  </a:lnTo>
                  <a:lnTo>
                    <a:pt x="70" y="473"/>
                  </a:lnTo>
                  <a:lnTo>
                    <a:pt x="98" y="444"/>
                  </a:lnTo>
                  <a:lnTo>
                    <a:pt x="128" y="408"/>
                  </a:lnTo>
                  <a:lnTo>
                    <a:pt x="156" y="369"/>
                  </a:lnTo>
                  <a:lnTo>
                    <a:pt x="218" y="272"/>
                  </a:lnTo>
                  <a:lnTo>
                    <a:pt x="274" y="174"/>
                  </a:lnTo>
                  <a:lnTo>
                    <a:pt x="319" y="86"/>
                  </a:lnTo>
                  <a:lnTo>
                    <a:pt x="364" y="0"/>
                  </a:lnTo>
                  <a:lnTo>
                    <a:pt x="374" y="5"/>
                  </a:lnTo>
                  <a:close/>
                </a:path>
              </a:pathLst>
            </a:custGeom>
            <a:solidFill>
              <a:srgbClr val="844CD6"/>
            </a:solidFill>
            <a:ln w="9525">
              <a:noFill/>
              <a:round/>
              <a:headEnd/>
              <a:tailEnd/>
            </a:ln>
          </p:spPr>
          <p:txBody>
            <a:bodyPr/>
            <a:lstStyle/>
            <a:p>
              <a:endParaRPr lang="ru-RU"/>
            </a:p>
          </p:txBody>
        </p:sp>
        <p:sp>
          <p:nvSpPr>
            <p:cNvPr id="23069" name="Freeform 1942"/>
            <p:cNvSpPr>
              <a:spLocks/>
            </p:cNvSpPr>
            <p:nvPr/>
          </p:nvSpPr>
          <p:spPr bwMode="auto">
            <a:xfrm>
              <a:off x="1822" y="3135"/>
              <a:ext cx="392" cy="504"/>
            </a:xfrm>
            <a:custGeom>
              <a:avLst/>
              <a:gdLst>
                <a:gd name="T0" fmla="*/ 14 w 392"/>
                <a:gd name="T1" fmla="*/ 504 h 504"/>
                <a:gd name="T2" fmla="*/ 6 w 392"/>
                <a:gd name="T3" fmla="*/ 494 h 504"/>
                <a:gd name="T4" fmla="*/ 0 w 392"/>
                <a:gd name="T5" fmla="*/ 483 h 504"/>
                <a:gd name="T6" fmla="*/ 0 w 392"/>
                <a:gd name="T7" fmla="*/ 457 h 504"/>
                <a:gd name="T8" fmla="*/ 10 w 392"/>
                <a:gd name="T9" fmla="*/ 425 h 504"/>
                <a:gd name="T10" fmla="*/ 30 w 392"/>
                <a:gd name="T11" fmla="*/ 387 h 504"/>
                <a:gd name="T12" fmla="*/ 55 w 392"/>
                <a:gd name="T13" fmla="*/ 350 h 504"/>
                <a:gd name="T14" fmla="*/ 87 w 392"/>
                <a:gd name="T15" fmla="*/ 307 h 504"/>
                <a:gd name="T16" fmla="*/ 161 w 392"/>
                <a:gd name="T17" fmla="*/ 222 h 504"/>
                <a:gd name="T18" fmla="*/ 240 w 392"/>
                <a:gd name="T19" fmla="*/ 137 h 504"/>
                <a:gd name="T20" fmla="*/ 312 w 392"/>
                <a:gd name="T21" fmla="*/ 66 h 504"/>
                <a:gd name="T22" fmla="*/ 383 w 392"/>
                <a:gd name="T23" fmla="*/ 0 h 504"/>
                <a:gd name="T24" fmla="*/ 392 w 392"/>
                <a:gd name="T25" fmla="*/ 7 h 504"/>
                <a:gd name="T26" fmla="*/ 321 w 392"/>
                <a:gd name="T27" fmla="*/ 74 h 504"/>
                <a:gd name="T28" fmla="*/ 250 w 392"/>
                <a:gd name="T29" fmla="*/ 145 h 504"/>
                <a:gd name="T30" fmla="*/ 170 w 392"/>
                <a:gd name="T31" fmla="*/ 229 h 504"/>
                <a:gd name="T32" fmla="*/ 97 w 392"/>
                <a:gd name="T33" fmla="*/ 314 h 504"/>
                <a:gd name="T34" fmla="*/ 65 w 392"/>
                <a:gd name="T35" fmla="*/ 357 h 504"/>
                <a:gd name="T36" fmla="*/ 40 w 392"/>
                <a:gd name="T37" fmla="*/ 395 h 504"/>
                <a:gd name="T38" fmla="*/ 21 w 392"/>
                <a:gd name="T39" fmla="*/ 432 h 504"/>
                <a:gd name="T40" fmla="*/ 11 w 392"/>
                <a:gd name="T41" fmla="*/ 460 h 504"/>
                <a:gd name="T42" fmla="*/ 11 w 392"/>
                <a:gd name="T43" fmla="*/ 481 h 504"/>
                <a:gd name="T44" fmla="*/ 16 w 392"/>
                <a:gd name="T45" fmla="*/ 487 h 504"/>
                <a:gd name="T46" fmla="*/ 22 w 392"/>
                <a:gd name="T47" fmla="*/ 494 h 504"/>
                <a:gd name="T48" fmla="*/ 14 w 392"/>
                <a:gd name="T49" fmla="*/ 504 h 50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92"/>
                <a:gd name="T76" fmla="*/ 0 h 504"/>
                <a:gd name="T77" fmla="*/ 392 w 392"/>
                <a:gd name="T78" fmla="*/ 504 h 50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92" h="504">
                  <a:moveTo>
                    <a:pt x="14" y="504"/>
                  </a:moveTo>
                  <a:lnTo>
                    <a:pt x="6" y="494"/>
                  </a:lnTo>
                  <a:lnTo>
                    <a:pt x="0" y="483"/>
                  </a:lnTo>
                  <a:lnTo>
                    <a:pt x="0" y="457"/>
                  </a:lnTo>
                  <a:lnTo>
                    <a:pt x="10" y="425"/>
                  </a:lnTo>
                  <a:lnTo>
                    <a:pt x="30" y="387"/>
                  </a:lnTo>
                  <a:lnTo>
                    <a:pt x="55" y="350"/>
                  </a:lnTo>
                  <a:lnTo>
                    <a:pt x="87" y="307"/>
                  </a:lnTo>
                  <a:lnTo>
                    <a:pt x="161" y="222"/>
                  </a:lnTo>
                  <a:lnTo>
                    <a:pt x="240" y="137"/>
                  </a:lnTo>
                  <a:lnTo>
                    <a:pt x="312" y="66"/>
                  </a:lnTo>
                  <a:lnTo>
                    <a:pt x="383" y="0"/>
                  </a:lnTo>
                  <a:lnTo>
                    <a:pt x="392" y="7"/>
                  </a:lnTo>
                  <a:lnTo>
                    <a:pt x="321" y="74"/>
                  </a:lnTo>
                  <a:lnTo>
                    <a:pt x="250" y="145"/>
                  </a:lnTo>
                  <a:lnTo>
                    <a:pt x="170" y="229"/>
                  </a:lnTo>
                  <a:lnTo>
                    <a:pt x="97" y="314"/>
                  </a:lnTo>
                  <a:lnTo>
                    <a:pt x="65" y="357"/>
                  </a:lnTo>
                  <a:lnTo>
                    <a:pt x="40" y="395"/>
                  </a:lnTo>
                  <a:lnTo>
                    <a:pt x="21" y="432"/>
                  </a:lnTo>
                  <a:lnTo>
                    <a:pt x="11" y="460"/>
                  </a:lnTo>
                  <a:lnTo>
                    <a:pt x="11" y="481"/>
                  </a:lnTo>
                  <a:lnTo>
                    <a:pt x="16" y="487"/>
                  </a:lnTo>
                  <a:lnTo>
                    <a:pt x="22" y="494"/>
                  </a:lnTo>
                  <a:lnTo>
                    <a:pt x="14" y="504"/>
                  </a:lnTo>
                  <a:close/>
                </a:path>
              </a:pathLst>
            </a:custGeom>
            <a:solidFill>
              <a:srgbClr val="844CD6"/>
            </a:solidFill>
            <a:ln w="9525">
              <a:noFill/>
              <a:round/>
              <a:headEnd/>
              <a:tailEnd/>
            </a:ln>
          </p:spPr>
          <p:txBody>
            <a:bodyPr/>
            <a:lstStyle/>
            <a:p>
              <a:endParaRPr lang="ru-RU"/>
            </a:p>
          </p:txBody>
        </p:sp>
        <p:sp>
          <p:nvSpPr>
            <p:cNvPr id="23070" name="Freeform 1943"/>
            <p:cNvSpPr>
              <a:spLocks/>
            </p:cNvSpPr>
            <p:nvPr/>
          </p:nvSpPr>
          <p:spPr bwMode="auto">
            <a:xfrm>
              <a:off x="1841" y="3628"/>
              <a:ext cx="6" cy="12"/>
            </a:xfrm>
            <a:custGeom>
              <a:avLst/>
              <a:gdLst>
                <a:gd name="T0" fmla="*/ 2 w 6"/>
                <a:gd name="T1" fmla="*/ 12 h 12"/>
                <a:gd name="T2" fmla="*/ 0 w 6"/>
                <a:gd name="T3" fmla="*/ 12 h 12"/>
                <a:gd name="T4" fmla="*/ 6 w 6"/>
                <a:gd name="T5" fmla="*/ 2 h 12"/>
                <a:gd name="T6" fmla="*/ 6 w 6"/>
                <a:gd name="T7" fmla="*/ 0 h 12"/>
                <a:gd name="T8" fmla="*/ 2 w 6"/>
                <a:gd name="T9" fmla="*/ 12 h 12"/>
                <a:gd name="T10" fmla="*/ 0 60000 65536"/>
                <a:gd name="T11" fmla="*/ 0 60000 65536"/>
                <a:gd name="T12" fmla="*/ 0 60000 65536"/>
                <a:gd name="T13" fmla="*/ 0 60000 65536"/>
                <a:gd name="T14" fmla="*/ 0 60000 65536"/>
                <a:gd name="T15" fmla="*/ 0 w 6"/>
                <a:gd name="T16" fmla="*/ 0 h 12"/>
                <a:gd name="T17" fmla="*/ 6 w 6"/>
                <a:gd name="T18" fmla="*/ 12 h 12"/>
              </a:gdLst>
              <a:ahLst/>
              <a:cxnLst>
                <a:cxn ang="T10">
                  <a:pos x="T0" y="T1"/>
                </a:cxn>
                <a:cxn ang="T11">
                  <a:pos x="T2" y="T3"/>
                </a:cxn>
                <a:cxn ang="T12">
                  <a:pos x="T4" y="T5"/>
                </a:cxn>
                <a:cxn ang="T13">
                  <a:pos x="T6" y="T7"/>
                </a:cxn>
                <a:cxn ang="T14">
                  <a:pos x="T8" y="T9"/>
                </a:cxn>
              </a:cxnLst>
              <a:rect l="T15" t="T16" r="T17" b="T18"/>
              <a:pathLst>
                <a:path w="6" h="12">
                  <a:moveTo>
                    <a:pt x="2" y="12"/>
                  </a:moveTo>
                  <a:lnTo>
                    <a:pt x="0" y="12"/>
                  </a:lnTo>
                  <a:lnTo>
                    <a:pt x="6" y="2"/>
                  </a:lnTo>
                  <a:lnTo>
                    <a:pt x="6" y="0"/>
                  </a:lnTo>
                  <a:lnTo>
                    <a:pt x="2" y="12"/>
                  </a:lnTo>
                  <a:close/>
                </a:path>
              </a:pathLst>
            </a:custGeom>
            <a:solidFill>
              <a:srgbClr val="844CD6"/>
            </a:solidFill>
            <a:ln w="9525">
              <a:noFill/>
              <a:round/>
              <a:headEnd/>
              <a:tailEnd/>
            </a:ln>
          </p:spPr>
          <p:txBody>
            <a:bodyPr/>
            <a:lstStyle/>
            <a:p>
              <a:endParaRPr lang="ru-RU"/>
            </a:p>
          </p:txBody>
        </p:sp>
        <p:sp>
          <p:nvSpPr>
            <p:cNvPr id="23071" name="Freeform 1944"/>
            <p:cNvSpPr>
              <a:spLocks/>
            </p:cNvSpPr>
            <p:nvPr/>
          </p:nvSpPr>
          <p:spPr bwMode="auto">
            <a:xfrm>
              <a:off x="2201" y="3135"/>
              <a:ext cx="13" cy="9"/>
            </a:xfrm>
            <a:custGeom>
              <a:avLst/>
              <a:gdLst>
                <a:gd name="T0" fmla="*/ 1 w 13"/>
                <a:gd name="T1" fmla="*/ 0 h 9"/>
                <a:gd name="T2" fmla="*/ 13 w 13"/>
                <a:gd name="T3" fmla="*/ 9 h 9"/>
                <a:gd name="T4" fmla="*/ 0 w 13"/>
                <a:gd name="T5" fmla="*/ 2 h 9"/>
                <a:gd name="T6" fmla="*/ 13 w 13"/>
                <a:gd name="T7" fmla="*/ 9 h 9"/>
                <a:gd name="T8" fmla="*/ 1 w 13"/>
                <a:gd name="T9" fmla="*/ 0 h 9"/>
                <a:gd name="T10" fmla="*/ 0 60000 65536"/>
                <a:gd name="T11" fmla="*/ 0 60000 65536"/>
                <a:gd name="T12" fmla="*/ 0 60000 65536"/>
                <a:gd name="T13" fmla="*/ 0 60000 65536"/>
                <a:gd name="T14" fmla="*/ 0 60000 65536"/>
                <a:gd name="T15" fmla="*/ 0 w 13"/>
                <a:gd name="T16" fmla="*/ 0 h 9"/>
                <a:gd name="T17" fmla="*/ 13 w 13"/>
                <a:gd name="T18" fmla="*/ 9 h 9"/>
              </a:gdLst>
              <a:ahLst/>
              <a:cxnLst>
                <a:cxn ang="T10">
                  <a:pos x="T0" y="T1"/>
                </a:cxn>
                <a:cxn ang="T11">
                  <a:pos x="T2" y="T3"/>
                </a:cxn>
                <a:cxn ang="T12">
                  <a:pos x="T4" y="T5"/>
                </a:cxn>
                <a:cxn ang="T13">
                  <a:pos x="T6" y="T7"/>
                </a:cxn>
                <a:cxn ang="T14">
                  <a:pos x="T8" y="T9"/>
                </a:cxn>
              </a:cxnLst>
              <a:rect l="T15" t="T16" r="T17" b="T18"/>
              <a:pathLst>
                <a:path w="13" h="9">
                  <a:moveTo>
                    <a:pt x="1" y="0"/>
                  </a:moveTo>
                  <a:lnTo>
                    <a:pt x="13" y="9"/>
                  </a:lnTo>
                  <a:lnTo>
                    <a:pt x="0" y="2"/>
                  </a:lnTo>
                  <a:lnTo>
                    <a:pt x="13" y="9"/>
                  </a:lnTo>
                  <a:lnTo>
                    <a:pt x="1" y="0"/>
                  </a:lnTo>
                  <a:close/>
                </a:path>
              </a:pathLst>
            </a:custGeom>
            <a:solidFill>
              <a:srgbClr val="844CD6"/>
            </a:solidFill>
            <a:ln w="9525">
              <a:noFill/>
              <a:round/>
              <a:headEnd/>
              <a:tailEnd/>
            </a:ln>
          </p:spPr>
          <p:txBody>
            <a:bodyPr/>
            <a:lstStyle/>
            <a:p>
              <a:endParaRPr lang="ru-RU"/>
            </a:p>
          </p:txBody>
        </p:sp>
        <p:sp>
          <p:nvSpPr>
            <p:cNvPr id="23072" name="Freeform 1945"/>
            <p:cNvSpPr>
              <a:spLocks/>
            </p:cNvSpPr>
            <p:nvPr/>
          </p:nvSpPr>
          <p:spPr bwMode="auto">
            <a:xfrm>
              <a:off x="2183" y="3169"/>
              <a:ext cx="87" cy="39"/>
            </a:xfrm>
            <a:custGeom>
              <a:avLst/>
              <a:gdLst>
                <a:gd name="T0" fmla="*/ 85 w 87"/>
                <a:gd name="T1" fmla="*/ 16 h 39"/>
                <a:gd name="T2" fmla="*/ 77 w 87"/>
                <a:gd name="T3" fmla="*/ 13 h 39"/>
                <a:gd name="T4" fmla="*/ 68 w 87"/>
                <a:gd name="T5" fmla="*/ 9 h 39"/>
                <a:gd name="T6" fmla="*/ 57 w 87"/>
                <a:gd name="T7" fmla="*/ 7 h 39"/>
                <a:gd name="T8" fmla="*/ 44 w 87"/>
                <a:gd name="T9" fmla="*/ 8 h 39"/>
                <a:gd name="T10" fmla="*/ 31 w 87"/>
                <a:gd name="T11" fmla="*/ 11 h 39"/>
                <a:gd name="T12" fmla="*/ 19 w 87"/>
                <a:gd name="T13" fmla="*/ 22 h 39"/>
                <a:gd name="T14" fmla="*/ 4 w 87"/>
                <a:gd name="T15" fmla="*/ 39 h 39"/>
                <a:gd name="T16" fmla="*/ 0 w 87"/>
                <a:gd name="T17" fmla="*/ 35 h 39"/>
                <a:gd name="T18" fmla="*/ 14 w 87"/>
                <a:gd name="T19" fmla="*/ 18 h 39"/>
                <a:gd name="T20" fmla="*/ 27 w 87"/>
                <a:gd name="T21" fmla="*/ 7 h 39"/>
                <a:gd name="T22" fmla="*/ 42 w 87"/>
                <a:gd name="T23" fmla="*/ 2 h 39"/>
                <a:gd name="T24" fmla="*/ 57 w 87"/>
                <a:gd name="T25" fmla="*/ 0 h 39"/>
                <a:gd name="T26" fmla="*/ 68 w 87"/>
                <a:gd name="T27" fmla="*/ 3 h 39"/>
                <a:gd name="T28" fmla="*/ 79 w 87"/>
                <a:gd name="T29" fmla="*/ 7 h 39"/>
                <a:gd name="T30" fmla="*/ 87 w 87"/>
                <a:gd name="T31" fmla="*/ 9 h 39"/>
                <a:gd name="T32" fmla="*/ 85 w 87"/>
                <a:gd name="T33" fmla="*/ 16 h 3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7"/>
                <a:gd name="T52" fmla="*/ 0 h 39"/>
                <a:gd name="T53" fmla="*/ 87 w 87"/>
                <a:gd name="T54" fmla="*/ 39 h 3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7" h="39">
                  <a:moveTo>
                    <a:pt x="85" y="16"/>
                  </a:moveTo>
                  <a:lnTo>
                    <a:pt x="77" y="13"/>
                  </a:lnTo>
                  <a:lnTo>
                    <a:pt x="68" y="9"/>
                  </a:lnTo>
                  <a:lnTo>
                    <a:pt x="57" y="7"/>
                  </a:lnTo>
                  <a:lnTo>
                    <a:pt x="44" y="8"/>
                  </a:lnTo>
                  <a:lnTo>
                    <a:pt x="31" y="11"/>
                  </a:lnTo>
                  <a:lnTo>
                    <a:pt x="19" y="22"/>
                  </a:lnTo>
                  <a:lnTo>
                    <a:pt x="4" y="39"/>
                  </a:lnTo>
                  <a:lnTo>
                    <a:pt x="0" y="35"/>
                  </a:lnTo>
                  <a:lnTo>
                    <a:pt x="14" y="18"/>
                  </a:lnTo>
                  <a:lnTo>
                    <a:pt x="27" y="7"/>
                  </a:lnTo>
                  <a:lnTo>
                    <a:pt x="42" y="2"/>
                  </a:lnTo>
                  <a:lnTo>
                    <a:pt x="57" y="0"/>
                  </a:lnTo>
                  <a:lnTo>
                    <a:pt x="68" y="3"/>
                  </a:lnTo>
                  <a:lnTo>
                    <a:pt x="79" y="7"/>
                  </a:lnTo>
                  <a:lnTo>
                    <a:pt x="87" y="9"/>
                  </a:lnTo>
                  <a:lnTo>
                    <a:pt x="85" y="16"/>
                  </a:lnTo>
                  <a:close/>
                </a:path>
              </a:pathLst>
            </a:custGeom>
            <a:solidFill>
              <a:srgbClr val="C195DB"/>
            </a:solidFill>
            <a:ln w="9525">
              <a:noFill/>
              <a:round/>
              <a:headEnd/>
              <a:tailEnd/>
            </a:ln>
          </p:spPr>
          <p:txBody>
            <a:bodyPr/>
            <a:lstStyle/>
            <a:p>
              <a:endParaRPr lang="ru-RU"/>
            </a:p>
          </p:txBody>
        </p:sp>
        <p:sp>
          <p:nvSpPr>
            <p:cNvPr id="23073" name="Freeform 1946"/>
            <p:cNvSpPr>
              <a:spLocks/>
            </p:cNvSpPr>
            <p:nvPr/>
          </p:nvSpPr>
          <p:spPr bwMode="auto">
            <a:xfrm>
              <a:off x="1843" y="3203"/>
              <a:ext cx="344" cy="438"/>
            </a:xfrm>
            <a:custGeom>
              <a:avLst/>
              <a:gdLst>
                <a:gd name="T0" fmla="*/ 344 w 344"/>
                <a:gd name="T1" fmla="*/ 4 h 438"/>
                <a:gd name="T2" fmla="*/ 289 w 344"/>
                <a:gd name="T3" fmla="*/ 103 h 438"/>
                <a:gd name="T4" fmla="*/ 243 w 344"/>
                <a:gd name="T5" fmla="*/ 180 h 438"/>
                <a:gd name="T6" fmla="*/ 192 w 344"/>
                <a:gd name="T7" fmla="*/ 262 h 438"/>
                <a:gd name="T8" fmla="*/ 138 w 344"/>
                <a:gd name="T9" fmla="*/ 336 h 438"/>
                <a:gd name="T10" fmla="*/ 111 w 344"/>
                <a:gd name="T11" fmla="*/ 370 h 438"/>
                <a:gd name="T12" fmla="*/ 83 w 344"/>
                <a:gd name="T13" fmla="*/ 396 h 438"/>
                <a:gd name="T14" fmla="*/ 60 w 344"/>
                <a:gd name="T15" fmla="*/ 419 h 438"/>
                <a:gd name="T16" fmla="*/ 36 w 344"/>
                <a:gd name="T17" fmla="*/ 432 h 438"/>
                <a:gd name="T18" fmla="*/ 16 w 344"/>
                <a:gd name="T19" fmla="*/ 438 h 438"/>
                <a:gd name="T20" fmla="*/ 0 w 344"/>
                <a:gd name="T21" fmla="*/ 433 h 438"/>
                <a:gd name="T22" fmla="*/ 2 w 344"/>
                <a:gd name="T23" fmla="*/ 426 h 438"/>
                <a:gd name="T24" fmla="*/ 16 w 344"/>
                <a:gd name="T25" fmla="*/ 432 h 438"/>
                <a:gd name="T26" fmla="*/ 35 w 344"/>
                <a:gd name="T27" fmla="*/ 426 h 438"/>
                <a:gd name="T28" fmla="*/ 55 w 344"/>
                <a:gd name="T29" fmla="*/ 413 h 438"/>
                <a:gd name="T30" fmla="*/ 79 w 344"/>
                <a:gd name="T31" fmla="*/ 392 h 438"/>
                <a:gd name="T32" fmla="*/ 106 w 344"/>
                <a:gd name="T33" fmla="*/ 364 h 438"/>
                <a:gd name="T34" fmla="*/ 132 w 344"/>
                <a:gd name="T35" fmla="*/ 332 h 438"/>
                <a:gd name="T36" fmla="*/ 186 w 344"/>
                <a:gd name="T37" fmla="*/ 257 h 438"/>
                <a:gd name="T38" fmla="*/ 239 w 344"/>
                <a:gd name="T39" fmla="*/ 175 h 438"/>
                <a:gd name="T40" fmla="*/ 284 w 344"/>
                <a:gd name="T41" fmla="*/ 99 h 438"/>
                <a:gd name="T42" fmla="*/ 340 w 344"/>
                <a:gd name="T43" fmla="*/ 0 h 438"/>
                <a:gd name="T44" fmla="*/ 344 w 344"/>
                <a:gd name="T45" fmla="*/ 4 h 43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44"/>
                <a:gd name="T70" fmla="*/ 0 h 438"/>
                <a:gd name="T71" fmla="*/ 344 w 344"/>
                <a:gd name="T72" fmla="*/ 438 h 43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44" h="438">
                  <a:moveTo>
                    <a:pt x="344" y="4"/>
                  </a:moveTo>
                  <a:lnTo>
                    <a:pt x="289" y="103"/>
                  </a:lnTo>
                  <a:lnTo>
                    <a:pt x="243" y="180"/>
                  </a:lnTo>
                  <a:lnTo>
                    <a:pt x="192" y="262"/>
                  </a:lnTo>
                  <a:lnTo>
                    <a:pt x="138" y="336"/>
                  </a:lnTo>
                  <a:lnTo>
                    <a:pt x="111" y="370"/>
                  </a:lnTo>
                  <a:lnTo>
                    <a:pt x="83" y="396"/>
                  </a:lnTo>
                  <a:lnTo>
                    <a:pt x="60" y="419"/>
                  </a:lnTo>
                  <a:lnTo>
                    <a:pt x="36" y="432"/>
                  </a:lnTo>
                  <a:lnTo>
                    <a:pt x="16" y="438"/>
                  </a:lnTo>
                  <a:lnTo>
                    <a:pt x="0" y="433"/>
                  </a:lnTo>
                  <a:lnTo>
                    <a:pt x="2" y="426"/>
                  </a:lnTo>
                  <a:lnTo>
                    <a:pt x="16" y="432"/>
                  </a:lnTo>
                  <a:lnTo>
                    <a:pt x="35" y="426"/>
                  </a:lnTo>
                  <a:lnTo>
                    <a:pt x="55" y="413"/>
                  </a:lnTo>
                  <a:lnTo>
                    <a:pt x="79" y="392"/>
                  </a:lnTo>
                  <a:lnTo>
                    <a:pt x="106" y="364"/>
                  </a:lnTo>
                  <a:lnTo>
                    <a:pt x="132" y="332"/>
                  </a:lnTo>
                  <a:lnTo>
                    <a:pt x="186" y="257"/>
                  </a:lnTo>
                  <a:lnTo>
                    <a:pt x="239" y="175"/>
                  </a:lnTo>
                  <a:lnTo>
                    <a:pt x="284" y="99"/>
                  </a:lnTo>
                  <a:lnTo>
                    <a:pt x="340" y="0"/>
                  </a:lnTo>
                  <a:lnTo>
                    <a:pt x="344" y="4"/>
                  </a:lnTo>
                  <a:close/>
                </a:path>
              </a:pathLst>
            </a:custGeom>
            <a:solidFill>
              <a:srgbClr val="C195DB"/>
            </a:solidFill>
            <a:ln w="9525">
              <a:noFill/>
              <a:round/>
              <a:headEnd/>
              <a:tailEnd/>
            </a:ln>
          </p:spPr>
          <p:txBody>
            <a:bodyPr/>
            <a:lstStyle/>
            <a:p>
              <a:endParaRPr lang="ru-RU"/>
            </a:p>
          </p:txBody>
        </p:sp>
        <p:sp>
          <p:nvSpPr>
            <p:cNvPr id="23074" name="Freeform 1947"/>
            <p:cNvSpPr>
              <a:spLocks/>
            </p:cNvSpPr>
            <p:nvPr/>
          </p:nvSpPr>
          <p:spPr bwMode="auto">
            <a:xfrm>
              <a:off x="2182" y="3203"/>
              <a:ext cx="4" cy="5"/>
            </a:xfrm>
            <a:custGeom>
              <a:avLst/>
              <a:gdLst>
                <a:gd name="T0" fmla="*/ 0 w 4"/>
                <a:gd name="T1" fmla="*/ 0 h 5"/>
                <a:gd name="T2" fmla="*/ 4 w 4"/>
                <a:gd name="T3" fmla="*/ 5 h 5"/>
                <a:gd name="T4" fmla="*/ 0 w 4"/>
                <a:gd name="T5" fmla="*/ 0 h 5"/>
                <a:gd name="T6" fmla="*/ 0 60000 65536"/>
                <a:gd name="T7" fmla="*/ 0 60000 65536"/>
                <a:gd name="T8" fmla="*/ 0 60000 65536"/>
                <a:gd name="T9" fmla="*/ 0 w 4"/>
                <a:gd name="T10" fmla="*/ 0 h 5"/>
                <a:gd name="T11" fmla="*/ 4 w 4"/>
                <a:gd name="T12" fmla="*/ 5 h 5"/>
              </a:gdLst>
              <a:ahLst/>
              <a:cxnLst>
                <a:cxn ang="T6">
                  <a:pos x="T0" y="T1"/>
                </a:cxn>
                <a:cxn ang="T7">
                  <a:pos x="T2" y="T3"/>
                </a:cxn>
                <a:cxn ang="T8">
                  <a:pos x="T4" y="T5"/>
                </a:cxn>
              </a:cxnLst>
              <a:rect l="T9" t="T10" r="T11" b="T12"/>
              <a:pathLst>
                <a:path w="4" h="5">
                  <a:moveTo>
                    <a:pt x="0" y="0"/>
                  </a:moveTo>
                  <a:lnTo>
                    <a:pt x="4" y="5"/>
                  </a:lnTo>
                  <a:lnTo>
                    <a:pt x="0" y="0"/>
                  </a:lnTo>
                  <a:close/>
                </a:path>
              </a:pathLst>
            </a:custGeom>
            <a:solidFill>
              <a:srgbClr val="C195DB"/>
            </a:solidFill>
            <a:ln w="9525">
              <a:noFill/>
              <a:round/>
              <a:headEnd/>
              <a:tailEnd/>
            </a:ln>
          </p:spPr>
          <p:txBody>
            <a:bodyPr/>
            <a:lstStyle/>
            <a:p>
              <a:endParaRPr lang="ru-RU"/>
            </a:p>
          </p:txBody>
        </p:sp>
        <p:sp>
          <p:nvSpPr>
            <p:cNvPr id="23075" name="Freeform 1948"/>
            <p:cNvSpPr>
              <a:spLocks/>
            </p:cNvSpPr>
            <p:nvPr/>
          </p:nvSpPr>
          <p:spPr bwMode="auto">
            <a:xfrm>
              <a:off x="1828" y="3180"/>
              <a:ext cx="326" cy="456"/>
            </a:xfrm>
            <a:custGeom>
              <a:avLst/>
              <a:gdLst>
                <a:gd name="T0" fmla="*/ 13 w 326"/>
                <a:gd name="T1" fmla="*/ 456 h 456"/>
                <a:gd name="T2" fmla="*/ 2 w 326"/>
                <a:gd name="T3" fmla="*/ 441 h 456"/>
                <a:gd name="T4" fmla="*/ 0 w 326"/>
                <a:gd name="T5" fmla="*/ 419 h 456"/>
                <a:gd name="T6" fmla="*/ 9 w 326"/>
                <a:gd name="T7" fmla="*/ 392 h 456"/>
                <a:gd name="T8" fmla="*/ 21 w 326"/>
                <a:gd name="T9" fmla="*/ 362 h 456"/>
                <a:gd name="T10" fmla="*/ 41 w 326"/>
                <a:gd name="T11" fmla="*/ 327 h 456"/>
                <a:gd name="T12" fmla="*/ 65 w 326"/>
                <a:gd name="T13" fmla="*/ 293 h 456"/>
                <a:gd name="T14" fmla="*/ 123 w 326"/>
                <a:gd name="T15" fmla="*/ 218 h 456"/>
                <a:gd name="T16" fmla="*/ 187 w 326"/>
                <a:gd name="T17" fmla="*/ 146 h 456"/>
                <a:gd name="T18" fmla="*/ 247 w 326"/>
                <a:gd name="T19" fmla="*/ 79 h 456"/>
                <a:gd name="T20" fmla="*/ 322 w 326"/>
                <a:gd name="T21" fmla="*/ 0 h 456"/>
                <a:gd name="T22" fmla="*/ 326 w 326"/>
                <a:gd name="T23" fmla="*/ 4 h 456"/>
                <a:gd name="T24" fmla="*/ 251 w 326"/>
                <a:gd name="T25" fmla="*/ 83 h 456"/>
                <a:gd name="T26" fmla="*/ 191 w 326"/>
                <a:gd name="T27" fmla="*/ 149 h 456"/>
                <a:gd name="T28" fmla="*/ 128 w 326"/>
                <a:gd name="T29" fmla="*/ 223 h 456"/>
                <a:gd name="T30" fmla="*/ 69 w 326"/>
                <a:gd name="T31" fmla="*/ 297 h 456"/>
                <a:gd name="T32" fmla="*/ 46 w 326"/>
                <a:gd name="T33" fmla="*/ 332 h 456"/>
                <a:gd name="T34" fmla="*/ 26 w 326"/>
                <a:gd name="T35" fmla="*/ 366 h 456"/>
                <a:gd name="T36" fmla="*/ 13 w 326"/>
                <a:gd name="T37" fmla="*/ 396 h 456"/>
                <a:gd name="T38" fmla="*/ 5 w 326"/>
                <a:gd name="T39" fmla="*/ 419 h 456"/>
                <a:gd name="T40" fmla="*/ 7 w 326"/>
                <a:gd name="T41" fmla="*/ 438 h 456"/>
                <a:gd name="T42" fmla="*/ 18 w 326"/>
                <a:gd name="T43" fmla="*/ 450 h 456"/>
                <a:gd name="T44" fmla="*/ 13 w 326"/>
                <a:gd name="T45" fmla="*/ 456 h 45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26"/>
                <a:gd name="T70" fmla="*/ 0 h 456"/>
                <a:gd name="T71" fmla="*/ 326 w 326"/>
                <a:gd name="T72" fmla="*/ 456 h 45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26" h="456">
                  <a:moveTo>
                    <a:pt x="13" y="456"/>
                  </a:moveTo>
                  <a:lnTo>
                    <a:pt x="2" y="441"/>
                  </a:lnTo>
                  <a:lnTo>
                    <a:pt x="0" y="419"/>
                  </a:lnTo>
                  <a:lnTo>
                    <a:pt x="9" y="392"/>
                  </a:lnTo>
                  <a:lnTo>
                    <a:pt x="21" y="362"/>
                  </a:lnTo>
                  <a:lnTo>
                    <a:pt x="41" y="327"/>
                  </a:lnTo>
                  <a:lnTo>
                    <a:pt x="65" y="293"/>
                  </a:lnTo>
                  <a:lnTo>
                    <a:pt x="123" y="218"/>
                  </a:lnTo>
                  <a:lnTo>
                    <a:pt x="187" y="146"/>
                  </a:lnTo>
                  <a:lnTo>
                    <a:pt x="247" y="79"/>
                  </a:lnTo>
                  <a:lnTo>
                    <a:pt x="322" y="0"/>
                  </a:lnTo>
                  <a:lnTo>
                    <a:pt x="326" y="4"/>
                  </a:lnTo>
                  <a:lnTo>
                    <a:pt x="251" y="83"/>
                  </a:lnTo>
                  <a:lnTo>
                    <a:pt x="191" y="149"/>
                  </a:lnTo>
                  <a:lnTo>
                    <a:pt x="128" y="223"/>
                  </a:lnTo>
                  <a:lnTo>
                    <a:pt x="69" y="297"/>
                  </a:lnTo>
                  <a:lnTo>
                    <a:pt x="46" y="332"/>
                  </a:lnTo>
                  <a:lnTo>
                    <a:pt x="26" y="366"/>
                  </a:lnTo>
                  <a:lnTo>
                    <a:pt x="13" y="396"/>
                  </a:lnTo>
                  <a:lnTo>
                    <a:pt x="5" y="419"/>
                  </a:lnTo>
                  <a:lnTo>
                    <a:pt x="7" y="438"/>
                  </a:lnTo>
                  <a:lnTo>
                    <a:pt x="18" y="450"/>
                  </a:lnTo>
                  <a:lnTo>
                    <a:pt x="13" y="456"/>
                  </a:lnTo>
                  <a:close/>
                </a:path>
              </a:pathLst>
            </a:custGeom>
            <a:solidFill>
              <a:srgbClr val="C195DB"/>
            </a:solidFill>
            <a:ln w="9525">
              <a:noFill/>
              <a:round/>
              <a:headEnd/>
              <a:tailEnd/>
            </a:ln>
          </p:spPr>
          <p:txBody>
            <a:bodyPr/>
            <a:lstStyle/>
            <a:p>
              <a:endParaRPr lang="ru-RU"/>
            </a:p>
          </p:txBody>
        </p:sp>
        <p:sp>
          <p:nvSpPr>
            <p:cNvPr id="23076" name="Freeform 1949"/>
            <p:cNvSpPr>
              <a:spLocks/>
            </p:cNvSpPr>
            <p:nvPr/>
          </p:nvSpPr>
          <p:spPr bwMode="auto">
            <a:xfrm>
              <a:off x="1843" y="3632"/>
              <a:ext cx="3" cy="7"/>
            </a:xfrm>
            <a:custGeom>
              <a:avLst/>
              <a:gdLst>
                <a:gd name="T0" fmla="*/ 2 w 3"/>
                <a:gd name="T1" fmla="*/ 7 h 7"/>
                <a:gd name="T2" fmla="*/ 0 w 3"/>
                <a:gd name="T3" fmla="*/ 6 h 7"/>
                <a:gd name="T4" fmla="*/ 3 w 3"/>
                <a:gd name="T5" fmla="*/ 0 h 7"/>
                <a:gd name="T6" fmla="*/ 2 w 3"/>
                <a:gd name="T7" fmla="*/ 7 h 7"/>
                <a:gd name="T8" fmla="*/ 0 60000 65536"/>
                <a:gd name="T9" fmla="*/ 0 60000 65536"/>
                <a:gd name="T10" fmla="*/ 0 60000 65536"/>
                <a:gd name="T11" fmla="*/ 0 60000 65536"/>
                <a:gd name="T12" fmla="*/ 0 w 3"/>
                <a:gd name="T13" fmla="*/ 0 h 7"/>
                <a:gd name="T14" fmla="*/ 3 w 3"/>
                <a:gd name="T15" fmla="*/ 7 h 7"/>
              </a:gdLst>
              <a:ahLst/>
              <a:cxnLst>
                <a:cxn ang="T8">
                  <a:pos x="T0" y="T1"/>
                </a:cxn>
                <a:cxn ang="T9">
                  <a:pos x="T2" y="T3"/>
                </a:cxn>
                <a:cxn ang="T10">
                  <a:pos x="T4" y="T5"/>
                </a:cxn>
                <a:cxn ang="T11">
                  <a:pos x="T6" y="T7"/>
                </a:cxn>
              </a:cxnLst>
              <a:rect l="T12" t="T13" r="T14" b="T15"/>
              <a:pathLst>
                <a:path w="3" h="7">
                  <a:moveTo>
                    <a:pt x="2" y="7"/>
                  </a:moveTo>
                  <a:lnTo>
                    <a:pt x="0" y="6"/>
                  </a:lnTo>
                  <a:lnTo>
                    <a:pt x="3" y="0"/>
                  </a:lnTo>
                  <a:lnTo>
                    <a:pt x="2" y="7"/>
                  </a:lnTo>
                  <a:close/>
                </a:path>
              </a:pathLst>
            </a:custGeom>
            <a:solidFill>
              <a:srgbClr val="C195DB"/>
            </a:solidFill>
            <a:ln w="9525">
              <a:noFill/>
              <a:round/>
              <a:headEnd/>
              <a:tailEnd/>
            </a:ln>
          </p:spPr>
          <p:txBody>
            <a:bodyPr/>
            <a:lstStyle/>
            <a:p>
              <a:endParaRPr lang="ru-RU"/>
            </a:p>
          </p:txBody>
        </p:sp>
        <p:sp>
          <p:nvSpPr>
            <p:cNvPr id="23077" name="Freeform 1950"/>
            <p:cNvSpPr>
              <a:spLocks/>
            </p:cNvSpPr>
            <p:nvPr/>
          </p:nvSpPr>
          <p:spPr bwMode="auto">
            <a:xfrm>
              <a:off x="2147" y="3096"/>
              <a:ext cx="26" cy="86"/>
            </a:xfrm>
            <a:custGeom>
              <a:avLst/>
              <a:gdLst>
                <a:gd name="T0" fmla="*/ 2 w 26"/>
                <a:gd name="T1" fmla="*/ 81 h 86"/>
                <a:gd name="T2" fmla="*/ 15 w 26"/>
                <a:gd name="T3" fmla="*/ 66 h 86"/>
                <a:gd name="T4" fmla="*/ 21 w 26"/>
                <a:gd name="T5" fmla="*/ 52 h 86"/>
                <a:gd name="T6" fmla="*/ 20 w 26"/>
                <a:gd name="T7" fmla="*/ 38 h 86"/>
                <a:gd name="T8" fmla="*/ 17 w 26"/>
                <a:gd name="T9" fmla="*/ 28 h 86"/>
                <a:gd name="T10" fmla="*/ 6 w 26"/>
                <a:gd name="T11" fmla="*/ 11 h 86"/>
                <a:gd name="T12" fmla="*/ 0 w 26"/>
                <a:gd name="T13" fmla="*/ 5 h 86"/>
                <a:gd name="T14" fmla="*/ 5 w 26"/>
                <a:gd name="T15" fmla="*/ 0 h 86"/>
                <a:gd name="T16" fmla="*/ 11 w 26"/>
                <a:gd name="T17" fmla="*/ 6 h 86"/>
                <a:gd name="T18" fmla="*/ 22 w 26"/>
                <a:gd name="T19" fmla="*/ 23 h 86"/>
                <a:gd name="T20" fmla="*/ 26 w 26"/>
                <a:gd name="T21" fmla="*/ 38 h 86"/>
                <a:gd name="T22" fmla="*/ 26 w 26"/>
                <a:gd name="T23" fmla="*/ 51 h 86"/>
                <a:gd name="T24" fmla="*/ 19 w 26"/>
                <a:gd name="T25" fmla="*/ 69 h 86"/>
                <a:gd name="T26" fmla="*/ 6 w 26"/>
                <a:gd name="T27" fmla="*/ 86 h 86"/>
                <a:gd name="T28" fmla="*/ 2 w 26"/>
                <a:gd name="T29" fmla="*/ 81 h 8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6"/>
                <a:gd name="T46" fmla="*/ 0 h 86"/>
                <a:gd name="T47" fmla="*/ 26 w 26"/>
                <a:gd name="T48" fmla="*/ 86 h 8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6" h="86">
                  <a:moveTo>
                    <a:pt x="2" y="81"/>
                  </a:moveTo>
                  <a:lnTo>
                    <a:pt x="15" y="66"/>
                  </a:lnTo>
                  <a:lnTo>
                    <a:pt x="21" y="52"/>
                  </a:lnTo>
                  <a:lnTo>
                    <a:pt x="20" y="38"/>
                  </a:lnTo>
                  <a:lnTo>
                    <a:pt x="17" y="28"/>
                  </a:lnTo>
                  <a:lnTo>
                    <a:pt x="6" y="11"/>
                  </a:lnTo>
                  <a:lnTo>
                    <a:pt x="0" y="5"/>
                  </a:lnTo>
                  <a:lnTo>
                    <a:pt x="5" y="0"/>
                  </a:lnTo>
                  <a:lnTo>
                    <a:pt x="11" y="6"/>
                  </a:lnTo>
                  <a:lnTo>
                    <a:pt x="22" y="23"/>
                  </a:lnTo>
                  <a:lnTo>
                    <a:pt x="26" y="38"/>
                  </a:lnTo>
                  <a:lnTo>
                    <a:pt x="26" y="51"/>
                  </a:lnTo>
                  <a:lnTo>
                    <a:pt x="19" y="69"/>
                  </a:lnTo>
                  <a:lnTo>
                    <a:pt x="6" y="86"/>
                  </a:lnTo>
                  <a:lnTo>
                    <a:pt x="2" y="81"/>
                  </a:lnTo>
                  <a:close/>
                </a:path>
              </a:pathLst>
            </a:custGeom>
            <a:solidFill>
              <a:srgbClr val="C195DB"/>
            </a:solidFill>
            <a:ln w="9525">
              <a:noFill/>
              <a:round/>
              <a:headEnd/>
              <a:tailEnd/>
            </a:ln>
          </p:spPr>
          <p:txBody>
            <a:bodyPr/>
            <a:lstStyle/>
            <a:p>
              <a:endParaRPr lang="ru-RU"/>
            </a:p>
          </p:txBody>
        </p:sp>
        <p:sp>
          <p:nvSpPr>
            <p:cNvPr id="23078" name="Freeform 1951"/>
            <p:cNvSpPr>
              <a:spLocks/>
            </p:cNvSpPr>
            <p:nvPr/>
          </p:nvSpPr>
          <p:spPr bwMode="auto">
            <a:xfrm>
              <a:off x="2149" y="3179"/>
              <a:ext cx="4" cy="3"/>
            </a:xfrm>
            <a:custGeom>
              <a:avLst/>
              <a:gdLst>
                <a:gd name="T0" fmla="*/ 4 w 4"/>
                <a:gd name="T1" fmla="*/ 3 h 3"/>
                <a:gd name="T2" fmla="*/ 0 w 4"/>
                <a:gd name="T3" fmla="*/ 0 h 3"/>
                <a:gd name="T4" fmla="*/ 0 w 4"/>
                <a:gd name="T5" fmla="*/ 1 h 3"/>
                <a:gd name="T6" fmla="*/ 4 w 4"/>
                <a:gd name="T7" fmla="*/ 3 h 3"/>
                <a:gd name="T8" fmla="*/ 0 60000 65536"/>
                <a:gd name="T9" fmla="*/ 0 60000 65536"/>
                <a:gd name="T10" fmla="*/ 0 60000 65536"/>
                <a:gd name="T11" fmla="*/ 0 60000 65536"/>
                <a:gd name="T12" fmla="*/ 0 w 4"/>
                <a:gd name="T13" fmla="*/ 0 h 3"/>
                <a:gd name="T14" fmla="*/ 4 w 4"/>
                <a:gd name="T15" fmla="*/ 3 h 3"/>
              </a:gdLst>
              <a:ahLst/>
              <a:cxnLst>
                <a:cxn ang="T8">
                  <a:pos x="T0" y="T1"/>
                </a:cxn>
                <a:cxn ang="T9">
                  <a:pos x="T2" y="T3"/>
                </a:cxn>
                <a:cxn ang="T10">
                  <a:pos x="T4" y="T5"/>
                </a:cxn>
                <a:cxn ang="T11">
                  <a:pos x="T6" y="T7"/>
                </a:cxn>
              </a:cxnLst>
              <a:rect l="T12" t="T13" r="T14" b="T15"/>
              <a:pathLst>
                <a:path w="4" h="3">
                  <a:moveTo>
                    <a:pt x="4" y="3"/>
                  </a:moveTo>
                  <a:lnTo>
                    <a:pt x="0" y="0"/>
                  </a:lnTo>
                  <a:lnTo>
                    <a:pt x="0" y="1"/>
                  </a:lnTo>
                  <a:lnTo>
                    <a:pt x="4" y="3"/>
                  </a:lnTo>
                  <a:close/>
                </a:path>
              </a:pathLst>
            </a:custGeom>
            <a:solidFill>
              <a:srgbClr val="C195DB"/>
            </a:solidFill>
            <a:ln w="9525">
              <a:noFill/>
              <a:round/>
              <a:headEnd/>
              <a:tailEnd/>
            </a:ln>
          </p:spPr>
          <p:txBody>
            <a:bodyPr/>
            <a:lstStyle/>
            <a:p>
              <a:endParaRPr lang="ru-RU"/>
            </a:p>
          </p:txBody>
        </p:sp>
        <p:sp>
          <p:nvSpPr>
            <p:cNvPr id="23079" name="Freeform 1952"/>
            <p:cNvSpPr>
              <a:spLocks/>
            </p:cNvSpPr>
            <p:nvPr/>
          </p:nvSpPr>
          <p:spPr bwMode="auto">
            <a:xfrm>
              <a:off x="3990" y="2575"/>
              <a:ext cx="599" cy="210"/>
            </a:xfrm>
            <a:custGeom>
              <a:avLst/>
              <a:gdLst>
                <a:gd name="T0" fmla="*/ 0 w 599"/>
                <a:gd name="T1" fmla="*/ 0 h 210"/>
                <a:gd name="T2" fmla="*/ 27 w 599"/>
                <a:gd name="T3" fmla="*/ 2 h 210"/>
                <a:gd name="T4" fmla="*/ 98 w 599"/>
                <a:gd name="T5" fmla="*/ 13 h 210"/>
                <a:gd name="T6" fmla="*/ 145 w 599"/>
                <a:gd name="T7" fmla="*/ 18 h 210"/>
                <a:gd name="T8" fmla="*/ 198 w 599"/>
                <a:gd name="T9" fmla="*/ 28 h 210"/>
                <a:gd name="T10" fmla="*/ 226 w 599"/>
                <a:gd name="T11" fmla="*/ 32 h 210"/>
                <a:gd name="T12" fmla="*/ 255 w 599"/>
                <a:gd name="T13" fmla="*/ 37 h 210"/>
                <a:gd name="T14" fmla="*/ 312 w 599"/>
                <a:gd name="T15" fmla="*/ 50 h 210"/>
                <a:gd name="T16" fmla="*/ 369 w 599"/>
                <a:gd name="T17" fmla="*/ 62 h 210"/>
                <a:gd name="T18" fmla="*/ 398 w 599"/>
                <a:gd name="T19" fmla="*/ 69 h 210"/>
                <a:gd name="T20" fmla="*/ 424 w 599"/>
                <a:gd name="T21" fmla="*/ 76 h 210"/>
                <a:gd name="T22" fmla="*/ 450 w 599"/>
                <a:gd name="T23" fmla="*/ 82 h 210"/>
                <a:gd name="T24" fmla="*/ 475 w 599"/>
                <a:gd name="T25" fmla="*/ 90 h 210"/>
                <a:gd name="T26" fmla="*/ 497 w 599"/>
                <a:gd name="T27" fmla="*/ 98 h 210"/>
                <a:gd name="T28" fmla="*/ 520 w 599"/>
                <a:gd name="T29" fmla="*/ 107 h 210"/>
                <a:gd name="T30" fmla="*/ 538 w 599"/>
                <a:gd name="T31" fmla="*/ 115 h 210"/>
                <a:gd name="T32" fmla="*/ 556 w 599"/>
                <a:gd name="T33" fmla="*/ 125 h 210"/>
                <a:gd name="T34" fmla="*/ 570 w 599"/>
                <a:gd name="T35" fmla="*/ 134 h 210"/>
                <a:gd name="T36" fmla="*/ 582 w 599"/>
                <a:gd name="T37" fmla="*/ 143 h 210"/>
                <a:gd name="T38" fmla="*/ 586 w 599"/>
                <a:gd name="T39" fmla="*/ 148 h 210"/>
                <a:gd name="T40" fmla="*/ 591 w 599"/>
                <a:gd name="T41" fmla="*/ 153 h 210"/>
                <a:gd name="T42" fmla="*/ 593 w 599"/>
                <a:gd name="T43" fmla="*/ 159 h 210"/>
                <a:gd name="T44" fmla="*/ 595 w 599"/>
                <a:gd name="T45" fmla="*/ 164 h 210"/>
                <a:gd name="T46" fmla="*/ 597 w 599"/>
                <a:gd name="T47" fmla="*/ 169 h 210"/>
                <a:gd name="T48" fmla="*/ 599 w 599"/>
                <a:gd name="T49" fmla="*/ 173 h 210"/>
                <a:gd name="T50" fmla="*/ 597 w 599"/>
                <a:gd name="T51" fmla="*/ 180 h 210"/>
                <a:gd name="T52" fmla="*/ 597 w 599"/>
                <a:gd name="T53" fmla="*/ 185 h 210"/>
                <a:gd name="T54" fmla="*/ 593 w 599"/>
                <a:gd name="T55" fmla="*/ 189 h 210"/>
                <a:gd name="T56" fmla="*/ 591 w 599"/>
                <a:gd name="T57" fmla="*/ 194 h 210"/>
                <a:gd name="T58" fmla="*/ 588 w 599"/>
                <a:gd name="T59" fmla="*/ 199 h 210"/>
                <a:gd name="T60" fmla="*/ 583 w 599"/>
                <a:gd name="T61" fmla="*/ 202 h 210"/>
                <a:gd name="T62" fmla="*/ 574 w 599"/>
                <a:gd name="T63" fmla="*/ 206 h 210"/>
                <a:gd name="T64" fmla="*/ 567 w 599"/>
                <a:gd name="T65" fmla="*/ 208 h 210"/>
                <a:gd name="T66" fmla="*/ 559 w 599"/>
                <a:gd name="T67" fmla="*/ 210 h 210"/>
                <a:gd name="T68" fmla="*/ 553 w 599"/>
                <a:gd name="T69" fmla="*/ 210 h 210"/>
                <a:gd name="T70" fmla="*/ 545 w 599"/>
                <a:gd name="T71" fmla="*/ 210 h 210"/>
                <a:gd name="T72" fmla="*/ 528 w 599"/>
                <a:gd name="T73" fmla="*/ 210 h 210"/>
                <a:gd name="T74" fmla="*/ 509 w 599"/>
                <a:gd name="T75" fmla="*/ 207 h 210"/>
                <a:gd name="T76" fmla="*/ 488 w 599"/>
                <a:gd name="T77" fmla="*/ 203 h 210"/>
                <a:gd name="T78" fmla="*/ 464 w 599"/>
                <a:gd name="T79" fmla="*/ 199 h 210"/>
                <a:gd name="T80" fmla="*/ 442 w 599"/>
                <a:gd name="T81" fmla="*/ 191 h 210"/>
                <a:gd name="T82" fmla="*/ 417 w 599"/>
                <a:gd name="T83" fmla="*/ 185 h 210"/>
                <a:gd name="T84" fmla="*/ 391 w 599"/>
                <a:gd name="T85" fmla="*/ 175 h 210"/>
                <a:gd name="T86" fmla="*/ 365 w 599"/>
                <a:gd name="T87" fmla="*/ 166 h 210"/>
                <a:gd name="T88" fmla="*/ 337 w 599"/>
                <a:gd name="T89" fmla="*/ 157 h 210"/>
                <a:gd name="T90" fmla="*/ 284 w 599"/>
                <a:gd name="T91" fmla="*/ 135 h 210"/>
                <a:gd name="T92" fmla="*/ 230 w 599"/>
                <a:gd name="T93" fmla="*/ 112 h 210"/>
                <a:gd name="T94" fmla="*/ 179 w 599"/>
                <a:gd name="T95" fmla="*/ 88 h 210"/>
                <a:gd name="T96" fmla="*/ 87 w 599"/>
                <a:gd name="T97" fmla="*/ 43 h 210"/>
                <a:gd name="T98" fmla="*/ 24 w 599"/>
                <a:gd name="T99" fmla="*/ 13 h 210"/>
                <a:gd name="T100" fmla="*/ 0 w 599"/>
                <a:gd name="T101" fmla="*/ 0 h 21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99"/>
                <a:gd name="T154" fmla="*/ 0 h 210"/>
                <a:gd name="T155" fmla="*/ 599 w 599"/>
                <a:gd name="T156" fmla="*/ 210 h 21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99" h="210">
                  <a:moveTo>
                    <a:pt x="0" y="0"/>
                  </a:moveTo>
                  <a:lnTo>
                    <a:pt x="27" y="2"/>
                  </a:lnTo>
                  <a:lnTo>
                    <a:pt x="98" y="13"/>
                  </a:lnTo>
                  <a:lnTo>
                    <a:pt x="145" y="18"/>
                  </a:lnTo>
                  <a:lnTo>
                    <a:pt x="198" y="28"/>
                  </a:lnTo>
                  <a:lnTo>
                    <a:pt x="226" y="32"/>
                  </a:lnTo>
                  <a:lnTo>
                    <a:pt x="255" y="37"/>
                  </a:lnTo>
                  <a:lnTo>
                    <a:pt x="312" y="50"/>
                  </a:lnTo>
                  <a:lnTo>
                    <a:pt x="369" y="62"/>
                  </a:lnTo>
                  <a:lnTo>
                    <a:pt x="398" y="69"/>
                  </a:lnTo>
                  <a:lnTo>
                    <a:pt x="424" y="76"/>
                  </a:lnTo>
                  <a:lnTo>
                    <a:pt x="450" y="82"/>
                  </a:lnTo>
                  <a:lnTo>
                    <a:pt x="475" y="90"/>
                  </a:lnTo>
                  <a:lnTo>
                    <a:pt x="497" y="98"/>
                  </a:lnTo>
                  <a:lnTo>
                    <a:pt x="520" y="107"/>
                  </a:lnTo>
                  <a:lnTo>
                    <a:pt x="538" y="115"/>
                  </a:lnTo>
                  <a:lnTo>
                    <a:pt x="556" y="125"/>
                  </a:lnTo>
                  <a:lnTo>
                    <a:pt x="570" y="134"/>
                  </a:lnTo>
                  <a:lnTo>
                    <a:pt x="582" y="143"/>
                  </a:lnTo>
                  <a:lnTo>
                    <a:pt x="586" y="148"/>
                  </a:lnTo>
                  <a:lnTo>
                    <a:pt x="591" y="153"/>
                  </a:lnTo>
                  <a:lnTo>
                    <a:pt x="593" y="159"/>
                  </a:lnTo>
                  <a:lnTo>
                    <a:pt x="595" y="164"/>
                  </a:lnTo>
                  <a:lnTo>
                    <a:pt x="597" y="169"/>
                  </a:lnTo>
                  <a:lnTo>
                    <a:pt x="599" y="173"/>
                  </a:lnTo>
                  <a:lnTo>
                    <a:pt x="597" y="180"/>
                  </a:lnTo>
                  <a:lnTo>
                    <a:pt x="597" y="185"/>
                  </a:lnTo>
                  <a:lnTo>
                    <a:pt x="593" y="189"/>
                  </a:lnTo>
                  <a:lnTo>
                    <a:pt x="591" y="194"/>
                  </a:lnTo>
                  <a:lnTo>
                    <a:pt x="588" y="199"/>
                  </a:lnTo>
                  <a:lnTo>
                    <a:pt x="583" y="202"/>
                  </a:lnTo>
                  <a:lnTo>
                    <a:pt x="574" y="206"/>
                  </a:lnTo>
                  <a:lnTo>
                    <a:pt x="567" y="208"/>
                  </a:lnTo>
                  <a:lnTo>
                    <a:pt x="559" y="210"/>
                  </a:lnTo>
                  <a:lnTo>
                    <a:pt x="553" y="210"/>
                  </a:lnTo>
                  <a:lnTo>
                    <a:pt x="545" y="210"/>
                  </a:lnTo>
                  <a:lnTo>
                    <a:pt x="528" y="210"/>
                  </a:lnTo>
                  <a:lnTo>
                    <a:pt x="509" y="207"/>
                  </a:lnTo>
                  <a:lnTo>
                    <a:pt x="488" y="203"/>
                  </a:lnTo>
                  <a:lnTo>
                    <a:pt x="464" y="199"/>
                  </a:lnTo>
                  <a:lnTo>
                    <a:pt x="442" y="191"/>
                  </a:lnTo>
                  <a:lnTo>
                    <a:pt x="417" y="185"/>
                  </a:lnTo>
                  <a:lnTo>
                    <a:pt x="391" y="175"/>
                  </a:lnTo>
                  <a:lnTo>
                    <a:pt x="365" y="166"/>
                  </a:lnTo>
                  <a:lnTo>
                    <a:pt x="337" y="157"/>
                  </a:lnTo>
                  <a:lnTo>
                    <a:pt x="284" y="135"/>
                  </a:lnTo>
                  <a:lnTo>
                    <a:pt x="230" y="112"/>
                  </a:lnTo>
                  <a:lnTo>
                    <a:pt x="179" y="88"/>
                  </a:lnTo>
                  <a:lnTo>
                    <a:pt x="87" y="43"/>
                  </a:lnTo>
                  <a:lnTo>
                    <a:pt x="24" y="13"/>
                  </a:lnTo>
                  <a:lnTo>
                    <a:pt x="0" y="0"/>
                  </a:lnTo>
                  <a:close/>
                </a:path>
              </a:pathLst>
            </a:custGeom>
            <a:solidFill>
              <a:srgbClr val="844CD6"/>
            </a:solidFill>
            <a:ln w="9525">
              <a:noFill/>
              <a:round/>
              <a:headEnd/>
              <a:tailEnd/>
            </a:ln>
          </p:spPr>
          <p:txBody>
            <a:bodyPr/>
            <a:lstStyle/>
            <a:p>
              <a:endParaRPr lang="ru-RU"/>
            </a:p>
          </p:txBody>
        </p:sp>
        <p:sp>
          <p:nvSpPr>
            <p:cNvPr id="23080" name="Freeform 1953"/>
            <p:cNvSpPr>
              <a:spLocks/>
            </p:cNvSpPr>
            <p:nvPr/>
          </p:nvSpPr>
          <p:spPr bwMode="auto">
            <a:xfrm>
              <a:off x="3989" y="2571"/>
              <a:ext cx="601" cy="189"/>
            </a:xfrm>
            <a:custGeom>
              <a:avLst/>
              <a:gdLst>
                <a:gd name="T0" fmla="*/ 3 w 601"/>
                <a:gd name="T1" fmla="*/ 0 h 189"/>
                <a:gd name="T2" fmla="*/ 101 w 601"/>
                <a:gd name="T3" fmla="*/ 13 h 189"/>
                <a:gd name="T4" fmla="*/ 200 w 601"/>
                <a:gd name="T5" fmla="*/ 28 h 189"/>
                <a:gd name="T6" fmla="*/ 314 w 601"/>
                <a:gd name="T7" fmla="*/ 49 h 189"/>
                <a:gd name="T8" fmla="*/ 425 w 601"/>
                <a:gd name="T9" fmla="*/ 75 h 189"/>
                <a:gd name="T10" fmla="*/ 476 w 601"/>
                <a:gd name="T11" fmla="*/ 91 h 189"/>
                <a:gd name="T12" fmla="*/ 521 w 601"/>
                <a:gd name="T13" fmla="*/ 108 h 189"/>
                <a:gd name="T14" fmla="*/ 556 w 601"/>
                <a:gd name="T15" fmla="*/ 125 h 189"/>
                <a:gd name="T16" fmla="*/ 582 w 601"/>
                <a:gd name="T17" fmla="*/ 145 h 189"/>
                <a:gd name="T18" fmla="*/ 592 w 601"/>
                <a:gd name="T19" fmla="*/ 154 h 189"/>
                <a:gd name="T20" fmla="*/ 598 w 601"/>
                <a:gd name="T21" fmla="*/ 168 h 189"/>
                <a:gd name="T22" fmla="*/ 601 w 601"/>
                <a:gd name="T23" fmla="*/ 178 h 189"/>
                <a:gd name="T24" fmla="*/ 599 w 601"/>
                <a:gd name="T25" fmla="*/ 189 h 189"/>
                <a:gd name="T26" fmla="*/ 593 w 601"/>
                <a:gd name="T27" fmla="*/ 187 h 189"/>
                <a:gd name="T28" fmla="*/ 594 w 601"/>
                <a:gd name="T29" fmla="*/ 178 h 189"/>
                <a:gd name="T30" fmla="*/ 592 w 601"/>
                <a:gd name="T31" fmla="*/ 170 h 189"/>
                <a:gd name="T32" fmla="*/ 587 w 601"/>
                <a:gd name="T33" fmla="*/ 159 h 189"/>
                <a:gd name="T34" fmla="*/ 577 w 601"/>
                <a:gd name="T35" fmla="*/ 149 h 189"/>
                <a:gd name="T36" fmla="*/ 552 w 601"/>
                <a:gd name="T37" fmla="*/ 131 h 189"/>
                <a:gd name="T38" fmla="*/ 516 w 601"/>
                <a:gd name="T39" fmla="*/ 114 h 189"/>
                <a:gd name="T40" fmla="*/ 473 w 601"/>
                <a:gd name="T41" fmla="*/ 96 h 189"/>
                <a:gd name="T42" fmla="*/ 423 w 601"/>
                <a:gd name="T43" fmla="*/ 80 h 189"/>
                <a:gd name="T44" fmla="*/ 311 w 601"/>
                <a:gd name="T45" fmla="*/ 54 h 189"/>
                <a:gd name="T46" fmla="*/ 197 w 601"/>
                <a:gd name="T47" fmla="*/ 34 h 189"/>
                <a:gd name="T48" fmla="*/ 97 w 601"/>
                <a:gd name="T49" fmla="*/ 17 h 189"/>
                <a:gd name="T50" fmla="*/ 0 w 601"/>
                <a:gd name="T51" fmla="*/ 6 h 189"/>
                <a:gd name="T52" fmla="*/ 3 w 601"/>
                <a:gd name="T53" fmla="*/ 0 h 18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01"/>
                <a:gd name="T82" fmla="*/ 0 h 189"/>
                <a:gd name="T83" fmla="*/ 601 w 601"/>
                <a:gd name="T84" fmla="*/ 189 h 18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01" h="189">
                  <a:moveTo>
                    <a:pt x="3" y="0"/>
                  </a:moveTo>
                  <a:lnTo>
                    <a:pt x="101" y="13"/>
                  </a:lnTo>
                  <a:lnTo>
                    <a:pt x="200" y="28"/>
                  </a:lnTo>
                  <a:lnTo>
                    <a:pt x="314" y="49"/>
                  </a:lnTo>
                  <a:lnTo>
                    <a:pt x="425" y="75"/>
                  </a:lnTo>
                  <a:lnTo>
                    <a:pt x="476" y="91"/>
                  </a:lnTo>
                  <a:lnTo>
                    <a:pt x="521" y="108"/>
                  </a:lnTo>
                  <a:lnTo>
                    <a:pt x="556" y="125"/>
                  </a:lnTo>
                  <a:lnTo>
                    <a:pt x="582" y="145"/>
                  </a:lnTo>
                  <a:lnTo>
                    <a:pt x="592" y="154"/>
                  </a:lnTo>
                  <a:lnTo>
                    <a:pt x="598" y="168"/>
                  </a:lnTo>
                  <a:lnTo>
                    <a:pt x="601" y="178"/>
                  </a:lnTo>
                  <a:lnTo>
                    <a:pt x="599" y="189"/>
                  </a:lnTo>
                  <a:lnTo>
                    <a:pt x="593" y="187"/>
                  </a:lnTo>
                  <a:lnTo>
                    <a:pt x="594" y="178"/>
                  </a:lnTo>
                  <a:lnTo>
                    <a:pt x="592" y="170"/>
                  </a:lnTo>
                  <a:lnTo>
                    <a:pt x="587" y="159"/>
                  </a:lnTo>
                  <a:lnTo>
                    <a:pt x="577" y="149"/>
                  </a:lnTo>
                  <a:lnTo>
                    <a:pt x="552" y="131"/>
                  </a:lnTo>
                  <a:lnTo>
                    <a:pt x="516" y="114"/>
                  </a:lnTo>
                  <a:lnTo>
                    <a:pt x="473" y="96"/>
                  </a:lnTo>
                  <a:lnTo>
                    <a:pt x="423" y="80"/>
                  </a:lnTo>
                  <a:lnTo>
                    <a:pt x="311" y="54"/>
                  </a:lnTo>
                  <a:lnTo>
                    <a:pt x="197" y="34"/>
                  </a:lnTo>
                  <a:lnTo>
                    <a:pt x="97" y="17"/>
                  </a:lnTo>
                  <a:lnTo>
                    <a:pt x="0" y="6"/>
                  </a:lnTo>
                  <a:lnTo>
                    <a:pt x="3" y="0"/>
                  </a:lnTo>
                  <a:close/>
                </a:path>
              </a:pathLst>
            </a:custGeom>
            <a:solidFill>
              <a:srgbClr val="C195DB"/>
            </a:solidFill>
            <a:ln w="9525">
              <a:noFill/>
              <a:round/>
              <a:headEnd/>
              <a:tailEnd/>
            </a:ln>
          </p:spPr>
          <p:txBody>
            <a:bodyPr/>
            <a:lstStyle/>
            <a:p>
              <a:endParaRPr lang="ru-RU"/>
            </a:p>
          </p:txBody>
        </p:sp>
        <p:sp>
          <p:nvSpPr>
            <p:cNvPr id="23081" name="Freeform 1954"/>
            <p:cNvSpPr>
              <a:spLocks/>
            </p:cNvSpPr>
            <p:nvPr/>
          </p:nvSpPr>
          <p:spPr bwMode="auto">
            <a:xfrm>
              <a:off x="3990" y="2571"/>
              <a:ext cx="599" cy="217"/>
            </a:xfrm>
            <a:custGeom>
              <a:avLst/>
              <a:gdLst>
                <a:gd name="T0" fmla="*/ 599 w 599"/>
                <a:gd name="T1" fmla="*/ 189 h 217"/>
                <a:gd name="T2" fmla="*/ 591 w 599"/>
                <a:gd name="T3" fmla="*/ 200 h 217"/>
                <a:gd name="T4" fmla="*/ 582 w 599"/>
                <a:gd name="T5" fmla="*/ 208 h 217"/>
                <a:gd name="T6" fmla="*/ 572 w 599"/>
                <a:gd name="T7" fmla="*/ 215 h 217"/>
                <a:gd name="T8" fmla="*/ 559 w 599"/>
                <a:gd name="T9" fmla="*/ 217 h 217"/>
                <a:gd name="T10" fmla="*/ 526 w 599"/>
                <a:gd name="T11" fmla="*/ 217 h 217"/>
                <a:gd name="T12" fmla="*/ 486 w 599"/>
                <a:gd name="T13" fmla="*/ 212 h 217"/>
                <a:gd name="T14" fmla="*/ 441 w 599"/>
                <a:gd name="T15" fmla="*/ 199 h 217"/>
                <a:gd name="T16" fmla="*/ 390 w 599"/>
                <a:gd name="T17" fmla="*/ 183 h 217"/>
                <a:gd name="T18" fmla="*/ 283 w 599"/>
                <a:gd name="T19" fmla="*/ 142 h 217"/>
                <a:gd name="T20" fmla="*/ 178 w 599"/>
                <a:gd name="T21" fmla="*/ 95 h 217"/>
                <a:gd name="T22" fmla="*/ 87 w 599"/>
                <a:gd name="T23" fmla="*/ 51 h 217"/>
                <a:gd name="T24" fmla="*/ 0 w 599"/>
                <a:gd name="T25" fmla="*/ 6 h 217"/>
                <a:gd name="T26" fmla="*/ 2 w 599"/>
                <a:gd name="T27" fmla="*/ 0 h 217"/>
                <a:gd name="T28" fmla="*/ 88 w 599"/>
                <a:gd name="T29" fmla="*/ 45 h 217"/>
                <a:gd name="T30" fmla="*/ 180 w 599"/>
                <a:gd name="T31" fmla="*/ 88 h 217"/>
                <a:gd name="T32" fmla="*/ 284 w 599"/>
                <a:gd name="T33" fmla="*/ 135 h 217"/>
                <a:gd name="T34" fmla="*/ 392 w 599"/>
                <a:gd name="T35" fmla="*/ 176 h 217"/>
                <a:gd name="T36" fmla="*/ 443 w 599"/>
                <a:gd name="T37" fmla="*/ 193 h 217"/>
                <a:gd name="T38" fmla="*/ 486 w 599"/>
                <a:gd name="T39" fmla="*/ 205 h 217"/>
                <a:gd name="T40" fmla="*/ 526 w 599"/>
                <a:gd name="T41" fmla="*/ 212 h 217"/>
                <a:gd name="T42" fmla="*/ 559 w 599"/>
                <a:gd name="T43" fmla="*/ 212 h 217"/>
                <a:gd name="T44" fmla="*/ 571 w 599"/>
                <a:gd name="T45" fmla="*/ 208 h 217"/>
                <a:gd name="T46" fmla="*/ 578 w 599"/>
                <a:gd name="T47" fmla="*/ 204 h 217"/>
                <a:gd name="T48" fmla="*/ 586 w 599"/>
                <a:gd name="T49" fmla="*/ 195 h 217"/>
                <a:gd name="T50" fmla="*/ 592 w 599"/>
                <a:gd name="T51" fmla="*/ 187 h 217"/>
                <a:gd name="T52" fmla="*/ 599 w 599"/>
                <a:gd name="T53" fmla="*/ 189 h 21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99"/>
                <a:gd name="T82" fmla="*/ 0 h 217"/>
                <a:gd name="T83" fmla="*/ 599 w 599"/>
                <a:gd name="T84" fmla="*/ 217 h 21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99" h="217">
                  <a:moveTo>
                    <a:pt x="599" y="189"/>
                  </a:moveTo>
                  <a:lnTo>
                    <a:pt x="591" y="200"/>
                  </a:lnTo>
                  <a:lnTo>
                    <a:pt x="582" y="208"/>
                  </a:lnTo>
                  <a:lnTo>
                    <a:pt x="572" y="215"/>
                  </a:lnTo>
                  <a:lnTo>
                    <a:pt x="559" y="217"/>
                  </a:lnTo>
                  <a:lnTo>
                    <a:pt x="526" y="217"/>
                  </a:lnTo>
                  <a:lnTo>
                    <a:pt x="486" y="212"/>
                  </a:lnTo>
                  <a:lnTo>
                    <a:pt x="441" y="199"/>
                  </a:lnTo>
                  <a:lnTo>
                    <a:pt x="390" y="183"/>
                  </a:lnTo>
                  <a:lnTo>
                    <a:pt x="283" y="142"/>
                  </a:lnTo>
                  <a:lnTo>
                    <a:pt x="178" y="95"/>
                  </a:lnTo>
                  <a:lnTo>
                    <a:pt x="87" y="51"/>
                  </a:lnTo>
                  <a:lnTo>
                    <a:pt x="0" y="6"/>
                  </a:lnTo>
                  <a:lnTo>
                    <a:pt x="2" y="0"/>
                  </a:lnTo>
                  <a:lnTo>
                    <a:pt x="88" y="45"/>
                  </a:lnTo>
                  <a:lnTo>
                    <a:pt x="180" y="88"/>
                  </a:lnTo>
                  <a:lnTo>
                    <a:pt x="284" y="135"/>
                  </a:lnTo>
                  <a:lnTo>
                    <a:pt x="392" y="176"/>
                  </a:lnTo>
                  <a:lnTo>
                    <a:pt x="443" y="193"/>
                  </a:lnTo>
                  <a:lnTo>
                    <a:pt x="486" y="205"/>
                  </a:lnTo>
                  <a:lnTo>
                    <a:pt x="526" y="212"/>
                  </a:lnTo>
                  <a:lnTo>
                    <a:pt x="559" y="212"/>
                  </a:lnTo>
                  <a:lnTo>
                    <a:pt x="571" y="208"/>
                  </a:lnTo>
                  <a:lnTo>
                    <a:pt x="578" y="204"/>
                  </a:lnTo>
                  <a:lnTo>
                    <a:pt x="586" y="195"/>
                  </a:lnTo>
                  <a:lnTo>
                    <a:pt x="592" y="187"/>
                  </a:lnTo>
                  <a:lnTo>
                    <a:pt x="599" y="189"/>
                  </a:lnTo>
                  <a:close/>
                </a:path>
              </a:pathLst>
            </a:custGeom>
            <a:solidFill>
              <a:srgbClr val="C195DB"/>
            </a:solidFill>
            <a:ln w="9525">
              <a:noFill/>
              <a:round/>
              <a:headEnd/>
              <a:tailEnd/>
            </a:ln>
          </p:spPr>
          <p:txBody>
            <a:bodyPr/>
            <a:lstStyle/>
            <a:p>
              <a:endParaRPr lang="ru-RU"/>
            </a:p>
          </p:txBody>
        </p:sp>
        <p:sp>
          <p:nvSpPr>
            <p:cNvPr id="23082" name="Freeform 1955"/>
            <p:cNvSpPr>
              <a:spLocks/>
            </p:cNvSpPr>
            <p:nvPr/>
          </p:nvSpPr>
          <p:spPr bwMode="auto">
            <a:xfrm>
              <a:off x="4584" y="2758"/>
              <a:ext cx="6" cy="2"/>
            </a:xfrm>
            <a:custGeom>
              <a:avLst/>
              <a:gdLst>
                <a:gd name="T0" fmla="*/ 6 w 6"/>
                <a:gd name="T1" fmla="*/ 2 h 2"/>
                <a:gd name="T2" fmla="*/ 0 w 6"/>
                <a:gd name="T3" fmla="*/ 0 h 2"/>
                <a:gd name="T4" fmla="*/ 6 w 6"/>
                <a:gd name="T5" fmla="*/ 2 h 2"/>
                <a:gd name="T6" fmla="*/ 0 60000 65536"/>
                <a:gd name="T7" fmla="*/ 0 60000 65536"/>
                <a:gd name="T8" fmla="*/ 0 60000 65536"/>
                <a:gd name="T9" fmla="*/ 0 w 6"/>
                <a:gd name="T10" fmla="*/ 0 h 2"/>
                <a:gd name="T11" fmla="*/ 6 w 6"/>
                <a:gd name="T12" fmla="*/ 2 h 2"/>
              </a:gdLst>
              <a:ahLst/>
              <a:cxnLst>
                <a:cxn ang="T6">
                  <a:pos x="T0" y="T1"/>
                </a:cxn>
                <a:cxn ang="T7">
                  <a:pos x="T2" y="T3"/>
                </a:cxn>
                <a:cxn ang="T8">
                  <a:pos x="T4" y="T5"/>
                </a:cxn>
              </a:cxnLst>
              <a:rect l="T9" t="T10" r="T11" b="T12"/>
              <a:pathLst>
                <a:path w="6" h="2">
                  <a:moveTo>
                    <a:pt x="6" y="2"/>
                  </a:moveTo>
                  <a:lnTo>
                    <a:pt x="0" y="0"/>
                  </a:lnTo>
                  <a:lnTo>
                    <a:pt x="6" y="2"/>
                  </a:lnTo>
                  <a:close/>
                </a:path>
              </a:pathLst>
            </a:custGeom>
            <a:solidFill>
              <a:srgbClr val="C195DB"/>
            </a:solidFill>
            <a:ln w="9525">
              <a:noFill/>
              <a:round/>
              <a:headEnd/>
              <a:tailEnd/>
            </a:ln>
          </p:spPr>
          <p:txBody>
            <a:bodyPr/>
            <a:lstStyle/>
            <a:p>
              <a:endParaRPr lang="ru-RU"/>
            </a:p>
          </p:txBody>
        </p:sp>
        <p:sp>
          <p:nvSpPr>
            <p:cNvPr id="23083" name="Freeform 1956"/>
            <p:cNvSpPr>
              <a:spLocks/>
            </p:cNvSpPr>
            <p:nvPr/>
          </p:nvSpPr>
          <p:spPr bwMode="auto">
            <a:xfrm>
              <a:off x="3989" y="2571"/>
              <a:ext cx="1" cy="7"/>
            </a:xfrm>
            <a:custGeom>
              <a:avLst/>
              <a:gdLst>
                <a:gd name="T0" fmla="*/ 0 w 1"/>
                <a:gd name="T1" fmla="*/ 7 h 7"/>
                <a:gd name="T2" fmla="*/ 1 w 1"/>
                <a:gd name="T3" fmla="*/ 0 h 7"/>
                <a:gd name="T4" fmla="*/ 0 w 1"/>
                <a:gd name="T5" fmla="*/ 6 h 7"/>
                <a:gd name="T6" fmla="*/ 1 w 1"/>
                <a:gd name="T7" fmla="*/ 0 h 7"/>
                <a:gd name="T8" fmla="*/ 0 w 1"/>
                <a:gd name="T9" fmla="*/ 7 h 7"/>
                <a:gd name="T10" fmla="*/ 0 60000 65536"/>
                <a:gd name="T11" fmla="*/ 0 60000 65536"/>
                <a:gd name="T12" fmla="*/ 0 60000 65536"/>
                <a:gd name="T13" fmla="*/ 0 60000 65536"/>
                <a:gd name="T14" fmla="*/ 0 60000 65536"/>
                <a:gd name="T15" fmla="*/ 0 w 1"/>
                <a:gd name="T16" fmla="*/ 0 h 7"/>
                <a:gd name="T17" fmla="*/ 1 w 1"/>
                <a:gd name="T18" fmla="*/ 7 h 7"/>
              </a:gdLst>
              <a:ahLst/>
              <a:cxnLst>
                <a:cxn ang="T10">
                  <a:pos x="T0" y="T1"/>
                </a:cxn>
                <a:cxn ang="T11">
                  <a:pos x="T2" y="T3"/>
                </a:cxn>
                <a:cxn ang="T12">
                  <a:pos x="T4" y="T5"/>
                </a:cxn>
                <a:cxn ang="T13">
                  <a:pos x="T6" y="T7"/>
                </a:cxn>
                <a:cxn ang="T14">
                  <a:pos x="T8" y="T9"/>
                </a:cxn>
              </a:cxnLst>
              <a:rect l="T15" t="T16" r="T17" b="T18"/>
              <a:pathLst>
                <a:path w="1" h="7">
                  <a:moveTo>
                    <a:pt x="0" y="7"/>
                  </a:moveTo>
                  <a:lnTo>
                    <a:pt x="1" y="0"/>
                  </a:lnTo>
                  <a:lnTo>
                    <a:pt x="0" y="6"/>
                  </a:lnTo>
                  <a:lnTo>
                    <a:pt x="1" y="0"/>
                  </a:lnTo>
                  <a:lnTo>
                    <a:pt x="0" y="7"/>
                  </a:lnTo>
                  <a:close/>
                </a:path>
              </a:pathLst>
            </a:custGeom>
            <a:solidFill>
              <a:srgbClr val="C195DB"/>
            </a:solidFill>
            <a:ln w="9525">
              <a:noFill/>
              <a:round/>
              <a:headEnd/>
              <a:tailEnd/>
            </a:ln>
          </p:spPr>
          <p:txBody>
            <a:bodyPr/>
            <a:lstStyle/>
            <a:p>
              <a:endParaRPr lang="ru-RU"/>
            </a:p>
          </p:txBody>
        </p:sp>
        <p:sp>
          <p:nvSpPr>
            <p:cNvPr id="23084" name="Freeform 1957"/>
            <p:cNvSpPr>
              <a:spLocks/>
            </p:cNvSpPr>
            <p:nvPr/>
          </p:nvSpPr>
          <p:spPr bwMode="auto">
            <a:xfrm>
              <a:off x="4011" y="2503"/>
              <a:ext cx="57" cy="71"/>
            </a:xfrm>
            <a:custGeom>
              <a:avLst/>
              <a:gdLst>
                <a:gd name="T0" fmla="*/ 8 w 57"/>
                <a:gd name="T1" fmla="*/ 2 h 71"/>
                <a:gd name="T2" fmla="*/ 6 w 57"/>
                <a:gd name="T3" fmla="*/ 10 h 71"/>
                <a:gd name="T4" fmla="*/ 8 w 57"/>
                <a:gd name="T5" fmla="*/ 31 h 71"/>
                <a:gd name="T6" fmla="*/ 11 w 57"/>
                <a:gd name="T7" fmla="*/ 39 h 71"/>
                <a:gd name="T8" fmla="*/ 21 w 57"/>
                <a:gd name="T9" fmla="*/ 50 h 71"/>
                <a:gd name="T10" fmla="*/ 35 w 57"/>
                <a:gd name="T11" fmla="*/ 60 h 71"/>
                <a:gd name="T12" fmla="*/ 57 w 57"/>
                <a:gd name="T13" fmla="*/ 66 h 71"/>
                <a:gd name="T14" fmla="*/ 54 w 57"/>
                <a:gd name="T15" fmla="*/ 71 h 71"/>
                <a:gd name="T16" fmla="*/ 30 w 57"/>
                <a:gd name="T17" fmla="*/ 64 h 71"/>
                <a:gd name="T18" fmla="*/ 16 w 57"/>
                <a:gd name="T19" fmla="*/ 55 h 71"/>
                <a:gd name="T20" fmla="*/ 6 w 57"/>
                <a:gd name="T21" fmla="*/ 43 h 71"/>
                <a:gd name="T22" fmla="*/ 2 w 57"/>
                <a:gd name="T23" fmla="*/ 31 h 71"/>
                <a:gd name="T24" fmla="*/ 0 w 57"/>
                <a:gd name="T25" fmla="*/ 10 h 71"/>
                <a:gd name="T26" fmla="*/ 2 w 57"/>
                <a:gd name="T27" fmla="*/ 0 h 71"/>
                <a:gd name="T28" fmla="*/ 8 w 57"/>
                <a:gd name="T29" fmla="*/ 2 h 7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7"/>
                <a:gd name="T46" fmla="*/ 0 h 71"/>
                <a:gd name="T47" fmla="*/ 57 w 57"/>
                <a:gd name="T48" fmla="*/ 71 h 7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7" h="71">
                  <a:moveTo>
                    <a:pt x="8" y="2"/>
                  </a:moveTo>
                  <a:lnTo>
                    <a:pt x="6" y="10"/>
                  </a:lnTo>
                  <a:lnTo>
                    <a:pt x="8" y="31"/>
                  </a:lnTo>
                  <a:lnTo>
                    <a:pt x="11" y="39"/>
                  </a:lnTo>
                  <a:lnTo>
                    <a:pt x="21" y="50"/>
                  </a:lnTo>
                  <a:lnTo>
                    <a:pt x="35" y="60"/>
                  </a:lnTo>
                  <a:lnTo>
                    <a:pt x="57" y="66"/>
                  </a:lnTo>
                  <a:lnTo>
                    <a:pt x="54" y="71"/>
                  </a:lnTo>
                  <a:lnTo>
                    <a:pt x="30" y="64"/>
                  </a:lnTo>
                  <a:lnTo>
                    <a:pt x="16" y="55"/>
                  </a:lnTo>
                  <a:lnTo>
                    <a:pt x="6" y="43"/>
                  </a:lnTo>
                  <a:lnTo>
                    <a:pt x="2" y="31"/>
                  </a:lnTo>
                  <a:lnTo>
                    <a:pt x="0" y="10"/>
                  </a:lnTo>
                  <a:lnTo>
                    <a:pt x="2" y="0"/>
                  </a:lnTo>
                  <a:lnTo>
                    <a:pt x="8" y="2"/>
                  </a:lnTo>
                  <a:close/>
                </a:path>
              </a:pathLst>
            </a:custGeom>
            <a:solidFill>
              <a:srgbClr val="C195DB"/>
            </a:solidFill>
            <a:ln w="9525">
              <a:noFill/>
              <a:round/>
              <a:headEnd/>
              <a:tailEnd/>
            </a:ln>
          </p:spPr>
          <p:txBody>
            <a:bodyPr/>
            <a:lstStyle/>
            <a:p>
              <a:endParaRPr lang="ru-RU"/>
            </a:p>
          </p:txBody>
        </p:sp>
        <p:sp>
          <p:nvSpPr>
            <p:cNvPr id="23085" name="Freeform 1958"/>
            <p:cNvSpPr>
              <a:spLocks/>
            </p:cNvSpPr>
            <p:nvPr/>
          </p:nvSpPr>
          <p:spPr bwMode="auto">
            <a:xfrm>
              <a:off x="4065" y="2570"/>
              <a:ext cx="525" cy="190"/>
            </a:xfrm>
            <a:custGeom>
              <a:avLst/>
              <a:gdLst>
                <a:gd name="T0" fmla="*/ 2 w 525"/>
                <a:gd name="T1" fmla="*/ 0 h 190"/>
                <a:gd name="T2" fmla="*/ 116 w 525"/>
                <a:gd name="T3" fmla="*/ 22 h 190"/>
                <a:gd name="T4" fmla="*/ 205 w 525"/>
                <a:gd name="T5" fmla="*/ 40 h 190"/>
                <a:gd name="T6" fmla="*/ 300 w 525"/>
                <a:gd name="T7" fmla="*/ 64 h 190"/>
                <a:gd name="T8" fmla="*/ 390 w 525"/>
                <a:gd name="T9" fmla="*/ 91 h 190"/>
                <a:gd name="T10" fmla="*/ 429 w 525"/>
                <a:gd name="T11" fmla="*/ 105 h 190"/>
                <a:gd name="T12" fmla="*/ 463 w 525"/>
                <a:gd name="T13" fmla="*/ 121 h 190"/>
                <a:gd name="T14" fmla="*/ 492 w 525"/>
                <a:gd name="T15" fmla="*/ 136 h 190"/>
                <a:gd name="T16" fmla="*/ 512 w 525"/>
                <a:gd name="T17" fmla="*/ 154 h 190"/>
                <a:gd name="T18" fmla="*/ 518 w 525"/>
                <a:gd name="T19" fmla="*/ 162 h 190"/>
                <a:gd name="T20" fmla="*/ 525 w 525"/>
                <a:gd name="T21" fmla="*/ 172 h 190"/>
                <a:gd name="T22" fmla="*/ 525 w 525"/>
                <a:gd name="T23" fmla="*/ 190 h 190"/>
                <a:gd name="T24" fmla="*/ 518 w 525"/>
                <a:gd name="T25" fmla="*/ 190 h 190"/>
                <a:gd name="T26" fmla="*/ 518 w 525"/>
                <a:gd name="T27" fmla="*/ 172 h 190"/>
                <a:gd name="T28" fmla="*/ 514 w 525"/>
                <a:gd name="T29" fmla="*/ 166 h 190"/>
                <a:gd name="T30" fmla="*/ 508 w 525"/>
                <a:gd name="T31" fmla="*/ 158 h 190"/>
                <a:gd name="T32" fmla="*/ 488 w 525"/>
                <a:gd name="T33" fmla="*/ 141 h 190"/>
                <a:gd name="T34" fmla="*/ 459 w 525"/>
                <a:gd name="T35" fmla="*/ 125 h 190"/>
                <a:gd name="T36" fmla="*/ 424 w 525"/>
                <a:gd name="T37" fmla="*/ 109 h 190"/>
                <a:gd name="T38" fmla="*/ 386 w 525"/>
                <a:gd name="T39" fmla="*/ 96 h 190"/>
                <a:gd name="T40" fmla="*/ 296 w 525"/>
                <a:gd name="T41" fmla="*/ 69 h 190"/>
                <a:gd name="T42" fmla="*/ 201 w 525"/>
                <a:gd name="T43" fmla="*/ 46 h 190"/>
                <a:gd name="T44" fmla="*/ 113 w 525"/>
                <a:gd name="T45" fmla="*/ 27 h 190"/>
                <a:gd name="T46" fmla="*/ 0 w 525"/>
                <a:gd name="T47" fmla="*/ 5 h 190"/>
                <a:gd name="T48" fmla="*/ 2 w 525"/>
                <a:gd name="T49" fmla="*/ 0 h 19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25"/>
                <a:gd name="T76" fmla="*/ 0 h 190"/>
                <a:gd name="T77" fmla="*/ 525 w 525"/>
                <a:gd name="T78" fmla="*/ 190 h 19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25" h="190">
                  <a:moveTo>
                    <a:pt x="2" y="0"/>
                  </a:moveTo>
                  <a:lnTo>
                    <a:pt x="116" y="22"/>
                  </a:lnTo>
                  <a:lnTo>
                    <a:pt x="205" y="40"/>
                  </a:lnTo>
                  <a:lnTo>
                    <a:pt x="300" y="64"/>
                  </a:lnTo>
                  <a:lnTo>
                    <a:pt x="390" y="91"/>
                  </a:lnTo>
                  <a:lnTo>
                    <a:pt x="429" y="105"/>
                  </a:lnTo>
                  <a:lnTo>
                    <a:pt x="463" y="121"/>
                  </a:lnTo>
                  <a:lnTo>
                    <a:pt x="492" y="136"/>
                  </a:lnTo>
                  <a:lnTo>
                    <a:pt x="512" y="154"/>
                  </a:lnTo>
                  <a:lnTo>
                    <a:pt x="518" y="162"/>
                  </a:lnTo>
                  <a:lnTo>
                    <a:pt x="525" y="172"/>
                  </a:lnTo>
                  <a:lnTo>
                    <a:pt x="525" y="190"/>
                  </a:lnTo>
                  <a:lnTo>
                    <a:pt x="518" y="190"/>
                  </a:lnTo>
                  <a:lnTo>
                    <a:pt x="518" y="172"/>
                  </a:lnTo>
                  <a:lnTo>
                    <a:pt x="514" y="166"/>
                  </a:lnTo>
                  <a:lnTo>
                    <a:pt x="508" y="158"/>
                  </a:lnTo>
                  <a:lnTo>
                    <a:pt x="488" y="141"/>
                  </a:lnTo>
                  <a:lnTo>
                    <a:pt x="459" y="125"/>
                  </a:lnTo>
                  <a:lnTo>
                    <a:pt x="424" y="109"/>
                  </a:lnTo>
                  <a:lnTo>
                    <a:pt x="386" y="96"/>
                  </a:lnTo>
                  <a:lnTo>
                    <a:pt x="296" y="69"/>
                  </a:lnTo>
                  <a:lnTo>
                    <a:pt x="201" y="46"/>
                  </a:lnTo>
                  <a:lnTo>
                    <a:pt x="113" y="27"/>
                  </a:lnTo>
                  <a:lnTo>
                    <a:pt x="0" y="5"/>
                  </a:lnTo>
                  <a:lnTo>
                    <a:pt x="2" y="0"/>
                  </a:lnTo>
                  <a:close/>
                </a:path>
              </a:pathLst>
            </a:custGeom>
            <a:solidFill>
              <a:srgbClr val="C195DB"/>
            </a:solidFill>
            <a:ln w="9525">
              <a:noFill/>
              <a:round/>
              <a:headEnd/>
              <a:tailEnd/>
            </a:ln>
          </p:spPr>
          <p:txBody>
            <a:bodyPr/>
            <a:lstStyle/>
            <a:p>
              <a:endParaRPr lang="ru-RU"/>
            </a:p>
          </p:txBody>
        </p:sp>
        <p:sp>
          <p:nvSpPr>
            <p:cNvPr id="23086" name="Freeform 1959"/>
            <p:cNvSpPr>
              <a:spLocks/>
            </p:cNvSpPr>
            <p:nvPr/>
          </p:nvSpPr>
          <p:spPr bwMode="auto">
            <a:xfrm>
              <a:off x="4065" y="2569"/>
              <a:ext cx="3" cy="5"/>
            </a:xfrm>
            <a:custGeom>
              <a:avLst/>
              <a:gdLst>
                <a:gd name="T0" fmla="*/ 0 w 3"/>
                <a:gd name="T1" fmla="*/ 5 h 5"/>
                <a:gd name="T2" fmla="*/ 3 w 3"/>
                <a:gd name="T3" fmla="*/ 0 h 5"/>
                <a:gd name="T4" fmla="*/ 0 w 3"/>
                <a:gd name="T5" fmla="*/ 5 h 5"/>
                <a:gd name="T6" fmla="*/ 0 60000 65536"/>
                <a:gd name="T7" fmla="*/ 0 60000 65536"/>
                <a:gd name="T8" fmla="*/ 0 60000 65536"/>
                <a:gd name="T9" fmla="*/ 0 w 3"/>
                <a:gd name="T10" fmla="*/ 0 h 5"/>
                <a:gd name="T11" fmla="*/ 3 w 3"/>
                <a:gd name="T12" fmla="*/ 5 h 5"/>
              </a:gdLst>
              <a:ahLst/>
              <a:cxnLst>
                <a:cxn ang="T6">
                  <a:pos x="T0" y="T1"/>
                </a:cxn>
                <a:cxn ang="T7">
                  <a:pos x="T2" y="T3"/>
                </a:cxn>
                <a:cxn ang="T8">
                  <a:pos x="T4" y="T5"/>
                </a:cxn>
              </a:cxnLst>
              <a:rect l="T9" t="T10" r="T11" b="T12"/>
              <a:pathLst>
                <a:path w="3" h="5">
                  <a:moveTo>
                    <a:pt x="0" y="5"/>
                  </a:moveTo>
                  <a:lnTo>
                    <a:pt x="3" y="0"/>
                  </a:lnTo>
                  <a:lnTo>
                    <a:pt x="0" y="5"/>
                  </a:lnTo>
                  <a:close/>
                </a:path>
              </a:pathLst>
            </a:custGeom>
            <a:solidFill>
              <a:srgbClr val="C195DB"/>
            </a:solidFill>
            <a:ln w="9525">
              <a:noFill/>
              <a:round/>
              <a:headEnd/>
              <a:tailEnd/>
            </a:ln>
          </p:spPr>
          <p:txBody>
            <a:bodyPr/>
            <a:lstStyle/>
            <a:p>
              <a:endParaRPr lang="ru-RU"/>
            </a:p>
          </p:txBody>
        </p:sp>
        <p:sp>
          <p:nvSpPr>
            <p:cNvPr id="23087" name="Freeform 1960"/>
            <p:cNvSpPr>
              <a:spLocks/>
            </p:cNvSpPr>
            <p:nvPr/>
          </p:nvSpPr>
          <p:spPr bwMode="auto">
            <a:xfrm>
              <a:off x="4050" y="2609"/>
              <a:ext cx="539" cy="178"/>
            </a:xfrm>
            <a:custGeom>
              <a:avLst/>
              <a:gdLst>
                <a:gd name="T0" fmla="*/ 539 w 539"/>
                <a:gd name="T1" fmla="*/ 151 h 178"/>
                <a:gd name="T2" fmla="*/ 532 w 539"/>
                <a:gd name="T3" fmla="*/ 161 h 178"/>
                <a:gd name="T4" fmla="*/ 524 w 539"/>
                <a:gd name="T5" fmla="*/ 168 h 178"/>
                <a:gd name="T6" fmla="*/ 505 w 539"/>
                <a:gd name="T7" fmla="*/ 177 h 178"/>
                <a:gd name="T8" fmla="*/ 479 w 539"/>
                <a:gd name="T9" fmla="*/ 178 h 178"/>
                <a:gd name="T10" fmla="*/ 445 w 539"/>
                <a:gd name="T11" fmla="*/ 174 h 178"/>
                <a:gd name="T12" fmla="*/ 407 w 539"/>
                <a:gd name="T13" fmla="*/ 166 h 178"/>
                <a:gd name="T14" fmla="*/ 365 w 539"/>
                <a:gd name="T15" fmla="*/ 155 h 178"/>
                <a:gd name="T16" fmla="*/ 321 w 539"/>
                <a:gd name="T17" fmla="*/ 140 h 178"/>
                <a:gd name="T18" fmla="*/ 274 w 539"/>
                <a:gd name="T19" fmla="*/ 125 h 178"/>
                <a:gd name="T20" fmla="*/ 184 w 539"/>
                <a:gd name="T21" fmla="*/ 88 h 178"/>
                <a:gd name="T22" fmla="*/ 99 w 539"/>
                <a:gd name="T23" fmla="*/ 52 h 178"/>
                <a:gd name="T24" fmla="*/ 0 w 539"/>
                <a:gd name="T25" fmla="*/ 7 h 178"/>
                <a:gd name="T26" fmla="*/ 2 w 539"/>
                <a:gd name="T27" fmla="*/ 0 h 178"/>
                <a:gd name="T28" fmla="*/ 101 w 539"/>
                <a:gd name="T29" fmla="*/ 46 h 178"/>
                <a:gd name="T30" fmla="*/ 184 w 539"/>
                <a:gd name="T31" fmla="*/ 82 h 178"/>
                <a:gd name="T32" fmla="*/ 276 w 539"/>
                <a:gd name="T33" fmla="*/ 118 h 178"/>
                <a:gd name="T34" fmla="*/ 322 w 539"/>
                <a:gd name="T35" fmla="*/ 134 h 178"/>
                <a:gd name="T36" fmla="*/ 366 w 539"/>
                <a:gd name="T37" fmla="*/ 148 h 178"/>
                <a:gd name="T38" fmla="*/ 407 w 539"/>
                <a:gd name="T39" fmla="*/ 159 h 178"/>
                <a:gd name="T40" fmla="*/ 445 w 539"/>
                <a:gd name="T41" fmla="*/ 167 h 178"/>
                <a:gd name="T42" fmla="*/ 479 w 539"/>
                <a:gd name="T43" fmla="*/ 172 h 178"/>
                <a:gd name="T44" fmla="*/ 504 w 539"/>
                <a:gd name="T45" fmla="*/ 170 h 178"/>
                <a:gd name="T46" fmla="*/ 522 w 539"/>
                <a:gd name="T47" fmla="*/ 162 h 178"/>
                <a:gd name="T48" fmla="*/ 528 w 539"/>
                <a:gd name="T49" fmla="*/ 156 h 178"/>
                <a:gd name="T50" fmla="*/ 532 w 539"/>
                <a:gd name="T51" fmla="*/ 149 h 178"/>
                <a:gd name="T52" fmla="*/ 539 w 539"/>
                <a:gd name="T53" fmla="*/ 151 h 17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39"/>
                <a:gd name="T82" fmla="*/ 0 h 178"/>
                <a:gd name="T83" fmla="*/ 539 w 539"/>
                <a:gd name="T84" fmla="*/ 178 h 17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39" h="178">
                  <a:moveTo>
                    <a:pt x="539" y="151"/>
                  </a:moveTo>
                  <a:lnTo>
                    <a:pt x="532" y="161"/>
                  </a:lnTo>
                  <a:lnTo>
                    <a:pt x="524" y="168"/>
                  </a:lnTo>
                  <a:lnTo>
                    <a:pt x="505" y="177"/>
                  </a:lnTo>
                  <a:lnTo>
                    <a:pt x="479" y="178"/>
                  </a:lnTo>
                  <a:lnTo>
                    <a:pt x="445" y="174"/>
                  </a:lnTo>
                  <a:lnTo>
                    <a:pt x="407" y="166"/>
                  </a:lnTo>
                  <a:lnTo>
                    <a:pt x="365" y="155"/>
                  </a:lnTo>
                  <a:lnTo>
                    <a:pt x="321" y="140"/>
                  </a:lnTo>
                  <a:lnTo>
                    <a:pt x="274" y="125"/>
                  </a:lnTo>
                  <a:lnTo>
                    <a:pt x="184" y="88"/>
                  </a:lnTo>
                  <a:lnTo>
                    <a:pt x="99" y="52"/>
                  </a:lnTo>
                  <a:lnTo>
                    <a:pt x="0" y="7"/>
                  </a:lnTo>
                  <a:lnTo>
                    <a:pt x="2" y="0"/>
                  </a:lnTo>
                  <a:lnTo>
                    <a:pt x="101" y="46"/>
                  </a:lnTo>
                  <a:lnTo>
                    <a:pt x="184" y="82"/>
                  </a:lnTo>
                  <a:lnTo>
                    <a:pt x="276" y="118"/>
                  </a:lnTo>
                  <a:lnTo>
                    <a:pt x="322" y="134"/>
                  </a:lnTo>
                  <a:lnTo>
                    <a:pt x="366" y="148"/>
                  </a:lnTo>
                  <a:lnTo>
                    <a:pt x="407" y="159"/>
                  </a:lnTo>
                  <a:lnTo>
                    <a:pt x="445" y="167"/>
                  </a:lnTo>
                  <a:lnTo>
                    <a:pt x="479" y="172"/>
                  </a:lnTo>
                  <a:lnTo>
                    <a:pt x="504" y="170"/>
                  </a:lnTo>
                  <a:lnTo>
                    <a:pt x="522" y="162"/>
                  </a:lnTo>
                  <a:lnTo>
                    <a:pt x="528" y="156"/>
                  </a:lnTo>
                  <a:lnTo>
                    <a:pt x="532" y="149"/>
                  </a:lnTo>
                  <a:lnTo>
                    <a:pt x="539" y="151"/>
                  </a:lnTo>
                  <a:close/>
                </a:path>
              </a:pathLst>
            </a:custGeom>
            <a:solidFill>
              <a:srgbClr val="C195DB"/>
            </a:solidFill>
            <a:ln w="9525">
              <a:noFill/>
              <a:round/>
              <a:headEnd/>
              <a:tailEnd/>
            </a:ln>
          </p:spPr>
          <p:txBody>
            <a:bodyPr/>
            <a:lstStyle/>
            <a:p>
              <a:endParaRPr lang="ru-RU"/>
            </a:p>
          </p:txBody>
        </p:sp>
        <p:sp>
          <p:nvSpPr>
            <p:cNvPr id="23088" name="Freeform 1961"/>
            <p:cNvSpPr>
              <a:spLocks/>
            </p:cNvSpPr>
            <p:nvPr/>
          </p:nvSpPr>
          <p:spPr bwMode="auto">
            <a:xfrm>
              <a:off x="4584" y="2758"/>
              <a:ext cx="6" cy="2"/>
            </a:xfrm>
            <a:custGeom>
              <a:avLst/>
              <a:gdLst>
                <a:gd name="T0" fmla="*/ 6 w 6"/>
                <a:gd name="T1" fmla="*/ 2 h 2"/>
                <a:gd name="T2" fmla="*/ 0 w 6"/>
                <a:gd name="T3" fmla="*/ 0 h 2"/>
                <a:gd name="T4" fmla="*/ 0 w 6"/>
                <a:gd name="T5" fmla="*/ 2 h 2"/>
                <a:gd name="T6" fmla="*/ 6 w 6"/>
                <a:gd name="T7" fmla="*/ 2 h 2"/>
                <a:gd name="T8" fmla="*/ 0 60000 65536"/>
                <a:gd name="T9" fmla="*/ 0 60000 65536"/>
                <a:gd name="T10" fmla="*/ 0 60000 65536"/>
                <a:gd name="T11" fmla="*/ 0 60000 65536"/>
                <a:gd name="T12" fmla="*/ 0 w 6"/>
                <a:gd name="T13" fmla="*/ 0 h 2"/>
                <a:gd name="T14" fmla="*/ 6 w 6"/>
                <a:gd name="T15" fmla="*/ 2 h 2"/>
              </a:gdLst>
              <a:ahLst/>
              <a:cxnLst>
                <a:cxn ang="T8">
                  <a:pos x="T0" y="T1"/>
                </a:cxn>
                <a:cxn ang="T9">
                  <a:pos x="T2" y="T3"/>
                </a:cxn>
                <a:cxn ang="T10">
                  <a:pos x="T4" y="T5"/>
                </a:cxn>
                <a:cxn ang="T11">
                  <a:pos x="T6" y="T7"/>
                </a:cxn>
              </a:cxnLst>
              <a:rect l="T12" t="T13" r="T14" b="T15"/>
              <a:pathLst>
                <a:path w="6" h="2">
                  <a:moveTo>
                    <a:pt x="6" y="2"/>
                  </a:moveTo>
                  <a:lnTo>
                    <a:pt x="0" y="0"/>
                  </a:lnTo>
                  <a:lnTo>
                    <a:pt x="0" y="2"/>
                  </a:lnTo>
                  <a:lnTo>
                    <a:pt x="6" y="2"/>
                  </a:lnTo>
                  <a:close/>
                </a:path>
              </a:pathLst>
            </a:custGeom>
            <a:solidFill>
              <a:srgbClr val="C195DB"/>
            </a:solidFill>
            <a:ln w="9525">
              <a:noFill/>
              <a:round/>
              <a:headEnd/>
              <a:tailEnd/>
            </a:ln>
          </p:spPr>
          <p:txBody>
            <a:bodyPr/>
            <a:lstStyle/>
            <a:p>
              <a:endParaRPr lang="ru-RU"/>
            </a:p>
          </p:txBody>
        </p:sp>
        <p:sp>
          <p:nvSpPr>
            <p:cNvPr id="23089" name="Freeform 1962"/>
            <p:cNvSpPr>
              <a:spLocks/>
            </p:cNvSpPr>
            <p:nvPr/>
          </p:nvSpPr>
          <p:spPr bwMode="auto">
            <a:xfrm>
              <a:off x="3966" y="2601"/>
              <a:ext cx="85" cy="37"/>
            </a:xfrm>
            <a:custGeom>
              <a:avLst/>
              <a:gdLst>
                <a:gd name="T0" fmla="*/ 84 w 85"/>
                <a:gd name="T1" fmla="*/ 15 h 37"/>
                <a:gd name="T2" fmla="*/ 61 w 85"/>
                <a:gd name="T3" fmla="*/ 8 h 37"/>
                <a:gd name="T4" fmla="*/ 46 w 85"/>
                <a:gd name="T5" fmla="*/ 6 h 37"/>
                <a:gd name="T6" fmla="*/ 32 w 85"/>
                <a:gd name="T7" fmla="*/ 11 h 37"/>
                <a:gd name="T8" fmla="*/ 22 w 85"/>
                <a:gd name="T9" fmla="*/ 16 h 37"/>
                <a:gd name="T10" fmla="*/ 15 w 85"/>
                <a:gd name="T11" fmla="*/ 24 h 37"/>
                <a:gd name="T12" fmla="*/ 10 w 85"/>
                <a:gd name="T13" fmla="*/ 32 h 37"/>
                <a:gd name="T14" fmla="*/ 7 w 85"/>
                <a:gd name="T15" fmla="*/ 37 h 37"/>
                <a:gd name="T16" fmla="*/ 0 w 85"/>
                <a:gd name="T17" fmla="*/ 36 h 37"/>
                <a:gd name="T18" fmla="*/ 5 w 85"/>
                <a:gd name="T19" fmla="*/ 27 h 37"/>
                <a:gd name="T20" fmla="*/ 10 w 85"/>
                <a:gd name="T21" fmla="*/ 19 h 37"/>
                <a:gd name="T22" fmla="*/ 18 w 85"/>
                <a:gd name="T23" fmla="*/ 11 h 37"/>
                <a:gd name="T24" fmla="*/ 30 w 85"/>
                <a:gd name="T25" fmla="*/ 5 h 37"/>
                <a:gd name="T26" fmla="*/ 46 w 85"/>
                <a:gd name="T27" fmla="*/ 0 h 37"/>
                <a:gd name="T28" fmla="*/ 61 w 85"/>
                <a:gd name="T29" fmla="*/ 2 h 37"/>
                <a:gd name="T30" fmla="*/ 85 w 85"/>
                <a:gd name="T31" fmla="*/ 8 h 37"/>
                <a:gd name="T32" fmla="*/ 84 w 85"/>
                <a:gd name="T33" fmla="*/ 15 h 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5"/>
                <a:gd name="T52" fmla="*/ 0 h 37"/>
                <a:gd name="T53" fmla="*/ 85 w 85"/>
                <a:gd name="T54" fmla="*/ 37 h 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5" h="37">
                  <a:moveTo>
                    <a:pt x="84" y="15"/>
                  </a:moveTo>
                  <a:lnTo>
                    <a:pt x="61" y="8"/>
                  </a:lnTo>
                  <a:lnTo>
                    <a:pt x="46" y="6"/>
                  </a:lnTo>
                  <a:lnTo>
                    <a:pt x="32" y="11"/>
                  </a:lnTo>
                  <a:lnTo>
                    <a:pt x="22" y="16"/>
                  </a:lnTo>
                  <a:lnTo>
                    <a:pt x="15" y="24"/>
                  </a:lnTo>
                  <a:lnTo>
                    <a:pt x="10" y="32"/>
                  </a:lnTo>
                  <a:lnTo>
                    <a:pt x="7" y="37"/>
                  </a:lnTo>
                  <a:lnTo>
                    <a:pt x="0" y="36"/>
                  </a:lnTo>
                  <a:lnTo>
                    <a:pt x="5" y="27"/>
                  </a:lnTo>
                  <a:lnTo>
                    <a:pt x="10" y="19"/>
                  </a:lnTo>
                  <a:lnTo>
                    <a:pt x="18" y="11"/>
                  </a:lnTo>
                  <a:lnTo>
                    <a:pt x="30" y="5"/>
                  </a:lnTo>
                  <a:lnTo>
                    <a:pt x="46" y="0"/>
                  </a:lnTo>
                  <a:lnTo>
                    <a:pt x="61" y="2"/>
                  </a:lnTo>
                  <a:lnTo>
                    <a:pt x="85" y="8"/>
                  </a:lnTo>
                  <a:lnTo>
                    <a:pt x="84" y="15"/>
                  </a:lnTo>
                  <a:close/>
                </a:path>
              </a:pathLst>
            </a:custGeom>
            <a:solidFill>
              <a:srgbClr val="C195DB"/>
            </a:solidFill>
            <a:ln w="9525">
              <a:noFill/>
              <a:round/>
              <a:headEnd/>
              <a:tailEnd/>
            </a:ln>
          </p:spPr>
          <p:txBody>
            <a:bodyPr/>
            <a:lstStyle/>
            <a:p>
              <a:endParaRPr lang="ru-RU"/>
            </a:p>
          </p:txBody>
        </p:sp>
        <p:sp>
          <p:nvSpPr>
            <p:cNvPr id="23090" name="Freeform 1963"/>
            <p:cNvSpPr>
              <a:spLocks/>
            </p:cNvSpPr>
            <p:nvPr/>
          </p:nvSpPr>
          <p:spPr bwMode="auto">
            <a:xfrm>
              <a:off x="4050" y="2608"/>
              <a:ext cx="1" cy="7"/>
            </a:xfrm>
            <a:custGeom>
              <a:avLst/>
              <a:gdLst>
                <a:gd name="T0" fmla="*/ 1 w 1"/>
                <a:gd name="T1" fmla="*/ 0 h 7"/>
                <a:gd name="T2" fmla="*/ 0 w 1"/>
                <a:gd name="T3" fmla="*/ 7 h 7"/>
                <a:gd name="T4" fmla="*/ 1 w 1"/>
                <a:gd name="T5" fmla="*/ 0 h 7"/>
                <a:gd name="T6" fmla="*/ 0 60000 65536"/>
                <a:gd name="T7" fmla="*/ 0 60000 65536"/>
                <a:gd name="T8" fmla="*/ 0 60000 65536"/>
                <a:gd name="T9" fmla="*/ 0 w 1"/>
                <a:gd name="T10" fmla="*/ 0 h 7"/>
                <a:gd name="T11" fmla="*/ 1 w 1"/>
                <a:gd name="T12" fmla="*/ 7 h 7"/>
              </a:gdLst>
              <a:ahLst/>
              <a:cxnLst>
                <a:cxn ang="T6">
                  <a:pos x="T0" y="T1"/>
                </a:cxn>
                <a:cxn ang="T7">
                  <a:pos x="T2" y="T3"/>
                </a:cxn>
                <a:cxn ang="T8">
                  <a:pos x="T4" y="T5"/>
                </a:cxn>
              </a:cxnLst>
              <a:rect l="T9" t="T10" r="T11" b="T12"/>
              <a:pathLst>
                <a:path w="1" h="7">
                  <a:moveTo>
                    <a:pt x="1" y="0"/>
                  </a:moveTo>
                  <a:lnTo>
                    <a:pt x="0" y="7"/>
                  </a:lnTo>
                  <a:lnTo>
                    <a:pt x="1" y="0"/>
                  </a:lnTo>
                  <a:close/>
                </a:path>
              </a:pathLst>
            </a:custGeom>
            <a:solidFill>
              <a:srgbClr val="C195DB"/>
            </a:solidFill>
            <a:ln w="9525">
              <a:noFill/>
              <a:round/>
              <a:headEnd/>
              <a:tailEnd/>
            </a:ln>
          </p:spPr>
          <p:txBody>
            <a:bodyPr/>
            <a:lstStyle/>
            <a:p>
              <a:endParaRPr lang="ru-RU"/>
            </a:p>
          </p:txBody>
        </p:sp>
        <p:sp>
          <p:nvSpPr>
            <p:cNvPr id="23091" name="Freeform 1964"/>
            <p:cNvSpPr>
              <a:spLocks/>
            </p:cNvSpPr>
            <p:nvPr/>
          </p:nvSpPr>
          <p:spPr bwMode="auto">
            <a:xfrm>
              <a:off x="3990" y="1660"/>
              <a:ext cx="597" cy="217"/>
            </a:xfrm>
            <a:custGeom>
              <a:avLst/>
              <a:gdLst>
                <a:gd name="T0" fmla="*/ 0 w 597"/>
                <a:gd name="T1" fmla="*/ 217 h 217"/>
                <a:gd name="T2" fmla="*/ 24 w 597"/>
                <a:gd name="T3" fmla="*/ 204 h 217"/>
                <a:gd name="T4" fmla="*/ 89 w 597"/>
                <a:gd name="T5" fmla="*/ 171 h 217"/>
                <a:gd name="T6" fmla="*/ 132 w 597"/>
                <a:gd name="T7" fmla="*/ 149 h 217"/>
                <a:gd name="T8" fmla="*/ 179 w 597"/>
                <a:gd name="T9" fmla="*/ 125 h 217"/>
                <a:gd name="T10" fmla="*/ 230 w 597"/>
                <a:gd name="T11" fmla="*/ 101 h 217"/>
                <a:gd name="T12" fmla="*/ 284 w 597"/>
                <a:gd name="T13" fmla="*/ 78 h 217"/>
                <a:gd name="T14" fmla="*/ 337 w 597"/>
                <a:gd name="T15" fmla="*/ 55 h 217"/>
                <a:gd name="T16" fmla="*/ 391 w 597"/>
                <a:gd name="T17" fmla="*/ 34 h 217"/>
                <a:gd name="T18" fmla="*/ 417 w 597"/>
                <a:gd name="T19" fmla="*/ 27 h 217"/>
                <a:gd name="T20" fmla="*/ 441 w 597"/>
                <a:gd name="T21" fmla="*/ 19 h 217"/>
                <a:gd name="T22" fmla="*/ 464 w 597"/>
                <a:gd name="T23" fmla="*/ 12 h 217"/>
                <a:gd name="T24" fmla="*/ 486 w 597"/>
                <a:gd name="T25" fmla="*/ 6 h 217"/>
                <a:gd name="T26" fmla="*/ 509 w 597"/>
                <a:gd name="T27" fmla="*/ 3 h 217"/>
                <a:gd name="T28" fmla="*/ 527 w 597"/>
                <a:gd name="T29" fmla="*/ 0 h 217"/>
                <a:gd name="T30" fmla="*/ 544 w 597"/>
                <a:gd name="T31" fmla="*/ 0 h 217"/>
                <a:gd name="T32" fmla="*/ 553 w 597"/>
                <a:gd name="T33" fmla="*/ 0 h 217"/>
                <a:gd name="T34" fmla="*/ 559 w 597"/>
                <a:gd name="T35" fmla="*/ 1 h 217"/>
                <a:gd name="T36" fmla="*/ 567 w 597"/>
                <a:gd name="T37" fmla="*/ 1 h 217"/>
                <a:gd name="T38" fmla="*/ 574 w 597"/>
                <a:gd name="T39" fmla="*/ 4 h 217"/>
                <a:gd name="T40" fmla="*/ 578 w 597"/>
                <a:gd name="T41" fmla="*/ 6 h 217"/>
                <a:gd name="T42" fmla="*/ 583 w 597"/>
                <a:gd name="T43" fmla="*/ 9 h 217"/>
                <a:gd name="T44" fmla="*/ 588 w 597"/>
                <a:gd name="T45" fmla="*/ 12 h 217"/>
                <a:gd name="T46" fmla="*/ 591 w 597"/>
                <a:gd name="T47" fmla="*/ 15 h 217"/>
                <a:gd name="T48" fmla="*/ 593 w 597"/>
                <a:gd name="T49" fmla="*/ 21 h 217"/>
                <a:gd name="T50" fmla="*/ 595 w 597"/>
                <a:gd name="T51" fmla="*/ 25 h 217"/>
                <a:gd name="T52" fmla="*/ 597 w 597"/>
                <a:gd name="T53" fmla="*/ 31 h 217"/>
                <a:gd name="T54" fmla="*/ 597 w 597"/>
                <a:gd name="T55" fmla="*/ 36 h 217"/>
                <a:gd name="T56" fmla="*/ 597 w 597"/>
                <a:gd name="T57" fmla="*/ 40 h 217"/>
                <a:gd name="T58" fmla="*/ 595 w 597"/>
                <a:gd name="T59" fmla="*/ 47 h 217"/>
                <a:gd name="T60" fmla="*/ 593 w 597"/>
                <a:gd name="T61" fmla="*/ 51 h 217"/>
                <a:gd name="T62" fmla="*/ 591 w 597"/>
                <a:gd name="T63" fmla="*/ 57 h 217"/>
                <a:gd name="T64" fmla="*/ 586 w 597"/>
                <a:gd name="T65" fmla="*/ 61 h 217"/>
                <a:gd name="T66" fmla="*/ 582 w 597"/>
                <a:gd name="T67" fmla="*/ 66 h 217"/>
                <a:gd name="T68" fmla="*/ 571 w 597"/>
                <a:gd name="T69" fmla="*/ 75 h 217"/>
                <a:gd name="T70" fmla="*/ 556 w 597"/>
                <a:gd name="T71" fmla="*/ 85 h 217"/>
                <a:gd name="T72" fmla="*/ 539 w 597"/>
                <a:gd name="T73" fmla="*/ 94 h 217"/>
                <a:gd name="T74" fmla="*/ 529 w 597"/>
                <a:gd name="T75" fmla="*/ 100 h 217"/>
                <a:gd name="T76" fmla="*/ 520 w 597"/>
                <a:gd name="T77" fmla="*/ 102 h 217"/>
                <a:gd name="T78" fmla="*/ 497 w 597"/>
                <a:gd name="T79" fmla="*/ 111 h 217"/>
                <a:gd name="T80" fmla="*/ 475 w 597"/>
                <a:gd name="T81" fmla="*/ 120 h 217"/>
                <a:gd name="T82" fmla="*/ 450 w 597"/>
                <a:gd name="T83" fmla="*/ 128 h 217"/>
                <a:gd name="T84" fmla="*/ 424 w 597"/>
                <a:gd name="T85" fmla="*/ 136 h 217"/>
                <a:gd name="T86" fmla="*/ 369 w 597"/>
                <a:gd name="T87" fmla="*/ 150 h 217"/>
                <a:gd name="T88" fmla="*/ 341 w 597"/>
                <a:gd name="T89" fmla="*/ 156 h 217"/>
                <a:gd name="T90" fmla="*/ 313 w 597"/>
                <a:gd name="T91" fmla="*/ 162 h 217"/>
                <a:gd name="T92" fmla="*/ 255 w 597"/>
                <a:gd name="T93" fmla="*/ 175 h 217"/>
                <a:gd name="T94" fmla="*/ 200 w 597"/>
                <a:gd name="T95" fmla="*/ 187 h 217"/>
                <a:gd name="T96" fmla="*/ 98 w 597"/>
                <a:gd name="T97" fmla="*/ 202 h 217"/>
                <a:gd name="T98" fmla="*/ 27 w 597"/>
                <a:gd name="T99" fmla="*/ 212 h 217"/>
                <a:gd name="T100" fmla="*/ 0 w 597"/>
                <a:gd name="T101" fmla="*/ 217 h 21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97"/>
                <a:gd name="T154" fmla="*/ 0 h 217"/>
                <a:gd name="T155" fmla="*/ 597 w 597"/>
                <a:gd name="T156" fmla="*/ 217 h 21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97" h="217">
                  <a:moveTo>
                    <a:pt x="0" y="217"/>
                  </a:moveTo>
                  <a:lnTo>
                    <a:pt x="24" y="204"/>
                  </a:lnTo>
                  <a:lnTo>
                    <a:pt x="89" y="171"/>
                  </a:lnTo>
                  <a:lnTo>
                    <a:pt x="132" y="149"/>
                  </a:lnTo>
                  <a:lnTo>
                    <a:pt x="179" y="125"/>
                  </a:lnTo>
                  <a:lnTo>
                    <a:pt x="230" y="101"/>
                  </a:lnTo>
                  <a:lnTo>
                    <a:pt x="284" y="78"/>
                  </a:lnTo>
                  <a:lnTo>
                    <a:pt x="337" y="55"/>
                  </a:lnTo>
                  <a:lnTo>
                    <a:pt x="391" y="34"/>
                  </a:lnTo>
                  <a:lnTo>
                    <a:pt x="417" y="27"/>
                  </a:lnTo>
                  <a:lnTo>
                    <a:pt x="441" y="19"/>
                  </a:lnTo>
                  <a:lnTo>
                    <a:pt x="464" y="12"/>
                  </a:lnTo>
                  <a:lnTo>
                    <a:pt x="486" y="6"/>
                  </a:lnTo>
                  <a:lnTo>
                    <a:pt x="509" y="3"/>
                  </a:lnTo>
                  <a:lnTo>
                    <a:pt x="527" y="0"/>
                  </a:lnTo>
                  <a:lnTo>
                    <a:pt x="544" y="0"/>
                  </a:lnTo>
                  <a:lnTo>
                    <a:pt x="553" y="0"/>
                  </a:lnTo>
                  <a:lnTo>
                    <a:pt x="559" y="1"/>
                  </a:lnTo>
                  <a:lnTo>
                    <a:pt x="567" y="1"/>
                  </a:lnTo>
                  <a:lnTo>
                    <a:pt x="574" y="4"/>
                  </a:lnTo>
                  <a:lnTo>
                    <a:pt x="578" y="6"/>
                  </a:lnTo>
                  <a:lnTo>
                    <a:pt x="583" y="9"/>
                  </a:lnTo>
                  <a:lnTo>
                    <a:pt x="588" y="12"/>
                  </a:lnTo>
                  <a:lnTo>
                    <a:pt x="591" y="15"/>
                  </a:lnTo>
                  <a:lnTo>
                    <a:pt x="593" y="21"/>
                  </a:lnTo>
                  <a:lnTo>
                    <a:pt x="595" y="25"/>
                  </a:lnTo>
                  <a:lnTo>
                    <a:pt x="597" y="31"/>
                  </a:lnTo>
                  <a:lnTo>
                    <a:pt x="597" y="36"/>
                  </a:lnTo>
                  <a:lnTo>
                    <a:pt x="597" y="40"/>
                  </a:lnTo>
                  <a:lnTo>
                    <a:pt x="595" y="47"/>
                  </a:lnTo>
                  <a:lnTo>
                    <a:pt x="593" y="51"/>
                  </a:lnTo>
                  <a:lnTo>
                    <a:pt x="591" y="57"/>
                  </a:lnTo>
                  <a:lnTo>
                    <a:pt x="586" y="61"/>
                  </a:lnTo>
                  <a:lnTo>
                    <a:pt x="582" y="66"/>
                  </a:lnTo>
                  <a:lnTo>
                    <a:pt x="571" y="75"/>
                  </a:lnTo>
                  <a:lnTo>
                    <a:pt x="556" y="85"/>
                  </a:lnTo>
                  <a:lnTo>
                    <a:pt x="539" y="94"/>
                  </a:lnTo>
                  <a:lnTo>
                    <a:pt x="529" y="100"/>
                  </a:lnTo>
                  <a:lnTo>
                    <a:pt x="520" y="102"/>
                  </a:lnTo>
                  <a:lnTo>
                    <a:pt x="497" y="111"/>
                  </a:lnTo>
                  <a:lnTo>
                    <a:pt x="475" y="120"/>
                  </a:lnTo>
                  <a:lnTo>
                    <a:pt x="450" y="128"/>
                  </a:lnTo>
                  <a:lnTo>
                    <a:pt x="424" y="136"/>
                  </a:lnTo>
                  <a:lnTo>
                    <a:pt x="369" y="150"/>
                  </a:lnTo>
                  <a:lnTo>
                    <a:pt x="341" y="156"/>
                  </a:lnTo>
                  <a:lnTo>
                    <a:pt x="313" y="162"/>
                  </a:lnTo>
                  <a:lnTo>
                    <a:pt x="255" y="175"/>
                  </a:lnTo>
                  <a:lnTo>
                    <a:pt x="200" y="187"/>
                  </a:lnTo>
                  <a:lnTo>
                    <a:pt x="98" y="202"/>
                  </a:lnTo>
                  <a:lnTo>
                    <a:pt x="27" y="212"/>
                  </a:lnTo>
                  <a:lnTo>
                    <a:pt x="0" y="217"/>
                  </a:lnTo>
                  <a:close/>
                </a:path>
              </a:pathLst>
            </a:custGeom>
            <a:solidFill>
              <a:srgbClr val="844CD6"/>
            </a:solidFill>
            <a:ln w="9525">
              <a:noFill/>
              <a:round/>
              <a:headEnd/>
              <a:tailEnd/>
            </a:ln>
          </p:spPr>
          <p:txBody>
            <a:bodyPr/>
            <a:lstStyle/>
            <a:p>
              <a:endParaRPr lang="ru-RU"/>
            </a:p>
          </p:txBody>
        </p:sp>
        <p:sp>
          <p:nvSpPr>
            <p:cNvPr id="23092" name="Freeform 1965"/>
            <p:cNvSpPr>
              <a:spLocks/>
            </p:cNvSpPr>
            <p:nvPr/>
          </p:nvSpPr>
          <p:spPr bwMode="auto">
            <a:xfrm>
              <a:off x="3966" y="1807"/>
              <a:ext cx="84" cy="37"/>
            </a:xfrm>
            <a:custGeom>
              <a:avLst/>
              <a:gdLst>
                <a:gd name="T0" fmla="*/ 5 w 84"/>
                <a:gd name="T1" fmla="*/ 0 h 37"/>
                <a:gd name="T2" fmla="*/ 7 w 84"/>
                <a:gd name="T3" fmla="*/ 3 h 37"/>
                <a:gd name="T4" fmla="*/ 9 w 84"/>
                <a:gd name="T5" fmla="*/ 8 h 37"/>
                <a:gd name="T6" fmla="*/ 15 w 84"/>
                <a:gd name="T7" fmla="*/ 15 h 37"/>
                <a:gd name="T8" fmla="*/ 18 w 84"/>
                <a:gd name="T9" fmla="*/ 19 h 37"/>
                <a:gd name="T10" fmla="*/ 21 w 84"/>
                <a:gd name="T11" fmla="*/ 21 h 37"/>
                <a:gd name="T12" fmla="*/ 32 w 84"/>
                <a:gd name="T13" fmla="*/ 28 h 37"/>
                <a:gd name="T14" fmla="*/ 39 w 84"/>
                <a:gd name="T15" fmla="*/ 31 h 37"/>
                <a:gd name="T16" fmla="*/ 45 w 84"/>
                <a:gd name="T17" fmla="*/ 32 h 37"/>
                <a:gd name="T18" fmla="*/ 52 w 84"/>
                <a:gd name="T19" fmla="*/ 32 h 37"/>
                <a:gd name="T20" fmla="*/ 60 w 84"/>
                <a:gd name="T21" fmla="*/ 31 h 37"/>
                <a:gd name="T22" fmla="*/ 69 w 84"/>
                <a:gd name="T23" fmla="*/ 30 h 37"/>
                <a:gd name="T24" fmla="*/ 82 w 84"/>
                <a:gd name="T25" fmla="*/ 25 h 37"/>
                <a:gd name="T26" fmla="*/ 84 w 84"/>
                <a:gd name="T27" fmla="*/ 30 h 37"/>
                <a:gd name="T28" fmla="*/ 73 w 84"/>
                <a:gd name="T29" fmla="*/ 34 h 37"/>
                <a:gd name="T30" fmla="*/ 62 w 84"/>
                <a:gd name="T31" fmla="*/ 37 h 37"/>
                <a:gd name="T32" fmla="*/ 52 w 84"/>
                <a:gd name="T33" fmla="*/ 37 h 37"/>
                <a:gd name="T34" fmla="*/ 43 w 84"/>
                <a:gd name="T35" fmla="*/ 37 h 37"/>
                <a:gd name="T36" fmla="*/ 35 w 84"/>
                <a:gd name="T37" fmla="*/ 36 h 37"/>
                <a:gd name="T38" fmla="*/ 29 w 84"/>
                <a:gd name="T39" fmla="*/ 34 h 37"/>
                <a:gd name="T40" fmla="*/ 18 w 84"/>
                <a:gd name="T41" fmla="*/ 26 h 37"/>
                <a:gd name="T42" fmla="*/ 13 w 84"/>
                <a:gd name="T43" fmla="*/ 23 h 37"/>
                <a:gd name="T44" fmla="*/ 10 w 84"/>
                <a:gd name="T45" fmla="*/ 19 h 37"/>
                <a:gd name="T46" fmla="*/ 4 w 84"/>
                <a:gd name="T47" fmla="*/ 11 h 37"/>
                <a:gd name="T48" fmla="*/ 0 w 84"/>
                <a:gd name="T49" fmla="*/ 5 h 37"/>
                <a:gd name="T50" fmla="*/ 0 w 84"/>
                <a:gd name="T51" fmla="*/ 2 h 37"/>
                <a:gd name="T52" fmla="*/ 5 w 84"/>
                <a:gd name="T53" fmla="*/ 0 h 3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4"/>
                <a:gd name="T82" fmla="*/ 0 h 37"/>
                <a:gd name="T83" fmla="*/ 84 w 84"/>
                <a:gd name="T84" fmla="*/ 37 h 3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4" h="37">
                  <a:moveTo>
                    <a:pt x="5" y="0"/>
                  </a:moveTo>
                  <a:lnTo>
                    <a:pt x="7" y="3"/>
                  </a:lnTo>
                  <a:lnTo>
                    <a:pt x="9" y="8"/>
                  </a:lnTo>
                  <a:lnTo>
                    <a:pt x="15" y="15"/>
                  </a:lnTo>
                  <a:lnTo>
                    <a:pt x="18" y="19"/>
                  </a:lnTo>
                  <a:lnTo>
                    <a:pt x="21" y="21"/>
                  </a:lnTo>
                  <a:lnTo>
                    <a:pt x="32" y="28"/>
                  </a:lnTo>
                  <a:lnTo>
                    <a:pt x="39" y="31"/>
                  </a:lnTo>
                  <a:lnTo>
                    <a:pt x="45" y="32"/>
                  </a:lnTo>
                  <a:lnTo>
                    <a:pt x="52" y="32"/>
                  </a:lnTo>
                  <a:lnTo>
                    <a:pt x="60" y="31"/>
                  </a:lnTo>
                  <a:lnTo>
                    <a:pt x="69" y="30"/>
                  </a:lnTo>
                  <a:lnTo>
                    <a:pt x="82" y="25"/>
                  </a:lnTo>
                  <a:lnTo>
                    <a:pt x="84" y="30"/>
                  </a:lnTo>
                  <a:lnTo>
                    <a:pt x="73" y="34"/>
                  </a:lnTo>
                  <a:lnTo>
                    <a:pt x="62" y="37"/>
                  </a:lnTo>
                  <a:lnTo>
                    <a:pt x="52" y="37"/>
                  </a:lnTo>
                  <a:lnTo>
                    <a:pt x="43" y="37"/>
                  </a:lnTo>
                  <a:lnTo>
                    <a:pt x="35" y="36"/>
                  </a:lnTo>
                  <a:lnTo>
                    <a:pt x="29" y="34"/>
                  </a:lnTo>
                  <a:lnTo>
                    <a:pt x="18" y="26"/>
                  </a:lnTo>
                  <a:lnTo>
                    <a:pt x="13" y="23"/>
                  </a:lnTo>
                  <a:lnTo>
                    <a:pt x="10" y="19"/>
                  </a:lnTo>
                  <a:lnTo>
                    <a:pt x="4" y="11"/>
                  </a:lnTo>
                  <a:lnTo>
                    <a:pt x="0" y="5"/>
                  </a:lnTo>
                  <a:lnTo>
                    <a:pt x="0" y="2"/>
                  </a:lnTo>
                  <a:lnTo>
                    <a:pt x="5" y="0"/>
                  </a:lnTo>
                  <a:close/>
                </a:path>
              </a:pathLst>
            </a:custGeom>
            <a:solidFill>
              <a:srgbClr val="C195DB"/>
            </a:solidFill>
            <a:ln w="9525">
              <a:noFill/>
              <a:round/>
              <a:headEnd/>
              <a:tailEnd/>
            </a:ln>
          </p:spPr>
          <p:txBody>
            <a:bodyPr/>
            <a:lstStyle/>
            <a:p>
              <a:endParaRPr lang="ru-RU"/>
            </a:p>
          </p:txBody>
        </p:sp>
        <p:sp>
          <p:nvSpPr>
            <p:cNvPr id="23093" name="Freeform 1966"/>
            <p:cNvSpPr>
              <a:spLocks/>
            </p:cNvSpPr>
            <p:nvPr/>
          </p:nvSpPr>
          <p:spPr bwMode="auto">
            <a:xfrm>
              <a:off x="4046" y="1663"/>
              <a:ext cx="541" cy="175"/>
            </a:xfrm>
            <a:custGeom>
              <a:avLst/>
              <a:gdLst>
                <a:gd name="T0" fmla="*/ 0 w 541"/>
                <a:gd name="T1" fmla="*/ 170 h 175"/>
                <a:gd name="T2" fmla="*/ 39 w 541"/>
                <a:gd name="T3" fmla="*/ 151 h 175"/>
                <a:gd name="T4" fmla="*/ 106 w 541"/>
                <a:gd name="T5" fmla="*/ 121 h 175"/>
                <a:gd name="T6" fmla="*/ 189 w 541"/>
                <a:gd name="T7" fmla="*/ 87 h 175"/>
                <a:gd name="T8" fmla="*/ 234 w 541"/>
                <a:gd name="T9" fmla="*/ 68 h 175"/>
                <a:gd name="T10" fmla="*/ 280 w 541"/>
                <a:gd name="T11" fmla="*/ 51 h 175"/>
                <a:gd name="T12" fmla="*/ 326 w 541"/>
                <a:gd name="T13" fmla="*/ 35 h 175"/>
                <a:gd name="T14" fmla="*/ 348 w 541"/>
                <a:gd name="T15" fmla="*/ 29 h 175"/>
                <a:gd name="T16" fmla="*/ 370 w 541"/>
                <a:gd name="T17" fmla="*/ 21 h 175"/>
                <a:gd name="T18" fmla="*/ 391 w 541"/>
                <a:gd name="T19" fmla="*/ 17 h 175"/>
                <a:gd name="T20" fmla="*/ 411 w 541"/>
                <a:gd name="T21" fmla="*/ 10 h 175"/>
                <a:gd name="T22" fmla="*/ 430 w 541"/>
                <a:gd name="T23" fmla="*/ 7 h 175"/>
                <a:gd name="T24" fmla="*/ 449 w 541"/>
                <a:gd name="T25" fmla="*/ 4 h 175"/>
                <a:gd name="T26" fmla="*/ 466 w 541"/>
                <a:gd name="T27" fmla="*/ 1 h 175"/>
                <a:gd name="T28" fmla="*/ 483 w 541"/>
                <a:gd name="T29" fmla="*/ 1 h 175"/>
                <a:gd name="T30" fmla="*/ 496 w 541"/>
                <a:gd name="T31" fmla="*/ 0 h 175"/>
                <a:gd name="T32" fmla="*/ 509 w 541"/>
                <a:gd name="T33" fmla="*/ 2 h 175"/>
                <a:gd name="T34" fmla="*/ 515 w 541"/>
                <a:gd name="T35" fmla="*/ 4 h 175"/>
                <a:gd name="T36" fmla="*/ 520 w 541"/>
                <a:gd name="T37" fmla="*/ 5 h 175"/>
                <a:gd name="T38" fmla="*/ 526 w 541"/>
                <a:gd name="T39" fmla="*/ 7 h 175"/>
                <a:gd name="T40" fmla="*/ 528 w 541"/>
                <a:gd name="T41" fmla="*/ 9 h 175"/>
                <a:gd name="T42" fmla="*/ 533 w 541"/>
                <a:gd name="T43" fmla="*/ 13 h 175"/>
                <a:gd name="T44" fmla="*/ 536 w 541"/>
                <a:gd name="T45" fmla="*/ 16 h 175"/>
                <a:gd name="T46" fmla="*/ 537 w 541"/>
                <a:gd name="T47" fmla="*/ 21 h 175"/>
                <a:gd name="T48" fmla="*/ 541 w 541"/>
                <a:gd name="T49" fmla="*/ 26 h 175"/>
                <a:gd name="T50" fmla="*/ 535 w 541"/>
                <a:gd name="T51" fmla="*/ 27 h 175"/>
                <a:gd name="T52" fmla="*/ 533 w 541"/>
                <a:gd name="T53" fmla="*/ 22 h 175"/>
                <a:gd name="T54" fmla="*/ 532 w 541"/>
                <a:gd name="T55" fmla="*/ 19 h 175"/>
                <a:gd name="T56" fmla="*/ 528 w 541"/>
                <a:gd name="T57" fmla="*/ 18 h 175"/>
                <a:gd name="T58" fmla="*/ 526 w 541"/>
                <a:gd name="T59" fmla="*/ 15 h 175"/>
                <a:gd name="T60" fmla="*/ 522 w 541"/>
                <a:gd name="T61" fmla="*/ 11 h 175"/>
                <a:gd name="T62" fmla="*/ 517 w 541"/>
                <a:gd name="T63" fmla="*/ 9 h 175"/>
                <a:gd name="T64" fmla="*/ 513 w 541"/>
                <a:gd name="T65" fmla="*/ 8 h 175"/>
                <a:gd name="T66" fmla="*/ 507 w 541"/>
                <a:gd name="T67" fmla="*/ 7 h 175"/>
                <a:gd name="T68" fmla="*/ 496 w 541"/>
                <a:gd name="T69" fmla="*/ 5 h 175"/>
                <a:gd name="T70" fmla="*/ 483 w 541"/>
                <a:gd name="T71" fmla="*/ 5 h 175"/>
                <a:gd name="T72" fmla="*/ 466 w 541"/>
                <a:gd name="T73" fmla="*/ 7 h 175"/>
                <a:gd name="T74" fmla="*/ 449 w 541"/>
                <a:gd name="T75" fmla="*/ 8 h 175"/>
                <a:gd name="T76" fmla="*/ 432 w 541"/>
                <a:gd name="T77" fmla="*/ 11 h 175"/>
                <a:gd name="T78" fmla="*/ 413 w 541"/>
                <a:gd name="T79" fmla="*/ 17 h 175"/>
                <a:gd name="T80" fmla="*/ 392 w 541"/>
                <a:gd name="T81" fmla="*/ 21 h 175"/>
                <a:gd name="T82" fmla="*/ 372 w 541"/>
                <a:gd name="T83" fmla="*/ 28 h 175"/>
                <a:gd name="T84" fmla="*/ 349 w 541"/>
                <a:gd name="T85" fmla="*/ 34 h 175"/>
                <a:gd name="T86" fmla="*/ 327 w 541"/>
                <a:gd name="T87" fmla="*/ 41 h 175"/>
                <a:gd name="T88" fmla="*/ 281 w 541"/>
                <a:gd name="T89" fmla="*/ 58 h 175"/>
                <a:gd name="T90" fmla="*/ 237 w 541"/>
                <a:gd name="T91" fmla="*/ 75 h 175"/>
                <a:gd name="T92" fmla="*/ 191 w 541"/>
                <a:gd name="T93" fmla="*/ 92 h 175"/>
                <a:gd name="T94" fmla="*/ 109 w 541"/>
                <a:gd name="T95" fmla="*/ 127 h 175"/>
                <a:gd name="T96" fmla="*/ 42 w 541"/>
                <a:gd name="T97" fmla="*/ 157 h 175"/>
                <a:gd name="T98" fmla="*/ 3 w 541"/>
                <a:gd name="T99" fmla="*/ 175 h 175"/>
                <a:gd name="T100" fmla="*/ 0 w 541"/>
                <a:gd name="T101" fmla="*/ 170 h 17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41"/>
                <a:gd name="T154" fmla="*/ 0 h 175"/>
                <a:gd name="T155" fmla="*/ 541 w 541"/>
                <a:gd name="T156" fmla="*/ 175 h 17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41" h="175">
                  <a:moveTo>
                    <a:pt x="0" y="170"/>
                  </a:moveTo>
                  <a:lnTo>
                    <a:pt x="39" y="151"/>
                  </a:lnTo>
                  <a:lnTo>
                    <a:pt x="106" y="121"/>
                  </a:lnTo>
                  <a:lnTo>
                    <a:pt x="189" y="87"/>
                  </a:lnTo>
                  <a:lnTo>
                    <a:pt x="234" y="68"/>
                  </a:lnTo>
                  <a:lnTo>
                    <a:pt x="280" y="51"/>
                  </a:lnTo>
                  <a:lnTo>
                    <a:pt x="326" y="35"/>
                  </a:lnTo>
                  <a:lnTo>
                    <a:pt x="348" y="29"/>
                  </a:lnTo>
                  <a:lnTo>
                    <a:pt x="370" y="21"/>
                  </a:lnTo>
                  <a:lnTo>
                    <a:pt x="391" y="17"/>
                  </a:lnTo>
                  <a:lnTo>
                    <a:pt x="411" y="10"/>
                  </a:lnTo>
                  <a:lnTo>
                    <a:pt x="430" y="7"/>
                  </a:lnTo>
                  <a:lnTo>
                    <a:pt x="449" y="4"/>
                  </a:lnTo>
                  <a:lnTo>
                    <a:pt x="466" y="1"/>
                  </a:lnTo>
                  <a:lnTo>
                    <a:pt x="483" y="1"/>
                  </a:lnTo>
                  <a:lnTo>
                    <a:pt x="496" y="0"/>
                  </a:lnTo>
                  <a:lnTo>
                    <a:pt x="509" y="2"/>
                  </a:lnTo>
                  <a:lnTo>
                    <a:pt x="515" y="4"/>
                  </a:lnTo>
                  <a:lnTo>
                    <a:pt x="520" y="5"/>
                  </a:lnTo>
                  <a:lnTo>
                    <a:pt x="526" y="7"/>
                  </a:lnTo>
                  <a:lnTo>
                    <a:pt x="528" y="9"/>
                  </a:lnTo>
                  <a:lnTo>
                    <a:pt x="533" y="13"/>
                  </a:lnTo>
                  <a:lnTo>
                    <a:pt x="536" y="16"/>
                  </a:lnTo>
                  <a:lnTo>
                    <a:pt x="537" y="21"/>
                  </a:lnTo>
                  <a:lnTo>
                    <a:pt x="541" y="26"/>
                  </a:lnTo>
                  <a:lnTo>
                    <a:pt x="535" y="27"/>
                  </a:lnTo>
                  <a:lnTo>
                    <a:pt x="533" y="22"/>
                  </a:lnTo>
                  <a:lnTo>
                    <a:pt x="532" y="19"/>
                  </a:lnTo>
                  <a:lnTo>
                    <a:pt x="528" y="18"/>
                  </a:lnTo>
                  <a:lnTo>
                    <a:pt x="526" y="15"/>
                  </a:lnTo>
                  <a:lnTo>
                    <a:pt x="522" y="11"/>
                  </a:lnTo>
                  <a:lnTo>
                    <a:pt x="517" y="9"/>
                  </a:lnTo>
                  <a:lnTo>
                    <a:pt x="513" y="8"/>
                  </a:lnTo>
                  <a:lnTo>
                    <a:pt x="507" y="7"/>
                  </a:lnTo>
                  <a:lnTo>
                    <a:pt x="496" y="5"/>
                  </a:lnTo>
                  <a:lnTo>
                    <a:pt x="483" y="5"/>
                  </a:lnTo>
                  <a:lnTo>
                    <a:pt x="466" y="7"/>
                  </a:lnTo>
                  <a:lnTo>
                    <a:pt x="449" y="8"/>
                  </a:lnTo>
                  <a:lnTo>
                    <a:pt x="432" y="11"/>
                  </a:lnTo>
                  <a:lnTo>
                    <a:pt x="413" y="17"/>
                  </a:lnTo>
                  <a:lnTo>
                    <a:pt x="392" y="21"/>
                  </a:lnTo>
                  <a:lnTo>
                    <a:pt x="372" y="28"/>
                  </a:lnTo>
                  <a:lnTo>
                    <a:pt x="349" y="34"/>
                  </a:lnTo>
                  <a:lnTo>
                    <a:pt x="327" y="41"/>
                  </a:lnTo>
                  <a:lnTo>
                    <a:pt x="281" y="58"/>
                  </a:lnTo>
                  <a:lnTo>
                    <a:pt x="237" y="75"/>
                  </a:lnTo>
                  <a:lnTo>
                    <a:pt x="191" y="92"/>
                  </a:lnTo>
                  <a:lnTo>
                    <a:pt x="109" y="127"/>
                  </a:lnTo>
                  <a:lnTo>
                    <a:pt x="42" y="157"/>
                  </a:lnTo>
                  <a:lnTo>
                    <a:pt x="3" y="175"/>
                  </a:lnTo>
                  <a:lnTo>
                    <a:pt x="0" y="170"/>
                  </a:lnTo>
                  <a:close/>
                </a:path>
              </a:pathLst>
            </a:custGeom>
            <a:solidFill>
              <a:srgbClr val="C195DB"/>
            </a:solidFill>
            <a:ln w="9525">
              <a:noFill/>
              <a:round/>
              <a:headEnd/>
              <a:tailEnd/>
            </a:ln>
          </p:spPr>
          <p:txBody>
            <a:bodyPr/>
            <a:lstStyle/>
            <a:p>
              <a:endParaRPr lang="ru-RU"/>
            </a:p>
          </p:txBody>
        </p:sp>
        <p:sp>
          <p:nvSpPr>
            <p:cNvPr id="23094" name="Freeform 1967"/>
            <p:cNvSpPr>
              <a:spLocks/>
            </p:cNvSpPr>
            <p:nvPr/>
          </p:nvSpPr>
          <p:spPr bwMode="auto">
            <a:xfrm>
              <a:off x="4047" y="1833"/>
              <a:ext cx="3" cy="5"/>
            </a:xfrm>
            <a:custGeom>
              <a:avLst/>
              <a:gdLst>
                <a:gd name="T0" fmla="*/ 3 w 3"/>
                <a:gd name="T1" fmla="*/ 5 h 5"/>
                <a:gd name="T2" fmla="*/ 0 w 3"/>
                <a:gd name="T3" fmla="*/ 0 h 5"/>
                <a:gd name="T4" fmla="*/ 1 w 3"/>
                <a:gd name="T5" fmla="*/ 0 h 5"/>
                <a:gd name="T6" fmla="*/ 3 w 3"/>
                <a:gd name="T7" fmla="*/ 5 h 5"/>
                <a:gd name="T8" fmla="*/ 0 60000 65536"/>
                <a:gd name="T9" fmla="*/ 0 60000 65536"/>
                <a:gd name="T10" fmla="*/ 0 60000 65536"/>
                <a:gd name="T11" fmla="*/ 0 60000 65536"/>
                <a:gd name="T12" fmla="*/ 0 w 3"/>
                <a:gd name="T13" fmla="*/ 0 h 5"/>
                <a:gd name="T14" fmla="*/ 3 w 3"/>
                <a:gd name="T15" fmla="*/ 5 h 5"/>
              </a:gdLst>
              <a:ahLst/>
              <a:cxnLst>
                <a:cxn ang="T8">
                  <a:pos x="T0" y="T1"/>
                </a:cxn>
                <a:cxn ang="T9">
                  <a:pos x="T2" y="T3"/>
                </a:cxn>
                <a:cxn ang="T10">
                  <a:pos x="T4" y="T5"/>
                </a:cxn>
                <a:cxn ang="T11">
                  <a:pos x="T6" y="T7"/>
                </a:cxn>
              </a:cxnLst>
              <a:rect l="T12" t="T13" r="T14" b="T15"/>
              <a:pathLst>
                <a:path w="3" h="5">
                  <a:moveTo>
                    <a:pt x="3" y="5"/>
                  </a:moveTo>
                  <a:lnTo>
                    <a:pt x="0" y="0"/>
                  </a:lnTo>
                  <a:lnTo>
                    <a:pt x="1" y="0"/>
                  </a:lnTo>
                  <a:lnTo>
                    <a:pt x="3" y="5"/>
                  </a:lnTo>
                  <a:close/>
                </a:path>
              </a:pathLst>
            </a:custGeom>
            <a:solidFill>
              <a:srgbClr val="C195DB"/>
            </a:solidFill>
            <a:ln w="9525">
              <a:noFill/>
              <a:round/>
              <a:headEnd/>
              <a:tailEnd/>
            </a:ln>
          </p:spPr>
          <p:txBody>
            <a:bodyPr/>
            <a:lstStyle/>
            <a:p>
              <a:endParaRPr lang="ru-RU"/>
            </a:p>
          </p:txBody>
        </p:sp>
        <p:sp>
          <p:nvSpPr>
            <p:cNvPr id="23095" name="Freeform 1968"/>
            <p:cNvSpPr>
              <a:spLocks/>
            </p:cNvSpPr>
            <p:nvPr/>
          </p:nvSpPr>
          <p:spPr bwMode="auto">
            <a:xfrm>
              <a:off x="4057" y="1687"/>
              <a:ext cx="530" cy="192"/>
            </a:xfrm>
            <a:custGeom>
              <a:avLst/>
              <a:gdLst>
                <a:gd name="T0" fmla="*/ 528 w 530"/>
                <a:gd name="T1" fmla="*/ 0 h 192"/>
                <a:gd name="T2" fmla="*/ 528 w 530"/>
                <a:gd name="T3" fmla="*/ 4 h 192"/>
                <a:gd name="T4" fmla="*/ 530 w 530"/>
                <a:gd name="T5" fmla="*/ 9 h 192"/>
                <a:gd name="T6" fmla="*/ 528 w 530"/>
                <a:gd name="T7" fmla="*/ 14 h 192"/>
                <a:gd name="T8" fmla="*/ 528 w 530"/>
                <a:gd name="T9" fmla="*/ 19 h 192"/>
                <a:gd name="T10" fmla="*/ 525 w 530"/>
                <a:gd name="T11" fmla="*/ 23 h 192"/>
                <a:gd name="T12" fmla="*/ 523 w 530"/>
                <a:gd name="T13" fmla="*/ 28 h 192"/>
                <a:gd name="T14" fmla="*/ 515 w 530"/>
                <a:gd name="T15" fmla="*/ 36 h 192"/>
                <a:gd name="T16" fmla="*/ 506 w 530"/>
                <a:gd name="T17" fmla="*/ 46 h 192"/>
                <a:gd name="T18" fmla="*/ 494 w 530"/>
                <a:gd name="T19" fmla="*/ 54 h 192"/>
                <a:gd name="T20" fmla="*/ 481 w 530"/>
                <a:gd name="T21" fmla="*/ 62 h 192"/>
                <a:gd name="T22" fmla="*/ 465 w 530"/>
                <a:gd name="T23" fmla="*/ 70 h 192"/>
                <a:gd name="T24" fmla="*/ 448 w 530"/>
                <a:gd name="T25" fmla="*/ 80 h 192"/>
                <a:gd name="T26" fmla="*/ 429 w 530"/>
                <a:gd name="T27" fmla="*/ 86 h 192"/>
                <a:gd name="T28" fmla="*/ 410 w 530"/>
                <a:gd name="T29" fmla="*/ 93 h 192"/>
                <a:gd name="T30" fmla="*/ 387 w 530"/>
                <a:gd name="T31" fmla="*/ 102 h 192"/>
                <a:gd name="T32" fmla="*/ 344 w 530"/>
                <a:gd name="T33" fmla="*/ 116 h 192"/>
                <a:gd name="T34" fmla="*/ 296 w 530"/>
                <a:gd name="T35" fmla="*/ 129 h 192"/>
                <a:gd name="T36" fmla="*/ 247 w 530"/>
                <a:gd name="T37" fmla="*/ 140 h 192"/>
                <a:gd name="T38" fmla="*/ 200 w 530"/>
                <a:gd name="T39" fmla="*/ 152 h 192"/>
                <a:gd name="T40" fmla="*/ 154 w 530"/>
                <a:gd name="T41" fmla="*/ 163 h 192"/>
                <a:gd name="T42" fmla="*/ 111 w 530"/>
                <a:gd name="T43" fmla="*/ 171 h 192"/>
                <a:gd name="T44" fmla="*/ 42 w 530"/>
                <a:gd name="T45" fmla="*/ 185 h 192"/>
                <a:gd name="T46" fmla="*/ 2 w 530"/>
                <a:gd name="T47" fmla="*/ 192 h 192"/>
                <a:gd name="T48" fmla="*/ 0 w 530"/>
                <a:gd name="T49" fmla="*/ 187 h 192"/>
                <a:gd name="T50" fmla="*/ 40 w 530"/>
                <a:gd name="T51" fmla="*/ 179 h 192"/>
                <a:gd name="T52" fmla="*/ 110 w 530"/>
                <a:gd name="T53" fmla="*/ 164 h 192"/>
                <a:gd name="T54" fmla="*/ 153 w 530"/>
                <a:gd name="T55" fmla="*/ 156 h 192"/>
                <a:gd name="T56" fmla="*/ 200 w 530"/>
                <a:gd name="T57" fmla="*/ 146 h 192"/>
                <a:gd name="T58" fmla="*/ 247 w 530"/>
                <a:gd name="T59" fmla="*/ 135 h 192"/>
                <a:gd name="T60" fmla="*/ 295 w 530"/>
                <a:gd name="T61" fmla="*/ 123 h 192"/>
                <a:gd name="T62" fmla="*/ 342 w 530"/>
                <a:gd name="T63" fmla="*/ 110 h 192"/>
                <a:gd name="T64" fmla="*/ 386 w 530"/>
                <a:gd name="T65" fmla="*/ 95 h 192"/>
                <a:gd name="T66" fmla="*/ 406 w 530"/>
                <a:gd name="T67" fmla="*/ 89 h 192"/>
                <a:gd name="T68" fmla="*/ 427 w 530"/>
                <a:gd name="T69" fmla="*/ 81 h 192"/>
                <a:gd name="T70" fmla="*/ 446 w 530"/>
                <a:gd name="T71" fmla="*/ 73 h 192"/>
                <a:gd name="T72" fmla="*/ 462 w 530"/>
                <a:gd name="T73" fmla="*/ 65 h 192"/>
                <a:gd name="T74" fmla="*/ 478 w 530"/>
                <a:gd name="T75" fmla="*/ 57 h 192"/>
                <a:gd name="T76" fmla="*/ 492 w 530"/>
                <a:gd name="T77" fmla="*/ 49 h 192"/>
                <a:gd name="T78" fmla="*/ 504 w 530"/>
                <a:gd name="T79" fmla="*/ 41 h 192"/>
                <a:gd name="T80" fmla="*/ 511 w 530"/>
                <a:gd name="T81" fmla="*/ 33 h 192"/>
                <a:gd name="T82" fmla="*/ 519 w 530"/>
                <a:gd name="T83" fmla="*/ 25 h 192"/>
                <a:gd name="T84" fmla="*/ 521 w 530"/>
                <a:gd name="T85" fmla="*/ 21 h 192"/>
                <a:gd name="T86" fmla="*/ 522 w 530"/>
                <a:gd name="T87" fmla="*/ 17 h 192"/>
                <a:gd name="T88" fmla="*/ 523 w 530"/>
                <a:gd name="T89" fmla="*/ 12 h 192"/>
                <a:gd name="T90" fmla="*/ 523 w 530"/>
                <a:gd name="T91" fmla="*/ 9 h 192"/>
                <a:gd name="T92" fmla="*/ 523 w 530"/>
                <a:gd name="T93" fmla="*/ 4 h 192"/>
                <a:gd name="T94" fmla="*/ 522 w 530"/>
                <a:gd name="T95" fmla="*/ 2 h 192"/>
                <a:gd name="T96" fmla="*/ 528 w 530"/>
                <a:gd name="T97" fmla="*/ 0 h 19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30"/>
                <a:gd name="T148" fmla="*/ 0 h 192"/>
                <a:gd name="T149" fmla="*/ 530 w 530"/>
                <a:gd name="T150" fmla="*/ 192 h 19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30" h="192">
                  <a:moveTo>
                    <a:pt x="528" y="0"/>
                  </a:moveTo>
                  <a:lnTo>
                    <a:pt x="528" y="4"/>
                  </a:lnTo>
                  <a:lnTo>
                    <a:pt x="530" y="9"/>
                  </a:lnTo>
                  <a:lnTo>
                    <a:pt x="528" y="14"/>
                  </a:lnTo>
                  <a:lnTo>
                    <a:pt x="528" y="19"/>
                  </a:lnTo>
                  <a:lnTo>
                    <a:pt x="525" y="23"/>
                  </a:lnTo>
                  <a:lnTo>
                    <a:pt x="523" y="28"/>
                  </a:lnTo>
                  <a:lnTo>
                    <a:pt x="515" y="36"/>
                  </a:lnTo>
                  <a:lnTo>
                    <a:pt x="506" y="46"/>
                  </a:lnTo>
                  <a:lnTo>
                    <a:pt x="494" y="54"/>
                  </a:lnTo>
                  <a:lnTo>
                    <a:pt x="481" y="62"/>
                  </a:lnTo>
                  <a:lnTo>
                    <a:pt x="465" y="70"/>
                  </a:lnTo>
                  <a:lnTo>
                    <a:pt x="448" y="80"/>
                  </a:lnTo>
                  <a:lnTo>
                    <a:pt x="429" y="86"/>
                  </a:lnTo>
                  <a:lnTo>
                    <a:pt x="410" y="93"/>
                  </a:lnTo>
                  <a:lnTo>
                    <a:pt x="387" y="102"/>
                  </a:lnTo>
                  <a:lnTo>
                    <a:pt x="344" y="116"/>
                  </a:lnTo>
                  <a:lnTo>
                    <a:pt x="296" y="129"/>
                  </a:lnTo>
                  <a:lnTo>
                    <a:pt x="247" y="140"/>
                  </a:lnTo>
                  <a:lnTo>
                    <a:pt x="200" y="152"/>
                  </a:lnTo>
                  <a:lnTo>
                    <a:pt x="154" y="163"/>
                  </a:lnTo>
                  <a:lnTo>
                    <a:pt x="111" y="171"/>
                  </a:lnTo>
                  <a:lnTo>
                    <a:pt x="42" y="185"/>
                  </a:lnTo>
                  <a:lnTo>
                    <a:pt x="2" y="192"/>
                  </a:lnTo>
                  <a:lnTo>
                    <a:pt x="0" y="187"/>
                  </a:lnTo>
                  <a:lnTo>
                    <a:pt x="40" y="179"/>
                  </a:lnTo>
                  <a:lnTo>
                    <a:pt x="110" y="164"/>
                  </a:lnTo>
                  <a:lnTo>
                    <a:pt x="153" y="156"/>
                  </a:lnTo>
                  <a:lnTo>
                    <a:pt x="200" y="146"/>
                  </a:lnTo>
                  <a:lnTo>
                    <a:pt x="247" y="135"/>
                  </a:lnTo>
                  <a:lnTo>
                    <a:pt x="295" y="123"/>
                  </a:lnTo>
                  <a:lnTo>
                    <a:pt x="342" y="110"/>
                  </a:lnTo>
                  <a:lnTo>
                    <a:pt x="386" y="95"/>
                  </a:lnTo>
                  <a:lnTo>
                    <a:pt x="406" y="89"/>
                  </a:lnTo>
                  <a:lnTo>
                    <a:pt x="427" y="81"/>
                  </a:lnTo>
                  <a:lnTo>
                    <a:pt x="446" y="73"/>
                  </a:lnTo>
                  <a:lnTo>
                    <a:pt x="462" y="65"/>
                  </a:lnTo>
                  <a:lnTo>
                    <a:pt x="478" y="57"/>
                  </a:lnTo>
                  <a:lnTo>
                    <a:pt x="492" y="49"/>
                  </a:lnTo>
                  <a:lnTo>
                    <a:pt x="504" y="41"/>
                  </a:lnTo>
                  <a:lnTo>
                    <a:pt x="511" y="33"/>
                  </a:lnTo>
                  <a:lnTo>
                    <a:pt x="519" y="25"/>
                  </a:lnTo>
                  <a:lnTo>
                    <a:pt x="521" y="21"/>
                  </a:lnTo>
                  <a:lnTo>
                    <a:pt x="522" y="17"/>
                  </a:lnTo>
                  <a:lnTo>
                    <a:pt x="523" y="12"/>
                  </a:lnTo>
                  <a:lnTo>
                    <a:pt x="523" y="9"/>
                  </a:lnTo>
                  <a:lnTo>
                    <a:pt x="523" y="4"/>
                  </a:lnTo>
                  <a:lnTo>
                    <a:pt x="522" y="2"/>
                  </a:lnTo>
                  <a:lnTo>
                    <a:pt x="528" y="0"/>
                  </a:lnTo>
                  <a:close/>
                </a:path>
              </a:pathLst>
            </a:custGeom>
            <a:solidFill>
              <a:srgbClr val="C195DB"/>
            </a:solidFill>
            <a:ln w="9525">
              <a:noFill/>
              <a:round/>
              <a:headEnd/>
              <a:tailEnd/>
            </a:ln>
          </p:spPr>
          <p:txBody>
            <a:bodyPr/>
            <a:lstStyle/>
            <a:p>
              <a:endParaRPr lang="ru-RU"/>
            </a:p>
          </p:txBody>
        </p:sp>
        <p:sp>
          <p:nvSpPr>
            <p:cNvPr id="23096" name="Freeform 1969"/>
            <p:cNvSpPr>
              <a:spLocks/>
            </p:cNvSpPr>
            <p:nvPr/>
          </p:nvSpPr>
          <p:spPr bwMode="auto">
            <a:xfrm>
              <a:off x="4579" y="1686"/>
              <a:ext cx="8" cy="3"/>
            </a:xfrm>
            <a:custGeom>
              <a:avLst/>
              <a:gdLst>
                <a:gd name="T0" fmla="*/ 8 w 8"/>
                <a:gd name="T1" fmla="*/ 1 h 3"/>
                <a:gd name="T2" fmla="*/ 6 w 8"/>
                <a:gd name="T3" fmla="*/ 0 h 3"/>
                <a:gd name="T4" fmla="*/ 8 w 8"/>
                <a:gd name="T5" fmla="*/ 1 h 3"/>
                <a:gd name="T6" fmla="*/ 0 w 8"/>
                <a:gd name="T7" fmla="*/ 3 h 3"/>
                <a:gd name="T8" fmla="*/ 8 w 8"/>
                <a:gd name="T9" fmla="*/ 1 h 3"/>
                <a:gd name="T10" fmla="*/ 0 60000 65536"/>
                <a:gd name="T11" fmla="*/ 0 60000 65536"/>
                <a:gd name="T12" fmla="*/ 0 60000 65536"/>
                <a:gd name="T13" fmla="*/ 0 60000 65536"/>
                <a:gd name="T14" fmla="*/ 0 60000 65536"/>
                <a:gd name="T15" fmla="*/ 0 w 8"/>
                <a:gd name="T16" fmla="*/ 0 h 3"/>
                <a:gd name="T17" fmla="*/ 8 w 8"/>
                <a:gd name="T18" fmla="*/ 3 h 3"/>
              </a:gdLst>
              <a:ahLst/>
              <a:cxnLst>
                <a:cxn ang="T10">
                  <a:pos x="T0" y="T1"/>
                </a:cxn>
                <a:cxn ang="T11">
                  <a:pos x="T2" y="T3"/>
                </a:cxn>
                <a:cxn ang="T12">
                  <a:pos x="T4" y="T5"/>
                </a:cxn>
                <a:cxn ang="T13">
                  <a:pos x="T6" y="T7"/>
                </a:cxn>
                <a:cxn ang="T14">
                  <a:pos x="T8" y="T9"/>
                </a:cxn>
              </a:cxnLst>
              <a:rect l="T15" t="T16" r="T17" b="T18"/>
              <a:pathLst>
                <a:path w="8" h="3">
                  <a:moveTo>
                    <a:pt x="8" y="1"/>
                  </a:moveTo>
                  <a:lnTo>
                    <a:pt x="6" y="0"/>
                  </a:lnTo>
                  <a:lnTo>
                    <a:pt x="8" y="1"/>
                  </a:lnTo>
                  <a:lnTo>
                    <a:pt x="0" y="3"/>
                  </a:lnTo>
                  <a:lnTo>
                    <a:pt x="8" y="1"/>
                  </a:lnTo>
                  <a:close/>
                </a:path>
              </a:pathLst>
            </a:custGeom>
            <a:solidFill>
              <a:srgbClr val="C195DB"/>
            </a:solidFill>
            <a:ln w="9525">
              <a:noFill/>
              <a:round/>
              <a:headEnd/>
              <a:tailEnd/>
            </a:ln>
          </p:spPr>
          <p:txBody>
            <a:bodyPr/>
            <a:lstStyle/>
            <a:p>
              <a:endParaRPr lang="ru-RU"/>
            </a:p>
          </p:txBody>
        </p:sp>
        <p:sp>
          <p:nvSpPr>
            <p:cNvPr id="23097" name="Freeform 1970"/>
            <p:cNvSpPr>
              <a:spLocks/>
            </p:cNvSpPr>
            <p:nvPr/>
          </p:nvSpPr>
          <p:spPr bwMode="auto">
            <a:xfrm>
              <a:off x="4008" y="1873"/>
              <a:ext cx="54" cy="71"/>
            </a:xfrm>
            <a:custGeom>
              <a:avLst/>
              <a:gdLst>
                <a:gd name="T0" fmla="*/ 54 w 54"/>
                <a:gd name="T1" fmla="*/ 5 h 71"/>
                <a:gd name="T2" fmla="*/ 43 w 54"/>
                <a:gd name="T3" fmla="*/ 8 h 71"/>
                <a:gd name="T4" fmla="*/ 33 w 54"/>
                <a:gd name="T5" fmla="*/ 11 h 71"/>
                <a:gd name="T6" fmla="*/ 27 w 54"/>
                <a:gd name="T7" fmla="*/ 16 h 71"/>
                <a:gd name="T8" fmla="*/ 20 w 54"/>
                <a:gd name="T9" fmla="*/ 21 h 71"/>
                <a:gd name="T10" fmla="*/ 16 w 54"/>
                <a:gd name="T11" fmla="*/ 26 h 71"/>
                <a:gd name="T12" fmla="*/ 13 w 54"/>
                <a:gd name="T13" fmla="*/ 32 h 71"/>
                <a:gd name="T14" fmla="*/ 9 w 54"/>
                <a:gd name="T15" fmla="*/ 37 h 71"/>
                <a:gd name="T16" fmla="*/ 8 w 54"/>
                <a:gd name="T17" fmla="*/ 41 h 71"/>
                <a:gd name="T18" fmla="*/ 7 w 54"/>
                <a:gd name="T19" fmla="*/ 52 h 71"/>
                <a:gd name="T20" fmla="*/ 7 w 54"/>
                <a:gd name="T21" fmla="*/ 62 h 71"/>
                <a:gd name="T22" fmla="*/ 8 w 54"/>
                <a:gd name="T23" fmla="*/ 69 h 71"/>
                <a:gd name="T24" fmla="*/ 3 w 54"/>
                <a:gd name="T25" fmla="*/ 71 h 71"/>
                <a:gd name="T26" fmla="*/ 2 w 54"/>
                <a:gd name="T27" fmla="*/ 62 h 71"/>
                <a:gd name="T28" fmla="*/ 0 w 54"/>
                <a:gd name="T29" fmla="*/ 52 h 71"/>
                <a:gd name="T30" fmla="*/ 2 w 54"/>
                <a:gd name="T31" fmla="*/ 41 h 71"/>
                <a:gd name="T32" fmla="*/ 5 w 54"/>
                <a:gd name="T33" fmla="*/ 35 h 71"/>
                <a:gd name="T34" fmla="*/ 7 w 54"/>
                <a:gd name="T35" fmla="*/ 28 h 71"/>
                <a:gd name="T36" fmla="*/ 11 w 54"/>
                <a:gd name="T37" fmla="*/ 22 h 71"/>
                <a:gd name="T38" fmla="*/ 16 w 54"/>
                <a:gd name="T39" fmla="*/ 16 h 71"/>
                <a:gd name="T40" fmla="*/ 22 w 54"/>
                <a:gd name="T41" fmla="*/ 11 h 71"/>
                <a:gd name="T42" fmla="*/ 32 w 54"/>
                <a:gd name="T43" fmla="*/ 7 h 71"/>
                <a:gd name="T44" fmla="*/ 41 w 54"/>
                <a:gd name="T45" fmla="*/ 4 h 71"/>
                <a:gd name="T46" fmla="*/ 52 w 54"/>
                <a:gd name="T47" fmla="*/ 0 h 71"/>
                <a:gd name="T48" fmla="*/ 54 w 54"/>
                <a:gd name="T49" fmla="*/ 5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4"/>
                <a:gd name="T76" fmla="*/ 0 h 71"/>
                <a:gd name="T77" fmla="*/ 54 w 54"/>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4" h="71">
                  <a:moveTo>
                    <a:pt x="54" y="5"/>
                  </a:moveTo>
                  <a:lnTo>
                    <a:pt x="43" y="8"/>
                  </a:lnTo>
                  <a:lnTo>
                    <a:pt x="33" y="11"/>
                  </a:lnTo>
                  <a:lnTo>
                    <a:pt x="27" y="16"/>
                  </a:lnTo>
                  <a:lnTo>
                    <a:pt x="20" y="21"/>
                  </a:lnTo>
                  <a:lnTo>
                    <a:pt x="16" y="26"/>
                  </a:lnTo>
                  <a:lnTo>
                    <a:pt x="13" y="32"/>
                  </a:lnTo>
                  <a:lnTo>
                    <a:pt x="9" y="37"/>
                  </a:lnTo>
                  <a:lnTo>
                    <a:pt x="8" y="41"/>
                  </a:lnTo>
                  <a:lnTo>
                    <a:pt x="7" y="52"/>
                  </a:lnTo>
                  <a:lnTo>
                    <a:pt x="7" y="62"/>
                  </a:lnTo>
                  <a:lnTo>
                    <a:pt x="8" y="69"/>
                  </a:lnTo>
                  <a:lnTo>
                    <a:pt x="3" y="71"/>
                  </a:lnTo>
                  <a:lnTo>
                    <a:pt x="2" y="62"/>
                  </a:lnTo>
                  <a:lnTo>
                    <a:pt x="0" y="52"/>
                  </a:lnTo>
                  <a:lnTo>
                    <a:pt x="2" y="41"/>
                  </a:lnTo>
                  <a:lnTo>
                    <a:pt x="5" y="35"/>
                  </a:lnTo>
                  <a:lnTo>
                    <a:pt x="7" y="28"/>
                  </a:lnTo>
                  <a:lnTo>
                    <a:pt x="11" y="22"/>
                  </a:lnTo>
                  <a:lnTo>
                    <a:pt x="16" y="16"/>
                  </a:lnTo>
                  <a:lnTo>
                    <a:pt x="22" y="11"/>
                  </a:lnTo>
                  <a:lnTo>
                    <a:pt x="32" y="7"/>
                  </a:lnTo>
                  <a:lnTo>
                    <a:pt x="41" y="4"/>
                  </a:lnTo>
                  <a:lnTo>
                    <a:pt x="52" y="0"/>
                  </a:lnTo>
                  <a:lnTo>
                    <a:pt x="54" y="5"/>
                  </a:lnTo>
                  <a:close/>
                </a:path>
              </a:pathLst>
            </a:custGeom>
            <a:solidFill>
              <a:srgbClr val="C195DB"/>
            </a:solidFill>
            <a:ln w="9525">
              <a:noFill/>
              <a:round/>
              <a:headEnd/>
              <a:tailEnd/>
            </a:ln>
          </p:spPr>
          <p:txBody>
            <a:bodyPr/>
            <a:lstStyle/>
            <a:p>
              <a:endParaRPr lang="ru-RU"/>
            </a:p>
          </p:txBody>
        </p:sp>
        <p:sp>
          <p:nvSpPr>
            <p:cNvPr id="23098" name="Freeform 1971"/>
            <p:cNvSpPr>
              <a:spLocks/>
            </p:cNvSpPr>
            <p:nvPr/>
          </p:nvSpPr>
          <p:spPr bwMode="auto">
            <a:xfrm>
              <a:off x="4059" y="1873"/>
              <a:ext cx="3" cy="5"/>
            </a:xfrm>
            <a:custGeom>
              <a:avLst/>
              <a:gdLst>
                <a:gd name="T0" fmla="*/ 0 w 3"/>
                <a:gd name="T1" fmla="*/ 0 h 5"/>
                <a:gd name="T2" fmla="*/ 3 w 3"/>
                <a:gd name="T3" fmla="*/ 5 h 5"/>
                <a:gd name="T4" fmla="*/ 0 w 3"/>
                <a:gd name="T5" fmla="*/ 0 h 5"/>
                <a:gd name="T6" fmla="*/ 0 60000 65536"/>
                <a:gd name="T7" fmla="*/ 0 60000 65536"/>
                <a:gd name="T8" fmla="*/ 0 60000 65536"/>
                <a:gd name="T9" fmla="*/ 0 w 3"/>
                <a:gd name="T10" fmla="*/ 0 h 5"/>
                <a:gd name="T11" fmla="*/ 3 w 3"/>
                <a:gd name="T12" fmla="*/ 5 h 5"/>
              </a:gdLst>
              <a:ahLst/>
              <a:cxnLst>
                <a:cxn ang="T6">
                  <a:pos x="T0" y="T1"/>
                </a:cxn>
                <a:cxn ang="T7">
                  <a:pos x="T2" y="T3"/>
                </a:cxn>
                <a:cxn ang="T8">
                  <a:pos x="T4" y="T5"/>
                </a:cxn>
              </a:cxnLst>
              <a:rect l="T9" t="T10" r="T11" b="T12"/>
              <a:pathLst>
                <a:path w="3" h="5">
                  <a:moveTo>
                    <a:pt x="0" y="0"/>
                  </a:moveTo>
                  <a:lnTo>
                    <a:pt x="3" y="5"/>
                  </a:lnTo>
                  <a:lnTo>
                    <a:pt x="0" y="0"/>
                  </a:lnTo>
                  <a:close/>
                </a:path>
              </a:pathLst>
            </a:custGeom>
            <a:solidFill>
              <a:srgbClr val="C195DB"/>
            </a:solidFill>
            <a:ln w="9525">
              <a:noFill/>
              <a:round/>
              <a:headEnd/>
              <a:tailEnd/>
            </a:ln>
          </p:spPr>
          <p:txBody>
            <a:bodyPr/>
            <a:lstStyle/>
            <a:p>
              <a:endParaRPr lang="ru-RU"/>
            </a:p>
          </p:txBody>
        </p:sp>
        <p:sp>
          <p:nvSpPr>
            <p:cNvPr id="23099" name="Freeform 1972"/>
            <p:cNvSpPr>
              <a:spLocks/>
            </p:cNvSpPr>
            <p:nvPr/>
          </p:nvSpPr>
          <p:spPr bwMode="auto">
            <a:xfrm>
              <a:off x="3749" y="1047"/>
              <a:ext cx="472" cy="421"/>
            </a:xfrm>
            <a:custGeom>
              <a:avLst/>
              <a:gdLst>
                <a:gd name="T0" fmla="*/ 0 w 472"/>
                <a:gd name="T1" fmla="*/ 421 h 421"/>
                <a:gd name="T2" fmla="*/ 17 w 472"/>
                <a:gd name="T3" fmla="*/ 400 h 421"/>
                <a:gd name="T4" fmla="*/ 61 w 472"/>
                <a:gd name="T5" fmla="*/ 344 h 421"/>
                <a:gd name="T6" fmla="*/ 91 w 472"/>
                <a:gd name="T7" fmla="*/ 307 h 421"/>
                <a:gd name="T8" fmla="*/ 125 w 472"/>
                <a:gd name="T9" fmla="*/ 267 h 421"/>
                <a:gd name="T10" fmla="*/ 163 w 472"/>
                <a:gd name="T11" fmla="*/ 224 h 421"/>
                <a:gd name="T12" fmla="*/ 200 w 472"/>
                <a:gd name="T13" fmla="*/ 182 h 421"/>
                <a:gd name="T14" fmla="*/ 221 w 472"/>
                <a:gd name="T15" fmla="*/ 161 h 421"/>
                <a:gd name="T16" fmla="*/ 241 w 472"/>
                <a:gd name="T17" fmla="*/ 141 h 421"/>
                <a:gd name="T18" fmla="*/ 281 w 472"/>
                <a:gd name="T19" fmla="*/ 101 h 421"/>
                <a:gd name="T20" fmla="*/ 300 w 472"/>
                <a:gd name="T21" fmla="*/ 82 h 421"/>
                <a:gd name="T22" fmla="*/ 319 w 472"/>
                <a:gd name="T23" fmla="*/ 66 h 421"/>
                <a:gd name="T24" fmla="*/ 338 w 472"/>
                <a:gd name="T25" fmla="*/ 50 h 421"/>
                <a:gd name="T26" fmla="*/ 356 w 472"/>
                <a:gd name="T27" fmla="*/ 36 h 421"/>
                <a:gd name="T28" fmla="*/ 374 w 472"/>
                <a:gd name="T29" fmla="*/ 25 h 421"/>
                <a:gd name="T30" fmla="*/ 390 w 472"/>
                <a:gd name="T31" fmla="*/ 14 h 421"/>
                <a:gd name="T32" fmla="*/ 405 w 472"/>
                <a:gd name="T33" fmla="*/ 7 h 421"/>
                <a:gd name="T34" fmla="*/ 420 w 472"/>
                <a:gd name="T35" fmla="*/ 3 h 421"/>
                <a:gd name="T36" fmla="*/ 433 w 472"/>
                <a:gd name="T37" fmla="*/ 0 h 421"/>
                <a:gd name="T38" fmla="*/ 439 w 472"/>
                <a:gd name="T39" fmla="*/ 0 h 421"/>
                <a:gd name="T40" fmla="*/ 445 w 472"/>
                <a:gd name="T41" fmla="*/ 0 h 421"/>
                <a:gd name="T42" fmla="*/ 450 w 472"/>
                <a:gd name="T43" fmla="*/ 1 h 421"/>
                <a:gd name="T44" fmla="*/ 454 w 472"/>
                <a:gd name="T45" fmla="*/ 3 h 421"/>
                <a:gd name="T46" fmla="*/ 459 w 472"/>
                <a:gd name="T47" fmla="*/ 5 h 421"/>
                <a:gd name="T48" fmla="*/ 464 w 472"/>
                <a:gd name="T49" fmla="*/ 11 h 421"/>
                <a:gd name="T50" fmla="*/ 467 w 472"/>
                <a:gd name="T51" fmla="*/ 14 h 421"/>
                <a:gd name="T52" fmla="*/ 470 w 472"/>
                <a:gd name="T53" fmla="*/ 18 h 421"/>
                <a:gd name="T54" fmla="*/ 472 w 472"/>
                <a:gd name="T55" fmla="*/ 25 h 421"/>
                <a:gd name="T56" fmla="*/ 472 w 472"/>
                <a:gd name="T57" fmla="*/ 30 h 421"/>
                <a:gd name="T58" fmla="*/ 472 w 472"/>
                <a:gd name="T59" fmla="*/ 34 h 421"/>
                <a:gd name="T60" fmla="*/ 472 w 472"/>
                <a:gd name="T61" fmla="*/ 41 h 421"/>
                <a:gd name="T62" fmla="*/ 471 w 472"/>
                <a:gd name="T63" fmla="*/ 47 h 421"/>
                <a:gd name="T64" fmla="*/ 467 w 472"/>
                <a:gd name="T65" fmla="*/ 54 h 421"/>
                <a:gd name="T66" fmla="*/ 461 w 472"/>
                <a:gd name="T67" fmla="*/ 66 h 421"/>
                <a:gd name="T68" fmla="*/ 452 w 472"/>
                <a:gd name="T69" fmla="*/ 80 h 421"/>
                <a:gd name="T70" fmla="*/ 440 w 472"/>
                <a:gd name="T71" fmla="*/ 96 h 421"/>
                <a:gd name="T72" fmla="*/ 426 w 472"/>
                <a:gd name="T73" fmla="*/ 112 h 421"/>
                <a:gd name="T74" fmla="*/ 411 w 472"/>
                <a:gd name="T75" fmla="*/ 128 h 421"/>
                <a:gd name="T76" fmla="*/ 393 w 472"/>
                <a:gd name="T77" fmla="*/ 145 h 421"/>
                <a:gd name="T78" fmla="*/ 375 w 472"/>
                <a:gd name="T79" fmla="*/ 161 h 421"/>
                <a:gd name="T80" fmla="*/ 354 w 472"/>
                <a:gd name="T81" fmla="*/ 178 h 421"/>
                <a:gd name="T82" fmla="*/ 309 w 472"/>
                <a:gd name="T83" fmla="*/ 214 h 421"/>
                <a:gd name="T84" fmla="*/ 262 w 472"/>
                <a:gd name="T85" fmla="*/ 248 h 421"/>
                <a:gd name="T86" fmla="*/ 215 w 472"/>
                <a:gd name="T87" fmla="*/ 283 h 421"/>
                <a:gd name="T88" fmla="*/ 169 w 472"/>
                <a:gd name="T89" fmla="*/ 314 h 421"/>
                <a:gd name="T90" fmla="*/ 125 w 472"/>
                <a:gd name="T91" fmla="*/ 344 h 421"/>
                <a:gd name="T92" fmla="*/ 84 w 472"/>
                <a:gd name="T93" fmla="*/ 369 h 421"/>
                <a:gd name="T94" fmla="*/ 50 w 472"/>
                <a:gd name="T95" fmla="*/ 391 h 421"/>
                <a:gd name="T96" fmla="*/ 24 w 472"/>
                <a:gd name="T97" fmla="*/ 406 h 421"/>
                <a:gd name="T98" fmla="*/ 0 w 472"/>
                <a:gd name="T99" fmla="*/ 421 h 42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472"/>
                <a:gd name="T151" fmla="*/ 0 h 421"/>
                <a:gd name="T152" fmla="*/ 472 w 472"/>
                <a:gd name="T153" fmla="*/ 421 h 42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472" h="421">
                  <a:moveTo>
                    <a:pt x="0" y="421"/>
                  </a:moveTo>
                  <a:lnTo>
                    <a:pt x="17" y="400"/>
                  </a:lnTo>
                  <a:lnTo>
                    <a:pt x="61" y="344"/>
                  </a:lnTo>
                  <a:lnTo>
                    <a:pt x="91" y="307"/>
                  </a:lnTo>
                  <a:lnTo>
                    <a:pt x="125" y="267"/>
                  </a:lnTo>
                  <a:lnTo>
                    <a:pt x="163" y="224"/>
                  </a:lnTo>
                  <a:lnTo>
                    <a:pt x="200" y="182"/>
                  </a:lnTo>
                  <a:lnTo>
                    <a:pt x="221" y="161"/>
                  </a:lnTo>
                  <a:lnTo>
                    <a:pt x="241" y="141"/>
                  </a:lnTo>
                  <a:lnTo>
                    <a:pt x="281" y="101"/>
                  </a:lnTo>
                  <a:lnTo>
                    <a:pt x="300" y="82"/>
                  </a:lnTo>
                  <a:lnTo>
                    <a:pt x="319" y="66"/>
                  </a:lnTo>
                  <a:lnTo>
                    <a:pt x="338" y="50"/>
                  </a:lnTo>
                  <a:lnTo>
                    <a:pt x="356" y="36"/>
                  </a:lnTo>
                  <a:lnTo>
                    <a:pt x="374" y="25"/>
                  </a:lnTo>
                  <a:lnTo>
                    <a:pt x="390" y="14"/>
                  </a:lnTo>
                  <a:lnTo>
                    <a:pt x="405" y="7"/>
                  </a:lnTo>
                  <a:lnTo>
                    <a:pt x="420" y="3"/>
                  </a:lnTo>
                  <a:lnTo>
                    <a:pt x="433" y="0"/>
                  </a:lnTo>
                  <a:lnTo>
                    <a:pt x="439" y="0"/>
                  </a:lnTo>
                  <a:lnTo>
                    <a:pt x="445" y="0"/>
                  </a:lnTo>
                  <a:lnTo>
                    <a:pt x="450" y="1"/>
                  </a:lnTo>
                  <a:lnTo>
                    <a:pt x="454" y="3"/>
                  </a:lnTo>
                  <a:lnTo>
                    <a:pt x="459" y="5"/>
                  </a:lnTo>
                  <a:lnTo>
                    <a:pt x="464" y="11"/>
                  </a:lnTo>
                  <a:lnTo>
                    <a:pt x="467" y="14"/>
                  </a:lnTo>
                  <a:lnTo>
                    <a:pt x="470" y="18"/>
                  </a:lnTo>
                  <a:lnTo>
                    <a:pt x="472" y="25"/>
                  </a:lnTo>
                  <a:lnTo>
                    <a:pt x="472" y="30"/>
                  </a:lnTo>
                  <a:lnTo>
                    <a:pt x="472" y="34"/>
                  </a:lnTo>
                  <a:lnTo>
                    <a:pt x="472" y="41"/>
                  </a:lnTo>
                  <a:lnTo>
                    <a:pt x="471" y="47"/>
                  </a:lnTo>
                  <a:lnTo>
                    <a:pt x="467" y="54"/>
                  </a:lnTo>
                  <a:lnTo>
                    <a:pt x="461" y="66"/>
                  </a:lnTo>
                  <a:lnTo>
                    <a:pt x="452" y="80"/>
                  </a:lnTo>
                  <a:lnTo>
                    <a:pt x="440" y="96"/>
                  </a:lnTo>
                  <a:lnTo>
                    <a:pt x="426" y="112"/>
                  </a:lnTo>
                  <a:lnTo>
                    <a:pt x="411" y="128"/>
                  </a:lnTo>
                  <a:lnTo>
                    <a:pt x="393" y="145"/>
                  </a:lnTo>
                  <a:lnTo>
                    <a:pt x="375" y="161"/>
                  </a:lnTo>
                  <a:lnTo>
                    <a:pt x="354" y="178"/>
                  </a:lnTo>
                  <a:lnTo>
                    <a:pt x="309" y="214"/>
                  </a:lnTo>
                  <a:lnTo>
                    <a:pt x="262" y="248"/>
                  </a:lnTo>
                  <a:lnTo>
                    <a:pt x="215" y="283"/>
                  </a:lnTo>
                  <a:lnTo>
                    <a:pt x="169" y="314"/>
                  </a:lnTo>
                  <a:lnTo>
                    <a:pt x="125" y="344"/>
                  </a:lnTo>
                  <a:lnTo>
                    <a:pt x="84" y="369"/>
                  </a:lnTo>
                  <a:lnTo>
                    <a:pt x="50" y="391"/>
                  </a:lnTo>
                  <a:lnTo>
                    <a:pt x="24" y="406"/>
                  </a:lnTo>
                  <a:lnTo>
                    <a:pt x="0" y="421"/>
                  </a:lnTo>
                  <a:close/>
                </a:path>
              </a:pathLst>
            </a:custGeom>
            <a:solidFill>
              <a:srgbClr val="844CD6"/>
            </a:solidFill>
            <a:ln w="9525">
              <a:noFill/>
              <a:round/>
              <a:headEnd/>
              <a:tailEnd/>
            </a:ln>
          </p:spPr>
          <p:txBody>
            <a:bodyPr/>
            <a:lstStyle/>
            <a:p>
              <a:endParaRPr lang="ru-RU"/>
            </a:p>
          </p:txBody>
        </p:sp>
        <p:sp>
          <p:nvSpPr>
            <p:cNvPr id="23100" name="Freeform 1973"/>
            <p:cNvSpPr>
              <a:spLocks/>
            </p:cNvSpPr>
            <p:nvPr/>
          </p:nvSpPr>
          <p:spPr bwMode="auto">
            <a:xfrm>
              <a:off x="3701" y="1405"/>
              <a:ext cx="89" cy="31"/>
            </a:xfrm>
            <a:custGeom>
              <a:avLst/>
              <a:gdLst>
                <a:gd name="T0" fmla="*/ 3 w 89"/>
                <a:gd name="T1" fmla="*/ 8 h 31"/>
                <a:gd name="T2" fmla="*/ 6 w 89"/>
                <a:gd name="T3" fmla="*/ 10 h 31"/>
                <a:gd name="T4" fmla="*/ 9 w 89"/>
                <a:gd name="T5" fmla="*/ 15 h 31"/>
                <a:gd name="T6" fmla="*/ 17 w 89"/>
                <a:gd name="T7" fmla="*/ 19 h 31"/>
                <a:gd name="T8" fmla="*/ 22 w 89"/>
                <a:gd name="T9" fmla="*/ 21 h 31"/>
                <a:gd name="T10" fmla="*/ 28 w 89"/>
                <a:gd name="T11" fmla="*/ 23 h 31"/>
                <a:gd name="T12" fmla="*/ 34 w 89"/>
                <a:gd name="T13" fmla="*/ 25 h 31"/>
                <a:gd name="T14" fmla="*/ 40 w 89"/>
                <a:gd name="T15" fmla="*/ 25 h 31"/>
                <a:gd name="T16" fmla="*/ 46 w 89"/>
                <a:gd name="T17" fmla="*/ 24 h 31"/>
                <a:gd name="T18" fmla="*/ 53 w 89"/>
                <a:gd name="T19" fmla="*/ 23 h 31"/>
                <a:gd name="T20" fmla="*/ 61 w 89"/>
                <a:gd name="T21" fmla="*/ 19 h 31"/>
                <a:gd name="T22" fmla="*/ 68 w 89"/>
                <a:gd name="T23" fmla="*/ 15 h 31"/>
                <a:gd name="T24" fmla="*/ 76 w 89"/>
                <a:gd name="T25" fmla="*/ 8 h 31"/>
                <a:gd name="T26" fmla="*/ 85 w 89"/>
                <a:gd name="T27" fmla="*/ 0 h 31"/>
                <a:gd name="T28" fmla="*/ 89 w 89"/>
                <a:gd name="T29" fmla="*/ 5 h 31"/>
                <a:gd name="T30" fmla="*/ 80 w 89"/>
                <a:gd name="T31" fmla="*/ 13 h 31"/>
                <a:gd name="T32" fmla="*/ 72 w 89"/>
                <a:gd name="T33" fmla="*/ 19 h 31"/>
                <a:gd name="T34" fmla="*/ 64 w 89"/>
                <a:gd name="T35" fmla="*/ 24 h 31"/>
                <a:gd name="T36" fmla="*/ 56 w 89"/>
                <a:gd name="T37" fmla="*/ 28 h 31"/>
                <a:gd name="T38" fmla="*/ 47 w 89"/>
                <a:gd name="T39" fmla="*/ 30 h 31"/>
                <a:gd name="T40" fmla="*/ 40 w 89"/>
                <a:gd name="T41" fmla="*/ 31 h 31"/>
                <a:gd name="T42" fmla="*/ 32 w 89"/>
                <a:gd name="T43" fmla="*/ 31 h 31"/>
                <a:gd name="T44" fmla="*/ 26 w 89"/>
                <a:gd name="T45" fmla="*/ 29 h 31"/>
                <a:gd name="T46" fmla="*/ 21 w 89"/>
                <a:gd name="T47" fmla="*/ 28 h 31"/>
                <a:gd name="T48" fmla="*/ 14 w 89"/>
                <a:gd name="T49" fmla="*/ 25 h 31"/>
                <a:gd name="T50" fmla="*/ 6 w 89"/>
                <a:gd name="T51" fmla="*/ 19 h 31"/>
                <a:gd name="T52" fmla="*/ 1 w 89"/>
                <a:gd name="T53" fmla="*/ 15 h 31"/>
                <a:gd name="T54" fmla="*/ 0 w 89"/>
                <a:gd name="T55" fmla="*/ 13 h 31"/>
                <a:gd name="T56" fmla="*/ 3 w 89"/>
                <a:gd name="T57" fmla="*/ 8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89"/>
                <a:gd name="T88" fmla="*/ 0 h 31"/>
                <a:gd name="T89" fmla="*/ 89 w 89"/>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89" h="31">
                  <a:moveTo>
                    <a:pt x="3" y="8"/>
                  </a:moveTo>
                  <a:lnTo>
                    <a:pt x="6" y="10"/>
                  </a:lnTo>
                  <a:lnTo>
                    <a:pt x="9" y="15"/>
                  </a:lnTo>
                  <a:lnTo>
                    <a:pt x="17" y="19"/>
                  </a:lnTo>
                  <a:lnTo>
                    <a:pt x="22" y="21"/>
                  </a:lnTo>
                  <a:lnTo>
                    <a:pt x="28" y="23"/>
                  </a:lnTo>
                  <a:lnTo>
                    <a:pt x="34" y="25"/>
                  </a:lnTo>
                  <a:lnTo>
                    <a:pt x="40" y="25"/>
                  </a:lnTo>
                  <a:lnTo>
                    <a:pt x="46" y="24"/>
                  </a:lnTo>
                  <a:lnTo>
                    <a:pt x="53" y="23"/>
                  </a:lnTo>
                  <a:lnTo>
                    <a:pt x="61" y="19"/>
                  </a:lnTo>
                  <a:lnTo>
                    <a:pt x="68" y="15"/>
                  </a:lnTo>
                  <a:lnTo>
                    <a:pt x="76" y="8"/>
                  </a:lnTo>
                  <a:lnTo>
                    <a:pt x="85" y="0"/>
                  </a:lnTo>
                  <a:lnTo>
                    <a:pt x="89" y="5"/>
                  </a:lnTo>
                  <a:lnTo>
                    <a:pt x="80" y="13"/>
                  </a:lnTo>
                  <a:lnTo>
                    <a:pt x="72" y="19"/>
                  </a:lnTo>
                  <a:lnTo>
                    <a:pt x="64" y="24"/>
                  </a:lnTo>
                  <a:lnTo>
                    <a:pt x="56" y="28"/>
                  </a:lnTo>
                  <a:lnTo>
                    <a:pt x="47" y="30"/>
                  </a:lnTo>
                  <a:lnTo>
                    <a:pt x="40" y="31"/>
                  </a:lnTo>
                  <a:lnTo>
                    <a:pt x="32" y="31"/>
                  </a:lnTo>
                  <a:lnTo>
                    <a:pt x="26" y="29"/>
                  </a:lnTo>
                  <a:lnTo>
                    <a:pt x="21" y="28"/>
                  </a:lnTo>
                  <a:lnTo>
                    <a:pt x="14" y="25"/>
                  </a:lnTo>
                  <a:lnTo>
                    <a:pt x="6" y="19"/>
                  </a:lnTo>
                  <a:lnTo>
                    <a:pt x="1" y="15"/>
                  </a:lnTo>
                  <a:lnTo>
                    <a:pt x="0" y="13"/>
                  </a:lnTo>
                  <a:lnTo>
                    <a:pt x="3" y="8"/>
                  </a:lnTo>
                  <a:close/>
                </a:path>
              </a:pathLst>
            </a:custGeom>
            <a:solidFill>
              <a:srgbClr val="C195DB"/>
            </a:solidFill>
            <a:ln w="9525">
              <a:noFill/>
              <a:round/>
              <a:headEnd/>
              <a:tailEnd/>
            </a:ln>
          </p:spPr>
          <p:txBody>
            <a:bodyPr/>
            <a:lstStyle/>
            <a:p>
              <a:endParaRPr lang="ru-RU"/>
            </a:p>
          </p:txBody>
        </p:sp>
        <p:sp>
          <p:nvSpPr>
            <p:cNvPr id="23101" name="Freeform 1974"/>
            <p:cNvSpPr>
              <a:spLocks/>
            </p:cNvSpPr>
            <p:nvPr/>
          </p:nvSpPr>
          <p:spPr bwMode="auto">
            <a:xfrm>
              <a:off x="3781" y="1047"/>
              <a:ext cx="431" cy="360"/>
            </a:xfrm>
            <a:custGeom>
              <a:avLst/>
              <a:gdLst>
                <a:gd name="T0" fmla="*/ 0 w 431"/>
                <a:gd name="T1" fmla="*/ 355 h 360"/>
                <a:gd name="T2" fmla="*/ 76 w 431"/>
                <a:gd name="T3" fmla="*/ 270 h 360"/>
                <a:gd name="T4" fmla="*/ 138 w 431"/>
                <a:gd name="T5" fmla="*/ 206 h 360"/>
                <a:gd name="T6" fmla="*/ 171 w 431"/>
                <a:gd name="T7" fmla="*/ 172 h 360"/>
                <a:gd name="T8" fmla="*/ 205 w 431"/>
                <a:gd name="T9" fmla="*/ 136 h 360"/>
                <a:gd name="T10" fmla="*/ 241 w 431"/>
                <a:gd name="T11" fmla="*/ 104 h 360"/>
                <a:gd name="T12" fmla="*/ 258 w 431"/>
                <a:gd name="T13" fmla="*/ 88 h 360"/>
                <a:gd name="T14" fmla="*/ 275 w 431"/>
                <a:gd name="T15" fmla="*/ 74 h 360"/>
                <a:gd name="T16" fmla="*/ 308 w 431"/>
                <a:gd name="T17" fmla="*/ 47 h 360"/>
                <a:gd name="T18" fmla="*/ 324 w 431"/>
                <a:gd name="T19" fmla="*/ 36 h 360"/>
                <a:gd name="T20" fmla="*/ 340 w 431"/>
                <a:gd name="T21" fmla="*/ 26 h 360"/>
                <a:gd name="T22" fmla="*/ 354 w 431"/>
                <a:gd name="T23" fmla="*/ 17 h 360"/>
                <a:gd name="T24" fmla="*/ 369 w 431"/>
                <a:gd name="T25" fmla="*/ 11 h 360"/>
                <a:gd name="T26" fmla="*/ 374 w 431"/>
                <a:gd name="T27" fmla="*/ 7 h 360"/>
                <a:gd name="T28" fmla="*/ 381 w 431"/>
                <a:gd name="T29" fmla="*/ 5 h 360"/>
                <a:gd name="T30" fmla="*/ 393 w 431"/>
                <a:gd name="T31" fmla="*/ 1 h 360"/>
                <a:gd name="T32" fmla="*/ 405 w 431"/>
                <a:gd name="T33" fmla="*/ 0 h 360"/>
                <a:gd name="T34" fmla="*/ 411 w 431"/>
                <a:gd name="T35" fmla="*/ 0 h 360"/>
                <a:gd name="T36" fmla="*/ 416 w 431"/>
                <a:gd name="T37" fmla="*/ 1 h 360"/>
                <a:gd name="T38" fmla="*/ 420 w 431"/>
                <a:gd name="T39" fmla="*/ 1 h 360"/>
                <a:gd name="T40" fmla="*/ 424 w 431"/>
                <a:gd name="T41" fmla="*/ 5 h 360"/>
                <a:gd name="T42" fmla="*/ 429 w 431"/>
                <a:gd name="T43" fmla="*/ 5 h 360"/>
                <a:gd name="T44" fmla="*/ 431 w 431"/>
                <a:gd name="T45" fmla="*/ 11 h 360"/>
                <a:gd name="T46" fmla="*/ 429 w 431"/>
                <a:gd name="T47" fmla="*/ 14 h 360"/>
                <a:gd name="T48" fmla="*/ 425 w 431"/>
                <a:gd name="T49" fmla="*/ 11 h 360"/>
                <a:gd name="T50" fmla="*/ 422 w 431"/>
                <a:gd name="T51" fmla="*/ 9 h 360"/>
                <a:gd name="T52" fmla="*/ 417 w 431"/>
                <a:gd name="T53" fmla="*/ 7 h 360"/>
                <a:gd name="T54" fmla="*/ 414 w 431"/>
                <a:gd name="T55" fmla="*/ 5 h 360"/>
                <a:gd name="T56" fmla="*/ 410 w 431"/>
                <a:gd name="T57" fmla="*/ 6 h 360"/>
                <a:gd name="T58" fmla="*/ 405 w 431"/>
                <a:gd name="T59" fmla="*/ 6 h 360"/>
                <a:gd name="T60" fmla="*/ 395 w 431"/>
                <a:gd name="T61" fmla="*/ 7 h 360"/>
                <a:gd name="T62" fmla="*/ 382 w 431"/>
                <a:gd name="T63" fmla="*/ 11 h 360"/>
                <a:gd name="T64" fmla="*/ 378 w 431"/>
                <a:gd name="T65" fmla="*/ 12 h 360"/>
                <a:gd name="T66" fmla="*/ 370 w 431"/>
                <a:gd name="T67" fmla="*/ 16 h 360"/>
                <a:gd name="T68" fmla="*/ 357 w 431"/>
                <a:gd name="T69" fmla="*/ 22 h 360"/>
                <a:gd name="T70" fmla="*/ 343 w 431"/>
                <a:gd name="T71" fmla="*/ 31 h 360"/>
                <a:gd name="T72" fmla="*/ 327 w 431"/>
                <a:gd name="T73" fmla="*/ 41 h 360"/>
                <a:gd name="T74" fmla="*/ 311 w 431"/>
                <a:gd name="T75" fmla="*/ 52 h 360"/>
                <a:gd name="T76" fmla="*/ 278 w 431"/>
                <a:gd name="T77" fmla="*/ 78 h 360"/>
                <a:gd name="T78" fmla="*/ 262 w 431"/>
                <a:gd name="T79" fmla="*/ 93 h 360"/>
                <a:gd name="T80" fmla="*/ 245 w 431"/>
                <a:gd name="T81" fmla="*/ 108 h 360"/>
                <a:gd name="T82" fmla="*/ 211 w 431"/>
                <a:gd name="T83" fmla="*/ 142 h 360"/>
                <a:gd name="T84" fmla="*/ 176 w 431"/>
                <a:gd name="T85" fmla="*/ 174 h 360"/>
                <a:gd name="T86" fmla="*/ 142 w 431"/>
                <a:gd name="T87" fmla="*/ 209 h 360"/>
                <a:gd name="T88" fmla="*/ 81 w 431"/>
                <a:gd name="T89" fmla="*/ 275 h 360"/>
                <a:gd name="T90" fmla="*/ 5 w 431"/>
                <a:gd name="T91" fmla="*/ 360 h 360"/>
                <a:gd name="T92" fmla="*/ 0 w 431"/>
                <a:gd name="T93" fmla="*/ 355 h 36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31"/>
                <a:gd name="T142" fmla="*/ 0 h 360"/>
                <a:gd name="T143" fmla="*/ 431 w 431"/>
                <a:gd name="T144" fmla="*/ 360 h 36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31" h="360">
                  <a:moveTo>
                    <a:pt x="0" y="355"/>
                  </a:moveTo>
                  <a:lnTo>
                    <a:pt x="76" y="270"/>
                  </a:lnTo>
                  <a:lnTo>
                    <a:pt x="138" y="206"/>
                  </a:lnTo>
                  <a:lnTo>
                    <a:pt x="171" y="172"/>
                  </a:lnTo>
                  <a:lnTo>
                    <a:pt x="205" y="136"/>
                  </a:lnTo>
                  <a:lnTo>
                    <a:pt x="241" y="104"/>
                  </a:lnTo>
                  <a:lnTo>
                    <a:pt x="258" y="88"/>
                  </a:lnTo>
                  <a:lnTo>
                    <a:pt x="275" y="74"/>
                  </a:lnTo>
                  <a:lnTo>
                    <a:pt x="308" y="47"/>
                  </a:lnTo>
                  <a:lnTo>
                    <a:pt x="324" y="36"/>
                  </a:lnTo>
                  <a:lnTo>
                    <a:pt x="340" y="26"/>
                  </a:lnTo>
                  <a:lnTo>
                    <a:pt x="354" y="17"/>
                  </a:lnTo>
                  <a:lnTo>
                    <a:pt x="369" y="11"/>
                  </a:lnTo>
                  <a:lnTo>
                    <a:pt x="374" y="7"/>
                  </a:lnTo>
                  <a:lnTo>
                    <a:pt x="381" y="5"/>
                  </a:lnTo>
                  <a:lnTo>
                    <a:pt x="393" y="1"/>
                  </a:lnTo>
                  <a:lnTo>
                    <a:pt x="405" y="0"/>
                  </a:lnTo>
                  <a:lnTo>
                    <a:pt x="411" y="0"/>
                  </a:lnTo>
                  <a:lnTo>
                    <a:pt x="416" y="1"/>
                  </a:lnTo>
                  <a:lnTo>
                    <a:pt x="420" y="1"/>
                  </a:lnTo>
                  <a:lnTo>
                    <a:pt x="424" y="5"/>
                  </a:lnTo>
                  <a:lnTo>
                    <a:pt x="429" y="5"/>
                  </a:lnTo>
                  <a:lnTo>
                    <a:pt x="431" y="11"/>
                  </a:lnTo>
                  <a:lnTo>
                    <a:pt x="429" y="14"/>
                  </a:lnTo>
                  <a:lnTo>
                    <a:pt x="425" y="11"/>
                  </a:lnTo>
                  <a:lnTo>
                    <a:pt x="422" y="9"/>
                  </a:lnTo>
                  <a:lnTo>
                    <a:pt x="417" y="7"/>
                  </a:lnTo>
                  <a:lnTo>
                    <a:pt x="414" y="5"/>
                  </a:lnTo>
                  <a:lnTo>
                    <a:pt x="410" y="6"/>
                  </a:lnTo>
                  <a:lnTo>
                    <a:pt x="405" y="6"/>
                  </a:lnTo>
                  <a:lnTo>
                    <a:pt x="395" y="7"/>
                  </a:lnTo>
                  <a:lnTo>
                    <a:pt x="382" y="11"/>
                  </a:lnTo>
                  <a:lnTo>
                    <a:pt x="378" y="12"/>
                  </a:lnTo>
                  <a:lnTo>
                    <a:pt x="370" y="16"/>
                  </a:lnTo>
                  <a:lnTo>
                    <a:pt x="357" y="22"/>
                  </a:lnTo>
                  <a:lnTo>
                    <a:pt x="343" y="31"/>
                  </a:lnTo>
                  <a:lnTo>
                    <a:pt x="327" y="41"/>
                  </a:lnTo>
                  <a:lnTo>
                    <a:pt x="311" y="52"/>
                  </a:lnTo>
                  <a:lnTo>
                    <a:pt x="278" y="78"/>
                  </a:lnTo>
                  <a:lnTo>
                    <a:pt x="262" y="93"/>
                  </a:lnTo>
                  <a:lnTo>
                    <a:pt x="245" y="108"/>
                  </a:lnTo>
                  <a:lnTo>
                    <a:pt x="211" y="142"/>
                  </a:lnTo>
                  <a:lnTo>
                    <a:pt x="176" y="174"/>
                  </a:lnTo>
                  <a:lnTo>
                    <a:pt x="142" y="209"/>
                  </a:lnTo>
                  <a:lnTo>
                    <a:pt x="81" y="275"/>
                  </a:lnTo>
                  <a:lnTo>
                    <a:pt x="5" y="360"/>
                  </a:lnTo>
                  <a:lnTo>
                    <a:pt x="0" y="355"/>
                  </a:lnTo>
                  <a:close/>
                </a:path>
              </a:pathLst>
            </a:custGeom>
            <a:solidFill>
              <a:srgbClr val="C195DB"/>
            </a:solidFill>
            <a:ln w="9525">
              <a:noFill/>
              <a:round/>
              <a:headEnd/>
              <a:tailEnd/>
            </a:ln>
          </p:spPr>
          <p:txBody>
            <a:bodyPr/>
            <a:lstStyle/>
            <a:p>
              <a:endParaRPr lang="ru-RU"/>
            </a:p>
          </p:txBody>
        </p:sp>
        <p:sp>
          <p:nvSpPr>
            <p:cNvPr id="23102" name="Freeform 1975"/>
            <p:cNvSpPr>
              <a:spLocks/>
            </p:cNvSpPr>
            <p:nvPr/>
          </p:nvSpPr>
          <p:spPr bwMode="auto">
            <a:xfrm>
              <a:off x="3784" y="1405"/>
              <a:ext cx="6" cy="3"/>
            </a:xfrm>
            <a:custGeom>
              <a:avLst/>
              <a:gdLst>
                <a:gd name="T0" fmla="*/ 6 w 6"/>
                <a:gd name="T1" fmla="*/ 3 h 3"/>
                <a:gd name="T2" fmla="*/ 0 w 6"/>
                <a:gd name="T3" fmla="*/ 0 h 3"/>
                <a:gd name="T4" fmla="*/ 6 w 6"/>
                <a:gd name="T5" fmla="*/ 3 h 3"/>
                <a:gd name="T6" fmla="*/ 0 60000 65536"/>
                <a:gd name="T7" fmla="*/ 0 60000 65536"/>
                <a:gd name="T8" fmla="*/ 0 60000 65536"/>
                <a:gd name="T9" fmla="*/ 0 w 6"/>
                <a:gd name="T10" fmla="*/ 0 h 3"/>
                <a:gd name="T11" fmla="*/ 6 w 6"/>
                <a:gd name="T12" fmla="*/ 3 h 3"/>
              </a:gdLst>
              <a:ahLst/>
              <a:cxnLst>
                <a:cxn ang="T6">
                  <a:pos x="T0" y="T1"/>
                </a:cxn>
                <a:cxn ang="T7">
                  <a:pos x="T2" y="T3"/>
                </a:cxn>
                <a:cxn ang="T8">
                  <a:pos x="T4" y="T5"/>
                </a:cxn>
              </a:cxnLst>
              <a:rect l="T9" t="T10" r="T11" b="T12"/>
              <a:pathLst>
                <a:path w="6" h="3">
                  <a:moveTo>
                    <a:pt x="6" y="3"/>
                  </a:moveTo>
                  <a:lnTo>
                    <a:pt x="0" y="0"/>
                  </a:lnTo>
                  <a:lnTo>
                    <a:pt x="6" y="3"/>
                  </a:lnTo>
                  <a:close/>
                </a:path>
              </a:pathLst>
            </a:custGeom>
            <a:solidFill>
              <a:srgbClr val="C195DB"/>
            </a:solidFill>
            <a:ln w="9525">
              <a:noFill/>
              <a:round/>
              <a:headEnd/>
              <a:tailEnd/>
            </a:ln>
          </p:spPr>
          <p:txBody>
            <a:bodyPr/>
            <a:lstStyle/>
            <a:p>
              <a:endParaRPr lang="ru-RU"/>
            </a:p>
          </p:txBody>
        </p:sp>
        <p:sp>
          <p:nvSpPr>
            <p:cNvPr id="23103" name="Freeform 1976"/>
            <p:cNvSpPr>
              <a:spLocks/>
            </p:cNvSpPr>
            <p:nvPr/>
          </p:nvSpPr>
          <p:spPr bwMode="auto">
            <a:xfrm>
              <a:off x="3808" y="1057"/>
              <a:ext cx="413" cy="384"/>
            </a:xfrm>
            <a:custGeom>
              <a:avLst/>
              <a:gdLst>
                <a:gd name="T0" fmla="*/ 406 w 413"/>
                <a:gd name="T1" fmla="*/ 0 h 384"/>
                <a:gd name="T2" fmla="*/ 408 w 413"/>
                <a:gd name="T3" fmla="*/ 3 h 384"/>
                <a:gd name="T4" fmla="*/ 411 w 413"/>
                <a:gd name="T5" fmla="*/ 7 h 384"/>
                <a:gd name="T6" fmla="*/ 413 w 413"/>
                <a:gd name="T7" fmla="*/ 13 h 384"/>
                <a:gd name="T8" fmla="*/ 413 w 413"/>
                <a:gd name="T9" fmla="*/ 17 h 384"/>
                <a:gd name="T10" fmla="*/ 413 w 413"/>
                <a:gd name="T11" fmla="*/ 22 h 384"/>
                <a:gd name="T12" fmla="*/ 413 w 413"/>
                <a:gd name="T13" fmla="*/ 26 h 384"/>
                <a:gd name="T14" fmla="*/ 410 w 413"/>
                <a:gd name="T15" fmla="*/ 38 h 384"/>
                <a:gd name="T16" fmla="*/ 405 w 413"/>
                <a:gd name="T17" fmla="*/ 50 h 384"/>
                <a:gd name="T18" fmla="*/ 397 w 413"/>
                <a:gd name="T19" fmla="*/ 62 h 384"/>
                <a:gd name="T20" fmla="*/ 389 w 413"/>
                <a:gd name="T21" fmla="*/ 75 h 384"/>
                <a:gd name="T22" fmla="*/ 378 w 413"/>
                <a:gd name="T23" fmla="*/ 88 h 384"/>
                <a:gd name="T24" fmla="*/ 351 w 413"/>
                <a:gd name="T25" fmla="*/ 117 h 384"/>
                <a:gd name="T26" fmla="*/ 337 w 413"/>
                <a:gd name="T27" fmla="*/ 132 h 384"/>
                <a:gd name="T28" fmla="*/ 320 w 413"/>
                <a:gd name="T29" fmla="*/ 147 h 384"/>
                <a:gd name="T30" fmla="*/ 303 w 413"/>
                <a:gd name="T31" fmla="*/ 163 h 384"/>
                <a:gd name="T32" fmla="*/ 285 w 413"/>
                <a:gd name="T33" fmla="*/ 179 h 384"/>
                <a:gd name="T34" fmla="*/ 247 w 413"/>
                <a:gd name="T35" fmla="*/ 209 h 384"/>
                <a:gd name="T36" fmla="*/ 207 w 413"/>
                <a:gd name="T37" fmla="*/ 239 h 384"/>
                <a:gd name="T38" fmla="*/ 169 w 413"/>
                <a:gd name="T39" fmla="*/ 269 h 384"/>
                <a:gd name="T40" fmla="*/ 132 w 413"/>
                <a:gd name="T41" fmla="*/ 296 h 384"/>
                <a:gd name="T42" fmla="*/ 95 w 413"/>
                <a:gd name="T43" fmla="*/ 322 h 384"/>
                <a:gd name="T44" fmla="*/ 5 w 413"/>
                <a:gd name="T45" fmla="*/ 384 h 384"/>
                <a:gd name="T46" fmla="*/ 0 w 413"/>
                <a:gd name="T47" fmla="*/ 379 h 384"/>
                <a:gd name="T48" fmla="*/ 92 w 413"/>
                <a:gd name="T49" fmla="*/ 317 h 384"/>
                <a:gd name="T50" fmla="*/ 126 w 413"/>
                <a:gd name="T51" fmla="*/ 292 h 384"/>
                <a:gd name="T52" fmla="*/ 164 w 413"/>
                <a:gd name="T53" fmla="*/ 265 h 384"/>
                <a:gd name="T54" fmla="*/ 204 w 413"/>
                <a:gd name="T55" fmla="*/ 235 h 384"/>
                <a:gd name="T56" fmla="*/ 244 w 413"/>
                <a:gd name="T57" fmla="*/ 205 h 384"/>
                <a:gd name="T58" fmla="*/ 282 w 413"/>
                <a:gd name="T59" fmla="*/ 174 h 384"/>
                <a:gd name="T60" fmla="*/ 299 w 413"/>
                <a:gd name="T61" fmla="*/ 158 h 384"/>
                <a:gd name="T62" fmla="*/ 316 w 413"/>
                <a:gd name="T63" fmla="*/ 143 h 384"/>
                <a:gd name="T64" fmla="*/ 333 w 413"/>
                <a:gd name="T65" fmla="*/ 128 h 384"/>
                <a:gd name="T66" fmla="*/ 346 w 413"/>
                <a:gd name="T67" fmla="*/ 114 h 384"/>
                <a:gd name="T68" fmla="*/ 373 w 413"/>
                <a:gd name="T69" fmla="*/ 85 h 384"/>
                <a:gd name="T70" fmla="*/ 384 w 413"/>
                <a:gd name="T71" fmla="*/ 71 h 384"/>
                <a:gd name="T72" fmla="*/ 393 w 413"/>
                <a:gd name="T73" fmla="*/ 58 h 384"/>
                <a:gd name="T74" fmla="*/ 400 w 413"/>
                <a:gd name="T75" fmla="*/ 47 h 384"/>
                <a:gd name="T76" fmla="*/ 405 w 413"/>
                <a:gd name="T77" fmla="*/ 36 h 384"/>
                <a:gd name="T78" fmla="*/ 406 w 413"/>
                <a:gd name="T79" fmla="*/ 26 h 384"/>
                <a:gd name="T80" fmla="*/ 408 w 413"/>
                <a:gd name="T81" fmla="*/ 22 h 384"/>
                <a:gd name="T82" fmla="*/ 406 w 413"/>
                <a:gd name="T83" fmla="*/ 17 h 384"/>
                <a:gd name="T84" fmla="*/ 406 w 413"/>
                <a:gd name="T85" fmla="*/ 13 h 384"/>
                <a:gd name="T86" fmla="*/ 405 w 413"/>
                <a:gd name="T87" fmla="*/ 9 h 384"/>
                <a:gd name="T88" fmla="*/ 403 w 413"/>
                <a:gd name="T89" fmla="*/ 6 h 384"/>
                <a:gd name="T90" fmla="*/ 402 w 413"/>
                <a:gd name="T91" fmla="*/ 3 h 384"/>
                <a:gd name="T92" fmla="*/ 406 w 413"/>
                <a:gd name="T93" fmla="*/ 0 h 38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13"/>
                <a:gd name="T142" fmla="*/ 0 h 384"/>
                <a:gd name="T143" fmla="*/ 413 w 413"/>
                <a:gd name="T144" fmla="*/ 384 h 38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13" h="384">
                  <a:moveTo>
                    <a:pt x="406" y="0"/>
                  </a:moveTo>
                  <a:lnTo>
                    <a:pt x="408" y="3"/>
                  </a:lnTo>
                  <a:lnTo>
                    <a:pt x="411" y="7"/>
                  </a:lnTo>
                  <a:lnTo>
                    <a:pt x="413" y="13"/>
                  </a:lnTo>
                  <a:lnTo>
                    <a:pt x="413" y="17"/>
                  </a:lnTo>
                  <a:lnTo>
                    <a:pt x="413" y="22"/>
                  </a:lnTo>
                  <a:lnTo>
                    <a:pt x="413" y="26"/>
                  </a:lnTo>
                  <a:lnTo>
                    <a:pt x="410" y="38"/>
                  </a:lnTo>
                  <a:lnTo>
                    <a:pt x="405" y="50"/>
                  </a:lnTo>
                  <a:lnTo>
                    <a:pt x="397" y="62"/>
                  </a:lnTo>
                  <a:lnTo>
                    <a:pt x="389" y="75"/>
                  </a:lnTo>
                  <a:lnTo>
                    <a:pt x="378" y="88"/>
                  </a:lnTo>
                  <a:lnTo>
                    <a:pt x="351" y="117"/>
                  </a:lnTo>
                  <a:lnTo>
                    <a:pt x="337" y="132"/>
                  </a:lnTo>
                  <a:lnTo>
                    <a:pt x="320" y="147"/>
                  </a:lnTo>
                  <a:lnTo>
                    <a:pt x="303" y="163"/>
                  </a:lnTo>
                  <a:lnTo>
                    <a:pt x="285" y="179"/>
                  </a:lnTo>
                  <a:lnTo>
                    <a:pt x="247" y="209"/>
                  </a:lnTo>
                  <a:lnTo>
                    <a:pt x="207" y="239"/>
                  </a:lnTo>
                  <a:lnTo>
                    <a:pt x="169" y="269"/>
                  </a:lnTo>
                  <a:lnTo>
                    <a:pt x="132" y="296"/>
                  </a:lnTo>
                  <a:lnTo>
                    <a:pt x="95" y="322"/>
                  </a:lnTo>
                  <a:lnTo>
                    <a:pt x="5" y="384"/>
                  </a:lnTo>
                  <a:lnTo>
                    <a:pt x="0" y="379"/>
                  </a:lnTo>
                  <a:lnTo>
                    <a:pt x="92" y="317"/>
                  </a:lnTo>
                  <a:lnTo>
                    <a:pt x="126" y="292"/>
                  </a:lnTo>
                  <a:lnTo>
                    <a:pt x="164" y="265"/>
                  </a:lnTo>
                  <a:lnTo>
                    <a:pt x="204" y="235"/>
                  </a:lnTo>
                  <a:lnTo>
                    <a:pt x="244" y="205"/>
                  </a:lnTo>
                  <a:lnTo>
                    <a:pt x="282" y="174"/>
                  </a:lnTo>
                  <a:lnTo>
                    <a:pt x="299" y="158"/>
                  </a:lnTo>
                  <a:lnTo>
                    <a:pt x="316" y="143"/>
                  </a:lnTo>
                  <a:lnTo>
                    <a:pt x="333" y="128"/>
                  </a:lnTo>
                  <a:lnTo>
                    <a:pt x="346" y="114"/>
                  </a:lnTo>
                  <a:lnTo>
                    <a:pt x="373" y="85"/>
                  </a:lnTo>
                  <a:lnTo>
                    <a:pt x="384" y="71"/>
                  </a:lnTo>
                  <a:lnTo>
                    <a:pt x="393" y="58"/>
                  </a:lnTo>
                  <a:lnTo>
                    <a:pt x="400" y="47"/>
                  </a:lnTo>
                  <a:lnTo>
                    <a:pt x="405" y="36"/>
                  </a:lnTo>
                  <a:lnTo>
                    <a:pt x="406" y="26"/>
                  </a:lnTo>
                  <a:lnTo>
                    <a:pt x="408" y="22"/>
                  </a:lnTo>
                  <a:lnTo>
                    <a:pt x="406" y="17"/>
                  </a:lnTo>
                  <a:lnTo>
                    <a:pt x="406" y="13"/>
                  </a:lnTo>
                  <a:lnTo>
                    <a:pt x="405" y="9"/>
                  </a:lnTo>
                  <a:lnTo>
                    <a:pt x="403" y="6"/>
                  </a:lnTo>
                  <a:lnTo>
                    <a:pt x="402" y="3"/>
                  </a:lnTo>
                  <a:lnTo>
                    <a:pt x="406" y="0"/>
                  </a:lnTo>
                  <a:close/>
                </a:path>
              </a:pathLst>
            </a:custGeom>
            <a:solidFill>
              <a:srgbClr val="C195DB"/>
            </a:solidFill>
            <a:ln w="9525">
              <a:noFill/>
              <a:round/>
              <a:headEnd/>
              <a:tailEnd/>
            </a:ln>
          </p:spPr>
          <p:txBody>
            <a:bodyPr/>
            <a:lstStyle/>
            <a:p>
              <a:endParaRPr lang="ru-RU"/>
            </a:p>
          </p:txBody>
        </p:sp>
        <p:sp>
          <p:nvSpPr>
            <p:cNvPr id="23104" name="Freeform 1977"/>
            <p:cNvSpPr>
              <a:spLocks/>
            </p:cNvSpPr>
            <p:nvPr/>
          </p:nvSpPr>
          <p:spPr bwMode="auto">
            <a:xfrm>
              <a:off x="4210" y="1057"/>
              <a:ext cx="4" cy="3"/>
            </a:xfrm>
            <a:custGeom>
              <a:avLst/>
              <a:gdLst>
                <a:gd name="T0" fmla="*/ 2 w 4"/>
                <a:gd name="T1" fmla="*/ 0 h 3"/>
                <a:gd name="T2" fmla="*/ 4 w 4"/>
                <a:gd name="T3" fmla="*/ 0 h 3"/>
                <a:gd name="T4" fmla="*/ 0 w 4"/>
                <a:gd name="T5" fmla="*/ 3 h 3"/>
                <a:gd name="T6" fmla="*/ 2 w 4"/>
                <a:gd name="T7" fmla="*/ 0 h 3"/>
                <a:gd name="T8" fmla="*/ 0 60000 65536"/>
                <a:gd name="T9" fmla="*/ 0 60000 65536"/>
                <a:gd name="T10" fmla="*/ 0 60000 65536"/>
                <a:gd name="T11" fmla="*/ 0 60000 65536"/>
                <a:gd name="T12" fmla="*/ 0 w 4"/>
                <a:gd name="T13" fmla="*/ 0 h 3"/>
                <a:gd name="T14" fmla="*/ 4 w 4"/>
                <a:gd name="T15" fmla="*/ 3 h 3"/>
              </a:gdLst>
              <a:ahLst/>
              <a:cxnLst>
                <a:cxn ang="T8">
                  <a:pos x="T0" y="T1"/>
                </a:cxn>
                <a:cxn ang="T9">
                  <a:pos x="T2" y="T3"/>
                </a:cxn>
                <a:cxn ang="T10">
                  <a:pos x="T4" y="T5"/>
                </a:cxn>
                <a:cxn ang="T11">
                  <a:pos x="T6" y="T7"/>
                </a:cxn>
              </a:cxnLst>
              <a:rect l="T12" t="T13" r="T14" b="T15"/>
              <a:pathLst>
                <a:path w="4" h="3">
                  <a:moveTo>
                    <a:pt x="2" y="0"/>
                  </a:moveTo>
                  <a:lnTo>
                    <a:pt x="4" y="0"/>
                  </a:lnTo>
                  <a:lnTo>
                    <a:pt x="0" y="3"/>
                  </a:lnTo>
                  <a:lnTo>
                    <a:pt x="2" y="0"/>
                  </a:lnTo>
                  <a:close/>
                </a:path>
              </a:pathLst>
            </a:custGeom>
            <a:solidFill>
              <a:srgbClr val="C195DB"/>
            </a:solidFill>
            <a:ln w="9525">
              <a:noFill/>
              <a:round/>
              <a:headEnd/>
              <a:tailEnd/>
            </a:ln>
          </p:spPr>
          <p:txBody>
            <a:bodyPr/>
            <a:lstStyle/>
            <a:p>
              <a:endParaRPr lang="ru-RU"/>
            </a:p>
          </p:txBody>
        </p:sp>
        <p:sp>
          <p:nvSpPr>
            <p:cNvPr id="23105" name="Freeform 1978"/>
            <p:cNvSpPr>
              <a:spLocks/>
            </p:cNvSpPr>
            <p:nvPr/>
          </p:nvSpPr>
          <p:spPr bwMode="auto">
            <a:xfrm>
              <a:off x="3783" y="1435"/>
              <a:ext cx="33" cy="85"/>
            </a:xfrm>
            <a:custGeom>
              <a:avLst/>
              <a:gdLst>
                <a:gd name="T0" fmla="*/ 33 w 33"/>
                <a:gd name="T1" fmla="*/ 6 h 85"/>
                <a:gd name="T2" fmla="*/ 23 w 33"/>
                <a:gd name="T3" fmla="*/ 12 h 85"/>
                <a:gd name="T4" fmla="*/ 17 w 33"/>
                <a:gd name="T5" fmla="*/ 19 h 85"/>
                <a:gd name="T6" fmla="*/ 13 w 33"/>
                <a:gd name="T7" fmla="*/ 26 h 85"/>
                <a:gd name="T8" fmla="*/ 9 w 33"/>
                <a:gd name="T9" fmla="*/ 32 h 85"/>
                <a:gd name="T10" fmla="*/ 6 w 33"/>
                <a:gd name="T11" fmla="*/ 38 h 85"/>
                <a:gd name="T12" fmla="*/ 4 w 33"/>
                <a:gd name="T13" fmla="*/ 44 h 85"/>
                <a:gd name="T14" fmla="*/ 4 w 33"/>
                <a:gd name="T15" fmla="*/ 50 h 85"/>
                <a:gd name="T16" fmla="*/ 6 w 33"/>
                <a:gd name="T17" fmla="*/ 55 h 85"/>
                <a:gd name="T18" fmla="*/ 9 w 33"/>
                <a:gd name="T19" fmla="*/ 66 h 85"/>
                <a:gd name="T20" fmla="*/ 13 w 33"/>
                <a:gd name="T21" fmla="*/ 74 h 85"/>
                <a:gd name="T22" fmla="*/ 19 w 33"/>
                <a:gd name="T23" fmla="*/ 80 h 85"/>
                <a:gd name="T24" fmla="*/ 14 w 33"/>
                <a:gd name="T25" fmla="*/ 85 h 85"/>
                <a:gd name="T26" fmla="*/ 8 w 33"/>
                <a:gd name="T27" fmla="*/ 77 h 85"/>
                <a:gd name="T28" fmla="*/ 2 w 33"/>
                <a:gd name="T29" fmla="*/ 67 h 85"/>
                <a:gd name="T30" fmla="*/ 0 w 33"/>
                <a:gd name="T31" fmla="*/ 56 h 85"/>
                <a:gd name="T32" fmla="*/ 0 w 33"/>
                <a:gd name="T33" fmla="*/ 50 h 85"/>
                <a:gd name="T34" fmla="*/ 0 w 33"/>
                <a:gd name="T35" fmla="*/ 44 h 85"/>
                <a:gd name="T36" fmla="*/ 0 w 33"/>
                <a:gd name="T37" fmla="*/ 36 h 85"/>
                <a:gd name="T38" fmla="*/ 2 w 33"/>
                <a:gd name="T39" fmla="*/ 30 h 85"/>
                <a:gd name="T40" fmla="*/ 6 w 33"/>
                <a:gd name="T41" fmla="*/ 23 h 85"/>
                <a:gd name="T42" fmla="*/ 13 w 33"/>
                <a:gd name="T43" fmla="*/ 15 h 85"/>
                <a:gd name="T44" fmla="*/ 20 w 33"/>
                <a:gd name="T45" fmla="*/ 7 h 85"/>
                <a:gd name="T46" fmla="*/ 28 w 33"/>
                <a:gd name="T47" fmla="*/ 0 h 85"/>
                <a:gd name="T48" fmla="*/ 33 w 33"/>
                <a:gd name="T49" fmla="*/ 6 h 8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3"/>
                <a:gd name="T76" fmla="*/ 0 h 85"/>
                <a:gd name="T77" fmla="*/ 33 w 33"/>
                <a:gd name="T78" fmla="*/ 85 h 8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3" h="85">
                  <a:moveTo>
                    <a:pt x="33" y="6"/>
                  </a:moveTo>
                  <a:lnTo>
                    <a:pt x="23" y="12"/>
                  </a:lnTo>
                  <a:lnTo>
                    <a:pt x="17" y="19"/>
                  </a:lnTo>
                  <a:lnTo>
                    <a:pt x="13" y="26"/>
                  </a:lnTo>
                  <a:lnTo>
                    <a:pt x="9" y="32"/>
                  </a:lnTo>
                  <a:lnTo>
                    <a:pt x="6" y="38"/>
                  </a:lnTo>
                  <a:lnTo>
                    <a:pt x="4" y="44"/>
                  </a:lnTo>
                  <a:lnTo>
                    <a:pt x="4" y="50"/>
                  </a:lnTo>
                  <a:lnTo>
                    <a:pt x="6" y="55"/>
                  </a:lnTo>
                  <a:lnTo>
                    <a:pt x="9" y="66"/>
                  </a:lnTo>
                  <a:lnTo>
                    <a:pt x="13" y="74"/>
                  </a:lnTo>
                  <a:lnTo>
                    <a:pt x="19" y="80"/>
                  </a:lnTo>
                  <a:lnTo>
                    <a:pt x="14" y="85"/>
                  </a:lnTo>
                  <a:lnTo>
                    <a:pt x="8" y="77"/>
                  </a:lnTo>
                  <a:lnTo>
                    <a:pt x="2" y="67"/>
                  </a:lnTo>
                  <a:lnTo>
                    <a:pt x="0" y="56"/>
                  </a:lnTo>
                  <a:lnTo>
                    <a:pt x="0" y="50"/>
                  </a:lnTo>
                  <a:lnTo>
                    <a:pt x="0" y="44"/>
                  </a:lnTo>
                  <a:lnTo>
                    <a:pt x="0" y="36"/>
                  </a:lnTo>
                  <a:lnTo>
                    <a:pt x="2" y="30"/>
                  </a:lnTo>
                  <a:lnTo>
                    <a:pt x="6" y="23"/>
                  </a:lnTo>
                  <a:lnTo>
                    <a:pt x="13" y="15"/>
                  </a:lnTo>
                  <a:lnTo>
                    <a:pt x="20" y="7"/>
                  </a:lnTo>
                  <a:lnTo>
                    <a:pt x="28" y="0"/>
                  </a:lnTo>
                  <a:lnTo>
                    <a:pt x="33" y="6"/>
                  </a:lnTo>
                  <a:close/>
                </a:path>
              </a:pathLst>
            </a:custGeom>
            <a:solidFill>
              <a:srgbClr val="C195DB"/>
            </a:solidFill>
            <a:ln w="9525">
              <a:noFill/>
              <a:round/>
              <a:headEnd/>
              <a:tailEnd/>
            </a:ln>
          </p:spPr>
          <p:txBody>
            <a:bodyPr/>
            <a:lstStyle/>
            <a:p>
              <a:endParaRPr lang="ru-RU"/>
            </a:p>
          </p:txBody>
        </p:sp>
        <p:sp>
          <p:nvSpPr>
            <p:cNvPr id="23106" name="Freeform 1979"/>
            <p:cNvSpPr>
              <a:spLocks/>
            </p:cNvSpPr>
            <p:nvPr/>
          </p:nvSpPr>
          <p:spPr bwMode="auto">
            <a:xfrm>
              <a:off x="3809" y="1435"/>
              <a:ext cx="5" cy="6"/>
            </a:xfrm>
            <a:custGeom>
              <a:avLst/>
              <a:gdLst>
                <a:gd name="T0" fmla="*/ 0 w 5"/>
                <a:gd name="T1" fmla="*/ 0 h 6"/>
                <a:gd name="T2" fmla="*/ 5 w 5"/>
                <a:gd name="T3" fmla="*/ 6 h 6"/>
                <a:gd name="T4" fmla="*/ 0 w 5"/>
                <a:gd name="T5" fmla="*/ 0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0" y="0"/>
                  </a:moveTo>
                  <a:lnTo>
                    <a:pt x="5" y="6"/>
                  </a:lnTo>
                  <a:lnTo>
                    <a:pt x="0" y="0"/>
                  </a:lnTo>
                  <a:close/>
                </a:path>
              </a:pathLst>
            </a:custGeom>
            <a:solidFill>
              <a:srgbClr val="C195DB"/>
            </a:solidFill>
            <a:ln w="9525">
              <a:noFill/>
              <a:round/>
              <a:headEnd/>
              <a:tailEnd/>
            </a:ln>
          </p:spPr>
          <p:txBody>
            <a:bodyPr/>
            <a:lstStyle/>
            <a:p>
              <a:endParaRPr lang="ru-RU"/>
            </a:p>
          </p:txBody>
        </p:sp>
        <p:sp>
          <p:nvSpPr>
            <p:cNvPr id="23107" name="Freeform 1980"/>
            <p:cNvSpPr>
              <a:spLocks/>
            </p:cNvSpPr>
            <p:nvPr/>
          </p:nvSpPr>
          <p:spPr bwMode="auto">
            <a:xfrm>
              <a:off x="3750" y="2980"/>
              <a:ext cx="475" cy="418"/>
            </a:xfrm>
            <a:custGeom>
              <a:avLst/>
              <a:gdLst>
                <a:gd name="T0" fmla="*/ 0 w 475"/>
                <a:gd name="T1" fmla="*/ 0 h 418"/>
                <a:gd name="T2" fmla="*/ 24 w 475"/>
                <a:gd name="T3" fmla="*/ 15 h 418"/>
                <a:gd name="T4" fmla="*/ 85 w 475"/>
                <a:gd name="T5" fmla="*/ 51 h 418"/>
                <a:gd name="T6" fmla="*/ 169 w 475"/>
                <a:gd name="T7" fmla="*/ 106 h 418"/>
                <a:gd name="T8" fmla="*/ 217 w 475"/>
                <a:gd name="T9" fmla="*/ 135 h 418"/>
                <a:gd name="T10" fmla="*/ 264 w 475"/>
                <a:gd name="T11" fmla="*/ 171 h 418"/>
                <a:gd name="T12" fmla="*/ 311 w 475"/>
                <a:gd name="T13" fmla="*/ 204 h 418"/>
                <a:gd name="T14" fmla="*/ 334 w 475"/>
                <a:gd name="T15" fmla="*/ 221 h 418"/>
                <a:gd name="T16" fmla="*/ 356 w 475"/>
                <a:gd name="T17" fmla="*/ 238 h 418"/>
                <a:gd name="T18" fmla="*/ 377 w 475"/>
                <a:gd name="T19" fmla="*/ 255 h 418"/>
                <a:gd name="T20" fmla="*/ 396 w 475"/>
                <a:gd name="T21" fmla="*/ 273 h 418"/>
                <a:gd name="T22" fmla="*/ 413 w 475"/>
                <a:gd name="T23" fmla="*/ 289 h 418"/>
                <a:gd name="T24" fmla="*/ 420 w 475"/>
                <a:gd name="T25" fmla="*/ 297 h 418"/>
                <a:gd name="T26" fmla="*/ 428 w 475"/>
                <a:gd name="T27" fmla="*/ 306 h 418"/>
                <a:gd name="T28" fmla="*/ 436 w 475"/>
                <a:gd name="T29" fmla="*/ 314 h 418"/>
                <a:gd name="T30" fmla="*/ 443 w 475"/>
                <a:gd name="T31" fmla="*/ 320 h 418"/>
                <a:gd name="T32" fmla="*/ 454 w 475"/>
                <a:gd name="T33" fmla="*/ 336 h 418"/>
                <a:gd name="T34" fmla="*/ 463 w 475"/>
                <a:gd name="T35" fmla="*/ 350 h 418"/>
                <a:gd name="T36" fmla="*/ 470 w 475"/>
                <a:gd name="T37" fmla="*/ 363 h 418"/>
                <a:gd name="T38" fmla="*/ 475 w 475"/>
                <a:gd name="T39" fmla="*/ 375 h 418"/>
                <a:gd name="T40" fmla="*/ 475 w 475"/>
                <a:gd name="T41" fmla="*/ 382 h 418"/>
                <a:gd name="T42" fmla="*/ 475 w 475"/>
                <a:gd name="T43" fmla="*/ 388 h 418"/>
                <a:gd name="T44" fmla="*/ 475 w 475"/>
                <a:gd name="T45" fmla="*/ 393 h 418"/>
                <a:gd name="T46" fmla="*/ 473 w 475"/>
                <a:gd name="T47" fmla="*/ 398 h 418"/>
                <a:gd name="T48" fmla="*/ 470 w 475"/>
                <a:gd name="T49" fmla="*/ 403 h 418"/>
                <a:gd name="T50" fmla="*/ 466 w 475"/>
                <a:gd name="T51" fmla="*/ 407 h 418"/>
                <a:gd name="T52" fmla="*/ 462 w 475"/>
                <a:gd name="T53" fmla="*/ 411 h 418"/>
                <a:gd name="T54" fmla="*/ 458 w 475"/>
                <a:gd name="T55" fmla="*/ 414 h 418"/>
                <a:gd name="T56" fmla="*/ 454 w 475"/>
                <a:gd name="T57" fmla="*/ 415 h 418"/>
                <a:gd name="T58" fmla="*/ 447 w 475"/>
                <a:gd name="T59" fmla="*/ 417 h 418"/>
                <a:gd name="T60" fmla="*/ 443 w 475"/>
                <a:gd name="T61" fmla="*/ 418 h 418"/>
                <a:gd name="T62" fmla="*/ 436 w 475"/>
                <a:gd name="T63" fmla="*/ 417 h 418"/>
                <a:gd name="T64" fmla="*/ 424 w 475"/>
                <a:gd name="T65" fmla="*/ 415 h 418"/>
                <a:gd name="T66" fmla="*/ 416 w 475"/>
                <a:gd name="T67" fmla="*/ 412 h 418"/>
                <a:gd name="T68" fmla="*/ 408 w 475"/>
                <a:gd name="T69" fmla="*/ 411 h 418"/>
                <a:gd name="T70" fmla="*/ 402 w 475"/>
                <a:gd name="T71" fmla="*/ 406 h 418"/>
                <a:gd name="T72" fmla="*/ 394 w 475"/>
                <a:gd name="T73" fmla="*/ 403 h 418"/>
                <a:gd name="T74" fmla="*/ 386 w 475"/>
                <a:gd name="T75" fmla="*/ 398 h 418"/>
                <a:gd name="T76" fmla="*/ 377 w 475"/>
                <a:gd name="T77" fmla="*/ 394 h 418"/>
                <a:gd name="T78" fmla="*/ 359 w 475"/>
                <a:gd name="T79" fmla="*/ 381 h 418"/>
                <a:gd name="T80" fmla="*/ 323 w 475"/>
                <a:gd name="T81" fmla="*/ 352 h 418"/>
                <a:gd name="T82" fmla="*/ 283 w 475"/>
                <a:gd name="T83" fmla="*/ 317 h 418"/>
                <a:gd name="T84" fmla="*/ 263 w 475"/>
                <a:gd name="T85" fmla="*/ 299 h 418"/>
                <a:gd name="T86" fmla="*/ 244 w 475"/>
                <a:gd name="T87" fmla="*/ 278 h 418"/>
                <a:gd name="T88" fmla="*/ 202 w 475"/>
                <a:gd name="T89" fmla="*/ 237 h 418"/>
                <a:gd name="T90" fmla="*/ 163 w 475"/>
                <a:gd name="T91" fmla="*/ 195 h 418"/>
                <a:gd name="T92" fmla="*/ 127 w 475"/>
                <a:gd name="T93" fmla="*/ 152 h 418"/>
                <a:gd name="T94" fmla="*/ 92 w 475"/>
                <a:gd name="T95" fmla="*/ 112 h 418"/>
                <a:gd name="T96" fmla="*/ 61 w 475"/>
                <a:gd name="T97" fmla="*/ 76 h 418"/>
                <a:gd name="T98" fmla="*/ 18 w 475"/>
                <a:gd name="T99" fmla="*/ 21 h 418"/>
                <a:gd name="T100" fmla="*/ 0 w 475"/>
                <a:gd name="T101" fmla="*/ 0 h 41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475"/>
                <a:gd name="T154" fmla="*/ 0 h 418"/>
                <a:gd name="T155" fmla="*/ 475 w 475"/>
                <a:gd name="T156" fmla="*/ 418 h 41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475" h="418">
                  <a:moveTo>
                    <a:pt x="0" y="0"/>
                  </a:moveTo>
                  <a:lnTo>
                    <a:pt x="24" y="15"/>
                  </a:lnTo>
                  <a:lnTo>
                    <a:pt x="85" y="51"/>
                  </a:lnTo>
                  <a:lnTo>
                    <a:pt x="169" y="106"/>
                  </a:lnTo>
                  <a:lnTo>
                    <a:pt x="217" y="135"/>
                  </a:lnTo>
                  <a:lnTo>
                    <a:pt x="264" y="171"/>
                  </a:lnTo>
                  <a:lnTo>
                    <a:pt x="311" y="204"/>
                  </a:lnTo>
                  <a:lnTo>
                    <a:pt x="334" y="221"/>
                  </a:lnTo>
                  <a:lnTo>
                    <a:pt x="356" y="238"/>
                  </a:lnTo>
                  <a:lnTo>
                    <a:pt x="377" y="255"/>
                  </a:lnTo>
                  <a:lnTo>
                    <a:pt x="396" y="273"/>
                  </a:lnTo>
                  <a:lnTo>
                    <a:pt x="413" y="289"/>
                  </a:lnTo>
                  <a:lnTo>
                    <a:pt x="420" y="297"/>
                  </a:lnTo>
                  <a:lnTo>
                    <a:pt x="428" y="306"/>
                  </a:lnTo>
                  <a:lnTo>
                    <a:pt x="436" y="314"/>
                  </a:lnTo>
                  <a:lnTo>
                    <a:pt x="443" y="320"/>
                  </a:lnTo>
                  <a:lnTo>
                    <a:pt x="454" y="336"/>
                  </a:lnTo>
                  <a:lnTo>
                    <a:pt x="463" y="350"/>
                  </a:lnTo>
                  <a:lnTo>
                    <a:pt x="470" y="363"/>
                  </a:lnTo>
                  <a:lnTo>
                    <a:pt x="475" y="375"/>
                  </a:lnTo>
                  <a:lnTo>
                    <a:pt x="475" y="382"/>
                  </a:lnTo>
                  <a:lnTo>
                    <a:pt x="475" y="388"/>
                  </a:lnTo>
                  <a:lnTo>
                    <a:pt x="475" y="393"/>
                  </a:lnTo>
                  <a:lnTo>
                    <a:pt x="473" y="398"/>
                  </a:lnTo>
                  <a:lnTo>
                    <a:pt x="470" y="403"/>
                  </a:lnTo>
                  <a:lnTo>
                    <a:pt x="466" y="407"/>
                  </a:lnTo>
                  <a:lnTo>
                    <a:pt x="462" y="411"/>
                  </a:lnTo>
                  <a:lnTo>
                    <a:pt x="458" y="414"/>
                  </a:lnTo>
                  <a:lnTo>
                    <a:pt x="454" y="415"/>
                  </a:lnTo>
                  <a:lnTo>
                    <a:pt x="447" y="417"/>
                  </a:lnTo>
                  <a:lnTo>
                    <a:pt x="443" y="418"/>
                  </a:lnTo>
                  <a:lnTo>
                    <a:pt x="436" y="417"/>
                  </a:lnTo>
                  <a:lnTo>
                    <a:pt x="424" y="415"/>
                  </a:lnTo>
                  <a:lnTo>
                    <a:pt x="416" y="412"/>
                  </a:lnTo>
                  <a:lnTo>
                    <a:pt x="408" y="411"/>
                  </a:lnTo>
                  <a:lnTo>
                    <a:pt x="402" y="406"/>
                  </a:lnTo>
                  <a:lnTo>
                    <a:pt x="394" y="403"/>
                  </a:lnTo>
                  <a:lnTo>
                    <a:pt x="386" y="398"/>
                  </a:lnTo>
                  <a:lnTo>
                    <a:pt x="377" y="394"/>
                  </a:lnTo>
                  <a:lnTo>
                    <a:pt x="359" y="381"/>
                  </a:lnTo>
                  <a:lnTo>
                    <a:pt x="323" y="352"/>
                  </a:lnTo>
                  <a:lnTo>
                    <a:pt x="283" y="317"/>
                  </a:lnTo>
                  <a:lnTo>
                    <a:pt x="263" y="299"/>
                  </a:lnTo>
                  <a:lnTo>
                    <a:pt x="244" y="278"/>
                  </a:lnTo>
                  <a:lnTo>
                    <a:pt x="202" y="237"/>
                  </a:lnTo>
                  <a:lnTo>
                    <a:pt x="163" y="195"/>
                  </a:lnTo>
                  <a:lnTo>
                    <a:pt x="127" y="152"/>
                  </a:lnTo>
                  <a:lnTo>
                    <a:pt x="92" y="112"/>
                  </a:lnTo>
                  <a:lnTo>
                    <a:pt x="61" y="76"/>
                  </a:lnTo>
                  <a:lnTo>
                    <a:pt x="18" y="21"/>
                  </a:lnTo>
                  <a:lnTo>
                    <a:pt x="0" y="0"/>
                  </a:lnTo>
                  <a:close/>
                </a:path>
              </a:pathLst>
            </a:custGeom>
            <a:solidFill>
              <a:srgbClr val="844CD6"/>
            </a:solidFill>
            <a:ln w="9525">
              <a:noFill/>
              <a:round/>
              <a:headEnd/>
              <a:tailEnd/>
            </a:ln>
          </p:spPr>
          <p:txBody>
            <a:bodyPr/>
            <a:lstStyle/>
            <a:p>
              <a:endParaRPr lang="ru-RU"/>
            </a:p>
          </p:txBody>
        </p:sp>
        <p:sp>
          <p:nvSpPr>
            <p:cNvPr id="23108" name="Freeform 1981"/>
            <p:cNvSpPr>
              <a:spLocks/>
            </p:cNvSpPr>
            <p:nvPr/>
          </p:nvSpPr>
          <p:spPr bwMode="auto">
            <a:xfrm>
              <a:off x="3747" y="2977"/>
              <a:ext cx="481" cy="411"/>
            </a:xfrm>
            <a:custGeom>
              <a:avLst/>
              <a:gdLst>
                <a:gd name="T0" fmla="*/ 4 w 481"/>
                <a:gd name="T1" fmla="*/ 0 h 411"/>
                <a:gd name="T2" fmla="*/ 90 w 481"/>
                <a:gd name="T3" fmla="*/ 50 h 411"/>
                <a:gd name="T4" fmla="*/ 173 w 481"/>
                <a:gd name="T5" fmla="*/ 104 h 411"/>
                <a:gd name="T6" fmla="*/ 269 w 481"/>
                <a:gd name="T7" fmla="*/ 168 h 411"/>
                <a:gd name="T8" fmla="*/ 360 w 481"/>
                <a:gd name="T9" fmla="*/ 237 h 411"/>
                <a:gd name="T10" fmla="*/ 400 w 481"/>
                <a:gd name="T11" fmla="*/ 273 h 411"/>
                <a:gd name="T12" fmla="*/ 433 w 481"/>
                <a:gd name="T13" fmla="*/ 304 h 411"/>
                <a:gd name="T14" fmla="*/ 459 w 481"/>
                <a:gd name="T15" fmla="*/ 336 h 411"/>
                <a:gd name="T16" fmla="*/ 470 w 481"/>
                <a:gd name="T17" fmla="*/ 353 h 411"/>
                <a:gd name="T18" fmla="*/ 478 w 481"/>
                <a:gd name="T19" fmla="*/ 366 h 411"/>
                <a:gd name="T20" fmla="*/ 481 w 481"/>
                <a:gd name="T21" fmla="*/ 389 h 411"/>
                <a:gd name="T22" fmla="*/ 480 w 481"/>
                <a:gd name="T23" fmla="*/ 400 h 411"/>
                <a:gd name="T24" fmla="*/ 471 w 481"/>
                <a:gd name="T25" fmla="*/ 411 h 411"/>
                <a:gd name="T26" fmla="*/ 467 w 481"/>
                <a:gd name="T27" fmla="*/ 406 h 411"/>
                <a:gd name="T28" fmla="*/ 473 w 481"/>
                <a:gd name="T29" fmla="*/ 398 h 411"/>
                <a:gd name="T30" fmla="*/ 475 w 481"/>
                <a:gd name="T31" fmla="*/ 389 h 411"/>
                <a:gd name="T32" fmla="*/ 471 w 481"/>
                <a:gd name="T33" fmla="*/ 367 h 411"/>
                <a:gd name="T34" fmla="*/ 463 w 481"/>
                <a:gd name="T35" fmla="*/ 355 h 411"/>
                <a:gd name="T36" fmla="*/ 454 w 481"/>
                <a:gd name="T37" fmla="*/ 340 h 411"/>
                <a:gd name="T38" fmla="*/ 429 w 481"/>
                <a:gd name="T39" fmla="*/ 308 h 411"/>
                <a:gd name="T40" fmla="*/ 395 w 481"/>
                <a:gd name="T41" fmla="*/ 277 h 411"/>
                <a:gd name="T42" fmla="*/ 356 w 481"/>
                <a:gd name="T43" fmla="*/ 243 h 411"/>
                <a:gd name="T44" fmla="*/ 264 w 481"/>
                <a:gd name="T45" fmla="*/ 173 h 411"/>
                <a:gd name="T46" fmla="*/ 169 w 481"/>
                <a:gd name="T47" fmla="*/ 108 h 411"/>
                <a:gd name="T48" fmla="*/ 85 w 481"/>
                <a:gd name="T49" fmla="*/ 55 h 411"/>
                <a:gd name="T50" fmla="*/ 0 w 481"/>
                <a:gd name="T51" fmla="*/ 5 h 411"/>
                <a:gd name="T52" fmla="*/ 4 w 481"/>
                <a:gd name="T53" fmla="*/ 0 h 41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81"/>
                <a:gd name="T82" fmla="*/ 0 h 411"/>
                <a:gd name="T83" fmla="*/ 481 w 481"/>
                <a:gd name="T84" fmla="*/ 411 h 41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81" h="411">
                  <a:moveTo>
                    <a:pt x="4" y="0"/>
                  </a:moveTo>
                  <a:lnTo>
                    <a:pt x="90" y="50"/>
                  </a:lnTo>
                  <a:lnTo>
                    <a:pt x="173" y="104"/>
                  </a:lnTo>
                  <a:lnTo>
                    <a:pt x="269" y="168"/>
                  </a:lnTo>
                  <a:lnTo>
                    <a:pt x="360" y="237"/>
                  </a:lnTo>
                  <a:lnTo>
                    <a:pt x="400" y="273"/>
                  </a:lnTo>
                  <a:lnTo>
                    <a:pt x="433" y="304"/>
                  </a:lnTo>
                  <a:lnTo>
                    <a:pt x="459" y="336"/>
                  </a:lnTo>
                  <a:lnTo>
                    <a:pt x="470" y="353"/>
                  </a:lnTo>
                  <a:lnTo>
                    <a:pt x="478" y="366"/>
                  </a:lnTo>
                  <a:lnTo>
                    <a:pt x="481" y="389"/>
                  </a:lnTo>
                  <a:lnTo>
                    <a:pt x="480" y="400"/>
                  </a:lnTo>
                  <a:lnTo>
                    <a:pt x="471" y="411"/>
                  </a:lnTo>
                  <a:lnTo>
                    <a:pt x="467" y="406"/>
                  </a:lnTo>
                  <a:lnTo>
                    <a:pt x="473" y="398"/>
                  </a:lnTo>
                  <a:lnTo>
                    <a:pt x="475" y="389"/>
                  </a:lnTo>
                  <a:lnTo>
                    <a:pt x="471" y="367"/>
                  </a:lnTo>
                  <a:lnTo>
                    <a:pt x="463" y="355"/>
                  </a:lnTo>
                  <a:lnTo>
                    <a:pt x="454" y="340"/>
                  </a:lnTo>
                  <a:lnTo>
                    <a:pt x="429" y="308"/>
                  </a:lnTo>
                  <a:lnTo>
                    <a:pt x="395" y="277"/>
                  </a:lnTo>
                  <a:lnTo>
                    <a:pt x="356" y="243"/>
                  </a:lnTo>
                  <a:lnTo>
                    <a:pt x="264" y="173"/>
                  </a:lnTo>
                  <a:lnTo>
                    <a:pt x="169" y="108"/>
                  </a:lnTo>
                  <a:lnTo>
                    <a:pt x="85" y="55"/>
                  </a:lnTo>
                  <a:lnTo>
                    <a:pt x="0" y="5"/>
                  </a:lnTo>
                  <a:lnTo>
                    <a:pt x="4" y="0"/>
                  </a:lnTo>
                  <a:close/>
                </a:path>
              </a:pathLst>
            </a:custGeom>
            <a:solidFill>
              <a:srgbClr val="C195DB"/>
            </a:solidFill>
            <a:ln w="9525">
              <a:noFill/>
              <a:round/>
              <a:headEnd/>
              <a:tailEnd/>
            </a:ln>
          </p:spPr>
          <p:txBody>
            <a:bodyPr/>
            <a:lstStyle/>
            <a:p>
              <a:endParaRPr lang="ru-RU"/>
            </a:p>
          </p:txBody>
        </p:sp>
        <p:sp>
          <p:nvSpPr>
            <p:cNvPr id="23109" name="Freeform 1982"/>
            <p:cNvSpPr>
              <a:spLocks/>
            </p:cNvSpPr>
            <p:nvPr/>
          </p:nvSpPr>
          <p:spPr bwMode="auto">
            <a:xfrm>
              <a:off x="3745" y="2977"/>
              <a:ext cx="471" cy="421"/>
            </a:xfrm>
            <a:custGeom>
              <a:avLst/>
              <a:gdLst>
                <a:gd name="T0" fmla="*/ 471 w 471"/>
                <a:gd name="T1" fmla="*/ 410 h 421"/>
                <a:gd name="T2" fmla="*/ 461 w 471"/>
                <a:gd name="T3" fmla="*/ 418 h 421"/>
                <a:gd name="T4" fmla="*/ 450 w 471"/>
                <a:gd name="T5" fmla="*/ 421 h 421"/>
                <a:gd name="T6" fmla="*/ 439 w 471"/>
                <a:gd name="T7" fmla="*/ 421 h 421"/>
                <a:gd name="T8" fmla="*/ 427 w 471"/>
                <a:gd name="T9" fmla="*/ 420 h 421"/>
                <a:gd name="T10" fmla="*/ 397 w 471"/>
                <a:gd name="T11" fmla="*/ 407 h 421"/>
                <a:gd name="T12" fmla="*/ 359 w 471"/>
                <a:gd name="T13" fmla="*/ 384 h 421"/>
                <a:gd name="T14" fmla="*/ 322 w 471"/>
                <a:gd name="T15" fmla="*/ 356 h 421"/>
                <a:gd name="T16" fmla="*/ 283 w 471"/>
                <a:gd name="T17" fmla="*/ 321 h 421"/>
                <a:gd name="T18" fmla="*/ 202 w 471"/>
                <a:gd name="T19" fmla="*/ 241 h 421"/>
                <a:gd name="T20" fmla="*/ 126 w 471"/>
                <a:gd name="T21" fmla="*/ 156 h 421"/>
                <a:gd name="T22" fmla="*/ 61 w 471"/>
                <a:gd name="T23" fmla="*/ 80 h 421"/>
                <a:gd name="T24" fmla="*/ 0 w 471"/>
                <a:gd name="T25" fmla="*/ 5 h 421"/>
                <a:gd name="T26" fmla="*/ 4 w 471"/>
                <a:gd name="T27" fmla="*/ 0 h 421"/>
                <a:gd name="T28" fmla="*/ 66 w 471"/>
                <a:gd name="T29" fmla="*/ 76 h 421"/>
                <a:gd name="T30" fmla="*/ 131 w 471"/>
                <a:gd name="T31" fmla="*/ 151 h 421"/>
                <a:gd name="T32" fmla="*/ 207 w 471"/>
                <a:gd name="T33" fmla="*/ 236 h 421"/>
                <a:gd name="T34" fmla="*/ 288 w 471"/>
                <a:gd name="T35" fmla="*/ 316 h 421"/>
                <a:gd name="T36" fmla="*/ 327 w 471"/>
                <a:gd name="T37" fmla="*/ 351 h 421"/>
                <a:gd name="T38" fmla="*/ 364 w 471"/>
                <a:gd name="T39" fmla="*/ 379 h 421"/>
                <a:gd name="T40" fmla="*/ 399 w 471"/>
                <a:gd name="T41" fmla="*/ 401 h 421"/>
                <a:gd name="T42" fmla="*/ 429 w 471"/>
                <a:gd name="T43" fmla="*/ 414 h 421"/>
                <a:gd name="T44" fmla="*/ 439 w 471"/>
                <a:gd name="T45" fmla="*/ 415 h 421"/>
                <a:gd name="T46" fmla="*/ 449 w 471"/>
                <a:gd name="T47" fmla="*/ 415 h 421"/>
                <a:gd name="T48" fmla="*/ 460 w 471"/>
                <a:gd name="T49" fmla="*/ 412 h 421"/>
                <a:gd name="T50" fmla="*/ 467 w 471"/>
                <a:gd name="T51" fmla="*/ 405 h 421"/>
                <a:gd name="T52" fmla="*/ 471 w 471"/>
                <a:gd name="T53" fmla="*/ 410 h 42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71"/>
                <a:gd name="T82" fmla="*/ 0 h 421"/>
                <a:gd name="T83" fmla="*/ 471 w 471"/>
                <a:gd name="T84" fmla="*/ 421 h 42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71" h="421">
                  <a:moveTo>
                    <a:pt x="471" y="410"/>
                  </a:moveTo>
                  <a:lnTo>
                    <a:pt x="461" y="418"/>
                  </a:lnTo>
                  <a:lnTo>
                    <a:pt x="450" y="421"/>
                  </a:lnTo>
                  <a:lnTo>
                    <a:pt x="439" y="421"/>
                  </a:lnTo>
                  <a:lnTo>
                    <a:pt x="427" y="420"/>
                  </a:lnTo>
                  <a:lnTo>
                    <a:pt x="397" y="407"/>
                  </a:lnTo>
                  <a:lnTo>
                    <a:pt x="359" y="384"/>
                  </a:lnTo>
                  <a:lnTo>
                    <a:pt x="322" y="356"/>
                  </a:lnTo>
                  <a:lnTo>
                    <a:pt x="283" y="321"/>
                  </a:lnTo>
                  <a:lnTo>
                    <a:pt x="202" y="241"/>
                  </a:lnTo>
                  <a:lnTo>
                    <a:pt x="126" y="156"/>
                  </a:lnTo>
                  <a:lnTo>
                    <a:pt x="61" y="80"/>
                  </a:lnTo>
                  <a:lnTo>
                    <a:pt x="0" y="5"/>
                  </a:lnTo>
                  <a:lnTo>
                    <a:pt x="4" y="0"/>
                  </a:lnTo>
                  <a:lnTo>
                    <a:pt x="66" y="76"/>
                  </a:lnTo>
                  <a:lnTo>
                    <a:pt x="131" y="151"/>
                  </a:lnTo>
                  <a:lnTo>
                    <a:pt x="207" y="236"/>
                  </a:lnTo>
                  <a:lnTo>
                    <a:pt x="288" y="316"/>
                  </a:lnTo>
                  <a:lnTo>
                    <a:pt x="327" y="351"/>
                  </a:lnTo>
                  <a:lnTo>
                    <a:pt x="364" y="379"/>
                  </a:lnTo>
                  <a:lnTo>
                    <a:pt x="399" y="401"/>
                  </a:lnTo>
                  <a:lnTo>
                    <a:pt x="429" y="414"/>
                  </a:lnTo>
                  <a:lnTo>
                    <a:pt x="439" y="415"/>
                  </a:lnTo>
                  <a:lnTo>
                    <a:pt x="449" y="415"/>
                  </a:lnTo>
                  <a:lnTo>
                    <a:pt x="460" y="412"/>
                  </a:lnTo>
                  <a:lnTo>
                    <a:pt x="467" y="405"/>
                  </a:lnTo>
                  <a:lnTo>
                    <a:pt x="471" y="410"/>
                  </a:lnTo>
                  <a:close/>
                </a:path>
              </a:pathLst>
            </a:custGeom>
            <a:solidFill>
              <a:srgbClr val="C195DB"/>
            </a:solidFill>
            <a:ln w="9525">
              <a:noFill/>
              <a:round/>
              <a:headEnd/>
              <a:tailEnd/>
            </a:ln>
          </p:spPr>
          <p:txBody>
            <a:bodyPr/>
            <a:lstStyle/>
            <a:p>
              <a:endParaRPr lang="ru-RU"/>
            </a:p>
          </p:txBody>
        </p:sp>
        <p:sp>
          <p:nvSpPr>
            <p:cNvPr id="23110" name="Freeform 1983"/>
            <p:cNvSpPr>
              <a:spLocks/>
            </p:cNvSpPr>
            <p:nvPr/>
          </p:nvSpPr>
          <p:spPr bwMode="auto">
            <a:xfrm>
              <a:off x="4211" y="3384"/>
              <a:ext cx="4" cy="5"/>
            </a:xfrm>
            <a:custGeom>
              <a:avLst/>
              <a:gdLst>
                <a:gd name="T0" fmla="*/ 4 w 4"/>
                <a:gd name="T1" fmla="*/ 5 h 5"/>
                <a:gd name="T2" fmla="*/ 0 w 4"/>
                <a:gd name="T3" fmla="*/ 0 h 5"/>
                <a:gd name="T4" fmla="*/ 4 w 4"/>
                <a:gd name="T5" fmla="*/ 5 h 5"/>
                <a:gd name="T6" fmla="*/ 0 60000 65536"/>
                <a:gd name="T7" fmla="*/ 0 60000 65536"/>
                <a:gd name="T8" fmla="*/ 0 60000 65536"/>
                <a:gd name="T9" fmla="*/ 0 w 4"/>
                <a:gd name="T10" fmla="*/ 0 h 5"/>
                <a:gd name="T11" fmla="*/ 4 w 4"/>
                <a:gd name="T12" fmla="*/ 5 h 5"/>
              </a:gdLst>
              <a:ahLst/>
              <a:cxnLst>
                <a:cxn ang="T6">
                  <a:pos x="T0" y="T1"/>
                </a:cxn>
                <a:cxn ang="T7">
                  <a:pos x="T2" y="T3"/>
                </a:cxn>
                <a:cxn ang="T8">
                  <a:pos x="T4" y="T5"/>
                </a:cxn>
              </a:cxnLst>
              <a:rect l="T9" t="T10" r="T11" b="T12"/>
              <a:pathLst>
                <a:path w="4" h="5">
                  <a:moveTo>
                    <a:pt x="4" y="5"/>
                  </a:moveTo>
                  <a:lnTo>
                    <a:pt x="0" y="0"/>
                  </a:lnTo>
                  <a:lnTo>
                    <a:pt x="4" y="5"/>
                  </a:lnTo>
                  <a:close/>
                </a:path>
              </a:pathLst>
            </a:custGeom>
            <a:solidFill>
              <a:srgbClr val="C195DB"/>
            </a:solidFill>
            <a:ln w="9525">
              <a:noFill/>
              <a:round/>
              <a:headEnd/>
              <a:tailEnd/>
            </a:ln>
          </p:spPr>
          <p:txBody>
            <a:bodyPr/>
            <a:lstStyle/>
            <a:p>
              <a:endParaRPr lang="ru-RU"/>
            </a:p>
          </p:txBody>
        </p:sp>
        <p:sp>
          <p:nvSpPr>
            <p:cNvPr id="23111" name="Freeform 1984"/>
            <p:cNvSpPr>
              <a:spLocks/>
            </p:cNvSpPr>
            <p:nvPr/>
          </p:nvSpPr>
          <p:spPr bwMode="auto">
            <a:xfrm>
              <a:off x="3745" y="2978"/>
              <a:ext cx="5" cy="3"/>
            </a:xfrm>
            <a:custGeom>
              <a:avLst/>
              <a:gdLst>
                <a:gd name="T0" fmla="*/ 0 w 5"/>
                <a:gd name="T1" fmla="*/ 3 h 3"/>
                <a:gd name="T2" fmla="*/ 5 w 5"/>
                <a:gd name="T3" fmla="*/ 0 h 3"/>
                <a:gd name="T4" fmla="*/ 0 w 5"/>
                <a:gd name="T5" fmla="*/ 3 h 3"/>
                <a:gd name="T6" fmla="*/ 5 w 5"/>
                <a:gd name="T7" fmla="*/ 0 h 3"/>
                <a:gd name="T8" fmla="*/ 0 w 5"/>
                <a:gd name="T9" fmla="*/ 3 h 3"/>
                <a:gd name="T10" fmla="*/ 0 60000 65536"/>
                <a:gd name="T11" fmla="*/ 0 60000 65536"/>
                <a:gd name="T12" fmla="*/ 0 60000 65536"/>
                <a:gd name="T13" fmla="*/ 0 60000 65536"/>
                <a:gd name="T14" fmla="*/ 0 60000 65536"/>
                <a:gd name="T15" fmla="*/ 0 w 5"/>
                <a:gd name="T16" fmla="*/ 0 h 3"/>
                <a:gd name="T17" fmla="*/ 5 w 5"/>
                <a:gd name="T18" fmla="*/ 3 h 3"/>
              </a:gdLst>
              <a:ahLst/>
              <a:cxnLst>
                <a:cxn ang="T10">
                  <a:pos x="T0" y="T1"/>
                </a:cxn>
                <a:cxn ang="T11">
                  <a:pos x="T2" y="T3"/>
                </a:cxn>
                <a:cxn ang="T12">
                  <a:pos x="T4" y="T5"/>
                </a:cxn>
                <a:cxn ang="T13">
                  <a:pos x="T6" y="T7"/>
                </a:cxn>
                <a:cxn ang="T14">
                  <a:pos x="T8" y="T9"/>
                </a:cxn>
              </a:cxnLst>
              <a:rect l="T15" t="T16" r="T17" b="T18"/>
              <a:pathLst>
                <a:path w="5" h="3">
                  <a:moveTo>
                    <a:pt x="0" y="3"/>
                  </a:moveTo>
                  <a:lnTo>
                    <a:pt x="5" y="0"/>
                  </a:lnTo>
                  <a:lnTo>
                    <a:pt x="0" y="3"/>
                  </a:lnTo>
                  <a:lnTo>
                    <a:pt x="5" y="0"/>
                  </a:lnTo>
                  <a:lnTo>
                    <a:pt x="0" y="3"/>
                  </a:lnTo>
                  <a:close/>
                </a:path>
              </a:pathLst>
            </a:custGeom>
            <a:solidFill>
              <a:srgbClr val="C195DB"/>
            </a:solidFill>
            <a:ln w="9525">
              <a:noFill/>
              <a:round/>
              <a:headEnd/>
              <a:tailEnd/>
            </a:ln>
          </p:spPr>
          <p:txBody>
            <a:bodyPr/>
            <a:lstStyle/>
            <a:p>
              <a:endParaRPr lang="ru-RU"/>
            </a:p>
          </p:txBody>
        </p:sp>
        <p:sp>
          <p:nvSpPr>
            <p:cNvPr id="23112" name="Freeform 1985"/>
            <p:cNvSpPr>
              <a:spLocks/>
            </p:cNvSpPr>
            <p:nvPr/>
          </p:nvSpPr>
          <p:spPr bwMode="auto">
            <a:xfrm>
              <a:off x="3783" y="2924"/>
              <a:ext cx="34" cy="86"/>
            </a:xfrm>
            <a:custGeom>
              <a:avLst/>
              <a:gdLst>
                <a:gd name="T0" fmla="*/ 17 w 34"/>
                <a:gd name="T1" fmla="*/ 4 h 86"/>
                <a:gd name="T2" fmla="*/ 13 w 34"/>
                <a:gd name="T3" fmla="*/ 9 h 86"/>
                <a:gd name="T4" fmla="*/ 6 w 34"/>
                <a:gd name="T5" fmla="*/ 29 h 86"/>
                <a:gd name="T6" fmla="*/ 6 w 34"/>
                <a:gd name="T7" fmla="*/ 41 h 86"/>
                <a:gd name="T8" fmla="*/ 9 w 34"/>
                <a:gd name="T9" fmla="*/ 56 h 86"/>
                <a:gd name="T10" fmla="*/ 17 w 34"/>
                <a:gd name="T11" fmla="*/ 67 h 86"/>
                <a:gd name="T12" fmla="*/ 34 w 34"/>
                <a:gd name="T13" fmla="*/ 82 h 86"/>
                <a:gd name="T14" fmla="*/ 30 w 34"/>
                <a:gd name="T15" fmla="*/ 86 h 86"/>
                <a:gd name="T16" fmla="*/ 13 w 34"/>
                <a:gd name="T17" fmla="*/ 71 h 86"/>
                <a:gd name="T18" fmla="*/ 2 w 34"/>
                <a:gd name="T19" fmla="*/ 58 h 86"/>
                <a:gd name="T20" fmla="*/ 0 w 34"/>
                <a:gd name="T21" fmla="*/ 41 h 86"/>
                <a:gd name="T22" fmla="*/ 0 w 34"/>
                <a:gd name="T23" fmla="*/ 27 h 86"/>
                <a:gd name="T24" fmla="*/ 7 w 34"/>
                <a:gd name="T25" fmla="*/ 8 h 86"/>
                <a:gd name="T26" fmla="*/ 13 w 34"/>
                <a:gd name="T27" fmla="*/ 0 h 86"/>
                <a:gd name="T28" fmla="*/ 17 w 34"/>
                <a:gd name="T29" fmla="*/ 4 h 8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4"/>
                <a:gd name="T46" fmla="*/ 0 h 86"/>
                <a:gd name="T47" fmla="*/ 34 w 34"/>
                <a:gd name="T48" fmla="*/ 86 h 8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4" h="86">
                  <a:moveTo>
                    <a:pt x="17" y="4"/>
                  </a:moveTo>
                  <a:lnTo>
                    <a:pt x="13" y="9"/>
                  </a:lnTo>
                  <a:lnTo>
                    <a:pt x="6" y="29"/>
                  </a:lnTo>
                  <a:lnTo>
                    <a:pt x="6" y="41"/>
                  </a:lnTo>
                  <a:lnTo>
                    <a:pt x="9" y="56"/>
                  </a:lnTo>
                  <a:lnTo>
                    <a:pt x="17" y="67"/>
                  </a:lnTo>
                  <a:lnTo>
                    <a:pt x="34" y="82"/>
                  </a:lnTo>
                  <a:lnTo>
                    <a:pt x="30" y="86"/>
                  </a:lnTo>
                  <a:lnTo>
                    <a:pt x="13" y="71"/>
                  </a:lnTo>
                  <a:lnTo>
                    <a:pt x="2" y="58"/>
                  </a:lnTo>
                  <a:lnTo>
                    <a:pt x="0" y="41"/>
                  </a:lnTo>
                  <a:lnTo>
                    <a:pt x="0" y="27"/>
                  </a:lnTo>
                  <a:lnTo>
                    <a:pt x="7" y="8"/>
                  </a:lnTo>
                  <a:lnTo>
                    <a:pt x="13" y="0"/>
                  </a:lnTo>
                  <a:lnTo>
                    <a:pt x="17" y="4"/>
                  </a:lnTo>
                  <a:close/>
                </a:path>
              </a:pathLst>
            </a:custGeom>
            <a:solidFill>
              <a:srgbClr val="C195DB"/>
            </a:solidFill>
            <a:ln w="9525">
              <a:noFill/>
              <a:round/>
              <a:headEnd/>
              <a:tailEnd/>
            </a:ln>
          </p:spPr>
          <p:txBody>
            <a:bodyPr/>
            <a:lstStyle/>
            <a:p>
              <a:endParaRPr lang="ru-RU"/>
            </a:p>
          </p:txBody>
        </p:sp>
        <p:sp>
          <p:nvSpPr>
            <p:cNvPr id="23113" name="Freeform 1986"/>
            <p:cNvSpPr>
              <a:spLocks/>
            </p:cNvSpPr>
            <p:nvPr/>
          </p:nvSpPr>
          <p:spPr bwMode="auto">
            <a:xfrm>
              <a:off x="3812" y="3004"/>
              <a:ext cx="414" cy="384"/>
            </a:xfrm>
            <a:custGeom>
              <a:avLst/>
              <a:gdLst>
                <a:gd name="T0" fmla="*/ 5 w 414"/>
                <a:gd name="T1" fmla="*/ 0 h 384"/>
                <a:gd name="T2" fmla="*/ 100 w 414"/>
                <a:gd name="T3" fmla="*/ 64 h 384"/>
                <a:gd name="T4" fmla="*/ 174 w 414"/>
                <a:gd name="T5" fmla="*/ 118 h 384"/>
                <a:gd name="T6" fmla="*/ 251 w 414"/>
                <a:gd name="T7" fmla="*/ 177 h 384"/>
                <a:gd name="T8" fmla="*/ 323 w 414"/>
                <a:gd name="T9" fmla="*/ 237 h 384"/>
                <a:gd name="T10" fmla="*/ 354 w 414"/>
                <a:gd name="T11" fmla="*/ 267 h 384"/>
                <a:gd name="T12" fmla="*/ 380 w 414"/>
                <a:gd name="T13" fmla="*/ 294 h 384"/>
                <a:gd name="T14" fmla="*/ 399 w 414"/>
                <a:gd name="T15" fmla="*/ 321 h 384"/>
                <a:gd name="T16" fmla="*/ 406 w 414"/>
                <a:gd name="T17" fmla="*/ 335 h 384"/>
                <a:gd name="T18" fmla="*/ 412 w 414"/>
                <a:gd name="T19" fmla="*/ 346 h 384"/>
                <a:gd name="T20" fmla="*/ 413 w 414"/>
                <a:gd name="T21" fmla="*/ 357 h 384"/>
                <a:gd name="T22" fmla="*/ 414 w 414"/>
                <a:gd name="T23" fmla="*/ 367 h 384"/>
                <a:gd name="T24" fmla="*/ 412 w 414"/>
                <a:gd name="T25" fmla="*/ 375 h 384"/>
                <a:gd name="T26" fmla="*/ 405 w 414"/>
                <a:gd name="T27" fmla="*/ 384 h 384"/>
                <a:gd name="T28" fmla="*/ 400 w 414"/>
                <a:gd name="T29" fmla="*/ 379 h 384"/>
                <a:gd name="T30" fmla="*/ 405 w 414"/>
                <a:gd name="T31" fmla="*/ 373 h 384"/>
                <a:gd name="T32" fmla="*/ 408 w 414"/>
                <a:gd name="T33" fmla="*/ 367 h 384"/>
                <a:gd name="T34" fmla="*/ 406 w 414"/>
                <a:gd name="T35" fmla="*/ 357 h 384"/>
                <a:gd name="T36" fmla="*/ 405 w 414"/>
                <a:gd name="T37" fmla="*/ 348 h 384"/>
                <a:gd name="T38" fmla="*/ 400 w 414"/>
                <a:gd name="T39" fmla="*/ 337 h 384"/>
                <a:gd name="T40" fmla="*/ 393 w 414"/>
                <a:gd name="T41" fmla="*/ 326 h 384"/>
                <a:gd name="T42" fmla="*/ 374 w 414"/>
                <a:gd name="T43" fmla="*/ 299 h 384"/>
                <a:gd name="T44" fmla="*/ 349 w 414"/>
                <a:gd name="T45" fmla="*/ 271 h 384"/>
                <a:gd name="T46" fmla="*/ 317 w 414"/>
                <a:gd name="T47" fmla="*/ 241 h 384"/>
                <a:gd name="T48" fmla="*/ 246 w 414"/>
                <a:gd name="T49" fmla="*/ 181 h 384"/>
                <a:gd name="T50" fmla="*/ 170 w 414"/>
                <a:gd name="T51" fmla="*/ 123 h 384"/>
                <a:gd name="T52" fmla="*/ 95 w 414"/>
                <a:gd name="T53" fmla="*/ 69 h 384"/>
                <a:gd name="T54" fmla="*/ 0 w 414"/>
                <a:gd name="T55" fmla="*/ 4 h 384"/>
                <a:gd name="T56" fmla="*/ 5 w 414"/>
                <a:gd name="T57" fmla="*/ 0 h 38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414"/>
                <a:gd name="T88" fmla="*/ 0 h 384"/>
                <a:gd name="T89" fmla="*/ 414 w 414"/>
                <a:gd name="T90" fmla="*/ 384 h 38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414" h="384">
                  <a:moveTo>
                    <a:pt x="5" y="0"/>
                  </a:moveTo>
                  <a:lnTo>
                    <a:pt x="100" y="64"/>
                  </a:lnTo>
                  <a:lnTo>
                    <a:pt x="174" y="118"/>
                  </a:lnTo>
                  <a:lnTo>
                    <a:pt x="251" y="177"/>
                  </a:lnTo>
                  <a:lnTo>
                    <a:pt x="323" y="237"/>
                  </a:lnTo>
                  <a:lnTo>
                    <a:pt x="354" y="267"/>
                  </a:lnTo>
                  <a:lnTo>
                    <a:pt x="380" y="294"/>
                  </a:lnTo>
                  <a:lnTo>
                    <a:pt x="399" y="321"/>
                  </a:lnTo>
                  <a:lnTo>
                    <a:pt x="406" y="335"/>
                  </a:lnTo>
                  <a:lnTo>
                    <a:pt x="412" y="346"/>
                  </a:lnTo>
                  <a:lnTo>
                    <a:pt x="413" y="357"/>
                  </a:lnTo>
                  <a:lnTo>
                    <a:pt x="414" y="367"/>
                  </a:lnTo>
                  <a:lnTo>
                    <a:pt x="412" y="375"/>
                  </a:lnTo>
                  <a:lnTo>
                    <a:pt x="405" y="384"/>
                  </a:lnTo>
                  <a:lnTo>
                    <a:pt x="400" y="379"/>
                  </a:lnTo>
                  <a:lnTo>
                    <a:pt x="405" y="373"/>
                  </a:lnTo>
                  <a:lnTo>
                    <a:pt x="408" y="367"/>
                  </a:lnTo>
                  <a:lnTo>
                    <a:pt x="406" y="357"/>
                  </a:lnTo>
                  <a:lnTo>
                    <a:pt x="405" y="348"/>
                  </a:lnTo>
                  <a:lnTo>
                    <a:pt x="400" y="337"/>
                  </a:lnTo>
                  <a:lnTo>
                    <a:pt x="393" y="326"/>
                  </a:lnTo>
                  <a:lnTo>
                    <a:pt x="374" y="299"/>
                  </a:lnTo>
                  <a:lnTo>
                    <a:pt x="349" y="271"/>
                  </a:lnTo>
                  <a:lnTo>
                    <a:pt x="317" y="241"/>
                  </a:lnTo>
                  <a:lnTo>
                    <a:pt x="246" y="181"/>
                  </a:lnTo>
                  <a:lnTo>
                    <a:pt x="170" y="123"/>
                  </a:lnTo>
                  <a:lnTo>
                    <a:pt x="95" y="69"/>
                  </a:lnTo>
                  <a:lnTo>
                    <a:pt x="0" y="4"/>
                  </a:lnTo>
                  <a:lnTo>
                    <a:pt x="5" y="0"/>
                  </a:lnTo>
                  <a:close/>
                </a:path>
              </a:pathLst>
            </a:custGeom>
            <a:solidFill>
              <a:srgbClr val="C195DB"/>
            </a:solidFill>
            <a:ln w="9525">
              <a:noFill/>
              <a:round/>
              <a:headEnd/>
              <a:tailEnd/>
            </a:ln>
          </p:spPr>
          <p:txBody>
            <a:bodyPr/>
            <a:lstStyle/>
            <a:p>
              <a:endParaRPr lang="ru-RU"/>
            </a:p>
          </p:txBody>
        </p:sp>
        <p:sp>
          <p:nvSpPr>
            <p:cNvPr id="23114" name="Freeform 1987"/>
            <p:cNvSpPr>
              <a:spLocks/>
            </p:cNvSpPr>
            <p:nvPr/>
          </p:nvSpPr>
          <p:spPr bwMode="auto">
            <a:xfrm>
              <a:off x="3813" y="3003"/>
              <a:ext cx="4" cy="7"/>
            </a:xfrm>
            <a:custGeom>
              <a:avLst/>
              <a:gdLst>
                <a:gd name="T0" fmla="*/ 0 w 4"/>
                <a:gd name="T1" fmla="*/ 7 h 7"/>
                <a:gd name="T2" fmla="*/ 4 w 4"/>
                <a:gd name="T3" fmla="*/ 0 h 7"/>
                <a:gd name="T4" fmla="*/ 0 w 4"/>
                <a:gd name="T5" fmla="*/ 7 h 7"/>
                <a:gd name="T6" fmla="*/ 0 60000 65536"/>
                <a:gd name="T7" fmla="*/ 0 60000 65536"/>
                <a:gd name="T8" fmla="*/ 0 60000 65536"/>
                <a:gd name="T9" fmla="*/ 0 w 4"/>
                <a:gd name="T10" fmla="*/ 0 h 7"/>
                <a:gd name="T11" fmla="*/ 4 w 4"/>
                <a:gd name="T12" fmla="*/ 7 h 7"/>
              </a:gdLst>
              <a:ahLst/>
              <a:cxnLst>
                <a:cxn ang="T6">
                  <a:pos x="T0" y="T1"/>
                </a:cxn>
                <a:cxn ang="T7">
                  <a:pos x="T2" y="T3"/>
                </a:cxn>
                <a:cxn ang="T8">
                  <a:pos x="T4" y="T5"/>
                </a:cxn>
              </a:cxnLst>
              <a:rect l="T9" t="T10" r="T11" b="T12"/>
              <a:pathLst>
                <a:path w="4" h="7">
                  <a:moveTo>
                    <a:pt x="0" y="7"/>
                  </a:moveTo>
                  <a:lnTo>
                    <a:pt x="4" y="0"/>
                  </a:lnTo>
                  <a:lnTo>
                    <a:pt x="0" y="7"/>
                  </a:lnTo>
                  <a:close/>
                </a:path>
              </a:pathLst>
            </a:custGeom>
            <a:solidFill>
              <a:srgbClr val="C195DB"/>
            </a:solidFill>
            <a:ln w="9525">
              <a:noFill/>
              <a:round/>
              <a:headEnd/>
              <a:tailEnd/>
            </a:ln>
          </p:spPr>
          <p:txBody>
            <a:bodyPr/>
            <a:lstStyle/>
            <a:p>
              <a:endParaRPr lang="ru-RU"/>
            </a:p>
          </p:txBody>
        </p:sp>
        <p:sp>
          <p:nvSpPr>
            <p:cNvPr id="23115" name="Freeform 1988"/>
            <p:cNvSpPr>
              <a:spLocks/>
            </p:cNvSpPr>
            <p:nvPr/>
          </p:nvSpPr>
          <p:spPr bwMode="auto">
            <a:xfrm>
              <a:off x="3784" y="3036"/>
              <a:ext cx="432" cy="362"/>
            </a:xfrm>
            <a:custGeom>
              <a:avLst/>
              <a:gdLst>
                <a:gd name="T0" fmla="*/ 432 w 432"/>
                <a:gd name="T1" fmla="*/ 351 h 362"/>
                <a:gd name="T2" fmla="*/ 424 w 432"/>
                <a:gd name="T3" fmla="*/ 357 h 362"/>
                <a:gd name="T4" fmla="*/ 415 w 432"/>
                <a:gd name="T5" fmla="*/ 361 h 362"/>
                <a:gd name="T6" fmla="*/ 405 w 432"/>
                <a:gd name="T7" fmla="*/ 362 h 362"/>
                <a:gd name="T8" fmla="*/ 394 w 432"/>
                <a:gd name="T9" fmla="*/ 361 h 362"/>
                <a:gd name="T10" fmla="*/ 369 w 432"/>
                <a:gd name="T11" fmla="*/ 351 h 362"/>
                <a:gd name="T12" fmla="*/ 337 w 432"/>
                <a:gd name="T13" fmla="*/ 334 h 362"/>
                <a:gd name="T14" fmla="*/ 305 w 432"/>
                <a:gd name="T15" fmla="*/ 310 h 362"/>
                <a:gd name="T16" fmla="*/ 272 w 432"/>
                <a:gd name="T17" fmla="*/ 284 h 362"/>
                <a:gd name="T18" fmla="*/ 202 w 432"/>
                <a:gd name="T19" fmla="*/ 219 h 362"/>
                <a:gd name="T20" fmla="*/ 166 w 432"/>
                <a:gd name="T21" fmla="*/ 185 h 362"/>
                <a:gd name="T22" fmla="*/ 132 w 432"/>
                <a:gd name="T23" fmla="*/ 150 h 362"/>
                <a:gd name="T24" fmla="*/ 72 w 432"/>
                <a:gd name="T25" fmla="*/ 87 h 362"/>
                <a:gd name="T26" fmla="*/ 0 w 432"/>
                <a:gd name="T27" fmla="*/ 5 h 362"/>
                <a:gd name="T28" fmla="*/ 4 w 432"/>
                <a:gd name="T29" fmla="*/ 0 h 362"/>
                <a:gd name="T30" fmla="*/ 77 w 432"/>
                <a:gd name="T31" fmla="*/ 82 h 362"/>
                <a:gd name="T32" fmla="*/ 138 w 432"/>
                <a:gd name="T33" fmla="*/ 146 h 362"/>
                <a:gd name="T34" fmla="*/ 171 w 432"/>
                <a:gd name="T35" fmla="*/ 180 h 362"/>
                <a:gd name="T36" fmla="*/ 207 w 432"/>
                <a:gd name="T37" fmla="*/ 215 h 362"/>
                <a:gd name="T38" fmla="*/ 277 w 432"/>
                <a:gd name="T39" fmla="*/ 279 h 362"/>
                <a:gd name="T40" fmla="*/ 311 w 432"/>
                <a:gd name="T41" fmla="*/ 306 h 362"/>
                <a:gd name="T42" fmla="*/ 342 w 432"/>
                <a:gd name="T43" fmla="*/ 329 h 362"/>
                <a:gd name="T44" fmla="*/ 371 w 432"/>
                <a:gd name="T45" fmla="*/ 345 h 362"/>
                <a:gd name="T46" fmla="*/ 396 w 432"/>
                <a:gd name="T47" fmla="*/ 355 h 362"/>
                <a:gd name="T48" fmla="*/ 405 w 432"/>
                <a:gd name="T49" fmla="*/ 356 h 362"/>
                <a:gd name="T50" fmla="*/ 413 w 432"/>
                <a:gd name="T51" fmla="*/ 355 h 362"/>
                <a:gd name="T52" fmla="*/ 422 w 432"/>
                <a:gd name="T53" fmla="*/ 351 h 362"/>
                <a:gd name="T54" fmla="*/ 427 w 432"/>
                <a:gd name="T55" fmla="*/ 346 h 362"/>
                <a:gd name="T56" fmla="*/ 432 w 432"/>
                <a:gd name="T57" fmla="*/ 351 h 36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432"/>
                <a:gd name="T88" fmla="*/ 0 h 362"/>
                <a:gd name="T89" fmla="*/ 432 w 432"/>
                <a:gd name="T90" fmla="*/ 362 h 36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432" h="362">
                  <a:moveTo>
                    <a:pt x="432" y="351"/>
                  </a:moveTo>
                  <a:lnTo>
                    <a:pt x="424" y="357"/>
                  </a:lnTo>
                  <a:lnTo>
                    <a:pt x="415" y="361"/>
                  </a:lnTo>
                  <a:lnTo>
                    <a:pt x="405" y="362"/>
                  </a:lnTo>
                  <a:lnTo>
                    <a:pt x="394" y="361"/>
                  </a:lnTo>
                  <a:lnTo>
                    <a:pt x="369" y="351"/>
                  </a:lnTo>
                  <a:lnTo>
                    <a:pt x="337" y="334"/>
                  </a:lnTo>
                  <a:lnTo>
                    <a:pt x="305" y="310"/>
                  </a:lnTo>
                  <a:lnTo>
                    <a:pt x="272" y="284"/>
                  </a:lnTo>
                  <a:lnTo>
                    <a:pt x="202" y="219"/>
                  </a:lnTo>
                  <a:lnTo>
                    <a:pt x="166" y="185"/>
                  </a:lnTo>
                  <a:lnTo>
                    <a:pt x="132" y="150"/>
                  </a:lnTo>
                  <a:lnTo>
                    <a:pt x="72" y="87"/>
                  </a:lnTo>
                  <a:lnTo>
                    <a:pt x="0" y="5"/>
                  </a:lnTo>
                  <a:lnTo>
                    <a:pt x="4" y="0"/>
                  </a:lnTo>
                  <a:lnTo>
                    <a:pt x="77" y="82"/>
                  </a:lnTo>
                  <a:lnTo>
                    <a:pt x="138" y="146"/>
                  </a:lnTo>
                  <a:lnTo>
                    <a:pt x="171" y="180"/>
                  </a:lnTo>
                  <a:lnTo>
                    <a:pt x="207" y="215"/>
                  </a:lnTo>
                  <a:lnTo>
                    <a:pt x="277" y="279"/>
                  </a:lnTo>
                  <a:lnTo>
                    <a:pt x="311" y="306"/>
                  </a:lnTo>
                  <a:lnTo>
                    <a:pt x="342" y="329"/>
                  </a:lnTo>
                  <a:lnTo>
                    <a:pt x="371" y="345"/>
                  </a:lnTo>
                  <a:lnTo>
                    <a:pt x="396" y="355"/>
                  </a:lnTo>
                  <a:lnTo>
                    <a:pt x="405" y="356"/>
                  </a:lnTo>
                  <a:lnTo>
                    <a:pt x="413" y="355"/>
                  </a:lnTo>
                  <a:lnTo>
                    <a:pt x="422" y="351"/>
                  </a:lnTo>
                  <a:lnTo>
                    <a:pt x="427" y="346"/>
                  </a:lnTo>
                  <a:lnTo>
                    <a:pt x="432" y="351"/>
                  </a:lnTo>
                  <a:close/>
                </a:path>
              </a:pathLst>
            </a:custGeom>
            <a:solidFill>
              <a:srgbClr val="C195DB"/>
            </a:solidFill>
            <a:ln w="9525">
              <a:noFill/>
              <a:round/>
              <a:headEnd/>
              <a:tailEnd/>
            </a:ln>
          </p:spPr>
          <p:txBody>
            <a:bodyPr/>
            <a:lstStyle/>
            <a:p>
              <a:endParaRPr lang="ru-RU"/>
            </a:p>
          </p:txBody>
        </p:sp>
        <p:sp>
          <p:nvSpPr>
            <p:cNvPr id="23116" name="Freeform 1989"/>
            <p:cNvSpPr>
              <a:spLocks/>
            </p:cNvSpPr>
            <p:nvPr/>
          </p:nvSpPr>
          <p:spPr bwMode="auto">
            <a:xfrm>
              <a:off x="4211" y="3384"/>
              <a:ext cx="4" cy="5"/>
            </a:xfrm>
            <a:custGeom>
              <a:avLst/>
              <a:gdLst>
                <a:gd name="T0" fmla="*/ 4 w 4"/>
                <a:gd name="T1" fmla="*/ 5 h 5"/>
                <a:gd name="T2" fmla="*/ 0 w 4"/>
                <a:gd name="T3" fmla="*/ 0 h 5"/>
                <a:gd name="T4" fmla="*/ 4 w 4"/>
                <a:gd name="T5" fmla="*/ 5 h 5"/>
                <a:gd name="T6" fmla="*/ 0 60000 65536"/>
                <a:gd name="T7" fmla="*/ 0 60000 65536"/>
                <a:gd name="T8" fmla="*/ 0 60000 65536"/>
                <a:gd name="T9" fmla="*/ 0 w 4"/>
                <a:gd name="T10" fmla="*/ 0 h 5"/>
                <a:gd name="T11" fmla="*/ 4 w 4"/>
                <a:gd name="T12" fmla="*/ 5 h 5"/>
              </a:gdLst>
              <a:ahLst/>
              <a:cxnLst>
                <a:cxn ang="T6">
                  <a:pos x="T0" y="T1"/>
                </a:cxn>
                <a:cxn ang="T7">
                  <a:pos x="T2" y="T3"/>
                </a:cxn>
                <a:cxn ang="T8">
                  <a:pos x="T4" y="T5"/>
                </a:cxn>
              </a:cxnLst>
              <a:rect l="T9" t="T10" r="T11" b="T12"/>
              <a:pathLst>
                <a:path w="4" h="5">
                  <a:moveTo>
                    <a:pt x="4" y="5"/>
                  </a:moveTo>
                  <a:lnTo>
                    <a:pt x="0" y="0"/>
                  </a:lnTo>
                  <a:lnTo>
                    <a:pt x="4" y="5"/>
                  </a:lnTo>
                  <a:close/>
                </a:path>
              </a:pathLst>
            </a:custGeom>
            <a:solidFill>
              <a:srgbClr val="C195DB"/>
            </a:solidFill>
            <a:ln w="9525">
              <a:noFill/>
              <a:round/>
              <a:headEnd/>
              <a:tailEnd/>
            </a:ln>
          </p:spPr>
          <p:txBody>
            <a:bodyPr/>
            <a:lstStyle/>
            <a:p>
              <a:endParaRPr lang="ru-RU"/>
            </a:p>
          </p:txBody>
        </p:sp>
        <p:sp>
          <p:nvSpPr>
            <p:cNvPr id="23117" name="Freeform 1990"/>
            <p:cNvSpPr>
              <a:spLocks/>
            </p:cNvSpPr>
            <p:nvPr/>
          </p:nvSpPr>
          <p:spPr bwMode="auto">
            <a:xfrm>
              <a:off x="3699" y="3014"/>
              <a:ext cx="91" cy="28"/>
            </a:xfrm>
            <a:custGeom>
              <a:avLst/>
              <a:gdLst>
                <a:gd name="T0" fmla="*/ 87 w 91"/>
                <a:gd name="T1" fmla="*/ 28 h 28"/>
                <a:gd name="T2" fmla="*/ 69 w 91"/>
                <a:gd name="T3" fmla="*/ 13 h 28"/>
                <a:gd name="T4" fmla="*/ 58 w 91"/>
                <a:gd name="T5" fmla="*/ 7 h 28"/>
                <a:gd name="T6" fmla="*/ 42 w 91"/>
                <a:gd name="T7" fmla="*/ 6 h 28"/>
                <a:gd name="T8" fmla="*/ 30 w 91"/>
                <a:gd name="T9" fmla="*/ 9 h 28"/>
                <a:gd name="T10" fmla="*/ 19 w 91"/>
                <a:gd name="T11" fmla="*/ 13 h 28"/>
                <a:gd name="T12" fmla="*/ 13 w 91"/>
                <a:gd name="T13" fmla="*/ 15 h 28"/>
                <a:gd name="T14" fmla="*/ 5 w 91"/>
                <a:gd name="T15" fmla="*/ 22 h 28"/>
                <a:gd name="T16" fmla="*/ 0 w 91"/>
                <a:gd name="T17" fmla="*/ 17 h 28"/>
                <a:gd name="T18" fmla="*/ 8 w 91"/>
                <a:gd name="T19" fmla="*/ 11 h 28"/>
                <a:gd name="T20" fmla="*/ 18 w 91"/>
                <a:gd name="T21" fmla="*/ 6 h 28"/>
                <a:gd name="T22" fmla="*/ 29 w 91"/>
                <a:gd name="T23" fmla="*/ 3 h 28"/>
                <a:gd name="T24" fmla="*/ 42 w 91"/>
                <a:gd name="T25" fmla="*/ 0 h 28"/>
                <a:gd name="T26" fmla="*/ 59 w 91"/>
                <a:gd name="T27" fmla="*/ 1 h 28"/>
                <a:gd name="T28" fmla="*/ 74 w 91"/>
                <a:gd name="T29" fmla="*/ 9 h 28"/>
                <a:gd name="T30" fmla="*/ 91 w 91"/>
                <a:gd name="T31" fmla="*/ 23 h 28"/>
                <a:gd name="T32" fmla="*/ 87 w 91"/>
                <a:gd name="T33" fmla="*/ 28 h 2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1"/>
                <a:gd name="T52" fmla="*/ 0 h 28"/>
                <a:gd name="T53" fmla="*/ 91 w 91"/>
                <a:gd name="T54" fmla="*/ 28 h 2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1" h="28">
                  <a:moveTo>
                    <a:pt x="87" y="28"/>
                  </a:moveTo>
                  <a:lnTo>
                    <a:pt x="69" y="13"/>
                  </a:lnTo>
                  <a:lnTo>
                    <a:pt x="58" y="7"/>
                  </a:lnTo>
                  <a:lnTo>
                    <a:pt x="42" y="6"/>
                  </a:lnTo>
                  <a:lnTo>
                    <a:pt x="30" y="9"/>
                  </a:lnTo>
                  <a:lnTo>
                    <a:pt x="19" y="13"/>
                  </a:lnTo>
                  <a:lnTo>
                    <a:pt x="13" y="15"/>
                  </a:lnTo>
                  <a:lnTo>
                    <a:pt x="5" y="22"/>
                  </a:lnTo>
                  <a:lnTo>
                    <a:pt x="0" y="17"/>
                  </a:lnTo>
                  <a:lnTo>
                    <a:pt x="8" y="11"/>
                  </a:lnTo>
                  <a:lnTo>
                    <a:pt x="18" y="6"/>
                  </a:lnTo>
                  <a:lnTo>
                    <a:pt x="29" y="3"/>
                  </a:lnTo>
                  <a:lnTo>
                    <a:pt x="42" y="0"/>
                  </a:lnTo>
                  <a:lnTo>
                    <a:pt x="59" y="1"/>
                  </a:lnTo>
                  <a:lnTo>
                    <a:pt x="74" y="9"/>
                  </a:lnTo>
                  <a:lnTo>
                    <a:pt x="91" y="23"/>
                  </a:lnTo>
                  <a:lnTo>
                    <a:pt x="87" y="28"/>
                  </a:lnTo>
                  <a:close/>
                </a:path>
              </a:pathLst>
            </a:custGeom>
            <a:solidFill>
              <a:srgbClr val="C195DB"/>
            </a:solidFill>
            <a:ln w="9525">
              <a:noFill/>
              <a:round/>
              <a:headEnd/>
              <a:tailEnd/>
            </a:ln>
          </p:spPr>
          <p:txBody>
            <a:bodyPr/>
            <a:lstStyle/>
            <a:p>
              <a:endParaRPr lang="ru-RU"/>
            </a:p>
          </p:txBody>
        </p:sp>
        <p:sp>
          <p:nvSpPr>
            <p:cNvPr id="23118" name="Freeform 1991"/>
            <p:cNvSpPr>
              <a:spLocks/>
            </p:cNvSpPr>
            <p:nvPr/>
          </p:nvSpPr>
          <p:spPr bwMode="auto">
            <a:xfrm>
              <a:off x="3786" y="3037"/>
              <a:ext cx="6" cy="5"/>
            </a:xfrm>
            <a:custGeom>
              <a:avLst/>
              <a:gdLst>
                <a:gd name="T0" fmla="*/ 6 w 6"/>
                <a:gd name="T1" fmla="*/ 0 h 5"/>
                <a:gd name="T2" fmla="*/ 0 w 6"/>
                <a:gd name="T3" fmla="*/ 5 h 5"/>
                <a:gd name="T4" fmla="*/ 6 w 6"/>
                <a:gd name="T5" fmla="*/ 0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6" y="0"/>
                  </a:moveTo>
                  <a:lnTo>
                    <a:pt x="0" y="5"/>
                  </a:lnTo>
                  <a:lnTo>
                    <a:pt x="6" y="0"/>
                  </a:lnTo>
                  <a:close/>
                </a:path>
              </a:pathLst>
            </a:custGeom>
            <a:solidFill>
              <a:srgbClr val="C195DB"/>
            </a:solidFill>
            <a:ln w="9525">
              <a:noFill/>
              <a:round/>
              <a:headEnd/>
              <a:tailEnd/>
            </a:ln>
          </p:spPr>
          <p:txBody>
            <a:bodyPr/>
            <a:lstStyle/>
            <a:p>
              <a:endParaRPr lang="ru-RU"/>
            </a:p>
          </p:txBody>
        </p:sp>
        <p:sp>
          <p:nvSpPr>
            <p:cNvPr id="23119" name="Freeform 1992"/>
            <p:cNvSpPr>
              <a:spLocks/>
            </p:cNvSpPr>
            <p:nvPr/>
          </p:nvSpPr>
          <p:spPr bwMode="auto">
            <a:xfrm>
              <a:off x="1116" y="2333"/>
              <a:ext cx="622" cy="118"/>
            </a:xfrm>
            <a:custGeom>
              <a:avLst/>
              <a:gdLst>
                <a:gd name="T0" fmla="*/ 622 w 622"/>
                <a:gd name="T1" fmla="*/ 11 h 118"/>
                <a:gd name="T2" fmla="*/ 597 w 622"/>
                <a:gd name="T3" fmla="*/ 19 h 118"/>
                <a:gd name="T4" fmla="*/ 528 w 622"/>
                <a:gd name="T5" fmla="*/ 39 h 118"/>
                <a:gd name="T6" fmla="*/ 481 w 622"/>
                <a:gd name="T7" fmla="*/ 51 h 118"/>
                <a:gd name="T8" fmla="*/ 430 w 622"/>
                <a:gd name="T9" fmla="*/ 64 h 118"/>
                <a:gd name="T10" fmla="*/ 374 w 622"/>
                <a:gd name="T11" fmla="*/ 77 h 118"/>
                <a:gd name="T12" fmla="*/ 317 w 622"/>
                <a:gd name="T13" fmla="*/ 89 h 118"/>
                <a:gd name="T14" fmla="*/ 258 w 622"/>
                <a:gd name="T15" fmla="*/ 100 h 118"/>
                <a:gd name="T16" fmla="*/ 230 w 622"/>
                <a:gd name="T17" fmla="*/ 105 h 118"/>
                <a:gd name="T18" fmla="*/ 202 w 622"/>
                <a:gd name="T19" fmla="*/ 109 h 118"/>
                <a:gd name="T20" fmla="*/ 151 w 622"/>
                <a:gd name="T21" fmla="*/ 115 h 118"/>
                <a:gd name="T22" fmla="*/ 125 w 622"/>
                <a:gd name="T23" fmla="*/ 117 h 118"/>
                <a:gd name="T24" fmla="*/ 103 w 622"/>
                <a:gd name="T25" fmla="*/ 118 h 118"/>
                <a:gd name="T26" fmla="*/ 80 w 622"/>
                <a:gd name="T27" fmla="*/ 118 h 118"/>
                <a:gd name="T28" fmla="*/ 61 w 622"/>
                <a:gd name="T29" fmla="*/ 117 h 118"/>
                <a:gd name="T30" fmla="*/ 44 w 622"/>
                <a:gd name="T31" fmla="*/ 113 h 118"/>
                <a:gd name="T32" fmla="*/ 36 w 622"/>
                <a:gd name="T33" fmla="*/ 111 h 118"/>
                <a:gd name="T34" fmla="*/ 30 w 622"/>
                <a:gd name="T35" fmla="*/ 109 h 118"/>
                <a:gd name="T36" fmla="*/ 17 w 622"/>
                <a:gd name="T37" fmla="*/ 104 h 118"/>
                <a:gd name="T38" fmla="*/ 12 w 622"/>
                <a:gd name="T39" fmla="*/ 101 h 118"/>
                <a:gd name="T40" fmla="*/ 10 w 622"/>
                <a:gd name="T41" fmla="*/ 96 h 118"/>
                <a:gd name="T42" fmla="*/ 4 w 622"/>
                <a:gd name="T43" fmla="*/ 93 h 118"/>
                <a:gd name="T44" fmla="*/ 3 w 622"/>
                <a:gd name="T45" fmla="*/ 89 h 118"/>
                <a:gd name="T46" fmla="*/ 0 w 622"/>
                <a:gd name="T47" fmla="*/ 83 h 118"/>
                <a:gd name="T48" fmla="*/ 0 w 622"/>
                <a:gd name="T49" fmla="*/ 77 h 118"/>
                <a:gd name="T50" fmla="*/ 0 w 622"/>
                <a:gd name="T51" fmla="*/ 72 h 118"/>
                <a:gd name="T52" fmla="*/ 0 w 622"/>
                <a:gd name="T53" fmla="*/ 66 h 118"/>
                <a:gd name="T54" fmla="*/ 1 w 622"/>
                <a:gd name="T55" fmla="*/ 61 h 118"/>
                <a:gd name="T56" fmla="*/ 4 w 622"/>
                <a:gd name="T57" fmla="*/ 57 h 118"/>
                <a:gd name="T58" fmla="*/ 8 w 622"/>
                <a:gd name="T59" fmla="*/ 52 h 118"/>
                <a:gd name="T60" fmla="*/ 12 w 622"/>
                <a:gd name="T61" fmla="*/ 49 h 118"/>
                <a:gd name="T62" fmla="*/ 17 w 622"/>
                <a:gd name="T63" fmla="*/ 44 h 118"/>
                <a:gd name="T64" fmla="*/ 22 w 622"/>
                <a:gd name="T65" fmla="*/ 41 h 118"/>
                <a:gd name="T66" fmla="*/ 36 w 622"/>
                <a:gd name="T67" fmla="*/ 33 h 118"/>
                <a:gd name="T68" fmla="*/ 52 w 622"/>
                <a:gd name="T69" fmla="*/ 28 h 118"/>
                <a:gd name="T70" fmla="*/ 71 w 622"/>
                <a:gd name="T71" fmla="*/ 21 h 118"/>
                <a:gd name="T72" fmla="*/ 91 w 622"/>
                <a:gd name="T73" fmla="*/ 17 h 118"/>
                <a:gd name="T74" fmla="*/ 114 w 622"/>
                <a:gd name="T75" fmla="*/ 14 h 118"/>
                <a:gd name="T76" fmla="*/ 138 w 622"/>
                <a:gd name="T77" fmla="*/ 9 h 118"/>
                <a:gd name="T78" fmla="*/ 191 w 622"/>
                <a:gd name="T79" fmla="*/ 4 h 118"/>
                <a:gd name="T80" fmla="*/ 247 w 622"/>
                <a:gd name="T81" fmla="*/ 1 h 118"/>
                <a:gd name="T82" fmla="*/ 277 w 622"/>
                <a:gd name="T83" fmla="*/ 1 h 118"/>
                <a:gd name="T84" fmla="*/ 307 w 622"/>
                <a:gd name="T85" fmla="*/ 0 h 118"/>
                <a:gd name="T86" fmla="*/ 366 w 622"/>
                <a:gd name="T87" fmla="*/ 0 h 118"/>
                <a:gd name="T88" fmla="*/ 423 w 622"/>
                <a:gd name="T89" fmla="*/ 0 h 118"/>
                <a:gd name="T90" fmla="*/ 475 w 622"/>
                <a:gd name="T91" fmla="*/ 2 h 118"/>
                <a:gd name="T92" fmla="*/ 524 w 622"/>
                <a:gd name="T93" fmla="*/ 5 h 118"/>
                <a:gd name="T94" fmla="*/ 596 w 622"/>
                <a:gd name="T95" fmla="*/ 8 h 118"/>
                <a:gd name="T96" fmla="*/ 622 w 622"/>
                <a:gd name="T97" fmla="*/ 11 h 1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22"/>
                <a:gd name="T148" fmla="*/ 0 h 118"/>
                <a:gd name="T149" fmla="*/ 622 w 622"/>
                <a:gd name="T150" fmla="*/ 118 h 1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22" h="118">
                  <a:moveTo>
                    <a:pt x="622" y="11"/>
                  </a:moveTo>
                  <a:lnTo>
                    <a:pt x="597" y="19"/>
                  </a:lnTo>
                  <a:lnTo>
                    <a:pt x="528" y="39"/>
                  </a:lnTo>
                  <a:lnTo>
                    <a:pt x="481" y="51"/>
                  </a:lnTo>
                  <a:lnTo>
                    <a:pt x="430" y="64"/>
                  </a:lnTo>
                  <a:lnTo>
                    <a:pt x="374" y="77"/>
                  </a:lnTo>
                  <a:lnTo>
                    <a:pt x="317" y="89"/>
                  </a:lnTo>
                  <a:lnTo>
                    <a:pt x="258" y="100"/>
                  </a:lnTo>
                  <a:lnTo>
                    <a:pt x="230" y="105"/>
                  </a:lnTo>
                  <a:lnTo>
                    <a:pt x="202" y="109"/>
                  </a:lnTo>
                  <a:lnTo>
                    <a:pt x="151" y="115"/>
                  </a:lnTo>
                  <a:lnTo>
                    <a:pt x="125" y="117"/>
                  </a:lnTo>
                  <a:lnTo>
                    <a:pt x="103" y="118"/>
                  </a:lnTo>
                  <a:lnTo>
                    <a:pt x="80" y="118"/>
                  </a:lnTo>
                  <a:lnTo>
                    <a:pt x="61" y="117"/>
                  </a:lnTo>
                  <a:lnTo>
                    <a:pt x="44" y="113"/>
                  </a:lnTo>
                  <a:lnTo>
                    <a:pt x="36" y="111"/>
                  </a:lnTo>
                  <a:lnTo>
                    <a:pt x="30" y="109"/>
                  </a:lnTo>
                  <a:lnTo>
                    <a:pt x="17" y="104"/>
                  </a:lnTo>
                  <a:lnTo>
                    <a:pt x="12" y="101"/>
                  </a:lnTo>
                  <a:lnTo>
                    <a:pt x="10" y="96"/>
                  </a:lnTo>
                  <a:lnTo>
                    <a:pt x="4" y="93"/>
                  </a:lnTo>
                  <a:lnTo>
                    <a:pt x="3" y="89"/>
                  </a:lnTo>
                  <a:lnTo>
                    <a:pt x="0" y="83"/>
                  </a:lnTo>
                  <a:lnTo>
                    <a:pt x="0" y="77"/>
                  </a:lnTo>
                  <a:lnTo>
                    <a:pt x="0" y="72"/>
                  </a:lnTo>
                  <a:lnTo>
                    <a:pt x="0" y="66"/>
                  </a:lnTo>
                  <a:lnTo>
                    <a:pt x="1" y="61"/>
                  </a:lnTo>
                  <a:lnTo>
                    <a:pt x="4" y="57"/>
                  </a:lnTo>
                  <a:lnTo>
                    <a:pt x="8" y="52"/>
                  </a:lnTo>
                  <a:lnTo>
                    <a:pt x="12" y="49"/>
                  </a:lnTo>
                  <a:lnTo>
                    <a:pt x="17" y="44"/>
                  </a:lnTo>
                  <a:lnTo>
                    <a:pt x="22" y="41"/>
                  </a:lnTo>
                  <a:lnTo>
                    <a:pt x="36" y="33"/>
                  </a:lnTo>
                  <a:lnTo>
                    <a:pt x="52" y="28"/>
                  </a:lnTo>
                  <a:lnTo>
                    <a:pt x="71" y="21"/>
                  </a:lnTo>
                  <a:lnTo>
                    <a:pt x="91" y="17"/>
                  </a:lnTo>
                  <a:lnTo>
                    <a:pt x="114" y="14"/>
                  </a:lnTo>
                  <a:lnTo>
                    <a:pt x="138" y="9"/>
                  </a:lnTo>
                  <a:lnTo>
                    <a:pt x="191" y="4"/>
                  </a:lnTo>
                  <a:lnTo>
                    <a:pt x="247" y="1"/>
                  </a:lnTo>
                  <a:lnTo>
                    <a:pt x="277" y="1"/>
                  </a:lnTo>
                  <a:lnTo>
                    <a:pt x="307" y="0"/>
                  </a:lnTo>
                  <a:lnTo>
                    <a:pt x="366" y="0"/>
                  </a:lnTo>
                  <a:lnTo>
                    <a:pt x="423" y="0"/>
                  </a:lnTo>
                  <a:lnTo>
                    <a:pt x="475" y="2"/>
                  </a:lnTo>
                  <a:lnTo>
                    <a:pt x="524" y="5"/>
                  </a:lnTo>
                  <a:lnTo>
                    <a:pt x="596" y="8"/>
                  </a:lnTo>
                  <a:lnTo>
                    <a:pt x="622" y="11"/>
                  </a:lnTo>
                  <a:close/>
                </a:path>
              </a:pathLst>
            </a:custGeom>
            <a:solidFill>
              <a:srgbClr val="844CD6"/>
            </a:solidFill>
            <a:ln w="9525">
              <a:noFill/>
              <a:round/>
              <a:headEnd/>
              <a:tailEnd/>
            </a:ln>
          </p:spPr>
          <p:txBody>
            <a:bodyPr/>
            <a:lstStyle/>
            <a:p>
              <a:endParaRPr lang="ru-RU"/>
            </a:p>
          </p:txBody>
        </p:sp>
        <p:sp>
          <p:nvSpPr>
            <p:cNvPr id="23120" name="Freeform 1993"/>
            <p:cNvSpPr>
              <a:spLocks/>
            </p:cNvSpPr>
            <p:nvPr/>
          </p:nvSpPr>
          <p:spPr bwMode="auto">
            <a:xfrm>
              <a:off x="1116" y="2333"/>
              <a:ext cx="622" cy="118"/>
            </a:xfrm>
            <a:custGeom>
              <a:avLst/>
              <a:gdLst>
                <a:gd name="T0" fmla="*/ 622 w 622"/>
                <a:gd name="T1" fmla="*/ 11 h 118"/>
                <a:gd name="T2" fmla="*/ 528 w 622"/>
                <a:gd name="T3" fmla="*/ 39 h 118"/>
                <a:gd name="T4" fmla="*/ 430 w 622"/>
                <a:gd name="T5" fmla="*/ 64 h 118"/>
                <a:gd name="T6" fmla="*/ 317 w 622"/>
                <a:gd name="T7" fmla="*/ 89 h 118"/>
                <a:gd name="T8" fmla="*/ 202 w 622"/>
                <a:gd name="T9" fmla="*/ 109 h 118"/>
                <a:gd name="T10" fmla="*/ 151 w 622"/>
                <a:gd name="T11" fmla="*/ 115 h 118"/>
                <a:gd name="T12" fmla="*/ 103 w 622"/>
                <a:gd name="T13" fmla="*/ 118 h 118"/>
                <a:gd name="T14" fmla="*/ 61 w 622"/>
                <a:gd name="T15" fmla="*/ 117 h 118"/>
                <a:gd name="T16" fmla="*/ 30 w 622"/>
                <a:gd name="T17" fmla="*/ 109 h 118"/>
                <a:gd name="T18" fmla="*/ 17 w 622"/>
                <a:gd name="T19" fmla="*/ 104 h 118"/>
                <a:gd name="T20" fmla="*/ 10 w 622"/>
                <a:gd name="T21" fmla="*/ 96 h 118"/>
                <a:gd name="T22" fmla="*/ 3 w 622"/>
                <a:gd name="T23" fmla="*/ 89 h 118"/>
                <a:gd name="T24" fmla="*/ 0 w 622"/>
                <a:gd name="T25" fmla="*/ 77 h 118"/>
                <a:gd name="T26" fmla="*/ 0 w 622"/>
                <a:gd name="T27" fmla="*/ 66 h 118"/>
                <a:gd name="T28" fmla="*/ 4 w 622"/>
                <a:gd name="T29" fmla="*/ 57 h 118"/>
                <a:gd name="T30" fmla="*/ 12 w 622"/>
                <a:gd name="T31" fmla="*/ 49 h 118"/>
                <a:gd name="T32" fmla="*/ 22 w 622"/>
                <a:gd name="T33" fmla="*/ 41 h 118"/>
                <a:gd name="T34" fmla="*/ 36 w 622"/>
                <a:gd name="T35" fmla="*/ 33 h 118"/>
                <a:gd name="T36" fmla="*/ 52 w 622"/>
                <a:gd name="T37" fmla="*/ 27 h 118"/>
                <a:gd name="T38" fmla="*/ 71 w 622"/>
                <a:gd name="T39" fmla="*/ 21 h 118"/>
                <a:gd name="T40" fmla="*/ 91 w 622"/>
                <a:gd name="T41" fmla="*/ 17 h 118"/>
                <a:gd name="T42" fmla="*/ 139 w 622"/>
                <a:gd name="T43" fmla="*/ 9 h 118"/>
                <a:gd name="T44" fmla="*/ 191 w 622"/>
                <a:gd name="T45" fmla="*/ 4 h 118"/>
                <a:gd name="T46" fmla="*/ 249 w 622"/>
                <a:gd name="T47" fmla="*/ 1 h 118"/>
                <a:gd name="T48" fmla="*/ 307 w 622"/>
                <a:gd name="T49" fmla="*/ 0 h 118"/>
                <a:gd name="T50" fmla="*/ 423 w 622"/>
                <a:gd name="T51" fmla="*/ 0 h 118"/>
                <a:gd name="T52" fmla="*/ 524 w 622"/>
                <a:gd name="T53" fmla="*/ 5 h 118"/>
                <a:gd name="T54" fmla="*/ 622 w 622"/>
                <a:gd name="T55" fmla="*/ 11 h 11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22"/>
                <a:gd name="T85" fmla="*/ 0 h 118"/>
                <a:gd name="T86" fmla="*/ 622 w 622"/>
                <a:gd name="T87" fmla="*/ 118 h 11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22" h="118">
                  <a:moveTo>
                    <a:pt x="622" y="11"/>
                  </a:moveTo>
                  <a:lnTo>
                    <a:pt x="528" y="39"/>
                  </a:lnTo>
                  <a:lnTo>
                    <a:pt x="430" y="64"/>
                  </a:lnTo>
                  <a:lnTo>
                    <a:pt x="317" y="89"/>
                  </a:lnTo>
                  <a:lnTo>
                    <a:pt x="202" y="109"/>
                  </a:lnTo>
                  <a:lnTo>
                    <a:pt x="151" y="115"/>
                  </a:lnTo>
                  <a:lnTo>
                    <a:pt x="103" y="118"/>
                  </a:lnTo>
                  <a:lnTo>
                    <a:pt x="61" y="117"/>
                  </a:lnTo>
                  <a:lnTo>
                    <a:pt x="30" y="109"/>
                  </a:lnTo>
                  <a:lnTo>
                    <a:pt x="17" y="104"/>
                  </a:lnTo>
                  <a:lnTo>
                    <a:pt x="10" y="96"/>
                  </a:lnTo>
                  <a:lnTo>
                    <a:pt x="3" y="89"/>
                  </a:lnTo>
                  <a:lnTo>
                    <a:pt x="0" y="77"/>
                  </a:lnTo>
                  <a:lnTo>
                    <a:pt x="0" y="66"/>
                  </a:lnTo>
                  <a:lnTo>
                    <a:pt x="4" y="57"/>
                  </a:lnTo>
                  <a:lnTo>
                    <a:pt x="12" y="49"/>
                  </a:lnTo>
                  <a:lnTo>
                    <a:pt x="22" y="41"/>
                  </a:lnTo>
                  <a:lnTo>
                    <a:pt x="36" y="33"/>
                  </a:lnTo>
                  <a:lnTo>
                    <a:pt x="52" y="27"/>
                  </a:lnTo>
                  <a:lnTo>
                    <a:pt x="71" y="21"/>
                  </a:lnTo>
                  <a:lnTo>
                    <a:pt x="91" y="17"/>
                  </a:lnTo>
                  <a:lnTo>
                    <a:pt x="139" y="9"/>
                  </a:lnTo>
                  <a:lnTo>
                    <a:pt x="191" y="4"/>
                  </a:lnTo>
                  <a:lnTo>
                    <a:pt x="249" y="1"/>
                  </a:lnTo>
                  <a:lnTo>
                    <a:pt x="307" y="0"/>
                  </a:lnTo>
                  <a:lnTo>
                    <a:pt x="423" y="0"/>
                  </a:lnTo>
                  <a:lnTo>
                    <a:pt x="524" y="5"/>
                  </a:lnTo>
                  <a:lnTo>
                    <a:pt x="622" y="11"/>
                  </a:lnTo>
                </a:path>
              </a:pathLst>
            </a:custGeom>
            <a:noFill/>
            <a:ln w="4763" cap="rnd">
              <a:solidFill>
                <a:srgbClr val="844CD6"/>
              </a:solidFill>
              <a:prstDash val="solid"/>
              <a:round/>
              <a:headEnd/>
              <a:tailEnd/>
            </a:ln>
          </p:spPr>
          <p:txBody>
            <a:bodyPr/>
            <a:lstStyle/>
            <a:p>
              <a:endParaRPr lang="ru-RU"/>
            </a:p>
          </p:txBody>
        </p:sp>
        <p:sp>
          <p:nvSpPr>
            <p:cNvPr id="23121" name="Freeform 1994"/>
            <p:cNvSpPr>
              <a:spLocks/>
            </p:cNvSpPr>
            <p:nvPr/>
          </p:nvSpPr>
          <p:spPr bwMode="auto">
            <a:xfrm>
              <a:off x="1671" y="2368"/>
              <a:ext cx="75" cy="49"/>
            </a:xfrm>
            <a:custGeom>
              <a:avLst/>
              <a:gdLst>
                <a:gd name="T0" fmla="*/ 71 w 75"/>
                <a:gd name="T1" fmla="*/ 49 h 49"/>
                <a:gd name="T2" fmla="*/ 69 w 75"/>
                <a:gd name="T3" fmla="*/ 40 h 49"/>
                <a:gd name="T4" fmla="*/ 60 w 75"/>
                <a:gd name="T5" fmla="*/ 23 h 49"/>
                <a:gd name="T6" fmla="*/ 55 w 75"/>
                <a:gd name="T7" fmla="*/ 17 h 49"/>
                <a:gd name="T8" fmla="*/ 50 w 75"/>
                <a:gd name="T9" fmla="*/ 14 h 49"/>
                <a:gd name="T10" fmla="*/ 41 w 75"/>
                <a:gd name="T11" fmla="*/ 10 h 49"/>
                <a:gd name="T12" fmla="*/ 24 w 75"/>
                <a:gd name="T13" fmla="*/ 6 h 49"/>
                <a:gd name="T14" fmla="*/ 13 w 75"/>
                <a:gd name="T15" fmla="*/ 6 h 49"/>
                <a:gd name="T16" fmla="*/ 2 w 75"/>
                <a:gd name="T17" fmla="*/ 8 h 49"/>
                <a:gd name="T18" fmla="*/ 0 w 75"/>
                <a:gd name="T19" fmla="*/ 2 h 49"/>
                <a:gd name="T20" fmla="*/ 11 w 75"/>
                <a:gd name="T21" fmla="*/ 0 h 49"/>
                <a:gd name="T22" fmla="*/ 24 w 75"/>
                <a:gd name="T23" fmla="*/ 0 h 49"/>
                <a:gd name="T24" fmla="*/ 43 w 75"/>
                <a:gd name="T25" fmla="*/ 3 h 49"/>
                <a:gd name="T26" fmla="*/ 55 w 75"/>
                <a:gd name="T27" fmla="*/ 10 h 49"/>
                <a:gd name="T28" fmla="*/ 60 w 75"/>
                <a:gd name="T29" fmla="*/ 13 h 49"/>
                <a:gd name="T30" fmla="*/ 65 w 75"/>
                <a:gd name="T31" fmla="*/ 17 h 49"/>
                <a:gd name="T32" fmla="*/ 74 w 75"/>
                <a:gd name="T33" fmla="*/ 35 h 49"/>
                <a:gd name="T34" fmla="*/ 75 w 75"/>
                <a:gd name="T35" fmla="*/ 46 h 49"/>
                <a:gd name="T36" fmla="*/ 71 w 75"/>
                <a:gd name="T37" fmla="*/ 49 h 4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75"/>
                <a:gd name="T58" fmla="*/ 0 h 49"/>
                <a:gd name="T59" fmla="*/ 75 w 75"/>
                <a:gd name="T60" fmla="*/ 49 h 4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75" h="49">
                  <a:moveTo>
                    <a:pt x="71" y="49"/>
                  </a:moveTo>
                  <a:lnTo>
                    <a:pt x="69" y="40"/>
                  </a:lnTo>
                  <a:lnTo>
                    <a:pt x="60" y="23"/>
                  </a:lnTo>
                  <a:lnTo>
                    <a:pt x="55" y="17"/>
                  </a:lnTo>
                  <a:lnTo>
                    <a:pt x="50" y="14"/>
                  </a:lnTo>
                  <a:lnTo>
                    <a:pt x="41" y="10"/>
                  </a:lnTo>
                  <a:lnTo>
                    <a:pt x="24" y="6"/>
                  </a:lnTo>
                  <a:lnTo>
                    <a:pt x="13" y="6"/>
                  </a:lnTo>
                  <a:lnTo>
                    <a:pt x="2" y="8"/>
                  </a:lnTo>
                  <a:lnTo>
                    <a:pt x="0" y="2"/>
                  </a:lnTo>
                  <a:lnTo>
                    <a:pt x="11" y="0"/>
                  </a:lnTo>
                  <a:lnTo>
                    <a:pt x="24" y="0"/>
                  </a:lnTo>
                  <a:lnTo>
                    <a:pt x="43" y="3"/>
                  </a:lnTo>
                  <a:lnTo>
                    <a:pt x="55" y="10"/>
                  </a:lnTo>
                  <a:lnTo>
                    <a:pt x="60" y="13"/>
                  </a:lnTo>
                  <a:lnTo>
                    <a:pt x="65" y="17"/>
                  </a:lnTo>
                  <a:lnTo>
                    <a:pt x="74" y="35"/>
                  </a:lnTo>
                  <a:lnTo>
                    <a:pt x="75" y="46"/>
                  </a:lnTo>
                  <a:lnTo>
                    <a:pt x="71" y="49"/>
                  </a:lnTo>
                  <a:close/>
                </a:path>
              </a:pathLst>
            </a:custGeom>
            <a:solidFill>
              <a:srgbClr val="C195DB"/>
            </a:solidFill>
            <a:ln w="9525">
              <a:noFill/>
              <a:round/>
              <a:headEnd/>
              <a:tailEnd/>
            </a:ln>
          </p:spPr>
          <p:txBody>
            <a:bodyPr/>
            <a:lstStyle/>
            <a:p>
              <a:endParaRPr lang="ru-RU"/>
            </a:p>
          </p:txBody>
        </p:sp>
        <p:sp>
          <p:nvSpPr>
            <p:cNvPr id="23122" name="Freeform 1995"/>
            <p:cNvSpPr>
              <a:spLocks/>
            </p:cNvSpPr>
            <p:nvPr/>
          </p:nvSpPr>
          <p:spPr bwMode="auto">
            <a:xfrm>
              <a:off x="1115" y="2369"/>
              <a:ext cx="558" cy="82"/>
            </a:xfrm>
            <a:custGeom>
              <a:avLst/>
              <a:gdLst>
                <a:gd name="T0" fmla="*/ 558 w 558"/>
                <a:gd name="T1" fmla="*/ 6 h 82"/>
                <a:gd name="T2" fmla="*/ 443 w 558"/>
                <a:gd name="T3" fmla="*/ 33 h 82"/>
                <a:gd name="T4" fmla="*/ 355 w 558"/>
                <a:gd name="T5" fmla="*/ 52 h 82"/>
                <a:gd name="T6" fmla="*/ 259 w 558"/>
                <a:gd name="T7" fmla="*/ 67 h 82"/>
                <a:gd name="T8" fmla="*/ 212 w 558"/>
                <a:gd name="T9" fmla="*/ 73 h 82"/>
                <a:gd name="T10" fmla="*/ 165 w 558"/>
                <a:gd name="T11" fmla="*/ 79 h 82"/>
                <a:gd name="T12" fmla="*/ 123 w 558"/>
                <a:gd name="T13" fmla="*/ 82 h 82"/>
                <a:gd name="T14" fmla="*/ 85 w 558"/>
                <a:gd name="T15" fmla="*/ 82 h 82"/>
                <a:gd name="T16" fmla="*/ 52 w 558"/>
                <a:gd name="T17" fmla="*/ 77 h 82"/>
                <a:gd name="T18" fmla="*/ 26 w 558"/>
                <a:gd name="T19" fmla="*/ 71 h 82"/>
                <a:gd name="T20" fmla="*/ 6 w 558"/>
                <a:gd name="T21" fmla="*/ 58 h 82"/>
                <a:gd name="T22" fmla="*/ 1 w 558"/>
                <a:gd name="T23" fmla="*/ 51 h 82"/>
                <a:gd name="T24" fmla="*/ 0 w 558"/>
                <a:gd name="T25" fmla="*/ 43 h 82"/>
                <a:gd name="T26" fmla="*/ 4 w 558"/>
                <a:gd name="T27" fmla="*/ 39 h 82"/>
                <a:gd name="T28" fmla="*/ 6 w 558"/>
                <a:gd name="T29" fmla="*/ 47 h 82"/>
                <a:gd name="T30" fmla="*/ 11 w 558"/>
                <a:gd name="T31" fmla="*/ 53 h 82"/>
                <a:gd name="T32" fmla="*/ 28 w 558"/>
                <a:gd name="T33" fmla="*/ 64 h 82"/>
                <a:gd name="T34" fmla="*/ 52 w 558"/>
                <a:gd name="T35" fmla="*/ 71 h 82"/>
                <a:gd name="T36" fmla="*/ 85 w 558"/>
                <a:gd name="T37" fmla="*/ 75 h 82"/>
                <a:gd name="T38" fmla="*/ 123 w 558"/>
                <a:gd name="T39" fmla="*/ 75 h 82"/>
                <a:gd name="T40" fmla="*/ 165 w 558"/>
                <a:gd name="T41" fmla="*/ 73 h 82"/>
                <a:gd name="T42" fmla="*/ 212 w 558"/>
                <a:gd name="T43" fmla="*/ 67 h 82"/>
                <a:gd name="T44" fmla="*/ 257 w 558"/>
                <a:gd name="T45" fmla="*/ 61 h 82"/>
                <a:gd name="T46" fmla="*/ 353 w 558"/>
                <a:gd name="T47" fmla="*/ 45 h 82"/>
                <a:gd name="T48" fmla="*/ 442 w 558"/>
                <a:gd name="T49" fmla="*/ 27 h 82"/>
                <a:gd name="T50" fmla="*/ 556 w 558"/>
                <a:gd name="T51" fmla="*/ 0 h 82"/>
                <a:gd name="T52" fmla="*/ 558 w 558"/>
                <a:gd name="T53" fmla="*/ 6 h 8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8"/>
                <a:gd name="T82" fmla="*/ 0 h 82"/>
                <a:gd name="T83" fmla="*/ 558 w 558"/>
                <a:gd name="T84" fmla="*/ 82 h 8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8" h="82">
                  <a:moveTo>
                    <a:pt x="558" y="6"/>
                  </a:moveTo>
                  <a:lnTo>
                    <a:pt x="443" y="33"/>
                  </a:lnTo>
                  <a:lnTo>
                    <a:pt x="355" y="52"/>
                  </a:lnTo>
                  <a:lnTo>
                    <a:pt x="259" y="67"/>
                  </a:lnTo>
                  <a:lnTo>
                    <a:pt x="212" y="73"/>
                  </a:lnTo>
                  <a:lnTo>
                    <a:pt x="165" y="79"/>
                  </a:lnTo>
                  <a:lnTo>
                    <a:pt x="123" y="82"/>
                  </a:lnTo>
                  <a:lnTo>
                    <a:pt x="85" y="82"/>
                  </a:lnTo>
                  <a:lnTo>
                    <a:pt x="52" y="77"/>
                  </a:lnTo>
                  <a:lnTo>
                    <a:pt x="26" y="71"/>
                  </a:lnTo>
                  <a:lnTo>
                    <a:pt x="6" y="58"/>
                  </a:lnTo>
                  <a:lnTo>
                    <a:pt x="1" y="51"/>
                  </a:lnTo>
                  <a:lnTo>
                    <a:pt x="0" y="43"/>
                  </a:lnTo>
                  <a:lnTo>
                    <a:pt x="4" y="39"/>
                  </a:lnTo>
                  <a:lnTo>
                    <a:pt x="6" y="47"/>
                  </a:lnTo>
                  <a:lnTo>
                    <a:pt x="11" y="53"/>
                  </a:lnTo>
                  <a:lnTo>
                    <a:pt x="28" y="64"/>
                  </a:lnTo>
                  <a:lnTo>
                    <a:pt x="52" y="71"/>
                  </a:lnTo>
                  <a:lnTo>
                    <a:pt x="85" y="75"/>
                  </a:lnTo>
                  <a:lnTo>
                    <a:pt x="123" y="75"/>
                  </a:lnTo>
                  <a:lnTo>
                    <a:pt x="165" y="73"/>
                  </a:lnTo>
                  <a:lnTo>
                    <a:pt x="212" y="67"/>
                  </a:lnTo>
                  <a:lnTo>
                    <a:pt x="257" y="61"/>
                  </a:lnTo>
                  <a:lnTo>
                    <a:pt x="353" y="45"/>
                  </a:lnTo>
                  <a:lnTo>
                    <a:pt x="442" y="27"/>
                  </a:lnTo>
                  <a:lnTo>
                    <a:pt x="556" y="0"/>
                  </a:lnTo>
                  <a:lnTo>
                    <a:pt x="558" y="6"/>
                  </a:lnTo>
                  <a:close/>
                </a:path>
              </a:pathLst>
            </a:custGeom>
            <a:solidFill>
              <a:srgbClr val="C195DB"/>
            </a:solidFill>
            <a:ln w="9525">
              <a:noFill/>
              <a:round/>
              <a:headEnd/>
              <a:tailEnd/>
            </a:ln>
          </p:spPr>
          <p:txBody>
            <a:bodyPr/>
            <a:lstStyle/>
            <a:p>
              <a:endParaRPr lang="ru-RU"/>
            </a:p>
          </p:txBody>
        </p:sp>
        <p:sp>
          <p:nvSpPr>
            <p:cNvPr id="23123" name="Freeform 1996"/>
            <p:cNvSpPr>
              <a:spLocks/>
            </p:cNvSpPr>
            <p:nvPr/>
          </p:nvSpPr>
          <p:spPr bwMode="auto">
            <a:xfrm>
              <a:off x="1670" y="2370"/>
              <a:ext cx="1" cy="7"/>
            </a:xfrm>
            <a:custGeom>
              <a:avLst/>
              <a:gdLst>
                <a:gd name="T0" fmla="*/ 0 w 1"/>
                <a:gd name="T1" fmla="*/ 0 h 7"/>
                <a:gd name="T2" fmla="*/ 1 w 1"/>
                <a:gd name="T3" fmla="*/ 7 h 7"/>
                <a:gd name="T4" fmla="*/ 0 w 1"/>
                <a:gd name="T5" fmla="*/ 0 h 7"/>
                <a:gd name="T6" fmla="*/ 0 60000 65536"/>
                <a:gd name="T7" fmla="*/ 0 60000 65536"/>
                <a:gd name="T8" fmla="*/ 0 60000 65536"/>
                <a:gd name="T9" fmla="*/ 0 w 1"/>
                <a:gd name="T10" fmla="*/ 0 h 7"/>
                <a:gd name="T11" fmla="*/ 1 w 1"/>
                <a:gd name="T12" fmla="*/ 7 h 7"/>
              </a:gdLst>
              <a:ahLst/>
              <a:cxnLst>
                <a:cxn ang="T6">
                  <a:pos x="T0" y="T1"/>
                </a:cxn>
                <a:cxn ang="T7">
                  <a:pos x="T2" y="T3"/>
                </a:cxn>
                <a:cxn ang="T8">
                  <a:pos x="T4" y="T5"/>
                </a:cxn>
              </a:cxnLst>
              <a:rect l="T9" t="T10" r="T11" b="T12"/>
              <a:pathLst>
                <a:path w="1" h="7">
                  <a:moveTo>
                    <a:pt x="0" y="0"/>
                  </a:moveTo>
                  <a:lnTo>
                    <a:pt x="1" y="7"/>
                  </a:lnTo>
                  <a:lnTo>
                    <a:pt x="0" y="0"/>
                  </a:lnTo>
                  <a:close/>
                </a:path>
              </a:pathLst>
            </a:custGeom>
            <a:solidFill>
              <a:srgbClr val="C195DB"/>
            </a:solidFill>
            <a:ln w="9525">
              <a:noFill/>
              <a:round/>
              <a:headEnd/>
              <a:tailEnd/>
            </a:ln>
          </p:spPr>
          <p:txBody>
            <a:bodyPr/>
            <a:lstStyle/>
            <a:p>
              <a:endParaRPr lang="ru-RU"/>
            </a:p>
          </p:txBody>
        </p:sp>
        <p:sp>
          <p:nvSpPr>
            <p:cNvPr id="23124" name="Freeform 1997"/>
            <p:cNvSpPr>
              <a:spLocks/>
            </p:cNvSpPr>
            <p:nvPr/>
          </p:nvSpPr>
          <p:spPr bwMode="auto">
            <a:xfrm>
              <a:off x="1115" y="2326"/>
              <a:ext cx="555" cy="83"/>
            </a:xfrm>
            <a:custGeom>
              <a:avLst/>
              <a:gdLst>
                <a:gd name="T0" fmla="*/ 0 w 555"/>
                <a:gd name="T1" fmla="*/ 83 h 83"/>
                <a:gd name="T2" fmla="*/ 0 w 555"/>
                <a:gd name="T3" fmla="*/ 74 h 83"/>
                <a:gd name="T4" fmla="*/ 3 w 555"/>
                <a:gd name="T5" fmla="*/ 63 h 83"/>
                <a:gd name="T6" fmla="*/ 17 w 555"/>
                <a:gd name="T7" fmla="*/ 48 h 83"/>
                <a:gd name="T8" fmla="*/ 43 w 555"/>
                <a:gd name="T9" fmla="*/ 36 h 83"/>
                <a:gd name="T10" fmla="*/ 77 w 555"/>
                <a:gd name="T11" fmla="*/ 25 h 83"/>
                <a:gd name="T12" fmla="*/ 115 w 555"/>
                <a:gd name="T13" fmla="*/ 18 h 83"/>
                <a:gd name="T14" fmla="*/ 158 w 555"/>
                <a:gd name="T15" fmla="*/ 11 h 83"/>
                <a:gd name="T16" fmla="*/ 254 w 555"/>
                <a:gd name="T17" fmla="*/ 3 h 83"/>
                <a:gd name="T18" fmla="*/ 353 w 555"/>
                <a:gd name="T19" fmla="*/ 0 h 83"/>
                <a:gd name="T20" fmla="*/ 444 w 555"/>
                <a:gd name="T21" fmla="*/ 0 h 83"/>
                <a:gd name="T22" fmla="*/ 555 w 555"/>
                <a:gd name="T23" fmla="*/ 1 h 83"/>
                <a:gd name="T24" fmla="*/ 555 w 555"/>
                <a:gd name="T25" fmla="*/ 5 h 83"/>
                <a:gd name="T26" fmla="*/ 444 w 555"/>
                <a:gd name="T27" fmla="*/ 6 h 83"/>
                <a:gd name="T28" fmla="*/ 353 w 555"/>
                <a:gd name="T29" fmla="*/ 5 h 83"/>
                <a:gd name="T30" fmla="*/ 254 w 555"/>
                <a:gd name="T31" fmla="*/ 8 h 83"/>
                <a:gd name="T32" fmla="*/ 158 w 555"/>
                <a:gd name="T33" fmla="*/ 16 h 83"/>
                <a:gd name="T34" fmla="*/ 115 w 555"/>
                <a:gd name="T35" fmla="*/ 23 h 83"/>
                <a:gd name="T36" fmla="*/ 77 w 555"/>
                <a:gd name="T37" fmla="*/ 30 h 83"/>
                <a:gd name="T38" fmla="*/ 47 w 555"/>
                <a:gd name="T39" fmla="*/ 40 h 83"/>
                <a:gd name="T40" fmla="*/ 22 w 555"/>
                <a:gd name="T41" fmla="*/ 53 h 83"/>
                <a:gd name="T42" fmla="*/ 7 w 555"/>
                <a:gd name="T43" fmla="*/ 67 h 83"/>
                <a:gd name="T44" fmla="*/ 4 w 555"/>
                <a:gd name="T45" fmla="*/ 74 h 83"/>
                <a:gd name="T46" fmla="*/ 4 w 555"/>
                <a:gd name="T47" fmla="*/ 83 h 83"/>
                <a:gd name="T48" fmla="*/ 0 w 555"/>
                <a:gd name="T49" fmla="*/ 83 h 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55"/>
                <a:gd name="T76" fmla="*/ 0 h 83"/>
                <a:gd name="T77" fmla="*/ 555 w 555"/>
                <a:gd name="T78" fmla="*/ 83 h 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55" h="83">
                  <a:moveTo>
                    <a:pt x="0" y="83"/>
                  </a:moveTo>
                  <a:lnTo>
                    <a:pt x="0" y="74"/>
                  </a:lnTo>
                  <a:lnTo>
                    <a:pt x="3" y="63"/>
                  </a:lnTo>
                  <a:lnTo>
                    <a:pt x="17" y="48"/>
                  </a:lnTo>
                  <a:lnTo>
                    <a:pt x="43" y="36"/>
                  </a:lnTo>
                  <a:lnTo>
                    <a:pt x="77" y="25"/>
                  </a:lnTo>
                  <a:lnTo>
                    <a:pt x="115" y="18"/>
                  </a:lnTo>
                  <a:lnTo>
                    <a:pt x="158" y="11"/>
                  </a:lnTo>
                  <a:lnTo>
                    <a:pt x="254" y="3"/>
                  </a:lnTo>
                  <a:lnTo>
                    <a:pt x="353" y="0"/>
                  </a:lnTo>
                  <a:lnTo>
                    <a:pt x="444" y="0"/>
                  </a:lnTo>
                  <a:lnTo>
                    <a:pt x="555" y="1"/>
                  </a:lnTo>
                  <a:lnTo>
                    <a:pt x="555" y="5"/>
                  </a:lnTo>
                  <a:lnTo>
                    <a:pt x="444" y="6"/>
                  </a:lnTo>
                  <a:lnTo>
                    <a:pt x="353" y="5"/>
                  </a:lnTo>
                  <a:lnTo>
                    <a:pt x="254" y="8"/>
                  </a:lnTo>
                  <a:lnTo>
                    <a:pt x="158" y="16"/>
                  </a:lnTo>
                  <a:lnTo>
                    <a:pt x="115" y="23"/>
                  </a:lnTo>
                  <a:lnTo>
                    <a:pt x="77" y="30"/>
                  </a:lnTo>
                  <a:lnTo>
                    <a:pt x="47" y="40"/>
                  </a:lnTo>
                  <a:lnTo>
                    <a:pt x="22" y="53"/>
                  </a:lnTo>
                  <a:lnTo>
                    <a:pt x="7" y="67"/>
                  </a:lnTo>
                  <a:lnTo>
                    <a:pt x="4" y="74"/>
                  </a:lnTo>
                  <a:lnTo>
                    <a:pt x="4" y="83"/>
                  </a:lnTo>
                  <a:lnTo>
                    <a:pt x="0" y="83"/>
                  </a:lnTo>
                  <a:close/>
                </a:path>
              </a:pathLst>
            </a:custGeom>
            <a:solidFill>
              <a:srgbClr val="C195DB"/>
            </a:solidFill>
            <a:ln w="9525">
              <a:noFill/>
              <a:round/>
              <a:headEnd/>
              <a:tailEnd/>
            </a:ln>
          </p:spPr>
          <p:txBody>
            <a:bodyPr/>
            <a:lstStyle/>
            <a:p>
              <a:endParaRPr lang="ru-RU"/>
            </a:p>
          </p:txBody>
        </p:sp>
        <p:sp>
          <p:nvSpPr>
            <p:cNvPr id="23125" name="Freeform 1998"/>
            <p:cNvSpPr>
              <a:spLocks/>
            </p:cNvSpPr>
            <p:nvPr/>
          </p:nvSpPr>
          <p:spPr bwMode="auto">
            <a:xfrm>
              <a:off x="1113" y="2407"/>
              <a:ext cx="5" cy="3"/>
            </a:xfrm>
            <a:custGeom>
              <a:avLst/>
              <a:gdLst>
                <a:gd name="T0" fmla="*/ 0 w 5"/>
                <a:gd name="T1" fmla="*/ 3 h 3"/>
                <a:gd name="T2" fmla="*/ 0 w 5"/>
                <a:gd name="T3" fmla="*/ 2 h 3"/>
                <a:gd name="T4" fmla="*/ 5 w 5"/>
                <a:gd name="T5" fmla="*/ 2 h 3"/>
                <a:gd name="T6" fmla="*/ 5 w 5"/>
                <a:gd name="T7" fmla="*/ 0 h 3"/>
                <a:gd name="T8" fmla="*/ 0 w 5"/>
                <a:gd name="T9" fmla="*/ 3 h 3"/>
                <a:gd name="T10" fmla="*/ 0 60000 65536"/>
                <a:gd name="T11" fmla="*/ 0 60000 65536"/>
                <a:gd name="T12" fmla="*/ 0 60000 65536"/>
                <a:gd name="T13" fmla="*/ 0 60000 65536"/>
                <a:gd name="T14" fmla="*/ 0 60000 65536"/>
                <a:gd name="T15" fmla="*/ 0 w 5"/>
                <a:gd name="T16" fmla="*/ 0 h 3"/>
                <a:gd name="T17" fmla="*/ 5 w 5"/>
                <a:gd name="T18" fmla="*/ 3 h 3"/>
              </a:gdLst>
              <a:ahLst/>
              <a:cxnLst>
                <a:cxn ang="T10">
                  <a:pos x="T0" y="T1"/>
                </a:cxn>
                <a:cxn ang="T11">
                  <a:pos x="T2" y="T3"/>
                </a:cxn>
                <a:cxn ang="T12">
                  <a:pos x="T4" y="T5"/>
                </a:cxn>
                <a:cxn ang="T13">
                  <a:pos x="T6" y="T7"/>
                </a:cxn>
                <a:cxn ang="T14">
                  <a:pos x="T8" y="T9"/>
                </a:cxn>
              </a:cxnLst>
              <a:rect l="T15" t="T16" r="T17" b="T18"/>
              <a:pathLst>
                <a:path w="5" h="3">
                  <a:moveTo>
                    <a:pt x="0" y="3"/>
                  </a:moveTo>
                  <a:lnTo>
                    <a:pt x="0" y="2"/>
                  </a:lnTo>
                  <a:lnTo>
                    <a:pt x="5" y="2"/>
                  </a:lnTo>
                  <a:lnTo>
                    <a:pt x="5" y="0"/>
                  </a:lnTo>
                  <a:lnTo>
                    <a:pt x="0" y="3"/>
                  </a:lnTo>
                  <a:close/>
                </a:path>
              </a:pathLst>
            </a:custGeom>
            <a:solidFill>
              <a:srgbClr val="C195DB"/>
            </a:solidFill>
            <a:ln w="9525">
              <a:noFill/>
              <a:round/>
              <a:headEnd/>
              <a:tailEnd/>
            </a:ln>
          </p:spPr>
          <p:txBody>
            <a:bodyPr/>
            <a:lstStyle/>
            <a:p>
              <a:endParaRPr lang="ru-RU"/>
            </a:p>
          </p:txBody>
        </p:sp>
        <p:sp>
          <p:nvSpPr>
            <p:cNvPr id="23126" name="Freeform 1999"/>
            <p:cNvSpPr>
              <a:spLocks/>
            </p:cNvSpPr>
            <p:nvPr/>
          </p:nvSpPr>
          <p:spPr bwMode="auto">
            <a:xfrm>
              <a:off x="1668" y="2275"/>
              <a:ext cx="63" cy="59"/>
            </a:xfrm>
            <a:custGeom>
              <a:avLst/>
              <a:gdLst>
                <a:gd name="T0" fmla="*/ 0 w 63"/>
                <a:gd name="T1" fmla="*/ 55 h 59"/>
                <a:gd name="T2" fmla="*/ 22 w 63"/>
                <a:gd name="T3" fmla="*/ 53 h 59"/>
                <a:gd name="T4" fmla="*/ 35 w 63"/>
                <a:gd name="T5" fmla="*/ 47 h 59"/>
                <a:gd name="T6" fmla="*/ 46 w 63"/>
                <a:gd name="T7" fmla="*/ 37 h 59"/>
                <a:gd name="T8" fmla="*/ 52 w 63"/>
                <a:gd name="T9" fmla="*/ 29 h 59"/>
                <a:gd name="T10" fmla="*/ 56 w 63"/>
                <a:gd name="T11" fmla="*/ 10 h 59"/>
                <a:gd name="T12" fmla="*/ 58 w 63"/>
                <a:gd name="T13" fmla="*/ 0 h 59"/>
                <a:gd name="T14" fmla="*/ 63 w 63"/>
                <a:gd name="T15" fmla="*/ 0 h 59"/>
                <a:gd name="T16" fmla="*/ 61 w 63"/>
                <a:gd name="T17" fmla="*/ 10 h 59"/>
                <a:gd name="T18" fmla="*/ 56 w 63"/>
                <a:gd name="T19" fmla="*/ 32 h 59"/>
                <a:gd name="T20" fmla="*/ 50 w 63"/>
                <a:gd name="T21" fmla="*/ 42 h 59"/>
                <a:gd name="T22" fmla="*/ 39 w 63"/>
                <a:gd name="T23" fmla="*/ 51 h 59"/>
                <a:gd name="T24" fmla="*/ 22 w 63"/>
                <a:gd name="T25" fmla="*/ 59 h 59"/>
                <a:gd name="T26" fmla="*/ 0 w 63"/>
                <a:gd name="T27" fmla="*/ 59 h 59"/>
                <a:gd name="T28" fmla="*/ 0 w 63"/>
                <a:gd name="T29" fmla="*/ 55 h 5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
                <a:gd name="T46" fmla="*/ 0 h 59"/>
                <a:gd name="T47" fmla="*/ 63 w 63"/>
                <a:gd name="T48" fmla="*/ 59 h 5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 h="59">
                  <a:moveTo>
                    <a:pt x="0" y="55"/>
                  </a:moveTo>
                  <a:lnTo>
                    <a:pt x="22" y="53"/>
                  </a:lnTo>
                  <a:lnTo>
                    <a:pt x="35" y="47"/>
                  </a:lnTo>
                  <a:lnTo>
                    <a:pt x="46" y="37"/>
                  </a:lnTo>
                  <a:lnTo>
                    <a:pt x="52" y="29"/>
                  </a:lnTo>
                  <a:lnTo>
                    <a:pt x="56" y="10"/>
                  </a:lnTo>
                  <a:lnTo>
                    <a:pt x="58" y="0"/>
                  </a:lnTo>
                  <a:lnTo>
                    <a:pt x="63" y="0"/>
                  </a:lnTo>
                  <a:lnTo>
                    <a:pt x="61" y="10"/>
                  </a:lnTo>
                  <a:lnTo>
                    <a:pt x="56" y="32"/>
                  </a:lnTo>
                  <a:lnTo>
                    <a:pt x="50" y="42"/>
                  </a:lnTo>
                  <a:lnTo>
                    <a:pt x="39" y="51"/>
                  </a:lnTo>
                  <a:lnTo>
                    <a:pt x="22" y="59"/>
                  </a:lnTo>
                  <a:lnTo>
                    <a:pt x="0" y="59"/>
                  </a:lnTo>
                  <a:lnTo>
                    <a:pt x="0" y="55"/>
                  </a:lnTo>
                  <a:close/>
                </a:path>
              </a:pathLst>
            </a:custGeom>
            <a:solidFill>
              <a:srgbClr val="C195DB"/>
            </a:solidFill>
            <a:ln w="9525">
              <a:noFill/>
              <a:round/>
              <a:headEnd/>
              <a:tailEnd/>
            </a:ln>
          </p:spPr>
          <p:txBody>
            <a:bodyPr/>
            <a:lstStyle/>
            <a:p>
              <a:endParaRPr lang="ru-RU"/>
            </a:p>
          </p:txBody>
        </p:sp>
        <p:sp>
          <p:nvSpPr>
            <p:cNvPr id="23127" name="Freeform 2000"/>
            <p:cNvSpPr>
              <a:spLocks/>
            </p:cNvSpPr>
            <p:nvPr/>
          </p:nvSpPr>
          <p:spPr bwMode="auto">
            <a:xfrm>
              <a:off x="1670" y="2329"/>
              <a:ext cx="1" cy="5"/>
            </a:xfrm>
            <a:custGeom>
              <a:avLst/>
              <a:gdLst>
                <a:gd name="T0" fmla="*/ 0 w 1"/>
                <a:gd name="T1" fmla="*/ 5 h 5"/>
                <a:gd name="T2" fmla="*/ 0 w 1"/>
                <a:gd name="T3" fmla="*/ 0 h 5"/>
                <a:gd name="T4" fmla="*/ 0 w 1"/>
                <a:gd name="T5" fmla="*/ 5 h 5"/>
                <a:gd name="T6" fmla="*/ 0 60000 65536"/>
                <a:gd name="T7" fmla="*/ 0 60000 65536"/>
                <a:gd name="T8" fmla="*/ 0 60000 65536"/>
                <a:gd name="T9" fmla="*/ 0 w 1"/>
                <a:gd name="T10" fmla="*/ 0 h 5"/>
                <a:gd name="T11" fmla="*/ 1 w 1"/>
                <a:gd name="T12" fmla="*/ 5 h 5"/>
              </a:gdLst>
              <a:ahLst/>
              <a:cxnLst>
                <a:cxn ang="T6">
                  <a:pos x="T0" y="T1"/>
                </a:cxn>
                <a:cxn ang="T7">
                  <a:pos x="T2" y="T3"/>
                </a:cxn>
                <a:cxn ang="T8">
                  <a:pos x="T4" y="T5"/>
                </a:cxn>
              </a:cxnLst>
              <a:rect l="T9" t="T10" r="T11" b="T12"/>
              <a:pathLst>
                <a:path w="1" h="5">
                  <a:moveTo>
                    <a:pt x="0" y="5"/>
                  </a:moveTo>
                  <a:lnTo>
                    <a:pt x="0" y="0"/>
                  </a:lnTo>
                  <a:lnTo>
                    <a:pt x="0" y="5"/>
                  </a:lnTo>
                  <a:close/>
                </a:path>
              </a:pathLst>
            </a:custGeom>
            <a:solidFill>
              <a:srgbClr val="C195DB"/>
            </a:solidFill>
            <a:ln w="9525">
              <a:noFill/>
              <a:round/>
              <a:headEnd/>
              <a:tailEnd/>
            </a:ln>
          </p:spPr>
          <p:txBody>
            <a:bodyPr/>
            <a:lstStyle/>
            <a:p>
              <a:endParaRPr lang="ru-RU"/>
            </a:p>
          </p:txBody>
        </p:sp>
        <p:sp>
          <p:nvSpPr>
            <p:cNvPr id="23128" name="Freeform 2001"/>
            <p:cNvSpPr>
              <a:spLocks/>
            </p:cNvSpPr>
            <p:nvPr/>
          </p:nvSpPr>
          <p:spPr bwMode="auto">
            <a:xfrm>
              <a:off x="1728" y="2606"/>
              <a:ext cx="83" cy="39"/>
            </a:xfrm>
            <a:custGeom>
              <a:avLst/>
              <a:gdLst>
                <a:gd name="T0" fmla="*/ 78 w 83"/>
                <a:gd name="T1" fmla="*/ 39 h 39"/>
                <a:gd name="T2" fmla="*/ 76 w 83"/>
                <a:gd name="T3" fmla="*/ 31 h 39"/>
                <a:gd name="T4" fmla="*/ 71 w 83"/>
                <a:gd name="T5" fmla="*/ 25 h 39"/>
                <a:gd name="T6" fmla="*/ 63 w 83"/>
                <a:gd name="T7" fmla="*/ 16 h 39"/>
                <a:gd name="T8" fmla="*/ 55 w 83"/>
                <a:gd name="T9" fmla="*/ 10 h 39"/>
                <a:gd name="T10" fmla="*/ 41 w 83"/>
                <a:gd name="T11" fmla="*/ 7 h 39"/>
                <a:gd name="T12" fmla="*/ 24 w 83"/>
                <a:gd name="T13" fmla="*/ 7 h 39"/>
                <a:gd name="T14" fmla="*/ 2 w 83"/>
                <a:gd name="T15" fmla="*/ 15 h 39"/>
                <a:gd name="T16" fmla="*/ 0 w 83"/>
                <a:gd name="T17" fmla="*/ 8 h 39"/>
                <a:gd name="T18" fmla="*/ 22 w 83"/>
                <a:gd name="T19" fmla="*/ 0 h 39"/>
                <a:gd name="T20" fmla="*/ 41 w 83"/>
                <a:gd name="T21" fmla="*/ 0 h 39"/>
                <a:gd name="T22" fmla="*/ 57 w 83"/>
                <a:gd name="T23" fmla="*/ 4 h 39"/>
                <a:gd name="T24" fmla="*/ 67 w 83"/>
                <a:gd name="T25" fmla="*/ 12 h 39"/>
                <a:gd name="T26" fmla="*/ 76 w 83"/>
                <a:gd name="T27" fmla="*/ 20 h 39"/>
                <a:gd name="T28" fmla="*/ 80 w 83"/>
                <a:gd name="T29" fmla="*/ 26 h 39"/>
                <a:gd name="T30" fmla="*/ 83 w 83"/>
                <a:gd name="T31" fmla="*/ 35 h 39"/>
                <a:gd name="T32" fmla="*/ 78 w 83"/>
                <a:gd name="T33" fmla="*/ 39 h 3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3"/>
                <a:gd name="T52" fmla="*/ 0 h 39"/>
                <a:gd name="T53" fmla="*/ 83 w 83"/>
                <a:gd name="T54" fmla="*/ 39 h 3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3" h="39">
                  <a:moveTo>
                    <a:pt x="78" y="39"/>
                  </a:moveTo>
                  <a:lnTo>
                    <a:pt x="76" y="31"/>
                  </a:lnTo>
                  <a:lnTo>
                    <a:pt x="71" y="25"/>
                  </a:lnTo>
                  <a:lnTo>
                    <a:pt x="63" y="16"/>
                  </a:lnTo>
                  <a:lnTo>
                    <a:pt x="55" y="10"/>
                  </a:lnTo>
                  <a:lnTo>
                    <a:pt x="41" y="7"/>
                  </a:lnTo>
                  <a:lnTo>
                    <a:pt x="24" y="7"/>
                  </a:lnTo>
                  <a:lnTo>
                    <a:pt x="2" y="15"/>
                  </a:lnTo>
                  <a:lnTo>
                    <a:pt x="0" y="8"/>
                  </a:lnTo>
                  <a:lnTo>
                    <a:pt x="22" y="0"/>
                  </a:lnTo>
                  <a:lnTo>
                    <a:pt x="41" y="0"/>
                  </a:lnTo>
                  <a:lnTo>
                    <a:pt x="57" y="4"/>
                  </a:lnTo>
                  <a:lnTo>
                    <a:pt x="67" y="12"/>
                  </a:lnTo>
                  <a:lnTo>
                    <a:pt x="76" y="20"/>
                  </a:lnTo>
                  <a:lnTo>
                    <a:pt x="80" y="26"/>
                  </a:lnTo>
                  <a:lnTo>
                    <a:pt x="83" y="35"/>
                  </a:lnTo>
                  <a:lnTo>
                    <a:pt x="78" y="39"/>
                  </a:lnTo>
                  <a:close/>
                </a:path>
              </a:pathLst>
            </a:custGeom>
            <a:solidFill>
              <a:srgbClr val="C195DB"/>
            </a:solidFill>
            <a:ln w="9525">
              <a:noFill/>
              <a:round/>
              <a:headEnd/>
              <a:tailEnd/>
            </a:ln>
          </p:spPr>
          <p:txBody>
            <a:bodyPr/>
            <a:lstStyle/>
            <a:p>
              <a:endParaRPr lang="ru-RU"/>
            </a:p>
          </p:txBody>
        </p:sp>
        <p:sp>
          <p:nvSpPr>
            <p:cNvPr id="23129" name="Freeform 2002"/>
            <p:cNvSpPr>
              <a:spLocks/>
            </p:cNvSpPr>
            <p:nvPr/>
          </p:nvSpPr>
          <p:spPr bwMode="auto">
            <a:xfrm>
              <a:off x="1192" y="2614"/>
              <a:ext cx="537" cy="179"/>
            </a:xfrm>
            <a:custGeom>
              <a:avLst/>
              <a:gdLst>
                <a:gd name="T0" fmla="*/ 537 w 537"/>
                <a:gd name="T1" fmla="*/ 7 h 179"/>
                <a:gd name="T2" fmla="*/ 434 w 537"/>
                <a:gd name="T3" fmla="*/ 55 h 179"/>
                <a:gd name="T4" fmla="*/ 349 w 537"/>
                <a:gd name="T5" fmla="*/ 91 h 179"/>
                <a:gd name="T6" fmla="*/ 259 w 537"/>
                <a:gd name="T7" fmla="*/ 126 h 179"/>
                <a:gd name="T8" fmla="*/ 214 w 537"/>
                <a:gd name="T9" fmla="*/ 142 h 179"/>
                <a:gd name="T10" fmla="*/ 169 w 537"/>
                <a:gd name="T11" fmla="*/ 157 h 179"/>
                <a:gd name="T12" fmla="*/ 92 w 537"/>
                <a:gd name="T13" fmla="*/ 176 h 179"/>
                <a:gd name="T14" fmla="*/ 59 w 537"/>
                <a:gd name="T15" fmla="*/ 179 h 179"/>
                <a:gd name="T16" fmla="*/ 32 w 537"/>
                <a:gd name="T17" fmla="*/ 178 h 179"/>
                <a:gd name="T18" fmla="*/ 10 w 537"/>
                <a:gd name="T19" fmla="*/ 167 h 179"/>
                <a:gd name="T20" fmla="*/ 0 w 537"/>
                <a:gd name="T21" fmla="*/ 154 h 179"/>
                <a:gd name="T22" fmla="*/ 5 w 537"/>
                <a:gd name="T23" fmla="*/ 149 h 179"/>
                <a:gd name="T24" fmla="*/ 15 w 537"/>
                <a:gd name="T25" fmla="*/ 163 h 179"/>
                <a:gd name="T26" fmla="*/ 32 w 537"/>
                <a:gd name="T27" fmla="*/ 171 h 179"/>
                <a:gd name="T28" fmla="*/ 59 w 537"/>
                <a:gd name="T29" fmla="*/ 172 h 179"/>
                <a:gd name="T30" fmla="*/ 91 w 537"/>
                <a:gd name="T31" fmla="*/ 169 h 179"/>
                <a:gd name="T32" fmla="*/ 168 w 537"/>
                <a:gd name="T33" fmla="*/ 150 h 179"/>
                <a:gd name="T34" fmla="*/ 212 w 537"/>
                <a:gd name="T35" fmla="*/ 136 h 179"/>
                <a:gd name="T36" fmla="*/ 258 w 537"/>
                <a:gd name="T37" fmla="*/ 120 h 179"/>
                <a:gd name="T38" fmla="*/ 348 w 537"/>
                <a:gd name="T39" fmla="*/ 85 h 179"/>
                <a:gd name="T40" fmla="*/ 432 w 537"/>
                <a:gd name="T41" fmla="*/ 48 h 179"/>
                <a:gd name="T42" fmla="*/ 536 w 537"/>
                <a:gd name="T43" fmla="*/ 0 h 179"/>
                <a:gd name="T44" fmla="*/ 537 w 537"/>
                <a:gd name="T45" fmla="*/ 7 h 17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537"/>
                <a:gd name="T70" fmla="*/ 0 h 179"/>
                <a:gd name="T71" fmla="*/ 537 w 537"/>
                <a:gd name="T72" fmla="*/ 179 h 17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537" h="179">
                  <a:moveTo>
                    <a:pt x="537" y="7"/>
                  </a:moveTo>
                  <a:lnTo>
                    <a:pt x="434" y="55"/>
                  </a:lnTo>
                  <a:lnTo>
                    <a:pt x="349" y="91"/>
                  </a:lnTo>
                  <a:lnTo>
                    <a:pt x="259" y="126"/>
                  </a:lnTo>
                  <a:lnTo>
                    <a:pt x="214" y="142"/>
                  </a:lnTo>
                  <a:lnTo>
                    <a:pt x="169" y="157"/>
                  </a:lnTo>
                  <a:lnTo>
                    <a:pt x="92" y="176"/>
                  </a:lnTo>
                  <a:lnTo>
                    <a:pt x="59" y="179"/>
                  </a:lnTo>
                  <a:lnTo>
                    <a:pt x="32" y="178"/>
                  </a:lnTo>
                  <a:lnTo>
                    <a:pt x="10" y="167"/>
                  </a:lnTo>
                  <a:lnTo>
                    <a:pt x="0" y="154"/>
                  </a:lnTo>
                  <a:lnTo>
                    <a:pt x="5" y="149"/>
                  </a:lnTo>
                  <a:lnTo>
                    <a:pt x="15" y="163"/>
                  </a:lnTo>
                  <a:lnTo>
                    <a:pt x="32" y="171"/>
                  </a:lnTo>
                  <a:lnTo>
                    <a:pt x="59" y="172"/>
                  </a:lnTo>
                  <a:lnTo>
                    <a:pt x="91" y="169"/>
                  </a:lnTo>
                  <a:lnTo>
                    <a:pt x="168" y="150"/>
                  </a:lnTo>
                  <a:lnTo>
                    <a:pt x="212" y="136"/>
                  </a:lnTo>
                  <a:lnTo>
                    <a:pt x="258" y="120"/>
                  </a:lnTo>
                  <a:lnTo>
                    <a:pt x="348" y="85"/>
                  </a:lnTo>
                  <a:lnTo>
                    <a:pt x="432" y="48"/>
                  </a:lnTo>
                  <a:lnTo>
                    <a:pt x="536" y="0"/>
                  </a:lnTo>
                  <a:lnTo>
                    <a:pt x="537" y="7"/>
                  </a:lnTo>
                  <a:close/>
                </a:path>
              </a:pathLst>
            </a:custGeom>
            <a:solidFill>
              <a:srgbClr val="C195DB"/>
            </a:solidFill>
            <a:ln w="9525">
              <a:noFill/>
              <a:round/>
              <a:headEnd/>
              <a:tailEnd/>
            </a:ln>
          </p:spPr>
          <p:txBody>
            <a:bodyPr/>
            <a:lstStyle/>
            <a:p>
              <a:endParaRPr lang="ru-RU"/>
            </a:p>
          </p:txBody>
        </p:sp>
        <p:sp>
          <p:nvSpPr>
            <p:cNvPr id="23130" name="Freeform 2003"/>
            <p:cNvSpPr>
              <a:spLocks/>
            </p:cNvSpPr>
            <p:nvPr/>
          </p:nvSpPr>
          <p:spPr bwMode="auto">
            <a:xfrm>
              <a:off x="1726" y="2615"/>
              <a:ext cx="2" cy="6"/>
            </a:xfrm>
            <a:custGeom>
              <a:avLst/>
              <a:gdLst>
                <a:gd name="T0" fmla="*/ 0 w 2"/>
                <a:gd name="T1" fmla="*/ 0 h 6"/>
                <a:gd name="T2" fmla="*/ 2 w 2"/>
                <a:gd name="T3" fmla="*/ 6 h 6"/>
                <a:gd name="T4" fmla="*/ 0 w 2"/>
                <a:gd name="T5" fmla="*/ 0 h 6"/>
                <a:gd name="T6" fmla="*/ 0 60000 65536"/>
                <a:gd name="T7" fmla="*/ 0 60000 65536"/>
                <a:gd name="T8" fmla="*/ 0 60000 65536"/>
                <a:gd name="T9" fmla="*/ 0 w 2"/>
                <a:gd name="T10" fmla="*/ 0 h 6"/>
                <a:gd name="T11" fmla="*/ 2 w 2"/>
                <a:gd name="T12" fmla="*/ 6 h 6"/>
              </a:gdLst>
              <a:ahLst/>
              <a:cxnLst>
                <a:cxn ang="T6">
                  <a:pos x="T0" y="T1"/>
                </a:cxn>
                <a:cxn ang="T7">
                  <a:pos x="T2" y="T3"/>
                </a:cxn>
                <a:cxn ang="T8">
                  <a:pos x="T4" y="T5"/>
                </a:cxn>
              </a:cxnLst>
              <a:rect l="T9" t="T10" r="T11" b="T12"/>
              <a:pathLst>
                <a:path w="2" h="6">
                  <a:moveTo>
                    <a:pt x="0" y="0"/>
                  </a:moveTo>
                  <a:lnTo>
                    <a:pt x="2" y="6"/>
                  </a:lnTo>
                  <a:lnTo>
                    <a:pt x="0" y="0"/>
                  </a:lnTo>
                  <a:close/>
                </a:path>
              </a:pathLst>
            </a:custGeom>
            <a:solidFill>
              <a:srgbClr val="C195DB"/>
            </a:solidFill>
            <a:ln w="9525">
              <a:noFill/>
              <a:round/>
              <a:headEnd/>
              <a:tailEnd/>
            </a:ln>
          </p:spPr>
          <p:txBody>
            <a:bodyPr/>
            <a:lstStyle/>
            <a:p>
              <a:endParaRPr lang="ru-RU"/>
            </a:p>
          </p:txBody>
        </p:sp>
        <p:sp>
          <p:nvSpPr>
            <p:cNvPr id="23131" name="Freeform 2004"/>
            <p:cNvSpPr>
              <a:spLocks/>
            </p:cNvSpPr>
            <p:nvPr/>
          </p:nvSpPr>
          <p:spPr bwMode="auto">
            <a:xfrm>
              <a:off x="1191" y="2575"/>
              <a:ext cx="526" cy="191"/>
            </a:xfrm>
            <a:custGeom>
              <a:avLst/>
              <a:gdLst>
                <a:gd name="T0" fmla="*/ 0 w 526"/>
                <a:gd name="T1" fmla="*/ 191 h 191"/>
                <a:gd name="T2" fmla="*/ 0 w 526"/>
                <a:gd name="T3" fmla="*/ 174 h 191"/>
                <a:gd name="T4" fmla="*/ 5 w 526"/>
                <a:gd name="T5" fmla="*/ 162 h 191"/>
                <a:gd name="T6" fmla="*/ 11 w 526"/>
                <a:gd name="T7" fmla="*/ 155 h 191"/>
                <a:gd name="T8" fmla="*/ 20 w 526"/>
                <a:gd name="T9" fmla="*/ 145 h 191"/>
                <a:gd name="T10" fmla="*/ 32 w 526"/>
                <a:gd name="T11" fmla="*/ 137 h 191"/>
                <a:gd name="T12" fmla="*/ 62 w 526"/>
                <a:gd name="T13" fmla="*/ 121 h 191"/>
                <a:gd name="T14" fmla="*/ 98 w 526"/>
                <a:gd name="T15" fmla="*/ 106 h 191"/>
                <a:gd name="T16" fmla="*/ 139 w 526"/>
                <a:gd name="T17" fmla="*/ 89 h 191"/>
                <a:gd name="T18" fmla="*/ 231 w 526"/>
                <a:gd name="T19" fmla="*/ 63 h 191"/>
                <a:gd name="T20" fmla="*/ 329 w 526"/>
                <a:gd name="T21" fmla="*/ 40 h 191"/>
                <a:gd name="T22" fmla="*/ 417 w 526"/>
                <a:gd name="T23" fmla="*/ 21 h 191"/>
                <a:gd name="T24" fmla="*/ 526 w 526"/>
                <a:gd name="T25" fmla="*/ 0 h 191"/>
                <a:gd name="T26" fmla="*/ 526 w 526"/>
                <a:gd name="T27" fmla="*/ 6 h 191"/>
                <a:gd name="T28" fmla="*/ 417 w 526"/>
                <a:gd name="T29" fmla="*/ 26 h 191"/>
                <a:gd name="T30" fmla="*/ 329 w 526"/>
                <a:gd name="T31" fmla="*/ 45 h 191"/>
                <a:gd name="T32" fmla="*/ 234 w 526"/>
                <a:gd name="T33" fmla="*/ 67 h 191"/>
                <a:gd name="T34" fmla="*/ 142 w 526"/>
                <a:gd name="T35" fmla="*/ 95 h 191"/>
                <a:gd name="T36" fmla="*/ 101 w 526"/>
                <a:gd name="T37" fmla="*/ 110 h 191"/>
                <a:gd name="T38" fmla="*/ 65 w 526"/>
                <a:gd name="T39" fmla="*/ 126 h 191"/>
                <a:gd name="T40" fmla="*/ 36 w 526"/>
                <a:gd name="T41" fmla="*/ 142 h 191"/>
                <a:gd name="T42" fmla="*/ 26 w 526"/>
                <a:gd name="T43" fmla="*/ 149 h 191"/>
                <a:gd name="T44" fmla="*/ 16 w 526"/>
                <a:gd name="T45" fmla="*/ 157 h 191"/>
                <a:gd name="T46" fmla="*/ 9 w 526"/>
                <a:gd name="T47" fmla="*/ 167 h 191"/>
                <a:gd name="T48" fmla="*/ 5 w 526"/>
                <a:gd name="T49" fmla="*/ 174 h 191"/>
                <a:gd name="T50" fmla="*/ 6 w 526"/>
                <a:gd name="T51" fmla="*/ 191 h 191"/>
                <a:gd name="T52" fmla="*/ 0 w 526"/>
                <a:gd name="T53" fmla="*/ 191 h 19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26"/>
                <a:gd name="T82" fmla="*/ 0 h 191"/>
                <a:gd name="T83" fmla="*/ 526 w 526"/>
                <a:gd name="T84" fmla="*/ 191 h 19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26" h="191">
                  <a:moveTo>
                    <a:pt x="0" y="191"/>
                  </a:moveTo>
                  <a:lnTo>
                    <a:pt x="0" y="174"/>
                  </a:lnTo>
                  <a:lnTo>
                    <a:pt x="5" y="162"/>
                  </a:lnTo>
                  <a:lnTo>
                    <a:pt x="11" y="155"/>
                  </a:lnTo>
                  <a:lnTo>
                    <a:pt x="20" y="145"/>
                  </a:lnTo>
                  <a:lnTo>
                    <a:pt x="32" y="137"/>
                  </a:lnTo>
                  <a:lnTo>
                    <a:pt x="62" y="121"/>
                  </a:lnTo>
                  <a:lnTo>
                    <a:pt x="98" y="106"/>
                  </a:lnTo>
                  <a:lnTo>
                    <a:pt x="139" y="89"/>
                  </a:lnTo>
                  <a:lnTo>
                    <a:pt x="231" y="63"/>
                  </a:lnTo>
                  <a:lnTo>
                    <a:pt x="329" y="40"/>
                  </a:lnTo>
                  <a:lnTo>
                    <a:pt x="417" y="21"/>
                  </a:lnTo>
                  <a:lnTo>
                    <a:pt x="526" y="0"/>
                  </a:lnTo>
                  <a:lnTo>
                    <a:pt x="526" y="6"/>
                  </a:lnTo>
                  <a:lnTo>
                    <a:pt x="417" y="26"/>
                  </a:lnTo>
                  <a:lnTo>
                    <a:pt x="329" y="45"/>
                  </a:lnTo>
                  <a:lnTo>
                    <a:pt x="234" y="67"/>
                  </a:lnTo>
                  <a:lnTo>
                    <a:pt x="142" y="95"/>
                  </a:lnTo>
                  <a:lnTo>
                    <a:pt x="101" y="110"/>
                  </a:lnTo>
                  <a:lnTo>
                    <a:pt x="65" y="126"/>
                  </a:lnTo>
                  <a:lnTo>
                    <a:pt x="36" y="142"/>
                  </a:lnTo>
                  <a:lnTo>
                    <a:pt x="26" y="149"/>
                  </a:lnTo>
                  <a:lnTo>
                    <a:pt x="16" y="157"/>
                  </a:lnTo>
                  <a:lnTo>
                    <a:pt x="9" y="167"/>
                  </a:lnTo>
                  <a:lnTo>
                    <a:pt x="5" y="174"/>
                  </a:lnTo>
                  <a:lnTo>
                    <a:pt x="6" y="191"/>
                  </a:lnTo>
                  <a:lnTo>
                    <a:pt x="0" y="191"/>
                  </a:lnTo>
                  <a:close/>
                </a:path>
              </a:pathLst>
            </a:custGeom>
            <a:solidFill>
              <a:srgbClr val="C195DB"/>
            </a:solidFill>
            <a:ln w="9525">
              <a:noFill/>
              <a:round/>
              <a:headEnd/>
              <a:tailEnd/>
            </a:ln>
          </p:spPr>
          <p:txBody>
            <a:bodyPr/>
            <a:lstStyle/>
            <a:p>
              <a:endParaRPr lang="ru-RU"/>
            </a:p>
          </p:txBody>
        </p:sp>
        <p:sp>
          <p:nvSpPr>
            <p:cNvPr id="23132" name="Freeform 2005"/>
            <p:cNvSpPr>
              <a:spLocks/>
            </p:cNvSpPr>
            <p:nvPr/>
          </p:nvSpPr>
          <p:spPr bwMode="auto">
            <a:xfrm>
              <a:off x="1192" y="2762"/>
              <a:ext cx="6" cy="3"/>
            </a:xfrm>
            <a:custGeom>
              <a:avLst/>
              <a:gdLst>
                <a:gd name="T0" fmla="*/ 0 w 6"/>
                <a:gd name="T1" fmla="*/ 3 h 3"/>
                <a:gd name="T2" fmla="*/ 0 w 6"/>
                <a:gd name="T3" fmla="*/ 2 h 3"/>
                <a:gd name="T4" fmla="*/ 6 w 6"/>
                <a:gd name="T5" fmla="*/ 2 h 3"/>
                <a:gd name="T6" fmla="*/ 5 w 6"/>
                <a:gd name="T7" fmla="*/ 0 h 3"/>
                <a:gd name="T8" fmla="*/ 0 w 6"/>
                <a:gd name="T9" fmla="*/ 3 h 3"/>
                <a:gd name="T10" fmla="*/ 0 60000 65536"/>
                <a:gd name="T11" fmla="*/ 0 60000 65536"/>
                <a:gd name="T12" fmla="*/ 0 60000 65536"/>
                <a:gd name="T13" fmla="*/ 0 60000 65536"/>
                <a:gd name="T14" fmla="*/ 0 60000 65536"/>
                <a:gd name="T15" fmla="*/ 0 w 6"/>
                <a:gd name="T16" fmla="*/ 0 h 3"/>
                <a:gd name="T17" fmla="*/ 6 w 6"/>
                <a:gd name="T18" fmla="*/ 3 h 3"/>
              </a:gdLst>
              <a:ahLst/>
              <a:cxnLst>
                <a:cxn ang="T10">
                  <a:pos x="T0" y="T1"/>
                </a:cxn>
                <a:cxn ang="T11">
                  <a:pos x="T2" y="T3"/>
                </a:cxn>
                <a:cxn ang="T12">
                  <a:pos x="T4" y="T5"/>
                </a:cxn>
                <a:cxn ang="T13">
                  <a:pos x="T6" y="T7"/>
                </a:cxn>
                <a:cxn ang="T14">
                  <a:pos x="T8" y="T9"/>
                </a:cxn>
              </a:cxnLst>
              <a:rect l="T15" t="T16" r="T17" b="T18"/>
              <a:pathLst>
                <a:path w="6" h="3">
                  <a:moveTo>
                    <a:pt x="0" y="3"/>
                  </a:moveTo>
                  <a:lnTo>
                    <a:pt x="0" y="2"/>
                  </a:lnTo>
                  <a:lnTo>
                    <a:pt x="6" y="2"/>
                  </a:lnTo>
                  <a:lnTo>
                    <a:pt x="5" y="0"/>
                  </a:lnTo>
                  <a:lnTo>
                    <a:pt x="0" y="3"/>
                  </a:lnTo>
                  <a:close/>
                </a:path>
              </a:pathLst>
            </a:custGeom>
            <a:solidFill>
              <a:srgbClr val="C195DB"/>
            </a:solidFill>
            <a:ln w="9525">
              <a:noFill/>
              <a:round/>
              <a:headEnd/>
              <a:tailEnd/>
            </a:ln>
          </p:spPr>
          <p:txBody>
            <a:bodyPr/>
            <a:lstStyle/>
            <a:p>
              <a:endParaRPr lang="ru-RU"/>
            </a:p>
          </p:txBody>
        </p:sp>
        <p:sp>
          <p:nvSpPr>
            <p:cNvPr id="23133" name="Freeform 2006"/>
            <p:cNvSpPr>
              <a:spLocks/>
            </p:cNvSpPr>
            <p:nvPr/>
          </p:nvSpPr>
          <p:spPr bwMode="auto">
            <a:xfrm>
              <a:off x="1717" y="2508"/>
              <a:ext cx="51" cy="73"/>
            </a:xfrm>
            <a:custGeom>
              <a:avLst/>
              <a:gdLst>
                <a:gd name="T0" fmla="*/ 0 w 51"/>
                <a:gd name="T1" fmla="*/ 68 h 73"/>
                <a:gd name="T2" fmla="*/ 21 w 51"/>
                <a:gd name="T3" fmla="*/ 62 h 73"/>
                <a:gd name="T4" fmla="*/ 33 w 51"/>
                <a:gd name="T5" fmla="*/ 54 h 73"/>
                <a:gd name="T6" fmla="*/ 42 w 51"/>
                <a:gd name="T7" fmla="*/ 42 h 73"/>
                <a:gd name="T8" fmla="*/ 45 w 51"/>
                <a:gd name="T9" fmla="*/ 31 h 73"/>
                <a:gd name="T10" fmla="*/ 47 w 51"/>
                <a:gd name="T11" fmla="*/ 10 h 73"/>
                <a:gd name="T12" fmla="*/ 45 w 51"/>
                <a:gd name="T13" fmla="*/ 3 h 73"/>
                <a:gd name="T14" fmla="*/ 50 w 51"/>
                <a:gd name="T15" fmla="*/ 0 h 73"/>
                <a:gd name="T16" fmla="*/ 51 w 51"/>
                <a:gd name="T17" fmla="*/ 10 h 73"/>
                <a:gd name="T18" fmla="*/ 50 w 51"/>
                <a:gd name="T19" fmla="*/ 31 h 73"/>
                <a:gd name="T20" fmla="*/ 47 w 51"/>
                <a:gd name="T21" fmla="*/ 45 h 73"/>
                <a:gd name="T22" fmla="*/ 38 w 51"/>
                <a:gd name="T23" fmla="*/ 56 h 73"/>
                <a:gd name="T24" fmla="*/ 24 w 51"/>
                <a:gd name="T25" fmla="*/ 66 h 73"/>
                <a:gd name="T26" fmla="*/ 4 w 51"/>
                <a:gd name="T27" fmla="*/ 73 h 73"/>
                <a:gd name="T28" fmla="*/ 0 w 51"/>
                <a:gd name="T29" fmla="*/ 68 h 7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1"/>
                <a:gd name="T46" fmla="*/ 0 h 73"/>
                <a:gd name="T47" fmla="*/ 51 w 51"/>
                <a:gd name="T48" fmla="*/ 73 h 7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1" h="73">
                  <a:moveTo>
                    <a:pt x="0" y="68"/>
                  </a:moveTo>
                  <a:lnTo>
                    <a:pt x="21" y="62"/>
                  </a:lnTo>
                  <a:lnTo>
                    <a:pt x="33" y="54"/>
                  </a:lnTo>
                  <a:lnTo>
                    <a:pt x="42" y="42"/>
                  </a:lnTo>
                  <a:lnTo>
                    <a:pt x="45" y="31"/>
                  </a:lnTo>
                  <a:lnTo>
                    <a:pt x="47" y="10"/>
                  </a:lnTo>
                  <a:lnTo>
                    <a:pt x="45" y="3"/>
                  </a:lnTo>
                  <a:lnTo>
                    <a:pt x="50" y="0"/>
                  </a:lnTo>
                  <a:lnTo>
                    <a:pt x="51" y="10"/>
                  </a:lnTo>
                  <a:lnTo>
                    <a:pt x="50" y="31"/>
                  </a:lnTo>
                  <a:lnTo>
                    <a:pt x="47" y="45"/>
                  </a:lnTo>
                  <a:lnTo>
                    <a:pt x="38" y="56"/>
                  </a:lnTo>
                  <a:lnTo>
                    <a:pt x="24" y="66"/>
                  </a:lnTo>
                  <a:lnTo>
                    <a:pt x="4" y="73"/>
                  </a:lnTo>
                  <a:lnTo>
                    <a:pt x="0" y="68"/>
                  </a:lnTo>
                  <a:close/>
                </a:path>
              </a:pathLst>
            </a:custGeom>
            <a:solidFill>
              <a:srgbClr val="C195DB"/>
            </a:solidFill>
            <a:ln w="9525">
              <a:noFill/>
              <a:round/>
              <a:headEnd/>
              <a:tailEnd/>
            </a:ln>
          </p:spPr>
          <p:txBody>
            <a:bodyPr/>
            <a:lstStyle/>
            <a:p>
              <a:endParaRPr lang="ru-RU"/>
            </a:p>
          </p:txBody>
        </p:sp>
        <p:sp>
          <p:nvSpPr>
            <p:cNvPr id="23134" name="Freeform 2007"/>
            <p:cNvSpPr>
              <a:spLocks/>
            </p:cNvSpPr>
            <p:nvPr/>
          </p:nvSpPr>
          <p:spPr bwMode="auto">
            <a:xfrm>
              <a:off x="1717" y="2576"/>
              <a:ext cx="4" cy="5"/>
            </a:xfrm>
            <a:custGeom>
              <a:avLst/>
              <a:gdLst>
                <a:gd name="T0" fmla="*/ 2 w 4"/>
                <a:gd name="T1" fmla="*/ 5 h 5"/>
                <a:gd name="T2" fmla="*/ 4 w 4"/>
                <a:gd name="T3" fmla="*/ 5 h 5"/>
                <a:gd name="T4" fmla="*/ 0 w 4"/>
                <a:gd name="T5" fmla="*/ 0 h 5"/>
                <a:gd name="T6" fmla="*/ 2 w 4"/>
                <a:gd name="T7" fmla="*/ 0 h 5"/>
                <a:gd name="T8" fmla="*/ 2 w 4"/>
                <a:gd name="T9" fmla="*/ 5 h 5"/>
                <a:gd name="T10" fmla="*/ 0 60000 65536"/>
                <a:gd name="T11" fmla="*/ 0 60000 65536"/>
                <a:gd name="T12" fmla="*/ 0 60000 65536"/>
                <a:gd name="T13" fmla="*/ 0 60000 65536"/>
                <a:gd name="T14" fmla="*/ 0 60000 65536"/>
                <a:gd name="T15" fmla="*/ 0 w 4"/>
                <a:gd name="T16" fmla="*/ 0 h 5"/>
                <a:gd name="T17" fmla="*/ 4 w 4"/>
                <a:gd name="T18" fmla="*/ 5 h 5"/>
              </a:gdLst>
              <a:ahLst/>
              <a:cxnLst>
                <a:cxn ang="T10">
                  <a:pos x="T0" y="T1"/>
                </a:cxn>
                <a:cxn ang="T11">
                  <a:pos x="T2" y="T3"/>
                </a:cxn>
                <a:cxn ang="T12">
                  <a:pos x="T4" y="T5"/>
                </a:cxn>
                <a:cxn ang="T13">
                  <a:pos x="T6" y="T7"/>
                </a:cxn>
                <a:cxn ang="T14">
                  <a:pos x="T8" y="T9"/>
                </a:cxn>
              </a:cxnLst>
              <a:rect l="T15" t="T16" r="T17" b="T18"/>
              <a:pathLst>
                <a:path w="4" h="5">
                  <a:moveTo>
                    <a:pt x="2" y="5"/>
                  </a:moveTo>
                  <a:lnTo>
                    <a:pt x="4" y="5"/>
                  </a:lnTo>
                  <a:lnTo>
                    <a:pt x="0" y="0"/>
                  </a:lnTo>
                  <a:lnTo>
                    <a:pt x="2" y="0"/>
                  </a:lnTo>
                  <a:lnTo>
                    <a:pt x="2" y="5"/>
                  </a:lnTo>
                  <a:close/>
                </a:path>
              </a:pathLst>
            </a:custGeom>
            <a:solidFill>
              <a:srgbClr val="C195DB"/>
            </a:solidFill>
            <a:ln w="9525">
              <a:noFill/>
              <a:round/>
              <a:headEnd/>
              <a:tailEnd/>
            </a:ln>
          </p:spPr>
          <p:txBody>
            <a:bodyPr/>
            <a:lstStyle/>
            <a:p>
              <a:endParaRPr lang="ru-RU"/>
            </a:p>
          </p:txBody>
        </p:sp>
        <p:sp>
          <p:nvSpPr>
            <p:cNvPr id="23135" name="Freeform 2008"/>
            <p:cNvSpPr>
              <a:spLocks/>
            </p:cNvSpPr>
            <p:nvPr/>
          </p:nvSpPr>
          <p:spPr bwMode="auto">
            <a:xfrm>
              <a:off x="1558" y="2983"/>
              <a:ext cx="471" cy="421"/>
            </a:xfrm>
            <a:custGeom>
              <a:avLst/>
              <a:gdLst>
                <a:gd name="T0" fmla="*/ 471 w 471"/>
                <a:gd name="T1" fmla="*/ 0 h 421"/>
                <a:gd name="T2" fmla="*/ 454 w 471"/>
                <a:gd name="T3" fmla="*/ 20 h 421"/>
                <a:gd name="T4" fmla="*/ 410 w 471"/>
                <a:gd name="T5" fmla="*/ 76 h 421"/>
                <a:gd name="T6" fmla="*/ 380 w 471"/>
                <a:gd name="T7" fmla="*/ 112 h 421"/>
                <a:gd name="T8" fmla="*/ 347 w 471"/>
                <a:gd name="T9" fmla="*/ 154 h 421"/>
                <a:gd name="T10" fmla="*/ 309 w 471"/>
                <a:gd name="T11" fmla="*/ 197 h 421"/>
                <a:gd name="T12" fmla="*/ 271 w 471"/>
                <a:gd name="T13" fmla="*/ 239 h 421"/>
                <a:gd name="T14" fmla="*/ 251 w 471"/>
                <a:gd name="T15" fmla="*/ 259 h 421"/>
                <a:gd name="T16" fmla="*/ 232 w 471"/>
                <a:gd name="T17" fmla="*/ 280 h 421"/>
                <a:gd name="T18" fmla="*/ 191 w 471"/>
                <a:gd name="T19" fmla="*/ 320 h 421"/>
                <a:gd name="T20" fmla="*/ 172 w 471"/>
                <a:gd name="T21" fmla="*/ 337 h 421"/>
                <a:gd name="T22" fmla="*/ 153 w 471"/>
                <a:gd name="T23" fmla="*/ 355 h 421"/>
                <a:gd name="T24" fmla="*/ 134 w 471"/>
                <a:gd name="T25" fmla="*/ 370 h 421"/>
                <a:gd name="T26" fmla="*/ 116 w 471"/>
                <a:gd name="T27" fmla="*/ 385 h 421"/>
                <a:gd name="T28" fmla="*/ 99 w 471"/>
                <a:gd name="T29" fmla="*/ 396 h 421"/>
                <a:gd name="T30" fmla="*/ 82 w 471"/>
                <a:gd name="T31" fmla="*/ 406 h 421"/>
                <a:gd name="T32" fmla="*/ 67 w 471"/>
                <a:gd name="T33" fmla="*/ 413 h 421"/>
                <a:gd name="T34" fmla="*/ 52 w 471"/>
                <a:gd name="T35" fmla="*/ 418 h 421"/>
                <a:gd name="T36" fmla="*/ 39 w 471"/>
                <a:gd name="T37" fmla="*/ 421 h 421"/>
                <a:gd name="T38" fmla="*/ 33 w 471"/>
                <a:gd name="T39" fmla="*/ 421 h 421"/>
                <a:gd name="T40" fmla="*/ 27 w 471"/>
                <a:gd name="T41" fmla="*/ 419 h 421"/>
                <a:gd name="T42" fmla="*/ 22 w 471"/>
                <a:gd name="T43" fmla="*/ 419 h 421"/>
                <a:gd name="T44" fmla="*/ 18 w 471"/>
                <a:gd name="T45" fmla="*/ 417 h 421"/>
                <a:gd name="T46" fmla="*/ 13 w 471"/>
                <a:gd name="T47" fmla="*/ 414 h 421"/>
                <a:gd name="T48" fmla="*/ 9 w 471"/>
                <a:gd name="T49" fmla="*/ 410 h 421"/>
                <a:gd name="T50" fmla="*/ 5 w 471"/>
                <a:gd name="T51" fmla="*/ 406 h 421"/>
                <a:gd name="T52" fmla="*/ 3 w 471"/>
                <a:gd name="T53" fmla="*/ 401 h 421"/>
                <a:gd name="T54" fmla="*/ 2 w 471"/>
                <a:gd name="T55" fmla="*/ 396 h 421"/>
                <a:gd name="T56" fmla="*/ 0 w 471"/>
                <a:gd name="T57" fmla="*/ 391 h 421"/>
                <a:gd name="T58" fmla="*/ 0 w 471"/>
                <a:gd name="T59" fmla="*/ 385 h 421"/>
                <a:gd name="T60" fmla="*/ 2 w 471"/>
                <a:gd name="T61" fmla="*/ 380 h 421"/>
                <a:gd name="T62" fmla="*/ 3 w 471"/>
                <a:gd name="T63" fmla="*/ 374 h 421"/>
                <a:gd name="T64" fmla="*/ 5 w 471"/>
                <a:gd name="T65" fmla="*/ 367 h 421"/>
                <a:gd name="T66" fmla="*/ 11 w 471"/>
                <a:gd name="T67" fmla="*/ 353 h 421"/>
                <a:gd name="T68" fmla="*/ 21 w 471"/>
                <a:gd name="T69" fmla="*/ 339 h 421"/>
                <a:gd name="T70" fmla="*/ 33 w 471"/>
                <a:gd name="T71" fmla="*/ 325 h 421"/>
                <a:gd name="T72" fmla="*/ 46 w 471"/>
                <a:gd name="T73" fmla="*/ 309 h 421"/>
                <a:gd name="T74" fmla="*/ 62 w 471"/>
                <a:gd name="T75" fmla="*/ 293 h 421"/>
                <a:gd name="T76" fmla="*/ 80 w 471"/>
                <a:gd name="T77" fmla="*/ 276 h 421"/>
                <a:gd name="T78" fmla="*/ 120 w 471"/>
                <a:gd name="T79" fmla="*/ 241 h 421"/>
                <a:gd name="T80" fmla="*/ 162 w 471"/>
                <a:gd name="T81" fmla="*/ 206 h 421"/>
                <a:gd name="T82" fmla="*/ 209 w 471"/>
                <a:gd name="T83" fmla="*/ 171 h 421"/>
                <a:gd name="T84" fmla="*/ 257 w 471"/>
                <a:gd name="T85" fmla="*/ 137 h 421"/>
                <a:gd name="T86" fmla="*/ 303 w 471"/>
                <a:gd name="T87" fmla="*/ 106 h 421"/>
                <a:gd name="T88" fmla="*/ 347 w 471"/>
                <a:gd name="T89" fmla="*/ 77 h 421"/>
                <a:gd name="T90" fmla="*/ 387 w 471"/>
                <a:gd name="T91" fmla="*/ 50 h 421"/>
                <a:gd name="T92" fmla="*/ 421 w 471"/>
                <a:gd name="T93" fmla="*/ 30 h 421"/>
                <a:gd name="T94" fmla="*/ 447 w 471"/>
                <a:gd name="T95" fmla="*/ 14 h 421"/>
                <a:gd name="T96" fmla="*/ 471 w 471"/>
                <a:gd name="T97" fmla="*/ 0 h 42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71"/>
                <a:gd name="T148" fmla="*/ 0 h 421"/>
                <a:gd name="T149" fmla="*/ 471 w 471"/>
                <a:gd name="T150" fmla="*/ 421 h 42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71" h="421">
                  <a:moveTo>
                    <a:pt x="471" y="0"/>
                  </a:moveTo>
                  <a:lnTo>
                    <a:pt x="454" y="20"/>
                  </a:lnTo>
                  <a:lnTo>
                    <a:pt x="410" y="76"/>
                  </a:lnTo>
                  <a:lnTo>
                    <a:pt x="380" y="112"/>
                  </a:lnTo>
                  <a:lnTo>
                    <a:pt x="347" y="154"/>
                  </a:lnTo>
                  <a:lnTo>
                    <a:pt x="309" y="197"/>
                  </a:lnTo>
                  <a:lnTo>
                    <a:pt x="271" y="239"/>
                  </a:lnTo>
                  <a:lnTo>
                    <a:pt x="251" y="259"/>
                  </a:lnTo>
                  <a:lnTo>
                    <a:pt x="232" y="280"/>
                  </a:lnTo>
                  <a:lnTo>
                    <a:pt x="191" y="320"/>
                  </a:lnTo>
                  <a:lnTo>
                    <a:pt x="172" y="337"/>
                  </a:lnTo>
                  <a:lnTo>
                    <a:pt x="153" y="355"/>
                  </a:lnTo>
                  <a:lnTo>
                    <a:pt x="134" y="370"/>
                  </a:lnTo>
                  <a:lnTo>
                    <a:pt x="116" y="385"/>
                  </a:lnTo>
                  <a:lnTo>
                    <a:pt x="99" y="396"/>
                  </a:lnTo>
                  <a:lnTo>
                    <a:pt x="82" y="406"/>
                  </a:lnTo>
                  <a:lnTo>
                    <a:pt x="67" y="413"/>
                  </a:lnTo>
                  <a:lnTo>
                    <a:pt x="52" y="418"/>
                  </a:lnTo>
                  <a:lnTo>
                    <a:pt x="39" y="421"/>
                  </a:lnTo>
                  <a:lnTo>
                    <a:pt x="33" y="421"/>
                  </a:lnTo>
                  <a:lnTo>
                    <a:pt x="27" y="419"/>
                  </a:lnTo>
                  <a:lnTo>
                    <a:pt x="22" y="419"/>
                  </a:lnTo>
                  <a:lnTo>
                    <a:pt x="18" y="417"/>
                  </a:lnTo>
                  <a:lnTo>
                    <a:pt x="13" y="414"/>
                  </a:lnTo>
                  <a:lnTo>
                    <a:pt x="9" y="410"/>
                  </a:lnTo>
                  <a:lnTo>
                    <a:pt x="5" y="406"/>
                  </a:lnTo>
                  <a:lnTo>
                    <a:pt x="3" y="401"/>
                  </a:lnTo>
                  <a:lnTo>
                    <a:pt x="2" y="396"/>
                  </a:lnTo>
                  <a:lnTo>
                    <a:pt x="0" y="391"/>
                  </a:lnTo>
                  <a:lnTo>
                    <a:pt x="0" y="385"/>
                  </a:lnTo>
                  <a:lnTo>
                    <a:pt x="2" y="380"/>
                  </a:lnTo>
                  <a:lnTo>
                    <a:pt x="3" y="374"/>
                  </a:lnTo>
                  <a:lnTo>
                    <a:pt x="5" y="367"/>
                  </a:lnTo>
                  <a:lnTo>
                    <a:pt x="11" y="353"/>
                  </a:lnTo>
                  <a:lnTo>
                    <a:pt x="21" y="339"/>
                  </a:lnTo>
                  <a:lnTo>
                    <a:pt x="33" y="325"/>
                  </a:lnTo>
                  <a:lnTo>
                    <a:pt x="46" y="309"/>
                  </a:lnTo>
                  <a:lnTo>
                    <a:pt x="62" y="293"/>
                  </a:lnTo>
                  <a:lnTo>
                    <a:pt x="80" y="276"/>
                  </a:lnTo>
                  <a:lnTo>
                    <a:pt x="120" y="241"/>
                  </a:lnTo>
                  <a:lnTo>
                    <a:pt x="162" y="206"/>
                  </a:lnTo>
                  <a:lnTo>
                    <a:pt x="209" y="171"/>
                  </a:lnTo>
                  <a:lnTo>
                    <a:pt x="257" y="137"/>
                  </a:lnTo>
                  <a:lnTo>
                    <a:pt x="303" y="106"/>
                  </a:lnTo>
                  <a:lnTo>
                    <a:pt x="347" y="77"/>
                  </a:lnTo>
                  <a:lnTo>
                    <a:pt x="387" y="50"/>
                  </a:lnTo>
                  <a:lnTo>
                    <a:pt x="421" y="30"/>
                  </a:lnTo>
                  <a:lnTo>
                    <a:pt x="447" y="14"/>
                  </a:lnTo>
                  <a:lnTo>
                    <a:pt x="471" y="0"/>
                  </a:lnTo>
                  <a:close/>
                </a:path>
              </a:pathLst>
            </a:custGeom>
            <a:solidFill>
              <a:srgbClr val="844CD6"/>
            </a:solidFill>
            <a:ln w="9525">
              <a:noFill/>
              <a:round/>
              <a:headEnd/>
              <a:tailEnd/>
            </a:ln>
          </p:spPr>
          <p:txBody>
            <a:bodyPr/>
            <a:lstStyle/>
            <a:p>
              <a:endParaRPr lang="ru-RU"/>
            </a:p>
          </p:txBody>
        </p:sp>
        <p:sp>
          <p:nvSpPr>
            <p:cNvPr id="23136" name="Freeform 2009"/>
            <p:cNvSpPr>
              <a:spLocks/>
            </p:cNvSpPr>
            <p:nvPr/>
          </p:nvSpPr>
          <p:spPr bwMode="auto">
            <a:xfrm>
              <a:off x="1560" y="2979"/>
              <a:ext cx="469" cy="427"/>
            </a:xfrm>
            <a:custGeom>
              <a:avLst/>
              <a:gdLst>
                <a:gd name="T0" fmla="*/ 469 w 469"/>
                <a:gd name="T1" fmla="*/ 5 h 427"/>
                <a:gd name="T2" fmla="*/ 409 w 469"/>
                <a:gd name="T3" fmla="*/ 80 h 427"/>
                <a:gd name="T4" fmla="*/ 344 w 469"/>
                <a:gd name="T5" fmla="*/ 158 h 427"/>
                <a:gd name="T6" fmla="*/ 268 w 469"/>
                <a:gd name="T7" fmla="*/ 243 h 427"/>
                <a:gd name="T8" fmla="*/ 188 w 469"/>
                <a:gd name="T9" fmla="*/ 324 h 427"/>
                <a:gd name="T10" fmla="*/ 150 w 469"/>
                <a:gd name="T11" fmla="*/ 359 h 427"/>
                <a:gd name="T12" fmla="*/ 114 w 469"/>
                <a:gd name="T13" fmla="*/ 387 h 427"/>
                <a:gd name="T14" fmla="*/ 77 w 469"/>
                <a:gd name="T15" fmla="*/ 410 h 427"/>
                <a:gd name="T16" fmla="*/ 47 w 469"/>
                <a:gd name="T17" fmla="*/ 423 h 427"/>
                <a:gd name="T18" fmla="*/ 34 w 469"/>
                <a:gd name="T19" fmla="*/ 427 h 427"/>
                <a:gd name="T20" fmla="*/ 22 w 469"/>
                <a:gd name="T21" fmla="*/ 425 h 427"/>
                <a:gd name="T22" fmla="*/ 12 w 469"/>
                <a:gd name="T23" fmla="*/ 422 h 427"/>
                <a:gd name="T24" fmla="*/ 0 w 469"/>
                <a:gd name="T25" fmla="*/ 414 h 427"/>
                <a:gd name="T26" fmla="*/ 5 w 469"/>
                <a:gd name="T27" fmla="*/ 409 h 427"/>
                <a:gd name="T28" fmla="*/ 14 w 469"/>
                <a:gd name="T29" fmla="*/ 416 h 427"/>
                <a:gd name="T30" fmla="*/ 22 w 469"/>
                <a:gd name="T31" fmla="*/ 419 h 427"/>
                <a:gd name="T32" fmla="*/ 34 w 469"/>
                <a:gd name="T33" fmla="*/ 420 h 427"/>
                <a:gd name="T34" fmla="*/ 45 w 469"/>
                <a:gd name="T35" fmla="*/ 417 h 427"/>
                <a:gd name="T36" fmla="*/ 75 w 469"/>
                <a:gd name="T37" fmla="*/ 405 h 427"/>
                <a:gd name="T38" fmla="*/ 109 w 469"/>
                <a:gd name="T39" fmla="*/ 382 h 427"/>
                <a:gd name="T40" fmla="*/ 145 w 469"/>
                <a:gd name="T41" fmla="*/ 354 h 427"/>
                <a:gd name="T42" fmla="*/ 183 w 469"/>
                <a:gd name="T43" fmla="*/ 319 h 427"/>
                <a:gd name="T44" fmla="*/ 263 w 469"/>
                <a:gd name="T45" fmla="*/ 239 h 427"/>
                <a:gd name="T46" fmla="*/ 340 w 469"/>
                <a:gd name="T47" fmla="*/ 153 h 427"/>
                <a:gd name="T48" fmla="*/ 404 w 469"/>
                <a:gd name="T49" fmla="*/ 76 h 427"/>
                <a:gd name="T50" fmla="*/ 464 w 469"/>
                <a:gd name="T51" fmla="*/ 0 h 427"/>
                <a:gd name="T52" fmla="*/ 469 w 469"/>
                <a:gd name="T53" fmla="*/ 5 h 4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69"/>
                <a:gd name="T82" fmla="*/ 0 h 427"/>
                <a:gd name="T83" fmla="*/ 469 w 469"/>
                <a:gd name="T84" fmla="*/ 427 h 4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69" h="427">
                  <a:moveTo>
                    <a:pt x="469" y="5"/>
                  </a:moveTo>
                  <a:lnTo>
                    <a:pt x="409" y="80"/>
                  </a:lnTo>
                  <a:lnTo>
                    <a:pt x="344" y="158"/>
                  </a:lnTo>
                  <a:lnTo>
                    <a:pt x="268" y="243"/>
                  </a:lnTo>
                  <a:lnTo>
                    <a:pt x="188" y="324"/>
                  </a:lnTo>
                  <a:lnTo>
                    <a:pt x="150" y="359"/>
                  </a:lnTo>
                  <a:lnTo>
                    <a:pt x="114" y="387"/>
                  </a:lnTo>
                  <a:lnTo>
                    <a:pt x="77" y="410"/>
                  </a:lnTo>
                  <a:lnTo>
                    <a:pt x="47" y="423"/>
                  </a:lnTo>
                  <a:lnTo>
                    <a:pt x="34" y="427"/>
                  </a:lnTo>
                  <a:lnTo>
                    <a:pt x="22" y="425"/>
                  </a:lnTo>
                  <a:lnTo>
                    <a:pt x="12" y="422"/>
                  </a:lnTo>
                  <a:lnTo>
                    <a:pt x="0" y="414"/>
                  </a:lnTo>
                  <a:lnTo>
                    <a:pt x="5" y="409"/>
                  </a:lnTo>
                  <a:lnTo>
                    <a:pt x="14" y="416"/>
                  </a:lnTo>
                  <a:lnTo>
                    <a:pt x="22" y="419"/>
                  </a:lnTo>
                  <a:lnTo>
                    <a:pt x="34" y="420"/>
                  </a:lnTo>
                  <a:lnTo>
                    <a:pt x="45" y="417"/>
                  </a:lnTo>
                  <a:lnTo>
                    <a:pt x="75" y="405"/>
                  </a:lnTo>
                  <a:lnTo>
                    <a:pt x="109" y="382"/>
                  </a:lnTo>
                  <a:lnTo>
                    <a:pt x="145" y="354"/>
                  </a:lnTo>
                  <a:lnTo>
                    <a:pt x="183" y="319"/>
                  </a:lnTo>
                  <a:lnTo>
                    <a:pt x="263" y="239"/>
                  </a:lnTo>
                  <a:lnTo>
                    <a:pt x="340" y="153"/>
                  </a:lnTo>
                  <a:lnTo>
                    <a:pt x="404" y="76"/>
                  </a:lnTo>
                  <a:lnTo>
                    <a:pt x="464" y="0"/>
                  </a:lnTo>
                  <a:lnTo>
                    <a:pt x="469" y="5"/>
                  </a:lnTo>
                  <a:close/>
                </a:path>
              </a:pathLst>
            </a:custGeom>
            <a:solidFill>
              <a:srgbClr val="844CD6"/>
            </a:solidFill>
            <a:ln w="9525">
              <a:noFill/>
              <a:round/>
              <a:headEnd/>
              <a:tailEnd/>
            </a:ln>
          </p:spPr>
          <p:txBody>
            <a:bodyPr/>
            <a:lstStyle/>
            <a:p>
              <a:endParaRPr lang="ru-RU"/>
            </a:p>
          </p:txBody>
        </p:sp>
        <p:sp>
          <p:nvSpPr>
            <p:cNvPr id="23137" name="Freeform 2010"/>
            <p:cNvSpPr>
              <a:spLocks/>
            </p:cNvSpPr>
            <p:nvPr/>
          </p:nvSpPr>
          <p:spPr bwMode="auto">
            <a:xfrm>
              <a:off x="1554" y="2979"/>
              <a:ext cx="475" cy="415"/>
            </a:xfrm>
            <a:custGeom>
              <a:avLst/>
              <a:gdLst>
                <a:gd name="T0" fmla="*/ 7 w 475"/>
                <a:gd name="T1" fmla="*/ 415 h 415"/>
                <a:gd name="T2" fmla="*/ 2 w 475"/>
                <a:gd name="T3" fmla="*/ 406 h 415"/>
                <a:gd name="T4" fmla="*/ 0 w 475"/>
                <a:gd name="T5" fmla="*/ 394 h 415"/>
                <a:gd name="T6" fmla="*/ 4 w 475"/>
                <a:gd name="T7" fmla="*/ 369 h 415"/>
                <a:gd name="T8" fmla="*/ 20 w 475"/>
                <a:gd name="T9" fmla="*/ 339 h 415"/>
                <a:gd name="T10" fmla="*/ 47 w 475"/>
                <a:gd name="T11" fmla="*/ 310 h 415"/>
                <a:gd name="T12" fmla="*/ 80 w 475"/>
                <a:gd name="T13" fmla="*/ 277 h 415"/>
                <a:gd name="T14" fmla="*/ 119 w 475"/>
                <a:gd name="T15" fmla="*/ 241 h 415"/>
                <a:gd name="T16" fmla="*/ 161 w 475"/>
                <a:gd name="T17" fmla="*/ 206 h 415"/>
                <a:gd name="T18" fmla="*/ 209 w 475"/>
                <a:gd name="T19" fmla="*/ 171 h 415"/>
                <a:gd name="T20" fmla="*/ 303 w 475"/>
                <a:gd name="T21" fmla="*/ 106 h 415"/>
                <a:gd name="T22" fmla="*/ 387 w 475"/>
                <a:gd name="T23" fmla="*/ 50 h 415"/>
                <a:gd name="T24" fmla="*/ 470 w 475"/>
                <a:gd name="T25" fmla="*/ 0 h 415"/>
                <a:gd name="T26" fmla="*/ 475 w 475"/>
                <a:gd name="T27" fmla="*/ 5 h 415"/>
                <a:gd name="T28" fmla="*/ 391 w 475"/>
                <a:gd name="T29" fmla="*/ 55 h 415"/>
                <a:gd name="T30" fmla="*/ 308 w 475"/>
                <a:gd name="T31" fmla="*/ 111 h 415"/>
                <a:gd name="T32" fmla="*/ 213 w 475"/>
                <a:gd name="T33" fmla="*/ 176 h 415"/>
                <a:gd name="T34" fmla="*/ 166 w 475"/>
                <a:gd name="T35" fmla="*/ 210 h 415"/>
                <a:gd name="T36" fmla="*/ 124 w 475"/>
                <a:gd name="T37" fmla="*/ 246 h 415"/>
                <a:gd name="T38" fmla="*/ 84 w 475"/>
                <a:gd name="T39" fmla="*/ 280 h 415"/>
                <a:gd name="T40" fmla="*/ 52 w 475"/>
                <a:gd name="T41" fmla="*/ 314 h 415"/>
                <a:gd name="T42" fmla="*/ 24 w 475"/>
                <a:gd name="T43" fmla="*/ 344 h 415"/>
                <a:gd name="T44" fmla="*/ 9 w 475"/>
                <a:gd name="T45" fmla="*/ 372 h 415"/>
                <a:gd name="T46" fmla="*/ 4 w 475"/>
                <a:gd name="T47" fmla="*/ 394 h 415"/>
                <a:gd name="T48" fmla="*/ 7 w 475"/>
                <a:gd name="T49" fmla="*/ 400 h 415"/>
                <a:gd name="T50" fmla="*/ 13 w 475"/>
                <a:gd name="T51" fmla="*/ 410 h 415"/>
                <a:gd name="T52" fmla="*/ 7 w 475"/>
                <a:gd name="T53" fmla="*/ 415 h 41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75"/>
                <a:gd name="T82" fmla="*/ 0 h 415"/>
                <a:gd name="T83" fmla="*/ 475 w 475"/>
                <a:gd name="T84" fmla="*/ 415 h 41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75" h="415">
                  <a:moveTo>
                    <a:pt x="7" y="415"/>
                  </a:moveTo>
                  <a:lnTo>
                    <a:pt x="2" y="406"/>
                  </a:lnTo>
                  <a:lnTo>
                    <a:pt x="0" y="394"/>
                  </a:lnTo>
                  <a:lnTo>
                    <a:pt x="4" y="369"/>
                  </a:lnTo>
                  <a:lnTo>
                    <a:pt x="20" y="339"/>
                  </a:lnTo>
                  <a:lnTo>
                    <a:pt x="47" y="310"/>
                  </a:lnTo>
                  <a:lnTo>
                    <a:pt x="80" y="277"/>
                  </a:lnTo>
                  <a:lnTo>
                    <a:pt x="119" y="241"/>
                  </a:lnTo>
                  <a:lnTo>
                    <a:pt x="161" y="206"/>
                  </a:lnTo>
                  <a:lnTo>
                    <a:pt x="209" y="171"/>
                  </a:lnTo>
                  <a:lnTo>
                    <a:pt x="303" y="106"/>
                  </a:lnTo>
                  <a:lnTo>
                    <a:pt x="387" y="50"/>
                  </a:lnTo>
                  <a:lnTo>
                    <a:pt x="470" y="0"/>
                  </a:lnTo>
                  <a:lnTo>
                    <a:pt x="475" y="5"/>
                  </a:lnTo>
                  <a:lnTo>
                    <a:pt x="391" y="55"/>
                  </a:lnTo>
                  <a:lnTo>
                    <a:pt x="308" y="111"/>
                  </a:lnTo>
                  <a:lnTo>
                    <a:pt x="213" y="176"/>
                  </a:lnTo>
                  <a:lnTo>
                    <a:pt x="166" y="210"/>
                  </a:lnTo>
                  <a:lnTo>
                    <a:pt x="124" y="246"/>
                  </a:lnTo>
                  <a:lnTo>
                    <a:pt x="84" y="280"/>
                  </a:lnTo>
                  <a:lnTo>
                    <a:pt x="52" y="314"/>
                  </a:lnTo>
                  <a:lnTo>
                    <a:pt x="24" y="344"/>
                  </a:lnTo>
                  <a:lnTo>
                    <a:pt x="9" y="372"/>
                  </a:lnTo>
                  <a:lnTo>
                    <a:pt x="4" y="394"/>
                  </a:lnTo>
                  <a:lnTo>
                    <a:pt x="7" y="400"/>
                  </a:lnTo>
                  <a:lnTo>
                    <a:pt x="13" y="410"/>
                  </a:lnTo>
                  <a:lnTo>
                    <a:pt x="7" y="415"/>
                  </a:lnTo>
                  <a:close/>
                </a:path>
              </a:pathLst>
            </a:custGeom>
            <a:solidFill>
              <a:srgbClr val="844CD6"/>
            </a:solidFill>
            <a:ln w="9525">
              <a:noFill/>
              <a:round/>
              <a:headEnd/>
              <a:tailEnd/>
            </a:ln>
          </p:spPr>
          <p:txBody>
            <a:bodyPr/>
            <a:lstStyle/>
            <a:p>
              <a:endParaRPr lang="ru-RU"/>
            </a:p>
          </p:txBody>
        </p:sp>
        <p:sp>
          <p:nvSpPr>
            <p:cNvPr id="23138" name="Freeform 2011"/>
            <p:cNvSpPr>
              <a:spLocks/>
            </p:cNvSpPr>
            <p:nvPr/>
          </p:nvSpPr>
          <p:spPr bwMode="auto">
            <a:xfrm>
              <a:off x="1561" y="3389"/>
              <a:ext cx="6" cy="5"/>
            </a:xfrm>
            <a:custGeom>
              <a:avLst/>
              <a:gdLst>
                <a:gd name="T0" fmla="*/ 0 w 6"/>
                <a:gd name="T1" fmla="*/ 5 h 5"/>
                <a:gd name="T2" fmla="*/ 6 w 6"/>
                <a:gd name="T3" fmla="*/ 0 h 5"/>
                <a:gd name="T4" fmla="*/ 0 w 6"/>
                <a:gd name="T5" fmla="*/ 5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0" y="5"/>
                  </a:moveTo>
                  <a:lnTo>
                    <a:pt x="6" y="0"/>
                  </a:lnTo>
                  <a:lnTo>
                    <a:pt x="0" y="5"/>
                  </a:lnTo>
                  <a:close/>
                </a:path>
              </a:pathLst>
            </a:custGeom>
            <a:solidFill>
              <a:srgbClr val="844CD6"/>
            </a:solidFill>
            <a:ln w="9525">
              <a:noFill/>
              <a:round/>
              <a:headEnd/>
              <a:tailEnd/>
            </a:ln>
          </p:spPr>
          <p:txBody>
            <a:bodyPr/>
            <a:lstStyle/>
            <a:p>
              <a:endParaRPr lang="ru-RU"/>
            </a:p>
          </p:txBody>
        </p:sp>
        <p:sp>
          <p:nvSpPr>
            <p:cNvPr id="23139" name="Freeform 2012"/>
            <p:cNvSpPr>
              <a:spLocks/>
            </p:cNvSpPr>
            <p:nvPr/>
          </p:nvSpPr>
          <p:spPr bwMode="auto">
            <a:xfrm>
              <a:off x="2025" y="2978"/>
              <a:ext cx="4" cy="5"/>
            </a:xfrm>
            <a:custGeom>
              <a:avLst/>
              <a:gdLst>
                <a:gd name="T0" fmla="*/ 0 w 4"/>
                <a:gd name="T1" fmla="*/ 0 h 5"/>
                <a:gd name="T2" fmla="*/ 4 w 4"/>
                <a:gd name="T3" fmla="*/ 5 h 5"/>
                <a:gd name="T4" fmla="*/ 0 w 4"/>
                <a:gd name="T5" fmla="*/ 0 h 5"/>
                <a:gd name="T6" fmla="*/ 4 w 4"/>
                <a:gd name="T7" fmla="*/ 5 h 5"/>
                <a:gd name="T8" fmla="*/ 0 w 4"/>
                <a:gd name="T9" fmla="*/ 0 h 5"/>
                <a:gd name="T10" fmla="*/ 0 60000 65536"/>
                <a:gd name="T11" fmla="*/ 0 60000 65536"/>
                <a:gd name="T12" fmla="*/ 0 60000 65536"/>
                <a:gd name="T13" fmla="*/ 0 60000 65536"/>
                <a:gd name="T14" fmla="*/ 0 60000 65536"/>
                <a:gd name="T15" fmla="*/ 0 w 4"/>
                <a:gd name="T16" fmla="*/ 0 h 5"/>
                <a:gd name="T17" fmla="*/ 4 w 4"/>
                <a:gd name="T18" fmla="*/ 5 h 5"/>
              </a:gdLst>
              <a:ahLst/>
              <a:cxnLst>
                <a:cxn ang="T10">
                  <a:pos x="T0" y="T1"/>
                </a:cxn>
                <a:cxn ang="T11">
                  <a:pos x="T2" y="T3"/>
                </a:cxn>
                <a:cxn ang="T12">
                  <a:pos x="T4" y="T5"/>
                </a:cxn>
                <a:cxn ang="T13">
                  <a:pos x="T6" y="T7"/>
                </a:cxn>
                <a:cxn ang="T14">
                  <a:pos x="T8" y="T9"/>
                </a:cxn>
              </a:cxnLst>
              <a:rect l="T15" t="T16" r="T17" b="T18"/>
              <a:pathLst>
                <a:path w="4" h="5">
                  <a:moveTo>
                    <a:pt x="0" y="0"/>
                  </a:moveTo>
                  <a:lnTo>
                    <a:pt x="4" y="5"/>
                  </a:lnTo>
                  <a:lnTo>
                    <a:pt x="0" y="0"/>
                  </a:lnTo>
                  <a:lnTo>
                    <a:pt x="4" y="5"/>
                  </a:lnTo>
                  <a:lnTo>
                    <a:pt x="0" y="0"/>
                  </a:lnTo>
                  <a:close/>
                </a:path>
              </a:pathLst>
            </a:custGeom>
            <a:solidFill>
              <a:srgbClr val="844CD6"/>
            </a:solidFill>
            <a:ln w="9525">
              <a:noFill/>
              <a:round/>
              <a:headEnd/>
              <a:tailEnd/>
            </a:ln>
          </p:spPr>
          <p:txBody>
            <a:bodyPr/>
            <a:lstStyle/>
            <a:p>
              <a:endParaRPr lang="ru-RU"/>
            </a:p>
          </p:txBody>
        </p:sp>
        <p:sp>
          <p:nvSpPr>
            <p:cNvPr id="23140" name="Freeform 2013"/>
            <p:cNvSpPr>
              <a:spLocks/>
            </p:cNvSpPr>
            <p:nvPr/>
          </p:nvSpPr>
          <p:spPr bwMode="auto">
            <a:xfrm>
              <a:off x="1991" y="3017"/>
              <a:ext cx="89" cy="27"/>
            </a:xfrm>
            <a:custGeom>
              <a:avLst/>
              <a:gdLst>
                <a:gd name="T0" fmla="*/ 85 w 89"/>
                <a:gd name="T1" fmla="*/ 19 h 27"/>
                <a:gd name="T2" fmla="*/ 78 w 89"/>
                <a:gd name="T3" fmla="*/ 13 h 27"/>
                <a:gd name="T4" fmla="*/ 62 w 89"/>
                <a:gd name="T5" fmla="*/ 7 h 27"/>
                <a:gd name="T6" fmla="*/ 49 w 89"/>
                <a:gd name="T7" fmla="*/ 6 h 27"/>
                <a:gd name="T8" fmla="*/ 34 w 89"/>
                <a:gd name="T9" fmla="*/ 7 h 27"/>
                <a:gd name="T10" fmla="*/ 20 w 89"/>
                <a:gd name="T11" fmla="*/ 13 h 27"/>
                <a:gd name="T12" fmla="*/ 4 w 89"/>
                <a:gd name="T13" fmla="*/ 27 h 27"/>
                <a:gd name="T14" fmla="*/ 0 w 89"/>
                <a:gd name="T15" fmla="*/ 22 h 27"/>
                <a:gd name="T16" fmla="*/ 15 w 89"/>
                <a:gd name="T17" fmla="*/ 9 h 27"/>
                <a:gd name="T18" fmla="*/ 33 w 89"/>
                <a:gd name="T19" fmla="*/ 2 h 27"/>
                <a:gd name="T20" fmla="*/ 49 w 89"/>
                <a:gd name="T21" fmla="*/ 0 h 27"/>
                <a:gd name="T22" fmla="*/ 64 w 89"/>
                <a:gd name="T23" fmla="*/ 1 h 27"/>
                <a:gd name="T24" fmla="*/ 83 w 89"/>
                <a:gd name="T25" fmla="*/ 9 h 27"/>
                <a:gd name="T26" fmla="*/ 89 w 89"/>
                <a:gd name="T27" fmla="*/ 15 h 27"/>
                <a:gd name="T28" fmla="*/ 85 w 89"/>
                <a:gd name="T29" fmla="*/ 19 h 2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9"/>
                <a:gd name="T46" fmla="*/ 0 h 27"/>
                <a:gd name="T47" fmla="*/ 89 w 89"/>
                <a:gd name="T48" fmla="*/ 27 h 2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9" h="27">
                  <a:moveTo>
                    <a:pt x="85" y="19"/>
                  </a:moveTo>
                  <a:lnTo>
                    <a:pt x="78" y="13"/>
                  </a:lnTo>
                  <a:lnTo>
                    <a:pt x="62" y="7"/>
                  </a:lnTo>
                  <a:lnTo>
                    <a:pt x="49" y="6"/>
                  </a:lnTo>
                  <a:lnTo>
                    <a:pt x="34" y="7"/>
                  </a:lnTo>
                  <a:lnTo>
                    <a:pt x="20" y="13"/>
                  </a:lnTo>
                  <a:lnTo>
                    <a:pt x="4" y="27"/>
                  </a:lnTo>
                  <a:lnTo>
                    <a:pt x="0" y="22"/>
                  </a:lnTo>
                  <a:lnTo>
                    <a:pt x="15" y="9"/>
                  </a:lnTo>
                  <a:lnTo>
                    <a:pt x="33" y="2"/>
                  </a:lnTo>
                  <a:lnTo>
                    <a:pt x="49" y="0"/>
                  </a:lnTo>
                  <a:lnTo>
                    <a:pt x="64" y="1"/>
                  </a:lnTo>
                  <a:lnTo>
                    <a:pt x="83" y="9"/>
                  </a:lnTo>
                  <a:lnTo>
                    <a:pt x="89" y="15"/>
                  </a:lnTo>
                  <a:lnTo>
                    <a:pt x="85" y="19"/>
                  </a:lnTo>
                  <a:close/>
                </a:path>
              </a:pathLst>
            </a:custGeom>
            <a:solidFill>
              <a:srgbClr val="C195DB"/>
            </a:solidFill>
            <a:ln w="9525">
              <a:noFill/>
              <a:round/>
              <a:headEnd/>
              <a:tailEnd/>
            </a:ln>
          </p:spPr>
          <p:txBody>
            <a:bodyPr/>
            <a:lstStyle/>
            <a:p>
              <a:endParaRPr lang="ru-RU"/>
            </a:p>
          </p:txBody>
        </p:sp>
        <p:sp>
          <p:nvSpPr>
            <p:cNvPr id="23141" name="Freeform 2014"/>
            <p:cNvSpPr>
              <a:spLocks/>
            </p:cNvSpPr>
            <p:nvPr/>
          </p:nvSpPr>
          <p:spPr bwMode="auto">
            <a:xfrm>
              <a:off x="1563" y="3042"/>
              <a:ext cx="432" cy="362"/>
            </a:xfrm>
            <a:custGeom>
              <a:avLst/>
              <a:gdLst>
                <a:gd name="T0" fmla="*/ 432 w 432"/>
                <a:gd name="T1" fmla="*/ 5 h 362"/>
                <a:gd name="T2" fmla="*/ 356 w 432"/>
                <a:gd name="T3" fmla="*/ 90 h 362"/>
                <a:gd name="T4" fmla="*/ 294 w 432"/>
                <a:gd name="T5" fmla="*/ 157 h 362"/>
                <a:gd name="T6" fmla="*/ 226 w 432"/>
                <a:gd name="T7" fmla="*/ 225 h 362"/>
                <a:gd name="T8" fmla="*/ 192 w 432"/>
                <a:gd name="T9" fmla="*/ 257 h 362"/>
                <a:gd name="T10" fmla="*/ 156 w 432"/>
                <a:gd name="T11" fmla="*/ 287 h 362"/>
                <a:gd name="T12" fmla="*/ 123 w 432"/>
                <a:gd name="T13" fmla="*/ 315 h 362"/>
                <a:gd name="T14" fmla="*/ 93 w 432"/>
                <a:gd name="T15" fmla="*/ 335 h 362"/>
                <a:gd name="T16" fmla="*/ 62 w 432"/>
                <a:gd name="T17" fmla="*/ 353 h 362"/>
                <a:gd name="T18" fmla="*/ 38 w 432"/>
                <a:gd name="T19" fmla="*/ 362 h 362"/>
                <a:gd name="T20" fmla="*/ 17 w 432"/>
                <a:gd name="T21" fmla="*/ 362 h 362"/>
                <a:gd name="T22" fmla="*/ 0 w 432"/>
                <a:gd name="T23" fmla="*/ 353 h 362"/>
                <a:gd name="T24" fmla="*/ 3 w 432"/>
                <a:gd name="T25" fmla="*/ 348 h 362"/>
                <a:gd name="T26" fmla="*/ 19 w 432"/>
                <a:gd name="T27" fmla="*/ 356 h 362"/>
                <a:gd name="T28" fmla="*/ 36 w 432"/>
                <a:gd name="T29" fmla="*/ 356 h 362"/>
                <a:gd name="T30" fmla="*/ 62 w 432"/>
                <a:gd name="T31" fmla="*/ 347 h 362"/>
                <a:gd name="T32" fmla="*/ 88 w 432"/>
                <a:gd name="T33" fmla="*/ 330 h 362"/>
                <a:gd name="T34" fmla="*/ 118 w 432"/>
                <a:gd name="T35" fmla="*/ 310 h 362"/>
                <a:gd name="T36" fmla="*/ 152 w 432"/>
                <a:gd name="T37" fmla="*/ 283 h 362"/>
                <a:gd name="T38" fmla="*/ 187 w 432"/>
                <a:gd name="T39" fmla="*/ 253 h 362"/>
                <a:gd name="T40" fmla="*/ 222 w 432"/>
                <a:gd name="T41" fmla="*/ 219 h 362"/>
                <a:gd name="T42" fmla="*/ 290 w 432"/>
                <a:gd name="T43" fmla="*/ 152 h 362"/>
                <a:gd name="T44" fmla="*/ 352 w 432"/>
                <a:gd name="T45" fmla="*/ 86 h 362"/>
                <a:gd name="T46" fmla="*/ 428 w 432"/>
                <a:gd name="T47" fmla="*/ 0 h 362"/>
                <a:gd name="T48" fmla="*/ 432 w 432"/>
                <a:gd name="T49" fmla="*/ 5 h 36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32"/>
                <a:gd name="T76" fmla="*/ 0 h 362"/>
                <a:gd name="T77" fmla="*/ 432 w 432"/>
                <a:gd name="T78" fmla="*/ 362 h 36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32" h="362">
                  <a:moveTo>
                    <a:pt x="432" y="5"/>
                  </a:moveTo>
                  <a:lnTo>
                    <a:pt x="356" y="90"/>
                  </a:lnTo>
                  <a:lnTo>
                    <a:pt x="294" y="157"/>
                  </a:lnTo>
                  <a:lnTo>
                    <a:pt x="226" y="225"/>
                  </a:lnTo>
                  <a:lnTo>
                    <a:pt x="192" y="257"/>
                  </a:lnTo>
                  <a:lnTo>
                    <a:pt x="156" y="287"/>
                  </a:lnTo>
                  <a:lnTo>
                    <a:pt x="123" y="315"/>
                  </a:lnTo>
                  <a:lnTo>
                    <a:pt x="93" y="335"/>
                  </a:lnTo>
                  <a:lnTo>
                    <a:pt x="62" y="353"/>
                  </a:lnTo>
                  <a:lnTo>
                    <a:pt x="38" y="362"/>
                  </a:lnTo>
                  <a:lnTo>
                    <a:pt x="17" y="362"/>
                  </a:lnTo>
                  <a:lnTo>
                    <a:pt x="0" y="353"/>
                  </a:lnTo>
                  <a:lnTo>
                    <a:pt x="3" y="348"/>
                  </a:lnTo>
                  <a:lnTo>
                    <a:pt x="19" y="356"/>
                  </a:lnTo>
                  <a:lnTo>
                    <a:pt x="36" y="356"/>
                  </a:lnTo>
                  <a:lnTo>
                    <a:pt x="62" y="347"/>
                  </a:lnTo>
                  <a:lnTo>
                    <a:pt x="88" y="330"/>
                  </a:lnTo>
                  <a:lnTo>
                    <a:pt x="118" y="310"/>
                  </a:lnTo>
                  <a:lnTo>
                    <a:pt x="152" y="283"/>
                  </a:lnTo>
                  <a:lnTo>
                    <a:pt x="187" y="253"/>
                  </a:lnTo>
                  <a:lnTo>
                    <a:pt x="222" y="219"/>
                  </a:lnTo>
                  <a:lnTo>
                    <a:pt x="290" y="152"/>
                  </a:lnTo>
                  <a:lnTo>
                    <a:pt x="352" y="86"/>
                  </a:lnTo>
                  <a:lnTo>
                    <a:pt x="428" y="0"/>
                  </a:lnTo>
                  <a:lnTo>
                    <a:pt x="432" y="5"/>
                  </a:lnTo>
                  <a:close/>
                </a:path>
              </a:pathLst>
            </a:custGeom>
            <a:solidFill>
              <a:srgbClr val="C195DB"/>
            </a:solidFill>
            <a:ln w="9525">
              <a:noFill/>
              <a:round/>
              <a:headEnd/>
              <a:tailEnd/>
            </a:ln>
          </p:spPr>
          <p:txBody>
            <a:bodyPr/>
            <a:lstStyle/>
            <a:p>
              <a:endParaRPr lang="ru-RU"/>
            </a:p>
          </p:txBody>
        </p:sp>
        <p:sp>
          <p:nvSpPr>
            <p:cNvPr id="23142" name="Freeform 2015"/>
            <p:cNvSpPr>
              <a:spLocks/>
            </p:cNvSpPr>
            <p:nvPr/>
          </p:nvSpPr>
          <p:spPr bwMode="auto">
            <a:xfrm>
              <a:off x="1989" y="3041"/>
              <a:ext cx="5" cy="3"/>
            </a:xfrm>
            <a:custGeom>
              <a:avLst/>
              <a:gdLst>
                <a:gd name="T0" fmla="*/ 0 w 5"/>
                <a:gd name="T1" fmla="*/ 0 h 3"/>
                <a:gd name="T2" fmla="*/ 5 w 5"/>
                <a:gd name="T3" fmla="*/ 3 h 3"/>
                <a:gd name="T4" fmla="*/ 0 w 5"/>
                <a:gd name="T5" fmla="*/ 0 h 3"/>
                <a:gd name="T6" fmla="*/ 0 60000 65536"/>
                <a:gd name="T7" fmla="*/ 0 60000 65536"/>
                <a:gd name="T8" fmla="*/ 0 60000 65536"/>
                <a:gd name="T9" fmla="*/ 0 w 5"/>
                <a:gd name="T10" fmla="*/ 0 h 3"/>
                <a:gd name="T11" fmla="*/ 5 w 5"/>
                <a:gd name="T12" fmla="*/ 3 h 3"/>
              </a:gdLst>
              <a:ahLst/>
              <a:cxnLst>
                <a:cxn ang="T6">
                  <a:pos x="T0" y="T1"/>
                </a:cxn>
                <a:cxn ang="T7">
                  <a:pos x="T2" y="T3"/>
                </a:cxn>
                <a:cxn ang="T8">
                  <a:pos x="T4" y="T5"/>
                </a:cxn>
              </a:cxnLst>
              <a:rect l="T9" t="T10" r="T11" b="T12"/>
              <a:pathLst>
                <a:path w="5" h="3">
                  <a:moveTo>
                    <a:pt x="0" y="0"/>
                  </a:moveTo>
                  <a:lnTo>
                    <a:pt x="5" y="3"/>
                  </a:lnTo>
                  <a:lnTo>
                    <a:pt x="0" y="0"/>
                  </a:lnTo>
                  <a:close/>
                </a:path>
              </a:pathLst>
            </a:custGeom>
            <a:solidFill>
              <a:srgbClr val="C195DB"/>
            </a:solidFill>
            <a:ln w="9525">
              <a:noFill/>
              <a:round/>
              <a:headEnd/>
              <a:tailEnd/>
            </a:ln>
          </p:spPr>
          <p:txBody>
            <a:bodyPr/>
            <a:lstStyle/>
            <a:p>
              <a:endParaRPr lang="ru-RU"/>
            </a:p>
          </p:txBody>
        </p:sp>
        <p:sp>
          <p:nvSpPr>
            <p:cNvPr id="23143" name="Freeform 2016"/>
            <p:cNvSpPr>
              <a:spLocks/>
            </p:cNvSpPr>
            <p:nvPr/>
          </p:nvSpPr>
          <p:spPr bwMode="auto">
            <a:xfrm>
              <a:off x="1556" y="3008"/>
              <a:ext cx="412" cy="386"/>
            </a:xfrm>
            <a:custGeom>
              <a:avLst/>
              <a:gdLst>
                <a:gd name="T0" fmla="*/ 7 w 412"/>
                <a:gd name="T1" fmla="*/ 386 h 386"/>
                <a:gd name="T2" fmla="*/ 1 w 412"/>
                <a:gd name="T3" fmla="*/ 378 h 386"/>
                <a:gd name="T4" fmla="*/ 1 w 412"/>
                <a:gd name="T5" fmla="*/ 369 h 386"/>
                <a:gd name="T6" fmla="*/ 0 w 412"/>
                <a:gd name="T7" fmla="*/ 359 h 386"/>
                <a:gd name="T8" fmla="*/ 3 w 412"/>
                <a:gd name="T9" fmla="*/ 346 h 386"/>
                <a:gd name="T10" fmla="*/ 8 w 412"/>
                <a:gd name="T11" fmla="*/ 335 h 386"/>
                <a:gd name="T12" fmla="*/ 14 w 412"/>
                <a:gd name="T13" fmla="*/ 320 h 386"/>
                <a:gd name="T14" fmla="*/ 35 w 412"/>
                <a:gd name="T15" fmla="*/ 295 h 386"/>
                <a:gd name="T16" fmla="*/ 60 w 412"/>
                <a:gd name="T17" fmla="*/ 269 h 386"/>
                <a:gd name="T18" fmla="*/ 91 w 412"/>
                <a:gd name="T19" fmla="*/ 237 h 386"/>
                <a:gd name="T20" fmla="*/ 164 w 412"/>
                <a:gd name="T21" fmla="*/ 175 h 386"/>
                <a:gd name="T22" fmla="*/ 243 w 412"/>
                <a:gd name="T23" fmla="*/ 116 h 386"/>
                <a:gd name="T24" fmla="*/ 316 w 412"/>
                <a:gd name="T25" fmla="*/ 63 h 386"/>
                <a:gd name="T26" fmla="*/ 408 w 412"/>
                <a:gd name="T27" fmla="*/ 0 h 386"/>
                <a:gd name="T28" fmla="*/ 412 w 412"/>
                <a:gd name="T29" fmla="*/ 4 h 386"/>
                <a:gd name="T30" fmla="*/ 320 w 412"/>
                <a:gd name="T31" fmla="*/ 68 h 386"/>
                <a:gd name="T32" fmla="*/ 248 w 412"/>
                <a:gd name="T33" fmla="*/ 120 h 386"/>
                <a:gd name="T34" fmla="*/ 169 w 412"/>
                <a:gd name="T35" fmla="*/ 180 h 386"/>
                <a:gd name="T36" fmla="*/ 96 w 412"/>
                <a:gd name="T37" fmla="*/ 241 h 386"/>
                <a:gd name="T38" fmla="*/ 65 w 412"/>
                <a:gd name="T39" fmla="*/ 271 h 386"/>
                <a:gd name="T40" fmla="*/ 40 w 412"/>
                <a:gd name="T41" fmla="*/ 301 h 386"/>
                <a:gd name="T42" fmla="*/ 19 w 412"/>
                <a:gd name="T43" fmla="*/ 326 h 386"/>
                <a:gd name="T44" fmla="*/ 12 w 412"/>
                <a:gd name="T45" fmla="*/ 339 h 386"/>
                <a:gd name="T46" fmla="*/ 8 w 412"/>
                <a:gd name="T47" fmla="*/ 350 h 386"/>
                <a:gd name="T48" fmla="*/ 5 w 412"/>
                <a:gd name="T49" fmla="*/ 359 h 386"/>
                <a:gd name="T50" fmla="*/ 5 w 412"/>
                <a:gd name="T51" fmla="*/ 369 h 386"/>
                <a:gd name="T52" fmla="*/ 7 w 412"/>
                <a:gd name="T53" fmla="*/ 373 h 386"/>
                <a:gd name="T54" fmla="*/ 12 w 412"/>
                <a:gd name="T55" fmla="*/ 381 h 386"/>
                <a:gd name="T56" fmla="*/ 7 w 412"/>
                <a:gd name="T57" fmla="*/ 386 h 38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412"/>
                <a:gd name="T88" fmla="*/ 0 h 386"/>
                <a:gd name="T89" fmla="*/ 412 w 412"/>
                <a:gd name="T90" fmla="*/ 386 h 38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412" h="386">
                  <a:moveTo>
                    <a:pt x="7" y="386"/>
                  </a:moveTo>
                  <a:lnTo>
                    <a:pt x="1" y="378"/>
                  </a:lnTo>
                  <a:lnTo>
                    <a:pt x="1" y="369"/>
                  </a:lnTo>
                  <a:lnTo>
                    <a:pt x="0" y="359"/>
                  </a:lnTo>
                  <a:lnTo>
                    <a:pt x="3" y="346"/>
                  </a:lnTo>
                  <a:lnTo>
                    <a:pt x="8" y="335"/>
                  </a:lnTo>
                  <a:lnTo>
                    <a:pt x="14" y="320"/>
                  </a:lnTo>
                  <a:lnTo>
                    <a:pt x="35" y="295"/>
                  </a:lnTo>
                  <a:lnTo>
                    <a:pt x="60" y="269"/>
                  </a:lnTo>
                  <a:lnTo>
                    <a:pt x="91" y="237"/>
                  </a:lnTo>
                  <a:lnTo>
                    <a:pt x="164" y="175"/>
                  </a:lnTo>
                  <a:lnTo>
                    <a:pt x="243" y="116"/>
                  </a:lnTo>
                  <a:lnTo>
                    <a:pt x="316" y="63"/>
                  </a:lnTo>
                  <a:lnTo>
                    <a:pt x="408" y="0"/>
                  </a:lnTo>
                  <a:lnTo>
                    <a:pt x="412" y="4"/>
                  </a:lnTo>
                  <a:lnTo>
                    <a:pt x="320" y="68"/>
                  </a:lnTo>
                  <a:lnTo>
                    <a:pt x="248" y="120"/>
                  </a:lnTo>
                  <a:lnTo>
                    <a:pt x="169" y="180"/>
                  </a:lnTo>
                  <a:lnTo>
                    <a:pt x="96" y="241"/>
                  </a:lnTo>
                  <a:lnTo>
                    <a:pt x="65" y="271"/>
                  </a:lnTo>
                  <a:lnTo>
                    <a:pt x="40" y="301"/>
                  </a:lnTo>
                  <a:lnTo>
                    <a:pt x="19" y="326"/>
                  </a:lnTo>
                  <a:lnTo>
                    <a:pt x="12" y="339"/>
                  </a:lnTo>
                  <a:lnTo>
                    <a:pt x="8" y="350"/>
                  </a:lnTo>
                  <a:lnTo>
                    <a:pt x="5" y="359"/>
                  </a:lnTo>
                  <a:lnTo>
                    <a:pt x="5" y="369"/>
                  </a:lnTo>
                  <a:lnTo>
                    <a:pt x="7" y="373"/>
                  </a:lnTo>
                  <a:lnTo>
                    <a:pt x="12" y="381"/>
                  </a:lnTo>
                  <a:lnTo>
                    <a:pt x="7" y="386"/>
                  </a:lnTo>
                  <a:close/>
                </a:path>
              </a:pathLst>
            </a:custGeom>
            <a:solidFill>
              <a:srgbClr val="C195DB"/>
            </a:solidFill>
            <a:ln w="9525">
              <a:noFill/>
              <a:round/>
              <a:headEnd/>
              <a:tailEnd/>
            </a:ln>
          </p:spPr>
          <p:txBody>
            <a:bodyPr/>
            <a:lstStyle/>
            <a:p>
              <a:endParaRPr lang="ru-RU"/>
            </a:p>
          </p:txBody>
        </p:sp>
        <p:sp>
          <p:nvSpPr>
            <p:cNvPr id="23144" name="Freeform 2017"/>
            <p:cNvSpPr>
              <a:spLocks/>
            </p:cNvSpPr>
            <p:nvPr/>
          </p:nvSpPr>
          <p:spPr bwMode="auto">
            <a:xfrm>
              <a:off x="1561" y="3389"/>
              <a:ext cx="6" cy="5"/>
            </a:xfrm>
            <a:custGeom>
              <a:avLst/>
              <a:gdLst>
                <a:gd name="T0" fmla="*/ 2 w 6"/>
                <a:gd name="T1" fmla="*/ 5 h 5"/>
                <a:gd name="T2" fmla="*/ 0 w 6"/>
                <a:gd name="T3" fmla="*/ 5 h 5"/>
                <a:gd name="T4" fmla="*/ 6 w 6"/>
                <a:gd name="T5" fmla="*/ 0 h 5"/>
                <a:gd name="T6" fmla="*/ 2 w 6"/>
                <a:gd name="T7" fmla="*/ 5 h 5"/>
                <a:gd name="T8" fmla="*/ 0 60000 65536"/>
                <a:gd name="T9" fmla="*/ 0 60000 65536"/>
                <a:gd name="T10" fmla="*/ 0 60000 65536"/>
                <a:gd name="T11" fmla="*/ 0 60000 65536"/>
                <a:gd name="T12" fmla="*/ 0 w 6"/>
                <a:gd name="T13" fmla="*/ 0 h 5"/>
                <a:gd name="T14" fmla="*/ 6 w 6"/>
                <a:gd name="T15" fmla="*/ 5 h 5"/>
              </a:gdLst>
              <a:ahLst/>
              <a:cxnLst>
                <a:cxn ang="T8">
                  <a:pos x="T0" y="T1"/>
                </a:cxn>
                <a:cxn ang="T9">
                  <a:pos x="T2" y="T3"/>
                </a:cxn>
                <a:cxn ang="T10">
                  <a:pos x="T4" y="T5"/>
                </a:cxn>
                <a:cxn ang="T11">
                  <a:pos x="T6" y="T7"/>
                </a:cxn>
              </a:cxnLst>
              <a:rect l="T12" t="T13" r="T14" b="T15"/>
              <a:pathLst>
                <a:path w="6" h="5">
                  <a:moveTo>
                    <a:pt x="2" y="5"/>
                  </a:moveTo>
                  <a:lnTo>
                    <a:pt x="0" y="5"/>
                  </a:lnTo>
                  <a:lnTo>
                    <a:pt x="6" y="0"/>
                  </a:lnTo>
                  <a:lnTo>
                    <a:pt x="2" y="5"/>
                  </a:lnTo>
                  <a:close/>
                </a:path>
              </a:pathLst>
            </a:custGeom>
            <a:solidFill>
              <a:srgbClr val="C195DB"/>
            </a:solidFill>
            <a:ln w="9525">
              <a:noFill/>
              <a:round/>
              <a:headEnd/>
              <a:tailEnd/>
            </a:ln>
          </p:spPr>
          <p:txBody>
            <a:bodyPr/>
            <a:lstStyle/>
            <a:p>
              <a:endParaRPr lang="ru-RU"/>
            </a:p>
          </p:txBody>
        </p:sp>
        <p:sp>
          <p:nvSpPr>
            <p:cNvPr id="23145" name="Freeform 2018"/>
            <p:cNvSpPr>
              <a:spLocks/>
            </p:cNvSpPr>
            <p:nvPr/>
          </p:nvSpPr>
          <p:spPr bwMode="auto">
            <a:xfrm>
              <a:off x="1961" y="2927"/>
              <a:ext cx="34" cy="87"/>
            </a:xfrm>
            <a:custGeom>
              <a:avLst/>
              <a:gdLst>
                <a:gd name="T0" fmla="*/ 0 w 34"/>
                <a:gd name="T1" fmla="*/ 83 h 87"/>
                <a:gd name="T2" fmla="*/ 16 w 34"/>
                <a:gd name="T3" fmla="*/ 67 h 87"/>
                <a:gd name="T4" fmla="*/ 26 w 34"/>
                <a:gd name="T5" fmla="*/ 54 h 87"/>
                <a:gd name="T6" fmla="*/ 30 w 34"/>
                <a:gd name="T7" fmla="*/ 43 h 87"/>
                <a:gd name="T8" fmla="*/ 28 w 34"/>
                <a:gd name="T9" fmla="*/ 32 h 87"/>
                <a:gd name="T10" fmla="*/ 20 w 34"/>
                <a:gd name="T11" fmla="*/ 13 h 87"/>
                <a:gd name="T12" fmla="*/ 14 w 34"/>
                <a:gd name="T13" fmla="*/ 5 h 87"/>
                <a:gd name="T14" fmla="*/ 20 w 34"/>
                <a:gd name="T15" fmla="*/ 0 h 87"/>
                <a:gd name="T16" fmla="*/ 24 w 34"/>
                <a:gd name="T17" fmla="*/ 8 h 87"/>
                <a:gd name="T18" fmla="*/ 32 w 34"/>
                <a:gd name="T19" fmla="*/ 29 h 87"/>
                <a:gd name="T20" fmla="*/ 34 w 34"/>
                <a:gd name="T21" fmla="*/ 43 h 87"/>
                <a:gd name="T22" fmla="*/ 31 w 34"/>
                <a:gd name="T23" fmla="*/ 58 h 87"/>
                <a:gd name="T24" fmla="*/ 21 w 34"/>
                <a:gd name="T25" fmla="*/ 72 h 87"/>
                <a:gd name="T26" fmla="*/ 4 w 34"/>
                <a:gd name="T27" fmla="*/ 87 h 87"/>
                <a:gd name="T28" fmla="*/ 0 w 34"/>
                <a:gd name="T29" fmla="*/ 83 h 8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4"/>
                <a:gd name="T46" fmla="*/ 0 h 87"/>
                <a:gd name="T47" fmla="*/ 34 w 34"/>
                <a:gd name="T48" fmla="*/ 87 h 8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4" h="87">
                  <a:moveTo>
                    <a:pt x="0" y="83"/>
                  </a:moveTo>
                  <a:lnTo>
                    <a:pt x="16" y="67"/>
                  </a:lnTo>
                  <a:lnTo>
                    <a:pt x="26" y="54"/>
                  </a:lnTo>
                  <a:lnTo>
                    <a:pt x="30" y="43"/>
                  </a:lnTo>
                  <a:lnTo>
                    <a:pt x="28" y="32"/>
                  </a:lnTo>
                  <a:lnTo>
                    <a:pt x="20" y="13"/>
                  </a:lnTo>
                  <a:lnTo>
                    <a:pt x="14" y="5"/>
                  </a:lnTo>
                  <a:lnTo>
                    <a:pt x="20" y="0"/>
                  </a:lnTo>
                  <a:lnTo>
                    <a:pt x="24" y="8"/>
                  </a:lnTo>
                  <a:lnTo>
                    <a:pt x="32" y="29"/>
                  </a:lnTo>
                  <a:lnTo>
                    <a:pt x="34" y="43"/>
                  </a:lnTo>
                  <a:lnTo>
                    <a:pt x="31" y="58"/>
                  </a:lnTo>
                  <a:lnTo>
                    <a:pt x="21" y="72"/>
                  </a:lnTo>
                  <a:lnTo>
                    <a:pt x="4" y="87"/>
                  </a:lnTo>
                  <a:lnTo>
                    <a:pt x="0" y="83"/>
                  </a:lnTo>
                  <a:close/>
                </a:path>
              </a:pathLst>
            </a:custGeom>
            <a:solidFill>
              <a:srgbClr val="C195DB"/>
            </a:solidFill>
            <a:ln w="9525">
              <a:noFill/>
              <a:round/>
              <a:headEnd/>
              <a:tailEnd/>
            </a:ln>
          </p:spPr>
          <p:txBody>
            <a:bodyPr/>
            <a:lstStyle/>
            <a:p>
              <a:endParaRPr lang="ru-RU"/>
            </a:p>
          </p:txBody>
        </p:sp>
        <p:sp>
          <p:nvSpPr>
            <p:cNvPr id="23146" name="Freeform 2019"/>
            <p:cNvSpPr>
              <a:spLocks/>
            </p:cNvSpPr>
            <p:nvPr/>
          </p:nvSpPr>
          <p:spPr bwMode="auto">
            <a:xfrm>
              <a:off x="1962" y="3007"/>
              <a:ext cx="6" cy="7"/>
            </a:xfrm>
            <a:custGeom>
              <a:avLst/>
              <a:gdLst>
                <a:gd name="T0" fmla="*/ 6 w 6"/>
                <a:gd name="T1" fmla="*/ 7 h 7"/>
                <a:gd name="T2" fmla="*/ 0 w 6"/>
                <a:gd name="T3" fmla="*/ 1 h 7"/>
                <a:gd name="T4" fmla="*/ 0 w 6"/>
                <a:gd name="T5" fmla="*/ 0 h 7"/>
                <a:gd name="T6" fmla="*/ 6 w 6"/>
                <a:gd name="T7" fmla="*/ 7 h 7"/>
                <a:gd name="T8" fmla="*/ 0 60000 65536"/>
                <a:gd name="T9" fmla="*/ 0 60000 65536"/>
                <a:gd name="T10" fmla="*/ 0 60000 65536"/>
                <a:gd name="T11" fmla="*/ 0 60000 65536"/>
                <a:gd name="T12" fmla="*/ 0 w 6"/>
                <a:gd name="T13" fmla="*/ 0 h 7"/>
                <a:gd name="T14" fmla="*/ 6 w 6"/>
                <a:gd name="T15" fmla="*/ 7 h 7"/>
              </a:gdLst>
              <a:ahLst/>
              <a:cxnLst>
                <a:cxn ang="T8">
                  <a:pos x="T0" y="T1"/>
                </a:cxn>
                <a:cxn ang="T9">
                  <a:pos x="T2" y="T3"/>
                </a:cxn>
                <a:cxn ang="T10">
                  <a:pos x="T4" y="T5"/>
                </a:cxn>
                <a:cxn ang="T11">
                  <a:pos x="T6" y="T7"/>
                </a:cxn>
              </a:cxnLst>
              <a:rect l="T12" t="T13" r="T14" b="T15"/>
              <a:pathLst>
                <a:path w="6" h="7">
                  <a:moveTo>
                    <a:pt x="6" y="7"/>
                  </a:moveTo>
                  <a:lnTo>
                    <a:pt x="0" y="1"/>
                  </a:lnTo>
                  <a:lnTo>
                    <a:pt x="0" y="0"/>
                  </a:lnTo>
                  <a:lnTo>
                    <a:pt x="6" y="7"/>
                  </a:lnTo>
                  <a:close/>
                </a:path>
              </a:pathLst>
            </a:custGeom>
            <a:solidFill>
              <a:srgbClr val="C195DB"/>
            </a:solidFill>
            <a:ln w="9525">
              <a:noFill/>
              <a:round/>
              <a:headEnd/>
              <a:tailEnd/>
            </a:ln>
          </p:spPr>
          <p:txBody>
            <a:bodyPr/>
            <a:lstStyle/>
            <a:p>
              <a:endParaRPr lang="ru-RU"/>
            </a:p>
          </p:txBody>
        </p:sp>
        <p:sp>
          <p:nvSpPr>
            <p:cNvPr id="23147" name="Freeform 2020"/>
            <p:cNvSpPr>
              <a:spLocks/>
            </p:cNvSpPr>
            <p:nvPr/>
          </p:nvSpPr>
          <p:spPr bwMode="auto">
            <a:xfrm>
              <a:off x="2145" y="3258"/>
              <a:ext cx="272" cy="562"/>
            </a:xfrm>
            <a:custGeom>
              <a:avLst/>
              <a:gdLst>
                <a:gd name="T0" fmla="*/ 272 w 272"/>
                <a:gd name="T1" fmla="*/ 0 h 562"/>
                <a:gd name="T2" fmla="*/ 266 w 272"/>
                <a:gd name="T3" fmla="*/ 26 h 562"/>
                <a:gd name="T4" fmla="*/ 248 w 272"/>
                <a:gd name="T5" fmla="*/ 94 h 562"/>
                <a:gd name="T6" fmla="*/ 236 w 272"/>
                <a:gd name="T7" fmla="*/ 140 h 562"/>
                <a:gd name="T8" fmla="*/ 222 w 272"/>
                <a:gd name="T9" fmla="*/ 190 h 562"/>
                <a:gd name="T10" fmla="*/ 206 w 272"/>
                <a:gd name="T11" fmla="*/ 244 h 562"/>
                <a:gd name="T12" fmla="*/ 188 w 272"/>
                <a:gd name="T13" fmla="*/ 298 h 562"/>
                <a:gd name="T14" fmla="*/ 170 w 272"/>
                <a:gd name="T15" fmla="*/ 351 h 562"/>
                <a:gd name="T16" fmla="*/ 149 w 272"/>
                <a:gd name="T17" fmla="*/ 403 h 562"/>
                <a:gd name="T18" fmla="*/ 140 w 272"/>
                <a:gd name="T19" fmla="*/ 428 h 562"/>
                <a:gd name="T20" fmla="*/ 129 w 272"/>
                <a:gd name="T21" fmla="*/ 451 h 562"/>
                <a:gd name="T22" fmla="*/ 118 w 272"/>
                <a:gd name="T23" fmla="*/ 473 h 562"/>
                <a:gd name="T24" fmla="*/ 107 w 272"/>
                <a:gd name="T25" fmla="*/ 492 h 562"/>
                <a:gd name="T26" fmla="*/ 96 w 272"/>
                <a:gd name="T27" fmla="*/ 509 h 562"/>
                <a:gd name="T28" fmla="*/ 85 w 272"/>
                <a:gd name="T29" fmla="*/ 526 h 562"/>
                <a:gd name="T30" fmla="*/ 74 w 272"/>
                <a:gd name="T31" fmla="*/ 538 h 562"/>
                <a:gd name="T32" fmla="*/ 69 w 272"/>
                <a:gd name="T33" fmla="*/ 544 h 562"/>
                <a:gd name="T34" fmla="*/ 63 w 272"/>
                <a:gd name="T35" fmla="*/ 549 h 562"/>
                <a:gd name="T36" fmla="*/ 59 w 272"/>
                <a:gd name="T37" fmla="*/ 554 h 562"/>
                <a:gd name="T38" fmla="*/ 52 w 272"/>
                <a:gd name="T39" fmla="*/ 557 h 562"/>
                <a:gd name="T40" fmla="*/ 48 w 272"/>
                <a:gd name="T41" fmla="*/ 558 h 562"/>
                <a:gd name="T42" fmla="*/ 41 w 272"/>
                <a:gd name="T43" fmla="*/ 560 h 562"/>
                <a:gd name="T44" fmla="*/ 36 w 272"/>
                <a:gd name="T45" fmla="*/ 562 h 562"/>
                <a:gd name="T46" fmla="*/ 31 w 272"/>
                <a:gd name="T47" fmla="*/ 562 h 562"/>
                <a:gd name="T48" fmla="*/ 25 w 272"/>
                <a:gd name="T49" fmla="*/ 560 h 562"/>
                <a:gd name="T50" fmla="*/ 20 w 272"/>
                <a:gd name="T51" fmla="*/ 558 h 562"/>
                <a:gd name="T52" fmla="*/ 16 w 272"/>
                <a:gd name="T53" fmla="*/ 557 h 562"/>
                <a:gd name="T54" fmla="*/ 11 w 272"/>
                <a:gd name="T55" fmla="*/ 552 h 562"/>
                <a:gd name="T56" fmla="*/ 8 w 272"/>
                <a:gd name="T57" fmla="*/ 549 h 562"/>
                <a:gd name="T58" fmla="*/ 5 w 272"/>
                <a:gd name="T59" fmla="*/ 544 h 562"/>
                <a:gd name="T60" fmla="*/ 3 w 272"/>
                <a:gd name="T61" fmla="*/ 539 h 562"/>
                <a:gd name="T62" fmla="*/ 1 w 272"/>
                <a:gd name="T63" fmla="*/ 533 h 562"/>
                <a:gd name="T64" fmla="*/ 0 w 272"/>
                <a:gd name="T65" fmla="*/ 527 h 562"/>
                <a:gd name="T66" fmla="*/ 0 w 272"/>
                <a:gd name="T67" fmla="*/ 520 h 562"/>
                <a:gd name="T68" fmla="*/ 0 w 272"/>
                <a:gd name="T69" fmla="*/ 507 h 562"/>
                <a:gd name="T70" fmla="*/ 1 w 272"/>
                <a:gd name="T71" fmla="*/ 499 h 562"/>
                <a:gd name="T72" fmla="*/ 1 w 272"/>
                <a:gd name="T73" fmla="*/ 489 h 562"/>
                <a:gd name="T74" fmla="*/ 6 w 272"/>
                <a:gd name="T75" fmla="*/ 472 h 562"/>
                <a:gd name="T76" fmla="*/ 12 w 272"/>
                <a:gd name="T77" fmla="*/ 451 h 562"/>
                <a:gd name="T78" fmla="*/ 20 w 272"/>
                <a:gd name="T79" fmla="*/ 430 h 562"/>
                <a:gd name="T80" fmla="*/ 29 w 272"/>
                <a:gd name="T81" fmla="*/ 409 h 562"/>
                <a:gd name="T82" fmla="*/ 39 w 272"/>
                <a:gd name="T83" fmla="*/ 385 h 562"/>
                <a:gd name="T84" fmla="*/ 52 w 272"/>
                <a:gd name="T85" fmla="*/ 361 h 562"/>
                <a:gd name="T86" fmla="*/ 63 w 272"/>
                <a:gd name="T87" fmla="*/ 336 h 562"/>
                <a:gd name="T88" fmla="*/ 77 w 272"/>
                <a:gd name="T89" fmla="*/ 312 h 562"/>
                <a:gd name="T90" fmla="*/ 105 w 272"/>
                <a:gd name="T91" fmla="*/ 261 h 562"/>
                <a:gd name="T92" fmla="*/ 133 w 272"/>
                <a:gd name="T93" fmla="*/ 212 h 562"/>
                <a:gd name="T94" fmla="*/ 163 w 272"/>
                <a:gd name="T95" fmla="*/ 165 h 562"/>
                <a:gd name="T96" fmla="*/ 192 w 272"/>
                <a:gd name="T97" fmla="*/ 120 h 562"/>
                <a:gd name="T98" fmla="*/ 217 w 272"/>
                <a:gd name="T99" fmla="*/ 81 h 562"/>
                <a:gd name="T100" fmla="*/ 256 w 272"/>
                <a:gd name="T101" fmla="*/ 23 h 562"/>
                <a:gd name="T102" fmla="*/ 272 w 272"/>
                <a:gd name="T103" fmla="*/ 0 h 56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72"/>
                <a:gd name="T157" fmla="*/ 0 h 562"/>
                <a:gd name="T158" fmla="*/ 272 w 272"/>
                <a:gd name="T159" fmla="*/ 562 h 562"/>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72" h="562">
                  <a:moveTo>
                    <a:pt x="272" y="0"/>
                  </a:moveTo>
                  <a:lnTo>
                    <a:pt x="266" y="26"/>
                  </a:lnTo>
                  <a:lnTo>
                    <a:pt x="248" y="94"/>
                  </a:lnTo>
                  <a:lnTo>
                    <a:pt x="236" y="140"/>
                  </a:lnTo>
                  <a:lnTo>
                    <a:pt x="222" y="190"/>
                  </a:lnTo>
                  <a:lnTo>
                    <a:pt x="206" y="244"/>
                  </a:lnTo>
                  <a:lnTo>
                    <a:pt x="188" y="298"/>
                  </a:lnTo>
                  <a:lnTo>
                    <a:pt x="170" y="351"/>
                  </a:lnTo>
                  <a:lnTo>
                    <a:pt x="149" y="403"/>
                  </a:lnTo>
                  <a:lnTo>
                    <a:pt x="140" y="428"/>
                  </a:lnTo>
                  <a:lnTo>
                    <a:pt x="129" y="451"/>
                  </a:lnTo>
                  <a:lnTo>
                    <a:pt x="118" y="473"/>
                  </a:lnTo>
                  <a:lnTo>
                    <a:pt x="107" y="492"/>
                  </a:lnTo>
                  <a:lnTo>
                    <a:pt x="96" y="509"/>
                  </a:lnTo>
                  <a:lnTo>
                    <a:pt x="85" y="526"/>
                  </a:lnTo>
                  <a:lnTo>
                    <a:pt x="74" y="538"/>
                  </a:lnTo>
                  <a:lnTo>
                    <a:pt x="69" y="544"/>
                  </a:lnTo>
                  <a:lnTo>
                    <a:pt x="63" y="549"/>
                  </a:lnTo>
                  <a:lnTo>
                    <a:pt x="59" y="554"/>
                  </a:lnTo>
                  <a:lnTo>
                    <a:pt x="52" y="557"/>
                  </a:lnTo>
                  <a:lnTo>
                    <a:pt x="48" y="558"/>
                  </a:lnTo>
                  <a:lnTo>
                    <a:pt x="41" y="560"/>
                  </a:lnTo>
                  <a:lnTo>
                    <a:pt x="36" y="562"/>
                  </a:lnTo>
                  <a:lnTo>
                    <a:pt x="31" y="562"/>
                  </a:lnTo>
                  <a:lnTo>
                    <a:pt x="25" y="560"/>
                  </a:lnTo>
                  <a:lnTo>
                    <a:pt x="20" y="558"/>
                  </a:lnTo>
                  <a:lnTo>
                    <a:pt x="16" y="557"/>
                  </a:lnTo>
                  <a:lnTo>
                    <a:pt x="11" y="552"/>
                  </a:lnTo>
                  <a:lnTo>
                    <a:pt x="8" y="549"/>
                  </a:lnTo>
                  <a:lnTo>
                    <a:pt x="5" y="544"/>
                  </a:lnTo>
                  <a:lnTo>
                    <a:pt x="3" y="539"/>
                  </a:lnTo>
                  <a:lnTo>
                    <a:pt x="1" y="533"/>
                  </a:lnTo>
                  <a:lnTo>
                    <a:pt x="0" y="527"/>
                  </a:lnTo>
                  <a:lnTo>
                    <a:pt x="0" y="520"/>
                  </a:lnTo>
                  <a:lnTo>
                    <a:pt x="0" y="507"/>
                  </a:lnTo>
                  <a:lnTo>
                    <a:pt x="1" y="499"/>
                  </a:lnTo>
                  <a:lnTo>
                    <a:pt x="1" y="489"/>
                  </a:lnTo>
                  <a:lnTo>
                    <a:pt x="6" y="472"/>
                  </a:lnTo>
                  <a:lnTo>
                    <a:pt x="12" y="451"/>
                  </a:lnTo>
                  <a:lnTo>
                    <a:pt x="20" y="430"/>
                  </a:lnTo>
                  <a:lnTo>
                    <a:pt x="29" y="409"/>
                  </a:lnTo>
                  <a:lnTo>
                    <a:pt x="39" y="385"/>
                  </a:lnTo>
                  <a:lnTo>
                    <a:pt x="52" y="361"/>
                  </a:lnTo>
                  <a:lnTo>
                    <a:pt x="63" y="336"/>
                  </a:lnTo>
                  <a:lnTo>
                    <a:pt x="77" y="312"/>
                  </a:lnTo>
                  <a:lnTo>
                    <a:pt x="105" y="261"/>
                  </a:lnTo>
                  <a:lnTo>
                    <a:pt x="133" y="212"/>
                  </a:lnTo>
                  <a:lnTo>
                    <a:pt x="163" y="165"/>
                  </a:lnTo>
                  <a:lnTo>
                    <a:pt x="192" y="120"/>
                  </a:lnTo>
                  <a:lnTo>
                    <a:pt x="217" y="81"/>
                  </a:lnTo>
                  <a:lnTo>
                    <a:pt x="256" y="23"/>
                  </a:lnTo>
                  <a:lnTo>
                    <a:pt x="272" y="0"/>
                  </a:lnTo>
                  <a:close/>
                </a:path>
              </a:pathLst>
            </a:custGeom>
            <a:solidFill>
              <a:srgbClr val="844CD6"/>
            </a:solidFill>
            <a:ln w="9525">
              <a:noFill/>
              <a:round/>
              <a:headEnd/>
              <a:tailEnd/>
            </a:ln>
          </p:spPr>
          <p:txBody>
            <a:bodyPr/>
            <a:lstStyle/>
            <a:p>
              <a:endParaRPr lang="ru-RU"/>
            </a:p>
          </p:txBody>
        </p:sp>
        <p:sp>
          <p:nvSpPr>
            <p:cNvPr id="23148" name="Freeform 2021"/>
            <p:cNvSpPr>
              <a:spLocks/>
            </p:cNvSpPr>
            <p:nvPr/>
          </p:nvSpPr>
          <p:spPr bwMode="auto">
            <a:xfrm>
              <a:off x="2167" y="3257"/>
              <a:ext cx="256" cy="564"/>
            </a:xfrm>
            <a:custGeom>
              <a:avLst/>
              <a:gdLst>
                <a:gd name="T0" fmla="*/ 256 w 256"/>
                <a:gd name="T1" fmla="*/ 0 h 564"/>
                <a:gd name="T2" fmla="*/ 232 w 256"/>
                <a:gd name="T3" fmla="*/ 94 h 564"/>
                <a:gd name="T4" fmla="*/ 205 w 256"/>
                <a:gd name="T5" fmla="*/ 190 h 564"/>
                <a:gd name="T6" fmla="*/ 172 w 256"/>
                <a:gd name="T7" fmla="*/ 298 h 564"/>
                <a:gd name="T8" fmla="*/ 133 w 256"/>
                <a:gd name="T9" fmla="*/ 403 h 564"/>
                <a:gd name="T10" fmla="*/ 112 w 256"/>
                <a:gd name="T11" fmla="*/ 450 h 564"/>
                <a:gd name="T12" fmla="*/ 88 w 256"/>
                <a:gd name="T13" fmla="*/ 493 h 564"/>
                <a:gd name="T14" fmla="*/ 67 w 256"/>
                <a:gd name="T15" fmla="*/ 527 h 564"/>
                <a:gd name="T16" fmla="*/ 45 w 256"/>
                <a:gd name="T17" fmla="*/ 550 h 564"/>
                <a:gd name="T18" fmla="*/ 34 w 256"/>
                <a:gd name="T19" fmla="*/ 559 h 564"/>
                <a:gd name="T20" fmla="*/ 22 w 256"/>
                <a:gd name="T21" fmla="*/ 563 h 564"/>
                <a:gd name="T22" fmla="*/ 11 w 256"/>
                <a:gd name="T23" fmla="*/ 564 h 564"/>
                <a:gd name="T24" fmla="*/ 0 w 256"/>
                <a:gd name="T25" fmla="*/ 561 h 564"/>
                <a:gd name="T26" fmla="*/ 0 w 256"/>
                <a:gd name="T27" fmla="*/ 555 h 564"/>
                <a:gd name="T28" fmla="*/ 11 w 256"/>
                <a:gd name="T29" fmla="*/ 557 h 564"/>
                <a:gd name="T30" fmla="*/ 21 w 256"/>
                <a:gd name="T31" fmla="*/ 557 h 564"/>
                <a:gd name="T32" fmla="*/ 32 w 256"/>
                <a:gd name="T33" fmla="*/ 553 h 564"/>
                <a:gd name="T34" fmla="*/ 39 w 256"/>
                <a:gd name="T35" fmla="*/ 545 h 564"/>
                <a:gd name="T36" fmla="*/ 62 w 256"/>
                <a:gd name="T37" fmla="*/ 521 h 564"/>
                <a:gd name="T38" fmla="*/ 84 w 256"/>
                <a:gd name="T39" fmla="*/ 488 h 564"/>
                <a:gd name="T40" fmla="*/ 106 w 256"/>
                <a:gd name="T41" fmla="*/ 448 h 564"/>
                <a:gd name="T42" fmla="*/ 127 w 256"/>
                <a:gd name="T43" fmla="*/ 401 h 564"/>
                <a:gd name="T44" fmla="*/ 166 w 256"/>
                <a:gd name="T45" fmla="*/ 296 h 564"/>
                <a:gd name="T46" fmla="*/ 199 w 256"/>
                <a:gd name="T47" fmla="*/ 189 h 564"/>
                <a:gd name="T48" fmla="*/ 226 w 256"/>
                <a:gd name="T49" fmla="*/ 92 h 564"/>
                <a:gd name="T50" fmla="*/ 249 w 256"/>
                <a:gd name="T51" fmla="*/ 0 h 564"/>
                <a:gd name="T52" fmla="*/ 256 w 256"/>
                <a:gd name="T53" fmla="*/ 0 h 56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6"/>
                <a:gd name="T82" fmla="*/ 0 h 564"/>
                <a:gd name="T83" fmla="*/ 256 w 256"/>
                <a:gd name="T84" fmla="*/ 564 h 56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6" h="564">
                  <a:moveTo>
                    <a:pt x="256" y="0"/>
                  </a:moveTo>
                  <a:lnTo>
                    <a:pt x="232" y="94"/>
                  </a:lnTo>
                  <a:lnTo>
                    <a:pt x="205" y="190"/>
                  </a:lnTo>
                  <a:lnTo>
                    <a:pt x="172" y="298"/>
                  </a:lnTo>
                  <a:lnTo>
                    <a:pt x="133" y="403"/>
                  </a:lnTo>
                  <a:lnTo>
                    <a:pt x="112" y="450"/>
                  </a:lnTo>
                  <a:lnTo>
                    <a:pt x="88" y="493"/>
                  </a:lnTo>
                  <a:lnTo>
                    <a:pt x="67" y="527"/>
                  </a:lnTo>
                  <a:lnTo>
                    <a:pt x="45" y="550"/>
                  </a:lnTo>
                  <a:lnTo>
                    <a:pt x="34" y="559"/>
                  </a:lnTo>
                  <a:lnTo>
                    <a:pt x="22" y="563"/>
                  </a:lnTo>
                  <a:lnTo>
                    <a:pt x="11" y="564"/>
                  </a:lnTo>
                  <a:lnTo>
                    <a:pt x="0" y="561"/>
                  </a:lnTo>
                  <a:lnTo>
                    <a:pt x="0" y="555"/>
                  </a:lnTo>
                  <a:lnTo>
                    <a:pt x="11" y="557"/>
                  </a:lnTo>
                  <a:lnTo>
                    <a:pt x="21" y="557"/>
                  </a:lnTo>
                  <a:lnTo>
                    <a:pt x="32" y="553"/>
                  </a:lnTo>
                  <a:lnTo>
                    <a:pt x="39" y="545"/>
                  </a:lnTo>
                  <a:lnTo>
                    <a:pt x="62" y="521"/>
                  </a:lnTo>
                  <a:lnTo>
                    <a:pt x="84" y="488"/>
                  </a:lnTo>
                  <a:lnTo>
                    <a:pt x="106" y="448"/>
                  </a:lnTo>
                  <a:lnTo>
                    <a:pt x="127" y="401"/>
                  </a:lnTo>
                  <a:lnTo>
                    <a:pt x="166" y="296"/>
                  </a:lnTo>
                  <a:lnTo>
                    <a:pt x="199" y="189"/>
                  </a:lnTo>
                  <a:lnTo>
                    <a:pt x="226" y="92"/>
                  </a:lnTo>
                  <a:lnTo>
                    <a:pt x="249" y="0"/>
                  </a:lnTo>
                  <a:lnTo>
                    <a:pt x="256" y="0"/>
                  </a:lnTo>
                  <a:close/>
                </a:path>
              </a:pathLst>
            </a:custGeom>
            <a:solidFill>
              <a:srgbClr val="C195DB"/>
            </a:solidFill>
            <a:ln w="9525">
              <a:noFill/>
              <a:round/>
              <a:headEnd/>
              <a:tailEnd/>
            </a:ln>
          </p:spPr>
          <p:txBody>
            <a:bodyPr/>
            <a:lstStyle/>
            <a:p>
              <a:endParaRPr lang="ru-RU"/>
            </a:p>
          </p:txBody>
        </p:sp>
        <p:sp>
          <p:nvSpPr>
            <p:cNvPr id="23149" name="Freeform 2022"/>
            <p:cNvSpPr>
              <a:spLocks/>
            </p:cNvSpPr>
            <p:nvPr/>
          </p:nvSpPr>
          <p:spPr bwMode="auto">
            <a:xfrm>
              <a:off x="2143" y="3255"/>
              <a:ext cx="277" cy="563"/>
            </a:xfrm>
            <a:custGeom>
              <a:avLst/>
              <a:gdLst>
                <a:gd name="T0" fmla="*/ 21 w 277"/>
                <a:gd name="T1" fmla="*/ 563 h 563"/>
                <a:gd name="T2" fmla="*/ 11 w 277"/>
                <a:gd name="T3" fmla="*/ 557 h 563"/>
                <a:gd name="T4" fmla="*/ 4 w 277"/>
                <a:gd name="T5" fmla="*/ 549 h 563"/>
                <a:gd name="T6" fmla="*/ 0 w 277"/>
                <a:gd name="T7" fmla="*/ 525 h 563"/>
                <a:gd name="T8" fmla="*/ 0 w 277"/>
                <a:gd name="T9" fmla="*/ 510 h 563"/>
                <a:gd name="T10" fmla="*/ 3 w 277"/>
                <a:gd name="T11" fmla="*/ 492 h 563"/>
                <a:gd name="T12" fmla="*/ 12 w 277"/>
                <a:gd name="T13" fmla="*/ 452 h 563"/>
                <a:gd name="T14" fmla="*/ 30 w 277"/>
                <a:gd name="T15" fmla="*/ 410 h 563"/>
                <a:gd name="T16" fmla="*/ 51 w 277"/>
                <a:gd name="T17" fmla="*/ 362 h 563"/>
                <a:gd name="T18" fmla="*/ 105 w 277"/>
                <a:gd name="T19" fmla="*/ 262 h 563"/>
                <a:gd name="T20" fmla="*/ 163 w 277"/>
                <a:gd name="T21" fmla="*/ 162 h 563"/>
                <a:gd name="T22" fmla="*/ 217 w 277"/>
                <a:gd name="T23" fmla="*/ 81 h 563"/>
                <a:gd name="T24" fmla="*/ 272 w 277"/>
                <a:gd name="T25" fmla="*/ 0 h 563"/>
                <a:gd name="T26" fmla="*/ 277 w 277"/>
                <a:gd name="T27" fmla="*/ 4 h 563"/>
                <a:gd name="T28" fmla="*/ 221 w 277"/>
                <a:gd name="T29" fmla="*/ 85 h 563"/>
                <a:gd name="T30" fmla="*/ 168 w 277"/>
                <a:gd name="T31" fmla="*/ 167 h 563"/>
                <a:gd name="T32" fmla="*/ 110 w 277"/>
                <a:gd name="T33" fmla="*/ 266 h 563"/>
                <a:gd name="T34" fmla="*/ 57 w 277"/>
                <a:gd name="T35" fmla="*/ 365 h 563"/>
                <a:gd name="T36" fmla="*/ 34 w 277"/>
                <a:gd name="T37" fmla="*/ 413 h 563"/>
                <a:gd name="T38" fmla="*/ 17 w 277"/>
                <a:gd name="T39" fmla="*/ 456 h 563"/>
                <a:gd name="T40" fmla="*/ 8 w 277"/>
                <a:gd name="T41" fmla="*/ 492 h 563"/>
                <a:gd name="T42" fmla="*/ 4 w 277"/>
                <a:gd name="T43" fmla="*/ 510 h 563"/>
                <a:gd name="T44" fmla="*/ 4 w 277"/>
                <a:gd name="T45" fmla="*/ 522 h 563"/>
                <a:gd name="T46" fmla="*/ 10 w 277"/>
                <a:gd name="T47" fmla="*/ 546 h 563"/>
                <a:gd name="T48" fmla="*/ 15 w 277"/>
                <a:gd name="T49" fmla="*/ 552 h 563"/>
                <a:gd name="T50" fmla="*/ 25 w 277"/>
                <a:gd name="T51" fmla="*/ 559 h 563"/>
                <a:gd name="T52" fmla="*/ 21 w 277"/>
                <a:gd name="T53" fmla="*/ 563 h 56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77"/>
                <a:gd name="T82" fmla="*/ 0 h 563"/>
                <a:gd name="T83" fmla="*/ 277 w 277"/>
                <a:gd name="T84" fmla="*/ 563 h 56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77" h="563">
                  <a:moveTo>
                    <a:pt x="21" y="563"/>
                  </a:moveTo>
                  <a:lnTo>
                    <a:pt x="11" y="557"/>
                  </a:lnTo>
                  <a:lnTo>
                    <a:pt x="4" y="549"/>
                  </a:lnTo>
                  <a:lnTo>
                    <a:pt x="0" y="525"/>
                  </a:lnTo>
                  <a:lnTo>
                    <a:pt x="0" y="510"/>
                  </a:lnTo>
                  <a:lnTo>
                    <a:pt x="3" y="492"/>
                  </a:lnTo>
                  <a:lnTo>
                    <a:pt x="12" y="452"/>
                  </a:lnTo>
                  <a:lnTo>
                    <a:pt x="30" y="410"/>
                  </a:lnTo>
                  <a:lnTo>
                    <a:pt x="51" y="362"/>
                  </a:lnTo>
                  <a:lnTo>
                    <a:pt x="105" y="262"/>
                  </a:lnTo>
                  <a:lnTo>
                    <a:pt x="163" y="162"/>
                  </a:lnTo>
                  <a:lnTo>
                    <a:pt x="217" y="81"/>
                  </a:lnTo>
                  <a:lnTo>
                    <a:pt x="272" y="0"/>
                  </a:lnTo>
                  <a:lnTo>
                    <a:pt x="277" y="4"/>
                  </a:lnTo>
                  <a:lnTo>
                    <a:pt x="221" y="85"/>
                  </a:lnTo>
                  <a:lnTo>
                    <a:pt x="168" y="167"/>
                  </a:lnTo>
                  <a:lnTo>
                    <a:pt x="110" y="266"/>
                  </a:lnTo>
                  <a:lnTo>
                    <a:pt x="57" y="365"/>
                  </a:lnTo>
                  <a:lnTo>
                    <a:pt x="34" y="413"/>
                  </a:lnTo>
                  <a:lnTo>
                    <a:pt x="17" y="456"/>
                  </a:lnTo>
                  <a:lnTo>
                    <a:pt x="8" y="492"/>
                  </a:lnTo>
                  <a:lnTo>
                    <a:pt x="4" y="510"/>
                  </a:lnTo>
                  <a:lnTo>
                    <a:pt x="4" y="522"/>
                  </a:lnTo>
                  <a:lnTo>
                    <a:pt x="10" y="546"/>
                  </a:lnTo>
                  <a:lnTo>
                    <a:pt x="15" y="552"/>
                  </a:lnTo>
                  <a:lnTo>
                    <a:pt x="25" y="559"/>
                  </a:lnTo>
                  <a:lnTo>
                    <a:pt x="21" y="563"/>
                  </a:lnTo>
                  <a:close/>
                </a:path>
              </a:pathLst>
            </a:custGeom>
            <a:solidFill>
              <a:srgbClr val="C195DB"/>
            </a:solidFill>
            <a:ln w="9525">
              <a:noFill/>
              <a:round/>
              <a:headEnd/>
              <a:tailEnd/>
            </a:ln>
          </p:spPr>
          <p:txBody>
            <a:bodyPr/>
            <a:lstStyle/>
            <a:p>
              <a:endParaRPr lang="ru-RU"/>
            </a:p>
          </p:txBody>
        </p:sp>
        <p:sp>
          <p:nvSpPr>
            <p:cNvPr id="23150" name="Freeform 2023"/>
            <p:cNvSpPr>
              <a:spLocks/>
            </p:cNvSpPr>
            <p:nvPr/>
          </p:nvSpPr>
          <p:spPr bwMode="auto">
            <a:xfrm>
              <a:off x="2162" y="3813"/>
              <a:ext cx="5" cy="6"/>
            </a:xfrm>
            <a:custGeom>
              <a:avLst/>
              <a:gdLst>
                <a:gd name="T0" fmla="*/ 3 w 5"/>
                <a:gd name="T1" fmla="*/ 6 h 6"/>
                <a:gd name="T2" fmla="*/ 2 w 5"/>
                <a:gd name="T3" fmla="*/ 6 h 6"/>
                <a:gd name="T4" fmla="*/ 0 w 5"/>
                <a:gd name="T5" fmla="*/ 4 h 6"/>
                <a:gd name="T6" fmla="*/ 5 w 5"/>
                <a:gd name="T7" fmla="*/ 0 h 6"/>
                <a:gd name="T8" fmla="*/ 3 w 5"/>
                <a:gd name="T9" fmla="*/ 0 h 6"/>
                <a:gd name="T10" fmla="*/ 3 w 5"/>
                <a:gd name="T11" fmla="*/ 6 h 6"/>
                <a:gd name="T12" fmla="*/ 0 60000 65536"/>
                <a:gd name="T13" fmla="*/ 0 60000 65536"/>
                <a:gd name="T14" fmla="*/ 0 60000 65536"/>
                <a:gd name="T15" fmla="*/ 0 60000 65536"/>
                <a:gd name="T16" fmla="*/ 0 60000 65536"/>
                <a:gd name="T17" fmla="*/ 0 60000 65536"/>
                <a:gd name="T18" fmla="*/ 0 w 5"/>
                <a:gd name="T19" fmla="*/ 0 h 6"/>
                <a:gd name="T20" fmla="*/ 5 w 5"/>
                <a:gd name="T21" fmla="*/ 6 h 6"/>
              </a:gdLst>
              <a:ahLst/>
              <a:cxnLst>
                <a:cxn ang="T12">
                  <a:pos x="T0" y="T1"/>
                </a:cxn>
                <a:cxn ang="T13">
                  <a:pos x="T2" y="T3"/>
                </a:cxn>
                <a:cxn ang="T14">
                  <a:pos x="T4" y="T5"/>
                </a:cxn>
                <a:cxn ang="T15">
                  <a:pos x="T6" y="T7"/>
                </a:cxn>
                <a:cxn ang="T16">
                  <a:pos x="T8" y="T9"/>
                </a:cxn>
                <a:cxn ang="T17">
                  <a:pos x="T10" y="T11"/>
                </a:cxn>
              </a:cxnLst>
              <a:rect l="T18" t="T19" r="T20" b="T21"/>
              <a:pathLst>
                <a:path w="5" h="6">
                  <a:moveTo>
                    <a:pt x="3" y="6"/>
                  </a:moveTo>
                  <a:lnTo>
                    <a:pt x="2" y="6"/>
                  </a:lnTo>
                  <a:lnTo>
                    <a:pt x="0" y="4"/>
                  </a:lnTo>
                  <a:lnTo>
                    <a:pt x="5" y="0"/>
                  </a:lnTo>
                  <a:lnTo>
                    <a:pt x="3" y="0"/>
                  </a:lnTo>
                  <a:lnTo>
                    <a:pt x="3" y="6"/>
                  </a:lnTo>
                  <a:close/>
                </a:path>
              </a:pathLst>
            </a:custGeom>
            <a:solidFill>
              <a:srgbClr val="C195DB"/>
            </a:solidFill>
            <a:ln w="9525">
              <a:noFill/>
              <a:round/>
              <a:headEnd/>
              <a:tailEnd/>
            </a:ln>
          </p:spPr>
          <p:txBody>
            <a:bodyPr/>
            <a:lstStyle/>
            <a:p>
              <a:endParaRPr lang="ru-RU"/>
            </a:p>
          </p:txBody>
        </p:sp>
        <p:sp>
          <p:nvSpPr>
            <p:cNvPr id="23151" name="Freeform 2024"/>
            <p:cNvSpPr>
              <a:spLocks/>
            </p:cNvSpPr>
            <p:nvPr/>
          </p:nvSpPr>
          <p:spPr bwMode="auto">
            <a:xfrm>
              <a:off x="2416" y="3255"/>
              <a:ext cx="6" cy="5"/>
            </a:xfrm>
            <a:custGeom>
              <a:avLst/>
              <a:gdLst>
                <a:gd name="T0" fmla="*/ 0 w 6"/>
                <a:gd name="T1" fmla="*/ 0 h 5"/>
                <a:gd name="T2" fmla="*/ 6 w 6"/>
                <a:gd name="T3" fmla="*/ 3 h 5"/>
                <a:gd name="T4" fmla="*/ 0 w 6"/>
                <a:gd name="T5" fmla="*/ 2 h 5"/>
                <a:gd name="T6" fmla="*/ 4 w 6"/>
                <a:gd name="T7" fmla="*/ 5 h 5"/>
                <a:gd name="T8" fmla="*/ 0 w 6"/>
                <a:gd name="T9" fmla="*/ 0 h 5"/>
                <a:gd name="T10" fmla="*/ 0 60000 65536"/>
                <a:gd name="T11" fmla="*/ 0 60000 65536"/>
                <a:gd name="T12" fmla="*/ 0 60000 65536"/>
                <a:gd name="T13" fmla="*/ 0 60000 65536"/>
                <a:gd name="T14" fmla="*/ 0 60000 65536"/>
                <a:gd name="T15" fmla="*/ 0 w 6"/>
                <a:gd name="T16" fmla="*/ 0 h 5"/>
                <a:gd name="T17" fmla="*/ 6 w 6"/>
                <a:gd name="T18" fmla="*/ 5 h 5"/>
              </a:gdLst>
              <a:ahLst/>
              <a:cxnLst>
                <a:cxn ang="T10">
                  <a:pos x="T0" y="T1"/>
                </a:cxn>
                <a:cxn ang="T11">
                  <a:pos x="T2" y="T3"/>
                </a:cxn>
                <a:cxn ang="T12">
                  <a:pos x="T4" y="T5"/>
                </a:cxn>
                <a:cxn ang="T13">
                  <a:pos x="T6" y="T7"/>
                </a:cxn>
                <a:cxn ang="T14">
                  <a:pos x="T8" y="T9"/>
                </a:cxn>
              </a:cxnLst>
              <a:rect l="T15" t="T16" r="T17" b="T18"/>
              <a:pathLst>
                <a:path w="6" h="5">
                  <a:moveTo>
                    <a:pt x="0" y="0"/>
                  </a:moveTo>
                  <a:lnTo>
                    <a:pt x="6" y="3"/>
                  </a:lnTo>
                  <a:lnTo>
                    <a:pt x="0" y="2"/>
                  </a:lnTo>
                  <a:lnTo>
                    <a:pt x="4" y="5"/>
                  </a:lnTo>
                  <a:lnTo>
                    <a:pt x="0" y="0"/>
                  </a:lnTo>
                  <a:close/>
                </a:path>
              </a:pathLst>
            </a:custGeom>
            <a:solidFill>
              <a:srgbClr val="C195DB"/>
            </a:solidFill>
            <a:ln w="9525">
              <a:noFill/>
              <a:round/>
              <a:headEnd/>
              <a:tailEnd/>
            </a:ln>
          </p:spPr>
          <p:txBody>
            <a:bodyPr/>
            <a:lstStyle/>
            <a:p>
              <a:endParaRPr lang="ru-RU"/>
            </a:p>
          </p:txBody>
        </p:sp>
        <p:sp>
          <p:nvSpPr>
            <p:cNvPr id="23152" name="Freeform 2025"/>
            <p:cNvSpPr>
              <a:spLocks/>
            </p:cNvSpPr>
            <p:nvPr/>
          </p:nvSpPr>
          <p:spPr bwMode="auto">
            <a:xfrm>
              <a:off x="2405" y="3282"/>
              <a:ext cx="79" cy="46"/>
            </a:xfrm>
            <a:custGeom>
              <a:avLst/>
              <a:gdLst>
                <a:gd name="T0" fmla="*/ 78 w 79"/>
                <a:gd name="T1" fmla="*/ 9 h 46"/>
                <a:gd name="T2" fmla="*/ 70 w 79"/>
                <a:gd name="T3" fmla="*/ 7 h 46"/>
                <a:gd name="T4" fmla="*/ 49 w 79"/>
                <a:gd name="T5" fmla="*/ 6 h 46"/>
                <a:gd name="T6" fmla="*/ 36 w 79"/>
                <a:gd name="T7" fmla="*/ 9 h 46"/>
                <a:gd name="T8" fmla="*/ 26 w 79"/>
                <a:gd name="T9" fmla="*/ 15 h 46"/>
                <a:gd name="T10" fmla="*/ 15 w 79"/>
                <a:gd name="T11" fmla="*/ 28 h 46"/>
                <a:gd name="T12" fmla="*/ 7 w 79"/>
                <a:gd name="T13" fmla="*/ 46 h 46"/>
                <a:gd name="T14" fmla="*/ 0 w 79"/>
                <a:gd name="T15" fmla="*/ 44 h 46"/>
                <a:gd name="T16" fmla="*/ 10 w 79"/>
                <a:gd name="T17" fmla="*/ 23 h 46"/>
                <a:gd name="T18" fmla="*/ 21 w 79"/>
                <a:gd name="T19" fmla="*/ 11 h 46"/>
                <a:gd name="T20" fmla="*/ 36 w 79"/>
                <a:gd name="T21" fmla="*/ 3 h 46"/>
                <a:gd name="T22" fmla="*/ 49 w 79"/>
                <a:gd name="T23" fmla="*/ 0 h 46"/>
                <a:gd name="T24" fmla="*/ 70 w 79"/>
                <a:gd name="T25" fmla="*/ 2 h 46"/>
                <a:gd name="T26" fmla="*/ 79 w 79"/>
                <a:gd name="T27" fmla="*/ 3 h 46"/>
                <a:gd name="T28" fmla="*/ 78 w 79"/>
                <a:gd name="T29" fmla="*/ 9 h 4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9"/>
                <a:gd name="T46" fmla="*/ 0 h 46"/>
                <a:gd name="T47" fmla="*/ 79 w 79"/>
                <a:gd name="T48" fmla="*/ 46 h 4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9" h="46">
                  <a:moveTo>
                    <a:pt x="78" y="9"/>
                  </a:moveTo>
                  <a:lnTo>
                    <a:pt x="70" y="7"/>
                  </a:lnTo>
                  <a:lnTo>
                    <a:pt x="49" y="6"/>
                  </a:lnTo>
                  <a:lnTo>
                    <a:pt x="36" y="9"/>
                  </a:lnTo>
                  <a:lnTo>
                    <a:pt x="26" y="15"/>
                  </a:lnTo>
                  <a:lnTo>
                    <a:pt x="15" y="28"/>
                  </a:lnTo>
                  <a:lnTo>
                    <a:pt x="7" y="46"/>
                  </a:lnTo>
                  <a:lnTo>
                    <a:pt x="0" y="44"/>
                  </a:lnTo>
                  <a:lnTo>
                    <a:pt x="10" y="23"/>
                  </a:lnTo>
                  <a:lnTo>
                    <a:pt x="21" y="11"/>
                  </a:lnTo>
                  <a:lnTo>
                    <a:pt x="36" y="3"/>
                  </a:lnTo>
                  <a:lnTo>
                    <a:pt x="49" y="0"/>
                  </a:lnTo>
                  <a:lnTo>
                    <a:pt x="70" y="2"/>
                  </a:lnTo>
                  <a:lnTo>
                    <a:pt x="79" y="3"/>
                  </a:lnTo>
                  <a:lnTo>
                    <a:pt x="78" y="9"/>
                  </a:lnTo>
                  <a:close/>
                </a:path>
              </a:pathLst>
            </a:custGeom>
            <a:solidFill>
              <a:srgbClr val="C195DB"/>
            </a:solidFill>
            <a:ln w="9525">
              <a:noFill/>
              <a:round/>
              <a:headEnd/>
              <a:tailEnd/>
            </a:ln>
          </p:spPr>
          <p:txBody>
            <a:bodyPr/>
            <a:lstStyle/>
            <a:p>
              <a:endParaRPr lang="ru-RU"/>
            </a:p>
          </p:txBody>
        </p:sp>
        <p:sp>
          <p:nvSpPr>
            <p:cNvPr id="23153" name="Freeform 2026"/>
            <p:cNvSpPr>
              <a:spLocks/>
            </p:cNvSpPr>
            <p:nvPr/>
          </p:nvSpPr>
          <p:spPr bwMode="auto">
            <a:xfrm>
              <a:off x="2165" y="3326"/>
              <a:ext cx="249" cy="495"/>
            </a:xfrm>
            <a:custGeom>
              <a:avLst/>
              <a:gdLst>
                <a:gd name="T0" fmla="*/ 249 w 249"/>
                <a:gd name="T1" fmla="*/ 2 h 495"/>
                <a:gd name="T2" fmla="*/ 216 w 249"/>
                <a:gd name="T3" fmla="*/ 111 h 495"/>
                <a:gd name="T4" fmla="*/ 188 w 249"/>
                <a:gd name="T5" fmla="*/ 195 h 495"/>
                <a:gd name="T6" fmla="*/ 154 w 249"/>
                <a:gd name="T7" fmla="*/ 286 h 495"/>
                <a:gd name="T8" fmla="*/ 117 w 249"/>
                <a:gd name="T9" fmla="*/ 370 h 495"/>
                <a:gd name="T10" fmla="*/ 96 w 249"/>
                <a:gd name="T11" fmla="*/ 410 h 495"/>
                <a:gd name="T12" fmla="*/ 77 w 249"/>
                <a:gd name="T13" fmla="*/ 441 h 495"/>
                <a:gd name="T14" fmla="*/ 58 w 249"/>
                <a:gd name="T15" fmla="*/ 467 h 495"/>
                <a:gd name="T16" fmla="*/ 39 w 249"/>
                <a:gd name="T17" fmla="*/ 486 h 495"/>
                <a:gd name="T18" fmla="*/ 28 w 249"/>
                <a:gd name="T19" fmla="*/ 492 h 495"/>
                <a:gd name="T20" fmla="*/ 19 w 249"/>
                <a:gd name="T21" fmla="*/ 495 h 495"/>
                <a:gd name="T22" fmla="*/ 9 w 249"/>
                <a:gd name="T23" fmla="*/ 495 h 495"/>
                <a:gd name="T24" fmla="*/ 0 w 249"/>
                <a:gd name="T25" fmla="*/ 494 h 495"/>
                <a:gd name="T26" fmla="*/ 2 w 249"/>
                <a:gd name="T27" fmla="*/ 488 h 495"/>
                <a:gd name="T28" fmla="*/ 9 w 249"/>
                <a:gd name="T29" fmla="*/ 489 h 495"/>
                <a:gd name="T30" fmla="*/ 17 w 249"/>
                <a:gd name="T31" fmla="*/ 489 h 495"/>
                <a:gd name="T32" fmla="*/ 26 w 249"/>
                <a:gd name="T33" fmla="*/ 486 h 495"/>
                <a:gd name="T34" fmla="*/ 34 w 249"/>
                <a:gd name="T35" fmla="*/ 481 h 495"/>
                <a:gd name="T36" fmla="*/ 53 w 249"/>
                <a:gd name="T37" fmla="*/ 462 h 495"/>
                <a:gd name="T38" fmla="*/ 72 w 249"/>
                <a:gd name="T39" fmla="*/ 437 h 495"/>
                <a:gd name="T40" fmla="*/ 91 w 249"/>
                <a:gd name="T41" fmla="*/ 405 h 495"/>
                <a:gd name="T42" fmla="*/ 110 w 249"/>
                <a:gd name="T43" fmla="*/ 369 h 495"/>
                <a:gd name="T44" fmla="*/ 149 w 249"/>
                <a:gd name="T45" fmla="*/ 284 h 495"/>
                <a:gd name="T46" fmla="*/ 181 w 249"/>
                <a:gd name="T47" fmla="*/ 194 h 495"/>
                <a:gd name="T48" fmla="*/ 209 w 249"/>
                <a:gd name="T49" fmla="*/ 110 h 495"/>
                <a:gd name="T50" fmla="*/ 243 w 249"/>
                <a:gd name="T51" fmla="*/ 0 h 495"/>
                <a:gd name="T52" fmla="*/ 249 w 249"/>
                <a:gd name="T53" fmla="*/ 2 h 49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49"/>
                <a:gd name="T82" fmla="*/ 0 h 495"/>
                <a:gd name="T83" fmla="*/ 249 w 249"/>
                <a:gd name="T84" fmla="*/ 495 h 49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49" h="495">
                  <a:moveTo>
                    <a:pt x="249" y="2"/>
                  </a:moveTo>
                  <a:lnTo>
                    <a:pt x="216" y="111"/>
                  </a:lnTo>
                  <a:lnTo>
                    <a:pt x="188" y="195"/>
                  </a:lnTo>
                  <a:lnTo>
                    <a:pt x="154" y="286"/>
                  </a:lnTo>
                  <a:lnTo>
                    <a:pt x="117" y="370"/>
                  </a:lnTo>
                  <a:lnTo>
                    <a:pt x="96" y="410"/>
                  </a:lnTo>
                  <a:lnTo>
                    <a:pt x="77" y="441"/>
                  </a:lnTo>
                  <a:lnTo>
                    <a:pt x="58" y="467"/>
                  </a:lnTo>
                  <a:lnTo>
                    <a:pt x="39" y="486"/>
                  </a:lnTo>
                  <a:lnTo>
                    <a:pt x="28" y="492"/>
                  </a:lnTo>
                  <a:lnTo>
                    <a:pt x="19" y="495"/>
                  </a:lnTo>
                  <a:lnTo>
                    <a:pt x="9" y="495"/>
                  </a:lnTo>
                  <a:lnTo>
                    <a:pt x="0" y="494"/>
                  </a:lnTo>
                  <a:lnTo>
                    <a:pt x="2" y="488"/>
                  </a:lnTo>
                  <a:lnTo>
                    <a:pt x="9" y="489"/>
                  </a:lnTo>
                  <a:lnTo>
                    <a:pt x="17" y="489"/>
                  </a:lnTo>
                  <a:lnTo>
                    <a:pt x="26" y="486"/>
                  </a:lnTo>
                  <a:lnTo>
                    <a:pt x="34" y="481"/>
                  </a:lnTo>
                  <a:lnTo>
                    <a:pt x="53" y="462"/>
                  </a:lnTo>
                  <a:lnTo>
                    <a:pt x="72" y="437"/>
                  </a:lnTo>
                  <a:lnTo>
                    <a:pt x="91" y="405"/>
                  </a:lnTo>
                  <a:lnTo>
                    <a:pt x="110" y="369"/>
                  </a:lnTo>
                  <a:lnTo>
                    <a:pt x="149" y="284"/>
                  </a:lnTo>
                  <a:lnTo>
                    <a:pt x="181" y="194"/>
                  </a:lnTo>
                  <a:lnTo>
                    <a:pt x="209" y="110"/>
                  </a:lnTo>
                  <a:lnTo>
                    <a:pt x="243" y="0"/>
                  </a:lnTo>
                  <a:lnTo>
                    <a:pt x="249" y="2"/>
                  </a:lnTo>
                  <a:close/>
                </a:path>
              </a:pathLst>
            </a:custGeom>
            <a:solidFill>
              <a:srgbClr val="C195DB"/>
            </a:solidFill>
            <a:ln w="9525">
              <a:noFill/>
              <a:round/>
              <a:headEnd/>
              <a:tailEnd/>
            </a:ln>
          </p:spPr>
          <p:txBody>
            <a:bodyPr/>
            <a:lstStyle/>
            <a:p>
              <a:endParaRPr lang="ru-RU"/>
            </a:p>
          </p:txBody>
        </p:sp>
        <p:sp>
          <p:nvSpPr>
            <p:cNvPr id="23154" name="Freeform 2027"/>
            <p:cNvSpPr>
              <a:spLocks/>
            </p:cNvSpPr>
            <p:nvPr/>
          </p:nvSpPr>
          <p:spPr bwMode="auto">
            <a:xfrm>
              <a:off x="2405" y="3326"/>
              <a:ext cx="8" cy="2"/>
            </a:xfrm>
            <a:custGeom>
              <a:avLst/>
              <a:gdLst>
                <a:gd name="T0" fmla="*/ 0 w 8"/>
                <a:gd name="T1" fmla="*/ 0 h 2"/>
                <a:gd name="T2" fmla="*/ 8 w 8"/>
                <a:gd name="T3" fmla="*/ 2 h 2"/>
                <a:gd name="T4" fmla="*/ 0 w 8"/>
                <a:gd name="T5" fmla="*/ 0 h 2"/>
                <a:gd name="T6" fmla="*/ 0 60000 65536"/>
                <a:gd name="T7" fmla="*/ 0 60000 65536"/>
                <a:gd name="T8" fmla="*/ 0 60000 65536"/>
                <a:gd name="T9" fmla="*/ 0 w 8"/>
                <a:gd name="T10" fmla="*/ 0 h 2"/>
                <a:gd name="T11" fmla="*/ 8 w 8"/>
                <a:gd name="T12" fmla="*/ 2 h 2"/>
              </a:gdLst>
              <a:ahLst/>
              <a:cxnLst>
                <a:cxn ang="T6">
                  <a:pos x="T0" y="T1"/>
                </a:cxn>
                <a:cxn ang="T7">
                  <a:pos x="T2" y="T3"/>
                </a:cxn>
                <a:cxn ang="T8">
                  <a:pos x="T4" y="T5"/>
                </a:cxn>
              </a:cxnLst>
              <a:rect l="T9" t="T10" r="T11" b="T12"/>
              <a:pathLst>
                <a:path w="8" h="2">
                  <a:moveTo>
                    <a:pt x="0" y="0"/>
                  </a:moveTo>
                  <a:lnTo>
                    <a:pt x="8" y="2"/>
                  </a:lnTo>
                  <a:lnTo>
                    <a:pt x="0" y="0"/>
                  </a:lnTo>
                  <a:close/>
                </a:path>
              </a:pathLst>
            </a:custGeom>
            <a:solidFill>
              <a:srgbClr val="C195DB"/>
            </a:solidFill>
            <a:ln w="9525">
              <a:noFill/>
              <a:round/>
              <a:headEnd/>
              <a:tailEnd/>
            </a:ln>
          </p:spPr>
          <p:txBody>
            <a:bodyPr/>
            <a:lstStyle/>
            <a:p>
              <a:endParaRPr lang="ru-RU"/>
            </a:p>
          </p:txBody>
        </p:sp>
        <p:sp>
          <p:nvSpPr>
            <p:cNvPr id="23155" name="Freeform 2028"/>
            <p:cNvSpPr>
              <a:spLocks/>
            </p:cNvSpPr>
            <p:nvPr/>
          </p:nvSpPr>
          <p:spPr bwMode="auto">
            <a:xfrm>
              <a:off x="2145" y="3307"/>
              <a:ext cx="232" cy="511"/>
            </a:xfrm>
            <a:custGeom>
              <a:avLst/>
              <a:gdLst>
                <a:gd name="T0" fmla="*/ 19 w 232"/>
                <a:gd name="T1" fmla="*/ 511 h 511"/>
                <a:gd name="T2" fmla="*/ 10 w 232"/>
                <a:gd name="T3" fmla="*/ 507 h 511"/>
                <a:gd name="T4" fmla="*/ 4 w 232"/>
                <a:gd name="T5" fmla="*/ 500 h 511"/>
                <a:gd name="T6" fmla="*/ 0 w 232"/>
                <a:gd name="T7" fmla="*/ 490 h 511"/>
                <a:gd name="T8" fmla="*/ 0 w 232"/>
                <a:gd name="T9" fmla="*/ 478 h 511"/>
                <a:gd name="T10" fmla="*/ 0 w 232"/>
                <a:gd name="T11" fmla="*/ 452 h 511"/>
                <a:gd name="T12" fmla="*/ 4 w 232"/>
                <a:gd name="T13" fmla="*/ 437 h 511"/>
                <a:gd name="T14" fmla="*/ 7 w 232"/>
                <a:gd name="T15" fmla="*/ 420 h 511"/>
                <a:gd name="T16" fmla="*/ 20 w 232"/>
                <a:gd name="T17" fmla="*/ 383 h 511"/>
                <a:gd name="T18" fmla="*/ 36 w 232"/>
                <a:gd name="T19" fmla="*/ 343 h 511"/>
                <a:gd name="T20" fmla="*/ 77 w 232"/>
                <a:gd name="T21" fmla="*/ 258 h 511"/>
                <a:gd name="T22" fmla="*/ 125 w 232"/>
                <a:gd name="T23" fmla="*/ 172 h 511"/>
                <a:gd name="T24" fmla="*/ 170 w 232"/>
                <a:gd name="T25" fmla="*/ 92 h 511"/>
                <a:gd name="T26" fmla="*/ 227 w 232"/>
                <a:gd name="T27" fmla="*/ 0 h 511"/>
                <a:gd name="T28" fmla="*/ 232 w 232"/>
                <a:gd name="T29" fmla="*/ 5 h 511"/>
                <a:gd name="T30" fmla="*/ 174 w 232"/>
                <a:gd name="T31" fmla="*/ 98 h 511"/>
                <a:gd name="T32" fmla="*/ 130 w 232"/>
                <a:gd name="T33" fmla="*/ 175 h 511"/>
                <a:gd name="T34" fmla="*/ 82 w 232"/>
                <a:gd name="T35" fmla="*/ 260 h 511"/>
                <a:gd name="T36" fmla="*/ 40 w 232"/>
                <a:gd name="T37" fmla="*/ 347 h 511"/>
                <a:gd name="T38" fmla="*/ 25 w 232"/>
                <a:gd name="T39" fmla="*/ 386 h 511"/>
                <a:gd name="T40" fmla="*/ 12 w 232"/>
                <a:gd name="T41" fmla="*/ 422 h 511"/>
                <a:gd name="T42" fmla="*/ 9 w 232"/>
                <a:gd name="T43" fmla="*/ 437 h 511"/>
                <a:gd name="T44" fmla="*/ 6 w 232"/>
                <a:gd name="T45" fmla="*/ 452 h 511"/>
                <a:gd name="T46" fmla="*/ 6 w 232"/>
                <a:gd name="T47" fmla="*/ 478 h 511"/>
                <a:gd name="T48" fmla="*/ 6 w 232"/>
                <a:gd name="T49" fmla="*/ 488 h 511"/>
                <a:gd name="T50" fmla="*/ 9 w 232"/>
                <a:gd name="T51" fmla="*/ 495 h 511"/>
                <a:gd name="T52" fmla="*/ 15 w 232"/>
                <a:gd name="T53" fmla="*/ 501 h 511"/>
                <a:gd name="T54" fmla="*/ 23 w 232"/>
                <a:gd name="T55" fmla="*/ 507 h 511"/>
                <a:gd name="T56" fmla="*/ 19 w 232"/>
                <a:gd name="T57" fmla="*/ 511 h 5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32"/>
                <a:gd name="T88" fmla="*/ 0 h 511"/>
                <a:gd name="T89" fmla="*/ 232 w 232"/>
                <a:gd name="T90" fmla="*/ 511 h 5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32" h="511">
                  <a:moveTo>
                    <a:pt x="19" y="511"/>
                  </a:moveTo>
                  <a:lnTo>
                    <a:pt x="10" y="507"/>
                  </a:lnTo>
                  <a:lnTo>
                    <a:pt x="4" y="500"/>
                  </a:lnTo>
                  <a:lnTo>
                    <a:pt x="0" y="490"/>
                  </a:lnTo>
                  <a:lnTo>
                    <a:pt x="0" y="478"/>
                  </a:lnTo>
                  <a:lnTo>
                    <a:pt x="0" y="452"/>
                  </a:lnTo>
                  <a:lnTo>
                    <a:pt x="4" y="437"/>
                  </a:lnTo>
                  <a:lnTo>
                    <a:pt x="7" y="420"/>
                  </a:lnTo>
                  <a:lnTo>
                    <a:pt x="20" y="383"/>
                  </a:lnTo>
                  <a:lnTo>
                    <a:pt x="36" y="343"/>
                  </a:lnTo>
                  <a:lnTo>
                    <a:pt x="77" y="258"/>
                  </a:lnTo>
                  <a:lnTo>
                    <a:pt x="125" y="172"/>
                  </a:lnTo>
                  <a:lnTo>
                    <a:pt x="170" y="92"/>
                  </a:lnTo>
                  <a:lnTo>
                    <a:pt x="227" y="0"/>
                  </a:lnTo>
                  <a:lnTo>
                    <a:pt x="232" y="5"/>
                  </a:lnTo>
                  <a:lnTo>
                    <a:pt x="174" y="98"/>
                  </a:lnTo>
                  <a:lnTo>
                    <a:pt x="130" y="175"/>
                  </a:lnTo>
                  <a:lnTo>
                    <a:pt x="82" y="260"/>
                  </a:lnTo>
                  <a:lnTo>
                    <a:pt x="40" y="347"/>
                  </a:lnTo>
                  <a:lnTo>
                    <a:pt x="25" y="386"/>
                  </a:lnTo>
                  <a:lnTo>
                    <a:pt x="12" y="422"/>
                  </a:lnTo>
                  <a:lnTo>
                    <a:pt x="9" y="437"/>
                  </a:lnTo>
                  <a:lnTo>
                    <a:pt x="6" y="452"/>
                  </a:lnTo>
                  <a:lnTo>
                    <a:pt x="6" y="478"/>
                  </a:lnTo>
                  <a:lnTo>
                    <a:pt x="6" y="488"/>
                  </a:lnTo>
                  <a:lnTo>
                    <a:pt x="9" y="495"/>
                  </a:lnTo>
                  <a:lnTo>
                    <a:pt x="15" y="501"/>
                  </a:lnTo>
                  <a:lnTo>
                    <a:pt x="23" y="507"/>
                  </a:lnTo>
                  <a:lnTo>
                    <a:pt x="19" y="511"/>
                  </a:lnTo>
                  <a:close/>
                </a:path>
              </a:pathLst>
            </a:custGeom>
            <a:solidFill>
              <a:srgbClr val="C195DB"/>
            </a:solidFill>
            <a:ln w="9525">
              <a:noFill/>
              <a:round/>
              <a:headEnd/>
              <a:tailEnd/>
            </a:ln>
          </p:spPr>
          <p:txBody>
            <a:bodyPr/>
            <a:lstStyle/>
            <a:p>
              <a:endParaRPr lang="ru-RU"/>
            </a:p>
          </p:txBody>
        </p:sp>
        <p:sp>
          <p:nvSpPr>
            <p:cNvPr id="23156" name="Freeform 2029"/>
            <p:cNvSpPr>
              <a:spLocks/>
            </p:cNvSpPr>
            <p:nvPr/>
          </p:nvSpPr>
          <p:spPr bwMode="auto">
            <a:xfrm>
              <a:off x="2162" y="3813"/>
              <a:ext cx="5" cy="6"/>
            </a:xfrm>
            <a:custGeom>
              <a:avLst/>
              <a:gdLst>
                <a:gd name="T0" fmla="*/ 3 w 5"/>
                <a:gd name="T1" fmla="*/ 6 h 6"/>
                <a:gd name="T2" fmla="*/ 2 w 5"/>
                <a:gd name="T3" fmla="*/ 6 h 6"/>
                <a:gd name="T4" fmla="*/ 0 w 5"/>
                <a:gd name="T5" fmla="*/ 4 h 6"/>
                <a:gd name="T6" fmla="*/ 5 w 5"/>
                <a:gd name="T7" fmla="*/ 0 h 6"/>
                <a:gd name="T8" fmla="*/ 3 w 5"/>
                <a:gd name="T9" fmla="*/ 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3" y="6"/>
                  </a:moveTo>
                  <a:lnTo>
                    <a:pt x="2" y="6"/>
                  </a:lnTo>
                  <a:lnTo>
                    <a:pt x="0" y="4"/>
                  </a:lnTo>
                  <a:lnTo>
                    <a:pt x="5" y="0"/>
                  </a:lnTo>
                  <a:lnTo>
                    <a:pt x="3" y="6"/>
                  </a:lnTo>
                  <a:close/>
                </a:path>
              </a:pathLst>
            </a:custGeom>
            <a:solidFill>
              <a:srgbClr val="C195DB"/>
            </a:solidFill>
            <a:ln w="9525">
              <a:noFill/>
              <a:round/>
              <a:headEnd/>
              <a:tailEnd/>
            </a:ln>
          </p:spPr>
          <p:txBody>
            <a:bodyPr/>
            <a:lstStyle/>
            <a:p>
              <a:endParaRPr lang="ru-RU"/>
            </a:p>
          </p:txBody>
        </p:sp>
        <p:sp>
          <p:nvSpPr>
            <p:cNvPr id="23157" name="Freeform 2030"/>
            <p:cNvSpPr>
              <a:spLocks/>
            </p:cNvSpPr>
            <p:nvPr/>
          </p:nvSpPr>
          <p:spPr bwMode="auto">
            <a:xfrm>
              <a:off x="2349" y="3226"/>
              <a:ext cx="34" cy="87"/>
            </a:xfrm>
            <a:custGeom>
              <a:avLst/>
              <a:gdLst>
                <a:gd name="T0" fmla="*/ 19 w 34"/>
                <a:gd name="T1" fmla="*/ 83 h 87"/>
                <a:gd name="T2" fmla="*/ 28 w 34"/>
                <a:gd name="T3" fmla="*/ 62 h 87"/>
                <a:gd name="T4" fmla="*/ 30 w 34"/>
                <a:gd name="T5" fmla="*/ 56 h 87"/>
                <a:gd name="T6" fmla="*/ 30 w 34"/>
                <a:gd name="T7" fmla="*/ 49 h 87"/>
                <a:gd name="T8" fmla="*/ 28 w 34"/>
                <a:gd name="T9" fmla="*/ 36 h 87"/>
                <a:gd name="T10" fmla="*/ 22 w 34"/>
                <a:gd name="T11" fmla="*/ 25 h 87"/>
                <a:gd name="T12" fmla="*/ 7 w 34"/>
                <a:gd name="T13" fmla="*/ 11 h 87"/>
                <a:gd name="T14" fmla="*/ 0 w 34"/>
                <a:gd name="T15" fmla="*/ 5 h 87"/>
                <a:gd name="T16" fmla="*/ 4 w 34"/>
                <a:gd name="T17" fmla="*/ 0 h 87"/>
                <a:gd name="T18" fmla="*/ 13 w 34"/>
                <a:gd name="T19" fmla="*/ 5 h 87"/>
                <a:gd name="T20" fmla="*/ 26 w 34"/>
                <a:gd name="T21" fmla="*/ 20 h 87"/>
                <a:gd name="T22" fmla="*/ 32 w 34"/>
                <a:gd name="T23" fmla="*/ 32 h 87"/>
                <a:gd name="T24" fmla="*/ 34 w 34"/>
                <a:gd name="T25" fmla="*/ 49 h 87"/>
                <a:gd name="T26" fmla="*/ 34 w 34"/>
                <a:gd name="T27" fmla="*/ 56 h 87"/>
                <a:gd name="T28" fmla="*/ 32 w 34"/>
                <a:gd name="T29" fmla="*/ 66 h 87"/>
                <a:gd name="T30" fmla="*/ 23 w 34"/>
                <a:gd name="T31" fmla="*/ 87 h 87"/>
                <a:gd name="T32" fmla="*/ 19 w 34"/>
                <a:gd name="T33" fmla="*/ 83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
                <a:gd name="T52" fmla="*/ 0 h 87"/>
                <a:gd name="T53" fmla="*/ 34 w 34"/>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 h="87">
                  <a:moveTo>
                    <a:pt x="19" y="83"/>
                  </a:moveTo>
                  <a:lnTo>
                    <a:pt x="28" y="62"/>
                  </a:lnTo>
                  <a:lnTo>
                    <a:pt x="30" y="56"/>
                  </a:lnTo>
                  <a:lnTo>
                    <a:pt x="30" y="49"/>
                  </a:lnTo>
                  <a:lnTo>
                    <a:pt x="28" y="36"/>
                  </a:lnTo>
                  <a:lnTo>
                    <a:pt x="22" y="25"/>
                  </a:lnTo>
                  <a:lnTo>
                    <a:pt x="7" y="11"/>
                  </a:lnTo>
                  <a:lnTo>
                    <a:pt x="0" y="5"/>
                  </a:lnTo>
                  <a:lnTo>
                    <a:pt x="4" y="0"/>
                  </a:lnTo>
                  <a:lnTo>
                    <a:pt x="13" y="5"/>
                  </a:lnTo>
                  <a:lnTo>
                    <a:pt x="26" y="20"/>
                  </a:lnTo>
                  <a:lnTo>
                    <a:pt x="32" y="32"/>
                  </a:lnTo>
                  <a:lnTo>
                    <a:pt x="34" y="49"/>
                  </a:lnTo>
                  <a:lnTo>
                    <a:pt x="34" y="56"/>
                  </a:lnTo>
                  <a:lnTo>
                    <a:pt x="32" y="66"/>
                  </a:lnTo>
                  <a:lnTo>
                    <a:pt x="23" y="87"/>
                  </a:lnTo>
                  <a:lnTo>
                    <a:pt x="19" y="83"/>
                  </a:lnTo>
                  <a:close/>
                </a:path>
              </a:pathLst>
            </a:custGeom>
            <a:solidFill>
              <a:srgbClr val="C195DB"/>
            </a:solidFill>
            <a:ln w="9525">
              <a:noFill/>
              <a:round/>
              <a:headEnd/>
              <a:tailEnd/>
            </a:ln>
          </p:spPr>
          <p:txBody>
            <a:bodyPr/>
            <a:lstStyle/>
            <a:p>
              <a:endParaRPr lang="ru-RU"/>
            </a:p>
          </p:txBody>
        </p:sp>
        <p:sp>
          <p:nvSpPr>
            <p:cNvPr id="23158" name="Freeform 2031"/>
            <p:cNvSpPr>
              <a:spLocks/>
            </p:cNvSpPr>
            <p:nvPr/>
          </p:nvSpPr>
          <p:spPr bwMode="auto">
            <a:xfrm>
              <a:off x="2370" y="3308"/>
              <a:ext cx="6" cy="5"/>
            </a:xfrm>
            <a:custGeom>
              <a:avLst/>
              <a:gdLst>
                <a:gd name="T0" fmla="*/ 6 w 6"/>
                <a:gd name="T1" fmla="*/ 5 h 5"/>
                <a:gd name="T2" fmla="*/ 0 w 6"/>
                <a:gd name="T3" fmla="*/ 1 h 5"/>
                <a:gd name="T4" fmla="*/ 0 w 6"/>
                <a:gd name="T5" fmla="*/ 0 h 5"/>
                <a:gd name="T6" fmla="*/ 6 w 6"/>
                <a:gd name="T7" fmla="*/ 5 h 5"/>
                <a:gd name="T8" fmla="*/ 0 60000 65536"/>
                <a:gd name="T9" fmla="*/ 0 60000 65536"/>
                <a:gd name="T10" fmla="*/ 0 60000 65536"/>
                <a:gd name="T11" fmla="*/ 0 60000 65536"/>
                <a:gd name="T12" fmla="*/ 0 w 6"/>
                <a:gd name="T13" fmla="*/ 0 h 5"/>
                <a:gd name="T14" fmla="*/ 6 w 6"/>
                <a:gd name="T15" fmla="*/ 5 h 5"/>
              </a:gdLst>
              <a:ahLst/>
              <a:cxnLst>
                <a:cxn ang="T8">
                  <a:pos x="T0" y="T1"/>
                </a:cxn>
                <a:cxn ang="T9">
                  <a:pos x="T2" y="T3"/>
                </a:cxn>
                <a:cxn ang="T10">
                  <a:pos x="T4" y="T5"/>
                </a:cxn>
                <a:cxn ang="T11">
                  <a:pos x="T6" y="T7"/>
                </a:cxn>
              </a:cxnLst>
              <a:rect l="T12" t="T13" r="T14" b="T15"/>
              <a:pathLst>
                <a:path w="6" h="5">
                  <a:moveTo>
                    <a:pt x="6" y="5"/>
                  </a:moveTo>
                  <a:lnTo>
                    <a:pt x="0" y="1"/>
                  </a:lnTo>
                  <a:lnTo>
                    <a:pt x="0" y="0"/>
                  </a:lnTo>
                  <a:lnTo>
                    <a:pt x="6" y="5"/>
                  </a:lnTo>
                  <a:close/>
                </a:path>
              </a:pathLst>
            </a:custGeom>
            <a:solidFill>
              <a:srgbClr val="C195DB"/>
            </a:solidFill>
            <a:ln w="9525">
              <a:noFill/>
              <a:round/>
              <a:headEnd/>
              <a:tailEnd/>
            </a:ln>
          </p:spPr>
          <p:txBody>
            <a:bodyPr/>
            <a:lstStyle/>
            <a:p>
              <a:endParaRPr lang="ru-RU"/>
            </a:p>
          </p:txBody>
        </p:sp>
        <p:sp>
          <p:nvSpPr>
            <p:cNvPr id="23159" name="Freeform 2032"/>
            <p:cNvSpPr>
              <a:spLocks/>
            </p:cNvSpPr>
            <p:nvPr/>
          </p:nvSpPr>
          <p:spPr bwMode="auto">
            <a:xfrm>
              <a:off x="2488" y="3329"/>
              <a:ext cx="162" cy="600"/>
            </a:xfrm>
            <a:custGeom>
              <a:avLst/>
              <a:gdLst>
                <a:gd name="T0" fmla="*/ 162 w 162"/>
                <a:gd name="T1" fmla="*/ 0 h 600"/>
                <a:gd name="T2" fmla="*/ 160 w 162"/>
                <a:gd name="T3" fmla="*/ 27 h 600"/>
                <a:gd name="T4" fmla="*/ 158 w 162"/>
                <a:gd name="T5" fmla="*/ 97 h 600"/>
                <a:gd name="T6" fmla="*/ 155 w 162"/>
                <a:gd name="T7" fmla="*/ 145 h 600"/>
                <a:gd name="T8" fmla="*/ 153 w 162"/>
                <a:gd name="T9" fmla="*/ 197 h 600"/>
                <a:gd name="T10" fmla="*/ 147 w 162"/>
                <a:gd name="T11" fmla="*/ 252 h 600"/>
                <a:gd name="T12" fmla="*/ 143 w 162"/>
                <a:gd name="T13" fmla="*/ 309 h 600"/>
                <a:gd name="T14" fmla="*/ 134 w 162"/>
                <a:gd name="T15" fmla="*/ 366 h 600"/>
                <a:gd name="T16" fmla="*/ 127 w 162"/>
                <a:gd name="T17" fmla="*/ 421 h 600"/>
                <a:gd name="T18" fmla="*/ 122 w 162"/>
                <a:gd name="T19" fmla="*/ 446 h 600"/>
                <a:gd name="T20" fmla="*/ 116 w 162"/>
                <a:gd name="T21" fmla="*/ 472 h 600"/>
                <a:gd name="T22" fmla="*/ 110 w 162"/>
                <a:gd name="T23" fmla="*/ 494 h 600"/>
                <a:gd name="T24" fmla="*/ 104 w 162"/>
                <a:gd name="T25" fmla="*/ 516 h 600"/>
                <a:gd name="T26" fmla="*/ 100 w 162"/>
                <a:gd name="T27" fmla="*/ 526 h 600"/>
                <a:gd name="T28" fmla="*/ 97 w 162"/>
                <a:gd name="T29" fmla="*/ 536 h 600"/>
                <a:gd name="T30" fmla="*/ 89 w 162"/>
                <a:gd name="T31" fmla="*/ 553 h 600"/>
                <a:gd name="T32" fmla="*/ 81 w 162"/>
                <a:gd name="T33" fmla="*/ 568 h 600"/>
                <a:gd name="T34" fmla="*/ 76 w 162"/>
                <a:gd name="T35" fmla="*/ 575 h 600"/>
                <a:gd name="T36" fmla="*/ 73 w 162"/>
                <a:gd name="T37" fmla="*/ 581 h 600"/>
                <a:gd name="T38" fmla="*/ 68 w 162"/>
                <a:gd name="T39" fmla="*/ 587 h 600"/>
                <a:gd name="T40" fmla="*/ 64 w 162"/>
                <a:gd name="T41" fmla="*/ 591 h 600"/>
                <a:gd name="T42" fmla="*/ 59 w 162"/>
                <a:gd name="T43" fmla="*/ 594 h 600"/>
                <a:gd name="T44" fmla="*/ 54 w 162"/>
                <a:gd name="T45" fmla="*/ 597 h 600"/>
                <a:gd name="T46" fmla="*/ 47 w 162"/>
                <a:gd name="T47" fmla="*/ 598 h 600"/>
                <a:gd name="T48" fmla="*/ 43 w 162"/>
                <a:gd name="T49" fmla="*/ 600 h 600"/>
                <a:gd name="T50" fmla="*/ 38 w 162"/>
                <a:gd name="T51" fmla="*/ 600 h 600"/>
                <a:gd name="T52" fmla="*/ 32 w 162"/>
                <a:gd name="T53" fmla="*/ 598 h 600"/>
                <a:gd name="T54" fmla="*/ 27 w 162"/>
                <a:gd name="T55" fmla="*/ 597 h 600"/>
                <a:gd name="T56" fmla="*/ 22 w 162"/>
                <a:gd name="T57" fmla="*/ 596 h 600"/>
                <a:gd name="T58" fmla="*/ 17 w 162"/>
                <a:gd name="T59" fmla="*/ 593 h 600"/>
                <a:gd name="T60" fmla="*/ 15 w 162"/>
                <a:gd name="T61" fmla="*/ 589 h 600"/>
                <a:gd name="T62" fmla="*/ 11 w 162"/>
                <a:gd name="T63" fmla="*/ 585 h 600"/>
                <a:gd name="T64" fmla="*/ 8 w 162"/>
                <a:gd name="T65" fmla="*/ 578 h 600"/>
                <a:gd name="T66" fmla="*/ 3 w 162"/>
                <a:gd name="T67" fmla="*/ 567 h 600"/>
                <a:gd name="T68" fmla="*/ 0 w 162"/>
                <a:gd name="T69" fmla="*/ 551 h 600"/>
                <a:gd name="T70" fmla="*/ 0 w 162"/>
                <a:gd name="T71" fmla="*/ 544 h 600"/>
                <a:gd name="T72" fmla="*/ 0 w 162"/>
                <a:gd name="T73" fmla="*/ 536 h 600"/>
                <a:gd name="T74" fmla="*/ 0 w 162"/>
                <a:gd name="T75" fmla="*/ 516 h 600"/>
                <a:gd name="T76" fmla="*/ 0 w 162"/>
                <a:gd name="T77" fmla="*/ 506 h 600"/>
                <a:gd name="T78" fmla="*/ 1 w 162"/>
                <a:gd name="T79" fmla="*/ 496 h 600"/>
                <a:gd name="T80" fmla="*/ 4 w 162"/>
                <a:gd name="T81" fmla="*/ 474 h 600"/>
                <a:gd name="T82" fmla="*/ 9 w 162"/>
                <a:gd name="T83" fmla="*/ 450 h 600"/>
                <a:gd name="T84" fmla="*/ 14 w 162"/>
                <a:gd name="T85" fmla="*/ 425 h 600"/>
                <a:gd name="T86" fmla="*/ 20 w 162"/>
                <a:gd name="T87" fmla="*/ 399 h 600"/>
                <a:gd name="T88" fmla="*/ 26 w 162"/>
                <a:gd name="T89" fmla="*/ 373 h 600"/>
                <a:gd name="T90" fmla="*/ 34 w 162"/>
                <a:gd name="T91" fmla="*/ 346 h 600"/>
                <a:gd name="T92" fmla="*/ 52 w 162"/>
                <a:gd name="T93" fmla="*/ 290 h 600"/>
                <a:gd name="T94" fmla="*/ 69 w 162"/>
                <a:gd name="T95" fmla="*/ 237 h 600"/>
                <a:gd name="T96" fmla="*/ 88 w 162"/>
                <a:gd name="T97" fmla="*/ 184 h 600"/>
                <a:gd name="T98" fmla="*/ 106 w 162"/>
                <a:gd name="T99" fmla="*/ 135 h 600"/>
                <a:gd name="T100" fmla="*/ 124 w 162"/>
                <a:gd name="T101" fmla="*/ 91 h 600"/>
                <a:gd name="T102" fmla="*/ 151 w 162"/>
                <a:gd name="T103" fmla="*/ 26 h 600"/>
                <a:gd name="T104" fmla="*/ 162 w 162"/>
                <a:gd name="T105" fmla="*/ 0 h 60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62"/>
                <a:gd name="T160" fmla="*/ 0 h 600"/>
                <a:gd name="T161" fmla="*/ 162 w 162"/>
                <a:gd name="T162" fmla="*/ 600 h 60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62" h="600">
                  <a:moveTo>
                    <a:pt x="162" y="0"/>
                  </a:moveTo>
                  <a:lnTo>
                    <a:pt x="160" y="27"/>
                  </a:lnTo>
                  <a:lnTo>
                    <a:pt x="158" y="97"/>
                  </a:lnTo>
                  <a:lnTo>
                    <a:pt x="155" y="145"/>
                  </a:lnTo>
                  <a:lnTo>
                    <a:pt x="153" y="197"/>
                  </a:lnTo>
                  <a:lnTo>
                    <a:pt x="147" y="252"/>
                  </a:lnTo>
                  <a:lnTo>
                    <a:pt x="143" y="309"/>
                  </a:lnTo>
                  <a:lnTo>
                    <a:pt x="134" y="366"/>
                  </a:lnTo>
                  <a:lnTo>
                    <a:pt x="127" y="421"/>
                  </a:lnTo>
                  <a:lnTo>
                    <a:pt x="122" y="446"/>
                  </a:lnTo>
                  <a:lnTo>
                    <a:pt x="116" y="472"/>
                  </a:lnTo>
                  <a:lnTo>
                    <a:pt x="110" y="494"/>
                  </a:lnTo>
                  <a:lnTo>
                    <a:pt x="104" y="516"/>
                  </a:lnTo>
                  <a:lnTo>
                    <a:pt x="100" y="526"/>
                  </a:lnTo>
                  <a:lnTo>
                    <a:pt x="97" y="536"/>
                  </a:lnTo>
                  <a:lnTo>
                    <a:pt x="89" y="553"/>
                  </a:lnTo>
                  <a:lnTo>
                    <a:pt x="81" y="568"/>
                  </a:lnTo>
                  <a:lnTo>
                    <a:pt x="76" y="575"/>
                  </a:lnTo>
                  <a:lnTo>
                    <a:pt x="73" y="581"/>
                  </a:lnTo>
                  <a:lnTo>
                    <a:pt x="68" y="587"/>
                  </a:lnTo>
                  <a:lnTo>
                    <a:pt x="64" y="591"/>
                  </a:lnTo>
                  <a:lnTo>
                    <a:pt x="59" y="594"/>
                  </a:lnTo>
                  <a:lnTo>
                    <a:pt x="54" y="597"/>
                  </a:lnTo>
                  <a:lnTo>
                    <a:pt x="47" y="598"/>
                  </a:lnTo>
                  <a:lnTo>
                    <a:pt x="43" y="600"/>
                  </a:lnTo>
                  <a:lnTo>
                    <a:pt x="38" y="600"/>
                  </a:lnTo>
                  <a:lnTo>
                    <a:pt x="32" y="598"/>
                  </a:lnTo>
                  <a:lnTo>
                    <a:pt x="27" y="597"/>
                  </a:lnTo>
                  <a:lnTo>
                    <a:pt x="22" y="596"/>
                  </a:lnTo>
                  <a:lnTo>
                    <a:pt x="17" y="593"/>
                  </a:lnTo>
                  <a:lnTo>
                    <a:pt x="15" y="589"/>
                  </a:lnTo>
                  <a:lnTo>
                    <a:pt x="11" y="585"/>
                  </a:lnTo>
                  <a:lnTo>
                    <a:pt x="8" y="578"/>
                  </a:lnTo>
                  <a:lnTo>
                    <a:pt x="3" y="567"/>
                  </a:lnTo>
                  <a:lnTo>
                    <a:pt x="0" y="551"/>
                  </a:lnTo>
                  <a:lnTo>
                    <a:pt x="0" y="544"/>
                  </a:lnTo>
                  <a:lnTo>
                    <a:pt x="0" y="536"/>
                  </a:lnTo>
                  <a:lnTo>
                    <a:pt x="0" y="516"/>
                  </a:lnTo>
                  <a:lnTo>
                    <a:pt x="0" y="506"/>
                  </a:lnTo>
                  <a:lnTo>
                    <a:pt x="1" y="496"/>
                  </a:lnTo>
                  <a:lnTo>
                    <a:pt x="4" y="474"/>
                  </a:lnTo>
                  <a:lnTo>
                    <a:pt x="9" y="450"/>
                  </a:lnTo>
                  <a:lnTo>
                    <a:pt x="14" y="425"/>
                  </a:lnTo>
                  <a:lnTo>
                    <a:pt x="20" y="399"/>
                  </a:lnTo>
                  <a:lnTo>
                    <a:pt x="26" y="373"/>
                  </a:lnTo>
                  <a:lnTo>
                    <a:pt x="34" y="346"/>
                  </a:lnTo>
                  <a:lnTo>
                    <a:pt x="52" y="290"/>
                  </a:lnTo>
                  <a:lnTo>
                    <a:pt x="69" y="237"/>
                  </a:lnTo>
                  <a:lnTo>
                    <a:pt x="88" y="184"/>
                  </a:lnTo>
                  <a:lnTo>
                    <a:pt x="106" y="135"/>
                  </a:lnTo>
                  <a:lnTo>
                    <a:pt x="124" y="91"/>
                  </a:lnTo>
                  <a:lnTo>
                    <a:pt x="151" y="26"/>
                  </a:lnTo>
                  <a:lnTo>
                    <a:pt x="162" y="0"/>
                  </a:lnTo>
                  <a:close/>
                </a:path>
              </a:pathLst>
            </a:custGeom>
            <a:solidFill>
              <a:srgbClr val="844CD6"/>
            </a:solidFill>
            <a:ln w="9525">
              <a:noFill/>
              <a:round/>
              <a:headEnd/>
              <a:tailEnd/>
            </a:ln>
          </p:spPr>
          <p:txBody>
            <a:bodyPr/>
            <a:lstStyle/>
            <a:p>
              <a:endParaRPr lang="ru-RU"/>
            </a:p>
          </p:txBody>
        </p:sp>
        <p:sp>
          <p:nvSpPr>
            <p:cNvPr id="23160" name="Freeform 2033"/>
            <p:cNvSpPr>
              <a:spLocks/>
            </p:cNvSpPr>
            <p:nvPr/>
          </p:nvSpPr>
          <p:spPr bwMode="auto">
            <a:xfrm>
              <a:off x="2521" y="3329"/>
              <a:ext cx="133" cy="604"/>
            </a:xfrm>
            <a:custGeom>
              <a:avLst/>
              <a:gdLst>
                <a:gd name="T0" fmla="*/ 133 w 133"/>
                <a:gd name="T1" fmla="*/ 0 h 604"/>
                <a:gd name="T2" fmla="*/ 131 w 133"/>
                <a:gd name="T3" fmla="*/ 97 h 604"/>
                <a:gd name="T4" fmla="*/ 124 w 133"/>
                <a:gd name="T5" fmla="*/ 197 h 604"/>
                <a:gd name="T6" fmla="*/ 114 w 133"/>
                <a:gd name="T7" fmla="*/ 309 h 604"/>
                <a:gd name="T8" fmla="*/ 99 w 133"/>
                <a:gd name="T9" fmla="*/ 421 h 604"/>
                <a:gd name="T10" fmla="*/ 88 w 133"/>
                <a:gd name="T11" fmla="*/ 472 h 604"/>
                <a:gd name="T12" fmla="*/ 75 w 133"/>
                <a:gd name="T13" fmla="*/ 516 h 604"/>
                <a:gd name="T14" fmla="*/ 61 w 133"/>
                <a:gd name="T15" fmla="*/ 553 h 604"/>
                <a:gd name="T16" fmla="*/ 43 w 133"/>
                <a:gd name="T17" fmla="*/ 583 h 604"/>
                <a:gd name="T18" fmla="*/ 33 w 133"/>
                <a:gd name="T19" fmla="*/ 592 h 604"/>
                <a:gd name="T20" fmla="*/ 22 w 133"/>
                <a:gd name="T21" fmla="*/ 600 h 604"/>
                <a:gd name="T22" fmla="*/ 11 w 133"/>
                <a:gd name="T23" fmla="*/ 604 h 604"/>
                <a:gd name="T24" fmla="*/ 0 w 133"/>
                <a:gd name="T25" fmla="*/ 602 h 604"/>
                <a:gd name="T26" fmla="*/ 0 w 133"/>
                <a:gd name="T27" fmla="*/ 596 h 604"/>
                <a:gd name="T28" fmla="*/ 11 w 133"/>
                <a:gd name="T29" fmla="*/ 597 h 604"/>
                <a:gd name="T30" fmla="*/ 21 w 133"/>
                <a:gd name="T31" fmla="*/ 594 h 604"/>
                <a:gd name="T32" fmla="*/ 28 w 133"/>
                <a:gd name="T33" fmla="*/ 587 h 604"/>
                <a:gd name="T34" fmla="*/ 38 w 133"/>
                <a:gd name="T35" fmla="*/ 578 h 604"/>
                <a:gd name="T36" fmla="*/ 54 w 133"/>
                <a:gd name="T37" fmla="*/ 551 h 604"/>
                <a:gd name="T38" fmla="*/ 69 w 133"/>
                <a:gd name="T39" fmla="*/ 515 h 604"/>
                <a:gd name="T40" fmla="*/ 82 w 133"/>
                <a:gd name="T41" fmla="*/ 470 h 604"/>
                <a:gd name="T42" fmla="*/ 93 w 133"/>
                <a:gd name="T43" fmla="*/ 420 h 604"/>
                <a:gd name="T44" fmla="*/ 108 w 133"/>
                <a:gd name="T45" fmla="*/ 309 h 604"/>
                <a:gd name="T46" fmla="*/ 118 w 133"/>
                <a:gd name="T47" fmla="*/ 197 h 604"/>
                <a:gd name="T48" fmla="*/ 124 w 133"/>
                <a:gd name="T49" fmla="*/ 97 h 604"/>
                <a:gd name="T50" fmla="*/ 127 w 133"/>
                <a:gd name="T51" fmla="*/ 0 h 604"/>
                <a:gd name="T52" fmla="*/ 133 w 133"/>
                <a:gd name="T53" fmla="*/ 0 h 60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3"/>
                <a:gd name="T82" fmla="*/ 0 h 604"/>
                <a:gd name="T83" fmla="*/ 133 w 133"/>
                <a:gd name="T84" fmla="*/ 604 h 60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3" h="604">
                  <a:moveTo>
                    <a:pt x="133" y="0"/>
                  </a:moveTo>
                  <a:lnTo>
                    <a:pt x="131" y="97"/>
                  </a:lnTo>
                  <a:lnTo>
                    <a:pt x="124" y="197"/>
                  </a:lnTo>
                  <a:lnTo>
                    <a:pt x="114" y="309"/>
                  </a:lnTo>
                  <a:lnTo>
                    <a:pt x="99" y="421"/>
                  </a:lnTo>
                  <a:lnTo>
                    <a:pt x="88" y="472"/>
                  </a:lnTo>
                  <a:lnTo>
                    <a:pt x="75" y="516"/>
                  </a:lnTo>
                  <a:lnTo>
                    <a:pt x="61" y="553"/>
                  </a:lnTo>
                  <a:lnTo>
                    <a:pt x="43" y="583"/>
                  </a:lnTo>
                  <a:lnTo>
                    <a:pt x="33" y="592"/>
                  </a:lnTo>
                  <a:lnTo>
                    <a:pt x="22" y="600"/>
                  </a:lnTo>
                  <a:lnTo>
                    <a:pt x="11" y="604"/>
                  </a:lnTo>
                  <a:lnTo>
                    <a:pt x="0" y="602"/>
                  </a:lnTo>
                  <a:lnTo>
                    <a:pt x="0" y="596"/>
                  </a:lnTo>
                  <a:lnTo>
                    <a:pt x="11" y="597"/>
                  </a:lnTo>
                  <a:lnTo>
                    <a:pt x="21" y="594"/>
                  </a:lnTo>
                  <a:lnTo>
                    <a:pt x="28" y="587"/>
                  </a:lnTo>
                  <a:lnTo>
                    <a:pt x="38" y="578"/>
                  </a:lnTo>
                  <a:lnTo>
                    <a:pt x="54" y="551"/>
                  </a:lnTo>
                  <a:lnTo>
                    <a:pt x="69" y="515"/>
                  </a:lnTo>
                  <a:lnTo>
                    <a:pt x="82" y="470"/>
                  </a:lnTo>
                  <a:lnTo>
                    <a:pt x="93" y="420"/>
                  </a:lnTo>
                  <a:lnTo>
                    <a:pt x="108" y="309"/>
                  </a:lnTo>
                  <a:lnTo>
                    <a:pt x="118" y="197"/>
                  </a:lnTo>
                  <a:lnTo>
                    <a:pt x="124" y="97"/>
                  </a:lnTo>
                  <a:lnTo>
                    <a:pt x="127" y="0"/>
                  </a:lnTo>
                  <a:lnTo>
                    <a:pt x="133" y="0"/>
                  </a:lnTo>
                  <a:close/>
                </a:path>
              </a:pathLst>
            </a:custGeom>
            <a:solidFill>
              <a:srgbClr val="C195DB"/>
            </a:solidFill>
            <a:ln w="9525">
              <a:noFill/>
              <a:round/>
              <a:headEnd/>
              <a:tailEnd/>
            </a:ln>
          </p:spPr>
          <p:txBody>
            <a:bodyPr/>
            <a:lstStyle/>
            <a:p>
              <a:endParaRPr lang="ru-RU"/>
            </a:p>
          </p:txBody>
        </p:sp>
        <p:sp>
          <p:nvSpPr>
            <p:cNvPr id="23161" name="Freeform 2034"/>
            <p:cNvSpPr>
              <a:spLocks/>
            </p:cNvSpPr>
            <p:nvPr/>
          </p:nvSpPr>
          <p:spPr bwMode="auto">
            <a:xfrm>
              <a:off x="2486" y="3328"/>
              <a:ext cx="167" cy="603"/>
            </a:xfrm>
            <a:custGeom>
              <a:avLst/>
              <a:gdLst>
                <a:gd name="T0" fmla="*/ 36 w 167"/>
                <a:gd name="T1" fmla="*/ 603 h 603"/>
                <a:gd name="T2" fmla="*/ 23 w 167"/>
                <a:gd name="T3" fmla="*/ 598 h 603"/>
                <a:gd name="T4" fmla="*/ 15 w 167"/>
                <a:gd name="T5" fmla="*/ 590 h 603"/>
                <a:gd name="T6" fmla="*/ 4 w 167"/>
                <a:gd name="T7" fmla="*/ 568 h 603"/>
                <a:gd name="T8" fmla="*/ 0 w 167"/>
                <a:gd name="T9" fmla="*/ 537 h 603"/>
                <a:gd name="T10" fmla="*/ 2 w 167"/>
                <a:gd name="T11" fmla="*/ 497 h 603"/>
                <a:gd name="T12" fmla="*/ 10 w 167"/>
                <a:gd name="T13" fmla="*/ 451 h 603"/>
                <a:gd name="T14" fmla="*/ 21 w 167"/>
                <a:gd name="T15" fmla="*/ 400 h 603"/>
                <a:gd name="T16" fmla="*/ 35 w 167"/>
                <a:gd name="T17" fmla="*/ 345 h 603"/>
                <a:gd name="T18" fmla="*/ 52 w 167"/>
                <a:gd name="T19" fmla="*/ 289 h 603"/>
                <a:gd name="T20" fmla="*/ 88 w 167"/>
                <a:gd name="T21" fmla="*/ 184 h 603"/>
                <a:gd name="T22" fmla="*/ 124 w 167"/>
                <a:gd name="T23" fmla="*/ 90 h 603"/>
                <a:gd name="T24" fmla="*/ 162 w 167"/>
                <a:gd name="T25" fmla="*/ 0 h 603"/>
                <a:gd name="T26" fmla="*/ 167 w 167"/>
                <a:gd name="T27" fmla="*/ 3 h 603"/>
                <a:gd name="T28" fmla="*/ 128 w 167"/>
                <a:gd name="T29" fmla="*/ 93 h 603"/>
                <a:gd name="T30" fmla="*/ 94 w 167"/>
                <a:gd name="T31" fmla="*/ 187 h 603"/>
                <a:gd name="T32" fmla="*/ 58 w 167"/>
                <a:gd name="T33" fmla="*/ 293 h 603"/>
                <a:gd name="T34" fmla="*/ 40 w 167"/>
                <a:gd name="T35" fmla="*/ 348 h 603"/>
                <a:gd name="T36" fmla="*/ 26 w 167"/>
                <a:gd name="T37" fmla="*/ 400 h 603"/>
                <a:gd name="T38" fmla="*/ 15 w 167"/>
                <a:gd name="T39" fmla="*/ 451 h 603"/>
                <a:gd name="T40" fmla="*/ 7 w 167"/>
                <a:gd name="T41" fmla="*/ 497 h 603"/>
                <a:gd name="T42" fmla="*/ 6 w 167"/>
                <a:gd name="T43" fmla="*/ 537 h 603"/>
                <a:gd name="T44" fmla="*/ 8 w 167"/>
                <a:gd name="T45" fmla="*/ 565 h 603"/>
                <a:gd name="T46" fmla="*/ 19 w 167"/>
                <a:gd name="T47" fmla="*/ 586 h 603"/>
                <a:gd name="T48" fmla="*/ 28 w 167"/>
                <a:gd name="T49" fmla="*/ 594 h 603"/>
                <a:gd name="T50" fmla="*/ 37 w 167"/>
                <a:gd name="T51" fmla="*/ 597 h 603"/>
                <a:gd name="T52" fmla="*/ 36 w 167"/>
                <a:gd name="T53" fmla="*/ 603 h 60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67"/>
                <a:gd name="T82" fmla="*/ 0 h 603"/>
                <a:gd name="T83" fmla="*/ 167 w 167"/>
                <a:gd name="T84" fmla="*/ 603 h 60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67" h="603">
                  <a:moveTo>
                    <a:pt x="36" y="603"/>
                  </a:moveTo>
                  <a:lnTo>
                    <a:pt x="23" y="598"/>
                  </a:lnTo>
                  <a:lnTo>
                    <a:pt x="15" y="590"/>
                  </a:lnTo>
                  <a:lnTo>
                    <a:pt x="4" y="568"/>
                  </a:lnTo>
                  <a:lnTo>
                    <a:pt x="0" y="537"/>
                  </a:lnTo>
                  <a:lnTo>
                    <a:pt x="2" y="497"/>
                  </a:lnTo>
                  <a:lnTo>
                    <a:pt x="10" y="451"/>
                  </a:lnTo>
                  <a:lnTo>
                    <a:pt x="21" y="400"/>
                  </a:lnTo>
                  <a:lnTo>
                    <a:pt x="35" y="345"/>
                  </a:lnTo>
                  <a:lnTo>
                    <a:pt x="52" y="289"/>
                  </a:lnTo>
                  <a:lnTo>
                    <a:pt x="88" y="184"/>
                  </a:lnTo>
                  <a:lnTo>
                    <a:pt x="124" y="90"/>
                  </a:lnTo>
                  <a:lnTo>
                    <a:pt x="162" y="0"/>
                  </a:lnTo>
                  <a:lnTo>
                    <a:pt x="167" y="3"/>
                  </a:lnTo>
                  <a:lnTo>
                    <a:pt x="128" y="93"/>
                  </a:lnTo>
                  <a:lnTo>
                    <a:pt x="94" y="187"/>
                  </a:lnTo>
                  <a:lnTo>
                    <a:pt x="58" y="293"/>
                  </a:lnTo>
                  <a:lnTo>
                    <a:pt x="40" y="348"/>
                  </a:lnTo>
                  <a:lnTo>
                    <a:pt x="26" y="400"/>
                  </a:lnTo>
                  <a:lnTo>
                    <a:pt x="15" y="451"/>
                  </a:lnTo>
                  <a:lnTo>
                    <a:pt x="7" y="497"/>
                  </a:lnTo>
                  <a:lnTo>
                    <a:pt x="6" y="537"/>
                  </a:lnTo>
                  <a:lnTo>
                    <a:pt x="8" y="565"/>
                  </a:lnTo>
                  <a:lnTo>
                    <a:pt x="19" y="586"/>
                  </a:lnTo>
                  <a:lnTo>
                    <a:pt x="28" y="594"/>
                  </a:lnTo>
                  <a:lnTo>
                    <a:pt x="37" y="597"/>
                  </a:lnTo>
                  <a:lnTo>
                    <a:pt x="36" y="603"/>
                  </a:lnTo>
                  <a:close/>
                </a:path>
              </a:pathLst>
            </a:custGeom>
            <a:solidFill>
              <a:srgbClr val="C195DB"/>
            </a:solidFill>
            <a:ln w="9525">
              <a:noFill/>
              <a:round/>
              <a:headEnd/>
              <a:tailEnd/>
            </a:ln>
          </p:spPr>
          <p:txBody>
            <a:bodyPr/>
            <a:lstStyle/>
            <a:p>
              <a:endParaRPr lang="ru-RU"/>
            </a:p>
          </p:txBody>
        </p:sp>
        <p:sp>
          <p:nvSpPr>
            <p:cNvPr id="23162" name="Freeform 2035"/>
            <p:cNvSpPr>
              <a:spLocks/>
            </p:cNvSpPr>
            <p:nvPr/>
          </p:nvSpPr>
          <p:spPr bwMode="auto">
            <a:xfrm>
              <a:off x="2519" y="3924"/>
              <a:ext cx="1" cy="7"/>
            </a:xfrm>
            <a:custGeom>
              <a:avLst/>
              <a:gdLst>
                <a:gd name="T0" fmla="*/ 0 w 1"/>
                <a:gd name="T1" fmla="*/ 7 h 7"/>
                <a:gd name="T2" fmla="*/ 1 w 1"/>
                <a:gd name="T3" fmla="*/ 0 h 7"/>
                <a:gd name="T4" fmla="*/ 0 w 1"/>
                <a:gd name="T5" fmla="*/ 0 h 7"/>
                <a:gd name="T6" fmla="*/ 0 w 1"/>
                <a:gd name="T7" fmla="*/ 7 h 7"/>
                <a:gd name="T8" fmla="*/ 0 60000 65536"/>
                <a:gd name="T9" fmla="*/ 0 60000 65536"/>
                <a:gd name="T10" fmla="*/ 0 60000 65536"/>
                <a:gd name="T11" fmla="*/ 0 60000 65536"/>
                <a:gd name="T12" fmla="*/ 0 w 1"/>
                <a:gd name="T13" fmla="*/ 0 h 7"/>
                <a:gd name="T14" fmla="*/ 1 w 1"/>
                <a:gd name="T15" fmla="*/ 7 h 7"/>
              </a:gdLst>
              <a:ahLst/>
              <a:cxnLst>
                <a:cxn ang="T8">
                  <a:pos x="T0" y="T1"/>
                </a:cxn>
                <a:cxn ang="T9">
                  <a:pos x="T2" y="T3"/>
                </a:cxn>
                <a:cxn ang="T10">
                  <a:pos x="T4" y="T5"/>
                </a:cxn>
                <a:cxn ang="T11">
                  <a:pos x="T6" y="T7"/>
                </a:cxn>
              </a:cxnLst>
              <a:rect l="T12" t="T13" r="T14" b="T15"/>
              <a:pathLst>
                <a:path w="1" h="7">
                  <a:moveTo>
                    <a:pt x="0" y="7"/>
                  </a:moveTo>
                  <a:lnTo>
                    <a:pt x="1" y="0"/>
                  </a:lnTo>
                  <a:lnTo>
                    <a:pt x="0" y="0"/>
                  </a:lnTo>
                  <a:lnTo>
                    <a:pt x="0" y="7"/>
                  </a:lnTo>
                  <a:close/>
                </a:path>
              </a:pathLst>
            </a:custGeom>
            <a:solidFill>
              <a:srgbClr val="C195DB"/>
            </a:solidFill>
            <a:ln w="9525">
              <a:noFill/>
              <a:round/>
              <a:headEnd/>
              <a:tailEnd/>
            </a:ln>
          </p:spPr>
          <p:txBody>
            <a:bodyPr/>
            <a:lstStyle/>
            <a:p>
              <a:endParaRPr lang="ru-RU"/>
            </a:p>
          </p:txBody>
        </p:sp>
        <p:sp>
          <p:nvSpPr>
            <p:cNvPr id="23163" name="Freeform 2036"/>
            <p:cNvSpPr>
              <a:spLocks/>
            </p:cNvSpPr>
            <p:nvPr/>
          </p:nvSpPr>
          <p:spPr bwMode="auto">
            <a:xfrm>
              <a:off x="2644" y="3328"/>
              <a:ext cx="8" cy="3"/>
            </a:xfrm>
            <a:custGeom>
              <a:avLst/>
              <a:gdLst>
                <a:gd name="T0" fmla="*/ 0 w 8"/>
                <a:gd name="T1" fmla="*/ 0 h 3"/>
                <a:gd name="T2" fmla="*/ 8 w 8"/>
                <a:gd name="T3" fmla="*/ 1 h 3"/>
                <a:gd name="T4" fmla="*/ 0 w 8"/>
                <a:gd name="T5" fmla="*/ 1 h 3"/>
                <a:gd name="T6" fmla="*/ 7 w 8"/>
                <a:gd name="T7" fmla="*/ 3 h 3"/>
                <a:gd name="T8" fmla="*/ 0 w 8"/>
                <a:gd name="T9" fmla="*/ 0 h 3"/>
                <a:gd name="T10" fmla="*/ 0 60000 65536"/>
                <a:gd name="T11" fmla="*/ 0 60000 65536"/>
                <a:gd name="T12" fmla="*/ 0 60000 65536"/>
                <a:gd name="T13" fmla="*/ 0 60000 65536"/>
                <a:gd name="T14" fmla="*/ 0 60000 65536"/>
                <a:gd name="T15" fmla="*/ 0 w 8"/>
                <a:gd name="T16" fmla="*/ 0 h 3"/>
                <a:gd name="T17" fmla="*/ 8 w 8"/>
                <a:gd name="T18" fmla="*/ 3 h 3"/>
              </a:gdLst>
              <a:ahLst/>
              <a:cxnLst>
                <a:cxn ang="T10">
                  <a:pos x="T0" y="T1"/>
                </a:cxn>
                <a:cxn ang="T11">
                  <a:pos x="T2" y="T3"/>
                </a:cxn>
                <a:cxn ang="T12">
                  <a:pos x="T4" y="T5"/>
                </a:cxn>
                <a:cxn ang="T13">
                  <a:pos x="T6" y="T7"/>
                </a:cxn>
                <a:cxn ang="T14">
                  <a:pos x="T8" y="T9"/>
                </a:cxn>
              </a:cxnLst>
              <a:rect l="T15" t="T16" r="T17" b="T18"/>
              <a:pathLst>
                <a:path w="8" h="3">
                  <a:moveTo>
                    <a:pt x="0" y="0"/>
                  </a:moveTo>
                  <a:lnTo>
                    <a:pt x="8" y="1"/>
                  </a:lnTo>
                  <a:lnTo>
                    <a:pt x="0" y="1"/>
                  </a:lnTo>
                  <a:lnTo>
                    <a:pt x="7" y="3"/>
                  </a:lnTo>
                  <a:lnTo>
                    <a:pt x="0" y="0"/>
                  </a:lnTo>
                  <a:close/>
                </a:path>
              </a:pathLst>
            </a:custGeom>
            <a:solidFill>
              <a:srgbClr val="C195DB"/>
            </a:solidFill>
            <a:ln w="9525">
              <a:noFill/>
              <a:round/>
              <a:headEnd/>
              <a:tailEnd/>
            </a:ln>
          </p:spPr>
          <p:txBody>
            <a:bodyPr/>
            <a:lstStyle/>
            <a:p>
              <a:endParaRPr lang="ru-RU"/>
            </a:p>
          </p:txBody>
        </p:sp>
        <p:sp>
          <p:nvSpPr>
            <p:cNvPr id="23164" name="Freeform 2037"/>
            <p:cNvSpPr>
              <a:spLocks/>
            </p:cNvSpPr>
            <p:nvPr/>
          </p:nvSpPr>
          <p:spPr bwMode="auto">
            <a:xfrm>
              <a:off x="2655" y="3341"/>
              <a:ext cx="65" cy="61"/>
            </a:xfrm>
            <a:custGeom>
              <a:avLst/>
              <a:gdLst>
                <a:gd name="T0" fmla="*/ 65 w 65"/>
                <a:gd name="T1" fmla="*/ 8 h 61"/>
                <a:gd name="T2" fmla="*/ 56 w 65"/>
                <a:gd name="T3" fmla="*/ 6 h 61"/>
                <a:gd name="T4" fmla="*/ 47 w 65"/>
                <a:gd name="T5" fmla="*/ 6 h 61"/>
                <a:gd name="T6" fmla="*/ 36 w 65"/>
                <a:gd name="T7" fmla="*/ 10 h 61"/>
                <a:gd name="T8" fmla="*/ 27 w 65"/>
                <a:gd name="T9" fmla="*/ 15 h 61"/>
                <a:gd name="T10" fmla="*/ 17 w 65"/>
                <a:gd name="T11" fmla="*/ 25 h 61"/>
                <a:gd name="T12" fmla="*/ 11 w 65"/>
                <a:gd name="T13" fmla="*/ 40 h 61"/>
                <a:gd name="T14" fmla="*/ 6 w 65"/>
                <a:gd name="T15" fmla="*/ 61 h 61"/>
                <a:gd name="T16" fmla="*/ 0 w 65"/>
                <a:gd name="T17" fmla="*/ 59 h 61"/>
                <a:gd name="T18" fmla="*/ 5 w 65"/>
                <a:gd name="T19" fmla="*/ 38 h 61"/>
                <a:gd name="T20" fmla="*/ 12 w 65"/>
                <a:gd name="T21" fmla="*/ 20 h 61"/>
                <a:gd name="T22" fmla="*/ 22 w 65"/>
                <a:gd name="T23" fmla="*/ 10 h 61"/>
                <a:gd name="T24" fmla="*/ 34 w 65"/>
                <a:gd name="T25" fmla="*/ 4 h 61"/>
                <a:gd name="T26" fmla="*/ 45 w 65"/>
                <a:gd name="T27" fmla="*/ 0 h 61"/>
                <a:gd name="T28" fmla="*/ 56 w 65"/>
                <a:gd name="T29" fmla="*/ 0 h 61"/>
                <a:gd name="T30" fmla="*/ 65 w 65"/>
                <a:gd name="T31" fmla="*/ 2 h 61"/>
                <a:gd name="T32" fmla="*/ 65 w 65"/>
                <a:gd name="T33" fmla="*/ 8 h 6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5"/>
                <a:gd name="T52" fmla="*/ 0 h 61"/>
                <a:gd name="T53" fmla="*/ 65 w 65"/>
                <a:gd name="T54" fmla="*/ 61 h 6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5" h="61">
                  <a:moveTo>
                    <a:pt x="65" y="8"/>
                  </a:moveTo>
                  <a:lnTo>
                    <a:pt x="56" y="6"/>
                  </a:lnTo>
                  <a:lnTo>
                    <a:pt x="47" y="6"/>
                  </a:lnTo>
                  <a:lnTo>
                    <a:pt x="36" y="10"/>
                  </a:lnTo>
                  <a:lnTo>
                    <a:pt x="27" y="15"/>
                  </a:lnTo>
                  <a:lnTo>
                    <a:pt x="17" y="25"/>
                  </a:lnTo>
                  <a:lnTo>
                    <a:pt x="11" y="40"/>
                  </a:lnTo>
                  <a:lnTo>
                    <a:pt x="6" y="61"/>
                  </a:lnTo>
                  <a:lnTo>
                    <a:pt x="0" y="59"/>
                  </a:lnTo>
                  <a:lnTo>
                    <a:pt x="5" y="38"/>
                  </a:lnTo>
                  <a:lnTo>
                    <a:pt x="12" y="20"/>
                  </a:lnTo>
                  <a:lnTo>
                    <a:pt x="22" y="10"/>
                  </a:lnTo>
                  <a:lnTo>
                    <a:pt x="34" y="4"/>
                  </a:lnTo>
                  <a:lnTo>
                    <a:pt x="45" y="0"/>
                  </a:lnTo>
                  <a:lnTo>
                    <a:pt x="56" y="0"/>
                  </a:lnTo>
                  <a:lnTo>
                    <a:pt x="65" y="2"/>
                  </a:lnTo>
                  <a:lnTo>
                    <a:pt x="65" y="8"/>
                  </a:lnTo>
                  <a:close/>
                </a:path>
              </a:pathLst>
            </a:custGeom>
            <a:solidFill>
              <a:srgbClr val="C195DB"/>
            </a:solidFill>
            <a:ln w="9525">
              <a:noFill/>
              <a:round/>
              <a:headEnd/>
              <a:tailEnd/>
            </a:ln>
          </p:spPr>
          <p:txBody>
            <a:bodyPr/>
            <a:lstStyle/>
            <a:p>
              <a:endParaRPr lang="ru-RU"/>
            </a:p>
          </p:txBody>
        </p:sp>
        <p:sp>
          <p:nvSpPr>
            <p:cNvPr id="23165" name="Freeform 2038"/>
            <p:cNvSpPr>
              <a:spLocks/>
            </p:cNvSpPr>
            <p:nvPr/>
          </p:nvSpPr>
          <p:spPr bwMode="auto">
            <a:xfrm>
              <a:off x="2519" y="3402"/>
              <a:ext cx="141" cy="529"/>
            </a:xfrm>
            <a:custGeom>
              <a:avLst/>
              <a:gdLst>
                <a:gd name="T0" fmla="*/ 141 w 141"/>
                <a:gd name="T1" fmla="*/ 0 h 529"/>
                <a:gd name="T2" fmla="*/ 130 w 141"/>
                <a:gd name="T3" fmla="*/ 114 h 529"/>
                <a:gd name="T4" fmla="*/ 121 w 141"/>
                <a:gd name="T5" fmla="*/ 202 h 529"/>
                <a:gd name="T6" fmla="*/ 106 w 141"/>
                <a:gd name="T7" fmla="*/ 295 h 529"/>
                <a:gd name="T8" fmla="*/ 89 w 141"/>
                <a:gd name="T9" fmla="*/ 387 h 529"/>
                <a:gd name="T10" fmla="*/ 78 w 141"/>
                <a:gd name="T11" fmla="*/ 426 h 529"/>
                <a:gd name="T12" fmla="*/ 65 w 141"/>
                <a:gd name="T13" fmla="*/ 463 h 529"/>
                <a:gd name="T14" fmla="*/ 51 w 141"/>
                <a:gd name="T15" fmla="*/ 493 h 529"/>
                <a:gd name="T16" fmla="*/ 35 w 141"/>
                <a:gd name="T17" fmla="*/ 514 h 529"/>
                <a:gd name="T18" fmla="*/ 27 w 141"/>
                <a:gd name="T19" fmla="*/ 521 h 529"/>
                <a:gd name="T20" fmla="*/ 18 w 141"/>
                <a:gd name="T21" fmla="*/ 527 h 529"/>
                <a:gd name="T22" fmla="*/ 10 w 141"/>
                <a:gd name="T23" fmla="*/ 529 h 529"/>
                <a:gd name="T24" fmla="*/ 0 w 141"/>
                <a:gd name="T25" fmla="*/ 529 h 529"/>
                <a:gd name="T26" fmla="*/ 0 w 141"/>
                <a:gd name="T27" fmla="*/ 523 h 529"/>
                <a:gd name="T28" fmla="*/ 10 w 141"/>
                <a:gd name="T29" fmla="*/ 523 h 529"/>
                <a:gd name="T30" fmla="*/ 16 w 141"/>
                <a:gd name="T31" fmla="*/ 521 h 529"/>
                <a:gd name="T32" fmla="*/ 23 w 141"/>
                <a:gd name="T33" fmla="*/ 516 h 529"/>
                <a:gd name="T34" fmla="*/ 30 w 141"/>
                <a:gd name="T35" fmla="*/ 508 h 529"/>
                <a:gd name="T36" fmla="*/ 46 w 141"/>
                <a:gd name="T37" fmla="*/ 488 h 529"/>
                <a:gd name="T38" fmla="*/ 59 w 141"/>
                <a:gd name="T39" fmla="*/ 461 h 529"/>
                <a:gd name="T40" fmla="*/ 72 w 141"/>
                <a:gd name="T41" fmla="*/ 424 h 529"/>
                <a:gd name="T42" fmla="*/ 83 w 141"/>
                <a:gd name="T43" fmla="*/ 385 h 529"/>
                <a:gd name="T44" fmla="*/ 100 w 141"/>
                <a:gd name="T45" fmla="*/ 294 h 529"/>
                <a:gd name="T46" fmla="*/ 114 w 141"/>
                <a:gd name="T47" fmla="*/ 201 h 529"/>
                <a:gd name="T48" fmla="*/ 123 w 141"/>
                <a:gd name="T49" fmla="*/ 114 h 529"/>
                <a:gd name="T50" fmla="*/ 134 w 141"/>
                <a:gd name="T51" fmla="*/ 0 h 529"/>
                <a:gd name="T52" fmla="*/ 141 w 141"/>
                <a:gd name="T53" fmla="*/ 0 h 52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41"/>
                <a:gd name="T82" fmla="*/ 0 h 529"/>
                <a:gd name="T83" fmla="*/ 141 w 141"/>
                <a:gd name="T84" fmla="*/ 529 h 52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41" h="529">
                  <a:moveTo>
                    <a:pt x="141" y="0"/>
                  </a:moveTo>
                  <a:lnTo>
                    <a:pt x="130" y="114"/>
                  </a:lnTo>
                  <a:lnTo>
                    <a:pt x="121" y="202"/>
                  </a:lnTo>
                  <a:lnTo>
                    <a:pt x="106" y="295"/>
                  </a:lnTo>
                  <a:lnTo>
                    <a:pt x="89" y="387"/>
                  </a:lnTo>
                  <a:lnTo>
                    <a:pt x="78" y="426"/>
                  </a:lnTo>
                  <a:lnTo>
                    <a:pt x="65" y="463"/>
                  </a:lnTo>
                  <a:lnTo>
                    <a:pt x="51" y="493"/>
                  </a:lnTo>
                  <a:lnTo>
                    <a:pt x="35" y="514"/>
                  </a:lnTo>
                  <a:lnTo>
                    <a:pt x="27" y="521"/>
                  </a:lnTo>
                  <a:lnTo>
                    <a:pt x="18" y="527"/>
                  </a:lnTo>
                  <a:lnTo>
                    <a:pt x="10" y="529"/>
                  </a:lnTo>
                  <a:lnTo>
                    <a:pt x="0" y="529"/>
                  </a:lnTo>
                  <a:lnTo>
                    <a:pt x="0" y="523"/>
                  </a:lnTo>
                  <a:lnTo>
                    <a:pt x="10" y="523"/>
                  </a:lnTo>
                  <a:lnTo>
                    <a:pt x="16" y="521"/>
                  </a:lnTo>
                  <a:lnTo>
                    <a:pt x="23" y="516"/>
                  </a:lnTo>
                  <a:lnTo>
                    <a:pt x="30" y="508"/>
                  </a:lnTo>
                  <a:lnTo>
                    <a:pt x="46" y="488"/>
                  </a:lnTo>
                  <a:lnTo>
                    <a:pt x="59" y="461"/>
                  </a:lnTo>
                  <a:lnTo>
                    <a:pt x="72" y="424"/>
                  </a:lnTo>
                  <a:lnTo>
                    <a:pt x="83" y="385"/>
                  </a:lnTo>
                  <a:lnTo>
                    <a:pt x="100" y="294"/>
                  </a:lnTo>
                  <a:lnTo>
                    <a:pt x="114" y="201"/>
                  </a:lnTo>
                  <a:lnTo>
                    <a:pt x="123" y="114"/>
                  </a:lnTo>
                  <a:lnTo>
                    <a:pt x="134" y="0"/>
                  </a:lnTo>
                  <a:lnTo>
                    <a:pt x="141" y="0"/>
                  </a:lnTo>
                  <a:close/>
                </a:path>
              </a:pathLst>
            </a:custGeom>
            <a:solidFill>
              <a:srgbClr val="C195DB"/>
            </a:solidFill>
            <a:ln w="9525">
              <a:noFill/>
              <a:round/>
              <a:headEnd/>
              <a:tailEnd/>
            </a:ln>
          </p:spPr>
          <p:txBody>
            <a:bodyPr/>
            <a:lstStyle/>
            <a:p>
              <a:endParaRPr lang="ru-RU"/>
            </a:p>
          </p:txBody>
        </p:sp>
        <p:sp>
          <p:nvSpPr>
            <p:cNvPr id="23166" name="Freeform 2039"/>
            <p:cNvSpPr>
              <a:spLocks/>
            </p:cNvSpPr>
            <p:nvPr/>
          </p:nvSpPr>
          <p:spPr bwMode="auto">
            <a:xfrm>
              <a:off x="2656" y="3400"/>
              <a:ext cx="6" cy="2"/>
            </a:xfrm>
            <a:custGeom>
              <a:avLst/>
              <a:gdLst>
                <a:gd name="T0" fmla="*/ 0 w 6"/>
                <a:gd name="T1" fmla="*/ 0 h 2"/>
                <a:gd name="T2" fmla="*/ 0 w 6"/>
                <a:gd name="T3" fmla="*/ 2 h 2"/>
                <a:gd name="T4" fmla="*/ 6 w 6"/>
                <a:gd name="T5" fmla="*/ 2 h 2"/>
                <a:gd name="T6" fmla="*/ 0 w 6"/>
                <a:gd name="T7" fmla="*/ 0 h 2"/>
                <a:gd name="T8" fmla="*/ 0 60000 65536"/>
                <a:gd name="T9" fmla="*/ 0 60000 65536"/>
                <a:gd name="T10" fmla="*/ 0 60000 65536"/>
                <a:gd name="T11" fmla="*/ 0 60000 65536"/>
                <a:gd name="T12" fmla="*/ 0 w 6"/>
                <a:gd name="T13" fmla="*/ 0 h 2"/>
                <a:gd name="T14" fmla="*/ 6 w 6"/>
                <a:gd name="T15" fmla="*/ 2 h 2"/>
              </a:gdLst>
              <a:ahLst/>
              <a:cxnLst>
                <a:cxn ang="T8">
                  <a:pos x="T0" y="T1"/>
                </a:cxn>
                <a:cxn ang="T9">
                  <a:pos x="T2" y="T3"/>
                </a:cxn>
                <a:cxn ang="T10">
                  <a:pos x="T4" y="T5"/>
                </a:cxn>
                <a:cxn ang="T11">
                  <a:pos x="T6" y="T7"/>
                </a:cxn>
              </a:cxnLst>
              <a:rect l="T12" t="T13" r="T14" b="T15"/>
              <a:pathLst>
                <a:path w="6" h="2">
                  <a:moveTo>
                    <a:pt x="0" y="0"/>
                  </a:moveTo>
                  <a:lnTo>
                    <a:pt x="0" y="2"/>
                  </a:lnTo>
                  <a:lnTo>
                    <a:pt x="6" y="2"/>
                  </a:lnTo>
                  <a:lnTo>
                    <a:pt x="0" y="0"/>
                  </a:lnTo>
                  <a:close/>
                </a:path>
              </a:pathLst>
            </a:custGeom>
            <a:solidFill>
              <a:srgbClr val="C195DB"/>
            </a:solidFill>
            <a:ln w="9525">
              <a:noFill/>
              <a:round/>
              <a:headEnd/>
              <a:tailEnd/>
            </a:ln>
          </p:spPr>
          <p:txBody>
            <a:bodyPr/>
            <a:lstStyle/>
            <a:p>
              <a:endParaRPr lang="ru-RU"/>
            </a:p>
          </p:txBody>
        </p:sp>
        <p:sp>
          <p:nvSpPr>
            <p:cNvPr id="23167" name="Freeform 2040"/>
            <p:cNvSpPr>
              <a:spLocks/>
            </p:cNvSpPr>
            <p:nvPr/>
          </p:nvSpPr>
          <p:spPr bwMode="auto">
            <a:xfrm>
              <a:off x="2488" y="3390"/>
              <a:ext cx="129" cy="541"/>
            </a:xfrm>
            <a:custGeom>
              <a:avLst/>
              <a:gdLst>
                <a:gd name="T0" fmla="*/ 32 w 129"/>
                <a:gd name="T1" fmla="*/ 541 h 541"/>
                <a:gd name="T2" fmla="*/ 22 w 129"/>
                <a:gd name="T3" fmla="*/ 536 h 541"/>
                <a:gd name="T4" fmla="*/ 13 w 129"/>
                <a:gd name="T5" fmla="*/ 532 h 541"/>
                <a:gd name="T6" fmla="*/ 8 w 129"/>
                <a:gd name="T7" fmla="*/ 524 h 541"/>
                <a:gd name="T8" fmla="*/ 3 w 129"/>
                <a:gd name="T9" fmla="*/ 513 h 541"/>
                <a:gd name="T10" fmla="*/ 0 w 129"/>
                <a:gd name="T11" fmla="*/ 485 h 541"/>
                <a:gd name="T12" fmla="*/ 0 w 129"/>
                <a:gd name="T13" fmla="*/ 453 h 541"/>
                <a:gd name="T14" fmla="*/ 11 w 129"/>
                <a:gd name="T15" fmla="*/ 374 h 541"/>
                <a:gd name="T16" fmla="*/ 33 w 129"/>
                <a:gd name="T17" fmla="*/ 280 h 541"/>
                <a:gd name="T18" fmla="*/ 60 w 129"/>
                <a:gd name="T19" fmla="*/ 187 h 541"/>
                <a:gd name="T20" fmla="*/ 88 w 129"/>
                <a:gd name="T21" fmla="*/ 103 h 541"/>
                <a:gd name="T22" fmla="*/ 124 w 129"/>
                <a:gd name="T23" fmla="*/ 0 h 541"/>
                <a:gd name="T24" fmla="*/ 129 w 129"/>
                <a:gd name="T25" fmla="*/ 3 h 541"/>
                <a:gd name="T26" fmla="*/ 93 w 129"/>
                <a:gd name="T27" fmla="*/ 107 h 541"/>
                <a:gd name="T28" fmla="*/ 64 w 129"/>
                <a:gd name="T29" fmla="*/ 190 h 541"/>
                <a:gd name="T30" fmla="*/ 37 w 129"/>
                <a:gd name="T31" fmla="*/ 283 h 541"/>
                <a:gd name="T32" fmla="*/ 15 w 129"/>
                <a:gd name="T33" fmla="*/ 374 h 541"/>
                <a:gd name="T34" fmla="*/ 4 w 129"/>
                <a:gd name="T35" fmla="*/ 453 h 541"/>
                <a:gd name="T36" fmla="*/ 4 w 129"/>
                <a:gd name="T37" fmla="*/ 485 h 541"/>
                <a:gd name="T38" fmla="*/ 8 w 129"/>
                <a:gd name="T39" fmla="*/ 509 h 541"/>
                <a:gd name="T40" fmla="*/ 13 w 129"/>
                <a:gd name="T41" fmla="*/ 519 h 541"/>
                <a:gd name="T42" fmla="*/ 17 w 129"/>
                <a:gd name="T43" fmla="*/ 526 h 541"/>
                <a:gd name="T44" fmla="*/ 25 w 129"/>
                <a:gd name="T45" fmla="*/ 532 h 541"/>
                <a:gd name="T46" fmla="*/ 33 w 129"/>
                <a:gd name="T47" fmla="*/ 535 h 541"/>
                <a:gd name="T48" fmla="*/ 32 w 129"/>
                <a:gd name="T49" fmla="*/ 541 h 5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29"/>
                <a:gd name="T76" fmla="*/ 0 h 541"/>
                <a:gd name="T77" fmla="*/ 129 w 129"/>
                <a:gd name="T78" fmla="*/ 541 h 5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29" h="541">
                  <a:moveTo>
                    <a:pt x="32" y="541"/>
                  </a:moveTo>
                  <a:lnTo>
                    <a:pt x="22" y="536"/>
                  </a:lnTo>
                  <a:lnTo>
                    <a:pt x="13" y="532"/>
                  </a:lnTo>
                  <a:lnTo>
                    <a:pt x="8" y="524"/>
                  </a:lnTo>
                  <a:lnTo>
                    <a:pt x="3" y="513"/>
                  </a:lnTo>
                  <a:lnTo>
                    <a:pt x="0" y="485"/>
                  </a:lnTo>
                  <a:lnTo>
                    <a:pt x="0" y="453"/>
                  </a:lnTo>
                  <a:lnTo>
                    <a:pt x="11" y="374"/>
                  </a:lnTo>
                  <a:lnTo>
                    <a:pt x="33" y="280"/>
                  </a:lnTo>
                  <a:lnTo>
                    <a:pt x="60" y="187"/>
                  </a:lnTo>
                  <a:lnTo>
                    <a:pt x="88" y="103"/>
                  </a:lnTo>
                  <a:lnTo>
                    <a:pt x="124" y="0"/>
                  </a:lnTo>
                  <a:lnTo>
                    <a:pt x="129" y="3"/>
                  </a:lnTo>
                  <a:lnTo>
                    <a:pt x="93" y="107"/>
                  </a:lnTo>
                  <a:lnTo>
                    <a:pt x="64" y="190"/>
                  </a:lnTo>
                  <a:lnTo>
                    <a:pt x="37" y="283"/>
                  </a:lnTo>
                  <a:lnTo>
                    <a:pt x="15" y="374"/>
                  </a:lnTo>
                  <a:lnTo>
                    <a:pt x="4" y="453"/>
                  </a:lnTo>
                  <a:lnTo>
                    <a:pt x="4" y="485"/>
                  </a:lnTo>
                  <a:lnTo>
                    <a:pt x="8" y="509"/>
                  </a:lnTo>
                  <a:lnTo>
                    <a:pt x="13" y="519"/>
                  </a:lnTo>
                  <a:lnTo>
                    <a:pt x="17" y="526"/>
                  </a:lnTo>
                  <a:lnTo>
                    <a:pt x="25" y="532"/>
                  </a:lnTo>
                  <a:lnTo>
                    <a:pt x="33" y="535"/>
                  </a:lnTo>
                  <a:lnTo>
                    <a:pt x="32" y="541"/>
                  </a:lnTo>
                  <a:close/>
                </a:path>
              </a:pathLst>
            </a:custGeom>
            <a:solidFill>
              <a:srgbClr val="C195DB"/>
            </a:solidFill>
            <a:ln w="9525">
              <a:noFill/>
              <a:round/>
              <a:headEnd/>
              <a:tailEnd/>
            </a:ln>
          </p:spPr>
          <p:txBody>
            <a:bodyPr/>
            <a:lstStyle/>
            <a:p>
              <a:endParaRPr lang="ru-RU"/>
            </a:p>
          </p:txBody>
        </p:sp>
        <p:sp>
          <p:nvSpPr>
            <p:cNvPr id="23168" name="Freeform 2041"/>
            <p:cNvSpPr>
              <a:spLocks/>
            </p:cNvSpPr>
            <p:nvPr/>
          </p:nvSpPr>
          <p:spPr bwMode="auto">
            <a:xfrm>
              <a:off x="2519" y="3924"/>
              <a:ext cx="1" cy="7"/>
            </a:xfrm>
            <a:custGeom>
              <a:avLst/>
              <a:gdLst>
                <a:gd name="T0" fmla="*/ 0 w 1"/>
                <a:gd name="T1" fmla="*/ 7 h 7"/>
                <a:gd name="T2" fmla="*/ 1 w 1"/>
                <a:gd name="T3" fmla="*/ 0 h 7"/>
                <a:gd name="T4" fmla="*/ 0 w 1"/>
                <a:gd name="T5" fmla="*/ 0 h 7"/>
                <a:gd name="T6" fmla="*/ 0 w 1"/>
                <a:gd name="T7" fmla="*/ 7 h 7"/>
                <a:gd name="T8" fmla="*/ 0 60000 65536"/>
                <a:gd name="T9" fmla="*/ 0 60000 65536"/>
                <a:gd name="T10" fmla="*/ 0 60000 65536"/>
                <a:gd name="T11" fmla="*/ 0 60000 65536"/>
                <a:gd name="T12" fmla="*/ 0 w 1"/>
                <a:gd name="T13" fmla="*/ 0 h 7"/>
                <a:gd name="T14" fmla="*/ 1 w 1"/>
                <a:gd name="T15" fmla="*/ 7 h 7"/>
              </a:gdLst>
              <a:ahLst/>
              <a:cxnLst>
                <a:cxn ang="T8">
                  <a:pos x="T0" y="T1"/>
                </a:cxn>
                <a:cxn ang="T9">
                  <a:pos x="T2" y="T3"/>
                </a:cxn>
                <a:cxn ang="T10">
                  <a:pos x="T4" y="T5"/>
                </a:cxn>
                <a:cxn ang="T11">
                  <a:pos x="T6" y="T7"/>
                </a:cxn>
              </a:cxnLst>
              <a:rect l="T12" t="T13" r="T14" b="T15"/>
              <a:pathLst>
                <a:path w="1" h="7">
                  <a:moveTo>
                    <a:pt x="0" y="7"/>
                  </a:moveTo>
                  <a:lnTo>
                    <a:pt x="1" y="0"/>
                  </a:lnTo>
                  <a:lnTo>
                    <a:pt x="0" y="0"/>
                  </a:lnTo>
                  <a:lnTo>
                    <a:pt x="0" y="7"/>
                  </a:lnTo>
                  <a:close/>
                </a:path>
              </a:pathLst>
            </a:custGeom>
            <a:solidFill>
              <a:srgbClr val="C195DB"/>
            </a:solidFill>
            <a:ln w="9525">
              <a:noFill/>
              <a:round/>
              <a:headEnd/>
              <a:tailEnd/>
            </a:ln>
          </p:spPr>
          <p:txBody>
            <a:bodyPr/>
            <a:lstStyle/>
            <a:p>
              <a:endParaRPr lang="ru-RU"/>
            </a:p>
          </p:txBody>
        </p:sp>
        <p:sp>
          <p:nvSpPr>
            <p:cNvPr id="23169" name="Freeform 2042"/>
            <p:cNvSpPr>
              <a:spLocks/>
            </p:cNvSpPr>
            <p:nvPr/>
          </p:nvSpPr>
          <p:spPr bwMode="auto">
            <a:xfrm>
              <a:off x="3675" y="677"/>
              <a:ext cx="32" cy="61"/>
            </a:xfrm>
            <a:custGeom>
              <a:avLst/>
              <a:gdLst>
                <a:gd name="T0" fmla="*/ 4 w 32"/>
                <a:gd name="T1" fmla="*/ 0 h 61"/>
                <a:gd name="T2" fmla="*/ 12 w 32"/>
                <a:gd name="T3" fmla="*/ 3 h 61"/>
                <a:gd name="T4" fmla="*/ 19 w 32"/>
                <a:gd name="T5" fmla="*/ 10 h 61"/>
                <a:gd name="T6" fmla="*/ 25 w 32"/>
                <a:gd name="T7" fmla="*/ 18 h 61"/>
                <a:gd name="T8" fmla="*/ 29 w 32"/>
                <a:gd name="T9" fmla="*/ 26 h 61"/>
                <a:gd name="T10" fmla="*/ 32 w 32"/>
                <a:gd name="T11" fmla="*/ 34 h 61"/>
                <a:gd name="T12" fmla="*/ 32 w 32"/>
                <a:gd name="T13" fmla="*/ 43 h 61"/>
                <a:gd name="T14" fmla="*/ 32 w 32"/>
                <a:gd name="T15" fmla="*/ 51 h 61"/>
                <a:gd name="T16" fmla="*/ 29 w 32"/>
                <a:gd name="T17" fmla="*/ 61 h 61"/>
                <a:gd name="T18" fmla="*/ 22 w 32"/>
                <a:gd name="T19" fmla="*/ 59 h 61"/>
                <a:gd name="T20" fmla="*/ 25 w 32"/>
                <a:gd name="T21" fmla="*/ 51 h 61"/>
                <a:gd name="T22" fmla="*/ 25 w 32"/>
                <a:gd name="T23" fmla="*/ 43 h 61"/>
                <a:gd name="T24" fmla="*/ 25 w 32"/>
                <a:gd name="T25" fmla="*/ 35 h 61"/>
                <a:gd name="T26" fmla="*/ 23 w 32"/>
                <a:gd name="T27" fmla="*/ 28 h 61"/>
                <a:gd name="T28" fmla="*/ 19 w 32"/>
                <a:gd name="T29" fmla="*/ 21 h 61"/>
                <a:gd name="T30" fmla="*/ 14 w 32"/>
                <a:gd name="T31" fmla="*/ 15 h 61"/>
                <a:gd name="T32" fmla="*/ 8 w 32"/>
                <a:gd name="T33" fmla="*/ 10 h 61"/>
                <a:gd name="T34" fmla="*/ 0 w 32"/>
                <a:gd name="T35" fmla="*/ 5 h 61"/>
                <a:gd name="T36" fmla="*/ 4 w 32"/>
                <a:gd name="T37" fmla="*/ 0 h 6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2"/>
                <a:gd name="T58" fmla="*/ 0 h 61"/>
                <a:gd name="T59" fmla="*/ 32 w 32"/>
                <a:gd name="T60" fmla="*/ 61 h 6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2" h="61">
                  <a:moveTo>
                    <a:pt x="4" y="0"/>
                  </a:moveTo>
                  <a:lnTo>
                    <a:pt x="12" y="3"/>
                  </a:lnTo>
                  <a:lnTo>
                    <a:pt x="19" y="10"/>
                  </a:lnTo>
                  <a:lnTo>
                    <a:pt x="25" y="18"/>
                  </a:lnTo>
                  <a:lnTo>
                    <a:pt x="29" y="26"/>
                  </a:lnTo>
                  <a:lnTo>
                    <a:pt x="32" y="34"/>
                  </a:lnTo>
                  <a:lnTo>
                    <a:pt x="32" y="43"/>
                  </a:lnTo>
                  <a:lnTo>
                    <a:pt x="32" y="51"/>
                  </a:lnTo>
                  <a:lnTo>
                    <a:pt x="29" y="61"/>
                  </a:lnTo>
                  <a:lnTo>
                    <a:pt x="22" y="59"/>
                  </a:lnTo>
                  <a:lnTo>
                    <a:pt x="25" y="51"/>
                  </a:lnTo>
                  <a:lnTo>
                    <a:pt x="25" y="43"/>
                  </a:lnTo>
                  <a:lnTo>
                    <a:pt x="25" y="35"/>
                  </a:lnTo>
                  <a:lnTo>
                    <a:pt x="23" y="28"/>
                  </a:lnTo>
                  <a:lnTo>
                    <a:pt x="19" y="21"/>
                  </a:lnTo>
                  <a:lnTo>
                    <a:pt x="14" y="15"/>
                  </a:lnTo>
                  <a:lnTo>
                    <a:pt x="8" y="10"/>
                  </a:lnTo>
                  <a:lnTo>
                    <a:pt x="0" y="5"/>
                  </a:lnTo>
                  <a:lnTo>
                    <a:pt x="4" y="0"/>
                  </a:lnTo>
                  <a:close/>
                </a:path>
              </a:pathLst>
            </a:custGeom>
            <a:solidFill>
              <a:srgbClr val="F8BDD6"/>
            </a:solidFill>
            <a:ln w="9525">
              <a:noFill/>
              <a:round/>
              <a:headEnd/>
              <a:tailEnd/>
            </a:ln>
          </p:spPr>
          <p:txBody>
            <a:bodyPr/>
            <a:lstStyle/>
            <a:p>
              <a:endParaRPr lang="ru-RU"/>
            </a:p>
          </p:txBody>
        </p:sp>
        <p:sp>
          <p:nvSpPr>
            <p:cNvPr id="23170" name="Freeform 2043"/>
            <p:cNvSpPr>
              <a:spLocks/>
            </p:cNvSpPr>
            <p:nvPr/>
          </p:nvSpPr>
          <p:spPr bwMode="auto">
            <a:xfrm>
              <a:off x="3677" y="675"/>
              <a:ext cx="3" cy="7"/>
            </a:xfrm>
            <a:custGeom>
              <a:avLst/>
              <a:gdLst>
                <a:gd name="T0" fmla="*/ 1 w 3"/>
                <a:gd name="T1" fmla="*/ 0 h 7"/>
                <a:gd name="T2" fmla="*/ 3 w 3"/>
                <a:gd name="T3" fmla="*/ 1 h 7"/>
                <a:gd name="T4" fmla="*/ 0 w 3"/>
                <a:gd name="T5" fmla="*/ 7 h 7"/>
                <a:gd name="T6" fmla="*/ 1 w 3"/>
                <a:gd name="T7" fmla="*/ 0 h 7"/>
                <a:gd name="T8" fmla="*/ 0 60000 65536"/>
                <a:gd name="T9" fmla="*/ 0 60000 65536"/>
                <a:gd name="T10" fmla="*/ 0 60000 65536"/>
                <a:gd name="T11" fmla="*/ 0 60000 65536"/>
                <a:gd name="T12" fmla="*/ 0 w 3"/>
                <a:gd name="T13" fmla="*/ 0 h 7"/>
                <a:gd name="T14" fmla="*/ 3 w 3"/>
                <a:gd name="T15" fmla="*/ 7 h 7"/>
              </a:gdLst>
              <a:ahLst/>
              <a:cxnLst>
                <a:cxn ang="T8">
                  <a:pos x="T0" y="T1"/>
                </a:cxn>
                <a:cxn ang="T9">
                  <a:pos x="T2" y="T3"/>
                </a:cxn>
                <a:cxn ang="T10">
                  <a:pos x="T4" y="T5"/>
                </a:cxn>
                <a:cxn ang="T11">
                  <a:pos x="T6" y="T7"/>
                </a:cxn>
              </a:cxnLst>
              <a:rect l="T12" t="T13" r="T14" b="T15"/>
              <a:pathLst>
                <a:path w="3" h="7">
                  <a:moveTo>
                    <a:pt x="1" y="0"/>
                  </a:moveTo>
                  <a:lnTo>
                    <a:pt x="3" y="1"/>
                  </a:lnTo>
                  <a:lnTo>
                    <a:pt x="0" y="7"/>
                  </a:lnTo>
                  <a:lnTo>
                    <a:pt x="1" y="0"/>
                  </a:lnTo>
                  <a:close/>
                </a:path>
              </a:pathLst>
            </a:custGeom>
            <a:solidFill>
              <a:srgbClr val="F8BDD6"/>
            </a:solidFill>
            <a:ln w="9525">
              <a:noFill/>
              <a:round/>
              <a:headEnd/>
              <a:tailEnd/>
            </a:ln>
          </p:spPr>
          <p:txBody>
            <a:bodyPr/>
            <a:lstStyle/>
            <a:p>
              <a:endParaRPr lang="ru-RU"/>
            </a:p>
          </p:txBody>
        </p:sp>
        <p:sp>
          <p:nvSpPr>
            <p:cNvPr id="23171" name="Freeform 2044"/>
            <p:cNvSpPr>
              <a:spLocks/>
            </p:cNvSpPr>
            <p:nvPr/>
          </p:nvSpPr>
          <p:spPr bwMode="auto">
            <a:xfrm>
              <a:off x="3641" y="734"/>
              <a:ext cx="63" cy="33"/>
            </a:xfrm>
            <a:custGeom>
              <a:avLst/>
              <a:gdLst>
                <a:gd name="T0" fmla="*/ 63 w 63"/>
                <a:gd name="T1" fmla="*/ 3 h 33"/>
                <a:gd name="T2" fmla="*/ 57 w 63"/>
                <a:gd name="T3" fmla="*/ 12 h 33"/>
                <a:gd name="T4" fmla="*/ 52 w 63"/>
                <a:gd name="T5" fmla="*/ 20 h 33"/>
                <a:gd name="T6" fmla="*/ 43 w 63"/>
                <a:gd name="T7" fmla="*/ 25 h 33"/>
                <a:gd name="T8" fmla="*/ 36 w 63"/>
                <a:gd name="T9" fmla="*/ 30 h 33"/>
                <a:gd name="T10" fmla="*/ 28 w 63"/>
                <a:gd name="T11" fmla="*/ 32 h 33"/>
                <a:gd name="T12" fmla="*/ 19 w 63"/>
                <a:gd name="T13" fmla="*/ 33 h 33"/>
                <a:gd name="T14" fmla="*/ 9 w 63"/>
                <a:gd name="T15" fmla="*/ 32 h 33"/>
                <a:gd name="T16" fmla="*/ 0 w 63"/>
                <a:gd name="T17" fmla="*/ 28 h 33"/>
                <a:gd name="T18" fmla="*/ 3 w 63"/>
                <a:gd name="T19" fmla="*/ 22 h 33"/>
                <a:gd name="T20" fmla="*/ 11 w 63"/>
                <a:gd name="T21" fmla="*/ 25 h 33"/>
                <a:gd name="T22" fmla="*/ 19 w 63"/>
                <a:gd name="T23" fmla="*/ 26 h 33"/>
                <a:gd name="T24" fmla="*/ 26 w 63"/>
                <a:gd name="T25" fmla="*/ 25 h 33"/>
                <a:gd name="T26" fmla="*/ 34 w 63"/>
                <a:gd name="T27" fmla="*/ 23 h 33"/>
                <a:gd name="T28" fmla="*/ 41 w 63"/>
                <a:gd name="T29" fmla="*/ 20 h 33"/>
                <a:gd name="T30" fmla="*/ 47 w 63"/>
                <a:gd name="T31" fmla="*/ 15 h 33"/>
                <a:gd name="T32" fmla="*/ 52 w 63"/>
                <a:gd name="T33" fmla="*/ 8 h 33"/>
                <a:gd name="T34" fmla="*/ 56 w 63"/>
                <a:gd name="T35" fmla="*/ 0 h 33"/>
                <a:gd name="T36" fmla="*/ 63 w 63"/>
                <a:gd name="T37" fmla="*/ 3 h 3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3"/>
                <a:gd name="T58" fmla="*/ 0 h 33"/>
                <a:gd name="T59" fmla="*/ 63 w 63"/>
                <a:gd name="T60" fmla="*/ 33 h 3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3" h="33">
                  <a:moveTo>
                    <a:pt x="63" y="3"/>
                  </a:moveTo>
                  <a:lnTo>
                    <a:pt x="57" y="12"/>
                  </a:lnTo>
                  <a:lnTo>
                    <a:pt x="52" y="20"/>
                  </a:lnTo>
                  <a:lnTo>
                    <a:pt x="43" y="25"/>
                  </a:lnTo>
                  <a:lnTo>
                    <a:pt x="36" y="30"/>
                  </a:lnTo>
                  <a:lnTo>
                    <a:pt x="28" y="32"/>
                  </a:lnTo>
                  <a:lnTo>
                    <a:pt x="19" y="33"/>
                  </a:lnTo>
                  <a:lnTo>
                    <a:pt x="9" y="32"/>
                  </a:lnTo>
                  <a:lnTo>
                    <a:pt x="0" y="28"/>
                  </a:lnTo>
                  <a:lnTo>
                    <a:pt x="3" y="22"/>
                  </a:lnTo>
                  <a:lnTo>
                    <a:pt x="11" y="25"/>
                  </a:lnTo>
                  <a:lnTo>
                    <a:pt x="19" y="26"/>
                  </a:lnTo>
                  <a:lnTo>
                    <a:pt x="26" y="25"/>
                  </a:lnTo>
                  <a:lnTo>
                    <a:pt x="34" y="23"/>
                  </a:lnTo>
                  <a:lnTo>
                    <a:pt x="41" y="20"/>
                  </a:lnTo>
                  <a:lnTo>
                    <a:pt x="47" y="15"/>
                  </a:lnTo>
                  <a:lnTo>
                    <a:pt x="52" y="8"/>
                  </a:lnTo>
                  <a:lnTo>
                    <a:pt x="56" y="0"/>
                  </a:lnTo>
                  <a:lnTo>
                    <a:pt x="63" y="3"/>
                  </a:lnTo>
                  <a:close/>
                </a:path>
              </a:pathLst>
            </a:custGeom>
            <a:solidFill>
              <a:srgbClr val="F8BDD6"/>
            </a:solidFill>
            <a:ln w="9525">
              <a:noFill/>
              <a:round/>
              <a:headEnd/>
              <a:tailEnd/>
            </a:ln>
          </p:spPr>
          <p:txBody>
            <a:bodyPr/>
            <a:lstStyle/>
            <a:p>
              <a:endParaRPr lang="ru-RU"/>
            </a:p>
          </p:txBody>
        </p:sp>
        <p:sp>
          <p:nvSpPr>
            <p:cNvPr id="23172" name="Freeform 2045"/>
            <p:cNvSpPr>
              <a:spLocks/>
            </p:cNvSpPr>
            <p:nvPr/>
          </p:nvSpPr>
          <p:spPr bwMode="auto">
            <a:xfrm>
              <a:off x="3698" y="734"/>
              <a:ext cx="6" cy="5"/>
            </a:xfrm>
            <a:custGeom>
              <a:avLst/>
              <a:gdLst>
                <a:gd name="T0" fmla="*/ 6 w 6"/>
                <a:gd name="T1" fmla="*/ 3 h 5"/>
                <a:gd name="T2" fmla="*/ 4 w 6"/>
                <a:gd name="T3" fmla="*/ 5 h 5"/>
                <a:gd name="T4" fmla="*/ 6 w 6"/>
                <a:gd name="T5" fmla="*/ 3 h 5"/>
                <a:gd name="T6" fmla="*/ 0 w 6"/>
                <a:gd name="T7" fmla="*/ 0 h 5"/>
                <a:gd name="T8" fmla="*/ 0 w 6"/>
                <a:gd name="T9" fmla="*/ 1 h 5"/>
                <a:gd name="T10" fmla="*/ 6 w 6"/>
                <a:gd name="T11" fmla="*/ 3 h 5"/>
                <a:gd name="T12" fmla="*/ 0 60000 65536"/>
                <a:gd name="T13" fmla="*/ 0 60000 65536"/>
                <a:gd name="T14" fmla="*/ 0 60000 65536"/>
                <a:gd name="T15" fmla="*/ 0 60000 65536"/>
                <a:gd name="T16" fmla="*/ 0 60000 65536"/>
                <a:gd name="T17" fmla="*/ 0 60000 65536"/>
                <a:gd name="T18" fmla="*/ 0 w 6"/>
                <a:gd name="T19" fmla="*/ 0 h 5"/>
                <a:gd name="T20" fmla="*/ 6 w 6"/>
                <a:gd name="T21" fmla="*/ 5 h 5"/>
              </a:gdLst>
              <a:ahLst/>
              <a:cxnLst>
                <a:cxn ang="T12">
                  <a:pos x="T0" y="T1"/>
                </a:cxn>
                <a:cxn ang="T13">
                  <a:pos x="T2" y="T3"/>
                </a:cxn>
                <a:cxn ang="T14">
                  <a:pos x="T4" y="T5"/>
                </a:cxn>
                <a:cxn ang="T15">
                  <a:pos x="T6" y="T7"/>
                </a:cxn>
                <a:cxn ang="T16">
                  <a:pos x="T8" y="T9"/>
                </a:cxn>
                <a:cxn ang="T17">
                  <a:pos x="T10" y="T11"/>
                </a:cxn>
              </a:cxnLst>
              <a:rect l="T18" t="T19" r="T20" b="T21"/>
              <a:pathLst>
                <a:path w="6" h="5">
                  <a:moveTo>
                    <a:pt x="6" y="3"/>
                  </a:moveTo>
                  <a:lnTo>
                    <a:pt x="4" y="5"/>
                  </a:lnTo>
                  <a:lnTo>
                    <a:pt x="6" y="3"/>
                  </a:lnTo>
                  <a:lnTo>
                    <a:pt x="0" y="0"/>
                  </a:lnTo>
                  <a:lnTo>
                    <a:pt x="0" y="1"/>
                  </a:lnTo>
                  <a:lnTo>
                    <a:pt x="6" y="3"/>
                  </a:lnTo>
                  <a:close/>
                </a:path>
              </a:pathLst>
            </a:custGeom>
            <a:solidFill>
              <a:srgbClr val="F8BDD6"/>
            </a:solidFill>
            <a:ln w="9525">
              <a:noFill/>
              <a:round/>
              <a:headEnd/>
              <a:tailEnd/>
            </a:ln>
          </p:spPr>
          <p:txBody>
            <a:bodyPr/>
            <a:lstStyle/>
            <a:p>
              <a:endParaRPr lang="ru-RU"/>
            </a:p>
          </p:txBody>
        </p:sp>
        <p:sp>
          <p:nvSpPr>
            <p:cNvPr id="23173" name="Freeform 2046"/>
            <p:cNvSpPr>
              <a:spLocks/>
            </p:cNvSpPr>
            <p:nvPr/>
          </p:nvSpPr>
          <p:spPr bwMode="auto">
            <a:xfrm>
              <a:off x="3611" y="699"/>
              <a:ext cx="31" cy="62"/>
            </a:xfrm>
            <a:custGeom>
              <a:avLst/>
              <a:gdLst>
                <a:gd name="T0" fmla="*/ 28 w 31"/>
                <a:gd name="T1" fmla="*/ 62 h 62"/>
                <a:gd name="T2" fmla="*/ 20 w 31"/>
                <a:gd name="T3" fmla="*/ 57 h 62"/>
                <a:gd name="T4" fmla="*/ 13 w 31"/>
                <a:gd name="T5" fmla="*/ 51 h 62"/>
                <a:gd name="T6" fmla="*/ 6 w 31"/>
                <a:gd name="T7" fmla="*/ 45 h 62"/>
                <a:gd name="T8" fmla="*/ 3 w 31"/>
                <a:gd name="T9" fmla="*/ 36 h 62"/>
                <a:gd name="T10" fmla="*/ 0 w 31"/>
                <a:gd name="T11" fmla="*/ 29 h 62"/>
                <a:gd name="T12" fmla="*/ 0 w 31"/>
                <a:gd name="T13" fmla="*/ 19 h 62"/>
                <a:gd name="T14" fmla="*/ 0 w 31"/>
                <a:gd name="T15" fmla="*/ 9 h 62"/>
                <a:gd name="T16" fmla="*/ 3 w 31"/>
                <a:gd name="T17" fmla="*/ 0 h 62"/>
                <a:gd name="T18" fmla="*/ 10 w 31"/>
                <a:gd name="T19" fmla="*/ 3 h 62"/>
                <a:gd name="T20" fmla="*/ 6 w 31"/>
                <a:gd name="T21" fmla="*/ 11 h 62"/>
                <a:gd name="T22" fmla="*/ 5 w 31"/>
                <a:gd name="T23" fmla="*/ 19 h 62"/>
                <a:gd name="T24" fmla="*/ 6 w 31"/>
                <a:gd name="T25" fmla="*/ 27 h 62"/>
                <a:gd name="T26" fmla="*/ 8 w 31"/>
                <a:gd name="T27" fmla="*/ 34 h 62"/>
                <a:gd name="T28" fmla="*/ 12 w 31"/>
                <a:gd name="T29" fmla="*/ 42 h 62"/>
                <a:gd name="T30" fmla="*/ 18 w 31"/>
                <a:gd name="T31" fmla="*/ 47 h 62"/>
                <a:gd name="T32" fmla="*/ 22 w 31"/>
                <a:gd name="T33" fmla="*/ 53 h 62"/>
                <a:gd name="T34" fmla="*/ 31 w 31"/>
                <a:gd name="T35" fmla="*/ 56 h 62"/>
                <a:gd name="T36" fmla="*/ 28 w 31"/>
                <a:gd name="T37" fmla="*/ 62 h 6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1"/>
                <a:gd name="T58" fmla="*/ 0 h 62"/>
                <a:gd name="T59" fmla="*/ 31 w 31"/>
                <a:gd name="T60" fmla="*/ 62 h 6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1" h="62">
                  <a:moveTo>
                    <a:pt x="28" y="62"/>
                  </a:moveTo>
                  <a:lnTo>
                    <a:pt x="20" y="57"/>
                  </a:lnTo>
                  <a:lnTo>
                    <a:pt x="13" y="51"/>
                  </a:lnTo>
                  <a:lnTo>
                    <a:pt x="6" y="45"/>
                  </a:lnTo>
                  <a:lnTo>
                    <a:pt x="3" y="36"/>
                  </a:lnTo>
                  <a:lnTo>
                    <a:pt x="0" y="29"/>
                  </a:lnTo>
                  <a:lnTo>
                    <a:pt x="0" y="19"/>
                  </a:lnTo>
                  <a:lnTo>
                    <a:pt x="0" y="9"/>
                  </a:lnTo>
                  <a:lnTo>
                    <a:pt x="3" y="0"/>
                  </a:lnTo>
                  <a:lnTo>
                    <a:pt x="10" y="3"/>
                  </a:lnTo>
                  <a:lnTo>
                    <a:pt x="6" y="11"/>
                  </a:lnTo>
                  <a:lnTo>
                    <a:pt x="5" y="19"/>
                  </a:lnTo>
                  <a:lnTo>
                    <a:pt x="6" y="27"/>
                  </a:lnTo>
                  <a:lnTo>
                    <a:pt x="8" y="34"/>
                  </a:lnTo>
                  <a:lnTo>
                    <a:pt x="12" y="42"/>
                  </a:lnTo>
                  <a:lnTo>
                    <a:pt x="18" y="47"/>
                  </a:lnTo>
                  <a:lnTo>
                    <a:pt x="22" y="53"/>
                  </a:lnTo>
                  <a:lnTo>
                    <a:pt x="31" y="56"/>
                  </a:lnTo>
                  <a:lnTo>
                    <a:pt x="28" y="62"/>
                  </a:lnTo>
                  <a:close/>
                </a:path>
              </a:pathLst>
            </a:custGeom>
            <a:solidFill>
              <a:srgbClr val="F8BDD6"/>
            </a:solidFill>
            <a:ln w="9525">
              <a:noFill/>
              <a:round/>
              <a:headEnd/>
              <a:tailEnd/>
            </a:ln>
          </p:spPr>
          <p:txBody>
            <a:bodyPr/>
            <a:lstStyle/>
            <a:p>
              <a:endParaRPr lang="ru-RU"/>
            </a:p>
          </p:txBody>
        </p:sp>
        <p:sp>
          <p:nvSpPr>
            <p:cNvPr id="23174" name="Freeform 2047"/>
            <p:cNvSpPr>
              <a:spLocks/>
            </p:cNvSpPr>
            <p:nvPr/>
          </p:nvSpPr>
          <p:spPr bwMode="auto">
            <a:xfrm>
              <a:off x="3641" y="755"/>
              <a:ext cx="3" cy="6"/>
            </a:xfrm>
            <a:custGeom>
              <a:avLst/>
              <a:gdLst>
                <a:gd name="T0" fmla="*/ 0 w 3"/>
                <a:gd name="T1" fmla="*/ 6 h 6"/>
                <a:gd name="T2" fmla="*/ 3 w 3"/>
                <a:gd name="T3" fmla="*/ 0 h 6"/>
                <a:gd name="T4" fmla="*/ 0 w 3"/>
                <a:gd name="T5" fmla="*/ 6 h 6"/>
                <a:gd name="T6" fmla="*/ 0 60000 65536"/>
                <a:gd name="T7" fmla="*/ 0 60000 65536"/>
                <a:gd name="T8" fmla="*/ 0 60000 65536"/>
                <a:gd name="T9" fmla="*/ 0 w 3"/>
                <a:gd name="T10" fmla="*/ 0 h 6"/>
                <a:gd name="T11" fmla="*/ 3 w 3"/>
                <a:gd name="T12" fmla="*/ 6 h 6"/>
              </a:gdLst>
              <a:ahLst/>
              <a:cxnLst>
                <a:cxn ang="T6">
                  <a:pos x="T0" y="T1"/>
                </a:cxn>
                <a:cxn ang="T7">
                  <a:pos x="T2" y="T3"/>
                </a:cxn>
                <a:cxn ang="T8">
                  <a:pos x="T4" y="T5"/>
                </a:cxn>
              </a:cxnLst>
              <a:rect l="T9" t="T10" r="T11" b="T12"/>
              <a:pathLst>
                <a:path w="3" h="6">
                  <a:moveTo>
                    <a:pt x="0" y="6"/>
                  </a:moveTo>
                  <a:lnTo>
                    <a:pt x="3" y="0"/>
                  </a:lnTo>
                  <a:lnTo>
                    <a:pt x="0" y="6"/>
                  </a:lnTo>
                  <a:close/>
                </a:path>
              </a:pathLst>
            </a:custGeom>
            <a:solidFill>
              <a:srgbClr val="F8BDD6"/>
            </a:solidFill>
            <a:ln w="9525">
              <a:noFill/>
              <a:round/>
              <a:headEnd/>
              <a:tailEnd/>
            </a:ln>
          </p:spPr>
          <p:txBody>
            <a:bodyPr/>
            <a:lstStyle/>
            <a:p>
              <a:endParaRPr lang="ru-RU"/>
            </a:p>
          </p:txBody>
        </p:sp>
        <p:sp>
          <p:nvSpPr>
            <p:cNvPr id="23175" name="Freeform 2048"/>
            <p:cNvSpPr>
              <a:spLocks/>
            </p:cNvSpPr>
            <p:nvPr/>
          </p:nvSpPr>
          <p:spPr bwMode="auto">
            <a:xfrm>
              <a:off x="3617" y="699"/>
              <a:ext cx="6" cy="3"/>
            </a:xfrm>
            <a:custGeom>
              <a:avLst/>
              <a:gdLst>
                <a:gd name="T0" fmla="*/ 0 w 6"/>
                <a:gd name="T1" fmla="*/ 0 h 3"/>
                <a:gd name="T2" fmla="*/ 6 w 6"/>
                <a:gd name="T3" fmla="*/ 3 h 3"/>
                <a:gd name="T4" fmla="*/ 0 w 6"/>
                <a:gd name="T5" fmla="*/ 0 h 3"/>
                <a:gd name="T6" fmla="*/ 0 60000 65536"/>
                <a:gd name="T7" fmla="*/ 0 60000 65536"/>
                <a:gd name="T8" fmla="*/ 0 60000 65536"/>
                <a:gd name="T9" fmla="*/ 0 w 6"/>
                <a:gd name="T10" fmla="*/ 0 h 3"/>
                <a:gd name="T11" fmla="*/ 6 w 6"/>
                <a:gd name="T12" fmla="*/ 3 h 3"/>
              </a:gdLst>
              <a:ahLst/>
              <a:cxnLst>
                <a:cxn ang="T6">
                  <a:pos x="T0" y="T1"/>
                </a:cxn>
                <a:cxn ang="T7">
                  <a:pos x="T2" y="T3"/>
                </a:cxn>
                <a:cxn ang="T8">
                  <a:pos x="T4" y="T5"/>
                </a:cxn>
              </a:cxnLst>
              <a:rect l="T9" t="T10" r="T11" b="T12"/>
              <a:pathLst>
                <a:path w="6" h="3">
                  <a:moveTo>
                    <a:pt x="0" y="0"/>
                  </a:moveTo>
                  <a:lnTo>
                    <a:pt x="6" y="3"/>
                  </a:lnTo>
                  <a:lnTo>
                    <a:pt x="0" y="0"/>
                  </a:lnTo>
                  <a:close/>
                </a:path>
              </a:pathLst>
            </a:custGeom>
            <a:solidFill>
              <a:srgbClr val="F8BDD6"/>
            </a:solidFill>
            <a:ln w="9525">
              <a:noFill/>
              <a:round/>
              <a:headEnd/>
              <a:tailEnd/>
            </a:ln>
          </p:spPr>
          <p:txBody>
            <a:bodyPr/>
            <a:lstStyle/>
            <a:p>
              <a:endParaRPr lang="ru-RU"/>
            </a:p>
          </p:txBody>
        </p:sp>
        <p:sp>
          <p:nvSpPr>
            <p:cNvPr id="23176" name="Freeform 2049"/>
            <p:cNvSpPr>
              <a:spLocks/>
            </p:cNvSpPr>
            <p:nvPr/>
          </p:nvSpPr>
          <p:spPr bwMode="auto">
            <a:xfrm>
              <a:off x="3544" y="3138"/>
              <a:ext cx="88" cy="83"/>
            </a:xfrm>
            <a:custGeom>
              <a:avLst/>
              <a:gdLst>
                <a:gd name="T0" fmla="*/ 80 w 88"/>
                <a:gd name="T1" fmla="*/ 18 h 83"/>
                <a:gd name="T2" fmla="*/ 82 w 88"/>
                <a:gd name="T3" fmla="*/ 20 h 83"/>
                <a:gd name="T4" fmla="*/ 83 w 88"/>
                <a:gd name="T5" fmla="*/ 25 h 83"/>
                <a:gd name="T6" fmla="*/ 86 w 88"/>
                <a:gd name="T7" fmla="*/ 33 h 83"/>
                <a:gd name="T8" fmla="*/ 88 w 88"/>
                <a:gd name="T9" fmla="*/ 40 h 83"/>
                <a:gd name="T10" fmla="*/ 88 w 88"/>
                <a:gd name="T11" fmla="*/ 48 h 83"/>
                <a:gd name="T12" fmla="*/ 85 w 88"/>
                <a:gd name="T13" fmla="*/ 56 h 83"/>
                <a:gd name="T14" fmla="*/ 83 w 88"/>
                <a:gd name="T15" fmla="*/ 60 h 83"/>
                <a:gd name="T16" fmla="*/ 82 w 88"/>
                <a:gd name="T17" fmla="*/ 63 h 83"/>
                <a:gd name="T18" fmla="*/ 77 w 88"/>
                <a:gd name="T19" fmla="*/ 69 h 83"/>
                <a:gd name="T20" fmla="*/ 69 w 88"/>
                <a:gd name="T21" fmla="*/ 76 h 83"/>
                <a:gd name="T22" fmla="*/ 62 w 88"/>
                <a:gd name="T23" fmla="*/ 80 h 83"/>
                <a:gd name="T24" fmla="*/ 53 w 88"/>
                <a:gd name="T25" fmla="*/ 82 h 83"/>
                <a:gd name="T26" fmla="*/ 45 w 88"/>
                <a:gd name="T27" fmla="*/ 83 h 83"/>
                <a:gd name="T28" fmla="*/ 38 w 88"/>
                <a:gd name="T29" fmla="*/ 83 h 83"/>
                <a:gd name="T30" fmla="*/ 28 w 88"/>
                <a:gd name="T31" fmla="*/ 80 h 83"/>
                <a:gd name="T32" fmla="*/ 25 w 88"/>
                <a:gd name="T33" fmla="*/ 78 h 83"/>
                <a:gd name="T34" fmla="*/ 22 w 88"/>
                <a:gd name="T35" fmla="*/ 77 h 83"/>
                <a:gd name="T36" fmla="*/ 14 w 88"/>
                <a:gd name="T37" fmla="*/ 73 h 83"/>
                <a:gd name="T38" fmla="*/ 11 w 88"/>
                <a:gd name="T39" fmla="*/ 69 h 83"/>
                <a:gd name="T40" fmla="*/ 8 w 88"/>
                <a:gd name="T41" fmla="*/ 67 h 83"/>
                <a:gd name="T42" fmla="*/ 6 w 88"/>
                <a:gd name="T43" fmla="*/ 63 h 83"/>
                <a:gd name="T44" fmla="*/ 3 w 88"/>
                <a:gd name="T45" fmla="*/ 59 h 83"/>
                <a:gd name="T46" fmla="*/ 2 w 88"/>
                <a:gd name="T47" fmla="*/ 51 h 83"/>
                <a:gd name="T48" fmla="*/ 0 w 88"/>
                <a:gd name="T49" fmla="*/ 44 h 83"/>
                <a:gd name="T50" fmla="*/ 0 w 88"/>
                <a:gd name="T51" fmla="*/ 36 h 83"/>
                <a:gd name="T52" fmla="*/ 2 w 88"/>
                <a:gd name="T53" fmla="*/ 27 h 83"/>
                <a:gd name="T54" fmla="*/ 4 w 88"/>
                <a:gd name="T55" fmla="*/ 24 h 83"/>
                <a:gd name="T56" fmla="*/ 6 w 88"/>
                <a:gd name="T57" fmla="*/ 21 h 83"/>
                <a:gd name="T58" fmla="*/ 11 w 88"/>
                <a:gd name="T59" fmla="*/ 13 h 83"/>
                <a:gd name="T60" fmla="*/ 19 w 88"/>
                <a:gd name="T61" fmla="*/ 9 h 83"/>
                <a:gd name="T62" fmla="*/ 25 w 88"/>
                <a:gd name="T63" fmla="*/ 4 h 83"/>
                <a:gd name="T64" fmla="*/ 34 w 88"/>
                <a:gd name="T65" fmla="*/ 1 h 83"/>
                <a:gd name="T66" fmla="*/ 42 w 88"/>
                <a:gd name="T67" fmla="*/ 0 h 83"/>
                <a:gd name="T68" fmla="*/ 50 w 88"/>
                <a:gd name="T69" fmla="*/ 0 h 83"/>
                <a:gd name="T70" fmla="*/ 60 w 88"/>
                <a:gd name="T71" fmla="*/ 2 h 83"/>
                <a:gd name="T72" fmla="*/ 62 w 88"/>
                <a:gd name="T73" fmla="*/ 4 h 83"/>
                <a:gd name="T74" fmla="*/ 66 w 88"/>
                <a:gd name="T75" fmla="*/ 6 h 83"/>
                <a:gd name="T76" fmla="*/ 73 w 88"/>
                <a:gd name="T77" fmla="*/ 11 h 83"/>
                <a:gd name="T78" fmla="*/ 77 w 88"/>
                <a:gd name="T79" fmla="*/ 15 h 83"/>
                <a:gd name="T80" fmla="*/ 80 w 88"/>
                <a:gd name="T81" fmla="*/ 18 h 8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8"/>
                <a:gd name="T124" fmla="*/ 0 h 83"/>
                <a:gd name="T125" fmla="*/ 88 w 88"/>
                <a:gd name="T126" fmla="*/ 83 h 8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8" h="83">
                  <a:moveTo>
                    <a:pt x="80" y="18"/>
                  </a:moveTo>
                  <a:lnTo>
                    <a:pt x="82" y="20"/>
                  </a:lnTo>
                  <a:lnTo>
                    <a:pt x="83" y="25"/>
                  </a:lnTo>
                  <a:lnTo>
                    <a:pt x="86" y="33"/>
                  </a:lnTo>
                  <a:lnTo>
                    <a:pt x="88" y="40"/>
                  </a:lnTo>
                  <a:lnTo>
                    <a:pt x="88" y="48"/>
                  </a:lnTo>
                  <a:lnTo>
                    <a:pt x="85" y="56"/>
                  </a:lnTo>
                  <a:lnTo>
                    <a:pt x="83" y="60"/>
                  </a:lnTo>
                  <a:lnTo>
                    <a:pt x="82" y="63"/>
                  </a:lnTo>
                  <a:lnTo>
                    <a:pt x="77" y="69"/>
                  </a:lnTo>
                  <a:lnTo>
                    <a:pt x="69" y="76"/>
                  </a:lnTo>
                  <a:lnTo>
                    <a:pt x="62" y="80"/>
                  </a:lnTo>
                  <a:lnTo>
                    <a:pt x="53" y="82"/>
                  </a:lnTo>
                  <a:lnTo>
                    <a:pt x="45" y="83"/>
                  </a:lnTo>
                  <a:lnTo>
                    <a:pt x="38" y="83"/>
                  </a:lnTo>
                  <a:lnTo>
                    <a:pt x="28" y="80"/>
                  </a:lnTo>
                  <a:lnTo>
                    <a:pt x="25" y="78"/>
                  </a:lnTo>
                  <a:lnTo>
                    <a:pt x="22" y="77"/>
                  </a:lnTo>
                  <a:lnTo>
                    <a:pt x="14" y="73"/>
                  </a:lnTo>
                  <a:lnTo>
                    <a:pt x="11" y="69"/>
                  </a:lnTo>
                  <a:lnTo>
                    <a:pt x="8" y="67"/>
                  </a:lnTo>
                  <a:lnTo>
                    <a:pt x="6" y="63"/>
                  </a:lnTo>
                  <a:lnTo>
                    <a:pt x="3" y="59"/>
                  </a:lnTo>
                  <a:lnTo>
                    <a:pt x="2" y="51"/>
                  </a:lnTo>
                  <a:lnTo>
                    <a:pt x="0" y="44"/>
                  </a:lnTo>
                  <a:lnTo>
                    <a:pt x="0" y="36"/>
                  </a:lnTo>
                  <a:lnTo>
                    <a:pt x="2" y="27"/>
                  </a:lnTo>
                  <a:lnTo>
                    <a:pt x="4" y="24"/>
                  </a:lnTo>
                  <a:lnTo>
                    <a:pt x="6" y="21"/>
                  </a:lnTo>
                  <a:lnTo>
                    <a:pt x="11" y="13"/>
                  </a:lnTo>
                  <a:lnTo>
                    <a:pt x="19" y="9"/>
                  </a:lnTo>
                  <a:lnTo>
                    <a:pt x="25" y="4"/>
                  </a:lnTo>
                  <a:lnTo>
                    <a:pt x="34" y="1"/>
                  </a:lnTo>
                  <a:lnTo>
                    <a:pt x="42" y="0"/>
                  </a:lnTo>
                  <a:lnTo>
                    <a:pt x="50" y="0"/>
                  </a:lnTo>
                  <a:lnTo>
                    <a:pt x="60" y="2"/>
                  </a:lnTo>
                  <a:lnTo>
                    <a:pt x="62" y="4"/>
                  </a:lnTo>
                  <a:lnTo>
                    <a:pt x="66" y="6"/>
                  </a:lnTo>
                  <a:lnTo>
                    <a:pt x="73" y="11"/>
                  </a:lnTo>
                  <a:lnTo>
                    <a:pt x="77" y="15"/>
                  </a:lnTo>
                  <a:lnTo>
                    <a:pt x="80" y="18"/>
                  </a:lnTo>
                  <a:close/>
                </a:path>
              </a:pathLst>
            </a:custGeom>
            <a:solidFill>
              <a:srgbClr val="6EB25C"/>
            </a:solidFill>
            <a:ln w="9525">
              <a:noFill/>
              <a:round/>
              <a:headEnd/>
              <a:tailEnd/>
            </a:ln>
          </p:spPr>
          <p:txBody>
            <a:bodyPr/>
            <a:lstStyle/>
            <a:p>
              <a:endParaRPr lang="ru-RU"/>
            </a:p>
          </p:txBody>
        </p:sp>
        <p:sp>
          <p:nvSpPr>
            <p:cNvPr id="23177" name="Freeform 2050"/>
            <p:cNvSpPr>
              <a:spLocks/>
            </p:cNvSpPr>
            <p:nvPr/>
          </p:nvSpPr>
          <p:spPr bwMode="auto">
            <a:xfrm>
              <a:off x="3593" y="3168"/>
              <a:ext cx="341" cy="453"/>
            </a:xfrm>
            <a:custGeom>
              <a:avLst/>
              <a:gdLst>
                <a:gd name="T0" fmla="*/ 331 w 341"/>
                <a:gd name="T1" fmla="*/ 453 h 453"/>
                <a:gd name="T2" fmla="*/ 341 w 341"/>
                <a:gd name="T3" fmla="*/ 445 h 453"/>
                <a:gd name="T4" fmla="*/ 9 w 341"/>
                <a:gd name="T5" fmla="*/ 0 h 453"/>
                <a:gd name="T6" fmla="*/ 0 w 341"/>
                <a:gd name="T7" fmla="*/ 8 h 453"/>
                <a:gd name="T8" fmla="*/ 331 w 341"/>
                <a:gd name="T9" fmla="*/ 453 h 453"/>
                <a:gd name="T10" fmla="*/ 0 60000 65536"/>
                <a:gd name="T11" fmla="*/ 0 60000 65536"/>
                <a:gd name="T12" fmla="*/ 0 60000 65536"/>
                <a:gd name="T13" fmla="*/ 0 60000 65536"/>
                <a:gd name="T14" fmla="*/ 0 60000 65536"/>
                <a:gd name="T15" fmla="*/ 0 w 341"/>
                <a:gd name="T16" fmla="*/ 0 h 453"/>
                <a:gd name="T17" fmla="*/ 341 w 341"/>
                <a:gd name="T18" fmla="*/ 453 h 453"/>
              </a:gdLst>
              <a:ahLst/>
              <a:cxnLst>
                <a:cxn ang="T10">
                  <a:pos x="T0" y="T1"/>
                </a:cxn>
                <a:cxn ang="T11">
                  <a:pos x="T2" y="T3"/>
                </a:cxn>
                <a:cxn ang="T12">
                  <a:pos x="T4" y="T5"/>
                </a:cxn>
                <a:cxn ang="T13">
                  <a:pos x="T6" y="T7"/>
                </a:cxn>
                <a:cxn ang="T14">
                  <a:pos x="T8" y="T9"/>
                </a:cxn>
              </a:cxnLst>
              <a:rect l="T15" t="T16" r="T17" b="T18"/>
              <a:pathLst>
                <a:path w="341" h="453">
                  <a:moveTo>
                    <a:pt x="331" y="453"/>
                  </a:moveTo>
                  <a:lnTo>
                    <a:pt x="341" y="445"/>
                  </a:lnTo>
                  <a:lnTo>
                    <a:pt x="9" y="0"/>
                  </a:lnTo>
                  <a:lnTo>
                    <a:pt x="0" y="8"/>
                  </a:lnTo>
                  <a:lnTo>
                    <a:pt x="331" y="453"/>
                  </a:lnTo>
                  <a:close/>
                </a:path>
              </a:pathLst>
            </a:custGeom>
            <a:solidFill>
              <a:srgbClr val="F8BDD6"/>
            </a:solidFill>
            <a:ln w="9525">
              <a:noFill/>
              <a:round/>
              <a:headEnd/>
              <a:tailEnd/>
            </a:ln>
          </p:spPr>
          <p:txBody>
            <a:bodyPr/>
            <a:lstStyle/>
            <a:p>
              <a:endParaRPr lang="ru-RU"/>
            </a:p>
          </p:txBody>
        </p:sp>
        <p:sp>
          <p:nvSpPr>
            <p:cNvPr id="23178" name="Freeform 2051"/>
            <p:cNvSpPr>
              <a:spLocks/>
            </p:cNvSpPr>
            <p:nvPr/>
          </p:nvSpPr>
          <p:spPr bwMode="auto">
            <a:xfrm>
              <a:off x="3863" y="3557"/>
              <a:ext cx="90" cy="87"/>
            </a:xfrm>
            <a:custGeom>
              <a:avLst/>
              <a:gdLst>
                <a:gd name="T0" fmla="*/ 80 w 90"/>
                <a:gd name="T1" fmla="*/ 18 h 87"/>
                <a:gd name="T2" fmla="*/ 84 w 90"/>
                <a:gd name="T3" fmla="*/ 21 h 87"/>
                <a:gd name="T4" fmla="*/ 85 w 90"/>
                <a:gd name="T5" fmla="*/ 26 h 87"/>
                <a:gd name="T6" fmla="*/ 88 w 90"/>
                <a:gd name="T7" fmla="*/ 34 h 87"/>
                <a:gd name="T8" fmla="*/ 90 w 90"/>
                <a:gd name="T9" fmla="*/ 42 h 87"/>
                <a:gd name="T10" fmla="*/ 88 w 90"/>
                <a:gd name="T11" fmla="*/ 50 h 87"/>
                <a:gd name="T12" fmla="*/ 86 w 90"/>
                <a:gd name="T13" fmla="*/ 58 h 87"/>
                <a:gd name="T14" fmla="*/ 85 w 90"/>
                <a:gd name="T15" fmla="*/ 63 h 87"/>
                <a:gd name="T16" fmla="*/ 84 w 90"/>
                <a:gd name="T17" fmla="*/ 66 h 87"/>
                <a:gd name="T18" fmla="*/ 77 w 90"/>
                <a:gd name="T19" fmla="*/ 74 h 87"/>
                <a:gd name="T20" fmla="*/ 71 w 90"/>
                <a:gd name="T21" fmla="*/ 79 h 87"/>
                <a:gd name="T22" fmla="*/ 63 w 90"/>
                <a:gd name="T23" fmla="*/ 84 h 87"/>
                <a:gd name="T24" fmla="*/ 55 w 90"/>
                <a:gd name="T25" fmla="*/ 87 h 87"/>
                <a:gd name="T26" fmla="*/ 46 w 90"/>
                <a:gd name="T27" fmla="*/ 87 h 87"/>
                <a:gd name="T28" fmla="*/ 37 w 90"/>
                <a:gd name="T29" fmla="*/ 87 h 87"/>
                <a:gd name="T30" fmla="*/ 29 w 90"/>
                <a:gd name="T31" fmla="*/ 85 h 87"/>
                <a:gd name="T32" fmla="*/ 26 w 90"/>
                <a:gd name="T33" fmla="*/ 84 h 87"/>
                <a:gd name="T34" fmla="*/ 21 w 90"/>
                <a:gd name="T35" fmla="*/ 82 h 87"/>
                <a:gd name="T36" fmla="*/ 15 w 90"/>
                <a:gd name="T37" fmla="*/ 76 h 87"/>
                <a:gd name="T38" fmla="*/ 12 w 90"/>
                <a:gd name="T39" fmla="*/ 73 h 87"/>
                <a:gd name="T40" fmla="*/ 8 w 90"/>
                <a:gd name="T41" fmla="*/ 69 h 87"/>
                <a:gd name="T42" fmla="*/ 6 w 90"/>
                <a:gd name="T43" fmla="*/ 66 h 87"/>
                <a:gd name="T44" fmla="*/ 4 w 90"/>
                <a:gd name="T45" fmla="*/ 62 h 87"/>
                <a:gd name="T46" fmla="*/ 2 w 90"/>
                <a:gd name="T47" fmla="*/ 54 h 87"/>
                <a:gd name="T48" fmla="*/ 0 w 90"/>
                <a:gd name="T49" fmla="*/ 45 h 87"/>
                <a:gd name="T50" fmla="*/ 0 w 90"/>
                <a:gd name="T51" fmla="*/ 37 h 87"/>
                <a:gd name="T52" fmla="*/ 4 w 90"/>
                <a:gd name="T53" fmla="*/ 29 h 87"/>
                <a:gd name="T54" fmla="*/ 5 w 90"/>
                <a:gd name="T55" fmla="*/ 24 h 87"/>
                <a:gd name="T56" fmla="*/ 6 w 90"/>
                <a:gd name="T57" fmla="*/ 22 h 87"/>
                <a:gd name="T58" fmla="*/ 11 w 90"/>
                <a:gd name="T59" fmla="*/ 14 h 87"/>
                <a:gd name="T60" fmla="*/ 18 w 90"/>
                <a:gd name="T61" fmla="*/ 8 h 87"/>
                <a:gd name="T62" fmla="*/ 25 w 90"/>
                <a:gd name="T63" fmla="*/ 4 h 87"/>
                <a:gd name="T64" fmla="*/ 34 w 90"/>
                <a:gd name="T65" fmla="*/ 2 h 87"/>
                <a:gd name="T66" fmla="*/ 44 w 90"/>
                <a:gd name="T67" fmla="*/ 0 h 87"/>
                <a:gd name="T68" fmla="*/ 52 w 90"/>
                <a:gd name="T69" fmla="*/ 0 h 87"/>
                <a:gd name="T70" fmla="*/ 59 w 90"/>
                <a:gd name="T71" fmla="*/ 4 h 87"/>
                <a:gd name="T72" fmla="*/ 65 w 90"/>
                <a:gd name="T73" fmla="*/ 5 h 87"/>
                <a:gd name="T74" fmla="*/ 67 w 90"/>
                <a:gd name="T75" fmla="*/ 7 h 87"/>
                <a:gd name="T76" fmla="*/ 76 w 90"/>
                <a:gd name="T77" fmla="*/ 12 h 87"/>
                <a:gd name="T78" fmla="*/ 78 w 90"/>
                <a:gd name="T79" fmla="*/ 14 h 87"/>
                <a:gd name="T80" fmla="*/ 80 w 90"/>
                <a:gd name="T81" fmla="*/ 18 h 8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0"/>
                <a:gd name="T124" fmla="*/ 0 h 87"/>
                <a:gd name="T125" fmla="*/ 90 w 90"/>
                <a:gd name="T126" fmla="*/ 87 h 8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0" h="87">
                  <a:moveTo>
                    <a:pt x="80" y="18"/>
                  </a:moveTo>
                  <a:lnTo>
                    <a:pt x="84" y="21"/>
                  </a:lnTo>
                  <a:lnTo>
                    <a:pt x="85" y="26"/>
                  </a:lnTo>
                  <a:lnTo>
                    <a:pt x="88" y="34"/>
                  </a:lnTo>
                  <a:lnTo>
                    <a:pt x="90" y="42"/>
                  </a:lnTo>
                  <a:lnTo>
                    <a:pt x="88" y="50"/>
                  </a:lnTo>
                  <a:lnTo>
                    <a:pt x="86" y="58"/>
                  </a:lnTo>
                  <a:lnTo>
                    <a:pt x="85" y="63"/>
                  </a:lnTo>
                  <a:lnTo>
                    <a:pt x="84" y="66"/>
                  </a:lnTo>
                  <a:lnTo>
                    <a:pt x="77" y="74"/>
                  </a:lnTo>
                  <a:lnTo>
                    <a:pt x="71" y="79"/>
                  </a:lnTo>
                  <a:lnTo>
                    <a:pt x="63" y="84"/>
                  </a:lnTo>
                  <a:lnTo>
                    <a:pt x="55" y="87"/>
                  </a:lnTo>
                  <a:lnTo>
                    <a:pt x="46" y="87"/>
                  </a:lnTo>
                  <a:lnTo>
                    <a:pt x="37" y="87"/>
                  </a:lnTo>
                  <a:lnTo>
                    <a:pt x="29" y="85"/>
                  </a:lnTo>
                  <a:lnTo>
                    <a:pt x="26" y="84"/>
                  </a:lnTo>
                  <a:lnTo>
                    <a:pt x="21" y="82"/>
                  </a:lnTo>
                  <a:lnTo>
                    <a:pt x="15" y="76"/>
                  </a:lnTo>
                  <a:lnTo>
                    <a:pt x="12" y="73"/>
                  </a:lnTo>
                  <a:lnTo>
                    <a:pt x="8" y="69"/>
                  </a:lnTo>
                  <a:lnTo>
                    <a:pt x="6" y="66"/>
                  </a:lnTo>
                  <a:lnTo>
                    <a:pt x="4" y="62"/>
                  </a:lnTo>
                  <a:lnTo>
                    <a:pt x="2" y="54"/>
                  </a:lnTo>
                  <a:lnTo>
                    <a:pt x="0" y="45"/>
                  </a:lnTo>
                  <a:lnTo>
                    <a:pt x="0" y="37"/>
                  </a:lnTo>
                  <a:lnTo>
                    <a:pt x="4" y="29"/>
                  </a:lnTo>
                  <a:lnTo>
                    <a:pt x="5" y="24"/>
                  </a:lnTo>
                  <a:lnTo>
                    <a:pt x="6" y="22"/>
                  </a:lnTo>
                  <a:lnTo>
                    <a:pt x="11" y="14"/>
                  </a:lnTo>
                  <a:lnTo>
                    <a:pt x="18" y="8"/>
                  </a:lnTo>
                  <a:lnTo>
                    <a:pt x="25" y="4"/>
                  </a:lnTo>
                  <a:lnTo>
                    <a:pt x="34" y="2"/>
                  </a:lnTo>
                  <a:lnTo>
                    <a:pt x="44" y="0"/>
                  </a:lnTo>
                  <a:lnTo>
                    <a:pt x="52" y="0"/>
                  </a:lnTo>
                  <a:lnTo>
                    <a:pt x="59" y="4"/>
                  </a:lnTo>
                  <a:lnTo>
                    <a:pt x="65" y="5"/>
                  </a:lnTo>
                  <a:lnTo>
                    <a:pt x="67" y="7"/>
                  </a:lnTo>
                  <a:lnTo>
                    <a:pt x="76" y="12"/>
                  </a:lnTo>
                  <a:lnTo>
                    <a:pt x="78" y="14"/>
                  </a:lnTo>
                  <a:lnTo>
                    <a:pt x="80" y="18"/>
                  </a:lnTo>
                  <a:close/>
                </a:path>
              </a:pathLst>
            </a:custGeom>
            <a:solidFill>
              <a:srgbClr val="F561AF"/>
            </a:solidFill>
            <a:ln w="9525">
              <a:noFill/>
              <a:round/>
              <a:headEnd/>
              <a:tailEnd/>
            </a:ln>
          </p:spPr>
          <p:txBody>
            <a:bodyPr/>
            <a:lstStyle/>
            <a:p>
              <a:endParaRPr lang="ru-RU"/>
            </a:p>
          </p:txBody>
        </p:sp>
        <p:sp>
          <p:nvSpPr>
            <p:cNvPr id="23179" name="Freeform 2052"/>
            <p:cNvSpPr>
              <a:spLocks/>
            </p:cNvSpPr>
            <p:nvPr/>
          </p:nvSpPr>
          <p:spPr bwMode="auto">
            <a:xfrm>
              <a:off x="3931" y="3578"/>
              <a:ext cx="23" cy="59"/>
            </a:xfrm>
            <a:custGeom>
              <a:avLst/>
              <a:gdLst>
                <a:gd name="T0" fmla="*/ 16 w 23"/>
                <a:gd name="T1" fmla="*/ 0 h 59"/>
                <a:gd name="T2" fmla="*/ 22 w 23"/>
                <a:gd name="T3" fmla="*/ 15 h 59"/>
                <a:gd name="T4" fmla="*/ 23 w 23"/>
                <a:gd name="T5" fmla="*/ 30 h 59"/>
                <a:gd name="T6" fmla="*/ 17 w 23"/>
                <a:gd name="T7" fmla="*/ 45 h 59"/>
                <a:gd name="T8" fmla="*/ 11 w 23"/>
                <a:gd name="T9" fmla="*/ 53 h 59"/>
                <a:gd name="T10" fmla="*/ 4 w 23"/>
                <a:gd name="T11" fmla="*/ 59 h 59"/>
                <a:gd name="T12" fmla="*/ 0 w 23"/>
                <a:gd name="T13" fmla="*/ 54 h 59"/>
                <a:gd name="T14" fmla="*/ 7 w 23"/>
                <a:gd name="T15" fmla="*/ 48 h 59"/>
                <a:gd name="T16" fmla="*/ 11 w 23"/>
                <a:gd name="T17" fmla="*/ 44 h 59"/>
                <a:gd name="T18" fmla="*/ 17 w 23"/>
                <a:gd name="T19" fmla="*/ 29 h 59"/>
                <a:gd name="T20" fmla="*/ 16 w 23"/>
                <a:gd name="T21" fmla="*/ 15 h 59"/>
                <a:gd name="T22" fmla="*/ 10 w 23"/>
                <a:gd name="T23" fmla="*/ 1 h 59"/>
                <a:gd name="T24" fmla="*/ 16 w 23"/>
                <a:gd name="T25" fmla="*/ 0 h 5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3"/>
                <a:gd name="T40" fmla="*/ 0 h 59"/>
                <a:gd name="T41" fmla="*/ 23 w 23"/>
                <a:gd name="T42" fmla="*/ 59 h 5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3" h="59">
                  <a:moveTo>
                    <a:pt x="16" y="0"/>
                  </a:moveTo>
                  <a:lnTo>
                    <a:pt x="22" y="15"/>
                  </a:lnTo>
                  <a:lnTo>
                    <a:pt x="23" y="30"/>
                  </a:lnTo>
                  <a:lnTo>
                    <a:pt x="17" y="45"/>
                  </a:lnTo>
                  <a:lnTo>
                    <a:pt x="11" y="53"/>
                  </a:lnTo>
                  <a:lnTo>
                    <a:pt x="4" y="59"/>
                  </a:lnTo>
                  <a:lnTo>
                    <a:pt x="0" y="54"/>
                  </a:lnTo>
                  <a:lnTo>
                    <a:pt x="7" y="48"/>
                  </a:lnTo>
                  <a:lnTo>
                    <a:pt x="11" y="44"/>
                  </a:lnTo>
                  <a:lnTo>
                    <a:pt x="17" y="29"/>
                  </a:lnTo>
                  <a:lnTo>
                    <a:pt x="16" y="15"/>
                  </a:lnTo>
                  <a:lnTo>
                    <a:pt x="10" y="1"/>
                  </a:lnTo>
                  <a:lnTo>
                    <a:pt x="16" y="0"/>
                  </a:lnTo>
                  <a:close/>
                </a:path>
              </a:pathLst>
            </a:custGeom>
            <a:solidFill>
              <a:srgbClr val="F8BDD6"/>
            </a:solidFill>
            <a:ln w="9525">
              <a:noFill/>
              <a:round/>
              <a:headEnd/>
              <a:tailEnd/>
            </a:ln>
          </p:spPr>
          <p:txBody>
            <a:bodyPr/>
            <a:lstStyle/>
            <a:p>
              <a:endParaRPr lang="ru-RU"/>
            </a:p>
          </p:txBody>
        </p:sp>
        <p:sp>
          <p:nvSpPr>
            <p:cNvPr id="23180" name="Freeform 2053"/>
            <p:cNvSpPr>
              <a:spLocks/>
            </p:cNvSpPr>
            <p:nvPr/>
          </p:nvSpPr>
          <p:spPr bwMode="auto">
            <a:xfrm>
              <a:off x="3868" y="3623"/>
              <a:ext cx="65" cy="24"/>
            </a:xfrm>
            <a:custGeom>
              <a:avLst/>
              <a:gdLst>
                <a:gd name="T0" fmla="*/ 65 w 65"/>
                <a:gd name="T1" fmla="*/ 16 h 24"/>
                <a:gd name="T2" fmla="*/ 50 w 65"/>
                <a:gd name="T3" fmla="*/ 24 h 24"/>
                <a:gd name="T4" fmla="*/ 33 w 65"/>
                <a:gd name="T5" fmla="*/ 24 h 24"/>
                <a:gd name="T6" fmla="*/ 14 w 65"/>
                <a:gd name="T7" fmla="*/ 16 h 24"/>
                <a:gd name="T8" fmla="*/ 0 w 65"/>
                <a:gd name="T9" fmla="*/ 5 h 24"/>
                <a:gd name="T10" fmla="*/ 4 w 65"/>
                <a:gd name="T11" fmla="*/ 0 h 24"/>
                <a:gd name="T12" fmla="*/ 19 w 65"/>
                <a:gd name="T13" fmla="*/ 11 h 24"/>
                <a:gd name="T14" fmla="*/ 33 w 65"/>
                <a:gd name="T15" fmla="*/ 18 h 24"/>
                <a:gd name="T16" fmla="*/ 48 w 65"/>
                <a:gd name="T17" fmla="*/ 18 h 24"/>
                <a:gd name="T18" fmla="*/ 64 w 65"/>
                <a:gd name="T19" fmla="*/ 10 h 24"/>
                <a:gd name="T20" fmla="*/ 65 w 65"/>
                <a:gd name="T21" fmla="*/ 16 h 2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24"/>
                <a:gd name="T35" fmla="*/ 65 w 65"/>
                <a:gd name="T36" fmla="*/ 24 h 2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24">
                  <a:moveTo>
                    <a:pt x="65" y="16"/>
                  </a:moveTo>
                  <a:lnTo>
                    <a:pt x="50" y="24"/>
                  </a:lnTo>
                  <a:lnTo>
                    <a:pt x="33" y="24"/>
                  </a:lnTo>
                  <a:lnTo>
                    <a:pt x="14" y="16"/>
                  </a:lnTo>
                  <a:lnTo>
                    <a:pt x="0" y="5"/>
                  </a:lnTo>
                  <a:lnTo>
                    <a:pt x="4" y="0"/>
                  </a:lnTo>
                  <a:lnTo>
                    <a:pt x="19" y="11"/>
                  </a:lnTo>
                  <a:lnTo>
                    <a:pt x="33" y="18"/>
                  </a:lnTo>
                  <a:lnTo>
                    <a:pt x="48" y="18"/>
                  </a:lnTo>
                  <a:lnTo>
                    <a:pt x="64" y="10"/>
                  </a:lnTo>
                  <a:lnTo>
                    <a:pt x="65" y="16"/>
                  </a:lnTo>
                  <a:close/>
                </a:path>
              </a:pathLst>
            </a:custGeom>
            <a:solidFill>
              <a:srgbClr val="F8BDD6"/>
            </a:solidFill>
            <a:ln w="9525">
              <a:noFill/>
              <a:round/>
              <a:headEnd/>
              <a:tailEnd/>
            </a:ln>
          </p:spPr>
          <p:txBody>
            <a:bodyPr/>
            <a:lstStyle/>
            <a:p>
              <a:endParaRPr lang="ru-RU"/>
            </a:p>
          </p:txBody>
        </p:sp>
        <p:sp>
          <p:nvSpPr>
            <p:cNvPr id="23181" name="Freeform 2054"/>
            <p:cNvSpPr>
              <a:spLocks/>
            </p:cNvSpPr>
            <p:nvPr/>
          </p:nvSpPr>
          <p:spPr bwMode="auto">
            <a:xfrm>
              <a:off x="3930" y="3634"/>
              <a:ext cx="3" cy="5"/>
            </a:xfrm>
            <a:custGeom>
              <a:avLst/>
              <a:gdLst>
                <a:gd name="T0" fmla="*/ 3 w 3"/>
                <a:gd name="T1" fmla="*/ 3 h 5"/>
                <a:gd name="T2" fmla="*/ 3 w 3"/>
                <a:gd name="T3" fmla="*/ 5 h 5"/>
                <a:gd name="T4" fmla="*/ 1 w 3"/>
                <a:gd name="T5" fmla="*/ 0 h 5"/>
                <a:gd name="T6" fmla="*/ 0 w 3"/>
                <a:gd name="T7" fmla="*/ 0 h 5"/>
                <a:gd name="T8" fmla="*/ 3 w 3"/>
                <a:gd name="T9" fmla="*/ 3 h 5"/>
                <a:gd name="T10" fmla="*/ 0 60000 65536"/>
                <a:gd name="T11" fmla="*/ 0 60000 65536"/>
                <a:gd name="T12" fmla="*/ 0 60000 65536"/>
                <a:gd name="T13" fmla="*/ 0 60000 65536"/>
                <a:gd name="T14" fmla="*/ 0 60000 65536"/>
                <a:gd name="T15" fmla="*/ 0 w 3"/>
                <a:gd name="T16" fmla="*/ 0 h 5"/>
                <a:gd name="T17" fmla="*/ 3 w 3"/>
                <a:gd name="T18" fmla="*/ 5 h 5"/>
              </a:gdLst>
              <a:ahLst/>
              <a:cxnLst>
                <a:cxn ang="T10">
                  <a:pos x="T0" y="T1"/>
                </a:cxn>
                <a:cxn ang="T11">
                  <a:pos x="T2" y="T3"/>
                </a:cxn>
                <a:cxn ang="T12">
                  <a:pos x="T4" y="T5"/>
                </a:cxn>
                <a:cxn ang="T13">
                  <a:pos x="T6" y="T7"/>
                </a:cxn>
                <a:cxn ang="T14">
                  <a:pos x="T8" y="T9"/>
                </a:cxn>
              </a:cxnLst>
              <a:rect l="T15" t="T16" r="T17" b="T18"/>
              <a:pathLst>
                <a:path w="3" h="5">
                  <a:moveTo>
                    <a:pt x="3" y="3"/>
                  </a:moveTo>
                  <a:lnTo>
                    <a:pt x="3" y="5"/>
                  </a:lnTo>
                  <a:lnTo>
                    <a:pt x="1" y="0"/>
                  </a:lnTo>
                  <a:lnTo>
                    <a:pt x="0" y="0"/>
                  </a:lnTo>
                  <a:lnTo>
                    <a:pt x="3" y="3"/>
                  </a:lnTo>
                  <a:close/>
                </a:path>
              </a:pathLst>
            </a:custGeom>
            <a:solidFill>
              <a:srgbClr val="F8BDD6"/>
            </a:solidFill>
            <a:ln w="9525">
              <a:noFill/>
              <a:round/>
              <a:headEnd/>
              <a:tailEnd/>
            </a:ln>
          </p:spPr>
          <p:txBody>
            <a:bodyPr/>
            <a:lstStyle/>
            <a:p>
              <a:endParaRPr lang="ru-RU"/>
            </a:p>
          </p:txBody>
        </p:sp>
        <p:sp>
          <p:nvSpPr>
            <p:cNvPr id="23182" name="Freeform 2055"/>
            <p:cNvSpPr>
              <a:spLocks/>
            </p:cNvSpPr>
            <p:nvPr/>
          </p:nvSpPr>
          <p:spPr bwMode="auto">
            <a:xfrm>
              <a:off x="3860" y="3563"/>
              <a:ext cx="24" cy="65"/>
            </a:xfrm>
            <a:custGeom>
              <a:avLst/>
              <a:gdLst>
                <a:gd name="T0" fmla="*/ 9 w 24"/>
                <a:gd name="T1" fmla="*/ 65 h 65"/>
                <a:gd name="T2" fmla="*/ 2 w 24"/>
                <a:gd name="T3" fmla="*/ 49 h 65"/>
                <a:gd name="T4" fmla="*/ 0 w 24"/>
                <a:gd name="T5" fmla="*/ 32 h 65"/>
                <a:gd name="T6" fmla="*/ 7 w 24"/>
                <a:gd name="T7" fmla="*/ 14 h 65"/>
                <a:gd name="T8" fmla="*/ 11 w 24"/>
                <a:gd name="T9" fmla="*/ 8 h 65"/>
                <a:gd name="T10" fmla="*/ 19 w 24"/>
                <a:gd name="T11" fmla="*/ 0 h 65"/>
                <a:gd name="T12" fmla="*/ 24 w 24"/>
                <a:gd name="T13" fmla="*/ 5 h 65"/>
                <a:gd name="T14" fmla="*/ 16 w 24"/>
                <a:gd name="T15" fmla="*/ 11 h 65"/>
                <a:gd name="T16" fmla="*/ 11 w 24"/>
                <a:gd name="T17" fmla="*/ 18 h 65"/>
                <a:gd name="T18" fmla="*/ 5 w 24"/>
                <a:gd name="T19" fmla="*/ 32 h 65"/>
                <a:gd name="T20" fmla="*/ 7 w 24"/>
                <a:gd name="T21" fmla="*/ 46 h 65"/>
                <a:gd name="T22" fmla="*/ 13 w 24"/>
                <a:gd name="T23" fmla="*/ 60 h 65"/>
                <a:gd name="T24" fmla="*/ 9 w 24"/>
                <a:gd name="T25" fmla="*/ 65 h 6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
                <a:gd name="T40" fmla="*/ 0 h 65"/>
                <a:gd name="T41" fmla="*/ 24 w 24"/>
                <a:gd name="T42" fmla="*/ 65 h 6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 h="65">
                  <a:moveTo>
                    <a:pt x="9" y="65"/>
                  </a:moveTo>
                  <a:lnTo>
                    <a:pt x="2" y="49"/>
                  </a:lnTo>
                  <a:lnTo>
                    <a:pt x="0" y="32"/>
                  </a:lnTo>
                  <a:lnTo>
                    <a:pt x="7" y="14"/>
                  </a:lnTo>
                  <a:lnTo>
                    <a:pt x="11" y="8"/>
                  </a:lnTo>
                  <a:lnTo>
                    <a:pt x="19" y="0"/>
                  </a:lnTo>
                  <a:lnTo>
                    <a:pt x="24" y="5"/>
                  </a:lnTo>
                  <a:lnTo>
                    <a:pt x="16" y="11"/>
                  </a:lnTo>
                  <a:lnTo>
                    <a:pt x="11" y="18"/>
                  </a:lnTo>
                  <a:lnTo>
                    <a:pt x="5" y="32"/>
                  </a:lnTo>
                  <a:lnTo>
                    <a:pt x="7" y="46"/>
                  </a:lnTo>
                  <a:lnTo>
                    <a:pt x="13" y="60"/>
                  </a:lnTo>
                  <a:lnTo>
                    <a:pt x="9" y="65"/>
                  </a:lnTo>
                  <a:close/>
                </a:path>
              </a:pathLst>
            </a:custGeom>
            <a:solidFill>
              <a:srgbClr val="F8BDD6"/>
            </a:solidFill>
            <a:ln w="9525">
              <a:noFill/>
              <a:round/>
              <a:headEnd/>
              <a:tailEnd/>
            </a:ln>
          </p:spPr>
          <p:txBody>
            <a:bodyPr/>
            <a:lstStyle/>
            <a:p>
              <a:endParaRPr lang="ru-RU"/>
            </a:p>
          </p:txBody>
        </p:sp>
        <p:sp>
          <p:nvSpPr>
            <p:cNvPr id="23183" name="Freeform 2056"/>
            <p:cNvSpPr>
              <a:spLocks/>
            </p:cNvSpPr>
            <p:nvPr/>
          </p:nvSpPr>
          <p:spPr bwMode="auto">
            <a:xfrm>
              <a:off x="3868" y="3623"/>
              <a:ext cx="6" cy="5"/>
            </a:xfrm>
            <a:custGeom>
              <a:avLst/>
              <a:gdLst>
                <a:gd name="T0" fmla="*/ 0 w 6"/>
                <a:gd name="T1" fmla="*/ 5 h 5"/>
                <a:gd name="T2" fmla="*/ 6 w 6"/>
                <a:gd name="T3" fmla="*/ 0 h 5"/>
                <a:gd name="T4" fmla="*/ 0 w 6"/>
                <a:gd name="T5" fmla="*/ 5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0" y="5"/>
                  </a:moveTo>
                  <a:lnTo>
                    <a:pt x="6" y="0"/>
                  </a:lnTo>
                  <a:lnTo>
                    <a:pt x="0" y="5"/>
                  </a:lnTo>
                  <a:close/>
                </a:path>
              </a:pathLst>
            </a:custGeom>
            <a:solidFill>
              <a:srgbClr val="F8BDD6"/>
            </a:solidFill>
            <a:ln w="9525">
              <a:noFill/>
              <a:round/>
              <a:headEnd/>
              <a:tailEnd/>
            </a:ln>
          </p:spPr>
          <p:txBody>
            <a:bodyPr/>
            <a:lstStyle/>
            <a:p>
              <a:endParaRPr lang="ru-RU"/>
            </a:p>
          </p:txBody>
        </p:sp>
        <p:sp>
          <p:nvSpPr>
            <p:cNvPr id="23184" name="Freeform 2057"/>
            <p:cNvSpPr>
              <a:spLocks/>
            </p:cNvSpPr>
            <p:nvPr/>
          </p:nvSpPr>
          <p:spPr bwMode="auto">
            <a:xfrm>
              <a:off x="3880" y="3556"/>
              <a:ext cx="65" cy="22"/>
            </a:xfrm>
            <a:custGeom>
              <a:avLst/>
              <a:gdLst>
                <a:gd name="T0" fmla="*/ 0 w 65"/>
                <a:gd name="T1" fmla="*/ 8 h 22"/>
                <a:gd name="T2" fmla="*/ 18 w 65"/>
                <a:gd name="T3" fmla="*/ 0 h 22"/>
                <a:gd name="T4" fmla="*/ 35 w 65"/>
                <a:gd name="T5" fmla="*/ 0 h 22"/>
                <a:gd name="T6" fmla="*/ 51 w 65"/>
                <a:gd name="T7" fmla="*/ 7 h 22"/>
                <a:gd name="T8" fmla="*/ 65 w 65"/>
                <a:gd name="T9" fmla="*/ 17 h 22"/>
                <a:gd name="T10" fmla="*/ 60 w 65"/>
                <a:gd name="T11" fmla="*/ 22 h 22"/>
                <a:gd name="T12" fmla="*/ 46 w 65"/>
                <a:gd name="T13" fmla="*/ 11 h 22"/>
                <a:gd name="T14" fmla="*/ 32 w 65"/>
                <a:gd name="T15" fmla="*/ 5 h 22"/>
                <a:gd name="T16" fmla="*/ 18 w 65"/>
                <a:gd name="T17" fmla="*/ 5 h 22"/>
                <a:gd name="T18" fmla="*/ 3 w 65"/>
                <a:gd name="T19" fmla="*/ 13 h 22"/>
                <a:gd name="T20" fmla="*/ 0 w 65"/>
                <a:gd name="T21" fmla="*/ 8 h 2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22"/>
                <a:gd name="T35" fmla="*/ 65 w 65"/>
                <a:gd name="T36" fmla="*/ 22 h 2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22">
                  <a:moveTo>
                    <a:pt x="0" y="8"/>
                  </a:moveTo>
                  <a:lnTo>
                    <a:pt x="18" y="0"/>
                  </a:lnTo>
                  <a:lnTo>
                    <a:pt x="35" y="0"/>
                  </a:lnTo>
                  <a:lnTo>
                    <a:pt x="51" y="7"/>
                  </a:lnTo>
                  <a:lnTo>
                    <a:pt x="65" y="17"/>
                  </a:lnTo>
                  <a:lnTo>
                    <a:pt x="60" y="22"/>
                  </a:lnTo>
                  <a:lnTo>
                    <a:pt x="46" y="11"/>
                  </a:lnTo>
                  <a:lnTo>
                    <a:pt x="32" y="5"/>
                  </a:lnTo>
                  <a:lnTo>
                    <a:pt x="18" y="5"/>
                  </a:lnTo>
                  <a:lnTo>
                    <a:pt x="3" y="13"/>
                  </a:lnTo>
                  <a:lnTo>
                    <a:pt x="0" y="8"/>
                  </a:lnTo>
                  <a:close/>
                </a:path>
              </a:pathLst>
            </a:custGeom>
            <a:solidFill>
              <a:srgbClr val="F8BDD6"/>
            </a:solidFill>
            <a:ln w="9525">
              <a:noFill/>
              <a:round/>
              <a:headEnd/>
              <a:tailEnd/>
            </a:ln>
          </p:spPr>
          <p:txBody>
            <a:bodyPr/>
            <a:lstStyle/>
            <a:p>
              <a:endParaRPr lang="ru-RU"/>
            </a:p>
          </p:txBody>
        </p:sp>
        <p:sp>
          <p:nvSpPr>
            <p:cNvPr id="23185" name="Freeform 2058"/>
            <p:cNvSpPr>
              <a:spLocks/>
            </p:cNvSpPr>
            <p:nvPr/>
          </p:nvSpPr>
          <p:spPr bwMode="auto">
            <a:xfrm>
              <a:off x="3878" y="3563"/>
              <a:ext cx="6" cy="5"/>
            </a:xfrm>
            <a:custGeom>
              <a:avLst/>
              <a:gdLst>
                <a:gd name="T0" fmla="*/ 0 w 6"/>
                <a:gd name="T1" fmla="*/ 0 h 5"/>
                <a:gd name="T2" fmla="*/ 2 w 6"/>
                <a:gd name="T3" fmla="*/ 0 h 5"/>
                <a:gd name="T4" fmla="*/ 6 w 6"/>
                <a:gd name="T5" fmla="*/ 5 h 5"/>
                <a:gd name="T6" fmla="*/ 0 w 6"/>
                <a:gd name="T7" fmla="*/ 0 h 5"/>
                <a:gd name="T8" fmla="*/ 0 60000 65536"/>
                <a:gd name="T9" fmla="*/ 0 60000 65536"/>
                <a:gd name="T10" fmla="*/ 0 60000 65536"/>
                <a:gd name="T11" fmla="*/ 0 60000 65536"/>
                <a:gd name="T12" fmla="*/ 0 w 6"/>
                <a:gd name="T13" fmla="*/ 0 h 5"/>
                <a:gd name="T14" fmla="*/ 6 w 6"/>
                <a:gd name="T15" fmla="*/ 5 h 5"/>
              </a:gdLst>
              <a:ahLst/>
              <a:cxnLst>
                <a:cxn ang="T8">
                  <a:pos x="T0" y="T1"/>
                </a:cxn>
                <a:cxn ang="T9">
                  <a:pos x="T2" y="T3"/>
                </a:cxn>
                <a:cxn ang="T10">
                  <a:pos x="T4" y="T5"/>
                </a:cxn>
                <a:cxn ang="T11">
                  <a:pos x="T6" y="T7"/>
                </a:cxn>
              </a:cxnLst>
              <a:rect l="T12" t="T13" r="T14" b="T15"/>
              <a:pathLst>
                <a:path w="6" h="5">
                  <a:moveTo>
                    <a:pt x="0" y="0"/>
                  </a:moveTo>
                  <a:lnTo>
                    <a:pt x="2" y="0"/>
                  </a:lnTo>
                  <a:lnTo>
                    <a:pt x="6" y="5"/>
                  </a:lnTo>
                  <a:lnTo>
                    <a:pt x="0" y="0"/>
                  </a:lnTo>
                  <a:close/>
                </a:path>
              </a:pathLst>
            </a:custGeom>
            <a:solidFill>
              <a:srgbClr val="F8BDD6"/>
            </a:solidFill>
            <a:ln w="9525">
              <a:noFill/>
              <a:round/>
              <a:headEnd/>
              <a:tailEnd/>
            </a:ln>
          </p:spPr>
          <p:txBody>
            <a:bodyPr/>
            <a:lstStyle/>
            <a:p>
              <a:endParaRPr lang="ru-RU"/>
            </a:p>
          </p:txBody>
        </p:sp>
        <p:sp>
          <p:nvSpPr>
            <p:cNvPr id="23186" name="Freeform 2059"/>
            <p:cNvSpPr>
              <a:spLocks/>
            </p:cNvSpPr>
            <p:nvPr/>
          </p:nvSpPr>
          <p:spPr bwMode="auto">
            <a:xfrm>
              <a:off x="3941" y="3574"/>
              <a:ext cx="6" cy="4"/>
            </a:xfrm>
            <a:custGeom>
              <a:avLst/>
              <a:gdLst>
                <a:gd name="T0" fmla="*/ 4 w 6"/>
                <a:gd name="T1" fmla="*/ 0 h 4"/>
                <a:gd name="T2" fmla="*/ 6 w 6"/>
                <a:gd name="T3" fmla="*/ 3 h 4"/>
                <a:gd name="T4" fmla="*/ 0 w 6"/>
                <a:gd name="T5" fmla="*/ 4 h 4"/>
                <a:gd name="T6" fmla="*/ 4 w 6"/>
                <a:gd name="T7" fmla="*/ 0 h 4"/>
                <a:gd name="T8" fmla="*/ 0 60000 65536"/>
                <a:gd name="T9" fmla="*/ 0 60000 65536"/>
                <a:gd name="T10" fmla="*/ 0 60000 65536"/>
                <a:gd name="T11" fmla="*/ 0 60000 65536"/>
                <a:gd name="T12" fmla="*/ 0 w 6"/>
                <a:gd name="T13" fmla="*/ 0 h 4"/>
                <a:gd name="T14" fmla="*/ 6 w 6"/>
                <a:gd name="T15" fmla="*/ 4 h 4"/>
              </a:gdLst>
              <a:ahLst/>
              <a:cxnLst>
                <a:cxn ang="T8">
                  <a:pos x="T0" y="T1"/>
                </a:cxn>
                <a:cxn ang="T9">
                  <a:pos x="T2" y="T3"/>
                </a:cxn>
                <a:cxn ang="T10">
                  <a:pos x="T4" y="T5"/>
                </a:cxn>
                <a:cxn ang="T11">
                  <a:pos x="T6" y="T7"/>
                </a:cxn>
              </a:cxnLst>
              <a:rect l="T12" t="T13" r="T14" b="T15"/>
              <a:pathLst>
                <a:path w="6" h="4">
                  <a:moveTo>
                    <a:pt x="4" y="0"/>
                  </a:moveTo>
                  <a:lnTo>
                    <a:pt x="6" y="3"/>
                  </a:lnTo>
                  <a:lnTo>
                    <a:pt x="0" y="4"/>
                  </a:lnTo>
                  <a:lnTo>
                    <a:pt x="4" y="0"/>
                  </a:lnTo>
                  <a:close/>
                </a:path>
              </a:pathLst>
            </a:custGeom>
            <a:solidFill>
              <a:srgbClr val="F8BDD6"/>
            </a:solidFill>
            <a:ln w="9525">
              <a:noFill/>
              <a:round/>
              <a:headEnd/>
              <a:tailEnd/>
            </a:ln>
          </p:spPr>
          <p:txBody>
            <a:bodyPr/>
            <a:lstStyle/>
            <a:p>
              <a:endParaRPr lang="ru-RU"/>
            </a:p>
          </p:txBody>
        </p:sp>
        <p:sp>
          <p:nvSpPr>
            <p:cNvPr id="23187" name="Freeform 2060"/>
            <p:cNvSpPr>
              <a:spLocks/>
            </p:cNvSpPr>
            <p:nvPr/>
          </p:nvSpPr>
          <p:spPr bwMode="auto">
            <a:xfrm>
              <a:off x="3929" y="3514"/>
              <a:ext cx="87" cy="84"/>
            </a:xfrm>
            <a:custGeom>
              <a:avLst/>
              <a:gdLst>
                <a:gd name="T0" fmla="*/ 78 w 87"/>
                <a:gd name="T1" fmla="*/ 17 h 84"/>
                <a:gd name="T2" fmla="*/ 80 w 87"/>
                <a:gd name="T3" fmla="*/ 20 h 84"/>
                <a:gd name="T4" fmla="*/ 83 w 87"/>
                <a:gd name="T5" fmla="*/ 25 h 84"/>
                <a:gd name="T6" fmla="*/ 85 w 87"/>
                <a:gd name="T7" fmla="*/ 33 h 84"/>
                <a:gd name="T8" fmla="*/ 86 w 87"/>
                <a:gd name="T9" fmla="*/ 40 h 84"/>
                <a:gd name="T10" fmla="*/ 87 w 87"/>
                <a:gd name="T11" fmla="*/ 49 h 84"/>
                <a:gd name="T12" fmla="*/ 83 w 87"/>
                <a:gd name="T13" fmla="*/ 56 h 84"/>
                <a:gd name="T14" fmla="*/ 81 w 87"/>
                <a:gd name="T15" fmla="*/ 60 h 84"/>
                <a:gd name="T16" fmla="*/ 80 w 87"/>
                <a:gd name="T17" fmla="*/ 64 h 84"/>
                <a:gd name="T18" fmla="*/ 76 w 87"/>
                <a:gd name="T19" fmla="*/ 70 h 84"/>
                <a:gd name="T20" fmla="*/ 69 w 87"/>
                <a:gd name="T21" fmla="*/ 76 h 84"/>
                <a:gd name="T22" fmla="*/ 61 w 87"/>
                <a:gd name="T23" fmla="*/ 81 h 84"/>
                <a:gd name="T24" fmla="*/ 52 w 87"/>
                <a:gd name="T25" fmla="*/ 82 h 84"/>
                <a:gd name="T26" fmla="*/ 45 w 87"/>
                <a:gd name="T27" fmla="*/ 84 h 84"/>
                <a:gd name="T28" fmla="*/ 37 w 87"/>
                <a:gd name="T29" fmla="*/ 84 h 84"/>
                <a:gd name="T30" fmla="*/ 29 w 87"/>
                <a:gd name="T31" fmla="*/ 81 h 84"/>
                <a:gd name="T32" fmla="*/ 24 w 87"/>
                <a:gd name="T33" fmla="*/ 79 h 84"/>
                <a:gd name="T34" fmla="*/ 21 w 87"/>
                <a:gd name="T35" fmla="*/ 78 h 84"/>
                <a:gd name="T36" fmla="*/ 13 w 87"/>
                <a:gd name="T37" fmla="*/ 73 h 84"/>
                <a:gd name="T38" fmla="*/ 10 w 87"/>
                <a:gd name="T39" fmla="*/ 70 h 84"/>
                <a:gd name="T40" fmla="*/ 8 w 87"/>
                <a:gd name="T41" fmla="*/ 67 h 84"/>
                <a:gd name="T42" fmla="*/ 6 w 87"/>
                <a:gd name="T43" fmla="*/ 64 h 84"/>
                <a:gd name="T44" fmla="*/ 4 w 87"/>
                <a:gd name="T45" fmla="*/ 59 h 84"/>
                <a:gd name="T46" fmla="*/ 1 w 87"/>
                <a:gd name="T47" fmla="*/ 51 h 84"/>
                <a:gd name="T48" fmla="*/ 0 w 87"/>
                <a:gd name="T49" fmla="*/ 44 h 84"/>
                <a:gd name="T50" fmla="*/ 1 w 87"/>
                <a:gd name="T51" fmla="*/ 36 h 84"/>
                <a:gd name="T52" fmla="*/ 2 w 87"/>
                <a:gd name="T53" fmla="*/ 28 h 84"/>
                <a:gd name="T54" fmla="*/ 4 w 87"/>
                <a:gd name="T55" fmla="*/ 23 h 84"/>
                <a:gd name="T56" fmla="*/ 6 w 87"/>
                <a:gd name="T57" fmla="*/ 20 h 84"/>
                <a:gd name="T58" fmla="*/ 10 w 87"/>
                <a:gd name="T59" fmla="*/ 12 h 84"/>
                <a:gd name="T60" fmla="*/ 18 w 87"/>
                <a:gd name="T61" fmla="*/ 8 h 84"/>
                <a:gd name="T62" fmla="*/ 26 w 87"/>
                <a:gd name="T63" fmla="*/ 3 h 84"/>
                <a:gd name="T64" fmla="*/ 34 w 87"/>
                <a:gd name="T65" fmla="*/ 0 h 84"/>
                <a:gd name="T66" fmla="*/ 41 w 87"/>
                <a:gd name="T67" fmla="*/ 0 h 84"/>
                <a:gd name="T68" fmla="*/ 49 w 87"/>
                <a:gd name="T69" fmla="*/ 0 h 84"/>
                <a:gd name="T70" fmla="*/ 58 w 87"/>
                <a:gd name="T71" fmla="*/ 1 h 84"/>
                <a:gd name="T72" fmla="*/ 61 w 87"/>
                <a:gd name="T73" fmla="*/ 3 h 84"/>
                <a:gd name="T74" fmla="*/ 66 w 87"/>
                <a:gd name="T75" fmla="*/ 5 h 84"/>
                <a:gd name="T76" fmla="*/ 72 w 87"/>
                <a:gd name="T77" fmla="*/ 10 h 84"/>
                <a:gd name="T78" fmla="*/ 76 w 87"/>
                <a:gd name="T79" fmla="*/ 14 h 84"/>
                <a:gd name="T80" fmla="*/ 78 w 87"/>
                <a:gd name="T81" fmla="*/ 17 h 8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7"/>
                <a:gd name="T124" fmla="*/ 0 h 84"/>
                <a:gd name="T125" fmla="*/ 87 w 87"/>
                <a:gd name="T126" fmla="*/ 84 h 8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7" h="84">
                  <a:moveTo>
                    <a:pt x="78" y="17"/>
                  </a:moveTo>
                  <a:lnTo>
                    <a:pt x="80" y="20"/>
                  </a:lnTo>
                  <a:lnTo>
                    <a:pt x="83" y="25"/>
                  </a:lnTo>
                  <a:lnTo>
                    <a:pt x="85" y="33"/>
                  </a:lnTo>
                  <a:lnTo>
                    <a:pt x="86" y="40"/>
                  </a:lnTo>
                  <a:lnTo>
                    <a:pt x="87" y="49"/>
                  </a:lnTo>
                  <a:lnTo>
                    <a:pt x="83" y="56"/>
                  </a:lnTo>
                  <a:lnTo>
                    <a:pt x="81" y="60"/>
                  </a:lnTo>
                  <a:lnTo>
                    <a:pt x="80" y="64"/>
                  </a:lnTo>
                  <a:lnTo>
                    <a:pt x="76" y="70"/>
                  </a:lnTo>
                  <a:lnTo>
                    <a:pt x="69" y="76"/>
                  </a:lnTo>
                  <a:lnTo>
                    <a:pt x="61" y="81"/>
                  </a:lnTo>
                  <a:lnTo>
                    <a:pt x="52" y="82"/>
                  </a:lnTo>
                  <a:lnTo>
                    <a:pt x="45" y="84"/>
                  </a:lnTo>
                  <a:lnTo>
                    <a:pt x="37" y="84"/>
                  </a:lnTo>
                  <a:lnTo>
                    <a:pt x="29" y="81"/>
                  </a:lnTo>
                  <a:lnTo>
                    <a:pt x="24" y="79"/>
                  </a:lnTo>
                  <a:lnTo>
                    <a:pt x="21" y="78"/>
                  </a:lnTo>
                  <a:lnTo>
                    <a:pt x="13" y="73"/>
                  </a:lnTo>
                  <a:lnTo>
                    <a:pt x="10" y="70"/>
                  </a:lnTo>
                  <a:lnTo>
                    <a:pt x="8" y="67"/>
                  </a:lnTo>
                  <a:lnTo>
                    <a:pt x="6" y="64"/>
                  </a:lnTo>
                  <a:lnTo>
                    <a:pt x="4" y="59"/>
                  </a:lnTo>
                  <a:lnTo>
                    <a:pt x="1" y="51"/>
                  </a:lnTo>
                  <a:lnTo>
                    <a:pt x="0" y="44"/>
                  </a:lnTo>
                  <a:lnTo>
                    <a:pt x="1" y="36"/>
                  </a:lnTo>
                  <a:lnTo>
                    <a:pt x="2" y="28"/>
                  </a:lnTo>
                  <a:lnTo>
                    <a:pt x="4" y="23"/>
                  </a:lnTo>
                  <a:lnTo>
                    <a:pt x="6" y="20"/>
                  </a:lnTo>
                  <a:lnTo>
                    <a:pt x="10" y="12"/>
                  </a:lnTo>
                  <a:lnTo>
                    <a:pt x="18" y="8"/>
                  </a:lnTo>
                  <a:lnTo>
                    <a:pt x="26" y="3"/>
                  </a:lnTo>
                  <a:lnTo>
                    <a:pt x="34" y="0"/>
                  </a:lnTo>
                  <a:lnTo>
                    <a:pt x="41" y="0"/>
                  </a:lnTo>
                  <a:lnTo>
                    <a:pt x="49" y="0"/>
                  </a:lnTo>
                  <a:lnTo>
                    <a:pt x="58" y="1"/>
                  </a:lnTo>
                  <a:lnTo>
                    <a:pt x="61" y="3"/>
                  </a:lnTo>
                  <a:lnTo>
                    <a:pt x="66" y="5"/>
                  </a:lnTo>
                  <a:lnTo>
                    <a:pt x="72" y="10"/>
                  </a:lnTo>
                  <a:lnTo>
                    <a:pt x="76" y="14"/>
                  </a:lnTo>
                  <a:lnTo>
                    <a:pt x="78" y="17"/>
                  </a:lnTo>
                  <a:close/>
                </a:path>
              </a:pathLst>
            </a:custGeom>
            <a:solidFill>
              <a:srgbClr val="F561AF"/>
            </a:solidFill>
            <a:ln w="9525">
              <a:noFill/>
              <a:round/>
              <a:headEnd/>
              <a:tailEnd/>
            </a:ln>
          </p:spPr>
          <p:txBody>
            <a:bodyPr/>
            <a:lstStyle/>
            <a:p>
              <a:endParaRPr lang="ru-RU"/>
            </a:p>
          </p:txBody>
        </p:sp>
        <p:sp>
          <p:nvSpPr>
            <p:cNvPr id="23188" name="Freeform 2061"/>
            <p:cNvSpPr>
              <a:spLocks/>
            </p:cNvSpPr>
            <p:nvPr/>
          </p:nvSpPr>
          <p:spPr bwMode="auto">
            <a:xfrm>
              <a:off x="3996" y="3531"/>
              <a:ext cx="24" cy="62"/>
            </a:xfrm>
            <a:custGeom>
              <a:avLst/>
              <a:gdLst>
                <a:gd name="T0" fmla="*/ 16 w 24"/>
                <a:gd name="T1" fmla="*/ 0 h 62"/>
                <a:gd name="T2" fmla="*/ 22 w 24"/>
                <a:gd name="T3" fmla="*/ 15 h 62"/>
                <a:gd name="T4" fmla="*/ 24 w 24"/>
                <a:gd name="T5" fmla="*/ 32 h 62"/>
                <a:gd name="T6" fmla="*/ 18 w 24"/>
                <a:gd name="T7" fmla="*/ 47 h 62"/>
                <a:gd name="T8" fmla="*/ 12 w 24"/>
                <a:gd name="T9" fmla="*/ 55 h 62"/>
                <a:gd name="T10" fmla="*/ 5 w 24"/>
                <a:gd name="T11" fmla="*/ 62 h 62"/>
                <a:gd name="T12" fmla="*/ 0 w 24"/>
                <a:gd name="T13" fmla="*/ 57 h 62"/>
                <a:gd name="T14" fmla="*/ 6 w 24"/>
                <a:gd name="T15" fmla="*/ 51 h 62"/>
                <a:gd name="T16" fmla="*/ 12 w 24"/>
                <a:gd name="T17" fmla="*/ 46 h 62"/>
                <a:gd name="T18" fmla="*/ 18 w 24"/>
                <a:gd name="T19" fmla="*/ 30 h 62"/>
                <a:gd name="T20" fmla="*/ 16 w 24"/>
                <a:gd name="T21" fmla="*/ 15 h 62"/>
                <a:gd name="T22" fmla="*/ 10 w 24"/>
                <a:gd name="T23" fmla="*/ 1 h 62"/>
                <a:gd name="T24" fmla="*/ 16 w 24"/>
                <a:gd name="T25" fmla="*/ 0 h 6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
                <a:gd name="T40" fmla="*/ 0 h 62"/>
                <a:gd name="T41" fmla="*/ 24 w 24"/>
                <a:gd name="T42" fmla="*/ 62 h 6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 h="62">
                  <a:moveTo>
                    <a:pt x="16" y="0"/>
                  </a:moveTo>
                  <a:lnTo>
                    <a:pt x="22" y="15"/>
                  </a:lnTo>
                  <a:lnTo>
                    <a:pt x="24" y="32"/>
                  </a:lnTo>
                  <a:lnTo>
                    <a:pt x="18" y="47"/>
                  </a:lnTo>
                  <a:lnTo>
                    <a:pt x="12" y="55"/>
                  </a:lnTo>
                  <a:lnTo>
                    <a:pt x="5" y="62"/>
                  </a:lnTo>
                  <a:lnTo>
                    <a:pt x="0" y="57"/>
                  </a:lnTo>
                  <a:lnTo>
                    <a:pt x="6" y="51"/>
                  </a:lnTo>
                  <a:lnTo>
                    <a:pt x="12" y="46"/>
                  </a:lnTo>
                  <a:lnTo>
                    <a:pt x="18" y="30"/>
                  </a:lnTo>
                  <a:lnTo>
                    <a:pt x="16" y="15"/>
                  </a:lnTo>
                  <a:lnTo>
                    <a:pt x="10" y="1"/>
                  </a:lnTo>
                  <a:lnTo>
                    <a:pt x="16" y="0"/>
                  </a:lnTo>
                  <a:close/>
                </a:path>
              </a:pathLst>
            </a:custGeom>
            <a:solidFill>
              <a:srgbClr val="F8BDD6"/>
            </a:solidFill>
            <a:ln w="9525">
              <a:noFill/>
              <a:round/>
              <a:headEnd/>
              <a:tailEnd/>
            </a:ln>
          </p:spPr>
          <p:txBody>
            <a:bodyPr/>
            <a:lstStyle/>
            <a:p>
              <a:endParaRPr lang="ru-RU"/>
            </a:p>
          </p:txBody>
        </p:sp>
        <p:sp>
          <p:nvSpPr>
            <p:cNvPr id="23189" name="Freeform 2062"/>
            <p:cNvSpPr>
              <a:spLocks/>
            </p:cNvSpPr>
            <p:nvPr/>
          </p:nvSpPr>
          <p:spPr bwMode="auto">
            <a:xfrm>
              <a:off x="3933" y="3578"/>
              <a:ext cx="66" cy="23"/>
            </a:xfrm>
            <a:custGeom>
              <a:avLst/>
              <a:gdLst>
                <a:gd name="T0" fmla="*/ 66 w 66"/>
                <a:gd name="T1" fmla="*/ 15 h 23"/>
                <a:gd name="T2" fmla="*/ 50 w 66"/>
                <a:gd name="T3" fmla="*/ 22 h 23"/>
                <a:gd name="T4" fmla="*/ 33 w 66"/>
                <a:gd name="T5" fmla="*/ 23 h 23"/>
                <a:gd name="T6" fmla="*/ 13 w 66"/>
                <a:gd name="T7" fmla="*/ 15 h 23"/>
                <a:gd name="T8" fmla="*/ 0 w 66"/>
                <a:gd name="T9" fmla="*/ 4 h 23"/>
                <a:gd name="T10" fmla="*/ 5 w 66"/>
                <a:gd name="T11" fmla="*/ 0 h 23"/>
                <a:gd name="T12" fmla="*/ 18 w 66"/>
                <a:gd name="T13" fmla="*/ 11 h 23"/>
                <a:gd name="T14" fmla="*/ 33 w 66"/>
                <a:gd name="T15" fmla="*/ 17 h 23"/>
                <a:gd name="T16" fmla="*/ 49 w 66"/>
                <a:gd name="T17" fmla="*/ 15 h 23"/>
                <a:gd name="T18" fmla="*/ 65 w 66"/>
                <a:gd name="T19" fmla="*/ 9 h 23"/>
                <a:gd name="T20" fmla="*/ 66 w 66"/>
                <a:gd name="T21" fmla="*/ 15 h 2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6"/>
                <a:gd name="T34" fmla="*/ 0 h 23"/>
                <a:gd name="T35" fmla="*/ 66 w 66"/>
                <a:gd name="T36" fmla="*/ 23 h 2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6" h="23">
                  <a:moveTo>
                    <a:pt x="66" y="15"/>
                  </a:moveTo>
                  <a:lnTo>
                    <a:pt x="50" y="22"/>
                  </a:lnTo>
                  <a:lnTo>
                    <a:pt x="33" y="23"/>
                  </a:lnTo>
                  <a:lnTo>
                    <a:pt x="13" y="15"/>
                  </a:lnTo>
                  <a:lnTo>
                    <a:pt x="0" y="4"/>
                  </a:lnTo>
                  <a:lnTo>
                    <a:pt x="5" y="0"/>
                  </a:lnTo>
                  <a:lnTo>
                    <a:pt x="18" y="11"/>
                  </a:lnTo>
                  <a:lnTo>
                    <a:pt x="33" y="17"/>
                  </a:lnTo>
                  <a:lnTo>
                    <a:pt x="49" y="15"/>
                  </a:lnTo>
                  <a:lnTo>
                    <a:pt x="65" y="9"/>
                  </a:lnTo>
                  <a:lnTo>
                    <a:pt x="66" y="15"/>
                  </a:lnTo>
                  <a:close/>
                </a:path>
              </a:pathLst>
            </a:custGeom>
            <a:solidFill>
              <a:srgbClr val="F8BDD6"/>
            </a:solidFill>
            <a:ln w="9525">
              <a:noFill/>
              <a:round/>
              <a:headEnd/>
              <a:tailEnd/>
            </a:ln>
          </p:spPr>
          <p:txBody>
            <a:bodyPr/>
            <a:lstStyle/>
            <a:p>
              <a:endParaRPr lang="ru-RU"/>
            </a:p>
          </p:txBody>
        </p:sp>
        <p:sp>
          <p:nvSpPr>
            <p:cNvPr id="23190" name="Freeform 2063"/>
            <p:cNvSpPr>
              <a:spLocks/>
            </p:cNvSpPr>
            <p:nvPr/>
          </p:nvSpPr>
          <p:spPr bwMode="auto">
            <a:xfrm>
              <a:off x="3995" y="3588"/>
              <a:ext cx="4" cy="7"/>
            </a:xfrm>
            <a:custGeom>
              <a:avLst/>
              <a:gdLst>
                <a:gd name="T0" fmla="*/ 4 w 4"/>
                <a:gd name="T1" fmla="*/ 6 h 7"/>
                <a:gd name="T2" fmla="*/ 2 w 4"/>
                <a:gd name="T3" fmla="*/ 7 h 7"/>
                <a:gd name="T4" fmla="*/ 1 w 4"/>
                <a:gd name="T5" fmla="*/ 0 h 7"/>
                <a:gd name="T6" fmla="*/ 0 w 4"/>
                <a:gd name="T7" fmla="*/ 0 h 7"/>
                <a:gd name="T8" fmla="*/ 4 w 4"/>
                <a:gd name="T9" fmla="*/ 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4" y="6"/>
                  </a:moveTo>
                  <a:lnTo>
                    <a:pt x="2" y="7"/>
                  </a:lnTo>
                  <a:lnTo>
                    <a:pt x="1" y="0"/>
                  </a:lnTo>
                  <a:lnTo>
                    <a:pt x="0" y="0"/>
                  </a:lnTo>
                  <a:lnTo>
                    <a:pt x="4" y="6"/>
                  </a:lnTo>
                  <a:close/>
                </a:path>
              </a:pathLst>
            </a:custGeom>
            <a:solidFill>
              <a:srgbClr val="F8BDD6"/>
            </a:solidFill>
            <a:ln w="9525">
              <a:noFill/>
              <a:round/>
              <a:headEnd/>
              <a:tailEnd/>
            </a:ln>
          </p:spPr>
          <p:txBody>
            <a:bodyPr/>
            <a:lstStyle/>
            <a:p>
              <a:endParaRPr lang="ru-RU"/>
            </a:p>
          </p:txBody>
        </p:sp>
        <p:sp>
          <p:nvSpPr>
            <p:cNvPr id="23191" name="Freeform 2064"/>
            <p:cNvSpPr>
              <a:spLocks/>
            </p:cNvSpPr>
            <p:nvPr/>
          </p:nvSpPr>
          <p:spPr bwMode="auto">
            <a:xfrm>
              <a:off x="3926" y="3517"/>
              <a:ext cx="22" cy="66"/>
            </a:xfrm>
            <a:custGeom>
              <a:avLst/>
              <a:gdLst>
                <a:gd name="T0" fmla="*/ 8 w 22"/>
                <a:gd name="T1" fmla="*/ 66 h 66"/>
                <a:gd name="T2" fmla="*/ 0 w 22"/>
                <a:gd name="T3" fmla="*/ 50 h 66"/>
                <a:gd name="T4" fmla="*/ 0 w 22"/>
                <a:gd name="T5" fmla="*/ 31 h 66"/>
                <a:gd name="T6" fmla="*/ 4 w 22"/>
                <a:gd name="T7" fmla="*/ 15 h 66"/>
                <a:gd name="T8" fmla="*/ 12 w 22"/>
                <a:gd name="T9" fmla="*/ 6 h 66"/>
                <a:gd name="T10" fmla="*/ 18 w 22"/>
                <a:gd name="T11" fmla="*/ 0 h 66"/>
                <a:gd name="T12" fmla="*/ 22 w 22"/>
                <a:gd name="T13" fmla="*/ 5 h 66"/>
                <a:gd name="T14" fmla="*/ 16 w 22"/>
                <a:gd name="T15" fmla="*/ 10 h 66"/>
                <a:gd name="T16" fmla="*/ 10 w 22"/>
                <a:gd name="T17" fmla="*/ 18 h 66"/>
                <a:gd name="T18" fmla="*/ 4 w 22"/>
                <a:gd name="T19" fmla="*/ 31 h 66"/>
                <a:gd name="T20" fmla="*/ 5 w 22"/>
                <a:gd name="T21" fmla="*/ 47 h 66"/>
                <a:gd name="T22" fmla="*/ 13 w 22"/>
                <a:gd name="T23" fmla="*/ 61 h 66"/>
                <a:gd name="T24" fmla="*/ 8 w 22"/>
                <a:gd name="T25" fmla="*/ 66 h 6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2"/>
                <a:gd name="T40" fmla="*/ 0 h 66"/>
                <a:gd name="T41" fmla="*/ 22 w 22"/>
                <a:gd name="T42" fmla="*/ 66 h 6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2" h="66">
                  <a:moveTo>
                    <a:pt x="8" y="66"/>
                  </a:moveTo>
                  <a:lnTo>
                    <a:pt x="0" y="50"/>
                  </a:lnTo>
                  <a:lnTo>
                    <a:pt x="0" y="31"/>
                  </a:lnTo>
                  <a:lnTo>
                    <a:pt x="4" y="15"/>
                  </a:lnTo>
                  <a:lnTo>
                    <a:pt x="12" y="6"/>
                  </a:lnTo>
                  <a:lnTo>
                    <a:pt x="18" y="0"/>
                  </a:lnTo>
                  <a:lnTo>
                    <a:pt x="22" y="5"/>
                  </a:lnTo>
                  <a:lnTo>
                    <a:pt x="16" y="10"/>
                  </a:lnTo>
                  <a:lnTo>
                    <a:pt x="10" y="18"/>
                  </a:lnTo>
                  <a:lnTo>
                    <a:pt x="4" y="31"/>
                  </a:lnTo>
                  <a:lnTo>
                    <a:pt x="5" y="47"/>
                  </a:lnTo>
                  <a:lnTo>
                    <a:pt x="13" y="61"/>
                  </a:lnTo>
                  <a:lnTo>
                    <a:pt x="8" y="66"/>
                  </a:lnTo>
                  <a:close/>
                </a:path>
              </a:pathLst>
            </a:custGeom>
            <a:solidFill>
              <a:srgbClr val="F8BDD6"/>
            </a:solidFill>
            <a:ln w="9525">
              <a:noFill/>
              <a:round/>
              <a:headEnd/>
              <a:tailEnd/>
            </a:ln>
          </p:spPr>
          <p:txBody>
            <a:bodyPr/>
            <a:lstStyle/>
            <a:p>
              <a:endParaRPr lang="ru-RU"/>
            </a:p>
          </p:txBody>
        </p:sp>
        <p:sp>
          <p:nvSpPr>
            <p:cNvPr id="23192" name="Freeform 2065"/>
            <p:cNvSpPr>
              <a:spLocks/>
            </p:cNvSpPr>
            <p:nvPr/>
          </p:nvSpPr>
          <p:spPr bwMode="auto">
            <a:xfrm>
              <a:off x="3933" y="3578"/>
              <a:ext cx="6" cy="5"/>
            </a:xfrm>
            <a:custGeom>
              <a:avLst/>
              <a:gdLst>
                <a:gd name="T0" fmla="*/ 0 w 6"/>
                <a:gd name="T1" fmla="*/ 5 h 5"/>
                <a:gd name="T2" fmla="*/ 6 w 6"/>
                <a:gd name="T3" fmla="*/ 0 h 5"/>
                <a:gd name="T4" fmla="*/ 0 w 6"/>
                <a:gd name="T5" fmla="*/ 5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0" y="5"/>
                  </a:moveTo>
                  <a:lnTo>
                    <a:pt x="6" y="0"/>
                  </a:lnTo>
                  <a:lnTo>
                    <a:pt x="0" y="5"/>
                  </a:lnTo>
                  <a:close/>
                </a:path>
              </a:pathLst>
            </a:custGeom>
            <a:solidFill>
              <a:srgbClr val="F8BDD6"/>
            </a:solidFill>
            <a:ln w="9525">
              <a:noFill/>
              <a:round/>
              <a:headEnd/>
              <a:tailEnd/>
            </a:ln>
          </p:spPr>
          <p:txBody>
            <a:bodyPr/>
            <a:lstStyle/>
            <a:p>
              <a:endParaRPr lang="ru-RU"/>
            </a:p>
          </p:txBody>
        </p:sp>
        <p:sp>
          <p:nvSpPr>
            <p:cNvPr id="23193" name="Freeform 2066"/>
            <p:cNvSpPr>
              <a:spLocks/>
            </p:cNvSpPr>
            <p:nvPr/>
          </p:nvSpPr>
          <p:spPr bwMode="auto">
            <a:xfrm>
              <a:off x="3945" y="3510"/>
              <a:ext cx="66" cy="22"/>
            </a:xfrm>
            <a:custGeom>
              <a:avLst/>
              <a:gdLst>
                <a:gd name="T0" fmla="*/ 0 w 66"/>
                <a:gd name="T1" fmla="*/ 8 h 22"/>
                <a:gd name="T2" fmla="*/ 18 w 66"/>
                <a:gd name="T3" fmla="*/ 0 h 22"/>
                <a:gd name="T4" fmla="*/ 37 w 66"/>
                <a:gd name="T5" fmla="*/ 0 h 22"/>
                <a:gd name="T6" fmla="*/ 54 w 66"/>
                <a:gd name="T7" fmla="*/ 4 h 22"/>
                <a:gd name="T8" fmla="*/ 66 w 66"/>
                <a:gd name="T9" fmla="*/ 17 h 22"/>
                <a:gd name="T10" fmla="*/ 62 w 66"/>
                <a:gd name="T11" fmla="*/ 22 h 22"/>
                <a:gd name="T12" fmla="*/ 49 w 66"/>
                <a:gd name="T13" fmla="*/ 10 h 22"/>
                <a:gd name="T14" fmla="*/ 34 w 66"/>
                <a:gd name="T15" fmla="*/ 5 h 22"/>
                <a:gd name="T16" fmla="*/ 18 w 66"/>
                <a:gd name="T17" fmla="*/ 5 h 22"/>
                <a:gd name="T18" fmla="*/ 3 w 66"/>
                <a:gd name="T19" fmla="*/ 13 h 22"/>
                <a:gd name="T20" fmla="*/ 0 w 66"/>
                <a:gd name="T21" fmla="*/ 8 h 2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6"/>
                <a:gd name="T34" fmla="*/ 0 h 22"/>
                <a:gd name="T35" fmla="*/ 66 w 66"/>
                <a:gd name="T36" fmla="*/ 22 h 2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6" h="22">
                  <a:moveTo>
                    <a:pt x="0" y="8"/>
                  </a:moveTo>
                  <a:lnTo>
                    <a:pt x="18" y="0"/>
                  </a:lnTo>
                  <a:lnTo>
                    <a:pt x="37" y="0"/>
                  </a:lnTo>
                  <a:lnTo>
                    <a:pt x="54" y="4"/>
                  </a:lnTo>
                  <a:lnTo>
                    <a:pt x="66" y="17"/>
                  </a:lnTo>
                  <a:lnTo>
                    <a:pt x="62" y="22"/>
                  </a:lnTo>
                  <a:lnTo>
                    <a:pt x="49" y="10"/>
                  </a:lnTo>
                  <a:lnTo>
                    <a:pt x="34" y="5"/>
                  </a:lnTo>
                  <a:lnTo>
                    <a:pt x="18" y="5"/>
                  </a:lnTo>
                  <a:lnTo>
                    <a:pt x="3" y="13"/>
                  </a:lnTo>
                  <a:lnTo>
                    <a:pt x="0" y="8"/>
                  </a:lnTo>
                  <a:close/>
                </a:path>
              </a:pathLst>
            </a:custGeom>
            <a:solidFill>
              <a:srgbClr val="F8BDD6"/>
            </a:solidFill>
            <a:ln w="9525">
              <a:noFill/>
              <a:round/>
              <a:headEnd/>
              <a:tailEnd/>
            </a:ln>
          </p:spPr>
          <p:txBody>
            <a:bodyPr/>
            <a:lstStyle/>
            <a:p>
              <a:endParaRPr lang="ru-RU"/>
            </a:p>
          </p:txBody>
        </p:sp>
        <p:sp>
          <p:nvSpPr>
            <p:cNvPr id="23194" name="Freeform 2067"/>
            <p:cNvSpPr>
              <a:spLocks/>
            </p:cNvSpPr>
            <p:nvPr/>
          </p:nvSpPr>
          <p:spPr bwMode="auto">
            <a:xfrm>
              <a:off x="3944" y="3517"/>
              <a:ext cx="6" cy="5"/>
            </a:xfrm>
            <a:custGeom>
              <a:avLst/>
              <a:gdLst>
                <a:gd name="T0" fmla="*/ 0 w 6"/>
                <a:gd name="T1" fmla="*/ 0 h 5"/>
                <a:gd name="T2" fmla="*/ 2 w 6"/>
                <a:gd name="T3" fmla="*/ 0 h 5"/>
                <a:gd name="T4" fmla="*/ 6 w 6"/>
                <a:gd name="T5" fmla="*/ 5 h 5"/>
                <a:gd name="T6" fmla="*/ 0 w 6"/>
                <a:gd name="T7" fmla="*/ 0 h 5"/>
                <a:gd name="T8" fmla="*/ 0 60000 65536"/>
                <a:gd name="T9" fmla="*/ 0 60000 65536"/>
                <a:gd name="T10" fmla="*/ 0 60000 65536"/>
                <a:gd name="T11" fmla="*/ 0 60000 65536"/>
                <a:gd name="T12" fmla="*/ 0 w 6"/>
                <a:gd name="T13" fmla="*/ 0 h 5"/>
                <a:gd name="T14" fmla="*/ 6 w 6"/>
                <a:gd name="T15" fmla="*/ 5 h 5"/>
              </a:gdLst>
              <a:ahLst/>
              <a:cxnLst>
                <a:cxn ang="T8">
                  <a:pos x="T0" y="T1"/>
                </a:cxn>
                <a:cxn ang="T9">
                  <a:pos x="T2" y="T3"/>
                </a:cxn>
                <a:cxn ang="T10">
                  <a:pos x="T4" y="T5"/>
                </a:cxn>
                <a:cxn ang="T11">
                  <a:pos x="T6" y="T7"/>
                </a:cxn>
              </a:cxnLst>
              <a:rect l="T12" t="T13" r="T14" b="T15"/>
              <a:pathLst>
                <a:path w="6" h="5">
                  <a:moveTo>
                    <a:pt x="0" y="0"/>
                  </a:moveTo>
                  <a:lnTo>
                    <a:pt x="2" y="0"/>
                  </a:lnTo>
                  <a:lnTo>
                    <a:pt x="6" y="5"/>
                  </a:lnTo>
                  <a:lnTo>
                    <a:pt x="0" y="0"/>
                  </a:lnTo>
                  <a:close/>
                </a:path>
              </a:pathLst>
            </a:custGeom>
            <a:solidFill>
              <a:srgbClr val="F8BDD6"/>
            </a:solidFill>
            <a:ln w="9525">
              <a:noFill/>
              <a:round/>
              <a:headEnd/>
              <a:tailEnd/>
            </a:ln>
          </p:spPr>
          <p:txBody>
            <a:bodyPr/>
            <a:lstStyle/>
            <a:p>
              <a:endParaRPr lang="ru-RU"/>
            </a:p>
          </p:txBody>
        </p:sp>
        <p:sp>
          <p:nvSpPr>
            <p:cNvPr id="23195" name="Freeform 2068"/>
            <p:cNvSpPr>
              <a:spLocks/>
            </p:cNvSpPr>
            <p:nvPr/>
          </p:nvSpPr>
          <p:spPr bwMode="auto">
            <a:xfrm>
              <a:off x="4004" y="3527"/>
              <a:ext cx="7" cy="5"/>
            </a:xfrm>
            <a:custGeom>
              <a:avLst/>
              <a:gdLst>
                <a:gd name="T0" fmla="*/ 5 w 7"/>
                <a:gd name="T1" fmla="*/ 0 h 5"/>
                <a:gd name="T2" fmla="*/ 7 w 7"/>
                <a:gd name="T3" fmla="*/ 4 h 5"/>
                <a:gd name="T4" fmla="*/ 0 w 7"/>
                <a:gd name="T5" fmla="*/ 5 h 5"/>
                <a:gd name="T6" fmla="*/ 5 w 7"/>
                <a:gd name="T7" fmla="*/ 0 h 5"/>
                <a:gd name="T8" fmla="*/ 0 60000 65536"/>
                <a:gd name="T9" fmla="*/ 0 60000 65536"/>
                <a:gd name="T10" fmla="*/ 0 60000 65536"/>
                <a:gd name="T11" fmla="*/ 0 60000 65536"/>
                <a:gd name="T12" fmla="*/ 0 w 7"/>
                <a:gd name="T13" fmla="*/ 0 h 5"/>
                <a:gd name="T14" fmla="*/ 7 w 7"/>
                <a:gd name="T15" fmla="*/ 5 h 5"/>
              </a:gdLst>
              <a:ahLst/>
              <a:cxnLst>
                <a:cxn ang="T8">
                  <a:pos x="T0" y="T1"/>
                </a:cxn>
                <a:cxn ang="T9">
                  <a:pos x="T2" y="T3"/>
                </a:cxn>
                <a:cxn ang="T10">
                  <a:pos x="T4" y="T5"/>
                </a:cxn>
                <a:cxn ang="T11">
                  <a:pos x="T6" y="T7"/>
                </a:cxn>
              </a:cxnLst>
              <a:rect l="T12" t="T13" r="T14" b="T15"/>
              <a:pathLst>
                <a:path w="7" h="5">
                  <a:moveTo>
                    <a:pt x="5" y="0"/>
                  </a:moveTo>
                  <a:lnTo>
                    <a:pt x="7" y="4"/>
                  </a:lnTo>
                  <a:lnTo>
                    <a:pt x="0" y="5"/>
                  </a:lnTo>
                  <a:lnTo>
                    <a:pt x="5" y="0"/>
                  </a:lnTo>
                  <a:close/>
                </a:path>
              </a:pathLst>
            </a:custGeom>
            <a:solidFill>
              <a:srgbClr val="F8BDD6"/>
            </a:solidFill>
            <a:ln w="9525">
              <a:noFill/>
              <a:round/>
              <a:headEnd/>
              <a:tailEnd/>
            </a:ln>
          </p:spPr>
          <p:txBody>
            <a:bodyPr/>
            <a:lstStyle/>
            <a:p>
              <a:endParaRPr lang="ru-RU"/>
            </a:p>
          </p:txBody>
        </p:sp>
        <p:sp>
          <p:nvSpPr>
            <p:cNvPr id="23196" name="Freeform 2069"/>
            <p:cNvSpPr>
              <a:spLocks/>
            </p:cNvSpPr>
            <p:nvPr/>
          </p:nvSpPr>
          <p:spPr bwMode="auto">
            <a:xfrm>
              <a:off x="3795" y="3608"/>
              <a:ext cx="89" cy="86"/>
            </a:xfrm>
            <a:custGeom>
              <a:avLst/>
              <a:gdLst>
                <a:gd name="T0" fmla="*/ 80 w 89"/>
                <a:gd name="T1" fmla="*/ 18 h 86"/>
                <a:gd name="T2" fmla="*/ 83 w 89"/>
                <a:gd name="T3" fmla="*/ 21 h 86"/>
                <a:gd name="T4" fmla="*/ 84 w 89"/>
                <a:gd name="T5" fmla="*/ 25 h 86"/>
                <a:gd name="T6" fmla="*/ 87 w 89"/>
                <a:gd name="T7" fmla="*/ 34 h 86"/>
                <a:gd name="T8" fmla="*/ 89 w 89"/>
                <a:gd name="T9" fmla="*/ 42 h 86"/>
                <a:gd name="T10" fmla="*/ 87 w 89"/>
                <a:gd name="T11" fmla="*/ 50 h 86"/>
                <a:gd name="T12" fmla="*/ 86 w 89"/>
                <a:gd name="T13" fmla="*/ 58 h 86"/>
                <a:gd name="T14" fmla="*/ 84 w 89"/>
                <a:gd name="T15" fmla="*/ 63 h 86"/>
                <a:gd name="T16" fmla="*/ 83 w 89"/>
                <a:gd name="T17" fmla="*/ 65 h 86"/>
                <a:gd name="T18" fmla="*/ 76 w 89"/>
                <a:gd name="T19" fmla="*/ 72 h 86"/>
                <a:gd name="T20" fmla="*/ 70 w 89"/>
                <a:gd name="T21" fmla="*/ 78 h 86"/>
                <a:gd name="T22" fmla="*/ 62 w 89"/>
                <a:gd name="T23" fmla="*/ 84 h 86"/>
                <a:gd name="T24" fmla="*/ 54 w 89"/>
                <a:gd name="T25" fmla="*/ 86 h 86"/>
                <a:gd name="T26" fmla="*/ 46 w 89"/>
                <a:gd name="T27" fmla="*/ 86 h 86"/>
                <a:gd name="T28" fmla="*/ 36 w 89"/>
                <a:gd name="T29" fmla="*/ 86 h 86"/>
                <a:gd name="T30" fmla="*/ 28 w 89"/>
                <a:gd name="T31" fmla="*/ 84 h 86"/>
                <a:gd name="T32" fmla="*/ 25 w 89"/>
                <a:gd name="T33" fmla="*/ 82 h 86"/>
                <a:gd name="T34" fmla="*/ 21 w 89"/>
                <a:gd name="T35" fmla="*/ 80 h 86"/>
                <a:gd name="T36" fmla="*/ 14 w 89"/>
                <a:gd name="T37" fmla="*/ 75 h 86"/>
                <a:gd name="T38" fmla="*/ 11 w 89"/>
                <a:gd name="T39" fmla="*/ 73 h 86"/>
                <a:gd name="T40" fmla="*/ 8 w 89"/>
                <a:gd name="T41" fmla="*/ 69 h 86"/>
                <a:gd name="T42" fmla="*/ 4 w 89"/>
                <a:gd name="T43" fmla="*/ 65 h 86"/>
                <a:gd name="T44" fmla="*/ 3 w 89"/>
                <a:gd name="T45" fmla="*/ 61 h 86"/>
                <a:gd name="T46" fmla="*/ 0 w 89"/>
                <a:gd name="T47" fmla="*/ 53 h 86"/>
                <a:gd name="T48" fmla="*/ 0 w 89"/>
                <a:gd name="T49" fmla="*/ 46 h 86"/>
                <a:gd name="T50" fmla="*/ 0 w 89"/>
                <a:gd name="T51" fmla="*/ 37 h 86"/>
                <a:gd name="T52" fmla="*/ 1 w 89"/>
                <a:gd name="T53" fmla="*/ 27 h 86"/>
                <a:gd name="T54" fmla="*/ 3 w 89"/>
                <a:gd name="T55" fmla="*/ 25 h 86"/>
                <a:gd name="T56" fmla="*/ 6 w 89"/>
                <a:gd name="T57" fmla="*/ 21 h 86"/>
                <a:gd name="T58" fmla="*/ 11 w 89"/>
                <a:gd name="T59" fmla="*/ 13 h 86"/>
                <a:gd name="T60" fmla="*/ 17 w 89"/>
                <a:gd name="T61" fmla="*/ 8 h 86"/>
                <a:gd name="T62" fmla="*/ 25 w 89"/>
                <a:gd name="T63" fmla="*/ 4 h 86"/>
                <a:gd name="T64" fmla="*/ 33 w 89"/>
                <a:gd name="T65" fmla="*/ 0 h 86"/>
                <a:gd name="T66" fmla="*/ 43 w 89"/>
                <a:gd name="T67" fmla="*/ 0 h 86"/>
                <a:gd name="T68" fmla="*/ 51 w 89"/>
                <a:gd name="T69" fmla="*/ 0 h 86"/>
                <a:gd name="T70" fmla="*/ 59 w 89"/>
                <a:gd name="T71" fmla="*/ 2 h 86"/>
                <a:gd name="T72" fmla="*/ 64 w 89"/>
                <a:gd name="T73" fmla="*/ 4 h 86"/>
                <a:gd name="T74" fmla="*/ 67 w 89"/>
                <a:gd name="T75" fmla="*/ 4 h 86"/>
                <a:gd name="T76" fmla="*/ 74 w 89"/>
                <a:gd name="T77" fmla="*/ 12 h 86"/>
                <a:gd name="T78" fmla="*/ 76 w 89"/>
                <a:gd name="T79" fmla="*/ 15 h 86"/>
                <a:gd name="T80" fmla="*/ 80 w 89"/>
                <a:gd name="T81" fmla="*/ 18 h 8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9"/>
                <a:gd name="T124" fmla="*/ 0 h 86"/>
                <a:gd name="T125" fmla="*/ 89 w 89"/>
                <a:gd name="T126" fmla="*/ 86 h 8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9" h="86">
                  <a:moveTo>
                    <a:pt x="80" y="18"/>
                  </a:moveTo>
                  <a:lnTo>
                    <a:pt x="83" y="21"/>
                  </a:lnTo>
                  <a:lnTo>
                    <a:pt x="84" y="25"/>
                  </a:lnTo>
                  <a:lnTo>
                    <a:pt x="87" y="34"/>
                  </a:lnTo>
                  <a:lnTo>
                    <a:pt x="89" y="42"/>
                  </a:lnTo>
                  <a:lnTo>
                    <a:pt x="87" y="50"/>
                  </a:lnTo>
                  <a:lnTo>
                    <a:pt x="86" y="58"/>
                  </a:lnTo>
                  <a:lnTo>
                    <a:pt x="84" y="63"/>
                  </a:lnTo>
                  <a:lnTo>
                    <a:pt x="83" y="65"/>
                  </a:lnTo>
                  <a:lnTo>
                    <a:pt x="76" y="72"/>
                  </a:lnTo>
                  <a:lnTo>
                    <a:pt x="70" y="78"/>
                  </a:lnTo>
                  <a:lnTo>
                    <a:pt x="62" y="84"/>
                  </a:lnTo>
                  <a:lnTo>
                    <a:pt x="54" y="86"/>
                  </a:lnTo>
                  <a:lnTo>
                    <a:pt x="46" y="86"/>
                  </a:lnTo>
                  <a:lnTo>
                    <a:pt x="36" y="86"/>
                  </a:lnTo>
                  <a:lnTo>
                    <a:pt x="28" y="84"/>
                  </a:lnTo>
                  <a:lnTo>
                    <a:pt x="25" y="82"/>
                  </a:lnTo>
                  <a:lnTo>
                    <a:pt x="21" y="80"/>
                  </a:lnTo>
                  <a:lnTo>
                    <a:pt x="14" y="75"/>
                  </a:lnTo>
                  <a:lnTo>
                    <a:pt x="11" y="73"/>
                  </a:lnTo>
                  <a:lnTo>
                    <a:pt x="8" y="69"/>
                  </a:lnTo>
                  <a:lnTo>
                    <a:pt x="4" y="65"/>
                  </a:lnTo>
                  <a:lnTo>
                    <a:pt x="3" y="61"/>
                  </a:lnTo>
                  <a:lnTo>
                    <a:pt x="0" y="53"/>
                  </a:lnTo>
                  <a:lnTo>
                    <a:pt x="0" y="46"/>
                  </a:lnTo>
                  <a:lnTo>
                    <a:pt x="0" y="37"/>
                  </a:lnTo>
                  <a:lnTo>
                    <a:pt x="1" y="27"/>
                  </a:lnTo>
                  <a:lnTo>
                    <a:pt x="3" y="25"/>
                  </a:lnTo>
                  <a:lnTo>
                    <a:pt x="6" y="21"/>
                  </a:lnTo>
                  <a:lnTo>
                    <a:pt x="11" y="13"/>
                  </a:lnTo>
                  <a:lnTo>
                    <a:pt x="17" y="8"/>
                  </a:lnTo>
                  <a:lnTo>
                    <a:pt x="25" y="4"/>
                  </a:lnTo>
                  <a:lnTo>
                    <a:pt x="33" y="0"/>
                  </a:lnTo>
                  <a:lnTo>
                    <a:pt x="43" y="0"/>
                  </a:lnTo>
                  <a:lnTo>
                    <a:pt x="51" y="0"/>
                  </a:lnTo>
                  <a:lnTo>
                    <a:pt x="59" y="2"/>
                  </a:lnTo>
                  <a:lnTo>
                    <a:pt x="64" y="4"/>
                  </a:lnTo>
                  <a:lnTo>
                    <a:pt x="67" y="4"/>
                  </a:lnTo>
                  <a:lnTo>
                    <a:pt x="74" y="12"/>
                  </a:lnTo>
                  <a:lnTo>
                    <a:pt x="76" y="15"/>
                  </a:lnTo>
                  <a:lnTo>
                    <a:pt x="80" y="18"/>
                  </a:lnTo>
                  <a:close/>
                </a:path>
              </a:pathLst>
            </a:custGeom>
            <a:solidFill>
              <a:srgbClr val="F561AF"/>
            </a:solidFill>
            <a:ln w="9525">
              <a:noFill/>
              <a:round/>
              <a:headEnd/>
              <a:tailEnd/>
            </a:ln>
          </p:spPr>
          <p:txBody>
            <a:bodyPr/>
            <a:lstStyle/>
            <a:p>
              <a:endParaRPr lang="ru-RU"/>
            </a:p>
          </p:txBody>
        </p:sp>
        <p:sp>
          <p:nvSpPr>
            <p:cNvPr id="23197" name="Freeform 2070"/>
            <p:cNvSpPr>
              <a:spLocks/>
            </p:cNvSpPr>
            <p:nvPr/>
          </p:nvSpPr>
          <p:spPr bwMode="auto">
            <a:xfrm>
              <a:off x="3862" y="3625"/>
              <a:ext cx="24" cy="61"/>
            </a:xfrm>
            <a:custGeom>
              <a:avLst/>
              <a:gdLst>
                <a:gd name="T0" fmla="*/ 16 w 24"/>
                <a:gd name="T1" fmla="*/ 0 h 61"/>
                <a:gd name="T2" fmla="*/ 24 w 24"/>
                <a:gd name="T3" fmla="*/ 16 h 61"/>
                <a:gd name="T4" fmla="*/ 24 w 24"/>
                <a:gd name="T5" fmla="*/ 31 h 61"/>
                <a:gd name="T6" fmla="*/ 19 w 24"/>
                <a:gd name="T7" fmla="*/ 47 h 61"/>
                <a:gd name="T8" fmla="*/ 11 w 24"/>
                <a:gd name="T9" fmla="*/ 55 h 61"/>
                <a:gd name="T10" fmla="*/ 5 w 24"/>
                <a:gd name="T11" fmla="*/ 61 h 61"/>
                <a:gd name="T12" fmla="*/ 0 w 24"/>
                <a:gd name="T13" fmla="*/ 56 h 61"/>
                <a:gd name="T14" fmla="*/ 7 w 24"/>
                <a:gd name="T15" fmla="*/ 50 h 61"/>
                <a:gd name="T16" fmla="*/ 13 w 24"/>
                <a:gd name="T17" fmla="*/ 46 h 61"/>
                <a:gd name="T18" fmla="*/ 17 w 24"/>
                <a:gd name="T19" fmla="*/ 30 h 61"/>
                <a:gd name="T20" fmla="*/ 17 w 24"/>
                <a:gd name="T21" fmla="*/ 16 h 61"/>
                <a:gd name="T22" fmla="*/ 9 w 24"/>
                <a:gd name="T23" fmla="*/ 2 h 61"/>
                <a:gd name="T24" fmla="*/ 16 w 24"/>
                <a:gd name="T25" fmla="*/ 0 h 6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
                <a:gd name="T40" fmla="*/ 0 h 61"/>
                <a:gd name="T41" fmla="*/ 24 w 24"/>
                <a:gd name="T42" fmla="*/ 61 h 6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 h="61">
                  <a:moveTo>
                    <a:pt x="16" y="0"/>
                  </a:moveTo>
                  <a:lnTo>
                    <a:pt x="24" y="16"/>
                  </a:lnTo>
                  <a:lnTo>
                    <a:pt x="24" y="31"/>
                  </a:lnTo>
                  <a:lnTo>
                    <a:pt x="19" y="47"/>
                  </a:lnTo>
                  <a:lnTo>
                    <a:pt x="11" y="55"/>
                  </a:lnTo>
                  <a:lnTo>
                    <a:pt x="5" y="61"/>
                  </a:lnTo>
                  <a:lnTo>
                    <a:pt x="0" y="56"/>
                  </a:lnTo>
                  <a:lnTo>
                    <a:pt x="7" y="50"/>
                  </a:lnTo>
                  <a:lnTo>
                    <a:pt x="13" y="46"/>
                  </a:lnTo>
                  <a:lnTo>
                    <a:pt x="17" y="30"/>
                  </a:lnTo>
                  <a:lnTo>
                    <a:pt x="17" y="16"/>
                  </a:lnTo>
                  <a:lnTo>
                    <a:pt x="9" y="2"/>
                  </a:lnTo>
                  <a:lnTo>
                    <a:pt x="16" y="0"/>
                  </a:lnTo>
                  <a:close/>
                </a:path>
              </a:pathLst>
            </a:custGeom>
            <a:solidFill>
              <a:srgbClr val="F8BDD6"/>
            </a:solidFill>
            <a:ln w="9525">
              <a:noFill/>
              <a:round/>
              <a:headEnd/>
              <a:tailEnd/>
            </a:ln>
          </p:spPr>
          <p:txBody>
            <a:bodyPr/>
            <a:lstStyle/>
            <a:p>
              <a:endParaRPr lang="ru-RU"/>
            </a:p>
          </p:txBody>
        </p:sp>
        <p:sp>
          <p:nvSpPr>
            <p:cNvPr id="23198" name="Freeform 2071"/>
            <p:cNvSpPr>
              <a:spLocks/>
            </p:cNvSpPr>
            <p:nvPr/>
          </p:nvSpPr>
          <p:spPr bwMode="auto">
            <a:xfrm>
              <a:off x="3799" y="3672"/>
              <a:ext cx="66" cy="26"/>
            </a:xfrm>
            <a:custGeom>
              <a:avLst/>
              <a:gdLst>
                <a:gd name="T0" fmla="*/ 66 w 66"/>
                <a:gd name="T1" fmla="*/ 17 h 26"/>
                <a:gd name="T2" fmla="*/ 49 w 66"/>
                <a:gd name="T3" fmla="*/ 24 h 26"/>
                <a:gd name="T4" fmla="*/ 32 w 66"/>
                <a:gd name="T5" fmla="*/ 26 h 26"/>
                <a:gd name="T6" fmla="*/ 13 w 66"/>
                <a:gd name="T7" fmla="*/ 18 h 26"/>
                <a:gd name="T8" fmla="*/ 0 w 66"/>
                <a:gd name="T9" fmla="*/ 6 h 26"/>
                <a:gd name="T10" fmla="*/ 5 w 66"/>
                <a:gd name="T11" fmla="*/ 0 h 26"/>
                <a:gd name="T12" fmla="*/ 18 w 66"/>
                <a:gd name="T13" fmla="*/ 12 h 26"/>
                <a:gd name="T14" fmla="*/ 32 w 66"/>
                <a:gd name="T15" fmla="*/ 20 h 26"/>
                <a:gd name="T16" fmla="*/ 48 w 66"/>
                <a:gd name="T17" fmla="*/ 17 h 26"/>
                <a:gd name="T18" fmla="*/ 64 w 66"/>
                <a:gd name="T19" fmla="*/ 10 h 26"/>
                <a:gd name="T20" fmla="*/ 66 w 66"/>
                <a:gd name="T21" fmla="*/ 17 h 2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6"/>
                <a:gd name="T34" fmla="*/ 0 h 26"/>
                <a:gd name="T35" fmla="*/ 66 w 66"/>
                <a:gd name="T36" fmla="*/ 26 h 2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6" h="26">
                  <a:moveTo>
                    <a:pt x="66" y="17"/>
                  </a:moveTo>
                  <a:lnTo>
                    <a:pt x="49" y="24"/>
                  </a:lnTo>
                  <a:lnTo>
                    <a:pt x="32" y="26"/>
                  </a:lnTo>
                  <a:lnTo>
                    <a:pt x="13" y="18"/>
                  </a:lnTo>
                  <a:lnTo>
                    <a:pt x="0" y="6"/>
                  </a:lnTo>
                  <a:lnTo>
                    <a:pt x="5" y="0"/>
                  </a:lnTo>
                  <a:lnTo>
                    <a:pt x="18" y="12"/>
                  </a:lnTo>
                  <a:lnTo>
                    <a:pt x="32" y="20"/>
                  </a:lnTo>
                  <a:lnTo>
                    <a:pt x="48" y="17"/>
                  </a:lnTo>
                  <a:lnTo>
                    <a:pt x="64" y="10"/>
                  </a:lnTo>
                  <a:lnTo>
                    <a:pt x="66" y="17"/>
                  </a:lnTo>
                  <a:close/>
                </a:path>
              </a:pathLst>
            </a:custGeom>
            <a:solidFill>
              <a:srgbClr val="F8BDD6"/>
            </a:solidFill>
            <a:ln w="9525">
              <a:noFill/>
              <a:round/>
              <a:headEnd/>
              <a:tailEnd/>
            </a:ln>
          </p:spPr>
          <p:txBody>
            <a:bodyPr/>
            <a:lstStyle/>
            <a:p>
              <a:endParaRPr lang="ru-RU"/>
            </a:p>
          </p:txBody>
        </p:sp>
        <p:sp>
          <p:nvSpPr>
            <p:cNvPr id="23199" name="Freeform 2072"/>
            <p:cNvSpPr>
              <a:spLocks/>
            </p:cNvSpPr>
            <p:nvPr/>
          </p:nvSpPr>
          <p:spPr bwMode="auto">
            <a:xfrm>
              <a:off x="3860" y="3681"/>
              <a:ext cx="5" cy="8"/>
            </a:xfrm>
            <a:custGeom>
              <a:avLst/>
              <a:gdLst>
                <a:gd name="T0" fmla="*/ 5 w 5"/>
                <a:gd name="T1" fmla="*/ 6 h 8"/>
                <a:gd name="T2" fmla="*/ 3 w 5"/>
                <a:gd name="T3" fmla="*/ 8 h 8"/>
                <a:gd name="T4" fmla="*/ 2 w 5"/>
                <a:gd name="T5" fmla="*/ 0 h 8"/>
                <a:gd name="T6" fmla="*/ 0 w 5"/>
                <a:gd name="T7" fmla="*/ 0 h 8"/>
                <a:gd name="T8" fmla="*/ 5 w 5"/>
                <a:gd name="T9" fmla="*/ 6 h 8"/>
                <a:gd name="T10" fmla="*/ 0 60000 65536"/>
                <a:gd name="T11" fmla="*/ 0 60000 65536"/>
                <a:gd name="T12" fmla="*/ 0 60000 65536"/>
                <a:gd name="T13" fmla="*/ 0 60000 65536"/>
                <a:gd name="T14" fmla="*/ 0 60000 65536"/>
                <a:gd name="T15" fmla="*/ 0 w 5"/>
                <a:gd name="T16" fmla="*/ 0 h 8"/>
                <a:gd name="T17" fmla="*/ 5 w 5"/>
                <a:gd name="T18" fmla="*/ 8 h 8"/>
              </a:gdLst>
              <a:ahLst/>
              <a:cxnLst>
                <a:cxn ang="T10">
                  <a:pos x="T0" y="T1"/>
                </a:cxn>
                <a:cxn ang="T11">
                  <a:pos x="T2" y="T3"/>
                </a:cxn>
                <a:cxn ang="T12">
                  <a:pos x="T4" y="T5"/>
                </a:cxn>
                <a:cxn ang="T13">
                  <a:pos x="T6" y="T7"/>
                </a:cxn>
                <a:cxn ang="T14">
                  <a:pos x="T8" y="T9"/>
                </a:cxn>
              </a:cxnLst>
              <a:rect l="T15" t="T16" r="T17" b="T18"/>
              <a:pathLst>
                <a:path w="5" h="8">
                  <a:moveTo>
                    <a:pt x="5" y="6"/>
                  </a:moveTo>
                  <a:lnTo>
                    <a:pt x="3" y="8"/>
                  </a:lnTo>
                  <a:lnTo>
                    <a:pt x="2" y="0"/>
                  </a:lnTo>
                  <a:lnTo>
                    <a:pt x="0" y="0"/>
                  </a:lnTo>
                  <a:lnTo>
                    <a:pt x="5" y="6"/>
                  </a:lnTo>
                  <a:close/>
                </a:path>
              </a:pathLst>
            </a:custGeom>
            <a:solidFill>
              <a:srgbClr val="F8BDD6"/>
            </a:solidFill>
            <a:ln w="9525">
              <a:noFill/>
              <a:round/>
              <a:headEnd/>
              <a:tailEnd/>
            </a:ln>
          </p:spPr>
          <p:txBody>
            <a:bodyPr/>
            <a:lstStyle/>
            <a:p>
              <a:endParaRPr lang="ru-RU"/>
            </a:p>
          </p:txBody>
        </p:sp>
        <p:sp>
          <p:nvSpPr>
            <p:cNvPr id="23200" name="Freeform 2073"/>
            <p:cNvSpPr>
              <a:spLocks/>
            </p:cNvSpPr>
            <p:nvPr/>
          </p:nvSpPr>
          <p:spPr bwMode="auto">
            <a:xfrm>
              <a:off x="3793" y="3613"/>
              <a:ext cx="21" cy="63"/>
            </a:xfrm>
            <a:custGeom>
              <a:avLst/>
              <a:gdLst>
                <a:gd name="T0" fmla="*/ 7 w 21"/>
                <a:gd name="T1" fmla="*/ 63 h 63"/>
                <a:gd name="T2" fmla="*/ 0 w 21"/>
                <a:gd name="T3" fmla="*/ 48 h 63"/>
                <a:gd name="T4" fmla="*/ 0 w 21"/>
                <a:gd name="T5" fmla="*/ 29 h 63"/>
                <a:gd name="T6" fmla="*/ 7 w 21"/>
                <a:gd name="T7" fmla="*/ 14 h 63"/>
                <a:gd name="T8" fmla="*/ 11 w 21"/>
                <a:gd name="T9" fmla="*/ 7 h 63"/>
                <a:gd name="T10" fmla="*/ 16 w 21"/>
                <a:gd name="T11" fmla="*/ 0 h 63"/>
                <a:gd name="T12" fmla="*/ 21 w 21"/>
                <a:gd name="T13" fmla="*/ 5 h 63"/>
                <a:gd name="T14" fmla="*/ 15 w 21"/>
                <a:gd name="T15" fmla="*/ 10 h 63"/>
                <a:gd name="T16" fmla="*/ 11 w 21"/>
                <a:gd name="T17" fmla="*/ 17 h 63"/>
                <a:gd name="T18" fmla="*/ 5 w 21"/>
                <a:gd name="T19" fmla="*/ 29 h 63"/>
                <a:gd name="T20" fmla="*/ 5 w 21"/>
                <a:gd name="T21" fmla="*/ 45 h 63"/>
                <a:gd name="T22" fmla="*/ 12 w 21"/>
                <a:gd name="T23" fmla="*/ 58 h 63"/>
                <a:gd name="T24" fmla="*/ 7 w 21"/>
                <a:gd name="T25" fmla="*/ 63 h 6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1"/>
                <a:gd name="T40" fmla="*/ 0 h 63"/>
                <a:gd name="T41" fmla="*/ 21 w 21"/>
                <a:gd name="T42" fmla="*/ 63 h 6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1" h="63">
                  <a:moveTo>
                    <a:pt x="7" y="63"/>
                  </a:moveTo>
                  <a:lnTo>
                    <a:pt x="0" y="48"/>
                  </a:lnTo>
                  <a:lnTo>
                    <a:pt x="0" y="29"/>
                  </a:lnTo>
                  <a:lnTo>
                    <a:pt x="7" y="14"/>
                  </a:lnTo>
                  <a:lnTo>
                    <a:pt x="11" y="7"/>
                  </a:lnTo>
                  <a:lnTo>
                    <a:pt x="16" y="0"/>
                  </a:lnTo>
                  <a:lnTo>
                    <a:pt x="21" y="5"/>
                  </a:lnTo>
                  <a:lnTo>
                    <a:pt x="15" y="10"/>
                  </a:lnTo>
                  <a:lnTo>
                    <a:pt x="11" y="17"/>
                  </a:lnTo>
                  <a:lnTo>
                    <a:pt x="5" y="29"/>
                  </a:lnTo>
                  <a:lnTo>
                    <a:pt x="5" y="45"/>
                  </a:lnTo>
                  <a:lnTo>
                    <a:pt x="12" y="58"/>
                  </a:lnTo>
                  <a:lnTo>
                    <a:pt x="7" y="63"/>
                  </a:lnTo>
                  <a:close/>
                </a:path>
              </a:pathLst>
            </a:custGeom>
            <a:solidFill>
              <a:srgbClr val="F8BDD6"/>
            </a:solidFill>
            <a:ln w="9525">
              <a:noFill/>
              <a:round/>
              <a:headEnd/>
              <a:tailEnd/>
            </a:ln>
          </p:spPr>
          <p:txBody>
            <a:bodyPr/>
            <a:lstStyle/>
            <a:p>
              <a:endParaRPr lang="ru-RU"/>
            </a:p>
          </p:txBody>
        </p:sp>
        <p:sp>
          <p:nvSpPr>
            <p:cNvPr id="23201" name="Freeform 2074"/>
            <p:cNvSpPr>
              <a:spLocks/>
            </p:cNvSpPr>
            <p:nvPr/>
          </p:nvSpPr>
          <p:spPr bwMode="auto">
            <a:xfrm>
              <a:off x="3799" y="3672"/>
              <a:ext cx="6" cy="4"/>
            </a:xfrm>
            <a:custGeom>
              <a:avLst/>
              <a:gdLst>
                <a:gd name="T0" fmla="*/ 0 w 6"/>
                <a:gd name="T1" fmla="*/ 4 h 4"/>
                <a:gd name="T2" fmla="*/ 6 w 6"/>
                <a:gd name="T3" fmla="*/ 0 h 4"/>
                <a:gd name="T4" fmla="*/ 0 w 6"/>
                <a:gd name="T5" fmla="*/ 4 h 4"/>
                <a:gd name="T6" fmla="*/ 0 60000 65536"/>
                <a:gd name="T7" fmla="*/ 0 60000 65536"/>
                <a:gd name="T8" fmla="*/ 0 60000 65536"/>
                <a:gd name="T9" fmla="*/ 0 w 6"/>
                <a:gd name="T10" fmla="*/ 0 h 4"/>
                <a:gd name="T11" fmla="*/ 6 w 6"/>
                <a:gd name="T12" fmla="*/ 4 h 4"/>
              </a:gdLst>
              <a:ahLst/>
              <a:cxnLst>
                <a:cxn ang="T6">
                  <a:pos x="T0" y="T1"/>
                </a:cxn>
                <a:cxn ang="T7">
                  <a:pos x="T2" y="T3"/>
                </a:cxn>
                <a:cxn ang="T8">
                  <a:pos x="T4" y="T5"/>
                </a:cxn>
              </a:cxnLst>
              <a:rect l="T9" t="T10" r="T11" b="T12"/>
              <a:pathLst>
                <a:path w="6" h="4">
                  <a:moveTo>
                    <a:pt x="0" y="4"/>
                  </a:moveTo>
                  <a:lnTo>
                    <a:pt x="6" y="0"/>
                  </a:lnTo>
                  <a:lnTo>
                    <a:pt x="0" y="4"/>
                  </a:lnTo>
                  <a:close/>
                </a:path>
              </a:pathLst>
            </a:custGeom>
            <a:solidFill>
              <a:srgbClr val="F8BDD6"/>
            </a:solidFill>
            <a:ln w="9525">
              <a:noFill/>
              <a:round/>
              <a:headEnd/>
              <a:tailEnd/>
            </a:ln>
          </p:spPr>
          <p:txBody>
            <a:bodyPr/>
            <a:lstStyle/>
            <a:p>
              <a:endParaRPr lang="ru-RU"/>
            </a:p>
          </p:txBody>
        </p:sp>
        <p:sp>
          <p:nvSpPr>
            <p:cNvPr id="23202" name="Freeform 2075"/>
            <p:cNvSpPr>
              <a:spLocks/>
            </p:cNvSpPr>
            <p:nvPr/>
          </p:nvSpPr>
          <p:spPr bwMode="auto">
            <a:xfrm>
              <a:off x="3809" y="3605"/>
              <a:ext cx="65" cy="22"/>
            </a:xfrm>
            <a:custGeom>
              <a:avLst/>
              <a:gdLst>
                <a:gd name="T0" fmla="*/ 0 w 65"/>
                <a:gd name="T1" fmla="*/ 7 h 22"/>
                <a:gd name="T2" fmla="*/ 18 w 65"/>
                <a:gd name="T3" fmla="*/ 0 h 22"/>
                <a:gd name="T4" fmla="*/ 37 w 65"/>
                <a:gd name="T5" fmla="*/ 0 h 22"/>
                <a:gd name="T6" fmla="*/ 52 w 65"/>
                <a:gd name="T7" fmla="*/ 5 h 22"/>
                <a:gd name="T8" fmla="*/ 65 w 65"/>
                <a:gd name="T9" fmla="*/ 18 h 22"/>
                <a:gd name="T10" fmla="*/ 60 w 65"/>
                <a:gd name="T11" fmla="*/ 22 h 22"/>
                <a:gd name="T12" fmla="*/ 48 w 65"/>
                <a:gd name="T13" fmla="*/ 9 h 22"/>
                <a:gd name="T14" fmla="*/ 33 w 65"/>
                <a:gd name="T15" fmla="*/ 5 h 22"/>
                <a:gd name="T16" fmla="*/ 18 w 65"/>
                <a:gd name="T17" fmla="*/ 5 h 22"/>
                <a:gd name="T18" fmla="*/ 4 w 65"/>
                <a:gd name="T19" fmla="*/ 13 h 22"/>
                <a:gd name="T20" fmla="*/ 0 w 65"/>
                <a:gd name="T21" fmla="*/ 7 h 2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22"/>
                <a:gd name="T35" fmla="*/ 65 w 65"/>
                <a:gd name="T36" fmla="*/ 22 h 2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22">
                  <a:moveTo>
                    <a:pt x="0" y="7"/>
                  </a:moveTo>
                  <a:lnTo>
                    <a:pt x="18" y="0"/>
                  </a:lnTo>
                  <a:lnTo>
                    <a:pt x="37" y="0"/>
                  </a:lnTo>
                  <a:lnTo>
                    <a:pt x="52" y="5"/>
                  </a:lnTo>
                  <a:lnTo>
                    <a:pt x="65" y="18"/>
                  </a:lnTo>
                  <a:lnTo>
                    <a:pt x="60" y="22"/>
                  </a:lnTo>
                  <a:lnTo>
                    <a:pt x="48" y="9"/>
                  </a:lnTo>
                  <a:lnTo>
                    <a:pt x="33" y="5"/>
                  </a:lnTo>
                  <a:lnTo>
                    <a:pt x="18" y="5"/>
                  </a:lnTo>
                  <a:lnTo>
                    <a:pt x="4" y="13"/>
                  </a:lnTo>
                  <a:lnTo>
                    <a:pt x="0" y="7"/>
                  </a:lnTo>
                  <a:close/>
                </a:path>
              </a:pathLst>
            </a:custGeom>
            <a:solidFill>
              <a:srgbClr val="F8BDD6"/>
            </a:solidFill>
            <a:ln w="9525">
              <a:noFill/>
              <a:round/>
              <a:headEnd/>
              <a:tailEnd/>
            </a:ln>
          </p:spPr>
          <p:txBody>
            <a:bodyPr/>
            <a:lstStyle/>
            <a:p>
              <a:endParaRPr lang="ru-RU"/>
            </a:p>
          </p:txBody>
        </p:sp>
        <p:sp>
          <p:nvSpPr>
            <p:cNvPr id="23203" name="Freeform 2076"/>
            <p:cNvSpPr>
              <a:spLocks/>
            </p:cNvSpPr>
            <p:nvPr/>
          </p:nvSpPr>
          <p:spPr bwMode="auto">
            <a:xfrm>
              <a:off x="3808" y="3613"/>
              <a:ext cx="5" cy="4"/>
            </a:xfrm>
            <a:custGeom>
              <a:avLst/>
              <a:gdLst>
                <a:gd name="T0" fmla="*/ 0 w 5"/>
                <a:gd name="T1" fmla="*/ 0 h 4"/>
                <a:gd name="T2" fmla="*/ 1 w 5"/>
                <a:gd name="T3" fmla="*/ 0 h 4"/>
                <a:gd name="T4" fmla="*/ 5 w 5"/>
                <a:gd name="T5" fmla="*/ 4 h 4"/>
                <a:gd name="T6" fmla="*/ 0 w 5"/>
                <a:gd name="T7" fmla="*/ 0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0"/>
                  </a:moveTo>
                  <a:lnTo>
                    <a:pt x="1" y="0"/>
                  </a:lnTo>
                  <a:lnTo>
                    <a:pt x="5" y="4"/>
                  </a:lnTo>
                  <a:lnTo>
                    <a:pt x="0" y="0"/>
                  </a:lnTo>
                  <a:close/>
                </a:path>
              </a:pathLst>
            </a:custGeom>
            <a:solidFill>
              <a:srgbClr val="F8BDD6"/>
            </a:solidFill>
            <a:ln w="9525">
              <a:noFill/>
              <a:round/>
              <a:headEnd/>
              <a:tailEnd/>
            </a:ln>
          </p:spPr>
          <p:txBody>
            <a:bodyPr/>
            <a:lstStyle/>
            <a:p>
              <a:endParaRPr lang="ru-RU"/>
            </a:p>
          </p:txBody>
        </p:sp>
        <p:sp>
          <p:nvSpPr>
            <p:cNvPr id="23204" name="Freeform 2077"/>
            <p:cNvSpPr>
              <a:spLocks/>
            </p:cNvSpPr>
            <p:nvPr/>
          </p:nvSpPr>
          <p:spPr bwMode="auto">
            <a:xfrm>
              <a:off x="3871" y="3622"/>
              <a:ext cx="4" cy="5"/>
            </a:xfrm>
            <a:custGeom>
              <a:avLst/>
              <a:gdLst>
                <a:gd name="T0" fmla="*/ 3 w 4"/>
                <a:gd name="T1" fmla="*/ 0 h 5"/>
                <a:gd name="T2" fmla="*/ 4 w 4"/>
                <a:gd name="T3" fmla="*/ 3 h 5"/>
                <a:gd name="T4" fmla="*/ 0 w 4"/>
                <a:gd name="T5" fmla="*/ 5 h 5"/>
                <a:gd name="T6" fmla="*/ 3 w 4"/>
                <a:gd name="T7" fmla="*/ 0 h 5"/>
                <a:gd name="T8" fmla="*/ 0 60000 65536"/>
                <a:gd name="T9" fmla="*/ 0 60000 65536"/>
                <a:gd name="T10" fmla="*/ 0 60000 65536"/>
                <a:gd name="T11" fmla="*/ 0 60000 65536"/>
                <a:gd name="T12" fmla="*/ 0 w 4"/>
                <a:gd name="T13" fmla="*/ 0 h 5"/>
                <a:gd name="T14" fmla="*/ 4 w 4"/>
                <a:gd name="T15" fmla="*/ 5 h 5"/>
              </a:gdLst>
              <a:ahLst/>
              <a:cxnLst>
                <a:cxn ang="T8">
                  <a:pos x="T0" y="T1"/>
                </a:cxn>
                <a:cxn ang="T9">
                  <a:pos x="T2" y="T3"/>
                </a:cxn>
                <a:cxn ang="T10">
                  <a:pos x="T4" y="T5"/>
                </a:cxn>
                <a:cxn ang="T11">
                  <a:pos x="T6" y="T7"/>
                </a:cxn>
              </a:cxnLst>
              <a:rect l="T12" t="T13" r="T14" b="T15"/>
              <a:pathLst>
                <a:path w="4" h="5">
                  <a:moveTo>
                    <a:pt x="3" y="0"/>
                  </a:moveTo>
                  <a:lnTo>
                    <a:pt x="4" y="3"/>
                  </a:lnTo>
                  <a:lnTo>
                    <a:pt x="0" y="5"/>
                  </a:lnTo>
                  <a:lnTo>
                    <a:pt x="3" y="0"/>
                  </a:lnTo>
                  <a:close/>
                </a:path>
              </a:pathLst>
            </a:custGeom>
            <a:solidFill>
              <a:srgbClr val="F8BDD6"/>
            </a:solidFill>
            <a:ln w="9525">
              <a:noFill/>
              <a:round/>
              <a:headEnd/>
              <a:tailEnd/>
            </a:ln>
          </p:spPr>
          <p:txBody>
            <a:bodyPr/>
            <a:lstStyle/>
            <a:p>
              <a:endParaRPr lang="ru-RU"/>
            </a:p>
          </p:txBody>
        </p:sp>
        <p:sp>
          <p:nvSpPr>
            <p:cNvPr id="23205" name="Freeform 2078"/>
            <p:cNvSpPr>
              <a:spLocks/>
            </p:cNvSpPr>
            <p:nvPr/>
          </p:nvSpPr>
          <p:spPr bwMode="auto">
            <a:xfrm>
              <a:off x="2846" y="3360"/>
              <a:ext cx="89" cy="84"/>
            </a:xfrm>
            <a:custGeom>
              <a:avLst/>
              <a:gdLst>
                <a:gd name="T0" fmla="*/ 89 w 89"/>
                <a:gd name="T1" fmla="*/ 43 h 84"/>
                <a:gd name="T2" fmla="*/ 89 w 89"/>
                <a:gd name="T3" fmla="*/ 51 h 84"/>
                <a:gd name="T4" fmla="*/ 88 w 89"/>
                <a:gd name="T5" fmla="*/ 55 h 84"/>
                <a:gd name="T6" fmla="*/ 87 w 89"/>
                <a:gd name="T7" fmla="*/ 58 h 84"/>
                <a:gd name="T8" fmla="*/ 81 w 89"/>
                <a:gd name="T9" fmla="*/ 66 h 84"/>
                <a:gd name="T10" fmla="*/ 77 w 89"/>
                <a:gd name="T11" fmla="*/ 73 h 84"/>
                <a:gd name="T12" fmla="*/ 70 w 89"/>
                <a:gd name="T13" fmla="*/ 77 h 84"/>
                <a:gd name="T14" fmla="*/ 62 w 89"/>
                <a:gd name="T15" fmla="*/ 82 h 84"/>
                <a:gd name="T16" fmla="*/ 54 w 89"/>
                <a:gd name="T17" fmla="*/ 84 h 84"/>
                <a:gd name="T18" fmla="*/ 45 w 89"/>
                <a:gd name="T19" fmla="*/ 84 h 84"/>
                <a:gd name="T20" fmla="*/ 37 w 89"/>
                <a:gd name="T21" fmla="*/ 84 h 84"/>
                <a:gd name="T22" fmla="*/ 28 w 89"/>
                <a:gd name="T23" fmla="*/ 82 h 84"/>
                <a:gd name="T24" fmla="*/ 21 w 89"/>
                <a:gd name="T25" fmla="*/ 77 h 84"/>
                <a:gd name="T26" fmla="*/ 13 w 89"/>
                <a:gd name="T27" fmla="*/ 73 h 84"/>
                <a:gd name="T28" fmla="*/ 7 w 89"/>
                <a:gd name="T29" fmla="*/ 66 h 84"/>
                <a:gd name="T30" fmla="*/ 3 w 89"/>
                <a:gd name="T31" fmla="*/ 58 h 84"/>
                <a:gd name="T32" fmla="*/ 1 w 89"/>
                <a:gd name="T33" fmla="*/ 51 h 84"/>
                <a:gd name="T34" fmla="*/ 0 w 89"/>
                <a:gd name="T35" fmla="*/ 43 h 84"/>
                <a:gd name="T36" fmla="*/ 1 w 89"/>
                <a:gd name="T37" fmla="*/ 34 h 84"/>
                <a:gd name="T38" fmla="*/ 3 w 89"/>
                <a:gd name="T39" fmla="*/ 31 h 84"/>
                <a:gd name="T40" fmla="*/ 3 w 89"/>
                <a:gd name="T41" fmla="*/ 26 h 84"/>
                <a:gd name="T42" fmla="*/ 7 w 89"/>
                <a:gd name="T43" fmla="*/ 18 h 84"/>
                <a:gd name="T44" fmla="*/ 13 w 89"/>
                <a:gd name="T45" fmla="*/ 12 h 84"/>
                <a:gd name="T46" fmla="*/ 20 w 89"/>
                <a:gd name="T47" fmla="*/ 7 h 84"/>
                <a:gd name="T48" fmla="*/ 27 w 89"/>
                <a:gd name="T49" fmla="*/ 5 h 84"/>
                <a:gd name="T50" fmla="*/ 37 w 89"/>
                <a:gd name="T51" fmla="*/ 1 h 84"/>
                <a:gd name="T52" fmla="*/ 45 w 89"/>
                <a:gd name="T53" fmla="*/ 0 h 84"/>
                <a:gd name="T54" fmla="*/ 54 w 89"/>
                <a:gd name="T55" fmla="*/ 1 h 84"/>
                <a:gd name="T56" fmla="*/ 62 w 89"/>
                <a:gd name="T57" fmla="*/ 5 h 84"/>
                <a:gd name="T58" fmla="*/ 70 w 89"/>
                <a:gd name="T59" fmla="*/ 7 h 84"/>
                <a:gd name="T60" fmla="*/ 77 w 89"/>
                <a:gd name="T61" fmla="*/ 12 h 84"/>
                <a:gd name="T62" fmla="*/ 81 w 89"/>
                <a:gd name="T63" fmla="*/ 18 h 84"/>
                <a:gd name="T64" fmla="*/ 86 w 89"/>
                <a:gd name="T65" fmla="*/ 26 h 84"/>
                <a:gd name="T66" fmla="*/ 89 w 89"/>
                <a:gd name="T67" fmla="*/ 34 h 84"/>
                <a:gd name="T68" fmla="*/ 89 w 89"/>
                <a:gd name="T69" fmla="*/ 43 h 8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89"/>
                <a:gd name="T106" fmla="*/ 0 h 84"/>
                <a:gd name="T107" fmla="*/ 89 w 89"/>
                <a:gd name="T108" fmla="*/ 84 h 8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89" h="84">
                  <a:moveTo>
                    <a:pt x="89" y="43"/>
                  </a:moveTo>
                  <a:lnTo>
                    <a:pt x="89" y="51"/>
                  </a:lnTo>
                  <a:lnTo>
                    <a:pt x="88" y="55"/>
                  </a:lnTo>
                  <a:lnTo>
                    <a:pt x="87" y="58"/>
                  </a:lnTo>
                  <a:lnTo>
                    <a:pt x="81" y="66"/>
                  </a:lnTo>
                  <a:lnTo>
                    <a:pt x="77" y="73"/>
                  </a:lnTo>
                  <a:lnTo>
                    <a:pt x="70" y="77"/>
                  </a:lnTo>
                  <a:lnTo>
                    <a:pt x="62" y="82"/>
                  </a:lnTo>
                  <a:lnTo>
                    <a:pt x="54" y="84"/>
                  </a:lnTo>
                  <a:lnTo>
                    <a:pt x="45" y="84"/>
                  </a:lnTo>
                  <a:lnTo>
                    <a:pt x="37" y="84"/>
                  </a:lnTo>
                  <a:lnTo>
                    <a:pt x="28" y="82"/>
                  </a:lnTo>
                  <a:lnTo>
                    <a:pt x="21" y="77"/>
                  </a:lnTo>
                  <a:lnTo>
                    <a:pt x="13" y="73"/>
                  </a:lnTo>
                  <a:lnTo>
                    <a:pt x="7" y="66"/>
                  </a:lnTo>
                  <a:lnTo>
                    <a:pt x="3" y="58"/>
                  </a:lnTo>
                  <a:lnTo>
                    <a:pt x="1" y="51"/>
                  </a:lnTo>
                  <a:lnTo>
                    <a:pt x="0" y="43"/>
                  </a:lnTo>
                  <a:lnTo>
                    <a:pt x="1" y="34"/>
                  </a:lnTo>
                  <a:lnTo>
                    <a:pt x="3" y="31"/>
                  </a:lnTo>
                  <a:lnTo>
                    <a:pt x="3" y="26"/>
                  </a:lnTo>
                  <a:lnTo>
                    <a:pt x="7" y="18"/>
                  </a:lnTo>
                  <a:lnTo>
                    <a:pt x="13" y="12"/>
                  </a:lnTo>
                  <a:lnTo>
                    <a:pt x="20" y="7"/>
                  </a:lnTo>
                  <a:lnTo>
                    <a:pt x="27" y="5"/>
                  </a:lnTo>
                  <a:lnTo>
                    <a:pt x="37" y="1"/>
                  </a:lnTo>
                  <a:lnTo>
                    <a:pt x="45" y="0"/>
                  </a:lnTo>
                  <a:lnTo>
                    <a:pt x="54" y="1"/>
                  </a:lnTo>
                  <a:lnTo>
                    <a:pt x="62" y="5"/>
                  </a:lnTo>
                  <a:lnTo>
                    <a:pt x="70" y="7"/>
                  </a:lnTo>
                  <a:lnTo>
                    <a:pt x="77" y="12"/>
                  </a:lnTo>
                  <a:lnTo>
                    <a:pt x="81" y="18"/>
                  </a:lnTo>
                  <a:lnTo>
                    <a:pt x="86" y="26"/>
                  </a:lnTo>
                  <a:lnTo>
                    <a:pt x="89" y="34"/>
                  </a:lnTo>
                  <a:lnTo>
                    <a:pt x="89" y="43"/>
                  </a:lnTo>
                  <a:close/>
                </a:path>
              </a:pathLst>
            </a:custGeom>
            <a:solidFill>
              <a:srgbClr val="6EB25C"/>
            </a:solidFill>
            <a:ln w="9525">
              <a:noFill/>
              <a:round/>
              <a:headEnd/>
              <a:tailEnd/>
            </a:ln>
          </p:spPr>
          <p:txBody>
            <a:bodyPr/>
            <a:lstStyle/>
            <a:p>
              <a:endParaRPr lang="ru-RU"/>
            </a:p>
          </p:txBody>
        </p:sp>
        <p:sp>
          <p:nvSpPr>
            <p:cNvPr id="23206" name="Rectangle 2079"/>
            <p:cNvSpPr>
              <a:spLocks noChangeArrowheads="1"/>
            </p:cNvSpPr>
            <p:nvPr/>
          </p:nvSpPr>
          <p:spPr bwMode="auto">
            <a:xfrm>
              <a:off x="2886" y="3399"/>
              <a:ext cx="12" cy="549"/>
            </a:xfrm>
            <a:prstGeom prst="rect">
              <a:avLst/>
            </a:prstGeom>
            <a:solidFill>
              <a:srgbClr val="F8BDD6"/>
            </a:solidFill>
            <a:ln w="9525">
              <a:noFill/>
              <a:miter lim="800000"/>
              <a:headEnd/>
              <a:tailEnd/>
            </a:ln>
          </p:spPr>
          <p:txBody>
            <a:bodyPr/>
            <a:lstStyle/>
            <a:p>
              <a:endParaRPr lang="en-US"/>
            </a:p>
          </p:txBody>
        </p:sp>
        <p:sp>
          <p:nvSpPr>
            <p:cNvPr id="23207" name="Freeform 2080"/>
            <p:cNvSpPr>
              <a:spLocks/>
            </p:cNvSpPr>
            <p:nvPr/>
          </p:nvSpPr>
          <p:spPr bwMode="auto">
            <a:xfrm>
              <a:off x="2846" y="3882"/>
              <a:ext cx="89" cy="88"/>
            </a:xfrm>
            <a:custGeom>
              <a:avLst/>
              <a:gdLst>
                <a:gd name="T0" fmla="*/ 89 w 89"/>
                <a:gd name="T1" fmla="*/ 44 h 88"/>
                <a:gd name="T2" fmla="*/ 89 w 89"/>
                <a:gd name="T3" fmla="*/ 52 h 88"/>
                <a:gd name="T4" fmla="*/ 88 w 89"/>
                <a:gd name="T5" fmla="*/ 57 h 88"/>
                <a:gd name="T6" fmla="*/ 87 w 89"/>
                <a:gd name="T7" fmla="*/ 60 h 88"/>
                <a:gd name="T8" fmla="*/ 83 w 89"/>
                <a:gd name="T9" fmla="*/ 69 h 88"/>
                <a:gd name="T10" fmla="*/ 77 w 89"/>
                <a:gd name="T11" fmla="*/ 75 h 88"/>
                <a:gd name="T12" fmla="*/ 70 w 89"/>
                <a:gd name="T13" fmla="*/ 80 h 88"/>
                <a:gd name="T14" fmla="*/ 62 w 89"/>
                <a:gd name="T15" fmla="*/ 84 h 88"/>
                <a:gd name="T16" fmla="*/ 54 w 89"/>
                <a:gd name="T17" fmla="*/ 86 h 88"/>
                <a:gd name="T18" fmla="*/ 45 w 89"/>
                <a:gd name="T19" fmla="*/ 88 h 88"/>
                <a:gd name="T20" fmla="*/ 37 w 89"/>
                <a:gd name="T21" fmla="*/ 86 h 88"/>
                <a:gd name="T22" fmla="*/ 28 w 89"/>
                <a:gd name="T23" fmla="*/ 84 h 88"/>
                <a:gd name="T24" fmla="*/ 21 w 89"/>
                <a:gd name="T25" fmla="*/ 80 h 88"/>
                <a:gd name="T26" fmla="*/ 14 w 89"/>
                <a:gd name="T27" fmla="*/ 75 h 88"/>
                <a:gd name="T28" fmla="*/ 7 w 89"/>
                <a:gd name="T29" fmla="*/ 69 h 88"/>
                <a:gd name="T30" fmla="*/ 5 w 89"/>
                <a:gd name="T31" fmla="*/ 60 h 88"/>
                <a:gd name="T32" fmla="*/ 1 w 89"/>
                <a:gd name="T33" fmla="*/ 52 h 88"/>
                <a:gd name="T34" fmla="*/ 0 w 89"/>
                <a:gd name="T35" fmla="*/ 44 h 88"/>
                <a:gd name="T36" fmla="*/ 1 w 89"/>
                <a:gd name="T37" fmla="*/ 35 h 88"/>
                <a:gd name="T38" fmla="*/ 3 w 89"/>
                <a:gd name="T39" fmla="*/ 30 h 88"/>
                <a:gd name="T40" fmla="*/ 5 w 89"/>
                <a:gd name="T41" fmla="*/ 27 h 88"/>
                <a:gd name="T42" fmla="*/ 7 w 89"/>
                <a:gd name="T43" fmla="*/ 19 h 88"/>
                <a:gd name="T44" fmla="*/ 14 w 89"/>
                <a:gd name="T45" fmla="*/ 12 h 88"/>
                <a:gd name="T46" fmla="*/ 20 w 89"/>
                <a:gd name="T47" fmla="*/ 8 h 88"/>
                <a:gd name="T48" fmla="*/ 27 w 89"/>
                <a:gd name="T49" fmla="*/ 3 h 88"/>
                <a:gd name="T50" fmla="*/ 37 w 89"/>
                <a:gd name="T51" fmla="*/ 1 h 88"/>
                <a:gd name="T52" fmla="*/ 45 w 89"/>
                <a:gd name="T53" fmla="*/ 0 h 88"/>
                <a:gd name="T54" fmla="*/ 54 w 89"/>
                <a:gd name="T55" fmla="*/ 1 h 88"/>
                <a:gd name="T56" fmla="*/ 62 w 89"/>
                <a:gd name="T57" fmla="*/ 3 h 88"/>
                <a:gd name="T58" fmla="*/ 70 w 89"/>
                <a:gd name="T59" fmla="*/ 8 h 88"/>
                <a:gd name="T60" fmla="*/ 77 w 89"/>
                <a:gd name="T61" fmla="*/ 12 h 88"/>
                <a:gd name="T62" fmla="*/ 83 w 89"/>
                <a:gd name="T63" fmla="*/ 19 h 88"/>
                <a:gd name="T64" fmla="*/ 86 w 89"/>
                <a:gd name="T65" fmla="*/ 27 h 88"/>
                <a:gd name="T66" fmla="*/ 89 w 89"/>
                <a:gd name="T67" fmla="*/ 35 h 88"/>
                <a:gd name="T68" fmla="*/ 89 w 89"/>
                <a:gd name="T69" fmla="*/ 44 h 8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89"/>
                <a:gd name="T106" fmla="*/ 0 h 88"/>
                <a:gd name="T107" fmla="*/ 89 w 89"/>
                <a:gd name="T108" fmla="*/ 88 h 8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89" h="88">
                  <a:moveTo>
                    <a:pt x="89" y="44"/>
                  </a:moveTo>
                  <a:lnTo>
                    <a:pt x="89" y="52"/>
                  </a:lnTo>
                  <a:lnTo>
                    <a:pt x="88" y="57"/>
                  </a:lnTo>
                  <a:lnTo>
                    <a:pt x="87" y="60"/>
                  </a:lnTo>
                  <a:lnTo>
                    <a:pt x="83" y="69"/>
                  </a:lnTo>
                  <a:lnTo>
                    <a:pt x="77" y="75"/>
                  </a:lnTo>
                  <a:lnTo>
                    <a:pt x="70" y="80"/>
                  </a:lnTo>
                  <a:lnTo>
                    <a:pt x="62" y="84"/>
                  </a:lnTo>
                  <a:lnTo>
                    <a:pt x="54" y="86"/>
                  </a:lnTo>
                  <a:lnTo>
                    <a:pt x="45" y="88"/>
                  </a:lnTo>
                  <a:lnTo>
                    <a:pt x="37" y="86"/>
                  </a:lnTo>
                  <a:lnTo>
                    <a:pt x="28" y="84"/>
                  </a:lnTo>
                  <a:lnTo>
                    <a:pt x="21" y="80"/>
                  </a:lnTo>
                  <a:lnTo>
                    <a:pt x="14" y="75"/>
                  </a:lnTo>
                  <a:lnTo>
                    <a:pt x="7" y="69"/>
                  </a:lnTo>
                  <a:lnTo>
                    <a:pt x="5" y="60"/>
                  </a:lnTo>
                  <a:lnTo>
                    <a:pt x="1" y="52"/>
                  </a:lnTo>
                  <a:lnTo>
                    <a:pt x="0" y="44"/>
                  </a:lnTo>
                  <a:lnTo>
                    <a:pt x="1" y="35"/>
                  </a:lnTo>
                  <a:lnTo>
                    <a:pt x="3" y="30"/>
                  </a:lnTo>
                  <a:lnTo>
                    <a:pt x="5" y="27"/>
                  </a:lnTo>
                  <a:lnTo>
                    <a:pt x="7" y="19"/>
                  </a:lnTo>
                  <a:lnTo>
                    <a:pt x="14" y="12"/>
                  </a:lnTo>
                  <a:lnTo>
                    <a:pt x="20" y="8"/>
                  </a:lnTo>
                  <a:lnTo>
                    <a:pt x="27" y="3"/>
                  </a:lnTo>
                  <a:lnTo>
                    <a:pt x="37" y="1"/>
                  </a:lnTo>
                  <a:lnTo>
                    <a:pt x="45" y="0"/>
                  </a:lnTo>
                  <a:lnTo>
                    <a:pt x="54" y="1"/>
                  </a:lnTo>
                  <a:lnTo>
                    <a:pt x="62" y="3"/>
                  </a:lnTo>
                  <a:lnTo>
                    <a:pt x="70" y="8"/>
                  </a:lnTo>
                  <a:lnTo>
                    <a:pt x="77" y="12"/>
                  </a:lnTo>
                  <a:lnTo>
                    <a:pt x="83" y="19"/>
                  </a:lnTo>
                  <a:lnTo>
                    <a:pt x="86" y="27"/>
                  </a:lnTo>
                  <a:lnTo>
                    <a:pt x="89" y="35"/>
                  </a:lnTo>
                  <a:lnTo>
                    <a:pt x="89" y="44"/>
                  </a:lnTo>
                  <a:close/>
                </a:path>
              </a:pathLst>
            </a:custGeom>
            <a:solidFill>
              <a:srgbClr val="F561AF"/>
            </a:solidFill>
            <a:ln w="9525">
              <a:noFill/>
              <a:round/>
              <a:headEnd/>
              <a:tailEnd/>
            </a:ln>
          </p:spPr>
          <p:txBody>
            <a:bodyPr/>
            <a:lstStyle/>
            <a:p>
              <a:endParaRPr lang="ru-RU"/>
            </a:p>
          </p:txBody>
        </p:sp>
        <p:sp>
          <p:nvSpPr>
            <p:cNvPr id="23208" name="Freeform 2081"/>
            <p:cNvSpPr>
              <a:spLocks/>
            </p:cNvSpPr>
            <p:nvPr/>
          </p:nvSpPr>
          <p:spPr bwMode="auto">
            <a:xfrm>
              <a:off x="2887" y="3924"/>
              <a:ext cx="51" cy="49"/>
            </a:xfrm>
            <a:custGeom>
              <a:avLst/>
              <a:gdLst>
                <a:gd name="T0" fmla="*/ 51 w 51"/>
                <a:gd name="T1" fmla="*/ 2 h 49"/>
                <a:gd name="T2" fmla="*/ 48 w 51"/>
                <a:gd name="T3" fmla="*/ 19 h 49"/>
                <a:gd name="T4" fmla="*/ 36 w 51"/>
                <a:gd name="T5" fmla="*/ 35 h 49"/>
                <a:gd name="T6" fmla="*/ 20 w 51"/>
                <a:gd name="T7" fmla="*/ 46 h 49"/>
                <a:gd name="T8" fmla="*/ 2 w 51"/>
                <a:gd name="T9" fmla="*/ 49 h 49"/>
                <a:gd name="T10" fmla="*/ 0 w 51"/>
                <a:gd name="T11" fmla="*/ 43 h 49"/>
                <a:gd name="T12" fmla="*/ 18 w 51"/>
                <a:gd name="T13" fmla="*/ 40 h 49"/>
                <a:gd name="T14" fmla="*/ 31 w 51"/>
                <a:gd name="T15" fmla="*/ 30 h 49"/>
                <a:gd name="T16" fmla="*/ 41 w 51"/>
                <a:gd name="T17" fmla="*/ 18 h 49"/>
                <a:gd name="T18" fmla="*/ 45 w 51"/>
                <a:gd name="T19" fmla="*/ 0 h 49"/>
                <a:gd name="T20" fmla="*/ 51 w 51"/>
                <a:gd name="T21" fmla="*/ 2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1"/>
                <a:gd name="T34" fmla="*/ 0 h 49"/>
                <a:gd name="T35" fmla="*/ 51 w 51"/>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1" h="49">
                  <a:moveTo>
                    <a:pt x="51" y="2"/>
                  </a:moveTo>
                  <a:lnTo>
                    <a:pt x="48" y="19"/>
                  </a:lnTo>
                  <a:lnTo>
                    <a:pt x="36" y="35"/>
                  </a:lnTo>
                  <a:lnTo>
                    <a:pt x="20" y="46"/>
                  </a:lnTo>
                  <a:lnTo>
                    <a:pt x="2" y="49"/>
                  </a:lnTo>
                  <a:lnTo>
                    <a:pt x="0" y="43"/>
                  </a:lnTo>
                  <a:lnTo>
                    <a:pt x="18" y="40"/>
                  </a:lnTo>
                  <a:lnTo>
                    <a:pt x="31" y="30"/>
                  </a:lnTo>
                  <a:lnTo>
                    <a:pt x="41" y="18"/>
                  </a:lnTo>
                  <a:lnTo>
                    <a:pt x="45" y="0"/>
                  </a:lnTo>
                  <a:lnTo>
                    <a:pt x="51" y="2"/>
                  </a:lnTo>
                  <a:close/>
                </a:path>
              </a:pathLst>
            </a:custGeom>
            <a:solidFill>
              <a:srgbClr val="F8BDD6"/>
            </a:solidFill>
            <a:ln w="9525">
              <a:noFill/>
              <a:round/>
              <a:headEnd/>
              <a:tailEnd/>
            </a:ln>
          </p:spPr>
          <p:txBody>
            <a:bodyPr/>
            <a:lstStyle/>
            <a:p>
              <a:endParaRPr lang="ru-RU"/>
            </a:p>
          </p:txBody>
        </p:sp>
        <p:sp>
          <p:nvSpPr>
            <p:cNvPr id="23209" name="Freeform 2082"/>
            <p:cNvSpPr>
              <a:spLocks/>
            </p:cNvSpPr>
            <p:nvPr/>
          </p:nvSpPr>
          <p:spPr bwMode="auto">
            <a:xfrm>
              <a:off x="2843" y="3924"/>
              <a:ext cx="46" cy="49"/>
            </a:xfrm>
            <a:custGeom>
              <a:avLst/>
              <a:gdLst>
                <a:gd name="T0" fmla="*/ 46 w 46"/>
                <a:gd name="T1" fmla="*/ 49 h 49"/>
                <a:gd name="T2" fmla="*/ 30 w 46"/>
                <a:gd name="T3" fmla="*/ 46 h 49"/>
                <a:gd name="T4" fmla="*/ 12 w 46"/>
                <a:gd name="T5" fmla="*/ 35 h 49"/>
                <a:gd name="T6" fmla="*/ 7 w 46"/>
                <a:gd name="T7" fmla="*/ 29 h 49"/>
                <a:gd name="T8" fmla="*/ 3 w 46"/>
                <a:gd name="T9" fmla="*/ 21 h 49"/>
                <a:gd name="T10" fmla="*/ 0 w 46"/>
                <a:gd name="T11" fmla="*/ 4 h 49"/>
                <a:gd name="T12" fmla="*/ 5 w 46"/>
                <a:gd name="T13" fmla="*/ 0 h 49"/>
                <a:gd name="T14" fmla="*/ 8 w 46"/>
                <a:gd name="T15" fmla="*/ 18 h 49"/>
                <a:gd name="T16" fmla="*/ 11 w 46"/>
                <a:gd name="T17" fmla="*/ 24 h 49"/>
                <a:gd name="T18" fmla="*/ 18 w 46"/>
                <a:gd name="T19" fmla="*/ 30 h 49"/>
                <a:gd name="T20" fmla="*/ 31 w 46"/>
                <a:gd name="T21" fmla="*/ 40 h 49"/>
                <a:gd name="T22" fmla="*/ 46 w 46"/>
                <a:gd name="T23" fmla="*/ 43 h 49"/>
                <a:gd name="T24" fmla="*/ 46 w 46"/>
                <a:gd name="T25" fmla="*/ 49 h 4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6"/>
                <a:gd name="T40" fmla="*/ 0 h 49"/>
                <a:gd name="T41" fmla="*/ 46 w 46"/>
                <a:gd name="T42" fmla="*/ 49 h 4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6" h="49">
                  <a:moveTo>
                    <a:pt x="46" y="49"/>
                  </a:moveTo>
                  <a:lnTo>
                    <a:pt x="30" y="46"/>
                  </a:lnTo>
                  <a:lnTo>
                    <a:pt x="12" y="35"/>
                  </a:lnTo>
                  <a:lnTo>
                    <a:pt x="7" y="29"/>
                  </a:lnTo>
                  <a:lnTo>
                    <a:pt x="3" y="21"/>
                  </a:lnTo>
                  <a:lnTo>
                    <a:pt x="0" y="4"/>
                  </a:lnTo>
                  <a:lnTo>
                    <a:pt x="5" y="0"/>
                  </a:lnTo>
                  <a:lnTo>
                    <a:pt x="8" y="18"/>
                  </a:lnTo>
                  <a:lnTo>
                    <a:pt x="11" y="24"/>
                  </a:lnTo>
                  <a:lnTo>
                    <a:pt x="18" y="30"/>
                  </a:lnTo>
                  <a:lnTo>
                    <a:pt x="31" y="40"/>
                  </a:lnTo>
                  <a:lnTo>
                    <a:pt x="46" y="43"/>
                  </a:lnTo>
                  <a:lnTo>
                    <a:pt x="46" y="49"/>
                  </a:lnTo>
                  <a:close/>
                </a:path>
              </a:pathLst>
            </a:custGeom>
            <a:solidFill>
              <a:srgbClr val="F8BDD6"/>
            </a:solidFill>
            <a:ln w="9525">
              <a:noFill/>
              <a:round/>
              <a:headEnd/>
              <a:tailEnd/>
            </a:ln>
          </p:spPr>
          <p:txBody>
            <a:bodyPr/>
            <a:lstStyle/>
            <a:p>
              <a:endParaRPr lang="ru-RU"/>
            </a:p>
          </p:txBody>
        </p:sp>
        <p:sp>
          <p:nvSpPr>
            <p:cNvPr id="23210" name="Freeform 2083"/>
            <p:cNvSpPr>
              <a:spLocks/>
            </p:cNvSpPr>
            <p:nvPr/>
          </p:nvSpPr>
          <p:spPr bwMode="auto">
            <a:xfrm>
              <a:off x="2887" y="3966"/>
              <a:ext cx="3" cy="7"/>
            </a:xfrm>
            <a:custGeom>
              <a:avLst/>
              <a:gdLst>
                <a:gd name="T0" fmla="*/ 3 w 3"/>
                <a:gd name="T1" fmla="*/ 7 h 7"/>
                <a:gd name="T2" fmla="*/ 3 w 3"/>
                <a:gd name="T3" fmla="*/ 0 h 7"/>
                <a:gd name="T4" fmla="*/ 0 w 3"/>
                <a:gd name="T5" fmla="*/ 0 h 7"/>
                <a:gd name="T6" fmla="*/ 3 w 3"/>
                <a:gd name="T7" fmla="*/ 7 h 7"/>
                <a:gd name="T8" fmla="*/ 0 60000 65536"/>
                <a:gd name="T9" fmla="*/ 0 60000 65536"/>
                <a:gd name="T10" fmla="*/ 0 60000 65536"/>
                <a:gd name="T11" fmla="*/ 0 60000 65536"/>
                <a:gd name="T12" fmla="*/ 0 w 3"/>
                <a:gd name="T13" fmla="*/ 0 h 7"/>
                <a:gd name="T14" fmla="*/ 3 w 3"/>
                <a:gd name="T15" fmla="*/ 7 h 7"/>
              </a:gdLst>
              <a:ahLst/>
              <a:cxnLst>
                <a:cxn ang="T8">
                  <a:pos x="T0" y="T1"/>
                </a:cxn>
                <a:cxn ang="T9">
                  <a:pos x="T2" y="T3"/>
                </a:cxn>
                <a:cxn ang="T10">
                  <a:pos x="T4" y="T5"/>
                </a:cxn>
                <a:cxn ang="T11">
                  <a:pos x="T6" y="T7"/>
                </a:cxn>
              </a:cxnLst>
              <a:rect l="T12" t="T13" r="T14" b="T15"/>
              <a:pathLst>
                <a:path w="3" h="7">
                  <a:moveTo>
                    <a:pt x="3" y="7"/>
                  </a:moveTo>
                  <a:lnTo>
                    <a:pt x="3" y="0"/>
                  </a:lnTo>
                  <a:lnTo>
                    <a:pt x="0" y="0"/>
                  </a:lnTo>
                  <a:lnTo>
                    <a:pt x="3" y="7"/>
                  </a:lnTo>
                  <a:close/>
                </a:path>
              </a:pathLst>
            </a:custGeom>
            <a:solidFill>
              <a:srgbClr val="F8BDD6"/>
            </a:solidFill>
            <a:ln w="9525">
              <a:noFill/>
              <a:round/>
              <a:headEnd/>
              <a:tailEnd/>
            </a:ln>
          </p:spPr>
          <p:txBody>
            <a:bodyPr/>
            <a:lstStyle/>
            <a:p>
              <a:endParaRPr lang="ru-RU"/>
            </a:p>
          </p:txBody>
        </p:sp>
        <p:sp>
          <p:nvSpPr>
            <p:cNvPr id="23211" name="Freeform 2084"/>
            <p:cNvSpPr>
              <a:spLocks/>
            </p:cNvSpPr>
            <p:nvPr/>
          </p:nvSpPr>
          <p:spPr bwMode="auto">
            <a:xfrm>
              <a:off x="2843" y="3878"/>
              <a:ext cx="46" cy="48"/>
            </a:xfrm>
            <a:custGeom>
              <a:avLst/>
              <a:gdLst>
                <a:gd name="T0" fmla="*/ 0 w 46"/>
                <a:gd name="T1" fmla="*/ 48 h 48"/>
                <a:gd name="T2" fmla="*/ 3 w 46"/>
                <a:gd name="T3" fmla="*/ 30 h 48"/>
                <a:gd name="T4" fmla="*/ 12 w 46"/>
                <a:gd name="T5" fmla="*/ 15 h 48"/>
                <a:gd name="T6" fmla="*/ 29 w 46"/>
                <a:gd name="T7" fmla="*/ 4 h 48"/>
                <a:gd name="T8" fmla="*/ 46 w 46"/>
                <a:gd name="T9" fmla="*/ 0 h 48"/>
                <a:gd name="T10" fmla="*/ 46 w 46"/>
                <a:gd name="T11" fmla="*/ 5 h 48"/>
                <a:gd name="T12" fmla="*/ 31 w 46"/>
                <a:gd name="T13" fmla="*/ 9 h 48"/>
                <a:gd name="T14" fmla="*/ 18 w 46"/>
                <a:gd name="T15" fmla="*/ 18 h 48"/>
                <a:gd name="T16" fmla="*/ 8 w 46"/>
                <a:gd name="T17" fmla="*/ 33 h 48"/>
                <a:gd name="T18" fmla="*/ 5 w 46"/>
                <a:gd name="T19" fmla="*/ 48 h 48"/>
                <a:gd name="T20" fmla="*/ 0 w 46"/>
                <a:gd name="T21" fmla="*/ 48 h 4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6"/>
                <a:gd name="T34" fmla="*/ 0 h 48"/>
                <a:gd name="T35" fmla="*/ 46 w 46"/>
                <a:gd name="T36" fmla="*/ 48 h 4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6" h="48">
                  <a:moveTo>
                    <a:pt x="0" y="48"/>
                  </a:moveTo>
                  <a:lnTo>
                    <a:pt x="3" y="30"/>
                  </a:lnTo>
                  <a:lnTo>
                    <a:pt x="12" y="15"/>
                  </a:lnTo>
                  <a:lnTo>
                    <a:pt x="29" y="4"/>
                  </a:lnTo>
                  <a:lnTo>
                    <a:pt x="46" y="0"/>
                  </a:lnTo>
                  <a:lnTo>
                    <a:pt x="46" y="5"/>
                  </a:lnTo>
                  <a:lnTo>
                    <a:pt x="31" y="9"/>
                  </a:lnTo>
                  <a:lnTo>
                    <a:pt x="18" y="18"/>
                  </a:lnTo>
                  <a:lnTo>
                    <a:pt x="8" y="33"/>
                  </a:lnTo>
                  <a:lnTo>
                    <a:pt x="5" y="48"/>
                  </a:lnTo>
                  <a:lnTo>
                    <a:pt x="0" y="48"/>
                  </a:lnTo>
                  <a:close/>
                </a:path>
              </a:pathLst>
            </a:custGeom>
            <a:solidFill>
              <a:srgbClr val="F8BDD6"/>
            </a:solidFill>
            <a:ln w="9525">
              <a:noFill/>
              <a:round/>
              <a:headEnd/>
              <a:tailEnd/>
            </a:ln>
          </p:spPr>
          <p:txBody>
            <a:bodyPr/>
            <a:lstStyle/>
            <a:p>
              <a:endParaRPr lang="ru-RU"/>
            </a:p>
          </p:txBody>
        </p:sp>
        <p:sp>
          <p:nvSpPr>
            <p:cNvPr id="23212" name="Freeform 2085"/>
            <p:cNvSpPr>
              <a:spLocks/>
            </p:cNvSpPr>
            <p:nvPr/>
          </p:nvSpPr>
          <p:spPr bwMode="auto">
            <a:xfrm>
              <a:off x="2843" y="3926"/>
              <a:ext cx="4" cy="3"/>
            </a:xfrm>
            <a:custGeom>
              <a:avLst/>
              <a:gdLst>
                <a:gd name="T0" fmla="*/ 0 w 4"/>
                <a:gd name="T1" fmla="*/ 3 h 3"/>
                <a:gd name="T2" fmla="*/ 0 w 4"/>
                <a:gd name="T3" fmla="*/ 1 h 3"/>
                <a:gd name="T4" fmla="*/ 4 w 4"/>
                <a:gd name="T5" fmla="*/ 1 h 3"/>
                <a:gd name="T6" fmla="*/ 4 w 4"/>
                <a:gd name="T7" fmla="*/ 0 h 3"/>
                <a:gd name="T8" fmla="*/ 0 w 4"/>
                <a:gd name="T9" fmla="*/ 3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3"/>
                  </a:moveTo>
                  <a:lnTo>
                    <a:pt x="0" y="1"/>
                  </a:lnTo>
                  <a:lnTo>
                    <a:pt x="4" y="1"/>
                  </a:lnTo>
                  <a:lnTo>
                    <a:pt x="4" y="0"/>
                  </a:lnTo>
                  <a:lnTo>
                    <a:pt x="0" y="3"/>
                  </a:lnTo>
                  <a:close/>
                </a:path>
              </a:pathLst>
            </a:custGeom>
            <a:solidFill>
              <a:srgbClr val="F8BDD6"/>
            </a:solidFill>
            <a:ln w="9525">
              <a:noFill/>
              <a:round/>
              <a:headEnd/>
              <a:tailEnd/>
            </a:ln>
          </p:spPr>
          <p:txBody>
            <a:bodyPr/>
            <a:lstStyle/>
            <a:p>
              <a:endParaRPr lang="ru-RU"/>
            </a:p>
          </p:txBody>
        </p:sp>
        <p:sp>
          <p:nvSpPr>
            <p:cNvPr id="23213" name="Freeform 2086"/>
            <p:cNvSpPr>
              <a:spLocks/>
            </p:cNvSpPr>
            <p:nvPr/>
          </p:nvSpPr>
          <p:spPr bwMode="auto">
            <a:xfrm>
              <a:off x="2887" y="3879"/>
              <a:ext cx="51" cy="47"/>
            </a:xfrm>
            <a:custGeom>
              <a:avLst/>
              <a:gdLst>
                <a:gd name="T0" fmla="*/ 4 w 51"/>
                <a:gd name="T1" fmla="*/ 0 h 47"/>
                <a:gd name="T2" fmla="*/ 22 w 51"/>
                <a:gd name="T3" fmla="*/ 3 h 47"/>
                <a:gd name="T4" fmla="*/ 36 w 51"/>
                <a:gd name="T5" fmla="*/ 13 h 47"/>
                <a:gd name="T6" fmla="*/ 43 w 51"/>
                <a:gd name="T7" fmla="*/ 19 h 47"/>
                <a:gd name="T8" fmla="*/ 48 w 51"/>
                <a:gd name="T9" fmla="*/ 31 h 47"/>
                <a:gd name="T10" fmla="*/ 51 w 51"/>
                <a:gd name="T11" fmla="*/ 47 h 47"/>
                <a:gd name="T12" fmla="*/ 45 w 51"/>
                <a:gd name="T13" fmla="*/ 47 h 47"/>
                <a:gd name="T14" fmla="*/ 41 w 51"/>
                <a:gd name="T15" fmla="*/ 32 h 47"/>
                <a:gd name="T16" fmla="*/ 38 w 51"/>
                <a:gd name="T17" fmla="*/ 24 h 47"/>
                <a:gd name="T18" fmla="*/ 31 w 51"/>
                <a:gd name="T19" fmla="*/ 17 h 47"/>
                <a:gd name="T20" fmla="*/ 18 w 51"/>
                <a:gd name="T21" fmla="*/ 8 h 47"/>
                <a:gd name="T22" fmla="*/ 0 w 51"/>
                <a:gd name="T23" fmla="*/ 4 h 47"/>
                <a:gd name="T24" fmla="*/ 4 w 51"/>
                <a:gd name="T25" fmla="*/ 0 h 4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1"/>
                <a:gd name="T40" fmla="*/ 0 h 47"/>
                <a:gd name="T41" fmla="*/ 51 w 51"/>
                <a:gd name="T42" fmla="*/ 47 h 4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1" h="47">
                  <a:moveTo>
                    <a:pt x="4" y="0"/>
                  </a:moveTo>
                  <a:lnTo>
                    <a:pt x="22" y="3"/>
                  </a:lnTo>
                  <a:lnTo>
                    <a:pt x="36" y="13"/>
                  </a:lnTo>
                  <a:lnTo>
                    <a:pt x="43" y="19"/>
                  </a:lnTo>
                  <a:lnTo>
                    <a:pt x="48" y="31"/>
                  </a:lnTo>
                  <a:lnTo>
                    <a:pt x="51" y="47"/>
                  </a:lnTo>
                  <a:lnTo>
                    <a:pt x="45" y="47"/>
                  </a:lnTo>
                  <a:lnTo>
                    <a:pt x="41" y="32"/>
                  </a:lnTo>
                  <a:lnTo>
                    <a:pt x="38" y="24"/>
                  </a:lnTo>
                  <a:lnTo>
                    <a:pt x="31" y="17"/>
                  </a:lnTo>
                  <a:lnTo>
                    <a:pt x="18" y="8"/>
                  </a:lnTo>
                  <a:lnTo>
                    <a:pt x="0" y="4"/>
                  </a:lnTo>
                  <a:lnTo>
                    <a:pt x="4" y="0"/>
                  </a:lnTo>
                  <a:close/>
                </a:path>
              </a:pathLst>
            </a:custGeom>
            <a:solidFill>
              <a:srgbClr val="F8BDD6"/>
            </a:solidFill>
            <a:ln w="9525">
              <a:noFill/>
              <a:round/>
              <a:headEnd/>
              <a:tailEnd/>
            </a:ln>
          </p:spPr>
          <p:txBody>
            <a:bodyPr/>
            <a:lstStyle/>
            <a:p>
              <a:endParaRPr lang="ru-RU"/>
            </a:p>
          </p:txBody>
        </p:sp>
        <p:sp>
          <p:nvSpPr>
            <p:cNvPr id="23214" name="Freeform 2087"/>
            <p:cNvSpPr>
              <a:spLocks/>
            </p:cNvSpPr>
            <p:nvPr/>
          </p:nvSpPr>
          <p:spPr bwMode="auto">
            <a:xfrm>
              <a:off x="2886" y="3878"/>
              <a:ext cx="4" cy="5"/>
            </a:xfrm>
            <a:custGeom>
              <a:avLst/>
              <a:gdLst>
                <a:gd name="T0" fmla="*/ 2 w 4"/>
                <a:gd name="T1" fmla="*/ 0 h 5"/>
                <a:gd name="T2" fmla="*/ 4 w 4"/>
                <a:gd name="T3" fmla="*/ 0 h 5"/>
                <a:gd name="T4" fmla="*/ 0 w 4"/>
                <a:gd name="T5" fmla="*/ 5 h 5"/>
                <a:gd name="T6" fmla="*/ 2 w 4"/>
                <a:gd name="T7" fmla="*/ 5 h 5"/>
                <a:gd name="T8" fmla="*/ 2 w 4"/>
                <a:gd name="T9" fmla="*/ 0 h 5"/>
                <a:gd name="T10" fmla="*/ 0 60000 65536"/>
                <a:gd name="T11" fmla="*/ 0 60000 65536"/>
                <a:gd name="T12" fmla="*/ 0 60000 65536"/>
                <a:gd name="T13" fmla="*/ 0 60000 65536"/>
                <a:gd name="T14" fmla="*/ 0 60000 65536"/>
                <a:gd name="T15" fmla="*/ 0 w 4"/>
                <a:gd name="T16" fmla="*/ 0 h 5"/>
                <a:gd name="T17" fmla="*/ 4 w 4"/>
                <a:gd name="T18" fmla="*/ 5 h 5"/>
              </a:gdLst>
              <a:ahLst/>
              <a:cxnLst>
                <a:cxn ang="T10">
                  <a:pos x="T0" y="T1"/>
                </a:cxn>
                <a:cxn ang="T11">
                  <a:pos x="T2" y="T3"/>
                </a:cxn>
                <a:cxn ang="T12">
                  <a:pos x="T4" y="T5"/>
                </a:cxn>
                <a:cxn ang="T13">
                  <a:pos x="T6" y="T7"/>
                </a:cxn>
                <a:cxn ang="T14">
                  <a:pos x="T8" y="T9"/>
                </a:cxn>
              </a:cxnLst>
              <a:rect l="T15" t="T16" r="T17" b="T18"/>
              <a:pathLst>
                <a:path w="4" h="5">
                  <a:moveTo>
                    <a:pt x="2" y="0"/>
                  </a:moveTo>
                  <a:lnTo>
                    <a:pt x="4" y="0"/>
                  </a:lnTo>
                  <a:lnTo>
                    <a:pt x="0" y="5"/>
                  </a:lnTo>
                  <a:lnTo>
                    <a:pt x="2" y="5"/>
                  </a:lnTo>
                  <a:lnTo>
                    <a:pt x="2" y="0"/>
                  </a:lnTo>
                  <a:close/>
                </a:path>
              </a:pathLst>
            </a:custGeom>
            <a:solidFill>
              <a:srgbClr val="F8BDD6"/>
            </a:solidFill>
            <a:ln w="9525">
              <a:noFill/>
              <a:round/>
              <a:headEnd/>
              <a:tailEnd/>
            </a:ln>
          </p:spPr>
          <p:txBody>
            <a:bodyPr/>
            <a:lstStyle/>
            <a:p>
              <a:endParaRPr lang="ru-RU"/>
            </a:p>
          </p:txBody>
        </p:sp>
        <p:sp>
          <p:nvSpPr>
            <p:cNvPr id="23215" name="Freeform 2088"/>
            <p:cNvSpPr>
              <a:spLocks/>
            </p:cNvSpPr>
            <p:nvPr/>
          </p:nvSpPr>
          <p:spPr bwMode="auto">
            <a:xfrm>
              <a:off x="2929" y="3924"/>
              <a:ext cx="8" cy="2"/>
            </a:xfrm>
            <a:custGeom>
              <a:avLst/>
              <a:gdLst>
                <a:gd name="T0" fmla="*/ 8 w 8"/>
                <a:gd name="T1" fmla="*/ 2 h 2"/>
                <a:gd name="T2" fmla="*/ 0 w 8"/>
                <a:gd name="T3" fmla="*/ 0 h 2"/>
                <a:gd name="T4" fmla="*/ 0 w 8"/>
                <a:gd name="T5" fmla="*/ 2 h 2"/>
                <a:gd name="T6" fmla="*/ 8 w 8"/>
                <a:gd name="T7" fmla="*/ 2 h 2"/>
                <a:gd name="T8" fmla="*/ 0 60000 65536"/>
                <a:gd name="T9" fmla="*/ 0 60000 65536"/>
                <a:gd name="T10" fmla="*/ 0 60000 65536"/>
                <a:gd name="T11" fmla="*/ 0 60000 65536"/>
                <a:gd name="T12" fmla="*/ 0 w 8"/>
                <a:gd name="T13" fmla="*/ 0 h 2"/>
                <a:gd name="T14" fmla="*/ 8 w 8"/>
                <a:gd name="T15" fmla="*/ 2 h 2"/>
              </a:gdLst>
              <a:ahLst/>
              <a:cxnLst>
                <a:cxn ang="T8">
                  <a:pos x="T0" y="T1"/>
                </a:cxn>
                <a:cxn ang="T9">
                  <a:pos x="T2" y="T3"/>
                </a:cxn>
                <a:cxn ang="T10">
                  <a:pos x="T4" y="T5"/>
                </a:cxn>
                <a:cxn ang="T11">
                  <a:pos x="T6" y="T7"/>
                </a:cxn>
              </a:cxnLst>
              <a:rect l="T12" t="T13" r="T14" b="T15"/>
              <a:pathLst>
                <a:path w="8" h="2">
                  <a:moveTo>
                    <a:pt x="8" y="2"/>
                  </a:moveTo>
                  <a:lnTo>
                    <a:pt x="0" y="0"/>
                  </a:lnTo>
                  <a:lnTo>
                    <a:pt x="0" y="2"/>
                  </a:lnTo>
                  <a:lnTo>
                    <a:pt x="8" y="2"/>
                  </a:lnTo>
                  <a:close/>
                </a:path>
              </a:pathLst>
            </a:custGeom>
            <a:solidFill>
              <a:srgbClr val="F8BDD6"/>
            </a:solidFill>
            <a:ln w="9525">
              <a:noFill/>
              <a:round/>
              <a:headEnd/>
              <a:tailEnd/>
            </a:ln>
          </p:spPr>
          <p:txBody>
            <a:bodyPr/>
            <a:lstStyle/>
            <a:p>
              <a:endParaRPr lang="ru-RU"/>
            </a:p>
          </p:txBody>
        </p:sp>
        <p:sp>
          <p:nvSpPr>
            <p:cNvPr id="23216" name="Freeform 2089"/>
            <p:cNvSpPr>
              <a:spLocks/>
            </p:cNvSpPr>
            <p:nvPr/>
          </p:nvSpPr>
          <p:spPr bwMode="auto">
            <a:xfrm>
              <a:off x="2926" y="3882"/>
              <a:ext cx="90" cy="88"/>
            </a:xfrm>
            <a:custGeom>
              <a:avLst/>
              <a:gdLst>
                <a:gd name="T0" fmla="*/ 90 w 90"/>
                <a:gd name="T1" fmla="*/ 44 h 88"/>
                <a:gd name="T2" fmla="*/ 90 w 90"/>
                <a:gd name="T3" fmla="*/ 52 h 88"/>
                <a:gd name="T4" fmla="*/ 88 w 90"/>
                <a:gd name="T5" fmla="*/ 57 h 88"/>
                <a:gd name="T6" fmla="*/ 87 w 90"/>
                <a:gd name="T7" fmla="*/ 60 h 88"/>
                <a:gd name="T8" fmla="*/ 84 w 90"/>
                <a:gd name="T9" fmla="*/ 69 h 88"/>
                <a:gd name="T10" fmla="*/ 78 w 90"/>
                <a:gd name="T11" fmla="*/ 75 h 88"/>
                <a:gd name="T12" fmla="*/ 71 w 90"/>
                <a:gd name="T13" fmla="*/ 80 h 88"/>
                <a:gd name="T14" fmla="*/ 63 w 90"/>
                <a:gd name="T15" fmla="*/ 84 h 88"/>
                <a:gd name="T16" fmla="*/ 55 w 90"/>
                <a:gd name="T17" fmla="*/ 86 h 88"/>
                <a:gd name="T18" fmla="*/ 45 w 90"/>
                <a:gd name="T19" fmla="*/ 88 h 88"/>
                <a:gd name="T20" fmla="*/ 38 w 90"/>
                <a:gd name="T21" fmla="*/ 86 h 88"/>
                <a:gd name="T22" fmla="*/ 29 w 90"/>
                <a:gd name="T23" fmla="*/ 84 h 88"/>
                <a:gd name="T24" fmla="*/ 21 w 90"/>
                <a:gd name="T25" fmla="*/ 80 h 88"/>
                <a:gd name="T26" fmla="*/ 15 w 90"/>
                <a:gd name="T27" fmla="*/ 75 h 88"/>
                <a:gd name="T28" fmla="*/ 8 w 90"/>
                <a:gd name="T29" fmla="*/ 69 h 88"/>
                <a:gd name="T30" fmla="*/ 5 w 90"/>
                <a:gd name="T31" fmla="*/ 60 h 88"/>
                <a:gd name="T32" fmla="*/ 2 w 90"/>
                <a:gd name="T33" fmla="*/ 52 h 88"/>
                <a:gd name="T34" fmla="*/ 0 w 90"/>
                <a:gd name="T35" fmla="*/ 44 h 88"/>
                <a:gd name="T36" fmla="*/ 2 w 90"/>
                <a:gd name="T37" fmla="*/ 35 h 88"/>
                <a:gd name="T38" fmla="*/ 4 w 90"/>
                <a:gd name="T39" fmla="*/ 30 h 88"/>
                <a:gd name="T40" fmla="*/ 5 w 90"/>
                <a:gd name="T41" fmla="*/ 27 h 88"/>
                <a:gd name="T42" fmla="*/ 8 w 90"/>
                <a:gd name="T43" fmla="*/ 19 h 88"/>
                <a:gd name="T44" fmla="*/ 15 w 90"/>
                <a:gd name="T45" fmla="*/ 12 h 88"/>
                <a:gd name="T46" fmla="*/ 21 w 90"/>
                <a:gd name="T47" fmla="*/ 8 h 88"/>
                <a:gd name="T48" fmla="*/ 29 w 90"/>
                <a:gd name="T49" fmla="*/ 3 h 88"/>
                <a:gd name="T50" fmla="*/ 38 w 90"/>
                <a:gd name="T51" fmla="*/ 1 h 88"/>
                <a:gd name="T52" fmla="*/ 45 w 90"/>
                <a:gd name="T53" fmla="*/ 0 h 88"/>
                <a:gd name="T54" fmla="*/ 55 w 90"/>
                <a:gd name="T55" fmla="*/ 1 h 88"/>
                <a:gd name="T56" fmla="*/ 63 w 90"/>
                <a:gd name="T57" fmla="*/ 3 h 88"/>
                <a:gd name="T58" fmla="*/ 71 w 90"/>
                <a:gd name="T59" fmla="*/ 8 h 88"/>
                <a:gd name="T60" fmla="*/ 78 w 90"/>
                <a:gd name="T61" fmla="*/ 12 h 88"/>
                <a:gd name="T62" fmla="*/ 84 w 90"/>
                <a:gd name="T63" fmla="*/ 19 h 88"/>
                <a:gd name="T64" fmla="*/ 87 w 90"/>
                <a:gd name="T65" fmla="*/ 27 h 88"/>
                <a:gd name="T66" fmla="*/ 90 w 90"/>
                <a:gd name="T67" fmla="*/ 35 h 88"/>
                <a:gd name="T68" fmla="*/ 90 w 90"/>
                <a:gd name="T69" fmla="*/ 44 h 8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0"/>
                <a:gd name="T106" fmla="*/ 0 h 88"/>
                <a:gd name="T107" fmla="*/ 90 w 90"/>
                <a:gd name="T108" fmla="*/ 88 h 8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0" h="88">
                  <a:moveTo>
                    <a:pt x="90" y="44"/>
                  </a:moveTo>
                  <a:lnTo>
                    <a:pt x="90" y="52"/>
                  </a:lnTo>
                  <a:lnTo>
                    <a:pt x="88" y="57"/>
                  </a:lnTo>
                  <a:lnTo>
                    <a:pt x="87" y="60"/>
                  </a:lnTo>
                  <a:lnTo>
                    <a:pt x="84" y="69"/>
                  </a:lnTo>
                  <a:lnTo>
                    <a:pt x="78" y="75"/>
                  </a:lnTo>
                  <a:lnTo>
                    <a:pt x="71" y="80"/>
                  </a:lnTo>
                  <a:lnTo>
                    <a:pt x="63" y="84"/>
                  </a:lnTo>
                  <a:lnTo>
                    <a:pt x="55" y="86"/>
                  </a:lnTo>
                  <a:lnTo>
                    <a:pt x="45" y="88"/>
                  </a:lnTo>
                  <a:lnTo>
                    <a:pt x="38" y="86"/>
                  </a:lnTo>
                  <a:lnTo>
                    <a:pt x="29" y="84"/>
                  </a:lnTo>
                  <a:lnTo>
                    <a:pt x="21" y="80"/>
                  </a:lnTo>
                  <a:lnTo>
                    <a:pt x="15" y="75"/>
                  </a:lnTo>
                  <a:lnTo>
                    <a:pt x="8" y="69"/>
                  </a:lnTo>
                  <a:lnTo>
                    <a:pt x="5" y="60"/>
                  </a:lnTo>
                  <a:lnTo>
                    <a:pt x="2" y="52"/>
                  </a:lnTo>
                  <a:lnTo>
                    <a:pt x="0" y="44"/>
                  </a:lnTo>
                  <a:lnTo>
                    <a:pt x="2" y="35"/>
                  </a:lnTo>
                  <a:lnTo>
                    <a:pt x="4" y="30"/>
                  </a:lnTo>
                  <a:lnTo>
                    <a:pt x="5" y="27"/>
                  </a:lnTo>
                  <a:lnTo>
                    <a:pt x="8" y="19"/>
                  </a:lnTo>
                  <a:lnTo>
                    <a:pt x="15" y="12"/>
                  </a:lnTo>
                  <a:lnTo>
                    <a:pt x="21" y="8"/>
                  </a:lnTo>
                  <a:lnTo>
                    <a:pt x="29" y="3"/>
                  </a:lnTo>
                  <a:lnTo>
                    <a:pt x="38" y="1"/>
                  </a:lnTo>
                  <a:lnTo>
                    <a:pt x="45" y="0"/>
                  </a:lnTo>
                  <a:lnTo>
                    <a:pt x="55" y="1"/>
                  </a:lnTo>
                  <a:lnTo>
                    <a:pt x="63" y="3"/>
                  </a:lnTo>
                  <a:lnTo>
                    <a:pt x="71" y="8"/>
                  </a:lnTo>
                  <a:lnTo>
                    <a:pt x="78" y="12"/>
                  </a:lnTo>
                  <a:lnTo>
                    <a:pt x="84" y="19"/>
                  </a:lnTo>
                  <a:lnTo>
                    <a:pt x="87" y="27"/>
                  </a:lnTo>
                  <a:lnTo>
                    <a:pt x="90" y="35"/>
                  </a:lnTo>
                  <a:lnTo>
                    <a:pt x="90" y="44"/>
                  </a:lnTo>
                  <a:close/>
                </a:path>
              </a:pathLst>
            </a:custGeom>
            <a:solidFill>
              <a:srgbClr val="F561AF"/>
            </a:solidFill>
            <a:ln w="9525">
              <a:noFill/>
              <a:round/>
              <a:headEnd/>
              <a:tailEnd/>
            </a:ln>
          </p:spPr>
          <p:txBody>
            <a:bodyPr/>
            <a:lstStyle/>
            <a:p>
              <a:endParaRPr lang="ru-RU"/>
            </a:p>
          </p:txBody>
        </p:sp>
        <p:sp>
          <p:nvSpPr>
            <p:cNvPr id="23217" name="Freeform 2090"/>
            <p:cNvSpPr>
              <a:spLocks/>
            </p:cNvSpPr>
            <p:nvPr/>
          </p:nvSpPr>
          <p:spPr bwMode="auto">
            <a:xfrm>
              <a:off x="2969" y="3924"/>
              <a:ext cx="47" cy="49"/>
            </a:xfrm>
            <a:custGeom>
              <a:avLst/>
              <a:gdLst>
                <a:gd name="T0" fmla="*/ 47 w 47"/>
                <a:gd name="T1" fmla="*/ 2 h 49"/>
                <a:gd name="T2" fmla="*/ 43 w 47"/>
                <a:gd name="T3" fmla="*/ 19 h 49"/>
                <a:gd name="T4" fmla="*/ 32 w 47"/>
                <a:gd name="T5" fmla="*/ 35 h 49"/>
                <a:gd name="T6" fmla="*/ 17 w 47"/>
                <a:gd name="T7" fmla="*/ 46 h 49"/>
                <a:gd name="T8" fmla="*/ 2 w 47"/>
                <a:gd name="T9" fmla="*/ 49 h 49"/>
                <a:gd name="T10" fmla="*/ 0 w 47"/>
                <a:gd name="T11" fmla="*/ 43 h 49"/>
                <a:gd name="T12" fmla="*/ 16 w 47"/>
                <a:gd name="T13" fmla="*/ 40 h 49"/>
                <a:gd name="T14" fmla="*/ 28 w 47"/>
                <a:gd name="T15" fmla="*/ 30 h 49"/>
                <a:gd name="T16" fmla="*/ 37 w 47"/>
                <a:gd name="T17" fmla="*/ 18 h 49"/>
                <a:gd name="T18" fmla="*/ 41 w 47"/>
                <a:gd name="T19" fmla="*/ 0 h 49"/>
                <a:gd name="T20" fmla="*/ 47 w 47"/>
                <a:gd name="T21" fmla="*/ 2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7"/>
                <a:gd name="T34" fmla="*/ 0 h 49"/>
                <a:gd name="T35" fmla="*/ 47 w 47"/>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7" h="49">
                  <a:moveTo>
                    <a:pt x="47" y="2"/>
                  </a:moveTo>
                  <a:lnTo>
                    <a:pt x="43" y="19"/>
                  </a:lnTo>
                  <a:lnTo>
                    <a:pt x="32" y="35"/>
                  </a:lnTo>
                  <a:lnTo>
                    <a:pt x="17" y="46"/>
                  </a:lnTo>
                  <a:lnTo>
                    <a:pt x="2" y="49"/>
                  </a:lnTo>
                  <a:lnTo>
                    <a:pt x="0" y="43"/>
                  </a:lnTo>
                  <a:lnTo>
                    <a:pt x="16" y="40"/>
                  </a:lnTo>
                  <a:lnTo>
                    <a:pt x="28" y="30"/>
                  </a:lnTo>
                  <a:lnTo>
                    <a:pt x="37" y="18"/>
                  </a:lnTo>
                  <a:lnTo>
                    <a:pt x="41" y="0"/>
                  </a:lnTo>
                  <a:lnTo>
                    <a:pt x="47" y="2"/>
                  </a:lnTo>
                  <a:close/>
                </a:path>
              </a:pathLst>
            </a:custGeom>
            <a:solidFill>
              <a:srgbClr val="F8BDD6"/>
            </a:solidFill>
            <a:ln w="9525">
              <a:noFill/>
              <a:round/>
              <a:headEnd/>
              <a:tailEnd/>
            </a:ln>
          </p:spPr>
          <p:txBody>
            <a:bodyPr/>
            <a:lstStyle/>
            <a:p>
              <a:endParaRPr lang="ru-RU"/>
            </a:p>
          </p:txBody>
        </p:sp>
        <p:sp>
          <p:nvSpPr>
            <p:cNvPr id="23218" name="Freeform 2091"/>
            <p:cNvSpPr>
              <a:spLocks/>
            </p:cNvSpPr>
            <p:nvPr/>
          </p:nvSpPr>
          <p:spPr bwMode="auto">
            <a:xfrm>
              <a:off x="2925" y="3924"/>
              <a:ext cx="48" cy="49"/>
            </a:xfrm>
            <a:custGeom>
              <a:avLst/>
              <a:gdLst>
                <a:gd name="T0" fmla="*/ 48 w 48"/>
                <a:gd name="T1" fmla="*/ 49 h 49"/>
                <a:gd name="T2" fmla="*/ 30 w 48"/>
                <a:gd name="T3" fmla="*/ 46 h 49"/>
                <a:gd name="T4" fmla="*/ 12 w 48"/>
                <a:gd name="T5" fmla="*/ 35 h 49"/>
                <a:gd name="T6" fmla="*/ 7 w 48"/>
                <a:gd name="T7" fmla="*/ 29 h 49"/>
                <a:gd name="T8" fmla="*/ 3 w 48"/>
                <a:gd name="T9" fmla="*/ 21 h 49"/>
                <a:gd name="T10" fmla="*/ 0 w 48"/>
                <a:gd name="T11" fmla="*/ 4 h 49"/>
                <a:gd name="T12" fmla="*/ 5 w 48"/>
                <a:gd name="T13" fmla="*/ 0 h 49"/>
                <a:gd name="T14" fmla="*/ 8 w 48"/>
                <a:gd name="T15" fmla="*/ 18 h 49"/>
                <a:gd name="T16" fmla="*/ 11 w 48"/>
                <a:gd name="T17" fmla="*/ 24 h 49"/>
                <a:gd name="T18" fmla="*/ 18 w 48"/>
                <a:gd name="T19" fmla="*/ 30 h 49"/>
                <a:gd name="T20" fmla="*/ 31 w 48"/>
                <a:gd name="T21" fmla="*/ 40 h 49"/>
                <a:gd name="T22" fmla="*/ 48 w 48"/>
                <a:gd name="T23" fmla="*/ 43 h 49"/>
                <a:gd name="T24" fmla="*/ 48 w 48"/>
                <a:gd name="T25" fmla="*/ 49 h 4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8"/>
                <a:gd name="T40" fmla="*/ 0 h 49"/>
                <a:gd name="T41" fmla="*/ 48 w 48"/>
                <a:gd name="T42" fmla="*/ 49 h 4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8" h="49">
                  <a:moveTo>
                    <a:pt x="48" y="49"/>
                  </a:moveTo>
                  <a:lnTo>
                    <a:pt x="30" y="46"/>
                  </a:lnTo>
                  <a:lnTo>
                    <a:pt x="12" y="35"/>
                  </a:lnTo>
                  <a:lnTo>
                    <a:pt x="7" y="29"/>
                  </a:lnTo>
                  <a:lnTo>
                    <a:pt x="3" y="21"/>
                  </a:lnTo>
                  <a:lnTo>
                    <a:pt x="0" y="4"/>
                  </a:lnTo>
                  <a:lnTo>
                    <a:pt x="5" y="0"/>
                  </a:lnTo>
                  <a:lnTo>
                    <a:pt x="8" y="18"/>
                  </a:lnTo>
                  <a:lnTo>
                    <a:pt x="11" y="24"/>
                  </a:lnTo>
                  <a:lnTo>
                    <a:pt x="18" y="30"/>
                  </a:lnTo>
                  <a:lnTo>
                    <a:pt x="31" y="40"/>
                  </a:lnTo>
                  <a:lnTo>
                    <a:pt x="48" y="43"/>
                  </a:lnTo>
                  <a:lnTo>
                    <a:pt x="48" y="49"/>
                  </a:lnTo>
                  <a:close/>
                </a:path>
              </a:pathLst>
            </a:custGeom>
            <a:solidFill>
              <a:srgbClr val="F8BDD6"/>
            </a:solidFill>
            <a:ln w="9525">
              <a:noFill/>
              <a:round/>
              <a:headEnd/>
              <a:tailEnd/>
            </a:ln>
          </p:spPr>
          <p:txBody>
            <a:bodyPr/>
            <a:lstStyle/>
            <a:p>
              <a:endParaRPr lang="ru-RU"/>
            </a:p>
          </p:txBody>
        </p:sp>
        <p:sp>
          <p:nvSpPr>
            <p:cNvPr id="23219" name="Freeform 2092"/>
            <p:cNvSpPr>
              <a:spLocks/>
            </p:cNvSpPr>
            <p:nvPr/>
          </p:nvSpPr>
          <p:spPr bwMode="auto">
            <a:xfrm>
              <a:off x="2969" y="3966"/>
              <a:ext cx="2" cy="7"/>
            </a:xfrm>
            <a:custGeom>
              <a:avLst/>
              <a:gdLst>
                <a:gd name="T0" fmla="*/ 2 w 2"/>
                <a:gd name="T1" fmla="*/ 7 h 7"/>
                <a:gd name="T2" fmla="*/ 2 w 2"/>
                <a:gd name="T3" fmla="*/ 0 h 7"/>
                <a:gd name="T4" fmla="*/ 0 w 2"/>
                <a:gd name="T5" fmla="*/ 0 h 7"/>
                <a:gd name="T6" fmla="*/ 2 w 2"/>
                <a:gd name="T7" fmla="*/ 7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2" y="7"/>
                  </a:moveTo>
                  <a:lnTo>
                    <a:pt x="2" y="0"/>
                  </a:lnTo>
                  <a:lnTo>
                    <a:pt x="0" y="0"/>
                  </a:lnTo>
                  <a:lnTo>
                    <a:pt x="2" y="7"/>
                  </a:lnTo>
                  <a:close/>
                </a:path>
              </a:pathLst>
            </a:custGeom>
            <a:solidFill>
              <a:srgbClr val="F8BDD6"/>
            </a:solidFill>
            <a:ln w="9525">
              <a:noFill/>
              <a:round/>
              <a:headEnd/>
              <a:tailEnd/>
            </a:ln>
          </p:spPr>
          <p:txBody>
            <a:bodyPr/>
            <a:lstStyle/>
            <a:p>
              <a:endParaRPr lang="ru-RU"/>
            </a:p>
          </p:txBody>
        </p:sp>
        <p:sp>
          <p:nvSpPr>
            <p:cNvPr id="23220" name="Freeform 2093"/>
            <p:cNvSpPr>
              <a:spLocks/>
            </p:cNvSpPr>
            <p:nvPr/>
          </p:nvSpPr>
          <p:spPr bwMode="auto">
            <a:xfrm>
              <a:off x="2925" y="3878"/>
              <a:ext cx="47" cy="48"/>
            </a:xfrm>
            <a:custGeom>
              <a:avLst/>
              <a:gdLst>
                <a:gd name="T0" fmla="*/ 0 w 47"/>
                <a:gd name="T1" fmla="*/ 48 h 48"/>
                <a:gd name="T2" fmla="*/ 3 w 47"/>
                <a:gd name="T3" fmla="*/ 30 h 48"/>
                <a:gd name="T4" fmla="*/ 12 w 47"/>
                <a:gd name="T5" fmla="*/ 15 h 48"/>
                <a:gd name="T6" fmla="*/ 28 w 47"/>
                <a:gd name="T7" fmla="*/ 4 h 48"/>
                <a:gd name="T8" fmla="*/ 47 w 47"/>
                <a:gd name="T9" fmla="*/ 0 h 48"/>
                <a:gd name="T10" fmla="*/ 47 w 47"/>
                <a:gd name="T11" fmla="*/ 5 h 48"/>
                <a:gd name="T12" fmla="*/ 31 w 47"/>
                <a:gd name="T13" fmla="*/ 9 h 48"/>
                <a:gd name="T14" fmla="*/ 18 w 47"/>
                <a:gd name="T15" fmla="*/ 18 h 48"/>
                <a:gd name="T16" fmla="*/ 8 w 47"/>
                <a:gd name="T17" fmla="*/ 33 h 48"/>
                <a:gd name="T18" fmla="*/ 5 w 47"/>
                <a:gd name="T19" fmla="*/ 48 h 48"/>
                <a:gd name="T20" fmla="*/ 0 w 47"/>
                <a:gd name="T21" fmla="*/ 48 h 4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7"/>
                <a:gd name="T34" fmla="*/ 0 h 48"/>
                <a:gd name="T35" fmla="*/ 47 w 47"/>
                <a:gd name="T36" fmla="*/ 48 h 4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7" h="48">
                  <a:moveTo>
                    <a:pt x="0" y="48"/>
                  </a:moveTo>
                  <a:lnTo>
                    <a:pt x="3" y="30"/>
                  </a:lnTo>
                  <a:lnTo>
                    <a:pt x="12" y="15"/>
                  </a:lnTo>
                  <a:lnTo>
                    <a:pt x="28" y="4"/>
                  </a:lnTo>
                  <a:lnTo>
                    <a:pt x="47" y="0"/>
                  </a:lnTo>
                  <a:lnTo>
                    <a:pt x="47" y="5"/>
                  </a:lnTo>
                  <a:lnTo>
                    <a:pt x="31" y="9"/>
                  </a:lnTo>
                  <a:lnTo>
                    <a:pt x="18" y="18"/>
                  </a:lnTo>
                  <a:lnTo>
                    <a:pt x="8" y="33"/>
                  </a:lnTo>
                  <a:lnTo>
                    <a:pt x="5" y="48"/>
                  </a:lnTo>
                  <a:lnTo>
                    <a:pt x="0" y="48"/>
                  </a:lnTo>
                  <a:close/>
                </a:path>
              </a:pathLst>
            </a:custGeom>
            <a:solidFill>
              <a:srgbClr val="F8BDD6"/>
            </a:solidFill>
            <a:ln w="9525">
              <a:noFill/>
              <a:round/>
              <a:headEnd/>
              <a:tailEnd/>
            </a:ln>
          </p:spPr>
          <p:txBody>
            <a:bodyPr/>
            <a:lstStyle/>
            <a:p>
              <a:endParaRPr lang="ru-RU"/>
            </a:p>
          </p:txBody>
        </p:sp>
        <p:sp>
          <p:nvSpPr>
            <p:cNvPr id="23221" name="Freeform 2094"/>
            <p:cNvSpPr>
              <a:spLocks/>
            </p:cNvSpPr>
            <p:nvPr/>
          </p:nvSpPr>
          <p:spPr bwMode="auto">
            <a:xfrm>
              <a:off x="2923" y="3924"/>
              <a:ext cx="5" cy="3"/>
            </a:xfrm>
            <a:custGeom>
              <a:avLst/>
              <a:gdLst>
                <a:gd name="T0" fmla="*/ 0 w 5"/>
                <a:gd name="T1" fmla="*/ 3 h 3"/>
                <a:gd name="T2" fmla="*/ 0 w 5"/>
                <a:gd name="T3" fmla="*/ 2 h 3"/>
                <a:gd name="T4" fmla="*/ 5 w 5"/>
                <a:gd name="T5" fmla="*/ 2 h 3"/>
                <a:gd name="T6" fmla="*/ 5 w 5"/>
                <a:gd name="T7" fmla="*/ 0 h 3"/>
                <a:gd name="T8" fmla="*/ 0 w 5"/>
                <a:gd name="T9" fmla="*/ 3 h 3"/>
                <a:gd name="T10" fmla="*/ 0 60000 65536"/>
                <a:gd name="T11" fmla="*/ 0 60000 65536"/>
                <a:gd name="T12" fmla="*/ 0 60000 65536"/>
                <a:gd name="T13" fmla="*/ 0 60000 65536"/>
                <a:gd name="T14" fmla="*/ 0 60000 65536"/>
                <a:gd name="T15" fmla="*/ 0 w 5"/>
                <a:gd name="T16" fmla="*/ 0 h 3"/>
                <a:gd name="T17" fmla="*/ 5 w 5"/>
                <a:gd name="T18" fmla="*/ 3 h 3"/>
              </a:gdLst>
              <a:ahLst/>
              <a:cxnLst>
                <a:cxn ang="T10">
                  <a:pos x="T0" y="T1"/>
                </a:cxn>
                <a:cxn ang="T11">
                  <a:pos x="T2" y="T3"/>
                </a:cxn>
                <a:cxn ang="T12">
                  <a:pos x="T4" y="T5"/>
                </a:cxn>
                <a:cxn ang="T13">
                  <a:pos x="T6" y="T7"/>
                </a:cxn>
                <a:cxn ang="T14">
                  <a:pos x="T8" y="T9"/>
                </a:cxn>
              </a:cxnLst>
              <a:rect l="T15" t="T16" r="T17" b="T18"/>
              <a:pathLst>
                <a:path w="5" h="3">
                  <a:moveTo>
                    <a:pt x="0" y="3"/>
                  </a:moveTo>
                  <a:lnTo>
                    <a:pt x="0" y="2"/>
                  </a:lnTo>
                  <a:lnTo>
                    <a:pt x="5" y="2"/>
                  </a:lnTo>
                  <a:lnTo>
                    <a:pt x="5" y="0"/>
                  </a:lnTo>
                  <a:lnTo>
                    <a:pt x="0" y="3"/>
                  </a:lnTo>
                  <a:close/>
                </a:path>
              </a:pathLst>
            </a:custGeom>
            <a:solidFill>
              <a:srgbClr val="F8BDD6"/>
            </a:solidFill>
            <a:ln w="9525">
              <a:noFill/>
              <a:round/>
              <a:headEnd/>
              <a:tailEnd/>
            </a:ln>
          </p:spPr>
          <p:txBody>
            <a:bodyPr/>
            <a:lstStyle/>
            <a:p>
              <a:endParaRPr lang="ru-RU"/>
            </a:p>
          </p:txBody>
        </p:sp>
        <p:sp>
          <p:nvSpPr>
            <p:cNvPr id="23222" name="Freeform 2095"/>
            <p:cNvSpPr>
              <a:spLocks/>
            </p:cNvSpPr>
            <p:nvPr/>
          </p:nvSpPr>
          <p:spPr bwMode="auto">
            <a:xfrm>
              <a:off x="2969" y="3879"/>
              <a:ext cx="47" cy="47"/>
            </a:xfrm>
            <a:custGeom>
              <a:avLst/>
              <a:gdLst>
                <a:gd name="T0" fmla="*/ 3 w 47"/>
                <a:gd name="T1" fmla="*/ 0 h 47"/>
                <a:gd name="T2" fmla="*/ 19 w 47"/>
                <a:gd name="T3" fmla="*/ 3 h 47"/>
                <a:gd name="T4" fmla="*/ 32 w 47"/>
                <a:gd name="T5" fmla="*/ 13 h 47"/>
                <a:gd name="T6" fmla="*/ 39 w 47"/>
                <a:gd name="T7" fmla="*/ 19 h 47"/>
                <a:gd name="T8" fmla="*/ 43 w 47"/>
                <a:gd name="T9" fmla="*/ 31 h 47"/>
                <a:gd name="T10" fmla="*/ 47 w 47"/>
                <a:gd name="T11" fmla="*/ 47 h 47"/>
                <a:gd name="T12" fmla="*/ 41 w 47"/>
                <a:gd name="T13" fmla="*/ 47 h 47"/>
                <a:gd name="T14" fmla="*/ 38 w 47"/>
                <a:gd name="T15" fmla="*/ 32 h 47"/>
                <a:gd name="T16" fmla="*/ 34 w 47"/>
                <a:gd name="T17" fmla="*/ 24 h 47"/>
                <a:gd name="T18" fmla="*/ 28 w 47"/>
                <a:gd name="T19" fmla="*/ 17 h 47"/>
                <a:gd name="T20" fmla="*/ 16 w 47"/>
                <a:gd name="T21" fmla="*/ 8 h 47"/>
                <a:gd name="T22" fmla="*/ 0 w 47"/>
                <a:gd name="T23" fmla="*/ 4 h 47"/>
                <a:gd name="T24" fmla="*/ 3 w 47"/>
                <a:gd name="T25" fmla="*/ 0 h 4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7"/>
                <a:gd name="T40" fmla="*/ 0 h 47"/>
                <a:gd name="T41" fmla="*/ 47 w 47"/>
                <a:gd name="T42" fmla="*/ 47 h 4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7" h="47">
                  <a:moveTo>
                    <a:pt x="3" y="0"/>
                  </a:moveTo>
                  <a:lnTo>
                    <a:pt x="19" y="3"/>
                  </a:lnTo>
                  <a:lnTo>
                    <a:pt x="32" y="13"/>
                  </a:lnTo>
                  <a:lnTo>
                    <a:pt x="39" y="19"/>
                  </a:lnTo>
                  <a:lnTo>
                    <a:pt x="43" y="31"/>
                  </a:lnTo>
                  <a:lnTo>
                    <a:pt x="47" y="47"/>
                  </a:lnTo>
                  <a:lnTo>
                    <a:pt x="41" y="47"/>
                  </a:lnTo>
                  <a:lnTo>
                    <a:pt x="38" y="32"/>
                  </a:lnTo>
                  <a:lnTo>
                    <a:pt x="34" y="24"/>
                  </a:lnTo>
                  <a:lnTo>
                    <a:pt x="28" y="17"/>
                  </a:lnTo>
                  <a:lnTo>
                    <a:pt x="16" y="8"/>
                  </a:lnTo>
                  <a:lnTo>
                    <a:pt x="0" y="4"/>
                  </a:lnTo>
                  <a:lnTo>
                    <a:pt x="3" y="0"/>
                  </a:lnTo>
                  <a:close/>
                </a:path>
              </a:pathLst>
            </a:custGeom>
            <a:solidFill>
              <a:srgbClr val="F8BDD6"/>
            </a:solidFill>
            <a:ln w="9525">
              <a:noFill/>
              <a:round/>
              <a:headEnd/>
              <a:tailEnd/>
            </a:ln>
          </p:spPr>
          <p:txBody>
            <a:bodyPr/>
            <a:lstStyle/>
            <a:p>
              <a:endParaRPr lang="ru-RU"/>
            </a:p>
          </p:txBody>
        </p:sp>
        <p:sp>
          <p:nvSpPr>
            <p:cNvPr id="23223" name="Freeform 2096"/>
            <p:cNvSpPr>
              <a:spLocks/>
            </p:cNvSpPr>
            <p:nvPr/>
          </p:nvSpPr>
          <p:spPr bwMode="auto">
            <a:xfrm>
              <a:off x="2971" y="3878"/>
              <a:ext cx="3" cy="5"/>
            </a:xfrm>
            <a:custGeom>
              <a:avLst/>
              <a:gdLst>
                <a:gd name="T0" fmla="*/ 2 w 3"/>
                <a:gd name="T1" fmla="*/ 0 h 5"/>
                <a:gd name="T2" fmla="*/ 3 w 3"/>
                <a:gd name="T3" fmla="*/ 0 h 5"/>
                <a:gd name="T4" fmla="*/ 0 w 3"/>
                <a:gd name="T5" fmla="*/ 5 h 5"/>
                <a:gd name="T6" fmla="*/ 2 w 3"/>
                <a:gd name="T7" fmla="*/ 5 h 5"/>
                <a:gd name="T8" fmla="*/ 2 w 3"/>
                <a:gd name="T9" fmla="*/ 0 h 5"/>
                <a:gd name="T10" fmla="*/ 0 60000 65536"/>
                <a:gd name="T11" fmla="*/ 0 60000 65536"/>
                <a:gd name="T12" fmla="*/ 0 60000 65536"/>
                <a:gd name="T13" fmla="*/ 0 60000 65536"/>
                <a:gd name="T14" fmla="*/ 0 60000 65536"/>
                <a:gd name="T15" fmla="*/ 0 w 3"/>
                <a:gd name="T16" fmla="*/ 0 h 5"/>
                <a:gd name="T17" fmla="*/ 3 w 3"/>
                <a:gd name="T18" fmla="*/ 5 h 5"/>
              </a:gdLst>
              <a:ahLst/>
              <a:cxnLst>
                <a:cxn ang="T10">
                  <a:pos x="T0" y="T1"/>
                </a:cxn>
                <a:cxn ang="T11">
                  <a:pos x="T2" y="T3"/>
                </a:cxn>
                <a:cxn ang="T12">
                  <a:pos x="T4" y="T5"/>
                </a:cxn>
                <a:cxn ang="T13">
                  <a:pos x="T6" y="T7"/>
                </a:cxn>
                <a:cxn ang="T14">
                  <a:pos x="T8" y="T9"/>
                </a:cxn>
              </a:cxnLst>
              <a:rect l="T15" t="T16" r="T17" b="T18"/>
              <a:pathLst>
                <a:path w="3" h="5">
                  <a:moveTo>
                    <a:pt x="2" y="0"/>
                  </a:moveTo>
                  <a:lnTo>
                    <a:pt x="3" y="0"/>
                  </a:lnTo>
                  <a:lnTo>
                    <a:pt x="0" y="5"/>
                  </a:lnTo>
                  <a:lnTo>
                    <a:pt x="2" y="5"/>
                  </a:lnTo>
                  <a:lnTo>
                    <a:pt x="2" y="0"/>
                  </a:lnTo>
                  <a:close/>
                </a:path>
              </a:pathLst>
            </a:custGeom>
            <a:solidFill>
              <a:srgbClr val="F8BDD6"/>
            </a:solidFill>
            <a:ln w="9525">
              <a:noFill/>
              <a:round/>
              <a:headEnd/>
              <a:tailEnd/>
            </a:ln>
          </p:spPr>
          <p:txBody>
            <a:bodyPr/>
            <a:lstStyle/>
            <a:p>
              <a:endParaRPr lang="ru-RU"/>
            </a:p>
          </p:txBody>
        </p:sp>
        <p:sp>
          <p:nvSpPr>
            <p:cNvPr id="23224" name="Freeform 2097"/>
            <p:cNvSpPr>
              <a:spLocks/>
            </p:cNvSpPr>
            <p:nvPr/>
          </p:nvSpPr>
          <p:spPr bwMode="auto">
            <a:xfrm>
              <a:off x="3011" y="3924"/>
              <a:ext cx="6" cy="2"/>
            </a:xfrm>
            <a:custGeom>
              <a:avLst/>
              <a:gdLst>
                <a:gd name="T0" fmla="*/ 6 w 6"/>
                <a:gd name="T1" fmla="*/ 2 h 2"/>
                <a:gd name="T2" fmla="*/ 0 w 6"/>
                <a:gd name="T3" fmla="*/ 0 h 2"/>
                <a:gd name="T4" fmla="*/ 0 w 6"/>
                <a:gd name="T5" fmla="*/ 2 h 2"/>
                <a:gd name="T6" fmla="*/ 6 w 6"/>
                <a:gd name="T7" fmla="*/ 2 h 2"/>
                <a:gd name="T8" fmla="*/ 0 60000 65536"/>
                <a:gd name="T9" fmla="*/ 0 60000 65536"/>
                <a:gd name="T10" fmla="*/ 0 60000 65536"/>
                <a:gd name="T11" fmla="*/ 0 60000 65536"/>
                <a:gd name="T12" fmla="*/ 0 w 6"/>
                <a:gd name="T13" fmla="*/ 0 h 2"/>
                <a:gd name="T14" fmla="*/ 6 w 6"/>
                <a:gd name="T15" fmla="*/ 2 h 2"/>
              </a:gdLst>
              <a:ahLst/>
              <a:cxnLst>
                <a:cxn ang="T8">
                  <a:pos x="T0" y="T1"/>
                </a:cxn>
                <a:cxn ang="T9">
                  <a:pos x="T2" y="T3"/>
                </a:cxn>
                <a:cxn ang="T10">
                  <a:pos x="T4" y="T5"/>
                </a:cxn>
                <a:cxn ang="T11">
                  <a:pos x="T6" y="T7"/>
                </a:cxn>
              </a:cxnLst>
              <a:rect l="T12" t="T13" r="T14" b="T15"/>
              <a:pathLst>
                <a:path w="6" h="2">
                  <a:moveTo>
                    <a:pt x="6" y="2"/>
                  </a:moveTo>
                  <a:lnTo>
                    <a:pt x="0" y="0"/>
                  </a:lnTo>
                  <a:lnTo>
                    <a:pt x="0" y="2"/>
                  </a:lnTo>
                  <a:lnTo>
                    <a:pt x="6" y="2"/>
                  </a:lnTo>
                  <a:close/>
                </a:path>
              </a:pathLst>
            </a:custGeom>
            <a:solidFill>
              <a:srgbClr val="F8BDD6"/>
            </a:solidFill>
            <a:ln w="9525">
              <a:noFill/>
              <a:round/>
              <a:headEnd/>
              <a:tailEnd/>
            </a:ln>
          </p:spPr>
          <p:txBody>
            <a:bodyPr/>
            <a:lstStyle/>
            <a:p>
              <a:endParaRPr lang="ru-RU"/>
            </a:p>
          </p:txBody>
        </p:sp>
        <p:sp>
          <p:nvSpPr>
            <p:cNvPr id="23225" name="Freeform 2098"/>
            <p:cNvSpPr>
              <a:spLocks/>
            </p:cNvSpPr>
            <p:nvPr/>
          </p:nvSpPr>
          <p:spPr bwMode="auto">
            <a:xfrm>
              <a:off x="2761" y="3883"/>
              <a:ext cx="89" cy="88"/>
            </a:xfrm>
            <a:custGeom>
              <a:avLst/>
              <a:gdLst>
                <a:gd name="T0" fmla="*/ 89 w 89"/>
                <a:gd name="T1" fmla="*/ 45 h 88"/>
                <a:gd name="T2" fmla="*/ 87 w 89"/>
                <a:gd name="T3" fmla="*/ 53 h 88"/>
                <a:gd name="T4" fmla="*/ 87 w 89"/>
                <a:gd name="T5" fmla="*/ 58 h 88"/>
                <a:gd name="T6" fmla="*/ 86 w 89"/>
                <a:gd name="T7" fmla="*/ 61 h 88"/>
                <a:gd name="T8" fmla="*/ 81 w 89"/>
                <a:gd name="T9" fmla="*/ 69 h 88"/>
                <a:gd name="T10" fmla="*/ 76 w 89"/>
                <a:gd name="T11" fmla="*/ 75 h 88"/>
                <a:gd name="T12" fmla="*/ 70 w 89"/>
                <a:gd name="T13" fmla="*/ 81 h 88"/>
                <a:gd name="T14" fmla="*/ 61 w 89"/>
                <a:gd name="T15" fmla="*/ 85 h 88"/>
                <a:gd name="T16" fmla="*/ 53 w 89"/>
                <a:gd name="T17" fmla="*/ 87 h 88"/>
                <a:gd name="T18" fmla="*/ 44 w 89"/>
                <a:gd name="T19" fmla="*/ 88 h 88"/>
                <a:gd name="T20" fmla="*/ 34 w 89"/>
                <a:gd name="T21" fmla="*/ 87 h 88"/>
                <a:gd name="T22" fmla="*/ 27 w 89"/>
                <a:gd name="T23" fmla="*/ 85 h 88"/>
                <a:gd name="T24" fmla="*/ 19 w 89"/>
                <a:gd name="T25" fmla="*/ 81 h 88"/>
                <a:gd name="T26" fmla="*/ 12 w 89"/>
                <a:gd name="T27" fmla="*/ 76 h 88"/>
                <a:gd name="T28" fmla="*/ 7 w 89"/>
                <a:gd name="T29" fmla="*/ 69 h 88"/>
                <a:gd name="T30" fmla="*/ 2 w 89"/>
                <a:gd name="T31" fmla="*/ 61 h 88"/>
                <a:gd name="T32" fmla="*/ 1 w 89"/>
                <a:gd name="T33" fmla="*/ 53 h 88"/>
                <a:gd name="T34" fmla="*/ 0 w 89"/>
                <a:gd name="T35" fmla="*/ 45 h 88"/>
                <a:gd name="T36" fmla="*/ 1 w 89"/>
                <a:gd name="T37" fmla="*/ 35 h 88"/>
                <a:gd name="T38" fmla="*/ 1 w 89"/>
                <a:gd name="T39" fmla="*/ 31 h 88"/>
                <a:gd name="T40" fmla="*/ 2 w 89"/>
                <a:gd name="T41" fmla="*/ 28 h 88"/>
                <a:gd name="T42" fmla="*/ 7 w 89"/>
                <a:gd name="T43" fmla="*/ 20 h 88"/>
                <a:gd name="T44" fmla="*/ 12 w 89"/>
                <a:gd name="T45" fmla="*/ 13 h 88"/>
                <a:gd name="T46" fmla="*/ 19 w 89"/>
                <a:gd name="T47" fmla="*/ 8 h 88"/>
                <a:gd name="T48" fmla="*/ 26 w 89"/>
                <a:gd name="T49" fmla="*/ 3 h 88"/>
                <a:gd name="T50" fmla="*/ 34 w 89"/>
                <a:gd name="T51" fmla="*/ 2 h 88"/>
                <a:gd name="T52" fmla="*/ 44 w 89"/>
                <a:gd name="T53" fmla="*/ 0 h 88"/>
                <a:gd name="T54" fmla="*/ 53 w 89"/>
                <a:gd name="T55" fmla="*/ 2 h 88"/>
                <a:gd name="T56" fmla="*/ 61 w 89"/>
                <a:gd name="T57" fmla="*/ 3 h 88"/>
                <a:gd name="T58" fmla="*/ 70 w 89"/>
                <a:gd name="T59" fmla="*/ 8 h 88"/>
                <a:gd name="T60" fmla="*/ 76 w 89"/>
                <a:gd name="T61" fmla="*/ 13 h 88"/>
                <a:gd name="T62" fmla="*/ 81 w 89"/>
                <a:gd name="T63" fmla="*/ 20 h 88"/>
                <a:gd name="T64" fmla="*/ 86 w 89"/>
                <a:gd name="T65" fmla="*/ 27 h 88"/>
                <a:gd name="T66" fmla="*/ 87 w 89"/>
                <a:gd name="T67" fmla="*/ 35 h 88"/>
                <a:gd name="T68" fmla="*/ 89 w 89"/>
                <a:gd name="T69" fmla="*/ 45 h 8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89"/>
                <a:gd name="T106" fmla="*/ 0 h 88"/>
                <a:gd name="T107" fmla="*/ 89 w 89"/>
                <a:gd name="T108" fmla="*/ 88 h 8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89" h="88">
                  <a:moveTo>
                    <a:pt x="89" y="45"/>
                  </a:moveTo>
                  <a:lnTo>
                    <a:pt x="87" y="53"/>
                  </a:lnTo>
                  <a:lnTo>
                    <a:pt x="87" y="58"/>
                  </a:lnTo>
                  <a:lnTo>
                    <a:pt x="86" y="61"/>
                  </a:lnTo>
                  <a:lnTo>
                    <a:pt x="81" y="69"/>
                  </a:lnTo>
                  <a:lnTo>
                    <a:pt x="76" y="75"/>
                  </a:lnTo>
                  <a:lnTo>
                    <a:pt x="70" y="81"/>
                  </a:lnTo>
                  <a:lnTo>
                    <a:pt x="61" y="85"/>
                  </a:lnTo>
                  <a:lnTo>
                    <a:pt x="53" y="87"/>
                  </a:lnTo>
                  <a:lnTo>
                    <a:pt x="44" y="88"/>
                  </a:lnTo>
                  <a:lnTo>
                    <a:pt x="34" y="87"/>
                  </a:lnTo>
                  <a:lnTo>
                    <a:pt x="27" y="85"/>
                  </a:lnTo>
                  <a:lnTo>
                    <a:pt x="19" y="81"/>
                  </a:lnTo>
                  <a:lnTo>
                    <a:pt x="12" y="76"/>
                  </a:lnTo>
                  <a:lnTo>
                    <a:pt x="7" y="69"/>
                  </a:lnTo>
                  <a:lnTo>
                    <a:pt x="2" y="61"/>
                  </a:lnTo>
                  <a:lnTo>
                    <a:pt x="1" y="53"/>
                  </a:lnTo>
                  <a:lnTo>
                    <a:pt x="0" y="45"/>
                  </a:lnTo>
                  <a:lnTo>
                    <a:pt x="1" y="35"/>
                  </a:lnTo>
                  <a:lnTo>
                    <a:pt x="1" y="31"/>
                  </a:lnTo>
                  <a:lnTo>
                    <a:pt x="2" y="28"/>
                  </a:lnTo>
                  <a:lnTo>
                    <a:pt x="7" y="20"/>
                  </a:lnTo>
                  <a:lnTo>
                    <a:pt x="12" y="13"/>
                  </a:lnTo>
                  <a:lnTo>
                    <a:pt x="19" y="8"/>
                  </a:lnTo>
                  <a:lnTo>
                    <a:pt x="26" y="3"/>
                  </a:lnTo>
                  <a:lnTo>
                    <a:pt x="34" y="2"/>
                  </a:lnTo>
                  <a:lnTo>
                    <a:pt x="44" y="0"/>
                  </a:lnTo>
                  <a:lnTo>
                    <a:pt x="53" y="2"/>
                  </a:lnTo>
                  <a:lnTo>
                    <a:pt x="61" y="3"/>
                  </a:lnTo>
                  <a:lnTo>
                    <a:pt x="70" y="8"/>
                  </a:lnTo>
                  <a:lnTo>
                    <a:pt x="76" y="13"/>
                  </a:lnTo>
                  <a:lnTo>
                    <a:pt x="81" y="20"/>
                  </a:lnTo>
                  <a:lnTo>
                    <a:pt x="86" y="27"/>
                  </a:lnTo>
                  <a:lnTo>
                    <a:pt x="87" y="35"/>
                  </a:lnTo>
                  <a:lnTo>
                    <a:pt x="89" y="45"/>
                  </a:lnTo>
                  <a:close/>
                </a:path>
              </a:pathLst>
            </a:custGeom>
            <a:solidFill>
              <a:srgbClr val="F561AF"/>
            </a:solidFill>
            <a:ln w="9525">
              <a:noFill/>
              <a:round/>
              <a:headEnd/>
              <a:tailEnd/>
            </a:ln>
          </p:spPr>
          <p:txBody>
            <a:bodyPr/>
            <a:lstStyle/>
            <a:p>
              <a:endParaRPr lang="ru-RU"/>
            </a:p>
          </p:txBody>
        </p:sp>
        <p:sp>
          <p:nvSpPr>
            <p:cNvPr id="23226" name="Freeform 2099"/>
            <p:cNvSpPr>
              <a:spLocks/>
            </p:cNvSpPr>
            <p:nvPr/>
          </p:nvSpPr>
          <p:spPr bwMode="auto">
            <a:xfrm>
              <a:off x="2802" y="3926"/>
              <a:ext cx="49" cy="49"/>
            </a:xfrm>
            <a:custGeom>
              <a:avLst/>
              <a:gdLst>
                <a:gd name="T0" fmla="*/ 49 w 49"/>
                <a:gd name="T1" fmla="*/ 1 h 49"/>
                <a:gd name="T2" fmla="*/ 47 w 49"/>
                <a:gd name="T3" fmla="*/ 19 h 49"/>
                <a:gd name="T4" fmla="*/ 36 w 49"/>
                <a:gd name="T5" fmla="*/ 35 h 49"/>
                <a:gd name="T6" fmla="*/ 19 w 49"/>
                <a:gd name="T7" fmla="*/ 46 h 49"/>
                <a:gd name="T8" fmla="*/ 2 w 49"/>
                <a:gd name="T9" fmla="*/ 49 h 49"/>
                <a:gd name="T10" fmla="*/ 0 w 49"/>
                <a:gd name="T11" fmla="*/ 43 h 49"/>
                <a:gd name="T12" fmla="*/ 19 w 49"/>
                <a:gd name="T13" fmla="*/ 39 h 49"/>
                <a:gd name="T14" fmla="*/ 31 w 49"/>
                <a:gd name="T15" fmla="*/ 30 h 49"/>
                <a:gd name="T16" fmla="*/ 40 w 49"/>
                <a:gd name="T17" fmla="*/ 18 h 49"/>
                <a:gd name="T18" fmla="*/ 44 w 49"/>
                <a:gd name="T19" fmla="*/ 0 h 49"/>
                <a:gd name="T20" fmla="*/ 49 w 49"/>
                <a:gd name="T21" fmla="*/ 1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9"/>
                <a:gd name="T34" fmla="*/ 0 h 49"/>
                <a:gd name="T35" fmla="*/ 49 w 49"/>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9" h="49">
                  <a:moveTo>
                    <a:pt x="49" y="1"/>
                  </a:moveTo>
                  <a:lnTo>
                    <a:pt x="47" y="19"/>
                  </a:lnTo>
                  <a:lnTo>
                    <a:pt x="36" y="35"/>
                  </a:lnTo>
                  <a:lnTo>
                    <a:pt x="19" y="46"/>
                  </a:lnTo>
                  <a:lnTo>
                    <a:pt x="2" y="49"/>
                  </a:lnTo>
                  <a:lnTo>
                    <a:pt x="0" y="43"/>
                  </a:lnTo>
                  <a:lnTo>
                    <a:pt x="19" y="39"/>
                  </a:lnTo>
                  <a:lnTo>
                    <a:pt x="31" y="30"/>
                  </a:lnTo>
                  <a:lnTo>
                    <a:pt x="40" y="18"/>
                  </a:lnTo>
                  <a:lnTo>
                    <a:pt x="44" y="0"/>
                  </a:lnTo>
                  <a:lnTo>
                    <a:pt x="49" y="1"/>
                  </a:lnTo>
                  <a:close/>
                </a:path>
              </a:pathLst>
            </a:custGeom>
            <a:solidFill>
              <a:srgbClr val="F8BDD6"/>
            </a:solidFill>
            <a:ln w="9525">
              <a:noFill/>
              <a:round/>
              <a:headEnd/>
              <a:tailEnd/>
            </a:ln>
          </p:spPr>
          <p:txBody>
            <a:bodyPr/>
            <a:lstStyle/>
            <a:p>
              <a:endParaRPr lang="ru-RU"/>
            </a:p>
          </p:txBody>
        </p:sp>
        <p:sp>
          <p:nvSpPr>
            <p:cNvPr id="23227" name="Freeform 2100"/>
            <p:cNvSpPr>
              <a:spLocks/>
            </p:cNvSpPr>
            <p:nvPr/>
          </p:nvSpPr>
          <p:spPr bwMode="auto">
            <a:xfrm>
              <a:off x="2757" y="3926"/>
              <a:ext cx="48" cy="49"/>
            </a:xfrm>
            <a:custGeom>
              <a:avLst/>
              <a:gdLst>
                <a:gd name="T0" fmla="*/ 48 w 48"/>
                <a:gd name="T1" fmla="*/ 49 h 49"/>
                <a:gd name="T2" fmla="*/ 31 w 48"/>
                <a:gd name="T3" fmla="*/ 46 h 49"/>
                <a:gd name="T4" fmla="*/ 14 w 48"/>
                <a:gd name="T5" fmla="*/ 35 h 49"/>
                <a:gd name="T6" fmla="*/ 8 w 48"/>
                <a:gd name="T7" fmla="*/ 29 h 49"/>
                <a:gd name="T8" fmla="*/ 4 w 48"/>
                <a:gd name="T9" fmla="*/ 21 h 49"/>
                <a:gd name="T10" fmla="*/ 0 w 48"/>
                <a:gd name="T11" fmla="*/ 3 h 49"/>
                <a:gd name="T12" fmla="*/ 6 w 48"/>
                <a:gd name="T13" fmla="*/ 0 h 49"/>
                <a:gd name="T14" fmla="*/ 8 w 48"/>
                <a:gd name="T15" fmla="*/ 18 h 49"/>
                <a:gd name="T16" fmla="*/ 14 w 48"/>
                <a:gd name="T17" fmla="*/ 24 h 49"/>
                <a:gd name="T18" fmla="*/ 18 w 48"/>
                <a:gd name="T19" fmla="*/ 30 h 49"/>
                <a:gd name="T20" fmla="*/ 33 w 48"/>
                <a:gd name="T21" fmla="*/ 39 h 49"/>
                <a:gd name="T22" fmla="*/ 48 w 48"/>
                <a:gd name="T23" fmla="*/ 43 h 49"/>
                <a:gd name="T24" fmla="*/ 48 w 48"/>
                <a:gd name="T25" fmla="*/ 49 h 4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8"/>
                <a:gd name="T40" fmla="*/ 0 h 49"/>
                <a:gd name="T41" fmla="*/ 48 w 48"/>
                <a:gd name="T42" fmla="*/ 49 h 4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8" h="49">
                  <a:moveTo>
                    <a:pt x="48" y="49"/>
                  </a:moveTo>
                  <a:lnTo>
                    <a:pt x="31" y="46"/>
                  </a:lnTo>
                  <a:lnTo>
                    <a:pt x="14" y="35"/>
                  </a:lnTo>
                  <a:lnTo>
                    <a:pt x="8" y="29"/>
                  </a:lnTo>
                  <a:lnTo>
                    <a:pt x="4" y="21"/>
                  </a:lnTo>
                  <a:lnTo>
                    <a:pt x="0" y="3"/>
                  </a:lnTo>
                  <a:lnTo>
                    <a:pt x="6" y="0"/>
                  </a:lnTo>
                  <a:lnTo>
                    <a:pt x="8" y="18"/>
                  </a:lnTo>
                  <a:lnTo>
                    <a:pt x="14" y="24"/>
                  </a:lnTo>
                  <a:lnTo>
                    <a:pt x="18" y="30"/>
                  </a:lnTo>
                  <a:lnTo>
                    <a:pt x="33" y="39"/>
                  </a:lnTo>
                  <a:lnTo>
                    <a:pt x="48" y="43"/>
                  </a:lnTo>
                  <a:lnTo>
                    <a:pt x="48" y="49"/>
                  </a:lnTo>
                  <a:close/>
                </a:path>
              </a:pathLst>
            </a:custGeom>
            <a:solidFill>
              <a:srgbClr val="F8BDD6"/>
            </a:solidFill>
            <a:ln w="9525">
              <a:noFill/>
              <a:round/>
              <a:headEnd/>
              <a:tailEnd/>
            </a:ln>
          </p:spPr>
          <p:txBody>
            <a:bodyPr/>
            <a:lstStyle/>
            <a:p>
              <a:endParaRPr lang="ru-RU"/>
            </a:p>
          </p:txBody>
        </p:sp>
        <p:sp>
          <p:nvSpPr>
            <p:cNvPr id="23228" name="Freeform 2101"/>
            <p:cNvSpPr>
              <a:spLocks/>
            </p:cNvSpPr>
            <p:nvPr/>
          </p:nvSpPr>
          <p:spPr bwMode="auto">
            <a:xfrm>
              <a:off x="2802" y="3968"/>
              <a:ext cx="2" cy="7"/>
            </a:xfrm>
            <a:custGeom>
              <a:avLst/>
              <a:gdLst>
                <a:gd name="T0" fmla="*/ 2 w 2"/>
                <a:gd name="T1" fmla="*/ 7 h 7"/>
                <a:gd name="T2" fmla="*/ 2 w 2"/>
                <a:gd name="T3" fmla="*/ 0 h 7"/>
                <a:gd name="T4" fmla="*/ 0 w 2"/>
                <a:gd name="T5" fmla="*/ 0 h 7"/>
                <a:gd name="T6" fmla="*/ 2 w 2"/>
                <a:gd name="T7" fmla="*/ 7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2" y="7"/>
                  </a:moveTo>
                  <a:lnTo>
                    <a:pt x="2" y="0"/>
                  </a:lnTo>
                  <a:lnTo>
                    <a:pt x="0" y="0"/>
                  </a:lnTo>
                  <a:lnTo>
                    <a:pt x="2" y="7"/>
                  </a:lnTo>
                  <a:close/>
                </a:path>
              </a:pathLst>
            </a:custGeom>
            <a:solidFill>
              <a:srgbClr val="F8BDD6"/>
            </a:solidFill>
            <a:ln w="9525">
              <a:noFill/>
              <a:round/>
              <a:headEnd/>
              <a:tailEnd/>
            </a:ln>
          </p:spPr>
          <p:txBody>
            <a:bodyPr/>
            <a:lstStyle/>
            <a:p>
              <a:endParaRPr lang="ru-RU"/>
            </a:p>
          </p:txBody>
        </p:sp>
        <p:sp>
          <p:nvSpPr>
            <p:cNvPr id="23229" name="Freeform 2102"/>
            <p:cNvSpPr>
              <a:spLocks/>
            </p:cNvSpPr>
            <p:nvPr/>
          </p:nvSpPr>
          <p:spPr bwMode="auto">
            <a:xfrm>
              <a:off x="2758" y="3880"/>
              <a:ext cx="47" cy="47"/>
            </a:xfrm>
            <a:custGeom>
              <a:avLst/>
              <a:gdLst>
                <a:gd name="T0" fmla="*/ 0 w 47"/>
                <a:gd name="T1" fmla="*/ 47 h 47"/>
                <a:gd name="T2" fmla="*/ 3 w 47"/>
                <a:gd name="T3" fmla="*/ 30 h 47"/>
                <a:gd name="T4" fmla="*/ 13 w 47"/>
                <a:gd name="T5" fmla="*/ 14 h 47"/>
                <a:gd name="T6" fmla="*/ 28 w 47"/>
                <a:gd name="T7" fmla="*/ 4 h 47"/>
                <a:gd name="T8" fmla="*/ 47 w 47"/>
                <a:gd name="T9" fmla="*/ 0 h 47"/>
                <a:gd name="T10" fmla="*/ 47 w 47"/>
                <a:gd name="T11" fmla="*/ 5 h 47"/>
                <a:gd name="T12" fmla="*/ 32 w 47"/>
                <a:gd name="T13" fmla="*/ 8 h 47"/>
                <a:gd name="T14" fmla="*/ 17 w 47"/>
                <a:gd name="T15" fmla="*/ 18 h 47"/>
                <a:gd name="T16" fmla="*/ 7 w 47"/>
                <a:gd name="T17" fmla="*/ 33 h 47"/>
                <a:gd name="T18" fmla="*/ 5 w 47"/>
                <a:gd name="T19" fmla="*/ 47 h 47"/>
                <a:gd name="T20" fmla="*/ 0 w 47"/>
                <a:gd name="T21" fmla="*/ 47 h 4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7"/>
                <a:gd name="T34" fmla="*/ 0 h 47"/>
                <a:gd name="T35" fmla="*/ 47 w 47"/>
                <a:gd name="T36" fmla="*/ 47 h 4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7" h="47">
                  <a:moveTo>
                    <a:pt x="0" y="47"/>
                  </a:moveTo>
                  <a:lnTo>
                    <a:pt x="3" y="30"/>
                  </a:lnTo>
                  <a:lnTo>
                    <a:pt x="13" y="14"/>
                  </a:lnTo>
                  <a:lnTo>
                    <a:pt x="28" y="4"/>
                  </a:lnTo>
                  <a:lnTo>
                    <a:pt x="47" y="0"/>
                  </a:lnTo>
                  <a:lnTo>
                    <a:pt x="47" y="5"/>
                  </a:lnTo>
                  <a:lnTo>
                    <a:pt x="32" y="8"/>
                  </a:lnTo>
                  <a:lnTo>
                    <a:pt x="17" y="18"/>
                  </a:lnTo>
                  <a:lnTo>
                    <a:pt x="7" y="33"/>
                  </a:lnTo>
                  <a:lnTo>
                    <a:pt x="5" y="47"/>
                  </a:lnTo>
                  <a:lnTo>
                    <a:pt x="0" y="47"/>
                  </a:lnTo>
                  <a:close/>
                </a:path>
              </a:pathLst>
            </a:custGeom>
            <a:solidFill>
              <a:srgbClr val="F8BDD6"/>
            </a:solidFill>
            <a:ln w="9525">
              <a:noFill/>
              <a:round/>
              <a:headEnd/>
              <a:tailEnd/>
            </a:ln>
          </p:spPr>
          <p:txBody>
            <a:bodyPr/>
            <a:lstStyle/>
            <a:p>
              <a:endParaRPr lang="ru-RU"/>
            </a:p>
          </p:txBody>
        </p:sp>
        <p:sp>
          <p:nvSpPr>
            <p:cNvPr id="23230" name="Freeform 2103"/>
            <p:cNvSpPr>
              <a:spLocks/>
            </p:cNvSpPr>
            <p:nvPr/>
          </p:nvSpPr>
          <p:spPr bwMode="auto">
            <a:xfrm>
              <a:off x="2756" y="3926"/>
              <a:ext cx="5" cy="3"/>
            </a:xfrm>
            <a:custGeom>
              <a:avLst/>
              <a:gdLst>
                <a:gd name="T0" fmla="*/ 0 w 5"/>
                <a:gd name="T1" fmla="*/ 3 h 3"/>
                <a:gd name="T2" fmla="*/ 0 w 5"/>
                <a:gd name="T3" fmla="*/ 1 h 3"/>
                <a:gd name="T4" fmla="*/ 5 w 5"/>
                <a:gd name="T5" fmla="*/ 1 h 3"/>
                <a:gd name="T6" fmla="*/ 5 w 5"/>
                <a:gd name="T7" fmla="*/ 0 h 3"/>
                <a:gd name="T8" fmla="*/ 0 w 5"/>
                <a:gd name="T9" fmla="*/ 3 h 3"/>
                <a:gd name="T10" fmla="*/ 0 60000 65536"/>
                <a:gd name="T11" fmla="*/ 0 60000 65536"/>
                <a:gd name="T12" fmla="*/ 0 60000 65536"/>
                <a:gd name="T13" fmla="*/ 0 60000 65536"/>
                <a:gd name="T14" fmla="*/ 0 60000 65536"/>
                <a:gd name="T15" fmla="*/ 0 w 5"/>
                <a:gd name="T16" fmla="*/ 0 h 3"/>
                <a:gd name="T17" fmla="*/ 5 w 5"/>
                <a:gd name="T18" fmla="*/ 3 h 3"/>
              </a:gdLst>
              <a:ahLst/>
              <a:cxnLst>
                <a:cxn ang="T10">
                  <a:pos x="T0" y="T1"/>
                </a:cxn>
                <a:cxn ang="T11">
                  <a:pos x="T2" y="T3"/>
                </a:cxn>
                <a:cxn ang="T12">
                  <a:pos x="T4" y="T5"/>
                </a:cxn>
                <a:cxn ang="T13">
                  <a:pos x="T6" y="T7"/>
                </a:cxn>
                <a:cxn ang="T14">
                  <a:pos x="T8" y="T9"/>
                </a:cxn>
              </a:cxnLst>
              <a:rect l="T15" t="T16" r="T17" b="T18"/>
              <a:pathLst>
                <a:path w="5" h="3">
                  <a:moveTo>
                    <a:pt x="0" y="3"/>
                  </a:moveTo>
                  <a:lnTo>
                    <a:pt x="0" y="1"/>
                  </a:lnTo>
                  <a:lnTo>
                    <a:pt x="5" y="1"/>
                  </a:lnTo>
                  <a:lnTo>
                    <a:pt x="5" y="0"/>
                  </a:lnTo>
                  <a:lnTo>
                    <a:pt x="0" y="3"/>
                  </a:lnTo>
                  <a:close/>
                </a:path>
              </a:pathLst>
            </a:custGeom>
            <a:solidFill>
              <a:srgbClr val="F8BDD6"/>
            </a:solidFill>
            <a:ln w="9525">
              <a:noFill/>
              <a:round/>
              <a:headEnd/>
              <a:tailEnd/>
            </a:ln>
          </p:spPr>
          <p:txBody>
            <a:bodyPr/>
            <a:lstStyle/>
            <a:p>
              <a:endParaRPr lang="ru-RU"/>
            </a:p>
          </p:txBody>
        </p:sp>
        <p:sp>
          <p:nvSpPr>
            <p:cNvPr id="23231" name="Freeform 2104"/>
            <p:cNvSpPr>
              <a:spLocks/>
            </p:cNvSpPr>
            <p:nvPr/>
          </p:nvSpPr>
          <p:spPr bwMode="auto">
            <a:xfrm>
              <a:off x="2802" y="3880"/>
              <a:ext cx="50" cy="47"/>
            </a:xfrm>
            <a:custGeom>
              <a:avLst/>
              <a:gdLst>
                <a:gd name="T0" fmla="*/ 4 w 50"/>
                <a:gd name="T1" fmla="*/ 0 h 47"/>
                <a:gd name="T2" fmla="*/ 21 w 50"/>
                <a:gd name="T3" fmla="*/ 4 h 47"/>
                <a:gd name="T4" fmla="*/ 36 w 50"/>
                <a:gd name="T5" fmla="*/ 14 h 47"/>
                <a:gd name="T6" fmla="*/ 40 w 50"/>
                <a:gd name="T7" fmla="*/ 20 h 47"/>
                <a:gd name="T8" fmla="*/ 47 w 50"/>
                <a:gd name="T9" fmla="*/ 31 h 47"/>
                <a:gd name="T10" fmla="*/ 50 w 50"/>
                <a:gd name="T11" fmla="*/ 47 h 47"/>
                <a:gd name="T12" fmla="*/ 44 w 50"/>
                <a:gd name="T13" fmla="*/ 47 h 47"/>
                <a:gd name="T14" fmla="*/ 40 w 50"/>
                <a:gd name="T15" fmla="*/ 33 h 47"/>
                <a:gd name="T16" fmla="*/ 36 w 50"/>
                <a:gd name="T17" fmla="*/ 24 h 47"/>
                <a:gd name="T18" fmla="*/ 31 w 50"/>
                <a:gd name="T19" fmla="*/ 18 h 47"/>
                <a:gd name="T20" fmla="*/ 19 w 50"/>
                <a:gd name="T21" fmla="*/ 8 h 47"/>
                <a:gd name="T22" fmla="*/ 0 w 50"/>
                <a:gd name="T23" fmla="*/ 5 h 47"/>
                <a:gd name="T24" fmla="*/ 4 w 50"/>
                <a:gd name="T25" fmla="*/ 0 h 4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47"/>
                <a:gd name="T41" fmla="*/ 50 w 50"/>
                <a:gd name="T42" fmla="*/ 47 h 4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47">
                  <a:moveTo>
                    <a:pt x="4" y="0"/>
                  </a:moveTo>
                  <a:lnTo>
                    <a:pt x="21" y="4"/>
                  </a:lnTo>
                  <a:lnTo>
                    <a:pt x="36" y="14"/>
                  </a:lnTo>
                  <a:lnTo>
                    <a:pt x="40" y="20"/>
                  </a:lnTo>
                  <a:lnTo>
                    <a:pt x="47" y="31"/>
                  </a:lnTo>
                  <a:lnTo>
                    <a:pt x="50" y="47"/>
                  </a:lnTo>
                  <a:lnTo>
                    <a:pt x="44" y="47"/>
                  </a:lnTo>
                  <a:lnTo>
                    <a:pt x="40" y="33"/>
                  </a:lnTo>
                  <a:lnTo>
                    <a:pt x="36" y="24"/>
                  </a:lnTo>
                  <a:lnTo>
                    <a:pt x="31" y="18"/>
                  </a:lnTo>
                  <a:lnTo>
                    <a:pt x="19" y="8"/>
                  </a:lnTo>
                  <a:lnTo>
                    <a:pt x="0" y="5"/>
                  </a:lnTo>
                  <a:lnTo>
                    <a:pt x="4" y="0"/>
                  </a:lnTo>
                  <a:close/>
                </a:path>
              </a:pathLst>
            </a:custGeom>
            <a:solidFill>
              <a:srgbClr val="F8BDD6"/>
            </a:solidFill>
            <a:ln w="9525">
              <a:noFill/>
              <a:round/>
              <a:headEnd/>
              <a:tailEnd/>
            </a:ln>
          </p:spPr>
          <p:txBody>
            <a:bodyPr/>
            <a:lstStyle/>
            <a:p>
              <a:endParaRPr lang="ru-RU"/>
            </a:p>
          </p:txBody>
        </p:sp>
        <p:sp>
          <p:nvSpPr>
            <p:cNvPr id="23232" name="Freeform 2105"/>
            <p:cNvSpPr>
              <a:spLocks/>
            </p:cNvSpPr>
            <p:nvPr/>
          </p:nvSpPr>
          <p:spPr bwMode="auto">
            <a:xfrm>
              <a:off x="2804" y="3880"/>
              <a:ext cx="3" cy="5"/>
            </a:xfrm>
            <a:custGeom>
              <a:avLst/>
              <a:gdLst>
                <a:gd name="T0" fmla="*/ 1 w 3"/>
                <a:gd name="T1" fmla="*/ 0 h 5"/>
                <a:gd name="T2" fmla="*/ 3 w 3"/>
                <a:gd name="T3" fmla="*/ 0 h 5"/>
                <a:gd name="T4" fmla="*/ 0 w 3"/>
                <a:gd name="T5" fmla="*/ 5 h 5"/>
                <a:gd name="T6" fmla="*/ 1 w 3"/>
                <a:gd name="T7" fmla="*/ 5 h 5"/>
                <a:gd name="T8" fmla="*/ 1 w 3"/>
                <a:gd name="T9" fmla="*/ 0 h 5"/>
                <a:gd name="T10" fmla="*/ 0 60000 65536"/>
                <a:gd name="T11" fmla="*/ 0 60000 65536"/>
                <a:gd name="T12" fmla="*/ 0 60000 65536"/>
                <a:gd name="T13" fmla="*/ 0 60000 65536"/>
                <a:gd name="T14" fmla="*/ 0 60000 65536"/>
                <a:gd name="T15" fmla="*/ 0 w 3"/>
                <a:gd name="T16" fmla="*/ 0 h 5"/>
                <a:gd name="T17" fmla="*/ 3 w 3"/>
                <a:gd name="T18" fmla="*/ 5 h 5"/>
              </a:gdLst>
              <a:ahLst/>
              <a:cxnLst>
                <a:cxn ang="T10">
                  <a:pos x="T0" y="T1"/>
                </a:cxn>
                <a:cxn ang="T11">
                  <a:pos x="T2" y="T3"/>
                </a:cxn>
                <a:cxn ang="T12">
                  <a:pos x="T4" y="T5"/>
                </a:cxn>
                <a:cxn ang="T13">
                  <a:pos x="T6" y="T7"/>
                </a:cxn>
                <a:cxn ang="T14">
                  <a:pos x="T8" y="T9"/>
                </a:cxn>
              </a:cxnLst>
              <a:rect l="T15" t="T16" r="T17" b="T18"/>
              <a:pathLst>
                <a:path w="3" h="5">
                  <a:moveTo>
                    <a:pt x="1" y="0"/>
                  </a:moveTo>
                  <a:lnTo>
                    <a:pt x="3" y="0"/>
                  </a:lnTo>
                  <a:lnTo>
                    <a:pt x="0" y="5"/>
                  </a:lnTo>
                  <a:lnTo>
                    <a:pt x="1" y="5"/>
                  </a:lnTo>
                  <a:lnTo>
                    <a:pt x="1" y="0"/>
                  </a:lnTo>
                  <a:close/>
                </a:path>
              </a:pathLst>
            </a:custGeom>
            <a:solidFill>
              <a:srgbClr val="F8BDD6"/>
            </a:solidFill>
            <a:ln w="9525">
              <a:noFill/>
              <a:round/>
              <a:headEnd/>
              <a:tailEnd/>
            </a:ln>
          </p:spPr>
          <p:txBody>
            <a:bodyPr/>
            <a:lstStyle/>
            <a:p>
              <a:endParaRPr lang="ru-RU"/>
            </a:p>
          </p:txBody>
        </p:sp>
        <p:sp>
          <p:nvSpPr>
            <p:cNvPr id="23233" name="Freeform 2106"/>
            <p:cNvSpPr>
              <a:spLocks/>
            </p:cNvSpPr>
            <p:nvPr/>
          </p:nvSpPr>
          <p:spPr bwMode="auto">
            <a:xfrm>
              <a:off x="2847" y="3926"/>
              <a:ext cx="6" cy="1"/>
            </a:xfrm>
            <a:custGeom>
              <a:avLst/>
              <a:gdLst>
                <a:gd name="T0" fmla="*/ 6 w 6"/>
                <a:gd name="T1" fmla="*/ 1 h 1"/>
                <a:gd name="T2" fmla="*/ 0 w 6"/>
                <a:gd name="T3" fmla="*/ 0 h 1"/>
                <a:gd name="T4" fmla="*/ 0 w 6"/>
                <a:gd name="T5" fmla="*/ 1 h 1"/>
                <a:gd name="T6" fmla="*/ 6 w 6"/>
                <a:gd name="T7" fmla="*/ 1 h 1"/>
                <a:gd name="T8" fmla="*/ 0 60000 65536"/>
                <a:gd name="T9" fmla="*/ 0 60000 65536"/>
                <a:gd name="T10" fmla="*/ 0 60000 65536"/>
                <a:gd name="T11" fmla="*/ 0 60000 65536"/>
                <a:gd name="T12" fmla="*/ 0 w 6"/>
                <a:gd name="T13" fmla="*/ 0 h 1"/>
                <a:gd name="T14" fmla="*/ 6 w 6"/>
                <a:gd name="T15" fmla="*/ 1 h 1"/>
              </a:gdLst>
              <a:ahLst/>
              <a:cxnLst>
                <a:cxn ang="T8">
                  <a:pos x="T0" y="T1"/>
                </a:cxn>
                <a:cxn ang="T9">
                  <a:pos x="T2" y="T3"/>
                </a:cxn>
                <a:cxn ang="T10">
                  <a:pos x="T4" y="T5"/>
                </a:cxn>
                <a:cxn ang="T11">
                  <a:pos x="T6" y="T7"/>
                </a:cxn>
              </a:cxnLst>
              <a:rect l="T12" t="T13" r="T14" b="T15"/>
              <a:pathLst>
                <a:path w="6" h="1">
                  <a:moveTo>
                    <a:pt x="6" y="1"/>
                  </a:moveTo>
                  <a:lnTo>
                    <a:pt x="0" y="0"/>
                  </a:lnTo>
                  <a:lnTo>
                    <a:pt x="0" y="1"/>
                  </a:lnTo>
                  <a:lnTo>
                    <a:pt x="6" y="1"/>
                  </a:lnTo>
                  <a:close/>
                </a:path>
              </a:pathLst>
            </a:custGeom>
            <a:solidFill>
              <a:srgbClr val="F8BDD6"/>
            </a:solidFill>
            <a:ln w="9525">
              <a:noFill/>
              <a:round/>
              <a:headEnd/>
              <a:tailEnd/>
            </a:ln>
          </p:spPr>
          <p:txBody>
            <a:bodyPr/>
            <a:lstStyle/>
            <a:p>
              <a:endParaRPr lang="ru-RU"/>
            </a:p>
          </p:txBody>
        </p:sp>
        <p:sp>
          <p:nvSpPr>
            <p:cNvPr id="23234" name="Freeform 2107"/>
            <p:cNvSpPr>
              <a:spLocks/>
            </p:cNvSpPr>
            <p:nvPr/>
          </p:nvSpPr>
          <p:spPr bwMode="auto">
            <a:xfrm>
              <a:off x="1555" y="1052"/>
              <a:ext cx="473" cy="419"/>
            </a:xfrm>
            <a:custGeom>
              <a:avLst/>
              <a:gdLst>
                <a:gd name="T0" fmla="*/ 473 w 473"/>
                <a:gd name="T1" fmla="*/ 419 h 419"/>
                <a:gd name="T2" fmla="*/ 449 w 473"/>
                <a:gd name="T3" fmla="*/ 404 h 419"/>
                <a:gd name="T4" fmla="*/ 389 w 473"/>
                <a:gd name="T5" fmla="*/ 368 h 419"/>
                <a:gd name="T6" fmla="*/ 304 w 473"/>
                <a:gd name="T7" fmla="*/ 313 h 419"/>
                <a:gd name="T8" fmla="*/ 257 w 473"/>
                <a:gd name="T9" fmla="*/ 282 h 419"/>
                <a:gd name="T10" fmla="*/ 209 w 473"/>
                <a:gd name="T11" fmla="*/ 248 h 419"/>
                <a:gd name="T12" fmla="*/ 162 w 473"/>
                <a:gd name="T13" fmla="*/ 215 h 419"/>
                <a:gd name="T14" fmla="*/ 140 w 473"/>
                <a:gd name="T15" fmla="*/ 198 h 419"/>
                <a:gd name="T16" fmla="*/ 119 w 473"/>
                <a:gd name="T17" fmla="*/ 181 h 419"/>
                <a:gd name="T18" fmla="*/ 98 w 473"/>
                <a:gd name="T19" fmla="*/ 163 h 419"/>
                <a:gd name="T20" fmla="*/ 79 w 473"/>
                <a:gd name="T21" fmla="*/ 145 h 419"/>
                <a:gd name="T22" fmla="*/ 61 w 473"/>
                <a:gd name="T23" fmla="*/ 130 h 419"/>
                <a:gd name="T24" fmla="*/ 54 w 473"/>
                <a:gd name="T25" fmla="*/ 120 h 419"/>
                <a:gd name="T26" fmla="*/ 46 w 473"/>
                <a:gd name="T27" fmla="*/ 113 h 419"/>
                <a:gd name="T28" fmla="*/ 39 w 473"/>
                <a:gd name="T29" fmla="*/ 104 h 419"/>
                <a:gd name="T30" fmla="*/ 31 w 473"/>
                <a:gd name="T31" fmla="*/ 97 h 419"/>
                <a:gd name="T32" fmla="*/ 20 w 473"/>
                <a:gd name="T33" fmla="*/ 83 h 419"/>
                <a:gd name="T34" fmla="*/ 11 w 473"/>
                <a:gd name="T35" fmla="*/ 68 h 419"/>
                <a:gd name="T36" fmla="*/ 5 w 473"/>
                <a:gd name="T37" fmla="*/ 55 h 419"/>
                <a:gd name="T38" fmla="*/ 0 w 473"/>
                <a:gd name="T39" fmla="*/ 42 h 419"/>
                <a:gd name="T40" fmla="*/ 0 w 473"/>
                <a:gd name="T41" fmla="*/ 37 h 419"/>
                <a:gd name="T42" fmla="*/ 0 w 473"/>
                <a:gd name="T43" fmla="*/ 30 h 419"/>
                <a:gd name="T44" fmla="*/ 0 w 473"/>
                <a:gd name="T45" fmla="*/ 25 h 419"/>
                <a:gd name="T46" fmla="*/ 3 w 473"/>
                <a:gd name="T47" fmla="*/ 21 h 419"/>
                <a:gd name="T48" fmla="*/ 5 w 473"/>
                <a:gd name="T49" fmla="*/ 16 h 419"/>
                <a:gd name="T50" fmla="*/ 8 w 473"/>
                <a:gd name="T51" fmla="*/ 12 h 419"/>
                <a:gd name="T52" fmla="*/ 12 w 473"/>
                <a:gd name="T53" fmla="*/ 8 h 419"/>
                <a:gd name="T54" fmla="*/ 18 w 473"/>
                <a:gd name="T55" fmla="*/ 5 h 419"/>
                <a:gd name="T56" fmla="*/ 22 w 473"/>
                <a:gd name="T57" fmla="*/ 2 h 419"/>
                <a:gd name="T58" fmla="*/ 27 w 473"/>
                <a:gd name="T59" fmla="*/ 2 h 419"/>
                <a:gd name="T60" fmla="*/ 33 w 473"/>
                <a:gd name="T61" fmla="*/ 0 h 419"/>
                <a:gd name="T62" fmla="*/ 38 w 473"/>
                <a:gd name="T63" fmla="*/ 0 h 419"/>
                <a:gd name="T64" fmla="*/ 52 w 473"/>
                <a:gd name="T65" fmla="*/ 4 h 419"/>
                <a:gd name="T66" fmla="*/ 59 w 473"/>
                <a:gd name="T67" fmla="*/ 5 h 419"/>
                <a:gd name="T68" fmla="*/ 66 w 473"/>
                <a:gd name="T69" fmla="*/ 8 h 419"/>
                <a:gd name="T70" fmla="*/ 74 w 473"/>
                <a:gd name="T71" fmla="*/ 11 h 419"/>
                <a:gd name="T72" fmla="*/ 82 w 473"/>
                <a:gd name="T73" fmla="*/ 16 h 419"/>
                <a:gd name="T74" fmla="*/ 89 w 473"/>
                <a:gd name="T75" fmla="*/ 21 h 419"/>
                <a:gd name="T76" fmla="*/ 98 w 473"/>
                <a:gd name="T77" fmla="*/ 25 h 419"/>
                <a:gd name="T78" fmla="*/ 115 w 473"/>
                <a:gd name="T79" fmla="*/ 38 h 419"/>
                <a:gd name="T80" fmla="*/ 151 w 473"/>
                <a:gd name="T81" fmla="*/ 66 h 419"/>
                <a:gd name="T82" fmla="*/ 190 w 473"/>
                <a:gd name="T83" fmla="*/ 101 h 419"/>
                <a:gd name="T84" fmla="*/ 211 w 473"/>
                <a:gd name="T85" fmla="*/ 120 h 419"/>
                <a:gd name="T86" fmla="*/ 232 w 473"/>
                <a:gd name="T87" fmla="*/ 141 h 419"/>
                <a:gd name="T88" fmla="*/ 271 w 473"/>
                <a:gd name="T89" fmla="*/ 182 h 419"/>
                <a:gd name="T90" fmla="*/ 310 w 473"/>
                <a:gd name="T91" fmla="*/ 224 h 419"/>
                <a:gd name="T92" fmla="*/ 347 w 473"/>
                <a:gd name="T93" fmla="*/ 267 h 419"/>
                <a:gd name="T94" fmla="*/ 381 w 473"/>
                <a:gd name="T95" fmla="*/ 306 h 419"/>
                <a:gd name="T96" fmla="*/ 412 w 473"/>
                <a:gd name="T97" fmla="*/ 343 h 419"/>
                <a:gd name="T98" fmla="*/ 457 w 473"/>
                <a:gd name="T99" fmla="*/ 396 h 419"/>
                <a:gd name="T100" fmla="*/ 473 w 473"/>
                <a:gd name="T101" fmla="*/ 419 h 41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473"/>
                <a:gd name="T154" fmla="*/ 0 h 419"/>
                <a:gd name="T155" fmla="*/ 473 w 473"/>
                <a:gd name="T156" fmla="*/ 419 h 41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473" h="419">
                  <a:moveTo>
                    <a:pt x="473" y="419"/>
                  </a:moveTo>
                  <a:lnTo>
                    <a:pt x="449" y="404"/>
                  </a:lnTo>
                  <a:lnTo>
                    <a:pt x="389" y="368"/>
                  </a:lnTo>
                  <a:lnTo>
                    <a:pt x="304" y="313"/>
                  </a:lnTo>
                  <a:lnTo>
                    <a:pt x="257" y="282"/>
                  </a:lnTo>
                  <a:lnTo>
                    <a:pt x="209" y="248"/>
                  </a:lnTo>
                  <a:lnTo>
                    <a:pt x="162" y="215"/>
                  </a:lnTo>
                  <a:lnTo>
                    <a:pt x="140" y="198"/>
                  </a:lnTo>
                  <a:lnTo>
                    <a:pt x="119" y="181"/>
                  </a:lnTo>
                  <a:lnTo>
                    <a:pt x="98" y="163"/>
                  </a:lnTo>
                  <a:lnTo>
                    <a:pt x="79" y="145"/>
                  </a:lnTo>
                  <a:lnTo>
                    <a:pt x="61" y="130"/>
                  </a:lnTo>
                  <a:lnTo>
                    <a:pt x="54" y="120"/>
                  </a:lnTo>
                  <a:lnTo>
                    <a:pt x="46" y="113"/>
                  </a:lnTo>
                  <a:lnTo>
                    <a:pt x="39" y="104"/>
                  </a:lnTo>
                  <a:lnTo>
                    <a:pt x="31" y="97"/>
                  </a:lnTo>
                  <a:lnTo>
                    <a:pt x="20" y="83"/>
                  </a:lnTo>
                  <a:lnTo>
                    <a:pt x="11" y="68"/>
                  </a:lnTo>
                  <a:lnTo>
                    <a:pt x="5" y="55"/>
                  </a:lnTo>
                  <a:lnTo>
                    <a:pt x="0" y="42"/>
                  </a:lnTo>
                  <a:lnTo>
                    <a:pt x="0" y="37"/>
                  </a:lnTo>
                  <a:lnTo>
                    <a:pt x="0" y="30"/>
                  </a:lnTo>
                  <a:lnTo>
                    <a:pt x="0" y="25"/>
                  </a:lnTo>
                  <a:lnTo>
                    <a:pt x="3" y="21"/>
                  </a:lnTo>
                  <a:lnTo>
                    <a:pt x="5" y="16"/>
                  </a:lnTo>
                  <a:lnTo>
                    <a:pt x="8" y="12"/>
                  </a:lnTo>
                  <a:lnTo>
                    <a:pt x="12" y="8"/>
                  </a:lnTo>
                  <a:lnTo>
                    <a:pt x="18" y="5"/>
                  </a:lnTo>
                  <a:lnTo>
                    <a:pt x="22" y="2"/>
                  </a:lnTo>
                  <a:lnTo>
                    <a:pt x="27" y="2"/>
                  </a:lnTo>
                  <a:lnTo>
                    <a:pt x="33" y="0"/>
                  </a:lnTo>
                  <a:lnTo>
                    <a:pt x="38" y="0"/>
                  </a:lnTo>
                  <a:lnTo>
                    <a:pt x="52" y="4"/>
                  </a:lnTo>
                  <a:lnTo>
                    <a:pt x="59" y="5"/>
                  </a:lnTo>
                  <a:lnTo>
                    <a:pt x="66" y="8"/>
                  </a:lnTo>
                  <a:lnTo>
                    <a:pt x="74" y="11"/>
                  </a:lnTo>
                  <a:lnTo>
                    <a:pt x="82" y="16"/>
                  </a:lnTo>
                  <a:lnTo>
                    <a:pt x="89" y="21"/>
                  </a:lnTo>
                  <a:lnTo>
                    <a:pt x="98" y="25"/>
                  </a:lnTo>
                  <a:lnTo>
                    <a:pt x="115" y="38"/>
                  </a:lnTo>
                  <a:lnTo>
                    <a:pt x="151" y="66"/>
                  </a:lnTo>
                  <a:lnTo>
                    <a:pt x="190" y="101"/>
                  </a:lnTo>
                  <a:lnTo>
                    <a:pt x="211" y="120"/>
                  </a:lnTo>
                  <a:lnTo>
                    <a:pt x="232" y="141"/>
                  </a:lnTo>
                  <a:lnTo>
                    <a:pt x="271" y="182"/>
                  </a:lnTo>
                  <a:lnTo>
                    <a:pt x="310" y="224"/>
                  </a:lnTo>
                  <a:lnTo>
                    <a:pt x="347" y="267"/>
                  </a:lnTo>
                  <a:lnTo>
                    <a:pt x="381" y="306"/>
                  </a:lnTo>
                  <a:lnTo>
                    <a:pt x="412" y="343"/>
                  </a:lnTo>
                  <a:lnTo>
                    <a:pt x="457" y="396"/>
                  </a:lnTo>
                  <a:lnTo>
                    <a:pt x="473" y="419"/>
                  </a:lnTo>
                  <a:close/>
                </a:path>
              </a:pathLst>
            </a:custGeom>
            <a:solidFill>
              <a:srgbClr val="844CD6"/>
            </a:solidFill>
            <a:ln w="9525">
              <a:noFill/>
              <a:round/>
              <a:headEnd/>
              <a:tailEnd/>
            </a:ln>
          </p:spPr>
          <p:txBody>
            <a:bodyPr/>
            <a:lstStyle/>
            <a:p>
              <a:endParaRPr lang="ru-RU"/>
            </a:p>
          </p:txBody>
        </p:sp>
        <p:sp>
          <p:nvSpPr>
            <p:cNvPr id="23235" name="Freeform 2108"/>
            <p:cNvSpPr>
              <a:spLocks/>
            </p:cNvSpPr>
            <p:nvPr/>
          </p:nvSpPr>
          <p:spPr bwMode="auto">
            <a:xfrm>
              <a:off x="1555" y="1052"/>
              <a:ext cx="473" cy="419"/>
            </a:xfrm>
            <a:custGeom>
              <a:avLst/>
              <a:gdLst>
                <a:gd name="T0" fmla="*/ 473 w 473"/>
                <a:gd name="T1" fmla="*/ 419 h 419"/>
                <a:gd name="T2" fmla="*/ 389 w 473"/>
                <a:gd name="T3" fmla="*/ 366 h 419"/>
                <a:gd name="T4" fmla="*/ 304 w 473"/>
                <a:gd name="T5" fmla="*/ 313 h 419"/>
                <a:gd name="T6" fmla="*/ 209 w 473"/>
                <a:gd name="T7" fmla="*/ 248 h 419"/>
                <a:gd name="T8" fmla="*/ 119 w 473"/>
                <a:gd name="T9" fmla="*/ 179 h 419"/>
                <a:gd name="T10" fmla="*/ 79 w 473"/>
                <a:gd name="T11" fmla="*/ 145 h 419"/>
                <a:gd name="T12" fmla="*/ 46 w 473"/>
                <a:gd name="T13" fmla="*/ 113 h 419"/>
                <a:gd name="T14" fmla="*/ 20 w 473"/>
                <a:gd name="T15" fmla="*/ 83 h 419"/>
                <a:gd name="T16" fmla="*/ 11 w 473"/>
                <a:gd name="T17" fmla="*/ 68 h 419"/>
                <a:gd name="T18" fmla="*/ 5 w 473"/>
                <a:gd name="T19" fmla="*/ 55 h 419"/>
                <a:gd name="T20" fmla="*/ 0 w 473"/>
                <a:gd name="T21" fmla="*/ 30 h 419"/>
                <a:gd name="T22" fmla="*/ 3 w 473"/>
                <a:gd name="T23" fmla="*/ 21 h 419"/>
                <a:gd name="T24" fmla="*/ 8 w 473"/>
                <a:gd name="T25" fmla="*/ 12 h 419"/>
                <a:gd name="T26" fmla="*/ 18 w 473"/>
                <a:gd name="T27" fmla="*/ 5 h 419"/>
                <a:gd name="T28" fmla="*/ 27 w 473"/>
                <a:gd name="T29" fmla="*/ 0 h 419"/>
                <a:gd name="T30" fmla="*/ 39 w 473"/>
                <a:gd name="T31" fmla="*/ 0 h 419"/>
                <a:gd name="T32" fmla="*/ 52 w 473"/>
                <a:gd name="T33" fmla="*/ 4 h 419"/>
                <a:gd name="T34" fmla="*/ 82 w 473"/>
                <a:gd name="T35" fmla="*/ 16 h 419"/>
                <a:gd name="T36" fmla="*/ 115 w 473"/>
                <a:gd name="T37" fmla="*/ 38 h 419"/>
                <a:gd name="T38" fmla="*/ 153 w 473"/>
                <a:gd name="T39" fmla="*/ 66 h 419"/>
                <a:gd name="T40" fmla="*/ 190 w 473"/>
                <a:gd name="T41" fmla="*/ 101 h 419"/>
                <a:gd name="T42" fmla="*/ 271 w 473"/>
                <a:gd name="T43" fmla="*/ 182 h 419"/>
                <a:gd name="T44" fmla="*/ 348 w 473"/>
                <a:gd name="T45" fmla="*/ 265 h 419"/>
                <a:gd name="T46" fmla="*/ 412 w 473"/>
                <a:gd name="T47" fmla="*/ 343 h 419"/>
                <a:gd name="T48" fmla="*/ 473 w 473"/>
                <a:gd name="T49" fmla="*/ 419 h 41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73"/>
                <a:gd name="T76" fmla="*/ 0 h 419"/>
                <a:gd name="T77" fmla="*/ 473 w 473"/>
                <a:gd name="T78" fmla="*/ 419 h 41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73" h="419">
                  <a:moveTo>
                    <a:pt x="473" y="419"/>
                  </a:moveTo>
                  <a:lnTo>
                    <a:pt x="389" y="366"/>
                  </a:lnTo>
                  <a:lnTo>
                    <a:pt x="304" y="313"/>
                  </a:lnTo>
                  <a:lnTo>
                    <a:pt x="209" y="248"/>
                  </a:lnTo>
                  <a:lnTo>
                    <a:pt x="119" y="179"/>
                  </a:lnTo>
                  <a:lnTo>
                    <a:pt x="79" y="145"/>
                  </a:lnTo>
                  <a:lnTo>
                    <a:pt x="46" y="113"/>
                  </a:lnTo>
                  <a:lnTo>
                    <a:pt x="20" y="83"/>
                  </a:lnTo>
                  <a:lnTo>
                    <a:pt x="11" y="68"/>
                  </a:lnTo>
                  <a:lnTo>
                    <a:pt x="5" y="55"/>
                  </a:lnTo>
                  <a:lnTo>
                    <a:pt x="0" y="30"/>
                  </a:lnTo>
                  <a:lnTo>
                    <a:pt x="3" y="21"/>
                  </a:lnTo>
                  <a:lnTo>
                    <a:pt x="8" y="12"/>
                  </a:lnTo>
                  <a:lnTo>
                    <a:pt x="18" y="5"/>
                  </a:lnTo>
                  <a:lnTo>
                    <a:pt x="27" y="0"/>
                  </a:lnTo>
                  <a:lnTo>
                    <a:pt x="39" y="0"/>
                  </a:lnTo>
                  <a:lnTo>
                    <a:pt x="52" y="4"/>
                  </a:lnTo>
                  <a:lnTo>
                    <a:pt x="82" y="16"/>
                  </a:lnTo>
                  <a:lnTo>
                    <a:pt x="115" y="38"/>
                  </a:lnTo>
                  <a:lnTo>
                    <a:pt x="153" y="66"/>
                  </a:lnTo>
                  <a:lnTo>
                    <a:pt x="190" y="101"/>
                  </a:lnTo>
                  <a:lnTo>
                    <a:pt x="271" y="182"/>
                  </a:lnTo>
                  <a:lnTo>
                    <a:pt x="348" y="265"/>
                  </a:lnTo>
                  <a:lnTo>
                    <a:pt x="412" y="343"/>
                  </a:lnTo>
                  <a:lnTo>
                    <a:pt x="473" y="419"/>
                  </a:lnTo>
                </a:path>
              </a:pathLst>
            </a:custGeom>
            <a:noFill/>
            <a:ln w="4763" cap="rnd">
              <a:solidFill>
                <a:srgbClr val="D7AB00"/>
              </a:solidFill>
              <a:prstDash val="solid"/>
              <a:round/>
              <a:headEnd/>
              <a:tailEnd/>
            </a:ln>
          </p:spPr>
          <p:txBody>
            <a:bodyPr/>
            <a:lstStyle/>
            <a:p>
              <a:endParaRPr lang="ru-RU"/>
            </a:p>
          </p:txBody>
        </p:sp>
        <p:sp>
          <p:nvSpPr>
            <p:cNvPr id="23236" name="Freeform 2109"/>
            <p:cNvSpPr>
              <a:spLocks/>
            </p:cNvSpPr>
            <p:nvPr/>
          </p:nvSpPr>
          <p:spPr bwMode="auto">
            <a:xfrm>
              <a:off x="1958" y="1437"/>
              <a:ext cx="36" cy="86"/>
            </a:xfrm>
            <a:custGeom>
              <a:avLst/>
              <a:gdLst>
                <a:gd name="T0" fmla="*/ 18 w 36"/>
                <a:gd name="T1" fmla="*/ 81 h 86"/>
                <a:gd name="T2" fmla="*/ 23 w 36"/>
                <a:gd name="T3" fmla="*/ 75 h 86"/>
                <a:gd name="T4" fmla="*/ 31 w 36"/>
                <a:gd name="T5" fmla="*/ 58 h 86"/>
                <a:gd name="T6" fmla="*/ 31 w 36"/>
                <a:gd name="T7" fmla="*/ 46 h 86"/>
                <a:gd name="T8" fmla="*/ 28 w 36"/>
                <a:gd name="T9" fmla="*/ 35 h 86"/>
                <a:gd name="T10" fmla="*/ 18 w 36"/>
                <a:gd name="T11" fmla="*/ 21 h 86"/>
                <a:gd name="T12" fmla="*/ 0 w 36"/>
                <a:gd name="T13" fmla="*/ 5 h 86"/>
                <a:gd name="T14" fmla="*/ 5 w 36"/>
                <a:gd name="T15" fmla="*/ 0 h 86"/>
                <a:gd name="T16" fmla="*/ 23 w 36"/>
                <a:gd name="T17" fmla="*/ 16 h 86"/>
                <a:gd name="T18" fmla="*/ 33 w 36"/>
                <a:gd name="T19" fmla="*/ 30 h 86"/>
                <a:gd name="T20" fmla="*/ 36 w 36"/>
                <a:gd name="T21" fmla="*/ 46 h 86"/>
                <a:gd name="T22" fmla="*/ 36 w 36"/>
                <a:gd name="T23" fmla="*/ 58 h 86"/>
                <a:gd name="T24" fmla="*/ 28 w 36"/>
                <a:gd name="T25" fmla="*/ 78 h 86"/>
                <a:gd name="T26" fmla="*/ 23 w 36"/>
                <a:gd name="T27" fmla="*/ 86 h 86"/>
                <a:gd name="T28" fmla="*/ 18 w 36"/>
                <a:gd name="T29" fmla="*/ 81 h 8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6"/>
                <a:gd name="T46" fmla="*/ 0 h 86"/>
                <a:gd name="T47" fmla="*/ 36 w 36"/>
                <a:gd name="T48" fmla="*/ 86 h 8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6" h="86">
                  <a:moveTo>
                    <a:pt x="18" y="81"/>
                  </a:moveTo>
                  <a:lnTo>
                    <a:pt x="23" y="75"/>
                  </a:lnTo>
                  <a:lnTo>
                    <a:pt x="31" y="58"/>
                  </a:lnTo>
                  <a:lnTo>
                    <a:pt x="31" y="46"/>
                  </a:lnTo>
                  <a:lnTo>
                    <a:pt x="28" y="35"/>
                  </a:lnTo>
                  <a:lnTo>
                    <a:pt x="18" y="21"/>
                  </a:lnTo>
                  <a:lnTo>
                    <a:pt x="0" y="5"/>
                  </a:lnTo>
                  <a:lnTo>
                    <a:pt x="5" y="0"/>
                  </a:lnTo>
                  <a:lnTo>
                    <a:pt x="23" y="16"/>
                  </a:lnTo>
                  <a:lnTo>
                    <a:pt x="33" y="30"/>
                  </a:lnTo>
                  <a:lnTo>
                    <a:pt x="36" y="46"/>
                  </a:lnTo>
                  <a:lnTo>
                    <a:pt x="36" y="58"/>
                  </a:lnTo>
                  <a:lnTo>
                    <a:pt x="28" y="78"/>
                  </a:lnTo>
                  <a:lnTo>
                    <a:pt x="23" y="86"/>
                  </a:lnTo>
                  <a:lnTo>
                    <a:pt x="18" y="81"/>
                  </a:lnTo>
                  <a:close/>
                </a:path>
              </a:pathLst>
            </a:custGeom>
            <a:solidFill>
              <a:srgbClr val="C195DB"/>
            </a:solidFill>
            <a:ln w="9525">
              <a:noFill/>
              <a:round/>
              <a:headEnd/>
              <a:tailEnd/>
            </a:ln>
          </p:spPr>
          <p:txBody>
            <a:bodyPr/>
            <a:lstStyle/>
            <a:p>
              <a:endParaRPr lang="ru-RU"/>
            </a:p>
          </p:txBody>
        </p:sp>
        <p:sp>
          <p:nvSpPr>
            <p:cNvPr id="23237" name="Freeform 2110"/>
            <p:cNvSpPr>
              <a:spLocks/>
            </p:cNvSpPr>
            <p:nvPr/>
          </p:nvSpPr>
          <p:spPr bwMode="auto">
            <a:xfrm>
              <a:off x="1553" y="1061"/>
              <a:ext cx="409" cy="383"/>
            </a:xfrm>
            <a:custGeom>
              <a:avLst/>
              <a:gdLst>
                <a:gd name="T0" fmla="*/ 404 w 409"/>
                <a:gd name="T1" fmla="*/ 383 h 383"/>
                <a:gd name="T2" fmla="*/ 310 w 409"/>
                <a:gd name="T3" fmla="*/ 317 h 383"/>
                <a:gd name="T4" fmla="*/ 237 w 409"/>
                <a:gd name="T5" fmla="*/ 266 h 383"/>
                <a:gd name="T6" fmla="*/ 160 w 409"/>
                <a:gd name="T7" fmla="*/ 207 h 383"/>
                <a:gd name="T8" fmla="*/ 89 w 409"/>
                <a:gd name="T9" fmla="*/ 146 h 383"/>
                <a:gd name="T10" fmla="*/ 58 w 409"/>
                <a:gd name="T11" fmla="*/ 117 h 383"/>
                <a:gd name="T12" fmla="*/ 33 w 409"/>
                <a:gd name="T13" fmla="*/ 88 h 383"/>
                <a:gd name="T14" fmla="*/ 14 w 409"/>
                <a:gd name="T15" fmla="*/ 63 h 383"/>
                <a:gd name="T16" fmla="*/ 8 w 409"/>
                <a:gd name="T17" fmla="*/ 50 h 383"/>
                <a:gd name="T18" fmla="*/ 3 w 409"/>
                <a:gd name="T19" fmla="*/ 39 h 383"/>
                <a:gd name="T20" fmla="*/ 0 w 409"/>
                <a:gd name="T21" fmla="*/ 30 h 383"/>
                <a:gd name="T22" fmla="*/ 0 w 409"/>
                <a:gd name="T23" fmla="*/ 19 h 383"/>
                <a:gd name="T24" fmla="*/ 1 w 409"/>
                <a:gd name="T25" fmla="*/ 7 h 383"/>
                <a:gd name="T26" fmla="*/ 8 w 409"/>
                <a:gd name="T27" fmla="*/ 0 h 383"/>
                <a:gd name="T28" fmla="*/ 12 w 409"/>
                <a:gd name="T29" fmla="*/ 5 h 383"/>
                <a:gd name="T30" fmla="*/ 6 w 409"/>
                <a:gd name="T31" fmla="*/ 11 h 383"/>
                <a:gd name="T32" fmla="*/ 4 w 409"/>
                <a:gd name="T33" fmla="*/ 19 h 383"/>
                <a:gd name="T34" fmla="*/ 4 w 409"/>
                <a:gd name="T35" fmla="*/ 27 h 383"/>
                <a:gd name="T36" fmla="*/ 8 w 409"/>
                <a:gd name="T37" fmla="*/ 36 h 383"/>
                <a:gd name="T38" fmla="*/ 12 w 409"/>
                <a:gd name="T39" fmla="*/ 46 h 383"/>
                <a:gd name="T40" fmla="*/ 19 w 409"/>
                <a:gd name="T41" fmla="*/ 58 h 383"/>
                <a:gd name="T42" fmla="*/ 38 w 409"/>
                <a:gd name="T43" fmla="*/ 84 h 383"/>
                <a:gd name="T44" fmla="*/ 63 w 409"/>
                <a:gd name="T45" fmla="*/ 112 h 383"/>
                <a:gd name="T46" fmla="*/ 93 w 409"/>
                <a:gd name="T47" fmla="*/ 141 h 383"/>
                <a:gd name="T48" fmla="*/ 164 w 409"/>
                <a:gd name="T49" fmla="*/ 203 h 383"/>
                <a:gd name="T50" fmla="*/ 241 w 409"/>
                <a:gd name="T51" fmla="*/ 261 h 383"/>
                <a:gd name="T52" fmla="*/ 314 w 409"/>
                <a:gd name="T53" fmla="*/ 313 h 383"/>
                <a:gd name="T54" fmla="*/ 409 w 409"/>
                <a:gd name="T55" fmla="*/ 377 h 383"/>
                <a:gd name="T56" fmla="*/ 404 w 409"/>
                <a:gd name="T57" fmla="*/ 383 h 38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409"/>
                <a:gd name="T88" fmla="*/ 0 h 383"/>
                <a:gd name="T89" fmla="*/ 409 w 409"/>
                <a:gd name="T90" fmla="*/ 383 h 38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409" h="383">
                  <a:moveTo>
                    <a:pt x="404" y="383"/>
                  </a:moveTo>
                  <a:lnTo>
                    <a:pt x="310" y="317"/>
                  </a:lnTo>
                  <a:lnTo>
                    <a:pt x="237" y="266"/>
                  </a:lnTo>
                  <a:lnTo>
                    <a:pt x="160" y="207"/>
                  </a:lnTo>
                  <a:lnTo>
                    <a:pt x="89" y="146"/>
                  </a:lnTo>
                  <a:lnTo>
                    <a:pt x="58" y="117"/>
                  </a:lnTo>
                  <a:lnTo>
                    <a:pt x="33" y="88"/>
                  </a:lnTo>
                  <a:lnTo>
                    <a:pt x="14" y="63"/>
                  </a:lnTo>
                  <a:lnTo>
                    <a:pt x="8" y="50"/>
                  </a:lnTo>
                  <a:lnTo>
                    <a:pt x="3" y="39"/>
                  </a:lnTo>
                  <a:lnTo>
                    <a:pt x="0" y="30"/>
                  </a:lnTo>
                  <a:lnTo>
                    <a:pt x="0" y="19"/>
                  </a:lnTo>
                  <a:lnTo>
                    <a:pt x="1" y="7"/>
                  </a:lnTo>
                  <a:lnTo>
                    <a:pt x="8" y="0"/>
                  </a:lnTo>
                  <a:lnTo>
                    <a:pt x="12" y="5"/>
                  </a:lnTo>
                  <a:lnTo>
                    <a:pt x="6" y="11"/>
                  </a:lnTo>
                  <a:lnTo>
                    <a:pt x="4" y="19"/>
                  </a:lnTo>
                  <a:lnTo>
                    <a:pt x="4" y="27"/>
                  </a:lnTo>
                  <a:lnTo>
                    <a:pt x="8" y="36"/>
                  </a:lnTo>
                  <a:lnTo>
                    <a:pt x="12" y="46"/>
                  </a:lnTo>
                  <a:lnTo>
                    <a:pt x="19" y="58"/>
                  </a:lnTo>
                  <a:lnTo>
                    <a:pt x="38" y="84"/>
                  </a:lnTo>
                  <a:lnTo>
                    <a:pt x="63" y="112"/>
                  </a:lnTo>
                  <a:lnTo>
                    <a:pt x="93" y="141"/>
                  </a:lnTo>
                  <a:lnTo>
                    <a:pt x="164" y="203"/>
                  </a:lnTo>
                  <a:lnTo>
                    <a:pt x="241" y="261"/>
                  </a:lnTo>
                  <a:lnTo>
                    <a:pt x="314" y="313"/>
                  </a:lnTo>
                  <a:lnTo>
                    <a:pt x="409" y="377"/>
                  </a:lnTo>
                  <a:lnTo>
                    <a:pt x="404" y="383"/>
                  </a:lnTo>
                  <a:close/>
                </a:path>
              </a:pathLst>
            </a:custGeom>
            <a:solidFill>
              <a:srgbClr val="C195DB"/>
            </a:solidFill>
            <a:ln w="9525">
              <a:noFill/>
              <a:round/>
              <a:headEnd/>
              <a:tailEnd/>
            </a:ln>
          </p:spPr>
          <p:txBody>
            <a:bodyPr/>
            <a:lstStyle/>
            <a:p>
              <a:endParaRPr lang="ru-RU"/>
            </a:p>
          </p:txBody>
        </p:sp>
        <p:sp>
          <p:nvSpPr>
            <p:cNvPr id="23238" name="Freeform 2111"/>
            <p:cNvSpPr>
              <a:spLocks/>
            </p:cNvSpPr>
            <p:nvPr/>
          </p:nvSpPr>
          <p:spPr bwMode="auto">
            <a:xfrm>
              <a:off x="1958" y="1437"/>
              <a:ext cx="6" cy="5"/>
            </a:xfrm>
            <a:custGeom>
              <a:avLst/>
              <a:gdLst>
                <a:gd name="T0" fmla="*/ 6 w 6"/>
                <a:gd name="T1" fmla="*/ 0 h 5"/>
                <a:gd name="T2" fmla="*/ 0 w 6"/>
                <a:gd name="T3" fmla="*/ 5 h 5"/>
                <a:gd name="T4" fmla="*/ 6 w 6"/>
                <a:gd name="T5" fmla="*/ 0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6" y="0"/>
                  </a:moveTo>
                  <a:lnTo>
                    <a:pt x="0" y="5"/>
                  </a:lnTo>
                  <a:lnTo>
                    <a:pt x="6" y="0"/>
                  </a:lnTo>
                  <a:close/>
                </a:path>
              </a:pathLst>
            </a:custGeom>
            <a:solidFill>
              <a:srgbClr val="C195DB"/>
            </a:solidFill>
            <a:ln w="9525">
              <a:noFill/>
              <a:round/>
              <a:headEnd/>
              <a:tailEnd/>
            </a:ln>
          </p:spPr>
          <p:txBody>
            <a:bodyPr/>
            <a:lstStyle/>
            <a:p>
              <a:endParaRPr lang="ru-RU"/>
            </a:p>
          </p:txBody>
        </p:sp>
        <p:sp>
          <p:nvSpPr>
            <p:cNvPr id="23239" name="Freeform 2112"/>
            <p:cNvSpPr>
              <a:spLocks/>
            </p:cNvSpPr>
            <p:nvPr/>
          </p:nvSpPr>
          <p:spPr bwMode="auto">
            <a:xfrm>
              <a:off x="1559" y="1052"/>
              <a:ext cx="433" cy="361"/>
            </a:xfrm>
            <a:custGeom>
              <a:avLst/>
              <a:gdLst>
                <a:gd name="T0" fmla="*/ 0 w 433"/>
                <a:gd name="T1" fmla="*/ 10 h 361"/>
                <a:gd name="T2" fmla="*/ 8 w 433"/>
                <a:gd name="T3" fmla="*/ 4 h 361"/>
                <a:gd name="T4" fmla="*/ 17 w 433"/>
                <a:gd name="T5" fmla="*/ 0 h 361"/>
                <a:gd name="T6" fmla="*/ 28 w 433"/>
                <a:gd name="T7" fmla="*/ 0 h 361"/>
                <a:gd name="T8" fmla="*/ 40 w 433"/>
                <a:gd name="T9" fmla="*/ 2 h 361"/>
                <a:gd name="T10" fmla="*/ 65 w 433"/>
                <a:gd name="T11" fmla="*/ 11 h 361"/>
                <a:gd name="T12" fmla="*/ 95 w 433"/>
                <a:gd name="T13" fmla="*/ 27 h 361"/>
                <a:gd name="T14" fmla="*/ 125 w 433"/>
                <a:gd name="T15" fmla="*/ 49 h 361"/>
                <a:gd name="T16" fmla="*/ 160 w 433"/>
                <a:gd name="T17" fmla="*/ 75 h 361"/>
                <a:gd name="T18" fmla="*/ 230 w 433"/>
                <a:gd name="T19" fmla="*/ 140 h 361"/>
                <a:gd name="T20" fmla="*/ 265 w 433"/>
                <a:gd name="T21" fmla="*/ 174 h 361"/>
                <a:gd name="T22" fmla="*/ 299 w 433"/>
                <a:gd name="T23" fmla="*/ 209 h 361"/>
                <a:gd name="T24" fmla="*/ 361 w 433"/>
                <a:gd name="T25" fmla="*/ 274 h 361"/>
                <a:gd name="T26" fmla="*/ 433 w 433"/>
                <a:gd name="T27" fmla="*/ 356 h 361"/>
                <a:gd name="T28" fmla="*/ 429 w 433"/>
                <a:gd name="T29" fmla="*/ 361 h 361"/>
                <a:gd name="T30" fmla="*/ 356 w 433"/>
                <a:gd name="T31" fmla="*/ 279 h 361"/>
                <a:gd name="T32" fmla="*/ 293 w 433"/>
                <a:gd name="T33" fmla="*/ 214 h 361"/>
                <a:gd name="T34" fmla="*/ 261 w 433"/>
                <a:gd name="T35" fmla="*/ 179 h 361"/>
                <a:gd name="T36" fmla="*/ 225 w 433"/>
                <a:gd name="T37" fmla="*/ 145 h 361"/>
                <a:gd name="T38" fmla="*/ 155 w 433"/>
                <a:gd name="T39" fmla="*/ 80 h 361"/>
                <a:gd name="T40" fmla="*/ 121 w 433"/>
                <a:gd name="T41" fmla="*/ 54 h 361"/>
                <a:gd name="T42" fmla="*/ 91 w 433"/>
                <a:gd name="T43" fmla="*/ 32 h 361"/>
                <a:gd name="T44" fmla="*/ 61 w 433"/>
                <a:gd name="T45" fmla="*/ 16 h 361"/>
                <a:gd name="T46" fmla="*/ 36 w 433"/>
                <a:gd name="T47" fmla="*/ 6 h 361"/>
                <a:gd name="T48" fmla="*/ 28 w 433"/>
                <a:gd name="T49" fmla="*/ 6 h 361"/>
                <a:gd name="T50" fmla="*/ 17 w 433"/>
                <a:gd name="T51" fmla="*/ 6 h 361"/>
                <a:gd name="T52" fmla="*/ 11 w 433"/>
                <a:gd name="T53" fmla="*/ 8 h 361"/>
                <a:gd name="T54" fmla="*/ 4 w 433"/>
                <a:gd name="T55" fmla="*/ 15 h 361"/>
                <a:gd name="T56" fmla="*/ 0 w 433"/>
                <a:gd name="T57" fmla="*/ 10 h 36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433"/>
                <a:gd name="T88" fmla="*/ 0 h 361"/>
                <a:gd name="T89" fmla="*/ 433 w 433"/>
                <a:gd name="T90" fmla="*/ 361 h 36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433" h="361">
                  <a:moveTo>
                    <a:pt x="0" y="10"/>
                  </a:moveTo>
                  <a:lnTo>
                    <a:pt x="8" y="4"/>
                  </a:lnTo>
                  <a:lnTo>
                    <a:pt x="17" y="0"/>
                  </a:lnTo>
                  <a:lnTo>
                    <a:pt x="28" y="0"/>
                  </a:lnTo>
                  <a:lnTo>
                    <a:pt x="40" y="2"/>
                  </a:lnTo>
                  <a:lnTo>
                    <a:pt x="65" y="11"/>
                  </a:lnTo>
                  <a:lnTo>
                    <a:pt x="95" y="27"/>
                  </a:lnTo>
                  <a:lnTo>
                    <a:pt x="125" y="49"/>
                  </a:lnTo>
                  <a:lnTo>
                    <a:pt x="160" y="75"/>
                  </a:lnTo>
                  <a:lnTo>
                    <a:pt x="230" y="140"/>
                  </a:lnTo>
                  <a:lnTo>
                    <a:pt x="265" y="174"/>
                  </a:lnTo>
                  <a:lnTo>
                    <a:pt x="299" y="209"/>
                  </a:lnTo>
                  <a:lnTo>
                    <a:pt x="361" y="274"/>
                  </a:lnTo>
                  <a:lnTo>
                    <a:pt x="433" y="356"/>
                  </a:lnTo>
                  <a:lnTo>
                    <a:pt x="429" y="361"/>
                  </a:lnTo>
                  <a:lnTo>
                    <a:pt x="356" y="279"/>
                  </a:lnTo>
                  <a:lnTo>
                    <a:pt x="293" y="214"/>
                  </a:lnTo>
                  <a:lnTo>
                    <a:pt x="261" y="179"/>
                  </a:lnTo>
                  <a:lnTo>
                    <a:pt x="225" y="145"/>
                  </a:lnTo>
                  <a:lnTo>
                    <a:pt x="155" y="80"/>
                  </a:lnTo>
                  <a:lnTo>
                    <a:pt x="121" y="54"/>
                  </a:lnTo>
                  <a:lnTo>
                    <a:pt x="91" y="32"/>
                  </a:lnTo>
                  <a:lnTo>
                    <a:pt x="61" y="16"/>
                  </a:lnTo>
                  <a:lnTo>
                    <a:pt x="36" y="6"/>
                  </a:lnTo>
                  <a:lnTo>
                    <a:pt x="28" y="6"/>
                  </a:lnTo>
                  <a:lnTo>
                    <a:pt x="17" y="6"/>
                  </a:lnTo>
                  <a:lnTo>
                    <a:pt x="11" y="8"/>
                  </a:lnTo>
                  <a:lnTo>
                    <a:pt x="4" y="15"/>
                  </a:lnTo>
                  <a:lnTo>
                    <a:pt x="0" y="10"/>
                  </a:lnTo>
                  <a:close/>
                </a:path>
              </a:pathLst>
            </a:custGeom>
            <a:solidFill>
              <a:srgbClr val="C195DB"/>
            </a:solidFill>
            <a:ln w="9525">
              <a:noFill/>
              <a:round/>
              <a:headEnd/>
              <a:tailEnd/>
            </a:ln>
          </p:spPr>
          <p:txBody>
            <a:bodyPr/>
            <a:lstStyle/>
            <a:p>
              <a:endParaRPr lang="ru-RU"/>
            </a:p>
          </p:txBody>
        </p:sp>
        <p:sp>
          <p:nvSpPr>
            <p:cNvPr id="23240" name="Freeform 2113"/>
            <p:cNvSpPr>
              <a:spLocks/>
            </p:cNvSpPr>
            <p:nvPr/>
          </p:nvSpPr>
          <p:spPr bwMode="auto">
            <a:xfrm>
              <a:off x="1559" y="1060"/>
              <a:ext cx="6" cy="5"/>
            </a:xfrm>
            <a:custGeom>
              <a:avLst/>
              <a:gdLst>
                <a:gd name="T0" fmla="*/ 0 w 6"/>
                <a:gd name="T1" fmla="*/ 0 h 5"/>
                <a:gd name="T2" fmla="*/ 6 w 6"/>
                <a:gd name="T3" fmla="*/ 5 h 5"/>
                <a:gd name="T4" fmla="*/ 0 w 6"/>
                <a:gd name="T5" fmla="*/ 0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0" y="0"/>
                  </a:moveTo>
                  <a:lnTo>
                    <a:pt x="6" y="5"/>
                  </a:lnTo>
                  <a:lnTo>
                    <a:pt x="0" y="0"/>
                  </a:lnTo>
                  <a:close/>
                </a:path>
              </a:pathLst>
            </a:custGeom>
            <a:solidFill>
              <a:srgbClr val="C195DB"/>
            </a:solidFill>
            <a:ln w="9525">
              <a:noFill/>
              <a:round/>
              <a:headEnd/>
              <a:tailEnd/>
            </a:ln>
          </p:spPr>
          <p:txBody>
            <a:bodyPr/>
            <a:lstStyle/>
            <a:p>
              <a:endParaRPr lang="ru-RU"/>
            </a:p>
          </p:txBody>
        </p:sp>
        <p:sp>
          <p:nvSpPr>
            <p:cNvPr id="23241" name="Freeform 2114"/>
            <p:cNvSpPr>
              <a:spLocks/>
            </p:cNvSpPr>
            <p:nvPr/>
          </p:nvSpPr>
          <p:spPr bwMode="auto">
            <a:xfrm>
              <a:off x="1989" y="1408"/>
              <a:ext cx="90" cy="29"/>
            </a:xfrm>
            <a:custGeom>
              <a:avLst/>
              <a:gdLst>
                <a:gd name="T0" fmla="*/ 4 w 90"/>
                <a:gd name="T1" fmla="*/ 0 h 29"/>
                <a:gd name="T2" fmla="*/ 21 w 90"/>
                <a:gd name="T3" fmla="*/ 15 h 29"/>
                <a:gd name="T4" fmla="*/ 37 w 90"/>
                <a:gd name="T5" fmla="*/ 21 h 29"/>
                <a:gd name="T6" fmla="*/ 50 w 90"/>
                <a:gd name="T7" fmla="*/ 23 h 29"/>
                <a:gd name="T8" fmla="*/ 61 w 90"/>
                <a:gd name="T9" fmla="*/ 21 h 29"/>
                <a:gd name="T10" fmla="*/ 72 w 90"/>
                <a:gd name="T11" fmla="*/ 17 h 29"/>
                <a:gd name="T12" fmla="*/ 78 w 90"/>
                <a:gd name="T13" fmla="*/ 12 h 29"/>
                <a:gd name="T14" fmla="*/ 85 w 90"/>
                <a:gd name="T15" fmla="*/ 6 h 29"/>
                <a:gd name="T16" fmla="*/ 90 w 90"/>
                <a:gd name="T17" fmla="*/ 10 h 29"/>
                <a:gd name="T18" fmla="*/ 84 w 90"/>
                <a:gd name="T19" fmla="*/ 17 h 29"/>
                <a:gd name="T20" fmla="*/ 76 w 90"/>
                <a:gd name="T21" fmla="*/ 21 h 29"/>
                <a:gd name="T22" fmla="*/ 64 w 90"/>
                <a:gd name="T23" fmla="*/ 27 h 29"/>
                <a:gd name="T24" fmla="*/ 50 w 90"/>
                <a:gd name="T25" fmla="*/ 29 h 29"/>
                <a:gd name="T26" fmla="*/ 34 w 90"/>
                <a:gd name="T27" fmla="*/ 27 h 29"/>
                <a:gd name="T28" fmla="*/ 16 w 90"/>
                <a:gd name="T29" fmla="*/ 20 h 29"/>
                <a:gd name="T30" fmla="*/ 0 w 90"/>
                <a:gd name="T31" fmla="*/ 6 h 29"/>
                <a:gd name="T32" fmla="*/ 4 w 90"/>
                <a:gd name="T33" fmla="*/ 0 h 2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0"/>
                <a:gd name="T52" fmla="*/ 0 h 29"/>
                <a:gd name="T53" fmla="*/ 90 w 90"/>
                <a:gd name="T54" fmla="*/ 29 h 2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0" h="29">
                  <a:moveTo>
                    <a:pt x="4" y="0"/>
                  </a:moveTo>
                  <a:lnTo>
                    <a:pt x="21" y="15"/>
                  </a:lnTo>
                  <a:lnTo>
                    <a:pt x="37" y="21"/>
                  </a:lnTo>
                  <a:lnTo>
                    <a:pt x="50" y="23"/>
                  </a:lnTo>
                  <a:lnTo>
                    <a:pt x="61" y="21"/>
                  </a:lnTo>
                  <a:lnTo>
                    <a:pt x="72" y="17"/>
                  </a:lnTo>
                  <a:lnTo>
                    <a:pt x="78" y="12"/>
                  </a:lnTo>
                  <a:lnTo>
                    <a:pt x="85" y="6"/>
                  </a:lnTo>
                  <a:lnTo>
                    <a:pt x="90" y="10"/>
                  </a:lnTo>
                  <a:lnTo>
                    <a:pt x="84" y="17"/>
                  </a:lnTo>
                  <a:lnTo>
                    <a:pt x="76" y="21"/>
                  </a:lnTo>
                  <a:lnTo>
                    <a:pt x="64" y="27"/>
                  </a:lnTo>
                  <a:lnTo>
                    <a:pt x="50" y="29"/>
                  </a:lnTo>
                  <a:lnTo>
                    <a:pt x="34" y="27"/>
                  </a:lnTo>
                  <a:lnTo>
                    <a:pt x="16" y="20"/>
                  </a:lnTo>
                  <a:lnTo>
                    <a:pt x="0" y="6"/>
                  </a:lnTo>
                  <a:lnTo>
                    <a:pt x="4" y="0"/>
                  </a:lnTo>
                  <a:close/>
                </a:path>
              </a:pathLst>
            </a:custGeom>
            <a:solidFill>
              <a:srgbClr val="C195DB"/>
            </a:solidFill>
            <a:ln w="9525">
              <a:noFill/>
              <a:round/>
              <a:headEnd/>
              <a:tailEnd/>
            </a:ln>
          </p:spPr>
          <p:txBody>
            <a:bodyPr/>
            <a:lstStyle/>
            <a:p>
              <a:endParaRPr lang="ru-RU"/>
            </a:p>
          </p:txBody>
        </p:sp>
        <p:sp>
          <p:nvSpPr>
            <p:cNvPr id="23242" name="Freeform 2115"/>
            <p:cNvSpPr>
              <a:spLocks/>
            </p:cNvSpPr>
            <p:nvPr/>
          </p:nvSpPr>
          <p:spPr bwMode="auto">
            <a:xfrm>
              <a:off x="1987" y="1408"/>
              <a:ext cx="5" cy="4"/>
            </a:xfrm>
            <a:custGeom>
              <a:avLst/>
              <a:gdLst>
                <a:gd name="T0" fmla="*/ 0 w 5"/>
                <a:gd name="T1" fmla="*/ 4 h 4"/>
                <a:gd name="T2" fmla="*/ 5 w 5"/>
                <a:gd name="T3" fmla="*/ 0 h 4"/>
                <a:gd name="T4" fmla="*/ 0 w 5"/>
                <a:gd name="T5" fmla="*/ 4 h 4"/>
                <a:gd name="T6" fmla="*/ 0 60000 65536"/>
                <a:gd name="T7" fmla="*/ 0 60000 65536"/>
                <a:gd name="T8" fmla="*/ 0 60000 65536"/>
                <a:gd name="T9" fmla="*/ 0 w 5"/>
                <a:gd name="T10" fmla="*/ 0 h 4"/>
                <a:gd name="T11" fmla="*/ 5 w 5"/>
                <a:gd name="T12" fmla="*/ 4 h 4"/>
              </a:gdLst>
              <a:ahLst/>
              <a:cxnLst>
                <a:cxn ang="T6">
                  <a:pos x="T0" y="T1"/>
                </a:cxn>
                <a:cxn ang="T7">
                  <a:pos x="T2" y="T3"/>
                </a:cxn>
                <a:cxn ang="T8">
                  <a:pos x="T4" y="T5"/>
                </a:cxn>
              </a:cxnLst>
              <a:rect l="T9" t="T10" r="T11" b="T12"/>
              <a:pathLst>
                <a:path w="5" h="4">
                  <a:moveTo>
                    <a:pt x="0" y="4"/>
                  </a:moveTo>
                  <a:lnTo>
                    <a:pt x="5" y="0"/>
                  </a:lnTo>
                  <a:lnTo>
                    <a:pt x="0" y="4"/>
                  </a:lnTo>
                  <a:close/>
                </a:path>
              </a:pathLst>
            </a:custGeom>
            <a:solidFill>
              <a:srgbClr val="C195DB"/>
            </a:solidFill>
            <a:ln w="9525">
              <a:noFill/>
              <a:round/>
              <a:headEnd/>
              <a:tailEnd/>
            </a:ln>
          </p:spPr>
          <p:txBody>
            <a:bodyPr/>
            <a:lstStyle/>
            <a:p>
              <a:endParaRPr lang="ru-RU"/>
            </a:p>
          </p:txBody>
        </p:sp>
        <p:sp>
          <p:nvSpPr>
            <p:cNvPr id="23243" name="Freeform 2116"/>
            <p:cNvSpPr>
              <a:spLocks/>
            </p:cNvSpPr>
            <p:nvPr/>
          </p:nvSpPr>
          <p:spPr bwMode="auto">
            <a:xfrm>
              <a:off x="1115" y="2007"/>
              <a:ext cx="622" cy="116"/>
            </a:xfrm>
            <a:custGeom>
              <a:avLst/>
              <a:gdLst>
                <a:gd name="T0" fmla="*/ 622 w 622"/>
                <a:gd name="T1" fmla="*/ 101 h 116"/>
                <a:gd name="T2" fmla="*/ 595 w 622"/>
                <a:gd name="T3" fmla="*/ 105 h 116"/>
                <a:gd name="T4" fmla="*/ 524 w 622"/>
                <a:gd name="T5" fmla="*/ 109 h 116"/>
                <a:gd name="T6" fmla="*/ 477 w 622"/>
                <a:gd name="T7" fmla="*/ 112 h 116"/>
                <a:gd name="T8" fmla="*/ 422 w 622"/>
                <a:gd name="T9" fmla="*/ 114 h 116"/>
                <a:gd name="T10" fmla="*/ 366 w 622"/>
                <a:gd name="T11" fmla="*/ 116 h 116"/>
                <a:gd name="T12" fmla="*/ 307 w 622"/>
                <a:gd name="T13" fmla="*/ 116 h 116"/>
                <a:gd name="T14" fmla="*/ 247 w 622"/>
                <a:gd name="T15" fmla="*/ 116 h 116"/>
                <a:gd name="T16" fmla="*/ 191 w 622"/>
                <a:gd name="T17" fmla="*/ 113 h 116"/>
                <a:gd name="T18" fmla="*/ 164 w 622"/>
                <a:gd name="T19" fmla="*/ 111 h 116"/>
                <a:gd name="T20" fmla="*/ 137 w 622"/>
                <a:gd name="T21" fmla="*/ 108 h 116"/>
                <a:gd name="T22" fmla="*/ 113 w 622"/>
                <a:gd name="T23" fmla="*/ 105 h 116"/>
                <a:gd name="T24" fmla="*/ 91 w 622"/>
                <a:gd name="T25" fmla="*/ 100 h 116"/>
                <a:gd name="T26" fmla="*/ 70 w 622"/>
                <a:gd name="T27" fmla="*/ 96 h 116"/>
                <a:gd name="T28" fmla="*/ 51 w 622"/>
                <a:gd name="T29" fmla="*/ 91 h 116"/>
                <a:gd name="T30" fmla="*/ 36 w 622"/>
                <a:gd name="T31" fmla="*/ 85 h 116"/>
                <a:gd name="T32" fmla="*/ 21 w 622"/>
                <a:gd name="T33" fmla="*/ 78 h 116"/>
                <a:gd name="T34" fmla="*/ 17 w 622"/>
                <a:gd name="T35" fmla="*/ 74 h 116"/>
                <a:gd name="T36" fmla="*/ 12 w 622"/>
                <a:gd name="T37" fmla="*/ 69 h 116"/>
                <a:gd name="T38" fmla="*/ 7 w 622"/>
                <a:gd name="T39" fmla="*/ 66 h 116"/>
                <a:gd name="T40" fmla="*/ 4 w 622"/>
                <a:gd name="T41" fmla="*/ 61 h 116"/>
                <a:gd name="T42" fmla="*/ 0 w 622"/>
                <a:gd name="T43" fmla="*/ 57 h 116"/>
                <a:gd name="T44" fmla="*/ 0 w 622"/>
                <a:gd name="T45" fmla="*/ 52 h 116"/>
                <a:gd name="T46" fmla="*/ 0 w 622"/>
                <a:gd name="T47" fmla="*/ 46 h 116"/>
                <a:gd name="T48" fmla="*/ 0 w 622"/>
                <a:gd name="T49" fmla="*/ 41 h 116"/>
                <a:gd name="T50" fmla="*/ 0 w 622"/>
                <a:gd name="T51" fmla="*/ 35 h 116"/>
                <a:gd name="T52" fmla="*/ 2 w 622"/>
                <a:gd name="T53" fmla="*/ 30 h 116"/>
                <a:gd name="T54" fmla="*/ 4 w 622"/>
                <a:gd name="T55" fmla="*/ 27 h 116"/>
                <a:gd name="T56" fmla="*/ 7 w 622"/>
                <a:gd name="T57" fmla="*/ 22 h 116"/>
                <a:gd name="T58" fmla="*/ 12 w 622"/>
                <a:gd name="T59" fmla="*/ 19 h 116"/>
                <a:gd name="T60" fmla="*/ 17 w 622"/>
                <a:gd name="T61" fmla="*/ 16 h 116"/>
                <a:gd name="T62" fmla="*/ 23 w 622"/>
                <a:gd name="T63" fmla="*/ 13 h 116"/>
                <a:gd name="T64" fmla="*/ 30 w 622"/>
                <a:gd name="T65" fmla="*/ 9 h 116"/>
                <a:gd name="T66" fmla="*/ 43 w 622"/>
                <a:gd name="T67" fmla="*/ 5 h 116"/>
                <a:gd name="T68" fmla="*/ 61 w 622"/>
                <a:gd name="T69" fmla="*/ 3 h 116"/>
                <a:gd name="T70" fmla="*/ 80 w 622"/>
                <a:gd name="T71" fmla="*/ 2 h 116"/>
                <a:gd name="T72" fmla="*/ 102 w 622"/>
                <a:gd name="T73" fmla="*/ 0 h 116"/>
                <a:gd name="T74" fmla="*/ 124 w 622"/>
                <a:gd name="T75" fmla="*/ 2 h 116"/>
                <a:gd name="T76" fmla="*/ 150 w 622"/>
                <a:gd name="T77" fmla="*/ 3 h 116"/>
                <a:gd name="T78" fmla="*/ 175 w 622"/>
                <a:gd name="T79" fmla="*/ 5 h 116"/>
                <a:gd name="T80" fmla="*/ 202 w 622"/>
                <a:gd name="T81" fmla="*/ 8 h 116"/>
                <a:gd name="T82" fmla="*/ 229 w 622"/>
                <a:gd name="T83" fmla="*/ 13 h 116"/>
                <a:gd name="T84" fmla="*/ 258 w 622"/>
                <a:gd name="T85" fmla="*/ 18 h 116"/>
                <a:gd name="T86" fmla="*/ 316 w 622"/>
                <a:gd name="T87" fmla="*/ 28 h 116"/>
                <a:gd name="T88" fmla="*/ 373 w 622"/>
                <a:gd name="T89" fmla="*/ 39 h 116"/>
                <a:gd name="T90" fmla="*/ 429 w 622"/>
                <a:gd name="T91" fmla="*/ 51 h 116"/>
                <a:gd name="T92" fmla="*/ 527 w 622"/>
                <a:gd name="T93" fmla="*/ 77 h 116"/>
                <a:gd name="T94" fmla="*/ 597 w 622"/>
                <a:gd name="T95" fmla="*/ 95 h 116"/>
                <a:gd name="T96" fmla="*/ 622 w 622"/>
                <a:gd name="T97" fmla="*/ 101 h 11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22"/>
                <a:gd name="T148" fmla="*/ 0 h 116"/>
                <a:gd name="T149" fmla="*/ 622 w 622"/>
                <a:gd name="T150" fmla="*/ 116 h 11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22" h="116">
                  <a:moveTo>
                    <a:pt x="622" y="101"/>
                  </a:moveTo>
                  <a:lnTo>
                    <a:pt x="595" y="105"/>
                  </a:lnTo>
                  <a:lnTo>
                    <a:pt x="524" y="109"/>
                  </a:lnTo>
                  <a:lnTo>
                    <a:pt x="477" y="112"/>
                  </a:lnTo>
                  <a:lnTo>
                    <a:pt x="422" y="114"/>
                  </a:lnTo>
                  <a:lnTo>
                    <a:pt x="366" y="116"/>
                  </a:lnTo>
                  <a:lnTo>
                    <a:pt x="307" y="116"/>
                  </a:lnTo>
                  <a:lnTo>
                    <a:pt x="247" y="116"/>
                  </a:lnTo>
                  <a:lnTo>
                    <a:pt x="191" y="113"/>
                  </a:lnTo>
                  <a:lnTo>
                    <a:pt x="164" y="111"/>
                  </a:lnTo>
                  <a:lnTo>
                    <a:pt x="137" y="108"/>
                  </a:lnTo>
                  <a:lnTo>
                    <a:pt x="113" y="105"/>
                  </a:lnTo>
                  <a:lnTo>
                    <a:pt x="91" y="100"/>
                  </a:lnTo>
                  <a:lnTo>
                    <a:pt x="70" y="96"/>
                  </a:lnTo>
                  <a:lnTo>
                    <a:pt x="51" y="91"/>
                  </a:lnTo>
                  <a:lnTo>
                    <a:pt x="36" y="85"/>
                  </a:lnTo>
                  <a:lnTo>
                    <a:pt x="21" y="78"/>
                  </a:lnTo>
                  <a:lnTo>
                    <a:pt x="17" y="74"/>
                  </a:lnTo>
                  <a:lnTo>
                    <a:pt x="12" y="69"/>
                  </a:lnTo>
                  <a:lnTo>
                    <a:pt x="7" y="66"/>
                  </a:lnTo>
                  <a:lnTo>
                    <a:pt x="4" y="61"/>
                  </a:lnTo>
                  <a:lnTo>
                    <a:pt x="0" y="57"/>
                  </a:lnTo>
                  <a:lnTo>
                    <a:pt x="0" y="52"/>
                  </a:lnTo>
                  <a:lnTo>
                    <a:pt x="0" y="46"/>
                  </a:lnTo>
                  <a:lnTo>
                    <a:pt x="0" y="41"/>
                  </a:lnTo>
                  <a:lnTo>
                    <a:pt x="0" y="35"/>
                  </a:lnTo>
                  <a:lnTo>
                    <a:pt x="2" y="30"/>
                  </a:lnTo>
                  <a:lnTo>
                    <a:pt x="4" y="27"/>
                  </a:lnTo>
                  <a:lnTo>
                    <a:pt x="7" y="22"/>
                  </a:lnTo>
                  <a:lnTo>
                    <a:pt x="12" y="19"/>
                  </a:lnTo>
                  <a:lnTo>
                    <a:pt x="17" y="16"/>
                  </a:lnTo>
                  <a:lnTo>
                    <a:pt x="23" y="13"/>
                  </a:lnTo>
                  <a:lnTo>
                    <a:pt x="30" y="9"/>
                  </a:lnTo>
                  <a:lnTo>
                    <a:pt x="43" y="5"/>
                  </a:lnTo>
                  <a:lnTo>
                    <a:pt x="61" y="3"/>
                  </a:lnTo>
                  <a:lnTo>
                    <a:pt x="80" y="2"/>
                  </a:lnTo>
                  <a:lnTo>
                    <a:pt x="102" y="0"/>
                  </a:lnTo>
                  <a:lnTo>
                    <a:pt x="124" y="2"/>
                  </a:lnTo>
                  <a:lnTo>
                    <a:pt x="150" y="3"/>
                  </a:lnTo>
                  <a:lnTo>
                    <a:pt x="175" y="5"/>
                  </a:lnTo>
                  <a:lnTo>
                    <a:pt x="202" y="8"/>
                  </a:lnTo>
                  <a:lnTo>
                    <a:pt x="229" y="13"/>
                  </a:lnTo>
                  <a:lnTo>
                    <a:pt x="258" y="18"/>
                  </a:lnTo>
                  <a:lnTo>
                    <a:pt x="316" y="28"/>
                  </a:lnTo>
                  <a:lnTo>
                    <a:pt x="373" y="39"/>
                  </a:lnTo>
                  <a:lnTo>
                    <a:pt x="429" y="51"/>
                  </a:lnTo>
                  <a:lnTo>
                    <a:pt x="527" y="77"/>
                  </a:lnTo>
                  <a:lnTo>
                    <a:pt x="597" y="95"/>
                  </a:lnTo>
                  <a:lnTo>
                    <a:pt x="622" y="101"/>
                  </a:lnTo>
                  <a:close/>
                </a:path>
              </a:pathLst>
            </a:custGeom>
            <a:solidFill>
              <a:srgbClr val="844CD6"/>
            </a:solidFill>
            <a:ln w="9525">
              <a:noFill/>
              <a:round/>
              <a:headEnd/>
              <a:tailEnd/>
            </a:ln>
          </p:spPr>
          <p:txBody>
            <a:bodyPr/>
            <a:lstStyle/>
            <a:p>
              <a:endParaRPr lang="ru-RU"/>
            </a:p>
          </p:txBody>
        </p:sp>
        <p:sp>
          <p:nvSpPr>
            <p:cNvPr id="23244" name="Freeform 2117"/>
            <p:cNvSpPr>
              <a:spLocks/>
            </p:cNvSpPr>
            <p:nvPr/>
          </p:nvSpPr>
          <p:spPr bwMode="auto">
            <a:xfrm>
              <a:off x="1113" y="2048"/>
              <a:ext cx="627" cy="79"/>
            </a:xfrm>
            <a:custGeom>
              <a:avLst/>
              <a:gdLst>
                <a:gd name="T0" fmla="*/ 627 w 627"/>
                <a:gd name="T1" fmla="*/ 64 h 79"/>
                <a:gd name="T2" fmla="*/ 527 w 627"/>
                <a:gd name="T3" fmla="*/ 72 h 79"/>
                <a:gd name="T4" fmla="*/ 426 w 627"/>
                <a:gd name="T5" fmla="*/ 77 h 79"/>
                <a:gd name="T6" fmla="*/ 311 w 627"/>
                <a:gd name="T7" fmla="*/ 79 h 79"/>
                <a:gd name="T8" fmla="*/ 194 w 627"/>
                <a:gd name="T9" fmla="*/ 76 h 79"/>
                <a:gd name="T10" fmla="*/ 143 w 627"/>
                <a:gd name="T11" fmla="*/ 71 h 79"/>
                <a:gd name="T12" fmla="*/ 95 w 627"/>
                <a:gd name="T13" fmla="*/ 63 h 79"/>
                <a:gd name="T14" fmla="*/ 55 w 627"/>
                <a:gd name="T15" fmla="*/ 54 h 79"/>
                <a:gd name="T16" fmla="*/ 25 w 627"/>
                <a:gd name="T17" fmla="*/ 39 h 79"/>
                <a:gd name="T18" fmla="*/ 13 w 627"/>
                <a:gd name="T19" fmla="*/ 30 h 79"/>
                <a:gd name="T20" fmla="*/ 4 w 627"/>
                <a:gd name="T21" fmla="*/ 22 h 79"/>
                <a:gd name="T22" fmla="*/ 0 w 627"/>
                <a:gd name="T23" fmla="*/ 13 h 79"/>
                <a:gd name="T24" fmla="*/ 0 w 627"/>
                <a:gd name="T25" fmla="*/ 0 h 79"/>
                <a:gd name="T26" fmla="*/ 4 w 627"/>
                <a:gd name="T27" fmla="*/ 0 h 79"/>
                <a:gd name="T28" fmla="*/ 4 w 627"/>
                <a:gd name="T29" fmla="*/ 9 h 79"/>
                <a:gd name="T30" fmla="*/ 10 w 627"/>
                <a:gd name="T31" fmla="*/ 17 h 79"/>
                <a:gd name="T32" fmla="*/ 17 w 627"/>
                <a:gd name="T33" fmla="*/ 25 h 79"/>
                <a:gd name="T34" fmla="*/ 27 w 627"/>
                <a:gd name="T35" fmla="*/ 33 h 79"/>
                <a:gd name="T36" fmla="*/ 57 w 627"/>
                <a:gd name="T37" fmla="*/ 47 h 79"/>
                <a:gd name="T38" fmla="*/ 95 w 627"/>
                <a:gd name="T39" fmla="*/ 57 h 79"/>
                <a:gd name="T40" fmla="*/ 143 w 627"/>
                <a:gd name="T41" fmla="*/ 65 h 79"/>
                <a:gd name="T42" fmla="*/ 194 w 627"/>
                <a:gd name="T43" fmla="*/ 69 h 79"/>
                <a:gd name="T44" fmla="*/ 311 w 627"/>
                <a:gd name="T45" fmla="*/ 72 h 79"/>
                <a:gd name="T46" fmla="*/ 426 w 627"/>
                <a:gd name="T47" fmla="*/ 71 h 79"/>
                <a:gd name="T48" fmla="*/ 527 w 627"/>
                <a:gd name="T49" fmla="*/ 66 h 79"/>
                <a:gd name="T50" fmla="*/ 627 w 627"/>
                <a:gd name="T51" fmla="*/ 57 h 79"/>
                <a:gd name="T52" fmla="*/ 627 w 627"/>
                <a:gd name="T53" fmla="*/ 64 h 7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27"/>
                <a:gd name="T82" fmla="*/ 0 h 79"/>
                <a:gd name="T83" fmla="*/ 627 w 627"/>
                <a:gd name="T84" fmla="*/ 79 h 7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27" h="79">
                  <a:moveTo>
                    <a:pt x="627" y="64"/>
                  </a:moveTo>
                  <a:lnTo>
                    <a:pt x="527" y="72"/>
                  </a:lnTo>
                  <a:lnTo>
                    <a:pt x="426" y="77"/>
                  </a:lnTo>
                  <a:lnTo>
                    <a:pt x="311" y="79"/>
                  </a:lnTo>
                  <a:lnTo>
                    <a:pt x="194" y="76"/>
                  </a:lnTo>
                  <a:lnTo>
                    <a:pt x="143" y="71"/>
                  </a:lnTo>
                  <a:lnTo>
                    <a:pt x="95" y="63"/>
                  </a:lnTo>
                  <a:lnTo>
                    <a:pt x="55" y="54"/>
                  </a:lnTo>
                  <a:lnTo>
                    <a:pt x="25" y="39"/>
                  </a:lnTo>
                  <a:lnTo>
                    <a:pt x="13" y="30"/>
                  </a:lnTo>
                  <a:lnTo>
                    <a:pt x="4" y="22"/>
                  </a:lnTo>
                  <a:lnTo>
                    <a:pt x="0" y="13"/>
                  </a:lnTo>
                  <a:lnTo>
                    <a:pt x="0" y="0"/>
                  </a:lnTo>
                  <a:lnTo>
                    <a:pt x="4" y="0"/>
                  </a:lnTo>
                  <a:lnTo>
                    <a:pt x="4" y="9"/>
                  </a:lnTo>
                  <a:lnTo>
                    <a:pt x="10" y="17"/>
                  </a:lnTo>
                  <a:lnTo>
                    <a:pt x="17" y="25"/>
                  </a:lnTo>
                  <a:lnTo>
                    <a:pt x="27" y="33"/>
                  </a:lnTo>
                  <a:lnTo>
                    <a:pt x="57" y="47"/>
                  </a:lnTo>
                  <a:lnTo>
                    <a:pt x="95" y="57"/>
                  </a:lnTo>
                  <a:lnTo>
                    <a:pt x="143" y="65"/>
                  </a:lnTo>
                  <a:lnTo>
                    <a:pt x="194" y="69"/>
                  </a:lnTo>
                  <a:lnTo>
                    <a:pt x="311" y="72"/>
                  </a:lnTo>
                  <a:lnTo>
                    <a:pt x="426" y="71"/>
                  </a:lnTo>
                  <a:lnTo>
                    <a:pt x="527" y="66"/>
                  </a:lnTo>
                  <a:lnTo>
                    <a:pt x="627" y="57"/>
                  </a:lnTo>
                  <a:lnTo>
                    <a:pt x="627" y="64"/>
                  </a:lnTo>
                  <a:close/>
                </a:path>
              </a:pathLst>
            </a:custGeom>
            <a:solidFill>
              <a:srgbClr val="C195DB"/>
            </a:solidFill>
            <a:ln w="9525">
              <a:noFill/>
              <a:round/>
              <a:headEnd/>
              <a:tailEnd/>
            </a:ln>
          </p:spPr>
          <p:txBody>
            <a:bodyPr/>
            <a:lstStyle/>
            <a:p>
              <a:endParaRPr lang="ru-RU"/>
            </a:p>
          </p:txBody>
        </p:sp>
        <p:sp>
          <p:nvSpPr>
            <p:cNvPr id="23245" name="Freeform 2118"/>
            <p:cNvSpPr>
              <a:spLocks/>
            </p:cNvSpPr>
            <p:nvPr/>
          </p:nvSpPr>
          <p:spPr bwMode="auto">
            <a:xfrm>
              <a:off x="1113" y="2004"/>
              <a:ext cx="627" cy="105"/>
            </a:xfrm>
            <a:custGeom>
              <a:avLst/>
              <a:gdLst>
                <a:gd name="T0" fmla="*/ 0 w 627"/>
                <a:gd name="T1" fmla="*/ 41 h 105"/>
                <a:gd name="T2" fmla="*/ 4 w 627"/>
                <a:gd name="T3" fmla="*/ 30 h 105"/>
                <a:gd name="T4" fmla="*/ 10 w 627"/>
                <a:gd name="T5" fmla="*/ 21 h 105"/>
                <a:gd name="T6" fmla="*/ 32 w 627"/>
                <a:gd name="T7" fmla="*/ 9 h 105"/>
                <a:gd name="T8" fmla="*/ 64 w 627"/>
                <a:gd name="T9" fmla="*/ 2 h 105"/>
                <a:gd name="T10" fmla="*/ 106 w 627"/>
                <a:gd name="T11" fmla="*/ 0 h 105"/>
                <a:gd name="T12" fmla="*/ 154 w 627"/>
                <a:gd name="T13" fmla="*/ 2 h 105"/>
                <a:gd name="T14" fmla="*/ 207 w 627"/>
                <a:gd name="T15" fmla="*/ 7 h 105"/>
                <a:gd name="T16" fmla="*/ 321 w 627"/>
                <a:gd name="T17" fmla="*/ 26 h 105"/>
                <a:gd name="T18" fmla="*/ 432 w 627"/>
                <a:gd name="T19" fmla="*/ 50 h 105"/>
                <a:gd name="T20" fmla="*/ 531 w 627"/>
                <a:gd name="T21" fmla="*/ 76 h 105"/>
                <a:gd name="T22" fmla="*/ 627 w 627"/>
                <a:gd name="T23" fmla="*/ 100 h 105"/>
                <a:gd name="T24" fmla="*/ 623 w 627"/>
                <a:gd name="T25" fmla="*/ 105 h 105"/>
                <a:gd name="T26" fmla="*/ 527 w 627"/>
                <a:gd name="T27" fmla="*/ 80 h 105"/>
                <a:gd name="T28" fmla="*/ 430 w 627"/>
                <a:gd name="T29" fmla="*/ 55 h 105"/>
                <a:gd name="T30" fmla="*/ 317 w 627"/>
                <a:gd name="T31" fmla="*/ 30 h 105"/>
                <a:gd name="T32" fmla="*/ 203 w 627"/>
                <a:gd name="T33" fmla="*/ 11 h 105"/>
                <a:gd name="T34" fmla="*/ 154 w 627"/>
                <a:gd name="T35" fmla="*/ 7 h 105"/>
                <a:gd name="T36" fmla="*/ 106 w 627"/>
                <a:gd name="T37" fmla="*/ 6 h 105"/>
                <a:gd name="T38" fmla="*/ 64 w 627"/>
                <a:gd name="T39" fmla="*/ 7 h 105"/>
                <a:gd name="T40" fmla="*/ 34 w 627"/>
                <a:gd name="T41" fmla="*/ 13 h 105"/>
                <a:gd name="T42" fmla="*/ 14 w 627"/>
                <a:gd name="T43" fmla="*/ 26 h 105"/>
                <a:gd name="T44" fmla="*/ 8 w 627"/>
                <a:gd name="T45" fmla="*/ 34 h 105"/>
                <a:gd name="T46" fmla="*/ 4 w 627"/>
                <a:gd name="T47" fmla="*/ 45 h 105"/>
                <a:gd name="T48" fmla="*/ 0 w 627"/>
                <a:gd name="T49" fmla="*/ 41 h 10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27"/>
                <a:gd name="T76" fmla="*/ 0 h 105"/>
                <a:gd name="T77" fmla="*/ 627 w 627"/>
                <a:gd name="T78" fmla="*/ 105 h 10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27" h="105">
                  <a:moveTo>
                    <a:pt x="0" y="41"/>
                  </a:moveTo>
                  <a:lnTo>
                    <a:pt x="4" y="30"/>
                  </a:lnTo>
                  <a:lnTo>
                    <a:pt x="10" y="21"/>
                  </a:lnTo>
                  <a:lnTo>
                    <a:pt x="32" y="9"/>
                  </a:lnTo>
                  <a:lnTo>
                    <a:pt x="64" y="2"/>
                  </a:lnTo>
                  <a:lnTo>
                    <a:pt x="106" y="0"/>
                  </a:lnTo>
                  <a:lnTo>
                    <a:pt x="154" y="2"/>
                  </a:lnTo>
                  <a:lnTo>
                    <a:pt x="207" y="7"/>
                  </a:lnTo>
                  <a:lnTo>
                    <a:pt x="321" y="26"/>
                  </a:lnTo>
                  <a:lnTo>
                    <a:pt x="432" y="50"/>
                  </a:lnTo>
                  <a:lnTo>
                    <a:pt x="531" y="76"/>
                  </a:lnTo>
                  <a:lnTo>
                    <a:pt x="627" y="100"/>
                  </a:lnTo>
                  <a:lnTo>
                    <a:pt x="623" y="105"/>
                  </a:lnTo>
                  <a:lnTo>
                    <a:pt x="527" y="80"/>
                  </a:lnTo>
                  <a:lnTo>
                    <a:pt x="430" y="55"/>
                  </a:lnTo>
                  <a:lnTo>
                    <a:pt x="317" y="30"/>
                  </a:lnTo>
                  <a:lnTo>
                    <a:pt x="203" y="11"/>
                  </a:lnTo>
                  <a:lnTo>
                    <a:pt x="154" y="7"/>
                  </a:lnTo>
                  <a:lnTo>
                    <a:pt x="106" y="6"/>
                  </a:lnTo>
                  <a:lnTo>
                    <a:pt x="64" y="7"/>
                  </a:lnTo>
                  <a:lnTo>
                    <a:pt x="34" y="13"/>
                  </a:lnTo>
                  <a:lnTo>
                    <a:pt x="14" y="26"/>
                  </a:lnTo>
                  <a:lnTo>
                    <a:pt x="8" y="34"/>
                  </a:lnTo>
                  <a:lnTo>
                    <a:pt x="4" y="45"/>
                  </a:lnTo>
                  <a:lnTo>
                    <a:pt x="0" y="41"/>
                  </a:lnTo>
                  <a:close/>
                </a:path>
              </a:pathLst>
            </a:custGeom>
            <a:solidFill>
              <a:srgbClr val="C195DB"/>
            </a:solidFill>
            <a:ln w="9525">
              <a:noFill/>
              <a:round/>
              <a:headEnd/>
              <a:tailEnd/>
            </a:ln>
          </p:spPr>
          <p:txBody>
            <a:bodyPr/>
            <a:lstStyle/>
            <a:p>
              <a:endParaRPr lang="ru-RU"/>
            </a:p>
          </p:txBody>
        </p:sp>
        <p:sp>
          <p:nvSpPr>
            <p:cNvPr id="23246" name="Freeform 2119"/>
            <p:cNvSpPr>
              <a:spLocks/>
            </p:cNvSpPr>
            <p:nvPr/>
          </p:nvSpPr>
          <p:spPr bwMode="auto">
            <a:xfrm>
              <a:off x="1112" y="2045"/>
              <a:ext cx="4" cy="4"/>
            </a:xfrm>
            <a:custGeom>
              <a:avLst/>
              <a:gdLst>
                <a:gd name="T0" fmla="*/ 0 w 4"/>
                <a:gd name="T1" fmla="*/ 2 h 4"/>
                <a:gd name="T2" fmla="*/ 0 w 4"/>
                <a:gd name="T3" fmla="*/ 0 h 4"/>
                <a:gd name="T4" fmla="*/ 4 w 4"/>
                <a:gd name="T5" fmla="*/ 4 h 4"/>
                <a:gd name="T6" fmla="*/ 4 w 4"/>
                <a:gd name="T7" fmla="*/ 2 h 4"/>
                <a:gd name="T8" fmla="*/ 0 w 4"/>
                <a:gd name="T9" fmla="*/ 2 h 4"/>
                <a:gd name="T10" fmla="*/ 0 60000 65536"/>
                <a:gd name="T11" fmla="*/ 0 60000 65536"/>
                <a:gd name="T12" fmla="*/ 0 60000 65536"/>
                <a:gd name="T13" fmla="*/ 0 60000 65536"/>
                <a:gd name="T14" fmla="*/ 0 60000 65536"/>
                <a:gd name="T15" fmla="*/ 0 w 4"/>
                <a:gd name="T16" fmla="*/ 0 h 4"/>
                <a:gd name="T17" fmla="*/ 4 w 4"/>
                <a:gd name="T18" fmla="*/ 4 h 4"/>
              </a:gdLst>
              <a:ahLst/>
              <a:cxnLst>
                <a:cxn ang="T10">
                  <a:pos x="T0" y="T1"/>
                </a:cxn>
                <a:cxn ang="T11">
                  <a:pos x="T2" y="T3"/>
                </a:cxn>
                <a:cxn ang="T12">
                  <a:pos x="T4" y="T5"/>
                </a:cxn>
                <a:cxn ang="T13">
                  <a:pos x="T6" y="T7"/>
                </a:cxn>
                <a:cxn ang="T14">
                  <a:pos x="T8" y="T9"/>
                </a:cxn>
              </a:cxnLst>
              <a:rect l="T15" t="T16" r="T17" b="T18"/>
              <a:pathLst>
                <a:path w="4" h="4">
                  <a:moveTo>
                    <a:pt x="0" y="2"/>
                  </a:moveTo>
                  <a:lnTo>
                    <a:pt x="0" y="0"/>
                  </a:lnTo>
                  <a:lnTo>
                    <a:pt x="4" y="4"/>
                  </a:lnTo>
                  <a:lnTo>
                    <a:pt x="4" y="2"/>
                  </a:lnTo>
                  <a:lnTo>
                    <a:pt x="0" y="2"/>
                  </a:lnTo>
                  <a:close/>
                </a:path>
              </a:pathLst>
            </a:custGeom>
            <a:solidFill>
              <a:srgbClr val="C195DB"/>
            </a:solidFill>
            <a:ln w="9525">
              <a:noFill/>
              <a:round/>
              <a:headEnd/>
              <a:tailEnd/>
            </a:ln>
          </p:spPr>
          <p:txBody>
            <a:bodyPr/>
            <a:lstStyle/>
            <a:p>
              <a:endParaRPr lang="ru-RU"/>
            </a:p>
          </p:txBody>
        </p:sp>
        <p:sp>
          <p:nvSpPr>
            <p:cNvPr id="23247" name="Freeform 2120"/>
            <p:cNvSpPr>
              <a:spLocks/>
            </p:cNvSpPr>
            <p:nvPr/>
          </p:nvSpPr>
          <p:spPr bwMode="auto">
            <a:xfrm>
              <a:off x="1737" y="2106"/>
              <a:ext cx="1" cy="5"/>
            </a:xfrm>
            <a:custGeom>
              <a:avLst/>
              <a:gdLst>
                <a:gd name="T0" fmla="*/ 1 w 1"/>
                <a:gd name="T1" fmla="*/ 0 h 5"/>
                <a:gd name="T2" fmla="*/ 1 w 1"/>
                <a:gd name="T3" fmla="*/ 5 h 5"/>
                <a:gd name="T4" fmla="*/ 1 w 1"/>
                <a:gd name="T5" fmla="*/ 0 h 5"/>
                <a:gd name="T6" fmla="*/ 0 w 1"/>
                <a:gd name="T7" fmla="*/ 4 h 5"/>
                <a:gd name="T8" fmla="*/ 1 w 1"/>
                <a:gd name="T9" fmla="*/ 0 h 5"/>
                <a:gd name="T10" fmla="*/ 0 60000 65536"/>
                <a:gd name="T11" fmla="*/ 0 60000 65536"/>
                <a:gd name="T12" fmla="*/ 0 60000 65536"/>
                <a:gd name="T13" fmla="*/ 0 60000 65536"/>
                <a:gd name="T14" fmla="*/ 0 60000 65536"/>
                <a:gd name="T15" fmla="*/ 0 w 1"/>
                <a:gd name="T16" fmla="*/ 0 h 5"/>
                <a:gd name="T17" fmla="*/ 1 w 1"/>
                <a:gd name="T18" fmla="*/ 5 h 5"/>
              </a:gdLst>
              <a:ahLst/>
              <a:cxnLst>
                <a:cxn ang="T10">
                  <a:pos x="T0" y="T1"/>
                </a:cxn>
                <a:cxn ang="T11">
                  <a:pos x="T2" y="T3"/>
                </a:cxn>
                <a:cxn ang="T12">
                  <a:pos x="T4" y="T5"/>
                </a:cxn>
                <a:cxn ang="T13">
                  <a:pos x="T6" y="T7"/>
                </a:cxn>
                <a:cxn ang="T14">
                  <a:pos x="T8" y="T9"/>
                </a:cxn>
              </a:cxnLst>
              <a:rect l="T15" t="T16" r="T17" b="T18"/>
              <a:pathLst>
                <a:path w="1" h="5">
                  <a:moveTo>
                    <a:pt x="1" y="0"/>
                  </a:moveTo>
                  <a:lnTo>
                    <a:pt x="1" y="5"/>
                  </a:lnTo>
                  <a:lnTo>
                    <a:pt x="1" y="0"/>
                  </a:lnTo>
                  <a:lnTo>
                    <a:pt x="0" y="4"/>
                  </a:lnTo>
                  <a:lnTo>
                    <a:pt x="1" y="0"/>
                  </a:lnTo>
                  <a:close/>
                </a:path>
              </a:pathLst>
            </a:custGeom>
            <a:solidFill>
              <a:srgbClr val="C195DB"/>
            </a:solidFill>
            <a:ln w="9525">
              <a:noFill/>
              <a:round/>
              <a:headEnd/>
              <a:tailEnd/>
            </a:ln>
          </p:spPr>
          <p:txBody>
            <a:bodyPr/>
            <a:lstStyle/>
            <a:p>
              <a:endParaRPr lang="ru-RU"/>
            </a:p>
          </p:txBody>
        </p:sp>
        <p:sp>
          <p:nvSpPr>
            <p:cNvPr id="23248" name="Freeform 2121"/>
            <p:cNvSpPr>
              <a:spLocks/>
            </p:cNvSpPr>
            <p:nvPr/>
          </p:nvSpPr>
          <p:spPr bwMode="auto">
            <a:xfrm>
              <a:off x="1665" y="2122"/>
              <a:ext cx="66" cy="57"/>
            </a:xfrm>
            <a:custGeom>
              <a:avLst/>
              <a:gdLst>
                <a:gd name="T0" fmla="*/ 61 w 66"/>
                <a:gd name="T1" fmla="*/ 57 h 57"/>
                <a:gd name="T2" fmla="*/ 59 w 66"/>
                <a:gd name="T3" fmla="*/ 51 h 57"/>
                <a:gd name="T4" fmla="*/ 55 w 66"/>
                <a:gd name="T5" fmla="*/ 31 h 57"/>
                <a:gd name="T6" fmla="*/ 49 w 66"/>
                <a:gd name="T7" fmla="*/ 21 h 57"/>
                <a:gd name="T8" fmla="*/ 39 w 66"/>
                <a:gd name="T9" fmla="*/ 13 h 57"/>
                <a:gd name="T10" fmla="*/ 23 w 66"/>
                <a:gd name="T11" fmla="*/ 7 h 57"/>
                <a:gd name="T12" fmla="*/ 0 w 66"/>
                <a:gd name="T13" fmla="*/ 5 h 57"/>
                <a:gd name="T14" fmla="*/ 0 w 66"/>
                <a:gd name="T15" fmla="*/ 0 h 57"/>
                <a:gd name="T16" fmla="*/ 23 w 66"/>
                <a:gd name="T17" fmla="*/ 1 h 57"/>
                <a:gd name="T18" fmla="*/ 40 w 66"/>
                <a:gd name="T19" fmla="*/ 7 h 57"/>
                <a:gd name="T20" fmla="*/ 53 w 66"/>
                <a:gd name="T21" fmla="*/ 16 h 57"/>
                <a:gd name="T22" fmla="*/ 59 w 66"/>
                <a:gd name="T23" fmla="*/ 26 h 57"/>
                <a:gd name="T24" fmla="*/ 64 w 66"/>
                <a:gd name="T25" fmla="*/ 48 h 57"/>
                <a:gd name="T26" fmla="*/ 66 w 66"/>
                <a:gd name="T27" fmla="*/ 57 h 57"/>
                <a:gd name="T28" fmla="*/ 61 w 66"/>
                <a:gd name="T29" fmla="*/ 57 h 5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6"/>
                <a:gd name="T46" fmla="*/ 0 h 57"/>
                <a:gd name="T47" fmla="*/ 66 w 66"/>
                <a:gd name="T48" fmla="*/ 57 h 5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6" h="57">
                  <a:moveTo>
                    <a:pt x="61" y="57"/>
                  </a:moveTo>
                  <a:lnTo>
                    <a:pt x="59" y="51"/>
                  </a:lnTo>
                  <a:lnTo>
                    <a:pt x="55" y="31"/>
                  </a:lnTo>
                  <a:lnTo>
                    <a:pt x="49" y="21"/>
                  </a:lnTo>
                  <a:lnTo>
                    <a:pt x="39" y="13"/>
                  </a:lnTo>
                  <a:lnTo>
                    <a:pt x="23" y="7"/>
                  </a:lnTo>
                  <a:lnTo>
                    <a:pt x="0" y="5"/>
                  </a:lnTo>
                  <a:lnTo>
                    <a:pt x="0" y="0"/>
                  </a:lnTo>
                  <a:lnTo>
                    <a:pt x="23" y="1"/>
                  </a:lnTo>
                  <a:lnTo>
                    <a:pt x="40" y="7"/>
                  </a:lnTo>
                  <a:lnTo>
                    <a:pt x="53" y="16"/>
                  </a:lnTo>
                  <a:lnTo>
                    <a:pt x="59" y="26"/>
                  </a:lnTo>
                  <a:lnTo>
                    <a:pt x="64" y="48"/>
                  </a:lnTo>
                  <a:lnTo>
                    <a:pt x="66" y="57"/>
                  </a:lnTo>
                  <a:lnTo>
                    <a:pt x="61" y="57"/>
                  </a:lnTo>
                  <a:close/>
                </a:path>
              </a:pathLst>
            </a:custGeom>
            <a:solidFill>
              <a:srgbClr val="C195DB"/>
            </a:solidFill>
            <a:ln w="9525">
              <a:noFill/>
              <a:round/>
              <a:headEnd/>
              <a:tailEnd/>
            </a:ln>
          </p:spPr>
          <p:txBody>
            <a:bodyPr/>
            <a:lstStyle/>
            <a:p>
              <a:endParaRPr lang="ru-RU"/>
            </a:p>
          </p:txBody>
        </p:sp>
        <p:sp>
          <p:nvSpPr>
            <p:cNvPr id="23249" name="Freeform 2122"/>
            <p:cNvSpPr>
              <a:spLocks/>
            </p:cNvSpPr>
            <p:nvPr/>
          </p:nvSpPr>
          <p:spPr bwMode="auto">
            <a:xfrm>
              <a:off x="1113" y="2046"/>
              <a:ext cx="552" cy="82"/>
            </a:xfrm>
            <a:custGeom>
              <a:avLst/>
              <a:gdLst>
                <a:gd name="T0" fmla="*/ 552 w 552"/>
                <a:gd name="T1" fmla="*/ 80 h 82"/>
                <a:gd name="T2" fmla="*/ 436 w 552"/>
                <a:gd name="T3" fmla="*/ 82 h 82"/>
                <a:gd name="T4" fmla="*/ 346 w 552"/>
                <a:gd name="T5" fmla="*/ 82 h 82"/>
                <a:gd name="T6" fmla="*/ 248 w 552"/>
                <a:gd name="T7" fmla="*/ 79 h 82"/>
                <a:gd name="T8" fmla="*/ 154 w 552"/>
                <a:gd name="T9" fmla="*/ 70 h 82"/>
                <a:gd name="T10" fmla="*/ 113 w 552"/>
                <a:gd name="T11" fmla="*/ 64 h 82"/>
                <a:gd name="T12" fmla="*/ 74 w 552"/>
                <a:gd name="T13" fmla="*/ 56 h 82"/>
                <a:gd name="T14" fmla="*/ 44 w 552"/>
                <a:gd name="T15" fmla="*/ 47 h 82"/>
                <a:gd name="T16" fmla="*/ 17 w 552"/>
                <a:gd name="T17" fmla="*/ 33 h 82"/>
                <a:gd name="T18" fmla="*/ 4 w 552"/>
                <a:gd name="T19" fmla="*/ 19 h 82"/>
                <a:gd name="T20" fmla="*/ 0 w 552"/>
                <a:gd name="T21" fmla="*/ 11 h 82"/>
                <a:gd name="T22" fmla="*/ 0 w 552"/>
                <a:gd name="T23" fmla="*/ 0 h 82"/>
                <a:gd name="T24" fmla="*/ 4 w 552"/>
                <a:gd name="T25" fmla="*/ 0 h 82"/>
                <a:gd name="T26" fmla="*/ 4 w 552"/>
                <a:gd name="T27" fmla="*/ 8 h 82"/>
                <a:gd name="T28" fmla="*/ 8 w 552"/>
                <a:gd name="T29" fmla="*/ 14 h 82"/>
                <a:gd name="T30" fmla="*/ 22 w 552"/>
                <a:gd name="T31" fmla="*/ 29 h 82"/>
                <a:gd name="T32" fmla="*/ 46 w 552"/>
                <a:gd name="T33" fmla="*/ 40 h 82"/>
                <a:gd name="T34" fmla="*/ 76 w 552"/>
                <a:gd name="T35" fmla="*/ 50 h 82"/>
                <a:gd name="T36" fmla="*/ 112 w 552"/>
                <a:gd name="T37" fmla="*/ 58 h 82"/>
                <a:gd name="T38" fmla="*/ 154 w 552"/>
                <a:gd name="T39" fmla="*/ 64 h 82"/>
                <a:gd name="T40" fmla="*/ 248 w 552"/>
                <a:gd name="T41" fmla="*/ 73 h 82"/>
                <a:gd name="T42" fmla="*/ 346 w 552"/>
                <a:gd name="T43" fmla="*/ 76 h 82"/>
                <a:gd name="T44" fmla="*/ 436 w 552"/>
                <a:gd name="T45" fmla="*/ 76 h 82"/>
                <a:gd name="T46" fmla="*/ 552 w 552"/>
                <a:gd name="T47" fmla="*/ 74 h 82"/>
                <a:gd name="T48" fmla="*/ 552 w 552"/>
                <a:gd name="T49" fmla="*/ 80 h 8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52"/>
                <a:gd name="T76" fmla="*/ 0 h 82"/>
                <a:gd name="T77" fmla="*/ 552 w 552"/>
                <a:gd name="T78" fmla="*/ 82 h 8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52" h="82">
                  <a:moveTo>
                    <a:pt x="552" y="80"/>
                  </a:moveTo>
                  <a:lnTo>
                    <a:pt x="436" y="82"/>
                  </a:lnTo>
                  <a:lnTo>
                    <a:pt x="346" y="82"/>
                  </a:lnTo>
                  <a:lnTo>
                    <a:pt x="248" y="79"/>
                  </a:lnTo>
                  <a:lnTo>
                    <a:pt x="154" y="70"/>
                  </a:lnTo>
                  <a:lnTo>
                    <a:pt x="113" y="64"/>
                  </a:lnTo>
                  <a:lnTo>
                    <a:pt x="74" y="56"/>
                  </a:lnTo>
                  <a:lnTo>
                    <a:pt x="44" y="47"/>
                  </a:lnTo>
                  <a:lnTo>
                    <a:pt x="17" y="33"/>
                  </a:lnTo>
                  <a:lnTo>
                    <a:pt x="4" y="19"/>
                  </a:lnTo>
                  <a:lnTo>
                    <a:pt x="0" y="11"/>
                  </a:lnTo>
                  <a:lnTo>
                    <a:pt x="0" y="0"/>
                  </a:lnTo>
                  <a:lnTo>
                    <a:pt x="4" y="0"/>
                  </a:lnTo>
                  <a:lnTo>
                    <a:pt x="4" y="8"/>
                  </a:lnTo>
                  <a:lnTo>
                    <a:pt x="8" y="14"/>
                  </a:lnTo>
                  <a:lnTo>
                    <a:pt x="22" y="29"/>
                  </a:lnTo>
                  <a:lnTo>
                    <a:pt x="46" y="40"/>
                  </a:lnTo>
                  <a:lnTo>
                    <a:pt x="76" y="50"/>
                  </a:lnTo>
                  <a:lnTo>
                    <a:pt x="112" y="58"/>
                  </a:lnTo>
                  <a:lnTo>
                    <a:pt x="154" y="64"/>
                  </a:lnTo>
                  <a:lnTo>
                    <a:pt x="248" y="73"/>
                  </a:lnTo>
                  <a:lnTo>
                    <a:pt x="346" y="76"/>
                  </a:lnTo>
                  <a:lnTo>
                    <a:pt x="436" y="76"/>
                  </a:lnTo>
                  <a:lnTo>
                    <a:pt x="552" y="74"/>
                  </a:lnTo>
                  <a:lnTo>
                    <a:pt x="552" y="80"/>
                  </a:lnTo>
                  <a:close/>
                </a:path>
              </a:pathLst>
            </a:custGeom>
            <a:solidFill>
              <a:srgbClr val="C195DB"/>
            </a:solidFill>
            <a:ln w="9525">
              <a:noFill/>
              <a:round/>
              <a:headEnd/>
              <a:tailEnd/>
            </a:ln>
          </p:spPr>
          <p:txBody>
            <a:bodyPr/>
            <a:lstStyle/>
            <a:p>
              <a:endParaRPr lang="ru-RU"/>
            </a:p>
          </p:txBody>
        </p:sp>
        <p:sp>
          <p:nvSpPr>
            <p:cNvPr id="23250" name="Freeform 2123"/>
            <p:cNvSpPr>
              <a:spLocks/>
            </p:cNvSpPr>
            <p:nvPr/>
          </p:nvSpPr>
          <p:spPr bwMode="auto">
            <a:xfrm>
              <a:off x="1664" y="2122"/>
              <a:ext cx="1" cy="6"/>
            </a:xfrm>
            <a:custGeom>
              <a:avLst/>
              <a:gdLst>
                <a:gd name="T0" fmla="*/ 0 w 1"/>
                <a:gd name="T1" fmla="*/ 0 h 6"/>
                <a:gd name="T2" fmla="*/ 0 w 1"/>
                <a:gd name="T3" fmla="*/ 6 h 6"/>
                <a:gd name="T4" fmla="*/ 0 w 1"/>
                <a:gd name="T5" fmla="*/ 0 h 6"/>
                <a:gd name="T6" fmla="*/ 0 60000 65536"/>
                <a:gd name="T7" fmla="*/ 0 60000 65536"/>
                <a:gd name="T8" fmla="*/ 0 60000 65536"/>
                <a:gd name="T9" fmla="*/ 0 w 1"/>
                <a:gd name="T10" fmla="*/ 0 h 6"/>
                <a:gd name="T11" fmla="*/ 1 w 1"/>
                <a:gd name="T12" fmla="*/ 6 h 6"/>
              </a:gdLst>
              <a:ahLst/>
              <a:cxnLst>
                <a:cxn ang="T6">
                  <a:pos x="T0" y="T1"/>
                </a:cxn>
                <a:cxn ang="T7">
                  <a:pos x="T2" y="T3"/>
                </a:cxn>
                <a:cxn ang="T8">
                  <a:pos x="T4" y="T5"/>
                </a:cxn>
              </a:cxnLst>
              <a:rect l="T9" t="T10" r="T11" b="T12"/>
              <a:pathLst>
                <a:path w="1" h="6">
                  <a:moveTo>
                    <a:pt x="0" y="0"/>
                  </a:moveTo>
                  <a:lnTo>
                    <a:pt x="0" y="6"/>
                  </a:lnTo>
                  <a:lnTo>
                    <a:pt x="0" y="0"/>
                  </a:lnTo>
                  <a:close/>
                </a:path>
              </a:pathLst>
            </a:custGeom>
            <a:solidFill>
              <a:srgbClr val="C195DB"/>
            </a:solidFill>
            <a:ln w="9525">
              <a:noFill/>
              <a:round/>
              <a:headEnd/>
              <a:tailEnd/>
            </a:ln>
          </p:spPr>
          <p:txBody>
            <a:bodyPr/>
            <a:lstStyle/>
            <a:p>
              <a:endParaRPr lang="ru-RU"/>
            </a:p>
          </p:txBody>
        </p:sp>
        <p:sp>
          <p:nvSpPr>
            <p:cNvPr id="23251" name="Freeform 2124"/>
            <p:cNvSpPr>
              <a:spLocks/>
            </p:cNvSpPr>
            <p:nvPr/>
          </p:nvSpPr>
          <p:spPr bwMode="auto">
            <a:xfrm>
              <a:off x="1113" y="2007"/>
              <a:ext cx="561" cy="77"/>
            </a:xfrm>
            <a:custGeom>
              <a:avLst/>
              <a:gdLst>
                <a:gd name="T0" fmla="*/ 0 w 561"/>
                <a:gd name="T1" fmla="*/ 38 h 77"/>
                <a:gd name="T2" fmla="*/ 2 w 561"/>
                <a:gd name="T3" fmla="*/ 30 h 77"/>
                <a:gd name="T4" fmla="*/ 8 w 561"/>
                <a:gd name="T5" fmla="*/ 20 h 77"/>
                <a:gd name="T6" fmla="*/ 27 w 561"/>
                <a:gd name="T7" fmla="*/ 9 h 77"/>
                <a:gd name="T8" fmla="*/ 54 w 561"/>
                <a:gd name="T9" fmla="*/ 3 h 77"/>
                <a:gd name="T10" fmla="*/ 87 w 561"/>
                <a:gd name="T11" fmla="*/ 0 h 77"/>
                <a:gd name="T12" fmla="*/ 126 w 561"/>
                <a:gd name="T13" fmla="*/ 0 h 77"/>
                <a:gd name="T14" fmla="*/ 169 w 561"/>
                <a:gd name="T15" fmla="*/ 3 h 77"/>
                <a:gd name="T16" fmla="*/ 265 w 561"/>
                <a:gd name="T17" fmla="*/ 14 h 77"/>
                <a:gd name="T18" fmla="*/ 363 w 561"/>
                <a:gd name="T19" fmla="*/ 31 h 77"/>
                <a:gd name="T20" fmla="*/ 452 w 561"/>
                <a:gd name="T21" fmla="*/ 49 h 77"/>
                <a:gd name="T22" fmla="*/ 561 w 561"/>
                <a:gd name="T23" fmla="*/ 73 h 77"/>
                <a:gd name="T24" fmla="*/ 558 w 561"/>
                <a:gd name="T25" fmla="*/ 77 h 77"/>
                <a:gd name="T26" fmla="*/ 449 w 561"/>
                <a:gd name="T27" fmla="*/ 54 h 77"/>
                <a:gd name="T28" fmla="*/ 360 w 561"/>
                <a:gd name="T29" fmla="*/ 36 h 77"/>
                <a:gd name="T30" fmla="*/ 263 w 561"/>
                <a:gd name="T31" fmla="*/ 18 h 77"/>
                <a:gd name="T32" fmla="*/ 169 w 561"/>
                <a:gd name="T33" fmla="*/ 8 h 77"/>
                <a:gd name="T34" fmla="*/ 126 w 561"/>
                <a:gd name="T35" fmla="*/ 5 h 77"/>
                <a:gd name="T36" fmla="*/ 87 w 561"/>
                <a:gd name="T37" fmla="*/ 5 h 77"/>
                <a:gd name="T38" fmla="*/ 54 w 561"/>
                <a:gd name="T39" fmla="*/ 8 h 77"/>
                <a:gd name="T40" fmla="*/ 30 w 561"/>
                <a:gd name="T41" fmla="*/ 14 h 77"/>
                <a:gd name="T42" fmla="*/ 13 w 561"/>
                <a:gd name="T43" fmla="*/ 25 h 77"/>
                <a:gd name="T44" fmla="*/ 6 w 561"/>
                <a:gd name="T45" fmla="*/ 33 h 77"/>
                <a:gd name="T46" fmla="*/ 4 w 561"/>
                <a:gd name="T47" fmla="*/ 41 h 77"/>
                <a:gd name="T48" fmla="*/ 0 w 561"/>
                <a:gd name="T49" fmla="*/ 38 h 7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61"/>
                <a:gd name="T76" fmla="*/ 0 h 77"/>
                <a:gd name="T77" fmla="*/ 561 w 561"/>
                <a:gd name="T78" fmla="*/ 77 h 7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61" h="77">
                  <a:moveTo>
                    <a:pt x="0" y="38"/>
                  </a:moveTo>
                  <a:lnTo>
                    <a:pt x="2" y="30"/>
                  </a:lnTo>
                  <a:lnTo>
                    <a:pt x="8" y="20"/>
                  </a:lnTo>
                  <a:lnTo>
                    <a:pt x="27" y="9"/>
                  </a:lnTo>
                  <a:lnTo>
                    <a:pt x="54" y="3"/>
                  </a:lnTo>
                  <a:lnTo>
                    <a:pt x="87" y="0"/>
                  </a:lnTo>
                  <a:lnTo>
                    <a:pt x="126" y="0"/>
                  </a:lnTo>
                  <a:lnTo>
                    <a:pt x="169" y="3"/>
                  </a:lnTo>
                  <a:lnTo>
                    <a:pt x="265" y="14"/>
                  </a:lnTo>
                  <a:lnTo>
                    <a:pt x="363" y="31"/>
                  </a:lnTo>
                  <a:lnTo>
                    <a:pt x="452" y="49"/>
                  </a:lnTo>
                  <a:lnTo>
                    <a:pt x="561" y="73"/>
                  </a:lnTo>
                  <a:lnTo>
                    <a:pt x="558" y="77"/>
                  </a:lnTo>
                  <a:lnTo>
                    <a:pt x="449" y="54"/>
                  </a:lnTo>
                  <a:lnTo>
                    <a:pt x="360" y="36"/>
                  </a:lnTo>
                  <a:lnTo>
                    <a:pt x="263" y="18"/>
                  </a:lnTo>
                  <a:lnTo>
                    <a:pt x="169" y="8"/>
                  </a:lnTo>
                  <a:lnTo>
                    <a:pt x="126" y="5"/>
                  </a:lnTo>
                  <a:lnTo>
                    <a:pt x="87" y="5"/>
                  </a:lnTo>
                  <a:lnTo>
                    <a:pt x="54" y="8"/>
                  </a:lnTo>
                  <a:lnTo>
                    <a:pt x="30" y="14"/>
                  </a:lnTo>
                  <a:lnTo>
                    <a:pt x="13" y="25"/>
                  </a:lnTo>
                  <a:lnTo>
                    <a:pt x="6" y="33"/>
                  </a:lnTo>
                  <a:lnTo>
                    <a:pt x="4" y="41"/>
                  </a:lnTo>
                  <a:lnTo>
                    <a:pt x="0" y="38"/>
                  </a:lnTo>
                  <a:close/>
                </a:path>
              </a:pathLst>
            </a:custGeom>
            <a:solidFill>
              <a:srgbClr val="C195DB"/>
            </a:solidFill>
            <a:ln w="9525">
              <a:noFill/>
              <a:round/>
              <a:headEnd/>
              <a:tailEnd/>
            </a:ln>
          </p:spPr>
          <p:txBody>
            <a:bodyPr/>
            <a:lstStyle/>
            <a:p>
              <a:endParaRPr lang="ru-RU"/>
            </a:p>
          </p:txBody>
        </p:sp>
        <p:sp>
          <p:nvSpPr>
            <p:cNvPr id="23252" name="Freeform 2125"/>
            <p:cNvSpPr>
              <a:spLocks/>
            </p:cNvSpPr>
            <p:nvPr/>
          </p:nvSpPr>
          <p:spPr bwMode="auto">
            <a:xfrm>
              <a:off x="1112" y="2044"/>
              <a:ext cx="4" cy="3"/>
            </a:xfrm>
            <a:custGeom>
              <a:avLst/>
              <a:gdLst>
                <a:gd name="T0" fmla="*/ 0 w 4"/>
                <a:gd name="T1" fmla="*/ 1 h 3"/>
                <a:gd name="T2" fmla="*/ 0 w 4"/>
                <a:gd name="T3" fmla="*/ 0 h 3"/>
                <a:gd name="T4" fmla="*/ 4 w 4"/>
                <a:gd name="T5" fmla="*/ 3 h 3"/>
                <a:gd name="T6" fmla="*/ 4 w 4"/>
                <a:gd name="T7" fmla="*/ 1 h 3"/>
                <a:gd name="T8" fmla="*/ 0 w 4"/>
                <a:gd name="T9" fmla="*/ 1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1"/>
                  </a:moveTo>
                  <a:lnTo>
                    <a:pt x="0" y="0"/>
                  </a:lnTo>
                  <a:lnTo>
                    <a:pt x="4" y="3"/>
                  </a:lnTo>
                  <a:lnTo>
                    <a:pt x="4" y="1"/>
                  </a:lnTo>
                  <a:lnTo>
                    <a:pt x="0" y="1"/>
                  </a:lnTo>
                  <a:close/>
                </a:path>
              </a:pathLst>
            </a:custGeom>
            <a:solidFill>
              <a:srgbClr val="C195DB"/>
            </a:solidFill>
            <a:ln w="9525">
              <a:noFill/>
              <a:round/>
              <a:headEnd/>
              <a:tailEnd/>
            </a:ln>
          </p:spPr>
          <p:txBody>
            <a:bodyPr/>
            <a:lstStyle/>
            <a:p>
              <a:endParaRPr lang="ru-RU"/>
            </a:p>
          </p:txBody>
        </p:sp>
        <p:sp>
          <p:nvSpPr>
            <p:cNvPr id="23253" name="Freeform 2126"/>
            <p:cNvSpPr>
              <a:spLocks/>
            </p:cNvSpPr>
            <p:nvPr/>
          </p:nvSpPr>
          <p:spPr bwMode="auto">
            <a:xfrm>
              <a:off x="1670" y="2040"/>
              <a:ext cx="73" cy="46"/>
            </a:xfrm>
            <a:custGeom>
              <a:avLst/>
              <a:gdLst>
                <a:gd name="T0" fmla="*/ 3 w 73"/>
                <a:gd name="T1" fmla="*/ 40 h 46"/>
                <a:gd name="T2" fmla="*/ 13 w 73"/>
                <a:gd name="T3" fmla="*/ 42 h 46"/>
                <a:gd name="T4" fmla="*/ 22 w 73"/>
                <a:gd name="T5" fmla="*/ 42 h 46"/>
                <a:gd name="T6" fmla="*/ 37 w 73"/>
                <a:gd name="T7" fmla="*/ 40 h 46"/>
                <a:gd name="T8" fmla="*/ 48 w 73"/>
                <a:gd name="T9" fmla="*/ 32 h 46"/>
                <a:gd name="T10" fmla="*/ 57 w 73"/>
                <a:gd name="T11" fmla="*/ 24 h 46"/>
                <a:gd name="T12" fmla="*/ 67 w 73"/>
                <a:gd name="T13" fmla="*/ 6 h 46"/>
                <a:gd name="T14" fmla="*/ 69 w 73"/>
                <a:gd name="T15" fmla="*/ 0 h 46"/>
                <a:gd name="T16" fmla="*/ 73 w 73"/>
                <a:gd name="T17" fmla="*/ 0 h 46"/>
                <a:gd name="T18" fmla="*/ 72 w 73"/>
                <a:gd name="T19" fmla="*/ 10 h 46"/>
                <a:gd name="T20" fmla="*/ 63 w 73"/>
                <a:gd name="T21" fmla="*/ 29 h 46"/>
                <a:gd name="T22" fmla="*/ 52 w 73"/>
                <a:gd name="T23" fmla="*/ 37 h 46"/>
                <a:gd name="T24" fmla="*/ 41 w 73"/>
                <a:gd name="T25" fmla="*/ 44 h 46"/>
                <a:gd name="T26" fmla="*/ 22 w 73"/>
                <a:gd name="T27" fmla="*/ 46 h 46"/>
                <a:gd name="T28" fmla="*/ 13 w 73"/>
                <a:gd name="T29" fmla="*/ 46 h 46"/>
                <a:gd name="T30" fmla="*/ 0 w 73"/>
                <a:gd name="T31" fmla="*/ 44 h 46"/>
                <a:gd name="T32" fmla="*/ 3 w 73"/>
                <a:gd name="T33" fmla="*/ 40 h 4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3"/>
                <a:gd name="T52" fmla="*/ 0 h 46"/>
                <a:gd name="T53" fmla="*/ 73 w 73"/>
                <a:gd name="T54" fmla="*/ 46 h 4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3" h="46">
                  <a:moveTo>
                    <a:pt x="3" y="40"/>
                  </a:moveTo>
                  <a:lnTo>
                    <a:pt x="13" y="42"/>
                  </a:lnTo>
                  <a:lnTo>
                    <a:pt x="22" y="42"/>
                  </a:lnTo>
                  <a:lnTo>
                    <a:pt x="37" y="40"/>
                  </a:lnTo>
                  <a:lnTo>
                    <a:pt x="48" y="32"/>
                  </a:lnTo>
                  <a:lnTo>
                    <a:pt x="57" y="24"/>
                  </a:lnTo>
                  <a:lnTo>
                    <a:pt x="67" y="6"/>
                  </a:lnTo>
                  <a:lnTo>
                    <a:pt x="69" y="0"/>
                  </a:lnTo>
                  <a:lnTo>
                    <a:pt x="73" y="0"/>
                  </a:lnTo>
                  <a:lnTo>
                    <a:pt x="72" y="10"/>
                  </a:lnTo>
                  <a:lnTo>
                    <a:pt x="63" y="29"/>
                  </a:lnTo>
                  <a:lnTo>
                    <a:pt x="52" y="37"/>
                  </a:lnTo>
                  <a:lnTo>
                    <a:pt x="41" y="44"/>
                  </a:lnTo>
                  <a:lnTo>
                    <a:pt x="22" y="46"/>
                  </a:lnTo>
                  <a:lnTo>
                    <a:pt x="13" y="46"/>
                  </a:lnTo>
                  <a:lnTo>
                    <a:pt x="0" y="44"/>
                  </a:lnTo>
                  <a:lnTo>
                    <a:pt x="3" y="40"/>
                  </a:lnTo>
                  <a:close/>
                </a:path>
              </a:pathLst>
            </a:custGeom>
            <a:solidFill>
              <a:srgbClr val="C195DB"/>
            </a:solidFill>
            <a:ln w="9525">
              <a:noFill/>
              <a:round/>
              <a:headEnd/>
              <a:tailEnd/>
            </a:ln>
          </p:spPr>
          <p:txBody>
            <a:bodyPr/>
            <a:lstStyle/>
            <a:p>
              <a:endParaRPr lang="ru-RU"/>
            </a:p>
          </p:txBody>
        </p:sp>
        <p:sp>
          <p:nvSpPr>
            <p:cNvPr id="23254" name="Freeform 2127"/>
            <p:cNvSpPr>
              <a:spLocks/>
            </p:cNvSpPr>
            <p:nvPr/>
          </p:nvSpPr>
          <p:spPr bwMode="auto">
            <a:xfrm>
              <a:off x="1671" y="2079"/>
              <a:ext cx="3" cy="5"/>
            </a:xfrm>
            <a:custGeom>
              <a:avLst/>
              <a:gdLst>
                <a:gd name="T0" fmla="*/ 0 w 3"/>
                <a:gd name="T1" fmla="*/ 5 h 5"/>
                <a:gd name="T2" fmla="*/ 3 w 3"/>
                <a:gd name="T3" fmla="*/ 0 h 5"/>
                <a:gd name="T4" fmla="*/ 0 w 3"/>
                <a:gd name="T5" fmla="*/ 5 h 5"/>
                <a:gd name="T6" fmla="*/ 0 60000 65536"/>
                <a:gd name="T7" fmla="*/ 0 60000 65536"/>
                <a:gd name="T8" fmla="*/ 0 60000 65536"/>
                <a:gd name="T9" fmla="*/ 0 w 3"/>
                <a:gd name="T10" fmla="*/ 0 h 5"/>
                <a:gd name="T11" fmla="*/ 3 w 3"/>
                <a:gd name="T12" fmla="*/ 5 h 5"/>
              </a:gdLst>
              <a:ahLst/>
              <a:cxnLst>
                <a:cxn ang="T6">
                  <a:pos x="T0" y="T1"/>
                </a:cxn>
                <a:cxn ang="T7">
                  <a:pos x="T2" y="T3"/>
                </a:cxn>
                <a:cxn ang="T8">
                  <a:pos x="T4" y="T5"/>
                </a:cxn>
              </a:cxnLst>
              <a:rect l="T9" t="T10" r="T11" b="T12"/>
              <a:pathLst>
                <a:path w="3" h="5">
                  <a:moveTo>
                    <a:pt x="0" y="5"/>
                  </a:moveTo>
                  <a:lnTo>
                    <a:pt x="3" y="0"/>
                  </a:lnTo>
                  <a:lnTo>
                    <a:pt x="0" y="5"/>
                  </a:lnTo>
                  <a:close/>
                </a:path>
              </a:pathLst>
            </a:custGeom>
            <a:solidFill>
              <a:srgbClr val="C195DB"/>
            </a:solidFill>
            <a:ln w="9525">
              <a:noFill/>
              <a:round/>
              <a:headEnd/>
              <a:tailEnd/>
            </a:ln>
          </p:spPr>
          <p:txBody>
            <a:bodyPr/>
            <a:lstStyle/>
            <a:p>
              <a:endParaRPr lang="ru-RU"/>
            </a:p>
          </p:txBody>
        </p:sp>
        <p:sp>
          <p:nvSpPr>
            <p:cNvPr id="23255" name="Freeform 2128"/>
            <p:cNvSpPr>
              <a:spLocks/>
            </p:cNvSpPr>
            <p:nvPr/>
          </p:nvSpPr>
          <p:spPr bwMode="auto">
            <a:xfrm>
              <a:off x="1342" y="2792"/>
              <a:ext cx="544" cy="323"/>
            </a:xfrm>
            <a:custGeom>
              <a:avLst/>
              <a:gdLst>
                <a:gd name="T0" fmla="*/ 544 w 544"/>
                <a:gd name="T1" fmla="*/ 0 h 323"/>
                <a:gd name="T2" fmla="*/ 523 w 544"/>
                <a:gd name="T3" fmla="*/ 18 h 323"/>
                <a:gd name="T4" fmla="*/ 500 w 544"/>
                <a:gd name="T5" fmla="*/ 36 h 323"/>
                <a:gd name="T6" fmla="*/ 469 w 544"/>
                <a:gd name="T7" fmla="*/ 61 h 323"/>
                <a:gd name="T8" fmla="*/ 433 w 544"/>
                <a:gd name="T9" fmla="*/ 91 h 323"/>
                <a:gd name="T10" fmla="*/ 390 w 544"/>
                <a:gd name="T11" fmla="*/ 125 h 323"/>
                <a:gd name="T12" fmla="*/ 345 w 544"/>
                <a:gd name="T13" fmla="*/ 158 h 323"/>
                <a:gd name="T14" fmla="*/ 322 w 544"/>
                <a:gd name="T15" fmla="*/ 175 h 323"/>
                <a:gd name="T16" fmla="*/ 298 w 544"/>
                <a:gd name="T17" fmla="*/ 192 h 323"/>
                <a:gd name="T18" fmla="*/ 249 w 544"/>
                <a:gd name="T19" fmla="*/ 224 h 323"/>
                <a:gd name="T20" fmla="*/ 225 w 544"/>
                <a:gd name="T21" fmla="*/ 239 h 323"/>
                <a:gd name="T22" fmla="*/ 202 w 544"/>
                <a:gd name="T23" fmla="*/ 256 h 323"/>
                <a:gd name="T24" fmla="*/ 157 w 544"/>
                <a:gd name="T25" fmla="*/ 280 h 323"/>
                <a:gd name="T26" fmla="*/ 135 w 544"/>
                <a:gd name="T27" fmla="*/ 291 h 323"/>
                <a:gd name="T28" fmla="*/ 115 w 544"/>
                <a:gd name="T29" fmla="*/ 301 h 323"/>
                <a:gd name="T30" fmla="*/ 95 w 544"/>
                <a:gd name="T31" fmla="*/ 310 h 323"/>
                <a:gd name="T32" fmla="*/ 77 w 544"/>
                <a:gd name="T33" fmla="*/ 316 h 323"/>
                <a:gd name="T34" fmla="*/ 60 w 544"/>
                <a:gd name="T35" fmla="*/ 320 h 323"/>
                <a:gd name="T36" fmla="*/ 52 w 544"/>
                <a:gd name="T37" fmla="*/ 322 h 323"/>
                <a:gd name="T38" fmla="*/ 45 w 544"/>
                <a:gd name="T39" fmla="*/ 322 h 323"/>
                <a:gd name="T40" fmla="*/ 37 w 544"/>
                <a:gd name="T41" fmla="*/ 323 h 323"/>
                <a:gd name="T42" fmla="*/ 31 w 544"/>
                <a:gd name="T43" fmla="*/ 322 h 323"/>
                <a:gd name="T44" fmla="*/ 25 w 544"/>
                <a:gd name="T45" fmla="*/ 322 h 323"/>
                <a:gd name="T46" fmla="*/ 20 w 544"/>
                <a:gd name="T47" fmla="*/ 318 h 323"/>
                <a:gd name="T48" fmla="*/ 15 w 544"/>
                <a:gd name="T49" fmla="*/ 317 h 323"/>
                <a:gd name="T50" fmla="*/ 11 w 544"/>
                <a:gd name="T51" fmla="*/ 314 h 323"/>
                <a:gd name="T52" fmla="*/ 7 w 544"/>
                <a:gd name="T53" fmla="*/ 311 h 323"/>
                <a:gd name="T54" fmla="*/ 5 w 544"/>
                <a:gd name="T55" fmla="*/ 306 h 323"/>
                <a:gd name="T56" fmla="*/ 1 w 544"/>
                <a:gd name="T57" fmla="*/ 301 h 323"/>
                <a:gd name="T58" fmla="*/ 0 w 544"/>
                <a:gd name="T59" fmla="*/ 295 h 323"/>
                <a:gd name="T60" fmla="*/ 0 w 544"/>
                <a:gd name="T61" fmla="*/ 290 h 323"/>
                <a:gd name="T62" fmla="*/ 0 w 544"/>
                <a:gd name="T63" fmla="*/ 286 h 323"/>
                <a:gd name="T64" fmla="*/ 1 w 544"/>
                <a:gd name="T65" fmla="*/ 279 h 323"/>
                <a:gd name="T66" fmla="*/ 3 w 544"/>
                <a:gd name="T67" fmla="*/ 275 h 323"/>
                <a:gd name="T68" fmla="*/ 9 w 544"/>
                <a:gd name="T69" fmla="*/ 264 h 323"/>
                <a:gd name="T70" fmla="*/ 18 w 544"/>
                <a:gd name="T71" fmla="*/ 251 h 323"/>
                <a:gd name="T72" fmla="*/ 31 w 544"/>
                <a:gd name="T73" fmla="*/ 240 h 323"/>
                <a:gd name="T74" fmla="*/ 45 w 544"/>
                <a:gd name="T75" fmla="*/ 228 h 323"/>
                <a:gd name="T76" fmla="*/ 63 w 544"/>
                <a:gd name="T77" fmla="*/ 215 h 323"/>
                <a:gd name="T78" fmla="*/ 82 w 544"/>
                <a:gd name="T79" fmla="*/ 202 h 323"/>
                <a:gd name="T80" fmla="*/ 102 w 544"/>
                <a:gd name="T81" fmla="*/ 189 h 323"/>
                <a:gd name="T82" fmla="*/ 125 w 544"/>
                <a:gd name="T83" fmla="*/ 177 h 323"/>
                <a:gd name="T84" fmla="*/ 148 w 544"/>
                <a:gd name="T85" fmla="*/ 164 h 323"/>
                <a:gd name="T86" fmla="*/ 198 w 544"/>
                <a:gd name="T87" fmla="*/ 139 h 323"/>
                <a:gd name="T88" fmla="*/ 251 w 544"/>
                <a:gd name="T89" fmla="*/ 114 h 323"/>
                <a:gd name="T90" fmla="*/ 304 w 544"/>
                <a:gd name="T91" fmla="*/ 91 h 323"/>
                <a:gd name="T92" fmla="*/ 358 w 544"/>
                <a:gd name="T93" fmla="*/ 69 h 323"/>
                <a:gd name="T94" fmla="*/ 407 w 544"/>
                <a:gd name="T95" fmla="*/ 50 h 323"/>
                <a:gd name="T96" fmla="*/ 451 w 544"/>
                <a:gd name="T97" fmla="*/ 33 h 323"/>
                <a:gd name="T98" fmla="*/ 519 w 544"/>
                <a:gd name="T99" fmla="*/ 8 h 323"/>
                <a:gd name="T100" fmla="*/ 544 w 544"/>
                <a:gd name="T101" fmla="*/ 0 h 32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44"/>
                <a:gd name="T154" fmla="*/ 0 h 323"/>
                <a:gd name="T155" fmla="*/ 544 w 544"/>
                <a:gd name="T156" fmla="*/ 323 h 32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44" h="323">
                  <a:moveTo>
                    <a:pt x="544" y="0"/>
                  </a:moveTo>
                  <a:lnTo>
                    <a:pt x="523" y="18"/>
                  </a:lnTo>
                  <a:lnTo>
                    <a:pt x="500" y="36"/>
                  </a:lnTo>
                  <a:lnTo>
                    <a:pt x="469" y="61"/>
                  </a:lnTo>
                  <a:lnTo>
                    <a:pt x="433" y="91"/>
                  </a:lnTo>
                  <a:lnTo>
                    <a:pt x="390" y="125"/>
                  </a:lnTo>
                  <a:lnTo>
                    <a:pt x="345" y="158"/>
                  </a:lnTo>
                  <a:lnTo>
                    <a:pt x="322" y="175"/>
                  </a:lnTo>
                  <a:lnTo>
                    <a:pt x="298" y="192"/>
                  </a:lnTo>
                  <a:lnTo>
                    <a:pt x="249" y="224"/>
                  </a:lnTo>
                  <a:lnTo>
                    <a:pt x="225" y="239"/>
                  </a:lnTo>
                  <a:lnTo>
                    <a:pt x="202" y="256"/>
                  </a:lnTo>
                  <a:lnTo>
                    <a:pt x="157" y="280"/>
                  </a:lnTo>
                  <a:lnTo>
                    <a:pt x="135" y="291"/>
                  </a:lnTo>
                  <a:lnTo>
                    <a:pt x="115" y="301"/>
                  </a:lnTo>
                  <a:lnTo>
                    <a:pt x="95" y="310"/>
                  </a:lnTo>
                  <a:lnTo>
                    <a:pt x="77" y="316"/>
                  </a:lnTo>
                  <a:lnTo>
                    <a:pt x="60" y="320"/>
                  </a:lnTo>
                  <a:lnTo>
                    <a:pt x="52" y="322"/>
                  </a:lnTo>
                  <a:lnTo>
                    <a:pt x="45" y="322"/>
                  </a:lnTo>
                  <a:lnTo>
                    <a:pt x="37" y="323"/>
                  </a:lnTo>
                  <a:lnTo>
                    <a:pt x="31" y="322"/>
                  </a:lnTo>
                  <a:lnTo>
                    <a:pt x="25" y="322"/>
                  </a:lnTo>
                  <a:lnTo>
                    <a:pt x="20" y="318"/>
                  </a:lnTo>
                  <a:lnTo>
                    <a:pt x="15" y="317"/>
                  </a:lnTo>
                  <a:lnTo>
                    <a:pt x="11" y="314"/>
                  </a:lnTo>
                  <a:lnTo>
                    <a:pt x="7" y="311"/>
                  </a:lnTo>
                  <a:lnTo>
                    <a:pt x="5" y="306"/>
                  </a:lnTo>
                  <a:lnTo>
                    <a:pt x="1" y="301"/>
                  </a:lnTo>
                  <a:lnTo>
                    <a:pt x="0" y="295"/>
                  </a:lnTo>
                  <a:lnTo>
                    <a:pt x="0" y="290"/>
                  </a:lnTo>
                  <a:lnTo>
                    <a:pt x="0" y="286"/>
                  </a:lnTo>
                  <a:lnTo>
                    <a:pt x="1" y="279"/>
                  </a:lnTo>
                  <a:lnTo>
                    <a:pt x="3" y="275"/>
                  </a:lnTo>
                  <a:lnTo>
                    <a:pt x="9" y="264"/>
                  </a:lnTo>
                  <a:lnTo>
                    <a:pt x="18" y="251"/>
                  </a:lnTo>
                  <a:lnTo>
                    <a:pt x="31" y="240"/>
                  </a:lnTo>
                  <a:lnTo>
                    <a:pt x="45" y="228"/>
                  </a:lnTo>
                  <a:lnTo>
                    <a:pt x="63" y="215"/>
                  </a:lnTo>
                  <a:lnTo>
                    <a:pt x="82" y="202"/>
                  </a:lnTo>
                  <a:lnTo>
                    <a:pt x="102" y="189"/>
                  </a:lnTo>
                  <a:lnTo>
                    <a:pt x="125" y="177"/>
                  </a:lnTo>
                  <a:lnTo>
                    <a:pt x="148" y="164"/>
                  </a:lnTo>
                  <a:lnTo>
                    <a:pt x="198" y="139"/>
                  </a:lnTo>
                  <a:lnTo>
                    <a:pt x="251" y="114"/>
                  </a:lnTo>
                  <a:lnTo>
                    <a:pt x="304" y="91"/>
                  </a:lnTo>
                  <a:lnTo>
                    <a:pt x="358" y="69"/>
                  </a:lnTo>
                  <a:lnTo>
                    <a:pt x="407" y="50"/>
                  </a:lnTo>
                  <a:lnTo>
                    <a:pt x="451" y="33"/>
                  </a:lnTo>
                  <a:lnTo>
                    <a:pt x="519" y="8"/>
                  </a:lnTo>
                  <a:lnTo>
                    <a:pt x="544" y="0"/>
                  </a:lnTo>
                  <a:close/>
                </a:path>
              </a:pathLst>
            </a:custGeom>
            <a:solidFill>
              <a:srgbClr val="844CD6"/>
            </a:solidFill>
            <a:ln w="9525">
              <a:noFill/>
              <a:round/>
              <a:headEnd/>
              <a:tailEnd/>
            </a:ln>
          </p:spPr>
          <p:txBody>
            <a:bodyPr/>
            <a:lstStyle/>
            <a:p>
              <a:endParaRPr lang="ru-RU"/>
            </a:p>
          </p:txBody>
        </p:sp>
        <p:sp>
          <p:nvSpPr>
            <p:cNvPr id="23256" name="Freeform 2129"/>
            <p:cNvSpPr>
              <a:spLocks/>
            </p:cNvSpPr>
            <p:nvPr/>
          </p:nvSpPr>
          <p:spPr bwMode="auto">
            <a:xfrm>
              <a:off x="1343" y="2788"/>
              <a:ext cx="546" cy="329"/>
            </a:xfrm>
            <a:custGeom>
              <a:avLst/>
              <a:gdLst>
                <a:gd name="T0" fmla="*/ 546 w 546"/>
                <a:gd name="T1" fmla="*/ 5 h 329"/>
                <a:gd name="T2" fmla="*/ 470 w 546"/>
                <a:gd name="T3" fmla="*/ 66 h 329"/>
                <a:gd name="T4" fmla="*/ 391 w 546"/>
                <a:gd name="T5" fmla="*/ 128 h 329"/>
                <a:gd name="T6" fmla="*/ 299 w 546"/>
                <a:gd name="T7" fmla="*/ 198 h 329"/>
                <a:gd name="T8" fmla="*/ 203 w 546"/>
                <a:gd name="T9" fmla="*/ 259 h 329"/>
                <a:gd name="T10" fmla="*/ 157 w 546"/>
                <a:gd name="T11" fmla="*/ 288 h 329"/>
                <a:gd name="T12" fmla="*/ 134 w 546"/>
                <a:gd name="T13" fmla="*/ 299 h 329"/>
                <a:gd name="T14" fmla="*/ 114 w 546"/>
                <a:gd name="T15" fmla="*/ 308 h 329"/>
                <a:gd name="T16" fmla="*/ 76 w 546"/>
                <a:gd name="T17" fmla="*/ 322 h 329"/>
                <a:gd name="T18" fmla="*/ 59 w 546"/>
                <a:gd name="T19" fmla="*/ 327 h 329"/>
                <a:gd name="T20" fmla="*/ 44 w 546"/>
                <a:gd name="T21" fmla="*/ 329 h 329"/>
                <a:gd name="T22" fmla="*/ 30 w 546"/>
                <a:gd name="T23" fmla="*/ 329 h 329"/>
                <a:gd name="T24" fmla="*/ 19 w 546"/>
                <a:gd name="T25" fmla="*/ 326 h 329"/>
                <a:gd name="T26" fmla="*/ 6 w 546"/>
                <a:gd name="T27" fmla="*/ 320 h 329"/>
                <a:gd name="T28" fmla="*/ 0 w 546"/>
                <a:gd name="T29" fmla="*/ 311 h 329"/>
                <a:gd name="T30" fmla="*/ 5 w 546"/>
                <a:gd name="T31" fmla="*/ 307 h 329"/>
                <a:gd name="T32" fmla="*/ 11 w 546"/>
                <a:gd name="T33" fmla="*/ 315 h 329"/>
                <a:gd name="T34" fmla="*/ 21 w 546"/>
                <a:gd name="T35" fmla="*/ 320 h 329"/>
                <a:gd name="T36" fmla="*/ 30 w 546"/>
                <a:gd name="T37" fmla="*/ 322 h 329"/>
                <a:gd name="T38" fmla="*/ 44 w 546"/>
                <a:gd name="T39" fmla="*/ 322 h 329"/>
                <a:gd name="T40" fmla="*/ 57 w 546"/>
                <a:gd name="T41" fmla="*/ 321 h 329"/>
                <a:gd name="T42" fmla="*/ 74 w 546"/>
                <a:gd name="T43" fmla="*/ 316 h 329"/>
                <a:gd name="T44" fmla="*/ 113 w 546"/>
                <a:gd name="T45" fmla="*/ 301 h 329"/>
                <a:gd name="T46" fmla="*/ 133 w 546"/>
                <a:gd name="T47" fmla="*/ 292 h 329"/>
                <a:gd name="T48" fmla="*/ 155 w 546"/>
                <a:gd name="T49" fmla="*/ 281 h 329"/>
                <a:gd name="T50" fmla="*/ 198 w 546"/>
                <a:gd name="T51" fmla="*/ 254 h 329"/>
                <a:gd name="T52" fmla="*/ 294 w 546"/>
                <a:gd name="T53" fmla="*/ 193 h 329"/>
                <a:gd name="T54" fmla="*/ 386 w 546"/>
                <a:gd name="T55" fmla="*/ 123 h 329"/>
                <a:gd name="T56" fmla="*/ 465 w 546"/>
                <a:gd name="T57" fmla="*/ 62 h 329"/>
                <a:gd name="T58" fmla="*/ 542 w 546"/>
                <a:gd name="T59" fmla="*/ 0 h 329"/>
                <a:gd name="T60" fmla="*/ 546 w 546"/>
                <a:gd name="T61" fmla="*/ 5 h 32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546"/>
                <a:gd name="T94" fmla="*/ 0 h 329"/>
                <a:gd name="T95" fmla="*/ 546 w 546"/>
                <a:gd name="T96" fmla="*/ 329 h 32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546" h="329">
                  <a:moveTo>
                    <a:pt x="546" y="5"/>
                  </a:moveTo>
                  <a:lnTo>
                    <a:pt x="470" y="66"/>
                  </a:lnTo>
                  <a:lnTo>
                    <a:pt x="391" y="128"/>
                  </a:lnTo>
                  <a:lnTo>
                    <a:pt x="299" y="198"/>
                  </a:lnTo>
                  <a:lnTo>
                    <a:pt x="203" y="259"/>
                  </a:lnTo>
                  <a:lnTo>
                    <a:pt x="157" y="288"/>
                  </a:lnTo>
                  <a:lnTo>
                    <a:pt x="134" y="299"/>
                  </a:lnTo>
                  <a:lnTo>
                    <a:pt x="114" y="308"/>
                  </a:lnTo>
                  <a:lnTo>
                    <a:pt x="76" y="322"/>
                  </a:lnTo>
                  <a:lnTo>
                    <a:pt x="59" y="327"/>
                  </a:lnTo>
                  <a:lnTo>
                    <a:pt x="44" y="329"/>
                  </a:lnTo>
                  <a:lnTo>
                    <a:pt x="30" y="329"/>
                  </a:lnTo>
                  <a:lnTo>
                    <a:pt x="19" y="326"/>
                  </a:lnTo>
                  <a:lnTo>
                    <a:pt x="6" y="320"/>
                  </a:lnTo>
                  <a:lnTo>
                    <a:pt x="0" y="311"/>
                  </a:lnTo>
                  <a:lnTo>
                    <a:pt x="5" y="307"/>
                  </a:lnTo>
                  <a:lnTo>
                    <a:pt x="11" y="315"/>
                  </a:lnTo>
                  <a:lnTo>
                    <a:pt x="21" y="320"/>
                  </a:lnTo>
                  <a:lnTo>
                    <a:pt x="30" y="322"/>
                  </a:lnTo>
                  <a:lnTo>
                    <a:pt x="44" y="322"/>
                  </a:lnTo>
                  <a:lnTo>
                    <a:pt x="57" y="321"/>
                  </a:lnTo>
                  <a:lnTo>
                    <a:pt x="74" y="316"/>
                  </a:lnTo>
                  <a:lnTo>
                    <a:pt x="113" y="301"/>
                  </a:lnTo>
                  <a:lnTo>
                    <a:pt x="133" y="292"/>
                  </a:lnTo>
                  <a:lnTo>
                    <a:pt x="155" y="281"/>
                  </a:lnTo>
                  <a:lnTo>
                    <a:pt x="198" y="254"/>
                  </a:lnTo>
                  <a:lnTo>
                    <a:pt x="294" y="193"/>
                  </a:lnTo>
                  <a:lnTo>
                    <a:pt x="386" y="123"/>
                  </a:lnTo>
                  <a:lnTo>
                    <a:pt x="465" y="62"/>
                  </a:lnTo>
                  <a:lnTo>
                    <a:pt x="542" y="0"/>
                  </a:lnTo>
                  <a:lnTo>
                    <a:pt x="546" y="5"/>
                  </a:lnTo>
                  <a:close/>
                </a:path>
              </a:pathLst>
            </a:custGeom>
            <a:solidFill>
              <a:srgbClr val="844CD6"/>
            </a:solidFill>
            <a:ln w="9525">
              <a:noFill/>
              <a:round/>
              <a:headEnd/>
              <a:tailEnd/>
            </a:ln>
          </p:spPr>
          <p:txBody>
            <a:bodyPr/>
            <a:lstStyle/>
            <a:p>
              <a:endParaRPr lang="ru-RU"/>
            </a:p>
          </p:txBody>
        </p:sp>
        <p:sp>
          <p:nvSpPr>
            <p:cNvPr id="23257" name="Freeform 2130"/>
            <p:cNvSpPr>
              <a:spLocks/>
            </p:cNvSpPr>
            <p:nvPr/>
          </p:nvSpPr>
          <p:spPr bwMode="auto">
            <a:xfrm>
              <a:off x="1340" y="2788"/>
              <a:ext cx="549" cy="312"/>
            </a:xfrm>
            <a:custGeom>
              <a:avLst/>
              <a:gdLst>
                <a:gd name="T0" fmla="*/ 5 w 549"/>
                <a:gd name="T1" fmla="*/ 312 h 312"/>
                <a:gd name="T2" fmla="*/ 0 w 549"/>
                <a:gd name="T3" fmla="*/ 302 h 312"/>
                <a:gd name="T4" fmla="*/ 0 w 549"/>
                <a:gd name="T5" fmla="*/ 289 h 312"/>
                <a:gd name="T6" fmla="*/ 9 w 549"/>
                <a:gd name="T7" fmla="*/ 267 h 312"/>
                <a:gd name="T8" fmla="*/ 19 w 549"/>
                <a:gd name="T9" fmla="*/ 254 h 312"/>
                <a:gd name="T10" fmla="*/ 32 w 549"/>
                <a:gd name="T11" fmla="*/ 240 h 312"/>
                <a:gd name="T12" fmla="*/ 63 w 549"/>
                <a:gd name="T13" fmla="*/ 216 h 312"/>
                <a:gd name="T14" fmla="*/ 103 w 549"/>
                <a:gd name="T15" fmla="*/ 191 h 312"/>
                <a:gd name="T16" fmla="*/ 150 w 549"/>
                <a:gd name="T17" fmla="*/ 165 h 312"/>
                <a:gd name="T18" fmla="*/ 200 w 549"/>
                <a:gd name="T19" fmla="*/ 140 h 312"/>
                <a:gd name="T20" fmla="*/ 254 w 549"/>
                <a:gd name="T21" fmla="*/ 114 h 312"/>
                <a:gd name="T22" fmla="*/ 360 w 549"/>
                <a:gd name="T23" fmla="*/ 70 h 312"/>
                <a:gd name="T24" fmla="*/ 453 w 549"/>
                <a:gd name="T25" fmla="*/ 33 h 312"/>
                <a:gd name="T26" fmla="*/ 545 w 549"/>
                <a:gd name="T27" fmla="*/ 0 h 312"/>
                <a:gd name="T28" fmla="*/ 549 w 549"/>
                <a:gd name="T29" fmla="*/ 5 h 312"/>
                <a:gd name="T30" fmla="*/ 456 w 549"/>
                <a:gd name="T31" fmla="*/ 38 h 312"/>
                <a:gd name="T32" fmla="*/ 363 w 549"/>
                <a:gd name="T33" fmla="*/ 75 h 312"/>
                <a:gd name="T34" fmla="*/ 257 w 549"/>
                <a:gd name="T35" fmla="*/ 119 h 312"/>
                <a:gd name="T36" fmla="*/ 204 w 549"/>
                <a:gd name="T37" fmla="*/ 144 h 312"/>
                <a:gd name="T38" fmla="*/ 153 w 549"/>
                <a:gd name="T39" fmla="*/ 170 h 312"/>
                <a:gd name="T40" fmla="*/ 108 w 549"/>
                <a:gd name="T41" fmla="*/ 195 h 312"/>
                <a:gd name="T42" fmla="*/ 69 w 549"/>
                <a:gd name="T43" fmla="*/ 221 h 312"/>
                <a:gd name="T44" fmla="*/ 37 w 549"/>
                <a:gd name="T45" fmla="*/ 244 h 312"/>
                <a:gd name="T46" fmla="*/ 24 w 549"/>
                <a:gd name="T47" fmla="*/ 257 h 312"/>
                <a:gd name="T48" fmla="*/ 15 w 549"/>
                <a:gd name="T49" fmla="*/ 270 h 312"/>
                <a:gd name="T50" fmla="*/ 5 w 549"/>
                <a:gd name="T51" fmla="*/ 292 h 312"/>
                <a:gd name="T52" fmla="*/ 5 w 549"/>
                <a:gd name="T53" fmla="*/ 298 h 312"/>
                <a:gd name="T54" fmla="*/ 10 w 549"/>
                <a:gd name="T55" fmla="*/ 309 h 312"/>
                <a:gd name="T56" fmla="*/ 5 w 549"/>
                <a:gd name="T57" fmla="*/ 312 h 31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49"/>
                <a:gd name="T88" fmla="*/ 0 h 312"/>
                <a:gd name="T89" fmla="*/ 549 w 549"/>
                <a:gd name="T90" fmla="*/ 312 h 31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49" h="312">
                  <a:moveTo>
                    <a:pt x="5" y="312"/>
                  </a:moveTo>
                  <a:lnTo>
                    <a:pt x="0" y="302"/>
                  </a:lnTo>
                  <a:lnTo>
                    <a:pt x="0" y="289"/>
                  </a:lnTo>
                  <a:lnTo>
                    <a:pt x="9" y="267"/>
                  </a:lnTo>
                  <a:lnTo>
                    <a:pt x="19" y="254"/>
                  </a:lnTo>
                  <a:lnTo>
                    <a:pt x="32" y="240"/>
                  </a:lnTo>
                  <a:lnTo>
                    <a:pt x="63" y="216"/>
                  </a:lnTo>
                  <a:lnTo>
                    <a:pt x="103" y="191"/>
                  </a:lnTo>
                  <a:lnTo>
                    <a:pt x="150" y="165"/>
                  </a:lnTo>
                  <a:lnTo>
                    <a:pt x="200" y="140"/>
                  </a:lnTo>
                  <a:lnTo>
                    <a:pt x="254" y="114"/>
                  </a:lnTo>
                  <a:lnTo>
                    <a:pt x="360" y="70"/>
                  </a:lnTo>
                  <a:lnTo>
                    <a:pt x="453" y="33"/>
                  </a:lnTo>
                  <a:lnTo>
                    <a:pt x="545" y="0"/>
                  </a:lnTo>
                  <a:lnTo>
                    <a:pt x="549" y="5"/>
                  </a:lnTo>
                  <a:lnTo>
                    <a:pt x="456" y="38"/>
                  </a:lnTo>
                  <a:lnTo>
                    <a:pt x="363" y="75"/>
                  </a:lnTo>
                  <a:lnTo>
                    <a:pt x="257" y="119"/>
                  </a:lnTo>
                  <a:lnTo>
                    <a:pt x="204" y="144"/>
                  </a:lnTo>
                  <a:lnTo>
                    <a:pt x="153" y="170"/>
                  </a:lnTo>
                  <a:lnTo>
                    <a:pt x="108" y="195"/>
                  </a:lnTo>
                  <a:lnTo>
                    <a:pt x="69" y="221"/>
                  </a:lnTo>
                  <a:lnTo>
                    <a:pt x="37" y="244"/>
                  </a:lnTo>
                  <a:lnTo>
                    <a:pt x="24" y="257"/>
                  </a:lnTo>
                  <a:lnTo>
                    <a:pt x="15" y="270"/>
                  </a:lnTo>
                  <a:lnTo>
                    <a:pt x="5" y="292"/>
                  </a:lnTo>
                  <a:lnTo>
                    <a:pt x="5" y="298"/>
                  </a:lnTo>
                  <a:lnTo>
                    <a:pt x="10" y="309"/>
                  </a:lnTo>
                  <a:lnTo>
                    <a:pt x="5" y="312"/>
                  </a:lnTo>
                  <a:close/>
                </a:path>
              </a:pathLst>
            </a:custGeom>
            <a:solidFill>
              <a:srgbClr val="844CD6"/>
            </a:solidFill>
            <a:ln w="9525">
              <a:noFill/>
              <a:round/>
              <a:headEnd/>
              <a:tailEnd/>
            </a:ln>
          </p:spPr>
          <p:txBody>
            <a:bodyPr/>
            <a:lstStyle/>
            <a:p>
              <a:endParaRPr lang="ru-RU"/>
            </a:p>
          </p:txBody>
        </p:sp>
        <p:sp>
          <p:nvSpPr>
            <p:cNvPr id="23258" name="Freeform 2131"/>
            <p:cNvSpPr>
              <a:spLocks/>
            </p:cNvSpPr>
            <p:nvPr/>
          </p:nvSpPr>
          <p:spPr bwMode="auto">
            <a:xfrm>
              <a:off x="1341" y="3095"/>
              <a:ext cx="5" cy="5"/>
            </a:xfrm>
            <a:custGeom>
              <a:avLst/>
              <a:gdLst>
                <a:gd name="T0" fmla="*/ 0 w 5"/>
                <a:gd name="T1" fmla="*/ 5 h 5"/>
                <a:gd name="T2" fmla="*/ 5 w 5"/>
                <a:gd name="T3" fmla="*/ 2 h 5"/>
                <a:gd name="T4" fmla="*/ 5 w 5"/>
                <a:gd name="T5" fmla="*/ 0 h 5"/>
                <a:gd name="T6" fmla="*/ 0 w 5"/>
                <a:gd name="T7" fmla="*/ 5 h 5"/>
                <a:gd name="T8" fmla="*/ 0 60000 65536"/>
                <a:gd name="T9" fmla="*/ 0 60000 65536"/>
                <a:gd name="T10" fmla="*/ 0 60000 65536"/>
                <a:gd name="T11" fmla="*/ 0 60000 65536"/>
                <a:gd name="T12" fmla="*/ 0 w 5"/>
                <a:gd name="T13" fmla="*/ 0 h 5"/>
                <a:gd name="T14" fmla="*/ 5 w 5"/>
                <a:gd name="T15" fmla="*/ 5 h 5"/>
              </a:gdLst>
              <a:ahLst/>
              <a:cxnLst>
                <a:cxn ang="T8">
                  <a:pos x="T0" y="T1"/>
                </a:cxn>
                <a:cxn ang="T9">
                  <a:pos x="T2" y="T3"/>
                </a:cxn>
                <a:cxn ang="T10">
                  <a:pos x="T4" y="T5"/>
                </a:cxn>
                <a:cxn ang="T11">
                  <a:pos x="T6" y="T7"/>
                </a:cxn>
              </a:cxnLst>
              <a:rect l="T12" t="T13" r="T14" b="T15"/>
              <a:pathLst>
                <a:path w="5" h="5">
                  <a:moveTo>
                    <a:pt x="0" y="5"/>
                  </a:moveTo>
                  <a:lnTo>
                    <a:pt x="5" y="2"/>
                  </a:lnTo>
                  <a:lnTo>
                    <a:pt x="5" y="0"/>
                  </a:lnTo>
                  <a:lnTo>
                    <a:pt x="0" y="5"/>
                  </a:lnTo>
                  <a:close/>
                </a:path>
              </a:pathLst>
            </a:custGeom>
            <a:solidFill>
              <a:srgbClr val="844CD6"/>
            </a:solidFill>
            <a:ln w="9525">
              <a:noFill/>
              <a:round/>
              <a:headEnd/>
              <a:tailEnd/>
            </a:ln>
          </p:spPr>
          <p:txBody>
            <a:bodyPr/>
            <a:lstStyle/>
            <a:p>
              <a:endParaRPr lang="ru-RU"/>
            </a:p>
          </p:txBody>
        </p:sp>
        <p:sp>
          <p:nvSpPr>
            <p:cNvPr id="23259" name="Freeform 2132"/>
            <p:cNvSpPr>
              <a:spLocks/>
            </p:cNvSpPr>
            <p:nvPr/>
          </p:nvSpPr>
          <p:spPr bwMode="auto">
            <a:xfrm>
              <a:off x="1883" y="2789"/>
              <a:ext cx="6" cy="5"/>
            </a:xfrm>
            <a:custGeom>
              <a:avLst/>
              <a:gdLst>
                <a:gd name="T0" fmla="*/ 1 w 6"/>
                <a:gd name="T1" fmla="*/ 0 h 5"/>
                <a:gd name="T2" fmla="*/ 6 w 6"/>
                <a:gd name="T3" fmla="*/ 5 h 5"/>
                <a:gd name="T4" fmla="*/ 0 w 6"/>
                <a:gd name="T5" fmla="*/ 0 h 5"/>
                <a:gd name="T6" fmla="*/ 6 w 6"/>
                <a:gd name="T7" fmla="*/ 5 h 5"/>
                <a:gd name="T8" fmla="*/ 1 w 6"/>
                <a:gd name="T9" fmla="*/ 0 h 5"/>
                <a:gd name="T10" fmla="*/ 0 60000 65536"/>
                <a:gd name="T11" fmla="*/ 0 60000 65536"/>
                <a:gd name="T12" fmla="*/ 0 60000 65536"/>
                <a:gd name="T13" fmla="*/ 0 60000 65536"/>
                <a:gd name="T14" fmla="*/ 0 60000 65536"/>
                <a:gd name="T15" fmla="*/ 0 w 6"/>
                <a:gd name="T16" fmla="*/ 0 h 5"/>
                <a:gd name="T17" fmla="*/ 6 w 6"/>
                <a:gd name="T18" fmla="*/ 5 h 5"/>
              </a:gdLst>
              <a:ahLst/>
              <a:cxnLst>
                <a:cxn ang="T10">
                  <a:pos x="T0" y="T1"/>
                </a:cxn>
                <a:cxn ang="T11">
                  <a:pos x="T2" y="T3"/>
                </a:cxn>
                <a:cxn ang="T12">
                  <a:pos x="T4" y="T5"/>
                </a:cxn>
                <a:cxn ang="T13">
                  <a:pos x="T6" y="T7"/>
                </a:cxn>
                <a:cxn ang="T14">
                  <a:pos x="T8" y="T9"/>
                </a:cxn>
              </a:cxnLst>
              <a:rect l="T15" t="T16" r="T17" b="T18"/>
              <a:pathLst>
                <a:path w="6" h="5">
                  <a:moveTo>
                    <a:pt x="1" y="0"/>
                  </a:moveTo>
                  <a:lnTo>
                    <a:pt x="6" y="5"/>
                  </a:lnTo>
                  <a:lnTo>
                    <a:pt x="0" y="0"/>
                  </a:lnTo>
                  <a:lnTo>
                    <a:pt x="6" y="5"/>
                  </a:lnTo>
                  <a:lnTo>
                    <a:pt x="1" y="0"/>
                  </a:lnTo>
                  <a:close/>
                </a:path>
              </a:pathLst>
            </a:custGeom>
            <a:solidFill>
              <a:srgbClr val="844CD6"/>
            </a:solidFill>
            <a:ln w="9525">
              <a:noFill/>
              <a:round/>
              <a:headEnd/>
              <a:tailEnd/>
            </a:ln>
          </p:spPr>
          <p:txBody>
            <a:bodyPr/>
            <a:lstStyle/>
            <a:p>
              <a:endParaRPr lang="ru-RU"/>
            </a:p>
          </p:txBody>
        </p:sp>
        <p:sp>
          <p:nvSpPr>
            <p:cNvPr id="23260" name="Freeform 2133"/>
            <p:cNvSpPr>
              <a:spLocks/>
            </p:cNvSpPr>
            <p:nvPr/>
          </p:nvSpPr>
          <p:spPr bwMode="auto">
            <a:xfrm>
              <a:off x="1834" y="2826"/>
              <a:ext cx="88" cy="29"/>
            </a:xfrm>
            <a:custGeom>
              <a:avLst/>
              <a:gdLst>
                <a:gd name="T0" fmla="*/ 83 w 88"/>
                <a:gd name="T1" fmla="*/ 29 h 29"/>
                <a:gd name="T2" fmla="*/ 78 w 88"/>
                <a:gd name="T3" fmla="*/ 23 h 29"/>
                <a:gd name="T4" fmla="*/ 62 w 88"/>
                <a:gd name="T5" fmla="*/ 10 h 29"/>
                <a:gd name="T6" fmla="*/ 53 w 88"/>
                <a:gd name="T7" fmla="*/ 6 h 29"/>
                <a:gd name="T8" fmla="*/ 39 w 88"/>
                <a:gd name="T9" fmla="*/ 6 h 29"/>
                <a:gd name="T10" fmla="*/ 21 w 88"/>
                <a:gd name="T11" fmla="*/ 11 h 29"/>
                <a:gd name="T12" fmla="*/ 4 w 88"/>
                <a:gd name="T13" fmla="*/ 21 h 29"/>
                <a:gd name="T14" fmla="*/ 0 w 88"/>
                <a:gd name="T15" fmla="*/ 16 h 29"/>
                <a:gd name="T16" fmla="*/ 20 w 88"/>
                <a:gd name="T17" fmla="*/ 4 h 29"/>
                <a:gd name="T18" fmla="*/ 39 w 88"/>
                <a:gd name="T19" fmla="*/ 0 h 29"/>
                <a:gd name="T20" fmla="*/ 53 w 88"/>
                <a:gd name="T21" fmla="*/ 0 h 29"/>
                <a:gd name="T22" fmla="*/ 67 w 88"/>
                <a:gd name="T23" fmla="*/ 4 h 29"/>
                <a:gd name="T24" fmla="*/ 83 w 88"/>
                <a:gd name="T25" fmla="*/ 17 h 29"/>
                <a:gd name="T26" fmla="*/ 88 w 88"/>
                <a:gd name="T27" fmla="*/ 24 h 29"/>
                <a:gd name="T28" fmla="*/ 83 w 88"/>
                <a:gd name="T29" fmla="*/ 29 h 2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8"/>
                <a:gd name="T46" fmla="*/ 0 h 29"/>
                <a:gd name="T47" fmla="*/ 88 w 88"/>
                <a:gd name="T48" fmla="*/ 29 h 2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8" h="29">
                  <a:moveTo>
                    <a:pt x="83" y="29"/>
                  </a:moveTo>
                  <a:lnTo>
                    <a:pt x="78" y="23"/>
                  </a:lnTo>
                  <a:lnTo>
                    <a:pt x="62" y="10"/>
                  </a:lnTo>
                  <a:lnTo>
                    <a:pt x="53" y="6"/>
                  </a:lnTo>
                  <a:lnTo>
                    <a:pt x="39" y="6"/>
                  </a:lnTo>
                  <a:lnTo>
                    <a:pt x="21" y="11"/>
                  </a:lnTo>
                  <a:lnTo>
                    <a:pt x="4" y="21"/>
                  </a:lnTo>
                  <a:lnTo>
                    <a:pt x="0" y="16"/>
                  </a:lnTo>
                  <a:lnTo>
                    <a:pt x="20" y="4"/>
                  </a:lnTo>
                  <a:lnTo>
                    <a:pt x="39" y="0"/>
                  </a:lnTo>
                  <a:lnTo>
                    <a:pt x="53" y="0"/>
                  </a:lnTo>
                  <a:lnTo>
                    <a:pt x="67" y="4"/>
                  </a:lnTo>
                  <a:lnTo>
                    <a:pt x="83" y="17"/>
                  </a:lnTo>
                  <a:lnTo>
                    <a:pt x="88" y="24"/>
                  </a:lnTo>
                  <a:lnTo>
                    <a:pt x="83" y="29"/>
                  </a:lnTo>
                  <a:close/>
                </a:path>
              </a:pathLst>
            </a:custGeom>
            <a:solidFill>
              <a:srgbClr val="C195DB"/>
            </a:solidFill>
            <a:ln w="9525">
              <a:noFill/>
              <a:round/>
              <a:headEnd/>
              <a:tailEnd/>
            </a:ln>
          </p:spPr>
          <p:txBody>
            <a:bodyPr/>
            <a:lstStyle/>
            <a:p>
              <a:endParaRPr lang="ru-RU"/>
            </a:p>
          </p:txBody>
        </p:sp>
        <p:sp>
          <p:nvSpPr>
            <p:cNvPr id="23261" name="Freeform 2134"/>
            <p:cNvSpPr>
              <a:spLocks/>
            </p:cNvSpPr>
            <p:nvPr/>
          </p:nvSpPr>
          <p:spPr bwMode="auto">
            <a:xfrm>
              <a:off x="1343" y="2842"/>
              <a:ext cx="498" cy="273"/>
            </a:xfrm>
            <a:custGeom>
              <a:avLst/>
              <a:gdLst>
                <a:gd name="T0" fmla="*/ 498 w 498"/>
                <a:gd name="T1" fmla="*/ 6 h 273"/>
                <a:gd name="T2" fmla="*/ 404 w 498"/>
                <a:gd name="T3" fmla="*/ 73 h 273"/>
                <a:gd name="T4" fmla="*/ 332 w 498"/>
                <a:gd name="T5" fmla="*/ 124 h 273"/>
                <a:gd name="T6" fmla="*/ 249 w 498"/>
                <a:gd name="T7" fmla="*/ 177 h 273"/>
                <a:gd name="T8" fmla="*/ 167 w 498"/>
                <a:gd name="T9" fmla="*/ 226 h 273"/>
                <a:gd name="T10" fmla="*/ 94 w 498"/>
                <a:gd name="T11" fmla="*/ 260 h 273"/>
                <a:gd name="T12" fmla="*/ 62 w 498"/>
                <a:gd name="T13" fmla="*/ 270 h 273"/>
                <a:gd name="T14" fmla="*/ 36 w 498"/>
                <a:gd name="T15" fmla="*/ 273 h 273"/>
                <a:gd name="T16" fmla="*/ 16 w 498"/>
                <a:gd name="T17" fmla="*/ 270 h 273"/>
                <a:gd name="T18" fmla="*/ 5 w 498"/>
                <a:gd name="T19" fmla="*/ 264 h 273"/>
                <a:gd name="T20" fmla="*/ 0 w 498"/>
                <a:gd name="T21" fmla="*/ 256 h 273"/>
                <a:gd name="T22" fmla="*/ 4 w 498"/>
                <a:gd name="T23" fmla="*/ 251 h 273"/>
                <a:gd name="T24" fmla="*/ 10 w 498"/>
                <a:gd name="T25" fmla="*/ 259 h 273"/>
                <a:gd name="T26" fmla="*/ 17 w 498"/>
                <a:gd name="T27" fmla="*/ 264 h 273"/>
                <a:gd name="T28" fmla="*/ 36 w 498"/>
                <a:gd name="T29" fmla="*/ 267 h 273"/>
                <a:gd name="T30" fmla="*/ 61 w 498"/>
                <a:gd name="T31" fmla="*/ 264 h 273"/>
                <a:gd name="T32" fmla="*/ 92 w 498"/>
                <a:gd name="T33" fmla="*/ 254 h 273"/>
                <a:gd name="T34" fmla="*/ 165 w 498"/>
                <a:gd name="T35" fmla="*/ 219 h 273"/>
                <a:gd name="T36" fmla="*/ 244 w 498"/>
                <a:gd name="T37" fmla="*/ 172 h 273"/>
                <a:gd name="T38" fmla="*/ 327 w 498"/>
                <a:gd name="T39" fmla="*/ 118 h 273"/>
                <a:gd name="T40" fmla="*/ 400 w 498"/>
                <a:gd name="T41" fmla="*/ 68 h 273"/>
                <a:gd name="T42" fmla="*/ 494 w 498"/>
                <a:gd name="T43" fmla="*/ 0 h 273"/>
                <a:gd name="T44" fmla="*/ 498 w 498"/>
                <a:gd name="T45" fmla="*/ 6 h 27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98"/>
                <a:gd name="T70" fmla="*/ 0 h 273"/>
                <a:gd name="T71" fmla="*/ 498 w 498"/>
                <a:gd name="T72" fmla="*/ 273 h 27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98" h="273">
                  <a:moveTo>
                    <a:pt x="498" y="6"/>
                  </a:moveTo>
                  <a:lnTo>
                    <a:pt x="404" y="73"/>
                  </a:lnTo>
                  <a:lnTo>
                    <a:pt x="332" y="124"/>
                  </a:lnTo>
                  <a:lnTo>
                    <a:pt x="249" y="177"/>
                  </a:lnTo>
                  <a:lnTo>
                    <a:pt x="167" y="226"/>
                  </a:lnTo>
                  <a:lnTo>
                    <a:pt x="94" y="260"/>
                  </a:lnTo>
                  <a:lnTo>
                    <a:pt x="62" y="270"/>
                  </a:lnTo>
                  <a:lnTo>
                    <a:pt x="36" y="273"/>
                  </a:lnTo>
                  <a:lnTo>
                    <a:pt x="16" y="270"/>
                  </a:lnTo>
                  <a:lnTo>
                    <a:pt x="5" y="264"/>
                  </a:lnTo>
                  <a:lnTo>
                    <a:pt x="0" y="256"/>
                  </a:lnTo>
                  <a:lnTo>
                    <a:pt x="4" y="251"/>
                  </a:lnTo>
                  <a:lnTo>
                    <a:pt x="10" y="259"/>
                  </a:lnTo>
                  <a:lnTo>
                    <a:pt x="17" y="264"/>
                  </a:lnTo>
                  <a:lnTo>
                    <a:pt x="36" y="267"/>
                  </a:lnTo>
                  <a:lnTo>
                    <a:pt x="61" y="264"/>
                  </a:lnTo>
                  <a:lnTo>
                    <a:pt x="92" y="254"/>
                  </a:lnTo>
                  <a:lnTo>
                    <a:pt x="165" y="219"/>
                  </a:lnTo>
                  <a:lnTo>
                    <a:pt x="244" y="172"/>
                  </a:lnTo>
                  <a:lnTo>
                    <a:pt x="327" y="118"/>
                  </a:lnTo>
                  <a:lnTo>
                    <a:pt x="400" y="68"/>
                  </a:lnTo>
                  <a:lnTo>
                    <a:pt x="494" y="0"/>
                  </a:lnTo>
                  <a:lnTo>
                    <a:pt x="498" y="6"/>
                  </a:lnTo>
                  <a:close/>
                </a:path>
              </a:pathLst>
            </a:custGeom>
            <a:solidFill>
              <a:srgbClr val="C195DB"/>
            </a:solidFill>
            <a:ln w="9525">
              <a:noFill/>
              <a:round/>
              <a:headEnd/>
              <a:tailEnd/>
            </a:ln>
          </p:spPr>
          <p:txBody>
            <a:bodyPr/>
            <a:lstStyle/>
            <a:p>
              <a:endParaRPr lang="ru-RU"/>
            </a:p>
          </p:txBody>
        </p:sp>
        <p:sp>
          <p:nvSpPr>
            <p:cNvPr id="23262" name="Freeform 2135"/>
            <p:cNvSpPr>
              <a:spLocks/>
            </p:cNvSpPr>
            <p:nvPr/>
          </p:nvSpPr>
          <p:spPr bwMode="auto">
            <a:xfrm>
              <a:off x="1835" y="2843"/>
              <a:ext cx="6" cy="3"/>
            </a:xfrm>
            <a:custGeom>
              <a:avLst/>
              <a:gdLst>
                <a:gd name="T0" fmla="*/ 0 w 6"/>
                <a:gd name="T1" fmla="*/ 0 h 3"/>
                <a:gd name="T2" fmla="*/ 6 w 6"/>
                <a:gd name="T3" fmla="*/ 3 h 3"/>
                <a:gd name="T4" fmla="*/ 0 w 6"/>
                <a:gd name="T5" fmla="*/ 0 h 3"/>
                <a:gd name="T6" fmla="*/ 0 60000 65536"/>
                <a:gd name="T7" fmla="*/ 0 60000 65536"/>
                <a:gd name="T8" fmla="*/ 0 60000 65536"/>
                <a:gd name="T9" fmla="*/ 0 w 6"/>
                <a:gd name="T10" fmla="*/ 0 h 3"/>
                <a:gd name="T11" fmla="*/ 6 w 6"/>
                <a:gd name="T12" fmla="*/ 3 h 3"/>
              </a:gdLst>
              <a:ahLst/>
              <a:cxnLst>
                <a:cxn ang="T6">
                  <a:pos x="T0" y="T1"/>
                </a:cxn>
                <a:cxn ang="T7">
                  <a:pos x="T2" y="T3"/>
                </a:cxn>
                <a:cxn ang="T8">
                  <a:pos x="T4" y="T5"/>
                </a:cxn>
              </a:cxnLst>
              <a:rect l="T9" t="T10" r="T11" b="T12"/>
              <a:pathLst>
                <a:path w="6" h="3">
                  <a:moveTo>
                    <a:pt x="0" y="0"/>
                  </a:moveTo>
                  <a:lnTo>
                    <a:pt x="6" y="3"/>
                  </a:lnTo>
                  <a:lnTo>
                    <a:pt x="0" y="0"/>
                  </a:lnTo>
                  <a:close/>
                </a:path>
              </a:pathLst>
            </a:custGeom>
            <a:solidFill>
              <a:srgbClr val="C195DB"/>
            </a:solidFill>
            <a:ln w="9525">
              <a:noFill/>
              <a:round/>
              <a:headEnd/>
              <a:tailEnd/>
            </a:ln>
          </p:spPr>
          <p:txBody>
            <a:bodyPr/>
            <a:lstStyle/>
            <a:p>
              <a:endParaRPr lang="ru-RU"/>
            </a:p>
          </p:txBody>
        </p:sp>
        <p:sp>
          <p:nvSpPr>
            <p:cNvPr id="23263" name="Freeform 2136"/>
            <p:cNvSpPr>
              <a:spLocks/>
            </p:cNvSpPr>
            <p:nvPr/>
          </p:nvSpPr>
          <p:spPr bwMode="auto">
            <a:xfrm>
              <a:off x="1340" y="2805"/>
              <a:ext cx="480" cy="293"/>
            </a:xfrm>
            <a:custGeom>
              <a:avLst/>
              <a:gdLst>
                <a:gd name="T0" fmla="*/ 5 w 480"/>
                <a:gd name="T1" fmla="*/ 293 h 293"/>
                <a:gd name="T2" fmla="*/ 2 w 480"/>
                <a:gd name="T3" fmla="*/ 285 h 293"/>
                <a:gd name="T4" fmla="*/ 0 w 480"/>
                <a:gd name="T5" fmla="*/ 275 h 293"/>
                <a:gd name="T6" fmla="*/ 4 w 480"/>
                <a:gd name="T7" fmla="*/ 264 h 293"/>
                <a:gd name="T8" fmla="*/ 9 w 480"/>
                <a:gd name="T9" fmla="*/ 254 h 293"/>
                <a:gd name="T10" fmla="*/ 26 w 480"/>
                <a:gd name="T11" fmla="*/ 234 h 293"/>
                <a:gd name="T12" fmla="*/ 49 w 480"/>
                <a:gd name="T13" fmla="*/ 211 h 293"/>
                <a:gd name="T14" fmla="*/ 118 w 480"/>
                <a:gd name="T15" fmla="*/ 165 h 293"/>
                <a:gd name="T16" fmla="*/ 203 w 480"/>
                <a:gd name="T17" fmla="*/ 121 h 293"/>
                <a:gd name="T18" fmla="*/ 291 w 480"/>
                <a:gd name="T19" fmla="*/ 78 h 293"/>
                <a:gd name="T20" fmla="*/ 375 w 480"/>
                <a:gd name="T21" fmla="*/ 42 h 293"/>
                <a:gd name="T22" fmla="*/ 477 w 480"/>
                <a:gd name="T23" fmla="*/ 0 h 293"/>
                <a:gd name="T24" fmla="*/ 480 w 480"/>
                <a:gd name="T25" fmla="*/ 5 h 293"/>
                <a:gd name="T26" fmla="*/ 378 w 480"/>
                <a:gd name="T27" fmla="*/ 46 h 293"/>
                <a:gd name="T28" fmla="*/ 295 w 480"/>
                <a:gd name="T29" fmla="*/ 83 h 293"/>
                <a:gd name="T30" fmla="*/ 207 w 480"/>
                <a:gd name="T31" fmla="*/ 125 h 293"/>
                <a:gd name="T32" fmla="*/ 123 w 480"/>
                <a:gd name="T33" fmla="*/ 170 h 293"/>
                <a:gd name="T34" fmla="*/ 54 w 480"/>
                <a:gd name="T35" fmla="*/ 215 h 293"/>
                <a:gd name="T36" fmla="*/ 30 w 480"/>
                <a:gd name="T37" fmla="*/ 238 h 293"/>
                <a:gd name="T38" fmla="*/ 13 w 480"/>
                <a:gd name="T39" fmla="*/ 258 h 293"/>
                <a:gd name="T40" fmla="*/ 9 w 480"/>
                <a:gd name="T41" fmla="*/ 268 h 293"/>
                <a:gd name="T42" fmla="*/ 5 w 480"/>
                <a:gd name="T43" fmla="*/ 275 h 293"/>
                <a:gd name="T44" fmla="*/ 7 w 480"/>
                <a:gd name="T45" fmla="*/ 282 h 293"/>
                <a:gd name="T46" fmla="*/ 9 w 480"/>
                <a:gd name="T47" fmla="*/ 290 h 293"/>
                <a:gd name="T48" fmla="*/ 5 w 480"/>
                <a:gd name="T49" fmla="*/ 293 h 29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80"/>
                <a:gd name="T76" fmla="*/ 0 h 293"/>
                <a:gd name="T77" fmla="*/ 480 w 480"/>
                <a:gd name="T78" fmla="*/ 293 h 29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80" h="293">
                  <a:moveTo>
                    <a:pt x="5" y="293"/>
                  </a:moveTo>
                  <a:lnTo>
                    <a:pt x="2" y="285"/>
                  </a:lnTo>
                  <a:lnTo>
                    <a:pt x="0" y="275"/>
                  </a:lnTo>
                  <a:lnTo>
                    <a:pt x="4" y="264"/>
                  </a:lnTo>
                  <a:lnTo>
                    <a:pt x="9" y="254"/>
                  </a:lnTo>
                  <a:lnTo>
                    <a:pt x="26" y="234"/>
                  </a:lnTo>
                  <a:lnTo>
                    <a:pt x="49" y="211"/>
                  </a:lnTo>
                  <a:lnTo>
                    <a:pt x="118" y="165"/>
                  </a:lnTo>
                  <a:lnTo>
                    <a:pt x="203" y="121"/>
                  </a:lnTo>
                  <a:lnTo>
                    <a:pt x="291" y="78"/>
                  </a:lnTo>
                  <a:lnTo>
                    <a:pt x="375" y="42"/>
                  </a:lnTo>
                  <a:lnTo>
                    <a:pt x="477" y="0"/>
                  </a:lnTo>
                  <a:lnTo>
                    <a:pt x="480" y="5"/>
                  </a:lnTo>
                  <a:lnTo>
                    <a:pt x="378" y="46"/>
                  </a:lnTo>
                  <a:lnTo>
                    <a:pt x="295" y="83"/>
                  </a:lnTo>
                  <a:lnTo>
                    <a:pt x="207" y="125"/>
                  </a:lnTo>
                  <a:lnTo>
                    <a:pt x="123" y="170"/>
                  </a:lnTo>
                  <a:lnTo>
                    <a:pt x="54" y="215"/>
                  </a:lnTo>
                  <a:lnTo>
                    <a:pt x="30" y="238"/>
                  </a:lnTo>
                  <a:lnTo>
                    <a:pt x="13" y="258"/>
                  </a:lnTo>
                  <a:lnTo>
                    <a:pt x="9" y="268"/>
                  </a:lnTo>
                  <a:lnTo>
                    <a:pt x="5" y="275"/>
                  </a:lnTo>
                  <a:lnTo>
                    <a:pt x="7" y="282"/>
                  </a:lnTo>
                  <a:lnTo>
                    <a:pt x="9" y="290"/>
                  </a:lnTo>
                  <a:lnTo>
                    <a:pt x="5" y="293"/>
                  </a:lnTo>
                  <a:close/>
                </a:path>
              </a:pathLst>
            </a:custGeom>
            <a:solidFill>
              <a:srgbClr val="C195DB"/>
            </a:solidFill>
            <a:ln w="9525">
              <a:noFill/>
              <a:round/>
              <a:headEnd/>
              <a:tailEnd/>
            </a:ln>
          </p:spPr>
          <p:txBody>
            <a:bodyPr/>
            <a:lstStyle/>
            <a:p>
              <a:endParaRPr lang="ru-RU"/>
            </a:p>
          </p:txBody>
        </p:sp>
        <p:sp>
          <p:nvSpPr>
            <p:cNvPr id="23264" name="Freeform 2137"/>
            <p:cNvSpPr>
              <a:spLocks/>
            </p:cNvSpPr>
            <p:nvPr/>
          </p:nvSpPr>
          <p:spPr bwMode="auto">
            <a:xfrm>
              <a:off x="1341" y="3093"/>
              <a:ext cx="5" cy="5"/>
            </a:xfrm>
            <a:custGeom>
              <a:avLst/>
              <a:gdLst>
                <a:gd name="T0" fmla="*/ 0 w 5"/>
                <a:gd name="T1" fmla="*/ 5 h 5"/>
                <a:gd name="T2" fmla="*/ 5 w 5"/>
                <a:gd name="T3" fmla="*/ 2 h 5"/>
                <a:gd name="T4" fmla="*/ 5 w 5"/>
                <a:gd name="T5" fmla="*/ 0 h 5"/>
                <a:gd name="T6" fmla="*/ 0 w 5"/>
                <a:gd name="T7" fmla="*/ 5 h 5"/>
                <a:gd name="T8" fmla="*/ 0 60000 65536"/>
                <a:gd name="T9" fmla="*/ 0 60000 65536"/>
                <a:gd name="T10" fmla="*/ 0 60000 65536"/>
                <a:gd name="T11" fmla="*/ 0 60000 65536"/>
                <a:gd name="T12" fmla="*/ 0 w 5"/>
                <a:gd name="T13" fmla="*/ 0 h 5"/>
                <a:gd name="T14" fmla="*/ 5 w 5"/>
                <a:gd name="T15" fmla="*/ 5 h 5"/>
              </a:gdLst>
              <a:ahLst/>
              <a:cxnLst>
                <a:cxn ang="T8">
                  <a:pos x="T0" y="T1"/>
                </a:cxn>
                <a:cxn ang="T9">
                  <a:pos x="T2" y="T3"/>
                </a:cxn>
                <a:cxn ang="T10">
                  <a:pos x="T4" y="T5"/>
                </a:cxn>
                <a:cxn ang="T11">
                  <a:pos x="T6" y="T7"/>
                </a:cxn>
              </a:cxnLst>
              <a:rect l="T12" t="T13" r="T14" b="T15"/>
              <a:pathLst>
                <a:path w="5" h="5">
                  <a:moveTo>
                    <a:pt x="0" y="5"/>
                  </a:moveTo>
                  <a:lnTo>
                    <a:pt x="5" y="2"/>
                  </a:lnTo>
                  <a:lnTo>
                    <a:pt x="5" y="0"/>
                  </a:lnTo>
                  <a:lnTo>
                    <a:pt x="0" y="5"/>
                  </a:lnTo>
                  <a:close/>
                </a:path>
              </a:pathLst>
            </a:custGeom>
            <a:solidFill>
              <a:srgbClr val="C195DB"/>
            </a:solidFill>
            <a:ln w="9525">
              <a:noFill/>
              <a:round/>
              <a:headEnd/>
              <a:tailEnd/>
            </a:ln>
          </p:spPr>
          <p:txBody>
            <a:bodyPr/>
            <a:lstStyle/>
            <a:p>
              <a:endParaRPr lang="ru-RU"/>
            </a:p>
          </p:txBody>
        </p:sp>
        <p:sp>
          <p:nvSpPr>
            <p:cNvPr id="23265" name="Freeform 2138"/>
            <p:cNvSpPr>
              <a:spLocks/>
            </p:cNvSpPr>
            <p:nvPr/>
          </p:nvSpPr>
          <p:spPr bwMode="auto">
            <a:xfrm>
              <a:off x="1818" y="2728"/>
              <a:ext cx="40" cy="83"/>
            </a:xfrm>
            <a:custGeom>
              <a:avLst/>
              <a:gdLst>
                <a:gd name="T0" fmla="*/ 0 w 40"/>
                <a:gd name="T1" fmla="*/ 78 h 83"/>
                <a:gd name="T2" fmla="*/ 15 w 40"/>
                <a:gd name="T3" fmla="*/ 67 h 83"/>
                <a:gd name="T4" fmla="*/ 23 w 40"/>
                <a:gd name="T5" fmla="*/ 63 h 83"/>
                <a:gd name="T6" fmla="*/ 27 w 40"/>
                <a:gd name="T7" fmla="*/ 54 h 83"/>
                <a:gd name="T8" fmla="*/ 34 w 40"/>
                <a:gd name="T9" fmla="*/ 43 h 83"/>
                <a:gd name="T10" fmla="*/ 36 w 40"/>
                <a:gd name="T11" fmla="*/ 32 h 83"/>
                <a:gd name="T12" fmla="*/ 32 w 40"/>
                <a:gd name="T13" fmla="*/ 14 h 83"/>
                <a:gd name="T14" fmla="*/ 29 w 40"/>
                <a:gd name="T15" fmla="*/ 4 h 83"/>
                <a:gd name="T16" fmla="*/ 34 w 40"/>
                <a:gd name="T17" fmla="*/ 0 h 83"/>
                <a:gd name="T18" fmla="*/ 36 w 40"/>
                <a:gd name="T19" fmla="*/ 11 h 83"/>
                <a:gd name="T20" fmla="*/ 40 w 40"/>
                <a:gd name="T21" fmla="*/ 32 h 83"/>
                <a:gd name="T22" fmla="*/ 38 w 40"/>
                <a:gd name="T23" fmla="*/ 46 h 83"/>
                <a:gd name="T24" fmla="*/ 32 w 40"/>
                <a:gd name="T25" fmla="*/ 59 h 83"/>
                <a:gd name="T26" fmla="*/ 27 w 40"/>
                <a:gd name="T27" fmla="*/ 65 h 83"/>
                <a:gd name="T28" fmla="*/ 20 w 40"/>
                <a:gd name="T29" fmla="*/ 72 h 83"/>
                <a:gd name="T30" fmla="*/ 3 w 40"/>
                <a:gd name="T31" fmla="*/ 83 h 83"/>
                <a:gd name="T32" fmla="*/ 0 w 40"/>
                <a:gd name="T33" fmla="*/ 78 h 8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83"/>
                <a:gd name="T53" fmla="*/ 40 w 40"/>
                <a:gd name="T54" fmla="*/ 83 h 8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83">
                  <a:moveTo>
                    <a:pt x="0" y="78"/>
                  </a:moveTo>
                  <a:lnTo>
                    <a:pt x="15" y="67"/>
                  </a:lnTo>
                  <a:lnTo>
                    <a:pt x="23" y="63"/>
                  </a:lnTo>
                  <a:lnTo>
                    <a:pt x="27" y="54"/>
                  </a:lnTo>
                  <a:lnTo>
                    <a:pt x="34" y="43"/>
                  </a:lnTo>
                  <a:lnTo>
                    <a:pt x="36" y="32"/>
                  </a:lnTo>
                  <a:lnTo>
                    <a:pt x="32" y="14"/>
                  </a:lnTo>
                  <a:lnTo>
                    <a:pt x="29" y="4"/>
                  </a:lnTo>
                  <a:lnTo>
                    <a:pt x="34" y="0"/>
                  </a:lnTo>
                  <a:lnTo>
                    <a:pt x="36" y="11"/>
                  </a:lnTo>
                  <a:lnTo>
                    <a:pt x="40" y="32"/>
                  </a:lnTo>
                  <a:lnTo>
                    <a:pt x="38" y="46"/>
                  </a:lnTo>
                  <a:lnTo>
                    <a:pt x="32" y="59"/>
                  </a:lnTo>
                  <a:lnTo>
                    <a:pt x="27" y="65"/>
                  </a:lnTo>
                  <a:lnTo>
                    <a:pt x="20" y="72"/>
                  </a:lnTo>
                  <a:lnTo>
                    <a:pt x="3" y="83"/>
                  </a:lnTo>
                  <a:lnTo>
                    <a:pt x="0" y="78"/>
                  </a:lnTo>
                  <a:close/>
                </a:path>
              </a:pathLst>
            </a:custGeom>
            <a:solidFill>
              <a:srgbClr val="C195DB"/>
            </a:solidFill>
            <a:ln w="9525">
              <a:noFill/>
              <a:round/>
              <a:headEnd/>
              <a:tailEnd/>
            </a:ln>
          </p:spPr>
          <p:txBody>
            <a:bodyPr/>
            <a:lstStyle/>
            <a:p>
              <a:endParaRPr lang="ru-RU"/>
            </a:p>
          </p:txBody>
        </p:sp>
        <p:sp>
          <p:nvSpPr>
            <p:cNvPr id="23266" name="Freeform 2139"/>
            <p:cNvSpPr>
              <a:spLocks/>
            </p:cNvSpPr>
            <p:nvPr/>
          </p:nvSpPr>
          <p:spPr bwMode="auto">
            <a:xfrm>
              <a:off x="1817" y="2806"/>
              <a:ext cx="2" cy="5"/>
            </a:xfrm>
            <a:custGeom>
              <a:avLst/>
              <a:gdLst>
                <a:gd name="T0" fmla="*/ 2 w 2"/>
                <a:gd name="T1" fmla="*/ 5 h 5"/>
                <a:gd name="T2" fmla="*/ 0 w 2"/>
                <a:gd name="T3" fmla="*/ 0 h 5"/>
                <a:gd name="T4" fmla="*/ 2 w 2"/>
                <a:gd name="T5" fmla="*/ 5 h 5"/>
                <a:gd name="T6" fmla="*/ 0 60000 65536"/>
                <a:gd name="T7" fmla="*/ 0 60000 65536"/>
                <a:gd name="T8" fmla="*/ 0 60000 65536"/>
                <a:gd name="T9" fmla="*/ 0 w 2"/>
                <a:gd name="T10" fmla="*/ 0 h 5"/>
                <a:gd name="T11" fmla="*/ 2 w 2"/>
                <a:gd name="T12" fmla="*/ 5 h 5"/>
              </a:gdLst>
              <a:ahLst/>
              <a:cxnLst>
                <a:cxn ang="T6">
                  <a:pos x="T0" y="T1"/>
                </a:cxn>
                <a:cxn ang="T7">
                  <a:pos x="T2" y="T3"/>
                </a:cxn>
                <a:cxn ang="T8">
                  <a:pos x="T4" y="T5"/>
                </a:cxn>
              </a:cxnLst>
              <a:rect l="T9" t="T10" r="T11" b="T12"/>
              <a:pathLst>
                <a:path w="2" h="5">
                  <a:moveTo>
                    <a:pt x="2" y="5"/>
                  </a:moveTo>
                  <a:lnTo>
                    <a:pt x="0" y="0"/>
                  </a:lnTo>
                  <a:lnTo>
                    <a:pt x="2" y="5"/>
                  </a:lnTo>
                  <a:close/>
                </a:path>
              </a:pathLst>
            </a:custGeom>
            <a:solidFill>
              <a:srgbClr val="C195DB"/>
            </a:solidFill>
            <a:ln w="9525">
              <a:noFill/>
              <a:round/>
              <a:headEnd/>
              <a:tailEnd/>
            </a:ln>
          </p:spPr>
          <p:txBody>
            <a:bodyPr/>
            <a:lstStyle/>
            <a:p>
              <a:endParaRPr lang="ru-RU"/>
            </a:p>
          </p:txBody>
        </p:sp>
        <p:sp>
          <p:nvSpPr>
            <p:cNvPr id="23267" name="Freeform 2140"/>
            <p:cNvSpPr>
              <a:spLocks/>
            </p:cNvSpPr>
            <p:nvPr/>
          </p:nvSpPr>
          <p:spPr bwMode="auto">
            <a:xfrm>
              <a:off x="1828" y="3140"/>
              <a:ext cx="380" cy="501"/>
            </a:xfrm>
            <a:custGeom>
              <a:avLst/>
              <a:gdLst>
                <a:gd name="T0" fmla="*/ 380 w 380"/>
                <a:gd name="T1" fmla="*/ 0 h 501"/>
                <a:gd name="T2" fmla="*/ 367 w 380"/>
                <a:gd name="T3" fmla="*/ 24 h 501"/>
                <a:gd name="T4" fmla="*/ 336 w 380"/>
                <a:gd name="T5" fmla="*/ 87 h 501"/>
                <a:gd name="T6" fmla="*/ 315 w 380"/>
                <a:gd name="T7" fmla="*/ 129 h 501"/>
                <a:gd name="T8" fmla="*/ 290 w 380"/>
                <a:gd name="T9" fmla="*/ 176 h 501"/>
                <a:gd name="T10" fmla="*/ 264 w 380"/>
                <a:gd name="T11" fmla="*/ 224 h 501"/>
                <a:gd name="T12" fmla="*/ 234 w 380"/>
                <a:gd name="T13" fmla="*/ 273 h 501"/>
                <a:gd name="T14" fmla="*/ 204 w 380"/>
                <a:gd name="T15" fmla="*/ 322 h 501"/>
                <a:gd name="T16" fmla="*/ 174 w 380"/>
                <a:gd name="T17" fmla="*/ 369 h 501"/>
                <a:gd name="T18" fmla="*/ 158 w 380"/>
                <a:gd name="T19" fmla="*/ 392 h 501"/>
                <a:gd name="T20" fmla="*/ 144 w 380"/>
                <a:gd name="T21" fmla="*/ 410 h 501"/>
                <a:gd name="T22" fmla="*/ 128 w 380"/>
                <a:gd name="T23" fmla="*/ 429 h 501"/>
                <a:gd name="T24" fmla="*/ 114 w 380"/>
                <a:gd name="T25" fmla="*/ 446 h 501"/>
                <a:gd name="T26" fmla="*/ 106 w 380"/>
                <a:gd name="T27" fmla="*/ 455 h 501"/>
                <a:gd name="T28" fmla="*/ 100 w 380"/>
                <a:gd name="T29" fmla="*/ 463 h 501"/>
                <a:gd name="T30" fmla="*/ 86 w 380"/>
                <a:gd name="T31" fmla="*/ 476 h 501"/>
                <a:gd name="T32" fmla="*/ 71 w 380"/>
                <a:gd name="T33" fmla="*/ 487 h 501"/>
                <a:gd name="T34" fmla="*/ 65 w 380"/>
                <a:gd name="T35" fmla="*/ 489 h 501"/>
                <a:gd name="T36" fmla="*/ 58 w 380"/>
                <a:gd name="T37" fmla="*/ 495 h 501"/>
                <a:gd name="T38" fmla="*/ 46 w 380"/>
                <a:gd name="T39" fmla="*/ 499 h 501"/>
                <a:gd name="T40" fmla="*/ 40 w 380"/>
                <a:gd name="T41" fmla="*/ 501 h 501"/>
                <a:gd name="T42" fmla="*/ 35 w 380"/>
                <a:gd name="T43" fmla="*/ 501 h 501"/>
                <a:gd name="T44" fmla="*/ 29 w 380"/>
                <a:gd name="T45" fmla="*/ 501 h 501"/>
                <a:gd name="T46" fmla="*/ 24 w 380"/>
                <a:gd name="T47" fmla="*/ 499 h 501"/>
                <a:gd name="T48" fmla="*/ 19 w 380"/>
                <a:gd name="T49" fmla="*/ 497 h 501"/>
                <a:gd name="T50" fmla="*/ 15 w 380"/>
                <a:gd name="T51" fmla="*/ 495 h 501"/>
                <a:gd name="T52" fmla="*/ 10 w 380"/>
                <a:gd name="T53" fmla="*/ 491 h 501"/>
                <a:gd name="T54" fmla="*/ 7 w 380"/>
                <a:gd name="T55" fmla="*/ 487 h 501"/>
                <a:gd name="T56" fmla="*/ 4 w 380"/>
                <a:gd name="T57" fmla="*/ 482 h 501"/>
                <a:gd name="T58" fmla="*/ 2 w 380"/>
                <a:gd name="T59" fmla="*/ 477 h 501"/>
                <a:gd name="T60" fmla="*/ 0 w 380"/>
                <a:gd name="T61" fmla="*/ 472 h 501"/>
                <a:gd name="T62" fmla="*/ 0 w 380"/>
                <a:gd name="T63" fmla="*/ 466 h 501"/>
                <a:gd name="T64" fmla="*/ 2 w 380"/>
                <a:gd name="T65" fmla="*/ 454 h 501"/>
                <a:gd name="T66" fmla="*/ 5 w 380"/>
                <a:gd name="T67" fmla="*/ 439 h 501"/>
                <a:gd name="T68" fmla="*/ 11 w 380"/>
                <a:gd name="T69" fmla="*/ 424 h 501"/>
                <a:gd name="T70" fmla="*/ 19 w 380"/>
                <a:gd name="T71" fmla="*/ 406 h 501"/>
                <a:gd name="T72" fmla="*/ 30 w 380"/>
                <a:gd name="T73" fmla="*/ 387 h 501"/>
                <a:gd name="T74" fmla="*/ 41 w 380"/>
                <a:gd name="T75" fmla="*/ 368 h 501"/>
                <a:gd name="T76" fmla="*/ 56 w 380"/>
                <a:gd name="T77" fmla="*/ 349 h 501"/>
                <a:gd name="T78" fmla="*/ 69 w 380"/>
                <a:gd name="T79" fmla="*/ 328 h 501"/>
                <a:gd name="T80" fmla="*/ 87 w 380"/>
                <a:gd name="T81" fmla="*/ 308 h 501"/>
                <a:gd name="T82" fmla="*/ 105 w 380"/>
                <a:gd name="T83" fmla="*/ 286 h 501"/>
                <a:gd name="T84" fmla="*/ 122 w 380"/>
                <a:gd name="T85" fmla="*/ 264 h 501"/>
                <a:gd name="T86" fmla="*/ 141 w 380"/>
                <a:gd name="T87" fmla="*/ 244 h 501"/>
                <a:gd name="T88" fmla="*/ 159 w 380"/>
                <a:gd name="T89" fmla="*/ 221 h 501"/>
                <a:gd name="T90" fmla="*/ 199 w 380"/>
                <a:gd name="T91" fmla="*/ 178 h 501"/>
                <a:gd name="T92" fmla="*/ 238 w 380"/>
                <a:gd name="T93" fmla="*/ 138 h 501"/>
                <a:gd name="T94" fmla="*/ 309 w 380"/>
                <a:gd name="T95" fmla="*/ 69 h 501"/>
                <a:gd name="T96" fmla="*/ 337 w 380"/>
                <a:gd name="T97" fmla="*/ 39 h 501"/>
                <a:gd name="T98" fmla="*/ 360 w 380"/>
                <a:gd name="T99" fmla="*/ 18 h 501"/>
                <a:gd name="T100" fmla="*/ 380 w 380"/>
                <a:gd name="T101" fmla="*/ 0 h 50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80"/>
                <a:gd name="T154" fmla="*/ 0 h 501"/>
                <a:gd name="T155" fmla="*/ 380 w 380"/>
                <a:gd name="T156" fmla="*/ 501 h 50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80" h="501">
                  <a:moveTo>
                    <a:pt x="380" y="0"/>
                  </a:moveTo>
                  <a:lnTo>
                    <a:pt x="367" y="24"/>
                  </a:lnTo>
                  <a:lnTo>
                    <a:pt x="336" y="87"/>
                  </a:lnTo>
                  <a:lnTo>
                    <a:pt x="315" y="129"/>
                  </a:lnTo>
                  <a:lnTo>
                    <a:pt x="290" y="176"/>
                  </a:lnTo>
                  <a:lnTo>
                    <a:pt x="264" y="224"/>
                  </a:lnTo>
                  <a:lnTo>
                    <a:pt x="234" y="273"/>
                  </a:lnTo>
                  <a:lnTo>
                    <a:pt x="204" y="322"/>
                  </a:lnTo>
                  <a:lnTo>
                    <a:pt x="174" y="369"/>
                  </a:lnTo>
                  <a:lnTo>
                    <a:pt x="158" y="392"/>
                  </a:lnTo>
                  <a:lnTo>
                    <a:pt x="144" y="410"/>
                  </a:lnTo>
                  <a:lnTo>
                    <a:pt x="128" y="429"/>
                  </a:lnTo>
                  <a:lnTo>
                    <a:pt x="114" y="446"/>
                  </a:lnTo>
                  <a:lnTo>
                    <a:pt x="106" y="455"/>
                  </a:lnTo>
                  <a:lnTo>
                    <a:pt x="100" y="463"/>
                  </a:lnTo>
                  <a:lnTo>
                    <a:pt x="86" y="476"/>
                  </a:lnTo>
                  <a:lnTo>
                    <a:pt x="71" y="487"/>
                  </a:lnTo>
                  <a:lnTo>
                    <a:pt x="65" y="489"/>
                  </a:lnTo>
                  <a:lnTo>
                    <a:pt x="58" y="495"/>
                  </a:lnTo>
                  <a:lnTo>
                    <a:pt x="46" y="499"/>
                  </a:lnTo>
                  <a:lnTo>
                    <a:pt x="40" y="501"/>
                  </a:lnTo>
                  <a:lnTo>
                    <a:pt x="35" y="501"/>
                  </a:lnTo>
                  <a:lnTo>
                    <a:pt x="29" y="501"/>
                  </a:lnTo>
                  <a:lnTo>
                    <a:pt x="24" y="499"/>
                  </a:lnTo>
                  <a:lnTo>
                    <a:pt x="19" y="497"/>
                  </a:lnTo>
                  <a:lnTo>
                    <a:pt x="15" y="495"/>
                  </a:lnTo>
                  <a:lnTo>
                    <a:pt x="10" y="491"/>
                  </a:lnTo>
                  <a:lnTo>
                    <a:pt x="7" y="487"/>
                  </a:lnTo>
                  <a:lnTo>
                    <a:pt x="4" y="482"/>
                  </a:lnTo>
                  <a:lnTo>
                    <a:pt x="2" y="477"/>
                  </a:lnTo>
                  <a:lnTo>
                    <a:pt x="0" y="472"/>
                  </a:lnTo>
                  <a:lnTo>
                    <a:pt x="0" y="466"/>
                  </a:lnTo>
                  <a:lnTo>
                    <a:pt x="2" y="454"/>
                  </a:lnTo>
                  <a:lnTo>
                    <a:pt x="5" y="439"/>
                  </a:lnTo>
                  <a:lnTo>
                    <a:pt x="11" y="424"/>
                  </a:lnTo>
                  <a:lnTo>
                    <a:pt x="19" y="406"/>
                  </a:lnTo>
                  <a:lnTo>
                    <a:pt x="30" y="387"/>
                  </a:lnTo>
                  <a:lnTo>
                    <a:pt x="41" y="368"/>
                  </a:lnTo>
                  <a:lnTo>
                    <a:pt x="56" y="349"/>
                  </a:lnTo>
                  <a:lnTo>
                    <a:pt x="69" y="328"/>
                  </a:lnTo>
                  <a:lnTo>
                    <a:pt x="87" y="308"/>
                  </a:lnTo>
                  <a:lnTo>
                    <a:pt x="105" y="286"/>
                  </a:lnTo>
                  <a:lnTo>
                    <a:pt x="122" y="264"/>
                  </a:lnTo>
                  <a:lnTo>
                    <a:pt x="141" y="244"/>
                  </a:lnTo>
                  <a:lnTo>
                    <a:pt x="159" y="221"/>
                  </a:lnTo>
                  <a:lnTo>
                    <a:pt x="199" y="178"/>
                  </a:lnTo>
                  <a:lnTo>
                    <a:pt x="238" y="138"/>
                  </a:lnTo>
                  <a:lnTo>
                    <a:pt x="309" y="69"/>
                  </a:lnTo>
                  <a:lnTo>
                    <a:pt x="337" y="39"/>
                  </a:lnTo>
                  <a:lnTo>
                    <a:pt x="360" y="18"/>
                  </a:lnTo>
                  <a:lnTo>
                    <a:pt x="380" y="0"/>
                  </a:lnTo>
                  <a:close/>
                </a:path>
              </a:pathLst>
            </a:custGeom>
            <a:solidFill>
              <a:srgbClr val="844CD6"/>
            </a:solidFill>
            <a:ln w="9525">
              <a:noFill/>
              <a:round/>
              <a:headEnd/>
              <a:tailEnd/>
            </a:ln>
          </p:spPr>
          <p:txBody>
            <a:bodyPr/>
            <a:lstStyle/>
            <a:p>
              <a:endParaRPr lang="ru-RU"/>
            </a:p>
          </p:txBody>
        </p:sp>
        <p:sp>
          <p:nvSpPr>
            <p:cNvPr id="23268" name="Freeform 2141"/>
            <p:cNvSpPr>
              <a:spLocks/>
            </p:cNvSpPr>
            <p:nvPr/>
          </p:nvSpPr>
          <p:spPr bwMode="auto">
            <a:xfrm>
              <a:off x="1840" y="3137"/>
              <a:ext cx="374" cy="509"/>
            </a:xfrm>
            <a:custGeom>
              <a:avLst/>
              <a:gdLst>
                <a:gd name="T0" fmla="*/ 374 w 374"/>
                <a:gd name="T1" fmla="*/ 5 h 509"/>
                <a:gd name="T2" fmla="*/ 330 w 374"/>
                <a:gd name="T3" fmla="*/ 92 h 509"/>
                <a:gd name="T4" fmla="*/ 284 w 374"/>
                <a:gd name="T5" fmla="*/ 180 h 509"/>
                <a:gd name="T6" fmla="*/ 229 w 374"/>
                <a:gd name="T7" fmla="*/ 279 h 509"/>
                <a:gd name="T8" fmla="*/ 168 w 374"/>
                <a:gd name="T9" fmla="*/ 375 h 509"/>
                <a:gd name="T10" fmla="*/ 137 w 374"/>
                <a:gd name="T11" fmla="*/ 416 h 509"/>
                <a:gd name="T12" fmla="*/ 108 w 374"/>
                <a:gd name="T13" fmla="*/ 452 h 509"/>
                <a:gd name="T14" fmla="*/ 77 w 374"/>
                <a:gd name="T15" fmla="*/ 482 h 509"/>
                <a:gd name="T16" fmla="*/ 51 w 374"/>
                <a:gd name="T17" fmla="*/ 499 h 509"/>
                <a:gd name="T18" fmla="*/ 36 w 374"/>
                <a:gd name="T19" fmla="*/ 508 h 509"/>
                <a:gd name="T20" fmla="*/ 24 w 374"/>
                <a:gd name="T21" fmla="*/ 509 h 509"/>
                <a:gd name="T22" fmla="*/ 11 w 374"/>
                <a:gd name="T23" fmla="*/ 508 h 509"/>
                <a:gd name="T24" fmla="*/ 0 w 374"/>
                <a:gd name="T25" fmla="*/ 501 h 509"/>
                <a:gd name="T26" fmla="*/ 6 w 374"/>
                <a:gd name="T27" fmla="*/ 490 h 509"/>
                <a:gd name="T28" fmla="*/ 15 w 374"/>
                <a:gd name="T29" fmla="*/ 495 h 509"/>
                <a:gd name="T30" fmla="*/ 24 w 374"/>
                <a:gd name="T31" fmla="*/ 497 h 509"/>
                <a:gd name="T32" fmla="*/ 34 w 374"/>
                <a:gd name="T33" fmla="*/ 495 h 509"/>
                <a:gd name="T34" fmla="*/ 45 w 374"/>
                <a:gd name="T35" fmla="*/ 489 h 509"/>
                <a:gd name="T36" fmla="*/ 70 w 374"/>
                <a:gd name="T37" fmla="*/ 473 h 509"/>
                <a:gd name="T38" fmla="*/ 98 w 374"/>
                <a:gd name="T39" fmla="*/ 444 h 509"/>
                <a:gd name="T40" fmla="*/ 128 w 374"/>
                <a:gd name="T41" fmla="*/ 408 h 509"/>
                <a:gd name="T42" fmla="*/ 156 w 374"/>
                <a:gd name="T43" fmla="*/ 369 h 509"/>
                <a:gd name="T44" fmla="*/ 218 w 374"/>
                <a:gd name="T45" fmla="*/ 272 h 509"/>
                <a:gd name="T46" fmla="*/ 274 w 374"/>
                <a:gd name="T47" fmla="*/ 174 h 509"/>
                <a:gd name="T48" fmla="*/ 319 w 374"/>
                <a:gd name="T49" fmla="*/ 86 h 509"/>
                <a:gd name="T50" fmla="*/ 364 w 374"/>
                <a:gd name="T51" fmla="*/ 0 h 509"/>
                <a:gd name="T52" fmla="*/ 374 w 374"/>
                <a:gd name="T53" fmla="*/ 5 h 50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74"/>
                <a:gd name="T82" fmla="*/ 0 h 509"/>
                <a:gd name="T83" fmla="*/ 374 w 374"/>
                <a:gd name="T84" fmla="*/ 509 h 50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74" h="509">
                  <a:moveTo>
                    <a:pt x="374" y="5"/>
                  </a:moveTo>
                  <a:lnTo>
                    <a:pt x="330" y="92"/>
                  </a:lnTo>
                  <a:lnTo>
                    <a:pt x="284" y="180"/>
                  </a:lnTo>
                  <a:lnTo>
                    <a:pt x="229" y="279"/>
                  </a:lnTo>
                  <a:lnTo>
                    <a:pt x="168" y="375"/>
                  </a:lnTo>
                  <a:lnTo>
                    <a:pt x="137" y="416"/>
                  </a:lnTo>
                  <a:lnTo>
                    <a:pt x="108" y="452"/>
                  </a:lnTo>
                  <a:lnTo>
                    <a:pt x="77" y="482"/>
                  </a:lnTo>
                  <a:lnTo>
                    <a:pt x="51" y="499"/>
                  </a:lnTo>
                  <a:lnTo>
                    <a:pt x="36" y="508"/>
                  </a:lnTo>
                  <a:lnTo>
                    <a:pt x="24" y="509"/>
                  </a:lnTo>
                  <a:lnTo>
                    <a:pt x="11" y="508"/>
                  </a:lnTo>
                  <a:lnTo>
                    <a:pt x="0" y="501"/>
                  </a:lnTo>
                  <a:lnTo>
                    <a:pt x="6" y="490"/>
                  </a:lnTo>
                  <a:lnTo>
                    <a:pt x="15" y="495"/>
                  </a:lnTo>
                  <a:lnTo>
                    <a:pt x="24" y="497"/>
                  </a:lnTo>
                  <a:lnTo>
                    <a:pt x="34" y="495"/>
                  </a:lnTo>
                  <a:lnTo>
                    <a:pt x="45" y="489"/>
                  </a:lnTo>
                  <a:lnTo>
                    <a:pt x="70" y="473"/>
                  </a:lnTo>
                  <a:lnTo>
                    <a:pt x="98" y="444"/>
                  </a:lnTo>
                  <a:lnTo>
                    <a:pt x="128" y="408"/>
                  </a:lnTo>
                  <a:lnTo>
                    <a:pt x="156" y="369"/>
                  </a:lnTo>
                  <a:lnTo>
                    <a:pt x="218" y="272"/>
                  </a:lnTo>
                  <a:lnTo>
                    <a:pt x="274" y="174"/>
                  </a:lnTo>
                  <a:lnTo>
                    <a:pt x="319" y="86"/>
                  </a:lnTo>
                  <a:lnTo>
                    <a:pt x="364" y="0"/>
                  </a:lnTo>
                  <a:lnTo>
                    <a:pt x="374" y="5"/>
                  </a:lnTo>
                  <a:close/>
                </a:path>
              </a:pathLst>
            </a:custGeom>
            <a:solidFill>
              <a:srgbClr val="844CD6"/>
            </a:solidFill>
            <a:ln w="9525">
              <a:noFill/>
              <a:round/>
              <a:headEnd/>
              <a:tailEnd/>
            </a:ln>
          </p:spPr>
          <p:txBody>
            <a:bodyPr/>
            <a:lstStyle/>
            <a:p>
              <a:endParaRPr lang="ru-RU"/>
            </a:p>
          </p:txBody>
        </p:sp>
        <p:sp>
          <p:nvSpPr>
            <p:cNvPr id="23269" name="Freeform 2142"/>
            <p:cNvSpPr>
              <a:spLocks/>
            </p:cNvSpPr>
            <p:nvPr/>
          </p:nvSpPr>
          <p:spPr bwMode="auto">
            <a:xfrm>
              <a:off x="1822" y="3135"/>
              <a:ext cx="392" cy="504"/>
            </a:xfrm>
            <a:custGeom>
              <a:avLst/>
              <a:gdLst>
                <a:gd name="T0" fmla="*/ 14 w 392"/>
                <a:gd name="T1" fmla="*/ 504 h 504"/>
                <a:gd name="T2" fmla="*/ 6 w 392"/>
                <a:gd name="T3" fmla="*/ 494 h 504"/>
                <a:gd name="T4" fmla="*/ 0 w 392"/>
                <a:gd name="T5" fmla="*/ 483 h 504"/>
                <a:gd name="T6" fmla="*/ 0 w 392"/>
                <a:gd name="T7" fmla="*/ 457 h 504"/>
                <a:gd name="T8" fmla="*/ 10 w 392"/>
                <a:gd name="T9" fmla="*/ 425 h 504"/>
                <a:gd name="T10" fmla="*/ 30 w 392"/>
                <a:gd name="T11" fmla="*/ 387 h 504"/>
                <a:gd name="T12" fmla="*/ 55 w 392"/>
                <a:gd name="T13" fmla="*/ 350 h 504"/>
                <a:gd name="T14" fmla="*/ 87 w 392"/>
                <a:gd name="T15" fmla="*/ 307 h 504"/>
                <a:gd name="T16" fmla="*/ 161 w 392"/>
                <a:gd name="T17" fmla="*/ 222 h 504"/>
                <a:gd name="T18" fmla="*/ 240 w 392"/>
                <a:gd name="T19" fmla="*/ 137 h 504"/>
                <a:gd name="T20" fmla="*/ 312 w 392"/>
                <a:gd name="T21" fmla="*/ 66 h 504"/>
                <a:gd name="T22" fmla="*/ 383 w 392"/>
                <a:gd name="T23" fmla="*/ 0 h 504"/>
                <a:gd name="T24" fmla="*/ 392 w 392"/>
                <a:gd name="T25" fmla="*/ 7 h 504"/>
                <a:gd name="T26" fmla="*/ 321 w 392"/>
                <a:gd name="T27" fmla="*/ 74 h 504"/>
                <a:gd name="T28" fmla="*/ 250 w 392"/>
                <a:gd name="T29" fmla="*/ 145 h 504"/>
                <a:gd name="T30" fmla="*/ 170 w 392"/>
                <a:gd name="T31" fmla="*/ 229 h 504"/>
                <a:gd name="T32" fmla="*/ 97 w 392"/>
                <a:gd name="T33" fmla="*/ 314 h 504"/>
                <a:gd name="T34" fmla="*/ 65 w 392"/>
                <a:gd name="T35" fmla="*/ 357 h 504"/>
                <a:gd name="T36" fmla="*/ 40 w 392"/>
                <a:gd name="T37" fmla="*/ 395 h 504"/>
                <a:gd name="T38" fmla="*/ 21 w 392"/>
                <a:gd name="T39" fmla="*/ 432 h 504"/>
                <a:gd name="T40" fmla="*/ 11 w 392"/>
                <a:gd name="T41" fmla="*/ 460 h 504"/>
                <a:gd name="T42" fmla="*/ 11 w 392"/>
                <a:gd name="T43" fmla="*/ 481 h 504"/>
                <a:gd name="T44" fmla="*/ 16 w 392"/>
                <a:gd name="T45" fmla="*/ 487 h 504"/>
                <a:gd name="T46" fmla="*/ 22 w 392"/>
                <a:gd name="T47" fmla="*/ 494 h 504"/>
                <a:gd name="T48" fmla="*/ 14 w 392"/>
                <a:gd name="T49" fmla="*/ 504 h 50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92"/>
                <a:gd name="T76" fmla="*/ 0 h 504"/>
                <a:gd name="T77" fmla="*/ 392 w 392"/>
                <a:gd name="T78" fmla="*/ 504 h 50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92" h="504">
                  <a:moveTo>
                    <a:pt x="14" y="504"/>
                  </a:moveTo>
                  <a:lnTo>
                    <a:pt x="6" y="494"/>
                  </a:lnTo>
                  <a:lnTo>
                    <a:pt x="0" y="483"/>
                  </a:lnTo>
                  <a:lnTo>
                    <a:pt x="0" y="457"/>
                  </a:lnTo>
                  <a:lnTo>
                    <a:pt x="10" y="425"/>
                  </a:lnTo>
                  <a:lnTo>
                    <a:pt x="30" y="387"/>
                  </a:lnTo>
                  <a:lnTo>
                    <a:pt x="55" y="350"/>
                  </a:lnTo>
                  <a:lnTo>
                    <a:pt x="87" y="307"/>
                  </a:lnTo>
                  <a:lnTo>
                    <a:pt x="161" y="222"/>
                  </a:lnTo>
                  <a:lnTo>
                    <a:pt x="240" y="137"/>
                  </a:lnTo>
                  <a:lnTo>
                    <a:pt x="312" y="66"/>
                  </a:lnTo>
                  <a:lnTo>
                    <a:pt x="383" y="0"/>
                  </a:lnTo>
                  <a:lnTo>
                    <a:pt x="392" y="7"/>
                  </a:lnTo>
                  <a:lnTo>
                    <a:pt x="321" y="74"/>
                  </a:lnTo>
                  <a:lnTo>
                    <a:pt x="250" y="145"/>
                  </a:lnTo>
                  <a:lnTo>
                    <a:pt x="170" y="229"/>
                  </a:lnTo>
                  <a:lnTo>
                    <a:pt x="97" y="314"/>
                  </a:lnTo>
                  <a:lnTo>
                    <a:pt x="65" y="357"/>
                  </a:lnTo>
                  <a:lnTo>
                    <a:pt x="40" y="395"/>
                  </a:lnTo>
                  <a:lnTo>
                    <a:pt x="21" y="432"/>
                  </a:lnTo>
                  <a:lnTo>
                    <a:pt x="11" y="460"/>
                  </a:lnTo>
                  <a:lnTo>
                    <a:pt x="11" y="481"/>
                  </a:lnTo>
                  <a:lnTo>
                    <a:pt x="16" y="487"/>
                  </a:lnTo>
                  <a:lnTo>
                    <a:pt x="22" y="494"/>
                  </a:lnTo>
                  <a:lnTo>
                    <a:pt x="14" y="504"/>
                  </a:lnTo>
                  <a:close/>
                </a:path>
              </a:pathLst>
            </a:custGeom>
            <a:solidFill>
              <a:srgbClr val="844CD6"/>
            </a:solidFill>
            <a:ln w="9525">
              <a:noFill/>
              <a:round/>
              <a:headEnd/>
              <a:tailEnd/>
            </a:ln>
          </p:spPr>
          <p:txBody>
            <a:bodyPr/>
            <a:lstStyle/>
            <a:p>
              <a:endParaRPr lang="ru-RU"/>
            </a:p>
          </p:txBody>
        </p:sp>
        <p:sp>
          <p:nvSpPr>
            <p:cNvPr id="23270" name="Freeform 2143"/>
            <p:cNvSpPr>
              <a:spLocks/>
            </p:cNvSpPr>
            <p:nvPr/>
          </p:nvSpPr>
          <p:spPr bwMode="auto">
            <a:xfrm>
              <a:off x="1841" y="3628"/>
              <a:ext cx="6" cy="12"/>
            </a:xfrm>
            <a:custGeom>
              <a:avLst/>
              <a:gdLst>
                <a:gd name="T0" fmla="*/ 2 w 6"/>
                <a:gd name="T1" fmla="*/ 12 h 12"/>
                <a:gd name="T2" fmla="*/ 0 w 6"/>
                <a:gd name="T3" fmla="*/ 12 h 12"/>
                <a:gd name="T4" fmla="*/ 6 w 6"/>
                <a:gd name="T5" fmla="*/ 2 h 12"/>
                <a:gd name="T6" fmla="*/ 6 w 6"/>
                <a:gd name="T7" fmla="*/ 0 h 12"/>
                <a:gd name="T8" fmla="*/ 2 w 6"/>
                <a:gd name="T9" fmla="*/ 12 h 12"/>
                <a:gd name="T10" fmla="*/ 0 60000 65536"/>
                <a:gd name="T11" fmla="*/ 0 60000 65536"/>
                <a:gd name="T12" fmla="*/ 0 60000 65536"/>
                <a:gd name="T13" fmla="*/ 0 60000 65536"/>
                <a:gd name="T14" fmla="*/ 0 60000 65536"/>
                <a:gd name="T15" fmla="*/ 0 w 6"/>
                <a:gd name="T16" fmla="*/ 0 h 12"/>
                <a:gd name="T17" fmla="*/ 6 w 6"/>
                <a:gd name="T18" fmla="*/ 12 h 12"/>
              </a:gdLst>
              <a:ahLst/>
              <a:cxnLst>
                <a:cxn ang="T10">
                  <a:pos x="T0" y="T1"/>
                </a:cxn>
                <a:cxn ang="T11">
                  <a:pos x="T2" y="T3"/>
                </a:cxn>
                <a:cxn ang="T12">
                  <a:pos x="T4" y="T5"/>
                </a:cxn>
                <a:cxn ang="T13">
                  <a:pos x="T6" y="T7"/>
                </a:cxn>
                <a:cxn ang="T14">
                  <a:pos x="T8" y="T9"/>
                </a:cxn>
              </a:cxnLst>
              <a:rect l="T15" t="T16" r="T17" b="T18"/>
              <a:pathLst>
                <a:path w="6" h="12">
                  <a:moveTo>
                    <a:pt x="2" y="12"/>
                  </a:moveTo>
                  <a:lnTo>
                    <a:pt x="0" y="12"/>
                  </a:lnTo>
                  <a:lnTo>
                    <a:pt x="6" y="2"/>
                  </a:lnTo>
                  <a:lnTo>
                    <a:pt x="6" y="0"/>
                  </a:lnTo>
                  <a:lnTo>
                    <a:pt x="2" y="12"/>
                  </a:lnTo>
                  <a:close/>
                </a:path>
              </a:pathLst>
            </a:custGeom>
            <a:solidFill>
              <a:srgbClr val="844CD6"/>
            </a:solidFill>
            <a:ln w="9525">
              <a:noFill/>
              <a:round/>
              <a:headEnd/>
              <a:tailEnd/>
            </a:ln>
          </p:spPr>
          <p:txBody>
            <a:bodyPr/>
            <a:lstStyle/>
            <a:p>
              <a:endParaRPr lang="ru-RU"/>
            </a:p>
          </p:txBody>
        </p:sp>
        <p:sp>
          <p:nvSpPr>
            <p:cNvPr id="23271" name="Freeform 2144"/>
            <p:cNvSpPr>
              <a:spLocks/>
            </p:cNvSpPr>
            <p:nvPr/>
          </p:nvSpPr>
          <p:spPr bwMode="auto">
            <a:xfrm>
              <a:off x="2201" y="3135"/>
              <a:ext cx="13" cy="9"/>
            </a:xfrm>
            <a:custGeom>
              <a:avLst/>
              <a:gdLst>
                <a:gd name="T0" fmla="*/ 1 w 13"/>
                <a:gd name="T1" fmla="*/ 0 h 9"/>
                <a:gd name="T2" fmla="*/ 13 w 13"/>
                <a:gd name="T3" fmla="*/ 9 h 9"/>
                <a:gd name="T4" fmla="*/ 0 w 13"/>
                <a:gd name="T5" fmla="*/ 2 h 9"/>
                <a:gd name="T6" fmla="*/ 13 w 13"/>
                <a:gd name="T7" fmla="*/ 9 h 9"/>
                <a:gd name="T8" fmla="*/ 1 w 13"/>
                <a:gd name="T9" fmla="*/ 0 h 9"/>
                <a:gd name="T10" fmla="*/ 0 60000 65536"/>
                <a:gd name="T11" fmla="*/ 0 60000 65536"/>
                <a:gd name="T12" fmla="*/ 0 60000 65536"/>
                <a:gd name="T13" fmla="*/ 0 60000 65536"/>
                <a:gd name="T14" fmla="*/ 0 60000 65536"/>
                <a:gd name="T15" fmla="*/ 0 w 13"/>
                <a:gd name="T16" fmla="*/ 0 h 9"/>
                <a:gd name="T17" fmla="*/ 13 w 13"/>
                <a:gd name="T18" fmla="*/ 9 h 9"/>
              </a:gdLst>
              <a:ahLst/>
              <a:cxnLst>
                <a:cxn ang="T10">
                  <a:pos x="T0" y="T1"/>
                </a:cxn>
                <a:cxn ang="T11">
                  <a:pos x="T2" y="T3"/>
                </a:cxn>
                <a:cxn ang="T12">
                  <a:pos x="T4" y="T5"/>
                </a:cxn>
                <a:cxn ang="T13">
                  <a:pos x="T6" y="T7"/>
                </a:cxn>
                <a:cxn ang="T14">
                  <a:pos x="T8" y="T9"/>
                </a:cxn>
              </a:cxnLst>
              <a:rect l="T15" t="T16" r="T17" b="T18"/>
              <a:pathLst>
                <a:path w="13" h="9">
                  <a:moveTo>
                    <a:pt x="1" y="0"/>
                  </a:moveTo>
                  <a:lnTo>
                    <a:pt x="13" y="9"/>
                  </a:lnTo>
                  <a:lnTo>
                    <a:pt x="0" y="2"/>
                  </a:lnTo>
                  <a:lnTo>
                    <a:pt x="13" y="9"/>
                  </a:lnTo>
                  <a:lnTo>
                    <a:pt x="1" y="0"/>
                  </a:lnTo>
                  <a:close/>
                </a:path>
              </a:pathLst>
            </a:custGeom>
            <a:solidFill>
              <a:srgbClr val="844CD6"/>
            </a:solidFill>
            <a:ln w="9525">
              <a:noFill/>
              <a:round/>
              <a:headEnd/>
              <a:tailEnd/>
            </a:ln>
          </p:spPr>
          <p:txBody>
            <a:bodyPr/>
            <a:lstStyle/>
            <a:p>
              <a:endParaRPr lang="ru-RU"/>
            </a:p>
          </p:txBody>
        </p:sp>
        <p:sp>
          <p:nvSpPr>
            <p:cNvPr id="23272" name="Freeform 2145"/>
            <p:cNvSpPr>
              <a:spLocks/>
            </p:cNvSpPr>
            <p:nvPr/>
          </p:nvSpPr>
          <p:spPr bwMode="auto">
            <a:xfrm>
              <a:off x="2183" y="3169"/>
              <a:ext cx="87" cy="39"/>
            </a:xfrm>
            <a:custGeom>
              <a:avLst/>
              <a:gdLst>
                <a:gd name="T0" fmla="*/ 85 w 87"/>
                <a:gd name="T1" fmla="*/ 16 h 39"/>
                <a:gd name="T2" fmla="*/ 77 w 87"/>
                <a:gd name="T3" fmla="*/ 13 h 39"/>
                <a:gd name="T4" fmla="*/ 68 w 87"/>
                <a:gd name="T5" fmla="*/ 9 h 39"/>
                <a:gd name="T6" fmla="*/ 57 w 87"/>
                <a:gd name="T7" fmla="*/ 7 h 39"/>
                <a:gd name="T8" fmla="*/ 44 w 87"/>
                <a:gd name="T9" fmla="*/ 8 h 39"/>
                <a:gd name="T10" fmla="*/ 31 w 87"/>
                <a:gd name="T11" fmla="*/ 11 h 39"/>
                <a:gd name="T12" fmla="*/ 19 w 87"/>
                <a:gd name="T13" fmla="*/ 22 h 39"/>
                <a:gd name="T14" fmla="*/ 4 w 87"/>
                <a:gd name="T15" fmla="*/ 39 h 39"/>
                <a:gd name="T16" fmla="*/ 0 w 87"/>
                <a:gd name="T17" fmla="*/ 35 h 39"/>
                <a:gd name="T18" fmla="*/ 14 w 87"/>
                <a:gd name="T19" fmla="*/ 18 h 39"/>
                <a:gd name="T20" fmla="*/ 27 w 87"/>
                <a:gd name="T21" fmla="*/ 7 h 39"/>
                <a:gd name="T22" fmla="*/ 42 w 87"/>
                <a:gd name="T23" fmla="*/ 2 h 39"/>
                <a:gd name="T24" fmla="*/ 57 w 87"/>
                <a:gd name="T25" fmla="*/ 0 h 39"/>
                <a:gd name="T26" fmla="*/ 68 w 87"/>
                <a:gd name="T27" fmla="*/ 3 h 39"/>
                <a:gd name="T28" fmla="*/ 79 w 87"/>
                <a:gd name="T29" fmla="*/ 7 h 39"/>
                <a:gd name="T30" fmla="*/ 87 w 87"/>
                <a:gd name="T31" fmla="*/ 9 h 39"/>
                <a:gd name="T32" fmla="*/ 85 w 87"/>
                <a:gd name="T33" fmla="*/ 16 h 3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7"/>
                <a:gd name="T52" fmla="*/ 0 h 39"/>
                <a:gd name="T53" fmla="*/ 87 w 87"/>
                <a:gd name="T54" fmla="*/ 39 h 3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7" h="39">
                  <a:moveTo>
                    <a:pt x="85" y="16"/>
                  </a:moveTo>
                  <a:lnTo>
                    <a:pt x="77" y="13"/>
                  </a:lnTo>
                  <a:lnTo>
                    <a:pt x="68" y="9"/>
                  </a:lnTo>
                  <a:lnTo>
                    <a:pt x="57" y="7"/>
                  </a:lnTo>
                  <a:lnTo>
                    <a:pt x="44" y="8"/>
                  </a:lnTo>
                  <a:lnTo>
                    <a:pt x="31" y="11"/>
                  </a:lnTo>
                  <a:lnTo>
                    <a:pt x="19" y="22"/>
                  </a:lnTo>
                  <a:lnTo>
                    <a:pt x="4" y="39"/>
                  </a:lnTo>
                  <a:lnTo>
                    <a:pt x="0" y="35"/>
                  </a:lnTo>
                  <a:lnTo>
                    <a:pt x="14" y="18"/>
                  </a:lnTo>
                  <a:lnTo>
                    <a:pt x="27" y="7"/>
                  </a:lnTo>
                  <a:lnTo>
                    <a:pt x="42" y="2"/>
                  </a:lnTo>
                  <a:lnTo>
                    <a:pt x="57" y="0"/>
                  </a:lnTo>
                  <a:lnTo>
                    <a:pt x="68" y="3"/>
                  </a:lnTo>
                  <a:lnTo>
                    <a:pt x="79" y="7"/>
                  </a:lnTo>
                  <a:lnTo>
                    <a:pt x="87" y="9"/>
                  </a:lnTo>
                  <a:lnTo>
                    <a:pt x="85" y="16"/>
                  </a:lnTo>
                  <a:close/>
                </a:path>
              </a:pathLst>
            </a:custGeom>
            <a:solidFill>
              <a:srgbClr val="C195DB"/>
            </a:solidFill>
            <a:ln w="9525">
              <a:noFill/>
              <a:round/>
              <a:headEnd/>
              <a:tailEnd/>
            </a:ln>
          </p:spPr>
          <p:txBody>
            <a:bodyPr/>
            <a:lstStyle/>
            <a:p>
              <a:endParaRPr lang="ru-RU"/>
            </a:p>
          </p:txBody>
        </p:sp>
        <p:sp>
          <p:nvSpPr>
            <p:cNvPr id="23273" name="Freeform 2146"/>
            <p:cNvSpPr>
              <a:spLocks/>
            </p:cNvSpPr>
            <p:nvPr/>
          </p:nvSpPr>
          <p:spPr bwMode="auto">
            <a:xfrm>
              <a:off x="1843" y="3203"/>
              <a:ext cx="344" cy="438"/>
            </a:xfrm>
            <a:custGeom>
              <a:avLst/>
              <a:gdLst>
                <a:gd name="T0" fmla="*/ 344 w 344"/>
                <a:gd name="T1" fmla="*/ 4 h 438"/>
                <a:gd name="T2" fmla="*/ 289 w 344"/>
                <a:gd name="T3" fmla="*/ 103 h 438"/>
                <a:gd name="T4" fmla="*/ 243 w 344"/>
                <a:gd name="T5" fmla="*/ 180 h 438"/>
                <a:gd name="T6" fmla="*/ 192 w 344"/>
                <a:gd name="T7" fmla="*/ 262 h 438"/>
                <a:gd name="T8" fmla="*/ 138 w 344"/>
                <a:gd name="T9" fmla="*/ 336 h 438"/>
                <a:gd name="T10" fmla="*/ 111 w 344"/>
                <a:gd name="T11" fmla="*/ 370 h 438"/>
                <a:gd name="T12" fmla="*/ 83 w 344"/>
                <a:gd name="T13" fmla="*/ 396 h 438"/>
                <a:gd name="T14" fmla="*/ 60 w 344"/>
                <a:gd name="T15" fmla="*/ 419 h 438"/>
                <a:gd name="T16" fmla="*/ 36 w 344"/>
                <a:gd name="T17" fmla="*/ 432 h 438"/>
                <a:gd name="T18" fmla="*/ 16 w 344"/>
                <a:gd name="T19" fmla="*/ 438 h 438"/>
                <a:gd name="T20" fmla="*/ 0 w 344"/>
                <a:gd name="T21" fmla="*/ 433 h 438"/>
                <a:gd name="T22" fmla="*/ 2 w 344"/>
                <a:gd name="T23" fmla="*/ 426 h 438"/>
                <a:gd name="T24" fmla="*/ 16 w 344"/>
                <a:gd name="T25" fmla="*/ 432 h 438"/>
                <a:gd name="T26" fmla="*/ 35 w 344"/>
                <a:gd name="T27" fmla="*/ 426 h 438"/>
                <a:gd name="T28" fmla="*/ 55 w 344"/>
                <a:gd name="T29" fmla="*/ 413 h 438"/>
                <a:gd name="T30" fmla="*/ 79 w 344"/>
                <a:gd name="T31" fmla="*/ 392 h 438"/>
                <a:gd name="T32" fmla="*/ 106 w 344"/>
                <a:gd name="T33" fmla="*/ 364 h 438"/>
                <a:gd name="T34" fmla="*/ 132 w 344"/>
                <a:gd name="T35" fmla="*/ 332 h 438"/>
                <a:gd name="T36" fmla="*/ 186 w 344"/>
                <a:gd name="T37" fmla="*/ 257 h 438"/>
                <a:gd name="T38" fmla="*/ 239 w 344"/>
                <a:gd name="T39" fmla="*/ 175 h 438"/>
                <a:gd name="T40" fmla="*/ 284 w 344"/>
                <a:gd name="T41" fmla="*/ 99 h 438"/>
                <a:gd name="T42" fmla="*/ 340 w 344"/>
                <a:gd name="T43" fmla="*/ 0 h 438"/>
                <a:gd name="T44" fmla="*/ 344 w 344"/>
                <a:gd name="T45" fmla="*/ 4 h 43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44"/>
                <a:gd name="T70" fmla="*/ 0 h 438"/>
                <a:gd name="T71" fmla="*/ 344 w 344"/>
                <a:gd name="T72" fmla="*/ 438 h 43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44" h="438">
                  <a:moveTo>
                    <a:pt x="344" y="4"/>
                  </a:moveTo>
                  <a:lnTo>
                    <a:pt x="289" y="103"/>
                  </a:lnTo>
                  <a:lnTo>
                    <a:pt x="243" y="180"/>
                  </a:lnTo>
                  <a:lnTo>
                    <a:pt x="192" y="262"/>
                  </a:lnTo>
                  <a:lnTo>
                    <a:pt x="138" y="336"/>
                  </a:lnTo>
                  <a:lnTo>
                    <a:pt x="111" y="370"/>
                  </a:lnTo>
                  <a:lnTo>
                    <a:pt x="83" y="396"/>
                  </a:lnTo>
                  <a:lnTo>
                    <a:pt x="60" y="419"/>
                  </a:lnTo>
                  <a:lnTo>
                    <a:pt x="36" y="432"/>
                  </a:lnTo>
                  <a:lnTo>
                    <a:pt x="16" y="438"/>
                  </a:lnTo>
                  <a:lnTo>
                    <a:pt x="0" y="433"/>
                  </a:lnTo>
                  <a:lnTo>
                    <a:pt x="2" y="426"/>
                  </a:lnTo>
                  <a:lnTo>
                    <a:pt x="16" y="432"/>
                  </a:lnTo>
                  <a:lnTo>
                    <a:pt x="35" y="426"/>
                  </a:lnTo>
                  <a:lnTo>
                    <a:pt x="55" y="413"/>
                  </a:lnTo>
                  <a:lnTo>
                    <a:pt x="79" y="392"/>
                  </a:lnTo>
                  <a:lnTo>
                    <a:pt x="106" y="364"/>
                  </a:lnTo>
                  <a:lnTo>
                    <a:pt x="132" y="332"/>
                  </a:lnTo>
                  <a:lnTo>
                    <a:pt x="186" y="257"/>
                  </a:lnTo>
                  <a:lnTo>
                    <a:pt x="239" y="175"/>
                  </a:lnTo>
                  <a:lnTo>
                    <a:pt x="284" y="99"/>
                  </a:lnTo>
                  <a:lnTo>
                    <a:pt x="340" y="0"/>
                  </a:lnTo>
                  <a:lnTo>
                    <a:pt x="344" y="4"/>
                  </a:lnTo>
                  <a:close/>
                </a:path>
              </a:pathLst>
            </a:custGeom>
            <a:solidFill>
              <a:srgbClr val="C195DB"/>
            </a:solidFill>
            <a:ln w="9525">
              <a:noFill/>
              <a:round/>
              <a:headEnd/>
              <a:tailEnd/>
            </a:ln>
          </p:spPr>
          <p:txBody>
            <a:bodyPr/>
            <a:lstStyle/>
            <a:p>
              <a:endParaRPr lang="ru-RU"/>
            </a:p>
          </p:txBody>
        </p:sp>
        <p:sp>
          <p:nvSpPr>
            <p:cNvPr id="23274" name="Freeform 2147"/>
            <p:cNvSpPr>
              <a:spLocks/>
            </p:cNvSpPr>
            <p:nvPr/>
          </p:nvSpPr>
          <p:spPr bwMode="auto">
            <a:xfrm>
              <a:off x="2182" y="3203"/>
              <a:ext cx="4" cy="5"/>
            </a:xfrm>
            <a:custGeom>
              <a:avLst/>
              <a:gdLst>
                <a:gd name="T0" fmla="*/ 0 w 4"/>
                <a:gd name="T1" fmla="*/ 0 h 5"/>
                <a:gd name="T2" fmla="*/ 4 w 4"/>
                <a:gd name="T3" fmla="*/ 5 h 5"/>
                <a:gd name="T4" fmla="*/ 0 w 4"/>
                <a:gd name="T5" fmla="*/ 0 h 5"/>
                <a:gd name="T6" fmla="*/ 0 60000 65536"/>
                <a:gd name="T7" fmla="*/ 0 60000 65536"/>
                <a:gd name="T8" fmla="*/ 0 60000 65536"/>
                <a:gd name="T9" fmla="*/ 0 w 4"/>
                <a:gd name="T10" fmla="*/ 0 h 5"/>
                <a:gd name="T11" fmla="*/ 4 w 4"/>
                <a:gd name="T12" fmla="*/ 5 h 5"/>
              </a:gdLst>
              <a:ahLst/>
              <a:cxnLst>
                <a:cxn ang="T6">
                  <a:pos x="T0" y="T1"/>
                </a:cxn>
                <a:cxn ang="T7">
                  <a:pos x="T2" y="T3"/>
                </a:cxn>
                <a:cxn ang="T8">
                  <a:pos x="T4" y="T5"/>
                </a:cxn>
              </a:cxnLst>
              <a:rect l="T9" t="T10" r="T11" b="T12"/>
              <a:pathLst>
                <a:path w="4" h="5">
                  <a:moveTo>
                    <a:pt x="0" y="0"/>
                  </a:moveTo>
                  <a:lnTo>
                    <a:pt x="4" y="5"/>
                  </a:lnTo>
                  <a:lnTo>
                    <a:pt x="0" y="0"/>
                  </a:lnTo>
                  <a:close/>
                </a:path>
              </a:pathLst>
            </a:custGeom>
            <a:solidFill>
              <a:srgbClr val="C195DB"/>
            </a:solidFill>
            <a:ln w="9525">
              <a:noFill/>
              <a:round/>
              <a:headEnd/>
              <a:tailEnd/>
            </a:ln>
          </p:spPr>
          <p:txBody>
            <a:bodyPr/>
            <a:lstStyle/>
            <a:p>
              <a:endParaRPr lang="ru-RU"/>
            </a:p>
          </p:txBody>
        </p:sp>
        <p:sp>
          <p:nvSpPr>
            <p:cNvPr id="23275" name="Freeform 2148"/>
            <p:cNvSpPr>
              <a:spLocks/>
            </p:cNvSpPr>
            <p:nvPr/>
          </p:nvSpPr>
          <p:spPr bwMode="auto">
            <a:xfrm>
              <a:off x="1828" y="3180"/>
              <a:ext cx="326" cy="456"/>
            </a:xfrm>
            <a:custGeom>
              <a:avLst/>
              <a:gdLst>
                <a:gd name="T0" fmla="*/ 13 w 326"/>
                <a:gd name="T1" fmla="*/ 456 h 456"/>
                <a:gd name="T2" fmla="*/ 2 w 326"/>
                <a:gd name="T3" fmla="*/ 441 h 456"/>
                <a:gd name="T4" fmla="*/ 0 w 326"/>
                <a:gd name="T5" fmla="*/ 419 h 456"/>
                <a:gd name="T6" fmla="*/ 9 w 326"/>
                <a:gd name="T7" fmla="*/ 392 h 456"/>
                <a:gd name="T8" fmla="*/ 21 w 326"/>
                <a:gd name="T9" fmla="*/ 362 h 456"/>
                <a:gd name="T10" fmla="*/ 41 w 326"/>
                <a:gd name="T11" fmla="*/ 327 h 456"/>
                <a:gd name="T12" fmla="*/ 65 w 326"/>
                <a:gd name="T13" fmla="*/ 293 h 456"/>
                <a:gd name="T14" fmla="*/ 123 w 326"/>
                <a:gd name="T15" fmla="*/ 218 h 456"/>
                <a:gd name="T16" fmla="*/ 187 w 326"/>
                <a:gd name="T17" fmla="*/ 146 h 456"/>
                <a:gd name="T18" fmla="*/ 247 w 326"/>
                <a:gd name="T19" fmla="*/ 79 h 456"/>
                <a:gd name="T20" fmla="*/ 322 w 326"/>
                <a:gd name="T21" fmla="*/ 0 h 456"/>
                <a:gd name="T22" fmla="*/ 326 w 326"/>
                <a:gd name="T23" fmla="*/ 4 h 456"/>
                <a:gd name="T24" fmla="*/ 251 w 326"/>
                <a:gd name="T25" fmla="*/ 83 h 456"/>
                <a:gd name="T26" fmla="*/ 191 w 326"/>
                <a:gd name="T27" fmla="*/ 149 h 456"/>
                <a:gd name="T28" fmla="*/ 128 w 326"/>
                <a:gd name="T29" fmla="*/ 223 h 456"/>
                <a:gd name="T30" fmla="*/ 69 w 326"/>
                <a:gd name="T31" fmla="*/ 297 h 456"/>
                <a:gd name="T32" fmla="*/ 46 w 326"/>
                <a:gd name="T33" fmla="*/ 332 h 456"/>
                <a:gd name="T34" fmla="*/ 26 w 326"/>
                <a:gd name="T35" fmla="*/ 366 h 456"/>
                <a:gd name="T36" fmla="*/ 13 w 326"/>
                <a:gd name="T37" fmla="*/ 396 h 456"/>
                <a:gd name="T38" fmla="*/ 5 w 326"/>
                <a:gd name="T39" fmla="*/ 419 h 456"/>
                <a:gd name="T40" fmla="*/ 7 w 326"/>
                <a:gd name="T41" fmla="*/ 438 h 456"/>
                <a:gd name="T42" fmla="*/ 18 w 326"/>
                <a:gd name="T43" fmla="*/ 450 h 456"/>
                <a:gd name="T44" fmla="*/ 13 w 326"/>
                <a:gd name="T45" fmla="*/ 456 h 45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26"/>
                <a:gd name="T70" fmla="*/ 0 h 456"/>
                <a:gd name="T71" fmla="*/ 326 w 326"/>
                <a:gd name="T72" fmla="*/ 456 h 45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26" h="456">
                  <a:moveTo>
                    <a:pt x="13" y="456"/>
                  </a:moveTo>
                  <a:lnTo>
                    <a:pt x="2" y="441"/>
                  </a:lnTo>
                  <a:lnTo>
                    <a:pt x="0" y="419"/>
                  </a:lnTo>
                  <a:lnTo>
                    <a:pt x="9" y="392"/>
                  </a:lnTo>
                  <a:lnTo>
                    <a:pt x="21" y="362"/>
                  </a:lnTo>
                  <a:lnTo>
                    <a:pt x="41" y="327"/>
                  </a:lnTo>
                  <a:lnTo>
                    <a:pt x="65" y="293"/>
                  </a:lnTo>
                  <a:lnTo>
                    <a:pt x="123" y="218"/>
                  </a:lnTo>
                  <a:lnTo>
                    <a:pt x="187" y="146"/>
                  </a:lnTo>
                  <a:lnTo>
                    <a:pt x="247" y="79"/>
                  </a:lnTo>
                  <a:lnTo>
                    <a:pt x="322" y="0"/>
                  </a:lnTo>
                  <a:lnTo>
                    <a:pt x="326" y="4"/>
                  </a:lnTo>
                  <a:lnTo>
                    <a:pt x="251" y="83"/>
                  </a:lnTo>
                  <a:lnTo>
                    <a:pt x="191" y="149"/>
                  </a:lnTo>
                  <a:lnTo>
                    <a:pt x="128" y="223"/>
                  </a:lnTo>
                  <a:lnTo>
                    <a:pt x="69" y="297"/>
                  </a:lnTo>
                  <a:lnTo>
                    <a:pt x="46" y="332"/>
                  </a:lnTo>
                  <a:lnTo>
                    <a:pt x="26" y="366"/>
                  </a:lnTo>
                  <a:lnTo>
                    <a:pt x="13" y="396"/>
                  </a:lnTo>
                  <a:lnTo>
                    <a:pt x="5" y="419"/>
                  </a:lnTo>
                  <a:lnTo>
                    <a:pt x="7" y="438"/>
                  </a:lnTo>
                  <a:lnTo>
                    <a:pt x="18" y="450"/>
                  </a:lnTo>
                  <a:lnTo>
                    <a:pt x="13" y="456"/>
                  </a:lnTo>
                  <a:close/>
                </a:path>
              </a:pathLst>
            </a:custGeom>
            <a:solidFill>
              <a:srgbClr val="C195DB"/>
            </a:solidFill>
            <a:ln w="9525">
              <a:noFill/>
              <a:round/>
              <a:headEnd/>
              <a:tailEnd/>
            </a:ln>
          </p:spPr>
          <p:txBody>
            <a:bodyPr/>
            <a:lstStyle/>
            <a:p>
              <a:endParaRPr lang="ru-RU"/>
            </a:p>
          </p:txBody>
        </p:sp>
        <p:sp>
          <p:nvSpPr>
            <p:cNvPr id="23276" name="Freeform 2149"/>
            <p:cNvSpPr>
              <a:spLocks/>
            </p:cNvSpPr>
            <p:nvPr/>
          </p:nvSpPr>
          <p:spPr bwMode="auto">
            <a:xfrm>
              <a:off x="1843" y="3632"/>
              <a:ext cx="3" cy="7"/>
            </a:xfrm>
            <a:custGeom>
              <a:avLst/>
              <a:gdLst>
                <a:gd name="T0" fmla="*/ 2 w 3"/>
                <a:gd name="T1" fmla="*/ 7 h 7"/>
                <a:gd name="T2" fmla="*/ 0 w 3"/>
                <a:gd name="T3" fmla="*/ 6 h 7"/>
                <a:gd name="T4" fmla="*/ 3 w 3"/>
                <a:gd name="T5" fmla="*/ 0 h 7"/>
                <a:gd name="T6" fmla="*/ 2 w 3"/>
                <a:gd name="T7" fmla="*/ 7 h 7"/>
                <a:gd name="T8" fmla="*/ 0 60000 65536"/>
                <a:gd name="T9" fmla="*/ 0 60000 65536"/>
                <a:gd name="T10" fmla="*/ 0 60000 65536"/>
                <a:gd name="T11" fmla="*/ 0 60000 65536"/>
                <a:gd name="T12" fmla="*/ 0 w 3"/>
                <a:gd name="T13" fmla="*/ 0 h 7"/>
                <a:gd name="T14" fmla="*/ 3 w 3"/>
                <a:gd name="T15" fmla="*/ 7 h 7"/>
              </a:gdLst>
              <a:ahLst/>
              <a:cxnLst>
                <a:cxn ang="T8">
                  <a:pos x="T0" y="T1"/>
                </a:cxn>
                <a:cxn ang="T9">
                  <a:pos x="T2" y="T3"/>
                </a:cxn>
                <a:cxn ang="T10">
                  <a:pos x="T4" y="T5"/>
                </a:cxn>
                <a:cxn ang="T11">
                  <a:pos x="T6" y="T7"/>
                </a:cxn>
              </a:cxnLst>
              <a:rect l="T12" t="T13" r="T14" b="T15"/>
              <a:pathLst>
                <a:path w="3" h="7">
                  <a:moveTo>
                    <a:pt x="2" y="7"/>
                  </a:moveTo>
                  <a:lnTo>
                    <a:pt x="0" y="6"/>
                  </a:lnTo>
                  <a:lnTo>
                    <a:pt x="3" y="0"/>
                  </a:lnTo>
                  <a:lnTo>
                    <a:pt x="2" y="7"/>
                  </a:lnTo>
                  <a:close/>
                </a:path>
              </a:pathLst>
            </a:custGeom>
            <a:solidFill>
              <a:srgbClr val="C195DB"/>
            </a:solidFill>
            <a:ln w="9525">
              <a:noFill/>
              <a:round/>
              <a:headEnd/>
              <a:tailEnd/>
            </a:ln>
          </p:spPr>
          <p:txBody>
            <a:bodyPr/>
            <a:lstStyle/>
            <a:p>
              <a:endParaRPr lang="ru-RU"/>
            </a:p>
          </p:txBody>
        </p:sp>
        <p:sp>
          <p:nvSpPr>
            <p:cNvPr id="23277" name="Freeform 2150"/>
            <p:cNvSpPr>
              <a:spLocks/>
            </p:cNvSpPr>
            <p:nvPr/>
          </p:nvSpPr>
          <p:spPr bwMode="auto">
            <a:xfrm>
              <a:off x="2147" y="3096"/>
              <a:ext cx="26" cy="86"/>
            </a:xfrm>
            <a:custGeom>
              <a:avLst/>
              <a:gdLst>
                <a:gd name="T0" fmla="*/ 2 w 26"/>
                <a:gd name="T1" fmla="*/ 81 h 86"/>
                <a:gd name="T2" fmla="*/ 15 w 26"/>
                <a:gd name="T3" fmla="*/ 66 h 86"/>
                <a:gd name="T4" fmla="*/ 21 w 26"/>
                <a:gd name="T5" fmla="*/ 52 h 86"/>
                <a:gd name="T6" fmla="*/ 20 w 26"/>
                <a:gd name="T7" fmla="*/ 38 h 86"/>
                <a:gd name="T8" fmla="*/ 17 w 26"/>
                <a:gd name="T9" fmla="*/ 28 h 86"/>
                <a:gd name="T10" fmla="*/ 6 w 26"/>
                <a:gd name="T11" fmla="*/ 11 h 86"/>
                <a:gd name="T12" fmla="*/ 0 w 26"/>
                <a:gd name="T13" fmla="*/ 5 h 86"/>
                <a:gd name="T14" fmla="*/ 5 w 26"/>
                <a:gd name="T15" fmla="*/ 0 h 86"/>
                <a:gd name="T16" fmla="*/ 11 w 26"/>
                <a:gd name="T17" fmla="*/ 6 h 86"/>
                <a:gd name="T18" fmla="*/ 22 w 26"/>
                <a:gd name="T19" fmla="*/ 23 h 86"/>
                <a:gd name="T20" fmla="*/ 26 w 26"/>
                <a:gd name="T21" fmla="*/ 38 h 86"/>
                <a:gd name="T22" fmla="*/ 26 w 26"/>
                <a:gd name="T23" fmla="*/ 51 h 86"/>
                <a:gd name="T24" fmla="*/ 19 w 26"/>
                <a:gd name="T25" fmla="*/ 69 h 86"/>
                <a:gd name="T26" fmla="*/ 6 w 26"/>
                <a:gd name="T27" fmla="*/ 86 h 86"/>
                <a:gd name="T28" fmla="*/ 2 w 26"/>
                <a:gd name="T29" fmla="*/ 81 h 8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6"/>
                <a:gd name="T46" fmla="*/ 0 h 86"/>
                <a:gd name="T47" fmla="*/ 26 w 26"/>
                <a:gd name="T48" fmla="*/ 86 h 8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6" h="86">
                  <a:moveTo>
                    <a:pt x="2" y="81"/>
                  </a:moveTo>
                  <a:lnTo>
                    <a:pt x="15" y="66"/>
                  </a:lnTo>
                  <a:lnTo>
                    <a:pt x="21" y="52"/>
                  </a:lnTo>
                  <a:lnTo>
                    <a:pt x="20" y="38"/>
                  </a:lnTo>
                  <a:lnTo>
                    <a:pt x="17" y="28"/>
                  </a:lnTo>
                  <a:lnTo>
                    <a:pt x="6" y="11"/>
                  </a:lnTo>
                  <a:lnTo>
                    <a:pt x="0" y="5"/>
                  </a:lnTo>
                  <a:lnTo>
                    <a:pt x="5" y="0"/>
                  </a:lnTo>
                  <a:lnTo>
                    <a:pt x="11" y="6"/>
                  </a:lnTo>
                  <a:lnTo>
                    <a:pt x="22" y="23"/>
                  </a:lnTo>
                  <a:lnTo>
                    <a:pt x="26" y="38"/>
                  </a:lnTo>
                  <a:lnTo>
                    <a:pt x="26" y="51"/>
                  </a:lnTo>
                  <a:lnTo>
                    <a:pt x="19" y="69"/>
                  </a:lnTo>
                  <a:lnTo>
                    <a:pt x="6" y="86"/>
                  </a:lnTo>
                  <a:lnTo>
                    <a:pt x="2" y="81"/>
                  </a:lnTo>
                  <a:close/>
                </a:path>
              </a:pathLst>
            </a:custGeom>
            <a:solidFill>
              <a:srgbClr val="C195DB"/>
            </a:solidFill>
            <a:ln w="9525">
              <a:noFill/>
              <a:round/>
              <a:headEnd/>
              <a:tailEnd/>
            </a:ln>
          </p:spPr>
          <p:txBody>
            <a:bodyPr/>
            <a:lstStyle/>
            <a:p>
              <a:endParaRPr lang="ru-RU"/>
            </a:p>
          </p:txBody>
        </p:sp>
        <p:sp>
          <p:nvSpPr>
            <p:cNvPr id="23278" name="Freeform 2151"/>
            <p:cNvSpPr>
              <a:spLocks/>
            </p:cNvSpPr>
            <p:nvPr/>
          </p:nvSpPr>
          <p:spPr bwMode="auto">
            <a:xfrm>
              <a:off x="2149" y="3179"/>
              <a:ext cx="4" cy="3"/>
            </a:xfrm>
            <a:custGeom>
              <a:avLst/>
              <a:gdLst>
                <a:gd name="T0" fmla="*/ 4 w 4"/>
                <a:gd name="T1" fmla="*/ 3 h 3"/>
                <a:gd name="T2" fmla="*/ 0 w 4"/>
                <a:gd name="T3" fmla="*/ 0 h 3"/>
                <a:gd name="T4" fmla="*/ 0 w 4"/>
                <a:gd name="T5" fmla="*/ 1 h 3"/>
                <a:gd name="T6" fmla="*/ 4 w 4"/>
                <a:gd name="T7" fmla="*/ 3 h 3"/>
                <a:gd name="T8" fmla="*/ 0 60000 65536"/>
                <a:gd name="T9" fmla="*/ 0 60000 65536"/>
                <a:gd name="T10" fmla="*/ 0 60000 65536"/>
                <a:gd name="T11" fmla="*/ 0 60000 65536"/>
                <a:gd name="T12" fmla="*/ 0 w 4"/>
                <a:gd name="T13" fmla="*/ 0 h 3"/>
                <a:gd name="T14" fmla="*/ 4 w 4"/>
                <a:gd name="T15" fmla="*/ 3 h 3"/>
              </a:gdLst>
              <a:ahLst/>
              <a:cxnLst>
                <a:cxn ang="T8">
                  <a:pos x="T0" y="T1"/>
                </a:cxn>
                <a:cxn ang="T9">
                  <a:pos x="T2" y="T3"/>
                </a:cxn>
                <a:cxn ang="T10">
                  <a:pos x="T4" y="T5"/>
                </a:cxn>
                <a:cxn ang="T11">
                  <a:pos x="T6" y="T7"/>
                </a:cxn>
              </a:cxnLst>
              <a:rect l="T12" t="T13" r="T14" b="T15"/>
              <a:pathLst>
                <a:path w="4" h="3">
                  <a:moveTo>
                    <a:pt x="4" y="3"/>
                  </a:moveTo>
                  <a:lnTo>
                    <a:pt x="0" y="0"/>
                  </a:lnTo>
                  <a:lnTo>
                    <a:pt x="0" y="1"/>
                  </a:lnTo>
                  <a:lnTo>
                    <a:pt x="4" y="3"/>
                  </a:lnTo>
                  <a:close/>
                </a:path>
              </a:pathLst>
            </a:custGeom>
            <a:solidFill>
              <a:srgbClr val="C195DB"/>
            </a:solidFill>
            <a:ln w="9525">
              <a:noFill/>
              <a:round/>
              <a:headEnd/>
              <a:tailEnd/>
            </a:ln>
          </p:spPr>
          <p:txBody>
            <a:bodyPr/>
            <a:lstStyle/>
            <a:p>
              <a:endParaRPr lang="ru-RU"/>
            </a:p>
          </p:txBody>
        </p:sp>
        <p:sp>
          <p:nvSpPr>
            <p:cNvPr id="23279" name="Freeform 2152"/>
            <p:cNvSpPr>
              <a:spLocks/>
            </p:cNvSpPr>
            <p:nvPr/>
          </p:nvSpPr>
          <p:spPr bwMode="auto">
            <a:xfrm>
              <a:off x="3990" y="2575"/>
              <a:ext cx="599" cy="210"/>
            </a:xfrm>
            <a:custGeom>
              <a:avLst/>
              <a:gdLst>
                <a:gd name="T0" fmla="*/ 0 w 599"/>
                <a:gd name="T1" fmla="*/ 0 h 210"/>
                <a:gd name="T2" fmla="*/ 27 w 599"/>
                <a:gd name="T3" fmla="*/ 2 h 210"/>
                <a:gd name="T4" fmla="*/ 98 w 599"/>
                <a:gd name="T5" fmla="*/ 13 h 210"/>
                <a:gd name="T6" fmla="*/ 145 w 599"/>
                <a:gd name="T7" fmla="*/ 18 h 210"/>
                <a:gd name="T8" fmla="*/ 198 w 599"/>
                <a:gd name="T9" fmla="*/ 28 h 210"/>
                <a:gd name="T10" fmla="*/ 226 w 599"/>
                <a:gd name="T11" fmla="*/ 32 h 210"/>
                <a:gd name="T12" fmla="*/ 255 w 599"/>
                <a:gd name="T13" fmla="*/ 37 h 210"/>
                <a:gd name="T14" fmla="*/ 312 w 599"/>
                <a:gd name="T15" fmla="*/ 50 h 210"/>
                <a:gd name="T16" fmla="*/ 369 w 599"/>
                <a:gd name="T17" fmla="*/ 62 h 210"/>
                <a:gd name="T18" fmla="*/ 398 w 599"/>
                <a:gd name="T19" fmla="*/ 69 h 210"/>
                <a:gd name="T20" fmla="*/ 424 w 599"/>
                <a:gd name="T21" fmla="*/ 76 h 210"/>
                <a:gd name="T22" fmla="*/ 450 w 599"/>
                <a:gd name="T23" fmla="*/ 82 h 210"/>
                <a:gd name="T24" fmla="*/ 475 w 599"/>
                <a:gd name="T25" fmla="*/ 90 h 210"/>
                <a:gd name="T26" fmla="*/ 497 w 599"/>
                <a:gd name="T27" fmla="*/ 98 h 210"/>
                <a:gd name="T28" fmla="*/ 520 w 599"/>
                <a:gd name="T29" fmla="*/ 107 h 210"/>
                <a:gd name="T30" fmla="*/ 538 w 599"/>
                <a:gd name="T31" fmla="*/ 115 h 210"/>
                <a:gd name="T32" fmla="*/ 556 w 599"/>
                <a:gd name="T33" fmla="*/ 125 h 210"/>
                <a:gd name="T34" fmla="*/ 570 w 599"/>
                <a:gd name="T35" fmla="*/ 134 h 210"/>
                <a:gd name="T36" fmla="*/ 582 w 599"/>
                <a:gd name="T37" fmla="*/ 143 h 210"/>
                <a:gd name="T38" fmla="*/ 586 w 599"/>
                <a:gd name="T39" fmla="*/ 148 h 210"/>
                <a:gd name="T40" fmla="*/ 591 w 599"/>
                <a:gd name="T41" fmla="*/ 153 h 210"/>
                <a:gd name="T42" fmla="*/ 593 w 599"/>
                <a:gd name="T43" fmla="*/ 159 h 210"/>
                <a:gd name="T44" fmla="*/ 595 w 599"/>
                <a:gd name="T45" fmla="*/ 164 h 210"/>
                <a:gd name="T46" fmla="*/ 597 w 599"/>
                <a:gd name="T47" fmla="*/ 169 h 210"/>
                <a:gd name="T48" fmla="*/ 599 w 599"/>
                <a:gd name="T49" fmla="*/ 173 h 210"/>
                <a:gd name="T50" fmla="*/ 597 w 599"/>
                <a:gd name="T51" fmla="*/ 180 h 210"/>
                <a:gd name="T52" fmla="*/ 597 w 599"/>
                <a:gd name="T53" fmla="*/ 185 h 210"/>
                <a:gd name="T54" fmla="*/ 593 w 599"/>
                <a:gd name="T55" fmla="*/ 189 h 210"/>
                <a:gd name="T56" fmla="*/ 591 w 599"/>
                <a:gd name="T57" fmla="*/ 194 h 210"/>
                <a:gd name="T58" fmla="*/ 588 w 599"/>
                <a:gd name="T59" fmla="*/ 199 h 210"/>
                <a:gd name="T60" fmla="*/ 583 w 599"/>
                <a:gd name="T61" fmla="*/ 202 h 210"/>
                <a:gd name="T62" fmla="*/ 574 w 599"/>
                <a:gd name="T63" fmla="*/ 206 h 210"/>
                <a:gd name="T64" fmla="*/ 567 w 599"/>
                <a:gd name="T65" fmla="*/ 208 h 210"/>
                <a:gd name="T66" fmla="*/ 559 w 599"/>
                <a:gd name="T67" fmla="*/ 210 h 210"/>
                <a:gd name="T68" fmla="*/ 553 w 599"/>
                <a:gd name="T69" fmla="*/ 210 h 210"/>
                <a:gd name="T70" fmla="*/ 545 w 599"/>
                <a:gd name="T71" fmla="*/ 210 h 210"/>
                <a:gd name="T72" fmla="*/ 528 w 599"/>
                <a:gd name="T73" fmla="*/ 210 h 210"/>
                <a:gd name="T74" fmla="*/ 509 w 599"/>
                <a:gd name="T75" fmla="*/ 207 h 210"/>
                <a:gd name="T76" fmla="*/ 488 w 599"/>
                <a:gd name="T77" fmla="*/ 203 h 210"/>
                <a:gd name="T78" fmla="*/ 464 w 599"/>
                <a:gd name="T79" fmla="*/ 199 h 210"/>
                <a:gd name="T80" fmla="*/ 442 w 599"/>
                <a:gd name="T81" fmla="*/ 191 h 210"/>
                <a:gd name="T82" fmla="*/ 417 w 599"/>
                <a:gd name="T83" fmla="*/ 185 h 210"/>
                <a:gd name="T84" fmla="*/ 391 w 599"/>
                <a:gd name="T85" fmla="*/ 175 h 210"/>
                <a:gd name="T86" fmla="*/ 365 w 599"/>
                <a:gd name="T87" fmla="*/ 166 h 210"/>
                <a:gd name="T88" fmla="*/ 337 w 599"/>
                <a:gd name="T89" fmla="*/ 157 h 210"/>
                <a:gd name="T90" fmla="*/ 284 w 599"/>
                <a:gd name="T91" fmla="*/ 135 h 210"/>
                <a:gd name="T92" fmla="*/ 230 w 599"/>
                <a:gd name="T93" fmla="*/ 112 h 210"/>
                <a:gd name="T94" fmla="*/ 179 w 599"/>
                <a:gd name="T95" fmla="*/ 88 h 210"/>
                <a:gd name="T96" fmla="*/ 87 w 599"/>
                <a:gd name="T97" fmla="*/ 43 h 210"/>
                <a:gd name="T98" fmla="*/ 24 w 599"/>
                <a:gd name="T99" fmla="*/ 13 h 210"/>
                <a:gd name="T100" fmla="*/ 0 w 599"/>
                <a:gd name="T101" fmla="*/ 0 h 21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99"/>
                <a:gd name="T154" fmla="*/ 0 h 210"/>
                <a:gd name="T155" fmla="*/ 599 w 599"/>
                <a:gd name="T156" fmla="*/ 210 h 21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99" h="210">
                  <a:moveTo>
                    <a:pt x="0" y="0"/>
                  </a:moveTo>
                  <a:lnTo>
                    <a:pt x="27" y="2"/>
                  </a:lnTo>
                  <a:lnTo>
                    <a:pt x="98" y="13"/>
                  </a:lnTo>
                  <a:lnTo>
                    <a:pt x="145" y="18"/>
                  </a:lnTo>
                  <a:lnTo>
                    <a:pt x="198" y="28"/>
                  </a:lnTo>
                  <a:lnTo>
                    <a:pt x="226" y="32"/>
                  </a:lnTo>
                  <a:lnTo>
                    <a:pt x="255" y="37"/>
                  </a:lnTo>
                  <a:lnTo>
                    <a:pt x="312" y="50"/>
                  </a:lnTo>
                  <a:lnTo>
                    <a:pt x="369" y="62"/>
                  </a:lnTo>
                  <a:lnTo>
                    <a:pt x="398" y="69"/>
                  </a:lnTo>
                  <a:lnTo>
                    <a:pt x="424" y="76"/>
                  </a:lnTo>
                  <a:lnTo>
                    <a:pt x="450" y="82"/>
                  </a:lnTo>
                  <a:lnTo>
                    <a:pt x="475" y="90"/>
                  </a:lnTo>
                  <a:lnTo>
                    <a:pt x="497" y="98"/>
                  </a:lnTo>
                  <a:lnTo>
                    <a:pt x="520" y="107"/>
                  </a:lnTo>
                  <a:lnTo>
                    <a:pt x="538" y="115"/>
                  </a:lnTo>
                  <a:lnTo>
                    <a:pt x="556" y="125"/>
                  </a:lnTo>
                  <a:lnTo>
                    <a:pt x="570" y="134"/>
                  </a:lnTo>
                  <a:lnTo>
                    <a:pt x="582" y="143"/>
                  </a:lnTo>
                  <a:lnTo>
                    <a:pt x="586" y="148"/>
                  </a:lnTo>
                  <a:lnTo>
                    <a:pt x="591" y="153"/>
                  </a:lnTo>
                  <a:lnTo>
                    <a:pt x="593" y="159"/>
                  </a:lnTo>
                  <a:lnTo>
                    <a:pt x="595" y="164"/>
                  </a:lnTo>
                  <a:lnTo>
                    <a:pt x="597" y="169"/>
                  </a:lnTo>
                  <a:lnTo>
                    <a:pt x="599" y="173"/>
                  </a:lnTo>
                  <a:lnTo>
                    <a:pt x="597" y="180"/>
                  </a:lnTo>
                  <a:lnTo>
                    <a:pt x="597" y="185"/>
                  </a:lnTo>
                  <a:lnTo>
                    <a:pt x="593" y="189"/>
                  </a:lnTo>
                  <a:lnTo>
                    <a:pt x="591" y="194"/>
                  </a:lnTo>
                  <a:lnTo>
                    <a:pt x="588" y="199"/>
                  </a:lnTo>
                  <a:lnTo>
                    <a:pt x="583" y="202"/>
                  </a:lnTo>
                  <a:lnTo>
                    <a:pt x="574" y="206"/>
                  </a:lnTo>
                  <a:lnTo>
                    <a:pt x="567" y="208"/>
                  </a:lnTo>
                  <a:lnTo>
                    <a:pt x="559" y="210"/>
                  </a:lnTo>
                  <a:lnTo>
                    <a:pt x="553" y="210"/>
                  </a:lnTo>
                  <a:lnTo>
                    <a:pt x="545" y="210"/>
                  </a:lnTo>
                  <a:lnTo>
                    <a:pt x="528" y="210"/>
                  </a:lnTo>
                  <a:lnTo>
                    <a:pt x="509" y="207"/>
                  </a:lnTo>
                  <a:lnTo>
                    <a:pt x="488" y="203"/>
                  </a:lnTo>
                  <a:lnTo>
                    <a:pt x="464" y="199"/>
                  </a:lnTo>
                  <a:lnTo>
                    <a:pt x="442" y="191"/>
                  </a:lnTo>
                  <a:lnTo>
                    <a:pt x="417" y="185"/>
                  </a:lnTo>
                  <a:lnTo>
                    <a:pt x="391" y="175"/>
                  </a:lnTo>
                  <a:lnTo>
                    <a:pt x="365" y="166"/>
                  </a:lnTo>
                  <a:lnTo>
                    <a:pt x="337" y="157"/>
                  </a:lnTo>
                  <a:lnTo>
                    <a:pt x="284" y="135"/>
                  </a:lnTo>
                  <a:lnTo>
                    <a:pt x="230" y="112"/>
                  </a:lnTo>
                  <a:lnTo>
                    <a:pt x="179" y="88"/>
                  </a:lnTo>
                  <a:lnTo>
                    <a:pt x="87" y="43"/>
                  </a:lnTo>
                  <a:lnTo>
                    <a:pt x="24" y="13"/>
                  </a:lnTo>
                  <a:lnTo>
                    <a:pt x="0" y="0"/>
                  </a:lnTo>
                  <a:close/>
                </a:path>
              </a:pathLst>
            </a:custGeom>
            <a:solidFill>
              <a:srgbClr val="844CD6"/>
            </a:solidFill>
            <a:ln w="9525">
              <a:noFill/>
              <a:round/>
              <a:headEnd/>
              <a:tailEnd/>
            </a:ln>
          </p:spPr>
          <p:txBody>
            <a:bodyPr/>
            <a:lstStyle/>
            <a:p>
              <a:endParaRPr lang="ru-RU"/>
            </a:p>
          </p:txBody>
        </p:sp>
        <p:sp>
          <p:nvSpPr>
            <p:cNvPr id="23280" name="Freeform 2153"/>
            <p:cNvSpPr>
              <a:spLocks/>
            </p:cNvSpPr>
            <p:nvPr/>
          </p:nvSpPr>
          <p:spPr bwMode="auto">
            <a:xfrm>
              <a:off x="3989" y="2571"/>
              <a:ext cx="601" cy="189"/>
            </a:xfrm>
            <a:custGeom>
              <a:avLst/>
              <a:gdLst>
                <a:gd name="T0" fmla="*/ 3 w 601"/>
                <a:gd name="T1" fmla="*/ 0 h 189"/>
                <a:gd name="T2" fmla="*/ 101 w 601"/>
                <a:gd name="T3" fmla="*/ 13 h 189"/>
                <a:gd name="T4" fmla="*/ 200 w 601"/>
                <a:gd name="T5" fmla="*/ 28 h 189"/>
                <a:gd name="T6" fmla="*/ 314 w 601"/>
                <a:gd name="T7" fmla="*/ 49 h 189"/>
                <a:gd name="T8" fmla="*/ 425 w 601"/>
                <a:gd name="T9" fmla="*/ 75 h 189"/>
                <a:gd name="T10" fmla="*/ 476 w 601"/>
                <a:gd name="T11" fmla="*/ 91 h 189"/>
                <a:gd name="T12" fmla="*/ 521 w 601"/>
                <a:gd name="T13" fmla="*/ 108 h 189"/>
                <a:gd name="T14" fmla="*/ 556 w 601"/>
                <a:gd name="T15" fmla="*/ 125 h 189"/>
                <a:gd name="T16" fmla="*/ 582 w 601"/>
                <a:gd name="T17" fmla="*/ 145 h 189"/>
                <a:gd name="T18" fmla="*/ 592 w 601"/>
                <a:gd name="T19" fmla="*/ 154 h 189"/>
                <a:gd name="T20" fmla="*/ 598 w 601"/>
                <a:gd name="T21" fmla="*/ 168 h 189"/>
                <a:gd name="T22" fmla="*/ 601 w 601"/>
                <a:gd name="T23" fmla="*/ 178 h 189"/>
                <a:gd name="T24" fmla="*/ 599 w 601"/>
                <a:gd name="T25" fmla="*/ 189 h 189"/>
                <a:gd name="T26" fmla="*/ 593 w 601"/>
                <a:gd name="T27" fmla="*/ 187 h 189"/>
                <a:gd name="T28" fmla="*/ 594 w 601"/>
                <a:gd name="T29" fmla="*/ 178 h 189"/>
                <a:gd name="T30" fmla="*/ 592 w 601"/>
                <a:gd name="T31" fmla="*/ 170 h 189"/>
                <a:gd name="T32" fmla="*/ 587 w 601"/>
                <a:gd name="T33" fmla="*/ 159 h 189"/>
                <a:gd name="T34" fmla="*/ 577 w 601"/>
                <a:gd name="T35" fmla="*/ 149 h 189"/>
                <a:gd name="T36" fmla="*/ 552 w 601"/>
                <a:gd name="T37" fmla="*/ 131 h 189"/>
                <a:gd name="T38" fmla="*/ 516 w 601"/>
                <a:gd name="T39" fmla="*/ 114 h 189"/>
                <a:gd name="T40" fmla="*/ 473 w 601"/>
                <a:gd name="T41" fmla="*/ 96 h 189"/>
                <a:gd name="T42" fmla="*/ 423 w 601"/>
                <a:gd name="T43" fmla="*/ 80 h 189"/>
                <a:gd name="T44" fmla="*/ 311 w 601"/>
                <a:gd name="T45" fmla="*/ 54 h 189"/>
                <a:gd name="T46" fmla="*/ 197 w 601"/>
                <a:gd name="T47" fmla="*/ 34 h 189"/>
                <a:gd name="T48" fmla="*/ 97 w 601"/>
                <a:gd name="T49" fmla="*/ 17 h 189"/>
                <a:gd name="T50" fmla="*/ 0 w 601"/>
                <a:gd name="T51" fmla="*/ 6 h 189"/>
                <a:gd name="T52" fmla="*/ 3 w 601"/>
                <a:gd name="T53" fmla="*/ 0 h 18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01"/>
                <a:gd name="T82" fmla="*/ 0 h 189"/>
                <a:gd name="T83" fmla="*/ 601 w 601"/>
                <a:gd name="T84" fmla="*/ 189 h 18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01" h="189">
                  <a:moveTo>
                    <a:pt x="3" y="0"/>
                  </a:moveTo>
                  <a:lnTo>
                    <a:pt x="101" y="13"/>
                  </a:lnTo>
                  <a:lnTo>
                    <a:pt x="200" y="28"/>
                  </a:lnTo>
                  <a:lnTo>
                    <a:pt x="314" y="49"/>
                  </a:lnTo>
                  <a:lnTo>
                    <a:pt x="425" y="75"/>
                  </a:lnTo>
                  <a:lnTo>
                    <a:pt x="476" y="91"/>
                  </a:lnTo>
                  <a:lnTo>
                    <a:pt x="521" y="108"/>
                  </a:lnTo>
                  <a:lnTo>
                    <a:pt x="556" y="125"/>
                  </a:lnTo>
                  <a:lnTo>
                    <a:pt x="582" y="145"/>
                  </a:lnTo>
                  <a:lnTo>
                    <a:pt x="592" y="154"/>
                  </a:lnTo>
                  <a:lnTo>
                    <a:pt x="598" y="168"/>
                  </a:lnTo>
                  <a:lnTo>
                    <a:pt x="601" y="178"/>
                  </a:lnTo>
                  <a:lnTo>
                    <a:pt x="599" y="189"/>
                  </a:lnTo>
                  <a:lnTo>
                    <a:pt x="593" y="187"/>
                  </a:lnTo>
                  <a:lnTo>
                    <a:pt x="594" y="178"/>
                  </a:lnTo>
                  <a:lnTo>
                    <a:pt x="592" y="170"/>
                  </a:lnTo>
                  <a:lnTo>
                    <a:pt x="587" y="159"/>
                  </a:lnTo>
                  <a:lnTo>
                    <a:pt x="577" y="149"/>
                  </a:lnTo>
                  <a:lnTo>
                    <a:pt x="552" y="131"/>
                  </a:lnTo>
                  <a:lnTo>
                    <a:pt x="516" y="114"/>
                  </a:lnTo>
                  <a:lnTo>
                    <a:pt x="473" y="96"/>
                  </a:lnTo>
                  <a:lnTo>
                    <a:pt x="423" y="80"/>
                  </a:lnTo>
                  <a:lnTo>
                    <a:pt x="311" y="54"/>
                  </a:lnTo>
                  <a:lnTo>
                    <a:pt x="197" y="34"/>
                  </a:lnTo>
                  <a:lnTo>
                    <a:pt x="97" y="17"/>
                  </a:lnTo>
                  <a:lnTo>
                    <a:pt x="0" y="6"/>
                  </a:lnTo>
                  <a:lnTo>
                    <a:pt x="3" y="0"/>
                  </a:lnTo>
                  <a:close/>
                </a:path>
              </a:pathLst>
            </a:custGeom>
            <a:solidFill>
              <a:srgbClr val="C195DB"/>
            </a:solidFill>
            <a:ln w="9525">
              <a:noFill/>
              <a:round/>
              <a:headEnd/>
              <a:tailEnd/>
            </a:ln>
          </p:spPr>
          <p:txBody>
            <a:bodyPr/>
            <a:lstStyle/>
            <a:p>
              <a:endParaRPr lang="ru-RU"/>
            </a:p>
          </p:txBody>
        </p:sp>
        <p:sp>
          <p:nvSpPr>
            <p:cNvPr id="23281" name="Freeform 2154"/>
            <p:cNvSpPr>
              <a:spLocks/>
            </p:cNvSpPr>
            <p:nvPr/>
          </p:nvSpPr>
          <p:spPr bwMode="auto">
            <a:xfrm>
              <a:off x="3990" y="2571"/>
              <a:ext cx="599" cy="217"/>
            </a:xfrm>
            <a:custGeom>
              <a:avLst/>
              <a:gdLst>
                <a:gd name="T0" fmla="*/ 599 w 599"/>
                <a:gd name="T1" fmla="*/ 189 h 217"/>
                <a:gd name="T2" fmla="*/ 591 w 599"/>
                <a:gd name="T3" fmla="*/ 200 h 217"/>
                <a:gd name="T4" fmla="*/ 582 w 599"/>
                <a:gd name="T5" fmla="*/ 208 h 217"/>
                <a:gd name="T6" fmla="*/ 572 w 599"/>
                <a:gd name="T7" fmla="*/ 215 h 217"/>
                <a:gd name="T8" fmla="*/ 559 w 599"/>
                <a:gd name="T9" fmla="*/ 217 h 217"/>
                <a:gd name="T10" fmla="*/ 526 w 599"/>
                <a:gd name="T11" fmla="*/ 217 h 217"/>
                <a:gd name="T12" fmla="*/ 486 w 599"/>
                <a:gd name="T13" fmla="*/ 212 h 217"/>
                <a:gd name="T14" fmla="*/ 441 w 599"/>
                <a:gd name="T15" fmla="*/ 199 h 217"/>
                <a:gd name="T16" fmla="*/ 390 w 599"/>
                <a:gd name="T17" fmla="*/ 183 h 217"/>
                <a:gd name="T18" fmla="*/ 283 w 599"/>
                <a:gd name="T19" fmla="*/ 142 h 217"/>
                <a:gd name="T20" fmla="*/ 178 w 599"/>
                <a:gd name="T21" fmla="*/ 95 h 217"/>
                <a:gd name="T22" fmla="*/ 87 w 599"/>
                <a:gd name="T23" fmla="*/ 51 h 217"/>
                <a:gd name="T24" fmla="*/ 0 w 599"/>
                <a:gd name="T25" fmla="*/ 6 h 217"/>
                <a:gd name="T26" fmla="*/ 2 w 599"/>
                <a:gd name="T27" fmla="*/ 0 h 217"/>
                <a:gd name="T28" fmla="*/ 88 w 599"/>
                <a:gd name="T29" fmla="*/ 45 h 217"/>
                <a:gd name="T30" fmla="*/ 180 w 599"/>
                <a:gd name="T31" fmla="*/ 88 h 217"/>
                <a:gd name="T32" fmla="*/ 284 w 599"/>
                <a:gd name="T33" fmla="*/ 135 h 217"/>
                <a:gd name="T34" fmla="*/ 392 w 599"/>
                <a:gd name="T35" fmla="*/ 176 h 217"/>
                <a:gd name="T36" fmla="*/ 443 w 599"/>
                <a:gd name="T37" fmla="*/ 193 h 217"/>
                <a:gd name="T38" fmla="*/ 486 w 599"/>
                <a:gd name="T39" fmla="*/ 205 h 217"/>
                <a:gd name="T40" fmla="*/ 526 w 599"/>
                <a:gd name="T41" fmla="*/ 212 h 217"/>
                <a:gd name="T42" fmla="*/ 559 w 599"/>
                <a:gd name="T43" fmla="*/ 212 h 217"/>
                <a:gd name="T44" fmla="*/ 571 w 599"/>
                <a:gd name="T45" fmla="*/ 208 h 217"/>
                <a:gd name="T46" fmla="*/ 578 w 599"/>
                <a:gd name="T47" fmla="*/ 204 h 217"/>
                <a:gd name="T48" fmla="*/ 586 w 599"/>
                <a:gd name="T49" fmla="*/ 195 h 217"/>
                <a:gd name="T50" fmla="*/ 592 w 599"/>
                <a:gd name="T51" fmla="*/ 187 h 217"/>
                <a:gd name="T52" fmla="*/ 599 w 599"/>
                <a:gd name="T53" fmla="*/ 189 h 21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99"/>
                <a:gd name="T82" fmla="*/ 0 h 217"/>
                <a:gd name="T83" fmla="*/ 599 w 599"/>
                <a:gd name="T84" fmla="*/ 217 h 21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99" h="217">
                  <a:moveTo>
                    <a:pt x="599" y="189"/>
                  </a:moveTo>
                  <a:lnTo>
                    <a:pt x="591" y="200"/>
                  </a:lnTo>
                  <a:lnTo>
                    <a:pt x="582" y="208"/>
                  </a:lnTo>
                  <a:lnTo>
                    <a:pt x="572" y="215"/>
                  </a:lnTo>
                  <a:lnTo>
                    <a:pt x="559" y="217"/>
                  </a:lnTo>
                  <a:lnTo>
                    <a:pt x="526" y="217"/>
                  </a:lnTo>
                  <a:lnTo>
                    <a:pt x="486" y="212"/>
                  </a:lnTo>
                  <a:lnTo>
                    <a:pt x="441" y="199"/>
                  </a:lnTo>
                  <a:lnTo>
                    <a:pt x="390" y="183"/>
                  </a:lnTo>
                  <a:lnTo>
                    <a:pt x="283" y="142"/>
                  </a:lnTo>
                  <a:lnTo>
                    <a:pt x="178" y="95"/>
                  </a:lnTo>
                  <a:lnTo>
                    <a:pt x="87" y="51"/>
                  </a:lnTo>
                  <a:lnTo>
                    <a:pt x="0" y="6"/>
                  </a:lnTo>
                  <a:lnTo>
                    <a:pt x="2" y="0"/>
                  </a:lnTo>
                  <a:lnTo>
                    <a:pt x="88" y="45"/>
                  </a:lnTo>
                  <a:lnTo>
                    <a:pt x="180" y="88"/>
                  </a:lnTo>
                  <a:lnTo>
                    <a:pt x="284" y="135"/>
                  </a:lnTo>
                  <a:lnTo>
                    <a:pt x="392" y="176"/>
                  </a:lnTo>
                  <a:lnTo>
                    <a:pt x="443" y="193"/>
                  </a:lnTo>
                  <a:lnTo>
                    <a:pt x="486" y="205"/>
                  </a:lnTo>
                  <a:lnTo>
                    <a:pt x="526" y="212"/>
                  </a:lnTo>
                  <a:lnTo>
                    <a:pt x="559" y="212"/>
                  </a:lnTo>
                  <a:lnTo>
                    <a:pt x="571" y="208"/>
                  </a:lnTo>
                  <a:lnTo>
                    <a:pt x="578" y="204"/>
                  </a:lnTo>
                  <a:lnTo>
                    <a:pt x="586" y="195"/>
                  </a:lnTo>
                  <a:lnTo>
                    <a:pt x="592" y="187"/>
                  </a:lnTo>
                  <a:lnTo>
                    <a:pt x="599" y="189"/>
                  </a:lnTo>
                  <a:close/>
                </a:path>
              </a:pathLst>
            </a:custGeom>
            <a:solidFill>
              <a:srgbClr val="C195DB"/>
            </a:solidFill>
            <a:ln w="9525">
              <a:noFill/>
              <a:round/>
              <a:headEnd/>
              <a:tailEnd/>
            </a:ln>
          </p:spPr>
          <p:txBody>
            <a:bodyPr/>
            <a:lstStyle/>
            <a:p>
              <a:endParaRPr lang="ru-RU"/>
            </a:p>
          </p:txBody>
        </p:sp>
        <p:sp>
          <p:nvSpPr>
            <p:cNvPr id="23282" name="Freeform 2155"/>
            <p:cNvSpPr>
              <a:spLocks/>
            </p:cNvSpPr>
            <p:nvPr/>
          </p:nvSpPr>
          <p:spPr bwMode="auto">
            <a:xfrm>
              <a:off x="4584" y="2758"/>
              <a:ext cx="6" cy="2"/>
            </a:xfrm>
            <a:custGeom>
              <a:avLst/>
              <a:gdLst>
                <a:gd name="T0" fmla="*/ 6 w 6"/>
                <a:gd name="T1" fmla="*/ 2 h 2"/>
                <a:gd name="T2" fmla="*/ 0 w 6"/>
                <a:gd name="T3" fmla="*/ 0 h 2"/>
                <a:gd name="T4" fmla="*/ 6 w 6"/>
                <a:gd name="T5" fmla="*/ 2 h 2"/>
                <a:gd name="T6" fmla="*/ 0 60000 65536"/>
                <a:gd name="T7" fmla="*/ 0 60000 65536"/>
                <a:gd name="T8" fmla="*/ 0 60000 65536"/>
                <a:gd name="T9" fmla="*/ 0 w 6"/>
                <a:gd name="T10" fmla="*/ 0 h 2"/>
                <a:gd name="T11" fmla="*/ 6 w 6"/>
                <a:gd name="T12" fmla="*/ 2 h 2"/>
              </a:gdLst>
              <a:ahLst/>
              <a:cxnLst>
                <a:cxn ang="T6">
                  <a:pos x="T0" y="T1"/>
                </a:cxn>
                <a:cxn ang="T7">
                  <a:pos x="T2" y="T3"/>
                </a:cxn>
                <a:cxn ang="T8">
                  <a:pos x="T4" y="T5"/>
                </a:cxn>
              </a:cxnLst>
              <a:rect l="T9" t="T10" r="T11" b="T12"/>
              <a:pathLst>
                <a:path w="6" h="2">
                  <a:moveTo>
                    <a:pt x="6" y="2"/>
                  </a:moveTo>
                  <a:lnTo>
                    <a:pt x="0" y="0"/>
                  </a:lnTo>
                  <a:lnTo>
                    <a:pt x="6" y="2"/>
                  </a:lnTo>
                  <a:close/>
                </a:path>
              </a:pathLst>
            </a:custGeom>
            <a:solidFill>
              <a:srgbClr val="C195DB"/>
            </a:solidFill>
            <a:ln w="9525">
              <a:noFill/>
              <a:round/>
              <a:headEnd/>
              <a:tailEnd/>
            </a:ln>
          </p:spPr>
          <p:txBody>
            <a:bodyPr/>
            <a:lstStyle/>
            <a:p>
              <a:endParaRPr lang="ru-RU"/>
            </a:p>
          </p:txBody>
        </p:sp>
        <p:sp>
          <p:nvSpPr>
            <p:cNvPr id="23283" name="Freeform 2156"/>
            <p:cNvSpPr>
              <a:spLocks/>
            </p:cNvSpPr>
            <p:nvPr/>
          </p:nvSpPr>
          <p:spPr bwMode="auto">
            <a:xfrm>
              <a:off x="3989" y="2571"/>
              <a:ext cx="1" cy="7"/>
            </a:xfrm>
            <a:custGeom>
              <a:avLst/>
              <a:gdLst>
                <a:gd name="T0" fmla="*/ 0 w 1"/>
                <a:gd name="T1" fmla="*/ 7 h 7"/>
                <a:gd name="T2" fmla="*/ 1 w 1"/>
                <a:gd name="T3" fmla="*/ 0 h 7"/>
                <a:gd name="T4" fmla="*/ 0 w 1"/>
                <a:gd name="T5" fmla="*/ 6 h 7"/>
                <a:gd name="T6" fmla="*/ 1 w 1"/>
                <a:gd name="T7" fmla="*/ 0 h 7"/>
                <a:gd name="T8" fmla="*/ 0 w 1"/>
                <a:gd name="T9" fmla="*/ 7 h 7"/>
                <a:gd name="T10" fmla="*/ 0 60000 65536"/>
                <a:gd name="T11" fmla="*/ 0 60000 65536"/>
                <a:gd name="T12" fmla="*/ 0 60000 65536"/>
                <a:gd name="T13" fmla="*/ 0 60000 65536"/>
                <a:gd name="T14" fmla="*/ 0 60000 65536"/>
                <a:gd name="T15" fmla="*/ 0 w 1"/>
                <a:gd name="T16" fmla="*/ 0 h 7"/>
                <a:gd name="T17" fmla="*/ 1 w 1"/>
                <a:gd name="T18" fmla="*/ 7 h 7"/>
              </a:gdLst>
              <a:ahLst/>
              <a:cxnLst>
                <a:cxn ang="T10">
                  <a:pos x="T0" y="T1"/>
                </a:cxn>
                <a:cxn ang="T11">
                  <a:pos x="T2" y="T3"/>
                </a:cxn>
                <a:cxn ang="T12">
                  <a:pos x="T4" y="T5"/>
                </a:cxn>
                <a:cxn ang="T13">
                  <a:pos x="T6" y="T7"/>
                </a:cxn>
                <a:cxn ang="T14">
                  <a:pos x="T8" y="T9"/>
                </a:cxn>
              </a:cxnLst>
              <a:rect l="T15" t="T16" r="T17" b="T18"/>
              <a:pathLst>
                <a:path w="1" h="7">
                  <a:moveTo>
                    <a:pt x="0" y="7"/>
                  </a:moveTo>
                  <a:lnTo>
                    <a:pt x="1" y="0"/>
                  </a:lnTo>
                  <a:lnTo>
                    <a:pt x="0" y="6"/>
                  </a:lnTo>
                  <a:lnTo>
                    <a:pt x="1" y="0"/>
                  </a:lnTo>
                  <a:lnTo>
                    <a:pt x="0" y="7"/>
                  </a:lnTo>
                  <a:close/>
                </a:path>
              </a:pathLst>
            </a:custGeom>
            <a:solidFill>
              <a:srgbClr val="C195DB"/>
            </a:solidFill>
            <a:ln w="9525">
              <a:noFill/>
              <a:round/>
              <a:headEnd/>
              <a:tailEnd/>
            </a:ln>
          </p:spPr>
          <p:txBody>
            <a:bodyPr/>
            <a:lstStyle/>
            <a:p>
              <a:endParaRPr lang="ru-RU"/>
            </a:p>
          </p:txBody>
        </p:sp>
        <p:sp>
          <p:nvSpPr>
            <p:cNvPr id="23284" name="Freeform 2157"/>
            <p:cNvSpPr>
              <a:spLocks/>
            </p:cNvSpPr>
            <p:nvPr/>
          </p:nvSpPr>
          <p:spPr bwMode="auto">
            <a:xfrm>
              <a:off x="4011" y="2503"/>
              <a:ext cx="57" cy="71"/>
            </a:xfrm>
            <a:custGeom>
              <a:avLst/>
              <a:gdLst>
                <a:gd name="T0" fmla="*/ 8 w 57"/>
                <a:gd name="T1" fmla="*/ 2 h 71"/>
                <a:gd name="T2" fmla="*/ 6 w 57"/>
                <a:gd name="T3" fmla="*/ 10 h 71"/>
                <a:gd name="T4" fmla="*/ 8 w 57"/>
                <a:gd name="T5" fmla="*/ 31 h 71"/>
                <a:gd name="T6" fmla="*/ 11 w 57"/>
                <a:gd name="T7" fmla="*/ 39 h 71"/>
                <a:gd name="T8" fmla="*/ 21 w 57"/>
                <a:gd name="T9" fmla="*/ 50 h 71"/>
                <a:gd name="T10" fmla="*/ 35 w 57"/>
                <a:gd name="T11" fmla="*/ 60 h 71"/>
                <a:gd name="T12" fmla="*/ 57 w 57"/>
                <a:gd name="T13" fmla="*/ 66 h 71"/>
                <a:gd name="T14" fmla="*/ 54 w 57"/>
                <a:gd name="T15" fmla="*/ 71 h 71"/>
                <a:gd name="T16" fmla="*/ 30 w 57"/>
                <a:gd name="T17" fmla="*/ 64 h 71"/>
                <a:gd name="T18" fmla="*/ 16 w 57"/>
                <a:gd name="T19" fmla="*/ 55 h 71"/>
                <a:gd name="T20" fmla="*/ 6 w 57"/>
                <a:gd name="T21" fmla="*/ 43 h 71"/>
                <a:gd name="T22" fmla="*/ 2 w 57"/>
                <a:gd name="T23" fmla="*/ 31 h 71"/>
                <a:gd name="T24" fmla="*/ 0 w 57"/>
                <a:gd name="T25" fmla="*/ 10 h 71"/>
                <a:gd name="T26" fmla="*/ 2 w 57"/>
                <a:gd name="T27" fmla="*/ 0 h 71"/>
                <a:gd name="T28" fmla="*/ 8 w 57"/>
                <a:gd name="T29" fmla="*/ 2 h 7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7"/>
                <a:gd name="T46" fmla="*/ 0 h 71"/>
                <a:gd name="T47" fmla="*/ 57 w 57"/>
                <a:gd name="T48" fmla="*/ 71 h 7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7" h="71">
                  <a:moveTo>
                    <a:pt x="8" y="2"/>
                  </a:moveTo>
                  <a:lnTo>
                    <a:pt x="6" y="10"/>
                  </a:lnTo>
                  <a:lnTo>
                    <a:pt x="8" y="31"/>
                  </a:lnTo>
                  <a:lnTo>
                    <a:pt x="11" y="39"/>
                  </a:lnTo>
                  <a:lnTo>
                    <a:pt x="21" y="50"/>
                  </a:lnTo>
                  <a:lnTo>
                    <a:pt x="35" y="60"/>
                  </a:lnTo>
                  <a:lnTo>
                    <a:pt x="57" y="66"/>
                  </a:lnTo>
                  <a:lnTo>
                    <a:pt x="54" y="71"/>
                  </a:lnTo>
                  <a:lnTo>
                    <a:pt x="30" y="64"/>
                  </a:lnTo>
                  <a:lnTo>
                    <a:pt x="16" y="55"/>
                  </a:lnTo>
                  <a:lnTo>
                    <a:pt x="6" y="43"/>
                  </a:lnTo>
                  <a:lnTo>
                    <a:pt x="2" y="31"/>
                  </a:lnTo>
                  <a:lnTo>
                    <a:pt x="0" y="10"/>
                  </a:lnTo>
                  <a:lnTo>
                    <a:pt x="2" y="0"/>
                  </a:lnTo>
                  <a:lnTo>
                    <a:pt x="8" y="2"/>
                  </a:lnTo>
                  <a:close/>
                </a:path>
              </a:pathLst>
            </a:custGeom>
            <a:solidFill>
              <a:srgbClr val="C195DB"/>
            </a:solidFill>
            <a:ln w="9525">
              <a:noFill/>
              <a:round/>
              <a:headEnd/>
              <a:tailEnd/>
            </a:ln>
          </p:spPr>
          <p:txBody>
            <a:bodyPr/>
            <a:lstStyle/>
            <a:p>
              <a:endParaRPr lang="ru-RU"/>
            </a:p>
          </p:txBody>
        </p:sp>
        <p:sp>
          <p:nvSpPr>
            <p:cNvPr id="23285" name="Freeform 2158"/>
            <p:cNvSpPr>
              <a:spLocks/>
            </p:cNvSpPr>
            <p:nvPr/>
          </p:nvSpPr>
          <p:spPr bwMode="auto">
            <a:xfrm>
              <a:off x="4065" y="2570"/>
              <a:ext cx="525" cy="190"/>
            </a:xfrm>
            <a:custGeom>
              <a:avLst/>
              <a:gdLst>
                <a:gd name="T0" fmla="*/ 2 w 525"/>
                <a:gd name="T1" fmla="*/ 0 h 190"/>
                <a:gd name="T2" fmla="*/ 116 w 525"/>
                <a:gd name="T3" fmla="*/ 22 h 190"/>
                <a:gd name="T4" fmla="*/ 205 w 525"/>
                <a:gd name="T5" fmla="*/ 40 h 190"/>
                <a:gd name="T6" fmla="*/ 300 w 525"/>
                <a:gd name="T7" fmla="*/ 64 h 190"/>
                <a:gd name="T8" fmla="*/ 390 w 525"/>
                <a:gd name="T9" fmla="*/ 91 h 190"/>
                <a:gd name="T10" fmla="*/ 429 w 525"/>
                <a:gd name="T11" fmla="*/ 105 h 190"/>
                <a:gd name="T12" fmla="*/ 463 w 525"/>
                <a:gd name="T13" fmla="*/ 121 h 190"/>
                <a:gd name="T14" fmla="*/ 492 w 525"/>
                <a:gd name="T15" fmla="*/ 136 h 190"/>
                <a:gd name="T16" fmla="*/ 512 w 525"/>
                <a:gd name="T17" fmla="*/ 154 h 190"/>
                <a:gd name="T18" fmla="*/ 518 w 525"/>
                <a:gd name="T19" fmla="*/ 162 h 190"/>
                <a:gd name="T20" fmla="*/ 525 w 525"/>
                <a:gd name="T21" fmla="*/ 172 h 190"/>
                <a:gd name="T22" fmla="*/ 525 w 525"/>
                <a:gd name="T23" fmla="*/ 190 h 190"/>
                <a:gd name="T24" fmla="*/ 518 w 525"/>
                <a:gd name="T25" fmla="*/ 190 h 190"/>
                <a:gd name="T26" fmla="*/ 518 w 525"/>
                <a:gd name="T27" fmla="*/ 172 h 190"/>
                <a:gd name="T28" fmla="*/ 514 w 525"/>
                <a:gd name="T29" fmla="*/ 166 h 190"/>
                <a:gd name="T30" fmla="*/ 508 w 525"/>
                <a:gd name="T31" fmla="*/ 158 h 190"/>
                <a:gd name="T32" fmla="*/ 488 w 525"/>
                <a:gd name="T33" fmla="*/ 141 h 190"/>
                <a:gd name="T34" fmla="*/ 459 w 525"/>
                <a:gd name="T35" fmla="*/ 125 h 190"/>
                <a:gd name="T36" fmla="*/ 424 w 525"/>
                <a:gd name="T37" fmla="*/ 109 h 190"/>
                <a:gd name="T38" fmla="*/ 386 w 525"/>
                <a:gd name="T39" fmla="*/ 96 h 190"/>
                <a:gd name="T40" fmla="*/ 296 w 525"/>
                <a:gd name="T41" fmla="*/ 69 h 190"/>
                <a:gd name="T42" fmla="*/ 201 w 525"/>
                <a:gd name="T43" fmla="*/ 46 h 190"/>
                <a:gd name="T44" fmla="*/ 113 w 525"/>
                <a:gd name="T45" fmla="*/ 27 h 190"/>
                <a:gd name="T46" fmla="*/ 0 w 525"/>
                <a:gd name="T47" fmla="*/ 5 h 190"/>
                <a:gd name="T48" fmla="*/ 2 w 525"/>
                <a:gd name="T49" fmla="*/ 0 h 19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25"/>
                <a:gd name="T76" fmla="*/ 0 h 190"/>
                <a:gd name="T77" fmla="*/ 525 w 525"/>
                <a:gd name="T78" fmla="*/ 190 h 19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25" h="190">
                  <a:moveTo>
                    <a:pt x="2" y="0"/>
                  </a:moveTo>
                  <a:lnTo>
                    <a:pt x="116" y="22"/>
                  </a:lnTo>
                  <a:lnTo>
                    <a:pt x="205" y="40"/>
                  </a:lnTo>
                  <a:lnTo>
                    <a:pt x="300" y="64"/>
                  </a:lnTo>
                  <a:lnTo>
                    <a:pt x="390" y="91"/>
                  </a:lnTo>
                  <a:lnTo>
                    <a:pt x="429" y="105"/>
                  </a:lnTo>
                  <a:lnTo>
                    <a:pt x="463" y="121"/>
                  </a:lnTo>
                  <a:lnTo>
                    <a:pt x="492" y="136"/>
                  </a:lnTo>
                  <a:lnTo>
                    <a:pt x="512" y="154"/>
                  </a:lnTo>
                  <a:lnTo>
                    <a:pt x="518" y="162"/>
                  </a:lnTo>
                  <a:lnTo>
                    <a:pt x="525" y="172"/>
                  </a:lnTo>
                  <a:lnTo>
                    <a:pt x="525" y="190"/>
                  </a:lnTo>
                  <a:lnTo>
                    <a:pt x="518" y="190"/>
                  </a:lnTo>
                  <a:lnTo>
                    <a:pt x="518" y="172"/>
                  </a:lnTo>
                  <a:lnTo>
                    <a:pt x="514" y="166"/>
                  </a:lnTo>
                  <a:lnTo>
                    <a:pt x="508" y="158"/>
                  </a:lnTo>
                  <a:lnTo>
                    <a:pt x="488" y="141"/>
                  </a:lnTo>
                  <a:lnTo>
                    <a:pt x="459" y="125"/>
                  </a:lnTo>
                  <a:lnTo>
                    <a:pt x="424" y="109"/>
                  </a:lnTo>
                  <a:lnTo>
                    <a:pt x="386" y="96"/>
                  </a:lnTo>
                  <a:lnTo>
                    <a:pt x="296" y="69"/>
                  </a:lnTo>
                  <a:lnTo>
                    <a:pt x="201" y="46"/>
                  </a:lnTo>
                  <a:lnTo>
                    <a:pt x="113" y="27"/>
                  </a:lnTo>
                  <a:lnTo>
                    <a:pt x="0" y="5"/>
                  </a:lnTo>
                  <a:lnTo>
                    <a:pt x="2" y="0"/>
                  </a:lnTo>
                  <a:close/>
                </a:path>
              </a:pathLst>
            </a:custGeom>
            <a:solidFill>
              <a:srgbClr val="C195DB"/>
            </a:solidFill>
            <a:ln w="9525">
              <a:noFill/>
              <a:round/>
              <a:headEnd/>
              <a:tailEnd/>
            </a:ln>
          </p:spPr>
          <p:txBody>
            <a:bodyPr/>
            <a:lstStyle/>
            <a:p>
              <a:endParaRPr lang="ru-RU"/>
            </a:p>
          </p:txBody>
        </p:sp>
        <p:sp>
          <p:nvSpPr>
            <p:cNvPr id="23286" name="Freeform 2159"/>
            <p:cNvSpPr>
              <a:spLocks/>
            </p:cNvSpPr>
            <p:nvPr/>
          </p:nvSpPr>
          <p:spPr bwMode="auto">
            <a:xfrm>
              <a:off x="4065" y="2569"/>
              <a:ext cx="3" cy="5"/>
            </a:xfrm>
            <a:custGeom>
              <a:avLst/>
              <a:gdLst>
                <a:gd name="T0" fmla="*/ 0 w 3"/>
                <a:gd name="T1" fmla="*/ 5 h 5"/>
                <a:gd name="T2" fmla="*/ 3 w 3"/>
                <a:gd name="T3" fmla="*/ 0 h 5"/>
                <a:gd name="T4" fmla="*/ 0 w 3"/>
                <a:gd name="T5" fmla="*/ 5 h 5"/>
                <a:gd name="T6" fmla="*/ 0 60000 65536"/>
                <a:gd name="T7" fmla="*/ 0 60000 65536"/>
                <a:gd name="T8" fmla="*/ 0 60000 65536"/>
                <a:gd name="T9" fmla="*/ 0 w 3"/>
                <a:gd name="T10" fmla="*/ 0 h 5"/>
                <a:gd name="T11" fmla="*/ 3 w 3"/>
                <a:gd name="T12" fmla="*/ 5 h 5"/>
              </a:gdLst>
              <a:ahLst/>
              <a:cxnLst>
                <a:cxn ang="T6">
                  <a:pos x="T0" y="T1"/>
                </a:cxn>
                <a:cxn ang="T7">
                  <a:pos x="T2" y="T3"/>
                </a:cxn>
                <a:cxn ang="T8">
                  <a:pos x="T4" y="T5"/>
                </a:cxn>
              </a:cxnLst>
              <a:rect l="T9" t="T10" r="T11" b="T12"/>
              <a:pathLst>
                <a:path w="3" h="5">
                  <a:moveTo>
                    <a:pt x="0" y="5"/>
                  </a:moveTo>
                  <a:lnTo>
                    <a:pt x="3" y="0"/>
                  </a:lnTo>
                  <a:lnTo>
                    <a:pt x="0" y="5"/>
                  </a:lnTo>
                  <a:close/>
                </a:path>
              </a:pathLst>
            </a:custGeom>
            <a:solidFill>
              <a:srgbClr val="C195DB"/>
            </a:solidFill>
            <a:ln w="9525">
              <a:noFill/>
              <a:round/>
              <a:headEnd/>
              <a:tailEnd/>
            </a:ln>
          </p:spPr>
          <p:txBody>
            <a:bodyPr/>
            <a:lstStyle/>
            <a:p>
              <a:endParaRPr lang="ru-RU"/>
            </a:p>
          </p:txBody>
        </p:sp>
        <p:sp>
          <p:nvSpPr>
            <p:cNvPr id="23287" name="Freeform 2160"/>
            <p:cNvSpPr>
              <a:spLocks/>
            </p:cNvSpPr>
            <p:nvPr/>
          </p:nvSpPr>
          <p:spPr bwMode="auto">
            <a:xfrm>
              <a:off x="4050" y="2609"/>
              <a:ext cx="539" cy="178"/>
            </a:xfrm>
            <a:custGeom>
              <a:avLst/>
              <a:gdLst>
                <a:gd name="T0" fmla="*/ 539 w 539"/>
                <a:gd name="T1" fmla="*/ 151 h 178"/>
                <a:gd name="T2" fmla="*/ 532 w 539"/>
                <a:gd name="T3" fmla="*/ 161 h 178"/>
                <a:gd name="T4" fmla="*/ 524 w 539"/>
                <a:gd name="T5" fmla="*/ 168 h 178"/>
                <a:gd name="T6" fmla="*/ 505 w 539"/>
                <a:gd name="T7" fmla="*/ 177 h 178"/>
                <a:gd name="T8" fmla="*/ 479 w 539"/>
                <a:gd name="T9" fmla="*/ 178 h 178"/>
                <a:gd name="T10" fmla="*/ 445 w 539"/>
                <a:gd name="T11" fmla="*/ 174 h 178"/>
                <a:gd name="T12" fmla="*/ 407 w 539"/>
                <a:gd name="T13" fmla="*/ 166 h 178"/>
                <a:gd name="T14" fmla="*/ 365 w 539"/>
                <a:gd name="T15" fmla="*/ 155 h 178"/>
                <a:gd name="T16" fmla="*/ 321 w 539"/>
                <a:gd name="T17" fmla="*/ 140 h 178"/>
                <a:gd name="T18" fmla="*/ 274 w 539"/>
                <a:gd name="T19" fmla="*/ 125 h 178"/>
                <a:gd name="T20" fmla="*/ 184 w 539"/>
                <a:gd name="T21" fmla="*/ 88 h 178"/>
                <a:gd name="T22" fmla="*/ 99 w 539"/>
                <a:gd name="T23" fmla="*/ 52 h 178"/>
                <a:gd name="T24" fmla="*/ 0 w 539"/>
                <a:gd name="T25" fmla="*/ 7 h 178"/>
                <a:gd name="T26" fmla="*/ 2 w 539"/>
                <a:gd name="T27" fmla="*/ 0 h 178"/>
                <a:gd name="T28" fmla="*/ 101 w 539"/>
                <a:gd name="T29" fmla="*/ 46 h 178"/>
                <a:gd name="T30" fmla="*/ 184 w 539"/>
                <a:gd name="T31" fmla="*/ 82 h 178"/>
                <a:gd name="T32" fmla="*/ 276 w 539"/>
                <a:gd name="T33" fmla="*/ 118 h 178"/>
                <a:gd name="T34" fmla="*/ 322 w 539"/>
                <a:gd name="T35" fmla="*/ 134 h 178"/>
                <a:gd name="T36" fmla="*/ 366 w 539"/>
                <a:gd name="T37" fmla="*/ 148 h 178"/>
                <a:gd name="T38" fmla="*/ 407 w 539"/>
                <a:gd name="T39" fmla="*/ 159 h 178"/>
                <a:gd name="T40" fmla="*/ 445 w 539"/>
                <a:gd name="T41" fmla="*/ 167 h 178"/>
                <a:gd name="T42" fmla="*/ 479 w 539"/>
                <a:gd name="T43" fmla="*/ 172 h 178"/>
                <a:gd name="T44" fmla="*/ 504 w 539"/>
                <a:gd name="T45" fmla="*/ 170 h 178"/>
                <a:gd name="T46" fmla="*/ 522 w 539"/>
                <a:gd name="T47" fmla="*/ 162 h 178"/>
                <a:gd name="T48" fmla="*/ 528 w 539"/>
                <a:gd name="T49" fmla="*/ 156 h 178"/>
                <a:gd name="T50" fmla="*/ 532 w 539"/>
                <a:gd name="T51" fmla="*/ 149 h 178"/>
                <a:gd name="T52" fmla="*/ 539 w 539"/>
                <a:gd name="T53" fmla="*/ 151 h 17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39"/>
                <a:gd name="T82" fmla="*/ 0 h 178"/>
                <a:gd name="T83" fmla="*/ 539 w 539"/>
                <a:gd name="T84" fmla="*/ 178 h 17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39" h="178">
                  <a:moveTo>
                    <a:pt x="539" y="151"/>
                  </a:moveTo>
                  <a:lnTo>
                    <a:pt x="532" y="161"/>
                  </a:lnTo>
                  <a:lnTo>
                    <a:pt x="524" y="168"/>
                  </a:lnTo>
                  <a:lnTo>
                    <a:pt x="505" y="177"/>
                  </a:lnTo>
                  <a:lnTo>
                    <a:pt x="479" y="178"/>
                  </a:lnTo>
                  <a:lnTo>
                    <a:pt x="445" y="174"/>
                  </a:lnTo>
                  <a:lnTo>
                    <a:pt x="407" y="166"/>
                  </a:lnTo>
                  <a:lnTo>
                    <a:pt x="365" y="155"/>
                  </a:lnTo>
                  <a:lnTo>
                    <a:pt x="321" y="140"/>
                  </a:lnTo>
                  <a:lnTo>
                    <a:pt x="274" y="125"/>
                  </a:lnTo>
                  <a:lnTo>
                    <a:pt x="184" y="88"/>
                  </a:lnTo>
                  <a:lnTo>
                    <a:pt x="99" y="52"/>
                  </a:lnTo>
                  <a:lnTo>
                    <a:pt x="0" y="7"/>
                  </a:lnTo>
                  <a:lnTo>
                    <a:pt x="2" y="0"/>
                  </a:lnTo>
                  <a:lnTo>
                    <a:pt x="101" y="46"/>
                  </a:lnTo>
                  <a:lnTo>
                    <a:pt x="184" y="82"/>
                  </a:lnTo>
                  <a:lnTo>
                    <a:pt x="276" y="118"/>
                  </a:lnTo>
                  <a:lnTo>
                    <a:pt x="322" y="134"/>
                  </a:lnTo>
                  <a:lnTo>
                    <a:pt x="366" y="148"/>
                  </a:lnTo>
                  <a:lnTo>
                    <a:pt x="407" y="159"/>
                  </a:lnTo>
                  <a:lnTo>
                    <a:pt x="445" y="167"/>
                  </a:lnTo>
                  <a:lnTo>
                    <a:pt x="479" y="172"/>
                  </a:lnTo>
                  <a:lnTo>
                    <a:pt x="504" y="170"/>
                  </a:lnTo>
                  <a:lnTo>
                    <a:pt x="522" y="162"/>
                  </a:lnTo>
                  <a:lnTo>
                    <a:pt x="528" y="156"/>
                  </a:lnTo>
                  <a:lnTo>
                    <a:pt x="532" y="149"/>
                  </a:lnTo>
                  <a:lnTo>
                    <a:pt x="539" y="151"/>
                  </a:lnTo>
                  <a:close/>
                </a:path>
              </a:pathLst>
            </a:custGeom>
            <a:solidFill>
              <a:srgbClr val="C195DB"/>
            </a:solidFill>
            <a:ln w="9525">
              <a:noFill/>
              <a:round/>
              <a:headEnd/>
              <a:tailEnd/>
            </a:ln>
          </p:spPr>
          <p:txBody>
            <a:bodyPr/>
            <a:lstStyle/>
            <a:p>
              <a:endParaRPr lang="ru-RU"/>
            </a:p>
          </p:txBody>
        </p:sp>
        <p:sp>
          <p:nvSpPr>
            <p:cNvPr id="23288" name="Freeform 2161"/>
            <p:cNvSpPr>
              <a:spLocks/>
            </p:cNvSpPr>
            <p:nvPr/>
          </p:nvSpPr>
          <p:spPr bwMode="auto">
            <a:xfrm>
              <a:off x="4584" y="2758"/>
              <a:ext cx="6" cy="2"/>
            </a:xfrm>
            <a:custGeom>
              <a:avLst/>
              <a:gdLst>
                <a:gd name="T0" fmla="*/ 6 w 6"/>
                <a:gd name="T1" fmla="*/ 2 h 2"/>
                <a:gd name="T2" fmla="*/ 0 w 6"/>
                <a:gd name="T3" fmla="*/ 0 h 2"/>
                <a:gd name="T4" fmla="*/ 0 w 6"/>
                <a:gd name="T5" fmla="*/ 2 h 2"/>
                <a:gd name="T6" fmla="*/ 6 w 6"/>
                <a:gd name="T7" fmla="*/ 2 h 2"/>
                <a:gd name="T8" fmla="*/ 0 60000 65536"/>
                <a:gd name="T9" fmla="*/ 0 60000 65536"/>
                <a:gd name="T10" fmla="*/ 0 60000 65536"/>
                <a:gd name="T11" fmla="*/ 0 60000 65536"/>
                <a:gd name="T12" fmla="*/ 0 w 6"/>
                <a:gd name="T13" fmla="*/ 0 h 2"/>
                <a:gd name="T14" fmla="*/ 6 w 6"/>
                <a:gd name="T15" fmla="*/ 2 h 2"/>
              </a:gdLst>
              <a:ahLst/>
              <a:cxnLst>
                <a:cxn ang="T8">
                  <a:pos x="T0" y="T1"/>
                </a:cxn>
                <a:cxn ang="T9">
                  <a:pos x="T2" y="T3"/>
                </a:cxn>
                <a:cxn ang="T10">
                  <a:pos x="T4" y="T5"/>
                </a:cxn>
                <a:cxn ang="T11">
                  <a:pos x="T6" y="T7"/>
                </a:cxn>
              </a:cxnLst>
              <a:rect l="T12" t="T13" r="T14" b="T15"/>
              <a:pathLst>
                <a:path w="6" h="2">
                  <a:moveTo>
                    <a:pt x="6" y="2"/>
                  </a:moveTo>
                  <a:lnTo>
                    <a:pt x="0" y="0"/>
                  </a:lnTo>
                  <a:lnTo>
                    <a:pt x="0" y="2"/>
                  </a:lnTo>
                  <a:lnTo>
                    <a:pt x="6" y="2"/>
                  </a:lnTo>
                  <a:close/>
                </a:path>
              </a:pathLst>
            </a:custGeom>
            <a:solidFill>
              <a:srgbClr val="C195DB"/>
            </a:solidFill>
            <a:ln w="9525">
              <a:noFill/>
              <a:round/>
              <a:headEnd/>
              <a:tailEnd/>
            </a:ln>
          </p:spPr>
          <p:txBody>
            <a:bodyPr/>
            <a:lstStyle/>
            <a:p>
              <a:endParaRPr lang="ru-RU"/>
            </a:p>
          </p:txBody>
        </p:sp>
        <p:sp>
          <p:nvSpPr>
            <p:cNvPr id="23289" name="Freeform 2162"/>
            <p:cNvSpPr>
              <a:spLocks/>
            </p:cNvSpPr>
            <p:nvPr/>
          </p:nvSpPr>
          <p:spPr bwMode="auto">
            <a:xfrm>
              <a:off x="3966" y="2601"/>
              <a:ext cx="85" cy="37"/>
            </a:xfrm>
            <a:custGeom>
              <a:avLst/>
              <a:gdLst>
                <a:gd name="T0" fmla="*/ 84 w 85"/>
                <a:gd name="T1" fmla="*/ 15 h 37"/>
                <a:gd name="T2" fmla="*/ 61 w 85"/>
                <a:gd name="T3" fmla="*/ 8 h 37"/>
                <a:gd name="T4" fmla="*/ 46 w 85"/>
                <a:gd name="T5" fmla="*/ 6 h 37"/>
                <a:gd name="T6" fmla="*/ 32 w 85"/>
                <a:gd name="T7" fmla="*/ 11 h 37"/>
                <a:gd name="T8" fmla="*/ 22 w 85"/>
                <a:gd name="T9" fmla="*/ 16 h 37"/>
                <a:gd name="T10" fmla="*/ 15 w 85"/>
                <a:gd name="T11" fmla="*/ 24 h 37"/>
                <a:gd name="T12" fmla="*/ 10 w 85"/>
                <a:gd name="T13" fmla="*/ 32 h 37"/>
                <a:gd name="T14" fmla="*/ 7 w 85"/>
                <a:gd name="T15" fmla="*/ 37 h 37"/>
                <a:gd name="T16" fmla="*/ 0 w 85"/>
                <a:gd name="T17" fmla="*/ 36 h 37"/>
                <a:gd name="T18" fmla="*/ 5 w 85"/>
                <a:gd name="T19" fmla="*/ 27 h 37"/>
                <a:gd name="T20" fmla="*/ 10 w 85"/>
                <a:gd name="T21" fmla="*/ 19 h 37"/>
                <a:gd name="T22" fmla="*/ 18 w 85"/>
                <a:gd name="T23" fmla="*/ 11 h 37"/>
                <a:gd name="T24" fmla="*/ 30 w 85"/>
                <a:gd name="T25" fmla="*/ 5 h 37"/>
                <a:gd name="T26" fmla="*/ 46 w 85"/>
                <a:gd name="T27" fmla="*/ 0 h 37"/>
                <a:gd name="T28" fmla="*/ 61 w 85"/>
                <a:gd name="T29" fmla="*/ 2 h 37"/>
                <a:gd name="T30" fmla="*/ 85 w 85"/>
                <a:gd name="T31" fmla="*/ 8 h 37"/>
                <a:gd name="T32" fmla="*/ 84 w 85"/>
                <a:gd name="T33" fmla="*/ 15 h 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5"/>
                <a:gd name="T52" fmla="*/ 0 h 37"/>
                <a:gd name="T53" fmla="*/ 85 w 85"/>
                <a:gd name="T54" fmla="*/ 37 h 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5" h="37">
                  <a:moveTo>
                    <a:pt x="84" y="15"/>
                  </a:moveTo>
                  <a:lnTo>
                    <a:pt x="61" y="8"/>
                  </a:lnTo>
                  <a:lnTo>
                    <a:pt x="46" y="6"/>
                  </a:lnTo>
                  <a:lnTo>
                    <a:pt x="32" y="11"/>
                  </a:lnTo>
                  <a:lnTo>
                    <a:pt x="22" y="16"/>
                  </a:lnTo>
                  <a:lnTo>
                    <a:pt x="15" y="24"/>
                  </a:lnTo>
                  <a:lnTo>
                    <a:pt x="10" y="32"/>
                  </a:lnTo>
                  <a:lnTo>
                    <a:pt x="7" y="37"/>
                  </a:lnTo>
                  <a:lnTo>
                    <a:pt x="0" y="36"/>
                  </a:lnTo>
                  <a:lnTo>
                    <a:pt x="5" y="27"/>
                  </a:lnTo>
                  <a:lnTo>
                    <a:pt x="10" y="19"/>
                  </a:lnTo>
                  <a:lnTo>
                    <a:pt x="18" y="11"/>
                  </a:lnTo>
                  <a:lnTo>
                    <a:pt x="30" y="5"/>
                  </a:lnTo>
                  <a:lnTo>
                    <a:pt x="46" y="0"/>
                  </a:lnTo>
                  <a:lnTo>
                    <a:pt x="61" y="2"/>
                  </a:lnTo>
                  <a:lnTo>
                    <a:pt x="85" y="8"/>
                  </a:lnTo>
                  <a:lnTo>
                    <a:pt x="84" y="15"/>
                  </a:lnTo>
                  <a:close/>
                </a:path>
              </a:pathLst>
            </a:custGeom>
            <a:solidFill>
              <a:srgbClr val="C195DB"/>
            </a:solidFill>
            <a:ln w="9525">
              <a:noFill/>
              <a:round/>
              <a:headEnd/>
              <a:tailEnd/>
            </a:ln>
          </p:spPr>
          <p:txBody>
            <a:bodyPr/>
            <a:lstStyle/>
            <a:p>
              <a:endParaRPr lang="ru-RU"/>
            </a:p>
          </p:txBody>
        </p:sp>
        <p:sp>
          <p:nvSpPr>
            <p:cNvPr id="23290" name="Freeform 2163"/>
            <p:cNvSpPr>
              <a:spLocks/>
            </p:cNvSpPr>
            <p:nvPr/>
          </p:nvSpPr>
          <p:spPr bwMode="auto">
            <a:xfrm>
              <a:off x="4050" y="2608"/>
              <a:ext cx="1" cy="7"/>
            </a:xfrm>
            <a:custGeom>
              <a:avLst/>
              <a:gdLst>
                <a:gd name="T0" fmla="*/ 1 w 1"/>
                <a:gd name="T1" fmla="*/ 0 h 7"/>
                <a:gd name="T2" fmla="*/ 0 w 1"/>
                <a:gd name="T3" fmla="*/ 7 h 7"/>
                <a:gd name="T4" fmla="*/ 1 w 1"/>
                <a:gd name="T5" fmla="*/ 0 h 7"/>
                <a:gd name="T6" fmla="*/ 0 60000 65536"/>
                <a:gd name="T7" fmla="*/ 0 60000 65536"/>
                <a:gd name="T8" fmla="*/ 0 60000 65536"/>
                <a:gd name="T9" fmla="*/ 0 w 1"/>
                <a:gd name="T10" fmla="*/ 0 h 7"/>
                <a:gd name="T11" fmla="*/ 1 w 1"/>
                <a:gd name="T12" fmla="*/ 7 h 7"/>
              </a:gdLst>
              <a:ahLst/>
              <a:cxnLst>
                <a:cxn ang="T6">
                  <a:pos x="T0" y="T1"/>
                </a:cxn>
                <a:cxn ang="T7">
                  <a:pos x="T2" y="T3"/>
                </a:cxn>
                <a:cxn ang="T8">
                  <a:pos x="T4" y="T5"/>
                </a:cxn>
              </a:cxnLst>
              <a:rect l="T9" t="T10" r="T11" b="T12"/>
              <a:pathLst>
                <a:path w="1" h="7">
                  <a:moveTo>
                    <a:pt x="1" y="0"/>
                  </a:moveTo>
                  <a:lnTo>
                    <a:pt x="0" y="7"/>
                  </a:lnTo>
                  <a:lnTo>
                    <a:pt x="1" y="0"/>
                  </a:lnTo>
                  <a:close/>
                </a:path>
              </a:pathLst>
            </a:custGeom>
            <a:solidFill>
              <a:srgbClr val="C195DB"/>
            </a:solidFill>
            <a:ln w="9525">
              <a:noFill/>
              <a:round/>
              <a:headEnd/>
              <a:tailEnd/>
            </a:ln>
          </p:spPr>
          <p:txBody>
            <a:bodyPr/>
            <a:lstStyle/>
            <a:p>
              <a:endParaRPr lang="ru-RU"/>
            </a:p>
          </p:txBody>
        </p:sp>
        <p:sp>
          <p:nvSpPr>
            <p:cNvPr id="23291" name="Freeform 2164"/>
            <p:cNvSpPr>
              <a:spLocks/>
            </p:cNvSpPr>
            <p:nvPr/>
          </p:nvSpPr>
          <p:spPr bwMode="auto">
            <a:xfrm>
              <a:off x="3990" y="1660"/>
              <a:ext cx="597" cy="217"/>
            </a:xfrm>
            <a:custGeom>
              <a:avLst/>
              <a:gdLst>
                <a:gd name="T0" fmla="*/ 0 w 597"/>
                <a:gd name="T1" fmla="*/ 217 h 217"/>
                <a:gd name="T2" fmla="*/ 24 w 597"/>
                <a:gd name="T3" fmla="*/ 204 h 217"/>
                <a:gd name="T4" fmla="*/ 89 w 597"/>
                <a:gd name="T5" fmla="*/ 171 h 217"/>
                <a:gd name="T6" fmla="*/ 132 w 597"/>
                <a:gd name="T7" fmla="*/ 149 h 217"/>
                <a:gd name="T8" fmla="*/ 179 w 597"/>
                <a:gd name="T9" fmla="*/ 125 h 217"/>
                <a:gd name="T10" fmla="*/ 230 w 597"/>
                <a:gd name="T11" fmla="*/ 101 h 217"/>
                <a:gd name="T12" fmla="*/ 284 w 597"/>
                <a:gd name="T13" fmla="*/ 78 h 217"/>
                <a:gd name="T14" fmla="*/ 337 w 597"/>
                <a:gd name="T15" fmla="*/ 55 h 217"/>
                <a:gd name="T16" fmla="*/ 391 w 597"/>
                <a:gd name="T17" fmla="*/ 34 h 217"/>
                <a:gd name="T18" fmla="*/ 417 w 597"/>
                <a:gd name="T19" fmla="*/ 27 h 217"/>
                <a:gd name="T20" fmla="*/ 441 w 597"/>
                <a:gd name="T21" fmla="*/ 19 h 217"/>
                <a:gd name="T22" fmla="*/ 464 w 597"/>
                <a:gd name="T23" fmla="*/ 12 h 217"/>
                <a:gd name="T24" fmla="*/ 486 w 597"/>
                <a:gd name="T25" fmla="*/ 6 h 217"/>
                <a:gd name="T26" fmla="*/ 509 w 597"/>
                <a:gd name="T27" fmla="*/ 3 h 217"/>
                <a:gd name="T28" fmla="*/ 527 w 597"/>
                <a:gd name="T29" fmla="*/ 0 h 217"/>
                <a:gd name="T30" fmla="*/ 544 w 597"/>
                <a:gd name="T31" fmla="*/ 0 h 217"/>
                <a:gd name="T32" fmla="*/ 553 w 597"/>
                <a:gd name="T33" fmla="*/ 0 h 217"/>
                <a:gd name="T34" fmla="*/ 559 w 597"/>
                <a:gd name="T35" fmla="*/ 1 h 217"/>
                <a:gd name="T36" fmla="*/ 567 w 597"/>
                <a:gd name="T37" fmla="*/ 1 h 217"/>
                <a:gd name="T38" fmla="*/ 574 w 597"/>
                <a:gd name="T39" fmla="*/ 4 h 217"/>
                <a:gd name="T40" fmla="*/ 578 w 597"/>
                <a:gd name="T41" fmla="*/ 6 h 217"/>
                <a:gd name="T42" fmla="*/ 583 w 597"/>
                <a:gd name="T43" fmla="*/ 9 h 217"/>
                <a:gd name="T44" fmla="*/ 588 w 597"/>
                <a:gd name="T45" fmla="*/ 12 h 217"/>
                <a:gd name="T46" fmla="*/ 591 w 597"/>
                <a:gd name="T47" fmla="*/ 15 h 217"/>
                <a:gd name="T48" fmla="*/ 593 w 597"/>
                <a:gd name="T49" fmla="*/ 21 h 217"/>
                <a:gd name="T50" fmla="*/ 595 w 597"/>
                <a:gd name="T51" fmla="*/ 25 h 217"/>
                <a:gd name="T52" fmla="*/ 597 w 597"/>
                <a:gd name="T53" fmla="*/ 31 h 217"/>
                <a:gd name="T54" fmla="*/ 597 w 597"/>
                <a:gd name="T55" fmla="*/ 36 h 217"/>
                <a:gd name="T56" fmla="*/ 597 w 597"/>
                <a:gd name="T57" fmla="*/ 40 h 217"/>
                <a:gd name="T58" fmla="*/ 595 w 597"/>
                <a:gd name="T59" fmla="*/ 47 h 217"/>
                <a:gd name="T60" fmla="*/ 593 w 597"/>
                <a:gd name="T61" fmla="*/ 51 h 217"/>
                <a:gd name="T62" fmla="*/ 591 w 597"/>
                <a:gd name="T63" fmla="*/ 57 h 217"/>
                <a:gd name="T64" fmla="*/ 586 w 597"/>
                <a:gd name="T65" fmla="*/ 61 h 217"/>
                <a:gd name="T66" fmla="*/ 582 w 597"/>
                <a:gd name="T67" fmla="*/ 66 h 217"/>
                <a:gd name="T68" fmla="*/ 571 w 597"/>
                <a:gd name="T69" fmla="*/ 75 h 217"/>
                <a:gd name="T70" fmla="*/ 556 w 597"/>
                <a:gd name="T71" fmla="*/ 85 h 217"/>
                <a:gd name="T72" fmla="*/ 539 w 597"/>
                <a:gd name="T73" fmla="*/ 94 h 217"/>
                <a:gd name="T74" fmla="*/ 529 w 597"/>
                <a:gd name="T75" fmla="*/ 100 h 217"/>
                <a:gd name="T76" fmla="*/ 520 w 597"/>
                <a:gd name="T77" fmla="*/ 102 h 217"/>
                <a:gd name="T78" fmla="*/ 497 w 597"/>
                <a:gd name="T79" fmla="*/ 111 h 217"/>
                <a:gd name="T80" fmla="*/ 475 w 597"/>
                <a:gd name="T81" fmla="*/ 120 h 217"/>
                <a:gd name="T82" fmla="*/ 450 w 597"/>
                <a:gd name="T83" fmla="*/ 128 h 217"/>
                <a:gd name="T84" fmla="*/ 424 w 597"/>
                <a:gd name="T85" fmla="*/ 136 h 217"/>
                <a:gd name="T86" fmla="*/ 369 w 597"/>
                <a:gd name="T87" fmla="*/ 150 h 217"/>
                <a:gd name="T88" fmla="*/ 341 w 597"/>
                <a:gd name="T89" fmla="*/ 156 h 217"/>
                <a:gd name="T90" fmla="*/ 313 w 597"/>
                <a:gd name="T91" fmla="*/ 162 h 217"/>
                <a:gd name="T92" fmla="*/ 255 w 597"/>
                <a:gd name="T93" fmla="*/ 175 h 217"/>
                <a:gd name="T94" fmla="*/ 200 w 597"/>
                <a:gd name="T95" fmla="*/ 187 h 217"/>
                <a:gd name="T96" fmla="*/ 98 w 597"/>
                <a:gd name="T97" fmla="*/ 202 h 217"/>
                <a:gd name="T98" fmla="*/ 27 w 597"/>
                <a:gd name="T99" fmla="*/ 212 h 217"/>
                <a:gd name="T100" fmla="*/ 0 w 597"/>
                <a:gd name="T101" fmla="*/ 217 h 21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97"/>
                <a:gd name="T154" fmla="*/ 0 h 217"/>
                <a:gd name="T155" fmla="*/ 597 w 597"/>
                <a:gd name="T156" fmla="*/ 217 h 21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97" h="217">
                  <a:moveTo>
                    <a:pt x="0" y="217"/>
                  </a:moveTo>
                  <a:lnTo>
                    <a:pt x="24" y="204"/>
                  </a:lnTo>
                  <a:lnTo>
                    <a:pt x="89" y="171"/>
                  </a:lnTo>
                  <a:lnTo>
                    <a:pt x="132" y="149"/>
                  </a:lnTo>
                  <a:lnTo>
                    <a:pt x="179" y="125"/>
                  </a:lnTo>
                  <a:lnTo>
                    <a:pt x="230" y="101"/>
                  </a:lnTo>
                  <a:lnTo>
                    <a:pt x="284" y="78"/>
                  </a:lnTo>
                  <a:lnTo>
                    <a:pt x="337" y="55"/>
                  </a:lnTo>
                  <a:lnTo>
                    <a:pt x="391" y="34"/>
                  </a:lnTo>
                  <a:lnTo>
                    <a:pt x="417" y="27"/>
                  </a:lnTo>
                  <a:lnTo>
                    <a:pt x="441" y="19"/>
                  </a:lnTo>
                  <a:lnTo>
                    <a:pt x="464" y="12"/>
                  </a:lnTo>
                  <a:lnTo>
                    <a:pt x="486" y="6"/>
                  </a:lnTo>
                  <a:lnTo>
                    <a:pt x="509" y="3"/>
                  </a:lnTo>
                  <a:lnTo>
                    <a:pt x="527" y="0"/>
                  </a:lnTo>
                  <a:lnTo>
                    <a:pt x="544" y="0"/>
                  </a:lnTo>
                  <a:lnTo>
                    <a:pt x="553" y="0"/>
                  </a:lnTo>
                  <a:lnTo>
                    <a:pt x="559" y="1"/>
                  </a:lnTo>
                  <a:lnTo>
                    <a:pt x="567" y="1"/>
                  </a:lnTo>
                  <a:lnTo>
                    <a:pt x="574" y="4"/>
                  </a:lnTo>
                  <a:lnTo>
                    <a:pt x="578" y="6"/>
                  </a:lnTo>
                  <a:lnTo>
                    <a:pt x="583" y="9"/>
                  </a:lnTo>
                  <a:lnTo>
                    <a:pt x="588" y="12"/>
                  </a:lnTo>
                  <a:lnTo>
                    <a:pt x="591" y="15"/>
                  </a:lnTo>
                  <a:lnTo>
                    <a:pt x="593" y="21"/>
                  </a:lnTo>
                  <a:lnTo>
                    <a:pt x="595" y="25"/>
                  </a:lnTo>
                  <a:lnTo>
                    <a:pt x="597" y="31"/>
                  </a:lnTo>
                  <a:lnTo>
                    <a:pt x="597" y="36"/>
                  </a:lnTo>
                  <a:lnTo>
                    <a:pt x="597" y="40"/>
                  </a:lnTo>
                  <a:lnTo>
                    <a:pt x="595" y="47"/>
                  </a:lnTo>
                  <a:lnTo>
                    <a:pt x="593" y="51"/>
                  </a:lnTo>
                  <a:lnTo>
                    <a:pt x="591" y="57"/>
                  </a:lnTo>
                  <a:lnTo>
                    <a:pt x="586" y="61"/>
                  </a:lnTo>
                  <a:lnTo>
                    <a:pt x="582" y="66"/>
                  </a:lnTo>
                  <a:lnTo>
                    <a:pt x="571" y="75"/>
                  </a:lnTo>
                  <a:lnTo>
                    <a:pt x="556" y="85"/>
                  </a:lnTo>
                  <a:lnTo>
                    <a:pt x="539" y="94"/>
                  </a:lnTo>
                  <a:lnTo>
                    <a:pt x="529" y="100"/>
                  </a:lnTo>
                  <a:lnTo>
                    <a:pt x="520" y="102"/>
                  </a:lnTo>
                  <a:lnTo>
                    <a:pt x="497" y="111"/>
                  </a:lnTo>
                  <a:lnTo>
                    <a:pt x="475" y="120"/>
                  </a:lnTo>
                  <a:lnTo>
                    <a:pt x="450" y="128"/>
                  </a:lnTo>
                  <a:lnTo>
                    <a:pt x="424" y="136"/>
                  </a:lnTo>
                  <a:lnTo>
                    <a:pt x="369" y="150"/>
                  </a:lnTo>
                  <a:lnTo>
                    <a:pt x="341" y="156"/>
                  </a:lnTo>
                  <a:lnTo>
                    <a:pt x="313" y="162"/>
                  </a:lnTo>
                  <a:lnTo>
                    <a:pt x="255" y="175"/>
                  </a:lnTo>
                  <a:lnTo>
                    <a:pt x="200" y="187"/>
                  </a:lnTo>
                  <a:lnTo>
                    <a:pt x="98" y="202"/>
                  </a:lnTo>
                  <a:lnTo>
                    <a:pt x="27" y="212"/>
                  </a:lnTo>
                  <a:lnTo>
                    <a:pt x="0" y="217"/>
                  </a:lnTo>
                  <a:close/>
                </a:path>
              </a:pathLst>
            </a:custGeom>
            <a:solidFill>
              <a:srgbClr val="844CD6"/>
            </a:solidFill>
            <a:ln w="9525">
              <a:noFill/>
              <a:round/>
              <a:headEnd/>
              <a:tailEnd/>
            </a:ln>
          </p:spPr>
          <p:txBody>
            <a:bodyPr/>
            <a:lstStyle/>
            <a:p>
              <a:endParaRPr lang="ru-RU"/>
            </a:p>
          </p:txBody>
        </p:sp>
        <p:sp>
          <p:nvSpPr>
            <p:cNvPr id="23292" name="Freeform 2165"/>
            <p:cNvSpPr>
              <a:spLocks/>
            </p:cNvSpPr>
            <p:nvPr/>
          </p:nvSpPr>
          <p:spPr bwMode="auto">
            <a:xfrm>
              <a:off x="3966" y="1807"/>
              <a:ext cx="84" cy="37"/>
            </a:xfrm>
            <a:custGeom>
              <a:avLst/>
              <a:gdLst>
                <a:gd name="T0" fmla="*/ 5 w 84"/>
                <a:gd name="T1" fmla="*/ 0 h 37"/>
                <a:gd name="T2" fmla="*/ 7 w 84"/>
                <a:gd name="T3" fmla="*/ 3 h 37"/>
                <a:gd name="T4" fmla="*/ 9 w 84"/>
                <a:gd name="T5" fmla="*/ 8 h 37"/>
                <a:gd name="T6" fmla="*/ 15 w 84"/>
                <a:gd name="T7" fmla="*/ 15 h 37"/>
                <a:gd name="T8" fmla="*/ 18 w 84"/>
                <a:gd name="T9" fmla="*/ 19 h 37"/>
                <a:gd name="T10" fmla="*/ 21 w 84"/>
                <a:gd name="T11" fmla="*/ 21 h 37"/>
                <a:gd name="T12" fmla="*/ 32 w 84"/>
                <a:gd name="T13" fmla="*/ 28 h 37"/>
                <a:gd name="T14" fmla="*/ 39 w 84"/>
                <a:gd name="T15" fmla="*/ 31 h 37"/>
                <a:gd name="T16" fmla="*/ 45 w 84"/>
                <a:gd name="T17" fmla="*/ 32 h 37"/>
                <a:gd name="T18" fmla="*/ 52 w 84"/>
                <a:gd name="T19" fmla="*/ 32 h 37"/>
                <a:gd name="T20" fmla="*/ 60 w 84"/>
                <a:gd name="T21" fmla="*/ 31 h 37"/>
                <a:gd name="T22" fmla="*/ 69 w 84"/>
                <a:gd name="T23" fmla="*/ 30 h 37"/>
                <a:gd name="T24" fmla="*/ 82 w 84"/>
                <a:gd name="T25" fmla="*/ 25 h 37"/>
                <a:gd name="T26" fmla="*/ 84 w 84"/>
                <a:gd name="T27" fmla="*/ 30 h 37"/>
                <a:gd name="T28" fmla="*/ 73 w 84"/>
                <a:gd name="T29" fmla="*/ 34 h 37"/>
                <a:gd name="T30" fmla="*/ 62 w 84"/>
                <a:gd name="T31" fmla="*/ 37 h 37"/>
                <a:gd name="T32" fmla="*/ 52 w 84"/>
                <a:gd name="T33" fmla="*/ 37 h 37"/>
                <a:gd name="T34" fmla="*/ 43 w 84"/>
                <a:gd name="T35" fmla="*/ 37 h 37"/>
                <a:gd name="T36" fmla="*/ 35 w 84"/>
                <a:gd name="T37" fmla="*/ 36 h 37"/>
                <a:gd name="T38" fmla="*/ 29 w 84"/>
                <a:gd name="T39" fmla="*/ 34 h 37"/>
                <a:gd name="T40" fmla="*/ 18 w 84"/>
                <a:gd name="T41" fmla="*/ 26 h 37"/>
                <a:gd name="T42" fmla="*/ 13 w 84"/>
                <a:gd name="T43" fmla="*/ 23 h 37"/>
                <a:gd name="T44" fmla="*/ 10 w 84"/>
                <a:gd name="T45" fmla="*/ 19 h 37"/>
                <a:gd name="T46" fmla="*/ 4 w 84"/>
                <a:gd name="T47" fmla="*/ 11 h 37"/>
                <a:gd name="T48" fmla="*/ 0 w 84"/>
                <a:gd name="T49" fmla="*/ 5 h 37"/>
                <a:gd name="T50" fmla="*/ 0 w 84"/>
                <a:gd name="T51" fmla="*/ 2 h 37"/>
                <a:gd name="T52" fmla="*/ 5 w 84"/>
                <a:gd name="T53" fmla="*/ 0 h 3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4"/>
                <a:gd name="T82" fmla="*/ 0 h 37"/>
                <a:gd name="T83" fmla="*/ 84 w 84"/>
                <a:gd name="T84" fmla="*/ 37 h 3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4" h="37">
                  <a:moveTo>
                    <a:pt x="5" y="0"/>
                  </a:moveTo>
                  <a:lnTo>
                    <a:pt x="7" y="3"/>
                  </a:lnTo>
                  <a:lnTo>
                    <a:pt x="9" y="8"/>
                  </a:lnTo>
                  <a:lnTo>
                    <a:pt x="15" y="15"/>
                  </a:lnTo>
                  <a:lnTo>
                    <a:pt x="18" y="19"/>
                  </a:lnTo>
                  <a:lnTo>
                    <a:pt x="21" y="21"/>
                  </a:lnTo>
                  <a:lnTo>
                    <a:pt x="32" y="28"/>
                  </a:lnTo>
                  <a:lnTo>
                    <a:pt x="39" y="31"/>
                  </a:lnTo>
                  <a:lnTo>
                    <a:pt x="45" y="32"/>
                  </a:lnTo>
                  <a:lnTo>
                    <a:pt x="52" y="32"/>
                  </a:lnTo>
                  <a:lnTo>
                    <a:pt x="60" y="31"/>
                  </a:lnTo>
                  <a:lnTo>
                    <a:pt x="69" y="30"/>
                  </a:lnTo>
                  <a:lnTo>
                    <a:pt x="82" y="25"/>
                  </a:lnTo>
                  <a:lnTo>
                    <a:pt x="84" y="30"/>
                  </a:lnTo>
                  <a:lnTo>
                    <a:pt x="73" y="34"/>
                  </a:lnTo>
                  <a:lnTo>
                    <a:pt x="62" y="37"/>
                  </a:lnTo>
                  <a:lnTo>
                    <a:pt x="52" y="37"/>
                  </a:lnTo>
                  <a:lnTo>
                    <a:pt x="43" y="37"/>
                  </a:lnTo>
                  <a:lnTo>
                    <a:pt x="35" y="36"/>
                  </a:lnTo>
                  <a:lnTo>
                    <a:pt x="29" y="34"/>
                  </a:lnTo>
                  <a:lnTo>
                    <a:pt x="18" y="26"/>
                  </a:lnTo>
                  <a:lnTo>
                    <a:pt x="13" y="23"/>
                  </a:lnTo>
                  <a:lnTo>
                    <a:pt x="10" y="19"/>
                  </a:lnTo>
                  <a:lnTo>
                    <a:pt x="4" y="11"/>
                  </a:lnTo>
                  <a:lnTo>
                    <a:pt x="0" y="5"/>
                  </a:lnTo>
                  <a:lnTo>
                    <a:pt x="0" y="2"/>
                  </a:lnTo>
                  <a:lnTo>
                    <a:pt x="5" y="0"/>
                  </a:lnTo>
                  <a:close/>
                </a:path>
              </a:pathLst>
            </a:custGeom>
            <a:solidFill>
              <a:srgbClr val="C195DB"/>
            </a:solidFill>
            <a:ln w="9525">
              <a:noFill/>
              <a:round/>
              <a:headEnd/>
              <a:tailEnd/>
            </a:ln>
          </p:spPr>
          <p:txBody>
            <a:bodyPr/>
            <a:lstStyle/>
            <a:p>
              <a:endParaRPr lang="ru-RU"/>
            </a:p>
          </p:txBody>
        </p:sp>
        <p:sp>
          <p:nvSpPr>
            <p:cNvPr id="23293" name="Freeform 2166"/>
            <p:cNvSpPr>
              <a:spLocks/>
            </p:cNvSpPr>
            <p:nvPr/>
          </p:nvSpPr>
          <p:spPr bwMode="auto">
            <a:xfrm>
              <a:off x="4046" y="1663"/>
              <a:ext cx="541" cy="175"/>
            </a:xfrm>
            <a:custGeom>
              <a:avLst/>
              <a:gdLst>
                <a:gd name="T0" fmla="*/ 0 w 541"/>
                <a:gd name="T1" fmla="*/ 170 h 175"/>
                <a:gd name="T2" fmla="*/ 39 w 541"/>
                <a:gd name="T3" fmla="*/ 151 h 175"/>
                <a:gd name="T4" fmla="*/ 106 w 541"/>
                <a:gd name="T5" fmla="*/ 121 h 175"/>
                <a:gd name="T6" fmla="*/ 189 w 541"/>
                <a:gd name="T7" fmla="*/ 87 h 175"/>
                <a:gd name="T8" fmla="*/ 234 w 541"/>
                <a:gd name="T9" fmla="*/ 68 h 175"/>
                <a:gd name="T10" fmla="*/ 280 w 541"/>
                <a:gd name="T11" fmla="*/ 51 h 175"/>
                <a:gd name="T12" fmla="*/ 326 w 541"/>
                <a:gd name="T13" fmla="*/ 35 h 175"/>
                <a:gd name="T14" fmla="*/ 348 w 541"/>
                <a:gd name="T15" fmla="*/ 29 h 175"/>
                <a:gd name="T16" fmla="*/ 370 w 541"/>
                <a:gd name="T17" fmla="*/ 21 h 175"/>
                <a:gd name="T18" fmla="*/ 391 w 541"/>
                <a:gd name="T19" fmla="*/ 17 h 175"/>
                <a:gd name="T20" fmla="*/ 411 w 541"/>
                <a:gd name="T21" fmla="*/ 10 h 175"/>
                <a:gd name="T22" fmla="*/ 430 w 541"/>
                <a:gd name="T23" fmla="*/ 7 h 175"/>
                <a:gd name="T24" fmla="*/ 449 w 541"/>
                <a:gd name="T25" fmla="*/ 4 h 175"/>
                <a:gd name="T26" fmla="*/ 466 w 541"/>
                <a:gd name="T27" fmla="*/ 1 h 175"/>
                <a:gd name="T28" fmla="*/ 483 w 541"/>
                <a:gd name="T29" fmla="*/ 1 h 175"/>
                <a:gd name="T30" fmla="*/ 496 w 541"/>
                <a:gd name="T31" fmla="*/ 0 h 175"/>
                <a:gd name="T32" fmla="*/ 509 w 541"/>
                <a:gd name="T33" fmla="*/ 2 h 175"/>
                <a:gd name="T34" fmla="*/ 515 w 541"/>
                <a:gd name="T35" fmla="*/ 4 h 175"/>
                <a:gd name="T36" fmla="*/ 520 w 541"/>
                <a:gd name="T37" fmla="*/ 5 h 175"/>
                <a:gd name="T38" fmla="*/ 526 w 541"/>
                <a:gd name="T39" fmla="*/ 7 h 175"/>
                <a:gd name="T40" fmla="*/ 528 w 541"/>
                <a:gd name="T41" fmla="*/ 9 h 175"/>
                <a:gd name="T42" fmla="*/ 533 w 541"/>
                <a:gd name="T43" fmla="*/ 13 h 175"/>
                <a:gd name="T44" fmla="*/ 536 w 541"/>
                <a:gd name="T45" fmla="*/ 16 h 175"/>
                <a:gd name="T46" fmla="*/ 537 w 541"/>
                <a:gd name="T47" fmla="*/ 21 h 175"/>
                <a:gd name="T48" fmla="*/ 541 w 541"/>
                <a:gd name="T49" fmla="*/ 26 h 175"/>
                <a:gd name="T50" fmla="*/ 535 w 541"/>
                <a:gd name="T51" fmla="*/ 27 h 175"/>
                <a:gd name="T52" fmla="*/ 533 w 541"/>
                <a:gd name="T53" fmla="*/ 22 h 175"/>
                <a:gd name="T54" fmla="*/ 532 w 541"/>
                <a:gd name="T55" fmla="*/ 19 h 175"/>
                <a:gd name="T56" fmla="*/ 528 w 541"/>
                <a:gd name="T57" fmla="*/ 18 h 175"/>
                <a:gd name="T58" fmla="*/ 526 w 541"/>
                <a:gd name="T59" fmla="*/ 15 h 175"/>
                <a:gd name="T60" fmla="*/ 522 w 541"/>
                <a:gd name="T61" fmla="*/ 11 h 175"/>
                <a:gd name="T62" fmla="*/ 517 w 541"/>
                <a:gd name="T63" fmla="*/ 9 h 175"/>
                <a:gd name="T64" fmla="*/ 513 w 541"/>
                <a:gd name="T65" fmla="*/ 8 h 175"/>
                <a:gd name="T66" fmla="*/ 507 w 541"/>
                <a:gd name="T67" fmla="*/ 7 h 175"/>
                <a:gd name="T68" fmla="*/ 496 w 541"/>
                <a:gd name="T69" fmla="*/ 5 h 175"/>
                <a:gd name="T70" fmla="*/ 483 w 541"/>
                <a:gd name="T71" fmla="*/ 5 h 175"/>
                <a:gd name="T72" fmla="*/ 466 w 541"/>
                <a:gd name="T73" fmla="*/ 7 h 175"/>
                <a:gd name="T74" fmla="*/ 449 w 541"/>
                <a:gd name="T75" fmla="*/ 8 h 175"/>
                <a:gd name="T76" fmla="*/ 432 w 541"/>
                <a:gd name="T77" fmla="*/ 11 h 175"/>
                <a:gd name="T78" fmla="*/ 413 w 541"/>
                <a:gd name="T79" fmla="*/ 17 h 175"/>
                <a:gd name="T80" fmla="*/ 392 w 541"/>
                <a:gd name="T81" fmla="*/ 21 h 175"/>
                <a:gd name="T82" fmla="*/ 372 w 541"/>
                <a:gd name="T83" fmla="*/ 28 h 175"/>
                <a:gd name="T84" fmla="*/ 349 w 541"/>
                <a:gd name="T85" fmla="*/ 34 h 175"/>
                <a:gd name="T86" fmla="*/ 327 w 541"/>
                <a:gd name="T87" fmla="*/ 41 h 175"/>
                <a:gd name="T88" fmla="*/ 281 w 541"/>
                <a:gd name="T89" fmla="*/ 58 h 175"/>
                <a:gd name="T90" fmla="*/ 237 w 541"/>
                <a:gd name="T91" fmla="*/ 75 h 175"/>
                <a:gd name="T92" fmla="*/ 191 w 541"/>
                <a:gd name="T93" fmla="*/ 92 h 175"/>
                <a:gd name="T94" fmla="*/ 109 w 541"/>
                <a:gd name="T95" fmla="*/ 127 h 175"/>
                <a:gd name="T96" fmla="*/ 42 w 541"/>
                <a:gd name="T97" fmla="*/ 157 h 175"/>
                <a:gd name="T98" fmla="*/ 3 w 541"/>
                <a:gd name="T99" fmla="*/ 175 h 175"/>
                <a:gd name="T100" fmla="*/ 0 w 541"/>
                <a:gd name="T101" fmla="*/ 170 h 17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41"/>
                <a:gd name="T154" fmla="*/ 0 h 175"/>
                <a:gd name="T155" fmla="*/ 541 w 541"/>
                <a:gd name="T156" fmla="*/ 175 h 17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41" h="175">
                  <a:moveTo>
                    <a:pt x="0" y="170"/>
                  </a:moveTo>
                  <a:lnTo>
                    <a:pt x="39" y="151"/>
                  </a:lnTo>
                  <a:lnTo>
                    <a:pt x="106" y="121"/>
                  </a:lnTo>
                  <a:lnTo>
                    <a:pt x="189" y="87"/>
                  </a:lnTo>
                  <a:lnTo>
                    <a:pt x="234" y="68"/>
                  </a:lnTo>
                  <a:lnTo>
                    <a:pt x="280" y="51"/>
                  </a:lnTo>
                  <a:lnTo>
                    <a:pt x="326" y="35"/>
                  </a:lnTo>
                  <a:lnTo>
                    <a:pt x="348" y="29"/>
                  </a:lnTo>
                  <a:lnTo>
                    <a:pt x="370" y="21"/>
                  </a:lnTo>
                  <a:lnTo>
                    <a:pt x="391" y="17"/>
                  </a:lnTo>
                  <a:lnTo>
                    <a:pt x="411" y="10"/>
                  </a:lnTo>
                  <a:lnTo>
                    <a:pt x="430" y="7"/>
                  </a:lnTo>
                  <a:lnTo>
                    <a:pt x="449" y="4"/>
                  </a:lnTo>
                  <a:lnTo>
                    <a:pt x="466" y="1"/>
                  </a:lnTo>
                  <a:lnTo>
                    <a:pt x="483" y="1"/>
                  </a:lnTo>
                  <a:lnTo>
                    <a:pt x="496" y="0"/>
                  </a:lnTo>
                  <a:lnTo>
                    <a:pt x="509" y="2"/>
                  </a:lnTo>
                  <a:lnTo>
                    <a:pt x="515" y="4"/>
                  </a:lnTo>
                  <a:lnTo>
                    <a:pt x="520" y="5"/>
                  </a:lnTo>
                  <a:lnTo>
                    <a:pt x="526" y="7"/>
                  </a:lnTo>
                  <a:lnTo>
                    <a:pt x="528" y="9"/>
                  </a:lnTo>
                  <a:lnTo>
                    <a:pt x="533" y="13"/>
                  </a:lnTo>
                  <a:lnTo>
                    <a:pt x="536" y="16"/>
                  </a:lnTo>
                  <a:lnTo>
                    <a:pt x="537" y="21"/>
                  </a:lnTo>
                  <a:lnTo>
                    <a:pt x="541" y="26"/>
                  </a:lnTo>
                  <a:lnTo>
                    <a:pt x="535" y="27"/>
                  </a:lnTo>
                  <a:lnTo>
                    <a:pt x="533" y="22"/>
                  </a:lnTo>
                  <a:lnTo>
                    <a:pt x="532" y="19"/>
                  </a:lnTo>
                  <a:lnTo>
                    <a:pt x="528" y="18"/>
                  </a:lnTo>
                  <a:lnTo>
                    <a:pt x="526" y="15"/>
                  </a:lnTo>
                  <a:lnTo>
                    <a:pt x="522" y="11"/>
                  </a:lnTo>
                  <a:lnTo>
                    <a:pt x="517" y="9"/>
                  </a:lnTo>
                  <a:lnTo>
                    <a:pt x="513" y="8"/>
                  </a:lnTo>
                  <a:lnTo>
                    <a:pt x="507" y="7"/>
                  </a:lnTo>
                  <a:lnTo>
                    <a:pt x="496" y="5"/>
                  </a:lnTo>
                  <a:lnTo>
                    <a:pt x="483" y="5"/>
                  </a:lnTo>
                  <a:lnTo>
                    <a:pt x="466" y="7"/>
                  </a:lnTo>
                  <a:lnTo>
                    <a:pt x="449" y="8"/>
                  </a:lnTo>
                  <a:lnTo>
                    <a:pt x="432" y="11"/>
                  </a:lnTo>
                  <a:lnTo>
                    <a:pt x="413" y="17"/>
                  </a:lnTo>
                  <a:lnTo>
                    <a:pt x="392" y="21"/>
                  </a:lnTo>
                  <a:lnTo>
                    <a:pt x="372" y="28"/>
                  </a:lnTo>
                  <a:lnTo>
                    <a:pt x="349" y="34"/>
                  </a:lnTo>
                  <a:lnTo>
                    <a:pt x="327" y="41"/>
                  </a:lnTo>
                  <a:lnTo>
                    <a:pt x="281" y="58"/>
                  </a:lnTo>
                  <a:lnTo>
                    <a:pt x="237" y="75"/>
                  </a:lnTo>
                  <a:lnTo>
                    <a:pt x="191" y="92"/>
                  </a:lnTo>
                  <a:lnTo>
                    <a:pt x="109" y="127"/>
                  </a:lnTo>
                  <a:lnTo>
                    <a:pt x="42" y="157"/>
                  </a:lnTo>
                  <a:lnTo>
                    <a:pt x="3" y="175"/>
                  </a:lnTo>
                  <a:lnTo>
                    <a:pt x="0" y="170"/>
                  </a:lnTo>
                  <a:close/>
                </a:path>
              </a:pathLst>
            </a:custGeom>
            <a:solidFill>
              <a:srgbClr val="C195DB"/>
            </a:solidFill>
            <a:ln w="9525">
              <a:noFill/>
              <a:round/>
              <a:headEnd/>
              <a:tailEnd/>
            </a:ln>
          </p:spPr>
          <p:txBody>
            <a:bodyPr/>
            <a:lstStyle/>
            <a:p>
              <a:endParaRPr lang="ru-RU"/>
            </a:p>
          </p:txBody>
        </p:sp>
        <p:sp>
          <p:nvSpPr>
            <p:cNvPr id="23294" name="Freeform 2167"/>
            <p:cNvSpPr>
              <a:spLocks/>
            </p:cNvSpPr>
            <p:nvPr/>
          </p:nvSpPr>
          <p:spPr bwMode="auto">
            <a:xfrm>
              <a:off x="4047" y="1833"/>
              <a:ext cx="3" cy="5"/>
            </a:xfrm>
            <a:custGeom>
              <a:avLst/>
              <a:gdLst>
                <a:gd name="T0" fmla="*/ 3 w 3"/>
                <a:gd name="T1" fmla="*/ 5 h 5"/>
                <a:gd name="T2" fmla="*/ 0 w 3"/>
                <a:gd name="T3" fmla="*/ 0 h 5"/>
                <a:gd name="T4" fmla="*/ 1 w 3"/>
                <a:gd name="T5" fmla="*/ 0 h 5"/>
                <a:gd name="T6" fmla="*/ 3 w 3"/>
                <a:gd name="T7" fmla="*/ 5 h 5"/>
                <a:gd name="T8" fmla="*/ 0 60000 65536"/>
                <a:gd name="T9" fmla="*/ 0 60000 65536"/>
                <a:gd name="T10" fmla="*/ 0 60000 65536"/>
                <a:gd name="T11" fmla="*/ 0 60000 65536"/>
                <a:gd name="T12" fmla="*/ 0 w 3"/>
                <a:gd name="T13" fmla="*/ 0 h 5"/>
                <a:gd name="T14" fmla="*/ 3 w 3"/>
                <a:gd name="T15" fmla="*/ 5 h 5"/>
              </a:gdLst>
              <a:ahLst/>
              <a:cxnLst>
                <a:cxn ang="T8">
                  <a:pos x="T0" y="T1"/>
                </a:cxn>
                <a:cxn ang="T9">
                  <a:pos x="T2" y="T3"/>
                </a:cxn>
                <a:cxn ang="T10">
                  <a:pos x="T4" y="T5"/>
                </a:cxn>
                <a:cxn ang="T11">
                  <a:pos x="T6" y="T7"/>
                </a:cxn>
              </a:cxnLst>
              <a:rect l="T12" t="T13" r="T14" b="T15"/>
              <a:pathLst>
                <a:path w="3" h="5">
                  <a:moveTo>
                    <a:pt x="3" y="5"/>
                  </a:moveTo>
                  <a:lnTo>
                    <a:pt x="0" y="0"/>
                  </a:lnTo>
                  <a:lnTo>
                    <a:pt x="1" y="0"/>
                  </a:lnTo>
                  <a:lnTo>
                    <a:pt x="3" y="5"/>
                  </a:lnTo>
                  <a:close/>
                </a:path>
              </a:pathLst>
            </a:custGeom>
            <a:solidFill>
              <a:srgbClr val="C195DB"/>
            </a:solidFill>
            <a:ln w="9525">
              <a:noFill/>
              <a:round/>
              <a:headEnd/>
              <a:tailEnd/>
            </a:ln>
          </p:spPr>
          <p:txBody>
            <a:bodyPr/>
            <a:lstStyle/>
            <a:p>
              <a:endParaRPr lang="ru-RU"/>
            </a:p>
          </p:txBody>
        </p:sp>
        <p:sp>
          <p:nvSpPr>
            <p:cNvPr id="23295" name="Freeform 2168"/>
            <p:cNvSpPr>
              <a:spLocks/>
            </p:cNvSpPr>
            <p:nvPr/>
          </p:nvSpPr>
          <p:spPr bwMode="auto">
            <a:xfrm>
              <a:off x="4057" y="1687"/>
              <a:ext cx="530" cy="192"/>
            </a:xfrm>
            <a:custGeom>
              <a:avLst/>
              <a:gdLst>
                <a:gd name="T0" fmla="*/ 528 w 530"/>
                <a:gd name="T1" fmla="*/ 0 h 192"/>
                <a:gd name="T2" fmla="*/ 528 w 530"/>
                <a:gd name="T3" fmla="*/ 4 h 192"/>
                <a:gd name="T4" fmla="*/ 530 w 530"/>
                <a:gd name="T5" fmla="*/ 9 h 192"/>
                <a:gd name="T6" fmla="*/ 528 w 530"/>
                <a:gd name="T7" fmla="*/ 14 h 192"/>
                <a:gd name="T8" fmla="*/ 528 w 530"/>
                <a:gd name="T9" fmla="*/ 19 h 192"/>
                <a:gd name="T10" fmla="*/ 525 w 530"/>
                <a:gd name="T11" fmla="*/ 23 h 192"/>
                <a:gd name="T12" fmla="*/ 523 w 530"/>
                <a:gd name="T13" fmla="*/ 28 h 192"/>
                <a:gd name="T14" fmla="*/ 515 w 530"/>
                <a:gd name="T15" fmla="*/ 36 h 192"/>
                <a:gd name="T16" fmla="*/ 506 w 530"/>
                <a:gd name="T17" fmla="*/ 46 h 192"/>
                <a:gd name="T18" fmla="*/ 494 w 530"/>
                <a:gd name="T19" fmla="*/ 54 h 192"/>
                <a:gd name="T20" fmla="*/ 481 w 530"/>
                <a:gd name="T21" fmla="*/ 62 h 192"/>
                <a:gd name="T22" fmla="*/ 465 w 530"/>
                <a:gd name="T23" fmla="*/ 70 h 192"/>
                <a:gd name="T24" fmla="*/ 448 w 530"/>
                <a:gd name="T25" fmla="*/ 80 h 192"/>
                <a:gd name="T26" fmla="*/ 429 w 530"/>
                <a:gd name="T27" fmla="*/ 86 h 192"/>
                <a:gd name="T28" fmla="*/ 410 w 530"/>
                <a:gd name="T29" fmla="*/ 93 h 192"/>
                <a:gd name="T30" fmla="*/ 387 w 530"/>
                <a:gd name="T31" fmla="*/ 102 h 192"/>
                <a:gd name="T32" fmla="*/ 344 w 530"/>
                <a:gd name="T33" fmla="*/ 116 h 192"/>
                <a:gd name="T34" fmla="*/ 296 w 530"/>
                <a:gd name="T35" fmla="*/ 129 h 192"/>
                <a:gd name="T36" fmla="*/ 247 w 530"/>
                <a:gd name="T37" fmla="*/ 140 h 192"/>
                <a:gd name="T38" fmla="*/ 200 w 530"/>
                <a:gd name="T39" fmla="*/ 152 h 192"/>
                <a:gd name="T40" fmla="*/ 154 w 530"/>
                <a:gd name="T41" fmla="*/ 163 h 192"/>
                <a:gd name="T42" fmla="*/ 111 w 530"/>
                <a:gd name="T43" fmla="*/ 171 h 192"/>
                <a:gd name="T44" fmla="*/ 42 w 530"/>
                <a:gd name="T45" fmla="*/ 185 h 192"/>
                <a:gd name="T46" fmla="*/ 2 w 530"/>
                <a:gd name="T47" fmla="*/ 192 h 192"/>
                <a:gd name="T48" fmla="*/ 0 w 530"/>
                <a:gd name="T49" fmla="*/ 187 h 192"/>
                <a:gd name="T50" fmla="*/ 40 w 530"/>
                <a:gd name="T51" fmla="*/ 179 h 192"/>
                <a:gd name="T52" fmla="*/ 110 w 530"/>
                <a:gd name="T53" fmla="*/ 164 h 192"/>
                <a:gd name="T54" fmla="*/ 153 w 530"/>
                <a:gd name="T55" fmla="*/ 156 h 192"/>
                <a:gd name="T56" fmla="*/ 200 w 530"/>
                <a:gd name="T57" fmla="*/ 146 h 192"/>
                <a:gd name="T58" fmla="*/ 247 w 530"/>
                <a:gd name="T59" fmla="*/ 135 h 192"/>
                <a:gd name="T60" fmla="*/ 295 w 530"/>
                <a:gd name="T61" fmla="*/ 123 h 192"/>
                <a:gd name="T62" fmla="*/ 342 w 530"/>
                <a:gd name="T63" fmla="*/ 110 h 192"/>
                <a:gd name="T64" fmla="*/ 386 w 530"/>
                <a:gd name="T65" fmla="*/ 95 h 192"/>
                <a:gd name="T66" fmla="*/ 406 w 530"/>
                <a:gd name="T67" fmla="*/ 89 h 192"/>
                <a:gd name="T68" fmla="*/ 427 w 530"/>
                <a:gd name="T69" fmla="*/ 81 h 192"/>
                <a:gd name="T70" fmla="*/ 446 w 530"/>
                <a:gd name="T71" fmla="*/ 73 h 192"/>
                <a:gd name="T72" fmla="*/ 462 w 530"/>
                <a:gd name="T73" fmla="*/ 65 h 192"/>
                <a:gd name="T74" fmla="*/ 478 w 530"/>
                <a:gd name="T75" fmla="*/ 57 h 192"/>
                <a:gd name="T76" fmla="*/ 492 w 530"/>
                <a:gd name="T77" fmla="*/ 49 h 192"/>
                <a:gd name="T78" fmla="*/ 504 w 530"/>
                <a:gd name="T79" fmla="*/ 41 h 192"/>
                <a:gd name="T80" fmla="*/ 511 w 530"/>
                <a:gd name="T81" fmla="*/ 33 h 192"/>
                <a:gd name="T82" fmla="*/ 519 w 530"/>
                <a:gd name="T83" fmla="*/ 25 h 192"/>
                <a:gd name="T84" fmla="*/ 521 w 530"/>
                <a:gd name="T85" fmla="*/ 21 h 192"/>
                <a:gd name="T86" fmla="*/ 522 w 530"/>
                <a:gd name="T87" fmla="*/ 17 h 192"/>
                <a:gd name="T88" fmla="*/ 523 w 530"/>
                <a:gd name="T89" fmla="*/ 12 h 192"/>
                <a:gd name="T90" fmla="*/ 523 w 530"/>
                <a:gd name="T91" fmla="*/ 9 h 192"/>
                <a:gd name="T92" fmla="*/ 523 w 530"/>
                <a:gd name="T93" fmla="*/ 4 h 192"/>
                <a:gd name="T94" fmla="*/ 522 w 530"/>
                <a:gd name="T95" fmla="*/ 2 h 192"/>
                <a:gd name="T96" fmla="*/ 528 w 530"/>
                <a:gd name="T97" fmla="*/ 0 h 19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30"/>
                <a:gd name="T148" fmla="*/ 0 h 192"/>
                <a:gd name="T149" fmla="*/ 530 w 530"/>
                <a:gd name="T150" fmla="*/ 192 h 19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30" h="192">
                  <a:moveTo>
                    <a:pt x="528" y="0"/>
                  </a:moveTo>
                  <a:lnTo>
                    <a:pt x="528" y="4"/>
                  </a:lnTo>
                  <a:lnTo>
                    <a:pt x="530" y="9"/>
                  </a:lnTo>
                  <a:lnTo>
                    <a:pt x="528" y="14"/>
                  </a:lnTo>
                  <a:lnTo>
                    <a:pt x="528" y="19"/>
                  </a:lnTo>
                  <a:lnTo>
                    <a:pt x="525" y="23"/>
                  </a:lnTo>
                  <a:lnTo>
                    <a:pt x="523" y="28"/>
                  </a:lnTo>
                  <a:lnTo>
                    <a:pt x="515" y="36"/>
                  </a:lnTo>
                  <a:lnTo>
                    <a:pt x="506" y="46"/>
                  </a:lnTo>
                  <a:lnTo>
                    <a:pt x="494" y="54"/>
                  </a:lnTo>
                  <a:lnTo>
                    <a:pt x="481" y="62"/>
                  </a:lnTo>
                  <a:lnTo>
                    <a:pt x="465" y="70"/>
                  </a:lnTo>
                  <a:lnTo>
                    <a:pt x="448" y="80"/>
                  </a:lnTo>
                  <a:lnTo>
                    <a:pt x="429" y="86"/>
                  </a:lnTo>
                  <a:lnTo>
                    <a:pt x="410" y="93"/>
                  </a:lnTo>
                  <a:lnTo>
                    <a:pt x="387" y="102"/>
                  </a:lnTo>
                  <a:lnTo>
                    <a:pt x="344" y="116"/>
                  </a:lnTo>
                  <a:lnTo>
                    <a:pt x="296" y="129"/>
                  </a:lnTo>
                  <a:lnTo>
                    <a:pt x="247" y="140"/>
                  </a:lnTo>
                  <a:lnTo>
                    <a:pt x="200" y="152"/>
                  </a:lnTo>
                  <a:lnTo>
                    <a:pt x="154" y="163"/>
                  </a:lnTo>
                  <a:lnTo>
                    <a:pt x="111" y="171"/>
                  </a:lnTo>
                  <a:lnTo>
                    <a:pt x="42" y="185"/>
                  </a:lnTo>
                  <a:lnTo>
                    <a:pt x="2" y="192"/>
                  </a:lnTo>
                  <a:lnTo>
                    <a:pt x="0" y="187"/>
                  </a:lnTo>
                  <a:lnTo>
                    <a:pt x="40" y="179"/>
                  </a:lnTo>
                  <a:lnTo>
                    <a:pt x="110" y="164"/>
                  </a:lnTo>
                  <a:lnTo>
                    <a:pt x="153" y="156"/>
                  </a:lnTo>
                  <a:lnTo>
                    <a:pt x="200" y="146"/>
                  </a:lnTo>
                  <a:lnTo>
                    <a:pt x="247" y="135"/>
                  </a:lnTo>
                  <a:lnTo>
                    <a:pt x="295" y="123"/>
                  </a:lnTo>
                  <a:lnTo>
                    <a:pt x="342" y="110"/>
                  </a:lnTo>
                  <a:lnTo>
                    <a:pt x="386" y="95"/>
                  </a:lnTo>
                  <a:lnTo>
                    <a:pt x="406" y="89"/>
                  </a:lnTo>
                  <a:lnTo>
                    <a:pt x="427" y="81"/>
                  </a:lnTo>
                  <a:lnTo>
                    <a:pt x="446" y="73"/>
                  </a:lnTo>
                  <a:lnTo>
                    <a:pt x="462" y="65"/>
                  </a:lnTo>
                  <a:lnTo>
                    <a:pt x="478" y="57"/>
                  </a:lnTo>
                  <a:lnTo>
                    <a:pt x="492" y="49"/>
                  </a:lnTo>
                  <a:lnTo>
                    <a:pt x="504" y="41"/>
                  </a:lnTo>
                  <a:lnTo>
                    <a:pt x="511" y="33"/>
                  </a:lnTo>
                  <a:lnTo>
                    <a:pt x="519" y="25"/>
                  </a:lnTo>
                  <a:lnTo>
                    <a:pt x="521" y="21"/>
                  </a:lnTo>
                  <a:lnTo>
                    <a:pt x="522" y="17"/>
                  </a:lnTo>
                  <a:lnTo>
                    <a:pt x="523" y="12"/>
                  </a:lnTo>
                  <a:lnTo>
                    <a:pt x="523" y="9"/>
                  </a:lnTo>
                  <a:lnTo>
                    <a:pt x="523" y="4"/>
                  </a:lnTo>
                  <a:lnTo>
                    <a:pt x="522" y="2"/>
                  </a:lnTo>
                  <a:lnTo>
                    <a:pt x="528" y="0"/>
                  </a:lnTo>
                  <a:close/>
                </a:path>
              </a:pathLst>
            </a:custGeom>
            <a:solidFill>
              <a:srgbClr val="C195DB"/>
            </a:solidFill>
            <a:ln w="9525">
              <a:noFill/>
              <a:round/>
              <a:headEnd/>
              <a:tailEnd/>
            </a:ln>
          </p:spPr>
          <p:txBody>
            <a:bodyPr/>
            <a:lstStyle/>
            <a:p>
              <a:endParaRPr lang="ru-RU"/>
            </a:p>
          </p:txBody>
        </p:sp>
        <p:sp>
          <p:nvSpPr>
            <p:cNvPr id="23296" name="Freeform 2169"/>
            <p:cNvSpPr>
              <a:spLocks/>
            </p:cNvSpPr>
            <p:nvPr/>
          </p:nvSpPr>
          <p:spPr bwMode="auto">
            <a:xfrm>
              <a:off x="4579" y="1686"/>
              <a:ext cx="8" cy="3"/>
            </a:xfrm>
            <a:custGeom>
              <a:avLst/>
              <a:gdLst>
                <a:gd name="T0" fmla="*/ 8 w 8"/>
                <a:gd name="T1" fmla="*/ 1 h 3"/>
                <a:gd name="T2" fmla="*/ 6 w 8"/>
                <a:gd name="T3" fmla="*/ 0 h 3"/>
                <a:gd name="T4" fmla="*/ 8 w 8"/>
                <a:gd name="T5" fmla="*/ 1 h 3"/>
                <a:gd name="T6" fmla="*/ 0 w 8"/>
                <a:gd name="T7" fmla="*/ 3 h 3"/>
                <a:gd name="T8" fmla="*/ 8 w 8"/>
                <a:gd name="T9" fmla="*/ 1 h 3"/>
                <a:gd name="T10" fmla="*/ 0 60000 65536"/>
                <a:gd name="T11" fmla="*/ 0 60000 65536"/>
                <a:gd name="T12" fmla="*/ 0 60000 65536"/>
                <a:gd name="T13" fmla="*/ 0 60000 65536"/>
                <a:gd name="T14" fmla="*/ 0 60000 65536"/>
                <a:gd name="T15" fmla="*/ 0 w 8"/>
                <a:gd name="T16" fmla="*/ 0 h 3"/>
                <a:gd name="T17" fmla="*/ 8 w 8"/>
                <a:gd name="T18" fmla="*/ 3 h 3"/>
              </a:gdLst>
              <a:ahLst/>
              <a:cxnLst>
                <a:cxn ang="T10">
                  <a:pos x="T0" y="T1"/>
                </a:cxn>
                <a:cxn ang="T11">
                  <a:pos x="T2" y="T3"/>
                </a:cxn>
                <a:cxn ang="T12">
                  <a:pos x="T4" y="T5"/>
                </a:cxn>
                <a:cxn ang="T13">
                  <a:pos x="T6" y="T7"/>
                </a:cxn>
                <a:cxn ang="T14">
                  <a:pos x="T8" y="T9"/>
                </a:cxn>
              </a:cxnLst>
              <a:rect l="T15" t="T16" r="T17" b="T18"/>
              <a:pathLst>
                <a:path w="8" h="3">
                  <a:moveTo>
                    <a:pt x="8" y="1"/>
                  </a:moveTo>
                  <a:lnTo>
                    <a:pt x="6" y="0"/>
                  </a:lnTo>
                  <a:lnTo>
                    <a:pt x="8" y="1"/>
                  </a:lnTo>
                  <a:lnTo>
                    <a:pt x="0" y="3"/>
                  </a:lnTo>
                  <a:lnTo>
                    <a:pt x="8" y="1"/>
                  </a:lnTo>
                  <a:close/>
                </a:path>
              </a:pathLst>
            </a:custGeom>
            <a:solidFill>
              <a:srgbClr val="C195DB"/>
            </a:solidFill>
            <a:ln w="9525">
              <a:noFill/>
              <a:round/>
              <a:headEnd/>
              <a:tailEnd/>
            </a:ln>
          </p:spPr>
          <p:txBody>
            <a:bodyPr/>
            <a:lstStyle/>
            <a:p>
              <a:endParaRPr lang="ru-RU"/>
            </a:p>
          </p:txBody>
        </p:sp>
        <p:sp>
          <p:nvSpPr>
            <p:cNvPr id="23297" name="Freeform 2170"/>
            <p:cNvSpPr>
              <a:spLocks/>
            </p:cNvSpPr>
            <p:nvPr/>
          </p:nvSpPr>
          <p:spPr bwMode="auto">
            <a:xfrm>
              <a:off x="4008" y="1873"/>
              <a:ext cx="54" cy="71"/>
            </a:xfrm>
            <a:custGeom>
              <a:avLst/>
              <a:gdLst>
                <a:gd name="T0" fmla="*/ 54 w 54"/>
                <a:gd name="T1" fmla="*/ 5 h 71"/>
                <a:gd name="T2" fmla="*/ 43 w 54"/>
                <a:gd name="T3" fmla="*/ 8 h 71"/>
                <a:gd name="T4" fmla="*/ 33 w 54"/>
                <a:gd name="T5" fmla="*/ 11 h 71"/>
                <a:gd name="T6" fmla="*/ 27 w 54"/>
                <a:gd name="T7" fmla="*/ 16 h 71"/>
                <a:gd name="T8" fmla="*/ 20 w 54"/>
                <a:gd name="T9" fmla="*/ 21 h 71"/>
                <a:gd name="T10" fmla="*/ 16 w 54"/>
                <a:gd name="T11" fmla="*/ 26 h 71"/>
                <a:gd name="T12" fmla="*/ 13 w 54"/>
                <a:gd name="T13" fmla="*/ 32 h 71"/>
                <a:gd name="T14" fmla="*/ 9 w 54"/>
                <a:gd name="T15" fmla="*/ 37 h 71"/>
                <a:gd name="T16" fmla="*/ 8 w 54"/>
                <a:gd name="T17" fmla="*/ 41 h 71"/>
                <a:gd name="T18" fmla="*/ 7 w 54"/>
                <a:gd name="T19" fmla="*/ 52 h 71"/>
                <a:gd name="T20" fmla="*/ 7 w 54"/>
                <a:gd name="T21" fmla="*/ 62 h 71"/>
                <a:gd name="T22" fmla="*/ 8 w 54"/>
                <a:gd name="T23" fmla="*/ 69 h 71"/>
                <a:gd name="T24" fmla="*/ 3 w 54"/>
                <a:gd name="T25" fmla="*/ 71 h 71"/>
                <a:gd name="T26" fmla="*/ 2 w 54"/>
                <a:gd name="T27" fmla="*/ 62 h 71"/>
                <a:gd name="T28" fmla="*/ 0 w 54"/>
                <a:gd name="T29" fmla="*/ 52 h 71"/>
                <a:gd name="T30" fmla="*/ 2 w 54"/>
                <a:gd name="T31" fmla="*/ 41 h 71"/>
                <a:gd name="T32" fmla="*/ 5 w 54"/>
                <a:gd name="T33" fmla="*/ 35 h 71"/>
                <a:gd name="T34" fmla="*/ 7 w 54"/>
                <a:gd name="T35" fmla="*/ 28 h 71"/>
                <a:gd name="T36" fmla="*/ 11 w 54"/>
                <a:gd name="T37" fmla="*/ 22 h 71"/>
                <a:gd name="T38" fmla="*/ 16 w 54"/>
                <a:gd name="T39" fmla="*/ 16 h 71"/>
                <a:gd name="T40" fmla="*/ 22 w 54"/>
                <a:gd name="T41" fmla="*/ 11 h 71"/>
                <a:gd name="T42" fmla="*/ 32 w 54"/>
                <a:gd name="T43" fmla="*/ 7 h 71"/>
                <a:gd name="T44" fmla="*/ 41 w 54"/>
                <a:gd name="T45" fmla="*/ 4 h 71"/>
                <a:gd name="T46" fmla="*/ 52 w 54"/>
                <a:gd name="T47" fmla="*/ 0 h 71"/>
                <a:gd name="T48" fmla="*/ 54 w 54"/>
                <a:gd name="T49" fmla="*/ 5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4"/>
                <a:gd name="T76" fmla="*/ 0 h 71"/>
                <a:gd name="T77" fmla="*/ 54 w 54"/>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4" h="71">
                  <a:moveTo>
                    <a:pt x="54" y="5"/>
                  </a:moveTo>
                  <a:lnTo>
                    <a:pt x="43" y="8"/>
                  </a:lnTo>
                  <a:lnTo>
                    <a:pt x="33" y="11"/>
                  </a:lnTo>
                  <a:lnTo>
                    <a:pt x="27" y="16"/>
                  </a:lnTo>
                  <a:lnTo>
                    <a:pt x="20" y="21"/>
                  </a:lnTo>
                  <a:lnTo>
                    <a:pt x="16" y="26"/>
                  </a:lnTo>
                  <a:lnTo>
                    <a:pt x="13" y="32"/>
                  </a:lnTo>
                  <a:lnTo>
                    <a:pt x="9" y="37"/>
                  </a:lnTo>
                  <a:lnTo>
                    <a:pt x="8" y="41"/>
                  </a:lnTo>
                  <a:lnTo>
                    <a:pt x="7" y="52"/>
                  </a:lnTo>
                  <a:lnTo>
                    <a:pt x="7" y="62"/>
                  </a:lnTo>
                  <a:lnTo>
                    <a:pt x="8" y="69"/>
                  </a:lnTo>
                  <a:lnTo>
                    <a:pt x="3" y="71"/>
                  </a:lnTo>
                  <a:lnTo>
                    <a:pt x="2" y="62"/>
                  </a:lnTo>
                  <a:lnTo>
                    <a:pt x="0" y="52"/>
                  </a:lnTo>
                  <a:lnTo>
                    <a:pt x="2" y="41"/>
                  </a:lnTo>
                  <a:lnTo>
                    <a:pt x="5" y="35"/>
                  </a:lnTo>
                  <a:lnTo>
                    <a:pt x="7" y="28"/>
                  </a:lnTo>
                  <a:lnTo>
                    <a:pt x="11" y="22"/>
                  </a:lnTo>
                  <a:lnTo>
                    <a:pt x="16" y="16"/>
                  </a:lnTo>
                  <a:lnTo>
                    <a:pt x="22" y="11"/>
                  </a:lnTo>
                  <a:lnTo>
                    <a:pt x="32" y="7"/>
                  </a:lnTo>
                  <a:lnTo>
                    <a:pt x="41" y="4"/>
                  </a:lnTo>
                  <a:lnTo>
                    <a:pt x="52" y="0"/>
                  </a:lnTo>
                  <a:lnTo>
                    <a:pt x="54" y="5"/>
                  </a:lnTo>
                  <a:close/>
                </a:path>
              </a:pathLst>
            </a:custGeom>
            <a:solidFill>
              <a:srgbClr val="C195DB"/>
            </a:solidFill>
            <a:ln w="9525">
              <a:noFill/>
              <a:round/>
              <a:headEnd/>
              <a:tailEnd/>
            </a:ln>
          </p:spPr>
          <p:txBody>
            <a:bodyPr/>
            <a:lstStyle/>
            <a:p>
              <a:endParaRPr lang="ru-RU"/>
            </a:p>
          </p:txBody>
        </p:sp>
        <p:sp>
          <p:nvSpPr>
            <p:cNvPr id="23298" name="Freeform 2171"/>
            <p:cNvSpPr>
              <a:spLocks/>
            </p:cNvSpPr>
            <p:nvPr/>
          </p:nvSpPr>
          <p:spPr bwMode="auto">
            <a:xfrm>
              <a:off x="4059" y="1873"/>
              <a:ext cx="3" cy="5"/>
            </a:xfrm>
            <a:custGeom>
              <a:avLst/>
              <a:gdLst>
                <a:gd name="T0" fmla="*/ 0 w 3"/>
                <a:gd name="T1" fmla="*/ 0 h 5"/>
                <a:gd name="T2" fmla="*/ 3 w 3"/>
                <a:gd name="T3" fmla="*/ 5 h 5"/>
                <a:gd name="T4" fmla="*/ 0 w 3"/>
                <a:gd name="T5" fmla="*/ 0 h 5"/>
                <a:gd name="T6" fmla="*/ 0 60000 65536"/>
                <a:gd name="T7" fmla="*/ 0 60000 65536"/>
                <a:gd name="T8" fmla="*/ 0 60000 65536"/>
                <a:gd name="T9" fmla="*/ 0 w 3"/>
                <a:gd name="T10" fmla="*/ 0 h 5"/>
                <a:gd name="T11" fmla="*/ 3 w 3"/>
                <a:gd name="T12" fmla="*/ 5 h 5"/>
              </a:gdLst>
              <a:ahLst/>
              <a:cxnLst>
                <a:cxn ang="T6">
                  <a:pos x="T0" y="T1"/>
                </a:cxn>
                <a:cxn ang="T7">
                  <a:pos x="T2" y="T3"/>
                </a:cxn>
                <a:cxn ang="T8">
                  <a:pos x="T4" y="T5"/>
                </a:cxn>
              </a:cxnLst>
              <a:rect l="T9" t="T10" r="T11" b="T12"/>
              <a:pathLst>
                <a:path w="3" h="5">
                  <a:moveTo>
                    <a:pt x="0" y="0"/>
                  </a:moveTo>
                  <a:lnTo>
                    <a:pt x="3" y="5"/>
                  </a:lnTo>
                  <a:lnTo>
                    <a:pt x="0" y="0"/>
                  </a:lnTo>
                  <a:close/>
                </a:path>
              </a:pathLst>
            </a:custGeom>
            <a:solidFill>
              <a:srgbClr val="C195DB"/>
            </a:solidFill>
            <a:ln w="9525">
              <a:noFill/>
              <a:round/>
              <a:headEnd/>
              <a:tailEnd/>
            </a:ln>
          </p:spPr>
          <p:txBody>
            <a:bodyPr/>
            <a:lstStyle/>
            <a:p>
              <a:endParaRPr lang="ru-RU"/>
            </a:p>
          </p:txBody>
        </p:sp>
        <p:sp>
          <p:nvSpPr>
            <p:cNvPr id="23299" name="Freeform 2172"/>
            <p:cNvSpPr>
              <a:spLocks/>
            </p:cNvSpPr>
            <p:nvPr/>
          </p:nvSpPr>
          <p:spPr bwMode="auto">
            <a:xfrm>
              <a:off x="3749" y="1047"/>
              <a:ext cx="472" cy="421"/>
            </a:xfrm>
            <a:custGeom>
              <a:avLst/>
              <a:gdLst>
                <a:gd name="T0" fmla="*/ 0 w 472"/>
                <a:gd name="T1" fmla="*/ 421 h 421"/>
                <a:gd name="T2" fmla="*/ 17 w 472"/>
                <a:gd name="T3" fmla="*/ 400 h 421"/>
                <a:gd name="T4" fmla="*/ 61 w 472"/>
                <a:gd name="T5" fmla="*/ 344 h 421"/>
                <a:gd name="T6" fmla="*/ 91 w 472"/>
                <a:gd name="T7" fmla="*/ 307 h 421"/>
                <a:gd name="T8" fmla="*/ 125 w 472"/>
                <a:gd name="T9" fmla="*/ 267 h 421"/>
                <a:gd name="T10" fmla="*/ 163 w 472"/>
                <a:gd name="T11" fmla="*/ 224 h 421"/>
                <a:gd name="T12" fmla="*/ 200 w 472"/>
                <a:gd name="T13" fmla="*/ 182 h 421"/>
                <a:gd name="T14" fmla="*/ 221 w 472"/>
                <a:gd name="T15" fmla="*/ 161 h 421"/>
                <a:gd name="T16" fmla="*/ 241 w 472"/>
                <a:gd name="T17" fmla="*/ 141 h 421"/>
                <a:gd name="T18" fmla="*/ 281 w 472"/>
                <a:gd name="T19" fmla="*/ 101 h 421"/>
                <a:gd name="T20" fmla="*/ 300 w 472"/>
                <a:gd name="T21" fmla="*/ 82 h 421"/>
                <a:gd name="T22" fmla="*/ 319 w 472"/>
                <a:gd name="T23" fmla="*/ 66 h 421"/>
                <a:gd name="T24" fmla="*/ 338 w 472"/>
                <a:gd name="T25" fmla="*/ 50 h 421"/>
                <a:gd name="T26" fmla="*/ 356 w 472"/>
                <a:gd name="T27" fmla="*/ 36 h 421"/>
                <a:gd name="T28" fmla="*/ 374 w 472"/>
                <a:gd name="T29" fmla="*/ 25 h 421"/>
                <a:gd name="T30" fmla="*/ 390 w 472"/>
                <a:gd name="T31" fmla="*/ 14 h 421"/>
                <a:gd name="T32" fmla="*/ 405 w 472"/>
                <a:gd name="T33" fmla="*/ 7 h 421"/>
                <a:gd name="T34" fmla="*/ 420 w 472"/>
                <a:gd name="T35" fmla="*/ 3 h 421"/>
                <a:gd name="T36" fmla="*/ 433 w 472"/>
                <a:gd name="T37" fmla="*/ 0 h 421"/>
                <a:gd name="T38" fmla="*/ 439 w 472"/>
                <a:gd name="T39" fmla="*/ 0 h 421"/>
                <a:gd name="T40" fmla="*/ 445 w 472"/>
                <a:gd name="T41" fmla="*/ 0 h 421"/>
                <a:gd name="T42" fmla="*/ 450 w 472"/>
                <a:gd name="T43" fmla="*/ 1 h 421"/>
                <a:gd name="T44" fmla="*/ 454 w 472"/>
                <a:gd name="T45" fmla="*/ 3 h 421"/>
                <a:gd name="T46" fmla="*/ 459 w 472"/>
                <a:gd name="T47" fmla="*/ 5 h 421"/>
                <a:gd name="T48" fmla="*/ 464 w 472"/>
                <a:gd name="T49" fmla="*/ 11 h 421"/>
                <a:gd name="T50" fmla="*/ 467 w 472"/>
                <a:gd name="T51" fmla="*/ 14 h 421"/>
                <a:gd name="T52" fmla="*/ 470 w 472"/>
                <a:gd name="T53" fmla="*/ 18 h 421"/>
                <a:gd name="T54" fmla="*/ 472 w 472"/>
                <a:gd name="T55" fmla="*/ 25 h 421"/>
                <a:gd name="T56" fmla="*/ 472 w 472"/>
                <a:gd name="T57" fmla="*/ 30 h 421"/>
                <a:gd name="T58" fmla="*/ 472 w 472"/>
                <a:gd name="T59" fmla="*/ 34 h 421"/>
                <a:gd name="T60" fmla="*/ 472 w 472"/>
                <a:gd name="T61" fmla="*/ 41 h 421"/>
                <a:gd name="T62" fmla="*/ 471 w 472"/>
                <a:gd name="T63" fmla="*/ 47 h 421"/>
                <a:gd name="T64" fmla="*/ 467 w 472"/>
                <a:gd name="T65" fmla="*/ 54 h 421"/>
                <a:gd name="T66" fmla="*/ 461 w 472"/>
                <a:gd name="T67" fmla="*/ 66 h 421"/>
                <a:gd name="T68" fmla="*/ 452 w 472"/>
                <a:gd name="T69" fmla="*/ 80 h 421"/>
                <a:gd name="T70" fmla="*/ 440 w 472"/>
                <a:gd name="T71" fmla="*/ 96 h 421"/>
                <a:gd name="T72" fmla="*/ 426 w 472"/>
                <a:gd name="T73" fmla="*/ 112 h 421"/>
                <a:gd name="T74" fmla="*/ 411 w 472"/>
                <a:gd name="T75" fmla="*/ 128 h 421"/>
                <a:gd name="T76" fmla="*/ 393 w 472"/>
                <a:gd name="T77" fmla="*/ 145 h 421"/>
                <a:gd name="T78" fmla="*/ 375 w 472"/>
                <a:gd name="T79" fmla="*/ 161 h 421"/>
                <a:gd name="T80" fmla="*/ 354 w 472"/>
                <a:gd name="T81" fmla="*/ 178 h 421"/>
                <a:gd name="T82" fmla="*/ 309 w 472"/>
                <a:gd name="T83" fmla="*/ 214 h 421"/>
                <a:gd name="T84" fmla="*/ 262 w 472"/>
                <a:gd name="T85" fmla="*/ 248 h 421"/>
                <a:gd name="T86" fmla="*/ 215 w 472"/>
                <a:gd name="T87" fmla="*/ 283 h 421"/>
                <a:gd name="T88" fmla="*/ 169 w 472"/>
                <a:gd name="T89" fmla="*/ 314 h 421"/>
                <a:gd name="T90" fmla="*/ 125 w 472"/>
                <a:gd name="T91" fmla="*/ 344 h 421"/>
                <a:gd name="T92" fmla="*/ 84 w 472"/>
                <a:gd name="T93" fmla="*/ 369 h 421"/>
                <a:gd name="T94" fmla="*/ 50 w 472"/>
                <a:gd name="T95" fmla="*/ 391 h 421"/>
                <a:gd name="T96" fmla="*/ 24 w 472"/>
                <a:gd name="T97" fmla="*/ 406 h 421"/>
                <a:gd name="T98" fmla="*/ 0 w 472"/>
                <a:gd name="T99" fmla="*/ 421 h 42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472"/>
                <a:gd name="T151" fmla="*/ 0 h 421"/>
                <a:gd name="T152" fmla="*/ 472 w 472"/>
                <a:gd name="T153" fmla="*/ 421 h 42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472" h="421">
                  <a:moveTo>
                    <a:pt x="0" y="421"/>
                  </a:moveTo>
                  <a:lnTo>
                    <a:pt x="17" y="400"/>
                  </a:lnTo>
                  <a:lnTo>
                    <a:pt x="61" y="344"/>
                  </a:lnTo>
                  <a:lnTo>
                    <a:pt x="91" y="307"/>
                  </a:lnTo>
                  <a:lnTo>
                    <a:pt x="125" y="267"/>
                  </a:lnTo>
                  <a:lnTo>
                    <a:pt x="163" y="224"/>
                  </a:lnTo>
                  <a:lnTo>
                    <a:pt x="200" y="182"/>
                  </a:lnTo>
                  <a:lnTo>
                    <a:pt x="221" y="161"/>
                  </a:lnTo>
                  <a:lnTo>
                    <a:pt x="241" y="141"/>
                  </a:lnTo>
                  <a:lnTo>
                    <a:pt x="281" y="101"/>
                  </a:lnTo>
                  <a:lnTo>
                    <a:pt x="300" y="82"/>
                  </a:lnTo>
                  <a:lnTo>
                    <a:pt x="319" y="66"/>
                  </a:lnTo>
                  <a:lnTo>
                    <a:pt x="338" y="50"/>
                  </a:lnTo>
                  <a:lnTo>
                    <a:pt x="356" y="36"/>
                  </a:lnTo>
                  <a:lnTo>
                    <a:pt x="374" y="25"/>
                  </a:lnTo>
                  <a:lnTo>
                    <a:pt x="390" y="14"/>
                  </a:lnTo>
                  <a:lnTo>
                    <a:pt x="405" y="7"/>
                  </a:lnTo>
                  <a:lnTo>
                    <a:pt x="420" y="3"/>
                  </a:lnTo>
                  <a:lnTo>
                    <a:pt x="433" y="0"/>
                  </a:lnTo>
                  <a:lnTo>
                    <a:pt x="439" y="0"/>
                  </a:lnTo>
                  <a:lnTo>
                    <a:pt x="445" y="0"/>
                  </a:lnTo>
                  <a:lnTo>
                    <a:pt x="450" y="1"/>
                  </a:lnTo>
                  <a:lnTo>
                    <a:pt x="454" y="3"/>
                  </a:lnTo>
                  <a:lnTo>
                    <a:pt x="459" y="5"/>
                  </a:lnTo>
                  <a:lnTo>
                    <a:pt x="464" y="11"/>
                  </a:lnTo>
                  <a:lnTo>
                    <a:pt x="467" y="14"/>
                  </a:lnTo>
                  <a:lnTo>
                    <a:pt x="470" y="18"/>
                  </a:lnTo>
                  <a:lnTo>
                    <a:pt x="472" y="25"/>
                  </a:lnTo>
                  <a:lnTo>
                    <a:pt x="472" y="30"/>
                  </a:lnTo>
                  <a:lnTo>
                    <a:pt x="472" y="34"/>
                  </a:lnTo>
                  <a:lnTo>
                    <a:pt x="472" y="41"/>
                  </a:lnTo>
                  <a:lnTo>
                    <a:pt x="471" y="47"/>
                  </a:lnTo>
                  <a:lnTo>
                    <a:pt x="467" y="54"/>
                  </a:lnTo>
                  <a:lnTo>
                    <a:pt x="461" y="66"/>
                  </a:lnTo>
                  <a:lnTo>
                    <a:pt x="452" y="80"/>
                  </a:lnTo>
                  <a:lnTo>
                    <a:pt x="440" y="96"/>
                  </a:lnTo>
                  <a:lnTo>
                    <a:pt x="426" y="112"/>
                  </a:lnTo>
                  <a:lnTo>
                    <a:pt x="411" y="128"/>
                  </a:lnTo>
                  <a:lnTo>
                    <a:pt x="393" y="145"/>
                  </a:lnTo>
                  <a:lnTo>
                    <a:pt x="375" y="161"/>
                  </a:lnTo>
                  <a:lnTo>
                    <a:pt x="354" y="178"/>
                  </a:lnTo>
                  <a:lnTo>
                    <a:pt x="309" y="214"/>
                  </a:lnTo>
                  <a:lnTo>
                    <a:pt x="262" y="248"/>
                  </a:lnTo>
                  <a:lnTo>
                    <a:pt x="215" y="283"/>
                  </a:lnTo>
                  <a:lnTo>
                    <a:pt x="169" y="314"/>
                  </a:lnTo>
                  <a:lnTo>
                    <a:pt x="125" y="344"/>
                  </a:lnTo>
                  <a:lnTo>
                    <a:pt x="84" y="369"/>
                  </a:lnTo>
                  <a:lnTo>
                    <a:pt x="50" y="391"/>
                  </a:lnTo>
                  <a:lnTo>
                    <a:pt x="24" y="406"/>
                  </a:lnTo>
                  <a:lnTo>
                    <a:pt x="0" y="421"/>
                  </a:lnTo>
                  <a:close/>
                </a:path>
              </a:pathLst>
            </a:custGeom>
            <a:solidFill>
              <a:srgbClr val="844CD6"/>
            </a:solidFill>
            <a:ln w="9525">
              <a:noFill/>
              <a:round/>
              <a:headEnd/>
              <a:tailEnd/>
            </a:ln>
          </p:spPr>
          <p:txBody>
            <a:bodyPr/>
            <a:lstStyle/>
            <a:p>
              <a:endParaRPr lang="ru-RU"/>
            </a:p>
          </p:txBody>
        </p:sp>
        <p:sp>
          <p:nvSpPr>
            <p:cNvPr id="23300" name="Freeform 2173"/>
            <p:cNvSpPr>
              <a:spLocks/>
            </p:cNvSpPr>
            <p:nvPr/>
          </p:nvSpPr>
          <p:spPr bwMode="auto">
            <a:xfrm>
              <a:off x="3701" y="1405"/>
              <a:ext cx="89" cy="31"/>
            </a:xfrm>
            <a:custGeom>
              <a:avLst/>
              <a:gdLst>
                <a:gd name="T0" fmla="*/ 3 w 89"/>
                <a:gd name="T1" fmla="*/ 8 h 31"/>
                <a:gd name="T2" fmla="*/ 6 w 89"/>
                <a:gd name="T3" fmla="*/ 10 h 31"/>
                <a:gd name="T4" fmla="*/ 9 w 89"/>
                <a:gd name="T5" fmla="*/ 15 h 31"/>
                <a:gd name="T6" fmla="*/ 17 w 89"/>
                <a:gd name="T7" fmla="*/ 19 h 31"/>
                <a:gd name="T8" fmla="*/ 22 w 89"/>
                <a:gd name="T9" fmla="*/ 21 h 31"/>
                <a:gd name="T10" fmla="*/ 28 w 89"/>
                <a:gd name="T11" fmla="*/ 23 h 31"/>
                <a:gd name="T12" fmla="*/ 34 w 89"/>
                <a:gd name="T13" fmla="*/ 25 h 31"/>
                <a:gd name="T14" fmla="*/ 40 w 89"/>
                <a:gd name="T15" fmla="*/ 25 h 31"/>
                <a:gd name="T16" fmla="*/ 46 w 89"/>
                <a:gd name="T17" fmla="*/ 24 h 31"/>
                <a:gd name="T18" fmla="*/ 53 w 89"/>
                <a:gd name="T19" fmla="*/ 23 h 31"/>
                <a:gd name="T20" fmla="*/ 61 w 89"/>
                <a:gd name="T21" fmla="*/ 19 h 31"/>
                <a:gd name="T22" fmla="*/ 68 w 89"/>
                <a:gd name="T23" fmla="*/ 15 h 31"/>
                <a:gd name="T24" fmla="*/ 76 w 89"/>
                <a:gd name="T25" fmla="*/ 8 h 31"/>
                <a:gd name="T26" fmla="*/ 85 w 89"/>
                <a:gd name="T27" fmla="*/ 0 h 31"/>
                <a:gd name="T28" fmla="*/ 89 w 89"/>
                <a:gd name="T29" fmla="*/ 5 h 31"/>
                <a:gd name="T30" fmla="*/ 80 w 89"/>
                <a:gd name="T31" fmla="*/ 13 h 31"/>
                <a:gd name="T32" fmla="*/ 72 w 89"/>
                <a:gd name="T33" fmla="*/ 19 h 31"/>
                <a:gd name="T34" fmla="*/ 64 w 89"/>
                <a:gd name="T35" fmla="*/ 24 h 31"/>
                <a:gd name="T36" fmla="*/ 56 w 89"/>
                <a:gd name="T37" fmla="*/ 28 h 31"/>
                <a:gd name="T38" fmla="*/ 47 w 89"/>
                <a:gd name="T39" fmla="*/ 30 h 31"/>
                <a:gd name="T40" fmla="*/ 40 w 89"/>
                <a:gd name="T41" fmla="*/ 31 h 31"/>
                <a:gd name="T42" fmla="*/ 32 w 89"/>
                <a:gd name="T43" fmla="*/ 31 h 31"/>
                <a:gd name="T44" fmla="*/ 26 w 89"/>
                <a:gd name="T45" fmla="*/ 29 h 31"/>
                <a:gd name="T46" fmla="*/ 21 w 89"/>
                <a:gd name="T47" fmla="*/ 28 h 31"/>
                <a:gd name="T48" fmla="*/ 14 w 89"/>
                <a:gd name="T49" fmla="*/ 25 h 31"/>
                <a:gd name="T50" fmla="*/ 6 w 89"/>
                <a:gd name="T51" fmla="*/ 19 h 31"/>
                <a:gd name="T52" fmla="*/ 1 w 89"/>
                <a:gd name="T53" fmla="*/ 15 h 31"/>
                <a:gd name="T54" fmla="*/ 0 w 89"/>
                <a:gd name="T55" fmla="*/ 13 h 31"/>
                <a:gd name="T56" fmla="*/ 3 w 89"/>
                <a:gd name="T57" fmla="*/ 8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89"/>
                <a:gd name="T88" fmla="*/ 0 h 31"/>
                <a:gd name="T89" fmla="*/ 89 w 89"/>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89" h="31">
                  <a:moveTo>
                    <a:pt x="3" y="8"/>
                  </a:moveTo>
                  <a:lnTo>
                    <a:pt x="6" y="10"/>
                  </a:lnTo>
                  <a:lnTo>
                    <a:pt x="9" y="15"/>
                  </a:lnTo>
                  <a:lnTo>
                    <a:pt x="17" y="19"/>
                  </a:lnTo>
                  <a:lnTo>
                    <a:pt x="22" y="21"/>
                  </a:lnTo>
                  <a:lnTo>
                    <a:pt x="28" y="23"/>
                  </a:lnTo>
                  <a:lnTo>
                    <a:pt x="34" y="25"/>
                  </a:lnTo>
                  <a:lnTo>
                    <a:pt x="40" y="25"/>
                  </a:lnTo>
                  <a:lnTo>
                    <a:pt x="46" y="24"/>
                  </a:lnTo>
                  <a:lnTo>
                    <a:pt x="53" y="23"/>
                  </a:lnTo>
                  <a:lnTo>
                    <a:pt x="61" y="19"/>
                  </a:lnTo>
                  <a:lnTo>
                    <a:pt x="68" y="15"/>
                  </a:lnTo>
                  <a:lnTo>
                    <a:pt x="76" y="8"/>
                  </a:lnTo>
                  <a:lnTo>
                    <a:pt x="85" y="0"/>
                  </a:lnTo>
                  <a:lnTo>
                    <a:pt x="89" y="5"/>
                  </a:lnTo>
                  <a:lnTo>
                    <a:pt x="80" y="13"/>
                  </a:lnTo>
                  <a:lnTo>
                    <a:pt x="72" y="19"/>
                  </a:lnTo>
                  <a:lnTo>
                    <a:pt x="64" y="24"/>
                  </a:lnTo>
                  <a:lnTo>
                    <a:pt x="56" y="28"/>
                  </a:lnTo>
                  <a:lnTo>
                    <a:pt x="47" y="30"/>
                  </a:lnTo>
                  <a:lnTo>
                    <a:pt x="40" y="31"/>
                  </a:lnTo>
                  <a:lnTo>
                    <a:pt x="32" y="31"/>
                  </a:lnTo>
                  <a:lnTo>
                    <a:pt x="26" y="29"/>
                  </a:lnTo>
                  <a:lnTo>
                    <a:pt x="21" y="28"/>
                  </a:lnTo>
                  <a:lnTo>
                    <a:pt x="14" y="25"/>
                  </a:lnTo>
                  <a:lnTo>
                    <a:pt x="6" y="19"/>
                  </a:lnTo>
                  <a:lnTo>
                    <a:pt x="1" y="15"/>
                  </a:lnTo>
                  <a:lnTo>
                    <a:pt x="0" y="13"/>
                  </a:lnTo>
                  <a:lnTo>
                    <a:pt x="3" y="8"/>
                  </a:lnTo>
                  <a:close/>
                </a:path>
              </a:pathLst>
            </a:custGeom>
            <a:solidFill>
              <a:srgbClr val="C195DB"/>
            </a:solidFill>
            <a:ln w="9525">
              <a:noFill/>
              <a:round/>
              <a:headEnd/>
              <a:tailEnd/>
            </a:ln>
          </p:spPr>
          <p:txBody>
            <a:bodyPr/>
            <a:lstStyle/>
            <a:p>
              <a:endParaRPr lang="ru-RU"/>
            </a:p>
          </p:txBody>
        </p:sp>
        <p:sp>
          <p:nvSpPr>
            <p:cNvPr id="23301" name="Freeform 2174"/>
            <p:cNvSpPr>
              <a:spLocks/>
            </p:cNvSpPr>
            <p:nvPr/>
          </p:nvSpPr>
          <p:spPr bwMode="auto">
            <a:xfrm>
              <a:off x="3781" y="1047"/>
              <a:ext cx="431" cy="360"/>
            </a:xfrm>
            <a:custGeom>
              <a:avLst/>
              <a:gdLst>
                <a:gd name="T0" fmla="*/ 0 w 431"/>
                <a:gd name="T1" fmla="*/ 355 h 360"/>
                <a:gd name="T2" fmla="*/ 76 w 431"/>
                <a:gd name="T3" fmla="*/ 270 h 360"/>
                <a:gd name="T4" fmla="*/ 138 w 431"/>
                <a:gd name="T5" fmla="*/ 206 h 360"/>
                <a:gd name="T6" fmla="*/ 171 w 431"/>
                <a:gd name="T7" fmla="*/ 172 h 360"/>
                <a:gd name="T8" fmla="*/ 205 w 431"/>
                <a:gd name="T9" fmla="*/ 136 h 360"/>
                <a:gd name="T10" fmla="*/ 241 w 431"/>
                <a:gd name="T11" fmla="*/ 104 h 360"/>
                <a:gd name="T12" fmla="*/ 258 w 431"/>
                <a:gd name="T13" fmla="*/ 88 h 360"/>
                <a:gd name="T14" fmla="*/ 275 w 431"/>
                <a:gd name="T15" fmla="*/ 74 h 360"/>
                <a:gd name="T16" fmla="*/ 308 w 431"/>
                <a:gd name="T17" fmla="*/ 47 h 360"/>
                <a:gd name="T18" fmla="*/ 324 w 431"/>
                <a:gd name="T19" fmla="*/ 36 h 360"/>
                <a:gd name="T20" fmla="*/ 340 w 431"/>
                <a:gd name="T21" fmla="*/ 26 h 360"/>
                <a:gd name="T22" fmla="*/ 354 w 431"/>
                <a:gd name="T23" fmla="*/ 17 h 360"/>
                <a:gd name="T24" fmla="*/ 369 w 431"/>
                <a:gd name="T25" fmla="*/ 11 h 360"/>
                <a:gd name="T26" fmla="*/ 374 w 431"/>
                <a:gd name="T27" fmla="*/ 7 h 360"/>
                <a:gd name="T28" fmla="*/ 381 w 431"/>
                <a:gd name="T29" fmla="*/ 5 h 360"/>
                <a:gd name="T30" fmla="*/ 393 w 431"/>
                <a:gd name="T31" fmla="*/ 1 h 360"/>
                <a:gd name="T32" fmla="*/ 405 w 431"/>
                <a:gd name="T33" fmla="*/ 0 h 360"/>
                <a:gd name="T34" fmla="*/ 411 w 431"/>
                <a:gd name="T35" fmla="*/ 0 h 360"/>
                <a:gd name="T36" fmla="*/ 416 w 431"/>
                <a:gd name="T37" fmla="*/ 1 h 360"/>
                <a:gd name="T38" fmla="*/ 420 w 431"/>
                <a:gd name="T39" fmla="*/ 1 h 360"/>
                <a:gd name="T40" fmla="*/ 424 w 431"/>
                <a:gd name="T41" fmla="*/ 5 h 360"/>
                <a:gd name="T42" fmla="*/ 429 w 431"/>
                <a:gd name="T43" fmla="*/ 5 h 360"/>
                <a:gd name="T44" fmla="*/ 431 w 431"/>
                <a:gd name="T45" fmla="*/ 11 h 360"/>
                <a:gd name="T46" fmla="*/ 429 w 431"/>
                <a:gd name="T47" fmla="*/ 14 h 360"/>
                <a:gd name="T48" fmla="*/ 425 w 431"/>
                <a:gd name="T49" fmla="*/ 11 h 360"/>
                <a:gd name="T50" fmla="*/ 422 w 431"/>
                <a:gd name="T51" fmla="*/ 9 h 360"/>
                <a:gd name="T52" fmla="*/ 417 w 431"/>
                <a:gd name="T53" fmla="*/ 7 h 360"/>
                <a:gd name="T54" fmla="*/ 414 w 431"/>
                <a:gd name="T55" fmla="*/ 5 h 360"/>
                <a:gd name="T56" fmla="*/ 410 w 431"/>
                <a:gd name="T57" fmla="*/ 6 h 360"/>
                <a:gd name="T58" fmla="*/ 405 w 431"/>
                <a:gd name="T59" fmla="*/ 6 h 360"/>
                <a:gd name="T60" fmla="*/ 395 w 431"/>
                <a:gd name="T61" fmla="*/ 7 h 360"/>
                <a:gd name="T62" fmla="*/ 382 w 431"/>
                <a:gd name="T63" fmla="*/ 11 h 360"/>
                <a:gd name="T64" fmla="*/ 378 w 431"/>
                <a:gd name="T65" fmla="*/ 12 h 360"/>
                <a:gd name="T66" fmla="*/ 370 w 431"/>
                <a:gd name="T67" fmla="*/ 16 h 360"/>
                <a:gd name="T68" fmla="*/ 357 w 431"/>
                <a:gd name="T69" fmla="*/ 22 h 360"/>
                <a:gd name="T70" fmla="*/ 343 w 431"/>
                <a:gd name="T71" fmla="*/ 31 h 360"/>
                <a:gd name="T72" fmla="*/ 327 w 431"/>
                <a:gd name="T73" fmla="*/ 41 h 360"/>
                <a:gd name="T74" fmla="*/ 311 w 431"/>
                <a:gd name="T75" fmla="*/ 52 h 360"/>
                <a:gd name="T76" fmla="*/ 278 w 431"/>
                <a:gd name="T77" fmla="*/ 78 h 360"/>
                <a:gd name="T78" fmla="*/ 262 w 431"/>
                <a:gd name="T79" fmla="*/ 93 h 360"/>
                <a:gd name="T80" fmla="*/ 245 w 431"/>
                <a:gd name="T81" fmla="*/ 108 h 360"/>
                <a:gd name="T82" fmla="*/ 211 w 431"/>
                <a:gd name="T83" fmla="*/ 142 h 360"/>
                <a:gd name="T84" fmla="*/ 176 w 431"/>
                <a:gd name="T85" fmla="*/ 174 h 360"/>
                <a:gd name="T86" fmla="*/ 142 w 431"/>
                <a:gd name="T87" fmla="*/ 209 h 360"/>
                <a:gd name="T88" fmla="*/ 81 w 431"/>
                <a:gd name="T89" fmla="*/ 275 h 360"/>
                <a:gd name="T90" fmla="*/ 5 w 431"/>
                <a:gd name="T91" fmla="*/ 360 h 360"/>
                <a:gd name="T92" fmla="*/ 0 w 431"/>
                <a:gd name="T93" fmla="*/ 355 h 36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31"/>
                <a:gd name="T142" fmla="*/ 0 h 360"/>
                <a:gd name="T143" fmla="*/ 431 w 431"/>
                <a:gd name="T144" fmla="*/ 360 h 36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31" h="360">
                  <a:moveTo>
                    <a:pt x="0" y="355"/>
                  </a:moveTo>
                  <a:lnTo>
                    <a:pt x="76" y="270"/>
                  </a:lnTo>
                  <a:lnTo>
                    <a:pt x="138" y="206"/>
                  </a:lnTo>
                  <a:lnTo>
                    <a:pt x="171" y="172"/>
                  </a:lnTo>
                  <a:lnTo>
                    <a:pt x="205" y="136"/>
                  </a:lnTo>
                  <a:lnTo>
                    <a:pt x="241" y="104"/>
                  </a:lnTo>
                  <a:lnTo>
                    <a:pt x="258" y="88"/>
                  </a:lnTo>
                  <a:lnTo>
                    <a:pt x="275" y="74"/>
                  </a:lnTo>
                  <a:lnTo>
                    <a:pt x="308" y="47"/>
                  </a:lnTo>
                  <a:lnTo>
                    <a:pt x="324" y="36"/>
                  </a:lnTo>
                  <a:lnTo>
                    <a:pt x="340" y="26"/>
                  </a:lnTo>
                  <a:lnTo>
                    <a:pt x="354" y="17"/>
                  </a:lnTo>
                  <a:lnTo>
                    <a:pt x="369" y="11"/>
                  </a:lnTo>
                  <a:lnTo>
                    <a:pt x="374" y="7"/>
                  </a:lnTo>
                  <a:lnTo>
                    <a:pt x="381" y="5"/>
                  </a:lnTo>
                  <a:lnTo>
                    <a:pt x="393" y="1"/>
                  </a:lnTo>
                  <a:lnTo>
                    <a:pt x="405" y="0"/>
                  </a:lnTo>
                  <a:lnTo>
                    <a:pt x="411" y="0"/>
                  </a:lnTo>
                  <a:lnTo>
                    <a:pt x="416" y="1"/>
                  </a:lnTo>
                  <a:lnTo>
                    <a:pt x="420" y="1"/>
                  </a:lnTo>
                  <a:lnTo>
                    <a:pt x="424" y="5"/>
                  </a:lnTo>
                  <a:lnTo>
                    <a:pt x="429" y="5"/>
                  </a:lnTo>
                  <a:lnTo>
                    <a:pt x="431" y="11"/>
                  </a:lnTo>
                  <a:lnTo>
                    <a:pt x="429" y="14"/>
                  </a:lnTo>
                  <a:lnTo>
                    <a:pt x="425" y="11"/>
                  </a:lnTo>
                  <a:lnTo>
                    <a:pt x="422" y="9"/>
                  </a:lnTo>
                  <a:lnTo>
                    <a:pt x="417" y="7"/>
                  </a:lnTo>
                  <a:lnTo>
                    <a:pt x="414" y="5"/>
                  </a:lnTo>
                  <a:lnTo>
                    <a:pt x="410" y="6"/>
                  </a:lnTo>
                  <a:lnTo>
                    <a:pt x="405" y="6"/>
                  </a:lnTo>
                  <a:lnTo>
                    <a:pt x="395" y="7"/>
                  </a:lnTo>
                  <a:lnTo>
                    <a:pt x="382" y="11"/>
                  </a:lnTo>
                  <a:lnTo>
                    <a:pt x="378" y="12"/>
                  </a:lnTo>
                  <a:lnTo>
                    <a:pt x="370" y="16"/>
                  </a:lnTo>
                  <a:lnTo>
                    <a:pt x="357" y="22"/>
                  </a:lnTo>
                  <a:lnTo>
                    <a:pt x="343" y="31"/>
                  </a:lnTo>
                  <a:lnTo>
                    <a:pt x="327" y="41"/>
                  </a:lnTo>
                  <a:lnTo>
                    <a:pt x="311" y="52"/>
                  </a:lnTo>
                  <a:lnTo>
                    <a:pt x="278" y="78"/>
                  </a:lnTo>
                  <a:lnTo>
                    <a:pt x="262" y="93"/>
                  </a:lnTo>
                  <a:lnTo>
                    <a:pt x="245" y="108"/>
                  </a:lnTo>
                  <a:lnTo>
                    <a:pt x="211" y="142"/>
                  </a:lnTo>
                  <a:lnTo>
                    <a:pt x="176" y="174"/>
                  </a:lnTo>
                  <a:lnTo>
                    <a:pt x="142" y="209"/>
                  </a:lnTo>
                  <a:lnTo>
                    <a:pt x="81" y="275"/>
                  </a:lnTo>
                  <a:lnTo>
                    <a:pt x="5" y="360"/>
                  </a:lnTo>
                  <a:lnTo>
                    <a:pt x="0" y="355"/>
                  </a:lnTo>
                  <a:close/>
                </a:path>
              </a:pathLst>
            </a:custGeom>
            <a:solidFill>
              <a:srgbClr val="C195DB"/>
            </a:solidFill>
            <a:ln w="9525">
              <a:noFill/>
              <a:round/>
              <a:headEnd/>
              <a:tailEnd/>
            </a:ln>
          </p:spPr>
          <p:txBody>
            <a:bodyPr/>
            <a:lstStyle/>
            <a:p>
              <a:endParaRPr lang="ru-RU"/>
            </a:p>
          </p:txBody>
        </p:sp>
        <p:sp>
          <p:nvSpPr>
            <p:cNvPr id="23302" name="Freeform 2175"/>
            <p:cNvSpPr>
              <a:spLocks/>
            </p:cNvSpPr>
            <p:nvPr/>
          </p:nvSpPr>
          <p:spPr bwMode="auto">
            <a:xfrm>
              <a:off x="3784" y="1405"/>
              <a:ext cx="6" cy="3"/>
            </a:xfrm>
            <a:custGeom>
              <a:avLst/>
              <a:gdLst>
                <a:gd name="T0" fmla="*/ 6 w 6"/>
                <a:gd name="T1" fmla="*/ 3 h 3"/>
                <a:gd name="T2" fmla="*/ 0 w 6"/>
                <a:gd name="T3" fmla="*/ 0 h 3"/>
                <a:gd name="T4" fmla="*/ 6 w 6"/>
                <a:gd name="T5" fmla="*/ 3 h 3"/>
                <a:gd name="T6" fmla="*/ 0 60000 65536"/>
                <a:gd name="T7" fmla="*/ 0 60000 65536"/>
                <a:gd name="T8" fmla="*/ 0 60000 65536"/>
                <a:gd name="T9" fmla="*/ 0 w 6"/>
                <a:gd name="T10" fmla="*/ 0 h 3"/>
                <a:gd name="T11" fmla="*/ 6 w 6"/>
                <a:gd name="T12" fmla="*/ 3 h 3"/>
              </a:gdLst>
              <a:ahLst/>
              <a:cxnLst>
                <a:cxn ang="T6">
                  <a:pos x="T0" y="T1"/>
                </a:cxn>
                <a:cxn ang="T7">
                  <a:pos x="T2" y="T3"/>
                </a:cxn>
                <a:cxn ang="T8">
                  <a:pos x="T4" y="T5"/>
                </a:cxn>
              </a:cxnLst>
              <a:rect l="T9" t="T10" r="T11" b="T12"/>
              <a:pathLst>
                <a:path w="6" h="3">
                  <a:moveTo>
                    <a:pt x="6" y="3"/>
                  </a:moveTo>
                  <a:lnTo>
                    <a:pt x="0" y="0"/>
                  </a:lnTo>
                  <a:lnTo>
                    <a:pt x="6" y="3"/>
                  </a:lnTo>
                  <a:close/>
                </a:path>
              </a:pathLst>
            </a:custGeom>
            <a:solidFill>
              <a:srgbClr val="C195DB"/>
            </a:solidFill>
            <a:ln w="9525">
              <a:noFill/>
              <a:round/>
              <a:headEnd/>
              <a:tailEnd/>
            </a:ln>
          </p:spPr>
          <p:txBody>
            <a:bodyPr/>
            <a:lstStyle/>
            <a:p>
              <a:endParaRPr lang="ru-RU"/>
            </a:p>
          </p:txBody>
        </p:sp>
        <p:sp>
          <p:nvSpPr>
            <p:cNvPr id="23303" name="Freeform 2176"/>
            <p:cNvSpPr>
              <a:spLocks/>
            </p:cNvSpPr>
            <p:nvPr/>
          </p:nvSpPr>
          <p:spPr bwMode="auto">
            <a:xfrm>
              <a:off x="3808" y="1057"/>
              <a:ext cx="413" cy="384"/>
            </a:xfrm>
            <a:custGeom>
              <a:avLst/>
              <a:gdLst>
                <a:gd name="T0" fmla="*/ 406 w 413"/>
                <a:gd name="T1" fmla="*/ 0 h 384"/>
                <a:gd name="T2" fmla="*/ 408 w 413"/>
                <a:gd name="T3" fmla="*/ 3 h 384"/>
                <a:gd name="T4" fmla="*/ 411 w 413"/>
                <a:gd name="T5" fmla="*/ 7 h 384"/>
                <a:gd name="T6" fmla="*/ 413 w 413"/>
                <a:gd name="T7" fmla="*/ 13 h 384"/>
                <a:gd name="T8" fmla="*/ 413 w 413"/>
                <a:gd name="T9" fmla="*/ 17 h 384"/>
                <a:gd name="T10" fmla="*/ 413 w 413"/>
                <a:gd name="T11" fmla="*/ 22 h 384"/>
                <a:gd name="T12" fmla="*/ 413 w 413"/>
                <a:gd name="T13" fmla="*/ 26 h 384"/>
                <a:gd name="T14" fmla="*/ 410 w 413"/>
                <a:gd name="T15" fmla="*/ 38 h 384"/>
                <a:gd name="T16" fmla="*/ 405 w 413"/>
                <a:gd name="T17" fmla="*/ 50 h 384"/>
                <a:gd name="T18" fmla="*/ 397 w 413"/>
                <a:gd name="T19" fmla="*/ 62 h 384"/>
                <a:gd name="T20" fmla="*/ 389 w 413"/>
                <a:gd name="T21" fmla="*/ 75 h 384"/>
                <a:gd name="T22" fmla="*/ 378 w 413"/>
                <a:gd name="T23" fmla="*/ 88 h 384"/>
                <a:gd name="T24" fmla="*/ 351 w 413"/>
                <a:gd name="T25" fmla="*/ 117 h 384"/>
                <a:gd name="T26" fmla="*/ 337 w 413"/>
                <a:gd name="T27" fmla="*/ 132 h 384"/>
                <a:gd name="T28" fmla="*/ 320 w 413"/>
                <a:gd name="T29" fmla="*/ 147 h 384"/>
                <a:gd name="T30" fmla="*/ 303 w 413"/>
                <a:gd name="T31" fmla="*/ 163 h 384"/>
                <a:gd name="T32" fmla="*/ 285 w 413"/>
                <a:gd name="T33" fmla="*/ 179 h 384"/>
                <a:gd name="T34" fmla="*/ 247 w 413"/>
                <a:gd name="T35" fmla="*/ 209 h 384"/>
                <a:gd name="T36" fmla="*/ 207 w 413"/>
                <a:gd name="T37" fmla="*/ 239 h 384"/>
                <a:gd name="T38" fmla="*/ 169 w 413"/>
                <a:gd name="T39" fmla="*/ 269 h 384"/>
                <a:gd name="T40" fmla="*/ 132 w 413"/>
                <a:gd name="T41" fmla="*/ 296 h 384"/>
                <a:gd name="T42" fmla="*/ 95 w 413"/>
                <a:gd name="T43" fmla="*/ 322 h 384"/>
                <a:gd name="T44" fmla="*/ 5 w 413"/>
                <a:gd name="T45" fmla="*/ 384 h 384"/>
                <a:gd name="T46" fmla="*/ 0 w 413"/>
                <a:gd name="T47" fmla="*/ 379 h 384"/>
                <a:gd name="T48" fmla="*/ 92 w 413"/>
                <a:gd name="T49" fmla="*/ 317 h 384"/>
                <a:gd name="T50" fmla="*/ 126 w 413"/>
                <a:gd name="T51" fmla="*/ 292 h 384"/>
                <a:gd name="T52" fmla="*/ 164 w 413"/>
                <a:gd name="T53" fmla="*/ 265 h 384"/>
                <a:gd name="T54" fmla="*/ 204 w 413"/>
                <a:gd name="T55" fmla="*/ 235 h 384"/>
                <a:gd name="T56" fmla="*/ 244 w 413"/>
                <a:gd name="T57" fmla="*/ 205 h 384"/>
                <a:gd name="T58" fmla="*/ 282 w 413"/>
                <a:gd name="T59" fmla="*/ 174 h 384"/>
                <a:gd name="T60" fmla="*/ 299 w 413"/>
                <a:gd name="T61" fmla="*/ 158 h 384"/>
                <a:gd name="T62" fmla="*/ 316 w 413"/>
                <a:gd name="T63" fmla="*/ 143 h 384"/>
                <a:gd name="T64" fmla="*/ 333 w 413"/>
                <a:gd name="T65" fmla="*/ 128 h 384"/>
                <a:gd name="T66" fmla="*/ 346 w 413"/>
                <a:gd name="T67" fmla="*/ 114 h 384"/>
                <a:gd name="T68" fmla="*/ 373 w 413"/>
                <a:gd name="T69" fmla="*/ 85 h 384"/>
                <a:gd name="T70" fmla="*/ 384 w 413"/>
                <a:gd name="T71" fmla="*/ 71 h 384"/>
                <a:gd name="T72" fmla="*/ 393 w 413"/>
                <a:gd name="T73" fmla="*/ 58 h 384"/>
                <a:gd name="T74" fmla="*/ 400 w 413"/>
                <a:gd name="T75" fmla="*/ 47 h 384"/>
                <a:gd name="T76" fmla="*/ 405 w 413"/>
                <a:gd name="T77" fmla="*/ 36 h 384"/>
                <a:gd name="T78" fmla="*/ 406 w 413"/>
                <a:gd name="T79" fmla="*/ 26 h 384"/>
                <a:gd name="T80" fmla="*/ 408 w 413"/>
                <a:gd name="T81" fmla="*/ 22 h 384"/>
                <a:gd name="T82" fmla="*/ 406 w 413"/>
                <a:gd name="T83" fmla="*/ 17 h 384"/>
                <a:gd name="T84" fmla="*/ 406 w 413"/>
                <a:gd name="T85" fmla="*/ 13 h 384"/>
                <a:gd name="T86" fmla="*/ 405 w 413"/>
                <a:gd name="T87" fmla="*/ 9 h 384"/>
                <a:gd name="T88" fmla="*/ 403 w 413"/>
                <a:gd name="T89" fmla="*/ 6 h 384"/>
                <a:gd name="T90" fmla="*/ 402 w 413"/>
                <a:gd name="T91" fmla="*/ 3 h 384"/>
                <a:gd name="T92" fmla="*/ 406 w 413"/>
                <a:gd name="T93" fmla="*/ 0 h 38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13"/>
                <a:gd name="T142" fmla="*/ 0 h 384"/>
                <a:gd name="T143" fmla="*/ 413 w 413"/>
                <a:gd name="T144" fmla="*/ 384 h 38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13" h="384">
                  <a:moveTo>
                    <a:pt x="406" y="0"/>
                  </a:moveTo>
                  <a:lnTo>
                    <a:pt x="408" y="3"/>
                  </a:lnTo>
                  <a:lnTo>
                    <a:pt x="411" y="7"/>
                  </a:lnTo>
                  <a:lnTo>
                    <a:pt x="413" y="13"/>
                  </a:lnTo>
                  <a:lnTo>
                    <a:pt x="413" y="17"/>
                  </a:lnTo>
                  <a:lnTo>
                    <a:pt x="413" y="22"/>
                  </a:lnTo>
                  <a:lnTo>
                    <a:pt x="413" y="26"/>
                  </a:lnTo>
                  <a:lnTo>
                    <a:pt x="410" y="38"/>
                  </a:lnTo>
                  <a:lnTo>
                    <a:pt x="405" y="50"/>
                  </a:lnTo>
                  <a:lnTo>
                    <a:pt x="397" y="62"/>
                  </a:lnTo>
                  <a:lnTo>
                    <a:pt x="389" y="75"/>
                  </a:lnTo>
                  <a:lnTo>
                    <a:pt x="378" y="88"/>
                  </a:lnTo>
                  <a:lnTo>
                    <a:pt x="351" y="117"/>
                  </a:lnTo>
                  <a:lnTo>
                    <a:pt x="337" y="132"/>
                  </a:lnTo>
                  <a:lnTo>
                    <a:pt x="320" y="147"/>
                  </a:lnTo>
                  <a:lnTo>
                    <a:pt x="303" y="163"/>
                  </a:lnTo>
                  <a:lnTo>
                    <a:pt x="285" y="179"/>
                  </a:lnTo>
                  <a:lnTo>
                    <a:pt x="247" y="209"/>
                  </a:lnTo>
                  <a:lnTo>
                    <a:pt x="207" y="239"/>
                  </a:lnTo>
                  <a:lnTo>
                    <a:pt x="169" y="269"/>
                  </a:lnTo>
                  <a:lnTo>
                    <a:pt x="132" y="296"/>
                  </a:lnTo>
                  <a:lnTo>
                    <a:pt x="95" y="322"/>
                  </a:lnTo>
                  <a:lnTo>
                    <a:pt x="5" y="384"/>
                  </a:lnTo>
                  <a:lnTo>
                    <a:pt x="0" y="379"/>
                  </a:lnTo>
                  <a:lnTo>
                    <a:pt x="92" y="317"/>
                  </a:lnTo>
                  <a:lnTo>
                    <a:pt x="126" y="292"/>
                  </a:lnTo>
                  <a:lnTo>
                    <a:pt x="164" y="265"/>
                  </a:lnTo>
                  <a:lnTo>
                    <a:pt x="204" y="235"/>
                  </a:lnTo>
                  <a:lnTo>
                    <a:pt x="244" y="205"/>
                  </a:lnTo>
                  <a:lnTo>
                    <a:pt x="282" y="174"/>
                  </a:lnTo>
                  <a:lnTo>
                    <a:pt x="299" y="158"/>
                  </a:lnTo>
                  <a:lnTo>
                    <a:pt x="316" y="143"/>
                  </a:lnTo>
                  <a:lnTo>
                    <a:pt x="333" y="128"/>
                  </a:lnTo>
                  <a:lnTo>
                    <a:pt x="346" y="114"/>
                  </a:lnTo>
                  <a:lnTo>
                    <a:pt x="373" y="85"/>
                  </a:lnTo>
                  <a:lnTo>
                    <a:pt x="384" y="71"/>
                  </a:lnTo>
                  <a:lnTo>
                    <a:pt x="393" y="58"/>
                  </a:lnTo>
                  <a:lnTo>
                    <a:pt x="400" y="47"/>
                  </a:lnTo>
                  <a:lnTo>
                    <a:pt x="405" y="36"/>
                  </a:lnTo>
                  <a:lnTo>
                    <a:pt x="406" y="26"/>
                  </a:lnTo>
                  <a:lnTo>
                    <a:pt x="408" y="22"/>
                  </a:lnTo>
                  <a:lnTo>
                    <a:pt x="406" y="17"/>
                  </a:lnTo>
                  <a:lnTo>
                    <a:pt x="406" y="13"/>
                  </a:lnTo>
                  <a:lnTo>
                    <a:pt x="405" y="9"/>
                  </a:lnTo>
                  <a:lnTo>
                    <a:pt x="403" y="6"/>
                  </a:lnTo>
                  <a:lnTo>
                    <a:pt x="402" y="3"/>
                  </a:lnTo>
                  <a:lnTo>
                    <a:pt x="406" y="0"/>
                  </a:lnTo>
                  <a:close/>
                </a:path>
              </a:pathLst>
            </a:custGeom>
            <a:solidFill>
              <a:srgbClr val="C195DB"/>
            </a:solidFill>
            <a:ln w="9525">
              <a:noFill/>
              <a:round/>
              <a:headEnd/>
              <a:tailEnd/>
            </a:ln>
          </p:spPr>
          <p:txBody>
            <a:bodyPr/>
            <a:lstStyle/>
            <a:p>
              <a:endParaRPr lang="ru-RU"/>
            </a:p>
          </p:txBody>
        </p:sp>
        <p:sp>
          <p:nvSpPr>
            <p:cNvPr id="23304" name="Freeform 2177"/>
            <p:cNvSpPr>
              <a:spLocks/>
            </p:cNvSpPr>
            <p:nvPr/>
          </p:nvSpPr>
          <p:spPr bwMode="auto">
            <a:xfrm>
              <a:off x="4210" y="1057"/>
              <a:ext cx="4" cy="3"/>
            </a:xfrm>
            <a:custGeom>
              <a:avLst/>
              <a:gdLst>
                <a:gd name="T0" fmla="*/ 2 w 4"/>
                <a:gd name="T1" fmla="*/ 0 h 3"/>
                <a:gd name="T2" fmla="*/ 4 w 4"/>
                <a:gd name="T3" fmla="*/ 0 h 3"/>
                <a:gd name="T4" fmla="*/ 0 w 4"/>
                <a:gd name="T5" fmla="*/ 3 h 3"/>
                <a:gd name="T6" fmla="*/ 2 w 4"/>
                <a:gd name="T7" fmla="*/ 0 h 3"/>
                <a:gd name="T8" fmla="*/ 0 60000 65536"/>
                <a:gd name="T9" fmla="*/ 0 60000 65536"/>
                <a:gd name="T10" fmla="*/ 0 60000 65536"/>
                <a:gd name="T11" fmla="*/ 0 60000 65536"/>
                <a:gd name="T12" fmla="*/ 0 w 4"/>
                <a:gd name="T13" fmla="*/ 0 h 3"/>
                <a:gd name="T14" fmla="*/ 4 w 4"/>
                <a:gd name="T15" fmla="*/ 3 h 3"/>
              </a:gdLst>
              <a:ahLst/>
              <a:cxnLst>
                <a:cxn ang="T8">
                  <a:pos x="T0" y="T1"/>
                </a:cxn>
                <a:cxn ang="T9">
                  <a:pos x="T2" y="T3"/>
                </a:cxn>
                <a:cxn ang="T10">
                  <a:pos x="T4" y="T5"/>
                </a:cxn>
                <a:cxn ang="T11">
                  <a:pos x="T6" y="T7"/>
                </a:cxn>
              </a:cxnLst>
              <a:rect l="T12" t="T13" r="T14" b="T15"/>
              <a:pathLst>
                <a:path w="4" h="3">
                  <a:moveTo>
                    <a:pt x="2" y="0"/>
                  </a:moveTo>
                  <a:lnTo>
                    <a:pt x="4" y="0"/>
                  </a:lnTo>
                  <a:lnTo>
                    <a:pt x="0" y="3"/>
                  </a:lnTo>
                  <a:lnTo>
                    <a:pt x="2" y="0"/>
                  </a:lnTo>
                  <a:close/>
                </a:path>
              </a:pathLst>
            </a:custGeom>
            <a:solidFill>
              <a:srgbClr val="C195DB"/>
            </a:solidFill>
            <a:ln w="9525">
              <a:noFill/>
              <a:round/>
              <a:headEnd/>
              <a:tailEnd/>
            </a:ln>
          </p:spPr>
          <p:txBody>
            <a:bodyPr/>
            <a:lstStyle/>
            <a:p>
              <a:endParaRPr lang="ru-RU"/>
            </a:p>
          </p:txBody>
        </p:sp>
        <p:sp>
          <p:nvSpPr>
            <p:cNvPr id="23305" name="Freeform 2178"/>
            <p:cNvSpPr>
              <a:spLocks/>
            </p:cNvSpPr>
            <p:nvPr/>
          </p:nvSpPr>
          <p:spPr bwMode="auto">
            <a:xfrm>
              <a:off x="3783" y="1435"/>
              <a:ext cx="33" cy="85"/>
            </a:xfrm>
            <a:custGeom>
              <a:avLst/>
              <a:gdLst>
                <a:gd name="T0" fmla="*/ 33 w 33"/>
                <a:gd name="T1" fmla="*/ 6 h 85"/>
                <a:gd name="T2" fmla="*/ 23 w 33"/>
                <a:gd name="T3" fmla="*/ 12 h 85"/>
                <a:gd name="T4" fmla="*/ 17 w 33"/>
                <a:gd name="T5" fmla="*/ 19 h 85"/>
                <a:gd name="T6" fmla="*/ 13 w 33"/>
                <a:gd name="T7" fmla="*/ 26 h 85"/>
                <a:gd name="T8" fmla="*/ 9 w 33"/>
                <a:gd name="T9" fmla="*/ 32 h 85"/>
                <a:gd name="T10" fmla="*/ 6 w 33"/>
                <a:gd name="T11" fmla="*/ 38 h 85"/>
                <a:gd name="T12" fmla="*/ 4 w 33"/>
                <a:gd name="T13" fmla="*/ 44 h 85"/>
                <a:gd name="T14" fmla="*/ 4 w 33"/>
                <a:gd name="T15" fmla="*/ 50 h 85"/>
                <a:gd name="T16" fmla="*/ 6 w 33"/>
                <a:gd name="T17" fmla="*/ 55 h 85"/>
                <a:gd name="T18" fmla="*/ 9 w 33"/>
                <a:gd name="T19" fmla="*/ 66 h 85"/>
                <a:gd name="T20" fmla="*/ 13 w 33"/>
                <a:gd name="T21" fmla="*/ 74 h 85"/>
                <a:gd name="T22" fmla="*/ 19 w 33"/>
                <a:gd name="T23" fmla="*/ 80 h 85"/>
                <a:gd name="T24" fmla="*/ 14 w 33"/>
                <a:gd name="T25" fmla="*/ 85 h 85"/>
                <a:gd name="T26" fmla="*/ 8 w 33"/>
                <a:gd name="T27" fmla="*/ 77 h 85"/>
                <a:gd name="T28" fmla="*/ 2 w 33"/>
                <a:gd name="T29" fmla="*/ 67 h 85"/>
                <a:gd name="T30" fmla="*/ 0 w 33"/>
                <a:gd name="T31" fmla="*/ 56 h 85"/>
                <a:gd name="T32" fmla="*/ 0 w 33"/>
                <a:gd name="T33" fmla="*/ 50 h 85"/>
                <a:gd name="T34" fmla="*/ 0 w 33"/>
                <a:gd name="T35" fmla="*/ 44 h 85"/>
                <a:gd name="T36" fmla="*/ 0 w 33"/>
                <a:gd name="T37" fmla="*/ 36 h 85"/>
                <a:gd name="T38" fmla="*/ 2 w 33"/>
                <a:gd name="T39" fmla="*/ 30 h 85"/>
                <a:gd name="T40" fmla="*/ 6 w 33"/>
                <a:gd name="T41" fmla="*/ 23 h 85"/>
                <a:gd name="T42" fmla="*/ 13 w 33"/>
                <a:gd name="T43" fmla="*/ 15 h 85"/>
                <a:gd name="T44" fmla="*/ 20 w 33"/>
                <a:gd name="T45" fmla="*/ 7 h 85"/>
                <a:gd name="T46" fmla="*/ 28 w 33"/>
                <a:gd name="T47" fmla="*/ 0 h 85"/>
                <a:gd name="T48" fmla="*/ 33 w 33"/>
                <a:gd name="T49" fmla="*/ 6 h 8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3"/>
                <a:gd name="T76" fmla="*/ 0 h 85"/>
                <a:gd name="T77" fmla="*/ 33 w 33"/>
                <a:gd name="T78" fmla="*/ 85 h 8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3" h="85">
                  <a:moveTo>
                    <a:pt x="33" y="6"/>
                  </a:moveTo>
                  <a:lnTo>
                    <a:pt x="23" y="12"/>
                  </a:lnTo>
                  <a:lnTo>
                    <a:pt x="17" y="19"/>
                  </a:lnTo>
                  <a:lnTo>
                    <a:pt x="13" y="26"/>
                  </a:lnTo>
                  <a:lnTo>
                    <a:pt x="9" y="32"/>
                  </a:lnTo>
                  <a:lnTo>
                    <a:pt x="6" y="38"/>
                  </a:lnTo>
                  <a:lnTo>
                    <a:pt x="4" y="44"/>
                  </a:lnTo>
                  <a:lnTo>
                    <a:pt x="4" y="50"/>
                  </a:lnTo>
                  <a:lnTo>
                    <a:pt x="6" y="55"/>
                  </a:lnTo>
                  <a:lnTo>
                    <a:pt x="9" y="66"/>
                  </a:lnTo>
                  <a:lnTo>
                    <a:pt x="13" y="74"/>
                  </a:lnTo>
                  <a:lnTo>
                    <a:pt x="19" y="80"/>
                  </a:lnTo>
                  <a:lnTo>
                    <a:pt x="14" y="85"/>
                  </a:lnTo>
                  <a:lnTo>
                    <a:pt x="8" y="77"/>
                  </a:lnTo>
                  <a:lnTo>
                    <a:pt x="2" y="67"/>
                  </a:lnTo>
                  <a:lnTo>
                    <a:pt x="0" y="56"/>
                  </a:lnTo>
                  <a:lnTo>
                    <a:pt x="0" y="50"/>
                  </a:lnTo>
                  <a:lnTo>
                    <a:pt x="0" y="44"/>
                  </a:lnTo>
                  <a:lnTo>
                    <a:pt x="0" y="36"/>
                  </a:lnTo>
                  <a:lnTo>
                    <a:pt x="2" y="30"/>
                  </a:lnTo>
                  <a:lnTo>
                    <a:pt x="6" y="23"/>
                  </a:lnTo>
                  <a:lnTo>
                    <a:pt x="13" y="15"/>
                  </a:lnTo>
                  <a:lnTo>
                    <a:pt x="20" y="7"/>
                  </a:lnTo>
                  <a:lnTo>
                    <a:pt x="28" y="0"/>
                  </a:lnTo>
                  <a:lnTo>
                    <a:pt x="33" y="6"/>
                  </a:lnTo>
                  <a:close/>
                </a:path>
              </a:pathLst>
            </a:custGeom>
            <a:solidFill>
              <a:srgbClr val="C195DB"/>
            </a:solidFill>
            <a:ln w="9525">
              <a:noFill/>
              <a:round/>
              <a:headEnd/>
              <a:tailEnd/>
            </a:ln>
          </p:spPr>
          <p:txBody>
            <a:bodyPr/>
            <a:lstStyle/>
            <a:p>
              <a:endParaRPr lang="ru-RU"/>
            </a:p>
          </p:txBody>
        </p:sp>
        <p:sp>
          <p:nvSpPr>
            <p:cNvPr id="23306" name="Freeform 2179"/>
            <p:cNvSpPr>
              <a:spLocks/>
            </p:cNvSpPr>
            <p:nvPr/>
          </p:nvSpPr>
          <p:spPr bwMode="auto">
            <a:xfrm>
              <a:off x="3809" y="1435"/>
              <a:ext cx="5" cy="6"/>
            </a:xfrm>
            <a:custGeom>
              <a:avLst/>
              <a:gdLst>
                <a:gd name="T0" fmla="*/ 0 w 5"/>
                <a:gd name="T1" fmla="*/ 0 h 6"/>
                <a:gd name="T2" fmla="*/ 5 w 5"/>
                <a:gd name="T3" fmla="*/ 6 h 6"/>
                <a:gd name="T4" fmla="*/ 0 w 5"/>
                <a:gd name="T5" fmla="*/ 0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0" y="0"/>
                  </a:moveTo>
                  <a:lnTo>
                    <a:pt x="5" y="6"/>
                  </a:lnTo>
                  <a:lnTo>
                    <a:pt x="0" y="0"/>
                  </a:lnTo>
                  <a:close/>
                </a:path>
              </a:pathLst>
            </a:custGeom>
            <a:solidFill>
              <a:srgbClr val="C195DB"/>
            </a:solidFill>
            <a:ln w="9525">
              <a:noFill/>
              <a:round/>
              <a:headEnd/>
              <a:tailEnd/>
            </a:ln>
          </p:spPr>
          <p:txBody>
            <a:bodyPr/>
            <a:lstStyle/>
            <a:p>
              <a:endParaRPr lang="ru-RU"/>
            </a:p>
          </p:txBody>
        </p:sp>
        <p:sp>
          <p:nvSpPr>
            <p:cNvPr id="23307" name="Freeform 2180"/>
            <p:cNvSpPr>
              <a:spLocks/>
            </p:cNvSpPr>
            <p:nvPr/>
          </p:nvSpPr>
          <p:spPr bwMode="auto">
            <a:xfrm>
              <a:off x="3750" y="2980"/>
              <a:ext cx="475" cy="418"/>
            </a:xfrm>
            <a:custGeom>
              <a:avLst/>
              <a:gdLst>
                <a:gd name="T0" fmla="*/ 0 w 475"/>
                <a:gd name="T1" fmla="*/ 0 h 418"/>
                <a:gd name="T2" fmla="*/ 24 w 475"/>
                <a:gd name="T3" fmla="*/ 15 h 418"/>
                <a:gd name="T4" fmla="*/ 85 w 475"/>
                <a:gd name="T5" fmla="*/ 51 h 418"/>
                <a:gd name="T6" fmla="*/ 169 w 475"/>
                <a:gd name="T7" fmla="*/ 106 h 418"/>
                <a:gd name="T8" fmla="*/ 217 w 475"/>
                <a:gd name="T9" fmla="*/ 135 h 418"/>
                <a:gd name="T10" fmla="*/ 264 w 475"/>
                <a:gd name="T11" fmla="*/ 171 h 418"/>
                <a:gd name="T12" fmla="*/ 311 w 475"/>
                <a:gd name="T13" fmla="*/ 204 h 418"/>
                <a:gd name="T14" fmla="*/ 334 w 475"/>
                <a:gd name="T15" fmla="*/ 221 h 418"/>
                <a:gd name="T16" fmla="*/ 356 w 475"/>
                <a:gd name="T17" fmla="*/ 238 h 418"/>
                <a:gd name="T18" fmla="*/ 377 w 475"/>
                <a:gd name="T19" fmla="*/ 255 h 418"/>
                <a:gd name="T20" fmla="*/ 396 w 475"/>
                <a:gd name="T21" fmla="*/ 273 h 418"/>
                <a:gd name="T22" fmla="*/ 413 w 475"/>
                <a:gd name="T23" fmla="*/ 289 h 418"/>
                <a:gd name="T24" fmla="*/ 420 w 475"/>
                <a:gd name="T25" fmla="*/ 297 h 418"/>
                <a:gd name="T26" fmla="*/ 428 w 475"/>
                <a:gd name="T27" fmla="*/ 306 h 418"/>
                <a:gd name="T28" fmla="*/ 436 w 475"/>
                <a:gd name="T29" fmla="*/ 314 h 418"/>
                <a:gd name="T30" fmla="*/ 443 w 475"/>
                <a:gd name="T31" fmla="*/ 320 h 418"/>
                <a:gd name="T32" fmla="*/ 454 w 475"/>
                <a:gd name="T33" fmla="*/ 336 h 418"/>
                <a:gd name="T34" fmla="*/ 463 w 475"/>
                <a:gd name="T35" fmla="*/ 350 h 418"/>
                <a:gd name="T36" fmla="*/ 470 w 475"/>
                <a:gd name="T37" fmla="*/ 363 h 418"/>
                <a:gd name="T38" fmla="*/ 475 w 475"/>
                <a:gd name="T39" fmla="*/ 375 h 418"/>
                <a:gd name="T40" fmla="*/ 475 w 475"/>
                <a:gd name="T41" fmla="*/ 382 h 418"/>
                <a:gd name="T42" fmla="*/ 475 w 475"/>
                <a:gd name="T43" fmla="*/ 388 h 418"/>
                <a:gd name="T44" fmla="*/ 475 w 475"/>
                <a:gd name="T45" fmla="*/ 393 h 418"/>
                <a:gd name="T46" fmla="*/ 473 w 475"/>
                <a:gd name="T47" fmla="*/ 398 h 418"/>
                <a:gd name="T48" fmla="*/ 470 w 475"/>
                <a:gd name="T49" fmla="*/ 403 h 418"/>
                <a:gd name="T50" fmla="*/ 466 w 475"/>
                <a:gd name="T51" fmla="*/ 407 h 418"/>
                <a:gd name="T52" fmla="*/ 462 w 475"/>
                <a:gd name="T53" fmla="*/ 411 h 418"/>
                <a:gd name="T54" fmla="*/ 458 w 475"/>
                <a:gd name="T55" fmla="*/ 414 h 418"/>
                <a:gd name="T56" fmla="*/ 454 w 475"/>
                <a:gd name="T57" fmla="*/ 415 h 418"/>
                <a:gd name="T58" fmla="*/ 447 w 475"/>
                <a:gd name="T59" fmla="*/ 417 h 418"/>
                <a:gd name="T60" fmla="*/ 443 w 475"/>
                <a:gd name="T61" fmla="*/ 418 h 418"/>
                <a:gd name="T62" fmla="*/ 436 w 475"/>
                <a:gd name="T63" fmla="*/ 417 h 418"/>
                <a:gd name="T64" fmla="*/ 424 w 475"/>
                <a:gd name="T65" fmla="*/ 415 h 418"/>
                <a:gd name="T66" fmla="*/ 416 w 475"/>
                <a:gd name="T67" fmla="*/ 412 h 418"/>
                <a:gd name="T68" fmla="*/ 408 w 475"/>
                <a:gd name="T69" fmla="*/ 411 h 418"/>
                <a:gd name="T70" fmla="*/ 402 w 475"/>
                <a:gd name="T71" fmla="*/ 406 h 418"/>
                <a:gd name="T72" fmla="*/ 394 w 475"/>
                <a:gd name="T73" fmla="*/ 403 h 418"/>
                <a:gd name="T74" fmla="*/ 386 w 475"/>
                <a:gd name="T75" fmla="*/ 398 h 418"/>
                <a:gd name="T76" fmla="*/ 377 w 475"/>
                <a:gd name="T77" fmla="*/ 394 h 418"/>
                <a:gd name="T78" fmla="*/ 359 w 475"/>
                <a:gd name="T79" fmla="*/ 381 h 418"/>
                <a:gd name="T80" fmla="*/ 323 w 475"/>
                <a:gd name="T81" fmla="*/ 352 h 418"/>
                <a:gd name="T82" fmla="*/ 283 w 475"/>
                <a:gd name="T83" fmla="*/ 317 h 418"/>
                <a:gd name="T84" fmla="*/ 263 w 475"/>
                <a:gd name="T85" fmla="*/ 299 h 418"/>
                <a:gd name="T86" fmla="*/ 244 w 475"/>
                <a:gd name="T87" fmla="*/ 278 h 418"/>
                <a:gd name="T88" fmla="*/ 202 w 475"/>
                <a:gd name="T89" fmla="*/ 237 h 418"/>
                <a:gd name="T90" fmla="*/ 163 w 475"/>
                <a:gd name="T91" fmla="*/ 195 h 418"/>
                <a:gd name="T92" fmla="*/ 127 w 475"/>
                <a:gd name="T93" fmla="*/ 152 h 418"/>
                <a:gd name="T94" fmla="*/ 92 w 475"/>
                <a:gd name="T95" fmla="*/ 112 h 418"/>
                <a:gd name="T96" fmla="*/ 61 w 475"/>
                <a:gd name="T97" fmla="*/ 76 h 418"/>
                <a:gd name="T98" fmla="*/ 18 w 475"/>
                <a:gd name="T99" fmla="*/ 21 h 418"/>
                <a:gd name="T100" fmla="*/ 0 w 475"/>
                <a:gd name="T101" fmla="*/ 0 h 41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475"/>
                <a:gd name="T154" fmla="*/ 0 h 418"/>
                <a:gd name="T155" fmla="*/ 475 w 475"/>
                <a:gd name="T156" fmla="*/ 418 h 41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475" h="418">
                  <a:moveTo>
                    <a:pt x="0" y="0"/>
                  </a:moveTo>
                  <a:lnTo>
                    <a:pt x="24" y="15"/>
                  </a:lnTo>
                  <a:lnTo>
                    <a:pt x="85" y="51"/>
                  </a:lnTo>
                  <a:lnTo>
                    <a:pt x="169" y="106"/>
                  </a:lnTo>
                  <a:lnTo>
                    <a:pt x="217" y="135"/>
                  </a:lnTo>
                  <a:lnTo>
                    <a:pt x="264" y="171"/>
                  </a:lnTo>
                  <a:lnTo>
                    <a:pt x="311" y="204"/>
                  </a:lnTo>
                  <a:lnTo>
                    <a:pt x="334" y="221"/>
                  </a:lnTo>
                  <a:lnTo>
                    <a:pt x="356" y="238"/>
                  </a:lnTo>
                  <a:lnTo>
                    <a:pt x="377" y="255"/>
                  </a:lnTo>
                  <a:lnTo>
                    <a:pt x="396" y="273"/>
                  </a:lnTo>
                  <a:lnTo>
                    <a:pt x="413" y="289"/>
                  </a:lnTo>
                  <a:lnTo>
                    <a:pt x="420" y="297"/>
                  </a:lnTo>
                  <a:lnTo>
                    <a:pt x="428" y="306"/>
                  </a:lnTo>
                  <a:lnTo>
                    <a:pt x="436" y="314"/>
                  </a:lnTo>
                  <a:lnTo>
                    <a:pt x="443" y="320"/>
                  </a:lnTo>
                  <a:lnTo>
                    <a:pt x="454" y="336"/>
                  </a:lnTo>
                  <a:lnTo>
                    <a:pt x="463" y="350"/>
                  </a:lnTo>
                  <a:lnTo>
                    <a:pt x="470" y="363"/>
                  </a:lnTo>
                  <a:lnTo>
                    <a:pt x="475" y="375"/>
                  </a:lnTo>
                  <a:lnTo>
                    <a:pt x="475" y="382"/>
                  </a:lnTo>
                  <a:lnTo>
                    <a:pt x="475" y="388"/>
                  </a:lnTo>
                  <a:lnTo>
                    <a:pt x="475" y="393"/>
                  </a:lnTo>
                  <a:lnTo>
                    <a:pt x="473" y="398"/>
                  </a:lnTo>
                  <a:lnTo>
                    <a:pt x="470" y="403"/>
                  </a:lnTo>
                  <a:lnTo>
                    <a:pt x="466" y="407"/>
                  </a:lnTo>
                  <a:lnTo>
                    <a:pt x="462" y="411"/>
                  </a:lnTo>
                  <a:lnTo>
                    <a:pt x="458" y="414"/>
                  </a:lnTo>
                  <a:lnTo>
                    <a:pt x="454" y="415"/>
                  </a:lnTo>
                  <a:lnTo>
                    <a:pt x="447" y="417"/>
                  </a:lnTo>
                  <a:lnTo>
                    <a:pt x="443" y="418"/>
                  </a:lnTo>
                  <a:lnTo>
                    <a:pt x="436" y="417"/>
                  </a:lnTo>
                  <a:lnTo>
                    <a:pt x="424" y="415"/>
                  </a:lnTo>
                  <a:lnTo>
                    <a:pt x="416" y="412"/>
                  </a:lnTo>
                  <a:lnTo>
                    <a:pt x="408" y="411"/>
                  </a:lnTo>
                  <a:lnTo>
                    <a:pt x="402" y="406"/>
                  </a:lnTo>
                  <a:lnTo>
                    <a:pt x="394" y="403"/>
                  </a:lnTo>
                  <a:lnTo>
                    <a:pt x="386" y="398"/>
                  </a:lnTo>
                  <a:lnTo>
                    <a:pt x="377" y="394"/>
                  </a:lnTo>
                  <a:lnTo>
                    <a:pt x="359" y="381"/>
                  </a:lnTo>
                  <a:lnTo>
                    <a:pt x="323" y="352"/>
                  </a:lnTo>
                  <a:lnTo>
                    <a:pt x="283" y="317"/>
                  </a:lnTo>
                  <a:lnTo>
                    <a:pt x="263" y="299"/>
                  </a:lnTo>
                  <a:lnTo>
                    <a:pt x="244" y="278"/>
                  </a:lnTo>
                  <a:lnTo>
                    <a:pt x="202" y="237"/>
                  </a:lnTo>
                  <a:lnTo>
                    <a:pt x="163" y="195"/>
                  </a:lnTo>
                  <a:lnTo>
                    <a:pt x="127" y="152"/>
                  </a:lnTo>
                  <a:lnTo>
                    <a:pt x="92" y="112"/>
                  </a:lnTo>
                  <a:lnTo>
                    <a:pt x="61" y="76"/>
                  </a:lnTo>
                  <a:lnTo>
                    <a:pt x="18" y="21"/>
                  </a:lnTo>
                  <a:lnTo>
                    <a:pt x="0" y="0"/>
                  </a:lnTo>
                  <a:close/>
                </a:path>
              </a:pathLst>
            </a:custGeom>
            <a:solidFill>
              <a:srgbClr val="844CD6"/>
            </a:solidFill>
            <a:ln w="9525">
              <a:noFill/>
              <a:round/>
              <a:headEnd/>
              <a:tailEnd/>
            </a:ln>
          </p:spPr>
          <p:txBody>
            <a:bodyPr/>
            <a:lstStyle/>
            <a:p>
              <a:endParaRPr lang="ru-RU"/>
            </a:p>
          </p:txBody>
        </p:sp>
        <p:sp>
          <p:nvSpPr>
            <p:cNvPr id="23308" name="Freeform 2181"/>
            <p:cNvSpPr>
              <a:spLocks/>
            </p:cNvSpPr>
            <p:nvPr/>
          </p:nvSpPr>
          <p:spPr bwMode="auto">
            <a:xfrm>
              <a:off x="3747" y="2977"/>
              <a:ext cx="481" cy="411"/>
            </a:xfrm>
            <a:custGeom>
              <a:avLst/>
              <a:gdLst>
                <a:gd name="T0" fmla="*/ 4 w 481"/>
                <a:gd name="T1" fmla="*/ 0 h 411"/>
                <a:gd name="T2" fmla="*/ 90 w 481"/>
                <a:gd name="T3" fmla="*/ 50 h 411"/>
                <a:gd name="T4" fmla="*/ 173 w 481"/>
                <a:gd name="T5" fmla="*/ 104 h 411"/>
                <a:gd name="T6" fmla="*/ 269 w 481"/>
                <a:gd name="T7" fmla="*/ 168 h 411"/>
                <a:gd name="T8" fmla="*/ 360 w 481"/>
                <a:gd name="T9" fmla="*/ 237 h 411"/>
                <a:gd name="T10" fmla="*/ 400 w 481"/>
                <a:gd name="T11" fmla="*/ 273 h 411"/>
                <a:gd name="T12" fmla="*/ 433 w 481"/>
                <a:gd name="T13" fmla="*/ 304 h 411"/>
                <a:gd name="T14" fmla="*/ 459 w 481"/>
                <a:gd name="T15" fmla="*/ 336 h 411"/>
                <a:gd name="T16" fmla="*/ 470 w 481"/>
                <a:gd name="T17" fmla="*/ 353 h 411"/>
                <a:gd name="T18" fmla="*/ 478 w 481"/>
                <a:gd name="T19" fmla="*/ 366 h 411"/>
                <a:gd name="T20" fmla="*/ 481 w 481"/>
                <a:gd name="T21" fmla="*/ 389 h 411"/>
                <a:gd name="T22" fmla="*/ 480 w 481"/>
                <a:gd name="T23" fmla="*/ 400 h 411"/>
                <a:gd name="T24" fmla="*/ 471 w 481"/>
                <a:gd name="T25" fmla="*/ 411 h 411"/>
                <a:gd name="T26" fmla="*/ 467 w 481"/>
                <a:gd name="T27" fmla="*/ 406 h 411"/>
                <a:gd name="T28" fmla="*/ 473 w 481"/>
                <a:gd name="T29" fmla="*/ 398 h 411"/>
                <a:gd name="T30" fmla="*/ 475 w 481"/>
                <a:gd name="T31" fmla="*/ 389 h 411"/>
                <a:gd name="T32" fmla="*/ 471 w 481"/>
                <a:gd name="T33" fmla="*/ 367 h 411"/>
                <a:gd name="T34" fmla="*/ 463 w 481"/>
                <a:gd name="T35" fmla="*/ 355 h 411"/>
                <a:gd name="T36" fmla="*/ 454 w 481"/>
                <a:gd name="T37" fmla="*/ 340 h 411"/>
                <a:gd name="T38" fmla="*/ 429 w 481"/>
                <a:gd name="T39" fmla="*/ 308 h 411"/>
                <a:gd name="T40" fmla="*/ 395 w 481"/>
                <a:gd name="T41" fmla="*/ 277 h 411"/>
                <a:gd name="T42" fmla="*/ 356 w 481"/>
                <a:gd name="T43" fmla="*/ 243 h 411"/>
                <a:gd name="T44" fmla="*/ 264 w 481"/>
                <a:gd name="T45" fmla="*/ 173 h 411"/>
                <a:gd name="T46" fmla="*/ 169 w 481"/>
                <a:gd name="T47" fmla="*/ 108 h 411"/>
                <a:gd name="T48" fmla="*/ 85 w 481"/>
                <a:gd name="T49" fmla="*/ 55 h 411"/>
                <a:gd name="T50" fmla="*/ 0 w 481"/>
                <a:gd name="T51" fmla="*/ 5 h 411"/>
                <a:gd name="T52" fmla="*/ 4 w 481"/>
                <a:gd name="T53" fmla="*/ 0 h 41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81"/>
                <a:gd name="T82" fmla="*/ 0 h 411"/>
                <a:gd name="T83" fmla="*/ 481 w 481"/>
                <a:gd name="T84" fmla="*/ 411 h 41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81" h="411">
                  <a:moveTo>
                    <a:pt x="4" y="0"/>
                  </a:moveTo>
                  <a:lnTo>
                    <a:pt x="90" y="50"/>
                  </a:lnTo>
                  <a:lnTo>
                    <a:pt x="173" y="104"/>
                  </a:lnTo>
                  <a:lnTo>
                    <a:pt x="269" y="168"/>
                  </a:lnTo>
                  <a:lnTo>
                    <a:pt x="360" y="237"/>
                  </a:lnTo>
                  <a:lnTo>
                    <a:pt x="400" y="273"/>
                  </a:lnTo>
                  <a:lnTo>
                    <a:pt x="433" y="304"/>
                  </a:lnTo>
                  <a:lnTo>
                    <a:pt x="459" y="336"/>
                  </a:lnTo>
                  <a:lnTo>
                    <a:pt x="470" y="353"/>
                  </a:lnTo>
                  <a:lnTo>
                    <a:pt x="478" y="366"/>
                  </a:lnTo>
                  <a:lnTo>
                    <a:pt x="481" y="389"/>
                  </a:lnTo>
                  <a:lnTo>
                    <a:pt x="480" y="400"/>
                  </a:lnTo>
                  <a:lnTo>
                    <a:pt x="471" y="411"/>
                  </a:lnTo>
                  <a:lnTo>
                    <a:pt x="467" y="406"/>
                  </a:lnTo>
                  <a:lnTo>
                    <a:pt x="473" y="398"/>
                  </a:lnTo>
                  <a:lnTo>
                    <a:pt x="475" y="389"/>
                  </a:lnTo>
                  <a:lnTo>
                    <a:pt x="471" y="367"/>
                  </a:lnTo>
                  <a:lnTo>
                    <a:pt x="463" y="355"/>
                  </a:lnTo>
                  <a:lnTo>
                    <a:pt x="454" y="340"/>
                  </a:lnTo>
                  <a:lnTo>
                    <a:pt x="429" y="308"/>
                  </a:lnTo>
                  <a:lnTo>
                    <a:pt x="395" y="277"/>
                  </a:lnTo>
                  <a:lnTo>
                    <a:pt x="356" y="243"/>
                  </a:lnTo>
                  <a:lnTo>
                    <a:pt x="264" y="173"/>
                  </a:lnTo>
                  <a:lnTo>
                    <a:pt x="169" y="108"/>
                  </a:lnTo>
                  <a:lnTo>
                    <a:pt x="85" y="55"/>
                  </a:lnTo>
                  <a:lnTo>
                    <a:pt x="0" y="5"/>
                  </a:lnTo>
                  <a:lnTo>
                    <a:pt x="4" y="0"/>
                  </a:lnTo>
                  <a:close/>
                </a:path>
              </a:pathLst>
            </a:custGeom>
            <a:solidFill>
              <a:srgbClr val="C195DB"/>
            </a:solidFill>
            <a:ln w="9525">
              <a:noFill/>
              <a:round/>
              <a:headEnd/>
              <a:tailEnd/>
            </a:ln>
          </p:spPr>
          <p:txBody>
            <a:bodyPr/>
            <a:lstStyle/>
            <a:p>
              <a:endParaRPr lang="ru-RU"/>
            </a:p>
          </p:txBody>
        </p:sp>
        <p:sp>
          <p:nvSpPr>
            <p:cNvPr id="23309" name="Freeform 2182"/>
            <p:cNvSpPr>
              <a:spLocks/>
            </p:cNvSpPr>
            <p:nvPr/>
          </p:nvSpPr>
          <p:spPr bwMode="auto">
            <a:xfrm>
              <a:off x="3745" y="2977"/>
              <a:ext cx="471" cy="421"/>
            </a:xfrm>
            <a:custGeom>
              <a:avLst/>
              <a:gdLst>
                <a:gd name="T0" fmla="*/ 471 w 471"/>
                <a:gd name="T1" fmla="*/ 410 h 421"/>
                <a:gd name="T2" fmla="*/ 461 w 471"/>
                <a:gd name="T3" fmla="*/ 418 h 421"/>
                <a:gd name="T4" fmla="*/ 450 w 471"/>
                <a:gd name="T5" fmla="*/ 421 h 421"/>
                <a:gd name="T6" fmla="*/ 439 w 471"/>
                <a:gd name="T7" fmla="*/ 421 h 421"/>
                <a:gd name="T8" fmla="*/ 427 w 471"/>
                <a:gd name="T9" fmla="*/ 420 h 421"/>
                <a:gd name="T10" fmla="*/ 397 w 471"/>
                <a:gd name="T11" fmla="*/ 407 h 421"/>
                <a:gd name="T12" fmla="*/ 359 w 471"/>
                <a:gd name="T13" fmla="*/ 384 h 421"/>
                <a:gd name="T14" fmla="*/ 322 w 471"/>
                <a:gd name="T15" fmla="*/ 356 h 421"/>
                <a:gd name="T16" fmla="*/ 283 w 471"/>
                <a:gd name="T17" fmla="*/ 321 h 421"/>
                <a:gd name="T18" fmla="*/ 202 w 471"/>
                <a:gd name="T19" fmla="*/ 241 h 421"/>
                <a:gd name="T20" fmla="*/ 126 w 471"/>
                <a:gd name="T21" fmla="*/ 156 h 421"/>
                <a:gd name="T22" fmla="*/ 61 w 471"/>
                <a:gd name="T23" fmla="*/ 80 h 421"/>
                <a:gd name="T24" fmla="*/ 0 w 471"/>
                <a:gd name="T25" fmla="*/ 5 h 421"/>
                <a:gd name="T26" fmla="*/ 4 w 471"/>
                <a:gd name="T27" fmla="*/ 0 h 421"/>
                <a:gd name="T28" fmla="*/ 66 w 471"/>
                <a:gd name="T29" fmla="*/ 76 h 421"/>
                <a:gd name="T30" fmla="*/ 131 w 471"/>
                <a:gd name="T31" fmla="*/ 151 h 421"/>
                <a:gd name="T32" fmla="*/ 207 w 471"/>
                <a:gd name="T33" fmla="*/ 236 h 421"/>
                <a:gd name="T34" fmla="*/ 288 w 471"/>
                <a:gd name="T35" fmla="*/ 316 h 421"/>
                <a:gd name="T36" fmla="*/ 327 w 471"/>
                <a:gd name="T37" fmla="*/ 351 h 421"/>
                <a:gd name="T38" fmla="*/ 364 w 471"/>
                <a:gd name="T39" fmla="*/ 379 h 421"/>
                <a:gd name="T40" fmla="*/ 399 w 471"/>
                <a:gd name="T41" fmla="*/ 401 h 421"/>
                <a:gd name="T42" fmla="*/ 429 w 471"/>
                <a:gd name="T43" fmla="*/ 414 h 421"/>
                <a:gd name="T44" fmla="*/ 439 w 471"/>
                <a:gd name="T45" fmla="*/ 415 h 421"/>
                <a:gd name="T46" fmla="*/ 449 w 471"/>
                <a:gd name="T47" fmla="*/ 415 h 421"/>
                <a:gd name="T48" fmla="*/ 460 w 471"/>
                <a:gd name="T49" fmla="*/ 412 h 421"/>
                <a:gd name="T50" fmla="*/ 467 w 471"/>
                <a:gd name="T51" fmla="*/ 405 h 421"/>
                <a:gd name="T52" fmla="*/ 471 w 471"/>
                <a:gd name="T53" fmla="*/ 410 h 42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71"/>
                <a:gd name="T82" fmla="*/ 0 h 421"/>
                <a:gd name="T83" fmla="*/ 471 w 471"/>
                <a:gd name="T84" fmla="*/ 421 h 42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71" h="421">
                  <a:moveTo>
                    <a:pt x="471" y="410"/>
                  </a:moveTo>
                  <a:lnTo>
                    <a:pt x="461" y="418"/>
                  </a:lnTo>
                  <a:lnTo>
                    <a:pt x="450" y="421"/>
                  </a:lnTo>
                  <a:lnTo>
                    <a:pt x="439" y="421"/>
                  </a:lnTo>
                  <a:lnTo>
                    <a:pt x="427" y="420"/>
                  </a:lnTo>
                  <a:lnTo>
                    <a:pt x="397" y="407"/>
                  </a:lnTo>
                  <a:lnTo>
                    <a:pt x="359" y="384"/>
                  </a:lnTo>
                  <a:lnTo>
                    <a:pt x="322" y="356"/>
                  </a:lnTo>
                  <a:lnTo>
                    <a:pt x="283" y="321"/>
                  </a:lnTo>
                  <a:lnTo>
                    <a:pt x="202" y="241"/>
                  </a:lnTo>
                  <a:lnTo>
                    <a:pt x="126" y="156"/>
                  </a:lnTo>
                  <a:lnTo>
                    <a:pt x="61" y="80"/>
                  </a:lnTo>
                  <a:lnTo>
                    <a:pt x="0" y="5"/>
                  </a:lnTo>
                  <a:lnTo>
                    <a:pt x="4" y="0"/>
                  </a:lnTo>
                  <a:lnTo>
                    <a:pt x="66" y="76"/>
                  </a:lnTo>
                  <a:lnTo>
                    <a:pt x="131" y="151"/>
                  </a:lnTo>
                  <a:lnTo>
                    <a:pt x="207" y="236"/>
                  </a:lnTo>
                  <a:lnTo>
                    <a:pt x="288" y="316"/>
                  </a:lnTo>
                  <a:lnTo>
                    <a:pt x="327" y="351"/>
                  </a:lnTo>
                  <a:lnTo>
                    <a:pt x="364" y="379"/>
                  </a:lnTo>
                  <a:lnTo>
                    <a:pt x="399" y="401"/>
                  </a:lnTo>
                  <a:lnTo>
                    <a:pt x="429" y="414"/>
                  </a:lnTo>
                  <a:lnTo>
                    <a:pt x="439" y="415"/>
                  </a:lnTo>
                  <a:lnTo>
                    <a:pt x="449" y="415"/>
                  </a:lnTo>
                  <a:lnTo>
                    <a:pt x="460" y="412"/>
                  </a:lnTo>
                  <a:lnTo>
                    <a:pt x="467" y="405"/>
                  </a:lnTo>
                  <a:lnTo>
                    <a:pt x="471" y="410"/>
                  </a:lnTo>
                  <a:close/>
                </a:path>
              </a:pathLst>
            </a:custGeom>
            <a:solidFill>
              <a:srgbClr val="C195DB"/>
            </a:solidFill>
            <a:ln w="9525">
              <a:noFill/>
              <a:round/>
              <a:headEnd/>
              <a:tailEnd/>
            </a:ln>
          </p:spPr>
          <p:txBody>
            <a:bodyPr/>
            <a:lstStyle/>
            <a:p>
              <a:endParaRPr lang="ru-RU"/>
            </a:p>
          </p:txBody>
        </p:sp>
        <p:sp>
          <p:nvSpPr>
            <p:cNvPr id="23310" name="Freeform 2183"/>
            <p:cNvSpPr>
              <a:spLocks/>
            </p:cNvSpPr>
            <p:nvPr/>
          </p:nvSpPr>
          <p:spPr bwMode="auto">
            <a:xfrm>
              <a:off x="4211" y="3384"/>
              <a:ext cx="4" cy="5"/>
            </a:xfrm>
            <a:custGeom>
              <a:avLst/>
              <a:gdLst>
                <a:gd name="T0" fmla="*/ 4 w 4"/>
                <a:gd name="T1" fmla="*/ 5 h 5"/>
                <a:gd name="T2" fmla="*/ 0 w 4"/>
                <a:gd name="T3" fmla="*/ 0 h 5"/>
                <a:gd name="T4" fmla="*/ 4 w 4"/>
                <a:gd name="T5" fmla="*/ 5 h 5"/>
                <a:gd name="T6" fmla="*/ 0 60000 65536"/>
                <a:gd name="T7" fmla="*/ 0 60000 65536"/>
                <a:gd name="T8" fmla="*/ 0 60000 65536"/>
                <a:gd name="T9" fmla="*/ 0 w 4"/>
                <a:gd name="T10" fmla="*/ 0 h 5"/>
                <a:gd name="T11" fmla="*/ 4 w 4"/>
                <a:gd name="T12" fmla="*/ 5 h 5"/>
              </a:gdLst>
              <a:ahLst/>
              <a:cxnLst>
                <a:cxn ang="T6">
                  <a:pos x="T0" y="T1"/>
                </a:cxn>
                <a:cxn ang="T7">
                  <a:pos x="T2" y="T3"/>
                </a:cxn>
                <a:cxn ang="T8">
                  <a:pos x="T4" y="T5"/>
                </a:cxn>
              </a:cxnLst>
              <a:rect l="T9" t="T10" r="T11" b="T12"/>
              <a:pathLst>
                <a:path w="4" h="5">
                  <a:moveTo>
                    <a:pt x="4" y="5"/>
                  </a:moveTo>
                  <a:lnTo>
                    <a:pt x="0" y="0"/>
                  </a:lnTo>
                  <a:lnTo>
                    <a:pt x="4" y="5"/>
                  </a:lnTo>
                  <a:close/>
                </a:path>
              </a:pathLst>
            </a:custGeom>
            <a:solidFill>
              <a:srgbClr val="C195DB"/>
            </a:solidFill>
            <a:ln w="9525">
              <a:noFill/>
              <a:round/>
              <a:headEnd/>
              <a:tailEnd/>
            </a:ln>
          </p:spPr>
          <p:txBody>
            <a:bodyPr/>
            <a:lstStyle/>
            <a:p>
              <a:endParaRPr lang="ru-RU"/>
            </a:p>
          </p:txBody>
        </p:sp>
        <p:sp>
          <p:nvSpPr>
            <p:cNvPr id="23311" name="Freeform 2184"/>
            <p:cNvSpPr>
              <a:spLocks/>
            </p:cNvSpPr>
            <p:nvPr/>
          </p:nvSpPr>
          <p:spPr bwMode="auto">
            <a:xfrm>
              <a:off x="3745" y="2978"/>
              <a:ext cx="5" cy="3"/>
            </a:xfrm>
            <a:custGeom>
              <a:avLst/>
              <a:gdLst>
                <a:gd name="T0" fmla="*/ 0 w 5"/>
                <a:gd name="T1" fmla="*/ 3 h 3"/>
                <a:gd name="T2" fmla="*/ 5 w 5"/>
                <a:gd name="T3" fmla="*/ 0 h 3"/>
                <a:gd name="T4" fmla="*/ 0 w 5"/>
                <a:gd name="T5" fmla="*/ 3 h 3"/>
                <a:gd name="T6" fmla="*/ 5 w 5"/>
                <a:gd name="T7" fmla="*/ 0 h 3"/>
                <a:gd name="T8" fmla="*/ 0 w 5"/>
                <a:gd name="T9" fmla="*/ 3 h 3"/>
                <a:gd name="T10" fmla="*/ 0 60000 65536"/>
                <a:gd name="T11" fmla="*/ 0 60000 65536"/>
                <a:gd name="T12" fmla="*/ 0 60000 65536"/>
                <a:gd name="T13" fmla="*/ 0 60000 65536"/>
                <a:gd name="T14" fmla="*/ 0 60000 65536"/>
                <a:gd name="T15" fmla="*/ 0 w 5"/>
                <a:gd name="T16" fmla="*/ 0 h 3"/>
                <a:gd name="T17" fmla="*/ 5 w 5"/>
                <a:gd name="T18" fmla="*/ 3 h 3"/>
              </a:gdLst>
              <a:ahLst/>
              <a:cxnLst>
                <a:cxn ang="T10">
                  <a:pos x="T0" y="T1"/>
                </a:cxn>
                <a:cxn ang="T11">
                  <a:pos x="T2" y="T3"/>
                </a:cxn>
                <a:cxn ang="T12">
                  <a:pos x="T4" y="T5"/>
                </a:cxn>
                <a:cxn ang="T13">
                  <a:pos x="T6" y="T7"/>
                </a:cxn>
                <a:cxn ang="T14">
                  <a:pos x="T8" y="T9"/>
                </a:cxn>
              </a:cxnLst>
              <a:rect l="T15" t="T16" r="T17" b="T18"/>
              <a:pathLst>
                <a:path w="5" h="3">
                  <a:moveTo>
                    <a:pt x="0" y="3"/>
                  </a:moveTo>
                  <a:lnTo>
                    <a:pt x="5" y="0"/>
                  </a:lnTo>
                  <a:lnTo>
                    <a:pt x="0" y="3"/>
                  </a:lnTo>
                  <a:lnTo>
                    <a:pt x="5" y="0"/>
                  </a:lnTo>
                  <a:lnTo>
                    <a:pt x="0" y="3"/>
                  </a:lnTo>
                  <a:close/>
                </a:path>
              </a:pathLst>
            </a:custGeom>
            <a:solidFill>
              <a:srgbClr val="C195DB"/>
            </a:solidFill>
            <a:ln w="9525">
              <a:noFill/>
              <a:round/>
              <a:headEnd/>
              <a:tailEnd/>
            </a:ln>
          </p:spPr>
          <p:txBody>
            <a:bodyPr/>
            <a:lstStyle/>
            <a:p>
              <a:endParaRPr lang="ru-RU"/>
            </a:p>
          </p:txBody>
        </p:sp>
        <p:sp>
          <p:nvSpPr>
            <p:cNvPr id="23312" name="Freeform 2185"/>
            <p:cNvSpPr>
              <a:spLocks/>
            </p:cNvSpPr>
            <p:nvPr/>
          </p:nvSpPr>
          <p:spPr bwMode="auto">
            <a:xfrm>
              <a:off x="3783" y="2924"/>
              <a:ext cx="34" cy="86"/>
            </a:xfrm>
            <a:custGeom>
              <a:avLst/>
              <a:gdLst>
                <a:gd name="T0" fmla="*/ 17 w 34"/>
                <a:gd name="T1" fmla="*/ 4 h 86"/>
                <a:gd name="T2" fmla="*/ 13 w 34"/>
                <a:gd name="T3" fmla="*/ 9 h 86"/>
                <a:gd name="T4" fmla="*/ 6 w 34"/>
                <a:gd name="T5" fmla="*/ 29 h 86"/>
                <a:gd name="T6" fmla="*/ 6 w 34"/>
                <a:gd name="T7" fmla="*/ 41 h 86"/>
                <a:gd name="T8" fmla="*/ 9 w 34"/>
                <a:gd name="T9" fmla="*/ 56 h 86"/>
                <a:gd name="T10" fmla="*/ 17 w 34"/>
                <a:gd name="T11" fmla="*/ 67 h 86"/>
                <a:gd name="T12" fmla="*/ 34 w 34"/>
                <a:gd name="T13" fmla="*/ 82 h 86"/>
                <a:gd name="T14" fmla="*/ 30 w 34"/>
                <a:gd name="T15" fmla="*/ 86 h 86"/>
                <a:gd name="T16" fmla="*/ 13 w 34"/>
                <a:gd name="T17" fmla="*/ 71 h 86"/>
                <a:gd name="T18" fmla="*/ 2 w 34"/>
                <a:gd name="T19" fmla="*/ 58 h 86"/>
                <a:gd name="T20" fmla="*/ 0 w 34"/>
                <a:gd name="T21" fmla="*/ 41 h 86"/>
                <a:gd name="T22" fmla="*/ 0 w 34"/>
                <a:gd name="T23" fmla="*/ 27 h 86"/>
                <a:gd name="T24" fmla="*/ 7 w 34"/>
                <a:gd name="T25" fmla="*/ 8 h 86"/>
                <a:gd name="T26" fmla="*/ 13 w 34"/>
                <a:gd name="T27" fmla="*/ 0 h 86"/>
                <a:gd name="T28" fmla="*/ 17 w 34"/>
                <a:gd name="T29" fmla="*/ 4 h 8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4"/>
                <a:gd name="T46" fmla="*/ 0 h 86"/>
                <a:gd name="T47" fmla="*/ 34 w 34"/>
                <a:gd name="T48" fmla="*/ 86 h 8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4" h="86">
                  <a:moveTo>
                    <a:pt x="17" y="4"/>
                  </a:moveTo>
                  <a:lnTo>
                    <a:pt x="13" y="9"/>
                  </a:lnTo>
                  <a:lnTo>
                    <a:pt x="6" y="29"/>
                  </a:lnTo>
                  <a:lnTo>
                    <a:pt x="6" y="41"/>
                  </a:lnTo>
                  <a:lnTo>
                    <a:pt x="9" y="56"/>
                  </a:lnTo>
                  <a:lnTo>
                    <a:pt x="17" y="67"/>
                  </a:lnTo>
                  <a:lnTo>
                    <a:pt x="34" y="82"/>
                  </a:lnTo>
                  <a:lnTo>
                    <a:pt x="30" y="86"/>
                  </a:lnTo>
                  <a:lnTo>
                    <a:pt x="13" y="71"/>
                  </a:lnTo>
                  <a:lnTo>
                    <a:pt x="2" y="58"/>
                  </a:lnTo>
                  <a:lnTo>
                    <a:pt x="0" y="41"/>
                  </a:lnTo>
                  <a:lnTo>
                    <a:pt x="0" y="27"/>
                  </a:lnTo>
                  <a:lnTo>
                    <a:pt x="7" y="8"/>
                  </a:lnTo>
                  <a:lnTo>
                    <a:pt x="13" y="0"/>
                  </a:lnTo>
                  <a:lnTo>
                    <a:pt x="17" y="4"/>
                  </a:lnTo>
                  <a:close/>
                </a:path>
              </a:pathLst>
            </a:custGeom>
            <a:solidFill>
              <a:srgbClr val="C195DB"/>
            </a:solidFill>
            <a:ln w="9525">
              <a:noFill/>
              <a:round/>
              <a:headEnd/>
              <a:tailEnd/>
            </a:ln>
          </p:spPr>
          <p:txBody>
            <a:bodyPr/>
            <a:lstStyle/>
            <a:p>
              <a:endParaRPr lang="ru-RU"/>
            </a:p>
          </p:txBody>
        </p:sp>
        <p:sp>
          <p:nvSpPr>
            <p:cNvPr id="23313" name="Freeform 2186"/>
            <p:cNvSpPr>
              <a:spLocks/>
            </p:cNvSpPr>
            <p:nvPr/>
          </p:nvSpPr>
          <p:spPr bwMode="auto">
            <a:xfrm>
              <a:off x="3812" y="3004"/>
              <a:ext cx="414" cy="384"/>
            </a:xfrm>
            <a:custGeom>
              <a:avLst/>
              <a:gdLst>
                <a:gd name="T0" fmla="*/ 5 w 414"/>
                <a:gd name="T1" fmla="*/ 0 h 384"/>
                <a:gd name="T2" fmla="*/ 100 w 414"/>
                <a:gd name="T3" fmla="*/ 64 h 384"/>
                <a:gd name="T4" fmla="*/ 174 w 414"/>
                <a:gd name="T5" fmla="*/ 118 h 384"/>
                <a:gd name="T6" fmla="*/ 251 w 414"/>
                <a:gd name="T7" fmla="*/ 177 h 384"/>
                <a:gd name="T8" fmla="*/ 323 w 414"/>
                <a:gd name="T9" fmla="*/ 237 h 384"/>
                <a:gd name="T10" fmla="*/ 354 w 414"/>
                <a:gd name="T11" fmla="*/ 267 h 384"/>
                <a:gd name="T12" fmla="*/ 380 w 414"/>
                <a:gd name="T13" fmla="*/ 294 h 384"/>
                <a:gd name="T14" fmla="*/ 399 w 414"/>
                <a:gd name="T15" fmla="*/ 321 h 384"/>
                <a:gd name="T16" fmla="*/ 406 w 414"/>
                <a:gd name="T17" fmla="*/ 335 h 384"/>
                <a:gd name="T18" fmla="*/ 412 w 414"/>
                <a:gd name="T19" fmla="*/ 346 h 384"/>
                <a:gd name="T20" fmla="*/ 413 w 414"/>
                <a:gd name="T21" fmla="*/ 357 h 384"/>
                <a:gd name="T22" fmla="*/ 414 w 414"/>
                <a:gd name="T23" fmla="*/ 367 h 384"/>
                <a:gd name="T24" fmla="*/ 412 w 414"/>
                <a:gd name="T25" fmla="*/ 375 h 384"/>
                <a:gd name="T26" fmla="*/ 405 w 414"/>
                <a:gd name="T27" fmla="*/ 384 h 384"/>
                <a:gd name="T28" fmla="*/ 400 w 414"/>
                <a:gd name="T29" fmla="*/ 379 h 384"/>
                <a:gd name="T30" fmla="*/ 405 w 414"/>
                <a:gd name="T31" fmla="*/ 373 h 384"/>
                <a:gd name="T32" fmla="*/ 408 w 414"/>
                <a:gd name="T33" fmla="*/ 367 h 384"/>
                <a:gd name="T34" fmla="*/ 406 w 414"/>
                <a:gd name="T35" fmla="*/ 357 h 384"/>
                <a:gd name="T36" fmla="*/ 405 w 414"/>
                <a:gd name="T37" fmla="*/ 348 h 384"/>
                <a:gd name="T38" fmla="*/ 400 w 414"/>
                <a:gd name="T39" fmla="*/ 337 h 384"/>
                <a:gd name="T40" fmla="*/ 393 w 414"/>
                <a:gd name="T41" fmla="*/ 326 h 384"/>
                <a:gd name="T42" fmla="*/ 374 w 414"/>
                <a:gd name="T43" fmla="*/ 299 h 384"/>
                <a:gd name="T44" fmla="*/ 349 w 414"/>
                <a:gd name="T45" fmla="*/ 271 h 384"/>
                <a:gd name="T46" fmla="*/ 317 w 414"/>
                <a:gd name="T47" fmla="*/ 241 h 384"/>
                <a:gd name="T48" fmla="*/ 246 w 414"/>
                <a:gd name="T49" fmla="*/ 181 h 384"/>
                <a:gd name="T50" fmla="*/ 170 w 414"/>
                <a:gd name="T51" fmla="*/ 123 h 384"/>
                <a:gd name="T52" fmla="*/ 95 w 414"/>
                <a:gd name="T53" fmla="*/ 69 h 384"/>
                <a:gd name="T54" fmla="*/ 0 w 414"/>
                <a:gd name="T55" fmla="*/ 4 h 384"/>
                <a:gd name="T56" fmla="*/ 5 w 414"/>
                <a:gd name="T57" fmla="*/ 0 h 38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414"/>
                <a:gd name="T88" fmla="*/ 0 h 384"/>
                <a:gd name="T89" fmla="*/ 414 w 414"/>
                <a:gd name="T90" fmla="*/ 384 h 38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414" h="384">
                  <a:moveTo>
                    <a:pt x="5" y="0"/>
                  </a:moveTo>
                  <a:lnTo>
                    <a:pt x="100" y="64"/>
                  </a:lnTo>
                  <a:lnTo>
                    <a:pt x="174" y="118"/>
                  </a:lnTo>
                  <a:lnTo>
                    <a:pt x="251" y="177"/>
                  </a:lnTo>
                  <a:lnTo>
                    <a:pt x="323" y="237"/>
                  </a:lnTo>
                  <a:lnTo>
                    <a:pt x="354" y="267"/>
                  </a:lnTo>
                  <a:lnTo>
                    <a:pt x="380" y="294"/>
                  </a:lnTo>
                  <a:lnTo>
                    <a:pt x="399" y="321"/>
                  </a:lnTo>
                  <a:lnTo>
                    <a:pt x="406" y="335"/>
                  </a:lnTo>
                  <a:lnTo>
                    <a:pt x="412" y="346"/>
                  </a:lnTo>
                  <a:lnTo>
                    <a:pt x="413" y="357"/>
                  </a:lnTo>
                  <a:lnTo>
                    <a:pt x="414" y="367"/>
                  </a:lnTo>
                  <a:lnTo>
                    <a:pt x="412" y="375"/>
                  </a:lnTo>
                  <a:lnTo>
                    <a:pt x="405" y="384"/>
                  </a:lnTo>
                  <a:lnTo>
                    <a:pt x="400" y="379"/>
                  </a:lnTo>
                  <a:lnTo>
                    <a:pt x="405" y="373"/>
                  </a:lnTo>
                  <a:lnTo>
                    <a:pt x="408" y="367"/>
                  </a:lnTo>
                  <a:lnTo>
                    <a:pt x="406" y="357"/>
                  </a:lnTo>
                  <a:lnTo>
                    <a:pt x="405" y="348"/>
                  </a:lnTo>
                  <a:lnTo>
                    <a:pt x="400" y="337"/>
                  </a:lnTo>
                  <a:lnTo>
                    <a:pt x="393" y="326"/>
                  </a:lnTo>
                  <a:lnTo>
                    <a:pt x="374" y="299"/>
                  </a:lnTo>
                  <a:lnTo>
                    <a:pt x="349" y="271"/>
                  </a:lnTo>
                  <a:lnTo>
                    <a:pt x="317" y="241"/>
                  </a:lnTo>
                  <a:lnTo>
                    <a:pt x="246" y="181"/>
                  </a:lnTo>
                  <a:lnTo>
                    <a:pt x="170" y="123"/>
                  </a:lnTo>
                  <a:lnTo>
                    <a:pt x="95" y="69"/>
                  </a:lnTo>
                  <a:lnTo>
                    <a:pt x="0" y="4"/>
                  </a:lnTo>
                  <a:lnTo>
                    <a:pt x="5" y="0"/>
                  </a:lnTo>
                  <a:close/>
                </a:path>
              </a:pathLst>
            </a:custGeom>
            <a:solidFill>
              <a:srgbClr val="C195DB"/>
            </a:solidFill>
            <a:ln w="9525">
              <a:noFill/>
              <a:round/>
              <a:headEnd/>
              <a:tailEnd/>
            </a:ln>
          </p:spPr>
          <p:txBody>
            <a:bodyPr/>
            <a:lstStyle/>
            <a:p>
              <a:endParaRPr lang="ru-RU"/>
            </a:p>
          </p:txBody>
        </p:sp>
        <p:sp>
          <p:nvSpPr>
            <p:cNvPr id="23314" name="Freeform 2187"/>
            <p:cNvSpPr>
              <a:spLocks/>
            </p:cNvSpPr>
            <p:nvPr/>
          </p:nvSpPr>
          <p:spPr bwMode="auto">
            <a:xfrm>
              <a:off x="3813" y="3003"/>
              <a:ext cx="4" cy="7"/>
            </a:xfrm>
            <a:custGeom>
              <a:avLst/>
              <a:gdLst>
                <a:gd name="T0" fmla="*/ 0 w 4"/>
                <a:gd name="T1" fmla="*/ 7 h 7"/>
                <a:gd name="T2" fmla="*/ 4 w 4"/>
                <a:gd name="T3" fmla="*/ 0 h 7"/>
                <a:gd name="T4" fmla="*/ 0 w 4"/>
                <a:gd name="T5" fmla="*/ 7 h 7"/>
                <a:gd name="T6" fmla="*/ 0 60000 65536"/>
                <a:gd name="T7" fmla="*/ 0 60000 65536"/>
                <a:gd name="T8" fmla="*/ 0 60000 65536"/>
                <a:gd name="T9" fmla="*/ 0 w 4"/>
                <a:gd name="T10" fmla="*/ 0 h 7"/>
                <a:gd name="T11" fmla="*/ 4 w 4"/>
                <a:gd name="T12" fmla="*/ 7 h 7"/>
              </a:gdLst>
              <a:ahLst/>
              <a:cxnLst>
                <a:cxn ang="T6">
                  <a:pos x="T0" y="T1"/>
                </a:cxn>
                <a:cxn ang="T7">
                  <a:pos x="T2" y="T3"/>
                </a:cxn>
                <a:cxn ang="T8">
                  <a:pos x="T4" y="T5"/>
                </a:cxn>
              </a:cxnLst>
              <a:rect l="T9" t="T10" r="T11" b="T12"/>
              <a:pathLst>
                <a:path w="4" h="7">
                  <a:moveTo>
                    <a:pt x="0" y="7"/>
                  </a:moveTo>
                  <a:lnTo>
                    <a:pt x="4" y="0"/>
                  </a:lnTo>
                  <a:lnTo>
                    <a:pt x="0" y="7"/>
                  </a:lnTo>
                  <a:close/>
                </a:path>
              </a:pathLst>
            </a:custGeom>
            <a:solidFill>
              <a:srgbClr val="C195DB"/>
            </a:solidFill>
            <a:ln w="9525">
              <a:noFill/>
              <a:round/>
              <a:headEnd/>
              <a:tailEnd/>
            </a:ln>
          </p:spPr>
          <p:txBody>
            <a:bodyPr/>
            <a:lstStyle/>
            <a:p>
              <a:endParaRPr lang="ru-RU"/>
            </a:p>
          </p:txBody>
        </p:sp>
        <p:sp>
          <p:nvSpPr>
            <p:cNvPr id="23315" name="Freeform 2188"/>
            <p:cNvSpPr>
              <a:spLocks/>
            </p:cNvSpPr>
            <p:nvPr/>
          </p:nvSpPr>
          <p:spPr bwMode="auto">
            <a:xfrm>
              <a:off x="3784" y="3036"/>
              <a:ext cx="432" cy="362"/>
            </a:xfrm>
            <a:custGeom>
              <a:avLst/>
              <a:gdLst>
                <a:gd name="T0" fmla="*/ 432 w 432"/>
                <a:gd name="T1" fmla="*/ 351 h 362"/>
                <a:gd name="T2" fmla="*/ 424 w 432"/>
                <a:gd name="T3" fmla="*/ 357 h 362"/>
                <a:gd name="T4" fmla="*/ 415 w 432"/>
                <a:gd name="T5" fmla="*/ 361 h 362"/>
                <a:gd name="T6" fmla="*/ 405 w 432"/>
                <a:gd name="T7" fmla="*/ 362 h 362"/>
                <a:gd name="T8" fmla="*/ 394 w 432"/>
                <a:gd name="T9" fmla="*/ 361 h 362"/>
                <a:gd name="T10" fmla="*/ 369 w 432"/>
                <a:gd name="T11" fmla="*/ 351 h 362"/>
                <a:gd name="T12" fmla="*/ 337 w 432"/>
                <a:gd name="T13" fmla="*/ 334 h 362"/>
                <a:gd name="T14" fmla="*/ 305 w 432"/>
                <a:gd name="T15" fmla="*/ 310 h 362"/>
                <a:gd name="T16" fmla="*/ 272 w 432"/>
                <a:gd name="T17" fmla="*/ 284 h 362"/>
                <a:gd name="T18" fmla="*/ 202 w 432"/>
                <a:gd name="T19" fmla="*/ 219 h 362"/>
                <a:gd name="T20" fmla="*/ 166 w 432"/>
                <a:gd name="T21" fmla="*/ 185 h 362"/>
                <a:gd name="T22" fmla="*/ 132 w 432"/>
                <a:gd name="T23" fmla="*/ 150 h 362"/>
                <a:gd name="T24" fmla="*/ 72 w 432"/>
                <a:gd name="T25" fmla="*/ 87 h 362"/>
                <a:gd name="T26" fmla="*/ 0 w 432"/>
                <a:gd name="T27" fmla="*/ 5 h 362"/>
                <a:gd name="T28" fmla="*/ 4 w 432"/>
                <a:gd name="T29" fmla="*/ 0 h 362"/>
                <a:gd name="T30" fmla="*/ 77 w 432"/>
                <a:gd name="T31" fmla="*/ 82 h 362"/>
                <a:gd name="T32" fmla="*/ 138 w 432"/>
                <a:gd name="T33" fmla="*/ 146 h 362"/>
                <a:gd name="T34" fmla="*/ 171 w 432"/>
                <a:gd name="T35" fmla="*/ 180 h 362"/>
                <a:gd name="T36" fmla="*/ 207 w 432"/>
                <a:gd name="T37" fmla="*/ 215 h 362"/>
                <a:gd name="T38" fmla="*/ 277 w 432"/>
                <a:gd name="T39" fmla="*/ 279 h 362"/>
                <a:gd name="T40" fmla="*/ 311 w 432"/>
                <a:gd name="T41" fmla="*/ 306 h 362"/>
                <a:gd name="T42" fmla="*/ 342 w 432"/>
                <a:gd name="T43" fmla="*/ 329 h 362"/>
                <a:gd name="T44" fmla="*/ 371 w 432"/>
                <a:gd name="T45" fmla="*/ 345 h 362"/>
                <a:gd name="T46" fmla="*/ 396 w 432"/>
                <a:gd name="T47" fmla="*/ 355 h 362"/>
                <a:gd name="T48" fmla="*/ 405 w 432"/>
                <a:gd name="T49" fmla="*/ 356 h 362"/>
                <a:gd name="T50" fmla="*/ 413 w 432"/>
                <a:gd name="T51" fmla="*/ 355 h 362"/>
                <a:gd name="T52" fmla="*/ 422 w 432"/>
                <a:gd name="T53" fmla="*/ 351 h 362"/>
                <a:gd name="T54" fmla="*/ 427 w 432"/>
                <a:gd name="T55" fmla="*/ 346 h 362"/>
                <a:gd name="T56" fmla="*/ 432 w 432"/>
                <a:gd name="T57" fmla="*/ 351 h 36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432"/>
                <a:gd name="T88" fmla="*/ 0 h 362"/>
                <a:gd name="T89" fmla="*/ 432 w 432"/>
                <a:gd name="T90" fmla="*/ 362 h 36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432" h="362">
                  <a:moveTo>
                    <a:pt x="432" y="351"/>
                  </a:moveTo>
                  <a:lnTo>
                    <a:pt x="424" y="357"/>
                  </a:lnTo>
                  <a:lnTo>
                    <a:pt x="415" y="361"/>
                  </a:lnTo>
                  <a:lnTo>
                    <a:pt x="405" y="362"/>
                  </a:lnTo>
                  <a:lnTo>
                    <a:pt x="394" y="361"/>
                  </a:lnTo>
                  <a:lnTo>
                    <a:pt x="369" y="351"/>
                  </a:lnTo>
                  <a:lnTo>
                    <a:pt x="337" y="334"/>
                  </a:lnTo>
                  <a:lnTo>
                    <a:pt x="305" y="310"/>
                  </a:lnTo>
                  <a:lnTo>
                    <a:pt x="272" y="284"/>
                  </a:lnTo>
                  <a:lnTo>
                    <a:pt x="202" y="219"/>
                  </a:lnTo>
                  <a:lnTo>
                    <a:pt x="166" y="185"/>
                  </a:lnTo>
                  <a:lnTo>
                    <a:pt x="132" y="150"/>
                  </a:lnTo>
                  <a:lnTo>
                    <a:pt x="72" y="87"/>
                  </a:lnTo>
                  <a:lnTo>
                    <a:pt x="0" y="5"/>
                  </a:lnTo>
                  <a:lnTo>
                    <a:pt x="4" y="0"/>
                  </a:lnTo>
                  <a:lnTo>
                    <a:pt x="77" y="82"/>
                  </a:lnTo>
                  <a:lnTo>
                    <a:pt x="138" y="146"/>
                  </a:lnTo>
                  <a:lnTo>
                    <a:pt x="171" y="180"/>
                  </a:lnTo>
                  <a:lnTo>
                    <a:pt x="207" y="215"/>
                  </a:lnTo>
                  <a:lnTo>
                    <a:pt x="277" y="279"/>
                  </a:lnTo>
                  <a:lnTo>
                    <a:pt x="311" y="306"/>
                  </a:lnTo>
                  <a:lnTo>
                    <a:pt x="342" y="329"/>
                  </a:lnTo>
                  <a:lnTo>
                    <a:pt x="371" y="345"/>
                  </a:lnTo>
                  <a:lnTo>
                    <a:pt x="396" y="355"/>
                  </a:lnTo>
                  <a:lnTo>
                    <a:pt x="405" y="356"/>
                  </a:lnTo>
                  <a:lnTo>
                    <a:pt x="413" y="355"/>
                  </a:lnTo>
                  <a:lnTo>
                    <a:pt x="422" y="351"/>
                  </a:lnTo>
                  <a:lnTo>
                    <a:pt x="427" y="346"/>
                  </a:lnTo>
                  <a:lnTo>
                    <a:pt x="432" y="351"/>
                  </a:lnTo>
                  <a:close/>
                </a:path>
              </a:pathLst>
            </a:custGeom>
            <a:solidFill>
              <a:srgbClr val="C195DB"/>
            </a:solidFill>
            <a:ln w="9525">
              <a:noFill/>
              <a:round/>
              <a:headEnd/>
              <a:tailEnd/>
            </a:ln>
          </p:spPr>
          <p:txBody>
            <a:bodyPr/>
            <a:lstStyle/>
            <a:p>
              <a:endParaRPr lang="ru-RU"/>
            </a:p>
          </p:txBody>
        </p:sp>
        <p:sp>
          <p:nvSpPr>
            <p:cNvPr id="23316" name="Freeform 2189"/>
            <p:cNvSpPr>
              <a:spLocks/>
            </p:cNvSpPr>
            <p:nvPr/>
          </p:nvSpPr>
          <p:spPr bwMode="auto">
            <a:xfrm>
              <a:off x="4211" y="3384"/>
              <a:ext cx="4" cy="5"/>
            </a:xfrm>
            <a:custGeom>
              <a:avLst/>
              <a:gdLst>
                <a:gd name="T0" fmla="*/ 4 w 4"/>
                <a:gd name="T1" fmla="*/ 5 h 5"/>
                <a:gd name="T2" fmla="*/ 0 w 4"/>
                <a:gd name="T3" fmla="*/ 0 h 5"/>
                <a:gd name="T4" fmla="*/ 4 w 4"/>
                <a:gd name="T5" fmla="*/ 5 h 5"/>
                <a:gd name="T6" fmla="*/ 0 60000 65536"/>
                <a:gd name="T7" fmla="*/ 0 60000 65536"/>
                <a:gd name="T8" fmla="*/ 0 60000 65536"/>
                <a:gd name="T9" fmla="*/ 0 w 4"/>
                <a:gd name="T10" fmla="*/ 0 h 5"/>
                <a:gd name="T11" fmla="*/ 4 w 4"/>
                <a:gd name="T12" fmla="*/ 5 h 5"/>
              </a:gdLst>
              <a:ahLst/>
              <a:cxnLst>
                <a:cxn ang="T6">
                  <a:pos x="T0" y="T1"/>
                </a:cxn>
                <a:cxn ang="T7">
                  <a:pos x="T2" y="T3"/>
                </a:cxn>
                <a:cxn ang="T8">
                  <a:pos x="T4" y="T5"/>
                </a:cxn>
              </a:cxnLst>
              <a:rect l="T9" t="T10" r="T11" b="T12"/>
              <a:pathLst>
                <a:path w="4" h="5">
                  <a:moveTo>
                    <a:pt x="4" y="5"/>
                  </a:moveTo>
                  <a:lnTo>
                    <a:pt x="0" y="0"/>
                  </a:lnTo>
                  <a:lnTo>
                    <a:pt x="4" y="5"/>
                  </a:lnTo>
                  <a:close/>
                </a:path>
              </a:pathLst>
            </a:custGeom>
            <a:solidFill>
              <a:srgbClr val="C195DB"/>
            </a:solidFill>
            <a:ln w="9525">
              <a:noFill/>
              <a:round/>
              <a:headEnd/>
              <a:tailEnd/>
            </a:ln>
          </p:spPr>
          <p:txBody>
            <a:bodyPr/>
            <a:lstStyle/>
            <a:p>
              <a:endParaRPr lang="ru-RU"/>
            </a:p>
          </p:txBody>
        </p:sp>
        <p:sp>
          <p:nvSpPr>
            <p:cNvPr id="23317" name="Freeform 2190"/>
            <p:cNvSpPr>
              <a:spLocks/>
            </p:cNvSpPr>
            <p:nvPr/>
          </p:nvSpPr>
          <p:spPr bwMode="auto">
            <a:xfrm>
              <a:off x="3699" y="3014"/>
              <a:ext cx="91" cy="28"/>
            </a:xfrm>
            <a:custGeom>
              <a:avLst/>
              <a:gdLst>
                <a:gd name="T0" fmla="*/ 87 w 91"/>
                <a:gd name="T1" fmla="*/ 28 h 28"/>
                <a:gd name="T2" fmla="*/ 69 w 91"/>
                <a:gd name="T3" fmla="*/ 13 h 28"/>
                <a:gd name="T4" fmla="*/ 58 w 91"/>
                <a:gd name="T5" fmla="*/ 7 h 28"/>
                <a:gd name="T6" fmla="*/ 42 w 91"/>
                <a:gd name="T7" fmla="*/ 6 h 28"/>
                <a:gd name="T8" fmla="*/ 30 w 91"/>
                <a:gd name="T9" fmla="*/ 9 h 28"/>
                <a:gd name="T10" fmla="*/ 19 w 91"/>
                <a:gd name="T11" fmla="*/ 13 h 28"/>
                <a:gd name="T12" fmla="*/ 13 w 91"/>
                <a:gd name="T13" fmla="*/ 15 h 28"/>
                <a:gd name="T14" fmla="*/ 5 w 91"/>
                <a:gd name="T15" fmla="*/ 22 h 28"/>
                <a:gd name="T16" fmla="*/ 0 w 91"/>
                <a:gd name="T17" fmla="*/ 17 h 28"/>
                <a:gd name="T18" fmla="*/ 8 w 91"/>
                <a:gd name="T19" fmla="*/ 11 h 28"/>
                <a:gd name="T20" fmla="*/ 18 w 91"/>
                <a:gd name="T21" fmla="*/ 6 h 28"/>
                <a:gd name="T22" fmla="*/ 29 w 91"/>
                <a:gd name="T23" fmla="*/ 3 h 28"/>
                <a:gd name="T24" fmla="*/ 42 w 91"/>
                <a:gd name="T25" fmla="*/ 0 h 28"/>
                <a:gd name="T26" fmla="*/ 59 w 91"/>
                <a:gd name="T27" fmla="*/ 1 h 28"/>
                <a:gd name="T28" fmla="*/ 74 w 91"/>
                <a:gd name="T29" fmla="*/ 9 h 28"/>
                <a:gd name="T30" fmla="*/ 91 w 91"/>
                <a:gd name="T31" fmla="*/ 23 h 28"/>
                <a:gd name="T32" fmla="*/ 87 w 91"/>
                <a:gd name="T33" fmla="*/ 28 h 2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1"/>
                <a:gd name="T52" fmla="*/ 0 h 28"/>
                <a:gd name="T53" fmla="*/ 91 w 91"/>
                <a:gd name="T54" fmla="*/ 28 h 2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1" h="28">
                  <a:moveTo>
                    <a:pt x="87" y="28"/>
                  </a:moveTo>
                  <a:lnTo>
                    <a:pt x="69" y="13"/>
                  </a:lnTo>
                  <a:lnTo>
                    <a:pt x="58" y="7"/>
                  </a:lnTo>
                  <a:lnTo>
                    <a:pt x="42" y="6"/>
                  </a:lnTo>
                  <a:lnTo>
                    <a:pt x="30" y="9"/>
                  </a:lnTo>
                  <a:lnTo>
                    <a:pt x="19" y="13"/>
                  </a:lnTo>
                  <a:lnTo>
                    <a:pt x="13" y="15"/>
                  </a:lnTo>
                  <a:lnTo>
                    <a:pt x="5" y="22"/>
                  </a:lnTo>
                  <a:lnTo>
                    <a:pt x="0" y="17"/>
                  </a:lnTo>
                  <a:lnTo>
                    <a:pt x="8" y="11"/>
                  </a:lnTo>
                  <a:lnTo>
                    <a:pt x="18" y="6"/>
                  </a:lnTo>
                  <a:lnTo>
                    <a:pt x="29" y="3"/>
                  </a:lnTo>
                  <a:lnTo>
                    <a:pt x="42" y="0"/>
                  </a:lnTo>
                  <a:lnTo>
                    <a:pt x="59" y="1"/>
                  </a:lnTo>
                  <a:lnTo>
                    <a:pt x="74" y="9"/>
                  </a:lnTo>
                  <a:lnTo>
                    <a:pt x="91" y="23"/>
                  </a:lnTo>
                  <a:lnTo>
                    <a:pt x="87" y="28"/>
                  </a:lnTo>
                  <a:close/>
                </a:path>
              </a:pathLst>
            </a:custGeom>
            <a:solidFill>
              <a:srgbClr val="C195DB"/>
            </a:solidFill>
            <a:ln w="9525">
              <a:noFill/>
              <a:round/>
              <a:headEnd/>
              <a:tailEnd/>
            </a:ln>
          </p:spPr>
          <p:txBody>
            <a:bodyPr/>
            <a:lstStyle/>
            <a:p>
              <a:endParaRPr lang="ru-RU"/>
            </a:p>
          </p:txBody>
        </p:sp>
        <p:sp>
          <p:nvSpPr>
            <p:cNvPr id="23318" name="Freeform 2191"/>
            <p:cNvSpPr>
              <a:spLocks/>
            </p:cNvSpPr>
            <p:nvPr/>
          </p:nvSpPr>
          <p:spPr bwMode="auto">
            <a:xfrm>
              <a:off x="3786" y="3037"/>
              <a:ext cx="6" cy="5"/>
            </a:xfrm>
            <a:custGeom>
              <a:avLst/>
              <a:gdLst>
                <a:gd name="T0" fmla="*/ 6 w 6"/>
                <a:gd name="T1" fmla="*/ 0 h 5"/>
                <a:gd name="T2" fmla="*/ 0 w 6"/>
                <a:gd name="T3" fmla="*/ 5 h 5"/>
                <a:gd name="T4" fmla="*/ 6 w 6"/>
                <a:gd name="T5" fmla="*/ 0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6" y="0"/>
                  </a:moveTo>
                  <a:lnTo>
                    <a:pt x="0" y="5"/>
                  </a:lnTo>
                  <a:lnTo>
                    <a:pt x="6" y="0"/>
                  </a:lnTo>
                  <a:close/>
                </a:path>
              </a:pathLst>
            </a:custGeom>
            <a:solidFill>
              <a:srgbClr val="C195DB"/>
            </a:solidFill>
            <a:ln w="9525">
              <a:noFill/>
              <a:round/>
              <a:headEnd/>
              <a:tailEnd/>
            </a:ln>
          </p:spPr>
          <p:txBody>
            <a:bodyPr/>
            <a:lstStyle/>
            <a:p>
              <a:endParaRPr lang="ru-RU"/>
            </a:p>
          </p:txBody>
        </p:sp>
        <p:sp>
          <p:nvSpPr>
            <p:cNvPr id="23319" name="Freeform 2192"/>
            <p:cNvSpPr>
              <a:spLocks/>
            </p:cNvSpPr>
            <p:nvPr/>
          </p:nvSpPr>
          <p:spPr bwMode="auto">
            <a:xfrm>
              <a:off x="1116" y="2333"/>
              <a:ext cx="622" cy="118"/>
            </a:xfrm>
            <a:custGeom>
              <a:avLst/>
              <a:gdLst>
                <a:gd name="T0" fmla="*/ 622 w 622"/>
                <a:gd name="T1" fmla="*/ 11 h 118"/>
                <a:gd name="T2" fmla="*/ 597 w 622"/>
                <a:gd name="T3" fmla="*/ 19 h 118"/>
                <a:gd name="T4" fmla="*/ 528 w 622"/>
                <a:gd name="T5" fmla="*/ 39 h 118"/>
                <a:gd name="T6" fmla="*/ 481 w 622"/>
                <a:gd name="T7" fmla="*/ 51 h 118"/>
                <a:gd name="T8" fmla="*/ 430 w 622"/>
                <a:gd name="T9" fmla="*/ 64 h 118"/>
                <a:gd name="T10" fmla="*/ 374 w 622"/>
                <a:gd name="T11" fmla="*/ 77 h 118"/>
                <a:gd name="T12" fmla="*/ 317 w 622"/>
                <a:gd name="T13" fmla="*/ 89 h 118"/>
                <a:gd name="T14" fmla="*/ 258 w 622"/>
                <a:gd name="T15" fmla="*/ 100 h 118"/>
                <a:gd name="T16" fmla="*/ 230 w 622"/>
                <a:gd name="T17" fmla="*/ 105 h 118"/>
                <a:gd name="T18" fmla="*/ 202 w 622"/>
                <a:gd name="T19" fmla="*/ 109 h 118"/>
                <a:gd name="T20" fmla="*/ 151 w 622"/>
                <a:gd name="T21" fmla="*/ 115 h 118"/>
                <a:gd name="T22" fmla="*/ 125 w 622"/>
                <a:gd name="T23" fmla="*/ 117 h 118"/>
                <a:gd name="T24" fmla="*/ 103 w 622"/>
                <a:gd name="T25" fmla="*/ 118 h 118"/>
                <a:gd name="T26" fmla="*/ 80 w 622"/>
                <a:gd name="T27" fmla="*/ 118 h 118"/>
                <a:gd name="T28" fmla="*/ 61 w 622"/>
                <a:gd name="T29" fmla="*/ 117 h 118"/>
                <a:gd name="T30" fmla="*/ 44 w 622"/>
                <a:gd name="T31" fmla="*/ 113 h 118"/>
                <a:gd name="T32" fmla="*/ 36 w 622"/>
                <a:gd name="T33" fmla="*/ 111 h 118"/>
                <a:gd name="T34" fmla="*/ 30 w 622"/>
                <a:gd name="T35" fmla="*/ 109 h 118"/>
                <a:gd name="T36" fmla="*/ 17 w 622"/>
                <a:gd name="T37" fmla="*/ 104 h 118"/>
                <a:gd name="T38" fmla="*/ 12 w 622"/>
                <a:gd name="T39" fmla="*/ 101 h 118"/>
                <a:gd name="T40" fmla="*/ 10 w 622"/>
                <a:gd name="T41" fmla="*/ 96 h 118"/>
                <a:gd name="T42" fmla="*/ 4 w 622"/>
                <a:gd name="T43" fmla="*/ 93 h 118"/>
                <a:gd name="T44" fmla="*/ 3 w 622"/>
                <a:gd name="T45" fmla="*/ 89 h 118"/>
                <a:gd name="T46" fmla="*/ 0 w 622"/>
                <a:gd name="T47" fmla="*/ 83 h 118"/>
                <a:gd name="T48" fmla="*/ 0 w 622"/>
                <a:gd name="T49" fmla="*/ 77 h 118"/>
                <a:gd name="T50" fmla="*/ 0 w 622"/>
                <a:gd name="T51" fmla="*/ 72 h 118"/>
                <a:gd name="T52" fmla="*/ 0 w 622"/>
                <a:gd name="T53" fmla="*/ 66 h 118"/>
                <a:gd name="T54" fmla="*/ 1 w 622"/>
                <a:gd name="T55" fmla="*/ 61 h 118"/>
                <a:gd name="T56" fmla="*/ 4 w 622"/>
                <a:gd name="T57" fmla="*/ 57 h 118"/>
                <a:gd name="T58" fmla="*/ 8 w 622"/>
                <a:gd name="T59" fmla="*/ 52 h 118"/>
                <a:gd name="T60" fmla="*/ 12 w 622"/>
                <a:gd name="T61" fmla="*/ 49 h 118"/>
                <a:gd name="T62" fmla="*/ 17 w 622"/>
                <a:gd name="T63" fmla="*/ 44 h 118"/>
                <a:gd name="T64" fmla="*/ 22 w 622"/>
                <a:gd name="T65" fmla="*/ 41 h 118"/>
                <a:gd name="T66" fmla="*/ 36 w 622"/>
                <a:gd name="T67" fmla="*/ 33 h 118"/>
                <a:gd name="T68" fmla="*/ 52 w 622"/>
                <a:gd name="T69" fmla="*/ 28 h 118"/>
                <a:gd name="T70" fmla="*/ 71 w 622"/>
                <a:gd name="T71" fmla="*/ 21 h 118"/>
                <a:gd name="T72" fmla="*/ 91 w 622"/>
                <a:gd name="T73" fmla="*/ 17 h 118"/>
                <a:gd name="T74" fmla="*/ 114 w 622"/>
                <a:gd name="T75" fmla="*/ 14 h 118"/>
                <a:gd name="T76" fmla="*/ 138 w 622"/>
                <a:gd name="T77" fmla="*/ 9 h 118"/>
                <a:gd name="T78" fmla="*/ 191 w 622"/>
                <a:gd name="T79" fmla="*/ 4 h 118"/>
                <a:gd name="T80" fmla="*/ 247 w 622"/>
                <a:gd name="T81" fmla="*/ 1 h 118"/>
                <a:gd name="T82" fmla="*/ 277 w 622"/>
                <a:gd name="T83" fmla="*/ 1 h 118"/>
                <a:gd name="T84" fmla="*/ 307 w 622"/>
                <a:gd name="T85" fmla="*/ 0 h 118"/>
                <a:gd name="T86" fmla="*/ 366 w 622"/>
                <a:gd name="T87" fmla="*/ 0 h 118"/>
                <a:gd name="T88" fmla="*/ 423 w 622"/>
                <a:gd name="T89" fmla="*/ 0 h 118"/>
                <a:gd name="T90" fmla="*/ 475 w 622"/>
                <a:gd name="T91" fmla="*/ 2 h 118"/>
                <a:gd name="T92" fmla="*/ 524 w 622"/>
                <a:gd name="T93" fmla="*/ 5 h 118"/>
                <a:gd name="T94" fmla="*/ 596 w 622"/>
                <a:gd name="T95" fmla="*/ 8 h 118"/>
                <a:gd name="T96" fmla="*/ 622 w 622"/>
                <a:gd name="T97" fmla="*/ 11 h 1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22"/>
                <a:gd name="T148" fmla="*/ 0 h 118"/>
                <a:gd name="T149" fmla="*/ 622 w 622"/>
                <a:gd name="T150" fmla="*/ 118 h 1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22" h="118">
                  <a:moveTo>
                    <a:pt x="622" y="11"/>
                  </a:moveTo>
                  <a:lnTo>
                    <a:pt x="597" y="19"/>
                  </a:lnTo>
                  <a:lnTo>
                    <a:pt x="528" y="39"/>
                  </a:lnTo>
                  <a:lnTo>
                    <a:pt x="481" y="51"/>
                  </a:lnTo>
                  <a:lnTo>
                    <a:pt x="430" y="64"/>
                  </a:lnTo>
                  <a:lnTo>
                    <a:pt x="374" y="77"/>
                  </a:lnTo>
                  <a:lnTo>
                    <a:pt x="317" y="89"/>
                  </a:lnTo>
                  <a:lnTo>
                    <a:pt x="258" y="100"/>
                  </a:lnTo>
                  <a:lnTo>
                    <a:pt x="230" y="105"/>
                  </a:lnTo>
                  <a:lnTo>
                    <a:pt x="202" y="109"/>
                  </a:lnTo>
                  <a:lnTo>
                    <a:pt x="151" y="115"/>
                  </a:lnTo>
                  <a:lnTo>
                    <a:pt x="125" y="117"/>
                  </a:lnTo>
                  <a:lnTo>
                    <a:pt x="103" y="118"/>
                  </a:lnTo>
                  <a:lnTo>
                    <a:pt x="80" y="118"/>
                  </a:lnTo>
                  <a:lnTo>
                    <a:pt x="61" y="117"/>
                  </a:lnTo>
                  <a:lnTo>
                    <a:pt x="44" y="113"/>
                  </a:lnTo>
                  <a:lnTo>
                    <a:pt x="36" y="111"/>
                  </a:lnTo>
                  <a:lnTo>
                    <a:pt x="30" y="109"/>
                  </a:lnTo>
                  <a:lnTo>
                    <a:pt x="17" y="104"/>
                  </a:lnTo>
                  <a:lnTo>
                    <a:pt x="12" y="101"/>
                  </a:lnTo>
                  <a:lnTo>
                    <a:pt x="10" y="96"/>
                  </a:lnTo>
                  <a:lnTo>
                    <a:pt x="4" y="93"/>
                  </a:lnTo>
                  <a:lnTo>
                    <a:pt x="3" y="89"/>
                  </a:lnTo>
                  <a:lnTo>
                    <a:pt x="0" y="83"/>
                  </a:lnTo>
                  <a:lnTo>
                    <a:pt x="0" y="77"/>
                  </a:lnTo>
                  <a:lnTo>
                    <a:pt x="0" y="72"/>
                  </a:lnTo>
                  <a:lnTo>
                    <a:pt x="0" y="66"/>
                  </a:lnTo>
                  <a:lnTo>
                    <a:pt x="1" y="61"/>
                  </a:lnTo>
                  <a:lnTo>
                    <a:pt x="4" y="57"/>
                  </a:lnTo>
                  <a:lnTo>
                    <a:pt x="8" y="52"/>
                  </a:lnTo>
                  <a:lnTo>
                    <a:pt x="12" y="49"/>
                  </a:lnTo>
                  <a:lnTo>
                    <a:pt x="17" y="44"/>
                  </a:lnTo>
                  <a:lnTo>
                    <a:pt x="22" y="41"/>
                  </a:lnTo>
                  <a:lnTo>
                    <a:pt x="36" y="33"/>
                  </a:lnTo>
                  <a:lnTo>
                    <a:pt x="52" y="28"/>
                  </a:lnTo>
                  <a:lnTo>
                    <a:pt x="71" y="21"/>
                  </a:lnTo>
                  <a:lnTo>
                    <a:pt x="91" y="17"/>
                  </a:lnTo>
                  <a:lnTo>
                    <a:pt x="114" y="14"/>
                  </a:lnTo>
                  <a:lnTo>
                    <a:pt x="138" y="9"/>
                  </a:lnTo>
                  <a:lnTo>
                    <a:pt x="191" y="4"/>
                  </a:lnTo>
                  <a:lnTo>
                    <a:pt x="247" y="1"/>
                  </a:lnTo>
                  <a:lnTo>
                    <a:pt x="277" y="1"/>
                  </a:lnTo>
                  <a:lnTo>
                    <a:pt x="307" y="0"/>
                  </a:lnTo>
                  <a:lnTo>
                    <a:pt x="366" y="0"/>
                  </a:lnTo>
                  <a:lnTo>
                    <a:pt x="423" y="0"/>
                  </a:lnTo>
                  <a:lnTo>
                    <a:pt x="475" y="2"/>
                  </a:lnTo>
                  <a:lnTo>
                    <a:pt x="524" y="5"/>
                  </a:lnTo>
                  <a:lnTo>
                    <a:pt x="596" y="8"/>
                  </a:lnTo>
                  <a:lnTo>
                    <a:pt x="622" y="11"/>
                  </a:lnTo>
                  <a:close/>
                </a:path>
              </a:pathLst>
            </a:custGeom>
            <a:solidFill>
              <a:srgbClr val="844CD6"/>
            </a:solidFill>
            <a:ln w="9525">
              <a:noFill/>
              <a:round/>
              <a:headEnd/>
              <a:tailEnd/>
            </a:ln>
          </p:spPr>
          <p:txBody>
            <a:bodyPr/>
            <a:lstStyle/>
            <a:p>
              <a:endParaRPr lang="ru-RU"/>
            </a:p>
          </p:txBody>
        </p:sp>
        <p:sp>
          <p:nvSpPr>
            <p:cNvPr id="23320" name="Freeform 2193"/>
            <p:cNvSpPr>
              <a:spLocks/>
            </p:cNvSpPr>
            <p:nvPr/>
          </p:nvSpPr>
          <p:spPr bwMode="auto">
            <a:xfrm>
              <a:off x="1116" y="2333"/>
              <a:ext cx="622" cy="118"/>
            </a:xfrm>
            <a:custGeom>
              <a:avLst/>
              <a:gdLst>
                <a:gd name="T0" fmla="*/ 622 w 622"/>
                <a:gd name="T1" fmla="*/ 11 h 118"/>
                <a:gd name="T2" fmla="*/ 528 w 622"/>
                <a:gd name="T3" fmla="*/ 39 h 118"/>
                <a:gd name="T4" fmla="*/ 430 w 622"/>
                <a:gd name="T5" fmla="*/ 64 h 118"/>
                <a:gd name="T6" fmla="*/ 317 w 622"/>
                <a:gd name="T7" fmla="*/ 89 h 118"/>
                <a:gd name="T8" fmla="*/ 202 w 622"/>
                <a:gd name="T9" fmla="*/ 109 h 118"/>
                <a:gd name="T10" fmla="*/ 151 w 622"/>
                <a:gd name="T11" fmla="*/ 115 h 118"/>
                <a:gd name="T12" fmla="*/ 103 w 622"/>
                <a:gd name="T13" fmla="*/ 118 h 118"/>
                <a:gd name="T14" fmla="*/ 61 w 622"/>
                <a:gd name="T15" fmla="*/ 117 h 118"/>
                <a:gd name="T16" fmla="*/ 30 w 622"/>
                <a:gd name="T17" fmla="*/ 109 h 118"/>
                <a:gd name="T18" fmla="*/ 17 w 622"/>
                <a:gd name="T19" fmla="*/ 104 h 118"/>
                <a:gd name="T20" fmla="*/ 10 w 622"/>
                <a:gd name="T21" fmla="*/ 96 h 118"/>
                <a:gd name="T22" fmla="*/ 3 w 622"/>
                <a:gd name="T23" fmla="*/ 89 h 118"/>
                <a:gd name="T24" fmla="*/ 0 w 622"/>
                <a:gd name="T25" fmla="*/ 77 h 118"/>
                <a:gd name="T26" fmla="*/ 0 w 622"/>
                <a:gd name="T27" fmla="*/ 66 h 118"/>
                <a:gd name="T28" fmla="*/ 4 w 622"/>
                <a:gd name="T29" fmla="*/ 57 h 118"/>
                <a:gd name="T30" fmla="*/ 12 w 622"/>
                <a:gd name="T31" fmla="*/ 49 h 118"/>
                <a:gd name="T32" fmla="*/ 22 w 622"/>
                <a:gd name="T33" fmla="*/ 41 h 118"/>
                <a:gd name="T34" fmla="*/ 36 w 622"/>
                <a:gd name="T35" fmla="*/ 33 h 118"/>
                <a:gd name="T36" fmla="*/ 52 w 622"/>
                <a:gd name="T37" fmla="*/ 27 h 118"/>
                <a:gd name="T38" fmla="*/ 71 w 622"/>
                <a:gd name="T39" fmla="*/ 21 h 118"/>
                <a:gd name="T40" fmla="*/ 91 w 622"/>
                <a:gd name="T41" fmla="*/ 17 h 118"/>
                <a:gd name="T42" fmla="*/ 139 w 622"/>
                <a:gd name="T43" fmla="*/ 9 h 118"/>
                <a:gd name="T44" fmla="*/ 191 w 622"/>
                <a:gd name="T45" fmla="*/ 4 h 118"/>
                <a:gd name="T46" fmla="*/ 249 w 622"/>
                <a:gd name="T47" fmla="*/ 1 h 118"/>
                <a:gd name="T48" fmla="*/ 307 w 622"/>
                <a:gd name="T49" fmla="*/ 0 h 118"/>
                <a:gd name="T50" fmla="*/ 423 w 622"/>
                <a:gd name="T51" fmla="*/ 0 h 118"/>
                <a:gd name="T52" fmla="*/ 524 w 622"/>
                <a:gd name="T53" fmla="*/ 5 h 118"/>
                <a:gd name="T54" fmla="*/ 622 w 622"/>
                <a:gd name="T55" fmla="*/ 11 h 11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22"/>
                <a:gd name="T85" fmla="*/ 0 h 118"/>
                <a:gd name="T86" fmla="*/ 622 w 622"/>
                <a:gd name="T87" fmla="*/ 118 h 11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22" h="118">
                  <a:moveTo>
                    <a:pt x="622" y="11"/>
                  </a:moveTo>
                  <a:lnTo>
                    <a:pt x="528" y="39"/>
                  </a:lnTo>
                  <a:lnTo>
                    <a:pt x="430" y="64"/>
                  </a:lnTo>
                  <a:lnTo>
                    <a:pt x="317" y="89"/>
                  </a:lnTo>
                  <a:lnTo>
                    <a:pt x="202" y="109"/>
                  </a:lnTo>
                  <a:lnTo>
                    <a:pt x="151" y="115"/>
                  </a:lnTo>
                  <a:lnTo>
                    <a:pt x="103" y="118"/>
                  </a:lnTo>
                  <a:lnTo>
                    <a:pt x="61" y="117"/>
                  </a:lnTo>
                  <a:lnTo>
                    <a:pt x="30" y="109"/>
                  </a:lnTo>
                  <a:lnTo>
                    <a:pt x="17" y="104"/>
                  </a:lnTo>
                  <a:lnTo>
                    <a:pt x="10" y="96"/>
                  </a:lnTo>
                  <a:lnTo>
                    <a:pt x="3" y="89"/>
                  </a:lnTo>
                  <a:lnTo>
                    <a:pt x="0" y="77"/>
                  </a:lnTo>
                  <a:lnTo>
                    <a:pt x="0" y="66"/>
                  </a:lnTo>
                  <a:lnTo>
                    <a:pt x="4" y="57"/>
                  </a:lnTo>
                  <a:lnTo>
                    <a:pt x="12" y="49"/>
                  </a:lnTo>
                  <a:lnTo>
                    <a:pt x="22" y="41"/>
                  </a:lnTo>
                  <a:lnTo>
                    <a:pt x="36" y="33"/>
                  </a:lnTo>
                  <a:lnTo>
                    <a:pt x="52" y="27"/>
                  </a:lnTo>
                  <a:lnTo>
                    <a:pt x="71" y="21"/>
                  </a:lnTo>
                  <a:lnTo>
                    <a:pt x="91" y="17"/>
                  </a:lnTo>
                  <a:lnTo>
                    <a:pt x="139" y="9"/>
                  </a:lnTo>
                  <a:lnTo>
                    <a:pt x="191" y="4"/>
                  </a:lnTo>
                  <a:lnTo>
                    <a:pt x="249" y="1"/>
                  </a:lnTo>
                  <a:lnTo>
                    <a:pt x="307" y="0"/>
                  </a:lnTo>
                  <a:lnTo>
                    <a:pt x="423" y="0"/>
                  </a:lnTo>
                  <a:lnTo>
                    <a:pt x="524" y="5"/>
                  </a:lnTo>
                  <a:lnTo>
                    <a:pt x="622" y="11"/>
                  </a:lnTo>
                </a:path>
              </a:pathLst>
            </a:custGeom>
            <a:noFill/>
            <a:ln w="4763" cap="rnd">
              <a:solidFill>
                <a:srgbClr val="844CD6"/>
              </a:solidFill>
              <a:prstDash val="solid"/>
              <a:round/>
              <a:headEnd/>
              <a:tailEnd/>
            </a:ln>
          </p:spPr>
          <p:txBody>
            <a:bodyPr/>
            <a:lstStyle/>
            <a:p>
              <a:endParaRPr lang="ru-RU"/>
            </a:p>
          </p:txBody>
        </p:sp>
        <p:sp>
          <p:nvSpPr>
            <p:cNvPr id="23321" name="Freeform 2194"/>
            <p:cNvSpPr>
              <a:spLocks/>
            </p:cNvSpPr>
            <p:nvPr/>
          </p:nvSpPr>
          <p:spPr bwMode="auto">
            <a:xfrm>
              <a:off x="1671" y="2368"/>
              <a:ext cx="75" cy="49"/>
            </a:xfrm>
            <a:custGeom>
              <a:avLst/>
              <a:gdLst>
                <a:gd name="T0" fmla="*/ 71 w 75"/>
                <a:gd name="T1" fmla="*/ 49 h 49"/>
                <a:gd name="T2" fmla="*/ 69 w 75"/>
                <a:gd name="T3" fmla="*/ 40 h 49"/>
                <a:gd name="T4" fmla="*/ 60 w 75"/>
                <a:gd name="T5" fmla="*/ 23 h 49"/>
                <a:gd name="T6" fmla="*/ 55 w 75"/>
                <a:gd name="T7" fmla="*/ 17 h 49"/>
                <a:gd name="T8" fmla="*/ 50 w 75"/>
                <a:gd name="T9" fmla="*/ 14 h 49"/>
                <a:gd name="T10" fmla="*/ 41 w 75"/>
                <a:gd name="T11" fmla="*/ 10 h 49"/>
                <a:gd name="T12" fmla="*/ 24 w 75"/>
                <a:gd name="T13" fmla="*/ 6 h 49"/>
                <a:gd name="T14" fmla="*/ 13 w 75"/>
                <a:gd name="T15" fmla="*/ 6 h 49"/>
                <a:gd name="T16" fmla="*/ 2 w 75"/>
                <a:gd name="T17" fmla="*/ 8 h 49"/>
                <a:gd name="T18" fmla="*/ 0 w 75"/>
                <a:gd name="T19" fmla="*/ 2 h 49"/>
                <a:gd name="T20" fmla="*/ 11 w 75"/>
                <a:gd name="T21" fmla="*/ 0 h 49"/>
                <a:gd name="T22" fmla="*/ 24 w 75"/>
                <a:gd name="T23" fmla="*/ 0 h 49"/>
                <a:gd name="T24" fmla="*/ 43 w 75"/>
                <a:gd name="T25" fmla="*/ 3 h 49"/>
                <a:gd name="T26" fmla="*/ 55 w 75"/>
                <a:gd name="T27" fmla="*/ 10 h 49"/>
                <a:gd name="T28" fmla="*/ 60 w 75"/>
                <a:gd name="T29" fmla="*/ 13 h 49"/>
                <a:gd name="T30" fmla="*/ 65 w 75"/>
                <a:gd name="T31" fmla="*/ 17 h 49"/>
                <a:gd name="T32" fmla="*/ 74 w 75"/>
                <a:gd name="T33" fmla="*/ 35 h 49"/>
                <a:gd name="T34" fmla="*/ 75 w 75"/>
                <a:gd name="T35" fmla="*/ 46 h 49"/>
                <a:gd name="T36" fmla="*/ 71 w 75"/>
                <a:gd name="T37" fmla="*/ 49 h 4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75"/>
                <a:gd name="T58" fmla="*/ 0 h 49"/>
                <a:gd name="T59" fmla="*/ 75 w 75"/>
                <a:gd name="T60" fmla="*/ 49 h 4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75" h="49">
                  <a:moveTo>
                    <a:pt x="71" y="49"/>
                  </a:moveTo>
                  <a:lnTo>
                    <a:pt x="69" y="40"/>
                  </a:lnTo>
                  <a:lnTo>
                    <a:pt x="60" y="23"/>
                  </a:lnTo>
                  <a:lnTo>
                    <a:pt x="55" y="17"/>
                  </a:lnTo>
                  <a:lnTo>
                    <a:pt x="50" y="14"/>
                  </a:lnTo>
                  <a:lnTo>
                    <a:pt x="41" y="10"/>
                  </a:lnTo>
                  <a:lnTo>
                    <a:pt x="24" y="6"/>
                  </a:lnTo>
                  <a:lnTo>
                    <a:pt x="13" y="6"/>
                  </a:lnTo>
                  <a:lnTo>
                    <a:pt x="2" y="8"/>
                  </a:lnTo>
                  <a:lnTo>
                    <a:pt x="0" y="2"/>
                  </a:lnTo>
                  <a:lnTo>
                    <a:pt x="11" y="0"/>
                  </a:lnTo>
                  <a:lnTo>
                    <a:pt x="24" y="0"/>
                  </a:lnTo>
                  <a:lnTo>
                    <a:pt x="43" y="3"/>
                  </a:lnTo>
                  <a:lnTo>
                    <a:pt x="55" y="10"/>
                  </a:lnTo>
                  <a:lnTo>
                    <a:pt x="60" y="13"/>
                  </a:lnTo>
                  <a:lnTo>
                    <a:pt x="65" y="17"/>
                  </a:lnTo>
                  <a:lnTo>
                    <a:pt x="74" y="35"/>
                  </a:lnTo>
                  <a:lnTo>
                    <a:pt x="75" y="46"/>
                  </a:lnTo>
                  <a:lnTo>
                    <a:pt x="71" y="49"/>
                  </a:lnTo>
                  <a:close/>
                </a:path>
              </a:pathLst>
            </a:custGeom>
            <a:solidFill>
              <a:srgbClr val="C195DB"/>
            </a:solidFill>
            <a:ln w="9525">
              <a:noFill/>
              <a:round/>
              <a:headEnd/>
              <a:tailEnd/>
            </a:ln>
          </p:spPr>
          <p:txBody>
            <a:bodyPr/>
            <a:lstStyle/>
            <a:p>
              <a:endParaRPr lang="ru-RU"/>
            </a:p>
          </p:txBody>
        </p:sp>
        <p:sp>
          <p:nvSpPr>
            <p:cNvPr id="23322" name="Freeform 2195"/>
            <p:cNvSpPr>
              <a:spLocks/>
            </p:cNvSpPr>
            <p:nvPr/>
          </p:nvSpPr>
          <p:spPr bwMode="auto">
            <a:xfrm>
              <a:off x="1115" y="2369"/>
              <a:ext cx="558" cy="82"/>
            </a:xfrm>
            <a:custGeom>
              <a:avLst/>
              <a:gdLst>
                <a:gd name="T0" fmla="*/ 558 w 558"/>
                <a:gd name="T1" fmla="*/ 6 h 82"/>
                <a:gd name="T2" fmla="*/ 443 w 558"/>
                <a:gd name="T3" fmla="*/ 33 h 82"/>
                <a:gd name="T4" fmla="*/ 355 w 558"/>
                <a:gd name="T5" fmla="*/ 52 h 82"/>
                <a:gd name="T6" fmla="*/ 259 w 558"/>
                <a:gd name="T7" fmla="*/ 67 h 82"/>
                <a:gd name="T8" fmla="*/ 212 w 558"/>
                <a:gd name="T9" fmla="*/ 73 h 82"/>
                <a:gd name="T10" fmla="*/ 165 w 558"/>
                <a:gd name="T11" fmla="*/ 79 h 82"/>
                <a:gd name="T12" fmla="*/ 123 w 558"/>
                <a:gd name="T13" fmla="*/ 82 h 82"/>
                <a:gd name="T14" fmla="*/ 85 w 558"/>
                <a:gd name="T15" fmla="*/ 82 h 82"/>
                <a:gd name="T16" fmla="*/ 52 w 558"/>
                <a:gd name="T17" fmla="*/ 77 h 82"/>
                <a:gd name="T18" fmla="*/ 26 w 558"/>
                <a:gd name="T19" fmla="*/ 71 h 82"/>
                <a:gd name="T20" fmla="*/ 6 w 558"/>
                <a:gd name="T21" fmla="*/ 58 h 82"/>
                <a:gd name="T22" fmla="*/ 1 w 558"/>
                <a:gd name="T23" fmla="*/ 51 h 82"/>
                <a:gd name="T24" fmla="*/ 0 w 558"/>
                <a:gd name="T25" fmla="*/ 43 h 82"/>
                <a:gd name="T26" fmla="*/ 4 w 558"/>
                <a:gd name="T27" fmla="*/ 39 h 82"/>
                <a:gd name="T28" fmla="*/ 6 w 558"/>
                <a:gd name="T29" fmla="*/ 47 h 82"/>
                <a:gd name="T30" fmla="*/ 11 w 558"/>
                <a:gd name="T31" fmla="*/ 53 h 82"/>
                <a:gd name="T32" fmla="*/ 28 w 558"/>
                <a:gd name="T33" fmla="*/ 64 h 82"/>
                <a:gd name="T34" fmla="*/ 52 w 558"/>
                <a:gd name="T35" fmla="*/ 71 h 82"/>
                <a:gd name="T36" fmla="*/ 85 w 558"/>
                <a:gd name="T37" fmla="*/ 75 h 82"/>
                <a:gd name="T38" fmla="*/ 123 w 558"/>
                <a:gd name="T39" fmla="*/ 75 h 82"/>
                <a:gd name="T40" fmla="*/ 165 w 558"/>
                <a:gd name="T41" fmla="*/ 73 h 82"/>
                <a:gd name="T42" fmla="*/ 212 w 558"/>
                <a:gd name="T43" fmla="*/ 67 h 82"/>
                <a:gd name="T44" fmla="*/ 257 w 558"/>
                <a:gd name="T45" fmla="*/ 61 h 82"/>
                <a:gd name="T46" fmla="*/ 353 w 558"/>
                <a:gd name="T47" fmla="*/ 45 h 82"/>
                <a:gd name="T48" fmla="*/ 442 w 558"/>
                <a:gd name="T49" fmla="*/ 27 h 82"/>
                <a:gd name="T50" fmla="*/ 556 w 558"/>
                <a:gd name="T51" fmla="*/ 0 h 82"/>
                <a:gd name="T52" fmla="*/ 558 w 558"/>
                <a:gd name="T53" fmla="*/ 6 h 8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8"/>
                <a:gd name="T82" fmla="*/ 0 h 82"/>
                <a:gd name="T83" fmla="*/ 558 w 558"/>
                <a:gd name="T84" fmla="*/ 82 h 8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8" h="82">
                  <a:moveTo>
                    <a:pt x="558" y="6"/>
                  </a:moveTo>
                  <a:lnTo>
                    <a:pt x="443" y="33"/>
                  </a:lnTo>
                  <a:lnTo>
                    <a:pt x="355" y="52"/>
                  </a:lnTo>
                  <a:lnTo>
                    <a:pt x="259" y="67"/>
                  </a:lnTo>
                  <a:lnTo>
                    <a:pt x="212" y="73"/>
                  </a:lnTo>
                  <a:lnTo>
                    <a:pt x="165" y="79"/>
                  </a:lnTo>
                  <a:lnTo>
                    <a:pt x="123" y="82"/>
                  </a:lnTo>
                  <a:lnTo>
                    <a:pt x="85" y="82"/>
                  </a:lnTo>
                  <a:lnTo>
                    <a:pt x="52" y="77"/>
                  </a:lnTo>
                  <a:lnTo>
                    <a:pt x="26" y="71"/>
                  </a:lnTo>
                  <a:lnTo>
                    <a:pt x="6" y="58"/>
                  </a:lnTo>
                  <a:lnTo>
                    <a:pt x="1" y="51"/>
                  </a:lnTo>
                  <a:lnTo>
                    <a:pt x="0" y="43"/>
                  </a:lnTo>
                  <a:lnTo>
                    <a:pt x="4" y="39"/>
                  </a:lnTo>
                  <a:lnTo>
                    <a:pt x="6" y="47"/>
                  </a:lnTo>
                  <a:lnTo>
                    <a:pt x="11" y="53"/>
                  </a:lnTo>
                  <a:lnTo>
                    <a:pt x="28" y="64"/>
                  </a:lnTo>
                  <a:lnTo>
                    <a:pt x="52" y="71"/>
                  </a:lnTo>
                  <a:lnTo>
                    <a:pt x="85" y="75"/>
                  </a:lnTo>
                  <a:lnTo>
                    <a:pt x="123" y="75"/>
                  </a:lnTo>
                  <a:lnTo>
                    <a:pt x="165" y="73"/>
                  </a:lnTo>
                  <a:lnTo>
                    <a:pt x="212" y="67"/>
                  </a:lnTo>
                  <a:lnTo>
                    <a:pt x="257" y="61"/>
                  </a:lnTo>
                  <a:lnTo>
                    <a:pt x="353" y="45"/>
                  </a:lnTo>
                  <a:lnTo>
                    <a:pt x="442" y="27"/>
                  </a:lnTo>
                  <a:lnTo>
                    <a:pt x="556" y="0"/>
                  </a:lnTo>
                  <a:lnTo>
                    <a:pt x="558" y="6"/>
                  </a:lnTo>
                  <a:close/>
                </a:path>
              </a:pathLst>
            </a:custGeom>
            <a:solidFill>
              <a:srgbClr val="C195DB"/>
            </a:solidFill>
            <a:ln w="9525">
              <a:noFill/>
              <a:round/>
              <a:headEnd/>
              <a:tailEnd/>
            </a:ln>
          </p:spPr>
          <p:txBody>
            <a:bodyPr/>
            <a:lstStyle/>
            <a:p>
              <a:endParaRPr lang="ru-RU"/>
            </a:p>
          </p:txBody>
        </p:sp>
        <p:sp>
          <p:nvSpPr>
            <p:cNvPr id="23323" name="Freeform 2196"/>
            <p:cNvSpPr>
              <a:spLocks/>
            </p:cNvSpPr>
            <p:nvPr/>
          </p:nvSpPr>
          <p:spPr bwMode="auto">
            <a:xfrm>
              <a:off x="1670" y="2370"/>
              <a:ext cx="1" cy="7"/>
            </a:xfrm>
            <a:custGeom>
              <a:avLst/>
              <a:gdLst>
                <a:gd name="T0" fmla="*/ 0 w 1"/>
                <a:gd name="T1" fmla="*/ 0 h 7"/>
                <a:gd name="T2" fmla="*/ 1 w 1"/>
                <a:gd name="T3" fmla="*/ 7 h 7"/>
                <a:gd name="T4" fmla="*/ 0 w 1"/>
                <a:gd name="T5" fmla="*/ 0 h 7"/>
                <a:gd name="T6" fmla="*/ 0 60000 65536"/>
                <a:gd name="T7" fmla="*/ 0 60000 65536"/>
                <a:gd name="T8" fmla="*/ 0 60000 65536"/>
                <a:gd name="T9" fmla="*/ 0 w 1"/>
                <a:gd name="T10" fmla="*/ 0 h 7"/>
                <a:gd name="T11" fmla="*/ 1 w 1"/>
                <a:gd name="T12" fmla="*/ 7 h 7"/>
              </a:gdLst>
              <a:ahLst/>
              <a:cxnLst>
                <a:cxn ang="T6">
                  <a:pos x="T0" y="T1"/>
                </a:cxn>
                <a:cxn ang="T7">
                  <a:pos x="T2" y="T3"/>
                </a:cxn>
                <a:cxn ang="T8">
                  <a:pos x="T4" y="T5"/>
                </a:cxn>
              </a:cxnLst>
              <a:rect l="T9" t="T10" r="T11" b="T12"/>
              <a:pathLst>
                <a:path w="1" h="7">
                  <a:moveTo>
                    <a:pt x="0" y="0"/>
                  </a:moveTo>
                  <a:lnTo>
                    <a:pt x="1" y="7"/>
                  </a:lnTo>
                  <a:lnTo>
                    <a:pt x="0" y="0"/>
                  </a:lnTo>
                  <a:close/>
                </a:path>
              </a:pathLst>
            </a:custGeom>
            <a:solidFill>
              <a:srgbClr val="C195DB"/>
            </a:solidFill>
            <a:ln w="9525">
              <a:noFill/>
              <a:round/>
              <a:headEnd/>
              <a:tailEnd/>
            </a:ln>
          </p:spPr>
          <p:txBody>
            <a:bodyPr/>
            <a:lstStyle/>
            <a:p>
              <a:endParaRPr lang="ru-RU"/>
            </a:p>
          </p:txBody>
        </p:sp>
        <p:sp>
          <p:nvSpPr>
            <p:cNvPr id="23324" name="Freeform 2197"/>
            <p:cNvSpPr>
              <a:spLocks/>
            </p:cNvSpPr>
            <p:nvPr/>
          </p:nvSpPr>
          <p:spPr bwMode="auto">
            <a:xfrm>
              <a:off x="1115" y="2326"/>
              <a:ext cx="555" cy="83"/>
            </a:xfrm>
            <a:custGeom>
              <a:avLst/>
              <a:gdLst>
                <a:gd name="T0" fmla="*/ 0 w 555"/>
                <a:gd name="T1" fmla="*/ 83 h 83"/>
                <a:gd name="T2" fmla="*/ 0 w 555"/>
                <a:gd name="T3" fmla="*/ 74 h 83"/>
                <a:gd name="T4" fmla="*/ 3 w 555"/>
                <a:gd name="T5" fmla="*/ 63 h 83"/>
                <a:gd name="T6" fmla="*/ 17 w 555"/>
                <a:gd name="T7" fmla="*/ 48 h 83"/>
                <a:gd name="T8" fmla="*/ 43 w 555"/>
                <a:gd name="T9" fmla="*/ 36 h 83"/>
                <a:gd name="T10" fmla="*/ 77 w 555"/>
                <a:gd name="T11" fmla="*/ 25 h 83"/>
                <a:gd name="T12" fmla="*/ 115 w 555"/>
                <a:gd name="T13" fmla="*/ 18 h 83"/>
                <a:gd name="T14" fmla="*/ 158 w 555"/>
                <a:gd name="T15" fmla="*/ 11 h 83"/>
                <a:gd name="T16" fmla="*/ 254 w 555"/>
                <a:gd name="T17" fmla="*/ 3 h 83"/>
                <a:gd name="T18" fmla="*/ 353 w 555"/>
                <a:gd name="T19" fmla="*/ 0 h 83"/>
                <a:gd name="T20" fmla="*/ 444 w 555"/>
                <a:gd name="T21" fmla="*/ 0 h 83"/>
                <a:gd name="T22" fmla="*/ 555 w 555"/>
                <a:gd name="T23" fmla="*/ 1 h 83"/>
                <a:gd name="T24" fmla="*/ 555 w 555"/>
                <a:gd name="T25" fmla="*/ 5 h 83"/>
                <a:gd name="T26" fmla="*/ 444 w 555"/>
                <a:gd name="T27" fmla="*/ 6 h 83"/>
                <a:gd name="T28" fmla="*/ 353 w 555"/>
                <a:gd name="T29" fmla="*/ 5 h 83"/>
                <a:gd name="T30" fmla="*/ 254 w 555"/>
                <a:gd name="T31" fmla="*/ 8 h 83"/>
                <a:gd name="T32" fmla="*/ 158 w 555"/>
                <a:gd name="T33" fmla="*/ 16 h 83"/>
                <a:gd name="T34" fmla="*/ 115 w 555"/>
                <a:gd name="T35" fmla="*/ 23 h 83"/>
                <a:gd name="T36" fmla="*/ 77 w 555"/>
                <a:gd name="T37" fmla="*/ 30 h 83"/>
                <a:gd name="T38" fmla="*/ 47 w 555"/>
                <a:gd name="T39" fmla="*/ 40 h 83"/>
                <a:gd name="T40" fmla="*/ 22 w 555"/>
                <a:gd name="T41" fmla="*/ 53 h 83"/>
                <a:gd name="T42" fmla="*/ 7 w 555"/>
                <a:gd name="T43" fmla="*/ 67 h 83"/>
                <a:gd name="T44" fmla="*/ 4 w 555"/>
                <a:gd name="T45" fmla="*/ 74 h 83"/>
                <a:gd name="T46" fmla="*/ 4 w 555"/>
                <a:gd name="T47" fmla="*/ 83 h 83"/>
                <a:gd name="T48" fmla="*/ 0 w 555"/>
                <a:gd name="T49" fmla="*/ 83 h 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55"/>
                <a:gd name="T76" fmla="*/ 0 h 83"/>
                <a:gd name="T77" fmla="*/ 555 w 555"/>
                <a:gd name="T78" fmla="*/ 83 h 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55" h="83">
                  <a:moveTo>
                    <a:pt x="0" y="83"/>
                  </a:moveTo>
                  <a:lnTo>
                    <a:pt x="0" y="74"/>
                  </a:lnTo>
                  <a:lnTo>
                    <a:pt x="3" y="63"/>
                  </a:lnTo>
                  <a:lnTo>
                    <a:pt x="17" y="48"/>
                  </a:lnTo>
                  <a:lnTo>
                    <a:pt x="43" y="36"/>
                  </a:lnTo>
                  <a:lnTo>
                    <a:pt x="77" y="25"/>
                  </a:lnTo>
                  <a:lnTo>
                    <a:pt x="115" y="18"/>
                  </a:lnTo>
                  <a:lnTo>
                    <a:pt x="158" y="11"/>
                  </a:lnTo>
                  <a:lnTo>
                    <a:pt x="254" y="3"/>
                  </a:lnTo>
                  <a:lnTo>
                    <a:pt x="353" y="0"/>
                  </a:lnTo>
                  <a:lnTo>
                    <a:pt x="444" y="0"/>
                  </a:lnTo>
                  <a:lnTo>
                    <a:pt x="555" y="1"/>
                  </a:lnTo>
                  <a:lnTo>
                    <a:pt x="555" y="5"/>
                  </a:lnTo>
                  <a:lnTo>
                    <a:pt x="444" y="6"/>
                  </a:lnTo>
                  <a:lnTo>
                    <a:pt x="353" y="5"/>
                  </a:lnTo>
                  <a:lnTo>
                    <a:pt x="254" y="8"/>
                  </a:lnTo>
                  <a:lnTo>
                    <a:pt x="158" y="16"/>
                  </a:lnTo>
                  <a:lnTo>
                    <a:pt x="115" y="23"/>
                  </a:lnTo>
                  <a:lnTo>
                    <a:pt x="77" y="30"/>
                  </a:lnTo>
                  <a:lnTo>
                    <a:pt x="47" y="40"/>
                  </a:lnTo>
                  <a:lnTo>
                    <a:pt x="22" y="53"/>
                  </a:lnTo>
                  <a:lnTo>
                    <a:pt x="7" y="67"/>
                  </a:lnTo>
                  <a:lnTo>
                    <a:pt x="4" y="74"/>
                  </a:lnTo>
                  <a:lnTo>
                    <a:pt x="4" y="83"/>
                  </a:lnTo>
                  <a:lnTo>
                    <a:pt x="0" y="83"/>
                  </a:lnTo>
                  <a:close/>
                </a:path>
              </a:pathLst>
            </a:custGeom>
            <a:solidFill>
              <a:srgbClr val="C195DB"/>
            </a:solidFill>
            <a:ln w="9525">
              <a:noFill/>
              <a:round/>
              <a:headEnd/>
              <a:tailEnd/>
            </a:ln>
          </p:spPr>
          <p:txBody>
            <a:bodyPr/>
            <a:lstStyle/>
            <a:p>
              <a:endParaRPr lang="ru-RU"/>
            </a:p>
          </p:txBody>
        </p:sp>
        <p:sp>
          <p:nvSpPr>
            <p:cNvPr id="23325" name="Freeform 2198"/>
            <p:cNvSpPr>
              <a:spLocks/>
            </p:cNvSpPr>
            <p:nvPr/>
          </p:nvSpPr>
          <p:spPr bwMode="auto">
            <a:xfrm>
              <a:off x="1113" y="2407"/>
              <a:ext cx="5" cy="3"/>
            </a:xfrm>
            <a:custGeom>
              <a:avLst/>
              <a:gdLst>
                <a:gd name="T0" fmla="*/ 0 w 5"/>
                <a:gd name="T1" fmla="*/ 3 h 3"/>
                <a:gd name="T2" fmla="*/ 0 w 5"/>
                <a:gd name="T3" fmla="*/ 2 h 3"/>
                <a:gd name="T4" fmla="*/ 5 w 5"/>
                <a:gd name="T5" fmla="*/ 2 h 3"/>
                <a:gd name="T6" fmla="*/ 5 w 5"/>
                <a:gd name="T7" fmla="*/ 0 h 3"/>
                <a:gd name="T8" fmla="*/ 0 w 5"/>
                <a:gd name="T9" fmla="*/ 3 h 3"/>
                <a:gd name="T10" fmla="*/ 0 60000 65536"/>
                <a:gd name="T11" fmla="*/ 0 60000 65536"/>
                <a:gd name="T12" fmla="*/ 0 60000 65536"/>
                <a:gd name="T13" fmla="*/ 0 60000 65536"/>
                <a:gd name="T14" fmla="*/ 0 60000 65536"/>
                <a:gd name="T15" fmla="*/ 0 w 5"/>
                <a:gd name="T16" fmla="*/ 0 h 3"/>
                <a:gd name="T17" fmla="*/ 5 w 5"/>
                <a:gd name="T18" fmla="*/ 3 h 3"/>
              </a:gdLst>
              <a:ahLst/>
              <a:cxnLst>
                <a:cxn ang="T10">
                  <a:pos x="T0" y="T1"/>
                </a:cxn>
                <a:cxn ang="T11">
                  <a:pos x="T2" y="T3"/>
                </a:cxn>
                <a:cxn ang="T12">
                  <a:pos x="T4" y="T5"/>
                </a:cxn>
                <a:cxn ang="T13">
                  <a:pos x="T6" y="T7"/>
                </a:cxn>
                <a:cxn ang="T14">
                  <a:pos x="T8" y="T9"/>
                </a:cxn>
              </a:cxnLst>
              <a:rect l="T15" t="T16" r="T17" b="T18"/>
              <a:pathLst>
                <a:path w="5" h="3">
                  <a:moveTo>
                    <a:pt x="0" y="3"/>
                  </a:moveTo>
                  <a:lnTo>
                    <a:pt x="0" y="2"/>
                  </a:lnTo>
                  <a:lnTo>
                    <a:pt x="5" y="2"/>
                  </a:lnTo>
                  <a:lnTo>
                    <a:pt x="5" y="0"/>
                  </a:lnTo>
                  <a:lnTo>
                    <a:pt x="0" y="3"/>
                  </a:lnTo>
                  <a:close/>
                </a:path>
              </a:pathLst>
            </a:custGeom>
            <a:solidFill>
              <a:srgbClr val="C195DB"/>
            </a:solidFill>
            <a:ln w="9525">
              <a:noFill/>
              <a:round/>
              <a:headEnd/>
              <a:tailEnd/>
            </a:ln>
          </p:spPr>
          <p:txBody>
            <a:bodyPr/>
            <a:lstStyle/>
            <a:p>
              <a:endParaRPr lang="ru-RU"/>
            </a:p>
          </p:txBody>
        </p:sp>
        <p:sp>
          <p:nvSpPr>
            <p:cNvPr id="23326" name="Freeform 2199"/>
            <p:cNvSpPr>
              <a:spLocks/>
            </p:cNvSpPr>
            <p:nvPr/>
          </p:nvSpPr>
          <p:spPr bwMode="auto">
            <a:xfrm>
              <a:off x="1668" y="2275"/>
              <a:ext cx="63" cy="59"/>
            </a:xfrm>
            <a:custGeom>
              <a:avLst/>
              <a:gdLst>
                <a:gd name="T0" fmla="*/ 0 w 63"/>
                <a:gd name="T1" fmla="*/ 55 h 59"/>
                <a:gd name="T2" fmla="*/ 22 w 63"/>
                <a:gd name="T3" fmla="*/ 53 h 59"/>
                <a:gd name="T4" fmla="*/ 35 w 63"/>
                <a:gd name="T5" fmla="*/ 47 h 59"/>
                <a:gd name="T6" fmla="*/ 46 w 63"/>
                <a:gd name="T7" fmla="*/ 37 h 59"/>
                <a:gd name="T8" fmla="*/ 52 w 63"/>
                <a:gd name="T9" fmla="*/ 29 h 59"/>
                <a:gd name="T10" fmla="*/ 56 w 63"/>
                <a:gd name="T11" fmla="*/ 10 h 59"/>
                <a:gd name="T12" fmla="*/ 58 w 63"/>
                <a:gd name="T13" fmla="*/ 0 h 59"/>
                <a:gd name="T14" fmla="*/ 63 w 63"/>
                <a:gd name="T15" fmla="*/ 0 h 59"/>
                <a:gd name="T16" fmla="*/ 61 w 63"/>
                <a:gd name="T17" fmla="*/ 10 h 59"/>
                <a:gd name="T18" fmla="*/ 56 w 63"/>
                <a:gd name="T19" fmla="*/ 32 h 59"/>
                <a:gd name="T20" fmla="*/ 50 w 63"/>
                <a:gd name="T21" fmla="*/ 42 h 59"/>
                <a:gd name="T22" fmla="*/ 39 w 63"/>
                <a:gd name="T23" fmla="*/ 51 h 59"/>
                <a:gd name="T24" fmla="*/ 22 w 63"/>
                <a:gd name="T25" fmla="*/ 59 h 59"/>
                <a:gd name="T26" fmla="*/ 0 w 63"/>
                <a:gd name="T27" fmla="*/ 59 h 59"/>
                <a:gd name="T28" fmla="*/ 0 w 63"/>
                <a:gd name="T29" fmla="*/ 55 h 5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
                <a:gd name="T46" fmla="*/ 0 h 59"/>
                <a:gd name="T47" fmla="*/ 63 w 63"/>
                <a:gd name="T48" fmla="*/ 59 h 5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 h="59">
                  <a:moveTo>
                    <a:pt x="0" y="55"/>
                  </a:moveTo>
                  <a:lnTo>
                    <a:pt x="22" y="53"/>
                  </a:lnTo>
                  <a:lnTo>
                    <a:pt x="35" y="47"/>
                  </a:lnTo>
                  <a:lnTo>
                    <a:pt x="46" y="37"/>
                  </a:lnTo>
                  <a:lnTo>
                    <a:pt x="52" y="29"/>
                  </a:lnTo>
                  <a:lnTo>
                    <a:pt x="56" y="10"/>
                  </a:lnTo>
                  <a:lnTo>
                    <a:pt x="58" y="0"/>
                  </a:lnTo>
                  <a:lnTo>
                    <a:pt x="63" y="0"/>
                  </a:lnTo>
                  <a:lnTo>
                    <a:pt x="61" y="10"/>
                  </a:lnTo>
                  <a:lnTo>
                    <a:pt x="56" y="32"/>
                  </a:lnTo>
                  <a:lnTo>
                    <a:pt x="50" y="42"/>
                  </a:lnTo>
                  <a:lnTo>
                    <a:pt x="39" y="51"/>
                  </a:lnTo>
                  <a:lnTo>
                    <a:pt x="22" y="59"/>
                  </a:lnTo>
                  <a:lnTo>
                    <a:pt x="0" y="59"/>
                  </a:lnTo>
                  <a:lnTo>
                    <a:pt x="0" y="55"/>
                  </a:lnTo>
                  <a:close/>
                </a:path>
              </a:pathLst>
            </a:custGeom>
            <a:solidFill>
              <a:srgbClr val="C195DB"/>
            </a:solidFill>
            <a:ln w="9525">
              <a:noFill/>
              <a:round/>
              <a:headEnd/>
              <a:tailEnd/>
            </a:ln>
          </p:spPr>
          <p:txBody>
            <a:bodyPr/>
            <a:lstStyle/>
            <a:p>
              <a:endParaRPr lang="ru-RU"/>
            </a:p>
          </p:txBody>
        </p:sp>
        <p:sp>
          <p:nvSpPr>
            <p:cNvPr id="23327" name="Freeform 2200"/>
            <p:cNvSpPr>
              <a:spLocks/>
            </p:cNvSpPr>
            <p:nvPr/>
          </p:nvSpPr>
          <p:spPr bwMode="auto">
            <a:xfrm>
              <a:off x="1670" y="2329"/>
              <a:ext cx="1" cy="5"/>
            </a:xfrm>
            <a:custGeom>
              <a:avLst/>
              <a:gdLst>
                <a:gd name="T0" fmla="*/ 0 w 1"/>
                <a:gd name="T1" fmla="*/ 5 h 5"/>
                <a:gd name="T2" fmla="*/ 0 w 1"/>
                <a:gd name="T3" fmla="*/ 0 h 5"/>
                <a:gd name="T4" fmla="*/ 0 w 1"/>
                <a:gd name="T5" fmla="*/ 5 h 5"/>
                <a:gd name="T6" fmla="*/ 0 60000 65536"/>
                <a:gd name="T7" fmla="*/ 0 60000 65536"/>
                <a:gd name="T8" fmla="*/ 0 60000 65536"/>
                <a:gd name="T9" fmla="*/ 0 w 1"/>
                <a:gd name="T10" fmla="*/ 0 h 5"/>
                <a:gd name="T11" fmla="*/ 1 w 1"/>
                <a:gd name="T12" fmla="*/ 5 h 5"/>
              </a:gdLst>
              <a:ahLst/>
              <a:cxnLst>
                <a:cxn ang="T6">
                  <a:pos x="T0" y="T1"/>
                </a:cxn>
                <a:cxn ang="T7">
                  <a:pos x="T2" y="T3"/>
                </a:cxn>
                <a:cxn ang="T8">
                  <a:pos x="T4" y="T5"/>
                </a:cxn>
              </a:cxnLst>
              <a:rect l="T9" t="T10" r="T11" b="T12"/>
              <a:pathLst>
                <a:path w="1" h="5">
                  <a:moveTo>
                    <a:pt x="0" y="5"/>
                  </a:moveTo>
                  <a:lnTo>
                    <a:pt x="0" y="0"/>
                  </a:lnTo>
                  <a:lnTo>
                    <a:pt x="0" y="5"/>
                  </a:lnTo>
                  <a:close/>
                </a:path>
              </a:pathLst>
            </a:custGeom>
            <a:solidFill>
              <a:srgbClr val="C195DB"/>
            </a:solidFill>
            <a:ln w="9525">
              <a:noFill/>
              <a:round/>
              <a:headEnd/>
              <a:tailEnd/>
            </a:ln>
          </p:spPr>
          <p:txBody>
            <a:bodyPr/>
            <a:lstStyle/>
            <a:p>
              <a:endParaRPr lang="ru-RU"/>
            </a:p>
          </p:txBody>
        </p:sp>
        <p:sp>
          <p:nvSpPr>
            <p:cNvPr id="23328" name="Freeform 2201"/>
            <p:cNvSpPr>
              <a:spLocks/>
            </p:cNvSpPr>
            <p:nvPr/>
          </p:nvSpPr>
          <p:spPr bwMode="auto">
            <a:xfrm>
              <a:off x="1728" y="2606"/>
              <a:ext cx="83" cy="39"/>
            </a:xfrm>
            <a:custGeom>
              <a:avLst/>
              <a:gdLst>
                <a:gd name="T0" fmla="*/ 78 w 83"/>
                <a:gd name="T1" fmla="*/ 39 h 39"/>
                <a:gd name="T2" fmla="*/ 76 w 83"/>
                <a:gd name="T3" fmla="*/ 31 h 39"/>
                <a:gd name="T4" fmla="*/ 71 w 83"/>
                <a:gd name="T5" fmla="*/ 25 h 39"/>
                <a:gd name="T6" fmla="*/ 63 w 83"/>
                <a:gd name="T7" fmla="*/ 16 h 39"/>
                <a:gd name="T8" fmla="*/ 55 w 83"/>
                <a:gd name="T9" fmla="*/ 10 h 39"/>
                <a:gd name="T10" fmla="*/ 41 w 83"/>
                <a:gd name="T11" fmla="*/ 7 h 39"/>
                <a:gd name="T12" fmla="*/ 24 w 83"/>
                <a:gd name="T13" fmla="*/ 7 h 39"/>
                <a:gd name="T14" fmla="*/ 2 w 83"/>
                <a:gd name="T15" fmla="*/ 15 h 39"/>
                <a:gd name="T16" fmla="*/ 0 w 83"/>
                <a:gd name="T17" fmla="*/ 8 h 39"/>
                <a:gd name="T18" fmla="*/ 22 w 83"/>
                <a:gd name="T19" fmla="*/ 0 h 39"/>
                <a:gd name="T20" fmla="*/ 41 w 83"/>
                <a:gd name="T21" fmla="*/ 0 h 39"/>
                <a:gd name="T22" fmla="*/ 57 w 83"/>
                <a:gd name="T23" fmla="*/ 4 h 39"/>
                <a:gd name="T24" fmla="*/ 67 w 83"/>
                <a:gd name="T25" fmla="*/ 12 h 39"/>
                <a:gd name="T26" fmla="*/ 76 w 83"/>
                <a:gd name="T27" fmla="*/ 20 h 39"/>
                <a:gd name="T28" fmla="*/ 80 w 83"/>
                <a:gd name="T29" fmla="*/ 26 h 39"/>
                <a:gd name="T30" fmla="*/ 83 w 83"/>
                <a:gd name="T31" fmla="*/ 35 h 39"/>
                <a:gd name="T32" fmla="*/ 78 w 83"/>
                <a:gd name="T33" fmla="*/ 39 h 3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3"/>
                <a:gd name="T52" fmla="*/ 0 h 39"/>
                <a:gd name="T53" fmla="*/ 83 w 83"/>
                <a:gd name="T54" fmla="*/ 39 h 3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3" h="39">
                  <a:moveTo>
                    <a:pt x="78" y="39"/>
                  </a:moveTo>
                  <a:lnTo>
                    <a:pt x="76" y="31"/>
                  </a:lnTo>
                  <a:lnTo>
                    <a:pt x="71" y="25"/>
                  </a:lnTo>
                  <a:lnTo>
                    <a:pt x="63" y="16"/>
                  </a:lnTo>
                  <a:lnTo>
                    <a:pt x="55" y="10"/>
                  </a:lnTo>
                  <a:lnTo>
                    <a:pt x="41" y="7"/>
                  </a:lnTo>
                  <a:lnTo>
                    <a:pt x="24" y="7"/>
                  </a:lnTo>
                  <a:lnTo>
                    <a:pt x="2" y="15"/>
                  </a:lnTo>
                  <a:lnTo>
                    <a:pt x="0" y="8"/>
                  </a:lnTo>
                  <a:lnTo>
                    <a:pt x="22" y="0"/>
                  </a:lnTo>
                  <a:lnTo>
                    <a:pt x="41" y="0"/>
                  </a:lnTo>
                  <a:lnTo>
                    <a:pt x="57" y="4"/>
                  </a:lnTo>
                  <a:lnTo>
                    <a:pt x="67" y="12"/>
                  </a:lnTo>
                  <a:lnTo>
                    <a:pt x="76" y="20"/>
                  </a:lnTo>
                  <a:lnTo>
                    <a:pt x="80" y="26"/>
                  </a:lnTo>
                  <a:lnTo>
                    <a:pt x="83" y="35"/>
                  </a:lnTo>
                  <a:lnTo>
                    <a:pt x="78" y="39"/>
                  </a:lnTo>
                  <a:close/>
                </a:path>
              </a:pathLst>
            </a:custGeom>
            <a:solidFill>
              <a:srgbClr val="C195DB"/>
            </a:solidFill>
            <a:ln w="9525">
              <a:noFill/>
              <a:round/>
              <a:headEnd/>
              <a:tailEnd/>
            </a:ln>
          </p:spPr>
          <p:txBody>
            <a:bodyPr/>
            <a:lstStyle/>
            <a:p>
              <a:endParaRPr lang="ru-RU"/>
            </a:p>
          </p:txBody>
        </p:sp>
        <p:sp>
          <p:nvSpPr>
            <p:cNvPr id="23329" name="Freeform 2202"/>
            <p:cNvSpPr>
              <a:spLocks/>
            </p:cNvSpPr>
            <p:nvPr/>
          </p:nvSpPr>
          <p:spPr bwMode="auto">
            <a:xfrm>
              <a:off x="1192" y="2614"/>
              <a:ext cx="537" cy="179"/>
            </a:xfrm>
            <a:custGeom>
              <a:avLst/>
              <a:gdLst>
                <a:gd name="T0" fmla="*/ 537 w 537"/>
                <a:gd name="T1" fmla="*/ 7 h 179"/>
                <a:gd name="T2" fmla="*/ 434 w 537"/>
                <a:gd name="T3" fmla="*/ 55 h 179"/>
                <a:gd name="T4" fmla="*/ 349 w 537"/>
                <a:gd name="T5" fmla="*/ 91 h 179"/>
                <a:gd name="T6" fmla="*/ 259 w 537"/>
                <a:gd name="T7" fmla="*/ 126 h 179"/>
                <a:gd name="T8" fmla="*/ 214 w 537"/>
                <a:gd name="T9" fmla="*/ 142 h 179"/>
                <a:gd name="T10" fmla="*/ 169 w 537"/>
                <a:gd name="T11" fmla="*/ 157 h 179"/>
                <a:gd name="T12" fmla="*/ 92 w 537"/>
                <a:gd name="T13" fmla="*/ 176 h 179"/>
                <a:gd name="T14" fmla="*/ 59 w 537"/>
                <a:gd name="T15" fmla="*/ 179 h 179"/>
                <a:gd name="T16" fmla="*/ 32 w 537"/>
                <a:gd name="T17" fmla="*/ 178 h 179"/>
                <a:gd name="T18" fmla="*/ 10 w 537"/>
                <a:gd name="T19" fmla="*/ 167 h 179"/>
                <a:gd name="T20" fmla="*/ 0 w 537"/>
                <a:gd name="T21" fmla="*/ 154 h 179"/>
                <a:gd name="T22" fmla="*/ 5 w 537"/>
                <a:gd name="T23" fmla="*/ 149 h 179"/>
                <a:gd name="T24" fmla="*/ 15 w 537"/>
                <a:gd name="T25" fmla="*/ 163 h 179"/>
                <a:gd name="T26" fmla="*/ 32 w 537"/>
                <a:gd name="T27" fmla="*/ 171 h 179"/>
                <a:gd name="T28" fmla="*/ 59 w 537"/>
                <a:gd name="T29" fmla="*/ 172 h 179"/>
                <a:gd name="T30" fmla="*/ 91 w 537"/>
                <a:gd name="T31" fmla="*/ 169 h 179"/>
                <a:gd name="T32" fmla="*/ 168 w 537"/>
                <a:gd name="T33" fmla="*/ 150 h 179"/>
                <a:gd name="T34" fmla="*/ 212 w 537"/>
                <a:gd name="T35" fmla="*/ 136 h 179"/>
                <a:gd name="T36" fmla="*/ 258 w 537"/>
                <a:gd name="T37" fmla="*/ 120 h 179"/>
                <a:gd name="T38" fmla="*/ 348 w 537"/>
                <a:gd name="T39" fmla="*/ 85 h 179"/>
                <a:gd name="T40" fmla="*/ 432 w 537"/>
                <a:gd name="T41" fmla="*/ 48 h 179"/>
                <a:gd name="T42" fmla="*/ 536 w 537"/>
                <a:gd name="T43" fmla="*/ 0 h 179"/>
                <a:gd name="T44" fmla="*/ 537 w 537"/>
                <a:gd name="T45" fmla="*/ 7 h 17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537"/>
                <a:gd name="T70" fmla="*/ 0 h 179"/>
                <a:gd name="T71" fmla="*/ 537 w 537"/>
                <a:gd name="T72" fmla="*/ 179 h 17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537" h="179">
                  <a:moveTo>
                    <a:pt x="537" y="7"/>
                  </a:moveTo>
                  <a:lnTo>
                    <a:pt x="434" y="55"/>
                  </a:lnTo>
                  <a:lnTo>
                    <a:pt x="349" y="91"/>
                  </a:lnTo>
                  <a:lnTo>
                    <a:pt x="259" y="126"/>
                  </a:lnTo>
                  <a:lnTo>
                    <a:pt x="214" y="142"/>
                  </a:lnTo>
                  <a:lnTo>
                    <a:pt x="169" y="157"/>
                  </a:lnTo>
                  <a:lnTo>
                    <a:pt x="92" y="176"/>
                  </a:lnTo>
                  <a:lnTo>
                    <a:pt x="59" y="179"/>
                  </a:lnTo>
                  <a:lnTo>
                    <a:pt x="32" y="178"/>
                  </a:lnTo>
                  <a:lnTo>
                    <a:pt x="10" y="167"/>
                  </a:lnTo>
                  <a:lnTo>
                    <a:pt x="0" y="154"/>
                  </a:lnTo>
                  <a:lnTo>
                    <a:pt x="5" y="149"/>
                  </a:lnTo>
                  <a:lnTo>
                    <a:pt x="15" y="163"/>
                  </a:lnTo>
                  <a:lnTo>
                    <a:pt x="32" y="171"/>
                  </a:lnTo>
                  <a:lnTo>
                    <a:pt x="59" y="172"/>
                  </a:lnTo>
                  <a:lnTo>
                    <a:pt x="91" y="169"/>
                  </a:lnTo>
                  <a:lnTo>
                    <a:pt x="168" y="150"/>
                  </a:lnTo>
                  <a:lnTo>
                    <a:pt x="212" y="136"/>
                  </a:lnTo>
                  <a:lnTo>
                    <a:pt x="258" y="120"/>
                  </a:lnTo>
                  <a:lnTo>
                    <a:pt x="348" y="85"/>
                  </a:lnTo>
                  <a:lnTo>
                    <a:pt x="432" y="48"/>
                  </a:lnTo>
                  <a:lnTo>
                    <a:pt x="536" y="0"/>
                  </a:lnTo>
                  <a:lnTo>
                    <a:pt x="537" y="7"/>
                  </a:lnTo>
                  <a:close/>
                </a:path>
              </a:pathLst>
            </a:custGeom>
            <a:solidFill>
              <a:srgbClr val="C195DB"/>
            </a:solidFill>
            <a:ln w="9525">
              <a:noFill/>
              <a:round/>
              <a:headEnd/>
              <a:tailEnd/>
            </a:ln>
          </p:spPr>
          <p:txBody>
            <a:bodyPr/>
            <a:lstStyle/>
            <a:p>
              <a:endParaRPr lang="ru-RU"/>
            </a:p>
          </p:txBody>
        </p:sp>
        <p:sp>
          <p:nvSpPr>
            <p:cNvPr id="23330" name="Freeform 2203"/>
            <p:cNvSpPr>
              <a:spLocks/>
            </p:cNvSpPr>
            <p:nvPr/>
          </p:nvSpPr>
          <p:spPr bwMode="auto">
            <a:xfrm>
              <a:off x="1726" y="2615"/>
              <a:ext cx="2" cy="6"/>
            </a:xfrm>
            <a:custGeom>
              <a:avLst/>
              <a:gdLst>
                <a:gd name="T0" fmla="*/ 0 w 2"/>
                <a:gd name="T1" fmla="*/ 0 h 6"/>
                <a:gd name="T2" fmla="*/ 2 w 2"/>
                <a:gd name="T3" fmla="*/ 6 h 6"/>
                <a:gd name="T4" fmla="*/ 0 w 2"/>
                <a:gd name="T5" fmla="*/ 0 h 6"/>
                <a:gd name="T6" fmla="*/ 0 60000 65536"/>
                <a:gd name="T7" fmla="*/ 0 60000 65536"/>
                <a:gd name="T8" fmla="*/ 0 60000 65536"/>
                <a:gd name="T9" fmla="*/ 0 w 2"/>
                <a:gd name="T10" fmla="*/ 0 h 6"/>
                <a:gd name="T11" fmla="*/ 2 w 2"/>
                <a:gd name="T12" fmla="*/ 6 h 6"/>
              </a:gdLst>
              <a:ahLst/>
              <a:cxnLst>
                <a:cxn ang="T6">
                  <a:pos x="T0" y="T1"/>
                </a:cxn>
                <a:cxn ang="T7">
                  <a:pos x="T2" y="T3"/>
                </a:cxn>
                <a:cxn ang="T8">
                  <a:pos x="T4" y="T5"/>
                </a:cxn>
              </a:cxnLst>
              <a:rect l="T9" t="T10" r="T11" b="T12"/>
              <a:pathLst>
                <a:path w="2" h="6">
                  <a:moveTo>
                    <a:pt x="0" y="0"/>
                  </a:moveTo>
                  <a:lnTo>
                    <a:pt x="2" y="6"/>
                  </a:lnTo>
                  <a:lnTo>
                    <a:pt x="0" y="0"/>
                  </a:lnTo>
                  <a:close/>
                </a:path>
              </a:pathLst>
            </a:custGeom>
            <a:solidFill>
              <a:srgbClr val="C195DB"/>
            </a:solidFill>
            <a:ln w="9525">
              <a:noFill/>
              <a:round/>
              <a:headEnd/>
              <a:tailEnd/>
            </a:ln>
          </p:spPr>
          <p:txBody>
            <a:bodyPr/>
            <a:lstStyle/>
            <a:p>
              <a:endParaRPr lang="ru-RU"/>
            </a:p>
          </p:txBody>
        </p:sp>
        <p:sp>
          <p:nvSpPr>
            <p:cNvPr id="23331" name="Freeform 2204"/>
            <p:cNvSpPr>
              <a:spLocks/>
            </p:cNvSpPr>
            <p:nvPr/>
          </p:nvSpPr>
          <p:spPr bwMode="auto">
            <a:xfrm>
              <a:off x="1191" y="2575"/>
              <a:ext cx="526" cy="191"/>
            </a:xfrm>
            <a:custGeom>
              <a:avLst/>
              <a:gdLst>
                <a:gd name="T0" fmla="*/ 0 w 526"/>
                <a:gd name="T1" fmla="*/ 191 h 191"/>
                <a:gd name="T2" fmla="*/ 0 w 526"/>
                <a:gd name="T3" fmla="*/ 174 h 191"/>
                <a:gd name="T4" fmla="*/ 5 w 526"/>
                <a:gd name="T5" fmla="*/ 162 h 191"/>
                <a:gd name="T6" fmla="*/ 11 w 526"/>
                <a:gd name="T7" fmla="*/ 155 h 191"/>
                <a:gd name="T8" fmla="*/ 20 w 526"/>
                <a:gd name="T9" fmla="*/ 145 h 191"/>
                <a:gd name="T10" fmla="*/ 32 w 526"/>
                <a:gd name="T11" fmla="*/ 137 h 191"/>
                <a:gd name="T12" fmla="*/ 62 w 526"/>
                <a:gd name="T13" fmla="*/ 121 h 191"/>
                <a:gd name="T14" fmla="*/ 98 w 526"/>
                <a:gd name="T15" fmla="*/ 106 h 191"/>
                <a:gd name="T16" fmla="*/ 139 w 526"/>
                <a:gd name="T17" fmla="*/ 89 h 191"/>
                <a:gd name="T18" fmla="*/ 231 w 526"/>
                <a:gd name="T19" fmla="*/ 63 h 191"/>
                <a:gd name="T20" fmla="*/ 329 w 526"/>
                <a:gd name="T21" fmla="*/ 40 h 191"/>
                <a:gd name="T22" fmla="*/ 417 w 526"/>
                <a:gd name="T23" fmla="*/ 21 h 191"/>
                <a:gd name="T24" fmla="*/ 526 w 526"/>
                <a:gd name="T25" fmla="*/ 0 h 191"/>
                <a:gd name="T26" fmla="*/ 526 w 526"/>
                <a:gd name="T27" fmla="*/ 6 h 191"/>
                <a:gd name="T28" fmla="*/ 417 w 526"/>
                <a:gd name="T29" fmla="*/ 26 h 191"/>
                <a:gd name="T30" fmla="*/ 329 w 526"/>
                <a:gd name="T31" fmla="*/ 45 h 191"/>
                <a:gd name="T32" fmla="*/ 234 w 526"/>
                <a:gd name="T33" fmla="*/ 67 h 191"/>
                <a:gd name="T34" fmla="*/ 142 w 526"/>
                <a:gd name="T35" fmla="*/ 95 h 191"/>
                <a:gd name="T36" fmla="*/ 101 w 526"/>
                <a:gd name="T37" fmla="*/ 110 h 191"/>
                <a:gd name="T38" fmla="*/ 65 w 526"/>
                <a:gd name="T39" fmla="*/ 126 h 191"/>
                <a:gd name="T40" fmla="*/ 36 w 526"/>
                <a:gd name="T41" fmla="*/ 142 h 191"/>
                <a:gd name="T42" fmla="*/ 26 w 526"/>
                <a:gd name="T43" fmla="*/ 149 h 191"/>
                <a:gd name="T44" fmla="*/ 16 w 526"/>
                <a:gd name="T45" fmla="*/ 157 h 191"/>
                <a:gd name="T46" fmla="*/ 9 w 526"/>
                <a:gd name="T47" fmla="*/ 167 h 191"/>
                <a:gd name="T48" fmla="*/ 5 w 526"/>
                <a:gd name="T49" fmla="*/ 174 h 191"/>
                <a:gd name="T50" fmla="*/ 6 w 526"/>
                <a:gd name="T51" fmla="*/ 191 h 191"/>
                <a:gd name="T52" fmla="*/ 0 w 526"/>
                <a:gd name="T53" fmla="*/ 191 h 19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26"/>
                <a:gd name="T82" fmla="*/ 0 h 191"/>
                <a:gd name="T83" fmla="*/ 526 w 526"/>
                <a:gd name="T84" fmla="*/ 191 h 19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26" h="191">
                  <a:moveTo>
                    <a:pt x="0" y="191"/>
                  </a:moveTo>
                  <a:lnTo>
                    <a:pt x="0" y="174"/>
                  </a:lnTo>
                  <a:lnTo>
                    <a:pt x="5" y="162"/>
                  </a:lnTo>
                  <a:lnTo>
                    <a:pt x="11" y="155"/>
                  </a:lnTo>
                  <a:lnTo>
                    <a:pt x="20" y="145"/>
                  </a:lnTo>
                  <a:lnTo>
                    <a:pt x="32" y="137"/>
                  </a:lnTo>
                  <a:lnTo>
                    <a:pt x="62" y="121"/>
                  </a:lnTo>
                  <a:lnTo>
                    <a:pt x="98" y="106"/>
                  </a:lnTo>
                  <a:lnTo>
                    <a:pt x="139" y="89"/>
                  </a:lnTo>
                  <a:lnTo>
                    <a:pt x="231" y="63"/>
                  </a:lnTo>
                  <a:lnTo>
                    <a:pt x="329" y="40"/>
                  </a:lnTo>
                  <a:lnTo>
                    <a:pt x="417" y="21"/>
                  </a:lnTo>
                  <a:lnTo>
                    <a:pt x="526" y="0"/>
                  </a:lnTo>
                  <a:lnTo>
                    <a:pt x="526" y="6"/>
                  </a:lnTo>
                  <a:lnTo>
                    <a:pt x="417" y="26"/>
                  </a:lnTo>
                  <a:lnTo>
                    <a:pt x="329" y="45"/>
                  </a:lnTo>
                  <a:lnTo>
                    <a:pt x="234" y="67"/>
                  </a:lnTo>
                  <a:lnTo>
                    <a:pt x="142" y="95"/>
                  </a:lnTo>
                  <a:lnTo>
                    <a:pt x="101" y="110"/>
                  </a:lnTo>
                  <a:lnTo>
                    <a:pt x="65" y="126"/>
                  </a:lnTo>
                  <a:lnTo>
                    <a:pt x="36" y="142"/>
                  </a:lnTo>
                  <a:lnTo>
                    <a:pt x="26" y="149"/>
                  </a:lnTo>
                  <a:lnTo>
                    <a:pt x="16" y="157"/>
                  </a:lnTo>
                  <a:lnTo>
                    <a:pt x="9" y="167"/>
                  </a:lnTo>
                  <a:lnTo>
                    <a:pt x="5" y="174"/>
                  </a:lnTo>
                  <a:lnTo>
                    <a:pt x="6" y="191"/>
                  </a:lnTo>
                  <a:lnTo>
                    <a:pt x="0" y="191"/>
                  </a:lnTo>
                  <a:close/>
                </a:path>
              </a:pathLst>
            </a:custGeom>
            <a:solidFill>
              <a:srgbClr val="C195DB"/>
            </a:solidFill>
            <a:ln w="9525">
              <a:noFill/>
              <a:round/>
              <a:headEnd/>
              <a:tailEnd/>
            </a:ln>
          </p:spPr>
          <p:txBody>
            <a:bodyPr/>
            <a:lstStyle/>
            <a:p>
              <a:endParaRPr lang="ru-RU"/>
            </a:p>
          </p:txBody>
        </p:sp>
        <p:sp>
          <p:nvSpPr>
            <p:cNvPr id="23332" name="Freeform 2205"/>
            <p:cNvSpPr>
              <a:spLocks/>
            </p:cNvSpPr>
            <p:nvPr/>
          </p:nvSpPr>
          <p:spPr bwMode="auto">
            <a:xfrm>
              <a:off x="1192" y="2762"/>
              <a:ext cx="6" cy="3"/>
            </a:xfrm>
            <a:custGeom>
              <a:avLst/>
              <a:gdLst>
                <a:gd name="T0" fmla="*/ 0 w 6"/>
                <a:gd name="T1" fmla="*/ 3 h 3"/>
                <a:gd name="T2" fmla="*/ 0 w 6"/>
                <a:gd name="T3" fmla="*/ 2 h 3"/>
                <a:gd name="T4" fmla="*/ 6 w 6"/>
                <a:gd name="T5" fmla="*/ 2 h 3"/>
                <a:gd name="T6" fmla="*/ 5 w 6"/>
                <a:gd name="T7" fmla="*/ 0 h 3"/>
                <a:gd name="T8" fmla="*/ 0 w 6"/>
                <a:gd name="T9" fmla="*/ 3 h 3"/>
                <a:gd name="T10" fmla="*/ 0 60000 65536"/>
                <a:gd name="T11" fmla="*/ 0 60000 65536"/>
                <a:gd name="T12" fmla="*/ 0 60000 65536"/>
                <a:gd name="T13" fmla="*/ 0 60000 65536"/>
                <a:gd name="T14" fmla="*/ 0 60000 65536"/>
                <a:gd name="T15" fmla="*/ 0 w 6"/>
                <a:gd name="T16" fmla="*/ 0 h 3"/>
                <a:gd name="T17" fmla="*/ 6 w 6"/>
                <a:gd name="T18" fmla="*/ 3 h 3"/>
              </a:gdLst>
              <a:ahLst/>
              <a:cxnLst>
                <a:cxn ang="T10">
                  <a:pos x="T0" y="T1"/>
                </a:cxn>
                <a:cxn ang="T11">
                  <a:pos x="T2" y="T3"/>
                </a:cxn>
                <a:cxn ang="T12">
                  <a:pos x="T4" y="T5"/>
                </a:cxn>
                <a:cxn ang="T13">
                  <a:pos x="T6" y="T7"/>
                </a:cxn>
                <a:cxn ang="T14">
                  <a:pos x="T8" y="T9"/>
                </a:cxn>
              </a:cxnLst>
              <a:rect l="T15" t="T16" r="T17" b="T18"/>
              <a:pathLst>
                <a:path w="6" h="3">
                  <a:moveTo>
                    <a:pt x="0" y="3"/>
                  </a:moveTo>
                  <a:lnTo>
                    <a:pt x="0" y="2"/>
                  </a:lnTo>
                  <a:lnTo>
                    <a:pt x="6" y="2"/>
                  </a:lnTo>
                  <a:lnTo>
                    <a:pt x="5" y="0"/>
                  </a:lnTo>
                  <a:lnTo>
                    <a:pt x="0" y="3"/>
                  </a:lnTo>
                  <a:close/>
                </a:path>
              </a:pathLst>
            </a:custGeom>
            <a:solidFill>
              <a:srgbClr val="C195DB"/>
            </a:solidFill>
            <a:ln w="9525">
              <a:noFill/>
              <a:round/>
              <a:headEnd/>
              <a:tailEnd/>
            </a:ln>
          </p:spPr>
          <p:txBody>
            <a:bodyPr/>
            <a:lstStyle/>
            <a:p>
              <a:endParaRPr lang="ru-RU"/>
            </a:p>
          </p:txBody>
        </p:sp>
        <p:sp>
          <p:nvSpPr>
            <p:cNvPr id="23333" name="Freeform 2206"/>
            <p:cNvSpPr>
              <a:spLocks/>
            </p:cNvSpPr>
            <p:nvPr/>
          </p:nvSpPr>
          <p:spPr bwMode="auto">
            <a:xfrm>
              <a:off x="1717" y="2508"/>
              <a:ext cx="51" cy="73"/>
            </a:xfrm>
            <a:custGeom>
              <a:avLst/>
              <a:gdLst>
                <a:gd name="T0" fmla="*/ 0 w 51"/>
                <a:gd name="T1" fmla="*/ 68 h 73"/>
                <a:gd name="T2" fmla="*/ 21 w 51"/>
                <a:gd name="T3" fmla="*/ 62 h 73"/>
                <a:gd name="T4" fmla="*/ 33 w 51"/>
                <a:gd name="T5" fmla="*/ 54 h 73"/>
                <a:gd name="T6" fmla="*/ 42 w 51"/>
                <a:gd name="T7" fmla="*/ 42 h 73"/>
                <a:gd name="T8" fmla="*/ 45 w 51"/>
                <a:gd name="T9" fmla="*/ 31 h 73"/>
                <a:gd name="T10" fmla="*/ 47 w 51"/>
                <a:gd name="T11" fmla="*/ 10 h 73"/>
                <a:gd name="T12" fmla="*/ 45 w 51"/>
                <a:gd name="T13" fmla="*/ 3 h 73"/>
                <a:gd name="T14" fmla="*/ 50 w 51"/>
                <a:gd name="T15" fmla="*/ 0 h 73"/>
                <a:gd name="T16" fmla="*/ 51 w 51"/>
                <a:gd name="T17" fmla="*/ 10 h 73"/>
                <a:gd name="T18" fmla="*/ 50 w 51"/>
                <a:gd name="T19" fmla="*/ 31 h 73"/>
                <a:gd name="T20" fmla="*/ 47 w 51"/>
                <a:gd name="T21" fmla="*/ 45 h 73"/>
                <a:gd name="T22" fmla="*/ 38 w 51"/>
                <a:gd name="T23" fmla="*/ 56 h 73"/>
                <a:gd name="T24" fmla="*/ 24 w 51"/>
                <a:gd name="T25" fmla="*/ 66 h 73"/>
                <a:gd name="T26" fmla="*/ 4 w 51"/>
                <a:gd name="T27" fmla="*/ 73 h 73"/>
                <a:gd name="T28" fmla="*/ 0 w 51"/>
                <a:gd name="T29" fmla="*/ 68 h 7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1"/>
                <a:gd name="T46" fmla="*/ 0 h 73"/>
                <a:gd name="T47" fmla="*/ 51 w 51"/>
                <a:gd name="T48" fmla="*/ 73 h 7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1" h="73">
                  <a:moveTo>
                    <a:pt x="0" y="68"/>
                  </a:moveTo>
                  <a:lnTo>
                    <a:pt x="21" y="62"/>
                  </a:lnTo>
                  <a:lnTo>
                    <a:pt x="33" y="54"/>
                  </a:lnTo>
                  <a:lnTo>
                    <a:pt x="42" y="42"/>
                  </a:lnTo>
                  <a:lnTo>
                    <a:pt x="45" y="31"/>
                  </a:lnTo>
                  <a:lnTo>
                    <a:pt x="47" y="10"/>
                  </a:lnTo>
                  <a:lnTo>
                    <a:pt x="45" y="3"/>
                  </a:lnTo>
                  <a:lnTo>
                    <a:pt x="50" y="0"/>
                  </a:lnTo>
                  <a:lnTo>
                    <a:pt x="51" y="10"/>
                  </a:lnTo>
                  <a:lnTo>
                    <a:pt x="50" y="31"/>
                  </a:lnTo>
                  <a:lnTo>
                    <a:pt x="47" y="45"/>
                  </a:lnTo>
                  <a:lnTo>
                    <a:pt x="38" y="56"/>
                  </a:lnTo>
                  <a:lnTo>
                    <a:pt x="24" y="66"/>
                  </a:lnTo>
                  <a:lnTo>
                    <a:pt x="4" y="73"/>
                  </a:lnTo>
                  <a:lnTo>
                    <a:pt x="0" y="68"/>
                  </a:lnTo>
                  <a:close/>
                </a:path>
              </a:pathLst>
            </a:custGeom>
            <a:solidFill>
              <a:srgbClr val="C195DB"/>
            </a:solidFill>
            <a:ln w="9525">
              <a:noFill/>
              <a:round/>
              <a:headEnd/>
              <a:tailEnd/>
            </a:ln>
          </p:spPr>
          <p:txBody>
            <a:bodyPr/>
            <a:lstStyle/>
            <a:p>
              <a:endParaRPr lang="ru-RU"/>
            </a:p>
          </p:txBody>
        </p:sp>
        <p:sp>
          <p:nvSpPr>
            <p:cNvPr id="23334" name="Freeform 2207"/>
            <p:cNvSpPr>
              <a:spLocks/>
            </p:cNvSpPr>
            <p:nvPr/>
          </p:nvSpPr>
          <p:spPr bwMode="auto">
            <a:xfrm>
              <a:off x="1717" y="2576"/>
              <a:ext cx="4" cy="5"/>
            </a:xfrm>
            <a:custGeom>
              <a:avLst/>
              <a:gdLst>
                <a:gd name="T0" fmla="*/ 2 w 4"/>
                <a:gd name="T1" fmla="*/ 5 h 5"/>
                <a:gd name="T2" fmla="*/ 4 w 4"/>
                <a:gd name="T3" fmla="*/ 5 h 5"/>
                <a:gd name="T4" fmla="*/ 0 w 4"/>
                <a:gd name="T5" fmla="*/ 0 h 5"/>
                <a:gd name="T6" fmla="*/ 2 w 4"/>
                <a:gd name="T7" fmla="*/ 0 h 5"/>
                <a:gd name="T8" fmla="*/ 2 w 4"/>
                <a:gd name="T9" fmla="*/ 5 h 5"/>
                <a:gd name="T10" fmla="*/ 0 60000 65536"/>
                <a:gd name="T11" fmla="*/ 0 60000 65536"/>
                <a:gd name="T12" fmla="*/ 0 60000 65536"/>
                <a:gd name="T13" fmla="*/ 0 60000 65536"/>
                <a:gd name="T14" fmla="*/ 0 60000 65536"/>
                <a:gd name="T15" fmla="*/ 0 w 4"/>
                <a:gd name="T16" fmla="*/ 0 h 5"/>
                <a:gd name="T17" fmla="*/ 4 w 4"/>
                <a:gd name="T18" fmla="*/ 5 h 5"/>
              </a:gdLst>
              <a:ahLst/>
              <a:cxnLst>
                <a:cxn ang="T10">
                  <a:pos x="T0" y="T1"/>
                </a:cxn>
                <a:cxn ang="T11">
                  <a:pos x="T2" y="T3"/>
                </a:cxn>
                <a:cxn ang="T12">
                  <a:pos x="T4" y="T5"/>
                </a:cxn>
                <a:cxn ang="T13">
                  <a:pos x="T6" y="T7"/>
                </a:cxn>
                <a:cxn ang="T14">
                  <a:pos x="T8" y="T9"/>
                </a:cxn>
              </a:cxnLst>
              <a:rect l="T15" t="T16" r="T17" b="T18"/>
              <a:pathLst>
                <a:path w="4" h="5">
                  <a:moveTo>
                    <a:pt x="2" y="5"/>
                  </a:moveTo>
                  <a:lnTo>
                    <a:pt x="4" y="5"/>
                  </a:lnTo>
                  <a:lnTo>
                    <a:pt x="0" y="0"/>
                  </a:lnTo>
                  <a:lnTo>
                    <a:pt x="2" y="0"/>
                  </a:lnTo>
                  <a:lnTo>
                    <a:pt x="2" y="5"/>
                  </a:lnTo>
                  <a:close/>
                </a:path>
              </a:pathLst>
            </a:custGeom>
            <a:solidFill>
              <a:srgbClr val="C195DB"/>
            </a:solidFill>
            <a:ln w="9525">
              <a:noFill/>
              <a:round/>
              <a:headEnd/>
              <a:tailEnd/>
            </a:ln>
          </p:spPr>
          <p:txBody>
            <a:bodyPr/>
            <a:lstStyle/>
            <a:p>
              <a:endParaRPr lang="ru-RU"/>
            </a:p>
          </p:txBody>
        </p:sp>
        <p:sp>
          <p:nvSpPr>
            <p:cNvPr id="23335" name="Freeform 2208"/>
            <p:cNvSpPr>
              <a:spLocks/>
            </p:cNvSpPr>
            <p:nvPr/>
          </p:nvSpPr>
          <p:spPr bwMode="auto">
            <a:xfrm>
              <a:off x="1558" y="2983"/>
              <a:ext cx="471" cy="421"/>
            </a:xfrm>
            <a:custGeom>
              <a:avLst/>
              <a:gdLst>
                <a:gd name="T0" fmla="*/ 471 w 471"/>
                <a:gd name="T1" fmla="*/ 0 h 421"/>
                <a:gd name="T2" fmla="*/ 454 w 471"/>
                <a:gd name="T3" fmla="*/ 20 h 421"/>
                <a:gd name="T4" fmla="*/ 410 w 471"/>
                <a:gd name="T5" fmla="*/ 76 h 421"/>
                <a:gd name="T6" fmla="*/ 380 w 471"/>
                <a:gd name="T7" fmla="*/ 112 h 421"/>
                <a:gd name="T8" fmla="*/ 347 w 471"/>
                <a:gd name="T9" fmla="*/ 154 h 421"/>
                <a:gd name="T10" fmla="*/ 309 w 471"/>
                <a:gd name="T11" fmla="*/ 197 h 421"/>
                <a:gd name="T12" fmla="*/ 271 w 471"/>
                <a:gd name="T13" fmla="*/ 239 h 421"/>
                <a:gd name="T14" fmla="*/ 251 w 471"/>
                <a:gd name="T15" fmla="*/ 259 h 421"/>
                <a:gd name="T16" fmla="*/ 232 w 471"/>
                <a:gd name="T17" fmla="*/ 280 h 421"/>
                <a:gd name="T18" fmla="*/ 191 w 471"/>
                <a:gd name="T19" fmla="*/ 320 h 421"/>
                <a:gd name="T20" fmla="*/ 172 w 471"/>
                <a:gd name="T21" fmla="*/ 337 h 421"/>
                <a:gd name="T22" fmla="*/ 153 w 471"/>
                <a:gd name="T23" fmla="*/ 355 h 421"/>
                <a:gd name="T24" fmla="*/ 134 w 471"/>
                <a:gd name="T25" fmla="*/ 370 h 421"/>
                <a:gd name="T26" fmla="*/ 116 w 471"/>
                <a:gd name="T27" fmla="*/ 385 h 421"/>
                <a:gd name="T28" fmla="*/ 99 w 471"/>
                <a:gd name="T29" fmla="*/ 396 h 421"/>
                <a:gd name="T30" fmla="*/ 82 w 471"/>
                <a:gd name="T31" fmla="*/ 406 h 421"/>
                <a:gd name="T32" fmla="*/ 67 w 471"/>
                <a:gd name="T33" fmla="*/ 413 h 421"/>
                <a:gd name="T34" fmla="*/ 52 w 471"/>
                <a:gd name="T35" fmla="*/ 418 h 421"/>
                <a:gd name="T36" fmla="*/ 39 w 471"/>
                <a:gd name="T37" fmla="*/ 421 h 421"/>
                <a:gd name="T38" fmla="*/ 33 w 471"/>
                <a:gd name="T39" fmla="*/ 421 h 421"/>
                <a:gd name="T40" fmla="*/ 27 w 471"/>
                <a:gd name="T41" fmla="*/ 419 h 421"/>
                <a:gd name="T42" fmla="*/ 22 w 471"/>
                <a:gd name="T43" fmla="*/ 419 h 421"/>
                <a:gd name="T44" fmla="*/ 18 w 471"/>
                <a:gd name="T45" fmla="*/ 417 h 421"/>
                <a:gd name="T46" fmla="*/ 13 w 471"/>
                <a:gd name="T47" fmla="*/ 414 h 421"/>
                <a:gd name="T48" fmla="*/ 9 w 471"/>
                <a:gd name="T49" fmla="*/ 410 h 421"/>
                <a:gd name="T50" fmla="*/ 5 w 471"/>
                <a:gd name="T51" fmla="*/ 406 h 421"/>
                <a:gd name="T52" fmla="*/ 3 w 471"/>
                <a:gd name="T53" fmla="*/ 401 h 421"/>
                <a:gd name="T54" fmla="*/ 2 w 471"/>
                <a:gd name="T55" fmla="*/ 396 h 421"/>
                <a:gd name="T56" fmla="*/ 0 w 471"/>
                <a:gd name="T57" fmla="*/ 391 h 421"/>
                <a:gd name="T58" fmla="*/ 0 w 471"/>
                <a:gd name="T59" fmla="*/ 385 h 421"/>
                <a:gd name="T60" fmla="*/ 2 w 471"/>
                <a:gd name="T61" fmla="*/ 380 h 421"/>
                <a:gd name="T62" fmla="*/ 3 w 471"/>
                <a:gd name="T63" fmla="*/ 374 h 421"/>
                <a:gd name="T64" fmla="*/ 5 w 471"/>
                <a:gd name="T65" fmla="*/ 367 h 421"/>
                <a:gd name="T66" fmla="*/ 11 w 471"/>
                <a:gd name="T67" fmla="*/ 353 h 421"/>
                <a:gd name="T68" fmla="*/ 21 w 471"/>
                <a:gd name="T69" fmla="*/ 339 h 421"/>
                <a:gd name="T70" fmla="*/ 33 w 471"/>
                <a:gd name="T71" fmla="*/ 325 h 421"/>
                <a:gd name="T72" fmla="*/ 46 w 471"/>
                <a:gd name="T73" fmla="*/ 309 h 421"/>
                <a:gd name="T74" fmla="*/ 62 w 471"/>
                <a:gd name="T75" fmla="*/ 293 h 421"/>
                <a:gd name="T76" fmla="*/ 80 w 471"/>
                <a:gd name="T77" fmla="*/ 276 h 421"/>
                <a:gd name="T78" fmla="*/ 120 w 471"/>
                <a:gd name="T79" fmla="*/ 241 h 421"/>
                <a:gd name="T80" fmla="*/ 162 w 471"/>
                <a:gd name="T81" fmla="*/ 206 h 421"/>
                <a:gd name="T82" fmla="*/ 209 w 471"/>
                <a:gd name="T83" fmla="*/ 171 h 421"/>
                <a:gd name="T84" fmla="*/ 257 w 471"/>
                <a:gd name="T85" fmla="*/ 137 h 421"/>
                <a:gd name="T86" fmla="*/ 303 w 471"/>
                <a:gd name="T87" fmla="*/ 106 h 421"/>
                <a:gd name="T88" fmla="*/ 347 w 471"/>
                <a:gd name="T89" fmla="*/ 77 h 421"/>
                <a:gd name="T90" fmla="*/ 387 w 471"/>
                <a:gd name="T91" fmla="*/ 50 h 421"/>
                <a:gd name="T92" fmla="*/ 421 w 471"/>
                <a:gd name="T93" fmla="*/ 30 h 421"/>
                <a:gd name="T94" fmla="*/ 447 w 471"/>
                <a:gd name="T95" fmla="*/ 14 h 421"/>
                <a:gd name="T96" fmla="*/ 471 w 471"/>
                <a:gd name="T97" fmla="*/ 0 h 42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71"/>
                <a:gd name="T148" fmla="*/ 0 h 421"/>
                <a:gd name="T149" fmla="*/ 471 w 471"/>
                <a:gd name="T150" fmla="*/ 421 h 42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71" h="421">
                  <a:moveTo>
                    <a:pt x="471" y="0"/>
                  </a:moveTo>
                  <a:lnTo>
                    <a:pt x="454" y="20"/>
                  </a:lnTo>
                  <a:lnTo>
                    <a:pt x="410" y="76"/>
                  </a:lnTo>
                  <a:lnTo>
                    <a:pt x="380" y="112"/>
                  </a:lnTo>
                  <a:lnTo>
                    <a:pt x="347" y="154"/>
                  </a:lnTo>
                  <a:lnTo>
                    <a:pt x="309" y="197"/>
                  </a:lnTo>
                  <a:lnTo>
                    <a:pt x="271" y="239"/>
                  </a:lnTo>
                  <a:lnTo>
                    <a:pt x="251" y="259"/>
                  </a:lnTo>
                  <a:lnTo>
                    <a:pt x="232" y="280"/>
                  </a:lnTo>
                  <a:lnTo>
                    <a:pt x="191" y="320"/>
                  </a:lnTo>
                  <a:lnTo>
                    <a:pt x="172" y="337"/>
                  </a:lnTo>
                  <a:lnTo>
                    <a:pt x="153" y="355"/>
                  </a:lnTo>
                  <a:lnTo>
                    <a:pt x="134" y="370"/>
                  </a:lnTo>
                  <a:lnTo>
                    <a:pt x="116" y="385"/>
                  </a:lnTo>
                  <a:lnTo>
                    <a:pt x="99" y="396"/>
                  </a:lnTo>
                  <a:lnTo>
                    <a:pt x="82" y="406"/>
                  </a:lnTo>
                  <a:lnTo>
                    <a:pt x="67" y="413"/>
                  </a:lnTo>
                  <a:lnTo>
                    <a:pt x="52" y="418"/>
                  </a:lnTo>
                  <a:lnTo>
                    <a:pt x="39" y="421"/>
                  </a:lnTo>
                  <a:lnTo>
                    <a:pt x="33" y="421"/>
                  </a:lnTo>
                  <a:lnTo>
                    <a:pt x="27" y="419"/>
                  </a:lnTo>
                  <a:lnTo>
                    <a:pt x="22" y="419"/>
                  </a:lnTo>
                  <a:lnTo>
                    <a:pt x="18" y="417"/>
                  </a:lnTo>
                  <a:lnTo>
                    <a:pt x="13" y="414"/>
                  </a:lnTo>
                  <a:lnTo>
                    <a:pt x="9" y="410"/>
                  </a:lnTo>
                  <a:lnTo>
                    <a:pt x="5" y="406"/>
                  </a:lnTo>
                  <a:lnTo>
                    <a:pt x="3" y="401"/>
                  </a:lnTo>
                  <a:lnTo>
                    <a:pt x="2" y="396"/>
                  </a:lnTo>
                  <a:lnTo>
                    <a:pt x="0" y="391"/>
                  </a:lnTo>
                  <a:lnTo>
                    <a:pt x="0" y="385"/>
                  </a:lnTo>
                  <a:lnTo>
                    <a:pt x="2" y="380"/>
                  </a:lnTo>
                  <a:lnTo>
                    <a:pt x="3" y="374"/>
                  </a:lnTo>
                  <a:lnTo>
                    <a:pt x="5" y="367"/>
                  </a:lnTo>
                  <a:lnTo>
                    <a:pt x="11" y="353"/>
                  </a:lnTo>
                  <a:lnTo>
                    <a:pt x="21" y="339"/>
                  </a:lnTo>
                  <a:lnTo>
                    <a:pt x="33" y="325"/>
                  </a:lnTo>
                  <a:lnTo>
                    <a:pt x="46" y="309"/>
                  </a:lnTo>
                  <a:lnTo>
                    <a:pt x="62" y="293"/>
                  </a:lnTo>
                  <a:lnTo>
                    <a:pt x="80" y="276"/>
                  </a:lnTo>
                  <a:lnTo>
                    <a:pt x="120" y="241"/>
                  </a:lnTo>
                  <a:lnTo>
                    <a:pt x="162" y="206"/>
                  </a:lnTo>
                  <a:lnTo>
                    <a:pt x="209" y="171"/>
                  </a:lnTo>
                  <a:lnTo>
                    <a:pt x="257" y="137"/>
                  </a:lnTo>
                  <a:lnTo>
                    <a:pt x="303" y="106"/>
                  </a:lnTo>
                  <a:lnTo>
                    <a:pt x="347" y="77"/>
                  </a:lnTo>
                  <a:lnTo>
                    <a:pt x="387" y="50"/>
                  </a:lnTo>
                  <a:lnTo>
                    <a:pt x="421" y="30"/>
                  </a:lnTo>
                  <a:lnTo>
                    <a:pt x="447" y="14"/>
                  </a:lnTo>
                  <a:lnTo>
                    <a:pt x="471" y="0"/>
                  </a:lnTo>
                  <a:close/>
                </a:path>
              </a:pathLst>
            </a:custGeom>
            <a:solidFill>
              <a:srgbClr val="844CD6"/>
            </a:solidFill>
            <a:ln w="9525">
              <a:noFill/>
              <a:round/>
              <a:headEnd/>
              <a:tailEnd/>
            </a:ln>
          </p:spPr>
          <p:txBody>
            <a:bodyPr/>
            <a:lstStyle/>
            <a:p>
              <a:endParaRPr lang="ru-RU"/>
            </a:p>
          </p:txBody>
        </p:sp>
        <p:sp>
          <p:nvSpPr>
            <p:cNvPr id="23336" name="Freeform 2209"/>
            <p:cNvSpPr>
              <a:spLocks/>
            </p:cNvSpPr>
            <p:nvPr/>
          </p:nvSpPr>
          <p:spPr bwMode="auto">
            <a:xfrm>
              <a:off x="1560" y="2979"/>
              <a:ext cx="469" cy="427"/>
            </a:xfrm>
            <a:custGeom>
              <a:avLst/>
              <a:gdLst>
                <a:gd name="T0" fmla="*/ 469 w 469"/>
                <a:gd name="T1" fmla="*/ 5 h 427"/>
                <a:gd name="T2" fmla="*/ 409 w 469"/>
                <a:gd name="T3" fmla="*/ 80 h 427"/>
                <a:gd name="T4" fmla="*/ 344 w 469"/>
                <a:gd name="T5" fmla="*/ 158 h 427"/>
                <a:gd name="T6" fmla="*/ 268 w 469"/>
                <a:gd name="T7" fmla="*/ 243 h 427"/>
                <a:gd name="T8" fmla="*/ 188 w 469"/>
                <a:gd name="T9" fmla="*/ 324 h 427"/>
                <a:gd name="T10" fmla="*/ 150 w 469"/>
                <a:gd name="T11" fmla="*/ 359 h 427"/>
                <a:gd name="T12" fmla="*/ 114 w 469"/>
                <a:gd name="T13" fmla="*/ 387 h 427"/>
                <a:gd name="T14" fmla="*/ 77 w 469"/>
                <a:gd name="T15" fmla="*/ 410 h 427"/>
                <a:gd name="T16" fmla="*/ 47 w 469"/>
                <a:gd name="T17" fmla="*/ 423 h 427"/>
                <a:gd name="T18" fmla="*/ 34 w 469"/>
                <a:gd name="T19" fmla="*/ 427 h 427"/>
                <a:gd name="T20" fmla="*/ 22 w 469"/>
                <a:gd name="T21" fmla="*/ 425 h 427"/>
                <a:gd name="T22" fmla="*/ 12 w 469"/>
                <a:gd name="T23" fmla="*/ 422 h 427"/>
                <a:gd name="T24" fmla="*/ 0 w 469"/>
                <a:gd name="T25" fmla="*/ 414 h 427"/>
                <a:gd name="T26" fmla="*/ 5 w 469"/>
                <a:gd name="T27" fmla="*/ 409 h 427"/>
                <a:gd name="T28" fmla="*/ 14 w 469"/>
                <a:gd name="T29" fmla="*/ 416 h 427"/>
                <a:gd name="T30" fmla="*/ 22 w 469"/>
                <a:gd name="T31" fmla="*/ 419 h 427"/>
                <a:gd name="T32" fmla="*/ 34 w 469"/>
                <a:gd name="T33" fmla="*/ 420 h 427"/>
                <a:gd name="T34" fmla="*/ 45 w 469"/>
                <a:gd name="T35" fmla="*/ 417 h 427"/>
                <a:gd name="T36" fmla="*/ 75 w 469"/>
                <a:gd name="T37" fmla="*/ 405 h 427"/>
                <a:gd name="T38" fmla="*/ 109 w 469"/>
                <a:gd name="T39" fmla="*/ 382 h 427"/>
                <a:gd name="T40" fmla="*/ 145 w 469"/>
                <a:gd name="T41" fmla="*/ 354 h 427"/>
                <a:gd name="T42" fmla="*/ 183 w 469"/>
                <a:gd name="T43" fmla="*/ 319 h 427"/>
                <a:gd name="T44" fmla="*/ 263 w 469"/>
                <a:gd name="T45" fmla="*/ 239 h 427"/>
                <a:gd name="T46" fmla="*/ 340 w 469"/>
                <a:gd name="T47" fmla="*/ 153 h 427"/>
                <a:gd name="T48" fmla="*/ 404 w 469"/>
                <a:gd name="T49" fmla="*/ 76 h 427"/>
                <a:gd name="T50" fmla="*/ 464 w 469"/>
                <a:gd name="T51" fmla="*/ 0 h 427"/>
                <a:gd name="T52" fmla="*/ 469 w 469"/>
                <a:gd name="T53" fmla="*/ 5 h 4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69"/>
                <a:gd name="T82" fmla="*/ 0 h 427"/>
                <a:gd name="T83" fmla="*/ 469 w 469"/>
                <a:gd name="T84" fmla="*/ 427 h 4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69" h="427">
                  <a:moveTo>
                    <a:pt x="469" y="5"/>
                  </a:moveTo>
                  <a:lnTo>
                    <a:pt x="409" y="80"/>
                  </a:lnTo>
                  <a:lnTo>
                    <a:pt x="344" y="158"/>
                  </a:lnTo>
                  <a:lnTo>
                    <a:pt x="268" y="243"/>
                  </a:lnTo>
                  <a:lnTo>
                    <a:pt x="188" y="324"/>
                  </a:lnTo>
                  <a:lnTo>
                    <a:pt x="150" y="359"/>
                  </a:lnTo>
                  <a:lnTo>
                    <a:pt x="114" y="387"/>
                  </a:lnTo>
                  <a:lnTo>
                    <a:pt x="77" y="410"/>
                  </a:lnTo>
                  <a:lnTo>
                    <a:pt x="47" y="423"/>
                  </a:lnTo>
                  <a:lnTo>
                    <a:pt x="34" y="427"/>
                  </a:lnTo>
                  <a:lnTo>
                    <a:pt x="22" y="425"/>
                  </a:lnTo>
                  <a:lnTo>
                    <a:pt x="12" y="422"/>
                  </a:lnTo>
                  <a:lnTo>
                    <a:pt x="0" y="414"/>
                  </a:lnTo>
                  <a:lnTo>
                    <a:pt x="5" y="409"/>
                  </a:lnTo>
                  <a:lnTo>
                    <a:pt x="14" y="416"/>
                  </a:lnTo>
                  <a:lnTo>
                    <a:pt x="22" y="419"/>
                  </a:lnTo>
                  <a:lnTo>
                    <a:pt x="34" y="420"/>
                  </a:lnTo>
                  <a:lnTo>
                    <a:pt x="45" y="417"/>
                  </a:lnTo>
                  <a:lnTo>
                    <a:pt x="75" y="405"/>
                  </a:lnTo>
                  <a:lnTo>
                    <a:pt x="109" y="382"/>
                  </a:lnTo>
                  <a:lnTo>
                    <a:pt x="145" y="354"/>
                  </a:lnTo>
                  <a:lnTo>
                    <a:pt x="183" y="319"/>
                  </a:lnTo>
                  <a:lnTo>
                    <a:pt x="263" y="239"/>
                  </a:lnTo>
                  <a:lnTo>
                    <a:pt x="340" y="153"/>
                  </a:lnTo>
                  <a:lnTo>
                    <a:pt x="404" y="76"/>
                  </a:lnTo>
                  <a:lnTo>
                    <a:pt x="464" y="0"/>
                  </a:lnTo>
                  <a:lnTo>
                    <a:pt x="469" y="5"/>
                  </a:lnTo>
                  <a:close/>
                </a:path>
              </a:pathLst>
            </a:custGeom>
            <a:solidFill>
              <a:srgbClr val="844CD6"/>
            </a:solidFill>
            <a:ln w="9525">
              <a:noFill/>
              <a:round/>
              <a:headEnd/>
              <a:tailEnd/>
            </a:ln>
          </p:spPr>
          <p:txBody>
            <a:bodyPr/>
            <a:lstStyle/>
            <a:p>
              <a:endParaRPr lang="ru-RU"/>
            </a:p>
          </p:txBody>
        </p:sp>
        <p:sp>
          <p:nvSpPr>
            <p:cNvPr id="23337" name="Freeform 2210"/>
            <p:cNvSpPr>
              <a:spLocks/>
            </p:cNvSpPr>
            <p:nvPr/>
          </p:nvSpPr>
          <p:spPr bwMode="auto">
            <a:xfrm>
              <a:off x="1554" y="2979"/>
              <a:ext cx="475" cy="415"/>
            </a:xfrm>
            <a:custGeom>
              <a:avLst/>
              <a:gdLst>
                <a:gd name="T0" fmla="*/ 7 w 475"/>
                <a:gd name="T1" fmla="*/ 415 h 415"/>
                <a:gd name="T2" fmla="*/ 2 w 475"/>
                <a:gd name="T3" fmla="*/ 406 h 415"/>
                <a:gd name="T4" fmla="*/ 0 w 475"/>
                <a:gd name="T5" fmla="*/ 394 h 415"/>
                <a:gd name="T6" fmla="*/ 4 w 475"/>
                <a:gd name="T7" fmla="*/ 369 h 415"/>
                <a:gd name="T8" fmla="*/ 20 w 475"/>
                <a:gd name="T9" fmla="*/ 339 h 415"/>
                <a:gd name="T10" fmla="*/ 47 w 475"/>
                <a:gd name="T11" fmla="*/ 310 h 415"/>
                <a:gd name="T12" fmla="*/ 80 w 475"/>
                <a:gd name="T13" fmla="*/ 277 h 415"/>
                <a:gd name="T14" fmla="*/ 119 w 475"/>
                <a:gd name="T15" fmla="*/ 241 h 415"/>
                <a:gd name="T16" fmla="*/ 161 w 475"/>
                <a:gd name="T17" fmla="*/ 206 h 415"/>
                <a:gd name="T18" fmla="*/ 209 w 475"/>
                <a:gd name="T19" fmla="*/ 171 h 415"/>
                <a:gd name="T20" fmla="*/ 303 w 475"/>
                <a:gd name="T21" fmla="*/ 106 h 415"/>
                <a:gd name="T22" fmla="*/ 387 w 475"/>
                <a:gd name="T23" fmla="*/ 50 h 415"/>
                <a:gd name="T24" fmla="*/ 470 w 475"/>
                <a:gd name="T25" fmla="*/ 0 h 415"/>
                <a:gd name="T26" fmla="*/ 475 w 475"/>
                <a:gd name="T27" fmla="*/ 5 h 415"/>
                <a:gd name="T28" fmla="*/ 391 w 475"/>
                <a:gd name="T29" fmla="*/ 55 h 415"/>
                <a:gd name="T30" fmla="*/ 308 w 475"/>
                <a:gd name="T31" fmla="*/ 111 h 415"/>
                <a:gd name="T32" fmla="*/ 213 w 475"/>
                <a:gd name="T33" fmla="*/ 176 h 415"/>
                <a:gd name="T34" fmla="*/ 166 w 475"/>
                <a:gd name="T35" fmla="*/ 210 h 415"/>
                <a:gd name="T36" fmla="*/ 124 w 475"/>
                <a:gd name="T37" fmla="*/ 246 h 415"/>
                <a:gd name="T38" fmla="*/ 84 w 475"/>
                <a:gd name="T39" fmla="*/ 280 h 415"/>
                <a:gd name="T40" fmla="*/ 52 w 475"/>
                <a:gd name="T41" fmla="*/ 314 h 415"/>
                <a:gd name="T42" fmla="*/ 24 w 475"/>
                <a:gd name="T43" fmla="*/ 344 h 415"/>
                <a:gd name="T44" fmla="*/ 9 w 475"/>
                <a:gd name="T45" fmla="*/ 372 h 415"/>
                <a:gd name="T46" fmla="*/ 4 w 475"/>
                <a:gd name="T47" fmla="*/ 394 h 415"/>
                <a:gd name="T48" fmla="*/ 7 w 475"/>
                <a:gd name="T49" fmla="*/ 400 h 415"/>
                <a:gd name="T50" fmla="*/ 13 w 475"/>
                <a:gd name="T51" fmla="*/ 410 h 415"/>
                <a:gd name="T52" fmla="*/ 7 w 475"/>
                <a:gd name="T53" fmla="*/ 415 h 41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75"/>
                <a:gd name="T82" fmla="*/ 0 h 415"/>
                <a:gd name="T83" fmla="*/ 475 w 475"/>
                <a:gd name="T84" fmla="*/ 415 h 41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75" h="415">
                  <a:moveTo>
                    <a:pt x="7" y="415"/>
                  </a:moveTo>
                  <a:lnTo>
                    <a:pt x="2" y="406"/>
                  </a:lnTo>
                  <a:lnTo>
                    <a:pt x="0" y="394"/>
                  </a:lnTo>
                  <a:lnTo>
                    <a:pt x="4" y="369"/>
                  </a:lnTo>
                  <a:lnTo>
                    <a:pt x="20" y="339"/>
                  </a:lnTo>
                  <a:lnTo>
                    <a:pt x="47" y="310"/>
                  </a:lnTo>
                  <a:lnTo>
                    <a:pt x="80" y="277"/>
                  </a:lnTo>
                  <a:lnTo>
                    <a:pt x="119" y="241"/>
                  </a:lnTo>
                  <a:lnTo>
                    <a:pt x="161" y="206"/>
                  </a:lnTo>
                  <a:lnTo>
                    <a:pt x="209" y="171"/>
                  </a:lnTo>
                  <a:lnTo>
                    <a:pt x="303" y="106"/>
                  </a:lnTo>
                  <a:lnTo>
                    <a:pt x="387" y="50"/>
                  </a:lnTo>
                  <a:lnTo>
                    <a:pt x="470" y="0"/>
                  </a:lnTo>
                  <a:lnTo>
                    <a:pt x="475" y="5"/>
                  </a:lnTo>
                  <a:lnTo>
                    <a:pt x="391" y="55"/>
                  </a:lnTo>
                  <a:lnTo>
                    <a:pt x="308" y="111"/>
                  </a:lnTo>
                  <a:lnTo>
                    <a:pt x="213" y="176"/>
                  </a:lnTo>
                  <a:lnTo>
                    <a:pt x="166" y="210"/>
                  </a:lnTo>
                  <a:lnTo>
                    <a:pt x="124" y="246"/>
                  </a:lnTo>
                  <a:lnTo>
                    <a:pt x="84" y="280"/>
                  </a:lnTo>
                  <a:lnTo>
                    <a:pt x="52" y="314"/>
                  </a:lnTo>
                  <a:lnTo>
                    <a:pt x="24" y="344"/>
                  </a:lnTo>
                  <a:lnTo>
                    <a:pt x="9" y="372"/>
                  </a:lnTo>
                  <a:lnTo>
                    <a:pt x="4" y="394"/>
                  </a:lnTo>
                  <a:lnTo>
                    <a:pt x="7" y="400"/>
                  </a:lnTo>
                  <a:lnTo>
                    <a:pt x="13" y="410"/>
                  </a:lnTo>
                  <a:lnTo>
                    <a:pt x="7" y="415"/>
                  </a:lnTo>
                  <a:close/>
                </a:path>
              </a:pathLst>
            </a:custGeom>
            <a:solidFill>
              <a:srgbClr val="844CD6"/>
            </a:solidFill>
            <a:ln w="9525">
              <a:noFill/>
              <a:round/>
              <a:headEnd/>
              <a:tailEnd/>
            </a:ln>
          </p:spPr>
          <p:txBody>
            <a:bodyPr/>
            <a:lstStyle/>
            <a:p>
              <a:endParaRPr lang="ru-RU"/>
            </a:p>
          </p:txBody>
        </p:sp>
        <p:sp>
          <p:nvSpPr>
            <p:cNvPr id="23338" name="Freeform 2211"/>
            <p:cNvSpPr>
              <a:spLocks/>
            </p:cNvSpPr>
            <p:nvPr/>
          </p:nvSpPr>
          <p:spPr bwMode="auto">
            <a:xfrm>
              <a:off x="1561" y="3389"/>
              <a:ext cx="6" cy="5"/>
            </a:xfrm>
            <a:custGeom>
              <a:avLst/>
              <a:gdLst>
                <a:gd name="T0" fmla="*/ 0 w 6"/>
                <a:gd name="T1" fmla="*/ 5 h 5"/>
                <a:gd name="T2" fmla="*/ 6 w 6"/>
                <a:gd name="T3" fmla="*/ 0 h 5"/>
                <a:gd name="T4" fmla="*/ 0 w 6"/>
                <a:gd name="T5" fmla="*/ 5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0" y="5"/>
                  </a:moveTo>
                  <a:lnTo>
                    <a:pt x="6" y="0"/>
                  </a:lnTo>
                  <a:lnTo>
                    <a:pt x="0" y="5"/>
                  </a:lnTo>
                  <a:close/>
                </a:path>
              </a:pathLst>
            </a:custGeom>
            <a:solidFill>
              <a:srgbClr val="844CD6"/>
            </a:solidFill>
            <a:ln w="9525">
              <a:noFill/>
              <a:round/>
              <a:headEnd/>
              <a:tailEnd/>
            </a:ln>
          </p:spPr>
          <p:txBody>
            <a:bodyPr/>
            <a:lstStyle/>
            <a:p>
              <a:endParaRPr lang="ru-RU"/>
            </a:p>
          </p:txBody>
        </p:sp>
        <p:sp>
          <p:nvSpPr>
            <p:cNvPr id="23339" name="Freeform 2212"/>
            <p:cNvSpPr>
              <a:spLocks/>
            </p:cNvSpPr>
            <p:nvPr/>
          </p:nvSpPr>
          <p:spPr bwMode="auto">
            <a:xfrm>
              <a:off x="2025" y="2978"/>
              <a:ext cx="4" cy="5"/>
            </a:xfrm>
            <a:custGeom>
              <a:avLst/>
              <a:gdLst>
                <a:gd name="T0" fmla="*/ 0 w 4"/>
                <a:gd name="T1" fmla="*/ 0 h 5"/>
                <a:gd name="T2" fmla="*/ 4 w 4"/>
                <a:gd name="T3" fmla="*/ 5 h 5"/>
                <a:gd name="T4" fmla="*/ 0 w 4"/>
                <a:gd name="T5" fmla="*/ 0 h 5"/>
                <a:gd name="T6" fmla="*/ 4 w 4"/>
                <a:gd name="T7" fmla="*/ 5 h 5"/>
                <a:gd name="T8" fmla="*/ 0 w 4"/>
                <a:gd name="T9" fmla="*/ 0 h 5"/>
                <a:gd name="T10" fmla="*/ 0 60000 65536"/>
                <a:gd name="T11" fmla="*/ 0 60000 65536"/>
                <a:gd name="T12" fmla="*/ 0 60000 65536"/>
                <a:gd name="T13" fmla="*/ 0 60000 65536"/>
                <a:gd name="T14" fmla="*/ 0 60000 65536"/>
                <a:gd name="T15" fmla="*/ 0 w 4"/>
                <a:gd name="T16" fmla="*/ 0 h 5"/>
                <a:gd name="T17" fmla="*/ 4 w 4"/>
                <a:gd name="T18" fmla="*/ 5 h 5"/>
              </a:gdLst>
              <a:ahLst/>
              <a:cxnLst>
                <a:cxn ang="T10">
                  <a:pos x="T0" y="T1"/>
                </a:cxn>
                <a:cxn ang="T11">
                  <a:pos x="T2" y="T3"/>
                </a:cxn>
                <a:cxn ang="T12">
                  <a:pos x="T4" y="T5"/>
                </a:cxn>
                <a:cxn ang="T13">
                  <a:pos x="T6" y="T7"/>
                </a:cxn>
                <a:cxn ang="T14">
                  <a:pos x="T8" y="T9"/>
                </a:cxn>
              </a:cxnLst>
              <a:rect l="T15" t="T16" r="T17" b="T18"/>
              <a:pathLst>
                <a:path w="4" h="5">
                  <a:moveTo>
                    <a:pt x="0" y="0"/>
                  </a:moveTo>
                  <a:lnTo>
                    <a:pt x="4" y="5"/>
                  </a:lnTo>
                  <a:lnTo>
                    <a:pt x="0" y="0"/>
                  </a:lnTo>
                  <a:lnTo>
                    <a:pt x="4" y="5"/>
                  </a:lnTo>
                  <a:lnTo>
                    <a:pt x="0" y="0"/>
                  </a:lnTo>
                  <a:close/>
                </a:path>
              </a:pathLst>
            </a:custGeom>
            <a:solidFill>
              <a:srgbClr val="844CD6"/>
            </a:solidFill>
            <a:ln w="9525">
              <a:noFill/>
              <a:round/>
              <a:headEnd/>
              <a:tailEnd/>
            </a:ln>
          </p:spPr>
          <p:txBody>
            <a:bodyPr/>
            <a:lstStyle/>
            <a:p>
              <a:endParaRPr lang="ru-RU"/>
            </a:p>
          </p:txBody>
        </p:sp>
        <p:sp>
          <p:nvSpPr>
            <p:cNvPr id="23340" name="Freeform 2213"/>
            <p:cNvSpPr>
              <a:spLocks/>
            </p:cNvSpPr>
            <p:nvPr/>
          </p:nvSpPr>
          <p:spPr bwMode="auto">
            <a:xfrm>
              <a:off x="1991" y="3017"/>
              <a:ext cx="89" cy="27"/>
            </a:xfrm>
            <a:custGeom>
              <a:avLst/>
              <a:gdLst>
                <a:gd name="T0" fmla="*/ 85 w 89"/>
                <a:gd name="T1" fmla="*/ 19 h 27"/>
                <a:gd name="T2" fmla="*/ 78 w 89"/>
                <a:gd name="T3" fmla="*/ 13 h 27"/>
                <a:gd name="T4" fmla="*/ 62 w 89"/>
                <a:gd name="T5" fmla="*/ 7 h 27"/>
                <a:gd name="T6" fmla="*/ 49 w 89"/>
                <a:gd name="T7" fmla="*/ 6 h 27"/>
                <a:gd name="T8" fmla="*/ 34 w 89"/>
                <a:gd name="T9" fmla="*/ 7 h 27"/>
                <a:gd name="T10" fmla="*/ 20 w 89"/>
                <a:gd name="T11" fmla="*/ 13 h 27"/>
                <a:gd name="T12" fmla="*/ 4 w 89"/>
                <a:gd name="T13" fmla="*/ 27 h 27"/>
                <a:gd name="T14" fmla="*/ 0 w 89"/>
                <a:gd name="T15" fmla="*/ 22 h 27"/>
                <a:gd name="T16" fmla="*/ 15 w 89"/>
                <a:gd name="T17" fmla="*/ 9 h 27"/>
                <a:gd name="T18" fmla="*/ 33 w 89"/>
                <a:gd name="T19" fmla="*/ 2 h 27"/>
                <a:gd name="T20" fmla="*/ 49 w 89"/>
                <a:gd name="T21" fmla="*/ 0 h 27"/>
                <a:gd name="T22" fmla="*/ 64 w 89"/>
                <a:gd name="T23" fmla="*/ 1 h 27"/>
                <a:gd name="T24" fmla="*/ 83 w 89"/>
                <a:gd name="T25" fmla="*/ 9 h 27"/>
                <a:gd name="T26" fmla="*/ 89 w 89"/>
                <a:gd name="T27" fmla="*/ 15 h 27"/>
                <a:gd name="T28" fmla="*/ 85 w 89"/>
                <a:gd name="T29" fmla="*/ 19 h 2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9"/>
                <a:gd name="T46" fmla="*/ 0 h 27"/>
                <a:gd name="T47" fmla="*/ 89 w 89"/>
                <a:gd name="T48" fmla="*/ 27 h 2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9" h="27">
                  <a:moveTo>
                    <a:pt x="85" y="19"/>
                  </a:moveTo>
                  <a:lnTo>
                    <a:pt x="78" y="13"/>
                  </a:lnTo>
                  <a:lnTo>
                    <a:pt x="62" y="7"/>
                  </a:lnTo>
                  <a:lnTo>
                    <a:pt x="49" y="6"/>
                  </a:lnTo>
                  <a:lnTo>
                    <a:pt x="34" y="7"/>
                  </a:lnTo>
                  <a:lnTo>
                    <a:pt x="20" y="13"/>
                  </a:lnTo>
                  <a:lnTo>
                    <a:pt x="4" y="27"/>
                  </a:lnTo>
                  <a:lnTo>
                    <a:pt x="0" y="22"/>
                  </a:lnTo>
                  <a:lnTo>
                    <a:pt x="15" y="9"/>
                  </a:lnTo>
                  <a:lnTo>
                    <a:pt x="33" y="2"/>
                  </a:lnTo>
                  <a:lnTo>
                    <a:pt x="49" y="0"/>
                  </a:lnTo>
                  <a:lnTo>
                    <a:pt x="64" y="1"/>
                  </a:lnTo>
                  <a:lnTo>
                    <a:pt x="83" y="9"/>
                  </a:lnTo>
                  <a:lnTo>
                    <a:pt x="89" y="15"/>
                  </a:lnTo>
                  <a:lnTo>
                    <a:pt x="85" y="19"/>
                  </a:lnTo>
                  <a:close/>
                </a:path>
              </a:pathLst>
            </a:custGeom>
            <a:solidFill>
              <a:srgbClr val="C195DB"/>
            </a:solidFill>
            <a:ln w="9525">
              <a:noFill/>
              <a:round/>
              <a:headEnd/>
              <a:tailEnd/>
            </a:ln>
          </p:spPr>
          <p:txBody>
            <a:bodyPr/>
            <a:lstStyle/>
            <a:p>
              <a:endParaRPr lang="ru-RU"/>
            </a:p>
          </p:txBody>
        </p:sp>
        <p:sp>
          <p:nvSpPr>
            <p:cNvPr id="23341" name="Freeform 2214"/>
            <p:cNvSpPr>
              <a:spLocks/>
            </p:cNvSpPr>
            <p:nvPr/>
          </p:nvSpPr>
          <p:spPr bwMode="auto">
            <a:xfrm>
              <a:off x="1563" y="3042"/>
              <a:ext cx="432" cy="362"/>
            </a:xfrm>
            <a:custGeom>
              <a:avLst/>
              <a:gdLst>
                <a:gd name="T0" fmla="*/ 432 w 432"/>
                <a:gd name="T1" fmla="*/ 5 h 362"/>
                <a:gd name="T2" fmla="*/ 356 w 432"/>
                <a:gd name="T3" fmla="*/ 90 h 362"/>
                <a:gd name="T4" fmla="*/ 294 w 432"/>
                <a:gd name="T5" fmla="*/ 157 h 362"/>
                <a:gd name="T6" fmla="*/ 226 w 432"/>
                <a:gd name="T7" fmla="*/ 225 h 362"/>
                <a:gd name="T8" fmla="*/ 192 w 432"/>
                <a:gd name="T9" fmla="*/ 257 h 362"/>
                <a:gd name="T10" fmla="*/ 156 w 432"/>
                <a:gd name="T11" fmla="*/ 287 h 362"/>
                <a:gd name="T12" fmla="*/ 123 w 432"/>
                <a:gd name="T13" fmla="*/ 315 h 362"/>
                <a:gd name="T14" fmla="*/ 93 w 432"/>
                <a:gd name="T15" fmla="*/ 335 h 362"/>
                <a:gd name="T16" fmla="*/ 62 w 432"/>
                <a:gd name="T17" fmla="*/ 353 h 362"/>
                <a:gd name="T18" fmla="*/ 38 w 432"/>
                <a:gd name="T19" fmla="*/ 362 h 362"/>
                <a:gd name="T20" fmla="*/ 17 w 432"/>
                <a:gd name="T21" fmla="*/ 362 h 362"/>
                <a:gd name="T22" fmla="*/ 0 w 432"/>
                <a:gd name="T23" fmla="*/ 353 h 362"/>
                <a:gd name="T24" fmla="*/ 3 w 432"/>
                <a:gd name="T25" fmla="*/ 348 h 362"/>
                <a:gd name="T26" fmla="*/ 19 w 432"/>
                <a:gd name="T27" fmla="*/ 356 h 362"/>
                <a:gd name="T28" fmla="*/ 36 w 432"/>
                <a:gd name="T29" fmla="*/ 356 h 362"/>
                <a:gd name="T30" fmla="*/ 62 w 432"/>
                <a:gd name="T31" fmla="*/ 347 h 362"/>
                <a:gd name="T32" fmla="*/ 88 w 432"/>
                <a:gd name="T33" fmla="*/ 330 h 362"/>
                <a:gd name="T34" fmla="*/ 118 w 432"/>
                <a:gd name="T35" fmla="*/ 310 h 362"/>
                <a:gd name="T36" fmla="*/ 152 w 432"/>
                <a:gd name="T37" fmla="*/ 283 h 362"/>
                <a:gd name="T38" fmla="*/ 187 w 432"/>
                <a:gd name="T39" fmla="*/ 253 h 362"/>
                <a:gd name="T40" fmla="*/ 222 w 432"/>
                <a:gd name="T41" fmla="*/ 219 h 362"/>
                <a:gd name="T42" fmla="*/ 290 w 432"/>
                <a:gd name="T43" fmla="*/ 152 h 362"/>
                <a:gd name="T44" fmla="*/ 352 w 432"/>
                <a:gd name="T45" fmla="*/ 86 h 362"/>
                <a:gd name="T46" fmla="*/ 428 w 432"/>
                <a:gd name="T47" fmla="*/ 0 h 362"/>
                <a:gd name="T48" fmla="*/ 432 w 432"/>
                <a:gd name="T49" fmla="*/ 5 h 36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32"/>
                <a:gd name="T76" fmla="*/ 0 h 362"/>
                <a:gd name="T77" fmla="*/ 432 w 432"/>
                <a:gd name="T78" fmla="*/ 362 h 36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32" h="362">
                  <a:moveTo>
                    <a:pt x="432" y="5"/>
                  </a:moveTo>
                  <a:lnTo>
                    <a:pt x="356" y="90"/>
                  </a:lnTo>
                  <a:lnTo>
                    <a:pt x="294" y="157"/>
                  </a:lnTo>
                  <a:lnTo>
                    <a:pt x="226" y="225"/>
                  </a:lnTo>
                  <a:lnTo>
                    <a:pt x="192" y="257"/>
                  </a:lnTo>
                  <a:lnTo>
                    <a:pt x="156" y="287"/>
                  </a:lnTo>
                  <a:lnTo>
                    <a:pt x="123" y="315"/>
                  </a:lnTo>
                  <a:lnTo>
                    <a:pt x="93" y="335"/>
                  </a:lnTo>
                  <a:lnTo>
                    <a:pt x="62" y="353"/>
                  </a:lnTo>
                  <a:lnTo>
                    <a:pt x="38" y="362"/>
                  </a:lnTo>
                  <a:lnTo>
                    <a:pt x="17" y="362"/>
                  </a:lnTo>
                  <a:lnTo>
                    <a:pt x="0" y="353"/>
                  </a:lnTo>
                  <a:lnTo>
                    <a:pt x="3" y="348"/>
                  </a:lnTo>
                  <a:lnTo>
                    <a:pt x="19" y="356"/>
                  </a:lnTo>
                  <a:lnTo>
                    <a:pt x="36" y="356"/>
                  </a:lnTo>
                  <a:lnTo>
                    <a:pt x="62" y="347"/>
                  </a:lnTo>
                  <a:lnTo>
                    <a:pt x="88" y="330"/>
                  </a:lnTo>
                  <a:lnTo>
                    <a:pt x="118" y="310"/>
                  </a:lnTo>
                  <a:lnTo>
                    <a:pt x="152" y="283"/>
                  </a:lnTo>
                  <a:lnTo>
                    <a:pt x="187" y="253"/>
                  </a:lnTo>
                  <a:lnTo>
                    <a:pt x="222" y="219"/>
                  </a:lnTo>
                  <a:lnTo>
                    <a:pt x="290" y="152"/>
                  </a:lnTo>
                  <a:lnTo>
                    <a:pt x="352" y="86"/>
                  </a:lnTo>
                  <a:lnTo>
                    <a:pt x="428" y="0"/>
                  </a:lnTo>
                  <a:lnTo>
                    <a:pt x="432" y="5"/>
                  </a:lnTo>
                  <a:close/>
                </a:path>
              </a:pathLst>
            </a:custGeom>
            <a:solidFill>
              <a:srgbClr val="C195DB"/>
            </a:solidFill>
            <a:ln w="9525">
              <a:noFill/>
              <a:round/>
              <a:headEnd/>
              <a:tailEnd/>
            </a:ln>
          </p:spPr>
          <p:txBody>
            <a:bodyPr/>
            <a:lstStyle/>
            <a:p>
              <a:endParaRPr lang="ru-RU"/>
            </a:p>
          </p:txBody>
        </p:sp>
        <p:sp>
          <p:nvSpPr>
            <p:cNvPr id="23342" name="Freeform 2215"/>
            <p:cNvSpPr>
              <a:spLocks/>
            </p:cNvSpPr>
            <p:nvPr/>
          </p:nvSpPr>
          <p:spPr bwMode="auto">
            <a:xfrm>
              <a:off x="1989" y="3041"/>
              <a:ext cx="5" cy="3"/>
            </a:xfrm>
            <a:custGeom>
              <a:avLst/>
              <a:gdLst>
                <a:gd name="T0" fmla="*/ 0 w 5"/>
                <a:gd name="T1" fmla="*/ 0 h 3"/>
                <a:gd name="T2" fmla="*/ 5 w 5"/>
                <a:gd name="T3" fmla="*/ 3 h 3"/>
                <a:gd name="T4" fmla="*/ 0 w 5"/>
                <a:gd name="T5" fmla="*/ 0 h 3"/>
                <a:gd name="T6" fmla="*/ 0 60000 65536"/>
                <a:gd name="T7" fmla="*/ 0 60000 65536"/>
                <a:gd name="T8" fmla="*/ 0 60000 65536"/>
                <a:gd name="T9" fmla="*/ 0 w 5"/>
                <a:gd name="T10" fmla="*/ 0 h 3"/>
                <a:gd name="T11" fmla="*/ 5 w 5"/>
                <a:gd name="T12" fmla="*/ 3 h 3"/>
              </a:gdLst>
              <a:ahLst/>
              <a:cxnLst>
                <a:cxn ang="T6">
                  <a:pos x="T0" y="T1"/>
                </a:cxn>
                <a:cxn ang="T7">
                  <a:pos x="T2" y="T3"/>
                </a:cxn>
                <a:cxn ang="T8">
                  <a:pos x="T4" y="T5"/>
                </a:cxn>
              </a:cxnLst>
              <a:rect l="T9" t="T10" r="T11" b="T12"/>
              <a:pathLst>
                <a:path w="5" h="3">
                  <a:moveTo>
                    <a:pt x="0" y="0"/>
                  </a:moveTo>
                  <a:lnTo>
                    <a:pt x="5" y="3"/>
                  </a:lnTo>
                  <a:lnTo>
                    <a:pt x="0" y="0"/>
                  </a:lnTo>
                  <a:close/>
                </a:path>
              </a:pathLst>
            </a:custGeom>
            <a:solidFill>
              <a:srgbClr val="C195DB"/>
            </a:solidFill>
            <a:ln w="9525">
              <a:noFill/>
              <a:round/>
              <a:headEnd/>
              <a:tailEnd/>
            </a:ln>
          </p:spPr>
          <p:txBody>
            <a:bodyPr/>
            <a:lstStyle/>
            <a:p>
              <a:endParaRPr lang="ru-RU"/>
            </a:p>
          </p:txBody>
        </p:sp>
        <p:sp>
          <p:nvSpPr>
            <p:cNvPr id="23343" name="Freeform 2216"/>
            <p:cNvSpPr>
              <a:spLocks/>
            </p:cNvSpPr>
            <p:nvPr/>
          </p:nvSpPr>
          <p:spPr bwMode="auto">
            <a:xfrm>
              <a:off x="1556" y="3008"/>
              <a:ext cx="412" cy="386"/>
            </a:xfrm>
            <a:custGeom>
              <a:avLst/>
              <a:gdLst>
                <a:gd name="T0" fmla="*/ 7 w 412"/>
                <a:gd name="T1" fmla="*/ 386 h 386"/>
                <a:gd name="T2" fmla="*/ 1 w 412"/>
                <a:gd name="T3" fmla="*/ 378 h 386"/>
                <a:gd name="T4" fmla="*/ 1 w 412"/>
                <a:gd name="T5" fmla="*/ 369 h 386"/>
                <a:gd name="T6" fmla="*/ 0 w 412"/>
                <a:gd name="T7" fmla="*/ 359 h 386"/>
                <a:gd name="T8" fmla="*/ 3 w 412"/>
                <a:gd name="T9" fmla="*/ 346 h 386"/>
                <a:gd name="T10" fmla="*/ 8 w 412"/>
                <a:gd name="T11" fmla="*/ 335 h 386"/>
                <a:gd name="T12" fmla="*/ 14 w 412"/>
                <a:gd name="T13" fmla="*/ 320 h 386"/>
                <a:gd name="T14" fmla="*/ 35 w 412"/>
                <a:gd name="T15" fmla="*/ 295 h 386"/>
                <a:gd name="T16" fmla="*/ 60 w 412"/>
                <a:gd name="T17" fmla="*/ 269 h 386"/>
                <a:gd name="T18" fmla="*/ 91 w 412"/>
                <a:gd name="T19" fmla="*/ 237 h 386"/>
                <a:gd name="T20" fmla="*/ 164 w 412"/>
                <a:gd name="T21" fmla="*/ 175 h 386"/>
                <a:gd name="T22" fmla="*/ 243 w 412"/>
                <a:gd name="T23" fmla="*/ 116 h 386"/>
                <a:gd name="T24" fmla="*/ 316 w 412"/>
                <a:gd name="T25" fmla="*/ 63 h 386"/>
                <a:gd name="T26" fmla="*/ 408 w 412"/>
                <a:gd name="T27" fmla="*/ 0 h 386"/>
                <a:gd name="T28" fmla="*/ 412 w 412"/>
                <a:gd name="T29" fmla="*/ 4 h 386"/>
                <a:gd name="T30" fmla="*/ 320 w 412"/>
                <a:gd name="T31" fmla="*/ 68 h 386"/>
                <a:gd name="T32" fmla="*/ 248 w 412"/>
                <a:gd name="T33" fmla="*/ 120 h 386"/>
                <a:gd name="T34" fmla="*/ 169 w 412"/>
                <a:gd name="T35" fmla="*/ 180 h 386"/>
                <a:gd name="T36" fmla="*/ 96 w 412"/>
                <a:gd name="T37" fmla="*/ 241 h 386"/>
                <a:gd name="T38" fmla="*/ 65 w 412"/>
                <a:gd name="T39" fmla="*/ 271 h 386"/>
                <a:gd name="T40" fmla="*/ 40 w 412"/>
                <a:gd name="T41" fmla="*/ 301 h 386"/>
                <a:gd name="T42" fmla="*/ 19 w 412"/>
                <a:gd name="T43" fmla="*/ 326 h 386"/>
                <a:gd name="T44" fmla="*/ 12 w 412"/>
                <a:gd name="T45" fmla="*/ 339 h 386"/>
                <a:gd name="T46" fmla="*/ 8 w 412"/>
                <a:gd name="T47" fmla="*/ 350 h 386"/>
                <a:gd name="T48" fmla="*/ 5 w 412"/>
                <a:gd name="T49" fmla="*/ 359 h 386"/>
                <a:gd name="T50" fmla="*/ 5 w 412"/>
                <a:gd name="T51" fmla="*/ 369 h 386"/>
                <a:gd name="T52" fmla="*/ 7 w 412"/>
                <a:gd name="T53" fmla="*/ 373 h 386"/>
                <a:gd name="T54" fmla="*/ 12 w 412"/>
                <a:gd name="T55" fmla="*/ 381 h 386"/>
                <a:gd name="T56" fmla="*/ 7 w 412"/>
                <a:gd name="T57" fmla="*/ 386 h 38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412"/>
                <a:gd name="T88" fmla="*/ 0 h 386"/>
                <a:gd name="T89" fmla="*/ 412 w 412"/>
                <a:gd name="T90" fmla="*/ 386 h 38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412" h="386">
                  <a:moveTo>
                    <a:pt x="7" y="386"/>
                  </a:moveTo>
                  <a:lnTo>
                    <a:pt x="1" y="378"/>
                  </a:lnTo>
                  <a:lnTo>
                    <a:pt x="1" y="369"/>
                  </a:lnTo>
                  <a:lnTo>
                    <a:pt x="0" y="359"/>
                  </a:lnTo>
                  <a:lnTo>
                    <a:pt x="3" y="346"/>
                  </a:lnTo>
                  <a:lnTo>
                    <a:pt x="8" y="335"/>
                  </a:lnTo>
                  <a:lnTo>
                    <a:pt x="14" y="320"/>
                  </a:lnTo>
                  <a:lnTo>
                    <a:pt x="35" y="295"/>
                  </a:lnTo>
                  <a:lnTo>
                    <a:pt x="60" y="269"/>
                  </a:lnTo>
                  <a:lnTo>
                    <a:pt x="91" y="237"/>
                  </a:lnTo>
                  <a:lnTo>
                    <a:pt x="164" y="175"/>
                  </a:lnTo>
                  <a:lnTo>
                    <a:pt x="243" y="116"/>
                  </a:lnTo>
                  <a:lnTo>
                    <a:pt x="316" y="63"/>
                  </a:lnTo>
                  <a:lnTo>
                    <a:pt x="408" y="0"/>
                  </a:lnTo>
                  <a:lnTo>
                    <a:pt x="412" y="4"/>
                  </a:lnTo>
                  <a:lnTo>
                    <a:pt x="320" y="68"/>
                  </a:lnTo>
                  <a:lnTo>
                    <a:pt x="248" y="120"/>
                  </a:lnTo>
                  <a:lnTo>
                    <a:pt x="169" y="180"/>
                  </a:lnTo>
                  <a:lnTo>
                    <a:pt x="96" y="241"/>
                  </a:lnTo>
                  <a:lnTo>
                    <a:pt x="65" y="271"/>
                  </a:lnTo>
                  <a:lnTo>
                    <a:pt x="40" y="301"/>
                  </a:lnTo>
                  <a:lnTo>
                    <a:pt x="19" y="326"/>
                  </a:lnTo>
                  <a:lnTo>
                    <a:pt x="12" y="339"/>
                  </a:lnTo>
                  <a:lnTo>
                    <a:pt x="8" y="350"/>
                  </a:lnTo>
                  <a:lnTo>
                    <a:pt x="5" y="359"/>
                  </a:lnTo>
                  <a:lnTo>
                    <a:pt x="5" y="369"/>
                  </a:lnTo>
                  <a:lnTo>
                    <a:pt x="7" y="373"/>
                  </a:lnTo>
                  <a:lnTo>
                    <a:pt x="12" y="381"/>
                  </a:lnTo>
                  <a:lnTo>
                    <a:pt x="7" y="386"/>
                  </a:lnTo>
                  <a:close/>
                </a:path>
              </a:pathLst>
            </a:custGeom>
            <a:solidFill>
              <a:srgbClr val="C195DB"/>
            </a:solidFill>
            <a:ln w="9525">
              <a:noFill/>
              <a:round/>
              <a:headEnd/>
              <a:tailEnd/>
            </a:ln>
          </p:spPr>
          <p:txBody>
            <a:bodyPr/>
            <a:lstStyle/>
            <a:p>
              <a:endParaRPr lang="ru-RU"/>
            </a:p>
          </p:txBody>
        </p:sp>
        <p:sp>
          <p:nvSpPr>
            <p:cNvPr id="23344" name="Freeform 2217"/>
            <p:cNvSpPr>
              <a:spLocks/>
            </p:cNvSpPr>
            <p:nvPr/>
          </p:nvSpPr>
          <p:spPr bwMode="auto">
            <a:xfrm>
              <a:off x="1561" y="3389"/>
              <a:ext cx="6" cy="5"/>
            </a:xfrm>
            <a:custGeom>
              <a:avLst/>
              <a:gdLst>
                <a:gd name="T0" fmla="*/ 2 w 6"/>
                <a:gd name="T1" fmla="*/ 5 h 5"/>
                <a:gd name="T2" fmla="*/ 0 w 6"/>
                <a:gd name="T3" fmla="*/ 5 h 5"/>
                <a:gd name="T4" fmla="*/ 6 w 6"/>
                <a:gd name="T5" fmla="*/ 0 h 5"/>
                <a:gd name="T6" fmla="*/ 2 w 6"/>
                <a:gd name="T7" fmla="*/ 5 h 5"/>
                <a:gd name="T8" fmla="*/ 0 60000 65536"/>
                <a:gd name="T9" fmla="*/ 0 60000 65536"/>
                <a:gd name="T10" fmla="*/ 0 60000 65536"/>
                <a:gd name="T11" fmla="*/ 0 60000 65536"/>
                <a:gd name="T12" fmla="*/ 0 w 6"/>
                <a:gd name="T13" fmla="*/ 0 h 5"/>
                <a:gd name="T14" fmla="*/ 6 w 6"/>
                <a:gd name="T15" fmla="*/ 5 h 5"/>
              </a:gdLst>
              <a:ahLst/>
              <a:cxnLst>
                <a:cxn ang="T8">
                  <a:pos x="T0" y="T1"/>
                </a:cxn>
                <a:cxn ang="T9">
                  <a:pos x="T2" y="T3"/>
                </a:cxn>
                <a:cxn ang="T10">
                  <a:pos x="T4" y="T5"/>
                </a:cxn>
                <a:cxn ang="T11">
                  <a:pos x="T6" y="T7"/>
                </a:cxn>
              </a:cxnLst>
              <a:rect l="T12" t="T13" r="T14" b="T15"/>
              <a:pathLst>
                <a:path w="6" h="5">
                  <a:moveTo>
                    <a:pt x="2" y="5"/>
                  </a:moveTo>
                  <a:lnTo>
                    <a:pt x="0" y="5"/>
                  </a:lnTo>
                  <a:lnTo>
                    <a:pt x="6" y="0"/>
                  </a:lnTo>
                  <a:lnTo>
                    <a:pt x="2" y="5"/>
                  </a:lnTo>
                  <a:close/>
                </a:path>
              </a:pathLst>
            </a:custGeom>
            <a:solidFill>
              <a:srgbClr val="C195DB"/>
            </a:solidFill>
            <a:ln w="9525">
              <a:noFill/>
              <a:round/>
              <a:headEnd/>
              <a:tailEnd/>
            </a:ln>
          </p:spPr>
          <p:txBody>
            <a:bodyPr/>
            <a:lstStyle/>
            <a:p>
              <a:endParaRPr lang="ru-RU"/>
            </a:p>
          </p:txBody>
        </p:sp>
        <p:sp>
          <p:nvSpPr>
            <p:cNvPr id="23345" name="Freeform 2218"/>
            <p:cNvSpPr>
              <a:spLocks/>
            </p:cNvSpPr>
            <p:nvPr/>
          </p:nvSpPr>
          <p:spPr bwMode="auto">
            <a:xfrm>
              <a:off x="1961" y="2927"/>
              <a:ext cx="34" cy="87"/>
            </a:xfrm>
            <a:custGeom>
              <a:avLst/>
              <a:gdLst>
                <a:gd name="T0" fmla="*/ 0 w 34"/>
                <a:gd name="T1" fmla="*/ 83 h 87"/>
                <a:gd name="T2" fmla="*/ 16 w 34"/>
                <a:gd name="T3" fmla="*/ 67 h 87"/>
                <a:gd name="T4" fmla="*/ 26 w 34"/>
                <a:gd name="T5" fmla="*/ 54 h 87"/>
                <a:gd name="T6" fmla="*/ 30 w 34"/>
                <a:gd name="T7" fmla="*/ 43 h 87"/>
                <a:gd name="T8" fmla="*/ 28 w 34"/>
                <a:gd name="T9" fmla="*/ 32 h 87"/>
                <a:gd name="T10" fmla="*/ 20 w 34"/>
                <a:gd name="T11" fmla="*/ 13 h 87"/>
                <a:gd name="T12" fmla="*/ 14 w 34"/>
                <a:gd name="T13" fmla="*/ 5 h 87"/>
                <a:gd name="T14" fmla="*/ 20 w 34"/>
                <a:gd name="T15" fmla="*/ 0 h 87"/>
                <a:gd name="T16" fmla="*/ 24 w 34"/>
                <a:gd name="T17" fmla="*/ 8 h 87"/>
                <a:gd name="T18" fmla="*/ 32 w 34"/>
                <a:gd name="T19" fmla="*/ 29 h 87"/>
                <a:gd name="T20" fmla="*/ 34 w 34"/>
                <a:gd name="T21" fmla="*/ 43 h 87"/>
                <a:gd name="T22" fmla="*/ 31 w 34"/>
                <a:gd name="T23" fmla="*/ 58 h 87"/>
                <a:gd name="T24" fmla="*/ 21 w 34"/>
                <a:gd name="T25" fmla="*/ 72 h 87"/>
                <a:gd name="T26" fmla="*/ 4 w 34"/>
                <a:gd name="T27" fmla="*/ 87 h 87"/>
                <a:gd name="T28" fmla="*/ 0 w 34"/>
                <a:gd name="T29" fmla="*/ 83 h 8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4"/>
                <a:gd name="T46" fmla="*/ 0 h 87"/>
                <a:gd name="T47" fmla="*/ 34 w 34"/>
                <a:gd name="T48" fmla="*/ 87 h 8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4" h="87">
                  <a:moveTo>
                    <a:pt x="0" y="83"/>
                  </a:moveTo>
                  <a:lnTo>
                    <a:pt x="16" y="67"/>
                  </a:lnTo>
                  <a:lnTo>
                    <a:pt x="26" y="54"/>
                  </a:lnTo>
                  <a:lnTo>
                    <a:pt x="30" y="43"/>
                  </a:lnTo>
                  <a:lnTo>
                    <a:pt x="28" y="32"/>
                  </a:lnTo>
                  <a:lnTo>
                    <a:pt x="20" y="13"/>
                  </a:lnTo>
                  <a:lnTo>
                    <a:pt x="14" y="5"/>
                  </a:lnTo>
                  <a:lnTo>
                    <a:pt x="20" y="0"/>
                  </a:lnTo>
                  <a:lnTo>
                    <a:pt x="24" y="8"/>
                  </a:lnTo>
                  <a:lnTo>
                    <a:pt x="32" y="29"/>
                  </a:lnTo>
                  <a:lnTo>
                    <a:pt x="34" y="43"/>
                  </a:lnTo>
                  <a:lnTo>
                    <a:pt x="31" y="58"/>
                  </a:lnTo>
                  <a:lnTo>
                    <a:pt x="21" y="72"/>
                  </a:lnTo>
                  <a:lnTo>
                    <a:pt x="4" y="87"/>
                  </a:lnTo>
                  <a:lnTo>
                    <a:pt x="0" y="83"/>
                  </a:lnTo>
                  <a:close/>
                </a:path>
              </a:pathLst>
            </a:custGeom>
            <a:solidFill>
              <a:srgbClr val="C195DB"/>
            </a:solidFill>
            <a:ln w="9525">
              <a:noFill/>
              <a:round/>
              <a:headEnd/>
              <a:tailEnd/>
            </a:ln>
          </p:spPr>
          <p:txBody>
            <a:bodyPr/>
            <a:lstStyle/>
            <a:p>
              <a:endParaRPr lang="ru-RU"/>
            </a:p>
          </p:txBody>
        </p:sp>
        <p:sp>
          <p:nvSpPr>
            <p:cNvPr id="23346" name="Freeform 2219"/>
            <p:cNvSpPr>
              <a:spLocks/>
            </p:cNvSpPr>
            <p:nvPr/>
          </p:nvSpPr>
          <p:spPr bwMode="auto">
            <a:xfrm>
              <a:off x="1962" y="3007"/>
              <a:ext cx="6" cy="7"/>
            </a:xfrm>
            <a:custGeom>
              <a:avLst/>
              <a:gdLst>
                <a:gd name="T0" fmla="*/ 6 w 6"/>
                <a:gd name="T1" fmla="*/ 7 h 7"/>
                <a:gd name="T2" fmla="*/ 0 w 6"/>
                <a:gd name="T3" fmla="*/ 1 h 7"/>
                <a:gd name="T4" fmla="*/ 0 w 6"/>
                <a:gd name="T5" fmla="*/ 0 h 7"/>
                <a:gd name="T6" fmla="*/ 6 w 6"/>
                <a:gd name="T7" fmla="*/ 7 h 7"/>
                <a:gd name="T8" fmla="*/ 0 60000 65536"/>
                <a:gd name="T9" fmla="*/ 0 60000 65536"/>
                <a:gd name="T10" fmla="*/ 0 60000 65536"/>
                <a:gd name="T11" fmla="*/ 0 60000 65536"/>
                <a:gd name="T12" fmla="*/ 0 w 6"/>
                <a:gd name="T13" fmla="*/ 0 h 7"/>
                <a:gd name="T14" fmla="*/ 6 w 6"/>
                <a:gd name="T15" fmla="*/ 7 h 7"/>
              </a:gdLst>
              <a:ahLst/>
              <a:cxnLst>
                <a:cxn ang="T8">
                  <a:pos x="T0" y="T1"/>
                </a:cxn>
                <a:cxn ang="T9">
                  <a:pos x="T2" y="T3"/>
                </a:cxn>
                <a:cxn ang="T10">
                  <a:pos x="T4" y="T5"/>
                </a:cxn>
                <a:cxn ang="T11">
                  <a:pos x="T6" y="T7"/>
                </a:cxn>
              </a:cxnLst>
              <a:rect l="T12" t="T13" r="T14" b="T15"/>
              <a:pathLst>
                <a:path w="6" h="7">
                  <a:moveTo>
                    <a:pt x="6" y="7"/>
                  </a:moveTo>
                  <a:lnTo>
                    <a:pt x="0" y="1"/>
                  </a:lnTo>
                  <a:lnTo>
                    <a:pt x="0" y="0"/>
                  </a:lnTo>
                  <a:lnTo>
                    <a:pt x="6" y="7"/>
                  </a:lnTo>
                  <a:close/>
                </a:path>
              </a:pathLst>
            </a:custGeom>
            <a:solidFill>
              <a:srgbClr val="C195DB"/>
            </a:solidFill>
            <a:ln w="9525">
              <a:noFill/>
              <a:round/>
              <a:headEnd/>
              <a:tailEnd/>
            </a:ln>
          </p:spPr>
          <p:txBody>
            <a:bodyPr/>
            <a:lstStyle/>
            <a:p>
              <a:endParaRPr lang="ru-RU"/>
            </a:p>
          </p:txBody>
        </p:sp>
        <p:sp>
          <p:nvSpPr>
            <p:cNvPr id="23347" name="Freeform 2220"/>
            <p:cNvSpPr>
              <a:spLocks/>
            </p:cNvSpPr>
            <p:nvPr/>
          </p:nvSpPr>
          <p:spPr bwMode="auto">
            <a:xfrm>
              <a:off x="2145" y="3258"/>
              <a:ext cx="272" cy="562"/>
            </a:xfrm>
            <a:custGeom>
              <a:avLst/>
              <a:gdLst>
                <a:gd name="T0" fmla="*/ 272 w 272"/>
                <a:gd name="T1" fmla="*/ 0 h 562"/>
                <a:gd name="T2" fmla="*/ 266 w 272"/>
                <a:gd name="T3" fmla="*/ 26 h 562"/>
                <a:gd name="T4" fmla="*/ 248 w 272"/>
                <a:gd name="T5" fmla="*/ 94 h 562"/>
                <a:gd name="T6" fmla="*/ 236 w 272"/>
                <a:gd name="T7" fmla="*/ 140 h 562"/>
                <a:gd name="T8" fmla="*/ 222 w 272"/>
                <a:gd name="T9" fmla="*/ 190 h 562"/>
                <a:gd name="T10" fmla="*/ 206 w 272"/>
                <a:gd name="T11" fmla="*/ 244 h 562"/>
                <a:gd name="T12" fmla="*/ 188 w 272"/>
                <a:gd name="T13" fmla="*/ 298 h 562"/>
                <a:gd name="T14" fmla="*/ 170 w 272"/>
                <a:gd name="T15" fmla="*/ 351 h 562"/>
                <a:gd name="T16" fmla="*/ 149 w 272"/>
                <a:gd name="T17" fmla="*/ 403 h 562"/>
                <a:gd name="T18" fmla="*/ 140 w 272"/>
                <a:gd name="T19" fmla="*/ 428 h 562"/>
                <a:gd name="T20" fmla="*/ 129 w 272"/>
                <a:gd name="T21" fmla="*/ 451 h 562"/>
                <a:gd name="T22" fmla="*/ 118 w 272"/>
                <a:gd name="T23" fmla="*/ 473 h 562"/>
                <a:gd name="T24" fmla="*/ 107 w 272"/>
                <a:gd name="T25" fmla="*/ 492 h 562"/>
                <a:gd name="T26" fmla="*/ 96 w 272"/>
                <a:gd name="T27" fmla="*/ 509 h 562"/>
                <a:gd name="T28" fmla="*/ 85 w 272"/>
                <a:gd name="T29" fmla="*/ 526 h 562"/>
                <a:gd name="T30" fmla="*/ 74 w 272"/>
                <a:gd name="T31" fmla="*/ 538 h 562"/>
                <a:gd name="T32" fmla="*/ 69 w 272"/>
                <a:gd name="T33" fmla="*/ 544 h 562"/>
                <a:gd name="T34" fmla="*/ 63 w 272"/>
                <a:gd name="T35" fmla="*/ 549 h 562"/>
                <a:gd name="T36" fmla="*/ 59 w 272"/>
                <a:gd name="T37" fmla="*/ 554 h 562"/>
                <a:gd name="T38" fmla="*/ 52 w 272"/>
                <a:gd name="T39" fmla="*/ 557 h 562"/>
                <a:gd name="T40" fmla="*/ 48 w 272"/>
                <a:gd name="T41" fmla="*/ 558 h 562"/>
                <a:gd name="T42" fmla="*/ 41 w 272"/>
                <a:gd name="T43" fmla="*/ 560 h 562"/>
                <a:gd name="T44" fmla="*/ 36 w 272"/>
                <a:gd name="T45" fmla="*/ 562 h 562"/>
                <a:gd name="T46" fmla="*/ 31 w 272"/>
                <a:gd name="T47" fmla="*/ 562 h 562"/>
                <a:gd name="T48" fmla="*/ 25 w 272"/>
                <a:gd name="T49" fmla="*/ 560 h 562"/>
                <a:gd name="T50" fmla="*/ 20 w 272"/>
                <a:gd name="T51" fmla="*/ 558 h 562"/>
                <a:gd name="T52" fmla="*/ 16 w 272"/>
                <a:gd name="T53" fmla="*/ 557 h 562"/>
                <a:gd name="T54" fmla="*/ 11 w 272"/>
                <a:gd name="T55" fmla="*/ 552 h 562"/>
                <a:gd name="T56" fmla="*/ 8 w 272"/>
                <a:gd name="T57" fmla="*/ 549 h 562"/>
                <a:gd name="T58" fmla="*/ 5 w 272"/>
                <a:gd name="T59" fmla="*/ 544 h 562"/>
                <a:gd name="T60" fmla="*/ 3 w 272"/>
                <a:gd name="T61" fmla="*/ 539 h 562"/>
                <a:gd name="T62" fmla="*/ 1 w 272"/>
                <a:gd name="T63" fmla="*/ 533 h 562"/>
                <a:gd name="T64" fmla="*/ 0 w 272"/>
                <a:gd name="T65" fmla="*/ 527 h 562"/>
                <a:gd name="T66" fmla="*/ 0 w 272"/>
                <a:gd name="T67" fmla="*/ 520 h 562"/>
                <a:gd name="T68" fmla="*/ 0 w 272"/>
                <a:gd name="T69" fmla="*/ 507 h 562"/>
                <a:gd name="T70" fmla="*/ 1 w 272"/>
                <a:gd name="T71" fmla="*/ 499 h 562"/>
                <a:gd name="T72" fmla="*/ 1 w 272"/>
                <a:gd name="T73" fmla="*/ 489 h 562"/>
                <a:gd name="T74" fmla="*/ 6 w 272"/>
                <a:gd name="T75" fmla="*/ 472 h 562"/>
                <a:gd name="T76" fmla="*/ 12 w 272"/>
                <a:gd name="T77" fmla="*/ 451 h 562"/>
                <a:gd name="T78" fmla="*/ 20 w 272"/>
                <a:gd name="T79" fmla="*/ 430 h 562"/>
                <a:gd name="T80" fmla="*/ 29 w 272"/>
                <a:gd name="T81" fmla="*/ 409 h 562"/>
                <a:gd name="T82" fmla="*/ 39 w 272"/>
                <a:gd name="T83" fmla="*/ 385 h 562"/>
                <a:gd name="T84" fmla="*/ 52 w 272"/>
                <a:gd name="T85" fmla="*/ 361 h 562"/>
                <a:gd name="T86" fmla="*/ 63 w 272"/>
                <a:gd name="T87" fmla="*/ 336 h 562"/>
                <a:gd name="T88" fmla="*/ 77 w 272"/>
                <a:gd name="T89" fmla="*/ 312 h 562"/>
                <a:gd name="T90" fmla="*/ 105 w 272"/>
                <a:gd name="T91" fmla="*/ 261 h 562"/>
                <a:gd name="T92" fmla="*/ 133 w 272"/>
                <a:gd name="T93" fmla="*/ 212 h 562"/>
                <a:gd name="T94" fmla="*/ 163 w 272"/>
                <a:gd name="T95" fmla="*/ 165 h 562"/>
                <a:gd name="T96" fmla="*/ 192 w 272"/>
                <a:gd name="T97" fmla="*/ 120 h 562"/>
                <a:gd name="T98" fmla="*/ 217 w 272"/>
                <a:gd name="T99" fmla="*/ 81 h 562"/>
                <a:gd name="T100" fmla="*/ 256 w 272"/>
                <a:gd name="T101" fmla="*/ 23 h 562"/>
                <a:gd name="T102" fmla="*/ 272 w 272"/>
                <a:gd name="T103" fmla="*/ 0 h 56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72"/>
                <a:gd name="T157" fmla="*/ 0 h 562"/>
                <a:gd name="T158" fmla="*/ 272 w 272"/>
                <a:gd name="T159" fmla="*/ 562 h 562"/>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72" h="562">
                  <a:moveTo>
                    <a:pt x="272" y="0"/>
                  </a:moveTo>
                  <a:lnTo>
                    <a:pt x="266" y="26"/>
                  </a:lnTo>
                  <a:lnTo>
                    <a:pt x="248" y="94"/>
                  </a:lnTo>
                  <a:lnTo>
                    <a:pt x="236" y="140"/>
                  </a:lnTo>
                  <a:lnTo>
                    <a:pt x="222" y="190"/>
                  </a:lnTo>
                  <a:lnTo>
                    <a:pt x="206" y="244"/>
                  </a:lnTo>
                  <a:lnTo>
                    <a:pt x="188" y="298"/>
                  </a:lnTo>
                  <a:lnTo>
                    <a:pt x="170" y="351"/>
                  </a:lnTo>
                  <a:lnTo>
                    <a:pt x="149" y="403"/>
                  </a:lnTo>
                  <a:lnTo>
                    <a:pt x="140" y="428"/>
                  </a:lnTo>
                  <a:lnTo>
                    <a:pt x="129" y="451"/>
                  </a:lnTo>
                  <a:lnTo>
                    <a:pt x="118" y="473"/>
                  </a:lnTo>
                  <a:lnTo>
                    <a:pt x="107" y="492"/>
                  </a:lnTo>
                  <a:lnTo>
                    <a:pt x="96" y="509"/>
                  </a:lnTo>
                  <a:lnTo>
                    <a:pt x="85" y="526"/>
                  </a:lnTo>
                  <a:lnTo>
                    <a:pt x="74" y="538"/>
                  </a:lnTo>
                  <a:lnTo>
                    <a:pt x="69" y="544"/>
                  </a:lnTo>
                  <a:lnTo>
                    <a:pt x="63" y="549"/>
                  </a:lnTo>
                  <a:lnTo>
                    <a:pt x="59" y="554"/>
                  </a:lnTo>
                  <a:lnTo>
                    <a:pt x="52" y="557"/>
                  </a:lnTo>
                  <a:lnTo>
                    <a:pt x="48" y="558"/>
                  </a:lnTo>
                  <a:lnTo>
                    <a:pt x="41" y="560"/>
                  </a:lnTo>
                  <a:lnTo>
                    <a:pt x="36" y="562"/>
                  </a:lnTo>
                  <a:lnTo>
                    <a:pt x="31" y="562"/>
                  </a:lnTo>
                  <a:lnTo>
                    <a:pt x="25" y="560"/>
                  </a:lnTo>
                  <a:lnTo>
                    <a:pt x="20" y="558"/>
                  </a:lnTo>
                  <a:lnTo>
                    <a:pt x="16" y="557"/>
                  </a:lnTo>
                  <a:lnTo>
                    <a:pt x="11" y="552"/>
                  </a:lnTo>
                  <a:lnTo>
                    <a:pt x="8" y="549"/>
                  </a:lnTo>
                  <a:lnTo>
                    <a:pt x="5" y="544"/>
                  </a:lnTo>
                  <a:lnTo>
                    <a:pt x="3" y="539"/>
                  </a:lnTo>
                  <a:lnTo>
                    <a:pt x="1" y="533"/>
                  </a:lnTo>
                  <a:lnTo>
                    <a:pt x="0" y="527"/>
                  </a:lnTo>
                  <a:lnTo>
                    <a:pt x="0" y="520"/>
                  </a:lnTo>
                  <a:lnTo>
                    <a:pt x="0" y="507"/>
                  </a:lnTo>
                  <a:lnTo>
                    <a:pt x="1" y="499"/>
                  </a:lnTo>
                  <a:lnTo>
                    <a:pt x="1" y="489"/>
                  </a:lnTo>
                  <a:lnTo>
                    <a:pt x="6" y="472"/>
                  </a:lnTo>
                  <a:lnTo>
                    <a:pt x="12" y="451"/>
                  </a:lnTo>
                  <a:lnTo>
                    <a:pt x="20" y="430"/>
                  </a:lnTo>
                  <a:lnTo>
                    <a:pt x="29" y="409"/>
                  </a:lnTo>
                  <a:lnTo>
                    <a:pt x="39" y="385"/>
                  </a:lnTo>
                  <a:lnTo>
                    <a:pt x="52" y="361"/>
                  </a:lnTo>
                  <a:lnTo>
                    <a:pt x="63" y="336"/>
                  </a:lnTo>
                  <a:lnTo>
                    <a:pt x="77" y="312"/>
                  </a:lnTo>
                  <a:lnTo>
                    <a:pt x="105" y="261"/>
                  </a:lnTo>
                  <a:lnTo>
                    <a:pt x="133" y="212"/>
                  </a:lnTo>
                  <a:lnTo>
                    <a:pt x="163" y="165"/>
                  </a:lnTo>
                  <a:lnTo>
                    <a:pt x="192" y="120"/>
                  </a:lnTo>
                  <a:lnTo>
                    <a:pt x="217" y="81"/>
                  </a:lnTo>
                  <a:lnTo>
                    <a:pt x="256" y="23"/>
                  </a:lnTo>
                  <a:lnTo>
                    <a:pt x="272" y="0"/>
                  </a:lnTo>
                  <a:close/>
                </a:path>
              </a:pathLst>
            </a:custGeom>
            <a:solidFill>
              <a:srgbClr val="844CD6"/>
            </a:solidFill>
            <a:ln w="9525">
              <a:noFill/>
              <a:round/>
              <a:headEnd/>
              <a:tailEnd/>
            </a:ln>
          </p:spPr>
          <p:txBody>
            <a:bodyPr/>
            <a:lstStyle/>
            <a:p>
              <a:endParaRPr lang="ru-RU"/>
            </a:p>
          </p:txBody>
        </p:sp>
        <p:sp>
          <p:nvSpPr>
            <p:cNvPr id="23348" name="Freeform 2221"/>
            <p:cNvSpPr>
              <a:spLocks/>
            </p:cNvSpPr>
            <p:nvPr/>
          </p:nvSpPr>
          <p:spPr bwMode="auto">
            <a:xfrm>
              <a:off x="2167" y="3257"/>
              <a:ext cx="256" cy="564"/>
            </a:xfrm>
            <a:custGeom>
              <a:avLst/>
              <a:gdLst>
                <a:gd name="T0" fmla="*/ 256 w 256"/>
                <a:gd name="T1" fmla="*/ 0 h 564"/>
                <a:gd name="T2" fmla="*/ 232 w 256"/>
                <a:gd name="T3" fmla="*/ 94 h 564"/>
                <a:gd name="T4" fmla="*/ 205 w 256"/>
                <a:gd name="T5" fmla="*/ 190 h 564"/>
                <a:gd name="T6" fmla="*/ 172 w 256"/>
                <a:gd name="T7" fmla="*/ 298 h 564"/>
                <a:gd name="T8" fmla="*/ 133 w 256"/>
                <a:gd name="T9" fmla="*/ 403 h 564"/>
                <a:gd name="T10" fmla="*/ 112 w 256"/>
                <a:gd name="T11" fmla="*/ 450 h 564"/>
                <a:gd name="T12" fmla="*/ 88 w 256"/>
                <a:gd name="T13" fmla="*/ 493 h 564"/>
                <a:gd name="T14" fmla="*/ 67 w 256"/>
                <a:gd name="T15" fmla="*/ 527 h 564"/>
                <a:gd name="T16" fmla="*/ 45 w 256"/>
                <a:gd name="T17" fmla="*/ 550 h 564"/>
                <a:gd name="T18" fmla="*/ 34 w 256"/>
                <a:gd name="T19" fmla="*/ 559 h 564"/>
                <a:gd name="T20" fmla="*/ 22 w 256"/>
                <a:gd name="T21" fmla="*/ 563 h 564"/>
                <a:gd name="T22" fmla="*/ 11 w 256"/>
                <a:gd name="T23" fmla="*/ 564 h 564"/>
                <a:gd name="T24" fmla="*/ 0 w 256"/>
                <a:gd name="T25" fmla="*/ 561 h 564"/>
                <a:gd name="T26" fmla="*/ 0 w 256"/>
                <a:gd name="T27" fmla="*/ 555 h 564"/>
                <a:gd name="T28" fmla="*/ 11 w 256"/>
                <a:gd name="T29" fmla="*/ 557 h 564"/>
                <a:gd name="T30" fmla="*/ 21 w 256"/>
                <a:gd name="T31" fmla="*/ 557 h 564"/>
                <a:gd name="T32" fmla="*/ 32 w 256"/>
                <a:gd name="T33" fmla="*/ 553 h 564"/>
                <a:gd name="T34" fmla="*/ 39 w 256"/>
                <a:gd name="T35" fmla="*/ 545 h 564"/>
                <a:gd name="T36" fmla="*/ 62 w 256"/>
                <a:gd name="T37" fmla="*/ 521 h 564"/>
                <a:gd name="T38" fmla="*/ 84 w 256"/>
                <a:gd name="T39" fmla="*/ 488 h 564"/>
                <a:gd name="T40" fmla="*/ 106 w 256"/>
                <a:gd name="T41" fmla="*/ 448 h 564"/>
                <a:gd name="T42" fmla="*/ 127 w 256"/>
                <a:gd name="T43" fmla="*/ 401 h 564"/>
                <a:gd name="T44" fmla="*/ 166 w 256"/>
                <a:gd name="T45" fmla="*/ 296 h 564"/>
                <a:gd name="T46" fmla="*/ 199 w 256"/>
                <a:gd name="T47" fmla="*/ 189 h 564"/>
                <a:gd name="T48" fmla="*/ 226 w 256"/>
                <a:gd name="T49" fmla="*/ 92 h 564"/>
                <a:gd name="T50" fmla="*/ 249 w 256"/>
                <a:gd name="T51" fmla="*/ 0 h 564"/>
                <a:gd name="T52" fmla="*/ 256 w 256"/>
                <a:gd name="T53" fmla="*/ 0 h 56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6"/>
                <a:gd name="T82" fmla="*/ 0 h 564"/>
                <a:gd name="T83" fmla="*/ 256 w 256"/>
                <a:gd name="T84" fmla="*/ 564 h 56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6" h="564">
                  <a:moveTo>
                    <a:pt x="256" y="0"/>
                  </a:moveTo>
                  <a:lnTo>
                    <a:pt x="232" y="94"/>
                  </a:lnTo>
                  <a:lnTo>
                    <a:pt x="205" y="190"/>
                  </a:lnTo>
                  <a:lnTo>
                    <a:pt x="172" y="298"/>
                  </a:lnTo>
                  <a:lnTo>
                    <a:pt x="133" y="403"/>
                  </a:lnTo>
                  <a:lnTo>
                    <a:pt x="112" y="450"/>
                  </a:lnTo>
                  <a:lnTo>
                    <a:pt x="88" y="493"/>
                  </a:lnTo>
                  <a:lnTo>
                    <a:pt x="67" y="527"/>
                  </a:lnTo>
                  <a:lnTo>
                    <a:pt x="45" y="550"/>
                  </a:lnTo>
                  <a:lnTo>
                    <a:pt x="34" y="559"/>
                  </a:lnTo>
                  <a:lnTo>
                    <a:pt x="22" y="563"/>
                  </a:lnTo>
                  <a:lnTo>
                    <a:pt x="11" y="564"/>
                  </a:lnTo>
                  <a:lnTo>
                    <a:pt x="0" y="561"/>
                  </a:lnTo>
                  <a:lnTo>
                    <a:pt x="0" y="555"/>
                  </a:lnTo>
                  <a:lnTo>
                    <a:pt x="11" y="557"/>
                  </a:lnTo>
                  <a:lnTo>
                    <a:pt x="21" y="557"/>
                  </a:lnTo>
                  <a:lnTo>
                    <a:pt x="32" y="553"/>
                  </a:lnTo>
                  <a:lnTo>
                    <a:pt x="39" y="545"/>
                  </a:lnTo>
                  <a:lnTo>
                    <a:pt x="62" y="521"/>
                  </a:lnTo>
                  <a:lnTo>
                    <a:pt x="84" y="488"/>
                  </a:lnTo>
                  <a:lnTo>
                    <a:pt x="106" y="448"/>
                  </a:lnTo>
                  <a:lnTo>
                    <a:pt x="127" y="401"/>
                  </a:lnTo>
                  <a:lnTo>
                    <a:pt x="166" y="296"/>
                  </a:lnTo>
                  <a:lnTo>
                    <a:pt x="199" y="189"/>
                  </a:lnTo>
                  <a:lnTo>
                    <a:pt x="226" y="92"/>
                  </a:lnTo>
                  <a:lnTo>
                    <a:pt x="249" y="0"/>
                  </a:lnTo>
                  <a:lnTo>
                    <a:pt x="256" y="0"/>
                  </a:lnTo>
                  <a:close/>
                </a:path>
              </a:pathLst>
            </a:custGeom>
            <a:solidFill>
              <a:srgbClr val="C195DB"/>
            </a:solidFill>
            <a:ln w="9525">
              <a:noFill/>
              <a:round/>
              <a:headEnd/>
              <a:tailEnd/>
            </a:ln>
          </p:spPr>
          <p:txBody>
            <a:bodyPr/>
            <a:lstStyle/>
            <a:p>
              <a:endParaRPr lang="ru-RU"/>
            </a:p>
          </p:txBody>
        </p:sp>
        <p:sp>
          <p:nvSpPr>
            <p:cNvPr id="23349" name="Freeform 2222"/>
            <p:cNvSpPr>
              <a:spLocks/>
            </p:cNvSpPr>
            <p:nvPr/>
          </p:nvSpPr>
          <p:spPr bwMode="auto">
            <a:xfrm>
              <a:off x="2143" y="3255"/>
              <a:ext cx="277" cy="563"/>
            </a:xfrm>
            <a:custGeom>
              <a:avLst/>
              <a:gdLst>
                <a:gd name="T0" fmla="*/ 21 w 277"/>
                <a:gd name="T1" fmla="*/ 563 h 563"/>
                <a:gd name="T2" fmla="*/ 11 w 277"/>
                <a:gd name="T3" fmla="*/ 557 h 563"/>
                <a:gd name="T4" fmla="*/ 4 w 277"/>
                <a:gd name="T5" fmla="*/ 549 h 563"/>
                <a:gd name="T6" fmla="*/ 0 w 277"/>
                <a:gd name="T7" fmla="*/ 525 h 563"/>
                <a:gd name="T8" fmla="*/ 0 w 277"/>
                <a:gd name="T9" fmla="*/ 510 h 563"/>
                <a:gd name="T10" fmla="*/ 3 w 277"/>
                <a:gd name="T11" fmla="*/ 492 h 563"/>
                <a:gd name="T12" fmla="*/ 12 w 277"/>
                <a:gd name="T13" fmla="*/ 452 h 563"/>
                <a:gd name="T14" fmla="*/ 30 w 277"/>
                <a:gd name="T15" fmla="*/ 410 h 563"/>
                <a:gd name="T16" fmla="*/ 51 w 277"/>
                <a:gd name="T17" fmla="*/ 362 h 563"/>
                <a:gd name="T18" fmla="*/ 105 w 277"/>
                <a:gd name="T19" fmla="*/ 262 h 563"/>
                <a:gd name="T20" fmla="*/ 163 w 277"/>
                <a:gd name="T21" fmla="*/ 162 h 563"/>
                <a:gd name="T22" fmla="*/ 217 w 277"/>
                <a:gd name="T23" fmla="*/ 81 h 563"/>
                <a:gd name="T24" fmla="*/ 272 w 277"/>
                <a:gd name="T25" fmla="*/ 0 h 563"/>
                <a:gd name="T26" fmla="*/ 277 w 277"/>
                <a:gd name="T27" fmla="*/ 4 h 563"/>
                <a:gd name="T28" fmla="*/ 221 w 277"/>
                <a:gd name="T29" fmla="*/ 85 h 563"/>
                <a:gd name="T30" fmla="*/ 168 w 277"/>
                <a:gd name="T31" fmla="*/ 167 h 563"/>
                <a:gd name="T32" fmla="*/ 110 w 277"/>
                <a:gd name="T33" fmla="*/ 266 h 563"/>
                <a:gd name="T34" fmla="*/ 57 w 277"/>
                <a:gd name="T35" fmla="*/ 365 h 563"/>
                <a:gd name="T36" fmla="*/ 34 w 277"/>
                <a:gd name="T37" fmla="*/ 413 h 563"/>
                <a:gd name="T38" fmla="*/ 17 w 277"/>
                <a:gd name="T39" fmla="*/ 456 h 563"/>
                <a:gd name="T40" fmla="*/ 8 w 277"/>
                <a:gd name="T41" fmla="*/ 492 h 563"/>
                <a:gd name="T42" fmla="*/ 4 w 277"/>
                <a:gd name="T43" fmla="*/ 510 h 563"/>
                <a:gd name="T44" fmla="*/ 4 w 277"/>
                <a:gd name="T45" fmla="*/ 522 h 563"/>
                <a:gd name="T46" fmla="*/ 10 w 277"/>
                <a:gd name="T47" fmla="*/ 546 h 563"/>
                <a:gd name="T48" fmla="*/ 15 w 277"/>
                <a:gd name="T49" fmla="*/ 552 h 563"/>
                <a:gd name="T50" fmla="*/ 25 w 277"/>
                <a:gd name="T51" fmla="*/ 559 h 563"/>
                <a:gd name="T52" fmla="*/ 21 w 277"/>
                <a:gd name="T53" fmla="*/ 563 h 56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77"/>
                <a:gd name="T82" fmla="*/ 0 h 563"/>
                <a:gd name="T83" fmla="*/ 277 w 277"/>
                <a:gd name="T84" fmla="*/ 563 h 56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77" h="563">
                  <a:moveTo>
                    <a:pt x="21" y="563"/>
                  </a:moveTo>
                  <a:lnTo>
                    <a:pt x="11" y="557"/>
                  </a:lnTo>
                  <a:lnTo>
                    <a:pt x="4" y="549"/>
                  </a:lnTo>
                  <a:lnTo>
                    <a:pt x="0" y="525"/>
                  </a:lnTo>
                  <a:lnTo>
                    <a:pt x="0" y="510"/>
                  </a:lnTo>
                  <a:lnTo>
                    <a:pt x="3" y="492"/>
                  </a:lnTo>
                  <a:lnTo>
                    <a:pt x="12" y="452"/>
                  </a:lnTo>
                  <a:lnTo>
                    <a:pt x="30" y="410"/>
                  </a:lnTo>
                  <a:lnTo>
                    <a:pt x="51" y="362"/>
                  </a:lnTo>
                  <a:lnTo>
                    <a:pt x="105" y="262"/>
                  </a:lnTo>
                  <a:lnTo>
                    <a:pt x="163" y="162"/>
                  </a:lnTo>
                  <a:lnTo>
                    <a:pt x="217" y="81"/>
                  </a:lnTo>
                  <a:lnTo>
                    <a:pt x="272" y="0"/>
                  </a:lnTo>
                  <a:lnTo>
                    <a:pt x="277" y="4"/>
                  </a:lnTo>
                  <a:lnTo>
                    <a:pt x="221" y="85"/>
                  </a:lnTo>
                  <a:lnTo>
                    <a:pt x="168" y="167"/>
                  </a:lnTo>
                  <a:lnTo>
                    <a:pt x="110" y="266"/>
                  </a:lnTo>
                  <a:lnTo>
                    <a:pt x="57" y="365"/>
                  </a:lnTo>
                  <a:lnTo>
                    <a:pt x="34" y="413"/>
                  </a:lnTo>
                  <a:lnTo>
                    <a:pt x="17" y="456"/>
                  </a:lnTo>
                  <a:lnTo>
                    <a:pt x="8" y="492"/>
                  </a:lnTo>
                  <a:lnTo>
                    <a:pt x="4" y="510"/>
                  </a:lnTo>
                  <a:lnTo>
                    <a:pt x="4" y="522"/>
                  </a:lnTo>
                  <a:lnTo>
                    <a:pt x="10" y="546"/>
                  </a:lnTo>
                  <a:lnTo>
                    <a:pt x="15" y="552"/>
                  </a:lnTo>
                  <a:lnTo>
                    <a:pt x="25" y="559"/>
                  </a:lnTo>
                  <a:lnTo>
                    <a:pt x="21" y="563"/>
                  </a:lnTo>
                  <a:close/>
                </a:path>
              </a:pathLst>
            </a:custGeom>
            <a:solidFill>
              <a:srgbClr val="C195DB"/>
            </a:solidFill>
            <a:ln w="9525">
              <a:noFill/>
              <a:round/>
              <a:headEnd/>
              <a:tailEnd/>
            </a:ln>
          </p:spPr>
          <p:txBody>
            <a:bodyPr/>
            <a:lstStyle/>
            <a:p>
              <a:endParaRPr lang="ru-RU"/>
            </a:p>
          </p:txBody>
        </p:sp>
        <p:sp>
          <p:nvSpPr>
            <p:cNvPr id="23350" name="Freeform 2223"/>
            <p:cNvSpPr>
              <a:spLocks/>
            </p:cNvSpPr>
            <p:nvPr/>
          </p:nvSpPr>
          <p:spPr bwMode="auto">
            <a:xfrm>
              <a:off x="2162" y="3813"/>
              <a:ext cx="5" cy="6"/>
            </a:xfrm>
            <a:custGeom>
              <a:avLst/>
              <a:gdLst>
                <a:gd name="T0" fmla="*/ 3 w 5"/>
                <a:gd name="T1" fmla="*/ 6 h 6"/>
                <a:gd name="T2" fmla="*/ 2 w 5"/>
                <a:gd name="T3" fmla="*/ 6 h 6"/>
                <a:gd name="T4" fmla="*/ 0 w 5"/>
                <a:gd name="T5" fmla="*/ 4 h 6"/>
                <a:gd name="T6" fmla="*/ 5 w 5"/>
                <a:gd name="T7" fmla="*/ 0 h 6"/>
                <a:gd name="T8" fmla="*/ 3 w 5"/>
                <a:gd name="T9" fmla="*/ 0 h 6"/>
                <a:gd name="T10" fmla="*/ 3 w 5"/>
                <a:gd name="T11" fmla="*/ 6 h 6"/>
                <a:gd name="T12" fmla="*/ 0 60000 65536"/>
                <a:gd name="T13" fmla="*/ 0 60000 65536"/>
                <a:gd name="T14" fmla="*/ 0 60000 65536"/>
                <a:gd name="T15" fmla="*/ 0 60000 65536"/>
                <a:gd name="T16" fmla="*/ 0 60000 65536"/>
                <a:gd name="T17" fmla="*/ 0 60000 65536"/>
                <a:gd name="T18" fmla="*/ 0 w 5"/>
                <a:gd name="T19" fmla="*/ 0 h 6"/>
                <a:gd name="T20" fmla="*/ 5 w 5"/>
                <a:gd name="T21" fmla="*/ 6 h 6"/>
              </a:gdLst>
              <a:ahLst/>
              <a:cxnLst>
                <a:cxn ang="T12">
                  <a:pos x="T0" y="T1"/>
                </a:cxn>
                <a:cxn ang="T13">
                  <a:pos x="T2" y="T3"/>
                </a:cxn>
                <a:cxn ang="T14">
                  <a:pos x="T4" y="T5"/>
                </a:cxn>
                <a:cxn ang="T15">
                  <a:pos x="T6" y="T7"/>
                </a:cxn>
                <a:cxn ang="T16">
                  <a:pos x="T8" y="T9"/>
                </a:cxn>
                <a:cxn ang="T17">
                  <a:pos x="T10" y="T11"/>
                </a:cxn>
              </a:cxnLst>
              <a:rect l="T18" t="T19" r="T20" b="T21"/>
              <a:pathLst>
                <a:path w="5" h="6">
                  <a:moveTo>
                    <a:pt x="3" y="6"/>
                  </a:moveTo>
                  <a:lnTo>
                    <a:pt x="2" y="6"/>
                  </a:lnTo>
                  <a:lnTo>
                    <a:pt x="0" y="4"/>
                  </a:lnTo>
                  <a:lnTo>
                    <a:pt x="5" y="0"/>
                  </a:lnTo>
                  <a:lnTo>
                    <a:pt x="3" y="0"/>
                  </a:lnTo>
                  <a:lnTo>
                    <a:pt x="3" y="6"/>
                  </a:lnTo>
                  <a:close/>
                </a:path>
              </a:pathLst>
            </a:custGeom>
            <a:solidFill>
              <a:srgbClr val="C195DB"/>
            </a:solidFill>
            <a:ln w="9525">
              <a:noFill/>
              <a:round/>
              <a:headEnd/>
              <a:tailEnd/>
            </a:ln>
          </p:spPr>
          <p:txBody>
            <a:bodyPr/>
            <a:lstStyle/>
            <a:p>
              <a:endParaRPr lang="ru-RU"/>
            </a:p>
          </p:txBody>
        </p:sp>
        <p:sp>
          <p:nvSpPr>
            <p:cNvPr id="23351" name="Freeform 2224"/>
            <p:cNvSpPr>
              <a:spLocks/>
            </p:cNvSpPr>
            <p:nvPr/>
          </p:nvSpPr>
          <p:spPr bwMode="auto">
            <a:xfrm>
              <a:off x="2416" y="3255"/>
              <a:ext cx="6" cy="5"/>
            </a:xfrm>
            <a:custGeom>
              <a:avLst/>
              <a:gdLst>
                <a:gd name="T0" fmla="*/ 0 w 6"/>
                <a:gd name="T1" fmla="*/ 0 h 5"/>
                <a:gd name="T2" fmla="*/ 6 w 6"/>
                <a:gd name="T3" fmla="*/ 3 h 5"/>
                <a:gd name="T4" fmla="*/ 0 w 6"/>
                <a:gd name="T5" fmla="*/ 2 h 5"/>
                <a:gd name="T6" fmla="*/ 4 w 6"/>
                <a:gd name="T7" fmla="*/ 5 h 5"/>
                <a:gd name="T8" fmla="*/ 0 w 6"/>
                <a:gd name="T9" fmla="*/ 0 h 5"/>
                <a:gd name="T10" fmla="*/ 0 60000 65536"/>
                <a:gd name="T11" fmla="*/ 0 60000 65536"/>
                <a:gd name="T12" fmla="*/ 0 60000 65536"/>
                <a:gd name="T13" fmla="*/ 0 60000 65536"/>
                <a:gd name="T14" fmla="*/ 0 60000 65536"/>
                <a:gd name="T15" fmla="*/ 0 w 6"/>
                <a:gd name="T16" fmla="*/ 0 h 5"/>
                <a:gd name="T17" fmla="*/ 6 w 6"/>
                <a:gd name="T18" fmla="*/ 5 h 5"/>
              </a:gdLst>
              <a:ahLst/>
              <a:cxnLst>
                <a:cxn ang="T10">
                  <a:pos x="T0" y="T1"/>
                </a:cxn>
                <a:cxn ang="T11">
                  <a:pos x="T2" y="T3"/>
                </a:cxn>
                <a:cxn ang="T12">
                  <a:pos x="T4" y="T5"/>
                </a:cxn>
                <a:cxn ang="T13">
                  <a:pos x="T6" y="T7"/>
                </a:cxn>
                <a:cxn ang="T14">
                  <a:pos x="T8" y="T9"/>
                </a:cxn>
              </a:cxnLst>
              <a:rect l="T15" t="T16" r="T17" b="T18"/>
              <a:pathLst>
                <a:path w="6" h="5">
                  <a:moveTo>
                    <a:pt x="0" y="0"/>
                  </a:moveTo>
                  <a:lnTo>
                    <a:pt x="6" y="3"/>
                  </a:lnTo>
                  <a:lnTo>
                    <a:pt x="0" y="2"/>
                  </a:lnTo>
                  <a:lnTo>
                    <a:pt x="4" y="5"/>
                  </a:lnTo>
                  <a:lnTo>
                    <a:pt x="0" y="0"/>
                  </a:lnTo>
                  <a:close/>
                </a:path>
              </a:pathLst>
            </a:custGeom>
            <a:solidFill>
              <a:srgbClr val="C195DB"/>
            </a:solidFill>
            <a:ln w="9525">
              <a:noFill/>
              <a:round/>
              <a:headEnd/>
              <a:tailEnd/>
            </a:ln>
          </p:spPr>
          <p:txBody>
            <a:bodyPr/>
            <a:lstStyle/>
            <a:p>
              <a:endParaRPr lang="ru-RU"/>
            </a:p>
          </p:txBody>
        </p:sp>
        <p:sp>
          <p:nvSpPr>
            <p:cNvPr id="23352" name="Freeform 2225"/>
            <p:cNvSpPr>
              <a:spLocks/>
            </p:cNvSpPr>
            <p:nvPr/>
          </p:nvSpPr>
          <p:spPr bwMode="auto">
            <a:xfrm>
              <a:off x="2405" y="3282"/>
              <a:ext cx="79" cy="46"/>
            </a:xfrm>
            <a:custGeom>
              <a:avLst/>
              <a:gdLst>
                <a:gd name="T0" fmla="*/ 78 w 79"/>
                <a:gd name="T1" fmla="*/ 9 h 46"/>
                <a:gd name="T2" fmla="*/ 70 w 79"/>
                <a:gd name="T3" fmla="*/ 7 h 46"/>
                <a:gd name="T4" fmla="*/ 49 w 79"/>
                <a:gd name="T5" fmla="*/ 6 h 46"/>
                <a:gd name="T6" fmla="*/ 36 w 79"/>
                <a:gd name="T7" fmla="*/ 9 h 46"/>
                <a:gd name="T8" fmla="*/ 26 w 79"/>
                <a:gd name="T9" fmla="*/ 15 h 46"/>
                <a:gd name="T10" fmla="*/ 15 w 79"/>
                <a:gd name="T11" fmla="*/ 28 h 46"/>
                <a:gd name="T12" fmla="*/ 7 w 79"/>
                <a:gd name="T13" fmla="*/ 46 h 46"/>
                <a:gd name="T14" fmla="*/ 0 w 79"/>
                <a:gd name="T15" fmla="*/ 44 h 46"/>
                <a:gd name="T16" fmla="*/ 10 w 79"/>
                <a:gd name="T17" fmla="*/ 23 h 46"/>
                <a:gd name="T18" fmla="*/ 21 w 79"/>
                <a:gd name="T19" fmla="*/ 11 h 46"/>
                <a:gd name="T20" fmla="*/ 36 w 79"/>
                <a:gd name="T21" fmla="*/ 3 h 46"/>
                <a:gd name="T22" fmla="*/ 49 w 79"/>
                <a:gd name="T23" fmla="*/ 0 h 46"/>
                <a:gd name="T24" fmla="*/ 70 w 79"/>
                <a:gd name="T25" fmla="*/ 2 h 46"/>
                <a:gd name="T26" fmla="*/ 79 w 79"/>
                <a:gd name="T27" fmla="*/ 3 h 46"/>
                <a:gd name="T28" fmla="*/ 78 w 79"/>
                <a:gd name="T29" fmla="*/ 9 h 4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9"/>
                <a:gd name="T46" fmla="*/ 0 h 46"/>
                <a:gd name="T47" fmla="*/ 79 w 79"/>
                <a:gd name="T48" fmla="*/ 46 h 4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9" h="46">
                  <a:moveTo>
                    <a:pt x="78" y="9"/>
                  </a:moveTo>
                  <a:lnTo>
                    <a:pt x="70" y="7"/>
                  </a:lnTo>
                  <a:lnTo>
                    <a:pt x="49" y="6"/>
                  </a:lnTo>
                  <a:lnTo>
                    <a:pt x="36" y="9"/>
                  </a:lnTo>
                  <a:lnTo>
                    <a:pt x="26" y="15"/>
                  </a:lnTo>
                  <a:lnTo>
                    <a:pt x="15" y="28"/>
                  </a:lnTo>
                  <a:lnTo>
                    <a:pt x="7" y="46"/>
                  </a:lnTo>
                  <a:lnTo>
                    <a:pt x="0" y="44"/>
                  </a:lnTo>
                  <a:lnTo>
                    <a:pt x="10" y="23"/>
                  </a:lnTo>
                  <a:lnTo>
                    <a:pt x="21" y="11"/>
                  </a:lnTo>
                  <a:lnTo>
                    <a:pt x="36" y="3"/>
                  </a:lnTo>
                  <a:lnTo>
                    <a:pt x="49" y="0"/>
                  </a:lnTo>
                  <a:lnTo>
                    <a:pt x="70" y="2"/>
                  </a:lnTo>
                  <a:lnTo>
                    <a:pt x="79" y="3"/>
                  </a:lnTo>
                  <a:lnTo>
                    <a:pt x="78" y="9"/>
                  </a:lnTo>
                  <a:close/>
                </a:path>
              </a:pathLst>
            </a:custGeom>
            <a:solidFill>
              <a:srgbClr val="C195DB"/>
            </a:solidFill>
            <a:ln w="9525">
              <a:noFill/>
              <a:round/>
              <a:headEnd/>
              <a:tailEnd/>
            </a:ln>
          </p:spPr>
          <p:txBody>
            <a:bodyPr/>
            <a:lstStyle/>
            <a:p>
              <a:endParaRPr lang="ru-RU"/>
            </a:p>
          </p:txBody>
        </p:sp>
        <p:sp>
          <p:nvSpPr>
            <p:cNvPr id="23353" name="Freeform 2226"/>
            <p:cNvSpPr>
              <a:spLocks/>
            </p:cNvSpPr>
            <p:nvPr/>
          </p:nvSpPr>
          <p:spPr bwMode="auto">
            <a:xfrm>
              <a:off x="2165" y="3326"/>
              <a:ext cx="249" cy="495"/>
            </a:xfrm>
            <a:custGeom>
              <a:avLst/>
              <a:gdLst>
                <a:gd name="T0" fmla="*/ 249 w 249"/>
                <a:gd name="T1" fmla="*/ 2 h 495"/>
                <a:gd name="T2" fmla="*/ 216 w 249"/>
                <a:gd name="T3" fmla="*/ 111 h 495"/>
                <a:gd name="T4" fmla="*/ 188 w 249"/>
                <a:gd name="T5" fmla="*/ 195 h 495"/>
                <a:gd name="T6" fmla="*/ 154 w 249"/>
                <a:gd name="T7" fmla="*/ 286 h 495"/>
                <a:gd name="T8" fmla="*/ 117 w 249"/>
                <a:gd name="T9" fmla="*/ 370 h 495"/>
                <a:gd name="T10" fmla="*/ 96 w 249"/>
                <a:gd name="T11" fmla="*/ 410 h 495"/>
                <a:gd name="T12" fmla="*/ 77 w 249"/>
                <a:gd name="T13" fmla="*/ 441 h 495"/>
                <a:gd name="T14" fmla="*/ 58 w 249"/>
                <a:gd name="T15" fmla="*/ 467 h 495"/>
                <a:gd name="T16" fmla="*/ 39 w 249"/>
                <a:gd name="T17" fmla="*/ 486 h 495"/>
                <a:gd name="T18" fmla="*/ 28 w 249"/>
                <a:gd name="T19" fmla="*/ 492 h 495"/>
                <a:gd name="T20" fmla="*/ 19 w 249"/>
                <a:gd name="T21" fmla="*/ 495 h 495"/>
                <a:gd name="T22" fmla="*/ 9 w 249"/>
                <a:gd name="T23" fmla="*/ 495 h 495"/>
                <a:gd name="T24" fmla="*/ 0 w 249"/>
                <a:gd name="T25" fmla="*/ 494 h 495"/>
                <a:gd name="T26" fmla="*/ 2 w 249"/>
                <a:gd name="T27" fmla="*/ 488 h 495"/>
                <a:gd name="T28" fmla="*/ 9 w 249"/>
                <a:gd name="T29" fmla="*/ 489 h 495"/>
                <a:gd name="T30" fmla="*/ 17 w 249"/>
                <a:gd name="T31" fmla="*/ 489 h 495"/>
                <a:gd name="T32" fmla="*/ 26 w 249"/>
                <a:gd name="T33" fmla="*/ 486 h 495"/>
                <a:gd name="T34" fmla="*/ 34 w 249"/>
                <a:gd name="T35" fmla="*/ 481 h 495"/>
                <a:gd name="T36" fmla="*/ 53 w 249"/>
                <a:gd name="T37" fmla="*/ 462 h 495"/>
                <a:gd name="T38" fmla="*/ 72 w 249"/>
                <a:gd name="T39" fmla="*/ 437 h 495"/>
                <a:gd name="T40" fmla="*/ 91 w 249"/>
                <a:gd name="T41" fmla="*/ 405 h 495"/>
                <a:gd name="T42" fmla="*/ 110 w 249"/>
                <a:gd name="T43" fmla="*/ 369 h 495"/>
                <a:gd name="T44" fmla="*/ 149 w 249"/>
                <a:gd name="T45" fmla="*/ 284 h 495"/>
                <a:gd name="T46" fmla="*/ 181 w 249"/>
                <a:gd name="T47" fmla="*/ 194 h 495"/>
                <a:gd name="T48" fmla="*/ 209 w 249"/>
                <a:gd name="T49" fmla="*/ 110 h 495"/>
                <a:gd name="T50" fmla="*/ 243 w 249"/>
                <a:gd name="T51" fmla="*/ 0 h 495"/>
                <a:gd name="T52" fmla="*/ 249 w 249"/>
                <a:gd name="T53" fmla="*/ 2 h 49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49"/>
                <a:gd name="T82" fmla="*/ 0 h 495"/>
                <a:gd name="T83" fmla="*/ 249 w 249"/>
                <a:gd name="T84" fmla="*/ 495 h 49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49" h="495">
                  <a:moveTo>
                    <a:pt x="249" y="2"/>
                  </a:moveTo>
                  <a:lnTo>
                    <a:pt x="216" y="111"/>
                  </a:lnTo>
                  <a:lnTo>
                    <a:pt x="188" y="195"/>
                  </a:lnTo>
                  <a:lnTo>
                    <a:pt x="154" y="286"/>
                  </a:lnTo>
                  <a:lnTo>
                    <a:pt x="117" y="370"/>
                  </a:lnTo>
                  <a:lnTo>
                    <a:pt x="96" y="410"/>
                  </a:lnTo>
                  <a:lnTo>
                    <a:pt x="77" y="441"/>
                  </a:lnTo>
                  <a:lnTo>
                    <a:pt x="58" y="467"/>
                  </a:lnTo>
                  <a:lnTo>
                    <a:pt x="39" y="486"/>
                  </a:lnTo>
                  <a:lnTo>
                    <a:pt x="28" y="492"/>
                  </a:lnTo>
                  <a:lnTo>
                    <a:pt x="19" y="495"/>
                  </a:lnTo>
                  <a:lnTo>
                    <a:pt x="9" y="495"/>
                  </a:lnTo>
                  <a:lnTo>
                    <a:pt x="0" y="494"/>
                  </a:lnTo>
                  <a:lnTo>
                    <a:pt x="2" y="488"/>
                  </a:lnTo>
                  <a:lnTo>
                    <a:pt x="9" y="489"/>
                  </a:lnTo>
                  <a:lnTo>
                    <a:pt x="17" y="489"/>
                  </a:lnTo>
                  <a:lnTo>
                    <a:pt x="26" y="486"/>
                  </a:lnTo>
                  <a:lnTo>
                    <a:pt x="34" y="481"/>
                  </a:lnTo>
                  <a:lnTo>
                    <a:pt x="53" y="462"/>
                  </a:lnTo>
                  <a:lnTo>
                    <a:pt x="72" y="437"/>
                  </a:lnTo>
                  <a:lnTo>
                    <a:pt x="91" y="405"/>
                  </a:lnTo>
                  <a:lnTo>
                    <a:pt x="110" y="369"/>
                  </a:lnTo>
                  <a:lnTo>
                    <a:pt x="149" y="284"/>
                  </a:lnTo>
                  <a:lnTo>
                    <a:pt x="181" y="194"/>
                  </a:lnTo>
                  <a:lnTo>
                    <a:pt x="209" y="110"/>
                  </a:lnTo>
                  <a:lnTo>
                    <a:pt x="243" y="0"/>
                  </a:lnTo>
                  <a:lnTo>
                    <a:pt x="249" y="2"/>
                  </a:lnTo>
                  <a:close/>
                </a:path>
              </a:pathLst>
            </a:custGeom>
            <a:solidFill>
              <a:srgbClr val="C195DB"/>
            </a:solidFill>
            <a:ln w="9525">
              <a:noFill/>
              <a:round/>
              <a:headEnd/>
              <a:tailEnd/>
            </a:ln>
          </p:spPr>
          <p:txBody>
            <a:bodyPr/>
            <a:lstStyle/>
            <a:p>
              <a:endParaRPr lang="ru-RU"/>
            </a:p>
          </p:txBody>
        </p:sp>
        <p:sp>
          <p:nvSpPr>
            <p:cNvPr id="23354" name="Freeform 2227"/>
            <p:cNvSpPr>
              <a:spLocks/>
            </p:cNvSpPr>
            <p:nvPr/>
          </p:nvSpPr>
          <p:spPr bwMode="auto">
            <a:xfrm>
              <a:off x="2405" y="3326"/>
              <a:ext cx="8" cy="2"/>
            </a:xfrm>
            <a:custGeom>
              <a:avLst/>
              <a:gdLst>
                <a:gd name="T0" fmla="*/ 0 w 8"/>
                <a:gd name="T1" fmla="*/ 0 h 2"/>
                <a:gd name="T2" fmla="*/ 8 w 8"/>
                <a:gd name="T3" fmla="*/ 2 h 2"/>
                <a:gd name="T4" fmla="*/ 0 w 8"/>
                <a:gd name="T5" fmla="*/ 0 h 2"/>
                <a:gd name="T6" fmla="*/ 0 60000 65536"/>
                <a:gd name="T7" fmla="*/ 0 60000 65536"/>
                <a:gd name="T8" fmla="*/ 0 60000 65536"/>
                <a:gd name="T9" fmla="*/ 0 w 8"/>
                <a:gd name="T10" fmla="*/ 0 h 2"/>
                <a:gd name="T11" fmla="*/ 8 w 8"/>
                <a:gd name="T12" fmla="*/ 2 h 2"/>
              </a:gdLst>
              <a:ahLst/>
              <a:cxnLst>
                <a:cxn ang="T6">
                  <a:pos x="T0" y="T1"/>
                </a:cxn>
                <a:cxn ang="T7">
                  <a:pos x="T2" y="T3"/>
                </a:cxn>
                <a:cxn ang="T8">
                  <a:pos x="T4" y="T5"/>
                </a:cxn>
              </a:cxnLst>
              <a:rect l="T9" t="T10" r="T11" b="T12"/>
              <a:pathLst>
                <a:path w="8" h="2">
                  <a:moveTo>
                    <a:pt x="0" y="0"/>
                  </a:moveTo>
                  <a:lnTo>
                    <a:pt x="8" y="2"/>
                  </a:lnTo>
                  <a:lnTo>
                    <a:pt x="0" y="0"/>
                  </a:lnTo>
                  <a:close/>
                </a:path>
              </a:pathLst>
            </a:custGeom>
            <a:solidFill>
              <a:srgbClr val="C195DB"/>
            </a:solidFill>
            <a:ln w="9525">
              <a:noFill/>
              <a:round/>
              <a:headEnd/>
              <a:tailEnd/>
            </a:ln>
          </p:spPr>
          <p:txBody>
            <a:bodyPr/>
            <a:lstStyle/>
            <a:p>
              <a:endParaRPr lang="ru-RU"/>
            </a:p>
          </p:txBody>
        </p:sp>
        <p:sp>
          <p:nvSpPr>
            <p:cNvPr id="23355" name="Freeform 2228"/>
            <p:cNvSpPr>
              <a:spLocks/>
            </p:cNvSpPr>
            <p:nvPr/>
          </p:nvSpPr>
          <p:spPr bwMode="auto">
            <a:xfrm>
              <a:off x="2145" y="3307"/>
              <a:ext cx="232" cy="511"/>
            </a:xfrm>
            <a:custGeom>
              <a:avLst/>
              <a:gdLst>
                <a:gd name="T0" fmla="*/ 19 w 232"/>
                <a:gd name="T1" fmla="*/ 511 h 511"/>
                <a:gd name="T2" fmla="*/ 10 w 232"/>
                <a:gd name="T3" fmla="*/ 507 h 511"/>
                <a:gd name="T4" fmla="*/ 4 w 232"/>
                <a:gd name="T5" fmla="*/ 500 h 511"/>
                <a:gd name="T6" fmla="*/ 0 w 232"/>
                <a:gd name="T7" fmla="*/ 490 h 511"/>
                <a:gd name="T8" fmla="*/ 0 w 232"/>
                <a:gd name="T9" fmla="*/ 478 h 511"/>
                <a:gd name="T10" fmla="*/ 0 w 232"/>
                <a:gd name="T11" fmla="*/ 452 h 511"/>
                <a:gd name="T12" fmla="*/ 4 w 232"/>
                <a:gd name="T13" fmla="*/ 437 h 511"/>
                <a:gd name="T14" fmla="*/ 7 w 232"/>
                <a:gd name="T15" fmla="*/ 420 h 511"/>
                <a:gd name="T16" fmla="*/ 20 w 232"/>
                <a:gd name="T17" fmla="*/ 383 h 511"/>
                <a:gd name="T18" fmla="*/ 36 w 232"/>
                <a:gd name="T19" fmla="*/ 343 h 511"/>
                <a:gd name="T20" fmla="*/ 77 w 232"/>
                <a:gd name="T21" fmla="*/ 258 h 511"/>
                <a:gd name="T22" fmla="*/ 125 w 232"/>
                <a:gd name="T23" fmla="*/ 172 h 511"/>
                <a:gd name="T24" fmla="*/ 170 w 232"/>
                <a:gd name="T25" fmla="*/ 92 h 511"/>
                <a:gd name="T26" fmla="*/ 227 w 232"/>
                <a:gd name="T27" fmla="*/ 0 h 511"/>
                <a:gd name="T28" fmla="*/ 232 w 232"/>
                <a:gd name="T29" fmla="*/ 5 h 511"/>
                <a:gd name="T30" fmla="*/ 174 w 232"/>
                <a:gd name="T31" fmla="*/ 98 h 511"/>
                <a:gd name="T32" fmla="*/ 130 w 232"/>
                <a:gd name="T33" fmla="*/ 175 h 511"/>
                <a:gd name="T34" fmla="*/ 82 w 232"/>
                <a:gd name="T35" fmla="*/ 260 h 511"/>
                <a:gd name="T36" fmla="*/ 40 w 232"/>
                <a:gd name="T37" fmla="*/ 347 h 511"/>
                <a:gd name="T38" fmla="*/ 25 w 232"/>
                <a:gd name="T39" fmla="*/ 386 h 511"/>
                <a:gd name="T40" fmla="*/ 12 w 232"/>
                <a:gd name="T41" fmla="*/ 422 h 511"/>
                <a:gd name="T42" fmla="*/ 9 w 232"/>
                <a:gd name="T43" fmla="*/ 437 h 511"/>
                <a:gd name="T44" fmla="*/ 6 w 232"/>
                <a:gd name="T45" fmla="*/ 452 h 511"/>
                <a:gd name="T46" fmla="*/ 6 w 232"/>
                <a:gd name="T47" fmla="*/ 478 h 511"/>
                <a:gd name="T48" fmla="*/ 6 w 232"/>
                <a:gd name="T49" fmla="*/ 488 h 511"/>
                <a:gd name="T50" fmla="*/ 9 w 232"/>
                <a:gd name="T51" fmla="*/ 495 h 511"/>
                <a:gd name="T52" fmla="*/ 15 w 232"/>
                <a:gd name="T53" fmla="*/ 501 h 511"/>
                <a:gd name="T54" fmla="*/ 23 w 232"/>
                <a:gd name="T55" fmla="*/ 507 h 511"/>
                <a:gd name="T56" fmla="*/ 19 w 232"/>
                <a:gd name="T57" fmla="*/ 511 h 5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32"/>
                <a:gd name="T88" fmla="*/ 0 h 511"/>
                <a:gd name="T89" fmla="*/ 232 w 232"/>
                <a:gd name="T90" fmla="*/ 511 h 5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32" h="511">
                  <a:moveTo>
                    <a:pt x="19" y="511"/>
                  </a:moveTo>
                  <a:lnTo>
                    <a:pt x="10" y="507"/>
                  </a:lnTo>
                  <a:lnTo>
                    <a:pt x="4" y="500"/>
                  </a:lnTo>
                  <a:lnTo>
                    <a:pt x="0" y="490"/>
                  </a:lnTo>
                  <a:lnTo>
                    <a:pt x="0" y="478"/>
                  </a:lnTo>
                  <a:lnTo>
                    <a:pt x="0" y="452"/>
                  </a:lnTo>
                  <a:lnTo>
                    <a:pt x="4" y="437"/>
                  </a:lnTo>
                  <a:lnTo>
                    <a:pt x="7" y="420"/>
                  </a:lnTo>
                  <a:lnTo>
                    <a:pt x="20" y="383"/>
                  </a:lnTo>
                  <a:lnTo>
                    <a:pt x="36" y="343"/>
                  </a:lnTo>
                  <a:lnTo>
                    <a:pt x="77" y="258"/>
                  </a:lnTo>
                  <a:lnTo>
                    <a:pt x="125" y="172"/>
                  </a:lnTo>
                  <a:lnTo>
                    <a:pt x="170" y="92"/>
                  </a:lnTo>
                  <a:lnTo>
                    <a:pt x="227" y="0"/>
                  </a:lnTo>
                  <a:lnTo>
                    <a:pt x="232" y="5"/>
                  </a:lnTo>
                  <a:lnTo>
                    <a:pt x="174" y="98"/>
                  </a:lnTo>
                  <a:lnTo>
                    <a:pt x="130" y="175"/>
                  </a:lnTo>
                  <a:lnTo>
                    <a:pt x="82" y="260"/>
                  </a:lnTo>
                  <a:lnTo>
                    <a:pt x="40" y="347"/>
                  </a:lnTo>
                  <a:lnTo>
                    <a:pt x="25" y="386"/>
                  </a:lnTo>
                  <a:lnTo>
                    <a:pt x="12" y="422"/>
                  </a:lnTo>
                  <a:lnTo>
                    <a:pt x="9" y="437"/>
                  </a:lnTo>
                  <a:lnTo>
                    <a:pt x="6" y="452"/>
                  </a:lnTo>
                  <a:lnTo>
                    <a:pt x="6" y="478"/>
                  </a:lnTo>
                  <a:lnTo>
                    <a:pt x="6" y="488"/>
                  </a:lnTo>
                  <a:lnTo>
                    <a:pt x="9" y="495"/>
                  </a:lnTo>
                  <a:lnTo>
                    <a:pt x="15" y="501"/>
                  </a:lnTo>
                  <a:lnTo>
                    <a:pt x="23" y="507"/>
                  </a:lnTo>
                  <a:lnTo>
                    <a:pt x="19" y="511"/>
                  </a:lnTo>
                  <a:close/>
                </a:path>
              </a:pathLst>
            </a:custGeom>
            <a:solidFill>
              <a:srgbClr val="C195DB"/>
            </a:solidFill>
            <a:ln w="9525">
              <a:noFill/>
              <a:round/>
              <a:headEnd/>
              <a:tailEnd/>
            </a:ln>
          </p:spPr>
          <p:txBody>
            <a:bodyPr/>
            <a:lstStyle/>
            <a:p>
              <a:endParaRPr lang="ru-RU"/>
            </a:p>
          </p:txBody>
        </p:sp>
        <p:sp>
          <p:nvSpPr>
            <p:cNvPr id="23356" name="Freeform 2229"/>
            <p:cNvSpPr>
              <a:spLocks/>
            </p:cNvSpPr>
            <p:nvPr/>
          </p:nvSpPr>
          <p:spPr bwMode="auto">
            <a:xfrm>
              <a:off x="2162" y="3813"/>
              <a:ext cx="5" cy="6"/>
            </a:xfrm>
            <a:custGeom>
              <a:avLst/>
              <a:gdLst>
                <a:gd name="T0" fmla="*/ 3 w 5"/>
                <a:gd name="T1" fmla="*/ 6 h 6"/>
                <a:gd name="T2" fmla="*/ 2 w 5"/>
                <a:gd name="T3" fmla="*/ 6 h 6"/>
                <a:gd name="T4" fmla="*/ 0 w 5"/>
                <a:gd name="T5" fmla="*/ 4 h 6"/>
                <a:gd name="T6" fmla="*/ 5 w 5"/>
                <a:gd name="T7" fmla="*/ 0 h 6"/>
                <a:gd name="T8" fmla="*/ 3 w 5"/>
                <a:gd name="T9" fmla="*/ 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3" y="6"/>
                  </a:moveTo>
                  <a:lnTo>
                    <a:pt x="2" y="6"/>
                  </a:lnTo>
                  <a:lnTo>
                    <a:pt x="0" y="4"/>
                  </a:lnTo>
                  <a:lnTo>
                    <a:pt x="5" y="0"/>
                  </a:lnTo>
                  <a:lnTo>
                    <a:pt x="3" y="6"/>
                  </a:lnTo>
                  <a:close/>
                </a:path>
              </a:pathLst>
            </a:custGeom>
            <a:solidFill>
              <a:srgbClr val="C195DB"/>
            </a:solidFill>
            <a:ln w="9525">
              <a:noFill/>
              <a:round/>
              <a:headEnd/>
              <a:tailEnd/>
            </a:ln>
          </p:spPr>
          <p:txBody>
            <a:bodyPr/>
            <a:lstStyle/>
            <a:p>
              <a:endParaRPr lang="ru-RU"/>
            </a:p>
          </p:txBody>
        </p:sp>
        <p:sp>
          <p:nvSpPr>
            <p:cNvPr id="23357" name="Freeform 2230"/>
            <p:cNvSpPr>
              <a:spLocks/>
            </p:cNvSpPr>
            <p:nvPr/>
          </p:nvSpPr>
          <p:spPr bwMode="auto">
            <a:xfrm>
              <a:off x="2349" y="3226"/>
              <a:ext cx="34" cy="87"/>
            </a:xfrm>
            <a:custGeom>
              <a:avLst/>
              <a:gdLst>
                <a:gd name="T0" fmla="*/ 19 w 34"/>
                <a:gd name="T1" fmla="*/ 83 h 87"/>
                <a:gd name="T2" fmla="*/ 28 w 34"/>
                <a:gd name="T3" fmla="*/ 62 h 87"/>
                <a:gd name="T4" fmla="*/ 30 w 34"/>
                <a:gd name="T5" fmla="*/ 56 h 87"/>
                <a:gd name="T6" fmla="*/ 30 w 34"/>
                <a:gd name="T7" fmla="*/ 49 h 87"/>
                <a:gd name="T8" fmla="*/ 28 w 34"/>
                <a:gd name="T9" fmla="*/ 36 h 87"/>
                <a:gd name="T10" fmla="*/ 22 w 34"/>
                <a:gd name="T11" fmla="*/ 25 h 87"/>
                <a:gd name="T12" fmla="*/ 7 w 34"/>
                <a:gd name="T13" fmla="*/ 11 h 87"/>
                <a:gd name="T14" fmla="*/ 0 w 34"/>
                <a:gd name="T15" fmla="*/ 5 h 87"/>
                <a:gd name="T16" fmla="*/ 4 w 34"/>
                <a:gd name="T17" fmla="*/ 0 h 87"/>
                <a:gd name="T18" fmla="*/ 13 w 34"/>
                <a:gd name="T19" fmla="*/ 5 h 87"/>
                <a:gd name="T20" fmla="*/ 26 w 34"/>
                <a:gd name="T21" fmla="*/ 20 h 87"/>
                <a:gd name="T22" fmla="*/ 32 w 34"/>
                <a:gd name="T23" fmla="*/ 32 h 87"/>
                <a:gd name="T24" fmla="*/ 34 w 34"/>
                <a:gd name="T25" fmla="*/ 49 h 87"/>
                <a:gd name="T26" fmla="*/ 34 w 34"/>
                <a:gd name="T27" fmla="*/ 56 h 87"/>
                <a:gd name="T28" fmla="*/ 32 w 34"/>
                <a:gd name="T29" fmla="*/ 66 h 87"/>
                <a:gd name="T30" fmla="*/ 23 w 34"/>
                <a:gd name="T31" fmla="*/ 87 h 87"/>
                <a:gd name="T32" fmla="*/ 19 w 34"/>
                <a:gd name="T33" fmla="*/ 83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
                <a:gd name="T52" fmla="*/ 0 h 87"/>
                <a:gd name="T53" fmla="*/ 34 w 34"/>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 h="87">
                  <a:moveTo>
                    <a:pt x="19" y="83"/>
                  </a:moveTo>
                  <a:lnTo>
                    <a:pt x="28" y="62"/>
                  </a:lnTo>
                  <a:lnTo>
                    <a:pt x="30" y="56"/>
                  </a:lnTo>
                  <a:lnTo>
                    <a:pt x="30" y="49"/>
                  </a:lnTo>
                  <a:lnTo>
                    <a:pt x="28" y="36"/>
                  </a:lnTo>
                  <a:lnTo>
                    <a:pt x="22" y="25"/>
                  </a:lnTo>
                  <a:lnTo>
                    <a:pt x="7" y="11"/>
                  </a:lnTo>
                  <a:lnTo>
                    <a:pt x="0" y="5"/>
                  </a:lnTo>
                  <a:lnTo>
                    <a:pt x="4" y="0"/>
                  </a:lnTo>
                  <a:lnTo>
                    <a:pt x="13" y="5"/>
                  </a:lnTo>
                  <a:lnTo>
                    <a:pt x="26" y="20"/>
                  </a:lnTo>
                  <a:lnTo>
                    <a:pt x="32" y="32"/>
                  </a:lnTo>
                  <a:lnTo>
                    <a:pt x="34" y="49"/>
                  </a:lnTo>
                  <a:lnTo>
                    <a:pt x="34" y="56"/>
                  </a:lnTo>
                  <a:lnTo>
                    <a:pt x="32" y="66"/>
                  </a:lnTo>
                  <a:lnTo>
                    <a:pt x="23" y="87"/>
                  </a:lnTo>
                  <a:lnTo>
                    <a:pt x="19" y="83"/>
                  </a:lnTo>
                  <a:close/>
                </a:path>
              </a:pathLst>
            </a:custGeom>
            <a:solidFill>
              <a:srgbClr val="C195DB"/>
            </a:solidFill>
            <a:ln w="9525">
              <a:noFill/>
              <a:round/>
              <a:headEnd/>
              <a:tailEnd/>
            </a:ln>
          </p:spPr>
          <p:txBody>
            <a:bodyPr/>
            <a:lstStyle/>
            <a:p>
              <a:endParaRPr lang="ru-RU"/>
            </a:p>
          </p:txBody>
        </p:sp>
        <p:sp>
          <p:nvSpPr>
            <p:cNvPr id="23358" name="Freeform 2231"/>
            <p:cNvSpPr>
              <a:spLocks/>
            </p:cNvSpPr>
            <p:nvPr/>
          </p:nvSpPr>
          <p:spPr bwMode="auto">
            <a:xfrm>
              <a:off x="2370" y="3308"/>
              <a:ext cx="6" cy="5"/>
            </a:xfrm>
            <a:custGeom>
              <a:avLst/>
              <a:gdLst>
                <a:gd name="T0" fmla="*/ 6 w 6"/>
                <a:gd name="T1" fmla="*/ 5 h 5"/>
                <a:gd name="T2" fmla="*/ 0 w 6"/>
                <a:gd name="T3" fmla="*/ 1 h 5"/>
                <a:gd name="T4" fmla="*/ 0 w 6"/>
                <a:gd name="T5" fmla="*/ 0 h 5"/>
                <a:gd name="T6" fmla="*/ 6 w 6"/>
                <a:gd name="T7" fmla="*/ 5 h 5"/>
                <a:gd name="T8" fmla="*/ 0 60000 65536"/>
                <a:gd name="T9" fmla="*/ 0 60000 65536"/>
                <a:gd name="T10" fmla="*/ 0 60000 65536"/>
                <a:gd name="T11" fmla="*/ 0 60000 65536"/>
                <a:gd name="T12" fmla="*/ 0 w 6"/>
                <a:gd name="T13" fmla="*/ 0 h 5"/>
                <a:gd name="T14" fmla="*/ 6 w 6"/>
                <a:gd name="T15" fmla="*/ 5 h 5"/>
              </a:gdLst>
              <a:ahLst/>
              <a:cxnLst>
                <a:cxn ang="T8">
                  <a:pos x="T0" y="T1"/>
                </a:cxn>
                <a:cxn ang="T9">
                  <a:pos x="T2" y="T3"/>
                </a:cxn>
                <a:cxn ang="T10">
                  <a:pos x="T4" y="T5"/>
                </a:cxn>
                <a:cxn ang="T11">
                  <a:pos x="T6" y="T7"/>
                </a:cxn>
              </a:cxnLst>
              <a:rect l="T12" t="T13" r="T14" b="T15"/>
              <a:pathLst>
                <a:path w="6" h="5">
                  <a:moveTo>
                    <a:pt x="6" y="5"/>
                  </a:moveTo>
                  <a:lnTo>
                    <a:pt x="0" y="1"/>
                  </a:lnTo>
                  <a:lnTo>
                    <a:pt x="0" y="0"/>
                  </a:lnTo>
                  <a:lnTo>
                    <a:pt x="6" y="5"/>
                  </a:lnTo>
                  <a:close/>
                </a:path>
              </a:pathLst>
            </a:custGeom>
            <a:solidFill>
              <a:srgbClr val="C195DB"/>
            </a:solidFill>
            <a:ln w="9525">
              <a:noFill/>
              <a:round/>
              <a:headEnd/>
              <a:tailEnd/>
            </a:ln>
          </p:spPr>
          <p:txBody>
            <a:bodyPr/>
            <a:lstStyle/>
            <a:p>
              <a:endParaRPr lang="ru-RU"/>
            </a:p>
          </p:txBody>
        </p:sp>
        <p:sp>
          <p:nvSpPr>
            <p:cNvPr id="23359" name="Freeform 2232"/>
            <p:cNvSpPr>
              <a:spLocks/>
            </p:cNvSpPr>
            <p:nvPr/>
          </p:nvSpPr>
          <p:spPr bwMode="auto">
            <a:xfrm>
              <a:off x="2488" y="3329"/>
              <a:ext cx="162" cy="600"/>
            </a:xfrm>
            <a:custGeom>
              <a:avLst/>
              <a:gdLst>
                <a:gd name="T0" fmla="*/ 162 w 162"/>
                <a:gd name="T1" fmla="*/ 0 h 600"/>
                <a:gd name="T2" fmla="*/ 160 w 162"/>
                <a:gd name="T3" fmla="*/ 27 h 600"/>
                <a:gd name="T4" fmla="*/ 158 w 162"/>
                <a:gd name="T5" fmla="*/ 97 h 600"/>
                <a:gd name="T6" fmla="*/ 155 w 162"/>
                <a:gd name="T7" fmla="*/ 145 h 600"/>
                <a:gd name="T8" fmla="*/ 153 w 162"/>
                <a:gd name="T9" fmla="*/ 197 h 600"/>
                <a:gd name="T10" fmla="*/ 147 w 162"/>
                <a:gd name="T11" fmla="*/ 252 h 600"/>
                <a:gd name="T12" fmla="*/ 143 w 162"/>
                <a:gd name="T13" fmla="*/ 309 h 600"/>
                <a:gd name="T14" fmla="*/ 134 w 162"/>
                <a:gd name="T15" fmla="*/ 366 h 600"/>
                <a:gd name="T16" fmla="*/ 127 w 162"/>
                <a:gd name="T17" fmla="*/ 421 h 600"/>
                <a:gd name="T18" fmla="*/ 122 w 162"/>
                <a:gd name="T19" fmla="*/ 446 h 600"/>
                <a:gd name="T20" fmla="*/ 116 w 162"/>
                <a:gd name="T21" fmla="*/ 472 h 600"/>
                <a:gd name="T22" fmla="*/ 110 w 162"/>
                <a:gd name="T23" fmla="*/ 494 h 600"/>
                <a:gd name="T24" fmla="*/ 104 w 162"/>
                <a:gd name="T25" fmla="*/ 516 h 600"/>
                <a:gd name="T26" fmla="*/ 100 w 162"/>
                <a:gd name="T27" fmla="*/ 526 h 600"/>
                <a:gd name="T28" fmla="*/ 97 w 162"/>
                <a:gd name="T29" fmla="*/ 536 h 600"/>
                <a:gd name="T30" fmla="*/ 89 w 162"/>
                <a:gd name="T31" fmla="*/ 553 h 600"/>
                <a:gd name="T32" fmla="*/ 81 w 162"/>
                <a:gd name="T33" fmla="*/ 568 h 600"/>
                <a:gd name="T34" fmla="*/ 76 w 162"/>
                <a:gd name="T35" fmla="*/ 575 h 600"/>
                <a:gd name="T36" fmla="*/ 73 w 162"/>
                <a:gd name="T37" fmla="*/ 581 h 600"/>
                <a:gd name="T38" fmla="*/ 68 w 162"/>
                <a:gd name="T39" fmla="*/ 587 h 600"/>
                <a:gd name="T40" fmla="*/ 64 w 162"/>
                <a:gd name="T41" fmla="*/ 591 h 600"/>
                <a:gd name="T42" fmla="*/ 59 w 162"/>
                <a:gd name="T43" fmla="*/ 594 h 600"/>
                <a:gd name="T44" fmla="*/ 54 w 162"/>
                <a:gd name="T45" fmla="*/ 597 h 600"/>
                <a:gd name="T46" fmla="*/ 47 w 162"/>
                <a:gd name="T47" fmla="*/ 598 h 600"/>
                <a:gd name="T48" fmla="*/ 43 w 162"/>
                <a:gd name="T49" fmla="*/ 600 h 600"/>
                <a:gd name="T50" fmla="*/ 38 w 162"/>
                <a:gd name="T51" fmla="*/ 600 h 600"/>
                <a:gd name="T52" fmla="*/ 32 w 162"/>
                <a:gd name="T53" fmla="*/ 598 h 600"/>
                <a:gd name="T54" fmla="*/ 27 w 162"/>
                <a:gd name="T55" fmla="*/ 597 h 600"/>
                <a:gd name="T56" fmla="*/ 22 w 162"/>
                <a:gd name="T57" fmla="*/ 596 h 600"/>
                <a:gd name="T58" fmla="*/ 17 w 162"/>
                <a:gd name="T59" fmla="*/ 593 h 600"/>
                <a:gd name="T60" fmla="*/ 15 w 162"/>
                <a:gd name="T61" fmla="*/ 589 h 600"/>
                <a:gd name="T62" fmla="*/ 11 w 162"/>
                <a:gd name="T63" fmla="*/ 585 h 600"/>
                <a:gd name="T64" fmla="*/ 8 w 162"/>
                <a:gd name="T65" fmla="*/ 578 h 600"/>
                <a:gd name="T66" fmla="*/ 3 w 162"/>
                <a:gd name="T67" fmla="*/ 567 h 600"/>
                <a:gd name="T68" fmla="*/ 0 w 162"/>
                <a:gd name="T69" fmla="*/ 551 h 600"/>
                <a:gd name="T70" fmla="*/ 0 w 162"/>
                <a:gd name="T71" fmla="*/ 544 h 600"/>
                <a:gd name="T72" fmla="*/ 0 w 162"/>
                <a:gd name="T73" fmla="*/ 536 h 600"/>
                <a:gd name="T74" fmla="*/ 0 w 162"/>
                <a:gd name="T75" fmla="*/ 516 h 600"/>
                <a:gd name="T76" fmla="*/ 0 w 162"/>
                <a:gd name="T77" fmla="*/ 506 h 600"/>
                <a:gd name="T78" fmla="*/ 1 w 162"/>
                <a:gd name="T79" fmla="*/ 496 h 600"/>
                <a:gd name="T80" fmla="*/ 4 w 162"/>
                <a:gd name="T81" fmla="*/ 474 h 600"/>
                <a:gd name="T82" fmla="*/ 9 w 162"/>
                <a:gd name="T83" fmla="*/ 450 h 600"/>
                <a:gd name="T84" fmla="*/ 14 w 162"/>
                <a:gd name="T85" fmla="*/ 425 h 600"/>
                <a:gd name="T86" fmla="*/ 20 w 162"/>
                <a:gd name="T87" fmla="*/ 399 h 600"/>
                <a:gd name="T88" fmla="*/ 26 w 162"/>
                <a:gd name="T89" fmla="*/ 373 h 600"/>
                <a:gd name="T90" fmla="*/ 34 w 162"/>
                <a:gd name="T91" fmla="*/ 346 h 600"/>
                <a:gd name="T92" fmla="*/ 52 w 162"/>
                <a:gd name="T93" fmla="*/ 290 h 600"/>
                <a:gd name="T94" fmla="*/ 69 w 162"/>
                <a:gd name="T95" fmla="*/ 237 h 600"/>
                <a:gd name="T96" fmla="*/ 88 w 162"/>
                <a:gd name="T97" fmla="*/ 184 h 600"/>
                <a:gd name="T98" fmla="*/ 106 w 162"/>
                <a:gd name="T99" fmla="*/ 135 h 600"/>
                <a:gd name="T100" fmla="*/ 124 w 162"/>
                <a:gd name="T101" fmla="*/ 91 h 600"/>
                <a:gd name="T102" fmla="*/ 151 w 162"/>
                <a:gd name="T103" fmla="*/ 26 h 600"/>
                <a:gd name="T104" fmla="*/ 162 w 162"/>
                <a:gd name="T105" fmla="*/ 0 h 60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62"/>
                <a:gd name="T160" fmla="*/ 0 h 600"/>
                <a:gd name="T161" fmla="*/ 162 w 162"/>
                <a:gd name="T162" fmla="*/ 600 h 60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62" h="600">
                  <a:moveTo>
                    <a:pt x="162" y="0"/>
                  </a:moveTo>
                  <a:lnTo>
                    <a:pt x="160" y="27"/>
                  </a:lnTo>
                  <a:lnTo>
                    <a:pt x="158" y="97"/>
                  </a:lnTo>
                  <a:lnTo>
                    <a:pt x="155" y="145"/>
                  </a:lnTo>
                  <a:lnTo>
                    <a:pt x="153" y="197"/>
                  </a:lnTo>
                  <a:lnTo>
                    <a:pt x="147" y="252"/>
                  </a:lnTo>
                  <a:lnTo>
                    <a:pt x="143" y="309"/>
                  </a:lnTo>
                  <a:lnTo>
                    <a:pt x="134" y="366"/>
                  </a:lnTo>
                  <a:lnTo>
                    <a:pt x="127" y="421"/>
                  </a:lnTo>
                  <a:lnTo>
                    <a:pt x="122" y="446"/>
                  </a:lnTo>
                  <a:lnTo>
                    <a:pt x="116" y="472"/>
                  </a:lnTo>
                  <a:lnTo>
                    <a:pt x="110" y="494"/>
                  </a:lnTo>
                  <a:lnTo>
                    <a:pt x="104" y="516"/>
                  </a:lnTo>
                  <a:lnTo>
                    <a:pt x="100" y="526"/>
                  </a:lnTo>
                  <a:lnTo>
                    <a:pt x="97" y="536"/>
                  </a:lnTo>
                  <a:lnTo>
                    <a:pt x="89" y="553"/>
                  </a:lnTo>
                  <a:lnTo>
                    <a:pt x="81" y="568"/>
                  </a:lnTo>
                  <a:lnTo>
                    <a:pt x="76" y="575"/>
                  </a:lnTo>
                  <a:lnTo>
                    <a:pt x="73" y="581"/>
                  </a:lnTo>
                  <a:lnTo>
                    <a:pt x="68" y="587"/>
                  </a:lnTo>
                  <a:lnTo>
                    <a:pt x="64" y="591"/>
                  </a:lnTo>
                  <a:lnTo>
                    <a:pt x="59" y="594"/>
                  </a:lnTo>
                  <a:lnTo>
                    <a:pt x="54" y="597"/>
                  </a:lnTo>
                  <a:lnTo>
                    <a:pt x="47" y="598"/>
                  </a:lnTo>
                  <a:lnTo>
                    <a:pt x="43" y="600"/>
                  </a:lnTo>
                  <a:lnTo>
                    <a:pt x="38" y="600"/>
                  </a:lnTo>
                  <a:lnTo>
                    <a:pt x="32" y="598"/>
                  </a:lnTo>
                  <a:lnTo>
                    <a:pt x="27" y="597"/>
                  </a:lnTo>
                  <a:lnTo>
                    <a:pt x="22" y="596"/>
                  </a:lnTo>
                  <a:lnTo>
                    <a:pt x="17" y="593"/>
                  </a:lnTo>
                  <a:lnTo>
                    <a:pt x="15" y="589"/>
                  </a:lnTo>
                  <a:lnTo>
                    <a:pt x="11" y="585"/>
                  </a:lnTo>
                  <a:lnTo>
                    <a:pt x="8" y="578"/>
                  </a:lnTo>
                  <a:lnTo>
                    <a:pt x="3" y="567"/>
                  </a:lnTo>
                  <a:lnTo>
                    <a:pt x="0" y="551"/>
                  </a:lnTo>
                  <a:lnTo>
                    <a:pt x="0" y="544"/>
                  </a:lnTo>
                  <a:lnTo>
                    <a:pt x="0" y="536"/>
                  </a:lnTo>
                  <a:lnTo>
                    <a:pt x="0" y="516"/>
                  </a:lnTo>
                  <a:lnTo>
                    <a:pt x="0" y="506"/>
                  </a:lnTo>
                  <a:lnTo>
                    <a:pt x="1" y="496"/>
                  </a:lnTo>
                  <a:lnTo>
                    <a:pt x="4" y="474"/>
                  </a:lnTo>
                  <a:lnTo>
                    <a:pt x="9" y="450"/>
                  </a:lnTo>
                  <a:lnTo>
                    <a:pt x="14" y="425"/>
                  </a:lnTo>
                  <a:lnTo>
                    <a:pt x="20" y="399"/>
                  </a:lnTo>
                  <a:lnTo>
                    <a:pt x="26" y="373"/>
                  </a:lnTo>
                  <a:lnTo>
                    <a:pt x="34" y="346"/>
                  </a:lnTo>
                  <a:lnTo>
                    <a:pt x="52" y="290"/>
                  </a:lnTo>
                  <a:lnTo>
                    <a:pt x="69" y="237"/>
                  </a:lnTo>
                  <a:lnTo>
                    <a:pt x="88" y="184"/>
                  </a:lnTo>
                  <a:lnTo>
                    <a:pt x="106" y="135"/>
                  </a:lnTo>
                  <a:lnTo>
                    <a:pt x="124" y="91"/>
                  </a:lnTo>
                  <a:lnTo>
                    <a:pt x="151" y="26"/>
                  </a:lnTo>
                  <a:lnTo>
                    <a:pt x="162" y="0"/>
                  </a:lnTo>
                  <a:close/>
                </a:path>
              </a:pathLst>
            </a:custGeom>
            <a:solidFill>
              <a:srgbClr val="844CD6"/>
            </a:solidFill>
            <a:ln w="9525">
              <a:noFill/>
              <a:round/>
              <a:headEnd/>
              <a:tailEnd/>
            </a:ln>
          </p:spPr>
          <p:txBody>
            <a:bodyPr/>
            <a:lstStyle/>
            <a:p>
              <a:endParaRPr lang="ru-RU"/>
            </a:p>
          </p:txBody>
        </p:sp>
        <p:sp>
          <p:nvSpPr>
            <p:cNvPr id="23360" name="Freeform 2233"/>
            <p:cNvSpPr>
              <a:spLocks/>
            </p:cNvSpPr>
            <p:nvPr/>
          </p:nvSpPr>
          <p:spPr bwMode="auto">
            <a:xfrm>
              <a:off x="2521" y="3329"/>
              <a:ext cx="133" cy="604"/>
            </a:xfrm>
            <a:custGeom>
              <a:avLst/>
              <a:gdLst>
                <a:gd name="T0" fmla="*/ 133 w 133"/>
                <a:gd name="T1" fmla="*/ 0 h 604"/>
                <a:gd name="T2" fmla="*/ 131 w 133"/>
                <a:gd name="T3" fmla="*/ 97 h 604"/>
                <a:gd name="T4" fmla="*/ 124 w 133"/>
                <a:gd name="T5" fmla="*/ 197 h 604"/>
                <a:gd name="T6" fmla="*/ 114 w 133"/>
                <a:gd name="T7" fmla="*/ 309 h 604"/>
                <a:gd name="T8" fmla="*/ 99 w 133"/>
                <a:gd name="T9" fmla="*/ 421 h 604"/>
                <a:gd name="T10" fmla="*/ 88 w 133"/>
                <a:gd name="T11" fmla="*/ 472 h 604"/>
                <a:gd name="T12" fmla="*/ 75 w 133"/>
                <a:gd name="T13" fmla="*/ 516 h 604"/>
                <a:gd name="T14" fmla="*/ 61 w 133"/>
                <a:gd name="T15" fmla="*/ 553 h 604"/>
                <a:gd name="T16" fmla="*/ 43 w 133"/>
                <a:gd name="T17" fmla="*/ 583 h 604"/>
                <a:gd name="T18" fmla="*/ 33 w 133"/>
                <a:gd name="T19" fmla="*/ 592 h 604"/>
                <a:gd name="T20" fmla="*/ 22 w 133"/>
                <a:gd name="T21" fmla="*/ 600 h 604"/>
                <a:gd name="T22" fmla="*/ 11 w 133"/>
                <a:gd name="T23" fmla="*/ 604 h 604"/>
                <a:gd name="T24" fmla="*/ 0 w 133"/>
                <a:gd name="T25" fmla="*/ 602 h 604"/>
                <a:gd name="T26" fmla="*/ 0 w 133"/>
                <a:gd name="T27" fmla="*/ 596 h 604"/>
                <a:gd name="T28" fmla="*/ 11 w 133"/>
                <a:gd name="T29" fmla="*/ 597 h 604"/>
                <a:gd name="T30" fmla="*/ 21 w 133"/>
                <a:gd name="T31" fmla="*/ 594 h 604"/>
                <a:gd name="T32" fmla="*/ 28 w 133"/>
                <a:gd name="T33" fmla="*/ 587 h 604"/>
                <a:gd name="T34" fmla="*/ 38 w 133"/>
                <a:gd name="T35" fmla="*/ 578 h 604"/>
                <a:gd name="T36" fmla="*/ 54 w 133"/>
                <a:gd name="T37" fmla="*/ 551 h 604"/>
                <a:gd name="T38" fmla="*/ 69 w 133"/>
                <a:gd name="T39" fmla="*/ 515 h 604"/>
                <a:gd name="T40" fmla="*/ 82 w 133"/>
                <a:gd name="T41" fmla="*/ 470 h 604"/>
                <a:gd name="T42" fmla="*/ 93 w 133"/>
                <a:gd name="T43" fmla="*/ 420 h 604"/>
                <a:gd name="T44" fmla="*/ 108 w 133"/>
                <a:gd name="T45" fmla="*/ 309 h 604"/>
                <a:gd name="T46" fmla="*/ 118 w 133"/>
                <a:gd name="T47" fmla="*/ 197 h 604"/>
                <a:gd name="T48" fmla="*/ 124 w 133"/>
                <a:gd name="T49" fmla="*/ 97 h 604"/>
                <a:gd name="T50" fmla="*/ 127 w 133"/>
                <a:gd name="T51" fmla="*/ 0 h 604"/>
                <a:gd name="T52" fmla="*/ 133 w 133"/>
                <a:gd name="T53" fmla="*/ 0 h 60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3"/>
                <a:gd name="T82" fmla="*/ 0 h 604"/>
                <a:gd name="T83" fmla="*/ 133 w 133"/>
                <a:gd name="T84" fmla="*/ 604 h 60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3" h="604">
                  <a:moveTo>
                    <a:pt x="133" y="0"/>
                  </a:moveTo>
                  <a:lnTo>
                    <a:pt x="131" y="97"/>
                  </a:lnTo>
                  <a:lnTo>
                    <a:pt x="124" y="197"/>
                  </a:lnTo>
                  <a:lnTo>
                    <a:pt x="114" y="309"/>
                  </a:lnTo>
                  <a:lnTo>
                    <a:pt x="99" y="421"/>
                  </a:lnTo>
                  <a:lnTo>
                    <a:pt x="88" y="472"/>
                  </a:lnTo>
                  <a:lnTo>
                    <a:pt x="75" y="516"/>
                  </a:lnTo>
                  <a:lnTo>
                    <a:pt x="61" y="553"/>
                  </a:lnTo>
                  <a:lnTo>
                    <a:pt x="43" y="583"/>
                  </a:lnTo>
                  <a:lnTo>
                    <a:pt x="33" y="592"/>
                  </a:lnTo>
                  <a:lnTo>
                    <a:pt x="22" y="600"/>
                  </a:lnTo>
                  <a:lnTo>
                    <a:pt x="11" y="604"/>
                  </a:lnTo>
                  <a:lnTo>
                    <a:pt x="0" y="602"/>
                  </a:lnTo>
                  <a:lnTo>
                    <a:pt x="0" y="596"/>
                  </a:lnTo>
                  <a:lnTo>
                    <a:pt x="11" y="597"/>
                  </a:lnTo>
                  <a:lnTo>
                    <a:pt x="21" y="594"/>
                  </a:lnTo>
                  <a:lnTo>
                    <a:pt x="28" y="587"/>
                  </a:lnTo>
                  <a:lnTo>
                    <a:pt x="38" y="578"/>
                  </a:lnTo>
                  <a:lnTo>
                    <a:pt x="54" y="551"/>
                  </a:lnTo>
                  <a:lnTo>
                    <a:pt x="69" y="515"/>
                  </a:lnTo>
                  <a:lnTo>
                    <a:pt x="82" y="470"/>
                  </a:lnTo>
                  <a:lnTo>
                    <a:pt x="93" y="420"/>
                  </a:lnTo>
                  <a:lnTo>
                    <a:pt x="108" y="309"/>
                  </a:lnTo>
                  <a:lnTo>
                    <a:pt x="118" y="197"/>
                  </a:lnTo>
                  <a:lnTo>
                    <a:pt x="124" y="97"/>
                  </a:lnTo>
                  <a:lnTo>
                    <a:pt x="127" y="0"/>
                  </a:lnTo>
                  <a:lnTo>
                    <a:pt x="133" y="0"/>
                  </a:lnTo>
                  <a:close/>
                </a:path>
              </a:pathLst>
            </a:custGeom>
            <a:solidFill>
              <a:srgbClr val="C195DB"/>
            </a:solidFill>
            <a:ln w="9525">
              <a:noFill/>
              <a:round/>
              <a:headEnd/>
              <a:tailEnd/>
            </a:ln>
          </p:spPr>
          <p:txBody>
            <a:bodyPr/>
            <a:lstStyle/>
            <a:p>
              <a:endParaRPr lang="ru-RU"/>
            </a:p>
          </p:txBody>
        </p:sp>
        <p:sp>
          <p:nvSpPr>
            <p:cNvPr id="23361" name="Freeform 2234"/>
            <p:cNvSpPr>
              <a:spLocks/>
            </p:cNvSpPr>
            <p:nvPr/>
          </p:nvSpPr>
          <p:spPr bwMode="auto">
            <a:xfrm>
              <a:off x="2486" y="3328"/>
              <a:ext cx="167" cy="603"/>
            </a:xfrm>
            <a:custGeom>
              <a:avLst/>
              <a:gdLst>
                <a:gd name="T0" fmla="*/ 36 w 167"/>
                <a:gd name="T1" fmla="*/ 603 h 603"/>
                <a:gd name="T2" fmla="*/ 23 w 167"/>
                <a:gd name="T3" fmla="*/ 598 h 603"/>
                <a:gd name="T4" fmla="*/ 15 w 167"/>
                <a:gd name="T5" fmla="*/ 590 h 603"/>
                <a:gd name="T6" fmla="*/ 4 w 167"/>
                <a:gd name="T7" fmla="*/ 568 h 603"/>
                <a:gd name="T8" fmla="*/ 0 w 167"/>
                <a:gd name="T9" fmla="*/ 537 h 603"/>
                <a:gd name="T10" fmla="*/ 2 w 167"/>
                <a:gd name="T11" fmla="*/ 497 h 603"/>
                <a:gd name="T12" fmla="*/ 10 w 167"/>
                <a:gd name="T13" fmla="*/ 451 h 603"/>
                <a:gd name="T14" fmla="*/ 21 w 167"/>
                <a:gd name="T15" fmla="*/ 400 h 603"/>
                <a:gd name="T16" fmla="*/ 35 w 167"/>
                <a:gd name="T17" fmla="*/ 345 h 603"/>
                <a:gd name="T18" fmla="*/ 52 w 167"/>
                <a:gd name="T19" fmla="*/ 289 h 603"/>
                <a:gd name="T20" fmla="*/ 88 w 167"/>
                <a:gd name="T21" fmla="*/ 184 h 603"/>
                <a:gd name="T22" fmla="*/ 124 w 167"/>
                <a:gd name="T23" fmla="*/ 90 h 603"/>
                <a:gd name="T24" fmla="*/ 162 w 167"/>
                <a:gd name="T25" fmla="*/ 0 h 603"/>
                <a:gd name="T26" fmla="*/ 167 w 167"/>
                <a:gd name="T27" fmla="*/ 3 h 603"/>
                <a:gd name="T28" fmla="*/ 128 w 167"/>
                <a:gd name="T29" fmla="*/ 93 h 603"/>
                <a:gd name="T30" fmla="*/ 94 w 167"/>
                <a:gd name="T31" fmla="*/ 187 h 603"/>
                <a:gd name="T32" fmla="*/ 58 w 167"/>
                <a:gd name="T33" fmla="*/ 293 h 603"/>
                <a:gd name="T34" fmla="*/ 40 w 167"/>
                <a:gd name="T35" fmla="*/ 348 h 603"/>
                <a:gd name="T36" fmla="*/ 26 w 167"/>
                <a:gd name="T37" fmla="*/ 400 h 603"/>
                <a:gd name="T38" fmla="*/ 15 w 167"/>
                <a:gd name="T39" fmla="*/ 451 h 603"/>
                <a:gd name="T40" fmla="*/ 7 w 167"/>
                <a:gd name="T41" fmla="*/ 497 h 603"/>
                <a:gd name="T42" fmla="*/ 6 w 167"/>
                <a:gd name="T43" fmla="*/ 537 h 603"/>
                <a:gd name="T44" fmla="*/ 8 w 167"/>
                <a:gd name="T45" fmla="*/ 565 h 603"/>
                <a:gd name="T46" fmla="*/ 19 w 167"/>
                <a:gd name="T47" fmla="*/ 586 h 603"/>
                <a:gd name="T48" fmla="*/ 28 w 167"/>
                <a:gd name="T49" fmla="*/ 594 h 603"/>
                <a:gd name="T50" fmla="*/ 37 w 167"/>
                <a:gd name="T51" fmla="*/ 597 h 603"/>
                <a:gd name="T52" fmla="*/ 36 w 167"/>
                <a:gd name="T53" fmla="*/ 603 h 60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67"/>
                <a:gd name="T82" fmla="*/ 0 h 603"/>
                <a:gd name="T83" fmla="*/ 167 w 167"/>
                <a:gd name="T84" fmla="*/ 603 h 60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67" h="603">
                  <a:moveTo>
                    <a:pt x="36" y="603"/>
                  </a:moveTo>
                  <a:lnTo>
                    <a:pt x="23" y="598"/>
                  </a:lnTo>
                  <a:lnTo>
                    <a:pt x="15" y="590"/>
                  </a:lnTo>
                  <a:lnTo>
                    <a:pt x="4" y="568"/>
                  </a:lnTo>
                  <a:lnTo>
                    <a:pt x="0" y="537"/>
                  </a:lnTo>
                  <a:lnTo>
                    <a:pt x="2" y="497"/>
                  </a:lnTo>
                  <a:lnTo>
                    <a:pt x="10" y="451"/>
                  </a:lnTo>
                  <a:lnTo>
                    <a:pt x="21" y="400"/>
                  </a:lnTo>
                  <a:lnTo>
                    <a:pt x="35" y="345"/>
                  </a:lnTo>
                  <a:lnTo>
                    <a:pt x="52" y="289"/>
                  </a:lnTo>
                  <a:lnTo>
                    <a:pt x="88" y="184"/>
                  </a:lnTo>
                  <a:lnTo>
                    <a:pt x="124" y="90"/>
                  </a:lnTo>
                  <a:lnTo>
                    <a:pt x="162" y="0"/>
                  </a:lnTo>
                  <a:lnTo>
                    <a:pt x="167" y="3"/>
                  </a:lnTo>
                  <a:lnTo>
                    <a:pt x="128" y="93"/>
                  </a:lnTo>
                  <a:lnTo>
                    <a:pt x="94" y="187"/>
                  </a:lnTo>
                  <a:lnTo>
                    <a:pt x="58" y="293"/>
                  </a:lnTo>
                  <a:lnTo>
                    <a:pt x="40" y="348"/>
                  </a:lnTo>
                  <a:lnTo>
                    <a:pt x="26" y="400"/>
                  </a:lnTo>
                  <a:lnTo>
                    <a:pt x="15" y="451"/>
                  </a:lnTo>
                  <a:lnTo>
                    <a:pt x="7" y="497"/>
                  </a:lnTo>
                  <a:lnTo>
                    <a:pt x="6" y="537"/>
                  </a:lnTo>
                  <a:lnTo>
                    <a:pt x="8" y="565"/>
                  </a:lnTo>
                  <a:lnTo>
                    <a:pt x="19" y="586"/>
                  </a:lnTo>
                  <a:lnTo>
                    <a:pt x="28" y="594"/>
                  </a:lnTo>
                  <a:lnTo>
                    <a:pt x="37" y="597"/>
                  </a:lnTo>
                  <a:lnTo>
                    <a:pt x="36" y="603"/>
                  </a:lnTo>
                  <a:close/>
                </a:path>
              </a:pathLst>
            </a:custGeom>
            <a:solidFill>
              <a:srgbClr val="C195DB"/>
            </a:solidFill>
            <a:ln w="9525">
              <a:noFill/>
              <a:round/>
              <a:headEnd/>
              <a:tailEnd/>
            </a:ln>
          </p:spPr>
          <p:txBody>
            <a:bodyPr/>
            <a:lstStyle/>
            <a:p>
              <a:endParaRPr lang="ru-RU"/>
            </a:p>
          </p:txBody>
        </p:sp>
        <p:sp>
          <p:nvSpPr>
            <p:cNvPr id="23362" name="Freeform 2235"/>
            <p:cNvSpPr>
              <a:spLocks/>
            </p:cNvSpPr>
            <p:nvPr/>
          </p:nvSpPr>
          <p:spPr bwMode="auto">
            <a:xfrm>
              <a:off x="2519" y="3924"/>
              <a:ext cx="1" cy="7"/>
            </a:xfrm>
            <a:custGeom>
              <a:avLst/>
              <a:gdLst>
                <a:gd name="T0" fmla="*/ 0 w 1"/>
                <a:gd name="T1" fmla="*/ 7 h 7"/>
                <a:gd name="T2" fmla="*/ 1 w 1"/>
                <a:gd name="T3" fmla="*/ 0 h 7"/>
                <a:gd name="T4" fmla="*/ 0 w 1"/>
                <a:gd name="T5" fmla="*/ 0 h 7"/>
                <a:gd name="T6" fmla="*/ 0 w 1"/>
                <a:gd name="T7" fmla="*/ 7 h 7"/>
                <a:gd name="T8" fmla="*/ 0 60000 65536"/>
                <a:gd name="T9" fmla="*/ 0 60000 65536"/>
                <a:gd name="T10" fmla="*/ 0 60000 65536"/>
                <a:gd name="T11" fmla="*/ 0 60000 65536"/>
                <a:gd name="T12" fmla="*/ 0 w 1"/>
                <a:gd name="T13" fmla="*/ 0 h 7"/>
                <a:gd name="T14" fmla="*/ 1 w 1"/>
                <a:gd name="T15" fmla="*/ 7 h 7"/>
              </a:gdLst>
              <a:ahLst/>
              <a:cxnLst>
                <a:cxn ang="T8">
                  <a:pos x="T0" y="T1"/>
                </a:cxn>
                <a:cxn ang="T9">
                  <a:pos x="T2" y="T3"/>
                </a:cxn>
                <a:cxn ang="T10">
                  <a:pos x="T4" y="T5"/>
                </a:cxn>
                <a:cxn ang="T11">
                  <a:pos x="T6" y="T7"/>
                </a:cxn>
              </a:cxnLst>
              <a:rect l="T12" t="T13" r="T14" b="T15"/>
              <a:pathLst>
                <a:path w="1" h="7">
                  <a:moveTo>
                    <a:pt x="0" y="7"/>
                  </a:moveTo>
                  <a:lnTo>
                    <a:pt x="1" y="0"/>
                  </a:lnTo>
                  <a:lnTo>
                    <a:pt x="0" y="0"/>
                  </a:lnTo>
                  <a:lnTo>
                    <a:pt x="0" y="7"/>
                  </a:lnTo>
                  <a:close/>
                </a:path>
              </a:pathLst>
            </a:custGeom>
            <a:solidFill>
              <a:srgbClr val="C195DB"/>
            </a:solidFill>
            <a:ln w="9525">
              <a:noFill/>
              <a:round/>
              <a:headEnd/>
              <a:tailEnd/>
            </a:ln>
          </p:spPr>
          <p:txBody>
            <a:bodyPr/>
            <a:lstStyle/>
            <a:p>
              <a:endParaRPr lang="ru-RU"/>
            </a:p>
          </p:txBody>
        </p:sp>
        <p:sp>
          <p:nvSpPr>
            <p:cNvPr id="23363" name="Freeform 2236"/>
            <p:cNvSpPr>
              <a:spLocks/>
            </p:cNvSpPr>
            <p:nvPr/>
          </p:nvSpPr>
          <p:spPr bwMode="auto">
            <a:xfrm>
              <a:off x="2644" y="3328"/>
              <a:ext cx="8" cy="3"/>
            </a:xfrm>
            <a:custGeom>
              <a:avLst/>
              <a:gdLst>
                <a:gd name="T0" fmla="*/ 0 w 8"/>
                <a:gd name="T1" fmla="*/ 0 h 3"/>
                <a:gd name="T2" fmla="*/ 8 w 8"/>
                <a:gd name="T3" fmla="*/ 1 h 3"/>
                <a:gd name="T4" fmla="*/ 0 w 8"/>
                <a:gd name="T5" fmla="*/ 1 h 3"/>
                <a:gd name="T6" fmla="*/ 7 w 8"/>
                <a:gd name="T7" fmla="*/ 3 h 3"/>
                <a:gd name="T8" fmla="*/ 0 w 8"/>
                <a:gd name="T9" fmla="*/ 0 h 3"/>
                <a:gd name="T10" fmla="*/ 0 60000 65536"/>
                <a:gd name="T11" fmla="*/ 0 60000 65536"/>
                <a:gd name="T12" fmla="*/ 0 60000 65536"/>
                <a:gd name="T13" fmla="*/ 0 60000 65536"/>
                <a:gd name="T14" fmla="*/ 0 60000 65536"/>
                <a:gd name="T15" fmla="*/ 0 w 8"/>
                <a:gd name="T16" fmla="*/ 0 h 3"/>
                <a:gd name="T17" fmla="*/ 8 w 8"/>
                <a:gd name="T18" fmla="*/ 3 h 3"/>
              </a:gdLst>
              <a:ahLst/>
              <a:cxnLst>
                <a:cxn ang="T10">
                  <a:pos x="T0" y="T1"/>
                </a:cxn>
                <a:cxn ang="T11">
                  <a:pos x="T2" y="T3"/>
                </a:cxn>
                <a:cxn ang="T12">
                  <a:pos x="T4" y="T5"/>
                </a:cxn>
                <a:cxn ang="T13">
                  <a:pos x="T6" y="T7"/>
                </a:cxn>
                <a:cxn ang="T14">
                  <a:pos x="T8" y="T9"/>
                </a:cxn>
              </a:cxnLst>
              <a:rect l="T15" t="T16" r="T17" b="T18"/>
              <a:pathLst>
                <a:path w="8" h="3">
                  <a:moveTo>
                    <a:pt x="0" y="0"/>
                  </a:moveTo>
                  <a:lnTo>
                    <a:pt x="8" y="1"/>
                  </a:lnTo>
                  <a:lnTo>
                    <a:pt x="0" y="1"/>
                  </a:lnTo>
                  <a:lnTo>
                    <a:pt x="7" y="3"/>
                  </a:lnTo>
                  <a:lnTo>
                    <a:pt x="0" y="0"/>
                  </a:lnTo>
                  <a:close/>
                </a:path>
              </a:pathLst>
            </a:custGeom>
            <a:solidFill>
              <a:srgbClr val="C195DB"/>
            </a:solidFill>
            <a:ln w="9525">
              <a:noFill/>
              <a:round/>
              <a:headEnd/>
              <a:tailEnd/>
            </a:ln>
          </p:spPr>
          <p:txBody>
            <a:bodyPr/>
            <a:lstStyle/>
            <a:p>
              <a:endParaRPr lang="ru-RU"/>
            </a:p>
          </p:txBody>
        </p:sp>
        <p:sp>
          <p:nvSpPr>
            <p:cNvPr id="23364" name="Freeform 2237"/>
            <p:cNvSpPr>
              <a:spLocks/>
            </p:cNvSpPr>
            <p:nvPr/>
          </p:nvSpPr>
          <p:spPr bwMode="auto">
            <a:xfrm>
              <a:off x="2655" y="3341"/>
              <a:ext cx="65" cy="61"/>
            </a:xfrm>
            <a:custGeom>
              <a:avLst/>
              <a:gdLst>
                <a:gd name="T0" fmla="*/ 65 w 65"/>
                <a:gd name="T1" fmla="*/ 8 h 61"/>
                <a:gd name="T2" fmla="*/ 56 w 65"/>
                <a:gd name="T3" fmla="*/ 6 h 61"/>
                <a:gd name="T4" fmla="*/ 47 w 65"/>
                <a:gd name="T5" fmla="*/ 6 h 61"/>
                <a:gd name="T6" fmla="*/ 36 w 65"/>
                <a:gd name="T7" fmla="*/ 10 h 61"/>
                <a:gd name="T8" fmla="*/ 27 w 65"/>
                <a:gd name="T9" fmla="*/ 15 h 61"/>
                <a:gd name="T10" fmla="*/ 17 w 65"/>
                <a:gd name="T11" fmla="*/ 25 h 61"/>
                <a:gd name="T12" fmla="*/ 11 w 65"/>
                <a:gd name="T13" fmla="*/ 40 h 61"/>
                <a:gd name="T14" fmla="*/ 6 w 65"/>
                <a:gd name="T15" fmla="*/ 61 h 61"/>
                <a:gd name="T16" fmla="*/ 0 w 65"/>
                <a:gd name="T17" fmla="*/ 59 h 61"/>
                <a:gd name="T18" fmla="*/ 5 w 65"/>
                <a:gd name="T19" fmla="*/ 38 h 61"/>
                <a:gd name="T20" fmla="*/ 12 w 65"/>
                <a:gd name="T21" fmla="*/ 20 h 61"/>
                <a:gd name="T22" fmla="*/ 22 w 65"/>
                <a:gd name="T23" fmla="*/ 10 h 61"/>
                <a:gd name="T24" fmla="*/ 34 w 65"/>
                <a:gd name="T25" fmla="*/ 4 h 61"/>
                <a:gd name="T26" fmla="*/ 45 w 65"/>
                <a:gd name="T27" fmla="*/ 0 h 61"/>
                <a:gd name="T28" fmla="*/ 56 w 65"/>
                <a:gd name="T29" fmla="*/ 0 h 61"/>
                <a:gd name="T30" fmla="*/ 65 w 65"/>
                <a:gd name="T31" fmla="*/ 2 h 61"/>
                <a:gd name="T32" fmla="*/ 65 w 65"/>
                <a:gd name="T33" fmla="*/ 8 h 6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5"/>
                <a:gd name="T52" fmla="*/ 0 h 61"/>
                <a:gd name="T53" fmla="*/ 65 w 65"/>
                <a:gd name="T54" fmla="*/ 61 h 6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5" h="61">
                  <a:moveTo>
                    <a:pt x="65" y="8"/>
                  </a:moveTo>
                  <a:lnTo>
                    <a:pt x="56" y="6"/>
                  </a:lnTo>
                  <a:lnTo>
                    <a:pt x="47" y="6"/>
                  </a:lnTo>
                  <a:lnTo>
                    <a:pt x="36" y="10"/>
                  </a:lnTo>
                  <a:lnTo>
                    <a:pt x="27" y="15"/>
                  </a:lnTo>
                  <a:lnTo>
                    <a:pt x="17" y="25"/>
                  </a:lnTo>
                  <a:lnTo>
                    <a:pt x="11" y="40"/>
                  </a:lnTo>
                  <a:lnTo>
                    <a:pt x="6" y="61"/>
                  </a:lnTo>
                  <a:lnTo>
                    <a:pt x="0" y="59"/>
                  </a:lnTo>
                  <a:lnTo>
                    <a:pt x="5" y="38"/>
                  </a:lnTo>
                  <a:lnTo>
                    <a:pt x="12" y="20"/>
                  </a:lnTo>
                  <a:lnTo>
                    <a:pt x="22" y="10"/>
                  </a:lnTo>
                  <a:lnTo>
                    <a:pt x="34" y="4"/>
                  </a:lnTo>
                  <a:lnTo>
                    <a:pt x="45" y="0"/>
                  </a:lnTo>
                  <a:lnTo>
                    <a:pt x="56" y="0"/>
                  </a:lnTo>
                  <a:lnTo>
                    <a:pt x="65" y="2"/>
                  </a:lnTo>
                  <a:lnTo>
                    <a:pt x="65" y="8"/>
                  </a:lnTo>
                  <a:close/>
                </a:path>
              </a:pathLst>
            </a:custGeom>
            <a:solidFill>
              <a:srgbClr val="C195DB"/>
            </a:solidFill>
            <a:ln w="9525">
              <a:noFill/>
              <a:round/>
              <a:headEnd/>
              <a:tailEnd/>
            </a:ln>
          </p:spPr>
          <p:txBody>
            <a:bodyPr/>
            <a:lstStyle/>
            <a:p>
              <a:endParaRPr lang="ru-RU"/>
            </a:p>
          </p:txBody>
        </p:sp>
        <p:sp>
          <p:nvSpPr>
            <p:cNvPr id="23365" name="Freeform 2238"/>
            <p:cNvSpPr>
              <a:spLocks/>
            </p:cNvSpPr>
            <p:nvPr/>
          </p:nvSpPr>
          <p:spPr bwMode="auto">
            <a:xfrm>
              <a:off x="2519" y="3402"/>
              <a:ext cx="141" cy="529"/>
            </a:xfrm>
            <a:custGeom>
              <a:avLst/>
              <a:gdLst>
                <a:gd name="T0" fmla="*/ 141 w 141"/>
                <a:gd name="T1" fmla="*/ 0 h 529"/>
                <a:gd name="T2" fmla="*/ 130 w 141"/>
                <a:gd name="T3" fmla="*/ 114 h 529"/>
                <a:gd name="T4" fmla="*/ 121 w 141"/>
                <a:gd name="T5" fmla="*/ 202 h 529"/>
                <a:gd name="T6" fmla="*/ 106 w 141"/>
                <a:gd name="T7" fmla="*/ 295 h 529"/>
                <a:gd name="T8" fmla="*/ 89 w 141"/>
                <a:gd name="T9" fmla="*/ 387 h 529"/>
                <a:gd name="T10" fmla="*/ 78 w 141"/>
                <a:gd name="T11" fmla="*/ 426 h 529"/>
                <a:gd name="T12" fmla="*/ 65 w 141"/>
                <a:gd name="T13" fmla="*/ 463 h 529"/>
                <a:gd name="T14" fmla="*/ 51 w 141"/>
                <a:gd name="T15" fmla="*/ 493 h 529"/>
                <a:gd name="T16" fmla="*/ 35 w 141"/>
                <a:gd name="T17" fmla="*/ 514 h 529"/>
                <a:gd name="T18" fmla="*/ 27 w 141"/>
                <a:gd name="T19" fmla="*/ 521 h 529"/>
                <a:gd name="T20" fmla="*/ 18 w 141"/>
                <a:gd name="T21" fmla="*/ 527 h 529"/>
                <a:gd name="T22" fmla="*/ 10 w 141"/>
                <a:gd name="T23" fmla="*/ 529 h 529"/>
                <a:gd name="T24" fmla="*/ 0 w 141"/>
                <a:gd name="T25" fmla="*/ 529 h 529"/>
                <a:gd name="T26" fmla="*/ 0 w 141"/>
                <a:gd name="T27" fmla="*/ 523 h 529"/>
                <a:gd name="T28" fmla="*/ 10 w 141"/>
                <a:gd name="T29" fmla="*/ 523 h 529"/>
                <a:gd name="T30" fmla="*/ 16 w 141"/>
                <a:gd name="T31" fmla="*/ 521 h 529"/>
                <a:gd name="T32" fmla="*/ 23 w 141"/>
                <a:gd name="T33" fmla="*/ 516 h 529"/>
                <a:gd name="T34" fmla="*/ 30 w 141"/>
                <a:gd name="T35" fmla="*/ 508 h 529"/>
                <a:gd name="T36" fmla="*/ 46 w 141"/>
                <a:gd name="T37" fmla="*/ 488 h 529"/>
                <a:gd name="T38" fmla="*/ 59 w 141"/>
                <a:gd name="T39" fmla="*/ 461 h 529"/>
                <a:gd name="T40" fmla="*/ 72 w 141"/>
                <a:gd name="T41" fmla="*/ 424 h 529"/>
                <a:gd name="T42" fmla="*/ 83 w 141"/>
                <a:gd name="T43" fmla="*/ 385 h 529"/>
                <a:gd name="T44" fmla="*/ 100 w 141"/>
                <a:gd name="T45" fmla="*/ 294 h 529"/>
                <a:gd name="T46" fmla="*/ 114 w 141"/>
                <a:gd name="T47" fmla="*/ 201 h 529"/>
                <a:gd name="T48" fmla="*/ 123 w 141"/>
                <a:gd name="T49" fmla="*/ 114 h 529"/>
                <a:gd name="T50" fmla="*/ 134 w 141"/>
                <a:gd name="T51" fmla="*/ 0 h 529"/>
                <a:gd name="T52" fmla="*/ 141 w 141"/>
                <a:gd name="T53" fmla="*/ 0 h 52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41"/>
                <a:gd name="T82" fmla="*/ 0 h 529"/>
                <a:gd name="T83" fmla="*/ 141 w 141"/>
                <a:gd name="T84" fmla="*/ 529 h 52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41" h="529">
                  <a:moveTo>
                    <a:pt x="141" y="0"/>
                  </a:moveTo>
                  <a:lnTo>
                    <a:pt x="130" y="114"/>
                  </a:lnTo>
                  <a:lnTo>
                    <a:pt x="121" y="202"/>
                  </a:lnTo>
                  <a:lnTo>
                    <a:pt x="106" y="295"/>
                  </a:lnTo>
                  <a:lnTo>
                    <a:pt x="89" y="387"/>
                  </a:lnTo>
                  <a:lnTo>
                    <a:pt x="78" y="426"/>
                  </a:lnTo>
                  <a:lnTo>
                    <a:pt x="65" y="463"/>
                  </a:lnTo>
                  <a:lnTo>
                    <a:pt x="51" y="493"/>
                  </a:lnTo>
                  <a:lnTo>
                    <a:pt x="35" y="514"/>
                  </a:lnTo>
                  <a:lnTo>
                    <a:pt x="27" y="521"/>
                  </a:lnTo>
                  <a:lnTo>
                    <a:pt x="18" y="527"/>
                  </a:lnTo>
                  <a:lnTo>
                    <a:pt x="10" y="529"/>
                  </a:lnTo>
                  <a:lnTo>
                    <a:pt x="0" y="529"/>
                  </a:lnTo>
                  <a:lnTo>
                    <a:pt x="0" y="523"/>
                  </a:lnTo>
                  <a:lnTo>
                    <a:pt x="10" y="523"/>
                  </a:lnTo>
                  <a:lnTo>
                    <a:pt x="16" y="521"/>
                  </a:lnTo>
                  <a:lnTo>
                    <a:pt x="23" y="516"/>
                  </a:lnTo>
                  <a:lnTo>
                    <a:pt x="30" y="508"/>
                  </a:lnTo>
                  <a:lnTo>
                    <a:pt x="46" y="488"/>
                  </a:lnTo>
                  <a:lnTo>
                    <a:pt x="59" y="461"/>
                  </a:lnTo>
                  <a:lnTo>
                    <a:pt x="72" y="424"/>
                  </a:lnTo>
                  <a:lnTo>
                    <a:pt x="83" y="385"/>
                  </a:lnTo>
                  <a:lnTo>
                    <a:pt x="100" y="294"/>
                  </a:lnTo>
                  <a:lnTo>
                    <a:pt x="114" y="201"/>
                  </a:lnTo>
                  <a:lnTo>
                    <a:pt x="123" y="114"/>
                  </a:lnTo>
                  <a:lnTo>
                    <a:pt x="134" y="0"/>
                  </a:lnTo>
                  <a:lnTo>
                    <a:pt x="141" y="0"/>
                  </a:lnTo>
                  <a:close/>
                </a:path>
              </a:pathLst>
            </a:custGeom>
            <a:solidFill>
              <a:srgbClr val="C195DB"/>
            </a:solidFill>
            <a:ln w="9525">
              <a:noFill/>
              <a:round/>
              <a:headEnd/>
              <a:tailEnd/>
            </a:ln>
          </p:spPr>
          <p:txBody>
            <a:bodyPr/>
            <a:lstStyle/>
            <a:p>
              <a:endParaRPr lang="ru-RU"/>
            </a:p>
          </p:txBody>
        </p:sp>
        <p:sp>
          <p:nvSpPr>
            <p:cNvPr id="23366" name="Freeform 2239"/>
            <p:cNvSpPr>
              <a:spLocks/>
            </p:cNvSpPr>
            <p:nvPr/>
          </p:nvSpPr>
          <p:spPr bwMode="auto">
            <a:xfrm>
              <a:off x="2656" y="3400"/>
              <a:ext cx="6" cy="2"/>
            </a:xfrm>
            <a:custGeom>
              <a:avLst/>
              <a:gdLst>
                <a:gd name="T0" fmla="*/ 0 w 6"/>
                <a:gd name="T1" fmla="*/ 0 h 2"/>
                <a:gd name="T2" fmla="*/ 0 w 6"/>
                <a:gd name="T3" fmla="*/ 2 h 2"/>
                <a:gd name="T4" fmla="*/ 6 w 6"/>
                <a:gd name="T5" fmla="*/ 2 h 2"/>
                <a:gd name="T6" fmla="*/ 0 w 6"/>
                <a:gd name="T7" fmla="*/ 0 h 2"/>
                <a:gd name="T8" fmla="*/ 0 60000 65536"/>
                <a:gd name="T9" fmla="*/ 0 60000 65536"/>
                <a:gd name="T10" fmla="*/ 0 60000 65536"/>
                <a:gd name="T11" fmla="*/ 0 60000 65536"/>
                <a:gd name="T12" fmla="*/ 0 w 6"/>
                <a:gd name="T13" fmla="*/ 0 h 2"/>
                <a:gd name="T14" fmla="*/ 6 w 6"/>
                <a:gd name="T15" fmla="*/ 2 h 2"/>
              </a:gdLst>
              <a:ahLst/>
              <a:cxnLst>
                <a:cxn ang="T8">
                  <a:pos x="T0" y="T1"/>
                </a:cxn>
                <a:cxn ang="T9">
                  <a:pos x="T2" y="T3"/>
                </a:cxn>
                <a:cxn ang="T10">
                  <a:pos x="T4" y="T5"/>
                </a:cxn>
                <a:cxn ang="T11">
                  <a:pos x="T6" y="T7"/>
                </a:cxn>
              </a:cxnLst>
              <a:rect l="T12" t="T13" r="T14" b="T15"/>
              <a:pathLst>
                <a:path w="6" h="2">
                  <a:moveTo>
                    <a:pt x="0" y="0"/>
                  </a:moveTo>
                  <a:lnTo>
                    <a:pt x="0" y="2"/>
                  </a:lnTo>
                  <a:lnTo>
                    <a:pt x="6" y="2"/>
                  </a:lnTo>
                  <a:lnTo>
                    <a:pt x="0" y="0"/>
                  </a:lnTo>
                  <a:close/>
                </a:path>
              </a:pathLst>
            </a:custGeom>
            <a:solidFill>
              <a:srgbClr val="C195DB"/>
            </a:solidFill>
            <a:ln w="9525">
              <a:noFill/>
              <a:round/>
              <a:headEnd/>
              <a:tailEnd/>
            </a:ln>
          </p:spPr>
          <p:txBody>
            <a:bodyPr/>
            <a:lstStyle/>
            <a:p>
              <a:endParaRPr lang="ru-RU"/>
            </a:p>
          </p:txBody>
        </p:sp>
        <p:sp>
          <p:nvSpPr>
            <p:cNvPr id="23367" name="Freeform 2240"/>
            <p:cNvSpPr>
              <a:spLocks/>
            </p:cNvSpPr>
            <p:nvPr/>
          </p:nvSpPr>
          <p:spPr bwMode="auto">
            <a:xfrm>
              <a:off x="2488" y="3390"/>
              <a:ext cx="129" cy="541"/>
            </a:xfrm>
            <a:custGeom>
              <a:avLst/>
              <a:gdLst>
                <a:gd name="T0" fmla="*/ 32 w 129"/>
                <a:gd name="T1" fmla="*/ 541 h 541"/>
                <a:gd name="T2" fmla="*/ 22 w 129"/>
                <a:gd name="T3" fmla="*/ 536 h 541"/>
                <a:gd name="T4" fmla="*/ 13 w 129"/>
                <a:gd name="T5" fmla="*/ 532 h 541"/>
                <a:gd name="T6" fmla="*/ 8 w 129"/>
                <a:gd name="T7" fmla="*/ 524 h 541"/>
                <a:gd name="T8" fmla="*/ 3 w 129"/>
                <a:gd name="T9" fmla="*/ 513 h 541"/>
                <a:gd name="T10" fmla="*/ 0 w 129"/>
                <a:gd name="T11" fmla="*/ 485 h 541"/>
                <a:gd name="T12" fmla="*/ 0 w 129"/>
                <a:gd name="T13" fmla="*/ 453 h 541"/>
                <a:gd name="T14" fmla="*/ 11 w 129"/>
                <a:gd name="T15" fmla="*/ 374 h 541"/>
                <a:gd name="T16" fmla="*/ 33 w 129"/>
                <a:gd name="T17" fmla="*/ 280 h 541"/>
                <a:gd name="T18" fmla="*/ 60 w 129"/>
                <a:gd name="T19" fmla="*/ 187 h 541"/>
                <a:gd name="T20" fmla="*/ 88 w 129"/>
                <a:gd name="T21" fmla="*/ 103 h 541"/>
                <a:gd name="T22" fmla="*/ 124 w 129"/>
                <a:gd name="T23" fmla="*/ 0 h 541"/>
                <a:gd name="T24" fmla="*/ 129 w 129"/>
                <a:gd name="T25" fmla="*/ 3 h 541"/>
                <a:gd name="T26" fmla="*/ 93 w 129"/>
                <a:gd name="T27" fmla="*/ 107 h 541"/>
                <a:gd name="T28" fmla="*/ 64 w 129"/>
                <a:gd name="T29" fmla="*/ 190 h 541"/>
                <a:gd name="T30" fmla="*/ 37 w 129"/>
                <a:gd name="T31" fmla="*/ 283 h 541"/>
                <a:gd name="T32" fmla="*/ 15 w 129"/>
                <a:gd name="T33" fmla="*/ 374 h 541"/>
                <a:gd name="T34" fmla="*/ 4 w 129"/>
                <a:gd name="T35" fmla="*/ 453 h 541"/>
                <a:gd name="T36" fmla="*/ 4 w 129"/>
                <a:gd name="T37" fmla="*/ 485 h 541"/>
                <a:gd name="T38" fmla="*/ 8 w 129"/>
                <a:gd name="T39" fmla="*/ 509 h 541"/>
                <a:gd name="T40" fmla="*/ 13 w 129"/>
                <a:gd name="T41" fmla="*/ 519 h 541"/>
                <a:gd name="T42" fmla="*/ 17 w 129"/>
                <a:gd name="T43" fmla="*/ 526 h 541"/>
                <a:gd name="T44" fmla="*/ 25 w 129"/>
                <a:gd name="T45" fmla="*/ 532 h 541"/>
                <a:gd name="T46" fmla="*/ 33 w 129"/>
                <a:gd name="T47" fmla="*/ 535 h 541"/>
                <a:gd name="T48" fmla="*/ 32 w 129"/>
                <a:gd name="T49" fmla="*/ 541 h 5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29"/>
                <a:gd name="T76" fmla="*/ 0 h 541"/>
                <a:gd name="T77" fmla="*/ 129 w 129"/>
                <a:gd name="T78" fmla="*/ 541 h 5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29" h="541">
                  <a:moveTo>
                    <a:pt x="32" y="541"/>
                  </a:moveTo>
                  <a:lnTo>
                    <a:pt x="22" y="536"/>
                  </a:lnTo>
                  <a:lnTo>
                    <a:pt x="13" y="532"/>
                  </a:lnTo>
                  <a:lnTo>
                    <a:pt x="8" y="524"/>
                  </a:lnTo>
                  <a:lnTo>
                    <a:pt x="3" y="513"/>
                  </a:lnTo>
                  <a:lnTo>
                    <a:pt x="0" y="485"/>
                  </a:lnTo>
                  <a:lnTo>
                    <a:pt x="0" y="453"/>
                  </a:lnTo>
                  <a:lnTo>
                    <a:pt x="11" y="374"/>
                  </a:lnTo>
                  <a:lnTo>
                    <a:pt x="33" y="280"/>
                  </a:lnTo>
                  <a:lnTo>
                    <a:pt x="60" y="187"/>
                  </a:lnTo>
                  <a:lnTo>
                    <a:pt x="88" y="103"/>
                  </a:lnTo>
                  <a:lnTo>
                    <a:pt x="124" y="0"/>
                  </a:lnTo>
                  <a:lnTo>
                    <a:pt x="129" y="3"/>
                  </a:lnTo>
                  <a:lnTo>
                    <a:pt x="93" y="107"/>
                  </a:lnTo>
                  <a:lnTo>
                    <a:pt x="64" y="190"/>
                  </a:lnTo>
                  <a:lnTo>
                    <a:pt x="37" y="283"/>
                  </a:lnTo>
                  <a:lnTo>
                    <a:pt x="15" y="374"/>
                  </a:lnTo>
                  <a:lnTo>
                    <a:pt x="4" y="453"/>
                  </a:lnTo>
                  <a:lnTo>
                    <a:pt x="4" y="485"/>
                  </a:lnTo>
                  <a:lnTo>
                    <a:pt x="8" y="509"/>
                  </a:lnTo>
                  <a:lnTo>
                    <a:pt x="13" y="519"/>
                  </a:lnTo>
                  <a:lnTo>
                    <a:pt x="17" y="526"/>
                  </a:lnTo>
                  <a:lnTo>
                    <a:pt x="25" y="532"/>
                  </a:lnTo>
                  <a:lnTo>
                    <a:pt x="33" y="535"/>
                  </a:lnTo>
                  <a:lnTo>
                    <a:pt x="32" y="541"/>
                  </a:lnTo>
                  <a:close/>
                </a:path>
              </a:pathLst>
            </a:custGeom>
            <a:solidFill>
              <a:srgbClr val="C195DB"/>
            </a:solidFill>
            <a:ln w="9525">
              <a:noFill/>
              <a:round/>
              <a:headEnd/>
              <a:tailEnd/>
            </a:ln>
          </p:spPr>
          <p:txBody>
            <a:bodyPr/>
            <a:lstStyle/>
            <a:p>
              <a:endParaRPr lang="ru-RU"/>
            </a:p>
          </p:txBody>
        </p:sp>
        <p:sp>
          <p:nvSpPr>
            <p:cNvPr id="23368" name="Freeform 2241"/>
            <p:cNvSpPr>
              <a:spLocks/>
            </p:cNvSpPr>
            <p:nvPr/>
          </p:nvSpPr>
          <p:spPr bwMode="auto">
            <a:xfrm>
              <a:off x="2519" y="3924"/>
              <a:ext cx="1" cy="7"/>
            </a:xfrm>
            <a:custGeom>
              <a:avLst/>
              <a:gdLst>
                <a:gd name="T0" fmla="*/ 0 w 1"/>
                <a:gd name="T1" fmla="*/ 7 h 7"/>
                <a:gd name="T2" fmla="*/ 1 w 1"/>
                <a:gd name="T3" fmla="*/ 0 h 7"/>
                <a:gd name="T4" fmla="*/ 0 w 1"/>
                <a:gd name="T5" fmla="*/ 0 h 7"/>
                <a:gd name="T6" fmla="*/ 0 w 1"/>
                <a:gd name="T7" fmla="*/ 7 h 7"/>
                <a:gd name="T8" fmla="*/ 0 60000 65536"/>
                <a:gd name="T9" fmla="*/ 0 60000 65536"/>
                <a:gd name="T10" fmla="*/ 0 60000 65536"/>
                <a:gd name="T11" fmla="*/ 0 60000 65536"/>
                <a:gd name="T12" fmla="*/ 0 w 1"/>
                <a:gd name="T13" fmla="*/ 0 h 7"/>
                <a:gd name="T14" fmla="*/ 1 w 1"/>
                <a:gd name="T15" fmla="*/ 7 h 7"/>
              </a:gdLst>
              <a:ahLst/>
              <a:cxnLst>
                <a:cxn ang="T8">
                  <a:pos x="T0" y="T1"/>
                </a:cxn>
                <a:cxn ang="T9">
                  <a:pos x="T2" y="T3"/>
                </a:cxn>
                <a:cxn ang="T10">
                  <a:pos x="T4" y="T5"/>
                </a:cxn>
                <a:cxn ang="T11">
                  <a:pos x="T6" y="T7"/>
                </a:cxn>
              </a:cxnLst>
              <a:rect l="T12" t="T13" r="T14" b="T15"/>
              <a:pathLst>
                <a:path w="1" h="7">
                  <a:moveTo>
                    <a:pt x="0" y="7"/>
                  </a:moveTo>
                  <a:lnTo>
                    <a:pt x="1" y="0"/>
                  </a:lnTo>
                  <a:lnTo>
                    <a:pt x="0" y="0"/>
                  </a:lnTo>
                  <a:lnTo>
                    <a:pt x="0" y="7"/>
                  </a:lnTo>
                  <a:close/>
                </a:path>
              </a:pathLst>
            </a:custGeom>
            <a:solidFill>
              <a:srgbClr val="C195DB"/>
            </a:solidFill>
            <a:ln w="9525">
              <a:noFill/>
              <a:round/>
              <a:headEnd/>
              <a:tailEnd/>
            </a:ln>
          </p:spPr>
          <p:txBody>
            <a:bodyPr/>
            <a:lstStyle/>
            <a:p>
              <a:endParaRPr lang="ru-RU"/>
            </a:p>
          </p:txBody>
        </p:sp>
        <p:sp>
          <p:nvSpPr>
            <p:cNvPr id="23369" name="Freeform 2242"/>
            <p:cNvSpPr>
              <a:spLocks/>
            </p:cNvSpPr>
            <p:nvPr/>
          </p:nvSpPr>
          <p:spPr bwMode="auto">
            <a:xfrm>
              <a:off x="2583" y="3313"/>
              <a:ext cx="43" cy="77"/>
            </a:xfrm>
            <a:custGeom>
              <a:avLst/>
              <a:gdLst>
                <a:gd name="T0" fmla="*/ 34 w 43"/>
                <a:gd name="T1" fmla="*/ 77 h 77"/>
                <a:gd name="T2" fmla="*/ 39 w 43"/>
                <a:gd name="T3" fmla="*/ 57 h 77"/>
                <a:gd name="T4" fmla="*/ 37 w 43"/>
                <a:gd name="T5" fmla="*/ 41 h 77"/>
                <a:gd name="T6" fmla="*/ 31 w 43"/>
                <a:gd name="T7" fmla="*/ 28 h 77"/>
                <a:gd name="T8" fmla="*/ 23 w 43"/>
                <a:gd name="T9" fmla="*/ 18 h 77"/>
                <a:gd name="T10" fmla="*/ 8 w 43"/>
                <a:gd name="T11" fmla="*/ 9 h 77"/>
                <a:gd name="T12" fmla="*/ 0 w 43"/>
                <a:gd name="T13" fmla="*/ 6 h 77"/>
                <a:gd name="T14" fmla="*/ 2 w 43"/>
                <a:gd name="T15" fmla="*/ 0 h 77"/>
                <a:gd name="T16" fmla="*/ 10 w 43"/>
                <a:gd name="T17" fmla="*/ 2 h 77"/>
                <a:gd name="T18" fmla="*/ 27 w 43"/>
                <a:gd name="T19" fmla="*/ 13 h 77"/>
                <a:gd name="T20" fmla="*/ 35 w 43"/>
                <a:gd name="T21" fmla="*/ 23 h 77"/>
                <a:gd name="T22" fmla="*/ 42 w 43"/>
                <a:gd name="T23" fmla="*/ 38 h 77"/>
                <a:gd name="T24" fmla="*/ 43 w 43"/>
                <a:gd name="T25" fmla="*/ 57 h 77"/>
                <a:gd name="T26" fmla="*/ 39 w 43"/>
                <a:gd name="T27" fmla="*/ 77 h 77"/>
                <a:gd name="T28" fmla="*/ 34 w 43"/>
                <a:gd name="T29" fmla="*/ 77 h 7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3"/>
                <a:gd name="T46" fmla="*/ 0 h 77"/>
                <a:gd name="T47" fmla="*/ 43 w 43"/>
                <a:gd name="T48" fmla="*/ 77 h 7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3" h="77">
                  <a:moveTo>
                    <a:pt x="34" y="77"/>
                  </a:moveTo>
                  <a:lnTo>
                    <a:pt x="39" y="57"/>
                  </a:lnTo>
                  <a:lnTo>
                    <a:pt x="37" y="41"/>
                  </a:lnTo>
                  <a:lnTo>
                    <a:pt x="31" y="28"/>
                  </a:lnTo>
                  <a:lnTo>
                    <a:pt x="23" y="18"/>
                  </a:lnTo>
                  <a:lnTo>
                    <a:pt x="8" y="9"/>
                  </a:lnTo>
                  <a:lnTo>
                    <a:pt x="0" y="6"/>
                  </a:lnTo>
                  <a:lnTo>
                    <a:pt x="2" y="0"/>
                  </a:lnTo>
                  <a:lnTo>
                    <a:pt x="10" y="2"/>
                  </a:lnTo>
                  <a:lnTo>
                    <a:pt x="27" y="13"/>
                  </a:lnTo>
                  <a:lnTo>
                    <a:pt x="35" y="23"/>
                  </a:lnTo>
                  <a:lnTo>
                    <a:pt x="42" y="38"/>
                  </a:lnTo>
                  <a:lnTo>
                    <a:pt x="43" y="57"/>
                  </a:lnTo>
                  <a:lnTo>
                    <a:pt x="39" y="77"/>
                  </a:lnTo>
                  <a:lnTo>
                    <a:pt x="34" y="77"/>
                  </a:lnTo>
                  <a:close/>
                </a:path>
              </a:pathLst>
            </a:custGeom>
            <a:solidFill>
              <a:srgbClr val="C195DB"/>
            </a:solidFill>
            <a:ln w="9525">
              <a:noFill/>
              <a:round/>
              <a:headEnd/>
              <a:tailEnd/>
            </a:ln>
          </p:spPr>
          <p:txBody>
            <a:bodyPr/>
            <a:lstStyle/>
            <a:p>
              <a:endParaRPr lang="ru-RU"/>
            </a:p>
          </p:txBody>
        </p:sp>
        <p:sp>
          <p:nvSpPr>
            <p:cNvPr id="23370" name="Freeform 2243"/>
            <p:cNvSpPr>
              <a:spLocks/>
            </p:cNvSpPr>
            <p:nvPr/>
          </p:nvSpPr>
          <p:spPr bwMode="auto">
            <a:xfrm>
              <a:off x="2619" y="3389"/>
              <a:ext cx="3" cy="3"/>
            </a:xfrm>
            <a:custGeom>
              <a:avLst/>
              <a:gdLst>
                <a:gd name="T0" fmla="*/ 3 w 3"/>
                <a:gd name="T1" fmla="*/ 3 h 3"/>
                <a:gd name="T2" fmla="*/ 3 w 3"/>
                <a:gd name="T3" fmla="*/ 1 h 3"/>
                <a:gd name="T4" fmla="*/ 0 w 3"/>
                <a:gd name="T5" fmla="*/ 1 h 3"/>
                <a:gd name="T6" fmla="*/ 0 w 3"/>
                <a:gd name="T7" fmla="*/ 0 h 3"/>
                <a:gd name="T8" fmla="*/ 3 w 3"/>
                <a:gd name="T9" fmla="*/ 3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3" y="3"/>
                  </a:moveTo>
                  <a:lnTo>
                    <a:pt x="3" y="1"/>
                  </a:lnTo>
                  <a:lnTo>
                    <a:pt x="0" y="1"/>
                  </a:lnTo>
                  <a:lnTo>
                    <a:pt x="0" y="0"/>
                  </a:lnTo>
                  <a:lnTo>
                    <a:pt x="3" y="3"/>
                  </a:lnTo>
                  <a:close/>
                </a:path>
              </a:pathLst>
            </a:custGeom>
            <a:solidFill>
              <a:srgbClr val="C195DB"/>
            </a:solidFill>
            <a:ln w="9525">
              <a:noFill/>
              <a:round/>
              <a:headEnd/>
              <a:tailEnd/>
            </a:ln>
          </p:spPr>
          <p:txBody>
            <a:bodyPr/>
            <a:lstStyle/>
            <a:p>
              <a:endParaRPr lang="ru-RU"/>
            </a:p>
          </p:txBody>
        </p:sp>
        <p:sp>
          <p:nvSpPr>
            <p:cNvPr id="23371" name="Freeform 2244"/>
            <p:cNvSpPr>
              <a:spLocks/>
            </p:cNvSpPr>
            <p:nvPr/>
          </p:nvSpPr>
          <p:spPr bwMode="auto">
            <a:xfrm>
              <a:off x="4047" y="2328"/>
              <a:ext cx="624" cy="114"/>
            </a:xfrm>
            <a:custGeom>
              <a:avLst/>
              <a:gdLst>
                <a:gd name="T0" fmla="*/ 0 w 624"/>
                <a:gd name="T1" fmla="*/ 13 h 114"/>
                <a:gd name="T2" fmla="*/ 26 w 624"/>
                <a:gd name="T3" fmla="*/ 11 h 114"/>
                <a:gd name="T4" fmla="*/ 98 w 624"/>
                <a:gd name="T5" fmla="*/ 7 h 114"/>
                <a:gd name="T6" fmla="*/ 147 w 624"/>
                <a:gd name="T7" fmla="*/ 3 h 114"/>
                <a:gd name="T8" fmla="*/ 201 w 624"/>
                <a:gd name="T9" fmla="*/ 2 h 114"/>
                <a:gd name="T10" fmla="*/ 258 w 624"/>
                <a:gd name="T11" fmla="*/ 0 h 114"/>
                <a:gd name="T12" fmla="*/ 317 w 624"/>
                <a:gd name="T13" fmla="*/ 0 h 114"/>
                <a:gd name="T14" fmla="*/ 375 w 624"/>
                <a:gd name="T15" fmla="*/ 0 h 114"/>
                <a:gd name="T16" fmla="*/ 433 w 624"/>
                <a:gd name="T17" fmla="*/ 3 h 114"/>
                <a:gd name="T18" fmla="*/ 459 w 624"/>
                <a:gd name="T19" fmla="*/ 5 h 114"/>
                <a:gd name="T20" fmla="*/ 484 w 624"/>
                <a:gd name="T21" fmla="*/ 8 h 114"/>
                <a:gd name="T22" fmla="*/ 508 w 624"/>
                <a:gd name="T23" fmla="*/ 10 h 114"/>
                <a:gd name="T24" fmla="*/ 531 w 624"/>
                <a:gd name="T25" fmla="*/ 16 h 114"/>
                <a:gd name="T26" fmla="*/ 553 w 624"/>
                <a:gd name="T27" fmla="*/ 20 h 114"/>
                <a:gd name="T28" fmla="*/ 570 w 624"/>
                <a:gd name="T29" fmla="*/ 25 h 114"/>
                <a:gd name="T30" fmla="*/ 586 w 624"/>
                <a:gd name="T31" fmla="*/ 31 h 114"/>
                <a:gd name="T32" fmla="*/ 601 w 624"/>
                <a:gd name="T33" fmla="*/ 37 h 114"/>
                <a:gd name="T34" fmla="*/ 607 w 624"/>
                <a:gd name="T35" fmla="*/ 42 h 114"/>
                <a:gd name="T36" fmla="*/ 612 w 624"/>
                <a:gd name="T37" fmla="*/ 45 h 114"/>
                <a:gd name="T38" fmla="*/ 614 w 624"/>
                <a:gd name="T39" fmla="*/ 49 h 114"/>
                <a:gd name="T40" fmla="*/ 618 w 624"/>
                <a:gd name="T41" fmla="*/ 54 h 114"/>
                <a:gd name="T42" fmla="*/ 621 w 624"/>
                <a:gd name="T43" fmla="*/ 59 h 114"/>
                <a:gd name="T44" fmla="*/ 623 w 624"/>
                <a:gd name="T45" fmla="*/ 64 h 114"/>
                <a:gd name="T46" fmla="*/ 624 w 624"/>
                <a:gd name="T47" fmla="*/ 68 h 114"/>
                <a:gd name="T48" fmla="*/ 624 w 624"/>
                <a:gd name="T49" fmla="*/ 75 h 114"/>
                <a:gd name="T50" fmla="*/ 623 w 624"/>
                <a:gd name="T51" fmla="*/ 79 h 114"/>
                <a:gd name="T52" fmla="*/ 621 w 624"/>
                <a:gd name="T53" fmla="*/ 84 h 114"/>
                <a:gd name="T54" fmla="*/ 618 w 624"/>
                <a:gd name="T55" fmla="*/ 88 h 114"/>
                <a:gd name="T56" fmla="*/ 614 w 624"/>
                <a:gd name="T57" fmla="*/ 94 h 114"/>
                <a:gd name="T58" fmla="*/ 610 w 624"/>
                <a:gd name="T59" fmla="*/ 97 h 114"/>
                <a:gd name="T60" fmla="*/ 605 w 624"/>
                <a:gd name="T61" fmla="*/ 99 h 114"/>
                <a:gd name="T62" fmla="*/ 599 w 624"/>
                <a:gd name="T63" fmla="*/ 103 h 114"/>
                <a:gd name="T64" fmla="*/ 593 w 624"/>
                <a:gd name="T65" fmla="*/ 106 h 114"/>
                <a:gd name="T66" fmla="*/ 578 w 624"/>
                <a:gd name="T67" fmla="*/ 109 h 114"/>
                <a:gd name="T68" fmla="*/ 561 w 624"/>
                <a:gd name="T69" fmla="*/ 112 h 114"/>
                <a:gd name="T70" fmla="*/ 542 w 624"/>
                <a:gd name="T71" fmla="*/ 114 h 114"/>
                <a:gd name="T72" fmla="*/ 521 w 624"/>
                <a:gd name="T73" fmla="*/ 114 h 114"/>
                <a:gd name="T74" fmla="*/ 497 w 624"/>
                <a:gd name="T75" fmla="*/ 114 h 114"/>
                <a:gd name="T76" fmla="*/ 473 w 624"/>
                <a:gd name="T77" fmla="*/ 112 h 114"/>
                <a:gd name="T78" fmla="*/ 447 w 624"/>
                <a:gd name="T79" fmla="*/ 109 h 114"/>
                <a:gd name="T80" fmla="*/ 420 w 624"/>
                <a:gd name="T81" fmla="*/ 107 h 114"/>
                <a:gd name="T82" fmla="*/ 364 w 624"/>
                <a:gd name="T83" fmla="*/ 98 h 114"/>
                <a:gd name="T84" fmla="*/ 307 w 624"/>
                <a:gd name="T85" fmla="*/ 87 h 114"/>
                <a:gd name="T86" fmla="*/ 248 w 624"/>
                <a:gd name="T87" fmla="*/ 77 h 114"/>
                <a:gd name="T88" fmla="*/ 194 w 624"/>
                <a:gd name="T89" fmla="*/ 65 h 114"/>
                <a:gd name="T90" fmla="*/ 94 w 624"/>
                <a:gd name="T91" fmla="*/ 39 h 114"/>
                <a:gd name="T92" fmla="*/ 25 w 624"/>
                <a:gd name="T93" fmla="*/ 21 h 114"/>
                <a:gd name="T94" fmla="*/ 0 w 624"/>
                <a:gd name="T95" fmla="*/ 13 h 11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624"/>
                <a:gd name="T145" fmla="*/ 0 h 114"/>
                <a:gd name="T146" fmla="*/ 624 w 624"/>
                <a:gd name="T147" fmla="*/ 114 h 11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624" h="114">
                  <a:moveTo>
                    <a:pt x="0" y="13"/>
                  </a:moveTo>
                  <a:lnTo>
                    <a:pt x="26" y="11"/>
                  </a:lnTo>
                  <a:lnTo>
                    <a:pt x="98" y="7"/>
                  </a:lnTo>
                  <a:lnTo>
                    <a:pt x="147" y="3"/>
                  </a:lnTo>
                  <a:lnTo>
                    <a:pt x="201" y="2"/>
                  </a:lnTo>
                  <a:lnTo>
                    <a:pt x="258" y="0"/>
                  </a:lnTo>
                  <a:lnTo>
                    <a:pt x="317" y="0"/>
                  </a:lnTo>
                  <a:lnTo>
                    <a:pt x="375" y="0"/>
                  </a:lnTo>
                  <a:lnTo>
                    <a:pt x="433" y="3"/>
                  </a:lnTo>
                  <a:lnTo>
                    <a:pt x="459" y="5"/>
                  </a:lnTo>
                  <a:lnTo>
                    <a:pt x="484" y="8"/>
                  </a:lnTo>
                  <a:lnTo>
                    <a:pt x="508" y="10"/>
                  </a:lnTo>
                  <a:lnTo>
                    <a:pt x="531" y="16"/>
                  </a:lnTo>
                  <a:lnTo>
                    <a:pt x="553" y="20"/>
                  </a:lnTo>
                  <a:lnTo>
                    <a:pt x="570" y="25"/>
                  </a:lnTo>
                  <a:lnTo>
                    <a:pt x="586" y="31"/>
                  </a:lnTo>
                  <a:lnTo>
                    <a:pt x="601" y="37"/>
                  </a:lnTo>
                  <a:lnTo>
                    <a:pt x="607" y="42"/>
                  </a:lnTo>
                  <a:lnTo>
                    <a:pt x="612" y="45"/>
                  </a:lnTo>
                  <a:lnTo>
                    <a:pt x="614" y="49"/>
                  </a:lnTo>
                  <a:lnTo>
                    <a:pt x="618" y="54"/>
                  </a:lnTo>
                  <a:lnTo>
                    <a:pt x="621" y="59"/>
                  </a:lnTo>
                  <a:lnTo>
                    <a:pt x="623" y="64"/>
                  </a:lnTo>
                  <a:lnTo>
                    <a:pt x="624" y="68"/>
                  </a:lnTo>
                  <a:lnTo>
                    <a:pt x="624" y="75"/>
                  </a:lnTo>
                  <a:lnTo>
                    <a:pt x="623" y="79"/>
                  </a:lnTo>
                  <a:lnTo>
                    <a:pt x="621" y="84"/>
                  </a:lnTo>
                  <a:lnTo>
                    <a:pt x="618" y="88"/>
                  </a:lnTo>
                  <a:lnTo>
                    <a:pt x="614" y="94"/>
                  </a:lnTo>
                  <a:lnTo>
                    <a:pt x="610" y="97"/>
                  </a:lnTo>
                  <a:lnTo>
                    <a:pt x="605" y="99"/>
                  </a:lnTo>
                  <a:lnTo>
                    <a:pt x="599" y="103"/>
                  </a:lnTo>
                  <a:lnTo>
                    <a:pt x="593" y="106"/>
                  </a:lnTo>
                  <a:lnTo>
                    <a:pt x="578" y="109"/>
                  </a:lnTo>
                  <a:lnTo>
                    <a:pt x="561" y="112"/>
                  </a:lnTo>
                  <a:lnTo>
                    <a:pt x="542" y="114"/>
                  </a:lnTo>
                  <a:lnTo>
                    <a:pt x="521" y="114"/>
                  </a:lnTo>
                  <a:lnTo>
                    <a:pt x="497" y="114"/>
                  </a:lnTo>
                  <a:lnTo>
                    <a:pt x="473" y="112"/>
                  </a:lnTo>
                  <a:lnTo>
                    <a:pt x="447" y="109"/>
                  </a:lnTo>
                  <a:lnTo>
                    <a:pt x="420" y="107"/>
                  </a:lnTo>
                  <a:lnTo>
                    <a:pt x="364" y="98"/>
                  </a:lnTo>
                  <a:lnTo>
                    <a:pt x="307" y="87"/>
                  </a:lnTo>
                  <a:lnTo>
                    <a:pt x="248" y="77"/>
                  </a:lnTo>
                  <a:lnTo>
                    <a:pt x="194" y="65"/>
                  </a:lnTo>
                  <a:lnTo>
                    <a:pt x="94" y="39"/>
                  </a:lnTo>
                  <a:lnTo>
                    <a:pt x="25" y="21"/>
                  </a:lnTo>
                  <a:lnTo>
                    <a:pt x="0" y="13"/>
                  </a:lnTo>
                  <a:close/>
                </a:path>
              </a:pathLst>
            </a:custGeom>
            <a:solidFill>
              <a:srgbClr val="844CD6"/>
            </a:solidFill>
            <a:ln w="9525">
              <a:noFill/>
              <a:round/>
              <a:headEnd/>
              <a:tailEnd/>
            </a:ln>
          </p:spPr>
          <p:txBody>
            <a:bodyPr/>
            <a:lstStyle/>
            <a:p>
              <a:endParaRPr lang="ru-RU"/>
            </a:p>
          </p:txBody>
        </p:sp>
        <p:sp>
          <p:nvSpPr>
            <p:cNvPr id="23372" name="Freeform 2245"/>
            <p:cNvSpPr>
              <a:spLocks/>
            </p:cNvSpPr>
            <p:nvPr/>
          </p:nvSpPr>
          <p:spPr bwMode="auto">
            <a:xfrm>
              <a:off x="4047" y="2322"/>
              <a:ext cx="627" cy="79"/>
            </a:xfrm>
            <a:custGeom>
              <a:avLst/>
              <a:gdLst>
                <a:gd name="T0" fmla="*/ 0 w 627"/>
                <a:gd name="T1" fmla="*/ 15 h 79"/>
                <a:gd name="T2" fmla="*/ 100 w 627"/>
                <a:gd name="T3" fmla="*/ 9 h 79"/>
                <a:gd name="T4" fmla="*/ 201 w 627"/>
                <a:gd name="T5" fmla="*/ 4 h 79"/>
                <a:gd name="T6" fmla="*/ 316 w 627"/>
                <a:gd name="T7" fmla="*/ 0 h 79"/>
                <a:gd name="T8" fmla="*/ 432 w 627"/>
                <a:gd name="T9" fmla="*/ 4 h 79"/>
                <a:gd name="T10" fmla="*/ 486 w 627"/>
                <a:gd name="T11" fmla="*/ 10 h 79"/>
                <a:gd name="T12" fmla="*/ 533 w 627"/>
                <a:gd name="T13" fmla="*/ 15 h 79"/>
                <a:gd name="T14" fmla="*/ 572 w 627"/>
                <a:gd name="T15" fmla="*/ 26 h 79"/>
                <a:gd name="T16" fmla="*/ 602 w 627"/>
                <a:gd name="T17" fmla="*/ 39 h 79"/>
                <a:gd name="T18" fmla="*/ 613 w 627"/>
                <a:gd name="T19" fmla="*/ 47 h 79"/>
                <a:gd name="T20" fmla="*/ 621 w 627"/>
                <a:gd name="T21" fmla="*/ 56 h 79"/>
                <a:gd name="T22" fmla="*/ 625 w 627"/>
                <a:gd name="T23" fmla="*/ 69 h 79"/>
                <a:gd name="T24" fmla="*/ 627 w 627"/>
                <a:gd name="T25" fmla="*/ 79 h 79"/>
                <a:gd name="T26" fmla="*/ 621 w 627"/>
                <a:gd name="T27" fmla="*/ 79 h 79"/>
                <a:gd name="T28" fmla="*/ 619 w 627"/>
                <a:gd name="T29" fmla="*/ 69 h 79"/>
                <a:gd name="T30" fmla="*/ 616 w 627"/>
                <a:gd name="T31" fmla="*/ 61 h 79"/>
                <a:gd name="T32" fmla="*/ 608 w 627"/>
                <a:gd name="T33" fmla="*/ 52 h 79"/>
                <a:gd name="T34" fmla="*/ 597 w 627"/>
                <a:gd name="T35" fmla="*/ 43 h 79"/>
                <a:gd name="T36" fmla="*/ 568 w 627"/>
                <a:gd name="T37" fmla="*/ 31 h 79"/>
                <a:gd name="T38" fmla="*/ 530 w 627"/>
                <a:gd name="T39" fmla="*/ 21 h 79"/>
                <a:gd name="T40" fmla="*/ 483 w 627"/>
                <a:gd name="T41" fmla="*/ 14 h 79"/>
                <a:gd name="T42" fmla="*/ 432 w 627"/>
                <a:gd name="T43" fmla="*/ 10 h 79"/>
                <a:gd name="T44" fmla="*/ 316 w 627"/>
                <a:gd name="T45" fmla="*/ 7 h 79"/>
                <a:gd name="T46" fmla="*/ 201 w 627"/>
                <a:gd name="T47" fmla="*/ 9 h 79"/>
                <a:gd name="T48" fmla="*/ 100 w 627"/>
                <a:gd name="T49" fmla="*/ 14 h 79"/>
                <a:gd name="T50" fmla="*/ 0 w 627"/>
                <a:gd name="T51" fmla="*/ 20 h 79"/>
                <a:gd name="T52" fmla="*/ 0 w 627"/>
                <a:gd name="T53" fmla="*/ 15 h 7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27"/>
                <a:gd name="T82" fmla="*/ 0 h 79"/>
                <a:gd name="T83" fmla="*/ 627 w 627"/>
                <a:gd name="T84" fmla="*/ 79 h 7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27" h="79">
                  <a:moveTo>
                    <a:pt x="0" y="15"/>
                  </a:moveTo>
                  <a:lnTo>
                    <a:pt x="100" y="9"/>
                  </a:lnTo>
                  <a:lnTo>
                    <a:pt x="201" y="4"/>
                  </a:lnTo>
                  <a:lnTo>
                    <a:pt x="316" y="0"/>
                  </a:lnTo>
                  <a:lnTo>
                    <a:pt x="432" y="4"/>
                  </a:lnTo>
                  <a:lnTo>
                    <a:pt x="486" y="10"/>
                  </a:lnTo>
                  <a:lnTo>
                    <a:pt x="533" y="15"/>
                  </a:lnTo>
                  <a:lnTo>
                    <a:pt x="572" y="26"/>
                  </a:lnTo>
                  <a:lnTo>
                    <a:pt x="602" y="39"/>
                  </a:lnTo>
                  <a:lnTo>
                    <a:pt x="613" y="47"/>
                  </a:lnTo>
                  <a:lnTo>
                    <a:pt x="621" y="56"/>
                  </a:lnTo>
                  <a:lnTo>
                    <a:pt x="625" y="69"/>
                  </a:lnTo>
                  <a:lnTo>
                    <a:pt x="627" y="79"/>
                  </a:lnTo>
                  <a:lnTo>
                    <a:pt x="621" y="79"/>
                  </a:lnTo>
                  <a:lnTo>
                    <a:pt x="619" y="69"/>
                  </a:lnTo>
                  <a:lnTo>
                    <a:pt x="616" y="61"/>
                  </a:lnTo>
                  <a:lnTo>
                    <a:pt x="608" y="52"/>
                  </a:lnTo>
                  <a:lnTo>
                    <a:pt x="597" y="43"/>
                  </a:lnTo>
                  <a:lnTo>
                    <a:pt x="568" y="31"/>
                  </a:lnTo>
                  <a:lnTo>
                    <a:pt x="530" y="21"/>
                  </a:lnTo>
                  <a:lnTo>
                    <a:pt x="483" y="14"/>
                  </a:lnTo>
                  <a:lnTo>
                    <a:pt x="432" y="10"/>
                  </a:lnTo>
                  <a:lnTo>
                    <a:pt x="316" y="7"/>
                  </a:lnTo>
                  <a:lnTo>
                    <a:pt x="201" y="9"/>
                  </a:lnTo>
                  <a:lnTo>
                    <a:pt x="100" y="14"/>
                  </a:lnTo>
                  <a:lnTo>
                    <a:pt x="0" y="20"/>
                  </a:lnTo>
                  <a:lnTo>
                    <a:pt x="0" y="15"/>
                  </a:lnTo>
                  <a:close/>
                </a:path>
              </a:pathLst>
            </a:custGeom>
            <a:solidFill>
              <a:srgbClr val="C195DB"/>
            </a:solidFill>
            <a:ln w="9525">
              <a:noFill/>
              <a:round/>
              <a:headEnd/>
              <a:tailEnd/>
            </a:ln>
          </p:spPr>
          <p:txBody>
            <a:bodyPr/>
            <a:lstStyle/>
            <a:p>
              <a:endParaRPr lang="ru-RU"/>
            </a:p>
          </p:txBody>
        </p:sp>
        <p:sp>
          <p:nvSpPr>
            <p:cNvPr id="23373" name="Freeform 2246"/>
            <p:cNvSpPr>
              <a:spLocks/>
            </p:cNvSpPr>
            <p:nvPr/>
          </p:nvSpPr>
          <p:spPr bwMode="auto">
            <a:xfrm>
              <a:off x="4047" y="2338"/>
              <a:ext cx="627" cy="108"/>
            </a:xfrm>
            <a:custGeom>
              <a:avLst/>
              <a:gdLst>
                <a:gd name="T0" fmla="*/ 627 w 627"/>
                <a:gd name="T1" fmla="*/ 66 h 108"/>
                <a:gd name="T2" fmla="*/ 623 w 627"/>
                <a:gd name="T3" fmla="*/ 75 h 108"/>
                <a:gd name="T4" fmla="*/ 616 w 627"/>
                <a:gd name="T5" fmla="*/ 86 h 108"/>
                <a:gd name="T6" fmla="*/ 592 w 627"/>
                <a:gd name="T7" fmla="*/ 100 h 108"/>
                <a:gd name="T8" fmla="*/ 560 w 627"/>
                <a:gd name="T9" fmla="*/ 106 h 108"/>
                <a:gd name="T10" fmla="*/ 521 w 627"/>
                <a:gd name="T11" fmla="*/ 108 h 108"/>
                <a:gd name="T12" fmla="*/ 473 w 627"/>
                <a:gd name="T13" fmla="*/ 107 h 108"/>
                <a:gd name="T14" fmla="*/ 421 w 627"/>
                <a:gd name="T15" fmla="*/ 100 h 108"/>
                <a:gd name="T16" fmla="*/ 307 w 627"/>
                <a:gd name="T17" fmla="*/ 82 h 108"/>
                <a:gd name="T18" fmla="*/ 193 w 627"/>
                <a:gd name="T19" fmla="*/ 59 h 108"/>
                <a:gd name="T20" fmla="*/ 94 w 627"/>
                <a:gd name="T21" fmla="*/ 33 h 108"/>
                <a:gd name="T22" fmla="*/ 0 w 627"/>
                <a:gd name="T23" fmla="*/ 7 h 108"/>
                <a:gd name="T24" fmla="*/ 2 w 627"/>
                <a:gd name="T25" fmla="*/ 0 h 108"/>
                <a:gd name="T26" fmla="*/ 96 w 627"/>
                <a:gd name="T27" fmla="*/ 27 h 108"/>
                <a:gd name="T28" fmla="*/ 193 w 627"/>
                <a:gd name="T29" fmla="*/ 52 h 108"/>
                <a:gd name="T30" fmla="*/ 307 w 627"/>
                <a:gd name="T31" fmla="*/ 76 h 108"/>
                <a:gd name="T32" fmla="*/ 421 w 627"/>
                <a:gd name="T33" fmla="*/ 94 h 108"/>
                <a:gd name="T34" fmla="*/ 473 w 627"/>
                <a:gd name="T35" fmla="*/ 100 h 108"/>
                <a:gd name="T36" fmla="*/ 521 w 627"/>
                <a:gd name="T37" fmla="*/ 102 h 108"/>
                <a:gd name="T38" fmla="*/ 560 w 627"/>
                <a:gd name="T39" fmla="*/ 100 h 108"/>
                <a:gd name="T40" fmla="*/ 591 w 627"/>
                <a:gd name="T41" fmla="*/ 94 h 108"/>
                <a:gd name="T42" fmla="*/ 611 w 627"/>
                <a:gd name="T43" fmla="*/ 81 h 108"/>
                <a:gd name="T44" fmla="*/ 617 w 627"/>
                <a:gd name="T45" fmla="*/ 73 h 108"/>
                <a:gd name="T46" fmla="*/ 621 w 627"/>
                <a:gd name="T47" fmla="*/ 64 h 108"/>
                <a:gd name="T48" fmla="*/ 627 w 627"/>
                <a:gd name="T49" fmla="*/ 66 h 10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27"/>
                <a:gd name="T76" fmla="*/ 0 h 108"/>
                <a:gd name="T77" fmla="*/ 627 w 627"/>
                <a:gd name="T78" fmla="*/ 108 h 10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27" h="108">
                  <a:moveTo>
                    <a:pt x="627" y="66"/>
                  </a:moveTo>
                  <a:lnTo>
                    <a:pt x="623" y="75"/>
                  </a:lnTo>
                  <a:lnTo>
                    <a:pt x="616" y="86"/>
                  </a:lnTo>
                  <a:lnTo>
                    <a:pt x="592" y="100"/>
                  </a:lnTo>
                  <a:lnTo>
                    <a:pt x="560" y="106"/>
                  </a:lnTo>
                  <a:lnTo>
                    <a:pt x="521" y="108"/>
                  </a:lnTo>
                  <a:lnTo>
                    <a:pt x="473" y="107"/>
                  </a:lnTo>
                  <a:lnTo>
                    <a:pt x="421" y="100"/>
                  </a:lnTo>
                  <a:lnTo>
                    <a:pt x="307" y="82"/>
                  </a:lnTo>
                  <a:lnTo>
                    <a:pt x="193" y="59"/>
                  </a:lnTo>
                  <a:lnTo>
                    <a:pt x="94" y="33"/>
                  </a:lnTo>
                  <a:lnTo>
                    <a:pt x="0" y="7"/>
                  </a:lnTo>
                  <a:lnTo>
                    <a:pt x="2" y="0"/>
                  </a:lnTo>
                  <a:lnTo>
                    <a:pt x="96" y="27"/>
                  </a:lnTo>
                  <a:lnTo>
                    <a:pt x="193" y="52"/>
                  </a:lnTo>
                  <a:lnTo>
                    <a:pt x="307" y="76"/>
                  </a:lnTo>
                  <a:lnTo>
                    <a:pt x="421" y="94"/>
                  </a:lnTo>
                  <a:lnTo>
                    <a:pt x="473" y="100"/>
                  </a:lnTo>
                  <a:lnTo>
                    <a:pt x="521" y="102"/>
                  </a:lnTo>
                  <a:lnTo>
                    <a:pt x="560" y="100"/>
                  </a:lnTo>
                  <a:lnTo>
                    <a:pt x="591" y="94"/>
                  </a:lnTo>
                  <a:lnTo>
                    <a:pt x="611" y="81"/>
                  </a:lnTo>
                  <a:lnTo>
                    <a:pt x="617" y="73"/>
                  </a:lnTo>
                  <a:lnTo>
                    <a:pt x="621" y="64"/>
                  </a:lnTo>
                  <a:lnTo>
                    <a:pt x="627" y="66"/>
                  </a:lnTo>
                  <a:close/>
                </a:path>
              </a:pathLst>
            </a:custGeom>
            <a:solidFill>
              <a:srgbClr val="C195DB"/>
            </a:solidFill>
            <a:ln w="9525">
              <a:noFill/>
              <a:round/>
              <a:headEnd/>
              <a:tailEnd/>
            </a:ln>
          </p:spPr>
          <p:txBody>
            <a:bodyPr/>
            <a:lstStyle/>
            <a:p>
              <a:endParaRPr lang="ru-RU"/>
            </a:p>
          </p:txBody>
        </p:sp>
        <p:sp>
          <p:nvSpPr>
            <p:cNvPr id="23374" name="Freeform 2247"/>
            <p:cNvSpPr>
              <a:spLocks/>
            </p:cNvSpPr>
            <p:nvPr/>
          </p:nvSpPr>
          <p:spPr bwMode="auto">
            <a:xfrm>
              <a:off x="4665" y="2400"/>
              <a:ext cx="7" cy="2"/>
            </a:xfrm>
            <a:custGeom>
              <a:avLst/>
              <a:gdLst>
                <a:gd name="T0" fmla="*/ 7 w 7"/>
                <a:gd name="T1" fmla="*/ 2 h 2"/>
                <a:gd name="T2" fmla="*/ 0 w 7"/>
                <a:gd name="T3" fmla="*/ 0 h 2"/>
                <a:gd name="T4" fmla="*/ 0 w 7"/>
                <a:gd name="T5" fmla="*/ 2 h 2"/>
                <a:gd name="T6" fmla="*/ 7 w 7"/>
                <a:gd name="T7" fmla="*/ 2 h 2"/>
                <a:gd name="T8" fmla="*/ 0 60000 65536"/>
                <a:gd name="T9" fmla="*/ 0 60000 65536"/>
                <a:gd name="T10" fmla="*/ 0 60000 65536"/>
                <a:gd name="T11" fmla="*/ 0 60000 65536"/>
                <a:gd name="T12" fmla="*/ 0 w 7"/>
                <a:gd name="T13" fmla="*/ 0 h 2"/>
                <a:gd name="T14" fmla="*/ 7 w 7"/>
                <a:gd name="T15" fmla="*/ 2 h 2"/>
              </a:gdLst>
              <a:ahLst/>
              <a:cxnLst>
                <a:cxn ang="T8">
                  <a:pos x="T0" y="T1"/>
                </a:cxn>
                <a:cxn ang="T9">
                  <a:pos x="T2" y="T3"/>
                </a:cxn>
                <a:cxn ang="T10">
                  <a:pos x="T4" y="T5"/>
                </a:cxn>
                <a:cxn ang="T11">
                  <a:pos x="T6" y="T7"/>
                </a:cxn>
              </a:cxnLst>
              <a:rect l="T12" t="T13" r="T14" b="T15"/>
              <a:pathLst>
                <a:path w="7" h="2">
                  <a:moveTo>
                    <a:pt x="7" y="2"/>
                  </a:moveTo>
                  <a:lnTo>
                    <a:pt x="0" y="0"/>
                  </a:lnTo>
                  <a:lnTo>
                    <a:pt x="0" y="2"/>
                  </a:lnTo>
                  <a:lnTo>
                    <a:pt x="7" y="2"/>
                  </a:lnTo>
                  <a:close/>
                </a:path>
              </a:pathLst>
            </a:custGeom>
            <a:solidFill>
              <a:srgbClr val="C195DB"/>
            </a:solidFill>
            <a:ln w="9525">
              <a:noFill/>
              <a:round/>
              <a:headEnd/>
              <a:tailEnd/>
            </a:ln>
          </p:spPr>
          <p:txBody>
            <a:bodyPr/>
            <a:lstStyle/>
            <a:p>
              <a:endParaRPr lang="ru-RU"/>
            </a:p>
          </p:txBody>
        </p:sp>
        <p:sp>
          <p:nvSpPr>
            <p:cNvPr id="23375" name="Freeform 2248"/>
            <p:cNvSpPr>
              <a:spLocks/>
            </p:cNvSpPr>
            <p:nvPr/>
          </p:nvSpPr>
          <p:spPr bwMode="auto">
            <a:xfrm>
              <a:off x="4045" y="2338"/>
              <a:ext cx="2" cy="5"/>
            </a:xfrm>
            <a:custGeom>
              <a:avLst/>
              <a:gdLst>
                <a:gd name="T0" fmla="*/ 0 w 2"/>
                <a:gd name="T1" fmla="*/ 5 h 5"/>
                <a:gd name="T2" fmla="*/ 0 w 2"/>
                <a:gd name="T3" fmla="*/ 0 h 5"/>
                <a:gd name="T4" fmla="*/ 0 w 2"/>
                <a:gd name="T5" fmla="*/ 3 h 5"/>
                <a:gd name="T6" fmla="*/ 2 w 2"/>
                <a:gd name="T7" fmla="*/ 0 h 5"/>
                <a:gd name="T8" fmla="*/ 0 w 2"/>
                <a:gd name="T9" fmla="*/ 5 h 5"/>
                <a:gd name="T10" fmla="*/ 0 60000 65536"/>
                <a:gd name="T11" fmla="*/ 0 60000 65536"/>
                <a:gd name="T12" fmla="*/ 0 60000 65536"/>
                <a:gd name="T13" fmla="*/ 0 60000 65536"/>
                <a:gd name="T14" fmla="*/ 0 60000 65536"/>
                <a:gd name="T15" fmla="*/ 0 w 2"/>
                <a:gd name="T16" fmla="*/ 0 h 5"/>
                <a:gd name="T17" fmla="*/ 2 w 2"/>
                <a:gd name="T18" fmla="*/ 5 h 5"/>
              </a:gdLst>
              <a:ahLst/>
              <a:cxnLst>
                <a:cxn ang="T10">
                  <a:pos x="T0" y="T1"/>
                </a:cxn>
                <a:cxn ang="T11">
                  <a:pos x="T2" y="T3"/>
                </a:cxn>
                <a:cxn ang="T12">
                  <a:pos x="T4" y="T5"/>
                </a:cxn>
                <a:cxn ang="T13">
                  <a:pos x="T6" y="T7"/>
                </a:cxn>
                <a:cxn ang="T14">
                  <a:pos x="T8" y="T9"/>
                </a:cxn>
              </a:cxnLst>
              <a:rect l="T15" t="T16" r="T17" b="T18"/>
              <a:pathLst>
                <a:path w="2" h="5">
                  <a:moveTo>
                    <a:pt x="0" y="5"/>
                  </a:moveTo>
                  <a:lnTo>
                    <a:pt x="0" y="0"/>
                  </a:lnTo>
                  <a:lnTo>
                    <a:pt x="0" y="3"/>
                  </a:lnTo>
                  <a:lnTo>
                    <a:pt x="2" y="0"/>
                  </a:lnTo>
                  <a:lnTo>
                    <a:pt x="0" y="5"/>
                  </a:lnTo>
                  <a:close/>
                </a:path>
              </a:pathLst>
            </a:custGeom>
            <a:solidFill>
              <a:srgbClr val="C195DB"/>
            </a:solidFill>
            <a:ln w="9525">
              <a:noFill/>
              <a:round/>
              <a:headEnd/>
              <a:tailEnd/>
            </a:ln>
          </p:spPr>
          <p:txBody>
            <a:bodyPr/>
            <a:lstStyle/>
            <a:p>
              <a:endParaRPr lang="ru-RU"/>
            </a:p>
          </p:txBody>
        </p:sp>
        <p:sp>
          <p:nvSpPr>
            <p:cNvPr id="23376" name="Freeform 2249"/>
            <p:cNvSpPr>
              <a:spLocks/>
            </p:cNvSpPr>
            <p:nvPr/>
          </p:nvSpPr>
          <p:spPr bwMode="auto">
            <a:xfrm>
              <a:off x="4051" y="2268"/>
              <a:ext cx="65" cy="59"/>
            </a:xfrm>
            <a:custGeom>
              <a:avLst/>
              <a:gdLst>
                <a:gd name="T0" fmla="*/ 7 w 65"/>
                <a:gd name="T1" fmla="*/ 0 h 59"/>
                <a:gd name="T2" fmla="*/ 7 w 65"/>
                <a:gd name="T3" fmla="*/ 10 h 59"/>
                <a:gd name="T4" fmla="*/ 11 w 65"/>
                <a:gd name="T5" fmla="*/ 29 h 59"/>
                <a:gd name="T6" fmla="*/ 18 w 65"/>
                <a:gd name="T7" fmla="*/ 38 h 59"/>
                <a:gd name="T8" fmla="*/ 28 w 65"/>
                <a:gd name="T9" fmla="*/ 46 h 59"/>
                <a:gd name="T10" fmla="*/ 44 w 65"/>
                <a:gd name="T11" fmla="*/ 52 h 59"/>
                <a:gd name="T12" fmla="*/ 65 w 65"/>
                <a:gd name="T13" fmla="*/ 55 h 59"/>
                <a:gd name="T14" fmla="*/ 65 w 65"/>
                <a:gd name="T15" fmla="*/ 59 h 59"/>
                <a:gd name="T16" fmla="*/ 41 w 65"/>
                <a:gd name="T17" fmla="*/ 57 h 59"/>
                <a:gd name="T18" fmla="*/ 24 w 65"/>
                <a:gd name="T19" fmla="*/ 50 h 59"/>
                <a:gd name="T20" fmla="*/ 13 w 65"/>
                <a:gd name="T21" fmla="*/ 42 h 59"/>
                <a:gd name="T22" fmla="*/ 5 w 65"/>
                <a:gd name="T23" fmla="*/ 31 h 59"/>
                <a:gd name="T24" fmla="*/ 0 w 65"/>
                <a:gd name="T25" fmla="*/ 10 h 59"/>
                <a:gd name="T26" fmla="*/ 0 w 65"/>
                <a:gd name="T27" fmla="*/ 0 h 59"/>
                <a:gd name="T28" fmla="*/ 7 w 65"/>
                <a:gd name="T29" fmla="*/ 0 h 5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5"/>
                <a:gd name="T46" fmla="*/ 0 h 59"/>
                <a:gd name="T47" fmla="*/ 65 w 65"/>
                <a:gd name="T48" fmla="*/ 59 h 5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5" h="59">
                  <a:moveTo>
                    <a:pt x="7" y="0"/>
                  </a:moveTo>
                  <a:lnTo>
                    <a:pt x="7" y="10"/>
                  </a:lnTo>
                  <a:lnTo>
                    <a:pt x="11" y="29"/>
                  </a:lnTo>
                  <a:lnTo>
                    <a:pt x="18" y="38"/>
                  </a:lnTo>
                  <a:lnTo>
                    <a:pt x="28" y="46"/>
                  </a:lnTo>
                  <a:lnTo>
                    <a:pt x="44" y="52"/>
                  </a:lnTo>
                  <a:lnTo>
                    <a:pt x="65" y="55"/>
                  </a:lnTo>
                  <a:lnTo>
                    <a:pt x="65" y="59"/>
                  </a:lnTo>
                  <a:lnTo>
                    <a:pt x="41" y="57"/>
                  </a:lnTo>
                  <a:lnTo>
                    <a:pt x="24" y="50"/>
                  </a:lnTo>
                  <a:lnTo>
                    <a:pt x="13" y="42"/>
                  </a:lnTo>
                  <a:lnTo>
                    <a:pt x="5" y="31"/>
                  </a:lnTo>
                  <a:lnTo>
                    <a:pt x="0" y="10"/>
                  </a:lnTo>
                  <a:lnTo>
                    <a:pt x="0" y="0"/>
                  </a:lnTo>
                  <a:lnTo>
                    <a:pt x="7" y="0"/>
                  </a:lnTo>
                  <a:close/>
                </a:path>
              </a:pathLst>
            </a:custGeom>
            <a:solidFill>
              <a:srgbClr val="C195DB"/>
            </a:solidFill>
            <a:ln w="9525">
              <a:noFill/>
              <a:round/>
              <a:headEnd/>
              <a:tailEnd/>
            </a:ln>
          </p:spPr>
          <p:txBody>
            <a:bodyPr/>
            <a:lstStyle/>
            <a:p>
              <a:endParaRPr lang="ru-RU"/>
            </a:p>
          </p:txBody>
        </p:sp>
        <p:sp>
          <p:nvSpPr>
            <p:cNvPr id="23377" name="Freeform 2250"/>
            <p:cNvSpPr>
              <a:spLocks/>
            </p:cNvSpPr>
            <p:nvPr/>
          </p:nvSpPr>
          <p:spPr bwMode="auto">
            <a:xfrm>
              <a:off x="4115" y="2321"/>
              <a:ext cx="557" cy="80"/>
            </a:xfrm>
            <a:custGeom>
              <a:avLst/>
              <a:gdLst>
                <a:gd name="T0" fmla="*/ 0 w 557"/>
                <a:gd name="T1" fmla="*/ 4 h 80"/>
                <a:gd name="T2" fmla="*/ 118 w 557"/>
                <a:gd name="T3" fmla="*/ 0 h 80"/>
                <a:gd name="T4" fmla="*/ 208 w 557"/>
                <a:gd name="T5" fmla="*/ 2 h 80"/>
                <a:gd name="T6" fmla="*/ 307 w 557"/>
                <a:gd name="T7" fmla="*/ 5 h 80"/>
                <a:gd name="T8" fmla="*/ 402 w 557"/>
                <a:gd name="T9" fmla="*/ 12 h 80"/>
                <a:gd name="T10" fmla="*/ 446 w 557"/>
                <a:gd name="T11" fmla="*/ 18 h 80"/>
                <a:gd name="T12" fmla="*/ 483 w 557"/>
                <a:gd name="T13" fmla="*/ 25 h 80"/>
                <a:gd name="T14" fmla="*/ 514 w 557"/>
                <a:gd name="T15" fmla="*/ 35 h 80"/>
                <a:gd name="T16" fmla="*/ 536 w 557"/>
                <a:gd name="T17" fmla="*/ 46 h 80"/>
                <a:gd name="T18" fmla="*/ 551 w 557"/>
                <a:gd name="T19" fmla="*/ 61 h 80"/>
                <a:gd name="T20" fmla="*/ 555 w 557"/>
                <a:gd name="T21" fmla="*/ 72 h 80"/>
                <a:gd name="T22" fmla="*/ 557 w 557"/>
                <a:gd name="T23" fmla="*/ 80 h 80"/>
                <a:gd name="T24" fmla="*/ 551 w 557"/>
                <a:gd name="T25" fmla="*/ 80 h 80"/>
                <a:gd name="T26" fmla="*/ 549 w 557"/>
                <a:gd name="T27" fmla="*/ 72 h 80"/>
                <a:gd name="T28" fmla="*/ 546 w 557"/>
                <a:gd name="T29" fmla="*/ 65 h 80"/>
                <a:gd name="T30" fmla="*/ 532 w 557"/>
                <a:gd name="T31" fmla="*/ 52 h 80"/>
                <a:gd name="T32" fmla="*/ 510 w 557"/>
                <a:gd name="T33" fmla="*/ 39 h 80"/>
                <a:gd name="T34" fmla="*/ 480 w 557"/>
                <a:gd name="T35" fmla="*/ 30 h 80"/>
                <a:gd name="T36" fmla="*/ 443 w 557"/>
                <a:gd name="T37" fmla="*/ 23 h 80"/>
                <a:gd name="T38" fmla="*/ 402 w 557"/>
                <a:gd name="T39" fmla="*/ 16 h 80"/>
                <a:gd name="T40" fmla="*/ 307 w 557"/>
                <a:gd name="T41" fmla="*/ 9 h 80"/>
                <a:gd name="T42" fmla="*/ 208 w 557"/>
                <a:gd name="T43" fmla="*/ 7 h 80"/>
                <a:gd name="T44" fmla="*/ 118 w 557"/>
                <a:gd name="T45" fmla="*/ 7 h 80"/>
                <a:gd name="T46" fmla="*/ 1 w 557"/>
                <a:gd name="T47" fmla="*/ 8 h 80"/>
                <a:gd name="T48" fmla="*/ 0 w 557"/>
                <a:gd name="T49" fmla="*/ 4 h 8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57"/>
                <a:gd name="T76" fmla="*/ 0 h 80"/>
                <a:gd name="T77" fmla="*/ 557 w 557"/>
                <a:gd name="T78" fmla="*/ 80 h 8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57" h="80">
                  <a:moveTo>
                    <a:pt x="0" y="4"/>
                  </a:moveTo>
                  <a:lnTo>
                    <a:pt x="118" y="0"/>
                  </a:lnTo>
                  <a:lnTo>
                    <a:pt x="208" y="2"/>
                  </a:lnTo>
                  <a:lnTo>
                    <a:pt x="307" y="5"/>
                  </a:lnTo>
                  <a:lnTo>
                    <a:pt x="402" y="12"/>
                  </a:lnTo>
                  <a:lnTo>
                    <a:pt x="446" y="18"/>
                  </a:lnTo>
                  <a:lnTo>
                    <a:pt x="483" y="25"/>
                  </a:lnTo>
                  <a:lnTo>
                    <a:pt x="514" y="35"/>
                  </a:lnTo>
                  <a:lnTo>
                    <a:pt x="536" y="46"/>
                  </a:lnTo>
                  <a:lnTo>
                    <a:pt x="551" y="61"/>
                  </a:lnTo>
                  <a:lnTo>
                    <a:pt x="555" y="72"/>
                  </a:lnTo>
                  <a:lnTo>
                    <a:pt x="557" y="80"/>
                  </a:lnTo>
                  <a:lnTo>
                    <a:pt x="551" y="80"/>
                  </a:lnTo>
                  <a:lnTo>
                    <a:pt x="549" y="72"/>
                  </a:lnTo>
                  <a:lnTo>
                    <a:pt x="546" y="65"/>
                  </a:lnTo>
                  <a:lnTo>
                    <a:pt x="532" y="52"/>
                  </a:lnTo>
                  <a:lnTo>
                    <a:pt x="510" y="39"/>
                  </a:lnTo>
                  <a:lnTo>
                    <a:pt x="480" y="30"/>
                  </a:lnTo>
                  <a:lnTo>
                    <a:pt x="443" y="23"/>
                  </a:lnTo>
                  <a:lnTo>
                    <a:pt x="402" y="16"/>
                  </a:lnTo>
                  <a:lnTo>
                    <a:pt x="307" y="9"/>
                  </a:lnTo>
                  <a:lnTo>
                    <a:pt x="208" y="7"/>
                  </a:lnTo>
                  <a:lnTo>
                    <a:pt x="118" y="7"/>
                  </a:lnTo>
                  <a:lnTo>
                    <a:pt x="1" y="8"/>
                  </a:lnTo>
                  <a:lnTo>
                    <a:pt x="0" y="4"/>
                  </a:lnTo>
                  <a:close/>
                </a:path>
              </a:pathLst>
            </a:custGeom>
            <a:solidFill>
              <a:srgbClr val="C195DB"/>
            </a:solidFill>
            <a:ln w="9525">
              <a:noFill/>
              <a:round/>
              <a:headEnd/>
              <a:tailEnd/>
            </a:ln>
          </p:spPr>
          <p:txBody>
            <a:bodyPr/>
            <a:lstStyle/>
            <a:p>
              <a:endParaRPr lang="ru-RU"/>
            </a:p>
          </p:txBody>
        </p:sp>
        <p:sp>
          <p:nvSpPr>
            <p:cNvPr id="23378" name="Freeform 2251"/>
            <p:cNvSpPr>
              <a:spLocks/>
            </p:cNvSpPr>
            <p:nvPr/>
          </p:nvSpPr>
          <p:spPr bwMode="auto">
            <a:xfrm>
              <a:off x="4116" y="2322"/>
              <a:ext cx="1" cy="5"/>
            </a:xfrm>
            <a:custGeom>
              <a:avLst/>
              <a:gdLst>
                <a:gd name="T0" fmla="*/ 0 w 1"/>
                <a:gd name="T1" fmla="*/ 5 h 5"/>
                <a:gd name="T2" fmla="*/ 0 w 1"/>
                <a:gd name="T3" fmla="*/ 0 h 5"/>
                <a:gd name="T4" fmla="*/ 0 w 1"/>
                <a:gd name="T5" fmla="*/ 5 h 5"/>
                <a:gd name="T6" fmla="*/ 0 60000 65536"/>
                <a:gd name="T7" fmla="*/ 0 60000 65536"/>
                <a:gd name="T8" fmla="*/ 0 60000 65536"/>
                <a:gd name="T9" fmla="*/ 0 w 1"/>
                <a:gd name="T10" fmla="*/ 0 h 5"/>
                <a:gd name="T11" fmla="*/ 1 w 1"/>
                <a:gd name="T12" fmla="*/ 5 h 5"/>
              </a:gdLst>
              <a:ahLst/>
              <a:cxnLst>
                <a:cxn ang="T6">
                  <a:pos x="T0" y="T1"/>
                </a:cxn>
                <a:cxn ang="T7">
                  <a:pos x="T2" y="T3"/>
                </a:cxn>
                <a:cxn ang="T8">
                  <a:pos x="T4" y="T5"/>
                </a:cxn>
              </a:cxnLst>
              <a:rect l="T9" t="T10" r="T11" b="T12"/>
              <a:pathLst>
                <a:path w="1" h="5">
                  <a:moveTo>
                    <a:pt x="0" y="5"/>
                  </a:moveTo>
                  <a:lnTo>
                    <a:pt x="0" y="0"/>
                  </a:lnTo>
                  <a:lnTo>
                    <a:pt x="0" y="5"/>
                  </a:lnTo>
                  <a:close/>
                </a:path>
              </a:pathLst>
            </a:custGeom>
            <a:solidFill>
              <a:srgbClr val="C195DB"/>
            </a:solidFill>
            <a:ln w="9525">
              <a:noFill/>
              <a:round/>
              <a:headEnd/>
              <a:tailEnd/>
            </a:ln>
          </p:spPr>
          <p:txBody>
            <a:bodyPr/>
            <a:lstStyle/>
            <a:p>
              <a:endParaRPr lang="ru-RU"/>
            </a:p>
          </p:txBody>
        </p:sp>
        <p:sp>
          <p:nvSpPr>
            <p:cNvPr id="23379" name="Freeform 2252"/>
            <p:cNvSpPr>
              <a:spLocks/>
            </p:cNvSpPr>
            <p:nvPr/>
          </p:nvSpPr>
          <p:spPr bwMode="auto">
            <a:xfrm>
              <a:off x="4112" y="2362"/>
              <a:ext cx="560" cy="80"/>
            </a:xfrm>
            <a:custGeom>
              <a:avLst/>
              <a:gdLst>
                <a:gd name="T0" fmla="*/ 560 w 560"/>
                <a:gd name="T1" fmla="*/ 40 h 80"/>
                <a:gd name="T2" fmla="*/ 557 w 560"/>
                <a:gd name="T3" fmla="*/ 48 h 80"/>
                <a:gd name="T4" fmla="*/ 551 w 560"/>
                <a:gd name="T5" fmla="*/ 58 h 80"/>
                <a:gd name="T6" fmla="*/ 532 w 560"/>
                <a:gd name="T7" fmla="*/ 71 h 80"/>
                <a:gd name="T8" fmla="*/ 506 w 560"/>
                <a:gd name="T9" fmla="*/ 77 h 80"/>
                <a:gd name="T10" fmla="*/ 474 w 560"/>
                <a:gd name="T11" fmla="*/ 80 h 80"/>
                <a:gd name="T12" fmla="*/ 434 w 560"/>
                <a:gd name="T13" fmla="*/ 80 h 80"/>
                <a:gd name="T14" fmla="*/ 389 w 560"/>
                <a:gd name="T15" fmla="*/ 79 h 80"/>
                <a:gd name="T16" fmla="*/ 295 w 560"/>
                <a:gd name="T17" fmla="*/ 66 h 80"/>
                <a:gd name="T18" fmla="*/ 197 w 560"/>
                <a:gd name="T19" fmla="*/ 49 h 80"/>
                <a:gd name="T20" fmla="*/ 108 w 560"/>
                <a:gd name="T21" fmla="*/ 32 h 80"/>
                <a:gd name="T22" fmla="*/ 0 w 560"/>
                <a:gd name="T23" fmla="*/ 6 h 80"/>
                <a:gd name="T24" fmla="*/ 0 w 560"/>
                <a:gd name="T25" fmla="*/ 0 h 80"/>
                <a:gd name="T26" fmla="*/ 108 w 560"/>
                <a:gd name="T27" fmla="*/ 25 h 80"/>
                <a:gd name="T28" fmla="*/ 197 w 560"/>
                <a:gd name="T29" fmla="*/ 43 h 80"/>
                <a:gd name="T30" fmla="*/ 295 w 560"/>
                <a:gd name="T31" fmla="*/ 60 h 80"/>
                <a:gd name="T32" fmla="*/ 389 w 560"/>
                <a:gd name="T33" fmla="*/ 73 h 80"/>
                <a:gd name="T34" fmla="*/ 434 w 560"/>
                <a:gd name="T35" fmla="*/ 74 h 80"/>
                <a:gd name="T36" fmla="*/ 474 w 560"/>
                <a:gd name="T37" fmla="*/ 73 h 80"/>
                <a:gd name="T38" fmla="*/ 505 w 560"/>
                <a:gd name="T39" fmla="*/ 71 h 80"/>
                <a:gd name="T40" fmla="*/ 530 w 560"/>
                <a:gd name="T41" fmla="*/ 64 h 80"/>
                <a:gd name="T42" fmla="*/ 547 w 560"/>
                <a:gd name="T43" fmla="*/ 52 h 80"/>
                <a:gd name="T44" fmla="*/ 551 w 560"/>
                <a:gd name="T45" fmla="*/ 46 h 80"/>
                <a:gd name="T46" fmla="*/ 554 w 560"/>
                <a:gd name="T47" fmla="*/ 39 h 80"/>
                <a:gd name="T48" fmla="*/ 560 w 560"/>
                <a:gd name="T49" fmla="*/ 40 h 8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60"/>
                <a:gd name="T76" fmla="*/ 0 h 80"/>
                <a:gd name="T77" fmla="*/ 560 w 560"/>
                <a:gd name="T78" fmla="*/ 80 h 8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60" h="80">
                  <a:moveTo>
                    <a:pt x="560" y="40"/>
                  </a:moveTo>
                  <a:lnTo>
                    <a:pt x="557" y="48"/>
                  </a:lnTo>
                  <a:lnTo>
                    <a:pt x="551" y="58"/>
                  </a:lnTo>
                  <a:lnTo>
                    <a:pt x="532" y="71"/>
                  </a:lnTo>
                  <a:lnTo>
                    <a:pt x="506" y="77"/>
                  </a:lnTo>
                  <a:lnTo>
                    <a:pt x="474" y="80"/>
                  </a:lnTo>
                  <a:lnTo>
                    <a:pt x="434" y="80"/>
                  </a:lnTo>
                  <a:lnTo>
                    <a:pt x="389" y="79"/>
                  </a:lnTo>
                  <a:lnTo>
                    <a:pt x="295" y="66"/>
                  </a:lnTo>
                  <a:lnTo>
                    <a:pt x="197" y="49"/>
                  </a:lnTo>
                  <a:lnTo>
                    <a:pt x="108" y="32"/>
                  </a:lnTo>
                  <a:lnTo>
                    <a:pt x="0" y="6"/>
                  </a:lnTo>
                  <a:lnTo>
                    <a:pt x="0" y="0"/>
                  </a:lnTo>
                  <a:lnTo>
                    <a:pt x="108" y="25"/>
                  </a:lnTo>
                  <a:lnTo>
                    <a:pt x="197" y="43"/>
                  </a:lnTo>
                  <a:lnTo>
                    <a:pt x="295" y="60"/>
                  </a:lnTo>
                  <a:lnTo>
                    <a:pt x="389" y="73"/>
                  </a:lnTo>
                  <a:lnTo>
                    <a:pt x="434" y="74"/>
                  </a:lnTo>
                  <a:lnTo>
                    <a:pt x="474" y="73"/>
                  </a:lnTo>
                  <a:lnTo>
                    <a:pt x="505" y="71"/>
                  </a:lnTo>
                  <a:lnTo>
                    <a:pt x="530" y="64"/>
                  </a:lnTo>
                  <a:lnTo>
                    <a:pt x="547" y="52"/>
                  </a:lnTo>
                  <a:lnTo>
                    <a:pt x="551" y="46"/>
                  </a:lnTo>
                  <a:lnTo>
                    <a:pt x="554" y="39"/>
                  </a:lnTo>
                  <a:lnTo>
                    <a:pt x="560" y="40"/>
                  </a:lnTo>
                  <a:close/>
                </a:path>
              </a:pathLst>
            </a:custGeom>
            <a:solidFill>
              <a:srgbClr val="C195DB"/>
            </a:solidFill>
            <a:ln w="9525">
              <a:noFill/>
              <a:round/>
              <a:headEnd/>
              <a:tailEnd/>
            </a:ln>
          </p:spPr>
          <p:txBody>
            <a:bodyPr/>
            <a:lstStyle/>
            <a:p>
              <a:endParaRPr lang="ru-RU"/>
            </a:p>
          </p:txBody>
        </p:sp>
        <p:sp>
          <p:nvSpPr>
            <p:cNvPr id="23380" name="Freeform 2253"/>
            <p:cNvSpPr>
              <a:spLocks/>
            </p:cNvSpPr>
            <p:nvPr/>
          </p:nvSpPr>
          <p:spPr bwMode="auto">
            <a:xfrm>
              <a:off x="4665" y="2400"/>
              <a:ext cx="7" cy="2"/>
            </a:xfrm>
            <a:custGeom>
              <a:avLst/>
              <a:gdLst>
                <a:gd name="T0" fmla="*/ 7 w 7"/>
                <a:gd name="T1" fmla="*/ 2 h 2"/>
                <a:gd name="T2" fmla="*/ 0 w 7"/>
                <a:gd name="T3" fmla="*/ 0 h 2"/>
                <a:gd name="T4" fmla="*/ 0 w 7"/>
                <a:gd name="T5" fmla="*/ 2 h 2"/>
                <a:gd name="T6" fmla="*/ 7 w 7"/>
                <a:gd name="T7" fmla="*/ 2 h 2"/>
                <a:gd name="T8" fmla="*/ 0 60000 65536"/>
                <a:gd name="T9" fmla="*/ 0 60000 65536"/>
                <a:gd name="T10" fmla="*/ 0 60000 65536"/>
                <a:gd name="T11" fmla="*/ 0 60000 65536"/>
                <a:gd name="T12" fmla="*/ 0 w 7"/>
                <a:gd name="T13" fmla="*/ 0 h 2"/>
                <a:gd name="T14" fmla="*/ 7 w 7"/>
                <a:gd name="T15" fmla="*/ 2 h 2"/>
              </a:gdLst>
              <a:ahLst/>
              <a:cxnLst>
                <a:cxn ang="T8">
                  <a:pos x="T0" y="T1"/>
                </a:cxn>
                <a:cxn ang="T9">
                  <a:pos x="T2" y="T3"/>
                </a:cxn>
                <a:cxn ang="T10">
                  <a:pos x="T4" y="T5"/>
                </a:cxn>
                <a:cxn ang="T11">
                  <a:pos x="T6" y="T7"/>
                </a:cxn>
              </a:cxnLst>
              <a:rect l="T12" t="T13" r="T14" b="T15"/>
              <a:pathLst>
                <a:path w="7" h="2">
                  <a:moveTo>
                    <a:pt x="7" y="2"/>
                  </a:moveTo>
                  <a:lnTo>
                    <a:pt x="0" y="0"/>
                  </a:lnTo>
                  <a:lnTo>
                    <a:pt x="0" y="2"/>
                  </a:lnTo>
                  <a:lnTo>
                    <a:pt x="7" y="2"/>
                  </a:lnTo>
                  <a:close/>
                </a:path>
              </a:pathLst>
            </a:custGeom>
            <a:solidFill>
              <a:srgbClr val="C195DB"/>
            </a:solidFill>
            <a:ln w="9525">
              <a:noFill/>
              <a:round/>
              <a:headEnd/>
              <a:tailEnd/>
            </a:ln>
          </p:spPr>
          <p:txBody>
            <a:bodyPr/>
            <a:lstStyle/>
            <a:p>
              <a:endParaRPr lang="ru-RU"/>
            </a:p>
          </p:txBody>
        </p:sp>
        <p:sp>
          <p:nvSpPr>
            <p:cNvPr id="23381" name="Freeform 2254"/>
            <p:cNvSpPr>
              <a:spLocks/>
            </p:cNvSpPr>
            <p:nvPr/>
          </p:nvSpPr>
          <p:spPr bwMode="auto">
            <a:xfrm>
              <a:off x="4036" y="2361"/>
              <a:ext cx="78" cy="49"/>
            </a:xfrm>
            <a:custGeom>
              <a:avLst/>
              <a:gdLst>
                <a:gd name="T0" fmla="*/ 78 w 78"/>
                <a:gd name="T1" fmla="*/ 8 h 49"/>
                <a:gd name="T2" fmla="*/ 66 w 78"/>
                <a:gd name="T3" fmla="*/ 6 h 49"/>
                <a:gd name="T4" fmla="*/ 55 w 78"/>
                <a:gd name="T5" fmla="*/ 6 h 49"/>
                <a:gd name="T6" fmla="*/ 37 w 78"/>
                <a:gd name="T7" fmla="*/ 10 h 49"/>
                <a:gd name="T8" fmla="*/ 26 w 78"/>
                <a:gd name="T9" fmla="*/ 15 h 49"/>
                <a:gd name="T10" fmla="*/ 18 w 78"/>
                <a:gd name="T11" fmla="*/ 24 h 49"/>
                <a:gd name="T12" fmla="*/ 10 w 78"/>
                <a:gd name="T13" fmla="*/ 40 h 49"/>
                <a:gd name="T14" fmla="*/ 7 w 78"/>
                <a:gd name="T15" fmla="*/ 49 h 49"/>
                <a:gd name="T16" fmla="*/ 0 w 78"/>
                <a:gd name="T17" fmla="*/ 48 h 49"/>
                <a:gd name="T18" fmla="*/ 4 w 78"/>
                <a:gd name="T19" fmla="*/ 38 h 49"/>
                <a:gd name="T20" fmla="*/ 14 w 78"/>
                <a:gd name="T21" fmla="*/ 19 h 49"/>
                <a:gd name="T22" fmla="*/ 22 w 78"/>
                <a:gd name="T23" fmla="*/ 10 h 49"/>
                <a:gd name="T24" fmla="*/ 36 w 78"/>
                <a:gd name="T25" fmla="*/ 4 h 49"/>
                <a:gd name="T26" fmla="*/ 55 w 78"/>
                <a:gd name="T27" fmla="*/ 0 h 49"/>
                <a:gd name="T28" fmla="*/ 66 w 78"/>
                <a:gd name="T29" fmla="*/ 0 h 49"/>
                <a:gd name="T30" fmla="*/ 78 w 78"/>
                <a:gd name="T31" fmla="*/ 2 h 49"/>
                <a:gd name="T32" fmla="*/ 78 w 78"/>
                <a:gd name="T33" fmla="*/ 8 h 4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8"/>
                <a:gd name="T52" fmla="*/ 0 h 49"/>
                <a:gd name="T53" fmla="*/ 78 w 78"/>
                <a:gd name="T54" fmla="*/ 49 h 4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8" h="49">
                  <a:moveTo>
                    <a:pt x="78" y="8"/>
                  </a:moveTo>
                  <a:lnTo>
                    <a:pt x="66" y="6"/>
                  </a:lnTo>
                  <a:lnTo>
                    <a:pt x="55" y="6"/>
                  </a:lnTo>
                  <a:lnTo>
                    <a:pt x="37" y="10"/>
                  </a:lnTo>
                  <a:lnTo>
                    <a:pt x="26" y="15"/>
                  </a:lnTo>
                  <a:lnTo>
                    <a:pt x="18" y="24"/>
                  </a:lnTo>
                  <a:lnTo>
                    <a:pt x="10" y="40"/>
                  </a:lnTo>
                  <a:lnTo>
                    <a:pt x="7" y="49"/>
                  </a:lnTo>
                  <a:lnTo>
                    <a:pt x="0" y="48"/>
                  </a:lnTo>
                  <a:lnTo>
                    <a:pt x="4" y="38"/>
                  </a:lnTo>
                  <a:lnTo>
                    <a:pt x="14" y="19"/>
                  </a:lnTo>
                  <a:lnTo>
                    <a:pt x="22" y="10"/>
                  </a:lnTo>
                  <a:lnTo>
                    <a:pt x="36" y="4"/>
                  </a:lnTo>
                  <a:lnTo>
                    <a:pt x="55" y="0"/>
                  </a:lnTo>
                  <a:lnTo>
                    <a:pt x="66" y="0"/>
                  </a:lnTo>
                  <a:lnTo>
                    <a:pt x="78" y="2"/>
                  </a:lnTo>
                  <a:lnTo>
                    <a:pt x="78" y="8"/>
                  </a:lnTo>
                  <a:close/>
                </a:path>
              </a:pathLst>
            </a:custGeom>
            <a:solidFill>
              <a:srgbClr val="C195DB"/>
            </a:solidFill>
            <a:ln w="9525">
              <a:noFill/>
              <a:round/>
              <a:headEnd/>
              <a:tailEnd/>
            </a:ln>
          </p:spPr>
          <p:txBody>
            <a:bodyPr/>
            <a:lstStyle/>
            <a:p>
              <a:endParaRPr lang="ru-RU"/>
            </a:p>
          </p:txBody>
        </p:sp>
        <p:sp>
          <p:nvSpPr>
            <p:cNvPr id="23382" name="Freeform 2255"/>
            <p:cNvSpPr>
              <a:spLocks/>
            </p:cNvSpPr>
            <p:nvPr/>
          </p:nvSpPr>
          <p:spPr bwMode="auto">
            <a:xfrm>
              <a:off x="4112" y="2361"/>
              <a:ext cx="1" cy="7"/>
            </a:xfrm>
            <a:custGeom>
              <a:avLst/>
              <a:gdLst>
                <a:gd name="T0" fmla="*/ 0 w 1"/>
                <a:gd name="T1" fmla="*/ 0 h 7"/>
                <a:gd name="T2" fmla="*/ 0 w 1"/>
                <a:gd name="T3" fmla="*/ 7 h 7"/>
                <a:gd name="T4" fmla="*/ 0 w 1"/>
                <a:gd name="T5" fmla="*/ 0 h 7"/>
                <a:gd name="T6" fmla="*/ 0 60000 65536"/>
                <a:gd name="T7" fmla="*/ 0 60000 65536"/>
                <a:gd name="T8" fmla="*/ 0 60000 65536"/>
                <a:gd name="T9" fmla="*/ 0 w 1"/>
                <a:gd name="T10" fmla="*/ 0 h 7"/>
                <a:gd name="T11" fmla="*/ 1 w 1"/>
                <a:gd name="T12" fmla="*/ 7 h 7"/>
              </a:gdLst>
              <a:ahLst/>
              <a:cxnLst>
                <a:cxn ang="T6">
                  <a:pos x="T0" y="T1"/>
                </a:cxn>
                <a:cxn ang="T7">
                  <a:pos x="T2" y="T3"/>
                </a:cxn>
                <a:cxn ang="T8">
                  <a:pos x="T4" y="T5"/>
                </a:cxn>
              </a:cxnLst>
              <a:rect l="T9" t="T10" r="T11" b="T12"/>
              <a:pathLst>
                <a:path w="1" h="7">
                  <a:moveTo>
                    <a:pt x="0" y="0"/>
                  </a:moveTo>
                  <a:lnTo>
                    <a:pt x="0" y="7"/>
                  </a:lnTo>
                  <a:lnTo>
                    <a:pt x="0" y="0"/>
                  </a:lnTo>
                  <a:close/>
                </a:path>
              </a:pathLst>
            </a:custGeom>
            <a:solidFill>
              <a:srgbClr val="C195DB"/>
            </a:solidFill>
            <a:ln w="9525">
              <a:noFill/>
              <a:round/>
              <a:headEnd/>
              <a:tailEnd/>
            </a:ln>
          </p:spPr>
          <p:txBody>
            <a:bodyPr/>
            <a:lstStyle/>
            <a:p>
              <a:endParaRPr lang="ru-RU"/>
            </a:p>
          </p:txBody>
        </p:sp>
        <p:sp>
          <p:nvSpPr>
            <p:cNvPr id="23383" name="Freeform 2256"/>
            <p:cNvSpPr>
              <a:spLocks/>
            </p:cNvSpPr>
            <p:nvPr/>
          </p:nvSpPr>
          <p:spPr bwMode="auto">
            <a:xfrm>
              <a:off x="3330" y="3255"/>
              <a:ext cx="87" cy="86"/>
            </a:xfrm>
            <a:custGeom>
              <a:avLst/>
              <a:gdLst>
                <a:gd name="T0" fmla="*/ 84 w 87"/>
                <a:gd name="T1" fmla="*/ 27 h 86"/>
                <a:gd name="T2" fmla="*/ 87 w 87"/>
                <a:gd name="T3" fmla="*/ 35 h 86"/>
                <a:gd name="T4" fmla="*/ 87 w 87"/>
                <a:gd name="T5" fmla="*/ 42 h 86"/>
                <a:gd name="T6" fmla="*/ 87 w 87"/>
                <a:gd name="T7" fmla="*/ 47 h 86"/>
                <a:gd name="T8" fmla="*/ 87 w 87"/>
                <a:gd name="T9" fmla="*/ 50 h 86"/>
                <a:gd name="T10" fmla="*/ 86 w 87"/>
                <a:gd name="T11" fmla="*/ 55 h 86"/>
                <a:gd name="T12" fmla="*/ 84 w 87"/>
                <a:gd name="T13" fmla="*/ 59 h 86"/>
                <a:gd name="T14" fmla="*/ 81 w 87"/>
                <a:gd name="T15" fmla="*/ 66 h 86"/>
                <a:gd name="T16" fmla="*/ 76 w 87"/>
                <a:gd name="T17" fmla="*/ 72 h 86"/>
                <a:gd name="T18" fmla="*/ 73 w 87"/>
                <a:gd name="T19" fmla="*/ 75 h 86"/>
                <a:gd name="T20" fmla="*/ 70 w 87"/>
                <a:gd name="T21" fmla="*/ 79 h 86"/>
                <a:gd name="T22" fmla="*/ 62 w 87"/>
                <a:gd name="T23" fmla="*/ 83 h 86"/>
                <a:gd name="T24" fmla="*/ 53 w 87"/>
                <a:gd name="T25" fmla="*/ 85 h 86"/>
                <a:gd name="T26" fmla="*/ 45 w 87"/>
                <a:gd name="T27" fmla="*/ 86 h 86"/>
                <a:gd name="T28" fmla="*/ 41 w 87"/>
                <a:gd name="T29" fmla="*/ 86 h 86"/>
                <a:gd name="T30" fmla="*/ 36 w 87"/>
                <a:gd name="T31" fmla="*/ 86 h 86"/>
                <a:gd name="T32" fmla="*/ 28 w 87"/>
                <a:gd name="T33" fmla="*/ 83 h 86"/>
                <a:gd name="T34" fmla="*/ 21 w 87"/>
                <a:gd name="T35" fmla="*/ 79 h 86"/>
                <a:gd name="T36" fmla="*/ 14 w 87"/>
                <a:gd name="T37" fmla="*/ 75 h 86"/>
                <a:gd name="T38" fmla="*/ 10 w 87"/>
                <a:gd name="T39" fmla="*/ 69 h 86"/>
                <a:gd name="T40" fmla="*/ 5 w 87"/>
                <a:gd name="T41" fmla="*/ 61 h 86"/>
                <a:gd name="T42" fmla="*/ 2 w 87"/>
                <a:gd name="T43" fmla="*/ 53 h 86"/>
                <a:gd name="T44" fmla="*/ 0 w 87"/>
                <a:gd name="T45" fmla="*/ 44 h 86"/>
                <a:gd name="T46" fmla="*/ 0 w 87"/>
                <a:gd name="T47" fmla="*/ 41 h 86"/>
                <a:gd name="T48" fmla="*/ 2 w 87"/>
                <a:gd name="T49" fmla="*/ 37 h 86"/>
                <a:gd name="T50" fmla="*/ 2 w 87"/>
                <a:gd name="T51" fmla="*/ 31 h 86"/>
                <a:gd name="T52" fmla="*/ 4 w 87"/>
                <a:gd name="T53" fmla="*/ 29 h 86"/>
                <a:gd name="T54" fmla="*/ 8 w 87"/>
                <a:gd name="T55" fmla="*/ 20 h 86"/>
                <a:gd name="T56" fmla="*/ 13 w 87"/>
                <a:gd name="T57" fmla="*/ 15 h 86"/>
                <a:gd name="T58" fmla="*/ 16 w 87"/>
                <a:gd name="T59" fmla="*/ 11 h 86"/>
                <a:gd name="T60" fmla="*/ 19 w 87"/>
                <a:gd name="T61" fmla="*/ 10 h 86"/>
                <a:gd name="T62" fmla="*/ 27 w 87"/>
                <a:gd name="T63" fmla="*/ 5 h 86"/>
                <a:gd name="T64" fmla="*/ 34 w 87"/>
                <a:gd name="T65" fmla="*/ 2 h 86"/>
                <a:gd name="T66" fmla="*/ 43 w 87"/>
                <a:gd name="T67" fmla="*/ 0 h 86"/>
                <a:gd name="T68" fmla="*/ 47 w 87"/>
                <a:gd name="T69" fmla="*/ 2 h 86"/>
                <a:gd name="T70" fmla="*/ 52 w 87"/>
                <a:gd name="T71" fmla="*/ 2 h 86"/>
                <a:gd name="T72" fmla="*/ 59 w 87"/>
                <a:gd name="T73" fmla="*/ 3 h 86"/>
                <a:gd name="T74" fmla="*/ 67 w 87"/>
                <a:gd name="T75" fmla="*/ 9 h 86"/>
                <a:gd name="T76" fmla="*/ 73 w 87"/>
                <a:gd name="T77" fmla="*/ 13 h 86"/>
                <a:gd name="T78" fmla="*/ 79 w 87"/>
                <a:gd name="T79" fmla="*/ 19 h 86"/>
                <a:gd name="T80" fmla="*/ 84 w 87"/>
                <a:gd name="T81" fmla="*/ 27 h 8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7"/>
                <a:gd name="T124" fmla="*/ 0 h 86"/>
                <a:gd name="T125" fmla="*/ 87 w 87"/>
                <a:gd name="T126" fmla="*/ 86 h 8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7" h="86">
                  <a:moveTo>
                    <a:pt x="84" y="27"/>
                  </a:moveTo>
                  <a:lnTo>
                    <a:pt x="87" y="35"/>
                  </a:lnTo>
                  <a:lnTo>
                    <a:pt x="87" y="42"/>
                  </a:lnTo>
                  <a:lnTo>
                    <a:pt x="87" y="47"/>
                  </a:lnTo>
                  <a:lnTo>
                    <a:pt x="87" y="50"/>
                  </a:lnTo>
                  <a:lnTo>
                    <a:pt x="86" y="55"/>
                  </a:lnTo>
                  <a:lnTo>
                    <a:pt x="84" y="59"/>
                  </a:lnTo>
                  <a:lnTo>
                    <a:pt x="81" y="66"/>
                  </a:lnTo>
                  <a:lnTo>
                    <a:pt x="76" y="72"/>
                  </a:lnTo>
                  <a:lnTo>
                    <a:pt x="73" y="75"/>
                  </a:lnTo>
                  <a:lnTo>
                    <a:pt x="70" y="79"/>
                  </a:lnTo>
                  <a:lnTo>
                    <a:pt x="62" y="83"/>
                  </a:lnTo>
                  <a:lnTo>
                    <a:pt x="53" y="85"/>
                  </a:lnTo>
                  <a:lnTo>
                    <a:pt x="45" y="86"/>
                  </a:lnTo>
                  <a:lnTo>
                    <a:pt x="41" y="86"/>
                  </a:lnTo>
                  <a:lnTo>
                    <a:pt x="36" y="86"/>
                  </a:lnTo>
                  <a:lnTo>
                    <a:pt x="28" y="83"/>
                  </a:lnTo>
                  <a:lnTo>
                    <a:pt x="21" y="79"/>
                  </a:lnTo>
                  <a:lnTo>
                    <a:pt x="14" y="75"/>
                  </a:lnTo>
                  <a:lnTo>
                    <a:pt x="10" y="69"/>
                  </a:lnTo>
                  <a:lnTo>
                    <a:pt x="5" y="61"/>
                  </a:lnTo>
                  <a:lnTo>
                    <a:pt x="2" y="53"/>
                  </a:lnTo>
                  <a:lnTo>
                    <a:pt x="0" y="44"/>
                  </a:lnTo>
                  <a:lnTo>
                    <a:pt x="0" y="41"/>
                  </a:lnTo>
                  <a:lnTo>
                    <a:pt x="2" y="37"/>
                  </a:lnTo>
                  <a:lnTo>
                    <a:pt x="2" y="31"/>
                  </a:lnTo>
                  <a:lnTo>
                    <a:pt x="4" y="29"/>
                  </a:lnTo>
                  <a:lnTo>
                    <a:pt x="8" y="20"/>
                  </a:lnTo>
                  <a:lnTo>
                    <a:pt x="13" y="15"/>
                  </a:lnTo>
                  <a:lnTo>
                    <a:pt x="16" y="11"/>
                  </a:lnTo>
                  <a:lnTo>
                    <a:pt x="19" y="10"/>
                  </a:lnTo>
                  <a:lnTo>
                    <a:pt x="27" y="5"/>
                  </a:lnTo>
                  <a:lnTo>
                    <a:pt x="34" y="2"/>
                  </a:lnTo>
                  <a:lnTo>
                    <a:pt x="43" y="0"/>
                  </a:lnTo>
                  <a:lnTo>
                    <a:pt x="47" y="2"/>
                  </a:lnTo>
                  <a:lnTo>
                    <a:pt x="52" y="2"/>
                  </a:lnTo>
                  <a:lnTo>
                    <a:pt x="59" y="3"/>
                  </a:lnTo>
                  <a:lnTo>
                    <a:pt x="67" y="9"/>
                  </a:lnTo>
                  <a:lnTo>
                    <a:pt x="73" y="13"/>
                  </a:lnTo>
                  <a:lnTo>
                    <a:pt x="79" y="19"/>
                  </a:lnTo>
                  <a:lnTo>
                    <a:pt x="84" y="27"/>
                  </a:lnTo>
                  <a:close/>
                </a:path>
              </a:pathLst>
            </a:custGeom>
            <a:solidFill>
              <a:srgbClr val="FFFF00"/>
            </a:solidFill>
            <a:ln w="9525">
              <a:noFill/>
              <a:round/>
              <a:headEnd/>
              <a:tailEnd/>
            </a:ln>
          </p:spPr>
          <p:txBody>
            <a:bodyPr/>
            <a:lstStyle/>
            <a:p>
              <a:endParaRPr lang="ru-RU"/>
            </a:p>
          </p:txBody>
        </p:sp>
        <p:sp>
          <p:nvSpPr>
            <p:cNvPr id="23384" name="Freeform 2257"/>
            <p:cNvSpPr>
              <a:spLocks/>
            </p:cNvSpPr>
            <p:nvPr/>
          </p:nvSpPr>
          <p:spPr bwMode="auto">
            <a:xfrm>
              <a:off x="3378" y="3291"/>
              <a:ext cx="241" cy="510"/>
            </a:xfrm>
            <a:custGeom>
              <a:avLst/>
              <a:gdLst>
                <a:gd name="T0" fmla="*/ 230 w 241"/>
                <a:gd name="T1" fmla="*/ 510 h 510"/>
                <a:gd name="T2" fmla="*/ 241 w 241"/>
                <a:gd name="T3" fmla="*/ 503 h 510"/>
                <a:gd name="T4" fmla="*/ 11 w 241"/>
                <a:gd name="T5" fmla="*/ 0 h 510"/>
                <a:gd name="T6" fmla="*/ 0 w 241"/>
                <a:gd name="T7" fmla="*/ 6 h 510"/>
                <a:gd name="T8" fmla="*/ 230 w 241"/>
                <a:gd name="T9" fmla="*/ 510 h 510"/>
                <a:gd name="T10" fmla="*/ 0 60000 65536"/>
                <a:gd name="T11" fmla="*/ 0 60000 65536"/>
                <a:gd name="T12" fmla="*/ 0 60000 65536"/>
                <a:gd name="T13" fmla="*/ 0 60000 65536"/>
                <a:gd name="T14" fmla="*/ 0 60000 65536"/>
                <a:gd name="T15" fmla="*/ 0 w 241"/>
                <a:gd name="T16" fmla="*/ 0 h 510"/>
                <a:gd name="T17" fmla="*/ 241 w 241"/>
                <a:gd name="T18" fmla="*/ 510 h 510"/>
              </a:gdLst>
              <a:ahLst/>
              <a:cxnLst>
                <a:cxn ang="T10">
                  <a:pos x="T0" y="T1"/>
                </a:cxn>
                <a:cxn ang="T11">
                  <a:pos x="T2" y="T3"/>
                </a:cxn>
                <a:cxn ang="T12">
                  <a:pos x="T4" y="T5"/>
                </a:cxn>
                <a:cxn ang="T13">
                  <a:pos x="T6" y="T7"/>
                </a:cxn>
                <a:cxn ang="T14">
                  <a:pos x="T8" y="T9"/>
                </a:cxn>
              </a:cxnLst>
              <a:rect l="T15" t="T16" r="T17" b="T18"/>
              <a:pathLst>
                <a:path w="241" h="510">
                  <a:moveTo>
                    <a:pt x="230" y="510"/>
                  </a:moveTo>
                  <a:lnTo>
                    <a:pt x="241" y="503"/>
                  </a:lnTo>
                  <a:lnTo>
                    <a:pt x="11" y="0"/>
                  </a:lnTo>
                  <a:lnTo>
                    <a:pt x="0" y="6"/>
                  </a:lnTo>
                  <a:lnTo>
                    <a:pt x="230" y="510"/>
                  </a:lnTo>
                  <a:close/>
                </a:path>
              </a:pathLst>
            </a:custGeom>
            <a:solidFill>
              <a:srgbClr val="F8BDD6"/>
            </a:solidFill>
            <a:ln w="9525">
              <a:noFill/>
              <a:round/>
              <a:headEnd/>
              <a:tailEnd/>
            </a:ln>
          </p:spPr>
          <p:txBody>
            <a:bodyPr/>
            <a:lstStyle/>
            <a:p>
              <a:endParaRPr lang="ru-RU"/>
            </a:p>
          </p:txBody>
        </p:sp>
        <p:sp>
          <p:nvSpPr>
            <p:cNvPr id="23385" name="Freeform 2258"/>
            <p:cNvSpPr>
              <a:spLocks/>
            </p:cNvSpPr>
            <p:nvPr/>
          </p:nvSpPr>
          <p:spPr bwMode="auto">
            <a:xfrm>
              <a:off x="3550" y="3733"/>
              <a:ext cx="88" cy="86"/>
            </a:xfrm>
            <a:custGeom>
              <a:avLst/>
              <a:gdLst>
                <a:gd name="T0" fmla="*/ 83 w 88"/>
                <a:gd name="T1" fmla="*/ 27 h 86"/>
                <a:gd name="T2" fmla="*/ 86 w 88"/>
                <a:gd name="T3" fmla="*/ 35 h 86"/>
                <a:gd name="T4" fmla="*/ 88 w 88"/>
                <a:gd name="T5" fmla="*/ 42 h 86"/>
                <a:gd name="T6" fmla="*/ 86 w 88"/>
                <a:gd name="T7" fmla="*/ 48 h 86"/>
                <a:gd name="T8" fmla="*/ 86 w 88"/>
                <a:gd name="T9" fmla="*/ 52 h 86"/>
                <a:gd name="T10" fmla="*/ 86 w 88"/>
                <a:gd name="T11" fmla="*/ 55 h 86"/>
                <a:gd name="T12" fmla="*/ 85 w 88"/>
                <a:gd name="T13" fmla="*/ 59 h 86"/>
                <a:gd name="T14" fmla="*/ 80 w 88"/>
                <a:gd name="T15" fmla="*/ 66 h 86"/>
                <a:gd name="T16" fmla="*/ 75 w 88"/>
                <a:gd name="T17" fmla="*/ 72 h 86"/>
                <a:gd name="T18" fmla="*/ 72 w 88"/>
                <a:gd name="T19" fmla="*/ 75 h 86"/>
                <a:gd name="T20" fmla="*/ 69 w 88"/>
                <a:gd name="T21" fmla="*/ 78 h 86"/>
                <a:gd name="T22" fmla="*/ 61 w 88"/>
                <a:gd name="T23" fmla="*/ 83 h 86"/>
                <a:gd name="T24" fmla="*/ 53 w 88"/>
                <a:gd name="T25" fmla="*/ 85 h 86"/>
                <a:gd name="T26" fmla="*/ 44 w 88"/>
                <a:gd name="T27" fmla="*/ 86 h 86"/>
                <a:gd name="T28" fmla="*/ 39 w 88"/>
                <a:gd name="T29" fmla="*/ 86 h 86"/>
                <a:gd name="T30" fmla="*/ 36 w 88"/>
                <a:gd name="T31" fmla="*/ 86 h 86"/>
                <a:gd name="T32" fmla="*/ 28 w 88"/>
                <a:gd name="T33" fmla="*/ 83 h 86"/>
                <a:gd name="T34" fmla="*/ 20 w 88"/>
                <a:gd name="T35" fmla="*/ 80 h 86"/>
                <a:gd name="T36" fmla="*/ 13 w 88"/>
                <a:gd name="T37" fmla="*/ 75 h 86"/>
                <a:gd name="T38" fmla="*/ 8 w 88"/>
                <a:gd name="T39" fmla="*/ 69 h 86"/>
                <a:gd name="T40" fmla="*/ 3 w 88"/>
                <a:gd name="T41" fmla="*/ 61 h 86"/>
                <a:gd name="T42" fmla="*/ 0 w 88"/>
                <a:gd name="T43" fmla="*/ 54 h 86"/>
                <a:gd name="T44" fmla="*/ 0 w 88"/>
                <a:gd name="T45" fmla="*/ 44 h 86"/>
                <a:gd name="T46" fmla="*/ 0 w 88"/>
                <a:gd name="T47" fmla="*/ 41 h 86"/>
                <a:gd name="T48" fmla="*/ 0 w 88"/>
                <a:gd name="T49" fmla="*/ 37 h 86"/>
                <a:gd name="T50" fmla="*/ 2 w 88"/>
                <a:gd name="T51" fmla="*/ 31 h 86"/>
                <a:gd name="T52" fmla="*/ 3 w 88"/>
                <a:gd name="T53" fmla="*/ 29 h 86"/>
                <a:gd name="T54" fmla="*/ 6 w 88"/>
                <a:gd name="T55" fmla="*/ 21 h 86"/>
                <a:gd name="T56" fmla="*/ 11 w 88"/>
                <a:gd name="T57" fmla="*/ 15 h 86"/>
                <a:gd name="T58" fmla="*/ 14 w 88"/>
                <a:gd name="T59" fmla="*/ 11 h 86"/>
                <a:gd name="T60" fmla="*/ 17 w 88"/>
                <a:gd name="T61" fmla="*/ 10 h 86"/>
                <a:gd name="T62" fmla="*/ 25 w 88"/>
                <a:gd name="T63" fmla="*/ 5 h 86"/>
                <a:gd name="T64" fmla="*/ 34 w 88"/>
                <a:gd name="T65" fmla="*/ 2 h 86"/>
                <a:gd name="T66" fmla="*/ 42 w 88"/>
                <a:gd name="T67" fmla="*/ 0 h 86"/>
                <a:gd name="T68" fmla="*/ 47 w 88"/>
                <a:gd name="T69" fmla="*/ 2 h 86"/>
                <a:gd name="T70" fmla="*/ 50 w 88"/>
                <a:gd name="T71" fmla="*/ 2 h 86"/>
                <a:gd name="T72" fmla="*/ 60 w 88"/>
                <a:gd name="T73" fmla="*/ 4 h 86"/>
                <a:gd name="T74" fmla="*/ 66 w 88"/>
                <a:gd name="T75" fmla="*/ 9 h 86"/>
                <a:gd name="T76" fmla="*/ 73 w 88"/>
                <a:gd name="T77" fmla="*/ 13 h 86"/>
                <a:gd name="T78" fmla="*/ 78 w 88"/>
                <a:gd name="T79" fmla="*/ 20 h 86"/>
                <a:gd name="T80" fmla="*/ 83 w 88"/>
                <a:gd name="T81" fmla="*/ 27 h 8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8"/>
                <a:gd name="T124" fmla="*/ 0 h 86"/>
                <a:gd name="T125" fmla="*/ 88 w 88"/>
                <a:gd name="T126" fmla="*/ 86 h 8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8" h="86">
                  <a:moveTo>
                    <a:pt x="83" y="27"/>
                  </a:moveTo>
                  <a:lnTo>
                    <a:pt x="86" y="35"/>
                  </a:lnTo>
                  <a:lnTo>
                    <a:pt x="88" y="42"/>
                  </a:lnTo>
                  <a:lnTo>
                    <a:pt x="86" y="48"/>
                  </a:lnTo>
                  <a:lnTo>
                    <a:pt x="86" y="52"/>
                  </a:lnTo>
                  <a:lnTo>
                    <a:pt x="86" y="55"/>
                  </a:lnTo>
                  <a:lnTo>
                    <a:pt x="85" y="59"/>
                  </a:lnTo>
                  <a:lnTo>
                    <a:pt x="80" y="66"/>
                  </a:lnTo>
                  <a:lnTo>
                    <a:pt x="75" y="72"/>
                  </a:lnTo>
                  <a:lnTo>
                    <a:pt x="72" y="75"/>
                  </a:lnTo>
                  <a:lnTo>
                    <a:pt x="69" y="78"/>
                  </a:lnTo>
                  <a:lnTo>
                    <a:pt x="61" y="83"/>
                  </a:lnTo>
                  <a:lnTo>
                    <a:pt x="53" y="85"/>
                  </a:lnTo>
                  <a:lnTo>
                    <a:pt x="44" y="86"/>
                  </a:lnTo>
                  <a:lnTo>
                    <a:pt x="39" y="86"/>
                  </a:lnTo>
                  <a:lnTo>
                    <a:pt x="36" y="86"/>
                  </a:lnTo>
                  <a:lnTo>
                    <a:pt x="28" y="83"/>
                  </a:lnTo>
                  <a:lnTo>
                    <a:pt x="20" y="80"/>
                  </a:lnTo>
                  <a:lnTo>
                    <a:pt x="13" y="75"/>
                  </a:lnTo>
                  <a:lnTo>
                    <a:pt x="8" y="69"/>
                  </a:lnTo>
                  <a:lnTo>
                    <a:pt x="3" y="61"/>
                  </a:lnTo>
                  <a:lnTo>
                    <a:pt x="0" y="54"/>
                  </a:lnTo>
                  <a:lnTo>
                    <a:pt x="0" y="44"/>
                  </a:lnTo>
                  <a:lnTo>
                    <a:pt x="0" y="41"/>
                  </a:lnTo>
                  <a:lnTo>
                    <a:pt x="0" y="37"/>
                  </a:lnTo>
                  <a:lnTo>
                    <a:pt x="2" y="31"/>
                  </a:lnTo>
                  <a:lnTo>
                    <a:pt x="3" y="29"/>
                  </a:lnTo>
                  <a:lnTo>
                    <a:pt x="6" y="21"/>
                  </a:lnTo>
                  <a:lnTo>
                    <a:pt x="11" y="15"/>
                  </a:lnTo>
                  <a:lnTo>
                    <a:pt x="14" y="11"/>
                  </a:lnTo>
                  <a:lnTo>
                    <a:pt x="17" y="10"/>
                  </a:lnTo>
                  <a:lnTo>
                    <a:pt x="25" y="5"/>
                  </a:lnTo>
                  <a:lnTo>
                    <a:pt x="34" y="2"/>
                  </a:lnTo>
                  <a:lnTo>
                    <a:pt x="42" y="0"/>
                  </a:lnTo>
                  <a:lnTo>
                    <a:pt x="47" y="2"/>
                  </a:lnTo>
                  <a:lnTo>
                    <a:pt x="50" y="2"/>
                  </a:lnTo>
                  <a:lnTo>
                    <a:pt x="60" y="4"/>
                  </a:lnTo>
                  <a:lnTo>
                    <a:pt x="66" y="9"/>
                  </a:lnTo>
                  <a:lnTo>
                    <a:pt x="73" y="13"/>
                  </a:lnTo>
                  <a:lnTo>
                    <a:pt x="78" y="20"/>
                  </a:lnTo>
                  <a:lnTo>
                    <a:pt x="83" y="27"/>
                  </a:lnTo>
                  <a:close/>
                </a:path>
              </a:pathLst>
            </a:custGeom>
            <a:solidFill>
              <a:srgbClr val="F561AF"/>
            </a:solidFill>
            <a:ln w="9525">
              <a:noFill/>
              <a:round/>
              <a:headEnd/>
              <a:tailEnd/>
            </a:ln>
          </p:spPr>
          <p:txBody>
            <a:bodyPr/>
            <a:lstStyle/>
            <a:p>
              <a:endParaRPr lang="ru-RU"/>
            </a:p>
          </p:txBody>
        </p:sp>
        <p:sp>
          <p:nvSpPr>
            <p:cNvPr id="23386" name="Freeform 2259"/>
            <p:cNvSpPr>
              <a:spLocks/>
            </p:cNvSpPr>
            <p:nvPr/>
          </p:nvSpPr>
          <p:spPr bwMode="auto">
            <a:xfrm>
              <a:off x="3610" y="3759"/>
              <a:ext cx="32" cy="59"/>
            </a:xfrm>
            <a:custGeom>
              <a:avLst/>
              <a:gdLst>
                <a:gd name="T0" fmla="*/ 27 w 32"/>
                <a:gd name="T1" fmla="*/ 0 h 59"/>
                <a:gd name="T2" fmla="*/ 31 w 32"/>
                <a:gd name="T3" fmla="*/ 7 h 59"/>
                <a:gd name="T4" fmla="*/ 32 w 32"/>
                <a:gd name="T5" fmla="*/ 15 h 59"/>
                <a:gd name="T6" fmla="*/ 29 w 32"/>
                <a:gd name="T7" fmla="*/ 32 h 59"/>
                <a:gd name="T8" fmla="*/ 18 w 32"/>
                <a:gd name="T9" fmla="*/ 47 h 59"/>
                <a:gd name="T10" fmla="*/ 12 w 32"/>
                <a:gd name="T11" fmla="*/ 54 h 59"/>
                <a:gd name="T12" fmla="*/ 4 w 32"/>
                <a:gd name="T13" fmla="*/ 59 h 59"/>
                <a:gd name="T14" fmla="*/ 0 w 32"/>
                <a:gd name="T15" fmla="*/ 54 h 59"/>
                <a:gd name="T16" fmla="*/ 7 w 32"/>
                <a:gd name="T17" fmla="*/ 49 h 59"/>
                <a:gd name="T18" fmla="*/ 13 w 32"/>
                <a:gd name="T19" fmla="*/ 42 h 59"/>
                <a:gd name="T20" fmla="*/ 23 w 32"/>
                <a:gd name="T21" fmla="*/ 30 h 59"/>
                <a:gd name="T22" fmla="*/ 26 w 32"/>
                <a:gd name="T23" fmla="*/ 15 h 59"/>
                <a:gd name="T24" fmla="*/ 24 w 32"/>
                <a:gd name="T25" fmla="*/ 7 h 59"/>
                <a:gd name="T26" fmla="*/ 22 w 32"/>
                <a:gd name="T27" fmla="*/ 1 h 59"/>
                <a:gd name="T28" fmla="*/ 27 w 32"/>
                <a:gd name="T29" fmla="*/ 0 h 5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2"/>
                <a:gd name="T46" fmla="*/ 0 h 59"/>
                <a:gd name="T47" fmla="*/ 32 w 32"/>
                <a:gd name="T48" fmla="*/ 59 h 5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2" h="59">
                  <a:moveTo>
                    <a:pt x="27" y="0"/>
                  </a:moveTo>
                  <a:lnTo>
                    <a:pt x="31" y="7"/>
                  </a:lnTo>
                  <a:lnTo>
                    <a:pt x="32" y="15"/>
                  </a:lnTo>
                  <a:lnTo>
                    <a:pt x="29" y="32"/>
                  </a:lnTo>
                  <a:lnTo>
                    <a:pt x="18" y="47"/>
                  </a:lnTo>
                  <a:lnTo>
                    <a:pt x="12" y="54"/>
                  </a:lnTo>
                  <a:lnTo>
                    <a:pt x="4" y="59"/>
                  </a:lnTo>
                  <a:lnTo>
                    <a:pt x="0" y="54"/>
                  </a:lnTo>
                  <a:lnTo>
                    <a:pt x="7" y="49"/>
                  </a:lnTo>
                  <a:lnTo>
                    <a:pt x="13" y="42"/>
                  </a:lnTo>
                  <a:lnTo>
                    <a:pt x="23" y="30"/>
                  </a:lnTo>
                  <a:lnTo>
                    <a:pt x="26" y="15"/>
                  </a:lnTo>
                  <a:lnTo>
                    <a:pt x="24" y="7"/>
                  </a:lnTo>
                  <a:lnTo>
                    <a:pt x="22" y="1"/>
                  </a:lnTo>
                  <a:lnTo>
                    <a:pt x="27" y="0"/>
                  </a:lnTo>
                  <a:close/>
                </a:path>
              </a:pathLst>
            </a:custGeom>
            <a:solidFill>
              <a:srgbClr val="F8BDD6"/>
            </a:solidFill>
            <a:ln w="9525">
              <a:noFill/>
              <a:round/>
              <a:headEnd/>
              <a:tailEnd/>
            </a:ln>
          </p:spPr>
          <p:txBody>
            <a:bodyPr/>
            <a:lstStyle/>
            <a:p>
              <a:endParaRPr lang="ru-RU"/>
            </a:p>
          </p:txBody>
        </p:sp>
        <p:sp>
          <p:nvSpPr>
            <p:cNvPr id="23387" name="Freeform 2260"/>
            <p:cNvSpPr>
              <a:spLocks/>
            </p:cNvSpPr>
            <p:nvPr/>
          </p:nvSpPr>
          <p:spPr bwMode="auto">
            <a:xfrm>
              <a:off x="3551" y="3792"/>
              <a:ext cx="63" cy="31"/>
            </a:xfrm>
            <a:custGeom>
              <a:avLst/>
              <a:gdLst>
                <a:gd name="T0" fmla="*/ 63 w 63"/>
                <a:gd name="T1" fmla="*/ 28 h 31"/>
                <a:gd name="T2" fmla="*/ 54 w 63"/>
                <a:gd name="T3" fmla="*/ 30 h 31"/>
                <a:gd name="T4" fmla="*/ 45 w 63"/>
                <a:gd name="T5" fmla="*/ 31 h 31"/>
                <a:gd name="T6" fmla="*/ 29 w 63"/>
                <a:gd name="T7" fmla="*/ 28 h 31"/>
                <a:gd name="T8" fmla="*/ 12 w 63"/>
                <a:gd name="T9" fmla="*/ 19 h 31"/>
                <a:gd name="T10" fmla="*/ 5 w 63"/>
                <a:gd name="T11" fmla="*/ 12 h 31"/>
                <a:gd name="T12" fmla="*/ 0 w 63"/>
                <a:gd name="T13" fmla="*/ 5 h 31"/>
                <a:gd name="T14" fmla="*/ 5 w 63"/>
                <a:gd name="T15" fmla="*/ 0 h 31"/>
                <a:gd name="T16" fmla="*/ 10 w 63"/>
                <a:gd name="T17" fmla="*/ 8 h 31"/>
                <a:gd name="T18" fmla="*/ 16 w 63"/>
                <a:gd name="T19" fmla="*/ 14 h 31"/>
                <a:gd name="T20" fmla="*/ 31 w 63"/>
                <a:gd name="T21" fmla="*/ 22 h 31"/>
                <a:gd name="T22" fmla="*/ 45 w 63"/>
                <a:gd name="T23" fmla="*/ 25 h 31"/>
                <a:gd name="T24" fmla="*/ 53 w 63"/>
                <a:gd name="T25" fmla="*/ 23 h 31"/>
                <a:gd name="T26" fmla="*/ 61 w 63"/>
                <a:gd name="T27" fmla="*/ 21 h 31"/>
                <a:gd name="T28" fmla="*/ 63 w 63"/>
                <a:gd name="T29" fmla="*/ 28 h 3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
                <a:gd name="T46" fmla="*/ 0 h 31"/>
                <a:gd name="T47" fmla="*/ 63 w 63"/>
                <a:gd name="T48" fmla="*/ 31 h 3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 h="31">
                  <a:moveTo>
                    <a:pt x="63" y="28"/>
                  </a:moveTo>
                  <a:lnTo>
                    <a:pt x="54" y="30"/>
                  </a:lnTo>
                  <a:lnTo>
                    <a:pt x="45" y="31"/>
                  </a:lnTo>
                  <a:lnTo>
                    <a:pt x="29" y="28"/>
                  </a:lnTo>
                  <a:lnTo>
                    <a:pt x="12" y="19"/>
                  </a:lnTo>
                  <a:lnTo>
                    <a:pt x="5" y="12"/>
                  </a:lnTo>
                  <a:lnTo>
                    <a:pt x="0" y="5"/>
                  </a:lnTo>
                  <a:lnTo>
                    <a:pt x="5" y="0"/>
                  </a:lnTo>
                  <a:lnTo>
                    <a:pt x="10" y="8"/>
                  </a:lnTo>
                  <a:lnTo>
                    <a:pt x="16" y="14"/>
                  </a:lnTo>
                  <a:lnTo>
                    <a:pt x="31" y="22"/>
                  </a:lnTo>
                  <a:lnTo>
                    <a:pt x="45" y="25"/>
                  </a:lnTo>
                  <a:lnTo>
                    <a:pt x="53" y="23"/>
                  </a:lnTo>
                  <a:lnTo>
                    <a:pt x="61" y="21"/>
                  </a:lnTo>
                  <a:lnTo>
                    <a:pt x="63" y="28"/>
                  </a:lnTo>
                  <a:close/>
                </a:path>
              </a:pathLst>
            </a:custGeom>
            <a:solidFill>
              <a:srgbClr val="F8BDD6"/>
            </a:solidFill>
            <a:ln w="9525">
              <a:noFill/>
              <a:round/>
              <a:headEnd/>
              <a:tailEnd/>
            </a:ln>
          </p:spPr>
          <p:txBody>
            <a:bodyPr/>
            <a:lstStyle/>
            <a:p>
              <a:endParaRPr lang="ru-RU"/>
            </a:p>
          </p:txBody>
        </p:sp>
        <p:sp>
          <p:nvSpPr>
            <p:cNvPr id="23388" name="Freeform 2261"/>
            <p:cNvSpPr>
              <a:spLocks/>
            </p:cNvSpPr>
            <p:nvPr/>
          </p:nvSpPr>
          <p:spPr bwMode="auto">
            <a:xfrm>
              <a:off x="3610" y="3814"/>
              <a:ext cx="6" cy="5"/>
            </a:xfrm>
            <a:custGeom>
              <a:avLst/>
              <a:gdLst>
                <a:gd name="T0" fmla="*/ 6 w 6"/>
                <a:gd name="T1" fmla="*/ 4 h 5"/>
                <a:gd name="T2" fmla="*/ 4 w 6"/>
                <a:gd name="T3" fmla="*/ 5 h 5"/>
                <a:gd name="T4" fmla="*/ 2 w 6"/>
                <a:gd name="T5" fmla="*/ 0 h 5"/>
                <a:gd name="T6" fmla="*/ 0 w 6"/>
                <a:gd name="T7" fmla="*/ 0 h 5"/>
                <a:gd name="T8" fmla="*/ 6 w 6"/>
                <a:gd name="T9" fmla="*/ 4 h 5"/>
                <a:gd name="T10" fmla="*/ 0 60000 65536"/>
                <a:gd name="T11" fmla="*/ 0 60000 65536"/>
                <a:gd name="T12" fmla="*/ 0 60000 65536"/>
                <a:gd name="T13" fmla="*/ 0 60000 65536"/>
                <a:gd name="T14" fmla="*/ 0 60000 65536"/>
                <a:gd name="T15" fmla="*/ 0 w 6"/>
                <a:gd name="T16" fmla="*/ 0 h 5"/>
                <a:gd name="T17" fmla="*/ 6 w 6"/>
                <a:gd name="T18" fmla="*/ 5 h 5"/>
              </a:gdLst>
              <a:ahLst/>
              <a:cxnLst>
                <a:cxn ang="T10">
                  <a:pos x="T0" y="T1"/>
                </a:cxn>
                <a:cxn ang="T11">
                  <a:pos x="T2" y="T3"/>
                </a:cxn>
                <a:cxn ang="T12">
                  <a:pos x="T4" y="T5"/>
                </a:cxn>
                <a:cxn ang="T13">
                  <a:pos x="T6" y="T7"/>
                </a:cxn>
                <a:cxn ang="T14">
                  <a:pos x="T8" y="T9"/>
                </a:cxn>
              </a:cxnLst>
              <a:rect l="T15" t="T16" r="T17" b="T18"/>
              <a:pathLst>
                <a:path w="6" h="5">
                  <a:moveTo>
                    <a:pt x="6" y="4"/>
                  </a:moveTo>
                  <a:lnTo>
                    <a:pt x="4" y="5"/>
                  </a:lnTo>
                  <a:lnTo>
                    <a:pt x="2" y="0"/>
                  </a:lnTo>
                  <a:lnTo>
                    <a:pt x="0" y="0"/>
                  </a:lnTo>
                  <a:lnTo>
                    <a:pt x="6" y="4"/>
                  </a:lnTo>
                  <a:close/>
                </a:path>
              </a:pathLst>
            </a:custGeom>
            <a:solidFill>
              <a:srgbClr val="F8BDD6"/>
            </a:solidFill>
            <a:ln w="9525">
              <a:noFill/>
              <a:round/>
              <a:headEnd/>
              <a:tailEnd/>
            </a:ln>
          </p:spPr>
          <p:txBody>
            <a:bodyPr/>
            <a:lstStyle/>
            <a:p>
              <a:endParaRPr lang="ru-RU"/>
            </a:p>
          </p:txBody>
        </p:sp>
        <p:sp>
          <p:nvSpPr>
            <p:cNvPr id="23389" name="Freeform 2262"/>
            <p:cNvSpPr>
              <a:spLocks/>
            </p:cNvSpPr>
            <p:nvPr/>
          </p:nvSpPr>
          <p:spPr bwMode="auto">
            <a:xfrm>
              <a:off x="3547" y="3735"/>
              <a:ext cx="31" cy="63"/>
            </a:xfrm>
            <a:custGeom>
              <a:avLst/>
              <a:gdLst>
                <a:gd name="T0" fmla="*/ 4 w 31"/>
                <a:gd name="T1" fmla="*/ 63 h 63"/>
                <a:gd name="T2" fmla="*/ 0 w 31"/>
                <a:gd name="T3" fmla="*/ 53 h 63"/>
                <a:gd name="T4" fmla="*/ 0 w 31"/>
                <a:gd name="T5" fmla="*/ 43 h 63"/>
                <a:gd name="T6" fmla="*/ 4 w 31"/>
                <a:gd name="T7" fmla="*/ 26 h 63"/>
                <a:gd name="T8" fmla="*/ 12 w 31"/>
                <a:gd name="T9" fmla="*/ 9 h 63"/>
                <a:gd name="T10" fmla="*/ 18 w 31"/>
                <a:gd name="T11" fmla="*/ 3 h 63"/>
                <a:gd name="T12" fmla="*/ 28 w 31"/>
                <a:gd name="T13" fmla="*/ 0 h 63"/>
                <a:gd name="T14" fmla="*/ 31 w 31"/>
                <a:gd name="T15" fmla="*/ 5 h 63"/>
                <a:gd name="T16" fmla="*/ 23 w 31"/>
                <a:gd name="T17" fmla="*/ 8 h 63"/>
                <a:gd name="T18" fmla="*/ 17 w 31"/>
                <a:gd name="T19" fmla="*/ 15 h 63"/>
                <a:gd name="T20" fmla="*/ 8 w 31"/>
                <a:gd name="T21" fmla="*/ 29 h 63"/>
                <a:gd name="T22" fmla="*/ 5 w 31"/>
                <a:gd name="T23" fmla="*/ 43 h 63"/>
                <a:gd name="T24" fmla="*/ 5 w 31"/>
                <a:gd name="T25" fmla="*/ 49 h 63"/>
                <a:gd name="T26" fmla="*/ 8 w 31"/>
                <a:gd name="T27" fmla="*/ 59 h 63"/>
                <a:gd name="T28" fmla="*/ 4 w 31"/>
                <a:gd name="T29" fmla="*/ 63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1"/>
                <a:gd name="T46" fmla="*/ 0 h 63"/>
                <a:gd name="T47" fmla="*/ 31 w 31"/>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1" h="63">
                  <a:moveTo>
                    <a:pt x="4" y="63"/>
                  </a:moveTo>
                  <a:lnTo>
                    <a:pt x="0" y="53"/>
                  </a:lnTo>
                  <a:lnTo>
                    <a:pt x="0" y="43"/>
                  </a:lnTo>
                  <a:lnTo>
                    <a:pt x="4" y="26"/>
                  </a:lnTo>
                  <a:lnTo>
                    <a:pt x="12" y="9"/>
                  </a:lnTo>
                  <a:lnTo>
                    <a:pt x="18" y="3"/>
                  </a:lnTo>
                  <a:lnTo>
                    <a:pt x="28" y="0"/>
                  </a:lnTo>
                  <a:lnTo>
                    <a:pt x="31" y="5"/>
                  </a:lnTo>
                  <a:lnTo>
                    <a:pt x="23" y="8"/>
                  </a:lnTo>
                  <a:lnTo>
                    <a:pt x="17" y="15"/>
                  </a:lnTo>
                  <a:lnTo>
                    <a:pt x="8" y="29"/>
                  </a:lnTo>
                  <a:lnTo>
                    <a:pt x="5" y="43"/>
                  </a:lnTo>
                  <a:lnTo>
                    <a:pt x="5" y="49"/>
                  </a:lnTo>
                  <a:lnTo>
                    <a:pt x="8" y="59"/>
                  </a:lnTo>
                  <a:lnTo>
                    <a:pt x="4" y="63"/>
                  </a:lnTo>
                  <a:close/>
                </a:path>
              </a:pathLst>
            </a:custGeom>
            <a:solidFill>
              <a:srgbClr val="F8BDD6"/>
            </a:solidFill>
            <a:ln w="9525">
              <a:noFill/>
              <a:round/>
              <a:headEnd/>
              <a:tailEnd/>
            </a:ln>
          </p:spPr>
          <p:txBody>
            <a:bodyPr/>
            <a:lstStyle/>
            <a:p>
              <a:endParaRPr lang="ru-RU"/>
            </a:p>
          </p:txBody>
        </p:sp>
        <p:sp>
          <p:nvSpPr>
            <p:cNvPr id="23390" name="Freeform 2263"/>
            <p:cNvSpPr>
              <a:spLocks/>
            </p:cNvSpPr>
            <p:nvPr/>
          </p:nvSpPr>
          <p:spPr bwMode="auto">
            <a:xfrm>
              <a:off x="3551" y="3792"/>
              <a:ext cx="6" cy="5"/>
            </a:xfrm>
            <a:custGeom>
              <a:avLst/>
              <a:gdLst>
                <a:gd name="T0" fmla="*/ 0 w 6"/>
                <a:gd name="T1" fmla="*/ 5 h 5"/>
                <a:gd name="T2" fmla="*/ 6 w 6"/>
                <a:gd name="T3" fmla="*/ 1 h 5"/>
                <a:gd name="T4" fmla="*/ 6 w 6"/>
                <a:gd name="T5" fmla="*/ 0 h 5"/>
                <a:gd name="T6" fmla="*/ 0 w 6"/>
                <a:gd name="T7" fmla="*/ 5 h 5"/>
                <a:gd name="T8" fmla="*/ 0 60000 65536"/>
                <a:gd name="T9" fmla="*/ 0 60000 65536"/>
                <a:gd name="T10" fmla="*/ 0 60000 65536"/>
                <a:gd name="T11" fmla="*/ 0 60000 65536"/>
                <a:gd name="T12" fmla="*/ 0 w 6"/>
                <a:gd name="T13" fmla="*/ 0 h 5"/>
                <a:gd name="T14" fmla="*/ 6 w 6"/>
                <a:gd name="T15" fmla="*/ 5 h 5"/>
              </a:gdLst>
              <a:ahLst/>
              <a:cxnLst>
                <a:cxn ang="T8">
                  <a:pos x="T0" y="T1"/>
                </a:cxn>
                <a:cxn ang="T9">
                  <a:pos x="T2" y="T3"/>
                </a:cxn>
                <a:cxn ang="T10">
                  <a:pos x="T4" y="T5"/>
                </a:cxn>
                <a:cxn ang="T11">
                  <a:pos x="T6" y="T7"/>
                </a:cxn>
              </a:cxnLst>
              <a:rect l="T12" t="T13" r="T14" b="T15"/>
              <a:pathLst>
                <a:path w="6" h="5">
                  <a:moveTo>
                    <a:pt x="0" y="5"/>
                  </a:moveTo>
                  <a:lnTo>
                    <a:pt x="6" y="1"/>
                  </a:lnTo>
                  <a:lnTo>
                    <a:pt x="6" y="0"/>
                  </a:lnTo>
                  <a:lnTo>
                    <a:pt x="0" y="5"/>
                  </a:lnTo>
                  <a:close/>
                </a:path>
              </a:pathLst>
            </a:custGeom>
            <a:solidFill>
              <a:srgbClr val="F8BDD6"/>
            </a:solidFill>
            <a:ln w="9525">
              <a:noFill/>
              <a:round/>
              <a:headEnd/>
              <a:tailEnd/>
            </a:ln>
          </p:spPr>
          <p:txBody>
            <a:bodyPr/>
            <a:lstStyle/>
            <a:p>
              <a:endParaRPr lang="ru-RU"/>
            </a:p>
          </p:txBody>
        </p:sp>
        <p:sp>
          <p:nvSpPr>
            <p:cNvPr id="23391" name="Freeform 2264"/>
            <p:cNvSpPr>
              <a:spLocks/>
            </p:cNvSpPr>
            <p:nvPr/>
          </p:nvSpPr>
          <p:spPr bwMode="auto">
            <a:xfrm>
              <a:off x="3575" y="3730"/>
              <a:ext cx="63" cy="30"/>
            </a:xfrm>
            <a:custGeom>
              <a:avLst/>
              <a:gdLst>
                <a:gd name="T0" fmla="*/ 0 w 63"/>
                <a:gd name="T1" fmla="*/ 4 h 30"/>
                <a:gd name="T2" fmla="*/ 12 w 63"/>
                <a:gd name="T3" fmla="*/ 1 h 30"/>
                <a:gd name="T4" fmla="*/ 19 w 63"/>
                <a:gd name="T5" fmla="*/ 0 h 30"/>
                <a:gd name="T6" fmla="*/ 39 w 63"/>
                <a:gd name="T7" fmla="*/ 2 h 30"/>
                <a:gd name="T8" fmla="*/ 53 w 63"/>
                <a:gd name="T9" fmla="*/ 11 h 30"/>
                <a:gd name="T10" fmla="*/ 59 w 63"/>
                <a:gd name="T11" fmla="*/ 18 h 30"/>
                <a:gd name="T12" fmla="*/ 63 w 63"/>
                <a:gd name="T13" fmla="*/ 25 h 30"/>
                <a:gd name="T14" fmla="*/ 59 w 63"/>
                <a:gd name="T15" fmla="*/ 30 h 30"/>
                <a:gd name="T16" fmla="*/ 53 w 63"/>
                <a:gd name="T17" fmla="*/ 22 h 30"/>
                <a:gd name="T18" fmla="*/ 49 w 63"/>
                <a:gd name="T19" fmla="*/ 16 h 30"/>
                <a:gd name="T20" fmla="*/ 36 w 63"/>
                <a:gd name="T21" fmla="*/ 7 h 30"/>
                <a:gd name="T22" fmla="*/ 19 w 63"/>
                <a:gd name="T23" fmla="*/ 4 h 30"/>
                <a:gd name="T24" fmla="*/ 12 w 63"/>
                <a:gd name="T25" fmla="*/ 6 h 30"/>
                <a:gd name="T26" fmla="*/ 4 w 63"/>
                <a:gd name="T27" fmla="*/ 9 h 30"/>
                <a:gd name="T28" fmla="*/ 0 w 63"/>
                <a:gd name="T29" fmla="*/ 4 h 3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
                <a:gd name="T46" fmla="*/ 0 h 30"/>
                <a:gd name="T47" fmla="*/ 63 w 63"/>
                <a:gd name="T48" fmla="*/ 30 h 3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 h="30">
                  <a:moveTo>
                    <a:pt x="0" y="4"/>
                  </a:moveTo>
                  <a:lnTo>
                    <a:pt x="12" y="1"/>
                  </a:lnTo>
                  <a:lnTo>
                    <a:pt x="19" y="0"/>
                  </a:lnTo>
                  <a:lnTo>
                    <a:pt x="39" y="2"/>
                  </a:lnTo>
                  <a:lnTo>
                    <a:pt x="53" y="11"/>
                  </a:lnTo>
                  <a:lnTo>
                    <a:pt x="59" y="18"/>
                  </a:lnTo>
                  <a:lnTo>
                    <a:pt x="63" y="25"/>
                  </a:lnTo>
                  <a:lnTo>
                    <a:pt x="59" y="30"/>
                  </a:lnTo>
                  <a:lnTo>
                    <a:pt x="53" y="22"/>
                  </a:lnTo>
                  <a:lnTo>
                    <a:pt x="49" y="16"/>
                  </a:lnTo>
                  <a:lnTo>
                    <a:pt x="36" y="7"/>
                  </a:lnTo>
                  <a:lnTo>
                    <a:pt x="19" y="4"/>
                  </a:lnTo>
                  <a:lnTo>
                    <a:pt x="12" y="6"/>
                  </a:lnTo>
                  <a:lnTo>
                    <a:pt x="4" y="9"/>
                  </a:lnTo>
                  <a:lnTo>
                    <a:pt x="0" y="4"/>
                  </a:lnTo>
                  <a:close/>
                </a:path>
              </a:pathLst>
            </a:custGeom>
            <a:solidFill>
              <a:srgbClr val="F8BDD6"/>
            </a:solidFill>
            <a:ln w="9525">
              <a:noFill/>
              <a:round/>
              <a:headEnd/>
              <a:tailEnd/>
            </a:ln>
          </p:spPr>
          <p:txBody>
            <a:bodyPr/>
            <a:lstStyle/>
            <a:p>
              <a:endParaRPr lang="ru-RU"/>
            </a:p>
          </p:txBody>
        </p:sp>
        <p:sp>
          <p:nvSpPr>
            <p:cNvPr id="23392" name="Freeform 2265"/>
            <p:cNvSpPr>
              <a:spLocks/>
            </p:cNvSpPr>
            <p:nvPr/>
          </p:nvSpPr>
          <p:spPr bwMode="auto">
            <a:xfrm>
              <a:off x="3574" y="3735"/>
              <a:ext cx="4" cy="3"/>
            </a:xfrm>
            <a:custGeom>
              <a:avLst/>
              <a:gdLst>
                <a:gd name="T0" fmla="*/ 0 w 4"/>
                <a:gd name="T1" fmla="*/ 0 h 3"/>
                <a:gd name="T2" fmla="*/ 4 w 4"/>
                <a:gd name="T3" fmla="*/ 3 h 3"/>
                <a:gd name="T4" fmla="*/ 0 w 4"/>
                <a:gd name="T5" fmla="*/ 0 h 3"/>
                <a:gd name="T6" fmla="*/ 0 60000 65536"/>
                <a:gd name="T7" fmla="*/ 0 60000 65536"/>
                <a:gd name="T8" fmla="*/ 0 60000 65536"/>
                <a:gd name="T9" fmla="*/ 0 w 4"/>
                <a:gd name="T10" fmla="*/ 0 h 3"/>
                <a:gd name="T11" fmla="*/ 4 w 4"/>
                <a:gd name="T12" fmla="*/ 3 h 3"/>
              </a:gdLst>
              <a:ahLst/>
              <a:cxnLst>
                <a:cxn ang="T6">
                  <a:pos x="T0" y="T1"/>
                </a:cxn>
                <a:cxn ang="T7">
                  <a:pos x="T2" y="T3"/>
                </a:cxn>
                <a:cxn ang="T8">
                  <a:pos x="T4" y="T5"/>
                </a:cxn>
              </a:cxnLst>
              <a:rect l="T9" t="T10" r="T11" b="T12"/>
              <a:pathLst>
                <a:path w="4" h="3">
                  <a:moveTo>
                    <a:pt x="0" y="0"/>
                  </a:moveTo>
                  <a:lnTo>
                    <a:pt x="4" y="3"/>
                  </a:lnTo>
                  <a:lnTo>
                    <a:pt x="0" y="0"/>
                  </a:lnTo>
                  <a:close/>
                </a:path>
              </a:pathLst>
            </a:custGeom>
            <a:solidFill>
              <a:srgbClr val="F8BDD6"/>
            </a:solidFill>
            <a:ln w="9525">
              <a:noFill/>
              <a:round/>
              <a:headEnd/>
              <a:tailEnd/>
            </a:ln>
          </p:spPr>
          <p:txBody>
            <a:bodyPr/>
            <a:lstStyle/>
            <a:p>
              <a:endParaRPr lang="ru-RU"/>
            </a:p>
          </p:txBody>
        </p:sp>
        <p:sp>
          <p:nvSpPr>
            <p:cNvPr id="23393" name="Freeform 2266"/>
            <p:cNvSpPr>
              <a:spLocks/>
            </p:cNvSpPr>
            <p:nvPr/>
          </p:nvSpPr>
          <p:spPr bwMode="auto">
            <a:xfrm>
              <a:off x="3630" y="3757"/>
              <a:ext cx="8" cy="3"/>
            </a:xfrm>
            <a:custGeom>
              <a:avLst/>
              <a:gdLst>
                <a:gd name="T0" fmla="*/ 6 w 8"/>
                <a:gd name="T1" fmla="*/ 0 h 3"/>
                <a:gd name="T2" fmla="*/ 8 w 8"/>
                <a:gd name="T3" fmla="*/ 1 h 3"/>
                <a:gd name="T4" fmla="*/ 8 w 8"/>
                <a:gd name="T5" fmla="*/ 2 h 3"/>
                <a:gd name="T6" fmla="*/ 0 w 8"/>
                <a:gd name="T7" fmla="*/ 3 h 3"/>
                <a:gd name="T8" fmla="*/ 6 w 8"/>
                <a:gd name="T9" fmla="*/ 0 h 3"/>
                <a:gd name="T10" fmla="*/ 0 60000 65536"/>
                <a:gd name="T11" fmla="*/ 0 60000 65536"/>
                <a:gd name="T12" fmla="*/ 0 60000 65536"/>
                <a:gd name="T13" fmla="*/ 0 60000 65536"/>
                <a:gd name="T14" fmla="*/ 0 60000 65536"/>
                <a:gd name="T15" fmla="*/ 0 w 8"/>
                <a:gd name="T16" fmla="*/ 0 h 3"/>
                <a:gd name="T17" fmla="*/ 8 w 8"/>
                <a:gd name="T18" fmla="*/ 3 h 3"/>
              </a:gdLst>
              <a:ahLst/>
              <a:cxnLst>
                <a:cxn ang="T10">
                  <a:pos x="T0" y="T1"/>
                </a:cxn>
                <a:cxn ang="T11">
                  <a:pos x="T2" y="T3"/>
                </a:cxn>
                <a:cxn ang="T12">
                  <a:pos x="T4" y="T5"/>
                </a:cxn>
                <a:cxn ang="T13">
                  <a:pos x="T6" y="T7"/>
                </a:cxn>
                <a:cxn ang="T14">
                  <a:pos x="T8" y="T9"/>
                </a:cxn>
              </a:cxnLst>
              <a:rect l="T15" t="T16" r="T17" b="T18"/>
              <a:pathLst>
                <a:path w="8" h="3">
                  <a:moveTo>
                    <a:pt x="6" y="0"/>
                  </a:moveTo>
                  <a:lnTo>
                    <a:pt x="8" y="1"/>
                  </a:lnTo>
                  <a:lnTo>
                    <a:pt x="8" y="2"/>
                  </a:lnTo>
                  <a:lnTo>
                    <a:pt x="0" y="3"/>
                  </a:lnTo>
                  <a:lnTo>
                    <a:pt x="6" y="0"/>
                  </a:lnTo>
                  <a:close/>
                </a:path>
              </a:pathLst>
            </a:custGeom>
            <a:solidFill>
              <a:srgbClr val="F8BDD6"/>
            </a:solidFill>
            <a:ln w="9525">
              <a:noFill/>
              <a:round/>
              <a:headEnd/>
              <a:tailEnd/>
            </a:ln>
          </p:spPr>
          <p:txBody>
            <a:bodyPr/>
            <a:lstStyle/>
            <a:p>
              <a:endParaRPr lang="ru-RU"/>
            </a:p>
          </p:txBody>
        </p:sp>
        <p:sp>
          <p:nvSpPr>
            <p:cNvPr id="23394" name="Freeform 2267"/>
            <p:cNvSpPr>
              <a:spLocks/>
            </p:cNvSpPr>
            <p:nvPr/>
          </p:nvSpPr>
          <p:spPr bwMode="auto">
            <a:xfrm>
              <a:off x="3623" y="3701"/>
              <a:ext cx="90" cy="88"/>
            </a:xfrm>
            <a:custGeom>
              <a:avLst/>
              <a:gdLst>
                <a:gd name="T0" fmla="*/ 86 w 90"/>
                <a:gd name="T1" fmla="*/ 25 h 88"/>
                <a:gd name="T2" fmla="*/ 88 w 90"/>
                <a:gd name="T3" fmla="*/ 35 h 88"/>
                <a:gd name="T4" fmla="*/ 90 w 90"/>
                <a:gd name="T5" fmla="*/ 43 h 88"/>
                <a:gd name="T6" fmla="*/ 90 w 90"/>
                <a:gd name="T7" fmla="*/ 48 h 88"/>
                <a:gd name="T8" fmla="*/ 90 w 90"/>
                <a:gd name="T9" fmla="*/ 51 h 88"/>
                <a:gd name="T10" fmla="*/ 88 w 90"/>
                <a:gd name="T11" fmla="*/ 56 h 88"/>
                <a:gd name="T12" fmla="*/ 86 w 90"/>
                <a:gd name="T13" fmla="*/ 59 h 88"/>
                <a:gd name="T14" fmla="*/ 83 w 90"/>
                <a:gd name="T15" fmla="*/ 67 h 88"/>
                <a:gd name="T16" fmla="*/ 79 w 90"/>
                <a:gd name="T17" fmla="*/ 73 h 88"/>
                <a:gd name="T18" fmla="*/ 75 w 90"/>
                <a:gd name="T19" fmla="*/ 77 h 88"/>
                <a:gd name="T20" fmla="*/ 70 w 90"/>
                <a:gd name="T21" fmla="*/ 80 h 88"/>
                <a:gd name="T22" fmla="*/ 64 w 90"/>
                <a:gd name="T23" fmla="*/ 83 h 88"/>
                <a:gd name="T24" fmla="*/ 54 w 90"/>
                <a:gd name="T25" fmla="*/ 86 h 88"/>
                <a:gd name="T26" fmla="*/ 47 w 90"/>
                <a:gd name="T27" fmla="*/ 88 h 88"/>
                <a:gd name="T28" fmla="*/ 41 w 90"/>
                <a:gd name="T29" fmla="*/ 88 h 88"/>
                <a:gd name="T30" fmla="*/ 37 w 90"/>
                <a:gd name="T31" fmla="*/ 86 h 88"/>
                <a:gd name="T32" fmla="*/ 29 w 90"/>
                <a:gd name="T33" fmla="*/ 85 h 88"/>
                <a:gd name="T34" fmla="*/ 21 w 90"/>
                <a:gd name="T35" fmla="*/ 82 h 88"/>
                <a:gd name="T36" fmla="*/ 15 w 90"/>
                <a:gd name="T37" fmla="*/ 75 h 88"/>
                <a:gd name="T38" fmla="*/ 9 w 90"/>
                <a:gd name="T39" fmla="*/ 69 h 88"/>
                <a:gd name="T40" fmla="*/ 5 w 90"/>
                <a:gd name="T41" fmla="*/ 62 h 88"/>
                <a:gd name="T42" fmla="*/ 2 w 90"/>
                <a:gd name="T43" fmla="*/ 52 h 88"/>
                <a:gd name="T44" fmla="*/ 0 w 90"/>
                <a:gd name="T45" fmla="*/ 45 h 88"/>
                <a:gd name="T46" fmla="*/ 0 w 90"/>
                <a:gd name="T47" fmla="*/ 40 h 88"/>
                <a:gd name="T48" fmla="*/ 2 w 90"/>
                <a:gd name="T49" fmla="*/ 37 h 88"/>
                <a:gd name="T50" fmla="*/ 2 w 90"/>
                <a:gd name="T51" fmla="*/ 31 h 88"/>
                <a:gd name="T52" fmla="*/ 3 w 90"/>
                <a:gd name="T53" fmla="*/ 29 h 88"/>
                <a:gd name="T54" fmla="*/ 9 w 90"/>
                <a:gd name="T55" fmla="*/ 21 h 88"/>
                <a:gd name="T56" fmla="*/ 13 w 90"/>
                <a:gd name="T57" fmla="*/ 14 h 88"/>
                <a:gd name="T58" fmla="*/ 16 w 90"/>
                <a:gd name="T59" fmla="*/ 11 h 88"/>
                <a:gd name="T60" fmla="*/ 20 w 90"/>
                <a:gd name="T61" fmla="*/ 8 h 88"/>
                <a:gd name="T62" fmla="*/ 27 w 90"/>
                <a:gd name="T63" fmla="*/ 4 h 88"/>
                <a:gd name="T64" fmla="*/ 35 w 90"/>
                <a:gd name="T65" fmla="*/ 1 h 88"/>
                <a:gd name="T66" fmla="*/ 45 w 90"/>
                <a:gd name="T67" fmla="*/ 0 h 88"/>
                <a:gd name="T68" fmla="*/ 48 w 90"/>
                <a:gd name="T69" fmla="*/ 0 h 88"/>
                <a:gd name="T70" fmla="*/ 53 w 90"/>
                <a:gd name="T71" fmla="*/ 1 h 88"/>
                <a:gd name="T72" fmla="*/ 60 w 90"/>
                <a:gd name="T73" fmla="*/ 3 h 88"/>
                <a:gd name="T74" fmla="*/ 69 w 90"/>
                <a:gd name="T75" fmla="*/ 6 h 88"/>
                <a:gd name="T76" fmla="*/ 75 w 90"/>
                <a:gd name="T77" fmla="*/ 12 h 88"/>
                <a:gd name="T78" fmla="*/ 81 w 90"/>
                <a:gd name="T79" fmla="*/ 19 h 88"/>
                <a:gd name="T80" fmla="*/ 86 w 90"/>
                <a:gd name="T81" fmla="*/ 25 h 8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0"/>
                <a:gd name="T124" fmla="*/ 0 h 88"/>
                <a:gd name="T125" fmla="*/ 90 w 90"/>
                <a:gd name="T126" fmla="*/ 88 h 8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0" h="88">
                  <a:moveTo>
                    <a:pt x="86" y="25"/>
                  </a:moveTo>
                  <a:lnTo>
                    <a:pt x="88" y="35"/>
                  </a:lnTo>
                  <a:lnTo>
                    <a:pt x="90" y="43"/>
                  </a:lnTo>
                  <a:lnTo>
                    <a:pt x="90" y="48"/>
                  </a:lnTo>
                  <a:lnTo>
                    <a:pt x="90" y="51"/>
                  </a:lnTo>
                  <a:lnTo>
                    <a:pt x="88" y="56"/>
                  </a:lnTo>
                  <a:lnTo>
                    <a:pt x="86" y="59"/>
                  </a:lnTo>
                  <a:lnTo>
                    <a:pt x="83" y="67"/>
                  </a:lnTo>
                  <a:lnTo>
                    <a:pt x="79" y="73"/>
                  </a:lnTo>
                  <a:lnTo>
                    <a:pt x="75" y="77"/>
                  </a:lnTo>
                  <a:lnTo>
                    <a:pt x="70" y="80"/>
                  </a:lnTo>
                  <a:lnTo>
                    <a:pt x="64" y="83"/>
                  </a:lnTo>
                  <a:lnTo>
                    <a:pt x="54" y="86"/>
                  </a:lnTo>
                  <a:lnTo>
                    <a:pt x="47" y="88"/>
                  </a:lnTo>
                  <a:lnTo>
                    <a:pt x="41" y="88"/>
                  </a:lnTo>
                  <a:lnTo>
                    <a:pt x="37" y="86"/>
                  </a:lnTo>
                  <a:lnTo>
                    <a:pt x="29" y="85"/>
                  </a:lnTo>
                  <a:lnTo>
                    <a:pt x="21" y="82"/>
                  </a:lnTo>
                  <a:lnTo>
                    <a:pt x="15" y="75"/>
                  </a:lnTo>
                  <a:lnTo>
                    <a:pt x="9" y="69"/>
                  </a:lnTo>
                  <a:lnTo>
                    <a:pt x="5" y="62"/>
                  </a:lnTo>
                  <a:lnTo>
                    <a:pt x="2" y="52"/>
                  </a:lnTo>
                  <a:lnTo>
                    <a:pt x="0" y="45"/>
                  </a:lnTo>
                  <a:lnTo>
                    <a:pt x="0" y="40"/>
                  </a:lnTo>
                  <a:lnTo>
                    <a:pt x="2" y="37"/>
                  </a:lnTo>
                  <a:lnTo>
                    <a:pt x="2" y="31"/>
                  </a:lnTo>
                  <a:lnTo>
                    <a:pt x="3" y="29"/>
                  </a:lnTo>
                  <a:lnTo>
                    <a:pt x="9" y="21"/>
                  </a:lnTo>
                  <a:lnTo>
                    <a:pt x="13" y="14"/>
                  </a:lnTo>
                  <a:lnTo>
                    <a:pt x="16" y="11"/>
                  </a:lnTo>
                  <a:lnTo>
                    <a:pt x="20" y="8"/>
                  </a:lnTo>
                  <a:lnTo>
                    <a:pt x="27" y="4"/>
                  </a:lnTo>
                  <a:lnTo>
                    <a:pt x="35" y="1"/>
                  </a:lnTo>
                  <a:lnTo>
                    <a:pt x="45" y="0"/>
                  </a:lnTo>
                  <a:lnTo>
                    <a:pt x="48" y="0"/>
                  </a:lnTo>
                  <a:lnTo>
                    <a:pt x="53" y="1"/>
                  </a:lnTo>
                  <a:lnTo>
                    <a:pt x="60" y="3"/>
                  </a:lnTo>
                  <a:lnTo>
                    <a:pt x="69" y="6"/>
                  </a:lnTo>
                  <a:lnTo>
                    <a:pt x="75" y="12"/>
                  </a:lnTo>
                  <a:lnTo>
                    <a:pt x="81" y="19"/>
                  </a:lnTo>
                  <a:lnTo>
                    <a:pt x="86" y="25"/>
                  </a:lnTo>
                  <a:close/>
                </a:path>
              </a:pathLst>
            </a:custGeom>
            <a:solidFill>
              <a:srgbClr val="F561AF"/>
            </a:solidFill>
            <a:ln w="9525">
              <a:noFill/>
              <a:round/>
              <a:headEnd/>
              <a:tailEnd/>
            </a:ln>
          </p:spPr>
          <p:txBody>
            <a:bodyPr/>
            <a:lstStyle/>
            <a:p>
              <a:endParaRPr lang="ru-RU"/>
            </a:p>
          </p:txBody>
        </p:sp>
        <p:sp>
          <p:nvSpPr>
            <p:cNvPr id="23395" name="Freeform 2268"/>
            <p:cNvSpPr>
              <a:spLocks/>
            </p:cNvSpPr>
            <p:nvPr/>
          </p:nvSpPr>
          <p:spPr bwMode="auto">
            <a:xfrm>
              <a:off x="3684" y="3726"/>
              <a:ext cx="33" cy="60"/>
            </a:xfrm>
            <a:custGeom>
              <a:avLst/>
              <a:gdLst>
                <a:gd name="T0" fmla="*/ 30 w 33"/>
                <a:gd name="T1" fmla="*/ 0 h 60"/>
                <a:gd name="T2" fmla="*/ 33 w 33"/>
                <a:gd name="T3" fmla="*/ 10 h 60"/>
                <a:gd name="T4" fmla="*/ 33 w 33"/>
                <a:gd name="T5" fmla="*/ 18 h 60"/>
                <a:gd name="T6" fmla="*/ 30 w 33"/>
                <a:gd name="T7" fmla="*/ 34 h 60"/>
                <a:gd name="T8" fmla="*/ 21 w 33"/>
                <a:gd name="T9" fmla="*/ 50 h 60"/>
                <a:gd name="T10" fmla="*/ 14 w 33"/>
                <a:gd name="T11" fmla="*/ 57 h 60"/>
                <a:gd name="T12" fmla="*/ 6 w 33"/>
                <a:gd name="T13" fmla="*/ 60 h 60"/>
                <a:gd name="T14" fmla="*/ 0 w 33"/>
                <a:gd name="T15" fmla="*/ 55 h 60"/>
                <a:gd name="T16" fmla="*/ 9 w 33"/>
                <a:gd name="T17" fmla="*/ 52 h 60"/>
                <a:gd name="T18" fmla="*/ 15 w 33"/>
                <a:gd name="T19" fmla="*/ 46 h 60"/>
                <a:gd name="T20" fmla="*/ 23 w 33"/>
                <a:gd name="T21" fmla="*/ 33 h 60"/>
                <a:gd name="T22" fmla="*/ 27 w 33"/>
                <a:gd name="T23" fmla="*/ 18 h 60"/>
                <a:gd name="T24" fmla="*/ 27 w 33"/>
                <a:gd name="T25" fmla="*/ 10 h 60"/>
                <a:gd name="T26" fmla="*/ 23 w 33"/>
                <a:gd name="T27" fmla="*/ 2 h 60"/>
                <a:gd name="T28" fmla="*/ 30 w 33"/>
                <a:gd name="T29" fmla="*/ 0 h 6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3"/>
                <a:gd name="T46" fmla="*/ 0 h 60"/>
                <a:gd name="T47" fmla="*/ 33 w 33"/>
                <a:gd name="T48" fmla="*/ 60 h 6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3" h="60">
                  <a:moveTo>
                    <a:pt x="30" y="0"/>
                  </a:moveTo>
                  <a:lnTo>
                    <a:pt x="33" y="10"/>
                  </a:lnTo>
                  <a:lnTo>
                    <a:pt x="33" y="18"/>
                  </a:lnTo>
                  <a:lnTo>
                    <a:pt x="30" y="34"/>
                  </a:lnTo>
                  <a:lnTo>
                    <a:pt x="21" y="50"/>
                  </a:lnTo>
                  <a:lnTo>
                    <a:pt x="14" y="57"/>
                  </a:lnTo>
                  <a:lnTo>
                    <a:pt x="6" y="60"/>
                  </a:lnTo>
                  <a:lnTo>
                    <a:pt x="0" y="55"/>
                  </a:lnTo>
                  <a:lnTo>
                    <a:pt x="9" y="52"/>
                  </a:lnTo>
                  <a:lnTo>
                    <a:pt x="15" y="46"/>
                  </a:lnTo>
                  <a:lnTo>
                    <a:pt x="23" y="33"/>
                  </a:lnTo>
                  <a:lnTo>
                    <a:pt x="27" y="18"/>
                  </a:lnTo>
                  <a:lnTo>
                    <a:pt x="27" y="10"/>
                  </a:lnTo>
                  <a:lnTo>
                    <a:pt x="23" y="2"/>
                  </a:lnTo>
                  <a:lnTo>
                    <a:pt x="30" y="0"/>
                  </a:lnTo>
                  <a:close/>
                </a:path>
              </a:pathLst>
            </a:custGeom>
            <a:solidFill>
              <a:srgbClr val="F8BDD6"/>
            </a:solidFill>
            <a:ln w="9525">
              <a:noFill/>
              <a:round/>
              <a:headEnd/>
              <a:tailEnd/>
            </a:ln>
          </p:spPr>
          <p:txBody>
            <a:bodyPr/>
            <a:lstStyle/>
            <a:p>
              <a:endParaRPr lang="ru-RU"/>
            </a:p>
          </p:txBody>
        </p:sp>
        <p:sp>
          <p:nvSpPr>
            <p:cNvPr id="23396" name="Freeform 2269"/>
            <p:cNvSpPr>
              <a:spLocks/>
            </p:cNvSpPr>
            <p:nvPr/>
          </p:nvSpPr>
          <p:spPr bwMode="auto">
            <a:xfrm>
              <a:off x="3625" y="3757"/>
              <a:ext cx="61" cy="35"/>
            </a:xfrm>
            <a:custGeom>
              <a:avLst/>
              <a:gdLst>
                <a:gd name="T0" fmla="*/ 61 w 61"/>
                <a:gd name="T1" fmla="*/ 30 h 35"/>
                <a:gd name="T2" fmla="*/ 51 w 61"/>
                <a:gd name="T3" fmla="*/ 33 h 35"/>
                <a:gd name="T4" fmla="*/ 44 w 61"/>
                <a:gd name="T5" fmla="*/ 35 h 35"/>
                <a:gd name="T6" fmla="*/ 27 w 61"/>
                <a:gd name="T7" fmla="*/ 32 h 35"/>
                <a:gd name="T8" fmla="*/ 9 w 61"/>
                <a:gd name="T9" fmla="*/ 20 h 35"/>
                <a:gd name="T10" fmla="*/ 5 w 61"/>
                <a:gd name="T11" fmla="*/ 14 h 35"/>
                <a:gd name="T12" fmla="*/ 0 w 61"/>
                <a:gd name="T13" fmla="*/ 4 h 35"/>
                <a:gd name="T14" fmla="*/ 5 w 61"/>
                <a:gd name="T15" fmla="*/ 0 h 35"/>
                <a:gd name="T16" fmla="*/ 9 w 61"/>
                <a:gd name="T17" fmla="*/ 8 h 35"/>
                <a:gd name="T18" fmla="*/ 14 w 61"/>
                <a:gd name="T19" fmla="*/ 14 h 35"/>
                <a:gd name="T20" fmla="*/ 28 w 61"/>
                <a:gd name="T21" fmla="*/ 25 h 35"/>
                <a:gd name="T22" fmla="*/ 44 w 61"/>
                <a:gd name="T23" fmla="*/ 28 h 35"/>
                <a:gd name="T24" fmla="*/ 50 w 61"/>
                <a:gd name="T25" fmla="*/ 26 h 35"/>
                <a:gd name="T26" fmla="*/ 59 w 61"/>
                <a:gd name="T27" fmla="*/ 24 h 35"/>
                <a:gd name="T28" fmla="*/ 61 w 61"/>
                <a:gd name="T29" fmla="*/ 30 h 3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1"/>
                <a:gd name="T46" fmla="*/ 0 h 35"/>
                <a:gd name="T47" fmla="*/ 61 w 61"/>
                <a:gd name="T48" fmla="*/ 35 h 3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1" h="35">
                  <a:moveTo>
                    <a:pt x="61" y="30"/>
                  </a:moveTo>
                  <a:lnTo>
                    <a:pt x="51" y="33"/>
                  </a:lnTo>
                  <a:lnTo>
                    <a:pt x="44" y="35"/>
                  </a:lnTo>
                  <a:lnTo>
                    <a:pt x="27" y="32"/>
                  </a:lnTo>
                  <a:lnTo>
                    <a:pt x="9" y="20"/>
                  </a:lnTo>
                  <a:lnTo>
                    <a:pt x="5" y="14"/>
                  </a:lnTo>
                  <a:lnTo>
                    <a:pt x="0" y="4"/>
                  </a:lnTo>
                  <a:lnTo>
                    <a:pt x="5" y="0"/>
                  </a:lnTo>
                  <a:lnTo>
                    <a:pt x="9" y="8"/>
                  </a:lnTo>
                  <a:lnTo>
                    <a:pt x="14" y="14"/>
                  </a:lnTo>
                  <a:lnTo>
                    <a:pt x="28" y="25"/>
                  </a:lnTo>
                  <a:lnTo>
                    <a:pt x="44" y="28"/>
                  </a:lnTo>
                  <a:lnTo>
                    <a:pt x="50" y="26"/>
                  </a:lnTo>
                  <a:lnTo>
                    <a:pt x="59" y="24"/>
                  </a:lnTo>
                  <a:lnTo>
                    <a:pt x="61" y="30"/>
                  </a:lnTo>
                  <a:close/>
                </a:path>
              </a:pathLst>
            </a:custGeom>
            <a:solidFill>
              <a:srgbClr val="F8BDD6"/>
            </a:solidFill>
            <a:ln w="9525">
              <a:noFill/>
              <a:round/>
              <a:headEnd/>
              <a:tailEnd/>
            </a:ln>
          </p:spPr>
          <p:txBody>
            <a:bodyPr/>
            <a:lstStyle/>
            <a:p>
              <a:endParaRPr lang="ru-RU"/>
            </a:p>
          </p:txBody>
        </p:sp>
        <p:sp>
          <p:nvSpPr>
            <p:cNvPr id="23397" name="Freeform 2270"/>
            <p:cNvSpPr>
              <a:spLocks/>
            </p:cNvSpPr>
            <p:nvPr/>
          </p:nvSpPr>
          <p:spPr bwMode="auto">
            <a:xfrm>
              <a:off x="3683" y="3779"/>
              <a:ext cx="4" cy="8"/>
            </a:xfrm>
            <a:custGeom>
              <a:avLst/>
              <a:gdLst>
                <a:gd name="T0" fmla="*/ 4 w 4"/>
                <a:gd name="T1" fmla="*/ 6 h 8"/>
                <a:gd name="T2" fmla="*/ 3 w 4"/>
                <a:gd name="T3" fmla="*/ 8 h 8"/>
                <a:gd name="T4" fmla="*/ 1 w 4"/>
                <a:gd name="T5" fmla="*/ 0 h 8"/>
                <a:gd name="T6" fmla="*/ 0 w 4"/>
                <a:gd name="T7" fmla="*/ 0 h 8"/>
                <a:gd name="T8" fmla="*/ 4 w 4"/>
                <a:gd name="T9" fmla="*/ 6 h 8"/>
                <a:gd name="T10" fmla="*/ 0 60000 65536"/>
                <a:gd name="T11" fmla="*/ 0 60000 65536"/>
                <a:gd name="T12" fmla="*/ 0 60000 65536"/>
                <a:gd name="T13" fmla="*/ 0 60000 65536"/>
                <a:gd name="T14" fmla="*/ 0 60000 65536"/>
                <a:gd name="T15" fmla="*/ 0 w 4"/>
                <a:gd name="T16" fmla="*/ 0 h 8"/>
                <a:gd name="T17" fmla="*/ 4 w 4"/>
                <a:gd name="T18" fmla="*/ 8 h 8"/>
              </a:gdLst>
              <a:ahLst/>
              <a:cxnLst>
                <a:cxn ang="T10">
                  <a:pos x="T0" y="T1"/>
                </a:cxn>
                <a:cxn ang="T11">
                  <a:pos x="T2" y="T3"/>
                </a:cxn>
                <a:cxn ang="T12">
                  <a:pos x="T4" y="T5"/>
                </a:cxn>
                <a:cxn ang="T13">
                  <a:pos x="T6" y="T7"/>
                </a:cxn>
                <a:cxn ang="T14">
                  <a:pos x="T8" y="T9"/>
                </a:cxn>
              </a:cxnLst>
              <a:rect l="T15" t="T16" r="T17" b="T18"/>
              <a:pathLst>
                <a:path w="4" h="8">
                  <a:moveTo>
                    <a:pt x="4" y="6"/>
                  </a:moveTo>
                  <a:lnTo>
                    <a:pt x="3" y="8"/>
                  </a:lnTo>
                  <a:lnTo>
                    <a:pt x="1" y="0"/>
                  </a:lnTo>
                  <a:lnTo>
                    <a:pt x="0" y="0"/>
                  </a:lnTo>
                  <a:lnTo>
                    <a:pt x="4" y="6"/>
                  </a:lnTo>
                  <a:close/>
                </a:path>
              </a:pathLst>
            </a:custGeom>
            <a:solidFill>
              <a:srgbClr val="F8BDD6"/>
            </a:solidFill>
            <a:ln w="9525">
              <a:noFill/>
              <a:round/>
              <a:headEnd/>
              <a:tailEnd/>
            </a:ln>
          </p:spPr>
          <p:txBody>
            <a:bodyPr/>
            <a:lstStyle/>
            <a:p>
              <a:endParaRPr lang="ru-RU"/>
            </a:p>
          </p:txBody>
        </p:sp>
        <p:sp>
          <p:nvSpPr>
            <p:cNvPr id="23398" name="Freeform 2271"/>
            <p:cNvSpPr>
              <a:spLocks/>
            </p:cNvSpPr>
            <p:nvPr/>
          </p:nvSpPr>
          <p:spPr bwMode="auto">
            <a:xfrm>
              <a:off x="3620" y="3701"/>
              <a:ext cx="33" cy="61"/>
            </a:xfrm>
            <a:custGeom>
              <a:avLst/>
              <a:gdLst>
                <a:gd name="T0" fmla="*/ 5 w 33"/>
                <a:gd name="T1" fmla="*/ 61 h 61"/>
                <a:gd name="T2" fmla="*/ 2 w 33"/>
                <a:gd name="T3" fmla="*/ 53 h 61"/>
                <a:gd name="T4" fmla="*/ 0 w 33"/>
                <a:gd name="T5" fmla="*/ 44 h 61"/>
                <a:gd name="T6" fmla="*/ 3 w 33"/>
                <a:gd name="T7" fmla="*/ 27 h 61"/>
                <a:gd name="T8" fmla="*/ 13 w 33"/>
                <a:gd name="T9" fmla="*/ 10 h 61"/>
                <a:gd name="T10" fmla="*/ 20 w 33"/>
                <a:gd name="T11" fmla="*/ 4 h 61"/>
                <a:gd name="T12" fmla="*/ 29 w 33"/>
                <a:gd name="T13" fmla="*/ 0 h 61"/>
                <a:gd name="T14" fmla="*/ 33 w 33"/>
                <a:gd name="T15" fmla="*/ 4 h 61"/>
                <a:gd name="T16" fmla="*/ 24 w 33"/>
                <a:gd name="T17" fmla="*/ 10 h 61"/>
                <a:gd name="T18" fmla="*/ 18 w 33"/>
                <a:gd name="T19" fmla="*/ 16 h 61"/>
                <a:gd name="T20" fmla="*/ 8 w 33"/>
                <a:gd name="T21" fmla="*/ 30 h 61"/>
                <a:gd name="T22" fmla="*/ 5 w 33"/>
                <a:gd name="T23" fmla="*/ 44 h 61"/>
                <a:gd name="T24" fmla="*/ 6 w 33"/>
                <a:gd name="T25" fmla="*/ 51 h 61"/>
                <a:gd name="T26" fmla="*/ 10 w 33"/>
                <a:gd name="T27" fmla="*/ 58 h 61"/>
                <a:gd name="T28" fmla="*/ 5 w 33"/>
                <a:gd name="T29" fmla="*/ 61 h 6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3"/>
                <a:gd name="T46" fmla="*/ 0 h 61"/>
                <a:gd name="T47" fmla="*/ 33 w 33"/>
                <a:gd name="T48" fmla="*/ 61 h 6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3" h="61">
                  <a:moveTo>
                    <a:pt x="5" y="61"/>
                  </a:moveTo>
                  <a:lnTo>
                    <a:pt x="2" y="53"/>
                  </a:lnTo>
                  <a:lnTo>
                    <a:pt x="0" y="44"/>
                  </a:lnTo>
                  <a:lnTo>
                    <a:pt x="3" y="27"/>
                  </a:lnTo>
                  <a:lnTo>
                    <a:pt x="13" y="10"/>
                  </a:lnTo>
                  <a:lnTo>
                    <a:pt x="20" y="4"/>
                  </a:lnTo>
                  <a:lnTo>
                    <a:pt x="29" y="0"/>
                  </a:lnTo>
                  <a:lnTo>
                    <a:pt x="33" y="4"/>
                  </a:lnTo>
                  <a:lnTo>
                    <a:pt x="24" y="10"/>
                  </a:lnTo>
                  <a:lnTo>
                    <a:pt x="18" y="16"/>
                  </a:lnTo>
                  <a:lnTo>
                    <a:pt x="8" y="30"/>
                  </a:lnTo>
                  <a:lnTo>
                    <a:pt x="5" y="44"/>
                  </a:lnTo>
                  <a:lnTo>
                    <a:pt x="6" y="51"/>
                  </a:lnTo>
                  <a:lnTo>
                    <a:pt x="10" y="58"/>
                  </a:lnTo>
                  <a:lnTo>
                    <a:pt x="5" y="61"/>
                  </a:lnTo>
                  <a:close/>
                </a:path>
              </a:pathLst>
            </a:custGeom>
            <a:solidFill>
              <a:srgbClr val="F8BDD6"/>
            </a:solidFill>
            <a:ln w="9525">
              <a:noFill/>
              <a:round/>
              <a:headEnd/>
              <a:tailEnd/>
            </a:ln>
          </p:spPr>
          <p:txBody>
            <a:bodyPr/>
            <a:lstStyle/>
            <a:p>
              <a:endParaRPr lang="ru-RU"/>
            </a:p>
          </p:txBody>
        </p:sp>
        <p:sp>
          <p:nvSpPr>
            <p:cNvPr id="23399" name="Freeform 2272"/>
            <p:cNvSpPr>
              <a:spLocks/>
            </p:cNvSpPr>
            <p:nvPr/>
          </p:nvSpPr>
          <p:spPr bwMode="auto">
            <a:xfrm>
              <a:off x="3625" y="3757"/>
              <a:ext cx="4" cy="5"/>
            </a:xfrm>
            <a:custGeom>
              <a:avLst/>
              <a:gdLst>
                <a:gd name="T0" fmla="*/ 0 w 4"/>
                <a:gd name="T1" fmla="*/ 5 h 5"/>
                <a:gd name="T2" fmla="*/ 4 w 4"/>
                <a:gd name="T3" fmla="*/ 2 h 5"/>
                <a:gd name="T4" fmla="*/ 4 w 4"/>
                <a:gd name="T5" fmla="*/ 0 h 5"/>
                <a:gd name="T6" fmla="*/ 0 w 4"/>
                <a:gd name="T7" fmla="*/ 5 h 5"/>
                <a:gd name="T8" fmla="*/ 0 60000 65536"/>
                <a:gd name="T9" fmla="*/ 0 60000 65536"/>
                <a:gd name="T10" fmla="*/ 0 60000 65536"/>
                <a:gd name="T11" fmla="*/ 0 60000 65536"/>
                <a:gd name="T12" fmla="*/ 0 w 4"/>
                <a:gd name="T13" fmla="*/ 0 h 5"/>
                <a:gd name="T14" fmla="*/ 4 w 4"/>
                <a:gd name="T15" fmla="*/ 5 h 5"/>
              </a:gdLst>
              <a:ahLst/>
              <a:cxnLst>
                <a:cxn ang="T8">
                  <a:pos x="T0" y="T1"/>
                </a:cxn>
                <a:cxn ang="T9">
                  <a:pos x="T2" y="T3"/>
                </a:cxn>
                <a:cxn ang="T10">
                  <a:pos x="T4" y="T5"/>
                </a:cxn>
                <a:cxn ang="T11">
                  <a:pos x="T6" y="T7"/>
                </a:cxn>
              </a:cxnLst>
              <a:rect l="T12" t="T13" r="T14" b="T15"/>
              <a:pathLst>
                <a:path w="4" h="5">
                  <a:moveTo>
                    <a:pt x="0" y="5"/>
                  </a:moveTo>
                  <a:lnTo>
                    <a:pt x="4" y="2"/>
                  </a:lnTo>
                  <a:lnTo>
                    <a:pt x="4" y="0"/>
                  </a:lnTo>
                  <a:lnTo>
                    <a:pt x="0" y="5"/>
                  </a:lnTo>
                  <a:close/>
                </a:path>
              </a:pathLst>
            </a:custGeom>
            <a:solidFill>
              <a:srgbClr val="F8BDD6"/>
            </a:solidFill>
            <a:ln w="9525">
              <a:noFill/>
              <a:round/>
              <a:headEnd/>
              <a:tailEnd/>
            </a:ln>
          </p:spPr>
          <p:txBody>
            <a:bodyPr/>
            <a:lstStyle/>
            <a:p>
              <a:endParaRPr lang="ru-RU"/>
            </a:p>
          </p:txBody>
        </p:sp>
        <p:sp>
          <p:nvSpPr>
            <p:cNvPr id="23400" name="Freeform 2273"/>
            <p:cNvSpPr>
              <a:spLocks/>
            </p:cNvSpPr>
            <p:nvPr/>
          </p:nvSpPr>
          <p:spPr bwMode="auto">
            <a:xfrm>
              <a:off x="3648" y="3698"/>
              <a:ext cx="62" cy="30"/>
            </a:xfrm>
            <a:custGeom>
              <a:avLst/>
              <a:gdLst>
                <a:gd name="T0" fmla="*/ 0 w 62"/>
                <a:gd name="T1" fmla="*/ 3 h 30"/>
                <a:gd name="T2" fmla="*/ 10 w 62"/>
                <a:gd name="T3" fmla="*/ 2 h 30"/>
                <a:gd name="T4" fmla="*/ 19 w 62"/>
                <a:gd name="T5" fmla="*/ 0 h 30"/>
                <a:gd name="T6" fmla="*/ 36 w 62"/>
                <a:gd name="T7" fmla="*/ 3 h 30"/>
                <a:gd name="T8" fmla="*/ 50 w 62"/>
                <a:gd name="T9" fmla="*/ 11 h 30"/>
                <a:gd name="T10" fmla="*/ 57 w 62"/>
                <a:gd name="T11" fmla="*/ 17 h 30"/>
                <a:gd name="T12" fmla="*/ 62 w 62"/>
                <a:gd name="T13" fmla="*/ 25 h 30"/>
                <a:gd name="T14" fmla="*/ 57 w 62"/>
                <a:gd name="T15" fmla="*/ 30 h 30"/>
                <a:gd name="T16" fmla="*/ 52 w 62"/>
                <a:gd name="T17" fmla="*/ 22 h 30"/>
                <a:gd name="T18" fmla="*/ 45 w 62"/>
                <a:gd name="T19" fmla="*/ 15 h 30"/>
                <a:gd name="T20" fmla="*/ 33 w 62"/>
                <a:gd name="T21" fmla="*/ 7 h 30"/>
                <a:gd name="T22" fmla="*/ 19 w 62"/>
                <a:gd name="T23" fmla="*/ 4 h 30"/>
                <a:gd name="T24" fmla="*/ 10 w 62"/>
                <a:gd name="T25" fmla="*/ 6 h 30"/>
                <a:gd name="T26" fmla="*/ 4 w 62"/>
                <a:gd name="T27" fmla="*/ 8 h 30"/>
                <a:gd name="T28" fmla="*/ 0 w 62"/>
                <a:gd name="T29" fmla="*/ 3 h 3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2"/>
                <a:gd name="T46" fmla="*/ 0 h 30"/>
                <a:gd name="T47" fmla="*/ 62 w 62"/>
                <a:gd name="T48" fmla="*/ 30 h 3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2" h="30">
                  <a:moveTo>
                    <a:pt x="0" y="3"/>
                  </a:moveTo>
                  <a:lnTo>
                    <a:pt x="10" y="2"/>
                  </a:lnTo>
                  <a:lnTo>
                    <a:pt x="19" y="0"/>
                  </a:lnTo>
                  <a:lnTo>
                    <a:pt x="36" y="3"/>
                  </a:lnTo>
                  <a:lnTo>
                    <a:pt x="50" y="11"/>
                  </a:lnTo>
                  <a:lnTo>
                    <a:pt x="57" y="17"/>
                  </a:lnTo>
                  <a:lnTo>
                    <a:pt x="62" y="25"/>
                  </a:lnTo>
                  <a:lnTo>
                    <a:pt x="57" y="30"/>
                  </a:lnTo>
                  <a:lnTo>
                    <a:pt x="52" y="22"/>
                  </a:lnTo>
                  <a:lnTo>
                    <a:pt x="45" y="15"/>
                  </a:lnTo>
                  <a:lnTo>
                    <a:pt x="33" y="7"/>
                  </a:lnTo>
                  <a:lnTo>
                    <a:pt x="19" y="4"/>
                  </a:lnTo>
                  <a:lnTo>
                    <a:pt x="10" y="6"/>
                  </a:lnTo>
                  <a:lnTo>
                    <a:pt x="4" y="8"/>
                  </a:lnTo>
                  <a:lnTo>
                    <a:pt x="0" y="3"/>
                  </a:lnTo>
                  <a:close/>
                </a:path>
              </a:pathLst>
            </a:custGeom>
            <a:solidFill>
              <a:srgbClr val="F8BDD6"/>
            </a:solidFill>
            <a:ln w="9525">
              <a:noFill/>
              <a:round/>
              <a:headEnd/>
              <a:tailEnd/>
            </a:ln>
          </p:spPr>
          <p:txBody>
            <a:bodyPr/>
            <a:lstStyle/>
            <a:p>
              <a:endParaRPr lang="ru-RU"/>
            </a:p>
          </p:txBody>
        </p:sp>
        <p:sp>
          <p:nvSpPr>
            <p:cNvPr id="23401" name="Freeform 2274"/>
            <p:cNvSpPr>
              <a:spLocks/>
            </p:cNvSpPr>
            <p:nvPr/>
          </p:nvSpPr>
          <p:spPr bwMode="auto">
            <a:xfrm>
              <a:off x="3650" y="3701"/>
              <a:ext cx="3" cy="5"/>
            </a:xfrm>
            <a:custGeom>
              <a:avLst/>
              <a:gdLst>
                <a:gd name="T0" fmla="*/ 0 w 3"/>
                <a:gd name="T1" fmla="*/ 0 h 5"/>
                <a:gd name="T2" fmla="*/ 3 w 3"/>
                <a:gd name="T3" fmla="*/ 5 h 5"/>
                <a:gd name="T4" fmla="*/ 0 w 3"/>
                <a:gd name="T5" fmla="*/ 0 h 5"/>
                <a:gd name="T6" fmla="*/ 0 60000 65536"/>
                <a:gd name="T7" fmla="*/ 0 60000 65536"/>
                <a:gd name="T8" fmla="*/ 0 60000 65536"/>
                <a:gd name="T9" fmla="*/ 0 w 3"/>
                <a:gd name="T10" fmla="*/ 0 h 5"/>
                <a:gd name="T11" fmla="*/ 3 w 3"/>
                <a:gd name="T12" fmla="*/ 5 h 5"/>
              </a:gdLst>
              <a:ahLst/>
              <a:cxnLst>
                <a:cxn ang="T6">
                  <a:pos x="T0" y="T1"/>
                </a:cxn>
                <a:cxn ang="T7">
                  <a:pos x="T2" y="T3"/>
                </a:cxn>
                <a:cxn ang="T8">
                  <a:pos x="T4" y="T5"/>
                </a:cxn>
              </a:cxnLst>
              <a:rect l="T9" t="T10" r="T11" b="T12"/>
              <a:pathLst>
                <a:path w="3" h="5">
                  <a:moveTo>
                    <a:pt x="0" y="0"/>
                  </a:moveTo>
                  <a:lnTo>
                    <a:pt x="3" y="5"/>
                  </a:lnTo>
                  <a:lnTo>
                    <a:pt x="0" y="0"/>
                  </a:lnTo>
                  <a:close/>
                </a:path>
              </a:pathLst>
            </a:custGeom>
            <a:solidFill>
              <a:srgbClr val="F8BDD6"/>
            </a:solidFill>
            <a:ln w="9525">
              <a:noFill/>
              <a:round/>
              <a:headEnd/>
              <a:tailEnd/>
            </a:ln>
          </p:spPr>
          <p:txBody>
            <a:bodyPr/>
            <a:lstStyle/>
            <a:p>
              <a:endParaRPr lang="ru-RU"/>
            </a:p>
          </p:txBody>
        </p:sp>
        <p:sp>
          <p:nvSpPr>
            <p:cNvPr id="23402" name="Freeform 2275"/>
            <p:cNvSpPr>
              <a:spLocks/>
            </p:cNvSpPr>
            <p:nvPr/>
          </p:nvSpPr>
          <p:spPr bwMode="auto">
            <a:xfrm>
              <a:off x="3707" y="3723"/>
              <a:ext cx="6" cy="5"/>
            </a:xfrm>
            <a:custGeom>
              <a:avLst/>
              <a:gdLst>
                <a:gd name="T0" fmla="*/ 4 w 6"/>
                <a:gd name="T1" fmla="*/ 0 h 5"/>
                <a:gd name="T2" fmla="*/ 6 w 6"/>
                <a:gd name="T3" fmla="*/ 2 h 5"/>
                <a:gd name="T4" fmla="*/ 6 w 6"/>
                <a:gd name="T5" fmla="*/ 3 h 5"/>
                <a:gd name="T6" fmla="*/ 0 w 6"/>
                <a:gd name="T7" fmla="*/ 5 h 5"/>
                <a:gd name="T8" fmla="*/ 4 w 6"/>
                <a:gd name="T9" fmla="*/ 0 h 5"/>
                <a:gd name="T10" fmla="*/ 0 60000 65536"/>
                <a:gd name="T11" fmla="*/ 0 60000 65536"/>
                <a:gd name="T12" fmla="*/ 0 60000 65536"/>
                <a:gd name="T13" fmla="*/ 0 60000 65536"/>
                <a:gd name="T14" fmla="*/ 0 60000 65536"/>
                <a:gd name="T15" fmla="*/ 0 w 6"/>
                <a:gd name="T16" fmla="*/ 0 h 5"/>
                <a:gd name="T17" fmla="*/ 6 w 6"/>
                <a:gd name="T18" fmla="*/ 5 h 5"/>
              </a:gdLst>
              <a:ahLst/>
              <a:cxnLst>
                <a:cxn ang="T10">
                  <a:pos x="T0" y="T1"/>
                </a:cxn>
                <a:cxn ang="T11">
                  <a:pos x="T2" y="T3"/>
                </a:cxn>
                <a:cxn ang="T12">
                  <a:pos x="T4" y="T5"/>
                </a:cxn>
                <a:cxn ang="T13">
                  <a:pos x="T6" y="T7"/>
                </a:cxn>
                <a:cxn ang="T14">
                  <a:pos x="T8" y="T9"/>
                </a:cxn>
              </a:cxnLst>
              <a:rect l="T15" t="T16" r="T17" b="T18"/>
              <a:pathLst>
                <a:path w="6" h="5">
                  <a:moveTo>
                    <a:pt x="4" y="0"/>
                  </a:moveTo>
                  <a:lnTo>
                    <a:pt x="6" y="2"/>
                  </a:lnTo>
                  <a:lnTo>
                    <a:pt x="6" y="3"/>
                  </a:lnTo>
                  <a:lnTo>
                    <a:pt x="0" y="5"/>
                  </a:lnTo>
                  <a:lnTo>
                    <a:pt x="4" y="0"/>
                  </a:lnTo>
                  <a:close/>
                </a:path>
              </a:pathLst>
            </a:custGeom>
            <a:solidFill>
              <a:srgbClr val="F8BDD6"/>
            </a:solidFill>
            <a:ln w="9525">
              <a:noFill/>
              <a:round/>
              <a:headEnd/>
              <a:tailEnd/>
            </a:ln>
          </p:spPr>
          <p:txBody>
            <a:bodyPr/>
            <a:lstStyle/>
            <a:p>
              <a:endParaRPr lang="ru-RU"/>
            </a:p>
          </p:txBody>
        </p:sp>
        <p:sp>
          <p:nvSpPr>
            <p:cNvPr id="23403" name="Freeform 2276"/>
            <p:cNvSpPr>
              <a:spLocks/>
            </p:cNvSpPr>
            <p:nvPr/>
          </p:nvSpPr>
          <p:spPr bwMode="auto">
            <a:xfrm>
              <a:off x="3472" y="3767"/>
              <a:ext cx="88" cy="86"/>
            </a:xfrm>
            <a:custGeom>
              <a:avLst/>
              <a:gdLst>
                <a:gd name="T0" fmla="*/ 83 w 88"/>
                <a:gd name="T1" fmla="*/ 25 h 86"/>
                <a:gd name="T2" fmla="*/ 87 w 88"/>
                <a:gd name="T3" fmla="*/ 34 h 86"/>
                <a:gd name="T4" fmla="*/ 88 w 88"/>
                <a:gd name="T5" fmla="*/ 42 h 86"/>
                <a:gd name="T6" fmla="*/ 88 w 88"/>
                <a:gd name="T7" fmla="*/ 46 h 86"/>
                <a:gd name="T8" fmla="*/ 87 w 88"/>
                <a:gd name="T9" fmla="*/ 51 h 86"/>
                <a:gd name="T10" fmla="*/ 87 w 88"/>
                <a:gd name="T11" fmla="*/ 55 h 86"/>
                <a:gd name="T12" fmla="*/ 85 w 88"/>
                <a:gd name="T13" fmla="*/ 59 h 86"/>
                <a:gd name="T14" fmla="*/ 80 w 88"/>
                <a:gd name="T15" fmla="*/ 65 h 86"/>
                <a:gd name="T16" fmla="*/ 76 w 88"/>
                <a:gd name="T17" fmla="*/ 74 h 86"/>
                <a:gd name="T18" fmla="*/ 72 w 88"/>
                <a:gd name="T19" fmla="*/ 77 h 86"/>
                <a:gd name="T20" fmla="*/ 70 w 88"/>
                <a:gd name="T21" fmla="*/ 78 h 86"/>
                <a:gd name="T22" fmla="*/ 61 w 88"/>
                <a:gd name="T23" fmla="*/ 83 h 86"/>
                <a:gd name="T24" fmla="*/ 53 w 88"/>
                <a:gd name="T25" fmla="*/ 86 h 86"/>
                <a:gd name="T26" fmla="*/ 44 w 88"/>
                <a:gd name="T27" fmla="*/ 86 h 86"/>
                <a:gd name="T28" fmla="*/ 41 w 88"/>
                <a:gd name="T29" fmla="*/ 86 h 86"/>
                <a:gd name="T30" fmla="*/ 36 w 88"/>
                <a:gd name="T31" fmla="*/ 86 h 86"/>
                <a:gd name="T32" fmla="*/ 29 w 88"/>
                <a:gd name="T33" fmla="*/ 84 h 86"/>
                <a:gd name="T34" fmla="*/ 20 w 88"/>
                <a:gd name="T35" fmla="*/ 80 h 86"/>
                <a:gd name="T36" fmla="*/ 14 w 88"/>
                <a:gd name="T37" fmla="*/ 75 h 86"/>
                <a:gd name="T38" fmla="*/ 8 w 88"/>
                <a:gd name="T39" fmla="*/ 69 h 86"/>
                <a:gd name="T40" fmla="*/ 3 w 88"/>
                <a:gd name="T41" fmla="*/ 61 h 86"/>
                <a:gd name="T42" fmla="*/ 0 w 88"/>
                <a:gd name="T43" fmla="*/ 53 h 86"/>
                <a:gd name="T44" fmla="*/ 0 w 88"/>
                <a:gd name="T45" fmla="*/ 45 h 86"/>
                <a:gd name="T46" fmla="*/ 0 w 88"/>
                <a:gd name="T47" fmla="*/ 40 h 86"/>
                <a:gd name="T48" fmla="*/ 0 w 88"/>
                <a:gd name="T49" fmla="*/ 35 h 86"/>
                <a:gd name="T50" fmla="*/ 1 w 88"/>
                <a:gd name="T51" fmla="*/ 32 h 86"/>
                <a:gd name="T52" fmla="*/ 3 w 88"/>
                <a:gd name="T53" fmla="*/ 27 h 86"/>
                <a:gd name="T54" fmla="*/ 6 w 88"/>
                <a:gd name="T55" fmla="*/ 21 h 86"/>
                <a:gd name="T56" fmla="*/ 11 w 88"/>
                <a:gd name="T57" fmla="*/ 13 h 86"/>
                <a:gd name="T58" fmla="*/ 14 w 88"/>
                <a:gd name="T59" fmla="*/ 10 h 86"/>
                <a:gd name="T60" fmla="*/ 17 w 88"/>
                <a:gd name="T61" fmla="*/ 8 h 86"/>
                <a:gd name="T62" fmla="*/ 25 w 88"/>
                <a:gd name="T63" fmla="*/ 4 h 86"/>
                <a:gd name="T64" fmla="*/ 35 w 88"/>
                <a:gd name="T65" fmla="*/ 0 h 86"/>
                <a:gd name="T66" fmla="*/ 42 w 88"/>
                <a:gd name="T67" fmla="*/ 0 h 86"/>
                <a:gd name="T68" fmla="*/ 47 w 88"/>
                <a:gd name="T69" fmla="*/ 0 h 86"/>
                <a:gd name="T70" fmla="*/ 52 w 88"/>
                <a:gd name="T71" fmla="*/ 0 h 86"/>
                <a:gd name="T72" fmla="*/ 60 w 88"/>
                <a:gd name="T73" fmla="*/ 4 h 86"/>
                <a:gd name="T74" fmla="*/ 68 w 88"/>
                <a:gd name="T75" fmla="*/ 6 h 86"/>
                <a:gd name="T76" fmla="*/ 74 w 88"/>
                <a:gd name="T77" fmla="*/ 11 h 86"/>
                <a:gd name="T78" fmla="*/ 79 w 88"/>
                <a:gd name="T79" fmla="*/ 17 h 86"/>
                <a:gd name="T80" fmla="*/ 83 w 88"/>
                <a:gd name="T81" fmla="*/ 25 h 8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8"/>
                <a:gd name="T124" fmla="*/ 0 h 86"/>
                <a:gd name="T125" fmla="*/ 88 w 88"/>
                <a:gd name="T126" fmla="*/ 86 h 8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8" h="86">
                  <a:moveTo>
                    <a:pt x="83" y="25"/>
                  </a:moveTo>
                  <a:lnTo>
                    <a:pt x="87" y="34"/>
                  </a:lnTo>
                  <a:lnTo>
                    <a:pt x="88" y="42"/>
                  </a:lnTo>
                  <a:lnTo>
                    <a:pt x="88" y="46"/>
                  </a:lnTo>
                  <a:lnTo>
                    <a:pt x="87" y="51"/>
                  </a:lnTo>
                  <a:lnTo>
                    <a:pt x="87" y="55"/>
                  </a:lnTo>
                  <a:lnTo>
                    <a:pt x="85" y="59"/>
                  </a:lnTo>
                  <a:lnTo>
                    <a:pt x="80" y="65"/>
                  </a:lnTo>
                  <a:lnTo>
                    <a:pt x="76" y="74"/>
                  </a:lnTo>
                  <a:lnTo>
                    <a:pt x="72" y="77"/>
                  </a:lnTo>
                  <a:lnTo>
                    <a:pt x="70" y="78"/>
                  </a:lnTo>
                  <a:lnTo>
                    <a:pt x="61" y="83"/>
                  </a:lnTo>
                  <a:lnTo>
                    <a:pt x="53" y="86"/>
                  </a:lnTo>
                  <a:lnTo>
                    <a:pt x="44" y="86"/>
                  </a:lnTo>
                  <a:lnTo>
                    <a:pt x="41" y="86"/>
                  </a:lnTo>
                  <a:lnTo>
                    <a:pt x="36" y="86"/>
                  </a:lnTo>
                  <a:lnTo>
                    <a:pt x="29" y="84"/>
                  </a:lnTo>
                  <a:lnTo>
                    <a:pt x="20" y="80"/>
                  </a:lnTo>
                  <a:lnTo>
                    <a:pt x="14" y="75"/>
                  </a:lnTo>
                  <a:lnTo>
                    <a:pt x="8" y="69"/>
                  </a:lnTo>
                  <a:lnTo>
                    <a:pt x="3" y="61"/>
                  </a:lnTo>
                  <a:lnTo>
                    <a:pt x="0" y="53"/>
                  </a:lnTo>
                  <a:lnTo>
                    <a:pt x="0" y="45"/>
                  </a:lnTo>
                  <a:lnTo>
                    <a:pt x="0" y="40"/>
                  </a:lnTo>
                  <a:lnTo>
                    <a:pt x="0" y="35"/>
                  </a:lnTo>
                  <a:lnTo>
                    <a:pt x="1" y="32"/>
                  </a:lnTo>
                  <a:lnTo>
                    <a:pt x="3" y="27"/>
                  </a:lnTo>
                  <a:lnTo>
                    <a:pt x="6" y="21"/>
                  </a:lnTo>
                  <a:lnTo>
                    <a:pt x="11" y="13"/>
                  </a:lnTo>
                  <a:lnTo>
                    <a:pt x="14" y="10"/>
                  </a:lnTo>
                  <a:lnTo>
                    <a:pt x="17" y="8"/>
                  </a:lnTo>
                  <a:lnTo>
                    <a:pt x="25" y="4"/>
                  </a:lnTo>
                  <a:lnTo>
                    <a:pt x="35" y="0"/>
                  </a:lnTo>
                  <a:lnTo>
                    <a:pt x="42" y="0"/>
                  </a:lnTo>
                  <a:lnTo>
                    <a:pt x="47" y="0"/>
                  </a:lnTo>
                  <a:lnTo>
                    <a:pt x="52" y="0"/>
                  </a:lnTo>
                  <a:lnTo>
                    <a:pt x="60" y="4"/>
                  </a:lnTo>
                  <a:lnTo>
                    <a:pt x="68" y="6"/>
                  </a:lnTo>
                  <a:lnTo>
                    <a:pt x="74" y="11"/>
                  </a:lnTo>
                  <a:lnTo>
                    <a:pt x="79" y="17"/>
                  </a:lnTo>
                  <a:lnTo>
                    <a:pt x="83" y="25"/>
                  </a:lnTo>
                  <a:close/>
                </a:path>
              </a:pathLst>
            </a:custGeom>
            <a:solidFill>
              <a:srgbClr val="F561AF"/>
            </a:solidFill>
            <a:ln w="9525">
              <a:noFill/>
              <a:round/>
              <a:headEnd/>
              <a:tailEnd/>
            </a:ln>
          </p:spPr>
          <p:txBody>
            <a:bodyPr/>
            <a:lstStyle/>
            <a:p>
              <a:endParaRPr lang="ru-RU"/>
            </a:p>
          </p:txBody>
        </p:sp>
        <p:sp>
          <p:nvSpPr>
            <p:cNvPr id="23404" name="Freeform 2277"/>
            <p:cNvSpPr>
              <a:spLocks/>
            </p:cNvSpPr>
            <p:nvPr/>
          </p:nvSpPr>
          <p:spPr bwMode="auto">
            <a:xfrm>
              <a:off x="3532" y="3794"/>
              <a:ext cx="33" cy="57"/>
            </a:xfrm>
            <a:custGeom>
              <a:avLst/>
              <a:gdLst>
                <a:gd name="T0" fmla="*/ 28 w 33"/>
                <a:gd name="T1" fmla="*/ 0 h 57"/>
                <a:gd name="T2" fmla="*/ 32 w 33"/>
                <a:gd name="T3" fmla="*/ 8 h 57"/>
                <a:gd name="T4" fmla="*/ 33 w 33"/>
                <a:gd name="T5" fmla="*/ 16 h 57"/>
                <a:gd name="T6" fmla="*/ 30 w 33"/>
                <a:gd name="T7" fmla="*/ 33 h 57"/>
                <a:gd name="T8" fmla="*/ 19 w 33"/>
                <a:gd name="T9" fmla="*/ 48 h 57"/>
                <a:gd name="T10" fmla="*/ 12 w 33"/>
                <a:gd name="T11" fmla="*/ 53 h 57"/>
                <a:gd name="T12" fmla="*/ 4 w 33"/>
                <a:gd name="T13" fmla="*/ 57 h 57"/>
                <a:gd name="T14" fmla="*/ 0 w 33"/>
                <a:gd name="T15" fmla="*/ 53 h 57"/>
                <a:gd name="T16" fmla="*/ 8 w 33"/>
                <a:gd name="T17" fmla="*/ 48 h 57"/>
                <a:gd name="T18" fmla="*/ 14 w 33"/>
                <a:gd name="T19" fmla="*/ 43 h 57"/>
                <a:gd name="T20" fmla="*/ 23 w 33"/>
                <a:gd name="T21" fmla="*/ 31 h 57"/>
                <a:gd name="T22" fmla="*/ 27 w 33"/>
                <a:gd name="T23" fmla="*/ 16 h 57"/>
                <a:gd name="T24" fmla="*/ 25 w 33"/>
                <a:gd name="T25" fmla="*/ 8 h 57"/>
                <a:gd name="T26" fmla="*/ 22 w 33"/>
                <a:gd name="T27" fmla="*/ 2 h 57"/>
                <a:gd name="T28" fmla="*/ 28 w 33"/>
                <a:gd name="T29" fmla="*/ 0 h 5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3"/>
                <a:gd name="T46" fmla="*/ 0 h 57"/>
                <a:gd name="T47" fmla="*/ 33 w 33"/>
                <a:gd name="T48" fmla="*/ 57 h 5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3" h="57">
                  <a:moveTo>
                    <a:pt x="28" y="0"/>
                  </a:moveTo>
                  <a:lnTo>
                    <a:pt x="32" y="8"/>
                  </a:lnTo>
                  <a:lnTo>
                    <a:pt x="33" y="16"/>
                  </a:lnTo>
                  <a:lnTo>
                    <a:pt x="30" y="33"/>
                  </a:lnTo>
                  <a:lnTo>
                    <a:pt x="19" y="48"/>
                  </a:lnTo>
                  <a:lnTo>
                    <a:pt x="12" y="53"/>
                  </a:lnTo>
                  <a:lnTo>
                    <a:pt x="4" y="57"/>
                  </a:lnTo>
                  <a:lnTo>
                    <a:pt x="0" y="53"/>
                  </a:lnTo>
                  <a:lnTo>
                    <a:pt x="8" y="48"/>
                  </a:lnTo>
                  <a:lnTo>
                    <a:pt x="14" y="43"/>
                  </a:lnTo>
                  <a:lnTo>
                    <a:pt x="23" y="31"/>
                  </a:lnTo>
                  <a:lnTo>
                    <a:pt x="27" y="16"/>
                  </a:lnTo>
                  <a:lnTo>
                    <a:pt x="25" y="8"/>
                  </a:lnTo>
                  <a:lnTo>
                    <a:pt x="22" y="2"/>
                  </a:lnTo>
                  <a:lnTo>
                    <a:pt x="28" y="0"/>
                  </a:lnTo>
                  <a:close/>
                </a:path>
              </a:pathLst>
            </a:custGeom>
            <a:solidFill>
              <a:srgbClr val="F8BDD6"/>
            </a:solidFill>
            <a:ln w="9525">
              <a:noFill/>
              <a:round/>
              <a:headEnd/>
              <a:tailEnd/>
            </a:ln>
          </p:spPr>
          <p:txBody>
            <a:bodyPr/>
            <a:lstStyle/>
            <a:p>
              <a:endParaRPr lang="ru-RU"/>
            </a:p>
          </p:txBody>
        </p:sp>
        <p:sp>
          <p:nvSpPr>
            <p:cNvPr id="23405" name="Freeform 2278"/>
            <p:cNvSpPr>
              <a:spLocks/>
            </p:cNvSpPr>
            <p:nvPr/>
          </p:nvSpPr>
          <p:spPr bwMode="auto">
            <a:xfrm>
              <a:off x="3474" y="3824"/>
              <a:ext cx="63" cy="33"/>
            </a:xfrm>
            <a:custGeom>
              <a:avLst/>
              <a:gdLst>
                <a:gd name="T0" fmla="*/ 63 w 63"/>
                <a:gd name="T1" fmla="*/ 29 h 33"/>
                <a:gd name="T2" fmla="*/ 55 w 63"/>
                <a:gd name="T3" fmla="*/ 33 h 33"/>
                <a:gd name="T4" fmla="*/ 45 w 63"/>
                <a:gd name="T5" fmla="*/ 33 h 33"/>
                <a:gd name="T6" fmla="*/ 29 w 63"/>
                <a:gd name="T7" fmla="*/ 29 h 33"/>
                <a:gd name="T8" fmla="*/ 10 w 63"/>
                <a:gd name="T9" fmla="*/ 20 h 33"/>
                <a:gd name="T10" fmla="*/ 4 w 63"/>
                <a:gd name="T11" fmla="*/ 13 h 33"/>
                <a:gd name="T12" fmla="*/ 0 w 63"/>
                <a:gd name="T13" fmla="*/ 6 h 33"/>
                <a:gd name="T14" fmla="*/ 4 w 63"/>
                <a:gd name="T15" fmla="*/ 0 h 33"/>
                <a:gd name="T16" fmla="*/ 10 w 63"/>
                <a:gd name="T17" fmla="*/ 8 h 33"/>
                <a:gd name="T18" fmla="*/ 16 w 63"/>
                <a:gd name="T19" fmla="*/ 15 h 33"/>
                <a:gd name="T20" fmla="*/ 31 w 63"/>
                <a:gd name="T21" fmla="*/ 23 h 33"/>
                <a:gd name="T22" fmla="*/ 45 w 63"/>
                <a:gd name="T23" fmla="*/ 26 h 33"/>
                <a:gd name="T24" fmla="*/ 53 w 63"/>
                <a:gd name="T25" fmla="*/ 26 h 33"/>
                <a:gd name="T26" fmla="*/ 62 w 63"/>
                <a:gd name="T27" fmla="*/ 23 h 33"/>
                <a:gd name="T28" fmla="*/ 63 w 63"/>
                <a:gd name="T29" fmla="*/ 29 h 3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
                <a:gd name="T46" fmla="*/ 0 h 33"/>
                <a:gd name="T47" fmla="*/ 63 w 63"/>
                <a:gd name="T48" fmla="*/ 33 h 3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 h="33">
                  <a:moveTo>
                    <a:pt x="63" y="29"/>
                  </a:moveTo>
                  <a:lnTo>
                    <a:pt x="55" y="33"/>
                  </a:lnTo>
                  <a:lnTo>
                    <a:pt x="45" y="33"/>
                  </a:lnTo>
                  <a:lnTo>
                    <a:pt x="29" y="29"/>
                  </a:lnTo>
                  <a:lnTo>
                    <a:pt x="10" y="20"/>
                  </a:lnTo>
                  <a:lnTo>
                    <a:pt x="4" y="13"/>
                  </a:lnTo>
                  <a:lnTo>
                    <a:pt x="0" y="6"/>
                  </a:lnTo>
                  <a:lnTo>
                    <a:pt x="4" y="0"/>
                  </a:lnTo>
                  <a:lnTo>
                    <a:pt x="10" y="8"/>
                  </a:lnTo>
                  <a:lnTo>
                    <a:pt x="16" y="15"/>
                  </a:lnTo>
                  <a:lnTo>
                    <a:pt x="31" y="23"/>
                  </a:lnTo>
                  <a:lnTo>
                    <a:pt x="45" y="26"/>
                  </a:lnTo>
                  <a:lnTo>
                    <a:pt x="53" y="26"/>
                  </a:lnTo>
                  <a:lnTo>
                    <a:pt x="62" y="23"/>
                  </a:lnTo>
                  <a:lnTo>
                    <a:pt x="63" y="29"/>
                  </a:lnTo>
                  <a:close/>
                </a:path>
              </a:pathLst>
            </a:custGeom>
            <a:solidFill>
              <a:srgbClr val="F8BDD6"/>
            </a:solidFill>
            <a:ln w="9525">
              <a:noFill/>
              <a:round/>
              <a:headEnd/>
              <a:tailEnd/>
            </a:ln>
          </p:spPr>
          <p:txBody>
            <a:bodyPr/>
            <a:lstStyle/>
            <a:p>
              <a:endParaRPr lang="ru-RU"/>
            </a:p>
          </p:txBody>
        </p:sp>
        <p:sp>
          <p:nvSpPr>
            <p:cNvPr id="23406" name="Freeform 2279"/>
            <p:cNvSpPr>
              <a:spLocks/>
            </p:cNvSpPr>
            <p:nvPr/>
          </p:nvSpPr>
          <p:spPr bwMode="auto">
            <a:xfrm>
              <a:off x="3532" y="3846"/>
              <a:ext cx="6" cy="7"/>
            </a:xfrm>
            <a:custGeom>
              <a:avLst/>
              <a:gdLst>
                <a:gd name="T0" fmla="*/ 6 w 6"/>
                <a:gd name="T1" fmla="*/ 6 h 7"/>
                <a:gd name="T2" fmla="*/ 4 w 6"/>
                <a:gd name="T3" fmla="*/ 7 h 7"/>
                <a:gd name="T4" fmla="*/ 2 w 6"/>
                <a:gd name="T5" fmla="*/ 0 h 7"/>
                <a:gd name="T6" fmla="*/ 0 w 6"/>
                <a:gd name="T7" fmla="*/ 0 h 7"/>
                <a:gd name="T8" fmla="*/ 6 w 6"/>
                <a:gd name="T9" fmla="*/ 6 h 7"/>
                <a:gd name="T10" fmla="*/ 0 60000 65536"/>
                <a:gd name="T11" fmla="*/ 0 60000 65536"/>
                <a:gd name="T12" fmla="*/ 0 60000 65536"/>
                <a:gd name="T13" fmla="*/ 0 60000 65536"/>
                <a:gd name="T14" fmla="*/ 0 60000 65536"/>
                <a:gd name="T15" fmla="*/ 0 w 6"/>
                <a:gd name="T16" fmla="*/ 0 h 7"/>
                <a:gd name="T17" fmla="*/ 6 w 6"/>
                <a:gd name="T18" fmla="*/ 7 h 7"/>
              </a:gdLst>
              <a:ahLst/>
              <a:cxnLst>
                <a:cxn ang="T10">
                  <a:pos x="T0" y="T1"/>
                </a:cxn>
                <a:cxn ang="T11">
                  <a:pos x="T2" y="T3"/>
                </a:cxn>
                <a:cxn ang="T12">
                  <a:pos x="T4" y="T5"/>
                </a:cxn>
                <a:cxn ang="T13">
                  <a:pos x="T6" y="T7"/>
                </a:cxn>
                <a:cxn ang="T14">
                  <a:pos x="T8" y="T9"/>
                </a:cxn>
              </a:cxnLst>
              <a:rect l="T15" t="T16" r="T17" b="T18"/>
              <a:pathLst>
                <a:path w="6" h="7">
                  <a:moveTo>
                    <a:pt x="6" y="6"/>
                  </a:moveTo>
                  <a:lnTo>
                    <a:pt x="4" y="7"/>
                  </a:lnTo>
                  <a:lnTo>
                    <a:pt x="2" y="0"/>
                  </a:lnTo>
                  <a:lnTo>
                    <a:pt x="0" y="0"/>
                  </a:lnTo>
                  <a:lnTo>
                    <a:pt x="6" y="6"/>
                  </a:lnTo>
                  <a:close/>
                </a:path>
              </a:pathLst>
            </a:custGeom>
            <a:solidFill>
              <a:srgbClr val="F8BDD6"/>
            </a:solidFill>
            <a:ln w="9525">
              <a:noFill/>
              <a:round/>
              <a:headEnd/>
              <a:tailEnd/>
            </a:ln>
          </p:spPr>
          <p:txBody>
            <a:bodyPr/>
            <a:lstStyle/>
            <a:p>
              <a:endParaRPr lang="ru-RU"/>
            </a:p>
          </p:txBody>
        </p:sp>
        <p:sp>
          <p:nvSpPr>
            <p:cNvPr id="23407" name="Freeform 2280"/>
            <p:cNvSpPr>
              <a:spLocks/>
            </p:cNvSpPr>
            <p:nvPr/>
          </p:nvSpPr>
          <p:spPr bwMode="auto">
            <a:xfrm>
              <a:off x="3469" y="3767"/>
              <a:ext cx="32" cy="63"/>
            </a:xfrm>
            <a:custGeom>
              <a:avLst/>
              <a:gdLst>
                <a:gd name="T0" fmla="*/ 4 w 32"/>
                <a:gd name="T1" fmla="*/ 63 h 63"/>
                <a:gd name="T2" fmla="*/ 2 w 32"/>
                <a:gd name="T3" fmla="*/ 55 h 63"/>
                <a:gd name="T4" fmla="*/ 0 w 32"/>
                <a:gd name="T5" fmla="*/ 44 h 63"/>
                <a:gd name="T6" fmla="*/ 4 w 32"/>
                <a:gd name="T7" fmla="*/ 25 h 63"/>
                <a:gd name="T8" fmla="*/ 11 w 32"/>
                <a:gd name="T9" fmla="*/ 10 h 63"/>
                <a:gd name="T10" fmla="*/ 19 w 32"/>
                <a:gd name="T11" fmla="*/ 4 h 63"/>
                <a:gd name="T12" fmla="*/ 28 w 32"/>
                <a:gd name="T13" fmla="*/ 0 h 63"/>
                <a:gd name="T14" fmla="*/ 32 w 32"/>
                <a:gd name="T15" fmla="*/ 4 h 63"/>
                <a:gd name="T16" fmla="*/ 23 w 32"/>
                <a:gd name="T17" fmla="*/ 10 h 63"/>
                <a:gd name="T18" fmla="*/ 15 w 32"/>
                <a:gd name="T19" fmla="*/ 15 h 63"/>
                <a:gd name="T20" fmla="*/ 8 w 32"/>
                <a:gd name="T21" fmla="*/ 29 h 63"/>
                <a:gd name="T22" fmla="*/ 5 w 32"/>
                <a:gd name="T23" fmla="*/ 44 h 63"/>
                <a:gd name="T24" fmla="*/ 6 w 32"/>
                <a:gd name="T25" fmla="*/ 51 h 63"/>
                <a:gd name="T26" fmla="*/ 8 w 32"/>
                <a:gd name="T27" fmla="*/ 59 h 63"/>
                <a:gd name="T28" fmla="*/ 4 w 32"/>
                <a:gd name="T29" fmla="*/ 63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2"/>
                <a:gd name="T46" fmla="*/ 0 h 63"/>
                <a:gd name="T47" fmla="*/ 32 w 32"/>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2" h="63">
                  <a:moveTo>
                    <a:pt x="4" y="63"/>
                  </a:moveTo>
                  <a:lnTo>
                    <a:pt x="2" y="55"/>
                  </a:lnTo>
                  <a:lnTo>
                    <a:pt x="0" y="44"/>
                  </a:lnTo>
                  <a:lnTo>
                    <a:pt x="4" y="25"/>
                  </a:lnTo>
                  <a:lnTo>
                    <a:pt x="11" y="10"/>
                  </a:lnTo>
                  <a:lnTo>
                    <a:pt x="19" y="4"/>
                  </a:lnTo>
                  <a:lnTo>
                    <a:pt x="28" y="0"/>
                  </a:lnTo>
                  <a:lnTo>
                    <a:pt x="32" y="4"/>
                  </a:lnTo>
                  <a:lnTo>
                    <a:pt x="23" y="10"/>
                  </a:lnTo>
                  <a:lnTo>
                    <a:pt x="15" y="15"/>
                  </a:lnTo>
                  <a:lnTo>
                    <a:pt x="8" y="29"/>
                  </a:lnTo>
                  <a:lnTo>
                    <a:pt x="5" y="44"/>
                  </a:lnTo>
                  <a:lnTo>
                    <a:pt x="6" y="51"/>
                  </a:lnTo>
                  <a:lnTo>
                    <a:pt x="8" y="59"/>
                  </a:lnTo>
                  <a:lnTo>
                    <a:pt x="4" y="63"/>
                  </a:lnTo>
                  <a:close/>
                </a:path>
              </a:pathLst>
            </a:custGeom>
            <a:solidFill>
              <a:srgbClr val="F8BDD6"/>
            </a:solidFill>
            <a:ln w="9525">
              <a:noFill/>
              <a:round/>
              <a:headEnd/>
              <a:tailEnd/>
            </a:ln>
          </p:spPr>
          <p:txBody>
            <a:bodyPr/>
            <a:lstStyle/>
            <a:p>
              <a:endParaRPr lang="ru-RU"/>
            </a:p>
          </p:txBody>
        </p:sp>
        <p:sp>
          <p:nvSpPr>
            <p:cNvPr id="23408" name="Freeform 2281"/>
            <p:cNvSpPr>
              <a:spLocks/>
            </p:cNvSpPr>
            <p:nvPr/>
          </p:nvSpPr>
          <p:spPr bwMode="auto">
            <a:xfrm>
              <a:off x="3474" y="3824"/>
              <a:ext cx="6" cy="6"/>
            </a:xfrm>
            <a:custGeom>
              <a:avLst/>
              <a:gdLst>
                <a:gd name="T0" fmla="*/ 0 w 6"/>
                <a:gd name="T1" fmla="*/ 6 h 6"/>
                <a:gd name="T2" fmla="*/ 6 w 6"/>
                <a:gd name="T3" fmla="*/ 2 h 6"/>
                <a:gd name="T4" fmla="*/ 6 w 6"/>
                <a:gd name="T5" fmla="*/ 0 h 6"/>
                <a:gd name="T6" fmla="*/ 0 w 6"/>
                <a:gd name="T7" fmla="*/ 6 h 6"/>
                <a:gd name="T8" fmla="*/ 0 60000 65536"/>
                <a:gd name="T9" fmla="*/ 0 60000 65536"/>
                <a:gd name="T10" fmla="*/ 0 60000 65536"/>
                <a:gd name="T11" fmla="*/ 0 60000 65536"/>
                <a:gd name="T12" fmla="*/ 0 w 6"/>
                <a:gd name="T13" fmla="*/ 0 h 6"/>
                <a:gd name="T14" fmla="*/ 6 w 6"/>
                <a:gd name="T15" fmla="*/ 6 h 6"/>
              </a:gdLst>
              <a:ahLst/>
              <a:cxnLst>
                <a:cxn ang="T8">
                  <a:pos x="T0" y="T1"/>
                </a:cxn>
                <a:cxn ang="T9">
                  <a:pos x="T2" y="T3"/>
                </a:cxn>
                <a:cxn ang="T10">
                  <a:pos x="T4" y="T5"/>
                </a:cxn>
                <a:cxn ang="T11">
                  <a:pos x="T6" y="T7"/>
                </a:cxn>
              </a:cxnLst>
              <a:rect l="T12" t="T13" r="T14" b="T15"/>
              <a:pathLst>
                <a:path w="6" h="6">
                  <a:moveTo>
                    <a:pt x="0" y="6"/>
                  </a:moveTo>
                  <a:lnTo>
                    <a:pt x="6" y="2"/>
                  </a:lnTo>
                  <a:lnTo>
                    <a:pt x="6" y="0"/>
                  </a:lnTo>
                  <a:lnTo>
                    <a:pt x="0" y="6"/>
                  </a:lnTo>
                  <a:close/>
                </a:path>
              </a:pathLst>
            </a:custGeom>
            <a:solidFill>
              <a:srgbClr val="F8BDD6"/>
            </a:solidFill>
            <a:ln w="9525">
              <a:noFill/>
              <a:round/>
              <a:headEnd/>
              <a:tailEnd/>
            </a:ln>
          </p:spPr>
          <p:txBody>
            <a:bodyPr/>
            <a:lstStyle/>
            <a:p>
              <a:endParaRPr lang="ru-RU"/>
            </a:p>
          </p:txBody>
        </p:sp>
        <p:sp>
          <p:nvSpPr>
            <p:cNvPr id="23409" name="Freeform 2282"/>
            <p:cNvSpPr>
              <a:spLocks/>
            </p:cNvSpPr>
            <p:nvPr/>
          </p:nvSpPr>
          <p:spPr bwMode="auto">
            <a:xfrm>
              <a:off x="3499" y="3764"/>
              <a:ext cx="58" cy="32"/>
            </a:xfrm>
            <a:custGeom>
              <a:avLst/>
              <a:gdLst>
                <a:gd name="T0" fmla="*/ 0 w 58"/>
                <a:gd name="T1" fmla="*/ 3 h 32"/>
                <a:gd name="T2" fmla="*/ 9 w 58"/>
                <a:gd name="T3" fmla="*/ 0 h 32"/>
                <a:gd name="T4" fmla="*/ 17 w 58"/>
                <a:gd name="T5" fmla="*/ 0 h 32"/>
                <a:gd name="T6" fmla="*/ 35 w 58"/>
                <a:gd name="T7" fmla="*/ 2 h 32"/>
                <a:gd name="T8" fmla="*/ 49 w 58"/>
                <a:gd name="T9" fmla="*/ 11 h 32"/>
                <a:gd name="T10" fmla="*/ 55 w 58"/>
                <a:gd name="T11" fmla="*/ 19 h 32"/>
                <a:gd name="T12" fmla="*/ 58 w 58"/>
                <a:gd name="T13" fmla="*/ 27 h 32"/>
                <a:gd name="T14" fmla="*/ 53 w 58"/>
                <a:gd name="T15" fmla="*/ 32 h 32"/>
                <a:gd name="T16" fmla="*/ 51 w 58"/>
                <a:gd name="T17" fmla="*/ 23 h 32"/>
                <a:gd name="T18" fmla="*/ 44 w 58"/>
                <a:gd name="T19" fmla="*/ 17 h 32"/>
                <a:gd name="T20" fmla="*/ 33 w 58"/>
                <a:gd name="T21" fmla="*/ 7 h 32"/>
                <a:gd name="T22" fmla="*/ 17 w 58"/>
                <a:gd name="T23" fmla="*/ 5 h 32"/>
                <a:gd name="T24" fmla="*/ 9 w 58"/>
                <a:gd name="T25" fmla="*/ 5 h 32"/>
                <a:gd name="T26" fmla="*/ 4 w 58"/>
                <a:gd name="T27" fmla="*/ 8 h 32"/>
                <a:gd name="T28" fmla="*/ 0 w 58"/>
                <a:gd name="T29" fmla="*/ 3 h 3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8"/>
                <a:gd name="T46" fmla="*/ 0 h 32"/>
                <a:gd name="T47" fmla="*/ 58 w 58"/>
                <a:gd name="T48" fmla="*/ 32 h 3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8" h="32">
                  <a:moveTo>
                    <a:pt x="0" y="3"/>
                  </a:moveTo>
                  <a:lnTo>
                    <a:pt x="9" y="0"/>
                  </a:lnTo>
                  <a:lnTo>
                    <a:pt x="17" y="0"/>
                  </a:lnTo>
                  <a:lnTo>
                    <a:pt x="35" y="2"/>
                  </a:lnTo>
                  <a:lnTo>
                    <a:pt x="49" y="11"/>
                  </a:lnTo>
                  <a:lnTo>
                    <a:pt x="55" y="19"/>
                  </a:lnTo>
                  <a:lnTo>
                    <a:pt x="58" y="27"/>
                  </a:lnTo>
                  <a:lnTo>
                    <a:pt x="53" y="32"/>
                  </a:lnTo>
                  <a:lnTo>
                    <a:pt x="51" y="23"/>
                  </a:lnTo>
                  <a:lnTo>
                    <a:pt x="44" y="17"/>
                  </a:lnTo>
                  <a:lnTo>
                    <a:pt x="33" y="7"/>
                  </a:lnTo>
                  <a:lnTo>
                    <a:pt x="17" y="5"/>
                  </a:lnTo>
                  <a:lnTo>
                    <a:pt x="9" y="5"/>
                  </a:lnTo>
                  <a:lnTo>
                    <a:pt x="4" y="8"/>
                  </a:lnTo>
                  <a:lnTo>
                    <a:pt x="0" y="3"/>
                  </a:lnTo>
                  <a:close/>
                </a:path>
              </a:pathLst>
            </a:custGeom>
            <a:solidFill>
              <a:srgbClr val="F8BDD6"/>
            </a:solidFill>
            <a:ln w="9525">
              <a:noFill/>
              <a:round/>
              <a:headEnd/>
              <a:tailEnd/>
            </a:ln>
          </p:spPr>
          <p:txBody>
            <a:bodyPr/>
            <a:lstStyle/>
            <a:p>
              <a:endParaRPr lang="ru-RU"/>
            </a:p>
          </p:txBody>
        </p:sp>
        <p:sp>
          <p:nvSpPr>
            <p:cNvPr id="23410" name="Freeform 2283"/>
            <p:cNvSpPr>
              <a:spLocks/>
            </p:cNvSpPr>
            <p:nvPr/>
          </p:nvSpPr>
          <p:spPr bwMode="auto">
            <a:xfrm>
              <a:off x="3499" y="3767"/>
              <a:ext cx="2" cy="5"/>
            </a:xfrm>
            <a:custGeom>
              <a:avLst/>
              <a:gdLst>
                <a:gd name="T0" fmla="*/ 0 w 2"/>
                <a:gd name="T1" fmla="*/ 0 h 5"/>
                <a:gd name="T2" fmla="*/ 2 w 2"/>
                <a:gd name="T3" fmla="*/ 5 h 5"/>
                <a:gd name="T4" fmla="*/ 0 w 2"/>
                <a:gd name="T5" fmla="*/ 0 h 5"/>
                <a:gd name="T6" fmla="*/ 0 60000 65536"/>
                <a:gd name="T7" fmla="*/ 0 60000 65536"/>
                <a:gd name="T8" fmla="*/ 0 60000 65536"/>
                <a:gd name="T9" fmla="*/ 0 w 2"/>
                <a:gd name="T10" fmla="*/ 0 h 5"/>
                <a:gd name="T11" fmla="*/ 2 w 2"/>
                <a:gd name="T12" fmla="*/ 5 h 5"/>
              </a:gdLst>
              <a:ahLst/>
              <a:cxnLst>
                <a:cxn ang="T6">
                  <a:pos x="T0" y="T1"/>
                </a:cxn>
                <a:cxn ang="T7">
                  <a:pos x="T2" y="T3"/>
                </a:cxn>
                <a:cxn ang="T8">
                  <a:pos x="T4" y="T5"/>
                </a:cxn>
              </a:cxnLst>
              <a:rect l="T9" t="T10" r="T11" b="T12"/>
              <a:pathLst>
                <a:path w="2" h="5">
                  <a:moveTo>
                    <a:pt x="0" y="0"/>
                  </a:moveTo>
                  <a:lnTo>
                    <a:pt x="2" y="5"/>
                  </a:lnTo>
                  <a:lnTo>
                    <a:pt x="0" y="0"/>
                  </a:lnTo>
                  <a:close/>
                </a:path>
              </a:pathLst>
            </a:custGeom>
            <a:solidFill>
              <a:srgbClr val="F8BDD6"/>
            </a:solidFill>
            <a:ln w="9525">
              <a:noFill/>
              <a:round/>
              <a:headEnd/>
              <a:tailEnd/>
            </a:ln>
          </p:spPr>
          <p:txBody>
            <a:bodyPr/>
            <a:lstStyle/>
            <a:p>
              <a:endParaRPr lang="ru-RU"/>
            </a:p>
          </p:txBody>
        </p:sp>
        <p:sp>
          <p:nvSpPr>
            <p:cNvPr id="23411" name="Freeform 2284"/>
            <p:cNvSpPr>
              <a:spLocks/>
            </p:cNvSpPr>
            <p:nvPr/>
          </p:nvSpPr>
          <p:spPr bwMode="auto">
            <a:xfrm>
              <a:off x="3554" y="3791"/>
              <a:ext cx="6" cy="5"/>
            </a:xfrm>
            <a:custGeom>
              <a:avLst/>
              <a:gdLst>
                <a:gd name="T0" fmla="*/ 5 w 6"/>
                <a:gd name="T1" fmla="*/ 0 h 5"/>
                <a:gd name="T2" fmla="*/ 6 w 6"/>
                <a:gd name="T3" fmla="*/ 2 h 5"/>
                <a:gd name="T4" fmla="*/ 6 w 6"/>
                <a:gd name="T5" fmla="*/ 3 h 5"/>
                <a:gd name="T6" fmla="*/ 0 w 6"/>
                <a:gd name="T7" fmla="*/ 5 h 5"/>
                <a:gd name="T8" fmla="*/ 5 w 6"/>
                <a:gd name="T9" fmla="*/ 0 h 5"/>
                <a:gd name="T10" fmla="*/ 0 60000 65536"/>
                <a:gd name="T11" fmla="*/ 0 60000 65536"/>
                <a:gd name="T12" fmla="*/ 0 60000 65536"/>
                <a:gd name="T13" fmla="*/ 0 60000 65536"/>
                <a:gd name="T14" fmla="*/ 0 60000 65536"/>
                <a:gd name="T15" fmla="*/ 0 w 6"/>
                <a:gd name="T16" fmla="*/ 0 h 5"/>
                <a:gd name="T17" fmla="*/ 6 w 6"/>
                <a:gd name="T18" fmla="*/ 5 h 5"/>
              </a:gdLst>
              <a:ahLst/>
              <a:cxnLst>
                <a:cxn ang="T10">
                  <a:pos x="T0" y="T1"/>
                </a:cxn>
                <a:cxn ang="T11">
                  <a:pos x="T2" y="T3"/>
                </a:cxn>
                <a:cxn ang="T12">
                  <a:pos x="T4" y="T5"/>
                </a:cxn>
                <a:cxn ang="T13">
                  <a:pos x="T6" y="T7"/>
                </a:cxn>
                <a:cxn ang="T14">
                  <a:pos x="T8" y="T9"/>
                </a:cxn>
              </a:cxnLst>
              <a:rect l="T15" t="T16" r="T17" b="T18"/>
              <a:pathLst>
                <a:path w="6" h="5">
                  <a:moveTo>
                    <a:pt x="5" y="0"/>
                  </a:moveTo>
                  <a:lnTo>
                    <a:pt x="6" y="2"/>
                  </a:lnTo>
                  <a:lnTo>
                    <a:pt x="6" y="3"/>
                  </a:lnTo>
                  <a:lnTo>
                    <a:pt x="0" y="5"/>
                  </a:lnTo>
                  <a:lnTo>
                    <a:pt x="5" y="0"/>
                  </a:lnTo>
                  <a:close/>
                </a:path>
              </a:pathLst>
            </a:custGeom>
            <a:solidFill>
              <a:srgbClr val="F8BDD6"/>
            </a:solidFill>
            <a:ln w="9525">
              <a:noFill/>
              <a:round/>
              <a:headEnd/>
              <a:tailEnd/>
            </a:ln>
          </p:spPr>
          <p:txBody>
            <a:bodyPr/>
            <a:lstStyle/>
            <a:p>
              <a:endParaRPr lang="ru-RU"/>
            </a:p>
          </p:txBody>
        </p:sp>
        <p:sp>
          <p:nvSpPr>
            <p:cNvPr id="23412" name="Freeform 2285"/>
            <p:cNvSpPr>
              <a:spLocks/>
            </p:cNvSpPr>
            <p:nvPr/>
          </p:nvSpPr>
          <p:spPr bwMode="auto">
            <a:xfrm>
              <a:off x="3095" y="3334"/>
              <a:ext cx="88" cy="85"/>
            </a:xfrm>
            <a:custGeom>
              <a:avLst/>
              <a:gdLst>
                <a:gd name="T0" fmla="*/ 86 w 88"/>
                <a:gd name="T1" fmla="*/ 34 h 85"/>
                <a:gd name="T2" fmla="*/ 88 w 88"/>
                <a:gd name="T3" fmla="*/ 37 h 85"/>
                <a:gd name="T4" fmla="*/ 88 w 88"/>
                <a:gd name="T5" fmla="*/ 41 h 85"/>
                <a:gd name="T6" fmla="*/ 88 w 88"/>
                <a:gd name="T7" fmla="*/ 51 h 85"/>
                <a:gd name="T8" fmla="*/ 86 w 88"/>
                <a:gd name="T9" fmla="*/ 54 h 85"/>
                <a:gd name="T10" fmla="*/ 85 w 88"/>
                <a:gd name="T11" fmla="*/ 59 h 85"/>
                <a:gd name="T12" fmla="*/ 81 w 88"/>
                <a:gd name="T13" fmla="*/ 65 h 85"/>
                <a:gd name="T14" fmla="*/ 75 w 88"/>
                <a:gd name="T15" fmla="*/ 71 h 85"/>
                <a:gd name="T16" fmla="*/ 69 w 88"/>
                <a:gd name="T17" fmla="*/ 77 h 85"/>
                <a:gd name="T18" fmla="*/ 66 w 88"/>
                <a:gd name="T19" fmla="*/ 78 h 85"/>
                <a:gd name="T20" fmla="*/ 61 w 88"/>
                <a:gd name="T21" fmla="*/ 80 h 85"/>
                <a:gd name="T22" fmla="*/ 53 w 88"/>
                <a:gd name="T23" fmla="*/ 83 h 85"/>
                <a:gd name="T24" fmla="*/ 49 w 88"/>
                <a:gd name="T25" fmla="*/ 85 h 85"/>
                <a:gd name="T26" fmla="*/ 44 w 88"/>
                <a:gd name="T27" fmla="*/ 85 h 85"/>
                <a:gd name="T28" fmla="*/ 36 w 88"/>
                <a:gd name="T29" fmla="*/ 83 h 85"/>
                <a:gd name="T30" fmla="*/ 29 w 88"/>
                <a:gd name="T31" fmla="*/ 82 h 85"/>
                <a:gd name="T32" fmla="*/ 20 w 88"/>
                <a:gd name="T33" fmla="*/ 78 h 85"/>
                <a:gd name="T34" fmla="*/ 14 w 88"/>
                <a:gd name="T35" fmla="*/ 72 h 85"/>
                <a:gd name="T36" fmla="*/ 8 w 88"/>
                <a:gd name="T37" fmla="*/ 67 h 85"/>
                <a:gd name="T38" fmla="*/ 3 w 88"/>
                <a:gd name="T39" fmla="*/ 59 h 85"/>
                <a:gd name="T40" fmla="*/ 1 w 88"/>
                <a:gd name="T41" fmla="*/ 51 h 85"/>
                <a:gd name="T42" fmla="*/ 0 w 88"/>
                <a:gd name="T43" fmla="*/ 47 h 85"/>
                <a:gd name="T44" fmla="*/ 0 w 88"/>
                <a:gd name="T45" fmla="*/ 43 h 85"/>
                <a:gd name="T46" fmla="*/ 1 w 88"/>
                <a:gd name="T47" fmla="*/ 34 h 85"/>
                <a:gd name="T48" fmla="*/ 1 w 88"/>
                <a:gd name="T49" fmla="*/ 31 h 85"/>
                <a:gd name="T50" fmla="*/ 3 w 88"/>
                <a:gd name="T51" fmla="*/ 26 h 85"/>
                <a:gd name="T52" fmla="*/ 8 w 88"/>
                <a:gd name="T53" fmla="*/ 20 h 85"/>
                <a:gd name="T54" fmla="*/ 12 w 88"/>
                <a:gd name="T55" fmla="*/ 12 h 85"/>
                <a:gd name="T56" fmla="*/ 19 w 88"/>
                <a:gd name="T57" fmla="*/ 8 h 85"/>
                <a:gd name="T58" fmla="*/ 22 w 88"/>
                <a:gd name="T59" fmla="*/ 6 h 85"/>
                <a:gd name="T60" fmla="*/ 27 w 88"/>
                <a:gd name="T61" fmla="*/ 3 h 85"/>
                <a:gd name="T62" fmla="*/ 34 w 88"/>
                <a:gd name="T63" fmla="*/ 1 h 85"/>
                <a:gd name="T64" fmla="*/ 40 w 88"/>
                <a:gd name="T65" fmla="*/ 0 h 85"/>
                <a:gd name="T66" fmla="*/ 44 w 88"/>
                <a:gd name="T67" fmla="*/ 0 h 85"/>
                <a:gd name="T68" fmla="*/ 51 w 88"/>
                <a:gd name="T69" fmla="*/ 1 h 85"/>
                <a:gd name="T70" fmla="*/ 61 w 88"/>
                <a:gd name="T71" fmla="*/ 3 h 85"/>
                <a:gd name="T72" fmla="*/ 68 w 88"/>
                <a:gd name="T73" fmla="*/ 6 h 85"/>
                <a:gd name="T74" fmla="*/ 73 w 88"/>
                <a:gd name="T75" fmla="*/ 12 h 85"/>
                <a:gd name="T76" fmla="*/ 79 w 88"/>
                <a:gd name="T77" fmla="*/ 19 h 85"/>
                <a:gd name="T78" fmla="*/ 84 w 88"/>
                <a:gd name="T79" fmla="*/ 25 h 85"/>
                <a:gd name="T80" fmla="*/ 86 w 88"/>
                <a:gd name="T81" fmla="*/ 34 h 8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8"/>
                <a:gd name="T124" fmla="*/ 0 h 85"/>
                <a:gd name="T125" fmla="*/ 88 w 88"/>
                <a:gd name="T126" fmla="*/ 85 h 8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8" h="85">
                  <a:moveTo>
                    <a:pt x="86" y="34"/>
                  </a:moveTo>
                  <a:lnTo>
                    <a:pt x="88" y="37"/>
                  </a:lnTo>
                  <a:lnTo>
                    <a:pt x="88" y="41"/>
                  </a:lnTo>
                  <a:lnTo>
                    <a:pt x="88" y="51"/>
                  </a:lnTo>
                  <a:lnTo>
                    <a:pt x="86" y="54"/>
                  </a:lnTo>
                  <a:lnTo>
                    <a:pt x="85" y="59"/>
                  </a:lnTo>
                  <a:lnTo>
                    <a:pt x="81" y="65"/>
                  </a:lnTo>
                  <a:lnTo>
                    <a:pt x="75" y="71"/>
                  </a:lnTo>
                  <a:lnTo>
                    <a:pt x="69" y="77"/>
                  </a:lnTo>
                  <a:lnTo>
                    <a:pt x="66" y="78"/>
                  </a:lnTo>
                  <a:lnTo>
                    <a:pt x="61" y="80"/>
                  </a:lnTo>
                  <a:lnTo>
                    <a:pt x="53" y="83"/>
                  </a:lnTo>
                  <a:lnTo>
                    <a:pt x="49" y="85"/>
                  </a:lnTo>
                  <a:lnTo>
                    <a:pt x="44" y="85"/>
                  </a:lnTo>
                  <a:lnTo>
                    <a:pt x="36" y="83"/>
                  </a:lnTo>
                  <a:lnTo>
                    <a:pt x="29" y="82"/>
                  </a:lnTo>
                  <a:lnTo>
                    <a:pt x="20" y="78"/>
                  </a:lnTo>
                  <a:lnTo>
                    <a:pt x="14" y="72"/>
                  </a:lnTo>
                  <a:lnTo>
                    <a:pt x="8" y="67"/>
                  </a:lnTo>
                  <a:lnTo>
                    <a:pt x="3" y="59"/>
                  </a:lnTo>
                  <a:lnTo>
                    <a:pt x="1" y="51"/>
                  </a:lnTo>
                  <a:lnTo>
                    <a:pt x="0" y="47"/>
                  </a:lnTo>
                  <a:lnTo>
                    <a:pt x="0" y="43"/>
                  </a:lnTo>
                  <a:lnTo>
                    <a:pt x="1" y="34"/>
                  </a:lnTo>
                  <a:lnTo>
                    <a:pt x="1" y="31"/>
                  </a:lnTo>
                  <a:lnTo>
                    <a:pt x="3" y="26"/>
                  </a:lnTo>
                  <a:lnTo>
                    <a:pt x="8" y="20"/>
                  </a:lnTo>
                  <a:lnTo>
                    <a:pt x="12" y="12"/>
                  </a:lnTo>
                  <a:lnTo>
                    <a:pt x="19" y="8"/>
                  </a:lnTo>
                  <a:lnTo>
                    <a:pt x="22" y="6"/>
                  </a:lnTo>
                  <a:lnTo>
                    <a:pt x="27" y="3"/>
                  </a:lnTo>
                  <a:lnTo>
                    <a:pt x="34" y="1"/>
                  </a:lnTo>
                  <a:lnTo>
                    <a:pt x="40" y="0"/>
                  </a:lnTo>
                  <a:lnTo>
                    <a:pt x="44" y="0"/>
                  </a:lnTo>
                  <a:lnTo>
                    <a:pt x="51" y="1"/>
                  </a:lnTo>
                  <a:lnTo>
                    <a:pt x="61" y="3"/>
                  </a:lnTo>
                  <a:lnTo>
                    <a:pt x="68" y="6"/>
                  </a:lnTo>
                  <a:lnTo>
                    <a:pt x="73" y="12"/>
                  </a:lnTo>
                  <a:lnTo>
                    <a:pt x="79" y="19"/>
                  </a:lnTo>
                  <a:lnTo>
                    <a:pt x="84" y="25"/>
                  </a:lnTo>
                  <a:lnTo>
                    <a:pt x="86" y="34"/>
                  </a:lnTo>
                  <a:close/>
                </a:path>
              </a:pathLst>
            </a:custGeom>
            <a:solidFill>
              <a:srgbClr val="FFFF00"/>
            </a:solidFill>
            <a:ln w="9525">
              <a:noFill/>
              <a:round/>
              <a:headEnd/>
              <a:tailEnd/>
            </a:ln>
          </p:spPr>
          <p:txBody>
            <a:bodyPr/>
            <a:lstStyle/>
            <a:p>
              <a:endParaRPr lang="ru-RU"/>
            </a:p>
          </p:txBody>
        </p:sp>
        <p:sp>
          <p:nvSpPr>
            <p:cNvPr id="23413" name="Freeform 2286"/>
            <p:cNvSpPr>
              <a:spLocks/>
            </p:cNvSpPr>
            <p:nvPr/>
          </p:nvSpPr>
          <p:spPr bwMode="auto">
            <a:xfrm>
              <a:off x="3141" y="3367"/>
              <a:ext cx="129" cy="543"/>
            </a:xfrm>
            <a:custGeom>
              <a:avLst/>
              <a:gdLst>
                <a:gd name="T0" fmla="*/ 118 w 129"/>
                <a:gd name="T1" fmla="*/ 543 h 543"/>
                <a:gd name="T2" fmla="*/ 129 w 129"/>
                <a:gd name="T3" fmla="*/ 538 h 543"/>
                <a:gd name="T4" fmla="*/ 11 w 129"/>
                <a:gd name="T5" fmla="*/ 0 h 543"/>
                <a:gd name="T6" fmla="*/ 0 w 129"/>
                <a:gd name="T7" fmla="*/ 5 h 543"/>
                <a:gd name="T8" fmla="*/ 118 w 129"/>
                <a:gd name="T9" fmla="*/ 543 h 543"/>
                <a:gd name="T10" fmla="*/ 0 60000 65536"/>
                <a:gd name="T11" fmla="*/ 0 60000 65536"/>
                <a:gd name="T12" fmla="*/ 0 60000 65536"/>
                <a:gd name="T13" fmla="*/ 0 60000 65536"/>
                <a:gd name="T14" fmla="*/ 0 60000 65536"/>
                <a:gd name="T15" fmla="*/ 0 w 129"/>
                <a:gd name="T16" fmla="*/ 0 h 543"/>
                <a:gd name="T17" fmla="*/ 129 w 129"/>
                <a:gd name="T18" fmla="*/ 543 h 543"/>
              </a:gdLst>
              <a:ahLst/>
              <a:cxnLst>
                <a:cxn ang="T10">
                  <a:pos x="T0" y="T1"/>
                </a:cxn>
                <a:cxn ang="T11">
                  <a:pos x="T2" y="T3"/>
                </a:cxn>
                <a:cxn ang="T12">
                  <a:pos x="T4" y="T5"/>
                </a:cxn>
                <a:cxn ang="T13">
                  <a:pos x="T6" y="T7"/>
                </a:cxn>
                <a:cxn ang="T14">
                  <a:pos x="T8" y="T9"/>
                </a:cxn>
              </a:cxnLst>
              <a:rect l="T15" t="T16" r="T17" b="T18"/>
              <a:pathLst>
                <a:path w="129" h="543">
                  <a:moveTo>
                    <a:pt x="118" y="543"/>
                  </a:moveTo>
                  <a:lnTo>
                    <a:pt x="129" y="538"/>
                  </a:lnTo>
                  <a:lnTo>
                    <a:pt x="11" y="0"/>
                  </a:lnTo>
                  <a:lnTo>
                    <a:pt x="0" y="5"/>
                  </a:lnTo>
                  <a:lnTo>
                    <a:pt x="118" y="543"/>
                  </a:lnTo>
                  <a:close/>
                </a:path>
              </a:pathLst>
            </a:custGeom>
            <a:solidFill>
              <a:srgbClr val="F8BDD6"/>
            </a:solidFill>
            <a:ln w="9525">
              <a:noFill/>
              <a:round/>
              <a:headEnd/>
              <a:tailEnd/>
            </a:ln>
          </p:spPr>
          <p:txBody>
            <a:bodyPr/>
            <a:lstStyle/>
            <a:p>
              <a:endParaRPr lang="ru-RU"/>
            </a:p>
          </p:txBody>
        </p:sp>
        <p:sp>
          <p:nvSpPr>
            <p:cNvPr id="23414" name="Freeform 2287"/>
            <p:cNvSpPr>
              <a:spLocks/>
            </p:cNvSpPr>
            <p:nvPr/>
          </p:nvSpPr>
          <p:spPr bwMode="auto">
            <a:xfrm>
              <a:off x="3208" y="3846"/>
              <a:ext cx="90" cy="87"/>
            </a:xfrm>
            <a:custGeom>
              <a:avLst/>
              <a:gdLst>
                <a:gd name="T0" fmla="*/ 88 w 90"/>
                <a:gd name="T1" fmla="*/ 34 h 87"/>
                <a:gd name="T2" fmla="*/ 90 w 90"/>
                <a:gd name="T3" fmla="*/ 39 h 87"/>
                <a:gd name="T4" fmla="*/ 90 w 90"/>
                <a:gd name="T5" fmla="*/ 44 h 87"/>
                <a:gd name="T6" fmla="*/ 88 w 90"/>
                <a:gd name="T7" fmla="*/ 52 h 87"/>
                <a:gd name="T8" fmla="*/ 88 w 90"/>
                <a:gd name="T9" fmla="*/ 56 h 87"/>
                <a:gd name="T10" fmla="*/ 87 w 90"/>
                <a:gd name="T11" fmla="*/ 60 h 87"/>
                <a:gd name="T12" fmla="*/ 82 w 90"/>
                <a:gd name="T13" fmla="*/ 67 h 87"/>
                <a:gd name="T14" fmla="*/ 78 w 90"/>
                <a:gd name="T15" fmla="*/ 74 h 87"/>
                <a:gd name="T16" fmla="*/ 71 w 90"/>
                <a:gd name="T17" fmla="*/ 79 h 87"/>
                <a:gd name="T18" fmla="*/ 68 w 90"/>
                <a:gd name="T19" fmla="*/ 82 h 87"/>
                <a:gd name="T20" fmla="*/ 63 w 90"/>
                <a:gd name="T21" fmla="*/ 84 h 87"/>
                <a:gd name="T22" fmla="*/ 55 w 90"/>
                <a:gd name="T23" fmla="*/ 87 h 87"/>
                <a:gd name="T24" fmla="*/ 50 w 90"/>
                <a:gd name="T25" fmla="*/ 87 h 87"/>
                <a:gd name="T26" fmla="*/ 45 w 90"/>
                <a:gd name="T27" fmla="*/ 87 h 87"/>
                <a:gd name="T28" fmla="*/ 38 w 90"/>
                <a:gd name="T29" fmla="*/ 87 h 87"/>
                <a:gd name="T30" fmla="*/ 28 w 90"/>
                <a:gd name="T31" fmla="*/ 84 h 87"/>
                <a:gd name="T32" fmla="*/ 21 w 90"/>
                <a:gd name="T33" fmla="*/ 80 h 87"/>
                <a:gd name="T34" fmla="*/ 13 w 90"/>
                <a:gd name="T35" fmla="*/ 76 h 87"/>
                <a:gd name="T36" fmla="*/ 8 w 90"/>
                <a:gd name="T37" fmla="*/ 69 h 87"/>
                <a:gd name="T38" fmla="*/ 4 w 90"/>
                <a:gd name="T39" fmla="*/ 61 h 87"/>
                <a:gd name="T40" fmla="*/ 2 w 90"/>
                <a:gd name="T41" fmla="*/ 54 h 87"/>
                <a:gd name="T42" fmla="*/ 0 w 90"/>
                <a:gd name="T43" fmla="*/ 48 h 87"/>
                <a:gd name="T44" fmla="*/ 0 w 90"/>
                <a:gd name="T45" fmla="*/ 44 h 87"/>
                <a:gd name="T46" fmla="*/ 0 w 90"/>
                <a:gd name="T47" fmla="*/ 36 h 87"/>
                <a:gd name="T48" fmla="*/ 2 w 90"/>
                <a:gd name="T49" fmla="*/ 31 h 87"/>
                <a:gd name="T50" fmla="*/ 4 w 90"/>
                <a:gd name="T51" fmla="*/ 28 h 87"/>
                <a:gd name="T52" fmla="*/ 7 w 90"/>
                <a:gd name="T53" fmla="*/ 20 h 87"/>
                <a:gd name="T54" fmla="*/ 13 w 90"/>
                <a:gd name="T55" fmla="*/ 14 h 87"/>
                <a:gd name="T56" fmla="*/ 19 w 90"/>
                <a:gd name="T57" fmla="*/ 8 h 87"/>
                <a:gd name="T58" fmla="*/ 23 w 90"/>
                <a:gd name="T59" fmla="*/ 6 h 87"/>
                <a:gd name="T60" fmla="*/ 28 w 90"/>
                <a:gd name="T61" fmla="*/ 4 h 87"/>
                <a:gd name="T62" fmla="*/ 36 w 90"/>
                <a:gd name="T63" fmla="*/ 0 h 87"/>
                <a:gd name="T64" fmla="*/ 40 w 90"/>
                <a:gd name="T65" fmla="*/ 0 h 87"/>
                <a:gd name="T66" fmla="*/ 45 w 90"/>
                <a:gd name="T67" fmla="*/ 0 h 87"/>
                <a:gd name="T68" fmla="*/ 53 w 90"/>
                <a:gd name="T69" fmla="*/ 0 h 87"/>
                <a:gd name="T70" fmla="*/ 61 w 90"/>
                <a:gd name="T71" fmla="*/ 4 h 87"/>
                <a:gd name="T72" fmla="*/ 69 w 90"/>
                <a:gd name="T73" fmla="*/ 6 h 87"/>
                <a:gd name="T74" fmla="*/ 76 w 90"/>
                <a:gd name="T75" fmla="*/ 12 h 87"/>
                <a:gd name="T76" fmla="*/ 82 w 90"/>
                <a:gd name="T77" fmla="*/ 18 h 87"/>
                <a:gd name="T78" fmla="*/ 85 w 90"/>
                <a:gd name="T79" fmla="*/ 26 h 87"/>
                <a:gd name="T80" fmla="*/ 88 w 90"/>
                <a:gd name="T81" fmla="*/ 34 h 8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0"/>
                <a:gd name="T124" fmla="*/ 0 h 87"/>
                <a:gd name="T125" fmla="*/ 90 w 90"/>
                <a:gd name="T126" fmla="*/ 87 h 8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0" h="87">
                  <a:moveTo>
                    <a:pt x="88" y="34"/>
                  </a:moveTo>
                  <a:lnTo>
                    <a:pt x="90" y="39"/>
                  </a:lnTo>
                  <a:lnTo>
                    <a:pt x="90" y="44"/>
                  </a:lnTo>
                  <a:lnTo>
                    <a:pt x="88" y="52"/>
                  </a:lnTo>
                  <a:lnTo>
                    <a:pt x="88" y="56"/>
                  </a:lnTo>
                  <a:lnTo>
                    <a:pt x="87" y="60"/>
                  </a:lnTo>
                  <a:lnTo>
                    <a:pt x="82" y="67"/>
                  </a:lnTo>
                  <a:lnTo>
                    <a:pt x="78" y="74"/>
                  </a:lnTo>
                  <a:lnTo>
                    <a:pt x="71" y="79"/>
                  </a:lnTo>
                  <a:lnTo>
                    <a:pt x="68" y="82"/>
                  </a:lnTo>
                  <a:lnTo>
                    <a:pt x="63" y="84"/>
                  </a:lnTo>
                  <a:lnTo>
                    <a:pt x="55" y="87"/>
                  </a:lnTo>
                  <a:lnTo>
                    <a:pt x="50" y="87"/>
                  </a:lnTo>
                  <a:lnTo>
                    <a:pt x="45" y="87"/>
                  </a:lnTo>
                  <a:lnTo>
                    <a:pt x="38" y="87"/>
                  </a:lnTo>
                  <a:lnTo>
                    <a:pt x="28" y="84"/>
                  </a:lnTo>
                  <a:lnTo>
                    <a:pt x="21" y="80"/>
                  </a:lnTo>
                  <a:lnTo>
                    <a:pt x="13" y="76"/>
                  </a:lnTo>
                  <a:lnTo>
                    <a:pt x="8" y="69"/>
                  </a:lnTo>
                  <a:lnTo>
                    <a:pt x="4" y="61"/>
                  </a:lnTo>
                  <a:lnTo>
                    <a:pt x="2" y="54"/>
                  </a:lnTo>
                  <a:lnTo>
                    <a:pt x="0" y="48"/>
                  </a:lnTo>
                  <a:lnTo>
                    <a:pt x="0" y="44"/>
                  </a:lnTo>
                  <a:lnTo>
                    <a:pt x="0" y="36"/>
                  </a:lnTo>
                  <a:lnTo>
                    <a:pt x="2" y="31"/>
                  </a:lnTo>
                  <a:lnTo>
                    <a:pt x="4" y="28"/>
                  </a:lnTo>
                  <a:lnTo>
                    <a:pt x="7" y="20"/>
                  </a:lnTo>
                  <a:lnTo>
                    <a:pt x="13" y="14"/>
                  </a:lnTo>
                  <a:lnTo>
                    <a:pt x="19" y="8"/>
                  </a:lnTo>
                  <a:lnTo>
                    <a:pt x="23" y="6"/>
                  </a:lnTo>
                  <a:lnTo>
                    <a:pt x="28" y="4"/>
                  </a:lnTo>
                  <a:lnTo>
                    <a:pt x="36" y="0"/>
                  </a:lnTo>
                  <a:lnTo>
                    <a:pt x="40" y="0"/>
                  </a:lnTo>
                  <a:lnTo>
                    <a:pt x="45" y="0"/>
                  </a:lnTo>
                  <a:lnTo>
                    <a:pt x="53" y="0"/>
                  </a:lnTo>
                  <a:lnTo>
                    <a:pt x="61" y="4"/>
                  </a:lnTo>
                  <a:lnTo>
                    <a:pt x="69" y="6"/>
                  </a:lnTo>
                  <a:lnTo>
                    <a:pt x="76" y="12"/>
                  </a:lnTo>
                  <a:lnTo>
                    <a:pt x="82" y="18"/>
                  </a:lnTo>
                  <a:lnTo>
                    <a:pt x="85" y="26"/>
                  </a:lnTo>
                  <a:lnTo>
                    <a:pt x="88" y="34"/>
                  </a:lnTo>
                  <a:close/>
                </a:path>
              </a:pathLst>
            </a:custGeom>
            <a:solidFill>
              <a:srgbClr val="F561AF"/>
            </a:solidFill>
            <a:ln w="9525">
              <a:noFill/>
              <a:round/>
              <a:headEnd/>
              <a:tailEnd/>
            </a:ln>
          </p:spPr>
          <p:txBody>
            <a:bodyPr/>
            <a:lstStyle/>
            <a:p>
              <a:endParaRPr lang="ru-RU"/>
            </a:p>
          </p:txBody>
        </p:sp>
        <p:sp>
          <p:nvSpPr>
            <p:cNvPr id="23415" name="Freeform 2288"/>
            <p:cNvSpPr>
              <a:spLocks/>
            </p:cNvSpPr>
            <p:nvPr/>
          </p:nvSpPr>
          <p:spPr bwMode="auto">
            <a:xfrm>
              <a:off x="3257" y="3878"/>
              <a:ext cx="41" cy="56"/>
            </a:xfrm>
            <a:custGeom>
              <a:avLst/>
              <a:gdLst>
                <a:gd name="T0" fmla="*/ 41 w 41"/>
                <a:gd name="T1" fmla="*/ 0 h 56"/>
                <a:gd name="T2" fmla="*/ 41 w 41"/>
                <a:gd name="T3" fmla="*/ 18 h 56"/>
                <a:gd name="T4" fmla="*/ 32 w 41"/>
                <a:gd name="T5" fmla="*/ 37 h 56"/>
                <a:gd name="T6" fmla="*/ 21 w 41"/>
                <a:gd name="T7" fmla="*/ 48 h 56"/>
                <a:gd name="T8" fmla="*/ 11 w 41"/>
                <a:gd name="T9" fmla="*/ 55 h 56"/>
                <a:gd name="T10" fmla="*/ 2 w 41"/>
                <a:gd name="T11" fmla="*/ 56 h 56"/>
                <a:gd name="T12" fmla="*/ 0 w 41"/>
                <a:gd name="T13" fmla="*/ 50 h 56"/>
                <a:gd name="T14" fmla="*/ 9 w 41"/>
                <a:gd name="T15" fmla="*/ 48 h 56"/>
                <a:gd name="T16" fmla="*/ 16 w 41"/>
                <a:gd name="T17" fmla="*/ 44 h 56"/>
                <a:gd name="T18" fmla="*/ 27 w 41"/>
                <a:gd name="T19" fmla="*/ 32 h 56"/>
                <a:gd name="T20" fmla="*/ 34 w 41"/>
                <a:gd name="T21" fmla="*/ 17 h 56"/>
                <a:gd name="T22" fmla="*/ 34 w 41"/>
                <a:gd name="T23" fmla="*/ 0 h 56"/>
                <a:gd name="T24" fmla="*/ 41 w 41"/>
                <a:gd name="T25" fmla="*/ 0 h 5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1"/>
                <a:gd name="T40" fmla="*/ 0 h 56"/>
                <a:gd name="T41" fmla="*/ 41 w 41"/>
                <a:gd name="T42" fmla="*/ 56 h 5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1" h="56">
                  <a:moveTo>
                    <a:pt x="41" y="0"/>
                  </a:moveTo>
                  <a:lnTo>
                    <a:pt x="41" y="18"/>
                  </a:lnTo>
                  <a:lnTo>
                    <a:pt x="32" y="37"/>
                  </a:lnTo>
                  <a:lnTo>
                    <a:pt x="21" y="48"/>
                  </a:lnTo>
                  <a:lnTo>
                    <a:pt x="11" y="55"/>
                  </a:lnTo>
                  <a:lnTo>
                    <a:pt x="2" y="56"/>
                  </a:lnTo>
                  <a:lnTo>
                    <a:pt x="0" y="50"/>
                  </a:lnTo>
                  <a:lnTo>
                    <a:pt x="9" y="48"/>
                  </a:lnTo>
                  <a:lnTo>
                    <a:pt x="16" y="44"/>
                  </a:lnTo>
                  <a:lnTo>
                    <a:pt x="27" y="32"/>
                  </a:lnTo>
                  <a:lnTo>
                    <a:pt x="34" y="17"/>
                  </a:lnTo>
                  <a:lnTo>
                    <a:pt x="34" y="0"/>
                  </a:lnTo>
                  <a:lnTo>
                    <a:pt x="41" y="0"/>
                  </a:lnTo>
                  <a:close/>
                </a:path>
              </a:pathLst>
            </a:custGeom>
            <a:solidFill>
              <a:srgbClr val="F8BDD6"/>
            </a:solidFill>
            <a:ln w="9525">
              <a:noFill/>
              <a:round/>
              <a:headEnd/>
              <a:tailEnd/>
            </a:ln>
          </p:spPr>
          <p:txBody>
            <a:bodyPr/>
            <a:lstStyle/>
            <a:p>
              <a:endParaRPr lang="ru-RU"/>
            </a:p>
          </p:txBody>
        </p:sp>
        <p:sp>
          <p:nvSpPr>
            <p:cNvPr id="23416" name="Freeform 2289"/>
            <p:cNvSpPr>
              <a:spLocks/>
            </p:cNvSpPr>
            <p:nvPr/>
          </p:nvSpPr>
          <p:spPr bwMode="auto">
            <a:xfrm>
              <a:off x="3205" y="3897"/>
              <a:ext cx="55" cy="39"/>
            </a:xfrm>
            <a:custGeom>
              <a:avLst/>
              <a:gdLst>
                <a:gd name="T0" fmla="*/ 55 w 55"/>
                <a:gd name="T1" fmla="*/ 37 h 39"/>
                <a:gd name="T2" fmla="*/ 38 w 55"/>
                <a:gd name="T3" fmla="*/ 39 h 39"/>
                <a:gd name="T4" fmla="*/ 19 w 55"/>
                <a:gd name="T5" fmla="*/ 31 h 39"/>
                <a:gd name="T6" fmla="*/ 7 w 55"/>
                <a:gd name="T7" fmla="*/ 19 h 39"/>
                <a:gd name="T8" fmla="*/ 2 w 55"/>
                <a:gd name="T9" fmla="*/ 13 h 39"/>
                <a:gd name="T10" fmla="*/ 0 w 55"/>
                <a:gd name="T11" fmla="*/ 4 h 39"/>
                <a:gd name="T12" fmla="*/ 5 w 55"/>
                <a:gd name="T13" fmla="*/ 0 h 39"/>
                <a:gd name="T14" fmla="*/ 7 w 55"/>
                <a:gd name="T15" fmla="*/ 8 h 39"/>
                <a:gd name="T16" fmla="*/ 11 w 55"/>
                <a:gd name="T17" fmla="*/ 14 h 39"/>
                <a:gd name="T18" fmla="*/ 24 w 55"/>
                <a:gd name="T19" fmla="*/ 26 h 39"/>
                <a:gd name="T20" fmla="*/ 38 w 55"/>
                <a:gd name="T21" fmla="*/ 33 h 39"/>
                <a:gd name="T22" fmla="*/ 55 w 55"/>
                <a:gd name="T23" fmla="*/ 31 h 39"/>
                <a:gd name="T24" fmla="*/ 55 w 55"/>
                <a:gd name="T25" fmla="*/ 37 h 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5"/>
                <a:gd name="T40" fmla="*/ 0 h 39"/>
                <a:gd name="T41" fmla="*/ 55 w 55"/>
                <a:gd name="T42" fmla="*/ 39 h 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5" h="39">
                  <a:moveTo>
                    <a:pt x="55" y="37"/>
                  </a:moveTo>
                  <a:lnTo>
                    <a:pt x="38" y="39"/>
                  </a:lnTo>
                  <a:lnTo>
                    <a:pt x="19" y="31"/>
                  </a:lnTo>
                  <a:lnTo>
                    <a:pt x="7" y="19"/>
                  </a:lnTo>
                  <a:lnTo>
                    <a:pt x="2" y="13"/>
                  </a:lnTo>
                  <a:lnTo>
                    <a:pt x="0" y="4"/>
                  </a:lnTo>
                  <a:lnTo>
                    <a:pt x="5" y="0"/>
                  </a:lnTo>
                  <a:lnTo>
                    <a:pt x="7" y="8"/>
                  </a:lnTo>
                  <a:lnTo>
                    <a:pt x="11" y="14"/>
                  </a:lnTo>
                  <a:lnTo>
                    <a:pt x="24" y="26"/>
                  </a:lnTo>
                  <a:lnTo>
                    <a:pt x="38" y="33"/>
                  </a:lnTo>
                  <a:lnTo>
                    <a:pt x="55" y="31"/>
                  </a:lnTo>
                  <a:lnTo>
                    <a:pt x="55" y="37"/>
                  </a:lnTo>
                  <a:close/>
                </a:path>
              </a:pathLst>
            </a:custGeom>
            <a:solidFill>
              <a:srgbClr val="F8BDD6"/>
            </a:solidFill>
            <a:ln w="9525">
              <a:noFill/>
              <a:round/>
              <a:headEnd/>
              <a:tailEnd/>
            </a:ln>
          </p:spPr>
          <p:txBody>
            <a:bodyPr/>
            <a:lstStyle/>
            <a:p>
              <a:endParaRPr lang="ru-RU"/>
            </a:p>
          </p:txBody>
        </p:sp>
        <p:sp>
          <p:nvSpPr>
            <p:cNvPr id="23417" name="Freeform 2290"/>
            <p:cNvSpPr>
              <a:spLocks/>
            </p:cNvSpPr>
            <p:nvPr/>
          </p:nvSpPr>
          <p:spPr bwMode="auto">
            <a:xfrm>
              <a:off x="3259" y="3927"/>
              <a:ext cx="3" cy="7"/>
            </a:xfrm>
            <a:custGeom>
              <a:avLst/>
              <a:gdLst>
                <a:gd name="T0" fmla="*/ 3 w 3"/>
                <a:gd name="T1" fmla="*/ 7 h 7"/>
                <a:gd name="T2" fmla="*/ 3 w 3"/>
                <a:gd name="T3" fmla="*/ 0 h 7"/>
                <a:gd name="T4" fmla="*/ 0 w 3"/>
                <a:gd name="T5" fmla="*/ 0 h 7"/>
                <a:gd name="T6" fmla="*/ 3 w 3"/>
                <a:gd name="T7" fmla="*/ 7 h 7"/>
                <a:gd name="T8" fmla="*/ 0 60000 65536"/>
                <a:gd name="T9" fmla="*/ 0 60000 65536"/>
                <a:gd name="T10" fmla="*/ 0 60000 65536"/>
                <a:gd name="T11" fmla="*/ 0 60000 65536"/>
                <a:gd name="T12" fmla="*/ 0 w 3"/>
                <a:gd name="T13" fmla="*/ 0 h 7"/>
                <a:gd name="T14" fmla="*/ 3 w 3"/>
                <a:gd name="T15" fmla="*/ 7 h 7"/>
              </a:gdLst>
              <a:ahLst/>
              <a:cxnLst>
                <a:cxn ang="T8">
                  <a:pos x="T0" y="T1"/>
                </a:cxn>
                <a:cxn ang="T9">
                  <a:pos x="T2" y="T3"/>
                </a:cxn>
                <a:cxn ang="T10">
                  <a:pos x="T4" y="T5"/>
                </a:cxn>
                <a:cxn ang="T11">
                  <a:pos x="T6" y="T7"/>
                </a:cxn>
              </a:cxnLst>
              <a:rect l="T12" t="T13" r="T14" b="T15"/>
              <a:pathLst>
                <a:path w="3" h="7">
                  <a:moveTo>
                    <a:pt x="3" y="7"/>
                  </a:moveTo>
                  <a:lnTo>
                    <a:pt x="3" y="0"/>
                  </a:lnTo>
                  <a:lnTo>
                    <a:pt x="0" y="0"/>
                  </a:lnTo>
                  <a:lnTo>
                    <a:pt x="3" y="7"/>
                  </a:lnTo>
                  <a:close/>
                </a:path>
              </a:pathLst>
            </a:custGeom>
            <a:solidFill>
              <a:srgbClr val="F8BDD6"/>
            </a:solidFill>
            <a:ln w="9525">
              <a:noFill/>
              <a:round/>
              <a:headEnd/>
              <a:tailEnd/>
            </a:ln>
          </p:spPr>
          <p:txBody>
            <a:bodyPr/>
            <a:lstStyle/>
            <a:p>
              <a:endParaRPr lang="ru-RU"/>
            </a:p>
          </p:txBody>
        </p:sp>
        <p:sp>
          <p:nvSpPr>
            <p:cNvPr id="23418" name="Freeform 2291"/>
            <p:cNvSpPr>
              <a:spLocks/>
            </p:cNvSpPr>
            <p:nvPr/>
          </p:nvSpPr>
          <p:spPr bwMode="auto">
            <a:xfrm>
              <a:off x="3205" y="3843"/>
              <a:ext cx="38" cy="54"/>
            </a:xfrm>
            <a:custGeom>
              <a:avLst/>
              <a:gdLst>
                <a:gd name="T0" fmla="*/ 0 w 38"/>
                <a:gd name="T1" fmla="*/ 54 h 54"/>
                <a:gd name="T2" fmla="*/ 0 w 38"/>
                <a:gd name="T3" fmla="*/ 39 h 54"/>
                <a:gd name="T4" fmla="*/ 7 w 38"/>
                <a:gd name="T5" fmla="*/ 19 h 54"/>
                <a:gd name="T6" fmla="*/ 18 w 38"/>
                <a:gd name="T7" fmla="*/ 7 h 54"/>
                <a:gd name="T8" fmla="*/ 27 w 38"/>
                <a:gd name="T9" fmla="*/ 3 h 54"/>
                <a:gd name="T10" fmla="*/ 34 w 38"/>
                <a:gd name="T11" fmla="*/ 0 h 54"/>
                <a:gd name="T12" fmla="*/ 38 w 38"/>
                <a:gd name="T13" fmla="*/ 5 h 54"/>
                <a:gd name="T14" fmla="*/ 29 w 38"/>
                <a:gd name="T15" fmla="*/ 9 h 54"/>
                <a:gd name="T16" fmla="*/ 22 w 38"/>
                <a:gd name="T17" fmla="*/ 11 h 54"/>
                <a:gd name="T18" fmla="*/ 11 w 38"/>
                <a:gd name="T19" fmla="*/ 24 h 54"/>
                <a:gd name="T20" fmla="*/ 5 w 38"/>
                <a:gd name="T21" fmla="*/ 39 h 54"/>
                <a:gd name="T22" fmla="*/ 7 w 38"/>
                <a:gd name="T23" fmla="*/ 54 h 54"/>
                <a:gd name="T24" fmla="*/ 0 w 38"/>
                <a:gd name="T25" fmla="*/ 54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8"/>
                <a:gd name="T40" fmla="*/ 0 h 54"/>
                <a:gd name="T41" fmla="*/ 38 w 38"/>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8" h="54">
                  <a:moveTo>
                    <a:pt x="0" y="54"/>
                  </a:moveTo>
                  <a:lnTo>
                    <a:pt x="0" y="39"/>
                  </a:lnTo>
                  <a:lnTo>
                    <a:pt x="7" y="19"/>
                  </a:lnTo>
                  <a:lnTo>
                    <a:pt x="18" y="7"/>
                  </a:lnTo>
                  <a:lnTo>
                    <a:pt x="27" y="3"/>
                  </a:lnTo>
                  <a:lnTo>
                    <a:pt x="34" y="0"/>
                  </a:lnTo>
                  <a:lnTo>
                    <a:pt x="38" y="5"/>
                  </a:lnTo>
                  <a:lnTo>
                    <a:pt x="29" y="9"/>
                  </a:lnTo>
                  <a:lnTo>
                    <a:pt x="22" y="11"/>
                  </a:lnTo>
                  <a:lnTo>
                    <a:pt x="11" y="24"/>
                  </a:lnTo>
                  <a:lnTo>
                    <a:pt x="5" y="39"/>
                  </a:lnTo>
                  <a:lnTo>
                    <a:pt x="7" y="54"/>
                  </a:lnTo>
                  <a:lnTo>
                    <a:pt x="0" y="54"/>
                  </a:lnTo>
                  <a:close/>
                </a:path>
              </a:pathLst>
            </a:custGeom>
            <a:solidFill>
              <a:srgbClr val="F8BDD6"/>
            </a:solidFill>
            <a:ln w="9525">
              <a:noFill/>
              <a:round/>
              <a:headEnd/>
              <a:tailEnd/>
            </a:ln>
          </p:spPr>
          <p:txBody>
            <a:bodyPr/>
            <a:lstStyle/>
            <a:p>
              <a:endParaRPr lang="ru-RU"/>
            </a:p>
          </p:txBody>
        </p:sp>
        <p:sp>
          <p:nvSpPr>
            <p:cNvPr id="23419" name="Freeform 2292"/>
            <p:cNvSpPr>
              <a:spLocks/>
            </p:cNvSpPr>
            <p:nvPr/>
          </p:nvSpPr>
          <p:spPr bwMode="auto">
            <a:xfrm>
              <a:off x="3207" y="3897"/>
              <a:ext cx="6" cy="2"/>
            </a:xfrm>
            <a:custGeom>
              <a:avLst/>
              <a:gdLst>
                <a:gd name="T0" fmla="*/ 0 w 6"/>
                <a:gd name="T1" fmla="*/ 2 h 2"/>
                <a:gd name="T2" fmla="*/ 0 w 6"/>
                <a:gd name="T3" fmla="*/ 1 h 2"/>
                <a:gd name="T4" fmla="*/ 6 w 6"/>
                <a:gd name="T5" fmla="*/ 1 h 2"/>
                <a:gd name="T6" fmla="*/ 4 w 6"/>
                <a:gd name="T7" fmla="*/ 0 h 2"/>
                <a:gd name="T8" fmla="*/ 0 w 6"/>
                <a:gd name="T9" fmla="*/ 2 h 2"/>
                <a:gd name="T10" fmla="*/ 0 60000 65536"/>
                <a:gd name="T11" fmla="*/ 0 60000 65536"/>
                <a:gd name="T12" fmla="*/ 0 60000 65536"/>
                <a:gd name="T13" fmla="*/ 0 60000 65536"/>
                <a:gd name="T14" fmla="*/ 0 60000 65536"/>
                <a:gd name="T15" fmla="*/ 0 w 6"/>
                <a:gd name="T16" fmla="*/ 0 h 2"/>
                <a:gd name="T17" fmla="*/ 6 w 6"/>
                <a:gd name="T18" fmla="*/ 2 h 2"/>
              </a:gdLst>
              <a:ahLst/>
              <a:cxnLst>
                <a:cxn ang="T10">
                  <a:pos x="T0" y="T1"/>
                </a:cxn>
                <a:cxn ang="T11">
                  <a:pos x="T2" y="T3"/>
                </a:cxn>
                <a:cxn ang="T12">
                  <a:pos x="T4" y="T5"/>
                </a:cxn>
                <a:cxn ang="T13">
                  <a:pos x="T6" y="T7"/>
                </a:cxn>
                <a:cxn ang="T14">
                  <a:pos x="T8" y="T9"/>
                </a:cxn>
              </a:cxnLst>
              <a:rect l="T15" t="T16" r="T17" b="T18"/>
              <a:pathLst>
                <a:path w="6" h="2">
                  <a:moveTo>
                    <a:pt x="0" y="2"/>
                  </a:moveTo>
                  <a:lnTo>
                    <a:pt x="0" y="1"/>
                  </a:lnTo>
                  <a:lnTo>
                    <a:pt x="6" y="1"/>
                  </a:lnTo>
                  <a:lnTo>
                    <a:pt x="4" y="0"/>
                  </a:lnTo>
                  <a:lnTo>
                    <a:pt x="0" y="2"/>
                  </a:lnTo>
                  <a:close/>
                </a:path>
              </a:pathLst>
            </a:custGeom>
            <a:solidFill>
              <a:srgbClr val="F8BDD6"/>
            </a:solidFill>
            <a:ln w="9525">
              <a:noFill/>
              <a:round/>
              <a:headEnd/>
              <a:tailEnd/>
            </a:ln>
          </p:spPr>
          <p:txBody>
            <a:bodyPr/>
            <a:lstStyle/>
            <a:p>
              <a:endParaRPr lang="ru-RU"/>
            </a:p>
          </p:txBody>
        </p:sp>
        <p:sp>
          <p:nvSpPr>
            <p:cNvPr id="23420" name="Freeform 2293"/>
            <p:cNvSpPr>
              <a:spLocks/>
            </p:cNvSpPr>
            <p:nvPr/>
          </p:nvSpPr>
          <p:spPr bwMode="auto">
            <a:xfrm>
              <a:off x="3243" y="3843"/>
              <a:ext cx="56" cy="37"/>
            </a:xfrm>
            <a:custGeom>
              <a:avLst/>
              <a:gdLst>
                <a:gd name="T0" fmla="*/ 0 w 56"/>
                <a:gd name="T1" fmla="*/ 0 h 37"/>
                <a:gd name="T2" fmla="*/ 19 w 56"/>
                <a:gd name="T3" fmla="*/ 0 h 37"/>
                <a:gd name="T4" fmla="*/ 35 w 56"/>
                <a:gd name="T5" fmla="*/ 7 h 37"/>
                <a:gd name="T6" fmla="*/ 48 w 56"/>
                <a:gd name="T7" fmla="*/ 17 h 37"/>
                <a:gd name="T8" fmla="*/ 55 w 56"/>
                <a:gd name="T9" fmla="*/ 27 h 37"/>
                <a:gd name="T10" fmla="*/ 56 w 56"/>
                <a:gd name="T11" fmla="*/ 35 h 37"/>
                <a:gd name="T12" fmla="*/ 50 w 56"/>
                <a:gd name="T13" fmla="*/ 37 h 37"/>
                <a:gd name="T14" fmla="*/ 48 w 56"/>
                <a:gd name="T15" fmla="*/ 29 h 37"/>
                <a:gd name="T16" fmla="*/ 43 w 56"/>
                <a:gd name="T17" fmla="*/ 21 h 37"/>
                <a:gd name="T18" fmla="*/ 31 w 56"/>
                <a:gd name="T19" fmla="*/ 11 h 37"/>
                <a:gd name="T20" fmla="*/ 16 w 56"/>
                <a:gd name="T21" fmla="*/ 5 h 37"/>
                <a:gd name="T22" fmla="*/ 0 w 56"/>
                <a:gd name="T23" fmla="*/ 7 h 37"/>
                <a:gd name="T24" fmla="*/ 0 w 56"/>
                <a:gd name="T25" fmla="*/ 0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6"/>
                <a:gd name="T40" fmla="*/ 0 h 37"/>
                <a:gd name="T41" fmla="*/ 56 w 56"/>
                <a:gd name="T42" fmla="*/ 37 h 3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6" h="37">
                  <a:moveTo>
                    <a:pt x="0" y="0"/>
                  </a:moveTo>
                  <a:lnTo>
                    <a:pt x="19" y="0"/>
                  </a:lnTo>
                  <a:lnTo>
                    <a:pt x="35" y="7"/>
                  </a:lnTo>
                  <a:lnTo>
                    <a:pt x="48" y="17"/>
                  </a:lnTo>
                  <a:lnTo>
                    <a:pt x="55" y="27"/>
                  </a:lnTo>
                  <a:lnTo>
                    <a:pt x="56" y="35"/>
                  </a:lnTo>
                  <a:lnTo>
                    <a:pt x="50" y="37"/>
                  </a:lnTo>
                  <a:lnTo>
                    <a:pt x="48" y="29"/>
                  </a:lnTo>
                  <a:lnTo>
                    <a:pt x="43" y="21"/>
                  </a:lnTo>
                  <a:lnTo>
                    <a:pt x="31" y="11"/>
                  </a:lnTo>
                  <a:lnTo>
                    <a:pt x="16" y="5"/>
                  </a:lnTo>
                  <a:lnTo>
                    <a:pt x="0" y="7"/>
                  </a:lnTo>
                  <a:lnTo>
                    <a:pt x="0" y="0"/>
                  </a:lnTo>
                  <a:close/>
                </a:path>
              </a:pathLst>
            </a:custGeom>
            <a:solidFill>
              <a:srgbClr val="F8BDD6"/>
            </a:solidFill>
            <a:ln w="9525">
              <a:noFill/>
              <a:round/>
              <a:headEnd/>
              <a:tailEnd/>
            </a:ln>
          </p:spPr>
          <p:txBody>
            <a:bodyPr/>
            <a:lstStyle/>
            <a:p>
              <a:endParaRPr lang="ru-RU"/>
            </a:p>
          </p:txBody>
        </p:sp>
        <p:sp>
          <p:nvSpPr>
            <p:cNvPr id="23421" name="Freeform 2294"/>
            <p:cNvSpPr>
              <a:spLocks/>
            </p:cNvSpPr>
            <p:nvPr/>
          </p:nvSpPr>
          <p:spPr bwMode="auto">
            <a:xfrm>
              <a:off x="3241" y="3843"/>
              <a:ext cx="3" cy="7"/>
            </a:xfrm>
            <a:custGeom>
              <a:avLst/>
              <a:gdLst>
                <a:gd name="T0" fmla="*/ 0 w 3"/>
                <a:gd name="T1" fmla="*/ 0 h 7"/>
                <a:gd name="T2" fmla="*/ 2 w 3"/>
                <a:gd name="T3" fmla="*/ 0 h 7"/>
                <a:gd name="T4" fmla="*/ 2 w 3"/>
                <a:gd name="T5" fmla="*/ 7 h 7"/>
                <a:gd name="T6" fmla="*/ 3 w 3"/>
                <a:gd name="T7" fmla="*/ 5 h 7"/>
                <a:gd name="T8" fmla="*/ 0 w 3"/>
                <a:gd name="T9" fmla="*/ 0 h 7"/>
                <a:gd name="T10" fmla="*/ 0 60000 65536"/>
                <a:gd name="T11" fmla="*/ 0 60000 65536"/>
                <a:gd name="T12" fmla="*/ 0 60000 65536"/>
                <a:gd name="T13" fmla="*/ 0 60000 65536"/>
                <a:gd name="T14" fmla="*/ 0 60000 65536"/>
                <a:gd name="T15" fmla="*/ 0 w 3"/>
                <a:gd name="T16" fmla="*/ 0 h 7"/>
                <a:gd name="T17" fmla="*/ 3 w 3"/>
                <a:gd name="T18" fmla="*/ 7 h 7"/>
              </a:gdLst>
              <a:ahLst/>
              <a:cxnLst>
                <a:cxn ang="T10">
                  <a:pos x="T0" y="T1"/>
                </a:cxn>
                <a:cxn ang="T11">
                  <a:pos x="T2" y="T3"/>
                </a:cxn>
                <a:cxn ang="T12">
                  <a:pos x="T4" y="T5"/>
                </a:cxn>
                <a:cxn ang="T13">
                  <a:pos x="T6" y="T7"/>
                </a:cxn>
                <a:cxn ang="T14">
                  <a:pos x="T8" y="T9"/>
                </a:cxn>
              </a:cxnLst>
              <a:rect l="T15" t="T16" r="T17" b="T18"/>
              <a:pathLst>
                <a:path w="3" h="7">
                  <a:moveTo>
                    <a:pt x="0" y="0"/>
                  </a:moveTo>
                  <a:lnTo>
                    <a:pt x="2" y="0"/>
                  </a:lnTo>
                  <a:lnTo>
                    <a:pt x="2" y="7"/>
                  </a:lnTo>
                  <a:lnTo>
                    <a:pt x="3" y="5"/>
                  </a:lnTo>
                  <a:lnTo>
                    <a:pt x="0" y="0"/>
                  </a:lnTo>
                  <a:close/>
                </a:path>
              </a:pathLst>
            </a:custGeom>
            <a:solidFill>
              <a:srgbClr val="F8BDD6"/>
            </a:solidFill>
            <a:ln w="9525">
              <a:noFill/>
              <a:round/>
              <a:headEnd/>
              <a:tailEnd/>
            </a:ln>
          </p:spPr>
          <p:txBody>
            <a:bodyPr/>
            <a:lstStyle/>
            <a:p>
              <a:endParaRPr lang="ru-RU"/>
            </a:p>
          </p:txBody>
        </p:sp>
        <p:sp>
          <p:nvSpPr>
            <p:cNvPr id="23422" name="Freeform 2295"/>
            <p:cNvSpPr>
              <a:spLocks/>
            </p:cNvSpPr>
            <p:nvPr/>
          </p:nvSpPr>
          <p:spPr bwMode="auto">
            <a:xfrm>
              <a:off x="3290" y="3878"/>
              <a:ext cx="8" cy="2"/>
            </a:xfrm>
            <a:custGeom>
              <a:avLst/>
              <a:gdLst>
                <a:gd name="T0" fmla="*/ 8 w 8"/>
                <a:gd name="T1" fmla="*/ 0 h 2"/>
                <a:gd name="T2" fmla="*/ 0 w 8"/>
                <a:gd name="T3" fmla="*/ 1 h 2"/>
                <a:gd name="T4" fmla="*/ 0 w 8"/>
                <a:gd name="T5" fmla="*/ 2 h 2"/>
                <a:gd name="T6" fmla="*/ 8 w 8"/>
                <a:gd name="T7" fmla="*/ 0 h 2"/>
                <a:gd name="T8" fmla="*/ 0 60000 65536"/>
                <a:gd name="T9" fmla="*/ 0 60000 65536"/>
                <a:gd name="T10" fmla="*/ 0 60000 65536"/>
                <a:gd name="T11" fmla="*/ 0 60000 65536"/>
                <a:gd name="T12" fmla="*/ 0 w 8"/>
                <a:gd name="T13" fmla="*/ 0 h 2"/>
                <a:gd name="T14" fmla="*/ 8 w 8"/>
                <a:gd name="T15" fmla="*/ 2 h 2"/>
              </a:gdLst>
              <a:ahLst/>
              <a:cxnLst>
                <a:cxn ang="T8">
                  <a:pos x="T0" y="T1"/>
                </a:cxn>
                <a:cxn ang="T9">
                  <a:pos x="T2" y="T3"/>
                </a:cxn>
                <a:cxn ang="T10">
                  <a:pos x="T4" y="T5"/>
                </a:cxn>
                <a:cxn ang="T11">
                  <a:pos x="T6" y="T7"/>
                </a:cxn>
              </a:cxnLst>
              <a:rect l="T12" t="T13" r="T14" b="T15"/>
              <a:pathLst>
                <a:path w="8" h="2">
                  <a:moveTo>
                    <a:pt x="8" y="0"/>
                  </a:moveTo>
                  <a:lnTo>
                    <a:pt x="0" y="1"/>
                  </a:lnTo>
                  <a:lnTo>
                    <a:pt x="0" y="2"/>
                  </a:lnTo>
                  <a:lnTo>
                    <a:pt x="8" y="0"/>
                  </a:lnTo>
                  <a:close/>
                </a:path>
              </a:pathLst>
            </a:custGeom>
            <a:solidFill>
              <a:srgbClr val="F8BDD6"/>
            </a:solidFill>
            <a:ln w="9525">
              <a:noFill/>
              <a:round/>
              <a:headEnd/>
              <a:tailEnd/>
            </a:ln>
          </p:spPr>
          <p:txBody>
            <a:bodyPr/>
            <a:lstStyle/>
            <a:p>
              <a:endParaRPr lang="ru-RU"/>
            </a:p>
          </p:txBody>
        </p:sp>
        <p:sp>
          <p:nvSpPr>
            <p:cNvPr id="23423" name="Freeform 2296"/>
            <p:cNvSpPr>
              <a:spLocks/>
            </p:cNvSpPr>
            <p:nvPr/>
          </p:nvSpPr>
          <p:spPr bwMode="auto">
            <a:xfrm>
              <a:off x="3287" y="3830"/>
              <a:ext cx="90" cy="87"/>
            </a:xfrm>
            <a:custGeom>
              <a:avLst/>
              <a:gdLst>
                <a:gd name="T0" fmla="*/ 89 w 90"/>
                <a:gd name="T1" fmla="*/ 34 h 87"/>
                <a:gd name="T2" fmla="*/ 90 w 90"/>
                <a:gd name="T3" fmla="*/ 40 h 87"/>
                <a:gd name="T4" fmla="*/ 90 w 90"/>
                <a:gd name="T5" fmla="*/ 42 h 87"/>
                <a:gd name="T6" fmla="*/ 89 w 90"/>
                <a:gd name="T7" fmla="*/ 52 h 87"/>
                <a:gd name="T8" fmla="*/ 89 w 90"/>
                <a:gd name="T9" fmla="*/ 55 h 87"/>
                <a:gd name="T10" fmla="*/ 87 w 90"/>
                <a:gd name="T11" fmla="*/ 60 h 87"/>
                <a:gd name="T12" fmla="*/ 82 w 90"/>
                <a:gd name="T13" fmla="*/ 66 h 87"/>
                <a:gd name="T14" fmla="*/ 78 w 90"/>
                <a:gd name="T15" fmla="*/ 73 h 87"/>
                <a:gd name="T16" fmla="*/ 71 w 90"/>
                <a:gd name="T17" fmla="*/ 79 h 87"/>
                <a:gd name="T18" fmla="*/ 66 w 90"/>
                <a:gd name="T19" fmla="*/ 81 h 87"/>
                <a:gd name="T20" fmla="*/ 63 w 90"/>
                <a:gd name="T21" fmla="*/ 84 h 87"/>
                <a:gd name="T22" fmla="*/ 55 w 90"/>
                <a:gd name="T23" fmla="*/ 86 h 87"/>
                <a:gd name="T24" fmla="*/ 50 w 90"/>
                <a:gd name="T25" fmla="*/ 87 h 87"/>
                <a:gd name="T26" fmla="*/ 46 w 90"/>
                <a:gd name="T27" fmla="*/ 87 h 87"/>
                <a:gd name="T28" fmla="*/ 38 w 90"/>
                <a:gd name="T29" fmla="*/ 86 h 87"/>
                <a:gd name="T30" fmla="*/ 28 w 90"/>
                <a:gd name="T31" fmla="*/ 84 h 87"/>
                <a:gd name="T32" fmla="*/ 21 w 90"/>
                <a:gd name="T33" fmla="*/ 80 h 87"/>
                <a:gd name="T34" fmla="*/ 13 w 90"/>
                <a:gd name="T35" fmla="*/ 74 h 87"/>
                <a:gd name="T36" fmla="*/ 8 w 90"/>
                <a:gd name="T37" fmla="*/ 68 h 87"/>
                <a:gd name="T38" fmla="*/ 4 w 90"/>
                <a:gd name="T39" fmla="*/ 60 h 87"/>
                <a:gd name="T40" fmla="*/ 0 w 90"/>
                <a:gd name="T41" fmla="*/ 53 h 87"/>
                <a:gd name="T42" fmla="*/ 0 w 90"/>
                <a:gd name="T43" fmla="*/ 47 h 87"/>
                <a:gd name="T44" fmla="*/ 0 w 90"/>
                <a:gd name="T45" fmla="*/ 44 h 87"/>
                <a:gd name="T46" fmla="*/ 0 w 90"/>
                <a:gd name="T47" fmla="*/ 34 h 87"/>
                <a:gd name="T48" fmla="*/ 2 w 90"/>
                <a:gd name="T49" fmla="*/ 32 h 87"/>
                <a:gd name="T50" fmla="*/ 4 w 90"/>
                <a:gd name="T51" fmla="*/ 27 h 87"/>
                <a:gd name="T52" fmla="*/ 7 w 90"/>
                <a:gd name="T53" fmla="*/ 20 h 87"/>
                <a:gd name="T54" fmla="*/ 13 w 90"/>
                <a:gd name="T55" fmla="*/ 14 h 87"/>
                <a:gd name="T56" fmla="*/ 19 w 90"/>
                <a:gd name="T57" fmla="*/ 7 h 87"/>
                <a:gd name="T58" fmla="*/ 23 w 90"/>
                <a:gd name="T59" fmla="*/ 6 h 87"/>
                <a:gd name="T60" fmla="*/ 28 w 90"/>
                <a:gd name="T61" fmla="*/ 4 h 87"/>
                <a:gd name="T62" fmla="*/ 36 w 90"/>
                <a:gd name="T63" fmla="*/ 1 h 87"/>
                <a:gd name="T64" fmla="*/ 40 w 90"/>
                <a:gd name="T65" fmla="*/ 0 h 87"/>
                <a:gd name="T66" fmla="*/ 45 w 90"/>
                <a:gd name="T67" fmla="*/ 0 h 87"/>
                <a:gd name="T68" fmla="*/ 53 w 90"/>
                <a:gd name="T69" fmla="*/ 1 h 87"/>
                <a:gd name="T70" fmla="*/ 61 w 90"/>
                <a:gd name="T71" fmla="*/ 2 h 87"/>
                <a:gd name="T72" fmla="*/ 69 w 90"/>
                <a:gd name="T73" fmla="*/ 7 h 87"/>
                <a:gd name="T74" fmla="*/ 76 w 90"/>
                <a:gd name="T75" fmla="*/ 12 h 87"/>
                <a:gd name="T76" fmla="*/ 82 w 90"/>
                <a:gd name="T77" fmla="*/ 19 h 87"/>
                <a:gd name="T78" fmla="*/ 85 w 90"/>
                <a:gd name="T79" fmla="*/ 26 h 87"/>
                <a:gd name="T80" fmla="*/ 89 w 90"/>
                <a:gd name="T81" fmla="*/ 34 h 8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0"/>
                <a:gd name="T124" fmla="*/ 0 h 87"/>
                <a:gd name="T125" fmla="*/ 90 w 90"/>
                <a:gd name="T126" fmla="*/ 87 h 8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0" h="87">
                  <a:moveTo>
                    <a:pt x="89" y="34"/>
                  </a:moveTo>
                  <a:lnTo>
                    <a:pt x="90" y="40"/>
                  </a:lnTo>
                  <a:lnTo>
                    <a:pt x="90" y="42"/>
                  </a:lnTo>
                  <a:lnTo>
                    <a:pt x="89" y="52"/>
                  </a:lnTo>
                  <a:lnTo>
                    <a:pt x="89" y="55"/>
                  </a:lnTo>
                  <a:lnTo>
                    <a:pt x="87" y="60"/>
                  </a:lnTo>
                  <a:lnTo>
                    <a:pt x="82" y="66"/>
                  </a:lnTo>
                  <a:lnTo>
                    <a:pt x="78" y="73"/>
                  </a:lnTo>
                  <a:lnTo>
                    <a:pt x="71" y="79"/>
                  </a:lnTo>
                  <a:lnTo>
                    <a:pt x="66" y="81"/>
                  </a:lnTo>
                  <a:lnTo>
                    <a:pt x="63" y="84"/>
                  </a:lnTo>
                  <a:lnTo>
                    <a:pt x="55" y="86"/>
                  </a:lnTo>
                  <a:lnTo>
                    <a:pt x="50" y="87"/>
                  </a:lnTo>
                  <a:lnTo>
                    <a:pt x="46" y="87"/>
                  </a:lnTo>
                  <a:lnTo>
                    <a:pt x="38" y="86"/>
                  </a:lnTo>
                  <a:lnTo>
                    <a:pt x="28" y="84"/>
                  </a:lnTo>
                  <a:lnTo>
                    <a:pt x="21" y="80"/>
                  </a:lnTo>
                  <a:lnTo>
                    <a:pt x="13" y="74"/>
                  </a:lnTo>
                  <a:lnTo>
                    <a:pt x="8" y="68"/>
                  </a:lnTo>
                  <a:lnTo>
                    <a:pt x="4" y="60"/>
                  </a:lnTo>
                  <a:lnTo>
                    <a:pt x="0" y="53"/>
                  </a:lnTo>
                  <a:lnTo>
                    <a:pt x="0" y="47"/>
                  </a:lnTo>
                  <a:lnTo>
                    <a:pt x="0" y="44"/>
                  </a:lnTo>
                  <a:lnTo>
                    <a:pt x="0" y="34"/>
                  </a:lnTo>
                  <a:lnTo>
                    <a:pt x="2" y="32"/>
                  </a:lnTo>
                  <a:lnTo>
                    <a:pt x="4" y="27"/>
                  </a:lnTo>
                  <a:lnTo>
                    <a:pt x="7" y="20"/>
                  </a:lnTo>
                  <a:lnTo>
                    <a:pt x="13" y="14"/>
                  </a:lnTo>
                  <a:lnTo>
                    <a:pt x="19" y="7"/>
                  </a:lnTo>
                  <a:lnTo>
                    <a:pt x="23" y="6"/>
                  </a:lnTo>
                  <a:lnTo>
                    <a:pt x="28" y="4"/>
                  </a:lnTo>
                  <a:lnTo>
                    <a:pt x="36" y="1"/>
                  </a:lnTo>
                  <a:lnTo>
                    <a:pt x="40" y="0"/>
                  </a:lnTo>
                  <a:lnTo>
                    <a:pt x="45" y="0"/>
                  </a:lnTo>
                  <a:lnTo>
                    <a:pt x="53" y="1"/>
                  </a:lnTo>
                  <a:lnTo>
                    <a:pt x="61" y="2"/>
                  </a:lnTo>
                  <a:lnTo>
                    <a:pt x="69" y="7"/>
                  </a:lnTo>
                  <a:lnTo>
                    <a:pt x="76" y="12"/>
                  </a:lnTo>
                  <a:lnTo>
                    <a:pt x="82" y="19"/>
                  </a:lnTo>
                  <a:lnTo>
                    <a:pt x="85" y="26"/>
                  </a:lnTo>
                  <a:lnTo>
                    <a:pt x="89" y="34"/>
                  </a:lnTo>
                  <a:close/>
                </a:path>
              </a:pathLst>
            </a:custGeom>
            <a:solidFill>
              <a:srgbClr val="F561AF"/>
            </a:solidFill>
            <a:ln w="9525">
              <a:noFill/>
              <a:round/>
              <a:headEnd/>
              <a:tailEnd/>
            </a:ln>
          </p:spPr>
          <p:txBody>
            <a:bodyPr/>
            <a:lstStyle/>
            <a:p>
              <a:endParaRPr lang="ru-RU"/>
            </a:p>
          </p:txBody>
        </p:sp>
        <p:sp>
          <p:nvSpPr>
            <p:cNvPr id="23424" name="Freeform 2297"/>
            <p:cNvSpPr>
              <a:spLocks/>
            </p:cNvSpPr>
            <p:nvPr/>
          </p:nvSpPr>
          <p:spPr bwMode="auto">
            <a:xfrm>
              <a:off x="3340" y="3863"/>
              <a:ext cx="37" cy="54"/>
            </a:xfrm>
            <a:custGeom>
              <a:avLst/>
              <a:gdLst>
                <a:gd name="T0" fmla="*/ 37 w 37"/>
                <a:gd name="T1" fmla="*/ 0 h 54"/>
                <a:gd name="T2" fmla="*/ 37 w 37"/>
                <a:gd name="T3" fmla="*/ 18 h 54"/>
                <a:gd name="T4" fmla="*/ 29 w 37"/>
                <a:gd name="T5" fmla="*/ 34 h 54"/>
                <a:gd name="T6" fmla="*/ 18 w 37"/>
                <a:gd name="T7" fmla="*/ 47 h 54"/>
                <a:gd name="T8" fmla="*/ 9 w 37"/>
                <a:gd name="T9" fmla="*/ 51 h 54"/>
                <a:gd name="T10" fmla="*/ 1 w 37"/>
                <a:gd name="T11" fmla="*/ 54 h 54"/>
                <a:gd name="T12" fmla="*/ 0 w 37"/>
                <a:gd name="T13" fmla="*/ 48 h 54"/>
                <a:gd name="T14" fmla="*/ 7 w 37"/>
                <a:gd name="T15" fmla="*/ 45 h 54"/>
                <a:gd name="T16" fmla="*/ 14 w 37"/>
                <a:gd name="T17" fmla="*/ 42 h 54"/>
                <a:gd name="T18" fmla="*/ 25 w 37"/>
                <a:gd name="T19" fmla="*/ 29 h 54"/>
                <a:gd name="T20" fmla="*/ 31 w 37"/>
                <a:gd name="T21" fmla="*/ 17 h 54"/>
                <a:gd name="T22" fmla="*/ 31 w 37"/>
                <a:gd name="T23" fmla="*/ 0 h 54"/>
                <a:gd name="T24" fmla="*/ 37 w 37"/>
                <a:gd name="T25" fmla="*/ 0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7"/>
                <a:gd name="T40" fmla="*/ 0 h 54"/>
                <a:gd name="T41" fmla="*/ 37 w 37"/>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7" h="54">
                  <a:moveTo>
                    <a:pt x="37" y="0"/>
                  </a:moveTo>
                  <a:lnTo>
                    <a:pt x="37" y="18"/>
                  </a:lnTo>
                  <a:lnTo>
                    <a:pt x="29" y="34"/>
                  </a:lnTo>
                  <a:lnTo>
                    <a:pt x="18" y="47"/>
                  </a:lnTo>
                  <a:lnTo>
                    <a:pt x="9" y="51"/>
                  </a:lnTo>
                  <a:lnTo>
                    <a:pt x="1" y="54"/>
                  </a:lnTo>
                  <a:lnTo>
                    <a:pt x="0" y="48"/>
                  </a:lnTo>
                  <a:lnTo>
                    <a:pt x="7" y="45"/>
                  </a:lnTo>
                  <a:lnTo>
                    <a:pt x="14" y="42"/>
                  </a:lnTo>
                  <a:lnTo>
                    <a:pt x="25" y="29"/>
                  </a:lnTo>
                  <a:lnTo>
                    <a:pt x="31" y="17"/>
                  </a:lnTo>
                  <a:lnTo>
                    <a:pt x="31" y="0"/>
                  </a:lnTo>
                  <a:lnTo>
                    <a:pt x="37" y="0"/>
                  </a:lnTo>
                  <a:close/>
                </a:path>
              </a:pathLst>
            </a:custGeom>
            <a:solidFill>
              <a:srgbClr val="F8BDD6"/>
            </a:solidFill>
            <a:ln w="9525">
              <a:noFill/>
              <a:round/>
              <a:headEnd/>
              <a:tailEnd/>
            </a:ln>
          </p:spPr>
          <p:txBody>
            <a:bodyPr/>
            <a:lstStyle/>
            <a:p>
              <a:endParaRPr lang="ru-RU"/>
            </a:p>
          </p:txBody>
        </p:sp>
        <p:sp>
          <p:nvSpPr>
            <p:cNvPr id="23425" name="Freeform 2298"/>
            <p:cNvSpPr>
              <a:spLocks/>
            </p:cNvSpPr>
            <p:nvPr/>
          </p:nvSpPr>
          <p:spPr bwMode="auto">
            <a:xfrm>
              <a:off x="3284" y="3879"/>
              <a:ext cx="56" cy="38"/>
            </a:xfrm>
            <a:custGeom>
              <a:avLst/>
              <a:gdLst>
                <a:gd name="T0" fmla="*/ 56 w 56"/>
                <a:gd name="T1" fmla="*/ 38 h 38"/>
                <a:gd name="T2" fmla="*/ 39 w 56"/>
                <a:gd name="T3" fmla="*/ 38 h 38"/>
                <a:gd name="T4" fmla="*/ 20 w 56"/>
                <a:gd name="T5" fmla="*/ 30 h 38"/>
                <a:gd name="T6" fmla="*/ 7 w 56"/>
                <a:gd name="T7" fmla="*/ 19 h 38"/>
                <a:gd name="T8" fmla="*/ 2 w 56"/>
                <a:gd name="T9" fmla="*/ 11 h 38"/>
                <a:gd name="T10" fmla="*/ 0 w 56"/>
                <a:gd name="T11" fmla="*/ 2 h 38"/>
                <a:gd name="T12" fmla="*/ 5 w 56"/>
                <a:gd name="T13" fmla="*/ 0 h 38"/>
                <a:gd name="T14" fmla="*/ 7 w 56"/>
                <a:gd name="T15" fmla="*/ 6 h 38"/>
                <a:gd name="T16" fmla="*/ 11 w 56"/>
                <a:gd name="T17" fmla="*/ 14 h 38"/>
                <a:gd name="T18" fmla="*/ 24 w 56"/>
                <a:gd name="T19" fmla="*/ 25 h 38"/>
                <a:gd name="T20" fmla="*/ 39 w 56"/>
                <a:gd name="T21" fmla="*/ 32 h 38"/>
                <a:gd name="T22" fmla="*/ 56 w 56"/>
                <a:gd name="T23" fmla="*/ 32 h 38"/>
                <a:gd name="T24" fmla="*/ 56 w 56"/>
                <a:gd name="T25" fmla="*/ 38 h 3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6"/>
                <a:gd name="T40" fmla="*/ 0 h 38"/>
                <a:gd name="T41" fmla="*/ 56 w 56"/>
                <a:gd name="T42" fmla="*/ 38 h 3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6" h="38">
                  <a:moveTo>
                    <a:pt x="56" y="38"/>
                  </a:moveTo>
                  <a:lnTo>
                    <a:pt x="39" y="38"/>
                  </a:lnTo>
                  <a:lnTo>
                    <a:pt x="20" y="30"/>
                  </a:lnTo>
                  <a:lnTo>
                    <a:pt x="7" y="19"/>
                  </a:lnTo>
                  <a:lnTo>
                    <a:pt x="2" y="11"/>
                  </a:lnTo>
                  <a:lnTo>
                    <a:pt x="0" y="2"/>
                  </a:lnTo>
                  <a:lnTo>
                    <a:pt x="5" y="0"/>
                  </a:lnTo>
                  <a:lnTo>
                    <a:pt x="7" y="6"/>
                  </a:lnTo>
                  <a:lnTo>
                    <a:pt x="11" y="14"/>
                  </a:lnTo>
                  <a:lnTo>
                    <a:pt x="24" y="25"/>
                  </a:lnTo>
                  <a:lnTo>
                    <a:pt x="39" y="32"/>
                  </a:lnTo>
                  <a:lnTo>
                    <a:pt x="56" y="32"/>
                  </a:lnTo>
                  <a:lnTo>
                    <a:pt x="56" y="38"/>
                  </a:lnTo>
                  <a:close/>
                </a:path>
              </a:pathLst>
            </a:custGeom>
            <a:solidFill>
              <a:srgbClr val="F8BDD6"/>
            </a:solidFill>
            <a:ln w="9525">
              <a:noFill/>
              <a:round/>
              <a:headEnd/>
              <a:tailEnd/>
            </a:ln>
          </p:spPr>
          <p:txBody>
            <a:bodyPr/>
            <a:lstStyle/>
            <a:p>
              <a:endParaRPr lang="ru-RU"/>
            </a:p>
          </p:txBody>
        </p:sp>
        <p:sp>
          <p:nvSpPr>
            <p:cNvPr id="23426" name="Freeform 2299"/>
            <p:cNvSpPr>
              <a:spLocks/>
            </p:cNvSpPr>
            <p:nvPr/>
          </p:nvSpPr>
          <p:spPr bwMode="auto">
            <a:xfrm>
              <a:off x="3338" y="3912"/>
              <a:ext cx="3" cy="5"/>
            </a:xfrm>
            <a:custGeom>
              <a:avLst/>
              <a:gdLst>
                <a:gd name="T0" fmla="*/ 3 w 3"/>
                <a:gd name="T1" fmla="*/ 5 h 5"/>
                <a:gd name="T2" fmla="*/ 3 w 3"/>
                <a:gd name="T3" fmla="*/ 0 h 5"/>
                <a:gd name="T4" fmla="*/ 0 w 3"/>
                <a:gd name="T5" fmla="*/ 0 h 5"/>
                <a:gd name="T6" fmla="*/ 3 w 3"/>
                <a:gd name="T7" fmla="*/ 5 h 5"/>
                <a:gd name="T8" fmla="*/ 0 60000 65536"/>
                <a:gd name="T9" fmla="*/ 0 60000 65536"/>
                <a:gd name="T10" fmla="*/ 0 60000 65536"/>
                <a:gd name="T11" fmla="*/ 0 60000 65536"/>
                <a:gd name="T12" fmla="*/ 0 w 3"/>
                <a:gd name="T13" fmla="*/ 0 h 5"/>
                <a:gd name="T14" fmla="*/ 3 w 3"/>
                <a:gd name="T15" fmla="*/ 5 h 5"/>
              </a:gdLst>
              <a:ahLst/>
              <a:cxnLst>
                <a:cxn ang="T8">
                  <a:pos x="T0" y="T1"/>
                </a:cxn>
                <a:cxn ang="T9">
                  <a:pos x="T2" y="T3"/>
                </a:cxn>
                <a:cxn ang="T10">
                  <a:pos x="T4" y="T5"/>
                </a:cxn>
                <a:cxn ang="T11">
                  <a:pos x="T6" y="T7"/>
                </a:cxn>
              </a:cxnLst>
              <a:rect l="T12" t="T13" r="T14" b="T15"/>
              <a:pathLst>
                <a:path w="3" h="5">
                  <a:moveTo>
                    <a:pt x="3" y="5"/>
                  </a:moveTo>
                  <a:lnTo>
                    <a:pt x="3" y="0"/>
                  </a:lnTo>
                  <a:lnTo>
                    <a:pt x="0" y="0"/>
                  </a:lnTo>
                  <a:lnTo>
                    <a:pt x="3" y="5"/>
                  </a:lnTo>
                  <a:close/>
                </a:path>
              </a:pathLst>
            </a:custGeom>
            <a:solidFill>
              <a:srgbClr val="F8BDD6"/>
            </a:solidFill>
            <a:ln w="9525">
              <a:noFill/>
              <a:round/>
              <a:headEnd/>
              <a:tailEnd/>
            </a:ln>
          </p:spPr>
          <p:txBody>
            <a:bodyPr/>
            <a:lstStyle/>
            <a:p>
              <a:endParaRPr lang="ru-RU"/>
            </a:p>
          </p:txBody>
        </p:sp>
        <p:sp>
          <p:nvSpPr>
            <p:cNvPr id="23427" name="Freeform 2300"/>
            <p:cNvSpPr>
              <a:spLocks/>
            </p:cNvSpPr>
            <p:nvPr/>
          </p:nvSpPr>
          <p:spPr bwMode="auto">
            <a:xfrm>
              <a:off x="3284" y="3828"/>
              <a:ext cx="39" cy="52"/>
            </a:xfrm>
            <a:custGeom>
              <a:avLst/>
              <a:gdLst>
                <a:gd name="T0" fmla="*/ 1 w 39"/>
                <a:gd name="T1" fmla="*/ 52 h 52"/>
                <a:gd name="T2" fmla="*/ 0 w 39"/>
                <a:gd name="T3" fmla="*/ 35 h 52"/>
                <a:gd name="T4" fmla="*/ 6 w 39"/>
                <a:gd name="T5" fmla="*/ 18 h 52"/>
                <a:gd name="T6" fmla="*/ 19 w 39"/>
                <a:gd name="T7" fmla="*/ 6 h 52"/>
                <a:gd name="T8" fmla="*/ 28 w 39"/>
                <a:gd name="T9" fmla="*/ 2 h 52"/>
                <a:gd name="T10" fmla="*/ 36 w 39"/>
                <a:gd name="T11" fmla="*/ 0 h 52"/>
                <a:gd name="T12" fmla="*/ 39 w 39"/>
                <a:gd name="T13" fmla="*/ 4 h 52"/>
                <a:gd name="T14" fmla="*/ 31 w 39"/>
                <a:gd name="T15" fmla="*/ 6 h 52"/>
                <a:gd name="T16" fmla="*/ 23 w 39"/>
                <a:gd name="T17" fmla="*/ 11 h 52"/>
                <a:gd name="T18" fmla="*/ 11 w 39"/>
                <a:gd name="T19" fmla="*/ 23 h 52"/>
                <a:gd name="T20" fmla="*/ 5 w 39"/>
                <a:gd name="T21" fmla="*/ 35 h 52"/>
                <a:gd name="T22" fmla="*/ 8 w 39"/>
                <a:gd name="T23" fmla="*/ 52 h 52"/>
                <a:gd name="T24" fmla="*/ 1 w 39"/>
                <a:gd name="T25" fmla="*/ 52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9"/>
                <a:gd name="T40" fmla="*/ 0 h 52"/>
                <a:gd name="T41" fmla="*/ 39 w 39"/>
                <a:gd name="T42" fmla="*/ 52 h 5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9" h="52">
                  <a:moveTo>
                    <a:pt x="1" y="52"/>
                  </a:moveTo>
                  <a:lnTo>
                    <a:pt x="0" y="35"/>
                  </a:lnTo>
                  <a:lnTo>
                    <a:pt x="6" y="18"/>
                  </a:lnTo>
                  <a:lnTo>
                    <a:pt x="19" y="6"/>
                  </a:lnTo>
                  <a:lnTo>
                    <a:pt x="28" y="2"/>
                  </a:lnTo>
                  <a:lnTo>
                    <a:pt x="36" y="0"/>
                  </a:lnTo>
                  <a:lnTo>
                    <a:pt x="39" y="4"/>
                  </a:lnTo>
                  <a:lnTo>
                    <a:pt x="31" y="6"/>
                  </a:lnTo>
                  <a:lnTo>
                    <a:pt x="23" y="11"/>
                  </a:lnTo>
                  <a:lnTo>
                    <a:pt x="11" y="23"/>
                  </a:lnTo>
                  <a:lnTo>
                    <a:pt x="5" y="35"/>
                  </a:lnTo>
                  <a:lnTo>
                    <a:pt x="8" y="52"/>
                  </a:lnTo>
                  <a:lnTo>
                    <a:pt x="1" y="52"/>
                  </a:lnTo>
                  <a:close/>
                </a:path>
              </a:pathLst>
            </a:custGeom>
            <a:solidFill>
              <a:srgbClr val="F8BDD6"/>
            </a:solidFill>
            <a:ln w="9525">
              <a:noFill/>
              <a:round/>
              <a:headEnd/>
              <a:tailEnd/>
            </a:ln>
          </p:spPr>
          <p:txBody>
            <a:bodyPr/>
            <a:lstStyle/>
            <a:p>
              <a:endParaRPr lang="ru-RU"/>
            </a:p>
          </p:txBody>
        </p:sp>
        <p:sp>
          <p:nvSpPr>
            <p:cNvPr id="23428" name="Freeform 2301"/>
            <p:cNvSpPr>
              <a:spLocks/>
            </p:cNvSpPr>
            <p:nvPr/>
          </p:nvSpPr>
          <p:spPr bwMode="auto">
            <a:xfrm>
              <a:off x="3286" y="3878"/>
              <a:ext cx="6" cy="4"/>
            </a:xfrm>
            <a:custGeom>
              <a:avLst/>
              <a:gdLst>
                <a:gd name="T0" fmla="*/ 0 w 6"/>
                <a:gd name="T1" fmla="*/ 4 h 4"/>
                <a:gd name="T2" fmla="*/ 0 w 6"/>
                <a:gd name="T3" fmla="*/ 3 h 4"/>
                <a:gd name="T4" fmla="*/ 6 w 6"/>
                <a:gd name="T5" fmla="*/ 3 h 4"/>
                <a:gd name="T6" fmla="*/ 4 w 6"/>
                <a:gd name="T7" fmla="*/ 0 h 4"/>
                <a:gd name="T8" fmla="*/ 0 w 6"/>
                <a:gd name="T9" fmla="*/ 4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0" y="3"/>
                  </a:lnTo>
                  <a:lnTo>
                    <a:pt x="6" y="3"/>
                  </a:lnTo>
                  <a:lnTo>
                    <a:pt x="4" y="0"/>
                  </a:lnTo>
                  <a:lnTo>
                    <a:pt x="0" y="4"/>
                  </a:lnTo>
                  <a:close/>
                </a:path>
              </a:pathLst>
            </a:custGeom>
            <a:solidFill>
              <a:srgbClr val="F8BDD6"/>
            </a:solidFill>
            <a:ln w="9525">
              <a:noFill/>
              <a:round/>
              <a:headEnd/>
              <a:tailEnd/>
            </a:ln>
          </p:spPr>
          <p:txBody>
            <a:bodyPr/>
            <a:lstStyle/>
            <a:p>
              <a:endParaRPr lang="ru-RU"/>
            </a:p>
          </p:txBody>
        </p:sp>
        <p:sp>
          <p:nvSpPr>
            <p:cNvPr id="23429" name="Freeform 2302"/>
            <p:cNvSpPr>
              <a:spLocks/>
            </p:cNvSpPr>
            <p:nvPr/>
          </p:nvSpPr>
          <p:spPr bwMode="auto">
            <a:xfrm>
              <a:off x="3322" y="3828"/>
              <a:ext cx="56" cy="37"/>
            </a:xfrm>
            <a:custGeom>
              <a:avLst/>
              <a:gdLst>
                <a:gd name="T0" fmla="*/ 0 w 56"/>
                <a:gd name="T1" fmla="*/ 0 h 37"/>
                <a:gd name="T2" fmla="*/ 19 w 56"/>
                <a:gd name="T3" fmla="*/ 0 h 37"/>
                <a:gd name="T4" fmla="*/ 35 w 56"/>
                <a:gd name="T5" fmla="*/ 6 h 37"/>
                <a:gd name="T6" fmla="*/ 48 w 56"/>
                <a:gd name="T7" fmla="*/ 17 h 37"/>
                <a:gd name="T8" fmla="*/ 55 w 56"/>
                <a:gd name="T9" fmla="*/ 26 h 37"/>
                <a:gd name="T10" fmla="*/ 56 w 56"/>
                <a:gd name="T11" fmla="*/ 35 h 37"/>
                <a:gd name="T12" fmla="*/ 50 w 56"/>
                <a:gd name="T13" fmla="*/ 37 h 37"/>
                <a:gd name="T14" fmla="*/ 48 w 56"/>
                <a:gd name="T15" fmla="*/ 28 h 37"/>
                <a:gd name="T16" fmla="*/ 44 w 56"/>
                <a:gd name="T17" fmla="*/ 22 h 37"/>
                <a:gd name="T18" fmla="*/ 31 w 56"/>
                <a:gd name="T19" fmla="*/ 11 h 37"/>
                <a:gd name="T20" fmla="*/ 15 w 56"/>
                <a:gd name="T21" fmla="*/ 4 h 37"/>
                <a:gd name="T22" fmla="*/ 0 w 56"/>
                <a:gd name="T23" fmla="*/ 6 h 37"/>
                <a:gd name="T24" fmla="*/ 0 w 56"/>
                <a:gd name="T25" fmla="*/ 0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6"/>
                <a:gd name="T40" fmla="*/ 0 h 37"/>
                <a:gd name="T41" fmla="*/ 56 w 56"/>
                <a:gd name="T42" fmla="*/ 37 h 3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6" h="37">
                  <a:moveTo>
                    <a:pt x="0" y="0"/>
                  </a:moveTo>
                  <a:lnTo>
                    <a:pt x="19" y="0"/>
                  </a:lnTo>
                  <a:lnTo>
                    <a:pt x="35" y="6"/>
                  </a:lnTo>
                  <a:lnTo>
                    <a:pt x="48" y="17"/>
                  </a:lnTo>
                  <a:lnTo>
                    <a:pt x="55" y="26"/>
                  </a:lnTo>
                  <a:lnTo>
                    <a:pt x="56" y="35"/>
                  </a:lnTo>
                  <a:lnTo>
                    <a:pt x="50" y="37"/>
                  </a:lnTo>
                  <a:lnTo>
                    <a:pt x="48" y="28"/>
                  </a:lnTo>
                  <a:lnTo>
                    <a:pt x="44" y="22"/>
                  </a:lnTo>
                  <a:lnTo>
                    <a:pt x="31" y="11"/>
                  </a:lnTo>
                  <a:lnTo>
                    <a:pt x="15" y="4"/>
                  </a:lnTo>
                  <a:lnTo>
                    <a:pt x="0" y="6"/>
                  </a:lnTo>
                  <a:lnTo>
                    <a:pt x="0" y="0"/>
                  </a:lnTo>
                  <a:close/>
                </a:path>
              </a:pathLst>
            </a:custGeom>
            <a:solidFill>
              <a:srgbClr val="F8BDD6"/>
            </a:solidFill>
            <a:ln w="9525">
              <a:noFill/>
              <a:round/>
              <a:headEnd/>
              <a:tailEnd/>
            </a:ln>
          </p:spPr>
          <p:txBody>
            <a:bodyPr/>
            <a:lstStyle/>
            <a:p>
              <a:endParaRPr lang="ru-RU"/>
            </a:p>
          </p:txBody>
        </p:sp>
        <p:sp>
          <p:nvSpPr>
            <p:cNvPr id="23430" name="Freeform 2303"/>
            <p:cNvSpPr>
              <a:spLocks/>
            </p:cNvSpPr>
            <p:nvPr/>
          </p:nvSpPr>
          <p:spPr bwMode="auto">
            <a:xfrm>
              <a:off x="3320" y="3828"/>
              <a:ext cx="3" cy="7"/>
            </a:xfrm>
            <a:custGeom>
              <a:avLst/>
              <a:gdLst>
                <a:gd name="T0" fmla="*/ 0 w 3"/>
                <a:gd name="T1" fmla="*/ 0 h 7"/>
                <a:gd name="T2" fmla="*/ 2 w 3"/>
                <a:gd name="T3" fmla="*/ 0 h 7"/>
                <a:gd name="T4" fmla="*/ 2 w 3"/>
                <a:gd name="T5" fmla="*/ 7 h 7"/>
                <a:gd name="T6" fmla="*/ 3 w 3"/>
                <a:gd name="T7" fmla="*/ 5 h 7"/>
                <a:gd name="T8" fmla="*/ 0 w 3"/>
                <a:gd name="T9" fmla="*/ 0 h 7"/>
                <a:gd name="T10" fmla="*/ 0 60000 65536"/>
                <a:gd name="T11" fmla="*/ 0 60000 65536"/>
                <a:gd name="T12" fmla="*/ 0 60000 65536"/>
                <a:gd name="T13" fmla="*/ 0 60000 65536"/>
                <a:gd name="T14" fmla="*/ 0 60000 65536"/>
                <a:gd name="T15" fmla="*/ 0 w 3"/>
                <a:gd name="T16" fmla="*/ 0 h 7"/>
                <a:gd name="T17" fmla="*/ 3 w 3"/>
                <a:gd name="T18" fmla="*/ 7 h 7"/>
              </a:gdLst>
              <a:ahLst/>
              <a:cxnLst>
                <a:cxn ang="T10">
                  <a:pos x="T0" y="T1"/>
                </a:cxn>
                <a:cxn ang="T11">
                  <a:pos x="T2" y="T3"/>
                </a:cxn>
                <a:cxn ang="T12">
                  <a:pos x="T4" y="T5"/>
                </a:cxn>
                <a:cxn ang="T13">
                  <a:pos x="T6" y="T7"/>
                </a:cxn>
                <a:cxn ang="T14">
                  <a:pos x="T8" y="T9"/>
                </a:cxn>
              </a:cxnLst>
              <a:rect l="T15" t="T16" r="T17" b="T18"/>
              <a:pathLst>
                <a:path w="3" h="7">
                  <a:moveTo>
                    <a:pt x="0" y="0"/>
                  </a:moveTo>
                  <a:lnTo>
                    <a:pt x="2" y="0"/>
                  </a:lnTo>
                  <a:lnTo>
                    <a:pt x="2" y="7"/>
                  </a:lnTo>
                  <a:lnTo>
                    <a:pt x="3" y="5"/>
                  </a:lnTo>
                  <a:lnTo>
                    <a:pt x="0" y="0"/>
                  </a:lnTo>
                  <a:close/>
                </a:path>
              </a:pathLst>
            </a:custGeom>
            <a:solidFill>
              <a:srgbClr val="F8BDD6"/>
            </a:solidFill>
            <a:ln w="9525">
              <a:noFill/>
              <a:round/>
              <a:headEnd/>
              <a:tailEnd/>
            </a:ln>
          </p:spPr>
          <p:txBody>
            <a:bodyPr/>
            <a:lstStyle/>
            <a:p>
              <a:endParaRPr lang="ru-RU"/>
            </a:p>
          </p:txBody>
        </p:sp>
        <p:sp>
          <p:nvSpPr>
            <p:cNvPr id="23431" name="Freeform 2304"/>
            <p:cNvSpPr>
              <a:spLocks/>
            </p:cNvSpPr>
            <p:nvPr/>
          </p:nvSpPr>
          <p:spPr bwMode="auto">
            <a:xfrm>
              <a:off x="3369" y="3863"/>
              <a:ext cx="8" cy="2"/>
            </a:xfrm>
            <a:custGeom>
              <a:avLst/>
              <a:gdLst>
                <a:gd name="T0" fmla="*/ 8 w 8"/>
                <a:gd name="T1" fmla="*/ 0 h 2"/>
                <a:gd name="T2" fmla="*/ 0 w 8"/>
                <a:gd name="T3" fmla="*/ 0 h 2"/>
                <a:gd name="T4" fmla="*/ 0 w 8"/>
                <a:gd name="T5" fmla="*/ 2 h 2"/>
                <a:gd name="T6" fmla="*/ 8 w 8"/>
                <a:gd name="T7" fmla="*/ 0 h 2"/>
                <a:gd name="T8" fmla="*/ 0 60000 65536"/>
                <a:gd name="T9" fmla="*/ 0 60000 65536"/>
                <a:gd name="T10" fmla="*/ 0 60000 65536"/>
                <a:gd name="T11" fmla="*/ 0 60000 65536"/>
                <a:gd name="T12" fmla="*/ 0 w 8"/>
                <a:gd name="T13" fmla="*/ 0 h 2"/>
                <a:gd name="T14" fmla="*/ 8 w 8"/>
                <a:gd name="T15" fmla="*/ 2 h 2"/>
              </a:gdLst>
              <a:ahLst/>
              <a:cxnLst>
                <a:cxn ang="T8">
                  <a:pos x="T0" y="T1"/>
                </a:cxn>
                <a:cxn ang="T9">
                  <a:pos x="T2" y="T3"/>
                </a:cxn>
                <a:cxn ang="T10">
                  <a:pos x="T4" y="T5"/>
                </a:cxn>
                <a:cxn ang="T11">
                  <a:pos x="T6" y="T7"/>
                </a:cxn>
              </a:cxnLst>
              <a:rect l="T12" t="T13" r="T14" b="T15"/>
              <a:pathLst>
                <a:path w="8" h="2">
                  <a:moveTo>
                    <a:pt x="8" y="0"/>
                  </a:moveTo>
                  <a:lnTo>
                    <a:pt x="0" y="0"/>
                  </a:lnTo>
                  <a:lnTo>
                    <a:pt x="0" y="2"/>
                  </a:lnTo>
                  <a:lnTo>
                    <a:pt x="8" y="0"/>
                  </a:lnTo>
                  <a:close/>
                </a:path>
              </a:pathLst>
            </a:custGeom>
            <a:solidFill>
              <a:srgbClr val="F8BDD6"/>
            </a:solidFill>
            <a:ln w="9525">
              <a:noFill/>
              <a:round/>
              <a:headEnd/>
              <a:tailEnd/>
            </a:ln>
          </p:spPr>
          <p:txBody>
            <a:bodyPr/>
            <a:lstStyle/>
            <a:p>
              <a:endParaRPr lang="ru-RU"/>
            </a:p>
          </p:txBody>
        </p:sp>
        <p:sp>
          <p:nvSpPr>
            <p:cNvPr id="23432" name="Freeform 2305"/>
            <p:cNvSpPr>
              <a:spLocks/>
            </p:cNvSpPr>
            <p:nvPr/>
          </p:nvSpPr>
          <p:spPr bwMode="auto">
            <a:xfrm>
              <a:off x="3126" y="3862"/>
              <a:ext cx="90" cy="88"/>
            </a:xfrm>
            <a:custGeom>
              <a:avLst/>
              <a:gdLst>
                <a:gd name="T0" fmla="*/ 88 w 90"/>
                <a:gd name="T1" fmla="*/ 35 h 88"/>
                <a:gd name="T2" fmla="*/ 88 w 90"/>
                <a:gd name="T3" fmla="*/ 39 h 88"/>
                <a:gd name="T4" fmla="*/ 90 w 90"/>
                <a:gd name="T5" fmla="*/ 44 h 88"/>
                <a:gd name="T6" fmla="*/ 88 w 90"/>
                <a:gd name="T7" fmla="*/ 52 h 88"/>
                <a:gd name="T8" fmla="*/ 86 w 90"/>
                <a:gd name="T9" fmla="*/ 56 h 88"/>
                <a:gd name="T10" fmla="*/ 86 w 90"/>
                <a:gd name="T11" fmla="*/ 60 h 88"/>
                <a:gd name="T12" fmla="*/ 81 w 90"/>
                <a:gd name="T13" fmla="*/ 69 h 88"/>
                <a:gd name="T14" fmla="*/ 77 w 90"/>
                <a:gd name="T15" fmla="*/ 74 h 88"/>
                <a:gd name="T16" fmla="*/ 70 w 90"/>
                <a:gd name="T17" fmla="*/ 79 h 88"/>
                <a:gd name="T18" fmla="*/ 66 w 90"/>
                <a:gd name="T19" fmla="*/ 82 h 88"/>
                <a:gd name="T20" fmla="*/ 62 w 90"/>
                <a:gd name="T21" fmla="*/ 84 h 88"/>
                <a:gd name="T22" fmla="*/ 53 w 90"/>
                <a:gd name="T23" fmla="*/ 86 h 88"/>
                <a:gd name="T24" fmla="*/ 50 w 90"/>
                <a:gd name="T25" fmla="*/ 87 h 88"/>
                <a:gd name="T26" fmla="*/ 45 w 90"/>
                <a:gd name="T27" fmla="*/ 87 h 88"/>
                <a:gd name="T28" fmla="*/ 35 w 90"/>
                <a:gd name="T29" fmla="*/ 88 h 88"/>
                <a:gd name="T30" fmla="*/ 28 w 90"/>
                <a:gd name="T31" fmla="*/ 84 h 88"/>
                <a:gd name="T32" fmla="*/ 20 w 90"/>
                <a:gd name="T33" fmla="*/ 81 h 88"/>
                <a:gd name="T34" fmla="*/ 13 w 90"/>
                <a:gd name="T35" fmla="*/ 75 h 88"/>
                <a:gd name="T36" fmla="*/ 9 w 90"/>
                <a:gd name="T37" fmla="*/ 69 h 88"/>
                <a:gd name="T38" fmla="*/ 4 w 90"/>
                <a:gd name="T39" fmla="*/ 62 h 88"/>
                <a:gd name="T40" fmla="*/ 0 w 90"/>
                <a:gd name="T41" fmla="*/ 52 h 88"/>
                <a:gd name="T42" fmla="*/ 0 w 90"/>
                <a:gd name="T43" fmla="*/ 50 h 88"/>
                <a:gd name="T44" fmla="*/ 0 w 90"/>
                <a:gd name="T45" fmla="*/ 44 h 88"/>
                <a:gd name="T46" fmla="*/ 0 w 90"/>
                <a:gd name="T47" fmla="*/ 37 h 88"/>
                <a:gd name="T48" fmla="*/ 2 w 90"/>
                <a:gd name="T49" fmla="*/ 32 h 88"/>
                <a:gd name="T50" fmla="*/ 4 w 90"/>
                <a:gd name="T51" fmla="*/ 29 h 88"/>
                <a:gd name="T52" fmla="*/ 7 w 90"/>
                <a:gd name="T53" fmla="*/ 20 h 88"/>
                <a:gd name="T54" fmla="*/ 13 w 90"/>
                <a:gd name="T55" fmla="*/ 14 h 88"/>
                <a:gd name="T56" fmla="*/ 20 w 90"/>
                <a:gd name="T57" fmla="*/ 8 h 88"/>
                <a:gd name="T58" fmla="*/ 23 w 90"/>
                <a:gd name="T59" fmla="*/ 6 h 88"/>
                <a:gd name="T60" fmla="*/ 26 w 90"/>
                <a:gd name="T61" fmla="*/ 5 h 88"/>
                <a:gd name="T62" fmla="*/ 35 w 90"/>
                <a:gd name="T63" fmla="*/ 1 h 88"/>
                <a:gd name="T64" fmla="*/ 40 w 90"/>
                <a:gd name="T65" fmla="*/ 1 h 88"/>
                <a:gd name="T66" fmla="*/ 43 w 90"/>
                <a:gd name="T67" fmla="*/ 0 h 88"/>
                <a:gd name="T68" fmla="*/ 53 w 90"/>
                <a:gd name="T69" fmla="*/ 1 h 88"/>
                <a:gd name="T70" fmla="*/ 60 w 90"/>
                <a:gd name="T71" fmla="*/ 3 h 88"/>
                <a:gd name="T72" fmla="*/ 69 w 90"/>
                <a:gd name="T73" fmla="*/ 8 h 88"/>
                <a:gd name="T74" fmla="*/ 75 w 90"/>
                <a:gd name="T75" fmla="*/ 13 h 88"/>
                <a:gd name="T76" fmla="*/ 81 w 90"/>
                <a:gd name="T77" fmla="*/ 19 h 88"/>
                <a:gd name="T78" fmla="*/ 85 w 90"/>
                <a:gd name="T79" fmla="*/ 27 h 88"/>
                <a:gd name="T80" fmla="*/ 88 w 90"/>
                <a:gd name="T81" fmla="*/ 35 h 8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0"/>
                <a:gd name="T124" fmla="*/ 0 h 88"/>
                <a:gd name="T125" fmla="*/ 90 w 90"/>
                <a:gd name="T126" fmla="*/ 88 h 8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0" h="88">
                  <a:moveTo>
                    <a:pt x="88" y="35"/>
                  </a:moveTo>
                  <a:lnTo>
                    <a:pt x="88" y="39"/>
                  </a:lnTo>
                  <a:lnTo>
                    <a:pt x="90" y="44"/>
                  </a:lnTo>
                  <a:lnTo>
                    <a:pt x="88" y="52"/>
                  </a:lnTo>
                  <a:lnTo>
                    <a:pt x="86" y="56"/>
                  </a:lnTo>
                  <a:lnTo>
                    <a:pt x="86" y="60"/>
                  </a:lnTo>
                  <a:lnTo>
                    <a:pt x="81" y="69"/>
                  </a:lnTo>
                  <a:lnTo>
                    <a:pt x="77" y="74"/>
                  </a:lnTo>
                  <a:lnTo>
                    <a:pt x="70" y="79"/>
                  </a:lnTo>
                  <a:lnTo>
                    <a:pt x="66" y="82"/>
                  </a:lnTo>
                  <a:lnTo>
                    <a:pt x="62" y="84"/>
                  </a:lnTo>
                  <a:lnTo>
                    <a:pt x="53" y="86"/>
                  </a:lnTo>
                  <a:lnTo>
                    <a:pt x="50" y="87"/>
                  </a:lnTo>
                  <a:lnTo>
                    <a:pt x="45" y="87"/>
                  </a:lnTo>
                  <a:lnTo>
                    <a:pt x="35" y="88"/>
                  </a:lnTo>
                  <a:lnTo>
                    <a:pt x="28" y="84"/>
                  </a:lnTo>
                  <a:lnTo>
                    <a:pt x="20" y="81"/>
                  </a:lnTo>
                  <a:lnTo>
                    <a:pt x="13" y="75"/>
                  </a:lnTo>
                  <a:lnTo>
                    <a:pt x="9" y="69"/>
                  </a:lnTo>
                  <a:lnTo>
                    <a:pt x="4" y="62"/>
                  </a:lnTo>
                  <a:lnTo>
                    <a:pt x="0" y="52"/>
                  </a:lnTo>
                  <a:lnTo>
                    <a:pt x="0" y="50"/>
                  </a:lnTo>
                  <a:lnTo>
                    <a:pt x="0" y="44"/>
                  </a:lnTo>
                  <a:lnTo>
                    <a:pt x="0" y="37"/>
                  </a:lnTo>
                  <a:lnTo>
                    <a:pt x="2" y="32"/>
                  </a:lnTo>
                  <a:lnTo>
                    <a:pt x="4" y="29"/>
                  </a:lnTo>
                  <a:lnTo>
                    <a:pt x="7" y="20"/>
                  </a:lnTo>
                  <a:lnTo>
                    <a:pt x="13" y="14"/>
                  </a:lnTo>
                  <a:lnTo>
                    <a:pt x="20" y="8"/>
                  </a:lnTo>
                  <a:lnTo>
                    <a:pt x="23" y="6"/>
                  </a:lnTo>
                  <a:lnTo>
                    <a:pt x="26" y="5"/>
                  </a:lnTo>
                  <a:lnTo>
                    <a:pt x="35" y="1"/>
                  </a:lnTo>
                  <a:lnTo>
                    <a:pt x="40" y="1"/>
                  </a:lnTo>
                  <a:lnTo>
                    <a:pt x="43" y="0"/>
                  </a:lnTo>
                  <a:lnTo>
                    <a:pt x="53" y="1"/>
                  </a:lnTo>
                  <a:lnTo>
                    <a:pt x="60" y="3"/>
                  </a:lnTo>
                  <a:lnTo>
                    <a:pt x="69" y="8"/>
                  </a:lnTo>
                  <a:lnTo>
                    <a:pt x="75" y="13"/>
                  </a:lnTo>
                  <a:lnTo>
                    <a:pt x="81" y="19"/>
                  </a:lnTo>
                  <a:lnTo>
                    <a:pt x="85" y="27"/>
                  </a:lnTo>
                  <a:lnTo>
                    <a:pt x="88" y="35"/>
                  </a:lnTo>
                  <a:close/>
                </a:path>
              </a:pathLst>
            </a:custGeom>
            <a:solidFill>
              <a:srgbClr val="F561AF"/>
            </a:solidFill>
            <a:ln w="9525">
              <a:noFill/>
              <a:round/>
              <a:headEnd/>
              <a:tailEnd/>
            </a:ln>
          </p:spPr>
          <p:txBody>
            <a:bodyPr/>
            <a:lstStyle/>
            <a:p>
              <a:endParaRPr lang="ru-RU"/>
            </a:p>
          </p:txBody>
        </p:sp>
        <p:sp>
          <p:nvSpPr>
            <p:cNvPr id="23433" name="Freeform 2306"/>
            <p:cNvSpPr>
              <a:spLocks/>
            </p:cNvSpPr>
            <p:nvPr/>
          </p:nvSpPr>
          <p:spPr bwMode="auto">
            <a:xfrm>
              <a:off x="3178" y="3897"/>
              <a:ext cx="39" cy="54"/>
            </a:xfrm>
            <a:custGeom>
              <a:avLst/>
              <a:gdLst>
                <a:gd name="T0" fmla="*/ 39 w 39"/>
                <a:gd name="T1" fmla="*/ 0 h 54"/>
                <a:gd name="T2" fmla="*/ 39 w 39"/>
                <a:gd name="T3" fmla="*/ 17 h 54"/>
                <a:gd name="T4" fmla="*/ 31 w 39"/>
                <a:gd name="T5" fmla="*/ 34 h 54"/>
                <a:gd name="T6" fmla="*/ 20 w 39"/>
                <a:gd name="T7" fmla="*/ 45 h 54"/>
                <a:gd name="T8" fmla="*/ 10 w 39"/>
                <a:gd name="T9" fmla="*/ 52 h 54"/>
                <a:gd name="T10" fmla="*/ 2 w 39"/>
                <a:gd name="T11" fmla="*/ 54 h 54"/>
                <a:gd name="T12" fmla="*/ 0 w 39"/>
                <a:gd name="T13" fmla="*/ 47 h 54"/>
                <a:gd name="T14" fmla="*/ 8 w 39"/>
                <a:gd name="T15" fmla="*/ 46 h 54"/>
                <a:gd name="T16" fmla="*/ 15 w 39"/>
                <a:gd name="T17" fmla="*/ 41 h 54"/>
                <a:gd name="T18" fmla="*/ 27 w 39"/>
                <a:gd name="T19" fmla="*/ 28 h 54"/>
                <a:gd name="T20" fmla="*/ 33 w 39"/>
                <a:gd name="T21" fmla="*/ 15 h 54"/>
                <a:gd name="T22" fmla="*/ 33 w 39"/>
                <a:gd name="T23" fmla="*/ 0 h 54"/>
                <a:gd name="T24" fmla="*/ 39 w 39"/>
                <a:gd name="T25" fmla="*/ 0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9"/>
                <a:gd name="T40" fmla="*/ 0 h 54"/>
                <a:gd name="T41" fmla="*/ 39 w 39"/>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9" h="54">
                  <a:moveTo>
                    <a:pt x="39" y="0"/>
                  </a:moveTo>
                  <a:lnTo>
                    <a:pt x="39" y="17"/>
                  </a:lnTo>
                  <a:lnTo>
                    <a:pt x="31" y="34"/>
                  </a:lnTo>
                  <a:lnTo>
                    <a:pt x="20" y="45"/>
                  </a:lnTo>
                  <a:lnTo>
                    <a:pt x="10" y="52"/>
                  </a:lnTo>
                  <a:lnTo>
                    <a:pt x="2" y="54"/>
                  </a:lnTo>
                  <a:lnTo>
                    <a:pt x="0" y="47"/>
                  </a:lnTo>
                  <a:lnTo>
                    <a:pt x="8" y="46"/>
                  </a:lnTo>
                  <a:lnTo>
                    <a:pt x="15" y="41"/>
                  </a:lnTo>
                  <a:lnTo>
                    <a:pt x="27" y="28"/>
                  </a:lnTo>
                  <a:lnTo>
                    <a:pt x="33" y="15"/>
                  </a:lnTo>
                  <a:lnTo>
                    <a:pt x="33" y="0"/>
                  </a:lnTo>
                  <a:lnTo>
                    <a:pt x="39" y="0"/>
                  </a:lnTo>
                  <a:close/>
                </a:path>
              </a:pathLst>
            </a:custGeom>
            <a:solidFill>
              <a:srgbClr val="F8BDD6"/>
            </a:solidFill>
            <a:ln w="9525">
              <a:noFill/>
              <a:round/>
              <a:headEnd/>
              <a:tailEnd/>
            </a:ln>
          </p:spPr>
          <p:txBody>
            <a:bodyPr/>
            <a:lstStyle/>
            <a:p>
              <a:endParaRPr lang="ru-RU"/>
            </a:p>
          </p:txBody>
        </p:sp>
        <p:sp>
          <p:nvSpPr>
            <p:cNvPr id="23434" name="Freeform 2307"/>
            <p:cNvSpPr>
              <a:spLocks/>
            </p:cNvSpPr>
            <p:nvPr/>
          </p:nvSpPr>
          <p:spPr bwMode="auto">
            <a:xfrm>
              <a:off x="3120" y="3914"/>
              <a:ext cx="58" cy="37"/>
            </a:xfrm>
            <a:custGeom>
              <a:avLst/>
              <a:gdLst>
                <a:gd name="T0" fmla="*/ 58 w 58"/>
                <a:gd name="T1" fmla="*/ 37 h 37"/>
                <a:gd name="T2" fmla="*/ 39 w 58"/>
                <a:gd name="T3" fmla="*/ 37 h 37"/>
                <a:gd name="T4" fmla="*/ 21 w 58"/>
                <a:gd name="T5" fmla="*/ 29 h 37"/>
                <a:gd name="T6" fmla="*/ 8 w 58"/>
                <a:gd name="T7" fmla="*/ 18 h 37"/>
                <a:gd name="T8" fmla="*/ 3 w 58"/>
                <a:gd name="T9" fmla="*/ 12 h 37"/>
                <a:gd name="T10" fmla="*/ 0 w 58"/>
                <a:gd name="T11" fmla="*/ 3 h 37"/>
                <a:gd name="T12" fmla="*/ 5 w 58"/>
                <a:gd name="T13" fmla="*/ 0 h 37"/>
                <a:gd name="T14" fmla="*/ 8 w 58"/>
                <a:gd name="T15" fmla="*/ 8 h 37"/>
                <a:gd name="T16" fmla="*/ 13 w 58"/>
                <a:gd name="T17" fmla="*/ 14 h 37"/>
                <a:gd name="T18" fmla="*/ 26 w 58"/>
                <a:gd name="T19" fmla="*/ 25 h 37"/>
                <a:gd name="T20" fmla="*/ 39 w 58"/>
                <a:gd name="T21" fmla="*/ 31 h 37"/>
                <a:gd name="T22" fmla="*/ 58 w 58"/>
                <a:gd name="T23" fmla="*/ 31 h 37"/>
                <a:gd name="T24" fmla="*/ 58 w 58"/>
                <a:gd name="T25" fmla="*/ 37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37"/>
                <a:gd name="T41" fmla="*/ 58 w 58"/>
                <a:gd name="T42" fmla="*/ 37 h 3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37">
                  <a:moveTo>
                    <a:pt x="58" y="37"/>
                  </a:moveTo>
                  <a:lnTo>
                    <a:pt x="39" y="37"/>
                  </a:lnTo>
                  <a:lnTo>
                    <a:pt x="21" y="29"/>
                  </a:lnTo>
                  <a:lnTo>
                    <a:pt x="8" y="18"/>
                  </a:lnTo>
                  <a:lnTo>
                    <a:pt x="3" y="12"/>
                  </a:lnTo>
                  <a:lnTo>
                    <a:pt x="0" y="3"/>
                  </a:lnTo>
                  <a:lnTo>
                    <a:pt x="5" y="0"/>
                  </a:lnTo>
                  <a:lnTo>
                    <a:pt x="8" y="8"/>
                  </a:lnTo>
                  <a:lnTo>
                    <a:pt x="13" y="14"/>
                  </a:lnTo>
                  <a:lnTo>
                    <a:pt x="26" y="25"/>
                  </a:lnTo>
                  <a:lnTo>
                    <a:pt x="39" y="31"/>
                  </a:lnTo>
                  <a:lnTo>
                    <a:pt x="58" y="31"/>
                  </a:lnTo>
                  <a:lnTo>
                    <a:pt x="58" y="37"/>
                  </a:lnTo>
                  <a:close/>
                </a:path>
              </a:pathLst>
            </a:custGeom>
            <a:solidFill>
              <a:srgbClr val="F8BDD6"/>
            </a:solidFill>
            <a:ln w="9525">
              <a:noFill/>
              <a:round/>
              <a:headEnd/>
              <a:tailEnd/>
            </a:ln>
          </p:spPr>
          <p:txBody>
            <a:bodyPr/>
            <a:lstStyle/>
            <a:p>
              <a:endParaRPr lang="ru-RU"/>
            </a:p>
          </p:txBody>
        </p:sp>
        <p:sp>
          <p:nvSpPr>
            <p:cNvPr id="23435" name="Freeform 2308"/>
            <p:cNvSpPr>
              <a:spLocks/>
            </p:cNvSpPr>
            <p:nvPr/>
          </p:nvSpPr>
          <p:spPr bwMode="auto">
            <a:xfrm>
              <a:off x="3177" y="3944"/>
              <a:ext cx="1" cy="7"/>
            </a:xfrm>
            <a:custGeom>
              <a:avLst/>
              <a:gdLst>
                <a:gd name="T0" fmla="*/ 1 w 1"/>
                <a:gd name="T1" fmla="*/ 7 h 7"/>
                <a:gd name="T2" fmla="*/ 1 w 1"/>
                <a:gd name="T3" fmla="*/ 0 h 7"/>
                <a:gd name="T4" fmla="*/ 0 w 1"/>
                <a:gd name="T5" fmla="*/ 0 h 7"/>
                <a:gd name="T6" fmla="*/ 1 w 1"/>
                <a:gd name="T7" fmla="*/ 7 h 7"/>
                <a:gd name="T8" fmla="*/ 0 60000 65536"/>
                <a:gd name="T9" fmla="*/ 0 60000 65536"/>
                <a:gd name="T10" fmla="*/ 0 60000 65536"/>
                <a:gd name="T11" fmla="*/ 0 60000 65536"/>
                <a:gd name="T12" fmla="*/ 0 w 1"/>
                <a:gd name="T13" fmla="*/ 0 h 7"/>
                <a:gd name="T14" fmla="*/ 1 w 1"/>
                <a:gd name="T15" fmla="*/ 7 h 7"/>
              </a:gdLst>
              <a:ahLst/>
              <a:cxnLst>
                <a:cxn ang="T8">
                  <a:pos x="T0" y="T1"/>
                </a:cxn>
                <a:cxn ang="T9">
                  <a:pos x="T2" y="T3"/>
                </a:cxn>
                <a:cxn ang="T10">
                  <a:pos x="T4" y="T5"/>
                </a:cxn>
                <a:cxn ang="T11">
                  <a:pos x="T6" y="T7"/>
                </a:cxn>
              </a:cxnLst>
              <a:rect l="T12" t="T13" r="T14" b="T15"/>
              <a:pathLst>
                <a:path w="1" h="7">
                  <a:moveTo>
                    <a:pt x="1" y="7"/>
                  </a:moveTo>
                  <a:lnTo>
                    <a:pt x="1" y="0"/>
                  </a:lnTo>
                  <a:lnTo>
                    <a:pt x="0" y="0"/>
                  </a:lnTo>
                  <a:lnTo>
                    <a:pt x="1" y="7"/>
                  </a:lnTo>
                  <a:close/>
                </a:path>
              </a:pathLst>
            </a:custGeom>
            <a:solidFill>
              <a:srgbClr val="F8BDD6"/>
            </a:solidFill>
            <a:ln w="9525">
              <a:noFill/>
              <a:round/>
              <a:headEnd/>
              <a:tailEnd/>
            </a:ln>
          </p:spPr>
          <p:txBody>
            <a:bodyPr/>
            <a:lstStyle/>
            <a:p>
              <a:endParaRPr lang="ru-RU"/>
            </a:p>
          </p:txBody>
        </p:sp>
        <p:sp>
          <p:nvSpPr>
            <p:cNvPr id="23436" name="Freeform 2309"/>
            <p:cNvSpPr>
              <a:spLocks/>
            </p:cNvSpPr>
            <p:nvPr/>
          </p:nvSpPr>
          <p:spPr bwMode="auto">
            <a:xfrm>
              <a:off x="3120" y="3860"/>
              <a:ext cx="40" cy="56"/>
            </a:xfrm>
            <a:custGeom>
              <a:avLst/>
              <a:gdLst>
                <a:gd name="T0" fmla="*/ 0 w 40"/>
                <a:gd name="T1" fmla="*/ 56 h 56"/>
                <a:gd name="T2" fmla="*/ 0 w 40"/>
                <a:gd name="T3" fmla="*/ 38 h 56"/>
                <a:gd name="T4" fmla="*/ 6 w 40"/>
                <a:gd name="T5" fmla="*/ 20 h 56"/>
                <a:gd name="T6" fmla="*/ 19 w 40"/>
                <a:gd name="T7" fmla="*/ 6 h 56"/>
                <a:gd name="T8" fmla="*/ 29 w 40"/>
                <a:gd name="T9" fmla="*/ 3 h 56"/>
                <a:gd name="T10" fmla="*/ 37 w 40"/>
                <a:gd name="T11" fmla="*/ 0 h 56"/>
                <a:gd name="T12" fmla="*/ 40 w 40"/>
                <a:gd name="T13" fmla="*/ 4 h 56"/>
                <a:gd name="T14" fmla="*/ 32 w 40"/>
                <a:gd name="T15" fmla="*/ 8 h 56"/>
                <a:gd name="T16" fmla="*/ 24 w 40"/>
                <a:gd name="T17" fmla="*/ 11 h 56"/>
                <a:gd name="T18" fmla="*/ 12 w 40"/>
                <a:gd name="T19" fmla="*/ 24 h 56"/>
                <a:gd name="T20" fmla="*/ 5 w 40"/>
                <a:gd name="T21" fmla="*/ 38 h 56"/>
                <a:gd name="T22" fmla="*/ 6 w 40"/>
                <a:gd name="T23" fmla="*/ 56 h 56"/>
                <a:gd name="T24" fmla="*/ 0 w 40"/>
                <a:gd name="T25" fmla="*/ 56 h 5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
                <a:gd name="T40" fmla="*/ 0 h 56"/>
                <a:gd name="T41" fmla="*/ 40 w 40"/>
                <a:gd name="T42" fmla="*/ 56 h 5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 h="56">
                  <a:moveTo>
                    <a:pt x="0" y="56"/>
                  </a:moveTo>
                  <a:lnTo>
                    <a:pt x="0" y="38"/>
                  </a:lnTo>
                  <a:lnTo>
                    <a:pt x="6" y="20"/>
                  </a:lnTo>
                  <a:lnTo>
                    <a:pt x="19" y="6"/>
                  </a:lnTo>
                  <a:lnTo>
                    <a:pt x="29" y="3"/>
                  </a:lnTo>
                  <a:lnTo>
                    <a:pt x="37" y="0"/>
                  </a:lnTo>
                  <a:lnTo>
                    <a:pt x="40" y="4"/>
                  </a:lnTo>
                  <a:lnTo>
                    <a:pt x="32" y="8"/>
                  </a:lnTo>
                  <a:lnTo>
                    <a:pt x="24" y="11"/>
                  </a:lnTo>
                  <a:lnTo>
                    <a:pt x="12" y="24"/>
                  </a:lnTo>
                  <a:lnTo>
                    <a:pt x="5" y="38"/>
                  </a:lnTo>
                  <a:lnTo>
                    <a:pt x="6" y="56"/>
                  </a:lnTo>
                  <a:lnTo>
                    <a:pt x="0" y="56"/>
                  </a:lnTo>
                  <a:close/>
                </a:path>
              </a:pathLst>
            </a:custGeom>
            <a:solidFill>
              <a:srgbClr val="F8BDD6"/>
            </a:solidFill>
            <a:ln w="9525">
              <a:noFill/>
              <a:round/>
              <a:headEnd/>
              <a:tailEnd/>
            </a:ln>
          </p:spPr>
          <p:txBody>
            <a:bodyPr/>
            <a:lstStyle/>
            <a:p>
              <a:endParaRPr lang="ru-RU"/>
            </a:p>
          </p:txBody>
        </p:sp>
        <p:sp>
          <p:nvSpPr>
            <p:cNvPr id="23437" name="Freeform 2310"/>
            <p:cNvSpPr>
              <a:spLocks/>
            </p:cNvSpPr>
            <p:nvPr/>
          </p:nvSpPr>
          <p:spPr bwMode="auto">
            <a:xfrm>
              <a:off x="3120" y="3914"/>
              <a:ext cx="8" cy="3"/>
            </a:xfrm>
            <a:custGeom>
              <a:avLst/>
              <a:gdLst>
                <a:gd name="T0" fmla="*/ 0 w 8"/>
                <a:gd name="T1" fmla="*/ 3 h 3"/>
                <a:gd name="T2" fmla="*/ 0 w 8"/>
                <a:gd name="T3" fmla="*/ 2 h 3"/>
                <a:gd name="T4" fmla="*/ 8 w 8"/>
                <a:gd name="T5" fmla="*/ 2 h 3"/>
                <a:gd name="T6" fmla="*/ 5 w 8"/>
                <a:gd name="T7" fmla="*/ 0 h 3"/>
                <a:gd name="T8" fmla="*/ 0 w 8"/>
                <a:gd name="T9" fmla="*/ 3 h 3"/>
                <a:gd name="T10" fmla="*/ 0 60000 65536"/>
                <a:gd name="T11" fmla="*/ 0 60000 65536"/>
                <a:gd name="T12" fmla="*/ 0 60000 65536"/>
                <a:gd name="T13" fmla="*/ 0 60000 65536"/>
                <a:gd name="T14" fmla="*/ 0 60000 65536"/>
                <a:gd name="T15" fmla="*/ 0 w 8"/>
                <a:gd name="T16" fmla="*/ 0 h 3"/>
                <a:gd name="T17" fmla="*/ 8 w 8"/>
                <a:gd name="T18" fmla="*/ 3 h 3"/>
              </a:gdLst>
              <a:ahLst/>
              <a:cxnLst>
                <a:cxn ang="T10">
                  <a:pos x="T0" y="T1"/>
                </a:cxn>
                <a:cxn ang="T11">
                  <a:pos x="T2" y="T3"/>
                </a:cxn>
                <a:cxn ang="T12">
                  <a:pos x="T4" y="T5"/>
                </a:cxn>
                <a:cxn ang="T13">
                  <a:pos x="T6" y="T7"/>
                </a:cxn>
                <a:cxn ang="T14">
                  <a:pos x="T8" y="T9"/>
                </a:cxn>
              </a:cxnLst>
              <a:rect l="T15" t="T16" r="T17" b="T18"/>
              <a:pathLst>
                <a:path w="8" h="3">
                  <a:moveTo>
                    <a:pt x="0" y="3"/>
                  </a:moveTo>
                  <a:lnTo>
                    <a:pt x="0" y="2"/>
                  </a:lnTo>
                  <a:lnTo>
                    <a:pt x="8" y="2"/>
                  </a:lnTo>
                  <a:lnTo>
                    <a:pt x="5" y="0"/>
                  </a:lnTo>
                  <a:lnTo>
                    <a:pt x="0" y="3"/>
                  </a:lnTo>
                  <a:close/>
                </a:path>
              </a:pathLst>
            </a:custGeom>
            <a:solidFill>
              <a:srgbClr val="F8BDD6"/>
            </a:solidFill>
            <a:ln w="9525">
              <a:noFill/>
              <a:round/>
              <a:headEnd/>
              <a:tailEnd/>
            </a:ln>
          </p:spPr>
          <p:txBody>
            <a:bodyPr/>
            <a:lstStyle/>
            <a:p>
              <a:endParaRPr lang="ru-RU"/>
            </a:p>
          </p:txBody>
        </p:sp>
        <p:sp>
          <p:nvSpPr>
            <p:cNvPr id="23438" name="Freeform 2311"/>
            <p:cNvSpPr>
              <a:spLocks/>
            </p:cNvSpPr>
            <p:nvPr/>
          </p:nvSpPr>
          <p:spPr bwMode="auto">
            <a:xfrm>
              <a:off x="3160" y="3860"/>
              <a:ext cx="57" cy="39"/>
            </a:xfrm>
            <a:custGeom>
              <a:avLst/>
              <a:gdLst>
                <a:gd name="T0" fmla="*/ 0 w 57"/>
                <a:gd name="T1" fmla="*/ 0 h 39"/>
                <a:gd name="T2" fmla="*/ 20 w 57"/>
                <a:gd name="T3" fmla="*/ 0 h 39"/>
                <a:gd name="T4" fmla="*/ 36 w 57"/>
                <a:gd name="T5" fmla="*/ 6 h 39"/>
                <a:gd name="T6" fmla="*/ 49 w 57"/>
                <a:gd name="T7" fmla="*/ 18 h 39"/>
                <a:gd name="T8" fmla="*/ 54 w 57"/>
                <a:gd name="T9" fmla="*/ 29 h 39"/>
                <a:gd name="T10" fmla="*/ 57 w 57"/>
                <a:gd name="T11" fmla="*/ 37 h 39"/>
                <a:gd name="T12" fmla="*/ 51 w 57"/>
                <a:gd name="T13" fmla="*/ 39 h 39"/>
                <a:gd name="T14" fmla="*/ 47 w 57"/>
                <a:gd name="T15" fmla="*/ 31 h 39"/>
                <a:gd name="T16" fmla="*/ 45 w 57"/>
                <a:gd name="T17" fmla="*/ 22 h 39"/>
                <a:gd name="T18" fmla="*/ 32 w 57"/>
                <a:gd name="T19" fmla="*/ 11 h 39"/>
                <a:gd name="T20" fmla="*/ 16 w 57"/>
                <a:gd name="T21" fmla="*/ 4 h 39"/>
                <a:gd name="T22" fmla="*/ 0 w 57"/>
                <a:gd name="T23" fmla="*/ 6 h 39"/>
                <a:gd name="T24" fmla="*/ 0 w 57"/>
                <a:gd name="T25" fmla="*/ 0 h 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7"/>
                <a:gd name="T40" fmla="*/ 0 h 39"/>
                <a:gd name="T41" fmla="*/ 57 w 57"/>
                <a:gd name="T42" fmla="*/ 39 h 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7" h="39">
                  <a:moveTo>
                    <a:pt x="0" y="0"/>
                  </a:moveTo>
                  <a:lnTo>
                    <a:pt x="20" y="0"/>
                  </a:lnTo>
                  <a:lnTo>
                    <a:pt x="36" y="6"/>
                  </a:lnTo>
                  <a:lnTo>
                    <a:pt x="49" y="18"/>
                  </a:lnTo>
                  <a:lnTo>
                    <a:pt x="54" y="29"/>
                  </a:lnTo>
                  <a:lnTo>
                    <a:pt x="57" y="37"/>
                  </a:lnTo>
                  <a:lnTo>
                    <a:pt x="51" y="39"/>
                  </a:lnTo>
                  <a:lnTo>
                    <a:pt x="47" y="31"/>
                  </a:lnTo>
                  <a:lnTo>
                    <a:pt x="45" y="22"/>
                  </a:lnTo>
                  <a:lnTo>
                    <a:pt x="32" y="11"/>
                  </a:lnTo>
                  <a:lnTo>
                    <a:pt x="16" y="4"/>
                  </a:lnTo>
                  <a:lnTo>
                    <a:pt x="0" y="6"/>
                  </a:lnTo>
                  <a:lnTo>
                    <a:pt x="0" y="0"/>
                  </a:lnTo>
                  <a:close/>
                </a:path>
              </a:pathLst>
            </a:custGeom>
            <a:solidFill>
              <a:srgbClr val="F8BDD6"/>
            </a:solidFill>
            <a:ln w="9525">
              <a:noFill/>
              <a:round/>
              <a:headEnd/>
              <a:tailEnd/>
            </a:ln>
          </p:spPr>
          <p:txBody>
            <a:bodyPr/>
            <a:lstStyle/>
            <a:p>
              <a:endParaRPr lang="ru-RU"/>
            </a:p>
          </p:txBody>
        </p:sp>
        <p:sp>
          <p:nvSpPr>
            <p:cNvPr id="23439" name="Freeform 2312"/>
            <p:cNvSpPr>
              <a:spLocks/>
            </p:cNvSpPr>
            <p:nvPr/>
          </p:nvSpPr>
          <p:spPr bwMode="auto">
            <a:xfrm>
              <a:off x="3159" y="3860"/>
              <a:ext cx="1" cy="7"/>
            </a:xfrm>
            <a:custGeom>
              <a:avLst/>
              <a:gdLst>
                <a:gd name="T0" fmla="*/ 0 w 1"/>
                <a:gd name="T1" fmla="*/ 0 h 7"/>
                <a:gd name="T2" fmla="*/ 1 w 1"/>
                <a:gd name="T3" fmla="*/ 0 h 7"/>
                <a:gd name="T4" fmla="*/ 1 w 1"/>
                <a:gd name="T5" fmla="*/ 7 h 7"/>
                <a:gd name="T6" fmla="*/ 1 w 1"/>
                <a:gd name="T7" fmla="*/ 5 h 7"/>
                <a:gd name="T8" fmla="*/ 0 w 1"/>
                <a:gd name="T9" fmla="*/ 0 h 7"/>
                <a:gd name="T10" fmla="*/ 0 60000 65536"/>
                <a:gd name="T11" fmla="*/ 0 60000 65536"/>
                <a:gd name="T12" fmla="*/ 0 60000 65536"/>
                <a:gd name="T13" fmla="*/ 0 60000 65536"/>
                <a:gd name="T14" fmla="*/ 0 60000 65536"/>
                <a:gd name="T15" fmla="*/ 0 w 1"/>
                <a:gd name="T16" fmla="*/ 0 h 7"/>
                <a:gd name="T17" fmla="*/ 1 w 1"/>
                <a:gd name="T18" fmla="*/ 7 h 7"/>
              </a:gdLst>
              <a:ahLst/>
              <a:cxnLst>
                <a:cxn ang="T10">
                  <a:pos x="T0" y="T1"/>
                </a:cxn>
                <a:cxn ang="T11">
                  <a:pos x="T2" y="T3"/>
                </a:cxn>
                <a:cxn ang="T12">
                  <a:pos x="T4" y="T5"/>
                </a:cxn>
                <a:cxn ang="T13">
                  <a:pos x="T6" y="T7"/>
                </a:cxn>
                <a:cxn ang="T14">
                  <a:pos x="T8" y="T9"/>
                </a:cxn>
              </a:cxnLst>
              <a:rect l="T15" t="T16" r="T17" b="T18"/>
              <a:pathLst>
                <a:path w="1" h="7">
                  <a:moveTo>
                    <a:pt x="0" y="0"/>
                  </a:moveTo>
                  <a:lnTo>
                    <a:pt x="1" y="0"/>
                  </a:lnTo>
                  <a:lnTo>
                    <a:pt x="1" y="7"/>
                  </a:lnTo>
                  <a:lnTo>
                    <a:pt x="1" y="5"/>
                  </a:lnTo>
                  <a:lnTo>
                    <a:pt x="0" y="0"/>
                  </a:lnTo>
                  <a:close/>
                </a:path>
              </a:pathLst>
            </a:custGeom>
            <a:solidFill>
              <a:srgbClr val="F8BDD6"/>
            </a:solidFill>
            <a:ln w="9525">
              <a:noFill/>
              <a:round/>
              <a:headEnd/>
              <a:tailEnd/>
            </a:ln>
          </p:spPr>
          <p:txBody>
            <a:bodyPr/>
            <a:lstStyle/>
            <a:p>
              <a:endParaRPr lang="ru-RU"/>
            </a:p>
          </p:txBody>
        </p:sp>
        <p:sp>
          <p:nvSpPr>
            <p:cNvPr id="23440" name="Freeform 2313"/>
            <p:cNvSpPr>
              <a:spLocks/>
            </p:cNvSpPr>
            <p:nvPr/>
          </p:nvSpPr>
          <p:spPr bwMode="auto">
            <a:xfrm>
              <a:off x="3208" y="3897"/>
              <a:ext cx="8" cy="2"/>
            </a:xfrm>
            <a:custGeom>
              <a:avLst/>
              <a:gdLst>
                <a:gd name="T0" fmla="*/ 8 w 8"/>
                <a:gd name="T1" fmla="*/ 0 h 2"/>
                <a:gd name="T2" fmla="*/ 0 w 8"/>
                <a:gd name="T3" fmla="*/ 0 h 2"/>
                <a:gd name="T4" fmla="*/ 0 w 8"/>
                <a:gd name="T5" fmla="*/ 2 h 2"/>
                <a:gd name="T6" fmla="*/ 8 w 8"/>
                <a:gd name="T7" fmla="*/ 0 h 2"/>
                <a:gd name="T8" fmla="*/ 0 60000 65536"/>
                <a:gd name="T9" fmla="*/ 0 60000 65536"/>
                <a:gd name="T10" fmla="*/ 0 60000 65536"/>
                <a:gd name="T11" fmla="*/ 0 60000 65536"/>
                <a:gd name="T12" fmla="*/ 0 w 8"/>
                <a:gd name="T13" fmla="*/ 0 h 2"/>
                <a:gd name="T14" fmla="*/ 8 w 8"/>
                <a:gd name="T15" fmla="*/ 2 h 2"/>
              </a:gdLst>
              <a:ahLst/>
              <a:cxnLst>
                <a:cxn ang="T8">
                  <a:pos x="T0" y="T1"/>
                </a:cxn>
                <a:cxn ang="T9">
                  <a:pos x="T2" y="T3"/>
                </a:cxn>
                <a:cxn ang="T10">
                  <a:pos x="T4" y="T5"/>
                </a:cxn>
                <a:cxn ang="T11">
                  <a:pos x="T6" y="T7"/>
                </a:cxn>
              </a:cxnLst>
              <a:rect l="T12" t="T13" r="T14" b="T15"/>
              <a:pathLst>
                <a:path w="8" h="2">
                  <a:moveTo>
                    <a:pt x="8" y="0"/>
                  </a:moveTo>
                  <a:lnTo>
                    <a:pt x="0" y="0"/>
                  </a:lnTo>
                  <a:lnTo>
                    <a:pt x="0" y="2"/>
                  </a:lnTo>
                  <a:lnTo>
                    <a:pt x="8" y="0"/>
                  </a:lnTo>
                  <a:close/>
                </a:path>
              </a:pathLst>
            </a:custGeom>
            <a:solidFill>
              <a:srgbClr val="F8BDD6"/>
            </a:solidFill>
            <a:ln w="9525">
              <a:noFill/>
              <a:round/>
              <a:headEnd/>
              <a:tailEnd/>
            </a:ln>
          </p:spPr>
          <p:txBody>
            <a:bodyPr/>
            <a:lstStyle/>
            <a:p>
              <a:endParaRPr lang="ru-RU"/>
            </a:p>
          </p:txBody>
        </p:sp>
        <p:sp>
          <p:nvSpPr>
            <p:cNvPr id="23441" name="Freeform 2314"/>
            <p:cNvSpPr>
              <a:spLocks/>
            </p:cNvSpPr>
            <p:nvPr/>
          </p:nvSpPr>
          <p:spPr bwMode="auto">
            <a:xfrm>
              <a:off x="3287" y="3826"/>
              <a:ext cx="90" cy="88"/>
            </a:xfrm>
            <a:custGeom>
              <a:avLst/>
              <a:gdLst>
                <a:gd name="T0" fmla="*/ 89 w 90"/>
                <a:gd name="T1" fmla="*/ 36 h 88"/>
                <a:gd name="T2" fmla="*/ 90 w 90"/>
                <a:gd name="T3" fmla="*/ 40 h 88"/>
                <a:gd name="T4" fmla="*/ 90 w 90"/>
                <a:gd name="T5" fmla="*/ 44 h 88"/>
                <a:gd name="T6" fmla="*/ 89 w 90"/>
                <a:gd name="T7" fmla="*/ 53 h 88"/>
                <a:gd name="T8" fmla="*/ 89 w 90"/>
                <a:gd name="T9" fmla="*/ 57 h 88"/>
                <a:gd name="T10" fmla="*/ 87 w 90"/>
                <a:gd name="T11" fmla="*/ 61 h 88"/>
                <a:gd name="T12" fmla="*/ 82 w 90"/>
                <a:gd name="T13" fmla="*/ 67 h 88"/>
                <a:gd name="T14" fmla="*/ 78 w 90"/>
                <a:gd name="T15" fmla="*/ 76 h 88"/>
                <a:gd name="T16" fmla="*/ 71 w 90"/>
                <a:gd name="T17" fmla="*/ 80 h 88"/>
                <a:gd name="T18" fmla="*/ 66 w 90"/>
                <a:gd name="T19" fmla="*/ 82 h 88"/>
                <a:gd name="T20" fmla="*/ 63 w 90"/>
                <a:gd name="T21" fmla="*/ 85 h 88"/>
                <a:gd name="T22" fmla="*/ 55 w 90"/>
                <a:gd name="T23" fmla="*/ 87 h 88"/>
                <a:gd name="T24" fmla="*/ 50 w 90"/>
                <a:gd name="T25" fmla="*/ 88 h 88"/>
                <a:gd name="T26" fmla="*/ 46 w 90"/>
                <a:gd name="T27" fmla="*/ 88 h 88"/>
                <a:gd name="T28" fmla="*/ 38 w 90"/>
                <a:gd name="T29" fmla="*/ 87 h 88"/>
                <a:gd name="T30" fmla="*/ 28 w 90"/>
                <a:gd name="T31" fmla="*/ 85 h 88"/>
                <a:gd name="T32" fmla="*/ 21 w 90"/>
                <a:gd name="T33" fmla="*/ 82 h 88"/>
                <a:gd name="T34" fmla="*/ 13 w 90"/>
                <a:gd name="T35" fmla="*/ 76 h 88"/>
                <a:gd name="T36" fmla="*/ 8 w 90"/>
                <a:gd name="T37" fmla="*/ 69 h 88"/>
                <a:gd name="T38" fmla="*/ 4 w 90"/>
                <a:gd name="T39" fmla="*/ 63 h 88"/>
                <a:gd name="T40" fmla="*/ 0 w 90"/>
                <a:gd name="T41" fmla="*/ 53 h 88"/>
                <a:gd name="T42" fmla="*/ 0 w 90"/>
                <a:gd name="T43" fmla="*/ 50 h 88"/>
                <a:gd name="T44" fmla="*/ 0 w 90"/>
                <a:gd name="T45" fmla="*/ 46 h 88"/>
                <a:gd name="T46" fmla="*/ 0 w 90"/>
                <a:gd name="T47" fmla="*/ 36 h 88"/>
                <a:gd name="T48" fmla="*/ 2 w 90"/>
                <a:gd name="T49" fmla="*/ 32 h 88"/>
                <a:gd name="T50" fmla="*/ 4 w 90"/>
                <a:gd name="T51" fmla="*/ 27 h 88"/>
                <a:gd name="T52" fmla="*/ 7 w 90"/>
                <a:gd name="T53" fmla="*/ 21 h 88"/>
                <a:gd name="T54" fmla="*/ 13 w 90"/>
                <a:gd name="T55" fmla="*/ 15 h 88"/>
                <a:gd name="T56" fmla="*/ 19 w 90"/>
                <a:gd name="T57" fmla="*/ 8 h 88"/>
                <a:gd name="T58" fmla="*/ 23 w 90"/>
                <a:gd name="T59" fmla="*/ 6 h 88"/>
                <a:gd name="T60" fmla="*/ 28 w 90"/>
                <a:gd name="T61" fmla="*/ 5 h 88"/>
                <a:gd name="T62" fmla="*/ 36 w 90"/>
                <a:gd name="T63" fmla="*/ 2 h 88"/>
                <a:gd name="T64" fmla="*/ 40 w 90"/>
                <a:gd name="T65" fmla="*/ 2 h 88"/>
                <a:gd name="T66" fmla="*/ 45 w 90"/>
                <a:gd name="T67" fmla="*/ 0 h 88"/>
                <a:gd name="T68" fmla="*/ 53 w 90"/>
                <a:gd name="T69" fmla="*/ 2 h 88"/>
                <a:gd name="T70" fmla="*/ 61 w 90"/>
                <a:gd name="T71" fmla="*/ 4 h 88"/>
                <a:gd name="T72" fmla="*/ 69 w 90"/>
                <a:gd name="T73" fmla="*/ 8 h 88"/>
                <a:gd name="T74" fmla="*/ 76 w 90"/>
                <a:gd name="T75" fmla="*/ 13 h 88"/>
                <a:gd name="T76" fmla="*/ 82 w 90"/>
                <a:gd name="T77" fmla="*/ 19 h 88"/>
                <a:gd name="T78" fmla="*/ 85 w 90"/>
                <a:gd name="T79" fmla="*/ 27 h 88"/>
                <a:gd name="T80" fmla="*/ 89 w 90"/>
                <a:gd name="T81" fmla="*/ 36 h 8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0"/>
                <a:gd name="T124" fmla="*/ 0 h 88"/>
                <a:gd name="T125" fmla="*/ 90 w 90"/>
                <a:gd name="T126" fmla="*/ 88 h 8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0" h="88">
                  <a:moveTo>
                    <a:pt x="89" y="36"/>
                  </a:moveTo>
                  <a:lnTo>
                    <a:pt x="90" y="40"/>
                  </a:lnTo>
                  <a:lnTo>
                    <a:pt x="90" y="44"/>
                  </a:lnTo>
                  <a:lnTo>
                    <a:pt x="89" y="53"/>
                  </a:lnTo>
                  <a:lnTo>
                    <a:pt x="89" y="57"/>
                  </a:lnTo>
                  <a:lnTo>
                    <a:pt x="87" y="61"/>
                  </a:lnTo>
                  <a:lnTo>
                    <a:pt x="82" y="67"/>
                  </a:lnTo>
                  <a:lnTo>
                    <a:pt x="78" y="76"/>
                  </a:lnTo>
                  <a:lnTo>
                    <a:pt x="71" y="80"/>
                  </a:lnTo>
                  <a:lnTo>
                    <a:pt x="66" y="82"/>
                  </a:lnTo>
                  <a:lnTo>
                    <a:pt x="63" y="85"/>
                  </a:lnTo>
                  <a:lnTo>
                    <a:pt x="55" y="87"/>
                  </a:lnTo>
                  <a:lnTo>
                    <a:pt x="50" y="88"/>
                  </a:lnTo>
                  <a:lnTo>
                    <a:pt x="46" y="88"/>
                  </a:lnTo>
                  <a:lnTo>
                    <a:pt x="38" y="87"/>
                  </a:lnTo>
                  <a:lnTo>
                    <a:pt x="28" y="85"/>
                  </a:lnTo>
                  <a:lnTo>
                    <a:pt x="21" y="82"/>
                  </a:lnTo>
                  <a:lnTo>
                    <a:pt x="13" y="76"/>
                  </a:lnTo>
                  <a:lnTo>
                    <a:pt x="8" y="69"/>
                  </a:lnTo>
                  <a:lnTo>
                    <a:pt x="4" y="63"/>
                  </a:lnTo>
                  <a:lnTo>
                    <a:pt x="0" y="53"/>
                  </a:lnTo>
                  <a:lnTo>
                    <a:pt x="0" y="50"/>
                  </a:lnTo>
                  <a:lnTo>
                    <a:pt x="0" y="46"/>
                  </a:lnTo>
                  <a:lnTo>
                    <a:pt x="0" y="36"/>
                  </a:lnTo>
                  <a:lnTo>
                    <a:pt x="2" y="32"/>
                  </a:lnTo>
                  <a:lnTo>
                    <a:pt x="4" y="27"/>
                  </a:lnTo>
                  <a:lnTo>
                    <a:pt x="7" y="21"/>
                  </a:lnTo>
                  <a:lnTo>
                    <a:pt x="13" y="15"/>
                  </a:lnTo>
                  <a:lnTo>
                    <a:pt x="19" y="8"/>
                  </a:lnTo>
                  <a:lnTo>
                    <a:pt x="23" y="6"/>
                  </a:lnTo>
                  <a:lnTo>
                    <a:pt x="28" y="5"/>
                  </a:lnTo>
                  <a:lnTo>
                    <a:pt x="36" y="2"/>
                  </a:lnTo>
                  <a:lnTo>
                    <a:pt x="40" y="2"/>
                  </a:lnTo>
                  <a:lnTo>
                    <a:pt x="45" y="0"/>
                  </a:lnTo>
                  <a:lnTo>
                    <a:pt x="53" y="2"/>
                  </a:lnTo>
                  <a:lnTo>
                    <a:pt x="61" y="4"/>
                  </a:lnTo>
                  <a:lnTo>
                    <a:pt x="69" y="8"/>
                  </a:lnTo>
                  <a:lnTo>
                    <a:pt x="76" y="13"/>
                  </a:lnTo>
                  <a:lnTo>
                    <a:pt x="82" y="19"/>
                  </a:lnTo>
                  <a:lnTo>
                    <a:pt x="85" y="27"/>
                  </a:lnTo>
                  <a:lnTo>
                    <a:pt x="89" y="36"/>
                  </a:lnTo>
                  <a:close/>
                </a:path>
              </a:pathLst>
            </a:custGeom>
            <a:solidFill>
              <a:srgbClr val="F561AF"/>
            </a:solidFill>
            <a:ln w="9525">
              <a:noFill/>
              <a:round/>
              <a:headEnd/>
              <a:tailEnd/>
            </a:ln>
          </p:spPr>
          <p:txBody>
            <a:bodyPr/>
            <a:lstStyle/>
            <a:p>
              <a:endParaRPr lang="ru-RU"/>
            </a:p>
          </p:txBody>
        </p:sp>
        <p:sp>
          <p:nvSpPr>
            <p:cNvPr id="23442" name="Freeform 2315"/>
            <p:cNvSpPr>
              <a:spLocks/>
            </p:cNvSpPr>
            <p:nvPr/>
          </p:nvSpPr>
          <p:spPr bwMode="auto">
            <a:xfrm>
              <a:off x="3340" y="3860"/>
              <a:ext cx="37" cy="56"/>
            </a:xfrm>
            <a:custGeom>
              <a:avLst/>
              <a:gdLst>
                <a:gd name="T0" fmla="*/ 37 w 37"/>
                <a:gd name="T1" fmla="*/ 0 h 56"/>
                <a:gd name="T2" fmla="*/ 37 w 37"/>
                <a:gd name="T3" fmla="*/ 18 h 56"/>
                <a:gd name="T4" fmla="*/ 29 w 37"/>
                <a:gd name="T5" fmla="*/ 34 h 56"/>
                <a:gd name="T6" fmla="*/ 18 w 37"/>
                <a:gd name="T7" fmla="*/ 48 h 56"/>
                <a:gd name="T8" fmla="*/ 9 w 37"/>
                <a:gd name="T9" fmla="*/ 54 h 56"/>
                <a:gd name="T10" fmla="*/ 1 w 37"/>
                <a:gd name="T11" fmla="*/ 56 h 56"/>
                <a:gd name="T12" fmla="*/ 0 w 37"/>
                <a:gd name="T13" fmla="*/ 49 h 56"/>
                <a:gd name="T14" fmla="*/ 7 w 37"/>
                <a:gd name="T15" fmla="*/ 48 h 56"/>
                <a:gd name="T16" fmla="*/ 14 w 37"/>
                <a:gd name="T17" fmla="*/ 42 h 56"/>
                <a:gd name="T18" fmla="*/ 25 w 37"/>
                <a:gd name="T19" fmla="*/ 30 h 56"/>
                <a:gd name="T20" fmla="*/ 31 w 37"/>
                <a:gd name="T21" fmla="*/ 16 h 56"/>
                <a:gd name="T22" fmla="*/ 31 w 37"/>
                <a:gd name="T23" fmla="*/ 0 h 56"/>
                <a:gd name="T24" fmla="*/ 37 w 37"/>
                <a:gd name="T25" fmla="*/ 0 h 5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7"/>
                <a:gd name="T40" fmla="*/ 0 h 56"/>
                <a:gd name="T41" fmla="*/ 37 w 37"/>
                <a:gd name="T42" fmla="*/ 56 h 5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7" h="56">
                  <a:moveTo>
                    <a:pt x="37" y="0"/>
                  </a:moveTo>
                  <a:lnTo>
                    <a:pt x="37" y="18"/>
                  </a:lnTo>
                  <a:lnTo>
                    <a:pt x="29" y="34"/>
                  </a:lnTo>
                  <a:lnTo>
                    <a:pt x="18" y="48"/>
                  </a:lnTo>
                  <a:lnTo>
                    <a:pt x="9" y="54"/>
                  </a:lnTo>
                  <a:lnTo>
                    <a:pt x="1" y="56"/>
                  </a:lnTo>
                  <a:lnTo>
                    <a:pt x="0" y="49"/>
                  </a:lnTo>
                  <a:lnTo>
                    <a:pt x="7" y="48"/>
                  </a:lnTo>
                  <a:lnTo>
                    <a:pt x="14" y="42"/>
                  </a:lnTo>
                  <a:lnTo>
                    <a:pt x="25" y="30"/>
                  </a:lnTo>
                  <a:lnTo>
                    <a:pt x="31" y="16"/>
                  </a:lnTo>
                  <a:lnTo>
                    <a:pt x="31" y="0"/>
                  </a:lnTo>
                  <a:lnTo>
                    <a:pt x="37" y="0"/>
                  </a:lnTo>
                  <a:close/>
                </a:path>
              </a:pathLst>
            </a:custGeom>
            <a:solidFill>
              <a:srgbClr val="F8BDD6"/>
            </a:solidFill>
            <a:ln w="9525">
              <a:noFill/>
              <a:round/>
              <a:headEnd/>
              <a:tailEnd/>
            </a:ln>
          </p:spPr>
          <p:txBody>
            <a:bodyPr/>
            <a:lstStyle/>
            <a:p>
              <a:endParaRPr lang="ru-RU"/>
            </a:p>
          </p:txBody>
        </p:sp>
        <p:sp>
          <p:nvSpPr>
            <p:cNvPr id="23443" name="Freeform 2316"/>
            <p:cNvSpPr>
              <a:spLocks/>
            </p:cNvSpPr>
            <p:nvPr/>
          </p:nvSpPr>
          <p:spPr bwMode="auto">
            <a:xfrm>
              <a:off x="3284" y="3875"/>
              <a:ext cx="56" cy="41"/>
            </a:xfrm>
            <a:custGeom>
              <a:avLst/>
              <a:gdLst>
                <a:gd name="T0" fmla="*/ 56 w 56"/>
                <a:gd name="T1" fmla="*/ 41 h 41"/>
                <a:gd name="T2" fmla="*/ 39 w 56"/>
                <a:gd name="T3" fmla="*/ 41 h 41"/>
                <a:gd name="T4" fmla="*/ 20 w 56"/>
                <a:gd name="T5" fmla="*/ 32 h 41"/>
                <a:gd name="T6" fmla="*/ 7 w 56"/>
                <a:gd name="T7" fmla="*/ 20 h 41"/>
                <a:gd name="T8" fmla="*/ 2 w 56"/>
                <a:gd name="T9" fmla="*/ 12 h 41"/>
                <a:gd name="T10" fmla="*/ 0 w 56"/>
                <a:gd name="T11" fmla="*/ 4 h 41"/>
                <a:gd name="T12" fmla="*/ 5 w 56"/>
                <a:gd name="T13" fmla="*/ 0 h 41"/>
                <a:gd name="T14" fmla="*/ 7 w 56"/>
                <a:gd name="T15" fmla="*/ 7 h 41"/>
                <a:gd name="T16" fmla="*/ 11 w 56"/>
                <a:gd name="T17" fmla="*/ 16 h 41"/>
                <a:gd name="T18" fmla="*/ 24 w 56"/>
                <a:gd name="T19" fmla="*/ 27 h 41"/>
                <a:gd name="T20" fmla="*/ 39 w 56"/>
                <a:gd name="T21" fmla="*/ 34 h 41"/>
                <a:gd name="T22" fmla="*/ 56 w 56"/>
                <a:gd name="T23" fmla="*/ 34 h 41"/>
                <a:gd name="T24" fmla="*/ 56 w 56"/>
                <a:gd name="T25" fmla="*/ 41 h 4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6"/>
                <a:gd name="T40" fmla="*/ 0 h 41"/>
                <a:gd name="T41" fmla="*/ 56 w 56"/>
                <a:gd name="T42" fmla="*/ 41 h 4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6" h="41">
                  <a:moveTo>
                    <a:pt x="56" y="41"/>
                  </a:moveTo>
                  <a:lnTo>
                    <a:pt x="39" y="41"/>
                  </a:lnTo>
                  <a:lnTo>
                    <a:pt x="20" y="32"/>
                  </a:lnTo>
                  <a:lnTo>
                    <a:pt x="7" y="20"/>
                  </a:lnTo>
                  <a:lnTo>
                    <a:pt x="2" y="12"/>
                  </a:lnTo>
                  <a:lnTo>
                    <a:pt x="0" y="4"/>
                  </a:lnTo>
                  <a:lnTo>
                    <a:pt x="5" y="0"/>
                  </a:lnTo>
                  <a:lnTo>
                    <a:pt x="7" y="7"/>
                  </a:lnTo>
                  <a:lnTo>
                    <a:pt x="11" y="16"/>
                  </a:lnTo>
                  <a:lnTo>
                    <a:pt x="24" y="27"/>
                  </a:lnTo>
                  <a:lnTo>
                    <a:pt x="39" y="34"/>
                  </a:lnTo>
                  <a:lnTo>
                    <a:pt x="56" y="34"/>
                  </a:lnTo>
                  <a:lnTo>
                    <a:pt x="56" y="41"/>
                  </a:lnTo>
                  <a:close/>
                </a:path>
              </a:pathLst>
            </a:custGeom>
            <a:solidFill>
              <a:srgbClr val="F8BDD6"/>
            </a:solidFill>
            <a:ln w="9525">
              <a:noFill/>
              <a:round/>
              <a:headEnd/>
              <a:tailEnd/>
            </a:ln>
          </p:spPr>
          <p:txBody>
            <a:bodyPr/>
            <a:lstStyle/>
            <a:p>
              <a:endParaRPr lang="ru-RU"/>
            </a:p>
          </p:txBody>
        </p:sp>
        <p:sp>
          <p:nvSpPr>
            <p:cNvPr id="23444" name="Freeform 2317"/>
            <p:cNvSpPr>
              <a:spLocks/>
            </p:cNvSpPr>
            <p:nvPr/>
          </p:nvSpPr>
          <p:spPr bwMode="auto">
            <a:xfrm>
              <a:off x="3338" y="3909"/>
              <a:ext cx="3" cy="7"/>
            </a:xfrm>
            <a:custGeom>
              <a:avLst/>
              <a:gdLst>
                <a:gd name="T0" fmla="*/ 3 w 3"/>
                <a:gd name="T1" fmla="*/ 7 h 7"/>
                <a:gd name="T2" fmla="*/ 3 w 3"/>
                <a:gd name="T3" fmla="*/ 0 h 7"/>
                <a:gd name="T4" fmla="*/ 0 w 3"/>
                <a:gd name="T5" fmla="*/ 0 h 7"/>
                <a:gd name="T6" fmla="*/ 3 w 3"/>
                <a:gd name="T7" fmla="*/ 7 h 7"/>
                <a:gd name="T8" fmla="*/ 0 60000 65536"/>
                <a:gd name="T9" fmla="*/ 0 60000 65536"/>
                <a:gd name="T10" fmla="*/ 0 60000 65536"/>
                <a:gd name="T11" fmla="*/ 0 60000 65536"/>
                <a:gd name="T12" fmla="*/ 0 w 3"/>
                <a:gd name="T13" fmla="*/ 0 h 7"/>
                <a:gd name="T14" fmla="*/ 3 w 3"/>
                <a:gd name="T15" fmla="*/ 7 h 7"/>
              </a:gdLst>
              <a:ahLst/>
              <a:cxnLst>
                <a:cxn ang="T8">
                  <a:pos x="T0" y="T1"/>
                </a:cxn>
                <a:cxn ang="T9">
                  <a:pos x="T2" y="T3"/>
                </a:cxn>
                <a:cxn ang="T10">
                  <a:pos x="T4" y="T5"/>
                </a:cxn>
                <a:cxn ang="T11">
                  <a:pos x="T6" y="T7"/>
                </a:cxn>
              </a:cxnLst>
              <a:rect l="T12" t="T13" r="T14" b="T15"/>
              <a:pathLst>
                <a:path w="3" h="7">
                  <a:moveTo>
                    <a:pt x="3" y="7"/>
                  </a:moveTo>
                  <a:lnTo>
                    <a:pt x="3" y="0"/>
                  </a:lnTo>
                  <a:lnTo>
                    <a:pt x="0" y="0"/>
                  </a:lnTo>
                  <a:lnTo>
                    <a:pt x="3" y="7"/>
                  </a:lnTo>
                  <a:close/>
                </a:path>
              </a:pathLst>
            </a:custGeom>
            <a:solidFill>
              <a:srgbClr val="F8BDD6"/>
            </a:solidFill>
            <a:ln w="9525">
              <a:noFill/>
              <a:round/>
              <a:headEnd/>
              <a:tailEnd/>
            </a:ln>
          </p:spPr>
          <p:txBody>
            <a:bodyPr/>
            <a:lstStyle/>
            <a:p>
              <a:endParaRPr lang="ru-RU"/>
            </a:p>
          </p:txBody>
        </p:sp>
        <p:sp>
          <p:nvSpPr>
            <p:cNvPr id="23445" name="Freeform 2318"/>
            <p:cNvSpPr>
              <a:spLocks/>
            </p:cNvSpPr>
            <p:nvPr/>
          </p:nvSpPr>
          <p:spPr bwMode="auto">
            <a:xfrm>
              <a:off x="3284" y="3824"/>
              <a:ext cx="39" cy="53"/>
            </a:xfrm>
            <a:custGeom>
              <a:avLst/>
              <a:gdLst>
                <a:gd name="T0" fmla="*/ 1 w 39"/>
                <a:gd name="T1" fmla="*/ 53 h 53"/>
                <a:gd name="T2" fmla="*/ 0 w 39"/>
                <a:gd name="T3" fmla="*/ 36 h 53"/>
                <a:gd name="T4" fmla="*/ 6 w 39"/>
                <a:gd name="T5" fmla="*/ 19 h 53"/>
                <a:gd name="T6" fmla="*/ 19 w 39"/>
                <a:gd name="T7" fmla="*/ 7 h 53"/>
                <a:gd name="T8" fmla="*/ 28 w 39"/>
                <a:gd name="T9" fmla="*/ 4 h 53"/>
                <a:gd name="T10" fmla="*/ 36 w 39"/>
                <a:gd name="T11" fmla="*/ 0 h 53"/>
                <a:gd name="T12" fmla="*/ 39 w 39"/>
                <a:gd name="T13" fmla="*/ 5 h 53"/>
                <a:gd name="T14" fmla="*/ 31 w 39"/>
                <a:gd name="T15" fmla="*/ 8 h 53"/>
                <a:gd name="T16" fmla="*/ 23 w 39"/>
                <a:gd name="T17" fmla="*/ 11 h 53"/>
                <a:gd name="T18" fmla="*/ 11 w 39"/>
                <a:gd name="T19" fmla="*/ 24 h 53"/>
                <a:gd name="T20" fmla="*/ 5 w 39"/>
                <a:gd name="T21" fmla="*/ 36 h 53"/>
                <a:gd name="T22" fmla="*/ 8 w 39"/>
                <a:gd name="T23" fmla="*/ 53 h 53"/>
                <a:gd name="T24" fmla="*/ 1 w 39"/>
                <a:gd name="T25" fmla="*/ 53 h 5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9"/>
                <a:gd name="T40" fmla="*/ 0 h 53"/>
                <a:gd name="T41" fmla="*/ 39 w 39"/>
                <a:gd name="T42" fmla="*/ 53 h 5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9" h="53">
                  <a:moveTo>
                    <a:pt x="1" y="53"/>
                  </a:moveTo>
                  <a:lnTo>
                    <a:pt x="0" y="36"/>
                  </a:lnTo>
                  <a:lnTo>
                    <a:pt x="6" y="19"/>
                  </a:lnTo>
                  <a:lnTo>
                    <a:pt x="19" y="7"/>
                  </a:lnTo>
                  <a:lnTo>
                    <a:pt x="28" y="4"/>
                  </a:lnTo>
                  <a:lnTo>
                    <a:pt x="36" y="0"/>
                  </a:lnTo>
                  <a:lnTo>
                    <a:pt x="39" y="5"/>
                  </a:lnTo>
                  <a:lnTo>
                    <a:pt x="31" y="8"/>
                  </a:lnTo>
                  <a:lnTo>
                    <a:pt x="23" y="11"/>
                  </a:lnTo>
                  <a:lnTo>
                    <a:pt x="11" y="24"/>
                  </a:lnTo>
                  <a:lnTo>
                    <a:pt x="5" y="36"/>
                  </a:lnTo>
                  <a:lnTo>
                    <a:pt x="8" y="53"/>
                  </a:lnTo>
                  <a:lnTo>
                    <a:pt x="1" y="53"/>
                  </a:lnTo>
                  <a:close/>
                </a:path>
              </a:pathLst>
            </a:custGeom>
            <a:solidFill>
              <a:srgbClr val="F8BDD6"/>
            </a:solidFill>
            <a:ln w="9525">
              <a:noFill/>
              <a:round/>
              <a:headEnd/>
              <a:tailEnd/>
            </a:ln>
          </p:spPr>
          <p:txBody>
            <a:bodyPr/>
            <a:lstStyle/>
            <a:p>
              <a:endParaRPr lang="ru-RU"/>
            </a:p>
          </p:txBody>
        </p:sp>
        <p:sp>
          <p:nvSpPr>
            <p:cNvPr id="23446" name="Freeform 2319"/>
            <p:cNvSpPr>
              <a:spLocks/>
            </p:cNvSpPr>
            <p:nvPr/>
          </p:nvSpPr>
          <p:spPr bwMode="auto">
            <a:xfrm>
              <a:off x="3286" y="3875"/>
              <a:ext cx="6" cy="3"/>
            </a:xfrm>
            <a:custGeom>
              <a:avLst/>
              <a:gdLst>
                <a:gd name="T0" fmla="*/ 0 w 6"/>
                <a:gd name="T1" fmla="*/ 3 h 3"/>
                <a:gd name="T2" fmla="*/ 0 w 6"/>
                <a:gd name="T3" fmla="*/ 2 h 3"/>
                <a:gd name="T4" fmla="*/ 6 w 6"/>
                <a:gd name="T5" fmla="*/ 2 h 3"/>
                <a:gd name="T6" fmla="*/ 4 w 6"/>
                <a:gd name="T7" fmla="*/ 0 h 3"/>
                <a:gd name="T8" fmla="*/ 0 w 6"/>
                <a:gd name="T9" fmla="*/ 3 h 3"/>
                <a:gd name="T10" fmla="*/ 0 60000 65536"/>
                <a:gd name="T11" fmla="*/ 0 60000 65536"/>
                <a:gd name="T12" fmla="*/ 0 60000 65536"/>
                <a:gd name="T13" fmla="*/ 0 60000 65536"/>
                <a:gd name="T14" fmla="*/ 0 60000 65536"/>
                <a:gd name="T15" fmla="*/ 0 w 6"/>
                <a:gd name="T16" fmla="*/ 0 h 3"/>
                <a:gd name="T17" fmla="*/ 6 w 6"/>
                <a:gd name="T18" fmla="*/ 3 h 3"/>
              </a:gdLst>
              <a:ahLst/>
              <a:cxnLst>
                <a:cxn ang="T10">
                  <a:pos x="T0" y="T1"/>
                </a:cxn>
                <a:cxn ang="T11">
                  <a:pos x="T2" y="T3"/>
                </a:cxn>
                <a:cxn ang="T12">
                  <a:pos x="T4" y="T5"/>
                </a:cxn>
                <a:cxn ang="T13">
                  <a:pos x="T6" y="T7"/>
                </a:cxn>
                <a:cxn ang="T14">
                  <a:pos x="T8" y="T9"/>
                </a:cxn>
              </a:cxnLst>
              <a:rect l="T15" t="T16" r="T17" b="T18"/>
              <a:pathLst>
                <a:path w="6" h="3">
                  <a:moveTo>
                    <a:pt x="0" y="3"/>
                  </a:moveTo>
                  <a:lnTo>
                    <a:pt x="0" y="2"/>
                  </a:lnTo>
                  <a:lnTo>
                    <a:pt x="6" y="2"/>
                  </a:lnTo>
                  <a:lnTo>
                    <a:pt x="4" y="0"/>
                  </a:lnTo>
                  <a:lnTo>
                    <a:pt x="0" y="3"/>
                  </a:lnTo>
                  <a:close/>
                </a:path>
              </a:pathLst>
            </a:custGeom>
            <a:solidFill>
              <a:srgbClr val="F8BDD6"/>
            </a:solidFill>
            <a:ln w="9525">
              <a:noFill/>
              <a:round/>
              <a:headEnd/>
              <a:tailEnd/>
            </a:ln>
          </p:spPr>
          <p:txBody>
            <a:bodyPr/>
            <a:lstStyle/>
            <a:p>
              <a:endParaRPr lang="ru-RU"/>
            </a:p>
          </p:txBody>
        </p:sp>
        <p:sp>
          <p:nvSpPr>
            <p:cNvPr id="23447" name="Freeform 2320"/>
            <p:cNvSpPr>
              <a:spLocks/>
            </p:cNvSpPr>
            <p:nvPr/>
          </p:nvSpPr>
          <p:spPr bwMode="auto">
            <a:xfrm>
              <a:off x="3322" y="3824"/>
              <a:ext cx="56" cy="38"/>
            </a:xfrm>
            <a:custGeom>
              <a:avLst/>
              <a:gdLst>
                <a:gd name="T0" fmla="*/ 0 w 56"/>
                <a:gd name="T1" fmla="*/ 0 h 38"/>
                <a:gd name="T2" fmla="*/ 19 w 56"/>
                <a:gd name="T3" fmla="*/ 0 h 38"/>
                <a:gd name="T4" fmla="*/ 35 w 56"/>
                <a:gd name="T5" fmla="*/ 7 h 38"/>
                <a:gd name="T6" fmla="*/ 48 w 56"/>
                <a:gd name="T7" fmla="*/ 17 h 38"/>
                <a:gd name="T8" fmla="*/ 55 w 56"/>
                <a:gd name="T9" fmla="*/ 28 h 38"/>
                <a:gd name="T10" fmla="*/ 56 w 56"/>
                <a:gd name="T11" fmla="*/ 37 h 38"/>
                <a:gd name="T12" fmla="*/ 50 w 56"/>
                <a:gd name="T13" fmla="*/ 38 h 38"/>
                <a:gd name="T14" fmla="*/ 48 w 56"/>
                <a:gd name="T15" fmla="*/ 30 h 38"/>
                <a:gd name="T16" fmla="*/ 44 w 56"/>
                <a:gd name="T17" fmla="*/ 22 h 38"/>
                <a:gd name="T18" fmla="*/ 31 w 56"/>
                <a:gd name="T19" fmla="*/ 11 h 38"/>
                <a:gd name="T20" fmla="*/ 15 w 56"/>
                <a:gd name="T21" fmla="*/ 6 h 38"/>
                <a:gd name="T22" fmla="*/ 0 w 56"/>
                <a:gd name="T23" fmla="*/ 7 h 38"/>
                <a:gd name="T24" fmla="*/ 0 w 56"/>
                <a:gd name="T25" fmla="*/ 0 h 3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6"/>
                <a:gd name="T40" fmla="*/ 0 h 38"/>
                <a:gd name="T41" fmla="*/ 56 w 56"/>
                <a:gd name="T42" fmla="*/ 38 h 3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6" h="38">
                  <a:moveTo>
                    <a:pt x="0" y="0"/>
                  </a:moveTo>
                  <a:lnTo>
                    <a:pt x="19" y="0"/>
                  </a:lnTo>
                  <a:lnTo>
                    <a:pt x="35" y="7"/>
                  </a:lnTo>
                  <a:lnTo>
                    <a:pt x="48" y="17"/>
                  </a:lnTo>
                  <a:lnTo>
                    <a:pt x="55" y="28"/>
                  </a:lnTo>
                  <a:lnTo>
                    <a:pt x="56" y="37"/>
                  </a:lnTo>
                  <a:lnTo>
                    <a:pt x="50" y="38"/>
                  </a:lnTo>
                  <a:lnTo>
                    <a:pt x="48" y="30"/>
                  </a:lnTo>
                  <a:lnTo>
                    <a:pt x="44" y="22"/>
                  </a:lnTo>
                  <a:lnTo>
                    <a:pt x="31" y="11"/>
                  </a:lnTo>
                  <a:lnTo>
                    <a:pt x="15" y="6"/>
                  </a:lnTo>
                  <a:lnTo>
                    <a:pt x="0" y="7"/>
                  </a:lnTo>
                  <a:lnTo>
                    <a:pt x="0" y="0"/>
                  </a:lnTo>
                  <a:close/>
                </a:path>
              </a:pathLst>
            </a:custGeom>
            <a:solidFill>
              <a:srgbClr val="F8BDD6"/>
            </a:solidFill>
            <a:ln w="9525">
              <a:noFill/>
              <a:round/>
              <a:headEnd/>
              <a:tailEnd/>
            </a:ln>
          </p:spPr>
          <p:txBody>
            <a:bodyPr/>
            <a:lstStyle/>
            <a:p>
              <a:endParaRPr lang="ru-RU"/>
            </a:p>
          </p:txBody>
        </p:sp>
        <p:sp>
          <p:nvSpPr>
            <p:cNvPr id="23448" name="Freeform 2321"/>
            <p:cNvSpPr>
              <a:spLocks/>
            </p:cNvSpPr>
            <p:nvPr/>
          </p:nvSpPr>
          <p:spPr bwMode="auto">
            <a:xfrm>
              <a:off x="3320" y="3824"/>
              <a:ext cx="3" cy="7"/>
            </a:xfrm>
            <a:custGeom>
              <a:avLst/>
              <a:gdLst>
                <a:gd name="T0" fmla="*/ 0 w 3"/>
                <a:gd name="T1" fmla="*/ 0 h 7"/>
                <a:gd name="T2" fmla="*/ 2 w 3"/>
                <a:gd name="T3" fmla="*/ 0 h 7"/>
                <a:gd name="T4" fmla="*/ 2 w 3"/>
                <a:gd name="T5" fmla="*/ 7 h 7"/>
                <a:gd name="T6" fmla="*/ 3 w 3"/>
                <a:gd name="T7" fmla="*/ 6 h 7"/>
                <a:gd name="T8" fmla="*/ 0 w 3"/>
                <a:gd name="T9" fmla="*/ 0 h 7"/>
                <a:gd name="T10" fmla="*/ 0 60000 65536"/>
                <a:gd name="T11" fmla="*/ 0 60000 65536"/>
                <a:gd name="T12" fmla="*/ 0 60000 65536"/>
                <a:gd name="T13" fmla="*/ 0 60000 65536"/>
                <a:gd name="T14" fmla="*/ 0 60000 65536"/>
                <a:gd name="T15" fmla="*/ 0 w 3"/>
                <a:gd name="T16" fmla="*/ 0 h 7"/>
                <a:gd name="T17" fmla="*/ 3 w 3"/>
                <a:gd name="T18" fmla="*/ 7 h 7"/>
              </a:gdLst>
              <a:ahLst/>
              <a:cxnLst>
                <a:cxn ang="T10">
                  <a:pos x="T0" y="T1"/>
                </a:cxn>
                <a:cxn ang="T11">
                  <a:pos x="T2" y="T3"/>
                </a:cxn>
                <a:cxn ang="T12">
                  <a:pos x="T4" y="T5"/>
                </a:cxn>
                <a:cxn ang="T13">
                  <a:pos x="T6" y="T7"/>
                </a:cxn>
                <a:cxn ang="T14">
                  <a:pos x="T8" y="T9"/>
                </a:cxn>
              </a:cxnLst>
              <a:rect l="T15" t="T16" r="T17" b="T18"/>
              <a:pathLst>
                <a:path w="3" h="7">
                  <a:moveTo>
                    <a:pt x="0" y="0"/>
                  </a:moveTo>
                  <a:lnTo>
                    <a:pt x="2" y="0"/>
                  </a:lnTo>
                  <a:lnTo>
                    <a:pt x="2" y="7"/>
                  </a:lnTo>
                  <a:lnTo>
                    <a:pt x="3" y="6"/>
                  </a:lnTo>
                  <a:lnTo>
                    <a:pt x="0" y="0"/>
                  </a:lnTo>
                  <a:close/>
                </a:path>
              </a:pathLst>
            </a:custGeom>
            <a:solidFill>
              <a:srgbClr val="F8BDD6"/>
            </a:solidFill>
            <a:ln w="9525">
              <a:noFill/>
              <a:round/>
              <a:headEnd/>
              <a:tailEnd/>
            </a:ln>
          </p:spPr>
          <p:txBody>
            <a:bodyPr/>
            <a:lstStyle/>
            <a:p>
              <a:endParaRPr lang="ru-RU"/>
            </a:p>
          </p:txBody>
        </p:sp>
        <p:sp>
          <p:nvSpPr>
            <p:cNvPr id="23449" name="Freeform 2322"/>
            <p:cNvSpPr>
              <a:spLocks/>
            </p:cNvSpPr>
            <p:nvPr/>
          </p:nvSpPr>
          <p:spPr bwMode="auto">
            <a:xfrm>
              <a:off x="3369" y="3860"/>
              <a:ext cx="8" cy="2"/>
            </a:xfrm>
            <a:custGeom>
              <a:avLst/>
              <a:gdLst>
                <a:gd name="T0" fmla="*/ 8 w 8"/>
                <a:gd name="T1" fmla="*/ 0 h 2"/>
                <a:gd name="T2" fmla="*/ 0 w 8"/>
                <a:gd name="T3" fmla="*/ 0 h 2"/>
                <a:gd name="T4" fmla="*/ 0 w 8"/>
                <a:gd name="T5" fmla="*/ 2 h 2"/>
                <a:gd name="T6" fmla="*/ 8 w 8"/>
                <a:gd name="T7" fmla="*/ 0 h 2"/>
                <a:gd name="T8" fmla="*/ 0 60000 65536"/>
                <a:gd name="T9" fmla="*/ 0 60000 65536"/>
                <a:gd name="T10" fmla="*/ 0 60000 65536"/>
                <a:gd name="T11" fmla="*/ 0 60000 65536"/>
                <a:gd name="T12" fmla="*/ 0 w 8"/>
                <a:gd name="T13" fmla="*/ 0 h 2"/>
                <a:gd name="T14" fmla="*/ 8 w 8"/>
                <a:gd name="T15" fmla="*/ 2 h 2"/>
              </a:gdLst>
              <a:ahLst/>
              <a:cxnLst>
                <a:cxn ang="T8">
                  <a:pos x="T0" y="T1"/>
                </a:cxn>
                <a:cxn ang="T9">
                  <a:pos x="T2" y="T3"/>
                </a:cxn>
                <a:cxn ang="T10">
                  <a:pos x="T4" y="T5"/>
                </a:cxn>
                <a:cxn ang="T11">
                  <a:pos x="T6" y="T7"/>
                </a:cxn>
              </a:cxnLst>
              <a:rect l="T12" t="T13" r="T14" b="T15"/>
              <a:pathLst>
                <a:path w="8" h="2">
                  <a:moveTo>
                    <a:pt x="8" y="0"/>
                  </a:moveTo>
                  <a:lnTo>
                    <a:pt x="0" y="0"/>
                  </a:lnTo>
                  <a:lnTo>
                    <a:pt x="0" y="2"/>
                  </a:lnTo>
                  <a:lnTo>
                    <a:pt x="8" y="0"/>
                  </a:lnTo>
                  <a:close/>
                </a:path>
              </a:pathLst>
            </a:custGeom>
            <a:solidFill>
              <a:srgbClr val="F8BDD6"/>
            </a:solidFill>
            <a:ln w="9525">
              <a:noFill/>
              <a:round/>
              <a:headEnd/>
              <a:tailEnd/>
            </a:ln>
          </p:spPr>
          <p:txBody>
            <a:bodyPr/>
            <a:lstStyle/>
            <a:p>
              <a:endParaRPr lang="ru-RU"/>
            </a:p>
          </p:txBody>
        </p:sp>
        <p:sp>
          <p:nvSpPr>
            <p:cNvPr id="23450" name="Freeform 2323"/>
            <p:cNvSpPr>
              <a:spLocks/>
            </p:cNvSpPr>
            <p:nvPr/>
          </p:nvSpPr>
          <p:spPr bwMode="auto">
            <a:xfrm>
              <a:off x="3571" y="2446"/>
              <a:ext cx="46" cy="40"/>
            </a:xfrm>
            <a:custGeom>
              <a:avLst/>
              <a:gdLst>
                <a:gd name="T0" fmla="*/ 0 w 259"/>
                <a:gd name="T1" fmla="*/ 0 h 200"/>
                <a:gd name="T2" fmla="*/ 0 w 259"/>
                <a:gd name="T3" fmla="*/ 0 h 200"/>
                <a:gd name="T4" fmla="*/ 0 w 259"/>
                <a:gd name="T5" fmla="*/ 0 h 200"/>
                <a:gd name="T6" fmla="*/ 0 w 259"/>
                <a:gd name="T7" fmla="*/ 0 h 200"/>
                <a:gd name="T8" fmla="*/ 0 w 259"/>
                <a:gd name="T9" fmla="*/ 0 h 200"/>
                <a:gd name="T10" fmla="*/ 0 60000 65536"/>
                <a:gd name="T11" fmla="*/ 0 60000 65536"/>
                <a:gd name="T12" fmla="*/ 0 60000 65536"/>
                <a:gd name="T13" fmla="*/ 0 60000 65536"/>
                <a:gd name="T14" fmla="*/ 0 60000 65536"/>
                <a:gd name="T15" fmla="*/ 0 w 259"/>
                <a:gd name="T16" fmla="*/ 0 h 200"/>
                <a:gd name="T17" fmla="*/ 259 w 259"/>
                <a:gd name="T18" fmla="*/ 200 h 200"/>
              </a:gdLst>
              <a:ahLst/>
              <a:cxnLst>
                <a:cxn ang="T10">
                  <a:pos x="T0" y="T1"/>
                </a:cxn>
                <a:cxn ang="T11">
                  <a:pos x="T2" y="T3"/>
                </a:cxn>
                <a:cxn ang="T12">
                  <a:pos x="T4" y="T5"/>
                </a:cxn>
                <a:cxn ang="T13">
                  <a:pos x="T6" y="T7"/>
                </a:cxn>
                <a:cxn ang="T14">
                  <a:pos x="T8" y="T9"/>
                </a:cxn>
              </a:cxnLst>
              <a:rect l="T15" t="T16" r="T17" b="T18"/>
              <a:pathLst>
                <a:path w="259" h="200">
                  <a:moveTo>
                    <a:pt x="258" y="100"/>
                  </a:moveTo>
                  <a:cubicBezTo>
                    <a:pt x="258" y="44"/>
                    <a:pt x="200" y="0"/>
                    <a:pt x="129" y="0"/>
                  </a:cubicBezTo>
                  <a:cubicBezTo>
                    <a:pt x="58" y="0"/>
                    <a:pt x="0" y="45"/>
                    <a:pt x="0" y="100"/>
                  </a:cubicBezTo>
                  <a:cubicBezTo>
                    <a:pt x="0" y="155"/>
                    <a:pt x="58" y="200"/>
                    <a:pt x="129" y="200"/>
                  </a:cubicBezTo>
                  <a:cubicBezTo>
                    <a:pt x="201" y="200"/>
                    <a:pt x="259" y="155"/>
                    <a:pt x="258" y="100"/>
                  </a:cubicBezTo>
                </a:path>
              </a:pathLst>
            </a:custGeom>
            <a:solidFill>
              <a:srgbClr val="000000"/>
            </a:solidFill>
            <a:ln w="0">
              <a:solidFill>
                <a:srgbClr val="000000"/>
              </a:solidFill>
              <a:prstDash val="solid"/>
              <a:round/>
              <a:headEnd/>
              <a:tailEnd/>
            </a:ln>
          </p:spPr>
          <p:txBody>
            <a:bodyPr/>
            <a:lstStyle/>
            <a:p>
              <a:endParaRPr lang="ru-RU"/>
            </a:p>
          </p:txBody>
        </p:sp>
        <p:sp>
          <p:nvSpPr>
            <p:cNvPr id="23451" name="Freeform 2324"/>
            <p:cNvSpPr>
              <a:spLocks/>
            </p:cNvSpPr>
            <p:nvPr/>
          </p:nvSpPr>
          <p:spPr bwMode="auto">
            <a:xfrm>
              <a:off x="1569" y="2219"/>
              <a:ext cx="2649" cy="1298"/>
            </a:xfrm>
            <a:custGeom>
              <a:avLst/>
              <a:gdLst>
                <a:gd name="T0" fmla="*/ 2644 w 2649"/>
                <a:gd name="T1" fmla="*/ 86 h 1298"/>
                <a:gd name="T2" fmla="*/ 2632 w 2649"/>
                <a:gd name="T3" fmla="*/ 200 h 1298"/>
                <a:gd name="T4" fmla="*/ 2619 w 2649"/>
                <a:gd name="T5" fmla="*/ 273 h 1298"/>
                <a:gd name="T6" fmla="*/ 2592 w 2649"/>
                <a:gd name="T7" fmla="*/ 378 h 1298"/>
                <a:gd name="T8" fmla="*/ 2555 w 2649"/>
                <a:gd name="T9" fmla="*/ 485 h 1298"/>
                <a:gd name="T10" fmla="*/ 2504 w 2649"/>
                <a:gd name="T11" fmla="*/ 598 h 1298"/>
                <a:gd name="T12" fmla="*/ 2463 w 2649"/>
                <a:gd name="T13" fmla="*/ 676 h 1298"/>
                <a:gd name="T14" fmla="*/ 2414 w 2649"/>
                <a:gd name="T15" fmla="*/ 750 h 1298"/>
                <a:gd name="T16" fmla="*/ 2331 w 2649"/>
                <a:gd name="T17" fmla="*/ 853 h 1298"/>
                <a:gd name="T18" fmla="*/ 2285 w 2649"/>
                <a:gd name="T19" fmla="*/ 900 h 1298"/>
                <a:gd name="T20" fmla="*/ 2202 w 2649"/>
                <a:gd name="T21" fmla="*/ 975 h 1298"/>
                <a:gd name="T22" fmla="*/ 2133 w 2649"/>
                <a:gd name="T23" fmla="*/ 1028 h 1298"/>
                <a:gd name="T24" fmla="*/ 2022 w 2649"/>
                <a:gd name="T25" fmla="*/ 1101 h 1298"/>
                <a:gd name="T26" fmla="*/ 1907 w 2649"/>
                <a:gd name="T27" fmla="*/ 1163 h 1298"/>
                <a:gd name="T28" fmla="*/ 1787 w 2649"/>
                <a:gd name="T29" fmla="*/ 1214 h 1298"/>
                <a:gd name="T30" fmla="*/ 1667 w 2649"/>
                <a:gd name="T31" fmla="*/ 1254 h 1298"/>
                <a:gd name="T32" fmla="*/ 1547 w 2649"/>
                <a:gd name="T33" fmla="*/ 1281 h 1298"/>
                <a:gd name="T34" fmla="*/ 1430 w 2649"/>
                <a:gd name="T35" fmla="*/ 1295 h 1298"/>
                <a:gd name="T36" fmla="*/ 1293 w 2649"/>
                <a:gd name="T37" fmla="*/ 1298 h 1298"/>
                <a:gd name="T38" fmla="*/ 1174 w 2649"/>
                <a:gd name="T39" fmla="*/ 1290 h 1298"/>
                <a:gd name="T40" fmla="*/ 1082 w 2649"/>
                <a:gd name="T41" fmla="*/ 1277 h 1298"/>
                <a:gd name="T42" fmla="*/ 973 w 2649"/>
                <a:gd name="T43" fmla="*/ 1252 h 1298"/>
                <a:gd name="T44" fmla="*/ 849 w 2649"/>
                <a:gd name="T45" fmla="*/ 1212 h 1298"/>
                <a:gd name="T46" fmla="*/ 732 w 2649"/>
                <a:gd name="T47" fmla="*/ 1162 h 1298"/>
                <a:gd name="T48" fmla="*/ 625 w 2649"/>
                <a:gd name="T49" fmla="*/ 1102 h 1298"/>
                <a:gd name="T50" fmla="*/ 527 w 2649"/>
                <a:gd name="T51" fmla="*/ 1038 h 1298"/>
                <a:gd name="T52" fmla="*/ 438 w 2649"/>
                <a:gd name="T53" fmla="*/ 965 h 1298"/>
                <a:gd name="T54" fmla="*/ 386 w 2649"/>
                <a:gd name="T55" fmla="*/ 917 h 1298"/>
                <a:gd name="T56" fmla="*/ 337 w 2649"/>
                <a:gd name="T57" fmla="*/ 864 h 1298"/>
                <a:gd name="T58" fmla="*/ 271 w 2649"/>
                <a:gd name="T59" fmla="*/ 787 h 1298"/>
                <a:gd name="T60" fmla="*/ 224 w 2649"/>
                <a:gd name="T61" fmla="*/ 720 h 1298"/>
                <a:gd name="T62" fmla="*/ 148 w 2649"/>
                <a:gd name="T63" fmla="*/ 593 h 1298"/>
                <a:gd name="T64" fmla="*/ 104 w 2649"/>
                <a:gd name="T65" fmla="*/ 503 h 1298"/>
                <a:gd name="T66" fmla="*/ 66 w 2649"/>
                <a:gd name="T67" fmla="*/ 411 h 1298"/>
                <a:gd name="T68" fmla="*/ 29 w 2649"/>
                <a:gd name="T69" fmla="*/ 289 h 1298"/>
                <a:gd name="T70" fmla="*/ 15 w 2649"/>
                <a:gd name="T71" fmla="*/ 215 h 1298"/>
                <a:gd name="T72" fmla="*/ 5 w 2649"/>
                <a:gd name="T73" fmla="*/ 137 h 1298"/>
                <a:gd name="T74" fmla="*/ 0 w 2649"/>
                <a:gd name="T75" fmla="*/ 60 h 1298"/>
                <a:gd name="T76" fmla="*/ 7 w 2649"/>
                <a:gd name="T77" fmla="*/ 19 h 1298"/>
                <a:gd name="T78" fmla="*/ 26 w 2649"/>
                <a:gd name="T79" fmla="*/ 53 h 1298"/>
                <a:gd name="T80" fmla="*/ 65 w 2649"/>
                <a:gd name="T81" fmla="*/ 94 h 1298"/>
                <a:gd name="T82" fmla="*/ 118 w 2649"/>
                <a:gd name="T83" fmla="*/ 135 h 1298"/>
                <a:gd name="T84" fmla="*/ 217 w 2649"/>
                <a:gd name="T85" fmla="*/ 189 h 1298"/>
                <a:gd name="T86" fmla="*/ 334 w 2649"/>
                <a:gd name="T87" fmla="*/ 234 h 1298"/>
                <a:gd name="T88" fmla="*/ 461 w 2649"/>
                <a:gd name="T89" fmla="*/ 269 h 1298"/>
                <a:gd name="T90" fmla="*/ 711 w 2649"/>
                <a:gd name="T91" fmla="*/ 313 h 1298"/>
                <a:gd name="T92" fmla="*/ 910 w 2649"/>
                <a:gd name="T93" fmla="*/ 341 h 1298"/>
                <a:gd name="T94" fmla="*/ 1113 w 2649"/>
                <a:gd name="T95" fmla="*/ 358 h 1298"/>
                <a:gd name="T96" fmla="*/ 1252 w 2649"/>
                <a:gd name="T97" fmla="*/ 360 h 1298"/>
                <a:gd name="T98" fmla="*/ 1436 w 2649"/>
                <a:gd name="T99" fmla="*/ 356 h 1298"/>
                <a:gd name="T100" fmla="*/ 1555 w 2649"/>
                <a:gd name="T101" fmla="*/ 348 h 1298"/>
                <a:gd name="T102" fmla="*/ 1865 w 2649"/>
                <a:gd name="T103" fmla="*/ 311 h 1298"/>
                <a:gd name="T104" fmla="*/ 2092 w 2649"/>
                <a:gd name="T105" fmla="*/ 274 h 1298"/>
                <a:gd name="T106" fmla="*/ 2199 w 2649"/>
                <a:gd name="T107" fmla="*/ 250 h 1298"/>
                <a:gd name="T108" fmla="*/ 2301 w 2649"/>
                <a:gd name="T109" fmla="*/ 222 h 1298"/>
                <a:gd name="T110" fmla="*/ 2395 w 2649"/>
                <a:gd name="T111" fmla="*/ 189 h 1298"/>
                <a:gd name="T112" fmla="*/ 2480 w 2649"/>
                <a:gd name="T113" fmla="*/ 147 h 1298"/>
                <a:gd name="T114" fmla="*/ 2554 w 2649"/>
                <a:gd name="T115" fmla="*/ 99 h 1298"/>
                <a:gd name="T116" fmla="*/ 2607 w 2649"/>
                <a:gd name="T117" fmla="*/ 52 h 1298"/>
                <a:gd name="T118" fmla="*/ 2649 w 2649"/>
                <a:gd name="T119" fmla="*/ 0 h 129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649"/>
                <a:gd name="T181" fmla="*/ 0 h 1298"/>
                <a:gd name="T182" fmla="*/ 2649 w 2649"/>
                <a:gd name="T183" fmla="*/ 1298 h 129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649" h="1298">
                  <a:moveTo>
                    <a:pt x="2649" y="0"/>
                  </a:moveTo>
                  <a:lnTo>
                    <a:pt x="2648" y="43"/>
                  </a:lnTo>
                  <a:lnTo>
                    <a:pt x="2644" y="86"/>
                  </a:lnTo>
                  <a:lnTo>
                    <a:pt x="2641" y="125"/>
                  </a:lnTo>
                  <a:lnTo>
                    <a:pt x="2637" y="163"/>
                  </a:lnTo>
                  <a:lnTo>
                    <a:pt x="2632" y="200"/>
                  </a:lnTo>
                  <a:lnTo>
                    <a:pt x="2630" y="219"/>
                  </a:lnTo>
                  <a:lnTo>
                    <a:pt x="2627" y="237"/>
                  </a:lnTo>
                  <a:lnTo>
                    <a:pt x="2619" y="273"/>
                  </a:lnTo>
                  <a:lnTo>
                    <a:pt x="2611" y="308"/>
                  </a:lnTo>
                  <a:lnTo>
                    <a:pt x="2603" y="343"/>
                  </a:lnTo>
                  <a:lnTo>
                    <a:pt x="2592" y="378"/>
                  </a:lnTo>
                  <a:lnTo>
                    <a:pt x="2581" y="414"/>
                  </a:lnTo>
                  <a:lnTo>
                    <a:pt x="2569" y="448"/>
                  </a:lnTo>
                  <a:lnTo>
                    <a:pt x="2555" y="485"/>
                  </a:lnTo>
                  <a:lnTo>
                    <a:pt x="2540" y="521"/>
                  </a:lnTo>
                  <a:lnTo>
                    <a:pt x="2523" y="559"/>
                  </a:lnTo>
                  <a:lnTo>
                    <a:pt x="2504" y="598"/>
                  </a:lnTo>
                  <a:lnTo>
                    <a:pt x="2495" y="617"/>
                  </a:lnTo>
                  <a:lnTo>
                    <a:pt x="2484" y="638"/>
                  </a:lnTo>
                  <a:lnTo>
                    <a:pt x="2463" y="676"/>
                  </a:lnTo>
                  <a:lnTo>
                    <a:pt x="2440" y="714"/>
                  </a:lnTo>
                  <a:lnTo>
                    <a:pt x="2427" y="733"/>
                  </a:lnTo>
                  <a:lnTo>
                    <a:pt x="2414" y="750"/>
                  </a:lnTo>
                  <a:lnTo>
                    <a:pt x="2388" y="785"/>
                  </a:lnTo>
                  <a:lnTo>
                    <a:pt x="2361" y="820"/>
                  </a:lnTo>
                  <a:lnTo>
                    <a:pt x="2331" y="853"/>
                  </a:lnTo>
                  <a:lnTo>
                    <a:pt x="2317" y="869"/>
                  </a:lnTo>
                  <a:lnTo>
                    <a:pt x="2301" y="885"/>
                  </a:lnTo>
                  <a:lnTo>
                    <a:pt x="2285" y="900"/>
                  </a:lnTo>
                  <a:lnTo>
                    <a:pt x="2269" y="917"/>
                  </a:lnTo>
                  <a:lnTo>
                    <a:pt x="2238" y="946"/>
                  </a:lnTo>
                  <a:lnTo>
                    <a:pt x="2202" y="975"/>
                  </a:lnTo>
                  <a:lnTo>
                    <a:pt x="2170" y="1003"/>
                  </a:lnTo>
                  <a:lnTo>
                    <a:pt x="2152" y="1016"/>
                  </a:lnTo>
                  <a:lnTo>
                    <a:pt x="2133" y="1028"/>
                  </a:lnTo>
                  <a:lnTo>
                    <a:pt x="2097" y="1054"/>
                  </a:lnTo>
                  <a:lnTo>
                    <a:pt x="2061" y="1079"/>
                  </a:lnTo>
                  <a:lnTo>
                    <a:pt x="2022" y="1101"/>
                  </a:lnTo>
                  <a:lnTo>
                    <a:pt x="1984" y="1124"/>
                  </a:lnTo>
                  <a:lnTo>
                    <a:pt x="1947" y="1144"/>
                  </a:lnTo>
                  <a:lnTo>
                    <a:pt x="1907" y="1163"/>
                  </a:lnTo>
                  <a:lnTo>
                    <a:pt x="1868" y="1180"/>
                  </a:lnTo>
                  <a:lnTo>
                    <a:pt x="1828" y="1198"/>
                  </a:lnTo>
                  <a:lnTo>
                    <a:pt x="1787" y="1214"/>
                  </a:lnTo>
                  <a:lnTo>
                    <a:pt x="1748" y="1228"/>
                  </a:lnTo>
                  <a:lnTo>
                    <a:pt x="1708" y="1241"/>
                  </a:lnTo>
                  <a:lnTo>
                    <a:pt x="1667" y="1254"/>
                  </a:lnTo>
                  <a:lnTo>
                    <a:pt x="1627" y="1263"/>
                  </a:lnTo>
                  <a:lnTo>
                    <a:pt x="1586" y="1273"/>
                  </a:lnTo>
                  <a:lnTo>
                    <a:pt x="1547" y="1281"/>
                  </a:lnTo>
                  <a:lnTo>
                    <a:pt x="1507" y="1287"/>
                  </a:lnTo>
                  <a:lnTo>
                    <a:pt x="1468" y="1292"/>
                  </a:lnTo>
                  <a:lnTo>
                    <a:pt x="1430" y="1295"/>
                  </a:lnTo>
                  <a:lnTo>
                    <a:pt x="1390" y="1298"/>
                  </a:lnTo>
                  <a:lnTo>
                    <a:pt x="1341" y="1298"/>
                  </a:lnTo>
                  <a:lnTo>
                    <a:pt x="1293" y="1298"/>
                  </a:lnTo>
                  <a:lnTo>
                    <a:pt x="1245" y="1296"/>
                  </a:lnTo>
                  <a:lnTo>
                    <a:pt x="1197" y="1292"/>
                  </a:lnTo>
                  <a:lnTo>
                    <a:pt x="1174" y="1290"/>
                  </a:lnTo>
                  <a:lnTo>
                    <a:pt x="1152" y="1287"/>
                  </a:lnTo>
                  <a:lnTo>
                    <a:pt x="1106" y="1281"/>
                  </a:lnTo>
                  <a:lnTo>
                    <a:pt x="1082" y="1277"/>
                  </a:lnTo>
                  <a:lnTo>
                    <a:pt x="1060" y="1272"/>
                  </a:lnTo>
                  <a:lnTo>
                    <a:pt x="1016" y="1262"/>
                  </a:lnTo>
                  <a:lnTo>
                    <a:pt x="973" y="1252"/>
                  </a:lnTo>
                  <a:lnTo>
                    <a:pt x="930" y="1239"/>
                  </a:lnTo>
                  <a:lnTo>
                    <a:pt x="889" y="1227"/>
                  </a:lnTo>
                  <a:lnTo>
                    <a:pt x="849" y="1212"/>
                  </a:lnTo>
                  <a:lnTo>
                    <a:pt x="810" y="1197"/>
                  </a:lnTo>
                  <a:lnTo>
                    <a:pt x="770" y="1179"/>
                  </a:lnTo>
                  <a:lnTo>
                    <a:pt x="732" y="1162"/>
                  </a:lnTo>
                  <a:lnTo>
                    <a:pt x="696" y="1143"/>
                  </a:lnTo>
                  <a:lnTo>
                    <a:pt x="659" y="1123"/>
                  </a:lnTo>
                  <a:lnTo>
                    <a:pt x="625" y="1102"/>
                  </a:lnTo>
                  <a:lnTo>
                    <a:pt x="591" y="1082"/>
                  </a:lnTo>
                  <a:lnTo>
                    <a:pt x="558" y="1059"/>
                  </a:lnTo>
                  <a:lnTo>
                    <a:pt x="527" y="1038"/>
                  </a:lnTo>
                  <a:lnTo>
                    <a:pt x="497" y="1014"/>
                  </a:lnTo>
                  <a:lnTo>
                    <a:pt x="467" y="990"/>
                  </a:lnTo>
                  <a:lnTo>
                    <a:pt x="438" y="965"/>
                  </a:lnTo>
                  <a:lnTo>
                    <a:pt x="411" y="941"/>
                  </a:lnTo>
                  <a:lnTo>
                    <a:pt x="399" y="929"/>
                  </a:lnTo>
                  <a:lnTo>
                    <a:pt x="386" y="917"/>
                  </a:lnTo>
                  <a:lnTo>
                    <a:pt x="373" y="904"/>
                  </a:lnTo>
                  <a:lnTo>
                    <a:pt x="360" y="891"/>
                  </a:lnTo>
                  <a:lnTo>
                    <a:pt x="337" y="864"/>
                  </a:lnTo>
                  <a:lnTo>
                    <a:pt x="313" y="840"/>
                  </a:lnTo>
                  <a:lnTo>
                    <a:pt x="292" y="812"/>
                  </a:lnTo>
                  <a:lnTo>
                    <a:pt x="271" y="787"/>
                  </a:lnTo>
                  <a:lnTo>
                    <a:pt x="262" y="773"/>
                  </a:lnTo>
                  <a:lnTo>
                    <a:pt x="252" y="761"/>
                  </a:lnTo>
                  <a:lnTo>
                    <a:pt x="224" y="720"/>
                  </a:lnTo>
                  <a:lnTo>
                    <a:pt x="199" y="679"/>
                  </a:lnTo>
                  <a:lnTo>
                    <a:pt x="173" y="636"/>
                  </a:lnTo>
                  <a:lnTo>
                    <a:pt x="148" y="593"/>
                  </a:lnTo>
                  <a:lnTo>
                    <a:pt x="126" y="549"/>
                  </a:lnTo>
                  <a:lnTo>
                    <a:pt x="115" y="525"/>
                  </a:lnTo>
                  <a:lnTo>
                    <a:pt x="104" y="503"/>
                  </a:lnTo>
                  <a:lnTo>
                    <a:pt x="85" y="458"/>
                  </a:lnTo>
                  <a:lnTo>
                    <a:pt x="75" y="434"/>
                  </a:lnTo>
                  <a:lnTo>
                    <a:pt x="66" y="411"/>
                  </a:lnTo>
                  <a:lnTo>
                    <a:pt x="49" y="362"/>
                  </a:lnTo>
                  <a:lnTo>
                    <a:pt x="35" y="314"/>
                  </a:lnTo>
                  <a:lnTo>
                    <a:pt x="29" y="289"/>
                  </a:lnTo>
                  <a:lnTo>
                    <a:pt x="24" y="263"/>
                  </a:lnTo>
                  <a:lnTo>
                    <a:pt x="19" y="238"/>
                  </a:lnTo>
                  <a:lnTo>
                    <a:pt x="15" y="215"/>
                  </a:lnTo>
                  <a:lnTo>
                    <a:pt x="10" y="190"/>
                  </a:lnTo>
                  <a:lnTo>
                    <a:pt x="7" y="163"/>
                  </a:lnTo>
                  <a:lnTo>
                    <a:pt x="5" y="137"/>
                  </a:lnTo>
                  <a:lnTo>
                    <a:pt x="2" y="113"/>
                  </a:lnTo>
                  <a:lnTo>
                    <a:pt x="2" y="87"/>
                  </a:lnTo>
                  <a:lnTo>
                    <a:pt x="0" y="60"/>
                  </a:lnTo>
                  <a:lnTo>
                    <a:pt x="0" y="34"/>
                  </a:lnTo>
                  <a:lnTo>
                    <a:pt x="2" y="8"/>
                  </a:lnTo>
                  <a:lnTo>
                    <a:pt x="7" y="19"/>
                  </a:lnTo>
                  <a:lnTo>
                    <a:pt x="11" y="30"/>
                  </a:lnTo>
                  <a:lnTo>
                    <a:pt x="18" y="41"/>
                  </a:lnTo>
                  <a:lnTo>
                    <a:pt x="26" y="53"/>
                  </a:lnTo>
                  <a:lnTo>
                    <a:pt x="33" y="64"/>
                  </a:lnTo>
                  <a:lnTo>
                    <a:pt x="43" y="74"/>
                  </a:lnTo>
                  <a:lnTo>
                    <a:pt x="65" y="94"/>
                  </a:lnTo>
                  <a:lnTo>
                    <a:pt x="78" y="105"/>
                  </a:lnTo>
                  <a:lnTo>
                    <a:pt x="90" y="115"/>
                  </a:lnTo>
                  <a:lnTo>
                    <a:pt x="118" y="135"/>
                  </a:lnTo>
                  <a:lnTo>
                    <a:pt x="149" y="154"/>
                  </a:lnTo>
                  <a:lnTo>
                    <a:pt x="182" y="172"/>
                  </a:lnTo>
                  <a:lnTo>
                    <a:pt x="217" y="189"/>
                  </a:lnTo>
                  <a:lnTo>
                    <a:pt x="254" y="206"/>
                  </a:lnTo>
                  <a:lnTo>
                    <a:pt x="293" y="221"/>
                  </a:lnTo>
                  <a:lnTo>
                    <a:pt x="334" y="234"/>
                  </a:lnTo>
                  <a:lnTo>
                    <a:pt x="376" y="247"/>
                  </a:lnTo>
                  <a:lnTo>
                    <a:pt x="417" y="260"/>
                  </a:lnTo>
                  <a:lnTo>
                    <a:pt x="461" y="269"/>
                  </a:lnTo>
                  <a:lnTo>
                    <a:pt x="504" y="279"/>
                  </a:lnTo>
                  <a:lnTo>
                    <a:pt x="643" y="302"/>
                  </a:lnTo>
                  <a:lnTo>
                    <a:pt x="711" y="313"/>
                  </a:lnTo>
                  <a:lnTo>
                    <a:pt x="777" y="324"/>
                  </a:lnTo>
                  <a:lnTo>
                    <a:pt x="844" y="333"/>
                  </a:lnTo>
                  <a:lnTo>
                    <a:pt x="910" y="341"/>
                  </a:lnTo>
                  <a:lnTo>
                    <a:pt x="976" y="347"/>
                  </a:lnTo>
                  <a:lnTo>
                    <a:pt x="1045" y="353"/>
                  </a:lnTo>
                  <a:lnTo>
                    <a:pt x="1113" y="358"/>
                  </a:lnTo>
                  <a:lnTo>
                    <a:pt x="1182" y="361"/>
                  </a:lnTo>
                  <a:lnTo>
                    <a:pt x="1216" y="360"/>
                  </a:lnTo>
                  <a:lnTo>
                    <a:pt x="1252" y="360"/>
                  </a:lnTo>
                  <a:lnTo>
                    <a:pt x="1324" y="360"/>
                  </a:lnTo>
                  <a:lnTo>
                    <a:pt x="1399" y="359"/>
                  </a:lnTo>
                  <a:lnTo>
                    <a:pt x="1436" y="356"/>
                  </a:lnTo>
                  <a:lnTo>
                    <a:pt x="1474" y="354"/>
                  </a:lnTo>
                  <a:lnTo>
                    <a:pt x="1514" y="351"/>
                  </a:lnTo>
                  <a:lnTo>
                    <a:pt x="1555" y="348"/>
                  </a:lnTo>
                  <a:lnTo>
                    <a:pt x="1637" y="340"/>
                  </a:lnTo>
                  <a:lnTo>
                    <a:pt x="1789" y="320"/>
                  </a:lnTo>
                  <a:lnTo>
                    <a:pt x="1865" y="311"/>
                  </a:lnTo>
                  <a:lnTo>
                    <a:pt x="1941" y="299"/>
                  </a:lnTo>
                  <a:lnTo>
                    <a:pt x="2017" y="289"/>
                  </a:lnTo>
                  <a:lnTo>
                    <a:pt x="2092" y="274"/>
                  </a:lnTo>
                  <a:lnTo>
                    <a:pt x="2128" y="268"/>
                  </a:lnTo>
                  <a:lnTo>
                    <a:pt x="2164" y="260"/>
                  </a:lnTo>
                  <a:lnTo>
                    <a:pt x="2199" y="250"/>
                  </a:lnTo>
                  <a:lnTo>
                    <a:pt x="2233" y="242"/>
                  </a:lnTo>
                  <a:lnTo>
                    <a:pt x="2268" y="233"/>
                  </a:lnTo>
                  <a:lnTo>
                    <a:pt x="2301" y="222"/>
                  </a:lnTo>
                  <a:lnTo>
                    <a:pt x="2333" y="212"/>
                  </a:lnTo>
                  <a:lnTo>
                    <a:pt x="2365" y="199"/>
                  </a:lnTo>
                  <a:lnTo>
                    <a:pt x="2395" y="189"/>
                  </a:lnTo>
                  <a:lnTo>
                    <a:pt x="2425" y="176"/>
                  </a:lnTo>
                  <a:lnTo>
                    <a:pt x="2453" y="161"/>
                  </a:lnTo>
                  <a:lnTo>
                    <a:pt x="2480" y="147"/>
                  </a:lnTo>
                  <a:lnTo>
                    <a:pt x="2507" y="131"/>
                  </a:lnTo>
                  <a:lnTo>
                    <a:pt x="2530" y="116"/>
                  </a:lnTo>
                  <a:lnTo>
                    <a:pt x="2554" y="99"/>
                  </a:lnTo>
                  <a:lnTo>
                    <a:pt x="2576" y="81"/>
                  </a:lnTo>
                  <a:lnTo>
                    <a:pt x="2597" y="62"/>
                  </a:lnTo>
                  <a:lnTo>
                    <a:pt x="2607" y="52"/>
                  </a:lnTo>
                  <a:lnTo>
                    <a:pt x="2616" y="43"/>
                  </a:lnTo>
                  <a:lnTo>
                    <a:pt x="2633" y="22"/>
                  </a:lnTo>
                  <a:lnTo>
                    <a:pt x="2649" y="0"/>
                  </a:lnTo>
                  <a:close/>
                </a:path>
              </a:pathLst>
            </a:custGeom>
            <a:solidFill>
              <a:srgbClr val="580000"/>
            </a:solidFill>
            <a:ln w="9525">
              <a:noFill/>
              <a:round/>
              <a:headEnd/>
              <a:tailEnd/>
            </a:ln>
          </p:spPr>
          <p:txBody>
            <a:bodyPr/>
            <a:lstStyle/>
            <a:p>
              <a:endParaRPr lang="ru-RU"/>
            </a:p>
          </p:txBody>
        </p:sp>
        <p:sp>
          <p:nvSpPr>
            <p:cNvPr id="23452" name="Freeform 2325"/>
            <p:cNvSpPr>
              <a:spLocks/>
            </p:cNvSpPr>
            <p:nvPr/>
          </p:nvSpPr>
          <p:spPr bwMode="auto">
            <a:xfrm>
              <a:off x="3162" y="1391"/>
              <a:ext cx="105" cy="97"/>
            </a:xfrm>
            <a:custGeom>
              <a:avLst/>
              <a:gdLst>
                <a:gd name="T0" fmla="*/ 0 w 105"/>
                <a:gd name="T1" fmla="*/ 97 h 97"/>
                <a:gd name="T2" fmla="*/ 0 w 105"/>
                <a:gd name="T3" fmla="*/ 1 h 97"/>
                <a:gd name="T4" fmla="*/ 20 w 105"/>
                <a:gd name="T5" fmla="*/ 1 h 97"/>
                <a:gd name="T6" fmla="*/ 47 w 105"/>
                <a:gd name="T7" fmla="*/ 67 h 97"/>
                <a:gd name="T8" fmla="*/ 52 w 105"/>
                <a:gd name="T9" fmla="*/ 81 h 97"/>
                <a:gd name="T10" fmla="*/ 59 w 105"/>
                <a:gd name="T11" fmla="*/ 67 h 97"/>
                <a:gd name="T12" fmla="*/ 85 w 105"/>
                <a:gd name="T13" fmla="*/ 1 h 97"/>
                <a:gd name="T14" fmla="*/ 104 w 105"/>
                <a:gd name="T15" fmla="*/ 0 h 97"/>
                <a:gd name="T16" fmla="*/ 105 w 105"/>
                <a:gd name="T17" fmla="*/ 97 h 97"/>
                <a:gd name="T18" fmla="*/ 90 w 105"/>
                <a:gd name="T19" fmla="*/ 97 h 97"/>
                <a:gd name="T20" fmla="*/ 90 w 105"/>
                <a:gd name="T21" fmla="*/ 16 h 97"/>
                <a:gd name="T22" fmla="*/ 59 w 105"/>
                <a:gd name="T23" fmla="*/ 97 h 97"/>
                <a:gd name="T24" fmla="*/ 46 w 105"/>
                <a:gd name="T25" fmla="*/ 97 h 97"/>
                <a:gd name="T26" fmla="*/ 14 w 105"/>
                <a:gd name="T27" fmla="*/ 14 h 97"/>
                <a:gd name="T28" fmla="*/ 14 w 105"/>
                <a:gd name="T29" fmla="*/ 97 h 97"/>
                <a:gd name="T30" fmla="*/ 0 w 105"/>
                <a:gd name="T31" fmla="*/ 97 h 9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05"/>
                <a:gd name="T49" fmla="*/ 0 h 97"/>
                <a:gd name="T50" fmla="*/ 105 w 105"/>
                <a:gd name="T51" fmla="*/ 97 h 9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05" h="97">
                  <a:moveTo>
                    <a:pt x="0" y="97"/>
                  </a:moveTo>
                  <a:lnTo>
                    <a:pt x="0" y="1"/>
                  </a:lnTo>
                  <a:lnTo>
                    <a:pt x="20" y="1"/>
                  </a:lnTo>
                  <a:lnTo>
                    <a:pt x="47" y="67"/>
                  </a:lnTo>
                  <a:lnTo>
                    <a:pt x="52" y="81"/>
                  </a:lnTo>
                  <a:lnTo>
                    <a:pt x="59" y="67"/>
                  </a:lnTo>
                  <a:lnTo>
                    <a:pt x="85" y="1"/>
                  </a:lnTo>
                  <a:lnTo>
                    <a:pt x="104" y="0"/>
                  </a:lnTo>
                  <a:lnTo>
                    <a:pt x="105" y="97"/>
                  </a:lnTo>
                  <a:lnTo>
                    <a:pt x="90" y="97"/>
                  </a:lnTo>
                  <a:lnTo>
                    <a:pt x="90" y="16"/>
                  </a:lnTo>
                  <a:lnTo>
                    <a:pt x="59" y="97"/>
                  </a:lnTo>
                  <a:lnTo>
                    <a:pt x="46" y="97"/>
                  </a:lnTo>
                  <a:lnTo>
                    <a:pt x="14" y="14"/>
                  </a:lnTo>
                  <a:lnTo>
                    <a:pt x="14" y="97"/>
                  </a:lnTo>
                  <a:lnTo>
                    <a:pt x="0" y="97"/>
                  </a:lnTo>
                  <a:close/>
                </a:path>
              </a:pathLst>
            </a:custGeom>
            <a:solidFill>
              <a:srgbClr val="FFFFFF"/>
            </a:solidFill>
            <a:ln w="9525">
              <a:noFill/>
              <a:round/>
              <a:headEnd/>
              <a:tailEnd/>
            </a:ln>
          </p:spPr>
          <p:txBody>
            <a:bodyPr/>
            <a:lstStyle/>
            <a:p>
              <a:endParaRPr lang="ru-RU"/>
            </a:p>
          </p:txBody>
        </p:sp>
        <p:sp>
          <p:nvSpPr>
            <p:cNvPr id="23453" name="Freeform 2326"/>
            <p:cNvSpPr>
              <a:spLocks/>
            </p:cNvSpPr>
            <p:nvPr/>
          </p:nvSpPr>
          <p:spPr bwMode="auto">
            <a:xfrm>
              <a:off x="3281" y="1424"/>
              <a:ext cx="59" cy="83"/>
            </a:xfrm>
            <a:custGeom>
              <a:avLst/>
              <a:gdLst>
                <a:gd name="T0" fmla="*/ 59 w 59"/>
                <a:gd name="T1" fmla="*/ 71 h 83"/>
                <a:gd name="T2" fmla="*/ 59 w 59"/>
                <a:gd name="T3" fmla="*/ 82 h 83"/>
                <a:gd name="T4" fmla="*/ 0 w 59"/>
                <a:gd name="T5" fmla="*/ 83 h 83"/>
                <a:gd name="T6" fmla="*/ 0 w 59"/>
                <a:gd name="T7" fmla="*/ 75 h 83"/>
                <a:gd name="T8" fmla="*/ 4 w 59"/>
                <a:gd name="T9" fmla="*/ 70 h 83"/>
                <a:gd name="T10" fmla="*/ 9 w 59"/>
                <a:gd name="T11" fmla="*/ 64 h 83"/>
                <a:gd name="T12" fmla="*/ 13 w 59"/>
                <a:gd name="T13" fmla="*/ 58 h 83"/>
                <a:gd name="T14" fmla="*/ 22 w 59"/>
                <a:gd name="T15" fmla="*/ 51 h 83"/>
                <a:gd name="T16" fmla="*/ 33 w 59"/>
                <a:gd name="T17" fmla="*/ 41 h 83"/>
                <a:gd name="T18" fmla="*/ 41 w 59"/>
                <a:gd name="T19" fmla="*/ 33 h 83"/>
                <a:gd name="T20" fmla="*/ 44 w 59"/>
                <a:gd name="T21" fmla="*/ 32 h 83"/>
                <a:gd name="T22" fmla="*/ 46 w 59"/>
                <a:gd name="T23" fmla="*/ 29 h 83"/>
                <a:gd name="T24" fmla="*/ 48 w 59"/>
                <a:gd name="T25" fmla="*/ 22 h 83"/>
                <a:gd name="T26" fmla="*/ 46 w 59"/>
                <a:gd name="T27" fmla="*/ 18 h 83"/>
                <a:gd name="T28" fmla="*/ 44 w 59"/>
                <a:gd name="T29" fmla="*/ 14 h 83"/>
                <a:gd name="T30" fmla="*/ 43 w 59"/>
                <a:gd name="T31" fmla="*/ 13 h 83"/>
                <a:gd name="T32" fmla="*/ 39 w 59"/>
                <a:gd name="T33" fmla="*/ 11 h 83"/>
                <a:gd name="T34" fmla="*/ 37 w 59"/>
                <a:gd name="T35" fmla="*/ 9 h 83"/>
                <a:gd name="T36" fmla="*/ 33 w 59"/>
                <a:gd name="T37" fmla="*/ 9 h 83"/>
                <a:gd name="T38" fmla="*/ 30 w 59"/>
                <a:gd name="T39" fmla="*/ 8 h 83"/>
                <a:gd name="T40" fmla="*/ 27 w 59"/>
                <a:gd name="T41" fmla="*/ 9 h 83"/>
                <a:gd name="T42" fmla="*/ 22 w 59"/>
                <a:gd name="T43" fmla="*/ 9 h 83"/>
                <a:gd name="T44" fmla="*/ 18 w 59"/>
                <a:gd name="T45" fmla="*/ 13 h 83"/>
                <a:gd name="T46" fmla="*/ 15 w 59"/>
                <a:gd name="T47" fmla="*/ 16 h 83"/>
                <a:gd name="T48" fmla="*/ 15 w 59"/>
                <a:gd name="T49" fmla="*/ 18 h 83"/>
                <a:gd name="T50" fmla="*/ 13 w 59"/>
                <a:gd name="T51" fmla="*/ 26 h 83"/>
                <a:gd name="T52" fmla="*/ 2 w 59"/>
                <a:gd name="T53" fmla="*/ 24 h 83"/>
                <a:gd name="T54" fmla="*/ 2 w 59"/>
                <a:gd name="T55" fmla="*/ 19 h 83"/>
                <a:gd name="T56" fmla="*/ 4 w 59"/>
                <a:gd name="T57" fmla="*/ 14 h 83"/>
                <a:gd name="T58" fmla="*/ 7 w 59"/>
                <a:gd name="T59" fmla="*/ 9 h 83"/>
                <a:gd name="T60" fmla="*/ 9 w 59"/>
                <a:gd name="T61" fmla="*/ 8 h 83"/>
                <a:gd name="T62" fmla="*/ 10 w 59"/>
                <a:gd name="T63" fmla="*/ 7 h 83"/>
                <a:gd name="T64" fmla="*/ 15 w 59"/>
                <a:gd name="T65" fmla="*/ 3 h 83"/>
                <a:gd name="T66" fmla="*/ 20 w 59"/>
                <a:gd name="T67" fmla="*/ 2 h 83"/>
                <a:gd name="T68" fmla="*/ 24 w 59"/>
                <a:gd name="T69" fmla="*/ 0 h 83"/>
                <a:gd name="T70" fmla="*/ 30 w 59"/>
                <a:gd name="T71" fmla="*/ 0 h 83"/>
                <a:gd name="T72" fmla="*/ 37 w 59"/>
                <a:gd name="T73" fmla="*/ 0 h 83"/>
                <a:gd name="T74" fmla="*/ 41 w 59"/>
                <a:gd name="T75" fmla="*/ 2 h 83"/>
                <a:gd name="T76" fmla="*/ 48 w 59"/>
                <a:gd name="T77" fmla="*/ 3 h 83"/>
                <a:gd name="T78" fmla="*/ 50 w 59"/>
                <a:gd name="T79" fmla="*/ 7 h 83"/>
                <a:gd name="T80" fmla="*/ 53 w 59"/>
                <a:gd name="T81" fmla="*/ 9 h 83"/>
                <a:gd name="T82" fmla="*/ 57 w 59"/>
                <a:gd name="T83" fmla="*/ 14 h 83"/>
                <a:gd name="T84" fmla="*/ 58 w 59"/>
                <a:gd name="T85" fmla="*/ 18 h 83"/>
                <a:gd name="T86" fmla="*/ 58 w 59"/>
                <a:gd name="T87" fmla="*/ 22 h 83"/>
                <a:gd name="T88" fmla="*/ 58 w 59"/>
                <a:gd name="T89" fmla="*/ 27 h 83"/>
                <a:gd name="T90" fmla="*/ 57 w 59"/>
                <a:gd name="T91" fmla="*/ 32 h 83"/>
                <a:gd name="T92" fmla="*/ 53 w 59"/>
                <a:gd name="T93" fmla="*/ 37 h 83"/>
                <a:gd name="T94" fmla="*/ 49 w 59"/>
                <a:gd name="T95" fmla="*/ 43 h 83"/>
                <a:gd name="T96" fmla="*/ 43 w 59"/>
                <a:gd name="T97" fmla="*/ 49 h 83"/>
                <a:gd name="T98" fmla="*/ 32 w 59"/>
                <a:gd name="T99" fmla="*/ 57 h 83"/>
                <a:gd name="T100" fmla="*/ 20 w 59"/>
                <a:gd name="T101" fmla="*/ 67 h 83"/>
                <a:gd name="T102" fmla="*/ 16 w 59"/>
                <a:gd name="T103" fmla="*/ 70 h 83"/>
                <a:gd name="T104" fmla="*/ 15 w 59"/>
                <a:gd name="T105" fmla="*/ 71 h 83"/>
                <a:gd name="T106" fmla="*/ 59 w 59"/>
                <a:gd name="T107" fmla="*/ 71 h 8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59"/>
                <a:gd name="T163" fmla="*/ 0 h 83"/>
                <a:gd name="T164" fmla="*/ 59 w 59"/>
                <a:gd name="T165" fmla="*/ 83 h 8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59" h="83">
                  <a:moveTo>
                    <a:pt x="59" y="71"/>
                  </a:moveTo>
                  <a:lnTo>
                    <a:pt x="59" y="82"/>
                  </a:lnTo>
                  <a:lnTo>
                    <a:pt x="0" y="83"/>
                  </a:lnTo>
                  <a:lnTo>
                    <a:pt x="0" y="75"/>
                  </a:lnTo>
                  <a:lnTo>
                    <a:pt x="4" y="70"/>
                  </a:lnTo>
                  <a:lnTo>
                    <a:pt x="9" y="64"/>
                  </a:lnTo>
                  <a:lnTo>
                    <a:pt x="13" y="58"/>
                  </a:lnTo>
                  <a:lnTo>
                    <a:pt x="22" y="51"/>
                  </a:lnTo>
                  <a:lnTo>
                    <a:pt x="33" y="41"/>
                  </a:lnTo>
                  <a:lnTo>
                    <a:pt x="41" y="33"/>
                  </a:lnTo>
                  <a:lnTo>
                    <a:pt x="44" y="32"/>
                  </a:lnTo>
                  <a:lnTo>
                    <a:pt x="46" y="29"/>
                  </a:lnTo>
                  <a:lnTo>
                    <a:pt x="48" y="22"/>
                  </a:lnTo>
                  <a:lnTo>
                    <a:pt x="46" y="18"/>
                  </a:lnTo>
                  <a:lnTo>
                    <a:pt x="44" y="14"/>
                  </a:lnTo>
                  <a:lnTo>
                    <a:pt x="43" y="13"/>
                  </a:lnTo>
                  <a:lnTo>
                    <a:pt x="39" y="11"/>
                  </a:lnTo>
                  <a:lnTo>
                    <a:pt x="37" y="9"/>
                  </a:lnTo>
                  <a:lnTo>
                    <a:pt x="33" y="9"/>
                  </a:lnTo>
                  <a:lnTo>
                    <a:pt x="30" y="8"/>
                  </a:lnTo>
                  <a:lnTo>
                    <a:pt x="27" y="9"/>
                  </a:lnTo>
                  <a:lnTo>
                    <a:pt x="22" y="9"/>
                  </a:lnTo>
                  <a:lnTo>
                    <a:pt x="18" y="13"/>
                  </a:lnTo>
                  <a:lnTo>
                    <a:pt x="15" y="16"/>
                  </a:lnTo>
                  <a:lnTo>
                    <a:pt x="15" y="18"/>
                  </a:lnTo>
                  <a:lnTo>
                    <a:pt x="13" y="26"/>
                  </a:lnTo>
                  <a:lnTo>
                    <a:pt x="2" y="24"/>
                  </a:lnTo>
                  <a:lnTo>
                    <a:pt x="2" y="19"/>
                  </a:lnTo>
                  <a:lnTo>
                    <a:pt x="4" y="14"/>
                  </a:lnTo>
                  <a:lnTo>
                    <a:pt x="7" y="9"/>
                  </a:lnTo>
                  <a:lnTo>
                    <a:pt x="9" y="8"/>
                  </a:lnTo>
                  <a:lnTo>
                    <a:pt x="10" y="7"/>
                  </a:lnTo>
                  <a:lnTo>
                    <a:pt x="15" y="3"/>
                  </a:lnTo>
                  <a:lnTo>
                    <a:pt x="20" y="2"/>
                  </a:lnTo>
                  <a:lnTo>
                    <a:pt x="24" y="0"/>
                  </a:lnTo>
                  <a:lnTo>
                    <a:pt x="30" y="0"/>
                  </a:lnTo>
                  <a:lnTo>
                    <a:pt x="37" y="0"/>
                  </a:lnTo>
                  <a:lnTo>
                    <a:pt x="41" y="2"/>
                  </a:lnTo>
                  <a:lnTo>
                    <a:pt x="48" y="3"/>
                  </a:lnTo>
                  <a:lnTo>
                    <a:pt x="50" y="7"/>
                  </a:lnTo>
                  <a:lnTo>
                    <a:pt x="53" y="9"/>
                  </a:lnTo>
                  <a:lnTo>
                    <a:pt x="57" y="14"/>
                  </a:lnTo>
                  <a:lnTo>
                    <a:pt x="58" y="18"/>
                  </a:lnTo>
                  <a:lnTo>
                    <a:pt x="58" y="22"/>
                  </a:lnTo>
                  <a:lnTo>
                    <a:pt x="58" y="27"/>
                  </a:lnTo>
                  <a:lnTo>
                    <a:pt x="57" y="32"/>
                  </a:lnTo>
                  <a:lnTo>
                    <a:pt x="53" y="37"/>
                  </a:lnTo>
                  <a:lnTo>
                    <a:pt x="49" y="43"/>
                  </a:lnTo>
                  <a:lnTo>
                    <a:pt x="43" y="49"/>
                  </a:lnTo>
                  <a:lnTo>
                    <a:pt x="32" y="57"/>
                  </a:lnTo>
                  <a:lnTo>
                    <a:pt x="20" y="67"/>
                  </a:lnTo>
                  <a:lnTo>
                    <a:pt x="16" y="70"/>
                  </a:lnTo>
                  <a:lnTo>
                    <a:pt x="15" y="71"/>
                  </a:lnTo>
                  <a:lnTo>
                    <a:pt x="59" y="71"/>
                  </a:lnTo>
                  <a:close/>
                </a:path>
              </a:pathLst>
            </a:custGeom>
            <a:solidFill>
              <a:srgbClr val="FFFFFF"/>
            </a:solidFill>
            <a:ln w="9525">
              <a:noFill/>
              <a:round/>
              <a:headEnd/>
              <a:tailEnd/>
            </a:ln>
          </p:spPr>
          <p:txBody>
            <a:bodyPr/>
            <a:lstStyle/>
            <a:p>
              <a:endParaRPr lang="ru-RU"/>
            </a:p>
          </p:txBody>
        </p:sp>
        <p:sp>
          <p:nvSpPr>
            <p:cNvPr id="23454" name="Freeform 2327"/>
            <p:cNvSpPr>
              <a:spLocks/>
            </p:cNvSpPr>
            <p:nvPr/>
          </p:nvSpPr>
          <p:spPr bwMode="auto">
            <a:xfrm>
              <a:off x="1910" y="527"/>
              <a:ext cx="87" cy="98"/>
            </a:xfrm>
            <a:custGeom>
              <a:avLst/>
              <a:gdLst>
                <a:gd name="T0" fmla="*/ 0 w 87"/>
                <a:gd name="T1" fmla="*/ 98 h 98"/>
                <a:gd name="T2" fmla="*/ 0 w 87"/>
                <a:gd name="T3" fmla="*/ 0 h 98"/>
                <a:gd name="T4" fmla="*/ 23 w 87"/>
                <a:gd name="T5" fmla="*/ 0 h 98"/>
                <a:gd name="T6" fmla="*/ 66 w 87"/>
                <a:gd name="T7" fmla="*/ 64 h 98"/>
                <a:gd name="T8" fmla="*/ 66 w 87"/>
                <a:gd name="T9" fmla="*/ 0 h 98"/>
                <a:gd name="T10" fmla="*/ 86 w 87"/>
                <a:gd name="T11" fmla="*/ 0 h 98"/>
                <a:gd name="T12" fmla="*/ 87 w 87"/>
                <a:gd name="T13" fmla="*/ 98 h 98"/>
                <a:gd name="T14" fmla="*/ 65 w 87"/>
                <a:gd name="T15" fmla="*/ 98 h 98"/>
                <a:gd name="T16" fmla="*/ 21 w 87"/>
                <a:gd name="T17" fmla="*/ 34 h 98"/>
                <a:gd name="T18" fmla="*/ 21 w 87"/>
                <a:gd name="T19" fmla="*/ 98 h 98"/>
                <a:gd name="T20" fmla="*/ 0 w 87"/>
                <a:gd name="T21" fmla="*/ 98 h 9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7"/>
                <a:gd name="T34" fmla="*/ 0 h 98"/>
                <a:gd name="T35" fmla="*/ 87 w 87"/>
                <a:gd name="T36" fmla="*/ 98 h 9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7" h="98">
                  <a:moveTo>
                    <a:pt x="0" y="98"/>
                  </a:moveTo>
                  <a:lnTo>
                    <a:pt x="0" y="0"/>
                  </a:lnTo>
                  <a:lnTo>
                    <a:pt x="23" y="0"/>
                  </a:lnTo>
                  <a:lnTo>
                    <a:pt x="66" y="64"/>
                  </a:lnTo>
                  <a:lnTo>
                    <a:pt x="66" y="0"/>
                  </a:lnTo>
                  <a:lnTo>
                    <a:pt x="86" y="0"/>
                  </a:lnTo>
                  <a:lnTo>
                    <a:pt x="87" y="98"/>
                  </a:lnTo>
                  <a:lnTo>
                    <a:pt x="65" y="98"/>
                  </a:lnTo>
                  <a:lnTo>
                    <a:pt x="21" y="34"/>
                  </a:lnTo>
                  <a:lnTo>
                    <a:pt x="21" y="98"/>
                  </a:lnTo>
                  <a:lnTo>
                    <a:pt x="0" y="98"/>
                  </a:lnTo>
                  <a:close/>
                </a:path>
              </a:pathLst>
            </a:custGeom>
            <a:solidFill>
              <a:srgbClr val="FFFFFF"/>
            </a:solidFill>
            <a:ln w="9525">
              <a:noFill/>
              <a:round/>
              <a:headEnd/>
              <a:tailEnd/>
            </a:ln>
          </p:spPr>
          <p:txBody>
            <a:bodyPr/>
            <a:lstStyle/>
            <a:p>
              <a:endParaRPr lang="ru-RU"/>
            </a:p>
          </p:txBody>
        </p:sp>
        <p:sp>
          <p:nvSpPr>
            <p:cNvPr id="23455" name="Freeform 2328"/>
            <p:cNvSpPr>
              <a:spLocks noEditPoints="1"/>
            </p:cNvSpPr>
            <p:nvPr/>
          </p:nvSpPr>
          <p:spPr bwMode="auto">
            <a:xfrm>
              <a:off x="2007" y="527"/>
              <a:ext cx="109" cy="98"/>
            </a:xfrm>
            <a:custGeom>
              <a:avLst/>
              <a:gdLst>
                <a:gd name="T0" fmla="*/ 109 w 109"/>
                <a:gd name="T1" fmla="*/ 98 h 98"/>
                <a:gd name="T2" fmla="*/ 86 w 109"/>
                <a:gd name="T3" fmla="*/ 98 h 98"/>
                <a:gd name="T4" fmla="*/ 76 w 109"/>
                <a:gd name="T5" fmla="*/ 75 h 98"/>
                <a:gd name="T6" fmla="*/ 33 w 109"/>
                <a:gd name="T7" fmla="*/ 75 h 98"/>
                <a:gd name="T8" fmla="*/ 24 w 109"/>
                <a:gd name="T9" fmla="*/ 98 h 98"/>
                <a:gd name="T10" fmla="*/ 0 w 109"/>
                <a:gd name="T11" fmla="*/ 98 h 98"/>
                <a:gd name="T12" fmla="*/ 43 w 109"/>
                <a:gd name="T13" fmla="*/ 0 h 98"/>
                <a:gd name="T14" fmla="*/ 67 w 109"/>
                <a:gd name="T15" fmla="*/ 0 h 98"/>
                <a:gd name="T16" fmla="*/ 109 w 109"/>
                <a:gd name="T17" fmla="*/ 98 h 98"/>
                <a:gd name="T18" fmla="*/ 69 w 109"/>
                <a:gd name="T19" fmla="*/ 60 h 98"/>
                <a:gd name="T20" fmla="*/ 54 w 109"/>
                <a:gd name="T21" fmla="*/ 23 h 98"/>
                <a:gd name="T22" fmla="*/ 39 w 109"/>
                <a:gd name="T23" fmla="*/ 60 h 98"/>
                <a:gd name="T24" fmla="*/ 69 w 109"/>
                <a:gd name="T25" fmla="*/ 60 h 9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9"/>
                <a:gd name="T40" fmla="*/ 0 h 98"/>
                <a:gd name="T41" fmla="*/ 109 w 109"/>
                <a:gd name="T42" fmla="*/ 98 h 9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9" h="98">
                  <a:moveTo>
                    <a:pt x="109" y="98"/>
                  </a:moveTo>
                  <a:lnTo>
                    <a:pt x="86" y="98"/>
                  </a:lnTo>
                  <a:lnTo>
                    <a:pt x="76" y="75"/>
                  </a:lnTo>
                  <a:lnTo>
                    <a:pt x="33" y="75"/>
                  </a:lnTo>
                  <a:lnTo>
                    <a:pt x="24" y="98"/>
                  </a:lnTo>
                  <a:lnTo>
                    <a:pt x="0" y="98"/>
                  </a:lnTo>
                  <a:lnTo>
                    <a:pt x="43" y="0"/>
                  </a:lnTo>
                  <a:lnTo>
                    <a:pt x="67" y="0"/>
                  </a:lnTo>
                  <a:lnTo>
                    <a:pt x="109" y="98"/>
                  </a:lnTo>
                  <a:close/>
                  <a:moveTo>
                    <a:pt x="69" y="60"/>
                  </a:moveTo>
                  <a:lnTo>
                    <a:pt x="54" y="23"/>
                  </a:lnTo>
                  <a:lnTo>
                    <a:pt x="39" y="60"/>
                  </a:lnTo>
                  <a:lnTo>
                    <a:pt x="69" y="60"/>
                  </a:lnTo>
                  <a:close/>
                </a:path>
              </a:pathLst>
            </a:custGeom>
            <a:solidFill>
              <a:srgbClr val="FFFFFF"/>
            </a:solidFill>
            <a:ln w="9525">
              <a:noFill/>
              <a:round/>
              <a:headEnd/>
              <a:tailEnd/>
            </a:ln>
          </p:spPr>
          <p:txBody>
            <a:bodyPr/>
            <a:lstStyle/>
            <a:p>
              <a:endParaRPr lang="ru-RU"/>
            </a:p>
          </p:txBody>
        </p:sp>
        <p:sp>
          <p:nvSpPr>
            <p:cNvPr id="23456" name="Freeform 2329"/>
            <p:cNvSpPr>
              <a:spLocks/>
            </p:cNvSpPr>
            <p:nvPr/>
          </p:nvSpPr>
          <p:spPr bwMode="auto">
            <a:xfrm>
              <a:off x="3886" y="685"/>
              <a:ext cx="88" cy="98"/>
            </a:xfrm>
            <a:custGeom>
              <a:avLst/>
              <a:gdLst>
                <a:gd name="T0" fmla="*/ 0 w 88"/>
                <a:gd name="T1" fmla="*/ 98 h 98"/>
                <a:gd name="T2" fmla="*/ 0 w 88"/>
                <a:gd name="T3" fmla="*/ 1 h 98"/>
                <a:gd name="T4" fmla="*/ 21 w 88"/>
                <a:gd name="T5" fmla="*/ 1 h 98"/>
                <a:gd name="T6" fmla="*/ 21 w 88"/>
                <a:gd name="T7" fmla="*/ 40 h 98"/>
                <a:gd name="T8" fmla="*/ 65 w 88"/>
                <a:gd name="T9" fmla="*/ 40 h 98"/>
                <a:gd name="T10" fmla="*/ 65 w 88"/>
                <a:gd name="T11" fmla="*/ 0 h 98"/>
                <a:gd name="T12" fmla="*/ 88 w 88"/>
                <a:gd name="T13" fmla="*/ 0 h 98"/>
                <a:gd name="T14" fmla="*/ 88 w 88"/>
                <a:gd name="T15" fmla="*/ 98 h 98"/>
                <a:gd name="T16" fmla="*/ 65 w 88"/>
                <a:gd name="T17" fmla="*/ 98 h 98"/>
                <a:gd name="T18" fmla="*/ 65 w 88"/>
                <a:gd name="T19" fmla="*/ 56 h 98"/>
                <a:gd name="T20" fmla="*/ 21 w 88"/>
                <a:gd name="T21" fmla="*/ 56 h 98"/>
                <a:gd name="T22" fmla="*/ 21 w 88"/>
                <a:gd name="T23" fmla="*/ 98 h 98"/>
                <a:gd name="T24" fmla="*/ 0 w 88"/>
                <a:gd name="T25" fmla="*/ 98 h 9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8"/>
                <a:gd name="T40" fmla="*/ 0 h 98"/>
                <a:gd name="T41" fmla="*/ 88 w 88"/>
                <a:gd name="T42" fmla="*/ 98 h 9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8" h="98">
                  <a:moveTo>
                    <a:pt x="0" y="98"/>
                  </a:moveTo>
                  <a:lnTo>
                    <a:pt x="0" y="1"/>
                  </a:lnTo>
                  <a:lnTo>
                    <a:pt x="21" y="1"/>
                  </a:lnTo>
                  <a:lnTo>
                    <a:pt x="21" y="40"/>
                  </a:lnTo>
                  <a:lnTo>
                    <a:pt x="65" y="40"/>
                  </a:lnTo>
                  <a:lnTo>
                    <a:pt x="65" y="0"/>
                  </a:lnTo>
                  <a:lnTo>
                    <a:pt x="88" y="0"/>
                  </a:lnTo>
                  <a:lnTo>
                    <a:pt x="88" y="98"/>
                  </a:lnTo>
                  <a:lnTo>
                    <a:pt x="65" y="98"/>
                  </a:lnTo>
                  <a:lnTo>
                    <a:pt x="65" y="56"/>
                  </a:lnTo>
                  <a:lnTo>
                    <a:pt x="21" y="56"/>
                  </a:lnTo>
                  <a:lnTo>
                    <a:pt x="21" y="98"/>
                  </a:lnTo>
                  <a:lnTo>
                    <a:pt x="0" y="98"/>
                  </a:lnTo>
                  <a:close/>
                </a:path>
              </a:pathLst>
            </a:custGeom>
            <a:solidFill>
              <a:srgbClr val="FFFFFF"/>
            </a:solidFill>
            <a:ln w="9525">
              <a:noFill/>
              <a:round/>
              <a:headEnd/>
              <a:tailEnd/>
            </a:ln>
          </p:spPr>
          <p:txBody>
            <a:bodyPr/>
            <a:lstStyle/>
            <a:p>
              <a:endParaRPr lang="ru-RU"/>
            </a:p>
          </p:txBody>
        </p:sp>
        <p:sp>
          <p:nvSpPr>
            <p:cNvPr id="23457" name="Freeform 2330"/>
            <p:cNvSpPr>
              <a:spLocks noEditPoints="1"/>
            </p:cNvSpPr>
            <p:nvPr/>
          </p:nvSpPr>
          <p:spPr bwMode="auto">
            <a:xfrm>
              <a:off x="3987" y="684"/>
              <a:ext cx="108" cy="98"/>
            </a:xfrm>
            <a:custGeom>
              <a:avLst/>
              <a:gdLst>
                <a:gd name="T0" fmla="*/ 108 w 108"/>
                <a:gd name="T1" fmla="*/ 98 h 98"/>
                <a:gd name="T2" fmla="*/ 84 w 108"/>
                <a:gd name="T3" fmla="*/ 98 h 98"/>
                <a:gd name="T4" fmla="*/ 75 w 108"/>
                <a:gd name="T5" fmla="*/ 76 h 98"/>
                <a:gd name="T6" fmla="*/ 31 w 108"/>
                <a:gd name="T7" fmla="*/ 76 h 98"/>
                <a:gd name="T8" fmla="*/ 23 w 108"/>
                <a:gd name="T9" fmla="*/ 98 h 98"/>
                <a:gd name="T10" fmla="*/ 0 w 108"/>
                <a:gd name="T11" fmla="*/ 98 h 98"/>
                <a:gd name="T12" fmla="*/ 41 w 108"/>
                <a:gd name="T13" fmla="*/ 0 h 98"/>
                <a:gd name="T14" fmla="*/ 64 w 108"/>
                <a:gd name="T15" fmla="*/ 0 h 98"/>
                <a:gd name="T16" fmla="*/ 108 w 108"/>
                <a:gd name="T17" fmla="*/ 98 h 98"/>
                <a:gd name="T18" fmla="*/ 67 w 108"/>
                <a:gd name="T19" fmla="*/ 59 h 98"/>
                <a:gd name="T20" fmla="*/ 53 w 108"/>
                <a:gd name="T21" fmla="*/ 24 h 98"/>
                <a:gd name="T22" fmla="*/ 39 w 108"/>
                <a:gd name="T23" fmla="*/ 59 h 98"/>
                <a:gd name="T24" fmla="*/ 67 w 108"/>
                <a:gd name="T25" fmla="*/ 59 h 9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8"/>
                <a:gd name="T40" fmla="*/ 0 h 98"/>
                <a:gd name="T41" fmla="*/ 108 w 108"/>
                <a:gd name="T42" fmla="*/ 98 h 9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8" h="98">
                  <a:moveTo>
                    <a:pt x="108" y="98"/>
                  </a:moveTo>
                  <a:lnTo>
                    <a:pt x="84" y="98"/>
                  </a:lnTo>
                  <a:lnTo>
                    <a:pt x="75" y="76"/>
                  </a:lnTo>
                  <a:lnTo>
                    <a:pt x="31" y="76"/>
                  </a:lnTo>
                  <a:lnTo>
                    <a:pt x="23" y="98"/>
                  </a:lnTo>
                  <a:lnTo>
                    <a:pt x="0" y="98"/>
                  </a:lnTo>
                  <a:lnTo>
                    <a:pt x="41" y="0"/>
                  </a:lnTo>
                  <a:lnTo>
                    <a:pt x="64" y="0"/>
                  </a:lnTo>
                  <a:lnTo>
                    <a:pt x="108" y="98"/>
                  </a:lnTo>
                  <a:close/>
                  <a:moveTo>
                    <a:pt x="67" y="59"/>
                  </a:moveTo>
                  <a:lnTo>
                    <a:pt x="53" y="24"/>
                  </a:lnTo>
                  <a:lnTo>
                    <a:pt x="39" y="59"/>
                  </a:lnTo>
                  <a:lnTo>
                    <a:pt x="67" y="59"/>
                  </a:lnTo>
                  <a:close/>
                </a:path>
              </a:pathLst>
            </a:custGeom>
            <a:solidFill>
              <a:srgbClr val="FFFFFF"/>
            </a:solidFill>
            <a:ln w="9525">
              <a:noFill/>
              <a:round/>
              <a:headEnd/>
              <a:tailEnd/>
            </a:ln>
          </p:spPr>
          <p:txBody>
            <a:bodyPr/>
            <a:lstStyle/>
            <a:p>
              <a:endParaRPr lang="ru-RU"/>
            </a:p>
          </p:txBody>
        </p:sp>
        <p:sp>
          <p:nvSpPr>
            <p:cNvPr id="23458" name="Freeform 2331"/>
            <p:cNvSpPr>
              <a:spLocks/>
            </p:cNvSpPr>
            <p:nvPr/>
          </p:nvSpPr>
          <p:spPr bwMode="auto">
            <a:xfrm>
              <a:off x="1693" y="2444"/>
              <a:ext cx="2426" cy="1002"/>
            </a:xfrm>
            <a:custGeom>
              <a:avLst/>
              <a:gdLst>
                <a:gd name="T0" fmla="*/ 1176 w 2426"/>
                <a:gd name="T1" fmla="*/ 1000 h 1002"/>
                <a:gd name="T2" fmla="*/ 1057 w 2426"/>
                <a:gd name="T3" fmla="*/ 987 h 1002"/>
                <a:gd name="T4" fmla="*/ 945 w 2426"/>
                <a:gd name="T5" fmla="*/ 967 h 1002"/>
                <a:gd name="T6" fmla="*/ 837 w 2426"/>
                <a:gd name="T7" fmla="*/ 937 h 1002"/>
                <a:gd name="T8" fmla="*/ 734 w 2426"/>
                <a:gd name="T9" fmla="*/ 899 h 1002"/>
                <a:gd name="T10" fmla="*/ 637 w 2426"/>
                <a:gd name="T11" fmla="*/ 855 h 1002"/>
                <a:gd name="T12" fmla="*/ 545 w 2426"/>
                <a:gd name="T13" fmla="*/ 806 h 1002"/>
                <a:gd name="T14" fmla="*/ 459 w 2426"/>
                <a:gd name="T15" fmla="*/ 753 h 1002"/>
                <a:gd name="T16" fmla="*/ 380 w 2426"/>
                <a:gd name="T17" fmla="*/ 695 h 1002"/>
                <a:gd name="T18" fmla="*/ 307 w 2426"/>
                <a:gd name="T19" fmla="*/ 635 h 1002"/>
                <a:gd name="T20" fmla="*/ 243 w 2426"/>
                <a:gd name="T21" fmla="*/ 575 h 1002"/>
                <a:gd name="T22" fmla="*/ 184 w 2426"/>
                <a:gd name="T23" fmla="*/ 513 h 1002"/>
                <a:gd name="T24" fmla="*/ 103 w 2426"/>
                <a:gd name="T25" fmla="*/ 410 h 1002"/>
                <a:gd name="T26" fmla="*/ 45 w 2426"/>
                <a:gd name="T27" fmla="*/ 314 h 1002"/>
                <a:gd name="T28" fmla="*/ 21 w 2426"/>
                <a:gd name="T29" fmla="*/ 260 h 1002"/>
                <a:gd name="T30" fmla="*/ 6 w 2426"/>
                <a:gd name="T31" fmla="*/ 209 h 1002"/>
                <a:gd name="T32" fmla="*/ 0 w 2426"/>
                <a:gd name="T33" fmla="*/ 166 h 1002"/>
                <a:gd name="T34" fmla="*/ 5 w 2426"/>
                <a:gd name="T35" fmla="*/ 128 h 1002"/>
                <a:gd name="T36" fmla="*/ 17 w 2426"/>
                <a:gd name="T37" fmla="*/ 97 h 1002"/>
                <a:gd name="T38" fmla="*/ 41 w 2426"/>
                <a:gd name="T39" fmla="*/ 75 h 1002"/>
                <a:gd name="T40" fmla="*/ 86 w 2426"/>
                <a:gd name="T41" fmla="*/ 57 h 1002"/>
                <a:gd name="T42" fmla="*/ 117 w 2426"/>
                <a:gd name="T43" fmla="*/ 53 h 1002"/>
                <a:gd name="T44" fmla="*/ 152 w 2426"/>
                <a:gd name="T45" fmla="*/ 51 h 1002"/>
                <a:gd name="T46" fmla="*/ 235 w 2426"/>
                <a:gd name="T47" fmla="*/ 53 h 1002"/>
                <a:gd name="T48" fmla="*/ 332 w 2426"/>
                <a:gd name="T49" fmla="*/ 64 h 1002"/>
                <a:gd name="T50" fmla="*/ 515 w 2426"/>
                <a:gd name="T51" fmla="*/ 91 h 1002"/>
                <a:gd name="T52" fmla="*/ 721 w 2426"/>
                <a:gd name="T53" fmla="*/ 125 h 1002"/>
                <a:gd name="T54" fmla="*/ 851 w 2426"/>
                <a:gd name="T55" fmla="*/ 143 h 1002"/>
                <a:gd name="T56" fmla="*/ 981 w 2426"/>
                <a:gd name="T57" fmla="*/ 157 h 1002"/>
                <a:gd name="T58" fmla="*/ 1110 w 2426"/>
                <a:gd name="T59" fmla="*/ 164 h 1002"/>
                <a:gd name="T60" fmla="*/ 1240 w 2426"/>
                <a:gd name="T61" fmla="*/ 164 h 1002"/>
                <a:gd name="T62" fmla="*/ 1381 w 2426"/>
                <a:gd name="T63" fmla="*/ 154 h 1002"/>
                <a:gd name="T64" fmla="*/ 1571 w 2426"/>
                <a:gd name="T65" fmla="*/ 127 h 1002"/>
                <a:gd name="T66" fmla="*/ 1763 w 2426"/>
                <a:gd name="T67" fmla="*/ 93 h 1002"/>
                <a:gd name="T68" fmla="*/ 2106 w 2426"/>
                <a:gd name="T69" fmla="*/ 23 h 1002"/>
                <a:gd name="T70" fmla="*/ 2245 w 2426"/>
                <a:gd name="T71" fmla="*/ 2 h 1002"/>
                <a:gd name="T72" fmla="*/ 2326 w 2426"/>
                <a:gd name="T73" fmla="*/ 0 h 1002"/>
                <a:gd name="T74" fmla="*/ 2377 w 2426"/>
                <a:gd name="T75" fmla="*/ 6 h 1002"/>
                <a:gd name="T76" fmla="*/ 2400 w 2426"/>
                <a:gd name="T77" fmla="*/ 15 h 1002"/>
                <a:gd name="T78" fmla="*/ 2414 w 2426"/>
                <a:gd name="T79" fmla="*/ 28 h 1002"/>
                <a:gd name="T80" fmla="*/ 2422 w 2426"/>
                <a:gd name="T81" fmla="*/ 47 h 1002"/>
                <a:gd name="T82" fmla="*/ 2426 w 2426"/>
                <a:gd name="T83" fmla="*/ 86 h 1002"/>
                <a:gd name="T84" fmla="*/ 2419 w 2426"/>
                <a:gd name="T85" fmla="*/ 173 h 1002"/>
                <a:gd name="T86" fmla="*/ 2391 w 2426"/>
                <a:gd name="T87" fmla="*/ 284 h 1002"/>
                <a:gd name="T88" fmla="*/ 2340 w 2426"/>
                <a:gd name="T89" fmla="*/ 409 h 1002"/>
                <a:gd name="T90" fmla="*/ 2291 w 2426"/>
                <a:gd name="T91" fmla="*/ 498 h 1002"/>
                <a:gd name="T92" fmla="*/ 2230 w 2426"/>
                <a:gd name="T93" fmla="*/ 585 h 1002"/>
                <a:gd name="T94" fmla="*/ 2173 w 2426"/>
                <a:gd name="T95" fmla="*/ 650 h 1002"/>
                <a:gd name="T96" fmla="*/ 2110 w 2426"/>
                <a:gd name="T97" fmla="*/ 713 h 1002"/>
                <a:gd name="T98" fmla="*/ 2038 w 2426"/>
                <a:gd name="T99" fmla="*/ 771 h 1002"/>
                <a:gd name="T100" fmla="*/ 1957 w 2426"/>
                <a:gd name="T101" fmla="*/ 827 h 1002"/>
                <a:gd name="T102" fmla="*/ 1867 w 2426"/>
                <a:gd name="T103" fmla="*/ 876 h 1002"/>
                <a:gd name="T104" fmla="*/ 1766 w 2426"/>
                <a:gd name="T105" fmla="*/ 919 h 1002"/>
                <a:gd name="T106" fmla="*/ 1655 w 2426"/>
                <a:gd name="T107" fmla="*/ 954 h 1002"/>
                <a:gd name="T108" fmla="*/ 1533 w 2426"/>
                <a:gd name="T109" fmla="*/ 980 h 1002"/>
                <a:gd name="T110" fmla="*/ 1401 w 2426"/>
                <a:gd name="T111" fmla="*/ 997 h 1002"/>
                <a:gd name="T112" fmla="*/ 1257 w 2426"/>
                <a:gd name="T113" fmla="*/ 1002 h 100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426"/>
                <a:gd name="T172" fmla="*/ 0 h 1002"/>
                <a:gd name="T173" fmla="*/ 2426 w 2426"/>
                <a:gd name="T174" fmla="*/ 1002 h 100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426" h="1002">
                  <a:moveTo>
                    <a:pt x="1257" y="1002"/>
                  </a:moveTo>
                  <a:lnTo>
                    <a:pt x="1215" y="1002"/>
                  </a:lnTo>
                  <a:lnTo>
                    <a:pt x="1176" y="1000"/>
                  </a:lnTo>
                  <a:lnTo>
                    <a:pt x="1136" y="996"/>
                  </a:lnTo>
                  <a:lnTo>
                    <a:pt x="1097" y="993"/>
                  </a:lnTo>
                  <a:lnTo>
                    <a:pt x="1057" y="987"/>
                  </a:lnTo>
                  <a:lnTo>
                    <a:pt x="1020" y="982"/>
                  </a:lnTo>
                  <a:lnTo>
                    <a:pt x="982" y="974"/>
                  </a:lnTo>
                  <a:lnTo>
                    <a:pt x="945" y="967"/>
                  </a:lnTo>
                  <a:lnTo>
                    <a:pt x="909" y="957"/>
                  </a:lnTo>
                  <a:lnTo>
                    <a:pt x="873" y="948"/>
                  </a:lnTo>
                  <a:lnTo>
                    <a:pt x="837" y="937"/>
                  </a:lnTo>
                  <a:lnTo>
                    <a:pt x="801" y="924"/>
                  </a:lnTo>
                  <a:lnTo>
                    <a:pt x="768" y="913"/>
                  </a:lnTo>
                  <a:lnTo>
                    <a:pt x="734" y="899"/>
                  </a:lnTo>
                  <a:lnTo>
                    <a:pt x="702" y="884"/>
                  </a:lnTo>
                  <a:lnTo>
                    <a:pt x="668" y="871"/>
                  </a:lnTo>
                  <a:lnTo>
                    <a:pt x="637" y="855"/>
                  </a:lnTo>
                  <a:lnTo>
                    <a:pt x="605" y="839"/>
                  </a:lnTo>
                  <a:lnTo>
                    <a:pt x="575" y="824"/>
                  </a:lnTo>
                  <a:lnTo>
                    <a:pt x="545" y="806"/>
                  </a:lnTo>
                  <a:lnTo>
                    <a:pt x="515" y="789"/>
                  </a:lnTo>
                  <a:lnTo>
                    <a:pt x="486" y="771"/>
                  </a:lnTo>
                  <a:lnTo>
                    <a:pt x="459" y="753"/>
                  </a:lnTo>
                  <a:lnTo>
                    <a:pt x="433" y="735"/>
                  </a:lnTo>
                  <a:lnTo>
                    <a:pt x="405" y="716"/>
                  </a:lnTo>
                  <a:lnTo>
                    <a:pt x="380" y="695"/>
                  </a:lnTo>
                  <a:lnTo>
                    <a:pt x="355" y="676"/>
                  </a:lnTo>
                  <a:lnTo>
                    <a:pt x="331" y="656"/>
                  </a:lnTo>
                  <a:lnTo>
                    <a:pt x="307" y="635"/>
                  </a:lnTo>
                  <a:lnTo>
                    <a:pt x="286" y="616"/>
                  </a:lnTo>
                  <a:lnTo>
                    <a:pt x="264" y="596"/>
                  </a:lnTo>
                  <a:lnTo>
                    <a:pt x="243" y="575"/>
                  </a:lnTo>
                  <a:lnTo>
                    <a:pt x="222" y="554"/>
                  </a:lnTo>
                  <a:lnTo>
                    <a:pt x="203" y="533"/>
                  </a:lnTo>
                  <a:lnTo>
                    <a:pt x="184" y="513"/>
                  </a:lnTo>
                  <a:lnTo>
                    <a:pt x="166" y="492"/>
                  </a:lnTo>
                  <a:lnTo>
                    <a:pt x="134" y="451"/>
                  </a:lnTo>
                  <a:lnTo>
                    <a:pt x="103" y="410"/>
                  </a:lnTo>
                  <a:lnTo>
                    <a:pt x="78" y="370"/>
                  </a:lnTo>
                  <a:lnTo>
                    <a:pt x="56" y="333"/>
                  </a:lnTo>
                  <a:lnTo>
                    <a:pt x="45" y="314"/>
                  </a:lnTo>
                  <a:lnTo>
                    <a:pt x="36" y="295"/>
                  </a:lnTo>
                  <a:lnTo>
                    <a:pt x="29" y="277"/>
                  </a:lnTo>
                  <a:lnTo>
                    <a:pt x="21" y="260"/>
                  </a:lnTo>
                  <a:lnTo>
                    <a:pt x="17" y="243"/>
                  </a:lnTo>
                  <a:lnTo>
                    <a:pt x="11" y="226"/>
                  </a:lnTo>
                  <a:lnTo>
                    <a:pt x="6" y="209"/>
                  </a:lnTo>
                  <a:lnTo>
                    <a:pt x="4" y="196"/>
                  </a:lnTo>
                  <a:lnTo>
                    <a:pt x="2" y="179"/>
                  </a:lnTo>
                  <a:lnTo>
                    <a:pt x="0" y="166"/>
                  </a:lnTo>
                  <a:lnTo>
                    <a:pt x="2" y="153"/>
                  </a:lnTo>
                  <a:lnTo>
                    <a:pt x="2" y="140"/>
                  </a:lnTo>
                  <a:lnTo>
                    <a:pt x="5" y="128"/>
                  </a:lnTo>
                  <a:lnTo>
                    <a:pt x="8" y="117"/>
                  </a:lnTo>
                  <a:lnTo>
                    <a:pt x="13" y="106"/>
                  </a:lnTo>
                  <a:lnTo>
                    <a:pt x="17" y="97"/>
                  </a:lnTo>
                  <a:lnTo>
                    <a:pt x="24" y="89"/>
                  </a:lnTo>
                  <a:lnTo>
                    <a:pt x="32" y="81"/>
                  </a:lnTo>
                  <a:lnTo>
                    <a:pt x="41" y="75"/>
                  </a:lnTo>
                  <a:lnTo>
                    <a:pt x="51" y="70"/>
                  </a:lnTo>
                  <a:lnTo>
                    <a:pt x="66" y="62"/>
                  </a:lnTo>
                  <a:lnTo>
                    <a:pt x="86" y="57"/>
                  </a:lnTo>
                  <a:lnTo>
                    <a:pt x="95" y="56"/>
                  </a:lnTo>
                  <a:lnTo>
                    <a:pt x="106" y="54"/>
                  </a:lnTo>
                  <a:lnTo>
                    <a:pt x="117" y="53"/>
                  </a:lnTo>
                  <a:lnTo>
                    <a:pt x="128" y="51"/>
                  </a:lnTo>
                  <a:lnTo>
                    <a:pt x="141" y="51"/>
                  </a:lnTo>
                  <a:lnTo>
                    <a:pt x="152" y="51"/>
                  </a:lnTo>
                  <a:lnTo>
                    <a:pt x="179" y="51"/>
                  </a:lnTo>
                  <a:lnTo>
                    <a:pt x="205" y="51"/>
                  </a:lnTo>
                  <a:lnTo>
                    <a:pt x="235" y="53"/>
                  </a:lnTo>
                  <a:lnTo>
                    <a:pt x="265" y="56"/>
                  </a:lnTo>
                  <a:lnTo>
                    <a:pt x="297" y="58"/>
                  </a:lnTo>
                  <a:lnTo>
                    <a:pt x="332" y="64"/>
                  </a:lnTo>
                  <a:lnTo>
                    <a:pt x="367" y="68"/>
                  </a:lnTo>
                  <a:lnTo>
                    <a:pt x="440" y="79"/>
                  </a:lnTo>
                  <a:lnTo>
                    <a:pt x="515" y="91"/>
                  </a:lnTo>
                  <a:lnTo>
                    <a:pt x="596" y="104"/>
                  </a:lnTo>
                  <a:lnTo>
                    <a:pt x="678" y="118"/>
                  </a:lnTo>
                  <a:lnTo>
                    <a:pt x="721" y="125"/>
                  </a:lnTo>
                  <a:lnTo>
                    <a:pt x="763" y="131"/>
                  </a:lnTo>
                  <a:lnTo>
                    <a:pt x="806" y="137"/>
                  </a:lnTo>
                  <a:lnTo>
                    <a:pt x="851" y="143"/>
                  </a:lnTo>
                  <a:lnTo>
                    <a:pt x="893" y="147"/>
                  </a:lnTo>
                  <a:lnTo>
                    <a:pt x="938" y="153"/>
                  </a:lnTo>
                  <a:lnTo>
                    <a:pt x="981" y="157"/>
                  </a:lnTo>
                  <a:lnTo>
                    <a:pt x="1023" y="160"/>
                  </a:lnTo>
                  <a:lnTo>
                    <a:pt x="1067" y="163"/>
                  </a:lnTo>
                  <a:lnTo>
                    <a:pt x="1110" y="164"/>
                  </a:lnTo>
                  <a:lnTo>
                    <a:pt x="1152" y="166"/>
                  </a:lnTo>
                  <a:lnTo>
                    <a:pt x="1195" y="166"/>
                  </a:lnTo>
                  <a:lnTo>
                    <a:pt x="1240" y="164"/>
                  </a:lnTo>
                  <a:lnTo>
                    <a:pt x="1287" y="163"/>
                  </a:lnTo>
                  <a:lnTo>
                    <a:pt x="1333" y="160"/>
                  </a:lnTo>
                  <a:lnTo>
                    <a:pt x="1381" y="154"/>
                  </a:lnTo>
                  <a:lnTo>
                    <a:pt x="1475" y="142"/>
                  </a:lnTo>
                  <a:lnTo>
                    <a:pt x="1524" y="135"/>
                  </a:lnTo>
                  <a:lnTo>
                    <a:pt x="1571" y="127"/>
                  </a:lnTo>
                  <a:lnTo>
                    <a:pt x="1620" y="120"/>
                  </a:lnTo>
                  <a:lnTo>
                    <a:pt x="1668" y="110"/>
                  </a:lnTo>
                  <a:lnTo>
                    <a:pt x="1763" y="93"/>
                  </a:lnTo>
                  <a:lnTo>
                    <a:pt x="1943" y="55"/>
                  </a:lnTo>
                  <a:lnTo>
                    <a:pt x="2028" y="38"/>
                  </a:lnTo>
                  <a:lnTo>
                    <a:pt x="2106" y="23"/>
                  </a:lnTo>
                  <a:lnTo>
                    <a:pt x="2178" y="11"/>
                  </a:lnTo>
                  <a:lnTo>
                    <a:pt x="2213" y="6"/>
                  </a:lnTo>
                  <a:lnTo>
                    <a:pt x="2245" y="2"/>
                  </a:lnTo>
                  <a:lnTo>
                    <a:pt x="2273" y="0"/>
                  </a:lnTo>
                  <a:lnTo>
                    <a:pt x="2300" y="0"/>
                  </a:lnTo>
                  <a:lnTo>
                    <a:pt x="2326" y="0"/>
                  </a:lnTo>
                  <a:lnTo>
                    <a:pt x="2347" y="1"/>
                  </a:lnTo>
                  <a:lnTo>
                    <a:pt x="2368" y="4"/>
                  </a:lnTo>
                  <a:lnTo>
                    <a:pt x="2377" y="6"/>
                  </a:lnTo>
                  <a:lnTo>
                    <a:pt x="2386" y="9"/>
                  </a:lnTo>
                  <a:lnTo>
                    <a:pt x="2392" y="13"/>
                  </a:lnTo>
                  <a:lnTo>
                    <a:pt x="2400" y="15"/>
                  </a:lnTo>
                  <a:lnTo>
                    <a:pt x="2405" y="20"/>
                  </a:lnTo>
                  <a:lnTo>
                    <a:pt x="2411" y="25"/>
                  </a:lnTo>
                  <a:lnTo>
                    <a:pt x="2414" y="28"/>
                  </a:lnTo>
                  <a:lnTo>
                    <a:pt x="2417" y="32"/>
                  </a:lnTo>
                  <a:lnTo>
                    <a:pt x="2419" y="39"/>
                  </a:lnTo>
                  <a:lnTo>
                    <a:pt x="2422" y="47"/>
                  </a:lnTo>
                  <a:lnTo>
                    <a:pt x="2426" y="66"/>
                  </a:lnTo>
                  <a:lnTo>
                    <a:pt x="2426" y="75"/>
                  </a:lnTo>
                  <a:lnTo>
                    <a:pt x="2426" y="86"/>
                  </a:lnTo>
                  <a:lnTo>
                    <a:pt x="2426" y="113"/>
                  </a:lnTo>
                  <a:lnTo>
                    <a:pt x="2424" y="142"/>
                  </a:lnTo>
                  <a:lnTo>
                    <a:pt x="2419" y="173"/>
                  </a:lnTo>
                  <a:lnTo>
                    <a:pt x="2411" y="208"/>
                  </a:lnTo>
                  <a:lnTo>
                    <a:pt x="2403" y="244"/>
                  </a:lnTo>
                  <a:lnTo>
                    <a:pt x="2391" y="284"/>
                  </a:lnTo>
                  <a:lnTo>
                    <a:pt x="2377" y="323"/>
                  </a:lnTo>
                  <a:lnTo>
                    <a:pt x="2359" y="366"/>
                  </a:lnTo>
                  <a:lnTo>
                    <a:pt x="2340" y="409"/>
                  </a:lnTo>
                  <a:lnTo>
                    <a:pt x="2329" y="432"/>
                  </a:lnTo>
                  <a:lnTo>
                    <a:pt x="2317" y="453"/>
                  </a:lnTo>
                  <a:lnTo>
                    <a:pt x="2291" y="498"/>
                  </a:lnTo>
                  <a:lnTo>
                    <a:pt x="2278" y="520"/>
                  </a:lnTo>
                  <a:lnTo>
                    <a:pt x="2261" y="542"/>
                  </a:lnTo>
                  <a:lnTo>
                    <a:pt x="2230" y="585"/>
                  </a:lnTo>
                  <a:lnTo>
                    <a:pt x="2211" y="607"/>
                  </a:lnTo>
                  <a:lnTo>
                    <a:pt x="2194" y="629"/>
                  </a:lnTo>
                  <a:lnTo>
                    <a:pt x="2173" y="650"/>
                  </a:lnTo>
                  <a:lnTo>
                    <a:pt x="2154" y="672"/>
                  </a:lnTo>
                  <a:lnTo>
                    <a:pt x="2132" y="692"/>
                  </a:lnTo>
                  <a:lnTo>
                    <a:pt x="2110" y="713"/>
                  </a:lnTo>
                  <a:lnTo>
                    <a:pt x="2088" y="733"/>
                  </a:lnTo>
                  <a:lnTo>
                    <a:pt x="2062" y="752"/>
                  </a:lnTo>
                  <a:lnTo>
                    <a:pt x="2038" y="771"/>
                  </a:lnTo>
                  <a:lnTo>
                    <a:pt x="2012" y="791"/>
                  </a:lnTo>
                  <a:lnTo>
                    <a:pt x="1985" y="810"/>
                  </a:lnTo>
                  <a:lnTo>
                    <a:pt x="1957" y="827"/>
                  </a:lnTo>
                  <a:lnTo>
                    <a:pt x="1929" y="844"/>
                  </a:lnTo>
                  <a:lnTo>
                    <a:pt x="1897" y="861"/>
                  </a:lnTo>
                  <a:lnTo>
                    <a:pt x="1867" y="876"/>
                  </a:lnTo>
                  <a:lnTo>
                    <a:pt x="1833" y="892"/>
                  </a:lnTo>
                  <a:lnTo>
                    <a:pt x="1800" y="905"/>
                  </a:lnTo>
                  <a:lnTo>
                    <a:pt x="1766" y="919"/>
                  </a:lnTo>
                  <a:lnTo>
                    <a:pt x="1730" y="932"/>
                  </a:lnTo>
                  <a:lnTo>
                    <a:pt x="1693" y="943"/>
                  </a:lnTo>
                  <a:lnTo>
                    <a:pt x="1655" y="954"/>
                  </a:lnTo>
                  <a:lnTo>
                    <a:pt x="1615" y="963"/>
                  </a:lnTo>
                  <a:lnTo>
                    <a:pt x="1574" y="973"/>
                  </a:lnTo>
                  <a:lnTo>
                    <a:pt x="1533" y="980"/>
                  </a:lnTo>
                  <a:lnTo>
                    <a:pt x="1491" y="988"/>
                  </a:lnTo>
                  <a:lnTo>
                    <a:pt x="1446" y="992"/>
                  </a:lnTo>
                  <a:lnTo>
                    <a:pt x="1401" y="997"/>
                  </a:lnTo>
                  <a:lnTo>
                    <a:pt x="1354" y="1001"/>
                  </a:lnTo>
                  <a:lnTo>
                    <a:pt x="1306" y="1002"/>
                  </a:lnTo>
                  <a:lnTo>
                    <a:pt x="1257" y="1002"/>
                  </a:lnTo>
                  <a:close/>
                </a:path>
              </a:pathLst>
            </a:custGeom>
            <a:solidFill>
              <a:srgbClr val="580000"/>
            </a:solidFill>
            <a:ln w="9525">
              <a:noFill/>
              <a:round/>
              <a:headEnd/>
              <a:tailEnd/>
            </a:ln>
          </p:spPr>
          <p:txBody>
            <a:bodyPr/>
            <a:lstStyle/>
            <a:p>
              <a:endParaRPr lang="ru-RU"/>
            </a:p>
          </p:txBody>
        </p:sp>
        <p:sp>
          <p:nvSpPr>
            <p:cNvPr id="23459" name="Freeform 2332"/>
            <p:cNvSpPr>
              <a:spLocks/>
            </p:cNvSpPr>
            <p:nvPr/>
          </p:nvSpPr>
          <p:spPr bwMode="auto">
            <a:xfrm>
              <a:off x="1744" y="2454"/>
              <a:ext cx="2317" cy="955"/>
            </a:xfrm>
            <a:custGeom>
              <a:avLst/>
              <a:gdLst>
                <a:gd name="T0" fmla="*/ 1121 w 2317"/>
                <a:gd name="T1" fmla="*/ 953 h 955"/>
                <a:gd name="T2" fmla="*/ 1009 w 2317"/>
                <a:gd name="T3" fmla="*/ 942 h 955"/>
                <a:gd name="T4" fmla="*/ 901 w 2317"/>
                <a:gd name="T5" fmla="*/ 921 h 955"/>
                <a:gd name="T6" fmla="*/ 798 w 2317"/>
                <a:gd name="T7" fmla="*/ 892 h 955"/>
                <a:gd name="T8" fmla="*/ 700 w 2317"/>
                <a:gd name="T9" fmla="*/ 858 h 955"/>
                <a:gd name="T10" fmla="*/ 607 w 2317"/>
                <a:gd name="T11" fmla="*/ 815 h 955"/>
                <a:gd name="T12" fmla="*/ 520 w 2317"/>
                <a:gd name="T13" fmla="*/ 770 h 955"/>
                <a:gd name="T14" fmla="*/ 437 w 2317"/>
                <a:gd name="T15" fmla="*/ 718 h 955"/>
                <a:gd name="T16" fmla="*/ 361 w 2317"/>
                <a:gd name="T17" fmla="*/ 664 h 955"/>
                <a:gd name="T18" fmla="*/ 293 w 2317"/>
                <a:gd name="T19" fmla="*/ 606 h 955"/>
                <a:gd name="T20" fmla="*/ 230 w 2317"/>
                <a:gd name="T21" fmla="*/ 548 h 955"/>
                <a:gd name="T22" fmla="*/ 157 w 2317"/>
                <a:gd name="T23" fmla="*/ 469 h 955"/>
                <a:gd name="T24" fmla="*/ 98 w 2317"/>
                <a:gd name="T25" fmla="*/ 392 h 955"/>
                <a:gd name="T26" fmla="*/ 52 w 2317"/>
                <a:gd name="T27" fmla="*/ 317 h 955"/>
                <a:gd name="T28" fmla="*/ 14 w 2317"/>
                <a:gd name="T29" fmla="*/ 233 h 955"/>
                <a:gd name="T30" fmla="*/ 2 w 2317"/>
                <a:gd name="T31" fmla="*/ 187 h 955"/>
                <a:gd name="T32" fmla="*/ 0 w 2317"/>
                <a:gd name="T33" fmla="*/ 146 h 955"/>
                <a:gd name="T34" fmla="*/ 7 w 2317"/>
                <a:gd name="T35" fmla="*/ 113 h 955"/>
                <a:gd name="T36" fmla="*/ 23 w 2317"/>
                <a:gd name="T37" fmla="*/ 86 h 955"/>
                <a:gd name="T38" fmla="*/ 47 w 2317"/>
                <a:gd name="T39" fmla="*/ 66 h 955"/>
                <a:gd name="T40" fmla="*/ 81 w 2317"/>
                <a:gd name="T41" fmla="*/ 56 h 955"/>
                <a:gd name="T42" fmla="*/ 111 w 2317"/>
                <a:gd name="T43" fmla="*/ 51 h 955"/>
                <a:gd name="T44" fmla="*/ 145 w 2317"/>
                <a:gd name="T45" fmla="*/ 47 h 955"/>
                <a:gd name="T46" fmla="*/ 224 w 2317"/>
                <a:gd name="T47" fmla="*/ 51 h 955"/>
                <a:gd name="T48" fmla="*/ 349 w 2317"/>
                <a:gd name="T49" fmla="*/ 63 h 955"/>
                <a:gd name="T50" fmla="*/ 491 w 2317"/>
                <a:gd name="T51" fmla="*/ 85 h 955"/>
                <a:gd name="T52" fmla="*/ 811 w 2317"/>
                <a:gd name="T53" fmla="*/ 132 h 955"/>
                <a:gd name="T54" fmla="*/ 1019 w 2317"/>
                <a:gd name="T55" fmla="*/ 152 h 955"/>
                <a:gd name="T56" fmla="*/ 1185 w 2317"/>
                <a:gd name="T57" fmla="*/ 154 h 955"/>
                <a:gd name="T58" fmla="*/ 1318 w 2317"/>
                <a:gd name="T59" fmla="*/ 142 h 955"/>
                <a:gd name="T60" fmla="*/ 1455 w 2317"/>
                <a:gd name="T61" fmla="*/ 124 h 955"/>
                <a:gd name="T62" fmla="*/ 1683 w 2317"/>
                <a:gd name="T63" fmla="*/ 84 h 955"/>
                <a:gd name="T64" fmla="*/ 2012 w 2317"/>
                <a:gd name="T65" fmla="*/ 21 h 955"/>
                <a:gd name="T66" fmla="*/ 2113 w 2317"/>
                <a:gd name="T67" fmla="*/ 6 h 955"/>
                <a:gd name="T68" fmla="*/ 2197 w 2317"/>
                <a:gd name="T69" fmla="*/ 0 h 955"/>
                <a:gd name="T70" fmla="*/ 2262 w 2317"/>
                <a:gd name="T71" fmla="*/ 4 h 955"/>
                <a:gd name="T72" fmla="*/ 2285 w 2317"/>
                <a:gd name="T73" fmla="*/ 13 h 955"/>
                <a:gd name="T74" fmla="*/ 2302 w 2317"/>
                <a:gd name="T75" fmla="*/ 23 h 955"/>
                <a:gd name="T76" fmla="*/ 2313 w 2317"/>
                <a:gd name="T77" fmla="*/ 45 h 955"/>
                <a:gd name="T78" fmla="*/ 2317 w 2317"/>
                <a:gd name="T79" fmla="*/ 83 h 955"/>
                <a:gd name="T80" fmla="*/ 2310 w 2317"/>
                <a:gd name="T81" fmla="*/ 165 h 955"/>
                <a:gd name="T82" fmla="*/ 2294 w 2317"/>
                <a:gd name="T83" fmla="*/ 235 h 955"/>
                <a:gd name="T84" fmla="*/ 2276 w 2317"/>
                <a:gd name="T85" fmla="*/ 291 h 955"/>
                <a:gd name="T86" fmla="*/ 2234 w 2317"/>
                <a:gd name="T87" fmla="*/ 392 h 955"/>
                <a:gd name="T88" fmla="*/ 2186 w 2317"/>
                <a:gd name="T89" fmla="*/ 475 h 955"/>
                <a:gd name="T90" fmla="*/ 2144 w 2317"/>
                <a:gd name="T91" fmla="*/ 538 h 955"/>
                <a:gd name="T92" fmla="*/ 2075 w 2317"/>
                <a:gd name="T93" fmla="*/ 621 h 955"/>
                <a:gd name="T94" fmla="*/ 2015 w 2317"/>
                <a:gd name="T95" fmla="*/ 681 h 955"/>
                <a:gd name="T96" fmla="*/ 1945 w 2317"/>
                <a:gd name="T97" fmla="*/ 736 h 955"/>
                <a:gd name="T98" fmla="*/ 1867 w 2317"/>
                <a:gd name="T99" fmla="*/ 788 h 955"/>
                <a:gd name="T100" fmla="*/ 1780 w 2317"/>
                <a:gd name="T101" fmla="*/ 835 h 955"/>
                <a:gd name="T102" fmla="*/ 1686 w 2317"/>
                <a:gd name="T103" fmla="*/ 877 h 955"/>
                <a:gd name="T104" fmla="*/ 1579 w 2317"/>
                <a:gd name="T105" fmla="*/ 910 h 955"/>
                <a:gd name="T106" fmla="*/ 1463 w 2317"/>
                <a:gd name="T107" fmla="*/ 934 h 955"/>
                <a:gd name="T108" fmla="*/ 1336 w 2317"/>
                <a:gd name="T109" fmla="*/ 950 h 955"/>
                <a:gd name="T110" fmla="*/ 1199 w 2317"/>
                <a:gd name="T111" fmla="*/ 955 h 95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317"/>
                <a:gd name="T169" fmla="*/ 0 h 955"/>
                <a:gd name="T170" fmla="*/ 2317 w 2317"/>
                <a:gd name="T171" fmla="*/ 955 h 95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317" h="955">
                  <a:moveTo>
                    <a:pt x="1199" y="955"/>
                  </a:moveTo>
                  <a:lnTo>
                    <a:pt x="1160" y="955"/>
                  </a:lnTo>
                  <a:lnTo>
                    <a:pt x="1121" y="953"/>
                  </a:lnTo>
                  <a:lnTo>
                    <a:pt x="1083" y="951"/>
                  </a:lnTo>
                  <a:lnTo>
                    <a:pt x="1047" y="946"/>
                  </a:lnTo>
                  <a:lnTo>
                    <a:pt x="1009" y="942"/>
                  </a:lnTo>
                  <a:lnTo>
                    <a:pt x="972" y="936"/>
                  </a:lnTo>
                  <a:lnTo>
                    <a:pt x="936" y="929"/>
                  </a:lnTo>
                  <a:lnTo>
                    <a:pt x="901" y="921"/>
                  </a:lnTo>
                  <a:lnTo>
                    <a:pt x="866" y="913"/>
                  </a:lnTo>
                  <a:lnTo>
                    <a:pt x="831" y="903"/>
                  </a:lnTo>
                  <a:lnTo>
                    <a:pt x="798" y="892"/>
                  </a:lnTo>
                  <a:lnTo>
                    <a:pt x="765" y="882"/>
                  </a:lnTo>
                  <a:lnTo>
                    <a:pt x="731" y="871"/>
                  </a:lnTo>
                  <a:lnTo>
                    <a:pt x="700" y="858"/>
                  </a:lnTo>
                  <a:lnTo>
                    <a:pt x="668" y="843"/>
                  </a:lnTo>
                  <a:lnTo>
                    <a:pt x="637" y="830"/>
                  </a:lnTo>
                  <a:lnTo>
                    <a:pt x="607" y="815"/>
                  </a:lnTo>
                  <a:lnTo>
                    <a:pt x="577" y="802"/>
                  </a:lnTo>
                  <a:lnTo>
                    <a:pt x="548" y="785"/>
                  </a:lnTo>
                  <a:lnTo>
                    <a:pt x="520" y="770"/>
                  </a:lnTo>
                  <a:lnTo>
                    <a:pt x="491" y="753"/>
                  </a:lnTo>
                  <a:lnTo>
                    <a:pt x="464" y="735"/>
                  </a:lnTo>
                  <a:lnTo>
                    <a:pt x="437" y="718"/>
                  </a:lnTo>
                  <a:lnTo>
                    <a:pt x="411" y="701"/>
                  </a:lnTo>
                  <a:lnTo>
                    <a:pt x="386" y="682"/>
                  </a:lnTo>
                  <a:lnTo>
                    <a:pt x="361" y="664"/>
                  </a:lnTo>
                  <a:lnTo>
                    <a:pt x="337" y="645"/>
                  </a:lnTo>
                  <a:lnTo>
                    <a:pt x="315" y="626"/>
                  </a:lnTo>
                  <a:lnTo>
                    <a:pt x="293" y="606"/>
                  </a:lnTo>
                  <a:lnTo>
                    <a:pt x="271" y="587"/>
                  </a:lnTo>
                  <a:lnTo>
                    <a:pt x="250" y="568"/>
                  </a:lnTo>
                  <a:lnTo>
                    <a:pt x="230" y="548"/>
                  </a:lnTo>
                  <a:lnTo>
                    <a:pt x="192" y="508"/>
                  </a:lnTo>
                  <a:lnTo>
                    <a:pt x="174" y="490"/>
                  </a:lnTo>
                  <a:lnTo>
                    <a:pt x="157" y="469"/>
                  </a:lnTo>
                  <a:lnTo>
                    <a:pt x="141" y="450"/>
                  </a:lnTo>
                  <a:lnTo>
                    <a:pt x="127" y="431"/>
                  </a:lnTo>
                  <a:lnTo>
                    <a:pt x="98" y="392"/>
                  </a:lnTo>
                  <a:lnTo>
                    <a:pt x="85" y="373"/>
                  </a:lnTo>
                  <a:lnTo>
                    <a:pt x="72" y="354"/>
                  </a:lnTo>
                  <a:lnTo>
                    <a:pt x="52" y="317"/>
                  </a:lnTo>
                  <a:lnTo>
                    <a:pt x="35" y="282"/>
                  </a:lnTo>
                  <a:lnTo>
                    <a:pt x="21" y="248"/>
                  </a:lnTo>
                  <a:lnTo>
                    <a:pt x="14" y="233"/>
                  </a:lnTo>
                  <a:lnTo>
                    <a:pt x="9" y="217"/>
                  </a:lnTo>
                  <a:lnTo>
                    <a:pt x="6" y="201"/>
                  </a:lnTo>
                  <a:lnTo>
                    <a:pt x="2" y="187"/>
                  </a:lnTo>
                  <a:lnTo>
                    <a:pt x="2" y="173"/>
                  </a:lnTo>
                  <a:lnTo>
                    <a:pt x="0" y="158"/>
                  </a:lnTo>
                  <a:lnTo>
                    <a:pt x="0" y="146"/>
                  </a:lnTo>
                  <a:lnTo>
                    <a:pt x="2" y="135"/>
                  </a:lnTo>
                  <a:lnTo>
                    <a:pt x="4" y="122"/>
                  </a:lnTo>
                  <a:lnTo>
                    <a:pt x="7" y="113"/>
                  </a:lnTo>
                  <a:lnTo>
                    <a:pt x="11" y="103"/>
                  </a:lnTo>
                  <a:lnTo>
                    <a:pt x="17" y="94"/>
                  </a:lnTo>
                  <a:lnTo>
                    <a:pt x="23" y="86"/>
                  </a:lnTo>
                  <a:lnTo>
                    <a:pt x="30" y="78"/>
                  </a:lnTo>
                  <a:lnTo>
                    <a:pt x="38" y="72"/>
                  </a:lnTo>
                  <a:lnTo>
                    <a:pt x="47" y="66"/>
                  </a:lnTo>
                  <a:lnTo>
                    <a:pt x="62" y="60"/>
                  </a:lnTo>
                  <a:lnTo>
                    <a:pt x="72" y="59"/>
                  </a:lnTo>
                  <a:lnTo>
                    <a:pt x="81" y="56"/>
                  </a:lnTo>
                  <a:lnTo>
                    <a:pt x="92" y="55"/>
                  </a:lnTo>
                  <a:lnTo>
                    <a:pt x="101" y="53"/>
                  </a:lnTo>
                  <a:lnTo>
                    <a:pt x="111" y="51"/>
                  </a:lnTo>
                  <a:lnTo>
                    <a:pt x="122" y="49"/>
                  </a:lnTo>
                  <a:lnTo>
                    <a:pt x="134" y="49"/>
                  </a:lnTo>
                  <a:lnTo>
                    <a:pt x="145" y="47"/>
                  </a:lnTo>
                  <a:lnTo>
                    <a:pt x="171" y="47"/>
                  </a:lnTo>
                  <a:lnTo>
                    <a:pt x="196" y="49"/>
                  </a:lnTo>
                  <a:lnTo>
                    <a:pt x="224" y="51"/>
                  </a:lnTo>
                  <a:lnTo>
                    <a:pt x="252" y="53"/>
                  </a:lnTo>
                  <a:lnTo>
                    <a:pt x="284" y="56"/>
                  </a:lnTo>
                  <a:lnTo>
                    <a:pt x="349" y="63"/>
                  </a:lnTo>
                  <a:lnTo>
                    <a:pt x="384" y="68"/>
                  </a:lnTo>
                  <a:lnTo>
                    <a:pt x="419" y="74"/>
                  </a:lnTo>
                  <a:lnTo>
                    <a:pt x="491" y="85"/>
                  </a:lnTo>
                  <a:lnTo>
                    <a:pt x="649" y="110"/>
                  </a:lnTo>
                  <a:lnTo>
                    <a:pt x="729" y="121"/>
                  </a:lnTo>
                  <a:lnTo>
                    <a:pt x="811" y="132"/>
                  </a:lnTo>
                  <a:lnTo>
                    <a:pt x="895" y="141"/>
                  </a:lnTo>
                  <a:lnTo>
                    <a:pt x="978" y="149"/>
                  </a:lnTo>
                  <a:lnTo>
                    <a:pt x="1019" y="152"/>
                  </a:lnTo>
                  <a:lnTo>
                    <a:pt x="1059" y="154"/>
                  </a:lnTo>
                  <a:lnTo>
                    <a:pt x="1140" y="154"/>
                  </a:lnTo>
                  <a:lnTo>
                    <a:pt x="1185" y="154"/>
                  </a:lnTo>
                  <a:lnTo>
                    <a:pt x="1228" y="150"/>
                  </a:lnTo>
                  <a:lnTo>
                    <a:pt x="1273" y="147"/>
                  </a:lnTo>
                  <a:lnTo>
                    <a:pt x="1318" y="142"/>
                  </a:lnTo>
                  <a:lnTo>
                    <a:pt x="1364" y="137"/>
                  </a:lnTo>
                  <a:lnTo>
                    <a:pt x="1409" y="131"/>
                  </a:lnTo>
                  <a:lnTo>
                    <a:pt x="1455" y="124"/>
                  </a:lnTo>
                  <a:lnTo>
                    <a:pt x="1501" y="118"/>
                  </a:lnTo>
                  <a:lnTo>
                    <a:pt x="1593" y="102"/>
                  </a:lnTo>
                  <a:lnTo>
                    <a:pt x="1683" y="84"/>
                  </a:lnTo>
                  <a:lnTo>
                    <a:pt x="1856" y="51"/>
                  </a:lnTo>
                  <a:lnTo>
                    <a:pt x="1936" y="35"/>
                  </a:lnTo>
                  <a:lnTo>
                    <a:pt x="2012" y="21"/>
                  </a:lnTo>
                  <a:lnTo>
                    <a:pt x="2047" y="16"/>
                  </a:lnTo>
                  <a:lnTo>
                    <a:pt x="2082" y="10"/>
                  </a:lnTo>
                  <a:lnTo>
                    <a:pt x="2113" y="6"/>
                  </a:lnTo>
                  <a:lnTo>
                    <a:pt x="2144" y="4"/>
                  </a:lnTo>
                  <a:lnTo>
                    <a:pt x="2172" y="0"/>
                  </a:lnTo>
                  <a:lnTo>
                    <a:pt x="2197" y="0"/>
                  </a:lnTo>
                  <a:lnTo>
                    <a:pt x="2221" y="0"/>
                  </a:lnTo>
                  <a:lnTo>
                    <a:pt x="2243" y="2"/>
                  </a:lnTo>
                  <a:lnTo>
                    <a:pt x="2262" y="4"/>
                  </a:lnTo>
                  <a:lnTo>
                    <a:pt x="2270" y="6"/>
                  </a:lnTo>
                  <a:lnTo>
                    <a:pt x="2278" y="9"/>
                  </a:lnTo>
                  <a:lnTo>
                    <a:pt x="2285" y="13"/>
                  </a:lnTo>
                  <a:lnTo>
                    <a:pt x="2292" y="15"/>
                  </a:lnTo>
                  <a:lnTo>
                    <a:pt x="2296" y="20"/>
                  </a:lnTo>
                  <a:lnTo>
                    <a:pt x="2302" y="23"/>
                  </a:lnTo>
                  <a:lnTo>
                    <a:pt x="2306" y="28"/>
                  </a:lnTo>
                  <a:lnTo>
                    <a:pt x="2308" y="33"/>
                  </a:lnTo>
                  <a:lnTo>
                    <a:pt x="2313" y="45"/>
                  </a:lnTo>
                  <a:lnTo>
                    <a:pt x="2315" y="62"/>
                  </a:lnTo>
                  <a:lnTo>
                    <a:pt x="2317" y="73"/>
                  </a:lnTo>
                  <a:lnTo>
                    <a:pt x="2317" y="83"/>
                  </a:lnTo>
                  <a:lnTo>
                    <a:pt x="2317" y="109"/>
                  </a:lnTo>
                  <a:lnTo>
                    <a:pt x="2315" y="135"/>
                  </a:lnTo>
                  <a:lnTo>
                    <a:pt x="2310" y="165"/>
                  </a:lnTo>
                  <a:lnTo>
                    <a:pt x="2306" y="182"/>
                  </a:lnTo>
                  <a:lnTo>
                    <a:pt x="2304" y="199"/>
                  </a:lnTo>
                  <a:lnTo>
                    <a:pt x="2294" y="235"/>
                  </a:lnTo>
                  <a:lnTo>
                    <a:pt x="2289" y="252"/>
                  </a:lnTo>
                  <a:lnTo>
                    <a:pt x="2283" y="272"/>
                  </a:lnTo>
                  <a:lnTo>
                    <a:pt x="2276" y="291"/>
                  </a:lnTo>
                  <a:lnTo>
                    <a:pt x="2270" y="309"/>
                  </a:lnTo>
                  <a:lnTo>
                    <a:pt x="2253" y="351"/>
                  </a:lnTo>
                  <a:lnTo>
                    <a:pt x="2234" y="392"/>
                  </a:lnTo>
                  <a:lnTo>
                    <a:pt x="2223" y="411"/>
                  </a:lnTo>
                  <a:lnTo>
                    <a:pt x="2212" y="432"/>
                  </a:lnTo>
                  <a:lnTo>
                    <a:pt x="2186" y="475"/>
                  </a:lnTo>
                  <a:lnTo>
                    <a:pt x="2174" y="495"/>
                  </a:lnTo>
                  <a:lnTo>
                    <a:pt x="2160" y="516"/>
                  </a:lnTo>
                  <a:lnTo>
                    <a:pt x="2144" y="538"/>
                  </a:lnTo>
                  <a:lnTo>
                    <a:pt x="2128" y="559"/>
                  </a:lnTo>
                  <a:lnTo>
                    <a:pt x="2094" y="600"/>
                  </a:lnTo>
                  <a:lnTo>
                    <a:pt x="2075" y="621"/>
                  </a:lnTo>
                  <a:lnTo>
                    <a:pt x="2056" y="640"/>
                  </a:lnTo>
                  <a:lnTo>
                    <a:pt x="2035" y="660"/>
                  </a:lnTo>
                  <a:lnTo>
                    <a:pt x="2015" y="681"/>
                  </a:lnTo>
                  <a:lnTo>
                    <a:pt x="1992" y="700"/>
                  </a:lnTo>
                  <a:lnTo>
                    <a:pt x="1968" y="719"/>
                  </a:lnTo>
                  <a:lnTo>
                    <a:pt x="1945" y="736"/>
                  </a:lnTo>
                  <a:lnTo>
                    <a:pt x="1919" y="755"/>
                  </a:lnTo>
                  <a:lnTo>
                    <a:pt x="1894" y="772"/>
                  </a:lnTo>
                  <a:lnTo>
                    <a:pt x="1867" y="788"/>
                  </a:lnTo>
                  <a:lnTo>
                    <a:pt x="1839" y="805"/>
                  </a:lnTo>
                  <a:lnTo>
                    <a:pt x="1811" y="821"/>
                  </a:lnTo>
                  <a:lnTo>
                    <a:pt x="1780" y="835"/>
                  </a:lnTo>
                  <a:lnTo>
                    <a:pt x="1750" y="850"/>
                  </a:lnTo>
                  <a:lnTo>
                    <a:pt x="1718" y="864"/>
                  </a:lnTo>
                  <a:lnTo>
                    <a:pt x="1686" y="877"/>
                  </a:lnTo>
                  <a:lnTo>
                    <a:pt x="1651" y="888"/>
                  </a:lnTo>
                  <a:lnTo>
                    <a:pt x="1616" y="899"/>
                  </a:lnTo>
                  <a:lnTo>
                    <a:pt x="1579" y="910"/>
                  </a:lnTo>
                  <a:lnTo>
                    <a:pt x="1542" y="920"/>
                  </a:lnTo>
                  <a:lnTo>
                    <a:pt x="1502" y="928"/>
                  </a:lnTo>
                  <a:lnTo>
                    <a:pt x="1463" y="934"/>
                  </a:lnTo>
                  <a:lnTo>
                    <a:pt x="1421" y="941"/>
                  </a:lnTo>
                  <a:lnTo>
                    <a:pt x="1380" y="947"/>
                  </a:lnTo>
                  <a:lnTo>
                    <a:pt x="1336" y="950"/>
                  </a:lnTo>
                  <a:lnTo>
                    <a:pt x="1292" y="953"/>
                  </a:lnTo>
                  <a:lnTo>
                    <a:pt x="1246" y="955"/>
                  </a:lnTo>
                  <a:lnTo>
                    <a:pt x="1199" y="955"/>
                  </a:lnTo>
                  <a:close/>
                </a:path>
              </a:pathLst>
            </a:custGeom>
            <a:solidFill>
              <a:srgbClr val="66080A"/>
            </a:solidFill>
            <a:ln w="9525">
              <a:noFill/>
              <a:round/>
              <a:headEnd/>
              <a:tailEnd/>
            </a:ln>
          </p:spPr>
          <p:txBody>
            <a:bodyPr/>
            <a:lstStyle/>
            <a:p>
              <a:endParaRPr lang="ru-RU"/>
            </a:p>
          </p:txBody>
        </p:sp>
        <p:sp>
          <p:nvSpPr>
            <p:cNvPr id="23460" name="Freeform 2333"/>
            <p:cNvSpPr>
              <a:spLocks/>
            </p:cNvSpPr>
            <p:nvPr/>
          </p:nvSpPr>
          <p:spPr bwMode="auto">
            <a:xfrm>
              <a:off x="1801" y="2463"/>
              <a:ext cx="2205" cy="912"/>
            </a:xfrm>
            <a:custGeom>
              <a:avLst/>
              <a:gdLst>
                <a:gd name="T0" fmla="*/ 1066 w 2205"/>
                <a:gd name="T1" fmla="*/ 909 h 912"/>
                <a:gd name="T2" fmla="*/ 959 w 2205"/>
                <a:gd name="T3" fmla="*/ 898 h 912"/>
                <a:gd name="T4" fmla="*/ 856 w 2205"/>
                <a:gd name="T5" fmla="*/ 879 h 912"/>
                <a:gd name="T6" fmla="*/ 758 w 2205"/>
                <a:gd name="T7" fmla="*/ 853 h 912"/>
                <a:gd name="T8" fmla="*/ 665 w 2205"/>
                <a:gd name="T9" fmla="*/ 818 h 912"/>
                <a:gd name="T10" fmla="*/ 547 w 2205"/>
                <a:gd name="T11" fmla="*/ 764 h 912"/>
                <a:gd name="T12" fmla="*/ 467 w 2205"/>
                <a:gd name="T13" fmla="*/ 718 h 912"/>
                <a:gd name="T14" fmla="*/ 391 w 2205"/>
                <a:gd name="T15" fmla="*/ 668 h 912"/>
                <a:gd name="T16" fmla="*/ 299 w 2205"/>
                <a:gd name="T17" fmla="*/ 597 h 912"/>
                <a:gd name="T18" fmla="*/ 218 w 2205"/>
                <a:gd name="T19" fmla="*/ 523 h 912"/>
                <a:gd name="T20" fmla="*/ 149 w 2205"/>
                <a:gd name="T21" fmla="*/ 449 h 912"/>
                <a:gd name="T22" fmla="*/ 106 w 2205"/>
                <a:gd name="T23" fmla="*/ 392 h 912"/>
                <a:gd name="T24" fmla="*/ 69 w 2205"/>
                <a:gd name="T25" fmla="*/ 338 h 912"/>
                <a:gd name="T26" fmla="*/ 32 w 2205"/>
                <a:gd name="T27" fmla="*/ 269 h 912"/>
                <a:gd name="T28" fmla="*/ 14 w 2205"/>
                <a:gd name="T29" fmla="*/ 221 h 912"/>
                <a:gd name="T30" fmla="*/ 3 w 2205"/>
                <a:gd name="T31" fmla="*/ 177 h 912"/>
                <a:gd name="T32" fmla="*/ 0 w 2205"/>
                <a:gd name="T33" fmla="*/ 139 h 912"/>
                <a:gd name="T34" fmla="*/ 6 w 2205"/>
                <a:gd name="T35" fmla="*/ 107 h 912"/>
                <a:gd name="T36" fmla="*/ 22 w 2205"/>
                <a:gd name="T37" fmla="*/ 82 h 912"/>
                <a:gd name="T38" fmla="*/ 46 w 2205"/>
                <a:gd name="T39" fmla="*/ 65 h 912"/>
                <a:gd name="T40" fmla="*/ 78 w 2205"/>
                <a:gd name="T41" fmla="*/ 54 h 912"/>
                <a:gd name="T42" fmla="*/ 127 w 2205"/>
                <a:gd name="T43" fmla="*/ 47 h 912"/>
                <a:gd name="T44" fmla="*/ 187 w 2205"/>
                <a:gd name="T45" fmla="*/ 46 h 912"/>
                <a:gd name="T46" fmla="*/ 332 w 2205"/>
                <a:gd name="T47" fmla="*/ 60 h 912"/>
                <a:gd name="T48" fmla="*/ 616 w 2205"/>
                <a:gd name="T49" fmla="*/ 100 h 912"/>
                <a:gd name="T50" fmla="*/ 852 w 2205"/>
                <a:gd name="T51" fmla="*/ 130 h 912"/>
                <a:gd name="T52" fmla="*/ 969 w 2205"/>
                <a:gd name="T53" fmla="*/ 139 h 912"/>
                <a:gd name="T54" fmla="*/ 1086 w 2205"/>
                <a:gd name="T55" fmla="*/ 140 h 912"/>
                <a:gd name="T56" fmla="*/ 1211 w 2205"/>
                <a:gd name="T57" fmla="*/ 135 h 912"/>
                <a:gd name="T58" fmla="*/ 1341 w 2205"/>
                <a:gd name="T59" fmla="*/ 121 h 912"/>
                <a:gd name="T60" fmla="*/ 1601 w 2205"/>
                <a:gd name="T61" fmla="*/ 76 h 912"/>
                <a:gd name="T62" fmla="*/ 1914 w 2205"/>
                <a:gd name="T63" fmla="*/ 19 h 912"/>
                <a:gd name="T64" fmla="*/ 2039 w 2205"/>
                <a:gd name="T65" fmla="*/ 2 h 912"/>
                <a:gd name="T66" fmla="*/ 2113 w 2205"/>
                <a:gd name="T67" fmla="*/ 0 h 912"/>
                <a:gd name="T68" fmla="*/ 2160 w 2205"/>
                <a:gd name="T69" fmla="*/ 7 h 912"/>
                <a:gd name="T70" fmla="*/ 2186 w 2205"/>
                <a:gd name="T71" fmla="*/ 18 h 912"/>
                <a:gd name="T72" fmla="*/ 2197 w 2205"/>
                <a:gd name="T73" fmla="*/ 31 h 912"/>
                <a:gd name="T74" fmla="*/ 2205 w 2205"/>
                <a:gd name="T75" fmla="*/ 71 h 912"/>
                <a:gd name="T76" fmla="*/ 2202 w 2205"/>
                <a:gd name="T77" fmla="*/ 131 h 912"/>
                <a:gd name="T78" fmla="*/ 2192 w 2205"/>
                <a:gd name="T79" fmla="*/ 191 h 912"/>
                <a:gd name="T80" fmla="*/ 2172 w 2205"/>
                <a:gd name="T81" fmla="*/ 259 h 912"/>
                <a:gd name="T82" fmla="*/ 2144 w 2205"/>
                <a:gd name="T83" fmla="*/ 334 h 912"/>
                <a:gd name="T84" fmla="*/ 2115 w 2205"/>
                <a:gd name="T85" fmla="*/ 393 h 912"/>
                <a:gd name="T86" fmla="*/ 2080 w 2205"/>
                <a:gd name="T87" fmla="*/ 453 h 912"/>
                <a:gd name="T88" fmla="*/ 2040 w 2205"/>
                <a:gd name="T89" fmla="*/ 513 h 912"/>
                <a:gd name="T90" fmla="*/ 1992 w 2205"/>
                <a:gd name="T91" fmla="*/ 571 h 912"/>
                <a:gd name="T92" fmla="*/ 1935 w 2205"/>
                <a:gd name="T93" fmla="*/ 631 h 912"/>
                <a:gd name="T94" fmla="*/ 1872 w 2205"/>
                <a:gd name="T95" fmla="*/ 684 h 912"/>
                <a:gd name="T96" fmla="*/ 1802 w 2205"/>
                <a:gd name="T97" fmla="*/ 737 h 912"/>
                <a:gd name="T98" fmla="*/ 1722 w 2205"/>
                <a:gd name="T99" fmla="*/ 782 h 912"/>
                <a:gd name="T100" fmla="*/ 1634 w 2205"/>
                <a:gd name="T101" fmla="*/ 824 h 912"/>
                <a:gd name="T102" fmla="*/ 1536 w 2205"/>
                <a:gd name="T103" fmla="*/ 857 h 912"/>
                <a:gd name="T104" fmla="*/ 1428 w 2205"/>
                <a:gd name="T105" fmla="*/ 884 h 912"/>
                <a:gd name="T106" fmla="*/ 1312 w 2205"/>
                <a:gd name="T107" fmla="*/ 902 h 912"/>
                <a:gd name="T108" fmla="*/ 1184 w 2205"/>
                <a:gd name="T109" fmla="*/ 912 h 91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205"/>
                <a:gd name="T166" fmla="*/ 0 h 912"/>
                <a:gd name="T167" fmla="*/ 2205 w 2205"/>
                <a:gd name="T168" fmla="*/ 912 h 91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205" h="912">
                  <a:moveTo>
                    <a:pt x="1139" y="912"/>
                  </a:moveTo>
                  <a:lnTo>
                    <a:pt x="1103" y="910"/>
                  </a:lnTo>
                  <a:lnTo>
                    <a:pt x="1066" y="909"/>
                  </a:lnTo>
                  <a:lnTo>
                    <a:pt x="1030" y="907"/>
                  </a:lnTo>
                  <a:lnTo>
                    <a:pt x="994" y="903"/>
                  </a:lnTo>
                  <a:lnTo>
                    <a:pt x="959" y="898"/>
                  </a:lnTo>
                  <a:lnTo>
                    <a:pt x="924" y="893"/>
                  </a:lnTo>
                  <a:lnTo>
                    <a:pt x="889" y="885"/>
                  </a:lnTo>
                  <a:lnTo>
                    <a:pt x="856" y="879"/>
                  </a:lnTo>
                  <a:lnTo>
                    <a:pt x="823" y="870"/>
                  </a:lnTo>
                  <a:lnTo>
                    <a:pt x="790" y="862"/>
                  </a:lnTo>
                  <a:lnTo>
                    <a:pt x="758" y="853"/>
                  </a:lnTo>
                  <a:lnTo>
                    <a:pt x="726" y="841"/>
                  </a:lnTo>
                  <a:lnTo>
                    <a:pt x="695" y="830"/>
                  </a:lnTo>
                  <a:lnTo>
                    <a:pt x="665" y="818"/>
                  </a:lnTo>
                  <a:lnTo>
                    <a:pt x="635" y="805"/>
                  </a:lnTo>
                  <a:lnTo>
                    <a:pt x="605" y="793"/>
                  </a:lnTo>
                  <a:lnTo>
                    <a:pt x="547" y="764"/>
                  </a:lnTo>
                  <a:lnTo>
                    <a:pt x="519" y="748"/>
                  </a:lnTo>
                  <a:lnTo>
                    <a:pt x="492" y="734"/>
                  </a:lnTo>
                  <a:lnTo>
                    <a:pt x="467" y="718"/>
                  </a:lnTo>
                  <a:lnTo>
                    <a:pt x="440" y="701"/>
                  </a:lnTo>
                  <a:lnTo>
                    <a:pt x="415" y="685"/>
                  </a:lnTo>
                  <a:lnTo>
                    <a:pt x="391" y="668"/>
                  </a:lnTo>
                  <a:lnTo>
                    <a:pt x="344" y="634"/>
                  </a:lnTo>
                  <a:lnTo>
                    <a:pt x="321" y="616"/>
                  </a:lnTo>
                  <a:lnTo>
                    <a:pt x="299" y="597"/>
                  </a:lnTo>
                  <a:lnTo>
                    <a:pt x="257" y="561"/>
                  </a:lnTo>
                  <a:lnTo>
                    <a:pt x="238" y="542"/>
                  </a:lnTo>
                  <a:lnTo>
                    <a:pt x="218" y="523"/>
                  </a:lnTo>
                  <a:lnTo>
                    <a:pt x="199" y="504"/>
                  </a:lnTo>
                  <a:lnTo>
                    <a:pt x="182" y="485"/>
                  </a:lnTo>
                  <a:lnTo>
                    <a:pt x="149" y="449"/>
                  </a:lnTo>
                  <a:lnTo>
                    <a:pt x="135" y="430"/>
                  </a:lnTo>
                  <a:lnTo>
                    <a:pt x="118" y="411"/>
                  </a:lnTo>
                  <a:lnTo>
                    <a:pt x="106" y="392"/>
                  </a:lnTo>
                  <a:lnTo>
                    <a:pt x="94" y="375"/>
                  </a:lnTo>
                  <a:lnTo>
                    <a:pt x="81" y="356"/>
                  </a:lnTo>
                  <a:lnTo>
                    <a:pt x="69" y="338"/>
                  </a:lnTo>
                  <a:lnTo>
                    <a:pt x="49" y="304"/>
                  </a:lnTo>
                  <a:lnTo>
                    <a:pt x="39" y="287"/>
                  </a:lnTo>
                  <a:lnTo>
                    <a:pt x="32" y="269"/>
                  </a:lnTo>
                  <a:lnTo>
                    <a:pt x="26" y="253"/>
                  </a:lnTo>
                  <a:lnTo>
                    <a:pt x="19" y="237"/>
                  </a:lnTo>
                  <a:lnTo>
                    <a:pt x="14" y="221"/>
                  </a:lnTo>
                  <a:lnTo>
                    <a:pt x="9" y="207"/>
                  </a:lnTo>
                  <a:lnTo>
                    <a:pt x="7" y="191"/>
                  </a:lnTo>
                  <a:lnTo>
                    <a:pt x="3" y="177"/>
                  </a:lnTo>
                  <a:lnTo>
                    <a:pt x="1" y="165"/>
                  </a:lnTo>
                  <a:lnTo>
                    <a:pt x="0" y="152"/>
                  </a:lnTo>
                  <a:lnTo>
                    <a:pt x="0" y="139"/>
                  </a:lnTo>
                  <a:lnTo>
                    <a:pt x="1" y="128"/>
                  </a:lnTo>
                  <a:lnTo>
                    <a:pt x="3" y="117"/>
                  </a:lnTo>
                  <a:lnTo>
                    <a:pt x="6" y="107"/>
                  </a:lnTo>
                  <a:lnTo>
                    <a:pt x="11" y="98"/>
                  </a:lnTo>
                  <a:lnTo>
                    <a:pt x="16" y="90"/>
                  </a:lnTo>
                  <a:lnTo>
                    <a:pt x="22" y="82"/>
                  </a:lnTo>
                  <a:lnTo>
                    <a:pt x="28" y="75"/>
                  </a:lnTo>
                  <a:lnTo>
                    <a:pt x="36" y="69"/>
                  </a:lnTo>
                  <a:lnTo>
                    <a:pt x="46" y="65"/>
                  </a:lnTo>
                  <a:lnTo>
                    <a:pt x="54" y="62"/>
                  </a:lnTo>
                  <a:lnTo>
                    <a:pt x="60" y="58"/>
                  </a:lnTo>
                  <a:lnTo>
                    <a:pt x="78" y="54"/>
                  </a:lnTo>
                  <a:lnTo>
                    <a:pt x="96" y="50"/>
                  </a:lnTo>
                  <a:lnTo>
                    <a:pt x="117" y="47"/>
                  </a:lnTo>
                  <a:lnTo>
                    <a:pt x="127" y="47"/>
                  </a:lnTo>
                  <a:lnTo>
                    <a:pt x="138" y="46"/>
                  </a:lnTo>
                  <a:lnTo>
                    <a:pt x="163" y="46"/>
                  </a:lnTo>
                  <a:lnTo>
                    <a:pt x="187" y="46"/>
                  </a:lnTo>
                  <a:lnTo>
                    <a:pt x="213" y="47"/>
                  </a:lnTo>
                  <a:lnTo>
                    <a:pt x="270" y="52"/>
                  </a:lnTo>
                  <a:lnTo>
                    <a:pt x="332" y="60"/>
                  </a:lnTo>
                  <a:lnTo>
                    <a:pt x="398" y="69"/>
                  </a:lnTo>
                  <a:lnTo>
                    <a:pt x="469" y="78"/>
                  </a:lnTo>
                  <a:lnTo>
                    <a:pt x="616" y="100"/>
                  </a:lnTo>
                  <a:lnTo>
                    <a:pt x="694" y="111"/>
                  </a:lnTo>
                  <a:lnTo>
                    <a:pt x="773" y="122"/>
                  </a:lnTo>
                  <a:lnTo>
                    <a:pt x="852" y="130"/>
                  </a:lnTo>
                  <a:lnTo>
                    <a:pt x="892" y="133"/>
                  </a:lnTo>
                  <a:lnTo>
                    <a:pt x="931" y="136"/>
                  </a:lnTo>
                  <a:lnTo>
                    <a:pt x="969" y="139"/>
                  </a:lnTo>
                  <a:lnTo>
                    <a:pt x="1008" y="141"/>
                  </a:lnTo>
                  <a:lnTo>
                    <a:pt x="1048" y="141"/>
                  </a:lnTo>
                  <a:lnTo>
                    <a:pt x="1086" y="140"/>
                  </a:lnTo>
                  <a:lnTo>
                    <a:pt x="1127" y="140"/>
                  </a:lnTo>
                  <a:lnTo>
                    <a:pt x="1168" y="137"/>
                  </a:lnTo>
                  <a:lnTo>
                    <a:pt x="1211" y="135"/>
                  </a:lnTo>
                  <a:lnTo>
                    <a:pt x="1253" y="131"/>
                  </a:lnTo>
                  <a:lnTo>
                    <a:pt x="1298" y="126"/>
                  </a:lnTo>
                  <a:lnTo>
                    <a:pt x="1341" y="121"/>
                  </a:lnTo>
                  <a:lnTo>
                    <a:pt x="1429" y="106"/>
                  </a:lnTo>
                  <a:lnTo>
                    <a:pt x="1516" y="93"/>
                  </a:lnTo>
                  <a:lnTo>
                    <a:pt x="1601" y="76"/>
                  </a:lnTo>
                  <a:lnTo>
                    <a:pt x="1766" y="46"/>
                  </a:lnTo>
                  <a:lnTo>
                    <a:pt x="1843" y="32"/>
                  </a:lnTo>
                  <a:lnTo>
                    <a:pt x="1914" y="19"/>
                  </a:lnTo>
                  <a:lnTo>
                    <a:pt x="1980" y="9"/>
                  </a:lnTo>
                  <a:lnTo>
                    <a:pt x="2010" y="4"/>
                  </a:lnTo>
                  <a:lnTo>
                    <a:pt x="2039" y="2"/>
                  </a:lnTo>
                  <a:lnTo>
                    <a:pt x="2066" y="0"/>
                  </a:lnTo>
                  <a:lnTo>
                    <a:pt x="2091" y="0"/>
                  </a:lnTo>
                  <a:lnTo>
                    <a:pt x="2113" y="0"/>
                  </a:lnTo>
                  <a:lnTo>
                    <a:pt x="2134" y="1"/>
                  </a:lnTo>
                  <a:lnTo>
                    <a:pt x="2152" y="4"/>
                  </a:lnTo>
                  <a:lnTo>
                    <a:pt x="2160" y="7"/>
                  </a:lnTo>
                  <a:lnTo>
                    <a:pt x="2169" y="9"/>
                  </a:lnTo>
                  <a:lnTo>
                    <a:pt x="2181" y="15"/>
                  </a:lnTo>
                  <a:lnTo>
                    <a:pt x="2186" y="18"/>
                  </a:lnTo>
                  <a:lnTo>
                    <a:pt x="2190" y="23"/>
                  </a:lnTo>
                  <a:lnTo>
                    <a:pt x="2194" y="26"/>
                  </a:lnTo>
                  <a:lnTo>
                    <a:pt x="2197" y="31"/>
                  </a:lnTo>
                  <a:lnTo>
                    <a:pt x="2202" y="43"/>
                  </a:lnTo>
                  <a:lnTo>
                    <a:pt x="2203" y="61"/>
                  </a:lnTo>
                  <a:lnTo>
                    <a:pt x="2205" y="71"/>
                  </a:lnTo>
                  <a:lnTo>
                    <a:pt x="2205" y="80"/>
                  </a:lnTo>
                  <a:lnTo>
                    <a:pt x="2205" y="103"/>
                  </a:lnTo>
                  <a:lnTo>
                    <a:pt x="2202" y="131"/>
                  </a:lnTo>
                  <a:lnTo>
                    <a:pt x="2200" y="143"/>
                  </a:lnTo>
                  <a:lnTo>
                    <a:pt x="2199" y="159"/>
                  </a:lnTo>
                  <a:lnTo>
                    <a:pt x="2192" y="191"/>
                  </a:lnTo>
                  <a:lnTo>
                    <a:pt x="2188" y="206"/>
                  </a:lnTo>
                  <a:lnTo>
                    <a:pt x="2183" y="224"/>
                  </a:lnTo>
                  <a:lnTo>
                    <a:pt x="2172" y="259"/>
                  </a:lnTo>
                  <a:lnTo>
                    <a:pt x="2160" y="295"/>
                  </a:lnTo>
                  <a:lnTo>
                    <a:pt x="2151" y="314"/>
                  </a:lnTo>
                  <a:lnTo>
                    <a:pt x="2144" y="334"/>
                  </a:lnTo>
                  <a:lnTo>
                    <a:pt x="2134" y="353"/>
                  </a:lnTo>
                  <a:lnTo>
                    <a:pt x="2125" y="372"/>
                  </a:lnTo>
                  <a:lnTo>
                    <a:pt x="2115" y="393"/>
                  </a:lnTo>
                  <a:lnTo>
                    <a:pt x="2104" y="412"/>
                  </a:lnTo>
                  <a:lnTo>
                    <a:pt x="2093" y="432"/>
                  </a:lnTo>
                  <a:lnTo>
                    <a:pt x="2080" y="453"/>
                  </a:lnTo>
                  <a:lnTo>
                    <a:pt x="2068" y="472"/>
                  </a:lnTo>
                  <a:lnTo>
                    <a:pt x="2054" y="492"/>
                  </a:lnTo>
                  <a:lnTo>
                    <a:pt x="2040" y="513"/>
                  </a:lnTo>
                  <a:lnTo>
                    <a:pt x="2024" y="532"/>
                  </a:lnTo>
                  <a:lnTo>
                    <a:pt x="2008" y="553"/>
                  </a:lnTo>
                  <a:lnTo>
                    <a:pt x="1992" y="571"/>
                  </a:lnTo>
                  <a:lnTo>
                    <a:pt x="1973" y="592"/>
                  </a:lnTo>
                  <a:lnTo>
                    <a:pt x="1956" y="612"/>
                  </a:lnTo>
                  <a:lnTo>
                    <a:pt x="1935" y="631"/>
                  </a:lnTo>
                  <a:lnTo>
                    <a:pt x="1916" y="648"/>
                  </a:lnTo>
                  <a:lnTo>
                    <a:pt x="1894" y="667"/>
                  </a:lnTo>
                  <a:lnTo>
                    <a:pt x="1872" y="684"/>
                  </a:lnTo>
                  <a:lnTo>
                    <a:pt x="1851" y="701"/>
                  </a:lnTo>
                  <a:lnTo>
                    <a:pt x="1826" y="719"/>
                  </a:lnTo>
                  <a:lnTo>
                    <a:pt x="1802" y="737"/>
                  </a:lnTo>
                  <a:lnTo>
                    <a:pt x="1776" y="752"/>
                  </a:lnTo>
                  <a:lnTo>
                    <a:pt x="1749" y="768"/>
                  </a:lnTo>
                  <a:lnTo>
                    <a:pt x="1722" y="782"/>
                  </a:lnTo>
                  <a:lnTo>
                    <a:pt x="1694" y="797"/>
                  </a:lnTo>
                  <a:lnTo>
                    <a:pt x="1663" y="811"/>
                  </a:lnTo>
                  <a:lnTo>
                    <a:pt x="1634" y="824"/>
                  </a:lnTo>
                  <a:lnTo>
                    <a:pt x="1603" y="836"/>
                  </a:lnTo>
                  <a:lnTo>
                    <a:pt x="1569" y="848"/>
                  </a:lnTo>
                  <a:lnTo>
                    <a:pt x="1536" y="857"/>
                  </a:lnTo>
                  <a:lnTo>
                    <a:pt x="1501" y="868"/>
                  </a:lnTo>
                  <a:lnTo>
                    <a:pt x="1466" y="876"/>
                  </a:lnTo>
                  <a:lnTo>
                    <a:pt x="1428" y="884"/>
                  </a:lnTo>
                  <a:lnTo>
                    <a:pt x="1391" y="892"/>
                  </a:lnTo>
                  <a:lnTo>
                    <a:pt x="1353" y="897"/>
                  </a:lnTo>
                  <a:lnTo>
                    <a:pt x="1312" y="902"/>
                  </a:lnTo>
                  <a:lnTo>
                    <a:pt x="1270" y="907"/>
                  </a:lnTo>
                  <a:lnTo>
                    <a:pt x="1227" y="910"/>
                  </a:lnTo>
                  <a:lnTo>
                    <a:pt x="1184" y="912"/>
                  </a:lnTo>
                  <a:lnTo>
                    <a:pt x="1139" y="912"/>
                  </a:lnTo>
                  <a:close/>
                </a:path>
              </a:pathLst>
            </a:custGeom>
            <a:solidFill>
              <a:srgbClr val="731014"/>
            </a:solidFill>
            <a:ln w="9525">
              <a:noFill/>
              <a:round/>
              <a:headEnd/>
              <a:tailEnd/>
            </a:ln>
          </p:spPr>
          <p:txBody>
            <a:bodyPr/>
            <a:lstStyle/>
            <a:p>
              <a:endParaRPr lang="ru-RU"/>
            </a:p>
          </p:txBody>
        </p:sp>
        <p:sp>
          <p:nvSpPr>
            <p:cNvPr id="23461" name="Freeform 2334"/>
            <p:cNvSpPr>
              <a:spLocks/>
            </p:cNvSpPr>
            <p:nvPr/>
          </p:nvSpPr>
          <p:spPr bwMode="auto">
            <a:xfrm>
              <a:off x="1854" y="2473"/>
              <a:ext cx="2095" cy="867"/>
            </a:xfrm>
            <a:custGeom>
              <a:avLst/>
              <a:gdLst>
                <a:gd name="T0" fmla="*/ 1012 w 2095"/>
                <a:gd name="T1" fmla="*/ 865 h 867"/>
                <a:gd name="T2" fmla="*/ 911 w 2095"/>
                <a:gd name="T3" fmla="*/ 854 h 867"/>
                <a:gd name="T4" fmla="*/ 813 w 2095"/>
                <a:gd name="T5" fmla="*/ 835 h 867"/>
                <a:gd name="T6" fmla="*/ 719 w 2095"/>
                <a:gd name="T7" fmla="*/ 810 h 867"/>
                <a:gd name="T8" fmla="*/ 631 w 2095"/>
                <a:gd name="T9" fmla="*/ 777 h 867"/>
                <a:gd name="T10" fmla="*/ 546 w 2095"/>
                <a:gd name="T11" fmla="*/ 741 h 867"/>
                <a:gd name="T12" fmla="*/ 467 w 2095"/>
                <a:gd name="T13" fmla="*/ 698 h 867"/>
                <a:gd name="T14" fmla="*/ 371 w 2095"/>
                <a:gd name="T15" fmla="*/ 636 h 867"/>
                <a:gd name="T16" fmla="*/ 284 w 2095"/>
                <a:gd name="T17" fmla="*/ 569 h 867"/>
                <a:gd name="T18" fmla="*/ 191 w 2095"/>
                <a:gd name="T19" fmla="*/ 481 h 867"/>
                <a:gd name="T20" fmla="*/ 142 w 2095"/>
                <a:gd name="T21" fmla="*/ 427 h 867"/>
                <a:gd name="T22" fmla="*/ 87 w 2095"/>
                <a:gd name="T23" fmla="*/ 356 h 867"/>
                <a:gd name="T24" fmla="*/ 56 w 2095"/>
                <a:gd name="T25" fmla="*/ 306 h 867"/>
                <a:gd name="T26" fmla="*/ 25 w 2095"/>
                <a:gd name="T27" fmla="*/ 241 h 867"/>
                <a:gd name="T28" fmla="*/ 8 w 2095"/>
                <a:gd name="T29" fmla="*/ 197 h 867"/>
                <a:gd name="T30" fmla="*/ 0 w 2095"/>
                <a:gd name="T31" fmla="*/ 133 h 867"/>
                <a:gd name="T32" fmla="*/ 6 w 2095"/>
                <a:gd name="T33" fmla="*/ 103 h 867"/>
                <a:gd name="T34" fmla="*/ 21 w 2095"/>
                <a:gd name="T35" fmla="*/ 79 h 867"/>
                <a:gd name="T36" fmla="*/ 44 w 2095"/>
                <a:gd name="T37" fmla="*/ 62 h 867"/>
                <a:gd name="T38" fmla="*/ 92 w 2095"/>
                <a:gd name="T39" fmla="*/ 49 h 867"/>
                <a:gd name="T40" fmla="*/ 154 w 2095"/>
                <a:gd name="T41" fmla="*/ 44 h 867"/>
                <a:gd name="T42" fmla="*/ 258 w 2095"/>
                <a:gd name="T43" fmla="*/ 49 h 867"/>
                <a:gd name="T44" fmla="*/ 380 w 2095"/>
                <a:gd name="T45" fmla="*/ 63 h 867"/>
                <a:gd name="T46" fmla="*/ 660 w 2095"/>
                <a:gd name="T47" fmla="*/ 102 h 867"/>
                <a:gd name="T48" fmla="*/ 884 w 2095"/>
                <a:gd name="T49" fmla="*/ 126 h 867"/>
                <a:gd name="T50" fmla="*/ 1032 w 2095"/>
                <a:gd name="T51" fmla="*/ 130 h 867"/>
                <a:gd name="T52" fmla="*/ 1151 w 2095"/>
                <a:gd name="T53" fmla="*/ 123 h 867"/>
                <a:gd name="T54" fmla="*/ 1357 w 2095"/>
                <a:gd name="T55" fmla="*/ 97 h 867"/>
                <a:gd name="T56" fmla="*/ 1678 w 2095"/>
                <a:gd name="T57" fmla="*/ 42 h 867"/>
                <a:gd name="T58" fmla="*/ 1851 w 2095"/>
                <a:gd name="T59" fmla="*/ 11 h 867"/>
                <a:gd name="T60" fmla="*/ 1964 w 2095"/>
                <a:gd name="T61" fmla="*/ 0 h 867"/>
                <a:gd name="T62" fmla="*/ 2028 w 2095"/>
                <a:gd name="T63" fmla="*/ 1 h 867"/>
                <a:gd name="T64" fmla="*/ 2066 w 2095"/>
                <a:gd name="T65" fmla="*/ 13 h 867"/>
                <a:gd name="T66" fmla="*/ 2086 w 2095"/>
                <a:gd name="T67" fmla="*/ 26 h 867"/>
                <a:gd name="T68" fmla="*/ 2092 w 2095"/>
                <a:gd name="T69" fmla="*/ 43 h 867"/>
                <a:gd name="T70" fmla="*/ 2095 w 2095"/>
                <a:gd name="T71" fmla="*/ 77 h 867"/>
                <a:gd name="T72" fmla="*/ 2089 w 2095"/>
                <a:gd name="T73" fmla="*/ 152 h 867"/>
                <a:gd name="T74" fmla="*/ 2064 w 2095"/>
                <a:gd name="T75" fmla="*/ 246 h 867"/>
                <a:gd name="T76" fmla="*/ 2036 w 2095"/>
                <a:gd name="T77" fmla="*/ 318 h 867"/>
                <a:gd name="T78" fmla="*/ 1977 w 2095"/>
                <a:gd name="T79" fmla="*/ 432 h 867"/>
                <a:gd name="T80" fmla="*/ 1908 w 2095"/>
                <a:gd name="T81" fmla="*/ 527 h 867"/>
                <a:gd name="T82" fmla="*/ 1839 w 2095"/>
                <a:gd name="T83" fmla="*/ 600 h 867"/>
                <a:gd name="T84" fmla="*/ 1779 w 2095"/>
                <a:gd name="T85" fmla="*/ 652 h 867"/>
                <a:gd name="T86" fmla="*/ 1712 w 2095"/>
                <a:gd name="T87" fmla="*/ 701 h 867"/>
                <a:gd name="T88" fmla="*/ 1636 w 2095"/>
                <a:gd name="T89" fmla="*/ 745 h 867"/>
                <a:gd name="T90" fmla="*/ 1550 w 2095"/>
                <a:gd name="T91" fmla="*/ 783 h 867"/>
                <a:gd name="T92" fmla="*/ 1459 w 2095"/>
                <a:gd name="T93" fmla="*/ 817 h 867"/>
                <a:gd name="T94" fmla="*/ 1356 w 2095"/>
                <a:gd name="T95" fmla="*/ 841 h 867"/>
                <a:gd name="T96" fmla="*/ 1245 w 2095"/>
                <a:gd name="T97" fmla="*/ 858 h 867"/>
                <a:gd name="T98" fmla="*/ 1124 w 2095"/>
                <a:gd name="T99" fmla="*/ 866 h 86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095"/>
                <a:gd name="T151" fmla="*/ 0 h 867"/>
                <a:gd name="T152" fmla="*/ 2095 w 2095"/>
                <a:gd name="T153" fmla="*/ 867 h 867"/>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095" h="867">
                  <a:moveTo>
                    <a:pt x="1081" y="867"/>
                  </a:moveTo>
                  <a:lnTo>
                    <a:pt x="1046" y="867"/>
                  </a:lnTo>
                  <a:lnTo>
                    <a:pt x="1012" y="865"/>
                  </a:lnTo>
                  <a:lnTo>
                    <a:pt x="977" y="862"/>
                  </a:lnTo>
                  <a:lnTo>
                    <a:pt x="943" y="859"/>
                  </a:lnTo>
                  <a:lnTo>
                    <a:pt x="911" y="854"/>
                  </a:lnTo>
                  <a:lnTo>
                    <a:pt x="877" y="850"/>
                  </a:lnTo>
                  <a:lnTo>
                    <a:pt x="844" y="844"/>
                  </a:lnTo>
                  <a:lnTo>
                    <a:pt x="813" y="835"/>
                  </a:lnTo>
                  <a:lnTo>
                    <a:pt x="781" y="828"/>
                  </a:lnTo>
                  <a:lnTo>
                    <a:pt x="749" y="820"/>
                  </a:lnTo>
                  <a:lnTo>
                    <a:pt x="719" y="810"/>
                  </a:lnTo>
                  <a:lnTo>
                    <a:pt x="689" y="799"/>
                  </a:lnTo>
                  <a:lnTo>
                    <a:pt x="659" y="790"/>
                  </a:lnTo>
                  <a:lnTo>
                    <a:pt x="631" y="777"/>
                  </a:lnTo>
                  <a:lnTo>
                    <a:pt x="602" y="766"/>
                  </a:lnTo>
                  <a:lnTo>
                    <a:pt x="573" y="754"/>
                  </a:lnTo>
                  <a:lnTo>
                    <a:pt x="546" y="741"/>
                  </a:lnTo>
                  <a:lnTo>
                    <a:pt x="520" y="727"/>
                  </a:lnTo>
                  <a:lnTo>
                    <a:pt x="493" y="713"/>
                  </a:lnTo>
                  <a:lnTo>
                    <a:pt x="467" y="698"/>
                  </a:lnTo>
                  <a:lnTo>
                    <a:pt x="418" y="667"/>
                  </a:lnTo>
                  <a:lnTo>
                    <a:pt x="393" y="651"/>
                  </a:lnTo>
                  <a:lnTo>
                    <a:pt x="371" y="636"/>
                  </a:lnTo>
                  <a:lnTo>
                    <a:pt x="325" y="602"/>
                  </a:lnTo>
                  <a:lnTo>
                    <a:pt x="304" y="586"/>
                  </a:lnTo>
                  <a:lnTo>
                    <a:pt x="284" y="569"/>
                  </a:lnTo>
                  <a:lnTo>
                    <a:pt x="244" y="535"/>
                  </a:lnTo>
                  <a:lnTo>
                    <a:pt x="208" y="498"/>
                  </a:lnTo>
                  <a:lnTo>
                    <a:pt x="191" y="481"/>
                  </a:lnTo>
                  <a:lnTo>
                    <a:pt x="173" y="464"/>
                  </a:lnTo>
                  <a:lnTo>
                    <a:pt x="157" y="445"/>
                  </a:lnTo>
                  <a:lnTo>
                    <a:pt x="142" y="427"/>
                  </a:lnTo>
                  <a:lnTo>
                    <a:pt x="113" y="391"/>
                  </a:lnTo>
                  <a:lnTo>
                    <a:pt x="100" y="373"/>
                  </a:lnTo>
                  <a:lnTo>
                    <a:pt x="87" y="356"/>
                  </a:lnTo>
                  <a:lnTo>
                    <a:pt x="76" y="338"/>
                  </a:lnTo>
                  <a:lnTo>
                    <a:pt x="65" y="323"/>
                  </a:lnTo>
                  <a:lnTo>
                    <a:pt x="56" y="306"/>
                  </a:lnTo>
                  <a:lnTo>
                    <a:pt x="46" y="289"/>
                  </a:lnTo>
                  <a:lnTo>
                    <a:pt x="31" y="257"/>
                  </a:lnTo>
                  <a:lnTo>
                    <a:pt x="25" y="241"/>
                  </a:lnTo>
                  <a:lnTo>
                    <a:pt x="18" y="227"/>
                  </a:lnTo>
                  <a:lnTo>
                    <a:pt x="13" y="210"/>
                  </a:lnTo>
                  <a:lnTo>
                    <a:pt x="8" y="197"/>
                  </a:lnTo>
                  <a:lnTo>
                    <a:pt x="4" y="169"/>
                  </a:lnTo>
                  <a:lnTo>
                    <a:pt x="0" y="146"/>
                  </a:lnTo>
                  <a:lnTo>
                    <a:pt x="0" y="133"/>
                  </a:lnTo>
                  <a:lnTo>
                    <a:pt x="2" y="122"/>
                  </a:lnTo>
                  <a:lnTo>
                    <a:pt x="4" y="113"/>
                  </a:lnTo>
                  <a:lnTo>
                    <a:pt x="6" y="103"/>
                  </a:lnTo>
                  <a:lnTo>
                    <a:pt x="11" y="94"/>
                  </a:lnTo>
                  <a:lnTo>
                    <a:pt x="16" y="86"/>
                  </a:lnTo>
                  <a:lnTo>
                    <a:pt x="21" y="79"/>
                  </a:lnTo>
                  <a:lnTo>
                    <a:pt x="27" y="73"/>
                  </a:lnTo>
                  <a:lnTo>
                    <a:pt x="35" y="67"/>
                  </a:lnTo>
                  <a:lnTo>
                    <a:pt x="44" y="62"/>
                  </a:lnTo>
                  <a:lnTo>
                    <a:pt x="59" y="56"/>
                  </a:lnTo>
                  <a:lnTo>
                    <a:pt x="74" y="52"/>
                  </a:lnTo>
                  <a:lnTo>
                    <a:pt x="92" y="49"/>
                  </a:lnTo>
                  <a:lnTo>
                    <a:pt x="111" y="46"/>
                  </a:lnTo>
                  <a:lnTo>
                    <a:pt x="132" y="44"/>
                  </a:lnTo>
                  <a:lnTo>
                    <a:pt x="154" y="44"/>
                  </a:lnTo>
                  <a:lnTo>
                    <a:pt x="203" y="46"/>
                  </a:lnTo>
                  <a:lnTo>
                    <a:pt x="229" y="47"/>
                  </a:lnTo>
                  <a:lnTo>
                    <a:pt x="258" y="49"/>
                  </a:lnTo>
                  <a:lnTo>
                    <a:pt x="286" y="52"/>
                  </a:lnTo>
                  <a:lnTo>
                    <a:pt x="316" y="55"/>
                  </a:lnTo>
                  <a:lnTo>
                    <a:pt x="380" y="63"/>
                  </a:lnTo>
                  <a:lnTo>
                    <a:pt x="446" y="72"/>
                  </a:lnTo>
                  <a:lnTo>
                    <a:pt x="587" y="93"/>
                  </a:lnTo>
                  <a:lnTo>
                    <a:pt x="660" y="102"/>
                  </a:lnTo>
                  <a:lnTo>
                    <a:pt x="734" y="111"/>
                  </a:lnTo>
                  <a:lnTo>
                    <a:pt x="810" y="119"/>
                  </a:lnTo>
                  <a:lnTo>
                    <a:pt x="884" y="126"/>
                  </a:lnTo>
                  <a:lnTo>
                    <a:pt x="959" y="128"/>
                  </a:lnTo>
                  <a:lnTo>
                    <a:pt x="995" y="130"/>
                  </a:lnTo>
                  <a:lnTo>
                    <a:pt x="1032" y="130"/>
                  </a:lnTo>
                  <a:lnTo>
                    <a:pt x="1070" y="128"/>
                  </a:lnTo>
                  <a:lnTo>
                    <a:pt x="1110" y="126"/>
                  </a:lnTo>
                  <a:lnTo>
                    <a:pt x="1151" y="123"/>
                  </a:lnTo>
                  <a:lnTo>
                    <a:pt x="1192" y="120"/>
                  </a:lnTo>
                  <a:lnTo>
                    <a:pt x="1275" y="110"/>
                  </a:lnTo>
                  <a:lnTo>
                    <a:pt x="1357" y="97"/>
                  </a:lnTo>
                  <a:lnTo>
                    <a:pt x="1440" y="85"/>
                  </a:lnTo>
                  <a:lnTo>
                    <a:pt x="1523" y="70"/>
                  </a:lnTo>
                  <a:lnTo>
                    <a:pt x="1678" y="42"/>
                  </a:lnTo>
                  <a:lnTo>
                    <a:pt x="1750" y="29"/>
                  </a:lnTo>
                  <a:lnTo>
                    <a:pt x="1820" y="16"/>
                  </a:lnTo>
                  <a:lnTo>
                    <a:pt x="1851" y="11"/>
                  </a:lnTo>
                  <a:lnTo>
                    <a:pt x="1882" y="8"/>
                  </a:lnTo>
                  <a:lnTo>
                    <a:pt x="1938" y="2"/>
                  </a:lnTo>
                  <a:lnTo>
                    <a:pt x="1964" y="0"/>
                  </a:lnTo>
                  <a:lnTo>
                    <a:pt x="1987" y="0"/>
                  </a:lnTo>
                  <a:lnTo>
                    <a:pt x="2009" y="0"/>
                  </a:lnTo>
                  <a:lnTo>
                    <a:pt x="2028" y="1"/>
                  </a:lnTo>
                  <a:lnTo>
                    <a:pt x="2046" y="4"/>
                  </a:lnTo>
                  <a:lnTo>
                    <a:pt x="2060" y="9"/>
                  </a:lnTo>
                  <a:lnTo>
                    <a:pt x="2066" y="13"/>
                  </a:lnTo>
                  <a:lnTo>
                    <a:pt x="2073" y="15"/>
                  </a:lnTo>
                  <a:lnTo>
                    <a:pt x="2082" y="24"/>
                  </a:lnTo>
                  <a:lnTo>
                    <a:pt x="2086" y="26"/>
                  </a:lnTo>
                  <a:lnTo>
                    <a:pt x="2087" y="31"/>
                  </a:lnTo>
                  <a:lnTo>
                    <a:pt x="2090" y="36"/>
                  </a:lnTo>
                  <a:lnTo>
                    <a:pt x="2092" y="43"/>
                  </a:lnTo>
                  <a:lnTo>
                    <a:pt x="2095" y="58"/>
                  </a:lnTo>
                  <a:lnTo>
                    <a:pt x="2095" y="68"/>
                  </a:lnTo>
                  <a:lnTo>
                    <a:pt x="2095" y="77"/>
                  </a:lnTo>
                  <a:lnTo>
                    <a:pt x="2095" y="99"/>
                  </a:lnTo>
                  <a:lnTo>
                    <a:pt x="2094" y="124"/>
                  </a:lnTo>
                  <a:lnTo>
                    <a:pt x="2089" y="152"/>
                  </a:lnTo>
                  <a:lnTo>
                    <a:pt x="2083" y="182"/>
                  </a:lnTo>
                  <a:lnTo>
                    <a:pt x="2075" y="214"/>
                  </a:lnTo>
                  <a:lnTo>
                    <a:pt x="2064" y="246"/>
                  </a:lnTo>
                  <a:lnTo>
                    <a:pt x="2051" y="281"/>
                  </a:lnTo>
                  <a:lnTo>
                    <a:pt x="2045" y="301"/>
                  </a:lnTo>
                  <a:lnTo>
                    <a:pt x="2036" y="318"/>
                  </a:lnTo>
                  <a:lnTo>
                    <a:pt x="2019" y="355"/>
                  </a:lnTo>
                  <a:lnTo>
                    <a:pt x="1999" y="393"/>
                  </a:lnTo>
                  <a:lnTo>
                    <a:pt x="1977" y="432"/>
                  </a:lnTo>
                  <a:lnTo>
                    <a:pt x="1952" y="470"/>
                  </a:lnTo>
                  <a:lnTo>
                    <a:pt x="1923" y="508"/>
                  </a:lnTo>
                  <a:lnTo>
                    <a:pt x="1908" y="527"/>
                  </a:lnTo>
                  <a:lnTo>
                    <a:pt x="1892" y="544"/>
                  </a:lnTo>
                  <a:lnTo>
                    <a:pt x="1857" y="583"/>
                  </a:lnTo>
                  <a:lnTo>
                    <a:pt x="1839" y="600"/>
                  </a:lnTo>
                  <a:lnTo>
                    <a:pt x="1819" y="617"/>
                  </a:lnTo>
                  <a:lnTo>
                    <a:pt x="1800" y="634"/>
                  </a:lnTo>
                  <a:lnTo>
                    <a:pt x="1779" y="652"/>
                  </a:lnTo>
                  <a:lnTo>
                    <a:pt x="1758" y="669"/>
                  </a:lnTo>
                  <a:lnTo>
                    <a:pt x="1734" y="685"/>
                  </a:lnTo>
                  <a:lnTo>
                    <a:pt x="1712" y="701"/>
                  </a:lnTo>
                  <a:lnTo>
                    <a:pt x="1687" y="715"/>
                  </a:lnTo>
                  <a:lnTo>
                    <a:pt x="1661" y="732"/>
                  </a:lnTo>
                  <a:lnTo>
                    <a:pt x="1636" y="745"/>
                  </a:lnTo>
                  <a:lnTo>
                    <a:pt x="1608" y="758"/>
                  </a:lnTo>
                  <a:lnTo>
                    <a:pt x="1580" y="771"/>
                  </a:lnTo>
                  <a:lnTo>
                    <a:pt x="1550" y="783"/>
                  </a:lnTo>
                  <a:lnTo>
                    <a:pt x="1520" y="794"/>
                  </a:lnTo>
                  <a:lnTo>
                    <a:pt x="1490" y="806"/>
                  </a:lnTo>
                  <a:lnTo>
                    <a:pt x="1459" y="817"/>
                  </a:lnTo>
                  <a:lnTo>
                    <a:pt x="1426" y="825"/>
                  </a:lnTo>
                  <a:lnTo>
                    <a:pt x="1391" y="834"/>
                  </a:lnTo>
                  <a:lnTo>
                    <a:pt x="1356" y="841"/>
                  </a:lnTo>
                  <a:lnTo>
                    <a:pt x="1320" y="849"/>
                  </a:lnTo>
                  <a:lnTo>
                    <a:pt x="1283" y="853"/>
                  </a:lnTo>
                  <a:lnTo>
                    <a:pt x="1245" y="858"/>
                  </a:lnTo>
                  <a:lnTo>
                    <a:pt x="1206" y="862"/>
                  </a:lnTo>
                  <a:lnTo>
                    <a:pt x="1165" y="865"/>
                  </a:lnTo>
                  <a:lnTo>
                    <a:pt x="1124" y="866"/>
                  </a:lnTo>
                  <a:lnTo>
                    <a:pt x="1081" y="867"/>
                  </a:lnTo>
                  <a:close/>
                </a:path>
              </a:pathLst>
            </a:custGeom>
            <a:solidFill>
              <a:srgbClr val="81181E"/>
            </a:solidFill>
            <a:ln w="9525">
              <a:noFill/>
              <a:round/>
              <a:headEnd/>
              <a:tailEnd/>
            </a:ln>
          </p:spPr>
          <p:txBody>
            <a:bodyPr/>
            <a:lstStyle/>
            <a:p>
              <a:endParaRPr lang="ru-RU"/>
            </a:p>
          </p:txBody>
        </p:sp>
        <p:sp>
          <p:nvSpPr>
            <p:cNvPr id="23462" name="Freeform 2335"/>
            <p:cNvSpPr>
              <a:spLocks/>
            </p:cNvSpPr>
            <p:nvPr/>
          </p:nvSpPr>
          <p:spPr bwMode="auto">
            <a:xfrm>
              <a:off x="1908" y="2481"/>
              <a:ext cx="1988" cy="821"/>
            </a:xfrm>
            <a:custGeom>
              <a:avLst/>
              <a:gdLst>
                <a:gd name="T0" fmla="*/ 957 w 1988"/>
                <a:gd name="T1" fmla="*/ 818 h 821"/>
                <a:gd name="T2" fmla="*/ 860 w 1988"/>
                <a:gd name="T3" fmla="*/ 809 h 821"/>
                <a:gd name="T4" fmla="*/ 769 w 1988"/>
                <a:gd name="T5" fmla="*/ 792 h 821"/>
                <a:gd name="T6" fmla="*/ 679 w 1988"/>
                <a:gd name="T7" fmla="*/ 766 h 821"/>
                <a:gd name="T8" fmla="*/ 596 w 1988"/>
                <a:gd name="T9" fmla="*/ 737 h 821"/>
                <a:gd name="T10" fmla="*/ 491 w 1988"/>
                <a:gd name="T11" fmla="*/ 688 h 821"/>
                <a:gd name="T12" fmla="*/ 394 w 1988"/>
                <a:gd name="T13" fmla="*/ 633 h 821"/>
                <a:gd name="T14" fmla="*/ 328 w 1988"/>
                <a:gd name="T15" fmla="*/ 587 h 821"/>
                <a:gd name="T16" fmla="*/ 268 w 1988"/>
                <a:gd name="T17" fmla="*/ 538 h 821"/>
                <a:gd name="T18" fmla="*/ 195 w 1988"/>
                <a:gd name="T19" fmla="*/ 472 h 821"/>
                <a:gd name="T20" fmla="*/ 133 w 1988"/>
                <a:gd name="T21" fmla="*/ 405 h 821"/>
                <a:gd name="T22" fmla="*/ 82 w 1988"/>
                <a:gd name="T23" fmla="*/ 338 h 821"/>
                <a:gd name="T24" fmla="*/ 44 w 1988"/>
                <a:gd name="T25" fmla="*/ 274 h 821"/>
                <a:gd name="T26" fmla="*/ 17 w 1988"/>
                <a:gd name="T27" fmla="*/ 215 h 821"/>
                <a:gd name="T28" fmla="*/ 4 w 1988"/>
                <a:gd name="T29" fmla="*/ 174 h 821"/>
                <a:gd name="T30" fmla="*/ 0 w 1988"/>
                <a:gd name="T31" fmla="*/ 138 h 821"/>
                <a:gd name="T32" fmla="*/ 3 w 1988"/>
                <a:gd name="T33" fmla="*/ 108 h 821"/>
                <a:gd name="T34" fmla="*/ 14 w 1988"/>
                <a:gd name="T35" fmla="*/ 83 h 821"/>
                <a:gd name="T36" fmla="*/ 33 w 1988"/>
                <a:gd name="T37" fmla="*/ 64 h 821"/>
                <a:gd name="T38" fmla="*/ 70 w 1988"/>
                <a:gd name="T39" fmla="*/ 49 h 821"/>
                <a:gd name="T40" fmla="*/ 125 w 1988"/>
                <a:gd name="T41" fmla="*/ 43 h 821"/>
                <a:gd name="T42" fmla="*/ 192 w 1988"/>
                <a:gd name="T43" fmla="*/ 43 h 821"/>
                <a:gd name="T44" fmla="*/ 359 w 1988"/>
                <a:gd name="T45" fmla="*/ 58 h 821"/>
                <a:gd name="T46" fmla="*/ 625 w 1988"/>
                <a:gd name="T47" fmla="*/ 93 h 821"/>
                <a:gd name="T48" fmla="*/ 802 w 1988"/>
                <a:gd name="T49" fmla="*/ 111 h 821"/>
                <a:gd name="T50" fmla="*/ 908 w 1988"/>
                <a:gd name="T51" fmla="*/ 116 h 821"/>
                <a:gd name="T52" fmla="*/ 1016 w 1988"/>
                <a:gd name="T53" fmla="*/ 116 h 821"/>
                <a:gd name="T54" fmla="*/ 1169 w 1988"/>
                <a:gd name="T55" fmla="*/ 105 h 821"/>
                <a:gd name="T56" fmla="*/ 1366 w 1988"/>
                <a:gd name="T57" fmla="*/ 76 h 821"/>
                <a:gd name="T58" fmla="*/ 1660 w 1988"/>
                <a:gd name="T59" fmla="*/ 25 h 821"/>
                <a:gd name="T60" fmla="*/ 1785 w 1988"/>
                <a:gd name="T61" fmla="*/ 7 h 821"/>
                <a:gd name="T62" fmla="*/ 1884 w 1988"/>
                <a:gd name="T63" fmla="*/ 0 h 821"/>
                <a:gd name="T64" fmla="*/ 1940 w 1988"/>
                <a:gd name="T65" fmla="*/ 6 h 821"/>
                <a:gd name="T66" fmla="*/ 1965 w 1988"/>
                <a:gd name="T67" fmla="*/ 16 h 821"/>
                <a:gd name="T68" fmla="*/ 1976 w 1988"/>
                <a:gd name="T69" fmla="*/ 25 h 821"/>
                <a:gd name="T70" fmla="*/ 1983 w 1988"/>
                <a:gd name="T71" fmla="*/ 41 h 821"/>
                <a:gd name="T72" fmla="*/ 1988 w 1988"/>
                <a:gd name="T73" fmla="*/ 75 h 821"/>
                <a:gd name="T74" fmla="*/ 1980 w 1988"/>
                <a:gd name="T75" fmla="*/ 145 h 821"/>
                <a:gd name="T76" fmla="*/ 1967 w 1988"/>
                <a:gd name="T77" fmla="*/ 202 h 821"/>
                <a:gd name="T78" fmla="*/ 1931 w 1988"/>
                <a:gd name="T79" fmla="*/ 302 h 821"/>
                <a:gd name="T80" fmla="*/ 1885 w 1988"/>
                <a:gd name="T81" fmla="*/ 390 h 821"/>
                <a:gd name="T82" fmla="*/ 1836 w 1988"/>
                <a:gd name="T83" fmla="*/ 463 h 821"/>
                <a:gd name="T84" fmla="*/ 1776 w 1988"/>
                <a:gd name="T85" fmla="*/ 534 h 821"/>
                <a:gd name="T86" fmla="*/ 1706 w 1988"/>
                <a:gd name="T87" fmla="*/ 601 h 821"/>
                <a:gd name="T88" fmla="*/ 1644 w 1988"/>
                <a:gd name="T89" fmla="*/ 648 h 821"/>
                <a:gd name="T90" fmla="*/ 1574 w 1988"/>
                <a:gd name="T91" fmla="*/ 693 h 821"/>
                <a:gd name="T92" fmla="*/ 1497 w 1988"/>
                <a:gd name="T93" fmla="*/ 730 h 821"/>
                <a:gd name="T94" fmla="*/ 1411 w 1988"/>
                <a:gd name="T95" fmla="*/ 763 h 821"/>
                <a:gd name="T96" fmla="*/ 1317 w 1988"/>
                <a:gd name="T97" fmla="*/ 789 h 821"/>
                <a:gd name="T98" fmla="*/ 1215 w 1988"/>
                <a:gd name="T99" fmla="*/ 808 h 821"/>
                <a:gd name="T100" fmla="*/ 1102 w 1988"/>
                <a:gd name="T101" fmla="*/ 819 h 82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988"/>
                <a:gd name="T154" fmla="*/ 0 h 821"/>
                <a:gd name="T155" fmla="*/ 1988 w 1988"/>
                <a:gd name="T156" fmla="*/ 821 h 82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988" h="821">
                  <a:moveTo>
                    <a:pt x="1023" y="821"/>
                  </a:moveTo>
                  <a:lnTo>
                    <a:pt x="990" y="820"/>
                  </a:lnTo>
                  <a:lnTo>
                    <a:pt x="957" y="818"/>
                  </a:lnTo>
                  <a:lnTo>
                    <a:pt x="925" y="816"/>
                  </a:lnTo>
                  <a:lnTo>
                    <a:pt x="892" y="813"/>
                  </a:lnTo>
                  <a:lnTo>
                    <a:pt x="860" y="809"/>
                  </a:lnTo>
                  <a:lnTo>
                    <a:pt x="830" y="804"/>
                  </a:lnTo>
                  <a:lnTo>
                    <a:pt x="799" y="798"/>
                  </a:lnTo>
                  <a:lnTo>
                    <a:pt x="769" y="792"/>
                  </a:lnTo>
                  <a:lnTo>
                    <a:pt x="739" y="784"/>
                  </a:lnTo>
                  <a:lnTo>
                    <a:pt x="709" y="776"/>
                  </a:lnTo>
                  <a:lnTo>
                    <a:pt x="679" y="766"/>
                  </a:lnTo>
                  <a:lnTo>
                    <a:pt x="651" y="757"/>
                  </a:lnTo>
                  <a:lnTo>
                    <a:pt x="623" y="747"/>
                  </a:lnTo>
                  <a:lnTo>
                    <a:pt x="596" y="737"/>
                  </a:lnTo>
                  <a:lnTo>
                    <a:pt x="569" y="725"/>
                  </a:lnTo>
                  <a:lnTo>
                    <a:pt x="542" y="713"/>
                  </a:lnTo>
                  <a:lnTo>
                    <a:pt x="491" y="688"/>
                  </a:lnTo>
                  <a:lnTo>
                    <a:pt x="466" y="675"/>
                  </a:lnTo>
                  <a:lnTo>
                    <a:pt x="442" y="661"/>
                  </a:lnTo>
                  <a:lnTo>
                    <a:pt x="394" y="633"/>
                  </a:lnTo>
                  <a:lnTo>
                    <a:pt x="372" y="617"/>
                  </a:lnTo>
                  <a:lnTo>
                    <a:pt x="350" y="601"/>
                  </a:lnTo>
                  <a:lnTo>
                    <a:pt x="328" y="587"/>
                  </a:lnTo>
                  <a:lnTo>
                    <a:pt x="308" y="571"/>
                  </a:lnTo>
                  <a:lnTo>
                    <a:pt x="287" y="554"/>
                  </a:lnTo>
                  <a:lnTo>
                    <a:pt x="268" y="538"/>
                  </a:lnTo>
                  <a:lnTo>
                    <a:pt x="230" y="506"/>
                  </a:lnTo>
                  <a:lnTo>
                    <a:pt x="212" y="489"/>
                  </a:lnTo>
                  <a:lnTo>
                    <a:pt x="195" y="472"/>
                  </a:lnTo>
                  <a:lnTo>
                    <a:pt x="179" y="455"/>
                  </a:lnTo>
                  <a:lnTo>
                    <a:pt x="163" y="439"/>
                  </a:lnTo>
                  <a:lnTo>
                    <a:pt x="133" y="405"/>
                  </a:lnTo>
                  <a:lnTo>
                    <a:pt x="119" y="388"/>
                  </a:lnTo>
                  <a:lnTo>
                    <a:pt x="106" y="371"/>
                  </a:lnTo>
                  <a:lnTo>
                    <a:pt x="82" y="338"/>
                  </a:lnTo>
                  <a:lnTo>
                    <a:pt x="71" y="323"/>
                  </a:lnTo>
                  <a:lnTo>
                    <a:pt x="61" y="305"/>
                  </a:lnTo>
                  <a:lnTo>
                    <a:pt x="44" y="274"/>
                  </a:lnTo>
                  <a:lnTo>
                    <a:pt x="36" y="259"/>
                  </a:lnTo>
                  <a:lnTo>
                    <a:pt x="29" y="244"/>
                  </a:lnTo>
                  <a:lnTo>
                    <a:pt x="17" y="215"/>
                  </a:lnTo>
                  <a:lnTo>
                    <a:pt x="12" y="201"/>
                  </a:lnTo>
                  <a:lnTo>
                    <a:pt x="8" y="187"/>
                  </a:lnTo>
                  <a:lnTo>
                    <a:pt x="4" y="174"/>
                  </a:lnTo>
                  <a:lnTo>
                    <a:pt x="3" y="162"/>
                  </a:lnTo>
                  <a:lnTo>
                    <a:pt x="1" y="150"/>
                  </a:lnTo>
                  <a:lnTo>
                    <a:pt x="0" y="138"/>
                  </a:lnTo>
                  <a:lnTo>
                    <a:pt x="0" y="127"/>
                  </a:lnTo>
                  <a:lnTo>
                    <a:pt x="1" y="118"/>
                  </a:lnTo>
                  <a:lnTo>
                    <a:pt x="3" y="108"/>
                  </a:lnTo>
                  <a:lnTo>
                    <a:pt x="6" y="98"/>
                  </a:lnTo>
                  <a:lnTo>
                    <a:pt x="9" y="90"/>
                  </a:lnTo>
                  <a:lnTo>
                    <a:pt x="14" y="83"/>
                  </a:lnTo>
                  <a:lnTo>
                    <a:pt x="19" y="77"/>
                  </a:lnTo>
                  <a:lnTo>
                    <a:pt x="25" y="70"/>
                  </a:lnTo>
                  <a:lnTo>
                    <a:pt x="33" y="64"/>
                  </a:lnTo>
                  <a:lnTo>
                    <a:pt x="40" y="60"/>
                  </a:lnTo>
                  <a:lnTo>
                    <a:pt x="55" y="54"/>
                  </a:lnTo>
                  <a:lnTo>
                    <a:pt x="70" y="49"/>
                  </a:lnTo>
                  <a:lnTo>
                    <a:pt x="87" y="47"/>
                  </a:lnTo>
                  <a:lnTo>
                    <a:pt x="104" y="45"/>
                  </a:lnTo>
                  <a:lnTo>
                    <a:pt x="125" y="43"/>
                  </a:lnTo>
                  <a:lnTo>
                    <a:pt x="145" y="41"/>
                  </a:lnTo>
                  <a:lnTo>
                    <a:pt x="169" y="43"/>
                  </a:lnTo>
                  <a:lnTo>
                    <a:pt x="192" y="43"/>
                  </a:lnTo>
                  <a:lnTo>
                    <a:pt x="243" y="46"/>
                  </a:lnTo>
                  <a:lnTo>
                    <a:pt x="299" y="52"/>
                  </a:lnTo>
                  <a:lnTo>
                    <a:pt x="359" y="58"/>
                  </a:lnTo>
                  <a:lnTo>
                    <a:pt x="422" y="66"/>
                  </a:lnTo>
                  <a:lnTo>
                    <a:pt x="555" y="85"/>
                  </a:lnTo>
                  <a:lnTo>
                    <a:pt x="625" y="93"/>
                  </a:lnTo>
                  <a:lnTo>
                    <a:pt x="696" y="102"/>
                  </a:lnTo>
                  <a:lnTo>
                    <a:pt x="768" y="108"/>
                  </a:lnTo>
                  <a:lnTo>
                    <a:pt x="802" y="111"/>
                  </a:lnTo>
                  <a:lnTo>
                    <a:pt x="838" y="113"/>
                  </a:lnTo>
                  <a:lnTo>
                    <a:pt x="873" y="116"/>
                  </a:lnTo>
                  <a:lnTo>
                    <a:pt x="908" y="116"/>
                  </a:lnTo>
                  <a:lnTo>
                    <a:pt x="943" y="117"/>
                  </a:lnTo>
                  <a:lnTo>
                    <a:pt x="978" y="117"/>
                  </a:lnTo>
                  <a:lnTo>
                    <a:pt x="1016" y="116"/>
                  </a:lnTo>
                  <a:lnTo>
                    <a:pt x="1052" y="114"/>
                  </a:lnTo>
                  <a:lnTo>
                    <a:pt x="1130" y="107"/>
                  </a:lnTo>
                  <a:lnTo>
                    <a:pt x="1169" y="105"/>
                  </a:lnTo>
                  <a:lnTo>
                    <a:pt x="1207" y="99"/>
                  </a:lnTo>
                  <a:lnTo>
                    <a:pt x="1286" y="88"/>
                  </a:lnTo>
                  <a:lnTo>
                    <a:pt x="1366" y="76"/>
                  </a:lnTo>
                  <a:lnTo>
                    <a:pt x="1443" y="63"/>
                  </a:lnTo>
                  <a:lnTo>
                    <a:pt x="1590" y="37"/>
                  </a:lnTo>
                  <a:lnTo>
                    <a:pt x="1660" y="25"/>
                  </a:lnTo>
                  <a:lnTo>
                    <a:pt x="1694" y="20"/>
                  </a:lnTo>
                  <a:lnTo>
                    <a:pt x="1725" y="15"/>
                  </a:lnTo>
                  <a:lnTo>
                    <a:pt x="1785" y="7"/>
                  </a:lnTo>
                  <a:lnTo>
                    <a:pt x="1837" y="2"/>
                  </a:lnTo>
                  <a:lnTo>
                    <a:pt x="1863" y="0"/>
                  </a:lnTo>
                  <a:lnTo>
                    <a:pt x="1884" y="0"/>
                  </a:lnTo>
                  <a:lnTo>
                    <a:pt x="1905" y="0"/>
                  </a:lnTo>
                  <a:lnTo>
                    <a:pt x="1923" y="4"/>
                  </a:lnTo>
                  <a:lnTo>
                    <a:pt x="1940" y="6"/>
                  </a:lnTo>
                  <a:lnTo>
                    <a:pt x="1953" y="10"/>
                  </a:lnTo>
                  <a:lnTo>
                    <a:pt x="1959" y="13"/>
                  </a:lnTo>
                  <a:lnTo>
                    <a:pt x="1965" y="16"/>
                  </a:lnTo>
                  <a:lnTo>
                    <a:pt x="1970" y="19"/>
                  </a:lnTo>
                  <a:lnTo>
                    <a:pt x="1975" y="22"/>
                  </a:lnTo>
                  <a:lnTo>
                    <a:pt x="1976" y="25"/>
                  </a:lnTo>
                  <a:lnTo>
                    <a:pt x="1980" y="30"/>
                  </a:lnTo>
                  <a:lnTo>
                    <a:pt x="1982" y="35"/>
                  </a:lnTo>
                  <a:lnTo>
                    <a:pt x="1983" y="41"/>
                  </a:lnTo>
                  <a:lnTo>
                    <a:pt x="1984" y="49"/>
                  </a:lnTo>
                  <a:lnTo>
                    <a:pt x="1986" y="57"/>
                  </a:lnTo>
                  <a:lnTo>
                    <a:pt x="1988" y="75"/>
                  </a:lnTo>
                  <a:lnTo>
                    <a:pt x="1986" y="94"/>
                  </a:lnTo>
                  <a:lnTo>
                    <a:pt x="1984" y="119"/>
                  </a:lnTo>
                  <a:lnTo>
                    <a:pt x="1980" y="145"/>
                  </a:lnTo>
                  <a:lnTo>
                    <a:pt x="1975" y="172"/>
                  </a:lnTo>
                  <a:lnTo>
                    <a:pt x="1971" y="188"/>
                  </a:lnTo>
                  <a:lnTo>
                    <a:pt x="1967" y="202"/>
                  </a:lnTo>
                  <a:lnTo>
                    <a:pt x="1956" y="234"/>
                  </a:lnTo>
                  <a:lnTo>
                    <a:pt x="1945" y="267"/>
                  </a:lnTo>
                  <a:lnTo>
                    <a:pt x="1931" y="302"/>
                  </a:lnTo>
                  <a:lnTo>
                    <a:pt x="1914" y="336"/>
                  </a:lnTo>
                  <a:lnTo>
                    <a:pt x="1895" y="373"/>
                  </a:lnTo>
                  <a:lnTo>
                    <a:pt x="1885" y="390"/>
                  </a:lnTo>
                  <a:lnTo>
                    <a:pt x="1875" y="409"/>
                  </a:lnTo>
                  <a:lnTo>
                    <a:pt x="1849" y="444"/>
                  </a:lnTo>
                  <a:lnTo>
                    <a:pt x="1836" y="463"/>
                  </a:lnTo>
                  <a:lnTo>
                    <a:pt x="1822" y="480"/>
                  </a:lnTo>
                  <a:lnTo>
                    <a:pt x="1792" y="517"/>
                  </a:lnTo>
                  <a:lnTo>
                    <a:pt x="1776" y="534"/>
                  </a:lnTo>
                  <a:lnTo>
                    <a:pt x="1761" y="552"/>
                  </a:lnTo>
                  <a:lnTo>
                    <a:pt x="1724" y="584"/>
                  </a:lnTo>
                  <a:lnTo>
                    <a:pt x="1706" y="601"/>
                  </a:lnTo>
                  <a:lnTo>
                    <a:pt x="1686" y="618"/>
                  </a:lnTo>
                  <a:lnTo>
                    <a:pt x="1666" y="633"/>
                  </a:lnTo>
                  <a:lnTo>
                    <a:pt x="1644" y="648"/>
                  </a:lnTo>
                  <a:lnTo>
                    <a:pt x="1621" y="664"/>
                  </a:lnTo>
                  <a:lnTo>
                    <a:pt x="1597" y="678"/>
                  </a:lnTo>
                  <a:lnTo>
                    <a:pt x="1574" y="693"/>
                  </a:lnTo>
                  <a:lnTo>
                    <a:pt x="1548" y="705"/>
                  </a:lnTo>
                  <a:lnTo>
                    <a:pt x="1523" y="718"/>
                  </a:lnTo>
                  <a:lnTo>
                    <a:pt x="1497" y="730"/>
                  </a:lnTo>
                  <a:lnTo>
                    <a:pt x="1469" y="742"/>
                  </a:lnTo>
                  <a:lnTo>
                    <a:pt x="1441" y="753"/>
                  </a:lnTo>
                  <a:lnTo>
                    <a:pt x="1411" y="763"/>
                  </a:lnTo>
                  <a:lnTo>
                    <a:pt x="1381" y="773"/>
                  </a:lnTo>
                  <a:lnTo>
                    <a:pt x="1349" y="781"/>
                  </a:lnTo>
                  <a:lnTo>
                    <a:pt x="1317" y="789"/>
                  </a:lnTo>
                  <a:lnTo>
                    <a:pt x="1285" y="797"/>
                  </a:lnTo>
                  <a:lnTo>
                    <a:pt x="1249" y="803"/>
                  </a:lnTo>
                  <a:lnTo>
                    <a:pt x="1215" y="808"/>
                  </a:lnTo>
                  <a:lnTo>
                    <a:pt x="1178" y="813"/>
                  </a:lnTo>
                  <a:lnTo>
                    <a:pt x="1142" y="816"/>
                  </a:lnTo>
                  <a:lnTo>
                    <a:pt x="1102" y="819"/>
                  </a:lnTo>
                  <a:lnTo>
                    <a:pt x="1065" y="820"/>
                  </a:lnTo>
                  <a:lnTo>
                    <a:pt x="1023" y="821"/>
                  </a:lnTo>
                  <a:close/>
                </a:path>
              </a:pathLst>
            </a:custGeom>
            <a:solidFill>
              <a:srgbClr val="8E2029"/>
            </a:solidFill>
            <a:ln w="9525">
              <a:noFill/>
              <a:round/>
              <a:headEnd/>
              <a:tailEnd/>
            </a:ln>
          </p:spPr>
          <p:txBody>
            <a:bodyPr/>
            <a:lstStyle/>
            <a:p>
              <a:endParaRPr lang="ru-RU"/>
            </a:p>
          </p:txBody>
        </p:sp>
        <p:sp>
          <p:nvSpPr>
            <p:cNvPr id="23463" name="Freeform 2336"/>
            <p:cNvSpPr>
              <a:spLocks/>
            </p:cNvSpPr>
            <p:nvPr/>
          </p:nvSpPr>
          <p:spPr bwMode="auto">
            <a:xfrm>
              <a:off x="1962" y="2492"/>
              <a:ext cx="1874" cy="775"/>
            </a:xfrm>
            <a:custGeom>
              <a:avLst/>
              <a:gdLst>
                <a:gd name="T0" fmla="*/ 902 w 1874"/>
                <a:gd name="T1" fmla="*/ 774 h 775"/>
                <a:gd name="T2" fmla="*/ 810 w 1874"/>
                <a:gd name="T3" fmla="*/ 764 h 775"/>
                <a:gd name="T4" fmla="*/ 723 w 1874"/>
                <a:gd name="T5" fmla="*/ 747 h 775"/>
                <a:gd name="T6" fmla="*/ 639 w 1874"/>
                <a:gd name="T7" fmla="*/ 725 h 775"/>
                <a:gd name="T8" fmla="*/ 560 w 1874"/>
                <a:gd name="T9" fmla="*/ 695 h 775"/>
                <a:gd name="T10" fmla="*/ 486 w 1874"/>
                <a:gd name="T11" fmla="*/ 662 h 775"/>
                <a:gd name="T12" fmla="*/ 393 w 1874"/>
                <a:gd name="T13" fmla="*/ 612 h 775"/>
                <a:gd name="T14" fmla="*/ 288 w 1874"/>
                <a:gd name="T15" fmla="*/ 539 h 775"/>
                <a:gd name="T16" fmla="*/ 233 w 1874"/>
                <a:gd name="T17" fmla="*/ 494 h 775"/>
                <a:gd name="T18" fmla="*/ 154 w 1874"/>
                <a:gd name="T19" fmla="*/ 415 h 775"/>
                <a:gd name="T20" fmla="*/ 77 w 1874"/>
                <a:gd name="T21" fmla="*/ 320 h 775"/>
                <a:gd name="T22" fmla="*/ 41 w 1874"/>
                <a:gd name="T23" fmla="*/ 258 h 775"/>
                <a:gd name="T24" fmla="*/ 16 w 1874"/>
                <a:gd name="T25" fmla="*/ 203 h 775"/>
                <a:gd name="T26" fmla="*/ 2 w 1874"/>
                <a:gd name="T27" fmla="*/ 153 h 775"/>
                <a:gd name="T28" fmla="*/ 0 w 1874"/>
                <a:gd name="T29" fmla="*/ 121 h 775"/>
                <a:gd name="T30" fmla="*/ 7 w 1874"/>
                <a:gd name="T31" fmla="*/ 93 h 775"/>
                <a:gd name="T32" fmla="*/ 19 w 1874"/>
                <a:gd name="T33" fmla="*/ 72 h 775"/>
                <a:gd name="T34" fmla="*/ 39 w 1874"/>
                <a:gd name="T35" fmla="*/ 57 h 775"/>
                <a:gd name="T36" fmla="*/ 82 w 1874"/>
                <a:gd name="T37" fmla="*/ 44 h 775"/>
                <a:gd name="T38" fmla="*/ 137 w 1874"/>
                <a:gd name="T39" fmla="*/ 39 h 775"/>
                <a:gd name="T40" fmla="*/ 206 w 1874"/>
                <a:gd name="T41" fmla="*/ 40 h 775"/>
                <a:gd name="T42" fmla="*/ 340 w 1874"/>
                <a:gd name="T43" fmla="*/ 53 h 775"/>
                <a:gd name="T44" fmla="*/ 589 w 1874"/>
                <a:gd name="T45" fmla="*/ 82 h 775"/>
                <a:gd name="T46" fmla="*/ 790 w 1874"/>
                <a:gd name="T47" fmla="*/ 101 h 775"/>
                <a:gd name="T48" fmla="*/ 890 w 1874"/>
                <a:gd name="T49" fmla="*/ 104 h 775"/>
                <a:gd name="T50" fmla="*/ 1029 w 1874"/>
                <a:gd name="T51" fmla="*/ 99 h 775"/>
                <a:gd name="T52" fmla="*/ 1139 w 1874"/>
                <a:gd name="T53" fmla="*/ 87 h 775"/>
                <a:gd name="T54" fmla="*/ 1288 w 1874"/>
                <a:gd name="T55" fmla="*/ 67 h 775"/>
                <a:gd name="T56" fmla="*/ 1566 w 1874"/>
                <a:gd name="T57" fmla="*/ 21 h 775"/>
                <a:gd name="T58" fmla="*/ 1656 w 1874"/>
                <a:gd name="T59" fmla="*/ 8 h 775"/>
                <a:gd name="T60" fmla="*/ 1733 w 1874"/>
                <a:gd name="T61" fmla="*/ 2 h 775"/>
                <a:gd name="T62" fmla="*/ 1797 w 1874"/>
                <a:gd name="T63" fmla="*/ 1 h 775"/>
                <a:gd name="T64" fmla="*/ 1842 w 1874"/>
                <a:gd name="T65" fmla="*/ 9 h 775"/>
                <a:gd name="T66" fmla="*/ 1865 w 1874"/>
                <a:gd name="T67" fmla="*/ 24 h 775"/>
                <a:gd name="T68" fmla="*/ 1871 w 1874"/>
                <a:gd name="T69" fmla="*/ 39 h 775"/>
                <a:gd name="T70" fmla="*/ 1874 w 1874"/>
                <a:gd name="T71" fmla="*/ 71 h 775"/>
                <a:gd name="T72" fmla="*/ 1869 w 1874"/>
                <a:gd name="T73" fmla="*/ 125 h 775"/>
                <a:gd name="T74" fmla="*/ 1854 w 1874"/>
                <a:gd name="T75" fmla="*/ 193 h 775"/>
                <a:gd name="T76" fmla="*/ 1820 w 1874"/>
                <a:gd name="T77" fmla="*/ 285 h 775"/>
                <a:gd name="T78" fmla="*/ 1795 w 1874"/>
                <a:gd name="T79" fmla="*/ 334 h 775"/>
                <a:gd name="T80" fmla="*/ 1765 w 1874"/>
                <a:gd name="T81" fmla="*/ 387 h 775"/>
                <a:gd name="T82" fmla="*/ 1730 w 1874"/>
                <a:gd name="T83" fmla="*/ 437 h 775"/>
                <a:gd name="T84" fmla="*/ 1689 w 1874"/>
                <a:gd name="T85" fmla="*/ 488 h 775"/>
                <a:gd name="T86" fmla="*/ 1642 w 1874"/>
                <a:gd name="T87" fmla="*/ 537 h 775"/>
                <a:gd name="T88" fmla="*/ 1568 w 1874"/>
                <a:gd name="T89" fmla="*/ 599 h 775"/>
                <a:gd name="T90" fmla="*/ 1505 w 1874"/>
                <a:gd name="T91" fmla="*/ 640 h 775"/>
                <a:gd name="T92" fmla="*/ 1435 w 1874"/>
                <a:gd name="T93" fmla="*/ 678 h 775"/>
                <a:gd name="T94" fmla="*/ 1356 w 1874"/>
                <a:gd name="T95" fmla="*/ 712 h 775"/>
                <a:gd name="T96" fmla="*/ 1272 w 1874"/>
                <a:gd name="T97" fmla="*/ 738 h 775"/>
                <a:gd name="T98" fmla="*/ 1176 w 1874"/>
                <a:gd name="T99" fmla="*/ 759 h 775"/>
                <a:gd name="T100" fmla="*/ 1075 w 1874"/>
                <a:gd name="T101" fmla="*/ 772 h 775"/>
                <a:gd name="T102" fmla="*/ 963 w 1874"/>
                <a:gd name="T103" fmla="*/ 775 h 77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874"/>
                <a:gd name="T157" fmla="*/ 0 h 775"/>
                <a:gd name="T158" fmla="*/ 1874 w 1874"/>
                <a:gd name="T159" fmla="*/ 775 h 775"/>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874" h="775">
                  <a:moveTo>
                    <a:pt x="963" y="775"/>
                  </a:moveTo>
                  <a:lnTo>
                    <a:pt x="932" y="775"/>
                  </a:lnTo>
                  <a:lnTo>
                    <a:pt x="902" y="774"/>
                  </a:lnTo>
                  <a:lnTo>
                    <a:pt x="870" y="771"/>
                  </a:lnTo>
                  <a:lnTo>
                    <a:pt x="840" y="767"/>
                  </a:lnTo>
                  <a:lnTo>
                    <a:pt x="810" y="764"/>
                  </a:lnTo>
                  <a:lnTo>
                    <a:pt x="780" y="760"/>
                  </a:lnTo>
                  <a:lnTo>
                    <a:pt x="752" y="754"/>
                  </a:lnTo>
                  <a:lnTo>
                    <a:pt x="723" y="747"/>
                  </a:lnTo>
                  <a:lnTo>
                    <a:pt x="694" y="741"/>
                  </a:lnTo>
                  <a:lnTo>
                    <a:pt x="667" y="733"/>
                  </a:lnTo>
                  <a:lnTo>
                    <a:pt x="639" y="725"/>
                  </a:lnTo>
                  <a:lnTo>
                    <a:pt x="612" y="715"/>
                  </a:lnTo>
                  <a:lnTo>
                    <a:pt x="587" y="706"/>
                  </a:lnTo>
                  <a:lnTo>
                    <a:pt x="560" y="695"/>
                  </a:lnTo>
                  <a:lnTo>
                    <a:pt x="534" y="686"/>
                  </a:lnTo>
                  <a:lnTo>
                    <a:pt x="510" y="674"/>
                  </a:lnTo>
                  <a:lnTo>
                    <a:pt x="486" y="662"/>
                  </a:lnTo>
                  <a:lnTo>
                    <a:pt x="462" y="650"/>
                  </a:lnTo>
                  <a:lnTo>
                    <a:pt x="415" y="625"/>
                  </a:lnTo>
                  <a:lnTo>
                    <a:pt x="393" y="612"/>
                  </a:lnTo>
                  <a:lnTo>
                    <a:pt x="370" y="598"/>
                  </a:lnTo>
                  <a:lnTo>
                    <a:pt x="329" y="569"/>
                  </a:lnTo>
                  <a:lnTo>
                    <a:pt x="288" y="539"/>
                  </a:lnTo>
                  <a:lnTo>
                    <a:pt x="269" y="524"/>
                  </a:lnTo>
                  <a:lnTo>
                    <a:pt x="252" y="509"/>
                  </a:lnTo>
                  <a:lnTo>
                    <a:pt x="233" y="494"/>
                  </a:lnTo>
                  <a:lnTo>
                    <a:pt x="216" y="478"/>
                  </a:lnTo>
                  <a:lnTo>
                    <a:pt x="184" y="446"/>
                  </a:lnTo>
                  <a:lnTo>
                    <a:pt x="154" y="415"/>
                  </a:lnTo>
                  <a:lnTo>
                    <a:pt x="125" y="382"/>
                  </a:lnTo>
                  <a:lnTo>
                    <a:pt x="100" y="350"/>
                  </a:lnTo>
                  <a:lnTo>
                    <a:pt x="77" y="320"/>
                  </a:lnTo>
                  <a:lnTo>
                    <a:pt x="66" y="305"/>
                  </a:lnTo>
                  <a:lnTo>
                    <a:pt x="57" y="288"/>
                  </a:lnTo>
                  <a:lnTo>
                    <a:pt x="41" y="258"/>
                  </a:lnTo>
                  <a:lnTo>
                    <a:pt x="27" y="230"/>
                  </a:lnTo>
                  <a:lnTo>
                    <a:pt x="20" y="216"/>
                  </a:lnTo>
                  <a:lnTo>
                    <a:pt x="16" y="203"/>
                  </a:lnTo>
                  <a:lnTo>
                    <a:pt x="8" y="177"/>
                  </a:lnTo>
                  <a:lnTo>
                    <a:pt x="5" y="166"/>
                  </a:lnTo>
                  <a:lnTo>
                    <a:pt x="2" y="153"/>
                  </a:lnTo>
                  <a:lnTo>
                    <a:pt x="1" y="142"/>
                  </a:lnTo>
                  <a:lnTo>
                    <a:pt x="0" y="131"/>
                  </a:lnTo>
                  <a:lnTo>
                    <a:pt x="0" y="121"/>
                  </a:lnTo>
                  <a:lnTo>
                    <a:pt x="1" y="110"/>
                  </a:lnTo>
                  <a:lnTo>
                    <a:pt x="3" y="102"/>
                  </a:lnTo>
                  <a:lnTo>
                    <a:pt x="7" y="93"/>
                  </a:lnTo>
                  <a:lnTo>
                    <a:pt x="9" y="85"/>
                  </a:lnTo>
                  <a:lnTo>
                    <a:pt x="14" y="78"/>
                  </a:lnTo>
                  <a:lnTo>
                    <a:pt x="19" y="72"/>
                  </a:lnTo>
                  <a:lnTo>
                    <a:pt x="25" y="66"/>
                  </a:lnTo>
                  <a:lnTo>
                    <a:pt x="32" y="61"/>
                  </a:lnTo>
                  <a:lnTo>
                    <a:pt x="39" y="57"/>
                  </a:lnTo>
                  <a:lnTo>
                    <a:pt x="52" y="52"/>
                  </a:lnTo>
                  <a:lnTo>
                    <a:pt x="66" y="47"/>
                  </a:lnTo>
                  <a:lnTo>
                    <a:pt x="82" y="44"/>
                  </a:lnTo>
                  <a:lnTo>
                    <a:pt x="99" y="42"/>
                  </a:lnTo>
                  <a:lnTo>
                    <a:pt x="116" y="40"/>
                  </a:lnTo>
                  <a:lnTo>
                    <a:pt x="137" y="39"/>
                  </a:lnTo>
                  <a:lnTo>
                    <a:pt x="159" y="39"/>
                  </a:lnTo>
                  <a:lnTo>
                    <a:pt x="182" y="39"/>
                  </a:lnTo>
                  <a:lnTo>
                    <a:pt x="206" y="40"/>
                  </a:lnTo>
                  <a:lnTo>
                    <a:pt x="231" y="42"/>
                  </a:lnTo>
                  <a:lnTo>
                    <a:pt x="283" y="47"/>
                  </a:lnTo>
                  <a:lnTo>
                    <a:pt x="340" y="53"/>
                  </a:lnTo>
                  <a:lnTo>
                    <a:pt x="398" y="59"/>
                  </a:lnTo>
                  <a:lnTo>
                    <a:pt x="524" y="77"/>
                  </a:lnTo>
                  <a:lnTo>
                    <a:pt x="589" y="82"/>
                  </a:lnTo>
                  <a:lnTo>
                    <a:pt x="655" y="90"/>
                  </a:lnTo>
                  <a:lnTo>
                    <a:pt x="723" y="97"/>
                  </a:lnTo>
                  <a:lnTo>
                    <a:pt x="790" y="101"/>
                  </a:lnTo>
                  <a:lnTo>
                    <a:pt x="823" y="102"/>
                  </a:lnTo>
                  <a:lnTo>
                    <a:pt x="856" y="104"/>
                  </a:lnTo>
                  <a:lnTo>
                    <a:pt x="890" y="104"/>
                  </a:lnTo>
                  <a:lnTo>
                    <a:pt x="922" y="104"/>
                  </a:lnTo>
                  <a:lnTo>
                    <a:pt x="992" y="100"/>
                  </a:lnTo>
                  <a:lnTo>
                    <a:pt x="1029" y="99"/>
                  </a:lnTo>
                  <a:lnTo>
                    <a:pt x="1065" y="96"/>
                  </a:lnTo>
                  <a:lnTo>
                    <a:pt x="1102" y="93"/>
                  </a:lnTo>
                  <a:lnTo>
                    <a:pt x="1139" y="87"/>
                  </a:lnTo>
                  <a:lnTo>
                    <a:pt x="1175" y="83"/>
                  </a:lnTo>
                  <a:lnTo>
                    <a:pt x="1213" y="78"/>
                  </a:lnTo>
                  <a:lnTo>
                    <a:pt x="1288" y="67"/>
                  </a:lnTo>
                  <a:lnTo>
                    <a:pt x="1360" y="54"/>
                  </a:lnTo>
                  <a:lnTo>
                    <a:pt x="1501" y="32"/>
                  </a:lnTo>
                  <a:lnTo>
                    <a:pt x="1566" y="21"/>
                  </a:lnTo>
                  <a:lnTo>
                    <a:pt x="1596" y="15"/>
                  </a:lnTo>
                  <a:lnTo>
                    <a:pt x="1626" y="13"/>
                  </a:lnTo>
                  <a:lnTo>
                    <a:pt x="1656" y="8"/>
                  </a:lnTo>
                  <a:lnTo>
                    <a:pt x="1683" y="5"/>
                  </a:lnTo>
                  <a:lnTo>
                    <a:pt x="1708" y="3"/>
                  </a:lnTo>
                  <a:lnTo>
                    <a:pt x="1733" y="2"/>
                  </a:lnTo>
                  <a:lnTo>
                    <a:pt x="1755" y="0"/>
                  </a:lnTo>
                  <a:lnTo>
                    <a:pt x="1778" y="0"/>
                  </a:lnTo>
                  <a:lnTo>
                    <a:pt x="1797" y="1"/>
                  </a:lnTo>
                  <a:lnTo>
                    <a:pt x="1814" y="3"/>
                  </a:lnTo>
                  <a:lnTo>
                    <a:pt x="1828" y="6"/>
                  </a:lnTo>
                  <a:lnTo>
                    <a:pt x="1842" y="9"/>
                  </a:lnTo>
                  <a:lnTo>
                    <a:pt x="1853" y="15"/>
                  </a:lnTo>
                  <a:lnTo>
                    <a:pt x="1861" y="22"/>
                  </a:lnTo>
                  <a:lnTo>
                    <a:pt x="1865" y="24"/>
                  </a:lnTo>
                  <a:lnTo>
                    <a:pt x="1866" y="28"/>
                  </a:lnTo>
                  <a:lnTo>
                    <a:pt x="1869" y="35"/>
                  </a:lnTo>
                  <a:lnTo>
                    <a:pt x="1871" y="39"/>
                  </a:lnTo>
                  <a:lnTo>
                    <a:pt x="1872" y="45"/>
                  </a:lnTo>
                  <a:lnTo>
                    <a:pt x="1872" y="53"/>
                  </a:lnTo>
                  <a:lnTo>
                    <a:pt x="1874" y="71"/>
                  </a:lnTo>
                  <a:lnTo>
                    <a:pt x="1872" y="90"/>
                  </a:lnTo>
                  <a:lnTo>
                    <a:pt x="1871" y="112"/>
                  </a:lnTo>
                  <a:lnTo>
                    <a:pt x="1869" y="125"/>
                  </a:lnTo>
                  <a:lnTo>
                    <a:pt x="1868" y="137"/>
                  </a:lnTo>
                  <a:lnTo>
                    <a:pt x="1861" y="164"/>
                  </a:lnTo>
                  <a:lnTo>
                    <a:pt x="1854" y="193"/>
                  </a:lnTo>
                  <a:lnTo>
                    <a:pt x="1844" y="223"/>
                  </a:lnTo>
                  <a:lnTo>
                    <a:pt x="1833" y="253"/>
                  </a:lnTo>
                  <a:lnTo>
                    <a:pt x="1820" y="285"/>
                  </a:lnTo>
                  <a:lnTo>
                    <a:pt x="1813" y="302"/>
                  </a:lnTo>
                  <a:lnTo>
                    <a:pt x="1805" y="319"/>
                  </a:lnTo>
                  <a:lnTo>
                    <a:pt x="1795" y="334"/>
                  </a:lnTo>
                  <a:lnTo>
                    <a:pt x="1786" y="352"/>
                  </a:lnTo>
                  <a:lnTo>
                    <a:pt x="1777" y="369"/>
                  </a:lnTo>
                  <a:lnTo>
                    <a:pt x="1765" y="387"/>
                  </a:lnTo>
                  <a:lnTo>
                    <a:pt x="1754" y="403"/>
                  </a:lnTo>
                  <a:lnTo>
                    <a:pt x="1743" y="420"/>
                  </a:lnTo>
                  <a:lnTo>
                    <a:pt x="1730" y="437"/>
                  </a:lnTo>
                  <a:lnTo>
                    <a:pt x="1718" y="454"/>
                  </a:lnTo>
                  <a:lnTo>
                    <a:pt x="1704" y="471"/>
                  </a:lnTo>
                  <a:lnTo>
                    <a:pt x="1689" y="488"/>
                  </a:lnTo>
                  <a:lnTo>
                    <a:pt x="1674" y="503"/>
                  </a:lnTo>
                  <a:lnTo>
                    <a:pt x="1658" y="521"/>
                  </a:lnTo>
                  <a:lnTo>
                    <a:pt x="1642" y="537"/>
                  </a:lnTo>
                  <a:lnTo>
                    <a:pt x="1625" y="553"/>
                  </a:lnTo>
                  <a:lnTo>
                    <a:pt x="1589" y="583"/>
                  </a:lnTo>
                  <a:lnTo>
                    <a:pt x="1568" y="599"/>
                  </a:lnTo>
                  <a:lnTo>
                    <a:pt x="1548" y="613"/>
                  </a:lnTo>
                  <a:lnTo>
                    <a:pt x="1527" y="627"/>
                  </a:lnTo>
                  <a:lnTo>
                    <a:pt x="1505" y="640"/>
                  </a:lnTo>
                  <a:lnTo>
                    <a:pt x="1483" y="654"/>
                  </a:lnTo>
                  <a:lnTo>
                    <a:pt x="1459" y="667"/>
                  </a:lnTo>
                  <a:lnTo>
                    <a:pt x="1435" y="678"/>
                  </a:lnTo>
                  <a:lnTo>
                    <a:pt x="1411" y="691"/>
                  </a:lnTo>
                  <a:lnTo>
                    <a:pt x="1383" y="700"/>
                  </a:lnTo>
                  <a:lnTo>
                    <a:pt x="1356" y="712"/>
                  </a:lnTo>
                  <a:lnTo>
                    <a:pt x="1330" y="721"/>
                  </a:lnTo>
                  <a:lnTo>
                    <a:pt x="1302" y="731"/>
                  </a:lnTo>
                  <a:lnTo>
                    <a:pt x="1272" y="738"/>
                  </a:lnTo>
                  <a:lnTo>
                    <a:pt x="1242" y="746"/>
                  </a:lnTo>
                  <a:lnTo>
                    <a:pt x="1210" y="753"/>
                  </a:lnTo>
                  <a:lnTo>
                    <a:pt x="1176" y="759"/>
                  </a:lnTo>
                  <a:lnTo>
                    <a:pt x="1143" y="763"/>
                  </a:lnTo>
                  <a:lnTo>
                    <a:pt x="1110" y="767"/>
                  </a:lnTo>
                  <a:lnTo>
                    <a:pt x="1075" y="772"/>
                  </a:lnTo>
                  <a:lnTo>
                    <a:pt x="1039" y="774"/>
                  </a:lnTo>
                  <a:lnTo>
                    <a:pt x="1001" y="775"/>
                  </a:lnTo>
                  <a:lnTo>
                    <a:pt x="963" y="775"/>
                  </a:lnTo>
                  <a:close/>
                </a:path>
              </a:pathLst>
            </a:custGeom>
            <a:solidFill>
              <a:srgbClr val="9C2833"/>
            </a:solidFill>
            <a:ln w="9525">
              <a:noFill/>
              <a:round/>
              <a:headEnd/>
              <a:tailEnd/>
            </a:ln>
          </p:spPr>
          <p:txBody>
            <a:bodyPr/>
            <a:lstStyle/>
            <a:p>
              <a:endParaRPr lang="ru-RU"/>
            </a:p>
          </p:txBody>
        </p:sp>
        <p:sp>
          <p:nvSpPr>
            <p:cNvPr id="23464" name="Freeform 2337"/>
            <p:cNvSpPr>
              <a:spLocks/>
            </p:cNvSpPr>
            <p:nvPr/>
          </p:nvSpPr>
          <p:spPr bwMode="auto">
            <a:xfrm>
              <a:off x="2016" y="2502"/>
              <a:ext cx="1763" cy="731"/>
            </a:xfrm>
            <a:custGeom>
              <a:avLst/>
              <a:gdLst>
                <a:gd name="T0" fmla="*/ 846 w 1763"/>
                <a:gd name="T1" fmla="*/ 728 h 731"/>
                <a:gd name="T2" fmla="*/ 760 w 1763"/>
                <a:gd name="T3" fmla="*/ 720 h 731"/>
                <a:gd name="T4" fmla="*/ 678 w 1763"/>
                <a:gd name="T5" fmla="*/ 705 h 731"/>
                <a:gd name="T6" fmla="*/ 574 w 1763"/>
                <a:gd name="T7" fmla="*/ 675 h 731"/>
                <a:gd name="T8" fmla="*/ 455 w 1763"/>
                <a:gd name="T9" fmla="*/ 625 h 731"/>
                <a:gd name="T10" fmla="*/ 348 w 1763"/>
                <a:gd name="T11" fmla="*/ 563 h 731"/>
                <a:gd name="T12" fmla="*/ 252 w 1763"/>
                <a:gd name="T13" fmla="*/ 494 h 731"/>
                <a:gd name="T14" fmla="*/ 171 w 1763"/>
                <a:gd name="T15" fmla="*/ 421 h 731"/>
                <a:gd name="T16" fmla="*/ 93 w 1763"/>
                <a:gd name="T17" fmla="*/ 331 h 731"/>
                <a:gd name="T18" fmla="*/ 38 w 1763"/>
                <a:gd name="T19" fmla="*/ 245 h 731"/>
                <a:gd name="T20" fmla="*/ 13 w 1763"/>
                <a:gd name="T21" fmla="*/ 192 h 731"/>
                <a:gd name="T22" fmla="*/ 1 w 1763"/>
                <a:gd name="T23" fmla="*/ 145 h 731"/>
                <a:gd name="T24" fmla="*/ 0 w 1763"/>
                <a:gd name="T25" fmla="*/ 115 h 731"/>
                <a:gd name="T26" fmla="*/ 4 w 1763"/>
                <a:gd name="T27" fmla="*/ 89 h 731"/>
                <a:gd name="T28" fmla="*/ 17 w 1763"/>
                <a:gd name="T29" fmla="*/ 68 h 731"/>
                <a:gd name="T30" fmla="*/ 36 w 1763"/>
                <a:gd name="T31" fmla="*/ 55 h 731"/>
                <a:gd name="T32" fmla="*/ 77 w 1763"/>
                <a:gd name="T33" fmla="*/ 42 h 731"/>
                <a:gd name="T34" fmla="*/ 170 w 1763"/>
                <a:gd name="T35" fmla="*/ 38 h 731"/>
                <a:gd name="T36" fmla="*/ 265 w 1763"/>
                <a:gd name="T37" fmla="*/ 44 h 731"/>
                <a:gd name="T38" fmla="*/ 492 w 1763"/>
                <a:gd name="T39" fmla="*/ 67 h 731"/>
                <a:gd name="T40" fmla="*/ 680 w 1763"/>
                <a:gd name="T41" fmla="*/ 86 h 731"/>
                <a:gd name="T42" fmla="*/ 837 w 1763"/>
                <a:gd name="T43" fmla="*/ 91 h 731"/>
                <a:gd name="T44" fmla="*/ 968 w 1763"/>
                <a:gd name="T45" fmla="*/ 87 h 731"/>
                <a:gd name="T46" fmla="*/ 1142 w 1763"/>
                <a:gd name="T47" fmla="*/ 69 h 731"/>
                <a:gd name="T48" fmla="*/ 1412 w 1763"/>
                <a:gd name="T49" fmla="*/ 27 h 731"/>
                <a:gd name="T50" fmla="*/ 1583 w 1763"/>
                <a:gd name="T51" fmla="*/ 3 h 731"/>
                <a:gd name="T52" fmla="*/ 1671 w 1763"/>
                <a:gd name="T53" fmla="*/ 0 h 731"/>
                <a:gd name="T54" fmla="*/ 1720 w 1763"/>
                <a:gd name="T55" fmla="*/ 6 h 731"/>
                <a:gd name="T56" fmla="*/ 1749 w 1763"/>
                <a:gd name="T57" fmla="*/ 19 h 731"/>
                <a:gd name="T58" fmla="*/ 1760 w 1763"/>
                <a:gd name="T59" fmla="*/ 38 h 731"/>
                <a:gd name="T60" fmla="*/ 1763 w 1763"/>
                <a:gd name="T61" fmla="*/ 85 h 731"/>
                <a:gd name="T62" fmla="*/ 1752 w 1763"/>
                <a:gd name="T63" fmla="*/ 155 h 731"/>
                <a:gd name="T64" fmla="*/ 1725 w 1763"/>
                <a:gd name="T65" fmla="*/ 238 h 731"/>
                <a:gd name="T66" fmla="*/ 1689 w 1763"/>
                <a:gd name="T67" fmla="*/ 316 h 731"/>
                <a:gd name="T68" fmla="*/ 1661 w 1763"/>
                <a:gd name="T69" fmla="*/ 364 h 731"/>
                <a:gd name="T70" fmla="*/ 1602 w 1763"/>
                <a:gd name="T71" fmla="*/ 444 h 731"/>
                <a:gd name="T72" fmla="*/ 1544 w 1763"/>
                <a:gd name="T73" fmla="*/ 505 h 731"/>
                <a:gd name="T74" fmla="*/ 1494 w 1763"/>
                <a:gd name="T75" fmla="*/ 550 h 731"/>
                <a:gd name="T76" fmla="*/ 1435 w 1763"/>
                <a:gd name="T77" fmla="*/ 591 h 731"/>
                <a:gd name="T78" fmla="*/ 1372 w 1763"/>
                <a:gd name="T79" fmla="*/ 627 h 731"/>
                <a:gd name="T80" fmla="*/ 1301 w 1763"/>
                <a:gd name="T81" fmla="*/ 661 h 731"/>
                <a:gd name="T82" fmla="*/ 1222 w 1763"/>
                <a:gd name="T83" fmla="*/ 688 h 731"/>
                <a:gd name="T84" fmla="*/ 1137 w 1763"/>
                <a:gd name="T85" fmla="*/ 708 h 731"/>
                <a:gd name="T86" fmla="*/ 1042 w 1763"/>
                <a:gd name="T87" fmla="*/ 723 h 731"/>
                <a:gd name="T88" fmla="*/ 940 w 1763"/>
                <a:gd name="T89" fmla="*/ 729 h 73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763"/>
                <a:gd name="T136" fmla="*/ 0 h 731"/>
                <a:gd name="T137" fmla="*/ 1763 w 1763"/>
                <a:gd name="T138" fmla="*/ 731 h 73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763" h="731">
                  <a:moveTo>
                    <a:pt x="904" y="731"/>
                  </a:moveTo>
                  <a:lnTo>
                    <a:pt x="874" y="729"/>
                  </a:lnTo>
                  <a:lnTo>
                    <a:pt x="846" y="728"/>
                  </a:lnTo>
                  <a:lnTo>
                    <a:pt x="818" y="726"/>
                  </a:lnTo>
                  <a:lnTo>
                    <a:pt x="789" y="724"/>
                  </a:lnTo>
                  <a:lnTo>
                    <a:pt x="760" y="720"/>
                  </a:lnTo>
                  <a:lnTo>
                    <a:pt x="732" y="715"/>
                  </a:lnTo>
                  <a:lnTo>
                    <a:pt x="705" y="709"/>
                  </a:lnTo>
                  <a:lnTo>
                    <a:pt x="678" y="705"/>
                  </a:lnTo>
                  <a:lnTo>
                    <a:pt x="651" y="698"/>
                  </a:lnTo>
                  <a:lnTo>
                    <a:pt x="626" y="690"/>
                  </a:lnTo>
                  <a:lnTo>
                    <a:pt x="574" y="675"/>
                  </a:lnTo>
                  <a:lnTo>
                    <a:pt x="525" y="655"/>
                  </a:lnTo>
                  <a:lnTo>
                    <a:pt x="478" y="636"/>
                  </a:lnTo>
                  <a:lnTo>
                    <a:pt x="455" y="625"/>
                  </a:lnTo>
                  <a:lnTo>
                    <a:pt x="433" y="612"/>
                  </a:lnTo>
                  <a:lnTo>
                    <a:pt x="389" y="588"/>
                  </a:lnTo>
                  <a:lnTo>
                    <a:pt x="348" y="563"/>
                  </a:lnTo>
                  <a:lnTo>
                    <a:pt x="308" y="536"/>
                  </a:lnTo>
                  <a:lnTo>
                    <a:pt x="271" y="507"/>
                  </a:lnTo>
                  <a:lnTo>
                    <a:pt x="252" y="494"/>
                  </a:lnTo>
                  <a:lnTo>
                    <a:pt x="235" y="479"/>
                  </a:lnTo>
                  <a:lnTo>
                    <a:pt x="202" y="451"/>
                  </a:lnTo>
                  <a:lnTo>
                    <a:pt x="171" y="421"/>
                  </a:lnTo>
                  <a:lnTo>
                    <a:pt x="142" y="391"/>
                  </a:lnTo>
                  <a:lnTo>
                    <a:pt x="117" y="361"/>
                  </a:lnTo>
                  <a:lnTo>
                    <a:pt x="93" y="331"/>
                  </a:lnTo>
                  <a:lnTo>
                    <a:pt x="72" y="301"/>
                  </a:lnTo>
                  <a:lnTo>
                    <a:pt x="53" y="273"/>
                  </a:lnTo>
                  <a:lnTo>
                    <a:pt x="38" y="245"/>
                  </a:lnTo>
                  <a:lnTo>
                    <a:pt x="25" y="218"/>
                  </a:lnTo>
                  <a:lnTo>
                    <a:pt x="19" y="205"/>
                  </a:lnTo>
                  <a:lnTo>
                    <a:pt x="13" y="192"/>
                  </a:lnTo>
                  <a:lnTo>
                    <a:pt x="9" y="179"/>
                  </a:lnTo>
                  <a:lnTo>
                    <a:pt x="6" y="168"/>
                  </a:lnTo>
                  <a:lnTo>
                    <a:pt x="1" y="145"/>
                  </a:lnTo>
                  <a:lnTo>
                    <a:pt x="0" y="134"/>
                  </a:lnTo>
                  <a:lnTo>
                    <a:pt x="0" y="125"/>
                  </a:lnTo>
                  <a:lnTo>
                    <a:pt x="0" y="115"/>
                  </a:lnTo>
                  <a:lnTo>
                    <a:pt x="1" y="106"/>
                  </a:lnTo>
                  <a:lnTo>
                    <a:pt x="2" y="96"/>
                  </a:lnTo>
                  <a:lnTo>
                    <a:pt x="4" y="89"/>
                  </a:lnTo>
                  <a:lnTo>
                    <a:pt x="7" y="82"/>
                  </a:lnTo>
                  <a:lnTo>
                    <a:pt x="12" y="74"/>
                  </a:lnTo>
                  <a:lnTo>
                    <a:pt x="17" y="68"/>
                  </a:lnTo>
                  <a:lnTo>
                    <a:pt x="23" y="63"/>
                  </a:lnTo>
                  <a:lnTo>
                    <a:pt x="30" y="59"/>
                  </a:lnTo>
                  <a:lnTo>
                    <a:pt x="36" y="55"/>
                  </a:lnTo>
                  <a:lnTo>
                    <a:pt x="48" y="48"/>
                  </a:lnTo>
                  <a:lnTo>
                    <a:pt x="61" y="46"/>
                  </a:lnTo>
                  <a:lnTo>
                    <a:pt x="77" y="42"/>
                  </a:lnTo>
                  <a:lnTo>
                    <a:pt x="92" y="40"/>
                  </a:lnTo>
                  <a:lnTo>
                    <a:pt x="129" y="38"/>
                  </a:lnTo>
                  <a:lnTo>
                    <a:pt x="170" y="38"/>
                  </a:lnTo>
                  <a:lnTo>
                    <a:pt x="216" y="39"/>
                  </a:lnTo>
                  <a:lnTo>
                    <a:pt x="240" y="40"/>
                  </a:lnTo>
                  <a:lnTo>
                    <a:pt x="265" y="44"/>
                  </a:lnTo>
                  <a:lnTo>
                    <a:pt x="319" y="48"/>
                  </a:lnTo>
                  <a:lnTo>
                    <a:pt x="374" y="55"/>
                  </a:lnTo>
                  <a:lnTo>
                    <a:pt x="492" y="67"/>
                  </a:lnTo>
                  <a:lnTo>
                    <a:pt x="554" y="75"/>
                  </a:lnTo>
                  <a:lnTo>
                    <a:pt x="618" y="79"/>
                  </a:lnTo>
                  <a:lnTo>
                    <a:pt x="680" y="86"/>
                  </a:lnTo>
                  <a:lnTo>
                    <a:pt x="744" y="88"/>
                  </a:lnTo>
                  <a:lnTo>
                    <a:pt x="805" y="91"/>
                  </a:lnTo>
                  <a:lnTo>
                    <a:pt x="837" y="91"/>
                  </a:lnTo>
                  <a:lnTo>
                    <a:pt x="867" y="91"/>
                  </a:lnTo>
                  <a:lnTo>
                    <a:pt x="933" y="89"/>
                  </a:lnTo>
                  <a:lnTo>
                    <a:pt x="968" y="87"/>
                  </a:lnTo>
                  <a:lnTo>
                    <a:pt x="1001" y="83"/>
                  </a:lnTo>
                  <a:lnTo>
                    <a:pt x="1071" y="76"/>
                  </a:lnTo>
                  <a:lnTo>
                    <a:pt x="1142" y="69"/>
                  </a:lnTo>
                  <a:lnTo>
                    <a:pt x="1211" y="57"/>
                  </a:lnTo>
                  <a:lnTo>
                    <a:pt x="1279" y="48"/>
                  </a:lnTo>
                  <a:lnTo>
                    <a:pt x="1412" y="27"/>
                  </a:lnTo>
                  <a:lnTo>
                    <a:pt x="1472" y="17"/>
                  </a:lnTo>
                  <a:lnTo>
                    <a:pt x="1531" y="10"/>
                  </a:lnTo>
                  <a:lnTo>
                    <a:pt x="1583" y="3"/>
                  </a:lnTo>
                  <a:lnTo>
                    <a:pt x="1630" y="0"/>
                  </a:lnTo>
                  <a:lnTo>
                    <a:pt x="1653" y="0"/>
                  </a:lnTo>
                  <a:lnTo>
                    <a:pt x="1671" y="0"/>
                  </a:lnTo>
                  <a:lnTo>
                    <a:pt x="1690" y="1"/>
                  </a:lnTo>
                  <a:lnTo>
                    <a:pt x="1706" y="3"/>
                  </a:lnTo>
                  <a:lnTo>
                    <a:pt x="1720" y="6"/>
                  </a:lnTo>
                  <a:lnTo>
                    <a:pt x="1733" y="9"/>
                  </a:lnTo>
                  <a:lnTo>
                    <a:pt x="1744" y="15"/>
                  </a:lnTo>
                  <a:lnTo>
                    <a:pt x="1749" y="19"/>
                  </a:lnTo>
                  <a:lnTo>
                    <a:pt x="1752" y="22"/>
                  </a:lnTo>
                  <a:lnTo>
                    <a:pt x="1756" y="28"/>
                  </a:lnTo>
                  <a:lnTo>
                    <a:pt x="1760" y="38"/>
                  </a:lnTo>
                  <a:lnTo>
                    <a:pt x="1762" y="50"/>
                  </a:lnTo>
                  <a:lnTo>
                    <a:pt x="1763" y="68"/>
                  </a:lnTo>
                  <a:lnTo>
                    <a:pt x="1763" y="85"/>
                  </a:lnTo>
                  <a:lnTo>
                    <a:pt x="1760" y="107"/>
                  </a:lnTo>
                  <a:lnTo>
                    <a:pt x="1757" y="129"/>
                  </a:lnTo>
                  <a:lnTo>
                    <a:pt x="1752" y="155"/>
                  </a:lnTo>
                  <a:lnTo>
                    <a:pt x="1745" y="181"/>
                  </a:lnTo>
                  <a:lnTo>
                    <a:pt x="1736" y="210"/>
                  </a:lnTo>
                  <a:lnTo>
                    <a:pt x="1725" y="238"/>
                  </a:lnTo>
                  <a:lnTo>
                    <a:pt x="1713" y="270"/>
                  </a:lnTo>
                  <a:lnTo>
                    <a:pt x="1697" y="300"/>
                  </a:lnTo>
                  <a:lnTo>
                    <a:pt x="1689" y="316"/>
                  </a:lnTo>
                  <a:lnTo>
                    <a:pt x="1680" y="332"/>
                  </a:lnTo>
                  <a:lnTo>
                    <a:pt x="1670" y="347"/>
                  </a:lnTo>
                  <a:lnTo>
                    <a:pt x="1661" y="364"/>
                  </a:lnTo>
                  <a:lnTo>
                    <a:pt x="1638" y="396"/>
                  </a:lnTo>
                  <a:lnTo>
                    <a:pt x="1615" y="428"/>
                  </a:lnTo>
                  <a:lnTo>
                    <a:pt x="1602" y="444"/>
                  </a:lnTo>
                  <a:lnTo>
                    <a:pt x="1588" y="460"/>
                  </a:lnTo>
                  <a:lnTo>
                    <a:pt x="1560" y="491"/>
                  </a:lnTo>
                  <a:lnTo>
                    <a:pt x="1544" y="505"/>
                  </a:lnTo>
                  <a:lnTo>
                    <a:pt x="1528" y="520"/>
                  </a:lnTo>
                  <a:lnTo>
                    <a:pt x="1511" y="535"/>
                  </a:lnTo>
                  <a:lnTo>
                    <a:pt x="1494" y="550"/>
                  </a:lnTo>
                  <a:lnTo>
                    <a:pt x="1475" y="564"/>
                  </a:lnTo>
                  <a:lnTo>
                    <a:pt x="1456" y="577"/>
                  </a:lnTo>
                  <a:lnTo>
                    <a:pt x="1435" y="591"/>
                  </a:lnTo>
                  <a:lnTo>
                    <a:pt x="1415" y="604"/>
                  </a:lnTo>
                  <a:lnTo>
                    <a:pt x="1394" y="616"/>
                  </a:lnTo>
                  <a:lnTo>
                    <a:pt x="1372" y="627"/>
                  </a:lnTo>
                  <a:lnTo>
                    <a:pt x="1348" y="638"/>
                  </a:lnTo>
                  <a:lnTo>
                    <a:pt x="1325" y="650"/>
                  </a:lnTo>
                  <a:lnTo>
                    <a:pt x="1301" y="661"/>
                  </a:lnTo>
                  <a:lnTo>
                    <a:pt x="1276" y="670"/>
                  </a:lnTo>
                  <a:lnTo>
                    <a:pt x="1248" y="680"/>
                  </a:lnTo>
                  <a:lnTo>
                    <a:pt x="1222" y="688"/>
                  </a:lnTo>
                  <a:lnTo>
                    <a:pt x="1195" y="695"/>
                  </a:lnTo>
                  <a:lnTo>
                    <a:pt x="1165" y="702"/>
                  </a:lnTo>
                  <a:lnTo>
                    <a:pt x="1137" y="708"/>
                  </a:lnTo>
                  <a:lnTo>
                    <a:pt x="1107" y="714"/>
                  </a:lnTo>
                  <a:lnTo>
                    <a:pt x="1075" y="720"/>
                  </a:lnTo>
                  <a:lnTo>
                    <a:pt x="1042" y="723"/>
                  </a:lnTo>
                  <a:lnTo>
                    <a:pt x="1008" y="726"/>
                  </a:lnTo>
                  <a:lnTo>
                    <a:pt x="976" y="729"/>
                  </a:lnTo>
                  <a:lnTo>
                    <a:pt x="940" y="729"/>
                  </a:lnTo>
                  <a:lnTo>
                    <a:pt x="904" y="731"/>
                  </a:lnTo>
                  <a:close/>
                </a:path>
              </a:pathLst>
            </a:custGeom>
            <a:solidFill>
              <a:srgbClr val="A9303D"/>
            </a:solidFill>
            <a:ln w="9525">
              <a:noFill/>
              <a:round/>
              <a:headEnd/>
              <a:tailEnd/>
            </a:ln>
          </p:spPr>
          <p:txBody>
            <a:bodyPr/>
            <a:lstStyle/>
            <a:p>
              <a:endParaRPr lang="ru-RU"/>
            </a:p>
          </p:txBody>
        </p:sp>
        <p:sp>
          <p:nvSpPr>
            <p:cNvPr id="23465" name="Freeform 2338"/>
            <p:cNvSpPr>
              <a:spLocks/>
            </p:cNvSpPr>
            <p:nvPr/>
          </p:nvSpPr>
          <p:spPr bwMode="auto">
            <a:xfrm>
              <a:off x="2069" y="2510"/>
              <a:ext cx="1654" cy="686"/>
            </a:xfrm>
            <a:custGeom>
              <a:avLst/>
              <a:gdLst>
                <a:gd name="T0" fmla="*/ 792 w 1654"/>
                <a:gd name="T1" fmla="*/ 685 h 686"/>
                <a:gd name="T2" fmla="*/ 713 w 1654"/>
                <a:gd name="T3" fmla="*/ 676 h 686"/>
                <a:gd name="T4" fmla="*/ 635 w 1654"/>
                <a:gd name="T5" fmla="*/ 661 h 686"/>
                <a:gd name="T6" fmla="*/ 562 w 1654"/>
                <a:gd name="T7" fmla="*/ 641 h 686"/>
                <a:gd name="T8" fmla="*/ 469 w 1654"/>
                <a:gd name="T9" fmla="*/ 607 h 686"/>
                <a:gd name="T10" fmla="*/ 384 w 1654"/>
                <a:gd name="T11" fmla="*/ 566 h 686"/>
                <a:gd name="T12" fmla="*/ 288 w 1654"/>
                <a:gd name="T13" fmla="*/ 504 h 686"/>
                <a:gd name="T14" fmla="*/ 221 w 1654"/>
                <a:gd name="T15" fmla="*/ 452 h 686"/>
                <a:gd name="T16" fmla="*/ 160 w 1654"/>
                <a:gd name="T17" fmla="*/ 397 h 686"/>
                <a:gd name="T18" fmla="*/ 110 w 1654"/>
                <a:gd name="T19" fmla="*/ 340 h 686"/>
                <a:gd name="T20" fmla="*/ 67 w 1654"/>
                <a:gd name="T21" fmla="*/ 285 h 686"/>
                <a:gd name="T22" fmla="*/ 36 w 1654"/>
                <a:gd name="T23" fmla="*/ 231 h 686"/>
                <a:gd name="T24" fmla="*/ 7 w 1654"/>
                <a:gd name="T25" fmla="*/ 158 h 686"/>
                <a:gd name="T26" fmla="*/ 0 w 1654"/>
                <a:gd name="T27" fmla="*/ 128 h 686"/>
                <a:gd name="T28" fmla="*/ 2 w 1654"/>
                <a:gd name="T29" fmla="*/ 99 h 686"/>
                <a:gd name="T30" fmla="*/ 9 w 1654"/>
                <a:gd name="T31" fmla="*/ 78 h 686"/>
                <a:gd name="T32" fmla="*/ 23 w 1654"/>
                <a:gd name="T33" fmla="*/ 60 h 686"/>
                <a:gd name="T34" fmla="*/ 47 w 1654"/>
                <a:gd name="T35" fmla="*/ 48 h 686"/>
                <a:gd name="T36" fmla="*/ 88 w 1654"/>
                <a:gd name="T37" fmla="*/ 38 h 686"/>
                <a:gd name="T38" fmla="*/ 141 w 1654"/>
                <a:gd name="T39" fmla="*/ 35 h 686"/>
                <a:gd name="T40" fmla="*/ 250 w 1654"/>
                <a:gd name="T41" fmla="*/ 39 h 686"/>
                <a:gd name="T42" fmla="*/ 464 w 1654"/>
                <a:gd name="T43" fmla="*/ 59 h 686"/>
                <a:gd name="T44" fmla="*/ 697 w 1654"/>
                <a:gd name="T45" fmla="*/ 78 h 686"/>
                <a:gd name="T46" fmla="*/ 876 w 1654"/>
                <a:gd name="T47" fmla="*/ 78 h 686"/>
                <a:gd name="T48" fmla="*/ 1071 w 1654"/>
                <a:gd name="T49" fmla="*/ 58 h 686"/>
                <a:gd name="T50" fmla="*/ 1325 w 1654"/>
                <a:gd name="T51" fmla="*/ 23 h 686"/>
                <a:gd name="T52" fmla="*/ 1486 w 1654"/>
                <a:gd name="T53" fmla="*/ 4 h 686"/>
                <a:gd name="T54" fmla="*/ 1586 w 1654"/>
                <a:gd name="T55" fmla="*/ 2 h 686"/>
                <a:gd name="T56" fmla="*/ 1627 w 1654"/>
                <a:gd name="T57" fmla="*/ 10 h 686"/>
                <a:gd name="T58" fmla="*/ 1646 w 1654"/>
                <a:gd name="T59" fmla="*/ 24 h 686"/>
                <a:gd name="T60" fmla="*/ 1654 w 1654"/>
                <a:gd name="T61" fmla="*/ 49 h 686"/>
                <a:gd name="T62" fmla="*/ 1652 w 1654"/>
                <a:gd name="T63" fmla="*/ 102 h 686"/>
                <a:gd name="T64" fmla="*/ 1637 w 1654"/>
                <a:gd name="T65" fmla="*/ 171 h 686"/>
                <a:gd name="T66" fmla="*/ 1612 w 1654"/>
                <a:gd name="T67" fmla="*/ 239 h 686"/>
                <a:gd name="T68" fmla="*/ 1584 w 1654"/>
                <a:gd name="T69" fmla="*/ 297 h 686"/>
                <a:gd name="T70" fmla="*/ 1549 w 1654"/>
                <a:gd name="T71" fmla="*/ 358 h 686"/>
                <a:gd name="T72" fmla="*/ 1490 w 1654"/>
                <a:gd name="T73" fmla="*/ 432 h 686"/>
                <a:gd name="T74" fmla="*/ 1447 w 1654"/>
                <a:gd name="T75" fmla="*/ 475 h 686"/>
                <a:gd name="T76" fmla="*/ 1383 w 1654"/>
                <a:gd name="T77" fmla="*/ 531 h 686"/>
                <a:gd name="T78" fmla="*/ 1307 w 1654"/>
                <a:gd name="T79" fmla="*/ 580 h 686"/>
                <a:gd name="T80" fmla="*/ 1218 w 1654"/>
                <a:gd name="T81" fmla="*/ 621 h 686"/>
                <a:gd name="T82" fmla="*/ 1145 w 1654"/>
                <a:gd name="T83" fmla="*/ 646 h 686"/>
                <a:gd name="T84" fmla="*/ 1066 w 1654"/>
                <a:gd name="T85" fmla="*/ 666 h 686"/>
                <a:gd name="T86" fmla="*/ 976 w 1654"/>
                <a:gd name="T87" fmla="*/ 680 h 686"/>
                <a:gd name="T88" fmla="*/ 880 w 1654"/>
                <a:gd name="T89" fmla="*/ 686 h 68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654"/>
                <a:gd name="T136" fmla="*/ 0 h 686"/>
                <a:gd name="T137" fmla="*/ 1654 w 1654"/>
                <a:gd name="T138" fmla="*/ 686 h 68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654" h="686">
                  <a:moveTo>
                    <a:pt x="847" y="686"/>
                  </a:moveTo>
                  <a:lnTo>
                    <a:pt x="820" y="686"/>
                  </a:lnTo>
                  <a:lnTo>
                    <a:pt x="792" y="685"/>
                  </a:lnTo>
                  <a:lnTo>
                    <a:pt x="765" y="684"/>
                  </a:lnTo>
                  <a:lnTo>
                    <a:pt x="738" y="680"/>
                  </a:lnTo>
                  <a:lnTo>
                    <a:pt x="713" y="676"/>
                  </a:lnTo>
                  <a:lnTo>
                    <a:pt x="686" y="672"/>
                  </a:lnTo>
                  <a:lnTo>
                    <a:pt x="660" y="667"/>
                  </a:lnTo>
                  <a:lnTo>
                    <a:pt x="635" y="661"/>
                  </a:lnTo>
                  <a:lnTo>
                    <a:pt x="610" y="655"/>
                  </a:lnTo>
                  <a:lnTo>
                    <a:pt x="587" y="649"/>
                  </a:lnTo>
                  <a:lnTo>
                    <a:pt x="562" y="641"/>
                  </a:lnTo>
                  <a:lnTo>
                    <a:pt x="538" y="633"/>
                  </a:lnTo>
                  <a:lnTo>
                    <a:pt x="491" y="616"/>
                  </a:lnTo>
                  <a:lnTo>
                    <a:pt x="469" y="607"/>
                  </a:lnTo>
                  <a:lnTo>
                    <a:pt x="447" y="597"/>
                  </a:lnTo>
                  <a:lnTo>
                    <a:pt x="404" y="577"/>
                  </a:lnTo>
                  <a:lnTo>
                    <a:pt x="384" y="566"/>
                  </a:lnTo>
                  <a:lnTo>
                    <a:pt x="365" y="553"/>
                  </a:lnTo>
                  <a:lnTo>
                    <a:pt x="325" y="529"/>
                  </a:lnTo>
                  <a:lnTo>
                    <a:pt x="288" y="504"/>
                  </a:lnTo>
                  <a:lnTo>
                    <a:pt x="254" y="478"/>
                  </a:lnTo>
                  <a:lnTo>
                    <a:pt x="237" y="465"/>
                  </a:lnTo>
                  <a:lnTo>
                    <a:pt x="221" y="452"/>
                  </a:lnTo>
                  <a:lnTo>
                    <a:pt x="205" y="438"/>
                  </a:lnTo>
                  <a:lnTo>
                    <a:pt x="189" y="423"/>
                  </a:lnTo>
                  <a:lnTo>
                    <a:pt x="160" y="397"/>
                  </a:lnTo>
                  <a:lnTo>
                    <a:pt x="147" y="383"/>
                  </a:lnTo>
                  <a:lnTo>
                    <a:pt x="134" y="369"/>
                  </a:lnTo>
                  <a:lnTo>
                    <a:pt x="110" y="340"/>
                  </a:lnTo>
                  <a:lnTo>
                    <a:pt x="88" y="311"/>
                  </a:lnTo>
                  <a:lnTo>
                    <a:pt x="77" y="298"/>
                  </a:lnTo>
                  <a:lnTo>
                    <a:pt x="67" y="285"/>
                  </a:lnTo>
                  <a:lnTo>
                    <a:pt x="51" y="258"/>
                  </a:lnTo>
                  <a:lnTo>
                    <a:pt x="43" y="243"/>
                  </a:lnTo>
                  <a:lnTo>
                    <a:pt x="36" y="231"/>
                  </a:lnTo>
                  <a:lnTo>
                    <a:pt x="23" y="206"/>
                  </a:lnTo>
                  <a:lnTo>
                    <a:pt x="13" y="182"/>
                  </a:lnTo>
                  <a:lnTo>
                    <a:pt x="7" y="158"/>
                  </a:lnTo>
                  <a:lnTo>
                    <a:pt x="4" y="147"/>
                  </a:lnTo>
                  <a:lnTo>
                    <a:pt x="2" y="138"/>
                  </a:lnTo>
                  <a:lnTo>
                    <a:pt x="0" y="128"/>
                  </a:lnTo>
                  <a:lnTo>
                    <a:pt x="0" y="117"/>
                  </a:lnTo>
                  <a:lnTo>
                    <a:pt x="0" y="110"/>
                  </a:lnTo>
                  <a:lnTo>
                    <a:pt x="2" y="99"/>
                  </a:lnTo>
                  <a:lnTo>
                    <a:pt x="4" y="92"/>
                  </a:lnTo>
                  <a:lnTo>
                    <a:pt x="6" y="84"/>
                  </a:lnTo>
                  <a:lnTo>
                    <a:pt x="9" y="78"/>
                  </a:lnTo>
                  <a:lnTo>
                    <a:pt x="13" y="71"/>
                  </a:lnTo>
                  <a:lnTo>
                    <a:pt x="17" y="65"/>
                  </a:lnTo>
                  <a:lnTo>
                    <a:pt x="23" y="60"/>
                  </a:lnTo>
                  <a:lnTo>
                    <a:pt x="29" y="56"/>
                  </a:lnTo>
                  <a:lnTo>
                    <a:pt x="35" y="52"/>
                  </a:lnTo>
                  <a:lnTo>
                    <a:pt x="47" y="48"/>
                  </a:lnTo>
                  <a:lnTo>
                    <a:pt x="59" y="44"/>
                  </a:lnTo>
                  <a:lnTo>
                    <a:pt x="73" y="41"/>
                  </a:lnTo>
                  <a:lnTo>
                    <a:pt x="88" y="38"/>
                  </a:lnTo>
                  <a:lnTo>
                    <a:pt x="105" y="36"/>
                  </a:lnTo>
                  <a:lnTo>
                    <a:pt x="122" y="36"/>
                  </a:lnTo>
                  <a:lnTo>
                    <a:pt x="141" y="35"/>
                  </a:lnTo>
                  <a:lnTo>
                    <a:pt x="160" y="35"/>
                  </a:lnTo>
                  <a:lnTo>
                    <a:pt x="204" y="36"/>
                  </a:lnTo>
                  <a:lnTo>
                    <a:pt x="250" y="39"/>
                  </a:lnTo>
                  <a:lnTo>
                    <a:pt x="299" y="44"/>
                  </a:lnTo>
                  <a:lnTo>
                    <a:pt x="351" y="49"/>
                  </a:lnTo>
                  <a:lnTo>
                    <a:pt x="464" y="59"/>
                  </a:lnTo>
                  <a:lnTo>
                    <a:pt x="579" y="70"/>
                  </a:lnTo>
                  <a:lnTo>
                    <a:pt x="639" y="75"/>
                  </a:lnTo>
                  <a:lnTo>
                    <a:pt x="697" y="78"/>
                  </a:lnTo>
                  <a:lnTo>
                    <a:pt x="756" y="79"/>
                  </a:lnTo>
                  <a:lnTo>
                    <a:pt x="815" y="79"/>
                  </a:lnTo>
                  <a:lnTo>
                    <a:pt x="876" y="78"/>
                  </a:lnTo>
                  <a:lnTo>
                    <a:pt x="941" y="73"/>
                  </a:lnTo>
                  <a:lnTo>
                    <a:pt x="1005" y="67"/>
                  </a:lnTo>
                  <a:lnTo>
                    <a:pt x="1071" y="58"/>
                  </a:lnTo>
                  <a:lnTo>
                    <a:pt x="1137" y="50"/>
                  </a:lnTo>
                  <a:lnTo>
                    <a:pt x="1202" y="41"/>
                  </a:lnTo>
                  <a:lnTo>
                    <a:pt x="1325" y="23"/>
                  </a:lnTo>
                  <a:lnTo>
                    <a:pt x="1382" y="15"/>
                  </a:lnTo>
                  <a:lnTo>
                    <a:pt x="1436" y="8"/>
                  </a:lnTo>
                  <a:lnTo>
                    <a:pt x="1486" y="4"/>
                  </a:lnTo>
                  <a:lnTo>
                    <a:pt x="1531" y="1"/>
                  </a:lnTo>
                  <a:lnTo>
                    <a:pt x="1569" y="0"/>
                  </a:lnTo>
                  <a:lnTo>
                    <a:pt x="1586" y="2"/>
                  </a:lnTo>
                  <a:lnTo>
                    <a:pt x="1602" y="4"/>
                  </a:lnTo>
                  <a:lnTo>
                    <a:pt x="1614" y="6"/>
                  </a:lnTo>
                  <a:lnTo>
                    <a:pt x="1627" y="10"/>
                  </a:lnTo>
                  <a:lnTo>
                    <a:pt x="1636" y="17"/>
                  </a:lnTo>
                  <a:lnTo>
                    <a:pt x="1644" y="21"/>
                  </a:lnTo>
                  <a:lnTo>
                    <a:pt x="1646" y="24"/>
                  </a:lnTo>
                  <a:lnTo>
                    <a:pt x="1648" y="27"/>
                  </a:lnTo>
                  <a:lnTo>
                    <a:pt x="1651" y="36"/>
                  </a:lnTo>
                  <a:lnTo>
                    <a:pt x="1654" y="49"/>
                  </a:lnTo>
                  <a:lnTo>
                    <a:pt x="1654" y="64"/>
                  </a:lnTo>
                  <a:lnTo>
                    <a:pt x="1654" y="81"/>
                  </a:lnTo>
                  <a:lnTo>
                    <a:pt x="1652" y="102"/>
                  </a:lnTo>
                  <a:lnTo>
                    <a:pt x="1648" y="124"/>
                  </a:lnTo>
                  <a:lnTo>
                    <a:pt x="1643" y="146"/>
                  </a:lnTo>
                  <a:lnTo>
                    <a:pt x="1637" y="171"/>
                  </a:lnTo>
                  <a:lnTo>
                    <a:pt x="1629" y="198"/>
                  </a:lnTo>
                  <a:lnTo>
                    <a:pt x="1618" y="225"/>
                  </a:lnTo>
                  <a:lnTo>
                    <a:pt x="1612" y="239"/>
                  </a:lnTo>
                  <a:lnTo>
                    <a:pt x="1607" y="254"/>
                  </a:lnTo>
                  <a:lnTo>
                    <a:pt x="1593" y="284"/>
                  </a:lnTo>
                  <a:lnTo>
                    <a:pt x="1584" y="297"/>
                  </a:lnTo>
                  <a:lnTo>
                    <a:pt x="1575" y="314"/>
                  </a:lnTo>
                  <a:lnTo>
                    <a:pt x="1558" y="344"/>
                  </a:lnTo>
                  <a:lnTo>
                    <a:pt x="1549" y="358"/>
                  </a:lnTo>
                  <a:lnTo>
                    <a:pt x="1537" y="374"/>
                  </a:lnTo>
                  <a:lnTo>
                    <a:pt x="1515" y="404"/>
                  </a:lnTo>
                  <a:lnTo>
                    <a:pt x="1490" y="432"/>
                  </a:lnTo>
                  <a:lnTo>
                    <a:pt x="1476" y="446"/>
                  </a:lnTo>
                  <a:lnTo>
                    <a:pt x="1462" y="461"/>
                  </a:lnTo>
                  <a:lnTo>
                    <a:pt x="1447" y="475"/>
                  </a:lnTo>
                  <a:lnTo>
                    <a:pt x="1432" y="489"/>
                  </a:lnTo>
                  <a:lnTo>
                    <a:pt x="1400" y="516"/>
                  </a:lnTo>
                  <a:lnTo>
                    <a:pt x="1383" y="531"/>
                  </a:lnTo>
                  <a:lnTo>
                    <a:pt x="1364" y="543"/>
                  </a:lnTo>
                  <a:lnTo>
                    <a:pt x="1326" y="567"/>
                  </a:lnTo>
                  <a:lnTo>
                    <a:pt x="1307" y="580"/>
                  </a:lnTo>
                  <a:lnTo>
                    <a:pt x="1286" y="591"/>
                  </a:lnTo>
                  <a:lnTo>
                    <a:pt x="1242" y="611"/>
                  </a:lnTo>
                  <a:lnTo>
                    <a:pt x="1218" y="621"/>
                  </a:lnTo>
                  <a:lnTo>
                    <a:pt x="1195" y="630"/>
                  </a:lnTo>
                  <a:lnTo>
                    <a:pt x="1171" y="638"/>
                  </a:lnTo>
                  <a:lnTo>
                    <a:pt x="1145" y="646"/>
                  </a:lnTo>
                  <a:lnTo>
                    <a:pt x="1119" y="655"/>
                  </a:lnTo>
                  <a:lnTo>
                    <a:pt x="1092" y="661"/>
                  </a:lnTo>
                  <a:lnTo>
                    <a:pt x="1066" y="666"/>
                  </a:lnTo>
                  <a:lnTo>
                    <a:pt x="1036" y="672"/>
                  </a:lnTo>
                  <a:lnTo>
                    <a:pt x="1006" y="676"/>
                  </a:lnTo>
                  <a:lnTo>
                    <a:pt x="976" y="680"/>
                  </a:lnTo>
                  <a:lnTo>
                    <a:pt x="945" y="683"/>
                  </a:lnTo>
                  <a:lnTo>
                    <a:pt x="914" y="685"/>
                  </a:lnTo>
                  <a:lnTo>
                    <a:pt x="880" y="686"/>
                  </a:lnTo>
                  <a:lnTo>
                    <a:pt x="847" y="686"/>
                  </a:lnTo>
                  <a:close/>
                </a:path>
              </a:pathLst>
            </a:custGeom>
            <a:solidFill>
              <a:srgbClr val="B73848"/>
            </a:solidFill>
            <a:ln w="9525">
              <a:noFill/>
              <a:round/>
              <a:headEnd/>
              <a:tailEnd/>
            </a:ln>
          </p:spPr>
          <p:txBody>
            <a:bodyPr/>
            <a:lstStyle/>
            <a:p>
              <a:endParaRPr lang="ru-RU"/>
            </a:p>
          </p:txBody>
        </p:sp>
        <p:sp>
          <p:nvSpPr>
            <p:cNvPr id="23466" name="Freeform 2339"/>
            <p:cNvSpPr>
              <a:spLocks/>
            </p:cNvSpPr>
            <p:nvPr/>
          </p:nvSpPr>
          <p:spPr bwMode="auto">
            <a:xfrm>
              <a:off x="2123" y="2521"/>
              <a:ext cx="1543" cy="640"/>
            </a:xfrm>
            <a:custGeom>
              <a:avLst/>
              <a:gdLst>
                <a:gd name="T0" fmla="*/ 737 w 1543"/>
                <a:gd name="T1" fmla="*/ 638 h 640"/>
                <a:gd name="T2" fmla="*/ 662 w 1543"/>
                <a:gd name="T3" fmla="*/ 630 h 640"/>
                <a:gd name="T4" fmla="*/ 591 w 1543"/>
                <a:gd name="T5" fmla="*/ 617 h 640"/>
                <a:gd name="T6" fmla="*/ 523 w 1543"/>
                <a:gd name="T7" fmla="*/ 599 h 640"/>
                <a:gd name="T8" fmla="*/ 415 w 1543"/>
                <a:gd name="T9" fmla="*/ 557 h 640"/>
                <a:gd name="T10" fmla="*/ 320 w 1543"/>
                <a:gd name="T11" fmla="*/ 505 h 640"/>
                <a:gd name="T12" fmla="*/ 268 w 1543"/>
                <a:gd name="T13" fmla="*/ 470 h 640"/>
                <a:gd name="T14" fmla="*/ 204 w 1543"/>
                <a:gd name="T15" fmla="*/ 421 h 640"/>
                <a:gd name="T16" fmla="*/ 136 w 1543"/>
                <a:gd name="T17" fmla="*/ 357 h 640"/>
                <a:gd name="T18" fmla="*/ 81 w 1543"/>
                <a:gd name="T19" fmla="*/ 291 h 640"/>
                <a:gd name="T20" fmla="*/ 32 w 1543"/>
                <a:gd name="T21" fmla="*/ 216 h 640"/>
                <a:gd name="T22" fmla="*/ 16 w 1543"/>
                <a:gd name="T23" fmla="*/ 181 h 640"/>
                <a:gd name="T24" fmla="*/ 4 w 1543"/>
                <a:gd name="T25" fmla="*/ 139 h 640"/>
                <a:gd name="T26" fmla="*/ 0 w 1543"/>
                <a:gd name="T27" fmla="*/ 110 h 640"/>
                <a:gd name="T28" fmla="*/ 3 w 1543"/>
                <a:gd name="T29" fmla="*/ 86 h 640"/>
                <a:gd name="T30" fmla="*/ 11 w 1543"/>
                <a:gd name="T31" fmla="*/ 67 h 640"/>
                <a:gd name="T32" fmla="*/ 25 w 1543"/>
                <a:gd name="T33" fmla="*/ 53 h 640"/>
                <a:gd name="T34" fmla="*/ 54 w 1543"/>
                <a:gd name="T35" fmla="*/ 42 h 640"/>
                <a:gd name="T36" fmla="*/ 114 w 1543"/>
                <a:gd name="T37" fmla="*/ 32 h 640"/>
                <a:gd name="T38" fmla="*/ 169 w 1543"/>
                <a:gd name="T39" fmla="*/ 32 h 640"/>
                <a:gd name="T40" fmla="*/ 280 w 1543"/>
                <a:gd name="T41" fmla="*/ 37 h 640"/>
                <a:gd name="T42" fmla="*/ 541 w 1543"/>
                <a:gd name="T43" fmla="*/ 58 h 640"/>
                <a:gd name="T44" fmla="*/ 705 w 1543"/>
                <a:gd name="T45" fmla="*/ 66 h 640"/>
                <a:gd name="T46" fmla="*/ 817 w 1543"/>
                <a:gd name="T47" fmla="*/ 64 h 640"/>
                <a:gd name="T48" fmla="*/ 999 w 1543"/>
                <a:gd name="T49" fmla="*/ 48 h 640"/>
                <a:gd name="T50" fmla="*/ 1290 w 1543"/>
                <a:gd name="T51" fmla="*/ 11 h 640"/>
                <a:gd name="T52" fmla="*/ 1409 w 1543"/>
                <a:gd name="T53" fmla="*/ 0 h 640"/>
                <a:gd name="T54" fmla="*/ 1464 w 1543"/>
                <a:gd name="T55" fmla="*/ 0 h 640"/>
                <a:gd name="T56" fmla="*/ 1507 w 1543"/>
                <a:gd name="T57" fmla="*/ 6 h 640"/>
                <a:gd name="T58" fmla="*/ 1527 w 1543"/>
                <a:gd name="T59" fmla="*/ 14 h 640"/>
                <a:gd name="T60" fmla="*/ 1539 w 1543"/>
                <a:gd name="T61" fmla="*/ 26 h 640"/>
                <a:gd name="T62" fmla="*/ 1543 w 1543"/>
                <a:gd name="T63" fmla="*/ 60 h 640"/>
                <a:gd name="T64" fmla="*/ 1539 w 1543"/>
                <a:gd name="T65" fmla="*/ 115 h 640"/>
                <a:gd name="T66" fmla="*/ 1519 w 1543"/>
                <a:gd name="T67" fmla="*/ 185 h 640"/>
                <a:gd name="T68" fmla="*/ 1498 w 1543"/>
                <a:gd name="T69" fmla="*/ 236 h 640"/>
                <a:gd name="T70" fmla="*/ 1453 w 1543"/>
                <a:gd name="T71" fmla="*/ 321 h 640"/>
                <a:gd name="T72" fmla="*/ 1389 w 1543"/>
                <a:gd name="T73" fmla="*/ 403 h 640"/>
                <a:gd name="T74" fmla="*/ 1349 w 1543"/>
                <a:gd name="T75" fmla="*/ 445 h 640"/>
                <a:gd name="T76" fmla="*/ 1305 w 1543"/>
                <a:gd name="T77" fmla="*/ 482 h 640"/>
                <a:gd name="T78" fmla="*/ 1235 w 1543"/>
                <a:gd name="T79" fmla="*/ 530 h 640"/>
                <a:gd name="T80" fmla="*/ 1179 w 1543"/>
                <a:gd name="T81" fmla="*/ 560 h 640"/>
                <a:gd name="T82" fmla="*/ 1113 w 1543"/>
                <a:gd name="T83" fmla="*/ 587 h 640"/>
                <a:gd name="T84" fmla="*/ 1042 w 1543"/>
                <a:gd name="T85" fmla="*/ 609 h 640"/>
                <a:gd name="T86" fmla="*/ 965 w 1543"/>
                <a:gd name="T87" fmla="*/ 626 h 640"/>
                <a:gd name="T88" fmla="*/ 880 w 1543"/>
                <a:gd name="T89" fmla="*/ 636 h 640"/>
                <a:gd name="T90" fmla="*/ 788 w 1543"/>
                <a:gd name="T91" fmla="*/ 640 h 64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543"/>
                <a:gd name="T139" fmla="*/ 0 h 640"/>
                <a:gd name="T140" fmla="*/ 1543 w 1543"/>
                <a:gd name="T141" fmla="*/ 640 h 640"/>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543" h="640">
                  <a:moveTo>
                    <a:pt x="788" y="640"/>
                  </a:moveTo>
                  <a:lnTo>
                    <a:pt x="762" y="640"/>
                  </a:lnTo>
                  <a:lnTo>
                    <a:pt x="737" y="638"/>
                  </a:lnTo>
                  <a:lnTo>
                    <a:pt x="713" y="636"/>
                  </a:lnTo>
                  <a:lnTo>
                    <a:pt x="687" y="634"/>
                  </a:lnTo>
                  <a:lnTo>
                    <a:pt x="662" y="630"/>
                  </a:lnTo>
                  <a:lnTo>
                    <a:pt x="638" y="627"/>
                  </a:lnTo>
                  <a:lnTo>
                    <a:pt x="614" y="623"/>
                  </a:lnTo>
                  <a:lnTo>
                    <a:pt x="591" y="617"/>
                  </a:lnTo>
                  <a:lnTo>
                    <a:pt x="567" y="612"/>
                  </a:lnTo>
                  <a:lnTo>
                    <a:pt x="544" y="605"/>
                  </a:lnTo>
                  <a:lnTo>
                    <a:pt x="523" y="599"/>
                  </a:lnTo>
                  <a:lnTo>
                    <a:pt x="501" y="591"/>
                  </a:lnTo>
                  <a:lnTo>
                    <a:pt x="458" y="576"/>
                  </a:lnTo>
                  <a:lnTo>
                    <a:pt x="415" y="557"/>
                  </a:lnTo>
                  <a:lnTo>
                    <a:pt x="375" y="537"/>
                  </a:lnTo>
                  <a:lnTo>
                    <a:pt x="337" y="516"/>
                  </a:lnTo>
                  <a:lnTo>
                    <a:pt x="320" y="505"/>
                  </a:lnTo>
                  <a:lnTo>
                    <a:pt x="301" y="494"/>
                  </a:lnTo>
                  <a:lnTo>
                    <a:pt x="284" y="482"/>
                  </a:lnTo>
                  <a:lnTo>
                    <a:pt x="268" y="470"/>
                  </a:lnTo>
                  <a:lnTo>
                    <a:pt x="234" y="447"/>
                  </a:lnTo>
                  <a:lnTo>
                    <a:pt x="219" y="434"/>
                  </a:lnTo>
                  <a:lnTo>
                    <a:pt x="204" y="421"/>
                  </a:lnTo>
                  <a:lnTo>
                    <a:pt x="174" y="396"/>
                  </a:lnTo>
                  <a:lnTo>
                    <a:pt x="149" y="368"/>
                  </a:lnTo>
                  <a:lnTo>
                    <a:pt x="136" y="357"/>
                  </a:lnTo>
                  <a:lnTo>
                    <a:pt x="124" y="344"/>
                  </a:lnTo>
                  <a:lnTo>
                    <a:pt x="102" y="317"/>
                  </a:lnTo>
                  <a:lnTo>
                    <a:pt x="81" y="291"/>
                  </a:lnTo>
                  <a:lnTo>
                    <a:pt x="62" y="265"/>
                  </a:lnTo>
                  <a:lnTo>
                    <a:pt x="46" y="239"/>
                  </a:lnTo>
                  <a:lnTo>
                    <a:pt x="32" y="216"/>
                  </a:lnTo>
                  <a:lnTo>
                    <a:pt x="27" y="203"/>
                  </a:lnTo>
                  <a:lnTo>
                    <a:pt x="21" y="192"/>
                  </a:lnTo>
                  <a:lnTo>
                    <a:pt x="16" y="181"/>
                  </a:lnTo>
                  <a:lnTo>
                    <a:pt x="13" y="170"/>
                  </a:lnTo>
                  <a:lnTo>
                    <a:pt x="4" y="148"/>
                  </a:lnTo>
                  <a:lnTo>
                    <a:pt x="4" y="139"/>
                  </a:lnTo>
                  <a:lnTo>
                    <a:pt x="2" y="128"/>
                  </a:lnTo>
                  <a:lnTo>
                    <a:pt x="0" y="119"/>
                  </a:lnTo>
                  <a:lnTo>
                    <a:pt x="0" y="110"/>
                  </a:lnTo>
                  <a:lnTo>
                    <a:pt x="0" y="102"/>
                  </a:lnTo>
                  <a:lnTo>
                    <a:pt x="2" y="94"/>
                  </a:lnTo>
                  <a:lnTo>
                    <a:pt x="3" y="86"/>
                  </a:lnTo>
                  <a:lnTo>
                    <a:pt x="4" y="80"/>
                  </a:lnTo>
                  <a:lnTo>
                    <a:pt x="8" y="72"/>
                  </a:lnTo>
                  <a:lnTo>
                    <a:pt x="11" y="67"/>
                  </a:lnTo>
                  <a:lnTo>
                    <a:pt x="15" y="61"/>
                  </a:lnTo>
                  <a:lnTo>
                    <a:pt x="21" y="56"/>
                  </a:lnTo>
                  <a:lnTo>
                    <a:pt x="25" y="53"/>
                  </a:lnTo>
                  <a:lnTo>
                    <a:pt x="32" y="49"/>
                  </a:lnTo>
                  <a:lnTo>
                    <a:pt x="43" y="45"/>
                  </a:lnTo>
                  <a:lnTo>
                    <a:pt x="54" y="42"/>
                  </a:lnTo>
                  <a:lnTo>
                    <a:pt x="68" y="39"/>
                  </a:lnTo>
                  <a:lnTo>
                    <a:pt x="82" y="36"/>
                  </a:lnTo>
                  <a:lnTo>
                    <a:pt x="114" y="32"/>
                  </a:lnTo>
                  <a:lnTo>
                    <a:pt x="131" y="32"/>
                  </a:lnTo>
                  <a:lnTo>
                    <a:pt x="150" y="32"/>
                  </a:lnTo>
                  <a:lnTo>
                    <a:pt x="169" y="32"/>
                  </a:lnTo>
                  <a:lnTo>
                    <a:pt x="190" y="32"/>
                  </a:lnTo>
                  <a:lnTo>
                    <a:pt x="233" y="34"/>
                  </a:lnTo>
                  <a:lnTo>
                    <a:pt x="280" y="37"/>
                  </a:lnTo>
                  <a:lnTo>
                    <a:pt x="329" y="41"/>
                  </a:lnTo>
                  <a:lnTo>
                    <a:pt x="432" y="50"/>
                  </a:lnTo>
                  <a:lnTo>
                    <a:pt x="541" y="58"/>
                  </a:lnTo>
                  <a:lnTo>
                    <a:pt x="596" y="63"/>
                  </a:lnTo>
                  <a:lnTo>
                    <a:pt x="652" y="65"/>
                  </a:lnTo>
                  <a:lnTo>
                    <a:pt x="705" y="66"/>
                  </a:lnTo>
                  <a:lnTo>
                    <a:pt x="759" y="66"/>
                  </a:lnTo>
                  <a:lnTo>
                    <a:pt x="789" y="66"/>
                  </a:lnTo>
                  <a:lnTo>
                    <a:pt x="817" y="64"/>
                  </a:lnTo>
                  <a:lnTo>
                    <a:pt x="877" y="61"/>
                  </a:lnTo>
                  <a:lnTo>
                    <a:pt x="938" y="55"/>
                  </a:lnTo>
                  <a:lnTo>
                    <a:pt x="999" y="48"/>
                  </a:lnTo>
                  <a:lnTo>
                    <a:pt x="1120" y="32"/>
                  </a:lnTo>
                  <a:lnTo>
                    <a:pt x="1236" y="17"/>
                  </a:lnTo>
                  <a:lnTo>
                    <a:pt x="1290" y="11"/>
                  </a:lnTo>
                  <a:lnTo>
                    <a:pt x="1340" y="5"/>
                  </a:lnTo>
                  <a:lnTo>
                    <a:pt x="1387" y="2"/>
                  </a:lnTo>
                  <a:lnTo>
                    <a:pt x="1409" y="0"/>
                  </a:lnTo>
                  <a:lnTo>
                    <a:pt x="1428" y="0"/>
                  </a:lnTo>
                  <a:lnTo>
                    <a:pt x="1447" y="0"/>
                  </a:lnTo>
                  <a:lnTo>
                    <a:pt x="1464" y="0"/>
                  </a:lnTo>
                  <a:lnTo>
                    <a:pt x="1479" y="1"/>
                  </a:lnTo>
                  <a:lnTo>
                    <a:pt x="1494" y="3"/>
                  </a:lnTo>
                  <a:lnTo>
                    <a:pt x="1507" y="6"/>
                  </a:lnTo>
                  <a:lnTo>
                    <a:pt x="1518" y="11"/>
                  </a:lnTo>
                  <a:lnTo>
                    <a:pt x="1522" y="12"/>
                  </a:lnTo>
                  <a:lnTo>
                    <a:pt x="1527" y="14"/>
                  </a:lnTo>
                  <a:lnTo>
                    <a:pt x="1530" y="17"/>
                  </a:lnTo>
                  <a:lnTo>
                    <a:pt x="1533" y="20"/>
                  </a:lnTo>
                  <a:lnTo>
                    <a:pt x="1539" y="26"/>
                  </a:lnTo>
                  <a:lnTo>
                    <a:pt x="1541" y="35"/>
                  </a:lnTo>
                  <a:lnTo>
                    <a:pt x="1543" y="46"/>
                  </a:lnTo>
                  <a:lnTo>
                    <a:pt x="1543" y="60"/>
                  </a:lnTo>
                  <a:lnTo>
                    <a:pt x="1543" y="77"/>
                  </a:lnTo>
                  <a:lnTo>
                    <a:pt x="1541" y="95"/>
                  </a:lnTo>
                  <a:lnTo>
                    <a:pt x="1539" y="115"/>
                  </a:lnTo>
                  <a:lnTo>
                    <a:pt x="1534" y="137"/>
                  </a:lnTo>
                  <a:lnTo>
                    <a:pt x="1528" y="161"/>
                  </a:lnTo>
                  <a:lnTo>
                    <a:pt x="1519" y="185"/>
                  </a:lnTo>
                  <a:lnTo>
                    <a:pt x="1510" y="210"/>
                  </a:lnTo>
                  <a:lnTo>
                    <a:pt x="1504" y="225"/>
                  </a:lnTo>
                  <a:lnTo>
                    <a:pt x="1498" y="236"/>
                  </a:lnTo>
                  <a:lnTo>
                    <a:pt x="1485" y="264"/>
                  </a:lnTo>
                  <a:lnTo>
                    <a:pt x="1469" y="292"/>
                  </a:lnTo>
                  <a:lnTo>
                    <a:pt x="1453" y="321"/>
                  </a:lnTo>
                  <a:lnTo>
                    <a:pt x="1434" y="347"/>
                  </a:lnTo>
                  <a:lnTo>
                    <a:pt x="1412" y="376"/>
                  </a:lnTo>
                  <a:lnTo>
                    <a:pt x="1389" y="403"/>
                  </a:lnTo>
                  <a:lnTo>
                    <a:pt x="1376" y="417"/>
                  </a:lnTo>
                  <a:lnTo>
                    <a:pt x="1363" y="430"/>
                  </a:lnTo>
                  <a:lnTo>
                    <a:pt x="1349" y="445"/>
                  </a:lnTo>
                  <a:lnTo>
                    <a:pt x="1335" y="456"/>
                  </a:lnTo>
                  <a:lnTo>
                    <a:pt x="1320" y="469"/>
                  </a:lnTo>
                  <a:lnTo>
                    <a:pt x="1305" y="482"/>
                  </a:lnTo>
                  <a:lnTo>
                    <a:pt x="1290" y="495"/>
                  </a:lnTo>
                  <a:lnTo>
                    <a:pt x="1271" y="506"/>
                  </a:lnTo>
                  <a:lnTo>
                    <a:pt x="1235" y="530"/>
                  </a:lnTo>
                  <a:lnTo>
                    <a:pt x="1218" y="539"/>
                  </a:lnTo>
                  <a:lnTo>
                    <a:pt x="1198" y="550"/>
                  </a:lnTo>
                  <a:lnTo>
                    <a:pt x="1179" y="560"/>
                  </a:lnTo>
                  <a:lnTo>
                    <a:pt x="1156" y="569"/>
                  </a:lnTo>
                  <a:lnTo>
                    <a:pt x="1136" y="579"/>
                  </a:lnTo>
                  <a:lnTo>
                    <a:pt x="1113" y="587"/>
                  </a:lnTo>
                  <a:lnTo>
                    <a:pt x="1090" y="595"/>
                  </a:lnTo>
                  <a:lnTo>
                    <a:pt x="1066" y="603"/>
                  </a:lnTo>
                  <a:lnTo>
                    <a:pt x="1042" y="609"/>
                  </a:lnTo>
                  <a:lnTo>
                    <a:pt x="1017" y="616"/>
                  </a:lnTo>
                  <a:lnTo>
                    <a:pt x="992" y="622"/>
                  </a:lnTo>
                  <a:lnTo>
                    <a:pt x="965" y="626"/>
                  </a:lnTo>
                  <a:lnTo>
                    <a:pt x="937" y="630"/>
                  </a:lnTo>
                  <a:lnTo>
                    <a:pt x="908" y="635"/>
                  </a:lnTo>
                  <a:lnTo>
                    <a:pt x="880" y="636"/>
                  </a:lnTo>
                  <a:lnTo>
                    <a:pt x="850" y="638"/>
                  </a:lnTo>
                  <a:lnTo>
                    <a:pt x="820" y="639"/>
                  </a:lnTo>
                  <a:lnTo>
                    <a:pt x="788" y="640"/>
                  </a:lnTo>
                  <a:close/>
                </a:path>
              </a:pathLst>
            </a:custGeom>
            <a:solidFill>
              <a:srgbClr val="C44052"/>
            </a:solidFill>
            <a:ln w="9525">
              <a:noFill/>
              <a:round/>
              <a:headEnd/>
              <a:tailEnd/>
            </a:ln>
          </p:spPr>
          <p:txBody>
            <a:bodyPr/>
            <a:lstStyle/>
            <a:p>
              <a:endParaRPr lang="ru-RU"/>
            </a:p>
          </p:txBody>
        </p:sp>
        <p:sp>
          <p:nvSpPr>
            <p:cNvPr id="23467" name="Freeform 2340"/>
            <p:cNvSpPr>
              <a:spLocks/>
            </p:cNvSpPr>
            <p:nvPr/>
          </p:nvSpPr>
          <p:spPr bwMode="auto">
            <a:xfrm>
              <a:off x="2177" y="2531"/>
              <a:ext cx="1435" cy="594"/>
            </a:xfrm>
            <a:custGeom>
              <a:avLst/>
              <a:gdLst>
                <a:gd name="T0" fmla="*/ 706 w 1435"/>
                <a:gd name="T1" fmla="*/ 594 h 594"/>
                <a:gd name="T2" fmla="*/ 659 w 1435"/>
                <a:gd name="T3" fmla="*/ 591 h 594"/>
                <a:gd name="T4" fmla="*/ 613 w 1435"/>
                <a:gd name="T5" fmla="*/ 585 h 594"/>
                <a:gd name="T6" fmla="*/ 569 w 1435"/>
                <a:gd name="T7" fmla="*/ 576 h 594"/>
                <a:gd name="T8" fmla="*/ 503 w 1435"/>
                <a:gd name="T9" fmla="*/ 561 h 594"/>
                <a:gd name="T10" fmla="*/ 462 w 1435"/>
                <a:gd name="T11" fmla="*/ 548 h 594"/>
                <a:gd name="T12" fmla="*/ 404 w 1435"/>
                <a:gd name="T13" fmla="*/ 525 h 594"/>
                <a:gd name="T14" fmla="*/ 347 w 1435"/>
                <a:gd name="T15" fmla="*/ 498 h 594"/>
                <a:gd name="T16" fmla="*/ 279 w 1435"/>
                <a:gd name="T17" fmla="*/ 457 h 594"/>
                <a:gd name="T18" fmla="*/ 217 w 1435"/>
                <a:gd name="T19" fmla="*/ 413 h 594"/>
                <a:gd name="T20" fmla="*/ 189 w 1435"/>
                <a:gd name="T21" fmla="*/ 391 h 594"/>
                <a:gd name="T22" fmla="*/ 136 w 1435"/>
                <a:gd name="T23" fmla="*/ 343 h 594"/>
                <a:gd name="T24" fmla="*/ 93 w 1435"/>
                <a:gd name="T25" fmla="*/ 294 h 594"/>
                <a:gd name="T26" fmla="*/ 57 w 1435"/>
                <a:gd name="T27" fmla="*/ 247 h 594"/>
                <a:gd name="T28" fmla="*/ 34 w 1435"/>
                <a:gd name="T29" fmla="*/ 212 h 594"/>
                <a:gd name="T30" fmla="*/ 23 w 1435"/>
                <a:gd name="T31" fmla="*/ 190 h 594"/>
                <a:gd name="T32" fmla="*/ 10 w 1435"/>
                <a:gd name="T33" fmla="*/ 159 h 594"/>
                <a:gd name="T34" fmla="*/ 1 w 1435"/>
                <a:gd name="T35" fmla="*/ 120 h 594"/>
                <a:gd name="T36" fmla="*/ 0 w 1435"/>
                <a:gd name="T37" fmla="*/ 96 h 594"/>
                <a:gd name="T38" fmla="*/ 1 w 1435"/>
                <a:gd name="T39" fmla="*/ 81 h 594"/>
                <a:gd name="T40" fmla="*/ 6 w 1435"/>
                <a:gd name="T41" fmla="*/ 69 h 594"/>
                <a:gd name="T42" fmla="*/ 14 w 1435"/>
                <a:gd name="T43" fmla="*/ 58 h 594"/>
                <a:gd name="T44" fmla="*/ 23 w 1435"/>
                <a:gd name="T45" fmla="*/ 49 h 594"/>
                <a:gd name="T46" fmla="*/ 39 w 1435"/>
                <a:gd name="T47" fmla="*/ 42 h 594"/>
                <a:gd name="T48" fmla="*/ 62 w 1435"/>
                <a:gd name="T49" fmla="*/ 37 h 594"/>
                <a:gd name="T50" fmla="*/ 105 w 1435"/>
                <a:gd name="T51" fmla="*/ 30 h 594"/>
                <a:gd name="T52" fmla="*/ 175 w 1435"/>
                <a:gd name="T53" fmla="*/ 29 h 594"/>
                <a:gd name="T54" fmla="*/ 259 w 1435"/>
                <a:gd name="T55" fmla="*/ 32 h 594"/>
                <a:gd name="T56" fmla="*/ 401 w 1435"/>
                <a:gd name="T57" fmla="*/ 41 h 594"/>
                <a:gd name="T58" fmla="*/ 553 w 1435"/>
                <a:gd name="T59" fmla="*/ 52 h 594"/>
                <a:gd name="T60" fmla="*/ 655 w 1435"/>
                <a:gd name="T61" fmla="*/ 55 h 594"/>
                <a:gd name="T62" fmla="*/ 759 w 1435"/>
                <a:gd name="T63" fmla="*/ 51 h 594"/>
                <a:gd name="T64" fmla="*/ 871 w 1435"/>
                <a:gd name="T65" fmla="*/ 43 h 594"/>
                <a:gd name="T66" fmla="*/ 1041 w 1435"/>
                <a:gd name="T67" fmla="*/ 26 h 594"/>
                <a:gd name="T68" fmla="*/ 1197 w 1435"/>
                <a:gd name="T69" fmla="*/ 8 h 594"/>
                <a:gd name="T70" fmla="*/ 1287 w 1435"/>
                <a:gd name="T71" fmla="*/ 0 h 594"/>
                <a:gd name="T72" fmla="*/ 1327 w 1435"/>
                <a:gd name="T73" fmla="*/ 0 h 594"/>
                <a:gd name="T74" fmla="*/ 1360 w 1435"/>
                <a:gd name="T75" fmla="*/ 0 h 594"/>
                <a:gd name="T76" fmla="*/ 1389 w 1435"/>
                <a:gd name="T77" fmla="*/ 5 h 594"/>
                <a:gd name="T78" fmla="*/ 1411 w 1435"/>
                <a:gd name="T79" fmla="*/ 11 h 594"/>
                <a:gd name="T80" fmla="*/ 1426 w 1435"/>
                <a:gd name="T81" fmla="*/ 20 h 594"/>
                <a:gd name="T82" fmla="*/ 1428 w 1435"/>
                <a:gd name="T83" fmla="*/ 25 h 594"/>
                <a:gd name="T84" fmla="*/ 1434 w 1435"/>
                <a:gd name="T85" fmla="*/ 44 h 594"/>
                <a:gd name="T86" fmla="*/ 1434 w 1435"/>
                <a:gd name="T87" fmla="*/ 72 h 594"/>
                <a:gd name="T88" fmla="*/ 1429 w 1435"/>
                <a:gd name="T89" fmla="*/ 107 h 594"/>
                <a:gd name="T90" fmla="*/ 1417 w 1435"/>
                <a:gd name="T91" fmla="*/ 149 h 594"/>
                <a:gd name="T92" fmla="*/ 1402 w 1435"/>
                <a:gd name="T93" fmla="*/ 196 h 594"/>
                <a:gd name="T94" fmla="*/ 1378 w 1435"/>
                <a:gd name="T95" fmla="*/ 245 h 594"/>
                <a:gd name="T96" fmla="*/ 1348 w 1435"/>
                <a:gd name="T97" fmla="*/ 298 h 594"/>
                <a:gd name="T98" fmla="*/ 1312 w 1435"/>
                <a:gd name="T99" fmla="*/ 348 h 594"/>
                <a:gd name="T100" fmla="*/ 1265 w 1435"/>
                <a:gd name="T101" fmla="*/ 399 h 594"/>
                <a:gd name="T102" fmla="*/ 1225 w 1435"/>
                <a:gd name="T103" fmla="*/ 435 h 594"/>
                <a:gd name="T104" fmla="*/ 1179 w 1435"/>
                <a:gd name="T105" fmla="*/ 470 h 594"/>
                <a:gd name="T106" fmla="*/ 1111 w 1435"/>
                <a:gd name="T107" fmla="*/ 511 h 594"/>
                <a:gd name="T108" fmla="*/ 1032 w 1435"/>
                <a:gd name="T109" fmla="*/ 545 h 594"/>
                <a:gd name="T110" fmla="*/ 989 w 1435"/>
                <a:gd name="T111" fmla="*/ 558 h 594"/>
                <a:gd name="T112" fmla="*/ 943 w 1435"/>
                <a:gd name="T113" fmla="*/ 571 h 594"/>
                <a:gd name="T114" fmla="*/ 894 w 1435"/>
                <a:gd name="T115" fmla="*/ 581 h 594"/>
                <a:gd name="T116" fmla="*/ 842 w 1435"/>
                <a:gd name="T117" fmla="*/ 587 h 594"/>
                <a:gd name="T118" fmla="*/ 789 w 1435"/>
                <a:gd name="T119" fmla="*/ 592 h 594"/>
                <a:gd name="T120" fmla="*/ 729 w 1435"/>
                <a:gd name="T121" fmla="*/ 594 h 59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435"/>
                <a:gd name="T184" fmla="*/ 0 h 594"/>
                <a:gd name="T185" fmla="*/ 1435 w 1435"/>
                <a:gd name="T186" fmla="*/ 594 h 59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435" h="594">
                  <a:moveTo>
                    <a:pt x="729" y="594"/>
                  </a:moveTo>
                  <a:lnTo>
                    <a:pt x="706" y="594"/>
                  </a:lnTo>
                  <a:lnTo>
                    <a:pt x="682" y="592"/>
                  </a:lnTo>
                  <a:lnTo>
                    <a:pt x="659" y="591"/>
                  </a:lnTo>
                  <a:lnTo>
                    <a:pt x="635" y="587"/>
                  </a:lnTo>
                  <a:lnTo>
                    <a:pt x="613" y="585"/>
                  </a:lnTo>
                  <a:lnTo>
                    <a:pt x="590" y="581"/>
                  </a:lnTo>
                  <a:lnTo>
                    <a:pt x="569" y="576"/>
                  </a:lnTo>
                  <a:lnTo>
                    <a:pt x="546" y="572"/>
                  </a:lnTo>
                  <a:lnTo>
                    <a:pt x="503" y="561"/>
                  </a:lnTo>
                  <a:lnTo>
                    <a:pt x="483" y="555"/>
                  </a:lnTo>
                  <a:lnTo>
                    <a:pt x="462" y="548"/>
                  </a:lnTo>
                  <a:lnTo>
                    <a:pt x="423" y="533"/>
                  </a:lnTo>
                  <a:lnTo>
                    <a:pt x="404" y="525"/>
                  </a:lnTo>
                  <a:lnTo>
                    <a:pt x="385" y="517"/>
                  </a:lnTo>
                  <a:lnTo>
                    <a:pt x="347" y="498"/>
                  </a:lnTo>
                  <a:lnTo>
                    <a:pt x="312" y="479"/>
                  </a:lnTo>
                  <a:lnTo>
                    <a:pt x="279" y="457"/>
                  </a:lnTo>
                  <a:lnTo>
                    <a:pt x="247" y="437"/>
                  </a:lnTo>
                  <a:lnTo>
                    <a:pt x="217" y="413"/>
                  </a:lnTo>
                  <a:lnTo>
                    <a:pt x="200" y="402"/>
                  </a:lnTo>
                  <a:lnTo>
                    <a:pt x="189" y="391"/>
                  </a:lnTo>
                  <a:lnTo>
                    <a:pt x="161" y="367"/>
                  </a:lnTo>
                  <a:lnTo>
                    <a:pt x="136" y="343"/>
                  </a:lnTo>
                  <a:lnTo>
                    <a:pt x="114" y="319"/>
                  </a:lnTo>
                  <a:lnTo>
                    <a:pt x="93" y="294"/>
                  </a:lnTo>
                  <a:lnTo>
                    <a:pt x="74" y="270"/>
                  </a:lnTo>
                  <a:lnTo>
                    <a:pt x="57" y="247"/>
                  </a:lnTo>
                  <a:lnTo>
                    <a:pt x="42" y="223"/>
                  </a:lnTo>
                  <a:lnTo>
                    <a:pt x="34" y="212"/>
                  </a:lnTo>
                  <a:lnTo>
                    <a:pt x="30" y="201"/>
                  </a:lnTo>
                  <a:lnTo>
                    <a:pt x="23" y="190"/>
                  </a:lnTo>
                  <a:lnTo>
                    <a:pt x="19" y="178"/>
                  </a:lnTo>
                  <a:lnTo>
                    <a:pt x="10" y="159"/>
                  </a:lnTo>
                  <a:lnTo>
                    <a:pt x="4" y="138"/>
                  </a:lnTo>
                  <a:lnTo>
                    <a:pt x="1" y="120"/>
                  </a:lnTo>
                  <a:lnTo>
                    <a:pt x="0" y="103"/>
                  </a:lnTo>
                  <a:lnTo>
                    <a:pt x="0" y="96"/>
                  </a:lnTo>
                  <a:lnTo>
                    <a:pt x="1" y="88"/>
                  </a:lnTo>
                  <a:lnTo>
                    <a:pt x="1" y="81"/>
                  </a:lnTo>
                  <a:lnTo>
                    <a:pt x="4" y="75"/>
                  </a:lnTo>
                  <a:lnTo>
                    <a:pt x="6" y="69"/>
                  </a:lnTo>
                  <a:lnTo>
                    <a:pt x="10" y="62"/>
                  </a:lnTo>
                  <a:lnTo>
                    <a:pt x="14" y="58"/>
                  </a:lnTo>
                  <a:lnTo>
                    <a:pt x="19" y="53"/>
                  </a:lnTo>
                  <a:lnTo>
                    <a:pt x="23" y="49"/>
                  </a:lnTo>
                  <a:lnTo>
                    <a:pt x="30" y="47"/>
                  </a:lnTo>
                  <a:lnTo>
                    <a:pt x="39" y="42"/>
                  </a:lnTo>
                  <a:lnTo>
                    <a:pt x="50" y="39"/>
                  </a:lnTo>
                  <a:lnTo>
                    <a:pt x="62" y="37"/>
                  </a:lnTo>
                  <a:lnTo>
                    <a:pt x="75" y="34"/>
                  </a:lnTo>
                  <a:lnTo>
                    <a:pt x="105" y="30"/>
                  </a:lnTo>
                  <a:lnTo>
                    <a:pt x="139" y="29"/>
                  </a:lnTo>
                  <a:lnTo>
                    <a:pt x="175" y="29"/>
                  </a:lnTo>
                  <a:lnTo>
                    <a:pt x="216" y="30"/>
                  </a:lnTo>
                  <a:lnTo>
                    <a:pt x="259" y="32"/>
                  </a:lnTo>
                  <a:lnTo>
                    <a:pt x="305" y="35"/>
                  </a:lnTo>
                  <a:lnTo>
                    <a:pt x="401" y="41"/>
                  </a:lnTo>
                  <a:lnTo>
                    <a:pt x="503" y="48"/>
                  </a:lnTo>
                  <a:lnTo>
                    <a:pt x="553" y="52"/>
                  </a:lnTo>
                  <a:lnTo>
                    <a:pt x="604" y="53"/>
                  </a:lnTo>
                  <a:lnTo>
                    <a:pt x="655" y="55"/>
                  </a:lnTo>
                  <a:lnTo>
                    <a:pt x="705" y="55"/>
                  </a:lnTo>
                  <a:lnTo>
                    <a:pt x="759" y="51"/>
                  </a:lnTo>
                  <a:lnTo>
                    <a:pt x="815" y="48"/>
                  </a:lnTo>
                  <a:lnTo>
                    <a:pt x="871" y="43"/>
                  </a:lnTo>
                  <a:lnTo>
                    <a:pt x="928" y="38"/>
                  </a:lnTo>
                  <a:lnTo>
                    <a:pt x="1041" y="26"/>
                  </a:lnTo>
                  <a:lnTo>
                    <a:pt x="1148" y="13"/>
                  </a:lnTo>
                  <a:lnTo>
                    <a:pt x="1197" y="8"/>
                  </a:lnTo>
                  <a:lnTo>
                    <a:pt x="1245" y="3"/>
                  </a:lnTo>
                  <a:lnTo>
                    <a:pt x="1287" y="0"/>
                  </a:lnTo>
                  <a:lnTo>
                    <a:pt x="1308" y="0"/>
                  </a:lnTo>
                  <a:lnTo>
                    <a:pt x="1327" y="0"/>
                  </a:lnTo>
                  <a:lnTo>
                    <a:pt x="1345" y="0"/>
                  </a:lnTo>
                  <a:lnTo>
                    <a:pt x="1360" y="0"/>
                  </a:lnTo>
                  <a:lnTo>
                    <a:pt x="1375" y="1"/>
                  </a:lnTo>
                  <a:lnTo>
                    <a:pt x="1389" y="5"/>
                  </a:lnTo>
                  <a:lnTo>
                    <a:pt x="1400" y="7"/>
                  </a:lnTo>
                  <a:lnTo>
                    <a:pt x="1411" y="11"/>
                  </a:lnTo>
                  <a:lnTo>
                    <a:pt x="1419" y="14"/>
                  </a:lnTo>
                  <a:lnTo>
                    <a:pt x="1426" y="20"/>
                  </a:lnTo>
                  <a:lnTo>
                    <a:pt x="1427" y="22"/>
                  </a:lnTo>
                  <a:lnTo>
                    <a:pt x="1428" y="25"/>
                  </a:lnTo>
                  <a:lnTo>
                    <a:pt x="1432" y="33"/>
                  </a:lnTo>
                  <a:lnTo>
                    <a:pt x="1434" y="44"/>
                  </a:lnTo>
                  <a:lnTo>
                    <a:pt x="1435" y="57"/>
                  </a:lnTo>
                  <a:lnTo>
                    <a:pt x="1434" y="72"/>
                  </a:lnTo>
                  <a:lnTo>
                    <a:pt x="1432" y="88"/>
                  </a:lnTo>
                  <a:lnTo>
                    <a:pt x="1429" y="107"/>
                  </a:lnTo>
                  <a:lnTo>
                    <a:pt x="1424" y="127"/>
                  </a:lnTo>
                  <a:lnTo>
                    <a:pt x="1417" y="149"/>
                  </a:lnTo>
                  <a:lnTo>
                    <a:pt x="1411" y="172"/>
                  </a:lnTo>
                  <a:lnTo>
                    <a:pt x="1402" y="196"/>
                  </a:lnTo>
                  <a:lnTo>
                    <a:pt x="1391" y="221"/>
                  </a:lnTo>
                  <a:lnTo>
                    <a:pt x="1378" y="245"/>
                  </a:lnTo>
                  <a:lnTo>
                    <a:pt x="1366" y="271"/>
                  </a:lnTo>
                  <a:lnTo>
                    <a:pt x="1348" y="298"/>
                  </a:lnTo>
                  <a:lnTo>
                    <a:pt x="1331" y="323"/>
                  </a:lnTo>
                  <a:lnTo>
                    <a:pt x="1312" y="348"/>
                  </a:lnTo>
                  <a:lnTo>
                    <a:pt x="1290" y="375"/>
                  </a:lnTo>
                  <a:lnTo>
                    <a:pt x="1265" y="399"/>
                  </a:lnTo>
                  <a:lnTo>
                    <a:pt x="1239" y="425"/>
                  </a:lnTo>
                  <a:lnTo>
                    <a:pt x="1225" y="435"/>
                  </a:lnTo>
                  <a:lnTo>
                    <a:pt x="1211" y="448"/>
                  </a:lnTo>
                  <a:lnTo>
                    <a:pt x="1179" y="470"/>
                  </a:lnTo>
                  <a:lnTo>
                    <a:pt x="1146" y="491"/>
                  </a:lnTo>
                  <a:lnTo>
                    <a:pt x="1111" y="511"/>
                  </a:lnTo>
                  <a:lnTo>
                    <a:pt x="1073" y="528"/>
                  </a:lnTo>
                  <a:lnTo>
                    <a:pt x="1032" y="545"/>
                  </a:lnTo>
                  <a:lnTo>
                    <a:pt x="1011" y="552"/>
                  </a:lnTo>
                  <a:lnTo>
                    <a:pt x="989" y="558"/>
                  </a:lnTo>
                  <a:lnTo>
                    <a:pt x="966" y="564"/>
                  </a:lnTo>
                  <a:lnTo>
                    <a:pt x="943" y="571"/>
                  </a:lnTo>
                  <a:lnTo>
                    <a:pt x="918" y="576"/>
                  </a:lnTo>
                  <a:lnTo>
                    <a:pt x="894" y="581"/>
                  </a:lnTo>
                  <a:lnTo>
                    <a:pt x="869" y="584"/>
                  </a:lnTo>
                  <a:lnTo>
                    <a:pt x="842" y="587"/>
                  </a:lnTo>
                  <a:lnTo>
                    <a:pt x="815" y="590"/>
                  </a:lnTo>
                  <a:lnTo>
                    <a:pt x="789" y="592"/>
                  </a:lnTo>
                  <a:lnTo>
                    <a:pt x="760" y="594"/>
                  </a:lnTo>
                  <a:lnTo>
                    <a:pt x="729" y="594"/>
                  </a:lnTo>
                  <a:close/>
                </a:path>
              </a:pathLst>
            </a:custGeom>
            <a:solidFill>
              <a:srgbClr val="D2485C"/>
            </a:solidFill>
            <a:ln w="9525">
              <a:noFill/>
              <a:round/>
              <a:headEnd/>
              <a:tailEnd/>
            </a:ln>
          </p:spPr>
          <p:txBody>
            <a:bodyPr/>
            <a:lstStyle/>
            <a:p>
              <a:endParaRPr lang="ru-RU"/>
            </a:p>
          </p:txBody>
        </p:sp>
        <p:sp>
          <p:nvSpPr>
            <p:cNvPr id="23468" name="Freeform 2341"/>
            <p:cNvSpPr>
              <a:spLocks/>
            </p:cNvSpPr>
            <p:nvPr/>
          </p:nvSpPr>
          <p:spPr bwMode="auto">
            <a:xfrm>
              <a:off x="2230" y="2540"/>
              <a:ext cx="1326" cy="548"/>
            </a:xfrm>
            <a:custGeom>
              <a:avLst/>
              <a:gdLst>
                <a:gd name="T0" fmla="*/ 650 w 1326"/>
                <a:gd name="T1" fmla="*/ 548 h 548"/>
                <a:gd name="T2" fmla="*/ 607 w 1326"/>
                <a:gd name="T3" fmla="*/ 545 h 548"/>
                <a:gd name="T4" fmla="*/ 565 w 1326"/>
                <a:gd name="T5" fmla="*/ 540 h 548"/>
                <a:gd name="T6" fmla="*/ 524 w 1326"/>
                <a:gd name="T7" fmla="*/ 533 h 548"/>
                <a:gd name="T8" fmla="*/ 464 w 1326"/>
                <a:gd name="T9" fmla="*/ 518 h 548"/>
                <a:gd name="T10" fmla="*/ 389 w 1326"/>
                <a:gd name="T11" fmla="*/ 494 h 548"/>
                <a:gd name="T12" fmla="*/ 354 w 1326"/>
                <a:gd name="T13" fmla="*/ 478 h 548"/>
                <a:gd name="T14" fmla="*/ 287 w 1326"/>
                <a:gd name="T15" fmla="*/ 444 h 548"/>
                <a:gd name="T16" fmla="*/ 227 w 1326"/>
                <a:gd name="T17" fmla="*/ 404 h 548"/>
                <a:gd name="T18" fmla="*/ 174 w 1326"/>
                <a:gd name="T19" fmla="*/ 362 h 548"/>
                <a:gd name="T20" fmla="*/ 126 w 1326"/>
                <a:gd name="T21" fmla="*/ 318 h 548"/>
                <a:gd name="T22" fmla="*/ 85 w 1326"/>
                <a:gd name="T23" fmla="*/ 274 h 548"/>
                <a:gd name="T24" fmla="*/ 53 w 1326"/>
                <a:gd name="T25" fmla="*/ 229 h 548"/>
                <a:gd name="T26" fmla="*/ 27 w 1326"/>
                <a:gd name="T27" fmla="*/ 188 h 548"/>
                <a:gd name="T28" fmla="*/ 10 w 1326"/>
                <a:gd name="T29" fmla="*/ 149 h 548"/>
                <a:gd name="T30" fmla="*/ 2 w 1326"/>
                <a:gd name="T31" fmla="*/ 121 h 548"/>
                <a:gd name="T32" fmla="*/ 0 w 1326"/>
                <a:gd name="T33" fmla="*/ 98 h 548"/>
                <a:gd name="T34" fmla="*/ 0 w 1326"/>
                <a:gd name="T35" fmla="*/ 84 h 548"/>
                <a:gd name="T36" fmla="*/ 7 w 1326"/>
                <a:gd name="T37" fmla="*/ 65 h 548"/>
                <a:gd name="T38" fmla="*/ 13 w 1326"/>
                <a:gd name="T39" fmla="*/ 56 h 548"/>
                <a:gd name="T40" fmla="*/ 23 w 1326"/>
                <a:gd name="T41" fmla="*/ 48 h 548"/>
                <a:gd name="T42" fmla="*/ 37 w 1326"/>
                <a:gd name="T43" fmla="*/ 41 h 548"/>
                <a:gd name="T44" fmla="*/ 70 w 1326"/>
                <a:gd name="T45" fmla="*/ 33 h 548"/>
                <a:gd name="T46" fmla="*/ 98 w 1326"/>
                <a:gd name="T47" fmla="*/ 31 h 548"/>
                <a:gd name="T48" fmla="*/ 164 w 1326"/>
                <a:gd name="T49" fmla="*/ 27 h 548"/>
                <a:gd name="T50" fmla="*/ 241 w 1326"/>
                <a:gd name="T51" fmla="*/ 29 h 548"/>
                <a:gd name="T52" fmla="*/ 371 w 1326"/>
                <a:gd name="T53" fmla="*/ 34 h 548"/>
                <a:gd name="T54" fmla="*/ 465 w 1326"/>
                <a:gd name="T55" fmla="*/ 39 h 548"/>
                <a:gd name="T56" fmla="*/ 606 w 1326"/>
                <a:gd name="T57" fmla="*/ 43 h 548"/>
                <a:gd name="T58" fmla="*/ 702 w 1326"/>
                <a:gd name="T59" fmla="*/ 41 h 548"/>
                <a:gd name="T60" fmla="*/ 859 w 1326"/>
                <a:gd name="T61" fmla="*/ 30 h 548"/>
                <a:gd name="T62" fmla="*/ 1062 w 1326"/>
                <a:gd name="T63" fmla="*/ 9 h 548"/>
                <a:gd name="T64" fmla="*/ 1150 w 1326"/>
                <a:gd name="T65" fmla="*/ 1 h 548"/>
                <a:gd name="T66" fmla="*/ 1191 w 1326"/>
                <a:gd name="T67" fmla="*/ 0 h 548"/>
                <a:gd name="T68" fmla="*/ 1258 w 1326"/>
                <a:gd name="T69" fmla="*/ 1 h 548"/>
                <a:gd name="T70" fmla="*/ 1283 w 1326"/>
                <a:gd name="T71" fmla="*/ 6 h 548"/>
                <a:gd name="T72" fmla="*/ 1304 w 1326"/>
                <a:gd name="T73" fmla="*/ 12 h 548"/>
                <a:gd name="T74" fmla="*/ 1318 w 1326"/>
                <a:gd name="T75" fmla="*/ 20 h 548"/>
                <a:gd name="T76" fmla="*/ 1323 w 1326"/>
                <a:gd name="T77" fmla="*/ 29 h 548"/>
                <a:gd name="T78" fmla="*/ 1326 w 1326"/>
                <a:gd name="T79" fmla="*/ 42 h 548"/>
                <a:gd name="T80" fmla="*/ 1324 w 1326"/>
                <a:gd name="T81" fmla="*/ 68 h 548"/>
                <a:gd name="T82" fmla="*/ 1321 w 1326"/>
                <a:gd name="T83" fmla="*/ 92 h 548"/>
                <a:gd name="T84" fmla="*/ 1316 w 1326"/>
                <a:gd name="T85" fmla="*/ 119 h 548"/>
                <a:gd name="T86" fmla="*/ 1304 w 1326"/>
                <a:gd name="T87" fmla="*/ 160 h 548"/>
                <a:gd name="T88" fmla="*/ 1285 w 1326"/>
                <a:gd name="T89" fmla="*/ 206 h 548"/>
                <a:gd name="T90" fmla="*/ 1261 w 1326"/>
                <a:gd name="T91" fmla="*/ 251 h 548"/>
                <a:gd name="T92" fmla="*/ 1230 w 1326"/>
                <a:gd name="T93" fmla="*/ 300 h 548"/>
                <a:gd name="T94" fmla="*/ 1190 w 1326"/>
                <a:gd name="T95" fmla="*/ 347 h 548"/>
                <a:gd name="T96" fmla="*/ 1145 w 1326"/>
                <a:gd name="T97" fmla="*/ 393 h 548"/>
                <a:gd name="T98" fmla="*/ 1117 w 1326"/>
                <a:gd name="T99" fmla="*/ 414 h 548"/>
                <a:gd name="T100" fmla="*/ 1089 w 1326"/>
                <a:gd name="T101" fmla="*/ 434 h 548"/>
                <a:gd name="T102" fmla="*/ 1025 w 1326"/>
                <a:gd name="T103" fmla="*/ 472 h 548"/>
                <a:gd name="T104" fmla="*/ 989 w 1326"/>
                <a:gd name="T105" fmla="*/ 489 h 548"/>
                <a:gd name="T106" fmla="*/ 932 w 1326"/>
                <a:gd name="T107" fmla="*/ 510 h 548"/>
                <a:gd name="T108" fmla="*/ 891 w 1326"/>
                <a:gd name="T109" fmla="*/ 523 h 548"/>
                <a:gd name="T110" fmla="*/ 846 w 1326"/>
                <a:gd name="T111" fmla="*/ 532 h 548"/>
                <a:gd name="T112" fmla="*/ 801 w 1326"/>
                <a:gd name="T113" fmla="*/ 540 h 548"/>
                <a:gd name="T114" fmla="*/ 752 w 1326"/>
                <a:gd name="T115" fmla="*/ 545 h 548"/>
                <a:gd name="T116" fmla="*/ 699 w 1326"/>
                <a:gd name="T117" fmla="*/ 548 h 54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26"/>
                <a:gd name="T178" fmla="*/ 0 h 548"/>
                <a:gd name="T179" fmla="*/ 1326 w 1326"/>
                <a:gd name="T180" fmla="*/ 548 h 54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26" h="548">
                  <a:moveTo>
                    <a:pt x="673" y="548"/>
                  </a:moveTo>
                  <a:lnTo>
                    <a:pt x="650" y="548"/>
                  </a:lnTo>
                  <a:lnTo>
                    <a:pt x="628" y="546"/>
                  </a:lnTo>
                  <a:lnTo>
                    <a:pt x="607" y="545"/>
                  </a:lnTo>
                  <a:lnTo>
                    <a:pt x="586" y="544"/>
                  </a:lnTo>
                  <a:lnTo>
                    <a:pt x="565" y="540"/>
                  </a:lnTo>
                  <a:lnTo>
                    <a:pt x="545" y="537"/>
                  </a:lnTo>
                  <a:lnTo>
                    <a:pt x="524" y="533"/>
                  </a:lnTo>
                  <a:lnTo>
                    <a:pt x="503" y="529"/>
                  </a:lnTo>
                  <a:lnTo>
                    <a:pt x="464" y="518"/>
                  </a:lnTo>
                  <a:lnTo>
                    <a:pt x="426" y="506"/>
                  </a:lnTo>
                  <a:lnTo>
                    <a:pt x="389" y="494"/>
                  </a:lnTo>
                  <a:lnTo>
                    <a:pt x="372" y="486"/>
                  </a:lnTo>
                  <a:lnTo>
                    <a:pt x="354" y="478"/>
                  </a:lnTo>
                  <a:lnTo>
                    <a:pt x="319" y="461"/>
                  </a:lnTo>
                  <a:lnTo>
                    <a:pt x="287" y="444"/>
                  </a:lnTo>
                  <a:lnTo>
                    <a:pt x="256" y="425"/>
                  </a:lnTo>
                  <a:lnTo>
                    <a:pt x="227" y="404"/>
                  </a:lnTo>
                  <a:lnTo>
                    <a:pt x="199" y="384"/>
                  </a:lnTo>
                  <a:lnTo>
                    <a:pt x="174" y="362"/>
                  </a:lnTo>
                  <a:lnTo>
                    <a:pt x="148" y="340"/>
                  </a:lnTo>
                  <a:lnTo>
                    <a:pt x="126" y="318"/>
                  </a:lnTo>
                  <a:lnTo>
                    <a:pt x="106" y="296"/>
                  </a:lnTo>
                  <a:lnTo>
                    <a:pt x="85" y="274"/>
                  </a:lnTo>
                  <a:lnTo>
                    <a:pt x="67" y="252"/>
                  </a:lnTo>
                  <a:lnTo>
                    <a:pt x="53" y="229"/>
                  </a:lnTo>
                  <a:lnTo>
                    <a:pt x="39" y="208"/>
                  </a:lnTo>
                  <a:lnTo>
                    <a:pt x="27" y="188"/>
                  </a:lnTo>
                  <a:lnTo>
                    <a:pt x="18" y="167"/>
                  </a:lnTo>
                  <a:lnTo>
                    <a:pt x="10" y="149"/>
                  </a:lnTo>
                  <a:lnTo>
                    <a:pt x="6" y="130"/>
                  </a:lnTo>
                  <a:lnTo>
                    <a:pt x="2" y="121"/>
                  </a:lnTo>
                  <a:lnTo>
                    <a:pt x="2" y="112"/>
                  </a:lnTo>
                  <a:lnTo>
                    <a:pt x="0" y="98"/>
                  </a:lnTo>
                  <a:lnTo>
                    <a:pt x="0" y="90"/>
                  </a:lnTo>
                  <a:lnTo>
                    <a:pt x="0" y="84"/>
                  </a:lnTo>
                  <a:lnTo>
                    <a:pt x="6" y="71"/>
                  </a:lnTo>
                  <a:lnTo>
                    <a:pt x="7" y="65"/>
                  </a:lnTo>
                  <a:lnTo>
                    <a:pt x="10" y="61"/>
                  </a:lnTo>
                  <a:lnTo>
                    <a:pt x="13" y="56"/>
                  </a:lnTo>
                  <a:lnTo>
                    <a:pt x="18" y="52"/>
                  </a:lnTo>
                  <a:lnTo>
                    <a:pt x="23" y="48"/>
                  </a:lnTo>
                  <a:lnTo>
                    <a:pt x="29" y="44"/>
                  </a:lnTo>
                  <a:lnTo>
                    <a:pt x="37" y="41"/>
                  </a:lnTo>
                  <a:lnTo>
                    <a:pt x="48" y="38"/>
                  </a:lnTo>
                  <a:lnTo>
                    <a:pt x="70" y="33"/>
                  </a:lnTo>
                  <a:lnTo>
                    <a:pt x="85" y="31"/>
                  </a:lnTo>
                  <a:lnTo>
                    <a:pt x="98" y="31"/>
                  </a:lnTo>
                  <a:lnTo>
                    <a:pt x="129" y="29"/>
                  </a:lnTo>
                  <a:lnTo>
                    <a:pt x="164" y="27"/>
                  </a:lnTo>
                  <a:lnTo>
                    <a:pt x="200" y="27"/>
                  </a:lnTo>
                  <a:lnTo>
                    <a:pt x="241" y="29"/>
                  </a:lnTo>
                  <a:lnTo>
                    <a:pt x="283" y="30"/>
                  </a:lnTo>
                  <a:lnTo>
                    <a:pt x="371" y="34"/>
                  </a:lnTo>
                  <a:lnTo>
                    <a:pt x="417" y="38"/>
                  </a:lnTo>
                  <a:lnTo>
                    <a:pt x="465" y="39"/>
                  </a:lnTo>
                  <a:lnTo>
                    <a:pt x="559" y="42"/>
                  </a:lnTo>
                  <a:lnTo>
                    <a:pt x="606" y="43"/>
                  </a:lnTo>
                  <a:lnTo>
                    <a:pt x="653" y="43"/>
                  </a:lnTo>
                  <a:lnTo>
                    <a:pt x="702" y="41"/>
                  </a:lnTo>
                  <a:lnTo>
                    <a:pt x="753" y="39"/>
                  </a:lnTo>
                  <a:lnTo>
                    <a:pt x="859" y="30"/>
                  </a:lnTo>
                  <a:lnTo>
                    <a:pt x="962" y="20"/>
                  </a:lnTo>
                  <a:lnTo>
                    <a:pt x="1062" y="9"/>
                  </a:lnTo>
                  <a:lnTo>
                    <a:pt x="1107" y="5"/>
                  </a:lnTo>
                  <a:lnTo>
                    <a:pt x="1150" y="1"/>
                  </a:lnTo>
                  <a:lnTo>
                    <a:pt x="1171" y="1"/>
                  </a:lnTo>
                  <a:lnTo>
                    <a:pt x="1191" y="0"/>
                  </a:lnTo>
                  <a:lnTo>
                    <a:pt x="1226" y="0"/>
                  </a:lnTo>
                  <a:lnTo>
                    <a:pt x="1258" y="1"/>
                  </a:lnTo>
                  <a:lnTo>
                    <a:pt x="1270" y="3"/>
                  </a:lnTo>
                  <a:lnTo>
                    <a:pt x="1283" y="6"/>
                  </a:lnTo>
                  <a:lnTo>
                    <a:pt x="1294" y="8"/>
                  </a:lnTo>
                  <a:lnTo>
                    <a:pt x="1304" y="12"/>
                  </a:lnTo>
                  <a:lnTo>
                    <a:pt x="1312" y="16"/>
                  </a:lnTo>
                  <a:lnTo>
                    <a:pt x="1318" y="20"/>
                  </a:lnTo>
                  <a:lnTo>
                    <a:pt x="1321" y="25"/>
                  </a:lnTo>
                  <a:lnTo>
                    <a:pt x="1323" y="29"/>
                  </a:lnTo>
                  <a:lnTo>
                    <a:pt x="1324" y="33"/>
                  </a:lnTo>
                  <a:lnTo>
                    <a:pt x="1326" y="42"/>
                  </a:lnTo>
                  <a:lnTo>
                    <a:pt x="1326" y="55"/>
                  </a:lnTo>
                  <a:lnTo>
                    <a:pt x="1324" y="68"/>
                  </a:lnTo>
                  <a:lnTo>
                    <a:pt x="1323" y="85"/>
                  </a:lnTo>
                  <a:lnTo>
                    <a:pt x="1321" y="92"/>
                  </a:lnTo>
                  <a:lnTo>
                    <a:pt x="1320" y="102"/>
                  </a:lnTo>
                  <a:lnTo>
                    <a:pt x="1316" y="119"/>
                  </a:lnTo>
                  <a:lnTo>
                    <a:pt x="1310" y="139"/>
                  </a:lnTo>
                  <a:lnTo>
                    <a:pt x="1304" y="160"/>
                  </a:lnTo>
                  <a:lnTo>
                    <a:pt x="1294" y="182"/>
                  </a:lnTo>
                  <a:lnTo>
                    <a:pt x="1285" y="206"/>
                  </a:lnTo>
                  <a:lnTo>
                    <a:pt x="1274" y="227"/>
                  </a:lnTo>
                  <a:lnTo>
                    <a:pt x="1261" y="251"/>
                  </a:lnTo>
                  <a:lnTo>
                    <a:pt x="1245" y="277"/>
                  </a:lnTo>
                  <a:lnTo>
                    <a:pt x="1230" y="300"/>
                  </a:lnTo>
                  <a:lnTo>
                    <a:pt x="1211" y="324"/>
                  </a:lnTo>
                  <a:lnTo>
                    <a:pt x="1190" y="347"/>
                  </a:lnTo>
                  <a:lnTo>
                    <a:pt x="1168" y="369"/>
                  </a:lnTo>
                  <a:lnTo>
                    <a:pt x="1145" y="393"/>
                  </a:lnTo>
                  <a:lnTo>
                    <a:pt x="1130" y="403"/>
                  </a:lnTo>
                  <a:lnTo>
                    <a:pt x="1117" y="414"/>
                  </a:lnTo>
                  <a:lnTo>
                    <a:pt x="1103" y="425"/>
                  </a:lnTo>
                  <a:lnTo>
                    <a:pt x="1089" y="434"/>
                  </a:lnTo>
                  <a:lnTo>
                    <a:pt x="1059" y="455"/>
                  </a:lnTo>
                  <a:lnTo>
                    <a:pt x="1025" y="472"/>
                  </a:lnTo>
                  <a:lnTo>
                    <a:pt x="1008" y="480"/>
                  </a:lnTo>
                  <a:lnTo>
                    <a:pt x="989" y="489"/>
                  </a:lnTo>
                  <a:lnTo>
                    <a:pt x="953" y="504"/>
                  </a:lnTo>
                  <a:lnTo>
                    <a:pt x="932" y="510"/>
                  </a:lnTo>
                  <a:lnTo>
                    <a:pt x="912" y="516"/>
                  </a:lnTo>
                  <a:lnTo>
                    <a:pt x="891" y="523"/>
                  </a:lnTo>
                  <a:lnTo>
                    <a:pt x="869" y="527"/>
                  </a:lnTo>
                  <a:lnTo>
                    <a:pt x="846" y="532"/>
                  </a:lnTo>
                  <a:lnTo>
                    <a:pt x="825" y="536"/>
                  </a:lnTo>
                  <a:lnTo>
                    <a:pt x="801" y="540"/>
                  </a:lnTo>
                  <a:lnTo>
                    <a:pt x="777" y="543"/>
                  </a:lnTo>
                  <a:lnTo>
                    <a:pt x="752" y="545"/>
                  </a:lnTo>
                  <a:lnTo>
                    <a:pt x="726" y="546"/>
                  </a:lnTo>
                  <a:lnTo>
                    <a:pt x="699" y="548"/>
                  </a:lnTo>
                  <a:lnTo>
                    <a:pt x="673" y="548"/>
                  </a:lnTo>
                  <a:close/>
                </a:path>
              </a:pathLst>
            </a:custGeom>
            <a:solidFill>
              <a:srgbClr val="DF5067"/>
            </a:solidFill>
            <a:ln w="9525">
              <a:noFill/>
              <a:round/>
              <a:headEnd/>
              <a:tailEnd/>
            </a:ln>
          </p:spPr>
          <p:txBody>
            <a:bodyPr/>
            <a:lstStyle/>
            <a:p>
              <a:endParaRPr lang="ru-RU"/>
            </a:p>
          </p:txBody>
        </p:sp>
        <p:sp>
          <p:nvSpPr>
            <p:cNvPr id="23469" name="Freeform 2342"/>
            <p:cNvSpPr>
              <a:spLocks/>
            </p:cNvSpPr>
            <p:nvPr/>
          </p:nvSpPr>
          <p:spPr bwMode="auto">
            <a:xfrm>
              <a:off x="2284" y="2548"/>
              <a:ext cx="1215" cy="506"/>
            </a:xfrm>
            <a:custGeom>
              <a:avLst/>
              <a:gdLst>
                <a:gd name="T0" fmla="*/ 593 w 1215"/>
                <a:gd name="T1" fmla="*/ 504 h 506"/>
                <a:gd name="T2" fmla="*/ 553 w 1215"/>
                <a:gd name="T3" fmla="*/ 503 h 506"/>
                <a:gd name="T4" fmla="*/ 495 w 1215"/>
                <a:gd name="T5" fmla="*/ 495 h 506"/>
                <a:gd name="T6" fmla="*/ 441 w 1215"/>
                <a:gd name="T7" fmla="*/ 482 h 506"/>
                <a:gd name="T8" fmla="*/ 387 w 1215"/>
                <a:gd name="T9" fmla="*/ 467 h 506"/>
                <a:gd name="T10" fmla="*/ 338 w 1215"/>
                <a:gd name="T11" fmla="*/ 448 h 506"/>
                <a:gd name="T12" fmla="*/ 306 w 1215"/>
                <a:gd name="T13" fmla="*/ 432 h 506"/>
                <a:gd name="T14" fmla="*/ 261 w 1215"/>
                <a:gd name="T15" fmla="*/ 409 h 506"/>
                <a:gd name="T16" fmla="*/ 206 w 1215"/>
                <a:gd name="T17" fmla="*/ 372 h 506"/>
                <a:gd name="T18" fmla="*/ 168 w 1215"/>
                <a:gd name="T19" fmla="*/ 344 h 506"/>
                <a:gd name="T20" fmla="*/ 135 w 1215"/>
                <a:gd name="T21" fmla="*/ 314 h 506"/>
                <a:gd name="T22" fmla="*/ 112 w 1215"/>
                <a:gd name="T23" fmla="*/ 294 h 506"/>
                <a:gd name="T24" fmla="*/ 76 w 1215"/>
                <a:gd name="T25" fmla="*/ 253 h 506"/>
                <a:gd name="T26" fmla="*/ 46 w 1215"/>
                <a:gd name="T27" fmla="*/ 212 h 506"/>
                <a:gd name="T28" fmla="*/ 24 w 1215"/>
                <a:gd name="T29" fmla="*/ 174 h 506"/>
                <a:gd name="T30" fmla="*/ 11 w 1215"/>
                <a:gd name="T31" fmla="*/ 146 h 506"/>
                <a:gd name="T32" fmla="*/ 3 w 1215"/>
                <a:gd name="T33" fmla="*/ 121 h 506"/>
                <a:gd name="T34" fmla="*/ 0 w 1215"/>
                <a:gd name="T35" fmla="*/ 91 h 506"/>
                <a:gd name="T36" fmla="*/ 0 w 1215"/>
                <a:gd name="T37" fmla="*/ 78 h 506"/>
                <a:gd name="T38" fmla="*/ 3 w 1215"/>
                <a:gd name="T39" fmla="*/ 67 h 506"/>
                <a:gd name="T40" fmla="*/ 10 w 1215"/>
                <a:gd name="T41" fmla="*/ 58 h 506"/>
                <a:gd name="T42" fmla="*/ 16 w 1215"/>
                <a:gd name="T43" fmla="*/ 50 h 506"/>
                <a:gd name="T44" fmla="*/ 25 w 1215"/>
                <a:gd name="T45" fmla="*/ 43 h 506"/>
                <a:gd name="T46" fmla="*/ 42 w 1215"/>
                <a:gd name="T47" fmla="*/ 37 h 506"/>
                <a:gd name="T48" fmla="*/ 65 w 1215"/>
                <a:gd name="T49" fmla="*/ 32 h 506"/>
                <a:gd name="T50" fmla="*/ 89 w 1215"/>
                <a:gd name="T51" fmla="*/ 29 h 506"/>
                <a:gd name="T52" fmla="*/ 117 w 1215"/>
                <a:gd name="T53" fmla="*/ 26 h 506"/>
                <a:gd name="T54" fmla="*/ 183 w 1215"/>
                <a:gd name="T55" fmla="*/ 24 h 506"/>
                <a:gd name="T56" fmla="*/ 341 w 1215"/>
                <a:gd name="T57" fmla="*/ 27 h 506"/>
                <a:gd name="T58" fmla="*/ 511 w 1215"/>
                <a:gd name="T59" fmla="*/ 31 h 506"/>
                <a:gd name="T60" fmla="*/ 643 w 1215"/>
                <a:gd name="T61" fmla="*/ 30 h 506"/>
                <a:gd name="T62" fmla="*/ 738 w 1215"/>
                <a:gd name="T63" fmla="*/ 25 h 506"/>
                <a:gd name="T64" fmla="*/ 972 w 1215"/>
                <a:gd name="T65" fmla="*/ 5 h 506"/>
                <a:gd name="T66" fmla="*/ 1055 w 1215"/>
                <a:gd name="T67" fmla="*/ 0 h 506"/>
                <a:gd name="T68" fmla="*/ 1109 w 1215"/>
                <a:gd name="T69" fmla="*/ 0 h 506"/>
                <a:gd name="T70" fmla="*/ 1139 w 1215"/>
                <a:gd name="T71" fmla="*/ 2 h 506"/>
                <a:gd name="T72" fmla="*/ 1177 w 1215"/>
                <a:gd name="T73" fmla="*/ 7 h 506"/>
                <a:gd name="T74" fmla="*/ 1194 w 1215"/>
                <a:gd name="T75" fmla="*/ 13 h 506"/>
                <a:gd name="T76" fmla="*/ 1209 w 1215"/>
                <a:gd name="T77" fmla="*/ 20 h 506"/>
                <a:gd name="T78" fmla="*/ 1213 w 1215"/>
                <a:gd name="T79" fmla="*/ 31 h 506"/>
                <a:gd name="T80" fmla="*/ 1215 w 1215"/>
                <a:gd name="T81" fmla="*/ 41 h 506"/>
                <a:gd name="T82" fmla="*/ 1215 w 1215"/>
                <a:gd name="T83" fmla="*/ 65 h 506"/>
                <a:gd name="T84" fmla="*/ 1210 w 1215"/>
                <a:gd name="T85" fmla="*/ 95 h 506"/>
                <a:gd name="T86" fmla="*/ 1200 w 1215"/>
                <a:gd name="T87" fmla="*/ 129 h 506"/>
                <a:gd name="T88" fmla="*/ 1187 w 1215"/>
                <a:gd name="T89" fmla="*/ 169 h 506"/>
                <a:gd name="T90" fmla="*/ 1166 w 1215"/>
                <a:gd name="T91" fmla="*/ 211 h 506"/>
                <a:gd name="T92" fmla="*/ 1140 w 1215"/>
                <a:gd name="T93" fmla="*/ 256 h 506"/>
                <a:gd name="T94" fmla="*/ 1108 w 1215"/>
                <a:gd name="T95" fmla="*/ 299 h 506"/>
                <a:gd name="T96" fmla="*/ 1070 w 1215"/>
                <a:gd name="T97" fmla="*/ 341 h 506"/>
                <a:gd name="T98" fmla="*/ 1046 w 1215"/>
                <a:gd name="T99" fmla="*/ 361 h 506"/>
                <a:gd name="T100" fmla="*/ 995 w 1215"/>
                <a:gd name="T101" fmla="*/ 401 h 506"/>
                <a:gd name="T102" fmla="*/ 969 w 1215"/>
                <a:gd name="T103" fmla="*/ 418 h 506"/>
                <a:gd name="T104" fmla="*/ 937 w 1215"/>
                <a:gd name="T105" fmla="*/ 436 h 506"/>
                <a:gd name="T106" fmla="*/ 870 w 1215"/>
                <a:gd name="T107" fmla="*/ 465 h 506"/>
                <a:gd name="T108" fmla="*/ 834 w 1215"/>
                <a:gd name="T109" fmla="*/ 476 h 506"/>
                <a:gd name="T110" fmla="*/ 773 w 1215"/>
                <a:gd name="T111" fmla="*/ 491 h 506"/>
                <a:gd name="T112" fmla="*/ 731 w 1215"/>
                <a:gd name="T113" fmla="*/ 498 h 506"/>
                <a:gd name="T114" fmla="*/ 687 w 1215"/>
                <a:gd name="T115" fmla="*/ 502 h 506"/>
                <a:gd name="T116" fmla="*/ 639 w 1215"/>
                <a:gd name="T117" fmla="*/ 506 h 5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15"/>
                <a:gd name="T178" fmla="*/ 0 h 506"/>
                <a:gd name="T179" fmla="*/ 1215 w 1215"/>
                <a:gd name="T180" fmla="*/ 506 h 5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15" h="506">
                  <a:moveTo>
                    <a:pt x="613" y="506"/>
                  </a:moveTo>
                  <a:lnTo>
                    <a:pt x="593" y="504"/>
                  </a:lnTo>
                  <a:lnTo>
                    <a:pt x="574" y="504"/>
                  </a:lnTo>
                  <a:lnTo>
                    <a:pt x="553" y="503"/>
                  </a:lnTo>
                  <a:lnTo>
                    <a:pt x="534" y="501"/>
                  </a:lnTo>
                  <a:lnTo>
                    <a:pt x="495" y="495"/>
                  </a:lnTo>
                  <a:lnTo>
                    <a:pt x="458" y="487"/>
                  </a:lnTo>
                  <a:lnTo>
                    <a:pt x="441" y="482"/>
                  </a:lnTo>
                  <a:lnTo>
                    <a:pt x="422" y="478"/>
                  </a:lnTo>
                  <a:lnTo>
                    <a:pt x="387" y="467"/>
                  </a:lnTo>
                  <a:lnTo>
                    <a:pt x="354" y="454"/>
                  </a:lnTo>
                  <a:lnTo>
                    <a:pt x="338" y="448"/>
                  </a:lnTo>
                  <a:lnTo>
                    <a:pt x="323" y="440"/>
                  </a:lnTo>
                  <a:lnTo>
                    <a:pt x="306" y="432"/>
                  </a:lnTo>
                  <a:lnTo>
                    <a:pt x="291" y="424"/>
                  </a:lnTo>
                  <a:lnTo>
                    <a:pt x="261" y="409"/>
                  </a:lnTo>
                  <a:lnTo>
                    <a:pt x="233" y="391"/>
                  </a:lnTo>
                  <a:lnTo>
                    <a:pt x="206" y="372"/>
                  </a:lnTo>
                  <a:lnTo>
                    <a:pt x="181" y="354"/>
                  </a:lnTo>
                  <a:lnTo>
                    <a:pt x="168" y="344"/>
                  </a:lnTo>
                  <a:lnTo>
                    <a:pt x="157" y="335"/>
                  </a:lnTo>
                  <a:lnTo>
                    <a:pt x="135" y="314"/>
                  </a:lnTo>
                  <a:lnTo>
                    <a:pt x="124" y="303"/>
                  </a:lnTo>
                  <a:lnTo>
                    <a:pt x="112" y="294"/>
                  </a:lnTo>
                  <a:lnTo>
                    <a:pt x="93" y="273"/>
                  </a:lnTo>
                  <a:lnTo>
                    <a:pt x="76" y="253"/>
                  </a:lnTo>
                  <a:lnTo>
                    <a:pt x="61" y="232"/>
                  </a:lnTo>
                  <a:lnTo>
                    <a:pt x="46" y="212"/>
                  </a:lnTo>
                  <a:lnTo>
                    <a:pt x="35" y="193"/>
                  </a:lnTo>
                  <a:lnTo>
                    <a:pt x="24" y="174"/>
                  </a:lnTo>
                  <a:lnTo>
                    <a:pt x="16" y="155"/>
                  </a:lnTo>
                  <a:lnTo>
                    <a:pt x="11" y="146"/>
                  </a:lnTo>
                  <a:lnTo>
                    <a:pt x="8" y="138"/>
                  </a:lnTo>
                  <a:lnTo>
                    <a:pt x="3" y="121"/>
                  </a:lnTo>
                  <a:lnTo>
                    <a:pt x="0" y="105"/>
                  </a:lnTo>
                  <a:lnTo>
                    <a:pt x="0" y="91"/>
                  </a:lnTo>
                  <a:lnTo>
                    <a:pt x="0" y="84"/>
                  </a:lnTo>
                  <a:lnTo>
                    <a:pt x="0" y="78"/>
                  </a:lnTo>
                  <a:lnTo>
                    <a:pt x="2" y="72"/>
                  </a:lnTo>
                  <a:lnTo>
                    <a:pt x="3" y="67"/>
                  </a:lnTo>
                  <a:lnTo>
                    <a:pt x="6" y="62"/>
                  </a:lnTo>
                  <a:lnTo>
                    <a:pt x="10" y="58"/>
                  </a:lnTo>
                  <a:lnTo>
                    <a:pt x="12" y="53"/>
                  </a:lnTo>
                  <a:lnTo>
                    <a:pt x="16" y="50"/>
                  </a:lnTo>
                  <a:lnTo>
                    <a:pt x="21" y="46"/>
                  </a:lnTo>
                  <a:lnTo>
                    <a:pt x="25" y="43"/>
                  </a:lnTo>
                  <a:lnTo>
                    <a:pt x="33" y="40"/>
                  </a:lnTo>
                  <a:lnTo>
                    <a:pt x="42" y="37"/>
                  </a:lnTo>
                  <a:lnTo>
                    <a:pt x="54" y="34"/>
                  </a:lnTo>
                  <a:lnTo>
                    <a:pt x="65" y="32"/>
                  </a:lnTo>
                  <a:lnTo>
                    <a:pt x="76" y="31"/>
                  </a:lnTo>
                  <a:lnTo>
                    <a:pt x="89" y="29"/>
                  </a:lnTo>
                  <a:lnTo>
                    <a:pt x="103" y="27"/>
                  </a:lnTo>
                  <a:lnTo>
                    <a:pt x="117" y="26"/>
                  </a:lnTo>
                  <a:lnTo>
                    <a:pt x="149" y="24"/>
                  </a:lnTo>
                  <a:lnTo>
                    <a:pt x="183" y="24"/>
                  </a:lnTo>
                  <a:lnTo>
                    <a:pt x="258" y="24"/>
                  </a:lnTo>
                  <a:lnTo>
                    <a:pt x="341" y="27"/>
                  </a:lnTo>
                  <a:lnTo>
                    <a:pt x="426" y="30"/>
                  </a:lnTo>
                  <a:lnTo>
                    <a:pt x="511" y="31"/>
                  </a:lnTo>
                  <a:lnTo>
                    <a:pt x="597" y="31"/>
                  </a:lnTo>
                  <a:lnTo>
                    <a:pt x="643" y="30"/>
                  </a:lnTo>
                  <a:lnTo>
                    <a:pt x="691" y="28"/>
                  </a:lnTo>
                  <a:lnTo>
                    <a:pt x="738" y="25"/>
                  </a:lnTo>
                  <a:lnTo>
                    <a:pt x="786" y="20"/>
                  </a:lnTo>
                  <a:lnTo>
                    <a:pt x="972" y="5"/>
                  </a:lnTo>
                  <a:lnTo>
                    <a:pt x="1015" y="2"/>
                  </a:lnTo>
                  <a:lnTo>
                    <a:pt x="1055" y="0"/>
                  </a:lnTo>
                  <a:lnTo>
                    <a:pt x="1091" y="0"/>
                  </a:lnTo>
                  <a:lnTo>
                    <a:pt x="1109" y="0"/>
                  </a:lnTo>
                  <a:lnTo>
                    <a:pt x="1125" y="0"/>
                  </a:lnTo>
                  <a:lnTo>
                    <a:pt x="1139" y="2"/>
                  </a:lnTo>
                  <a:lnTo>
                    <a:pt x="1153" y="2"/>
                  </a:lnTo>
                  <a:lnTo>
                    <a:pt x="1177" y="7"/>
                  </a:lnTo>
                  <a:lnTo>
                    <a:pt x="1187" y="10"/>
                  </a:lnTo>
                  <a:lnTo>
                    <a:pt x="1194" y="13"/>
                  </a:lnTo>
                  <a:lnTo>
                    <a:pt x="1202" y="16"/>
                  </a:lnTo>
                  <a:lnTo>
                    <a:pt x="1209" y="20"/>
                  </a:lnTo>
                  <a:lnTo>
                    <a:pt x="1210" y="26"/>
                  </a:lnTo>
                  <a:lnTo>
                    <a:pt x="1213" y="31"/>
                  </a:lnTo>
                  <a:lnTo>
                    <a:pt x="1213" y="37"/>
                  </a:lnTo>
                  <a:lnTo>
                    <a:pt x="1215" y="41"/>
                  </a:lnTo>
                  <a:lnTo>
                    <a:pt x="1215" y="52"/>
                  </a:lnTo>
                  <a:lnTo>
                    <a:pt x="1215" y="65"/>
                  </a:lnTo>
                  <a:lnTo>
                    <a:pt x="1213" y="80"/>
                  </a:lnTo>
                  <a:lnTo>
                    <a:pt x="1210" y="95"/>
                  </a:lnTo>
                  <a:lnTo>
                    <a:pt x="1206" y="112"/>
                  </a:lnTo>
                  <a:lnTo>
                    <a:pt x="1200" y="129"/>
                  </a:lnTo>
                  <a:lnTo>
                    <a:pt x="1194" y="150"/>
                  </a:lnTo>
                  <a:lnTo>
                    <a:pt x="1187" y="169"/>
                  </a:lnTo>
                  <a:lnTo>
                    <a:pt x="1177" y="191"/>
                  </a:lnTo>
                  <a:lnTo>
                    <a:pt x="1166" y="211"/>
                  </a:lnTo>
                  <a:lnTo>
                    <a:pt x="1155" y="234"/>
                  </a:lnTo>
                  <a:lnTo>
                    <a:pt x="1140" y="256"/>
                  </a:lnTo>
                  <a:lnTo>
                    <a:pt x="1125" y="277"/>
                  </a:lnTo>
                  <a:lnTo>
                    <a:pt x="1108" y="299"/>
                  </a:lnTo>
                  <a:lnTo>
                    <a:pt x="1091" y="320"/>
                  </a:lnTo>
                  <a:lnTo>
                    <a:pt x="1070" y="341"/>
                  </a:lnTo>
                  <a:lnTo>
                    <a:pt x="1059" y="352"/>
                  </a:lnTo>
                  <a:lnTo>
                    <a:pt x="1046" y="361"/>
                  </a:lnTo>
                  <a:lnTo>
                    <a:pt x="1022" y="382"/>
                  </a:lnTo>
                  <a:lnTo>
                    <a:pt x="995" y="401"/>
                  </a:lnTo>
                  <a:lnTo>
                    <a:pt x="982" y="409"/>
                  </a:lnTo>
                  <a:lnTo>
                    <a:pt x="969" y="418"/>
                  </a:lnTo>
                  <a:lnTo>
                    <a:pt x="952" y="427"/>
                  </a:lnTo>
                  <a:lnTo>
                    <a:pt x="937" y="436"/>
                  </a:lnTo>
                  <a:lnTo>
                    <a:pt x="905" y="450"/>
                  </a:lnTo>
                  <a:lnTo>
                    <a:pt x="870" y="465"/>
                  </a:lnTo>
                  <a:lnTo>
                    <a:pt x="853" y="471"/>
                  </a:lnTo>
                  <a:lnTo>
                    <a:pt x="834" y="476"/>
                  </a:lnTo>
                  <a:lnTo>
                    <a:pt x="794" y="487"/>
                  </a:lnTo>
                  <a:lnTo>
                    <a:pt x="773" y="491"/>
                  </a:lnTo>
                  <a:lnTo>
                    <a:pt x="753" y="495"/>
                  </a:lnTo>
                  <a:lnTo>
                    <a:pt x="731" y="498"/>
                  </a:lnTo>
                  <a:lnTo>
                    <a:pt x="709" y="501"/>
                  </a:lnTo>
                  <a:lnTo>
                    <a:pt x="687" y="502"/>
                  </a:lnTo>
                  <a:lnTo>
                    <a:pt x="662" y="504"/>
                  </a:lnTo>
                  <a:lnTo>
                    <a:pt x="639" y="506"/>
                  </a:lnTo>
                  <a:lnTo>
                    <a:pt x="613" y="506"/>
                  </a:lnTo>
                  <a:close/>
                </a:path>
              </a:pathLst>
            </a:custGeom>
            <a:solidFill>
              <a:srgbClr val="ED5871"/>
            </a:solidFill>
            <a:ln w="9525">
              <a:noFill/>
              <a:round/>
              <a:headEnd/>
              <a:tailEnd/>
            </a:ln>
          </p:spPr>
          <p:txBody>
            <a:bodyPr/>
            <a:lstStyle/>
            <a:p>
              <a:endParaRPr lang="ru-RU"/>
            </a:p>
          </p:txBody>
        </p:sp>
        <p:sp>
          <p:nvSpPr>
            <p:cNvPr id="23470" name="Freeform 2343"/>
            <p:cNvSpPr>
              <a:spLocks/>
            </p:cNvSpPr>
            <p:nvPr/>
          </p:nvSpPr>
          <p:spPr bwMode="auto">
            <a:xfrm>
              <a:off x="2562" y="2961"/>
              <a:ext cx="119" cy="299"/>
            </a:xfrm>
            <a:custGeom>
              <a:avLst/>
              <a:gdLst>
                <a:gd name="T0" fmla="*/ 95 w 119"/>
                <a:gd name="T1" fmla="*/ 0 h 299"/>
                <a:gd name="T2" fmla="*/ 119 w 119"/>
                <a:gd name="T3" fmla="*/ 5 h 299"/>
                <a:gd name="T4" fmla="*/ 75 w 119"/>
                <a:gd name="T5" fmla="*/ 255 h 299"/>
                <a:gd name="T6" fmla="*/ 33 w 119"/>
                <a:gd name="T7" fmla="*/ 299 h 299"/>
                <a:gd name="T8" fmla="*/ 0 w 119"/>
                <a:gd name="T9" fmla="*/ 243 h 299"/>
                <a:gd name="T10" fmla="*/ 95 w 119"/>
                <a:gd name="T11" fmla="*/ 0 h 299"/>
                <a:gd name="T12" fmla="*/ 0 60000 65536"/>
                <a:gd name="T13" fmla="*/ 0 60000 65536"/>
                <a:gd name="T14" fmla="*/ 0 60000 65536"/>
                <a:gd name="T15" fmla="*/ 0 60000 65536"/>
                <a:gd name="T16" fmla="*/ 0 60000 65536"/>
                <a:gd name="T17" fmla="*/ 0 60000 65536"/>
                <a:gd name="T18" fmla="*/ 0 w 119"/>
                <a:gd name="T19" fmla="*/ 0 h 299"/>
                <a:gd name="T20" fmla="*/ 119 w 119"/>
                <a:gd name="T21" fmla="*/ 299 h 299"/>
              </a:gdLst>
              <a:ahLst/>
              <a:cxnLst>
                <a:cxn ang="T12">
                  <a:pos x="T0" y="T1"/>
                </a:cxn>
                <a:cxn ang="T13">
                  <a:pos x="T2" y="T3"/>
                </a:cxn>
                <a:cxn ang="T14">
                  <a:pos x="T4" y="T5"/>
                </a:cxn>
                <a:cxn ang="T15">
                  <a:pos x="T6" y="T7"/>
                </a:cxn>
                <a:cxn ang="T16">
                  <a:pos x="T8" y="T9"/>
                </a:cxn>
                <a:cxn ang="T17">
                  <a:pos x="T10" y="T11"/>
                </a:cxn>
              </a:cxnLst>
              <a:rect l="T18" t="T19" r="T20" b="T21"/>
              <a:pathLst>
                <a:path w="119" h="299">
                  <a:moveTo>
                    <a:pt x="95" y="0"/>
                  </a:moveTo>
                  <a:lnTo>
                    <a:pt x="119" y="5"/>
                  </a:lnTo>
                  <a:lnTo>
                    <a:pt x="75" y="255"/>
                  </a:lnTo>
                  <a:lnTo>
                    <a:pt x="33" y="299"/>
                  </a:lnTo>
                  <a:lnTo>
                    <a:pt x="0" y="243"/>
                  </a:lnTo>
                  <a:lnTo>
                    <a:pt x="95" y="0"/>
                  </a:lnTo>
                  <a:close/>
                </a:path>
              </a:pathLst>
            </a:custGeom>
            <a:solidFill>
              <a:srgbClr val="844CD6"/>
            </a:solidFill>
            <a:ln w="9525">
              <a:noFill/>
              <a:round/>
              <a:headEnd/>
              <a:tailEnd/>
            </a:ln>
          </p:spPr>
          <p:txBody>
            <a:bodyPr/>
            <a:lstStyle/>
            <a:p>
              <a:endParaRPr lang="ru-RU"/>
            </a:p>
          </p:txBody>
        </p:sp>
        <p:sp>
          <p:nvSpPr>
            <p:cNvPr id="23471" name="Freeform 2344"/>
            <p:cNvSpPr>
              <a:spLocks/>
            </p:cNvSpPr>
            <p:nvPr/>
          </p:nvSpPr>
          <p:spPr bwMode="auto">
            <a:xfrm>
              <a:off x="2655" y="2958"/>
              <a:ext cx="26" cy="8"/>
            </a:xfrm>
            <a:custGeom>
              <a:avLst/>
              <a:gdLst>
                <a:gd name="T0" fmla="*/ 2 w 26"/>
                <a:gd name="T1" fmla="*/ 0 h 8"/>
                <a:gd name="T2" fmla="*/ 0 w 26"/>
                <a:gd name="T3" fmla="*/ 4 h 8"/>
                <a:gd name="T4" fmla="*/ 23 w 26"/>
                <a:gd name="T5" fmla="*/ 8 h 8"/>
                <a:gd name="T6" fmla="*/ 26 w 26"/>
                <a:gd name="T7" fmla="*/ 4 h 8"/>
                <a:gd name="T8" fmla="*/ 2 w 26"/>
                <a:gd name="T9" fmla="*/ 0 h 8"/>
                <a:gd name="T10" fmla="*/ 0 60000 65536"/>
                <a:gd name="T11" fmla="*/ 0 60000 65536"/>
                <a:gd name="T12" fmla="*/ 0 60000 65536"/>
                <a:gd name="T13" fmla="*/ 0 60000 65536"/>
                <a:gd name="T14" fmla="*/ 0 60000 65536"/>
                <a:gd name="T15" fmla="*/ 0 w 26"/>
                <a:gd name="T16" fmla="*/ 0 h 8"/>
                <a:gd name="T17" fmla="*/ 26 w 26"/>
                <a:gd name="T18" fmla="*/ 8 h 8"/>
              </a:gdLst>
              <a:ahLst/>
              <a:cxnLst>
                <a:cxn ang="T10">
                  <a:pos x="T0" y="T1"/>
                </a:cxn>
                <a:cxn ang="T11">
                  <a:pos x="T2" y="T3"/>
                </a:cxn>
                <a:cxn ang="T12">
                  <a:pos x="T4" y="T5"/>
                </a:cxn>
                <a:cxn ang="T13">
                  <a:pos x="T6" y="T7"/>
                </a:cxn>
                <a:cxn ang="T14">
                  <a:pos x="T8" y="T9"/>
                </a:cxn>
              </a:cxnLst>
              <a:rect l="T15" t="T16" r="T17" b="T18"/>
              <a:pathLst>
                <a:path w="26" h="8">
                  <a:moveTo>
                    <a:pt x="2" y="0"/>
                  </a:moveTo>
                  <a:lnTo>
                    <a:pt x="0" y="4"/>
                  </a:lnTo>
                  <a:lnTo>
                    <a:pt x="23" y="8"/>
                  </a:lnTo>
                  <a:lnTo>
                    <a:pt x="26" y="4"/>
                  </a:lnTo>
                  <a:lnTo>
                    <a:pt x="2" y="0"/>
                  </a:lnTo>
                  <a:close/>
                </a:path>
              </a:pathLst>
            </a:custGeom>
            <a:solidFill>
              <a:srgbClr val="C195DB"/>
            </a:solidFill>
            <a:ln w="9525">
              <a:noFill/>
              <a:round/>
              <a:headEnd/>
              <a:tailEnd/>
            </a:ln>
          </p:spPr>
          <p:txBody>
            <a:bodyPr/>
            <a:lstStyle/>
            <a:p>
              <a:endParaRPr lang="ru-RU"/>
            </a:p>
          </p:txBody>
        </p:sp>
        <p:sp>
          <p:nvSpPr>
            <p:cNvPr id="23472" name="Freeform 2345"/>
            <p:cNvSpPr>
              <a:spLocks/>
            </p:cNvSpPr>
            <p:nvPr/>
          </p:nvSpPr>
          <p:spPr bwMode="auto">
            <a:xfrm>
              <a:off x="2632" y="2963"/>
              <a:ext cx="51" cy="255"/>
            </a:xfrm>
            <a:custGeom>
              <a:avLst/>
              <a:gdLst>
                <a:gd name="T0" fmla="*/ 51 w 51"/>
                <a:gd name="T1" fmla="*/ 1 h 255"/>
                <a:gd name="T2" fmla="*/ 44 w 51"/>
                <a:gd name="T3" fmla="*/ 0 h 255"/>
                <a:gd name="T4" fmla="*/ 0 w 51"/>
                <a:gd name="T5" fmla="*/ 254 h 255"/>
                <a:gd name="T6" fmla="*/ 6 w 51"/>
                <a:gd name="T7" fmla="*/ 255 h 255"/>
                <a:gd name="T8" fmla="*/ 51 w 51"/>
                <a:gd name="T9" fmla="*/ 1 h 255"/>
                <a:gd name="T10" fmla="*/ 0 60000 65536"/>
                <a:gd name="T11" fmla="*/ 0 60000 65536"/>
                <a:gd name="T12" fmla="*/ 0 60000 65536"/>
                <a:gd name="T13" fmla="*/ 0 60000 65536"/>
                <a:gd name="T14" fmla="*/ 0 60000 65536"/>
                <a:gd name="T15" fmla="*/ 0 w 51"/>
                <a:gd name="T16" fmla="*/ 0 h 255"/>
                <a:gd name="T17" fmla="*/ 51 w 51"/>
                <a:gd name="T18" fmla="*/ 255 h 255"/>
              </a:gdLst>
              <a:ahLst/>
              <a:cxnLst>
                <a:cxn ang="T10">
                  <a:pos x="T0" y="T1"/>
                </a:cxn>
                <a:cxn ang="T11">
                  <a:pos x="T2" y="T3"/>
                </a:cxn>
                <a:cxn ang="T12">
                  <a:pos x="T4" y="T5"/>
                </a:cxn>
                <a:cxn ang="T13">
                  <a:pos x="T6" y="T7"/>
                </a:cxn>
                <a:cxn ang="T14">
                  <a:pos x="T8" y="T9"/>
                </a:cxn>
              </a:cxnLst>
              <a:rect l="T15" t="T16" r="T17" b="T18"/>
              <a:pathLst>
                <a:path w="51" h="255">
                  <a:moveTo>
                    <a:pt x="51" y="1"/>
                  </a:moveTo>
                  <a:lnTo>
                    <a:pt x="44" y="0"/>
                  </a:lnTo>
                  <a:lnTo>
                    <a:pt x="0" y="254"/>
                  </a:lnTo>
                  <a:lnTo>
                    <a:pt x="6" y="255"/>
                  </a:lnTo>
                  <a:lnTo>
                    <a:pt x="51" y="1"/>
                  </a:lnTo>
                  <a:close/>
                </a:path>
              </a:pathLst>
            </a:custGeom>
            <a:solidFill>
              <a:srgbClr val="C195DB"/>
            </a:solidFill>
            <a:ln w="9525">
              <a:noFill/>
              <a:round/>
              <a:headEnd/>
              <a:tailEnd/>
            </a:ln>
          </p:spPr>
          <p:txBody>
            <a:bodyPr/>
            <a:lstStyle/>
            <a:p>
              <a:endParaRPr lang="ru-RU"/>
            </a:p>
          </p:txBody>
        </p:sp>
        <p:sp>
          <p:nvSpPr>
            <p:cNvPr id="23473" name="Freeform 2346"/>
            <p:cNvSpPr>
              <a:spLocks/>
            </p:cNvSpPr>
            <p:nvPr/>
          </p:nvSpPr>
          <p:spPr bwMode="auto">
            <a:xfrm>
              <a:off x="2677" y="2961"/>
              <a:ext cx="6" cy="5"/>
            </a:xfrm>
            <a:custGeom>
              <a:avLst/>
              <a:gdLst>
                <a:gd name="T0" fmla="*/ 4 w 6"/>
                <a:gd name="T1" fmla="*/ 0 h 5"/>
                <a:gd name="T2" fmla="*/ 6 w 6"/>
                <a:gd name="T3" fmla="*/ 0 h 5"/>
                <a:gd name="T4" fmla="*/ 6 w 6"/>
                <a:gd name="T5" fmla="*/ 4 h 5"/>
                <a:gd name="T6" fmla="*/ 0 w 6"/>
                <a:gd name="T7" fmla="*/ 2 h 5"/>
                <a:gd name="T8" fmla="*/ 2 w 6"/>
                <a:gd name="T9" fmla="*/ 5 h 5"/>
                <a:gd name="T10" fmla="*/ 4 w 6"/>
                <a:gd name="T11" fmla="*/ 0 h 5"/>
                <a:gd name="T12" fmla="*/ 0 60000 65536"/>
                <a:gd name="T13" fmla="*/ 0 60000 65536"/>
                <a:gd name="T14" fmla="*/ 0 60000 65536"/>
                <a:gd name="T15" fmla="*/ 0 60000 65536"/>
                <a:gd name="T16" fmla="*/ 0 60000 65536"/>
                <a:gd name="T17" fmla="*/ 0 60000 65536"/>
                <a:gd name="T18" fmla="*/ 0 w 6"/>
                <a:gd name="T19" fmla="*/ 0 h 5"/>
                <a:gd name="T20" fmla="*/ 6 w 6"/>
                <a:gd name="T21" fmla="*/ 5 h 5"/>
              </a:gdLst>
              <a:ahLst/>
              <a:cxnLst>
                <a:cxn ang="T12">
                  <a:pos x="T0" y="T1"/>
                </a:cxn>
                <a:cxn ang="T13">
                  <a:pos x="T2" y="T3"/>
                </a:cxn>
                <a:cxn ang="T14">
                  <a:pos x="T4" y="T5"/>
                </a:cxn>
                <a:cxn ang="T15">
                  <a:pos x="T6" y="T7"/>
                </a:cxn>
                <a:cxn ang="T16">
                  <a:pos x="T8" y="T9"/>
                </a:cxn>
                <a:cxn ang="T17">
                  <a:pos x="T10" y="T11"/>
                </a:cxn>
              </a:cxnLst>
              <a:rect l="T18" t="T19" r="T20" b="T21"/>
              <a:pathLst>
                <a:path w="6" h="5">
                  <a:moveTo>
                    <a:pt x="4" y="0"/>
                  </a:moveTo>
                  <a:lnTo>
                    <a:pt x="6" y="0"/>
                  </a:lnTo>
                  <a:lnTo>
                    <a:pt x="6" y="4"/>
                  </a:lnTo>
                  <a:lnTo>
                    <a:pt x="0" y="2"/>
                  </a:lnTo>
                  <a:lnTo>
                    <a:pt x="2" y="5"/>
                  </a:lnTo>
                  <a:lnTo>
                    <a:pt x="4" y="0"/>
                  </a:lnTo>
                  <a:close/>
                </a:path>
              </a:pathLst>
            </a:custGeom>
            <a:solidFill>
              <a:srgbClr val="C195DB"/>
            </a:solidFill>
            <a:ln w="9525">
              <a:noFill/>
              <a:round/>
              <a:headEnd/>
              <a:tailEnd/>
            </a:ln>
          </p:spPr>
          <p:txBody>
            <a:bodyPr/>
            <a:lstStyle/>
            <a:p>
              <a:endParaRPr lang="ru-RU"/>
            </a:p>
          </p:txBody>
        </p:sp>
        <p:sp>
          <p:nvSpPr>
            <p:cNvPr id="23474" name="Freeform 2347"/>
            <p:cNvSpPr>
              <a:spLocks/>
            </p:cNvSpPr>
            <p:nvPr/>
          </p:nvSpPr>
          <p:spPr bwMode="auto">
            <a:xfrm>
              <a:off x="2590" y="3214"/>
              <a:ext cx="47" cy="48"/>
            </a:xfrm>
            <a:custGeom>
              <a:avLst/>
              <a:gdLst>
                <a:gd name="T0" fmla="*/ 47 w 47"/>
                <a:gd name="T1" fmla="*/ 5 h 48"/>
                <a:gd name="T2" fmla="*/ 42 w 47"/>
                <a:gd name="T3" fmla="*/ 0 h 48"/>
                <a:gd name="T4" fmla="*/ 0 w 47"/>
                <a:gd name="T5" fmla="*/ 43 h 48"/>
                <a:gd name="T6" fmla="*/ 5 w 47"/>
                <a:gd name="T7" fmla="*/ 48 h 48"/>
                <a:gd name="T8" fmla="*/ 47 w 47"/>
                <a:gd name="T9" fmla="*/ 5 h 48"/>
                <a:gd name="T10" fmla="*/ 0 60000 65536"/>
                <a:gd name="T11" fmla="*/ 0 60000 65536"/>
                <a:gd name="T12" fmla="*/ 0 60000 65536"/>
                <a:gd name="T13" fmla="*/ 0 60000 65536"/>
                <a:gd name="T14" fmla="*/ 0 60000 65536"/>
                <a:gd name="T15" fmla="*/ 0 w 47"/>
                <a:gd name="T16" fmla="*/ 0 h 48"/>
                <a:gd name="T17" fmla="*/ 47 w 47"/>
                <a:gd name="T18" fmla="*/ 48 h 48"/>
              </a:gdLst>
              <a:ahLst/>
              <a:cxnLst>
                <a:cxn ang="T10">
                  <a:pos x="T0" y="T1"/>
                </a:cxn>
                <a:cxn ang="T11">
                  <a:pos x="T2" y="T3"/>
                </a:cxn>
                <a:cxn ang="T12">
                  <a:pos x="T4" y="T5"/>
                </a:cxn>
                <a:cxn ang="T13">
                  <a:pos x="T6" y="T7"/>
                </a:cxn>
                <a:cxn ang="T14">
                  <a:pos x="T8" y="T9"/>
                </a:cxn>
              </a:cxnLst>
              <a:rect l="T15" t="T16" r="T17" b="T18"/>
              <a:pathLst>
                <a:path w="47" h="48">
                  <a:moveTo>
                    <a:pt x="47" y="5"/>
                  </a:moveTo>
                  <a:lnTo>
                    <a:pt x="42" y="0"/>
                  </a:lnTo>
                  <a:lnTo>
                    <a:pt x="0" y="43"/>
                  </a:lnTo>
                  <a:lnTo>
                    <a:pt x="5" y="48"/>
                  </a:lnTo>
                  <a:lnTo>
                    <a:pt x="47" y="5"/>
                  </a:lnTo>
                  <a:close/>
                </a:path>
              </a:pathLst>
            </a:custGeom>
            <a:solidFill>
              <a:srgbClr val="C195DB"/>
            </a:solidFill>
            <a:ln w="9525">
              <a:noFill/>
              <a:round/>
              <a:headEnd/>
              <a:tailEnd/>
            </a:ln>
          </p:spPr>
          <p:txBody>
            <a:bodyPr/>
            <a:lstStyle/>
            <a:p>
              <a:endParaRPr lang="ru-RU"/>
            </a:p>
          </p:txBody>
        </p:sp>
        <p:sp>
          <p:nvSpPr>
            <p:cNvPr id="23475" name="Freeform 2348"/>
            <p:cNvSpPr>
              <a:spLocks/>
            </p:cNvSpPr>
            <p:nvPr/>
          </p:nvSpPr>
          <p:spPr bwMode="auto">
            <a:xfrm>
              <a:off x="2631" y="3215"/>
              <a:ext cx="7" cy="5"/>
            </a:xfrm>
            <a:custGeom>
              <a:avLst/>
              <a:gdLst>
                <a:gd name="T0" fmla="*/ 7 w 7"/>
                <a:gd name="T1" fmla="*/ 3 h 5"/>
                <a:gd name="T2" fmla="*/ 5 w 7"/>
                <a:gd name="T3" fmla="*/ 5 h 5"/>
                <a:gd name="T4" fmla="*/ 0 w 7"/>
                <a:gd name="T5" fmla="*/ 0 h 5"/>
                <a:gd name="T6" fmla="*/ 0 w 7"/>
                <a:gd name="T7" fmla="*/ 2 h 5"/>
                <a:gd name="T8" fmla="*/ 7 w 7"/>
                <a:gd name="T9" fmla="*/ 3 h 5"/>
                <a:gd name="T10" fmla="*/ 0 60000 65536"/>
                <a:gd name="T11" fmla="*/ 0 60000 65536"/>
                <a:gd name="T12" fmla="*/ 0 60000 65536"/>
                <a:gd name="T13" fmla="*/ 0 60000 65536"/>
                <a:gd name="T14" fmla="*/ 0 60000 65536"/>
                <a:gd name="T15" fmla="*/ 0 w 7"/>
                <a:gd name="T16" fmla="*/ 0 h 5"/>
                <a:gd name="T17" fmla="*/ 7 w 7"/>
                <a:gd name="T18" fmla="*/ 5 h 5"/>
              </a:gdLst>
              <a:ahLst/>
              <a:cxnLst>
                <a:cxn ang="T10">
                  <a:pos x="T0" y="T1"/>
                </a:cxn>
                <a:cxn ang="T11">
                  <a:pos x="T2" y="T3"/>
                </a:cxn>
                <a:cxn ang="T12">
                  <a:pos x="T4" y="T5"/>
                </a:cxn>
                <a:cxn ang="T13">
                  <a:pos x="T6" y="T7"/>
                </a:cxn>
                <a:cxn ang="T14">
                  <a:pos x="T8" y="T9"/>
                </a:cxn>
              </a:cxnLst>
              <a:rect l="T15" t="T16" r="T17" b="T18"/>
              <a:pathLst>
                <a:path w="7" h="5">
                  <a:moveTo>
                    <a:pt x="7" y="3"/>
                  </a:moveTo>
                  <a:lnTo>
                    <a:pt x="5" y="5"/>
                  </a:lnTo>
                  <a:lnTo>
                    <a:pt x="0" y="0"/>
                  </a:lnTo>
                  <a:lnTo>
                    <a:pt x="0" y="2"/>
                  </a:lnTo>
                  <a:lnTo>
                    <a:pt x="7" y="3"/>
                  </a:lnTo>
                  <a:close/>
                </a:path>
              </a:pathLst>
            </a:custGeom>
            <a:solidFill>
              <a:srgbClr val="C195DB"/>
            </a:solidFill>
            <a:ln w="9525">
              <a:noFill/>
              <a:round/>
              <a:headEnd/>
              <a:tailEnd/>
            </a:ln>
          </p:spPr>
          <p:txBody>
            <a:bodyPr/>
            <a:lstStyle/>
            <a:p>
              <a:endParaRPr lang="ru-RU"/>
            </a:p>
          </p:txBody>
        </p:sp>
        <p:sp>
          <p:nvSpPr>
            <p:cNvPr id="23476" name="Freeform 2349"/>
            <p:cNvSpPr>
              <a:spLocks/>
            </p:cNvSpPr>
            <p:nvPr/>
          </p:nvSpPr>
          <p:spPr bwMode="auto">
            <a:xfrm>
              <a:off x="2561" y="3201"/>
              <a:ext cx="35" cy="61"/>
            </a:xfrm>
            <a:custGeom>
              <a:avLst/>
              <a:gdLst>
                <a:gd name="T0" fmla="*/ 31 w 35"/>
                <a:gd name="T1" fmla="*/ 61 h 61"/>
                <a:gd name="T2" fmla="*/ 35 w 35"/>
                <a:gd name="T3" fmla="*/ 56 h 61"/>
                <a:gd name="T4" fmla="*/ 5 w 35"/>
                <a:gd name="T5" fmla="*/ 0 h 61"/>
                <a:gd name="T6" fmla="*/ 0 w 35"/>
                <a:gd name="T7" fmla="*/ 5 h 61"/>
                <a:gd name="T8" fmla="*/ 31 w 35"/>
                <a:gd name="T9" fmla="*/ 61 h 61"/>
                <a:gd name="T10" fmla="*/ 0 60000 65536"/>
                <a:gd name="T11" fmla="*/ 0 60000 65536"/>
                <a:gd name="T12" fmla="*/ 0 60000 65536"/>
                <a:gd name="T13" fmla="*/ 0 60000 65536"/>
                <a:gd name="T14" fmla="*/ 0 60000 65536"/>
                <a:gd name="T15" fmla="*/ 0 w 35"/>
                <a:gd name="T16" fmla="*/ 0 h 61"/>
                <a:gd name="T17" fmla="*/ 35 w 35"/>
                <a:gd name="T18" fmla="*/ 61 h 61"/>
              </a:gdLst>
              <a:ahLst/>
              <a:cxnLst>
                <a:cxn ang="T10">
                  <a:pos x="T0" y="T1"/>
                </a:cxn>
                <a:cxn ang="T11">
                  <a:pos x="T2" y="T3"/>
                </a:cxn>
                <a:cxn ang="T12">
                  <a:pos x="T4" y="T5"/>
                </a:cxn>
                <a:cxn ang="T13">
                  <a:pos x="T6" y="T7"/>
                </a:cxn>
                <a:cxn ang="T14">
                  <a:pos x="T8" y="T9"/>
                </a:cxn>
              </a:cxnLst>
              <a:rect l="T15" t="T16" r="T17" b="T18"/>
              <a:pathLst>
                <a:path w="35" h="61">
                  <a:moveTo>
                    <a:pt x="31" y="61"/>
                  </a:moveTo>
                  <a:lnTo>
                    <a:pt x="35" y="56"/>
                  </a:lnTo>
                  <a:lnTo>
                    <a:pt x="5" y="0"/>
                  </a:lnTo>
                  <a:lnTo>
                    <a:pt x="0" y="5"/>
                  </a:lnTo>
                  <a:lnTo>
                    <a:pt x="31" y="61"/>
                  </a:lnTo>
                  <a:close/>
                </a:path>
              </a:pathLst>
            </a:custGeom>
            <a:solidFill>
              <a:srgbClr val="C195DB"/>
            </a:solidFill>
            <a:ln w="9525">
              <a:noFill/>
              <a:round/>
              <a:headEnd/>
              <a:tailEnd/>
            </a:ln>
          </p:spPr>
          <p:txBody>
            <a:bodyPr/>
            <a:lstStyle/>
            <a:p>
              <a:endParaRPr lang="ru-RU"/>
            </a:p>
          </p:txBody>
        </p:sp>
        <p:sp>
          <p:nvSpPr>
            <p:cNvPr id="23477" name="Freeform 2350"/>
            <p:cNvSpPr>
              <a:spLocks/>
            </p:cNvSpPr>
            <p:nvPr/>
          </p:nvSpPr>
          <p:spPr bwMode="auto">
            <a:xfrm>
              <a:off x="2590" y="3258"/>
              <a:ext cx="5" cy="7"/>
            </a:xfrm>
            <a:custGeom>
              <a:avLst/>
              <a:gdLst>
                <a:gd name="T0" fmla="*/ 5 w 5"/>
                <a:gd name="T1" fmla="*/ 5 h 7"/>
                <a:gd name="T2" fmla="*/ 2 w 5"/>
                <a:gd name="T3" fmla="*/ 7 h 7"/>
                <a:gd name="T4" fmla="*/ 0 w 5"/>
                <a:gd name="T5" fmla="*/ 5 h 7"/>
                <a:gd name="T6" fmla="*/ 5 w 5"/>
                <a:gd name="T7" fmla="*/ 0 h 7"/>
                <a:gd name="T8" fmla="*/ 0 w 5"/>
                <a:gd name="T9" fmla="*/ 0 h 7"/>
                <a:gd name="T10" fmla="*/ 5 w 5"/>
                <a:gd name="T11" fmla="*/ 5 h 7"/>
                <a:gd name="T12" fmla="*/ 0 60000 65536"/>
                <a:gd name="T13" fmla="*/ 0 60000 65536"/>
                <a:gd name="T14" fmla="*/ 0 60000 65536"/>
                <a:gd name="T15" fmla="*/ 0 60000 65536"/>
                <a:gd name="T16" fmla="*/ 0 60000 65536"/>
                <a:gd name="T17" fmla="*/ 0 60000 65536"/>
                <a:gd name="T18" fmla="*/ 0 w 5"/>
                <a:gd name="T19" fmla="*/ 0 h 7"/>
                <a:gd name="T20" fmla="*/ 5 w 5"/>
                <a:gd name="T21" fmla="*/ 7 h 7"/>
              </a:gdLst>
              <a:ahLst/>
              <a:cxnLst>
                <a:cxn ang="T12">
                  <a:pos x="T0" y="T1"/>
                </a:cxn>
                <a:cxn ang="T13">
                  <a:pos x="T2" y="T3"/>
                </a:cxn>
                <a:cxn ang="T14">
                  <a:pos x="T4" y="T5"/>
                </a:cxn>
                <a:cxn ang="T15">
                  <a:pos x="T6" y="T7"/>
                </a:cxn>
                <a:cxn ang="T16">
                  <a:pos x="T8" y="T9"/>
                </a:cxn>
                <a:cxn ang="T17">
                  <a:pos x="T10" y="T11"/>
                </a:cxn>
              </a:cxnLst>
              <a:rect l="T18" t="T19" r="T20" b="T21"/>
              <a:pathLst>
                <a:path w="5" h="7">
                  <a:moveTo>
                    <a:pt x="5" y="5"/>
                  </a:moveTo>
                  <a:lnTo>
                    <a:pt x="2" y="7"/>
                  </a:lnTo>
                  <a:lnTo>
                    <a:pt x="0" y="5"/>
                  </a:lnTo>
                  <a:lnTo>
                    <a:pt x="5" y="0"/>
                  </a:lnTo>
                  <a:lnTo>
                    <a:pt x="0" y="0"/>
                  </a:lnTo>
                  <a:lnTo>
                    <a:pt x="5" y="5"/>
                  </a:lnTo>
                  <a:close/>
                </a:path>
              </a:pathLst>
            </a:custGeom>
            <a:solidFill>
              <a:srgbClr val="C195DB"/>
            </a:solidFill>
            <a:ln w="9525">
              <a:noFill/>
              <a:round/>
              <a:headEnd/>
              <a:tailEnd/>
            </a:ln>
          </p:spPr>
          <p:txBody>
            <a:bodyPr/>
            <a:lstStyle/>
            <a:p>
              <a:endParaRPr lang="ru-RU"/>
            </a:p>
          </p:txBody>
        </p:sp>
        <p:sp>
          <p:nvSpPr>
            <p:cNvPr id="23478" name="Freeform 2351"/>
            <p:cNvSpPr>
              <a:spLocks/>
            </p:cNvSpPr>
            <p:nvPr/>
          </p:nvSpPr>
          <p:spPr bwMode="auto">
            <a:xfrm>
              <a:off x="2561" y="2959"/>
              <a:ext cx="98" cy="246"/>
            </a:xfrm>
            <a:custGeom>
              <a:avLst/>
              <a:gdLst>
                <a:gd name="T0" fmla="*/ 0 w 98"/>
                <a:gd name="T1" fmla="*/ 242 h 246"/>
                <a:gd name="T2" fmla="*/ 5 w 98"/>
                <a:gd name="T3" fmla="*/ 246 h 246"/>
                <a:gd name="T4" fmla="*/ 98 w 98"/>
                <a:gd name="T5" fmla="*/ 4 h 246"/>
                <a:gd name="T6" fmla="*/ 94 w 98"/>
                <a:gd name="T7" fmla="*/ 0 h 246"/>
                <a:gd name="T8" fmla="*/ 0 w 98"/>
                <a:gd name="T9" fmla="*/ 242 h 246"/>
                <a:gd name="T10" fmla="*/ 0 60000 65536"/>
                <a:gd name="T11" fmla="*/ 0 60000 65536"/>
                <a:gd name="T12" fmla="*/ 0 60000 65536"/>
                <a:gd name="T13" fmla="*/ 0 60000 65536"/>
                <a:gd name="T14" fmla="*/ 0 60000 65536"/>
                <a:gd name="T15" fmla="*/ 0 w 98"/>
                <a:gd name="T16" fmla="*/ 0 h 246"/>
                <a:gd name="T17" fmla="*/ 98 w 98"/>
                <a:gd name="T18" fmla="*/ 246 h 246"/>
              </a:gdLst>
              <a:ahLst/>
              <a:cxnLst>
                <a:cxn ang="T10">
                  <a:pos x="T0" y="T1"/>
                </a:cxn>
                <a:cxn ang="T11">
                  <a:pos x="T2" y="T3"/>
                </a:cxn>
                <a:cxn ang="T12">
                  <a:pos x="T4" y="T5"/>
                </a:cxn>
                <a:cxn ang="T13">
                  <a:pos x="T6" y="T7"/>
                </a:cxn>
                <a:cxn ang="T14">
                  <a:pos x="T8" y="T9"/>
                </a:cxn>
              </a:cxnLst>
              <a:rect l="T15" t="T16" r="T17" b="T18"/>
              <a:pathLst>
                <a:path w="98" h="246">
                  <a:moveTo>
                    <a:pt x="0" y="242"/>
                  </a:moveTo>
                  <a:lnTo>
                    <a:pt x="5" y="246"/>
                  </a:lnTo>
                  <a:lnTo>
                    <a:pt x="98" y="4"/>
                  </a:lnTo>
                  <a:lnTo>
                    <a:pt x="94" y="0"/>
                  </a:lnTo>
                  <a:lnTo>
                    <a:pt x="0" y="242"/>
                  </a:lnTo>
                  <a:close/>
                </a:path>
              </a:pathLst>
            </a:custGeom>
            <a:solidFill>
              <a:srgbClr val="C195DB"/>
            </a:solidFill>
            <a:ln w="9525">
              <a:noFill/>
              <a:round/>
              <a:headEnd/>
              <a:tailEnd/>
            </a:ln>
          </p:spPr>
          <p:txBody>
            <a:bodyPr/>
            <a:lstStyle/>
            <a:p>
              <a:endParaRPr lang="ru-RU"/>
            </a:p>
          </p:txBody>
        </p:sp>
        <p:sp>
          <p:nvSpPr>
            <p:cNvPr id="23479" name="Freeform 2352"/>
            <p:cNvSpPr>
              <a:spLocks/>
            </p:cNvSpPr>
            <p:nvPr/>
          </p:nvSpPr>
          <p:spPr bwMode="auto">
            <a:xfrm>
              <a:off x="2561" y="3201"/>
              <a:ext cx="3" cy="3"/>
            </a:xfrm>
            <a:custGeom>
              <a:avLst/>
              <a:gdLst>
                <a:gd name="T0" fmla="*/ 0 w 3"/>
                <a:gd name="T1" fmla="*/ 3 h 3"/>
                <a:gd name="T2" fmla="*/ 0 w 3"/>
                <a:gd name="T3" fmla="*/ 2 h 3"/>
                <a:gd name="T4" fmla="*/ 0 w 3"/>
                <a:gd name="T5" fmla="*/ 1 h 3"/>
                <a:gd name="T6" fmla="*/ 3 w 3"/>
                <a:gd name="T7" fmla="*/ 3 h 3"/>
                <a:gd name="T8" fmla="*/ 3 w 3"/>
                <a:gd name="T9" fmla="*/ 0 h 3"/>
                <a:gd name="T10" fmla="*/ 0 w 3"/>
                <a:gd name="T11" fmla="*/ 3 h 3"/>
                <a:gd name="T12" fmla="*/ 0 60000 65536"/>
                <a:gd name="T13" fmla="*/ 0 60000 65536"/>
                <a:gd name="T14" fmla="*/ 0 60000 65536"/>
                <a:gd name="T15" fmla="*/ 0 60000 65536"/>
                <a:gd name="T16" fmla="*/ 0 60000 65536"/>
                <a:gd name="T17" fmla="*/ 0 60000 65536"/>
                <a:gd name="T18" fmla="*/ 0 w 3"/>
                <a:gd name="T19" fmla="*/ 0 h 3"/>
                <a:gd name="T20" fmla="*/ 3 w 3"/>
                <a:gd name="T21" fmla="*/ 3 h 3"/>
              </a:gdLst>
              <a:ahLst/>
              <a:cxnLst>
                <a:cxn ang="T12">
                  <a:pos x="T0" y="T1"/>
                </a:cxn>
                <a:cxn ang="T13">
                  <a:pos x="T2" y="T3"/>
                </a:cxn>
                <a:cxn ang="T14">
                  <a:pos x="T4" y="T5"/>
                </a:cxn>
                <a:cxn ang="T15">
                  <a:pos x="T6" y="T7"/>
                </a:cxn>
                <a:cxn ang="T16">
                  <a:pos x="T8" y="T9"/>
                </a:cxn>
                <a:cxn ang="T17">
                  <a:pos x="T10" y="T11"/>
                </a:cxn>
              </a:cxnLst>
              <a:rect l="T18" t="T19" r="T20" b="T21"/>
              <a:pathLst>
                <a:path w="3" h="3">
                  <a:moveTo>
                    <a:pt x="0" y="3"/>
                  </a:moveTo>
                  <a:lnTo>
                    <a:pt x="0" y="2"/>
                  </a:lnTo>
                  <a:lnTo>
                    <a:pt x="0" y="1"/>
                  </a:lnTo>
                  <a:lnTo>
                    <a:pt x="3" y="3"/>
                  </a:lnTo>
                  <a:lnTo>
                    <a:pt x="3" y="0"/>
                  </a:lnTo>
                  <a:lnTo>
                    <a:pt x="0" y="3"/>
                  </a:lnTo>
                  <a:close/>
                </a:path>
              </a:pathLst>
            </a:custGeom>
            <a:solidFill>
              <a:srgbClr val="C195DB"/>
            </a:solidFill>
            <a:ln w="9525">
              <a:noFill/>
              <a:round/>
              <a:headEnd/>
              <a:tailEnd/>
            </a:ln>
          </p:spPr>
          <p:txBody>
            <a:bodyPr/>
            <a:lstStyle/>
            <a:p>
              <a:endParaRPr lang="ru-RU"/>
            </a:p>
          </p:txBody>
        </p:sp>
        <p:sp>
          <p:nvSpPr>
            <p:cNvPr id="23480" name="Freeform 2353"/>
            <p:cNvSpPr>
              <a:spLocks/>
            </p:cNvSpPr>
            <p:nvPr/>
          </p:nvSpPr>
          <p:spPr bwMode="auto">
            <a:xfrm>
              <a:off x="2653" y="2956"/>
              <a:ext cx="6" cy="5"/>
            </a:xfrm>
            <a:custGeom>
              <a:avLst/>
              <a:gdLst>
                <a:gd name="T0" fmla="*/ 0 w 6"/>
                <a:gd name="T1" fmla="*/ 2 h 5"/>
                <a:gd name="T2" fmla="*/ 2 w 6"/>
                <a:gd name="T3" fmla="*/ 0 h 5"/>
                <a:gd name="T4" fmla="*/ 6 w 6"/>
                <a:gd name="T5" fmla="*/ 1 h 5"/>
                <a:gd name="T6" fmla="*/ 2 w 6"/>
                <a:gd name="T7" fmla="*/ 5 h 5"/>
                <a:gd name="T8" fmla="*/ 6 w 6"/>
                <a:gd name="T9" fmla="*/ 5 h 5"/>
                <a:gd name="T10" fmla="*/ 0 w 6"/>
                <a:gd name="T11" fmla="*/ 2 h 5"/>
                <a:gd name="T12" fmla="*/ 0 60000 65536"/>
                <a:gd name="T13" fmla="*/ 0 60000 65536"/>
                <a:gd name="T14" fmla="*/ 0 60000 65536"/>
                <a:gd name="T15" fmla="*/ 0 60000 65536"/>
                <a:gd name="T16" fmla="*/ 0 60000 65536"/>
                <a:gd name="T17" fmla="*/ 0 60000 65536"/>
                <a:gd name="T18" fmla="*/ 0 w 6"/>
                <a:gd name="T19" fmla="*/ 0 h 5"/>
                <a:gd name="T20" fmla="*/ 6 w 6"/>
                <a:gd name="T21" fmla="*/ 5 h 5"/>
              </a:gdLst>
              <a:ahLst/>
              <a:cxnLst>
                <a:cxn ang="T12">
                  <a:pos x="T0" y="T1"/>
                </a:cxn>
                <a:cxn ang="T13">
                  <a:pos x="T2" y="T3"/>
                </a:cxn>
                <a:cxn ang="T14">
                  <a:pos x="T4" y="T5"/>
                </a:cxn>
                <a:cxn ang="T15">
                  <a:pos x="T6" y="T7"/>
                </a:cxn>
                <a:cxn ang="T16">
                  <a:pos x="T8" y="T9"/>
                </a:cxn>
                <a:cxn ang="T17">
                  <a:pos x="T10" y="T11"/>
                </a:cxn>
              </a:cxnLst>
              <a:rect l="T18" t="T19" r="T20" b="T21"/>
              <a:pathLst>
                <a:path w="6" h="5">
                  <a:moveTo>
                    <a:pt x="0" y="2"/>
                  </a:moveTo>
                  <a:lnTo>
                    <a:pt x="2" y="0"/>
                  </a:lnTo>
                  <a:lnTo>
                    <a:pt x="6" y="1"/>
                  </a:lnTo>
                  <a:lnTo>
                    <a:pt x="2" y="5"/>
                  </a:lnTo>
                  <a:lnTo>
                    <a:pt x="6" y="5"/>
                  </a:lnTo>
                  <a:lnTo>
                    <a:pt x="0" y="2"/>
                  </a:lnTo>
                  <a:close/>
                </a:path>
              </a:pathLst>
            </a:custGeom>
            <a:solidFill>
              <a:srgbClr val="C195DB"/>
            </a:solidFill>
            <a:ln w="9525">
              <a:noFill/>
              <a:round/>
              <a:headEnd/>
              <a:tailEnd/>
            </a:ln>
          </p:spPr>
          <p:txBody>
            <a:bodyPr/>
            <a:lstStyle/>
            <a:p>
              <a:endParaRPr lang="ru-RU"/>
            </a:p>
          </p:txBody>
        </p:sp>
        <p:sp>
          <p:nvSpPr>
            <p:cNvPr id="23481" name="Freeform 2354"/>
            <p:cNvSpPr>
              <a:spLocks/>
            </p:cNvSpPr>
            <p:nvPr/>
          </p:nvSpPr>
          <p:spPr bwMode="auto">
            <a:xfrm>
              <a:off x="2561" y="3201"/>
              <a:ext cx="77" cy="17"/>
            </a:xfrm>
            <a:custGeom>
              <a:avLst/>
              <a:gdLst>
                <a:gd name="T0" fmla="*/ 3 w 77"/>
                <a:gd name="T1" fmla="*/ 0 h 17"/>
                <a:gd name="T2" fmla="*/ 0 w 77"/>
                <a:gd name="T3" fmla="*/ 6 h 17"/>
                <a:gd name="T4" fmla="*/ 75 w 77"/>
                <a:gd name="T5" fmla="*/ 17 h 17"/>
                <a:gd name="T6" fmla="*/ 77 w 77"/>
                <a:gd name="T7" fmla="*/ 12 h 17"/>
                <a:gd name="T8" fmla="*/ 3 w 77"/>
                <a:gd name="T9" fmla="*/ 0 h 17"/>
                <a:gd name="T10" fmla="*/ 0 60000 65536"/>
                <a:gd name="T11" fmla="*/ 0 60000 65536"/>
                <a:gd name="T12" fmla="*/ 0 60000 65536"/>
                <a:gd name="T13" fmla="*/ 0 60000 65536"/>
                <a:gd name="T14" fmla="*/ 0 60000 65536"/>
                <a:gd name="T15" fmla="*/ 0 w 77"/>
                <a:gd name="T16" fmla="*/ 0 h 17"/>
                <a:gd name="T17" fmla="*/ 77 w 77"/>
                <a:gd name="T18" fmla="*/ 17 h 17"/>
              </a:gdLst>
              <a:ahLst/>
              <a:cxnLst>
                <a:cxn ang="T10">
                  <a:pos x="T0" y="T1"/>
                </a:cxn>
                <a:cxn ang="T11">
                  <a:pos x="T2" y="T3"/>
                </a:cxn>
                <a:cxn ang="T12">
                  <a:pos x="T4" y="T5"/>
                </a:cxn>
                <a:cxn ang="T13">
                  <a:pos x="T6" y="T7"/>
                </a:cxn>
                <a:cxn ang="T14">
                  <a:pos x="T8" y="T9"/>
                </a:cxn>
              </a:cxnLst>
              <a:rect l="T15" t="T16" r="T17" b="T18"/>
              <a:pathLst>
                <a:path w="77" h="17">
                  <a:moveTo>
                    <a:pt x="3" y="0"/>
                  </a:moveTo>
                  <a:lnTo>
                    <a:pt x="0" y="6"/>
                  </a:lnTo>
                  <a:lnTo>
                    <a:pt x="75" y="17"/>
                  </a:lnTo>
                  <a:lnTo>
                    <a:pt x="77" y="12"/>
                  </a:lnTo>
                  <a:lnTo>
                    <a:pt x="3" y="0"/>
                  </a:lnTo>
                  <a:close/>
                </a:path>
              </a:pathLst>
            </a:custGeom>
            <a:solidFill>
              <a:srgbClr val="C195DB"/>
            </a:solidFill>
            <a:ln w="9525">
              <a:noFill/>
              <a:round/>
              <a:headEnd/>
              <a:tailEnd/>
            </a:ln>
          </p:spPr>
          <p:txBody>
            <a:bodyPr/>
            <a:lstStyle/>
            <a:p>
              <a:endParaRPr lang="ru-RU"/>
            </a:p>
          </p:txBody>
        </p:sp>
        <p:sp>
          <p:nvSpPr>
            <p:cNvPr id="23482" name="Line 2355"/>
            <p:cNvSpPr>
              <a:spLocks noChangeShapeType="1"/>
            </p:cNvSpPr>
            <p:nvPr/>
          </p:nvSpPr>
          <p:spPr bwMode="auto">
            <a:xfrm flipH="1">
              <a:off x="2592" y="3230"/>
              <a:ext cx="1" cy="30"/>
            </a:xfrm>
            <a:prstGeom prst="line">
              <a:avLst/>
            </a:prstGeom>
            <a:noFill/>
            <a:ln w="6350" cap="rnd">
              <a:solidFill>
                <a:srgbClr val="C195DB"/>
              </a:solidFill>
              <a:round/>
              <a:headEnd/>
              <a:tailEnd/>
            </a:ln>
          </p:spPr>
          <p:txBody>
            <a:bodyPr/>
            <a:lstStyle/>
            <a:p>
              <a:endParaRPr lang="ru-RU"/>
            </a:p>
          </p:txBody>
        </p:sp>
        <p:sp>
          <p:nvSpPr>
            <p:cNvPr id="23483" name="Line 2356"/>
            <p:cNvSpPr>
              <a:spLocks noChangeShapeType="1"/>
            </p:cNvSpPr>
            <p:nvPr/>
          </p:nvSpPr>
          <p:spPr bwMode="auto">
            <a:xfrm flipV="1">
              <a:off x="2593" y="3218"/>
              <a:ext cx="41" cy="12"/>
            </a:xfrm>
            <a:prstGeom prst="line">
              <a:avLst/>
            </a:prstGeom>
            <a:noFill/>
            <a:ln w="6350" cap="rnd">
              <a:solidFill>
                <a:srgbClr val="C195DB"/>
              </a:solidFill>
              <a:round/>
              <a:headEnd/>
              <a:tailEnd/>
            </a:ln>
          </p:spPr>
          <p:txBody>
            <a:bodyPr/>
            <a:lstStyle/>
            <a:p>
              <a:endParaRPr lang="ru-RU"/>
            </a:p>
          </p:txBody>
        </p:sp>
        <p:sp>
          <p:nvSpPr>
            <p:cNvPr id="23484" name="Line 2357"/>
            <p:cNvSpPr>
              <a:spLocks noChangeShapeType="1"/>
            </p:cNvSpPr>
            <p:nvPr/>
          </p:nvSpPr>
          <p:spPr bwMode="auto">
            <a:xfrm flipH="1" flipV="1">
              <a:off x="2562" y="3203"/>
              <a:ext cx="31" cy="27"/>
            </a:xfrm>
            <a:prstGeom prst="line">
              <a:avLst/>
            </a:prstGeom>
            <a:noFill/>
            <a:ln w="6350" cap="rnd">
              <a:solidFill>
                <a:srgbClr val="C195DB"/>
              </a:solidFill>
              <a:round/>
              <a:headEnd/>
              <a:tailEnd/>
            </a:ln>
          </p:spPr>
          <p:txBody>
            <a:bodyPr/>
            <a:lstStyle/>
            <a:p>
              <a:endParaRPr lang="ru-RU"/>
            </a:p>
          </p:txBody>
        </p:sp>
        <p:sp>
          <p:nvSpPr>
            <p:cNvPr id="23485" name="Freeform 2358"/>
            <p:cNvSpPr>
              <a:spLocks/>
            </p:cNvSpPr>
            <p:nvPr/>
          </p:nvSpPr>
          <p:spPr bwMode="auto">
            <a:xfrm>
              <a:off x="2246" y="3002"/>
              <a:ext cx="208" cy="284"/>
            </a:xfrm>
            <a:custGeom>
              <a:avLst/>
              <a:gdLst>
                <a:gd name="T0" fmla="*/ 176 w 208"/>
                <a:gd name="T1" fmla="*/ 0 h 284"/>
                <a:gd name="T2" fmla="*/ 208 w 208"/>
                <a:gd name="T3" fmla="*/ 14 h 284"/>
                <a:gd name="T4" fmla="*/ 73 w 208"/>
                <a:gd name="T5" fmla="*/ 284 h 284"/>
                <a:gd name="T6" fmla="*/ 0 w 208"/>
                <a:gd name="T7" fmla="*/ 251 h 284"/>
                <a:gd name="T8" fmla="*/ 176 w 208"/>
                <a:gd name="T9" fmla="*/ 0 h 284"/>
                <a:gd name="T10" fmla="*/ 0 60000 65536"/>
                <a:gd name="T11" fmla="*/ 0 60000 65536"/>
                <a:gd name="T12" fmla="*/ 0 60000 65536"/>
                <a:gd name="T13" fmla="*/ 0 60000 65536"/>
                <a:gd name="T14" fmla="*/ 0 60000 65536"/>
                <a:gd name="T15" fmla="*/ 0 w 208"/>
                <a:gd name="T16" fmla="*/ 0 h 284"/>
                <a:gd name="T17" fmla="*/ 208 w 208"/>
                <a:gd name="T18" fmla="*/ 284 h 284"/>
              </a:gdLst>
              <a:ahLst/>
              <a:cxnLst>
                <a:cxn ang="T10">
                  <a:pos x="T0" y="T1"/>
                </a:cxn>
                <a:cxn ang="T11">
                  <a:pos x="T2" y="T3"/>
                </a:cxn>
                <a:cxn ang="T12">
                  <a:pos x="T4" y="T5"/>
                </a:cxn>
                <a:cxn ang="T13">
                  <a:pos x="T6" y="T7"/>
                </a:cxn>
                <a:cxn ang="T14">
                  <a:pos x="T8" y="T9"/>
                </a:cxn>
              </a:cxnLst>
              <a:rect l="T15" t="T16" r="T17" b="T18"/>
              <a:pathLst>
                <a:path w="208" h="284">
                  <a:moveTo>
                    <a:pt x="176" y="0"/>
                  </a:moveTo>
                  <a:lnTo>
                    <a:pt x="208" y="14"/>
                  </a:lnTo>
                  <a:lnTo>
                    <a:pt x="73" y="284"/>
                  </a:lnTo>
                  <a:lnTo>
                    <a:pt x="0" y="251"/>
                  </a:lnTo>
                  <a:lnTo>
                    <a:pt x="176" y="0"/>
                  </a:lnTo>
                  <a:close/>
                </a:path>
              </a:pathLst>
            </a:custGeom>
            <a:solidFill>
              <a:srgbClr val="844CD6"/>
            </a:solidFill>
            <a:ln w="9525">
              <a:noFill/>
              <a:round/>
              <a:headEnd/>
              <a:tailEnd/>
            </a:ln>
          </p:spPr>
          <p:txBody>
            <a:bodyPr/>
            <a:lstStyle/>
            <a:p>
              <a:endParaRPr lang="ru-RU"/>
            </a:p>
          </p:txBody>
        </p:sp>
        <p:sp>
          <p:nvSpPr>
            <p:cNvPr id="23486" name="Freeform 2359"/>
            <p:cNvSpPr>
              <a:spLocks/>
            </p:cNvSpPr>
            <p:nvPr/>
          </p:nvSpPr>
          <p:spPr bwMode="auto">
            <a:xfrm>
              <a:off x="2420" y="2998"/>
              <a:ext cx="36" cy="21"/>
            </a:xfrm>
            <a:custGeom>
              <a:avLst/>
              <a:gdLst>
                <a:gd name="T0" fmla="*/ 5 w 36"/>
                <a:gd name="T1" fmla="*/ 0 h 21"/>
                <a:gd name="T2" fmla="*/ 0 w 36"/>
                <a:gd name="T3" fmla="*/ 7 h 21"/>
                <a:gd name="T4" fmla="*/ 31 w 36"/>
                <a:gd name="T5" fmla="*/ 21 h 21"/>
                <a:gd name="T6" fmla="*/ 36 w 36"/>
                <a:gd name="T7" fmla="*/ 15 h 21"/>
                <a:gd name="T8" fmla="*/ 5 w 36"/>
                <a:gd name="T9" fmla="*/ 0 h 21"/>
                <a:gd name="T10" fmla="*/ 0 60000 65536"/>
                <a:gd name="T11" fmla="*/ 0 60000 65536"/>
                <a:gd name="T12" fmla="*/ 0 60000 65536"/>
                <a:gd name="T13" fmla="*/ 0 60000 65536"/>
                <a:gd name="T14" fmla="*/ 0 60000 65536"/>
                <a:gd name="T15" fmla="*/ 0 w 36"/>
                <a:gd name="T16" fmla="*/ 0 h 21"/>
                <a:gd name="T17" fmla="*/ 36 w 36"/>
                <a:gd name="T18" fmla="*/ 21 h 21"/>
              </a:gdLst>
              <a:ahLst/>
              <a:cxnLst>
                <a:cxn ang="T10">
                  <a:pos x="T0" y="T1"/>
                </a:cxn>
                <a:cxn ang="T11">
                  <a:pos x="T2" y="T3"/>
                </a:cxn>
                <a:cxn ang="T12">
                  <a:pos x="T4" y="T5"/>
                </a:cxn>
                <a:cxn ang="T13">
                  <a:pos x="T6" y="T7"/>
                </a:cxn>
                <a:cxn ang="T14">
                  <a:pos x="T8" y="T9"/>
                </a:cxn>
              </a:cxnLst>
              <a:rect l="T15" t="T16" r="T17" b="T18"/>
              <a:pathLst>
                <a:path w="36" h="21">
                  <a:moveTo>
                    <a:pt x="5" y="0"/>
                  </a:moveTo>
                  <a:lnTo>
                    <a:pt x="0" y="7"/>
                  </a:lnTo>
                  <a:lnTo>
                    <a:pt x="31" y="21"/>
                  </a:lnTo>
                  <a:lnTo>
                    <a:pt x="36" y="15"/>
                  </a:lnTo>
                  <a:lnTo>
                    <a:pt x="5" y="0"/>
                  </a:lnTo>
                  <a:close/>
                </a:path>
              </a:pathLst>
            </a:custGeom>
            <a:solidFill>
              <a:srgbClr val="C195DB"/>
            </a:solidFill>
            <a:ln w="9525">
              <a:noFill/>
              <a:round/>
              <a:headEnd/>
              <a:tailEnd/>
            </a:ln>
          </p:spPr>
          <p:txBody>
            <a:bodyPr/>
            <a:lstStyle/>
            <a:p>
              <a:endParaRPr lang="ru-RU"/>
            </a:p>
          </p:txBody>
        </p:sp>
        <p:sp>
          <p:nvSpPr>
            <p:cNvPr id="23487" name="Freeform 2360"/>
            <p:cNvSpPr>
              <a:spLocks/>
            </p:cNvSpPr>
            <p:nvPr/>
          </p:nvSpPr>
          <p:spPr bwMode="auto">
            <a:xfrm>
              <a:off x="2318" y="3012"/>
              <a:ext cx="139" cy="275"/>
            </a:xfrm>
            <a:custGeom>
              <a:avLst/>
              <a:gdLst>
                <a:gd name="T0" fmla="*/ 139 w 139"/>
                <a:gd name="T1" fmla="*/ 5 h 275"/>
                <a:gd name="T2" fmla="*/ 133 w 139"/>
                <a:gd name="T3" fmla="*/ 0 h 275"/>
                <a:gd name="T4" fmla="*/ 0 w 139"/>
                <a:gd name="T5" fmla="*/ 271 h 275"/>
                <a:gd name="T6" fmla="*/ 6 w 139"/>
                <a:gd name="T7" fmla="*/ 275 h 275"/>
                <a:gd name="T8" fmla="*/ 139 w 139"/>
                <a:gd name="T9" fmla="*/ 5 h 275"/>
                <a:gd name="T10" fmla="*/ 0 60000 65536"/>
                <a:gd name="T11" fmla="*/ 0 60000 65536"/>
                <a:gd name="T12" fmla="*/ 0 60000 65536"/>
                <a:gd name="T13" fmla="*/ 0 60000 65536"/>
                <a:gd name="T14" fmla="*/ 0 60000 65536"/>
                <a:gd name="T15" fmla="*/ 0 w 139"/>
                <a:gd name="T16" fmla="*/ 0 h 275"/>
                <a:gd name="T17" fmla="*/ 139 w 139"/>
                <a:gd name="T18" fmla="*/ 275 h 275"/>
              </a:gdLst>
              <a:ahLst/>
              <a:cxnLst>
                <a:cxn ang="T10">
                  <a:pos x="T0" y="T1"/>
                </a:cxn>
                <a:cxn ang="T11">
                  <a:pos x="T2" y="T3"/>
                </a:cxn>
                <a:cxn ang="T12">
                  <a:pos x="T4" y="T5"/>
                </a:cxn>
                <a:cxn ang="T13">
                  <a:pos x="T6" y="T7"/>
                </a:cxn>
                <a:cxn ang="T14">
                  <a:pos x="T8" y="T9"/>
                </a:cxn>
              </a:cxnLst>
              <a:rect l="T15" t="T16" r="T17" b="T18"/>
              <a:pathLst>
                <a:path w="139" h="275">
                  <a:moveTo>
                    <a:pt x="139" y="5"/>
                  </a:moveTo>
                  <a:lnTo>
                    <a:pt x="133" y="0"/>
                  </a:lnTo>
                  <a:lnTo>
                    <a:pt x="0" y="271"/>
                  </a:lnTo>
                  <a:lnTo>
                    <a:pt x="6" y="275"/>
                  </a:lnTo>
                  <a:lnTo>
                    <a:pt x="139" y="5"/>
                  </a:lnTo>
                  <a:close/>
                </a:path>
              </a:pathLst>
            </a:custGeom>
            <a:solidFill>
              <a:srgbClr val="C195DB"/>
            </a:solidFill>
            <a:ln w="9525">
              <a:noFill/>
              <a:round/>
              <a:headEnd/>
              <a:tailEnd/>
            </a:ln>
          </p:spPr>
          <p:txBody>
            <a:bodyPr/>
            <a:lstStyle/>
            <a:p>
              <a:endParaRPr lang="ru-RU"/>
            </a:p>
          </p:txBody>
        </p:sp>
        <p:sp>
          <p:nvSpPr>
            <p:cNvPr id="23488" name="Freeform 2361"/>
            <p:cNvSpPr>
              <a:spLocks/>
            </p:cNvSpPr>
            <p:nvPr/>
          </p:nvSpPr>
          <p:spPr bwMode="auto">
            <a:xfrm>
              <a:off x="2450" y="3012"/>
              <a:ext cx="9" cy="7"/>
            </a:xfrm>
            <a:custGeom>
              <a:avLst/>
              <a:gdLst>
                <a:gd name="T0" fmla="*/ 6 w 9"/>
                <a:gd name="T1" fmla="*/ 0 h 7"/>
                <a:gd name="T2" fmla="*/ 9 w 9"/>
                <a:gd name="T3" fmla="*/ 2 h 7"/>
                <a:gd name="T4" fmla="*/ 7 w 9"/>
                <a:gd name="T5" fmla="*/ 6 h 7"/>
                <a:gd name="T6" fmla="*/ 0 w 9"/>
                <a:gd name="T7" fmla="*/ 0 h 7"/>
                <a:gd name="T8" fmla="*/ 0 w 9"/>
                <a:gd name="T9" fmla="*/ 7 h 7"/>
                <a:gd name="T10" fmla="*/ 6 w 9"/>
                <a:gd name="T11" fmla="*/ 0 h 7"/>
                <a:gd name="T12" fmla="*/ 0 60000 65536"/>
                <a:gd name="T13" fmla="*/ 0 60000 65536"/>
                <a:gd name="T14" fmla="*/ 0 60000 65536"/>
                <a:gd name="T15" fmla="*/ 0 60000 65536"/>
                <a:gd name="T16" fmla="*/ 0 60000 65536"/>
                <a:gd name="T17" fmla="*/ 0 60000 65536"/>
                <a:gd name="T18" fmla="*/ 0 w 9"/>
                <a:gd name="T19" fmla="*/ 0 h 7"/>
                <a:gd name="T20" fmla="*/ 9 w 9"/>
                <a:gd name="T21" fmla="*/ 7 h 7"/>
              </a:gdLst>
              <a:ahLst/>
              <a:cxnLst>
                <a:cxn ang="T12">
                  <a:pos x="T0" y="T1"/>
                </a:cxn>
                <a:cxn ang="T13">
                  <a:pos x="T2" y="T3"/>
                </a:cxn>
                <a:cxn ang="T14">
                  <a:pos x="T4" y="T5"/>
                </a:cxn>
                <a:cxn ang="T15">
                  <a:pos x="T6" y="T7"/>
                </a:cxn>
                <a:cxn ang="T16">
                  <a:pos x="T8" y="T9"/>
                </a:cxn>
                <a:cxn ang="T17">
                  <a:pos x="T10" y="T11"/>
                </a:cxn>
              </a:cxnLst>
              <a:rect l="T18" t="T19" r="T20" b="T21"/>
              <a:pathLst>
                <a:path w="9" h="7">
                  <a:moveTo>
                    <a:pt x="6" y="0"/>
                  </a:moveTo>
                  <a:lnTo>
                    <a:pt x="9" y="2"/>
                  </a:lnTo>
                  <a:lnTo>
                    <a:pt x="7" y="6"/>
                  </a:lnTo>
                  <a:lnTo>
                    <a:pt x="0" y="0"/>
                  </a:lnTo>
                  <a:lnTo>
                    <a:pt x="0" y="7"/>
                  </a:lnTo>
                  <a:lnTo>
                    <a:pt x="6" y="0"/>
                  </a:lnTo>
                  <a:close/>
                </a:path>
              </a:pathLst>
            </a:custGeom>
            <a:solidFill>
              <a:srgbClr val="C195DB"/>
            </a:solidFill>
            <a:ln w="9525">
              <a:noFill/>
              <a:round/>
              <a:headEnd/>
              <a:tailEnd/>
            </a:ln>
          </p:spPr>
          <p:txBody>
            <a:bodyPr/>
            <a:lstStyle/>
            <a:p>
              <a:endParaRPr lang="ru-RU"/>
            </a:p>
          </p:txBody>
        </p:sp>
        <p:sp>
          <p:nvSpPr>
            <p:cNvPr id="23489" name="Freeform 2362"/>
            <p:cNvSpPr>
              <a:spLocks/>
            </p:cNvSpPr>
            <p:nvPr/>
          </p:nvSpPr>
          <p:spPr bwMode="auto">
            <a:xfrm>
              <a:off x="2244" y="3248"/>
              <a:ext cx="76" cy="41"/>
            </a:xfrm>
            <a:custGeom>
              <a:avLst/>
              <a:gdLst>
                <a:gd name="T0" fmla="*/ 75 w 76"/>
                <a:gd name="T1" fmla="*/ 41 h 41"/>
                <a:gd name="T2" fmla="*/ 76 w 76"/>
                <a:gd name="T3" fmla="*/ 33 h 41"/>
                <a:gd name="T4" fmla="*/ 1 w 76"/>
                <a:gd name="T5" fmla="*/ 0 h 41"/>
                <a:gd name="T6" fmla="*/ 0 w 76"/>
                <a:gd name="T7" fmla="*/ 8 h 41"/>
                <a:gd name="T8" fmla="*/ 75 w 76"/>
                <a:gd name="T9" fmla="*/ 41 h 41"/>
                <a:gd name="T10" fmla="*/ 0 60000 65536"/>
                <a:gd name="T11" fmla="*/ 0 60000 65536"/>
                <a:gd name="T12" fmla="*/ 0 60000 65536"/>
                <a:gd name="T13" fmla="*/ 0 60000 65536"/>
                <a:gd name="T14" fmla="*/ 0 60000 65536"/>
                <a:gd name="T15" fmla="*/ 0 w 76"/>
                <a:gd name="T16" fmla="*/ 0 h 41"/>
                <a:gd name="T17" fmla="*/ 76 w 76"/>
                <a:gd name="T18" fmla="*/ 41 h 41"/>
              </a:gdLst>
              <a:ahLst/>
              <a:cxnLst>
                <a:cxn ang="T10">
                  <a:pos x="T0" y="T1"/>
                </a:cxn>
                <a:cxn ang="T11">
                  <a:pos x="T2" y="T3"/>
                </a:cxn>
                <a:cxn ang="T12">
                  <a:pos x="T4" y="T5"/>
                </a:cxn>
                <a:cxn ang="T13">
                  <a:pos x="T6" y="T7"/>
                </a:cxn>
                <a:cxn ang="T14">
                  <a:pos x="T8" y="T9"/>
                </a:cxn>
              </a:cxnLst>
              <a:rect l="T15" t="T16" r="T17" b="T18"/>
              <a:pathLst>
                <a:path w="76" h="41">
                  <a:moveTo>
                    <a:pt x="75" y="41"/>
                  </a:moveTo>
                  <a:lnTo>
                    <a:pt x="76" y="33"/>
                  </a:lnTo>
                  <a:lnTo>
                    <a:pt x="1" y="0"/>
                  </a:lnTo>
                  <a:lnTo>
                    <a:pt x="0" y="8"/>
                  </a:lnTo>
                  <a:lnTo>
                    <a:pt x="75" y="41"/>
                  </a:lnTo>
                  <a:close/>
                </a:path>
              </a:pathLst>
            </a:custGeom>
            <a:solidFill>
              <a:srgbClr val="C195DB"/>
            </a:solidFill>
            <a:ln w="9525">
              <a:noFill/>
              <a:round/>
              <a:headEnd/>
              <a:tailEnd/>
            </a:ln>
          </p:spPr>
          <p:txBody>
            <a:bodyPr/>
            <a:lstStyle/>
            <a:p>
              <a:endParaRPr lang="ru-RU"/>
            </a:p>
          </p:txBody>
        </p:sp>
        <p:sp>
          <p:nvSpPr>
            <p:cNvPr id="23490" name="Freeform 2363"/>
            <p:cNvSpPr>
              <a:spLocks/>
            </p:cNvSpPr>
            <p:nvPr/>
          </p:nvSpPr>
          <p:spPr bwMode="auto">
            <a:xfrm>
              <a:off x="2316" y="3280"/>
              <a:ext cx="4" cy="10"/>
            </a:xfrm>
            <a:custGeom>
              <a:avLst/>
              <a:gdLst>
                <a:gd name="T0" fmla="*/ 4 w 4"/>
                <a:gd name="T1" fmla="*/ 7 h 10"/>
                <a:gd name="T2" fmla="*/ 3 w 4"/>
                <a:gd name="T3" fmla="*/ 10 h 10"/>
                <a:gd name="T4" fmla="*/ 2 w 4"/>
                <a:gd name="T5" fmla="*/ 9 h 10"/>
                <a:gd name="T6" fmla="*/ 3 w 4"/>
                <a:gd name="T7" fmla="*/ 0 h 10"/>
                <a:gd name="T8" fmla="*/ 0 w 4"/>
                <a:gd name="T9" fmla="*/ 2 h 10"/>
                <a:gd name="T10" fmla="*/ 4 w 4"/>
                <a:gd name="T11" fmla="*/ 7 h 10"/>
                <a:gd name="T12" fmla="*/ 0 60000 65536"/>
                <a:gd name="T13" fmla="*/ 0 60000 65536"/>
                <a:gd name="T14" fmla="*/ 0 60000 65536"/>
                <a:gd name="T15" fmla="*/ 0 60000 65536"/>
                <a:gd name="T16" fmla="*/ 0 60000 65536"/>
                <a:gd name="T17" fmla="*/ 0 60000 65536"/>
                <a:gd name="T18" fmla="*/ 0 w 4"/>
                <a:gd name="T19" fmla="*/ 0 h 10"/>
                <a:gd name="T20" fmla="*/ 4 w 4"/>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4" h="10">
                  <a:moveTo>
                    <a:pt x="4" y="7"/>
                  </a:moveTo>
                  <a:lnTo>
                    <a:pt x="3" y="10"/>
                  </a:lnTo>
                  <a:lnTo>
                    <a:pt x="2" y="9"/>
                  </a:lnTo>
                  <a:lnTo>
                    <a:pt x="3" y="0"/>
                  </a:lnTo>
                  <a:lnTo>
                    <a:pt x="0" y="2"/>
                  </a:lnTo>
                  <a:lnTo>
                    <a:pt x="4" y="7"/>
                  </a:lnTo>
                  <a:close/>
                </a:path>
              </a:pathLst>
            </a:custGeom>
            <a:solidFill>
              <a:srgbClr val="C195DB"/>
            </a:solidFill>
            <a:ln w="9525">
              <a:noFill/>
              <a:round/>
              <a:headEnd/>
              <a:tailEnd/>
            </a:ln>
          </p:spPr>
          <p:txBody>
            <a:bodyPr/>
            <a:lstStyle/>
            <a:p>
              <a:endParaRPr lang="ru-RU"/>
            </a:p>
          </p:txBody>
        </p:sp>
        <p:sp>
          <p:nvSpPr>
            <p:cNvPr id="23491" name="Freeform 2364"/>
            <p:cNvSpPr>
              <a:spLocks/>
            </p:cNvSpPr>
            <p:nvPr/>
          </p:nvSpPr>
          <p:spPr bwMode="auto">
            <a:xfrm>
              <a:off x="2243" y="2998"/>
              <a:ext cx="182" cy="257"/>
            </a:xfrm>
            <a:custGeom>
              <a:avLst/>
              <a:gdLst>
                <a:gd name="T0" fmla="*/ 0 w 182"/>
                <a:gd name="T1" fmla="*/ 252 h 257"/>
                <a:gd name="T2" fmla="*/ 6 w 182"/>
                <a:gd name="T3" fmla="*/ 257 h 257"/>
                <a:gd name="T4" fmla="*/ 182 w 182"/>
                <a:gd name="T5" fmla="*/ 5 h 257"/>
                <a:gd name="T6" fmla="*/ 175 w 182"/>
                <a:gd name="T7" fmla="*/ 0 h 257"/>
                <a:gd name="T8" fmla="*/ 0 w 182"/>
                <a:gd name="T9" fmla="*/ 252 h 257"/>
                <a:gd name="T10" fmla="*/ 0 60000 65536"/>
                <a:gd name="T11" fmla="*/ 0 60000 65536"/>
                <a:gd name="T12" fmla="*/ 0 60000 65536"/>
                <a:gd name="T13" fmla="*/ 0 60000 65536"/>
                <a:gd name="T14" fmla="*/ 0 60000 65536"/>
                <a:gd name="T15" fmla="*/ 0 w 182"/>
                <a:gd name="T16" fmla="*/ 0 h 257"/>
                <a:gd name="T17" fmla="*/ 182 w 182"/>
                <a:gd name="T18" fmla="*/ 257 h 257"/>
              </a:gdLst>
              <a:ahLst/>
              <a:cxnLst>
                <a:cxn ang="T10">
                  <a:pos x="T0" y="T1"/>
                </a:cxn>
                <a:cxn ang="T11">
                  <a:pos x="T2" y="T3"/>
                </a:cxn>
                <a:cxn ang="T12">
                  <a:pos x="T4" y="T5"/>
                </a:cxn>
                <a:cxn ang="T13">
                  <a:pos x="T6" y="T7"/>
                </a:cxn>
                <a:cxn ang="T14">
                  <a:pos x="T8" y="T9"/>
                </a:cxn>
              </a:cxnLst>
              <a:rect l="T15" t="T16" r="T17" b="T18"/>
              <a:pathLst>
                <a:path w="182" h="257">
                  <a:moveTo>
                    <a:pt x="0" y="252"/>
                  </a:moveTo>
                  <a:lnTo>
                    <a:pt x="6" y="257"/>
                  </a:lnTo>
                  <a:lnTo>
                    <a:pt x="182" y="5"/>
                  </a:lnTo>
                  <a:lnTo>
                    <a:pt x="175" y="0"/>
                  </a:lnTo>
                  <a:lnTo>
                    <a:pt x="0" y="252"/>
                  </a:lnTo>
                  <a:close/>
                </a:path>
              </a:pathLst>
            </a:custGeom>
            <a:solidFill>
              <a:srgbClr val="C195DB"/>
            </a:solidFill>
            <a:ln w="9525">
              <a:noFill/>
              <a:round/>
              <a:headEnd/>
              <a:tailEnd/>
            </a:ln>
          </p:spPr>
          <p:txBody>
            <a:bodyPr/>
            <a:lstStyle/>
            <a:p>
              <a:endParaRPr lang="ru-RU"/>
            </a:p>
          </p:txBody>
        </p:sp>
        <p:sp>
          <p:nvSpPr>
            <p:cNvPr id="23492" name="Freeform 2365"/>
            <p:cNvSpPr>
              <a:spLocks/>
            </p:cNvSpPr>
            <p:nvPr/>
          </p:nvSpPr>
          <p:spPr bwMode="auto">
            <a:xfrm>
              <a:off x="2241" y="3248"/>
              <a:ext cx="9" cy="9"/>
            </a:xfrm>
            <a:custGeom>
              <a:avLst/>
              <a:gdLst>
                <a:gd name="T0" fmla="*/ 7 w 9"/>
                <a:gd name="T1" fmla="*/ 9 h 9"/>
                <a:gd name="T2" fmla="*/ 0 w 9"/>
                <a:gd name="T3" fmla="*/ 6 h 9"/>
                <a:gd name="T4" fmla="*/ 3 w 9"/>
                <a:gd name="T5" fmla="*/ 2 h 9"/>
                <a:gd name="T6" fmla="*/ 9 w 9"/>
                <a:gd name="T7" fmla="*/ 8 h 9"/>
                <a:gd name="T8" fmla="*/ 8 w 9"/>
                <a:gd name="T9" fmla="*/ 0 h 9"/>
                <a:gd name="T10" fmla="*/ 7 w 9"/>
                <a:gd name="T11" fmla="*/ 9 h 9"/>
                <a:gd name="T12" fmla="*/ 0 60000 65536"/>
                <a:gd name="T13" fmla="*/ 0 60000 65536"/>
                <a:gd name="T14" fmla="*/ 0 60000 65536"/>
                <a:gd name="T15" fmla="*/ 0 60000 65536"/>
                <a:gd name="T16" fmla="*/ 0 60000 65536"/>
                <a:gd name="T17" fmla="*/ 0 60000 65536"/>
                <a:gd name="T18" fmla="*/ 0 w 9"/>
                <a:gd name="T19" fmla="*/ 0 h 9"/>
                <a:gd name="T20" fmla="*/ 9 w 9"/>
                <a:gd name="T21" fmla="*/ 9 h 9"/>
              </a:gdLst>
              <a:ahLst/>
              <a:cxnLst>
                <a:cxn ang="T12">
                  <a:pos x="T0" y="T1"/>
                </a:cxn>
                <a:cxn ang="T13">
                  <a:pos x="T2" y="T3"/>
                </a:cxn>
                <a:cxn ang="T14">
                  <a:pos x="T4" y="T5"/>
                </a:cxn>
                <a:cxn ang="T15">
                  <a:pos x="T6" y="T7"/>
                </a:cxn>
                <a:cxn ang="T16">
                  <a:pos x="T8" y="T9"/>
                </a:cxn>
                <a:cxn ang="T17">
                  <a:pos x="T10" y="T11"/>
                </a:cxn>
              </a:cxnLst>
              <a:rect l="T18" t="T19" r="T20" b="T21"/>
              <a:pathLst>
                <a:path w="9" h="9">
                  <a:moveTo>
                    <a:pt x="7" y="9"/>
                  </a:moveTo>
                  <a:lnTo>
                    <a:pt x="0" y="6"/>
                  </a:lnTo>
                  <a:lnTo>
                    <a:pt x="3" y="2"/>
                  </a:lnTo>
                  <a:lnTo>
                    <a:pt x="9" y="8"/>
                  </a:lnTo>
                  <a:lnTo>
                    <a:pt x="8" y="0"/>
                  </a:lnTo>
                  <a:lnTo>
                    <a:pt x="7" y="9"/>
                  </a:lnTo>
                  <a:close/>
                </a:path>
              </a:pathLst>
            </a:custGeom>
            <a:solidFill>
              <a:srgbClr val="C195DB"/>
            </a:solidFill>
            <a:ln w="9525">
              <a:noFill/>
              <a:round/>
              <a:headEnd/>
              <a:tailEnd/>
            </a:ln>
          </p:spPr>
          <p:txBody>
            <a:bodyPr/>
            <a:lstStyle/>
            <a:p>
              <a:endParaRPr lang="ru-RU"/>
            </a:p>
          </p:txBody>
        </p:sp>
        <p:sp>
          <p:nvSpPr>
            <p:cNvPr id="23493" name="Freeform 2366"/>
            <p:cNvSpPr>
              <a:spLocks/>
            </p:cNvSpPr>
            <p:nvPr/>
          </p:nvSpPr>
          <p:spPr bwMode="auto">
            <a:xfrm>
              <a:off x="2419" y="2997"/>
              <a:ext cx="4" cy="6"/>
            </a:xfrm>
            <a:custGeom>
              <a:avLst/>
              <a:gdLst>
                <a:gd name="T0" fmla="*/ 0 w 4"/>
                <a:gd name="T1" fmla="*/ 0 h 6"/>
                <a:gd name="T2" fmla="*/ 1 w 4"/>
                <a:gd name="T3" fmla="*/ 0 h 6"/>
                <a:gd name="T4" fmla="*/ 3 w 4"/>
                <a:gd name="T5" fmla="*/ 0 h 6"/>
                <a:gd name="T6" fmla="*/ 0 w 4"/>
                <a:gd name="T7" fmla="*/ 6 h 6"/>
                <a:gd name="T8" fmla="*/ 4 w 4"/>
                <a:gd name="T9" fmla="*/ 5 h 6"/>
                <a:gd name="T10" fmla="*/ 0 w 4"/>
                <a:gd name="T11" fmla="*/ 0 h 6"/>
                <a:gd name="T12" fmla="*/ 0 60000 65536"/>
                <a:gd name="T13" fmla="*/ 0 60000 65536"/>
                <a:gd name="T14" fmla="*/ 0 60000 65536"/>
                <a:gd name="T15" fmla="*/ 0 60000 65536"/>
                <a:gd name="T16" fmla="*/ 0 60000 65536"/>
                <a:gd name="T17" fmla="*/ 0 60000 65536"/>
                <a:gd name="T18" fmla="*/ 0 w 4"/>
                <a:gd name="T19" fmla="*/ 0 h 6"/>
                <a:gd name="T20" fmla="*/ 4 w 4"/>
                <a:gd name="T21" fmla="*/ 6 h 6"/>
              </a:gdLst>
              <a:ahLst/>
              <a:cxnLst>
                <a:cxn ang="T12">
                  <a:pos x="T0" y="T1"/>
                </a:cxn>
                <a:cxn ang="T13">
                  <a:pos x="T2" y="T3"/>
                </a:cxn>
                <a:cxn ang="T14">
                  <a:pos x="T4" y="T5"/>
                </a:cxn>
                <a:cxn ang="T15">
                  <a:pos x="T6" y="T7"/>
                </a:cxn>
                <a:cxn ang="T16">
                  <a:pos x="T8" y="T9"/>
                </a:cxn>
                <a:cxn ang="T17">
                  <a:pos x="T10" y="T11"/>
                </a:cxn>
              </a:cxnLst>
              <a:rect l="T18" t="T19" r="T20" b="T21"/>
              <a:pathLst>
                <a:path w="4" h="6">
                  <a:moveTo>
                    <a:pt x="0" y="0"/>
                  </a:moveTo>
                  <a:lnTo>
                    <a:pt x="1" y="0"/>
                  </a:lnTo>
                  <a:lnTo>
                    <a:pt x="3" y="0"/>
                  </a:lnTo>
                  <a:lnTo>
                    <a:pt x="0" y="6"/>
                  </a:lnTo>
                  <a:lnTo>
                    <a:pt x="4" y="5"/>
                  </a:lnTo>
                  <a:lnTo>
                    <a:pt x="0" y="0"/>
                  </a:lnTo>
                  <a:close/>
                </a:path>
              </a:pathLst>
            </a:custGeom>
            <a:solidFill>
              <a:srgbClr val="C195DB"/>
            </a:solidFill>
            <a:ln w="9525">
              <a:noFill/>
              <a:round/>
              <a:headEnd/>
              <a:tailEnd/>
            </a:ln>
          </p:spPr>
          <p:txBody>
            <a:bodyPr/>
            <a:lstStyle/>
            <a:p>
              <a:endParaRPr lang="ru-RU"/>
            </a:p>
          </p:txBody>
        </p:sp>
        <p:sp>
          <p:nvSpPr>
            <p:cNvPr id="23494" name="Freeform 2367"/>
            <p:cNvSpPr>
              <a:spLocks/>
            </p:cNvSpPr>
            <p:nvPr/>
          </p:nvSpPr>
          <p:spPr bwMode="auto">
            <a:xfrm>
              <a:off x="2243" y="3225"/>
              <a:ext cx="73" cy="32"/>
            </a:xfrm>
            <a:custGeom>
              <a:avLst/>
              <a:gdLst>
                <a:gd name="T0" fmla="*/ 0 w 73"/>
                <a:gd name="T1" fmla="*/ 26 h 32"/>
                <a:gd name="T2" fmla="*/ 2 w 73"/>
                <a:gd name="T3" fmla="*/ 32 h 32"/>
                <a:gd name="T4" fmla="*/ 73 w 73"/>
                <a:gd name="T5" fmla="*/ 6 h 32"/>
                <a:gd name="T6" fmla="*/ 69 w 73"/>
                <a:gd name="T7" fmla="*/ 0 h 32"/>
                <a:gd name="T8" fmla="*/ 0 w 73"/>
                <a:gd name="T9" fmla="*/ 26 h 32"/>
                <a:gd name="T10" fmla="*/ 0 60000 65536"/>
                <a:gd name="T11" fmla="*/ 0 60000 65536"/>
                <a:gd name="T12" fmla="*/ 0 60000 65536"/>
                <a:gd name="T13" fmla="*/ 0 60000 65536"/>
                <a:gd name="T14" fmla="*/ 0 60000 65536"/>
                <a:gd name="T15" fmla="*/ 0 w 73"/>
                <a:gd name="T16" fmla="*/ 0 h 32"/>
                <a:gd name="T17" fmla="*/ 73 w 73"/>
                <a:gd name="T18" fmla="*/ 32 h 32"/>
              </a:gdLst>
              <a:ahLst/>
              <a:cxnLst>
                <a:cxn ang="T10">
                  <a:pos x="T0" y="T1"/>
                </a:cxn>
                <a:cxn ang="T11">
                  <a:pos x="T2" y="T3"/>
                </a:cxn>
                <a:cxn ang="T12">
                  <a:pos x="T4" y="T5"/>
                </a:cxn>
                <a:cxn ang="T13">
                  <a:pos x="T6" y="T7"/>
                </a:cxn>
                <a:cxn ang="T14">
                  <a:pos x="T8" y="T9"/>
                </a:cxn>
              </a:cxnLst>
              <a:rect l="T15" t="T16" r="T17" b="T18"/>
              <a:pathLst>
                <a:path w="73" h="32">
                  <a:moveTo>
                    <a:pt x="0" y="26"/>
                  </a:moveTo>
                  <a:lnTo>
                    <a:pt x="2" y="32"/>
                  </a:lnTo>
                  <a:lnTo>
                    <a:pt x="73" y="6"/>
                  </a:lnTo>
                  <a:lnTo>
                    <a:pt x="69" y="0"/>
                  </a:lnTo>
                  <a:lnTo>
                    <a:pt x="0" y="26"/>
                  </a:lnTo>
                  <a:close/>
                </a:path>
              </a:pathLst>
            </a:custGeom>
            <a:solidFill>
              <a:srgbClr val="C195DB"/>
            </a:solidFill>
            <a:ln w="9525">
              <a:noFill/>
              <a:round/>
              <a:headEnd/>
              <a:tailEnd/>
            </a:ln>
          </p:spPr>
          <p:txBody>
            <a:bodyPr/>
            <a:lstStyle/>
            <a:p>
              <a:endParaRPr lang="ru-RU"/>
            </a:p>
          </p:txBody>
        </p:sp>
        <p:sp>
          <p:nvSpPr>
            <p:cNvPr id="23495" name="Freeform 2368"/>
            <p:cNvSpPr>
              <a:spLocks/>
            </p:cNvSpPr>
            <p:nvPr/>
          </p:nvSpPr>
          <p:spPr bwMode="auto">
            <a:xfrm>
              <a:off x="2308" y="3228"/>
              <a:ext cx="11" cy="56"/>
            </a:xfrm>
            <a:custGeom>
              <a:avLst/>
              <a:gdLst>
                <a:gd name="T0" fmla="*/ 9 w 11"/>
                <a:gd name="T1" fmla="*/ 0 h 56"/>
                <a:gd name="T2" fmla="*/ 0 w 11"/>
                <a:gd name="T3" fmla="*/ 0 h 56"/>
                <a:gd name="T4" fmla="*/ 2 w 11"/>
                <a:gd name="T5" fmla="*/ 56 h 56"/>
                <a:gd name="T6" fmla="*/ 11 w 11"/>
                <a:gd name="T7" fmla="*/ 56 h 56"/>
                <a:gd name="T8" fmla="*/ 9 w 11"/>
                <a:gd name="T9" fmla="*/ 0 h 56"/>
                <a:gd name="T10" fmla="*/ 0 60000 65536"/>
                <a:gd name="T11" fmla="*/ 0 60000 65536"/>
                <a:gd name="T12" fmla="*/ 0 60000 65536"/>
                <a:gd name="T13" fmla="*/ 0 60000 65536"/>
                <a:gd name="T14" fmla="*/ 0 60000 65536"/>
                <a:gd name="T15" fmla="*/ 0 w 11"/>
                <a:gd name="T16" fmla="*/ 0 h 56"/>
                <a:gd name="T17" fmla="*/ 11 w 11"/>
                <a:gd name="T18" fmla="*/ 56 h 56"/>
              </a:gdLst>
              <a:ahLst/>
              <a:cxnLst>
                <a:cxn ang="T10">
                  <a:pos x="T0" y="T1"/>
                </a:cxn>
                <a:cxn ang="T11">
                  <a:pos x="T2" y="T3"/>
                </a:cxn>
                <a:cxn ang="T12">
                  <a:pos x="T4" y="T5"/>
                </a:cxn>
                <a:cxn ang="T13">
                  <a:pos x="T6" y="T7"/>
                </a:cxn>
                <a:cxn ang="T14">
                  <a:pos x="T8" y="T9"/>
                </a:cxn>
              </a:cxnLst>
              <a:rect l="T15" t="T16" r="T17" b="T18"/>
              <a:pathLst>
                <a:path w="11" h="56">
                  <a:moveTo>
                    <a:pt x="9" y="0"/>
                  </a:moveTo>
                  <a:lnTo>
                    <a:pt x="0" y="0"/>
                  </a:lnTo>
                  <a:lnTo>
                    <a:pt x="2" y="56"/>
                  </a:lnTo>
                  <a:lnTo>
                    <a:pt x="11" y="56"/>
                  </a:lnTo>
                  <a:lnTo>
                    <a:pt x="9" y="0"/>
                  </a:lnTo>
                  <a:close/>
                </a:path>
              </a:pathLst>
            </a:custGeom>
            <a:solidFill>
              <a:srgbClr val="C195DB"/>
            </a:solidFill>
            <a:ln w="9525">
              <a:noFill/>
              <a:round/>
              <a:headEnd/>
              <a:tailEnd/>
            </a:ln>
          </p:spPr>
          <p:txBody>
            <a:bodyPr/>
            <a:lstStyle/>
            <a:p>
              <a:endParaRPr lang="ru-RU"/>
            </a:p>
          </p:txBody>
        </p:sp>
        <p:sp>
          <p:nvSpPr>
            <p:cNvPr id="23496" name="Freeform 2369"/>
            <p:cNvSpPr>
              <a:spLocks/>
            </p:cNvSpPr>
            <p:nvPr/>
          </p:nvSpPr>
          <p:spPr bwMode="auto">
            <a:xfrm>
              <a:off x="2310" y="3223"/>
              <a:ext cx="9" cy="8"/>
            </a:xfrm>
            <a:custGeom>
              <a:avLst/>
              <a:gdLst>
                <a:gd name="T0" fmla="*/ 4 w 9"/>
                <a:gd name="T1" fmla="*/ 2 h 8"/>
                <a:gd name="T2" fmla="*/ 9 w 9"/>
                <a:gd name="T3" fmla="*/ 0 h 8"/>
                <a:gd name="T4" fmla="*/ 9 w 9"/>
                <a:gd name="T5" fmla="*/ 5 h 8"/>
                <a:gd name="T6" fmla="*/ 0 w 9"/>
                <a:gd name="T7" fmla="*/ 5 h 8"/>
                <a:gd name="T8" fmla="*/ 8 w 9"/>
                <a:gd name="T9" fmla="*/ 8 h 8"/>
                <a:gd name="T10" fmla="*/ 4 w 9"/>
                <a:gd name="T11" fmla="*/ 2 h 8"/>
                <a:gd name="T12" fmla="*/ 0 60000 65536"/>
                <a:gd name="T13" fmla="*/ 0 60000 65536"/>
                <a:gd name="T14" fmla="*/ 0 60000 65536"/>
                <a:gd name="T15" fmla="*/ 0 60000 65536"/>
                <a:gd name="T16" fmla="*/ 0 60000 65536"/>
                <a:gd name="T17" fmla="*/ 0 60000 65536"/>
                <a:gd name="T18" fmla="*/ 0 w 9"/>
                <a:gd name="T19" fmla="*/ 0 h 8"/>
                <a:gd name="T20" fmla="*/ 9 w 9"/>
                <a:gd name="T21" fmla="*/ 8 h 8"/>
              </a:gdLst>
              <a:ahLst/>
              <a:cxnLst>
                <a:cxn ang="T12">
                  <a:pos x="T0" y="T1"/>
                </a:cxn>
                <a:cxn ang="T13">
                  <a:pos x="T2" y="T3"/>
                </a:cxn>
                <a:cxn ang="T14">
                  <a:pos x="T4" y="T5"/>
                </a:cxn>
                <a:cxn ang="T15">
                  <a:pos x="T6" y="T7"/>
                </a:cxn>
                <a:cxn ang="T16">
                  <a:pos x="T8" y="T9"/>
                </a:cxn>
                <a:cxn ang="T17">
                  <a:pos x="T10" y="T11"/>
                </a:cxn>
              </a:cxnLst>
              <a:rect l="T18" t="T19" r="T20" b="T21"/>
              <a:pathLst>
                <a:path w="9" h="8">
                  <a:moveTo>
                    <a:pt x="4" y="2"/>
                  </a:moveTo>
                  <a:lnTo>
                    <a:pt x="9" y="0"/>
                  </a:lnTo>
                  <a:lnTo>
                    <a:pt x="9" y="5"/>
                  </a:lnTo>
                  <a:lnTo>
                    <a:pt x="0" y="5"/>
                  </a:lnTo>
                  <a:lnTo>
                    <a:pt x="8" y="8"/>
                  </a:lnTo>
                  <a:lnTo>
                    <a:pt x="4" y="2"/>
                  </a:lnTo>
                  <a:close/>
                </a:path>
              </a:pathLst>
            </a:custGeom>
            <a:solidFill>
              <a:srgbClr val="C195DB"/>
            </a:solidFill>
            <a:ln w="9525">
              <a:noFill/>
              <a:round/>
              <a:headEnd/>
              <a:tailEnd/>
            </a:ln>
          </p:spPr>
          <p:txBody>
            <a:bodyPr/>
            <a:lstStyle/>
            <a:p>
              <a:endParaRPr lang="ru-RU"/>
            </a:p>
          </p:txBody>
        </p:sp>
        <p:sp>
          <p:nvSpPr>
            <p:cNvPr id="23497" name="Line 2370"/>
            <p:cNvSpPr>
              <a:spLocks noChangeShapeType="1"/>
            </p:cNvSpPr>
            <p:nvPr/>
          </p:nvSpPr>
          <p:spPr bwMode="auto">
            <a:xfrm flipV="1">
              <a:off x="2297" y="3228"/>
              <a:ext cx="17" cy="25"/>
            </a:xfrm>
            <a:prstGeom prst="line">
              <a:avLst/>
            </a:prstGeom>
            <a:noFill/>
            <a:ln w="6350" cap="rnd">
              <a:solidFill>
                <a:srgbClr val="C195DB"/>
              </a:solidFill>
              <a:round/>
              <a:headEnd/>
              <a:tailEnd/>
            </a:ln>
          </p:spPr>
          <p:txBody>
            <a:bodyPr/>
            <a:lstStyle/>
            <a:p>
              <a:endParaRPr lang="ru-RU"/>
            </a:p>
          </p:txBody>
        </p:sp>
        <p:sp>
          <p:nvSpPr>
            <p:cNvPr id="23498" name="Line 2371"/>
            <p:cNvSpPr>
              <a:spLocks noChangeShapeType="1"/>
            </p:cNvSpPr>
            <p:nvPr/>
          </p:nvSpPr>
          <p:spPr bwMode="auto">
            <a:xfrm>
              <a:off x="2295" y="3253"/>
              <a:ext cx="22" cy="29"/>
            </a:xfrm>
            <a:prstGeom prst="line">
              <a:avLst/>
            </a:prstGeom>
            <a:noFill/>
            <a:ln w="6350" cap="rnd">
              <a:solidFill>
                <a:srgbClr val="C195DB"/>
              </a:solidFill>
              <a:round/>
              <a:headEnd/>
              <a:tailEnd/>
            </a:ln>
          </p:spPr>
          <p:txBody>
            <a:bodyPr/>
            <a:lstStyle/>
            <a:p>
              <a:endParaRPr lang="ru-RU"/>
            </a:p>
          </p:txBody>
        </p:sp>
        <p:sp>
          <p:nvSpPr>
            <p:cNvPr id="23499" name="Line 2372"/>
            <p:cNvSpPr>
              <a:spLocks noChangeShapeType="1"/>
            </p:cNvSpPr>
            <p:nvPr/>
          </p:nvSpPr>
          <p:spPr bwMode="auto">
            <a:xfrm flipH="1">
              <a:off x="2252" y="3253"/>
              <a:ext cx="43" cy="2"/>
            </a:xfrm>
            <a:prstGeom prst="line">
              <a:avLst/>
            </a:prstGeom>
            <a:noFill/>
            <a:ln w="6350" cap="rnd">
              <a:solidFill>
                <a:srgbClr val="C195DB"/>
              </a:solidFill>
              <a:round/>
              <a:headEnd/>
              <a:tailEnd/>
            </a:ln>
          </p:spPr>
          <p:txBody>
            <a:bodyPr/>
            <a:lstStyle/>
            <a:p>
              <a:endParaRPr lang="ru-RU"/>
            </a:p>
          </p:txBody>
        </p:sp>
        <p:sp>
          <p:nvSpPr>
            <p:cNvPr id="23500" name="Freeform 2373"/>
            <p:cNvSpPr>
              <a:spLocks/>
            </p:cNvSpPr>
            <p:nvPr/>
          </p:nvSpPr>
          <p:spPr bwMode="auto">
            <a:xfrm>
              <a:off x="2062" y="2858"/>
              <a:ext cx="239" cy="240"/>
            </a:xfrm>
            <a:custGeom>
              <a:avLst/>
              <a:gdLst>
                <a:gd name="T0" fmla="*/ 214 w 239"/>
                <a:gd name="T1" fmla="*/ 0 h 240"/>
                <a:gd name="T2" fmla="*/ 239 w 239"/>
                <a:gd name="T3" fmla="*/ 18 h 240"/>
                <a:gd name="T4" fmla="*/ 72 w 239"/>
                <a:gd name="T5" fmla="*/ 230 h 240"/>
                <a:gd name="T6" fmla="*/ 0 w 239"/>
                <a:gd name="T7" fmla="*/ 240 h 240"/>
                <a:gd name="T8" fmla="*/ 8 w 239"/>
                <a:gd name="T9" fmla="*/ 180 h 240"/>
                <a:gd name="T10" fmla="*/ 214 w 239"/>
                <a:gd name="T11" fmla="*/ 0 h 240"/>
                <a:gd name="T12" fmla="*/ 0 60000 65536"/>
                <a:gd name="T13" fmla="*/ 0 60000 65536"/>
                <a:gd name="T14" fmla="*/ 0 60000 65536"/>
                <a:gd name="T15" fmla="*/ 0 60000 65536"/>
                <a:gd name="T16" fmla="*/ 0 60000 65536"/>
                <a:gd name="T17" fmla="*/ 0 60000 65536"/>
                <a:gd name="T18" fmla="*/ 0 w 239"/>
                <a:gd name="T19" fmla="*/ 0 h 240"/>
                <a:gd name="T20" fmla="*/ 239 w 239"/>
                <a:gd name="T21" fmla="*/ 240 h 240"/>
              </a:gdLst>
              <a:ahLst/>
              <a:cxnLst>
                <a:cxn ang="T12">
                  <a:pos x="T0" y="T1"/>
                </a:cxn>
                <a:cxn ang="T13">
                  <a:pos x="T2" y="T3"/>
                </a:cxn>
                <a:cxn ang="T14">
                  <a:pos x="T4" y="T5"/>
                </a:cxn>
                <a:cxn ang="T15">
                  <a:pos x="T6" y="T7"/>
                </a:cxn>
                <a:cxn ang="T16">
                  <a:pos x="T8" y="T9"/>
                </a:cxn>
                <a:cxn ang="T17">
                  <a:pos x="T10" y="T11"/>
                </a:cxn>
              </a:cxnLst>
              <a:rect l="T18" t="T19" r="T20" b="T21"/>
              <a:pathLst>
                <a:path w="239" h="240">
                  <a:moveTo>
                    <a:pt x="214" y="0"/>
                  </a:moveTo>
                  <a:lnTo>
                    <a:pt x="239" y="18"/>
                  </a:lnTo>
                  <a:lnTo>
                    <a:pt x="72" y="230"/>
                  </a:lnTo>
                  <a:lnTo>
                    <a:pt x="0" y="240"/>
                  </a:lnTo>
                  <a:lnTo>
                    <a:pt x="8" y="180"/>
                  </a:lnTo>
                  <a:lnTo>
                    <a:pt x="214" y="0"/>
                  </a:lnTo>
                  <a:close/>
                </a:path>
              </a:pathLst>
            </a:custGeom>
            <a:solidFill>
              <a:srgbClr val="844CD6"/>
            </a:solidFill>
            <a:ln w="9525">
              <a:noFill/>
              <a:round/>
              <a:headEnd/>
              <a:tailEnd/>
            </a:ln>
          </p:spPr>
          <p:txBody>
            <a:bodyPr/>
            <a:lstStyle/>
            <a:p>
              <a:endParaRPr lang="ru-RU"/>
            </a:p>
          </p:txBody>
        </p:sp>
        <p:sp>
          <p:nvSpPr>
            <p:cNvPr id="23501" name="Freeform 2374"/>
            <p:cNvSpPr>
              <a:spLocks/>
            </p:cNvSpPr>
            <p:nvPr/>
          </p:nvSpPr>
          <p:spPr bwMode="auto">
            <a:xfrm>
              <a:off x="2273" y="2855"/>
              <a:ext cx="29" cy="25"/>
            </a:xfrm>
            <a:custGeom>
              <a:avLst/>
              <a:gdLst>
                <a:gd name="T0" fmla="*/ 5 w 29"/>
                <a:gd name="T1" fmla="*/ 0 h 25"/>
                <a:gd name="T2" fmla="*/ 0 w 29"/>
                <a:gd name="T3" fmla="*/ 6 h 25"/>
                <a:gd name="T4" fmla="*/ 24 w 29"/>
                <a:gd name="T5" fmla="*/ 25 h 25"/>
                <a:gd name="T6" fmla="*/ 29 w 29"/>
                <a:gd name="T7" fmla="*/ 18 h 25"/>
                <a:gd name="T8" fmla="*/ 5 w 29"/>
                <a:gd name="T9" fmla="*/ 0 h 25"/>
                <a:gd name="T10" fmla="*/ 0 60000 65536"/>
                <a:gd name="T11" fmla="*/ 0 60000 65536"/>
                <a:gd name="T12" fmla="*/ 0 60000 65536"/>
                <a:gd name="T13" fmla="*/ 0 60000 65536"/>
                <a:gd name="T14" fmla="*/ 0 60000 65536"/>
                <a:gd name="T15" fmla="*/ 0 w 29"/>
                <a:gd name="T16" fmla="*/ 0 h 25"/>
                <a:gd name="T17" fmla="*/ 29 w 29"/>
                <a:gd name="T18" fmla="*/ 25 h 25"/>
              </a:gdLst>
              <a:ahLst/>
              <a:cxnLst>
                <a:cxn ang="T10">
                  <a:pos x="T0" y="T1"/>
                </a:cxn>
                <a:cxn ang="T11">
                  <a:pos x="T2" y="T3"/>
                </a:cxn>
                <a:cxn ang="T12">
                  <a:pos x="T4" y="T5"/>
                </a:cxn>
                <a:cxn ang="T13">
                  <a:pos x="T6" y="T7"/>
                </a:cxn>
                <a:cxn ang="T14">
                  <a:pos x="T8" y="T9"/>
                </a:cxn>
              </a:cxnLst>
              <a:rect l="T15" t="T16" r="T17" b="T18"/>
              <a:pathLst>
                <a:path w="29" h="25">
                  <a:moveTo>
                    <a:pt x="5" y="0"/>
                  </a:moveTo>
                  <a:lnTo>
                    <a:pt x="0" y="6"/>
                  </a:lnTo>
                  <a:lnTo>
                    <a:pt x="24" y="25"/>
                  </a:lnTo>
                  <a:lnTo>
                    <a:pt x="29" y="18"/>
                  </a:lnTo>
                  <a:lnTo>
                    <a:pt x="5" y="0"/>
                  </a:lnTo>
                  <a:close/>
                </a:path>
              </a:pathLst>
            </a:custGeom>
            <a:solidFill>
              <a:srgbClr val="C195DB"/>
            </a:solidFill>
            <a:ln w="9525">
              <a:noFill/>
              <a:round/>
              <a:headEnd/>
              <a:tailEnd/>
            </a:ln>
          </p:spPr>
          <p:txBody>
            <a:bodyPr/>
            <a:lstStyle/>
            <a:p>
              <a:endParaRPr lang="ru-RU"/>
            </a:p>
          </p:txBody>
        </p:sp>
        <p:sp>
          <p:nvSpPr>
            <p:cNvPr id="23502" name="Freeform 2375"/>
            <p:cNvSpPr>
              <a:spLocks/>
            </p:cNvSpPr>
            <p:nvPr/>
          </p:nvSpPr>
          <p:spPr bwMode="auto">
            <a:xfrm>
              <a:off x="2129" y="2873"/>
              <a:ext cx="172" cy="213"/>
            </a:xfrm>
            <a:custGeom>
              <a:avLst/>
              <a:gdLst>
                <a:gd name="T0" fmla="*/ 172 w 172"/>
                <a:gd name="T1" fmla="*/ 5 h 213"/>
                <a:gd name="T2" fmla="*/ 165 w 172"/>
                <a:gd name="T3" fmla="*/ 0 h 213"/>
                <a:gd name="T4" fmla="*/ 0 w 172"/>
                <a:gd name="T5" fmla="*/ 209 h 213"/>
                <a:gd name="T6" fmla="*/ 7 w 172"/>
                <a:gd name="T7" fmla="*/ 213 h 213"/>
                <a:gd name="T8" fmla="*/ 172 w 172"/>
                <a:gd name="T9" fmla="*/ 5 h 213"/>
                <a:gd name="T10" fmla="*/ 0 60000 65536"/>
                <a:gd name="T11" fmla="*/ 0 60000 65536"/>
                <a:gd name="T12" fmla="*/ 0 60000 65536"/>
                <a:gd name="T13" fmla="*/ 0 60000 65536"/>
                <a:gd name="T14" fmla="*/ 0 60000 65536"/>
                <a:gd name="T15" fmla="*/ 0 w 172"/>
                <a:gd name="T16" fmla="*/ 0 h 213"/>
                <a:gd name="T17" fmla="*/ 172 w 172"/>
                <a:gd name="T18" fmla="*/ 213 h 213"/>
              </a:gdLst>
              <a:ahLst/>
              <a:cxnLst>
                <a:cxn ang="T10">
                  <a:pos x="T0" y="T1"/>
                </a:cxn>
                <a:cxn ang="T11">
                  <a:pos x="T2" y="T3"/>
                </a:cxn>
                <a:cxn ang="T12">
                  <a:pos x="T4" y="T5"/>
                </a:cxn>
                <a:cxn ang="T13">
                  <a:pos x="T6" y="T7"/>
                </a:cxn>
                <a:cxn ang="T14">
                  <a:pos x="T8" y="T9"/>
                </a:cxn>
              </a:cxnLst>
              <a:rect l="T15" t="T16" r="T17" b="T18"/>
              <a:pathLst>
                <a:path w="172" h="213">
                  <a:moveTo>
                    <a:pt x="172" y="5"/>
                  </a:moveTo>
                  <a:lnTo>
                    <a:pt x="165" y="0"/>
                  </a:lnTo>
                  <a:lnTo>
                    <a:pt x="0" y="209"/>
                  </a:lnTo>
                  <a:lnTo>
                    <a:pt x="7" y="213"/>
                  </a:lnTo>
                  <a:lnTo>
                    <a:pt x="172" y="5"/>
                  </a:lnTo>
                  <a:close/>
                </a:path>
              </a:pathLst>
            </a:custGeom>
            <a:solidFill>
              <a:srgbClr val="C195DB"/>
            </a:solidFill>
            <a:ln w="9525">
              <a:noFill/>
              <a:round/>
              <a:headEnd/>
              <a:tailEnd/>
            </a:ln>
          </p:spPr>
          <p:txBody>
            <a:bodyPr/>
            <a:lstStyle/>
            <a:p>
              <a:endParaRPr lang="ru-RU"/>
            </a:p>
          </p:txBody>
        </p:sp>
        <p:sp>
          <p:nvSpPr>
            <p:cNvPr id="23503" name="Freeform 2376"/>
            <p:cNvSpPr>
              <a:spLocks/>
            </p:cNvSpPr>
            <p:nvPr/>
          </p:nvSpPr>
          <p:spPr bwMode="auto">
            <a:xfrm>
              <a:off x="2296" y="2873"/>
              <a:ext cx="8" cy="7"/>
            </a:xfrm>
            <a:custGeom>
              <a:avLst/>
              <a:gdLst>
                <a:gd name="T0" fmla="*/ 5 w 8"/>
                <a:gd name="T1" fmla="*/ 0 h 7"/>
                <a:gd name="T2" fmla="*/ 8 w 8"/>
                <a:gd name="T3" fmla="*/ 4 h 7"/>
                <a:gd name="T4" fmla="*/ 6 w 8"/>
                <a:gd name="T5" fmla="*/ 6 h 7"/>
                <a:gd name="T6" fmla="*/ 0 w 8"/>
                <a:gd name="T7" fmla="*/ 0 h 7"/>
                <a:gd name="T8" fmla="*/ 0 w 8"/>
                <a:gd name="T9" fmla="*/ 7 h 7"/>
                <a:gd name="T10" fmla="*/ 5 w 8"/>
                <a:gd name="T11" fmla="*/ 0 h 7"/>
                <a:gd name="T12" fmla="*/ 0 60000 65536"/>
                <a:gd name="T13" fmla="*/ 0 60000 65536"/>
                <a:gd name="T14" fmla="*/ 0 60000 65536"/>
                <a:gd name="T15" fmla="*/ 0 60000 65536"/>
                <a:gd name="T16" fmla="*/ 0 60000 65536"/>
                <a:gd name="T17" fmla="*/ 0 60000 65536"/>
                <a:gd name="T18" fmla="*/ 0 w 8"/>
                <a:gd name="T19" fmla="*/ 0 h 7"/>
                <a:gd name="T20" fmla="*/ 8 w 8"/>
                <a:gd name="T21" fmla="*/ 7 h 7"/>
              </a:gdLst>
              <a:ahLst/>
              <a:cxnLst>
                <a:cxn ang="T12">
                  <a:pos x="T0" y="T1"/>
                </a:cxn>
                <a:cxn ang="T13">
                  <a:pos x="T2" y="T3"/>
                </a:cxn>
                <a:cxn ang="T14">
                  <a:pos x="T4" y="T5"/>
                </a:cxn>
                <a:cxn ang="T15">
                  <a:pos x="T6" y="T7"/>
                </a:cxn>
                <a:cxn ang="T16">
                  <a:pos x="T8" y="T9"/>
                </a:cxn>
                <a:cxn ang="T17">
                  <a:pos x="T10" y="T11"/>
                </a:cxn>
              </a:cxnLst>
              <a:rect l="T18" t="T19" r="T20" b="T21"/>
              <a:pathLst>
                <a:path w="8" h="7">
                  <a:moveTo>
                    <a:pt x="5" y="0"/>
                  </a:moveTo>
                  <a:lnTo>
                    <a:pt x="8" y="4"/>
                  </a:lnTo>
                  <a:lnTo>
                    <a:pt x="6" y="6"/>
                  </a:lnTo>
                  <a:lnTo>
                    <a:pt x="0" y="0"/>
                  </a:lnTo>
                  <a:lnTo>
                    <a:pt x="0" y="7"/>
                  </a:lnTo>
                  <a:lnTo>
                    <a:pt x="5" y="0"/>
                  </a:lnTo>
                  <a:close/>
                </a:path>
              </a:pathLst>
            </a:custGeom>
            <a:solidFill>
              <a:srgbClr val="C195DB"/>
            </a:solidFill>
            <a:ln w="9525">
              <a:noFill/>
              <a:round/>
              <a:headEnd/>
              <a:tailEnd/>
            </a:ln>
          </p:spPr>
          <p:txBody>
            <a:bodyPr/>
            <a:lstStyle/>
            <a:p>
              <a:endParaRPr lang="ru-RU"/>
            </a:p>
          </p:txBody>
        </p:sp>
        <p:sp>
          <p:nvSpPr>
            <p:cNvPr id="23504" name="Freeform 2377"/>
            <p:cNvSpPr>
              <a:spLocks/>
            </p:cNvSpPr>
            <p:nvPr/>
          </p:nvSpPr>
          <p:spPr bwMode="auto">
            <a:xfrm>
              <a:off x="2061" y="3083"/>
              <a:ext cx="73" cy="20"/>
            </a:xfrm>
            <a:custGeom>
              <a:avLst/>
              <a:gdLst>
                <a:gd name="T0" fmla="*/ 73 w 73"/>
                <a:gd name="T1" fmla="*/ 8 h 20"/>
                <a:gd name="T2" fmla="*/ 71 w 73"/>
                <a:gd name="T3" fmla="*/ 0 h 20"/>
                <a:gd name="T4" fmla="*/ 0 w 73"/>
                <a:gd name="T5" fmla="*/ 12 h 20"/>
                <a:gd name="T6" fmla="*/ 1 w 73"/>
                <a:gd name="T7" fmla="*/ 20 h 20"/>
                <a:gd name="T8" fmla="*/ 73 w 73"/>
                <a:gd name="T9" fmla="*/ 8 h 20"/>
                <a:gd name="T10" fmla="*/ 0 60000 65536"/>
                <a:gd name="T11" fmla="*/ 0 60000 65536"/>
                <a:gd name="T12" fmla="*/ 0 60000 65536"/>
                <a:gd name="T13" fmla="*/ 0 60000 65536"/>
                <a:gd name="T14" fmla="*/ 0 60000 65536"/>
                <a:gd name="T15" fmla="*/ 0 w 73"/>
                <a:gd name="T16" fmla="*/ 0 h 20"/>
                <a:gd name="T17" fmla="*/ 73 w 73"/>
                <a:gd name="T18" fmla="*/ 20 h 20"/>
              </a:gdLst>
              <a:ahLst/>
              <a:cxnLst>
                <a:cxn ang="T10">
                  <a:pos x="T0" y="T1"/>
                </a:cxn>
                <a:cxn ang="T11">
                  <a:pos x="T2" y="T3"/>
                </a:cxn>
                <a:cxn ang="T12">
                  <a:pos x="T4" y="T5"/>
                </a:cxn>
                <a:cxn ang="T13">
                  <a:pos x="T6" y="T7"/>
                </a:cxn>
                <a:cxn ang="T14">
                  <a:pos x="T8" y="T9"/>
                </a:cxn>
              </a:cxnLst>
              <a:rect l="T15" t="T16" r="T17" b="T18"/>
              <a:pathLst>
                <a:path w="73" h="20">
                  <a:moveTo>
                    <a:pt x="73" y="8"/>
                  </a:moveTo>
                  <a:lnTo>
                    <a:pt x="71" y="0"/>
                  </a:lnTo>
                  <a:lnTo>
                    <a:pt x="0" y="12"/>
                  </a:lnTo>
                  <a:lnTo>
                    <a:pt x="1" y="20"/>
                  </a:lnTo>
                  <a:lnTo>
                    <a:pt x="73" y="8"/>
                  </a:lnTo>
                  <a:close/>
                </a:path>
              </a:pathLst>
            </a:custGeom>
            <a:solidFill>
              <a:srgbClr val="C195DB"/>
            </a:solidFill>
            <a:ln w="9525">
              <a:noFill/>
              <a:round/>
              <a:headEnd/>
              <a:tailEnd/>
            </a:ln>
          </p:spPr>
          <p:txBody>
            <a:bodyPr/>
            <a:lstStyle/>
            <a:p>
              <a:endParaRPr lang="ru-RU"/>
            </a:p>
          </p:txBody>
        </p:sp>
        <p:sp>
          <p:nvSpPr>
            <p:cNvPr id="23505" name="Freeform 2378"/>
            <p:cNvSpPr>
              <a:spLocks/>
            </p:cNvSpPr>
            <p:nvPr/>
          </p:nvSpPr>
          <p:spPr bwMode="auto">
            <a:xfrm>
              <a:off x="2129" y="3081"/>
              <a:ext cx="8" cy="7"/>
            </a:xfrm>
            <a:custGeom>
              <a:avLst/>
              <a:gdLst>
                <a:gd name="T0" fmla="*/ 8 w 8"/>
                <a:gd name="T1" fmla="*/ 5 h 7"/>
                <a:gd name="T2" fmla="*/ 6 w 8"/>
                <a:gd name="T3" fmla="*/ 7 h 7"/>
                <a:gd name="T4" fmla="*/ 4 w 8"/>
                <a:gd name="T5" fmla="*/ 7 h 7"/>
                <a:gd name="T6" fmla="*/ 2 w 8"/>
                <a:gd name="T7" fmla="*/ 0 h 7"/>
                <a:gd name="T8" fmla="*/ 0 w 8"/>
                <a:gd name="T9" fmla="*/ 2 h 7"/>
                <a:gd name="T10" fmla="*/ 8 w 8"/>
                <a:gd name="T11" fmla="*/ 5 h 7"/>
                <a:gd name="T12" fmla="*/ 0 60000 65536"/>
                <a:gd name="T13" fmla="*/ 0 60000 65536"/>
                <a:gd name="T14" fmla="*/ 0 60000 65536"/>
                <a:gd name="T15" fmla="*/ 0 60000 65536"/>
                <a:gd name="T16" fmla="*/ 0 60000 65536"/>
                <a:gd name="T17" fmla="*/ 0 60000 65536"/>
                <a:gd name="T18" fmla="*/ 0 w 8"/>
                <a:gd name="T19" fmla="*/ 0 h 7"/>
                <a:gd name="T20" fmla="*/ 8 w 8"/>
                <a:gd name="T21" fmla="*/ 7 h 7"/>
              </a:gdLst>
              <a:ahLst/>
              <a:cxnLst>
                <a:cxn ang="T12">
                  <a:pos x="T0" y="T1"/>
                </a:cxn>
                <a:cxn ang="T13">
                  <a:pos x="T2" y="T3"/>
                </a:cxn>
                <a:cxn ang="T14">
                  <a:pos x="T4" y="T5"/>
                </a:cxn>
                <a:cxn ang="T15">
                  <a:pos x="T6" y="T7"/>
                </a:cxn>
                <a:cxn ang="T16">
                  <a:pos x="T8" y="T9"/>
                </a:cxn>
                <a:cxn ang="T17">
                  <a:pos x="T10" y="T11"/>
                </a:cxn>
              </a:cxnLst>
              <a:rect l="T18" t="T19" r="T20" b="T21"/>
              <a:pathLst>
                <a:path w="8" h="7">
                  <a:moveTo>
                    <a:pt x="8" y="5"/>
                  </a:moveTo>
                  <a:lnTo>
                    <a:pt x="6" y="7"/>
                  </a:lnTo>
                  <a:lnTo>
                    <a:pt x="4" y="7"/>
                  </a:lnTo>
                  <a:lnTo>
                    <a:pt x="2" y="0"/>
                  </a:lnTo>
                  <a:lnTo>
                    <a:pt x="0" y="2"/>
                  </a:lnTo>
                  <a:lnTo>
                    <a:pt x="8" y="5"/>
                  </a:lnTo>
                  <a:close/>
                </a:path>
              </a:pathLst>
            </a:custGeom>
            <a:solidFill>
              <a:srgbClr val="C195DB"/>
            </a:solidFill>
            <a:ln w="9525">
              <a:noFill/>
              <a:round/>
              <a:headEnd/>
              <a:tailEnd/>
            </a:ln>
          </p:spPr>
          <p:txBody>
            <a:bodyPr/>
            <a:lstStyle/>
            <a:p>
              <a:endParaRPr lang="ru-RU"/>
            </a:p>
          </p:txBody>
        </p:sp>
        <p:sp>
          <p:nvSpPr>
            <p:cNvPr id="23506" name="Freeform 2379"/>
            <p:cNvSpPr>
              <a:spLocks/>
            </p:cNvSpPr>
            <p:nvPr/>
          </p:nvSpPr>
          <p:spPr bwMode="auto">
            <a:xfrm>
              <a:off x="2059" y="3039"/>
              <a:ext cx="14" cy="61"/>
            </a:xfrm>
            <a:custGeom>
              <a:avLst/>
              <a:gdLst>
                <a:gd name="T0" fmla="*/ 0 w 14"/>
                <a:gd name="T1" fmla="*/ 61 h 61"/>
                <a:gd name="T2" fmla="*/ 7 w 14"/>
                <a:gd name="T3" fmla="*/ 61 h 61"/>
                <a:gd name="T4" fmla="*/ 14 w 14"/>
                <a:gd name="T5" fmla="*/ 0 h 61"/>
                <a:gd name="T6" fmla="*/ 8 w 14"/>
                <a:gd name="T7" fmla="*/ 0 h 61"/>
                <a:gd name="T8" fmla="*/ 0 w 14"/>
                <a:gd name="T9" fmla="*/ 61 h 61"/>
                <a:gd name="T10" fmla="*/ 0 60000 65536"/>
                <a:gd name="T11" fmla="*/ 0 60000 65536"/>
                <a:gd name="T12" fmla="*/ 0 60000 65536"/>
                <a:gd name="T13" fmla="*/ 0 60000 65536"/>
                <a:gd name="T14" fmla="*/ 0 60000 65536"/>
                <a:gd name="T15" fmla="*/ 0 w 14"/>
                <a:gd name="T16" fmla="*/ 0 h 61"/>
                <a:gd name="T17" fmla="*/ 14 w 14"/>
                <a:gd name="T18" fmla="*/ 61 h 61"/>
              </a:gdLst>
              <a:ahLst/>
              <a:cxnLst>
                <a:cxn ang="T10">
                  <a:pos x="T0" y="T1"/>
                </a:cxn>
                <a:cxn ang="T11">
                  <a:pos x="T2" y="T3"/>
                </a:cxn>
                <a:cxn ang="T12">
                  <a:pos x="T4" y="T5"/>
                </a:cxn>
                <a:cxn ang="T13">
                  <a:pos x="T6" y="T7"/>
                </a:cxn>
                <a:cxn ang="T14">
                  <a:pos x="T8" y="T9"/>
                </a:cxn>
              </a:cxnLst>
              <a:rect l="T15" t="T16" r="T17" b="T18"/>
              <a:pathLst>
                <a:path w="14" h="61">
                  <a:moveTo>
                    <a:pt x="0" y="61"/>
                  </a:moveTo>
                  <a:lnTo>
                    <a:pt x="7" y="61"/>
                  </a:lnTo>
                  <a:lnTo>
                    <a:pt x="14" y="0"/>
                  </a:lnTo>
                  <a:lnTo>
                    <a:pt x="8" y="0"/>
                  </a:lnTo>
                  <a:lnTo>
                    <a:pt x="0" y="61"/>
                  </a:lnTo>
                  <a:close/>
                </a:path>
              </a:pathLst>
            </a:custGeom>
            <a:solidFill>
              <a:srgbClr val="C195DB"/>
            </a:solidFill>
            <a:ln w="9525">
              <a:noFill/>
              <a:round/>
              <a:headEnd/>
              <a:tailEnd/>
            </a:ln>
          </p:spPr>
          <p:txBody>
            <a:bodyPr/>
            <a:lstStyle/>
            <a:p>
              <a:endParaRPr lang="ru-RU"/>
            </a:p>
          </p:txBody>
        </p:sp>
        <p:sp>
          <p:nvSpPr>
            <p:cNvPr id="23507" name="Freeform 2380"/>
            <p:cNvSpPr>
              <a:spLocks/>
            </p:cNvSpPr>
            <p:nvPr/>
          </p:nvSpPr>
          <p:spPr bwMode="auto">
            <a:xfrm>
              <a:off x="2061" y="3093"/>
              <a:ext cx="6" cy="10"/>
            </a:xfrm>
            <a:custGeom>
              <a:avLst/>
              <a:gdLst>
                <a:gd name="T0" fmla="*/ 3 w 6"/>
                <a:gd name="T1" fmla="*/ 10 h 10"/>
                <a:gd name="T2" fmla="*/ 0 w 6"/>
                <a:gd name="T3" fmla="*/ 10 h 10"/>
                <a:gd name="T4" fmla="*/ 0 w 6"/>
                <a:gd name="T5" fmla="*/ 5 h 10"/>
                <a:gd name="T6" fmla="*/ 6 w 6"/>
                <a:gd name="T7" fmla="*/ 5 h 10"/>
                <a:gd name="T8" fmla="*/ 1 w 6"/>
                <a:gd name="T9" fmla="*/ 0 h 10"/>
                <a:gd name="T10" fmla="*/ 3 w 6"/>
                <a:gd name="T11" fmla="*/ 10 h 10"/>
                <a:gd name="T12" fmla="*/ 0 60000 65536"/>
                <a:gd name="T13" fmla="*/ 0 60000 65536"/>
                <a:gd name="T14" fmla="*/ 0 60000 65536"/>
                <a:gd name="T15" fmla="*/ 0 60000 65536"/>
                <a:gd name="T16" fmla="*/ 0 60000 65536"/>
                <a:gd name="T17" fmla="*/ 0 60000 65536"/>
                <a:gd name="T18" fmla="*/ 0 w 6"/>
                <a:gd name="T19" fmla="*/ 0 h 10"/>
                <a:gd name="T20" fmla="*/ 6 w 6"/>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6" h="10">
                  <a:moveTo>
                    <a:pt x="3" y="10"/>
                  </a:moveTo>
                  <a:lnTo>
                    <a:pt x="0" y="10"/>
                  </a:lnTo>
                  <a:lnTo>
                    <a:pt x="0" y="5"/>
                  </a:lnTo>
                  <a:lnTo>
                    <a:pt x="6" y="5"/>
                  </a:lnTo>
                  <a:lnTo>
                    <a:pt x="1" y="0"/>
                  </a:lnTo>
                  <a:lnTo>
                    <a:pt x="3" y="10"/>
                  </a:lnTo>
                  <a:close/>
                </a:path>
              </a:pathLst>
            </a:custGeom>
            <a:solidFill>
              <a:srgbClr val="C195DB"/>
            </a:solidFill>
            <a:ln w="9525">
              <a:noFill/>
              <a:round/>
              <a:headEnd/>
              <a:tailEnd/>
            </a:ln>
          </p:spPr>
          <p:txBody>
            <a:bodyPr/>
            <a:lstStyle/>
            <a:p>
              <a:endParaRPr lang="ru-RU"/>
            </a:p>
          </p:txBody>
        </p:sp>
        <p:sp>
          <p:nvSpPr>
            <p:cNvPr id="23508" name="Freeform 2381"/>
            <p:cNvSpPr>
              <a:spLocks/>
            </p:cNvSpPr>
            <p:nvPr/>
          </p:nvSpPr>
          <p:spPr bwMode="auto">
            <a:xfrm>
              <a:off x="2067" y="2855"/>
              <a:ext cx="210" cy="184"/>
            </a:xfrm>
            <a:custGeom>
              <a:avLst/>
              <a:gdLst>
                <a:gd name="T0" fmla="*/ 0 w 210"/>
                <a:gd name="T1" fmla="*/ 180 h 184"/>
                <a:gd name="T2" fmla="*/ 6 w 210"/>
                <a:gd name="T3" fmla="*/ 184 h 184"/>
                <a:gd name="T4" fmla="*/ 210 w 210"/>
                <a:gd name="T5" fmla="*/ 4 h 184"/>
                <a:gd name="T6" fmla="*/ 204 w 210"/>
                <a:gd name="T7" fmla="*/ 0 h 184"/>
                <a:gd name="T8" fmla="*/ 0 w 210"/>
                <a:gd name="T9" fmla="*/ 180 h 184"/>
                <a:gd name="T10" fmla="*/ 0 60000 65536"/>
                <a:gd name="T11" fmla="*/ 0 60000 65536"/>
                <a:gd name="T12" fmla="*/ 0 60000 65536"/>
                <a:gd name="T13" fmla="*/ 0 60000 65536"/>
                <a:gd name="T14" fmla="*/ 0 60000 65536"/>
                <a:gd name="T15" fmla="*/ 0 w 210"/>
                <a:gd name="T16" fmla="*/ 0 h 184"/>
                <a:gd name="T17" fmla="*/ 210 w 210"/>
                <a:gd name="T18" fmla="*/ 184 h 184"/>
              </a:gdLst>
              <a:ahLst/>
              <a:cxnLst>
                <a:cxn ang="T10">
                  <a:pos x="T0" y="T1"/>
                </a:cxn>
                <a:cxn ang="T11">
                  <a:pos x="T2" y="T3"/>
                </a:cxn>
                <a:cxn ang="T12">
                  <a:pos x="T4" y="T5"/>
                </a:cxn>
                <a:cxn ang="T13">
                  <a:pos x="T6" y="T7"/>
                </a:cxn>
                <a:cxn ang="T14">
                  <a:pos x="T8" y="T9"/>
                </a:cxn>
              </a:cxnLst>
              <a:rect l="T15" t="T16" r="T17" b="T18"/>
              <a:pathLst>
                <a:path w="210" h="184">
                  <a:moveTo>
                    <a:pt x="0" y="180"/>
                  </a:moveTo>
                  <a:lnTo>
                    <a:pt x="6" y="184"/>
                  </a:lnTo>
                  <a:lnTo>
                    <a:pt x="210" y="4"/>
                  </a:lnTo>
                  <a:lnTo>
                    <a:pt x="204" y="0"/>
                  </a:lnTo>
                  <a:lnTo>
                    <a:pt x="0" y="180"/>
                  </a:lnTo>
                  <a:close/>
                </a:path>
              </a:pathLst>
            </a:custGeom>
            <a:solidFill>
              <a:srgbClr val="C195DB"/>
            </a:solidFill>
            <a:ln w="9525">
              <a:noFill/>
              <a:round/>
              <a:headEnd/>
              <a:tailEnd/>
            </a:ln>
          </p:spPr>
          <p:txBody>
            <a:bodyPr/>
            <a:lstStyle/>
            <a:p>
              <a:endParaRPr lang="ru-RU"/>
            </a:p>
          </p:txBody>
        </p:sp>
        <p:sp>
          <p:nvSpPr>
            <p:cNvPr id="23509" name="Freeform 2382"/>
            <p:cNvSpPr>
              <a:spLocks/>
            </p:cNvSpPr>
            <p:nvPr/>
          </p:nvSpPr>
          <p:spPr bwMode="auto">
            <a:xfrm>
              <a:off x="2068" y="3035"/>
              <a:ext cx="6" cy="6"/>
            </a:xfrm>
            <a:custGeom>
              <a:avLst/>
              <a:gdLst>
                <a:gd name="T0" fmla="*/ 0 w 6"/>
                <a:gd name="T1" fmla="*/ 3 h 6"/>
                <a:gd name="T2" fmla="*/ 0 w 6"/>
                <a:gd name="T3" fmla="*/ 0 h 6"/>
                <a:gd name="T4" fmla="*/ 6 w 6"/>
                <a:gd name="T5" fmla="*/ 6 h 6"/>
                <a:gd name="T6" fmla="*/ 6 w 6"/>
                <a:gd name="T7" fmla="*/ 3 h 6"/>
                <a:gd name="T8" fmla="*/ 0 w 6"/>
                <a:gd name="T9" fmla="*/ 3 h 6"/>
                <a:gd name="T10" fmla="*/ 0 60000 65536"/>
                <a:gd name="T11" fmla="*/ 0 60000 65536"/>
                <a:gd name="T12" fmla="*/ 0 60000 65536"/>
                <a:gd name="T13" fmla="*/ 0 60000 65536"/>
                <a:gd name="T14" fmla="*/ 0 60000 65536"/>
                <a:gd name="T15" fmla="*/ 0 w 6"/>
                <a:gd name="T16" fmla="*/ 0 h 6"/>
                <a:gd name="T17" fmla="*/ 6 w 6"/>
                <a:gd name="T18" fmla="*/ 6 h 6"/>
              </a:gdLst>
              <a:ahLst/>
              <a:cxnLst>
                <a:cxn ang="T10">
                  <a:pos x="T0" y="T1"/>
                </a:cxn>
                <a:cxn ang="T11">
                  <a:pos x="T2" y="T3"/>
                </a:cxn>
                <a:cxn ang="T12">
                  <a:pos x="T4" y="T5"/>
                </a:cxn>
                <a:cxn ang="T13">
                  <a:pos x="T6" y="T7"/>
                </a:cxn>
                <a:cxn ang="T14">
                  <a:pos x="T8" y="T9"/>
                </a:cxn>
              </a:cxnLst>
              <a:rect l="T15" t="T16" r="T17" b="T18"/>
              <a:pathLst>
                <a:path w="6" h="6">
                  <a:moveTo>
                    <a:pt x="0" y="3"/>
                  </a:moveTo>
                  <a:lnTo>
                    <a:pt x="0" y="0"/>
                  </a:lnTo>
                  <a:lnTo>
                    <a:pt x="6" y="6"/>
                  </a:lnTo>
                  <a:lnTo>
                    <a:pt x="6" y="3"/>
                  </a:lnTo>
                  <a:lnTo>
                    <a:pt x="0" y="3"/>
                  </a:lnTo>
                  <a:close/>
                </a:path>
              </a:pathLst>
            </a:custGeom>
            <a:solidFill>
              <a:srgbClr val="C195DB"/>
            </a:solidFill>
            <a:ln w="9525">
              <a:noFill/>
              <a:round/>
              <a:headEnd/>
              <a:tailEnd/>
            </a:ln>
          </p:spPr>
          <p:txBody>
            <a:bodyPr/>
            <a:lstStyle/>
            <a:p>
              <a:endParaRPr lang="ru-RU"/>
            </a:p>
          </p:txBody>
        </p:sp>
        <p:sp>
          <p:nvSpPr>
            <p:cNvPr id="23510" name="Freeform 2383"/>
            <p:cNvSpPr>
              <a:spLocks/>
            </p:cNvSpPr>
            <p:nvPr/>
          </p:nvSpPr>
          <p:spPr bwMode="auto">
            <a:xfrm>
              <a:off x="2273" y="2853"/>
              <a:ext cx="5" cy="8"/>
            </a:xfrm>
            <a:custGeom>
              <a:avLst/>
              <a:gdLst>
                <a:gd name="T0" fmla="*/ 0 w 5"/>
                <a:gd name="T1" fmla="*/ 2 h 8"/>
                <a:gd name="T2" fmla="*/ 1 w 5"/>
                <a:gd name="T3" fmla="*/ 0 h 8"/>
                <a:gd name="T4" fmla="*/ 5 w 5"/>
                <a:gd name="T5" fmla="*/ 2 h 8"/>
                <a:gd name="T6" fmla="*/ 0 w 5"/>
                <a:gd name="T7" fmla="*/ 8 h 8"/>
                <a:gd name="T8" fmla="*/ 5 w 5"/>
                <a:gd name="T9" fmla="*/ 7 h 8"/>
                <a:gd name="T10" fmla="*/ 0 w 5"/>
                <a:gd name="T11" fmla="*/ 2 h 8"/>
                <a:gd name="T12" fmla="*/ 0 60000 65536"/>
                <a:gd name="T13" fmla="*/ 0 60000 65536"/>
                <a:gd name="T14" fmla="*/ 0 60000 65536"/>
                <a:gd name="T15" fmla="*/ 0 60000 65536"/>
                <a:gd name="T16" fmla="*/ 0 60000 65536"/>
                <a:gd name="T17" fmla="*/ 0 60000 65536"/>
                <a:gd name="T18" fmla="*/ 0 w 5"/>
                <a:gd name="T19" fmla="*/ 0 h 8"/>
                <a:gd name="T20" fmla="*/ 5 w 5"/>
                <a:gd name="T21" fmla="*/ 8 h 8"/>
              </a:gdLst>
              <a:ahLst/>
              <a:cxnLst>
                <a:cxn ang="T12">
                  <a:pos x="T0" y="T1"/>
                </a:cxn>
                <a:cxn ang="T13">
                  <a:pos x="T2" y="T3"/>
                </a:cxn>
                <a:cxn ang="T14">
                  <a:pos x="T4" y="T5"/>
                </a:cxn>
                <a:cxn ang="T15">
                  <a:pos x="T6" y="T7"/>
                </a:cxn>
                <a:cxn ang="T16">
                  <a:pos x="T8" y="T9"/>
                </a:cxn>
                <a:cxn ang="T17">
                  <a:pos x="T10" y="T11"/>
                </a:cxn>
              </a:cxnLst>
              <a:rect l="T18" t="T19" r="T20" b="T21"/>
              <a:pathLst>
                <a:path w="5" h="8">
                  <a:moveTo>
                    <a:pt x="0" y="2"/>
                  </a:moveTo>
                  <a:lnTo>
                    <a:pt x="1" y="0"/>
                  </a:lnTo>
                  <a:lnTo>
                    <a:pt x="5" y="2"/>
                  </a:lnTo>
                  <a:lnTo>
                    <a:pt x="0" y="8"/>
                  </a:lnTo>
                  <a:lnTo>
                    <a:pt x="5" y="7"/>
                  </a:lnTo>
                  <a:lnTo>
                    <a:pt x="0" y="2"/>
                  </a:lnTo>
                  <a:close/>
                </a:path>
              </a:pathLst>
            </a:custGeom>
            <a:solidFill>
              <a:srgbClr val="C195DB"/>
            </a:solidFill>
            <a:ln w="9525">
              <a:noFill/>
              <a:round/>
              <a:headEnd/>
              <a:tailEnd/>
            </a:ln>
          </p:spPr>
          <p:txBody>
            <a:bodyPr/>
            <a:lstStyle/>
            <a:p>
              <a:endParaRPr lang="ru-RU"/>
            </a:p>
          </p:txBody>
        </p:sp>
        <p:sp>
          <p:nvSpPr>
            <p:cNvPr id="23511" name="Freeform 2384"/>
            <p:cNvSpPr>
              <a:spLocks/>
            </p:cNvSpPr>
            <p:nvPr/>
          </p:nvSpPr>
          <p:spPr bwMode="auto">
            <a:xfrm>
              <a:off x="2065" y="3035"/>
              <a:ext cx="70" cy="51"/>
            </a:xfrm>
            <a:custGeom>
              <a:avLst/>
              <a:gdLst>
                <a:gd name="T0" fmla="*/ 5 w 70"/>
                <a:gd name="T1" fmla="*/ 0 h 51"/>
                <a:gd name="T2" fmla="*/ 0 w 70"/>
                <a:gd name="T3" fmla="*/ 6 h 51"/>
                <a:gd name="T4" fmla="*/ 65 w 70"/>
                <a:gd name="T5" fmla="*/ 51 h 51"/>
                <a:gd name="T6" fmla="*/ 70 w 70"/>
                <a:gd name="T7" fmla="*/ 44 h 51"/>
                <a:gd name="T8" fmla="*/ 5 w 70"/>
                <a:gd name="T9" fmla="*/ 0 h 51"/>
                <a:gd name="T10" fmla="*/ 0 60000 65536"/>
                <a:gd name="T11" fmla="*/ 0 60000 65536"/>
                <a:gd name="T12" fmla="*/ 0 60000 65536"/>
                <a:gd name="T13" fmla="*/ 0 60000 65536"/>
                <a:gd name="T14" fmla="*/ 0 60000 65536"/>
                <a:gd name="T15" fmla="*/ 0 w 70"/>
                <a:gd name="T16" fmla="*/ 0 h 51"/>
                <a:gd name="T17" fmla="*/ 70 w 70"/>
                <a:gd name="T18" fmla="*/ 51 h 51"/>
              </a:gdLst>
              <a:ahLst/>
              <a:cxnLst>
                <a:cxn ang="T10">
                  <a:pos x="T0" y="T1"/>
                </a:cxn>
                <a:cxn ang="T11">
                  <a:pos x="T2" y="T3"/>
                </a:cxn>
                <a:cxn ang="T12">
                  <a:pos x="T4" y="T5"/>
                </a:cxn>
                <a:cxn ang="T13">
                  <a:pos x="T6" y="T7"/>
                </a:cxn>
                <a:cxn ang="T14">
                  <a:pos x="T8" y="T9"/>
                </a:cxn>
              </a:cxnLst>
              <a:rect l="T15" t="T16" r="T17" b="T18"/>
              <a:pathLst>
                <a:path w="70" h="51">
                  <a:moveTo>
                    <a:pt x="5" y="0"/>
                  </a:moveTo>
                  <a:lnTo>
                    <a:pt x="0" y="6"/>
                  </a:lnTo>
                  <a:lnTo>
                    <a:pt x="65" y="51"/>
                  </a:lnTo>
                  <a:lnTo>
                    <a:pt x="70" y="44"/>
                  </a:lnTo>
                  <a:lnTo>
                    <a:pt x="5" y="0"/>
                  </a:lnTo>
                  <a:close/>
                </a:path>
              </a:pathLst>
            </a:custGeom>
            <a:solidFill>
              <a:srgbClr val="C195DB"/>
            </a:solidFill>
            <a:ln w="9525">
              <a:noFill/>
              <a:round/>
              <a:headEnd/>
              <a:tailEnd/>
            </a:ln>
          </p:spPr>
          <p:txBody>
            <a:bodyPr/>
            <a:lstStyle/>
            <a:p>
              <a:endParaRPr lang="ru-RU"/>
            </a:p>
          </p:txBody>
        </p:sp>
        <p:sp>
          <p:nvSpPr>
            <p:cNvPr id="23512" name="Line 2385"/>
            <p:cNvSpPr>
              <a:spLocks noChangeShapeType="1"/>
            </p:cNvSpPr>
            <p:nvPr/>
          </p:nvSpPr>
          <p:spPr bwMode="auto">
            <a:xfrm>
              <a:off x="2090" y="3076"/>
              <a:ext cx="42" cy="9"/>
            </a:xfrm>
            <a:prstGeom prst="line">
              <a:avLst/>
            </a:prstGeom>
            <a:noFill/>
            <a:ln w="6350" cap="rnd">
              <a:solidFill>
                <a:srgbClr val="C195DB"/>
              </a:solidFill>
              <a:round/>
              <a:headEnd/>
              <a:tailEnd/>
            </a:ln>
          </p:spPr>
          <p:txBody>
            <a:bodyPr/>
            <a:lstStyle/>
            <a:p>
              <a:endParaRPr lang="ru-RU"/>
            </a:p>
          </p:txBody>
        </p:sp>
        <p:sp>
          <p:nvSpPr>
            <p:cNvPr id="23513" name="Line 2386"/>
            <p:cNvSpPr>
              <a:spLocks noChangeShapeType="1"/>
            </p:cNvSpPr>
            <p:nvPr/>
          </p:nvSpPr>
          <p:spPr bwMode="auto">
            <a:xfrm flipH="1" flipV="1">
              <a:off x="2070" y="3041"/>
              <a:ext cx="21" cy="35"/>
            </a:xfrm>
            <a:prstGeom prst="line">
              <a:avLst/>
            </a:prstGeom>
            <a:noFill/>
            <a:ln w="6350" cap="rnd">
              <a:solidFill>
                <a:srgbClr val="C195DB"/>
              </a:solidFill>
              <a:round/>
              <a:headEnd/>
              <a:tailEnd/>
            </a:ln>
          </p:spPr>
          <p:txBody>
            <a:bodyPr/>
            <a:lstStyle/>
            <a:p>
              <a:endParaRPr lang="ru-RU"/>
            </a:p>
          </p:txBody>
        </p:sp>
        <p:sp>
          <p:nvSpPr>
            <p:cNvPr id="23514" name="Line 2387"/>
            <p:cNvSpPr>
              <a:spLocks noChangeShapeType="1"/>
            </p:cNvSpPr>
            <p:nvPr/>
          </p:nvSpPr>
          <p:spPr bwMode="auto">
            <a:xfrm flipH="1">
              <a:off x="2061" y="3076"/>
              <a:ext cx="28" cy="24"/>
            </a:xfrm>
            <a:prstGeom prst="line">
              <a:avLst/>
            </a:prstGeom>
            <a:noFill/>
            <a:ln w="6350" cap="rnd">
              <a:solidFill>
                <a:srgbClr val="C195DB"/>
              </a:solidFill>
              <a:round/>
              <a:headEnd/>
              <a:tailEnd/>
            </a:ln>
          </p:spPr>
          <p:txBody>
            <a:bodyPr/>
            <a:lstStyle/>
            <a:p>
              <a:endParaRPr lang="ru-RU"/>
            </a:p>
          </p:txBody>
        </p:sp>
        <p:sp>
          <p:nvSpPr>
            <p:cNvPr id="23515" name="Freeform 2388"/>
            <p:cNvSpPr>
              <a:spLocks/>
            </p:cNvSpPr>
            <p:nvPr/>
          </p:nvSpPr>
          <p:spPr bwMode="auto">
            <a:xfrm>
              <a:off x="1650" y="2870"/>
              <a:ext cx="290" cy="216"/>
            </a:xfrm>
            <a:custGeom>
              <a:avLst/>
              <a:gdLst>
                <a:gd name="T0" fmla="*/ 257 w 290"/>
                <a:gd name="T1" fmla="*/ 0 h 216"/>
                <a:gd name="T2" fmla="*/ 290 w 290"/>
                <a:gd name="T3" fmla="*/ 38 h 216"/>
                <a:gd name="T4" fmla="*/ 58 w 290"/>
                <a:gd name="T5" fmla="*/ 216 h 216"/>
                <a:gd name="T6" fmla="*/ 0 w 290"/>
                <a:gd name="T7" fmla="*/ 207 h 216"/>
                <a:gd name="T8" fmla="*/ 12 w 290"/>
                <a:gd name="T9" fmla="*/ 149 h 216"/>
                <a:gd name="T10" fmla="*/ 257 w 290"/>
                <a:gd name="T11" fmla="*/ 0 h 216"/>
                <a:gd name="T12" fmla="*/ 0 60000 65536"/>
                <a:gd name="T13" fmla="*/ 0 60000 65536"/>
                <a:gd name="T14" fmla="*/ 0 60000 65536"/>
                <a:gd name="T15" fmla="*/ 0 60000 65536"/>
                <a:gd name="T16" fmla="*/ 0 60000 65536"/>
                <a:gd name="T17" fmla="*/ 0 60000 65536"/>
                <a:gd name="T18" fmla="*/ 0 w 290"/>
                <a:gd name="T19" fmla="*/ 0 h 216"/>
                <a:gd name="T20" fmla="*/ 290 w 290"/>
                <a:gd name="T21" fmla="*/ 216 h 216"/>
              </a:gdLst>
              <a:ahLst/>
              <a:cxnLst>
                <a:cxn ang="T12">
                  <a:pos x="T0" y="T1"/>
                </a:cxn>
                <a:cxn ang="T13">
                  <a:pos x="T2" y="T3"/>
                </a:cxn>
                <a:cxn ang="T14">
                  <a:pos x="T4" y="T5"/>
                </a:cxn>
                <a:cxn ang="T15">
                  <a:pos x="T6" y="T7"/>
                </a:cxn>
                <a:cxn ang="T16">
                  <a:pos x="T8" y="T9"/>
                </a:cxn>
                <a:cxn ang="T17">
                  <a:pos x="T10" y="T11"/>
                </a:cxn>
              </a:cxnLst>
              <a:rect l="T18" t="T19" r="T20" b="T21"/>
              <a:pathLst>
                <a:path w="290" h="216">
                  <a:moveTo>
                    <a:pt x="257" y="0"/>
                  </a:moveTo>
                  <a:lnTo>
                    <a:pt x="290" y="38"/>
                  </a:lnTo>
                  <a:lnTo>
                    <a:pt x="58" y="216"/>
                  </a:lnTo>
                  <a:lnTo>
                    <a:pt x="0" y="207"/>
                  </a:lnTo>
                  <a:lnTo>
                    <a:pt x="12" y="149"/>
                  </a:lnTo>
                  <a:lnTo>
                    <a:pt x="257" y="0"/>
                  </a:lnTo>
                  <a:close/>
                </a:path>
              </a:pathLst>
            </a:custGeom>
            <a:solidFill>
              <a:srgbClr val="844CD6"/>
            </a:solidFill>
            <a:ln w="9525">
              <a:noFill/>
              <a:round/>
              <a:headEnd/>
              <a:tailEnd/>
            </a:ln>
          </p:spPr>
          <p:txBody>
            <a:bodyPr/>
            <a:lstStyle/>
            <a:p>
              <a:endParaRPr lang="ru-RU"/>
            </a:p>
          </p:txBody>
        </p:sp>
        <p:sp>
          <p:nvSpPr>
            <p:cNvPr id="23516" name="Freeform 2389"/>
            <p:cNvSpPr>
              <a:spLocks/>
            </p:cNvSpPr>
            <p:nvPr/>
          </p:nvSpPr>
          <p:spPr bwMode="auto">
            <a:xfrm>
              <a:off x="1902" y="2865"/>
              <a:ext cx="41" cy="44"/>
            </a:xfrm>
            <a:custGeom>
              <a:avLst/>
              <a:gdLst>
                <a:gd name="T0" fmla="*/ 7 w 41"/>
                <a:gd name="T1" fmla="*/ 0 h 44"/>
                <a:gd name="T2" fmla="*/ 0 w 41"/>
                <a:gd name="T3" fmla="*/ 4 h 44"/>
                <a:gd name="T4" fmla="*/ 35 w 41"/>
                <a:gd name="T5" fmla="*/ 44 h 44"/>
                <a:gd name="T6" fmla="*/ 41 w 41"/>
                <a:gd name="T7" fmla="*/ 39 h 44"/>
                <a:gd name="T8" fmla="*/ 7 w 41"/>
                <a:gd name="T9" fmla="*/ 0 h 44"/>
                <a:gd name="T10" fmla="*/ 0 60000 65536"/>
                <a:gd name="T11" fmla="*/ 0 60000 65536"/>
                <a:gd name="T12" fmla="*/ 0 60000 65536"/>
                <a:gd name="T13" fmla="*/ 0 60000 65536"/>
                <a:gd name="T14" fmla="*/ 0 60000 65536"/>
                <a:gd name="T15" fmla="*/ 0 w 41"/>
                <a:gd name="T16" fmla="*/ 0 h 44"/>
                <a:gd name="T17" fmla="*/ 41 w 41"/>
                <a:gd name="T18" fmla="*/ 44 h 44"/>
              </a:gdLst>
              <a:ahLst/>
              <a:cxnLst>
                <a:cxn ang="T10">
                  <a:pos x="T0" y="T1"/>
                </a:cxn>
                <a:cxn ang="T11">
                  <a:pos x="T2" y="T3"/>
                </a:cxn>
                <a:cxn ang="T12">
                  <a:pos x="T4" y="T5"/>
                </a:cxn>
                <a:cxn ang="T13">
                  <a:pos x="T6" y="T7"/>
                </a:cxn>
                <a:cxn ang="T14">
                  <a:pos x="T8" y="T9"/>
                </a:cxn>
              </a:cxnLst>
              <a:rect l="T15" t="T16" r="T17" b="T18"/>
              <a:pathLst>
                <a:path w="41" h="44">
                  <a:moveTo>
                    <a:pt x="7" y="0"/>
                  </a:moveTo>
                  <a:lnTo>
                    <a:pt x="0" y="4"/>
                  </a:lnTo>
                  <a:lnTo>
                    <a:pt x="35" y="44"/>
                  </a:lnTo>
                  <a:lnTo>
                    <a:pt x="41" y="39"/>
                  </a:lnTo>
                  <a:lnTo>
                    <a:pt x="7" y="0"/>
                  </a:lnTo>
                  <a:close/>
                </a:path>
              </a:pathLst>
            </a:custGeom>
            <a:solidFill>
              <a:srgbClr val="C195DB"/>
            </a:solidFill>
            <a:ln w="9525">
              <a:noFill/>
              <a:round/>
              <a:headEnd/>
              <a:tailEnd/>
            </a:ln>
          </p:spPr>
          <p:txBody>
            <a:bodyPr/>
            <a:lstStyle/>
            <a:p>
              <a:endParaRPr lang="ru-RU"/>
            </a:p>
          </p:txBody>
        </p:sp>
        <p:sp>
          <p:nvSpPr>
            <p:cNvPr id="23517" name="Freeform 2390"/>
            <p:cNvSpPr>
              <a:spLocks/>
            </p:cNvSpPr>
            <p:nvPr/>
          </p:nvSpPr>
          <p:spPr bwMode="auto">
            <a:xfrm>
              <a:off x="1704" y="2903"/>
              <a:ext cx="237" cy="187"/>
            </a:xfrm>
            <a:custGeom>
              <a:avLst/>
              <a:gdLst>
                <a:gd name="T0" fmla="*/ 237 w 237"/>
                <a:gd name="T1" fmla="*/ 7 h 187"/>
                <a:gd name="T2" fmla="*/ 233 w 237"/>
                <a:gd name="T3" fmla="*/ 0 h 187"/>
                <a:gd name="T4" fmla="*/ 0 w 237"/>
                <a:gd name="T5" fmla="*/ 181 h 187"/>
                <a:gd name="T6" fmla="*/ 5 w 237"/>
                <a:gd name="T7" fmla="*/ 187 h 187"/>
                <a:gd name="T8" fmla="*/ 237 w 237"/>
                <a:gd name="T9" fmla="*/ 7 h 187"/>
                <a:gd name="T10" fmla="*/ 0 60000 65536"/>
                <a:gd name="T11" fmla="*/ 0 60000 65536"/>
                <a:gd name="T12" fmla="*/ 0 60000 65536"/>
                <a:gd name="T13" fmla="*/ 0 60000 65536"/>
                <a:gd name="T14" fmla="*/ 0 60000 65536"/>
                <a:gd name="T15" fmla="*/ 0 w 237"/>
                <a:gd name="T16" fmla="*/ 0 h 187"/>
                <a:gd name="T17" fmla="*/ 237 w 237"/>
                <a:gd name="T18" fmla="*/ 187 h 187"/>
              </a:gdLst>
              <a:ahLst/>
              <a:cxnLst>
                <a:cxn ang="T10">
                  <a:pos x="T0" y="T1"/>
                </a:cxn>
                <a:cxn ang="T11">
                  <a:pos x="T2" y="T3"/>
                </a:cxn>
                <a:cxn ang="T12">
                  <a:pos x="T4" y="T5"/>
                </a:cxn>
                <a:cxn ang="T13">
                  <a:pos x="T6" y="T7"/>
                </a:cxn>
                <a:cxn ang="T14">
                  <a:pos x="T8" y="T9"/>
                </a:cxn>
              </a:cxnLst>
              <a:rect l="T15" t="T16" r="T17" b="T18"/>
              <a:pathLst>
                <a:path w="237" h="187">
                  <a:moveTo>
                    <a:pt x="237" y="7"/>
                  </a:moveTo>
                  <a:lnTo>
                    <a:pt x="233" y="0"/>
                  </a:lnTo>
                  <a:lnTo>
                    <a:pt x="0" y="181"/>
                  </a:lnTo>
                  <a:lnTo>
                    <a:pt x="5" y="187"/>
                  </a:lnTo>
                  <a:lnTo>
                    <a:pt x="237" y="7"/>
                  </a:lnTo>
                  <a:close/>
                </a:path>
              </a:pathLst>
            </a:custGeom>
            <a:solidFill>
              <a:srgbClr val="C195DB"/>
            </a:solidFill>
            <a:ln w="9525">
              <a:noFill/>
              <a:round/>
              <a:headEnd/>
              <a:tailEnd/>
            </a:ln>
          </p:spPr>
          <p:txBody>
            <a:bodyPr/>
            <a:lstStyle/>
            <a:p>
              <a:endParaRPr lang="ru-RU"/>
            </a:p>
          </p:txBody>
        </p:sp>
        <p:sp>
          <p:nvSpPr>
            <p:cNvPr id="23518" name="Freeform 2391"/>
            <p:cNvSpPr>
              <a:spLocks/>
            </p:cNvSpPr>
            <p:nvPr/>
          </p:nvSpPr>
          <p:spPr bwMode="auto">
            <a:xfrm>
              <a:off x="1937" y="2904"/>
              <a:ext cx="9" cy="6"/>
            </a:xfrm>
            <a:custGeom>
              <a:avLst/>
              <a:gdLst>
                <a:gd name="T0" fmla="*/ 6 w 9"/>
                <a:gd name="T1" fmla="*/ 0 h 6"/>
                <a:gd name="T2" fmla="*/ 9 w 9"/>
                <a:gd name="T3" fmla="*/ 4 h 6"/>
                <a:gd name="T4" fmla="*/ 4 w 9"/>
                <a:gd name="T5" fmla="*/ 6 h 6"/>
                <a:gd name="T6" fmla="*/ 0 w 9"/>
                <a:gd name="T7" fmla="*/ 0 h 6"/>
                <a:gd name="T8" fmla="*/ 0 w 9"/>
                <a:gd name="T9" fmla="*/ 5 h 6"/>
                <a:gd name="T10" fmla="*/ 6 w 9"/>
                <a:gd name="T11" fmla="*/ 0 h 6"/>
                <a:gd name="T12" fmla="*/ 0 60000 65536"/>
                <a:gd name="T13" fmla="*/ 0 60000 65536"/>
                <a:gd name="T14" fmla="*/ 0 60000 65536"/>
                <a:gd name="T15" fmla="*/ 0 60000 65536"/>
                <a:gd name="T16" fmla="*/ 0 60000 65536"/>
                <a:gd name="T17" fmla="*/ 0 60000 65536"/>
                <a:gd name="T18" fmla="*/ 0 w 9"/>
                <a:gd name="T19" fmla="*/ 0 h 6"/>
                <a:gd name="T20" fmla="*/ 9 w 9"/>
                <a:gd name="T21" fmla="*/ 6 h 6"/>
              </a:gdLst>
              <a:ahLst/>
              <a:cxnLst>
                <a:cxn ang="T12">
                  <a:pos x="T0" y="T1"/>
                </a:cxn>
                <a:cxn ang="T13">
                  <a:pos x="T2" y="T3"/>
                </a:cxn>
                <a:cxn ang="T14">
                  <a:pos x="T4" y="T5"/>
                </a:cxn>
                <a:cxn ang="T15">
                  <a:pos x="T6" y="T7"/>
                </a:cxn>
                <a:cxn ang="T16">
                  <a:pos x="T8" y="T9"/>
                </a:cxn>
                <a:cxn ang="T17">
                  <a:pos x="T10" y="T11"/>
                </a:cxn>
              </a:cxnLst>
              <a:rect l="T18" t="T19" r="T20" b="T21"/>
              <a:pathLst>
                <a:path w="9" h="6">
                  <a:moveTo>
                    <a:pt x="6" y="0"/>
                  </a:moveTo>
                  <a:lnTo>
                    <a:pt x="9" y="4"/>
                  </a:lnTo>
                  <a:lnTo>
                    <a:pt x="4" y="6"/>
                  </a:lnTo>
                  <a:lnTo>
                    <a:pt x="0" y="0"/>
                  </a:lnTo>
                  <a:lnTo>
                    <a:pt x="0" y="5"/>
                  </a:lnTo>
                  <a:lnTo>
                    <a:pt x="6" y="0"/>
                  </a:lnTo>
                  <a:close/>
                </a:path>
              </a:pathLst>
            </a:custGeom>
            <a:solidFill>
              <a:srgbClr val="C195DB"/>
            </a:solidFill>
            <a:ln w="9525">
              <a:noFill/>
              <a:round/>
              <a:headEnd/>
              <a:tailEnd/>
            </a:ln>
          </p:spPr>
          <p:txBody>
            <a:bodyPr/>
            <a:lstStyle/>
            <a:p>
              <a:endParaRPr lang="ru-RU"/>
            </a:p>
          </p:txBody>
        </p:sp>
        <p:sp>
          <p:nvSpPr>
            <p:cNvPr id="23519" name="Freeform 2392"/>
            <p:cNvSpPr>
              <a:spLocks/>
            </p:cNvSpPr>
            <p:nvPr/>
          </p:nvSpPr>
          <p:spPr bwMode="auto">
            <a:xfrm>
              <a:off x="1650" y="3073"/>
              <a:ext cx="57" cy="17"/>
            </a:xfrm>
            <a:custGeom>
              <a:avLst/>
              <a:gdLst>
                <a:gd name="T0" fmla="*/ 57 w 57"/>
                <a:gd name="T1" fmla="*/ 17 h 17"/>
                <a:gd name="T2" fmla="*/ 57 w 57"/>
                <a:gd name="T3" fmla="*/ 9 h 17"/>
                <a:gd name="T4" fmla="*/ 0 w 57"/>
                <a:gd name="T5" fmla="*/ 0 h 17"/>
                <a:gd name="T6" fmla="*/ 0 w 57"/>
                <a:gd name="T7" fmla="*/ 7 h 17"/>
                <a:gd name="T8" fmla="*/ 57 w 57"/>
                <a:gd name="T9" fmla="*/ 17 h 17"/>
                <a:gd name="T10" fmla="*/ 0 60000 65536"/>
                <a:gd name="T11" fmla="*/ 0 60000 65536"/>
                <a:gd name="T12" fmla="*/ 0 60000 65536"/>
                <a:gd name="T13" fmla="*/ 0 60000 65536"/>
                <a:gd name="T14" fmla="*/ 0 60000 65536"/>
                <a:gd name="T15" fmla="*/ 0 w 57"/>
                <a:gd name="T16" fmla="*/ 0 h 17"/>
                <a:gd name="T17" fmla="*/ 57 w 57"/>
                <a:gd name="T18" fmla="*/ 17 h 17"/>
              </a:gdLst>
              <a:ahLst/>
              <a:cxnLst>
                <a:cxn ang="T10">
                  <a:pos x="T0" y="T1"/>
                </a:cxn>
                <a:cxn ang="T11">
                  <a:pos x="T2" y="T3"/>
                </a:cxn>
                <a:cxn ang="T12">
                  <a:pos x="T4" y="T5"/>
                </a:cxn>
                <a:cxn ang="T13">
                  <a:pos x="T6" y="T7"/>
                </a:cxn>
                <a:cxn ang="T14">
                  <a:pos x="T8" y="T9"/>
                </a:cxn>
              </a:cxnLst>
              <a:rect l="T15" t="T16" r="T17" b="T18"/>
              <a:pathLst>
                <a:path w="57" h="17">
                  <a:moveTo>
                    <a:pt x="57" y="17"/>
                  </a:moveTo>
                  <a:lnTo>
                    <a:pt x="57" y="9"/>
                  </a:lnTo>
                  <a:lnTo>
                    <a:pt x="0" y="0"/>
                  </a:lnTo>
                  <a:lnTo>
                    <a:pt x="0" y="7"/>
                  </a:lnTo>
                  <a:lnTo>
                    <a:pt x="57" y="17"/>
                  </a:lnTo>
                  <a:close/>
                </a:path>
              </a:pathLst>
            </a:custGeom>
            <a:solidFill>
              <a:srgbClr val="C195DB"/>
            </a:solidFill>
            <a:ln w="9525">
              <a:noFill/>
              <a:round/>
              <a:headEnd/>
              <a:tailEnd/>
            </a:ln>
          </p:spPr>
          <p:txBody>
            <a:bodyPr/>
            <a:lstStyle/>
            <a:p>
              <a:endParaRPr lang="ru-RU"/>
            </a:p>
          </p:txBody>
        </p:sp>
        <p:sp>
          <p:nvSpPr>
            <p:cNvPr id="23520" name="Freeform 2393"/>
            <p:cNvSpPr>
              <a:spLocks/>
            </p:cNvSpPr>
            <p:nvPr/>
          </p:nvSpPr>
          <p:spPr bwMode="auto">
            <a:xfrm>
              <a:off x="1705" y="3083"/>
              <a:ext cx="4" cy="7"/>
            </a:xfrm>
            <a:custGeom>
              <a:avLst/>
              <a:gdLst>
                <a:gd name="T0" fmla="*/ 4 w 4"/>
                <a:gd name="T1" fmla="*/ 7 h 7"/>
                <a:gd name="T2" fmla="*/ 3 w 4"/>
                <a:gd name="T3" fmla="*/ 7 h 7"/>
                <a:gd name="T4" fmla="*/ 3 w 4"/>
                <a:gd name="T5" fmla="*/ 0 h 7"/>
                <a:gd name="T6" fmla="*/ 0 w 4"/>
                <a:gd name="T7" fmla="*/ 1 h 7"/>
                <a:gd name="T8" fmla="*/ 4 w 4"/>
                <a:gd name="T9" fmla="*/ 7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4" y="7"/>
                  </a:moveTo>
                  <a:lnTo>
                    <a:pt x="3" y="7"/>
                  </a:lnTo>
                  <a:lnTo>
                    <a:pt x="3" y="0"/>
                  </a:lnTo>
                  <a:lnTo>
                    <a:pt x="0" y="1"/>
                  </a:lnTo>
                  <a:lnTo>
                    <a:pt x="4" y="7"/>
                  </a:lnTo>
                  <a:close/>
                </a:path>
              </a:pathLst>
            </a:custGeom>
            <a:solidFill>
              <a:srgbClr val="C195DB"/>
            </a:solidFill>
            <a:ln w="9525">
              <a:noFill/>
              <a:round/>
              <a:headEnd/>
              <a:tailEnd/>
            </a:ln>
          </p:spPr>
          <p:txBody>
            <a:bodyPr/>
            <a:lstStyle/>
            <a:p>
              <a:endParaRPr lang="ru-RU"/>
            </a:p>
          </p:txBody>
        </p:sp>
        <p:sp>
          <p:nvSpPr>
            <p:cNvPr id="23521" name="Freeform 2394"/>
            <p:cNvSpPr>
              <a:spLocks/>
            </p:cNvSpPr>
            <p:nvPr/>
          </p:nvSpPr>
          <p:spPr bwMode="auto">
            <a:xfrm>
              <a:off x="1646" y="3020"/>
              <a:ext cx="16" cy="58"/>
            </a:xfrm>
            <a:custGeom>
              <a:avLst/>
              <a:gdLst>
                <a:gd name="T0" fmla="*/ 0 w 16"/>
                <a:gd name="T1" fmla="*/ 58 h 58"/>
                <a:gd name="T2" fmla="*/ 6 w 16"/>
                <a:gd name="T3" fmla="*/ 58 h 58"/>
                <a:gd name="T4" fmla="*/ 16 w 16"/>
                <a:gd name="T5" fmla="*/ 0 h 58"/>
                <a:gd name="T6" fmla="*/ 10 w 16"/>
                <a:gd name="T7" fmla="*/ 0 h 58"/>
                <a:gd name="T8" fmla="*/ 0 w 16"/>
                <a:gd name="T9" fmla="*/ 58 h 58"/>
                <a:gd name="T10" fmla="*/ 0 60000 65536"/>
                <a:gd name="T11" fmla="*/ 0 60000 65536"/>
                <a:gd name="T12" fmla="*/ 0 60000 65536"/>
                <a:gd name="T13" fmla="*/ 0 60000 65536"/>
                <a:gd name="T14" fmla="*/ 0 60000 65536"/>
                <a:gd name="T15" fmla="*/ 0 w 16"/>
                <a:gd name="T16" fmla="*/ 0 h 58"/>
                <a:gd name="T17" fmla="*/ 16 w 16"/>
                <a:gd name="T18" fmla="*/ 58 h 58"/>
              </a:gdLst>
              <a:ahLst/>
              <a:cxnLst>
                <a:cxn ang="T10">
                  <a:pos x="T0" y="T1"/>
                </a:cxn>
                <a:cxn ang="T11">
                  <a:pos x="T2" y="T3"/>
                </a:cxn>
                <a:cxn ang="T12">
                  <a:pos x="T4" y="T5"/>
                </a:cxn>
                <a:cxn ang="T13">
                  <a:pos x="T6" y="T7"/>
                </a:cxn>
                <a:cxn ang="T14">
                  <a:pos x="T8" y="T9"/>
                </a:cxn>
              </a:cxnLst>
              <a:rect l="T15" t="T16" r="T17" b="T18"/>
              <a:pathLst>
                <a:path w="16" h="58">
                  <a:moveTo>
                    <a:pt x="0" y="58"/>
                  </a:moveTo>
                  <a:lnTo>
                    <a:pt x="6" y="58"/>
                  </a:lnTo>
                  <a:lnTo>
                    <a:pt x="16" y="0"/>
                  </a:lnTo>
                  <a:lnTo>
                    <a:pt x="10" y="0"/>
                  </a:lnTo>
                  <a:lnTo>
                    <a:pt x="0" y="58"/>
                  </a:lnTo>
                  <a:close/>
                </a:path>
              </a:pathLst>
            </a:custGeom>
            <a:solidFill>
              <a:srgbClr val="C195DB"/>
            </a:solidFill>
            <a:ln w="9525">
              <a:noFill/>
              <a:round/>
              <a:headEnd/>
              <a:tailEnd/>
            </a:ln>
          </p:spPr>
          <p:txBody>
            <a:bodyPr/>
            <a:lstStyle/>
            <a:p>
              <a:endParaRPr lang="ru-RU"/>
            </a:p>
          </p:txBody>
        </p:sp>
        <p:sp>
          <p:nvSpPr>
            <p:cNvPr id="23522" name="Freeform 2395"/>
            <p:cNvSpPr>
              <a:spLocks/>
            </p:cNvSpPr>
            <p:nvPr/>
          </p:nvSpPr>
          <p:spPr bwMode="auto">
            <a:xfrm>
              <a:off x="1647" y="3073"/>
              <a:ext cx="6" cy="8"/>
            </a:xfrm>
            <a:custGeom>
              <a:avLst/>
              <a:gdLst>
                <a:gd name="T0" fmla="*/ 3 w 6"/>
                <a:gd name="T1" fmla="*/ 8 h 8"/>
                <a:gd name="T2" fmla="*/ 0 w 6"/>
                <a:gd name="T3" fmla="*/ 8 h 8"/>
                <a:gd name="T4" fmla="*/ 0 w 6"/>
                <a:gd name="T5" fmla="*/ 5 h 8"/>
                <a:gd name="T6" fmla="*/ 6 w 6"/>
                <a:gd name="T7" fmla="*/ 5 h 8"/>
                <a:gd name="T8" fmla="*/ 3 w 6"/>
                <a:gd name="T9" fmla="*/ 0 h 8"/>
                <a:gd name="T10" fmla="*/ 3 w 6"/>
                <a:gd name="T11" fmla="*/ 8 h 8"/>
                <a:gd name="T12" fmla="*/ 0 60000 65536"/>
                <a:gd name="T13" fmla="*/ 0 60000 65536"/>
                <a:gd name="T14" fmla="*/ 0 60000 65536"/>
                <a:gd name="T15" fmla="*/ 0 60000 65536"/>
                <a:gd name="T16" fmla="*/ 0 60000 65536"/>
                <a:gd name="T17" fmla="*/ 0 60000 65536"/>
                <a:gd name="T18" fmla="*/ 0 w 6"/>
                <a:gd name="T19" fmla="*/ 0 h 8"/>
                <a:gd name="T20" fmla="*/ 6 w 6"/>
                <a:gd name="T21" fmla="*/ 8 h 8"/>
              </a:gdLst>
              <a:ahLst/>
              <a:cxnLst>
                <a:cxn ang="T12">
                  <a:pos x="T0" y="T1"/>
                </a:cxn>
                <a:cxn ang="T13">
                  <a:pos x="T2" y="T3"/>
                </a:cxn>
                <a:cxn ang="T14">
                  <a:pos x="T4" y="T5"/>
                </a:cxn>
                <a:cxn ang="T15">
                  <a:pos x="T6" y="T7"/>
                </a:cxn>
                <a:cxn ang="T16">
                  <a:pos x="T8" y="T9"/>
                </a:cxn>
                <a:cxn ang="T17">
                  <a:pos x="T10" y="T11"/>
                </a:cxn>
              </a:cxnLst>
              <a:rect l="T18" t="T19" r="T20" b="T21"/>
              <a:pathLst>
                <a:path w="6" h="8">
                  <a:moveTo>
                    <a:pt x="3" y="8"/>
                  </a:moveTo>
                  <a:lnTo>
                    <a:pt x="0" y="8"/>
                  </a:lnTo>
                  <a:lnTo>
                    <a:pt x="0" y="5"/>
                  </a:lnTo>
                  <a:lnTo>
                    <a:pt x="6" y="5"/>
                  </a:lnTo>
                  <a:lnTo>
                    <a:pt x="3" y="0"/>
                  </a:lnTo>
                  <a:lnTo>
                    <a:pt x="3" y="8"/>
                  </a:lnTo>
                  <a:close/>
                </a:path>
              </a:pathLst>
            </a:custGeom>
            <a:solidFill>
              <a:srgbClr val="C195DB"/>
            </a:solidFill>
            <a:ln w="9525">
              <a:noFill/>
              <a:round/>
              <a:headEnd/>
              <a:tailEnd/>
            </a:ln>
          </p:spPr>
          <p:txBody>
            <a:bodyPr/>
            <a:lstStyle/>
            <a:p>
              <a:endParaRPr lang="ru-RU"/>
            </a:p>
          </p:txBody>
        </p:sp>
        <p:sp>
          <p:nvSpPr>
            <p:cNvPr id="23523" name="Freeform 2396"/>
            <p:cNvSpPr>
              <a:spLocks/>
            </p:cNvSpPr>
            <p:nvPr/>
          </p:nvSpPr>
          <p:spPr bwMode="auto">
            <a:xfrm>
              <a:off x="1658" y="2865"/>
              <a:ext cx="249" cy="159"/>
            </a:xfrm>
            <a:custGeom>
              <a:avLst/>
              <a:gdLst>
                <a:gd name="T0" fmla="*/ 0 w 249"/>
                <a:gd name="T1" fmla="*/ 153 h 159"/>
                <a:gd name="T2" fmla="*/ 4 w 249"/>
                <a:gd name="T3" fmla="*/ 159 h 159"/>
                <a:gd name="T4" fmla="*/ 249 w 249"/>
                <a:gd name="T5" fmla="*/ 6 h 159"/>
                <a:gd name="T6" fmla="*/ 244 w 249"/>
                <a:gd name="T7" fmla="*/ 0 h 159"/>
                <a:gd name="T8" fmla="*/ 0 w 249"/>
                <a:gd name="T9" fmla="*/ 153 h 159"/>
                <a:gd name="T10" fmla="*/ 0 60000 65536"/>
                <a:gd name="T11" fmla="*/ 0 60000 65536"/>
                <a:gd name="T12" fmla="*/ 0 60000 65536"/>
                <a:gd name="T13" fmla="*/ 0 60000 65536"/>
                <a:gd name="T14" fmla="*/ 0 60000 65536"/>
                <a:gd name="T15" fmla="*/ 0 w 249"/>
                <a:gd name="T16" fmla="*/ 0 h 159"/>
                <a:gd name="T17" fmla="*/ 249 w 249"/>
                <a:gd name="T18" fmla="*/ 159 h 159"/>
              </a:gdLst>
              <a:ahLst/>
              <a:cxnLst>
                <a:cxn ang="T10">
                  <a:pos x="T0" y="T1"/>
                </a:cxn>
                <a:cxn ang="T11">
                  <a:pos x="T2" y="T3"/>
                </a:cxn>
                <a:cxn ang="T12">
                  <a:pos x="T4" y="T5"/>
                </a:cxn>
                <a:cxn ang="T13">
                  <a:pos x="T6" y="T7"/>
                </a:cxn>
                <a:cxn ang="T14">
                  <a:pos x="T8" y="T9"/>
                </a:cxn>
              </a:cxnLst>
              <a:rect l="T15" t="T16" r="T17" b="T18"/>
              <a:pathLst>
                <a:path w="249" h="159">
                  <a:moveTo>
                    <a:pt x="0" y="153"/>
                  </a:moveTo>
                  <a:lnTo>
                    <a:pt x="4" y="159"/>
                  </a:lnTo>
                  <a:lnTo>
                    <a:pt x="249" y="6"/>
                  </a:lnTo>
                  <a:lnTo>
                    <a:pt x="244" y="0"/>
                  </a:lnTo>
                  <a:lnTo>
                    <a:pt x="0" y="153"/>
                  </a:lnTo>
                  <a:close/>
                </a:path>
              </a:pathLst>
            </a:custGeom>
            <a:solidFill>
              <a:srgbClr val="C195DB"/>
            </a:solidFill>
            <a:ln w="9525">
              <a:noFill/>
              <a:round/>
              <a:headEnd/>
              <a:tailEnd/>
            </a:ln>
          </p:spPr>
          <p:txBody>
            <a:bodyPr/>
            <a:lstStyle/>
            <a:p>
              <a:endParaRPr lang="ru-RU"/>
            </a:p>
          </p:txBody>
        </p:sp>
        <p:sp>
          <p:nvSpPr>
            <p:cNvPr id="23524" name="Freeform 2397"/>
            <p:cNvSpPr>
              <a:spLocks/>
            </p:cNvSpPr>
            <p:nvPr/>
          </p:nvSpPr>
          <p:spPr bwMode="auto">
            <a:xfrm>
              <a:off x="1658" y="3017"/>
              <a:ext cx="4" cy="7"/>
            </a:xfrm>
            <a:custGeom>
              <a:avLst/>
              <a:gdLst>
                <a:gd name="T0" fmla="*/ 0 w 4"/>
                <a:gd name="T1" fmla="*/ 3 h 7"/>
                <a:gd name="T2" fmla="*/ 0 w 4"/>
                <a:gd name="T3" fmla="*/ 0 h 7"/>
                <a:gd name="T4" fmla="*/ 3 w 4"/>
                <a:gd name="T5" fmla="*/ 7 h 7"/>
                <a:gd name="T6" fmla="*/ 4 w 4"/>
                <a:gd name="T7" fmla="*/ 3 h 7"/>
                <a:gd name="T8" fmla="*/ 0 w 4"/>
                <a:gd name="T9" fmla="*/ 3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3"/>
                  </a:moveTo>
                  <a:lnTo>
                    <a:pt x="0" y="0"/>
                  </a:lnTo>
                  <a:lnTo>
                    <a:pt x="3" y="7"/>
                  </a:lnTo>
                  <a:lnTo>
                    <a:pt x="4" y="3"/>
                  </a:lnTo>
                  <a:lnTo>
                    <a:pt x="0" y="3"/>
                  </a:lnTo>
                  <a:close/>
                </a:path>
              </a:pathLst>
            </a:custGeom>
            <a:solidFill>
              <a:srgbClr val="C195DB"/>
            </a:solidFill>
            <a:ln w="9525">
              <a:noFill/>
              <a:round/>
              <a:headEnd/>
              <a:tailEnd/>
            </a:ln>
          </p:spPr>
          <p:txBody>
            <a:bodyPr/>
            <a:lstStyle/>
            <a:p>
              <a:endParaRPr lang="ru-RU"/>
            </a:p>
          </p:txBody>
        </p:sp>
        <p:sp>
          <p:nvSpPr>
            <p:cNvPr id="23525" name="Freeform 2398"/>
            <p:cNvSpPr>
              <a:spLocks/>
            </p:cNvSpPr>
            <p:nvPr/>
          </p:nvSpPr>
          <p:spPr bwMode="auto">
            <a:xfrm>
              <a:off x="1904" y="2863"/>
              <a:ext cx="6" cy="10"/>
            </a:xfrm>
            <a:custGeom>
              <a:avLst/>
              <a:gdLst>
                <a:gd name="T0" fmla="*/ 0 w 6"/>
                <a:gd name="T1" fmla="*/ 4 h 10"/>
                <a:gd name="T2" fmla="*/ 5 w 6"/>
                <a:gd name="T3" fmla="*/ 0 h 10"/>
                <a:gd name="T4" fmla="*/ 6 w 6"/>
                <a:gd name="T5" fmla="*/ 4 h 10"/>
                <a:gd name="T6" fmla="*/ 0 w 6"/>
                <a:gd name="T7" fmla="*/ 8 h 10"/>
                <a:gd name="T8" fmla="*/ 5 w 6"/>
                <a:gd name="T9" fmla="*/ 10 h 10"/>
                <a:gd name="T10" fmla="*/ 0 w 6"/>
                <a:gd name="T11" fmla="*/ 4 h 10"/>
                <a:gd name="T12" fmla="*/ 0 60000 65536"/>
                <a:gd name="T13" fmla="*/ 0 60000 65536"/>
                <a:gd name="T14" fmla="*/ 0 60000 65536"/>
                <a:gd name="T15" fmla="*/ 0 60000 65536"/>
                <a:gd name="T16" fmla="*/ 0 60000 65536"/>
                <a:gd name="T17" fmla="*/ 0 60000 65536"/>
                <a:gd name="T18" fmla="*/ 0 w 6"/>
                <a:gd name="T19" fmla="*/ 0 h 10"/>
                <a:gd name="T20" fmla="*/ 6 w 6"/>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6" h="10">
                  <a:moveTo>
                    <a:pt x="0" y="4"/>
                  </a:moveTo>
                  <a:lnTo>
                    <a:pt x="5" y="0"/>
                  </a:lnTo>
                  <a:lnTo>
                    <a:pt x="6" y="4"/>
                  </a:lnTo>
                  <a:lnTo>
                    <a:pt x="0" y="8"/>
                  </a:lnTo>
                  <a:lnTo>
                    <a:pt x="5" y="10"/>
                  </a:lnTo>
                  <a:lnTo>
                    <a:pt x="0" y="4"/>
                  </a:lnTo>
                  <a:close/>
                </a:path>
              </a:pathLst>
            </a:custGeom>
            <a:solidFill>
              <a:srgbClr val="C195DB"/>
            </a:solidFill>
            <a:ln w="9525">
              <a:noFill/>
              <a:round/>
              <a:headEnd/>
              <a:tailEnd/>
            </a:ln>
          </p:spPr>
          <p:txBody>
            <a:bodyPr/>
            <a:lstStyle/>
            <a:p>
              <a:endParaRPr lang="ru-RU"/>
            </a:p>
          </p:txBody>
        </p:sp>
        <p:sp>
          <p:nvSpPr>
            <p:cNvPr id="23526" name="Freeform 2399"/>
            <p:cNvSpPr>
              <a:spLocks/>
            </p:cNvSpPr>
            <p:nvPr/>
          </p:nvSpPr>
          <p:spPr bwMode="auto">
            <a:xfrm>
              <a:off x="1658" y="3019"/>
              <a:ext cx="49" cy="67"/>
            </a:xfrm>
            <a:custGeom>
              <a:avLst/>
              <a:gdLst>
                <a:gd name="T0" fmla="*/ 6 w 49"/>
                <a:gd name="T1" fmla="*/ 0 h 67"/>
                <a:gd name="T2" fmla="*/ 0 w 49"/>
                <a:gd name="T3" fmla="*/ 4 h 67"/>
                <a:gd name="T4" fmla="*/ 42 w 49"/>
                <a:gd name="T5" fmla="*/ 67 h 67"/>
                <a:gd name="T6" fmla="*/ 49 w 49"/>
                <a:gd name="T7" fmla="*/ 62 h 67"/>
                <a:gd name="T8" fmla="*/ 6 w 49"/>
                <a:gd name="T9" fmla="*/ 0 h 67"/>
                <a:gd name="T10" fmla="*/ 0 60000 65536"/>
                <a:gd name="T11" fmla="*/ 0 60000 65536"/>
                <a:gd name="T12" fmla="*/ 0 60000 65536"/>
                <a:gd name="T13" fmla="*/ 0 60000 65536"/>
                <a:gd name="T14" fmla="*/ 0 60000 65536"/>
                <a:gd name="T15" fmla="*/ 0 w 49"/>
                <a:gd name="T16" fmla="*/ 0 h 67"/>
                <a:gd name="T17" fmla="*/ 49 w 49"/>
                <a:gd name="T18" fmla="*/ 67 h 67"/>
              </a:gdLst>
              <a:ahLst/>
              <a:cxnLst>
                <a:cxn ang="T10">
                  <a:pos x="T0" y="T1"/>
                </a:cxn>
                <a:cxn ang="T11">
                  <a:pos x="T2" y="T3"/>
                </a:cxn>
                <a:cxn ang="T12">
                  <a:pos x="T4" y="T5"/>
                </a:cxn>
                <a:cxn ang="T13">
                  <a:pos x="T6" y="T7"/>
                </a:cxn>
                <a:cxn ang="T14">
                  <a:pos x="T8" y="T9"/>
                </a:cxn>
              </a:cxnLst>
              <a:rect l="T15" t="T16" r="T17" b="T18"/>
              <a:pathLst>
                <a:path w="49" h="67">
                  <a:moveTo>
                    <a:pt x="6" y="0"/>
                  </a:moveTo>
                  <a:lnTo>
                    <a:pt x="0" y="4"/>
                  </a:lnTo>
                  <a:lnTo>
                    <a:pt x="42" y="67"/>
                  </a:lnTo>
                  <a:lnTo>
                    <a:pt x="49" y="62"/>
                  </a:lnTo>
                  <a:lnTo>
                    <a:pt x="6" y="0"/>
                  </a:lnTo>
                  <a:close/>
                </a:path>
              </a:pathLst>
            </a:custGeom>
            <a:solidFill>
              <a:srgbClr val="C195DB"/>
            </a:solidFill>
            <a:ln w="9525">
              <a:noFill/>
              <a:round/>
              <a:headEnd/>
              <a:tailEnd/>
            </a:ln>
          </p:spPr>
          <p:txBody>
            <a:bodyPr/>
            <a:lstStyle/>
            <a:p>
              <a:endParaRPr lang="ru-RU"/>
            </a:p>
          </p:txBody>
        </p:sp>
        <p:sp>
          <p:nvSpPr>
            <p:cNvPr id="23527" name="Freeform 2400"/>
            <p:cNvSpPr>
              <a:spLocks/>
            </p:cNvSpPr>
            <p:nvPr/>
          </p:nvSpPr>
          <p:spPr bwMode="auto">
            <a:xfrm>
              <a:off x="1828" y="2910"/>
              <a:ext cx="252" cy="232"/>
            </a:xfrm>
            <a:custGeom>
              <a:avLst/>
              <a:gdLst>
                <a:gd name="T0" fmla="*/ 225 w 252"/>
                <a:gd name="T1" fmla="*/ 0 h 232"/>
                <a:gd name="T2" fmla="*/ 252 w 252"/>
                <a:gd name="T3" fmla="*/ 21 h 232"/>
                <a:gd name="T4" fmla="*/ 70 w 252"/>
                <a:gd name="T5" fmla="*/ 215 h 232"/>
                <a:gd name="T6" fmla="*/ 0 w 252"/>
                <a:gd name="T7" fmla="*/ 232 h 232"/>
                <a:gd name="T8" fmla="*/ 13 w 252"/>
                <a:gd name="T9" fmla="*/ 162 h 232"/>
                <a:gd name="T10" fmla="*/ 225 w 252"/>
                <a:gd name="T11" fmla="*/ 0 h 232"/>
                <a:gd name="T12" fmla="*/ 0 60000 65536"/>
                <a:gd name="T13" fmla="*/ 0 60000 65536"/>
                <a:gd name="T14" fmla="*/ 0 60000 65536"/>
                <a:gd name="T15" fmla="*/ 0 60000 65536"/>
                <a:gd name="T16" fmla="*/ 0 60000 65536"/>
                <a:gd name="T17" fmla="*/ 0 60000 65536"/>
                <a:gd name="T18" fmla="*/ 0 w 252"/>
                <a:gd name="T19" fmla="*/ 0 h 232"/>
                <a:gd name="T20" fmla="*/ 252 w 252"/>
                <a:gd name="T21" fmla="*/ 232 h 232"/>
              </a:gdLst>
              <a:ahLst/>
              <a:cxnLst>
                <a:cxn ang="T12">
                  <a:pos x="T0" y="T1"/>
                </a:cxn>
                <a:cxn ang="T13">
                  <a:pos x="T2" y="T3"/>
                </a:cxn>
                <a:cxn ang="T14">
                  <a:pos x="T4" y="T5"/>
                </a:cxn>
                <a:cxn ang="T15">
                  <a:pos x="T6" y="T7"/>
                </a:cxn>
                <a:cxn ang="T16">
                  <a:pos x="T8" y="T9"/>
                </a:cxn>
                <a:cxn ang="T17">
                  <a:pos x="T10" y="T11"/>
                </a:cxn>
              </a:cxnLst>
              <a:rect l="T18" t="T19" r="T20" b="T21"/>
              <a:pathLst>
                <a:path w="252" h="232">
                  <a:moveTo>
                    <a:pt x="225" y="0"/>
                  </a:moveTo>
                  <a:lnTo>
                    <a:pt x="252" y="21"/>
                  </a:lnTo>
                  <a:lnTo>
                    <a:pt x="70" y="215"/>
                  </a:lnTo>
                  <a:lnTo>
                    <a:pt x="0" y="232"/>
                  </a:lnTo>
                  <a:lnTo>
                    <a:pt x="13" y="162"/>
                  </a:lnTo>
                  <a:lnTo>
                    <a:pt x="225" y="0"/>
                  </a:lnTo>
                  <a:close/>
                </a:path>
              </a:pathLst>
            </a:custGeom>
            <a:solidFill>
              <a:srgbClr val="844CD6"/>
            </a:solidFill>
            <a:ln w="9525">
              <a:noFill/>
              <a:round/>
              <a:headEnd/>
              <a:tailEnd/>
            </a:ln>
          </p:spPr>
          <p:txBody>
            <a:bodyPr/>
            <a:lstStyle/>
            <a:p>
              <a:endParaRPr lang="ru-RU"/>
            </a:p>
          </p:txBody>
        </p:sp>
        <p:sp>
          <p:nvSpPr>
            <p:cNvPr id="23528" name="Freeform 2401"/>
            <p:cNvSpPr>
              <a:spLocks/>
            </p:cNvSpPr>
            <p:nvPr/>
          </p:nvSpPr>
          <p:spPr bwMode="auto">
            <a:xfrm>
              <a:off x="2050" y="2907"/>
              <a:ext cx="33" cy="25"/>
            </a:xfrm>
            <a:custGeom>
              <a:avLst/>
              <a:gdLst>
                <a:gd name="T0" fmla="*/ 7 w 33"/>
                <a:gd name="T1" fmla="*/ 0 h 25"/>
                <a:gd name="T2" fmla="*/ 0 w 33"/>
                <a:gd name="T3" fmla="*/ 4 h 25"/>
                <a:gd name="T4" fmla="*/ 27 w 33"/>
                <a:gd name="T5" fmla="*/ 25 h 25"/>
                <a:gd name="T6" fmla="*/ 33 w 33"/>
                <a:gd name="T7" fmla="*/ 21 h 25"/>
                <a:gd name="T8" fmla="*/ 7 w 33"/>
                <a:gd name="T9" fmla="*/ 0 h 25"/>
                <a:gd name="T10" fmla="*/ 0 60000 65536"/>
                <a:gd name="T11" fmla="*/ 0 60000 65536"/>
                <a:gd name="T12" fmla="*/ 0 60000 65536"/>
                <a:gd name="T13" fmla="*/ 0 60000 65536"/>
                <a:gd name="T14" fmla="*/ 0 60000 65536"/>
                <a:gd name="T15" fmla="*/ 0 w 33"/>
                <a:gd name="T16" fmla="*/ 0 h 25"/>
                <a:gd name="T17" fmla="*/ 33 w 33"/>
                <a:gd name="T18" fmla="*/ 25 h 25"/>
              </a:gdLst>
              <a:ahLst/>
              <a:cxnLst>
                <a:cxn ang="T10">
                  <a:pos x="T0" y="T1"/>
                </a:cxn>
                <a:cxn ang="T11">
                  <a:pos x="T2" y="T3"/>
                </a:cxn>
                <a:cxn ang="T12">
                  <a:pos x="T4" y="T5"/>
                </a:cxn>
                <a:cxn ang="T13">
                  <a:pos x="T6" y="T7"/>
                </a:cxn>
                <a:cxn ang="T14">
                  <a:pos x="T8" y="T9"/>
                </a:cxn>
              </a:cxnLst>
              <a:rect l="T15" t="T16" r="T17" b="T18"/>
              <a:pathLst>
                <a:path w="33" h="25">
                  <a:moveTo>
                    <a:pt x="7" y="0"/>
                  </a:moveTo>
                  <a:lnTo>
                    <a:pt x="0" y="4"/>
                  </a:lnTo>
                  <a:lnTo>
                    <a:pt x="27" y="25"/>
                  </a:lnTo>
                  <a:lnTo>
                    <a:pt x="33" y="21"/>
                  </a:lnTo>
                  <a:lnTo>
                    <a:pt x="7" y="0"/>
                  </a:lnTo>
                  <a:close/>
                </a:path>
              </a:pathLst>
            </a:custGeom>
            <a:solidFill>
              <a:srgbClr val="C195DB"/>
            </a:solidFill>
            <a:ln w="9525">
              <a:noFill/>
              <a:round/>
              <a:headEnd/>
              <a:tailEnd/>
            </a:ln>
          </p:spPr>
          <p:txBody>
            <a:bodyPr/>
            <a:lstStyle/>
            <a:p>
              <a:endParaRPr lang="ru-RU"/>
            </a:p>
          </p:txBody>
        </p:sp>
        <p:sp>
          <p:nvSpPr>
            <p:cNvPr id="23529" name="Freeform 2402"/>
            <p:cNvSpPr>
              <a:spLocks/>
            </p:cNvSpPr>
            <p:nvPr/>
          </p:nvSpPr>
          <p:spPr bwMode="auto">
            <a:xfrm>
              <a:off x="1895" y="2927"/>
              <a:ext cx="186" cy="198"/>
            </a:xfrm>
            <a:custGeom>
              <a:avLst/>
              <a:gdLst>
                <a:gd name="T0" fmla="*/ 186 w 186"/>
                <a:gd name="T1" fmla="*/ 4 h 198"/>
                <a:gd name="T2" fmla="*/ 180 w 186"/>
                <a:gd name="T3" fmla="*/ 0 h 198"/>
                <a:gd name="T4" fmla="*/ 0 w 186"/>
                <a:gd name="T5" fmla="*/ 193 h 198"/>
                <a:gd name="T6" fmla="*/ 6 w 186"/>
                <a:gd name="T7" fmla="*/ 198 h 198"/>
                <a:gd name="T8" fmla="*/ 186 w 186"/>
                <a:gd name="T9" fmla="*/ 4 h 198"/>
                <a:gd name="T10" fmla="*/ 0 60000 65536"/>
                <a:gd name="T11" fmla="*/ 0 60000 65536"/>
                <a:gd name="T12" fmla="*/ 0 60000 65536"/>
                <a:gd name="T13" fmla="*/ 0 60000 65536"/>
                <a:gd name="T14" fmla="*/ 0 60000 65536"/>
                <a:gd name="T15" fmla="*/ 0 w 186"/>
                <a:gd name="T16" fmla="*/ 0 h 198"/>
                <a:gd name="T17" fmla="*/ 186 w 186"/>
                <a:gd name="T18" fmla="*/ 198 h 198"/>
              </a:gdLst>
              <a:ahLst/>
              <a:cxnLst>
                <a:cxn ang="T10">
                  <a:pos x="T0" y="T1"/>
                </a:cxn>
                <a:cxn ang="T11">
                  <a:pos x="T2" y="T3"/>
                </a:cxn>
                <a:cxn ang="T12">
                  <a:pos x="T4" y="T5"/>
                </a:cxn>
                <a:cxn ang="T13">
                  <a:pos x="T6" y="T7"/>
                </a:cxn>
                <a:cxn ang="T14">
                  <a:pos x="T8" y="T9"/>
                </a:cxn>
              </a:cxnLst>
              <a:rect l="T15" t="T16" r="T17" b="T18"/>
              <a:pathLst>
                <a:path w="186" h="198">
                  <a:moveTo>
                    <a:pt x="186" y="4"/>
                  </a:moveTo>
                  <a:lnTo>
                    <a:pt x="180" y="0"/>
                  </a:lnTo>
                  <a:lnTo>
                    <a:pt x="0" y="193"/>
                  </a:lnTo>
                  <a:lnTo>
                    <a:pt x="6" y="198"/>
                  </a:lnTo>
                  <a:lnTo>
                    <a:pt x="186" y="4"/>
                  </a:lnTo>
                  <a:close/>
                </a:path>
              </a:pathLst>
            </a:custGeom>
            <a:solidFill>
              <a:srgbClr val="C195DB"/>
            </a:solidFill>
            <a:ln w="9525">
              <a:noFill/>
              <a:round/>
              <a:headEnd/>
              <a:tailEnd/>
            </a:ln>
          </p:spPr>
          <p:txBody>
            <a:bodyPr/>
            <a:lstStyle/>
            <a:p>
              <a:endParaRPr lang="ru-RU"/>
            </a:p>
          </p:txBody>
        </p:sp>
        <p:sp>
          <p:nvSpPr>
            <p:cNvPr id="23530" name="Freeform 2403"/>
            <p:cNvSpPr>
              <a:spLocks/>
            </p:cNvSpPr>
            <p:nvPr/>
          </p:nvSpPr>
          <p:spPr bwMode="auto">
            <a:xfrm>
              <a:off x="2077" y="2927"/>
              <a:ext cx="8" cy="5"/>
            </a:xfrm>
            <a:custGeom>
              <a:avLst/>
              <a:gdLst>
                <a:gd name="T0" fmla="*/ 5 w 8"/>
                <a:gd name="T1" fmla="*/ 0 h 5"/>
                <a:gd name="T2" fmla="*/ 8 w 8"/>
                <a:gd name="T3" fmla="*/ 1 h 5"/>
                <a:gd name="T4" fmla="*/ 5 w 8"/>
                <a:gd name="T5" fmla="*/ 5 h 5"/>
                <a:gd name="T6" fmla="*/ 0 w 8"/>
                <a:gd name="T7" fmla="*/ 0 h 5"/>
                <a:gd name="T8" fmla="*/ 0 w 8"/>
                <a:gd name="T9" fmla="*/ 5 h 5"/>
                <a:gd name="T10" fmla="*/ 5 w 8"/>
                <a:gd name="T11" fmla="*/ 0 h 5"/>
                <a:gd name="T12" fmla="*/ 0 60000 65536"/>
                <a:gd name="T13" fmla="*/ 0 60000 65536"/>
                <a:gd name="T14" fmla="*/ 0 60000 65536"/>
                <a:gd name="T15" fmla="*/ 0 60000 65536"/>
                <a:gd name="T16" fmla="*/ 0 60000 65536"/>
                <a:gd name="T17" fmla="*/ 0 60000 65536"/>
                <a:gd name="T18" fmla="*/ 0 w 8"/>
                <a:gd name="T19" fmla="*/ 0 h 5"/>
                <a:gd name="T20" fmla="*/ 8 w 8"/>
                <a:gd name="T21" fmla="*/ 5 h 5"/>
              </a:gdLst>
              <a:ahLst/>
              <a:cxnLst>
                <a:cxn ang="T12">
                  <a:pos x="T0" y="T1"/>
                </a:cxn>
                <a:cxn ang="T13">
                  <a:pos x="T2" y="T3"/>
                </a:cxn>
                <a:cxn ang="T14">
                  <a:pos x="T4" y="T5"/>
                </a:cxn>
                <a:cxn ang="T15">
                  <a:pos x="T6" y="T7"/>
                </a:cxn>
                <a:cxn ang="T16">
                  <a:pos x="T8" y="T9"/>
                </a:cxn>
                <a:cxn ang="T17">
                  <a:pos x="T10" y="T11"/>
                </a:cxn>
              </a:cxnLst>
              <a:rect l="T18" t="T19" r="T20" b="T21"/>
              <a:pathLst>
                <a:path w="8" h="5">
                  <a:moveTo>
                    <a:pt x="5" y="0"/>
                  </a:moveTo>
                  <a:lnTo>
                    <a:pt x="8" y="1"/>
                  </a:lnTo>
                  <a:lnTo>
                    <a:pt x="5" y="5"/>
                  </a:lnTo>
                  <a:lnTo>
                    <a:pt x="0" y="0"/>
                  </a:lnTo>
                  <a:lnTo>
                    <a:pt x="0" y="5"/>
                  </a:lnTo>
                  <a:lnTo>
                    <a:pt x="5" y="0"/>
                  </a:lnTo>
                  <a:close/>
                </a:path>
              </a:pathLst>
            </a:custGeom>
            <a:solidFill>
              <a:srgbClr val="C195DB"/>
            </a:solidFill>
            <a:ln w="9525">
              <a:noFill/>
              <a:round/>
              <a:headEnd/>
              <a:tailEnd/>
            </a:ln>
          </p:spPr>
          <p:txBody>
            <a:bodyPr/>
            <a:lstStyle/>
            <a:p>
              <a:endParaRPr lang="ru-RU"/>
            </a:p>
          </p:txBody>
        </p:sp>
        <p:sp>
          <p:nvSpPr>
            <p:cNvPr id="23531" name="Freeform 2404"/>
            <p:cNvSpPr>
              <a:spLocks/>
            </p:cNvSpPr>
            <p:nvPr/>
          </p:nvSpPr>
          <p:spPr bwMode="auto">
            <a:xfrm>
              <a:off x="1828" y="3120"/>
              <a:ext cx="72" cy="24"/>
            </a:xfrm>
            <a:custGeom>
              <a:avLst/>
              <a:gdLst>
                <a:gd name="T0" fmla="*/ 72 w 72"/>
                <a:gd name="T1" fmla="*/ 8 h 24"/>
                <a:gd name="T2" fmla="*/ 71 w 72"/>
                <a:gd name="T3" fmla="*/ 0 h 24"/>
                <a:gd name="T4" fmla="*/ 0 w 72"/>
                <a:gd name="T5" fmla="*/ 17 h 24"/>
                <a:gd name="T6" fmla="*/ 1 w 72"/>
                <a:gd name="T7" fmla="*/ 24 h 24"/>
                <a:gd name="T8" fmla="*/ 72 w 72"/>
                <a:gd name="T9" fmla="*/ 8 h 24"/>
                <a:gd name="T10" fmla="*/ 0 60000 65536"/>
                <a:gd name="T11" fmla="*/ 0 60000 65536"/>
                <a:gd name="T12" fmla="*/ 0 60000 65536"/>
                <a:gd name="T13" fmla="*/ 0 60000 65536"/>
                <a:gd name="T14" fmla="*/ 0 60000 65536"/>
                <a:gd name="T15" fmla="*/ 0 w 72"/>
                <a:gd name="T16" fmla="*/ 0 h 24"/>
                <a:gd name="T17" fmla="*/ 72 w 72"/>
                <a:gd name="T18" fmla="*/ 24 h 24"/>
              </a:gdLst>
              <a:ahLst/>
              <a:cxnLst>
                <a:cxn ang="T10">
                  <a:pos x="T0" y="T1"/>
                </a:cxn>
                <a:cxn ang="T11">
                  <a:pos x="T2" y="T3"/>
                </a:cxn>
                <a:cxn ang="T12">
                  <a:pos x="T4" y="T5"/>
                </a:cxn>
                <a:cxn ang="T13">
                  <a:pos x="T6" y="T7"/>
                </a:cxn>
                <a:cxn ang="T14">
                  <a:pos x="T8" y="T9"/>
                </a:cxn>
              </a:cxnLst>
              <a:rect l="T15" t="T16" r="T17" b="T18"/>
              <a:pathLst>
                <a:path w="72" h="24">
                  <a:moveTo>
                    <a:pt x="72" y="8"/>
                  </a:moveTo>
                  <a:lnTo>
                    <a:pt x="71" y="0"/>
                  </a:lnTo>
                  <a:lnTo>
                    <a:pt x="0" y="17"/>
                  </a:lnTo>
                  <a:lnTo>
                    <a:pt x="1" y="24"/>
                  </a:lnTo>
                  <a:lnTo>
                    <a:pt x="72" y="8"/>
                  </a:lnTo>
                  <a:close/>
                </a:path>
              </a:pathLst>
            </a:custGeom>
            <a:solidFill>
              <a:srgbClr val="C195DB"/>
            </a:solidFill>
            <a:ln w="9525">
              <a:noFill/>
              <a:round/>
              <a:headEnd/>
              <a:tailEnd/>
            </a:ln>
          </p:spPr>
          <p:txBody>
            <a:bodyPr/>
            <a:lstStyle/>
            <a:p>
              <a:endParaRPr lang="ru-RU"/>
            </a:p>
          </p:txBody>
        </p:sp>
        <p:sp>
          <p:nvSpPr>
            <p:cNvPr id="23532" name="Freeform 2405"/>
            <p:cNvSpPr>
              <a:spLocks/>
            </p:cNvSpPr>
            <p:nvPr/>
          </p:nvSpPr>
          <p:spPr bwMode="auto">
            <a:xfrm>
              <a:off x="1897" y="3120"/>
              <a:ext cx="5" cy="7"/>
            </a:xfrm>
            <a:custGeom>
              <a:avLst/>
              <a:gdLst>
                <a:gd name="T0" fmla="*/ 5 w 5"/>
                <a:gd name="T1" fmla="*/ 5 h 7"/>
                <a:gd name="T2" fmla="*/ 4 w 5"/>
                <a:gd name="T3" fmla="*/ 7 h 7"/>
                <a:gd name="T4" fmla="*/ 2 w 5"/>
                <a:gd name="T5" fmla="*/ 7 h 7"/>
                <a:gd name="T6" fmla="*/ 1 w 5"/>
                <a:gd name="T7" fmla="*/ 0 h 7"/>
                <a:gd name="T8" fmla="*/ 0 w 5"/>
                <a:gd name="T9" fmla="*/ 1 h 7"/>
                <a:gd name="T10" fmla="*/ 5 w 5"/>
                <a:gd name="T11" fmla="*/ 5 h 7"/>
                <a:gd name="T12" fmla="*/ 0 60000 65536"/>
                <a:gd name="T13" fmla="*/ 0 60000 65536"/>
                <a:gd name="T14" fmla="*/ 0 60000 65536"/>
                <a:gd name="T15" fmla="*/ 0 60000 65536"/>
                <a:gd name="T16" fmla="*/ 0 60000 65536"/>
                <a:gd name="T17" fmla="*/ 0 60000 65536"/>
                <a:gd name="T18" fmla="*/ 0 w 5"/>
                <a:gd name="T19" fmla="*/ 0 h 7"/>
                <a:gd name="T20" fmla="*/ 5 w 5"/>
                <a:gd name="T21" fmla="*/ 7 h 7"/>
              </a:gdLst>
              <a:ahLst/>
              <a:cxnLst>
                <a:cxn ang="T12">
                  <a:pos x="T0" y="T1"/>
                </a:cxn>
                <a:cxn ang="T13">
                  <a:pos x="T2" y="T3"/>
                </a:cxn>
                <a:cxn ang="T14">
                  <a:pos x="T4" y="T5"/>
                </a:cxn>
                <a:cxn ang="T15">
                  <a:pos x="T6" y="T7"/>
                </a:cxn>
                <a:cxn ang="T16">
                  <a:pos x="T8" y="T9"/>
                </a:cxn>
                <a:cxn ang="T17">
                  <a:pos x="T10" y="T11"/>
                </a:cxn>
              </a:cxnLst>
              <a:rect l="T18" t="T19" r="T20" b="T21"/>
              <a:pathLst>
                <a:path w="5" h="7">
                  <a:moveTo>
                    <a:pt x="5" y="5"/>
                  </a:moveTo>
                  <a:lnTo>
                    <a:pt x="4" y="7"/>
                  </a:lnTo>
                  <a:lnTo>
                    <a:pt x="2" y="7"/>
                  </a:lnTo>
                  <a:lnTo>
                    <a:pt x="1" y="0"/>
                  </a:lnTo>
                  <a:lnTo>
                    <a:pt x="0" y="1"/>
                  </a:lnTo>
                  <a:lnTo>
                    <a:pt x="5" y="5"/>
                  </a:lnTo>
                  <a:close/>
                </a:path>
              </a:pathLst>
            </a:custGeom>
            <a:solidFill>
              <a:srgbClr val="C195DB"/>
            </a:solidFill>
            <a:ln w="9525">
              <a:noFill/>
              <a:round/>
              <a:headEnd/>
              <a:tailEnd/>
            </a:ln>
          </p:spPr>
          <p:txBody>
            <a:bodyPr/>
            <a:lstStyle/>
            <a:p>
              <a:endParaRPr lang="ru-RU"/>
            </a:p>
          </p:txBody>
        </p:sp>
        <p:sp>
          <p:nvSpPr>
            <p:cNvPr id="23533" name="Freeform 2406"/>
            <p:cNvSpPr>
              <a:spLocks/>
            </p:cNvSpPr>
            <p:nvPr/>
          </p:nvSpPr>
          <p:spPr bwMode="auto">
            <a:xfrm>
              <a:off x="1823" y="3071"/>
              <a:ext cx="20" cy="71"/>
            </a:xfrm>
            <a:custGeom>
              <a:avLst/>
              <a:gdLst>
                <a:gd name="T0" fmla="*/ 0 w 20"/>
                <a:gd name="T1" fmla="*/ 71 h 71"/>
                <a:gd name="T2" fmla="*/ 7 w 20"/>
                <a:gd name="T3" fmla="*/ 71 h 71"/>
                <a:gd name="T4" fmla="*/ 20 w 20"/>
                <a:gd name="T5" fmla="*/ 0 h 71"/>
                <a:gd name="T6" fmla="*/ 14 w 20"/>
                <a:gd name="T7" fmla="*/ 0 h 71"/>
                <a:gd name="T8" fmla="*/ 0 w 20"/>
                <a:gd name="T9" fmla="*/ 71 h 71"/>
                <a:gd name="T10" fmla="*/ 0 60000 65536"/>
                <a:gd name="T11" fmla="*/ 0 60000 65536"/>
                <a:gd name="T12" fmla="*/ 0 60000 65536"/>
                <a:gd name="T13" fmla="*/ 0 60000 65536"/>
                <a:gd name="T14" fmla="*/ 0 60000 65536"/>
                <a:gd name="T15" fmla="*/ 0 w 20"/>
                <a:gd name="T16" fmla="*/ 0 h 71"/>
                <a:gd name="T17" fmla="*/ 20 w 20"/>
                <a:gd name="T18" fmla="*/ 71 h 71"/>
              </a:gdLst>
              <a:ahLst/>
              <a:cxnLst>
                <a:cxn ang="T10">
                  <a:pos x="T0" y="T1"/>
                </a:cxn>
                <a:cxn ang="T11">
                  <a:pos x="T2" y="T3"/>
                </a:cxn>
                <a:cxn ang="T12">
                  <a:pos x="T4" y="T5"/>
                </a:cxn>
                <a:cxn ang="T13">
                  <a:pos x="T6" y="T7"/>
                </a:cxn>
                <a:cxn ang="T14">
                  <a:pos x="T8" y="T9"/>
                </a:cxn>
              </a:cxnLst>
              <a:rect l="T15" t="T16" r="T17" b="T18"/>
              <a:pathLst>
                <a:path w="20" h="71">
                  <a:moveTo>
                    <a:pt x="0" y="71"/>
                  </a:moveTo>
                  <a:lnTo>
                    <a:pt x="7" y="71"/>
                  </a:lnTo>
                  <a:lnTo>
                    <a:pt x="20" y="0"/>
                  </a:lnTo>
                  <a:lnTo>
                    <a:pt x="14" y="0"/>
                  </a:lnTo>
                  <a:lnTo>
                    <a:pt x="0" y="71"/>
                  </a:lnTo>
                  <a:close/>
                </a:path>
              </a:pathLst>
            </a:custGeom>
            <a:solidFill>
              <a:srgbClr val="C195DB"/>
            </a:solidFill>
            <a:ln w="9525">
              <a:noFill/>
              <a:round/>
              <a:headEnd/>
              <a:tailEnd/>
            </a:ln>
          </p:spPr>
          <p:txBody>
            <a:bodyPr/>
            <a:lstStyle/>
            <a:p>
              <a:endParaRPr lang="ru-RU"/>
            </a:p>
          </p:txBody>
        </p:sp>
        <p:sp>
          <p:nvSpPr>
            <p:cNvPr id="23534" name="Freeform 2407"/>
            <p:cNvSpPr>
              <a:spLocks/>
            </p:cNvSpPr>
            <p:nvPr/>
          </p:nvSpPr>
          <p:spPr bwMode="auto">
            <a:xfrm>
              <a:off x="1823" y="3137"/>
              <a:ext cx="9" cy="8"/>
            </a:xfrm>
            <a:custGeom>
              <a:avLst/>
              <a:gdLst>
                <a:gd name="T0" fmla="*/ 5 w 9"/>
                <a:gd name="T1" fmla="*/ 7 h 8"/>
                <a:gd name="T2" fmla="*/ 0 w 9"/>
                <a:gd name="T3" fmla="*/ 8 h 8"/>
                <a:gd name="T4" fmla="*/ 2 w 9"/>
                <a:gd name="T5" fmla="*/ 4 h 8"/>
                <a:gd name="T6" fmla="*/ 9 w 9"/>
                <a:gd name="T7" fmla="*/ 4 h 8"/>
                <a:gd name="T8" fmla="*/ 4 w 9"/>
                <a:gd name="T9" fmla="*/ 0 h 8"/>
                <a:gd name="T10" fmla="*/ 5 w 9"/>
                <a:gd name="T11" fmla="*/ 7 h 8"/>
                <a:gd name="T12" fmla="*/ 0 60000 65536"/>
                <a:gd name="T13" fmla="*/ 0 60000 65536"/>
                <a:gd name="T14" fmla="*/ 0 60000 65536"/>
                <a:gd name="T15" fmla="*/ 0 60000 65536"/>
                <a:gd name="T16" fmla="*/ 0 60000 65536"/>
                <a:gd name="T17" fmla="*/ 0 60000 65536"/>
                <a:gd name="T18" fmla="*/ 0 w 9"/>
                <a:gd name="T19" fmla="*/ 0 h 8"/>
                <a:gd name="T20" fmla="*/ 9 w 9"/>
                <a:gd name="T21" fmla="*/ 8 h 8"/>
              </a:gdLst>
              <a:ahLst/>
              <a:cxnLst>
                <a:cxn ang="T12">
                  <a:pos x="T0" y="T1"/>
                </a:cxn>
                <a:cxn ang="T13">
                  <a:pos x="T2" y="T3"/>
                </a:cxn>
                <a:cxn ang="T14">
                  <a:pos x="T4" y="T5"/>
                </a:cxn>
                <a:cxn ang="T15">
                  <a:pos x="T6" y="T7"/>
                </a:cxn>
                <a:cxn ang="T16">
                  <a:pos x="T8" y="T9"/>
                </a:cxn>
                <a:cxn ang="T17">
                  <a:pos x="T10" y="T11"/>
                </a:cxn>
              </a:cxnLst>
              <a:rect l="T18" t="T19" r="T20" b="T21"/>
              <a:pathLst>
                <a:path w="9" h="8">
                  <a:moveTo>
                    <a:pt x="5" y="7"/>
                  </a:moveTo>
                  <a:lnTo>
                    <a:pt x="0" y="8"/>
                  </a:lnTo>
                  <a:lnTo>
                    <a:pt x="2" y="4"/>
                  </a:lnTo>
                  <a:lnTo>
                    <a:pt x="9" y="4"/>
                  </a:lnTo>
                  <a:lnTo>
                    <a:pt x="4" y="0"/>
                  </a:lnTo>
                  <a:lnTo>
                    <a:pt x="5" y="7"/>
                  </a:lnTo>
                  <a:close/>
                </a:path>
              </a:pathLst>
            </a:custGeom>
            <a:solidFill>
              <a:srgbClr val="C195DB"/>
            </a:solidFill>
            <a:ln w="9525">
              <a:noFill/>
              <a:round/>
              <a:headEnd/>
              <a:tailEnd/>
            </a:ln>
          </p:spPr>
          <p:txBody>
            <a:bodyPr/>
            <a:lstStyle/>
            <a:p>
              <a:endParaRPr lang="ru-RU"/>
            </a:p>
          </p:txBody>
        </p:sp>
        <p:sp>
          <p:nvSpPr>
            <p:cNvPr id="23535" name="Freeform 2408"/>
            <p:cNvSpPr>
              <a:spLocks/>
            </p:cNvSpPr>
            <p:nvPr/>
          </p:nvSpPr>
          <p:spPr bwMode="auto">
            <a:xfrm>
              <a:off x="1840" y="2907"/>
              <a:ext cx="218" cy="166"/>
            </a:xfrm>
            <a:custGeom>
              <a:avLst/>
              <a:gdLst>
                <a:gd name="T0" fmla="*/ 0 w 218"/>
                <a:gd name="T1" fmla="*/ 161 h 166"/>
                <a:gd name="T2" fmla="*/ 6 w 218"/>
                <a:gd name="T3" fmla="*/ 166 h 166"/>
                <a:gd name="T4" fmla="*/ 218 w 218"/>
                <a:gd name="T5" fmla="*/ 4 h 166"/>
                <a:gd name="T6" fmla="*/ 211 w 218"/>
                <a:gd name="T7" fmla="*/ 0 h 166"/>
                <a:gd name="T8" fmla="*/ 0 w 218"/>
                <a:gd name="T9" fmla="*/ 161 h 166"/>
                <a:gd name="T10" fmla="*/ 0 60000 65536"/>
                <a:gd name="T11" fmla="*/ 0 60000 65536"/>
                <a:gd name="T12" fmla="*/ 0 60000 65536"/>
                <a:gd name="T13" fmla="*/ 0 60000 65536"/>
                <a:gd name="T14" fmla="*/ 0 60000 65536"/>
                <a:gd name="T15" fmla="*/ 0 w 218"/>
                <a:gd name="T16" fmla="*/ 0 h 166"/>
                <a:gd name="T17" fmla="*/ 218 w 218"/>
                <a:gd name="T18" fmla="*/ 166 h 166"/>
              </a:gdLst>
              <a:ahLst/>
              <a:cxnLst>
                <a:cxn ang="T10">
                  <a:pos x="T0" y="T1"/>
                </a:cxn>
                <a:cxn ang="T11">
                  <a:pos x="T2" y="T3"/>
                </a:cxn>
                <a:cxn ang="T12">
                  <a:pos x="T4" y="T5"/>
                </a:cxn>
                <a:cxn ang="T13">
                  <a:pos x="T6" y="T7"/>
                </a:cxn>
                <a:cxn ang="T14">
                  <a:pos x="T8" y="T9"/>
                </a:cxn>
              </a:cxnLst>
              <a:rect l="T15" t="T16" r="T17" b="T18"/>
              <a:pathLst>
                <a:path w="218" h="166">
                  <a:moveTo>
                    <a:pt x="0" y="161"/>
                  </a:moveTo>
                  <a:lnTo>
                    <a:pt x="6" y="166"/>
                  </a:lnTo>
                  <a:lnTo>
                    <a:pt x="218" y="4"/>
                  </a:lnTo>
                  <a:lnTo>
                    <a:pt x="211" y="0"/>
                  </a:lnTo>
                  <a:lnTo>
                    <a:pt x="0" y="161"/>
                  </a:lnTo>
                  <a:close/>
                </a:path>
              </a:pathLst>
            </a:custGeom>
            <a:solidFill>
              <a:srgbClr val="C195DB"/>
            </a:solidFill>
            <a:ln w="9525">
              <a:noFill/>
              <a:round/>
              <a:headEnd/>
              <a:tailEnd/>
            </a:ln>
          </p:spPr>
          <p:txBody>
            <a:bodyPr/>
            <a:lstStyle/>
            <a:p>
              <a:endParaRPr lang="ru-RU"/>
            </a:p>
          </p:txBody>
        </p:sp>
        <p:sp>
          <p:nvSpPr>
            <p:cNvPr id="23536" name="Freeform 2409"/>
            <p:cNvSpPr>
              <a:spLocks/>
            </p:cNvSpPr>
            <p:nvPr/>
          </p:nvSpPr>
          <p:spPr bwMode="auto">
            <a:xfrm>
              <a:off x="1838" y="3067"/>
              <a:ext cx="5" cy="6"/>
            </a:xfrm>
            <a:custGeom>
              <a:avLst/>
              <a:gdLst>
                <a:gd name="T0" fmla="*/ 0 w 5"/>
                <a:gd name="T1" fmla="*/ 4 h 6"/>
                <a:gd name="T2" fmla="*/ 0 w 5"/>
                <a:gd name="T3" fmla="*/ 0 h 6"/>
                <a:gd name="T4" fmla="*/ 5 w 5"/>
                <a:gd name="T5" fmla="*/ 6 h 6"/>
                <a:gd name="T6" fmla="*/ 5 w 5"/>
                <a:gd name="T7" fmla="*/ 4 h 6"/>
                <a:gd name="T8" fmla="*/ 0 w 5"/>
                <a:gd name="T9" fmla="*/ 4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4"/>
                  </a:moveTo>
                  <a:lnTo>
                    <a:pt x="0" y="0"/>
                  </a:lnTo>
                  <a:lnTo>
                    <a:pt x="5" y="6"/>
                  </a:lnTo>
                  <a:lnTo>
                    <a:pt x="5" y="4"/>
                  </a:lnTo>
                  <a:lnTo>
                    <a:pt x="0" y="4"/>
                  </a:lnTo>
                  <a:close/>
                </a:path>
              </a:pathLst>
            </a:custGeom>
            <a:solidFill>
              <a:srgbClr val="C195DB"/>
            </a:solidFill>
            <a:ln w="9525">
              <a:noFill/>
              <a:round/>
              <a:headEnd/>
              <a:tailEnd/>
            </a:ln>
          </p:spPr>
          <p:txBody>
            <a:bodyPr/>
            <a:lstStyle/>
            <a:p>
              <a:endParaRPr lang="ru-RU"/>
            </a:p>
          </p:txBody>
        </p:sp>
        <p:sp>
          <p:nvSpPr>
            <p:cNvPr id="23537" name="Freeform 2410"/>
            <p:cNvSpPr>
              <a:spLocks/>
            </p:cNvSpPr>
            <p:nvPr/>
          </p:nvSpPr>
          <p:spPr bwMode="auto">
            <a:xfrm>
              <a:off x="2049" y="2904"/>
              <a:ext cx="7" cy="8"/>
            </a:xfrm>
            <a:custGeom>
              <a:avLst/>
              <a:gdLst>
                <a:gd name="T0" fmla="*/ 0 w 7"/>
                <a:gd name="T1" fmla="*/ 4 h 8"/>
                <a:gd name="T2" fmla="*/ 3 w 7"/>
                <a:gd name="T3" fmla="*/ 0 h 8"/>
                <a:gd name="T4" fmla="*/ 7 w 7"/>
                <a:gd name="T5" fmla="*/ 4 h 8"/>
                <a:gd name="T6" fmla="*/ 0 w 7"/>
                <a:gd name="T7" fmla="*/ 8 h 8"/>
                <a:gd name="T8" fmla="*/ 7 w 7"/>
                <a:gd name="T9" fmla="*/ 8 h 8"/>
                <a:gd name="T10" fmla="*/ 0 w 7"/>
                <a:gd name="T11" fmla="*/ 4 h 8"/>
                <a:gd name="T12" fmla="*/ 0 60000 65536"/>
                <a:gd name="T13" fmla="*/ 0 60000 65536"/>
                <a:gd name="T14" fmla="*/ 0 60000 65536"/>
                <a:gd name="T15" fmla="*/ 0 60000 65536"/>
                <a:gd name="T16" fmla="*/ 0 60000 65536"/>
                <a:gd name="T17" fmla="*/ 0 60000 65536"/>
                <a:gd name="T18" fmla="*/ 0 w 7"/>
                <a:gd name="T19" fmla="*/ 0 h 8"/>
                <a:gd name="T20" fmla="*/ 7 w 7"/>
                <a:gd name="T21" fmla="*/ 8 h 8"/>
              </a:gdLst>
              <a:ahLst/>
              <a:cxnLst>
                <a:cxn ang="T12">
                  <a:pos x="T0" y="T1"/>
                </a:cxn>
                <a:cxn ang="T13">
                  <a:pos x="T2" y="T3"/>
                </a:cxn>
                <a:cxn ang="T14">
                  <a:pos x="T4" y="T5"/>
                </a:cxn>
                <a:cxn ang="T15">
                  <a:pos x="T6" y="T7"/>
                </a:cxn>
                <a:cxn ang="T16">
                  <a:pos x="T8" y="T9"/>
                </a:cxn>
                <a:cxn ang="T17">
                  <a:pos x="T10" y="T11"/>
                </a:cxn>
              </a:cxnLst>
              <a:rect l="T18" t="T19" r="T20" b="T21"/>
              <a:pathLst>
                <a:path w="7" h="8">
                  <a:moveTo>
                    <a:pt x="0" y="4"/>
                  </a:moveTo>
                  <a:lnTo>
                    <a:pt x="3" y="0"/>
                  </a:lnTo>
                  <a:lnTo>
                    <a:pt x="7" y="4"/>
                  </a:lnTo>
                  <a:lnTo>
                    <a:pt x="0" y="8"/>
                  </a:lnTo>
                  <a:lnTo>
                    <a:pt x="7" y="8"/>
                  </a:lnTo>
                  <a:lnTo>
                    <a:pt x="0" y="4"/>
                  </a:lnTo>
                  <a:close/>
                </a:path>
              </a:pathLst>
            </a:custGeom>
            <a:solidFill>
              <a:srgbClr val="C195DB"/>
            </a:solidFill>
            <a:ln w="9525">
              <a:noFill/>
              <a:round/>
              <a:headEnd/>
              <a:tailEnd/>
            </a:ln>
          </p:spPr>
          <p:txBody>
            <a:bodyPr/>
            <a:lstStyle/>
            <a:p>
              <a:endParaRPr lang="ru-RU"/>
            </a:p>
          </p:txBody>
        </p:sp>
        <p:sp>
          <p:nvSpPr>
            <p:cNvPr id="23538" name="Freeform 2411"/>
            <p:cNvSpPr>
              <a:spLocks/>
            </p:cNvSpPr>
            <p:nvPr/>
          </p:nvSpPr>
          <p:spPr bwMode="auto">
            <a:xfrm>
              <a:off x="1840" y="3068"/>
              <a:ext cx="63" cy="57"/>
            </a:xfrm>
            <a:custGeom>
              <a:avLst/>
              <a:gdLst>
                <a:gd name="T0" fmla="*/ 6 w 63"/>
                <a:gd name="T1" fmla="*/ 0 h 57"/>
                <a:gd name="T2" fmla="*/ 0 w 63"/>
                <a:gd name="T3" fmla="*/ 5 h 57"/>
                <a:gd name="T4" fmla="*/ 57 w 63"/>
                <a:gd name="T5" fmla="*/ 57 h 57"/>
                <a:gd name="T6" fmla="*/ 63 w 63"/>
                <a:gd name="T7" fmla="*/ 52 h 57"/>
                <a:gd name="T8" fmla="*/ 6 w 63"/>
                <a:gd name="T9" fmla="*/ 0 h 57"/>
                <a:gd name="T10" fmla="*/ 0 60000 65536"/>
                <a:gd name="T11" fmla="*/ 0 60000 65536"/>
                <a:gd name="T12" fmla="*/ 0 60000 65536"/>
                <a:gd name="T13" fmla="*/ 0 60000 65536"/>
                <a:gd name="T14" fmla="*/ 0 60000 65536"/>
                <a:gd name="T15" fmla="*/ 0 w 63"/>
                <a:gd name="T16" fmla="*/ 0 h 57"/>
                <a:gd name="T17" fmla="*/ 63 w 63"/>
                <a:gd name="T18" fmla="*/ 57 h 57"/>
              </a:gdLst>
              <a:ahLst/>
              <a:cxnLst>
                <a:cxn ang="T10">
                  <a:pos x="T0" y="T1"/>
                </a:cxn>
                <a:cxn ang="T11">
                  <a:pos x="T2" y="T3"/>
                </a:cxn>
                <a:cxn ang="T12">
                  <a:pos x="T4" y="T5"/>
                </a:cxn>
                <a:cxn ang="T13">
                  <a:pos x="T6" y="T7"/>
                </a:cxn>
                <a:cxn ang="T14">
                  <a:pos x="T8" y="T9"/>
                </a:cxn>
              </a:cxnLst>
              <a:rect l="T15" t="T16" r="T17" b="T18"/>
              <a:pathLst>
                <a:path w="63" h="57">
                  <a:moveTo>
                    <a:pt x="6" y="0"/>
                  </a:moveTo>
                  <a:lnTo>
                    <a:pt x="0" y="5"/>
                  </a:lnTo>
                  <a:lnTo>
                    <a:pt x="57" y="57"/>
                  </a:lnTo>
                  <a:lnTo>
                    <a:pt x="63" y="52"/>
                  </a:lnTo>
                  <a:lnTo>
                    <a:pt x="6" y="0"/>
                  </a:lnTo>
                  <a:close/>
                </a:path>
              </a:pathLst>
            </a:custGeom>
            <a:solidFill>
              <a:srgbClr val="C195DB"/>
            </a:solidFill>
            <a:ln w="9525">
              <a:noFill/>
              <a:round/>
              <a:headEnd/>
              <a:tailEnd/>
            </a:ln>
          </p:spPr>
          <p:txBody>
            <a:bodyPr/>
            <a:lstStyle/>
            <a:p>
              <a:endParaRPr lang="ru-RU"/>
            </a:p>
          </p:txBody>
        </p:sp>
        <p:sp>
          <p:nvSpPr>
            <p:cNvPr id="23539" name="Line 2412"/>
            <p:cNvSpPr>
              <a:spLocks noChangeShapeType="1"/>
            </p:cNvSpPr>
            <p:nvPr/>
          </p:nvSpPr>
          <p:spPr bwMode="auto">
            <a:xfrm>
              <a:off x="1855" y="3117"/>
              <a:ext cx="38" cy="6"/>
            </a:xfrm>
            <a:prstGeom prst="line">
              <a:avLst/>
            </a:prstGeom>
            <a:noFill/>
            <a:ln w="6350" cap="rnd">
              <a:solidFill>
                <a:srgbClr val="C195DB"/>
              </a:solidFill>
              <a:round/>
              <a:headEnd/>
              <a:tailEnd/>
            </a:ln>
          </p:spPr>
          <p:txBody>
            <a:bodyPr/>
            <a:lstStyle/>
            <a:p>
              <a:endParaRPr lang="ru-RU"/>
            </a:p>
          </p:txBody>
        </p:sp>
        <p:sp>
          <p:nvSpPr>
            <p:cNvPr id="23540" name="Line 2413"/>
            <p:cNvSpPr>
              <a:spLocks noChangeShapeType="1"/>
            </p:cNvSpPr>
            <p:nvPr/>
          </p:nvSpPr>
          <p:spPr bwMode="auto">
            <a:xfrm flipH="1" flipV="1">
              <a:off x="1843" y="3074"/>
              <a:ext cx="12" cy="43"/>
            </a:xfrm>
            <a:prstGeom prst="line">
              <a:avLst/>
            </a:prstGeom>
            <a:noFill/>
            <a:ln w="6350" cap="rnd">
              <a:solidFill>
                <a:srgbClr val="C195DB"/>
              </a:solidFill>
              <a:round/>
              <a:headEnd/>
              <a:tailEnd/>
            </a:ln>
          </p:spPr>
          <p:txBody>
            <a:bodyPr/>
            <a:lstStyle/>
            <a:p>
              <a:endParaRPr lang="ru-RU"/>
            </a:p>
          </p:txBody>
        </p:sp>
        <p:sp>
          <p:nvSpPr>
            <p:cNvPr id="23541" name="Line 2414"/>
            <p:cNvSpPr>
              <a:spLocks noChangeShapeType="1"/>
            </p:cNvSpPr>
            <p:nvPr/>
          </p:nvSpPr>
          <p:spPr bwMode="auto">
            <a:xfrm flipH="1">
              <a:off x="1828" y="3117"/>
              <a:ext cx="25" cy="23"/>
            </a:xfrm>
            <a:prstGeom prst="line">
              <a:avLst/>
            </a:prstGeom>
            <a:noFill/>
            <a:ln w="6350" cap="rnd">
              <a:solidFill>
                <a:srgbClr val="C195DB"/>
              </a:solidFill>
              <a:round/>
              <a:headEnd/>
              <a:tailEnd/>
            </a:ln>
          </p:spPr>
          <p:txBody>
            <a:bodyPr/>
            <a:lstStyle/>
            <a:p>
              <a:endParaRPr lang="ru-RU"/>
            </a:p>
          </p:txBody>
        </p:sp>
        <p:sp>
          <p:nvSpPr>
            <p:cNvPr id="23542" name="Freeform 2415"/>
            <p:cNvSpPr>
              <a:spLocks/>
            </p:cNvSpPr>
            <p:nvPr/>
          </p:nvSpPr>
          <p:spPr bwMode="auto">
            <a:xfrm>
              <a:off x="1686" y="2665"/>
              <a:ext cx="309" cy="168"/>
            </a:xfrm>
            <a:custGeom>
              <a:avLst/>
              <a:gdLst>
                <a:gd name="T0" fmla="*/ 287 w 309"/>
                <a:gd name="T1" fmla="*/ 0 h 168"/>
                <a:gd name="T2" fmla="*/ 309 w 309"/>
                <a:gd name="T3" fmla="*/ 22 h 168"/>
                <a:gd name="T4" fmla="*/ 76 w 309"/>
                <a:gd name="T5" fmla="*/ 166 h 168"/>
                <a:gd name="T6" fmla="*/ 0 w 309"/>
                <a:gd name="T7" fmla="*/ 168 h 168"/>
                <a:gd name="T8" fmla="*/ 30 w 309"/>
                <a:gd name="T9" fmla="*/ 110 h 168"/>
                <a:gd name="T10" fmla="*/ 287 w 309"/>
                <a:gd name="T11" fmla="*/ 0 h 168"/>
                <a:gd name="T12" fmla="*/ 0 60000 65536"/>
                <a:gd name="T13" fmla="*/ 0 60000 65536"/>
                <a:gd name="T14" fmla="*/ 0 60000 65536"/>
                <a:gd name="T15" fmla="*/ 0 60000 65536"/>
                <a:gd name="T16" fmla="*/ 0 60000 65536"/>
                <a:gd name="T17" fmla="*/ 0 60000 65536"/>
                <a:gd name="T18" fmla="*/ 0 w 309"/>
                <a:gd name="T19" fmla="*/ 0 h 168"/>
                <a:gd name="T20" fmla="*/ 309 w 309"/>
                <a:gd name="T21" fmla="*/ 168 h 168"/>
              </a:gdLst>
              <a:ahLst/>
              <a:cxnLst>
                <a:cxn ang="T12">
                  <a:pos x="T0" y="T1"/>
                </a:cxn>
                <a:cxn ang="T13">
                  <a:pos x="T2" y="T3"/>
                </a:cxn>
                <a:cxn ang="T14">
                  <a:pos x="T4" y="T5"/>
                </a:cxn>
                <a:cxn ang="T15">
                  <a:pos x="T6" y="T7"/>
                </a:cxn>
                <a:cxn ang="T16">
                  <a:pos x="T8" y="T9"/>
                </a:cxn>
                <a:cxn ang="T17">
                  <a:pos x="T10" y="T11"/>
                </a:cxn>
              </a:cxnLst>
              <a:rect l="T18" t="T19" r="T20" b="T21"/>
              <a:pathLst>
                <a:path w="309" h="168">
                  <a:moveTo>
                    <a:pt x="287" y="0"/>
                  </a:moveTo>
                  <a:lnTo>
                    <a:pt x="309" y="22"/>
                  </a:lnTo>
                  <a:lnTo>
                    <a:pt x="76" y="166"/>
                  </a:lnTo>
                  <a:lnTo>
                    <a:pt x="0" y="168"/>
                  </a:lnTo>
                  <a:lnTo>
                    <a:pt x="30" y="110"/>
                  </a:lnTo>
                  <a:lnTo>
                    <a:pt x="287" y="0"/>
                  </a:lnTo>
                  <a:close/>
                </a:path>
              </a:pathLst>
            </a:custGeom>
            <a:solidFill>
              <a:srgbClr val="844CD6"/>
            </a:solidFill>
            <a:ln w="9525">
              <a:noFill/>
              <a:round/>
              <a:headEnd/>
              <a:tailEnd/>
            </a:ln>
          </p:spPr>
          <p:txBody>
            <a:bodyPr/>
            <a:lstStyle/>
            <a:p>
              <a:endParaRPr lang="ru-RU"/>
            </a:p>
          </p:txBody>
        </p:sp>
        <p:sp>
          <p:nvSpPr>
            <p:cNvPr id="23543" name="Freeform 2416"/>
            <p:cNvSpPr>
              <a:spLocks/>
            </p:cNvSpPr>
            <p:nvPr/>
          </p:nvSpPr>
          <p:spPr bwMode="auto">
            <a:xfrm>
              <a:off x="1971" y="2662"/>
              <a:ext cx="30" cy="25"/>
            </a:xfrm>
            <a:custGeom>
              <a:avLst/>
              <a:gdLst>
                <a:gd name="T0" fmla="*/ 7 w 30"/>
                <a:gd name="T1" fmla="*/ 0 h 25"/>
                <a:gd name="T2" fmla="*/ 0 w 30"/>
                <a:gd name="T3" fmla="*/ 5 h 25"/>
                <a:gd name="T4" fmla="*/ 24 w 30"/>
                <a:gd name="T5" fmla="*/ 25 h 25"/>
                <a:gd name="T6" fmla="*/ 30 w 30"/>
                <a:gd name="T7" fmla="*/ 21 h 25"/>
                <a:gd name="T8" fmla="*/ 7 w 30"/>
                <a:gd name="T9" fmla="*/ 0 h 25"/>
                <a:gd name="T10" fmla="*/ 0 60000 65536"/>
                <a:gd name="T11" fmla="*/ 0 60000 65536"/>
                <a:gd name="T12" fmla="*/ 0 60000 65536"/>
                <a:gd name="T13" fmla="*/ 0 60000 65536"/>
                <a:gd name="T14" fmla="*/ 0 60000 65536"/>
                <a:gd name="T15" fmla="*/ 0 w 30"/>
                <a:gd name="T16" fmla="*/ 0 h 25"/>
                <a:gd name="T17" fmla="*/ 30 w 30"/>
                <a:gd name="T18" fmla="*/ 25 h 25"/>
              </a:gdLst>
              <a:ahLst/>
              <a:cxnLst>
                <a:cxn ang="T10">
                  <a:pos x="T0" y="T1"/>
                </a:cxn>
                <a:cxn ang="T11">
                  <a:pos x="T2" y="T3"/>
                </a:cxn>
                <a:cxn ang="T12">
                  <a:pos x="T4" y="T5"/>
                </a:cxn>
                <a:cxn ang="T13">
                  <a:pos x="T6" y="T7"/>
                </a:cxn>
                <a:cxn ang="T14">
                  <a:pos x="T8" y="T9"/>
                </a:cxn>
              </a:cxnLst>
              <a:rect l="T15" t="T16" r="T17" b="T18"/>
              <a:pathLst>
                <a:path w="30" h="25">
                  <a:moveTo>
                    <a:pt x="7" y="0"/>
                  </a:moveTo>
                  <a:lnTo>
                    <a:pt x="0" y="5"/>
                  </a:lnTo>
                  <a:lnTo>
                    <a:pt x="24" y="25"/>
                  </a:lnTo>
                  <a:lnTo>
                    <a:pt x="30" y="21"/>
                  </a:lnTo>
                  <a:lnTo>
                    <a:pt x="7" y="0"/>
                  </a:lnTo>
                  <a:close/>
                </a:path>
              </a:pathLst>
            </a:custGeom>
            <a:solidFill>
              <a:srgbClr val="C195DB"/>
            </a:solidFill>
            <a:ln w="9525">
              <a:noFill/>
              <a:round/>
              <a:headEnd/>
              <a:tailEnd/>
            </a:ln>
          </p:spPr>
          <p:txBody>
            <a:bodyPr/>
            <a:lstStyle/>
            <a:p>
              <a:endParaRPr lang="ru-RU"/>
            </a:p>
          </p:txBody>
        </p:sp>
        <p:sp>
          <p:nvSpPr>
            <p:cNvPr id="23544" name="Freeform 2417"/>
            <p:cNvSpPr>
              <a:spLocks/>
            </p:cNvSpPr>
            <p:nvPr/>
          </p:nvSpPr>
          <p:spPr bwMode="auto">
            <a:xfrm>
              <a:off x="1761" y="2684"/>
              <a:ext cx="237" cy="151"/>
            </a:xfrm>
            <a:custGeom>
              <a:avLst/>
              <a:gdLst>
                <a:gd name="T0" fmla="*/ 237 w 237"/>
                <a:gd name="T1" fmla="*/ 7 h 151"/>
                <a:gd name="T2" fmla="*/ 233 w 237"/>
                <a:gd name="T3" fmla="*/ 0 h 151"/>
                <a:gd name="T4" fmla="*/ 0 w 237"/>
                <a:gd name="T5" fmla="*/ 145 h 151"/>
                <a:gd name="T6" fmla="*/ 5 w 237"/>
                <a:gd name="T7" fmla="*/ 151 h 151"/>
                <a:gd name="T8" fmla="*/ 237 w 237"/>
                <a:gd name="T9" fmla="*/ 7 h 151"/>
                <a:gd name="T10" fmla="*/ 0 60000 65536"/>
                <a:gd name="T11" fmla="*/ 0 60000 65536"/>
                <a:gd name="T12" fmla="*/ 0 60000 65536"/>
                <a:gd name="T13" fmla="*/ 0 60000 65536"/>
                <a:gd name="T14" fmla="*/ 0 60000 65536"/>
                <a:gd name="T15" fmla="*/ 0 w 237"/>
                <a:gd name="T16" fmla="*/ 0 h 151"/>
                <a:gd name="T17" fmla="*/ 237 w 237"/>
                <a:gd name="T18" fmla="*/ 151 h 151"/>
              </a:gdLst>
              <a:ahLst/>
              <a:cxnLst>
                <a:cxn ang="T10">
                  <a:pos x="T0" y="T1"/>
                </a:cxn>
                <a:cxn ang="T11">
                  <a:pos x="T2" y="T3"/>
                </a:cxn>
                <a:cxn ang="T12">
                  <a:pos x="T4" y="T5"/>
                </a:cxn>
                <a:cxn ang="T13">
                  <a:pos x="T6" y="T7"/>
                </a:cxn>
                <a:cxn ang="T14">
                  <a:pos x="T8" y="T9"/>
                </a:cxn>
              </a:cxnLst>
              <a:rect l="T15" t="T16" r="T17" b="T18"/>
              <a:pathLst>
                <a:path w="237" h="151">
                  <a:moveTo>
                    <a:pt x="237" y="7"/>
                  </a:moveTo>
                  <a:lnTo>
                    <a:pt x="233" y="0"/>
                  </a:lnTo>
                  <a:lnTo>
                    <a:pt x="0" y="145"/>
                  </a:lnTo>
                  <a:lnTo>
                    <a:pt x="5" y="151"/>
                  </a:lnTo>
                  <a:lnTo>
                    <a:pt x="237" y="7"/>
                  </a:lnTo>
                  <a:close/>
                </a:path>
              </a:pathLst>
            </a:custGeom>
            <a:solidFill>
              <a:srgbClr val="C195DB"/>
            </a:solidFill>
            <a:ln w="9525">
              <a:noFill/>
              <a:round/>
              <a:headEnd/>
              <a:tailEnd/>
            </a:ln>
          </p:spPr>
          <p:txBody>
            <a:bodyPr/>
            <a:lstStyle/>
            <a:p>
              <a:endParaRPr lang="ru-RU"/>
            </a:p>
          </p:txBody>
        </p:sp>
        <p:sp>
          <p:nvSpPr>
            <p:cNvPr id="23545" name="Freeform 2418"/>
            <p:cNvSpPr>
              <a:spLocks/>
            </p:cNvSpPr>
            <p:nvPr/>
          </p:nvSpPr>
          <p:spPr bwMode="auto">
            <a:xfrm>
              <a:off x="1992" y="2684"/>
              <a:ext cx="11" cy="5"/>
            </a:xfrm>
            <a:custGeom>
              <a:avLst/>
              <a:gdLst>
                <a:gd name="T0" fmla="*/ 7 w 11"/>
                <a:gd name="T1" fmla="*/ 0 h 5"/>
                <a:gd name="T2" fmla="*/ 11 w 11"/>
                <a:gd name="T3" fmla="*/ 3 h 5"/>
                <a:gd name="T4" fmla="*/ 5 w 11"/>
                <a:gd name="T5" fmla="*/ 5 h 5"/>
                <a:gd name="T6" fmla="*/ 0 w 11"/>
                <a:gd name="T7" fmla="*/ 0 h 5"/>
                <a:gd name="T8" fmla="*/ 0 w 11"/>
                <a:gd name="T9" fmla="*/ 4 h 5"/>
                <a:gd name="T10" fmla="*/ 7 w 11"/>
                <a:gd name="T11" fmla="*/ 0 h 5"/>
                <a:gd name="T12" fmla="*/ 0 60000 65536"/>
                <a:gd name="T13" fmla="*/ 0 60000 65536"/>
                <a:gd name="T14" fmla="*/ 0 60000 65536"/>
                <a:gd name="T15" fmla="*/ 0 60000 65536"/>
                <a:gd name="T16" fmla="*/ 0 60000 65536"/>
                <a:gd name="T17" fmla="*/ 0 60000 65536"/>
                <a:gd name="T18" fmla="*/ 0 w 11"/>
                <a:gd name="T19" fmla="*/ 0 h 5"/>
                <a:gd name="T20" fmla="*/ 11 w 11"/>
                <a:gd name="T21" fmla="*/ 5 h 5"/>
              </a:gdLst>
              <a:ahLst/>
              <a:cxnLst>
                <a:cxn ang="T12">
                  <a:pos x="T0" y="T1"/>
                </a:cxn>
                <a:cxn ang="T13">
                  <a:pos x="T2" y="T3"/>
                </a:cxn>
                <a:cxn ang="T14">
                  <a:pos x="T4" y="T5"/>
                </a:cxn>
                <a:cxn ang="T15">
                  <a:pos x="T6" y="T7"/>
                </a:cxn>
                <a:cxn ang="T16">
                  <a:pos x="T8" y="T9"/>
                </a:cxn>
                <a:cxn ang="T17">
                  <a:pos x="T10" y="T11"/>
                </a:cxn>
              </a:cxnLst>
              <a:rect l="T18" t="T19" r="T20" b="T21"/>
              <a:pathLst>
                <a:path w="11" h="5">
                  <a:moveTo>
                    <a:pt x="7" y="0"/>
                  </a:moveTo>
                  <a:lnTo>
                    <a:pt x="11" y="3"/>
                  </a:lnTo>
                  <a:lnTo>
                    <a:pt x="5" y="5"/>
                  </a:lnTo>
                  <a:lnTo>
                    <a:pt x="0" y="0"/>
                  </a:lnTo>
                  <a:lnTo>
                    <a:pt x="0" y="4"/>
                  </a:lnTo>
                  <a:lnTo>
                    <a:pt x="7" y="0"/>
                  </a:lnTo>
                  <a:close/>
                </a:path>
              </a:pathLst>
            </a:custGeom>
            <a:solidFill>
              <a:srgbClr val="C195DB"/>
            </a:solidFill>
            <a:ln w="9525">
              <a:noFill/>
              <a:round/>
              <a:headEnd/>
              <a:tailEnd/>
            </a:ln>
          </p:spPr>
          <p:txBody>
            <a:bodyPr/>
            <a:lstStyle/>
            <a:p>
              <a:endParaRPr lang="ru-RU"/>
            </a:p>
          </p:txBody>
        </p:sp>
        <p:sp>
          <p:nvSpPr>
            <p:cNvPr id="23546" name="Freeform 2419"/>
            <p:cNvSpPr>
              <a:spLocks/>
            </p:cNvSpPr>
            <p:nvPr/>
          </p:nvSpPr>
          <p:spPr bwMode="auto">
            <a:xfrm>
              <a:off x="1686" y="2826"/>
              <a:ext cx="76" cy="10"/>
            </a:xfrm>
            <a:custGeom>
              <a:avLst/>
              <a:gdLst>
                <a:gd name="T0" fmla="*/ 76 w 76"/>
                <a:gd name="T1" fmla="*/ 8 h 10"/>
                <a:gd name="T2" fmla="*/ 76 w 76"/>
                <a:gd name="T3" fmla="*/ 0 h 10"/>
                <a:gd name="T4" fmla="*/ 0 w 76"/>
                <a:gd name="T5" fmla="*/ 2 h 10"/>
                <a:gd name="T6" fmla="*/ 0 w 76"/>
                <a:gd name="T7" fmla="*/ 10 h 10"/>
                <a:gd name="T8" fmla="*/ 76 w 76"/>
                <a:gd name="T9" fmla="*/ 8 h 10"/>
                <a:gd name="T10" fmla="*/ 0 60000 65536"/>
                <a:gd name="T11" fmla="*/ 0 60000 65536"/>
                <a:gd name="T12" fmla="*/ 0 60000 65536"/>
                <a:gd name="T13" fmla="*/ 0 60000 65536"/>
                <a:gd name="T14" fmla="*/ 0 60000 65536"/>
                <a:gd name="T15" fmla="*/ 0 w 76"/>
                <a:gd name="T16" fmla="*/ 0 h 10"/>
                <a:gd name="T17" fmla="*/ 76 w 76"/>
                <a:gd name="T18" fmla="*/ 10 h 10"/>
              </a:gdLst>
              <a:ahLst/>
              <a:cxnLst>
                <a:cxn ang="T10">
                  <a:pos x="T0" y="T1"/>
                </a:cxn>
                <a:cxn ang="T11">
                  <a:pos x="T2" y="T3"/>
                </a:cxn>
                <a:cxn ang="T12">
                  <a:pos x="T4" y="T5"/>
                </a:cxn>
                <a:cxn ang="T13">
                  <a:pos x="T6" y="T7"/>
                </a:cxn>
                <a:cxn ang="T14">
                  <a:pos x="T8" y="T9"/>
                </a:cxn>
              </a:cxnLst>
              <a:rect l="T15" t="T16" r="T17" b="T18"/>
              <a:pathLst>
                <a:path w="76" h="10">
                  <a:moveTo>
                    <a:pt x="76" y="8"/>
                  </a:moveTo>
                  <a:lnTo>
                    <a:pt x="76" y="0"/>
                  </a:lnTo>
                  <a:lnTo>
                    <a:pt x="0" y="2"/>
                  </a:lnTo>
                  <a:lnTo>
                    <a:pt x="0" y="10"/>
                  </a:lnTo>
                  <a:lnTo>
                    <a:pt x="76" y="8"/>
                  </a:lnTo>
                  <a:close/>
                </a:path>
              </a:pathLst>
            </a:custGeom>
            <a:solidFill>
              <a:srgbClr val="C195DB"/>
            </a:solidFill>
            <a:ln w="9525">
              <a:noFill/>
              <a:round/>
              <a:headEnd/>
              <a:tailEnd/>
            </a:ln>
          </p:spPr>
          <p:txBody>
            <a:bodyPr/>
            <a:lstStyle/>
            <a:p>
              <a:endParaRPr lang="ru-RU"/>
            </a:p>
          </p:txBody>
        </p:sp>
        <p:sp>
          <p:nvSpPr>
            <p:cNvPr id="23547" name="Freeform 2420"/>
            <p:cNvSpPr>
              <a:spLocks/>
            </p:cNvSpPr>
            <p:nvPr/>
          </p:nvSpPr>
          <p:spPr bwMode="auto">
            <a:xfrm>
              <a:off x="1762" y="2826"/>
              <a:ext cx="3" cy="8"/>
            </a:xfrm>
            <a:custGeom>
              <a:avLst/>
              <a:gdLst>
                <a:gd name="T0" fmla="*/ 3 w 3"/>
                <a:gd name="T1" fmla="*/ 8 h 8"/>
                <a:gd name="T2" fmla="*/ 2 w 3"/>
                <a:gd name="T3" fmla="*/ 8 h 8"/>
                <a:gd name="T4" fmla="*/ 2 w 3"/>
                <a:gd name="T5" fmla="*/ 0 h 8"/>
                <a:gd name="T6" fmla="*/ 0 w 3"/>
                <a:gd name="T7" fmla="*/ 2 h 8"/>
                <a:gd name="T8" fmla="*/ 3 w 3"/>
                <a:gd name="T9" fmla="*/ 8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3" y="8"/>
                  </a:moveTo>
                  <a:lnTo>
                    <a:pt x="2" y="8"/>
                  </a:lnTo>
                  <a:lnTo>
                    <a:pt x="2" y="0"/>
                  </a:lnTo>
                  <a:lnTo>
                    <a:pt x="0" y="2"/>
                  </a:lnTo>
                  <a:lnTo>
                    <a:pt x="3" y="8"/>
                  </a:lnTo>
                  <a:close/>
                </a:path>
              </a:pathLst>
            </a:custGeom>
            <a:solidFill>
              <a:srgbClr val="C195DB"/>
            </a:solidFill>
            <a:ln w="9525">
              <a:noFill/>
              <a:round/>
              <a:headEnd/>
              <a:tailEnd/>
            </a:ln>
          </p:spPr>
          <p:txBody>
            <a:bodyPr/>
            <a:lstStyle/>
            <a:p>
              <a:endParaRPr lang="ru-RU"/>
            </a:p>
          </p:txBody>
        </p:sp>
        <p:sp>
          <p:nvSpPr>
            <p:cNvPr id="23548" name="Freeform 2421"/>
            <p:cNvSpPr>
              <a:spLocks/>
            </p:cNvSpPr>
            <p:nvPr/>
          </p:nvSpPr>
          <p:spPr bwMode="auto">
            <a:xfrm>
              <a:off x="1683" y="2772"/>
              <a:ext cx="38" cy="63"/>
            </a:xfrm>
            <a:custGeom>
              <a:avLst/>
              <a:gdLst>
                <a:gd name="T0" fmla="*/ 0 w 38"/>
                <a:gd name="T1" fmla="*/ 57 h 63"/>
                <a:gd name="T2" fmla="*/ 6 w 38"/>
                <a:gd name="T3" fmla="*/ 63 h 63"/>
                <a:gd name="T4" fmla="*/ 38 w 38"/>
                <a:gd name="T5" fmla="*/ 5 h 63"/>
                <a:gd name="T6" fmla="*/ 31 w 38"/>
                <a:gd name="T7" fmla="*/ 0 h 63"/>
                <a:gd name="T8" fmla="*/ 0 w 38"/>
                <a:gd name="T9" fmla="*/ 57 h 63"/>
                <a:gd name="T10" fmla="*/ 0 60000 65536"/>
                <a:gd name="T11" fmla="*/ 0 60000 65536"/>
                <a:gd name="T12" fmla="*/ 0 60000 65536"/>
                <a:gd name="T13" fmla="*/ 0 60000 65536"/>
                <a:gd name="T14" fmla="*/ 0 60000 65536"/>
                <a:gd name="T15" fmla="*/ 0 w 38"/>
                <a:gd name="T16" fmla="*/ 0 h 63"/>
                <a:gd name="T17" fmla="*/ 38 w 38"/>
                <a:gd name="T18" fmla="*/ 63 h 63"/>
              </a:gdLst>
              <a:ahLst/>
              <a:cxnLst>
                <a:cxn ang="T10">
                  <a:pos x="T0" y="T1"/>
                </a:cxn>
                <a:cxn ang="T11">
                  <a:pos x="T2" y="T3"/>
                </a:cxn>
                <a:cxn ang="T12">
                  <a:pos x="T4" y="T5"/>
                </a:cxn>
                <a:cxn ang="T13">
                  <a:pos x="T6" y="T7"/>
                </a:cxn>
                <a:cxn ang="T14">
                  <a:pos x="T8" y="T9"/>
                </a:cxn>
              </a:cxnLst>
              <a:rect l="T15" t="T16" r="T17" b="T18"/>
              <a:pathLst>
                <a:path w="38" h="63">
                  <a:moveTo>
                    <a:pt x="0" y="57"/>
                  </a:moveTo>
                  <a:lnTo>
                    <a:pt x="6" y="63"/>
                  </a:lnTo>
                  <a:lnTo>
                    <a:pt x="38" y="5"/>
                  </a:lnTo>
                  <a:lnTo>
                    <a:pt x="31" y="0"/>
                  </a:lnTo>
                  <a:lnTo>
                    <a:pt x="0" y="57"/>
                  </a:lnTo>
                  <a:close/>
                </a:path>
              </a:pathLst>
            </a:custGeom>
            <a:solidFill>
              <a:srgbClr val="C195DB"/>
            </a:solidFill>
            <a:ln w="9525">
              <a:noFill/>
              <a:round/>
              <a:headEnd/>
              <a:tailEnd/>
            </a:ln>
          </p:spPr>
          <p:txBody>
            <a:bodyPr/>
            <a:lstStyle/>
            <a:p>
              <a:endParaRPr lang="ru-RU"/>
            </a:p>
          </p:txBody>
        </p:sp>
        <p:sp>
          <p:nvSpPr>
            <p:cNvPr id="23549" name="Freeform 2422"/>
            <p:cNvSpPr>
              <a:spLocks/>
            </p:cNvSpPr>
            <p:nvPr/>
          </p:nvSpPr>
          <p:spPr bwMode="auto">
            <a:xfrm>
              <a:off x="1683" y="2828"/>
              <a:ext cx="9" cy="8"/>
            </a:xfrm>
            <a:custGeom>
              <a:avLst/>
              <a:gdLst>
                <a:gd name="T0" fmla="*/ 7 w 9"/>
                <a:gd name="T1" fmla="*/ 8 h 8"/>
                <a:gd name="T2" fmla="*/ 0 w 9"/>
                <a:gd name="T3" fmla="*/ 8 h 8"/>
                <a:gd name="T4" fmla="*/ 3 w 9"/>
                <a:gd name="T5" fmla="*/ 1 h 8"/>
                <a:gd name="T6" fmla="*/ 9 w 9"/>
                <a:gd name="T7" fmla="*/ 6 h 8"/>
                <a:gd name="T8" fmla="*/ 7 w 9"/>
                <a:gd name="T9" fmla="*/ 0 h 8"/>
                <a:gd name="T10" fmla="*/ 7 w 9"/>
                <a:gd name="T11" fmla="*/ 8 h 8"/>
                <a:gd name="T12" fmla="*/ 0 60000 65536"/>
                <a:gd name="T13" fmla="*/ 0 60000 65536"/>
                <a:gd name="T14" fmla="*/ 0 60000 65536"/>
                <a:gd name="T15" fmla="*/ 0 60000 65536"/>
                <a:gd name="T16" fmla="*/ 0 60000 65536"/>
                <a:gd name="T17" fmla="*/ 0 60000 65536"/>
                <a:gd name="T18" fmla="*/ 0 w 9"/>
                <a:gd name="T19" fmla="*/ 0 h 8"/>
                <a:gd name="T20" fmla="*/ 9 w 9"/>
                <a:gd name="T21" fmla="*/ 8 h 8"/>
              </a:gdLst>
              <a:ahLst/>
              <a:cxnLst>
                <a:cxn ang="T12">
                  <a:pos x="T0" y="T1"/>
                </a:cxn>
                <a:cxn ang="T13">
                  <a:pos x="T2" y="T3"/>
                </a:cxn>
                <a:cxn ang="T14">
                  <a:pos x="T4" y="T5"/>
                </a:cxn>
                <a:cxn ang="T15">
                  <a:pos x="T6" y="T7"/>
                </a:cxn>
                <a:cxn ang="T16">
                  <a:pos x="T8" y="T9"/>
                </a:cxn>
                <a:cxn ang="T17">
                  <a:pos x="T10" y="T11"/>
                </a:cxn>
              </a:cxnLst>
              <a:rect l="T18" t="T19" r="T20" b="T21"/>
              <a:pathLst>
                <a:path w="9" h="8">
                  <a:moveTo>
                    <a:pt x="7" y="8"/>
                  </a:moveTo>
                  <a:lnTo>
                    <a:pt x="0" y="8"/>
                  </a:lnTo>
                  <a:lnTo>
                    <a:pt x="3" y="1"/>
                  </a:lnTo>
                  <a:lnTo>
                    <a:pt x="9" y="6"/>
                  </a:lnTo>
                  <a:lnTo>
                    <a:pt x="7" y="0"/>
                  </a:lnTo>
                  <a:lnTo>
                    <a:pt x="7" y="8"/>
                  </a:lnTo>
                  <a:close/>
                </a:path>
              </a:pathLst>
            </a:custGeom>
            <a:solidFill>
              <a:srgbClr val="C195DB"/>
            </a:solidFill>
            <a:ln w="9525">
              <a:noFill/>
              <a:round/>
              <a:headEnd/>
              <a:tailEnd/>
            </a:ln>
          </p:spPr>
          <p:txBody>
            <a:bodyPr/>
            <a:lstStyle/>
            <a:p>
              <a:endParaRPr lang="ru-RU"/>
            </a:p>
          </p:txBody>
        </p:sp>
        <p:sp>
          <p:nvSpPr>
            <p:cNvPr id="23550" name="Freeform 2423"/>
            <p:cNvSpPr>
              <a:spLocks/>
            </p:cNvSpPr>
            <p:nvPr/>
          </p:nvSpPr>
          <p:spPr bwMode="auto">
            <a:xfrm>
              <a:off x="1718" y="2662"/>
              <a:ext cx="259" cy="117"/>
            </a:xfrm>
            <a:custGeom>
              <a:avLst/>
              <a:gdLst>
                <a:gd name="T0" fmla="*/ 0 w 259"/>
                <a:gd name="T1" fmla="*/ 110 h 117"/>
                <a:gd name="T2" fmla="*/ 2 w 259"/>
                <a:gd name="T3" fmla="*/ 117 h 117"/>
                <a:gd name="T4" fmla="*/ 259 w 259"/>
                <a:gd name="T5" fmla="*/ 7 h 117"/>
                <a:gd name="T6" fmla="*/ 256 w 259"/>
                <a:gd name="T7" fmla="*/ 0 h 117"/>
                <a:gd name="T8" fmla="*/ 0 w 259"/>
                <a:gd name="T9" fmla="*/ 110 h 117"/>
                <a:gd name="T10" fmla="*/ 0 60000 65536"/>
                <a:gd name="T11" fmla="*/ 0 60000 65536"/>
                <a:gd name="T12" fmla="*/ 0 60000 65536"/>
                <a:gd name="T13" fmla="*/ 0 60000 65536"/>
                <a:gd name="T14" fmla="*/ 0 60000 65536"/>
                <a:gd name="T15" fmla="*/ 0 w 259"/>
                <a:gd name="T16" fmla="*/ 0 h 117"/>
                <a:gd name="T17" fmla="*/ 259 w 259"/>
                <a:gd name="T18" fmla="*/ 117 h 117"/>
              </a:gdLst>
              <a:ahLst/>
              <a:cxnLst>
                <a:cxn ang="T10">
                  <a:pos x="T0" y="T1"/>
                </a:cxn>
                <a:cxn ang="T11">
                  <a:pos x="T2" y="T3"/>
                </a:cxn>
                <a:cxn ang="T12">
                  <a:pos x="T4" y="T5"/>
                </a:cxn>
                <a:cxn ang="T13">
                  <a:pos x="T6" y="T7"/>
                </a:cxn>
                <a:cxn ang="T14">
                  <a:pos x="T8" y="T9"/>
                </a:cxn>
              </a:cxnLst>
              <a:rect l="T15" t="T16" r="T17" b="T18"/>
              <a:pathLst>
                <a:path w="259" h="117">
                  <a:moveTo>
                    <a:pt x="0" y="110"/>
                  </a:moveTo>
                  <a:lnTo>
                    <a:pt x="2" y="117"/>
                  </a:lnTo>
                  <a:lnTo>
                    <a:pt x="259" y="7"/>
                  </a:lnTo>
                  <a:lnTo>
                    <a:pt x="256" y="0"/>
                  </a:lnTo>
                  <a:lnTo>
                    <a:pt x="0" y="110"/>
                  </a:lnTo>
                  <a:close/>
                </a:path>
              </a:pathLst>
            </a:custGeom>
            <a:solidFill>
              <a:srgbClr val="C195DB"/>
            </a:solidFill>
            <a:ln w="9525">
              <a:noFill/>
              <a:round/>
              <a:headEnd/>
              <a:tailEnd/>
            </a:ln>
          </p:spPr>
          <p:txBody>
            <a:bodyPr/>
            <a:lstStyle/>
            <a:p>
              <a:endParaRPr lang="ru-RU"/>
            </a:p>
          </p:txBody>
        </p:sp>
        <p:sp>
          <p:nvSpPr>
            <p:cNvPr id="23551" name="Freeform 2424"/>
            <p:cNvSpPr>
              <a:spLocks/>
            </p:cNvSpPr>
            <p:nvPr/>
          </p:nvSpPr>
          <p:spPr bwMode="auto">
            <a:xfrm>
              <a:off x="1716" y="2772"/>
              <a:ext cx="6" cy="7"/>
            </a:xfrm>
            <a:custGeom>
              <a:avLst/>
              <a:gdLst>
                <a:gd name="T0" fmla="*/ 0 w 6"/>
                <a:gd name="T1" fmla="*/ 0 h 7"/>
                <a:gd name="T2" fmla="*/ 2 w 6"/>
                <a:gd name="T3" fmla="*/ 0 h 7"/>
                <a:gd name="T4" fmla="*/ 4 w 6"/>
                <a:gd name="T5" fmla="*/ 7 h 7"/>
                <a:gd name="T6" fmla="*/ 6 w 6"/>
                <a:gd name="T7" fmla="*/ 5 h 7"/>
                <a:gd name="T8" fmla="*/ 0 w 6"/>
                <a:gd name="T9" fmla="*/ 0 h 7"/>
                <a:gd name="T10" fmla="*/ 0 60000 65536"/>
                <a:gd name="T11" fmla="*/ 0 60000 65536"/>
                <a:gd name="T12" fmla="*/ 0 60000 65536"/>
                <a:gd name="T13" fmla="*/ 0 60000 65536"/>
                <a:gd name="T14" fmla="*/ 0 60000 65536"/>
                <a:gd name="T15" fmla="*/ 0 w 6"/>
                <a:gd name="T16" fmla="*/ 0 h 7"/>
                <a:gd name="T17" fmla="*/ 6 w 6"/>
                <a:gd name="T18" fmla="*/ 7 h 7"/>
              </a:gdLst>
              <a:ahLst/>
              <a:cxnLst>
                <a:cxn ang="T10">
                  <a:pos x="T0" y="T1"/>
                </a:cxn>
                <a:cxn ang="T11">
                  <a:pos x="T2" y="T3"/>
                </a:cxn>
                <a:cxn ang="T12">
                  <a:pos x="T4" y="T5"/>
                </a:cxn>
                <a:cxn ang="T13">
                  <a:pos x="T6" y="T7"/>
                </a:cxn>
                <a:cxn ang="T14">
                  <a:pos x="T8" y="T9"/>
                </a:cxn>
              </a:cxnLst>
              <a:rect l="T15" t="T16" r="T17" b="T18"/>
              <a:pathLst>
                <a:path w="6" h="7">
                  <a:moveTo>
                    <a:pt x="0" y="0"/>
                  </a:moveTo>
                  <a:lnTo>
                    <a:pt x="2" y="0"/>
                  </a:lnTo>
                  <a:lnTo>
                    <a:pt x="4" y="7"/>
                  </a:lnTo>
                  <a:lnTo>
                    <a:pt x="6" y="5"/>
                  </a:lnTo>
                  <a:lnTo>
                    <a:pt x="0" y="0"/>
                  </a:lnTo>
                  <a:close/>
                </a:path>
              </a:pathLst>
            </a:custGeom>
            <a:solidFill>
              <a:srgbClr val="C195DB"/>
            </a:solidFill>
            <a:ln w="9525">
              <a:noFill/>
              <a:round/>
              <a:headEnd/>
              <a:tailEnd/>
            </a:ln>
          </p:spPr>
          <p:txBody>
            <a:bodyPr/>
            <a:lstStyle/>
            <a:p>
              <a:endParaRPr lang="ru-RU"/>
            </a:p>
          </p:txBody>
        </p:sp>
        <p:sp>
          <p:nvSpPr>
            <p:cNvPr id="160768" name="Freeform 2425"/>
            <p:cNvSpPr>
              <a:spLocks/>
            </p:cNvSpPr>
            <p:nvPr/>
          </p:nvSpPr>
          <p:spPr bwMode="auto">
            <a:xfrm>
              <a:off x="1970" y="2660"/>
              <a:ext cx="7" cy="7"/>
            </a:xfrm>
            <a:custGeom>
              <a:avLst/>
              <a:gdLst>
                <a:gd name="T0" fmla="*/ 2 w 7"/>
                <a:gd name="T1" fmla="*/ 1 h 7"/>
                <a:gd name="T2" fmla="*/ 5 w 7"/>
                <a:gd name="T3" fmla="*/ 0 h 7"/>
                <a:gd name="T4" fmla="*/ 7 w 7"/>
                <a:gd name="T5" fmla="*/ 1 h 7"/>
                <a:gd name="T6" fmla="*/ 0 w 7"/>
                <a:gd name="T7" fmla="*/ 6 h 7"/>
                <a:gd name="T8" fmla="*/ 5 w 7"/>
                <a:gd name="T9" fmla="*/ 7 h 7"/>
                <a:gd name="T10" fmla="*/ 2 w 7"/>
                <a:gd name="T11" fmla="*/ 1 h 7"/>
                <a:gd name="T12" fmla="*/ 0 60000 65536"/>
                <a:gd name="T13" fmla="*/ 0 60000 65536"/>
                <a:gd name="T14" fmla="*/ 0 60000 65536"/>
                <a:gd name="T15" fmla="*/ 0 60000 65536"/>
                <a:gd name="T16" fmla="*/ 0 60000 65536"/>
                <a:gd name="T17" fmla="*/ 0 60000 65536"/>
                <a:gd name="T18" fmla="*/ 0 w 7"/>
                <a:gd name="T19" fmla="*/ 0 h 7"/>
                <a:gd name="T20" fmla="*/ 7 w 7"/>
                <a:gd name="T21" fmla="*/ 7 h 7"/>
              </a:gdLst>
              <a:ahLst/>
              <a:cxnLst>
                <a:cxn ang="T12">
                  <a:pos x="T0" y="T1"/>
                </a:cxn>
                <a:cxn ang="T13">
                  <a:pos x="T2" y="T3"/>
                </a:cxn>
                <a:cxn ang="T14">
                  <a:pos x="T4" y="T5"/>
                </a:cxn>
                <a:cxn ang="T15">
                  <a:pos x="T6" y="T7"/>
                </a:cxn>
                <a:cxn ang="T16">
                  <a:pos x="T8" y="T9"/>
                </a:cxn>
                <a:cxn ang="T17">
                  <a:pos x="T10" y="T11"/>
                </a:cxn>
              </a:cxnLst>
              <a:rect l="T18" t="T19" r="T20" b="T21"/>
              <a:pathLst>
                <a:path w="7" h="7">
                  <a:moveTo>
                    <a:pt x="2" y="1"/>
                  </a:moveTo>
                  <a:lnTo>
                    <a:pt x="5" y="0"/>
                  </a:lnTo>
                  <a:lnTo>
                    <a:pt x="7" y="1"/>
                  </a:lnTo>
                  <a:lnTo>
                    <a:pt x="0" y="6"/>
                  </a:lnTo>
                  <a:lnTo>
                    <a:pt x="5" y="7"/>
                  </a:lnTo>
                  <a:lnTo>
                    <a:pt x="2" y="1"/>
                  </a:lnTo>
                  <a:close/>
                </a:path>
              </a:pathLst>
            </a:custGeom>
            <a:solidFill>
              <a:srgbClr val="C195DB"/>
            </a:solidFill>
            <a:ln w="9525">
              <a:noFill/>
              <a:round/>
              <a:headEnd/>
              <a:tailEnd/>
            </a:ln>
          </p:spPr>
          <p:txBody>
            <a:bodyPr/>
            <a:lstStyle/>
            <a:p>
              <a:endParaRPr lang="ru-RU"/>
            </a:p>
          </p:txBody>
        </p:sp>
        <p:sp>
          <p:nvSpPr>
            <p:cNvPr id="160769" name="Line 2426"/>
            <p:cNvSpPr>
              <a:spLocks noChangeShapeType="1"/>
            </p:cNvSpPr>
            <p:nvPr/>
          </p:nvSpPr>
          <p:spPr bwMode="auto">
            <a:xfrm>
              <a:off x="1717" y="2812"/>
              <a:ext cx="44" cy="19"/>
            </a:xfrm>
            <a:prstGeom prst="line">
              <a:avLst/>
            </a:prstGeom>
            <a:noFill/>
            <a:ln w="6350" cap="rnd">
              <a:solidFill>
                <a:srgbClr val="C195DB"/>
              </a:solidFill>
              <a:round/>
              <a:headEnd/>
              <a:tailEnd/>
            </a:ln>
          </p:spPr>
          <p:txBody>
            <a:bodyPr/>
            <a:lstStyle/>
            <a:p>
              <a:endParaRPr lang="ru-RU"/>
            </a:p>
          </p:txBody>
        </p:sp>
        <p:sp>
          <p:nvSpPr>
            <p:cNvPr id="160770" name="Line 2427"/>
            <p:cNvSpPr>
              <a:spLocks noChangeShapeType="1"/>
            </p:cNvSpPr>
            <p:nvPr/>
          </p:nvSpPr>
          <p:spPr bwMode="auto">
            <a:xfrm flipH="1" flipV="1">
              <a:off x="1716" y="2780"/>
              <a:ext cx="1" cy="32"/>
            </a:xfrm>
            <a:prstGeom prst="line">
              <a:avLst/>
            </a:prstGeom>
            <a:noFill/>
            <a:ln w="6350" cap="rnd">
              <a:solidFill>
                <a:srgbClr val="C195DB"/>
              </a:solidFill>
              <a:round/>
              <a:headEnd/>
              <a:tailEnd/>
            </a:ln>
          </p:spPr>
          <p:txBody>
            <a:bodyPr/>
            <a:lstStyle/>
            <a:p>
              <a:endParaRPr lang="ru-RU"/>
            </a:p>
          </p:txBody>
        </p:sp>
        <p:sp>
          <p:nvSpPr>
            <p:cNvPr id="160771" name="Line 2428"/>
            <p:cNvSpPr>
              <a:spLocks noChangeShapeType="1"/>
            </p:cNvSpPr>
            <p:nvPr/>
          </p:nvSpPr>
          <p:spPr bwMode="auto">
            <a:xfrm flipH="1">
              <a:off x="1686" y="2812"/>
              <a:ext cx="31" cy="19"/>
            </a:xfrm>
            <a:prstGeom prst="line">
              <a:avLst/>
            </a:prstGeom>
            <a:noFill/>
            <a:ln w="6350" cap="rnd">
              <a:solidFill>
                <a:srgbClr val="C195DB"/>
              </a:solidFill>
              <a:round/>
              <a:headEnd/>
              <a:tailEnd/>
            </a:ln>
          </p:spPr>
          <p:txBody>
            <a:bodyPr/>
            <a:lstStyle/>
            <a:p>
              <a:endParaRPr lang="ru-RU"/>
            </a:p>
          </p:txBody>
        </p:sp>
        <p:sp>
          <p:nvSpPr>
            <p:cNvPr id="160772" name="Freeform 2429"/>
            <p:cNvSpPr>
              <a:spLocks/>
            </p:cNvSpPr>
            <p:nvPr/>
          </p:nvSpPr>
          <p:spPr bwMode="auto">
            <a:xfrm>
              <a:off x="1465" y="2564"/>
              <a:ext cx="332" cy="152"/>
            </a:xfrm>
            <a:custGeom>
              <a:avLst/>
              <a:gdLst>
                <a:gd name="T0" fmla="*/ 314 w 332"/>
                <a:gd name="T1" fmla="*/ 0 h 152"/>
                <a:gd name="T2" fmla="*/ 24 w 332"/>
                <a:gd name="T3" fmla="*/ 84 h 152"/>
                <a:gd name="T4" fmla="*/ 0 w 332"/>
                <a:gd name="T5" fmla="*/ 136 h 152"/>
                <a:gd name="T6" fmla="*/ 57 w 332"/>
                <a:gd name="T7" fmla="*/ 152 h 152"/>
                <a:gd name="T8" fmla="*/ 332 w 332"/>
                <a:gd name="T9" fmla="*/ 46 h 152"/>
                <a:gd name="T10" fmla="*/ 314 w 332"/>
                <a:gd name="T11" fmla="*/ 0 h 152"/>
                <a:gd name="T12" fmla="*/ 0 60000 65536"/>
                <a:gd name="T13" fmla="*/ 0 60000 65536"/>
                <a:gd name="T14" fmla="*/ 0 60000 65536"/>
                <a:gd name="T15" fmla="*/ 0 60000 65536"/>
                <a:gd name="T16" fmla="*/ 0 60000 65536"/>
                <a:gd name="T17" fmla="*/ 0 60000 65536"/>
                <a:gd name="T18" fmla="*/ 0 w 332"/>
                <a:gd name="T19" fmla="*/ 0 h 152"/>
                <a:gd name="T20" fmla="*/ 332 w 332"/>
                <a:gd name="T21" fmla="*/ 152 h 152"/>
              </a:gdLst>
              <a:ahLst/>
              <a:cxnLst>
                <a:cxn ang="T12">
                  <a:pos x="T0" y="T1"/>
                </a:cxn>
                <a:cxn ang="T13">
                  <a:pos x="T2" y="T3"/>
                </a:cxn>
                <a:cxn ang="T14">
                  <a:pos x="T4" y="T5"/>
                </a:cxn>
                <a:cxn ang="T15">
                  <a:pos x="T6" y="T7"/>
                </a:cxn>
                <a:cxn ang="T16">
                  <a:pos x="T8" y="T9"/>
                </a:cxn>
                <a:cxn ang="T17">
                  <a:pos x="T10" y="T11"/>
                </a:cxn>
              </a:cxnLst>
              <a:rect l="T18" t="T19" r="T20" b="T21"/>
              <a:pathLst>
                <a:path w="332" h="152">
                  <a:moveTo>
                    <a:pt x="314" y="0"/>
                  </a:moveTo>
                  <a:lnTo>
                    <a:pt x="24" y="84"/>
                  </a:lnTo>
                  <a:lnTo>
                    <a:pt x="0" y="136"/>
                  </a:lnTo>
                  <a:lnTo>
                    <a:pt x="57" y="152"/>
                  </a:lnTo>
                  <a:lnTo>
                    <a:pt x="332" y="46"/>
                  </a:lnTo>
                  <a:lnTo>
                    <a:pt x="314" y="0"/>
                  </a:lnTo>
                  <a:close/>
                </a:path>
              </a:pathLst>
            </a:custGeom>
            <a:solidFill>
              <a:srgbClr val="844CD6"/>
            </a:solidFill>
            <a:ln w="9525">
              <a:noFill/>
              <a:round/>
              <a:headEnd/>
              <a:tailEnd/>
            </a:ln>
          </p:spPr>
          <p:txBody>
            <a:bodyPr/>
            <a:lstStyle/>
            <a:p>
              <a:endParaRPr lang="ru-RU"/>
            </a:p>
          </p:txBody>
        </p:sp>
        <p:sp>
          <p:nvSpPr>
            <p:cNvPr id="160773" name="Freeform 2430"/>
            <p:cNvSpPr>
              <a:spLocks/>
            </p:cNvSpPr>
            <p:nvPr/>
          </p:nvSpPr>
          <p:spPr bwMode="auto">
            <a:xfrm>
              <a:off x="1483" y="2559"/>
              <a:ext cx="294" cy="91"/>
            </a:xfrm>
            <a:custGeom>
              <a:avLst/>
              <a:gdLst>
                <a:gd name="T0" fmla="*/ 294 w 294"/>
                <a:gd name="T1" fmla="*/ 8 h 91"/>
                <a:gd name="T2" fmla="*/ 292 w 294"/>
                <a:gd name="T3" fmla="*/ 0 h 91"/>
                <a:gd name="T4" fmla="*/ 0 w 294"/>
                <a:gd name="T5" fmla="*/ 84 h 91"/>
                <a:gd name="T6" fmla="*/ 2 w 294"/>
                <a:gd name="T7" fmla="*/ 91 h 91"/>
                <a:gd name="T8" fmla="*/ 294 w 294"/>
                <a:gd name="T9" fmla="*/ 8 h 91"/>
                <a:gd name="T10" fmla="*/ 0 60000 65536"/>
                <a:gd name="T11" fmla="*/ 0 60000 65536"/>
                <a:gd name="T12" fmla="*/ 0 60000 65536"/>
                <a:gd name="T13" fmla="*/ 0 60000 65536"/>
                <a:gd name="T14" fmla="*/ 0 60000 65536"/>
                <a:gd name="T15" fmla="*/ 0 w 294"/>
                <a:gd name="T16" fmla="*/ 0 h 91"/>
                <a:gd name="T17" fmla="*/ 294 w 294"/>
                <a:gd name="T18" fmla="*/ 91 h 91"/>
              </a:gdLst>
              <a:ahLst/>
              <a:cxnLst>
                <a:cxn ang="T10">
                  <a:pos x="T0" y="T1"/>
                </a:cxn>
                <a:cxn ang="T11">
                  <a:pos x="T2" y="T3"/>
                </a:cxn>
                <a:cxn ang="T12">
                  <a:pos x="T4" y="T5"/>
                </a:cxn>
                <a:cxn ang="T13">
                  <a:pos x="T6" y="T7"/>
                </a:cxn>
                <a:cxn ang="T14">
                  <a:pos x="T8" y="T9"/>
                </a:cxn>
              </a:cxnLst>
              <a:rect l="T15" t="T16" r="T17" b="T18"/>
              <a:pathLst>
                <a:path w="294" h="91">
                  <a:moveTo>
                    <a:pt x="294" y="8"/>
                  </a:moveTo>
                  <a:lnTo>
                    <a:pt x="292" y="0"/>
                  </a:lnTo>
                  <a:lnTo>
                    <a:pt x="0" y="84"/>
                  </a:lnTo>
                  <a:lnTo>
                    <a:pt x="2" y="91"/>
                  </a:lnTo>
                  <a:lnTo>
                    <a:pt x="294" y="8"/>
                  </a:lnTo>
                  <a:close/>
                </a:path>
              </a:pathLst>
            </a:custGeom>
            <a:solidFill>
              <a:srgbClr val="C195DB"/>
            </a:solidFill>
            <a:ln w="9525">
              <a:noFill/>
              <a:round/>
              <a:headEnd/>
              <a:tailEnd/>
            </a:ln>
          </p:spPr>
          <p:txBody>
            <a:bodyPr/>
            <a:lstStyle/>
            <a:p>
              <a:endParaRPr lang="ru-RU"/>
            </a:p>
          </p:txBody>
        </p:sp>
        <p:sp>
          <p:nvSpPr>
            <p:cNvPr id="160774" name="Freeform 2431"/>
            <p:cNvSpPr>
              <a:spLocks/>
            </p:cNvSpPr>
            <p:nvPr/>
          </p:nvSpPr>
          <p:spPr bwMode="auto">
            <a:xfrm>
              <a:off x="1458" y="2645"/>
              <a:ext cx="31" cy="56"/>
            </a:xfrm>
            <a:custGeom>
              <a:avLst/>
              <a:gdLst>
                <a:gd name="T0" fmla="*/ 31 w 31"/>
                <a:gd name="T1" fmla="*/ 2 h 56"/>
                <a:gd name="T2" fmla="*/ 23 w 31"/>
                <a:gd name="T3" fmla="*/ 0 h 56"/>
                <a:gd name="T4" fmla="*/ 0 w 31"/>
                <a:gd name="T5" fmla="*/ 55 h 56"/>
                <a:gd name="T6" fmla="*/ 8 w 31"/>
                <a:gd name="T7" fmla="*/ 56 h 56"/>
                <a:gd name="T8" fmla="*/ 31 w 31"/>
                <a:gd name="T9" fmla="*/ 2 h 56"/>
                <a:gd name="T10" fmla="*/ 0 60000 65536"/>
                <a:gd name="T11" fmla="*/ 0 60000 65536"/>
                <a:gd name="T12" fmla="*/ 0 60000 65536"/>
                <a:gd name="T13" fmla="*/ 0 60000 65536"/>
                <a:gd name="T14" fmla="*/ 0 60000 65536"/>
                <a:gd name="T15" fmla="*/ 0 w 31"/>
                <a:gd name="T16" fmla="*/ 0 h 56"/>
                <a:gd name="T17" fmla="*/ 31 w 31"/>
                <a:gd name="T18" fmla="*/ 56 h 56"/>
              </a:gdLst>
              <a:ahLst/>
              <a:cxnLst>
                <a:cxn ang="T10">
                  <a:pos x="T0" y="T1"/>
                </a:cxn>
                <a:cxn ang="T11">
                  <a:pos x="T2" y="T3"/>
                </a:cxn>
                <a:cxn ang="T12">
                  <a:pos x="T4" y="T5"/>
                </a:cxn>
                <a:cxn ang="T13">
                  <a:pos x="T6" y="T7"/>
                </a:cxn>
                <a:cxn ang="T14">
                  <a:pos x="T8" y="T9"/>
                </a:cxn>
              </a:cxnLst>
              <a:rect l="T15" t="T16" r="T17" b="T18"/>
              <a:pathLst>
                <a:path w="31" h="56">
                  <a:moveTo>
                    <a:pt x="31" y="2"/>
                  </a:moveTo>
                  <a:lnTo>
                    <a:pt x="23" y="0"/>
                  </a:lnTo>
                  <a:lnTo>
                    <a:pt x="0" y="55"/>
                  </a:lnTo>
                  <a:lnTo>
                    <a:pt x="8" y="56"/>
                  </a:lnTo>
                  <a:lnTo>
                    <a:pt x="31" y="2"/>
                  </a:lnTo>
                  <a:close/>
                </a:path>
              </a:pathLst>
            </a:custGeom>
            <a:solidFill>
              <a:srgbClr val="C195DB"/>
            </a:solidFill>
            <a:ln w="9525">
              <a:noFill/>
              <a:round/>
              <a:headEnd/>
              <a:tailEnd/>
            </a:ln>
          </p:spPr>
          <p:txBody>
            <a:bodyPr/>
            <a:lstStyle/>
            <a:p>
              <a:endParaRPr lang="ru-RU"/>
            </a:p>
          </p:txBody>
        </p:sp>
        <p:sp>
          <p:nvSpPr>
            <p:cNvPr id="160775" name="Freeform 2432"/>
            <p:cNvSpPr>
              <a:spLocks/>
            </p:cNvSpPr>
            <p:nvPr/>
          </p:nvSpPr>
          <p:spPr bwMode="auto">
            <a:xfrm>
              <a:off x="1482" y="2644"/>
              <a:ext cx="7" cy="6"/>
            </a:xfrm>
            <a:custGeom>
              <a:avLst/>
              <a:gdLst>
                <a:gd name="T0" fmla="*/ 3 w 7"/>
                <a:gd name="T1" fmla="*/ 0 h 6"/>
                <a:gd name="T2" fmla="*/ 1 w 7"/>
                <a:gd name="T3" fmla="*/ 0 h 6"/>
                <a:gd name="T4" fmla="*/ 0 w 7"/>
                <a:gd name="T5" fmla="*/ 3 h 6"/>
                <a:gd name="T6" fmla="*/ 7 w 7"/>
                <a:gd name="T7" fmla="*/ 4 h 6"/>
                <a:gd name="T8" fmla="*/ 5 w 7"/>
                <a:gd name="T9" fmla="*/ 6 h 6"/>
                <a:gd name="T10" fmla="*/ 3 w 7"/>
                <a:gd name="T11" fmla="*/ 0 h 6"/>
                <a:gd name="T12" fmla="*/ 0 60000 65536"/>
                <a:gd name="T13" fmla="*/ 0 60000 65536"/>
                <a:gd name="T14" fmla="*/ 0 60000 65536"/>
                <a:gd name="T15" fmla="*/ 0 60000 65536"/>
                <a:gd name="T16" fmla="*/ 0 60000 65536"/>
                <a:gd name="T17" fmla="*/ 0 60000 65536"/>
                <a:gd name="T18" fmla="*/ 0 w 7"/>
                <a:gd name="T19" fmla="*/ 0 h 6"/>
                <a:gd name="T20" fmla="*/ 7 w 7"/>
                <a:gd name="T21" fmla="*/ 6 h 6"/>
              </a:gdLst>
              <a:ahLst/>
              <a:cxnLst>
                <a:cxn ang="T12">
                  <a:pos x="T0" y="T1"/>
                </a:cxn>
                <a:cxn ang="T13">
                  <a:pos x="T2" y="T3"/>
                </a:cxn>
                <a:cxn ang="T14">
                  <a:pos x="T4" y="T5"/>
                </a:cxn>
                <a:cxn ang="T15">
                  <a:pos x="T6" y="T7"/>
                </a:cxn>
                <a:cxn ang="T16">
                  <a:pos x="T8" y="T9"/>
                </a:cxn>
                <a:cxn ang="T17">
                  <a:pos x="T10" y="T11"/>
                </a:cxn>
              </a:cxnLst>
              <a:rect l="T18" t="T19" r="T20" b="T21"/>
              <a:pathLst>
                <a:path w="7" h="6">
                  <a:moveTo>
                    <a:pt x="3" y="0"/>
                  </a:moveTo>
                  <a:lnTo>
                    <a:pt x="1" y="0"/>
                  </a:lnTo>
                  <a:lnTo>
                    <a:pt x="0" y="3"/>
                  </a:lnTo>
                  <a:lnTo>
                    <a:pt x="7" y="4"/>
                  </a:lnTo>
                  <a:lnTo>
                    <a:pt x="5" y="6"/>
                  </a:lnTo>
                  <a:lnTo>
                    <a:pt x="3" y="0"/>
                  </a:lnTo>
                  <a:close/>
                </a:path>
              </a:pathLst>
            </a:custGeom>
            <a:solidFill>
              <a:srgbClr val="C195DB"/>
            </a:solidFill>
            <a:ln w="9525">
              <a:noFill/>
              <a:round/>
              <a:headEnd/>
              <a:tailEnd/>
            </a:ln>
          </p:spPr>
          <p:txBody>
            <a:bodyPr/>
            <a:lstStyle/>
            <a:p>
              <a:endParaRPr lang="ru-RU"/>
            </a:p>
          </p:txBody>
        </p:sp>
        <p:sp>
          <p:nvSpPr>
            <p:cNvPr id="160776" name="Freeform 2433"/>
            <p:cNvSpPr>
              <a:spLocks/>
            </p:cNvSpPr>
            <p:nvPr/>
          </p:nvSpPr>
          <p:spPr bwMode="auto">
            <a:xfrm>
              <a:off x="1461" y="2698"/>
              <a:ext cx="61" cy="22"/>
            </a:xfrm>
            <a:custGeom>
              <a:avLst/>
              <a:gdLst>
                <a:gd name="T0" fmla="*/ 3 w 61"/>
                <a:gd name="T1" fmla="*/ 0 h 22"/>
                <a:gd name="T2" fmla="*/ 0 w 61"/>
                <a:gd name="T3" fmla="*/ 6 h 22"/>
                <a:gd name="T4" fmla="*/ 58 w 61"/>
                <a:gd name="T5" fmla="*/ 22 h 22"/>
                <a:gd name="T6" fmla="*/ 61 w 61"/>
                <a:gd name="T7" fmla="*/ 15 h 22"/>
                <a:gd name="T8" fmla="*/ 3 w 61"/>
                <a:gd name="T9" fmla="*/ 0 h 22"/>
                <a:gd name="T10" fmla="*/ 0 60000 65536"/>
                <a:gd name="T11" fmla="*/ 0 60000 65536"/>
                <a:gd name="T12" fmla="*/ 0 60000 65536"/>
                <a:gd name="T13" fmla="*/ 0 60000 65536"/>
                <a:gd name="T14" fmla="*/ 0 60000 65536"/>
                <a:gd name="T15" fmla="*/ 0 w 61"/>
                <a:gd name="T16" fmla="*/ 0 h 22"/>
                <a:gd name="T17" fmla="*/ 61 w 61"/>
                <a:gd name="T18" fmla="*/ 22 h 22"/>
              </a:gdLst>
              <a:ahLst/>
              <a:cxnLst>
                <a:cxn ang="T10">
                  <a:pos x="T0" y="T1"/>
                </a:cxn>
                <a:cxn ang="T11">
                  <a:pos x="T2" y="T3"/>
                </a:cxn>
                <a:cxn ang="T12">
                  <a:pos x="T4" y="T5"/>
                </a:cxn>
                <a:cxn ang="T13">
                  <a:pos x="T6" y="T7"/>
                </a:cxn>
                <a:cxn ang="T14">
                  <a:pos x="T8" y="T9"/>
                </a:cxn>
              </a:cxnLst>
              <a:rect l="T15" t="T16" r="T17" b="T18"/>
              <a:pathLst>
                <a:path w="61" h="22">
                  <a:moveTo>
                    <a:pt x="3" y="0"/>
                  </a:moveTo>
                  <a:lnTo>
                    <a:pt x="0" y="6"/>
                  </a:lnTo>
                  <a:lnTo>
                    <a:pt x="58" y="22"/>
                  </a:lnTo>
                  <a:lnTo>
                    <a:pt x="61" y="15"/>
                  </a:lnTo>
                  <a:lnTo>
                    <a:pt x="3" y="0"/>
                  </a:lnTo>
                  <a:close/>
                </a:path>
              </a:pathLst>
            </a:custGeom>
            <a:solidFill>
              <a:srgbClr val="C195DB"/>
            </a:solidFill>
            <a:ln w="9525">
              <a:noFill/>
              <a:round/>
              <a:headEnd/>
              <a:tailEnd/>
            </a:ln>
          </p:spPr>
          <p:txBody>
            <a:bodyPr/>
            <a:lstStyle/>
            <a:p>
              <a:endParaRPr lang="ru-RU"/>
            </a:p>
          </p:txBody>
        </p:sp>
        <p:sp>
          <p:nvSpPr>
            <p:cNvPr id="160777" name="Freeform 2434"/>
            <p:cNvSpPr>
              <a:spLocks/>
            </p:cNvSpPr>
            <p:nvPr/>
          </p:nvSpPr>
          <p:spPr bwMode="auto">
            <a:xfrm>
              <a:off x="1458" y="2697"/>
              <a:ext cx="9" cy="7"/>
            </a:xfrm>
            <a:custGeom>
              <a:avLst/>
              <a:gdLst>
                <a:gd name="T0" fmla="*/ 1 w 9"/>
                <a:gd name="T1" fmla="*/ 3 h 7"/>
                <a:gd name="T2" fmla="*/ 0 w 9"/>
                <a:gd name="T3" fmla="*/ 5 h 7"/>
                <a:gd name="T4" fmla="*/ 4 w 9"/>
                <a:gd name="T5" fmla="*/ 7 h 7"/>
                <a:gd name="T6" fmla="*/ 7 w 9"/>
                <a:gd name="T7" fmla="*/ 0 h 7"/>
                <a:gd name="T8" fmla="*/ 9 w 9"/>
                <a:gd name="T9" fmla="*/ 4 h 7"/>
                <a:gd name="T10" fmla="*/ 1 w 9"/>
                <a:gd name="T11" fmla="*/ 3 h 7"/>
                <a:gd name="T12" fmla="*/ 0 60000 65536"/>
                <a:gd name="T13" fmla="*/ 0 60000 65536"/>
                <a:gd name="T14" fmla="*/ 0 60000 65536"/>
                <a:gd name="T15" fmla="*/ 0 60000 65536"/>
                <a:gd name="T16" fmla="*/ 0 60000 65536"/>
                <a:gd name="T17" fmla="*/ 0 60000 65536"/>
                <a:gd name="T18" fmla="*/ 0 w 9"/>
                <a:gd name="T19" fmla="*/ 0 h 7"/>
                <a:gd name="T20" fmla="*/ 9 w 9"/>
                <a:gd name="T21" fmla="*/ 7 h 7"/>
              </a:gdLst>
              <a:ahLst/>
              <a:cxnLst>
                <a:cxn ang="T12">
                  <a:pos x="T0" y="T1"/>
                </a:cxn>
                <a:cxn ang="T13">
                  <a:pos x="T2" y="T3"/>
                </a:cxn>
                <a:cxn ang="T14">
                  <a:pos x="T4" y="T5"/>
                </a:cxn>
                <a:cxn ang="T15">
                  <a:pos x="T6" y="T7"/>
                </a:cxn>
                <a:cxn ang="T16">
                  <a:pos x="T8" y="T9"/>
                </a:cxn>
                <a:cxn ang="T17">
                  <a:pos x="T10" y="T11"/>
                </a:cxn>
              </a:cxnLst>
              <a:rect l="T18" t="T19" r="T20" b="T21"/>
              <a:pathLst>
                <a:path w="9" h="7">
                  <a:moveTo>
                    <a:pt x="1" y="3"/>
                  </a:moveTo>
                  <a:lnTo>
                    <a:pt x="0" y="5"/>
                  </a:lnTo>
                  <a:lnTo>
                    <a:pt x="4" y="7"/>
                  </a:lnTo>
                  <a:lnTo>
                    <a:pt x="7" y="0"/>
                  </a:lnTo>
                  <a:lnTo>
                    <a:pt x="9" y="4"/>
                  </a:lnTo>
                  <a:lnTo>
                    <a:pt x="1" y="3"/>
                  </a:lnTo>
                  <a:close/>
                </a:path>
              </a:pathLst>
            </a:custGeom>
            <a:solidFill>
              <a:srgbClr val="C195DB"/>
            </a:solidFill>
            <a:ln w="9525">
              <a:noFill/>
              <a:round/>
              <a:headEnd/>
              <a:tailEnd/>
            </a:ln>
          </p:spPr>
          <p:txBody>
            <a:bodyPr/>
            <a:lstStyle/>
            <a:p>
              <a:endParaRPr lang="ru-RU"/>
            </a:p>
          </p:txBody>
        </p:sp>
        <p:sp>
          <p:nvSpPr>
            <p:cNvPr id="160778" name="Freeform 2435"/>
            <p:cNvSpPr>
              <a:spLocks/>
            </p:cNvSpPr>
            <p:nvPr/>
          </p:nvSpPr>
          <p:spPr bwMode="auto">
            <a:xfrm>
              <a:off x="1518" y="2604"/>
              <a:ext cx="278" cy="116"/>
            </a:xfrm>
            <a:custGeom>
              <a:avLst/>
              <a:gdLst>
                <a:gd name="T0" fmla="*/ 0 w 278"/>
                <a:gd name="T1" fmla="*/ 109 h 116"/>
                <a:gd name="T2" fmla="*/ 2 w 278"/>
                <a:gd name="T3" fmla="*/ 116 h 116"/>
                <a:gd name="T4" fmla="*/ 278 w 278"/>
                <a:gd name="T5" fmla="*/ 7 h 116"/>
                <a:gd name="T6" fmla="*/ 275 w 278"/>
                <a:gd name="T7" fmla="*/ 0 h 116"/>
                <a:gd name="T8" fmla="*/ 0 w 278"/>
                <a:gd name="T9" fmla="*/ 109 h 116"/>
                <a:gd name="T10" fmla="*/ 0 60000 65536"/>
                <a:gd name="T11" fmla="*/ 0 60000 65536"/>
                <a:gd name="T12" fmla="*/ 0 60000 65536"/>
                <a:gd name="T13" fmla="*/ 0 60000 65536"/>
                <a:gd name="T14" fmla="*/ 0 60000 65536"/>
                <a:gd name="T15" fmla="*/ 0 w 278"/>
                <a:gd name="T16" fmla="*/ 0 h 116"/>
                <a:gd name="T17" fmla="*/ 278 w 278"/>
                <a:gd name="T18" fmla="*/ 116 h 116"/>
              </a:gdLst>
              <a:ahLst/>
              <a:cxnLst>
                <a:cxn ang="T10">
                  <a:pos x="T0" y="T1"/>
                </a:cxn>
                <a:cxn ang="T11">
                  <a:pos x="T2" y="T3"/>
                </a:cxn>
                <a:cxn ang="T12">
                  <a:pos x="T4" y="T5"/>
                </a:cxn>
                <a:cxn ang="T13">
                  <a:pos x="T6" y="T7"/>
                </a:cxn>
                <a:cxn ang="T14">
                  <a:pos x="T8" y="T9"/>
                </a:cxn>
              </a:cxnLst>
              <a:rect l="T15" t="T16" r="T17" b="T18"/>
              <a:pathLst>
                <a:path w="278" h="116">
                  <a:moveTo>
                    <a:pt x="0" y="109"/>
                  </a:moveTo>
                  <a:lnTo>
                    <a:pt x="2" y="116"/>
                  </a:lnTo>
                  <a:lnTo>
                    <a:pt x="278" y="7"/>
                  </a:lnTo>
                  <a:lnTo>
                    <a:pt x="275" y="0"/>
                  </a:lnTo>
                  <a:lnTo>
                    <a:pt x="0" y="109"/>
                  </a:lnTo>
                  <a:close/>
                </a:path>
              </a:pathLst>
            </a:custGeom>
            <a:solidFill>
              <a:srgbClr val="C195DB"/>
            </a:solidFill>
            <a:ln w="9525">
              <a:noFill/>
              <a:round/>
              <a:headEnd/>
              <a:tailEnd/>
            </a:ln>
          </p:spPr>
          <p:txBody>
            <a:bodyPr/>
            <a:lstStyle/>
            <a:p>
              <a:endParaRPr lang="ru-RU"/>
            </a:p>
          </p:txBody>
        </p:sp>
        <p:sp>
          <p:nvSpPr>
            <p:cNvPr id="160779" name="Freeform 2436"/>
            <p:cNvSpPr>
              <a:spLocks/>
            </p:cNvSpPr>
            <p:nvPr/>
          </p:nvSpPr>
          <p:spPr bwMode="auto">
            <a:xfrm>
              <a:off x="1517" y="2713"/>
              <a:ext cx="5" cy="7"/>
            </a:xfrm>
            <a:custGeom>
              <a:avLst/>
              <a:gdLst>
                <a:gd name="T0" fmla="*/ 0 w 5"/>
                <a:gd name="T1" fmla="*/ 7 h 7"/>
                <a:gd name="T2" fmla="*/ 2 w 5"/>
                <a:gd name="T3" fmla="*/ 7 h 7"/>
                <a:gd name="T4" fmla="*/ 5 w 5"/>
                <a:gd name="T5" fmla="*/ 7 h 7"/>
                <a:gd name="T6" fmla="*/ 0 w 5"/>
                <a:gd name="T7" fmla="*/ 0 h 7"/>
                <a:gd name="T8" fmla="*/ 5 w 5"/>
                <a:gd name="T9" fmla="*/ 0 h 7"/>
                <a:gd name="T10" fmla="*/ 0 w 5"/>
                <a:gd name="T11" fmla="*/ 7 h 7"/>
                <a:gd name="T12" fmla="*/ 0 60000 65536"/>
                <a:gd name="T13" fmla="*/ 0 60000 65536"/>
                <a:gd name="T14" fmla="*/ 0 60000 65536"/>
                <a:gd name="T15" fmla="*/ 0 60000 65536"/>
                <a:gd name="T16" fmla="*/ 0 60000 65536"/>
                <a:gd name="T17" fmla="*/ 0 60000 65536"/>
                <a:gd name="T18" fmla="*/ 0 w 5"/>
                <a:gd name="T19" fmla="*/ 0 h 7"/>
                <a:gd name="T20" fmla="*/ 5 w 5"/>
                <a:gd name="T21" fmla="*/ 7 h 7"/>
              </a:gdLst>
              <a:ahLst/>
              <a:cxnLst>
                <a:cxn ang="T12">
                  <a:pos x="T0" y="T1"/>
                </a:cxn>
                <a:cxn ang="T13">
                  <a:pos x="T2" y="T3"/>
                </a:cxn>
                <a:cxn ang="T14">
                  <a:pos x="T4" y="T5"/>
                </a:cxn>
                <a:cxn ang="T15">
                  <a:pos x="T6" y="T7"/>
                </a:cxn>
                <a:cxn ang="T16">
                  <a:pos x="T8" y="T9"/>
                </a:cxn>
                <a:cxn ang="T17">
                  <a:pos x="T10" y="T11"/>
                </a:cxn>
              </a:cxnLst>
              <a:rect l="T18" t="T19" r="T20" b="T21"/>
              <a:pathLst>
                <a:path w="5" h="7">
                  <a:moveTo>
                    <a:pt x="0" y="7"/>
                  </a:moveTo>
                  <a:lnTo>
                    <a:pt x="2" y="7"/>
                  </a:lnTo>
                  <a:lnTo>
                    <a:pt x="5" y="7"/>
                  </a:lnTo>
                  <a:lnTo>
                    <a:pt x="0" y="0"/>
                  </a:lnTo>
                  <a:lnTo>
                    <a:pt x="5" y="0"/>
                  </a:lnTo>
                  <a:lnTo>
                    <a:pt x="0" y="7"/>
                  </a:lnTo>
                  <a:close/>
                </a:path>
              </a:pathLst>
            </a:custGeom>
            <a:solidFill>
              <a:srgbClr val="C195DB"/>
            </a:solidFill>
            <a:ln w="9525">
              <a:noFill/>
              <a:round/>
              <a:headEnd/>
              <a:tailEnd/>
            </a:ln>
          </p:spPr>
          <p:txBody>
            <a:bodyPr/>
            <a:lstStyle/>
            <a:p>
              <a:endParaRPr lang="ru-RU"/>
            </a:p>
          </p:txBody>
        </p:sp>
        <p:sp>
          <p:nvSpPr>
            <p:cNvPr id="160780" name="Freeform 2437"/>
            <p:cNvSpPr>
              <a:spLocks/>
            </p:cNvSpPr>
            <p:nvPr/>
          </p:nvSpPr>
          <p:spPr bwMode="auto">
            <a:xfrm>
              <a:off x="1776" y="2561"/>
              <a:ext cx="24" cy="49"/>
            </a:xfrm>
            <a:custGeom>
              <a:avLst/>
              <a:gdLst>
                <a:gd name="T0" fmla="*/ 17 w 24"/>
                <a:gd name="T1" fmla="*/ 49 h 49"/>
                <a:gd name="T2" fmla="*/ 24 w 24"/>
                <a:gd name="T3" fmla="*/ 44 h 49"/>
                <a:gd name="T4" fmla="*/ 6 w 24"/>
                <a:gd name="T5" fmla="*/ 0 h 49"/>
                <a:gd name="T6" fmla="*/ 0 w 24"/>
                <a:gd name="T7" fmla="*/ 4 h 49"/>
                <a:gd name="T8" fmla="*/ 17 w 24"/>
                <a:gd name="T9" fmla="*/ 49 h 49"/>
                <a:gd name="T10" fmla="*/ 0 60000 65536"/>
                <a:gd name="T11" fmla="*/ 0 60000 65536"/>
                <a:gd name="T12" fmla="*/ 0 60000 65536"/>
                <a:gd name="T13" fmla="*/ 0 60000 65536"/>
                <a:gd name="T14" fmla="*/ 0 60000 65536"/>
                <a:gd name="T15" fmla="*/ 0 w 24"/>
                <a:gd name="T16" fmla="*/ 0 h 49"/>
                <a:gd name="T17" fmla="*/ 24 w 24"/>
                <a:gd name="T18" fmla="*/ 49 h 49"/>
              </a:gdLst>
              <a:ahLst/>
              <a:cxnLst>
                <a:cxn ang="T10">
                  <a:pos x="T0" y="T1"/>
                </a:cxn>
                <a:cxn ang="T11">
                  <a:pos x="T2" y="T3"/>
                </a:cxn>
                <a:cxn ang="T12">
                  <a:pos x="T4" y="T5"/>
                </a:cxn>
                <a:cxn ang="T13">
                  <a:pos x="T6" y="T7"/>
                </a:cxn>
                <a:cxn ang="T14">
                  <a:pos x="T8" y="T9"/>
                </a:cxn>
              </a:cxnLst>
              <a:rect l="T15" t="T16" r="T17" b="T18"/>
              <a:pathLst>
                <a:path w="24" h="49">
                  <a:moveTo>
                    <a:pt x="17" y="49"/>
                  </a:moveTo>
                  <a:lnTo>
                    <a:pt x="24" y="44"/>
                  </a:lnTo>
                  <a:lnTo>
                    <a:pt x="6" y="0"/>
                  </a:lnTo>
                  <a:lnTo>
                    <a:pt x="0" y="4"/>
                  </a:lnTo>
                  <a:lnTo>
                    <a:pt x="17" y="49"/>
                  </a:lnTo>
                  <a:close/>
                </a:path>
              </a:pathLst>
            </a:custGeom>
            <a:solidFill>
              <a:srgbClr val="C195DB"/>
            </a:solidFill>
            <a:ln w="9525">
              <a:noFill/>
              <a:round/>
              <a:headEnd/>
              <a:tailEnd/>
            </a:ln>
          </p:spPr>
          <p:txBody>
            <a:bodyPr/>
            <a:lstStyle/>
            <a:p>
              <a:endParaRPr lang="ru-RU"/>
            </a:p>
          </p:txBody>
        </p:sp>
        <p:sp>
          <p:nvSpPr>
            <p:cNvPr id="160781" name="Freeform 2438"/>
            <p:cNvSpPr>
              <a:spLocks/>
            </p:cNvSpPr>
            <p:nvPr/>
          </p:nvSpPr>
          <p:spPr bwMode="auto">
            <a:xfrm>
              <a:off x="1792" y="2605"/>
              <a:ext cx="9" cy="6"/>
            </a:xfrm>
            <a:custGeom>
              <a:avLst/>
              <a:gdLst>
                <a:gd name="T0" fmla="*/ 6 w 9"/>
                <a:gd name="T1" fmla="*/ 6 h 6"/>
                <a:gd name="T2" fmla="*/ 9 w 9"/>
                <a:gd name="T3" fmla="*/ 4 h 6"/>
                <a:gd name="T4" fmla="*/ 7 w 9"/>
                <a:gd name="T5" fmla="*/ 0 h 6"/>
                <a:gd name="T6" fmla="*/ 0 w 9"/>
                <a:gd name="T7" fmla="*/ 4 h 6"/>
                <a:gd name="T8" fmla="*/ 2 w 9"/>
                <a:gd name="T9" fmla="*/ 0 h 6"/>
                <a:gd name="T10" fmla="*/ 6 w 9"/>
                <a:gd name="T11" fmla="*/ 6 h 6"/>
                <a:gd name="T12" fmla="*/ 0 60000 65536"/>
                <a:gd name="T13" fmla="*/ 0 60000 65536"/>
                <a:gd name="T14" fmla="*/ 0 60000 65536"/>
                <a:gd name="T15" fmla="*/ 0 60000 65536"/>
                <a:gd name="T16" fmla="*/ 0 60000 65536"/>
                <a:gd name="T17" fmla="*/ 0 60000 65536"/>
                <a:gd name="T18" fmla="*/ 0 w 9"/>
                <a:gd name="T19" fmla="*/ 0 h 6"/>
                <a:gd name="T20" fmla="*/ 9 w 9"/>
                <a:gd name="T21" fmla="*/ 6 h 6"/>
              </a:gdLst>
              <a:ahLst/>
              <a:cxnLst>
                <a:cxn ang="T12">
                  <a:pos x="T0" y="T1"/>
                </a:cxn>
                <a:cxn ang="T13">
                  <a:pos x="T2" y="T3"/>
                </a:cxn>
                <a:cxn ang="T14">
                  <a:pos x="T4" y="T5"/>
                </a:cxn>
                <a:cxn ang="T15">
                  <a:pos x="T6" y="T7"/>
                </a:cxn>
                <a:cxn ang="T16">
                  <a:pos x="T8" y="T9"/>
                </a:cxn>
                <a:cxn ang="T17">
                  <a:pos x="T10" y="T11"/>
                </a:cxn>
              </a:cxnLst>
              <a:rect l="T18" t="T19" r="T20" b="T21"/>
              <a:pathLst>
                <a:path w="9" h="6">
                  <a:moveTo>
                    <a:pt x="6" y="6"/>
                  </a:moveTo>
                  <a:lnTo>
                    <a:pt x="9" y="4"/>
                  </a:lnTo>
                  <a:lnTo>
                    <a:pt x="7" y="0"/>
                  </a:lnTo>
                  <a:lnTo>
                    <a:pt x="0" y="4"/>
                  </a:lnTo>
                  <a:lnTo>
                    <a:pt x="2" y="0"/>
                  </a:lnTo>
                  <a:lnTo>
                    <a:pt x="6" y="6"/>
                  </a:lnTo>
                  <a:close/>
                </a:path>
              </a:pathLst>
            </a:custGeom>
            <a:solidFill>
              <a:srgbClr val="C195DB"/>
            </a:solidFill>
            <a:ln w="9525">
              <a:noFill/>
              <a:round/>
              <a:headEnd/>
              <a:tailEnd/>
            </a:ln>
          </p:spPr>
          <p:txBody>
            <a:bodyPr/>
            <a:lstStyle/>
            <a:p>
              <a:endParaRPr lang="ru-RU"/>
            </a:p>
          </p:txBody>
        </p:sp>
        <p:sp>
          <p:nvSpPr>
            <p:cNvPr id="160782" name="Freeform 2439"/>
            <p:cNvSpPr>
              <a:spLocks/>
            </p:cNvSpPr>
            <p:nvPr/>
          </p:nvSpPr>
          <p:spPr bwMode="auto">
            <a:xfrm>
              <a:off x="1774" y="2557"/>
              <a:ext cx="8" cy="9"/>
            </a:xfrm>
            <a:custGeom>
              <a:avLst/>
              <a:gdLst>
                <a:gd name="T0" fmla="*/ 8 w 8"/>
                <a:gd name="T1" fmla="*/ 3 h 9"/>
                <a:gd name="T2" fmla="*/ 6 w 8"/>
                <a:gd name="T3" fmla="*/ 0 h 9"/>
                <a:gd name="T4" fmla="*/ 2 w 8"/>
                <a:gd name="T5" fmla="*/ 2 h 9"/>
                <a:gd name="T6" fmla="*/ 5 w 8"/>
                <a:gd name="T7" fmla="*/ 9 h 9"/>
                <a:gd name="T8" fmla="*/ 0 w 8"/>
                <a:gd name="T9" fmla="*/ 7 h 9"/>
                <a:gd name="T10" fmla="*/ 8 w 8"/>
                <a:gd name="T11" fmla="*/ 3 h 9"/>
                <a:gd name="T12" fmla="*/ 0 60000 65536"/>
                <a:gd name="T13" fmla="*/ 0 60000 65536"/>
                <a:gd name="T14" fmla="*/ 0 60000 65536"/>
                <a:gd name="T15" fmla="*/ 0 60000 65536"/>
                <a:gd name="T16" fmla="*/ 0 60000 65536"/>
                <a:gd name="T17" fmla="*/ 0 60000 65536"/>
                <a:gd name="T18" fmla="*/ 0 w 8"/>
                <a:gd name="T19" fmla="*/ 0 h 9"/>
                <a:gd name="T20" fmla="*/ 8 w 8"/>
                <a:gd name="T21" fmla="*/ 9 h 9"/>
              </a:gdLst>
              <a:ahLst/>
              <a:cxnLst>
                <a:cxn ang="T12">
                  <a:pos x="T0" y="T1"/>
                </a:cxn>
                <a:cxn ang="T13">
                  <a:pos x="T2" y="T3"/>
                </a:cxn>
                <a:cxn ang="T14">
                  <a:pos x="T4" y="T5"/>
                </a:cxn>
                <a:cxn ang="T15">
                  <a:pos x="T6" y="T7"/>
                </a:cxn>
                <a:cxn ang="T16">
                  <a:pos x="T8" y="T9"/>
                </a:cxn>
                <a:cxn ang="T17">
                  <a:pos x="T10" y="T11"/>
                </a:cxn>
              </a:cxnLst>
              <a:rect l="T18" t="T19" r="T20" b="T21"/>
              <a:pathLst>
                <a:path w="8" h="9">
                  <a:moveTo>
                    <a:pt x="8" y="3"/>
                  </a:moveTo>
                  <a:lnTo>
                    <a:pt x="6" y="0"/>
                  </a:lnTo>
                  <a:lnTo>
                    <a:pt x="2" y="2"/>
                  </a:lnTo>
                  <a:lnTo>
                    <a:pt x="5" y="9"/>
                  </a:lnTo>
                  <a:lnTo>
                    <a:pt x="0" y="7"/>
                  </a:lnTo>
                  <a:lnTo>
                    <a:pt x="8" y="3"/>
                  </a:lnTo>
                  <a:close/>
                </a:path>
              </a:pathLst>
            </a:custGeom>
            <a:solidFill>
              <a:srgbClr val="C195DB"/>
            </a:solidFill>
            <a:ln w="9525">
              <a:noFill/>
              <a:round/>
              <a:headEnd/>
              <a:tailEnd/>
            </a:ln>
          </p:spPr>
          <p:txBody>
            <a:bodyPr/>
            <a:lstStyle/>
            <a:p>
              <a:endParaRPr lang="ru-RU"/>
            </a:p>
          </p:txBody>
        </p:sp>
        <p:sp>
          <p:nvSpPr>
            <p:cNvPr id="160783" name="Freeform 2440"/>
            <p:cNvSpPr>
              <a:spLocks/>
            </p:cNvSpPr>
            <p:nvPr/>
          </p:nvSpPr>
          <p:spPr bwMode="auto">
            <a:xfrm>
              <a:off x="1482" y="2647"/>
              <a:ext cx="40" cy="71"/>
            </a:xfrm>
            <a:custGeom>
              <a:avLst/>
              <a:gdLst>
                <a:gd name="T0" fmla="*/ 8 w 40"/>
                <a:gd name="T1" fmla="*/ 0 h 71"/>
                <a:gd name="T2" fmla="*/ 0 w 40"/>
                <a:gd name="T3" fmla="*/ 2 h 71"/>
                <a:gd name="T4" fmla="*/ 32 w 40"/>
                <a:gd name="T5" fmla="*/ 71 h 71"/>
                <a:gd name="T6" fmla="*/ 40 w 40"/>
                <a:gd name="T7" fmla="*/ 69 h 71"/>
                <a:gd name="T8" fmla="*/ 8 w 40"/>
                <a:gd name="T9" fmla="*/ 0 h 71"/>
                <a:gd name="T10" fmla="*/ 0 60000 65536"/>
                <a:gd name="T11" fmla="*/ 0 60000 65536"/>
                <a:gd name="T12" fmla="*/ 0 60000 65536"/>
                <a:gd name="T13" fmla="*/ 0 60000 65536"/>
                <a:gd name="T14" fmla="*/ 0 60000 65536"/>
                <a:gd name="T15" fmla="*/ 0 w 40"/>
                <a:gd name="T16" fmla="*/ 0 h 71"/>
                <a:gd name="T17" fmla="*/ 40 w 40"/>
                <a:gd name="T18" fmla="*/ 71 h 71"/>
              </a:gdLst>
              <a:ahLst/>
              <a:cxnLst>
                <a:cxn ang="T10">
                  <a:pos x="T0" y="T1"/>
                </a:cxn>
                <a:cxn ang="T11">
                  <a:pos x="T2" y="T3"/>
                </a:cxn>
                <a:cxn ang="T12">
                  <a:pos x="T4" y="T5"/>
                </a:cxn>
                <a:cxn ang="T13">
                  <a:pos x="T6" y="T7"/>
                </a:cxn>
                <a:cxn ang="T14">
                  <a:pos x="T8" y="T9"/>
                </a:cxn>
              </a:cxnLst>
              <a:rect l="T15" t="T16" r="T17" b="T18"/>
              <a:pathLst>
                <a:path w="40" h="71">
                  <a:moveTo>
                    <a:pt x="8" y="0"/>
                  </a:moveTo>
                  <a:lnTo>
                    <a:pt x="0" y="2"/>
                  </a:lnTo>
                  <a:lnTo>
                    <a:pt x="32" y="71"/>
                  </a:lnTo>
                  <a:lnTo>
                    <a:pt x="40" y="69"/>
                  </a:lnTo>
                  <a:lnTo>
                    <a:pt x="8" y="0"/>
                  </a:lnTo>
                  <a:close/>
                </a:path>
              </a:pathLst>
            </a:custGeom>
            <a:solidFill>
              <a:srgbClr val="C195DB"/>
            </a:solidFill>
            <a:ln w="9525">
              <a:noFill/>
              <a:round/>
              <a:headEnd/>
              <a:tailEnd/>
            </a:ln>
          </p:spPr>
          <p:txBody>
            <a:bodyPr/>
            <a:lstStyle/>
            <a:p>
              <a:endParaRPr lang="ru-RU"/>
            </a:p>
          </p:txBody>
        </p:sp>
        <p:sp>
          <p:nvSpPr>
            <p:cNvPr id="160784" name="Freeform 2441"/>
            <p:cNvSpPr>
              <a:spLocks/>
            </p:cNvSpPr>
            <p:nvPr/>
          </p:nvSpPr>
          <p:spPr bwMode="auto">
            <a:xfrm>
              <a:off x="2025" y="3135"/>
              <a:ext cx="227" cy="269"/>
            </a:xfrm>
            <a:custGeom>
              <a:avLst/>
              <a:gdLst>
                <a:gd name="T0" fmla="*/ 179 w 227"/>
                <a:gd name="T1" fmla="*/ 0 h 269"/>
                <a:gd name="T2" fmla="*/ 227 w 227"/>
                <a:gd name="T3" fmla="*/ 31 h 269"/>
                <a:gd name="T4" fmla="*/ 68 w 227"/>
                <a:gd name="T5" fmla="*/ 264 h 269"/>
                <a:gd name="T6" fmla="*/ 11 w 227"/>
                <a:gd name="T7" fmla="*/ 269 h 269"/>
                <a:gd name="T8" fmla="*/ 0 w 227"/>
                <a:gd name="T9" fmla="*/ 212 h 269"/>
                <a:gd name="T10" fmla="*/ 179 w 227"/>
                <a:gd name="T11" fmla="*/ 0 h 269"/>
                <a:gd name="T12" fmla="*/ 0 60000 65536"/>
                <a:gd name="T13" fmla="*/ 0 60000 65536"/>
                <a:gd name="T14" fmla="*/ 0 60000 65536"/>
                <a:gd name="T15" fmla="*/ 0 60000 65536"/>
                <a:gd name="T16" fmla="*/ 0 60000 65536"/>
                <a:gd name="T17" fmla="*/ 0 60000 65536"/>
                <a:gd name="T18" fmla="*/ 0 w 227"/>
                <a:gd name="T19" fmla="*/ 0 h 269"/>
                <a:gd name="T20" fmla="*/ 227 w 227"/>
                <a:gd name="T21" fmla="*/ 269 h 269"/>
              </a:gdLst>
              <a:ahLst/>
              <a:cxnLst>
                <a:cxn ang="T12">
                  <a:pos x="T0" y="T1"/>
                </a:cxn>
                <a:cxn ang="T13">
                  <a:pos x="T2" y="T3"/>
                </a:cxn>
                <a:cxn ang="T14">
                  <a:pos x="T4" y="T5"/>
                </a:cxn>
                <a:cxn ang="T15">
                  <a:pos x="T6" y="T7"/>
                </a:cxn>
                <a:cxn ang="T16">
                  <a:pos x="T8" y="T9"/>
                </a:cxn>
                <a:cxn ang="T17">
                  <a:pos x="T10" y="T11"/>
                </a:cxn>
              </a:cxnLst>
              <a:rect l="T18" t="T19" r="T20" b="T21"/>
              <a:pathLst>
                <a:path w="227" h="269">
                  <a:moveTo>
                    <a:pt x="179" y="0"/>
                  </a:moveTo>
                  <a:lnTo>
                    <a:pt x="227" y="31"/>
                  </a:lnTo>
                  <a:lnTo>
                    <a:pt x="68" y="264"/>
                  </a:lnTo>
                  <a:lnTo>
                    <a:pt x="11" y="269"/>
                  </a:lnTo>
                  <a:lnTo>
                    <a:pt x="0" y="212"/>
                  </a:lnTo>
                  <a:lnTo>
                    <a:pt x="179" y="0"/>
                  </a:lnTo>
                  <a:close/>
                </a:path>
              </a:pathLst>
            </a:custGeom>
            <a:solidFill>
              <a:srgbClr val="844CD6"/>
            </a:solidFill>
            <a:ln w="9525">
              <a:noFill/>
              <a:round/>
              <a:headEnd/>
              <a:tailEnd/>
            </a:ln>
          </p:spPr>
          <p:txBody>
            <a:bodyPr/>
            <a:lstStyle/>
            <a:p>
              <a:endParaRPr lang="ru-RU"/>
            </a:p>
          </p:txBody>
        </p:sp>
        <p:sp>
          <p:nvSpPr>
            <p:cNvPr id="160785" name="Freeform 2442"/>
            <p:cNvSpPr>
              <a:spLocks/>
            </p:cNvSpPr>
            <p:nvPr/>
          </p:nvSpPr>
          <p:spPr bwMode="auto">
            <a:xfrm>
              <a:off x="2583" y="3313"/>
              <a:ext cx="43" cy="77"/>
            </a:xfrm>
            <a:custGeom>
              <a:avLst/>
              <a:gdLst>
                <a:gd name="T0" fmla="*/ 34 w 43"/>
                <a:gd name="T1" fmla="*/ 77 h 77"/>
                <a:gd name="T2" fmla="*/ 39 w 43"/>
                <a:gd name="T3" fmla="*/ 57 h 77"/>
                <a:gd name="T4" fmla="*/ 37 w 43"/>
                <a:gd name="T5" fmla="*/ 41 h 77"/>
                <a:gd name="T6" fmla="*/ 31 w 43"/>
                <a:gd name="T7" fmla="*/ 28 h 77"/>
                <a:gd name="T8" fmla="*/ 23 w 43"/>
                <a:gd name="T9" fmla="*/ 18 h 77"/>
                <a:gd name="T10" fmla="*/ 8 w 43"/>
                <a:gd name="T11" fmla="*/ 9 h 77"/>
                <a:gd name="T12" fmla="*/ 0 w 43"/>
                <a:gd name="T13" fmla="*/ 6 h 77"/>
                <a:gd name="T14" fmla="*/ 2 w 43"/>
                <a:gd name="T15" fmla="*/ 0 h 77"/>
                <a:gd name="T16" fmla="*/ 10 w 43"/>
                <a:gd name="T17" fmla="*/ 2 h 77"/>
                <a:gd name="T18" fmla="*/ 27 w 43"/>
                <a:gd name="T19" fmla="*/ 13 h 77"/>
                <a:gd name="T20" fmla="*/ 35 w 43"/>
                <a:gd name="T21" fmla="*/ 23 h 77"/>
                <a:gd name="T22" fmla="*/ 42 w 43"/>
                <a:gd name="T23" fmla="*/ 38 h 77"/>
                <a:gd name="T24" fmla="*/ 43 w 43"/>
                <a:gd name="T25" fmla="*/ 57 h 77"/>
                <a:gd name="T26" fmla="*/ 39 w 43"/>
                <a:gd name="T27" fmla="*/ 77 h 77"/>
                <a:gd name="T28" fmla="*/ 34 w 43"/>
                <a:gd name="T29" fmla="*/ 77 h 7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3"/>
                <a:gd name="T46" fmla="*/ 0 h 77"/>
                <a:gd name="T47" fmla="*/ 43 w 43"/>
                <a:gd name="T48" fmla="*/ 77 h 7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3" h="77">
                  <a:moveTo>
                    <a:pt x="34" y="77"/>
                  </a:moveTo>
                  <a:lnTo>
                    <a:pt x="39" y="57"/>
                  </a:lnTo>
                  <a:lnTo>
                    <a:pt x="37" y="41"/>
                  </a:lnTo>
                  <a:lnTo>
                    <a:pt x="31" y="28"/>
                  </a:lnTo>
                  <a:lnTo>
                    <a:pt x="23" y="18"/>
                  </a:lnTo>
                  <a:lnTo>
                    <a:pt x="8" y="9"/>
                  </a:lnTo>
                  <a:lnTo>
                    <a:pt x="0" y="6"/>
                  </a:lnTo>
                  <a:lnTo>
                    <a:pt x="2" y="0"/>
                  </a:lnTo>
                  <a:lnTo>
                    <a:pt x="10" y="2"/>
                  </a:lnTo>
                  <a:lnTo>
                    <a:pt x="27" y="13"/>
                  </a:lnTo>
                  <a:lnTo>
                    <a:pt x="35" y="23"/>
                  </a:lnTo>
                  <a:lnTo>
                    <a:pt x="42" y="38"/>
                  </a:lnTo>
                  <a:lnTo>
                    <a:pt x="43" y="57"/>
                  </a:lnTo>
                  <a:lnTo>
                    <a:pt x="39" y="77"/>
                  </a:lnTo>
                  <a:lnTo>
                    <a:pt x="34" y="77"/>
                  </a:lnTo>
                  <a:close/>
                </a:path>
              </a:pathLst>
            </a:custGeom>
            <a:solidFill>
              <a:srgbClr val="C195DB"/>
            </a:solidFill>
            <a:ln w="9525">
              <a:noFill/>
              <a:round/>
              <a:headEnd/>
              <a:tailEnd/>
            </a:ln>
          </p:spPr>
          <p:txBody>
            <a:bodyPr/>
            <a:lstStyle/>
            <a:p>
              <a:endParaRPr lang="ru-RU"/>
            </a:p>
          </p:txBody>
        </p:sp>
        <p:sp>
          <p:nvSpPr>
            <p:cNvPr id="160786" name="Freeform 2443"/>
            <p:cNvSpPr>
              <a:spLocks/>
            </p:cNvSpPr>
            <p:nvPr/>
          </p:nvSpPr>
          <p:spPr bwMode="auto">
            <a:xfrm>
              <a:off x="2619" y="3389"/>
              <a:ext cx="3" cy="3"/>
            </a:xfrm>
            <a:custGeom>
              <a:avLst/>
              <a:gdLst>
                <a:gd name="T0" fmla="*/ 3 w 3"/>
                <a:gd name="T1" fmla="*/ 3 h 3"/>
                <a:gd name="T2" fmla="*/ 3 w 3"/>
                <a:gd name="T3" fmla="*/ 1 h 3"/>
                <a:gd name="T4" fmla="*/ 0 w 3"/>
                <a:gd name="T5" fmla="*/ 1 h 3"/>
                <a:gd name="T6" fmla="*/ 0 w 3"/>
                <a:gd name="T7" fmla="*/ 0 h 3"/>
                <a:gd name="T8" fmla="*/ 3 w 3"/>
                <a:gd name="T9" fmla="*/ 3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3" y="3"/>
                  </a:moveTo>
                  <a:lnTo>
                    <a:pt x="3" y="1"/>
                  </a:lnTo>
                  <a:lnTo>
                    <a:pt x="0" y="1"/>
                  </a:lnTo>
                  <a:lnTo>
                    <a:pt x="0" y="0"/>
                  </a:lnTo>
                  <a:lnTo>
                    <a:pt x="3" y="3"/>
                  </a:lnTo>
                  <a:close/>
                </a:path>
              </a:pathLst>
            </a:custGeom>
            <a:solidFill>
              <a:srgbClr val="C195DB"/>
            </a:solidFill>
            <a:ln w="9525">
              <a:noFill/>
              <a:round/>
              <a:headEnd/>
              <a:tailEnd/>
            </a:ln>
          </p:spPr>
          <p:txBody>
            <a:bodyPr/>
            <a:lstStyle/>
            <a:p>
              <a:endParaRPr lang="ru-RU"/>
            </a:p>
          </p:txBody>
        </p:sp>
        <p:sp>
          <p:nvSpPr>
            <p:cNvPr id="160787" name="Freeform 2444"/>
            <p:cNvSpPr>
              <a:spLocks/>
            </p:cNvSpPr>
            <p:nvPr/>
          </p:nvSpPr>
          <p:spPr bwMode="auto">
            <a:xfrm>
              <a:off x="4047" y="2328"/>
              <a:ext cx="624" cy="114"/>
            </a:xfrm>
            <a:custGeom>
              <a:avLst/>
              <a:gdLst>
                <a:gd name="T0" fmla="*/ 0 w 624"/>
                <a:gd name="T1" fmla="*/ 13 h 114"/>
                <a:gd name="T2" fmla="*/ 26 w 624"/>
                <a:gd name="T3" fmla="*/ 11 h 114"/>
                <a:gd name="T4" fmla="*/ 98 w 624"/>
                <a:gd name="T5" fmla="*/ 7 h 114"/>
                <a:gd name="T6" fmla="*/ 147 w 624"/>
                <a:gd name="T7" fmla="*/ 3 h 114"/>
                <a:gd name="T8" fmla="*/ 201 w 624"/>
                <a:gd name="T9" fmla="*/ 2 h 114"/>
                <a:gd name="T10" fmla="*/ 258 w 624"/>
                <a:gd name="T11" fmla="*/ 0 h 114"/>
                <a:gd name="T12" fmla="*/ 317 w 624"/>
                <a:gd name="T13" fmla="*/ 0 h 114"/>
                <a:gd name="T14" fmla="*/ 375 w 624"/>
                <a:gd name="T15" fmla="*/ 0 h 114"/>
                <a:gd name="T16" fmla="*/ 433 w 624"/>
                <a:gd name="T17" fmla="*/ 3 h 114"/>
                <a:gd name="T18" fmla="*/ 459 w 624"/>
                <a:gd name="T19" fmla="*/ 5 h 114"/>
                <a:gd name="T20" fmla="*/ 484 w 624"/>
                <a:gd name="T21" fmla="*/ 8 h 114"/>
                <a:gd name="T22" fmla="*/ 508 w 624"/>
                <a:gd name="T23" fmla="*/ 10 h 114"/>
                <a:gd name="T24" fmla="*/ 531 w 624"/>
                <a:gd name="T25" fmla="*/ 16 h 114"/>
                <a:gd name="T26" fmla="*/ 553 w 624"/>
                <a:gd name="T27" fmla="*/ 20 h 114"/>
                <a:gd name="T28" fmla="*/ 570 w 624"/>
                <a:gd name="T29" fmla="*/ 25 h 114"/>
                <a:gd name="T30" fmla="*/ 586 w 624"/>
                <a:gd name="T31" fmla="*/ 31 h 114"/>
                <a:gd name="T32" fmla="*/ 601 w 624"/>
                <a:gd name="T33" fmla="*/ 37 h 114"/>
                <a:gd name="T34" fmla="*/ 607 w 624"/>
                <a:gd name="T35" fmla="*/ 42 h 114"/>
                <a:gd name="T36" fmla="*/ 612 w 624"/>
                <a:gd name="T37" fmla="*/ 45 h 114"/>
                <a:gd name="T38" fmla="*/ 614 w 624"/>
                <a:gd name="T39" fmla="*/ 49 h 114"/>
                <a:gd name="T40" fmla="*/ 618 w 624"/>
                <a:gd name="T41" fmla="*/ 54 h 114"/>
                <a:gd name="T42" fmla="*/ 621 w 624"/>
                <a:gd name="T43" fmla="*/ 59 h 114"/>
                <a:gd name="T44" fmla="*/ 623 w 624"/>
                <a:gd name="T45" fmla="*/ 64 h 114"/>
                <a:gd name="T46" fmla="*/ 624 w 624"/>
                <a:gd name="T47" fmla="*/ 68 h 114"/>
                <a:gd name="T48" fmla="*/ 624 w 624"/>
                <a:gd name="T49" fmla="*/ 75 h 114"/>
                <a:gd name="T50" fmla="*/ 623 w 624"/>
                <a:gd name="T51" fmla="*/ 79 h 114"/>
                <a:gd name="T52" fmla="*/ 621 w 624"/>
                <a:gd name="T53" fmla="*/ 84 h 114"/>
                <a:gd name="T54" fmla="*/ 618 w 624"/>
                <a:gd name="T55" fmla="*/ 88 h 114"/>
                <a:gd name="T56" fmla="*/ 614 w 624"/>
                <a:gd name="T57" fmla="*/ 94 h 114"/>
                <a:gd name="T58" fmla="*/ 610 w 624"/>
                <a:gd name="T59" fmla="*/ 97 h 114"/>
                <a:gd name="T60" fmla="*/ 605 w 624"/>
                <a:gd name="T61" fmla="*/ 99 h 114"/>
                <a:gd name="T62" fmla="*/ 599 w 624"/>
                <a:gd name="T63" fmla="*/ 103 h 114"/>
                <a:gd name="T64" fmla="*/ 593 w 624"/>
                <a:gd name="T65" fmla="*/ 106 h 114"/>
                <a:gd name="T66" fmla="*/ 578 w 624"/>
                <a:gd name="T67" fmla="*/ 109 h 114"/>
                <a:gd name="T68" fmla="*/ 561 w 624"/>
                <a:gd name="T69" fmla="*/ 112 h 114"/>
                <a:gd name="T70" fmla="*/ 542 w 624"/>
                <a:gd name="T71" fmla="*/ 114 h 114"/>
                <a:gd name="T72" fmla="*/ 521 w 624"/>
                <a:gd name="T73" fmla="*/ 114 h 114"/>
                <a:gd name="T74" fmla="*/ 497 w 624"/>
                <a:gd name="T75" fmla="*/ 114 h 114"/>
                <a:gd name="T76" fmla="*/ 473 w 624"/>
                <a:gd name="T77" fmla="*/ 112 h 114"/>
                <a:gd name="T78" fmla="*/ 447 w 624"/>
                <a:gd name="T79" fmla="*/ 109 h 114"/>
                <a:gd name="T80" fmla="*/ 420 w 624"/>
                <a:gd name="T81" fmla="*/ 107 h 114"/>
                <a:gd name="T82" fmla="*/ 364 w 624"/>
                <a:gd name="T83" fmla="*/ 98 h 114"/>
                <a:gd name="T84" fmla="*/ 307 w 624"/>
                <a:gd name="T85" fmla="*/ 87 h 114"/>
                <a:gd name="T86" fmla="*/ 248 w 624"/>
                <a:gd name="T87" fmla="*/ 77 h 114"/>
                <a:gd name="T88" fmla="*/ 194 w 624"/>
                <a:gd name="T89" fmla="*/ 65 h 114"/>
                <a:gd name="T90" fmla="*/ 94 w 624"/>
                <a:gd name="T91" fmla="*/ 39 h 114"/>
                <a:gd name="T92" fmla="*/ 25 w 624"/>
                <a:gd name="T93" fmla="*/ 21 h 114"/>
                <a:gd name="T94" fmla="*/ 0 w 624"/>
                <a:gd name="T95" fmla="*/ 13 h 11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624"/>
                <a:gd name="T145" fmla="*/ 0 h 114"/>
                <a:gd name="T146" fmla="*/ 624 w 624"/>
                <a:gd name="T147" fmla="*/ 114 h 11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624" h="114">
                  <a:moveTo>
                    <a:pt x="0" y="13"/>
                  </a:moveTo>
                  <a:lnTo>
                    <a:pt x="26" y="11"/>
                  </a:lnTo>
                  <a:lnTo>
                    <a:pt x="98" y="7"/>
                  </a:lnTo>
                  <a:lnTo>
                    <a:pt x="147" y="3"/>
                  </a:lnTo>
                  <a:lnTo>
                    <a:pt x="201" y="2"/>
                  </a:lnTo>
                  <a:lnTo>
                    <a:pt x="258" y="0"/>
                  </a:lnTo>
                  <a:lnTo>
                    <a:pt x="317" y="0"/>
                  </a:lnTo>
                  <a:lnTo>
                    <a:pt x="375" y="0"/>
                  </a:lnTo>
                  <a:lnTo>
                    <a:pt x="433" y="3"/>
                  </a:lnTo>
                  <a:lnTo>
                    <a:pt x="459" y="5"/>
                  </a:lnTo>
                  <a:lnTo>
                    <a:pt x="484" y="8"/>
                  </a:lnTo>
                  <a:lnTo>
                    <a:pt x="508" y="10"/>
                  </a:lnTo>
                  <a:lnTo>
                    <a:pt x="531" y="16"/>
                  </a:lnTo>
                  <a:lnTo>
                    <a:pt x="553" y="20"/>
                  </a:lnTo>
                  <a:lnTo>
                    <a:pt x="570" y="25"/>
                  </a:lnTo>
                  <a:lnTo>
                    <a:pt x="586" y="31"/>
                  </a:lnTo>
                  <a:lnTo>
                    <a:pt x="601" y="37"/>
                  </a:lnTo>
                  <a:lnTo>
                    <a:pt x="607" y="42"/>
                  </a:lnTo>
                  <a:lnTo>
                    <a:pt x="612" y="45"/>
                  </a:lnTo>
                  <a:lnTo>
                    <a:pt x="614" y="49"/>
                  </a:lnTo>
                  <a:lnTo>
                    <a:pt x="618" y="54"/>
                  </a:lnTo>
                  <a:lnTo>
                    <a:pt x="621" y="59"/>
                  </a:lnTo>
                  <a:lnTo>
                    <a:pt x="623" y="64"/>
                  </a:lnTo>
                  <a:lnTo>
                    <a:pt x="624" y="68"/>
                  </a:lnTo>
                  <a:lnTo>
                    <a:pt x="624" y="75"/>
                  </a:lnTo>
                  <a:lnTo>
                    <a:pt x="623" y="79"/>
                  </a:lnTo>
                  <a:lnTo>
                    <a:pt x="621" y="84"/>
                  </a:lnTo>
                  <a:lnTo>
                    <a:pt x="618" y="88"/>
                  </a:lnTo>
                  <a:lnTo>
                    <a:pt x="614" y="94"/>
                  </a:lnTo>
                  <a:lnTo>
                    <a:pt x="610" y="97"/>
                  </a:lnTo>
                  <a:lnTo>
                    <a:pt x="605" y="99"/>
                  </a:lnTo>
                  <a:lnTo>
                    <a:pt x="599" y="103"/>
                  </a:lnTo>
                  <a:lnTo>
                    <a:pt x="593" y="106"/>
                  </a:lnTo>
                  <a:lnTo>
                    <a:pt x="578" y="109"/>
                  </a:lnTo>
                  <a:lnTo>
                    <a:pt x="561" y="112"/>
                  </a:lnTo>
                  <a:lnTo>
                    <a:pt x="542" y="114"/>
                  </a:lnTo>
                  <a:lnTo>
                    <a:pt x="521" y="114"/>
                  </a:lnTo>
                  <a:lnTo>
                    <a:pt x="497" y="114"/>
                  </a:lnTo>
                  <a:lnTo>
                    <a:pt x="473" y="112"/>
                  </a:lnTo>
                  <a:lnTo>
                    <a:pt x="447" y="109"/>
                  </a:lnTo>
                  <a:lnTo>
                    <a:pt x="420" y="107"/>
                  </a:lnTo>
                  <a:lnTo>
                    <a:pt x="364" y="98"/>
                  </a:lnTo>
                  <a:lnTo>
                    <a:pt x="307" y="87"/>
                  </a:lnTo>
                  <a:lnTo>
                    <a:pt x="248" y="77"/>
                  </a:lnTo>
                  <a:lnTo>
                    <a:pt x="194" y="65"/>
                  </a:lnTo>
                  <a:lnTo>
                    <a:pt x="94" y="39"/>
                  </a:lnTo>
                  <a:lnTo>
                    <a:pt x="25" y="21"/>
                  </a:lnTo>
                  <a:lnTo>
                    <a:pt x="0" y="13"/>
                  </a:lnTo>
                  <a:close/>
                </a:path>
              </a:pathLst>
            </a:custGeom>
            <a:solidFill>
              <a:srgbClr val="844CD6"/>
            </a:solidFill>
            <a:ln w="9525">
              <a:noFill/>
              <a:round/>
              <a:headEnd/>
              <a:tailEnd/>
            </a:ln>
          </p:spPr>
          <p:txBody>
            <a:bodyPr/>
            <a:lstStyle/>
            <a:p>
              <a:endParaRPr lang="ru-RU"/>
            </a:p>
          </p:txBody>
        </p:sp>
        <p:sp>
          <p:nvSpPr>
            <p:cNvPr id="160788" name="Freeform 2445"/>
            <p:cNvSpPr>
              <a:spLocks/>
            </p:cNvSpPr>
            <p:nvPr/>
          </p:nvSpPr>
          <p:spPr bwMode="auto">
            <a:xfrm>
              <a:off x="4047" y="2322"/>
              <a:ext cx="627" cy="79"/>
            </a:xfrm>
            <a:custGeom>
              <a:avLst/>
              <a:gdLst>
                <a:gd name="T0" fmla="*/ 0 w 627"/>
                <a:gd name="T1" fmla="*/ 15 h 79"/>
                <a:gd name="T2" fmla="*/ 100 w 627"/>
                <a:gd name="T3" fmla="*/ 9 h 79"/>
                <a:gd name="T4" fmla="*/ 201 w 627"/>
                <a:gd name="T5" fmla="*/ 4 h 79"/>
                <a:gd name="T6" fmla="*/ 316 w 627"/>
                <a:gd name="T7" fmla="*/ 0 h 79"/>
                <a:gd name="T8" fmla="*/ 432 w 627"/>
                <a:gd name="T9" fmla="*/ 4 h 79"/>
                <a:gd name="T10" fmla="*/ 486 w 627"/>
                <a:gd name="T11" fmla="*/ 10 h 79"/>
                <a:gd name="T12" fmla="*/ 533 w 627"/>
                <a:gd name="T13" fmla="*/ 15 h 79"/>
                <a:gd name="T14" fmla="*/ 572 w 627"/>
                <a:gd name="T15" fmla="*/ 26 h 79"/>
                <a:gd name="T16" fmla="*/ 602 w 627"/>
                <a:gd name="T17" fmla="*/ 39 h 79"/>
                <a:gd name="T18" fmla="*/ 613 w 627"/>
                <a:gd name="T19" fmla="*/ 47 h 79"/>
                <a:gd name="T20" fmla="*/ 621 w 627"/>
                <a:gd name="T21" fmla="*/ 56 h 79"/>
                <a:gd name="T22" fmla="*/ 625 w 627"/>
                <a:gd name="T23" fmla="*/ 69 h 79"/>
                <a:gd name="T24" fmla="*/ 627 w 627"/>
                <a:gd name="T25" fmla="*/ 79 h 79"/>
                <a:gd name="T26" fmla="*/ 621 w 627"/>
                <a:gd name="T27" fmla="*/ 79 h 79"/>
                <a:gd name="T28" fmla="*/ 619 w 627"/>
                <a:gd name="T29" fmla="*/ 69 h 79"/>
                <a:gd name="T30" fmla="*/ 616 w 627"/>
                <a:gd name="T31" fmla="*/ 61 h 79"/>
                <a:gd name="T32" fmla="*/ 608 w 627"/>
                <a:gd name="T33" fmla="*/ 52 h 79"/>
                <a:gd name="T34" fmla="*/ 597 w 627"/>
                <a:gd name="T35" fmla="*/ 43 h 79"/>
                <a:gd name="T36" fmla="*/ 568 w 627"/>
                <a:gd name="T37" fmla="*/ 31 h 79"/>
                <a:gd name="T38" fmla="*/ 530 w 627"/>
                <a:gd name="T39" fmla="*/ 21 h 79"/>
                <a:gd name="T40" fmla="*/ 483 w 627"/>
                <a:gd name="T41" fmla="*/ 14 h 79"/>
                <a:gd name="T42" fmla="*/ 432 w 627"/>
                <a:gd name="T43" fmla="*/ 10 h 79"/>
                <a:gd name="T44" fmla="*/ 316 w 627"/>
                <a:gd name="T45" fmla="*/ 7 h 79"/>
                <a:gd name="T46" fmla="*/ 201 w 627"/>
                <a:gd name="T47" fmla="*/ 9 h 79"/>
                <a:gd name="T48" fmla="*/ 100 w 627"/>
                <a:gd name="T49" fmla="*/ 14 h 79"/>
                <a:gd name="T50" fmla="*/ 0 w 627"/>
                <a:gd name="T51" fmla="*/ 20 h 79"/>
                <a:gd name="T52" fmla="*/ 0 w 627"/>
                <a:gd name="T53" fmla="*/ 15 h 7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27"/>
                <a:gd name="T82" fmla="*/ 0 h 79"/>
                <a:gd name="T83" fmla="*/ 627 w 627"/>
                <a:gd name="T84" fmla="*/ 79 h 7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27" h="79">
                  <a:moveTo>
                    <a:pt x="0" y="15"/>
                  </a:moveTo>
                  <a:lnTo>
                    <a:pt x="100" y="9"/>
                  </a:lnTo>
                  <a:lnTo>
                    <a:pt x="201" y="4"/>
                  </a:lnTo>
                  <a:lnTo>
                    <a:pt x="316" y="0"/>
                  </a:lnTo>
                  <a:lnTo>
                    <a:pt x="432" y="4"/>
                  </a:lnTo>
                  <a:lnTo>
                    <a:pt x="486" y="10"/>
                  </a:lnTo>
                  <a:lnTo>
                    <a:pt x="533" y="15"/>
                  </a:lnTo>
                  <a:lnTo>
                    <a:pt x="572" y="26"/>
                  </a:lnTo>
                  <a:lnTo>
                    <a:pt x="602" y="39"/>
                  </a:lnTo>
                  <a:lnTo>
                    <a:pt x="613" y="47"/>
                  </a:lnTo>
                  <a:lnTo>
                    <a:pt x="621" y="56"/>
                  </a:lnTo>
                  <a:lnTo>
                    <a:pt x="625" y="69"/>
                  </a:lnTo>
                  <a:lnTo>
                    <a:pt x="627" y="79"/>
                  </a:lnTo>
                  <a:lnTo>
                    <a:pt x="621" y="79"/>
                  </a:lnTo>
                  <a:lnTo>
                    <a:pt x="619" y="69"/>
                  </a:lnTo>
                  <a:lnTo>
                    <a:pt x="616" y="61"/>
                  </a:lnTo>
                  <a:lnTo>
                    <a:pt x="608" y="52"/>
                  </a:lnTo>
                  <a:lnTo>
                    <a:pt x="597" y="43"/>
                  </a:lnTo>
                  <a:lnTo>
                    <a:pt x="568" y="31"/>
                  </a:lnTo>
                  <a:lnTo>
                    <a:pt x="530" y="21"/>
                  </a:lnTo>
                  <a:lnTo>
                    <a:pt x="483" y="14"/>
                  </a:lnTo>
                  <a:lnTo>
                    <a:pt x="432" y="10"/>
                  </a:lnTo>
                  <a:lnTo>
                    <a:pt x="316" y="7"/>
                  </a:lnTo>
                  <a:lnTo>
                    <a:pt x="201" y="9"/>
                  </a:lnTo>
                  <a:lnTo>
                    <a:pt x="100" y="14"/>
                  </a:lnTo>
                  <a:lnTo>
                    <a:pt x="0" y="20"/>
                  </a:lnTo>
                  <a:lnTo>
                    <a:pt x="0" y="15"/>
                  </a:lnTo>
                  <a:close/>
                </a:path>
              </a:pathLst>
            </a:custGeom>
            <a:solidFill>
              <a:srgbClr val="C195DB"/>
            </a:solidFill>
            <a:ln w="9525">
              <a:noFill/>
              <a:round/>
              <a:headEnd/>
              <a:tailEnd/>
            </a:ln>
          </p:spPr>
          <p:txBody>
            <a:bodyPr/>
            <a:lstStyle/>
            <a:p>
              <a:endParaRPr lang="ru-RU"/>
            </a:p>
          </p:txBody>
        </p:sp>
        <p:sp>
          <p:nvSpPr>
            <p:cNvPr id="160789" name="Freeform 2446"/>
            <p:cNvSpPr>
              <a:spLocks/>
            </p:cNvSpPr>
            <p:nvPr/>
          </p:nvSpPr>
          <p:spPr bwMode="auto">
            <a:xfrm>
              <a:off x="4047" y="2338"/>
              <a:ext cx="627" cy="108"/>
            </a:xfrm>
            <a:custGeom>
              <a:avLst/>
              <a:gdLst>
                <a:gd name="T0" fmla="*/ 627 w 627"/>
                <a:gd name="T1" fmla="*/ 66 h 108"/>
                <a:gd name="T2" fmla="*/ 623 w 627"/>
                <a:gd name="T3" fmla="*/ 75 h 108"/>
                <a:gd name="T4" fmla="*/ 616 w 627"/>
                <a:gd name="T5" fmla="*/ 86 h 108"/>
                <a:gd name="T6" fmla="*/ 592 w 627"/>
                <a:gd name="T7" fmla="*/ 100 h 108"/>
                <a:gd name="T8" fmla="*/ 560 w 627"/>
                <a:gd name="T9" fmla="*/ 106 h 108"/>
                <a:gd name="T10" fmla="*/ 521 w 627"/>
                <a:gd name="T11" fmla="*/ 108 h 108"/>
                <a:gd name="T12" fmla="*/ 473 w 627"/>
                <a:gd name="T13" fmla="*/ 107 h 108"/>
                <a:gd name="T14" fmla="*/ 421 w 627"/>
                <a:gd name="T15" fmla="*/ 100 h 108"/>
                <a:gd name="T16" fmla="*/ 307 w 627"/>
                <a:gd name="T17" fmla="*/ 82 h 108"/>
                <a:gd name="T18" fmla="*/ 193 w 627"/>
                <a:gd name="T19" fmla="*/ 59 h 108"/>
                <a:gd name="T20" fmla="*/ 94 w 627"/>
                <a:gd name="T21" fmla="*/ 33 h 108"/>
                <a:gd name="T22" fmla="*/ 0 w 627"/>
                <a:gd name="T23" fmla="*/ 7 h 108"/>
                <a:gd name="T24" fmla="*/ 2 w 627"/>
                <a:gd name="T25" fmla="*/ 0 h 108"/>
                <a:gd name="T26" fmla="*/ 96 w 627"/>
                <a:gd name="T27" fmla="*/ 27 h 108"/>
                <a:gd name="T28" fmla="*/ 193 w 627"/>
                <a:gd name="T29" fmla="*/ 52 h 108"/>
                <a:gd name="T30" fmla="*/ 307 w 627"/>
                <a:gd name="T31" fmla="*/ 76 h 108"/>
                <a:gd name="T32" fmla="*/ 421 w 627"/>
                <a:gd name="T33" fmla="*/ 94 h 108"/>
                <a:gd name="T34" fmla="*/ 473 w 627"/>
                <a:gd name="T35" fmla="*/ 100 h 108"/>
                <a:gd name="T36" fmla="*/ 521 w 627"/>
                <a:gd name="T37" fmla="*/ 102 h 108"/>
                <a:gd name="T38" fmla="*/ 560 w 627"/>
                <a:gd name="T39" fmla="*/ 100 h 108"/>
                <a:gd name="T40" fmla="*/ 591 w 627"/>
                <a:gd name="T41" fmla="*/ 94 h 108"/>
                <a:gd name="T42" fmla="*/ 611 w 627"/>
                <a:gd name="T43" fmla="*/ 81 h 108"/>
                <a:gd name="T44" fmla="*/ 617 w 627"/>
                <a:gd name="T45" fmla="*/ 73 h 108"/>
                <a:gd name="T46" fmla="*/ 621 w 627"/>
                <a:gd name="T47" fmla="*/ 64 h 108"/>
                <a:gd name="T48" fmla="*/ 627 w 627"/>
                <a:gd name="T49" fmla="*/ 66 h 10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27"/>
                <a:gd name="T76" fmla="*/ 0 h 108"/>
                <a:gd name="T77" fmla="*/ 627 w 627"/>
                <a:gd name="T78" fmla="*/ 108 h 10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27" h="108">
                  <a:moveTo>
                    <a:pt x="627" y="66"/>
                  </a:moveTo>
                  <a:lnTo>
                    <a:pt x="623" y="75"/>
                  </a:lnTo>
                  <a:lnTo>
                    <a:pt x="616" y="86"/>
                  </a:lnTo>
                  <a:lnTo>
                    <a:pt x="592" y="100"/>
                  </a:lnTo>
                  <a:lnTo>
                    <a:pt x="560" y="106"/>
                  </a:lnTo>
                  <a:lnTo>
                    <a:pt x="521" y="108"/>
                  </a:lnTo>
                  <a:lnTo>
                    <a:pt x="473" y="107"/>
                  </a:lnTo>
                  <a:lnTo>
                    <a:pt x="421" y="100"/>
                  </a:lnTo>
                  <a:lnTo>
                    <a:pt x="307" y="82"/>
                  </a:lnTo>
                  <a:lnTo>
                    <a:pt x="193" y="59"/>
                  </a:lnTo>
                  <a:lnTo>
                    <a:pt x="94" y="33"/>
                  </a:lnTo>
                  <a:lnTo>
                    <a:pt x="0" y="7"/>
                  </a:lnTo>
                  <a:lnTo>
                    <a:pt x="2" y="0"/>
                  </a:lnTo>
                  <a:lnTo>
                    <a:pt x="96" y="27"/>
                  </a:lnTo>
                  <a:lnTo>
                    <a:pt x="193" y="52"/>
                  </a:lnTo>
                  <a:lnTo>
                    <a:pt x="307" y="76"/>
                  </a:lnTo>
                  <a:lnTo>
                    <a:pt x="421" y="94"/>
                  </a:lnTo>
                  <a:lnTo>
                    <a:pt x="473" y="100"/>
                  </a:lnTo>
                  <a:lnTo>
                    <a:pt x="521" y="102"/>
                  </a:lnTo>
                  <a:lnTo>
                    <a:pt x="560" y="100"/>
                  </a:lnTo>
                  <a:lnTo>
                    <a:pt x="591" y="94"/>
                  </a:lnTo>
                  <a:lnTo>
                    <a:pt x="611" y="81"/>
                  </a:lnTo>
                  <a:lnTo>
                    <a:pt x="617" y="73"/>
                  </a:lnTo>
                  <a:lnTo>
                    <a:pt x="621" y="64"/>
                  </a:lnTo>
                  <a:lnTo>
                    <a:pt x="627" y="66"/>
                  </a:lnTo>
                  <a:close/>
                </a:path>
              </a:pathLst>
            </a:custGeom>
            <a:solidFill>
              <a:srgbClr val="C195DB"/>
            </a:solidFill>
            <a:ln w="9525">
              <a:noFill/>
              <a:round/>
              <a:headEnd/>
              <a:tailEnd/>
            </a:ln>
          </p:spPr>
          <p:txBody>
            <a:bodyPr/>
            <a:lstStyle/>
            <a:p>
              <a:endParaRPr lang="ru-RU"/>
            </a:p>
          </p:txBody>
        </p:sp>
        <p:sp>
          <p:nvSpPr>
            <p:cNvPr id="160790" name="Freeform 2447"/>
            <p:cNvSpPr>
              <a:spLocks/>
            </p:cNvSpPr>
            <p:nvPr/>
          </p:nvSpPr>
          <p:spPr bwMode="auto">
            <a:xfrm>
              <a:off x="4665" y="2400"/>
              <a:ext cx="7" cy="2"/>
            </a:xfrm>
            <a:custGeom>
              <a:avLst/>
              <a:gdLst>
                <a:gd name="T0" fmla="*/ 7 w 7"/>
                <a:gd name="T1" fmla="*/ 2 h 2"/>
                <a:gd name="T2" fmla="*/ 0 w 7"/>
                <a:gd name="T3" fmla="*/ 0 h 2"/>
                <a:gd name="T4" fmla="*/ 0 w 7"/>
                <a:gd name="T5" fmla="*/ 2 h 2"/>
                <a:gd name="T6" fmla="*/ 7 w 7"/>
                <a:gd name="T7" fmla="*/ 2 h 2"/>
                <a:gd name="T8" fmla="*/ 0 60000 65536"/>
                <a:gd name="T9" fmla="*/ 0 60000 65536"/>
                <a:gd name="T10" fmla="*/ 0 60000 65536"/>
                <a:gd name="T11" fmla="*/ 0 60000 65536"/>
                <a:gd name="T12" fmla="*/ 0 w 7"/>
                <a:gd name="T13" fmla="*/ 0 h 2"/>
                <a:gd name="T14" fmla="*/ 7 w 7"/>
                <a:gd name="T15" fmla="*/ 2 h 2"/>
              </a:gdLst>
              <a:ahLst/>
              <a:cxnLst>
                <a:cxn ang="T8">
                  <a:pos x="T0" y="T1"/>
                </a:cxn>
                <a:cxn ang="T9">
                  <a:pos x="T2" y="T3"/>
                </a:cxn>
                <a:cxn ang="T10">
                  <a:pos x="T4" y="T5"/>
                </a:cxn>
                <a:cxn ang="T11">
                  <a:pos x="T6" y="T7"/>
                </a:cxn>
              </a:cxnLst>
              <a:rect l="T12" t="T13" r="T14" b="T15"/>
              <a:pathLst>
                <a:path w="7" h="2">
                  <a:moveTo>
                    <a:pt x="7" y="2"/>
                  </a:moveTo>
                  <a:lnTo>
                    <a:pt x="0" y="0"/>
                  </a:lnTo>
                  <a:lnTo>
                    <a:pt x="0" y="2"/>
                  </a:lnTo>
                  <a:lnTo>
                    <a:pt x="7" y="2"/>
                  </a:lnTo>
                  <a:close/>
                </a:path>
              </a:pathLst>
            </a:custGeom>
            <a:solidFill>
              <a:srgbClr val="C195DB"/>
            </a:solidFill>
            <a:ln w="9525">
              <a:noFill/>
              <a:round/>
              <a:headEnd/>
              <a:tailEnd/>
            </a:ln>
          </p:spPr>
          <p:txBody>
            <a:bodyPr/>
            <a:lstStyle/>
            <a:p>
              <a:endParaRPr lang="ru-RU"/>
            </a:p>
          </p:txBody>
        </p:sp>
        <p:sp>
          <p:nvSpPr>
            <p:cNvPr id="160791" name="Freeform 2448"/>
            <p:cNvSpPr>
              <a:spLocks/>
            </p:cNvSpPr>
            <p:nvPr/>
          </p:nvSpPr>
          <p:spPr bwMode="auto">
            <a:xfrm>
              <a:off x="4045" y="2338"/>
              <a:ext cx="2" cy="5"/>
            </a:xfrm>
            <a:custGeom>
              <a:avLst/>
              <a:gdLst>
                <a:gd name="T0" fmla="*/ 0 w 2"/>
                <a:gd name="T1" fmla="*/ 5 h 5"/>
                <a:gd name="T2" fmla="*/ 0 w 2"/>
                <a:gd name="T3" fmla="*/ 0 h 5"/>
                <a:gd name="T4" fmla="*/ 0 w 2"/>
                <a:gd name="T5" fmla="*/ 3 h 5"/>
                <a:gd name="T6" fmla="*/ 2 w 2"/>
                <a:gd name="T7" fmla="*/ 0 h 5"/>
                <a:gd name="T8" fmla="*/ 0 w 2"/>
                <a:gd name="T9" fmla="*/ 5 h 5"/>
                <a:gd name="T10" fmla="*/ 0 60000 65536"/>
                <a:gd name="T11" fmla="*/ 0 60000 65536"/>
                <a:gd name="T12" fmla="*/ 0 60000 65536"/>
                <a:gd name="T13" fmla="*/ 0 60000 65536"/>
                <a:gd name="T14" fmla="*/ 0 60000 65536"/>
                <a:gd name="T15" fmla="*/ 0 w 2"/>
                <a:gd name="T16" fmla="*/ 0 h 5"/>
                <a:gd name="T17" fmla="*/ 2 w 2"/>
                <a:gd name="T18" fmla="*/ 5 h 5"/>
              </a:gdLst>
              <a:ahLst/>
              <a:cxnLst>
                <a:cxn ang="T10">
                  <a:pos x="T0" y="T1"/>
                </a:cxn>
                <a:cxn ang="T11">
                  <a:pos x="T2" y="T3"/>
                </a:cxn>
                <a:cxn ang="T12">
                  <a:pos x="T4" y="T5"/>
                </a:cxn>
                <a:cxn ang="T13">
                  <a:pos x="T6" y="T7"/>
                </a:cxn>
                <a:cxn ang="T14">
                  <a:pos x="T8" y="T9"/>
                </a:cxn>
              </a:cxnLst>
              <a:rect l="T15" t="T16" r="T17" b="T18"/>
              <a:pathLst>
                <a:path w="2" h="5">
                  <a:moveTo>
                    <a:pt x="0" y="5"/>
                  </a:moveTo>
                  <a:lnTo>
                    <a:pt x="0" y="0"/>
                  </a:lnTo>
                  <a:lnTo>
                    <a:pt x="0" y="3"/>
                  </a:lnTo>
                  <a:lnTo>
                    <a:pt x="2" y="0"/>
                  </a:lnTo>
                  <a:lnTo>
                    <a:pt x="0" y="5"/>
                  </a:lnTo>
                  <a:close/>
                </a:path>
              </a:pathLst>
            </a:custGeom>
            <a:solidFill>
              <a:srgbClr val="C195DB"/>
            </a:solidFill>
            <a:ln w="9525">
              <a:noFill/>
              <a:round/>
              <a:headEnd/>
              <a:tailEnd/>
            </a:ln>
          </p:spPr>
          <p:txBody>
            <a:bodyPr/>
            <a:lstStyle/>
            <a:p>
              <a:endParaRPr lang="ru-RU"/>
            </a:p>
          </p:txBody>
        </p:sp>
        <p:sp>
          <p:nvSpPr>
            <p:cNvPr id="160792" name="Freeform 2449"/>
            <p:cNvSpPr>
              <a:spLocks/>
            </p:cNvSpPr>
            <p:nvPr/>
          </p:nvSpPr>
          <p:spPr bwMode="auto">
            <a:xfrm>
              <a:off x="4051" y="2268"/>
              <a:ext cx="65" cy="59"/>
            </a:xfrm>
            <a:custGeom>
              <a:avLst/>
              <a:gdLst>
                <a:gd name="T0" fmla="*/ 7 w 65"/>
                <a:gd name="T1" fmla="*/ 0 h 59"/>
                <a:gd name="T2" fmla="*/ 7 w 65"/>
                <a:gd name="T3" fmla="*/ 10 h 59"/>
                <a:gd name="T4" fmla="*/ 11 w 65"/>
                <a:gd name="T5" fmla="*/ 29 h 59"/>
                <a:gd name="T6" fmla="*/ 18 w 65"/>
                <a:gd name="T7" fmla="*/ 38 h 59"/>
                <a:gd name="T8" fmla="*/ 28 w 65"/>
                <a:gd name="T9" fmla="*/ 46 h 59"/>
                <a:gd name="T10" fmla="*/ 44 w 65"/>
                <a:gd name="T11" fmla="*/ 52 h 59"/>
                <a:gd name="T12" fmla="*/ 65 w 65"/>
                <a:gd name="T13" fmla="*/ 55 h 59"/>
                <a:gd name="T14" fmla="*/ 65 w 65"/>
                <a:gd name="T15" fmla="*/ 59 h 59"/>
                <a:gd name="T16" fmla="*/ 41 w 65"/>
                <a:gd name="T17" fmla="*/ 57 h 59"/>
                <a:gd name="T18" fmla="*/ 24 w 65"/>
                <a:gd name="T19" fmla="*/ 50 h 59"/>
                <a:gd name="T20" fmla="*/ 13 w 65"/>
                <a:gd name="T21" fmla="*/ 42 h 59"/>
                <a:gd name="T22" fmla="*/ 5 w 65"/>
                <a:gd name="T23" fmla="*/ 31 h 59"/>
                <a:gd name="T24" fmla="*/ 0 w 65"/>
                <a:gd name="T25" fmla="*/ 10 h 59"/>
                <a:gd name="T26" fmla="*/ 0 w 65"/>
                <a:gd name="T27" fmla="*/ 0 h 59"/>
                <a:gd name="T28" fmla="*/ 7 w 65"/>
                <a:gd name="T29" fmla="*/ 0 h 5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5"/>
                <a:gd name="T46" fmla="*/ 0 h 59"/>
                <a:gd name="T47" fmla="*/ 65 w 65"/>
                <a:gd name="T48" fmla="*/ 59 h 5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5" h="59">
                  <a:moveTo>
                    <a:pt x="7" y="0"/>
                  </a:moveTo>
                  <a:lnTo>
                    <a:pt x="7" y="10"/>
                  </a:lnTo>
                  <a:lnTo>
                    <a:pt x="11" y="29"/>
                  </a:lnTo>
                  <a:lnTo>
                    <a:pt x="18" y="38"/>
                  </a:lnTo>
                  <a:lnTo>
                    <a:pt x="28" y="46"/>
                  </a:lnTo>
                  <a:lnTo>
                    <a:pt x="44" y="52"/>
                  </a:lnTo>
                  <a:lnTo>
                    <a:pt x="65" y="55"/>
                  </a:lnTo>
                  <a:lnTo>
                    <a:pt x="65" y="59"/>
                  </a:lnTo>
                  <a:lnTo>
                    <a:pt x="41" y="57"/>
                  </a:lnTo>
                  <a:lnTo>
                    <a:pt x="24" y="50"/>
                  </a:lnTo>
                  <a:lnTo>
                    <a:pt x="13" y="42"/>
                  </a:lnTo>
                  <a:lnTo>
                    <a:pt x="5" y="31"/>
                  </a:lnTo>
                  <a:lnTo>
                    <a:pt x="0" y="10"/>
                  </a:lnTo>
                  <a:lnTo>
                    <a:pt x="0" y="0"/>
                  </a:lnTo>
                  <a:lnTo>
                    <a:pt x="7" y="0"/>
                  </a:lnTo>
                  <a:close/>
                </a:path>
              </a:pathLst>
            </a:custGeom>
            <a:solidFill>
              <a:srgbClr val="C195DB"/>
            </a:solidFill>
            <a:ln w="9525">
              <a:noFill/>
              <a:round/>
              <a:headEnd/>
              <a:tailEnd/>
            </a:ln>
          </p:spPr>
          <p:txBody>
            <a:bodyPr/>
            <a:lstStyle/>
            <a:p>
              <a:endParaRPr lang="ru-RU"/>
            </a:p>
          </p:txBody>
        </p:sp>
        <p:sp>
          <p:nvSpPr>
            <p:cNvPr id="160793" name="Freeform 2450"/>
            <p:cNvSpPr>
              <a:spLocks/>
            </p:cNvSpPr>
            <p:nvPr/>
          </p:nvSpPr>
          <p:spPr bwMode="auto">
            <a:xfrm>
              <a:off x="4115" y="2321"/>
              <a:ext cx="557" cy="80"/>
            </a:xfrm>
            <a:custGeom>
              <a:avLst/>
              <a:gdLst>
                <a:gd name="T0" fmla="*/ 0 w 557"/>
                <a:gd name="T1" fmla="*/ 4 h 80"/>
                <a:gd name="T2" fmla="*/ 118 w 557"/>
                <a:gd name="T3" fmla="*/ 0 h 80"/>
                <a:gd name="T4" fmla="*/ 208 w 557"/>
                <a:gd name="T5" fmla="*/ 2 h 80"/>
                <a:gd name="T6" fmla="*/ 307 w 557"/>
                <a:gd name="T7" fmla="*/ 5 h 80"/>
                <a:gd name="T8" fmla="*/ 402 w 557"/>
                <a:gd name="T9" fmla="*/ 12 h 80"/>
                <a:gd name="T10" fmla="*/ 446 w 557"/>
                <a:gd name="T11" fmla="*/ 18 h 80"/>
                <a:gd name="T12" fmla="*/ 483 w 557"/>
                <a:gd name="T13" fmla="*/ 25 h 80"/>
                <a:gd name="T14" fmla="*/ 514 w 557"/>
                <a:gd name="T15" fmla="*/ 35 h 80"/>
                <a:gd name="T16" fmla="*/ 536 w 557"/>
                <a:gd name="T17" fmla="*/ 46 h 80"/>
                <a:gd name="T18" fmla="*/ 551 w 557"/>
                <a:gd name="T19" fmla="*/ 61 h 80"/>
                <a:gd name="T20" fmla="*/ 555 w 557"/>
                <a:gd name="T21" fmla="*/ 72 h 80"/>
                <a:gd name="T22" fmla="*/ 557 w 557"/>
                <a:gd name="T23" fmla="*/ 80 h 80"/>
                <a:gd name="T24" fmla="*/ 551 w 557"/>
                <a:gd name="T25" fmla="*/ 80 h 80"/>
                <a:gd name="T26" fmla="*/ 549 w 557"/>
                <a:gd name="T27" fmla="*/ 72 h 80"/>
                <a:gd name="T28" fmla="*/ 546 w 557"/>
                <a:gd name="T29" fmla="*/ 65 h 80"/>
                <a:gd name="T30" fmla="*/ 532 w 557"/>
                <a:gd name="T31" fmla="*/ 52 h 80"/>
                <a:gd name="T32" fmla="*/ 510 w 557"/>
                <a:gd name="T33" fmla="*/ 39 h 80"/>
                <a:gd name="T34" fmla="*/ 480 w 557"/>
                <a:gd name="T35" fmla="*/ 30 h 80"/>
                <a:gd name="T36" fmla="*/ 443 w 557"/>
                <a:gd name="T37" fmla="*/ 23 h 80"/>
                <a:gd name="T38" fmla="*/ 402 w 557"/>
                <a:gd name="T39" fmla="*/ 16 h 80"/>
                <a:gd name="T40" fmla="*/ 307 w 557"/>
                <a:gd name="T41" fmla="*/ 9 h 80"/>
                <a:gd name="T42" fmla="*/ 208 w 557"/>
                <a:gd name="T43" fmla="*/ 7 h 80"/>
                <a:gd name="T44" fmla="*/ 118 w 557"/>
                <a:gd name="T45" fmla="*/ 7 h 80"/>
                <a:gd name="T46" fmla="*/ 1 w 557"/>
                <a:gd name="T47" fmla="*/ 8 h 80"/>
                <a:gd name="T48" fmla="*/ 0 w 557"/>
                <a:gd name="T49" fmla="*/ 4 h 8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57"/>
                <a:gd name="T76" fmla="*/ 0 h 80"/>
                <a:gd name="T77" fmla="*/ 557 w 557"/>
                <a:gd name="T78" fmla="*/ 80 h 8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57" h="80">
                  <a:moveTo>
                    <a:pt x="0" y="4"/>
                  </a:moveTo>
                  <a:lnTo>
                    <a:pt x="118" y="0"/>
                  </a:lnTo>
                  <a:lnTo>
                    <a:pt x="208" y="2"/>
                  </a:lnTo>
                  <a:lnTo>
                    <a:pt x="307" y="5"/>
                  </a:lnTo>
                  <a:lnTo>
                    <a:pt x="402" y="12"/>
                  </a:lnTo>
                  <a:lnTo>
                    <a:pt x="446" y="18"/>
                  </a:lnTo>
                  <a:lnTo>
                    <a:pt x="483" y="25"/>
                  </a:lnTo>
                  <a:lnTo>
                    <a:pt x="514" y="35"/>
                  </a:lnTo>
                  <a:lnTo>
                    <a:pt x="536" y="46"/>
                  </a:lnTo>
                  <a:lnTo>
                    <a:pt x="551" y="61"/>
                  </a:lnTo>
                  <a:lnTo>
                    <a:pt x="555" y="72"/>
                  </a:lnTo>
                  <a:lnTo>
                    <a:pt x="557" y="80"/>
                  </a:lnTo>
                  <a:lnTo>
                    <a:pt x="551" y="80"/>
                  </a:lnTo>
                  <a:lnTo>
                    <a:pt x="549" y="72"/>
                  </a:lnTo>
                  <a:lnTo>
                    <a:pt x="546" y="65"/>
                  </a:lnTo>
                  <a:lnTo>
                    <a:pt x="532" y="52"/>
                  </a:lnTo>
                  <a:lnTo>
                    <a:pt x="510" y="39"/>
                  </a:lnTo>
                  <a:lnTo>
                    <a:pt x="480" y="30"/>
                  </a:lnTo>
                  <a:lnTo>
                    <a:pt x="443" y="23"/>
                  </a:lnTo>
                  <a:lnTo>
                    <a:pt x="402" y="16"/>
                  </a:lnTo>
                  <a:lnTo>
                    <a:pt x="307" y="9"/>
                  </a:lnTo>
                  <a:lnTo>
                    <a:pt x="208" y="7"/>
                  </a:lnTo>
                  <a:lnTo>
                    <a:pt x="118" y="7"/>
                  </a:lnTo>
                  <a:lnTo>
                    <a:pt x="1" y="8"/>
                  </a:lnTo>
                  <a:lnTo>
                    <a:pt x="0" y="4"/>
                  </a:lnTo>
                  <a:close/>
                </a:path>
              </a:pathLst>
            </a:custGeom>
            <a:solidFill>
              <a:srgbClr val="C195DB"/>
            </a:solidFill>
            <a:ln w="9525">
              <a:noFill/>
              <a:round/>
              <a:headEnd/>
              <a:tailEnd/>
            </a:ln>
          </p:spPr>
          <p:txBody>
            <a:bodyPr/>
            <a:lstStyle/>
            <a:p>
              <a:endParaRPr lang="ru-RU"/>
            </a:p>
          </p:txBody>
        </p:sp>
        <p:sp>
          <p:nvSpPr>
            <p:cNvPr id="160794" name="Freeform 2451"/>
            <p:cNvSpPr>
              <a:spLocks/>
            </p:cNvSpPr>
            <p:nvPr/>
          </p:nvSpPr>
          <p:spPr bwMode="auto">
            <a:xfrm>
              <a:off x="4116" y="2322"/>
              <a:ext cx="1" cy="5"/>
            </a:xfrm>
            <a:custGeom>
              <a:avLst/>
              <a:gdLst>
                <a:gd name="T0" fmla="*/ 0 w 1"/>
                <a:gd name="T1" fmla="*/ 5 h 5"/>
                <a:gd name="T2" fmla="*/ 0 w 1"/>
                <a:gd name="T3" fmla="*/ 0 h 5"/>
                <a:gd name="T4" fmla="*/ 0 w 1"/>
                <a:gd name="T5" fmla="*/ 5 h 5"/>
                <a:gd name="T6" fmla="*/ 0 60000 65536"/>
                <a:gd name="T7" fmla="*/ 0 60000 65536"/>
                <a:gd name="T8" fmla="*/ 0 60000 65536"/>
                <a:gd name="T9" fmla="*/ 0 w 1"/>
                <a:gd name="T10" fmla="*/ 0 h 5"/>
                <a:gd name="T11" fmla="*/ 1 w 1"/>
                <a:gd name="T12" fmla="*/ 5 h 5"/>
              </a:gdLst>
              <a:ahLst/>
              <a:cxnLst>
                <a:cxn ang="T6">
                  <a:pos x="T0" y="T1"/>
                </a:cxn>
                <a:cxn ang="T7">
                  <a:pos x="T2" y="T3"/>
                </a:cxn>
                <a:cxn ang="T8">
                  <a:pos x="T4" y="T5"/>
                </a:cxn>
              </a:cxnLst>
              <a:rect l="T9" t="T10" r="T11" b="T12"/>
              <a:pathLst>
                <a:path w="1" h="5">
                  <a:moveTo>
                    <a:pt x="0" y="5"/>
                  </a:moveTo>
                  <a:lnTo>
                    <a:pt x="0" y="0"/>
                  </a:lnTo>
                  <a:lnTo>
                    <a:pt x="0" y="5"/>
                  </a:lnTo>
                  <a:close/>
                </a:path>
              </a:pathLst>
            </a:custGeom>
            <a:solidFill>
              <a:srgbClr val="C195DB"/>
            </a:solidFill>
            <a:ln w="9525">
              <a:noFill/>
              <a:round/>
              <a:headEnd/>
              <a:tailEnd/>
            </a:ln>
          </p:spPr>
          <p:txBody>
            <a:bodyPr/>
            <a:lstStyle/>
            <a:p>
              <a:endParaRPr lang="ru-RU"/>
            </a:p>
          </p:txBody>
        </p:sp>
        <p:sp>
          <p:nvSpPr>
            <p:cNvPr id="160795" name="Freeform 2452"/>
            <p:cNvSpPr>
              <a:spLocks/>
            </p:cNvSpPr>
            <p:nvPr/>
          </p:nvSpPr>
          <p:spPr bwMode="auto">
            <a:xfrm>
              <a:off x="4112" y="2362"/>
              <a:ext cx="560" cy="80"/>
            </a:xfrm>
            <a:custGeom>
              <a:avLst/>
              <a:gdLst>
                <a:gd name="T0" fmla="*/ 560 w 560"/>
                <a:gd name="T1" fmla="*/ 40 h 80"/>
                <a:gd name="T2" fmla="*/ 557 w 560"/>
                <a:gd name="T3" fmla="*/ 48 h 80"/>
                <a:gd name="T4" fmla="*/ 551 w 560"/>
                <a:gd name="T5" fmla="*/ 58 h 80"/>
                <a:gd name="T6" fmla="*/ 532 w 560"/>
                <a:gd name="T7" fmla="*/ 71 h 80"/>
                <a:gd name="T8" fmla="*/ 506 w 560"/>
                <a:gd name="T9" fmla="*/ 77 h 80"/>
                <a:gd name="T10" fmla="*/ 474 w 560"/>
                <a:gd name="T11" fmla="*/ 80 h 80"/>
                <a:gd name="T12" fmla="*/ 434 w 560"/>
                <a:gd name="T13" fmla="*/ 80 h 80"/>
                <a:gd name="T14" fmla="*/ 389 w 560"/>
                <a:gd name="T15" fmla="*/ 79 h 80"/>
                <a:gd name="T16" fmla="*/ 295 w 560"/>
                <a:gd name="T17" fmla="*/ 66 h 80"/>
                <a:gd name="T18" fmla="*/ 197 w 560"/>
                <a:gd name="T19" fmla="*/ 49 h 80"/>
                <a:gd name="T20" fmla="*/ 108 w 560"/>
                <a:gd name="T21" fmla="*/ 32 h 80"/>
                <a:gd name="T22" fmla="*/ 0 w 560"/>
                <a:gd name="T23" fmla="*/ 6 h 80"/>
                <a:gd name="T24" fmla="*/ 0 w 560"/>
                <a:gd name="T25" fmla="*/ 0 h 80"/>
                <a:gd name="T26" fmla="*/ 108 w 560"/>
                <a:gd name="T27" fmla="*/ 25 h 80"/>
                <a:gd name="T28" fmla="*/ 197 w 560"/>
                <a:gd name="T29" fmla="*/ 43 h 80"/>
                <a:gd name="T30" fmla="*/ 295 w 560"/>
                <a:gd name="T31" fmla="*/ 60 h 80"/>
                <a:gd name="T32" fmla="*/ 389 w 560"/>
                <a:gd name="T33" fmla="*/ 73 h 80"/>
                <a:gd name="T34" fmla="*/ 434 w 560"/>
                <a:gd name="T35" fmla="*/ 74 h 80"/>
                <a:gd name="T36" fmla="*/ 474 w 560"/>
                <a:gd name="T37" fmla="*/ 73 h 80"/>
                <a:gd name="T38" fmla="*/ 505 w 560"/>
                <a:gd name="T39" fmla="*/ 71 h 80"/>
                <a:gd name="T40" fmla="*/ 530 w 560"/>
                <a:gd name="T41" fmla="*/ 64 h 80"/>
                <a:gd name="T42" fmla="*/ 547 w 560"/>
                <a:gd name="T43" fmla="*/ 52 h 80"/>
                <a:gd name="T44" fmla="*/ 551 w 560"/>
                <a:gd name="T45" fmla="*/ 46 h 80"/>
                <a:gd name="T46" fmla="*/ 554 w 560"/>
                <a:gd name="T47" fmla="*/ 39 h 80"/>
                <a:gd name="T48" fmla="*/ 560 w 560"/>
                <a:gd name="T49" fmla="*/ 40 h 8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60"/>
                <a:gd name="T76" fmla="*/ 0 h 80"/>
                <a:gd name="T77" fmla="*/ 560 w 560"/>
                <a:gd name="T78" fmla="*/ 80 h 8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60" h="80">
                  <a:moveTo>
                    <a:pt x="560" y="40"/>
                  </a:moveTo>
                  <a:lnTo>
                    <a:pt x="557" y="48"/>
                  </a:lnTo>
                  <a:lnTo>
                    <a:pt x="551" y="58"/>
                  </a:lnTo>
                  <a:lnTo>
                    <a:pt x="532" y="71"/>
                  </a:lnTo>
                  <a:lnTo>
                    <a:pt x="506" y="77"/>
                  </a:lnTo>
                  <a:lnTo>
                    <a:pt x="474" y="80"/>
                  </a:lnTo>
                  <a:lnTo>
                    <a:pt x="434" y="80"/>
                  </a:lnTo>
                  <a:lnTo>
                    <a:pt x="389" y="79"/>
                  </a:lnTo>
                  <a:lnTo>
                    <a:pt x="295" y="66"/>
                  </a:lnTo>
                  <a:lnTo>
                    <a:pt x="197" y="49"/>
                  </a:lnTo>
                  <a:lnTo>
                    <a:pt x="108" y="32"/>
                  </a:lnTo>
                  <a:lnTo>
                    <a:pt x="0" y="6"/>
                  </a:lnTo>
                  <a:lnTo>
                    <a:pt x="0" y="0"/>
                  </a:lnTo>
                  <a:lnTo>
                    <a:pt x="108" y="25"/>
                  </a:lnTo>
                  <a:lnTo>
                    <a:pt x="197" y="43"/>
                  </a:lnTo>
                  <a:lnTo>
                    <a:pt x="295" y="60"/>
                  </a:lnTo>
                  <a:lnTo>
                    <a:pt x="389" y="73"/>
                  </a:lnTo>
                  <a:lnTo>
                    <a:pt x="434" y="74"/>
                  </a:lnTo>
                  <a:lnTo>
                    <a:pt x="474" y="73"/>
                  </a:lnTo>
                  <a:lnTo>
                    <a:pt x="505" y="71"/>
                  </a:lnTo>
                  <a:lnTo>
                    <a:pt x="530" y="64"/>
                  </a:lnTo>
                  <a:lnTo>
                    <a:pt x="547" y="52"/>
                  </a:lnTo>
                  <a:lnTo>
                    <a:pt x="551" y="46"/>
                  </a:lnTo>
                  <a:lnTo>
                    <a:pt x="554" y="39"/>
                  </a:lnTo>
                  <a:lnTo>
                    <a:pt x="560" y="40"/>
                  </a:lnTo>
                  <a:close/>
                </a:path>
              </a:pathLst>
            </a:custGeom>
            <a:solidFill>
              <a:srgbClr val="C195DB"/>
            </a:solidFill>
            <a:ln w="9525">
              <a:noFill/>
              <a:round/>
              <a:headEnd/>
              <a:tailEnd/>
            </a:ln>
          </p:spPr>
          <p:txBody>
            <a:bodyPr/>
            <a:lstStyle/>
            <a:p>
              <a:endParaRPr lang="ru-RU"/>
            </a:p>
          </p:txBody>
        </p:sp>
        <p:sp>
          <p:nvSpPr>
            <p:cNvPr id="160796" name="Freeform 2453"/>
            <p:cNvSpPr>
              <a:spLocks/>
            </p:cNvSpPr>
            <p:nvPr/>
          </p:nvSpPr>
          <p:spPr bwMode="auto">
            <a:xfrm>
              <a:off x="4665" y="2400"/>
              <a:ext cx="7" cy="2"/>
            </a:xfrm>
            <a:custGeom>
              <a:avLst/>
              <a:gdLst>
                <a:gd name="T0" fmla="*/ 7 w 7"/>
                <a:gd name="T1" fmla="*/ 2 h 2"/>
                <a:gd name="T2" fmla="*/ 0 w 7"/>
                <a:gd name="T3" fmla="*/ 0 h 2"/>
                <a:gd name="T4" fmla="*/ 0 w 7"/>
                <a:gd name="T5" fmla="*/ 2 h 2"/>
                <a:gd name="T6" fmla="*/ 7 w 7"/>
                <a:gd name="T7" fmla="*/ 2 h 2"/>
                <a:gd name="T8" fmla="*/ 0 60000 65536"/>
                <a:gd name="T9" fmla="*/ 0 60000 65536"/>
                <a:gd name="T10" fmla="*/ 0 60000 65536"/>
                <a:gd name="T11" fmla="*/ 0 60000 65536"/>
                <a:gd name="T12" fmla="*/ 0 w 7"/>
                <a:gd name="T13" fmla="*/ 0 h 2"/>
                <a:gd name="T14" fmla="*/ 7 w 7"/>
                <a:gd name="T15" fmla="*/ 2 h 2"/>
              </a:gdLst>
              <a:ahLst/>
              <a:cxnLst>
                <a:cxn ang="T8">
                  <a:pos x="T0" y="T1"/>
                </a:cxn>
                <a:cxn ang="T9">
                  <a:pos x="T2" y="T3"/>
                </a:cxn>
                <a:cxn ang="T10">
                  <a:pos x="T4" y="T5"/>
                </a:cxn>
                <a:cxn ang="T11">
                  <a:pos x="T6" y="T7"/>
                </a:cxn>
              </a:cxnLst>
              <a:rect l="T12" t="T13" r="T14" b="T15"/>
              <a:pathLst>
                <a:path w="7" h="2">
                  <a:moveTo>
                    <a:pt x="7" y="2"/>
                  </a:moveTo>
                  <a:lnTo>
                    <a:pt x="0" y="0"/>
                  </a:lnTo>
                  <a:lnTo>
                    <a:pt x="0" y="2"/>
                  </a:lnTo>
                  <a:lnTo>
                    <a:pt x="7" y="2"/>
                  </a:lnTo>
                  <a:close/>
                </a:path>
              </a:pathLst>
            </a:custGeom>
            <a:solidFill>
              <a:srgbClr val="C195DB"/>
            </a:solidFill>
            <a:ln w="9525">
              <a:noFill/>
              <a:round/>
              <a:headEnd/>
              <a:tailEnd/>
            </a:ln>
          </p:spPr>
          <p:txBody>
            <a:bodyPr/>
            <a:lstStyle/>
            <a:p>
              <a:endParaRPr lang="ru-RU"/>
            </a:p>
          </p:txBody>
        </p:sp>
        <p:sp>
          <p:nvSpPr>
            <p:cNvPr id="160797" name="Freeform 2454"/>
            <p:cNvSpPr>
              <a:spLocks/>
            </p:cNvSpPr>
            <p:nvPr/>
          </p:nvSpPr>
          <p:spPr bwMode="auto">
            <a:xfrm>
              <a:off x="4036" y="2361"/>
              <a:ext cx="78" cy="49"/>
            </a:xfrm>
            <a:custGeom>
              <a:avLst/>
              <a:gdLst>
                <a:gd name="T0" fmla="*/ 78 w 78"/>
                <a:gd name="T1" fmla="*/ 8 h 49"/>
                <a:gd name="T2" fmla="*/ 66 w 78"/>
                <a:gd name="T3" fmla="*/ 6 h 49"/>
                <a:gd name="T4" fmla="*/ 55 w 78"/>
                <a:gd name="T5" fmla="*/ 6 h 49"/>
                <a:gd name="T6" fmla="*/ 37 w 78"/>
                <a:gd name="T7" fmla="*/ 10 h 49"/>
                <a:gd name="T8" fmla="*/ 26 w 78"/>
                <a:gd name="T9" fmla="*/ 15 h 49"/>
                <a:gd name="T10" fmla="*/ 18 w 78"/>
                <a:gd name="T11" fmla="*/ 24 h 49"/>
                <a:gd name="T12" fmla="*/ 10 w 78"/>
                <a:gd name="T13" fmla="*/ 40 h 49"/>
                <a:gd name="T14" fmla="*/ 7 w 78"/>
                <a:gd name="T15" fmla="*/ 49 h 49"/>
                <a:gd name="T16" fmla="*/ 0 w 78"/>
                <a:gd name="T17" fmla="*/ 48 h 49"/>
                <a:gd name="T18" fmla="*/ 4 w 78"/>
                <a:gd name="T19" fmla="*/ 38 h 49"/>
                <a:gd name="T20" fmla="*/ 14 w 78"/>
                <a:gd name="T21" fmla="*/ 19 h 49"/>
                <a:gd name="T22" fmla="*/ 22 w 78"/>
                <a:gd name="T23" fmla="*/ 10 h 49"/>
                <a:gd name="T24" fmla="*/ 36 w 78"/>
                <a:gd name="T25" fmla="*/ 4 h 49"/>
                <a:gd name="T26" fmla="*/ 55 w 78"/>
                <a:gd name="T27" fmla="*/ 0 h 49"/>
                <a:gd name="T28" fmla="*/ 66 w 78"/>
                <a:gd name="T29" fmla="*/ 0 h 49"/>
                <a:gd name="T30" fmla="*/ 78 w 78"/>
                <a:gd name="T31" fmla="*/ 2 h 49"/>
                <a:gd name="T32" fmla="*/ 78 w 78"/>
                <a:gd name="T33" fmla="*/ 8 h 4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8"/>
                <a:gd name="T52" fmla="*/ 0 h 49"/>
                <a:gd name="T53" fmla="*/ 78 w 78"/>
                <a:gd name="T54" fmla="*/ 49 h 4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8" h="49">
                  <a:moveTo>
                    <a:pt x="78" y="8"/>
                  </a:moveTo>
                  <a:lnTo>
                    <a:pt x="66" y="6"/>
                  </a:lnTo>
                  <a:lnTo>
                    <a:pt x="55" y="6"/>
                  </a:lnTo>
                  <a:lnTo>
                    <a:pt x="37" y="10"/>
                  </a:lnTo>
                  <a:lnTo>
                    <a:pt x="26" y="15"/>
                  </a:lnTo>
                  <a:lnTo>
                    <a:pt x="18" y="24"/>
                  </a:lnTo>
                  <a:lnTo>
                    <a:pt x="10" y="40"/>
                  </a:lnTo>
                  <a:lnTo>
                    <a:pt x="7" y="49"/>
                  </a:lnTo>
                  <a:lnTo>
                    <a:pt x="0" y="48"/>
                  </a:lnTo>
                  <a:lnTo>
                    <a:pt x="4" y="38"/>
                  </a:lnTo>
                  <a:lnTo>
                    <a:pt x="14" y="19"/>
                  </a:lnTo>
                  <a:lnTo>
                    <a:pt x="22" y="10"/>
                  </a:lnTo>
                  <a:lnTo>
                    <a:pt x="36" y="4"/>
                  </a:lnTo>
                  <a:lnTo>
                    <a:pt x="55" y="0"/>
                  </a:lnTo>
                  <a:lnTo>
                    <a:pt x="66" y="0"/>
                  </a:lnTo>
                  <a:lnTo>
                    <a:pt x="78" y="2"/>
                  </a:lnTo>
                  <a:lnTo>
                    <a:pt x="78" y="8"/>
                  </a:lnTo>
                  <a:close/>
                </a:path>
              </a:pathLst>
            </a:custGeom>
            <a:solidFill>
              <a:srgbClr val="C195DB"/>
            </a:solidFill>
            <a:ln w="9525">
              <a:noFill/>
              <a:round/>
              <a:headEnd/>
              <a:tailEnd/>
            </a:ln>
          </p:spPr>
          <p:txBody>
            <a:bodyPr/>
            <a:lstStyle/>
            <a:p>
              <a:endParaRPr lang="ru-RU"/>
            </a:p>
          </p:txBody>
        </p:sp>
        <p:sp>
          <p:nvSpPr>
            <p:cNvPr id="160798" name="Freeform 2455"/>
            <p:cNvSpPr>
              <a:spLocks/>
            </p:cNvSpPr>
            <p:nvPr/>
          </p:nvSpPr>
          <p:spPr bwMode="auto">
            <a:xfrm>
              <a:off x="4112" y="2361"/>
              <a:ext cx="1" cy="7"/>
            </a:xfrm>
            <a:custGeom>
              <a:avLst/>
              <a:gdLst>
                <a:gd name="T0" fmla="*/ 0 w 1"/>
                <a:gd name="T1" fmla="*/ 0 h 7"/>
                <a:gd name="T2" fmla="*/ 0 w 1"/>
                <a:gd name="T3" fmla="*/ 7 h 7"/>
                <a:gd name="T4" fmla="*/ 0 w 1"/>
                <a:gd name="T5" fmla="*/ 0 h 7"/>
                <a:gd name="T6" fmla="*/ 0 60000 65536"/>
                <a:gd name="T7" fmla="*/ 0 60000 65536"/>
                <a:gd name="T8" fmla="*/ 0 60000 65536"/>
                <a:gd name="T9" fmla="*/ 0 w 1"/>
                <a:gd name="T10" fmla="*/ 0 h 7"/>
                <a:gd name="T11" fmla="*/ 1 w 1"/>
                <a:gd name="T12" fmla="*/ 7 h 7"/>
              </a:gdLst>
              <a:ahLst/>
              <a:cxnLst>
                <a:cxn ang="T6">
                  <a:pos x="T0" y="T1"/>
                </a:cxn>
                <a:cxn ang="T7">
                  <a:pos x="T2" y="T3"/>
                </a:cxn>
                <a:cxn ang="T8">
                  <a:pos x="T4" y="T5"/>
                </a:cxn>
              </a:cxnLst>
              <a:rect l="T9" t="T10" r="T11" b="T12"/>
              <a:pathLst>
                <a:path w="1" h="7">
                  <a:moveTo>
                    <a:pt x="0" y="0"/>
                  </a:moveTo>
                  <a:lnTo>
                    <a:pt x="0" y="7"/>
                  </a:lnTo>
                  <a:lnTo>
                    <a:pt x="0" y="0"/>
                  </a:lnTo>
                  <a:close/>
                </a:path>
              </a:pathLst>
            </a:custGeom>
            <a:solidFill>
              <a:srgbClr val="C195DB"/>
            </a:solidFill>
            <a:ln w="9525">
              <a:noFill/>
              <a:round/>
              <a:headEnd/>
              <a:tailEnd/>
            </a:ln>
          </p:spPr>
          <p:txBody>
            <a:bodyPr/>
            <a:lstStyle/>
            <a:p>
              <a:endParaRPr lang="ru-RU"/>
            </a:p>
          </p:txBody>
        </p:sp>
        <p:sp>
          <p:nvSpPr>
            <p:cNvPr id="160799" name="Freeform 2456"/>
            <p:cNvSpPr>
              <a:spLocks/>
            </p:cNvSpPr>
            <p:nvPr/>
          </p:nvSpPr>
          <p:spPr bwMode="auto">
            <a:xfrm>
              <a:off x="3330" y="3255"/>
              <a:ext cx="87" cy="86"/>
            </a:xfrm>
            <a:custGeom>
              <a:avLst/>
              <a:gdLst>
                <a:gd name="T0" fmla="*/ 84 w 87"/>
                <a:gd name="T1" fmla="*/ 27 h 86"/>
                <a:gd name="T2" fmla="*/ 87 w 87"/>
                <a:gd name="T3" fmla="*/ 35 h 86"/>
                <a:gd name="T4" fmla="*/ 87 w 87"/>
                <a:gd name="T5" fmla="*/ 42 h 86"/>
                <a:gd name="T6" fmla="*/ 87 w 87"/>
                <a:gd name="T7" fmla="*/ 47 h 86"/>
                <a:gd name="T8" fmla="*/ 87 w 87"/>
                <a:gd name="T9" fmla="*/ 50 h 86"/>
                <a:gd name="T10" fmla="*/ 86 w 87"/>
                <a:gd name="T11" fmla="*/ 55 h 86"/>
                <a:gd name="T12" fmla="*/ 84 w 87"/>
                <a:gd name="T13" fmla="*/ 59 h 86"/>
                <a:gd name="T14" fmla="*/ 81 w 87"/>
                <a:gd name="T15" fmla="*/ 66 h 86"/>
                <a:gd name="T16" fmla="*/ 76 w 87"/>
                <a:gd name="T17" fmla="*/ 72 h 86"/>
                <a:gd name="T18" fmla="*/ 73 w 87"/>
                <a:gd name="T19" fmla="*/ 75 h 86"/>
                <a:gd name="T20" fmla="*/ 70 w 87"/>
                <a:gd name="T21" fmla="*/ 79 h 86"/>
                <a:gd name="T22" fmla="*/ 62 w 87"/>
                <a:gd name="T23" fmla="*/ 83 h 86"/>
                <a:gd name="T24" fmla="*/ 53 w 87"/>
                <a:gd name="T25" fmla="*/ 85 h 86"/>
                <a:gd name="T26" fmla="*/ 45 w 87"/>
                <a:gd name="T27" fmla="*/ 86 h 86"/>
                <a:gd name="T28" fmla="*/ 41 w 87"/>
                <a:gd name="T29" fmla="*/ 86 h 86"/>
                <a:gd name="T30" fmla="*/ 36 w 87"/>
                <a:gd name="T31" fmla="*/ 86 h 86"/>
                <a:gd name="T32" fmla="*/ 28 w 87"/>
                <a:gd name="T33" fmla="*/ 83 h 86"/>
                <a:gd name="T34" fmla="*/ 21 w 87"/>
                <a:gd name="T35" fmla="*/ 79 h 86"/>
                <a:gd name="T36" fmla="*/ 14 w 87"/>
                <a:gd name="T37" fmla="*/ 75 h 86"/>
                <a:gd name="T38" fmla="*/ 10 w 87"/>
                <a:gd name="T39" fmla="*/ 69 h 86"/>
                <a:gd name="T40" fmla="*/ 5 w 87"/>
                <a:gd name="T41" fmla="*/ 61 h 86"/>
                <a:gd name="T42" fmla="*/ 2 w 87"/>
                <a:gd name="T43" fmla="*/ 53 h 86"/>
                <a:gd name="T44" fmla="*/ 0 w 87"/>
                <a:gd name="T45" fmla="*/ 44 h 86"/>
                <a:gd name="T46" fmla="*/ 0 w 87"/>
                <a:gd name="T47" fmla="*/ 41 h 86"/>
                <a:gd name="T48" fmla="*/ 2 w 87"/>
                <a:gd name="T49" fmla="*/ 37 h 86"/>
                <a:gd name="T50" fmla="*/ 2 w 87"/>
                <a:gd name="T51" fmla="*/ 31 h 86"/>
                <a:gd name="T52" fmla="*/ 4 w 87"/>
                <a:gd name="T53" fmla="*/ 29 h 86"/>
                <a:gd name="T54" fmla="*/ 8 w 87"/>
                <a:gd name="T55" fmla="*/ 20 h 86"/>
                <a:gd name="T56" fmla="*/ 13 w 87"/>
                <a:gd name="T57" fmla="*/ 15 h 86"/>
                <a:gd name="T58" fmla="*/ 16 w 87"/>
                <a:gd name="T59" fmla="*/ 11 h 86"/>
                <a:gd name="T60" fmla="*/ 19 w 87"/>
                <a:gd name="T61" fmla="*/ 10 h 86"/>
                <a:gd name="T62" fmla="*/ 27 w 87"/>
                <a:gd name="T63" fmla="*/ 5 h 86"/>
                <a:gd name="T64" fmla="*/ 34 w 87"/>
                <a:gd name="T65" fmla="*/ 2 h 86"/>
                <a:gd name="T66" fmla="*/ 43 w 87"/>
                <a:gd name="T67" fmla="*/ 0 h 86"/>
                <a:gd name="T68" fmla="*/ 47 w 87"/>
                <a:gd name="T69" fmla="*/ 2 h 86"/>
                <a:gd name="T70" fmla="*/ 52 w 87"/>
                <a:gd name="T71" fmla="*/ 2 h 86"/>
                <a:gd name="T72" fmla="*/ 59 w 87"/>
                <a:gd name="T73" fmla="*/ 3 h 86"/>
                <a:gd name="T74" fmla="*/ 67 w 87"/>
                <a:gd name="T75" fmla="*/ 9 h 86"/>
                <a:gd name="T76" fmla="*/ 73 w 87"/>
                <a:gd name="T77" fmla="*/ 13 h 86"/>
                <a:gd name="T78" fmla="*/ 79 w 87"/>
                <a:gd name="T79" fmla="*/ 19 h 86"/>
                <a:gd name="T80" fmla="*/ 84 w 87"/>
                <a:gd name="T81" fmla="*/ 27 h 8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7"/>
                <a:gd name="T124" fmla="*/ 0 h 86"/>
                <a:gd name="T125" fmla="*/ 87 w 87"/>
                <a:gd name="T126" fmla="*/ 86 h 8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7" h="86">
                  <a:moveTo>
                    <a:pt x="84" y="27"/>
                  </a:moveTo>
                  <a:lnTo>
                    <a:pt x="87" y="35"/>
                  </a:lnTo>
                  <a:lnTo>
                    <a:pt x="87" y="42"/>
                  </a:lnTo>
                  <a:lnTo>
                    <a:pt x="87" y="47"/>
                  </a:lnTo>
                  <a:lnTo>
                    <a:pt x="87" y="50"/>
                  </a:lnTo>
                  <a:lnTo>
                    <a:pt x="86" y="55"/>
                  </a:lnTo>
                  <a:lnTo>
                    <a:pt x="84" y="59"/>
                  </a:lnTo>
                  <a:lnTo>
                    <a:pt x="81" y="66"/>
                  </a:lnTo>
                  <a:lnTo>
                    <a:pt x="76" y="72"/>
                  </a:lnTo>
                  <a:lnTo>
                    <a:pt x="73" y="75"/>
                  </a:lnTo>
                  <a:lnTo>
                    <a:pt x="70" y="79"/>
                  </a:lnTo>
                  <a:lnTo>
                    <a:pt x="62" y="83"/>
                  </a:lnTo>
                  <a:lnTo>
                    <a:pt x="53" y="85"/>
                  </a:lnTo>
                  <a:lnTo>
                    <a:pt x="45" y="86"/>
                  </a:lnTo>
                  <a:lnTo>
                    <a:pt x="41" y="86"/>
                  </a:lnTo>
                  <a:lnTo>
                    <a:pt x="36" y="86"/>
                  </a:lnTo>
                  <a:lnTo>
                    <a:pt x="28" y="83"/>
                  </a:lnTo>
                  <a:lnTo>
                    <a:pt x="21" y="79"/>
                  </a:lnTo>
                  <a:lnTo>
                    <a:pt x="14" y="75"/>
                  </a:lnTo>
                  <a:lnTo>
                    <a:pt x="10" y="69"/>
                  </a:lnTo>
                  <a:lnTo>
                    <a:pt x="5" y="61"/>
                  </a:lnTo>
                  <a:lnTo>
                    <a:pt x="2" y="53"/>
                  </a:lnTo>
                  <a:lnTo>
                    <a:pt x="0" y="44"/>
                  </a:lnTo>
                  <a:lnTo>
                    <a:pt x="0" y="41"/>
                  </a:lnTo>
                  <a:lnTo>
                    <a:pt x="2" y="37"/>
                  </a:lnTo>
                  <a:lnTo>
                    <a:pt x="2" y="31"/>
                  </a:lnTo>
                  <a:lnTo>
                    <a:pt x="4" y="29"/>
                  </a:lnTo>
                  <a:lnTo>
                    <a:pt x="8" y="20"/>
                  </a:lnTo>
                  <a:lnTo>
                    <a:pt x="13" y="15"/>
                  </a:lnTo>
                  <a:lnTo>
                    <a:pt x="16" y="11"/>
                  </a:lnTo>
                  <a:lnTo>
                    <a:pt x="19" y="10"/>
                  </a:lnTo>
                  <a:lnTo>
                    <a:pt x="27" y="5"/>
                  </a:lnTo>
                  <a:lnTo>
                    <a:pt x="34" y="2"/>
                  </a:lnTo>
                  <a:lnTo>
                    <a:pt x="43" y="0"/>
                  </a:lnTo>
                  <a:lnTo>
                    <a:pt x="47" y="2"/>
                  </a:lnTo>
                  <a:lnTo>
                    <a:pt x="52" y="2"/>
                  </a:lnTo>
                  <a:lnTo>
                    <a:pt x="59" y="3"/>
                  </a:lnTo>
                  <a:lnTo>
                    <a:pt x="67" y="9"/>
                  </a:lnTo>
                  <a:lnTo>
                    <a:pt x="73" y="13"/>
                  </a:lnTo>
                  <a:lnTo>
                    <a:pt x="79" y="19"/>
                  </a:lnTo>
                  <a:lnTo>
                    <a:pt x="84" y="27"/>
                  </a:lnTo>
                  <a:close/>
                </a:path>
              </a:pathLst>
            </a:custGeom>
            <a:solidFill>
              <a:srgbClr val="FFFF00"/>
            </a:solidFill>
            <a:ln w="9525">
              <a:noFill/>
              <a:round/>
              <a:headEnd/>
              <a:tailEnd/>
            </a:ln>
          </p:spPr>
          <p:txBody>
            <a:bodyPr/>
            <a:lstStyle/>
            <a:p>
              <a:endParaRPr lang="ru-RU"/>
            </a:p>
          </p:txBody>
        </p:sp>
        <p:sp>
          <p:nvSpPr>
            <p:cNvPr id="160800" name="Freeform 2457"/>
            <p:cNvSpPr>
              <a:spLocks/>
            </p:cNvSpPr>
            <p:nvPr/>
          </p:nvSpPr>
          <p:spPr bwMode="auto">
            <a:xfrm>
              <a:off x="3378" y="3291"/>
              <a:ext cx="241" cy="510"/>
            </a:xfrm>
            <a:custGeom>
              <a:avLst/>
              <a:gdLst>
                <a:gd name="T0" fmla="*/ 230 w 241"/>
                <a:gd name="T1" fmla="*/ 510 h 510"/>
                <a:gd name="T2" fmla="*/ 241 w 241"/>
                <a:gd name="T3" fmla="*/ 503 h 510"/>
                <a:gd name="T4" fmla="*/ 11 w 241"/>
                <a:gd name="T5" fmla="*/ 0 h 510"/>
                <a:gd name="T6" fmla="*/ 0 w 241"/>
                <a:gd name="T7" fmla="*/ 6 h 510"/>
                <a:gd name="T8" fmla="*/ 230 w 241"/>
                <a:gd name="T9" fmla="*/ 510 h 510"/>
                <a:gd name="T10" fmla="*/ 0 60000 65536"/>
                <a:gd name="T11" fmla="*/ 0 60000 65536"/>
                <a:gd name="T12" fmla="*/ 0 60000 65536"/>
                <a:gd name="T13" fmla="*/ 0 60000 65536"/>
                <a:gd name="T14" fmla="*/ 0 60000 65536"/>
                <a:gd name="T15" fmla="*/ 0 w 241"/>
                <a:gd name="T16" fmla="*/ 0 h 510"/>
                <a:gd name="T17" fmla="*/ 241 w 241"/>
                <a:gd name="T18" fmla="*/ 510 h 510"/>
              </a:gdLst>
              <a:ahLst/>
              <a:cxnLst>
                <a:cxn ang="T10">
                  <a:pos x="T0" y="T1"/>
                </a:cxn>
                <a:cxn ang="T11">
                  <a:pos x="T2" y="T3"/>
                </a:cxn>
                <a:cxn ang="T12">
                  <a:pos x="T4" y="T5"/>
                </a:cxn>
                <a:cxn ang="T13">
                  <a:pos x="T6" y="T7"/>
                </a:cxn>
                <a:cxn ang="T14">
                  <a:pos x="T8" y="T9"/>
                </a:cxn>
              </a:cxnLst>
              <a:rect l="T15" t="T16" r="T17" b="T18"/>
              <a:pathLst>
                <a:path w="241" h="510">
                  <a:moveTo>
                    <a:pt x="230" y="510"/>
                  </a:moveTo>
                  <a:lnTo>
                    <a:pt x="241" y="503"/>
                  </a:lnTo>
                  <a:lnTo>
                    <a:pt x="11" y="0"/>
                  </a:lnTo>
                  <a:lnTo>
                    <a:pt x="0" y="6"/>
                  </a:lnTo>
                  <a:lnTo>
                    <a:pt x="230" y="510"/>
                  </a:lnTo>
                  <a:close/>
                </a:path>
              </a:pathLst>
            </a:custGeom>
            <a:solidFill>
              <a:srgbClr val="F8BDD6"/>
            </a:solidFill>
            <a:ln w="9525">
              <a:noFill/>
              <a:round/>
              <a:headEnd/>
              <a:tailEnd/>
            </a:ln>
          </p:spPr>
          <p:txBody>
            <a:bodyPr/>
            <a:lstStyle/>
            <a:p>
              <a:endParaRPr lang="ru-RU"/>
            </a:p>
          </p:txBody>
        </p:sp>
        <p:sp>
          <p:nvSpPr>
            <p:cNvPr id="160801" name="Freeform 2458"/>
            <p:cNvSpPr>
              <a:spLocks/>
            </p:cNvSpPr>
            <p:nvPr/>
          </p:nvSpPr>
          <p:spPr bwMode="auto">
            <a:xfrm>
              <a:off x="3550" y="3733"/>
              <a:ext cx="88" cy="86"/>
            </a:xfrm>
            <a:custGeom>
              <a:avLst/>
              <a:gdLst>
                <a:gd name="T0" fmla="*/ 83 w 88"/>
                <a:gd name="T1" fmla="*/ 27 h 86"/>
                <a:gd name="T2" fmla="*/ 86 w 88"/>
                <a:gd name="T3" fmla="*/ 35 h 86"/>
                <a:gd name="T4" fmla="*/ 88 w 88"/>
                <a:gd name="T5" fmla="*/ 42 h 86"/>
                <a:gd name="T6" fmla="*/ 86 w 88"/>
                <a:gd name="T7" fmla="*/ 48 h 86"/>
                <a:gd name="T8" fmla="*/ 86 w 88"/>
                <a:gd name="T9" fmla="*/ 52 h 86"/>
                <a:gd name="T10" fmla="*/ 86 w 88"/>
                <a:gd name="T11" fmla="*/ 55 h 86"/>
                <a:gd name="T12" fmla="*/ 85 w 88"/>
                <a:gd name="T13" fmla="*/ 59 h 86"/>
                <a:gd name="T14" fmla="*/ 80 w 88"/>
                <a:gd name="T15" fmla="*/ 66 h 86"/>
                <a:gd name="T16" fmla="*/ 75 w 88"/>
                <a:gd name="T17" fmla="*/ 72 h 86"/>
                <a:gd name="T18" fmla="*/ 72 w 88"/>
                <a:gd name="T19" fmla="*/ 75 h 86"/>
                <a:gd name="T20" fmla="*/ 69 w 88"/>
                <a:gd name="T21" fmla="*/ 78 h 86"/>
                <a:gd name="T22" fmla="*/ 61 w 88"/>
                <a:gd name="T23" fmla="*/ 83 h 86"/>
                <a:gd name="T24" fmla="*/ 53 w 88"/>
                <a:gd name="T25" fmla="*/ 85 h 86"/>
                <a:gd name="T26" fmla="*/ 44 w 88"/>
                <a:gd name="T27" fmla="*/ 86 h 86"/>
                <a:gd name="T28" fmla="*/ 39 w 88"/>
                <a:gd name="T29" fmla="*/ 86 h 86"/>
                <a:gd name="T30" fmla="*/ 36 w 88"/>
                <a:gd name="T31" fmla="*/ 86 h 86"/>
                <a:gd name="T32" fmla="*/ 28 w 88"/>
                <a:gd name="T33" fmla="*/ 83 h 86"/>
                <a:gd name="T34" fmla="*/ 20 w 88"/>
                <a:gd name="T35" fmla="*/ 80 h 86"/>
                <a:gd name="T36" fmla="*/ 13 w 88"/>
                <a:gd name="T37" fmla="*/ 75 h 86"/>
                <a:gd name="T38" fmla="*/ 8 w 88"/>
                <a:gd name="T39" fmla="*/ 69 h 86"/>
                <a:gd name="T40" fmla="*/ 3 w 88"/>
                <a:gd name="T41" fmla="*/ 61 h 86"/>
                <a:gd name="T42" fmla="*/ 0 w 88"/>
                <a:gd name="T43" fmla="*/ 54 h 86"/>
                <a:gd name="T44" fmla="*/ 0 w 88"/>
                <a:gd name="T45" fmla="*/ 44 h 86"/>
                <a:gd name="T46" fmla="*/ 0 w 88"/>
                <a:gd name="T47" fmla="*/ 41 h 86"/>
                <a:gd name="T48" fmla="*/ 0 w 88"/>
                <a:gd name="T49" fmla="*/ 37 h 86"/>
                <a:gd name="T50" fmla="*/ 2 w 88"/>
                <a:gd name="T51" fmla="*/ 31 h 86"/>
                <a:gd name="T52" fmla="*/ 3 w 88"/>
                <a:gd name="T53" fmla="*/ 29 h 86"/>
                <a:gd name="T54" fmla="*/ 6 w 88"/>
                <a:gd name="T55" fmla="*/ 21 h 86"/>
                <a:gd name="T56" fmla="*/ 11 w 88"/>
                <a:gd name="T57" fmla="*/ 15 h 86"/>
                <a:gd name="T58" fmla="*/ 14 w 88"/>
                <a:gd name="T59" fmla="*/ 11 h 86"/>
                <a:gd name="T60" fmla="*/ 17 w 88"/>
                <a:gd name="T61" fmla="*/ 10 h 86"/>
                <a:gd name="T62" fmla="*/ 25 w 88"/>
                <a:gd name="T63" fmla="*/ 5 h 86"/>
                <a:gd name="T64" fmla="*/ 34 w 88"/>
                <a:gd name="T65" fmla="*/ 2 h 86"/>
                <a:gd name="T66" fmla="*/ 42 w 88"/>
                <a:gd name="T67" fmla="*/ 0 h 86"/>
                <a:gd name="T68" fmla="*/ 47 w 88"/>
                <a:gd name="T69" fmla="*/ 2 h 86"/>
                <a:gd name="T70" fmla="*/ 50 w 88"/>
                <a:gd name="T71" fmla="*/ 2 h 86"/>
                <a:gd name="T72" fmla="*/ 60 w 88"/>
                <a:gd name="T73" fmla="*/ 4 h 86"/>
                <a:gd name="T74" fmla="*/ 66 w 88"/>
                <a:gd name="T75" fmla="*/ 9 h 86"/>
                <a:gd name="T76" fmla="*/ 73 w 88"/>
                <a:gd name="T77" fmla="*/ 13 h 86"/>
                <a:gd name="T78" fmla="*/ 78 w 88"/>
                <a:gd name="T79" fmla="*/ 20 h 86"/>
                <a:gd name="T80" fmla="*/ 83 w 88"/>
                <a:gd name="T81" fmla="*/ 27 h 8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8"/>
                <a:gd name="T124" fmla="*/ 0 h 86"/>
                <a:gd name="T125" fmla="*/ 88 w 88"/>
                <a:gd name="T126" fmla="*/ 86 h 8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8" h="86">
                  <a:moveTo>
                    <a:pt x="83" y="27"/>
                  </a:moveTo>
                  <a:lnTo>
                    <a:pt x="86" y="35"/>
                  </a:lnTo>
                  <a:lnTo>
                    <a:pt x="88" y="42"/>
                  </a:lnTo>
                  <a:lnTo>
                    <a:pt x="86" y="48"/>
                  </a:lnTo>
                  <a:lnTo>
                    <a:pt x="86" y="52"/>
                  </a:lnTo>
                  <a:lnTo>
                    <a:pt x="86" y="55"/>
                  </a:lnTo>
                  <a:lnTo>
                    <a:pt x="85" y="59"/>
                  </a:lnTo>
                  <a:lnTo>
                    <a:pt x="80" y="66"/>
                  </a:lnTo>
                  <a:lnTo>
                    <a:pt x="75" y="72"/>
                  </a:lnTo>
                  <a:lnTo>
                    <a:pt x="72" y="75"/>
                  </a:lnTo>
                  <a:lnTo>
                    <a:pt x="69" y="78"/>
                  </a:lnTo>
                  <a:lnTo>
                    <a:pt x="61" y="83"/>
                  </a:lnTo>
                  <a:lnTo>
                    <a:pt x="53" y="85"/>
                  </a:lnTo>
                  <a:lnTo>
                    <a:pt x="44" y="86"/>
                  </a:lnTo>
                  <a:lnTo>
                    <a:pt x="39" y="86"/>
                  </a:lnTo>
                  <a:lnTo>
                    <a:pt x="36" y="86"/>
                  </a:lnTo>
                  <a:lnTo>
                    <a:pt x="28" y="83"/>
                  </a:lnTo>
                  <a:lnTo>
                    <a:pt x="20" y="80"/>
                  </a:lnTo>
                  <a:lnTo>
                    <a:pt x="13" y="75"/>
                  </a:lnTo>
                  <a:lnTo>
                    <a:pt x="8" y="69"/>
                  </a:lnTo>
                  <a:lnTo>
                    <a:pt x="3" y="61"/>
                  </a:lnTo>
                  <a:lnTo>
                    <a:pt x="0" y="54"/>
                  </a:lnTo>
                  <a:lnTo>
                    <a:pt x="0" y="44"/>
                  </a:lnTo>
                  <a:lnTo>
                    <a:pt x="0" y="41"/>
                  </a:lnTo>
                  <a:lnTo>
                    <a:pt x="0" y="37"/>
                  </a:lnTo>
                  <a:lnTo>
                    <a:pt x="2" y="31"/>
                  </a:lnTo>
                  <a:lnTo>
                    <a:pt x="3" y="29"/>
                  </a:lnTo>
                  <a:lnTo>
                    <a:pt x="6" y="21"/>
                  </a:lnTo>
                  <a:lnTo>
                    <a:pt x="11" y="15"/>
                  </a:lnTo>
                  <a:lnTo>
                    <a:pt x="14" y="11"/>
                  </a:lnTo>
                  <a:lnTo>
                    <a:pt x="17" y="10"/>
                  </a:lnTo>
                  <a:lnTo>
                    <a:pt x="25" y="5"/>
                  </a:lnTo>
                  <a:lnTo>
                    <a:pt x="34" y="2"/>
                  </a:lnTo>
                  <a:lnTo>
                    <a:pt x="42" y="0"/>
                  </a:lnTo>
                  <a:lnTo>
                    <a:pt x="47" y="2"/>
                  </a:lnTo>
                  <a:lnTo>
                    <a:pt x="50" y="2"/>
                  </a:lnTo>
                  <a:lnTo>
                    <a:pt x="60" y="4"/>
                  </a:lnTo>
                  <a:lnTo>
                    <a:pt x="66" y="9"/>
                  </a:lnTo>
                  <a:lnTo>
                    <a:pt x="73" y="13"/>
                  </a:lnTo>
                  <a:lnTo>
                    <a:pt x="78" y="20"/>
                  </a:lnTo>
                  <a:lnTo>
                    <a:pt x="83" y="27"/>
                  </a:lnTo>
                  <a:close/>
                </a:path>
              </a:pathLst>
            </a:custGeom>
            <a:solidFill>
              <a:srgbClr val="F561AF"/>
            </a:solidFill>
            <a:ln w="9525">
              <a:noFill/>
              <a:round/>
              <a:headEnd/>
              <a:tailEnd/>
            </a:ln>
          </p:spPr>
          <p:txBody>
            <a:bodyPr/>
            <a:lstStyle/>
            <a:p>
              <a:endParaRPr lang="ru-RU"/>
            </a:p>
          </p:txBody>
        </p:sp>
        <p:sp>
          <p:nvSpPr>
            <p:cNvPr id="160802" name="Freeform 2459"/>
            <p:cNvSpPr>
              <a:spLocks/>
            </p:cNvSpPr>
            <p:nvPr/>
          </p:nvSpPr>
          <p:spPr bwMode="auto">
            <a:xfrm>
              <a:off x="3610" y="3759"/>
              <a:ext cx="32" cy="59"/>
            </a:xfrm>
            <a:custGeom>
              <a:avLst/>
              <a:gdLst>
                <a:gd name="T0" fmla="*/ 27 w 32"/>
                <a:gd name="T1" fmla="*/ 0 h 59"/>
                <a:gd name="T2" fmla="*/ 31 w 32"/>
                <a:gd name="T3" fmla="*/ 7 h 59"/>
                <a:gd name="T4" fmla="*/ 32 w 32"/>
                <a:gd name="T5" fmla="*/ 15 h 59"/>
                <a:gd name="T6" fmla="*/ 29 w 32"/>
                <a:gd name="T7" fmla="*/ 32 h 59"/>
                <a:gd name="T8" fmla="*/ 18 w 32"/>
                <a:gd name="T9" fmla="*/ 47 h 59"/>
                <a:gd name="T10" fmla="*/ 12 w 32"/>
                <a:gd name="T11" fmla="*/ 54 h 59"/>
                <a:gd name="T12" fmla="*/ 4 w 32"/>
                <a:gd name="T13" fmla="*/ 59 h 59"/>
                <a:gd name="T14" fmla="*/ 0 w 32"/>
                <a:gd name="T15" fmla="*/ 54 h 59"/>
                <a:gd name="T16" fmla="*/ 7 w 32"/>
                <a:gd name="T17" fmla="*/ 49 h 59"/>
                <a:gd name="T18" fmla="*/ 13 w 32"/>
                <a:gd name="T19" fmla="*/ 42 h 59"/>
                <a:gd name="T20" fmla="*/ 23 w 32"/>
                <a:gd name="T21" fmla="*/ 30 h 59"/>
                <a:gd name="T22" fmla="*/ 26 w 32"/>
                <a:gd name="T23" fmla="*/ 15 h 59"/>
                <a:gd name="T24" fmla="*/ 24 w 32"/>
                <a:gd name="T25" fmla="*/ 7 h 59"/>
                <a:gd name="T26" fmla="*/ 22 w 32"/>
                <a:gd name="T27" fmla="*/ 1 h 59"/>
                <a:gd name="T28" fmla="*/ 27 w 32"/>
                <a:gd name="T29" fmla="*/ 0 h 5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2"/>
                <a:gd name="T46" fmla="*/ 0 h 59"/>
                <a:gd name="T47" fmla="*/ 32 w 32"/>
                <a:gd name="T48" fmla="*/ 59 h 5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2" h="59">
                  <a:moveTo>
                    <a:pt x="27" y="0"/>
                  </a:moveTo>
                  <a:lnTo>
                    <a:pt x="31" y="7"/>
                  </a:lnTo>
                  <a:lnTo>
                    <a:pt x="32" y="15"/>
                  </a:lnTo>
                  <a:lnTo>
                    <a:pt x="29" y="32"/>
                  </a:lnTo>
                  <a:lnTo>
                    <a:pt x="18" y="47"/>
                  </a:lnTo>
                  <a:lnTo>
                    <a:pt x="12" y="54"/>
                  </a:lnTo>
                  <a:lnTo>
                    <a:pt x="4" y="59"/>
                  </a:lnTo>
                  <a:lnTo>
                    <a:pt x="0" y="54"/>
                  </a:lnTo>
                  <a:lnTo>
                    <a:pt x="7" y="49"/>
                  </a:lnTo>
                  <a:lnTo>
                    <a:pt x="13" y="42"/>
                  </a:lnTo>
                  <a:lnTo>
                    <a:pt x="23" y="30"/>
                  </a:lnTo>
                  <a:lnTo>
                    <a:pt x="26" y="15"/>
                  </a:lnTo>
                  <a:lnTo>
                    <a:pt x="24" y="7"/>
                  </a:lnTo>
                  <a:lnTo>
                    <a:pt x="22" y="1"/>
                  </a:lnTo>
                  <a:lnTo>
                    <a:pt x="27" y="0"/>
                  </a:lnTo>
                  <a:close/>
                </a:path>
              </a:pathLst>
            </a:custGeom>
            <a:solidFill>
              <a:srgbClr val="F8BDD6"/>
            </a:solidFill>
            <a:ln w="9525">
              <a:noFill/>
              <a:round/>
              <a:headEnd/>
              <a:tailEnd/>
            </a:ln>
          </p:spPr>
          <p:txBody>
            <a:bodyPr/>
            <a:lstStyle/>
            <a:p>
              <a:endParaRPr lang="ru-RU"/>
            </a:p>
          </p:txBody>
        </p:sp>
        <p:sp>
          <p:nvSpPr>
            <p:cNvPr id="160803" name="Freeform 2460"/>
            <p:cNvSpPr>
              <a:spLocks/>
            </p:cNvSpPr>
            <p:nvPr/>
          </p:nvSpPr>
          <p:spPr bwMode="auto">
            <a:xfrm>
              <a:off x="3551" y="3792"/>
              <a:ext cx="63" cy="31"/>
            </a:xfrm>
            <a:custGeom>
              <a:avLst/>
              <a:gdLst>
                <a:gd name="T0" fmla="*/ 63 w 63"/>
                <a:gd name="T1" fmla="*/ 28 h 31"/>
                <a:gd name="T2" fmla="*/ 54 w 63"/>
                <a:gd name="T3" fmla="*/ 30 h 31"/>
                <a:gd name="T4" fmla="*/ 45 w 63"/>
                <a:gd name="T5" fmla="*/ 31 h 31"/>
                <a:gd name="T6" fmla="*/ 29 w 63"/>
                <a:gd name="T7" fmla="*/ 28 h 31"/>
                <a:gd name="T8" fmla="*/ 12 w 63"/>
                <a:gd name="T9" fmla="*/ 19 h 31"/>
                <a:gd name="T10" fmla="*/ 5 w 63"/>
                <a:gd name="T11" fmla="*/ 12 h 31"/>
                <a:gd name="T12" fmla="*/ 0 w 63"/>
                <a:gd name="T13" fmla="*/ 5 h 31"/>
                <a:gd name="T14" fmla="*/ 5 w 63"/>
                <a:gd name="T15" fmla="*/ 0 h 31"/>
                <a:gd name="T16" fmla="*/ 10 w 63"/>
                <a:gd name="T17" fmla="*/ 8 h 31"/>
                <a:gd name="T18" fmla="*/ 16 w 63"/>
                <a:gd name="T19" fmla="*/ 14 h 31"/>
                <a:gd name="T20" fmla="*/ 31 w 63"/>
                <a:gd name="T21" fmla="*/ 22 h 31"/>
                <a:gd name="T22" fmla="*/ 45 w 63"/>
                <a:gd name="T23" fmla="*/ 25 h 31"/>
                <a:gd name="T24" fmla="*/ 53 w 63"/>
                <a:gd name="T25" fmla="*/ 23 h 31"/>
                <a:gd name="T26" fmla="*/ 61 w 63"/>
                <a:gd name="T27" fmla="*/ 21 h 31"/>
                <a:gd name="T28" fmla="*/ 63 w 63"/>
                <a:gd name="T29" fmla="*/ 28 h 3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
                <a:gd name="T46" fmla="*/ 0 h 31"/>
                <a:gd name="T47" fmla="*/ 63 w 63"/>
                <a:gd name="T48" fmla="*/ 31 h 3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 h="31">
                  <a:moveTo>
                    <a:pt x="63" y="28"/>
                  </a:moveTo>
                  <a:lnTo>
                    <a:pt x="54" y="30"/>
                  </a:lnTo>
                  <a:lnTo>
                    <a:pt x="45" y="31"/>
                  </a:lnTo>
                  <a:lnTo>
                    <a:pt x="29" y="28"/>
                  </a:lnTo>
                  <a:lnTo>
                    <a:pt x="12" y="19"/>
                  </a:lnTo>
                  <a:lnTo>
                    <a:pt x="5" y="12"/>
                  </a:lnTo>
                  <a:lnTo>
                    <a:pt x="0" y="5"/>
                  </a:lnTo>
                  <a:lnTo>
                    <a:pt x="5" y="0"/>
                  </a:lnTo>
                  <a:lnTo>
                    <a:pt x="10" y="8"/>
                  </a:lnTo>
                  <a:lnTo>
                    <a:pt x="16" y="14"/>
                  </a:lnTo>
                  <a:lnTo>
                    <a:pt x="31" y="22"/>
                  </a:lnTo>
                  <a:lnTo>
                    <a:pt x="45" y="25"/>
                  </a:lnTo>
                  <a:lnTo>
                    <a:pt x="53" y="23"/>
                  </a:lnTo>
                  <a:lnTo>
                    <a:pt x="61" y="21"/>
                  </a:lnTo>
                  <a:lnTo>
                    <a:pt x="63" y="28"/>
                  </a:lnTo>
                  <a:close/>
                </a:path>
              </a:pathLst>
            </a:custGeom>
            <a:solidFill>
              <a:srgbClr val="F8BDD6"/>
            </a:solidFill>
            <a:ln w="9525">
              <a:noFill/>
              <a:round/>
              <a:headEnd/>
              <a:tailEnd/>
            </a:ln>
          </p:spPr>
          <p:txBody>
            <a:bodyPr/>
            <a:lstStyle/>
            <a:p>
              <a:endParaRPr lang="ru-RU"/>
            </a:p>
          </p:txBody>
        </p:sp>
        <p:sp>
          <p:nvSpPr>
            <p:cNvPr id="160804" name="Freeform 2461"/>
            <p:cNvSpPr>
              <a:spLocks/>
            </p:cNvSpPr>
            <p:nvPr/>
          </p:nvSpPr>
          <p:spPr bwMode="auto">
            <a:xfrm>
              <a:off x="3610" y="3814"/>
              <a:ext cx="6" cy="5"/>
            </a:xfrm>
            <a:custGeom>
              <a:avLst/>
              <a:gdLst>
                <a:gd name="T0" fmla="*/ 6 w 6"/>
                <a:gd name="T1" fmla="*/ 4 h 5"/>
                <a:gd name="T2" fmla="*/ 4 w 6"/>
                <a:gd name="T3" fmla="*/ 5 h 5"/>
                <a:gd name="T4" fmla="*/ 2 w 6"/>
                <a:gd name="T5" fmla="*/ 0 h 5"/>
                <a:gd name="T6" fmla="*/ 0 w 6"/>
                <a:gd name="T7" fmla="*/ 0 h 5"/>
                <a:gd name="T8" fmla="*/ 6 w 6"/>
                <a:gd name="T9" fmla="*/ 4 h 5"/>
                <a:gd name="T10" fmla="*/ 0 60000 65536"/>
                <a:gd name="T11" fmla="*/ 0 60000 65536"/>
                <a:gd name="T12" fmla="*/ 0 60000 65536"/>
                <a:gd name="T13" fmla="*/ 0 60000 65536"/>
                <a:gd name="T14" fmla="*/ 0 60000 65536"/>
                <a:gd name="T15" fmla="*/ 0 w 6"/>
                <a:gd name="T16" fmla="*/ 0 h 5"/>
                <a:gd name="T17" fmla="*/ 6 w 6"/>
                <a:gd name="T18" fmla="*/ 5 h 5"/>
              </a:gdLst>
              <a:ahLst/>
              <a:cxnLst>
                <a:cxn ang="T10">
                  <a:pos x="T0" y="T1"/>
                </a:cxn>
                <a:cxn ang="T11">
                  <a:pos x="T2" y="T3"/>
                </a:cxn>
                <a:cxn ang="T12">
                  <a:pos x="T4" y="T5"/>
                </a:cxn>
                <a:cxn ang="T13">
                  <a:pos x="T6" y="T7"/>
                </a:cxn>
                <a:cxn ang="T14">
                  <a:pos x="T8" y="T9"/>
                </a:cxn>
              </a:cxnLst>
              <a:rect l="T15" t="T16" r="T17" b="T18"/>
              <a:pathLst>
                <a:path w="6" h="5">
                  <a:moveTo>
                    <a:pt x="6" y="4"/>
                  </a:moveTo>
                  <a:lnTo>
                    <a:pt x="4" y="5"/>
                  </a:lnTo>
                  <a:lnTo>
                    <a:pt x="2" y="0"/>
                  </a:lnTo>
                  <a:lnTo>
                    <a:pt x="0" y="0"/>
                  </a:lnTo>
                  <a:lnTo>
                    <a:pt x="6" y="4"/>
                  </a:lnTo>
                  <a:close/>
                </a:path>
              </a:pathLst>
            </a:custGeom>
            <a:solidFill>
              <a:srgbClr val="F8BDD6"/>
            </a:solidFill>
            <a:ln w="9525">
              <a:noFill/>
              <a:round/>
              <a:headEnd/>
              <a:tailEnd/>
            </a:ln>
          </p:spPr>
          <p:txBody>
            <a:bodyPr/>
            <a:lstStyle/>
            <a:p>
              <a:endParaRPr lang="ru-RU"/>
            </a:p>
          </p:txBody>
        </p:sp>
        <p:sp>
          <p:nvSpPr>
            <p:cNvPr id="160805" name="Freeform 2462"/>
            <p:cNvSpPr>
              <a:spLocks/>
            </p:cNvSpPr>
            <p:nvPr/>
          </p:nvSpPr>
          <p:spPr bwMode="auto">
            <a:xfrm>
              <a:off x="3547" y="3735"/>
              <a:ext cx="31" cy="63"/>
            </a:xfrm>
            <a:custGeom>
              <a:avLst/>
              <a:gdLst>
                <a:gd name="T0" fmla="*/ 4 w 31"/>
                <a:gd name="T1" fmla="*/ 63 h 63"/>
                <a:gd name="T2" fmla="*/ 0 w 31"/>
                <a:gd name="T3" fmla="*/ 53 h 63"/>
                <a:gd name="T4" fmla="*/ 0 w 31"/>
                <a:gd name="T5" fmla="*/ 43 h 63"/>
                <a:gd name="T6" fmla="*/ 4 w 31"/>
                <a:gd name="T7" fmla="*/ 26 h 63"/>
                <a:gd name="T8" fmla="*/ 12 w 31"/>
                <a:gd name="T9" fmla="*/ 9 h 63"/>
                <a:gd name="T10" fmla="*/ 18 w 31"/>
                <a:gd name="T11" fmla="*/ 3 h 63"/>
                <a:gd name="T12" fmla="*/ 28 w 31"/>
                <a:gd name="T13" fmla="*/ 0 h 63"/>
                <a:gd name="T14" fmla="*/ 31 w 31"/>
                <a:gd name="T15" fmla="*/ 5 h 63"/>
                <a:gd name="T16" fmla="*/ 23 w 31"/>
                <a:gd name="T17" fmla="*/ 8 h 63"/>
                <a:gd name="T18" fmla="*/ 17 w 31"/>
                <a:gd name="T19" fmla="*/ 15 h 63"/>
                <a:gd name="T20" fmla="*/ 8 w 31"/>
                <a:gd name="T21" fmla="*/ 29 h 63"/>
                <a:gd name="T22" fmla="*/ 5 w 31"/>
                <a:gd name="T23" fmla="*/ 43 h 63"/>
                <a:gd name="T24" fmla="*/ 5 w 31"/>
                <a:gd name="T25" fmla="*/ 49 h 63"/>
                <a:gd name="T26" fmla="*/ 8 w 31"/>
                <a:gd name="T27" fmla="*/ 59 h 63"/>
                <a:gd name="T28" fmla="*/ 4 w 31"/>
                <a:gd name="T29" fmla="*/ 63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1"/>
                <a:gd name="T46" fmla="*/ 0 h 63"/>
                <a:gd name="T47" fmla="*/ 31 w 31"/>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1" h="63">
                  <a:moveTo>
                    <a:pt x="4" y="63"/>
                  </a:moveTo>
                  <a:lnTo>
                    <a:pt x="0" y="53"/>
                  </a:lnTo>
                  <a:lnTo>
                    <a:pt x="0" y="43"/>
                  </a:lnTo>
                  <a:lnTo>
                    <a:pt x="4" y="26"/>
                  </a:lnTo>
                  <a:lnTo>
                    <a:pt x="12" y="9"/>
                  </a:lnTo>
                  <a:lnTo>
                    <a:pt x="18" y="3"/>
                  </a:lnTo>
                  <a:lnTo>
                    <a:pt x="28" y="0"/>
                  </a:lnTo>
                  <a:lnTo>
                    <a:pt x="31" y="5"/>
                  </a:lnTo>
                  <a:lnTo>
                    <a:pt x="23" y="8"/>
                  </a:lnTo>
                  <a:lnTo>
                    <a:pt x="17" y="15"/>
                  </a:lnTo>
                  <a:lnTo>
                    <a:pt x="8" y="29"/>
                  </a:lnTo>
                  <a:lnTo>
                    <a:pt x="5" y="43"/>
                  </a:lnTo>
                  <a:lnTo>
                    <a:pt x="5" y="49"/>
                  </a:lnTo>
                  <a:lnTo>
                    <a:pt x="8" y="59"/>
                  </a:lnTo>
                  <a:lnTo>
                    <a:pt x="4" y="63"/>
                  </a:lnTo>
                  <a:close/>
                </a:path>
              </a:pathLst>
            </a:custGeom>
            <a:solidFill>
              <a:srgbClr val="F8BDD6"/>
            </a:solidFill>
            <a:ln w="9525">
              <a:noFill/>
              <a:round/>
              <a:headEnd/>
              <a:tailEnd/>
            </a:ln>
          </p:spPr>
          <p:txBody>
            <a:bodyPr/>
            <a:lstStyle/>
            <a:p>
              <a:endParaRPr lang="ru-RU"/>
            </a:p>
          </p:txBody>
        </p:sp>
        <p:sp>
          <p:nvSpPr>
            <p:cNvPr id="160806" name="Freeform 2463"/>
            <p:cNvSpPr>
              <a:spLocks/>
            </p:cNvSpPr>
            <p:nvPr/>
          </p:nvSpPr>
          <p:spPr bwMode="auto">
            <a:xfrm>
              <a:off x="3551" y="3792"/>
              <a:ext cx="6" cy="5"/>
            </a:xfrm>
            <a:custGeom>
              <a:avLst/>
              <a:gdLst>
                <a:gd name="T0" fmla="*/ 0 w 6"/>
                <a:gd name="T1" fmla="*/ 5 h 5"/>
                <a:gd name="T2" fmla="*/ 6 w 6"/>
                <a:gd name="T3" fmla="*/ 1 h 5"/>
                <a:gd name="T4" fmla="*/ 6 w 6"/>
                <a:gd name="T5" fmla="*/ 0 h 5"/>
                <a:gd name="T6" fmla="*/ 0 w 6"/>
                <a:gd name="T7" fmla="*/ 5 h 5"/>
                <a:gd name="T8" fmla="*/ 0 60000 65536"/>
                <a:gd name="T9" fmla="*/ 0 60000 65536"/>
                <a:gd name="T10" fmla="*/ 0 60000 65536"/>
                <a:gd name="T11" fmla="*/ 0 60000 65536"/>
                <a:gd name="T12" fmla="*/ 0 w 6"/>
                <a:gd name="T13" fmla="*/ 0 h 5"/>
                <a:gd name="T14" fmla="*/ 6 w 6"/>
                <a:gd name="T15" fmla="*/ 5 h 5"/>
              </a:gdLst>
              <a:ahLst/>
              <a:cxnLst>
                <a:cxn ang="T8">
                  <a:pos x="T0" y="T1"/>
                </a:cxn>
                <a:cxn ang="T9">
                  <a:pos x="T2" y="T3"/>
                </a:cxn>
                <a:cxn ang="T10">
                  <a:pos x="T4" y="T5"/>
                </a:cxn>
                <a:cxn ang="T11">
                  <a:pos x="T6" y="T7"/>
                </a:cxn>
              </a:cxnLst>
              <a:rect l="T12" t="T13" r="T14" b="T15"/>
              <a:pathLst>
                <a:path w="6" h="5">
                  <a:moveTo>
                    <a:pt x="0" y="5"/>
                  </a:moveTo>
                  <a:lnTo>
                    <a:pt x="6" y="1"/>
                  </a:lnTo>
                  <a:lnTo>
                    <a:pt x="6" y="0"/>
                  </a:lnTo>
                  <a:lnTo>
                    <a:pt x="0" y="5"/>
                  </a:lnTo>
                  <a:close/>
                </a:path>
              </a:pathLst>
            </a:custGeom>
            <a:solidFill>
              <a:srgbClr val="F8BDD6"/>
            </a:solidFill>
            <a:ln w="9525">
              <a:noFill/>
              <a:round/>
              <a:headEnd/>
              <a:tailEnd/>
            </a:ln>
          </p:spPr>
          <p:txBody>
            <a:bodyPr/>
            <a:lstStyle/>
            <a:p>
              <a:endParaRPr lang="ru-RU"/>
            </a:p>
          </p:txBody>
        </p:sp>
        <p:sp>
          <p:nvSpPr>
            <p:cNvPr id="160807" name="Freeform 2464"/>
            <p:cNvSpPr>
              <a:spLocks/>
            </p:cNvSpPr>
            <p:nvPr/>
          </p:nvSpPr>
          <p:spPr bwMode="auto">
            <a:xfrm>
              <a:off x="3575" y="3730"/>
              <a:ext cx="63" cy="30"/>
            </a:xfrm>
            <a:custGeom>
              <a:avLst/>
              <a:gdLst>
                <a:gd name="T0" fmla="*/ 0 w 63"/>
                <a:gd name="T1" fmla="*/ 4 h 30"/>
                <a:gd name="T2" fmla="*/ 12 w 63"/>
                <a:gd name="T3" fmla="*/ 1 h 30"/>
                <a:gd name="T4" fmla="*/ 19 w 63"/>
                <a:gd name="T5" fmla="*/ 0 h 30"/>
                <a:gd name="T6" fmla="*/ 39 w 63"/>
                <a:gd name="T7" fmla="*/ 2 h 30"/>
                <a:gd name="T8" fmla="*/ 53 w 63"/>
                <a:gd name="T9" fmla="*/ 11 h 30"/>
                <a:gd name="T10" fmla="*/ 59 w 63"/>
                <a:gd name="T11" fmla="*/ 18 h 30"/>
                <a:gd name="T12" fmla="*/ 63 w 63"/>
                <a:gd name="T13" fmla="*/ 25 h 30"/>
                <a:gd name="T14" fmla="*/ 59 w 63"/>
                <a:gd name="T15" fmla="*/ 30 h 30"/>
                <a:gd name="T16" fmla="*/ 53 w 63"/>
                <a:gd name="T17" fmla="*/ 22 h 30"/>
                <a:gd name="T18" fmla="*/ 49 w 63"/>
                <a:gd name="T19" fmla="*/ 16 h 30"/>
                <a:gd name="T20" fmla="*/ 36 w 63"/>
                <a:gd name="T21" fmla="*/ 7 h 30"/>
                <a:gd name="T22" fmla="*/ 19 w 63"/>
                <a:gd name="T23" fmla="*/ 4 h 30"/>
                <a:gd name="T24" fmla="*/ 12 w 63"/>
                <a:gd name="T25" fmla="*/ 6 h 30"/>
                <a:gd name="T26" fmla="*/ 4 w 63"/>
                <a:gd name="T27" fmla="*/ 9 h 30"/>
                <a:gd name="T28" fmla="*/ 0 w 63"/>
                <a:gd name="T29" fmla="*/ 4 h 3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
                <a:gd name="T46" fmla="*/ 0 h 30"/>
                <a:gd name="T47" fmla="*/ 63 w 63"/>
                <a:gd name="T48" fmla="*/ 30 h 3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 h="30">
                  <a:moveTo>
                    <a:pt x="0" y="4"/>
                  </a:moveTo>
                  <a:lnTo>
                    <a:pt x="12" y="1"/>
                  </a:lnTo>
                  <a:lnTo>
                    <a:pt x="19" y="0"/>
                  </a:lnTo>
                  <a:lnTo>
                    <a:pt x="39" y="2"/>
                  </a:lnTo>
                  <a:lnTo>
                    <a:pt x="53" y="11"/>
                  </a:lnTo>
                  <a:lnTo>
                    <a:pt x="59" y="18"/>
                  </a:lnTo>
                  <a:lnTo>
                    <a:pt x="63" y="25"/>
                  </a:lnTo>
                  <a:lnTo>
                    <a:pt x="59" y="30"/>
                  </a:lnTo>
                  <a:lnTo>
                    <a:pt x="53" y="22"/>
                  </a:lnTo>
                  <a:lnTo>
                    <a:pt x="49" y="16"/>
                  </a:lnTo>
                  <a:lnTo>
                    <a:pt x="36" y="7"/>
                  </a:lnTo>
                  <a:lnTo>
                    <a:pt x="19" y="4"/>
                  </a:lnTo>
                  <a:lnTo>
                    <a:pt x="12" y="6"/>
                  </a:lnTo>
                  <a:lnTo>
                    <a:pt x="4" y="9"/>
                  </a:lnTo>
                  <a:lnTo>
                    <a:pt x="0" y="4"/>
                  </a:lnTo>
                  <a:close/>
                </a:path>
              </a:pathLst>
            </a:custGeom>
            <a:solidFill>
              <a:srgbClr val="F8BDD6"/>
            </a:solidFill>
            <a:ln w="9525">
              <a:noFill/>
              <a:round/>
              <a:headEnd/>
              <a:tailEnd/>
            </a:ln>
          </p:spPr>
          <p:txBody>
            <a:bodyPr/>
            <a:lstStyle/>
            <a:p>
              <a:endParaRPr lang="ru-RU"/>
            </a:p>
          </p:txBody>
        </p:sp>
        <p:sp>
          <p:nvSpPr>
            <p:cNvPr id="160808" name="Freeform 2465"/>
            <p:cNvSpPr>
              <a:spLocks/>
            </p:cNvSpPr>
            <p:nvPr/>
          </p:nvSpPr>
          <p:spPr bwMode="auto">
            <a:xfrm>
              <a:off x="3574" y="3735"/>
              <a:ext cx="4" cy="3"/>
            </a:xfrm>
            <a:custGeom>
              <a:avLst/>
              <a:gdLst>
                <a:gd name="T0" fmla="*/ 0 w 4"/>
                <a:gd name="T1" fmla="*/ 0 h 3"/>
                <a:gd name="T2" fmla="*/ 4 w 4"/>
                <a:gd name="T3" fmla="*/ 3 h 3"/>
                <a:gd name="T4" fmla="*/ 0 w 4"/>
                <a:gd name="T5" fmla="*/ 0 h 3"/>
                <a:gd name="T6" fmla="*/ 0 60000 65536"/>
                <a:gd name="T7" fmla="*/ 0 60000 65536"/>
                <a:gd name="T8" fmla="*/ 0 60000 65536"/>
                <a:gd name="T9" fmla="*/ 0 w 4"/>
                <a:gd name="T10" fmla="*/ 0 h 3"/>
                <a:gd name="T11" fmla="*/ 4 w 4"/>
                <a:gd name="T12" fmla="*/ 3 h 3"/>
              </a:gdLst>
              <a:ahLst/>
              <a:cxnLst>
                <a:cxn ang="T6">
                  <a:pos x="T0" y="T1"/>
                </a:cxn>
                <a:cxn ang="T7">
                  <a:pos x="T2" y="T3"/>
                </a:cxn>
                <a:cxn ang="T8">
                  <a:pos x="T4" y="T5"/>
                </a:cxn>
              </a:cxnLst>
              <a:rect l="T9" t="T10" r="T11" b="T12"/>
              <a:pathLst>
                <a:path w="4" h="3">
                  <a:moveTo>
                    <a:pt x="0" y="0"/>
                  </a:moveTo>
                  <a:lnTo>
                    <a:pt x="4" y="3"/>
                  </a:lnTo>
                  <a:lnTo>
                    <a:pt x="0" y="0"/>
                  </a:lnTo>
                  <a:close/>
                </a:path>
              </a:pathLst>
            </a:custGeom>
            <a:solidFill>
              <a:srgbClr val="F8BDD6"/>
            </a:solidFill>
            <a:ln w="9525">
              <a:noFill/>
              <a:round/>
              <a:headEnd/>
              <a:tailEnd/>
            </a:ln>
          </p:spPr>
          <p:txBody>
            <a:bodyPr/>
            <a:lstStyle/>
            <a:p>
              <a:endParaRPr lang="ru-RU"/>
            </a:p>
          </p:txBody>
        </p:sp>
        <p:sp>
          <p:nvSpPr>
            <p:cNvPr id="160809" name="Freeform 2466"/>
            <p:cNvSpPr>
              <a:spLocks/>
            </p:cNvSpPr>
            <p:nvPr/>
          </p:nvSpPr>
          <p:spPr bwMode="auto">
            <a:xfrm>
              <a:off x="3630" y="3757"/>
              <a:ext cx="8" cy="3"/>
            </a:xfrm>
            <a:custGeom>
              <a:avLst/>
              <a:gdLst>
                <a:gd name="T0" fmla="*/ 6 w 8"/>
                <a:gd name="T1" fmla="*/ 0 h 3"/>
                <a:gd name="T2" fmla="*/ 8 w 8"/>
                <a:gd name="T3" fmla="*/ 1 h 3"/>
                <a:gd name="T4" fmla="*/ 8 w 8"/>
                <a:gd name="T5" fmla="*/ 2 h 3"/>
                <a:gd name="T6" fmla="*/ 0 w 8"/>
                <a:gd name="T7" fmla="*/ 3 h 3"/>
                <a:gd name="T8" fmla="*/ 6 w 8"/>
                <a:gd name="T9" fmla="*/ 0 h 3"/>
                <a:gd name="T10" fmla="*/ 0 60000 65536"/>
                <a:gd name="T11" fmla="*/ 0 60000 65536"/>
                <a:gd name="T12" fmla="*/ 0 60000 65536"/>
                <a:gd name="T13" fmla="*/ 0 60000 65536"/>
                <a:gd name="T14" fmla="*/ 0 60000 65536"/>
                <a:gd name="T15" fmla="*/ 0 w 8"/>
                <a:gd name="T16" fmla="*/ 0 h 3"/>
                <a:gd name="T17" fmla="*/ 8 w 8"/>
                <a:gd name="T18" fmla="*/ 3 h 3"/>
              </a:gdLst>
              <a:ahLst/>
              <a:cxnLst>
                <a:cxn ang="T10">
                  <a:pos x="T0" y="T1"/>
                </a:cxn>
                <a:cxn ang="T11">
                  <a:pos x="T2" y="T3"/>
                </a:cxn>
                <a:cxn ang="T12">
                  <a:pos x="T4" y="T5"/>
                </a:cxn>
                <a:cxn ang="T13">
                  <a:pos x="T6" y="T7"/>
                </a:cxn>
                <a:cxn ang="T14">
                  <a:pos x="T8" y="T9"/>
                </a:cxn>
              </a:cxnLst>
              <a:rect l="T15" t="T16" r="T17" b="T18"/>
              <a:pathLst>
                <a:path w="8" h="3">
                  <a:moveTo>
                    <a:pt x="6" y="0"/>
                  </a:moveTo>
                  <a:lnTo>
                    <a:pt x="8" y="1"/>
                  </a:lnTo>
                  <a:lnTo>
                    <a:pt x="8" y="2"/>
                  </a:lnTo>
                  <a:lnTo>
                    <a:pt x="0" y="3"/>
                  </a:lnTo>
                  <a:lnTo>
                    <a:pt x="6" y="0"/>
                  </a:lnTo>
                  <a:close/>
                </a:path>
              </a:pathLst>
            </a:custGeom>
            <a:solidFill>
              <a:srgbClr val="F8BDD6"/>
            </a:solidFill>
            <a:ln w="9525">
              <a:noFill/>
              <a:round/>
              <a:headEnd/>
              <a:tailEnd/>
            </a:ln>
          </p:spPr>
          <p:txBody>
            <a:bodyPr/>
            <a:lstStyle/>
            <a:p>
              <a:endParaRPr lang="ru-RU"/>
            </a:p>
          </p:txBody>
        </p:sp>
        <p:sp>
          <p:nvSpPr>
            <p:cNvPr id="160810" name="Freeform 2467"/>
            <p:cNvSpPr>
              <a:spLocks/>
            </p:cNvSpPr>
            <p:nvPr/>
          </p:nvSpPr>
          <p:spPr bwMode="auto">
            <a:xfrm>
              <a:off x="3623" y="3701"/>
              <a:ext cx="90" cy="88"/>
            </a:xfrm>
            <a:custGeom>
              <a:avLst/>
              <a:gdLst>
                <a:gd name="T0" fmla="*/ 86 w 90"/>
                <a:gd name="T1" fmla="*/ 25 h 88"/>
                <a:gd name="T2" fmla="*/ 88 w 90"/>
                <a:gd name="T3" fmla="*/ 35 h 88"/>
                <a:gd name="T4" fmla="*/ 90 w 90"/>
                <a:gd name="T5" fmla="*/ 43 h 88"/>
                <a:gd name="T6" fmla="*/ 90 w 90"/>
                <a:gd name="T7" fmla="*/ 48 h 88"/>
                <a:gd name="T8" fmla="*/ 90 w 90"/>
                <a:gd name="T9" fmla="*/ 51 h 88"/>
                <a:gd name="T10" fmla="*/ 88 w 90"/>
                <a:gd name="T11" fmla="*/ 56 h 88"/>
                <a:gd name="T12" fmla="*/ 86 w 90"/>
                <a:gd name="T13" fmla="*/ 59 h 88"/>
                <a:gd name="T14" fmla="*/ 83 w 90"/>
                <a:gd name="T15" fmla="*/ 67 h 88"/>
                <a:gd name="T16" fmla="*/ 79 w 90"/>
                <a:gd name="T17" fmla="*/ 73 h 88"/>
                <a:gd name="T18" fmla="*/ 75 w 90"/>
                <a:gd name="T19" fmla="*/ 77 h 88"/>
                <a:gd name="T20" fmla="*/ 70 w 90"/>
                <a:gd name="T21" fmla="*/ 80 h 88"/>
                <a:gd name="T22" fmla="*/ 64 w 90"/>
                <a:gd name="T23" fmla="*/ 83 h 88"/>
                <a:gd name="T24" fmla="*/ 54 w 90"/>
                <a:gd name="T25" fmla="*/ 86 h 88"/>
                <a:gd name="T26" fmla="*/ 47 w 90"/>
                <a:gd name="T27" fmla="*/ 88 h 88"/>
                <a:gd name="T28" fmla="*/ 41 w 90"/>
                <a:gd name="T29" fmla="*/ 88 h 88"/>
                <a:gd name="T30" fmla="*/ 37 w 90"/>
                <a:gd name="T31" fmla="*/ 86 h 88"/>
                <a:gd name="T32" fmla="*/ 29 w 90"/>
                <a:gd name="T33" fmla="*/ 85 h 88"/>
                <a:gd name="T34" fmla="*/ 21 w 90"/>
                <a:gd name="T35" fmla="*/ 82 h 88"/>
                <a:gd name="T36" fmla="*/ 15 w 90"/>
                <a:gd name="T37" fmla="*/ 75 h 88"/>
                <a:gd name="T38" fmla="*/ 9 w 90"/>
                <a:gd name="T39" fmla="*/ 69 h 88"/>
                <a:gd name="T40" fmla="*/ 5 w 90"/>
                <a:gd name="T41" fmla="*/ 62 h 88"/>
                <a:gd name="T42" fmla="*/ 2 w 90"/>
                <a:gd name="T43" fmla="*/ 52 h 88"/>
                <a:gd name="T44" fmla="*/ 0 w 90"/>
                <a:gd name="T45" fmla="*/ 45 h 88"/>
                <a:gd name="T46" fmla="*/ 0 w 90"/>
                <a:gd name="T47" fmla="*/ 40 h 88"/>
                <a:gd name="T48" fmla="*/ 2 w 90"/>
                <a:gd name="T49" fmla="*/ 37 h 88"/>
                <a:gd name="T50" fmla="*/ 2 w 90"/>
                <a:gd name="T51" fmla="*/ 31 h 88"/>
                <a:gd name="T52" fmla="*/ 3 w 90"/>
                <a:gd name="T53" fmla="*/ 29 h 88"/>
                <a:gd name="T54" fmla="*/ 9 w 90"/>
                <a:gd name="T55" fmla="*/ 21 h 88"/>
                <a:gd name="T56" fmla="*/ 13 w 90"/>
                <a:gd name="T57" fmla="*/ 14 h 88"/>
                <a:gd name="T58" fmla="*/ 16 w 90"/>
                <a:gd name="T59" fmla="*/ 11 h 88"/>
                <a:gd name="T60" fmla="*/ 20 w 90"/>
                <a:gd name="T61" fmla="*/ 8 h 88"/>
                <a:gd name="T62" fmla="*/ 27 w 90"/>
                <a:gd name="T63" fmla="*/ 4 h 88"/>
                <a:gd name="T64" fmla="*/ 35 w 90"/>
                <a:gd name="T65" fmla="*/ 1 h 88"/>
                <a:gd name="T66" fmla="*/ 45 w 90"/>
                <a:gd name="T67" fmla="*/ 0 h 88"/>
                <a:gd name="T68" fmla="*/ 48 w 90"/>
                <a:gd name="T69" fmla="*/ 0 h 88"/>
                <a:gd name="T70" fmla="*/ 53 w 90"/>
                <a:gd name="T71" fmla="*/ 1 h 88"/>
                <a:gd name="T72" fmla="*/ 60 w 90"/>
                <a:gd name="T73" fmla="*/ 3 h 88"/>
                <a:gd name="T74" fmla="*/ 69 w 90"/>
                <a:gd name="T75" fmla="*/ 6 h 88"/>
                <a:gd name="T76" fmla="*/ 75 w 90"/>
                <a:gd name="T77" fmla="*/ 12 h 88"/>
                <a:gd name="T78" fmla="*/ 81 w 90"/>
                <a:gd name="T79" fmla="*/ 19 h 88"/>
                <a:gd name="T80" fmla="*/ 86 w 90"/>
                <a:gd name="T81" fmla="*/ 25 h 8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0"/>
                <a:gd name="T124" fmla="*/ 0 h 88"/>
                <a:gd name="T125" fmla="*/ 90 w 90"/>
                <a:gd name="T126" fmla="*/ 88 h 8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0" h="88">
                  <a:moveTo>
                    <a:pt x="86" y="25"/>
                  </a:moveTo>
                  <a:lnTo>
                    <a:pt x="88" y="35"/>
                  </a:lnTo>
                  <a:lnTo>
                    <a:pt x="90" y="43"/>
                  </a:lnTo>
                  <a:lnTo>
                    <a:pt x="90" y="48"/>
                  </a:lnTo>
                  <a:lnTo>
                    <a:pt x="90" y="51"/>
                  </a:lnTo>
                  <a:lnTo>
                    <a:pt x="88" y="56"/>
                  </a:lnTo>
                  <a:lnTo>
                    <a:pt x="86" y="59"/>
                  </a:lnTo>
                  <a:lnTo>
                    <a:pt x="83" y="67"/>
                  </a:lnTo>
                  <a:lnTo>
                    <a:pt x="79" y="73"/>
                  </a:lnTo>
                  <a:lnTo>
                    <a:pt x="75" y="77"/>
                  </a:lnTo>
                  <a:lnTo>
                    <a:pt x="70" y="80"/>
                  </a:lnTo>
                  <a:lnTo>
                    <a:pt x="64" y="83"/>
                  </a:lnTo>
                  <a:lnTo>
                    <a:pt x="54" y="86"/>
                  </a:lnTo>
                  <a:lnTo>
                    <a:pt x="47" y="88"/>
                  </a:lnTo>
                  <a:lnTo>
                    <a:pt x="41" y="88"/>
                  </a:lnTo>
                  <a:lnTo>
                    <a:pt x="37" y="86"/>
                  </a:lnTo>
                  <a:lnTo>
                    <a:pt x="29" y="85"/>
                  </a:lnTo>
                  <a:lnTo>
                    <a:pt x="21" y="82"/>
                  </a:lnTo>
                  <a:lnTo>
                    <a:pt x="15" y="75"/>
                  </a:lnTo>
                  <a:lnTo>
                    <a:pt x="9" y="69"/>
                  </a:lnTo>
                  <a:lnTo>
                    <a:pt x="5" y="62"/>
                  </a:lnTo>
                  <a:lnTo>
                    <a:pt x="2" y="52"/>
                  </a:lnTo>
                  <a:lnTo>
                    <a:pt x="0" y="45"/>
                  </a:lnTo>
                  <a:lnTo>
                    <a:pt x="0" y="40"/>
                  </a:lnTo>
                  <a:lnTo>
                    <a:pt x="2" y="37"/>
                  </a:lnTo>
                  <a:lnTo>
                    <a:pt x="2" y="31"/>
                  </a:lnTo>
                  <a:lnTo>
                    <a:pt x="3" y="29"/>
                  </a:lnTo>
                  <a:lnTo>
                    <a:pt x="9" y="21"/>
                  </a:lnTo>
                  <a:lnTo>
                    <a:pt x="13" y="14"/>
                  </a:lnTo>
                  <a:lnTo>
                    <a:pt x="16" y="11"/>
                  </a:lnTo>
                  <a:lnTo>
                    <a:pt x="20" y="8"/>
                  </a:lnTo>
                  <a:lnTo>
                    <a:pt x="27" y="4"/>
                  </a:lnTo>
                  <a:lnTo>
                    <a:pt x="35" y="1"/>
                  </a:lnTo>
                  <a:lnTo>
                    <a:pt x="45" y="0"/>
                  </a:lnTo>
                  <a:lnTo>
                    <a:pt x="48" y="0"/>
                  </a:lnTo>
                  <a:lnTo>
                    <a:pt x="53" y="1"/>
                  </a:lnTo>
                  <a:lnTo>
                    <a:pt x="60" y="3"/>
                  </a:lnTo>
                  <a:lnTo>
                    <a:pt x="69" y="6"/>
                  </a:lnTo>
                  <a:lnTo>
                    <a:pt x="75" y="12"/>
                  </a:lnTo>
                  <a:lnTo>
                    <a:pt x="81" y="19"/>
                  </a:lnTo>
                  <a:lnTo>
                    <a:pt x="86" y="25"/>
                  </a:lnTo>
                  <a:close/>
                </a:path>
              </a:pathLst>
            </a:custGeom>
            <a:solidFill>
              <a:srgbClr val="F561AF"/>
            </a:solidFill>
            <a:ln w="9525">
              <a:noFill/>
              <a:round/>
              <a:headEnd/>
              <a:tailEnd/>
            </a:ln>
          </p:spPr>
          <p:txBody>
            <a:bodyPr/>
            <a:lstStyle/>
            <a:p>
              <a:endParaRPr lang="ru-RU"/>
            </a:p>
          </p:txBody>
        </p:sp>
        <p:sp>
          <p:nvSpPr>
            <p:cNvPr id="160811" name="Freeform 2468"/>
            <p:cNvSpPr>
              <a:spLocks/>
            </p:cNvSpPr>
            <p:nvPr/>
          </p:nvSpPr>
          <p:spPr bwMode="auto">
            <a:xfrm>
              <a:off x="3684" y="3726"/>
              <a:ext cx="33" cy="60"/>
            </a:xfrm>
            <a:custGeom>
              <a:avLst/>
              <a:gdLst>
                <a:gd name="T0" fmla="*/ 30 w 33"/>
                <a:gd name="T1" fmla="*/ 0 h 60"/>
                <a:gd name="T2" fmla="*/ 33 w 33"/>
                <a:gd name="T3" fmla="*/ 10 h 60"/>
                <a:gd name="T4" fmla="*/ 33 w 33"/>
                <a:gd name="T5" fmla="*/ 18 h 60"/>
                <a:gd name="T6" fmla="*/ 30 w 33"/>
                <a:gd name="T7" fmla="*/ 34 h 60"/>
                <a:gd name="T8" fmla="*/ 21 w 33"/>
                <a:gd name="T9" fmla="*/ 50 h 60"/>
                <a:gd name="T10" fmla="*/ 14 w 33"/>
                <a:gd name="T11" fmla="*/ 57 h 60"/>
                <a:gd name="T12" fmla="*/ 6 w 33"/>
                <a:gd name="T13" fmla="*/ 60 h 60"/>
                <a:gd name="T14" fmla="*/ 0 w 33"/>
                <a:gd name="T15" fmla="*/ 55 h 60"/>
                <a:gd name="T16" fmla="*/ 9 w 33"/>
                <a:gd name="T17" fmla="*/ 52 h 60"/>
                <a:gd name="T18" fmla="*/ 15 w 33"/>
                <a:gd name="T19" fmla="*/ 46 h 60"/>
                <a:gd name="T20" fmla="*/ 23 w 33"/>
                <a:gd name="T21" fmla="*/ 33 h 60"/>
                <a:gd name="T22" fmla="*/ 27 w 33"/>
                <a:gd name="T23" fmla="*/ 18 h 60"/>
                <a:gd name="T24" fmla="*/ 27 w 33"/>
                <a:gd name="T25" fmla="*/ 10 h 60"/>
                <a:gd name="T26" fmla="*/ 23 w 33"/>
                <a:gd name="T27" fmla="*/ 2 h 60"/>
                <a:gd name="T28" fmla="*/ 30 w 33"/>
                <a:gd name="T29" fmla="*/ 0 h 6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3"/>
                <a:gd name="T46" fmla="*/ 0 h 60"/>
                <a:gd name="T47" fmla="*/ 33 w 33"/>
                <a:gd name="T48" fmla="*/ 60 h 6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3" h="60">
                  <a:moveTo>
                    <a:pt x="30" y="0"/>
                  </a:moveTo>
                  <a:lnTo>
                    <a:pt x="33" y="10"/>
                  </a:lnTo>
                  <a:lnTo>
                    <a:pt x="33" y="18"/>
                  </a:lnTo>
                  <a:lnTo>
                    <a:pt x="30" y="34"/>
                  </a:lnTo>
                  <a:lnTo>
                    <a:pt x="21" y="50"/>
                  </a:lnTo>
                  <a:lnTo>
                    <a:pt x="14" y="57"/>
                  </a:lnTo>
                  <a:lnTo>
                    <a:pt x="6" y="60"/>
                  </a:lnTo>
                  <a:lnTo>
                    <a:pt x="0" y="55"/>
                  </a:lnTo>
                  <a:lnTo>
                    <a:pt x="9" y="52"/>
                  </a:lnTo>
                  <a:lnTo>
                    <a:pt x="15" y="46"/>
                  </a:lnTo>
                  <a:lnTo>
                    <a:pt x="23" y="33"/>
                  </a:lnTo>
                  <a:lnTo>
                    <a:pt x="27" y="18"/>
                  </a:lnTo>
                  <a:lnTo>
                    <a:pt x="27" y="10"/>
                  </a:lnTo>
                  <a:lnTo>
                    <a:pt x="23" y="2"/>
                  </a:lnTo>
                  <a:lnTo>
                    <a:pt x="30" y="0"/>
                  </a:lnTo>
                  <a:close/>
                </a:path>
              </a:pathLst>
            </a:custGeom>
            <a:solidFill>
              <a:srgbClr val="F8BDD6"/>
            </a:solidFill>
            <a:ln w="9525">
              <a:noFill/>
              <a:round/>
              <a:headEnd/>
              <a:tailEnd/>
            </a:ln>
          </p:spPr>
          <p:txBody>
            <a:bodyPr/>
            <a:lstStyle/>
            <a:p>
              <a:endParaRPr lang="ru-RU"/>
            </a:p>
          </p:txBody>
        </p:sp>
        <p:sp>
          <p:nvSpPr>
            <p:cNvPr id="160812" name="Freeform 2469"/>
            <p:cNvSpPr>
              <a:spLocks/>
            </p:cNvSpPr>
            <p:nvPr/>
          </p:nvSpPr>
          <p:spPr bwMode="auto">
            <a:xfrm>
              <a:off x="3625" y="3757"/>
              <a:ext cx="61" cy="35"/>
            </a:xfrm>
            <a:custGeom>
              <a:avLst/>
              <a:gdLst>
                <a:gd name="T0" fmla="*/ 61 w 61"/>
                <a:gd name="T1" fmla="*/ 30 h 35"/>
                <a:gd name="T2" fmla="*/ 51 w 61"/>
                <a:gd name="T3" fmla="*/ 33 h 35"/>
                <a:gd name="T4" fmla="*/ 44 w 61"/>
                <a:gd name="T5" fmla="*/ 35 h 35"/>
                <a:gd name="T6" fmla="*/ 27 w 61"/>
                <a:gd name="T7" fmla="*/ 32 h 35"/>
                <a:gd name="T8" fmla="*/ 9 w 61"/>
                <a:gd name="T9" fmla="*/ 20 h 35"/>
                <a:gd name="T10" fmla="*/ 5 w 61"/>
                <a:gd name="T11" fmla="*/ 14 h 35"/>
                <a:gd name="T12" fmla="*/ 0 w 61"/>
                <a:gd name="T13" fmla="*/ 4 h 35"/>
                <a:gd name="T14" fmla="*/ 5 w 61"/>
                <a:gd name="T15" fmla="*/ 0 h 35"/>
                <a:gd name="T16" fmla="*/ 9 w 61"/>
                <a:gd name="T17" fmla="*/ 8 h 35"/>
                <a:gd name="T18" fmla="*/ 14 w 61"/>
                <a:gd name="T19" fmla="*/ 14 h 35"/>
                <a:gd name="T20" fmla="*/ 28 w 61"/>
                <a:gd name="T21" fmla="*/ 25 h 35"/>
                <a:gd name="T22" fmla="*/ 44 w 61"/>
                <a:gd name="T23" fmla="*/ 28 h 35"/>
                <a:gd name="T24" fmla="*/ 50 w 61"/>
                <a:gd name="T25" fmla="*/ 26 h 35"/>
                <a:gd name="T26" fmla="*/ 59 w 61"/>
                <a:gd name="T27" fmla="*/ 24 h 35"/>
                <a:gd name="T28" fmla="*/ 61 w 61"/>
                <a:gd name="T29" fmla="*/ 30 h 3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1"/>
                <a:gd name="T46" fmla="*/ 0 h 35"/>
                <a:gd name="T47" fmla="*/ 61 w 61"/>
                <a:gd name="T48" fmla="*/ 35 h 3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1" h="35">
                  <a:moveTo>
                    <a:pt x="61" y="30"/>
                  </a:moveTo>
                  <a:lnTo>
                    <a:pt x="51" y="33"/>
                  </a:lnTo>
                  <a:lnTo>
                    <a:pt x="44" y="35"/>
                  </a:lnTo>
                  <a:lnTo>
                    <a:pt x="27" y="32"/>
                  </a:lnTo>
                  <a:lnTo>
                    <a:pt x="9" y="20"/>
                  </a:lnTo>
                  <a:lnTo>
                    <a:pt x="5" y="14"/>
                  </a:lnTo>
                  <a:lnTo>
                    <a:pt x="0" y="4"/>
                  </a:lnTo>
                  <a:lnTo>
                    <a:pt x="5" y="0"/>
                  </a:lnTo>
                  <a:lnTo>
                    <a:pt x="9" y="8"/>
                  </a:lnTo>
                  <a:lnTo>
                    <a:pt x="14" y="14"/>
                  </a:lnTo>
                  <a:lnTo>
                    <a:pt x="28" y="25"/>
                  </a:lnTo>
                  <a:lnTo>
                    <a:pt x="44" y="28"/>
                  </a:lnTo>
                  <a:lnTo>
                    <a:pt x="50" y="26"/>
                  </a:lnTo>
                  <a:lnTo>
                    <a:pt x="59" y="24"/>
                  </a:lnTo>
                  <a:lnTo>
                    <a:pt x="61" y="30"/>
                  </a:lnTo>
                  <a:close/>
                </a:path>
              </a:pathLst>
            </a:custGeom>
            <a:solidFill>
              <a:srgbClr val="F8BDD6"/>
            </a:solidFill>
            <a:ln w="9525">
              <a:noFill/>
              <a:round/>
              <a:headEnd/>
              <a:tailEnd/>
            </a:ln>
          </p:spPr>
          <p:txBody>
            <a:bodyPr/>
            <a:lstStyle/>
            <a:p>
              <a:endParaRPr lang="ru-RU"/>
            </a:p>
          </p:txBody>
        </p:sp>
        <p:sp>
          <p:nvSpPr>
            <p:cNvPr id="160813" name="Freeform 2470"/>
            <p:cNvSpPr>
              <a:spLocks/>
            </p:cNvSpPr>
            <p:nvPr/>
          </p:nvSpPr>
          <p:spPr bwMode="auto">
            <a:xfrm>
              <a:off x="3683" y="3779"/>
              <a:ext cx="4" cy="8"/>
            </a:xfrm>
            <a:custGeom>
              <a:avLst/>
              <a:gdLst>
                <a:gd name="T0" fmla="*/ 4 w 4"/>
                <a:gd name="T1" fmla="*/ 6 h 8"/>
                <a:gd name="T2" fmla="*/ 3 w 4"/>
                <a:gd name="T3" fmla="*/ 8 h 8"/>
                <a:gd name="T4" fmla="*/ 1 w 4"/>
                <a:gd name="T5" fmla="*/ 0 h 8"/>
                <a:gd name="T6" fmla="*/ 0 w 4"/>
                <a:gd name="T7" fmla="*/ 0 h 8"/>
                <a:gd name="T8" fmla="*/ 4 w 4"/>
                <a:gd name="T9" fmla="*/ 6 h 8"/>
                <a:gd name="T10" fmla="*/ 0 60000 65536"/>
                <a:gd name="T11" fmla="*/ 0 60000 65536"/>
                <a:gd name="T12" fmla="*/ 0 60000 65536"/>
                <a:gd name="T13" fmla="*/ 0 60000 65536"/>
                <a:gd name="T14" fmla="*/ 0 60000 65536"/>
                <a:gd name="T15" fmla="*/ 0 w 4"/>
                <a:gd name="T16" fmla="*/ 0 h 8"/>
                <a:gd name="T17" fmla="*/ 4 w 4"/>
                <a:gd name="T18" fmla="*/ 8 h 8"/>
              </a:gdLst>
              <a:ahLst/>
              <a:cxnLst>
                <a:cxn ang="T10">
                  <a:pos x="T0" y="T1"/>
                </a:cxn>
                <a:cxn ang="T11">
                  <a:pos x="T2" y="T3"/>
                </a:cxn>
                <a:cxn ang="T12">
                  <a:pos x="T4" y="T5"/>
                </a:cxn>
                <a:cxn ang="T13">
                  <a:pos x="T6" y="T7"/>
                </a:cxn>
                <a:cxn ang="T14">
                  <a:pos x="T8" y="T9"/>
                </a:cxn>
              </a:cxnLst>
              <a:rect l="T15" t="T16" r="T17" b="T18"/>
              <a:pathLst>
                <a:path w="4" h="8">
                  <a:moveTo>
                    <a:pt x="4" y="6"/>
                  </a:moveTo>
                  <a:lnTo>
                    <a:pt x="3" y="8"/>
                  </a:lnTo>
                  <a:lnTo>
                    <a:pt x="1" y="0"/>
                  </a:lnTo>
                  <a:lnTo>
                    <a:pt x="0" y="0"/>
                  </a:lnTo>
                  <a:lnTo>
                    <a:pt x="4" y="6"/>
                  </a:lnTo>
                  <a:close/>
                </a:path>
              </a:pathLst>
            </a:custGeom>
            <a:solidFill>
              <a:srgbClr val="F8BDD6"/>
            </a:solidFill>
            <a:ln w="9525">
              <a:noFill/>
              <a:round/>
              <a:headEnd/>
              <a:tailEnd/>
            </a:ln>
          </p:spPr>
          <p:txBody>
            <a:bodyPr/>
            <a:lstStyle/>
            <a:p>
              <a:endParaRPr lang="ru-RU"/>
            </a:p>
          </p:txBody>
        </p:sp>
        <p:sp>
          <p:nvSpPr>
            <p:cNvPr id="160814" name="Freeform 2471"/>
            <p:cNvSpPr>
              <a:spLocks/>
            </p:cNvSpPr>
            <p:nvPr/>
          </p:nvSpPr>
          <p:spPr bwMode="auto">
            <a:xfrm>
              <a:off x="3620" y="3701"/>
              <a:ext cx="33" cy="61"/>
            </a:xfrm>
            <a:custGeom>
              <a:avLst/>
              <a:gdLst>
                <a:gd name="T0" fmla="*/ 5 w 33"/>
                <a:gd name="T1" fmla="*/ 61 h 61"/>
                <a:gd name="T2" fmla="*/ 2 w 33"/>
                <a:gd name="T3" fmla="*/ 53 h 61"/>
                <a:gd name="T4" fmla="*/ 0 w 33"/>
                <a:gd name="T5" fmla="*/ 44 h 61"/>
                <a:gd name="T6" fmla="*/ 3 w 33"/>
                <a:gd name="T7" fmla="*/ 27 h 61"/>
                <a:gd name="T8" fmla="*/ 13 w 33"/>
                <a:gd name="T9" fmla="*/ 10 h 61"/>
                <a:gd name="T10" fmla="*/ 20 w 33"/>
                <a:gd name="T11" fmla="*/ 4 h 61"/>
                <a:gd name="T12" fmla="*/ 29 w 33"/>
                <a:gd name="T13" fmla="*/ 0 h 61"/>
                <a:gd name="T14" fmla="*/ 33 w 33"/>
                <a:gd name="T15" fmla="*/ 4 h 61"/>
                <a:gd name="T16" fmla="*/ 24 w 33"/>
                <a:gd name="T17" fmla="*/ 10 h 61"/>
                <a:gd name="T18" fmla="*/ 18 w 33"/>
                <a:gd name="T19" fmla="*/ 16 h 61"/>
                <a:gd name="T20" fmla="*/ 8 w 33"/>
                <a:gd name="T21" fmla="*/ 30 h 61"/>
                <a:gd name="T22" fmla="*/ 5 w 33"/>
                <a:gd name="T23" fmla="*/ 44 h 61"/>
                <a:gd name="T24" fmla="*/ 6 w 33"/>
                <a:gd name="T25" fmla="*/ 51 h 61"/>
                <a:gd name="T26" fmla="*/ 10 w 33"/>
                <a:gd name="T27" fmla="*/ 58 h 61"/>
                <a:gd name="T28" fmla="*/ 5 w 33"/>
                <a:gd name="T29" fmla="*/ 61 h 6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3"/>
                <a:gd name="T46" fmla="*/ 0 h 61"/>
                <a:gd name="T47" fmla="*/ 33 w 33"/>
                <a:gd name="T48" fmla="*/ 61 h 6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3" h="61">
                  <a:moveTo>
                    <a:pt x="5" y="61"/>
                  </a:moveTo>
                  <a:lnTo>
                    <a:pt x="2" y="53"/>
                  </a:lnTo>
                  <a:lnTo>
                    <a:pt x="0" y="44"/>
                  </a:lnTo>
                  <a:lnTo>
                    <a:pt x="3" y="27"/>
                  </a:lnTo>
                  <a:lnTo>
                    <a:pt x="13" y="10"/>
                  </a:lnTo>
                  <a:lnTo>
                    <a:pt x="20" y="4"/>
                  </a:lnTo>
                  <a:lnTo>
                    <a:pt x="29" y="0"/>
                  </a:lnTo>
                  <a:lnTo>
                    <a:pt x="33" y="4"/>
                  </a:lnTo>
                  <a:lnTo>
                    <a:pt x="24" y="10"/>
                  </a:lnTo>
                  <a:lnTo>
                    <a:pt x="18" y="16"/>
                  </a:lnTo>
                  <a:lnTo>
                    <a:pt x="8" y="30"/>
                  </a:lnTo>
                  <a:lnTo>
                    <a:pt x="5" y="44"/>
                  </a:lnTo>
                  <a:lnTo>
                    <a:pt x="6" y="51"/>
                  </a:lnTo>
                  <a:lnTo>
                    <a:pt x="10" y="58"/>
                  </a:lnTo>
                  <a:lnTo>
                    <a:pt x="5" y="61"/>
                  </a:lnTo>
                  <a:close/>
                </a:path>
              </a:pathLst>
            </a:custGeom>
            <a:solidFill>
              <a:srgbClr val="F8BDD6"/>
            </a:solidFill>
            <a:ln w="9525">
              <a:noFill/>
              <a:round/>
              <a:headEnd/>
              <a:tailEnd/>
            </a:ln>
          </p:spPr>
          <p:txBody>
            <a:bodyPr/>
            <a:lstStyle/>
            <a:p>
              <a:endParaRPr lang="ru-RU"/>
            </a:p>
          </p:txBody>
        </p:sp>
        <p:sp>
          <p:nvSpPr>
            <p:cNvPr id="160815" name="Freeform 2472"/>
            <p:cNvSpPr>
              <a:spLocks/>
            </p:cNvSpPr>
            <p:nvPr/>
          </p:nvSpPr>
          <p:spPr bwMode="auto">
            <a:xfrm>
              <a:off x="3625" y="3757"/>
              <a:ext cx="4" cy="5"/>
            </a:xfrm>
            <a:custGeom>
              <a:avLst/>
              <a:gdLst>
                <a:gd name="T0" fmla="*/ 0 w 4"/>
                <a:gd name="T1" fmla="*/ 5 h 5"/>
                <a:gd name="T2" fmla="*/ 4 w 4"/>
                <a:gd name="T3" fmla="*/ 2 h 5"/>
                <a:gd name="T4" fmla="*/ 4 w 4"/>
                <a:gd name="T5" fmla="*/ 0 h 5"/>
                <a:gd name="T6" fmla="*/ 0 w 4"/>
                <a:gd name="T7" fmla="*/ 5 h 5"/>
                <a:gd name="T8" fmla="*/ 0 60000 65536"/>
                <a:gd name="T9" fmla="*/ 0 60000 65536"/>
                <a:gd name="T10" fmla="*/ 0 60000 65536"/>
                <a:gd name="T11" fmla="*/ 0 60000 65536"/>
                <a:gd name="T12" fmla="*/ 0 w 4"/>
                <a:gd name="T13" fmla="*/ 0 h 5"/>
                <a:gd name="T14" fmla="*/ 4 w 4"/>
                <a:gd name="T15" fmla="*/ 5 h 5"/>
              </a:gdLst>
              <a:ahLst/>
              <a:cxnLst>
                <a:cxn ang="T8">
                  <a:pos x="T0" y="T1"/>
                </a:cxn>
                <a:cxn ang="T9">
                  <a:pos x="T2" y="T3"/>
                </a:cxn>
                <a:cxn ang="T10">
                  <a:pos x="T4" y="T5"/>
                </a:cxn>
                <a:cxn ang="T11">
                  <a:pos x="T6" y="T7"/>
                </a:cxn>
              </a:cxnLst>
              <a:rect l="T12" t="T13" r="T14" b="T15"/>
              <a:pathLst>
                <a:path w="4" h="5">
                  <a:moveTo>
                    <a:pt x="0" y="5"/>
                  </a:moveTo>
                  <a:lnTo>
                    <a:pt x="4" y="2"/>
                  </a:lnTo>
                  <a:lnTo>
                    <a:pt x="4" y="0"/>
                  </a:lnTo>
                  <a:lnTo>
                    <a:pt x="0" y="5"/>
                  </a:lnTo>
                  <a:close/>
                </a:path>
              </a:pathLst>
            </a:custGeom>
            <a:solidFill>
              <a:srgbClr val="F8BDD6"/>
            </a:solidFill>
            <a:ln w="9525">
              <a:noFill/>
              <a:round/>
              <a:headEnd/>
              <a:tailEnd/>
            </a:ln>
          </p:spPr>
          <p:txBody>
            <a:bodyPr/>
            <a:lstStyle/>
            <a:p>
              <a:endParaRPr lang="ru-RU"/>
            </a:p>
          </p:txBody>
        </p:sp>
        <p:sp>
          <p:nvSpPr>
            <p:cNvPr id="160816" name="Freeform 2473"/>
            <p:cNvSpPr>
              <a:spLocks/>
            </p:cNvSpPr>
            <p:nvPr/>
          </p:nvSpPr>
          <p:spPr bwMode="auto">
            <a:xfrm>
              <a:off x="3648" y="3698"/>
              <a:ext cx="62" cy="30"/>
            </a:xfrm>
            <a:custGeom>
              <a:avLst/>
              <a:gdLst>
                <a:gd name="T0" fmla="*/ 0 w 62"/>
                <a:gd name="T1" fmla="*/ 3 h 30"/>
                <a:gd name="T2" fmla="*/ 10 w 62"/>
                <a:gd name="T3" fmla="*/ 2 h 30"/>
                <a:gd name="T4" fmla="*/ 19 w 62"/>
                <a:gd name="T5" fmla="*/ 0 h 30"/>
                <a:gd name="T6" fmla="*/ 36 w 62"/>
                <a:gd name="T7" fmla="*/ 3 h 30"/>
                <a:gd name="T8" fmla="*/ 50 w 62"/>
                <a:gd name="T9" fmla="*/ 11 h 30"/>
                <a:gd name="T10" fmla="*/ 57 w 62"/>
                <a:gd name="T11" fmla="*/ 17 h 30"/>
                <a:gd name="T12" fmla="*/ 62 w 62"/>
                <a:gd name="T13" fmla="*/ 25 h 30"/>
                <a:gd name="T14" fmla="*/ 57 w 62"/>
                <a:gd name="T15" fmla="*/ 30 h 30"/>
                <a:gd name="T16" fmla="*/ 52 w 62"/>
                <a:gd name="T17" fmla="*/ 22 h 30"/>
                <a:gd name="T18" fmla="*/ 45 w 62"/>
                <a:gd name="T19" fmla="*/ 15 h 30"/>
                <a:gd name="T20" fmla="*/ 33 w 62"/>
                <a:gd name="T21" fmla="*/ 7 h 30"/>
                <a:gd name="T22" fmla="*/ 19 w 62"/>
                <a:gd name="T23" fmla="*/ 4 h 30"/>
                <a:gd name="T24" fmla="*/ 10 w 62"/>
                <a:gd name="T25" fmla="*/ 6 h 30"/>
                <a:gd name="T26" fmla="*/ 4 w 62"/>
                <a:gd name="T27" fmla="*/ 8 h 30"/>
                <a:gd name="T28" fmla="*/ 0 w 62"/>
                <a:gd name="T29" fmla="*/ 3 h 3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2"/>
                <a:gd name="T46" fmla="*/ 0 h 30"/>
                <a:gd name="T47" fmla="*/ 62 w 62"/>
                <a:gd name="T48" fmla="*/ 30 h 3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2" h="30">
                  <a:moveTo>
                    <a:pt x="0" y="3"/>
                  </a:moveTo>
                  <a:lnTo>
                    <a:pt x="10" y="2"/>
                  </a:lnTo>
                  <a:lnTo>
                    <a:pt x="19" y="0"/>
                  </a:lnTo>
                  <a:lnTo>
                    <a:pt x="36" y="3"/>
                  </a:lnTo>
                  <a:lnTo>
                    <a:pt x="50" y="11"/>
                  </a:lnTo>
                  <a:lnTo>
                    <a:pt x="57" y="17"/>
                  </a:lnTo>
                  <a:lnTo>
                    <a:pt x="62" y="25"/>
                  </a:lnTo>
                  <a:lnTo>
                    <a:pt x="57" y="30"/>
                  </a:lnTo>
                  <a:lnTo>
                    <a:pt x="52" y="22"/>
                  </a:lnTo>
                  <a:lnTo>
                    <a:pt x="45" y="15"/>
                  </a:lnTo>
                  <a:lnTo>
                    <a:pt x="33" y="7"/>
                  </a:lnTo>
                  <a:lnTo>
                    <a:pt x="19" y="4"/>
                  </a:lnTo>
                  <a:lnTo>
                    <a:pt x="10" y="6"/>
                  </a:lnTo>
                  <a:lnTo>
                    <a:pt x="4" y="8"/>
                  </a:lnTo>
                  <a:lnTo>
                    <a:pt x="0" y="3"/>
                  </a:lnTo>
                  <a:close/>
                </a:path>
              </a:pathLst>
            </a:custGeom>
            <a:solidFill>
              <a:srgbClr val="F8BDD6"/>
            </a:solidFill>
            <a:ln w="9525">
              <a:noFill/>
              <a:round/>
              <a:headEnd/>
              <a:tailEnd/>
            </a:ln>
          </p:spPr>
          <p:txBody>
            <a:bodyPr/>
            <a:lstStyle/>
            <a:p>
              <a:endParaRPr lang="ru-RU"/>
            </a:p>
          </p:txBody>
        </p:sp>
        <p:sp>
          <p:nvSpPr>
            <p:cNvPr id="160817" name="Freeform 2474"/>
            <p:cNvSpPr>
              <a:spLocks/>
            </p:cNvSpPr>
            <p:nvPr/>
          </p:nvSpPr>
          <p:spPr bwMode="auto">
            <a:xfrm>
              <a:off x="3650" y="3701"/>
              <a:ext cx="3" cy="5"/>
            </a:xfrm>
            <a:custGeom>
              <a:avLst/>
              <a:gdLst>
                <a:gd name="T0" fmla="*/ 0 w 3"/>
                <a:gd name="T1" fmla="*/ 0 h 5"/>
                <a:gd name="T2" fmla="*/ 3 w 3"/>
                <a:gd name="T3" fmla="*/ 5 h 5"/>
                <a:gd name="T4" fmla="*/ 0 w 3"/>
                <a:gd name="T5" fmla="*/ 0 h 5"/>
                <a:gd name="T6" fmla="*/ 0 60000 65536"/>
                <a:gd name="T7" fmla="*/ 0 60000 65536"/>
                <a:gd name="T8" fmla="*/ 0 60000 65536"/>
                <a:gd name="T9" fmla="*/ 0 w 3"/>
                <a:gd name="T10" fmla="*/ 0 h 5"/>
                <a:gd name="T11" fmla="*/ 3 w 3"/>
                <a:gd name="T12" fmla="*/ 5 h 5"/>
              </a:gdLst>
              <a:ahLst/>
              <a:cxnLst>
                <a:cxn ang="T6">
                  <a:pos x="T0" y="T1"/>
                </a:cxn>
                <a:cxn ang="T7">
                  <a:pos x="T2" y="T3"/>
                </a:cxn>
                <a:cxn ang="T8">
                  <a:pos x="T4" y="T5"/>
                </a:cxn>
              </a:cxnLst>
              <a:rect l="T9" t="T10" r="T11" b="T12"/>
              <a:pathLst>
                <a:path w="3" h="5">
                  <a:moveTo>
                    <a:pt x="0" y="0"/>
                  </a:moveTo>
                  <a:lnTo>
                    <a:pt x="3" y="5"/>
                  </a:lnTo>
                  <a:lnTo>
                    <a:pt x="0" y="0"/>
                  </a:lnTo>
                  <a:close/>
                </a:path>
              </a:pathLst>
            </a:custGeom>
            <a:solidFill>
              <a:srgbClr val="F8BDD6"/>
            </a:solidFill>
            <a:ln w="9525">
              <a:noFill/>
              <a:round/>
              <a:headEnd/>
              <a:tailEnd/>
            </a:ln>
          </p:spPr>
          <p:txBody>
            <a:bodyPr/>
            <a:lstStyle/>
            <a:p>
              <a:endParaRPr lang="ru-RU"/>
            </a:p>
          </p:txBody>
        </p:sp>
        <p:sp>
          <p:nvSpPr>
            <p:cNvPr id="160818" name="Freeform 2475"/>
            <p:cNvSpPr>
              <a:spLocks/>
            </p:cNvSpPr>
            <p:nvPr/>
          </p:nvSpPr>
          <p:spPr bwMode="auto">
            <a:xfrm>
              <a:off x="3707" y="3723"/>
              <a:ext cx="6" cy="5"/>
            </a:xfrm>
            <a:custGeom>
              <a:avLst/>
              <a:gdLst>
                <a:gd name="T0" fmla="*/ 4 w 6"/>
                <a:gd name="T1" fmla="*/ 0 h 5"/>
                <a:gd name="T2" fmla="*/ 6 w 6"/>
                <a:gd name="T3" fmla="*/ 2 h 5"/>
                <a:gd name="T4" fmla="*/ 6 w 6"/>
                <a:gd name="T5" fmla="*/ 3 h 5"/>
                <a:gd name="T6" fmla="*/ 0 w 6"/>
                <a:gd name="T7" fmla="*/ 5 h 5"/>
                <a:gd name="T8" fmla="*/ 4 w 6"/>
                <a:gd name="T9" fmla="*/ 0 h 5"/>
                <a:gd name="T10" fmla="*/ 0 60000 65536"/>
                <a:gd name="T11" fmla="*/ 0 60000 65536"/>
                <a:gd name="T12" fmla="*/ 0 60000 65536"/>
                <a:gd name="T13" fmla="*/ 0 60000 65536"/>
                <a:gd name="T14" fmla="*/ 0 60000 65536"/>
                <a:gd name="T15" fmla="*/ 0 w 6"/>
                <a:gd name="T16" fmla="*/ 0 h 5"/>
                <a:gd name="T17" fmla="*/ 6 w 6"/>
                <a:gd name="T18" fmla="*/ 5 h 5"/>
              </a:gdLst>
              <a:ahLst/>
              <a:cxnLst>
                <a:cxn ang="T10">
                  <a:pos x="T0" y="T1"/>
                </a:cxn>
                <a:cxn ang="T11">
                  <a:pos x="T2" y="T3"/>
                </a:cxn>
                <a:cxn ang="T12">
                  <a:pos x="T4" y="T5"/>
                </a:cxn>
                <a:cxn ang="T13">
                  <a:pos x="T6" y="T7"/>
                </a:cxn>
                <a:cxn ang="T14">
                  <a:pos x="T8" y="T9"/>
                </a:cxn>
              </a:cxnLst>
              <a:rect l="T15" t="T16" r="T17" b="T18"/>
              <a:pathLst>
                <a:path w="6" h="5">
                  <a:moveTo>
                    <a:pt x="4" y="0"/>
                  </a:moveTo>
                  <a:lnTo>
                    <a:pt x="6" y="2"/>
                  </a:lnTo>
                  <a:lnTo>
                    <a:pt x="6" y="3"/>
                  </a:lnTo>
                  <a:lnTo>
                    <a:pt x="0" y="5"/>
                  </a:lnTo>
                  <a:lnTo>
                    <a:pt x="4" y="0"/>
                  </a:lnTo>
                  <a:close/>
                </a:path>
              </a:pathLst>
            </a:custGeom>
            <a:solidFill>
              <a:srgbClr val="F8BDD6"/>
            </a:solidFill>
            <a:ln w="9525">
              <a:noFill/>
              <a:round/>
              <a:headEnd/>
              <a:tailEnd/>
            </a:ln>
          </p:spPr>
          <p:txBody>
            <a:bodyPr/>
            <a:lstStyle/>
            <a:p>
              <a:endParaRPr lang="ru-RU"/>
            </a:p>
          </p:txBody>
        </p:sp>
        <p:sp>
          <p:nvSpPr>
            <p:cNvPr id="160819" name="Freeform 2476"/>
            <p:cNvSpPr>
              <a:spLocks/>
            </p:cNvSpPr>
            <p:nvPr/>
          </p:nvSpPr>
          <p:spPr bwMode="auto">
            <a:xfrm>
              <a:off x="3472" y="3767"/>
              <a:ext cx="88" cy="86"/>
            </a:xfrm>
            <a:custGeom>
              <a:avLst/>
              <a:gdLst>
                <a:gd name="T0" fmla="*/ 83 w 88"/>
                <a:gd name="T1" fmla="*/ 25 h 86"/>
                <a:gd name="T2" fmla="*/ 87 w 88"/>
                <a:gd name="T3" fmla="*/ 34 h 86"/>
                <a:gd name="T4" fmla="*/ 88 w 88"/>
                <a:gd name="T5" fmla="*/ 42 h 86"/>
                <a:gd name="T6" fmla="*/ 88 w 88"/>
                <a:gd name="T7" fmla="*/ 46 h 86"/>
                <a:gd name="T8" fmla="*/ 87 w 88"/>
                <a:gd name="T9" fmla="*/ 51 h 86"/>
                <a:gd name="T10" fmla="*/ 87 w 88"/>
                <a:gd name="T11" fmla="*/ 55 h 86"/>
                <a:gd name="T12" fmla="*/ 85 w 88"/>
                <a:gd name="T13" fmla="*/ 59 h 86"/>
                <a:gd name="T14" fmla="*/ 80 w 88"/>
                <a:gd name="T15" fmla="*/ 65 h 86"/>
                <a:gd name="T16" fmla="*/ 76 w 88"/>
                <a:gd name="T17" fmla="*/ 74 h 86"/>
                <a:gd name="T18" fmla="*/ 72 w 88"/>
                <a:gd name="T19" fmla="*/ 77 h 86"/>
                <a:gd name="T20" fmla="*/ 70 w 88"/>
                <a:gd name="T21" fmla="*/ 78 h 86"/>
                <a:gd name="T22" fmla="*/ 61 w 88"/>
                <a:gd name="T23" fmla="*/ 83 h 86"/>
                <a:gd name="T24" fmla="*/ 53 w 88"/>
                <a:gd name="T25" fmla="*/ 86 h 86"/>
                <a:gd name="T26" fmla="*/ 44 w 88"/>
                <a:gd name="T27" fmla="*/ 86 h 86"/>
                <a:gd name="T28" fmla="*/ 41 w 88"/>
                <a:gd name="T29" fmla="*/ 86 h 86"/>
                <a:gd name="T30" fmla="*/ 36 w 88"/>
                <a:gd name="T31" fmla="*/ 86 h 86"/>
                <a:gd name="T32" fmla="*/ 29 w 88"/>
                <a:gd name="T33" fmla="*/ 84 h 86"/>
                <a:gd name="T34" fmla="*/ 20 w 88"/>
                <a:gd name="T35" fmla="*/ 80 h 86"/>
                <a:gd name="T36" fmla="*/ 14 w 88"/>
                <a:gd name="T37" fmla="*/ 75 h 86"/>
                <a:gd name="T38" fmla="*/ 8 w 88"/>
                <a:gd name="T39" fmla="*/ 69 h 86"/>
                <a:gd name="T40" fmla="*/ 3 w 88"/>
                <a:gd name="T41" fmla="*/ 61 h 86"/>
                <a:gd name="T42" fmla="*/ 0 w 88"/>
                <a:gd name="T43" fmla="*/ 53 h 86"/>
                <a:gd name="T44" fmla="*/ 0 w 88"/>
                <a:gd name="T45" fmla="*/ 45 h 86"/>
                <a:gd name="T46" fmla="*/ 0 w 88"/>
                <a:gd name="T47" fmla="*/ 40 h 86"/>
                <a:gd name="T48" fmla="*/ 0 w 88"/>
                <a:gd name="T49" fmla="*/ 35 h 86"/>
                <a:gd name="T50" fmla="*/ 1 w 88"/>
                <a:gd name="T51" fmla="*/ 32 h 86"/>
                <a:gd name="T52" fmla="*/ 3 w 88"/>
                <a:gd name="T53" fmla="*/ 27 h 86"/>
                <a:gd name="T54" fmla="*/ 6 w 88"/>
                <a:gd name="T55" fmla="*/ 21 h 86"/>
                <a:gd name="T56" fmla="*/ 11 w 88"/>
                <a:gd name="T57" fmla="*/ 13 h 86"/>
                <a:gd name="T58" fmla="*/ 14 w 88"/>
                <a:gd name="T59" fmla="*/ 10 h 86"/>
                <a:gd name="T60" fmla="*/ 17 w 88"/>
                <a:gd name="T61" fmla="*/ 8 h 86"/>
                <a:gd name="T62" fmla="*/ 25 w 88"/>
                <a:gd name="T63" fmla="*/ 4 h 86"/>
                <a:gd name="T64" fmla="*/ 35 w 88"/>
                <a:gd name="T65" fmla="*/ 0 h 86"/>
                <a:gd name="T66" fmla="*/ 42 w 88"/>
                <a:gd name="T67" fmla="*/ 0 h 86"/>
                <a:gd name="T68" fmla="*/ 47 w 88"/>
                <a:gd name="T69" fmla="*/ 0 h 86"/>
                <a:gd name="T70" fmla="*/ 52 w 88"/>
                <a:gd name="T71" fmla="*/ 0 h 86"/>
                <a:gd name="T72" fmla="*/ 60 w 88"/>
                <a:gd name="T73" fmla="*/ 4 h 86"/>
                <a:gd name="T74" fmla="*/ 68 w 88"/>
                <a:gd name="T75" fmla="*/ 6 h 86"/>
                <a:gd name="T76" fmla="*/ 74 w 88"/>
                <a:gd name="T77" fmla="*/ 11 h 86"/>
                <a:gd name="T78" fmla="*/ 79 w 88"/>
                <a:gd name="T79" fmla="*/ 17 h 86"/>
                <a:gd name="T80" fmla="*/ 83 w 88"/>
                <a:gd name="T81" fmla="*/ 25 h 8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8"/>
                <a:gd name="T124" fmla="*/ 0 h 86"/>
                <a:gd name="T125" fmla="*/ 88 w 88"/>
                <a:gd name="T126" fmla="*/ 86 h 8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8" h="86">
                  <a:moveTo>
                    <a:pt x="83" y="25"/>
                  </a:moveTo>
                  <a:lnTo>
                    <a:pt x="87" y="34"/>
                  </a:lnTo>
                  <a:lnTo>
                    <a:pt x="88" y="42"/>
                  </a:lnTo>
                  <a:lnTo>
                    <a:pt x="88" y="46"/>
                  </a:lnTo>
                  <a:lnTo>
                    <a:pt x="87" y="51"/>
                  </a:lnTo>
                  <a:lnTo>
                    <a:pt x="87" y="55"/>
                  </a:lnTo>
                  <a:lnTo>
                    <a:pt x="85" y="59"/>
                  </a:lnTo>
                  <a:lnTo>
                    <a:pt x="80" y="65"/>
                  </a:lnTo>
                  <a:lnTo>
                    <a:pt x="76" y="74"/>
                  </a:lnTo>
                  <a:lnTo>
                    <a:pt x="72" y="77"/>
                  </a:lnTo>
                  <a:lnTo>
                    <a:pt x="70" y="78"/>
                  </a:lnTo>
                  <a:lnTo>
                    <a:pt x="61" y="83"/>
                  </a:lnTo>
                  <a:lnTo>
                    <a:pt x="53" y="86"/>
                  </a:lnTo>
                  <a:lnTo>
                    <a:pt x="44" y="86"/>
                  </a:lnTo>
                  <a:lnTo>
                    <a:pt x="41" y="86"/>
                  </a:lnTo>
                  <a:lnTo>
                    <a:pt x="36" y="86"/>
                  </a:lnTo>
                  <a:lnTo>
                    <a:pt x="29" y="84"/>
                  </a:lnTo>
                  <a:lnTo>
                    <a:pt x="20" y="80"/>
                  </a:lnTo>
                  <a:lnTo>
                    <a:pt x="14" y="75"/>
                  </a:lnTo>
                  <a:lnTo>
                    <a:pt x="8" y="69"/>
                  </a:lnTo>
                  <a:lnTo>
                    <a:pt x="3" y="61"/>
                  </a:lnTo>
                  <a:lnTo>
                    <a:pt x="0" y="53"/>
                  </a:lnTo>
                  <a:lnTo>
                    <a:pt x="0" y="45"/>
                  </a:lnTo>
                  <a:lnTo>
                    <a:pt x="0" y="40"/>
                  </a:lnTo>
                  <a:lnTo>
                    <a:pt x="0" y="35"/>
                  </a:lnTo>
                  <a:lnTo>
                    <a:pt x="1" y="32"/>
                  </a:lnTo>
                  <a:lnTo>
                    <a:pt x="3" y="27"/>
                  </a:lnTo>
                  <a:lnTo>
                    <a:pt x="6" y="21"/>
                  </a:lnTo>
                  <a:lnTo>
                    <a:pt x="11" y="13"/>
                  </a:lnTo>
                  <a:lnTo>
                    <a:pt x="14" y="10"/>
                  </a:lnTo>
                  <a:lnTo>
                    <a:pt x="17" y="8"/>
                  </a:lnTo>
                  <a:lnTo>
                    <a:pt x="25" y="4"/>
                  </a:lnTo>
                  <a:lnTo>
                    <a:pt x="35" y="0"/>
                  </a:lnTo>
                  <a:lnTo>
                    <a:pt x="42" y="0"/>
                  </a:lnTo>
                  <a:lnTo>
                    <a:pt x="47" y="0"/>
                  </a:lnTo>
                  <a:lnTo>
                    <a:pt x="52" y="0"/>
                  </a:lnTo>
                  <a:lnTo>
                    <a:pt x="60" y="4"/>
                  </a:lnTo>
                  <a:lnTo>
                    <a:pt x="68" y="6"/>
                  </a:lnTo>
                  <a:lnTo>
                    <a:pt x="74" y="11"/>
                  </a:lnTo>
                  <a:lnTo>
                    <a:pt x="79" y="17"/>
                  </a:lnTo>
                  <a:lnTo>
                    <a:pt x="83" y="25"/>
                  </a:lnTo>
                  <a:close/>
                </a:path>
              </a:pathLst>
            </a:custGeom>
            <a:solidFill>
              <a:srgbClr val="F561AF"/>
            </a:solidFill>
            <a:ln w="9525">
              <a:noFill/>
              <a:round/>
              <a:headEnd/>
              <a:tailEnd/>
            </a:ln>
          </p:spPr>
          <p:txBody>
            <a:bodyPr/>
            <a:lstStyle/>
            <a:p>
              <a:endParaRPr lang="ru-RU"/>
            </a:p>
          </p:txBody>
        </p:sp>
        <p:sp>
          <p:nvSpPr>
            <p:cNvPr id="160820" name="Freeform 2477"/>
            <p:cNvSpPr>
              <a:spLocks/>
            </p:cNvSpPr>
            <p:nvPr/>
          </p:nvSpPr>
          <p:spPr bwMode="auto">
            <a:xfrm>
              <a:off x="3532" y="3794"/>
              <a:ext cx="33" cy="57"/>
            </a:xfrm>
            <a:custGeom>
              <a:avLst/>
              <a:gdLst>
                <a:gd name="T0" fmla="*/ 28 w 33"/>
                <a:gd name="T1" fmla="*/ 0 h 57"/>
                <a:gd name="T2" fmla="*/ 32 w 33"/>
                <a:gd name="T3" fmla="*/ 8 h 57"/>
                <a:gd name="T4" fmla="*/ 33 w 33"/>
                <a:gd name="T5" fmla="*/ 16 h 57"/>
                <a:gd name="T6" fmla="*/ 30 w 33"/>
                <a:gd name="T7" fmla="*/ 33 h 57"/>
                <a:gd name="T8" fmla="*/ 19 w 33"/>
                <a:gd name="T9" fmla="*/ 48 h 57"/>
                <a:gd name="T10" fmla="*/ 12 w 33"/>
                <a:gd name="T11" fmla="*/ 53 h 57"/>
                <a:gd name="T12" fmla="*/ 4 w 33"/>
                <a:gd name="T13" fmla="*/ 57 h 57"/>
                <a:gd name="T14" fmla="*/ 0 w 33"/>
                <a:gd name="T15" fmla="*/ 53 h 57"/>
                <a:gd name="T16" fmla="*/ 8 w 33"/>
                <a:gd name="T17" fmla="*/ 48 h 57"/>
                <a:gd name="T18" fmla="*/ 14 w 33"/>
                <a:gd name="T19" fmla="*/ 43 h 57"/>
                <a:gd name="T20" fmla="*/ 23 w 33"/>
                <a:gd name="T21" fmla="*/ 31 h 57"/>
                <a:gd name="T22" fmla="*/ 27 w 33"/>
                <a:gd name="T23" fmla="*/ 16 h 57"/>
                <a:gd name="T24" fmla="*/ 25 w 33"/>
                <a:gd name="T25" fmla="*/ 8 h 57"/>
                <a:gd name="T26" fmla="*/ 22 w 33"/>
                <a:gd name="T27" fmla="*/ 2 h 57"/>
                <a:gd name="T28" fmla="*/ 28 w 33"/>
                <a:gd name="T29" fmla="*/ 0 h 5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3"/>
                <a:gd name="T46" fmla="*/ 0 h 57"/>
                <a:gd name="T47" fmla="*/ 33 w 33"/>
                <a:gd name="T48" fmla="*/ 57 h 5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3" h="57">
                  <a:moveTo>
                    <a:pt x="28" y="0"/>
                  </a:moveTo>
                  <a:lnTo>
                    <a:pt x="32" y="8"/>
                  </a:lnTo>
                  <a:lnTo>
                    <a:pt x="33" y="16"/>
                  </a:lnTo>
                  <a:lnTo>
                    <a:pt x="30" y="33"/>
                  </a:lnTo>
                  <a:lnTo>
                    <a:pt x="19" y="48"/>
                  </a:lnTo>
                  <a:lnTo>
                    <a:pt x="12" y="53"/>
                  </a:lnTo>
                  <a:lnTo>
                    <a:pt x="4" y="57"/>
                  </a:lnTo>
                  <a:lnTo>
                    <a:pt x="0" y="53"/>
                  </a:lnTo>
                  <a:lnTo>
                    <a:pt x="8" y="48"/>
                  </a:lnTo>
                  <a:lnTo>
                    <a:pt x="14" y="43"/>
                  </a:lnTo>
                  <a:lnTo>
                    <a:pt x="23" y="31"/>
                  </a:lnTo>
                  <a:lnTo>
                    <a:pt x="27" y="16"/>
                  </a:lnTo>
                  <a:lnTo>
                    <a:pt x="25" y="8"/>
                  </a:lnTo>
                  <a:lnTo>
                    <a:pt x="22" y="2"/>
                  </a:lnTo>
                  <a:lnTo>
                    <a:pt x="28" y="0"/>
                  </a:lnTo>
                  <a:close/>
                </a:path>
              </a:pathLst>
            </a:custGeom>
            <a:solidFill>
              <a:srgbClr val="F8BDD6"/>
            </a:solidFill>
            <a:ln w="9525">
              <a:noFill/>
              <a:round/>
              <a:headEnd/>
              <a:tailEnd/>
            </a:ln>
          </p:spPr>
          <p:txBody>
            <a:bodyPr/>
            <a:lstStyle/>
            <a:p>
              <a:endParaRPr lang="ru-RU"/>
            </a:p>
          </p:txBody>
        </p:sp>
        <p:sp>
          <p:nvSpPr>
            <p:cNvPr id="160821" name="Freeform 2478"/>
            <p:cNvSpPr>
              <a:spLocks/>
            </p:cNvSpPr>
            <p:nvPr/>
          </p:nvSpPr>
          <p:spPr bwMode="auto">
            <a:xfrm>
              <a:off x="3474" y="3824"/>
              <a:ext cx="63" cy="33"/>
            </a:xfrm>
            <a:custGeom>
              <a:avLst/>
              <a:gdLst>
                <a:gd name="T0" fmla="*/ 63 w 63"/>
                <a:gd name="T1" fmla="*/ 29 h 33"/>
                <a:gd name="T2" fmla="*/ 55 w 63"/>
                <a:gd name="T3" fmla="*/ 33 h 33"/>
                <a:gd name="T4" fmla="*/ 45 w 63"/>
                <a:gd name="T5" fmla="*/ 33 h 33"/>
                <a:gd name="T6" fmla="*/ 29 w 63"/>
                <a:gd name="T7" fmla="*/ 29 h 33"/>
                <a:gd name="T8" fmla="*/ 10 w 63"/>
                <a:gd name="T9" fmla="*/ 20 h 33"/>
                <a:gd name="T10" fmla="*/ 4 w 63"/>
                <a:gd name="T11" fmla="*/ 13 h 33"/>
                <a:gd name="T12" fmla="*/ 0 w 63"/>
                <a:gd name="T13" fmla="*/ 6 h 33"/>
                <a:gd name="T14" fmla="*/ 4 w 63"/>
                <a:gd name="T15" fmla="*/ 0 h 33"/>
                <a:gd name="T16" fmla="*/ 10 w 63"/>
                <a:gd name="T17" fmla="*/ 8 h 33"/>
                <a:gd name="T18" fmla="*/ 16 w 63"/>
                <a:gd name="T19" fmla="*/ 15 h 33"/>
                <a:gd name="T20" fmla="*/ 31 w 63"/>
                <a:gd name="T21" fmla="*/ 23 h 33"/>
                <a:gd name="T22" fmla="*/ 45 w 63"/>
                <a:gd name="T23" fmla="*/ 26 h 33"/>
                <a:gd name="T24" fmla="*/ 53 w 63"/>
                <a:gd name="T25" fmla="*/ 26 h 33"/>
                <a:gd name="T26" fmla="*/ 62 w 63"/>
                <a:gd name="T27" fmla="*/ 23 h 33"/>
                <a:gd name="T28" fmla="*/ 63 w 63"/>
                <a:gd name="T29" fmla="*/ 29 h 3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
                <a:gd name="T46" fmla="*/ 0 h 33"/>
                <a:gd name="T47" fmla="*/ 63 w 63"/>
                <a:gd name="T48" fmla="*/ 33 h 3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 h="33">
                  <a:moveTo>
                    <a:pt x="63" y="29"/>
                  </a:moveTo>
                  <a:lnTo>
                    <a:pt x="55" y="33"/>
                  </a:lnTo>
                  <a:lnTo>
                    <a:pt x="45" y="33"/>
                  </a:lnTo>
                  <a:lnTo>
                    <a:pt x="29" y="29"/>
                  </a:lnTo>
                  <a:lnTo>
                    <a:pt x="10" y="20"/>
                  </a:lnTo>
                  <a:lnTo>
                    <a:pt x="4" y="13"/>
                  </a:lnTo>
                  <a:lnTo>
                    <a:pt x="0" y="6"/>
                  </a:lnTo>
                  <a:lnTo>
                    <a:pt x="4" y="0"/>
                  </a:lnTo>
                  <a:lnTo>
                    <a:pt x="10" y="8"/>
                  </a:lnTo>
                  <a:lnTo>
                    <a:pt x="16" y="15"/>
                  </a:lnTo>
                  <a:lnTo>
                    <a:pt x="31" y="23"/>
                  </a:lnTo>
                  <a:lnTo>
                    <a:pt x="45" y="26"/>
                  </a:lnTo>
                  <a:lnTo>
                    <a:pt x="53" y="26"/>
                  </a:lnTo>
                  <a:lnTo>
                    <a:pt x="62" y="23"/>
                  </a:lnTo>
                  <a:lnTo>
                    <a:pt x="63" y="29"/>
                  </a:lnTo>
                  <a:close/>
                </a:path>
              </a:pathLst>
            </a:custGeom>
            <a:solidFill>
              <a:srgbClr val="F8BDD6"/>
            </a:solidFill>
            <a:ln w="9525">
              <a:noFill/>
              <a:round/>
              <a:headEnd/>
              <a:tailEnd/>
            </a:ln>
          </p:spPr>
          <p:txBody>
            <a:bodyPr/>
            <a:lstStyle/>
            <a:p>
              <a:endParaRPr lang="ru-RU"/>
            </a:p>
          </p:txBody>
        </p:sp>
        <p:sp>
          <p:nvSpPr>
            <p:cNvPr id="160822" name="Freeform 2479"/>
            <p:cNvSpPr>
              <a:spLocks/>
            </p:cNvSpPr>
            <p:nvPr/>
          </p:nvSpPr>
          <p:spPr bwMode="auto">
            <a:xfrm>
              <a:off x="3532" y="3846"/>
              <a:ext cx="6" cy="7"/>
            </a:xfrm>
            <a:custGeom>
              <a:avLst/>
              <a:gdLst>
                <a:gd name="T0" fmla="*/ 6 w 6"/>
                <a:gd name="T1" fmla="*/ 6 h 7"/>
                <a:gd name="T2" fmla="*/ 4 w 6"/>
                <a:gd name="T3" fmla="*/ 7 h 7"/>
                <a:gd name="T4" fmla="*/ 2 w 6"/>
                <a:gd name="T5" fmla="*/ 0 h 7"/>
                <a:gd name="T6" fmla="*/ 0 w 6"/>
                <a:gd name="T7" fmla="*/ 0 h 7"/>
                <a:gd name="T8" fmla="*/ 6 w 6"/>
                <a:gd name="T9" fmla="*/ 6 h 7"/>
                <a:gd name="T10" fmla="*/ 0 60000 65536"/>
                <a:gd name="T11" fmla="*/ 0 60000 65536"/>
                <a:gd name="T12" fmla="*/ 0 60000 65536"/>
                <a:gd name="T13" fmla="*/ 0 60000 65536"/>
                <a:gd name="T14" fmla="*/ 0 60000 65536"/>
                <a:gd name="T15" fmla="*/ 0 w 6"/>
                <a:gd name="T16" fmla="*/ 0 h 7"/>
                <a:gd name="T17" fmla="*/ 6 w 6"/>
                <a:gd name="T18" fmla="*/ 7 h 7"/>
              </a:gdLst>
              <a:ahLst/>
              <a:cxnLst>
                <a:cxn ang="T10">
                  <a:pos x="T0" y="T1"/>
                </a:cxn>
                <a:cxn ang="T11">
                  <a:pos x="T2" y="T3"/>
                </a:cxn>
                <a:cxn ang="T12">
                  <a:pos x="T4" y="T5"/>
                </a:cxn>
                <a:cxn ang="T13">
                  <a:pos x="T6" y="T7"/>
                </a:cxn>
                <a:cxn ang="T14">
                  <a:pos x="T8" y="T9"/>
                </a:cxn>
              </a:cxnLst>
              <a:rect l="T15" t="T16" r="T17" b="T18"/>
              <a:pathLst>
                <a:path w="6" h="7">
                  <a:moveTo>
                    <a:pt x="6" y="6"/>
                  </a:moveTo>
                  <a:lnTo>
                    <a:pt x="4" y="7"/>
                  </a:lnTo>
                  <a:lnTo>
                    <a:pt x="2" y="0"/>
                  </a:lnTo>
                  <a:lnTo>
                    <a:pt x="0" y="0"/>
                  </a:lnTo>
                  <a:lnTo>
                    <a:pt x="6" y="6"/>
                  </a:lnTo>
                  <a:close/>
                </a:path>
              </a:pathLst>
            </a:custGeom>
            <a:solidFill>
              <a:srgbClr val="F8BDD6"/>
            </a:solidFill>
            <a:ln w="9525">
              <a:noFill/>
              <a:round/>
              <a:headEnd/>
              <a:tailEnd/>
            </a:ln>
          </p:spPr>
          <p:txBody>
            <a:bodyPr/>
            <a:lstStyle/>
            <a:p>
              <a:endParaRPr lang="ru-RU"/>
            </a:p>
          </p:txBody>
        </p:sp>
        <p:sp>
          <p:nvSpPr>
            <p:cNvPr id="160823" name="Freeform 2480"/>
            <p:cNvSpPr>
              <a:spLocks/>
            </p:cNvSpPr>
            <p:nvPr/>
          </p:nvSpPr>
          <p:spPr bwMode="auto">
            <a:xfrm>
              <a:off x="3469" y="3767"/>
              <a:ext cx="32" cy="63"/>
            </a:xfrm>
            <a:custGeom>
              <a:avLst/>
              <a:gdLst>
                <a:gd name="T0" fmla="*/ 4 w 32"/>
                <a:gd name="T1" fmla="*/ 63 h 63"/>
                <a:gd name="T2" fmla="*/ 2 w 32"/>
                <a:gd name="T3" fmla="*/ 55 h 63"/>
                <a:gd name="T4" fmla="*/ 0 w 32"/>
                <a:gd name="T5" fmla="*/ 44 h 63"/>
                <a:gd name="T6" fmla="*/ 4 w 32"/>
                <a:gd name="T7" fmla="*/ 25 h 63"/>
                <a:gd name="T8" fmla="*/ 11 w 32"/>
                <a:gd name="T9" fmla="*/ 10 h 63"/>
                <a:gd name="T10" fmla="*/ 19 w 32"/>
                <a:gd name="T11" fmla="*/ 4 h 63"/>
                <a:gd name="T12" fmla="*/ 28 w 32"/>
                <a:gd name="T13" fmla="*/ 0 h 63"/>
                <a:gd name="T14" fmla="*/ 32 w 32"/>
                <a:gd name="T15" fmla="*/ 4 h 63"/>
                <a:gd name="T16" fmla="*/ 23 w 32"/>
                <a:gd name="T17" fmla="*/ 10 h 63"/>
                <a:gd name="T18" fmla="*/ 15 w 32"/>
                <a:gd name="T19" fmla="*/ 15 h 63"/>
                <a:gd name="T20" fmla="*/ 8 w 32"/>
                <a:gd name="T21" fmla="*/ 29 h 63"/>
                <a:gd name="T22" fmla="*/ 5 w 32"/>
                <a:gd name="T23" fmla="*/ 44 h 63"/>
                <a:gd name="T24" fmla="*/ 6 w 32"/>
                <a:gd name="T25" fmla="*/ 51 h 63"/>
                <a:gd name="T26" fmla="*/ 8 w 32"/>
                <a:gd name="T27" fmla="*/ 59 h 63"/>
                <a:gd name="T28" fmla="*/ 4 w 32"/>
                <a:gd name="T29" fmla="*/ 63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2"/>
                <a:gd name="T46" fmla="*/ 0 h 63"/>
                <a:gd name="T47" fmla="*/ 32 w 32"/>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2" h="63">
                  <a:moveTo>
                    <a:pt x="4" y="63"/>
                  </a:moveTo>
                  <a:lnTo>
                    <a:pt x="2" y="55"/>
                  </a:lnTo>
                  <a:lnTo>
                    <a:pt x="0" y="44"/>
                  </a:lnTo>
                  <a:lnTo>
                    <a:pt x="4" y="25"/>
                  </a:lnTo>
                  <a:lnTo>
                    <a:pt x="11" y="10"/>
                  </a:lnTo>
                  <a:lnTo>
                    <a:pt x="19" y="4"/>
                  </a:lnTo>
                  <a:lnTo>
                    <a:pt x="28" y="0"/>
                  </a:lnTo>
                  <a:lnTo>
                    <a:pt x="32" y="4"/>
                  </a:lnTo>
                  <a:lnTo>
                    <a:pt x="23" y="10"/>
                  </a:lnTo>
                  <a:lnTo>
                    <a:pt x="15" y="15"/>
                  </a:lnTo>
                  <a:lnTo>
                    <a:pt x="8" y="29"/>
                  </a:lnTo>
                  <a:lnTo>
                    <a:pt x="5" y="44"/>
                  </a:lnTo>
                  <a:lnTo>
                    <a:pt x="6" y="51"/>
                  </a:lnTo>
                  <a:lnTo>
                    <a:pt x="8" y="59"/>
                  </a:lnTo>
                  <a:lnTo>
                    <a:pt x="4" y="63"/>
                  </a:lnTo>
                  <a:close/>
                </a:path>
              </a:pathLst>
            </a:custGeom>
            <a:solidFill>
              <a:srgbClr val="F8BDD6"/>
            </a:solidFill>
            <a:ln w="9525">
              <a:noFill/>
              <a:round/>
              <a:headEnd/>
              <a:tailEnd/>
            </a:ln>
          </p:spPr>
          <p:txBody>
            <a:bodyPr/>
            <a:lstStyle/>
            <a:p>
              <a:endParaRPr lang="ru-RU"/>
            </a:p>
          </p:txBody>
        </p:sp>
        <p:sp>
          <p:nvSpPr>
            <p:cNvPr id="160824" name="Freeform 2481"/>
            <p:cNvSpPr>
              <a:spLocks/>
            </p:cNvSpPr>
            <p:nvPr/>
          </p:nvSpPr>
          <p:spPr bwMode="auto">
            <a:xfrm>
              <a:off x="3474" y="3824"/>
              <a:ext cx="6" cy="6"/>
            </a:xfrm>
            <a:custGeom>
              <a:avLst/>
              <a:gdLst>
                <a:gd name="T0" fmla="*/ 0 w 6"/>
                <a:gd name="T1" fmla="*/ 6 h 6"/>
                <a:gd name="T2" fmla="*/ 6 w 6"/>
                <a:gd name="T3" fmla="*/ 2 h 6"/>
                <a:gd name="T4" fmla="*/ 6 w 6"/>
                <a:gd name="T5" fmla="*/ 0 h 6"/>
                <a:gd name="T6" fmla="*/ 0 w 6"/>
                <a:gd name="T7" fmla="*/ 6 h 6"/>
                <a:gd name="T8" fmla="*/ 0 60000 65536"/>
                <a:gd name="T9" fmla="*/ 0 60000 65536"/>
                <a:gd name="T10" fmla="*/ 0 60000 65536"/>
                <a:gd name="T11" fmla="*/ 0 60000 65536"/>
                <a:gd name="T12" fmla="*/ 0 w 6"/>
                <a:gd name="T13" fmla="*/ 0 h 6"/>
                <a:gd name="T14" fmla="*/ 6 w 6"/>
                <a:gd name="T15" fmla="*/ 6 h 6"/>
              </a:gdLst>
              <a:ahLst/>
              <a:cxnLst>
                <a:cxn ang="T8">
                  <a:pos x="T0" y="T1"/>
                </a:cxn>
                <a:cxn ang="T9">
                  <a:pos x="T2" y="T3"/>
                </a:cxn>
                <a:cxn ang="T10">
                  <a:pos x="T4" y="T5"/>
                </a:cxn>
                <a:cxn ang="T11">
                  <a:pos x="T6" y="T7"/>
                </a:cxn>
              </a:cxnLst>
              <a:rect l="T12" t="T13" r="T14" b="T15"/>
              <a:pathLst>
                <a:path w="6" h="6">
                  <a:moveTo>
                    <a:pt x="0" y="6"/>
                  </a:moveTo>
                  <a:lnTo>
                    <a:pt x="6" y="2"/>
                  </a:lnTo>
                  <a:lnTo>
                    <a:pt x="6" y="0"/>
                  </a:lnTo>
                  <a:lnTo>
                    <a:pt x="0" y="6"/>
                  </a:lnTo>
                  <a:close/>
                </a:path>
              </a:pathLst>
            </a:custGeom>
            <a:solidFill>
              <a:srgbClr val="F8BDD6"/>
            </a:solidFill>
            <a:ln w="9525">
              <a:noFill/>
              <a:round/>
              <a:headEnd/>
              <a:tailEnd/>
            </a:ln>
          </p:spPr>
          <p:txBody>
            <a:bodyPr/>
            <a:lstStyle/>
            <a:p>
              <a:endParaRPr lang="ru-RU"/>
            </a:p>
          </p:txBody>
        </p:sp>
        <p:sp>
          <p:nvSpPr>
            <p:cNvPr id="160825" name="Freeform 2482"/>
            <p:cNvSpPr>
              <a:spLocks/>
            </p:cNvSpPr>
            <p:nvPr/>
          </p:nvSpPr>
          <p:spPr bwMode="auto">
            <a:xfrm>
              <a:off x="3499" y="3764"/>
              <a:ext cx="58" cy="32"/>
            </a:xfrm>
            <a:custGeom>
              <a:avLst/>
              <a:gdLst>
                <a:gd name="T0" fmla="*/ 0 w 58"/>
                <a:gd name="T1" fmla="*/ 3 h 32"/>
                <a:gd name="T2" fmla="*/ 9 w 58"/>
                <a:gd name="T3" fmla="*/ 0 h 32"/>
                <a:gd name="T4" fmla="*/ 17 w 58"/>
                <a:gd name="T5" fmla="*/ 0 h 32"/>
                <a:gd name="T6" fmla="*/ 35 w 58"/>
                <a:gd name="T7" fmla="*/ 2 h 32"/>
                <a:gd name="T8" fmla="*/ 49 w 58"/>
                <a:gd name="T9" fmla="*/ 11 h 32"/>
                <a:gd name="T10" fmla="*/ 55 w 58"/>
                <a:gd name="T11" fmla="*/ 19 h 32"/>
                <a:gd name="T12" fmla="*/ 58 w 58"/>
                <a:gd name="T13" fmla="*/ 27 h 32"/>
                <a:gd name="T14" fmla="*/ 53 w 58"/>
                <a:gd name="T15" fmla="*/ 32 h 32"/>
                <a:gd name="T16" fmla="*/ 51 w 58"/>
                <a:gd name="T17" fmla="*/ 23 h 32"/>
                <a:gd name="T18" fmla="*/ 44 w 58"/>
                <a:gd name="T19" fmla="*/ 17 h 32"/>
                <a:gd name="T20" fmla="*/ 33 w 58"/>
                <a:gd name="T21" fmla="*/ 7 h 32"/>
                <a:gd name="T22" fmla="*/ 17 w 58"/>
                <a:gd name="T23" fmla="*/ 5 h 32"/>
                <a:gd name="T24" fmla="*/ 9 w 58"/>
                <a:gd name="T25" fmla="*/ 5 h 32"/>
                <a:gd name="T26" fmla="*/ 4 w 58"/>
                <a:gd name="T27" fmla="*/ 8 h 32"/>
                <a:gd name="T28" fmla="*/ 0 w 58"/>
                <a:gd name="T29" fmla="*/ 3 h 3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8"/>
                <a:gd name="T46" fmla="*/ 0 h 32"/>
                <a:gd name="T47" fmla="*/ 58 w 58"/>
                <a:gd name="T48" fmla="*/ 32 h 3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8" h="32">
                  <a:moveTo>
                    <a:pt x="0" y="3"/>
                  </a:moveTo>
                  <a:lnTo>
                    <a:pt x="9" y="0"/>
                  </a:lnTo>
                  <a:lnTo>
                    <a:pt x="17" y="0"/>
                  </a:lnTo>
                  <a:lnTo>
                    <a:pt x="35" y="2"/>
                  </a:lnTo>
                  <a:lnTo>
                    <a:pt x="49" y="11"/>
                  </a:lnTo>
                  <a:lnTo>
                    <a:pt x="55" y="19"/>
                  </a:lnTo>
                  <a:lnTo>
                    <a:pt x="58" y="27"/>
                  </a:lnTo>
                  <a:lnTo>
                    <a:pt x="53" y="32"/>
                  </a:lnTo>
                  <a:lnTo>
                    <a:pt x="51" y="23"/>
                  </a:lnTo>
                  <a:lnTo>
                    <a:pt x="44" y="17"/>
                  </a:lnTo>
                  <a:lnTo>
                    <a:pt x="33" y="7"/>
                  </a:lnTo>
                  <a:lnTo>
                    <a:pt x="17" y="5"/>
                  </a:lnTo>
                  <a:lnTo>
                    <a:pt x="9" y="5"/>
                  </a:lnTo>
                  <a:lnTo>
                    <a:pt x="4" y="8"/>
                  </a:lnTo>
                  <a:lnTo>
                    <a:pt x="0" y="3"/>
                  </a:lnTo>
                  <a:close/>
                </a:path>
              </a:pathLst>
            </a:custGeom>
            <a:solidFill>
              <a:srgbClr val="F8BDD6"/>
            </a:solidFill>
            <a:ln w="9525">
              <a:noFill/>
              <a:round/>
              <a:headEnd/>
              <a:tailEnd/>
            </a:ln>
          </p:spPr>
          <p:txBody>
            <a:bodyPr/>
            <a:lstStyle/>
            <a:p>
              <a:endParaRPr lang="ru-RU"/>
            </a:p>
          </p:txBody>
        </p:sp>
        <p:sp>
          <p:nvSpPr>
            <p:cNvPr id="160826" name="Freeform 2483"/>
            <p:cNvSpPr>
              <a:spLocks/>
            </p:cNvSpPr>
            <p:nvPr/>
          </p:nvSpPr>
          <p:spPr bwMode="auto">
            <a:xfrm>
              <a:off x="3499" y="3767"/>
              <a:ext cx="2" cy="5"/>
            </a:xfrm>
            <a:custGeom>
              <a:avLst/>
              <a:gdLst>
                <a:gd name="T0" fmla="*/ 0 w 2"/>
                <a:gd name="T1" fmla="*/ 0 h 5"/>
                <a:gd name="T2" fmla="*/ 2 w 2"/>
                <a:gd name="T3" fmla="*/ 5 h 5"/>
                <a:gd name="T4" fmla="*/ 0 w 2"/>
                <a:gd name="T5" fmla="*/ 0 h 5"/>
                <a:gd name="T6" fmla="*/ 0 60000 65536"/>
                <a:gd name="T7" fmla="*/ 0 60000 65536"/>
                <a:gd name="T8" fmla="*/ 0 60000 65536"/>
                <a:gd name="T9" fmla="*/ 0 w 2"/>
                <a:gd name="T10" fmla="*/ 0 h 5"/>
                <a:gd name="T11" fmla="*/ 2 w 2"/>
                <a:gd name="T12" fmla="*/ 5 h 5"/>
              </a:gdLst>
              <a:ahLst/>
              <a:cxnLst>
                <a:cxn ang="T6">
                  <a:pos x="T0" y="T1"/>
                </a:cxn>
                <a:cxn ang="T7">
                  <a:pos x="T2" y="T3"/>
                </a:cxn>
                <a:cxn ang="T8">
                  <a:pos x="T4" y="T5"/>
                </a:cxn>
              </a:cxnLst>
              <a:rect l="T9" t="T10" r="T11" b="T12"/>
              <a:pathLst>
                <a:path w="2" h="5">
                  <a:moveTo>
                    <a:pt x="0" y="0"/>
                  </a:moveTo>
                  <a:lnTo>
                    <a:pt x="2" y="5"/>
                  </a:lnTo>
                  <a:lnTo>
                    <a:pt x="0" y="0"/>
                  </a:lnTo>
                  <a:close/>
                </a:path>
              </a:pathLst>
            </a:custGeom>
            <a:solidFill>
              <a:srgbClr val="F8BDD6"/>
            </a:solidFill>
            <a:ln w="9525">
              <a:noFill/>
              <a:round/>
              <a:headEnd/>
              <a:tailEnd/>
            </a:ln>
          </p:spPr>
          <p:txBody>
            <a:bodyPr/>
            <a:lstStyle/>
            <a:p>
              <a:endParaRPr lang="ru-RU"/>
            </a:p>
          </p:txBody>
        </p:sp>
        <p:sp>
          <p:nvSpPr>
            <p:cNvPr id="160827" name="Freeform 2484"/>
            <p:cNvSpPr>
              <a:spLocks/>
            </p:cNvSpPr>
            <p:nvPr/>
          </p:nvSpPr>
          <p:spPr bwMode="auto">
            <a:xfrm>
              <a:off x="3554" y="3791"/>
              <a:ext cx="6" cy="5"/>
            </a:xfrm>
            <a:custGeom>
              <a:avLst/>
              <a:gdLst>
                <a:gd name="T0" fmla="*/ 5 w 6"/>
                <a:gd name="T1" fmla="*/ 0 h 5"/>
                <a:gd name="T2" fmla="*/ 6 w 6"/>
                <a:gd name="T3" fmla="*/ 2 h 5"/>
                <a:gd name="T4" fmla="*/ 6 w 6"/>
                <a:gd name="T5" fmla="*/ 3 h 5"/>
                <a:gd name="T6" fmla="*/ 0 w 6"/>
                <a:gd name="T7" fmla="*/ 5 h 5"/>
                <a:gd name="T8" fmla="*/ 5 w 6"/>
                <a:gd name="T9" fmla="*/ 0 h 5"/>
                <a:gd name="T10" fmla="*/ 0 60000 65536"/>
                <a:gd name="T11" fmla="*/ 0 60000 65536"/>
                <a:gd name="T12" fmla="*/ 0 60000 65536"/>
                <a:gd name="T13" fmla="*/ 0 60000 65536"/>
                <a:gd name="T14" fmla="*/ 0 60000 65536"/>
                <a:gd name="T15" fmla="*/ 0 w 6"/>
                <a:gd name="T16" fmla="*/ 0 h 5"/>
                <a:gd name="T17" fmla="*/ 6 w 6"/>
                <a:gd name="T18" fmla="*/ 5 h 5"/>
              </a:gdLst>
              <a:ahLst/>
              <a:cxnLst>
                <a:cxn ang="T10">
                  <a:pos x="T0" y="T1"/>
                </a:cxn>
                <a:cxn ang="T11">
                  <a:pos x="T2" y="T3"/>
                </a:cxn>
                <a:cxn ang="T12">
                  <a:pos x="T4" y="T5"/>
                </a:cxn>
                <a:cxn ang="T13">
                  <a:pos x="T6" y="T7"/>
                </a:cxn>
                <a:cxn ang="T14">
                  <a:pos x="T8" y="T9"/>
                </a:cxn>
              </a:cxnLst>
              <a:rect l="T15" t="T16" r="T17" b="T18"/>
              <a:pathLst>
                <a:path w="6" h="5">
                  <a:moveTo>
                    <a:pt x="5" y="0"/>
                  </a:moveTo>
                  <a:lnTo>
                    <a:pt x="6" y="2"/>
                  </a:lnTo>
                  <a:lnTo>
                    <a:pt x="6" y="3"/>
                  </a:lnTo>
                  <a:lnTo>
                    <a:pt x="0" y="5"/>
                  </a:lnTo>
                  <a:lnTo>
                    <a:pt x="5" y="0"/>
                  </a:lnTo>
                  <a:close/>
                </a:path>
              </a:pathLst>
            </a:custGeom>
            <a:solidFill>
              <a:srgbClr val="F8BDD6"/>
            </a:solidFill>
            <a:ln w="9525">
              <a:noFill/>
              <a:round/>
              <a:headEnd/>
              <a:tailEnd/>
            </a:ln>
          </p:spPr>
          <p:txBody>
            <a:bodyPr/>
            <a:lstStyle/>
            <a:p>
              <a:endParaRPr lang="ru-RU"/>
            </a:p>
          </p:txBody>
        </p:sp>
        <p:sp>
          <p:nvSpPr>
            <p:cNvPr id="160828" name="Freeform 2485"/>
            <p:cNvSpPr>
              <a:spLocks/>
            </p:cNvSpPr>
            <p:nvPr/>
          </p:nvSpPr>
          <p:spPr bwMode="auto">
            <a:xfrm>
              <a:off x="3095" y="3334"/>
              <a:ext cx="88" cy="85"/>
            </a:xfrm>
            <a:custGeom>
              <a:avLst/>
              <a:gdLst>
                <a:gd name="T0" fmla="*/ 86 w 88"/>
                <a:gd name="T1" fmla="*/ 34 h 85"/>
                <a:gd name="T2" fmla="*/ 88 w 88"/>
                <a:gd name="T3" fmla="*/ 37 h 85"/>
                <a:gd name="T4" fmla="*/ 88 w 88"/>
                <a:gd name="T5" fmla="*/ 41 h 85"/>
                <a:gd name="T6" fmla="*/ 88 w 88"/>
                <a:gd name="T7" fmla="*/ 51 h 85"/>
                <a:gd name="T8" fmla="*/ 86 w 88"/>
                <a:gd name="T9" fmla="*/ 54 h 85"/>
                <a:gd name="T10" fmla="*/ 85 w 88"/>
                <a:gd name="T11" fmla="*/ 59 h 85"/>
                <a:gd name="T12" fmla="*/ 81 w 88"/>
                <a:gd name="T13" fmla="*/ 65 h 85"/>
                <a:gd name="T14" fmla="*/ 75 w 88"/>
                <a:gd name="T15" fmla="*/ 71 h 85"/>
                <a:gd name="T16" fmla="*/ 69 w 88"/>
                <a:gd name="T17" fmla="*/ 77 h 85"/>
                <a:gd name="T18" fmla="*/ 66 w 88"/>
                <a:gd name="T19" fmla="*/ 78 h 85"/>
                <a:gd name="T20" fmla="*/ 61 w 88"/>
                <a:gd name="T21" fmla="*/ 80 h 85"/>
                <a:gd name="T22" fmla="*/ 53 w 88"/>
                <a:gd name="T23" fmla="*/ 83 h 85"/>
                <a:gd name="T24" fmla="*/ 49 w 88"/>
                <a:gd name="T25" fmla="*/ 85 h 85"/>
                <a:gd name="T26" fmla="*/ 44 w 88"/>
                <a:gd name="T27" fmla="*/ 85 h 85"/>
                <a:gd name="T28" fmla="*/ 36 w 88"/>
                <a:gd name="T29" fmla="*/ 83 h 85"/>
                <a:gd name="T30" fmla="*/ 29 w 88"/>
                <a:gd name="T31" fmla="*/ 82 h 85"/>
                <a:gd name="T32" fmla="*/ 20 w 88"/>
                <a:gd name="T33" fmla="*/ 78 h 85"/>
                <a:gd name="T34" fmla="*/ 14 w 88"/>
                <a:gd name="T35" fmla="*/ 72 h 85"/>
                <a:gd name="T36" fmla="*/ 8 w 88"/>
                <a:gd name="T37" fmla="*/ 67 h 85"/>
                <a:gd name="T38" fmla="*/ 3 w 88"/>
                <a:gd name="T39" fmla="*/ 59 h 85"/>
                <a:gd name="T40" fmla="*/ 1 w 88"/>
                <a:gd name="T41" fmla="*/ 51 h 85"/>
                <a:gd name="T42" fmla="*/ 0 w 88"/>
                <a:gd name="T43" fmla="*/ 47 h 85"/>
                <a:gd name="T44" fmla="*/ 0 w 88"/>
                <a:gd name="T45" fmla="*/ 43 h 85"/>
                <a:gd name="T46" fmla="*/ 1 w 88"/>
                <a:gd name="T47" fmla="*/ 34 h 85"/>
                <a:gd name="T48" fmla="*/ 1 w 88"/>
                <a:gd name="T49" fmla="*/ 31 h 85"/>
                <a:gd name="T50" fmla="*/ 3 w 88"/>
                <a:gd name="T51" fmla="*/ 26 h 85"/>
                <a:gd name="T52" fmla="*/ 8 w 88"/>
                <a:gd name="T53" fmla="*/ 20 h 85"/>
                <a:gd name="T54" fmla="*/ 12 w 88"/>
                <a:gd name="T55" fmla="*/ 12 h 85"/>
                <a:gd name="T56" fmla="*/ 19 w 88"/>
                <a:gd name="T57" fmla="*/ 8 h 85"/>
                <a:gd name="T58" fmla="*/ 22 w 88"/>
                <a:gd name="T59" fmla="*/ 6 h 85"/>
                <a:gd name="T60" fmla="*/ 27 w 88"/>
                <a:gd name="T61" fmla="*/ 3 h 85"/>
                <a:gd name="T62" fmla="*/ 34 w 88"/>
                <a:gd name="T63" fmla="*/ 1 h 85"/>
                <a:gd name="T64" fmla="*/ 40 w 88"/>
                <a:gd name="T65" fmla="*/ 0 h 85"/>
                <a:gd name="T66" fmla="*/ 44 w 88"/>
                <a:gd name="T67" fmla="*/ 0 h 85"/>
                <a:gd name="T68" fmla="*/ 51 w 88"/>
                <a:gd name="T69" fmla="*/ 1 h 85"/>
                <a:gd name="T70" fmla="*/ 61 w 88"/>
                <a:gd name="T71" fmla="*/ 3 h 85"/>
                <a:gd name="T72" fmla="*/ 68 w 88"/>
                <a:gd name="T73" fmla="*/ 6 h 85"/>
                <a:gd name="T74" fmla="*/ 73 w 88"/>
                <a:gd name="T75" fmla="*/ 12 h 85"/>
                <a:gd name="T76" fmla="*/ 79 w 88"/>
                <a:gd name="T77" fmla="*/ 19 h 85"/>
                <a:gd name="T78" fmla="*/ 84 w 88"/>
                <a:gd name="T79" fmla="*/ 25 h 85"/>
                <a:gd name="T80" fmla="*/ 86 w 88"/>
                <a:gd name="T81" fmla="*/ 34 h 8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8"/>
                <a:gd name="T124" fmla="*/ 0 h 85"/>
                <a:gd name="T125" fmla="*/ 88 w 88"/>
                <a:gd name="T126" fmla="*/ 85 h 8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8" h="85">
                  <a:moveTo>
                    <a:pt x="86" y="34"/>
                  </a:moveTo>
                  <a:lnTo>
                    <a:pt x="88" y="37"/>
                  </a:lnTo>
                  <a:lnTo>
                    <a:pt x="88" y="41"/>
                  </a:lnTo>
                  <a:lnTo>
                    <a:pt x="88" y="51"/>
                  </a:lnTo>
                  <a:lnTo>
                    <a:pt x="86" y="54"/>
                  </a:lnTo>
                  <a:lnTo>
                    <a:pt x="85" y="59"/>
                  </a:lnTo>
                  <a:lnTo>
                    <a:pt x="81" y="65"/>
                  </a:lnTo>
                  <a:lnTo>
                    <a:pt x="75" y="71"/>
                  </a:lnTo>
                  <a:lnTo>
                    <a:pt x="69" y="77"/>
                  </a:lnTo>
                  <a:lnTo>
                    <a:pt x="66" y="78"/>
                  </a:lnTo>
                  <a:lnTo>
                    <a:pt x="61" y="80"/>
                  </a:lnTo>
                  <a:lnTo>
                    <a:pt x="53" y="83"/>
                  </a:lnTo>
                  <a:lnTo>
                    <a:pt x="49" y="85"/>
                  </a:lnTo>
                  <a:lnTo>
                    <a:pt x="44" y="85"/>
                  </a:lnTo>
                  <a:lnTo>
                    <a:pt x="36" y="83"/>
                  </a:lnTo>
                  <a:lnTo>
                    <a:pt x="29" y="82"/>
                  </a:lnTo>
                  <a:lnTo>
                    <a:pt x="20" y="78"/>
                  </a:lnTo>
                  <a:lnTo>
                    <a:pt x="14" y="72"/>
                  </a:lnTo>
                  <a:lnTo>
                    <a:pt x="8" y="67"/>
                  </a:lnTo>
                  <a:lnTo>
                    <a:pt x="3" y="59"/>
                  </a:lnTo>
                  <a:lnTo>
                    <a:pt x="1" y="51"/>
                  </a:lnTo>
                  <a:lnTo>
                    <a:pt x="0" y="47"/>
                  </a:lnTo>
                  <a:lnTo>
                    <a:pt x="0" y="43"/>
                  </a:lnTo>
                  <a:lnTo>
                    <a:pt x="1" y="34"/>
                  </a:lnTo>
                  <a:lnTo>
                    <a:pt x="1" y="31"/>
                  </a:lnTo>
                  <a:lnTo>
                    <a:pt x="3" y="26"/>
                  </a:lnTo>
                  <a:lnTo>
                    <a:pt x="8" y="20"/>
                  </a:lnTo>
                  <a:lnTo>
                    <a:pt x="12" y="12"/>
                  </a:lnTo>
                  <a:lnTo>
                    <a:pt x="19" y="8"/>
                  </a:lnTo>
                  <a:lnTo>
                    <a:pt x="22" y="6"/>
                  </a:lnTo>
                  <a:lnTo>
                    <a:pt x="27" y="3"/>
                  </a:lnTo>
                  <a:lnTo>
                    <a:pt x="34" y="1"/>
                  </a:lnTo>
                  <a:lnTo>
                    <a:pt x="40" y="0"/>
                  </a:lnTo>
                  <a:lnTo>
                    <a:pt x="44" y="0"/>
                  </a:lnTo>
                  <a:lnTo>
                    <a:pt x="51" y="1"/>
                  </a:lnTo>
                  <a:lnTo>
                    <a:pt x="61" y="3"/>
                  </a:lnTo>
                  <a:lnTo>
                    <a:pt x="68" y="6"/>
                  </a:lnTo>
                  <a:lnTo>
                    <a:pt x="73" y="12"/>
                  </a:lnTo>
                  <a:lnTo>
                    <a:pt x="79" y="19"/>
                  </a:lnTo>
                  <a:lnTo>
                    <a:pt x="84" y="25"/>
                  </a:lnTo>
                  <a:lnTo>
                    <a:pt x="86" y="34"/>
                  </a:lnTo>
                  <a:close/>
                </a:path>
              </a:pathLst>
            </a:custGeom>
            <a:solidFill>
              <a:srgbClr val="FFFF00"/>
            </a:solidFill>
            <a:ln w="9525">
              <a:noFill/>
              <a:round/>
              <a:headEnd/>
              <a:tailEnd/>
            </a:ln>
          </p:spPr>
          <p:txBody>
            <a:bodyPr/>
            <a:lstStyle/>
            <a:p>
              <a:endParaRPr lang="ru-RU"/>
            </a:p>
          </p:txBody>
        </p:sp>
        <p:sp>
          <p:nvSpPr>
            <p:cNvPr id="160829" name="Freeform 2486"/>
            <p:cNvSpPr>
              <a:spLocks/>
            </p:cNvSpPr>
            <p:nvPr/>
          </p:nvSpPr>
          <p:spPr bwMode="auto">
            <a:xfrm>
              <a:off x="3141" y="3367"/>
              <a:ext cx="129" cy="543"/>
            </a:xfrm>
            <a:custGeom>
              <a:avLst/>
              <a:gdLst>
                <a:gd name="T0" fmla="*/ 118 w 129"/>
                <a:gd name="T1" fmla="*/ 543 h 543"/>
                <a:gd name="T2" fmla="*/ 129 w 129"/>
                <a:gd name="T3" fmla="*/ 538 h 543"/>
                <a:gd name="T4" fmla="*/ 11 w 129"/>
                <a:gd name="T5" fmla="*/ 0 h 543"/>
                <a:gd name="T6" fmla="*/ 0 w 129"/>
                <a:gd name="T7" fmla="*/ 5 h 543"/>
                <a:gd name="T8" fmla="*/ 118 w 129"/>
                <a:gd name="T9" fmla="*/ 543 h 543"/>
                <a:gd name="T10" fmla="*/ 0 60000 65536"/>
                <a:gd name="T11" fmla="*/ 0 60000 65536"/>
                <a:gd name="T12" fmla="*/ 0 60000 65536"/>
                <a:gd name="T13" fmla="*/ 0 60000 65536"/>
                <a:gd name="T14" fmla="*/ 0 60000 65536"/>
                <a:gd name="T15" fmla="*/ 0 w 129"/>
                <a:gd name="T16" fmla="*/ 0 h 543"/>
                <a:gd name="T17" fmla="*/ 129 w 129"/>
                <a:gd name="T18" fmla="*/ 543 h 543"/>
              </a:gdLst>
              <a:ahLst/>
              <a:cxnLst>
                <a:cxn ang="T10">
                  <a:pos x="T0" y="T1"/>
                </a:cxn>
                <a:cxn ang="T11">
                  <a:pos x="T2" y="T3"/>
                </a:cxn>
                <a:cxn ang="T12">
                  <a:pos x="T4" y="T5"/>
                </a:cxn>
                <a:cxn ang="T13">
                  <a:pos x="T6" y="T7"/>
                </a:cxn>
                <a:cxn ang="T14">
                  <a:pos x="T8" y="T9"/>
                </a:cxn>
              </a:cxnLst>
              <a:rect l="T15" t="T16" r="T17" b="T18"/>
              <a:pathLst>
                <a:path w="129" h="543">
                  <a:moveTo>
                    <a:pt x="118" y="543"/>
                  </a:moveTo>
                  <a:lnTo>
                    <a:pt x="129" y="538"/>
                  </a:lnTo>
                  <a:lnTo>
                    <a:pt x="11" y="0"/>
                  </a:lnTo>
                  <a:lnTo>
                    <a:pt x="0" y="5"/>
                  </a:lnTo>
                  <a:lnTo>
                    <a:pt x="118" y="543"/>
                  </a:lnTo>
                  <a:close/>
                </a:path>
              </a:pathLst>
            </a:custGeom>
            <a:solidFill>
              <a:srgbClr val="F8BDD6"/>
            </a:solidFill>
            <a:ln w="9525">
              <a:noFill/>
              <a:round/>
              <a:headEnd/>
              <a:tailEnd/>
            </a:ln>
          </p:spPr>
          <p:txBody>
            <a:bodyPr/>
            <a:lstStyle/>
            <a:p>
              <a:endParaRPr lang="ru-RU"/>
            </a:p>
          </p:txBody>
        </p:sp>
        <p:sp>
          <p:nvSpPr>
            <p:cNvPr id="160830" name="Freeform 2487"/>
            <p:cNvSpPr>
              <a:spLocks/>
            </p:cNvSpPr>
            <p:nvPr/>
          </p:nvSpPr>
          <p:spPr bwMode="auto">
            <a:xfrm>
              <a:off x="3208" y="3846"/>
              <a:ext cx="90" cy="87"/>
            </a:xfrm>
            <a:custGeom>
              <a:avLst/>
              <a:gdLst>
                <a:gd name="T0" fmla="*/ 88 w 90"/>
                <a:gd name="T1" fmla="*/ 34 h 87"/>
                <a:gd name="T2" fmla="*/ 90 w 90"/>
                <a:gd name="T3" fmla="*/ 39 h 87"/>
                <a:gd name="T4" fmla="*/ 90 w 90"/>
                <a:gd name="T5" fmla="*/ 44 h 87"/>
                <a:gd name="T6" fmla="*/ 88 w 90"/>
                <a:gd name="T7" fmla="*/ 52 h 87"/>
                <a:gd name="T8" fmla="*/ 88 w 90"/>
                <a:gd name="T9" fmla="*/ 56 h 87"/>
                <a:gd name="T10" fmla="*/ 87 w 90"/>
                <a:gd name="T11" fmla="*/ 60 h 87"/>
                <a:gd name="T12" fmla="*/ 82 w 90"/>
                <a:gd name="T13" fmla="*/ 67 h 87"/>
                <a:gd name="T14" fmla="*/ 78 w 90"/>
                <a:gd name="T15" fmla="*/ 74 h 87"/>
                <a:gd name="T16" fmla="*/ 71 w 90"/>
                <a:gd name="T17" fmla="*/ 79 h 87"/>
                <a:gd name="T18" fmla="*/ 68 w 90"/>
                <a:gd name="T19" fmla="*/ 82 h 87"/>
                <a:gd name="T20" fmla="*/ 63 w 90"/>
                <a:gd name="T21" fmla="*/ 84 h 87"/>
                <a:gd name="T22" fmla="*/ 55 w 90"/>
                <a:gd name="T23" fmla="*/ 87 h 87"/>
                <a:gd name="T24" fmla="*/ 50 w 90"/>
                <a:gd name="T25" fmla="*/ 87 h 87"/>
                <a:gd name="T26" fmla="*/ 45 w 90"/>
                <a:gd name="T27" fmla="*/ 87 h 87"/>
                <a:gd name="T28" fmla="*/ 38 w 90"/>
                <a:gd name="T29" fmla="*/ 87 h 87"/>
                <a:gd name="T30" fmla="*/ 28 w 90"/>
                <a:gd name="T31" fmla="*/ 84 h 87"/>
                <a:gd name="T32" fmla="*/ 21 w 90"/>
                <a:gd name="T33" fmla="*/ 80 h 87"/>
                <a:gd name="T34" fmla="*/ 13 w 90"/>
                <a:gd name="T35" fmla="*/ 76 h 87"/>
                <a:gd name="T36" fmla="*/ 8 w 90"/>
                <a:gd name="T37" fmla="*/ 69 h 87"/>
                <a:gd name="T38" fmla="*/ 4 w 90"/>
                <a:gd name="T39" fmla="*/ 61 h 87"/>
                <a:gd name="T40" fmla="*/ 2 w 90"/>
                <a:gd name="T41" fmla="*/ 54 h 87"/>
                <a:gd name="T42" fmla="*/ 0 w 90"/>
                <a:gd name="T43" fmla="*/ 48 h 87"/>
                <a:gd name="T44" fmla="*/ 0 w 90"/>
                <a:gd name="T45" fmla="*/ 44 h 87"/>
                <a:gd name="T46" fmla="*/ 0 w 90"/>
                <a:gd name="T47" fmla="*/ 36 h 87"/>
                <a:gd name="T48" fmla="*/ 2 w 90"/>
                <a:gd name="T49" fmla="*/ 31 h 87"/>
                <a:gd name="T50" fmla="*/ 4 w 90"/>
                <a:gd name="T51" fmla="*/ 28 h 87"/>
                <a:gd name="T52" fmla="*/ 7 w 90"/>
                <a:gd name="T53" fmla="*/ 20 h 87"/>
                <a:gd name="T54" fmla="*/ 13 w 90"/>
                <a:gd name="T55" fmla="*/ 14 h 87"/>
                <a:gd name="T56" fmla="*/ 19 w 90"/>
                <a:gd name="T57" fmla="*/ 8 h 87"/>
                <a:gd name="T58" fmla="*/ 23 w 90"/>
                <a:gd name="T59" fmla="*/ 6 h 87"/>
                <a:gd name="T60" fmla="*/ 28 w 90"/>
                <a:gd name="T61" fmla="*/ 4 h 87"/>
                <a:gd name="T62" fmla="*/ 36 w 90"/>
                <a:gd name="T63" fmla="*/ 0 h 87"/>
                <a:gd name="T64" fmla="*/ 40 w 90"/>
                <a:gd name="T65" fmla="*/ 0 h 87"/>
                <a:gd name="T66" fmla="*/ 45 w 90"/>
                <a:gd name="T67" fmla="*/ 0 h 87"/>
                <a:gd name="T68" fmla="*/ 53 w 90"/>
                <a:gd name="T69" fmla="*/ 0 h 87"/>
                <a:gd name="T70" fmla="*/ 61 w 90"/>
                <a:gd name="T71" fmla="*/ 4 h 87"/>
                <a:gd name="T72" fmla="*/ 69 w 90"/>
                <a:gd name="T73" fmla="*/ 6 h 87"/>
                <a:gd name="T74" fmla="*/ 76 w 90"/>
                <a:gd name="T75" fmla="*/ 12 h 87"/>
                <a:gd name="T76" fmla="*/ 82 w 90"/>
                <a:gd name="T77" fmla="*/ 18 h 87"/>
                <a:gd name="T78" fmla="*/ 85 w 90"/>
                <a:gd name="T79" fmla="*/ 26 h 87"/>
                <a:gd name="T80" fmla="*/ 88 w 90"/>
                <a:gd name="T81" fmla="*/ 34 h 8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0"/>
                <a:gd name="T124" fmla="*/ 0 h 87"/>
                <a:gd name="T125" fmla="*/ 90 w 90"/>
                <a:gd name="T126" fmla="*/ 87 h 8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0" h="87">
                  <a:moveTo>
                    <a:pt x="88" y="34"/>
                  </a:moveTo>
                  <a:lnTo>
                    <a:pt x="90" y="39"/>
                  </a:lnTo>
                  <a:lnTo>
                    <a:pt x="90" y="44"/>
                  </a:lnTo>
                  <a:lnTo>
                    <a:pt x="88" y="52"/>
                  </a:lnTo>
                  <a:lnTo>
                    <a:pt x="88" y="56"/>
                  </a:lnTo>
                  <a:lnTo>
                    <a:pt x="87" y="60"/>
                  </a:lnTo>
                  <a:lnTo>
                    <a:pt x="82" y="67"/>
                  </a:lnTo>
                  <a:lnTo>
                    <a:pt x="78" y="74"/>
                  </a:lnTo>
                  <a:lnTo>
                    <a:pt x="71" y="79"/>
                  </a:lnTo>
                  <a:lnTo>
                    <a:pt x="68" y="82"/>
                  </a:lnTo>
                  <a:lnTo>
                    <a:pt x="63" y="84"/>
                  </a:lnTo>
                  <a:lnTo>
                    <a:pt x="55" y="87"/>
                  </a:lnTo>
                  <a:lnTo>
                    <a:pt x="50" y="87"/>
                  </a:lnTo>
                  <a:lnTo>
                    <a:pt x="45" y="87"/>
                  </a:lnTo>
                  <a:lnTo>
                    <a:pt x="38" y="87"/>
                  </a:lnTo>
                  <a:lnTo>
                    <a:pt x="28" y="84"/>
                  </a:lnTo>
                  <a:lnTo>
                    <a:pt x="21" y="80"/>
                  </a:lnTo>
                  <a:lnTo>
                    <a:pt x="13" y="76"/>
                  </a:lnTo>
                  <a:lnTo>
                    <a:pt x="8" y="69"/>
                  </a:lnTo>
                  <a:lnTo>
                    <a:pt x="4" y="61"/>
                  </a:lnTo>
                  <a:lnTo>
                    <a:pt x="2" y="54"/>
                  </a:lnTo>
                  <a:lnTo>
                    <a:pt x="0" y="48"/>
                  </a:lnTo>
                  <a:lnTo>
                    <a:pt x="0" y="44"/>
                  </a:lnTo>
                  <a:lnTo>
                    <a:pt x="0" y="36"/>
                  </a:lnTo>
                  <a:lnTo>
                    <a:pt x="2" y="31"/>
                  </a:lnTo>
                  <a:lnTo>
                    <a:pt x="4" y="28"/>
                  </a:lnTo>
                  <a:lnTo>
                    <a:pt x="7" y="20"/>
                  </a:lnTo>
                  <a:lnTo>
                    <a:pt x="13" y="14"/>
                  </a:lnTo>
                  <a:lnTo>
                    <a:pt x="19" y="8"/>
                  </a:lnTo>
                  <a:lnTo>
                    <a:pt x="23" y="6"/>
                  </a:lnTo>
                  <a:lnTo>
                    <a:pt x="28" y="4"/>
                  </a:lnTo>
                  <a:lnTo>
                    <a:pt x="36" y="0"/>
                  </a:lnTo>
                  <a:lnTo>
                    <a:pt x="40" y="0"/>
                  </a:lnTo>
                  <a:lnTo>
                    <a:pt x="45" y="0"/>
                  </a:lnTo>
                  <a:lnTo>
                    <a:pt x="53" y="0"/>
                  </a:lnTo>
                  <a:lnTo>
                    <a:pt x="61" y="4"/>
                  </a:lnTo>
                  <a:lnTo>
                    <a:pt x="69" y="6"/>
                  </a:lnTo>
                  <a:lnTo>
                    <a:pt x="76" y="12"/>
                  </a:lnTo>
                  <a:lnTo>
                    <a:pt x="82" y="18"/>
                  </a:lnTo>
                  <a:lnTo>
                    <a:pt x="85" y="26"/>
                  </a:lnTo>
                  <a:lnTo>
                    <a:pt x="88" y="34"/>
                  </a:lnTo>
                  <a:close/>
                </a:path>
              </a:pathLst>
            </a:custGeom>
            <a:solidFill>
              <a:srgbClr val="F561AF"/>
            </a:solidFill>
            <a:ln w="9525">
              <a:noFill/>
              <a:round/>
              <a:headEnd/>
              <a:tailEnd/>
            </a:ln>
          </p:spPr>
          <p:txBody>
            <a:bodyPr/>
            <a:lstStyle/>
            <a:p>
              <a:endParaRPr lang="ru-RU"/>
            </a:p>
          </p:txBody>
        </p:sp>
        <p:sp>
          <p:nvSpPr>
            <p:cNvPr id="160831" name="Freeform 2488"/>
            <p:cNvSpPr>
              <a:spLocks/>
            </p:cNvSpPr>
            <p:nvPr/>
          </p:nvSpPr>
          <p:spPr bwMode="auto">
            <a:xfrm>
              <a:off x="3257" y="3878"/>
              <a:ext cx="41" cy="56"/>
            </a:xfrm>
            <a:custGeom>
              <a:avLst/>
              <a:gdLst>
                <a:gd name="T0" fmla="*/ 41 w 41"/>
                <a:gd name="T1" fmla="*/ 0 h 56"/>
                <a:gd name="T2" fmla="*/ 41 w 41"/>
                <a:gd name="T3" fmla="*/ 18 h 56"/>
                <a:gd name="T4" fmla="*/ 32 w 41"/>
                <a:gd name="T5" fmla="*/ 37 h 56"/>
                <a:gd name="T6" fmla="*/ 21 w 41"/>
                <a:gd name="T7" fmla="*/ 48 h 56"/>
                <a:gd name="T8" fmla="*/ 11 w 41"/>
                <a:gd name="T9" fmla="*/ 55 h 56"/>
                <a:gd name="T10" fmla="*/ 2 w 41"/>
                <a:gd name="T11" fmla="*/ 56 h 56"/>
                <a:gd name="T12" fmla="*/ 0 w 41"/>
                <a:gd name="T13" fmla="*/ 50 h 56"/>
                <a:gd name="T14" fmla="*/ 9 w 41"/>
                <a:gd name="T15" fmla="*/ 48 h 56"/>
                <a:gd name="T16" fmla="*/ 16 w 41"/>
                <a:gd name="T17" fmla="*/ 44 h 56"/>
                <a:gd name="T18" fmla="*/ 27 w 41"/>
                <a:gd name="T19" fmla="*/ 32 h 56"/>
                <a:gd name="T20" fmla="*/ 34 w 41"/>
                <a:gd name="T21" fmla="*/ 17 h 56"/>
                <a:gd name="T22" fmla="*/ 34 w 41"/>
                <a:gd name="T23" fmla="*/ 0 h 56"/>
                <a:gd name="T24" fmla="*/ 41 w 41"/>
                <a:gd name="T25" fmla="*/ 0 h 5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1"/>
                <a:gd name="T40" fmla="*/ 0 h 56"/>
                <a:gd name="T41" fmla="*/ 41 w 41"/>
                <a:gd name="T42" fmla="*/ 56 h 5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1" h="56">
                  <a:moveTo>
                    <a:pt x="41" y="0"/>
                  </a:moveTo>
                  <a:lnTo>
                    <a:pt x="41" y="18"/>
                  </a:lnTo>
                  <a:lnTo>
                    <a:pt x="32" y="37"/>
                  </a:lnTo>
                  <a:lnTo>
                    <a:pt x="21" y="48"/>
                  </a:lnTo>
                  <a:lnTo>
                    <a:pt x="11" y="55"/>
                  </a:lnTo>
                  <a:lnTo>
                    <a:pt x="2" y="56"/>
                  </a:lnTo>
                  <a:lnTo>
                    <a:pt x="0" y="50"/>
                  </a:lnTo>
                  <a:lnTo>
                    <a:pt x="9" y="48"/>
                  </a:lnTo>
                  <a:lnTo>
                    <a:pt x="16" y="44"/>
                  </a:lnTo>
                  <a:lnTo>
                    <a:pt x="27" y="32"/>
                  </a:lnTo>
                  <a:lnTo>
                    <a:pt x="34" y="17"/>
                  </a:lnTo>
                  <a:lnTo>
                    <a:pt x="34" y="0"/>
                  </a:lnTo>
                  <a:lnTo>
                    <a:pt x="41" y="0"/>
                  </a:lnTo>
                  <a:close/>
                </a:path>
              </a:pathLst>
            </a:custGeom>
            <a:solidFill>
              <a:srgbClr val="F8BDD6"/>
            </a:solidFill>
            <a:ln w="9525">
              <a:noFill/>
              <a:round/>
              <a:headEnd/>
              <a:tailEnd/>
            </a:ln>
          </p:spPr>
          <p:txBody>
            <a:bodyPr/>
            <a:lstStyle/>
            <a:p>
              <a:endParaRPr lang="ru-RU"/>
            </a:p>
          </p:txBody>
        </p:sp>
        <p:sp>
          <p:nvSpPr>
            <p:cNvPr id="160832" name="Freeform 2489"/>
            <p:cNvSpPr>
              <a:spLocks/>
            </p:cNvSpPr>
            <p:nvPr/>
          </p:nvSpPr>
          <p:spPr bwMode="auto">
            <a:xfrm>
              <a:off x="3205" y="3897"/>
              <a:ext cx="55" cy="39"/>
            </a:xfrm>
            <a:custGeom>
              <a:avLst/>
              <a:gdLst>
                <a:gd name="T0" fmla="*/ 55 w 55"/>
                <a:gd name="T1" fmla="*/ 37 h 39"/>
                <a:gd name="T2" fmla="*/ 38 w 55"/>
                <a:gd name="T3" fmla="*/ 39 h 39"/>
                <a:gd name="T4" fmla="*/ 19 w 55"/>
                <a:gd name="T5" fmla="*/ 31 h 39"/>
                <a:gd name="T6" fmla="*/ 7 w 55"/>
                <a:gd name="T7" fmla="*/ 19 h 39"/>
                <a:gd name="T8" fmla="*/ 2 w 55"/>
                <a:gd name="T9" fmla="*/ 13 h 39"/>
                <a:gd name="T10" fmla="*/ 0 w 55"/>
                <a:gd name="T11" fmla="*/ 4 h 39"/>
                <a:gd name="T12" fmla="*/ 5 w 55"/>
                <a:gd name="T13" fmla="*/ 0 h 39"/>
                <a:gd name="T14" fmla="*/ 7 w 55"/>
                <a:gd name="T15" fmla="*/ 8 h 39"/>
                <a:gd name="T16" fmla="*/ 11 w 55"/>
                <a:gd name="T17" fmla="*/ 14 h 39"/>
                <a:gd name="T18" fmla="*/ 24 w 55"/>
                <a:gd name="T19" fmla="*/ 26 h 39"/>
                <a:gd name="T20" fmla="*/ 38 w 55"/>
                <a:gd name="T21" fmla="*/ 33 h 39"/>
                <a:gd name="T22" fmla="*/ 55 w 55"/>
                <a:gd name="T23" fmla="*/ 31 h 39"/>
                <a:gd name="T24" fmla="*/ 55 w 55"/>
                <a:gd name="T25" fmla="*/ 37 h 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5"/>
                <a:gd name="T40" fmla="*/ 0 h 39"/>
                <a:gd name="T41" fmla="*/ 55 w 55"/>
                <a:gd name="T42" fmla="*/ 39 h 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5" h="39">
                  <a:moveTo>
                    <a:pt x="55" y="37"/>
                  </a:moveTo>
                  <a:lnTo>
                    <a:pt x="38" y="39"/>
                  </a:lnTo>
                  <a:lnTo>
                    <a:pt x="19" y="31"/>
                  </a:lnTo>
                  <a:lnTo>
                    <a:pt x="7" y="19"/>
                  </a:lnTo>
                  <a:lnTo>
                    <a:pt x="2" y="13"/>
                  </a:lnTo>
                  <a:lnTo>
                    <a:pt x="0" y="4"/>
                  </a:lnTo>
                  <a:lnTo>
                    <a:pt x="5" y="0"/>
                  </a:lnTo>
                  <a:lnTo>
                    <a:pt x="7" y="8"/>
                  </a:lnTo>
                  <a:lnTo>
                    <a:pt x="11" y="14"/>
                  </a:lnTo>
                  <a:lnTo>
                    <a:pt x="24" y="26"/>
                  </a:lnTo>
                  <a:lnTo>
                    <a:pt x="38" y="33"/>
                  </a:lnTo>
                  <a:lnTo>
                    <a:pt x="55" y="31"/>
                  </a:lnTo>
                  <a:lnTo>
                    <a:pt x="55" y="37"/>
                  </a:lnTo>
                  <a:close/>
                </a:path>
              </a:pathLst>
            </a:custGeom>
            <a:solidFill>
              <a:srgbClr val="F8BDD6"/>
            </a:solidFill>
            <a:ln w="9525">
              <a:noFill/>
              <a:round/>
              <a:headEnd/>
              <a:tailEnd/>
            </a:ln>
          </p:spPr>
          <p:txBody>
            <a:bodyPr/>
            <a:lstStyle/>
            <a:p>
              <a:endParaRPr lang="ru-RU"/>
            </a:p>
          </p:txBody>
        </p:sp>
        <p:sp>
          <p:nvSpPr>
            <p:cNvPr id="160833" name="Freeform 2490"/>
            <p:cNvSpPr>
              <a:spLocks/>
            </p:cNvSpPr>
            <p:nvPr/>
          </p:nvSpPr>
          <p:spPr bwMode="auto">
            <a:xfrm>
              <a:off x="3259" y="3927"/>
              <a:ext cx="3" cy="7"/>
            </a:xfrm>
            <a:custGeom>
              <a:avLst/>
              <a:gdLst>
                <a:gd name="T0" fmla="*/ 3 w 3"/>
                <a:gd name="T1" fmla="*/ 7 h 7"/>
                <a:gd name="T2" fmla="*/ 3 w 3"/>
                <a:gd name="T3" fmla="*/ 0 h 7"/>
                <a:gd name="T4" fmla="*/ 0 w 3"/>
                <a:gd name="T5" fmla="*/ 0 h 7"/>
                <a:gd name="T6" fmla="*/ 3 w 3"/>
                <a:gd name="T7" fmla="*/ 7 h 7"/>
                <a:gd name="T8" fmla="*/ 0 60000 65536"/>
                <a:gd name="T9" fmla="*/ 0 60000 65536"/>
                <a:gd name="T10" fmla="*/ 0 60000 65536"/>
                <a:gd name="T11" fmla="*/ 0 60000 65536"/>
                <a:gd name="T12" fmla="*/ 0 w 3"/>
                <a:gd name="T13" fmla="*/ 0 h 7"/>
                <a:gd name="T14" fmla="*/ 3 w 3"/>
                <a:gd name="T15" fmla="*/ 7 h 7"/>
              </a:gdLst>
              <a:ahLst/>
              <a:cxnLst>
                <a:cxn ang="T8">
                  <a:pos x="T0" y="T1"/>
                </a:cxn>
                <a:cxn ang="T9">
                  <a:pos x="T2" y="T3"/>
                </a:cxn>
                <a:cxn ang="T10">
                  <a:pos x="T4" y="T5"/>
                </a:cxn>
                <a:cxn ang="T11">
                  <a:pos x="T6" y="T7"/>
                </a:cxn>
              </a:cxnLst>
              <a:rect l="T12" t="T13" r="T14" b="T15"/>
              <a:pathLst>
                <a:path w="3" h="7">
                  <a:moveTo>
                    <a:pt x="3" y="7"/>
                  </a:moveTo>
                  <a:lnTo>
                    <a:pt x="3" y="0"/>
                  </a:lnTo>
                  <a:lnTo>
                    <a:pt x="0" y="0"/>
                  </a:lnTo>
                  <a:lnTo>
                    <a:pt x="3" y="7"/>
                  </a:lnTo>
                  <a:close/>
                </a:path>
              </a:pathLst>
            </a:custGeom>
            <a:solidFill>
              <a:srgbClr val="F8BDD6"/>
            </a:solidFill>
            <a:ln w="9525">
              <a:noFill/>
              <a:round/>
              <a:headEnd/>
              <a:tailEnd/>
            </a:ln>
          </p:spPr>
          <p:txBody>
            <a:bodyPr/>
            <a:lstStyle/>
            <a:p>
              <a:endParaRPr lang="ru-RU"/>
            </a:p>
          </p:txBody>
        </p:sp>
        <p:sp>
          <p:nvSpPr>
            <p:cNvPr id="160834" name="Freeform 2491"/>
            <p:cNvSpPr>
              <a:spLocks/>
            </p:cNvSpPr>
            <p:nvPr/>
          </p:nvSpPr>
          <p:spPr bwMode="auto">
            <a:xfrm>
              <a:off x="3205" y="3843"/>
              <a:ext cx="38" cy="54"/>
            </a:xfrm>
            <a:custGeom>
              <a:avLst/>
              <a:gdLst>
                <a:gd name="T0" fmla="*/ 0 w 38"/>
                <a:gd name="T1" fmla="*/ 54 h 54"/>
                <a:gd name="T2" fmla="*/ 0 w 38"/>
                <a:gd name="T3" fmla="*/ 39 h 54"/>
                <a:gd name="T4" fmla="*/ 7 w 38"/>
                <a:gd name="T5" fmla="*/ 19 h 54"/>
                <a:gd name="T6" fmla="*/ 18 w 38"/>
                <a:gd name="T7" fmla="*/ 7 h 54"/>
                <a:gd name="T8" fmla="*/ 27 w 38"/>
                <a:gd name="T9" fmla="*/ 3 h 54"/>
                <a:gd name="T10" fmla="*/ 34 w 38"/>
                <a:gd name="T11" fmla="*/ 0 h 54"/>
                <a:gd name="T12" fmla="*/ 38 w 38"/>
                <a:gd name="T13" fmla="*/ 5 h 54"/>
                <a:gd name="T14" fmla="*/ 29 w 38"/>
                <a:gd name="T15" fmla="*/ 9 h 54"/>
                <a:gd name="T16" fmla="*/ 22 w 38"/>
                <a:gd name="T17" fmla="*/ 11 h 54"/>
                <a:gd name="T18" fmla="*/ 11 w 38"/>
                <a:gd name="T19" fmla="*/ 24 h 54"/>
                <a:gd name="T20" fmla="*/ 5 w 38"/>
                <a:gd name="T21" fmla="*/ 39 h 54"/>
                <a:gd name="T22" fmla="*/ 7 w 38"/>
                <a:gd name="T23" fmla="*/ 54 h 54"/>
                <a:gd name="T24" fmla="*/ 0 w 38"/>
                <a:gd name="T25" fmla="*/ 54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8"/>
                <a:gd name="T40" fmla="*/ 0 h 54"/>
                <a:gd name="T41" fmla="*/ 38 w 38"/>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8" h="54">
                  <a:moveTo>
                    <a:pt x="0" y="54"/>
                  </a:moveTo>
                  <a:lnTo>
                    <a:pt x="0" y="39"/>
                  </a:lnTo>
                  <a:lnTo>
                    <a:pt x="7" y="19"/>
                  </a:lnTo>
                  <a:lnTo>
                    <a:pt x="18" y="7"/>
                  </a:lnTo>
                  <a:lnTo>
                    <a:pt x="27" y="3"/>
                  </a:lnTo>
                  <a:lnTo>
                    <a:pt x="34" y="0"/>
                  </a:lnTo>
                  <a:lnTo>
                    <a:pt x="38" y="5"/>
                  </a:lnTo>
                  <a:lnTo>
                    <a:pt x="29" y="9"/>
                  </a:lnTo>
                  <a:lnTo>
                    <a:pt x="22" y="11"/>
                  </a:lnTo>
                  <a:lnTo>
                    <a:pt x="11" y="24"/>
                  </a:lnTo>
                  <a:lnTo>
                    <a:pt x="5" y="39"/>
                  </a:lnTo>
                  <a:lnTo>
                    <a:pt x="7" y="54"/>
                  </a:lnTo>
                  <a:lnTo>
                    <a:pt x="0" y="54"/>
                  </a:lnTo>
                  <a:close/>
                </a:path>
              </a:pathLst>
            </a:custGeom>
            <a:solidFill>
              <a:srgbClr val="F8BDD6"/>
            </a:solidFill>
            <a:ln w="9525">
              <a:noFill/>
              <a:round/>
              <a:headEnd/>
              <a:tailEnd/>
            </a:ln>
          </p:spPr>
          <p:txBody>
            <a:bodyPr/>
            <a:lstStyle/>
            <a:p>
              <a:endParaRPr lang="ru-RU"/>
            </a:p>
          </p:txBody>
        </p:sp>
        <p:sp>
          <p:nvSpPr>
            <p:cNvPr id="160835" name="Freeform 2492"/>
            <p:cNvSpPr>
              <a:spLocks/>
            </p:cNvSpPr>
            <p:nvPr/>
          </p:nvSpPr>
          <p:spPr bwMode="auto">
            <a:xfrm>
              <a:off x="3207" y="3897"/>
              <a:ext cx="6" cy="2"/>
            </a:xfrm>
            <a:custGeom>
              <a:avLst/>
              <a:gdLst>
                <a:gd name="T0" fmla="*/ 0 w 6"/>
                <a:gd name="T1" fmla="*/ 2 h 2"/>
                <a:gd name="T2" fmla="*/ 0 w 6"/>
                <a:gd name="T3" fmla="*/ 1 h 2"/>
                <a:gd name="T4" fmla="*/ 6 w 6"/>
                <a:gd name="T5" fmla="*/ 1 h 2"/>
                <a:gd name="T6" fmla="*/ 4 w 6"/>
                <a:gd name="T7" fmla="*/ 0 h 2"/>
                <a:gd name="T8" fmla="*/ 0 w 6"/>
                <a:gd name="T9" fmla="*/ 2 h 2"/>
                <a:gd name="T10" fmla="*/ 0 60000 65536"/>
                <a:gd name="T11" fmla="*/ 0 60000 65536"/>
                <a:gd name="T12" fmla="*/ 0 60000 65536"/>
                <a:gd name="T13" fmla="*/ 0 60000 65536"/>
                <a:gd name="T14" fmla="*/ 0 60000 65536"/>
                <a:gd name="T15" fmla="*/ 0 w 6"/>
                <a:gd name="T16" fmla="*/ 0 h 2"/>
                <a:gd name="T17" fmla="*/ 6 w 6"/>
                <a:gd name="T18" fmla="*/ 2 h 2"/>
              </a:gdLst>
              <a:ahLst/>
              <a:cxnLst>
                <a:cxn ang="T10">
                  <a:pos x="T0" y="T1"/>
                </a:cxn>
                <a:cxn ang="T11">
                  <a:pos x="T2" y="T3"/>
                </a:cxn>
                <a:cxn ang="T12">
                  <a:pos x="T4" y="T5"/>
                </a:cxn>
                <a:cxn ang="T13">
                  <a:pos x="T6" y="T7"/>
                </a:cxn>
                <a:cxn ang="T14">
                  <a:pos x="T8" y="T9"/>
                </a:cxn>
              </a:cxnLst>
              <a:rect l="T15" t="T16" r="T17" b="T18"/>
              <a:pathLst>
                <a:path w="6" h="2">
                  <a:moveTo>
                    <a:pt x="0" y="2"/>
                  </a:moveTo>
                  <a:lnTo>
                    <a:pt x="0" y="1"/>
                  </a:lnTo>
                  <a:lnTo>
                    <a:pt x="6" y="1"/>
                  </a:lnTo>
                  <a:lnTo>
                    <a:pt x="4" y="0"/>
                  </a:lnTo>
                  <a:lnTo>
                    <a:pt x="0" y="2"/>
                  </a:lnTo>
                  <a:close/>
                </a:path>
              </a:pathLst>
            </a:custGeom>
            <a:solidFill>
              <a:srgbClr val="F8BDD6"/>
            </a:solidFill>
            <a:ln w="9525">
              <a:noFill/>
              <a:round/>
              <a:headEnd/>
              <a:tailEnd/>
            </a:ln>
          </p:spPr>
          <p:txBody>
            <a:bodyPr/>
            <a:lstStyle/>
            <a:p>
              <a:endParaRPr lang="ru-RU"/>
            </a:p>
          </p:txBody>
        </p:sp>
        <p:sp>
          <p:nvSpPr>
            <p:cNvPr id="160836" name="Freeform 2493"/>
            <p:cNvSpPr>
              <a:spLocks/>
            </p:cNvSpPr>
            <p:nvPr/>
          </p:nvSpPr>
          <p:spPr bwMode="auto">
            <a:xfrm>
              <a:off x="3243" y="3843"/>
              <a:ext cx="56" cy="37"/>
            </a:xfrm>
            <a:custGeom>
              <a:avLst/>
              <a:gdLst>
                <a:gd name="T0" fmla="*/ 0 w 56"/>
                <a:gd name="T1" fmla="*/ 0 h 37"/>
                <a:gd name="T2" fmla="*/ 19 w 56"/>
                <a:gd name="T3" fmla="*/ 0 h 37"/>
                <a:gd name="T4" fmla="*/ 35 w 56"/>
                <a:gd name="T5" fmla="*/ 7 h 37"/>
                <a:gd name="T6" fmla="*/ 48 w 56"/>
                <a:gd name="T7" fmla="*/ 17 h 37"/>
                <a:gd name="T8" fmla="*/ 55 w 56"/>
                <a:gd name="T9" fmla="*/ 27 h 37"/>
                <a:gd name="T10" fmla="*/ 56 w 56"/>
                <a:gd name="T11" fmla="*/ 35 h 37"/>
                <a:gd name="T12" fmla="*/ 50 w 56"/>
                <a:gd name="T13" fmla="*/ 37 h 37"/>
                <a:gd name="T14" fmla="*/ 48 w 56"/>
                <a:gd name="T15" fmla="*/ 29 h 37"/>
                <a:gd name="T16" fmla="*/ 43 w 56"/>
                <a:gd name="T17" fmla="*/ 21 h 37"/>
                <a:gd name="T18" fmla="*/ 31 w 56"/>
                <a:gd name="T19" fmla="*/ 11 h 37"/>
                <a:gd name="T20" fmla="*/ 16 w 56"/>
                <a:gd name="T21" fmla="*/ 5 h 37"/>
                <a:gd name="T22" fmla="*/ 0 w 56"/>
                <a:gd name="T23" fmla="*/ 7 h 37"/>
                <a:gd name="T24" fmla="*/ 0 w 56"/>
                <a:gd name="T25" fmla="*/ 0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6"/>
                <a:gd name="T40" fmla="*/ 0 h 37"/>
                <a:gd name="T41" fmla="*/ 56 w 56"/>
                <a:gd name="T42" fmla="*/ 37 h 3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6" h="37">
                  <a:moveTo>
                    <a:pt x="0" y="0"/>
                  </a:moveTo>
                  <a:lnTo>
                    <a:pt x="19" y="0"/>
                  </a:lnTo>
                  <a:lnTo>
                    <a:pt x="35" y="7"/>
                  </a:lnTo>
                  <a:lnTo>
                    <a:pt x="48" y="17"/>
                  </a:lnTo>
                  <a:lnTo>
                    <a:pt x="55" y="27"/>
                  </a:lnTo>
                  <a:lnTo>
                    <a:pt x="56" y="35"/>
                  </a:lnTo>
                  <a:lnTo>
                    <a:pt x="50" y="37"/>
                  </a:lnTo>
                  <a:lnTo>
                    <a:pt x="48" y="29"/>
                  </a:lnTo>
                  <a:lnTo>
                    <a:pt x="43" y="21"/>
                  </a:lnTo>
                  <a:lnTo>
                    <a:pt x="31" y="11"/>
                  </a:lnTo>
                  <a:lnTo>
                    <a:pt x="16" y="5"/>
                  </a:lnTo>
                  <a:lnTo>
                    <a:pt x="0" y="7"/>
                  </a:lnTo>
                  <a:lnTo>
                    <a:pt x="0" y="0"/>
                  </a:lnTo>
                  <a:close/>
                </a:path>
              </a:pathLst>
            </a:custGeom>
            <a:solidFill>
              <a:srgbClr val="F8BDD6"/>
            </a:solidFill>
            <a:ln w="9525">
              <a:noFill/>
              <a:round/>
              <a:headEnd/>
              <a:tailEnd/>
            </a:ln>
          </p:spPr>
          <p:txBody>
            <a:bodyPr/>
            <a:lstStyle/>
            <a:p>
              <a:endParaRPr lang="ru-RU"/>
            </a:p>
          </p:txBody>
        </p:sp>
        <p:sp>
          <p:nvSpPr>
            <p:cNvPr id="160837" name="Freeform 2494"/>
            <p:cNvSpPr>
              <a:spLocks/>
            </p:cNvSpPr>
            <p:nvPr/>
          </p:nvSpPr>
          <p:spPr bwMode="auto">
            <a:xfrm>
              <a:off x="3241" y="3843"/>
              <a:ext cx="3" cy="7"/>
            </a:xfrm>
            <a:custGeom>
              <a:avLst/>
              <a:gdLst>
                <a:gd name="T0" fmla="*/ 0 w 3"/>
                <a:gd name="T1" fmla="*/ 0 h 7"/>
                <a:gd name="T2" fmla="*/ 2 w 3"/>
                <a:gd name="T3" fmla="*/ 0 h 7"/>
                <a:gd name="T4" fmla="*/ 2 w 3"/>
                <a:gd name="T5" fmla="*/ 7 h 7"/>
                <a:gd name="T6" fmla="*/ 3 w 3"/>
                <a:gd name="T7" fmla="*/ 5 h 7"/>
                <a:gd name="T8" fmla="*/ 0 w 3"/>
                <a:gd name="T9" fmla="*/ 0 h 7"/>
                <a:gd name="T10" fmla="*/ 0 60000 65536"/>
                <a:gd name="T11" fmla="*/ 0 60000 65536"/>
                <a:gd name="T12" fmla="*/ 0 60000 65536"/>
                <a:gd name="T13" fmla="*/ 0 60000 65536"/>
                <a:gd name="T14" fmla="*/ 0 60000 65536"/>
                <a:gd name="T15" fmla="*/ 0 w 3"/>
                <a:gd name="T16" fmla="*/ 0 h 7"/>
                <a:gd name="T17" fmla="*/ 3 w 3"/>
                <a:gd name="T18" fmla="*/ 7 h 7"/>
              </a:gdLst>
              <a:ahLst/>
              <a:cxnLst>
                <a:cxn ang="T10">
                  <a:pos x="T0" y="T1"/>
                </a:cxn>
                <a:cxn ang="T11">
                  <a:pos x="T2" y="T3"/>
                </a:cxn>
                <a:cxn ang="T12">
                  <a:pos x="T4" y="T5"/>
                </a:cxn>
                <a:cxn ang="T13">
                  <a:pos x="T6" y="T7"/>
                </a:cxn>
                <a:cxn ang="T14">
                  <a:pos x="T8" y="T9"/>
                </a:cxn>
              </a:cxnLst>
              <a:rect l="T15" t="T16" r="T17" b="T18"/>
              <a:pathLst>
                <a:path w="3" h="7">
                  <a:moveTo>
                    <a:pt x="0" y="0"/>
                  </a:moveTo>
                  <a:lnTo>
                    <a:pt x="2" y="0"/>
                  </a:lnTo>
                  <a:lnTo>
                    <a:pt x="2" y="7"/>
                  </a:lnTo>
                  <a:lnTo>
                    <a:pt x="3" y="5"/>
                  </a:lnTo>
                  <a:lnTo>
                    <a:pt x="0" y="0"/>
                  </a:lnTo>
                  <a:close/>
                </a:path>
              </a:pathLst>
            </a:custGeom>
            <a:solidFill>
              <a:srgbClr val="F8BDD6"/>
            </a:solidFill>
            <a:ln w="9525">
              <a:noFill/>
              <a:round/>
              <a:headEnd/>
              <a:tailEnd/>
            </a:ln>
          </p:spPr>
          <p:txBody>
            <a:bodyPr/>
            <a:lstStyle/>
            <a:p>
              <a:endParaRPr lang="ru-RU"/>
            </a:p>
          </p:txBody>
        </p:sp>
        <p:sp>
          <p:nvSpPr>
            <p:cNvPr id="160838" name="Freeform 2495"/>
            <p:cNvSpPr>
              <a:spLocks/>
            </p:cNvSpPr>
            <p:nvPr/>
          </p:nvSpPr>
          <p:spPr bwMode="auto">
            <a:xfrm>
              <a:off x="3290" y="3878"/>
              <a:ext cx="8" cy="2"/>
            </a:xfrm>
            <a:custGeom>
              <a:avLst/>
              <a:gdLst>
                <a:gd name="T0" fmla="*/ 8 w 8"/>
                <a:gd name="T1" fmla="*/ 0 h 2"/>
                <a:gd name="T2" fmla="*/ 0 w 8"/>
                <a:gd name="T3" fmla="*/ 1 h 2"/>
                <a:gd name="T4" fmla="*/ 0 w 8"/>
                <a:gd name="T5" fmla="*/ 2 h 2"/>
                <a:gd name="T6" fmla="*/ 8 w 8"/>
                <a:gd name="T7" fmla="*/ 0 h 2"/>
                <a:gd name="T8" fmla="*/ 0 60000 65536"/>
                <a:gd name="T9" fmla="*/ 0 60000 65536"/>
                <a:gd name="T10" fmla="*/ 0 60000 65536"/>
                <a:gd name="T11" fmla="*/ 0 60000 65536"/>
                <a:gd name="T12" fmla="*/ 0 w 8"/>
                <a:gd name="T13" fmla="*/ 0 h 2"/>
                <a:gd name="T14" fmla="*/ 8 w 8"/>
                <a:gd name="T15" fmla="*/ 2 h 2"/>
              </a:gdLst>
              <a:ahLst/>
              <a:cxnLst>
                <a:cxn ang="T8">
                  <a:pos x="T0" y="T1"/>
                </a:cxn>
                <a:cxn ang="T9">
                  <a:pos x="T2" y="T3"/>
                </a:cxn>
                <a:cxn ang="T10">
                  <a:pos x="T4" y="T5"/>
                </a:cxn>
                <a:cxn ang="T11">
                  <a:pos x="T6" y="T7"/>
                </a:cxn>
              </a:cxnLst>
              <a:rect l="T12" t="T13" r="T14" b="T15"/>
              <a:pathLst>
                <a:path w="8" h="2">
                  <a:moveTo>
                    <a:pt x="8" y="0"/>
                  </a:moveTo>
                  <a:lnTo>
                    <a:pt x="0" y="1"/>
                  </a:lnTo>
                  <a:lnTo>
                    <a:pt x="0" y="2"/>
                  </a:lnTo>
                  <a:lnTo>
                    <a:pt x="8" y="0"/>
                  </a:lnTo>
                  <a:close/>
                </a:path>
              </a:pathLst>
            </a:custGeom>
            <a:solidFill>
              <a:srgbClr val="F8BDD6"/>
            </a:solidFill>
            <a:ln w="9525">
              <a:noFill/>
              <a:round/>
              <a:headEnd/>
              <a:tailEnd/>
            </a:ln>
          </p:spPr>
          <p:txBody>
            <a:bodyPr/>
            <a:lstStyle/>
            <a:p>
              <a:endParaRPr lang="ru-RU"/>
            </a:p>
          </p:txBody>
        </p:sp>
        <p:sp>
          <p:nvSpPr>
            <p:cNvPr id="160839" name="Freeform 2496"/>
            <p:cNvSpPr>
              <a:spLocks/>
            </p:cNvSpPr>
            <p:nvPr/>
          </p:nvSpPr>
          <p:spPr bwMode="auto">
            <a:xfrm>
              <a:off x="3287" y="3830"/>
              <a:ext cx="90" cy="87"/>
            </a:xfrm>
            <a:custGeom>
              <a:avLst/>
              <a:gdLst>
                <a:gd name="T0" fmla="*/ 89 w 90"/>
                <a:gd name="T1" fmla="*/ 34 h 87"/>
                <a:gd name="T2" fmla="*/ 90 w 90"/>
                <a:gd name="T3" fmla="*/ 40 h 87"/>
                <a:gd name="T4" fmla="*/ 90 w 90"/>
                <a:gd name="T5" fmla="*/ 42 h 87"/>
                <a:gd name="T6" fmla="*/ 89 w 90"/>
                <a:gd name="T7" fmla="*/ 52 h 87"/>
                <a:gd name="T8" fmla="*/ 89 w 90"/>
                <a:gd name="T9" fmla="*/ 55 h 87"/>
                <a:gd name="T10" fmla="*/ 87 w 90"/>
                <a:gd name="T11" fmla="*/ 60 h 87"/>
                <a:gd name="T12" fmla="*/ 82 w 90"/>
                <a:gd name="T13" fmla="*/ 66 h 87"/>
                <a:gd name="T14" fmla="*/ 78 w 90"/>
                <a:gd name="T15" fmla="*/ 73 h 87"/>
                <a:gd name="T16" fmla="*/ 71 w 90"/>
                <a:gd name="T17" fmla="*/ 79 h 87"/>
                <a:gd name="T18" fmla="*/ 66 w 90"/>
                <a:gd name="T19" fmla="*/ 81 h 87"/>
                <a:gd name="T20" fmla="*/ 63 w 90"/>
                <a:gd name="T21" fmla="*/ 84 h 87"/>
                <a:gd name="T22" fmla="*/ 55 w 90"/>
                <a:gd name="T23" fmla="*/ 86 h 87"/>
                <a:gd name="T24" fmla="*/ 50 w 90"/>
                <a:gd name="T25" fmla="*/ 87 h 87"/>
                <a:gd name="T26" fmla="*/ 46 w 90"/>
                <a:gd name="T27" fmla="*/ 87 h 87"/>
                <a:gd name="T28" fmla="*/ 38 w 90"/>
                <a:gd name="T29" fmla="*/ 86 h 87"/>
                <a:gd name="T30" fmla="*/ 28 w 90"/>
                <a:gd name="T31" fmla="*/ 84 h 87"/>
                <a:gd name="T32" fmla="*/ 21 w 90"/>
                <a:gd name="T33" fmla="*/ 80 h 87"/>
                <a:gd name="T34" fmla="*/ 13 w 90"/>
                <a:gd name="T35" fmla="*/ 74 h 87"/>
                <a:gd name="T36" fmla="*/ 8 w 90"/>
                <a:gd name="T37" fmla="*/ 68 h 87"/>
                <a:gd name="T38" fmla="*/ 4 w 90"/>
                <a:gd name="T39" fmla="*/ 60 h 87"/>
                <a:gd name="T40" fmla="*/ 0 w 90"/>
                <a:gd name="T41" fmla="*/ 53 h 87"/>
                <a:gd name="T42" fmla="*/ 0 w 90"/>
                <a:gd name="T43" fmla="*/ 47 h 87"/>
                <a:gd name="T44" fmla="*/ 0 w 90"/>
                <a:gd name="T45" fmla="*/ 44 h 87"/>
                <a:gd name="T46" fmla="*/ 0 w 90"/>
                <a:gd name="T47" fmla="*/ 34 h 87"/>
                <a:gd name="T48" fmla="*/ 2 w 90"/>
                <a:gd name="T49" fmla="*/ 32 h 87"/>
                <a:gd name="T50" fmla="*/ 4 w 90"/>
                <a:gd name="T51" fmla="*/ 27 h 87"/>
                <a:gd name="T52" fmla="*/ 7 w 90"/>
                <a:gd name="T53" fmla="*/ 20 h 87"/>
                <a:gd name="T54" fmla="*/ 13 w 90"/>
                <a:gd name="T55" fmla="*/ 14 h 87"/>
                <a:gd name="T56" fmla="*/ 19 w 90"/>
                <a:gd name="T57" fmla="*/ 7 h 87"/>
                <a:gd name="T58" fmla="*/ 23 w 90"/>
                <a:gd name="T59" fmla="*/ 6 h 87"/>
                <a:gd name="T60" fmla="*/ 28 w 90"/>
                <a:gd name="T61" fmla="*/ 4 h 87"/>
                <a:gd name="T62" fmla="*/ 36 w 90"/>
                <a:gd name="T63" fmla="*/ 1 h 87"/>
                <a:gd name="T64" fmla="*/ 40 w 90"/>
                <a:gd name="T65" fmla="*/ 0 h 87"/>
                <a:gd name="T66" fmla="*/ 45 w 90"/>
                <a:gd name="T67" fmla="*/ 0 h 87"/>
                <a:gd name="T68" fmla="*/ 53 w 90"/>
                <a:gd name="T69" fmla="*/ 1 h 87"/>
                <a:gd name="T70" fmla="*/ 61 w 90"/>
                <a:gd name="T71" fmla="*/ 2 h 87"/>
                <a:gd name="T72" fmla="*/ 69 w 90"/>
                <a:gd name="T73" fmla="*/ 7 h 87"/>
                <a:gd name="T74" fmla="*/ 76 w 90"/>
                <a:gd name="T75" fmla="*/ 12 h 87"/>
                <a:gd name="T76" fmla="*/ 82 w 90"/>
                <a:gd name="T77" fmla="*/ 19 h 87"/>
                <a:gd name="T78" fmla="*/ 85 w 90"/>
                <a:gd name="T79" fmla="*/ 26 h 87"/>
                <a:gd name="T80" fmla="*/ 89 w 90"/>
                <a:gd name="T81" fmla="*/ 34 h 8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0"/>
                <a:gd name="T124" fmla="*/ 0 h 87"/>
                <a:gd name="T125" fmla="*/ 90 w 90"/>
                <a:gd name="T126" fmla="*/ 87 h 8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0" h="87">
                  <a:moveTo>
                    <a:pt x="89" y="34"/>
                  </a:moveTo>
                  <a:lnTo>
                    <a:pt x="90" y="40"/>
                  </a:lnTo>
                  <a:lnTo>
                    <a:pt x="90" y="42"/>
                  </a:lnTo>
                  <a:lnTo>
                    <a:pt x="89" y="52"/>
                  </a:lnTo>
                  <a:lnTo>
                    <a:pt x="89" y="55"/>
                  </a:lnTo>
                  <a:lnTo>
                    <a:pt x="87" y="60"/>
                  </a:lnTo>
                  <a:lnTo>
                    <a:pt x="82" y="66"/>
                  </a:lnTo>
                  <a:lnTo>
                    <a:pt x="78" y="73"/>
                  </a:lnTo>
                  <a:lnTo>
                    <a:pt x="71" y="79"/>
                  </a:lnTo>
                  <a:lnTo>
                    <a:pt x="66" y="81"/>
                  </a:lnTo>
                  <a:lnTo>
                    <a:pt x="63" y="84"/>
                  </a:lnTo>
                  <a:lnTo>
                    <a:pt x="55" y="86"/>
                  </a:lnTo>
                  <a:lnTo>
                    <a:pt x="50" y="87"/>
                  </a:lnTo>
                  <a:lnTo>
                    <a:pt x="46" y="87"/>
                  </a:lnTo>
                  <a:lnTo>
                    <a:pt x="38" y="86"/>
                  </a:lnTo>
                  <a:lnTo>
                    <a:pt x="28" y="84"/>
                  </a:lnTo>
                  <a:lnTo>
                    <a:pt x="21" y="80"/>
                  </a:lnTo>
                  <a:lnTo>
                    <a:pt x="13" y="74"/>
                  </a:lnTo>
                  <a:lnTo>
                    <a:pt x="8" y="68"/>
                  </a:lnTo>
                  <a:lnTo>
                    <a:pt x="4" y="60"/>
                  </a:lnTo>
                  <a:lnTo>
                    <a:pt x="0" y="53"/>
                  </a:lnTo>
                  <a:lnTo>
                    <a:pt x="0" y="47"/>
                  </a:lnTo>
                  <a:lnTo>
                    <a:pt x="0" y="44"/>
                  </a:lnTo>
                  <a:lnTo>
                    <a:pt x="0" y="34"/>
                  </a:lnTo>
                  <a:lnTo>
                    <a:pt x="2" y="32"/>
                  </a:lnTo>
                  <a:lnTo>
                    <a:pt x="4" y="27"/>
                  </a:lnTo>
                  <a:lnTo>
                    <a:pt x="7" y="20"/>
                  </a:lnTo>
                  <a:lnTo>
                    <a:pt x="13" y="14"/>
                  </a:lnTo>
                  <a:lnTo>
                    <a:pt x="19" y="7"/>
                  </a:lnTo>
                  <a:lnTo>
                    <a:pt x="23" y="6"/>
                  </a:lnTo>
                  <a:lnTo>
                    <a:pt x="28" y="4"/>
                  </a:lnTo>
                  <a:lnTo>
                    <a:pt x="36" y="1"/>
                  </a:lnTo>
                  <a:lnTo>
                    <a:pt x="40" y="0"/>
                  </a:lnTo>
                  <a:lnTo>
                    <a:pt x="45" y="0"/>
                  </a:lnTo>
                  <a:lnTo>
                    <a:pt x="53" y="1"/>
                  </a:lnTo>
                  <a:lnTo>
                    <a:pt x="61" y="2"/>
                  </a:lnTo>
                  <a:lnTo>
                    <a:pt x="69" y="7"/>
                  </a:lnTo>
                  <a:lnTo>
                    <a:pt x="76" y="12"/>
                  </a:lnTo>
                  <a:lnTo>
                    <a:pt x="82" y="19"/>
                  </a:lnTo>
                  <a:lnTo>
                    <a:pt x="85" y="26"/>
                  </a:lnTo>
                  <a:lnTo>
                    <a:pt x="89" y="34"/>
                  </a:lnTo>
                  <a:close/>
                </a:path>
              </a:pathLst>
            </a:custGeom>
            <a:solidFill>
              <a:srgbClr val="F561AF"/>
            </a:solidFill>
            <a:ln w="9525">
              <a:noFill/>
              <a:round/>
              <a:headEnd/>
              <a:tailEnd/>
            </a:ln>
          </p:spPr>
          <p:txBody>
            <a:bodyPr/>
            <a:lstStyle/>
            <a:p>
              <a:endParaRPr lang="ru-RU"/>
            </a:p>
          </p:txBody>
        </p:sp>
        <p:sp>
          <p:nvSpPr>
            <p:cNvPr id="160840" name="Freeform 2497"/>
            <p:cNvSpPr>
              <a:spLocks/>
            </p:cNvSpPr>
            <p:nvPr/>
          </p:nvSpPr>
          <p:spPr bwMode="auto">
            <a:xfrm>
              <a:off x="3340" y="3863"/>
              <a:ext cx="37" cy="54"/>
            </a:xfrm>
            <a:custGeom>
              <a:avLst/>
              <a:gdLst>
                <a:gd name="T0" fmla="*/ 37 w 37"/>
                <a:gd name="T1" fmla="*/ 0 h 54"/>
                <a:gd name="T2" fmla="*/ 37 w 37"/>
                <a:gd name="T3" fmla="*/ 18 h 54"/>
                <a:gd name="T4" fmla="*/ 29 w 37"/>
                <a:gd name="T5" fmla="*/ 34 h 54"/>
                <a:gd name="T6" fmla="*/ 18 w 37"/>
                <a:gd name="T7" fmla="*/ 47 h 54"/>
                <a:gd name="T8" fmla="*/ 9 w 37"/>
                <a:gd name="T9" fmla="*/ 51 h 54"/>
                <a:gd name="T10" fmla="*/ 1 w 37"/>
                <a:gd name="T11" fmla="*/ 54 h 54"/>
                <a:gd name="T12" fmla="*/ 0 w 37"/>
                <a:gd name="T13" fmla="*/ 48 h 54"/>
                <a:gd name="T14" fmla="*/ 7 w 37"/>
                <a:gd name="T15" fmla="*/ 45 h 54"/>
                <a:gd name="T16" fmla="*/ 14 w 37"/>
                <a:gd name="T17" fmla="*/ 42 h 54"/>
                <a:gd name="T18" fmla="*/ 25 w 37"/>
                <a:gd name="T19" fmla="*/ 29 h 54"/>
                <a:gd name="T20" fmla="*/ 31 w 37"/>
                <a:gd name="T21" fmla="*/ 17 h 54"/>
                <a:gd name="T22" fmla="*/ 31 w 37"/>
                <a:gd name="T23" fmla="*/ 0 h 54"/>
                <a:gd name="T24" fmla="*/ 37 w 37"/>
                <a:gd name="T25" fmla="*/ 0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7"/>
                <a:gd name="T40" fmla="*/ 0 h 54"/>
                <a:gd name="T41" fmla="*/ 37 w 37"/>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7" h="54">
                  <a:moveTo>
                    <a:pt x="37" y="0"/>
                  </a:moveTo>
                  <a:lnTo>
                    <a:pt x="37" y="18"/>
                  </a:lnTo>
                  <a:lnTo>
                    <a:pt x="29" y="34"/>
                  </a:lnTo>
                  <a:lnTo>
                    <a:pt x="18" y="47"/>
                  </a:lnTo>
                  <a:lnTo>
                    <a:pt x="9" y="51"/>
                  </a:lnTo>
                  <a:lnTo>
                    <a:pt x="1" y="54"/>
                  </a:lnTo>
                  <a:lnTo>
                    <a:pt x="0" y="48"/>
                  </a:lnTo>
                  <a:lnTo>
                    <a:pt x="7" y="45"/>
                  </a:lnTo>
                  <a:lnTo>
                    <a:pt x="14" y="42"/>
                  </a:lnTo>
                  <a:lnTo>
                    <a:pt x="25" y="29"/>
                  </a:lnTo>
                  <a:lnTo>
                    <a:pt x="31" y="17"/>
                  </a:lnTo>
                  <a:lnTo>
                    <a:pt x="31" y="0"/>
                  </a:lnTo>
                  <a:lnTo>
                    <a:pt x="37" y="0"/>
                  </a:lnTo>
                  <a:close/>
                </a:path>
              </a:pathLst>
            </a:custGeom>
            <a:solidFill>
              <a:srgbClr val="F8BDD6"/>
            </a:solidFill>
            <a:ln w="9525">
              <a:noFill/>
              <a:round/>
              <a:headEnd/>
              <a:tailEnd/>
            </a:ln>
          </p:spPr>
          <p:txBody>
            <a:bodyPr/>
            <a:lstStyle/>
            <a:p>
              <a:endParaRPr lang="ru-RU"/>
            </a:p>
          </p:txBody>
        </p:sp>
        <p:sp>
          <p:nvSpPr>
            <p:cNvPr id="160841" name="Freeform 2498"/>
            <p:cNvSpPr>
              <a:spLocks/>
            </p:cNvSpPr>
            <p:nvPr/>
          </p:nvSpPr>
          <p:spPr bwMode="auto">
            <a:xfrm>
              <a:off x="3284" y="3879"/>
              <a:ext cx="56" cy="38"/>
            </a:xfrm>
            <a:custGeom>
              <a:avLst/>
              <a:gdLst>
                <a:gd name="T0" fmla="*/ 56 w 56"/>
                <a:gd name="T1" fmla="*/ 38 h 38"/>
                <a:gd name="T2" fmla="*/ 39 w 56"/>
                <a:gd name="T3" fmla="*/ 38 h 38"/>
                <a:gd name="T4" fmla="*/ 20 w 56"/>
                <a:gd name="T5" fmla="*/ 30 h 38"/>
                <a:gd name="T6" fmla="*/ 7 w 56"/>
                <a:gd name="T7" fmla="*/ 19 h 38"/>
                <a:gd name="T8" fmla="*/ 2 w 56"/>
                <a:gd name="T9" fmla="*/ 11 h 38"/>
                <a:gd name="T10" fmla="*/ 0 w 56"/>
                <a:gd name="T11" fmla="*/ 2 h 38"/>
                <a:gd name="T12" fmla="*/ 5 w 56"/>
                <a:gd name="T13" fmla="*/ 0 h 38"/>
                <a:gd name="T14" fmla="*/ 7 w 56"/>
                <a:gd name="T15" fmla="*/ 6 h 38"/>
                <a:gd name="T16" fmla="*/ 11 w 56"/>
                <a:gd name="T17" fmla="*/ 14 h 38"/>
                <a:gd name="T18" fmla="*/ 24 w 56"/>
                <a:gd name="T19" fmla="*/ 25 h 38"/>
                <a:gd name="T20" fmla="*/ 39 w 56"/>
                <a:gd name="T21" fmla="*/ 32 h 38"/>
                <a:gd name="T22" fmla="*/ 56 w 56"/>
                <a:gd name="T23" fmla="*/ 32 h 38"/>
                <a:gd name="T24" fmla="*/ 56 w 56"/>
                <a:gd name="T25" fmla="*/ 38 h 3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6"/>
                <a:gd name="T40" fmla="*/ 0 h 38"/>
                <a:gd name="T41" fmla="*/ 56 w 56"/>
                <a:gd name="T42" fmla="*/ 38 h 3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6" h="38">
                  <a:moveTo>
                    <a:pt x="56" y="38"/>
                  </a:moveTo>
                  <a:lnTo>
                    <a:pt x="39" y="38"/>
                  </a:lnTo>
                  <a:lnTo>
                    <a:pt x="20" y="30"/>
                  </a:lnTo>
                  <a:lnTo>
                    <a:pt x="7" y="19"/>
                  </a:lnTo>
                  <a:lnTo>
                    <a:pt x="2" y="11"/>
                  </a:lnTo>
                  <a:lnTo>
                    <a:pt x="0" y="2"/>
                  </a:lnTo>
                  <a:lnTo>
                    <a:pt x="5" y="0"/>
                  </a:lnTo>
                  <a:lnTo>
                    <a:pt x="7" y="6"/>
                  </a:lnTo>
                  <a:lnTo>
                    <a:pt x="11" y="14"/>
                  </a:lnTo>
                  <a:lnTo>
                    <a:pt x="24" y="25"/>
                  </a:lnTo>
                  <a:lnTo>
                    <a:pt x="39" y="32"/>
                  </a:lnTo>
                  <a:lnTo>
                    <a:pt x="56" y="32"/>
                  </a:lnTo>
                  <a:lnTo>
                    <a:pt x="56" y="38"/>
                  </a:lnTo>
                  <a:close/>
                </a:path>
              </a:pathLst>
            </a:custGeom>
            <a:solidFill>
              <a:srgbClr val="F8BDD6"/>
            </a:solidFill>
            <a:ln w="9525">
              <a:noFill/>
              <a:round/>
              <a:headEnd/>
              <a:tailEnd/>
            </a:ln>
          </p:spPr>
          <p:txBody>
            <a:bodyPr/>
            <a:lstStyle/>
            <a:p>
              <a:endParaRPr lang="ru-RU"/>
            </a:p>
          </p:txBody>
        </p:sp>
        <p:sp>
          <p:nvSpPr>
            <p:cNvPr id="160842" name="Freeform 2499"/>
            <p:cNvSpPr>
              <a:spLocks/>
            </p:cNvSpPr>
            <p:nvPr/>
          </p:nvSpPr>
          <p:spPr bwMode="auto">
            <a:xfrm>
              <a:off x="3338" y="3912"/>
              <a:ext cx="3" cy="5"/>
            </a:xfrm>
            <a:custGeom>
              <a:avLst/>
              <a:gdLst>
                <a:gd name="T0" fmla="*/ 3 w 3"/>
                <a:gd name="T1" fmla="*/ 5 h 5"/>
                <a:gd name="T2" fmla="*/ 3 w 3"/>
                <a:gd name="T3" fmla="*/ 0 h 5"/>
                <a:gd name="T4" fmla="*/ 0 w 3"/>
                <a:gd name="T5" fmla="*/ 0 h 5"/>
                <a:gd name="T6" fmla="*/ 3 w 3"/>
                <a:gd name="T7" fmla="*/ 5 h 5"/>
                <a:gd name="T8" fmla="*/ 0 60000 65536"/>
                <a:gd name="T9" fmla="*/ 0 60000 65536"/>
                <a:gd name="T10" fmla="*/ 0 60000 65536"/>
                <a:gd name="T11" fmla="*/ 0 60000 65536"/>
                <a:gd name="T12" fmla="*/ 0 w 3"/>
                <a:gd name="T13" fmla="*/ 0 h 5"/>
                <a:gd name="T14" fmla="*/ 3 w 3"/>
                <a:gd name="T15" fmla="*/ 5 h 5"/>
              </a:gdLst>
              <a:ahLst/>
              <a:cxnLst>
                <a:cxn ang="T8">
                  <a:pos x="T0" y="T1"/>
                </a:cxn>
                <a:cxn ang="T9">
                  <a:pos x="T2" y="T3"/>
                </a:cxn>
                <a:cxn ang="T10">
                  <a:pos x="T4" y="T5"/>
                </a:cxn>
                <a:cxn ang="T11">
                  <a:pos x="T6" y="T7"/>
                </a:cxn>
              </a:cxnLst>
              <a:rect l="T12" t="T13" r="T14" b="T15"/>
              <a:pathLst>
                <a:path w="3" h="5">
                  <a:moveTo>
                    <a:pt x="3" y="5"/>
                  </a:moveTo>
                  <a:lnTo>
                    <a:pt x="3" y="0"/>
                  </a:lnTo>
                  <a:lnTo>
                    <a:pt x="0" y="0"/>
                  </a:lnTo>
                  <a:lnTo>
                    <a:pt x="3" y="5"/>
                  </a:lnTo>
                  <a:close/>
                </a:path>
              </a:pathLst>
            </a:custGeom>
            <a:solidFill>
              <a:srgbClr val="F8BDD6"/>
            </a:solidFill>
            <a:ln w="9525">
              <a:noFill/>
              <a:round/>
              <a:headEnd/>
              <a:tailEnd/>
            </a:ln>
          </p:spPr>
          <p:txBody>
            <a:bodyPr/>
            <a:lstStyle/>
            <a:p>
              <a:endParaRPr lang="ru-RU"/>
            </a:p>
          </p:txBody>
        </p:sp>
        <p:sp>
          <p:nvSpPr>
            <p:cNvPr id="160843" name="Freeform 2500"/>
            <p:cNvSpPr>
              <a:spLocks/>
            </p:cNvSpPr>
            <p:nvPr/>
          </p:nvSpPr>
          <p:spPr bwMode="auto">
            <a:xfrm>
              <a:off x="3284" y="3828"/>
              <a:ext cx="39" cy="52"/>
            </a:xfrm>
            <a:custGeom>
              <a:avLst/>
              <a:gdLst>
                <a:gd name="T0" fmla="*/ 1 w 39"/>
                <a:gd name="T1" fmla="*/ 52 h 52"/>
                <a:gd name="T2" fmla="*/ 0 w 39"/>
                <a:gd name="T3" fmla="*/ 35 h 52"/>
                <a:gd name="T4" fmla="*/ 6 w 39"/>
                <a:gd name="T5" fmla="*/ 18 h 52"/>
                <a:gd name="T6" fmla="*/ 19 w 39"/>
                <a:gd name="T7" fmla="*/ 6 h 52"/>
                <a:gd name="T8" fmla="*/ 28 w 39"/>
                <a:gd name="T9" fmla="*/ 2 h 52"/>
                <a:gd name="T10" fmla="*/ 36 w 39"/>
                <a:gd name="T11" fmla="*/ 0 h 52"/>
                <a:gd name="T12" fmla="*/ 39 w 39"/>
                <a:gd name="T13" fmla="*/ 4 h 52"/>
                <a:gd name="T14" fmla="*/ 31 w 39"/>
                <a:gd name="T15" fmla="*/ 6 h 52"/>
                <a:gd name="T16" fmla="*/ 23 w 39"/>
                <a:gd name="T17" fmla="*/ 11 h 52"/>
                <a:gd name="T18" fmla="*/ 11 w 39"/>
                <a:gd name="T19" fmla="*/ 23 h 52"/>
                <a:gd name="T20" fmla="*/ 5 w 39"/>
                <a:gd name="T21" fmla="*/ 35 h 52"/>
                <a:gd name="T22" fmla="*/ 8 w 39"/>
                <a:gd name="T23" fmla="*/ 52 h 52"/>
                <a:gd name="T24" fmla="*/ 1 w 39"/>
                <a:gd name="T25" fmla="*/ 52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9"/>
                <a:gd name="T40" fmla="*/ 0 h 52"/>
                <a:gd name="T41" fmla="*/ 39 w 39"/>
                <a:gd name="T42" fmla="*/ 52 h 5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9" h="52">
                  <a:moveTo>
                    <a:pt x="1" y="52"/>
                  </a:moveTo>
                  <a:lnTo>
                    <a:pt x="0" y="35"/>
                  </a:lnTo>
                  <a:lnTo>
                    <a:pt x="6" y="18"/>
                  </a:lnTo>
                  <a:lnTo>
                    <a:pt x="19" y="6"/>
                  </a:lnTo>
                  <a:lnTo>
                    <a:pt x="28" y="2"/>
                  </a:lnTo>
                  <a:lnTo>
                    <a:pt x="36" y="0"/>
                  </a:lnTo>
                  <a:lnTo>
                    <a:pt x="39" y="4"/>
                  </a:lnTo>
                  <a:lnTo>
                    <a:pt x="31" y="6"/>
                  </a:lnTo>
                  <a:lnTo>
                    <a:pt x="23" y="11"/>
                  </a:lnTo>
                  <a:lnTo>
                    <a:pt x="11" y="23"/>
                  </a:lnTo>
                  <a:lnTo>
                    <a:pt x="5" y="35"/>
                  </a:lnTo>
                  <a:lnTo>
                    <a:pt x="8" y="52"/>
                  </a:lnTo>
                  <a:lnTo>
                    <a:pt x="1" y="52"/>
                  </a:lnTo>
                  <a:close/>
                </a:path>
              </a:pathLst>
            </a:custGeom>
            <a:solidFill>
              <a:srgbClr val="F8BDD6"/>
            </a:solidFill>
            <a:ln w="9525">
              <a:noFill/>
              <a:round/>
              <a:headEnd/>
              <a:tailEnd/>
            </a:ln>
          </p:spPr>
          <p:txBody>
            <a:bodyPr/>
            <a:lstStyle/>
            <a:p>
              <a:endParaRPr lang="ru-RU"/>
            </a:p>
          </p:txBody>
        </p:sp>
        <p:sp>
          <p:nvSpPr>
            <p:cNvPr id="160844" name="Freeform 2501"/>
            <p:cNvSpPr>
              <a:spLocks/>
            </p:cNvSpPr>
            <p:nvPr/>
          </p:nvSpPr>
          <p:spPr bwMode="auto">
            <a:xfrm>
              <a:off x="3286" y="3878"/>
              <a:ext cx="6" cy="4"/>
            </a:xfrm>
            <a:custGeom>
              <a:avLst/>
              <a:gdLst>
                <a:gd name="T0" fmla="*/ 0 w 6"/>
                <a:gd name="T1" fmla="*/ 4 h 4"/>
                <a:gd name="T2" fmla="*/ 0 w 6"/>
                <a:gd name="T3" fmla="*/ 3 h 4"/>
                <a:gd name="T4" fmla="*/ 6 w 6"/>
                <a:gd name="T5" fmla="*/ 3 h 4"/>
                <a:gd name="T6" fmla="*/ 4 w 6"/>
                <a:gd name="T7" fmla="*/ 0 h 4"/>
                <a:gd name="T8" fmla="*/ 0 w 6"/>
                <a:gd name="T9" fmla="*/ 4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0" y="3"/>
                  </a:lnTo>
                  <a:lnTo>
                    <a:pt x="6" y="3"/>
                  </a:lnTo>
                  <a:lnTo>
                    <a:pt x="4" y="0"/>
                  </a:lnTo>
                  <a:lnTo>
                    <a:pt x="0" y="4"/>
                  </a:lnTo>
                  <a:close/>
                </a:path>
              </a:pathLst>
            </a:custGeom>
            <a:solidFill>
              <a:srgbClr val="F8BDD6"/>
            </a:solidFill>
            <a:ln w="9525">
              <a:noFill/>
              <a:round/>
              <a:headEnd/>
              <a:tailEnd/>
            </a:ln>
          </p:spPr>
          <p:txBody>
            <a:bodyPr/>
            <a:lstStyle/>
            <a:p>
              <a:endParaRPr lang="ru-RU"/>
            </a:p>
          </p:txBody>
        </p:sp>
        <p:sp>
          <p:nvSpPr>
            <p:cNvPr id="160845" name="Freeform 2502"/>
            <p:cNvSpPr>
              <a:spLocks/>
            </p:cNvSpPr>
            <p:nvPr/>
          </p:nvSpPr>
          <p:spPr bwMode="auto">
            <a:xfrm>
              <a:off x="3322" y="3828"/>
              <a:ext cx="56" cy="37"/>
            </a:xfrm>
            <a:custGeom>
              <a:avLst/>
              <a:gdLst>
                <a:gd name="T0" fmla="*/ 0 w 56"/>
                <a:gd name="T1" fmla="*/ 0 h 37"/>
                <a:gd name="T2" fmla="*/ 19 w 56"/>
                <a:gd name="T3" fmla="*/ 0 h 37"/>
                <a:gd name="T4" fmla="*/ 35 w 56"/>
                <a:gd name="T5" fmla="*/ 6 h 37"/>
                <a:gd name="T6" fmla="*/ 48 w 56"/>
                <a:gd name="T7" fmla="*/ 17 h 37"/>
                <a:gd name="T8" fmla="*/ 55 w 56"/>
                <a:gd name="T9" fmla="*/ 26 h 37"/>
                <a:gd name="T10" fmla="*/ 56 w 56"/>
                <a:gd name="T11" fmla="*/ 35 h 37"/>
                <a:gd name="T12" fmla="*/ 50 w 56"/>
                <a:gd name="T13" fmla="*/ 37 h 37"/>
                <a:gd name="T14" fmla="*/ 48 w 56"/>
                <a:gd name="T15" fmla="*/ 28 h 37"/>
                <a:gd name="T16" fmla="*/ 44 w 56"/>
                <a:gd name="T17" fmla="*/ 22 h 37"/>
                <a:gd name="T18" fmla="*/ 31 w 56"/>
                <a:gd name="T19" fmla="*/ 11 h 37"/>
                <a:gd name="T20" fmla="*/ 15 w 56"/>
                <a:gd name="T21" fmla="*/ 4 h 37"/>
                <a:gd name="T22" fmla="*/ 0 w 56"/>
                <a:gd name="T23" fmla="*/ 6 h 37"/>
                <a:gd name="T24" fmla="*/ 0 w 56"/>
                <a:gd name="T25" fmla="*/ 0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6"/>
                <a:gd name="T40" fmla="*/ 0 h 37"/>
                <a:gd name="T41" fmla="*/ 56 w 56"/>
                <a:gd name="T42" fmla="*/ 37 h 3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6" h="37">
                  <a:moveTo>
                    <a:pt x="0" y="0"/>
                  </a:moveTo>
                  <a:lnTo>
                    <a:pt x="19" y="0"/>
                  </a:lnTo>
                  <a:lnTo>
                    <a:pt x="35" y="6"/>
                  </a:lnTo>
                  <a:lnTo>
                    <a:pt x="48" y="17"/>
                  </a:lnTo>
                  <a:lnTo>
                    <a:pt x="55" y="26"/>
                  </a:lnTo>
                  <a:lnTo>
                    <a:pt x="56" y="35"/>
                  </a:lnTo>
                  <a:lnTo>
                    <a:pt x="50" y="37"/>
                  </a:lnTo>
                  <a:lnTo>
                    <a:pt x="48" y="28"/>
                  </a:lnTo>
                  <a:lnTo>
                    <a:pt x="44" y="22"/>
                  </a:lnTo>
                  <a:lnTo>
                    <a:pt x="31" y="11"/>
                  </a:lnTo>
                  <a:lnTo>
                    <a:pt x="15" y="4"/>
                  </a:lnTo>
                  <a:lnTo>
                    <a:pt x="0" y="6"/>
                  </a:lnTo>
                  <a:lnTo>
                    <a:pt x="0" y="0"/>
                  </a:lnTo>
                  <a:close/>
                </a:path>
              </a:pathLst>
            </a:custGeom>
            <a:solidFill>
              <a:srgbClr val="F8BDD6"/>
            </a:solidFill>
            <a:ln w="9525">
              <a:noFill/>
              <a:round/>
              <a:headEnd/>
              <a:tailEnd/>
            </a:ln>
          </p:spPr>
          <p:txBody>
            <a:bodyPr/>
            <a:lstStyle/>
            <a:p>
              <a:endParaRPr lang="ru-RU"/>
            </a:p>
          </p:txBody>
        </p:sp>
        <p:sp>
          <p:nvSpPr>
            <p:cNvPr id="160846" name="Freeform 2503"/>
            <p:cNvSpPr>
              <a:spLocks/>
            </p:cNvSpPr>
            <p:nvPr/>
          </p:nvSpPr>
          <p:spPr bwMode="auto">
            <a:xfrm>
              <a:off x="3320" y="3828"/>
              <a:ext cx="3" cy="7"/>
            </a:xfrm>
            <a:custGeom>
              <a:avLst/>
              <a:gdLst>
                <a:gd name="T0" fmla="*/ 0 w 3"/>
                <a:gd name="T1" fmla="*/ 0 h 7"/>
                <a:gd name="T2" fmla="*/ 2 w 3"/>
                <a:gd name="T3" fmla="*/ 0 h 7"/>
                <a:gd name="T4" fmla="*/ 2 w 3"/>
                <a:gd name="T5" fmla="*/ 7 h 7"/>
                <a:gd name="T6" fmla="*/ 3 w 3"/>
                <a:gd name="T7" fmla="*/ 5 h 7"/>
                <a:gd name="T8" fmla="*/ 0 w 3"/>
                <a:gd name="T9" fmla="*/ 0 h 7"/>
                <a:gd name="T10" fmla="*/ 0 60000 65536"/>
                <a:gd name="T11" fmla="*/ 0 60000 65536"/>
                <a:gd name="T12" fmla="*/ 0 60000 65536"/>
                <a:gd name="T13" fmla="*/ 0 60000 65536"/>
                <a:gd name="T14" fmla="*/ 0 60000 65536"/>
                <a:gd name="T15" fmla="*/ 0 w 3"/>
                <a:gd name="T16" fmla="*/ 0 h 7"/>
                <a:gd name="T17" fmla="*/ 3 w 3"/>
                <a:gd name="T18" fmla="*/ 7 h 7"/>
              </a:gdLst>
              <a:ahLst/>
              <a:cxnLst>
                <a:cxn ang="T10">
                  <a:pos x="T0" y="T1"/>
                </a:cxn>
                <a:cxn ang="T11">
                  <a:pos x="T2" y="T3"/>
                </a:cxn>
                <a:cxn ang="T12">
                  <a:pos x="T4" y="T5"/>
                </a:cxn>
                <a:cxn ang="T13">
                  <a:pos x="T6" y="T7"/>
                </a:cxn>
                <a:cxn ang="T14">
                  <a:pos x="T8" y="T9"/>
                </a:cxn>
              </a:cxnLst>
              <a:rect l="T15" t="T16" r="T17" b="T18"/>
              <a:pathLst>
                <a:path w="3" h="7">
                  <a:moveTo>
                    <a:pt x="0" y="0"/>
                  </a:moveTo>
                  <a:lnTo>
                    <a:pt x="2" y="0"/>
                  </a:lnTo>
                  <a:lnTo>
                    <a:pt x="2" y="7"/>
                  </a:lnTo>
                  <a:lnTo>
                    <a:pt x="3" y="5"/>
                  </a:lnTo>
                  <a:lnTo>
                    <a:pt x="0" y="0"/>
                  </a:lnTo>
                  <a:close/>
                </a:path>
              </a:pathLst>
            </a:custGeom>
            <a:solidFill>
              <a:srgbClr val="F8BDD6"/>
            </a:solidFill>
            <a:ln w="9525">
              <a:noFill/>
              <a:round/>
              <a:headEnd/>
              <a:tailEnd/>
            </a:ln>
          </p:spPr>
          <p:txBody>
            <a:bodyPr/>
            <a:lstStyle/>
            <a:p>
              <a:endParaRPr lang="ru-RU"/>
            </a:p>
          </p:txBody>
        </p:sp>
        <p:sp>
          <p:nvSpPr>
            <p:cNvPr id="160847" name="Freeform 2504"/>
            <p:cNvSpPr>
              <a:spLocks/>
            </p:cNvSpPr>
            <p:nvPr/>
          </p:nvSpPr>
          <p:spPr bwMode="auto">
            <a:xfrm>
              <a:off x="3369" y="3863"/>
              <a:ext cx="8" cy="2"/>
            </a:xfrm>
            <a:custGeom>
              <a:avLst/>
              <a:gdLst>
                <a:gd name="T0" fmla="*/ 8 w 8"/>
                <a:gd name="T1" fmla="*/ 0 h 2"/>
                <a:gd name="T2" fmla="*/ 0 w 8"/>
                <a:gd name="T3" fmla="*/ 0 h 2"/>
                <a:gd name="T4" fmla="*/ 0 w 8"/>
                <a:gd name="T5" fmla="*/ 2 h 2"/>
                <a:gd name="T6" fmla="*/ 8 w 8"/>
                <a:gd name="T7" fmla="*/ 0 h 2"/>
                <a:gd name="T8" fmla="*/ 0 60000 65536"/>
                <a:gd name="T9" fmla="*/ 0 60000 65536"/>
                <a:gd name="T10" fmla="*/ 0 60000 65536"/>
                <a:gd name="T11" fmla="*/ 0 60000 65536"/>
                <a:gd name="T12" fmla="*/ 0 w 8"/>
                <a:gd name="T13" fmla="*/ 0 h 2"/>
                <a:gd name="T14" fmla="*/ 8 w 8"/>
                <a:gd name="T15" fmla="*/ 2 h 2"/>
              </a:gdLst>
              <a:ahLst/>
              <a:cxnLst>
                <a:cxn ang="T8">
                  <a:pos x="T0" y="T1"/>
                </a:cxn>
                <a:cxn ang="T9">
                  <a:pos x="T2" y="T3"/>
                </a:cxn>
                <a:cxn ang="T10">
                  <a:pos x="T4" y="T5"/>
                </a:cxn>
                <a:cxn ang="T11">
                  <a:pos x="T6" y="T7"/>
                </a:cxn>
              </a:cxnLst>
              <a:rect l="T12" t="T13" r="T14" b="T15"/>
              <a:pathLst>
                <a:path w="8" h="2">
                  <a:moveTo>
                    <a:pt x="8" y="0"/>
                  </a:moveTo>
                  <a:lnTo>
                    <a:pt x="0" y="0"/>
                  </a:lnTo>
                  <a:lnTo>
                    <a:pt x="0" y="2"/>
                  </a:lnTo>
                  <a:lnTo>
                    <a:pt x="8" y="0"/>
                  </a:lnTo>
                  <a:close/>
                </a:path>
              </a:pathLst>
            </a:custGeom>
            <a:solidFill>
              <a:srgbClr val="F8BDD6"/>
            </a:solidFill>
            <a:ln w="9525">
              <a:noFill/>
              <a:round/>
              <a:headEnd/>
              <a:tailEnd/>
            </a:ln>
          </p:spPr>
          <p:txBody>
            <a:bodyPr/>
            <a:lstStyle/>
            <a:p>
              <a:endParaRPr lang="ru-RU"/>
            </a:p>
          </p:txBody>
        </p:sp>
        <p:sp>
          <p:nvSpPr>
            <p:cNvPr id="160848" name="Freeform 2505"/>
            <p:cNvSpPr>
              <a:spLocks/>
            </p:cNvSpPr>
            <p:nvPr/>
          </p:nvSpPr>
          <p:spPr bwMode="auto">
            <a:xfrm>
              <a:off x="3126" y="3862"/>
              <a:ext cx="90" cy="88"/>
            </a:xfrm>
            <a:custGeom>
              <a:avLst/>
              <a:gdLst>
                <a:gd name="T0" fmla="*/ 88 w 90"/>
                <a:gd name="T1" fmla="*/ 35 h 88"/>
                <a:gd name="T2" fmla="*/ 88 w 90"/>
                <a:gd name="T3" fmla="*/ 39 h 88"/>
                <a:gd name="T4" fmla="*/ 90 w 90"/>
                <a:gd name="T5" fmla="*/ 44 h 88"/>
                <a:gd name="T6" fmla="*/ 88 w 90"/>
                <a:gd name="T7" fmla="*/ 52 h 88"/>
                <a:gd name="T8" fmla="*/ 86 w 90"/>
                <a:gd name="T9" fmla="*/ 56 h 88"/>
                <a:gd name="T10" fmla="*/ 86 w 90"/>
                <a:gd name="T11" fmla="*/ 60 h 88"/>
                <a:gd name="T12" fmla="*/ 81 w 90"/>
                <a:gd name="T13" fmla="*/ 69 h 88"/>
                <a:gd name="T14" fmla="*/ 77 w 90"/>
                <a:gd name="T15" fmla="*/ 74 h 88"/>
                <a:gd name="T16" fmla="*/ 70 w 90"/>
                <a:gd name="T17" fmla="*/ 79 h 88"/>
                <a:gd name="T18" fmla="*/ 66 w 90"/>
                <a:gd name="T19" fmla="*/ 82 h 88"/>
                <a:gd name="T20" fmla="*/ 62 w 90"/>
                <a:gd name="T21" fmla="*/ 84 h 88"/>
                <a:gd name="T22" fmla="*/ 53 w 90"/>
                <a:gd name="T23" fmla="*/ 86 h 88"/>
                <a:gd name="T24" fmla="*/ 50 w 90"/>
                <a:gd name="T25" fmla="*/ 87 h 88"/>
                <a:gd name="T26" fmla="*/ 45 w 90"/>
                <a:gd name="T27" fmla="*/ 87 h 88"/>
                <a:gd name="T28" fmla="*/ 35 w 90"/>
                <a:gd name="T29" fmla="*/ 88 h 88"/>
                <a:gd name="T30" fmla="*/ 28 w 90"/>
                <a:gd name="T31" fmla="*/ 84 h 88"/>
                <a:gd name="T32" fmla="*/ 20 w 90"/>
                <a:gd name="T33" fmla="*/ 81 h 88"/>
                <a:gd name="T34" fmla="*/ 13 w 90"/>
                <a:gd name="T35" fmla="*/ 75 h 88"/>
                <a:gd name="T36" fmla="*/ 9 w 90"/>
                <a:gd name="T37" fmla="*/ 69 h 88"/>
                <a:gd name="T38" fmla="*/ 4 w 90"/>
                <a:gd name="T39" fmla="*/ 62 h 88"/>
                <a:gd name="T40" fmla="*/ 0 w 90"/>
                <a:gd name="T41" fmla="*/ 52 h 88"/>
                <a:gd name="T42" fmla="*/ 0 w 90"/>
                <a:gd name="T43" fmla="*/ 50 h 88"/>
                <a:gd name="T44" fmla="*/ 0 w 90"/>
                <a:gd name="T45" fmla="*/ 44 h 88"/>
                <a:gd name="T46" fmla="*/ 0 w 90"/>
                <a:gd name="T47" fmla="*/ 37 h 88"/>
                <a:gd name="T48" fmla="*/ 2 w 90"/>
                <a:gd name="T49" fmla="*/ 32 h 88"/>
                <a:gd name="T50" fmla="*/ 4 w 90"/>
                <a:gd name="T51" fmla="*/ 29 h 88"/>
                <a:gd name="T52" fmla="*/ 7 w 90"/>
                <a:gd name="T53" fmla="*/ 20 h 88"/>
                <a:gd name="T54" fmla="*/ 13 w 90"/>
                <a:gd name="T55" fmla="*/ 14 h 88"/>
                <a:gd name="T56" fmla="*/ 20 w 90"/>
                <a:gd name="T57" fmla="*/ 8 h 88"/>
                <a:gd name="T58" fmla="*/ 23 w 90"/>
                <a:gd name="T59" fmla="*/ 6 h 88"/>
                <a:gd name="T60" fmla="*/ 26 w 90"/>
                <a:gd name="T61" fmla="*/ 5 h 88"/>
                <a:gd name="T62" fmla="*/ 35 w 90"/>
                <a:gd name="T63" fmla="*/ 1 h 88"/>
                <a:gd name="T64" fmla="*/ 40 w 90"/>
                <a:gd name="T65" fmla="*/ 1 h 88"/>
                <a:gd name="T66" fmla="*/ 43 w 90"/>
                <a:gd name="T67" fmla="*/ 0 h 88"/>
                <a:gd name="T68" fmla="*/ 53 w 90"/>
                <a:gd name="T69" fmla="*/ 1 h 88"/>
                <a:gd name="T70" fmla="*/ 60 w 90"/>
                <a:gd name="T71" fmla="*/ 3 h 88"/>
                <a:gd name="T72" fmla="*/ 69 w 90"/>
                <a:gd name="T73" fmla="*/ 8 h 88"/>
                <a:gd name="T74" fmla="*/ 75 w 90"/>
                <a:gd name="T75" fmla="*/ 13 h 88"/>
                <a:gd name="T76" fmla="*/ 81 w 90"/>
                <a:gd name="T77" fmla="*/ 19 h 88"/>
                <a:gd name="T78" fmla="*/ 85 w 90"/>
                <a:gd name="T79" fmla="*/ 27 h 88"/>
                <a:gd name="T80" fmla="*/ 88 w 90"/>
                <a:gd name="T81" fmla="*/ 35 h 8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0"/>
                <a:gd name="T124" fmla="*/ 0 h 88"/>
                <a:gd name="T125" fmla="*/ 90 w 90"/>
                <a:gd name="T126" fmla="*/ 88 h 8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0" h="88">
                  <a:moveTo>
                    <a:pt x="88" y="35"/>
                  </a:moveTo>
                  <a:lnTo>
                    <a:pt x="88" y="39"/>
                  </a:lnTo>
                  <a:lnTo>
                    <a:pt x="90" y="44"/>
                  </a:lnTo>
                  <a:lnTo>
                    <a:pt x="88" y="52"/>
                  </a:lnTo>
                  <a:lnTo>
                    <a:pt x="86" y="56"/>
                  </a:lnTo>
                  <a:lnTo>
                    <a:pt x="86" y="60"/>
                  </a:lnTo>
                  <a:lnTo>
                    <a:pt x="81" y="69"/>
                  </a:lnTo>
                  <a:lnTo>
                    <a:pt x="77" y="74"/>
                  </a:lnTo>
                  <a:lnTo>
                    <a:pt x="70" y="79"/>
                  </a:lnTo>
                  <a:lnTo>
                    <a:pt x="66" y="82"/>
                  </a:lnTo>
                  <a:lnTo>
                    <a:pt x="62" y="84"/>
                  </a:lnTo>
                  <a:lnTo>
                    <a:pt x="53" y="86"/>
                  </a:lnTo>
                  <a:lnTo>
                    <a:pt x="50" y="87"/>
                  </a:lnTo>
                  <a:lnTo>
                    <a:pt x="45" y="87"/>
                  </a:lnTo>
                  <a:lnTo>
                    <a:pt x="35" y="88"/>
                  </a:lnTo>
                  <a:lnTo>
                    <a:pt x="28" y="84"/>
                  </a:lnTo>
                  <a:lnTo>
                    <a:pt x="20" y="81"/>
                  </a:lnTo>
                  <a:lnTo>
                    <a:pt x="13" y="75"/>
                  </a:lnTo>
                  <a:lnTo>
                    <a:pt x="9" y="69"/>
                  </a:lnTo>
                  <a:lnTo>
                    <a:pt x="4" y="62"/>
                  </a:lnTo>
                  <a:lnTo>
                    <a:pt x="0" y="52"/>
                  </a:lnTo>
                  <a:lnTo>
                    <a:pt x="0" y="50"/>
                  </a:lnTo>
                  <a:lnTo>
                    <a:pt x="0" y="44"/>
                  </a:lnTo>
                  <a:lnTo>
                    <a:pt x="0" y="37"/>
                  </a:lnTo>
                  <a:lnTo>
                    <a:pt x="2" y="32"/>
                  </a:lnTo>
                  <a:lnTo>
                    <a:pt x="4" y="29"/>
                  </a:lnTo>
                  <a:lnTo>
                    <a:pt x="7" y="20"/>
                  </a:lnTo>
                  <a:lnTo>
                    <a:pt x="13" y="14"/>
                  </a:lnTo>
                  <a:lnTo>
                    <a:pt x="20" y="8"/>
                  </a:lnTo>
                  <a:lnTo>
                    <a:pt x="23" y="6"/>
                  </a:lnTo>
                  <a:lnTo>
                    <a:pt x="26" y="5"/>
                  </a:lnTo>
                  <a:lnTo>
                    <a:pt x="35" y="1"/>
                  </a:lnTo>
                  <a:lnTo>
                    <a:pt x="40" y="1"/>
                  </a:lnTo>
                  <a:lnTo>
                    <a:pt x="43" y="0"/>
                  </a:lnTo>
                  <a:lnTo>
                    <a:pt x="53" y="1"/>
                  </a:lnTo>
                  <a:lnTo>
                    <a:pt x="60" y="3"/>
                  </a:lnTo>
                  <a:lnTo>
                    <a:pt x="69" y="8"/>
                  </a:lnTo>
                  <a:lnTo>
                    <a:pt x="75" y="13"/>
                  </a:lnTo>
                  <a:lnTo>
                    <a:pt x="81" y="19"/>
                  </a:lnTo>
                  <a:lnTo>
                    <a:pt x="85" y="27"/>
                  </a:lnTo>
                  <a:lnTo>
                    <a:pt x="88" y="35"/>
                  </a:lnTo>
                  <a:close/>
                </a:path>
              </a:pathLst>
            </a:custGeom>
            <a:solidFill>
              <a:srgbClr val="F561AF"/>
            </a:solidFill>
            <a:ln w="9525">
              <a:noFill/>
              <a:round/>
              <a:headEnd/>
              <a:tailEnd/>
            </a:ln>
          </p:spPr>
          <p:txBody>
            <a:bodyPr/>
            <a:lstStyle/>
            <a:p>
              <a:endParaRPr lang="ru-RU"/>
            </a:p>
          </p:txBody>
        </p:sp>
        <p:sp>
          <p:nvSpPr>
            <p:cNvPr id="160849" name="Freeform 2506"/>
            <p:cNvSpPr>
              <a:spLocks/>
            </p:cNvSpPr>
            <p:nvPr/>
          </p:nvSpPr>
          <p:spPr bwMode="auto">
            <a:xfrm>
              <a:off x="3178" y="3897"/>
              <a:ext cx="39" cy="54"/>
            </a:xfrm>
            <a:custGeom>
              <a:avLst/>
              <a:gdLst>
                <a:gd name="T0" fmla="*/ 39 w 39"/>
                <a:gd name="T1" fmla="*/ 0 h 54"/>
                <a:gd name="T2" fmla="*/ 39 w 39"/>
                <a:gd name="T3" fmla="*/ 17 h 54"/>
                <a:gd name="T4" fmla="*/ 31 w 39"/>
                <a:gd name="T5" fmla="*/ 34 h 54"/>
                <a:gd name="T6" fmla="*/ 20 w 39"/>
                <a:gd name="T7" fmla="*/ 45 h 54"/>
                <a:gd name="T8" fmla="*/ 10 w 39"/>
                <a:gd name="T9" fmla="*/ 52 h 54"/>
                <a:gd name="T10" fmla="*/ 2 w 39"/>
                <a:gd name="T11" fmla="*/ 54 h 54"/>
                <a:gd name="T12" fmla="*/ 0 w 39"/>
                <a:gd name="T13" fmla="*/ 47 h 54"/>
                <a:gd name="T14" fmla="*/ 8 w 39"/>
                <a:gd name="T15" fmla="*/ 46 h 54"/>
                <a:gd name="T16" fmla="*/ 15 w 39"/>
                <a:gd name="T17" fmla="*/ 41 h 54"/>
                <a:gd name="T18" fmla="*/ 27 w 39"/>
                <a:gd name="T19" fmla="*/ 28 h 54"/>
                <a:gd name="T20" fmla="*/ 33 w 39"/>
                <a:gd name="T21" fmla="*/ 15 h 54"/>
                <a:gd name="T22" fmla="*/ 33 w 39"/>
                <a:gd name="T23" fmla="*/ 0 h 54"/>
                <a:gd name="T24" fmla="*/ 39 w 39"/>
                <a:gd name="T25" fmla="*/ 0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9"/>
                <a:gd name="T40" fmla="*/ 0 h 54"/>
                <a:gd name="T41" fmla="*/ 39 w 39"/>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9" h="54">
                  <a:moveTo>
                    <a:pt x="39" y="0"/>
                  </a:moveTo>
                  <a:lnTo>
                    <a:pt x="39" y="17"/>
                  </a:lnTo>
                  <a:lnTo>
                    <a:pt x="31" y="34"/>
                  </a:lnTo>
                  <a:lnTo>
                    <a:pt x="20" y="45"/>
                  </a:lnTo>
                  <a:lnTo>
                    <a:pt x="10" y="52"/>
                  </a:lnTo>
                  <a:lnTo>
                    <a:pt x="2" y="54"/>
                  </a:lnTo>
                  <a:lnTo>
                    <a:pt x="0" y="47"/>
                  </a:lnTo>
                  <a:lnTo>
                    <a:pt x="8" y="46"/>
                  </a:lnTo>
                  <a:lnTo>
                    <a:pt x="15" y="41"/>
                  </a:lnTo>
                  <a:lnTo>
                    <a:pt x="27" y="28"/>
                  </a:lnTo>
                  <a:lnTo>
                    <a:pt x="33" y="15"/>
                  </a:lnTo>
                  <a:lnTo>
                    <a:pt x="33" y="0"/>
                  </a:lnTo>
                  <a:lnTo>
                    <a:pt x="39" y="0"/>
                  </a:lnTo>
                  <a:close/>
                </a:path>
              </a:pathLst>
            </a:custGeom>
            <a:solidFill>
              <a:srgbClr val="F8BDD6"/>
            </a:solidFill>
            <a:ln w="9525">
              <a:noFill/>
              <a:round/>
              <a:headEnd/>
              <a:tailEnd/>
            </a:ln>
          </p:spPr>
          <p:txBody>
            <a:bodyPr/>
            <a:lstStyle/>
            <a:p>
              <a:endParaRPr lang="ru-RU"/>
            </a:p>
          </p:txBody>
        </p:sp>
        <p:sp>
          <p:nvSpPr>
            <p:cNvPr id="160850" name="Freeform 2507"/>
            <p:cNvSpPr>
              <a:spLocks/>
            </p:cNvSpPr>
            <p:nvPr/>
          </p:nvSpPr>
          <p:spPr bwMode="auto">
            <a:xfrm>
              <a:off x="3120" y="3914"/>
              <a:ext cx="58" cy="37"/>
            </a:xfrm>
            <a:custGeom>
              <a:avLst/>
              <a:gdLst>
                <a:gd name="T0" fmla="*/ 58 w 58"/>
                <a:gd name="T1" fmla="*/ 37 h 37"/>
                <a:gd name="T2" fmla="*/ 39 w 58"/>
                <a:gd name="T3" fmla="*/ 37 h 37"/>
                <a:gd name="T4" fmla="*/ 21 w 58"/>
                <a:gd name="T5" fmla="*/ 29 h 37"/>
                <a:gd name="T6" fmla="*/ 8 w 58"/>
                <a:gd name="T7" fmla="*/ 18 h 37"/>
                <a:gd name="T8" fmla="*/ 3 w 58"/>
                <a:gd name="T9" fmla="*/ 12 h 37"/>
                <a:gd name="T10" fmla="*/ 0 w 58"/>
                <a:gd name="T11" fmla="*/ 3 h 37"/>
                <a:gd name="T12" fmla="*/ 5 w 58"/>
                <a:gd name="T13" fmla="*/ 0 h 37"/>
                <a:gd name="T14" fmla="*/ 8 w 58"/>
                <a:gd name="T15" fmla="*/ 8 h 37"/>
                <a:gd name="T16" fmla="*/ 13 w 58"/>
                <a:gd name="T17" fmla="*/ 14 h 37"/>
                <a:gd name="T18" fmla="*/ 26 w 58"/>
                <a:gd name="T19" fmla="*/ 25 h 37"/>
                <a:gd name="T20" fmla="*/ 39 w 58"/>
                <a:gd name="T21" fmla="*/ 31 h 37"/>
                <a:gd name="T22" fmla="*/ 58 w 58"/>
                <a:gd name="T23" fmla="*/ 31 h 37"/>
                <a:gd name="T24" fmla="*/ 58 w 58"/>
                <a:gd name="T25" fmla="*/ 37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37"/>
                <a:gd name="T41" fmla="*/ 58 w 58"/>
                <a:gd name="T42" fmla="*/ 37 h 3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37">
                  <a:moveTo>
                    <a:pt x="58" y="37"/>
                  </a:moveTo>
                  <a:lnTo>
                    <a:pt x="39" y="37"/>
                  </a:lnTo>
                  <a:lnTo>
                    <a:pt x="21" y="29"/>
                  </a:lnTo>
                  <a:lnTo>
                    <a:pt x="8" y="18"/>
                  </a:lnTo>
                  <a:lnTo>
                    <a:pt x="3" y="12"/>
                  </a:lnTo>
                  <a:lnTo>
                    <a:pt x="0" y="3"/>
                  </a:lnTo>
                  <a:lnTo>
                    <a:pt x="5" y="0"/>
                  </a:lnTo>
                  <a:lnTo>
                    <a:pt x="8" y="8"/>
                  </a:lnTo>
                  <a:lnTo>
                    <a:pt x="13" y="14"/>
                  </a:lnTo>
                  <a:lnTo>
                    <a:pt x="26" y="25"/>
                  </a:lnTo>
                  <a:lnTo>
                    <a:pt x="39" y="31"/>
                  </a:lnTo>
                  <a:lnTo>
                    <a:pt x="58" y="31"/>
                  </a:lnTo>
                  <a:lnTo>
                    <a:pt x="58" y="37"/>
                  </a:lnTo>
                  <a:close/>
                </a:path>
              </a:pathLst>
            </a:custGeom>
            <a:solidFill>
              <a:srgbClr val="F8BDD6"/>
            </a:solidFill>
            <a:ln w="9525">
              <a:noFill/>
              <a:round/>
              <a:headEnd/>
              <a:tailEnd/>
            </a:ln>
          </p:spPr>
          <p:txBody>
            <a:bodyPr/>
            <a:lstStyle/>
            <a:p>
              <a:endParaRPr lang="ru-RU"/>
            </a:p>
          </p:txBody>
        </p:sp>
        <p:sp>
          <p:nvSpPr>
            <p:cNvPr id="160851" name="Freeform 2508"/>
            <p:cNvSpPr>
              <a:spLocks/>
            </p:cNvSpPr>
            <p:nvPr/>
          </p:nvSpPr>
          <p:spPr bwMode="auto">
            <a:xfrm>
              <a:off x="3177" y="3944"/>
              <a:ext cx="1" cy="7"/>
            </a:xfrm>
            <a:custGeom>
              <a:avLst/>
              <a:gdLst>
                <a:gd name="T0" fmla="*/ 1 w 1"/>
                <a:gd name="T1" fmla="*/ 7 h 7"/>
                <a:gd name="T2" fmla="*/ 1 w 1"/>
                <a:gd name="T3" fmla="*/ 0 h 7"/>
                <a:gd name="T4" fmla="*/ 0 w 1"/>
                <a:gd name="T5" fmla="*/ 0 h 7"/>
                <a:gd name="T6" fmla="*/ 1 w 1"/>
                <a:gd name="T7" fmla="*/ 7 h 7"/>
                <a:gd name="T8" fmla="*/ 0 60000 65536"/>
                <a:gd name="T9" fmla="*/ 0 60000 65536"/>
                <a:gd name="T10" fmla="*/ 0 60000 65536"/>
                <a:gd name="T11" fmla="*/ 0 60000 65536"/>
                <a:gd name="T12" fmla="*/ 0 w 1"/>
                <a:gd name="T13" fmla="*/ 0 h 7"/>
                <a:gd name="T14" fmla="*/ 1 w 1"/>
                <a:gd name="T15" fmla="*/ 7 h 7"/>
              </a:gdLst>
              <a:ahLst/>
              <a:cxnLst>
                <a:cxn ang="T8">
                  <a:pos x="T0" y="T1"/>
                </a:cxn>
                <a:cxn ang="T9">
                  <a:pos x="T2" y="T3"/>
                </a:cxn>
                <a:cxn ang="T10">
                  <a:pos x="T4" y="T5"/>
                </a:cxn>
                <a:cxn ang="T11">
                  <a:pos x="T6" y="T7"/>
                </a:cxn>
              </a:cxnLst>
              <a:rect l="T12" t="T13" r="T14" b="T15"/>
              <a:pathLst>
                <a:path w="1" h="7">
                  <a:moveTo>
                    <a:pt x="1" y="7"/>
                  </a:moveTo>
                  <a:lnTo>
                    <a:pt x="1" y="0"/>
                  </a:lnTo>
                  <a:lnTo>
                    <a:pt x="0" y="0"/>
                  </a:lnTo>
                  <a:lnTo>
                    <a:pt x="1" y="7"/>
                  </a:lnTo>
                  <a:close/>
                </a:path>
              </a:pathLst>
            </a:custGeom>
            <a:solidFill>
              <a:srgbClr val="F8BDD6"/>
            </a:solidFill>
            <a:ln w="9525">
              <a:noFill/>
              <a:round/>
              <a:headEnd/>
              <a:tailEnd/>
            </a:ln>
          </p:spPr>
          <p:txBody>
            <a:bodyPr/>
            <a:lstStyle/>
            <a:p>
              <a:endParaRPr lang="ru-RU"/>
            </a:p>
          </p:txBody>
        </p:sp>
        <p:sp>
          <p:nvSpPr>
            <p:cNvPr id="160852" name="Freeform 2509"/>
            <p:cNvSpPr>
              <a:spLocks/>
            </p:cNvSpPr>
            <p:nvPr/>
          </p:nvSpPr>
          <p:spPr bwMode="auto">
            <a:xfrm>
              <a:off x="3120" y="3860"/>
              <a:ext cx="40" cy="56"/>
            </a:xfrm>
            <a:custGeom>
              <a:avLst/>
              <a:gdLst>
                <a:gd name="T0" fmla="*/ 0 w 40"/>
                <a:gd name="T1" fmla="*/ 56 h 56"/>
                <a:gd name="T2" fmla="*/ 0 w 40"/>
                <a:gd name="T3" fmla="*/ 38 h 56"/>
                <a:gd name="T4" fmla="*/ 6 w 40"/>
                <a:gd name="T5" fmla="*/ 20 h 56"/>
                <a:gd name="T6" fmla="*/ 19 w 40"/>
                <a:gd name="T7" fmla="*/ 6 h 56"/>
                <a:gd name="T8" fmla="*/ 29 w 40"/>
                <a:gd name="T9" fmla="*/ 3 h 56"/>
                <a:gd name="T10" fmla="*/ 37 w 40"/>
                <a:gd name="T11" fmla="*/ 0 h 56"/>
                <a:gd name="T12" fmla="*/ 40 w 40"/>
                <a:gd name="T13" fmla="*/ 4 h 56"/>
                <a:gd name="T14" fmla="*/ 32 w 40"/>
                <a:gd name="T15" fmla="*/ 8 h 56"/>
                <a:gd name="T16" fmla="*/ 24 w 40"/>
                <a:gd name="T17" fmla="*/ 11 h 56"/>
                <a:gd name="T18" fmla="*/ 12 w 40"/>
                <a:gd name="T19" fmla="*/ 24 h 56"/>
                <a:gd name="T20" fmla="*/ 5 w 40"/>
                <a:gd name="T21" fmla="*/ 38 h 56"/>
                <a:gd name="T22" fmla="*/ 6 w 40"/>
                <a:gd name="T23" fmla="*/ 56 h 56"/>
                <a:gd name="T24" fmla="*/ 0 w 40"/>
                <a:gd name="T25" fmla="*/ 56 h 5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
                <a:gd name="T40" fmla="*/ 0 h 56"/>
                <a:gd name="T41" fmla="*/ 40 w 40"/>
                <a:gd name="T42" fmla="*/ 56 h 5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 h="56">
                  <a:moveTo>
                    <a:pt x="0" y="56"/>
                  </a:moveTo>
                  <a:lnTo>
                    <a:pt x="0" y="38"/>
                  </a:lnTo>
                  <a:lnTo>
                    <a:pt x="6" y="20"/>
                  </a:lnTo>
                  <a:lnTo>
                    <a:pt x="19" y="6"/>
                  </a:lnTo>
                  <a:lnTo>
                    <a:pt x="29" y="3"/>
                  </a:lnTo>
                  <a:lnTo>
                    <a:pt x="37" y="0"/>
                  </a:lnTo>
                  <a:lnTo>
                    <a:pt x="40" y="4"/>
                  </a:lnTo>
                  <a:lnTo>
                    <a:pt x="32" y="8"/>
                  </a:lnTo>
                  <a:lnTo>
                    <a:pt x="24" y="11"/>
                  </a:lnTo>
                  <a:lnTo>
                    <a:pt x="12" y="24"/>
                  </a:lnTo>
                  <a:lnTo>
                    <a:pt x="5" y="38"/>
                  </a:lnTo>
                  <a:lnTo>
                    <a:pt x="6" y="56"/>
                  </a:lnTo>
                  <a:lnTo>
                    <a:pt x="0" y="56"/>
                  </a:lnTo>
                  <a:close/>
                </a:path>
              </a:pathLst>
            </a:custGeom>
            <a:solidFill>
              <a:srgbClr val="F8BDD6"/>
            </a:solidFill>
            <a:ln w="9525">
              <a:noFill/>
              <a:round/>
              <a:headEnd/>
              <a:tailEnd/>
            </a:ln>
          </p:spPr>
          <p:txBody>
            <a:bodyPr/>
            <a:lstStyle/>
            <a:p>
              <a:endParaRPr lang="ru-RU"/>
            </a:p>
          </p:txBody>
        </p:sp>
        <p:sp>
          <p:nvSpPr>
            <p:cNvPr id="160853" name="Freeform 2510"/>
            <p:cNvSpPr>
              <a:spLocks/>
            </p:cNvSpPr>
            <p:nvPr/>
          </p:nvSpPr>
          <p:spPr bwMode="auto">
            <a:xfrm>
              <a:off x="3120" y="3914"/>
              <a:ext cx="8" cy="3"/>
            </a:xfrm>
            <a:custGeom>
              <a:avLst/>
              <a:gdLst>
                <a:gd name="T0" fmla="*/ 0 w 8"/>
                <a:gd name="T1" fmla="*/ 3 h 3"/>
                <a:gd name="T2" fmla="*/ 0 w 8"/>
                <a:gd name="T3" fmla="*/ 2 h 3"/>
                <a:gd name="T4" fmla="*/ 8 w 8"/>
                <a:gd name="T5" fmla="*/ 2 h 3"/>
                <a:gd name="T6" fmla="*/ 5 w 8"/>
                <a:gd name="T7" fmla="*/ 0 h 3"/>
                <a:gd name="T8" fmla="*/ 0 w 8"/>
                <a:gd name="T9" fmla="*/ 3 h 3"/>
                <a:gd name="T10" fmla="*/ 0 60000 65536"/>
                <a:gd name="T11" fmla="*/ 0 60000 65536"/>
                <a:gd name="T12" fmla="*/ 0 60000 65536"/>
                <a:gd name="T13" fmla="*/ 0 60000 65536"/>
                <a:gd name="T14" fmla="*/ 0 60000 65536"/>
                <a:gd name="T15" fmla="*/ 0 w 8"/>
                <a:gd name="T16" fmla="*/ 0 h 3"/>
                <a:gd name="T17" fmla="*/ 8 w 8"/>
                <a:gd name="T18" fmla="*/ 3 h 3"/>
              </a:gdLst>
              <a:ahLst/>
              <a:cxnLst>
                <a:cxn ang="T10">
                  <a:pos x="T0" y="T1"/>
                </a:cxn>
                <a:cxn ang="T11">
                  <a:pos x="T2" y="T3"/>
                </a:cxn>
                <a:cxn ang="T12">
                  <a:pos x="T4" y="T5"/>
                </a:cxn>
                <a:cxn ang="T13">
                  <a:pos x="T6" y="T7"/>
                </a:cxn>
                <a:cxn ang="T14">
                  <a:pos x="T8" y="T9"/>
                </a:cxn>
              </a:cxnLst>
              <a:rect l="T15" t="T16" r="T17" b="T18"/>
              <a:pathLst>
                <a:path w="8" h="3">
                  <a:moveTo>
                    <a:pt x="0" y="3"/>
                  </a:moveTo>
                  <a:lnTo>
                    <a:pt x="0" y="2"/>
                  </a:lnTo>
                  <a:lnTo>
                    <a:pt x="8" y="2"/>
                  </a:lnTo>
                  <a:lnTo>
                    <a:pt x="5" y="0"/>
                  </a:lnTo>
                  <a:lnTo>
                    <a:pt x="0" y="3"/>
                  </a:lnTo>
                  <a:close/>
                </a:path>
              </a:pathLst>
            </a:custGeom>
            <a:solidFill>
              <a:srgbClr val="F8BDD6"/>
            </a:solidFill>
            <a:ln w="9525">
              <a:noFill/>
              <a:round/>
              <a:headEnd/>
              <a:tailEnd/>
            </a:ln>
          </p:spPr>
          <p:txBody>
            <a:bodyPr/>
            <a:lstStyle/>
            <a:p>
              <a:endParaRPr lang="ru-RU"/>
            </a:p>
          </p:txBody>
        </p:sp>
        <p:sp>
          <p:nvSpPr>
            <p:cNvPr id="160854" name="Freeform 2511"/>
            <p:cNvSpPr>
              <a:spLocks/>
            </p:cNvSpPr>
            <p:nvPr/>
          </p:nvSpPr>
          <p:spPr bwMode="auto">
            <a:xfrm>
              <a:off x="3160" y="3860"/>
              <a:ext cx="57" cy="39"/>
            </a:xfrm>
            <a:custGeom>
              <a:avLst/>
              <a:gdLst>
                <a:gd name="T0" fmla="*/ 0 w 57"/>
                <a:gd name="T1" fmla="*/ 0 h 39"/>
                <a:gd name="T2" fmla="*/ 20 w 57"/>
                <a:gd name="T3" fmla="*/ 0 h 39"/>
                <a:gd name="T4" fmla="*/ 36 w 57"/>
                <a:gd name="T5" fmla="*/ 6 h 39"/>
                <a:gd name="T6" fmla="*/ 49 w 57"/>
                <a:gd name="T7" fmla="*/ 18 h 39"/>
                <a:gd name="T8" fmla="*/ 54 w 57"/>
                <a:gd name="T9" fmla="*/ 29 h 39"/>
                <a:gd name="T10" fmla="*/ 57 w 57"/>
                <a:gd name="T11" fmla="*/ 37 h 39"/>
                <a:gd name="T12" fmla="*/ 51 w 57"/>
                <a:gd name="T13" fmla="*/ 39 h 39"/>
                <a:gd name="T14" fmla="*/ 47 w 57"/>
                <a:gd name="T15" fmla="*/ 31 h 39"/>
                <a:gd name="T16" fmla="*/ 45 w 57"/>
                <a:gd name="T17" fmla="*/ 22 h 39"/>
                <a:gd name="T18" fmla="*/ 32 w 57"/>
                <a:gd name="T19" fmla="*/ 11 h 39"/>
                <a:gd name="T20" fmla="*/ 16 w 57"/>
                <a:gd name="T21" fmla="*/ 4 h 39"/>
                <a:gd name="T22" fmla="*/ 0 w 57"/>
                <a:gd name="T23" fmla="*/ 6 h 39"/>
                <a:gd name="T24" fmla="*/ 0 w 57"/>
                <a:gd name="T25" fmla="*/ 0 h 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7"/>
                <a:gd name="T40" fmla="*/ 0 h 39"/>
                <a:gd name="T41" fmla="*/ 57 w 57"/>
                <a:gd name="T42" fmla="*/ 39 h 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7" h="39">
                  <a:moveTo>
                    <a:pt x="0" y="0"/>
                  </a:moveTo>
                  <a:lnTo>
                    <a:pt x="20" y="0"/>
                  </a:lnTo>
                  <a:lnTo>
                    <a:pt x="36" y="6"/>
                  </a:lnTo>
                  <a:lnTo>
                    <a:pt x="49" y="18"/>
                  </a:lnTo>
                  <a:lnTo>
                    <a:pt x="54" y="29"/>
                  </a:lnTo>
                  <a:lnTo>
                    <a:pt x="57" y="37"/>
                  </a:lnTo>
                  <a:lnTo>
                    <a:pt x="51" y="39"/>
                  </a:lnTo>
                  <a:lnTo>
                    <a:pt x="47" y="31"/>
                  </a:lnTo>
                  <a:lnTo>
                    <a:pt x="45" y="22"/>
                  </a:lnTo>
                  <a:lnTo>
                    <a:pt x="32" y="11"/>
                  </a:lnTo>
                  <a:lnTo>
                    <a:pt x="16" y="4"/>
                  </a:lnTo>
                  <a:lnTo>
                    <a:pt x="0" y="6"/>
                  </a:lnTo>
                  <a:lnTo>
                    <a:pt x="0" y="0"/>
                  </a:lnTo>
                  <a:close/>
                </a:path>
              </a:pathLst>
            </a:custGeom>
            <a:solidFill>
              <a:srgbClr val="F8BDD6"/>
            </a:solidFill>
            <a:ln w="9525">
              <a:noFill/>
              <a:round/>
              <a:headEnd/>
              <a:tailEnd/>
            </a:ln>
          </p:spPr>
          <p:txBody>
            <a:bodyPr/>
            <a:lstStyle/>
            <a:p>
              <a:endParaRPr lang="ru-RU"/>
            </a:p>
          </p:txBody>
        </p:sp>
        <p:sp>
          <p:nvSpPr>
            <p:cNvPr id="160855" name="Freeform 2512"/>
            <p:cNvSpPr>
              <a:spLocks/>
            </p:cNvSpPr>
            <p:nvPr/>
          </p:nvSpPr>
          <p:spPr bwMode="auto">
            <a:xfrm>
              <a:off x="3159" y="3860"/>
              <a:ext cx="1" cy="7"/>
            </a:xfrm>
            <a:custGeom>
              <a:avLst/>
              <a:gdLst>
                <a:gd name="T0" fmla="*/ 0 w 1"/>
                <a:gd name="T1" fmla="*/ 0 h 7"/>
                <a:gd name="T2" fmla="*/ 1 w 1"/>
                <a:gd name="T3" fmla="*/ 0 h 7"/>
                <a:gd name="T4" fmla="*/ 1 w 1"/>
                <a:gd name="T5" fmla="*/ 7 h 7"/>
                <a:gd name="T6" fmla="*/ 1 w 1"/>
                <a:gd name="T7" fmla="*/ 5 h 7"/>
                <a:gd name="T8" fmla="*/ 0 w 1"/>
                <a:gd name="T9" fmla="*/ 0 h 7"/>
                <a:gd name="T10" fmla="*/ 0 60000 65536"/>
                <a:gd name="T11" fmla="*/ 0 60000 65536"/>
                <a:gd name="T12" fmla="*/ 0 60000 65536"/>
                <a:gd name="T13" fmla="*/ 0 60000 65536"/>
                <a:gd name="T14" fmla="*/ 0 60000 65536"/>
                <a:gd name="T15" fmla="*/ 0 w 1"/>
                <a:gd name="T16" fmla="*/ 0 h 7"/>
                <a:gd name="T17" fmla="*/ 1 w 1"/>
                <a:gd name="T18" fmla="*/ 7 h 7"/>
              </a:gdLst>
              <a:ahLst/>
              <a:cxnLst>
                <a:cxn ang="T10">
                  <a:pos x="T0" y="T1"/>
                </a:cxn>
                <a:cxn ang="T11">
                  <a:pos x="T2" y="T3"/>
                </a:cxn>
                <a:cxn ang="T12">
                  <a:pos x="T4" y="T5"/>
                </a:cxn>
                <a:cxn ang="T13">
                  <a:pos x="T6" y="T7"/>
                </a:cxn>
                <a:cxn ang="T14">
                  <a:pos x="T8" y="T9"/>
                </a:cxn>
              </a:cxnLst>
              <a:rect l="T15" t="T16" r="T17" b="T18"/>
              <a:pathLst>
                <a:path w="1" h="7">
                  <a:moveTo>
                    <a:pt x="0" y="0"/>
                  </a:moveTo>
                  <a:lnTo>
                    <a:pt x="1" y="0"/>
                  </a:lnTo>
                  <a:lnTo>
                    <a:pt x="1" y="7"/>
                  </a:lnTo>
                  <a:lnTo>
                    <a:pt x="1" y="5"/>
                  </a:lnTo>
                  <a:lnTo>
                    <a:pt x="0" y="0"/>
                  </a:lnTo>
                  <a:close/>
                </a:path>
              </a:pathLst>
            </a:custGeom>
            <a:solidFill>
              <a:srgbClr val="F8BDD6"/>
            </a:solidFill>
            <a:ln w="9525">
              <a:noFill/>
              <a:round/>
              <a:headEnd/>
              <a:tailEnd/>
            </a:ln>
          </p:spPr>
          <p:txBody>
            <a:bodyPr/>
            <a:lstStyle/>
            <a:p>
              <a:endParaRPr lang="ru-RU"/>
            </a:p>
          </p:txBody>
        </p:sp>
        <p:sp>
          <p:nvSpPr>
            <p:cNvPr id="160856" name="Freeform 2513"/>
            <p:cNvSpPr>
              <a:spLocks/>
            </p:cNvSpPr>
            <p:nvPr/>
          </p:nvSpPr>
          <p:spPr bwMode="auto">
            <a:xfrm>
              <a:off x="3208" y="3897"/>
              <a:ext cx="8" cy="2"/>
            </a:xfrm>
            <a:custGeom>
              <a:avLst/>
              <a:gdLst>
                <a:gd name="T0" fmla="*/ 8 w 8"/>
                <a:gd name="T1" fmla="*/ 0 h 2"/>
                <a:gd name="T2" fmla="*/ 0 w 8"/>
                <a:gd name="T3" fmla="*/ 0 h 2"/>
                <a:gd name="T4" fmla="*/ 0 w 8"/>
                <a:gd name="T5" fmla="*/ 2 h 2"/>
                <a:gd name="T6" fmla="*/ 8 w 8"/>
                <a:gd name="T7" fmla="*/ 0 h 2"/>
                <a:gd name="T8" fmla="*/ 0 60000 65536"/>
                <a:gd name="T9" fmla="*/ 0 60000 65536"/>
                <a:gd name="T10" fmla="*/ 0 60000 65536"/>
                <a:gd name="T11" fmla="*/ 0 60000 65536"/>
                <a:gd name="T12" fmla="*/ 0 w 8"/>
                <a:gd name="T13" fmla="*/ 0 h 2"/>
                <a:gd name="T14" fmla="*/ 8 w 8"/>
                <a:gd name="T15" fmla="*/ 2 h 2"/>
              </a:gdLst>
              <a:ahLst/>
              <a:cxnLst>
                <a:cxn ang="T8">
                  <a:pos x="T0" y="T1"/>
                </a:cxn>
                <a:cxn ang="T9">
                  <a:pos x="T2" y="T3"/>
                </a:cxn>
                <a:cxn ang="T10">
                  <a:pos x="T4" y="T5"/>
                </a:cxn>
                <a:cxn ang="T11">
                  <a:pos x="T6" y="T7"/>
                </a:cxn>
              </a:cxnLst>
              <a:rect l="T12" t="T13" r="T14" b="T15"/>
              <a:pathLst>
                <a:path w="8" h="2">
                  <a:moveTo>
                    <a:pt x="8" y="0"/>
                  </a:moveTo>
                  <a:lnTo>
                    <a:pt x="0" y="0"/>
                  </a:lnTo>
                  <a:lnTo>
                    <a:pt x="0" y="2"/>
                  </a:lnTo>
                  <a:lnTo>
                    <a:pt x="8" y="0"/>
                  </a:lnTo>
                  <a:close/>
                </a:path>
              </a:pathLst>
            </a:custGeom>
            <a:solidFill>
              <a:srgbClr val="F8BDD6"/>
            </a:solidFill>
            <a:ln w="9525">
              <a:noFill/>
              <a:round/>
              <a:headEnd/>
              <a:tailEnd/>
            </a:ln>
          </p:spPr>
          <p:txBody>
            <a:bodyPr/>
            <a:lstStyle/>
            <a:p>
              <a:endParaRPr lang="ru-RU"/>
            </a:p>
          </p:txBody>
        </p:sp>
        <p:sp>
          <p:nvSpPr>
            <p:cNvPr id="160857" name="Freeform 2514"/>
            <p:cNvSpPr>
              <a:spLocks/>
            </p:cNvSpPr>
            <p:nvPr/>
          </p:nvSpPr>
          <p:spPr bwMode="auto">
            <a:xfrm>
              <a:off x="3287" y="3826"/>
              <a:ext cx="90" cy="88"/>
            </a:xfrm>
            <a:custGeom>
              <a:avLst/>
              <a:gdLst>
                <a:gd name="T0" fmla="*/ 89 w 90"/>
                <a:gd name="T1" fmla="*/ 36 h 88"/>
                <a:gd name="T2" fmla="*/ 90 w 90"/>
                <a:gd name="T3" fmla="*/ 40 h 88"/>
                <a:gd name="T4" fmla="*/ 90 w 90"/>
                <a:gd name="T5" fmla="*/ 44 h 88"/>
                <a:gd name="T6" fmla="*/ 89 w 90"/>
                <a:gd name="T7" fmla="*/ 53 h 88"/>
                <a:gd name="T8" fmla="*/ 89 w 90"/>
                <a:gd name="T9" fmla="*/ 57 h 88"/>
                <a:gd name="T10" fmla="*/ 87 w 90"/>
                <a:gd name="T11" fmla="*/ 61 h 88"/>
                <a:gd name="T12" fmla="*/ 82 w 90"/>
                <a:gd name="T13" fmla="*/ 67 h 88"/>
                <a:gd name="T14" fmla="*/ 78 w 90"/>
                <a:gd name="T15" fmla="*/ 76 h 88"/>
                <a:gd name="T16" fmla="*/ 71 w 90"/>
                <a:gd name="T17" fmla="*/ 80 h 88"/>
                <a:gd name="T18" fmla="*/ 66 w 90"/>
                <a:gd name="T19" fmla="*/ 82 h 88"/>
                <a:gd name="T20" fmla="*/ 63 w 90"/>
                <a:gd name="T21" fmla="*/ 85 h 88"/>
                <a:gd name="T22" fmla="*/ 55 w 90"/>
                <a:gd name="T23" fmla="*/ 87 h 88"/>
                <a:gd name="T24" fmla="*/ 50 w 90"/>
                <a:gd name="T25" fmla="*/ 88 h 88"/>
                <a:gd name="T26" fmla="*/ 46 w 90"/>
                <a:gd name="T27" fmla="*/ 88 h 88"/>
                <a:gd name="T28" fmla="*/ 38 w 90"/>
                <a:gd name="T29" fmla="*/ 87 h 88"/>
                <a:gd name="T30" fmla="*/ 28 w 90"/>
                <a:gd name="T31" fmla="*/ 85 h 88"/>
                <a:gd name="T32" fmla="*/ 21 w 90"/>
                <a:gd name="T33" fmla="*/ 82 h 88"/>
                <a:gd name="T34" fmla="*/ 13 w 90"/>
                <a:gd name="T35" fmla="*/ 76 h 88"/>
                <a:gd name="T36" fmla="*/ 8 w 90"/>
                <a:gd name="T37" fmla="*/ 69 h 88"/>
                <a:gd name="T38" fmla="*/ 4 w 90"/>
                <a:gd name="T39" fmla="*/ 63 h 88"/>
                <a:gd name="T40" fmla="*/ 0 w 90"/>
                <a:gd name="T41" fmla="*/ 53 h 88"/>
                <a:gd name="T42" fmla="*/ 0 w 90"/>
                <a:gd name="T43" fmla="*/ 50 h 88"/>
                <a:gd name="T44" fmla="*/ 0 w 90"/>
                <a:gd name="T45" fmla="*/ 46 h 88"/>
                <a:gd name="T46" fmla="*/ 0 w 90"/>
                <a:gd name="T47" fmla="*/ 36 h 88"/>
                <a:gd name="T48" fmla="*/ 2 w 90"/>
                <a:gd name="T49" fmla="*/ 32 h 88"/>
                <a:gd name="T50" fmla="*/ 4 w 90"/>
                <a:gd name="T51" fmla="*/ 27 h 88"/>
                <a:gd name="T52" fmla="*/ 7 w 90"/>
                <a:gd name="T53" fmla="*/ 21 h 88"/>
                <a:gd name="T54" fmla="*/ 13 w 90"/>
                <a:gd name="T55" fmla="*/ 15 h 88"/>
                <a:gd name="T56" fmla="*/ 19 w 90"/>
                <a:gd name="T57" fmla="*/ 8 h 88"/>
                <a:gd name="T58" fmla="*/ 23 w 90"/>
                <a:gd name="T59" fmla="*/ 6 h 88"/>
                <a:gd name="T60" fmla="*/ 28 w 90"/>
                <a:gd name="T61" fmla="*/ 5 h 88"/>
                <a:gd name="T62" fmla="*/ 36 w 90"/>
                <a:gd name="T63" fmla="*/ 2 h 88"/>
                <a:gd name="T64" fmla="*/ 40 w 90"/>
                <a:gd name="T65" fmla="*/ 2 h 88"/>
                <a:gd name="T66" fmla="*/ 45 w 90"/>
                <a:gd name="T67" fmla="*/ 0 h 88"/>
                <a:gd name="T68" fmla="*/ 53 w 90"/>
                <a:gd name="T69" fmla="*/ 2 h 88"/>
                <a:gd name="T70" fmla="*/ 61 w 90"/>
                <a:gd name="T71" fmla="*/ 4 h 88"/>
                <a:gd name="T72" fmla="*/ 69 w 90"/>
                <a:gd name="T73" fmla="*/ 8 h 88"/>
                <a:gd name="T74" fmla="*/ 76 w 90"/>
                <a:gd name="T75" fmla="*/ 13 h 88"/>
                <a:gd name="T76" fmla="*/ 82 w 90"/>
                <a:gd name="T77" fmla="*/ 19 h 88"/>
                <a:gd name="T78" fmla="*/ 85 w 90"/>
                <a:gd name="T79" fmla="*/ 27 h 88"/>
                <a:gd name="T80" fmla="*/ 89 w 90"/>
                <a:gd name="T81" fmla="*/ 36 h 8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0"/>
                <a:gd name="T124" fmla="*/ 0 h 88"/>
                <a:gd name="T125" fmla="*/ 90 w 90"/>
                <a:gd name="T126" fmla="*/ 88 h 8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0" h="88">
                  <a:moveTo>
                    <a:pt x="89" y="36"/>
                  </a:moveTo>
                  <a:lnTo>
                    <a:pt x="90" y="40"/>
                  </a:lnTo>
                  <a:lnTo>
                    <a:pt x="90" y="44"/>
                  </a:lnTo>
                  <a:lnTo>
                    <a:pt x="89" y="53"/>
                  </a:lnTo>
                  <a:lnTo>
                    <a:pt x="89" y="57"/>
                  </a:lnTo>
                  <a:lnTo>
                    <a:pt x="87" y="61"/>
                  </a:lnTo>
                  <a:lnTo>
                    <a:pt x="82" y="67"/>
                  </a:lnTo>
                  <a:lnTo>
                    <a:pt x="78" y="76"/>
                  </a:lnTo>
                  <a:lnTo>
                    <a:pt x="71" y="80"/>
                  </a:lnTo>
                  <a:lnTo>
                    <a:pt x="66" y="82"/>
                  </a:lnTo>
                  <a:lnTo>
                    <a:pt x="63" y="85"/>
                  </a:lnTo>
                  <a:lnTo>
                    <a:pt x="55" y="87"/>
                  </a:lnTo>
                  <a:lnTo>
                    <a:pt x="50" y="88"/>
                  </a:lnTo>
                  <a:lnTo>
                    <a:pt x="46" y="88"/>
                  </a:lnTo>
                  <a:lnTo>
                    <a:pt x="38" y="87"/>
                  </a:lnTo>
                  <a:lnTo>
                    <a:pt x="28" y="85"/>
                  </a:lnTo>
                  <a:lnTo>
                    <a:pt x="21" y="82"/>
                  </a:lnTo>
                  <a:lnTo>
                    <a:pt x="13" y="76"/>
                  </a:lnTo>
                  <a:lnTo>
                    <a:pt x="8" y="69"/>
                  </a:lnTo>
                  <a:lnTo>
                    <a:pt x="4" y="63"/>
                  </a:lnTo>
                  <a:lnTo>
                    <a:pt x="0" y="53"/>
                  </a:lnTo>
                  <a:lnTo>
                    <a:pt x="0" y="50"/>
                  </a:lnTo>
                  <a:lnTo>
                    <a:pt x="0" y="46"/>
                  </a:lnTo>
                  <a:lnTo>
                    <a:pt x="0" y="36"/>
                  </a:lnTo>
                  <a:lnTo>
                    <a:pt x="2" y="32"/>
                  </a:lnTo>
                  <a:lnTo>
                    <a:pt x="4" y="27"/>
                  </a:lnTo>
                  <a:lnTo>
                    <a:pt x="7" y="21"/>
                  </a:lnTo>
                  <a:lnTo>
                    <a:pt x="13" y="15"/>
                  </a:lnTo>
                  <a:lnTo>
                    <a:pt x="19" y="8"/>
                  </a:lnTo>
                  <a:lnTo>
                    <a:pt x="23" y="6"/>
                  </a:lnTo>
                  <a:lnTo>
                    <a:pt x="28" y="5"/>
                  </a:lnTo>
                  <a:lnTo>
                    <a:pt x="36" y="2"/>
                  </a:lnTo>
                  <a:lnTo>
                    <a:pt x="40" y="2"/>
                  </a:lnTo>
                  <a:lnTo>
                    <a:pt x="45" y="0"/>
                  </a:lnTo>
                  <a:lnTo>
                    <a:pt x="53" y="2"/>
                  </a:lnTo>
                  <a:lnTo>
                    <a:pt x="61" y="4"/>
                  </a:lnTo>
                  <a:lnTo>
                    <a:pt x="69" y="8"/>
                  </a:lnTo>
                  <a:lnTo>
                    <a:pt x="76" y="13"/>
                  </a:lnTo>
                  <a:lnTo>
                    <a:pt x="82" y="19"/>
                  </a:lnTo>
                  <a:lnTo>
                    <a:pt x="85" y="27"/>
                  </a:lnTo>
                  <a:lnTo>
                    <a:pt x="89" y="36"/>
                  </a:lnTo>
                  <a:close/>
                </a:path>
              </a:pathLst>
            </a:custGeom>
            <a:solidFill>
              <a:srgbClr val="F561AF"/>
            </a:solidFill>
            <a:ln w="9525">
              <a:noFill/>
              <a:round/>
              <a:headEnd/>
              <a:tailEnd/>
            </a:ln>
          </p:spPr>
          <p:txBody>
            <a:bodyPr/>
            <a:lstStyle/>
            <a:p>
              <a:endParaRPr lang="ru-RU"/>
            </a:p>
          </p:txBody>
        </p:sp>
        <p:sp>
          <p:nvSpPr>
            <p:cNvPr id="160858" name="Freeform 2515"/>
            <p:cNvSpPr>
              <a:spLocks/>
            </p:cNvSpPr>
            <p:nvPr/>
          </p:nvSpPr>
          <p:spPr bwMode="auto">
            <a:xfrm>
              <a:off x="3340" y="3860"/>
              <a:ext cx="37" cy="56"/>
            </a:xfrm>
            <a:custGeom>
              <a:avLst/>
              <a:gdLst>
                <a:gd name="T0" fmla="*/ 37 w 37"/>
                <a:gd name="T1" fmla="*/ 0 h 56"/>
                <a:gd name="T2" fmla="*/ 37 w 37"/>
                <a:gd name="T3" fmla="*/ 18 h 56"/>
                <a:gd name="T4" fmla="*/ 29 w 37"/>
                <a:gd name="T5" fmla="*/ 34 h 56"/>
                <a:gd name="T6" fmla="*/ 18 w 37"/>
                <a:gd name="T7" fmla="*/ 48 h 56"/>
                <a:gd name="T8" fmla="*/ 9 w 37"/>
                <a:gd name="T9" fmla="*/ 54 h 56"/>
                <a:gd name="T10" fmla="*/ 1 w 37"/>
                <a:gd name="T11" fmla="*/ 56 h 56"/>
                <a:gd name="T12" fmla="*/ 0 w 37"/>
                <a:gd name="T13" fmla="*/ 49 h 56"/>
                <a:gd name="T14" fmla="*/ 7 w 37"/>
                <a:gd name="T15" fmla="*/ 48 h 56"/>
                <a:gd name="T16" fmla="*/ 14 w 37"/>
                <a:gd name="T17" fmla="*/ 42 h 56"/>
                <a:gd name="T18" fmla="*/ 25 w 37"/>
                <a:gd name="T19" fmla="*/ 30 h 56"/>
                <a:gd name="T20" fmla="*/ 31 w 37"/>
                <a:gd name="T21" fmla="*/ 16 h 56"/>
                <a:gd name="T22" fmla="*/ 31 w 37"/>
                <a:gd name="T23" fmla="*/ 0 h 56"/>
                <a:gd name="T24" fmla="*/ 37 w 37"/>
                <a:gd name="T25" fmla="*/ 0 h 5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7"/>
                <a:gd name="T40" fmla="*/ 0 h 56"/>
                <a:gd name="T41" fmla="*/ 37 w 37"/>
                <a:gd name="T42" fmla="*/ 56 h 5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7" h="56">
                  <a:moveTo>
                    <a:pt x="37" y="0"/>
                  </a:moveTo>
                  <a:lnTo>
                    <a:pt x="37" y="18"/>
                  </a:lnTo>
                  <a:lnTo>
                    <a:pt x="29" y="34"/>
                  </a:lnTo>
                  <a:lnTo>
                    <a:pt x="18" y="48"/>
                  </a:lnTo>
                  <a:lnTo>
                    <a:pt x="9" y="54"/>
                  </a:lnTo>
                  <a:lnTo>
                    <a:pt x="1" y="56"/>
                  </a:lnTo>
                  <a:lnTo>
                    <a:pt x="0" y="49"/>
                  </a:lnTo>
                  <a:lnTo>
                    <a:pt x="7" y="48"/>
                  </a:lnTo>
                  <a:lnTo>
                    <a:pt x="14" y="42"/>
                  </a:lnTo>
                  <a:lnTo>
                    <a:pt x="25" y="30"/>
                  </a:lnTo>
                  <a:lnTo>
                    <a:pt x="31" y="16"/>
                  </a:lnTo>
                  <a:lnTo>
                    <a:pt x="31" y="0"/>
                  </a:lnTo>
                  <a:lnTo>
                    <a:pt x="37" y="0"/>
                  </a:lnTo>
                  <a:close/>
                </a:path>
              </a:pathLst>
            </a:custGeom>
            <a:solidFill>
              <a:srgbClr val="F8BDD6"/>
            </a:solidFill>
            <a:ln w="9525">
              <a:noFill/>
              <a:round/>
              <a:headEnd/>
              <a:tailEnd/>
            </a:ln>
          </p:spPr>
          <p:txBody>
            <a:bodyPr/>
            <a:lstStyle/>
            <a:p>
              <a:endParaRPr lang="ru-RU"/>
            </a:p>
          </p:txBody>
        </p:sp>
        <p:sp>
          <p:nvSpPr>
            <p:cNvPr id="160859" name="Freeform 2516"/>
            <p:cNvSpPr>
              <a:spLocks/>
            </p:cNvSpPr>
            <p:nvPr/>
          </p:nvSpPr>
          <p:spPr bwMode="auto">
            <a:xfrm>
              <a:off x="3284" y="3875"/>
              <a:ext cx="56" cy="41"/>
            </a:xfrm>
            <a:custGeom>
              <a:avLst/>
              <a:gdLst>
                <a:gd name="T0" fmla="*/ 56 w 56"/>
                <a:gd name="T1" fmla="*/ 41 h 41"/>
                <a:gd name="T2" fmla="*/ 39 w 56"/>
                <a:gd name="T3" fmla="*/ 41 h 41"/>
                <a:gd name="T4" fmla="*/ 20 w 56"/>
                <a:gd name="T5" fmla="*/ 32 h 41"/>
                <a:gd name="T6" fmla="*/ 7 w 56"/>
                <a:gd name="T7" fmla="*/ 20 h 41"/>
                <a:gd name="T8" fmla="*/ 2 w 56"/>
                <a:gd name="T9" fmla="*/ 12 h 41"/>
                <a:gd name="T10" fmla="*/ 0 w 56"/>
                <a:gd name="T11" fmla="*/ 4 h 41"/>
                <a:gd name="T12" fmla="*/ 5 w 56"/>
                <a:gd name="T13" fmla="*/ 0 h 41"/>
                <a:gd name="T14" fmla="*/ 7 w 56"/>
                <a:gd name="T15" fmla="*/ 7 h 41"/>
                <a:gd name="T16" fmla="*/ 11 w 56"/>
                <a:gd name="T17" fmla="*/ 16 h 41"/>
                <a:gd name="T18" fmla="*/ 24 w 56"/>
                <a:gd name="T19" fmla="*/ 27 h 41"/>
                <a:gd name="T20" fmla="*/ 39 w 56"/>
                <a:gd name="T21" fmla="*/ 34 h 41"/>
                <a:gd name="T22" fmla="*/ 56 w 56"/>
                <a:gd name="T23" fmla="*/ 34 h 41"/>
                <a:gd name="T24" fmla="*/ 56 w 56"/>
                <a:gd name="T25" fmla="*/ 41 h 4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6"/>
                <a:gd name="T40" fmla="*/ 0 h 41"/>
                <a:gd name="T41" fmla="*/ 56 w 56"/>
                <a:gd name="T42" fmla="*/ 41 h 4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6" h="41">
                  <a:moveTo>
                    <a:pt x="56" y="41"/>
                  </a:moveTo>
                  <a:lnTo>
                    <a:pt x="39" y="41"/>
                  </a:lnTo>
                  <a:lnTo>
                    <a:pt x="20" y="32"/>
                  </a:lnTo>
                  <a:lnTo>
                    <a:pt x="7" y="20"/>
                  </a:lnTo>
                  <a:lnTo>
                    <a:pt x="2" y="12"/>
                  </a:lnTo>
                  <a:lnTo>
                    <a:pt x="0" y="4"/>
                  </a:lnTo>
                  <a:lnTo>
                    <a:pt x="5" y="0"/>
                  </a:lnTo>
                  <a:lnTo>
                    <a:pt x="7" y="7"/>
                  </a:lnTo>
                  <a:lnTo>
                    <a:pt x="11" y="16"/>
                  </a:lnTo>
                  <a:lnTo>
                    <a:pt x="24" y="27"/>
                  </a:lnTo>
                  <a:lnTo>
                    <a:pt x="39" y="34"/>
                  </a:lnTo>
                  <a:lnTo>
                    <a:pt x="56" y="34"/>
                  </a:lnTo>
                  <a:lnTo>
                    <a:pt x="56" y="41"/>
                  </a:lnTo>
                  <a:close/>
                </a:path>
              </a:pathLst>
            </a:custGeom>
            <a:solidFill>
              <a:srgbClr val="F8BDD6"/>
            </a:solidFill>
            <a:ln w="9525">
              <a:noFill/>
              <a:round/>
              <a:headEnd/>
              <a:tailEnd/>
            </a:ln>
          </p:spPr>
          <p:txBody>
            <a:bodyPr/>
            <a:lstStyle/>
            <a:p>
              <a:endParaRPr lang="ru-RU"/>
            </a:p>
          </p:txBody>
        </p:sp>
        <p:sp>
          <p:nvSpPr>
            <p:cNvPr id="160860" name="Freeform 2517"/>
            <p:cNvSpPr>
              <a:spLocks/>
            </p:cNvSpPr>
            <p:nvPr/>
          </p:nvSpPr>
          <p:spPr bwMode="auto">
            <a:xfrm>
              <a:off x="3338" y="3909"/>
              <a:ext cx="3" cy="7"/>
            </a:xfrm>
            <a:custGeom>
              <a:avLst/>
              <a:gdLst>
                <a:gd name="T0" fmla="*/ 3 w 3"/>
                <a:gd name="T1" fmla="*/ 7 h 7"/>
                <a:gd name="T2" fmla="*/ 3 w 3"/>
                <a:gd name="T3" fmla="*/ 0 h 7"/>
                <a:gd name="T4" fmla="*/ 0 w 3"/>
                <a:gd name="T5" fmla="*/ 0 h 7"/>
                <a:gd name="T6" fmla="*/ 3 w 3"/>
                <a:gd name="T7" fmla="*/ 7 h 7"/>
                <a:gd name="T8" fmla="*/ 0 60000 65536"/>
                <a:gd name="T9" fmla="*/ 0 60000 65536"/>
                <a:gd name="T10" fmla="*/ 0 60000 65536"/>
                <a:gd name="T11" fmla="*/ 0 60000 65536"/>
                <a:gd name="T12" fmla="*/ 0 w 3"/>
                <a:gd name="T13" fmla="*/ 0 h 7"/>
                <a:gd name="T14" fmla="*/ 3 w 3"/>
                <a:gd name="T15" fmla="*/ 7 h 7"/>
              </a:gdLst>
              <a:ahLst/>
              <a:cxnLst>
                <a:cxn ang="T8">
                  <a:pos x="T0" y="T1"/>
                </a:cxn>
                <a:cxn ang="T9">
                  <a:pos x="T2" y="T3"/>
                </a:cxn>
                <a:cxn ang="T10">
                  <a:pos x="T4" y="T5"/>
                </a:cxn>
                <a:cxn ang="T11">
                  <a:pos x="T6" y="T7"/>
                </a:cxn>
              </a:cxnLst>
              <a:rect l="T12" t="T13" r="T14" b="T15"/>
              <a:pathLst>
                <a:path w="3" h="7">
                  <a:moveTo>
                    <a:pt x="3" y="7"/>
                  </a:moveTo>
                  <a:lnTo>
                    <a:pt x="3" y="0"/>
                  </a:lnTo>
                  <a:lnTo>
                    <a:pt x="0" y="0"/>
                  </a:lnTo>
                  <a:lnTo>
                    <a:pt x="3" y="7"/>
                  </a:lnTo>
                  <a:close/>
                </a:path>
              </a:pathLst>
            </a:custGeom>
            <a:solidFill>
              <a:srgbClr val="F8BDD6"/>
            </a:solidFill>
            <a:ln w="9525">
              <a:noFill/>
              <a:round/>
              <a:headEnd/>
              <a:tailEnd/>
            </a:ln>
          </p:spPr>
          <p:txBody>
            <a:bodyPr/>
            <a:lstStyle/>
            <a:p>
              <a:endParaRPr lang="ru-RU"/>
            </a:p>
          </p:txBody>
        </p:sp>
        <p:sp>
          <p:nvSpPr>
            <p:cNvPr id="160861" name="Freeform 2518"/>
            <p:cNvSpPr>
              <a:spLocks/>
            </p:cNvSpPr>
            <p:nvPr/>
          </p:nvSpPr>
          <p:spPr bwMode="auto">
            <a:xfrm>
              <a:off x="3284" y="3824"/>
              <a:ext cx="39" cy="53"/>
            </a:xfrm>
            <a:custGeom>
              <a:avLst/>
              <a:gdLst>
                <a:gd name="T0" fmla="*/ 1 w 39"/>
                <a:gd name="T1" fmla="*/ 53 h 53"/>
                <a:gd name="T2" fmla="*/ 0 w 39"/>
                <a:gd name="T3" fmla="*/ 36 h 53"/>
                <a:gd name="T4" fmla="*/ 6 w 39"/>
                <a:gd name="T5" fmla="*/ 19 h 53"/>
                <a:gd name="T6" fmla="*/ 19 w 39"/>
                <a:gd name="T7" fmla="*/ 7 h 53"/>
                <a:gd name="T8" fmla="*/ 28 w 39"/>
                <a:gd name="T9" fmla="*/ 4 h 53"/>
                <a:gd name="T10" fmla="*/ 36 w 39"/>
                <a:gd name="T11" fmla="*/ 0 h 53"/>
                <a:gd name="T12" fmla="*/ 39 w 39"/>
                <a:gd name="T13" fmla="*/ 5 h 53"/>
                <a:gd name="T14" fmla="*/ 31 w 39"/>
                <a:gd name="T15" fmla="*/ 8 h 53"/>
                <a:gd name="T16" fmla="*/ 23 w 39"/>
                <a:gd name="T17" fmla="*/ 11 h 53"/>
                <a:gd name="T18" fmla="*/ 11 w 39"/>
                <a:gd name="T19" fmla="*/ 24 h 53"/>
                <a:gd name="T20" fmla="*/ 5 w 39"/>
                <a:gd name="T21" fmla="*/ 36 h 53"/>
                <a:gd name="T22" fmla="*/ 8 w 39"/>
                <a:gd name="T23" fmla="*/ 53 h 53"/>
                <a:gd name="T24" fmla="*/ 1 w 39"/>
                <a:gd name="T25" fmla="*/ 53 h 5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9"/>
                <a:gd name="T40" fmla="*/ 0 h 53"/>
                <a:gd name="T41" fmla="*/ 39 w 39"/>
                <a:gd name="T42" fmla="*/ 53 h 5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9" h="53">
                  <a:moveTo>
                    <a:pt x="1" y="53"/>
                  </a:moveTo>
                  <a:lnTo>
                    <a:pt x="0" y="36"/>
                  </a:lnTo>
                  <a:lnTo>
                    <a:pt x="6" y="19"/>
                  </a:lnTo>
                  <a:lnTo>
                    <a:pt x="19" y="7"/>
                  </a:lnTo>
                  <a:lnTo>
                    <a:pt x="28" y="4"/>
                  </a:lnTo>
                  <a:lnTo>
                    <a:pt x="36" y="0"/>
                  </a:lnTo>
                  <a:lnTo>
                    <a:pt x="39" y="5"/>
                  </a:lnTo>
                  <a:lnTo>
                    <a:pt x="31" y="8"/>
                  </a:lnTo>
                  <a:lnTo>
                    <a:pt x="23" y="11"/>
                  </a:lnTo>
                  <a:lnTo>
                    <a:pt x="11" y="24"/>
                  </a:lnTo>
                  <a:lnTo>
                    <a:pt x="5" y="36"/>
                  </a:lnTo>
                  <a:lnTo>
                    <a:pt x="8" y="53"/>
                  </a:lnTo>
                  <a:lnTo>
                    <a:pt x="1" y="53"/>
                  </a:lnTo>
                  <a:close/>
                </a:path>
              </a:pathLst>
            </a:custGeom>
            <a:solidFill>
              <a:srgbClr val="F8BDD6"/>
            </a:solidFill>
            <a:ln w="9525">
              <a:noFill/>
              <a:round/>
              <a:headEnd/>
              <a:tailEnd/>
            </a:ln>
          </p:spPr>
          <p:txBody>
            <a:bodyPr/>
            <a:lstStyle/>
            <a:p>
              <a:endParaRPr lang="ru-RU"/>
            </a:p>
          </p:txBody>
        </p:sp>
        <p:sp>
          <p:nvSpPr>
            <p:cNvPr id="160862" name="Freeform 2519"/>
            <p:cNvSpPr>
              <a:spLocks/>
            </p:cNvSpPr>
            <p:nvPr/>
          </p:nvSpPr>
          <p:spPr bwMode="auto">
            <a:xfrm>
              <a:off x="3286" y="3875"/>
              <a:ext cx="6" cy="3"/>
            </a:xfrm>
            <a:custGeom>
              <a:avLst/>
              <a:gdLst>
                <a:gd name="T0" fmla="*/ 0 w 6"/>
                <a:gd name="T1" fmla="*/ 3 h 3"/>
                <a:gd name="T2" fmla="*/ 0 w 6"/>
                <a:gd name="T3" fmla="*/ 2 h 3"/>
                <a:gd name="T4" fmla="*/ 6 w 6"/>
                <a:gd name="T5" fmla="*/ 2 h 3"/>
                <a:gd name="T6" fmla="*/ 4 w 6"/>
                <a:gd name="T7" fmla="*/ 0 h 3"/>
                <a:gd name="T8" fmla="*/ 0 w 6"/>
                <a:gd name="T9" fmla="*/ 3 h 3"/>
                <a:gd name="T10" fmla="*/ 0 60000 65536"/>
                <a:gd name="T11" fmla="*/ 0 60000 65536"/>
                <a:gd name="T12" fmla="*/ 0 60000 65536"/>
                <a:gd name="T13" fmla="*/ 0 60000 65536"/>
                <a:gd name="T14" fmla="*/ 0 60000 65536"/>
                <a:gd name="T15" fmla="*/ 0 w 6"/>
                <a:gd name="T16" fmla="*/ 0 h 3"/>
                <a:gd name="T17" fmla="*/ 6 w 6"/>
                <a:gd name="T18" fmla="*/ 3 h 3"/>
              </a:gdLst>
              <a:ahLst/>
              <a:cxnLst>
                <a:cxn ang="T10">
                  <a:pos x="T0" y="T1"/>
                </a:cxn>
                <a:cxn ang="T11">
                  <a:pos x="T2" y="T3"/>
                </a:cxn>
                <a:cxn ang="T12">
                  <a:pos x="T4" y="T5"/>
                </a:cxn>
                <a:cxn ang="T13">
                  <a:pos x="T6" y="T7"/>
                </a:cxn>
                <a:cxn ang="T14">
                  <a:pos x="T8" y="T9"/>
                </a:cxn>
              </a:cxnLst>
              <a:rect l="T15" t="T16" r="T17" b="T18"/>
              <a:pathLst>
                <a:path w="6" h="3">
                  <a:moveTo>
                    <a:pt x="0" y="3"/>
                  </a:moveTo>
                  <a:lnTo>
                    <a:pt x="0" y="2"/>
                  </a:lnTo>
                  <a:lnTo>
                    <a:pt x="6" y="2"/>
                  </a:lnTo>
                  <a:lnTo>
                    <a:pt x="4" y="0"/>
                  </a:lnTo>
                  <a:lnTo>
                    <a:pt x="0" y="3"/>
                  </a:lnTo>
                  <a:close/>
                </a:path>
              </a:pathLst>
            </a:custGeom>
            <a:solidFill>
              <a:srgbClr val="F8BDD6"/>
            </a:solidFill>
            <a:ln w="9525">
              <a:noFill/>
              <a:round/>
              <a:headEnd/>
              <a:tailEnd/>
            </a:ln>
          </p:spPr>
          <p:txBody>
            <a:bodyPr/>
            <a:lstStyle/>
            <a:p>
              <a:endParaRPr lang="ru-RU"/>
            </a:p>
          </p:txBody>
        </p:sp>
        <p:sp>
          <p:nvSpPr>
            <p:cNvPr id="160863" name="Freeform 2520"/>
            <p:cNvSpPr>
              <a:spLocks/>
            </p:cNvSpPr>
            <p:nvPr/>
          </p:nvSpPr>
          <p:spPr bwMode="auto">
            <a:xfrm>
              <a:off x="3322" y="3824"/>
              <a:ext cx="56" cy="38"/>
            </a:xfrm>
            <a:custGeom>
              <a:avLst/>
              <a:gdLst>
                <a:gd name="T0" fmla="*/ 0 w 56"/>
                <a:gd name="T1" fmla="*/ 0 h 38"/>
                <a:gd name="T2" fmla="*/ 19 w 56"/>
                <a:gd name="T3" fmla="*/ 0 h 38"/>
                <a:gd name="T4" fmla="*/ 35 w 56"/>
                <a:gd name="T5" fmla="*/ 7 h 38"/>
                <a:gd name="T6" fmla="*/ 48 w 56"/>
                <a:gd name="T7" fmla="*/ 17 h 38"/>
                <a:gd name="T8" fmla="*/ 55 w 56"/>
                <a:gd name="T9" fmla="*/ 28 h 38"/>
                <a:gd name="T10" fmla="*/ 56 w 56"/>
                <a:gd name="T11" fmla="*/ 37 h 38"/>
                <a:gd name="T12" fmla="*/ 50 w 56"/>
                <a:gd name="T13" fmla="*/ 38 h 38"/>
                <a:gd name="T14" fmla="*/ 48 w 56"/>
                <a:gd name="T15" fmla="*/ 30 h 38"/>
                <a:gd name="T16" fmla="*/ 44 w 56"/>
                <a:gd name="T17" fmla="*/ 22 h 38"/>
                <a:gd name="T18" fmla="*/ 31 w 56"/>
                <a:gd name="T19" fmla="*/ 11 h 38"/>
                <a:gd name="T20" fmla="*/ 15 w 56"/>
                <a:gd name="T21" fmla="*/ 6 h 38"/>
                <a:gd name="T22" fmla="*/ 0 w 56"/>
                <a:gd name="T23" fmla="*/ 7 h 38"/>
                <a:gd name="T24" fmla="*/ 0 w 56"/>
                <a:gd name="T25" fmla="*/ 0 h 3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6"/>
                <a:gd name="T40" fmla="*/ 0 h 38"/>
                <a:gd name="T41" fmla="*/ 56 w 56"/>
                <a:gd name="T42" fmla="*/ 38 h 3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6" h="38">
                  <a:moveTo>
                    <a:pt x="0" y="0"/>
                  </a:moveTo>
                  <a:lnTo>
                    <a:pt x="19" y="0"/>
                  </a:lnTo>
                  <a:lnTo>
                    <a:pt x="35" y="7"/>
                  </a:lnTo>
                  <a:lnTo>
                    <a:pt x="48" y="17"/>
                  </a:lnTo>
                  <a:lnTo>
                    <a:pt x="55" y="28"/>
                  </a:lnTo>
                  <a:lnTo>
                    <a:pt x="56" y="37"/>
                  </a:lnTo>
                  <a:lnTo>
                    <a:pt x="50" y="38"/>
                  </a:lnTo>
                  <a:lnTo>
                    <a:pt x="48" y="30"/>
                  </a:lnTo>
                  <a:lnTo>
                    <a:pt x="44" y="22"/>
                  </a:lnTo>
                  <a:lnTo>
                    <a:pt x="31" y="11"/>
                  </a:lnTo>
                  <a:lnTo>
                    <a:pt x="15" y="6"/>
                  </a:lnTo>
                  <a:lnTo>
                    <a:pt x="0" y="7"/>
                  </a:lnTo>
                  <a:lnTo>
                    <a:pt x="0" y="0"/>
                  </a:lnTo>
                  <a:close/>
                </a:path>
              </a:pathLst>
            </a:custGeom>
            <a:solidFill>
              <a:srgbClr val="F8BDD6"/>
            </a:solidFill>
            <a:ln w="9525">
              <a:noFill/>
              <a:round/>
              <a:headEnd/>
              <a:tailEnd/>
            </a:ln>
          </p:spPr>
          <p:txBody>
            <a:bodyPr/>
            <a:lstStyle/>
            <a:p>
              <a:endParaRPr lang="ru-RU"/>
            </a:p>
          </p:txBody>
        </p:sp>
        <p:sp>
          <p:nvSpPr>
            <p:cNvPr id="160864" name="Freeform 2521"/>
            <p:cNvSpPr>
              <a:spLocks/>
            </p:cNvSpPr>
            <p:nvPr/>
          </p:nvSpPr>
          <p:spPr bwMode="auto">
            <a:xfrm>
              <a:off x="3320" y="3824"/>
              <a:ext cx="3" cy="7"/>
            </a:xfrm>
            <a:custGeom>
              <a:avLst/>
              <a:gdLst>
                <a:gd name="T0" fmla="*/ 0 w 3"/>
                <a:gd name="T1" fmla="*/ 0 h 7"/>
                <a:gd name="T2" fmla="*/ 2 w 3"/>
                <a:gd name="T3" fmla="*/ 0 h 7"/>
                <a:gd name="T4" fmla="*/ 2 w 3"/>
                <a:gd name="T5" fmla="*/ 7 h 7"/>
                <a:gd name="T6" fmla="*/ 3 w 3"/>
                <a:gd name="T7" fmla="*/ 6 h 7"/>
                <a:gd name="T8" fmla="*/ 0 w 3"/>
                <a:gd name="T9" fmla="*/ 0 h 7"/>
                <a:gd name="T10" fmla="*/ 0 60000 65536"/>
                <a:gd name="T11" fmla="*/ 0 60000 65536"/>
                <a:gd name="T12" fmla="*/ 0 60000 65536"/>
                <a:gd name="T13" fmla="*/ 0 60000 65536"/>
                <a:gd name="T14" fmla="*/ 0 60000 65536"/>
                <a:gd name="T15" fmla="*/ 0 w 3"/>
                <a:gd name="T16" fmla="*/ 0 h 7"/>
                <a:gd name="T17" fmla="*/ 3 w 3"/>
                <a:gd name="T18" fmla="*/ 7 h 7"/>
              </a:gdLst>
              <a:ahLst/>
              <a:cxnLst>
                <a:cxn ang="T10">
                  <a:pos x="T0" y="T1"/>
                </a:cxn>
                <a:cxn ang="T11">
                  <a:pos x="T2" y="T3"/>
                </a:cxn>
                <a:cxn ang="T12">
                  <a:pos x="T4" y="T5"/>
                </a:cxn>
                <a:cxn ang="T13">
                  <a:pos x="T6" y="T7"/>
                </a:cxn>
                <a:cxn ang="T14">
                  <a:pos x="T8" y="T9"/>
                </a:cxn>
              </a:cxnLst>
              <a:rect l="T15" t="T16" r="T17" b="T18"/>
              <a:pathLst>
                <a:path w="3" h="7">
                  <a:moveTo>
                    <a:pt x="0" y="0"/>
                  </a:moveTo>
                  <a:lnTo>
                    <a:pt x="2" y="0"/>
                  </a:lnTo>
                  <a:lnTo>
                    <a:pt x="2" y="7"/>
                  </a:lnTo>
                  <a:lnTo>
                    <a:pt x="3" y="6"/>
                  </a:lnTo>
                  <a:lnTo>
                    <a:pt x="0" y="0"/>
                  </a:lnTo>
                  <a:close/>
                </a:path>
              </a:pathLst>
            </a:custGeom>
            <a:solidFill>
              <a:srgbClr val="F8BDD6"/>
            </a:solidFill>
            <a:ln w="9525">
              <a:noFill/>
              <a:round/>
              <a:headEnd/>
              <a:tailEnd/>
            </a:ln>
          </p:spPr>
          <p:txBody>
            <a:bodyPr/>
            <a:lstStyle/>
            <a:p>
              <a:endParaRPr lang="ru-RU"/>
            </a:p>
          </p:txBody>
        </p:sp>
        <p:sp>
          <p:nvSpPr>
            <p:cNvPr id="160865" name="Freeform 2522"/>
            <p:cNvSpPr>
              <a:spLocks/>
            </p:cNvSpPr>
            <p:nvPr/>
          </p:nvSpPr>
          <p:spPr bwMode="auto">
            <a:xfrm>
              <a:off x="3369" y="3860"/>
              <a:ext cx="8" cy="2"/>
            </a:xfrm>
            <a:custGeom>
              <a:avLst/>
              <a:gdLst>
                <a:gd name="T0" fmla="*/ 8 w 8"/>
                <a:gd name="T1" fmla="*/ 0 h 2"/>
                <a:gd name="T2" fmla="*/ 0 w 8"/>
                <a:gd name="T3" fmla="*/ 0 h 2"/>
                <a:gd name="T4" fmla="*/ 0 w 8"/>
                <a:gd name="T5" fmla="*/ 2 h 2"/>
                <a:gd name="T6" fmla="*/ 8 w 8"/>
                <a:gd name="T7" fmla="*/ 0 h 2"/>
                <a:gd name="T8" fmla="*/ 0 60000 65536"/>
                <a:gd name="T9" fmla="*/ 0 60000 65536"/>
                <a:gd name="T10" fmla="*/ 0 60000 65536"/>
                <a:gd name="T11" fmla="*/ 0 60000 65536"/>
                <a:gd name="T12" fmla="*/ 0 w 8"/>
                <a:gd name="T13" fmla="*/ 0 h 2"/>
                <a:gd name="T14" fmla="*/ 8 w 8"/>
                <a:gd name="T15" fmla="*/ 2 h 2"/>
              </a:gdLst>
              <a:ahLst/>
              <a:cxnLst>
                <a:cxn ang="T8">
                  <a:pos x="T0" y="T1"/>
                </a:cxn>
                <a:cxn ang="T9">
                  <a:pos x="T2" y="T3"/>
                </a:cxn>
                <a:cxn ang="T10">
                  <a:pos x="T4" y="T5"/>
                </a:cxn>
                <a:cxn ang="T11">
                  <a:pos x="T6" y="T7"/>
                </a:cxn>
              </a:cxnLst>
              <a:rect l="T12" t="T13" r="T14" b="T15"/>
              <a:pathLst>
                <a:path w="8" h="2">
                  <a:moveTo>
                    <a:pt x="8" y="0"/>
                  </a:moveTo>
                  <a:lnTo>
                    <a:pt x="0" y="0"/>
                  </a:lnTo>
                  <a:lnTo>
                    <a:pt x="0" y="2"/>
                  </a:lnTo>
                  <a:lnTo>
                    <a:pt x="8" y="0"/>
                  </a:lnTo>
                  <a:close/>
                </a:path>
              </a:pathLst>
            </a:custGeom>
            <a:solidFill>
              <a:srgbClr val="F8BDD6"/>
            </a:solidFill>
            <a:ln w="9525">
              <a:noFill/>
              <a:round/>
              <a:headEnd/>
              <a:tailEnd/>
            </a:ln>
          </p:spPr>
          <p:txBody>
            <a:bodyPr/>
            <a:lstStyle/>
            <a:p>
              <a:endParaRPr lang="ru-RU"/>
            </a:p>
          </p:txBody>
        </p:sp>
        <p:sp>
          <p:nvSpPr>
            <p:cNvPr id="160866" name="Freeform 2523"/>
            <p:cNvSpPr>
              <a:spLocks/>
            </p:cNvSpPr>
            <p:nvPr/>
          </p:nvSpPr>
          <p:spPr bwMode="auto">
            <a:xfrm>
              <a:off x="3571" y="2446"/>
              <a:ext cx="46" cy="40"/>
            </a:xfrm>
            <a:custGeom>
              <a:avLst/>
              <a:gdLst>
                <a:gd name="T0" fmla="*/ 0 w 259"/>
                <a:gd name="T1" fmla="*/ 0 h 200"/>
                <a:gd name="T2" fmla="*/ 0 w 259"/>
                <a:gd name="T3" fmla="*/ 0 h 200"/>
                <a:gd name="T4" fmla="*/ 0 w 259"/>
                <a:gd name="T5" fmla="*/ 0 h 200"/>
                <a:gd name="T6" fmla="*/ 0 w 259"/>
                <a:gd name="T7" fmla="*/ 0 h 200"/>
                <a:gd name="T8" fmla="*/ 0 w 259"/>
                <a:gd name="T9" fmla="*/ 0 h 200"/>
                <a:gd name="T10" fmla="*/ 0 60000 65536"/>
                <a:gd name="T11" fmla="*/ 0 60000 65536"/>
                <a:gd name="T12" fmla="*/ 0 60000 65536"/>
                <a:gd name="T13" fmla="*/ 0 60000 65536"/>
                <a:gd name="T14" fmla="*/ 0 60000 65536"/>
                <a:gd name="T15" fmla="*/ 0 w 259"/>
                <a:gd name="T16" fmla="*/ 0 h 200"/>
                <a:gd name="T17" fmla="*/ 259 w 259"/>
                <a:gd name="T18" fmla="*/ 200 h 200"/>
              </a:gdLst>
              <a:ahLst/>
              <a:cxnLst>
                <a:cxn ang="T10">
                  <a:pos x="T0" y="T1"/>
                </a:cxn>
                <a:cxn ang="T11">
                  <a:pos x="T2" y="T3"/>
                </a:cxn>
                <a:cxn ang="T12">
                  <a:pos x="T4" y="T5"/>
                </a:cxn>
                <a:cxn ang="T13">
                  <a:pos x="T6" y="T7"/>
                </a:cxn>
                <a:cxn ang="T14">
                  <a:pos x="T8" y="T9"/>
                </a:cxn>
              </a:cxnLst>
              <a:rect l="T15" t="T16" r="T17" b="T18"/>
              <a:pathLst>
                <a:path w="259" h="200">
                  <a:moveTo>
                    <a:pt x="258" y="100"/>
                  </a:moveTo>
                  <a:cubicBezTo>
                    <a:pt x="258" y="44"/>
                    <a:pt x="200" y="0"/>
                    <a:pt x="129" y="0"/>
                  </a:cubicBezTo>
                  <a:cubicBezTo>
                    <a:pt x="58" y="0"/>
                    <a:pt x="0" y="45"/>
                    <a:pt x="0" y="100"/>
                  </a:cubicBezTo>
                  <a:cubicBezTo>
                    <a:pt x="0" y="155"/>
                    <a:pt x="58" y="200"/>
                    <a:pt x="129" y="200"/>
                  </a:cubicBezTo>
                  <a:cubicBezTo>
                    <a:pt x="201" y="200"/>
                    <a:pt x="259" y="155"/>
                    <a:pt x="258" y="100"/>
                  </a:cubicBezTo>
                </a:path>
              </a:pathLst>
            </a:custGeom>
            <a:solidFill>
              <a:srgbClr val="000000"/>
            </a:solidFill>
            <a:ln w="0">
              <a:solidFill>
                <a:srgbClr val="000000"/>
              </a:solidFill>
              <a:prstDash val="solid"/>
              <a:round/>
              <a:headEnd/>
              <a:tailEnd/>
            </a:ln>
          </p:spPr>
          <p:txBody>
            <a:bodyPr/>
            <a:lstStyle/>
            <a:p>
              <a:endParaRPr lang="ru-RU"/>
            </a:p>
          </p:txBody>
        </p:sp>
        <p:sp>
          <p:nvSpPr>
            <p:cNvPr id="160867" name="Freeform 2524"/>
            <p:cNvSpPr>
              <a:spLocks/>
            </p:cNvSpPr>
            <p:nvPr/>
          </p:nvSpPr>
          <p:spPr bwMode="auto">
            <a:xfrm>
              <a:off x="1569" y="2219"/>
              <a:ext cx="2649" cy="1298"/>
            </a:xfrm>
            <a:custGeom>
              <a:avLst/>
              <a:gdLst>
                <a:gd name="T0" fmla="*/ 2644 w 2649"/>
                <a:gd name="T1" fmla="*/ 86 h 1298"/>
                <a:gd name="T2" fmla="*/ 2632 w 2649"/>
                <a:gd name="T3" fmla="*/ 200 h 1298"/>
                <a:gd name="T4" fmla="*/ 2619 w 2649"/>
                <a:gd name="T5" fmla="*/ 273 h 1298"/>
                <a:gd name="T6" fmla="*/ 2592 w 2649"/>
                <a:gd name="T7" fmla="*/ 378 h 1298"/>
                <a:gd name="T8" fmla="*/ 2555 w 2649"/>
                <a:gd name="T9" fmla="*/ 485 h 1298"/>
                <a:gd name="T10" fmla="*/ 2504 w 2649"/>
                <a:gd name="T11" fmla="*/ 598 h 1298"/>
                <a:gd name="T12" fmla="*/ 2463 w 2649"/>
                <a:gd name="T13" fmla="*/ 676 h 1298"/>
                <a:gd name="T14" fmla="*/ 2414 w 2649"/>
                <a:gd name="T15" fmla="*/ 750 h 1298"/>
                <a:gd name="T16" fmla="*/ 2331 w 2649"/>
                <a:gd name="T17" fmla="*/ 853 h 1298"/>
                <a:gd name="T18" fmla="*/ 2285 w 2649"/>
                <a:gd name="T19" fmla="*/ 900 h 1298"/>
                <a:gd name="T20" fmla="*/ 2202 w 2649"/>
                <a:gd name="T21" fmla="*/ 975 h 1298"/>
                <a:gd name="T22" fmla="*/ 2133 w 2649"/>
                <a:gd name="T23" fmla="*/ 1028 h 1298"/>
                <a:gd name="T24" fmla="*/ 2022 w 2649"/>
                <a:gd name="T25" fmla="*/ 1101 h 1298"/>
                <a:gd name="T26" fmla="*/ 1907 w 2649"/>
                <a:gd name="T27" fmla="*/ 1163 h 1298"/>
                <a:gd name="T28" fmla="*/ 1787 w 2649"/>
                <a:gd name="T29" fmla="*/ 1214 h 1298"/>
                <a:gd name="T30" fmla="*/ 1667 w 2649"/>
                <a:gd name="T31" fmla="*/ 1254 h 1298"/>
                <a:gd name="T32" fmla="*/ 1547 w 2649"/>
                <a:gd name="T33" fmla="*/ 1281 h 1298"/>
                <a:gd name="T34" fmla="*/ 1430 w 2649"/>
                <a:gd name="T35" fmla="*/ 1295 h 1298"/>
                <a:gd name="T36" fmla="*/ 1293 w 2649"/>
                <a:gd name="T37" fmla="*/ 1298 h 1298"/>
                <a:gd name="T38" fmla="*/ 1174 w 2649"/>
                <a:gd name="T39" fmla="*/ 1290 h 1298"/>
                <a:gd name="T40" fmla="*/ 1082 w 2649"/>
                <a:gd name="T41" fmla="*/ 1277 h 1298"/>
                <a:gd name="T42" fmla="*/ 973 w 2649"/>
                <a:gd name="T43" fmla="*/ 1252 h 1298"/>
                <a:gd name="T44" fmla="*/ 849 w 2649"/>
                <a:gd name="T45" fmla="*/ 1212 h 1298"/>
                <a:gd name="T46" fmla="*/ 732 w 2649"/>
                <a:gd name="T47" fmla="*/ 1162 h 1298"/>
                <a:gd name="T48" fmla="*/ 625 w 2649"/>
                <a:gd name="T49" fmla="*/ 1102 h 1298"/>
                <a:gd name="T50" fmla="*/ 527 w 2649"/>
                <a:gd name="T51" fmla="*/ 1038 h 1298"/>
                <a:gd name="T52" fmla="*/ 438 w 2649"/>
                <a:gd name="T53" fmla="*/ 965 h 1298"/>
                <a:gd name="T54" fmla="*/ 386 w 2649"/>
                <a:gd name="T55" fmla="*/ 917 h 1298"/>
                <a:gd name="T56" fmla="*/ 337 w 2649"/>
                <a:gd name="T57" fmla="*/ 864 h 1298"/>
                <a:gd name="T58" fmla="*/ 271 w 2649"/>
                <a:gd name="T59" fmla="*/ 787 h 1298"/>
                <a:gd name="T60" fmla="*/ 224 w 2649"/>
                <a:gd name="T61" fmla="*/ 720 h 1298"/>
                <a:gd name="T62" fmla="*/ 148 w 2649"/>
                <a:gd name="T63" fmla="*/ 593 h 1298"/>
                <a:gd name="T64" fmla="*/ 104 w 2649"/>
                <a:gd name="T65" fmla="*/ 503 h 1298"/>
                <a:gd name="T66" fmla="*/ 66 w 2649"/>
                <a:gd name="T67" fmla="*/ 411 h 1298"/>
                <a:gd name="T68" fmla="*/ 29 w 2649"/>
                <a:gd name="T69" fmla="*/ 289 h 1298"/>
                <a:gd name="T70" fmla="*/ 15 w 2649"/>
                <a:gd name="T71" fmla="*/ 215 h 1298"/>
                <a:gd name="T72" fmla="*/ 5 w 2649"/>
                <a:gd name="T73" fmla="*/ 137 h 1298"/>
                <a:gd name="T74" fmla="*/ 0 w 2649"/>
                <a:gd name="T75" fmla="*/ 60 h 1298"/>
                <a:gd name="T76" fmla="*/ 7 w 2649"/>
                <a:gd name="T77" fmla="*/ 19 h 1298"/>
                <a:gd name="T78" fmla="*/ 26 w 2649"/>
                <a:gd name="T79" fmla="*/ 53 h 1298"/>
                <a:gd name="T80" fmla="*/ 65 w 2649"/>
                <a:gd name="T81" fmla="*/ 94 h 1298"/>
                <a:gd name="T82" fmla="*/ 118 w 2649"/>
                <a:gd name="T83" fmla="*/ 135 h 1298"/>
                <a:gd name="T84" fmla="*/ 217 w 2649"/>
                <a:gd name="T85" fmla="*/ 189 h 1298"/>
                <a:gd name="T86" fmla="*/ 334 w 2649"/>
                <a:gd name="T87" fmla="*/ 234 h 1298"/>
                <a:gd name="T88" fmla="*/ 461 w 2649"/>
                <a:gd name="T89" fmla="*/ 269 h 1298"/>
                <a:gd name="T90" fmla="*/ 711 w 2649"/>
                <a:gd name="T91" fmla="*/ 313 h 1298"/>
                <a:gd name="T92" fmla="*/ 910 w 2649"/>
                <a:gd name="T93" fmla="*/ 341 h 1298"/>
                <a:gd name="T94" fmla="*/ 1113 w 2649"/>
                <a:gd name="T95" fmla="*/ 358 h 1298"/>
                <a:gd name="T96" fmla="*/ 1252 w 2649"/>
                <a:gd name="T97" fmla="*/ 360 h 1298"/>
                <a:gd name="T98" fmla="*/ 1436 w 2649"/>
                <a:gd name="T99" fmla="*/ 356 h 1298"/>
                <a:gd name="T100" fmla="*/ 1555 w 2649"/>
                <a:gd name="T101" fmla="*/ 348 h 1298"/>
                <a:gd name="T102" fmla="*/ 1865 w 2649"/>
                <a:gd name="T103" fmla="*/ 311 h 1298"/>
                <a:gd name="T104" fmla="*/ 2092 w 2649"/>
                <a:gd name="T105" fmla="*/ 274 h 1298"/>
                <a:gd name="T106" fmla="*/ 2199 w 2649"/>
                <a:gd name="T107" fmla="*/ 250 h 1298"/>
                <a:gd name="T108" fmla="*/ 2301 w 2649"/>
                <a:gd name="T109" fmla="*/ 222 h 1298"/>
                <a:gd name="T110" fmla="*/ 2395 w 2649"/>
                <a:gd name="T111" fmla="*/ 189 h 1298"/>
                <a:gd name="T112" fmla="*/ 2480 w 2649"/>
                <a:gd name="T113" fmla="*/ 147 h 1298"/>
                <a:gd name="T114" fmla="*/ 2554 w 2649"/>
                <a:gd name="T115" fmla="*/ 99 h 1298"/>
                <a:gd name="T116" fmla="*/ 2607 w 2649"/>
                <a:gd name="T117" fmla="*/ 52 h 1298"/>
                <a:gd name="T118" fmla="*/ 2649 w 2649"/>
                <a:gd name="T119" fmla="*/ 0 h 129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649"/>
                <a:gd name="T181" fmla="*/ 0 h 1298"/>
                <a:gd name="T182" fmla="*/ 2649 w 2649"/>
                <a:gd name="T183" fmla="*/ 1298 h 129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649" h="1298">
                  <a:moveTo>
                    <a:pt x="2649" y="0"/>
                  </a:moveTo>
                  <a:lnTo>
                    <a:pt x="2648" y="43"/>
                  </a:lnTo>
                  <a:lnTo>
                    <a:pt x="2644" y="86"/>
                  </a:lnTo>
                  <a:lnTo>
                    <a:pt x="2641" y="125"/>
                  </a:lnTo>
                  <a:lnTo>
                    <a:pt x="2637" y="163"/>
                  </a:lnTo>
                  <a:lnTo>
                    <a:pt x="2632" y="200"/>
                  </a:lnTo>
                  <a:lnTo>
                    <a:pt x="2630" y="219"/>
                  </a:lnTo>
                  <a:lnTo>
                    <a:pt x="2627" y="237"/>
                  </a:lnTo>
                  <a:lnTo>
                    <a:pt x="2619" y="273"/>
                  </a:lnTo>
                  <a:lnTo>
                    <a:pt x="2611" y="308"/>
                  </a:lnTo>
                  <a:lnTo>
                    <a:pt x="2603" y="343"/>
                  </a:lnTo>
                  <a:lnTo>
                    <a:pt x="2592" y="378"/>
                  </a:lnTo>
                  <a:lnTo>
                    <a:pt x="2581" y="414"/>
                  </a:lnTo>
                  <a:lnTo>
                    <a:pt x="2569" y="448"/>
                  </a:lnTo>
                  <a:lnTo>
                    <a:pt x="2555" y="485"/>
                  </a:lnTo>
                  <a:lnTo>
                    <a:pt x="2540" y="521"/>
                  </a:lnTo>
                  <a:lnTo>
                    <a:pt x="2523" y="559"/>
                  </a:lnTo>
                  <a:lnTo>
                    <a:pt x="2504" y="598"/>
                  </a:lnTo>
                  <a:lnTo>
                    <a:pt x="2495" y="617"/>
                  </a:lnTo>
                  <a:lnTo>
                    <a:pt x="2484" y="638"/>
                  </a:lnTo>
                  <a:lnTo>
                    <a:pt x="2463" y="676"/>
                  </a:lnTo>
                  <a:lnTo>
                    <a:pt x="2440" y="714"/>
                  </a:lnTo>
                  <a:lnTo>
                    <a:pt x="2427" y="733"/>
                  </a:lnTo>
                  <a:lnTo>
                    <a:pt x="2414" y="750"/>
                  </a:lnTo>
                  <a:lnTo>
                    <a:pt x="2388" y="785"/>
                  </a:lnTo>
                  <a:lnTo>
                    <a:pt x="2361" y="820"/>
                  </a:lnTo>
                  <a:lnTo>
                    <a:pt x="2331" y="853"/>
                  </a:lnTo>
                  <a:lnTo>
                    <a:pt x="2317" y="869"/>
                  </a:lnTo>
                  <a:lnTo>
                    <a:pt x="2301" y="885"/>
                  </a:lnTo>
                  <a:lnTo>
                    <a:pt x="2285" y="900"/>
                  </a:lnTo>
                  <a:lnTo>
                    <a:pt x="2269" y="917"/>
                  </a:lnTo>
                  <a:lnTo>
                    <a:pt x="2238" y="946"/>
                  </a:lnTo>
                  <a:lnTo>
                    <a:pt x="2202" y="975"/>
                  </a:lnTo>
                  <a:lnTo>
                    <a:pt x="2170" y="1003"/>
                  </a:lnTo>
                  <a:lnTo>
                    <a:pt x="2152" y="1016"/>
                  </a:lnTo>
                  <a:lnTo>
                    <a:pt x="2133" y="1028"/>
                  </a:lnTo>
                  <a:lnTo>
                    <a:pt x="2097" y="1054"/>
                  </a:lnTo>
                  <a:lnTo>
                    <a:pt x="2061" y="1079"/>
                  </a:lnTo>
                  <a:lnTo>
                    <a:pt x="2022" y="1101"/>
                  </a:lnTo>
                  <a:lnTo>
                    <a:pt x="1984" y="1124"/>
                  </a:lnTo>
                  <a:lnTo>
                    <a:pt x="1947" y="1144"/>
                  </a:lnTo>
                  <a:lnTo>
                    <a:pt x="1907" y="1163"/>
                  </a:lnTo>
                  <a:lnTo>
                    <a:pt x="1868" y="1180"/>
                  </a:lnTo>
                  <a:lnTo>
                    <a:pt x="1828" y="1198"/>
                  </a:lnTo>
                  <a:lnTo>
                    <a:pt x="1787" y="1214"/>
                  </a:lnTo>
                  <a:lnTo>
                    <a:pt x="1748" y="1228"/>
                  </a:lnTo>
                  <a:lnTo>
                    <a:pt x="1708" y="1241"/>
                  </a:lnTo>
                  <a:lnTo>
                    <a:pt x="1667" y="1254"/>
                  </a:lnTo>
                  <a:lnTo>
                    <a:pt x="1627" y="1263"/>
                  </a:lnTo>
                  <a:lnTo>
                    <a:pt x="1586" y="1273"/>
                  </a:lnTo>
                  <a:lnTo>
                    <a:pt x="1547" y="1281"/>
                  </a:lnTo>
                  <a:lnTo>
                    <a:pt x="1507" y="1287"/>
                  </a:lnTo>
                  <a:lnTo>
                    <a:pt x="1468" y="1292"/>
                  </a:lnTo>
                  <a:lnTo>
                    <a:pt x="1430" y="1295"/>
                  </a:lnTo>
                  <a:lnTo>
                    <a:pt x="1390" y="1298"/>
                  </a:lnTo>
                  <a:lnTo>
                    <a:pt x="1341" y="1298"/>
                  </a:lnTo>
                  <a:lnTo>
                    <a:pt x="1293" y="1298"/>
                  </a:lnTo>
                  <a:lnTo>
                    <a:pt x="1245" y="1296"/>
                  </a:lnTo>
                  <a:lnTo>
                    <a:pt x="1197" y="1292"/>
                  </a:lnTo>
                  <a:lnTo>
                    <a:pt x="1174" y="1290"/>
                  </a:lnTo>
                  <a:lnTo>
                    <a:pt x="1152" y="1287"/>
                  </a:lnTo>
                  <a:lnTo>
                    <a:pt x="1106" y="1281"/>
                  </a:lnTo>
                  <a:lnTo>
                    <a:pt x="1082" y="1277"/>
                  </a:lnTo>
                  <a:lnTo>
                    <a:pt x="1060" y="1272"/>
                  </a:lnTo>
                  <a:lnTo>
                    <a:pt x="1016" y="1262"/>
                  </a:lnTo>
                  <a:lnTo>
                    <a:pt x="973" y="1252"/>
                  </a:lnTo>
                  <a:lnTo>
                    <a:pt x="930" y="1239"/>
                  </a:lnTo>
                  <a:lnTo>
                    <a:pt x="889" y="1227"/>
                  </a:lnTo>
                  <a:lnTo>
                    <a:pt x="849" y="1212"/>
                  </a:lnTo>
                  <a:lnTo>
                    <a:pt x="810" y="1197"/>
                  </a:lnTo>
                  <a:lnTo>
                    <a:pt x="770" y="1179"/>
                  </a:lnTo>
                  <a:lnTo>
                    <a:pt x="732" y="1162"/>
                  </a:lnTo>
                  <a:lnTo>
                    <a:pt x="696" y="1143"/>
                  </a:lnTo>
                  <a:lnTo>
                    <a:pt x="659" y="1123"/>
                  </a:lnTo>
                  <a:lnTo>
                    <a:pt x="625" y="1102"/>
                  </a:lnTo>
                  <a:lnTo>
                    <a:pt x="591" y="1082"/>
                  </a:lnTo>
                  <a:lnTo>
                    <a:pt x="558" y="1059"/>
                  </a:lnTo>
                  <a:lnTo>
                    <a:pt x="527" y="1038"/>
                  </a:lnTo>
                  <a:lnTo>
                    <a:pt x="497" y="1014"/>
                  </a:lnTo>
                  <a:lnTo>
                    <a:pt x="467" y="990"/>
                  </a:lnTo>
                  <a:lnTo>
                    <a:pt x="438" y="965"/>
                  </a:lnTo>
                  <a:lnTo>
                    <a:pt x="411" y="941"/>
                  </a:lnTo>
                  <a:lnTo>
                    <a:pt x="399" y="929"/>
                  </a:lnTo>
                  <a:lnTo>
                    <a:pt x="386" y="917"/>
                  </a:lnTo>
                  <a:lnTo>
                    <a:pt x="373" y="904"/>
                  </a:lnTo>
                  <a:lnTo>
                    <a:pt x="360" y="891"/>
                  </a:lnTo>
                  <a:lnTo>
                    <a:pt x="337" y="864"/>
                  </a:lnTo>
                  <a:lnTo>
                    <a:pt x="313" y="840"/>
                  </a:lnTo>
                  <a:lnTo>
                    <a:pt x="292" y="812"/>
                  </a:lnTo>
                  <a:lnTo>
                    <a:pt x="271" y="787"/>
                  </a:lnTo>
                  <a:lnTo>
                    <a:pt x="262" y="773"/>
                  </a:lnTo>
                  <a:lnTo>
                    <a:pt x="252" y="761"/>
                  </a:lnTo>
                  <a:lnTo>
                    <a:pt x="224" y="720"/>
                  </a:lnTo>
                  <a:lnTo>
                    <a:pt x="199" y="679"/>
                  </a:lnTo>
                  <a:lnTo>
                    <a:pt x="173" y="636"/>
                  </a:lnTo>
                  <a:lnTo>
                    <a:pt x="148" y="593"/>
                  </a:lnTo>
                  <a:lnTo>
                    <a:pt x="126" y="549"/>
                  </a:lnTo>
                  <a:lnTo>
                    <a:pt x="115" y="525"/>
                  </a:lnTo>
                  <a:lnTo>
                    <a:pt x="104" y="503"/>
                  </a:lnTo>
                  <a:lnTo>
                    <a:pt x="85" y="458"/>
                  </a:lnTo>
                  <a:lnTo>
                    <a:pt x="75" y="434"/>
                  </a:lnTo>
                  <a:lnTo>
                    <a:pt x="66" y="411"/>
                  </a:lnTo>
                  <a:lnTo>
                    <a:pt x="49" y="362"/>
                  </a:lnTo>
                  <a:lnTo>
                    <a:pt x="35" y="314"/>
                  </a:lnTo>
                  <a:lnTo>
                    <a:pt x="29" y="289"/>
                  </a:lnTo>
                  <a:lnTo>
                    <a:pt x="24" y="263"/>
                  </a:lnTo>
                  <a:lnTo>
                    <a:pt x="19" y="238"/>
                  </a:lnTo>
                  <a:lnTo>
                    <a:pt x="15" y="215"/>
                  </a:lnTo>
                  <a:lnTo>
                    <a:pt x="10" y="190"/>
                  </a:lnTo>
                  <a:lnTo>
                    <a:pt x="7" y="163"/>
                  </a:lnTo>
                  <a:lnTo>
                    <a:pt x="5" y="137"/>
                  </a:lnTo>
                  <a:lnTo>
                    <a:pt x="2" y="113"/>
                  </a:lnTo>
                  <a:lnTo>
                    <a:pt x="2" y="87"/>
                  </a:lnTo>
                  <a:lnTo>
                    <a:pt x="0" y="60"/>
                  </a:lnTo>
                  <a:lnTo>
                    <a:pt x="0" y="34"/>
                  </a:lnTo>
                  <a:lnTo>
                    <a:pt x="2" y="8"/>
                  </a:lnTo>
                  <a:lnTo>
                    <a:pt x="7" y="19"/>
                  </a:lnTo>
                  <a:lnTo>
                    <a:pt x="11" y="30"/>
                  </a:lnTo>
                  <a:lnTo>
                    <a:pt x="18" y="41"/>
                  </a:lnTo>
                  <a:lnTo>
                    <a:pt x="26" y="53"/>
                  </a:lnTo>
                  <a:lnTo>
                    <a:pt x="33" y="64"/>
                  </a:lnTo>
                  <a:lnTo>
                    <a:pt x="43" y="74"/>
                  </a:lnTo>
                  <a:lnTo>
                    <a:pt x="65" y="94"/>
                  </a:lnTo>
                  <a:lnTo>
                    <a:pt x="78" y="105"/>
                  </a:lnTo>
                  <a:lnTo>
                    <a:pt x="90" y="115"/>
                  </a:lnTo>
                  <a:lnTo>
                    <a:pt x="118" y="135"/>
                  </a:lnTo>
                  <a:lnTo>
                    <a:pt x="149" y="154"/>
                  </a:lnTo>
                  <a:lnTo>
                    <a:pt x="182" y="172"/>
                  </a:lnTo>
                  <a:lnTo>
                    <a:pt x="217" y="189"/>
                  </a:lnTo>
                  <a:lnTo>
                    <a:pt x="254" y="206"/>
                  </a:lnTo>
                  <a:lnTo>
                    <a:pt x="293" y="221"/>
                  </a:lnTo>
                  <a:lnTo>
                    <a:pt x="334" y="234"/>
                  </a:lnTo>
                  <a:lnTo>
                    <a:pt x="376" y="247"/>
                  </a:lnTo>
                  <a:lnTo>
                    <a:pt x="417" y="260"/>
                  </a:lnTo>
                  <a:lnTo>
                    <a:pt x="461" y="269"/>
                  </a:lnTo>
                  <a:lnTo>
                    <a:pt x="504" y="279"/>
                  </a:lnTo>
                  <a:lnTo>
                    <a:pt x="643" y="302"/>
                  </a:lnTo>
                  <a:lnTo>
                    <a:pt x="711" y="313"/>
                  </a:lnTo>
                  <a:lnTo>
                    <a:pt x="777" y="324"/>
                  </a:lnTo>
                  <a:lnTo>
                    <a:pt x="844" y="333"/>
                  </a:lnTo>
                  <a:lnTo>
                    <a:pt x="910" y="341"/>
                  </a:lnTo>
                  <a:lnTo>
                    <a:pt x="976" y="347"/>
                  </a:lnTo>
                  <a:lnTo>
                    <a:pt x="1045" y="353"/>
                  </a:lnTo>
                  <a:lnTo>
                    <a:pt x="1113" y="358"/>
                  </a:lnTo>
                  <a:lnTo>
                    <a:pt x="1182" y="361"/>
                  </a:lnTo>
                  <a:lnTo>
                    <a:pt x="1216" y="360"/>
                  </a:lnTo>
                  <a:lnTo>
                    <a:pt x="1252" y="360"/>
                  </a:lnTo>
                  <a:lnTo>
                    <a:pt x="1324" y="360"/>
                  </a:lnTo>
                  <a:lnTo>
                    <a:pt x="1399" y="359"/>
                  </a:lnTo>
                  <a:lnTo>
                    <a:pt x="1436" y="356"/>
                  </a:lnTo>
                  <a:lnTo>
                    <a:pt x="1474" y="354"/>
                  </a:lnTo>
                  <a:lnTo>
                    <a:pt x="1514" y="351"/>
                  </a:lnTo>
                  <a:lnTo>
                    <a:pt x="1555" y="348"/>
                  </a:lnTo>
                  <a:lnTo>
                    <a:pt x="1637" y="340"/>
                  </a:lnTo>
                  <a:lnTo>
                    <a:pt x="1789" y="320"/>
                  </a:lnTo>
                  <a:lnTo>
                    <a:pt x="1865" y="311"/>
                  </a:lnTo>
                  <a:lnTo>
                    <a:pt x="1941" y="299"/>
                  </a:lnTo>
                  <a:lnTo>
                    <a:pt x="2017" y="289"/>
                  </a:lnTo>
                  <a:lnTo>
                    <a:pt x="2092" y="274"/>
                  </a:lnTo>
                  <a:lnTo>
                    <a:pt x="2128" y="268"/>
                  </a:lnTo>
                  <a:lnTo>
                    <a:pt x="2164" y="260"/>
                  </a:lnTo>
                  <a:lnTo>
                    <a:pt x="2199" y="250"/>
                  </a:lnTo>
                  <a:lnTo>
                    <a:pt x="2233" y="242"/>
                  </a:lnTo>
                  <a:lnTo>
                    <a:pt x="2268" y="233"/>
                  </a:lnTo>
                  <a:lnTo>
                    <a:pt x="2301" y="222"/>
                  </a:lnTo>
                  <a:lnTo>
                    <a:pt x="2333" y="212"/>
                  </a:lnTo>
                  <a:lnTo>
                    <a:pt x="2365" y="199"/>
                  </a:lnTo>
                  <a:lnTo>
                    <a:pt x="2395" y="189"/>
                  </a:lnTo>
                  <a:lnTo>
                    <a:pt x="2425" y="176"/>
                  </a:lnTo>
                  <a:lnTo>
                    <a:pt x="2453" y="161"/>
                  </a:lnTo>
                  <a:lnTo>
                    <a:pt x="2480" y="147"/>
                  </a:lnTo>
                  <a:lnTo>
                    <a:pt x="2507" y="131"/>
                  </a:lnTo>
                  <a:lnTo>
                    <a:pt x="2530" y="116"/>
                  </a:lnTo>
                  <a:lnTo>
                    <a:pt x="2554" y="99"/>
                  </a:lnTo>
                  <a:lnTo>
                    <a:pt x="2576" y="81"/>
                  </a:lnTo>
                  <a:lnTo>
                    <a:pt x="2597" y="62"/>
                  </a:lnTo>
                  <a:lnTo>
                    <a:pt x="2607" y="52"/>
                  </a:lnTo>
                  <a:lnTo>
                    <a:pt x="2616" y="43"/>
                  </a:lnTo>
                  <a:lnTo>
                    <a:pt x="2633" y="22"/>
                  </a:lnTo>
                  <a:lnTo>
                    <a:pt x="2649" y="0"/>
                  </a:lnTo>
                  <a:close/>
                </a:path>
              </a:pathLst>
            </a:custGeom>
            <a:solidFill>
              <a:srgbClr val="580000"/>
            </a:solidFill>
            <a:ln w="9525">
              <a:noFill/>
              <a:round/>
              <a:headEnd/>
              <a:tailEnd/>
            </a:ln>
          </p:spPr>
          <p:txBody>
            <a:bodyPr/>
            <a:lstStyle/>
            <a:p>
              <a:endParaRPr lang="ru-RU"/>
            </a:p>
          </p:txBody>
        </p:sp>
        <p:sp>
          <p:nvSpPr>
            <p:cNvPr id="160868" name="Freeform 2525"/>
            <p:cNvSpPr>
              <a:spLocks/>
            </p:cNvSpPr>
            <p:nvPr/>
          </p:nvSpPr>
          <p:spPr bwMode="auto">
            <a:xfrm>
              <a:off x="3162" y="1391"/>
              <a:ext cx="105" cy="97"/>
            </a:xfrm>
            <a:custGeom>
              <a:avLst/>
              <a:gdLst>
                <a:gd name="T0" fmla="*/ 0 w 105"/>
                <a:gd name="T1" fmla="*/ 97 h 97"/>
                <a:gd name="T2" fmla="*/ 0 w 105"/>
                <a:gd name="T3" fmla="*/ 1 h 97"/>
                <a:gd name="T4" fmla="*/ 20 w 105"/>
                <a:gd name="T5" fmla="*/ 1 h 97"/>
                <a:gd name="T6" fmla="*/ 47 w 105"/>
                <a:gd name="T7" fmla="*/ 67 h 97"/>
                <a:gd name="T8" fmla="*/ 52 w 105"/>
                <a:gd name="T9" fmla="*/ 81 h 97"/>
                <a:gd name="T10" fmla="*/ 59 w 105"/>
                <a:gd name="T11" fmla="*/ 67 h 97"/>
                <a:gd name="T12" fmla="*/ 85 w 105"/>
                <a:gd name="T13" fmla="*/ 1 h 97"/>
                <a:gd name="T14" fmla="*/ 104 w 105"/>
                <a:gd name="T15" fmla="*/ 0 h 97"/>
                <a:gd name="T16" fmla="*/ 105 w 105"/>
                <a:gd name="T17" fmla="*/ 97 h 97"/>
                <a:gd name="T18" fmla="*/ 90 w 105"/>
                <a:gd name="T19" fmla="*/ 97 h 97"/>
                <a:gd name="T20" fmla="*/ 90 w 105"/>
                <a:gd name="T21" fmla="*/ 16 h 97"/>
                <a:gd name="T22" fmla="*/ 59 w 105"/>
                <a:gd name="T23" fmla="*/ 97 h 97"/>
                <a:gd name="T24" fmla="*/ 46 w 105"/>
                <a:gd name="T25" fmla="*/ 97 h 97"/>
                <a:gd name="T26" fmla="*/ 14 w 105"/>
                <a:gd name="T27" fmla="*/ 14 h 97"/>
                <a:gd name="T28" fmla="*/ 14 w 105"/>
                <a:gd name="T29" fmla="*/ 97 h 97"/>
                <a:gd name="T30" fmla="*/ 0 w 105"/>
                <a:gd name="T31" fmla="*/ 97 h 9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05"/>
                <a:gd name="T49" fmla="*/ 0 h 97"/>
                <a:gd name="T50" fmla="*/ 105 w 105"/>
                <a:gd name="T51" fmla="*/ 97 h 9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05" h="97">
                  <a:moveTo>
                    <a:pt x="0" y="97"/>
                  </a:moveTo>
                  <a:lnTo>
                    <a:pt x="0" y="1"/>
                  </a:lnTo>
                  <a:lnTo>
                    <a:pt x="20" y="1"/>
                  </a:lnTo>
                  <a:lnTo>
                    <a:pt x="47" y="67"/>
                  </a:lnTo>
                  <a:lnTo>
                    <a:pt x="52" y="81"/>
                  </a:lnTo>
                  <a:lnTo>
                    <a:pt x="59" y="67"/>
                  </a:lnTo>
                  <a:lnTo>
                    <a:pt x="85" y="1"/>
                  </a:lnTo>
                  <a:lnTo>
                    <a:pt x="104" y="0"/>
                  </a:lnTo>
                  <a:lnTo>
                    <a:pt x="105" y="97"/>
                  </a:lnTo>
                  <a:lnTo>
                    <a:pt x="90" y="97"/>
                  </a:lnTo>
                  <a:lnTo>
                    <a:pt x="90" y="16"/>
                  </a:lnTo>
                  <a:lnTo>
                    <a:pt x="59" y="97"/>
                  </a:lnTo>
                  <a:lnTo>
                    <a:pt x="46" y="97"/>
                  </a:lnTo>
                  <a:lnTo>
                    <a:pt x="14" y="14"/>
                  </a:lnTo>
                  <a:lnTo>
                    <a:pt x="14" y="97"/>
                  </a:lnTo>
                  <a:lnTo>
                    <a:pt x="0" y="97"/>
                  </a:lnTo>
                  <a:close/>
                </a:path>
              </a:pathLst>
            </a:custGeom>
            <a:solidFill>
              <a:srgbClr val="FFFFFF"/>
            </a:solidFill>
            <a:ln w="9525">
              <a:noFill/>
              <a:round/>
              <a:headEnd/>
              <a:tailEnd/>
            </a:ln>
          </p:spPr>
          <p:txBody>
            <a:bodyPr/>
            <a:lstStyle/>
            <a:p>
              <a:endParaRPr lang="ru-RU"/>
            </a:p>
          </p:txBody>
        </p:sp>
        <p:sp>
          <p:nvSpPr>
            <p:cNvPr id="160869" name="Freeform 2526"/>
            <p:cNvSpPr>
              <a:spLocks/>
            </p:cNvSpPr>
            <p:nvPr/>
          </p:nvSpPr>
          <p:spPr bwMode="auto">
            <a:xfrm>
              <a:off x="3281" y="1424"/>
              <a:ext cx="59" cy="83"/>
            </a:xfrm>
            <a:custGeom>
              <a:avLst/>
              <a:gdLst>
                <a:gd name="T0" fmla="*/ 59 w 59"/>
                <a:gd name="T1" fmla="*/ 71 h 83"/>
                <a:gd name="T2" fmla="*/ 59 w 59"/>
                <a:gd name="T3" fmla="*/ 82 h 83"/>
                <a:gd name="T4" fmla="*/ 0 w 59"/>
                <a:gd name="T5" fmla="*/ 83 h 83"/>
                <a:gd name="T6" fmla="*/ 0 w 59"/>
                <a:gd name="T7" fmla="*/ 75 h 83"/>
                <a:gd name="T8" fmla="*/ 4 w 59"/>
                <a:gd name="T9" fmla="*/ 70 h 83"/>
                <a:gd name="T10" fmla="*/ 9 w 59"/>
                <a:gd name="T11" fmla="*/ 64 h 83"/>
                <a:gd name="T12" fmla="*/ 13 w 59"/>
                <a:gd name="T13" fmla="*/ 58 h 83"/>
                <a:gd name="T14" fmla="*/ 22 w 59"/>
                <a:gd name="T15" fmla="*/ 51 h 83"/>
                <a:gd name="T16" fmla="*/ 33 w 59"/>
                <a:gd name="T17" fmla="*/ 41 h 83"/>
                <a:gd name="T18" fmla="*/ 41 w 59"/>
                <a:gd name="T19" fmla="*/ 33 h 83"/>
                <a:gd name="T20" fmla="*/ 44 w 59"/>
                <a:gd name="T21" fmla="*/ 32 h 83"/>
                <a:gd name="T22" fmla="*/ 46 w 59"/>
                <a:gd name="T23" fmla="*/ 29 h 83"/>
                <a:gd name="T24" fmla="*/ 48 w 59"/>
                <a:gd name="T25" fmla="*/ 22 h 83"/>
                <a:gd name="T26" fmla="*/ 46 w 59"/>
                <a:gd name="T27" fmla="*/ 18 h 83"/>
                <a:gd name="T28" fmla="*/ 44 w 59"/>
                <a:gd name="T29" fmla="*/ 14 h 83"/>
                <a:gd name="T30" fmla="*/ 43 w 59"/>
                <a:gd name="T31" fmla="*/ 13 h 83"/>
                <a:gd name="T32" fmla="*/ 39 w 59"/>
                <a:gd name="T33" fmla="*/ 11 h 83"/>
                <a:gd name="T34" fmla="*/ 37 w 59"/>
                <a:gd name="T35" fmla="*/ 9 h 83"/>
                <a:gd name="T36" fmla="*/ 33 w 59"/>
                <a:gd name="T37" fmla="*/ 9 h 83"/>
                <a:gd name="T38" fmla="*/ 30 w 59"/>
                <a:gd name="T39" fmla="*/ 8 h 83"/>
                <a:gd name="T40" fmla="*/ 27 w 59"/>
                <a:gd name="T41" fmla="*/ 9 h 83"/>
                <a:gd name="T42" fmla="*/ 22 w 59"/>
                <a:gd name="T43" fmla="*/ 9 h 83"/>
                <a:gd name="T44" fmla="*/ 18 w 59"/>
                <a:gd name="T45" fmla="*/ 13 h 83"/>
                <a:gd name="T46" fmla="*/ 15 w 59"/>
                <a:gd name="T47" fmla="*/ 16 h 83"/>
                <a:gd name="T48" fmla="*/ 15 w 59"/>
                <a:gd name="T49" fmla="*/ 18 h 83"/>
                <a:gd name="T50" fmla="*/ 13 w 59"/>
                <a:gd name="T51" fmla="*/ 26 h 83"/>
                <a:gd name="T52" fmla="*/ 2 w 59"/>
                <a:gd name="T53" fmla="*/ 24 h 83"/>
                <a:gd name="T54" fmla="*/ 2 w 59"/>
                <a:gd name="T55" fmla="*/ 19 h 83"/>
                <a:gd name="T56" fmla="*/ 4 w 59"/>
                <a:gd name="T57" fmla="*/ 14 h 83"/>
                <a:gd name="T58" fmla="*/ 7 w 59"/>
                <a:gd name="T59" fmla="*/ 9 h 83"/>
                <a:gd name="T60" fmla="*/ 9 w 59"/>
                <a:gd name="T61" fmla="*/ 8 h 83"/>
                <a:gd name="T62" fmla="*/ 10 w 59"/>
                <a:gd name="T63" fmla="*/ 7 h 83"/>
                <a:gd name="T64" fmla="*/ 15 w 59"/>
                <a:gd name="T65" fmla="*/ 3 h 83"/>
                <a:gd name="T66" fmla="*/ 20 w 59"/>
                <a:gd name="T67" fmla="*/ 2 h 83"/>
                <a:gd name="T68" fmla="*/ 24 w 59"/>
                <a:gd name="T69" fmla="*/ 0 h 83"/>
                <a:gd name="T70" fmla="*/ 30 w 59"/>
                <a:gd name="T71" fmla="*/ 0 h 83"/>
                <a:gd name="T72" fmla="*/ 37 w 59"/>
                <a:gd name="T73" fmla="*/ 0 h 83"/>
                <a:gd name="T74" fmla="*/ 41 w 59"/>
                <a:gd name="T75" fmla="*/ 2 h 83"/>
                <a:gd name="T76" fmla="*/ 48 w 59"/>
                <a:gd name="T77" fmla="*/ 3 h 83"/>
                <a:gd name="T78" fmla="*/ 50 w 59"/>
                <a:gd name="T79" fmla="*/ 7 h 83"/>
                <a:gd name="T80" fmla="*/ 53 w 59"/>
                <a:gd name="T81" fmla="*/ 9 h 83"/>
                <a:gd name="T82" fmla="*/ 57 w 59"/>
                <a:gd name="T83" fmla="*/ 14 h 83"/>
                <a:gd name="T84" fmla="*/ 58 w 59"/>
                <a:gd name="T85" fmla="*/ 18 h 83"/>
                <a:gd name="T86" fmla="*/ 58 w 59"/>
                <a:gd name="T87" fmla="*/ 22 h 83"/>
                <a:gd name="T88" fmla="*/ 58 w 59"/>
                <a:gd name="T89" fmla="*/ 27 h 83"/>
                <a:gd name="T90" fmla="*/ 57 w 59"/>
                <a:gd name="T91" fmla="*/ 32 h 83"/>
                <a:gd name="T92" fmla="*/ 53 w 59"/>
                <a:gd name="T93" fmla="*/ 37 h 83"/>
                <a:gd name="T94" fmla="*/ 49 w 59"/>
                <a:gd name="T95" fmla="*/ 43 h 83"/>
                <a:gd name="T96" fmla="*/ 43 w 59"/>
                <a:gd name="T97" fmla="*/ 49 h 83"/>
                <a:gd name="T98" fmla="*/ 32 w 59"/>
                <a:gd name="T99" fmla="*/ 57 h 83"/>
                <a:gd name="T100" fmla="*/ 20 w 59"/>
                <a:gd name="T101" fmla="*/ 67 h 83"/>
                <a:gd name="T102" fmla="*/ 16 w 59"/>
                <a:gd name="T103" fmla="*/ 70 h 83"/>
                <a:gd name="T104" fmla="*/ 15 w 59"/>
                <a:gd name="T105" fmla="*/ 71 h 83"/>
                <a:gd name="T106" fmla="*/ 59 w 59"/>
                <a:gd name="T107" fmla="*/ 71 h 8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59"/>
                <a:gd name="T163" fmla="*/ 0 h 83"/>
                <a:gd name="T164" fmla="*/ 59 w 59"/>
                <a:gd name="T165" fmla="*/ 83 h 8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59" h="83">
                  <a:moveTo>
                    <a:pt x="59" y="71"/>
                  </a:moveTo>
                  <a:lnTo>
                    <a:pt x="59" y="82"/>
                  </a:lnTo>
                  <a:lnTo>
                    <a:pt x="0" y="83"/>
                  </a:lnTo>
                  <a:lnTo>
                    <a:pt x="0" y="75"/>
                  </a:lnTo>
                  <a:lnTo>
                    <a:pt x="4" y="70"/>
                  </a:lnTo>
                  <a:lnTo>
                    <a:pt x="9" y="64"/>
                  </a:lnTo>
                  <a:lnTo>
                    <a:pt x="13" y="58"/>
                  </a:lnTo>
                  <a:lnTo>
                    <a:pt x="22" y="51"/>
                  </a:lnTo>
                  <a:lnTo>
                    <a:pt x="33" y="41"/>
                  </a:lnTo>
                  <a:lnTo>
                    <a:pt x="41" y="33"/>
                  </a:lnTo>
                  <a:lnTo>
                    <a:pt x="44" y="32"/>
                  </a:lnTo>
                  <a:lnTo>
                    <a:pt x="46" y="29"/>
                  </a:lnTo>
                  <a:lnTo>
                    <a:pt x="48" y="22"/>
                  </a:lnTo>
                  <a:lnTo>
                    <a:pt x="46" y="18"/>
                  </a:lnTo>
                  <a:lnTo>
                    <a:pt x="44" y="14"/>
                  </a:lnTo>
                  <a:lnTo>
                    <a:pt x="43" y="13"/>
                  </a:lnTo>
                  <a:lnTo>
                    <a:pt x="39" y="11"/>
                  </a:lnTo>
                  <a:lnTo>
                    <a:pt x="37" y="9"/>
                  </a:lnTo>
                  <a:lnTo>
                    <a:pt x="33" y="9"/>
                  </a:lnTo>
                  <a:lnTo>
                    <a:pt x="30" y="8"/>
                  </a:lnTo>
                  <a:lnTo>
                    <a:pt x="27" y="9"/>
                  </a:lnTo>
                  <a:lnTo>
                    <a:pt x="22" y="9"/>
                  </a:lnTo>
                  <a:lnTo>
                    <a:pt x="18" y="13"/>
                  </a:lnTo>
                  <a:lnTo>
                    <a:pt x="15" y="16"/>
                  </a:lnTo>
                  <a:lnTo>
                    <a:pt x="15" y="18"/>
                  </a:lnTo>
                  <a:lnTo>
                    <a:pt x="13" y="26"/>
                  </a:lnTo>
                  <a:lnTo>
                    <a:pt x="2" y="24"/>
                  </a:lnTo>
                  <a:lnTo>
                    <a:pt x="2" y="19"/>
                  </a:lnTo>
                  <a:lnTo>
                    <a:pt x="4" y="14"/>
                  </a:lnTo>
                  <a:lnTo>
                    <a:pt x="7" y="9"/>
                  </a:lnTo>
                  <a:lnTo>
                    <a:pt x="9" y="8"/>
                  </a:lnTo>
                  <a:lnTo>
                    <a:pt x="10" y="7"/>
                  </a:lnTo>
                  <a:lnTo>
                    <a:pt x="15" y="3"/>
                  </a:lnTo>
                  <a:lnTo>
                    <a:pt x="20" y="2"/>
                  </a:lnTo>
                  <a:lnTo>
                    <a:pt x="24" y="0"/>
                  </a:lnTo>
                  <a:lnTo>
                    <a:pt x="30" y="0"/>
                  </a:lnTo>
                  <a:lnTo>
                    <a:pt x="37" y="0"/>
                  </a:lnTo>
                  <a:lnTo>
                    <a:pt x="41" y="2"/>
                  </a:lnTo>
                  <a:lnTo>
                    <a:pt x="48" y="3"/>
                  </a:lnTo>
                  <a:lnTo>
                    <a:pt x="50" y="7"/>
                  </a:lnTo>
                  <a:lnTo>
                    <a:pt x="53" y="9"/>
                  </a:lnTo>
                  <a:lnTo>
                    <a:pt x="57" y="14"/>
                  </a:lnTo>
                  <a:lnTo>
                    <a:pt x="58" y="18"/>
                  </a:lnTo>
                  <a:lnTo>
                    <a:pt x="58" y="22"/>
                  </a:lnTo>
                  <a:lnTo>
                    <a:pt x="58" y="27"/>
                  </a:lnTo>
                  <a:lnTo>
                    <a:pt x="57" y="32"/>
                  </a:lnTo>
                  <a:lnTo>
                    <a:pt x="53" y="37"/>
                  </a:lnTo>
                  <a:lnTo>
                    <a:pt x="49" y="43"/>
                  </a:lnTo>
                  <a:lnTo>
                    <a:pt x="43" y="49"/>
                  </a:lnTo>
                  <a:lnTo>
                    <a:pt x="32" y="57"/>
                  </a:lnTo>
                  <a:lnTo>
                    <a:pt x="20" y="67"/>
                  </a:lnTo>
                  <a:lnTo>
                    <a:pt x="16" y="70"/>
                  </a:lnTo>
                  <a:lnTo>
                    <a:pt x="15" y="71"/>
                  </a:lnTo>
                  <a:lnTo>
                    <a:pt x="59" y="71"/>
                  </a:lnTo>
                  <a:close/>
                </a:path>
              </a:pathLst>
            </a:custGeom>
            <a:solidFill>
              <a:srgbClr val="FFFFFF"/>
            </a:solidFill>
            <a:ln w="9525">
              <a:noFill/>
              <a:round/>
              <a:headEnd/>
              <a:tailEnd/>
            </a:ln>
          </p:spPr>
          <p:txBody>
            <a:bodyPr/>
            <a:lstStyle/>
            <a:p>
              <a:endParaRPr lang="ru-RU"/>
            </a:p>
          </p:txBody>
        </p:sp>
        <p:sp>
          <p:nvSpPr>
            <p:cNvPr id="160870" name="Freeform 2527"/>
            <p:cNvSpPr>
              <a:spLocks/>
            </p:cNvSpPr>
            <p:nvPr/>
          </p:nvSpPr>
          <p:spPr bwMode="auto">
            <a:xfrm>
              <a:off x="1910" y="527"/>
              <a:ext cx="87" cy="98"/>
            </a:xfrm>
            <a:custGeom>
              <a:avLst/>
              <a:gdLst>
                <a:gd name="T0" fmla="*/ 0 w 87"/>
                <a:gd name="T1" fmla="*/ 98 h 98"/>
                <a:gd name="T2" fmla="*/ 0 w 87"/>
                <a:gd name="T3" fmla="*/ 0 h 98"/>
                <a:gd name="T4" fmla="*/ 23 w 87"/>
                <a:gd name="T5" fmla="*/ 0 h 98"/>
                <a:gd name="T6" fmla="*/ 66 w 87"/>
                <a:gd name="T7" fmla="*/ 64 h 98"/>
                <a:gd name="T8" fmla="*/ 66 w 87"/>
                <a:gd name="T9" fmla="*/ 0 h 98"/>
                <a:gd name="T10" fmla="*/ 86 w 87"/>
                <a:gd name="T11" fmla="*/ 0 h 98"/>
                <a:gd name="T12" fmla="*/ 87 w 87"/>
                <a:gd name="T13" fmla="*/ 98 h 98"/>
                <a:gd name="T14" fmla="*/ 65 w 87"/>
                <a:gd name="T15" fmla="*/ 98 h 98"/>
                <a:gd name="T16" fmla="*/ 21 w 87"/>
                <a:gd name="T17" fmla="*/ 34 h 98"/>
                <a:gd name="T18" fmla="*/ 21 w 87"/>
                <a:gd name="T19" fmla="*/ 98 h 98"/>
                <a:gd name="T20" fmla="*/ 0 w 87"/>
                <a:gd name="T21" fmla="*/ 98 h 9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7"/>
                <a:gd name="T34" fmla="*/ 0 h 98"/>
                <a:gd name="T35" fmla="*/ 87 w 87"/>
                <a:gd name="T36" fmla="*/ 98 h 9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7" h="98">
                  <a:moveTo>
                    <a:pt x="0" y="98"/>
                  </a:moveTo>
                  <a:lnTo>
                    <a:pt x="0" y="0"/>
                  </a:lnTo>
                  <a:lnTo>
                    <a:pt x="23" y="0"/>
                  </a:lnTo>
                  <a:lnTo>
                    <a:pt x="66" y="64"/>
                  </a:lnTo>
                  <a:lnTo>
                    <a:pt x="66" y="0"/>
                  </a:lnTo>
                  <a:lnTo>
                    <a:pt x="86" y="0"/>
                  </a:lnTo>
                  <a:lnTo>
                    <a:pt x="87" y="98"/>
                  </a:lnTo>
                  <a:lnTo>
                    <a:pt x="65" y="98"/>
                  </a:lnTo>
                  <a:lnTo>
                    <a:pt x="21" y="34"/>
                  </a:lnTo>
                  <a:lnTo>
                    <a:pt x="21" y="98"/>
                  </a:lnTo>
                  <a:lnTo>
                    <a:pt x="0" y="98"/>
                  </a:lnTo>
                  <a:close/>
                </a:path>
              </a:pathLst>
            </a:custGeom>
            <a:solidFill>
              <a:srgbClr val="FFFFFF"/>
            </a:solidFill>
            <a:ln w="9525">
              <a:noFill/>
              <a:round/>
              <a:headEnd/>
              <a:tailEnd/>
            </a:ln>
          </p:spPr>
          <p:txBody>
            <a:bodyPr/>
            <a:lstStyle/>
            <a:p>
              <a:endParaRPr lang="ru-RU"/>
            </a:p>
          </p:txBody>
        </p:sp>
        <p:sp>
          <p:nvSpPr>
            <p:cNvPr id="160871" name="Freeform 2528"/>
            <p:cNvSpPr>
              <a:spLocks noEditPoints="1"/>
            </p:cNvSpPr>
            <p:nvPr/>
          </p:nvSpPr>
          <p:spPr bwMode="auto">
            <a:xfrm>
              <a:off x="2007" y="527"/>
              <a:ext cx="109" cy="98"/>
            </a:xfrm>
            <a:custGeom>
              <a:avLst/>
              <a:gdLst>
                <a:gd name="T0" fmla="*/ 109 w 109"/>
                <a:gd name="T1" fmla="*/ 98 h 98"/>
                <a:gd name="T2" fmla="*/ 86 w 109"/>
                <a:gd name="T3" fmla="*/ 98 h 98"/>
                <a:gd name="T4" fmla="*/ 76 w 109"/>
                <a:gd name="T5" fmla="*/ 75 h 98"/>
                <a:gd name="T6" fmla="*/ 33 w 109"/>
                <a:gd name="T7" fmla="*/ 75 h 98"/>
                <a:gd name="T8" fmla="*/ 24 w 109"/>
                <a:gd name="T9" fmla="*/ 98 h 98"/>
                <a:gd name="T10" fmla="*/ 0 w 109"/>
                <a:gd name="T11" fmla="*/ 98 h 98"/>
                <a:gd name="T12" fmla="*/ 43 w 109"/>
                <a:gd name="T13" fmla="*/ 0 h 98"/>
                <a:gd name="T14" fmla="*/ 67 w 109"/>
                <a:gd name="T15" fmla="*/ 0 h 98"/>
                <a:gd name="T16" fmla="*/ 109 w 109"/>
                <a:gd name="T17" fmla="*/ 98 h 98"/>
                <a:gd name="T18" fmla="*/ 69 w 109"/>
                <a:gd name="T19" fmla="*/ 60 h 98"/>
                <a:gd name="T20" fmla="*/ 54 w 109"/>
                <a:gd name="T21" fmla="*/ 23 h 98"/>
                <a:gd name="T22" fmla="*/ 39 w 109"/>
                <a:gd name="T23" fmla="*/ 60 h 98"/>
                <a:gd name="T24" fmla="*/ 69 w 109"/>
                <a:gd name="T25" fmla="*/ 60 h 9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9"/>
                <a:gd name="T40" fmla="*/ 0 h 98"/>
                <a:gd name="T41" fmla="*/ 109 w 109"/>
                <a:gd name="T42" fmla="*/ 98 h 9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9" h="98">
                  <a:moveTo>
                    <a:pt x="109" y="98"/>
                  </a:moveTo>
                  <a:lnTo>
                    <a:pt x="86" y="98"/>
                  </a:lnTo>
                  <a:lnTo>
                    <a:pt x="76" y="75"/>
                  </a:lnTo>
                  <a:lnTo>
                    <a:pt x="33" y="75"/>
                  </a:lnTo>
                  <a:lnTo>
                    <a:pt x="24" y="98"/>
                  </a:lnTo>
                  <a:lnTo>
                    <a:pt x="0" y="98"/>
                  </a:lnTo>
                  <a:lnTo>
                    <a:pt x="43" y="0"/>
                  </a:lnTo>
                  <a:lnTo>
                    <a:pt x="67" y="0"/>
                  </a:lnTo>
                  <a:lnTo>
                    <a:pt x="109" y="98"/>
                  </a:lnTo>
                  <a:close/>
                  <a:moveTo>
                    <a:pt x="69" y="60"/>
                  </a:moveTo>
                  <a:lnTo>
                    <a:pt x="54" y="23"/>
                  </a:lnTo>
                  <a:lnTo>
                    <a:pt x="39" y="60"/>
                  </a:lnTo>
                  <a:lnTo>
                    <a:pt x="69" y="60"/>
                  </a:lnTo>
                  <a:close/>
                </a:path>
              </a:pathLst>
            </a:custGeom>
            <a:solidFill>
              <a:srgbClr val="FFFFFF"/>
            </a:solidFill>
            <a:ln w="9525">
              <a:noFill/>
              <a:round/>
              <a:headEnd/>
              <a:tailEnd/>
            </a:ln>
          </p:spPr>
          <p:txBody>
            <a:bodyPr/>
            <a:lstStyle/>
            <a:p>
              <a:endParaRPr lang="ru-RU"/>
            </a:p>
          </p:txBody>
        </p:sp>
        <p:sp>
          <p:nvSpPr>
            <p:cNvPr id="160872" name="Freeform 2529"/>
            <p:cNvSpPr>
              <a:spLocks/>
            </p:cNvSpPr>
            <p:nvPr/>
          </p:nvSpPr>
          <p:spPr bwMode="auto">
            <a:xfrm>
              <a:off x="3886" y="685"/>
              <a:ext cx="88" cy="98"/>
            </a:xfrm>
            <a:custGeom>
              <a:avLst/>
              <a:gdLst>
                <a:gd name="T0" fmla="*/ 0 w 88"/>
                <a:gd name="T1" fmla="*/ 98 h 98"/>
                <a:gd name="T2" fmla="*/ 0 w 88"/>
                <a:gd name="T3" fmla="*/ 1 h 98"/>
                <a:gd name="T4" fmla="*/ 21 w 88"/>
                <a:gd name="T5" fmla="*/ 1 h 98"/>
                <a:gd name="T6" fmla="*/ 21 w 88"/>
                <a:gd name="T7" fmla="*/ 40 h 98"/>
                <a:gd name="T8" fmla="*/ 65 w 88"/>
                <a:gd name="T9" fmla="*/ 40 h 98"/>
                <a:gd name="T10" fmla="*/ 65 w 88"/>
                <a:gd name="T11" fmla="*/ 0 h 98"/>
                <a:gd name="T12" fmla="*/ 88 w 88"/>
                <a:gd name="T13" fmla="*/ 0 h 98"/>
                <a:gd name="T14" fmla="*/ 88 w 88"/>
                <a:gd name="T15" fmla="*/ 98 h 98"/>
                <a:gd name="T16" fmla="*/ 65 w 88"/>
                <a:gd name="T17" fmla="*/ 98 h 98"/>
                <a:gd name="T18" fmla="*/ 65 w 88"/>
                <a:gd name="T19" fmla="*/ 56 h 98"/>
                <a:gd name="T20" fmla="*/ 21 w 88"/>
                <a:gd name="T21" fmla="*/ 56 h 98"/>
                <a:gd name="T22" fmla="*/ 21 w 88"/>
                <a:gd name="T23" fmla="*/ 98 h 98"/>
                <a:gd name="T24" fmla="*/ 0 w 88"/>
                <a:gd name="T25" fmla="*/ 98 h 9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8"/>
                <a:gd name="T40" fmla="*/ 0 h 98"/>
                <a:gd name="T41" fmla="*/ 88 w 88"/>
                <a:gd name="T42" fmla="*/ 98 h 9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8" h="98">
                  <a:moveTo>
                    <a:pt x="0" y="98"/>
                  </a:moveTo>
                  <a:lnTo>
                    <a:pt x="0" y="1"/>
                  </a:lnTo>
                  <a:lnTo>
                    <a:pt x="21" y="1"/>
                  </a:lnTo>
                  <a:lnTo>
                    <a:pt x="21" y="40"/>
                  </a:lnTo>
                  <a:lnTo>
                    <a:pt x="65" y="40"/>
                  </a:lnTo>
                  <a:lnTo>
                    <a:pt x="65" y="0"/>
                  </a:lnTo>
                  <a:lnTo>
                    <a:pt x="88" y="0"/>
                  </a:lnTo>
                  <a:lnTo>
                    <a:pt x="88" y="98"/>
                  </a:lnTo>
                  <a:lnTo>
                    <a:pt x="65" y="98"/>
                  </a:lnTo>
                  <a:lnTo>
                    <a:pt x="65" y="56"/>
                  </a:lnTo>
                  <a:lnTo>
                    <a:pt x="21" y="56"/>
                  </a:lnTo>
                  <a:lnTo>
                    <a:pt x="21" y="98"/>
                  </a:lnTo>
                  <a:lnTo>
                    <a:pt x="0" y="98"/>
                  </a:lnTo>
                  <a:close/>
                </a:path>
              </a:pathLst>
            </a:custGeom>
            <a:solidFill>
              <a:srgbClr val="FFFFFF"/>
            </a:solidFill>
            <a:ln w="9525">
              <a:noFill/>
              <a:round/>
              <a:headEnd/>
              <a:tailEnd/>
            </a:ln>
          </p:spPr>
          <p:txBody>
            <a:bodyPr/>
            <a:lstStyle/>
            <a:p>
              <a:endParaRPr lang="ru-RU"/>
            </a:p>
          </p:txBody>
        </p:sp>
        <p:sp>
          <p:nvSpPr>
            <p:cNvPr id="160873" name="Freeform 2530"/>
            <p:cNvSpPr>
              <a:spLocks noEditPoints="1"/>
            </p:cNvSpPr>
            <p:nvPr/>
          </p:nvSpPr>
          <p:spPr bwMode="auto">
            <a:xfrm>
              <a:off x="3987" y="684"/>
              <a:ext cx="108" cy="98"/>
            </a:xfrm>
            <a:custGeom>
              <a:avLst/>
              <a:gdLst>
                <a:gd name="T0" fmla="*/ 108 w 108"/>
                <a:gd name="T1" fmla="*/ 98 h 98"/>
                <a:gd name="T2" fmla="*/ 84 w 108"/>
                <a:gd name="T3" fmla="*/ 98 h 98"/>
                <a:gd name="T4" fmla="*/ 75 w 108"/>
                <a:gd name="T5" fmla="*/ 76 h 98"/>
                <a:gd name="T6" fmla="*/ 31 w 108"/>
                <a:gd name="T7" fmla="*/ 76 h 98"/>
                <a:gd name="T8" fmla="*/ 23 w 108"/>
                <a:gd name="T9" fmla="*/ 98 h 98"/>
                <a:gd name="T10" fmla="*/ 0 w 108"/>
                <a:gd name="T11" fmla="*/ 98 h 98"/>
                <a:gd name="T12" fmla="*/ 41 w 108"/>
                <a:gd name="T13" fmla="*/ 0 h 98"/>
                <a:gd name="T14" fmla="*/ 64 w 108"/>
                <a:gd name="T15" fmla="*/ 0 h 98"/>
                <a:gd name="T16" fmla="*/ 108 w 108"/>
                <a:gd name="T17" fmla="*/ 98 h 98"/>
                <a:gd name="T18" fmla="*/ 67 w 108"/>
                <a:gd name="T19" fmla="*/ 59 h 98"/>
                <a:gd name="T20" fmla="*/ 53 w 108"/>
                <a:gd name="T21" fmla="*/ 24 h 98"/>
                <a:gd name="T22" fmla="*/ 39 w 108"/>
                <a:gd name="T23" fmla="*/ 59 h 98"/>
                <a:gd name="T24" fmla="*/ 67 w 108"/>
                <a:gd name="T25" fmla="*/ 59 h 9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8"/>
                <a:gd name="T40" fmla="*/ 0 h 98"/>
                <a:gd name="T41" fmla="*/ 108 w 108"/>
                <a:gd name="T42" fmla="*/ 98 h 9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8" h="98">
                  <a:moveTo>
                    <a:pt x="108" y="98"/>
                  </a:moveTo>
                  <a:lnTo>
                    <a:pt x="84" y="98"/>
                  </a:lnTo>
                  <a:lnTo>
                    <a:pt x="75" y="76"/>
                  </a:lnTo>
                  <a:lnTo>
                    <a:pt x="31" y="76"/>
                  </a:lnTo>
                  <a:lnTo>
                    <a:pt x="23" y="98"/>
                  </a:lnTo>
                  <a:lnTo>
                    <a:pt x="0" y="98"/>
                  </a:lnTo>
                  <a:lnTo>
                    <a:pt x="41" y="0"/>
                  </a:lnTo>
                  <a:lnTo>
                    <a:pt x="64" y="0"/>
                  </a:lnTo>
                  <a:lnTo>
                    <a:pt x="108" y="98"/>
                  </a:lnTo>
                  <a:close/>
                  <a:moveTo>
                    <a:pt x="67" y="59"/>
                  </a:moveTo>
                  <a:lnTo>
                    <a:pt x="53" y="24"/>
                  </a:lnTo>
                  <a:lnTo>
                    <a:pt x="39" y="59"/>
                  </a:lnTo>
                  <a:lnTo>
                    <a:pt x="67" y="59"/>
                  </a:lnTo>
                  <a:close/>
                </a:path>
              </a:pathLst>
            </a:custGeom>
            <a:solidFill>
              <a:srgbClr val="FFFFFF"/>
            </a:solidFill>
            <a:ln w="9525">
              <a:noFill/>
              <a:round/>
              <a:headEnd/>
              <a:tailEnd/>
            </a:ln>
          </p:spPr>
          <p:txBody>
            <a:bodyPr/>
            <a:lstStyle/>
            <a:p>
              <a:endParaRPr lang="ru-RU"/>
            </a:p>
          </p:txBody>
        </p:sp>
        <p:sp>
          <p:nvSpPr>
            <p:cNvPr id="160874" name="Freeform 2531"/>
            <p:cNvSpPr>
              <a:spLocks/>
            </p:cNvSpPr>
            <p:nvPr/>
          </p:nvSpPr>
          <p:spPr bwMode="auto">
            <a:xfrm>
              <a:off x="1693" y="2444"/>
              <a:ext cx="2426" cy="1002"/>
            </a:xfrm>
            <a:custGeom>
              <a:avLst/>
              <a:gdLst>
                <a:gd name="T0" fmla="*/ 1176 w 2426"/>
                <a:gd name="T1" fmla="*/ 1000 h 1002"/>
                <a:gd name="T2" fmla="*/ 1057 w 2426"/>
                <a:gd name="T3" fmla="*/ 987 h 1002"/>
                <a:gd name="T4" fmla="*/ 945 w 2426"/>
                <a:gd name="T5" fmla="*/ 967 h 1002"/>
                <a:gd name="T6" fmla="*/ 837 w 2426"/>
                <a:gd name="T7" fmla="*/ 937 h 1002"/>
                <a:gd name="T8" fmla="*/ 734 w 2426"/>
                <a:gd name="T9" fmla="*/ 899 h 1002"/>
                <a:gd name="T10" fmla="*/ 637 w 2426"/>
                <a:gd name="T11" fmla="*/ 855 h 1002"/>
                <a:gd name="T12" fmla="*/ 545 w 2426"/>
                <a:gd name="T13" fmla="*/ 806 h 1002"/>
                <a:gd name="T14" fmla="*/ 459 w 2426"/>
                <a:gd name="T15" fmla="*/ 753 h 1002"/>
                <a:gd name="T16" fmla="*/ 380 w 2426"/>
                <a:gd name="T17" fmla="*/ 695 h 1002"/>
                <a:gd name="T18" fmla="*/ 307 w 2426"/>
                <a:gd name="T19" fmla="*/ 635 h 1002"/>
                <a:gd name="T20" fmla="*/ 243 w 2426"/>
                <a:gd name="T21" fmla="*/ 575 h 1002"/>
                <a:gd name="T22" fmla="*/ 184 w 2426"/>
                <a:gd name="T23" fmla="*/ 513 h 1002"/>
                <a:gd name="T24" fmla="*/ 103 w 2426"/>
                <a:gd name="T25" fmla="*/ 410 h 1002"/>
                <a:gd name="T26" fmla="*/ 45 w 2426"/>
                <a:gd name="T27" fmla="*/ 314 h 1002"/>
                <a:gd name="T28" fmla="*/ 21 w 2426"/>
                <a:gd name="T29" fmla="*/ 260 h 1002"/>
                <a:gd name="T30" fmla="*/ 6 w 2426"/>
                <a:gd name="T31" fmla="*/ 209 h 1002"/>
                <a:gd name="T32" fmla="*/ 0 w 2426"/>
                <a:gd name="T33" fmla="*/ 166 h 1002"/>
                <a:gd name="T34" fmla="*/ 5 w 2426"/>
                <a:gd name="T35" fmla="*/ 128 h 1002"/>
                <a:gd name="T36" fmla="*/ 17 w 2426"/>
                <a:gd name="T37" fmla="*/ 97 h 1002"/>
                <a:gd name="T38" fmla="*/ 41 w 2426"/>
                <a:gd name="T39" fmla="*/ 75 h 1002"/>
                <a:gd name="T40" fmla="*/ 86 w 2426"/>
                <a:gd name="T41" fmla="*/ 57 h 1002"/>
                <a:gd name="T42" fmla="*/ 117 w 2426"/>
                <a:gd name="T43" fmla="*/ 53 h 1002"/>
                <a:gd name="T44" fmla="*/ 152 w 2426"/>
                <a:gd name="T45" fmla="*/ 51 h 1002"/>
                <a:gd name="T46" fmla="*/ 235 w 2426"/>
                <a:gd name="T47" fmla="*/ 53 h 1002"/>
                <a:gd name="T48" fmla="*/ 332 w 2426"/>
                <a:gd name="T49" fmla="*/ 64 h 1002"/>
                <a:gd name="T50" fmla="*/ 515 w 2426"/>
                <a:gd name="T51" fmla="*/ 91 h 1002"/>
                <a:gd name="T52" fmla="*/ 721 w 2426"/>
                <a:gd name="T53" fmla="*/ 125 h 1002"/>
                <a:gd name="T54" fmla="*/ 851 w 2426"/>
                <a:gd name="T55" fmla="*/ 143 h 1002"/>
                <a:gd name="T56" fmla="*/ 981 w 2426"/>
                <a:gd name="T57" fmla="*/ 157 h 1002"/>
                <a:gd name="T58" fmla="*/ 1110 w 2426"/>
                <a:gd name="T59" fmla="*/ 164 h 1002"/>
                <a:gd name="T60" fmla="*/ 1240 w 2426"/>
                <a:gd name="T61" fmla="*/ 164 h 1002"/>
                <a:gd name="T62" fmla="*/ 1381 w 2426"/>
                <a:gd name="T63" fmla="*/ 154 h 1002"/>
                <a:gd name="T64" fmla="*/ 1571 w 2426"/>
                <a:gd name="T65" fmla="*/ 127 h 1002"/>
                <a:gd name="T66" fmla="*/ 1763 w 2426"/>
                <a:gd name="T67" fmla="*/ 93 h 1002"/>
                <a:gd name="T68" fmla="*/ 2106 w 2426"/>
                <a:gd name="T69" fmla="*/ 23 h 1002"/>
                <a:gd name="T70" fmla="*/ 2245 w 2426"/>
                <a:gd name="T71" fmla="*/ 2 h 1002"/>
                <a:gd name="T72" fmla="*/ 2326 w 2426"/>
                <a:gd name="T73" fmla="*/ 0 h 1002"/>
                <a:gd name="T74" fmla="*/ 2377 w 2426"/>
                <a:gd name="T75" fmla="*/ 6 h 1002"/>
                <a:gd name="T76" fmla="*/ 2400 w 2426"/>
                <a:gd name="T77" fmla="*/ 15 h 1002"/>
                <a:gd name="T78" fmla="*/ 2414 w 2426"/>
                <a:gd name="T79" fmla="*/ 28 h 1002"/>
                <a:gd name="T80" fmla="*/ 2422 w 2426"/>
                <a:gd name="T81" fmla="*/ 47 h 1002"/>
                <a:gd name="T82" fmla="*/ 2426 w 2426"/>
                <a:gd name="T83" fmla="*/ 86 h 1002"/>
                <a:gd name="T84" fmla="*/ 2419 w 2426"/>
                <a:gd name="T85" fmla="*/ 173 h 1002"/>
                <a:gd name="T86" fmla="*/ 2391 w 2426"/>
                <a:gd name="T87" fmla="*/ 284 h 1002"/>
                <a:gd name="T88" fmla="*/ 2340 w 2426"/>
                <a:gd name="T89" fmla="*/ 409 h 1002"/>
                <a:gd name="T90" fmla="*/ 2291 w 2426"/>
                <a:gd name="T91" fmla="*/ 498 h 1002"/>
                <a:gd name="T92" fmla="*/ 2230 w 2426"/>
                <a:gd name="T93" fmla="*/ 585 h 1002"/>
                <a:gd name="T94" fmla="*/ 2173 w 2426"/>
                <a:gd name="T95" fmla="*/ 650 h 1002"/>
                <a:gd name="T96" fmla="*/ 2110 w 2426"/>
                <a:gd name="T97" fmla="*/ 713 h 1002"/>
                <a:gd name="T98" fmla="*/ 2038 w 2426"/>
                <a:gd name="T99" fmla="*/ 771 h 1002"/>
                <a:gd name="T100" fmla="*/ 1957 w 2426"/>
                <a:gd name="T101" fmla="*/ 827 h 1002"/>
                <a:gd name="T102" fmla="*/ 1867 w 2426"/>
                <a:gd name="T103" fmla="*/ 876 h 1002"/>
                <a:gd name="T104" fmla="*/ 1766 w 2426"/>
                <a:gd name="T105" fmla="*/ 919 h 1002"/>
                <a:gd name="T106" fmla="*/ 1655 w 2426"/>
                <a:gd name="T107" fmla="*/ 954 h 1002"/>
                <a:gd name="T108" fmla="*/ 1533 w 2426"/>
                <a:gd name="T109" fmla="*/ 980 h 1002"/>
                <a:gd name="T110" fmla="*/ 1401 w 2426"/>
                <a:gd name="T111" fmla="*/ 997 h 1002"/>
                <a:gd name="T112" fmla="*/ 1257 w 2426"/>
                <a:gd name="T113" fmla="*/ 1002 h 100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426"/>
                <a:gd name="T172" fmla="*/ 0 h 1002"/>
                <a:gd name="T173" fmla="*/ 2426 w 2426"/>
                <a:gd name="T174" fmla="*/ 1002 h 100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426" h="1002">
                  <a:moveTo>
                    <a:pt x="1257" y="1002"/>
                  </a:moveTo>
                  <a:lnTo>
                    <a:pt x="1215" y="1002"/>
                  </a:lnTo>
                  <a:lnTo>
                    <a:pt x="1176" y="1000"/>
                  </a:lnTo>
                  <a:lnTo>
                    <a:pt x="1136" y="996"/>
                  </a:lnTo>
                  <a:lnTo>
                    <a:pt x="1097" y="993"/>
                  </a:lnTo>
                  <a:lnTo>
                    <a:pt x="1057" y="987"/>
                  </a:lnTo>
                  <a:lnTo>
                    <a:pt x="1020" y="982"/>
                  </a:lnTo>
                  <a:lnTo>
                    <a:pt x="982" y="974"/>
                  </a:lnTo>
                  <a:lnTo>
                    <a:pt x="945" y="967"/>
                  </a:lnTo>
                  <a:lnTo>
                    <a:pt x="909" y="957"/>
                  </a:lnTo>
                  <a:lnTo>
                    <a:pt x="873" y="948"/>
                  </a:lnTo>
                  <a:lnTo>
                    <a:pt x="837" y="937"/>
                  </a:lnTo>
                  <a:lnTo>
                    <a:pt x="801" y="924"/>
                  </a:lnTo>
                  <a:lnTo>
                    <a:pt x="768" y="913"/>
                  </a:lnTo>
                  <a:lnTo>
                    <a:pt x="734" y="899"/>
                  </a:lnTo>
                  <a:lnTo>
                    <a:pt x="702" y="884"/>
                  </a:lnTo>
                  <a:lnTo>
                    <a:pt x="668" y="871"/>
                  </a:lnTo>
                  <a:lnTo>
                    <a:pt x="637" y="855"/>
                  </a:lnTo>
                  <a:lnTo>
                    <a:pt x="605" y="839"/>
                  </a:lnTo>
                  <a:lnTo>
                    <a:pt x="575" y="824"/>
                  </a:lnTo>
                  <a:lnTo>
                    <a:pt x="545" y="806"/>
                  </a:lnTo>
                  <a:lnTo>
                    <a:pt x="515" y="789"/>
                  </a:lnTo>
                  <a:lnTo>
                    <a:pt x="486" y="771"/>
                  </a:lnTo>
                  <a:lnTo>
                    <a:pt x="459" y="753"/>
                  </a:lnTo>
                  <a:lnTo>
                    <a:pt x="433" y="735"/>
                  </a:lnTo>
                  <a:lnTo>
                    <a:pt x="405" y="716"/>
                  </a:lnTo>
                  <a:lnTo>
                    <a:pt x="380" y="695"/>
                  </a:lnTo>
                  <a:lnTo>
                    <a:pt x="355" y="676"/>
                  </a:lnTo>
                  <a:lnTo>
                    <a:pt x="331" y="656"/>
                  </a:lnTo>
                  <a:lnTo>
                    <a:pt x="307" y="635"/>
                  </a:lnTo>
                  <a:lnTo>
                    <a:pt x="286" y="616"/>
                  </a:lnTo>
                  <a:lnTo>
                    <a:pt x="264" y="596"/>
                  </a:lnTo>
                  <a:lnTo>
                    <a:pt x="243" y="575"/>
                  </a:lnTo>
                  <a:lnTo>
                    <a:pt x="222" y="554"/>
                  </a:lnTo>
                  <a:lnTo>
                    <a:pt x="203" y="533"/>
                  </a:lnTo>
                  <a:lnTo>
                    <a:pt x="184" y="513"/>
                  </a:lnTo>
                  <a:lnTo>
                    <a:pt x="166" y="492"/>
                  </a:lnTo>
                  <a:lnTo>
                    <a:pt x="134" y="451"/>
                  </a:lnTo>
                  <a:lnTo>
                    <a:pt x="103" y="410"/>
                  </a:lnTo>
                  <a:lnTo>
                    <a:pt x="78" y="370"/>
                  </a:lnTo>
                  <a:lnTo>
                    <a:pt x="56" y="333"/>
                  </a:lnTo>
                  <a:lnTo>
                    <a:pt x="45" y="314"/>
                  </a:lnTo>
                  <a:lnTo>
                    <a:pt x="36" y="295"/>
                  </a:lnTo>
                  <a:lnTo>
                    <a:pt x="29" y="277"/>
                  </a:lnTo>
                  <a:lnTo>
                    <a:pt x="21" y="260"/>
                  </a:lnTo>
                  <a:lnTo>
                    <a:pt x="17" y="243"/>
                  </a:lnTo>
                  <a:lnTo>
                    <a:pt x="11" y="226"/>
                  </a:lnTo>
                  <a:lnTo>
                    <a:pt x="6" y="209"/>
                  </a:lnTo>
                  <a:lnTo>
                    <a:pt x="4" y="196"/>
                  </a:lnTo>
                  <a:lnTo>
                    <a:pt x="2" y="179"/>
                  </a:lnTo>
                  <a:lnTo>
                    <a:pt x="0" y="166"/>
                  </a:lnTo>
                  <a:lnTo>
                    <a:pt x="2" y="153"/>
                  </a:lnTo>
                  <a:lnTo>
                    <a:pt x="2" y="140"/>
                  </a:lnTo>
                  <a:lnTo>
                    <a:pt x="5" y="128"/>
                  </a:lnTo>
                  <a:lnTo>
                    <a:pt x="8" y="117"/>
                  </a:lnTo>
                  <a:lnTo>
                    <a:pt x="13" y="106"/>
                  </a:lnTo>
                  <a:lnTo>
                    <a:pt x="17" y="97"/>
                  </a:lnTo>
                  <a:lnTo>
                    <a:pt x="24" y="89"/>
                  </a:lnTo>
                  <a:lnTo>
                    <a:pt x="32" y="81"/>
                  </a:lnTo>
                  <a:lnTo>
                    <a:pt x="41" y="75"/>
                  </a:lnTo>
                  <a:lnTo>
                    <a:pt x="51" y="70"/>
                  </a:lnTo>
                  <a:lnTo>
                    <a:pt x="66" y="62"/>
                  </a:lnTo>
                  <a:lnTo>
                    <a:pt x="86" y="57"/>
                  </a:lnTo>
                  <a:lnTo>
                    <a:pt x="95" y="56"/>
                  </a:lnTo>
                  <a:lnTo>
                    <a:pt x="106" y="54"/>
                  </a:lnTo>
                  <a:lnTo>
                    <a:pt x="117" y="53"/>
                  </a:lnTo>
                  <a:lnTo>
                    <a:pt x="128" y="51"/>
                  </a:lnTo>
                  <a:lnTo>
                    <a:pt x="141" y="51"/>
                  </a:lnTo>
                  <a:lnTo>
                    <a:pt x="152" y="51"/>
                  </a:lnTo>
                  <a:lnTo>
                    <a:pt x="179" y="51"/>
                  </a:lnTo>
                  <a:lnTo>
                    <a:pt x="205" y="51"/>
                  </a:lnTo>
                  <a:lnTo>
                    <a:pt x="235" y="53"/>
                  </a:lnTo>
                  <a:lnTo>
                    <a:pt x="265" y="56"/>
                  </a:lnTo>
                  <a:lnTo>
                    <a:pt x="297" y="58"/>
                  </a:lnTo>
                  <a:lnTo>
                    <a:pt x="332" y="64"/>
                  </a:lnTo>
                  <a:lnTo>
                    <a:pt x="367" y="68"/>
                  </a:lnTo>
                  <a:lnTo>
                    <a:pt x="440" y="79"/>
                  </a:lnTo>
                  <a:lnTo>
                    <a:pt x="515" y="91"/>
                  </a:lnTo>
                  <a:lnTo>
                    <a:pt x="596" y="104"/>
                  </a:lnTo>
                  <a:lnTo>
                    <a:pt x="678" y="118"/>
                  </a:lnTo>
                  <a:lnTo>
                    <a:pt x="721" y="125"/>
                  </a:lnTo>
                  <a:lnTo>
                    <a:pt x="763" y="131"/>
                  </a:lnTo>
                  <a:lnTo>
                    <a:pt x="806" y="137"/>
                  </a:lnTo>
                  <a:lnTo>
                    <a:pt x="851" y="143"/>
                  </a:lnTo>
                  <a:lnTo>
                    <a:pt x="893" y="147"/>
                  </a:lnTo>
                  <a:lnTo>
                    <a:pt x="938" y="153"/>
                  </a:lnTo>
                  <a:lnTo>
                    <a:pt x="981" y="157"/>
                  </a:lnTo>
                  <a:lnTo>
                    <a:pt x="1023" y="160"/>
                  </a:lnTo>
                  <a:lnTo>
                    <a:pt x="1067" y="163"/>
                  </a:lnTo>
                  <a:lnTo>
                    <a:pt x="1110" y="164"/>
                  </a:lnTo>
                  <a:lnTo>
                    <a:pt x="1152" y="166"/>
                  </a:lnTo>
                  <a:lnTo>
                    <a:pt x="1195" y="166"/>
                  </a:lnTo>
                  <a:lnTo>
                    <a:pt x="1240" y="164"/>
                  </a:lnTo>
                  <a:lnTo>
                    <a:pt x="1287" y="163"/>
                  </a:lnTo>
                  <a:lnTo>
                    <a:pt x="1333" y="160"/>
                  </a:lnTo>
                  <a:lnTo>
                    <a:pt x="1381" y="154"/>
                  </a:lnTo>
                  <a:lnTo>
                    <a:pt x="1475" y="142"/>
                  </a:lnTo>
                  <a:lnTo>
                    <a:pt x="1524" y="135"/>
                  </a:lnTo>
                  <a:lnTo>
                    <a:pt x="1571" y="127"/>
                  </a:lnTo>
                  <a:lnTo>
                    <a:pt x="1620" y="120"/>
                  </a:lnTo>
                  <a:lnTo>
                    <a:pt x="1668" y="110"/>
                  </a:lnTo>
                  <a:lnTo>
                    <a:pt x="1763" y="93"/>
                  </a:lnTo>
                  <a:lnTo>
                    <a:pt x="1943" y="55"/>
                  </a:lnTo>
                  <a:lnTo>
                    <a:pt x="2028" y="38"/>
                  </a:lnTo>
                  <a:lnTo>
                    <a:pt x="2106" y="23"/>
                  </a:lnTo>
                  <a:lnTo>
                    <a:pt x="2178" y="11"/>
                  </a:lnTo>
                  <a:lnTo>
                    <a:pt x="2213" y="6"/>
                  </a:lnTo>
                  <a:lnTo>
                    <a:pt x="2245" y="2"/>
                  </a:lnTo>
                  <a:lnTo>
                    <a:pt x="2273" y="0"/>
                  </a:lnTo>
                  <a:lnTo>
                    <a:pt x="2300" y="0"/>
                  </a:lnTo>
                  <a:lnTo>
                    <a:pt x="2326" y="0"/>
                  </a:lnTo>
                  <a:lnTo>
                    <a:pt x="2347" y="1"/>
                  </a:lnTo>
                  <a:lnTo>
                    <a:pt x="2368" y="4"/>
                  </a:lnTo>
                  <a:lnTo>
                    <a:pt x="2377" y="6"/>
                  </a:lnTo>
                  <a:lnTo>
                    <a:pt x="2386" y="9"/>
                  </a:lnTo>
                  <a:lnTo>
                    <a:pt x="2392" y="13"/>
                  </a:lnTo>
                  <a:lnTo>
                    <a:pt x="2400" y="15"/>
                  </a:lnTo>
                  <a:lnTo>
                    <a:pt x="2405" y="20"/>
                  </a:lnTo>
                  <a:lnTo>
                    <a:pt x="2411" y="25"/>
                  </a:lnTo>
                  <a:lnTo>
                    <a:pt x="2414" y="28"/>
                  </a:lnTo>
                  <a:lnTo>
                    <a:pt x="2417" y="32"/>
                  </a:lnTo>
                  <a:lnTo>
                    <a:pt x="2419" y="39"/>
                  </a:lnTo>
                  <a:lnTo>
                    <a:pt x="2422" y="47"/>
                  </a:lnTo>
                  <a:lnTo>
                    <a:pt x="2426" y="66"/>
                  </a:lnTo>
                  <a:lnTo>
                    <a:pt x="2426" y="75"/>
                  </a:lnTo>
                  <a:lnTo>
                    <a:pt x="2426" y="86"/>
                  </a:lnTo>
                  <a:lnTo>
                    <a:pt x="2426" y="113"/>
                  </a:lnTo>
                  <a:lnTo>
                    <a:pt x="2424" y="142"/>
                  </a:lnTo>
                  <a:lnTo>
                    <a:pt x="2419" y="173"/>
                  </a:lnTo>
                  <a:lnTo>
                    <a:pt x="2411" y="208"/>
                  </a:lnTo>
                  <a:lnTo>
                    <a:pt x="2403" y="244"/>
                  </a:lnTo>
                  <a:lnTo>
                    <a:pt x="2391" y="284"/>
                  </a:lnTo>
                  <a:lnTo>
                    <a:pt x="2377" y="323"/>
                  </a:lnTo>
                  <a:lnTo>
                    <a:pt x="2359" y="366"/>
                  </a:lnTo>
                  <a:lnTo>
                    <a:pt x="2340" y="409"/>
                  </a:lnTo>
                  <a:lnTo>
                    <a:pt x="2329" y="432"/>
                  </a:lnTo>
                  <a:lnTo>
                    <a:pt x="2317" y="453"/>
                  </a:lnTo>
                  <a:lnTo>
                    <a:pt x="2291" y="498"/>
                  </a:lnTo>
                  <a:lnTo>
                    <a:pt x="2278" y="520"/>
                  </a:lnTo>
                  <a:lnTo>
                    <a:pt x="2261" y="542"/>
                  </a:lnTo>
                  <a:lnTo>
                    <a:pt x="2230" y="585"/>
                  </a:lnTo>
                  <a:lnTo>
                    <a:pt x="2211" y="607"/>
                  </a:lnTo>
                  <a:lnTo>
                    <a:pt x="2194" y="629"/>
                  </a:lnTo>
                  <a:lnTo>
                    <a:pt x="2173" y="650"/>
                  </a:lnTo>
                  <a:lnTo>
                    <a:pt x="2154" y="672"/>
                  </a:lnTo>
                  <a:lnTo>
                    <a:pt x="2132" y="692"/>
                  </a:lnTo>
                  <a:lnTo>
                    <a:pt x="2110" y="713"/>
                  </a:lnTo>
                  <a:lnTo>
                    <a:pt x="2088" y="733"/>
                  </a:lnTo>
                  <a:lnTo>
                    <a:pt x="2062" y="752"/>
                  </a:lnTo>
                  <a:lnTo>
                    <a:pt x="2038" y="771"/>
                  </a:lnTo>
                  <a:lnTo>
                    <a:pt x="2012" y="791"/>
                  </a:lnTo>
                  <a:lnTo>
                    <a:pt x="1985" y="810"/>
                  </a:lnTo>
                  <a:lnTo>
                    <a:pt x="1957" y="827"/>
                  </a:lnTo>
                  <a:lnTo>
                    <a:pt x="1929" y="844"/>
                  </a:lnTo>
                  <a:lnTo>
                    <a:pt x="1897" y="861"/>
                  </a:lnTo>
                  <a:lnTo>
                    <a:pt x="1867" y="876"/>
                  </a:lnTo>
                  <a:lnTo>
                    <a:pt x="1833" y="892"/>
                  </a:lnTo>
                  <a:lnTo>
                    <a:pt x="1800" y="905"/>
                  </a:lnTo>
                  <a:lnTo>
                    <a:pt x="1766" y="919"/>
                  </a:lnTo>
                  <a:lnTo>
                    <a:pt x="1730" y="932"/>
                  </a:lnTo>
                  <a:lnTo>
                    <a:pt x="1693" y="943"/>
                  </a:lnTo>
                  <a:lnTo>
                    <a:pt x="1655" y="954"/>
                  </a:lnTo>
                  <a:lnTo>
                    <a:pt x="1615" y="963"/>
                  </a:lnTo>
                  <a:lnTo>
                    <a:pt x="1574" y="973"/>
                  </a:lnTo>
                  <a:lnTo>
                    <a:pt x="1533" y="980"/>
                  </a:lnTo>
                  <a:lnTo>
                    <a:pt x="1491" y="988"/>
                  </a:lnTo>
                  <a:lnTo>
                    <a:pt x="1446" y="992"/>
                  </a:lnTo>
                  <a:lnTo>
                    <a:pt x="1401" y="997"/>
                  </a:lnTo>
                  <a:lnTo>
                    <a:pt x="1354" y="1001"/>
                  </a:lnTo>
                  <a:lnTo>
                    <a:pt x="1306" y="1002"/>
                  </a:lnTo>
                  <a:lnTo>
                    <a:pt x="1257" y="1002"/>
                  </a:lnTo>
                  <a:close/>
                </a:path>
              </a:pathLst>
            </a:custGeom>
            <a:solidFill>
              <a:srgbClr val="580000"/>
            </a:solidFill>
            <a:ln w="9525">
              <a:noFill/>
              <a:round/>
              <a:headEnd/>
              <a:tailEnd/>
            </a:ln>
          </p:spPr>
          <p:txBody>
            <a:bodyPr/>
            <a:lstStyle/>
            <a:p>
              <a:endParaRPr lang="ru-RU"/>
            </a:p>
          </p:txBody>
        </p:sp>
        <p:sp>
          <p:nvSpPr>
            <p:cNvPr id="160875" name="Freeform 2532"/>
            <p:cNvSpPr>
              <a:spLocks/>
            </p:cNvSpPr>
            <p:nvPr/>
          </p:nvSpPr>
          <p:spPr bwMode="auto">
            <a:xfrm>
              <a:off x="1744" y="2454"/>
              <a:ext cx="2317" cy="955"/>
            </a:xfrm>
            <a:custGeom>
              <a:avLst/>
              <a:gdLst>
                <a:gd name="T0" fmla="*/ 1121 w 2317"/>
                <a:gd name="T1" fmla="*/ 953 h 955"/>
                <a:gd name="T2" fmla="*/ 1009 w 2317"/>
                <a:gd name="T3" fmla="*/ 942 h 955"/>
                <a:gd name="T4" fmla="*/ 901 w 2317"/>
                <a:gd name="T5" fmla="*/ 921 h 955"/>
                <a:gd name="T6" fmla="*/ 798 w 2317"/>
                <a:gd name="T7" fmla="*/ 892 h 955"/>
                <a:gd name="T8" fmla="*/ 700 w 2317"/>
                <a:gd name="T9" fmla="*/ 858 h 955"/>
                <a:gd name="T10" fmla="*/ 607 w 2317"/>
                <a:gd name="T11" fmla="*/ 815 h 955"/>
                <a:gd name="T12" fmla="*/ 520 w 2317"/>
                <a:gd name="T13" fmla="*/ 770 h 955"/>
                <a:gd name="T14" fmla="*/ 437 w 2317"/>
                <a:gd name="T15" fmla="*/ 718 h 955"/>
                <a:gd name="T16" fmla="*/ 361 w 2317"/>
                <a:gd name="T17" fmla="*/ 664 h 955"/>
                <a:gd name="T18" fmla="*/ 293 w 2317"/>
                <a:gd name="T19" fmla="*/ 606 h 955"/>
                <a:gd name="T20" fmla="*/ 230 w 2317"/>
                <a:gd name="T21" fmla="*/ 548 h 955"/>
                <a:gd name="T22" fmla="*/ 157 w 2317"/>
                <a:gd name="T23" fmla="*/ 469 h 955"/>
                <a:gd name="T24" fmla="*/ 98 w 2317"/>
                <a:gd name="T25" fmla="*/ 392 h 955"/>
                <a:gd name="T26" fmla="*/ 52 w 2317"/>
                <a:gd name="T27" fmla="*/ 317 h 955"/>
                <a:gd name="T28" fmla="*/ 14 w 2317"/>
                <a:gd name="T29" fmla="*/ 233 h 955"/>
                <a:gd name="T30" fmla="*/ 2 w 2317"/>
                <a:gd name="T31" fmla="*/ 187 h 955"/>
                <a:gd name="T32" fmla="*/ 0 w 2317"/>
                <a:gd name="T33" fmla="*/ 146 h 955"/>
                <a:gd name="T34" fmla="*/ 7 w 2317"/>
                <a:gd name="T35" fmla="*/ 113 h 955"/>
                <a:gd name="T36" fmla="*/ 23 w 2317"/>
                <a:gd name="T37" fmla="*/ 86 h 955"/>
                <a:gd name="T38" fmla="*/ 47 w 2317"/>
                <a:gd name="T39" fmla="*/ 66 h 955"/>
                <a:gd name="T40" fmla="*/ 81 w 2317"/>
                <a:gd name="T41" fmla="*/ 56 h 955"/>
                <a:gd name="T42" fmla="*/ 111 w 2317"/>
                <a:gd name="T43" fmla="*/ 51 h 955"/>
                <a:gd name="T44" fmla="*/ 145 w 2317"/>
                <a:gd name="T45" fmla="*/ 47 h 955"/>
                <a:gd name="T46" fmla="*/ 224 w 2317"/>
                <a:gd name="T47" fmla="*/ 51 h 955"/>
                <a:gd name="T48" fmla="*/ 349 w 2317"/>
                <a:gd name="T49" fmla="*/ 63 h 955"/>
                <a:gd name="T50" fmla="*/ 491 w 2317"/>
                <a:gd name="T51" fmla="*/ 85 h 955"/>
                <a:gd name="T52" fmla="*/ 811 w 2317"/>
                <a:gd name="T53" fmla="*/ 132 h 955"/>
                <a:gd name="T54" fmla="*/ 1019 w 2317"/>
                <a:gd name="T55" fmla="*/ 152 h 955"/>
                <a:gd name="T56" fmla="*/ 1185 w 2317"/>
                <a:gd name="T57" fmla="*/ 154 h 955"/>
                <a:gd name="T58" fmla="*/ 1318 w 2317"/>
                <a:gd name="T59" fmla="*/ 142 h 955"/>
                <a:gd name="T60" fmla="*/ 1455 w 2317"/>
                <a:gd name="T61" fmla="*/ 124 h 955"/>
                <a:gd name="T62" fmla="*/ 1683 w 2317"/>
                <a:gd name="T63" fmla="*/ 84 h 955"/>
                <a:gd name="T64" fmla="*/ 2012 w 2317"/>
                <a:gd name="T65" fmla="*/ 21 h 955"/>
                <a:gd name="T66" fmla="*/ 2113 w 2317"/>
                <a:gd name="T67" fmla="*/ 6 h 955"/>
                <a:gd name="T68" fmla="*/ 2197 w 2317"/>
                <a:gd name="T69" fmla="*/ 0 h 955"/>
                <a:gd name="T70" fmla="*/ 2262 w 2317"/>
                <a:gd name="T71" fmla="*/ 4 h 955"/>
                <a:gd name="T72" fmla="*/ 2285 w 2317"/>
                <a:gd name="T73" fmla="*/ 13 h 955"/>
                <a:gd name="T74" fmla="*/ 2302 w 2317"/>
                <a:gd name="T75" fmla="*/ 23 h 955"/>
                <a:gd name="T76" fmla="*/ 2313 w 2317"/>
                <a:gd name="T77" fmla="*/ 45 h 955"/>
                <a:gd name="T78" fmla="*/ 2317 w 2317"/>
                <a:gd name="T79" fmla="*/ 83 h 955"/>
                <a:gd name="T80" fmla="*/ 2310 w 2317"/>
                <a:gd name="T81" fmla="*/ 165 h 955"/>
                <a:gd name="T82" fmla="*/ 2294 w 2317"/>
                <a:gd name="T83" fmla="*/ 235 h 955"/>
                <a:gd name="T84" fmla="*/ 2276 w 2317"/>
                <a:gd name="T85" fmla="*/ 291 h 955"/>
                <a:gd name="T86" fmla="*/ 2234 w 2317"/>
                <a:gd name="T87" fmla="*/ 392 h 955"/>
                <a:gd name="T88" fmla="*/ 2186 w 2317"/>
                <a:gd name="T89" fmla="*/ 475 h 955"/>
                <a:gd name="T90" fmla="*/ 2144 w 2317"/>
                <a:gd name="T91" fmla="*/ 538 h 955"/>
                <a:gd name="T92" fmla="*/ 2075 w 2317"/>
                <a:gd name="T93" fmla="*/ 621 h 955"/>
                <a:gd name="T94" fmla="*/ 2015 w 2317"/>
                <a:gd name="T95" fmla="*/ 681 h 955"/>
                <a:gd name="T96" fmla="*/ 1945 w 2317"/>
                <a:gd name="T97" fmla="*/ 736 h 955"/>
                <a:gd name="T98" fmla="*/ 1867 w 2317"/>
                <a:gd name="T99" fmla="*/ 788 h 955"/>
                <a:gd name="T100" fmla="*/ 1780 w 2317"/>
                <a:gd name="T101" fmla="*/ 835 h 955"/>
                <a:gd name="T102" fmla="*/ 1686 w 2317"/>
                <a:gd name="T103" fmla="*/ 877 h 955"/>
                <a:gd name="T104" fmla="*/ 1579 w 2317"/>
                <a:gd name="T105" fmla="*/ 910 h 955"/>
                <a:gd name="T106" fmla="*/ 1463 w 2317"/>
                <a:gd name="T107" fmla="*/ 934 h 955"/>
                <a:gd name="T108" fmla="*/ 1336 w 2317"/>
                <a:gd name="T109" fmla="*/ 950 h 955"/>
                <a:gd name="T110" fmla="*/ 1199 w 2317"/>
                <a:gd name="T111" fmla="*/ 955 h 95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317"/>
                <a:gd name="T169" fmla="*/ 0 h 955"/>
                <a:gd name="T170" fmla="*/ 2317 w 2317"/>
                <a:gd name="T171" fmla="*/ 955 h 95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317" h="955">
                  <a:moveTo>
                    <a:pt x="1199" y="955"/>
                  </a:moveTo>
                  <a:lnTo>
                    <a:pt x="1160" y="955"/>
                  </a:lnTo>
                  <a:lnTo>
                    <a:pt x="1121" y="953"/>
                  </a:lnTo>
                  <a:lnTo>
                    <a:pt x="1083" y="951"/>
                  </a:lnTo>
                  <a:lnTo>
                    <a:pt x="1047" y="946"/>
                  </a:lnTo>
                  <a:lnTo>
                    <a:pt x="1009" y="942"/>
                  </a:lnTo>
                  <a:lnTo>
                    <a:pt x="972" y="936"/>
                  </a:lnTo>
                  <a:lnTo>
                    <a:pt x="936" y="929"/>
                  </a:lnTo>
                  <a:lnTo>
                    <a:pt x="901" y="921"/>
                  </a:lnTo>
                  <a:lnTo>
                    <a:pt x="866" y="913"/>
                  </a:lnTo>
                  <a:lnTo>
                    <a:pt x="831" y="903"/>
                  </a:lnTo>
                  <a:lnTo>
                    <a:pt x="798" y="892"/>
                  </a:lnTo>
                  <a:lnTo>
                    <a:pt x="765" y="882"/>
                  </a:lnTo>
                  <a:lnTo>
                    <a:pt x="731" y="871"/>
                  </a:lnTo>
                  <a:lnTo>
                    <a:pt x="700" y="858"/>
                  </a:lnTo>
                  <a:lnTo>
                    <a:pt x="668" y="843"/>
                  </a:lnTo>
                  <a:lnTo>
                    <a:pt x="637" y="830"/>
                  </a:lnTo>
                  <a:lnTo>
                    <a:pt x="607" y="815"/>
                  </a:lnTo>
                  <a:lnTo>
                    <a:pt x="577" y="802"/>
                  </a:lnTo>
                  <a:lnTo>
                    <a:pt x="548" y="785"/>
                  </a:lnTo>
                  <a:lnTo>
                    <a:pt x="520" y="770"/>
                  </a:lnTo>
                  <a:lnTo>
                    <a:pt x="491" y="753"/>
                  </a:lnTo>
                  <a:lnTo>
                    <a:pt x="464" y="735"/>
                  </a:lnTo>
                  <a:lnTo>
                    <a:pt x="437" y="718"/>
                  </a:lnTo>
                  <a:lnTo>
                    <a:pt x="411" y="701"/>
                  </a:lnTo>
                  <a:lnTo>
                    <a:pt x="386" y="682"/>
                  </a:lnTo>
                  <a:lnTo>
                    <a:pt x="361" y="664"/>
                  </a:lnTo>
                  <a:lnTo>
                    <a:pt x="337" y="645"/>
                  </a:lnTo>
                  <a:lnTo>
                    <a:pt x="315" y="626"/>
                  </a:lnTo>
                  <a:lnTo>
                    <a:pt x="293" y="606"/>
                  </a:lnTo>
                  <a:lnTo>
                    <a:pt x="271" y="587"/>
                  </a:lnTo>
                  <a:lnTo>
                    <a:pt x="250" y="568"/>
                  </a:lnTo>
                  <a:lnTo>
                    <a:pt x="230" y="548"/>
                  </a:lnTo>
                  <a:lnTo>
                    <a:pt x="192" y="508"/>
                  </a:lnTo>
                  <a:lnTo>
                    <a:pt x="174" y="490"/>
                  </a:lnTo>
                  <a:lnTo>
                    <a:pt x="157" y="469"/>
                  </a:lnTo>
                  <a:lnTo>
                    <a:pt x="141" y="450"/>
                  </a:lnTo>
                  <a:lnTo>
                    <a:pt x="127" y="431"/>
                  </a:lnTo>
                  <a:lnTo>
                    <a:pt x="98" y="392"/>
                  </a:lnTo>
                  <a:lnTo>
                    <a:pt x="85" y="373"/>
                  </a:lnTo>
                  <a:lnTo>
                    <a:pt x="72" y="354"/>
                  </a:lnTo>
                  <a:lnTo>
                    <a:pt x="52" y="317"/>
                  </a:lnTo>
                  <a:lnTo>
                    <a:pt x="35" y="282"/>
                  </a:lnTo>
                  <a:lnTo>
                    <a:pt x="21" y="248"/>
                  </a:lnTo>
                  <a:lnTo>
                    <a:pt x="14" y="233"/>
                  </a:lnTo>
                  <a:lnTo>
                    <a:pt x="9" y="217"/>
                  </a:lnTo>
                  <a:lnTo>
                    <a:pt x="6" y="201"/>
                  </a:lnTo>
                  <a:lnTo>
                    <a:pt x="2" y="187"/>
                  </a:lnTo>
                  <a:lnTo>
                    <a:pt x="2" y="173"/>
                  </a:lnTo>
                  <a:lnTo>
                    <a:pt x="0" y="158"/>
                  </a:lnTo>
                  <a:lnTo>
                    <a:pt x="0" y="146"/>
                  </a:lnTo>
                  <a:lnTo>
                    <a:pt x="2" y="135"/>
                  </a:lnTo>
                  <a:lnTo>
                    <a:pt x="4" y="122"/>
                  </a:lnTo>
                  <a:lnTo>
                    <a:pt x="7" y="113"/>
                  </a:lnTo>
                  <a:lnTo>
                    <a:pt x="11" y="103"/>
                  </a:lnTo>
                  <a:lnTo>
                    <a:pt x="17" y="94"/>
                  </a:lnTo>
                  <a:lnTo>
                    <a:pt x="23" y="86"/>
                  </a:lnTo>
                  <a:lnTo>
                    <a:pt x="30" y="78"/>
                  </a:lnTo>
                  <a:lnTo>
                    <a:pt x="38" y="72"/>
                  </a:lnTo>
                  <a:lnTo>
                    <a:pt x="47" y="66"/>
                  </a:lnTo>
                  <a:lnTo>
                    <a:pt x="62" y="60"/>
                  </a:lnTo>
                  <a:lnTo>
                    <a:pt x="72" y="59"/>
                  </a:lnTo>
                  <a:lnTo>
                    <a:pt x="81" y="56"/>
                  </a:lnTo>
                  <a:lnTo>
                    <a:pt x="92" y="55"/>
                  </a:lnTo>
                  <a:lnTo>
                    <a:pt x="101" y="53"/>
                  </a:lnTo>
                  <a:lnTo>
                    <a:pt x="111" y="51"/>
                  </a:lnTo>
                  <a:lnTo>
                    <a:pt x="122" y="49"/>
                  </a:lnTo>
                  <a:lnTo>
                    <a:pt x="134" y="49"/>
                  </a:lnTo>
                  <a:lnTo>
                    <a:pt x="145" y="47"/>
                  </a:lnTo>
                  <a:lnTo>
                    <a:pt x="171" y="47"/>
                  </a:lnTo>
                  <a:lnTo>
                    <a:pt x="196" y="49"/>
                  </a:lnTo>
                  <a:lnTo>
                    <a:pt x="224" y="51"/>
                  </a:lnTo>
                  <a:lnTo>
                    <a:pt x="252" y="53"/>
                  </a:lnTo>
                  <a:lnTo>
                    <a:pt x="284" y="56"/>
                  </a:lnTo>
                  <a:lnTo>
                    <a:pt x="349" y="63"/>
                  </a:lnTo>
                  <a:lnTo>
                    <a:pt x="384" y="68"/>
                  </a:lnTo>
                  <a:lnTo>
                    <a:pt x="419" y="74"/>
                  </a:lnTo>
                  <a:lnTo>
                    <a:pt x="491" y="85"/>
                  </a:lnTo>
                  <a:lnTo>
                    <a:pt x="649" y="110"/>
                  </a:lnTo>
                  <a:lnTo>
                    <a:pt x="729" y="121"/>
                  </a:lnTo>
                  <a:lnTo>
                    <a:pt x="811" y="132"/>
                  </a:lnTo>
                  <a:lnTo>
                    <a:pt x="895" y="141"/>
                  </a:lnTo>
                  <a:lnTo>
                    <a:pt x="978" y="149"/>
                  </a:lnTo>
                  <a:lnTo>
                    <a:pt x="1019" y="152"/>
                  </a:lnTo>
                  <a:lnTo>
                    <a:pt x="1059" y="154"/>
                  </a:lnTo>
                  <a:lnTo>
                    <a:pt x="1140" y="154"/>
                  </a:lnTo>
                  <a:lnTo>
                    <a:pt x="1185" y="154"/>
                  </a:lnTo>
                  <a:lnTo>
                    <a:pt x="1228" y="150"/>
                  </a:lnTo>
                  <a:lnTo>
                    <a:pt x="1273" y="147"/>
                  </a:lnTo>
                  <a:lnTo>
                    <a:pt x="1318" y="142"/>
                  </a:lnTo>
                  <a:lnTo>
                    <a:pt x="1364" y="137"/>
                  </a:lnTo>
                  <a:lnTo>
                    <a:pt x="1409" y="131"/>
                  </a:lnTo>
                  <a:lnTo>
                    <a:pt x="1455" y="124"/>
                  </a:lnTo>
                  <a:lnTo>
                    <a:pt x="1501" y="118"/>
                  </a:lnTo>
                  <a:lnTo>
                    <a:pt x="1593" y="102"/>
                  </a:lnTo>
                  <a:lnTo>
                    <a:pt x="1683" y="84"/>
                  </a:lnTo>
                  <a:lnTo>
                    <a:pt x="1856" y="51"/>
                  </a:lnTo>
                  <a:lnTo>
                    <a:pt x="1936" y="35"/>
                  </a:lnTo>
                  <a:lnTo>
                    <a:pt x="2012" y="21"/>
                  </a:lnTo>
                  <a:lnTo>
                    <a:pt x="2047" y="16"/>
                  </a:lnTo>
                  <a:lnTo>
                    <a:pt x="2082" y="10"/>
                  </a:lnTo>
                  <a:lnTo>
                    <a:pt x="2113" y="6"/>
                  </a:lnTo>
                  <a:lnTo>
                    <a:pt x="2144" y="4"/>
                  </a:lnTo>
                  <a:lnTo>
                    <a:pt x="2172" y="0"/>
                  </a:lnTo>
                  <a:lnTo>
                    <a:pt x="2197" y="0"/>
                  </a:lnTo>
                  <a:lnTo>
                    <a:pt x="2221" y="0"/>
                  </a:lnTo>
                  <a:lnTo>
                    <a:pt x="2243" y="2"/>
                  </a:lnTo>
                  <a:lnTo>
                    <a:pt x="2262" y="4"/>
                  </a:lnTo>
                  <a:lnTo>
                    <a:pt x="2270" y="6"/>
                  </a:lnTo>
                  <a:lnTo>
                    <a:pt x="2278" y="9"/>
                  </a:lnTo>
                  <a:lnTo>
                    <a:pt x="2285" y="13"/>
                  </a:lnTo>
                  <a:lnTo>
                    <a:pt x="2292" y="15"/>
                  </a:lnTo>
                  <a:lnTo>
                    <a:pt x="2296" y="20"/>
                  </a:lnTo>
                  <a:lnTo>
                    <a:pt x="2302" y="23"/>
                  </a:lnTo>
                  <a:lnTo>
                    <a:pt x="2306" y="28"/>
                  </a:lnTo>
                  <a:lnTo>
                    <a:pt x="2308" y="33"/>
                  </a:lnTo>
                  <a:lnTo>
                    <a:pt x="2313" y="45"/>
                  </a:lnTo>
                  <a:lnTo>
                    <a:pt x="2315" y="62"/>
                  </a:lnTo>
                  <a:lnTo>
                    <a:pt x="2317" y="73"/>
                  </a:lnTo>
                  <a:lnTo>
                    <a:pt x="2317" y="83"/>
                  </a:lnTo>
                  <a:lnTo>
                    <a:pt x="2317" y="109"/>
                  </a:lnTo>
                  <a:lnTo>
                    <a:pt x="2315" y="135"/>
                  </a:lnTo>
                  <a:lnTo>
                    <a:pt x="2310" y="165"/>
                  </a:lnTo>
                  <a:lnTo>
                    <a:pt x="2306" y="182"/>
                  </a:lnTo>
                  <a:lnTo>
                    <a:pt x="2304" y="199"/>
                  </a:lnTo>
                  <a:lnTo>
                    <a:pt x="2294" y="235"/>
                  </a:lnTo>
                  <a:lnTo>
                    <a:pt x="2289" y="252"/>
                  </a:lnTo>
                  <a:lnTo>
                    <a:pt x="2283" y="272"/>
                  </a:lnTo>
                  <a:lnTo>
                    <a:pt x="2276" y="291"/>
                  </a:lnTo>
                  <a:lnTo>
                    <a:pt x="2270" y="309"/>
                  </a:lnTo>
                  <a:lnTo>
                    <a:pt x="2253" y="351"/>
                  </a:lnTo>
                  <a:lnTo>
                    <a:pt x="2234" y="392"/>
                  </a:lnTo>
                  <a:lnTo>
                    <a:pt x="2223" y="411"/>
                  </a:lnTo>
                  <a:lnTo>
                    <a:pt x="2212" y="432"/>
                  </a:lnTo>
                  <a:lnTo>
                    <a:pt x="2186" y="475"/>
                  </a:lnTo>
                  <a:lnTo>
                    <a:pt x="2174" y="495"/>
                  </a:lnTo>
                  <a:lnTo>
                    <a:pt x="2160" y="516"/>
                  </a:lnTo>
                  <a:lnTo>
                    <a:pt x="2144" y="538"/>
                  </a:lnTo>
                  <a:lnTo>
                    <a:pt x="2128" y="559"/>
                  </a:lnTo>
                  <a:lnTo>
                    <a:pt x="2094" y="600"/>
                  </a:lnTo>
                  <a:lnTo>
                    <a:pt x="2075" y="621"/>
                  </a:lnTo>
                  <a:lnTo>
                    <a:pt x="2056" y="640"/>
                  </a:lnTo>
                  <a:lnTo>
                    <a:pt x="2035" y="660"/>
                  </a:lnTo>
                  <a:lnTo>
                    <a:pt x="2015" y="681"/>
                  </a:lnTo>
                  <a:lnTo>
                    <a:pt x="1992" y="700"/>
                  </a:lnTo>
                  <a:lnTo>
                    <a:pt x="1968" y="719"/>
                  </a:lnTo>
                  <a:lnTo>
                    <a:pt x="1945" y="736"/>
                  </a:lnTo>
                  <a:lnTo>
                    <a:pt x="1919" y="755"/>
                  </a:lnTo>
                  <a:lnTo>
                    <a:pt x="1894" y="772"/>
                  </a:lnTo>
                  <a:lnTo>
                    <a:pt x="1867" y="788"/>
                  </a:lnTo>
                  <a:lnTo>
                    <a:pt x="1839" y="805"/>
                  </a:lnTo>
                  <a:lnTo>
                    <a:pt x="1811" y="821"/>
                  </a:lnTo>
                  <a:lnTo>
                    <a:pt x="1780" y="835"/>
                  </a:lnTo>
                  <a:lnTo>
                    <a:pt x="1750" y="850"/>
                  </a:lnTo>
                  <a:lnTo>
                    <a:pt x="1718" y="864"/>
                  </a:lnTo>
                  <a:lnTo>
                    <a:pt x="1686" y="877"/>
                  </a:lnTo>
                  <a:lnTo>
                    <a:pt x="1651" y="888"/>
                  </a:lnTo>
                  <a:lnTo>
                    <a:pt x="1616" y="899"/>
                  </a:lnTo>
                  <a:lnTo>
                    <a:pt x="1579" y="910"/>
                  </a:lnTo>
                  <a:lnTo>
                    <a:pt x="1542" y="920"/>
                  </a:lnTo>
                  <a:lnTo>
                    <a:pt x="1502" y="928"/>
                  </a:lnTo>
                  <a:lnTo>
                    <a:pt x="1463" y="934"/>
                  </a:lnTo>
                  <a:lnTo>
                    <a:pt x="1421" y="941"/>
                  </a:lnTo>
                  <a:lnTo>
                    <a:pt x="1380" y="947"/>
                  </a:lnTo>
                  <a:lnTo>
                    <a:pt x="1336" y="950"/>
                  </a:lnTo>
                  <a:lnTo>
                    <a:pt x="1292" y="953"/>
                  </a:lnTo>
                  <a:lnTo>
                    <a:pt x="1246" y="955"/>
                  </a:lnTo>
                  <a:lnTo>
                    <a:pt x="1199" y="955"/>
                  </a:lnTo>
                  <a:close/>
                </a:path>
              </a:pathLst>
            </a:custGeom>
            <a:solidFill>
              <a:srgbClr val="66080A"/>
            </a:solidFill>
            <a:ln w="9525">
              <a:noFill/>
              <a:round/>
              <a:headEnd/>
              <a:tailEnd/>
            </a:ln>
          </p:spPr>
          <p:txBody>
            <a:bodyPr/>
            <a:lstStyle/>
            <a:p>
              <a:endParaRPr lang="ru-RU"/>
            </a:p>
          </p:txBody>
        </p:sp>
        <p:sp>
          <p:nvSpPr>
            <p:cNvPr id="160876" name="Freeform 2533"/>
            <p:cNvSpPr>
              <a:spLocks/>
            </p:cNvSpPr>
            <p:nvPr/>
          </p:nvSpPr>
          <p:spPr bwMode="auto">
            <a:xfrm>
              <a:off x="1801" y="2463"/>
              <a:ext cx="2205" cy="912"/>
            </a:xfrm>
            <a:custGeom>
              <a:avLst/>
              <a:gdLst>
                <a:gd name="T0" fmla="*/ 1066 w 2205"/>
                <a:gd name="T1" fmla="*/ 909 h 912"/>
                <a:gd name="T2" fmla="*/ 959 w 2205"/>
                <a:gd name="T3" fmla="*/ 898 h 912"/>
                <a:gd name="T4" fmla="*/ 856 w 2205"/>
                <a:gd name="T5" fmla="*/ 879 h 912"/>
                <a:gd name="T6" fmla="*/ 758 w 2205"/>
                <a:gd name="T7" fmla="*/ 853 h 912"/>
                <a:gd name="T8" fmla="*/ 665 w 2205"/>
                <a:gd name="T9" fmla="*/ 818 h 912"/>
                <a:gd name="T10" fmla="*/ 547 w 2205"/>
                <a:gd name="T11" fmla="*/ 764 h 912"/>
                <a:gd name="T12" fmla="*/ 467 w 2205"/>
                <a:gd name="T13" fmla="*/ 718 h 912"/>
                <a:gd name="T14" fmla="*/ 391 w 2205"/>
                <a:gd name="T15" fmla="*/ 668 h 912"/>
                <a:gd name="T16" fmla="*/ 299 w 2205"/>
                <a:gd name="T17" fmla="*/ 597 h 912"/>
                <a:gd name="T18" fmla="*/ 218 w 2205"/>
                <a:gd name="T19" fmla="*/ 523 h 912"/>
                <a:gd name="T20" fmla="*/ 149 w 2205"/>
                <a:gd name="T21" fmla="*/ 449 h 912"/>
                <a:gd name="T22" fmla="*/ 106 w 2205"/>
                <a:gd name="T23" fmla="*/ 392 h 912"/>
                <a:gd name="T24" fmla="*/ 69 w 2205"/>
                <a:gd name="T25" fmla="*/ 338 h 912"/>
                <a:gd name="T26" fmla="*/ 32 w 2205"/>
                <a:gd name="T27" fmla="*/ 269 h 912"/>
                <a:gd name="T28" fmla="*/ 14 w 2205"/>
                <a:gd name="T29" fmla="*/ 221 h 912"/>
                <a:gd name="T30" fmla="*/ 3 w 2205"/>
                <a:gd name="T31" fmla="*/ 177 h 912"/>
                <a:gd name="T32" fmla="*/ 0 w 2205"/>
                <a:gd name="T33" fmla="*/ 139 h 912"/>
                <a:gd name="T34" fmla="*/ 6 w 2205"/>
                <a:gd name="T35" fmla="*/ 107 h 912"/>
                <a:gd name="T36" fmla="*/ 22 w 2205"/>
                <a:gd name="T37" fmla="*/ 82 h 912"/>
                <a:gd name="T38" fmla="*/ 46 w 2205"/>
                <a:gd name="T39" fmla="*/ 65 h 912"/>
                <a:gd name="T40" fmla="*/ 78 w 2205"/>
                <a:gd name="T41" fmla="*/ 54 h 912"/>
                <a:gd name="T42" fmla="*/ 127 w 2205"/>
                <a:gd name="T43" fmla="*/ 47 h 912"/>
                <a:gd name="T44" fmla="*/ 187 w 2205"/>
                <a:gd name="T45" fmla="*/ 46 h 912"/>
                <a:gd name="T46" fmla="*/ 332 w 2205"/>
                <a:gd name="T47" fmla="*/ 60 h 912"/>
                <a:gd name="T48" fmla="*/ 616 w 2205"/>
                <a:gd name="T49" fmla="*/ 100 h 912"/>
                <a:gd name="T50" fmla="*/ 852 w 2205"/>
                <a:gd name="T51" fmla="*/ 130 h 912"/>
                <a:gd name="T52" fmla="*/ 969 w 2205"/>
                <a:gd name="T53" fmla="*/ 139 h 912"/>
                <a:gd name="T54" fmla="*/ 1086 w 2205"/>
                <a:gd name="T55" fmla="*/ 140 h 912"/>
                <a:gd name="T56" fmla="*/ 1211 w 2205"/>
                <a:gd name="T57" fmla="*/ 135 h 912"/>
                <a:gd name="T58" fmla="*/ 1341 w 2205"/>
                <a:gd name="T59" fmla="*/ 121 h 912"/>
                <a:gd name="T60" fmla="*/ 1601 w 2205"/>
                <a:gd name="T61" fmla="*/ 76 h 912"/>
                <a:gd name="T62" fmla="*/ 1914 w 2205"/>
                <a:gd name="T63" fmla="*/ 19 h 912"/>
                <a:gd name="T64" fmla="*/ 2039 w 2205"/>
                <a:gd name="T65" fmla="*/ 2 h 912"/>
                <a:gd name="T66" fmla="*/ 2113 w 2205"/>
                <a:gd name="T67" fmla="*/ 0 h 912"/>
                <a:gd name="T68" fmla="*/ 2160 w 2205"/>
                <a:gd name="T69" fmla="*/ 7 h 912"/>
                <a:gd name="T70" fmla="*/ 2186 w 2205"/>
                <a:gd name="T71" fmla="*/ 18 h 912"/>
                <a:gd name="T72" fmla="*/ 2197 w 2205"/>
                <a:gd name="T73" fmla="*/ 31 h 912"/>
                <a:gd name="T74" fmla="*/ 2205 w 2205"/>
                <a:gd name="T75" fmla="*/ 71 h 912"/>
                <a:gd name="T76" fmla="*/ 2202 w 2205"/>
                <a:gd name="T77" fmla="*/ 131 h 912"/>
                <a:gd name="T78" fmla="*/ 2192 w 2205"/>
                <a:gd name="T79" fmla="*/ 191 h 912"/>
                <a:gd name="T80" fmla="*/ 2172 w 2205"/>
                <a:gd name="T81" fmla="*/ 259 h 912"/>
                <a:gd name="T82" fmla="*/ 2144 w 2205"/>
                <a:gd name="T83" fmla="*/ 334 h 912"/>
                <a:gd name="T84" fmla="*/ 2115 w 2205"/>
                <a:gd name="T85" fmla="*/ 393 h 912"/>
                <a:gd name="T86" fmla="*/ 2080 w 2205"/>
                <a:gd name="T87" fmla="*/ 453 h 912"/>
                <a:gd name="T88" fmla="*/ 2040 w 2205"/>
                <a:gd name="T89" fmla="*/ 513 h 912"/>
                <a:gd name="T90" fmla="*/ 1992 w 2205"/>
                <a:gd name="T91" fmla="*/ 571 h 912"/>
                <a:gd name="T92" fmla="*/ 1935 w 2205"/>
                <a:gd name="T93" fmla="*/ 631 h 912"/>
                <a:gd name="T94" fmla="*/ 1872 w 2205"/>
                <a:gd name="T95" fmla="*/ 684 h 912"/>
                <a:gd name="T96" fmla="*/ 1802 w 2205"/>
                <a:gd name="T97" fmla="*/ 737 h 912"/>
                <a:gd name="T98" fmla="*/ 1722 w 2205"/>
                <a:gd name="T99" fmla="*/ 782 h 912"/>
                <a:gd name="T100" fmla="*/ 1634 w 2205"/>
                <a:gd name="T101" fmla="*/ 824 h 912"/>
                <a:gd name="T102" fmla="*/ 1536 w 2205"/>
                <a:gd name="T103" fmla="*/ 857 h 912"/>
                <a:gd name="T104" fmla="*/ 1428 w 2205"/>
                <a:gd name="T105" fmla="*/ 884 h 912"/>
                <a:gd name="T106" fmla="*/ 1312 w 2205"/>
                <a:gd name="T107" fmla="*/ 902 h 912"/>
                <a:gd name="T108" fmla="*/ 1184 w 2205"/>
                <a:gd name="T109" fmla="*/ 912 h 91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205"/>
                <a:gd name="T166" fmla="*/ 0 h 912"/>
                <a:gd name="T167" fmla="*/ 2205 w 2205"/>
                <a:gd name="T168" fmla="*/ 912 h 91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205" h="912">
                  <a:moveTo>
                    <a:pt x="1139" y="912"/>
                  </a:moveTo>
                  <a:lnTo>
                    <a:pt x="1103" y="910"/>
                  </a:lnTo>
                  <a:lnTo>
                    <a:pt x="1066" y="909"/>
                  </a:lnTo>
                  <a:lnTo>
                    <a:pt x="1030" y="907"/>
                  </a:lnTo>
                  <a:lnTo>
                    <a:pt x="994" y="903"/>
                  </a:lnTo>
                  <a:lnTo>
                    <a:pt x="959" y="898"/>
                  </a:lnTo>
                  <a:lnTo>
                    <a:pt x="924" y="893"/>
                  </a:lnTo>
                  <a:lnTo>
                    <a:pt x="889" y="885"/>
                  </a:lnTo>
                  <a:lnTo>
                    <a:pt x="856" y="879"/>
                  </a:lnTo>
                  <a:lnTo>
                    <a:pt x="823" y="870"/>
                  </a:lnTo>
                  <a:lnTo>
                    <a:pt x="790" y="862"/>
                  </a:lnTo>
                  <a:lnTo>
                    <a:pt x="758" y="853"/>
                  </a:lnTo>
                  <a:lnTo>
                    <a:pt x="726" y="841"/>
                  </a:lnTo>
                  <a:lnTo>
                    <a:pt x="695" y="830"/>
                  </a:lnTo>
                  <a:lnTo>
                    <a:pt x="665" y="818"/>
                  </a:lnTo>
                  <a:lnTo>
                    <a:pt x="635" y="805"/>
                  </a:lnTo>
                  <a:lnTo>
                    <a:pt x="605" y="793"/>
                  </a:lnTo>
                  <a:lnTo>
                    <a:pt x="547" y="764"/>
                  </a:lnTo>
                  <a:lnTo>
                    <a:pt x="519" y="748"/>
                  </a:lnTo>
                  <a:lnTo>
                    <a:pt x="492" y="734"/>
                  </a:lnTo>
                  <a:lnTo>
                    <a:pt x="467" y="718"/>
                  </a:lnTo>
                  <a:lnTo>
                    <a:pt x="440" y="701"/>
                  </a:lnTo>
                  <a:lnTo>
                    <a:pt x="415" y="685"/>
                  </a:lnTo>
                  <a:lnTo>
                    <a:pt x="391" y="668"/>
                  </a:lnTo>
                  <a:lnTo>
                    <a:pt x="344" y="634"/>
                  </a:lnTo>
                  <a:lnTo>
                    <a:pt x="321" y="616"/>
                  </a:lnTo>
                  <a:lnTo>
                    <a:pt x="299" y="597"/>
                  </a:lnTo>
                  <a:lnTo>
                    <a:pt x="257" y="561"/>
                  </a:lnTo>
                  <a:lnTo>
                    <a:pt x="238" y="542"/>
                  </a:lnTo>
                  <a:lnTo>
                    <a:pt x="218" y="523"/>
                  </a:lnTo>
                  <a:lnTo>
                    <a:pt x="199" y="504"/>
                  </a:lnTo>
                  <a:lnTo>
                    <a:pt x="182" y="485"/>
                  </a:lnTo>
                  <a:lnTo>
                    <a:pt x="149" y="449"/>
                  </a:lnTo>
                  <a:lnTo>
                    <a:pt x="135" y="430"/>
                  </a:lnTo>
                  <a:lnTo>
                    <a:pt x="118" y="411"/>
                  </a:lnTo>
                  <a:lnTo>
                    <a:pt x="106" y="392"/>
                  </a:lnTo>
                  <a:lnTo>
                    <a:pt x="94" y="375"/>
                  </a:lnTo>
                  <a:lnTo>
                    <a:pt x="81" y="356"/>
                  </a:lnTo>
                  <a:lnTo>
                    <a:pt x="69" y="338"/>
                  </a:lnTo>
                  <a:lnTo>
                    <a:pt x="49" y="304"/>
                  </a:lnTo>
                  <a:lnTo>
                    <a:pt x="39" y="287"/>
                  </a:lnTo>
                  <a:lnTo>
                    <a:pt x="32" y="269"/>
                  </a:lnTo>
                  <a:lnTo>
                    <a:pt x="26" y="253"/>
                  </a:lnTo>
                  <a:lnTo>
                    <a:pt x="19" y="237"/>
                  </a:lnTo>
                  <a:lnTo>
                    <a:pt x="14" y="221"/>
                  </a:lnTo>
                  <a:lnTo>
                    <a:pt x="9" y="207"/>
                  </a:lnTo>
                  <a:lnTo>
                    <a:pt x="7" y="191"/>
                  </a:lnTo>
                  <a:lnTo>
                    <a:pt x="3" y="177"/>
                  </a:lnTo>
                  <a:lnTo>
                    <a:pt x="1" y="165"/>
                  </a:lnTo>
                  <a:lnTo>
                    <a:pt x="0" y="152"/>
                  </a:lnTo>
                  <a:lnTo>
                    <a:pt x="0" y="139"/>
                  </a:lnTo>
                  <a:lnTo>
                    <a:pt x="1" y="128"/>
                  </a:lnTo>
                  <a:lnTo>
                    <a:pt x="3" y="117"/>
                  </a:lnTo>
                  <a:lnTo>
                    <a:pt x="6" y="107"/>
                  </a:lnTo>
                  <a:lnTo>
                    <a:pt x="11" y="98"/>
                  </a:lnTo>
                  <a:lnTo>
                    <a:pt x="16" y="90"/>
                  </a:lnTo>
                  <a:lnTo>
                    <a:pt x="22" y="82"/>
                  </a:lnTo>
                  <a:lnTo>
                    <a:pt x="28" y="75"/>
                  </a:lnTo>
                  <a:lnTo>
                    <a:pt x="36" y="69"/>
                  </a:lnTo>
                  <a:lnTo>
                    <a:pt x="46" y="65"/>
                  </a:lnTo>
                  <a:lnTo>
                    <a:pt x="54" y="62"/>
                  </a:lnTo>
                  <a:lnTo>
                    <a:pt x="60" y="58"/>
                  </a:lnTo>
                  <a:lnTo>
                    <a:pt x="78" y="54"/>
                  </a:lnTo>
                  <a:lnTo>
                    <a:pt x="96" y="50"/>
                  </a:lnTo>
                  <a:lnTo>
                    <a:pt x="117" y="47"/>
                  </a:lnTo>
                  <a:lnTo>
                    <a:pt x="127" y="47"/>
                  </a:lnTo>
                  <a:lnTo>
                    <a:pt x="138" y="46"/>
                  </a:lnTo>
                  <a:lnTo>
                    <a:pt x="163" y="46"/>
                  </a:lnTo>
                  <a:lnTo>
                    <a:pt x="187" y="46"/>
                  </a:lnTo>
                  <a:lnTo>
                    <a:pt x="213" y="47"/>
                  </a:lnTo>
                  <a:lnTo>
                    <a:pt x="270" y="52"/>
                  </a:lnTo>
                  <a:lnTo>
                    <a:pt x="332" y="60"/>
                  </a:lnTo>
                  <a:lnTo>
                    <a:pt x="398" y="69"/>
                  </a:lnTo>
                  <a:lnTo>
                    <a:pt x="469" y="78"/>
                  </a:lnTo>
                  <a:lnTo>
                    <a:pt x="616" y="100"/>
                  </a:lnTo>
                  <a:lnTo>
                    <a:pt x="694" y="111"/>
                  </a:lnTo>
                  <a:lnTo>
                    <a:pt x="773" y="122"/>
                  </a:lnTo>
                  <a:lnTo>
                    <a:pt x="852" y="130"/>
                  </a:lnTo>
                  <a:lnTo>
                    <a:pt x="892" y="133"/>
                  </a:lnTo>
                  <a:lnTo>
                    <a:pt x="931" y="136"/>
                  </a:lnTo>
                  <a:lnTo>
                    <a:pt x="969" y="139"/>
                  </a:lnTo>
                  <a:lnTo>
                    <a:pt x="1008" y="141"/>
                  </a:lnTo>
                  <a:lnTo>
                    <a:pt x="1048" y="141"/>
                  </a:lnTo>
                  <a:lnTo>
                    <a:pt x="1086" y="140"/>
                  </a:lnTo>
                  <a:lnTo>
                    <a:pt x="1127" y="140"/>
                  </a:lnTo>
                  <a:lnTo>
                    <a:pt x="1168" y="137"/>
                  </a:lnTo>
                  <a:lnTo>
                    <a:pt x="1211" y="135"/>
                  </a:lnTo>
                  <a:lnTo>
                    <a:pt x="1253" y="131"/>
                  </a:lnTo>
                  <a:lnTo>
                    <a:pt x="1298" y="126"/>
                  </a:lnTo>
                  <a:lnTo>
                    <a:pt x="1341" y="121"/>
                  </a:lnTo>
                  <a:lnTo>
                    <a:pt x="1429" y="106"/>
                  </a:lnTo>
                  <a:lnTo>
                    <a:pt x="1516" y="93"/>
                  </a:lnTo>
                  <a:lnTo>
                    <a:pt x="1601" y="76"/>
                  </a:lnTo>
                  <a:lnTo>
                    <a:pt x="1766" y="46"/>
                  </a:lnTo>
                  <a:lnTo>
                    <a:pt x="1843" y="32"/>
                  </a:lnTo>
                  <a:lnTo>
                    <a:pt x="1914" y="19"/>
                  </a:lnTo>
                  <a:lnTo>
                    <a:pt x="1980" y="9"/>
                  </a:lnTo>
                  <a:lnTo>
                    <a:pt x="2010" y="4"/>
                  </a:lnTo>
                  <a:lnTo>
                    <a:pt x="2039" y="2"/>
                  </a:lnTo>
                  <a:lnTo>
                    <a:pt x="2066" y="0"/>
                  </a:lnTo>
                  <a:lnTo>
                    <a:pt x="2091" y="0"/>
                  </a:lnTo>
                  <a:lnTo>
                    <a:pt x="2113" y="0"/>
                  </a:lnTo>
                  <a:lnTo>
                    <a:pt x="2134" y="1"/>
                  </a:lnTo>
                  <a:lnTo>
                    <a:pt x="2152" y="4"/>
                  </a:lnTo>
                  <a:lnTo>
                    <a:pt x="2160" y="7"/>
                  </a:lnTo>
                  <a:lnTo>
                    <a:pt x="2169" y="9"/>
                  </a:lnTo>
                  <a:lnTo>
                    <a:pt x="2181" y="15"/>
                  </a:lnTo>
                  <a:lnTo>
                    <a:pt x="2186" y="18"/>
                  </a:lnTo>
                  <a:lnTo>
                    <a:pt x="2190" y="23"/>
                  </a:lnTo>
                  <a:lnTo>
                    <a:pt x="2194" y="26"/>
                  </a:lnTo>
                  <a:lnTo>
                    <a:pt x="2197" y="31"/>
                  </a:lnTo>
                  <a:lnTo>
                    <a:pt x="2202" y="43"/>
                  </a:lnTo>
                  <a:lnTo>
                    <a:pt x="2203" y="61"/>
                  </a:lnTo>
                  <a:lnTo>
                    <a:pt x="2205" y="71"/>
                  </a:lnTo>
                  <a:lnTo>
                    <a:pt x="2205" y="80"/>
                  </a:lnTo>
                  <a:lnTo>
                    <a:pt x="2205" y="103"/>
                  </a:lnTo>
                  <a:lnTo>
                    <a:pt x="2202" y="131"/>
                  </a:lnTo>
                  <a:lnTo>
                    <a:pt x="2200" y="143"/>
                  </a:lnTo>
                  <a:lnTo>
                    <a:pt x="2199" y="159"/>
                  </a:lnTo>
                  <a:lnTo>
                    <a:pt x="2192" y="191"/>
                  </a:lnTo>
                  <a:lnTo>
                    <a:pt x="2188" y="206"/>
                  </a:lnTo>
                  <a:lnTo>
                    <a:pt x="2183" y="224"/>
                  </a:lnTo>
                  <a:lnTo>
                    <a:pt x="2172" y="259"/>
                  </a:lnTo>
                  <a:lnTo>
                    <a:pt x="2160" y="295"/>
                  </a:lnTo>
                  <a:lnTo>
                    <a:pt x="2151" y="314"/>
                  </a:lnTo>
                  <a:lnTo>
                    <a:pt x="2144" y="334"/>
                  </a:lnTo>
                  <a:lnTo>
                    <a:pt x="2134" y="353"/>
                  </a:lnTo>
                  <a:lnTo>
                    <a:pt x="2125" y="372"/>
                  </a:lnTo>
                  <a:lnTo>
                    <a:pt x="2115" y="393"/>
                  </a:lnTo>
                  <a:lnTo>
                    <a:pt x="2104" y="412"/>
                  </a:lnTo>
                  <a:lnTo>
                    <a:pt x="2093" y="432"/>
                  </a:lnTo>
                  <a:lnTo>
                    <a:pt x="2080" y="453"/>
                  </a:lnTo>
                  <a:lnTo>
                    <a:pt x="2068" y="472"/>
                  </a:lnTo>
                  <a:lnTo>
                    <a:pt x="2054" y="492"/>
                  </a:lnTo>
                  <a:lnTo>
                    <a:pt x="2040" y="513"/>
                  </a:lnTo>
                  <a:lnTo>
                    <a:pt x="2024" y="532"/>
                  </a:lnTo>
                  <a:lnTo>
                    <a:pt x="2008" y="553"/>
                  </a:lnTo>
                  <a:lnTo>
                    <a:pt x="1992" y="571"/>
                  </a:lnTo>
                  <a:lnTo>
                    <a:pt x="1973" y="592"/>
                  </a:lnTo>
                  <a:lnTo>
                    <a:pt x="1956" y="612"/>
                  </a:lnTo>
                  <a:lnTo>
                    <a:pt x="1935" y="631"/>
                  </a:lnTo>
                  <a:lnTo>
                    <a:pt x="1916" y="648"/>
                  </a:lnTo>
                  <a:lnTo>
                    <a:pt x="1894" y="667"/>
                  </a:lnTo>
                  <a:lnTo>
                    <a:pt x="1872" y="684"/>
                  </a:lnTo>
                  <a:lnTo>
                    <a:pt x="1851" y="701"/>
                  </a:lnTo>
                  <a:lnTo>
                    <a:pt x="1826" y="719"/>
                  </a:lnTo>
                  <a:lnTo>
                    <a:pt x="1802" y="737"/>
                  </a:lnTo>
                  <a:lnTo>
                    <a:pt x="1776" y="752"/>
                  </a:lnTo>
                  <a:lnTo>
                    <a:pt x="1749" y="768"/>
                  </a:lnTo>
                  <a:lnTo>
                    <a:pt x="1722" y="782"/>
                  </a:lnTo>
                  <a:lnTo>
                    <a:pt x="1694" y="797"/>
                  </a:lnTo>
                  <a:lnTo>
                    <a:pt x="1663" y="811"/>
                  </a:lnTo>
                  <a:lnTo>
                    <a:pt x="1634" y="824"/>
                  </a:lnTo>
                  <a:lnTo>
                    <a:pt x="1603" y="836"/>
                  </a:lnTo>
                  <a:lnTo>
                    <a:pt x="1569" y="848"/>
                  </a:lnTo>
                  <a:lnTo>
                    <a:pt x="1536" y="857"/>
                  </a:lnTo>
                  <a:lnTo>
                    <a:pt x="1501" y="868"/>
                  </a:lnTo>
                  <a:lnTo>
                    <a:pt x="1466" y="876"/>
                  </a:lnTo>
                  <a:lnTo>
                    <a:pt x="1428" y="884"/>
                  </a:lnTo>
                  <a:lnTo>
                    <a:pt x="1391" y="892"/>
                  </a:lnTo>
                  <a:lnTo>
                    <a:pt x="1353" y="897"/>
                  </a:lnTo>
                  <a:lnTo>
                    <a:pt x="1312" y="902"/>
                  </a:lnTo>
                  <a:lnTo>
                    <a:pt x="1270" y="907"/>
                  </a:lnTo>
                  <a:lnTo>
                    <a:pt x="1227" y="910"/>
                  </a:lnTo>
                  <a:lnTo>
                    <a:pt x="1184" y="912"/>
                  </a:lnTo>
                  <a:lnTo>
                    <a:pt x="1139" y="912"/>
                  </a:lnTo>
                  <a:close/>
                </a:path>
              </a:pathLst>
            </a:custGeom>
            <a:solidFill>
              <a:srgbClr val="731014"/>
            </a:solidFill>
            <a:ln w="9525">
              <a:noFill/>
              <a:round/>
              <a:headEnd/>
              <a:tailEnd/>
            </a:ln>
          </p:spPr>
          <p:txBody>
            <a:bodyPr/>
            <a:lstStyle/>
            <a:p>
              <a:endParaRPr lang="ru-RU"/>
            </a:p>
          </p:txBody>
        </p:sp>
        <p:sp>
          <p:nvSpPr>
            <p:cNvPr id="160877" name="Freeform 2534"/>
            <p:cNvSpPr>
              <a:spLocks/>
            </p:cNvSpPr>
            <p:nvPr/>
          </p:nvSpPr>
          <p:spPr bwMode="auto">
            <a:xfrm>
              <a:off x="1854" y="2473"/>
              <a:ext cx="2095" cy="867"/>
            </a:xfrm>
            <a:custGeom>
              <a:avLst/>
              <a:gdLst>
                <a:gd name="T0" fmla="*/ 1012 w 2095"/>
                <a:gd name="T1" fmla="*/ 865 h 867"/>
                <a:gd name="T2" fmla="*/ 911 w 2095"/>
                <a:gd name="T3" fmla="*/ 854 h 867"/>
                <a:gd name="T4" fmla="*/ 813 w 2095"/>
                <a:gd name="T5" fmla="*/ 835 h 867"/>
                <a:gd name="T6" fmla="*/ 719 w 2095"/>
                <a:gd name="T7" fmla="*/ 810 h 867"/>
                <a:gd name="T8" fmla="*/ 631 w 2095"/>
                <a:gd name="T9" fmla="*/ 777 h 867"/>
                <a:gd name="T10" fmla="*/ 546 w 2095"/>
                <a:gd name="T11" fmla="*/ 741 h 867"/>
                <a:gd name="T12" fmla="*/ 467 w 2095"/>
                <a:gd name="T13" fmla="*/ 698 h 867"/>
                <a:gd name="T14" fmla="*/ 371 w 2095"/>
                <a:gd name="T15" fmla="*/ 636 h 867"/>
                <a:gd name="T16" fmla="*/ 284 w 2095"/>
                <a:gd name="T17" fmla="*/ 569 h 867"/>
                <a:gd name="T18" fmla="*/ 191 w 2095"/>
                <a:gd name="T19" fmla="*/ 481 h 867"/>
                <a:gd name="T20" fmla="*/ 142 w 2095"/>
                <a:gd name="T21" fmla="*/ 427 h 867"/>
                <a:gd name="T22" fmla="*/ 87 w 2095"/>
                <a:gd name="T23" fmla="*/ 356 h 867"/>
                <a:gd name="T24" fmla="*/ 56 w 2095"/>
                <a:gd name="T25" fmla="*/ 306 h 867"/>
                <a:gd name="T26" fmla="*/ 25 w 2095"/>
                <a:gd name="T27" fmla="*/ 241 h 867"/>
                <a:gd name="T28" fmla="*/ 8 w 2095"/>
                <a:gd name="T29" fmla="*/ 197 h 867"/>
                <a:gd name="T30" fmla="*/ 0 w 2095"/>
                <a:gd name="T31" fmla="*/ 133 h 867"/>
                <a:gd name="T32" fmla="*/ 6 w 2095"/>
                <a:gd name="T33" fmla="*/ 103 h 867"/>
                <a:gd name="T34" fmla="*/ 21 w 2095"/>
                <a:gd name="T35" fmla="*/ 79 h 867"/>
                <a:gd name="T36" fmla="*/ 44 w 2095"/>
                <a:gd name="T37" fmla="*/ 62 h 867"/>
                <a:gd name="T38" fmla="*/ 92 w 2095"/>
                <a:gd name="T39" fmla="*/ 49 h 867"/>
                <a:gd name="T40" fmla="*/ 154 w 2095"/>
                <a:gd name="T41" fmla="*/ 44 h 867"/>
                <a:gd name="T42" fmla="*/ 258 w 2095"/>
                <a:gd name="T43" fmla="*/ 49 h 867"/>
                <a:gd name="T44" fmla="*/ 380 w 2095"/>
                <a:gd name="T45" fmla="*/ 63 h 867"/>
                <a:gd name="T46" fmla="*/ 660 w 2095"/>
                <a:gd name="T47" fmla="*/ 102 h 867"/>
                <a:gd name="T48" fmla="*/ 884 w 2095"/>
                <a:gd name="T49" fmla="*/ 126 h 867"/>
                <a:gd name="T50" fmla="*/ 1032 w 2095"/>
                <a:gd name="T51" fmla="*/ 130 h 867"/>
                <a:gd name="T52" fmla="*/ 1151 w 2095"/>
                <a:gd name="T53" fmla="*/ 123 h 867"/>
                <a:gd name="T54" fmla="*/ 1357 w 2095"/>
                <a:gd name="T55" fmla="*/ 97 h 867"/>
                <a:gd name="T56" fmla="*/ 1678 w 2095"/>
                <a:gd name="T57" fmla="*/ 42 h 867"/>
                <a:gd name="T58" fmla="*/ 1851 w 2095"/>
                <a:gd name="T59" fmla="*/ 11 h 867"/>
                <a:gd name="T60" fmla="*/ 1964 w 2095"/>
                <a:gd name="T61" fmla="*/ 0 h 867"/>
                <a:gd name="T62" fmla="*/ 2028 w 2095"/>
                <a:gd name="T63" fmla="*/ 1 h 867"/>
                <a:gd name="T64" fmla="*/ 2066 w 2095"/>
                <a:gd name="T65" fmla="*/ 13 h 867"/>
                <a:gd name="T66" fmla="*/ 2086 w 2095"/>
                <a:gd name="T67" fmla="*/ 26 h 867"/>
                <a:gd name="T68" fmla="*/ 2092 w 2095"/>
                <a:gd name="T69" fmla="*/ 43 h 867"/>
                <a:gd name="T70" fmla="*/ 2095 w 2095"/>
                <a:gd name="T71" fmla="*/ 77 h 867"/>
                <a:gd name="T72" fmla="*/ 2089 w 2095"/>
                <a:gd name="T73" fmla="*/ 152 h 867"/>
                <a:gd name="T74" fmla="*/ 2064 w 2095"/>
                <a:gd name="T75" fmla="*/ 246 h 867"/>
                <a:gd name="T76" fmla="*/ 2036 w 2095"/>
                <a:gd name="T77" fmla="*/ 318 h 867"/>
                <a:gd name="T78" fmla="*/ 1977 w 2095"/>
                <a:gd name="T79" fmla="*/ 432 h 867"/>
                <a:gd name="T80" fmla="*/ 1908 w 2095"/>
                <a:gd name="T81" fmla="*/ 527 h 867"/>
                <a:gd name="T82" fmla="*/ 1839 w 2095"/>
                <a:gd name="T83" fmla="*/ 600 h 867"/>
                <a:gd name="T84" fmla="*/ 1779 w 2095"/>
                <a:gd name="T85" fmla="*/ 652 h 867"/>
                <a:gd name="T86" fmla="*/ 1712 w 2095"/>
                <a:gd name="T87" fmla="*/ 701 h 867"/>
                <a:gd name="T88" fmla="*/ 1636 w 2095"/>
                <a:gd name="T89" fmla="*/ 745 h 867"/>
                <a:gd name="T90" fmla="*/ 1550 w 2095"/>
                <a:gd name="T91" fmla="*/ 783 h 867"/>
                <a:gd name="T92" fmla="*/ 1459 w 2095"/>
                <a:gd name="T93" fmla="*/ 817 h 867"/>
                <a:gd name="T94" fmla="*/ 1356 w 2095"/>
                <a:gd name="T95" fmla="*/ 841 h 867"/>
                <a:gd name="T96" fmla="*/ 1245 w 2095"/>
                <a:gd name="T97" fmla="*/ 858 h 867"/>
                <a:gd name="T98" fmla="*/ 1124 w 2095"/>
                <a:gd name="T99" fmla="*/ 866 h 86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095"/>
                <a:gd name="T151" fmla="*/ 0 h 867"/>
                <a:gd name="T152" fmla="*/ 2095 w 2095"/>
                <a:gd name="T153" fmla="*/ 867 h 867"/>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095" h="867">
                  <a:moveTo>
                    <a:pt x="1081" y="867"/>
                  </a:moveTo>
                  <a:lnTo>
                    <a:pt x="1046" y="867"/>
                  </a:lnTo>
                  <a:lnTo>
                    <a:pt x="1012" y="865"/>
                  </a:lnTo>
                  <a:lnTo>
                    <a:pt x="977" y="862"/>
                  </a:lnTo>
                  <a:lnTo>
                    <a:pt x="943" y="859"/>
                  </a:lnTo>
                  <a:lnTo>
                    <a:pt x="911" y="854"/>
                  </a:lnTo>
                  <a:lnTo>
                    <a:pt x="877" y="850"/>
                  </a:lnTo>
                  <a:lnTo>
                    <a:pt x="844" y="844"/>
                  </a:lnTo>
                  <a:lnTo>
                    <a:pt x="813" y="835"/>
                  </a:lnTo>
                  <a:lnTo>
                    <a:pt x="781" y="828"/>
                  </a:lnTo>
                  <a:lnTo>
                    <a:pt x="749" y="820"/>
                  </a:lnTo>
                  <a:lnTo>
                    <a:pt x="719" y="810"/>
                  </a:lnTo>
                  <a:lnTo>
                    <a:pt x="689" y="799"/>
                  </a:lnTo>
                  <a:lnTo>
                    <a:pt x="659" y="790"/>
                  </a:lnTo>
                  <a:lnTo>
                    <a:pt x="631" y="777"/>
                  </a:lnTo>
                  <a:lnTo>
                    <a:pt x="602" y="766"/>
                  </a:lnTo>
                  <a:lnTo>
                    <a:pt x="573" y="754"/>
                  </a:lnTo>
                  <a:lnTo>
                    <a:pt x="546" y="741"/>
                  </a:lnTo>
                  <a:lnTo>
                    <a:pt x="520" y="727"/>
                  </a:lnTo>
                  <a:lnTo>
                    <a:pt x="493" y="713"/>
                  </a:lnTo>
                  <a:lnTo>
                    <a:pt x="467" y="698"/>
                  </a:lnTo>
                  <a:lnTo>
                    <a:pt x="418" y="667"/>
                  </a:lnTo>
                  <a:lnTo>
                    <a:pt x="393" y="651"/>
                  </a:lnTo>
                  <a:lnTo>
                    <a:pt x="371" y="636"/>
                  </a:lnTo>
                  <a:lnTo>
                    <a:pt x="325" y="602"/>
                  </a:lnTo>
                  <a:lnTo>
                    <a:pt x="304" y="586"/>
                  </a:lnTo>
                  <a:lnTo>
                    <a:pt x="284" y="569"/>
                  </a:lnTo>
                  <a:lnTo>
                    <a:pt x="244" y="535"/>
                  </a:lnTo>
                  <a:lnTo>
                    <a:pt x="208" y="498"/>
                  </a:lnTo>
                  <a:lnTo>
                    <a:pt x="191" y="481"/>
                  </a:lnTo>
                  <a:lnTo>
                    <a:pt x="173" y="464"/>
                  </a:lnTo>
                  <a:lnTo>
                    <a:pt x="157" y="445"/>
                  </a:lnTo>
                  <a:lnTo>
                    <a:pt x="142" y="427"/>
                  </a:lnTo>
                  <a:lnTo>
                    <a:pt x="113" y="391"/>
                  </a:lnTo>
                  <a:lnTo>
                    <a:pt x="100" y="373"/>
                  </a:lnTo>
                  <a:lnTo>
                    <a:pt x="87" y="356"/>
                  </a:lnTo>
                  <a:lnTo>
                    <a:pt x="76" y="338"/>
                  </a:lnTo>
                  <a:lnTo>
                    <a:pt x="65" y="323"/>
                  </a:lnTo>
                  <a:lnTo>
                    <a:pt x="56" y="306"/>
                  </a:lnTo>
                  <a:lnTo>
                    <a:pt x="46" y="289"/>
                  </a:lnTo>
                  <a:lnTo>
                    <a:pt x="31" y="257"/>
                  </a:lnTo>
                  <a:lnTo>
                    <a:pt x="25" y="241"/>
                  </a:lnTo>
                  <a:lnTo>
                    <a:pt x="18" y="227"/>
                  </a:lnTo>
                  <a:lnTo>
                    <a:pt x="13" y="210"/>
                  </a:lnTo>
                  <a:lnTo>
                    <a:pt x="8" y="197"/>
                  </a:lnTo>
                  <a:lnTo>
                    <a:pt x="4" y="169"/>
                  </a:lnTo>
                  <a:lnTo>
                    <a:pt x="0" y="146"/>
                  </a:lnTo>
                  <a:lnTo>
                    <a:pt x="0" y="133"/>
                  </a:lnTo>
                  <a:lnTo>
                    <a:pt x="2" y="122"/>
                  </a:lnTo>
                  <a:lnTo>
                    <a:pt x="4" y="113"/>
                  </a:lnTo>
                  <a:lnTo>
                    <a:pt x="6" y="103"/>
                  </a:lnTo>
                  <a:lnTo>
                    <a:pt x="11" y="94"/>
                  </a:lnTo>
                  <a:lnTo>
                    <a:pt x="16" y="86"/>
                  </a:lnTo>
                  <a:lnTo>
                    <a:pt x="21" y="79"/>
                  </a:lnTo>
                  <a:lnTo>
                    <a:pt x="27" y="73"/>
                  </a:lnTo>
                  <a:lnTo>
                    <a:pt x="35" y="67"/>
                  </a:lnTo>
                  <a:lnTo>
                    <a:pt x="44" y="62"/>
                  </a:lnTo>
                  <a:lnTo>
                    <a:pt x="59" y="56"/>
                  </a:lnTo>
                  <a:lnTo>
                    <a:pt x="74" y="52"/>
                  </a:lnTo>
                  <a:lnTo>
                    <a:pt x="92" y="49"/>
                  </a:lnTo>
                  <a:lnTo>
                    <a:pt x="111" y="46"/>
                  </a:lnTo>
                  <a:lnTo>
                    <a:pt x="132" y="44"/>
                  </a:lnTo>
                  <a:lnTo>
                    <a:pt x="154" y="44"/>
                  </a:lnTo>
                  <a:lnTo>
                    <a:pt x="203" y="46"/>
                  </a:lnTo>
                  <a:lnTo>
                    <a:pt x="229" y="47"/>
                  </a:lnTo>
                  <a:lnTo>
                    <a:pt x="258" y="49"/>
                  </a:lnTo>
                  <a:lnTo>
                    <a:pt x="286" y="52"/>
                  </a:lnTo>
                  <a:lnTo>
                    <a:pt x="316" y="55"/>
                  </a:lnTo>
                  <a:lnTo>
                    <a:pt x="380" y="63"/>
                  </a:lnTo>
                  <a:lnTo>
                    <a:pt x="446" y="72"/>
                  </a:lnTo>
                  <a:lnTo>
                    <a:pt x="587" y="93"/>
                  </a:lnTo>
                  <a:lnTo>
                    <a:pt x="660" y="102"/>
                  </a:lnTo>
                  <a:lnTo>
                    <a:pt x="734" y="111"/>
                  </a:lnTo>
                  <a:lnTo>
                    <a:pt x="810" y="119"/>
                  </a:lnTo>
                  <a:lnTo>
                    <a:pt x="884" y="126"/>
                  </a:lnTo>
                  <a:lnTo>
                    <a:pt x="959" y="128"/>
                  </a:lnTo>
                  <a:lnTo>
                    <a:pt x="995" y="130"/>
                  </a:lnTo>
                  <a:lnTo>
                    <a:pt x="1032" y="130"/>
                  </a:lnTo>
                  <a:lnTo>
                    <a:pt x="1070" y="128"/>
                  </a:lnTo>
                  <a:lnTo>
                    <a:pt x="1110" y="126"/>
                  </a:lnTo>
                  <a:lnTo>
                    <a:pt x="1151" y="123"/>
                  </a:lnTo>
                  <a:lnTo>
                    <a:pt x="1192" y="120"/>
                  </a:lnTo>
                  <a:lnTo>
                    <a:pt x="1275" y="110"/>
                  </a:lnTo>
                  <a:lnTo>
                    <a:pt x="1357" y="97"/>
                  </a:lnTo>
                  <a:lnTo>
                    <a:pt x="1440" y="85"/>
                  </a:lnTo>
                  <a:lnTo>
                    <a:pt x="1523" y="70"/>
                  </a:lnTo>
                  <a:lnTo>
                    <a:pt x="1678" y="42"/>
                  </a:lnTo>
                  <a:lnTo>
                    <a:pt x="1750" y="29"/>
                  </a:lnTo>
                  <a:lnTo>
                    <a:pt x="1820" y="16"/>
                  </a:lnTo>
                  <a:lnTo>
                    <a:pt x="1851" y="11"/>
                  </a:lnTo>
                  <a:lnTo>
                    <a:pt x="1882" y="8"/>
                  </a:lnTo>
                  <a:lnTo>
                    <a:pt x="1938" y="2"/>
                  </a:lnTo>
                  <a:lnTo>
                    <a:pt x="1964" y="0"/>
                  </a:lnTo>
                  <a:lnTo>
                    <a:pt x="1987" y="0"/>
                  </a:lnTo>
                  <a:lnTo>
                    <a:pt x="2009" y="0"/>
                  </a:lnTo>
                  <a:lnTo>
                    <a:pt x="2028" y="1"/>
                  </a:lnTo>
                  <a:lnTo>
                    <a:pt x="2046" y="4"/>
                  </a:lnTo>
                  <a:lnTo>
                    <a:pt x="2060" y="9"/>
                  </a:lnTo>
                  <a:lnTo>
                    <a:pt x="2066" y="13"/>
                  </a:lnTo>
                  <a:lnTo>
                    <a:pt x="2073" y="15"/>
                  </a:lnTo>
                  <a:lnTo>
                    <a:pt x="2082" y="24"/>
                  </a:lnTo>
                  <a:lnTo>
                    <a:pt x="2086" y="26"/>
                  </a:lnTo>
                  <a:lnTo>
                    <a:pt x="2087" y="31"/>
                  </a:lnTo>
                  <a:lnTo>
                    <a:pt x="2090" y="36"/>
                  </a:lnTo>
                  <a:lnTo>
                    <a:pt x="2092" y="43"/>
                  </a:lnTo>
                  <a:lnTo>
                    <a:pt x="2095" y="58"/>
                  </a:lnTo>
                  <a:lnTo>
                    <a:pt x="2095" y="68"/>
                  </a:lnTo>
                  <a:lnTo>
                    <a:pt x="2095" y="77"/>
                  </a:lnTo>
                  <a:lnTo>
                    <a:pt x="2095" y="99"/>
                  </a:lnTo>
                  <a:lnTo>
                    <a:pt x="2094" y="124"/>
                  </a:lnTo>
                  <a:lnTo>
                    <a:pt x="2089" y="152"/>
                  </a:lnTo>
                  <a:lnTo>
                    <a:pt x="2083" y="182"/>
                  </a:lnTo>
                  <a:lnTo>
                    <a:pt x="2075" y="214"/>
                  </a:lnTo>
                  <a:lnTo>
                    <a:pt x="2064" y="246"/>
                  </a:lnTo>
                  <a:lnTo>
                    <a:pt x="2051" y="281"/>
                  </a:lnTo>
                  <a:lnTo>
                    <a:pt x="2045" y="301"/>
                  </a:lnTo>
                  <a:lnTo>
                    <a:pt x="2036" y="318"/>
                  </a:lnTo>
                  <a:lnTo>
                    <a:pt x="2019" y="355"/>
                  </a:lnTo>
                  <a:lnTo>
                    <a:pt x="1999" y="393"/>
                  </a:lnTo>
                  <a:lnTo>
                    <a:pt x="1977" y="432"/>
                  </a:lnTo>
                  <a:lnTo>
                    <a:pt x="1952" y="470"/>
                  </a:lnTo>
                  <a:lnTo>
                    <a:pt x="1923" y="508"/>
                  </a:lnTo>
                  <a:lnTo>
                    <a:pt x="1908" y="527"/>
                  </a:lnTo>
                  <a:lnTo>
                    <a:pt x="1892" y="544"/>
                  </a:lnTo>
                  <a:lnTo>
                    <a:pt x="1857" y="583"/>
                  </a:lnTo>
                  <a:lnTo>
                    <a:pt x="1839" y="600"/>
                  </a:lnTo>
                  <a:lnTo>
                    <a:pt x="1819" y="617"/>
                  </a:lnTo>
                  <a:lnTo>
                    <a:pt x="1800" y="634"/>
                  </a:lnTo>
                  <a:lnTo>
                    <a:pt x="1779" y="652"/>
                  </a:lnTo>
                  <a:lnTo>
                    <a:pt x="1758" y="669"/>
                  </a:lnTo>
                  <a:lnTo>
                    <a:pt x="1734" y="685"/>
                  </a:lnTo>
                  <a:lnTo>
                    <a:pt x="1712" y="701"/>
                  </a:lnTo>
                  <a:lnTo>
                    <a:pt x="1687" y="715"/>
                  </a:lnTo>
                  <a:lnTo>
                    <a:pt x="1661" y="732"/>
                  </a:lnTo>
                  <a:lnTo>
                    <a:pt x="1636" y="745"/>
                  </a:lnTo>
                  <a:lnTo>
                    <a:pt x="1608" y="758"/>
                  </a:lnTo>
                  <a:lnTo>
                    <a:pt x="1580" y="771"/>
                  </a:lnTo>
                  <a:lnTo>
                    <a:pt x="1550" y="783"/>
                  </a:lnTo>
                  <a:lnTo>
                    <a:pt x="1520" y="794"/>
                  </a:lnTo>
                  <a:lnTo>
                    <a:pt x="1490" y="806"/>
                  </a:lnTo>
                  <a:lnTo>
                    <a:pt x="1459" y="817"/>
                  </a:lnTo>
                  <a:lnTo>
                    <a:pt x="1426" y="825"/>
                  </a:lnTo>
                  <a:lnTo>
                    <a:pt x="1391" y="834"/>
                  </a:lnTo>
                  <a:lnTo>
                    <a:pt x="1356" y="841"/>
                  </a:lnTo>
                  <a:lnTo>
                    <a:pt x="1320" y="849"/>
                  </a:lnTo>
                  <a:lnTo>
                    <a:pt x="1283" y="853"/>
                  </a:lnTo>
                  <a:lnTo>
                    <a:pt x="1245" y="858"/>
                  </a:lnTo>
                  <a:lnTo>
                    <a:pt x="1206" y="862"/>
                  </a:lnTo>
                  <a:lnTo>
                    <a:pt x="1165" y="865"/>
                  </a:lnTo>
                  <a:lnTo>
                    <a:pt x="1124" y="866"/>
                  </a:lnTo>
                  <a:lnTo>
                    <a:pt x="1081" y="867"/>
                  </a:lnTo>
                  <a:close/>
                </a:path>
              </a:pathLst>
            </a:custGeom>
            <a:solidFill>
              <a:srgbClr val="81181E"/>
            </a:solidFill>
            <a:ln w="9525">
              <a:noFill/>
              <a:round/>
              <a:headEnd/>
              <a:tailEnd/>
            </a:ln>
          </p:spPr>
          <p:txBody>
            <a:bodyPr/>
            <a:lstStyle/>
            <a:p>
              <a:endParaRPr lang="ru-RU"/>
            </a:p>
          </p:txBody>
        </p:sp>
        <p:sp>
          <p:nvSpPr>
            <p:cNvPr id="160878" name="Freeform 2535"/>
            <p:cNvSpPr>
              <a:spLocks/>
            </p:cNvSpPr>
            <p:nvPr/>
          </p:nvSpPr>
          <p:spPr bwMode="auto">
            <a:xfrm>
              <a:off x="1908" y="2481"/>
              <a:ext cx="1988" cy="821"/>
            </a:xfrm>
            <a:custGeom>
              <a:avLst/>
              <a:gdLst>
                <a:gd name="T0" fmla="*/ 957 w 1988"/>
                <a:gd name="T1" fmla="*/ 818 h 821"/>
                <a:gd name="T2" fmla="*/ 860 w 1988"/>
                <a:gd name="T3" fmla="*/ 809 h 821"/>
                <a:gd name="T4" fmla="*/ 769 w 1988"/>
                <a:gd name="T5" fmla="*/ 792 h 821"/>
                <a:gd name="T6" fmla="*/ 679 w 1988"/>
                <a:gd name="T7" fmla="*/ 766 h 821"/>
                <a:gd name="T8" fmla="*/ 596 w 1988"/>
                <a:gd name="T9" fmla="*/ 737 h 821"/>
                <a:gd name="T10" fmla="*/ 491 w 1988"/>
                <a:gd name="T11" fmla="*/ 688 h 821"/>
                <a:gd name="T12" fmla="*/ 394 w 1988"/>
                <a:gd name="T13" fmla="*/ 633 h 821"/>
                <a:gd name="T14" fmla="*/ 328 w 1988"/>
                <a:gd name="T15" fmla="*/ 587 h 821"/>
                <a:gd name="T16" fmla="*/ 268 w 1988"/>
                <a:gd name="T17" fmla="*/ 538 h 821"/>
                <a:gd name="T18" fmla="*/ 195 w 1988"/>
                <a:gd name="T19" fmla="*/ 472 h 821"/>
                <a:gd name="T20" fmla="*/ 133 w 1988"/>
                <a:gd name="T21" fmla="*/ 405 h 821"/>
                <a:gd name="T22" fmla="*/ 82 w 1988"/>
                <a:gd name="T23" fmla="*/ 338 h 821"/>
                <a:gd name="T24" fmla="*/ 44 w 1988"/>
                <a:gd name="T25" fmla="*/ 274 h 821"/>
                <a:gd name="T26" fmla="*/ 17 w 1988"/>
                <a:gd name="T27" fmla="*/ 215 h 821"/>
                <a:gd name="T28" fmla="*/ 4 w 1988"/>
                <a:gd name="T29" fmla="*/ 174 h 821"/>
                <a:gd name="T30" fmla="*/ 0 w 1988"/>
                <a:gd name="T31" fmla="*/ 138 h 821"/>
                <a:gd name="T32" fmla="*/ 3 w 1988"/>
                <a:gd name="T33" fmla="*/ 108 h 821"/>
                <a:gd name="T34" fmla="*/ 14 w 1988"/>
                <a:gd name="T35" fmla="*/ 83 h 821"/>
                <a:gd name="T36" fmla="*/ 33 w 1988"/>
                <a:gd name="T37" fmla="*/ 64 h 821"/>
                <a:gd name="T38" fmla="*/ 70 w 1988"/>
                <a:gd name="T39" fmla="*/ 49 h 821"/>
                <a:gd name="T40" fmla="*/ 125 w 1988"/>
                <a:gd name="T41" fmla="*/ 43 h 821"/>
                <a:gd name="T42" fmla="*/ 192 w 1988"/>
                <a:gd name="T43" fmla="*/ 43 h 821"/>
                <a:gd name="T44" fmla="*/ 359 w 1988"/>
                <a:gd name="T45" fmla="*/ 58 h 821"/>
                <a:gd name="T46" fmla="*/ 625 w 1988"/>
                <a:gd name="T47" fmla="*/ 93 h 821"/>
                <a:gd name="T48" fmla="*/ 802 w 1988"/>
                <a:gd name="T49" fmla="*/ 111 h 821"/>
                <a:gd name="T50" fmla="*/ 908 w 1988"/>
                <a:gd name="T51" fmla="*/ 116 h 821"/>
                <a:gd name="T52" fmla="*/ 1016 w 1988"/>
                <a:gd name="T53" fmla="*/ 116 h 821"/>
                <a:gd name="T54" fmla="*/ 1169 w 1988"/>
                <a:gd name="T55" fmla="*/ 105 h 821"/>
                <a:gd name="T56" fmla="*/ 1366 w 1988"/>
                <a:gd name="T57" fmla="*/ 76 h 821"/>
                <a:gd name="T58" fmla="*/ 1660 w 1988"/>
                <a:gd name="T59" fmla="*/ 25 h 821"/>
                <a:gd name="T60" fmla="*/ 1785 w 1988"/>
                <a:gd name="T61" fmla="*/ 7 h 821"/>
                <a:gd name="T62" fmla="*/ 1884 w 1988"/>
                <a:gd name="T63" fmla="*/ 0 h 821"/>
                <a:gd name="T64" fmla="*/ 1940 w 1988"/>
                <a:gd name="T65" fmla="*/ 6 h 821"/>
                <a:gd name="T66" fmla="*/ 1965 w 1988"/>
                <a:gd name="T67" fmla="*/ 16 h 821"/>
                <a:gd name="T68" fmla="*/ 1976 w 1988"/>
                <a:gd name="T69" fmla="*/ 25 h 821"/>
                <a:gd name="T70" fmla="*/ 1983 w 1988"/>
                <a:gd name="T71" fmla="*/ 41 h 821"/>
                <a:gd name="T72" fmla="*/ 1988 w 1988"/>
                <a:gd name="T73" fmla="*/ 75 h 821"/>
                <a:gd name="T74" fmla="*/ 1980 w 1988"/>
                <a:gd name="T75" fmla="*/ 145 h 821"/>
                <a:gd name="T76" fmla="*/ 1967 w 1988"/>
                <a:gd name="T77" fmla="*/ 202 h 821"/>
                <a:gd name="T78" fmla="*/ 1931 w 1988"/>
                <a:gd name="T79" fmla="*/ 302 h 821"/>
                <a:gd name="T80" fmla="*/ 1885 w 1988"/>
                <a:gd name="T81" fmla="*/ 390 h 821"/>
                <a:gd name="T82" fmla="*/ 1836 w 1988"/>
                <a:gd name="T83" fmla="*/ 463 h 821"/>
                <a:gd name="T84" fmla="*/ 1776 w 1988"/>
                <a:gd name="T85" fmla="*/ 534 h 821"/>
                <a:gd name="T86" fmla="*/ 1706 w 1988"/>
                <a:gd name="T87" fmla="*/ 601 h 821"/>
                <a:gd name="T88" fmla="*/ 1644 w 1988"/>
                <a:gd name="T89" fmla="*/ 648 h 821"/>
                <a:gd name="T90" fmla="*/ 1574 w 1988"/>
                <a:gd name="T91" fmla="*/ 693 h 821"/>
                <a:gd name="T92" fmla="*/ 1497 w 1988"/>
                <a:gd name="T93" fmla="*/ 730 h 821"/>
                <a:gd name="T94" fmla="*/ 1411 w 1988"/>
                <a:gd name="T95" fmla="*/ 763 h 821"/>
                <a:gd name="T96" fmla="*/ 1317 w 1988"/>
                <a:gd name="T97" fmla="*/ 789 h 821"/>
                <a:gd name="T98" fmla="*/ 1215 w 1988"/>
                <a:gd name="T99" fmla="*/ 808 h 821"/>
                <a:gd name="T100" fmla="*/ 1102 w 1988"/>
                <a:gd name="T101" fmla="*/ 819 h 82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988"/>
                <a:gd name="T154" fmla="*/ 0 h 821"/>
                <a:gd name="T155" fmla="*/ 1988 w 1988"/>
                <a:gd name="T156" fmla="*/ 821 h 82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988" h="821">
                  <a:moveTo>
                    <a:pt x="1023" y="821"/>
                  </a:moveTo>
                  <a:lnTo>
                    <a:pt x="990" y="820"/>
                  </a:lnTo>
                  <a:lnTo>
                    <a:pt x="957" y="818"/>
                  </a:lnTo>
                  <a:lnTo>
                    <a:pt x="925" y="816"/>
                  </a:lnTo>
                  <a:lnTo>
                    <a:pt x="892" y="813"/>
                  </a:lnTo>
                  <a:lnTo>
                    <a:pt x="860" y="809"/>
                  </a:lnTo>
                  <a:lnTo>
                    <a:pt x="830" y="804"/>
                  </a:lnTo>
                  <a:lnTo>
                    <a:pt x="799" y="798"/>
                  </a:lnTo>
                  <a:lnTo>
                    <a:pt x="769" y="792"/>
                  </a:lnTo>
                  <a:lnTo>
                    <a:pt x="739" y="784"/>
                  </a:lnTo>
                  <a:lnTo>
                    <a:pt x="709" y="776"/>
                  </a:lnTo>
                  <a:lnTo>
                    <a:pt x="679" y="766"/>
                  </a:lnTo>
                  <a:lnTo>
                    <a:pt x="651" y="757"/>
                  </a:lnTo>
                  <a:lnTo>
                    <a:pt x="623" y="747"/>
                  </a:lnTo>
                  <a:lnTo>
                    <a:pt x="596" y="737"/>
                  </a:lnTo>
                  <a:lnTo>
                    <a:pt x="569" y="725"/>
                  </a:lnTo>
                  <a:lnTo>
                    <a:pt x="542" y="713"/>
                  </a:lnTo>
                  <a:lnTo>
                    <a:pt x="491" y="688"/>
                  </a:lnTo>
                  <a:lnTo>
                    <a:pt x="466" y="675"/>
                  </a:lnTo>
                  <a:lnTo>
                    <a:pt x="442" y="661"/>
                  </a:lnTo>
                  <a:lnTo>
                    <a:pt x="394" y="633"/>
                  </a:lnTo>
                  <a:lnTo>
                    <a:pt x="372" y="617"/>
                  </a:lnTo>
                  <a:lnTo>
                    <a:pt x="350" y="601"/>
                  </a:lnTo>
                  <a:lnTo>
                    <a:pt x="328" y="587"/>
                  </a:lnTo>
                  <a:lnTo>
                    <a:pt x="308" y="571"/>
                  </a:lnTo>
                  <a:lnTo>
                    <a:pt x="287" y="554"/>
                  </a:lnTo>
                  <a:lnTo>
                    <a:pt x="268" y="538"/>
                  </a:lnTo>
                  <a:lnTo>
                    <a:pt x="230" y="506"/>
                  </a:lnTo>
                  <a:lnTo>
                    <a:pt x="212" y="489"/>
                  </a:lnTo>
                  <a:lnTo>
                    <a:pt x="195" y="472"/>
                  </a:lnTo>
                  <a:lnTo>
                    <a:pt x="179" y="455"/>
                  </a:lnTo>
                  <a:lnTo>
                    <a:pt x="163" y="439"/>
                  </a:lnTo>
                  <a:lnTo>
                    <a:pt x="133" y="405"/>
                  </a:lnTo>
                  <a:lnTo>
                    <a:pt x="119" y="388"/>
                  </a:lnTo>
                  <a:lnTo>
                    <a:pt x="106" y="371"/>
                  </a:lnTo>
                  <a:lnTo>
                    <a:pt x="82" y="338"/>
                  </a:lnTo>
                  <a:lnTo>
                    <a:pt x="71" y="323"/>
                  </a:lnTo>
                  <a:lnTo>
                    <a:pt x="61" y="305"/>
                  </a:lnTo>
                  <a:lnTo>
                    <a:pt x="44" y="274"/>
                  </a:lnTo>
                  <a:lnTo>
                    <a:pt x="36" y="259"/>
                  </a:lnTo>
                  <a:lnTo>
                    <a:pt x="29" y="244"/>
                  </a:lnTo>
                  <a:lnTo>
                    <a:pt x="17" y="215"/>
                  </a:lnTo>
                  <a:lnTo>
                    <a:pt x="12" y="201"/>
                  </a:lnTo>
                  <a:lnTo>
                    <a:pt x="8" y="187"/>
                  </a:lnTo>
                  <a:lnTo>
                    <a:pt x="4" y="174"/>
                  </a:lnTo>
                  <a:lnTo>
                    <a:pt x="3" y="162"/>
                  </a:lnTo>
                  <a:lnTo>
                    <a:pt x="1" y="150"/>
                  </a:lnTo>
                  <a:lnTo>
                    <a:pt x="0" y="138"/>
                  </a:lnTo>
                  <a:lnTo>
                    <a:pt x="0" y="127"/>
                  </a:lnTo>
                  <a:lnTo>
                    <a:pt x="1" y="118"/>
                  </a:lnTo>
                  <a:lnTo>
                    <a:pt x="3" y="108"/>
                  </a:lnTo>
                  <a:lnTo>
                    <a:pt x="6" y="98"/>
                  </a:lnTo>
                  <a:lnTo>
                    <a:pt x="9" y="90"/>
                  </a:lnTo>
                  <a:lnTo>
                    <a:pt x="14" y="83"/>
                  </a:lnTo>
                  <a:lnTo>
                    <a:pt x="19" y="77"/>
                  </a:lnTo>
                  <a:lnTo>
                    <a:pt x="25" y="70"/>
                  </a:lnTo>
                  <a:lnTo>
                    <a:pt x="33" y="64"/>
                  </a:lnTo>
                  <a:lnTo>
                    <a:pt x="40" y="60"/>
                  </a:lnTo>
                  <a:lnTo>
                    <a:pt x="55" y="54"/>
                  </a:lnTo>
                  <a:lnTo>
                    <a:pt x="70" y="49"/>
                  </a:lnTo>
                  <a:lnTo>
                    <a:pt x="87" y="47"/>
                  </a:lnTo>
                  <a:lnTo>
                    <a:pt x="104" y="45"/>
                  </a:lnTo>
                  <a:lnTo>
                    <a:pt x="125" y="43"/>
                  </a:lnTo>
                  <a:lnTo>
                    <a:pt x="145" y="41"/>
                  </a:lnTo>
                  <a:lnTo>
                    <a:pt x="169" y="43"/>
                  </a:lnTo>
                  <a:lnTo>
                    <a:pt x="192" y="43"/>
                  </a:lnTo>
                  <a:lnTo>
                    <a:pt x="243" y="46"/>
                  </a:lnTo>
                  <a:lnTo>
                    <a:pt x="299" y="52"/>
                  </a:lnTo>
                  <a:lnTo>
                    <a:pt x="359" y="58"/>
                  </a:lnTo>
                  <a:lnTo>
                    <a:pt x="422" y="66"/>
                  </a:lnTo>
                  <a:lnTo>
                    <a:pt x="555" y="85"/>
                  </a:lnTo>
                  <a:lnTo>
                    <a:pt x="625" y="93"/>
                  </a:lnTo>
                  <a:lnTo>
                    <a:pt x="696" y="102"/>
                  </a:lnTo>
                  <a:lnTo>
                    <a:pt x="768" y="108"/>
                  </a:lnTo>
                  <a:lnTo>
                    <a:pt x="802" y="111"/>
                  </a:lnTo>
                  <a:lnTo>
                    <a:pt x="838" y="113"/>
                  </a:lnTo>
                  <a:lnTo>
                    <a:pt x="873" y="116"/>
                  </a:lnTo>
                  <a:lnTo>
                    <a:pt x="908" y="116"/>
                  </a:lnTo>
                  <a:lnTo>
                    <a:pt x="943" y="117"/>
                  </a:lnTo>
                  <a:lnTo>
                    <a:pt x="978" y="117"/>
                  </a:lnTo>
                  <a:lnTo>
                    <a:pt x="1016" y="116"/>
                  </a:lnTo>
                  <a:lnTo>
                    <a:pt x="1052" y="114"/>
                  </a:lnTo>
                  <a:lnTo>
                    <a:pt x="1130" y="107"/>
                  </a:lnTo>
                  <a:lnTo>
                    <a:pt x="1169" y="105"/>
                  </a:lnTo>
                  <a:lnTo>
                    <a:pt x="1207" y="99"/>
                  </a:lnTo>
                  <a:lnTo>
                    <a:pt x="1286" y="88"/>
                  </a:lnTo>
                  <a:lnTo>
                    <a:pt x="1366" y="76"/>
                  </a:lnTo>
                  <a:lnTo>
                    <a:pt x="1443" y="63"/>
                  </a:lnTo>
                  <a:lnTo>
                    <a:pt x="1590" y="37"/>
                  </a:lnTo>
                  <a:lnTo>
                    <a:pt x="1660" y="25"/>
                  </a:lnTo>
                  <a:lnTo>
                    <a:pt x="1694" y="20"/>
                  </a:lnTo>
                  <a:lnTo>
                    <a:pt x="1725" y="15"/>
                  </a:lnTo>
                  <a:lnTo>
                    <a:pt x="1785" y="7"/>
                  </a:lnTo>
                  <a:lnTo>
                    <a:pt x="1837" y="2"/>
                  </a:lnTo>
                  <a:lnTo>
                    <a:pt x="1863" y="0"/>
                  </a:lnTo>
                  <a:lnTo>
                    <a:pt x="1884" y="0"/>
                  </a:lnTo>
                  <a:lnTo>
                    <a:pt x="1905" y="0"/>
                  </a:lnTo>
                  <a:lnTo>
                    <a:pt x="1923" y="4"/>
                  </a:lnTo>
                  <a:lnTo>
                    <a:pt x="1940" y="6"/>
                  </a:lnTo>
                  <a:lnTo>
                    <a:pt x="1953" y="10"/>
                  </a:lnTo>
                  <a:lnTo>
                    <a:pt x="1959" y="13"/>
                  </a:lnTo>
                  <a:lnTo>
                    <a:pt x="1965" y="16"/>
                  </a:lnTo>
                  <a:lnTo>
                    <a:pt x="1970" y="19"/>
                  </a:lnTo>
                  <a:lnTo>
                    <a:pt x="1975" y="22"/>
                  </a:lnTo>
                  <a:lnTo>
                    <a:pt x="1976" y="25"/>
                  </a:lnTo>
                  <a:lnTo>
                    <a:pt x="1980" y="30"/>
                  </a:lnTo>
                  <a:lnTo>
                    <a:pt x="1982" y="35"/>
                  </a:lnTo>
                  <a:lnTo>
                    <a:pt x="1983" y="41"/>
                  </a:lnTo>
                  <a:lnTo>
                    <a:pt x="1984" y="49"/>
                  </a:lnTo>
                  <a:lnTo>
                    <a:pt x="1986" y="57"/>
                  </a:lnTo>
                  <a:lnTo>
                    <a:pt x="1988" y="75"/>
                  </a:lnTo>
                  <a:lnTo>
                    <a:pt x="1986" y="94"/>
                  </a:lnTo>
                  <a:lnTo>
                    <a:pt x="1984" y="119"/>
                  </a:lnTo>
                  <a:lnTo>
                    <a:pt x="1980" y="145"/>
                  </a:lnTo>
                  <a:lnTo>
                    <a:pt x="1975" y="172"/>
                  </a:lnTo>
                  <a:lnTo>
                    <a:pt x="1971" y="188"/>
                  </a:lnTo>
                  <a:lnTo>
                    <a:pt x="1967" y="202"/>
                  </a:lnTo>
                  <a:lnTo>
                    <a:pt x="1956" y="234"/>
                  </a:lnTo>
                  <a:lnTo>
                    <a:pt x="1945" y="267"/>
                  </a:lnTo>
                  <a:lnTo>
                    <a:pt x="1931" y="302"/>
                  </a:lnTo>
                  <a:lnTo>
                    <a:pt x="1914" y="336"/>
                  </a:lnTo>
                  <a:lnTo>
                    <a:pt x="1895" y="373"/>
                  </a:lnTo>
                  <a:lnTo>
                    <a:pt x="1885" y="390"/>
                  </a:lnTo>
                  <a:lnTo>
                    <a:pt x="1875" y="409"/>
                  </a:lnTo>
                  <a:lnTo>
                    <a:pt x="1849" y="444"/>
                  </a:lnTo>
                  <a:lnTo>
                    <a:pt x="1836" y="463"/>
                  </a:lnTo>
                  <a:lnTo>
                    <a:pt x="1822" y="480"/>
                  </a:lnTo>
                  <a:lnTo>
                    <a:pt x="1792" y="517"/>
                  </a:lnTo>
                  <a:lnTo>
                    <a:pt x="1776" y="534"/>
                  </a:lnTo>
                  <a:lnTo>
                    <a:pt x="1761" y="552"/>
                  </a:lnTo>
                  <a:lnTo>
                    <a:pt x="1724" y="584"/>
                  </a:lnTo>
                  <a:lnTo>
                    <a:pt x="1706" y="601"/>
                  </a:lnTo>
                  <a:lnTo>
                    <a:pt x="1686" y="618"/>
                  </a:lnTo>
                  <a:lnTo>
                    <a:pt x="1666" y="633"/>
                  </a:lnTo>
                  <a:lnTo>
                    <a:pt x="1644" y="648"/>
                  </a:lnTo>
                  <a:lnTo>
                    <a:pt x="1621" y="664"/>
                  </a:lnTo>
                  <a:lnTo>
                    <a:pt x="1597" y="678"/>
                  </a:lnTo>
                  <a:lnTo>
                    <a:pt x="1574" y="693"/>
                  </a:lnTo>
                  <a:lnTo>
                    <a:pt x="1548" y="705"/>
                  </a:lnTo>
                  <a:lnTo>
                    <a:pt x="1523" y="718"/>
                  </a:lnTo>
                  <a:lnTo>
                    <a:pt x="1497" y="730"/>
                  </a:lnTo>
                  <a:lnTo>
                    <a:pt x="1469" y="742"/>
                  </a:lnTo>
                  <a:lnTo>
                    <a:pt x="1441" y="753"/>
                  </a:lnTo>
                  <a:lnTo>
                    <a:pt x="1411" y="763"/>
                  </a:lnTo>
                  <a:lnTo>
                    <a:pt x="1381" y="773"/>
                  </a:lnTo>
                  <a:lnTo>
                    <a:pt x="1349" y="781"/>
                  </a:lnTo>
                  <a:lnTo>
                    <a:pt x="1317" y="789"/>
                  </a:lnTo>
                  <a:lnTo>
                    <a:pt x="1285" y="797"/>
                  </a:lnTo>
                  <a:lnTo>
                    <a:pt x="1249" y="803"/>
                  </a:lnTo>
                  <a:lnTo>
                    <a:pt x="1215" y="808"/>
                  </a:lnTo>
                  <a:lnTo>
                    <a:pt x="1178" y="813"/>
                  </a:lnTo>
                  <a:lnTo>
                    <a:pt x="1142" y="816"/>
                  </a:lnTo>
                  <a:lnTo>
                    <a:pt x="1102" y="819"/>
                  </a:lnTo>
                  <a:lnTo>
                    <a:pt x="1065" y="820"/>
                  </a:lnTo>
                  <a:lnTo>
                    <a:pt x="1023" y="821"/>
                  </a:lnTo>
                  <a:close/>
                </a:path>
              </a:pathLst>
            </a:custGeom>
            <a:solidFill>
              <a:srgbClr val="8E2029"/>
            </a:solidFill>
            <a:ln w="9525">
              <a:noFill/>
              <a:round/>
              <a:headEnd/>
              <a:tailEnd/>
            </a:ln>
          </p:spPr>
          <p:txBody>
            <a:bodyPr/>
            <a:lstStyle/>
            <a:p>
              <a:endParaRPr lang="ru-RU"/>
            </a:p>
          </p:txBody>
        </p:sp>
        <p:sp>
          <p:nvSpPr>
            <p:cNvPr id="160879" name="Freeform 2536"/>
            <p:cNvSpPr>
              <a:spLocks/>
            </p:cNvSpPr>
            <p:nvPr/>
          </p:nvSpPr>
          <p:spPr bwMode="auto">
            <a:xfrm>
              <a:off x="1962" y="2492"/>
              <a:ext cx="1874" cy="775"/>
            </a:xfrm>
            <a:custGeom>
              <a:avLst/>
              <a:gdLst>
                <a:gd name="T0" fmla="*/ 902 w 1874"/>
                <a:gd name="T1" fmla="*/ 774 h 775"/>
                <a:gd name="T2" fmla="*/ 810 w 1874"/>
                <a:gd name="T3" fmla="*/ 764 h 775"/>
                <a:gd name="T4" fmla="*/ 723 w 1874"/>
                <a:gd name="T5" fmla="*/ 747 h 775"/>
                <a:gd name="T6" fmla="*/ 639 w 1874"/>
                <a:gd name="T7" fmla="*/ 725 h 775"/>
                <a:gd name="T8" fmla="*/ 560 w 1874"/>
                <a:gd name="T9" fmla="*/ 695 h 775"/>
                <a:gd name="T10" fmla="*/ 486 w 1874"/>
                <a:gd name="T11" fmla="*/ 662 h 775"/>
                <a:gd name="T12" fmla="*/ 393 w 1874"/>
                <a:gd name="T13" fmla="*/ 612 h 775"/>
                <a:gd name="T14" fmla="*/ 288 w 1874"/>
                <a:gd name="T15" fmla="*/ 539 h 775"/>
                <a:gd name="T16" fmla="*/ 233 w 1874"/>
                <a:gd name="T17" fmla="*/ 494 h 775"/>
                <a:gd name="T18" fmla="*/ 154 w 1874"/>
                <a:gd name="T19" fmla="*/ 415 h 775"/>
                <a:gd name="T20" fmla="*/ 77 w 1874"/>
                <a:gd name="T21" fmla="*/ 320 h 775"/>
                <a:gd name="T22" fmla="*/ 41 w 1874"/>
                <a:gd name="T23" fmla="*/ 258 h 775"/>
                <a:gd name="T24" fmla="*/ 16 w 1874"/>
                <a:gd name="T25" fmla="*/ 203 h 775"/>
                <a:gd name="T26" fmla="*/ 2 w 1874"/>
                <a:gd name="T27" fmla="*/ 153 h 775"/>
                <a:gd name="T28" fmla="*/ 0 w 1874"/>
                <a:gd name="T29" fmla="*/ 121 h 775"/>
                <a:gd name="T30" fmla="*/ 7 w 1874"/>
                <a:gd name="T31" fmla="*/ 93 h 775"/>
                <a:gd name="T32" fmla="*/ 19 w 1874"/>
                <a:gd name="T33" fmla="*/ 72 h 775"/>
                <a:gd name="T34" fmla="*/ 39 w 1874"/>
                <a:gd name="T35" fmla="*/ 57 h 775"/>
                <a:gd name="T36" fmla="*/ 82 w 1874"/>
                <a:gd name="T37" fmla="*/ 44 h 775"/>
                <a:gd name="T38" fmla="*/ 137 w 1874"/>
                <a:gd name="T39" fmla="*/ 39 h 775"/>
                <a:gd name="T40" fmla="*/ 206 w 1874"/>
                <a:gd name="T41" fmla="*/ 40 h 775"/>
                <a:gd name="T42" fmla="*/ 340 w 1874"/>
                <a:gd name="T43" fmla="*/ 53 h 775"/>
                <a:gd name="T44" fmla="*/ 589 w 1874"/>
                <a:gd name="T45" fmla="*/ 82 h 775"/>
                <a:gd name="T46" fmla="*/ 790 w 1874"/>
                <a:gd name="T47" fmla="*/ 101 h 775"/>
                <a:gd name="T48" fmla="*/ 890 w 1874"/>
                <a:gd name="T49" fmla="*/ 104 h 775"/>
                <a:gd name="T50" fmla="*/ 1029 w 1874"/>
                <a:gd name="T51" fmla="*/ 99 h 775"/>
                <a:gd name="T52" fmla="*/ 1139 w 1874"/>
                <a:gd name="T53" fmla="*/ 87 h 775"/>
                <a:gd name="T54" fmla="*/ 1288 w 1874"/>
                <a:gd name="T55" fmla="*/ 67 h 775"/>
                <a:gd name="T56" fmla="*/ 1566 w 1874"/>
                <a:gd name="T57" fmla="*/ 21 h 775"/>
                <a:gd name="T58" fmla="*/ 1656 w 1874"/>
                <a:gd name="T59" fmla="*/ 8 h 775"/>
                <a:gd name="T60" fmla="*/ 1733 w 1874"/>
                <a:gd name="T61" fmla="*/ 2 h 775"/>
                <a:gd name="T62" fmla="*/ 1797 w 1874"/>
                <a:gd name="T63" fmla="*/ 1 h 775"/>
                <a:gd name="T64" fmla="*/ 1842 w 1874"/>
                <a:gd name="T65" fmla="*/ 9 h 775"/>
                <a:gd name="T66" fmla="*/ 1865 w 1874"/>
                <a:gd name="T67" fmla="*/ 24 h 775"/>
                <a:gd name="T68" fmla="*/ 1871 w 1874"/>
                <a:gd name="T69" fmla="*/ 39 h 775"/>
                <a:gd name="T70" fmla="*/ 1874 w 1874"/>
                <a:gd name="T71" fmla="*/ 71 h 775"/>
                <a:gd name="T72" fmla="*/ 1869 w 1874"/>
                <a:gd name="T73" fmla="*/ 125 h 775"/>
                <a:gd name="T74" fmla="*/ 1854 w 1874"/>
                <a:gd name="T75" fmla="*/ 193 h 775"/>
                <a:gd name="T76" fmla="*/ 1820 w 1874"/>
                <a:gd name="T77" fmla="*/ 285 h 775"/>
                <a:gd name="T78" fmla="*/ 1795 w 1874"/>
                <a:gd name="T79" fmla="*/ 334 h 775"/>
                <a:gd name="T80" fmla="*/ 1765 w 1874"/>
                <a:gd name="T81" fmla="*/ 387 h 775"/>
                <a:gd name="T82" fmla="*/ 1730 w 1874"/>
                <a:gd name="T83" fmla="*/ 437 h 775"/>
                <a:gd name="T84" fmla="*/ 1689 w 1874"/>
                <a:gd name="T85" fmla="*/ 488 h 775"/>
                <a:gd name="T86" fmla="*/ 1642 w 1874"/>
                <a:gd name="T87" fmla="*/ 537 h 775"/>
                <a:gd name="T88" fmla="*/ 1568 w 1874"/>
                <a:gd name="T89" fmla="*/ 599 h 775"/>
                <a:gd name="T90" fmla="*/ 1505 w 1874"/>
                <a:gd name="T91" fmla="*/ 640 h 775"/>
                <a:gd name="T92" fmla="*/ 1435 w 1874"/>
                <a:gd name="T93" fmla="*/ 678 h 775"/>
                <a:gd name="T94" fmla="*/ 1356 w 1874"/>
                <a:gd name="T95" fmla="*/ 712 h 775"/>
                <a:gd name="T96" fmla="*/ 1272 w 1874"/>
                <a:gd name="T97" fmla="*/ 738 h 775"/>
                <a:gd name="T98" fmla="*/ 1176 w 1874"/>
                <a:gd name="T99" fmla="*/ 759 h 775"/>
                <a:gd name="T100" fmla="*/ 1075 w 1874"/>
                <a:gd name="T101" fmla="*/ 772 h 775"/>
                <a:gd name="T102" fmla="*/ 963 w 1874"/>
                <a:gd name="T103" fmla="*/ 775 h 77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874"/>
                <a:gd name="T157" fmla="*/ 0 h 775"/>
                <a:gd name="T158" fmla="*/ 1874 w 1874"/>
                <a:gd name="T159" fmla="*/ 775 h 775"/>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874" h="775">
                  <a:moveTo>
                    <a:pt x="963" y="775"/>
                  </a:moveTo>
                  <a:lnTo>
                    <a:pt x="932" y="775"/>
                  </a:lnTo>
                  <a:lnTo>
                    <a:pt x="902" y="774"/>
                  </a:lnTo>
                  <a:lnTo>
                    <a:pt x="870" y="771"/>
                  </a:lnTo>
                  <a:lnTo>
                    <a:pt x="840" y="767"/>
                  </a:lnTo>
                  <a:lnTo>
                    <a:pt x="810" y="764"/>
                  </a:lnTo>
                  <a:lnTo>
                    <a:pt x="780" y="760"/>
                  </a:lnTo>
                  <a:lnTo>
                    <a:pt x="752" y="754"/>
                  </a:lnTo>
                  <a:lnTo>
                    <a:pt x="723" y="747"/>
                  </a:lnTo>
                  <a:lnTo>
                    <a:pt x="694" y="741"/>
                  </a:lnTo>
                  <a:lnTo>
                    <a:pt x="667" y="733"/>
                  </a:lnTo>
                  <a:lnTo>
                    <a:pt x="639" y="725"/>
                  </a:lnTo>
                  <a:lnTo>
                    <a:pt x="612" y="715"/>
                  </a:lnTo>
                  <a:lnTo>
                    <a:pt x="587" y="706"/>
                  </a:lnTo>
                  <a:lnTo>
                    <a:pt x="560" y="695"/>
                  </a:lnTo>
                  <a:lnTo>
                    <a:pt x="534" y="686"/>
                  </a:lnTo>
                  <a:lnTo>
                    <a:pt x="510" y="674"/>
                  </a:lnTo>
                  <a:lnTo>
                    <a:pt x="486" y="662"/>
                  </a:lnTo>
                  <a:lnTo>
                    <a:pt x="462" y="650"/>
                  </a:lnTo>
                  <a:lnTo>
                    <a:pt x="415" y="625"/>
                  </a:lnTo>
                  <a:lnTo>
                    <a:pt x="393" y="612"/>
                  </a:lnTo>
                  <a:lnTo>
                    <a:pt x="370" y="598"/>
                  </a:lnTo>
                  <a:lnTo>
                    <a:pt x="329" y="569"/>
                  </a:lnTo>
                  <a:lnTo>
                    <a:pt x="288" y="539"/>
                  </a:lnTo>
                  <a:lnTo>
                    <a:pt x="269" y="524"/>
                  </a:lnTo>
                  <a:lnTo>
                    <a:pt x="252" y="509"/>
                  </a:lnTo>
                  <a:lnTo>
                    <a:pt x="233" y="494"/>
                  </a:lnTo>
                  <a:lnTo>
                    <a:pt x="216" y="478"/>
                  </a:lnTo>
                  <a:lnTo>
                    <a:pt x="184" y="446"/>
                  </a:lnTo>
                  <a:lnTo>
                    <a:pt x="154" y="415"/>
                  </a:lnTo>
                  <a:lnTo>
                    <a:pt x="125" y="382"/>
                  </a:lnTo>
                  <a:lnTo>
                    <a:pt x="100" y="350"/>
                  </a:lnTo>
                  <a:lnTo>
                    <a:pt x="77" y="320"/>
                  </a:lnTo>
                  <a:lnTo>
                    <a:pt x="66" y="305"/>
                  </a:lnTo>
                  <a:lnTo>
                    <a:pt x="57" y="288"/>
                  </a:lnTo>
                  <a:lnTo>
                    <a:pt x="41" y="258"/>
                  </a:lnTo>
                  <a:lnTo>
                    <a:pt x="27" y="230"/>
                  </a:lnTo>
                  <a:lnTo>
                    <a:pt x="20" y="216"/>
                  </a:lnTo>
                  <a:lnTo>
                    <a:pt x="16" y="203"/>
                  </a:lnTo>
                  <a:lnTo>
                    <a:pt x="8" y="177"/>
                  </a:lnTo>
                  <a:lnTo>
                    <a:pt x="5" y="166"/>
                  </a:lnTo>
                  <a:lnTo>
                    <a:pt x="2" y="153"/>
                  </a:lnTo>
                  <a:lnTo>
                    <a:pt x="1" y="142"/>
                  </a:lnTo>
                  <a:lnTo>
                    <a:pt x="0" y="131"/>
                  </a:lnTo>
                  <a:lnTo>
                    <a:pt x="0" y="121"/>
                  </a:lnTo>
                  <a:lnTo>
                    <a:pt x="1" y="110"/>
                  </a:lnTo>
                  <a:lnTo>
                    <a:pt x="3" y="102"/>
                  </a:lnTo>
                  <a:lnTo>
                    <a:pt x="7" y="93"/>
                  </a:lnTo>
                  <a:lnTo>
                    <a:pt x="9" y="85"/>
                  </a:lnTo>
                  <a:lnTo>
                    <a:pt x="14" y="78"/>
                  </a:lnTo>
                  <a:lnTo>
                    <a:pt x="19" y="72"/>
                  </a:lnTo>
                  <a:lnTo>
                    <a:pt x="25" y="66"/>
                  </a:lnTo>
                  <a:lnTo>
                    <a:pt x="32" y="61"/>
                  </a:lnTo>
                  <a:lnTo>
                    <a:pt x="39" y="57"/>
                  </a:lnTo>
                  <a:lnTo>
                    <a:pt x="52" y="52"/>
                  </a:lnTo>
                  <a:lnTo>
                    <a:pt x="66" y="47"/>
                  </a:lnTo>
                  <a:lnTo>
                    <a:pt x="82" y="44"/>
                  </a:lnTo>
                  <a:lnTo>
                    <a:pt x="99" y="42"/>
                  </a:lnTo>
                  <a:lnTo>
                    <a:pt x="116" y="40"/>
                  </a:lnTo>
                  <a:lnTo>
                    <a:pt x="137" y="39"/>
                  </a:lnTo>
                  <a:lnTo>
                    <a:pt x="159" y="39"/>
                  </a:lnTo>
                  <a:lnTo>
                    <a:pt x="182" y="39"/>
                  </a:lnTo>
                  <a:lnTo>
                    <a:pt x="206" y="40"/>
                  </a:lnTo>
                  <a:lnTo>
                    <a:pt x="231" y="42"/>
                  </a:lnTo>
                  <a:lnTo>
                    <a:pt x="283" y="47"/>
                  </a:lnTo>
                  <a:lnTo>
                    <a:pt x="340" y="53"/>
                  </a:lnTo>
                  <a:lnTo>
                    <a:pt x="398" y="59"/>
                  </a:lnTo>
                  <a:lnTo>
                    <a:pt x="524" y="77"/>
                  </a:lnTo>
                  <a:lnTo>
                    <a:pt x="589" y="82"/>
                  </a:lnTo>
                  <a:lnTo>
                    <a:pt x="655" y="90"/>
                  </a:lnTo>
                  <a:lnTo>
                    <a:pt x="723" y="97"/>
                  </a:lnTo>
                  <a:lnTo>
                    <a:pt x="790" y="101"/>
                  </a:lnTo>
                  <a:lnTo>
                    <a:pt x="823" y="102"/>
                  </a:lnTo>
                  <a:lnTo>
                    <a:pt x="856" y="104"/>
                  </a:lnTo>
                  <a:lnTo>
                    <a:pt x="890" y="104"/>
                  </a:lnTo>
                  <a:lnTo>
                    <a:pt x="922" y="104"/>
                  </a:lnTo>
                  <a:lnTo>
                    <a:pt x="992" y="100"/>
                  </a:lnTo>
                  <a:lnTo>
                    <a:pt x="1029" y="99"/>
                  </a:lnTo>
                  <a:lnTo>
                    <a:pt x="1065" y="96"/>
                  </a:lnTo>
                  <a:lnTo>
                    <a:pt x="1102" y="93"/>
                  </a:lnTo>
                  <a:lnTo>
                    <a:pt x="1139" y="87"/>
                  </a:lnTo>
                  <a:lnTo>
                    <a:pt x="1175" y="83"/>
                  </a:lnTo>
                  <a:lnTo>
                    <a:pt x="1213" y="78"/>
                  </a:lnTo>
                  <a:lnTo>
                    <a:pt x="1288" y="67"/>
                  </a:lnTo>
                  <a:lnTo>
                    <a:pt x="1360" y="54"/>
                  </a:lnTo>
                  <a:lnTo>
                    <a:pt x="1501" y="32"/>
                  </a:lnTo>
                  <a:lnTo>
                    <a:pt x="1566" y="21"/>
                  </a:lnTo>
                  <a:lnTo>
                    <a:pt x="1596" y="15"/>
                  </a:lnTo>
                  <a:lnTo>
                    <a:pt x="1626" y="13"/>
                  </a:lnTo>
                  <a:lnTo>
                    <a:pt x="1656" y="8"/>
                  </a:lnTo>
                  <a:lnTo>
                    <a:pt x="1683" y="5"/>
                  </a:lnTo>
                  <a:lnTo>
                    <a:pt x="1708" y="3"/>
                  </a:lnTo>
                  <a:lnTo>
                    <a:pt x="1733" y="2"/>
                  </a:lnTo>
                  <a:lnTo>
                    <a:pt x="1755" y="0"/>
                  </a:lnTo>
                  <a:lnTo>
                    <a:pt x="1778" y="0"/>
                  </a:lnTo>
                  <a:lnTo>
                    <a:pt x="1797" y="1"/>
                  </a:lnTo>
                  <a:lnTo>
                    <a:pt x="1814" y="3"/>
                  </a:lnTo>
                  <a:lnTo>
                    <a:pt x="1828" y="6"/>
                  </a:lnTo>
                  <a:lnTo>
                    <a:pt x="1842" y="9"/>
                  </a:lnTo>
                  <a:lnTo>
                    <a:pt x="1853" y="15"/>
                  </a:lnTo>
                  <a:lnTo>
                    <a:pt x="1861" y="22"/>
                  </a:lnTo>
                  <a:lnTo>
                    <a:pt x="1865" y="24"/>
                  </a:lnTo>
                  <a:lnTo>
                    <a:pt x="1866" y="28"/>
                  </a:lnTo>
                  <a:lnTo>
                    <a:pt x="1869" y="35"/>
                  </a:lnTo>
                  <a:lnTo>
                    <a:pt x="1871" y="39"/>
                  </a:lnTo>
                  <a:lnTo>
                    <a:pt x="1872" y="45"/>
                  </a:lnTo>
                  <a:lnTo>
                    <a:pt x="1872" y="53"/>
                  </a:lnTo>
                  <a:lnTo>
                    <a:pt x="1874" y="71"/>
                  </a:lnTo>
                  <a:lnTo>
                    <a:pt x="1872" y="90"/>
                  </a:lnTo>
                  <a:lnTo>
                    <a:pt x="1871" y="112"/>
                  </a:lnTo>
                  <a:lnTo>
                    <a:pt x="1869" y="125"/>
                  </a:lnTo>
                  <a:lnTo>
                    <a:pt x="1868" y="137"/>
                  </a:lnTo>
                  <a:lnTo>
                    <a:pt x="1861" y="164"/>
                  </a:lnTo>
                  <a:lnTo>
                    <a:pt x="1854" y="193"/>
                  </a:lnTo>
                  <a:lnTo>
                    <a:pt x="1844" y="223"/>
                  </a:lnTo>
                  <a:lnTo>
                    <a:pt x="1833" y="253"/>
                  </a:lnTo>
                  <a:lnTo>
                    <a:pt x="1820" y="285"/>
                  </a:lnTo>
                  <a:lnTo>
                    <a:pt x="1813" y="302"/>
                  </a:lnTo>
                  <a:lnTo>
                    <a:pt x="1805" y="319"/>
                  </a:lnTo>
                  <a:lnTo>
                    <a:pt x="1795" y="334"/>
                  </a:lnTo>
                  <a:lnTo>
                    <a:pt x="1786" y="352"/>
                  </a:lnTo>
                  <a:lnTo>
                    <a:pt x="1777" y="369"/>
                  </a:lnTo>
                  <a:lnTo>
                    <a:pt x="1765" y="387"/>
                  </a:lnTo>
                  <a:lnTo>
                    <a:pt x="1754" y="403"/>
                  </a:lnTo>
                  <a:lnTo>
                    <a:pt x="1743" y="420"/>
                  </a:lnTo>
                  <a:lnTo>
                    <a:pt x="1730" y="437"/>
                  </a:lnTo>
                  <a:lnTo>
                    <a:pt x="1718" y="454"/>
                  </a:lnTo>
                  <a:lnTo>
                    <a:pt x="1704" y="471"/>
                  </a:lnTo>
                  <a:lnTo>
                    <a:pt x="1689" y="488"/>
                  </a:lnTo>
                  <a:lnTo>
                    <a:pt x="1674" y="503"/>
                  </a:lnTo>
                  <a:lnTo>
                    <a:pt x="1658" y="521"/>
                  </a:lnTo>
                  <a:lnTo>
                    <a:pt x="1642" y="537"/>
                  </a:lnTo>
                  <a:lnTo>
                    <a:pt x="1625" y="553"/>
                  </a:lnTo>
                  <a:lnTo>
                    <a:pt x="1589" y="583"/>
                  </a:lnTo>
                  <a:lnTo>
                    <a:pt x="1568" y="599"/>
                  </a:lnTo>
                  <a:lnTo>
                    <a:pt x="1548" y="613"/>
                  </a:lnTo>
                  <a:lnTo>
                    <a:pt x="1527" y="627"/>
                  </a:lnTo>
                  <a:lnTo>
                    <a:pt x="1505" y="640"/>
                  </a:lnTo>
                  <a:lnTo>
                    <a:pt x="1483" y="654"/>
                  </a:lnTo>
                  <a:lnTo>
                    <a:pt x="1459" y="667"/>
                  </a:lnTo>
                  <a:lnTo>
                    <a:pt x="1435" y="678"/>
                  </a:lnTo>
                  <a:lnTo>
                    <a:pt x="1411" y="691"/>
                  </a:lnTo>
                  <a:lnTo>
                    <a:pt x="1383" y="700"/>
                  </a:lnTo>
                  <a:lnTo>
                    <a:pt x="1356" y="712"/>
                  </a:lnTo>
                  <a:lnTo>
                    <a:pt x="1330" y="721"/>
                  </a:lnTo>
                  <a:lnTo>
                    <a:pt x="1302" y="731"/>
                  </a:lnTo>
                  <a:lnTo>
                    <a:pt x="1272" y="738"/>
                  </a:lnTo>
                  <a:lnTo>
                    <a:pt x="1242" y="746"/>
                  </a:lnTo>
                  <a:lnTo>
                    <a:pt x="1210" y="753"/>
                  </a:lnTo>
                  <a:lnTo>
                    <a:pt x="1176" y="759"/>
                  </a:lnTo>
                  <a:lnTo>
                    <a:pt x="1143" y="763"/>
                  </a:lnTo>
                  <a:lnTo>
                    <a:pt x="1110" y="767"/>
                  </a:lnTo>
                  <a:lnTo>
                    <a:pt x="1075" y="772"/>
                  </a:lnTo>
                  <a:lnTo>
                    <a:pt x="1039" y="774"/>
                  </a:lnTo>
                  <a:lnTo>
                    <a:pt x="1001" y="775"/>
                  </a:lnTo>
                  <a:lnTo>
                    <a:pt x="963" y="775"/>
                  </a:lnTo>
                  <a:close/>
                </a:path>
              </a:pathLst>
            </a:custGeom>
            <a:solidFill>
              <a:srgbClr val="9C2833"/>
            </a:solidFill>
            <a:ln w="9525">
              <a:noFill/>
              <a:round/>
              <a:headEnd/>
              <a:tailEnd/>
            </a:ln>
          </p:spPr>
          <p:txBody>
            <a:bodyPr/>
            <a:lstStyle/>
            <a:p>
              <a:endParaRPr lang="ru-RU"/>
            </a:p>
          </p:txBody>
        </p:sp>
        <p:sp>
          <p:nvSpPr>
            <p:cNvPr id="160880" name="Freeform 2537"/>
            <p:cNvSpPr>
              <a:spLocks/>
            </p:cNvSpPr>
            <p:nvPr/>
          </p:nvSpPr>
          <p:spPr bwMode="auto">
            <a:xfrm>
              <a:off x="2016" y="2502"/>
              <a:ext cx="1763" cy="731"/>
            </a:xfrm>
            <a:custGeom>
              <a:avLst/>
              <a:gdLst>
                <a:gd name="T0" fmla="*/ 846 w 1763"/>
                <a:gd name="T1" fmla="*/ 728 h 731"/>
                <a:gd name="T2" fmla="*/ 760 w 1763"/>
                <a:gd name="T3" fmla="*/ 720 h 731"/>
                <a:gd name="T4" fmla="*/ 678 w 1763"/>
                <a:gd name="T5" fmla="*/ 705 h 731"/>
                <a:gd name="T6" fmla="*/ 574 w 1763"/>
                <a:gd name="T7" fmla="*/ 675 h 731"/>
                <a:gd name="T8" fmla="*/ 455 w 1763"/>
                <a:gd name="T9" fmla="*/ 625 h 731"/>
                <a:gd name="T10" fmla="*/ 348 w 1763"/>
                <a:gd name="T11" fmla="*/ 563 h 731"/>
                <a:gd name="T12" fmla="*/ 252 w 1763"/>
                <a:gd name="T13" fmla="*/ 494 h 731"/>
                <a:gd name="T14" fmla="*/ 171 w 1763"/>
                <a:gd name="T15" fmla="*/ 421 h 731"/>
                <a:gd name="T16" fmla="*/ 93 w 1763"/>
                <a:gd name="T17" fmla="*/ 331 h 731"/>
                <a:gd name="T18" fmla="*/ 38 w 1763"/>
                <a:gd name="T19" fmla="*/ 245 h 731"/>
                <a:gd name="T20" fmla="*/ 13 w 1763"/>
                <a:gd name="T21" fmla="*/ 192 h 731"/>
                <a:gd name="T22" fmla="*/ 1 w 1763"/>
                <a:gd name="T23" fmla="*/ 145 h 731"/>
                <a:gd name="T24" fmla="*/ 0 w 1763"/>
                <a:gd name="T25" fmla="*/ 115 h 731"/>
                <a:gd name="T26" fmla="*/ 4 w 1763"/>
                <a:gd name="T27" fmla="*/ 89 h 731"/>
                <a:gd name="T28" fmla="*/ 17 w 1763"/>
                <a:gd name="T29" fmla="*/ 68 h 731"/>
                <a:gd name="T30" fmla="*/ 36 w 1763"/>
                <a:gd name="T31" fmla="*/ 55 h 731"/>
                <a:gd name="T32" fmla="*/ 77 w 1763"/>
                <a:gd name="T33" fmla="*/ 42 h 731"/>
                <a:gd name="T34" fmla="*/ 170 w 1763"/>
                <a:gd name="T35" fmla="*/ 38 h 731"/>
                <a:gd name="T36" fmla="*/ 265 w 1763"/>
                <a:gd name="T37" fmla="*/ 44 h 731"/>
                <a:gd name="T38" fmla="*/ 492 w 1763"/>
                <a:gd name="T39" fmla="*/ 67 h 731"/>
                <a:gd name="T40" fmla="*/ 680 w 1763"/>
                <a:gd name="T41" fmla="*/ 86 h 731"/>
                <a:gd name="T42" fmla="*/ 837 w 1763"/>
                <a:gd name="T43" fmla="*/ 91 h 731"/>
                <a:gd name="T44" fmla="*/ 968 w 1763"/>
                <a:gd name="T45" fmla="*/ 87 h 731"/>
                <a:gd name="T46" fmla="*/ 1142 w 1763"/>
                <a:gd name="T47" fmla="*/ 69 h 731"/>
                <a:gd name="T48" fmla="*/ 1412 w 1763"/>
                <a:gd name="T49" fmla="*/ 27 h 731"/>
                <a:gd name="T50" fmla="*/ 1583 w 1763"/>
                <a:gd name="T51" fmla="*/ 3 h 731"/>
                <a:gd name="T52" fmla="*/ 1671 w 1763"/>
                <a:gd name="T53" fmla="*/ 0 h 731"/>
                <a:gd name="T54" fmla="*/ 1720 w 1763"/>
                <a:gd name="T55" fmla="*/ 6 h 731"/>
                <a:gd name="T56" fmla="*/ 1749 w 1763"/>
                <a:gd name="T57" fmla="*/ 19 h 731"/>
                <a:gd name="T58" fmla="*/ 1760 w 1763"/>
                <a:gd name="T59" fmla="*/ 38 h 731"/>
                <a:gd name="T60" fmla="*/ 1763 w 1763"/>
                <a:gd name="T61" fmla="*/ 85 h 731"/>
                <a:gd name="T62" fmla="*/ 1752 w 1763"/>
                <a:gd name="T63" fmla="*/ 155 h 731"/>
                <a:gd name="T64" fmla="*/ 1725 w 1763"/>
                <a:gd name="T65" fmla="*/ 238 h 731"/>
                <a:gd name="T66" fmla="*/ 1689 w 1763"/>
                <a:gd name="T67" fmla="*/ 316 h 731"/>
                <a:gd name="T68" fmla="*/ 1661 w 1763"/>
                <a:gd name="T69" fmla="*/ 364 h 731"/>
                <a:gd name="T70" fmla="*/ 1602 w 1763"/>
                <a:gd name="T71" fmla="*/ 444 h 731"/>
                <a:gd name="T72" fmla="*/ 1544 w 1763"/>
                <a:gd name="T73" fmla="*/ 505 h 731"/>
                <a:gd name="T74" fmla="*/ 1494 w 1763"/>
                <a:gd name="T75" fmla="*/ 550 h 731"/>
                <a:gd name="T76" fmla="*/ 1435 w 1763"/>
                <a:gd name="T77" fmla="*/ 591 h 731"/>
                <a:gd name="T78" fmla="*/ 1372 w 1763"/>
                <a:gd name="T79" fmla="*/ 627 h 731"/>
                <a:gd name="T80" fmla="*/ 1301 w 1763"/>
                <a:gd name="T81" fmla="*/ 661 h 731"/>
                <a:gd name="T82" fmla="*/ 1222 w 1763"/>
                <a:gd name="T83" fmla="*/ 688 h 731"/>
                <a:gd name="T84" fmla="*/ 1137 w 1763"/>
                <a:gd name="T85" fmla="*/ 708 h 731"/>
                <a:gd name="T86" fmla="*/ 1042 w 1763"/>
                <a:gd name="T87" fmla="*/ 723 h 731"/>
                <a:gd name="T88" fmla="*/ 940 w 1763"/>
                <a:gd name="T89" fmla="*/ 729 h 73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763"/>
                <a:gd name="T136" fmla="*/ 0 h 731"/>
                <a:gd name="T137" fmla="*/ 1763 w 1763"/>
                <a:gd name="T138" fmla="*/ 731 h 73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763" h="731">
                  <a:moveTo>
                    <a:pt x="904" y="731"/>
                  </a:moveTo>
                  <a:lnTo>
                    <a:pt x="874" y="729"/>
                  </a:lnTo>
                  <a:lnTo>
                    <a:pt x="846" y="728"/>
                  </a:lnTo>
                  <a:lnTo>
                    <a:pt x="818" y="726"/>
                  </a:lnTo>
                  <a:lnTo>
                    <a:pt x="789" y="724"/>
                  </a:lnTo>
                  <a:lnTo>
                    <a:pt x="760" y="720"/>
                  </a:lnTo>
                  <a:lnTo>
                    <a:pt x="732" y="715"/>
                  </a:lnTo>
                  <a:lnTo>
                    <a:pt x="705" y="709"/>
                  </a:lnTo>
                  <a:lnTo>
                    <a:pt x="678" y="705"/>
                  </a:lnTo>
                  <a:lnTo>
                    <a:pt x="651" y="698"/>
                  </a:lnTo>
                  <a:lnTo>
                    <a:pt x="626" y="690"/>
                  </a:lnTo>
                  <a:lnTo>
                    <a:pt x="574" y="675"/>
                  </a:lnTo>
                  <a:lnTo>
                    <a:pt x="525" y="655"/>
                  </a:lnTo>
                  <a:lnTo>
                    <a:pt x="478" y="636"/>
                  </a:lnTo>
                  <a:lnTo>
                    <a:pt x="455" y="625"/>
                  </a:lnTo>
                  <a:lnTo>
                    <a:pt x="433" y="612"/>
                  </a:lnTo>
                  <a:lnTo>
                    <a:pt x="389" y="588"/>
                  </a:lnTo>
                  <a:lnTo>
                    <a:pt x="348" y="563"/>
                  </a:lnTo>
                  <a:lnTo>
                    <a:pt x="308" y="536"/>
                  </a:lnTo>
                  <a:lnTo>
                    <a:pt x="271" y="507"/>
                  </a:lnTo>
                  <a:lnTo>
                    <a:pt x="252" y="494"/>
                  </a:lnTo>
                  <a:lnTo>
                    <a:pt x="235" y="479"/>
                  </a:lnTo>
                  <a:lnTo>
                    <a:pt x="202" y="451"/>
                  </a:lnTo>
                  <a:lnTo>
                    <a:pt x="171" y="421"/>
                  </a:lnTo>
                  <a:lnTo>
                    <a:pt x="142" y="391"/>
                  </a:lnTo>
                  <a:lnTo>
                    <a:pt x="117" y="361"/>
                  </a:lnTo>
                  <a:lnTo>
                    <a:pt x="93" y="331"/>
                  </a:lnTo>
                  <a:lnTo>
                    <a:pt x="72" y="301"/>
                  </a:lnTo>
                  <a:lnTo>
                    <a:pt x="53" y="273"/>
                  </a:lnTo>
                  <a:lnTo>
                    <a:pt x="38" y="245"/>
                  </a:lnTo>
                  <a:lnTo>
                    <a:pt x="25" y="218"/>
                  </a:lnTo>
                  <a:lnTo>
                    <a:pt x="19" y="205"/>
                  </a:lnTo>
                  <a:lnTo>
                    <a:pt x="13" y="192"/>
                  </a:lnTo>
                  <a:lnTo>
                    <a:pt x="9" y="179"/>
                  </a:lnTo>
                  <a:lnTo>
                    <a:pt x="6" y="168"/>
                  </a:lnTo>
                  <a:lnTo>
                    <a:pt x="1" y="145"/>
                  </a:lnTo>
                  <a:lnTo>
                    <a:pt x="0" y="134"/>
                  </a:lnTo>
                  <a:lnTo>
                    <a:pt x="0" y="125"/>
                  </a:lnTo>
                  <a:lnTo>
                    <a:pt x="0" y="115"/>
                  </a:lnTo>
                  <a:lnTo>
                    <a:pt x="1" y="106"/>
                  </a:lnTo>
                  <a:lnTo>
                    <a:pt x="2" y="96"/>
                  </a:lnTo>
                  <a:lnTo>
                    <a:pt x="4" y="89"/>
                  </a:lnTo>
                  <a:lnTo>
                    <a:pt x="7" y="82"/>
                  </a:lnTo>
                  <a:lnTo>
                    <a:pt x="12" y="74"/>
                  </a:lnTo>
                  <a:lnTo>
                    <a:pt x="17" y="68"/>
                  </a:lnTo>
                  <a:lnTo>
                    <a:pt x="23" y="63"/>
                  </a:lnTo>
                  <a:lnTo>
                    <a:pt x="30" y="59"/>
                  </a:lnTo>
                  <a:lnTo>
                    <a:pt x="36" y="55"/>
                  </a:lnTo>
                  <a:lnTo>
                    <a:pt x="48" y="48"/>
                  </a:lnTo>
                  <a:lnTo>
                    <a:pt x="61" y="46"/>
                  </a:lnTo>
                  <a:lnTo>
                    <a:pt x="77" y="42"/>
                  </a:lnTo>
                  <a:lnTo>
                    <a:pt x="92" y="40"/>
                  </a:lnTo>
                  <a:lnTo>
                    <a:pt x="129" y="38"/>
                  </a:lnTo>
                  <a:lnTo>
                    <a:pt x="170" y="38"/>
                  </a:lnTo>
                  <a:lnTo>
                    <a:pt x="216" y="39"/>
                  </a:lnTo>
                  <a:lnTo>
                    <a:pt x="240" y="40"/>
                  </a:lnTo>
                  <a:lnTo>
                    <a:pt x="265" y="44"/>
                  </a:lnTo>
                  <a:lnTo>
                    <a:pt x="319" y="48"/>
                  </a:lnTo>
                  <a:lnTo>
                    <a:pt x="374" y="55"/>
                  </a:lnTo>
                  <a:lnTo>
                    <a:pt x="492" y="67"/>
                  </a:lnTo>
                  <a:lnTo>
                    <a:pt x="554" y="75"/>
                  </a:lnTo>
                  <a:lnTo>
                    <a:pt x="618" y="79"/>
                  </a:lnTo>
                  <a:lnTo>
                    <a:pt x="680" y="86"/>
                  </a:lnTo>
                  <a:lnTo>
                    <a:pt x="744" y="88"/>
                  </a:lnTo>
                  <a:lnTo>
                    <a:pt x="805" y="91"/>
                  </a:lnTo>
                  <a:lnTo>
                    <a:pt x="837" y="91"/>
                  </a:lnTo>
                  <a:lnTo>
                    <a:pt x="867" y="91"/>
                  </a:lnTo>
                  <a:lnTo>
                    <a:pt x="933" y="89"/>
                  </a:lnTo>
                  <a:lnTo>
                    <a:pt x="968" y="87"/>
                  </a:lnTo>
                  <a:lnTo>
                    <a:pt x="1001" y="83"/>
                  </a:lnTo>
                  <a:lnTo>
                    <a:pt x="1071" y="76"/>
                  </a:lnTo>
                  <a:lnTo>
                    <a:pt x="1142" y="69"/>
                  </a:lnTo>
                  <a:lnTo>
                    <a:pt x="1211" y="57"/>
                  </a:lnTo>
                  <a:lnTo>
                    <a:pt x="1279" y="48"/>
                  </a:lnTo>
                  <a:lnTo>
                    <a:pt x="1412" y="27"/>
                  </a:lnTo>
                  <a:lnTo>
                    <a:pt x="1472" y="17"/>
                  </a:lnTo>
                  <a:lnTo>
                    <a:pt x="1531" y="10"/>
                  </a:lnTo>
                  <a:lnTo>
                    <a:pt x="1583" y="3"/>
                  </a:lnTo>
                  <a:lnTo>
                    <a:pt x="1630" y="0"/>
                  </a:lnTo>
                  <a:lnTo>
                    <a:pt x="1653" y="0"/>
                  </a:lnTo>
                  <a:lnTo>
                    <a:pt x="1671" y="0"/>
                  </a:lnTo>
                  <a:lnTo>
                    <a:pt x="1690" y="1"/>
                  </a:lnTo>
                  <a:lnTo>
                    <a:pt x="1706" y="3"/>
                  </a:lnTo>
                  <a:lnTo>
                    <a:pt x="1720" y="6"/>
                  </a:lnTo>
                  <a:lnTo>
                    <a:pt x="1733" y="9"/>
                  </a:lnTo>
                  <a:lnTo>
                    <a:pt x="1744" y="15"/>
                  </a:lnTo>
                  <a:lnTo>
                    <a:pt x="1749" y="19"/>
                  </a:lnTo>
                  <a:lnTo>
                    <a:pt x="1752" y="22"/>
                  </a:lnTo>
                  <a:lnTo>
                    <a:pt x="1756" y="28"/>
                  </a:lnTo>
                  <a:lnTo>
                    <a:pt x="1760" y="38"/>
                  </a:lnTo>
                  <a:lnTo>
                    <a:pt x="1762" y="50"/>
                  </a:lnTo>
                  <a:lnTo>
                    <a:pt x="1763" y="68"/>
                  </a:lnTo>
                  <a:lnTo>
                    <a:pt x="1763" y="85"/>
                  </a:lnTo>
                  <a:lnTo>
                    <a:pt x="1760" y="107"/>
                  </a:lnTo>
                  <a:lnTo>
                    <a:pt x="1757" y="129"/>
                  </a:lnTo>
                  <a:lnTo>
                    <a:pt x="1752" y="155"/>
                  </a:lnTo>
                  <a:lnTo>
                    <a:pt x="1745" y="181"/>
                  </a:lnTo>
                  <a:lnTo>
                    <a:pt x="1736" y="210"/>
                  </a:lnTo>
                  <a:lnTo>
                    <a:pt x="1725" y="238"/>
                  </a:lnTo>
                  <a:lnTo>
                    <a:pt x="1713" y="270"/>
                  </a:lnTo>
                  <a:lnTo>
                    <a:pt x="1697" y="300"/>
                  </a:lnTo>
                  <a:lnTo>
                    <a:pt x="1689" y="316"/>
                  </a:lnTo>
                  <a:lnTo>
                    <a:pt x="1680" y="332"/>
                  </a:lnTo>
                  <a:lnTo>
                    <a:pt x="1670" y="347"/>
                  </a:lnTo>
                  <a:lnTo>
                    <a:pt x="1661" y="364"/>
                  </a:lnTo>
                  <a:lnTo>
                    <a:pt x="1638" y="396"/>
                  </a:lnTo>
                  <a:lnTo>
                    <a:pt x="1615" y="428"/>
                  </a:lnTo>
                  <a:lnTo>
                    <a:pt x="1602" y="444"/>
                  </a:lnTo>
                  <a:lnTo>
                    <a:pt x="1588" y="460"/>
                  </a:lnTo>
                  <a:lnTo>
                    <a:pt x="1560" y="491"/>
                  </a:lnTo>
                  <a:lnTo>
                    <a:pt x="1544" y="505"/>
                  </a:lnTo>
                  <a:lnTo>
                    <a:pt x="1528" y="520"/>
                  </a:lnTo>
                  <a:lnTo>
                    <a:pt x="1511" y="535"/>
                  </a:lnTo>
                  <a:lnTo>
                    <a:pt x="1494" y="550"/>
                  </a:lnTo>
                  <a:lnTo>
                    <a:pt x="1475" y="564"/>
                  </a:lnTo>
                  <a:lnTo>
                    <a:pt x="1456" y="577"/>
                  </a:lnTo>
                  <a:lnTo>
                    <a:pt x="1435" y="591"/>
                  </a:lnTo>
                  <a:lnTo>
                    <a:pt x="1415" y="604"/>
                  </a:lnTo>
                  <a:lnTo>
                    <a:pt x="1394" y="616"/>
                  </a:lnTo>
                  <a:lnTo>
                    <a:pt x="1372" y="627"/>
                  </a:lnTo>
                  <a:lnTo>
                    <a:pt x="1348" y="638"/>
                  </a:lnTo>
                  <a:lnTo>
                    <a:pt x="1325" y="650"/>
                  </a:lnTo>
                  <a:lnTo>
                    <a:pt x="1301" y="661"/>
                  </a:lnTo>
                  <a:lnTo>
                    <a:pt x="1276" y="670"/>
                  </a:lnTo>
                  <a:lnTo>
                    <a:pt x="1248" y="680"/>
                  </a:lnTo>
                  <a:lnTo>
                    <a:pt x="1222" y="688"/>
                  </a:lnTo>
                  <a:lnTo>
                    <a:pt x="1195" y="695"/>
                  </a:lnTo>
                  <a:lnTo>
                    <a:pt x="1165" y="702"/>
                  </a:lnTo>
                  <a:lnTo>
                    <a:pt x="1137" y="708"/>
                  </a:lnTo>
                  <a:lnTo>
                    <a:pt x="1107" y="714"/>
                  </a:lnTo>
                  <a:lnTo>
                    <a:pt x="1075" y="720"/>
                  </a:lnTo>
                  <a:lnTo>
                    <a:pt x="1042" y="723"/>
                  </a:lnTo>
                  <a:lnTo>
                    <a:pt x="1008" y="726"/>
                  </a:lnTo>
                  <a:lnTo>
                    <a:pt x="976" y="729"/>
                  </a:lnTo>
                  <a:lnTo>
                    <a:pt x="940" y="729"/>
                  </a:lnTo>
                  <a:lnTo>
                    <a:pt x="904" y="731"/>
                  </a:lnTo>
                  <a:close/>
                </a:path>
              </a:pathLst>
            </a:custGeom>
            <a:solidFill>
              <a:srgbClr val="A9303D"/>
            </a:solidFill>
            <a:ln w="9525">
              <a:noFill/>
              <a:round/>
              <a:headEnd/>
              <a:tailEnd/>
            </a:ln>
          </p:spPr>
          <p:txBody>
            <a:bodyPr/>
            <a:lstStyle/>
            <a:p>
              <a:endParaRPr lang="ru-RU"/>
            </a:p>
          </p:txBody>
        </p:sp>
        <p:sp>
          <p:nvSpPr>
            <p:cNvPr id="160881" name="Freeform 2538"/>
            <p:cNvSpPr>
              <a:spLocks/>
            </p:cNvSpPr>
            <p:nvPr/>
          </p:nvSpPr>
          <p:spPr bwMode="auto">
            <a:xfrm>
              <a:off x="2069" y="2510"/>
              <a:ext cx="1654" cy="686"/>
            </a:xfrm>
            <a:custGeom>
              <a:avLst/>
              <a:gdLst>
                <a:gd name="T0" fmla="*/ 792 w 1654"/>
                <a:gd name="T1" fmla="*/ 685 h 686"/>
                <a:gd name="T2" fmla="*/ 713 w 1654"/>
                <a:gd name="T3" fmla="*/ 676 h 686"/>
                <a:gd name="T4" fmla="*/ 635 w 1654"/>
                <a:gd name="T5" fmla="*/ 661 h 686"/>
                <a:gd name="T6" fmla="*/ 562 w 1654"/>
                <a:gd name="T7" fmla="*/ 641 h 686"/>
                <a:gd name="T8" fmla="*/ 469 w 1654"/>
                <a:gd name="T9" fmla="*/ 607 h 686"/>
                <a:gd name="T10" fmla="*/ 384 w 1654"/>
                <a:gd name="T11" fmla="*/ 566 h 686"/>
                <a:gd name="T12" fmla="*/ 288 w 1654"/>
                <a:gd name="T13" fmla="*/ 504 h 686"/>
                <a:gd name="T14" fmla="*/ 221 w 1654"/>
                <a:gd name="T15" fmla="*/ 452 h 686"/>
                <a:gd name="T16" fmla="*/ 160 w 1654"/>
                <a:gd name="T17" fmla="*/ 397 h 686"/>
                <a:gd name="T18" fmla="*/ 110 w 1654"/>
                <a:gd name="T19" fmla="*/ 340 h 686"/>
                <a:gd name="T20" fmla="*/ 67 w 1654"/>
                <a:gd name="T21" fmla="*/ 285 h 686"/>
                <a:gd name="T22" fmla="*/ 36 w 1654"/>
                <a:gd name="T23" fmla="*/ 231 h 686"/>
                <a:gd name="T24" fmla="*/ 7 w 1654"/>
                <a:gd name="T25" fmla="*/ 158 h 686"/>
                <a:gd name="T26" fmla="*/ 0 w 1654"/>
                <a:gd name="T27" fmla="*/ 128 h 686"/>
                <a:gd name="T28" fmla="*/ 2 w 1654"/>
                <a:gd name="T29" fmla="*/ 99 h 686"/>
                <a:gd name="T30" fmla="*/ 9 w 1654"/>
                <a:gd name="T31" fmla="*/ 78 h 686"/>
                <a:gd name="T32" fmla="*/ 23 w 1654"/>
                <a:gd name="T33" fmla="*/ 60 h 686"/>
                <a:gd name="T34" fmla="*/ 47 w 1654"/>
                <a:gd name="T35" fmla="*/ 48 h 686"/>
                <a:gd name="T36" fmla="*/ 88 w 1654"/>
                <a:gd name="T37" fmla="*/ 38 h 686"/>
                <a:gd name="T38" fmla="*/ 141 w 1654"/>
                <a:gd name="T39" fmla="*/ 35 h 686"/>
                <a:gd name="T40" fmla="*/ 250 w 1654"/>
                <a:gd name="T41" fmla="*/ 39 h 686"/>
                <a:gd name="T42" fmla="*/ 464 w 1654"/>
                <a:gd name="T43" fmla="*/ 59 h 686"/>
                <a:gd name="T44" fmla="*/ 697 w 1654"/>
                <a:gd name="T45" fmla="*/ 78 h 686"/>
                <a:gd name="T46" fmla="*/ 876 w 1654"/>
                <a:gd name="T47" fmla="*/ 78 h 686"/>
                <a:gd name="T48" fmla="*/ 1071 w 1654"/>
                <a:gd name="T49" fmla="*/ 58 h 686"/>
                <a:gd name="T50" fmla="*/ 1325 w 1654"/>
                <a:gd name="T51" fmla="*/ 23 h 686"/>
                <a:gd name="T52" fmla="*/ 1486 w 1654"/>
                <a:gd name="T53" fmla="*/ 4 h 686"/>
                <a:gd name="T54" fmla="*/ 1586 w 1654"/>
                <a:gd name="T55" fmla="*/ 2 h 686"/>
                <a:gd name="T56" fmla="*/ 1627 w 1654"/>
                <a:gd name="T57" fmla="*/ 10 h 686"/>
                <a:gd name="T58" fmla="*/ 1646 w 1654"/>
                <a:gd name="T59" fmla="*/ 24 h 686"/>
                <a:gd name="T60" fmla="*/ 1654 w 1654"/>
                <a:gd name="T61" fmla="*/ 49 h 686"/>
                <a:gd name="T62" fmla="*/ 1652 w 1654"/>
                <a:gd name="T63" fmla="*/ 102 h 686"/>
                <a:gd name="T64" fmla="*/ 1637 w 1654"/>
                <a:gd name="T65" fmla="*/ 171 h 686"/>
                <a:gd name="T66" fmla="*/ 1612 w 1654"/>
                <a:gd name="T67" fmla="*/ 239 h 686"/>
                <a:gd name="T68" fmla="*/ 1584 w 1654"/>
                <a:gd name="T69" fmla="*/ 297 h 686"/>
                <a:gd name="T70" fmla="*/ 1549 w 1654"/>
                <a:gd name="T71" fmla="*/ 358 h 686"/>
                <a:gd name="T72" fmla="*/ 1490 w 1654"/>
                <a:gd name="T73" fmla="*/ 432 h 686"/>
                <a:gd name="T74" fmla="*/ 1447 w 1654"/>
                <a:gd name="T75" fmla="*/ 475 h 686"/>
                <a:gd name="T76" fmla="*/ 1383 w 1654"/>
                <a:gd name="T77" fmla="*/ 531 h 686"/>
                <a:gd name="T78" fmla="*/ 1307 w 1654"/>
                <a:gd name="T79" fmla="*/ 580 h 686"/>
                <a:gd name="T80" fmla="*/ 1218 w 1654"/>
                <a:gd name="T81" fmla="*/ 621 h 686"/>
                <a:gd name="T82" fmla="*/ 1145 w 1654"/>
                <a:gd name="T83" fmla="*/ 646 h 686"/>
                <a:gd name="T84" fmla="*/ 1066 w 1654"/>
                <a:gd name="T85" fmla="*/ 666 h 686"/>
                <a:gd name="T86" fmla="*/ 976 w 1654"/>
                <a:gd name="T87" fmla="*/ 680 h 686"/>
                <a:gd name="T88" fmla="*/ 880 w 1654"/>
                <a:gd name="T89" fmla="*/ 686 h 68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654"/>
                <a:gd name="T136" fmla="*/ 0 h 686"/>
                <a:gd name="T137" fmla="*/ 1654 w 1654"/>
                <a:gd name="T138" fmla="*/ 686 h 68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654" h="686">
                  <a:moveTo>
                    <a:pt x="847" y="686"/>
                  </a:moveTo>
                  <a:lnTo>
                    <a:pt x="820" y="686"/>
                  </a:lnTo>
                  <a:lnTo>
                    <a:pt x="792" y="685"/>
                  </a:lnTo>
                  <a:lnTo>
                    <a:pt x="765" y="684"/>
                  </a:lnTo>
                  <a:lnTo>
                    <a:pt x="738" y="680"/>
                  </a:lnTo>
                  <a:lnTo>
                    <a:pt x="713" y="676"/>
                  </a:lnTo>
                  <a:lnTo>
                    <a:pt x="686" y="672"/>
                  </a:lnTo>
                  <a:lnTo>
                    <a:pt x="660" y="667"/>
                  </a:lnTo>
                  <a:lnTo>
                    <a:pt x="635" y="661"/>
                  </a:lnTo>
                  <a:lnTo>
                    <a:pt x="610" y="655"/>
                  </a:lnTo>
                  <a:lnTo>
                    <a:pt x="587" y="649"/>
                  </a:lnTo>
                  <a:lnTo>
                    <a:pt x="562" y="641"/>
                  </a:lnTo>
                  <a:lnTo>
                    <a:pt x="538" y="633"/>
                  </a:lnTo>
                  <a:lnTo>
                    <a:pt x="491" y="616"/>
                  </a:lnTo>
                  <a:lnTo>
                    <a:pt x="469" y="607"/>
                  </a:lnTo>
                  <a:lnTo>
                    <a:pt x="447" y="597"/>
                  </a:lnTo>
                  <a:lnTo>
                    <a:pt x="404" y="577"/>
                  </a:lnTo>
                  <a:lnTo>
                    <a:pt x="384" y="566"/>
                  </a:lnTo>
                  <a:lnTo>
                    <a:pt x="365" y="553"/>
                  </a:lnTo>
                  <a:lnTo>
                    <a:pt x="325" y="529"/>
                  </a:lnTo>
                  <a:lnTo>
                    <a:pt x="288" y="504"/>
                  </a:lnTo>
                  <a:lnTo>
                    <a:pt x="254" y="478"/>
                  </a:lnTo>
                  <a:lnTo>
                    <a:pt x="237" y="465"/>
                  </a:lnTo>
                  <a:lnTo>
                    <a:pt x="221" y="452"/>
                  </a:lnTo>
                  <a:lnTo>
                    <a:pt x="205" y="438"/>
                  </a:lnTo>
                  <a:lnTo>
                    <a:pt x="189" y="423"/>
                  </a:lnTo>
                  <a:lnTo>
                    <a:pt x="160" y="397"/>
                  </a:lnTo>
                  <a:lnTo>
                    <a:pt x="147" y="383"/>
                  </a:lnTo>
                  <a:lnTo>
                    <a:pt x="134" y="369"/>
                  </a:lnTo>
                  <a:lnTo>
                    <a:pt x="110" y="340"/>
                  </a:lnTo>
                  <a:lnTo>
                    <a:pt x="88" y="311"/>
                  </a:lnTo>
                  <a:lnTo>
                    <a:pt x="77" y="298"/>
                  </a:lnTo>
                  <a:lnTo>
                    <a:pt x="67" y="285"/>
                  </a:lnTo>
                  <a:lnTo>
                    <a:pt x="51" y="258"/>
                  </a:lnTo>
                  <a:lnTo>
                    <a:pt x="43" y="243"/>
                  </a:lnTo>
                  <a:lnTo>
                    <a:pt x="36" y="231"/>
                  </a:lnTo>
                  <a:lnTo>
                    <a:pt x="23" y="206"/>
                  </a:lnTo>
                  <a:lnTo>
                    <a:pt x="13" y="182"/>
                  </a:lnTo>
                  <a:lnTo>
                    <a:pt x="7" y="158"/>
                  </a:lnTo>
                  <a:lnTo>
                    <a:pt x="4" y="147"/>
                  </a:lnTo>
                  <a:lnTo>
                    <a:pt x="2" y="138"/>
                  </a:lnTo>
                  <a:lnTo>
                    <a:pt x="0" y="128"/>
                  </a:lnTo>
                  <a:lnTo>
                    <a:pt x="0" y="117"/>
                  </a:lnTo>
                  <a:lnTo>
                    <a:pt x="0" y="110"/>
                  </a:lnTo>
                  <a:lnTo>
                    <a:pt x="2" y="99"/>
                  </a:lnTo>
                  <a:lnTo>
                    <a:pt x="4" y="92"/>
                  </a:lnTo>
                  <a:lnTo>
                    <a:pt x="6" y="84"/>
                  </a:lnTo>
                  <a:lnTo>
                    <a:pt x="9" y="78"/>
                  </a:lnTo>
                  <a:lnTo>
                    <a:pt x="13" y="71"/>
                  </a:lnTo>
                  <a:lnTo>
                    <a:pt x="17" y="65"/>
                  </a:lnTo>
                  <a:lnTo>
                    <a:pt x="23" y="60"/>
                  </a:lnTo>
                  <a:lnTo>
                    <a:pt x="29" y="56"/>
                  </a:lnTo>
                  <a:lnTo>
                    <a:pt x="35" y="52"/>
                  </a:lnTo>
                  <a:lnTo>
                    <a:pt x="47" y="48"/>
                  </a:lnTo>
                  <a:lnTo>
                    <a:pt x="59" y="44"/>
                  </a:lnTo>
                  <a:lnTo>
                    <a:pt x="73" y="41"/>
                  </a:lnTo>
                  <a:lnTo>
                    <a:pt x="88" y="38"/>
                  </a:lnTo>
                  <a:lnTo>
                    <a:pt x="105" y="36"/>
                  </a:lnTo>
                  <a:lnTo>
                    <a:pt x="122" y="36"/>
                  </a:lnTo>
                  <a:lnTo>
                    <a:pt x="141" y="35"/>
                  </a:lnTo>
                  <a:lnTo>
                    <a:pt x="160" y="35"/>
                  </a:lnTo>
                  <a:lnTo>
                    <a:pt x="204" y="36"/>
                  </a:lnTo>
                  <a:lnTo>
                    <a:pt x="250" y="39"/>
                  </a:lnTo>
                  <a:lnTo>
                    <a:pt x="299" y="44"/>
                  </a:lnTo>
                  <a:lnTo>
                    <a:pt x="351" y="49"/>
                  </a:lnTo>
                  <a:lnTo>
                    <a:pt x="464" y="59"/>
                  </a:lnTo>
                  <a:lnTo>
                    <a:pt x="579" y="70"/>
                  </a:lnTo>
                  <a:lnTo>
                    <a:pt x="639" y="75"/>
                  </a:lnTo>
                  <a:lnTo>
                    <a:pt x="697" y="78"/>
                  </a:lnTo>
                  <a:lnTo>
                    <a:pt x="756" y="79"/>
                  </a:lnTo>
                  <a:lnTo>
                    <a:pt x="815" y="79"/>
                  </a:lnTo>
                  <a:lnTo>
                    <a:pt x="876" y="78"/>
                  </a:lnTo>
                  <a:lnTo>
                    <a:pt x="941" y="73"/>
                  </a:lnTo>
                  <a:lnTo>
                    <a:pt x="1005" y="67"/>
                  </a:lnTo>
                  <a:lnTo>
                    <a:pt x="1071" y="58"/>
                  </a:lnTo>
                  <a:lnTo>
                    <a:pt x="1137" y="50"/>
                  </a:lnTo>
                  <a:lnTo>
                    <a:pt x="1202" y="41"/>
                  </a:lnTo>
                  <a:lnTo>
                    <a:pt x="1325" y="23"/>
                  </a:lnTo>
                  <a:lnTo>
                    <a:pt x="1382" y="15"/>
                  </a:lnTo>
                  <a:lnTo>
                    <a:pt x="1436" y="8"/>
                  </a:lnTo>
                  <a:lnTo>
                    <a:pt x="1486" y="4"/>
                  </a:lnTo>
                  <a:lnTo>
                    <a:pt x="1531" y="1"/>
                  </a:lnTo>
                  <a:lnTo>
                    <a:pt x="1569" y="0"/>
                  </a:lnTo>
                  <a:lnTo>
                    <a:pt x="1586" y="2"/>
                  </a:lnTo>
                  <a:lnTo>
                    <a:pt x="1602" y="4"/>
                  </a:lnTo>
                  <a:lnTo>
                    <a:pt x="1614" y="6"/>
                  </a:lnTo>
                  <a:lnTo>
                    <a:pt x="1627" y="10"/>
                  </a:lnTo>
                  <a:lnTo>
                    <a:pt x="1636" y="17"/>
                  </a:lnTo>
                  <a:lnTo>
                    <a:pt x="1644" y="21"/>
                  </a:lnTo>
                  <a:lnTo>
                    <a:pt x="1646" y="24"/>
                  </a:lnTo>
                  <a:lnTo>
                    <a:pt x="1648" y="27"/>
                  </a:lnTo>
                  <a:lnTo>
                    <a:pt x="1651" y="36"/>
                  </a:lnTo>
                  <a:lnTo>
                    <a:pt x="1654" y="49"/>
                  </a:lnTo>
                  <a:lnTo>
                    <a:pt x="1654" y="64"/>
                  </a:lnTo>
                  <a:lnTo>
                    <a:pt x="1654" y="81"/>
                  </a:lnTo>
                  <a:lnTo>
                    <a:pt x="1652" y="102"/>
                  </a:lnTo>
                  <a:lnTo>
                    <a:pt x="1648" y="124"/>
                  </a:lnTo>
                  <a:lnTo>
                    <a:pt x="1643" y="146"/>
                  </a:lnTo>
                  <a:lnTo>
                    <a:pt x="1637" y="171"/>
                  </a:lnTo>
                  <a:lnTo>
                    <a:pt x="1629" y="198"/>
                  </a:lnTo>
                  <a:lnTo>
                    <a:pt x="1618" y="225"/>
                  </a:lnTo>
                  <a:lnTo>
                    <a:pt x="1612" y="239"/>
                  </a:lnTo>
                  <a:lnTo>
                    <a:pt x="1607" y="254"/>
                  </a:lnTo>
                  <a:lnTo>
                    <a:pt x="1593" y="284"/>
                  </a:lnTo>
                  <a:lnTo>
                    <a:pt x="1584" y="297"/>
                  </a:lnTo>
                  <a:lnTo>
                    <a:pt x="1575" y="314"/>
                  </a:lnTo>
                  <a:lnTo>
                    <a:pt x="1558" y="344"/>
                  </a:lnTo>
                  <a:lnTo>
                    <a:pt x="1549" y="358"/>
                  </a:lnTo>
                  <a:lnTo>
                    <a:pt x="1537" y="374"/>
                  </a:lnTo>
                  <a:lnTo>
                    <a:pt x="1515" y="404"/>
                  </a:lnTo>
                  <a:lnTo>
                    <a:pt x="1490" y="432"/>
                  </a:lnTo>
                  <a:lnTo>
                    <a:pt x="1476" y="446"/>
                  </a:lnTo>
                  <a:lnTo>
                    <a:pt x="1462" y="461"/>
                  </a:lnTo>
                  <a:lnTo>
                    <a:pt x="1447" y="475"/>
                  </a:lnTo>
                  <a:lnTo>
                    <a:pt x="1432" y="489"/>
                  </a:lnTo>
                  <a:lnTo>
                    <a:pt x="1400" y="516"/>
                  </a:lnTo>
                  <a:lnTo>
                    <a:pt x="1383" y="531"/>
                  </a:lnTo>
                  <a:lnTo>
                    <a:pt x="1364" y="543"/>
                  </a:lnTo>
                  <a:lnTo>
                    <a:pt x="1326" y="567"/>
                  </a:lnTo>
                  <a:lnTo>
                    <a:pt x="1307" y="580"/>
                  </a:lnTo>
                  <a:lnTo>
                    <a:pt x="1286" y="591"/>
                  </a:lnTo>
                  <a:lnTo>
                    <a:pt x="1242" y="611"/>
                  </a:lnTo>
                  <a:lnTo>
                    <a:pt x="1218" y="621"/>
                  </a:lnTo>
                  <a:lnTo>
                    <a:pt x="1195" y="630"/>
                  </a:lnTo>
                  <a:lnTo>
                    <a:pt x="1171" y="638"/>
                  </a:lnTo>
                  <a:lnTo>
                    <a:pt x="1145" y="646"/>
                  </a:lnTo>
                  <a:lnTo>
                    <a:pt x="1119" y="655"/>
                  </a:lnTo>
                  <a:lnTo>
                    <a:pt x="1092" y="661"/>
                  </a:lnTo>
                  <a:lnTo>
                    <a:pt x="1066" y="666"/>
                  </a:lnTo>
                  <a:lnTo>
                    <a:pt x="1036" y="672"/>
                  </a:lnTo>
                  <a:lnTo>
                    <a:pt x="1006" y="676"/>
                  </a:lnTo>
                  <a:lnTo>
                    <a:pt x="976" y="680"/>
                  </a:lnTo>
                  <a:lnTo>
                    <a:pt x="945" y="683"/>
                  </a:lnTo>
                  <a:lnTo>
                    <a:pt x="914" y="685"/>
                  </a:lnTo>
                  <a:lnTo>
                    <a:pt x="880" y="686"/>
                  </a:lnTo>
                  <a:lnTo>
                    <a:pt x="847" y="686"/>
                  </a:lnTo>
                  <a:close/>
                </a:path>
              </a:pathLst>
            </a:custGeom>
            <a:solidFill>
              <a:srgbClr val="B73848"/>
            </a:solidFill>
            <a:ln w="9525">
              <a:noFill/>
              <a:round/>
              <a:headEnd/>
              <a:tailEnd/>
            </a:ln>
          </p:spPr>
          <p:txBody>
            <a:bodyPr/>
            <a:lstStyle/>
            <a:p>
              <a:endParaRPr lang="ru-RU"/>
            </a:p>
          </p:txBody>
        </p:sp>
        <p:sp>
          <p:nvSpPr>
            <p:cNvPr id="160882" name="Freeform 2539"/>
            <p:cNvSpPr>
              <a:spLocks/>
            </p:cNvSpPr>
            <p:nvPr/>
          </p:nvSpPr>
          <p:spPr bwMode="auto">
            <a:xfrm>
              <a:off x="2123" y="2521"/>
              <a:ext cx="1543" cy="640"/>
            </a:xfrm>
            <a:custGeom>
              <a:avLst/>
              <a:gdLst>
                <a:gd name="T0" fmla="*/ 737 w 1543"/>
                <a:gd name="T1" fmla="*/ 638 h 640"/>
                <a:gd name="T2" fmla="*/ 662 w 1543"/>
                <a:gd name="T3" fmla="*/ 630 h 640"/>
                <a:gd name="T4" fmla="*/ 591 w 1543"/>
                <a:gd name="T5" fmla="*/ 617 h 640"/>
                <a:gd name="T6" fmla="*/ 523 w 1543"/>
                <a:gd name="T7" fmla="*/ 599 h 640"/>
                <a:gd name="T8" fmla="*/ 415 w 1543"/>
                <a:gd name="T9" fmla="*/ 557 h 640"/>
                <a:gd name="T10" fmla="*/ 320 w 1543"/>
                <a:gd name="T11" fmla="*/ 505 h 640"/>
                <a:gd name="T12" fmla="*/ 268 w 1543"/>
                <a:gd name="T13" fmla="*/ 470 h 640"/>
                <a:gd name="T14" fmla="*/ 204 w 1543"/>
                <a:gd name="T15" fmla="*/ 421 h 640"/>
                <a:gd name="T16" fmla="*/ 136 w 1543"/>
                <a:gd name="T17" fmla="*/ 357 h 640"/>
                <a:gd name="T18" fmla="*/ 81 w 1543"/>
                <a:gd name="T19" fmla="*/ 291 h 640"/>
                <a:gd name="T20" fmla="*/ 32 w 1543"/>
                <a:gd name="T21" fmla="*/ 216 h 640"/>
                <a:gd name="T22" fmla="*/ 16 w 1543"/>
                <a:gd name="T23" fmla="*/ 181 h 640"/>
                <a:gd name="T24" fmla="*/ 4 w 1543"/>
                <a:gd name="T25" fmla="*/ 139 h 640"/>
                <a:gd name="T26" fmla="*/ 0 w 1543"/>
                <a:gd name="T27" fmla="*/ 110 h 640"/>
                <a:gd name="T28" fmla="*/ 3 w 1543"/>
                <a:gd name="T29" fmla="*/ 86 h 640"/>
                <a:gd name="T30" fmla="*/ 11 w 1543"/>
                <a:gd name="T31" fmla="*/ 67 h 640"/>
                <a:gd name="T32" fmla="*/ 25 w 1543"/>
                <a:gd name="T33" fmla="*/ 53 h 640"/>
                <a:gd name="T34" fmla="*/ 54 w 1543"/>
                <a:gd name="T35" fmla="*/ 42 h 640"/>
                <a:gd name="T36" fmla="*/ 114 w 1543"/>
                <a:gd name="T37" fmla="*/ 32 h 640"/>
                <a:gd name="T38" fmla="*/ 169 w 1543"/>
                <a:gd name="T39" fmla="*/ 32 h 640"/>
                <a:gd name="T40" fmla="*/ 280 w 1543"/>
                <a:gd name="T41" fmla="*/ 37 h 640"/>
                <a:gd name="T42" fmla="*/ 541 w 1543"/>
                <a:gd name="T43" fmla="*/ 58 h 640"/>
                <a:gd name="T44" fmla="*/ 705 w 1543"/>
                <a:gd name="T45" fmla="*/ 66 h 640"/>
                <a:gd name="T46" fmla="*/ 817 w 1543"/>
                <a:gd name="T47" fmla="*/ 64 h 640"/>
                <a:gd name="T48" fmla="*/ 999 w 1543"/>
                <a:gd name="T49" fmla="*/ 48 h 640"/>
                <a:gd name="T50" fmla="*/ 1290 w 1543"/>
                <a:gd name="T51" fmla="*/ 11 h 640"/>
                <a:gd name="T52" fmla="*/ 1409 w 1543"/>
                <a:gd name="T53" fmla="*/ 0 h 640"/>
                <a:gd name="T54" fmla="*/ 1464 w 1543"/>
                <a:gd name="T55" fmla="*/ 0 h 640"/>
                <a:gd name="T56" fmla="*/ 1507 w 1543"/>
                <a:gd name="T57" fmla="*/ 6 h 640"/>
                <a:gd name="T58" fmla="*/ 1527 w 1543"/>
                <a:gd name="T59" fmla="*/ 14 h 640"/>
                <a:gd name="T60" fmla="*/ 1539 w 1543"/>
                <a:gd name="T61" fmla="*/ 26 h 640"/>
                <a:gd name="T62" fmla="*/ 1543 w 1543"/>
                <a:gd name="T63" fmla="*/ 60 h 640"/>
                <a:gd name="T64" fmla="*/ 1539 w 1543"/>
                <a:gd name="T65" fmla="*/ 115 h 640"/>
                <a:gd name="T66" fmla="*/ 1519 w 1543"/>
                <a:gd name="T67" fmla="*/ 185 h 640"/>
                <a:gd name="T68" fmla="*/ 1498 w 1543"/>
                <a:gd name="T69" fmla="*/ 236 h 640"/>
                <a:gd name="T70" fmla="*/ 1453 w 1543"/>
                <a:gd name="T71" fmla="*/ 321 h 640"/>
                <a:gd name="T72" fmla="*/ 1389 w 1543"/>
                <a:gd name="T73" fmla="*/ 403 h 640"/>
                <a:gd name="T74" fmla="*/ 1349 w 1543"/>
                <a:gd name="T75" fmla="*/ 445 h 640"/>
                <a:gd name="T76" fmla="*/ 1305 w 1543"/>
                <a:gd name="T77" fmla="*/ 482 h 640"/>
                <a:gd name="T78" fmla="*/ 1235 w 1543"/>
                <a:gd name="T79" fmla="*/ 530 h 640"/>
                <a:gd name="T80" fmla="*/ 1179 w 1543"/>
                <a:gd name="T81" fmla="*/ 560 h 640"/>
                <a:gd name="T82" fmla="*/ 1113 w 1543"/>
                <a:gd name="T83" fmla="*/ 587 h 640"/>
                <a:gd name="T84" fmla="*/ 1042 w 1543"/>
                <a:gd name="T85" fmla="*/ 609 h 640"/>
                <a:gd name="T86" fmla="*/ 965 w 1543"/>
                <a:gd name="T87" fmla="*/ 626 h 640"/>
                <a:gd name="T88" fmla="*/ 880 w 1543"/>
                <a:gd name="T89" fmla="*/ 636 h 640"/>
                <a:gd name="T90" fmla="*/ 788 w 1543"/>
                <a:gd name="T91" fmla="*/ 640 h 64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543"/>
                <a:gd name="T139" fmla="*/ 0 h 640"/>
                <a:gd name="T140" fmla="*/ 1543 w 1543"/>
                <a:gd name="T141" fmla="*/ 640 h 640"/>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543" h="640">
                  <a:moveTo>
                    <a:pt x="788" y="640"/>
                  </a:moveTo>
                  <a:lnTo>
                    <a:pt x="762" y="640"/>
                  </a:lnTo>
                  <a:lnTo>
                    <a:pt x="737" y="638"/>
                  </a:lnTo>
                  <a:lnTo>
                    <a:pt x="713" y="636"/>
                  </a:lnTo>
                  <a:lnTo>
                    <a:pt x="687" y="634"/>
                  </a:lnTo>
                  <a:lnTo>
                    <a:pt x="662" y="630"/>
                  </a:lnTo>
                  <a:lnTo>
                    <a:pt x="638" y="627"/>
                  </a:lnTo>
                  <a:lnTo>
                    <a:pt x="614" y="623"/>
                  </a:lnTo>
                  <a:lnTo>
                    <a:pt x="591" y="617"/>
                  </a:lnTo>
                  <a:lnTo>
                    <a:pt x="567" y="612"/>
                  </a:lnTo>
                  <a:lnTo>
                    <a:pt x="544" y="605"/>
                  </a:lnTo>
                  <a:lnTo>
                    <a:pt x="523" y="599"/>
                  </a:lnTo>
                  <a:lnTo>
                    <a:pt x="501" y="591"/>
                  </a:lnTo>
                  <a:lnTo>
                    <a:pt x="458" y="576"/>
                  </a:lnTo>
                  <a:lnTo>
                    <a:pt x="415" y="557"/>
                  </a:lnTo>
                  <a:lnTo>
                    <a:pt x="375" y="537"/>
                  </a:lnTo>
                  <a:lnTo>
                    <a:pt x="337" y="516"/>
                  </a:lnTo>
                  <a:lnTo>
                    <a:pt x="320" y="505"/>
                  </a:lnTo>
                  <a:lnTo>
                    <a:pt x="301" y="494"/>
                  </a:lnTo>
                  <a:lnTo>
                    <a:pt x="284" y="482"/>
                  </a:lnTo>
                  <a:lnTo>
                    <a:pt x="268" y="470"/>
                  </a:lnTo>
                  <a:lnTo>
                    <a:pt x="234" y="447"/>
                  </a:lnTo>
                  <a:lnTo>
                    <a:pt x="219" y="434"/>
                  </a:lnTo>
                  <a:lnTo>
                    <a:pt x="204" y="421"/>
                  </a:lnTo>
                  <a:lnTo>
                    <a:pt x="174" y="396"/>
                  </a:lnTo>
                  <a:lnTo>
                    <a:pt x="149" y="368"/>
                  </a:lnTo>
                  <a:lnTo>
                    <a:pt x="136" y="357"/>
                  </a:lnTo>
                  <a:lnTo>
                    <a:pt x="124" y="344"/>
                  </a:lnTo>
                  <a:lnTo>
                    <a:pt x="102" y="317"/>
                  </a:lnTo>
                  <a:lnTo>
                    <a:pt x="81" y="291"/>
                  </a:lnTo>
                  <a:lnTo>
                    <a:pt x="62" y="265"/>
                  </a:lnTo>
                  <a:lnTo>
                    <a:pt x="46" y="239"/>
                  </a:lnTo>
                  <a:lnTo>
                    <a:pt x="32" y="216"/>
                  </a:lnTo>
                  <a:lnTo>
                    <a:pt x="27" y="203"/>
                  </a:lnTo>
                  <a:lnTo>
                    <a:pt x="21" y="192"/>
                  </a:lnTo>
                  <a:lnTo>
                    <a:pt x="16" y="181"/>
                  </a:lnTo>
                  <a:lnTo>
                    <a:pt x="13" y="170"/>
                  </a:lnTo>
                  <a:lnTo>
                    <a:pt x="4" y="148"/>
                  </a:lnTo>
                  <a:lnTo>
                    <a:pt x="4" y="139"/>
                  </a:lnTo>
                  <a:lnTo>
                    <a:pt x="2" y="128"/>
                  </a:lnTo>
                  <a:lnTo>
                    <a:pt x="0" y="119"/>
                  </a:lnTo>
                  <a:lnTo>
                    <a:pt x="0" y="110"/>
                  </a:lnTo>
                  <a:lnTo>
                    <a:pt x="0" y="102"/>
                  </a:lnTo>
                  <a:lnTo>
                    <a:pt x="2" y="94"/>
                  </a:lnTo>
                  <a:lnTo>
                    <a:pt x="3" y="86"/>
                  </a:lnTo>
                  <a:lnTo>
                    <a:pt x="4" y="80"/>
                  </a:lnTo>
                  <a:lnTo>
                    <a:pt x="8" y="72"/>
                  </a:lnTo>
                  <a:lnTo>
                    <a:pt x="11" y="67"/>
                  </a:lnTo>
                  <a:lnTo>
                    <a:pt x="15" y="61"/>
                  </a:lnTo>
                  <a:lnTo>
                    <a:pt x="21" y="56"/>
                  </a:lnTo>
                  <a:lnTo>
                    <a:pt x="25" y="53"/>
                  </a:lnTo>
                  <a:lnTo>
                    <a:pt x="32" y="49"/>
                  </a:lnTo>
                  <a:lnTo>
                    <a:pt x="43" y="45"/>
                  </a:lnTo>
                  <a:lnTo>
                    <a:pt x="54" y="42"/>
                  </a:lnTo>
                  <a:lnTo>
                    <a:pt x="68" y="39"/>
                  </a:lnTo>
                  <a:lnTo>
                    <a:pt x="82" y="36"/>
                  </a:lnTo>
                  <a:lnTo>
                    <a:pt x="114" y="32"/>
                  </a:lnTo>
                  <a:lnTo>
                    <a:pt x="131" y="32"/>
                  </a:lnTo>
                  <a:lnTo>
                    <a:pt x="150" y="32"/>
                  </a:lnTo>
                  <a:lnTo>
                    <a:pt x="169" y="32"/>
                  </a:lnTo>
                  <a:lnTo>
                    <a:pt x="190" y="32"/>
                  </a:lnTo>
                  <a:lnTo>
                    <a:pt x="233" y="34"/>
                  </a:lnTo>
                  <a:lnTo>
                    <a:pt x="280" y="37"/>
                  </a:lnTo>
                  <a:lnTo>
                    <a:pt x="329" y="41"/>
                  </a:lnTo>
                  <a:lnTo>
                    <a:pt x="432" y="50"/>
                  </a:lnTo>
                  <a:lnTo>
                    <a:pt x="541" y="58"/>
                  </a:lnTo>
                  <a:lnTo>
                    <a:pt x="596" y="63"/>
                  </a:lnTo>
                  <a:lnTo>
                    <a:pt x="652" y="65"/>
                  </a:lnTo>
                  <a:lnTo>
                    <a:pt x="705" y="66"/>
                  </a:lnTo>
                  <a:lnTo>
                    <a:pt x="759" y="66"/>
                  </a:lnTo>
                  <a:lnTo>
                    <a:pt x="789" y="66"/>
                  </a:lnTo>
                  <a:lnTo>
                    <a:pt x="817" y="64"/>
                  </a:lnTo>
                  <a:lnTo>
                    <a:pt x="877" y="61"/>
                  </a:lnTo>
                  <a:lnTo>
                    <a:pt x="938" y="55"/>
                  </a:lnTo>
                  <a:lnTo>
                    <a:pt x="999" y="48"/>
                  </a:lnTo>
                  <a:lnTo>
                    <a:pt x="1120" y="32"/>
                  </a:lnTo>
                  <a:lnTo>
                    <a:pt x="1236" y="17"/>
                  </a:lnTo>
                  <a:lnTo>
                    <a:pt x="1290" y="11"/>
                  </a:lnTo>
                  <a:lnTo>
                    <a:pt x="1340" y="5"/>
                  </a:lnTo>
                  <a:lnTo>
                    <a:pt x="1387" y="2"/>
                  </a:lnTo>
                  <a:lnTo>
                    <a:pt x="1409" y="0"/>
                  </a:lnTo>
                  <a:lnTo>
                    <a:pt x="1428" y="0"/>
                  </a:lnTo>
                  <a:lnTo>
                    <a:pt x="1447" y="0"/>
                  </a:lnTo>
                  <a:lnTo>
                    <a:pt x="1464" y="0"/>
                  </a:lnTo>
                  <a:lnTo>
                    <a:pt x="1479" y="1"/>
                  </a:lnTo>
                  <a:lnTo>
                    <a:pt x="1494" y="3"/>
                  </a:lnTo>
                  <a:lnTo>
                    <a:pt x="1507" y="6"/>
                  </a:lnTo>
                  <a:lnTo>
                    <a:pt x="1518" y="11"/>
                  </a:lnTo>
                  <a:lnTo>
                    <a:pt x="1522" y="12"/>
                  </a:lnTo>
                  <a:lnTo>
                    <a:pt x="1527" y="14"/>
                  </a:lnTo>
                  <a:lnTo>
                    <a:pt x="1530" y="17"/>
                  </a:lnTo>
                  <a:lnTo>
                    <a:pt x="1533" y="20"/>
                  </a:lnTo>
                  <a:lnTo>
                    <a:pt x="1539" y="26"/>
                  </a:lnTo>
                  <a:lnTo>
                    <a:pt x="1541" y="35"/>
                  </a:lnTo>
                  <a:lnTo>
                    <a:pt x="1543" y="46"/>
                  </a:lnTo>
                  <a:lnTo>
                    <a:pt x="1543" y="60"/>
                  </a:lnTo>
                  <a:lnTo>
                    <a:pt x="1543" y="77"/>
                  </a:lnTo>
                  <a:lnTo>
                    <a:pt x="1541" y="95"/>
                  </a:lnTo>
                  <a:lnTo>
                    <a:pt x="1539" y="115"/>
                  </a:lnTo>
                  <a:lnTo>
                    <a:pt x="1534" y="137"/>
                  </a:lnTo>
                  <a:lnTo>
                    <a:pt x="1528" y="161"/>
                  </a:lnTo>
                  <a:lnTo>
                    <a:pt x="1519" y="185"/>
                  </a:lnTo>
                  <a:lnTo>
                    <a:pt x="1510" y="210"/>
                  </a:lnTo>
                  <a:lnTo>
                    <a:pt x="1504" y="225"/>
                  </a:lnTo>
                  <a:lnTo>
                    <a:pt x="1498" y="236"/>
                  </a:lnTo>
                  <a:lnTo>
                    <a:pt x="1485" y="264"/>
                  </a:lnTo>
                  <a:lnTo>
                    <a:pt x="1469" y="292"/>
                  </a:lnTo>
                  <a:lnTo>
                    <a:pt x="1453" y="321"/>
                  </a:lnTo>
                  <a:lnTo>
                    <a:pt x="1434" y="347"/>
                  </a:lnTo>
                  <a:lnTo>
                    <a:pt x="1412" y="376"/>
                  </a:lnTo>
                  <a:lnTo>
                    <a:pt x="1389" y="403"/>
                  </a:lnTo>
                  <a:lnTo>
                    <a:pt x="1376" y="417"/>
                  </a:lnTo>
                  <a:lnTo>
                    <a:pt x="1363" y="430"/>
                  </a:lnTo>
                  <a:lnTo>
                    <a:pt x="1349" y="445"/>
                  </a:lnTo>
                  <a:lnTo>
                    <a:pt x="1335" y="456"/>
                  </a:lnTo>
                  <a:lnTo>
                    <a:pt x="1320" y="469"/>
                  </a:lnTo>
                  <a:lnTo>
                    <a:pt x="1305" y="482"/>
                  </a:lnTo>
                  <a:lnTo>
                    <a:pt x="1290" y="495"/>
                  </a:lnTo>
                  <a:lnTo>
                    <a:pt x="1271" y="506"/>
                  </a:lnTo>
                  <a:lnTo>
                    <a:pt x="1235" y="530"/>
                  </a:lnTo>
                  <a:lnTo>
                    <a:pt x="1218" y="539"/>
                  </a:lnTo>
                  <a:lnTo>
                    <a:pt x="1198" y="550"/>
                  </a:lnTo>
                  <a:lnTo>
                    <a:pt x="1179" y="560"/>
                  </a:lnTo>
                  <a:lnTo>
                    <a:pt x="1156" y="569"/>
                  </a:lnTo>
                  <a:lnTo>
                    <a:pt x="1136" y="579"/>
                  </a:lnTo>
                  <a:lnTo>
                    <a:pt x="1113" y="587"/>
                  </a:lnTo>
                  <a:lnTo>
                    <a:pt x="1090" y="595"/>
                  </a:lnTo>
                  <a:lnTo>
                    <a:pt x="1066" y="603"/>
                  </a:lnTo>
                  <a:lnTo>
                    <a:pt x="1042" y="609"/>
                  </a:lnTo>
                  <a:lnTo>
                    <a:pt x="1017" y="616"/>
                  </a:lnTo>
                  <a:lnTo>
                    <a:pt x="992" y="622"/>
                  </a:lnTo>
                  <a:lnTo>
                    <a:pt x="965" y="626"/>
                  </a:lnTo>
                  <a:lnTo>
                    <a:pt x="937" y="630"/>
                  </a:lnTo>
                  <a:lnTo>
                    <a:pt x="908" y="635"/>
                  </a:lnTo>
                  <a:lnTo>
                    <a:pt x="880" y="636"/>
                  </a:lnTo>
                  <a:lnTo>
                    <a:pt x="850" y="638"/>
                  </a:lnTo>
                  <a:lnTo>
                    <a:pt x="820" y="639"/>
                  </a:lnTo>
                  <a:lnTo>
                    <a:pt x="788" y="640"/>
                  </a:lnTo>
                  <a:close/>
                </a:path>
              </a:pathLst>
            </a:custGeom>
            <a:solidFill>
              <a:srgbClr val="C44052"/>
            </a:solidFill>
            <a:ln w="9525">
              <a:noFill/>
              <a:round/>
              <a:headEnd/>
              <a:tailEnd/>
            </a:ln>
          </p:spPr>
          <p:txBody>
            <a:bodyPr/>
            <a:lstStyle/>
            <a:p>
              <a:endParaRPr lang="ru-RU"/>
            </a:p>
          </p:txBody>
        </p:sp>
        <p:sp>
          <p:nvSpPr>
            <p:cNvPr id="160883" name="Freeform 2540"/>
            <p:cNvSpPr>
              <a:spLocks/>
            </p:cNvSpPr>
            <p:nvPr/>
          </p:nvSpPr>
          <p:spPr bwMode="auto">
            <a:xfrm>
              <a:off x="2177" y="2531"/>
              <a:ext cx="1435" cy="594"/>
            </a:xfrm>
            <a:custGeom>
              <a:avLst/>
              <a:gdLst>
                <a:gd name="T0" fmla="*/ 706 w 1435"/>
                <a:gd name="T1" fmla="*/ 594 h 594"/>
                <a:gd name="T2" fmla="*/ 659 w 1435"/>
                <a:gd name="T3" fmla="*/ 591 h 594"/>
                <a:gd name="T4" fmla="*/ 613 w 1435"/>
                <a:gd name="T5" fmla="*/ 585 h 594"/>
                <a:gd name="T6" fmla="*/ 569 w 1435"/>
                <a:gd name="T7" fmla="*/ 576 h 594"/>
                <a:gd name="T8" fmla="*/ 503 w 1435"/>
                <a:gd name="T9" fmla="*/ 561 h 594"/>
                <a:gd name="T10" fmla="*/ 462 w 1435"/>
                <a:gd name="T11" fmla="*/ 548 h 594"/>
                <a:gd name="T12" fmla="*/ 404 w 1435"/>
                <a:gd name="T13" fmla="*/ 525 h 594"/>
                <a:gd name="T14" fmla="*/ 347 w 1435"/>
                <a:gd name="T15" fmla="*/ 498 h 594"/>
                <a:gd name="T16" fmla="*/ 279 w 1435"/>
                <a:gd name="T17" fmla="*/ 457 h 594"/>
                <a:gd name="T18" fmla="*/ 217 w 1435"/>
                <a:gd name="T19" fmla="*/ 413 h 594"/>
                <a:gd name="T20" fmla="*/ 189 w 1435"/>
                <a:gd name="T21" fmla="*/ 391 h 594"/>
                <a:gd name="T22" fmla="*/ 136 w 1435"/>
                <a:gd name="T23" fmla="*/ 343 h 594"/>
                <a:gd name="T24" fmla="*/ 93 w 1435"/>
                <a:gd name="T25" fmla="*/ 294 h 594"/>
                <a:gd name="T26" fmla="*/ 57 w 1435"/>
                <a:gd name="T27" fmla="*/ 247 h 594"/>
                <a:gd name="T28" fmla="*/ 34 w 1435"/>
                <a:gd name="T29" fmla="*/ 212 h 594"/>
                <a:gd name="T30" fmla="*/ 23 w 1435"/>
                <a:gd name="T31" fmla="*/ 190 h 594"/>
                <a:gd name="T32" fmla="*/ 10 w 1435"/>
                <a:gd name="T33" fmla="*/ 159 h 594"/>
                <a:gd name="T34" fmla="*/ 1 w 1435"/>
                <a:gd name="T35" fmla="*/ 120 h 594"/>
                <a:gd name="T36" fmla="*/ 0 w 1435"/>
                <a:gd name="T37" fmla="*/ 96 h 594"/>
                <a:gd name="T38" fmla="*/ 1 w 1435"/>
                <a:gd name="T39" fmla="*/ 81 h 594"/>
                <a:gd name="T40" fmla="*/ 6 w 1435"/>
                <a:gd name="T41" fmla="*/ 69 h 594"/>
                <a:gd name="T42" fmla="*/ 14 w 1435"/>
                <a:gd name="T43" fmla="*/ 58 h 594"/>
                <a:gd name="T44" fmla="*/ 23 w 1435"/>
                <a:gd name="T45" fmla="*/ 49 h 594"/>
                <a:gd name="T46" fmla="*/ 39 w 1435"/>
                <a:gd name="T47" fmla="*/ 42 h 594"/>
                <a:gd name="T48" fmla="*/ 62 w 1435"/>
                <a:gd name="T49" fmla="*/ 37 h 594"/>
                <a:gd name="T50" fmla="*/ 105 w 1435"/>
                <a:gd name="T51" fmla="*/ 30 h 594"/>
                <a:gd name="T52" fmla="*/ 175 w 1435"/>
                <a:gd name="T53" fmla="*/ 29 h 594"/>
                <a:gd name="T54" fmla="*/ 259 w 1435"/>
                <a:gd name="T55" fmla="*/ 32 h 594"/>
                <a:gd name="T56" fmla="*/ 401 w 1435"/>
                <a:gd name="T57" fmla="*/ 41 h 594"/>
                <a:gd name="T58" fmla="*/ 553 w 1435"/>
                <a:gd name="T59" fmla="*/ 52 h 594"/>
                <a:gd name="T60" fmla="*/ 655 w 1435"/>
                <a:gd name="T61" fmla="*/ 55 h 594"/>
                <a:gd name="T62" fmla="*/ 759 w 1435"/>
                <a:gd name="T63" fmla="*/ 51 h 594"/>
                <a:gd name="T64" fmla="*/ 871 w 1435"/>
                <a:gd name="T65" fmla="*/ 43 h 594"/>
                <a:gd name="T66" fmla="*/ 1041 w 1435"/>
                <a:gd name="T67" fmla="*/ 26 h 594"/>
                <a:gd name="T68" fmla="*/ 1197 w 1435"/>
                <a:gd name="T69" fmla="*/ 8 h 594"/>
                <a:gd name="T70" fmla="*/ 1287 w 1435"/>
                <a:gd name="T71" fmla="*/ 0 h 594"/>
                <a:gd name="T72" fmla="*/ 1327 w 1435"/>
                <a:gd name="T73" fmla="*/ 0 h 594"/>
                <a:gd name="T74" fmla="*/ 1360 w 1435"/>
                <a:gd name="T75" fmla="*/ 0 h 594"/>
                <a:gd name="T76" fmla="*/ 1389 w 1435"/>
                <a:gd name="T77" fmla="*/ 5 h 594"/>
                <a:gd name="T78" fmla="*/ 1411 w 1435"/>
                <a:gd name="T79" fmla="*/ 11 h 594"/>
                <a:gd name="T80" fmla="*/ 1426 w 1435"/>
                <a:gd name="T81" fmla="*/ 20 h 594"/>
                <a:gd name="T82" fmla="*/ 1428 w 1435"/>
                <a:gd name="T83" fmla="*/ 25 h 594"/>
                <a:gd name="T84" fmla="*/ 1434 w 1435"/>
                <a:gd name="T85" fmla="*/ 44 h 594"/>
                <a:gd name="T86" fmla="*/ 1434 w 1435"/>
                <a:gd name="T87" fmla="*/ 72 h 594"/>
                <a:gd name="T88" fmla="*/ 1429 w 1435"/>
                <a:gd name="T89" fmla="*/ 107 h 594"/>
                <a:gd name="T90" fmla="*/ 1417 w 1435"/>
                <a:gd name="T91" fmla="*/ 149 h 594"/>
                <a:gd name="T92" fmla="*/ 1402 w 1435"/>
                <a:gd name="T93" fmla="*/ 196 h 594"/>
                <a:gd name="T94" fmla="*/ 1378 w 1435"/>
                <a:gd name="T95" fmla="*/ 245 h 594"/>
                <a:gd name="T96" fmla="*/ 1348 w 1435"/>
                <a:gd name="T97" fmla="*/ 298 h 594"/>
                <a:gd name="T98" fmla="*/ 1312 w 1435"/>
                <a:gd name="T99" fmla="*/ 348 h 594"/>
                <a:gd name="T100" fmla="*/ 1265 w 1435"/>
                <a:gd name="T101" fmla="*/ 399 h 594"/>
                <a:gd name="T102" fmla="*/ 1225 w 1435"/>
                <a:gd name="T103" fmla="*/ 435 h 594"/>
                <a:gd name="T104" fmla="*/ 1179 w 1435"/>
                <a:gd name="T105" fmla="*/ 470 h 594"/>
                <a:gd name="T106" fmla="*/ 1111 w 1435"/>
                <a:gd name="T107" fmla="*/ 511 h 594"/>
                <a:gd name="T108" fmla="*/ 1032 w 1435"/>
                <a:gd name="T109" fmla="*/ 545 h 594"/>
                <a:gd name="T110" fmla="*/ 989 w 1435"/>
                <a:gd name="T111" fmla="*/ 558 h 594"/>
                <a:gd name="T112" fmla="*/ 943 w 1435"/>
                <a:gd name="T113" fmla="*/ 571 h 594"/>
                <a:gd name="T114" fmla="*/ 894 w 1435"/>
                <a:gd name="T115" fmla="*/ 581 h 594"/>
                <a:gd name="T116" fmla="*/ 842 w 1435"/>
                <a:gd name="T117" fmla="*/ 587 h 594"/>
                <a:gd name="T118" fmla="*/ 789 w 1435"/>
                <a:gd name="T119" fmla="*/ 592 h 594"/>
                <a:gd name="T120" fmla="*/ 729 w 1435"/>
                <a:gd name="T121" fmla="*/ 594 h 59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435"/>
                <a:gd name="T184" fmla="*/ 0 h 594"/>
                <a:gd name="T185" fmla="*/ 1435 w 1435"/>
                <a:gd name="T186" fmla="*/ 594 h 59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435" h="594">
                  <a:moveTo>
                    <a:pt x="729" y="594"/>
                  </a:moveTo>
                  <a:lnTo>
                    <a:pt x="706" y="594"/>
                  </a:lnTo>
                  <a:lnTo>
                    <a:pt x="682" y="592"/>
                  </a:lnTo>
                  <a:lnTo>
                    <a:pt x="659" y="591"/>
                  </a:lnTo>
                  <a:lnTo>
                    <a:pt x="635" y="587"/>
                  </a:lnTo>
                  <a:lnTo>
                    <a:pt x="613" y="585"/>
                  </a:lnTo>
                  <a:lnTo>
                    <a:pt x="590" y="581"/>
                  </a:lnTo>
                  <a:lnTo>
                    <a:pt x="569" y="576"/>
                  </a:lnTo>
                  <a:lnTo>
                    <a:pt x="546" y="572"/>
                  </a:lnTo>
                  <a:lnTo>
                    <a:pt x="503" y="561"/>
                  </a:lnTo>
                  <a:lnTo>
                    <a:pt x="483" y="555"/>
                  </a:lnTo>
                  <a:lnTo>
                    <a:pt x="462" y="548"/>
                  </a:lnTo>
                  <a:lnTo>
                    <a:pt x="423" y="533"/>
                  </a:lnTo>
                  <a:lnTo>
                    <a:pt x="404" y="525"/>
                  </a:lnTo>
                  <a:lnTo>
                    <a:pt x="385" y="517"/>
                  </a:lnTo>
                  <a:lnTo>
                    <a:pt x="347" y="498"/>
                  </a:lnTo>
                  <a:lnTo>
                    <a:pt x="312" y="479"/>
                  </a:lnTo>
                  <a:lnTo>
                    <a:pt x="279" y="457"/>
                  </a:lnTo>
                  <a:lnTo>
                    <a:pt x="247" y="437"/>
                  </a:lnTo>
                  <a:lnTo>
                    <a:pt x="217" y="413"/>
                  </a:lnTo>
                  <a:lnTo>
                    <a:pt x="200" y="402"/>
                  </a:lnTo>
                  <a:lnTo>
                    <a:pt x="189" y="391"/>
                  </a:lnTo>
                  <a:lnTo>
                    <a:pt x="161" y="367"/>
                  </a:lnTo>
                  <a:lnTo>
                    <a:pt x="136" y="343"/>
                  </a:lnTo>
                  <a:lnTo>
                    <a:pt x="114" y="319"/>
                  </a:lnTo>
                  <a:lnTo>
                    <a:pt x="93" y="294"/>
                  </a:lnTo>
                  <a:lnTo>
                    <a:pt x="74" y="270"/>
                  </a:lnTo>
                  <a:lnTo>
                    <a:pt x="57" y="247"/>
                  </a:lnTo>
                  <a:lnTo>
                    <a:pt x="42" y="223"/>
                  </a:lnTo>
                  <a:lnTo>
                    <a:pt x="34" y="212"/>
                  </a:lnTo>
                  <a:lnTo>
                    <a:pt x="30" y="201"/>
                  </a:lnTo>
                  <a:lnTo>
                    <a:pt x="23" y="190"/>
                  </a:lnTo>
                  <a:lnTo>
                    <a:pt x="19" y="178"/>
                  </a:lnTo>
                  <a:lnTo>
                    <a:pt x="10" y="159"/>
                  </a:lnTo>
                  <a:lnTo>
                    <a:pt x="4" y="138"/>
                  </a:lnTo>
                  <a:lnTo>
                    <a:pt x="1" y="120"/>
                  </a:lnTo>
                  <a:lnTo>
                    <a:pt x="0" y="103"/>
                  </a:lnTo>
                  <a:lnTo>
                    <a:pt x="0" y="96"/>
                  </a:lnTo>
                  <a:lnTo>
                    <a:pt x="1" y="88"/>
                  </a:lnTo>
                  <a:lnTo>
                    <a:pt x="1" y="81"/>
                  </a:lnTo>
                  <a:lnTo>
                    <a:pt x="4" y="75"/>
                  </a:lnTo>
                  <a:lnTo>
                    <a:pt x="6" y="69"/>
                  </a:lnTo>
                  <a:lnTo>
                    <a:pt x="10" y="62"/>
                  </a:lnTo>
                  <a:lnTo>
                    <a:pt x="14" y="58"/>
                  </a:lnTo>
                  <a:lnTo>
                    <a:pt x="19" y="53"/>
                  </a:lnTo>
                  <a:lnTo>
                    <a:pt x="23" y="49"/>
                  </a:lnTo>
                  <a:lnTo>
                    <a:pt x="30" y="47"/>
                  </a:lnTo>
                  <a:lnTo>
                    <a:pt x="39" y="42"/>
                  </a:lnTo>
                  <a:lnTo>
                    <a:pt x="50" y="39"/>
                  </a:lnTo>
                  <a:lnTo>
                    <a:pt x="62" y="37"/>
                  </a:lnTo>
                  <a:lnTo>
                    <a:pt x="75" y="34"/>
                  </a:lnTo>
                  <a:lnTo>
                    <a:pt x="105" y="30"/>
                  </a:lnTo>
                  <a:lnTo>
                    <a:pt x="139" y="29"/>
                  </a:lnTo>
                  <a:lnTo>
                    <a:pt x="175" y="29"/>
                  </a:lnTo>
                  <a:lnTo>
                    <a:pt x="216" y="30"/>
                  </a:lnTo>
                  <a:lnTo>
                    <a:pt x="259" y="32"/>
                  </a:lnTo>
                  <a:lnTo>
                    <a:pt x="305" y="35"/>
                  </a:lnTo>
                  <a:lnTo>
                    <a:pt x="401" y="41"/>
                  </a:lnTo>
                  <a:lnTo>
                    <a:pt x="503" y="48"/>
                  </a:lnTo>
                  <a:lnTo>
                    <a:pt x="553" y="52"/>
                  </a:lnTo>
                  <a:lnTo>
                    <a:pt x="604" y="53"/>
                  </a:lnTo>
                  <a:lnTo>
                    <a:pt x="655" y="55"/>
                  </a:lnTo>
                  <a:lnTo>
                    <a:pt x="705" y="55"/>
                  </a:lnTo>
                  <a:lnTo>
                    <a:pt x="759" y="51"/>
                  </a:lnTo>
                  <a:lnTo>
                    <a:pt x="815" y="48"/>
                  </a:lnTo>
                  <a:lnTo>
                    <a:pt x="871" y="43"/>
                  </a:lnTo>
                  <a:lnTo>
                    <a:pt x="928" y="38"/>
                  </a:lnTo>
                  <a:lnTo>
                    <a:pt x="1041" y="26"/>
                  </a:lnTo>
                  <a:lnTo>
                    <a:pt x="1148" y="13"/>
                  </a:lnTo>
                  <a:lnTo>
                    <a:pt x="1197" y="8"/>
                  </a:lnTo>
                  <a:lnTo>
                    <a:pt x="1245" y="3"/>
                  </a:lnTo>
                  <a:lnTo>
                    <a:pt x="1287" y="0"/>
                  </a:lnTo>
                  <a:lnTo>
                    <a:pt x="1308" y="0"/>
                  </a:lnTo>
                  <a:lnTo>
                    <a:pt x="1327" y="0"/>
                  </a:lnTo>
                  <a:lnTo>
                    <a:pt x="1345" y="0"/>
                  </a:lnTo>
                  <a:lnTo>
                    <a:pt x="1360" y="0"/>
                  </a:lnTo>
                  <a:lnTo>
                    <a:pt x="1375" y="1"/>
                  </a:lnTo>
                  <a:lnTo>
                    <a:pt x="1389" y="5"/>
                  </a:lnTo>
                  <a:lnTo>
                    <a:pt x="1400" y="7"/>
                  </a:lnTo>
                  <a:lnTo>
                    <a:pt x="1411" y="11"/>
                  </a:lnTo>
                  <a:lnTo>
                    <a:pt x="1419" y="14"/>
                  </a:lnTo>
                  <a:lnTo>
                    <a:pt x="1426" y="20"/>
                  </a:lnTo>
                  <a:lnTo>
                    <a:pt x="1427" y="22"/>
                  </a:lnTo>
                  <a:lnTo>
                    <a:pt x="1428" y="25"/>
                  </a:lnTo>
                  <a:lnTo>
                    <a:pt x="1432" y="33"/>
                  </a:lnTo>
                  <a:lnTo>
                    <a:pt x="1434" y="44"/>
                  </a:lnTo>
                  <a:lnTo>
                    <a:pt x="1435" y="57"/>
                  </a:lnTo>
                  <a:lnTo>
                    <a:pt x="1434" y="72"/>
                  </a:lnTo>
                  <a:lnTo>
                    <a:pt x="1432" y="88"/>
                  </a:lnTo>
                  <a:lnTo>
                    <a:pt x="1429" y="107"/>
                  </a:lnTo>
                  <a:lnTo>
                    <a:pt x="1424" y="127"/>
                  </a:lnTo>
                  <a:lnTo>
                    <a:pt x="1417" y="149"/>
                  </a:lnTo>
                  <a:lnTo>
                    <a:pt x="1411" y="172"/>
                  </a:lnTo>
                  <a:lnTo>
                    <a:pt x="1402" y="196"/>
                  </a:lnTo>
                  <a:lnTo>
                    <a:pt x="1391" y="221"/>
                  </a:lnTo>
                  <a:lnTo>
                    <a:pt x="1378" y="245"/>
                  </a:lnTo>
                  <a:lnTo>
                    <a:pt x="1366" y="271"/>
                  </a:lnTo>
                  <a:lnTo>
                    <a:pt x="1348" y="298"/>
                  </a:lnTo>
                  <a:lnTo>
                    <a:pt x="1331" y="323"/>
                  </a:lnTo>
                  <a:lnTo>
                    <a:pt x="1312" y="348"/>
                  </a:lnTo>
                  <a:lnTo>
                    <a:pt x="1290" y="375"/>
                  </a:lnTo>
                  <a:lnTo>
                    <a:pt x="1265" y="399"/>
                  </a:lnTo>
                  <a:lnTo>
                    <a:pt x="1239" y="425"/>
                  </a:lnTo>
                  <a:lnTo>
                    <a:pt x="1225" y="435"/>
                  </a:lnTo>
                  <a:lnTo>
                    <a:pt x="1211" y="448"/>
                  </a:lnTo>
                  <a:lnTo>
                    <a:pt x="1179" y="470"/>
                  </a:lnTo>
                  <a:lnTo>
                    <a:pt x="1146" y="491"/>
                  </a:lnTo>
                  <a:lnTo>
                    <a:pt x="1111" y="511"/>
                  </a:lnTo>
                  <a:lnTo>
                    <a:pt x="1073" y="528"/>
                  </a:lnTo>
                  <a:lnTo>
                    <a:pt x="1032" y="545"/>
                  </a:lnTo>
                  <a:lnTo>
                    <a:pt x="1011" y="552"/>
                  </a:lnTo>
                  <a:lnTo>
                    <a:pt x="989" y="558"/>
                  </a:lnTo>
                  <a:lnTo>
                    <a:pt x="966" y="564"/>
                  </a:lnTo>
                  <a:lnTo>
                    <a:pt x="943" y="571"/>
                  </a:lnTo>
                  <a:lnTo>
                    <a:pt x="918" y="576"/>
                  </a:lnTo>
                  <a:lnTo>
                    <a:pt x="894" y="581"/>
                  </a:lnTo>
                  <a:lnTo>
                    <a:pt x="869" y="584"/>
                  </a:lnTo>
                  <a:lnTo>
                    <a:pt x="842" y="587"/>
                  </a:lnTo>
                  <a:lnTo>
                    <a:pt x="815" y="590"/>
                  </a:lnTo>
                  <a:lnTo>
                    <a:pt x="789" y="592"/>
                  </a:lnTo>
                  <a:lnTo>
                    <a:pt x="760" y="594"/>
                  </a:lnTo>
                  <a:lnTo>
                    <a:pt x="729" y="594"/>
                  </a:lnTo>
                  <a:close/>
                </a:path>
              </a:pathLst>
            </a:custGeom>
            <a:solidFill>
              <a:srgbClr val="D2485C"/>
            </a:solidFill>
            <a:ln w="9525">
              <a:noFill/>
              <a:round/>
              <a:headEnd/>
              <a:tailEnd/>
            </a:ln>
          </p:spPr>
          <p:txBody>
            <a:bodyPr/>
            <a:lstStyle/>
            <a:p>
              <a:endParaRPr lang="ru-RU"/>
            </a:p>
          </p:txBody>
        </p:sp>
        <p:sp>
          <p:nvSpPr>
            <p:cNvPr id="160884" name="Freeform 2541"/>
            <p:cNvSpPr>
              <a:spLocks/>
            </p:cNvSpPr>
            <p:nvPr/>
          </p:nvSpPr>
          <p:spPr bwMode="auto">
            <a:xfrm>
              <a:off x="2230" y="2540"/>
              <a:ext cx="1326" cy="548"/>
            </a:xfrm>
            <a:custGeom>
              <a:avLst/>
              <a:gdLst>
                <a:gd name="T0" fmla="*/ 650 w 1326"/>
                <a:gd name="T1" fmla="*/ 548 h 548"/>
                <a:gd name="T2" fmla="*/ 607 w 1326"/>
                <a:gd name="T3" fmla="*/ 545 h 548"/>
                <a:gd name="T4" fmla="*/ 565 w 1326"/>
                <a:gd name="T5" fmla="*/ 540 h 548"/>
                <a:gd name="T6" fmla="*/ 524 w 1326"/>
                <a:gd name="T7" fmla="*/ 533 h 548"/>
                <a:gd name="T8" fmla="*/ 464 w 1326"/>
                <a:gd name="T9" fmla="*/ 518 h 548"/>
                <a:gd name="T10" fmla="*/ 389 w 1326"/>
                <a:gd name="T11" fmla="*/ 494 h 548"/>
                <a:gd name="T12" fmla="*/ 354 w 1326"/>
                <a:gd name="T13" fmla="*/ 478 h 548"/>
                <a:gd name="T14" fmla="*/ 287 w 1326"/>
                <a:gd name="T15" fmla="*/ 444 h 548"/>
                <a:gd name="T16" fmla="*/ 227 w 1326"/>
                <a:gd name="T17" fmla="*/ 404 h 548"/>
                <a:gd name="T18" fmla="*/ 174 w 1326"/>
                <a:gd name="T19" fmla="*/ 362 h 548"/>
                <a:gd name="T20" fmla="*/ 126 w 1326"/>
                <a:gd name="T21" fmla="*/ 318 h 548"/>
                <a:gd name="T22" fmla="*/ 85 w 1326"/>
                <a:gd name="T23" fmla="*/ 274 h 548"/>
                <a:gd name="T24" fmla="*/ 53 w 1326"/>
                <a:gd name="T25" fmla="*/ 229 h 548"/>
                <a:gd name="T26" fmla="*/ 27 w 1326"/>
                <a:gd name="T27" fmla="*/ 188 h 548"/>
                <a:gd name="T28" fmla="*/ 10 w 1326"/>
                <a:gd name="T29" fmla="*/ 149 h 548"/>
                <a:gd name="T30" fmla="*/ 2 w 1326"/>
                <a:gd name="T31" fmla="*/ 121 h 548"/>
                <a:gd name="T32" fmla="*/ 0 w 1326"/>
                <a:gd name="T33" fmla="*/ 98 h 548"/>
                <a:gd name="T34" fmla="*/ 0 w 1326"/>
                <a:gd name="T35" fmla="*/ 84 h 548"/>
                <a:gd name="T36" fmla="*/ 7 w 1326"/>
                <a:gd name="T37" fmla="*/ 65 h 548"/>
                <a:gd name="T38" fmla="*/ 13 w 1326"/>
                <a:gd name="T39" fmla="*/ 56 h 548"/>
                <a:gd name="T40" fmla="*/ 23 w 1326"/>
                <a:gd name="T41" fmla="*/ 48 h 548"/>
                <a:gd name="T42" fmla="*/ 37 w 1326"/>
                <a:gd name="T43" fmla="*/ 41 h 548"/>
                <a:gd name="T44" fmla="*/ 70 w 1326"/>
                <a:gd name="T45" fmla="*/ 33 h 548"/>
                <a:gd name="T46" fmla="*/ 98 w 1326"/>
                <a:gd name="T47" fmla="*/ 31 h 548"/>
                <a:gd name="T48" fmla="*/ 164 w 1326"/>
                <a:gd name="T49" fmla="*/ 27 h 548"/>
                <a:gd name="T50" fmla="*/ 241 w 1326"/>
                <a:gd name="T51" fmla="*/ 29 h 548"/>
                <a:gd name="T52" fmla="*/ 371 w 1326"/>
                <a:gd name="T53" fmla="*/ 34 h 548"/>
                <a:gd name="T54" fmla="*/ 465 w 1326"/>
                <a:gd name="T55" fmla="*/ 39 h 548"/>
                <a:gd name="T56" fmla="*/ 606 w 1326"/>
                <a:gd name="T57" fmla="*/ 43 h 548"/>
                <a:gd name="T58" fmla="*/ 702 w 1326"/>
                <a:gd name="T59" fmla="*/ 41 h 548"/>
                <a:gd name="T60" fmla="*/ 859 w 1326"/>
                <a:gd name="T61" fmla="*/ 30 h 548"/>
                <a:gd name="T62" fmla="*/ 1062 w 1326"/>
                <a:gd name="T63" fmla="*/ 9 h 548"/>
                <a:gd name="T64" fmla="*/ 1150 w 1326"/>
                <a:gd name="T65" fmla="*/ 1 h 548"/>
                <a:gd name="T66" fmla="*/ 1191 w 1326"/>
                <a:gd name="T67" fmla="*/ 0 h 548"/>
                <a:gd name="T68" fmla="*/ 1258 w 1326"/>
                <a:gd name="T69" fmla="*/ 1 h 548"/>
                <a:gd name="T70" fmla="*/ 1283 w 1326"/>
                <a:gd name="T71" fmla="*/ 6 h 548"/>
                <a:gd name="T72" fmla="*/ 1304 w 1326"/>
                <a:gd name="T73" fmla="*/ 12 h 548"/>
                <a:gd name="T74" fmla="*/ 1318 w 1326"/>
                <a:gd name="T75" fmla="*/ 20 h 548"/>
                <a:gd name="T76" fmla="*/ 1323 w 1326"/>
                <a:gd name="T77" fmla="*/ 29 h 548"/>
                <a:gd name="T78" fmla="*/ 1326 w 1326"/>
                <a:gd name="T79" fmla="*/ 42 h 548"/>
                <a:gd name="T80" fmla="*/ 1324 w 1326"/>
                <a:gd name="T81" fmla="*/ 68 h 548"/>
                <a:gd name="T82" fmla="*/ 1321 w 1326"/>
                <a:gd name="T83" fmla="*/ 92 h 548"/>
                <a:gd name="T84" fmla="*/ 1316 w 1326"/>
                <a:gd name="T85" fmla="*/ 119 h 548"/>
                <a:gd name="T86" fmla="*/ 1304 w 1326"/>
                <a:gd name="T87" fmla="*/ 160 h 548"/>
                <a:gd name="T88" fmla="*/ 1285 w 1326"/>
                <a:gd name="T89" fmla="*/ 206 h 548"/>
                <a:gd name="T90" fmla="*/ 1261 w 1326"/>
                <a:gd name="T91" fmla="*/ 251 h 548"/>
                <a:gd name="T92" fmla="*/ 1230 w 1326"/>
                <a:gd name="T93" fmla="*/ 300 h 548"/>
                <a:gd name="T94" fmla="*/ 1190 w 1326"/>
                <a:gd name="T95" fmla="*/ 347 h 548"/>
                <a:gd name="T96" fmla="*/ 1145 w 1326"/>
                <a:gd name="T97" fmla="*/ 393 h 548"/>
                <a:gd name="T98" fmla="*/ 1117 w 1326"/>
                <a:gd name="T99" fmla="*/ 414 h 548"/>
                <a:gd name="T100" fmla="*/ 1089 w 1326"/>
                <a:gd name="T101" fmla="*/ 434 h 548"/>
                <a:gd name="T102" fmla="*/ 1025 w 1326"/>
                <a:gd name="T103" fmla="*/ 472 h 548"/>
                <a:gd name="T104" fmla="*/ 989 w 1326"/>
                <a:gd name="T105" fmla="*/ 489 h 548"/>
                <a:gd name="T106" fmla="*/ 932 w 1326"/>
                <a:gd name="T107" fmla="*/ 510 h 548"/>
                <a:gd name="T108" fmla="*/ 891 w 1326"/>
                <a:gd name="T109" fmla="*/ 523 h 548"/>
                <a:gd name="T110" fmla="*/ 846 w 1326"/>
                <a:gd name="T111" fmla="*/ 532 h 548"/>
                <a:gd name="T112" fmla="*/ 801 w 1326"/>
                <a:gd name="T113" fmla="*/ 540 h 548"/>
                <a:gd name="T114" fmla="*/ 752 w 1326"/>
                <a:gd name="T115" fmla="*/ 545 h 548"/>
                <a:gd name="T116" fmla="*/ 699 w 1326"/>
                <a:gd name="T117" fmla="*/ 548 h 54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26"/>
                <a:gd name="T178" fmla="*/ 0 h 548"/>
                <a:gd name="T179" fmla="*/ 1326 w 1326"/>
                <a:gd name="T180" fmla="*/ 548 h 54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26" h="548">
                  <a:moveTo>
                    <a:pt x="673" y="548"/>
                  </a:moveTo>
                  <a:lnTo>
                    <a:pt x="650" y="548"/>
                  </a:lnTo>
                  <a:lnTo>
                    <a:pt x="628" y="546"/>
                  </a:lnTo>
                  <a:lnTo>
                    <a:pt x="607" y="545"/>
                  </a:lnTo>
                  <a:lnTo>
                    <a:pt x="586" y="544"/>
                  </a:lnTo>
                  <a:lnTo>
                    <a:pt x="565" y="540"/>
                  </a:lnTo>
                  <a:lnTo>
                    <a:pt x="545" y="537"/>
                  </a:lnTo>
                  <a:lnTo>
                    <a:pt x="524" y="533"/>
                  </a:lnTo>
                  <a:lnTo>
                    <a:pt x="503" y="529"/>
                  </a:lnTo>
                  <a:lnTo>
                    <a:pt x="464" y="518"/>
                  </a:lnTo>
                  <a:lnTo>
                    <a:pt x="426" y="506"/>
                  </a:lnTo>
                  <a:lnTo>
                    <a:pt x="389" y="494"/>
                  </a:lnTo>
                  <a:lnTo>
                    <a:pt x="372" y="486"/>
                  </a:lnTo>
                  <a:lnTo>
                    <a:pt x="354" y="478"/>
                  </a:lnTo>
                  <a:lnTo>
                    <a:pt x="319" y="461"/>
                  </a:lnTo>
                  <a:lnTo>
                    <a:pt x="287" y="444"/>
                  </a:lnTo>
                  <a:lnTo>
                    <a:pt x="256" y="425"/>
                  </a:lnTo>
                  <a:lnTo>
                    <a:pt x="227" y="404"/>
                  </a:lnTo>
                  <a:lnTo>
                    <a:pt x="199" y="384"/>
                  </a:lnTo>
                  <a:lnTo>
                    <a:pt x="174" y="362"/>
                  </a:lnTo>
                  <a:lnTo>
                    <a:pt x="148" y="340"/>
                  </a:lnTo>
                  <a:lnTo>
                    <a:pt x="126" y="318"/>
                  </a:lnTo>
                  <a:lnTo>
                    <a:pt x="106" y="296"/>
                  </a:lnTo>
                  <a:lnTo>
                    <a:pt x="85" y="274"/>
                  </a:lnTo>
                  <a:lnTo>
                    <a:pt x="67" y="252"/>
                  </a:lnTo>
                  <a:lnTo>
                    <a:pt x="53" y="229"/>
                  </a:lnTo>
                  <a:lnTo>
                    <a:pt x="39" y="208"/>
                  </a:lnTo>
                  <a:lnTo>
                    <a:pt x="27" y="188"/>
                  </a:lnTo>
                  <a:lnTo>
                    <a:pt x="18" y="167"/>
                  </a:lnTo>
                  <a:lnTo>
                    <a:pt x="10" y="149"/>
                  </a:lnTo>
                  <a:lnTo>
                    <a:pt x="6" y="130"/>
                  </a:lnTo>
                  <a:lnTo>
                    <a:pt x="2" y="121"/>
                  </a:lnTo>
                  <a:lnTo>
                    <a:pt x="2" y="112"/>
                  </a:lnTo>
                  <a:lnTo>
                    <a:pt x="0" y="98"/>
                  </a:lnTo>
                  <a:lnTo>
                    <a:pt x="0" y="90"/>
                  </a:lnTo>
                  <a:lnTo>
                    <a:pt x="0" y="84"/>
                  </a:lnTo>
                  <a:lnTo>
                    <a:pt x="6" y="71"/>
                  </a:lnTo>
                  <a:lnTo>
                    <a:pt x="7" y="65"/>
                  </a:lnTo>
                  <a:lnTo>
                    <a:pt x="10" y="61"/>
                  </a:lnTo>
                  <a:lnTo>
                    <a:pt x="13" y="56"/>
                  </a:lnTo>
                  <a:lnTo>
                    <a:pt x="18" y="52"/>
                  </a:lnTo>
                  <a:lnTo>
                    <a:pt x="23" y="48"/>
                  </a:lnTo>
                  <a:lnTo>
                    <a:pt x="29" y="44"/>
                  </a:lnTo>
                  <a:lnTo>
                    <a:pt x="37" y="41"/>
                  </a:lnTo>
                  <a:lnTo>
                    <a:pt x="48" y="38"/>
                  </a:lnTo>
                  <a:lnTo>
                    <a:pt x="70" y="33"/>
                  </a:lnTo>
                  <a:lnTo>
                    <a:pt x="85" y="31"/>
                  </a:lnTo>
                  <a:lnTo>
                    <a:pt x="98" y="31"/>
                  </a:lnTo>
                  <a:lnTo>
                    <a:pt x="129" y="29"/>
                  </a:lnTo>
                  <a:lnTo>
                    <a:pt x="164" y="27"/>
                  </a:lnTo>
                  <a:lnTo>
                    <a:pt x="200" y="27"/>
                  </a:lnTo>
                  <a:lnTo>
                    <a:pt x="241" y="29"/>
                  </a:lnTo>
                  <a:lnTo>
                    <a:pt x="283" y="30"/>
                  </a:lnTo>
                  <a:lnTo>
                    <a:pt x="371" y="34"/>
                  </a:lnTo>
                  <a:lnTo>
                    <a:pt x="417" y="38"/>
                  </a:lnTo>
                  <a:lnTo>
                    <a:pt x="465" y="39"/>
                  </a:lnTo>
                  <a:lnTo>
                    <a:pt x="559" y="42"/>
                  </a:lnTo>
                  <a:lnTo>
                    <a:pt x="606" y="43"/>
                  </a:lnTo>
                  <a:lnTo>
                    <a:pt x="653" y="43"/>
                  </a:lnTo>
                  <a:lnTo>
                    <a:pt x="702" y="41"/>
                  </a:lnTo>
                  <a:lnTo>
                    <a:pt x="753" y="39"/>
                  </a:lnTo>
                  <a:lnTo>
                    <a:pt x="859" y="30"/>
                  </a:lnTo>
                  <a:lnTo>
                    <a:pt x="962" y="20"/>
                  </a:lnTo>
                  <a:lnTo>
                    <a:pt x="1062" y="9"/>
                  </a:lnTo>
                  <a:lnTo>
                    <a:pt x="1107" y="5"/>
                  </a:lnTo>
                  <a:lnTo>
                    <a:pt x="1150" y="1"/>
                  </a:lnTo>
                  <a:lnTo>
                    <a:pt x="1171" y="1"/>
                  </a:lnTo>
                  <a:lnTo>
                    <a:pt x="1191" y="0"/>
                  </a:lnTo>
                  <a:lnTo>
                    <a:pt x="1226" y="0"/>
                  </a:lnTo>
                  <a:lnTo>
                    <a:pt x="1258" y="1"/>
                  </a:lnTo>
                  <a:lnTo>
                    <a:pt x="1270" y="3"/>
                  </a:lnTo>
                  <a:lnTo>
                    <a:pt x="1283" y="6"/>
                  </a:lnTo>
                  <a:lnTo>
                    <a:pt x="1294" y="8"/>
                  </a:lnTo>
                  <a:lnTo>
                    <a:pt x="1304" y="12"/>
                  </a:lnTo>
                  <a:lnTo>
                    <a:pt x="1312" y="16"/>
                  </a:lnTo>
                  <a:lnTo>
                    <a:pt x="1318" y="20"/>
                  </a:lnTo>
                  <a:lnTo>
                    <a:pt x="1321" y="25"/>
                  </a:lnTo>
                  <a:lnTo>
                    <a:pt x="1323" y="29"/>
                  </a:lnTo>
                  <a:lnTo>
                    <a:pt x="1324" y="33"/>
                  </a:lnTo>
                  <a:lnTo>
                    <a:pt x="1326" y="42"/>
                  </a:lnTo>
                  <a:lnTo>
                    <a:pt x="1326" y="55"/>
                  </a:lnTo>
                  <a:lnTo>
                    <a:pt x="1324" y="68"/>
                  </a:lnTo>
                  <a:lnTo>
                    <a:pt x="1323" y="85"/>
                  </a:lnTo>
                  <a:lnTo>
                    <a:pt x="1321" y="92"/>
                  </a:lnTo>
                  <a:lnTo>
                    <a:pt x="1320" y="102"/>
                  </a:lnTo>
                  <a:lnTo>
                    <a:pt x="1316" y="119"/>
                  </a:lnTo>
                  <a:lnTo>
                    <a:pt x="1310" y="139"/>
                  </a:lnTo>
                  <a:lnTo>
                    <a:pt x="1304" y="160"/>
                  </a:lnTo>
                  <a:lnTo>
                    <a:pt x="1294" y="182"/>
                  </a:lnTo>
                  <a:lnTo>
                    <a:pt x="1285" y="206"/>
                  </a:lnTo>
                  <a:lnTo>
                    <a:pt x="1274" y="227"/>
                  </a:lnTo>
                  <a:lnTo>
                    <a:pt x="1261" y="251"/>
                  </a:lnTo>
                  <a:lnTo>
                    <a:pt x="1245" y="277"/>
                  </a:lnTo>
                  <a:lnTo>
                    <a:pt x="1230" y="300"/>
                  </a:lnTo>
                  <a:lnTo>
                    <a:pt x="1211" y="324"/>
                  </a:lnTo>
                  <a:lnTo>
                    <a:pt x="1190" y="347"/>
                  </a:lnTo>
                  <a:lnTo>
                    <a:pt x="1168" y="369"/>
                  </a:lnTo>
                  <a:lnTo>
                    <a:pt x="1145" y="393"/>
                  </a:lnTo>
                  <a:lnTo>
                    <a:pt x="1130" y="403"/>
                  </a:lnTo>
                  <a:lnTo>
                    <a:pt x="1117" y="414"/>
                  </a:lnTo>
                  <a:lnTo>
                    <a:pt x="1103" y="425"/>
                  </a:lnTo>
                  <a:lnTo>
                    <a:pt x="1089" y="434"/>
                  </a:lnTo>
                  <a:lnTo>
                    <a:pt x="1059" y="455"/>
                  </a:lnTo>
                  <a:lnTo>
                    <a:pt x="1025" y="472"/>
                  </a:lnTo>
                  <a:lnTo>
                    <a:pt x="1008" y="480"/>
                  </a:lnTo>
                  <a:lnTo>
                    <a:pt x="989" y="489"/>
                  </a:lnTo>
                  <a:lnTo>
                    <a:pt x="953" y="504"/>
                  </a:lnTo>
                  <a:lnTo>
                    <a:pt x="932" y="510"/>
                  </a:lnTo>
                  <a:lnTo>
                    <a:pt x="912" y="516"/>
                  </a:lnTo>
                  <a:lnTo>
                    <a:pt x="891" y="523"/>
                  </a:lnTo>
                  <a:lnTo>
                    <a:pt x="869" y="527"/>
                  </a:lnTo>
                  <a:lnTo>
                    <a:pt x="846" y="532"/>
                  </a:lnTo>
                  <a:lnTo>
                    <a:pt x="825" y="536"/>
                  </a:lnTo>
                  <a:lnTo>
                    <a:pt x="801" y="540"/>
                  </a:lnTo>
                  <a:lnTo>
                    <a:pt x="777" y="543"/>
                  </a:lnTo>
                  <a:lnTo>
                    <a:pt x="752" y="545"/>
                  </a:lnTo>
                  <a:lnTo>
                    <a:pt x="726" y="546"/>
                  </a:lnTo>
                  <a:lnTo>
                    <a:pt x="699" y="548"/>
                  </a:lnTo>
                  <a:lnTo>
                    <a:pt x="673" y="548"/>
                  </a:lnTo>
                  <a:close/>
                </a:path>
              </a:pathLst>
            </a:custGeom>
            <a:solidFill>
              <a:srgbClr val="DF5067"/>
            </a:solidFill>
            <a:ln w="9525">
              <a:noFill/>
              <a:round/>
              <a:headEnd/>
              <a:tailEnd/>
            </a:ln>
          </p:spPr>
          <p:txBody>
            <a:bodyPr/>
            <a:lstStyle/>
            <a:p>
              <a:endParaRPr lang="ru-RU"/>
            </a:p>
          </p:txBody>
        </p:sp>
        <p:sp>
          <p:nvSpPr>
            <p:cNvPr id="160885" name="Freeform 2542"/>
            <p:cNvSpPr>
              <a:spLocks/>
            </p:cNvSpPr>
            <p:nvPr/>
          </p:nvSpPr>
          <p:spPr bwMode="auto">
            <a:xfrm>
              <a:off x="2284" y="2548"/>
              <a:ext cx="1215" cy="506"/>
            </a:xfrm>
            <a:custGeom>
              <a:avLst/>
              <a:gdLst>
                <a:gd name="T0" fmla="*/ 593 w 1215"/>
                <a:gd name="T1" fmla="*/ 504 h 506"/>
                <a:gd name="T2" fmla="*/ 553 w 1215"/>
                <a:gd name="T3" fmla="*/ 503 h 506"/>
                <a:gd name="T4" fmla="*/ 495 w 1215"/>
                <a:gd name="T5" fmla="*/ 495 h 506"/>
                <a:gd name="T6" fmla="*/ 441 w 1215"/>
                <a:gd name="T7" fmla="*/ 482 h 506"/>
                <a:gd name="T8" fmla="*/ 387 w 1215"/>
                <a:gd name="T9" fmla="*/ 467 h 506"/>
                <a:gd name="T10" fmla="*/ 338 w 1215"/>
                <a:gd name="T11" fmla="*/ 448 h 506"/>
                <a:gd name="T12" fmla="*/ 306 w 1215"/>
                <a:gd name="T13" fmla="*/ 432 h 506"/>
                <a:gd name="T14" fmla="*/ 261 w 1215"/>
                <a:gd name="T15" fmla="*/ 409 h 506"/>
                <a:gd name="T16" fmla="*/ 206 w 1215"/>
                <a:gd name="T17" fmla="*/ 372 h 506"/>
                <a:gd name="T18" fmla="*/ 168 w 1215"/>
                <a:gd name="T19" fmla="*/ 344 h 506"/>
                <a:gd name="T20" fmla="*/ 135 w 1215"/>
                <a:gd name="T21" fmla="*/ 314 h 506"/>
                <a:gd name="T22" fmla="*/ 112 w 1215"/>
                <a:gd name="T23" fmla="*/ 294 h 506"/>
                <a:gd name="T24" fmla="*/ 76 w 1215"/>
                <a:gd name="T25" fmla="*/ 253 h 506"/>
                <a:gd name="T26" fmla="*/ 46 w 1215"/>
                <a:gd name="T27" fmla="*/ 212 h 506"/>
                <a:gd name="T28" fmla="*/ 24 w 1215"/>
                <a:gd name="T29" fmla="*/ 174 h 506"/>
                <a:gd name="T30" fmla="*/ 11 w 1215"/>
                <a:gd name="T31" fmla="*/ 146 h 506"/>
                <a:gd name="T32" fmla="*/ 3 w 1215"/>
                <a:gd name="T33" fmla="*/ 121 h 506"/>
                <a:gd name="T34" fmla="*/ 0 w 1215"/>
                <a:gd name="T35" fmla="*/ 91 h 506"/>
                <a:gd name="T36" fmla="*/ 0 w 1215"/>
                <a:gd name="T37" fmla="*/ 78 h 506"/>
                <a:gd name="T38" fmla="*/ 3 w 1215"/>
                <a:gd name="T39" fmla="*/ 67 h 506"/>
                <a:gd name="T40" fmla="*/ 10 w 1215"/>
                <a:gd name="T41" fmla="*/ 58 h 506"/>
                <a:gd name="T42" fmla="*/ 16 w 1215"/>
                <a:gd name="T43" fmla="*/ 50 h 506"/>
                <a:gd name="T44" fmla="*/ 25 w 1215"/>
                <a:gd name="T45" fmla="*/ 43 h 506"/>
                <a:gd name="T46" fmla="*/ 42 w 1215"/>
                <a:gd name="T47" fmla="*/ 37 h 506"/>
                <a:gd name="T48" fmla="*/ 65 w 1215"/>
                <a:gd name="T49" fmla="*/ 32 h 506"/>
                <a:gd name="T50" fmla="*/ 89 w 1215"/>
                <a:gd name="T51" fmla="*/ 29 h 506"/>
                <a:gd name="T52" fmla="*/ 117 w 1215"/>
                <a:gd name="T53" fmla="*/ 26 h 506"/>
                <a:gd name="T54" fmla="*/ 183 w 1215"/>
                <a:gd name="T55" fmla="*/ 24 h 506"/>
                <a:gd name="T56" fmla="*/ 341 w 1215"/>
                <a:gd name="T57" fmla="*/ 27 h 506"/>
                <a:gd name="T58" fmla="*/ 511 w 1215"/>
                <a:gd name="T59" fmla="*/ 31 h 506"/>
                <a:gd name="T60" fmla="*/ 643 w 1215"/>
                <a:gd name="T61" fmla="*/ 30 h 506"/>
                <a:gd name="T62" fmla="*/ 738 w 1215"/>
                <a:gd name="T63" fmla="*/ 25 h 506"/>
                <a:gd name="T64" fmla="*/ 972 w 1215"/>
                <a:gd name="T65" fmla="*/ 5 h 506"/>
                <a:gd name="T66" fmla="*/ 1055 w 1215"/>
                <a:gd name="T67" fmla="*/ 0 h 506"/>
                <a:gd name="T68" fmla="*/ 1109 w 1215"/>
                <a:gd name="T69" fmla="*/ 0 h 506"/>
                <a:gd name="T70" fmla="*/ 1139 w 1215"/>
                <a:gd name="T71" fmla="*/ 2 h 506"/>
                <a:gd name="T72" fmla="*/ 1177 w 1215"/>
                <a:gd name="T73" fmla="*/ 7 h 506"/>
                <a:gd name="T74" fmla="*/ 1194 w 1215"/>
                <a:gd name="T75" fmla="*/ 13 h 506"/>
                <a:gd name="T76" fmla="*/ 1209 w 1215"/>
                <a:gd name="T77" fmla="*/ 20 h 506"/>
                <a:gd name="T78" fmla="*/ 1213 w 1215"/>
                <a:gd name="T79" fmla="*/ 31 h 506"/>
                <a:gd name="T80" fmla="*/ 1215 w 1215"/>
                <a:gd name="T81" fmla="*/ 41 h 506"/>
                <a:gd name="T82" fmla="*/ 1215 w 1215"/>
                <a:gd name="T83" fmla="*/ 65 h 506"/>
                <a:gd name="T84" fmla="*/ 1210 w 1215"/>
                <a:gd name="T85" fmla="*/ 95 h 506"/>
                <a:gd name="T86" fmla="*/ 1200 w 1215"/>
                <a:gd name="T87" fmla="*/ 129 h 506"/>
                <a:gd name="T88" fmla="*/ 1187 w 1215"/>
                <a:gd name="T89" fmla="*/ 169 h 506"/>
                <a:gd name="T90" fmla="*/ 1166 w 1215"/>
                <a:gd name="T91" fmla="*/ 211 h 506"/>
                <a:gd name="T92" fmla="*/ 1140 w 1215"/>
                <a:gd name="T93" fmla="*/ 256 h 506"/>
                <a:gd name="T94" fmla="*/ 1108 w 1215"/>
                <a:gd name="T95" fmla="*/ 299 h 506"/>
                <a:gd name="T96" fmla="*/ 1070 w 1215"/>
                <a:gd name="T97" fmla="*/ 341 h 506"/>
                <a:gd name="T98" fmla="*/ 1046 w 1215"/>
                <a:gd name="T99" fmla="*/ 361 h 506"/>
                <a:gd name="T100" fmla="*/ 995 w 1215"/>
                <a:gd name="T101" fmla="*/ 401 h 506"/>
                <a:gd name="T102" fmla="*/ 969 w 1215"/>
                <a:gd name="T103" fmla="*/ 418 h 506"/>
                <a:gd name="T104" fmla="*/ 937 w 1215"/>
                <a:gd name="T105" fmla="*/ 436 h 506"/>
                <a:gd name="T106" fmla="*/ 870 w 1215"/>
                <a:gd name="T107" fmla="*/ 465 h 506"/>
                <a:gd name="T108" fmla="*/ 834 w 1215"/>
                <a:gd name="T109" fmla="*/ 476 h 506"/>
                <a:gd name="T110" fmla="*/ 773 w 1215"/>
                <a:gd name="T111" fmla="*/ 491 h 506"/>
                <a:gd name="T112" fmla="*/ 731 w 1215"/>
                <a:gd name="T113" fmla="*/ 498 h 506"/>
                <a:gd name="T114" fmla="*/ 687 w 1215"/>
                <a:gd name="T115" fmla="*/ 502 h 506"/>
                <a:gd name="T116" fmla="*/ 639 w 1215"/>
                <a:gd name="T117" fmla="*/ 506 h 5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15"/>
                <a:gd name="T178" fmla="*/ 0 h 506"/>
                <a:gd name="T179" fmla="*/ 1215 w 1215"/>
                <a:gd name="T180" fmla="*/ 506 h 5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15" h="506">
                  <a:moveTo>
                    <a:pt x="613" y="506"/>
                  </a:moveTo>
                  <a:lnTo>
                    <a:pt x="593" y="504"/>
                  </a:lnTo>
                  <a:lnTo>
                    <a:pt x="574" y="504"/>
                  </a:lnTo>
                  <a:lnTo>
                    <a:pt x="553" y="503"/>
                  </a:lnTo>
                  <a:lnTo>
                    <a:pt x="534" y="501"/>
                  </a:lnTo>
                  <a:lnTo>
                    <a:pt x="495" y="495"/>
                  </a:lnTo>
                  <a:lnTo>
                    <a:pt x="458" y="487"/>
                  </a:lnTo>
                  <a:lnTo>
                    <a:pt x="441" y="482"/>
                  </a:lnTo>
                  <a:lnTo>
                    <a:pt x="422" y="478"/>
                  </a:lnTo>
                  <a:lnTo>
                    <a:pt x="387" y="467"/>
                  </a:lnTo>
                  <a:lnTo>
                    <a:pt x="354" y="454"/>
                  </a:lnTo>
                  <a:lnTo>
                    <a:pt x="338" y="448"/>
                  </a:lnTo>
                  <a:lnTo>
                    <a:pt x="323" y="440"/>
                  </a:lnTo>
                  <a:lnTo>
                    <a:pt x="306" y="432"/>
                  </a:lnTo>
                  <a:lnTo>
                    <a:pt x="291" y="424"/>
                  </a:lnTo>
                  <a:lnTo>
                    <a:pt x="261" y="409"/>
                  </a:lnTo>
                  <a:lnTo>
                    <a:pt x="233" y="391"/>
                  </a:lnTo>
                  <a:lnTo>
                    <a:pt x="206" y="372"/>
                  </a:lnTo>
                  <a:lnTo>
                    <a:pt x="181" y="354"/>
                  </a:lnTo>
                  <a:lnTo>
                    <a:pt x="168" y="344"/>
                  </a:lnTo>
                  <a:lnTo>
                    <a:pt x="157" y="335"/>
                  </a:lnTo>
                  <a:lnTo>
                    <a:pt x="135" y="314"/>
                  </a:lnTo>
                  <a:lnTo>
                    <a:pt x="124" y="303"/>
                  </a:lnTo>
                  <a:lnTo>
                    <a:pt x="112" y="294"/>
                  </a:lnTo>
                  <a:lnTo>
                    <a:pt x="93" y="273"/>
                  </a:lnTo>
                  <a:lnTo>
                    <a:pt x="76" y="253"/>
                  </a:lnTo>
                  <a:lnTo>
                    <a:pt x="61" y="232"/>
                  </a:lnTo>
                  <a:lnTo>
                    <a:pt x="46" y="212"/>
                  </a:lnTo>
                  <a:lnTo>
                    <a:pt x="35" y="193"/>
                  </a:lnTo>
                  <a:lnTo>
                    <a:pt x="24" y="174"/>
                  </a:lnTo>
                  <a:lnTo>
                    <a:pt x="16" y="155"/>
                  </a:lnTo>
                  <a:lnTo>
                    <a:pt x="11" y="146"/>
                  </a:lnTo>
                  <a:lnTo>
                    <a:pt x="8" y="138"/>
                  </a:lnTo>
                  <a:lnTo>
                    <a:pt x="3" y="121"/>
                  </a:lnTo>
                  <a:lnTo>
                    <a:pt x="0" y="105"/>
                  </a:lnTo>
                  <a:lnTo>
                    <a:pt x="0" y="91"/>
                  </a:lnTo>
                  <a:lnTo>
                    <a:pt x="0" y="84"/>
                  </a:lnTo>
                  <a:lnTo>
                    <a:pt x="0" y="78"/>
                  </a:lnTo>
                  <a:lnTo>
                    <a:pt x="2" y="72"/>
                  </a:lnTo>
                  <a:lnTo>
                    <a:pt x="3" y="67"/>
                  </a:lnTo>
                  <a:lnTo>
                    <a:pt x="6" y="62"/>
                  </a:lnTo>
                  <a:lnTo>
                    <a:pt x="10" y="58"/>
                  </a:lnTo>
                  <a:lnTo>
                    <a:pt x="12" y="53"/>
                  </a:lnTo>
                  <a:lnTo>
                    <a:pt x="16" y="50"/>
                  </a:lnTo>
                  <a:lnTo>
                    <a:pt x="21" y="46"/>
                  </a:lnTo>
                  <a:lnTo>
                    <a:pt x="25" y="43"/>
                  </a:lnTo>
                  <a:lnTo>
                    <a:pt x="33" y="40"/>
                  </a:lnTo>
                  <a:lnTo>
                    <a:pt x="42" y="37"/>
                  </a:lnTo>
                  <a:lnTo>
                    <a:pt x="54" y="34"/>
                  </a:lnTo>
                  <a:lnTo>
                    <a:pt x="65" y="32"/>
                  </a:lnTo>
                  <a:lnTo>
                    <a:pt x="76" y="31"/>
                  </a:lnTo>
                  <a:lnTo>
                    <a:pt x="89" y="29"/>
                  </a:lnTo>
                  <a:lnTo>
                    <a:pt x="103" y="27"/>
                  </a:lnTo>
                  <a:lnTo>
                    <a:pt x="117" y="26"/>
                  </a:lnTo>
                  <a:lnTo>
                    <a:pt x="149" y="24"/>
                  </a:lnTo>
                  <a:lnTo>
                    <a:pt x="183" y="24"/>
                  </a:lnTo>
                  <a:lnTo>
                    <a:pt x="258" y="24"/>
                  </a:lnTo>
                  <a:lnTo>
                    <a:pt x="341" y="27"/>
                  </a:lnTo>
                  <a:lnTo>
                    <a:pt x="426" y="30"/>
                  </a:lnTo>
                  <a:lnTo>
                    <a:pt x="511" y="31"/>
                  </a:lnTo>
                  <a:lnTo>
                    <a:pt x="597" y="31"/>
                  </a:lnTo>
                  <a:lnTo>
                    <a:pt x="643" y="30"/>
                  </a:lnTo>
                  <a:lnTo>
                    <a:pt x="691" y="28"/>
                  </a:lnTo>
                  <a:lnTo>
                    <a:pt x="738" y="25"/>
                  </a:lnTo>
                  <a:lnTo>
                    <a:pt x="786" y="20"/>
                  </a:lnTo>
                  <a:lnTo>
                    <a:pt x="972" y="5"/>
                  </a:lnTo>
                  <a:lnTo>
                    <a:pt x="1015" y="2"/>
                  </a:lnTo>
                  <a:lnTo>
                    <a:pt x="1055" y="0"/>
                  </a:lnTo>
                  <a:lnTo>
                    <a:pt x="1091" y="0"/>
                  </a:lnTo>
                  <a:lnTo>
                    <a:pt x="1109" y="0"/>
                  </a:lnTo>
                  <a:lnTo>
                    <a:pt x="1125" y="0"/>
                  </a:lnTo>
                  <a:lnTo>
                    <a:pt x="1139" y="2"/>
                  </a:lnTo>
                  <a:lnTo>
                    <a:pt x="1153" y="2"/>
                  </a:lnTo>
                  <a:lnTo>
                    <a:pt x="1177" y="7"/>
                  </a:lnTo>
                  <a:lnTo>
                    <a:pt x="1187" y="10"/>
                  </a:lnTo>
                  <a:lnTo>
                    <a:pt x="1194" y="13"/>
                  </a:lnTo>
                  <a:lnTo>
                    <a:pt x="1202" y="16"/>
                  </a:lnTo>
                  <a:lnTo>
                    <a:pt x="1209" y="20"/>
                  </a:lnTo>
                  <a:lnTo>
                    <a:pt x="1210" y="26"/>
                  </a:lnTo>
                  <a:lnTo>
                    <a:pt x="1213" y="31"/>
                  </a:lnTo>
                  <a:lnTo>
                    <a:pt x="1213" y="37"/>
                  </a:lnTo>
                  <a:lnTo>
                    <a:pt x="1215" y="41"/>
                  </a:lnTo>
                  <a:lnTo>
                    <a:pt x="1215" y="52"/>
                  </a:lnTo>
                  <a:lnTo>
                    <a:pt x="1215" y="65"/>
                  </a:lnTo>
                  <a:lnTo>
                    <a:pt x="1213" y="80"/>
                  </a:lnTo>
                  <a:lnTo>
                    <a:pt x="1210" y="95"/>
                  </a:lnTo>
                  <a:lnTo>
                    <a:pt x="1206" y="112"/>
                  </a:lnTo>
                  <a:lnTo>
                    <a:pt x="1200" y="129"/>
                  </a:lnTo>
                  <a:lnTo>
                    <a:pt x="1194" y="150"/>
                  </a:lnTo>
                  <a:lnTo>
                    <a:pt x="1187" y="169"/>
                  </a:lnTo>
                  <a:lnTo>
                    <a:pt x="1177" y="191"/>
                  </a:lnTo>
                  <a:lnTo>
                    <a:pt x="1166" y="211"/>
                  </a:lnTo>
                  <a:lnTo>
                    <a:pt x="1155" y="234"/>
                  </a:lnTo>
                  <a:lnTo>
                    <a:pt x="1140" y="256"/>
                  </a:lnTo>
                  <a:lnTo>
                    <a:pt x="1125" y="277"/>
                  </a:lnTo>
                  <a:lnTo>
                    <a:pt x="1108" y="299"/>
                  </a:lnTo>
                  <a:lnTo>
                    <a:pt x="1091" y="320"/>
                  </a:lnTo>
                  <a:lnTo>
                    <a:pt x="1070" y="341"/>
                  </a:lnTo>
                  <a:lnTo>
                    <a:pt x="1059" y="352"/>
                  </a:lnTo>
                  <a:lnTo>
                    <a:pt x="1046" y="361"/>
                  </a:lnTo>
                  <a:lnTo>
                    <a:pt x="1022" y="382"/>
                  </a:lnTo>
                  <a:lnTo>
                    <a:pt x="995" y="401"/>
                  </a:lnTo>
                  <a:lnTo>
                    <a:pt x="982" y="409"/>
                  </a:lnTo>
                  <a:lnTo>
                    <a:pt x="969" y="418"/>
                  </a:lnTo>
                  <a:lnTo>
                    <a:pt x="952" y="427"/>
                  </a:lnTo>
                  <a:lnTo>
                    <a:pt x="937" y="436"/>
                  </a:lnTo>
                  <a:lnTo>
                    <a:pt x="905" y="450"/>
                  </a:lnTo>
                  <a:lnTo>
                    <a:pt x="870" y="465"/>
                  </a:lnTo>
                  <a:lnTo>
                    <a:pt x="853" y="471"/>
                  </a:lnTo>
                  <a:lnTo>
                    <a:pt x="834" y="476"/>
                  </a:lnTo>
                  <a:lnTo>
                    <a:pt x="794" y="487"/>
                  </a:lnTo>
                  <a:lnTo>
                    <a:pt x="773" y="491"/>
                  </a:lnTo>
                  <a:lnTo>
                    <a:pt x="753" y="495"/>
                  </a:lnTo>
                  <a:lnTo>
                    <a:pt x="731" y="498"/>
                  </a:lnTo>
                  <a:lnTo>
                    <a:pt x="709" y="501"/>
                  </a:lnTo>
                  <a:lnTo>
                    <a:pt x="687" y="502"/>
                  </a:lnTo>
                  <a:lnTo>
                    <a:pt x="662" y="504"/>
                  </a:lnTo>
                  <a:lnTo>
                    <a:pt x="639" y="506"/>
                  </a:lnTo>
                  <a:lnTo>
                    <a:pt x="613" y="506"/>
                  </a:lnTo>
                  <a:close/>
                </a:path>
              </a:pathLst>
            </a:custGeom>
            <a:solidFill>
              <a:srgbClr val="ED5871"/>
            </a:solidFill>
            <a:ln w="9525">
              <a:noFill/>
              <a:round/>
              <a:headEnd/>
              <a:tailEnd/>
            </a:ln>
          </p:spPr>
          <p:txBody>
            <a:bodyPr/>
            <a:lstStyle/>
            <a:p>
              <a:endParaRPr lang="ru-RU"/>
            </a:p>
          </p:txBody>
        </p:sp>
        <p:sp>
          <p:nvSpPr>
            <p:cNvPr id="160886" name="Freeform 2543"/>
            <p:cNvSpPr>
              <a:spLocks/>
            </p:cNvSpPr>
            <p:nvPr/>
          </p:nvSpPr>
          <p:spPr bwMode="auto">
            <a:xfrm>
              <a:off x="2562" y="2961"/>
              <a:ext cx="119" cy="299"/>
            </a:xfrm>
            <a:custGeom>
              <a:avLst/>
              <a:gdLst>
                <a:gd name="T0" fmla="*/ 95 w 119"/>
                <a:gd name="T1" fmla="*/ 0 h 299"/>
                <a:gd name="T2" fmla="*/ 119 w 119"/>
                <a:gd name="T3" fmla="*/ 5 h 299"/>
                <a:gd name="T4" fmla="*/ 75 w 119"/>
                <a:gd name="T5" fmla="*/ 255 h 299"/>
                <a:gd name="T6" fmla="*/ 33 w 119"/>
                <a:gd name="T7" fmla="*/ 299 h 299"/>
                <a:gd name="T8" fmla="*/ 0 w 119"/>
                <a:gd name="T9" fmla="*/ 243 h 299"/>
                <a:gd name="T10" fmla="*/ 95 w 119"/>
                <a:gd name="T11" fmla="*/ 0 h 299"/>
                <a:gd name="T12" fmla="*/ 0 60000 65536"/>
                <a:gd name="T13" fmla="*/ 0 60000 65536"/>
                <a:gd name="T14" fmla="*/ 0 60000 65536"/>
                <a:gd name="T15" fmla="*/ 0 60000 65536"/>
                <a:gd name="T16" fmla="*/ 0 60000 65536"/>
                <a:gd name="T17" fmla="*/ 0 60000 65536"/>
                <a:gd name="T18" fmla="*/ 0 w 119"/>
                <a:gd name="T19" fmla="*/ 0 h 299"/>
                <a:gd name="T20" fmla="*/ 119 w 119"/>
                <a:gd name="T21" fmla="*/ 299 h 299"/>
              </a:gdLst>
              <a:ahLst/>
              <a:cxnLst>
                <a:cxn ang="T12">
                  <a:pos x="T0" y="T1"/>
                </a:cxn>
                <a:cxn ang="T13">
                  <a:pos x="T2" y="T3"/>
                </a:cxn>
                <a:cxn ang="T14">
                  <a:pos x="T4" y="T5"/>
                </a:cxn>
                <a:cxn ang="T15">
                  <a:pos x="T6" y="T7"/>
                </a:cxn>
                <a:cxn ang="T16">
                  <a:pos x="T8" y="T9"/>
                </a:cxn>
                <a:cxn ang="T17">
                  <a:pos x="T10" y="T11"/>
                </a:cxn>
              </a:cxnLst>
              <a:rect l="T18" t="T19" r="T20" b="T21"/>
              <a:pathLst>
                <a:path w="119" h="299">
                  <a:moveTo>
                    <a:pt x="95" y="0"/>
                  </a:moveTo>
                  <a:lnTo>
                    <a:pt x="119" y="5"/>
                  </a:lnTo>
                  <a:lnTo>
                    <a:pt x="75" y="255"/>
                  </a:lnTo>
                  <a:lnTo>
                    <a:pt x="33" y="299"/>
                  </a:lnTo>
                  <a:lnTo>
                    <a:pt x="0" y="243"/>
                  </a:lnTo>
                  <a:lnTo>
                    <a:pt x="95" y="0"/>
                  </a:lnTo>
                  <a:close/>
                </a:path>
              </a:pathLst>
            </a:custGeom>
            <a:solidFill>
              <a:srgbClr val="844CD6"/>
            </a:solidFill>
            <a:ln w="9525">
              <a:noFill/>
              <a:round/>
              <a:headEnd/>
              <a:tailEnd/>
            </a:ln>
          </p:spPr>
          <p:txBody>
            <a:bodyPr/>
            <a:lstStyle/>
            <a:p>
              <a:endParaRPr lang="ru-RU"/>
            </a:p>
          </p:txBody>
        </p:sp>
        <p:sp>
          <p:nvSpPr>
            <p:cNvPr id="160887" name="Freeform 2544"/>
            <p:cNvSpPr>
              <a:spLocks/>
            </p:cNvSpPr>
            <p:nvPr/>
          </p:nvSpPr>
          <p:spPr bwMode="auto">
            <a:xfrm>
              <a:off x="2655" y="2958"/>
              <a:ext cx="26" cy="8"/>
            </a:xfrm>
            <a:custGeom>
              <a:avLst/>
              <a:gdLst>
                <a:gd name="T0" fmla="*/ 2 w 26"/>
                <a:gd name="T1" fmla="*/ 0 h 8"/>
                <a:gd name="T2" fmla="*/ 0 w 26"/>
                <a:gd name="T3" fmla="*/ 4 h 8"/>
                <a:gd name="T4" fmla="*/ 23 w 26"/>
                <a:gd name="T5" fmla="*/ 8 h 8"/>
                <a:gd name="T6" fmla="*/ 26 w 26"/>
                <a:gd name="T7" fmla="*/ 4 h 8"/>
                <a:gd name="T8" fmla="*/ 2 w 26"/>
                <a:gd name="T9" fmla="*/ 0 h 8"/>
                <a:gd name="T10" fmla="*/ 0 60000 65536"/>
                <a:gd name="T11" fmla="*/ 0 60000 65536"/>
                <a:gd name="T12" fmla="*/ 0 60000 65536"/>
                <a:gd name="T13" fmla="*/ 0 60000 65536"/>
                <a:gd name="T14" fmla="*/ 0 60000 65536"/>
                <a:gd name="T15" fmla="*/ 0 w 26"/>
                <a:gd name="T16" fmla="*/ 0 h 8"/>
                <a:gd name="T17" fmla="*/ 26 w 26"/>
                <a:gd name="T18" fmla="*/ 8 h 8"/>
              </a:gdLst>
              <a:ahLst/>
              <a:cxnLst>
                <a:cxn ang="T10">
                  <a:pos x="T0" y="T1"/>
                </a:cxn>
                <a:cxn ang="T11">
                  <a:pos x="T2" y="T3"/>
                </a:cxn>
                <a:cxn ang="T12">
                  <a:pos x="T4" y="T5"/>
                </a:cxn>
                <a:cxn ang="T13">
                  <a:pos x="T6" y="T7"/>
                </a:cxn>
                <a:cxn ang="T14">
                  <a:pos x="T8" y="T9"/>
                </a:cxn>
              </a:cxnLst>
              <a:rect l="T15" t="T16" r="T17" b="T18"/>
              <a:pathLst>
                <a:path w="26" h="8">
                  <a:moveTo>
                    <a:pt x="2" y="0"/>
                  </a:moveTo>
                  <a:lnTo>
                    <a:pt x="0" y="4"/>
                  </a:lnTo>
                  <a:lnTo>
                    <a:pt x="23" y="8"/>
                  </a:lnTo>
                  <a:lnTo>
                    <a:pt x="26" y="4"/>
                  </a:lnTo>
                  <a:lnTo>
                    <a:pt x="2" y="0"/>
                  </a:lnTo>
                  <a:close/>
                </a:path>
              </a:pathLst>
            </a:custGeom>
            <a:solidFill>
              <a:srgbClr val="C195DB"/>
            </a:solidFill>
            <a:ln w="9525">
              <a:noFill/>
              <a:round/>
              <a:headEnd/>
              <a:tailEnd/>
            </a:ln>
          </p:spPr>
          <p:txBody>
            <a:bodyPr/>
            <a:lstStyle/>
            <a:p>
              <a:endParaRPr lang="ru-RU"/>
            </a:p>
          </p:txBody>
        </p:sp>
        <p:sp>
          <p:nvSpPr>
            <p:cNvPr id="160888" name="Freeform 2545"/>
            <p:cNvSpPr>
              <a:spLocks/>
            </p:cNvSpPr>
            <p:nvPr/>
          </p:nvSpPr>
          <p:spPr bwMode="auto">
            <a:xfrm>
              <a:off x="2632" y="2963"/>
              <a:ext cx="51" cy="255"/>
            </a:xfrm>
            <a:custGeom>
              <a:avLst/>
              <a:gdLst>
                <a:gd name="T0" fmla="*/ 51 w 51"/>
                <a:gd name="T1" fmla="*/ 1 h 255"/>
                <a:gd name="T2" fmla="*/ 44 w 51"/>
                <a:gd name="T3" fmla="*/ 0 h 255"/>
                <a:gd name="T4" fmla="*/ 0 w 51"/>
                <a:gd name="T5" fmla="*/ 254 h 255"/>
                <a:gd name="T6" fmla="*/ 6 w 51"/>
                <a:gd name="T7" fmla="*/ 255 h 255"/>
                <a:gd name="T8" fmla="*/ 51 w 51"/>
                <a:gd name="T9" fmla="*/ 1 h 255"/>
                <a:gd name="T10" fmla="*/ 0 60000 65536"/>
                <a:gd name="T11" fmla="*/ 0 60000 65536"/>
                <a:gd name="T12" fmla="*/ 0 60000 65536"/>
                <a:gd name="T13" fmla="*/ 0 60000 65536"/>
                <a:gd name="T14" fmla="*/ 0 60000 65536"/>
                <a:gd name="T15" fmla="*/ 0 w 51"/>
                <a:gd name="T16" fmla="*/ 0 h 255"/>
                <a:gd name="T17" fmla="*/ 51 w 51"/>
                <a:gd name="T18" fmla="*/ 255 h 255"/>
              </a:gdLst>
              <a:ahLst/>
              <a:cxnLst>
                <a:cxn ang="T10">
                  <a:pos x="T0" y="T1"/>
                </a:cxn>
                <a:cxn ang="T11">
                  <a:pos x="T2" y="T3"/>
                </a:cxn>
                <a:cxn ang="T12">
                  <a:pos x="T4" y="T5"/>
                </a:cxn>
                <a:cxn ang="T13">
                  <a:pos x="T6" y="T7"/>
                </a:cxn>
                <a:cxn ang="T14">
                  <a:pos x="T8" y="T9"/>
                </a:cxn>
              </a:cxnLst>
              <a:rect l="T15" t="T16" r="T17" b="T18"/>
              <a:pathLst>
                <a:path w="51" h="255">
                  <a:moveTo>
                    <a:pt x="51" y="1"/>
                  </a:moveTo>
                  <a:lnTo>
                    <a:pt x="44" y="0"/>
                  </a:lnTo>
                  <a:lnTo>
                    <a:pt x="0" y="254"/>
                  </a:lnTo>
                  <a:lnTo>
                    <a:pt x="6" y="255"/>
                  </a:lnTo>
                  <a:lnTo>
                    <a:pt x="51" y="1"/>
                  </a:lnTo>
                  <a:close/>
                </a:path>
              </a:pathLst>
            </a:custGeom>
            <a:solidFill>
              <a:srgbClr val="C195DB"/>
            </a:solidFill>
            <a:ln w="9525">
              <a:noFill/>
              <a:round/>
              <a:headEnd/>
              <a:tailEnd/>
            </a:ln>
          </p:spPr>
          <p:txBody>
            <a:bodyPr/>
            <a:lstStyle/>
            <a:p>
              <a:endParaRPr lang="ru-RU"/>
            </a:p>
          </p:txBody>
        </p:sp>
        <p:sp>
          <p:nvSpPr>
            <p:cNvPr id="160889" name="Freeform 2546"/>
            <p:cNvSpPr>
              <a:spLocks/>
            </p:cNvSpPr>
            <p:nvPr/>
          </p:nvSpPr>
          <p:spPr bwMode="auto">
            <a:xfrm>
              <a:off x="2677" y="2961"/>
              <a:ext cx="6" cy="5"/>
            </a:xfrm>
            <a:custGeom>
              <a:avLst/>
              <a:gdLst>
                <a:gd name="T0" fmla="*/ 4 w 6"/>
                <a:gd name="T1" fmla="*/ 0 h 5"/>
                <a:gd name="T2" fmla="*/ 6 w 6"/>
                <a:gd name="T3" fmla="*/ 0 h 5"/>
                <a:gd name="T4" fmla="*/ 6 w 6"/>
                <a:gd name="T5" fmla="*/ 4 h 5"/>
                <a:gd name="T6" fmla="*/ 0 w 6"/>
                <a:gd name="T7" fmla="*/ 2 h 5"/>
                <a:gd name="T8" fmla="*/ 2 w 6"/>
                <a:gd name="T9" fmla="*/ 5 h 5"/>
                <a:gd name="T10" fmla="*/ 4 w 6"/>
                <a:gd name="T11" fmla="*/ 0 h 5"/>
                <a:gd name="T12" fmla="*/ 0 60000 65536"/>
                <a:gd name="T13" fmla="*/ 0 60000 65536"/>
                <a:gd name="T14" fmla="*/ 0 60000 65536"/>
                <a:gd name="T15" fmla="*/ 0 60000 65536"/>
                <a:gd name="T16" fmla="*/ 0 60000 65536"/>
                <a:gd name="T17" fmla="*/ 0 60000 65536"/>
                <a:gd name="T18" fmla="*/ 0 w 6"/>
                <a:gd name="T19" fmla="*/ 0 h 5"/>
                <a:gd name="T20" fmla="*/ 6 w 6"/>
                <a:gd name="T21" fmla="*/ 5 h 5"/>
              </a:gdLst>
              <a:ahLst/>
              <a:cxnLst>
                <a:cxn ang="T12">
                  <a:pos x="T0" y="T1"/>
                </a:cxn>
                <a:cxn ang="T13">
                  <a:pos x="T2" y="T3"/>
                </a:cxn>
                <a:cxn ang="T14">
                  <a:pos x="T4" y="T5"/>
                </a:cxn>
                <a:cxn ang="T15">
                  <a:pos x="T6" y="T7"/>
                </a:cxn>
                <a:cxn ang="T16">
                  <a:pos x="T8" y="T9"/>
                </a:cxn>
                <a:cxn ang="T17">
                  <a:pos x="T10" y="T11"/>
                </a:cxn>
              </a:cxnLst>
              <a:rect l="T18" t="T19" r="T20" b="T21"/>
              <a:pathLst>
                <a:path w="6" h="5">
                  <a:moveTo>
                    <a:pt x="4" y="0"/>
                  </a:moveTo>
                  <a:lnTo>
                    <a:pt x="6" y="0"/>
                  </a:lnTo>
                  <a:lnTo>
                    <a:pt x="6" y="4"/>
                  </a:lnTo>
                  <a:lnTo>
                    <a:pt x="0" y="2"/>
                  </a:lnTo>
                  <a:lnTo>
                    <a:pt x="2" y="5"/>
                  </a:lnTo>
                  <a:lnTo>
                    <a:pt x="4" y="0"/>
                  </a:lnTo>
                  <a:close/>
                </a:path>
              </a:pathLst>
            </a:custGeom>
            <a:solidFill>
              <a:srgbClr val="C195DB"/>
            </a:solidFill>
            <a:ln w="9525">
              <a:noFill/>
              <a:round/>
              <a:headEnd/>
              <a:tailEnd/>
            </a:ln>
          </p:spPr>
          <p:txBody>
            <a:bodyPr/>
            <a:lstStyle/>
            <a:p>
              <a:endParaRPr lang="ru-RU"/>
            </a:p>
          </p:txBody>
        </p:sp>
        <p:sp>
          <p:nvSpPr>
            <p:cNvPr id="160890" name="Freeform 2547"/>
            <p:cNvSpPr>
              <a:spLocks/>
            </p:cNvSpPr>
            <p:nvPr/>
          </p:nvSpPr>
          <p:spPr bwMode="auto">
            <a:xfrm>
              <a:off x="2590" y="3214"/>
              <a:ext cx="47" cy="48"/>
            </a:xfrm>
            <a:custGeom>
              <a:avLst/>
              <a:gdLst>
                <a:gd name="T0" fmla="*/ 47 w 47"/>
                <a:gd name="T1" fmla="*/ 5 h 48"/>
                <a:gd name="T2" fmla="*/ 42 w 47"/>
                <a:gd name="T3" fmla="*/ 0 h 48"/>
                <a:gd name="T4" fmla="*/ 0 w 47"/>
                <a:gd name="T5" fmla="*/ 43 h 48"/>
                <a:gd name="T6" fmla="*/ 5 w 47"/>
                <a:gd name="T7" fmla="*/ 48 h 48"/>
                <a:gd name="T8" fmla="*/ 47 w 47"/>
                <a:gd name="T9" fmla="*/ 5 h 48"/>
                <a:gd name="T10" fmla="*/ 0 60000 65536"/>
                <a:gd name="T11" fmla="*/ 0 60000 65536"/>
                <a:gd name="T12" fmla="*/ 0 60000 65536"/>
                <a:gd name="T13" fmla="*/ 0 60000 65536"/>
                <a:gd name="T14" fmla="*/ 0 60000 65536"/>
                <a:gd name="T15" fmla="*/ 0 w 47"/>
                <a:gd name="T16" fmla="*/ 0 h 48"/>
                <a:gd name="T17" fmla="*/ 47 w 47"/>
                <a:gd name="T18" fmla="*/ 48 h 48"/>
              </a:gdLst>
              <a:ahLst/>
              <a:cxnLst>
                <a:cxn ang="T10">
                  <a:pos x="T0" y="T1"/>
                </a:cxn>
                <a:cxn ang="T11">
                  <a:pos x="T2" y="T3"/>
                </a:cxn>
                <a:cxn ang="T12">
                  <a:pos x="T4" y="T5"/>
                </a:cxn>
                <a:cxn ang="T13">
                  <a:pos x="T6" y="T7"/>
                </a:cxn>
                <a:cxn ang="T14">
                  <a:pos x="T8" y="T9"/>
                </a:cxn>
              </a:cxnLst>
              <a:rect l="T15" t="T16" r="T17" b="T18"/>
              <a:pathLst>
                <a:path w="47" h="48">
                  <a:moveTo>
                    <a:pt x="47" y="5"/>
                  </a:moveTo>
                  <a:lnTo>
                    <a:pt x="42" y="0"/>
                  </a:lnTo>
                  <a:lnTo>
                    <a:pt x="0" y="43"/>
                  </a:lnTo>
                  <a:lnTo>
                    <a:pt x="5" y="48"/>
                  </a:lnTo>
                  <a:lnTo>
                    <a:pt x="47" y="5"/>
                  </a:lnTo>
                  <a:close/>
                </a:path>
              </a:pathLst>
            </a:custGeom>
            <a:solidFill>
              <a:srgbClr val="C195DB"/>
            </a:solidFill>
            <a:ln w="9525">
              <a:noFill/>
              <a:round/>
              <a:headEnd/>
              <a:tailEnd/>
            </a:ln>
          </p:spPr>
          <p:txBody>
            <a:bodyPr/>
            <a:lstStyle/>
            <a:p>
              <a:endParaRPr lang="ru-RU"/>
            </a:p>
          </p:txBody>
        </p:sp>
        <p:sp>
          <p:nvSpPr>
            <p:cNvPr id="160891" name="Freeform 2548"/>
            <p:cNvSpPr>
              <a:spLocks/>
            </p:cNvSpPr>
            <p:nvPr/>
          </p:nvSpPr>
          <p:spPr bwMode="auto">
            <a:xfrm>
              <a:off x="2631" y="3215"/>
              <a:ext cx="7" cy="5"/>
            </a:xfrm>
            <a:custGeom>
              <a:avLst/>
              <a:gdLst>
                <a:gd name="T0" fmla="*/ 7 w 7"/>
                <a:gd name="T1" fmla="*/ 3 h 5"/>
                <a:gd name="T2" fmla="*/ 5 w 7"/>
                <a:gd name="T3" fmla="*/ 5 h 5"/>
                <a:gd name="T4" fmla="*/ 0 w 7"/>
                <a:gd name="T5" fmla="*/ 0 h 5"/>
                <a:gd name="T6" fmla="*/ 0 w 7"/>
                <a:gd name="T7" fmla="*/ 2 h 5"/>
                <a:gd name="T8" fmla="*/ 7 w 7"/>
                <a:gd name="T9" fmla="*/ 3 h 5"/>
                <a:gd name="T10" fmla="*/ 0 60000 65536"/>
                <a:gd name="T11" fmla="*/ 0 60000 65536"/>
                <a:gd name="T12" fmla="*/ 0 60000 65536"/>
                <a:gd name="T13" fmla="*/ 0 60000 65536"/>
                <a:gd name="T14" fmla="*/ 0 60000 65536"/>
                <a:gd name="T15" fmla="*/ 0 w 7"/>
                <a:gd name="T16" fmla="*/ 0 h 5"/>
                <a:gd name="T17" fmla="*/ 7 w 7"/>
                <a:gd name="T18" fmla="*/ 5 h 5"/>
              </a:gdLst>
              <a:ahLst/>
              <a:cxnLst>
                <a:cxn ang="T10">
                  <a:pos x="T0" y="T1"/>
                </a:cxn>
                <a:cxn ang="T11">
                  <a:pos x="T2" y="T3"/>
                </a:cxn>
                <a:cxn ang="T12">
                  <a:pos x="T4" y="T5"/>
                </a:cxn>
                <a:cxn ang="T13">
                  <a:pos x="T6" y="T7"/>
                </a:cxn>
                <a:cxn ang="T14">
                  <a:pos x="T8" y="T9"/>
                </a:cxn>
              </a:cxnLst>
              <a:rect l="T15" t="T16" r="T17" b="T18"/>
              <a:pathLst>
                <a:path w="7" h="5">
                  <a:moveTo>
                    <a:pt x="7" y="3"/>
                  </a:moveTo>
                  <a:lnTo>
                    <a:pt x="5" y="5"/>
                  </a:lnTo>
                  <a:lnTo>
                    <a:pt x="0" y="0"/>
                  </a:lnTo>
                  <a:lnTo>
                    <a:pt x="0" y="2"/>
                  </a:lnTo>
                  <a:lnTo>
                    <a:pt x="7" y="3"/>
                  </a:lnTo>
                  <a:close/>
                </a:path>
              </a:pathLst>
            </a:custGeom>
            <a:solidFill>
              <a:srgbClr val="C195DB"/>
            </a:solidFill>
            <a:ln w="9525">
              <a:noFill/>
              <a:round/>
              <a:headEnd/>
              <a:tailEnd/>
            </a:ln>
          </p:spPr>
          <p:txBody>
            <a:bodyPr/>
            <a:lstStyle/>
            <a:p>
              <a:endParaRPr lang="ru-RU"/>
            </a:p>
          </p:txBody>
        </p:sp>
        <p:sp>
          <p:nvSpPr>
            <p:cNvPr id="160892" name="Freeform 2549"/>
            <p:cNvSpPr>
              <a:spLocks/>
            </p:cNvSpPr>
            <p:nvPr/>
          </p:nvSpPr>
          <p:spPr bwMode="auto">
            <a:xfrm>
              <a:off x="2561" y="3201"/>
              <a:ext cx="35" cy="61"/>
            </a:xfrm>
            <a:custGeom>
              <a:avLst/>
              <a:gdLst>
                <a:gd name="T0" fmla="*/ 31 w 35"/>
                <a:gd name="T1" fmla="*/ 61 h 61"/>
                <a:gd name="T2" fmla="*/ 35 w 35"/>
                <a:gd name="T3" fmla="*/ 56 h 61"/>
                <a:gd name="T4" fmla="*/ 5 w 35"/>
                <a:gd name="T5" fmla="*/ 0 h 61"/>
                <a:gd name="T6" fmla="*/ 0 w 35"/>
                <a:gd name="T7" fmla="*/ 5 h 61"/>
                <a:gd name="T8" fmla="*/ 31 w 35"/>
                <a:gd name="T9" fmla="*/ 61 h 61"/>
                <a:gd name="T10" fmla="*/ 0 60000 65536"/>
                <a:gd name="T11" fmla="*/ 0 60000 65536"/>
                <a:gd name="T12" fmla="*/ 0 60000 65536"/>
                <a:gd name="T13" fmla="*/ 0 60000 65536"/>
                <a:gd name="T14" fmla="*/ 0 60000 65536"/>
                <a:gd name="T15" fmla="*/ 0 w 35"/>
                <a:gd name="T16" fmla="*/ 0 h 61"/>
                <a:gd name="T17" fmla="*/ 35 w 35"/>
                <a:gd name="T18" fmla="*/ 61 h 61"/>
              </a:gdLst>
              <a:ahLst/>
              <a:cxnLst>
                <a:cxn ang="T10">
                  <a:pos x="T0" y="T1"/>
                </a:cxn>
                <a:cxn ang="T11">
                  <a:pos x="T2" y="T3"/>
                </a:cxn>
                <a:cxn ang="T12">
                  <a:pos x="T4" y="T5"/>
                </a:cxn>
                <a:cxn ang="T13">
                  <a:pos x="T6" y="T7"/>
                </a:cxn>
                <a:cxn ang="T14">
                  <a:pos x="T8" y="T9"/>
                </a:cxn>
              </a:cxnLst>
              <a:rect l="T15" t="T16" r="T17" b="T18"/>
              <a:pathLst>
                <a:path w="35" h="61">
                  <a:moveTo>
                    <a:pt x="31" y="61"/>
                  </a:moveTo>
                  <a:lnTo>
                    <a:pt x="35" y="56"/>
                  </a:lnTo>
                  <a:lnTo>
                    <a:pt x="5" y="0"/>
                  </a:lnTo>
                  <a:lnTo>
                    <a:pt x="0" y="5"/>
                  </a:lnTo>
                  <a:lnTo>
                    <a:pt x="31" y="61"/>
                  </a:lnTo>
                  <a:close/>
                </a:path>
              </a:pathLst>
            </a:custGeom>
            <a:solidFill>
              <a:srgbClr val="C195DB"/>
            </a:solidFill>
            <a:ln w="9525">
              <a:noFill/>
              <a:round/>
              <a:headEnd/>
              <a:tailEnd/>
            </a:ln>
          </p:spPr>
          <p:txBody>
            <a:bodyPr/>
            <a:lstStyle/>
            <a:p>
              <a:endParaRPr lang="ru-RU"/>
            </a:p>
          </p:txBody>
        </p:sp>
        <p:sp>
          <p:nvSpPr>
            <p:cNvPr id="160893" name="Freeform 2550"/>
            <p:cNvSpPr>
              <a:spLocks/>
            </p:cNvSpPr>
            <p:nvPr/>
          </p:nvSpPr>
          <p:spPr bwMode="auto">
            <a:xfrm>
              <a:off x="2590" y="3258"/>
              <a:ext cx="5" cy="7"/>
            </a:xfrm>
            <a:custGeom>
              <a:avLst/>
              <a:gdLst>
                <a:gd name="T0" fmla="*/ 5 w 5"/>
                <a:gd name="T1" fmla="*/ 5 h 7"/>
                <a:gd name="T2" fmla="*/ 2 w 5"/>
                <a:gd name="T3" fmla="*/ 7 h 7"/>
                <a:gd name="T4" fmla="*/ 0 w 5"/>
                <a:gd name="T5" fmla="*/ 5 h 7"/>
                <a:gd name="T6" fmla="*/ 5 w 5"/>
                <a:gd name="T7" fmla="*/ 0 h 7"/>
                <a:gd name="T8" fmla="*/ 0 w 5"/>
                <a:gd name="T9" fmla="*/ 0 h 7"/>
                <a:gd name="T10" fmla="*/ 5 w 5"/>
                <a:gd name="T11" fmla="*/ 5 h 7"/>
                <a:gd name="T12" fmla="*/ 0 60000 65536"/>
                <a:gd name="T13" fmla="*/ 0 60000 65536"/>
                <a:gd name="T14" fmla="*/ 0 60000 65536"/>
                <a:gd name="T15" fmla="*/ 0 60000 65536"/>
                <a:gd name="T16" fmla="*/ 0 60000 65536"/>
                <a:gd name="T17" fmla="*/ 0 60000 65536"/>
                <a:gd name="T18" fmla="*/ 0 w 5"/>
                <a:gd name="T19" fmla="*/ 0 h 7"/>
                <a:gd name="T20" fmla="*/ 5 w 5"/>
                <a:gd name="T21" fmla="*/ 7 h 7"/>
              </a:gdLst>
              <a:ahLst/>
              <a:cxnLst>
                <a:cxn ang="T12">
                  <a:pos x="T0" y="T1"/>
                </a:cxn>
                <a:cxn ang="T13">
                  <a:pos x="T2" y="T3"/>
                </a:cxn>
                <a:cxn ang="T14">
                  <a:pos x="T4" y="T5"/>
                </a:cxn>
                <a:cxn ang="T15">
                  <a:pos x="T6" y="T7"/>
                </a:cxn>
                <a:cxn ang="T16">
                  <a:pos x="T8" y="T9"/>
                </a:cxn>
                <a:cxn ang="T17">
                  <a:pos x="T10" y="T11"/>
                </a:cxn>
              </a:cxnLst>
              <a:rect l="T18" t="T19" r="T20" b="T21"/>
              <a:pathLst>
                <a:path w="5" h="7">
                  <a:moveTo>
                    <a:pt x="5" y="5"/>
                  </a:moveTo>
                  <a:lnTo>
                    <a:pt x="2" y="7"/>
                  </a:lnTo>
                  <a:lnTo>
                    <a:pt x="0" y="5"/>
                  </a:lnTo>
                  <a:lnTo>
                    <a:pt x="5" y="0"/>
                  </a:lnTo>
                  <a:lnTo>
                    <a:pt x="0" y="0"/>
                  </a:lnTo>
                  <a:lnTo>
                    <a:pt x="5" y="5"/>
                  </a:lnTo>
                  <a:close/>
                </a:path>
              </a:pathLst>
            </a:custGeom>
            <a:solidFill>
              <a:srgbClr val="C195DB"/>
            </a:solidFill>
            <a:ln w="9525">
              <a:noFill/>
              <a:round/>
              <a:headEnd/>
              <a:tailEnd/>
            </a:ln>
          </p:spPr>
          <p:txBody>
            <a:bodyPr/>
            <a:lstStyle/>
            <a:p>
              <a:endParaRPr lang="ru-RU"/>
            </a:p>
          </p:txBody>
        </p:sp>
        <p:sp>
          <p:nvSpPr>
            <p:cNvPr id="160894" name="Freeform 2551"/>
            <p:cNvSpPr>
              <a:spLocks/>
            </p:cNvSpPr>
            <p:nvPr/>
          </p:nvSpPr>
          <p:spPr bwMode="auto">
            <a:xfrm>
              <a:off x="2561" y="2959"/>
              <a:ext cx="98" cy="246"/>
            </a:xfrm>
            <a:custGeom>
              <a:avLst/>
              <a:gdLst>
                <a:gd name="T0" fmla="*/ 0 w 98"/>
                <a:gd name="T1" fmla="*/ 242 h 246"/>
                <a:gd name="T2" fmla="*/ 5 w 98"/>
                <a:gd name="T3" fmla="*/ 246 h 246"/>
                <a:gd name="T4" fmla="*/ 98 w 98"/>
                <a:gd name="T5" fmla="*/ 4 h 246"/>
                <a:gd name="T6" fmla="*/ 94 w 98"/>
                <a:gd name="T7" fmla="*/ 0 h 246"/>
                <a:gd name="T8" fmla="*/ 0 w 98"/>
                <a:gd name="T9" fmla="*/ 242 h 246"/>
                <a:gd name="T10" fmla="*/ 0 60000 65536"/>
                <a:gd name="T11" fmla="*/ 0 60000 65536"/>
                <a:gd name="T12" fmla="*/ 0 60000 65536"/>
                <a:gd name="T13" fmla="*/ 0 60000 65536"/>
                <a:gd name="T14" fmla="*/ 0 60000 65536"/>
                <a:gd name="T15" fmla="*/ 0 w 98"/>
                <a:gd name="T16" fmla="*/ 0 h 246"/>
                <a:gd name="T17" fmla="*/ 98 w 98"/>
                <a:gd name="T18" fmla="*/ 246 h 246"/>
              </a:gdLst>
              <a:ahLst/>
              <a:cxnLst>
                <a:cxn ang="T10">
                  <a:pos x="T0" y="T1"/>
                </a:cxn>
                <a:cxn ang="T11">
                  <a:pos x="T2" y="T3"/>
                </a:cxn>
                <a:cxn ang="T12">
                  <a:pos x="T4" y="T5"/>
                </a:cxn>
                <a:cxn ang="T13">
                  <a:pos x="T6" y="T7"/>
                </a:cxn>
                <a:cxn ang="T14">
                  <a:pos x="T8" y="T9"/>
                </a:cxn>
              </a:cxnLst>
              <a:rect l="T15" t="T16" r="T17" b="T18"/>
              <a:pathLst>
                <a:path w="98" h="246">
                  <a:moveTo>
                    <a:pt x="0" y="242"/>
                  </a:moveTo>
                  <a:lnTo>
                    <a:pt x="5" y="246"/>
                  </a:lnTo>
                  <a:lnTo>
                    <a:pt x="98" y="4"/>
                  </a:lnTo>
                  <a:lnTo>
                    <a:pt x="94" y="0"/>
                  </a:lnTo>
                  <a:lnTo>
                    <a:pt x="0" y="242"/>
                  </a:lnTo>
                  <a:close/>
                </a:path>
              </a:pathLst>
            </a:custGeom>
            <a:solidFill>
              <a:srgbClr val="C195DB"/>
            </a:solidFill>
            <a:ln w="9525">
              <a:noFill/>
              <a:round/>
              <a:headEnd/>
              <a:tailEnd/>
            </a:ln>
          </p:spPr>
          <p:txBody>
            <a:bodyPr/>
            <a:lstStyle/>
            <a:p>
              <a:endParaRPr lang="ru-RU"/>
            </a:p>
          </p:txBody>
        </p:sp>
        <p:sp>
          <p:nvSpPr>
            <p:cNvPr id="160895" name="Freeform 2552"/>
            <p:cNvSpPr>
              <a:spLocks/>
            </p:cNvSpPr>
            <p:nvPr/>
          </p:nvSpPr>
          <p:spPr bwMode="auto">
            <a:xfrm>
              <a:off x="2561" y="3201"/>
              <a:ext cx="3" cy="3"/>
            </a:xfrm>
            <a:custGeom>
              <a:avLst/>
              <a:gdLst>
                <a:gd name="T0" fmla="*/ 0 w 3"/>
                <a:gd name="T1" fmla="*/ 3 h 3"/>
                <a:gd name="T2" fmla="*/ 0 w 3"/>
                <a:gd name="T3" fmla="*/ 2 h 3"/>
                <a:gd name="T4" fmla="*/ 0 w 3"/>
                <a:gd name="T5" fmla="*/ 1 h 3"/>
                <a:gd name="T6" fmla="*/ 3 w 3"/>
                <a:gd name="T7" fmla="*/ 3 h 3"/>
                <a:gd name="T8" fmla="*/ 3 w 3"/>
                <a:gd name="T9" fmla="*/ 0 h 3"/>
                <a:gd name="T10" fmla="*/ 0 w 3"/>
                <a:gd name="T11" fmla="*/ 3 h 3"/>
                <a:gd name="T12" fmla="*/ 0 60000 65536"/>
                <a:gd name="T13" fmla="*/ 0 60000 65536"/>
                <a:gd name="T14" fmla="*/ 0 60000 65536"/>
                <a:gd name="T15" fmla="*/ 0 60000 65536"/>
                <a:gd name="T16" fmla="*/ 0 60000 65536"/>
                <a:gd name="T17" fmla="*/ 0 60000 65536"/>
                <a:gd name="T18" fmla="*/ 0 w 3"/>
                <a:gd name="T19" fmla="*/ 0 h 3"/>
                <a:gd name="T20" fmla="*/ 3 w 3"/>
                <a:gd name="T21" fmla="*/ 3 h 3"/>
              </a:gdLst>
              <a:ahLst/>
              <a:cxnLst>
                <a:cxn ang="T12">
                  <a:pos x="T0" y="T1"/>
                </a:cxn>
                <a:cxn ang="T13">
                  <a:pos x="T2" y="T3"/>
                </a:cxn>
                <a:cxn ang="T14">
                  <a:pos x="T4" y="T5"/>
                </a:cxn>
                <a:cxn ang="T15">
                  <a:pos x="T6" y="T7"/>
                </a:cxn>
                <a:cxn ang="T16">
                  <a:pos x="T8" y="T9"/>
                </a:cxn>
                <a:cxn ang="T17">
                  <a:pos x="T10" y="T11"/>
                </a:cxn>
              </a:cxnLst>
              <a:rect l="T18" t="T19" r="T20" b="T21"/>
              <a:pathLst>
                <a:path w="3" h="3">
                  <a:moveTo>
                    <a:pt x="0" y="3"/>
                  </a:moveTo>
                  <a:lnTo>
                    <a:pt x="0" y="2"/>
                  </a:lnTo>
                  <a:lnTo>
                    <a:pt x="0" y="1"/>
                  </a:lnTo>
                  <a:lnTo>
                    <a:pt x="3" y="3"/>
                  </a:lnTo>
                  <a:lnTo>
                    <a:pt x="3" y="0"/>
                  </a:lnTo>
                  <a:lnTo>
                    <a:pt x="0" y="3"/>
                  </a:lnTo>
                  <a:close/>
                </a:path>
              </a:pathLst>
            </a:custGeom>
            <a:solidFill>
              <a:srgbClr val="C195DB"/>
            </a:solidFill>
            <a:ln w="9525">
              <a:noFill/>
              <a:round/>
              <a:headEnd/>
              <a:tailEnd/>
            </a:ln>
          </p:spPr>
          <p:txBody>
            <a:bodyPr/>
            <a:lstStyle/>
            <a:p>
              <a:endParaRPr lang="ru-RU"/>
            </a:p>
          </p:txBody>
        </p:sp>
        <p:sp>
          <p:nvSpPr>
            <p:cNvPr id="160896" name="Freeform 2553"/>
            <p:cNvSpPr>
              <a:spLocks/>
            </p:cNvSpPr>
            <p:nvPr/>
          </p:nvSpPr>
          <p:spPr bwMode="auto">
            <a:xfrm>
              <a:off x="2653" y="2956"/>
              <a:ext cx="6" cy="5"/>
            </a:xfrm>
            <a:custGeom>
              <a:avLst/>
              <a:gdLst>
                <a:gd name="T0" fmla="*/ 0 w 6"/>
                <a:gd name="T1" fmla="*/ 2 h 5"/>
                <a:gd name="T2" fmla="*/ 2 w 6"/>
                <a:gd name="T3" fmla="*/ 0 h 5"/>
                <a:gd name="T4" fmla="*/ 6 w 6"/>
                <a:gd name="T5" fmla="*/ 1 h 5"/>
                <a:gd name="T6" fmla="*/ 2 w 6"/>
                <a:gd name="T7" fmla="*/ 5 h 5"/>
                <a:gd name="T8" fmla="*/ 6 w 6"/>
                <a:gd name="T9" fmla="*/ 5 h 5"/>
                <a:gd name="T10" fmla="*/ 0 w 6"/>
                <a:gd name="T11" fmla="*/ 2 h 5"/>
                <a:gd name="T12" fmla="*/ 0 60000 65536"/>
                <a:gd name="T13" fmla="*/ 0 60000 65536"/>
                <a:gd name="T14" fmla="*/ 0 60000 65536"/>
                <a:gd name="T15" fmla="*/ 0 60000 65536"/>
                <a:gd name="T16" fmla="*/ 0 60000 65536"/>
                <a:gd name="T17" fmla="*/ 0 60000 65536"/>
                <a:gd name="T18" fmla="*/ 0 w 6"/>
                <a:gd name="T19" fmla="*/ 0 h 5"/>
                <a:gd name="T20" fmla="*/ 6 w 6"/>
                <a:gd name="T21" fmla="*/ 5 h 5"/>
              </a:gdLst>
              <a:ahLst/>
              <a:cxnLst>
                <a:cxn ang="T12">
                  <a:pos x="T0" y="T1"/>
                </a:cxn>
                <a:cxn ang="T13">
                  <a:pos x="T2" y="T3"/>
                </a:cxn>
                <a:cxn ang="T14">
                  <a:pos x="T4" y="T5"/>
                </a:cxn>
                <a:cxn ang="T15">
                  <a:pos x="T6" y="T7"/>
                </a:cxn>
                <a:cxn ang="T16">
                  <a:pos x="T8" y="T9"/>
                </a:cxn>
                <a:cxn ang="T17">
                  <a:pos x="T10" y="T11"/>
                </a:cxn>
              </a:cxnLst>
              <a:rect l="T18" t="T19" r="T20" b="T21"/>
              <a:pathLst>
                <a:path w="6" h="5">
                  <a:moveTo>
                    <a:pt x="0" y="2"/>
                  </a:moveTo>
                  <a:lnTo>
                    <a:pt x="2" y="0"/>
                  </a:lnTo>
                  <a:lnTo>
                    <a:pt x="6" y="1"/>
                  </a:lnTo>
                  <a:lnTo>
                    <a:pt x="2" y="5"/>
                  </a:lnTo>
                  <a:lnTo>
                    <a:pt x="6" y="5"/>
                  </a:lnTo>
                  <a:lnTo>
                    <a:pt x="0" y="2"/>
                  </a:lnTo>
                  <a:close/>
                </a:path>
              </a:pathLst>
            </a:custGeom>
            <a:solidFill>
              <a:srgbClr val="C195DB"/>
            </a:solidFill>
            <a:ln w="9525">
              <a:noFill/>
              <a:round/>
              <a:headEnd/>
              <a:tailEnd/>
            </a:ln>
          </p:spPr>
          <p:txBody>
            <a:bodyPr/>
            <a:lstStyle/>
            <a:p>
              <a:endParaRPr lang="ru-RU"/>
            </a:p>
          </p:txBody>
        </p:sp>
        <p:sp>
          <p:nvSpPr>
            <p:cNvPr id="160897" name="Freeform 2554"/>
            <p:cNvSpPr>
              <a:spLocks/>
            </p:cNvSpPr>
            <p:nvPr/>
          </p:nvSpPr>
          <p:spPr bwMode="auto">
            <a:xfrm>
              <a:off x="2561" y="3201"/>
              <a:ext cx="77" cy="17"/>
            </a:xfrm>
            <a:custGeom>
              <a:avLst/>
              <a:gdLst>
                <a:gd name="T0" fmla="*/ 3 w 77"/>
                <a:gd name="T1" fmla="*/ 0 h 17"/>
                <a:gd name="T2" fmla="*/ 0 w 77"/>
                <a:gd name="T3" fmla="*/ 6 h 17"/>
                <a:gd name="T4" fmla="*/ 75 w 77"/>
                <a:gd name="T5" fmla="*/ 17 h 17"/>
                <a:gd name="T6" fmla="*/ 77 w 77"/>
                <a:gd name="T7" fmla="*/ 12 h 17"/>
                <a:gd name="T8" fmla="*/ 3 w 77"/>
                <a:gd name="T9" fmla="*/ 0 h 17"/>
                <a:gd name="T10" fmla="*/ 0 60000 65536"/>
                <a:gd name="T11" fmla="*/ 0 60000 65536"/>
                <a:gd name="T12" fmla="*/ 0 60000 65536"/>
                <a:gd name="T13" fmla="*/ 0 60000 65536"/>
                <a:gd name="T14" fmla="*/ 0 60000 65536"/>
                <a:gd name="T15" fmla="*/ 0 w 77"/>
                <a:gd name="T16" fmla="*/ 0 h 17"/>
                <a:gd name="T17" fmla="*/ 77 w 77"/>
                <a:gd name="T18" fmla="*/ 17 h 17"/>
              </a:gdLst>
              <a:ahLst/>
              <a:cxnLst>
                <a:cxn ang="T10">
                  <a:pos x="T0" y="T1"/>
                </a:cxn>
                <a:cxn ang="T11">
                  <a:pos x="T2" y="T3"/>
                </a:cxn>
                <a:cxn ang="T12">
                  <a:pos x="T4" y="T5"/>
                </a:cxn>
                <a:cxn ang="T13">
                  <a:pos x="T6" y="T7"/>
                </a:cxn>
                <a:cxn ang="T14">
                  <a:pos x="T8" y="T9"/>
                </a:cxn>
              </a:cxnLst>
              <a:rect l="T15" t="T16" r="T17" b="T18"/>
              <a:pathLst>
                <a:path w="77" h="17">
                  <a:moveTo>
                    <a:pt x="3" y="0"/>
                  </a:moveTo>
                  <a:lnTo>
                    <a:pt x="0" y="6"/>
                  </a:lnTo>
                  <a:lnTo>
                    <a:pt x="75" y="17"/>
                  </a:lnTo>
                  <a:lnTo>
                    <a:pt x="77" y="12"/>
                  </a:lnTo>
                  <a:lnTo>
                    <a:pt x="3" y="0"/>
                  </a:lnTo>
                  <a:close/>
                </a:path>
              </a:pathLst>
            </a:custGeom>
            <a:solidFill>
              <a:srgbClr val="C195DB"/>
            </a:solidFill>
            <a:ln w="9525">
              <a:noFill/>
              <a:round/>
              <a:headEnd/>
              <a:tailEnd/>
            </a:ln>
          </p:spPr>
          <p:txBody>
            <a:bodyPr/>
            <a:lstStyle/>
            <a:p>
              <a:endParaRPr lang="ru-RU"/>
            </a:p>
          </p:txBody>
        </p:sp>
        <p:sp>
          <p:nvSpPr>
            <p:cNvPr id="160898" name="Line 2555"/>
            <p:cNvSpPr>
              <a:spLocks noChangeShapeType="1"/>
            </p:cNvSpPr>
            <p:nvPr/>
          </p:nvSpPr>
          <p:spPr bwMode="auto">
            <a:xfrm flipH="1">
              <a:off x="2592" y="3230"/>
              <a:ext cx="1" cy="30"/>
            </a:xfrm>
            <a:prstGeom prst="line">
              <a:avLst/>
            </a:prstGeom>
            <a:noFill/>
            <a:ln w="6350" cap="rnd">
              <a:solidFill>
                <a:srgbClr val="C195DB"/>
              </a:solidFill>
              <a:round/>
              <a:headEnd/>
              <a:tailEnd/>
            </a:ln>
          </p:spPr>
          <p:txBody>
            <a:bodyPr/>
            <a:lstStyle/>
            <a:p>
              <a:endParaRPr lang="ru-RU"/>
            </a:p>
          </p:txBody>
        </p:sp>
        <p:sp>
          <p:nvSpPr>
            <p:cNvPr id="160899" name="Line 2556"/>
            <p:cNvSpPr>
              <a:spLocks noChangeShapeType="1"/>
            </p:cNvSpPr>
            <p:nvPr/>
          </p:nvSpPr>
          <p:spPr bwMode="auto">
            <a:xfrm flipV="1">
              <a:off x="2593" y="3218"/>
              <a:ext cx="41" cy="12"/>
            </a:xfrm>
            <a:prstGeom prst="line">
              <a:avLst/>
            </a:prstGeom>
            <a:noFill/>
            <a:ln w="6350" cap="rnd">
              <a:solidFill>
                <a:srgbClr val="C195DB"/>
              </a:solidFill>
              <a:round/>
              <a:headEnd/>
              <a:tailEnd/>
            </a:ln>
          </p:spPr>
          <p:txBody>
            <a:bodyPr/>
            <a:lstStyle/>
            <a:p>
              <a:endParaRPr lang="ru-RU"/>
            </a:p>
          </p:txBody>
        </p:sp>
        <p:sp>
          <p:nvSpPr>
            <p:cNvPr id="160900" name="Line 2557"/>
            <p:cNvSpPr>
              <a:spLocks noChangeShapeType="1"/>
            </p:cNvSpPr>
            <p:nvPr/>
          </p:nvSpPr>
          <p:spPr bwMode="auto">
            <a:xfrm flipH="1" flipV="1">
              <a:off x="2562" y="3203"/>
              <a:ext cx="31" cy="27"/>
            </a:xfrm>
            <a:prstGeom prst="line">
              <a:avLst/>
            </a:prstGeom>
            <a:noFill/>
            <a:ln w="6350" cap="rnd">
              <a:solidFill>
                <a:srgbClr val="C195DB"/>
              </a:solidFill>
              <a:round/>
              <a:headEnd/>
              <a:tailEnd/>
            </a:ln>
          </p:spPr>
          <p:txBody>
            <a:bodyPr/>
            <a:lstStyle/>
            <a:p>
              <a:endParaRPr lang="ru-RU"/>
            </a:p>
          </p:txBody>
        </p:sp>
        <p:sp>
          <p:nvSpPr>
            <p:cNvPr id="160901" name="Freeform 2558"/>
            <p:cNvSpPr>
              <a:spLocks/>
            </p:cNvSpPr>
            <p:nvPr/>
          </p:nvSpPr>
          <p:spPr bwMode="auto">
            <a:xfrm>
              <a:off x="2246" y="3002"/>
              <a:ext cx="208" cy="284"/>
            </a:xfrm>
            <a:custGeom>
              <a:avLst/>
              <a:gdLst>
                <a:gd name="T0" fmla="*/ 176 w 208"/>
                <a:gd name="T1" fmla="*/ 0 h 284"/>
                <a:gd name="T2" fmla="*/ 208 w 208"/>
                <a:gd name="T3" fmla="*/ 14 h 284"/>
                <a:gd name="T4" fmla="*/ 73 w 208"/>
                <a:gd name="T5" fmla="*/ 284 h 284"/>
                <a:gd name="T6" fmla="*/ 0 w 208"/>
                <a:gd name="T7" fmla="*/ 251 h 284"/>
                <a:gd name="T8" fmla="*/ 176 w 208"/>
                <a:gd name="T9" fmla="*/ 0 h 284"/>
                <a:gd name="T10" fmla="*/ 0 60000 65536"/>
                <a:gd name="T11" fmla="*/ 0 60000 65536"/>
                <a:gd name="T12" fmla="*/ 0 60000 65536"/>
                <a:gd name="T13" fmla="*/ 0 60000 65536"/>
                <a:gd name="T14" fmla="*/ 0 60000 65536"/>
                <a:gd name="T15" fmla="*/ 0 w 208"/>
                <a:gd name="T16" fmla="*/ 0 h 284"/>
                <a:gd name="T17" fmla="*/ 208 w 208"/>
                <a:gd name="T18" fmla="*/ 284 h 284"/>
              </a:gdLst>
              <a:ahLst/>
              <a:cxnLst>
                <a:cxn ang="T10">
                  <a:pos x="T0" y="T1"/>
                </a:cxn>
                <a:cxn ang="T11">
                  <a:pos x="T2" y="T3"/>
                </a:cxn>
                <a:cxn ang="T12">
                  <a:pos x="T4" y="T5"/>
                </a:cxn>
                <a:cxn ang="T13">
                  <a:pos x="T6" y="T7"/>
                </a:cxn>
                <a:cxn ang="T14">
                  <a:pos x="T8" y="T9"/>
                </a:cxn>
              </a:cxnLst>
              <a:rect l="T15" t="T16" r="T17" b="T18"/>
              <a:pathLst>
                <a:path w="208" h="284">
                  <a:moveTo>
                    <a:pt x="176" y="0"/>
                  </a:moveTo>
                  <a:lnTo>
                    <a:pt x="208" y="14"/>
                  </a:lnTo>
                  <a:lnTo>
                    <a:pt x="73" y="284"/>
                  </a:lnTo>
                  <a:lnTo>
                    <a:pt x="0" y="251"/>
                  </a:lnTo>
                  <a:lnTo>
                    <a:pt x="176" y="0"/>
                  </a:lnTo>
                  <a:close/>
                </a:path>
              </a:pathLst>
            </a:custGeom>
            <a:solidFill>
              <a:srgbClr val="844CD6"/>
            </a:solidFill>
            <a:ln w="9525">
              <a:noFill/>
              <a:round/>
              <a:headEnd/>
              <a:tailEnd/>
            </a:ln>
          </p:spPr>
          <p:txBody>
            <a:bodyPr/>
            <a:lstStyle/>
            <a:p>
              <a:endParaRPr lang="ru-RU"/>
            </a:p>
          </p:txBody>
        </p:sp>
        <p:sp>
          <p:nvSpPr>
            <p:cNvPr id="160902" name="Freeform 2559"/>
            <p:cNvSpPr>
              <a:spLocks/>
            </p:cNvSpPr>
            <p:nvPr/>
          </p:nvSpPr>
          <p:spPr bwMode="auto">
            <a:xfrm>
              <a:off x="2420" y="2998"/>
              <a:ext cx="36" cy="21"/>
            </a:xfrm>
            <a:custGeom>
              <a:avLst/>
              <a:gdLst>
                <a:gd name="T0" fmla="*/ 5 w 36"/>
                <a:gd name="T1" fmla="*/ 0 h 21"/>
                <a:gd name="T2" fmla="*/ 0 w 36"/>
                <a:gd name="T3" fmla="*/ 7 h 21"/>
                <a:gd name="T4" fmla="*/ 31 w 36"/>
                <a:gd name="T5" fmla="*/ 21 h 21"/>
                <a:gd name="T6" fmla="*/ 36 w 36"/>
                <a:gd name="T7" fmla="*/ 15 h 21"/>
                <a:gd name="T8" fmla="*/ 5 w 36"/>
                <a:gd name="T9" fmla="*/ 0 h 21"/>
                <a:gd name="T10" fmla="*/ 0 60000 65536"/>
                <a:gd name="T11" fmla="*/ 0 60000 65536"/>
                <a:gd name="T12" fmla="*/ 0 60000 65536"/>
                <a:gd name="T13" fmla="*/ 0 60000 65536"/>
                <a:gd name="T14" fmla="*/ 0 60000 65536"/>
                <a:gd name="T15" fmla="*/ 0 w 36"/>
                <a:gd name="T16" fmla="*/ 0 h 21"/>
                <a:gd name="T17" fmla="*/ 36 w 36"/>
                <a:gd name="T18" fmla="*/ 21 h 21"/>
              </a:gdLst>
              <a:ahLst/>
              <a:cxnLst>
                <a:cxn ang="T10">
                  <a:pos x="T0" y="T1"/>
                </a:cxn>
                <a:cxn ang="T11">
                  <a:pos x="T2" y="T3"/>
                </a:cxn>
                <a:cxn ang="T12">
                  <a:pos x="T4" y="T5"/>
                </a:cxn>
                <a:cxn ang="T13">
                  <a:pos x="T6" y="T7"/>
                </a:cxn>
                <a:cxn ang="T14">
                  <a:pos x="T8" y="T9"/>
                </a:cxn>
              </a:cxnLst>
              <a:rect l="T15" t="T16" r="T17" b="T18"/>
              <a:pathLst>
                <a:path w="36" h="21">
                  <a:moveTo>
                    <a:pt x="5" y="0"/>
                  </a:moveTo>
                  <a:lnTo>
                    <a:pt x="0" y="7"/>
                  </a:lnTo>
                  <a:lnTo>
                    <a:pt x="31" y="21"/>
                  </a:lnTo>
                  <a:lnTo>
                    <a:pt x="36" y="15"/>
                  </a:lnTo>
                  <a:lnTo>
                    <a:pt x="5" y="0"/>
                  </a:lnTo>
                  <a:close/>
                </a:path>
              </a:pathLst>
            </a:custGeom>
            <a:solidFill>
              <a:srgbClr val="C195DB"/>
            </a:solidFill>
            <a:ln w="9525">
              <a:noFill/>
              <a:round/>
              <a:headEnd/>
              <a:tailEnd/>
            </a:ln>
          </p:spPr>
          <p:txBody>
            <a:bodyPr/>
            <a:lstStyle/>
            <a:p>
              <a:endParaRPr lang="ru-RU"/>
            </a:p>
          </p:txBody>
        </p:sp>
        <p:sp>
          <p:nvSpPr>
            <p:cNvPr id="160903" name="Freeform 2560"/>
            <p:cNvSpPr>
              <a:spLocks/>
            </p:cNvSpPr>
            <p:nvPr/>
          </p:nvSpPr>
          <p:spPr bwMode="auto">
            <a:xfrm>
              <a:off x="2318" y="3012"/>
              <a:ext cx="139" cy="275"/>
            </a:xfrm>
            <a:custGeom>
              <a:avLst/>
              <a:gdLst>
                <a:gd name="T0" fmla="*/ 139 w 139"/>
                <a:gd name="T1" fmla="*/ 5 h 275"/>
                <a:gd name="T2" fmla="*/ 133 w 139"/>
                <a:gd name="T3" fmla="*/ 0 h 275"/>
                <a:gd name="T4" fmla="*/ 0 w 139"/>
                <a:gd name="T5" fmla="*/ 271 h 275"/>
                <a:gd name="T6" fmla="*/ 6 w 139"/>
                <a:gd name="T7" fmla="*/ 275 h 275"/>
                <a:gd name="T8" fmla="*/ 139 w 139"/>
                <a:gd name="T9" fmla="*/ 5 h 275"/>
                <a:gd name="T10" fmla="*/ 0 60000 65536"/>
                <a:gd name="T11" fmla="*/ 0 60000 65536"/>
                <a:gd name="T12" fmla="*/ 0 60000 65536"/>
                <a:gd name="T13" fmla="*/ 0 60000 65536"/>
                <a:gd name="T14" fmla="*/ 0 60000 65536"/>
                <a:gd name="T15" fmla="*/ 0 w 139"/>
                <a:gd name="T16" fmla="*/ 0 h 275"/>
                <a:gd name="T17" fmla="*/ 139 w 139"/>
                <a:gd name="T18" fmla="*/ 275 h 275"/>
              </a:gdLst>
              <a:ahLst/>
              <a:cxnLst>
                <a:cxn ang="T10">
                  <a:pos x="T0" y="T1"/>
                </a:cxn>
                <a:cxn ang="T11">
                  <a:pos x="T2" y="T3"/>
                </a:cxn>
                <a:cxn ang="T12">
                  <a:pos x="T4" y="T5"/>
                </a:cxn>
                <a:cxn ang="T13">
                  <a:pos x="T6" y="T7"/>
                </a:cxn>
                <a:cxn ang="T14">
                  <a:pos x="T8" y="T9"/>
                </a:cxn>
              </a:cxnLst>
              <a:rect l="T15" t="T16" r="T17" b="T18"/>
              <a:pathLst>
                <a:path w="139" h="275">
                  <a:moveTo>
                    <a:pt x="139" y="5"/>
                  </a:moveTo>
                  <a:lnTo>
                    <a:pt x="133" y="0"/>
                  </a:lnTo>
                  <a:lnTo>
                    <a:pt x="0" y="271"/>
                  </a:lnTo>
                  <a:lnTo>
                    <a:pt x="6" y="275"/>
                  </a:lnTo>
                  <a:lnTo>
                    <a:pt x="139" y="5"/>
                  </a:lnTo>
                  <a:close/>
                </a:path>
              </a:pathLst>
            </a:custGeom>
            <a:solidFill>
              <a:srgbClr val="C195DB"/>
            </a:solidFill>
            <a:ln w="9525">
              <a:noFill/>
              <a:round/>
              <a:headEnd/>
              <a:tailEnd/>
            </a:ln>
          </p:spPr>
          <p:txBody>
            <a:bodyPr/>
            <a:lstStyle/>
            <a:p>
              <a:endParaRPr lang="ru-RU"/>
            </a:p>
          </p:txBody>
        </p:sp>
        <p:sp>
          <p:nvSpPr>
            <p:cNvPr id="160904" name="Freeform 2561"/>
            <p:cNvSpPr>
              <a:spLocks/>
            </p:cNvSpPr>
            <p:nvPr/>
          </p:nvSpPr>
          <p:spPr bwMode="auto">
            <a:xfrm>
              <a:off x="2450" y="3012"/>
              <a:ext cx="9" cy="7"/>
            </a:xfrm>
            <a:custGeom>
              <a:avLst/>
              <a:gdLst>
                <a:gd name="T0" fmla="*/ 6 w 9"/>
                <a:gd name="T1" fmla="*/ 0 h 7"/>
                <a:gd name="T2" fmla="*/ 9 w 9"/>
                <a:gd name="T3" fmla="*/ 2 h 7"/>
                <a:gd name="T4" fmla="*/ 7 w 9"/>
                <a:gd name="T5" fmla="*/ 6 h 7"/>
                <a:gd name="T6" fmla="*/ 0 w 9"/>
                <a:gd name="T7" fmla="*/ 0 h 7"/>
                <a:gd name="T8" fmla="*/ 0 w 9"/>
                <a:gd name="T9" fmla="*/ 7 h 7"/>
                <a:gd name="T10" fmla="*/ 6 w 9"/>
                <a:gd name="T11" fmla="*/ 0 h 7"/>
                <a:gd name="T12" fmla="*/ 0 60000 65536"/>
                <a:gd name="T13" fmla="*/ 0 60000 65536"/>
                <a:gd name="T14" fmla="*/ 0 60000 65536"/>
                <a:gd name="T15" fmla="*/ 0 60000 65536"/>
                <a:gd name="T16" fmla="*/ 0 60000 65536"/>
                <a:gd name="T17" fmla="*/ 0 60000 65536"/>
                <a:gd name="T18" fmla="*/ 0 w 9"/>
                <a:gd name="T19" fmla="*/ 0 h 7"/>
                <a:gd name="T20" fmla="*/ 9 w 9"/>
                <a:gd name="T21" fmla="*/ 7 h 7"/>
              </a:gdLst>
              <a:ahLst/>
              <a:cxnLst>
                <a:cxn ang="T12">
                  <a:pos x="T0" y="T1"/>
                </a:cxn>
                <a:cxn ang="T13">
                  <a:pos x="T2" y="T3"/>
                </a:cxn>
                <a:cxn ang="T14">
                  <a:pos x="T4" y="T5"/>
                </a:cxn>
                <a:cxn ang="T15">
                  <a:pos x="T6" y="T7"/>
                </a:cxn>
                <a:cxn ang="T16">
                  <a:pos x="T8" y="T9"/>
                </a:cxn>
                <a:cxn ang="T17">
                  <a:pos x="T10" y="T11"/>
                </a:cxn>
              </a:cxnLst>
              <a:rect l="T18" t="T19" r="T20" b="T21"/>
              <a:pathLst>
                <a:path w="9" h="7">
                  <a:moveTo>
                    <a:pt x="6" y="0"/>
                  </a:moveTo>
                  <a:lnTo>
                    <a:pt x="9" y="2"/>
                  </a:lnTo>
                  <a:lnTo>
                    <a:pt x="7" y="6"/>
                  </a:lnTo>
                  <a:lnTo>
                    <a:pt x="0" y="0"/>
                  </a:lnTo>
                  <a:lnTo>
                    <a:pt x="0" y="7"/>
                  </a:lnTo>
                  <a:lnTo>
                    <a:pt x="6" y="0"/>
                  </a:lnTo>
                  <a:close/>
                </a:path>
              </a:pathLst>
            </a:custGeom>
            <a:solidFill>
              <a:srgbClr val="C195DB"/>
            </a:solidFill>
            <a:ln w="9525">
              <a:noFill/>
              <a:round/>
              <a:headEnd/>
              <a:tailEnd/>
            </a:ln>
          </p:spPr>
          <p:txBody>
            <a:bodyPr/>
            <a:lstStyle/>
            <a:p>
              <a:endParaRPr lang="ru-RU"/>
            </a:p>
          </p:txBody>
        </p:sp>
        <p:sp>
          <p:nvSpPr>
            <p:cNvPr id="160905" name="Freeform 2562"/>
            <p:cNvSpPr>
              <a:spLocks/>
            </p:cNvSpPr>
            <p:nvPr/>
          </p:nvSpPr>
          <p:spPr bwMode="auto">
            <a:xfrm>
              <a:off x="2244" y="3248"/>
              <a:ext cx="76" cy="41"/>
            </a:xfrm>
            <a:custGeom>
              <a:avLst/>
              <a:gdLst>
                <a:gd name="T0" fmla="*/ 75 w 76"/>
                <a:gd name="T1" fmla="*/ 41 h 41"/>
                <a:gd name="T2" fmla="*/ 76 w 76"/>
                <a:gd name="T3" fmla="*/ 33 h 41"/>
                <a:gd name="T4" fmla="*/ 1 w 76"/>
                <a:gd name="T5" fmla="*/ 0 h 41"/>
                <a:gd name="T6" fmla="*/ 0 w 76"/>
                <a:gd name="T7" fmla="*/ 8 h 41"/>
                <a:gd name="T8" fmla="*/ 75 w 76"/>
                <a:gd name="T9" fmla="*/ 41 h 41"/>
                <a:gd name="T10" fmla="*/ 0 60000 65536"/>
                <a:gd name="T11" fmla="*/ 0 60000 65536"/>
                <a:gd name="T12" fmla="*/ 0 60000 65536"/>
                <a:gd name="T13" fmla="*/ 0 60000 65536"/>
                <a:gd name="T14" fmla="*/ 0 60000 65536"/>
                <a:gd name="T15" fmla="*/ 0 w 76"/>
                <a:gd name="T16" fmla="*/ 0 h 41"/>
                <a:gd name="T17" fmla="*/ 76 w 76"/>
                <a:gd name="T18" fmla="*/ 41 h 41"/>
              </a:gdLst>
              <a:ahLst/>
              <a:cxnLst>
                <a:cxn ang="T10">
                  <a:pos x="T0" y="T1"/>
                </a:cxn>
                <a:cxn ang="T11">
                  <a:pos x="T2" y="T3"/>
                </a:cxn>
                <a:cxn ang="T12">
                  <a:pos x="T4" y="T5"/>
                </a:cxn>
                <a:cxn ang="T13">
                  <a:pos x="T6" y="T7"/>
                </a:cxn>
                <a:cxn ang="T14">
                  <a:pos x="T8" y="T9"/>
                </a:cxn>
              </a:cxnLst>
              <a:rect l="T15" t="T16" r="T17" b="T18"/>
              <a:pathLst>
                <a:path w="76" h="41">
                  <a:moveTo>
                    <a:pt x="75" y="41"/>
                  </a:moveTo>
                  <a:lnTo>
                    <a:pt x="76" y="33"/>
                  </a:lnTo>
                  <a:lnTo>
                    <a:pt x="1" y="0"/>
                  </a:lnTo>
                  <a:lnTo>
                    <a:pt x="0" y="8"/>
                  </a:lnTo>
                  <a:lnTo>
                    <a:pt x="75" y="41"/>
                  </a:lnTo>
                  <a:close/>
                </a:path>
              </a:pathLst>
            </a:custGeom>
            <a:solidFill>
              <a:srgbClr val="C195DB"/>
            </a:solidFill>
            <a:ln w="9525">
              <a:noFill/>
              <a:round/>
              <a:headEnd/>
              <a:tailEnd/>
            </a:ln>
          </p:spPr>
          <p:txBody>
            <a:bodyPr/>
            <a:lstStyle/>
            <a:p>
              <a:endParaRPr lang="ru-RU"/>
            </a:p>
          </p:txBody>
        </p:sp>
        <p:sp>
          <p:nvSpPr>
            <p:cNvPr id="160906" name="Freeform 2563"/>
            <p:cNvSpPr>
              <a:spLocks/>
            </p:cNvSpPr>
            <p:nvPr/>
          </p:nvSpPr>
          <p:spPr bwMode="auto">
            <a:xfrm>
              <a:off x="2316" y="3280"/>
              <a:ext cx="4" cy="10"/>
            </a:xfrm>
            <a:custGeom>
              <a:avLst/>
              <a:gdLst>
                <a:gd name="T0" fmla="*/ 4 w 4"/>
                <a:gd name="T1" fmla="*/ 7 h 10"/>
                <a:gd name="T2" fmla="*/ 3 w 4"/>
                <a:gd name="T3" fmla="*/ 10 h 10"/>
                <a:gd name="T4" fmla="*/ 2 w 4"/>
                <a:gd name="T5" fmla="*/ 9 h 10"/>
                <a:gd name="T6" fmla="*/ 3 w 4"/>
                <a:gd name="T7" fmla="*/ 0 h 10"/>
                <a:gd name="T8" fmla="*/ 0 w 4"/>
                <a:gd name="T9" fmla="*/ 2 h 10"/>
                <a:gd name="T10" fmla="*/ 4 w 4"/>
                <a:gd name="T11" fmla="*/ 7 h 10"/>
                <a:gd name="T12" fmla="*/ 0 60000 65536"/>
                <a:gd name="T13" fmla="*/ 0 60000 65536"/>
                <a:gd name="T14" fmla="*/ 0 60000 65536"/>
                <a:gd name="T15" fmla="*/ 0 60000 65536"/>
                <a:gd name="T16" fmla="*/ 0 60000 65536"/>
                <a:gd name="T17" fmla="*/ 0 60000 65536"/>
                <a:gd name="T18" fmla="*/ 0 w 4"/>
                <a:gd name="T19" fmla="*/ 0 h 10"/>
                <a:gd name="T20" fmla="*/ 4 w 4"/>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4" h="10">
                  <a:moveTo>
                    <a:pt x="4" y="7"/>
                  </a:moveTo>
                  <a:lnTo>
                    <a:pt x="3" y="10"/>
                  </a:lnTo>
                  <a:lnTo>
                    <a:pt x="2" y="9"/>
                  </a:lnTo>
                  <a:lnTo>
                    <a:pt x="3" y="0"/>
                  </a:lnTo>
                  <a:lnTo>
                    <a:pt x="0" y="2"/>
                  </a:lnTo>
                  <a:lnTo>
                    <a:pt x="4" y="7"/>
                  </a:lnTo>
                  <a:close/>
                </a:path>
              </a:pathLst>
            </a:custGeom>
            <a:solidFill>
              <a:srgbClr val="C195DB"/>
            </a:solidFill>
            <a:ln w="9525">
              <a:noFill/>
              <a:round/>
              <a:headEnd/>
              <a:tailEnd/>
            </a:ln>
          </p:spPr>
          <p:txBody>
            <a:bodyPr/>
            <a:lstStyle/>
            <a:p>
              <a:endParaRPr lang="ru-RU"/>
            </a:p>
          </p:txBody>
        </p:sp>
        <p:sp>
          <p:nvSpPr>
            <p:cNvPr id="160907" name="Freeform 2564"/>
            <p:cNvSpPr>
              <a:spLocks/>
            </p:cNvSpPr>
            <p:nvPr/>
          </p:nvSpPr>
          <p:spPr bwMode="auto">
            <a:xfrm>
              <a:off x="2243" y="2998"/>
              <a:ext cx="182" cy="257"/>
            </a:xfrm>
            <a:custGeom>
              <a:avLst/>
              <a:gdLst>
                <a:gd name="T0" fmla="*/ 0 w 182"/>
                <a:gd name="T1" fmla="*/ 252 h 257"/>
                <a:gd name="T2" fmla="*/ 6 w 182"/>
                <a:gd name="T3" fmla="*/ 257 h 257"/>
                <a:gd name="T4" fmla="*/ 182 w 182"/>
                <a:gd name="T5" fmla="*/ 5 h 257"/>
                <a:gd name="T6" fmla="*/ 175 w 182"/>
                <a:gd name="T7" fmla="*/ 0 h 257"/>
                <a:gd name="T8" fmla="*/ 0 w 182"/>
                <a:gd name="T9" fmla="*/ 252 h 257"/>
                <a:gd name="T10" fmla="*/ 0 60000 65536"/>
                <a:gd name="T11" fmla="*/ 0 60000 65536"/>
                <a:gd name="T12" fmla="*/ 0 60000 65536"/>
                <a:gd name="T13" fmla="*/ 0 60000 65536"/>
                <a:gd name="T14" fmla="*/ 0 60000 65536"/>
                <a:gd name="T15" fmla="*/ 0 w 182"/>
                <a:gd name="T16" fmla="*/ 0 h 257"/>
                <a:gd name="T17" fmla="*/ 182 w 182"/>
                <a:gd name="T18" fmla="*/ 257 h 257"/>
              </a:gdLst>
              <a:ahLst/>
              <a:cxnLst>
                <a:cxn ang="T10">
                  <a:pos x="T0" y="T1"/>
                </a:cxn>
                <a:cxn ang="T11">
                  <a:pos x="T2" y="T3"/>
                </a:cxn>
                <a:cxn ang="T12">
                  <a:pos x="T4" y="T5"/>
                </a:cxn>
                <a:cxn ang="T13">
                  <a:pos x="T6" y="T7"/>
                </a:cxn>
                <a:cxn ang="T14">
                  <a:pos x="T8" y="T9"/>
                </a:cxn>
              </a:cxnLst>
              <a:rect l="T15" t="T16" r="T17" b="T18"/>
              <a:pathLst>
                <a:path w="182" h="257">
                  <a:moveTo>
                    <a:pt x="0" y="252"/>
                  </a:moveTo>
                  <a:lnTo>
                    <a:pt x="6" y="257"/>
                  </a:lnTo>
                  <a:lnTo>
                    <a:pt x="182" y="5"/>
                  </a:lnTo>
                  <a:lnTo>
                    <a:pt x="175" y="0"/>
                  </a:lnTo>
                  <a:lnTo>
                    <a:pt x="0" y="252"/>
                  </a:lnTo>
                  <a:close/>
                </a:path>
              </a:pathLst>
            </a:custGeom>
            <a:solidFill>
              <a:srgbClr val="C195DB"/>
            </a:solidFill>
            <a:ln w="9525">
              <a:noFill/>
              <a:round/>
              <a:headEnd/>
              <a:tailEnd/>
            </a:ln>
          </p:spPr>
          <p:txBody>
            <a:bodyPr/>
            <a:lstStyle/>
            <a:p>
              <a:endParaRPr lang="ru-RU"/>
            </a:p>
          </p:txBody>
        </p:sp>
        <p:sp>
          <p:nvSpPr>
            <p:cNvPr id="160908" name="Freeform 2565"/>
            <p:cNvSpPr>
              <a:spLocks/>
            </p:cNvSpPr>
            <p:nvPr/>
          </p:nvSpPr>
          <p:spPr bwMode="auto">
            <a:xfrm>
              <a:off x="2241" y="3248"/>
              <a:ext cx="9" cy="9"/>
            </a:xfrm>
            <a:custGeom>
              <a:avLst/>
              <a:gdLst>
                <a:gd name="T0" fmla="*/ 7 w 9"/>
                <a:gd name="T1" fmla="*/ 9 h 9"/>
                <a:gd name="T2" fmla="*/ 0 w 9"/>
                <a:gd name="T3" fmla="*/ 6 h 9"/>
                <a:gd name="T4" fmla="*/ 3 w 9"/>
                <a:gd name="T5" fmla="*/ 2 h 9"/>
                <a:gd name="T6" fmla="*/ 9 w 9"/>
                <a:gd name="T7" fmla="*/ 8 h 9"/>
                <a:gd name="T8" fmla="*/ 8 w 9"/>
                <a:gd name="T9" fmla="*/ 0 h 9"/>
                <a:gd name="T10" fmla="*/ 7 w 9"/>
                <a:gd name="T11" fmla="*/ 9 h 9"/>
                <a:gd name="T12" fmla="*/ 0 60000 65536"/>
                <a:gd name="T13" fmla="*/ 0 60000 65536"/>
                <a:gd name="T14" fmla="*/ 0 60000 65536"/>
                <a:gd name="T15" fmla="*/ 0 60000 65536"/>
                <a:gd name="T16" fmla="*/ 0 60000 65536"/>
                <a:gd name="T17" fmla="*/ 0 60000 65536"/>
                <a:gd name="T18" fmla="*/ 0 w 9"/>
                <a:gd name="T19" fmla="*/ 0 h 9"/>
                <a:gd name="T20" fmla="*/ 9 w 9"/>
                <a:gd name="T21" fmla="*/ 9 h 9"/>
              </a:gdLst>
              <a:ahLst/>
              <a:cxnLst>
                <a:cxn ang="T12">
                  <a:pos x="T0" y="T1"/>
                </a:cxn>
                <a:cxn ang="T13">
                  <a:pos x="T2" y="T3"/>
                </a:cxn>
                <a:cxn ang="T14">
                  <a:pos x="T4" y="T5"/>
                </a:cxn>
                <a:cxn ang="T15">
                  <a:pos x="T6" y="T7"/>
                </a:cxn>
                <a:cxn ang="T16">
                  <a:pos x="T8" y="T9"/>
                </a:cxn>
                <a:cxn ang="T17">
                  <a:pos x="T10" y="T11"/>
                </a:cxn>
              </a:cxnLst>
              <a:rect l="T18" t="T19" r="T20" b="T21"/>
              <a:pathLst>
                <a:path w="9" h="9">
                  <a:moveTo>
                    <a:pt x="7" y="9"/>
                  </a:moveTo>
                  <a:lnTo>
                    <a:pt x="0" y="6"/>
                  </a:lnTo>
                  <a:lnTo>
                    <a:pt x="3" y="2"/>
                  </a:lnTo>
                  <a:lnTo>
                    <a:pt x="9" y="8"/>
                  </a:lnTo>
                  <a:lnTo>
                    <a:pt x="8" y="0"/>
                  </a:lnTo>
                  <a:lnTo>
                    <a:pt x="7" y="9"/>
                  </a:lnTo>
                  <a:close/>
                </a:path>
              </a:pathLst>
            </a:custGeom>
            <a:solidFill>
              <a:srgbClr val="C195DB"/>
            </a:solidFill>
            <a:ln w="9525">
              <a:noFill/>
              <a:round/>
              <a:headEnd/>
              <a:tailEnd/>
            </a:ln>
          </p:spPr>
          <p:txBody>
            <a:bodyPr/>
            <a:lstStyle/>
            <a:p>
              <a:endParaRPr lang="ru-RU"/>
            </a:p>
          </p:txBody>
        </p:sp>
        <p:sp>
          <p:nvSpPr>
            <p:cNvPr id="160909" name="Freeform 2566"/>
            <p:cNvSpPr>
              <a:spLocks/>
            </p:cNvSpPr>
            <p:nvPr/>
          </p:nvSpPr>
          <p:spPr bwMode="auto">
            <a:xfrm>
              <a:off x="2419" y="2997"/>
              <a:ext cx="4" cy="6"/>
            </a:xfrm>
            <a:custGeom>
              <a:avLst/>
              <a:gdLst>
                <a:gd name="T0" fmla="*/ 0 w 4"/>
                <a:gd name="T1" fmla="*/ 0 h 6"/>
                <a:gd name="T2" fmla="*/ 1 w 4"/>
                <a:gd name="T3" fmla="*/ 0 h 6"/>
                <a:gd name="T4" fmla="*/ 3 w 4"/>
                <a:gd name="T5" fmla="*/ 0 h 6"/>
                <a:gd name="T6" fmla="*/ 0 w 4"/>
                <a:gd name="T7" fmla="*/ 6 h 6"/>
                <a:gd name="T8" fmla="*/ 4 w 4"/>
                <a:gd name="T9" fmla="*/ 5 h 6"/>
                <a:gd name="T10" fmla="*/ 0 w 4"/>
                <a:gd name="T11" fmla="*/ 0 h 6"/>
                <a:gd name="T12" fmla="*/ 0 60000 65536"/>
                <a:gd name="T13" fmla="*/ 0 60000 65536"/>
                <a:gd name="T14" fmla="*/ 0 60000 65536"/>
                <a:gd name="T15" fmla="*/ 0 60000 65536"/>
                <a:gd name="T16" fmla="*/ 0 60000 65536"/>
                <a:gd name="T17" fmla="*/ 0 60000 65536"/>
                <a:gd name="T18" fmla="*/ 0 w 4"/>
                <a:gd name="T19" fmla="*/ 0 h 6"/>
                <a:gd name="T20" fmla="*/ 4 w 4"/>
                <a:gd name="T21" fmla="*/ 6 h 6"/>
              </a:gdLst>
              <a:ahLst/>
              <a:cxnLst>
                <a:cxn ang="T12">
                  <a:pos x="T0" y="T1"/>
                </a:cxn>
                <a:cxn ang="T13">
                  <a:pos x="T2" y="T3"/>
                </a:cxn>
                <a:cxn ang="T14">
                  <a:pos x="T4" y="T5"/>
                </a:cxn>
                <a:cxn ang="T15">
                  <a:pos x="T6" y="T7"/>
                </a:cxn>
                <a:cxn ang="T16">
                  <a:pos x="T8" y="T9"/>
                </a:cxn>
                <a:cxn ang="T17">
                  <a:pos x="T10" y="T11"/>
                </a:cxn>
              </a:cxnLst>
              <a:rect l="T18" t="T19" r="T20" b="T21"/>
              <a:pathLst>
                <a:path w="4" h="6">
                  <a:moveTo>
                    <a:pt x="0" y="0"/>
                  </a:moveTo>
                  <a:lnTo>
                    <a:pt x="1" y="0"/>
                  </a:lnTo>
                  <a:lnTo>
                    <a:pt x="3" y="0"/>
                  </a:lnTo>
                  <a:lnTo>
                    <a:pt x="0" y="6"/>
                  </a:lnTo>
                  <a:lnTo>
                    <a:pt x="4" y="5"/>
                  </a:lnTo>
                  <a:lnTo>
                    <a:pt x="0" y="0"/>
                  </a:lnTo>
                  <a:close/>
                </a:path>
              </a:pathLst>
            </a:custGeom>
            <a:solidFill>
              <a:srgbClr val="C195DB"/>
            </a:solidFill>
            <a:ln w="9525">
              <a:noFill/>
              <a:round/>
              <a:headEnd/>
              <a:tailEnd/>
            </a:ln>
          </p:spPr>
          <p:txBody>
            <a:bodyPr/>
            <a:lstStyle/>
            <a:p>
              <a:endParaRPr lang="ru-RU"/>
            </a:p>
          </p:txBody>
        </p:sp>
        <p:sp>
          <p:nvSpPr>
            <p:cNvPr id="160910" name="Freeform 2567"/>
            <p:cNvSpPr>
              <a:spLocks/>
            </p:cNvSpPr>
            <p:nvPr/>
          </p:nvSpPr>
          <p:spPr bwMode="auto">
            <a:xfrm>
              <a:off x="2243" y="3225"/>
              <a:ext cx="73" cy="32"/>
            </a:xfrm>
            <a:custGeom>
              <a:avLst/>
              <a:gdLst>
                <a:gd name="T0" fmla="*/ 0 w 73"/>
                <a:gd name="T1" fmla="*/ 26 h 32"/>
                <a:gd name="T2" fmla="*/ 2 w 73"/>
                <a:gd name="T3" fmla="*/ 32 h 32"/>
                <a:gd name="T4" fmla="*/ 73 w 73"/>
                <a:gd name="T5" fmla="*/ 6 h 32"/>
                <a:gd name="T6" fmla="*/ 69 w 73"/>
                <a:gd name="T7" fmla="*/ 0 h 32"/>
                <a:gd name="T8" fmla="*/ 0 w 73"/>
                <a:gd name="T9" fmla="*/ 26 h 32"/>
                <a:gd name="T10" fmla="*/ 0 60000 65536"/>
                <a:gd name="T11" fmla="*/ 0 60000 65536"/>
                <a:gd name="T12" fmla="*/ 0 60000 65536"/>
                <a:gd name="T13" fmla="*/ 0 60000 65536"/>
                <a:gd name="T14" fmla="*/ 0 60000 65536"/>
                <a:gd name="T15" fmla="*/ 0 w 73"/>
                <a:gd name="T16" fmla="*/ 0 h 32"/>
                <a:gd name="T17" fmla="*/ 73 w 73"/>
                <a:gd name="T18" fmla="*/ 32 h 32"/>
              </a:gdLst>
              <a:ahLst/>
              <a:cxnLst>
                <a:cxn ang="T10">
                  <a:pos x="T0" y="T1"/>
                </a:cxn>
                <a:cxn ang="T11">
                  <a:pos x="T2" y="T3"/>
                </a:cxn>
                <a:cxn ang="T12">
                  <a:pos x="T4" y="T5"/>
                </a:cxn>
                <a:cxn ang="T13">
                  <a:pos x="T6" y="T7"/>
                </a:cxn>
                <a:cxn ang="T14">
                  <a:pos x="T8" y="T9"/>
                </a:cxn>
              </a:cxnLst>
              <a:rect l="T15" t="T16" r="T17" b="T18"/>
              <a:pathLst>
                <a:path w="73" h="32">
                  <a:moveTo>
                    <a:pt x="0" y="26"/>
                  </a:moveTo>
                  <a:lnTo>
                    <a:pt x="2" y="32"/>
                  </a:lnTo>
                  <a:lnTo>
                    <a:pt x="73" y="6"/>
                  </a:lnTo>
                  <a:lnTo>
                    <a:pt x="69" y="0"/>
                  </a:lnTo>
                  <a:lnTo>
                    <a:pt x="0" y="26"/>
                  </a:lnTo>
                  <a:close/>
                </a:path>
              </a:pathLst>
            </a:custGeom>
            <a:solidFill>
              <a:srgbClr val="C195DB"/>
            </a:solidFill>
            <a:ln w="9525">
              <a:noFill/>
              <a:round/>
              <a:headEnd/>
              <a:tailEnd/>
            </a:ln>
          </p:spPr>
          <p:txBody>
            <a:bodyPr/>
            <a:lstStyle/>
            <a:p>
              <a:endParaRPr lang="ru-RU"/>
            </a:p>
          </p:txBody>
        </p:sp>
        <p:sp>
          <p:nvSpPr>
            <p:cNvPr id="160911" name="Freeform 2568"/>
            <p:cNvSpPr>
              <a:spLocks/>
            </p:cNvSpPr>
            <p:nvPr/>
          </p:nvSpPr>
          <p:spPr bwMode="auto">
            <a:xfrm>
              <a:off x="2308" y="3228"/>
              <a:ext cx="11" cy="56"/>
            </a:xfrm>
            <a:custGeom>
              <a:avLst/>
              <a:gdLst>
                <a:gd name="T0" fmla="*/ 9 w 11"/>
                <a:gd name="T1" fmla="*/ 0 h 56"/>
                <a:gd name="T2" fmla="*/ 0 w 11"/>
                <a:gd name="T3" fmla="*/ 0 h 56"/>
                <a:gd name="T4" fmla="*/ 2 w 11"/>
                <a:gd name="T5" fmla="*/ 56 h 56"/>
                <a:gd name="T6" fmla="*/ 11 w 11"/>
                <a:gd name="T7" fmla="*/ 56 h 56"/>
                <a:gd name="T8" fmla="*/ 9 w 11"/>
                <a:gd name="T9" fmla="*/ 0 h 56"/>
                <a:gd name="T10" fmla="*/ 0 60000 65536"/>
                <a:gd name="T11" fmla="*/ 0 60000 65536"/>
                <a:gd name="T12" fmla="*/ 0 60000 65536"/>
                <a:gd name="T13" fmla="*/ 0 60000 65536"/>
                <a:gd name="T14" fmla="*/ 0 60000 65536"/>
                <a:gd name="T15" fmla="*/ 0 w 11"/>
                <a:gd name="T16" fmla="*/ 0 h 56"/>
                <a:gd name="T17" fmla="*/ 11 w 11"/>
                <a:gd name="T18" fmla="*/ 56 h 56"/>
              </a:gdLst>
              <a:ahLst/>
              <a:cxnLst>
                <a:cxn ang="T10">
                  <a:pos x="T0" y="T1"/>
                </a:cxn>
                <a:cxn ang="T11">
                  <a:pos x="T2" y="T3"/>
                </a:cxn>
                <a:cxn ang="T12">
                  <a:pos x="T4" y="T5"/>
                </a:cxn>
                <a:cxn ang="T13">
                  <a:pos x="T6" y="T7"/>
                </a:cxn>
                <a:cxn ang="T14">
                  <a:pos x="T8" y="T9"/>
                </a:cxn>
              </a:cxnLst>
              <a:rect l="T15" t="T16" r="T17" b="T18"/>
              <a:pathLst>
                <a:path w="11" h="56">
                  <a:moveTo>
                    <a:pt x="9" y="0"/>
                  </a:moveTo>
                  <a:lnTo>
                    <a:pt x="0" y="0"/>
                  </a:lnTo>
                  <a:lnTo>
                    <a:pt x="2" y="56"/>
                  </a:lnTo>
                  <a:lnTo>
                    <a:pt x="11" y="56"/>
                  </a:lnTo>
                  <a:lnTo>
                    <a:pt x="9" y="0"/>
                  </a:lnTo>
                  <a:close/>
                </a:path>
              </a:pathLst>
            </a:custGeom>
            <a:solidFill>
              <a:srgbClr val="C195DB"/>
            </a:solidFill>
            <a:ln w="9525">
              <a:noFill/>
              <a:round/>
              <a:headEnd/>
              <a:tailEnd/>
            </a:ln>
          </p:spPr>
          <p:txBody>
            <a:bodyPr/>
            <a:lstStyle/>
            <a:p>
              <a:endParaRPr lang="ru-RU"/>
            </a:p>
          </p:txBody>
        </p:sp>
        <p:sp>
          <p:nvSpPr>
            <p:cNvPr id="160912" name="Freeform 2569"/>
            <p:cNvSpPr>
              <a:spLocks/>
            </p:cNvSpPr>
            <p:nvPr/>
          </p:nvSpPr>
          <p:spPr bwMode="auto">
            <a:xfrm>
              <a:off x="2310" y="3223"/>
              <a:ext cx="9" cy="8"/>
            </a:xfrm>
            <a:custGeom>
              <a:avLst/>
              <a:gdLst>
                <a:gd name="T0" fmla="*/ 4 w 9"/>
                <a:gd name="T1" fmla="*/ 2 h 8"/>
                <a:gd name="T2" fmla="*/ 9 w 9"/>
                <a:gd name="T3" fmla="*/ 0 h 8"/>
                <a:gd name="T4" fmla="*/ 9 w 9"/>
                <a:gd name="T5" fmla="*/ 5 h 8"/>
                <a:gd name="T6" fmla="*/ 0 w 9"/>
                <a:gd name="T7" fmla="*/ 5 h 8"/>
                <a:gd name="T8" fmla="*/ 8 w 9"/>
                <a:gd name="T9" fmla="*/ 8 h 8"/>
                <a:gd name="T10" fmla="*/ 4 w 9"/>
                <a:gd name="T11" fmla="*/ 2 h 8"/>
                <a:gd name="T12" fmla="*/ 0 60000 65536"/>
                <a:gd name="T13" fmla="*/ 0 60000 65536"/>
                <a:gd name="T14" fmla="*/ 0 60000 65536"/>
                <a:gd name="T15" fmla="*/ 0 60000 65536"/>
                <a:gd name="T16" fmla="*/ 0 60000 65536"/>
                <a:gd name="T17" fmla="*/ 0 60000 65536"/>
                <a:gd name="T18" fmla="*/ 0 w 9"/>
                <a:gd name="T19" fmla="*/ 0 h 8"/>
                <a:gd name="T20" fmla="*/ 9 w 9"/>
                <a:gd name="T21" fmla="*/ 8 h 8"/>
              </a:gdLst>
              <a:ahLst/>
              <a:cxnLst>
                <a:cxn ang="T12">
                  <a:pos x="T0" y="T1"/>
                </a:cxn>
                <a:cxn ang="T13">
                  <a:pos x="T2" y="T3"/>
                </a:cxn>
                <a:cxn ang="T14">
                  <a:pos x="T4" y="T5"/>
                </a:cxn>
                <a:cxn ang="T15">
                  <a:pos x="T6" y="T7"/>
                </a:cxn>
                <a:cxn ang="T16">
                  <a:pos x="T8" y="T9"/>
                </a:cxn>
                <a:cxn ang="T17">
                  <a:pos x="T10" y="T11"/>
                </a:cxn>
              </a:cxnLst>
              <a:rect l="T18" t="T19" r="T20" b="T21"/>
              <a:pathLst>
                <a:path w="9" h="8">
                  <a:moveTo>
                    <a:pt x="4" y="2"/>
                  </a:moveTo>
                  <a:lnTo>
                    <a:pt x="9" y="0"/>
                  </a:lnTo>
                  <a:lnTo>
                    <a:pt x="9" y="5"/>
                  </a:lnTo>
                  <a:lnTo>
                    <a:pt x="0" y="5"/>
                  </a:lnTo>
                  <a:lnTo>
                    <a:pt x="8" y="8"/>
                  </a:lnTo>
                  <a:lnTo>
                    <a:pt x="4" y="2"/>
                  </a:lnTo>
                  <a:close/>
                </a:path>
              </a:pathLst>
            </a:custGeom>
            <a:solidFill>
              <a:srgbClr val="C195DB"/>
            </a:solidFill>
            <a:ln w="9525">
              <a:noFill/>
              <a:round/>
              <a:headEnd/>
              <a:tailEnd/>
            </a:ln>
          </p:spPr>
          <p:txBody>
            <a:bodyPr/>
            <a:lstStyle/>
            <a:p>
              <a:endParaRPr lang="ru-RU"/>
            </a:p>
          </p:txBody>
        </p:sp>
        <p:sp>
          <p:nvSpPr>
            <p:cNvPr id="160913" name="Line 2570"/>
            <p:cNvSpPr>
              <a:spLocks noChangeShapeType="1"/>
            </p:cNvSpPr>
            <p:nvPr/>
          </p:nvSpPr>
          <p:spPr bwMode="auto">
            <a:xfrm flipV="1">
              <a:off x="2297" y="3228"/>
              <a:ext cx="17" cy="25"/>
            </a:xfrm>
            <a:prstGeom prst="line">
              <a:avLst/>
            </a:prstGeom>
            <a:noFill/>
            <a:ln w="6350" cap="rnd">
              <a:solidFill>
                <a:srgbClr val="C195DB"/>
              </a:solidFill>
              <a:round/>
              <a:headEnd/>
              <a:tailEnd/>
            </a:ln>
          </p:spPr>
          <p:txBody>
            <a:bodyPr/>
            <a:lstStyle/>
            <a:p>
              <a:endParaRPr lang="ru-RU"/>
            </a:p>
          </p:txBody>
        </p:sp>
        <p:sp>
          <p:nvSpPr>
            <p:cNvPr id="160914" name="Line 2571"/>
            <p:cNvSpPr>
              <a:spLocks noChangeShapeType="1"/>
            </p:cNvSpPr>
            <p:nvPr/>
          </p:nvSpPr>
          <p:spPr bwMode="auto">
            <a:xfrm>
              <a:off x="2295" y="3253"/>
              <a:ext cx="22" cy="29"/>
            </a:xfrm>
            <a:prstGeom prst="line">
              <a:avLst/>
            </a:prstGeom>
            <a:noFill/>
            <a:ln w="6350" cap="rnd">
              <a:solidFill>
                <a:srgbClr val="C195DB"/>
              </a:solidFill>
              <a:round/>
              <a:headEnd/>
              <a:tailEnd/>
            </a:ln>
          </p:spPr>
          <p:txBody>
            <a:bodyPr/>
            <a:lstStyle/>
            <a:p>
              <a:endParaRPr lang="ru-RU"/>
            </a:p>
          </p:txBody>
        </p:sp>
        <p:sp>
          <p:nvSpPr>
            <p:cNvPr id="160915" name="Line 2572"/>
            <p:cNvSpPr>
              <a:spLocks noChangeShapeType="1"/>
            </p:cNvSpPr>
            <p:nvPr/>
          </p:nvSpPr>
          <p:spPr bwMode="auto">
            <a:xfrm flipH="1">
              <a:off x="2252" y="3253"/>
              <a:ext cx="43" cy="2"/>
            </a:xfrm>
            <a:prstGeom prst="line">
              <a:avLst/>
            </a:prstGeom>
            <a:noFill/>
            <a:ln w="6350" cap="rnd">
              <a:solidFill>
                <a:srgbClr val="C195DB"/>
              </a:solidFill>
              <a:round/>
              <a:headEnd/>
              <a:tailEnd/>
            </a:ln>
          </p:spPr>
          <p:txBody>
            <a:bodyPr/>
            <a:lstStyle/>
            <a:p>
              <a:endParaRPr lang="ru-RU"/>
            </a:p>
          </p:txBody>
        </p:sp>
        <p:sp>
          <p:nvSpPr>
            <p:cNvPr id="160916" name="Freeform 2573"/>
            <p:cNvSpPr>
              <a:spLocks/>
            </p:cNvSpPr>
            <p:nvPr/>
          </p:nvSpPr>
          <p:spPr bwMode="auto">
            <a:xfrm>
              <a:off x="2062" y="2858"/>
              <a:ext cx="239" cy="240"/>
            </a:xfrm>
            <a:custGeom>
              <a:avLst/>
              <a:gdLst>
                <a:gd name="T0" fmla="*/ 214 w 239"/>
                <a:gd name="T1" fmla="*/ 0 h 240"/>
                <a:gd name="T2" fmla="*/ 239 w 239"/>
                <a:gd name="T3" fmla="*/ 18 h 240"/>
                <a:gd name="T4" fmla="*/ 72 w 239"/>
                <a:gd name="T5" fmla="*/ 230 h 240"/>
                <a:gd name="T6" fmla="*/ 0 w 239"/>
                <a:gd name="T7" fmla="*/ 240 h 240"/>
                <a:gd name="T8" fmla="*/ 8 w 239"/>
                <a:gd name="T9" fmla="*/ 180 h 240"/>
                <a:gd name="T10" fmla="*/ 214 w 239"/>
                <a:gd name="T11" fmla="*/ 0 h 240"/>
                <a:gd name="T12" fmla="*/ 0 60000 65536"/>
                <a:gd name="T13" fmla="*/ 0 60000 65536"/>
                <a:gd name="T14" fmla="*/ 0 60000 65536"/>
                <a:gd name="T15" fmla="*/ 0 60000 65536"/>
                <a:gd name="T16" fmla="*/ 0 60000 65536"/>
                <a:gd name="T17" fmla="*/ 0 60000 65536"/>
                <a:gd name="T18" fmla="*/ 0 w 239"/>
                <a:gd name="T19" fmla="*/ 0 h 240"/>
                <a:gd name="T20" fmla="*/ 239 w 239"/>
                <a:gd name="T21" fmla="*/ 240 h 240"/>
              </a:gdLst>
              <a:ahLst/>
              <a:cxnLst>
                <a:cxn ang="T12">
                  <a:pos x="T0" y="T1"/>
                </a:cxn>
                <a:cxn ang="T13">
                  <a:pos x="T2" y="T3"/>
                </a:cxn>
                <a:cxn ang="T14">
                  <a:pos x="T4" y="T5"/>
                </a:cxn>
                <a:cxn ang="T15">
                  <a:pos x="T6" y="T7"/>
                </a:cxn>
                <a:cxn ang="T16">
                  <a:pos x="T8" y="T9"/>
                </a:cxn>
                <a:cxn ang="T17">
                  <a:pos x="T10" y="T11"/>
                </a:cxn>
              </a:cxnLst>
              <a:rect l="T18" t="T19" r="T20" b="T21"/>
              <a:pathLst>
                <a:path w="239" h="240">
                  <a:moveTo>
                    <a:pt x="214" y="0"/>
                  </a:moveTo>
                  <a:lnTo>
                    <a:pt x="239" y="18"/>
                  </a:lnTo>
                  <a:lnTo>
                    <a:pt x="72" y="230"/>
                  </a:lnTo>
                  <a:lnTo>
                    <a:pt x="0" y="240"/>
                  </a:lnTo>
                  <a:lnTo>
                    <a:pt x="8" y="180"/>
                  </a:lnTo>
                  <a:lnTo>
                    <a:pt x="214" y="0"/>
                  </a:lnTo>
                  <a:close/>
                </a:path>
              </a:pathLst>
            </a:custGeom>
            <a:solidFill>
              <a:srgbClr val="844CD6"/>
            </a:solidFill>
            <a:ln w="9525">
              <a:noFill/>
              <a:round/>
              <a:headEnd/>
              <a:tailEnd/>
            </a:ln>
          </p:spPr>
          <p:txBody>
            <a:bodyPr/>
            <a:lstStyle/>
            <a:p>
              <a:endParaRPr lang="ru-RU"/>
            </a:p>
          </p:txBody>
        </p:sp>
        <p:sp>
          <p:nvSpPr>
            <p:cNvPr id="160917" name="Freeform 2574"/>
            <p:cNvSpPr>
              <a:spLocks/>
            </p:cNvSpPr>
            <p:nvPr/>
          </p:nvSpPr>
          <p:spPr bwMode="auto">
            <a:xfrm>
              <a:off x="2273" y="2855"/>
              <a:ext cx="29" cy="25"/>
            </a:xfrm>
            <a:custGeom>
              <a:avLst/>
              <a:gdLst>
                <a:gd name="T0" fmla="*/ 5 w 29"/>
                <a:gd name="T1" fmla="*/ 0 h 25"/>
                <a:gd name="T2" fmla="*/ 0 w 29"/>
                <a:gd name="T3" fmla="*/ 6 h 25"/>
                <a:gd name="T4" fmla="*/ 24 w 29"/>
                <a:gd name="T5" fmla="*/ 25 h 25"/>
                <a:gd name="T6" fmla="*/ 29 w 29"/>
                <a:gd name="T7" fmla="*/ 18 h 25"/>
                <a:gd name="T8" fmla="*/ 5 w 29"/>
                <a:gd name="T9" fmla="*/ 0 h 25"/>
                <a:gd name="T10" fmla="*/ 0 60000 65536"/>
                <a:gd name="T11" fmla="*/ 0 60000 65536"/>
                <a:gd name="T12" fmla="*/ 0 60000 65536"/>
                <a:gd name="T13" fmla="*/ 0 60000 65536"/>
                <a:gd name="T14" fmla="*/ 0 60000 65536"/>
                <a:gd name="T15" fmla="*/ 0 w 29"/>
                <a:gd name="T16" fmla="*/ 0 h 25"/>
                <a:gd name="T17" fmla="*/ 29 w 29"/>
                <a:gd name="T18" fmla="*/ 25 h 25"/>
              </a:gdLst>
              <a:ahLst/>
              <a:cxnLst>
                <a:cxn ang="T10">
                  <a:pos x="T0" y="T1"/>
                </a:cxn>
                <a:cxn ang="T11">
                  <a:pos x="T2" y="T3"/>
                </a:cxn>
                <a:cxn ang="T12">
                  <a:pos x="T4" y="T5"/>
                </a:cxn>
                <a:cxn ang="T13">
                  <a:pos x="T6" y="T7"/>
                </a:cxn>
                <a:cxn ang="T14">
                  <a:pos x="T8" y="T9"/>
                </a:cxn>
              </a:cxnLst>
              <a:rect l="T15" t="T16" r="T17" b="T18"/>
              <a:pathLst>
                <a:path w="29" h="25">
                  <a:moveTo>
                    <a:pt x="5" y="0"/>
                  </a:moveTo>
                  <a:lnTo>
                    <a:pt x="0" y="6"/>
                  </a:lnTo>
                  <a:lnTo>
                    <a:pt x="24" y="25"/>
                  </a:lnTo>
                  <a:lnTo>
                    <a:pt x="29" y="18"/>
                  </a:lnTo>
                  <a:lnTo>
                    <a:pt x="5" y="0"/>
                  </a:lnTo>
                  <a:close/>
                </a:path>
              </a:pathLst>
            </a:custGeom>
            <a:solidFill>
              <a:srgbClr val="C195DB"/>
            </a:solidFill>
            <a:ln w="9525">
              <a:noFill/>
              <a:round/>
              <a:headEnd/>
              <a:tailEnd/>
            </a:ln>
          </p:spPr>
          <p:txBody>
            <a:bodyPr/>
            <a:lstStyle/>
            <a:p>
              <a:endParaRPr lang="ru-RU"/>
            </a:p>
          </p:txBody>
        </p:sp>
        <p:sp>
          <p:nvSpPr>
            <p:cNvPr id="160918" name="Freeform 2575"/>
            <p:cNvSpPr>
              <a:spLocks/>
            </p:cNvSpPr>
            <p:nvPr/>
          </p:nvSpPr>
          <p:spPr bwMode="auto">
            <a:xfrm>
              <a:off x="2129" y="2873"/>
              <a:ext cx="172" cy="213"/>
            </a:xfrm>
            <a:custGeom>
              <a:avLst/>
              <a:gdLst>
                <a:gd name="T0" fmla="*/ 172 w 172"/>
                <a:gd name="T1" fmla="*/ 5 h 213"/>
                <a:gd name="T2" fmla="*/ 165 w 172"/>
                <a:gd name="T3" fmla="*/ 0 h 213"/>
                <a:gd name="T4" fmla="*/ 0 w 172"/>
                <a:gd name="T5" fmla="*/ 209 h 213"/>
                <a:gd name="T6" fmla="*/ 7 w 172"/>
                <a:gd name="T7" fmla="*/ 213 h 213"/>
                <a:gd name="T8" fmla="*/ 172 w 172"/>
                <a:gd name="T9" fmla="*/ 5 h 213"/>
                <a:gd name="T10" fmla="*/ 0 60000 65536"/>
                <a:gd name="T11" fmla="*/ 0 60000 65536"/>
                <a:gd name="T12" fmla="*/ 0 60000 65536"/>
                <a:gd name="T13" fmla="*/ 0 60000 65536"/>
                <a:gd name="T14" fmla="*/ 0 60000 65536"/>
                <a:gd name="T15" fmla="*/ 0 w 172"/>
                <a:gd name="T16" fmla="*/ 0 h 213"/>
                <a:gd name="T17" fmla="*/ 172 w 172"/>
                <a:gd name="T18" fmla="*/ 213 h 213"/>
              </a:gdLst>
              <a:ahLst/>
              <a:cxnLst>
                <a:cxn ang="T10">
                  <a:pos x="T0" y="T1"/>
                </a:cxn>
                <a:cxn ang="T11">
                  <a:pos x="T2" y="T3"/>
                </a:cxn>
                <a:cxn ang="T12">
                  <a:pos x="T4" y="T5"/>
                </a:cxn>
                <a:cxn ang="T13">
                  <a:pos x="T6" y="T7"/>
                </a:cxn>
                <a:cxn ang="T14">
                  <a:pos x="T8" y="T9"/>
                </a:cxn>
              </a:cxnLst>
              <a:rect l="T15" t="T16" r="T17" b="T18"/>
              <a:pathLst>
                <a:path w="172" h="213">
                  <a:moveTo>
                    <a:pt x="172" y="5"/>
                  </a:moveTo>
                  <a:lnTo>
                    <a:pt x="165" y="0"/>
                  </a:lnTo>
                  <a:lnTo>
                    <a:pt x="0" y="209"/>
                  </a:lnTo>
                  <a:lnTo>
                    <a:pt x="7" y="213"/>
                  </a:lnTo>
                  <a:lnTo>
                    <a:pt x="172" y="5"/>
                  </a:lnTo>
                  <a:close/>
                </a:path>
              </a:pathLst>
            </a:custGeom>
            <a:solidFill>
              <a:srgbClr val="C195DB"/>
            </a:solidFill>
            <a:ln w="9525">
              <a:noFill/>
              <a:round/>
              <a:headEnd/>
              <a:tailEnd/>
            </a:ln>
          </p:spPr>
          <p:txBody>
            <a:bodyPr/>
            <a:lstStyle/>
            <a:p>
              <a:endParaRPr lang="ru-RU"/>
            </a:p>
          </p:txBody>
        </p:sp>
        <p:sp>
          <p:nvSpPr>
            <p:cNvPr id="160919" name="Freeform 2576"/>
            <p:cNvSpPr>
              <a:spLocks/>
            </p:cNvSpPr>
            <p:nvPr/>
          </p:nvSpPr>
          <p:spPr bwMode="auto">
            <a:xfrm>
              <a:off x="2296" y="2873"/>
              <a:ext cx="8" cy="7"/>
            </a:xfrm>
            <a:custGeom>
              <a:avLst/>
              <a:gdLst>
                <a:gd name="T0" fmla="*/ 5 w 8"/>
                <a:gd name="T1" fmla="*/ 0 h 7"/>
                <a:gd name="T2" fmla="*/ 8 w 8"/>
                <a:gd name="T3" fmla="*/ 4 h 7"/>
                <a:gd name="T4" fmla="*/ 6 w 8"/>
                <a:gd name="T5" fmla="*/ 6 h 7"/>
                <a:gd name="T6" fmla="*/ 0 w 8"/>
                <a:gd name="T7" fmla="*/ 0 h 7"/>
                <a:gd name="T8" fmla="*/ 0 w 8"/>
                <a:gd name="T9" fmla="*/ 7 h 7"/>
                <a:gd name="T10" fmla="*/ 5 w 8"/>
                <a:gd name="T11" fmla="*/ 0 h 7"/>
                <a:gd name="T12" fmla="*/ 0 60000 65536"/>
                <a:gd name="T13" fmla="*/ 0 60000 65536"/>
                <a:gd name="T14" fmla="*/ 0 60000 65536"/>
                <a:gd name="T15" fmla="*/ 0 60000 65536"/>
                <a:gd name="T16" fmla="*/ 0 60000 65536"/>
                <a:gd name="T17" fmla="*/ 0 60000 65536"/>
                <a:gd name="T18" fmla="*/ 0 w 8"/>
                <a:gd name="T19" fmla="*/ 0 h 7"/>
                <a:gd name="T20" fmla="*/ 8 w 8"/>
                <a:gd name="T21" fmla="*/ 7 h 7"/>
              </a:gdLst>
              <a:ahLst/>
              <a:cxnLst>
                <a:cxn ang="T12">
                  <a:pos x="T0" y="T1"/>
                </a:cxn>
                <a:cxn ang="T13">
                  <a:pos x="T2" y="T3"/>
                </a:cxn>
                <a:cxn ang="T14">
                  <a:pos x="T4" y="T5"/>
                </a:cxn>
                <a:cxn ang="T15">
                  <a:pos x="T6" y="T7"/>
                </a:cxn>
                <a:cxn ang="T16">
                  <a:pos x="T8" y="T9"/>
                </a:cxn>
                <a:cxn ang="T17">
                  <a:pos x="T10" y="T11"/>
                </a:cxn>
              </a:cxnLst>
              <a:rect l="T18" t="T19" r="T20" b="T21"/>
              <a:pathLst>
                <a:path w="8" h="7">
                  <a:moveTo>
                    <a:pt x="5" y="0"/>
                  </a:moveTo>
                  <a:lnTo>
                    <a:pt x="8" y="4"/>
                  </a:lnTo>
                  <a:lnTo>
                    <a:pt x="6" y="6"/>
                  </a:lnTo>
                  <a:lnTo>
                    <a:pt x="0" y="0"/>
                  </a:lnTo>
                  <a:lnTo>
                    <a:pt x="0" y="7"/>
                  </a:lnTo>
                  <a:lnTo>
                    <a:pt x="5" y="0"/>
                  </a:lnTo>
                  <a:close/>
                </a:path>
              </a:pathLst>
            </a:custGeom>
            <a:solidFill>
              <a:srgbClr val="C195DB"/>
            </a:solidFill>
            <a:ln w="9525">
              <a:noFill/>
              <a:round/>
              <a:headEnd/>
              <a:tailEnd/>
            </a:ln>
          </p:spPr>
          <p:txBody>
            <a:bodyPr/>
            <a:lstStyle/>
            <a:p>
              <a:endParaRPr lang="ru-RU"/>
            </a:p>
          </p:txBody>
        </p:sp>
        <p:sp>
          <p:nvSpPr>
            <p:cNvPr id="160920" name="Freeform 2577"/>
            <p:cNvSpPr>
              <a:spLocks/>
            </p:cNvSpPr>
            <p:nvPr/>
          </p:nvSpPr>
          <p:spPr bwMode="auto">
            <a:xfrm>
              <a:off x="2061" y="3083"/>
              <a:ext cx="73" cy="20"/>
            </a:xfrm>
            <a:custGeom>
              <a:avLst/>
              <a:gdLst>
                <a:gd name="T0" fmla="*/ 73 w 73"/>
                <a:gd name="T1" fmla="*/ 8 h 20"/>
                <a:gd name="T2" fmla="*/ 71 w 73"/>
                <a:gd name="T3" fmla="*/ 0 h 20"/>
                <a:gd name="T4" fmla="*/ 0 w 73"/>
                <a:gd name="T5" fmla="*/ 12 h 20"/>
                <a:gd name="T6" fmla="*/ 1 w 73"/>
                <a:gd name="T7" fmla="*/ 20 h 20"/>
                <a:gd name="T8" fmla="*/ 73 w 73"/>
                <a:gd name="T9" fmla="*/ 8 h 20"/>
                <a:gd name="T10" fmla="*/ 0 60000 65536"/>
                <a:gd name="T11" fmla="*/ 0 60000 65536"/>
                <a:gd name="T12" fmla="*/ 0 60000 65536"/>
                <a:gd name="T13" fmla="*/ 0 60000 65536"/>
                <a:gd name="T14" fmla="*/ 0 60000 65536"/>
                <a:gd name="T15" fmla="*/ 0 w 73"/>
                <a:gd name="T16" fmla="*/ 0 h 20"/>
                <a:gd name="T17" fmla="*/ 73 w 73"/>
                <a:gd name="T18" fmla="*/ 20 h 20"/>
              </a:gdLst>
              <a:ahLst/>
              <a:cxnLst>
                <a:cxn ang="T10">
                  <a:pos x="T0" y="T1"/>
                </a:cxn>
                <a:cxn ang="T11">
                  <a:pos x="T2" y="T3"/>
                </a:cxn>
                <a:cxn ang="T12">
                  <a:pos x="T4" y="T5"/>
                </a:cxn>
                <a:cxn ang="T13">
                  <a:pos x="T6" y="T7"/>
                </a:cxn>
                <a:cxn ang="T14">
                  <a:pos x="T8" y="T9"/>
                </a:cxn>
              </a:cxnLst>
              <a:rect l="T15" t="T16" r="T17" b="T18"/>
              <a:pathLst>
                <a:path w="73" h="20">
                  <a:moveTo>
                    <a:pt x="73" y="8"/>
                  </a:moveTo>
                  <a:lnTo>
                    <a:pt x="71" y="0"/>
                  </a:lnTo>
                  <a:lnTo>
                    <a:pt x="0" y="12"/>
                  </a:lnTo>
                  <a:lnTo>
                    <a:pt x="1" y="20"/>
                  </a:lnTo>
                  <a:lnTo>
                    <a:pt x="73" y="8"/>
                  </a:lnTo>
                  <a:close/>
                </a:path>
              </a:pathLst>
            </a:custGeom>
            <a:solidFill>
              <a:srgbClr val="C195DB"/>
            </a:solidFill>
            <a:ln w="9525">
              <a:noFill/>
              <a:round/>
              <a:headEnd/>
              <a:tailEnd/>
            </a:ln>
          </p:spPr>
          <p:txBody>
            <a:bodyPr/>
            <a:lstStyle/>
            <a:p>
              <a:endParaRPr lang="ru-RU"/>
            </a:p>
          </p:txBody>
        </p:sp>
        <p:sp>
          <p:nvSpPr>
            <p:cNvPr id="160921" name="Freeform 2578"/>
            <p:cNvSpPr>
              <a:spLocks/>
            </p:cNvSpPr>
            <p:nvPr/>
          </p:nvSpPr>
          <p:spPr bwMode="auto">
            <a:xfrm>
              <a:off x="2129" y="3081"/>
              <a:ext cx="8" cy="7"/>
            </a:xfrm>
            <a:custGeom>
              <a:avLst/>
              <a:gdLst>
                <a:gd name="T0" fmla="*/ 8 w 8"/>
                <a:gd name="T1" fmla="*/ 5 h 7"/>
                <a:gd name="T2" fmla="*/ 6 w 8"/>
                <a:gd name="T3" fmla="*/ 7 h 7"/>
                <a:gd name="T4" fmla="*/ 4 w 8"/>
                <a:gd name="T5" fmla="*/ 7 h 7"/>
                <a:gd name="T6" fmla="*/ 2 w 8"/>
                <a:gd name="T7" fmla="*/ 0 h 7"/>
                <a:gd name="T8" fmla="*/ 0 w 8"/>
                <a:gd name="T9" fmla="*/ 2 h 7"/>
                <a:gd name="T10" fmla="*/ 8 w 8"/>
                <a:gd name="T11" fmla="*/ 5 h 7"/>
                <a:gd name="T12" fmla="*/ 0 60000 65536"/>
                <a:gd name="T13" fmla="*/ 0 60000 65536"/>
                <a:gd name="T14" fmla="*/ 0 60000 65536"/>
                <a:gd name="T15" fmla="*/ 0 60000 65536"/>
                <a:gd name="T16" fmla="*/ 0 60000 65536"/>
                <a:gd name="T17" fmla="*/ 0 60000 65536"/>
                <a:gd name="T18" fmla="*/ 0 w 8"/>
                <a:gd name="T19" fmla="*/ 0 h 7"/>
                <a:gd name="T20" fmla="*/ 8 w 8"/>
                <a:gd name="T21" fmla="*/ 7 h 7"/>
              </a:gdLst>
              <a:ahLst/>
              <a:cxnLst>
                <a:cxn ang="T12">
                  <a:pos x="T0" y="T1"/>
                </a:cxn>
                <a:cxn ang="T13">
                  <a:pos x="T2" y="T3"/>
                </a:cxn>
                <a:cxn ang="T14">
                  <a:pos x="T4" y="T5"/>
                </a:cxn>
                <a:cxn ang="T15">
                  <a:pos x="T6" y="T7"/>
                </a:cxn>
                <a:cxn ang="T16">
                  <a:pos x="T8" y="T9"/>
                </a:cxn>
                <a:cxn ang="T17">
                  <a:pos x="T10" y="T11"/>
                </a:cxn>
              </a:cxnLst>
              <a:rect l="T18" t="T19" r="T20" b="T21"/>
              <a:pathLst>
                <a:path w="8" h="7">
                  <a:moveTo>
                    <a:pt x="8" y="5"/>
                  </a:moveTo>
                  <a:lnTo>
                    <a:pt x="6" y="7"/>
                  </a:lnTo>
                  <a:lnTo>
                    <a:pt x="4" y="7"/>
                  </a:lnTo>
                  <a:lnTo>
                    <a:pt x="2" y="0"/>
                  </a:lnTo>
                  <a:lnTo>
                    <a:pt x="0" y="2"/>
                  </a:lnTo>
                  <a:lnTo>
                    <a:pt x="8" y="5"/>
                  </a:lnTo>
                  <a:close/>
                </a:path>
              </a:pathLst>
            </a:custGeom>
            <a:solidFill>
              <a:srgbClr val="C195DB"/>
            </a:solidFill>
            <a:ln w="9525">
              <a:noFill/>
              <a:round/>
              <a:headEnd/>
              <a:tailEnd/>
            </a:ln>
          </p:spPr>
          <p:txBody>
            <a:bodyPr/>
            <a:lstStyle/>
            <a:p>
              <a:endParaRPr lang="ru-RU"/>
            </a:p>
          </p:txBody>
        </p:sp>
        <p:sp>
          <p:nvSpPr>
            <p:cNvPr id="160922" name="Freeform 2579"/>
            <p:cNvSpPr>
              <a:spLocks/>
            </p:cNvSpPr>
            <p:nvPr/>
          </p:nvSpPr>
          <p:spPr bwMode="auto">
            <a:xfrm>
              <a:off x="2059" y="3039"/>
              <a:ext cx="14" cy="61"/>
            </a:xfrm>
            <a:custGeom>
              <a:avLst/>
              <a:gdLst>
                <a:gd name="T0" fmla="*/ 0 w 14"/>
                <a:gd name="T1" fmla="*/ 61 h 61"/>
                <a:gd name="T2" fmla="*/ 7 w 14"/>
                <a:gd name="T3" fmla="*/ 61 h 61"/>
                <a:gd name="T4" fmla="*/ 14 w 14"/>
                <a:gd name="T5" fmla="*/ 0 h 61"/>
                <a:gd name="T6" fmla="*/ 8 w 14"/>
                <a:gd name="T7" fmla="*/ 0 h 61"/>
                <a:gd name="T8" fmla="*/ 0 w 14"/>
                <a:gd name="T9" fmla="*/ 61 h 61"/>
                <a:gd name="T10" fmla="*/ 0 60000 65536"/>
                <a:gd name="T11" fmla="*/ 0 60000 65536"/>
                <a:gd name="T12" fmla="*/ 0 60000 65536"/>
                <a:gd name="T13" fmla="*/ 0 60000 65536"/>
                <a:gd name="T14" fmla="*/ 0 60000 65536"/>
                <a:gd name="T15" fmla="*/ 0 w 14"/>
                <a:gd name="T16" fmla="*/ 0 h 61"/>
                <a:gd name="T17" fmla="*/ 14 w 14"/>
                <a:gd name="T18" fmla="*/ 61 h 61"/>
              </a:gdLst>
              <a:ahLst/>
              <a:cxnLst>
                <a:cxn ang="T10">
                  <a:pos x="T0" y="T1"/>
                </a:cxn>
                <a:cxn ang="T11">
                  <a:pos x="T2" y="T3"/>
                </a:cxn>
                <a:cxn ang="T12">
                  <a:pos x="T4" y="T5"/>
                </a:cxn>
                <a:cxn ang="T13">
                  <a:pos x="T6" y="T7"/>
                </a:cxn>
                <a:cxn ang="T14">
                  <a:pos x="T8" y="T9"/>
                </a:cxn>
              </a:cxnLst>
              <a:rect l="T15" t="T16" r="T17" b="T18"/>
              <a:pathLst>
                <a:path w="14" h="61">
                  <a:moveTo>
                    <a:pt x="0" y="61"/>
                  </a:moveTo>
                  <a:lnTo>
                    <a:pt x="7" y="61"/>
                  </a:lnTo>
                  <a:lnTo>
                    <a:pt x="14" y="0"/>
                  </a:lnTo>
                  <a:lnTo>
                    <a:pt x="8" y="0"/>
                  </a:lnTo>
                  <a:lnTo>
                    <a:pt x="0" y="61"/>
                  </a:lnTo>
                  <a:close/>
                </a:path>
              </a:pathLst>
            </a:custGeom>
            <a:solidFill>
              <a:srgbClr val="C195DB"/>
            </a:solidFill>
            <a:ln w="9525">
              <a:noFill/>
              <a:round/>
              <a:headEnd/>
              <a:tailEnd/>
            </a:ln>
          </p:spPr>
          <p:txBody>
            <a:bodyPr/>
            <a:lstStyle/>
            <a:p>
              <a:endParaRPr lang="ru-RU"/>
            </a:p>
          </p:txBody>
        </p:sp>
        <p:sp>
          <p:nvSpPr>
            <p:cNvPr id="160923" name="Freeform 2580"/>
            <p:cNvSpPr>
              <a:spLocks/>
            </p:cNvSpPr>
            <p:nvPr/>
          </p:nvSpPr>
          <p:spPr bwMode="auto">
            <a:xfrm>
              <a:off x="2061" y="3093"/>
              <a:ext cx="6" cy="10"/>
            </a:xfrm>
            <a:custGeom>
              <a:avLst/>
              <a:gdLst>
                <a:gd name="T0" fmla="*/ 3 w 6"/>
                <a:gd name="T1" fmla="*/ 10 h 10"/>
                <a:gd name="T2" fmla="*/ 0 w 6"/>
                <a:gd name="T3" fmla="*/ 10 h 10"/>
                <a:gd name="T4" fmla="*/ 0 w 6"/>
                <a:gd name="T5" fmla="*/ 5 h 10"/>
                <a:gd name="T6" fmla="*/ 6 w 6"/>
                <a:gd name="T7" fmla="*/ 5 h 10"/>
                <a:gd name="T8" fmla="*/ 1 w 6"/>
                <a:gd name="T9" fmla="*/ 0 h 10"/>
                <a:gd name="T10" fmla="*/ 3 w 6"/>
                <a:gd name="T11" fmla="*/ 10 h 10"/>
                <a:gd name="T12" fmla="*/ 0 60000 65536"/>
                <a:gd name="T13" fmla="*/ 0 60000 65536"/>
                <a:gd name="T14" fmla="*/ 0 60000 65536"/>
                <a:gd name="T15" fmla="*/ 0 60000 65536"/>
                <a:gd name="T16" fmla="*/ 0 60000 65536"/>
                <a:gd name="T17" fmla="*/ 0 60000 65536"/>
                <a:gd name="T18" fmla="*/ 0 w 6"/>
                <a:gd name="T19" fmla="*/ 0 h 10"/>
                <a:gd name="T20" fmla="*/ 6 w 6"/>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6" h="10">
                  <a:moveTo>
                    <a:pt x="3" y="10"/>
                  </a:moveTo>
                  <a:lnTo>
                    <a:pt x="0" y="10"/>
                  </a:lnTo>
                  <a:lnTo>
                    <a:pt x="0" y="5"/>
                  </a:lnTo>
                  <a:lnTo>
                    <a:pt x="6" y="5"/>
                  </a:lnTo>
                  <a:lnTo>
                    <a:pt x="1" y="0"/>
                  </a:lnTo>
                  <a:lnTo>
                    <a:pt x="3" y="10"/>
                  </a:lnTo>
                  <a:close/>
                </a:path>
              </a:pathLst>
            </a:custGeom>
            <a:solidFill>
              <a:srgbClr val="C195DB"/>
            </a:solidFill>
            <a:ln w="9525">
              <a:noFill/>
              <a:round/>
              <a:headEnd/>
              <a:tailEnd/>
            </a:ln>
          </p:spPr>
          <p:txBody>
            <a:bodyPr/>
            <a:lstStyle/>
            <a:p>
              <a:endParaRPr lang="ru-RU"/>
            </a:p>
          </p:txBody>
        </p:sp>
        <p:sp>
          <p:nvSpPr>
            <p:cNvPr id="160924" name="Freeform 2581"/>
            <p:cNvSpPr>
              <a:spLocks/>
            </p:cNvSpPr>
            <p:nvPr/>
          </p:nvSpPr>
          <p:spPr bwMode="auto">
            <a:xfrm>
              <a:off x="2067" y="2855"/>
              <a:ext cx="210" cy="184"/>
            </a:xfrm>
            <a:custGeom>
              <a:avLst/>
              <a:gdLst>
                <a:gd name="T0" fmla="*/ 0 w 210"/>
                <a:gd name="T1" fmla="*/ 180 h 184"/>
                <a:gd name="T2" fmla="*/ 6 w 210"/>
                <a:gd name="T3" fmla="*/ 184 h 184"/>
                <a:gd name="T4" fmla="*/ 210 w 210"/>
                <a:gd name="T5" fmla="*/ 4 h 184"/>
                <a:gd name="T6" fmla="*/ 204 w 210"/>
                <a:gd name="T7" fmla="*/ 0 h 184"/>
                <a:gd name="T8" fmla="*/ 0 w 210"/>
                <a:gd name="T9" fmla="*/ 180 h 184"/>
                <a:gd name="T10" fmla="*/ 0 60000 65536"/>
                <a:gd name="T11" fmla="*/ 0 60000 65536"/>
                <a:gd name="T12" fmla="*/ 0 60000 65536"/>
                <a:gd name="T13" fmla="*/ 0 60000 65536"/>
                <a:gd name="T14" fmla="*/ 0 60000 65536"/>
                <a:gd name="T15" fmla="*/ 0 w 210"/>
                <a:gd name="T16" fmla="*/ 0 h 184"/>
                <a:gd name="T17" fmla="*/ 210 w 210"/>
                <a:gd name="T18" fmla="*/ 184 h 184"/>
              </a:gdLst>
              <a:ahLst/>
              <a:cxnLst>
                <a:cxn ang="T10">
                  <a:pos x="T0" y="T1"/>
                </a:cxn>
                <a:cxn ang="T11">
                  <a:pos x="T2" y="T3"/>
                </a:cxn>
                <a:cxn ang="T12">
                  <a:pos x="T4" y="T5"/>
                </a:cxn>
                <a:cxn ang="T13">
                  <a:pos x="T6" y="T7"/>
                </a:cxn>
                <a:cxn ang="T14">
                  <a:pos x="T8" y="T9"/>
                </a:cxn>
              </a:cxnLst>
              <a:rect l="T15" t="T16" r="T17" b="T18"/>
              <a:pathLst>
                <a:path w="210" h="184">
                  <a:moveTo>
                    <a:pt x="0" y="180"/>
                  </a:moveTo>
                  <a:lnTo>
                    <a:pt x="6" y="184"/>
                  </a:lnTo>
                  <a:lnTo>
                    <a:pt x="210" y="4"/>
                  </a:lnTo>
                  <a:lnTo>
                    <a:pt x="204" y="0"/>
                  </a:lnTo>
                  <a:lnTo>
                    <a:pt x="0" y="180"/>
                  </a:lnTo>
                  <a:close/>
                </a:path>
              </a:pathLst>
            </a:custGeom>
            <a:solidFill>
              <a:srgbClr val="C195DB"/>
            </a:solidFill>
            <a:ln w="9525">
              <a:noFill/>
              <a:round/>
              <a:headEnd/>
              <a:tailEnd/>
            </a:ln>
          </p:spPr>
          <p:txBody>
            <a:bodyPr/>
            <a:lstStyle/>
            <a:p>
              <a:endParaRPr lang="ru-RU"/>
            </a:p>
          </p:txBody>
        </p:sp>
        <p:sp>
          <p:nvSpPr>
            <p:cNvPr id="160925" name="Freeform 2582"/>
            <p:cNvSpPr>
              <a:spLocks/>
            </p:cNvSpPr>
            <p:nvPr/>
          </p:nvSpPr>
          <p:spPr bwMode="auto">
            <a:xfrm>
              <a:off x="2068" y="3035"/>
              <a:ext cx="6" cy="6"/>
            </a:xfrm>
            <a:custGeom>
              <a:avLst/>
              <a:gdLst>
                <a:gd name="T0" fmla="*/ 0 w 6"/>
                <a:gd name="T1" fmla="*/ 3 h 6"/>
                <a:gd name="T2" fmla="*/ 0 w 6"/>
                <a:gd name="T3" fmla="*/ 0 h 6"/>
                <a:gd name="T4" fmla="*/ 6 w 6"/>
                <a:gd name="T5" fmla="*/ 6 h 6"/>
                <a:gd name="T6" fmla="*/ 6 w 6"/>
                <a:gd name="T7" fmla="*/ 3 h 6"/>
                <a:gd name="T8" fmla="*/ 0 w 6"/>
                <a:gd name="T9" fmla="*/ 3 h 6"/>
                <a:gd name="T10" fmla="*/ 0 60000 65536"/>
                <a:gd name="T11" fmla="*/ 0 60000 65536"/>
                <a:gd name="T12" fmla="*/ 0 60000 65536"/>
                <a:gd name="T13" fmla="*/ 0 60000 65536"/>
                <a:gd name="T14" fmla="*/ 0 60000 65536"/>
                <a:gd name="T15" fmla="*/ 0 w 6"/>
                <a:gd name="T16" fmla="*/ 0 h 6"/>
                <a:gd name="T17" fmla="*/ 6 w 6"/>
                <a:gd name="T18" fmla="*/ 6 h 6"/>
              </a:gdLst>
              <a:ahLst/>
              <a:cxnLst>
                <a:cxn ang="T10">
                  <a:pos x="T0" y="T1"/>
                </a:cxn>
                <a:cxn ang="T11">
                  <a:pos x="T2" y="T3"/>
                </a:cxn>
                <a:cxn ang="T12">
                  <a:pos x="T4" y="T5"/>
                </a:cxn>
                <a:cxn ang="T13">
                  <a:pos x="T6" y="T7"/>
                </a:cxn>
                <a:cxn ang="T14">
                  <a:pos x="T8" y="T9"/>
                </a:cxn>
              </a:cxnLst>
              <a:rect l="T15" t="T16" r="T17" b="T18"/>
              <a:pathLst>
                <a:path w="6" h="6">
                  <a:moveTo>
                    <a:pt x="0" y="3"/>
                  </a:moveTo>
                  <a:lnTo>
                    <a:pt x="0" y="0"/>
                  </a:lnTo>
                  <a:lnTo>
                    <a:pt x="6" y="6"/>
                  </a:lnTo>
                  <a:lnTo>
                    <a:pt x="6" y="3"/>
                  </a:lnTo>
                  <a:lnTo>
                    <a:pt x="0" y="3"/>
                  </a:lnTo>
                  <a:close/>
                </a:path>
              </a:pathLst>
            </a:custGeom>
            <a:solidFill>
              <a:srgbClr val="C195DB"/>
            </a:solidFill>
            <a:ln w="9525">
              <a:noFill/>
              <a:round/>
              <a:headEnd/>
              <a:tailEnd/>
            </a:ln>
          </p:spPr>
          <p:txBody>
            <a:bodyPr/>
            <a:lstStyle/>
            <a:p>
              <a:endParaRPr lang="ru-RU"/>
            </a:p>
          </p:txBody>
        </p:sp>
        <p:sp>
          <p:nvSpPr>
            <p:cNvPr id="160926" name="Freeform 2583"/>
            <p:cNvSpPr>
              <a:spLocks/>
            </p:cNvSpPr>
            <p:nvPr/>
          </p:nvSpPr>
          <p:spPr bwMode="auto">
            <a:xfrm>
              <a:off x="2273" y="2853"/>
              <a:ext cx="5" cy="8"/>
            </a:xfrm>
            <a:custGeom>
              <a:avLst/>
              <a:gdLst>
                <a:gd name="T0" fmla="*/ 0 w 5"/>
                <a:gd name="T1" fmla="*/ 2 h 8"/>
                <a:gd name="T2" fmla="*/ 1 w 5"/>
                <a:gd name="T3" fmla="*/ 0 h 8"/>
                <a:gd name="T4" fmla="*/ 5 w 5"/>
                <a:gd name="T5" fmla="*/ 2 h 8"/>
                <a:gd name="T6" fmla="*/ 0 w 5"/>
                <a:gd name="T7" fmla="*/ 8 h 8"/>
                <a:gd name="T8" fmla="*/ 5 w 5"/>
                <a:gd name="T9" fmla="*/ 7 h 8"/>
                <a:gd name="T10" fmla="*/ 0 w 5"/>
                <a:gd name="T11" fmla="*/ 2 h 8"/>
                <a:gd name="T12" fmla="*/ 0 60000 65536"/>
                <a:gd name="T13" fmla="*/ 0 60000 65536"/>
                <a:gd name="T14" fmla="*/ 0 60000 65536"/>
                <a:gd name="T15" fmla="*/ 0 60000 65536"/>
                <a:gd name="T16" fmla="*/ 0 60000 65536"/>
                <a:gd name="T17" fmla="*/ 0 60000 65536"/>
                <a:gd name="T18" fmla="*/ 0 w 5"/>
                <a:gd name="T19" fmla="*/ 0 h 8"/>
                <a:gd name="T20" fmla="*/ 5 w 5"/>
                <a:gd name="T21" fmla="*/ 8 h 8"/>
              </a:gdLst>
              <a:ahLst/>
              <a:cxnLst>
                <a:cxn ang="T12">
                  <a:pos x="T0" y="T1"/>
                </a:cxn>
                <a:cxn ang="T13">
                  <a:pos x="T2" y="T3"/>
                </a:cxn>
                <a:cxn ang="T14">
                  <a:pos x="T4" y="T5"/>
                </a:cxn>
                <a:cxn ang="T15">
                  <a:pos x="T6" y="T7"/>
                </a:cxn>
                <a:cxn ang="T16">
                  <a:pos x="T8" y="T9"/>
                </a:cxn>
                <a:cxn ang="T17">
                  <a:pos x="T10" y="T11"/>
                </a:cxn>
              </a:cxnLst>
              <a:rect l="T18" t="T19" r="T20" b="T21"/>
              <a:pathLst>
                <a:path w="5" h="8">
                  <a:moveTo>
                    <a:pt x="0" y="2"/>
                  </a:moveTo>
                  <a:lnTo>
                    <a:pt x="1" y="0"/>
                  </a:lnTo>
                  <a:lnTo>
                    <a:pt x="5" y="2"/>
                  </a:lnTo>
                  <a:lnTo>
                    <a:pt x="0" y="8"/>
                  </a:lnTo>
                  <a:lnTo>
                    <a:pt x="5" y="7"/>
                  </a:lnTo>
                  <a:lnTo>
                    <a:pt x="0" y="2"/>
                  </a:lnTo>
                  <a:close/>
                </a:path>
              </a:pathLst>
            </a:custGeom>
            <a:solidFill>
              <a:srgbClr val="C195DB"/>
            </a:solidFill>
            <a:ln w="9525">
              <a:noFill/>
              <a:round/>
              <a:headEnd/>
              <a:tailEnd/>
            </a:ln>
          </p:spPr>
          <p:txBody>
            <a:bodyPr/>
            <a:lstStyle/>
            <a:p>
              <a:endParaRPr lang="ru-RU"/>
            </a:p>
          </p:txBody>
        </p:sp>
        <p:sp>
          <p:nvSpPr>
            <p:cNvPr id="160927" name="Freeform 2584"/>
            <p:cNvSpPr>
              <a:spLocks/>
            </p:cNvSpPr>
            <p:nvPr/>
          </p:nvSpPr>
          <p:spPr bwMode="auto">
            <a:xfrm>
              <a:off x="2065" y="3035"/>
              <a:ext cx="70" cy="51"/>
            </a:xfrm>
            <a:custGeom>
              <a:avLst/>
              <a:gdLst>
                <a:gd name="T0" fmla="*/ 5 w 70"/>
                <a:gd name="T1" fmla="*/ 0 h 51"/>
                <a:gd name="T2" fmla="*/ 0 w 70"/>
                <a:gd name="T3" fmla="*/ 6 h 51"/>
                <a:gd name="T4" fmla="*/ 65 w 70"/>
                <a:gd name="T5" fmla="*/ 51 h 51"/>
                <a:gd name="T6" fmla="*/ 70 w 70"/>
                <a:gd name="T7" fmla="*/ 44 h 51"/>
                <a:gd name="T8" fmla="*/ 5 w 70"/>
                <a:gd name="T9" fmla="*/ 0 h 51"/>
                <a:gd name="T10" fmla="*/ 0 60000 65536"/>
                <a:gd name="T11" fmla="*/ 0 60000 65536"/>
                <a:gd name="T12" fmla="*/ 0 60000 65536"/>
                <a:gd name="T13" fmla="*/ 0 60000 65536"/>
                <a:gd name="T14" fmla="*/ 0 60000 65536"/>
                <a:gd name="T15" fmla="*/ 0 w 70"/>
                <a:gd name="T16" fmla="*/ 0 h 51"/>
                <a:gd name="T17" fmla="*/ 70 w 70"/>
                <a:gd name="T18" fmla="*/ 51 h 51"/>
              </a:gdLst>
              <a:ahLst/>
              <a:cxnLst>
                <a:cxn ang="T10">
                  <a:pos x="T0" y="T1"/>
                </a:cxn>
                <a:cxn ang="T11">
                  <a:pos x="T2" y="T3"/>
                </a:cxn>
                <a:cxn ang="T12">
                  <a:pos x="T4" y="T5"/>
                </a:cxn>
                <a:cxn ang="T13">
                  <a:pos x="T6" y="T7"/>
                </a:cxn>
                <a:cxn ang="T14">
                  <a:pos x="T8" y="T9"/>
                </a:cxn>
              </a:cxnLst>
              <a:rect l="T15" t="T16" r="T17" b="T18"/>
              <a:pathLst>
                <a:path w="70" h="51">
                  <a:moveTo>
                    <a:pt x="5" y="0"/>
                  </a:moveTo>
                  <a:lnTo>
                    <a:pt x="0" y="6"/>
                  </a:lnTo>
                  <a:lnTo>
                    <a:pt x="65" y="51"/>
                  </a:lnTo>
                  <a:lnTo>
                    <a:pt x="70" y="44"/>
                  </a:lnTo>
                  <a:lnTo>
                    <a:pt x="5" y="0"/>
                  </a:lnTo>
                  <a:close/>
                </a:path>
              </a:pathLst>
            </a:custGeom>
            <a:solidFill>
              <a:srgbClr val="C195DB"/>
            </a:solidFill>
            <a:ln w="9525">
              <a:noFill/>
              <a:round/>
              <a:headEnd/>
              <a:tailEnd/>
            </a:ln>
          </p:spPr>
          <p:txBody>
            <a:bodyPr/>
            <a:lstStyle/>
            <a:p>
              <a:endParaRPr lang="ru-RU"/>
            </a:p>
          </p:txBody>
        </p:sp>
        <p:sp>
          <p:nvSpPr>
            <p:cNvPr id="160928" name="Line 2585"/>
            <p:cNvSpPr>
              <a:spLocks noChangeShapeType="1"/>
            </p:cNvSpPr>
            <p:nvPr/>
          </p:nvSpPr>
          <p:spPr bwMode="auto">
            <a:xfrm>
              <a:off x="2090" y="3076"/>
              <a:ext cx="42" cy="9"/>
            </a:xfrm>
            <a:prstGeom prst="line">
              <a:avLst/>
            </a:prstGeom>
            <a:noFill/>
            <a:ln w="6350" cap="rnd">
              <a:solidFill>
                <a:srgbClr val="C195DB"/>
              </a:solidFill>
              <a:round/>
              <a:headEnd/>
              <a:tailEnd/>
            </a:ln>
          </p:spPr>
          <p:txBody>
            <a:bodyPr/>
            <a:lstStyle/>
            <a:p>
              <a:endParaRPr lang="ru-RU"/>
            </a:p>
          </p:txBody>
        </p:sp>
        <p:sp>
          <p:nvSpPr>
            <p:cNvPr id="160929" name="Line 2586"/>
            <p:cNvSpPr>
              <a:spLocks noChangeShapeType="1"/>
            </p:cNvSpPr>
            <p:nvPr/>
          </p:nvSpPr>
          <p:spPr bwMode="auto">
            <a:xfrm flipH="1" flipV="1">
              <a:off x="2070" y="3041"/>
              <a:ext cx="21" cy="35"/>
            </a:xfrm>
            <a:prstGeom prst="line">
              <a:avLst/>
            </a:prstGeom>
            <a:noFill/>
            <a:ln w="6350" cap="rnd">
              <a:solidFill>
                <a:srgbClr val="C195DB"/>
              </a:solidFill>
              <a:round/>
              <a:headEnd/>
              <a:tailEnd/>
            </a:ln>
          </p:spPr>
          <p:txBody>
            <a:bodyPr/>
            <a:lstStyle/>
            <a:p>
              <a:endParaRPr lang="ru-RU"/>
            </a:p>
          </p:txBody>
        </p:sp>
        <p:sp>
          <p:nvSpPr>
            <p:cNvPr id="160930" name="Line 2587"/>
            <p:cNvSpPr>
              <a:spLocks noChangeShapeType="1"/>
            </p:cNvSpPr>
            <p:nvPr/>
          </p:nvSpPr>
          <p:spPr bwMode="auto">
            <a:xfrm flipH="1">
              <a:off x="2061" y="3076"/>
              <a:ext cx="28" cy="24"/>
            </a:xfrm>
            <a:prstGeom prst="line">
              <a:avLst/>
            </a:prstGeom>
            <a:noFill/>
            <a:ln w="6350" cap="rnd">
              <a:solidFill>
                <a:srgbClr val="C195DB"/>
              </a:solidFill>
              <a:round/>
              <a:headEnd/>
              <a:tailEnd/>
            </a:ln>
          </p:spPr>
          <p:txBody>
            <a:bodyPr/>
            <a:lstStyle/>
            <a:p>
              <a:endParaRPr lang="ru-RU"/>
            </a:p>
          </p:txBody>
        </p:sp>
        <p:sp>
          <p:nvSpPr>
            <p:cNvPr id="160931" name="Freeform 2588"/>
            <p:cNvSpPr>
              <a:spLocks/>
            </p:cNvSpPr>
            <p:nvPr/>
          </p:nvSpPr>
          <p:spPr bwMode="auto">
            <a:xfrm>
              <a:off x="1650" y="2870"/>
              <a:ext cx="290" cy="216"/>
            </a:xfrm>
            <a:custGeom>
              <a:avLst/>
              <a:gdLst>
                <a:gd name="T0" fmla="*/ 257 w 290"/>
                <a:gd name="T1" fmla="*/ 0 h 216"/>
                <a:gd name="T2" fmla="*/ 290 w 290"/>
                <a:gd name="T3" fmla="*/ 38 h 216"/>
                <a:gd name="T4" fmla="*/ 58 w 290"/>
                <a:gd name="T5" fmla="*/ 216 h 216"/>
                <a:gd name="T6" fmla="*/ 0 w 290"/>
                <a:gd name="T7" fmla="*/ 207 h 216"/>
                <a:gd name="T8" fmla="*/ 12 w 290"/>
                <a:gd name="T9" fmla="*/ 149 h 216"/>
                <a:gd name="T10" fmla="*/ 257 w 290"/>
                <a:gd name="T11" fmla="*/ 0 h 216"/>
                <a:gd name="T12" fmla="*/ 0 60000 65536"/>
                <a:gd name="T13" fmla="*/ 0 60000 65536"/>
                <a:gd name="T14" fmla="*/ 0 60000 65536"/>
                <a:gd name="T15" fmla="*/ 0 60000 65536"/>
                <a:gd name="T16" fmla="*/ 0 60000 65536"/>
                <a:gd name="T17" fmla="*/ 0 60000 65536"/>
                <a:gd name="T18" fmla="*/ 0 w 290"/>
                <a:gd name="T19" fmla="*/ 0 h 216"/>
                <a:gd name="T20" fmla="*/ 290 w 290"/>
                <a:gd name="T21" fmla="*/ 216 h 216"/>
              </a:gdLst>
              <a:ahLst/>
              <a:cxnLst>
                <a:cxn ang="T12">
                  <a:pos x="T0" y="T1"/>
                </a:cxn>
                <a:cxn ang="T13">
                  <a:pos x="T2" y="T3"/>
                </a:cxn>
                <a:cxn ang="T14">
                  <a:pos x="T4" y="T5"/>
                </a:cxn>
                <a:cxn ang="T15">
                  <a:pos x="T6" y="T7"/>
                </a:cxn>
                <a:cxn ang="T16">
                  <a:pos x="T8" y="T9"/>
                </a:cxn>
                <a:cxn ang="T17">
                  <a:pos x="T10" y="T11"/>
                </a:cxn>
              </a:cxnLst>
              <a:rect l="T18" t="T19" r="T20" b="T21"/>
              <a:pathLst>
                <a:path w="290" h="216">
                  <a:moveTo>
                    <a:pt x="257" y="0"/>
                  </a:moveTo>
                  <a:lnTo>
                    <a:pt x="290" y="38"/>
                  </a:lnTo>
                  <a:lnTo>
                    <a:pt x="58" y="216"/>
                  </a:lnTo>
                  <a:lnTo>
                    <a:pt x="0" y="207"/>
                  </a:lnTo>
                  <a:lnTo>
                    <a:pt x="12" y="149"/>
                  </a:lnTo>
                  <a:lnTo>
                    <a:pt x="257" y="0"/>
                  </a:lnTo>
                  <a:close/>
                </a:path>
              </a:pathLst>
            </a:custGeom>
            <a:solidFill>
              <a:srgbClr val="844CD6"/>
            </a:solidFill>
            <a:ln w="9525">
              <a:noFill/>
              <a:round/>
              <a:headEnd/>
              <a:tailEnd/>
            </a:ln>
          </p:spPr>
          <p:txBody>
            <a:bodyPr/>
            <a:lstStyle/>
            <a:p>
              <a:endParaRPr lang="ru-RU"/>
            </a:p>
          </p:txBody>
        </p:sp>
        <p:sp>
          <p:nvSpPr>
            <p:cNvPr id="160932" name="Freeform 2589"/>
            <p:cNvSpPr>
              <a:spLocks/>
            </p:cNvSpPr>
            <p:nvPr/>
          </p:nvSpPr>
          <p:spPr bwMode="auto">
            <a:xfrm>
              <a:off x="1902" y="2865"/>
              <a:ext cx="41" cy="44"/>
            </a:xfrm>
            <a:custGeom>
              <a:avLst/>
              <a:gdLst>
                <a:gd name="T0" fmla="*/ 7 w 41"/>
                <a:gd name="T1" fmla="*/ 0 h 44"/>
                <a:gd name="T2" fmla="*/ 0 w 41"/>
                <a:gd name="T3" fmla="*/ 4 h 44"/>
                <a:gd name="T4" fmla="*/ 35 w 41"/>
                <a:gd name="T5" fmla="*/ 44 h 44"/>
                <a:gd name="T6" fmla="*/ 41 w 41"/>
                <a:gd name="T7" fmla="*/ 39 h 44"/>
                <a:gd name="T8" fmla="*/ 7 w 41"/>
                <a:gd name="T9" fmla="*/ 0 h 44"/>
                <a:gd name="T10" fmla="*/ 0 60000 65536"/>
                <a:gd name="T11" fmla="*/ 0 60000 65536"/>
                <a:gd name="T12" fmla="*/ 0 60000 65536"/>
                <a:gd name="T13" fmla="*/ 0 60000 65536"/>
                <a:gd name="T14" fmla="*/ 0 60000 65536"/>
                <a:gd name="T15" fmla="*/ 0 w 41"/>
                <a:gd name="T16" fmla="*/ 0 h 44"/>
                <a:gd name="T17" fmla="*/ 41 w 41"/>
                <a:gd name="T18" fmla="*/ 44 h 44"/>
              </a:gdLst>
              <a:ahLst/>
              <a:cxnLst>
                <a:cxn ang="T10">
                  <a:pos x="T0" y="T1"/>
                </a:cxn>
                <a:cxn ang="T11">
                  <a:pos x="T2" y="T3"/>
                </a:cxn>
                <a:cxn ang="T12">
                  <a:pos x="T4" y="T5"/>
                </a:cxn>
                <a:cxn ang="T13">
                  <a:pos x="T6" y="T7"/>
                </a:cxn>
                <a:cxn ang="T14">
                  <a:pos x="T8" y="T9"/>
                </a:cxn>
              </a:cxnLst>
              <a:rect l="T15" t="T16" r="T17" b="T18"/>
              <a:pathLst>
                <a:path w="41" h="44">
                  <a:moveTo>
                    <a:pt x="7" y="0"/>
                  </a:moveTo>
                  <a:lnTo>
                    <a:pt x="0" y="4"/>
                  </a:lnTo>
                  <a:lnTo>
                    <a:pt x="35" y="44"/>
                  </a:lnTo>
                  <a:lnTo>
                    <a:pt x="41" y="39"/>
                  </a:lnTo>
                  <a:lnTo>
                    <a:pt x="7" y="0"/>
                  </a:lnTo>
                  <a:close/>
                </a:path>
              </a:pathLst>
            </a:custGeom>
            <a:solidFill>
              <a:srgbClr val="C195DB"/>
            </a:solidFill>
            <a:ln w="9525">
              <a:noFill/>
              <a:round/>
              <a:headEnd/>
              <a:tailEnd/>
            </a:ln>
          </p:spPr>
          <p:txBody>
            <a:bodyPr/>
            <a:lstStyle/>
            <a:p>
              <a:endParaRPr lang="ru-RU"/>
            </a:p>
          </p:txBody>
        </p:sp>
        <p:sp>
          <p:nvSpPr>
            <p:cNvPr id="160933" name="Freeform 2590"/>
            <p:cNvSpPr>
              <a:spLocks/>
            </p:cNvSpPr>
            <p:nvPr/>
          </p:nvSpPr>
          <p:spPr bwMode="auto">
            <a:xfrm>
              <a:off x="1704" y="2903"/>
              <a:ext cx="237" cy="187"/>
            </a:xfrm>
            <a:custGeom>
              <a:avLst/>
              <a:gdLst>
                <a:gd name="T0" fmla="*/ 237 w 237"/>
                <a:gd name="T1" fmla="*/ 7 h 187"/>
                <a:gd name="T2" fmla="*/ 233 w 237"/>
                <a:gd name="T3" fmla="*/ 0 h 187"/>
                <a:gd name="T4" fmla="*/ 0 w 237"/>
                <a:gd name="T5" fmla="*/ 181 h 187"/>
                <a:gd name="T6" fmla="*/ 5 w 237"/>
                <a:gd name="T7" fmla="*/ 187 h 187"/>
                <a:gd name="T8" fmla="*/ 237 w 237"/>
                <a:gd name="T9" fmla="*/ 7 h 187"/>
                <a:gd name="T10" fmla="*/ 0 60000 65536"/>
                <a:gd name="T11" fmla="*/ 0 60000 65536"/>
                <a:gd name="T12" fmla="*/ 0 60000 65536"/>
                <a:gd name="T13" fmla="*/ 0 60000 65536"/>
                <a:gd name="T14" fmla="*/ 0 60000 65536"/>
                <a:gd name="T15" fmla="*/ 0 w 237"/>
                <a:gd name="T16" fmla="*/ 0 h 187"/>
                <a:gd name="T17" fmla="*/ 237 w 237"/>
                <a:gd name="T18" fmla="*/ 187 h 187"/>
              </a:gdLst>
              <a:ahLst/>
              <a:cxnLst>
                <a:cxn ang="T10">
                  <a:pos x="T0" y="T1"/>
                </a:cxn>
                <a:cxn ang="T11">
                  <a:pos x="T2" y="T3"/>
                </a:cxn>
                <a:cxn ang="T12">
                  <a:pos x="T4" y="T5"/>
                </a:cxn>
                <a:cxn ang="T13">
                  <a:pos x="T6" y="T7"/>
                </a:cxn>
                <a:cxn ang="T14">
                  <a:pos x="T8" y="T9"/>
                </a:cxn>
              </a:cxnLst>
              <a:rect l="T15" t="T16" r="T17" b="T18"/>
              <a:pathLst>
                <a:path w="237" h="187">
                  <a:moveTo>
                    <a:pt x="237" y="7"/>
                  </a:moveTo>
                  <a:lnTo>
                    <a:pt x="233" y="0"/>
                  </a:lnTo>
                  <a:lnTo>
                    <a:pt x="0" y="181"/>
                  </a:lnTo>
                  <a:lnTo>
                    <a:pt x="5" y="187"/>
                  </a:lnTo>
                  <a:lnTo>
                    <a:pt x="237" y="7"/>
                  </a:lnTo>
                  <a:close/>
                </a:path>
              </a:pathLst>
            </a:custGeom>
            <a:solidFill>
              <a:srgbClr val="C195DB"/>
            </a:solidFill>
            <a:ln w="9525">
              <a:noFill/>
              <a:round/>
              <a:headEnd/>
              <a:tailEnd/>
            </a:ln>
          </p:spPr>
          <p:txBody>
            <a:bodyPr/>
            <a:lstStyle/>
            <a:p>
              <a:endParaRPr lang="ru-RU"/>
            </a:p>
          </p:txBody>
        </p:sp>
        <p:sp>
          <p:nvSpPr>
            <p:cNvPr id="160934" name="Freeform 2591"/>
            <p:cNvSpPr>
              <a:spLocks/>
            </p:cNvSpPr>
            <p:nvPr/>
          </p:nvSpPr>
          <p:spPr bwMode="auto">
            <a:xfrm>
              <a:off x="1937" y="2904"/>
              <a:ext cx="9" cy="6"/>
            </a:xfrm>
            <a:custGeom>
              <a:avLst/>
              <a:gdLst>
                <a:gd name="T0" fmla="*/ 6 w 9"/>
                <a:gd name="T1" fmla="*/ 0 h 6"/>
                <a:gd name="T2" fmla="*/ 9 w 9"/>
                <a:gd name="T3" fmla="*/ 4 h 6"/>
                <a:gd name="T4" fmla="*/ 4 w 9"/>
                <a:gd name="T5" fmla="*/ 6 h 6"/>
                <a:gd name="T6" fmla="*/ 0 w 9"/>
                <a:gd name="T7" fmla="*/ 0 h 6"/>
                <a:gd name="T8" fmla="*/ 0 w 9"/>
                <a:gd name="T9" fmla="*/ 5 h 6"/>
                <a:gd name="T10" fmla="*/ 6 w 9"/>
                <a:gd name="T11" fmla="*/ 0 h 6"/>
                <a:gd name="T12" fmla="*/ 0 60000 65536"/>
                <a:gd name="T13" fmla="*/ 0 60000 65536"/>
                <a:gd name="T14" fmla="*/ 0 60000 65536"/>
                <a:gd name="T15" fmla="*/ 0 60000 65536"/>
                <a:gd name="T16" fmla="*/ 0 60000 65536"/>
                <a:gd name="T17" fmla="*/ 0 60000 65536"/>
                <a:gd name="T18" fmla="*/ 0 w 9"/>
                <a:gd name="T19" fmla="*/ 0 h 6"/>
                <a:gd name="T20" fmla="*/ 9 w 9"/>
                <a:gd name="T21" fmla="*/ 6 h 6"/>
              </a:gdLst>
              <a:ahLst/>
              <a:cxnLst>
                <a:cxn ang="T12">
                  <a:pos x="T0" y="T1"/>
                </a:cxn>
                <a:cxn ang="T13">
                  <a:pos x="T2" y="T3"/>
                </a:cxn>
                <a:cxn ang="T14">
                  <a:pos x="T4" y="T5"/>
                </a:cxn>
                <a:cxn ang="T15">
                  <a:pos x="T6" y="T7"/>
                </a:cxn>
                <a:cxn ang="T16">
                  <a:pos x="T8" y="T9"/>
                </a:cxn>
                <a:cxn ang="T17">
                  <a:pos x="T10" y="T11"/>
                </a:cxn>
              </a:cxnLst>
              <a:rect l="T18" t="T19" r="T20" b="T21"/>
              <a:pathLst>
                <a:path w="9" h="6">
                  <a:moveTo>
                    <a:pt x="6" y="0"/>
                  </a:moveTo>
                  <a:lnTo>
                    <a:pt x="9" y="4"/>
                  </a:lnTo>
                  <a:lnTo>
                    <a:pt x="4" y="6"/>
                  </a:lnTo>
                  <a:lnTo>
                    <a:pt x="0" y="0"/>
                  </a:lnTo>
                  <a:lnTo>
                    <a:pt x="0" y="5"/>
                  </a:lnTo>
                  <a:lnTo>
                    <a:pt x="6" y="0"/>
                  </a:lnTo>
                  <a:close/>
                </a:path>
              </a:pathLst>
            </a:custGeom>
            <a:solidFill>
              <a:srgbClr val="C195DB"/>
            </a:solidFill>
            <a:ln w="9525">
              <a:noFill/>
              <a:round/>
              <a:headEnd/>
              <a:tailEnd/>
            </a:ln>
          </p:spPr>
          <p:txBody>
            <a:bodyPr/>
            <a:lstStyle/>
            <a:p>
              <a:endParaRPr lang="ru-RU"/>
            </a:p>
          </p:txBody>
        </p:sp>
        <p:sp>
          <p:nvSpPr>
            <p:cNvPr id="160935" name="Freeform 2592"/>
            <p:cNvSpPr>
              <a:spLocks/>
            </p:cNvSpPr>
            <p:nvPr/>
          </p:nvSpPr>
          <p:spPr bwMode="auto">
            <a:xfrm>
              <a:off x="1650" y="3073"/>
              <a:ext cx="57" cy="17"/>
            </a:xfrm>
            <a:custGeom>
              <a:avLst/>
              <a:gdLst>
                <a:gd name="T0" fmla="*/ 57 w 57"/>
                <a:gd name="T1" fmla="*/ 17 h 17"/>
                <a:gd name="T2" fmla="*/ 57 w 57"/>
                <a:gd name="T3" fmla="*/ 9 h 17"/>
                <a:gd name="T4" fmla="*/ 0 w 57"/>
                <a:gd name="T5" fmla="*/ 0 h 17"/>
                <a:gd name="T6" fmla="*/ 0 w 57"/>
                <a:gd name="T7" fmla="*/ 7 h 17"/>
                <a:gd name="T8" fmla="*/ 57 w 57"/>
                <a:gd name="T9" fmla="*/ 17 h 17"/>
                <a:gd name="T10" fmla="*/ 0 60000 65536"/>
                <a:gd name="T11" fmla="*/ 0 60000 65536"/>
                <a:gd name="T12" fmla="*/ 0 60000 65536"/>
                <a:gd name="T13" fmla="*/ 0 60000 65536"/>
                <a:gd name="T14" fmla="*/ 0 60000 65536"/>
                <a:gd name="T15" fmla="*/ 0 w 57"/>
                <a:gd name="T16" fmla="*/ 0 h 17"/>
                <a:gd name="T17" fmla="*/ 57 w 57"/>
                <a:gd name="T18" fmla="*/ 17 h 17"/>
              </a:gdLst>
              <a:ahLst/>
              <a:cxnLst>
                <a:cxn ang="T10">
                  <a:pos x="T0" y="T1"/>
                </a:cxn>
                <a:cxn ang="T11">
                  <a:pos x="T2" y="T3"/>
                </a:cxn>
                <a:cxn ang="T12">
                  <a:pos x="T4" y="T5"/>
                </a:cxn>
                <a:cxn ang="T13">
                  <a:pos x="T6" y="T7"/>
                </a:cxn>
                <a:cxn ang="T14">
                  <a:pos x="T8" y="T9"/>
                </a:cxn>
              </a:cxnLst>
              <a:rect l="T15" t="T16" r="T17" b="T18"/>
              <a:pathLst>
                <a:path w="57" h="17">
                  <a:moveTo>
                    <a:pt x="57" y="17"/>
                  </a:moveTo>
                  <a:lnTo>
                    <a:pt x="57" y="9"/>
                  </a:lnTo>
                  <a:lnTo>
                    <a:pt x="0" y="0"/>
                  </a:lnTo>
                  <a:lnTo>
                    <a:pt x="0" y="7"/>
                  </a:lnTo>
                  <a:lnTo>
                    <a:pt x="57" y="17"/>
                  </a:lnTo>
                  <a:close/>
                </a:path>
              </a:pathLst>
            </a:custGeom>
            <a:solidFill>
              <a:srgbClr val="C195DB"/>
            </a:solidFill>
            <a:ln w="9525">
              <a:noFill/>
              <a:round/>
              <a:headEnd/>
              <a:tailEnd/>
            </a:ln>
          </p:spPr>
          <p:txBody>
            <a:bodyPr/>
            <a:lstStyle/>
            <a:p>
              <a:endParaRPr lang="ru-RU"/>
            </a:p>
          </p:txBody>
        </p:sp>
        <p:sp>
          <p:nvSpPr>
            <p:cNvPr id="160936" name="Freeform 2593"/>
            <p:cNvSpPr>
              <a:spLocks/>
            </p:cNvSpPr>
            <p:nvPr/>
          </p:nvSpPr>
          <p:spPr bwMode="auto">
            <a:xfrm>
              <a:off x="1705" y="3083"/>
              <a:ext cx="4" cy="7"/>
            </a:xfrm>
            <a:custGeom>
              <a:avLst/>
              <a:gdLst>
                <a:gd name="T0" fmla="*/ 4 w 4"/>
                <a:gd name="T1" fmla="*/ 7 h 7"/>
                <a:gd name="T2" fmla="*/ 3 w 4"/>
                <a:gd name="T3" fmla="*/ 7 h 7"/>
                <a:gd name="T4" fmla="*/ 3 w 4"/>
                <a:gd name="T5" fmla="*/ 0 h 7"/>
                <a:gd name="T6" fmla="*/ 0 w 4"/>
                <a:gd name="T7" fmla="*/ 1 h 7"/>
                <a:gd name="T8" fmla="*/ 4 w 4"/>
                <a:gd name="T9" fmla="*/ 7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4" y="7"/>
                  </a:moveTo>
                  <a:lnTo>
                    <a:pt x="3" y="7"/>
                  </a:lnTo>
                  <a:lnTo>
                    <a:pt x="3" y="0"/>
                  </a:lnTo>
                  <a:lnTo>
                    <a:pt x="0" y="1"/>
                  </a:lnTo>
                  <a:lnTo>
                    <a:pt x="4" y="7"/>
                  </a:lnTo>
                  <a:close/>
                </a:path>
              </a:pathLst>
            </a:custGeom>
            <a:solidFill>
              <a:srgbClr val="C195DB"/>
            </a:solidFill>
            <a:ln w="9525">
              <a:noFill/>
              <a:round/>
              <a:headEnd/>
              <a:tailEnd/>
            </a:ln>
          </p:spPr>
          <p:txBody>
            <a:bodyPr/>
            <a:lstStyle/>
            <a:p>
              <a:endParaRPr lang="ru-RU"/>
            </a:p>
          </p:txBody>
        </p:sp>
        <p:sp>
          <p:nvSpPr>
            <p:cNvPr id="160937" name="Freeform 2594"/>
            <p:cNvSpPr>
              <a:spLocks/>
            </p:cNvSpPr>
            <p:nvPr/>
          </p:nvSpPr>
          <p:spPr bwMode="auto">
            <a:xfrm>
              <a:off x="1646" y="3020"/>
              <a:ext cx="16" cy="58"/>
            </a:xfrm>
            <a:custGeom>
              <a:avLst/>
              <a:gdLst>
                <a:gd name="T0" fmla="*/ 0 w 16"/>
                <a:gd name="T1" fmla="*/ 58 h 58"/>
                <a:gd name="T2" fmla="*/ 6 w 16"/>
                <a:gd name="T3" fmla="*/ 58 h 58"/>
                <a:gd name="T4" fmla="*/ 16 w 16"/>
                <a:gd name="T5" fmla="*/ 0 h 58"/>
                <a:gd name="T6" fmla="*/ 10 w 16"/>
                <a:gd name="T7" fmla="*/ 0 h 58"/>
                <a:gd name="T8" fmla="*/ 0 w 16"/>
                <a:gd name="T9" fmla="*/ 58 h 58"/>
                <a:gd name="T10" fmla="*/ 0 60000 65536"/>
                <a:gd name="T11" fmla="*/ 0 60000 65536"/>
                <a:gd name="T12" fmla="*/ 0 60000 65536"/>
                <a:gd name="T13" fmla="*/ 0 60000 65536"/>
                <a:gd name="T14" fmla="*/ 0 60000 65536"/>
                <a:gd name="T15" fmla="*/ 0 w 16"/>
                <a:gd name="T16" fmla="*/ 0 h 58"/>
                <a:gd name="T17" fmla="*/ 16 w 16"/>
                <a:gd name="T18" fmla="*/ 58 h 58"/>
              </a:gdLst>
              <a:ahLst/>
              <a:cxnLst>
                <a:cxn ang="T10">
                  <a:pos x="T0" y="T1"/>
                </a:cxn>
                <a:cxn ang="T11">
                  <a:pos x="T2" y="T3"/>
                </a:cxn>
                <a:cxn ang="T12">
                  <a:pos x="T4" y="T5"/>
                </a:cxn>
                <a:cxn ang="T13">
                  <a:pos x="T6" y="T7"/>
                </a:cxn>
                <a:cxn ang="T14">
                  <a:pos x="T8" y="T9"/>
                </a:cxn>
              </a:cxnLst>
              <a:rect l="T15" t="T16" r="T17" b="T18"/>
              <a:pathLst>
                <a:path w="16" h="58">
                  <a:moveTo>
                    <a:pt x="0" y="58"/>
                  </a:moveTo>
                  <a:lnTo>
                    <a:pt x="6" y="58"/>
                  </a:lnTo>
                  <a:lnTo>
                    <a:pt x="16" y="0"/>
                  </a:lnTo>
                  <a:lnTo>
                    <a:pt x="10" y="0"/>
                  </a:lnTo>
                  <a:lnTo>
                    <a:pt x="0" y="58"/>
                  </a:lnTo>
                  <a:close/>
                </a:path>
              </a:pathLst>
            </a:custGeom>
            <a:solidFill>
              <a:srgbClr val="C195DB"/>
            </a:solidFill>
            <a:ln w="9525">
              <a:noFill/>
              <a:round/>
              <a:headEnd/>
              <a:tailEnd/>
            </a:ln>
          </p:spPr>
          <p:txBody>
            <a:bodyPr/>
            <a:lstStyle/>
            <a:p>
              <a:endParaRPr lang="ru-RU"/>
            </a:p>
          </p:txBody>
        </p:sp>
        <p:sp>
          <p:nvSpPr>
            <p:cNvPr id="160938" name="Freeform 2595"/>
            <p:cNvSpPr>
              <a:spLocks/>
            </p:cNvSpPr>
            <p:nvPr/>
          </p:nvSpPr>
          <p:spPr bwMode="auto">
            <a:xfrm>
              <a:off x="1647" y="3073"/>
              <a:ext cx="6" cy="8"/>
            </a:xfrm>
            <a:custGeom>
              <a:avLst/>
              <a:gdLst>
                <a:gd name="T0" fmla="*/ 3 w 6"/>
                <a:gd name="T1" fmla="*/ 8 h 8"/>
                <a:gd name="T2" fmla="*/ 0 w 6"/>
                <a:gd name="T3" fmla="*/ 8 h 8"/>
                <a:gd name="T4" fmla="*/ 0 w 6"/>
                <a:gd name="T5" fmla="*/ 5 h 8"/>
                <a:gd name="T6" fmla="*/ 6 w 6"/>
                <a:gd name="T7" fmla="*/ 5 h 8"/>
                <a:gd name="T8" fmla="*/ 3 w 6"/>
                <a:gd name="T9" fmla="*/ 0 h 8"/>
                <a:gd name="T10" fmla="*/ 3 w 6"/>
                <a:gd name="T11" fmla="*/ 8 h 8"/>
                <a:gd name="T12" fmla="*/ 0 60000 65536"/>
                <a:gd name="T13" fmla="*/ 0 60000 65536"/>
                <a:gd name="T14" fmla="*/ 0 60000 65536"/>
                <a:gd name="T15" fmla="*/ 0 60000 65536"/>
                <a:gd name="T16" fmla="*/ 0 60000 65536"/>
                <a:gd name="T17" fmla="*/ 0 60000 65536"/>
                <a:gd name="T18" fmla="*/ 0 w 6"/>
                <a:gd name="T19" fmla="*/ 0 h 8"/>
                <a:gd name="T20" fmla="*/ 6 w 6"/>
                <a:gd name="T21" fmla="*/ 8 h 8"/>
              </a:gdLst>
              <a:ahLst/>
              <a:cxnLst>
                <a:cxn ang="T12">
                  <a:pos x="T0" y="T1"/>
                </a:cxn>
                <a:cxn ang="T13">
                  <a:pos x="T2" y="T3"/>
                </a:cxn>
                <a:cxn ang="T14">
                  <a:pos x="T4" y="T5"/>
                </a:cxn>
                <a:cxn ang="T15">
                  <a:pos x="T6" y="T7"/>
                </a:cxn>
                <a:cxn ang="T16">
                  <a:pos x="T8" y="T9"/>
                </a:cxn>
                <a:cxn ang="T17">
                  <a:pos x="T10" y="T11"/>
                </a:cxn>
              </a:cxnLst>
              <a:rect l="T18" t="T19" r="T20" b="T21"/>
              <a:pathLst>
                <a:path w="6" h="8">
                  <a:moveTo>
                    <a:pt x="3" y="8"/>
                  </a:moveTo>
                  <a:lnTo>
                    <a:pt x="0" y="8"/>
                  </a:lnTo>
                  <a:lnTo>
                    <a:pt x="0" y="5"/>
                  </a:lnTo>
                  <a:lnTo>
                    <a:pt x="6" y="5"/>
                  </a:lnTo>
                  <a:lnTo>
                    <a:pt x="3" y="0"/>
                  </a:lnTo>
                  <a:lnTo>
                    <a:pt x="3" y="8"/>
                  </a:lnTo>
                  <a:close/>
                </a:path>
              </a:pathLst>
            </a:custGeom>
            <a:solidFill>
              <a:srgbClr val="C195DB"/>
            </a:solidFill>
            <a:ln w="9525">
              <a:noFill/>
              <a:round/>
              <a:headEnd/>
              <a:tailEnd/>
            </a:ln>
          </p:spPr>
          <p:txBody>
            <a:bodyPr/>
            <a:lstStyle/>
            <a:p>
              <a:endParaRPr lang="ru-RU"/>
            </a:p>
          </p:txBody>
        </p:sp>
        <p:sp>
          <p:nvSpPr>
            <p:cNvPr id="160939" name="Freeform 2596"/>
            <p:cNvSpPr>
              <a:spLocks/>
            </p:cNvSpPr>
            <p:nvPr/>
          </p:nvSpPr>
          <p:spPr bwMode="auto">
            <a:xfrm>
              <a:off x="1658" y="2865"/>
              <a:ext cx="249" cy="159"/>
            </a:xfrm>
            <a:custGeom>
              <a:avLst/>
              <a:gdLst>
                <a:gd name="T0" fmla="*/ 0 w 249"/>
                <a:gd name="T1" fmla="*/ 153 h 159"/>
                <a:gd name="T2" fmla="*/ 4 w 249"/>
                <a:gd name="T3" fmla="*/ 159 h 159"/>
                <a:gd name="T4" fmla="*/ 249 w 249"/>
                <a:gd name="T5" fmla="*/ 6 h 159"/>
                <a:gd name="T6" fmla="*/ 244 w 249"/>
                <a:gd name="T7" fmla="*/ 0 h 159"/>
                <a:gd name="T8" fmla="*/ 0 w 249"/>
                <a:gd name="T9" fmla="*/ 153 h 159"/>
                <a:gd name="T10" fmla="*/ 0 60000 65536"/>
                <a:gd name="T11" fmla="*/ 0 60000 65536"/>
                <a:gd name="T12" fmla="*/ 0 60000 65536"/>
                <a:gd name="T13" fmla="*/ 0 60000 65536"/>
                <a:gd name="T14" fmla="*/ 0 60000 65536"/>
                <a:gd name="T15" fmla="*/ 0 w 249"/>
                <a:gd name="T16" fmla="*/ 0 h 159"/>
                <a:gd name="T17" fmla="*/ 249 w 249"/>
                <a:gd name="T18" fmla="*/ 159 h 159"/>
              </a:gdLst>
              <a:ahLst/>
              <a:cxnLst>
                <a:cxn ang="T10">
                  <a:pos x="T0" y="T1"/>
                </a:cxn>
                <a:cxn ang="T11">
                  <a:pos x="T2" y="T3"/>
                </a:cxn>
                <a:cxn ang="T12">
                  <a:pos x="T4" y="T5"/>
                </a:cxn>
                <a:cxn ang="T13">
                  <a:pos x="T6" y="T7"/>
                </a:cxn>
                <a:cxn ang="T14">
                  <a:pos x="T8" y="T9"/>
                </a:cxn>
              </a:cxnLst>
              <a:rect l="T15" t="T16" r="T17" b="T18"/>
              <a:pathLst>
                <a:path w="249" h="159">
                  <a:moveTo>
                    <a:pt x="0" y="153"/>
                  </a:moveTo>
                  <a:lnTo>
                    <a:pt x="4" y="159"/>
                  </a:lnTo>
                  <a:lnTo>
                    <a:pt x="249" y="6"/>
                  </a:lnTo>
                  <a:lnTo>
                    <a:pt x="244" y="0"/>
                  </a:lnTo>
                  <a:lnTo>
                    <a:pt x="0" y="153"/>
                  </a:lnTo>
                  <a:close/>
                </a:path>
              </a:pathLst>
            </a:custGeom>
            <a:solidFill>
              <a:srgbClr val="C195DB"/>
            </a:solidFill>
            <a:ln w="9525">
              <a:noFill/>
              <a:round/>
              <a:headEnd/>
              <a:tailEnd/>
            </a:ln>
          </p:spPr>
          <p:txBody>
            <a:bodyPr/>
            <a:lstStyle/>
            <a:p>
              <a:endParaRPr lang="ru-RU"/>
            </a:p>
          </p:txBody>
        </p:sp>
        <p:sp>
          <p:nvSpPr>
            <p:cNvPr id="160940" name="Freeform 2597"/>
            <p:cNvSpPr>
              <a:spLocks/>
            </p:cNvSpPr>
            <p:nvPr/>
          </p:nvSpPr>
          <p:spPr bwMode="auto">
            <a:xfrm>
              <a:off x="1658" y="3017"/>
              <a:ext cx="4" cy="7"/>
            </a:xfrm>
            <a:custGeom>
              <a:avLst/>
              <a:gdLst>
                <a:gd name="T0" fmla="*/ 0 w 4"/>
                <a:gd name="T1" fmla="*/ 3 h 7"/>
                <a:gd name="T2" fmla="*/ 0 w 4"/>
                <a:gd name="T3" fmla="*/ 0 h 7"/>
                <a:gd name="T4" fmla="*/ 3 w 4"/>
                <a:gd name="T5" fmla="*/ 7 h 7"/>
                <a:gd name="T6" fmla="*/ 4 w 4"/>
                <a:gd name="T7" fmla="*/ 3 h 7"/>
                <a:gd name="T8" fmla="*/ 0 w 4"/>
                <a:gd name="T9" fmla="*/ 3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3"/>
                  </a:moveTo>
                  <a:lnTo>
                    <a:pt x="0" y="0"/>
                  </a:lnTo>
                  <a:lnTo>
                    <a:pt x="3" y="7"/>
                  </a:lnTo>
                  <a:lnTo>
                    <a:pt x="4" y="3"/>
                  </a:lnTo>
                  <a:lnTo>
                    <a:pt x="0" y="3"/>
                  </a:lnTo>
                  <a:close/>
                </a:path>
              </a:pathLst>
            </a:custGeom>
            <a:solidFill>
              <a:srgbClr val="C195DB"/>
            </a:solidFill>
            <a:ln w="9525">
              <a:noFill/>
              <a:round/>
              <a:headEnd/>
              <a:tailEnd/>
            </a:ln>
          </p:spPr>
          <p:txBody>
            <a:bodyPr/>
            <a:lstStyle/>
            <a:p>
              <a:endParaRPr lang="ru-RU"/>
            </a:p>
          </p:txBody>
        </p:sp>
        <p:sp>
          <p:nvSpPr>
            <p:cNvPr id="160941" name="Freeform 2598"/>
            <p:cNvSpPr>
              <a:spLocks/>
            </p:cNvSpPr>
            <p:nvPr/>
          </p:nvSpPr>
          <p:spPr bwMode="auto">
            <a:xfrm>
              <a:off x="1904" y="2863"/>
              <a:ext cx="6" cy="10"/>
            </a:xfrm>
            <a:custGeom>
              <a:avLst/>
              <a:gdLst>
                <a:gd name="T0" fmla="*/ 0 w 6"/>
                <a:gd name="T1" fmla="*/ 4 h 10"/>
                <a:gd name="T2" fmla="*/ 5 w 6"/>
                <a:gd name="T3" fmla="*/ 0 h 10"/>
                <a:gd name="T4" fmla="*/ 6 w 6"/>
                <a:gd name="T5" fmla="*/ 4 h 10"/>
                <a:gd name="T6" fmla="*/ 0 w 6"/>
                <a:gd name="T7" fmla="*/ 8 h 10"/>
                <a:gd name="T8" fmla="*/ 5 w 6"/>
                <a:gd name="T9" fmla="*/ 10 h 10"/>
                <a:gd name="T10" fmla="*/ 0 w 6"/>
                <a:gd name="T11" fmla="*/ 4 h 10"/>
                <a:gd name="T12" fmla="*/ 0 60000 65536"/>
                <a:gd name="T13" fmla="*/ 0 60000 65536"/>
                <a:gd name="T14" fmla="*/ 0 60000 65536"/>
                <a:gd name="T15" fmla="*/ 0 60000 65536"/>
                <a:gd name="T16" fmla="*/ 0 60000 65536"/>
                <a:gd name="T17" fmla="*/ 0 60000 65536"/>
                <a:gd name="T18" fmla="*/ 0 w 6"/>
                <a:gd name="T19" fmla="*/ 0 h 10"/>
                <a:gd name="T20" fmla="*/ 6 w 6"/>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6" h="10">
                  <a:moveTo>
                    <a:pt x="0" y="4"/>
                  </a:moveTo>
                  <a:lnTo>
                    <a:pt x="5" y="0"/>
                  </a:lnTo>
                  <a:lnTo>
                    <a:pt x="6" y="4"/>
                  </a:lnTo>
                  <a:lnTo>
                    <a:pt x="0" y="8"/>
                  </a:lnTo>
                  <a:lnTo>
                    <a:pt x="5" y="10"/>
                  </a:lnTo>
                  <a:lnTo>
                    <a:pt x="0" y="4"/>
                  </a:lnTo>
                  <a:close/>
                </a:path>
              </a:pathLst>
            </a:custGeom>
            <a:solidFill>
              <a:srgbClr val="C195DB"/>
            </a:solidFill>
            <a:ln w="9525">
              <a:noFill/>
              <a:round/>
              <a:headEnd/>
              <a:tailEnd/>
            </a:ln>
          </p:spPr>
          <p:txBody>
            <a:bodyPr/>
            <a:lstStyle/>
            <a:p>
              <a:endParaRPr lang="ru-RU"/>
            </a:p>
          </p:txBody>
        </p:sp>
        <p:sp>
          <p:nvSpPr>
            <p:cNvPr id="160942" name="Freeform 2599"/>
            <p:cNvSpPr>
              <a:spLocks/>
            </p:cNvSpPr>
            <p:nvPr/>
          </p:nvSpPr>
          <p:spPr bwMode="auto">
            <a:xfrm>
              <a:off x="1658" y="3019"/>
              <a:ext cx="49" cy="67"/>
            </a:xfrm>
            <a:custGeom>
              <a:avLst/>
              <a:gdLst>
                <a:gd name="T0" fmla="*/ 6 w 49"/>
                <a:gd name="T1" fmla="*/ 0 h 67"/>
                <a:gd name="T2" fmla="*/ 0 w 49"/>
                <a:gd name="T3" fmla="*/ 4 h 67"/>
                <a:gd name="T4" fmla="*/ 42 w 49"/>
                <a:gd name="T5" fmla="*/ 67 h 67"/>
                <a:gd name="T6" fmla="*/ 49 w 49"/>
                <a:gd name="T7" fmla="*/ 62 h 67"/>
                <a:gd name="T8" fmla="*/ 6 w 49"/>
                <a:gd name="T9" fmla="*/ 0 h 67"/>
                <a:gd name="T10" fmla="*/ 0 60000 65536"/>
                <a:gd name="T11" fmla="*/ 0 60000 65536"/>
                <a:gd name="T12" fmla="*/ 0 60000 65536"/>
                <a:gd name="T13" fmla="*/ 0 60000 65536"/>
                <a:gd name="T14" fmla="*/ 0 60000 65536"/>
                <a:gd name="T15" fmla="*/ 0 w 49"/>
                <a:gd name="T16" fmla="*/ 0 h 67"/>
                <a:gd name="T17" fmla="*/ 49 w 49"/>
                <a:gd name="T18" fmla="*/ 67 h 67"/>
              </a:gdLst>
              <a:ahLst/>
              <a:cxnLst>
                <a:cxn ang="T10">
                  <a:pos x="T0" y="T1"/>
                </a:cxn>
                <a:cxn ang="T11">
                  <a:pos x="T2" y="T3"/>
                </a:cxn>
                <a:cxn ang="T12">
                  <a:pos x="T4" y="T5"/>
                </a:cxn>
                <a:cxn ang="T13">
                  <a:pos x="T6" y="T7"/>
                </a:cxn>
                <a:cxn ang="T14">
                  <a:pos x="T8" y="T9"/>
                </a:cxn>
              </a:cxnLst>
              <a:rect l="T15" t="T16" r="T17" b="T18"/>
              <a:pathLst>
                <a:path w="49" h="67">
                  <a:moveTo>
                    <a:pt x="6" y="0"/>
                  </a:moveTo>
                  <a:lnTo>
                    <a:pt x="0" y="4"/>
                  </a:lnTo>
                  <a:lnTo>
                    <a:pt x="42" y="67"/>
                  </a:lnTo>
                  <a:lnTo>
                    <a:pt x="49" y="62"/>
                  </a:lnTo>
                  <a:lnTo>
                    <a:pt x="6" y="0"/>
                  </a:lnTo>
                  <a:close/>
                </a:path>
              </a:pathLst>
            </a:custGeom>
            <a:solidFill>
              <a:srgbClr val="C195DB"/>
            </a:solidFill>
            <a:ln w="9525">
              <a:noFill/>
              <a:round/>
              <a:headEnd/>
              <a:tailEnd/>
            </a:ln>
          </p:spPr>
          <p:txBody>
            <a:bodyPr/>
            <a:lstStyle/>
            <a:p>
              <a:endParaRPr lang="ru-RU"/>
            </a:p>
          </p:txBody>
        </p:sp>
        <p:sp>
          <p:nvSpPr>
            <p:cNvPr id="160943" name="Freeform 2600"/>
            <p:cNvSpPr>
              <a:spLocks/>
            </p:cNvSpPr>
            <p:nvPr/>
          </p:nvSpPr>
          <p:spPr bwMode="auto">
            <a:xfrm>
              <a:off x="1828" y="2910"/>
              <a:ext cx="252" cy="232"/>
            </a:xfrm>
            <a:custGeom>
              <a:avLst/>
              <a:gdLst>
                <a:gd name="T0" fmla="*/ 225 w 252"/>
                <a:gd name="T1" fmla="*/ 0 h 232"/>
                <a:gd name="T2" fmla="*/ 252 w 252"/>
                <a:gd name="T3" fmla="*/ 21 h 232"/>
                <a:gd name="T4" fmla="*/ 70 w 252"/>
                <a:gd name="T5" fmla="*/ 215 h 232"/>
                <a:gd name="T6" fmla="*/ 0 w 252"/>
                <a:gd name="T7" fmla="*/ 232 h 232"/>
                <a:gd name="T8" fmla="*/ 13 w 252"/>
                <a:gd name="T9" fmla="*/ 162 h 232"/>
                <a:gd name="T10" fmla="*/ 225 w 252"/>
                <a:gd name="T11" fmla="*/ 0 h 232"/>
                <a:gd name="T12" fmla="*/ 0 60000 65536"/>
                <a:gd name="T13" fmla="*/ 0 60000 65536"/>
                <a:gd name="T14" fmla="*/ 0 60000 65536"/>
                <a:gd name="T15" fmla="*/ 0 60000 65536"/>
                <a:gd name="T16" fmla="*/ 0 60000 65536"/>
                <a:gd name="T17" fmla="*/ 0 60000 65536"/>
                <a:gd name="T18" fmla="*/ 0 w 252"/>
                <a:gd name="T19" fmla="*/ 0 h 232"/>
                <a:gd name="T20" fmla="*/ 252 w 252"/>
                <a:gd name="T21" fmla="*/ 232 h 232"/>
              </a:gdLst>
              <a:ahLst/>
              <a:cxnLst>
                <a:cxn ang="T12">
                  <a:pos x="T0" y="T1"/>
                </a:cxn>
                <a:cxn ang="T13">
                  <a:pos x="T2" y="T3"/>
                </a:cxn>
                <a:cxn ang="T14">
                  <a:pos x="T4" y="T5"/>
                </a:cxn>
                <a:cxn ang="T15">
                  <a:pos x="T6" y="T7"/>
                </a:cxn>
                <a:cxn ang="T16">
                  <a:pos x="T8" y="T9"/>
                </a:cxn>
                <a:cxn ang="T17">
                  <a:pos x="T10" y="T11"/>
                </a:cxn>
              </a:cxnLst>
              <a:rect l="T18" t="T19" r="T20" b="T21"/>
              <a:pathLst>
                <a:path w="252" h="232">
                  <a:moveTo>
                    <a:pt x="225" y="0"/>
                  </a:moveTo>
                  <a:lnTo>
                    <a:pt x="252" y="21"/>
                  </a:lnTo>
                  <a:lnTo>
                    <a:pt x="70" y="215"/>
                  </a:lnTo>
                  <a:lnTo>
                    <a:pt x="0" y="232"/>
                  </a:lnTo>
                  <a:lnTo>
                    <a:pt x="13" y="162"/>
                  </a:lnTo>
                  <a:lnTo>
                    <a:pt x="225" y="0"/>
                  </a:lnTo>
                  <a:close/>
                </a:path>
              </a:pathLst>
            </a:custGeom>
            <a:solidFill>
              <a:srgbClr val="844CD6"/>
            </a:solidFill>
            <a:ln w="9525">
              <a:noFill/>
              <a:round/>
              <a:headEnd/>
              <a:tailEnd/>
            </a:ln>
          </p:spPr>
          <p:txBody>
            <a:bodyPr/>
            <a:lstStyle/>
            <a:p>
              <a:endParaRPr lang="ru-RU"/>
            </a:p>
          </p:txBody>
        </p:sp>
        <p:sp>
          <p:nvSpPr>
            <p:cNvPr id="160944" name="Freeform 2601"/>
            <p:cNvSpPr>
              <a:spLocks/>
            </p:cNvSpPr>
            <p:nvPr/>
          </p:nvSpPr>
          <p:spPr bwMode="auto">
            <a:xfrm>
              <a:off x="2050" y="2907"/>
              <a:ext cx="33" cy="25"/>
            </a:xfrm>
            <a:custGeom>
              <a:avLst/>
              <a:gdLst>
                <a:gd name="T0" fmla="*/ 7 w 33"/>
                <a:gd name="T1" fmla="*/ 0 h 25"/>
                <a:gd name="T2" fmla="*/ 0 w 33"/>
                <a:gd name="T3" fmla="*/ 4 h 25"/>
                <a:gd name="T4" fmla="*/ 27 w 33"/>
                <a:gd name="T5" fmla="*/ 25 h 25"/>
                <a:gd name="T6" fmla="*/ 33 w 33"/>
                <a:gd name="T7" fmla="*/ 21 h 25"/>
                <a:gd name="T8" fmla="*/ 7 w 33"/>
                <a:gd name="T9" fmla="*/ 0 h 25"/>
                <a:gd name="T10" fmla="*/ 0 60000 65536"/>
                <a:gd name="T11" fmla="*/ 0 60000 65536"/>
                <a:gd name="T12" fmla="*/ 0 60000 65536"/>
                <a:gd name="T13" fmla="*/ 0 60000 65536"/>
                <a:gd name="T14" fmla="*/ 0 60000 65536"/>
                <a:gd name="T15" fmla="*/ 0 w 33"/>
                <a:gd name="T16" fmla="*/ 0 h 25"/>
                <a:gd name="T17" fmla="*/ 33 w 33"/>
                <a:gd name="T18" fmla="*/ 25 h 25"/>
              </a:gdLst>
              <a:ahLst/>
              <a:cxnLst>
                <a:cxn ang="T10">
                  <a:pos x="T0" y="T1"/>
                </a:cxn>
                <a:cxn ang="T11">
                  <a:pos x="T2" y="T3"/>
                </a:cxn>
                <a:cxn ang="T12">
                  <a:pos x="T4" y="T5"/>
                </a:cxn>
                <a:cxn ang="T13">
                  <a:pos x="T6" y="T7"/>
                </a:cxn>
                <a:cxn ang="T14">
                  <a:pos x="T8" y="T9"/>
                </a:cxn>
              </a:cxnLst>
              <a:rect l="T15" t="T16" r="T17" b="T18"/>
              <a:pathLst>
                <a:path w="33" h="25">
                  <a:moveTo>
                    <a:pt x="7" y="0"/>
                  </a:moveTo>
                  <a:lnTo>
                    <a:pt x="0" y="4"/>
                  </a:lnTo>
                  <a:lnTo>
                    <a:pt x="27" y="25"/>
                  </a:lnTo>
                  <a:lnTo>
                    <a:pt x="33" y="21"/>
                  </a:lnTo>
                  <a:lnTo>
                    <a:pt x="7" y="0"/>
                  </a:lnTo>
                  <a:close/>
                </a:path>
              </a:pathLst>
            </a:custGeom>
            <a:solidFill>
              <a:srgbClr val="C195DB"/>
            </a:solidFill>
            <a:ln w="9525">
              <a:noFill/>
              <a:round/>
              <a:headEnd/>
              <a:tailEnd/>
            </a:ln>
          </p:spPr>
          <p:txBody>
            <a:bodyPr/>
            <a:lstStyle/>
            <a:p>
              <a:endParaRPr lang="ru-RU"/>
            </a:p>
          </p:txBody>
        </p:sp>
        <p:sp>
          <p:nvSpPr>
            <p:cNvPr id="160945" name="Freeform 2602"/>
            <p:cNvSpPr>
              <a:spLocks/>
            </p:cNvSpPr>
            <p:nvPr/>
          </p:nvSpPr>
          <p:spPr bwMode="auto">
            <a:xfrm>
              <a:off x="1895" y="2927"/>
              <a:ext cx="186" cy="198"/>
            </a:xfrm>
            <a:custGeom>
              <a:avLst/>
              <a:gdLst>
                <a:gd name="T0" fmla="*/ 186 w 186"/>
                <a:gd name="T1" fmla="*/ 4 h 198"/>
                <a:gd name="T2" fmla="*/ 180 w 186"/>
                <a:gd name="T3" fmla="*/ 0 h 198"/>
                <a:gd name="T4" fmla="*/ 0 w 186"/>
                <a:gd name="T5" fmla="*/ 193 h 198"/>
                <a:gd name="T6" fmla="*/ 6 w 186"/>
                <a:gd name="T7" fmla="*/ 198 h 198"/>
                <a:gd name="T8" fmla="*/ 186 w 186"/>
                <a:gd name="T9" fmla="*/ 4 h 198"/>
                <a:gd name="T10" fmla="*/ 0 60000 65536"/>
                <a:gd name="T11" fmla="*/ 0 60000 65536"/>
                <a:gd name="T12" fmla="*/ 0 60000 65536"/>
                <a:gd name="T13" fmla="*/ 0 60000 65536"/>
                <a:gd name="T14" fmla="*/ 0 60000 65536"/>
                <a:gd name="T15" fmla="*/ 0 w 186"/>
                <a:gd name="T16" fmla="*/ 0 h 198"/>
                <a:gd name="T17" fmla="*/ 186 w 186"/>
                <a:gd name="T18" fmla="*/ 198 h 198"/>
              </a:gdLst>
              <a:ahLst/>
              <a:cxnLst>
                <a:cxn ang="T10">
                  <a:pos x="T0" y="T1"/>
                </a:cxn>
                <a:cxn ang="T11">
                  <a:pos x="T2" y="T3"/>
                </a:cxn>
                <a:cxn ang="T12">
                  <a:pos x="T4" y="T5"/>
                </a:cxn>
                <a:cxn ang="T13">
                  <a:pos x="T6" y="T7"/>
                </a:cxn>
                <a:cxn ang="T14">
                  <a:pos x="T8" y="T9"/>
                </a:cxn>
              </a:cxnLst>
              <a:rect l="T15" t="T16" r="T17" b="T18"/>
              <a:pathLst>
                <a:path w="186" h="198">
                  <a:moveTo>
                    <a:pt x="186" y="4"/>
                  </a:moveTo>
                  <a:lnTo>
                    <a:pt x="180" y="0"/>
                  </a:lnTo>
                  <a:lnTo>
                    <a:pt x="0" y="193"/>
                  </a:lnTo>
                  <a:lnTo>
                    <a:pt x="6" y="198"/>
                  </a:lnTo>
                  <a:lnTo>
                    <a:pt x="186" y="4"/>
                  </a:lnTo>
                  <a:close/>
                </a:path>
              </a:pathLst>
            </a:custGeom>
            <a:solidFill>
              <a:srgbClr val="C195DB"/>
            </a:solidFill>
            <a:ln w="9525">
              <a:noFill/>
              <a:round/>
              <a:headEnd/>
              <a:tailEnd/>
            </a:ln>
          </p:spPr>
          <p:txBody>
            <a:bodyPr/>
            <a:lstStyle/>
            <a:p>
              <a:endParaRPr lang="ru-RU"/>
            </a:p>
          </p:txBody>
        </p:sp>
        <p:sp>
          <p:nvSpPr>
            <p:cNvPr id="160946" name="Freeform 2603"/>
            <p:cNvSpPr>
              <a:spLocks/>
            </p:cNvSpPr>
            <p:nvPr/>
          </p:nvSpPr>
          <p:spPr bwMode="auto">
            <a:xfrm>
              <a:off x="2077" y="2927"/>
              <a:ext cx="8" cy="5"/>
            </a:xfrm>
            <a:custGeom>
              <a:avLst/>
              <a:gdLst>
                <a:gd name="T0" fmla="*/ 5 w 8"/>
                <a:gd name="T1" fmla="*/ 0 h 5"/>
                <a:gd name="T2" fmla="*/ 8 w 8"/>
                <a:gd name="T3" fmla="*/ 1 h 5"/>
                <a:gd name="T4" fmla="*/ 5 w 8"/>
                <a:gd name="T5" fmla="*/ 5 h 5"/>
                <a:gd name="T6" fmla="*/ 0 w 8"/>
                <a:gd name="T7" fmla="*/ 0 h 5"/>
                <a:gd name="T8" fmla="*/ 0 w 8"/>
                <a:gd name="T9" fmla="*/ 5 h 5"/>
                <a:gd name="T10" fmla="*/ 5 w 8"/>
                <a:gd name="T11" fmla="*/ 0 h 5"/>
                <a:gd name="T12" fmla="*/ 0 60000 65536"/>
                <a:gd name="T13" fmla="*/ 0 60000 65536"/>
                <a:gd name="T14" fmla="*/ 0 60000 65536"/>
                <a:gd name="T15" fmla="*/ 0 60000 65536"/>
                <a:gd name="T16" fmla="*/ 0 60000 65536"/>
                <a:gd name="T17" fmla="*/ 0 60000 65536"/>
                <a:gd name="T18" fmla="*/ 0 w 8"/>
                <a:gd name="T19" fmla="*/ 0 h 5"/>
                <a:gd name="T20" fmla="*/ 8 w 8"/>
                <a:gd name="T21" fmla="*/ 5 h 5"/>
              </a:gdLst>
              <a:ahLst/>
              <a:cxnLst>
                <a:cxn ang="T12">
                  <a:pos x="T0" y="T1"/>
                </a:cxn>
                <a:cxn ang="T13">
                  <a:pos x="T2" y="T3"/>
                </a:cxn>
                <a:cxn ang="T14">
                  <a:pos x="T4" y="T5"/>
                </a:cxn>
                <a:cxn ang="T15">
                  <a:pos x="T6" y="T7"/>
                </a:cxn>
                <a:cxn ang="T16">
                  <a:pos x="T8" y="T9"/>
                </a:cxn>
                <a:cxn ang="T17">
                  <a:pos x="T10" y="T11"/>
                </a:cxn>
              </a:cxnLst>
              <a:rect l="T18" t="T19" r="T20" b="T21"/>
              <a:pathLst>
                <a:path w="8" h="5">
                  <a:moveTo>
                    <a:pt x="5" y="0"/>
                  </a:moveTo>
                  <a:lnTo>
                    <a:pt x="8" y="1"/>
                  </a:lnTo>
                  <a:lnTo>
                    <a:pt x="5" y="5"/>
                  </a:lnTo>
                  <a:lnTo>
                    <a:pt x="0" y="0"/>
                  </a:lnTo>
                  <a:lnTo>
                    <a:pt x="0" y="5"/>
                  </a:lnTo>
                  <a:lnTo>
                    <a:pt x="5" y="0"/>
                  </a:lnTo>
                  <a:close/>
                </a:path>
              </a:pathLst>
            </a:custGeom>
            <a:solidFill>
              <a:srgbClr val="C195DB"/>
            </a:solidFill>
            <a:ln w="9525">
              <a:noFill/>
              <a:round/>
              <a:headEnd/>
              <a:tailEnd/>
            </a:ln>
          </p:spPr>
          <p:txBody>
            <a:bodyPr/>
            <a:lstStyle/>
            <a:p>
              <a:endParaRPr lang="ru-RU"/>
            </a:p>
          </p:txBody>
        </p:sp>
        <p:sp>
          <p:nvSpPr>
            <p:cNvPr id="160947" name="Freeform 2604"/>
            <p:cNvSpPr>
              <a:spLocks/>
            </p:cNvSpPr>
            <p:nvPr/>
          </p:nvSpPr>
          <p:spPr bwMode="auto">
            <a:xfrm>
              <a:off x="1828" y="3120"/>
              <a:ext cx="72" cy="24"/>
            </a:xfrm>
            <a:custGeom>
              <a:avLst/>
              <a:gdLst>
                <a:gd name="T0" fmla="*/ 72 w 72"/>
                <a:gd name="T1" fmla="*/ 8 h 24"/>
                <a:gd name="T2" fmla="*/ 71 w 72"/>
                <a:gd name="T3" fmla="*/ 0 h 24"/>
                <a:gd name="T4" fmla="*/ 0 w 72"/>
                <a:gd name="T5" fmla="*/ 17 h 24"/>
                <a:gd name="T6" fmla="*/ 1 w 72"/>
                <a:gd name="T7" fmla="*/ 24 h 24"/>
                <a:gd name="T8" fmla="*/ 72 w 72"/>
                <a:gd name="T9" fmla="*/ 8 h 24"/>
                <a:gd name="T10" fmla="*/ 0 60000 65536"/>
                <a:gd name="T11" fmla="*/ 0 60000 65536"/>
                <a:gd name="T12" fmla="*/ 0 60000 65536"/>
                <a:gd name="T13" fmla="*/ 0 60000 65536"/>
                <a:gd name="T14" fmla="*/ 0 60000 65536"/>
                <a:gd name="T15" fmla="*/ 0 w 72"/>
                <a:gd name="T16" fmla="*/ 0 h 24"/>
                <a:gd name="T17" fmla="*/ 72 w 72"/>
                <a:gd name="T18" fmla="*/ 24 h 24"/>
              </a:gdLst>
              <a:ahLst/>
              <a:cxnLst>
                <a:cxn ang="T10">
                  <a:pos x="T0" y="T1"/>
                </a:cxn>
                <a:cxn ang="T11">
                  <a:pos x="T2" y="T3"/>
                </a:cxn>
                <a:cxn ang="T12">
                  <a:pos x="T4" y="T5"/>
                </a:cxn>
                <a:cxn ang="T13">
                  <a:pos x="T6" y="T7"/>
                </a:cxn>
                <a:cxn ang="T14">
                  <a:pos x="T8" y="T9"/>
                </a:cxn>
              </a:cxnLst>
              <a:rect l="T15" t="T16" r="T17" b="T18"/>
              <a:pathLst>
                <a:path w="72" h="24">
                  <a:moveTo>
                    <a:pt x="72" y="8"/>
                  </a:moveTo>
                  <a:lnTo>
                    <a:pt x="71" y="0"/>
                  </a:lnTo>
                  <a:lnTo>
                    <a:pt x="0" y="17"/>
                  </a:lnTo>
                  <a:lnTo>
                    <a:pt x="1" y="24"/>
                  </a:lnTo>
                  <a:lnTo>
                    <a:pt x="72" y="8"/>
                  </a:lnTo>
                  <a:close/>
                </a:path>
              </a:pathLst>
            </a:custGeom>
            <a:solidFill>
              <a:srgbClr val="C195DB"/>
            </a:solidFill>
            <a:ln w="9525">
              <a:noFill/>
              <a:round/>
              <a:headEnd/>
              <a:tailEnd/>
            </a:ln>
          </p:spPr>
          <p:txBody>
            <a:bodyPr/>
            <a:lstStyle/>
            <a:p>
              <a:endParaRPr lang="ru-RU"/>
            </a:p>
          </p:txBody>
        </p:sp>
        <p:sp>
          <p:nvSpPr>
            <p:cNvPr id="160948" name="Freeform 2605"/>
            <p:cNvSpPr>
              <a:spLocks/>
            </p:cNvSpPr>
            <p:nvPr/>
          </p:nvSpPr>
          <p:spPr bwMode="auto">
            <a:xfrm>
              <a:off x="1897" y="3120"/>
              <a:ext cx="5" cy="7"/>
            </a:xfrm>
            <a:custGeom>
              <a:avLst/>
              <a:gdLst>
                <a:gd name="T0" fmla="*/ 5 w 5"/>
                <a:gd name="T1" fmla="*/ 5 h 7"/>
                <a:gd name="T2" fmla="*/ 4 w 5"/>
                <a:gd name="T3" fmla="*/ 7 h 7"/>
                <a:gd name="T4" fmla="*/ 2 w 5"/>
                <a:gd name="T5" fmla="*/ 7 h 7"/>
                <a:gd name="T6" fmla="*/ 1 w 5"/>
                <a:gd name="T7" fmla="*/ 0 h 7"/>
                <a:gd name="T8" fmla="*/ 0 w 5"/>
                <a:gd name="T9" fmla="*/ 1 h 7"/>
                <a:gd name="T10" fmla="*/ 5 w 5"/>
                <a:gd name="T11" fmla="*/ 5 h 7"/>
                <a:gd name="T12" fmla="*/ 0 60000 65536"/>
                <a:gd name="T13" fmla="*/ 0 60000 65536"/>
                <a:gd name="T14" fmla="*/ 0 60000 65536"/>
                <a:gd name="T15" fmla="*/ 0 60000 65536"/>
                <a:gd name="T16" fmla="*/ 0 60000 65536"/>
                <a:gd name="T17" fmla="*/ 0 60000 65536"/>
                <a:gd name="T18" fmla="*/ 0 w 5"/>
                <a:gd name="T19" fmla="*/ 0 h 7"/>
                <a:gd name="T20" fmla="*/ 5 w 5"/>
                <a:gd name="T21" fmla="*/ 7 h 7"/>
              </a:gdLst>
              <a:ahLst/>
              <a:cxnLst>
                <a:cxn ang="T12">
                  <a:pos x="T0" y="T1"/>
                </a:cxn>
                <a:cxn ang="T13">
                  <a:pos x="T2" y="T3"/>
                </a:cxn>
                <a:cxn ang="T14">
                  <a:pos x="T4" y="T5"/>
                </a:cxn>
                <a:cxn ang="T15">
                  <a:pos x="T6" y="T7"/>
                </a:cxn>
                <a:cxn ang="T16">
                  <a:pos x="T8" y="T9"/>
                </a:cxn>
                <a:cxn ang="T17">
                  <a:pos x="T10" y="T11"/>
                </a:cxn>
              </a:cxnLst>
              <a:rect l="T18" t="T19" r="T20" b="T21"/>
              <a:pathLst>
                <a:path w="5" h="7">
                  <a:moveTo>
                    <a:pt x="5" y="5"/>
                  </a:moveTo>
                  <a:lnTo>
                    <a:pt x="4" y="7"/>
                  </a:lnTo>
                  <a:lnTo>
                    <a:pt x="2" y="7"/>
                  </a:lnTo>
                  <a:lnTo>
                    <a:pt x="1" y="0"/>
                  </a:lnTo>
                  <a:lnTo>
                    <a:pt x="0" y="1"/>
                  </a:lnTo>
                  <a:lnTo>
                    <a:pt x="5" y="5"/>
                  </a:lnTo>
                  <a:close/>
                </a:path>
              </a:pathLst>
            </a:custGeom>
            <a:solidFill>
              <a:srgbClr val="C195DB"/>
            </a:solidFill>
            <a:ln w="9525">
              <a:noFill/>
              <a:round/>
              <a:headEnd/>
              <a:tailEnd/>
            </a:ln>
          </p:spPr>
          <p:txBody>
            <a:bodyPr/>
            <a:lstStyle/>
            <a:p>
              <a:endParaRPr lang="ru-RU"/>
            </a:p>
          </p:txBody>
        </p:sp>
        <p:sp>
          <p:nvSpPr>
            <p:cNvPr id="160949" name="Freeform 2606"/>
            <p:cNvSpPr>
              <a:spLocks/>
            </p:cNvSpPr>
            <p:nvPr/>
          </p:nvSpPr>
          <p:spPr bwMode="auto">
            <a:xfrm>
              <a:off x="1823" y="3071"/>
              <a:ext cx="20" cy="71"/>
            </a:xfrm>
            <a:custGeom>
              <a:avLst/>
              <a:gdLst>
                <a:gd name="T0" fmla="*/ 0 w 20"/>
                <a:gd name="T1" fmla="*/ 71 h 71"/>
                <a:gd name="T2" fmla="*/ 7 w 20"/>
                <a:gd name="T3" fmla="*/ 71 h 71"/>
                <a:gd name="T4" fmla="*/ 20 w 20"/>
                <a:gd name="T5" fmla="*/ 0 h 71"/>
                <a:gd name="T6" fmla="*/ 14 w 20"/>
                <a:gd name="T7" fmla="*/ 0 h 71"/>
                <a:gd name="T8" fmla="*/ 0 w 20"/>
                <a:gd name="T9" fmla="*/ 71 h 71"/>
                <a:gd name="T10" fmla="*/ 0 60000 65536"/>
                <a:gd name="T11" fmla="*/ 0 60000 65536"/>
                <a:gd name="T12" fmla="*/ 0 60000 65536"/>
                <a:gd name="T13" fmla="*/ 0 60000 65536"/>
                <a:gd name="T14" fmla="*/ 0 60000 65536"/>
                <a:gd name="T15" fmla="*/ 0 w 20"/>
                <a:gd name="T16" fmla="*/ 0 h 71"/>
                <a:gd name="T17" fmla="*/ 20 w 20"/>
                <a:gd name="T18" fmla="*/ 71 h 71"/>
              </a:gdLst>
              <a:ahLst/>
              <a:cxnLst>
                <a:cxn ang="T10">
                  <a:pos x="T0" y="T1"/>
                </a:cxn>
                <a:cxn ang="T11">
                  <a:pos x="T2" y="T3"/>
                </a:cxn>
                <a:cxn ang="T12">
                  <a:pos x="T4" y="T5"/>
                </a:cxn>
                <a:cxn ang="T13">
                  <a:pos x="T6" y="T7"/>
                </a:cxn>
                <a:cxn ang="T14">
                  <a:pos x="T8" y="T9"/>
                </a:cxn>
              </a:cxnLst>
              <a:rect l="T15" t="T16" r="T17" b="T18"/>
              <a:pathLst>
                <a:path w="20" h="71">
                  <a:moveTo>
                    <a:pt x="0" y="71"/>
                  </a:moveTo>
                  <a:lnTo>
                    <a:pt x="7" y="71"/>
                  </a:lnTo>
                  <a:lnTo>
                    <a:pt x="20" y="0"/>
                  </a:lnTo>
                  <a:lnTo>
                    <a:pt x="14" y="0"/>
                  </a:lnTo>
                  <a:lnTo>
                    <a:pt x="0" y="71"/>
                  </a:lnTo>
                  <a:close/>
                </a:path>
              </a:pathLst>
            </a:custGeom>
            <a:solidFill>
              <a:srgbClr val="C195DB"/>
            </a:solidFill>
            <a:ln w="9525">
              <a:noFill/>
              <a:round/>
              <a:headEnd/>
              <a:tailEnd/>
            </a:ln>
          </p:spPr>
          <p:txBody>
            <a:bodyPr/>
            <a:lstStyle/>
            <a:p>
              <a:endParaRPr lang="ru-RU"/>
            </a:p>
          </p:txBody>
        </p:sp>
        <p:sp>
          <p:nvSpPr>
            <p:cNvPr id="160950" name="Freeform 2607"/>
            <p:cNvSpPr>
              <a:spLocks/>
            </p:cNvSpPr>
            <p:nvPr/>
          </p:nvSpPr>
          <p:spPr bwMode="auto">
            <a:xfrm>
              <a:off x="1823" y="3137"/>
              <a:ext cx="9" cy="8"/>
            </a:xfrm>
            <a:custGeom>
              <a:avLst/>
              <a:gdLst>
                <a:gd name="T0" fmla="*/ 5 w 9"/>
                <a:gd name="T1" fmla="*/ 7 h 8"/>
                <a:gd name="T2" fmla="*/ 0 w 9"/>
                <a:gd name="T3" fmla="*/ 8 h 8"/>
                <a:gd name="T4" fmla="*/ 2 w 9"/>
                <a:gd name="T5" fmla="*/ 4 h 8"/>
                <a:gd name="T6" fmla="*/ 9 w 9"/>
                <a:gd name="T7" fmla="*/ 4 h 8"/>
                <a:gd name="T8" fmla="*/ 4 w 9"/>
                <a:gd name="T9" fmla="*/ 0 h 8"/>
                <a:gd name="T10" fmla="*/ 5 w 9"/>
                <a:gd name="T11" fmla="*/ 7 h 8"/>
                <a:gd name="T12" fmla="*/ 0 60000 65536"/>
                <a:gd name="T13" fmla="*/ 0 60000 65536"/>
                <a:gd name="T14" fmla="*/ 0 60000 65536"/>
                <a:gd name="T15" fmla="*/ 0 60000 65536"/>
                <a:gd name="T16" fmla="*/ 0 60000 65536"/>
                <a:gd name="T17" fmla="*/ 0 60000 65536"/>
                <a:gd name="T18" fmla="*/ 0 w 9"/>
                <a:gd name="T19" fmla="*/ 0 h 8"/>
                <a:gd name="T20" fmla="*/ 9 w 9"/>
                <a:gd name="T21" fmla="*/ 8 h 8"/>
              </a:gdLst>
              <a:ahLst/>
              <a:cxnLst>
                <a:cxn ang="T12">
                  <a:pos x="T0" y="T1"/>
                </a:cxn>
                <a:cxn ang="T13">
                  <a:pos x="T2" y="T3"/>
                </a:cxn>
                <a:cxn ang="T14">
                  <a:pos x="T4" y="T5"/>
                </a:cxn>
                <a:cxn ang="T15">
                  <a:pos x="T6" y="T7"/>
                </a:cxn>
                <a:cxn ang="T16">
                  <a:pos x="T8" y="T9"/>
                </a:cxn>
                <a:cxn ang="T17">
                  <a:pos x="T10" y="T11"/>
                </a:cxn>
              </a:cxnLst>
              <a:rect l="T18" t="T19" r="T20" b="T21"/>
              <a:pathLst>
                <a:path w="9" h="8">
                  <a:moveTo>
                    <a:pt x="5" y="7"/>
                  </a:moveTo>
                  <a:lnTo>
                    <a:pt x="0" y="8"/>
                  </a:lnTo>
                  <a:lnTo>
                    <a:pt x="2" y="4"/>
                  </a:lnTo>
                  <a:lnTo>
                    <a:pt x="9" y="4"/>
                  </a:lnTo>
                  <a:lnTo>
                    <a:pt x="4" y="0"/>
                  </a:lnTo>
                  <a:lnTo>
                    <a:pt x="5" y="7"/>
                  </a:lnTo>
                  <a:close/>
                </a:path>
              </a:pathLst>
            </a:custGeom>
            <a:solidFill>
              <a:srgbClr val="C195DB"/>
            </a:solidFill>
            <a:ln w="9525">
              <a:noFill/>
              <a:round/>
              <a:headEnd/>
              <a:tailEnd/>
            </a:ln>
          </p:spPr>
          <p:txBody>
            <a:bodyPr/>
            <a:lstStyle/>
            <a:p>
              <a:endParaRPr lang="ru-RU"/>
            </a:p>
          </p:txBody>
        </p:sp>
        <p:sp>
          <p:nvSpPr>
            <p:cNvPr id="160951" name="Freeform 2608"/>
            <p:cNvSpPr>
              <a:spLocks/>
            </p:cNvSpPr>
            <p:nvPr/>
          </p:nvSpPr>
          <p:spPr bwMode="auto">
            <a:xfrm>
              <a:off x="1840" y="2907"/>
              <a:ext cx="218" cy="166"/>
            </a:xfrm>
            <a:custGeom>
              <a:avLst/>
              <a:gdLst>
                <a:gd name="T0" fmla="*/ 0 w 218"/>
                <a:gd name="T1" fmla="*/ 161 h 166"/>
                <a:gd name="T2" fmla="*/ 6 w 218"/>
                <a:gd name="T3" fmla="*/ 166 h 166"/>
                <a:gd name="T4" fmla="*/ 218 w 218"/>
                <a:gd name="T5" fmla="*/ 4 h 166"/>
                <a:gd name="T6" fmla="*/ 211 w 218"/>
                <a:gd name="T7" fmla="*/ 0 h 166"/>
                <a:gd name="T8" fmla="*/ 0 w 218"/>
                <a:gd name="T9" fmla="*/ 161 h 166"/>
                <a:gd name="T10" fmla="*/ 0 60000 65536"/>
                <a:gd name="T11" fmla="*/ 0 60000 65536"/>
                <a:gd name="T12" fmla="*/ 0 60000 65536"/>
                <a:gd name="T13" fmla="*/ 0 60000 65536"/>
                <a:gd name="T14" fmla="*/ 0 60000 65536"/>
                <a:gd name="T15" fmla="*/ 0 w 218"/>
                <a:gd name="T16" fmla="*/ 0 h 166"/>
                <a:gd name="T17" fmla="*/ 218 w 218"/>
                <a:gd name="T18" fmla="*/ 166 h 166"/>
              </a:gdLst>
              <a:ahLst/>
              <a:cxnLst>
                <a:cxn ang="T10">
                  <a:pos x="T0" y="T1"/>
                </a:cxn>
                <a:cxn ang="T11">
                  <a:pos x="T2" y="T3"/>
                </a:cxn>
                <a:cxn ang="T12">
                  <a:pos x="T4" y="T5"/>
                </a:cxn>
                <a:cxn ang="T13">
                  <a:pos x="T6" y="T7"/>
                </a:cxn>
                <a:cxn ang="T14">
                  <a:pos x="T8" y="T9"/>
                </a:cxn>
              </a:cxnLst>
              <a:rect l="T15" t="T16" r="T17" b="T18"/>
              <a:pathLst>
                <a:path w="218" h="166">
                  <a:moveTo>
                    <a:pt x="0" y="161"/>
                  </a:moveTo>
                  <a:lnTo>
                    <a:pt x="6" y="166"/>
                  </a:lnTo>
                  <a:lnTo>
                    <a:pt x="218" y="4"/>
                  </a:lnTo>
                  <a:lnTo>
                    <a:pt x="211" y="0"/>
                  </a:lnTo>
                  <a:lnTo>
                    <a:pt x="0" y="161"/>
                  </a:lnTo>
                  <a:close/>
                </a:path>
              </a:pathLst>
            </a:custGeom>
            <a:solidFill>
              <a:srgbClr val="C195DB"/>
            </a:solidFill>
            <a:ln w="9525">
              <a:noFill/>
              <a:round/>
              <a:headEnd/>
              <a:tailEnd/>
            </a:ln>
          </p:spPr>
          <p:txBody>
            <a:bodyPr/>
            <a:lstStyle/>
            <a:p>
              <a:endParaRPr lang="ru-RU"/>
            </a:p>
          </p:txBody>
        </p:sp>
        <p:sp>
          <p:nvSpPr>
            <p:cNvPr id="160952" name="Freeform 2609"/>
            <p:cNvSpPr>
              <a:spLocks/>
            </p:cNvSpPr>
            <p:nvPr/>
          </p:nvSpPr>
          <p:spPr bwMode="auto">
            <a:xfrm>
              <a:off x="1838" y="3067"/>
              <a:ext cx="5" cy="6"/>
            </a:xfrm>
            <a:custGeom>
              <a:avLst/>
              <a:gdLst>
                <a:gd name="T0" fmla="*/ 0 w 5"/>
                <a:gd name="T1" fmla="*/ 4 h 6"/>
                <a:gd name="T2" fmla="*/ 0 w 5"/>
                <a:gd name="T3" fmla="*/ 0 h 6"/>
                <a:gd name="T4" fmla="*/ 5 w 5"/>
                <a:gd name="T5" fmla="*/ 6 h 6"/>
                <a:gd name="T6" fmla="*/ 5 w 5"/>
                <a:gd name="T7" fmla="*/ 4 h 6"/>
                <a:gd name="T8" fmla="*/ 0 w 5"/>
                <a:gd name="T9" fmla="*/ 4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4"/>
                  </a:moveTo>
                  <a:lnTo>
                    <a:pt x="0" y="0"/>
                  </a:lnTo>
                  <a:lnTo>
                    <a:pt x="5" y="6"/>
                  </a:lnTo>
                  <a:lnTo>
                    <a:pt x="5" y="4"/>
                  </a:lnTo>
                  <a:lnTo>
                    <a:pt x="0" y="4"/>
                  </a:lnTo>
                  <a:close/>
                </a:path>
              </a:pathLst>
            </a:custGeom>
            <a:solidFill>
              <a:srgbClr val="C195DB"/>
            </a:solidFill>
            <a:ln w="9525">
              <a:noFill/>
              <a:round/>
              <a:headEnd/>
              <a:tailEnd/>
            </a:ln>
          </p:spPr>
          <p:txBody>
            <a:bodyPr/>
            <a:lstStyle/>
            <a:p>
              <a:endParaRPr lang="ru-RU"/>
            </a:p>
          </p:txBody>
        </p:sp>
        <p:sp>
          <p:nvSpPr>
            <p:cNvPr id="160953" name="Freeform 2610"/>
            <p:cNvSpPr>
              <a:spLocks/>
            </p:cNvSpPr>
            <p:nvPr/>
          </p:nvSpPr>
          <p:spPr bwMode="auto">
            <a:xfrm>
              <a:off x="2049" y="2904"/>
              <a:ext cx="7" cy="8"/>
            </a:xfrm>
            <a:custGeom>
              <a:avLst/>
              <a:gdLst>
                <a:gd name="T0" fmla="*/ 0 w 7"/>
                <a:gd name="T1" fmla="*/ 4 h 8"/>
                <a:gd name="T2" fmla="*/ 3 w 7"/>
                <a:gd name="T3" fmla="*/ 0 h 8"/>
                <a:gd name="T4" fmla="*/ 7 w 7"/>
                <a:gd name="T5" fmla="*/ 4 h 8"/>
                <a:gd name="T6" fmla="*/ 0 w 7"/>
                <a:gd name="T7" fmla="*/ 8 h 8"/>
                <a:gd name="T8" fmla="*/ 7 w 7"/>
                <a:gd name="T9" fmla="*/ 8 h 8"/>
                <a:gd name="T10" fmla="*/ 0 w 7"/>
                <a:gd name="T11" fmla="*/ 4 h 8"/>
                <a:gd name="T12" fmla="*/ 0 60000 65536"/>
                <a:gd name="T13" fmla="*/ 0 60000 65536"/>
                <a:gd name="T14" fmla="*/ 0 60000 65536"/>
                <a:gd name="T15" fmla="*/ 0 60000 65536"/>
                <a:gd name="T16" fmla="*/ 0 60000 65536"/>
                <a:gd name="T17" fmla="*/ 0 60000 65536"/>
                <a:gd name="T18" fmla="*/ 0 w 7"/>
                <a:gd name="T19" fmla="*/ 0 h 8"/>
                <a:gd name="T20" fmla="*/ 7 w 7"/>
                <a:gd name="T21" fmla="*/ 8 h 8"/>
              </a:gdLst>
              <a:ahLst/>
              <a:cxnLst>
                <a:cxn ang="T12">
                  <a:pos x="T0" y="T1"/>
                </a:cxn>
                <a:cxn ang="T13">
                  <a:pos x="T2" y="T3"/>
                </a:cxn>
                <a:cxn ang="T14">
                  <a:pos x="T4" y="T5"/>
                </a:cxn>
                <a:cxn ang="T15">
                  <a:pos x="T6" y="T7"/>
                </a:cxn>
                <a:cxn ang="T16">
                  <a:pos x="T8" y="T9"/>
                </a:cxn>
                <a:cxn ang="T17">
                  <a:pos x="T10" y="T11"/>
                </a:cxn>
              </a:cxnLst>
              <a:rect l="T18" t="T19" r="T20" b="T21"/>
              <a:pathLst>
                <a:path w="7" h="8">
                  <a:moveTo>
                    <a:pt x="0" y="4"/>
                  </a:moveTo>
                  <a:lnTo>
                    <a:pt x="3" y="0"/>
                  </a:lnTo>
                  <a:lnTo>
                    <a:pt x="7" y="4"/>
                  </a:lnTo>
                  <a:lnTo>
                    <a:pt x="0" y="8"/>
                  </a:lnTo>
                  <a:lnTo>
                    <a:pt x="7" y="8"/>
                  </a:lnTo>
                  <a:lnTo>
                    <a:pt x="0" y="4"/>
                  </a:lnTo>
                  <a:close/>
                </a:path>
              </a:pathLst>
            </a:custGeom>
            <a:solidFill>
              <a:srgbClr val="C195DB"/>
            </a:solidFill>
            <a:ln w="9525">
              <a:noFill/>
              <a:round/>
              <a:headEnd/>
              <a:tailEnd/>
            </a:ln>
          </p:spPr>
          <p:txBody>
            <a:bodyPr/>
            <a:lstStyle/>
            <a:p>
              <a:endParaRPr lang="ru-RU"/>
            </a:p>
          </p:txBody>
        </p:sp>
        <p:sp>
          <p:nvSpPr>
            <p:cNvPr id="160954" name="Freeform 2611"/>
            <p:cNvSpPr>
              <a:spLocks/>
            </p:cNvSpPr>
            <p:nvPr/>
          </p:nvSpPr>
          <p:spPr bwMode="auto">
            <a:xfrm>
              <a:off x="1840" y="3068"/>
              <a:ext cx="63" cy="57"/>
            </a:xfrm>
            <a:custGeom>
              <a:avLst/>
              <a:gdLst>
                <a:gd name="T0" fmla="*/ 6 w 63"/>
                <a:gd name="T1" fmla="*/ 0 h 57"/>
                <a:gd name="T2" fmla="*/ 0 w 63"/>
                <a:gd name="T3" fmla="*/ 5 h 57"/>
                <a:gd name="T4" fmla="*/ 57 w 63"/>
                <a:gd name="T5" fmla="*/ 57 h 57"/>
                <a:gd name="T6" fmla="*/ 63 w 63"/>
                <a:gd name="T7" fmla="*/ 52 h 57"/>
                <a:gd name="T8" fmla="*/ 6 w 63"/>
                <a:gd name="T9" fmla="*/ 0 h 57"/>
                <a:gd name="T10" fmla="*/ 0 60000 65536"/>
                <a:gd name="T11" fmla="*/ 0 60000 65536"/>
                <a:gd name="T12" fmla="*/ 0 60000 65536"/>
                <a:gd name="T13" fmla="*/ 0 60000 65536"/>
                <a:gd name="T14" fmla="*/ 0 60000 65536"/>
                <a:gd name="T15" fmla="*/ 0 w 63"/>
                <a:gd name="T16" fmla="*/ 0 h 57"/>
                <a:gd name="T17" fmla="*/ 63 w 63"/>
                <a:gd name="T18" fmla="*/ 57 h 57"/>
              </a:gdLst>
              <a:ahLst/>
              <a:cxnLst>
                <a:cxn ang="T10">
                  <a:pos x="T0" y="T1"/>
                </a:cxn>
                <a:cxn ang="T11">
                  <a:pos x="T2" y="T3"/>
                </a:cxn>
                <a:cxn ang="T12">
                  <a:pos x="T4" y="T5"/>
                </a:cxn>
                <a:cxn ang="T13">
                  <a:pos x="T6" y="T7"/>
                </a:cxn>
                <a:cxn ang="T14">
                  <a:pos x="T8" y="T9"/>
                </a:cxn>
              </a:cxnLst>
              <a:rect l="T15" t="T16" r="T17" b="T18"/>
              <a:pathLst>
                <a:path w="63" h="57">
                  <a:moveTo>
                    <a:pt x="6" y="0"/>
                  </a:moveTo>
                  <a:lnTo>
                    <a:pt x="0" y="5"/>
                  </a:lnTo>
                  <a:lnTo>
                    <a:pt x="57" y="57"/>
                  </a:lnTo>
                  <a:lnTo>
                    <a:pt x="63" y="52"/>
                  </a:lnTo>
                  <a:lnTo>
                    <a:pt x="6" y="0"/>
                  </a:lnTo>
                  <a:close/>
                </a:path>
              </a:pathLst>
            </a:custGeom>
            <a:solidFill>
              <a:srgbClr val="C195DB"/>
            </a:solidFill>
            <a:ln w="9525">
              <a:noFill/>
              <a:round/>
              <a:headEnd/>
              <a:tailEnd/>
            </a:ln>
          </p:spPr>
          <p:txBody>
            <a:bodyPr/>
            <a:lstStyle/>
            <a:p>
              <a:endParaRPr lang="ru-RU"/>
            </a:p>
          </p:txBody>
        </p:sp>
        <p:sp>
          <p:nvSpPr>
            <p:cNvPr id="160955" name="Line 2612"/>
            <p:cNvSpPr>
              <a:spLocks noChangeShapeType="1"/>
            </p:cNvSpPr>
            <p:nvPr/>
          </p:nvSpPr>
          <p:spPr bwMode="auto">
            <a:xfrm>
              <a:off x="1855" y="3117"/>
              <a:ext cx="38" cy="6"/>
            </a:xfrm>
            <a:prstGeom prst="line">
              <a:avLst/>
            </a:prstGeom>
            <a:noFill/>
            <a:ln w="6350" cap="rnd">
              <a:solidFill>
                <a:srgbClr val="C195DB"/>
              </a:solidFill>
              <a:round/>
              <a:headEnd/>
              <a:tailEnd/>
            </a:ln>
          </p:spPr>
          <p:txBody>
            <a:bodyPr/>
            <a:lstStyle/>
            <a:p>
              <a:endParaRPr lang="ru-RU"/>
            </a:p>
          </p:txBody>
        </p:sp>
        <p:sp>
          <p:nvSpPr>
            <p:cNvPr id="160956" name="Line 2613"/>
            <p:cNvSpPr>
              <a:spLocks noChangeShapeType="1"/>
            </p:cNvSpPr>
            <p:nvPr/>
          </p:nvSpPr>
          <p:spPr bwMode="auto">
            <a:xfrm flipH="1" flipV="1">
              <a:off x="1843" y="3074"/>
              <a:ext cx="12" cy="43"/>
            </a:xfrm>
            <a:prstGeom prst="line">
              <a:avLst/>
            </a:prstGeom>
            <a:noFill/>
            <a:ln w="6350" cap="rnd">
              <a:solidFill>
                <a:srgbClr val="C195DB"/>
              </a:solidFill>
              <a:round/>
              <a:headEnd/>
              <a:tailEnd/>
            </a:ln>
          </p:spPr>
          <p:txBody>
            <a:bodyPr/>
            <a:lstStyle/>
            <a:p>
              <a:endParaRPr lang="ru-RU"/>
            </a:p>
          </p:txBody>
        </p:sp>
        <p:sp>
          <p:nvSpPr>
            <p:cNvPr id="160957" name="Line 2614"/>
            <p:cNvSpPr>
              <a:spLocks noChangeShapeType="1"/>
            </p:cNvSpPr>
            <p:nvPr/>
          </p:nvSpPr>
          <p:spPr bwMode="auto">
            <a:xfrm flipH="1">
              <a:off x="1828" y="3117"/>
              <a:ext cx="25" cy="23"/>
            </a:xfrm>
            <a:prstGeom prst="line">
              <a:avLst/>
            </a:prstGeom>
            <a:noFill/>
            <a:ln w="6350" cap="rnd">
              <a:solidFill>
                <a:srgbClr val="C195DB"/>
              </a:solidFill>
              <a:round/>
              <a:headEnd/>
              <a:tailEnd/>
            </a:ln>
          </p:spPr>
          <p:txBody>
            <a:bodyPr/>
            <a:lstStyle/>
            <a:p>
              <a:endParaRPr lang="ru-RU"/>
            </a:p>
          </p:txBody>
        </p:sp>
        <p:sp>
          <p:nvSpPr>
            <p:cNvPr id="160958" name="Freeform 2615"/>
            <p:cNvSpPr>
              <a:spLocks/>
            </p:cNvSpPr>
            <p:nvPr/>
          </p:nvSpPr>
          <p:spPr bwMode="auto">
            <a:xfrm>
              <a:off x="1686" y="2665"/>
              <a:ext cx="309" cy="168"/>
            </a:xfrm>
            <a:custGeom>
              <a:avLst/>
              <a:gdLst>
                <a:gd name="T0" fmla="*/ 287 w 309"/>
                <a:gd name="T1" fmla="*/ 0 h 168"/>
                <a:gd name="T2" fmla="*/ 309 w 309"/>
                <a:gd name="T3" fmla="*/ 22 h 168"/>
                <a:gd name="T4" fmla="*/ 76 w 309"/>
                <a:gd name="T5" fmla="*/ 166 h 168"/>
                <a:gd name="T6" fmla="*/ 0 w 309"/>
                <a:gd name="T7" fmla="*/ 168 h 168"/>
                <a:gd name="T8" fmla="*/ 30 w 309"/>
                <a:gd name="T9" fmla="*/ 110 h 168"/>
                <a:gd name="T10" fmla="*/ 287 w 309"/>
                <a:gd name="T11" fmla="*/ 0 h 168"/>
                <a:gd name="T12" fmla="*/ 0 60000 65536"/>
                <a:gd name="T13" fmla="*/ 0 60000 65536"/>
                <a:gd name="T14" fmla="*/ 0 60000 65536"/>
                <a:gd name="T15" fmla="*/ 0 60000 65536"/>
                <a:gd name="T16" fmla="*/ 0 60000 65536"/>
                <a:gd name="T17" fmla="*/ 0 60000 65536"/>
                <a:gd name="T18" fmla="*/ 0 w 309"/>
                <a:gd name="T19" fmla="*/ 0 h 168"/>
                <a:gd name="T20" fmla="*/ 309 w 309"/>
                <a:gd name="T21" fmla="*/ 168 h 168"/>
              </a:gdLst>
              <a:ahLst/>
              <a:cxnLst>
                <a:cxn ang="T12">
                  <a:pos x="T0" y="T1"/>
                </a:cxn>
                <a:cxn ang="T13">
                  <a:pos x="T2" y="T3"/>
                </a:cxn>
                <a:cxn ang="T14">
                  <a:pos x="T4" y="T5"/>
                </a:cxn>
                <a:cxn ang="T15">
                  <a:pos x="T6" y="T7"/>
                </a:cxn>
                <a:cxn ang="T16">
                  <a:pos x="T8" y="T9"/>
                </a:cxn>
                <a:cxn ang="T17">
                  <a:pos x="T10" y="T11"/>
                </a:cxn>
              </a:cxnLst>
              <a:rect l="T18" t="T19" r="T20" b="T21"/>
              <a:pathLst>
                <a:path w="309" h="168">
                  <a:moveTo>
                    <a:pt x="287" y="0"/>
                  </a:moveTo>
                  <a:lnTo>
                    <a:pt x="309" y="22"/>
                  </a:lnTo>
                  <a:lnTo>
                    <a:pt x="76" y="166"/>
                  </a:lnTo>
                  <a:lnTo>
                    <a:pt x="0" y="168"/>
                  </a:lnTo>
                  <a:lnTo>
                    <a:pt x="30" y="110"/>
                  </a:lnTo>
                  <a:lnTo>
                    <a:pt x="287" y="0"/>
                  </a:lnTo>
                  <a:close/>
                </a:path>
              </a:pathLst>
            </a:custGeom>
            <a:solidFill>
              <a:srgbClr val="844CD6"/>
            </a:solidFill>
            <a:ln w="9525">
              <a:noFill/>
              <a:round/>
              <a:headEnd/>
              <a:tailEnd/>
            </a:ln>
          </p:spPr>
          <p:txBody>
            <a:bodyPr/>
            <a:lstStyle/>
            <a:p>
              <a:endParaRPr lang="ru-RU"/>
            </a:p>
          </p:txBody>
        </p:sp>
        <p:sp>
          <p:nvSpPr>
            <p:cNvPr id="160959" name="Freeform 2616"/>
            <p:cNvSpPr>
              <a:spLocks/>
            </p:cNvSpPr>
            <p:nvPr/>
          </p:nvSpPr>
          <p:spPr bwMode="auto">
            <a:xfrm>
              <a:off x="1971" y="2662"/>
              <a:ext cx="30" cy="25"/>
            </a:xfrm>
            <a:custGeom>
              <a:avLst/>
              <a:gdLst>
                <a:gd name="T0" fmla="*/ 7 w 30"/>
                <a:gd name="T1" fmla="*/ 0 h 25"/>
                <a:gd name="T2" fmla="*/ 0 w 30"/>
                <a:gd name="T3" fmla="*/ 5 h 25"/>
                <a:gd name="T4" fmla="*/ 24 w 30"/>
                <a:gd name="T5" fmla="*/ 25 h 25"/>
                <a:gd name="T6" fmla="*/ 30 w 30"/>
                <a:gd name="T7" fmla="*/ 21 h 25"/>
                <a:gd name="T8" fmla="*/ 7 w 30"/>
                <a:gd name="T9" fmla="*/ 0 h 25"/>
                <a:gd name="T10" fmla="*/ 0 60000 65536"/>
                <a:gd name="T11" fmla="*/ 0 60000 65536"/>
                <a:gd name="T12" fmla="*/ 0 60000 65536"/>
                <a:gd name="T13" fmla="*/ 0 60000 65536"/>
                <a:gd name="T14" fmla="*/ 0 60000 65536"/>
                <a:gd name="T15" fmla="*/ 0 w 30"/>
                <a:gd name="T16" fmla="*/ 0 h 25"/>
                <a:gd name="T17" fmla="*/ 30 w 30"/>
                <a:gd name="T18" fmla="*/ 25 h 25"/>
              </a:gdLst>
              <a:ahLst/>
              <a:cxnLst>
                <a:cxn ang="T10">
                  <a:pos x="T0" y="T1"/>
                </a:cxn>
                <a:cxn ang="T11">
                  <a:pos x="T2" y="T3"/>
                </a:cxn>
                <a:cxn ang="T12">
                  <a:pos x="T4" y="T5"/>
                </a:cxn>
                <a:cxn ang="T13">
                  <a:pos x="T6" y="T7"/>
                </a:cxn>
                <a:cxn ang="T14">
                  <a:pos x="T8" y="T9"/>
                </a:cxn>
              </a:cxnLst>
              <a:rect l="T15" t="T16" r="T17" b="T18"/>
              <a:pathLst>
                <a:path w="30" h="25">
                  <a:moveTo>
                    <a:pt x="7" y="0"/>
                  </a:moveTo>
                  <a:lnTo>
                    <a:pt x="0" y="5"/>
                  </a:lnTo>
                  <a:lnTo>
                    <a:pt x="24" y="25"/>
                  </a:lnTo>
                  <a:lnTo>
                    <a:pt x="30" y="21"/>
                  </a:lnTo>
                  <a:lnTo>
                    <a:pt x="7" y="0"/>
                  </a:lnTo>
                  <a:close/>
                </a:path>
              </a:pathLst>
            </a:custGeom>
            <a:solidFill>
              <a:srgbClr val="C195DB"/>
            </a:solidFill>
            <a:ln w="9525">
              <a:noFill/>
              <a:round/>
              <a:headEnd/>
              <a:tailEnd/>
            </a:ln>
          </p:spPr>
          <p:txBody>
            <a:bodyPr/>
            <a:lstStyle/>
            <a:p>
              <a:endParaRPr lang="ru-RU"/>
            </a:p>
          </p:txBody>
        </p:sp>
        <p:sp>
          <p:nvSpPr>
            <p:cNvPr id="160960" name="Freeform 2617"/>
            <p:cNvSpPr>
              <a:spLocks/>
            </p:cNvSpPr>
            <p:nvPr/>
          </p:nvSpPr>
          <p:spPr bwMode="auto">
            <a:xfrm>
              <a:off x="1761" y="2684"/>
              <a:ext cx="237" cy="151"/>
            </a:xfrm>
            <a:custGeom>
              <a:avLst/>
              <a:gdLst>
                <a:gd name="T0" fmla="*/ 237 w 237"/>
                <a:gd name="T1" fmla="*/ 7 h 151"/>
                <a:gd name="T2" fmla="*/ 233 w 237"/>
                <a:gd name="T3" fmla="*/ 0 h 151"/>
                <a:gd name="T4" fmla="*/ 0 w 237"/>
                <a:gd name="T5" fmla="*/ 145 h 151"/>
                <a:gd name="T6" fmla="*/ 5 w 237"/>
                <a:gd name="T7" fmla="*/ 151 h 151"/>
                <a:gd name="T8" fmla="*/ 237 w 237"/>
                <a:gd name="T9" fmla="*/ 7 h 151"/>
                <a:gd name="T10" fmla="*/ 0 60000 65536"/>
                <a:gd name="T11" fmla="*/ 0 60000 65536"/>
                <a:gd name="T12" fmla="*/ 0 60000 65536"/>
                <a:gd name="T13" fmla="*/ 0 60000 65536"/>
                <a:gd name="T14" fmla="*/ 0 60000 65536"/>
                <a:gd name="T15" fmla="*/ 0 w 237"/>
                <a:gd name="T16" fmla="*/ 0 h 151"/>
                <a:gd name="T17" fmla="*/ 237 w 237"/>
                <a:gd name="T18" fmla="*/ 151 h 151"/>
              </a:gdLst>
              <a:ahLst/>
              <a:cxnLst>
                <a:cxn ang="T10">
                  <a:pos x="T0" y="T1"/>
                </a:cxn>
                <a:cxn ang="T11">
                  <a:pos x="T2" y="T3"/>
                </a:cxn>
                <a:cxn ang="T12">
                  <a:pos x="T4" y="T5"/>
                </a:cxn>
                <a:cxn ang="T13">
                  <a:pos x="T6" y="T7"/>
                </a:cxn>
                <a:cxn ang="T14">
                  <a:pos x="T8" y="T9"/>
                </a:cxn>
              </a:cxnLst>
              <a:rect l="T15" t="T16" r="T17" b="T18"/>
              <a:pathLst>
                <a:path w="237" h="151">
                  <a:moveTo>
                    <a:pt x="237" y="7"/>
                  </a:moveTo>
                  <a:lnTo>
                    <a:pt x="233" y="0"/>
                  </a:lnTo>
                  <a:lnTo>
                    <a:pt x="0" y="145"/>
                  </a:lnTo>
                  <a:lnTo>
                    <a:pt x="5" y="151"/>
                  </a:lnTo>
                  <a:lnTo>
                    <a:pt x="237" y="7"/>
                  </a:lnTo>
                  <a:close/>
                </a:path>
              </a:pathLst>
            </a:custGeom>
            <a:solidFill>
              <a:srgbClr val="C195DB"/>
            </a:solidFill>
            <a:ln w="9525">
              <a:noFill/>
              <a:round/>
              <a:headEnd/>
              <a:tailEnd/>
            </a:ln>
          </p:spPr>
          <p:txBody>
            <a:bodyPr/>
            <a:lstStyle/>
            <a:p>
              <a:endParaRPr lang="ru-RU"/>
            </a:p>
          </p:txBody>
        </p:sp>
        <p:sp>
          <p:nvSpPr>
            <p:cNvPr id="160961" name="Freeform 2618"/>
            <p:cNvSpPr>
              <a:spLocks/>
            </p:cNvSpPr>
            <p:nvPr/>
          </p:nvSpPr>
          <p:spPr bwMode="auto">
            <a:xfrm>
              <a:off x="1992" y="2684"/>
              <a:ext cx="11" cy="5"/>
            </a:xfrm>
            <a:custGeom>
              <a:avLst/>
              <a:gdLst>
                <a:gd name="T0" fmla="*/ 7 w 11"/>
                <a:gd name="T1" fmla="*/ 0 h 5"/>
                <a:gd name="T2" fmla="*/ 11 w 11"/>
                <a:gd name="T3" fmla="*/ 3 h 5"/>
                <a:gd name="T4" fmla="*/ 5 w 11"/>
                <a:gd name="T5" fmla="*/ 5 h 5"/>
                <a:gd name="T6" fmla="*/ 0 w 11"/>
                <a:gd name="T7" fmla="*/ 0 h 5"/>
                <a:gd name="T8" fmla="*/ 0 w 11"/>
                <a:gd name="T9" fmla="*/ 4 h 5"/>
                <a:gd name="T10" fmla="*/ 7 w 11"/>
                <a:gd name="T11" fmla="*/ 0 h 5"/>
                <a:gd name="T12" fmla="*/ 0 60000 65536"/>
                <a:gd name="T13" fmla="*/ 0 60000 65536"/>
                <a:gd name="T14" fmla="*/ 0 60000 65536"/>
                <a:gd name="T15" fmla="*/ 0 60000 65536"/>
                <a:gd name="T16" fmla="*/ 0 60000 65536"/>
                <a:gd name="T17" fmla="*/ 0 60000 65536"/>
                <a:gd name="T18" fmla="*/ 0 w 11"/>
                <a:gd name="T19" fmla="*/ 0 h 5"/>
                <a:gd name="T20" fmla="*/ 11 w 11"/>
                <a:gd name="T21" fmla="*/ 5 h 5"/>
              </a:gdLst>
              <a:ahLst/>
              <a:cxnLst>
                <a:cxn ang="T12">
                  <a:pos x="T0" y="T1"/>
                </a:cxn>
                <a:cxn ang="T13">
                  <a:pos x="T2" y="T3"/>
                </a:cxn>
                <a:cxn ang="T14">
                  <a:pos x="T4" y="T5"/>
                </a:cxn>
                <a:cxn ang="T15">
                  <a:pos x="T6" y="T7"/>
                </a:cxn>
                <a:cxn ang="T16">
                  <a:pos x="T8" y="T9"/>
                </a:cxn>
                <a:cxn ang="T17">
                  <a:pos x="T10" y="T11"/>
                </a:cxn>
              </a:cxnLst>
              <a:rect l="T18" t="T19" r="T20" b="T21"/>
              <a:pathLst>
                <a:path w="11" h="5">
                  <a:moveTo>
                    <a:pt x="7" y="0"/>
                  </a:moveTo>
                  <a:lnTo>
                    <a:pt x="11" y="3"/>
                  </a:lnTo>
                  <a:lnTo>
                    <a:pt x="5" y="5"/>
                  </a:lnTo>
                  <a:lnTo>
                    <a:pt x="0" y="0"/>
                  </a:lnTo>
                  <a:lnTo>
                    <a:pt x="0" y="4"/>
                  </a:lnTo>
                  <a:lnTo>
                    <a:pt x="7" y="0"/>
                  </a:lnTo>
                  <a:close/>
                </a:path>
              </a:pathLst>
            </a:custGeom>
            <a:solidFill>
              <a:srgbClr val="C195DB"/>
            </a:solidFill>
            <a:ln w="9525">
              <a:noFill/>
              <a:round/>
              <a:headEnd/>
              <a:tailEnd/>
            </a:ln>
          </p:spPr>
          <p:txBody>
            <a:bodyPr/>
            <a:lstStyle/>
            <a:p>
              <a:endParaRPr lang="ru-RU"/>
            </a:p>
          </p:txBody>
        </p:sp>
        <p:sp>
          <p:nvSpPr>
            <p:cNvPr id="160962" name="Freeform 2619"/>
            <p:cNvSpPr>
              <a:spLocks/>
            </p:cNvSpPr>
            <p:nvPr/>
          </p:nvSpPr>
          <p:spPr bwMode="auto">
            <a:xfrm>
              <a:off x="1686" y="2826"/>
              <a:ext cx="76" cy="10"/>
            </a:xfrm>
            <a:custGeom>
              <a:avLst/>
              <a:gdLst>
                <a:gd name="T0" fmla="*/ 76 w 76"/>
                <a:gd name="T1" fmla="*/ 8 h 10"/>
                <a:gd name="T2" fmla="*/ 76 w 76"/>
                <a:gd name="T3" fmla="*/ 0 h 10"/>
                <a:gd name="T4" fmla="*/ 0 w 76"/>
                <a:gd name="T5" fmla="*/ 2 h 10"/>
                <a:gd name="T6" fmla="*/ 0 w 76"/>
                <a:gd name="T7" fmla="*/ 10 h 10"/>
                <a:gd name="T8" fmla="*/ 76 w 76"/>
                <a:gd name="T9" fmla="*/ 8 h 10"/>
                <a:gd name="T10" fmla="*/ 0 60000 65536"/>
                <a:gd name="T11" fmla="*/ 0 60000 65536"/>
                <a:gd name="T12" fmla="*/ 0 60000 65536"/>
                <a:gd name="T13" fmla="*/ 0 60000 65536"/>
                <a:gd name="T14" fmla="*/ 0 60000 65536"/>
                <a:gd name="T15" fmla="*/ 0 w 76"/>
                <a:gd name="T16" fmla="*/ 0 h 10"/>
                <a:gd name="T17" fmla="*/ 76 w 76"/>
                <a:gd name="T18" fmla="*/ 10 h 10"/>
              </a:gdLst>
              <a:ahLst/>
              <a:cxnLst>
                <a:cxn ang="T10">
                  <a:pos x="T0" y="T1"/>
                </a:cxn>
                <a:cxn ang="T11">
                  <a:pos x="T2" y="T3"/>
                </a:cxn>
                <a:cxn ang="T12">
                  <a:pos x="T4" y="T5"/>
                </a:cxn>
                <a:cxn ang="T13">
                  <a:pos x="T6" y="T7"/>
                </a:cxn>
                <a:cxn ang="T14">
                  <a:pos x="T8" y="T9"/>
                </a:cxn>
              </a:cxnLst>
              <a:rect l="T15" t="T16" r="T17" b="T18"/>
              <a:pathLst>
                <a:path w="76" h="10">
                  <a:moveTo>
                    <a:pt x="76" y="8"/>
                  </a:moveTo>
                  <a:lnTo>
                    <a:pt x="76" y="0"/>
                  </a:lnTo>
                  <a:lnTo>
                    <a:pt x="0" y="2"/>
                  </a:lnTo>
                  <a:lnTo>
                    <a:pt x="0" y="10"/>
                  </a:lnTo>
                  <a:lnTo>
                    <a:pt x="76" y="8"/>
                  </a:lnTo>
                  <a:close/>
                </a:path>
              </a:pathLst>
            </a:custGeom>
            <a:solidFill>
              <a:srgbClr val="C195DB"/>
            </a:solidFill>
            <a:ln w="9525">
              <a:noFill/>
              <a:round/>
              <a:headEnd/>
              <a:tailEnd/>
            </a:ln>
          </p:spPr>
          <p:txBody>
            <a:bodyPr/>
            <a:lstStyle/>
            <a:p>
              <a:endParaRPr lang="ru-RU"/>
            </a:p>
          </p:txBody>
        </p:sp>
        <p:sp>
          <p:nvSpPr>
            <p:cNvPr id="160963" name="Freeform 2620"/>
            <p:cNvSpPr>
              <a:spLocks/>
            </p:cNvSpPr>
            <p:nvPr/>
          </p:nvSpPr>
          <p:spPr bwMode="auto">
            <a:xfrm>
              <a:off x="1762" y="2826"/>
              <a:ext cx="3" cy="8"/>
            </a:xfrm>
            <a:custGeom>
              <a:avLst/>
              <a:gdLst>
                <a:gd name="T0" fmla="*/ 3 w 3"/>
                <a:gd name="T1" fmla="*/ 8 h 8"/>
                <a:gd name="T2" fmla="*/ 2 w 3"/>
                <a:gd name="T3" fmla="*/ 8 h 8"/>
                <a:gd name="T4" fmla="*/ 2 w 3"/>
                <a:gd name="T5" fmla="*/ 0 h 8"/>
                <a:gd name="T6" fmla="*/ 0 w 3"/>
                <a:gd name="T7" fmla="*/ 2 h 8"/>
                <a:gd name="T8" fmla="*/ 3 w 3"/>
                <a:gd name="T9" fmla="*/ 8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3" y="8"/>
                  </a:moveTo>
                  <a:lnTo>
                    <a:pt x="2" y="8"/>
                  </a:lnTo>
                  <a:lnTo>
                    <a:pt x="2" y="0"/>
                  </a:lnTo>
                  <a:lnTo>
                    <a:pt x="0" y="2"/>
                  </a:lnTo>
                  <a:lnTo>
                    <a:pt x="3" y="8"/>
                  </a:lnTo>
                  <a:close/>
                </a:path>
              </a:pathLst>
            </a:custGeom>
            <a:solidFill>
              <a:srgbClr val="C195DB"/>
            </a:solidFill>
            <a:ln w="9525">
              <a:noFill/>
              <a:round/>
              <a:headEnd/>
              <a:tailEnd/>
            </a:ln>
          </p:spPr>
          <p:txBody>
            <a:bodyPr/>
            <a:lstStyle/>
            <a:p>
              <a:endParaRPr lang="ru-RU"/>
            </a:p>
          </p:txBody>
        </p:sp>
        <p:sp>
          <p:nvSpPr>
            <p:cNvPr id="160964" name="Freeform 2621"/>
            <p:cNvSpPr>
              <a:spLocks/>
            </p:cNvSpPr>
            <p:nvPr/>
          </p:nvSpPr>
          <p:spPr bwMode="auto">
            <a:xfrm>
              <a:off x="1683" y="2772"/>
              <a:ext cx="38" cy="63"/>
            </a:xfrm>
            <a:custGeom>
              <a:avLst/>
              <a:gdLst>
                <a:gd name="T0" fmla="*/ 0 w 38"/>
                <a:gd name="T1" fmla="*/ 57 h 63"/>
                <a:gd name="T2" fmla="*/ 6 w 38"/>
                <a:gd name="T3" fmla="*/ 63 h 63"/>
                <a:gd name="T4" fmla="*/ 38 w 38"/>
                <a:gd name="T5" fmla="*/ 5 h 63"/>
                <a:gd name="T6" fmla="*/ 31 w 38"/>
                <a:gd name="T7" fmla="*/ 0 h 63"/>
                <a:gd name="T8" fmla="*/ 0 w 38"/>
                <a:gd name="T9" fmla="*/ 57 h 63"/>
                <a:gd name="T10" fmla="*/ 0 60000 65536"/>
                <a:gd name="T11" fmla="*/ 0 60000 65536"/>
                <a:gd name="T12" fmla="*/ 0 60000 65536"/>
                <a:gd name="T13" fmla="*/ 0 60000 65536"/>
                <a:gd name="T14" fmla="*/ 0 60000 65536"/>
                <a:gd name="T15" fmla="*/ 0 w 38"/>
                <a:gd name="T16" fmla="*/ 0 h 63"/>
                <a:gd name="T17" fmla="*/ 38 w 38"/>
                <a:gd name="T18" fmla="*/ 63 h 63"/>
              </a:gdLst>
              <a:ahLst/>
              <a:cxnLst>
                <a:cxn ang="T10">
                  <a:pos x="T0" y="T1"/>
                </a:cxn>
                <a:cxn ang="T11">
                  <a:pos x="T2" y="T3"/>
                </a:cxn>
                <a:cxn ang="T12">
                  <a:pos x="T4" y="T5"/>
                </a:cxn>
                <a:cxn ang="T13">
                  <a:pos x="T6" y="T7"/>
                </a:cxn>
                <a:cxn ang="T14">
                  <a:pos x="T8" y="T9"/>
                </a:cxn>
              </a:cxnLst>
              <a:rect l="T15" t="T16" r="T17" b="T18"/>
              <a:pathLst>
                <a:path w="38" h="63">
                  <a:moveTo>
                    <a:pt x="0" y="57"/>
                  </a:moveTo>
                  <a:lnTo>
                    <a:pt x="6" y="63"/>
                  </a:lnTo>
                  <a:lnTo>
                    <a:pt x="38" y="5"/>
                  </a:lnTo>
                  <a:lnTo>
                    <a:pt x="31" y="0"/>
                  </a:lnTo>
                  <a:lnTo>
                    <a:pt x="0" y="57"/>
                  </a:lnTo>
                  <a:close/>
                </a:path>
              </a:pathLst>
            </a:custGeom>
            <a:solidFill>
              <a:srgbClr val="C195DB"/>
            </a:solidFill>
            <a:ln w="9525">
              <a:noFill/>
              <a:round/>
              <a:headEnd/>
              <a:tailEnd/>
            </a:ln>
          </p:spPr>
          <p:txBody>
            <a:bodyPr/>
            <a:lstStyle/>
            <a:p>
              <a:endParaRPr lang="ru-RU"/>
            </a:p>
          </p:txBody>
        </p:sp>
        <p:sp>
          <p:nvSpPr>
            <p:cNvPr id="160965" name="Freeform 2622"/>
            <p:cNvSpPr>
              <a:spLocks/>
            </p:cNvSpPr>
            <p:nvPr/>
          </p:nvSpPr>
          <p:spPr bwMode="auto">
            <a:xfrm>
              <a:off x="1683" y="2828"/>
              <a:ext cx="9" cy="8"/>
            </a:xfrm>
            <a:custGeom>
              <a:avLst/>
              <a:gdLst>
                <a:gd name="T0" fmla="*/ 7 w 9"/>
                <a:gd name="T1" fmla="*/ 8 h 8"/>
                <a:gd name="T2" fmla="*/ 0 w 9"/>
                <a:gd name="T3" fmla="*/ 8 h 8"/>
                <a:gd name="T4" fmla="*/ 3 w 9"/>
                <a:gd name="T5" fmla="*/ 1 h 8"/>
                <a:gd name="T6" fmla="*/ 9 w 9"/>
                <a:gd name="T7" fmla="*/ 6 h 8"/>
                <a:gd name="T8" fmla="*/ 7 w 9"/>
                <a:gd name="T9" fmla="*/ 0 h 8"/>
                <a:gd name="T10" fmla="*/ 7 w 9"/>
                <a:gd name="T11" fmla="*/ 8 h 8"/>
                <a:gd name="T12" fmla="*/ 0 60000 65536"/>
                <a:gd name="T13" fmla="*/ 0 60000 65536"/>
                <a:gd name="T14" fmla="*/ 0 60000 65536"/>
                <a:gd name="T15" fmla="*/ 0 60000 65536"/>
                <a:gd name="T16" fmla="*/ 0 60000 65536"/>
                <a:gd name="T17" fmla="*/ 0 60000 65536"/>
                <a:gd name="T18" fmla="*/ 0 w 9"/>
                <a:gd name="T19" fmla="*/ 0 h 8"/>
                <a:gd name="T20" fmla="*/ 9 w 9"/>
                <a:gd name="T21" fmla="*/ 8 h 8"/>
              </a:gdLst>
              <a:ahLst/>
              <a:cxnLst>
                <a:cxn ang="T12">
                  <a:pos x="T0" y="T1"/>
                </a:cxn>
                <a:cxn ang="T13">
                  <a:pos x="T2" y="T3"/>
                </a:cxn>
                <a:cxn ang="T14">
                  <a:pos x="T4" y="T5"/>
                </a:cxn>
                <a:cxn ang="T15">
                  <a:pos x="T6" y="T7"/>
                </a:cxn>
                <a:cxn ang="T16">
                  <a:pos x="T8" y="T9"/>
                </a:cxn>
                <a:cxn ang="T17">
                  <a:pos x="T10" y="T11"/>
                </a:cxn>
              </a:cxnLst>
              <a:rect l="T18" t="T19" r="T20" b="T21"/>
              <a:pathLst>
                <a:path w="9" h="8">
                  <a:moveTo>
                    <a:pt x="7" y="8"/>
                  </a:moveTo>
                  <a:lnTo>
                    <a:pt x="0" y="8"/>
                  </a:lnTo>
                  <a:lnTo>
                    <a:pt x="3" y="1"/>
                  </a:lnTo>
                  <a:lnTo>
                    <a:pt x="9" y="6"/>
                  </a:lnTo>
                  <a:lnTo>
                    <a:pt x="7" y="0"/>
                  </a:lnTo>
                  <a:lnTo>
                    <a:pt x="7" y="8"/>
                  </a:lnTo>
                  <a:close/>
                </a:path>
              </a:pathLst>
            </a:custGeom>
            <a:solidFill>
              <a:srgbClr val="C195DB"/>
            </a:solidFill>
            <a:ln w="9525">
              <a:noFill/>
              <a:round/>
              <a:headEnd/>
              <a:tailEnd/>
            </a:ln>
          </p:spPr>
          <p:txBody>
            <a:bodyPr/>
            <a:lstStyle/>
            <a:p>
              <a:endParaRPr lang="ru-RU"/>
            </a:p>
          </p:txBody>
        </p:sp>
        <p:sp>
          <p:nvSpPr>
            <p:cNvPr id="160966" name="Freeform 2623"/>
            <p:cNvSpPr>
              <a:spLocks/>
            </p:cNvSpPr>
            <p:nvPr/>
          </p:nvSpPr>
          <p:spPr bwMode="auto">
            <a:xfrm>
              <a:off x="1718" y="2662"/>
              <a:ext cx="259" cy="117"/>
            </a:xfrm>
            <a:custGeom>
              <a:avLst/>
              <a:gdLst>
                <a:gd name="T0" fmla="*/ 0 w 259"/>
                <a:gd name="T1" fmla="*/ 110 h 117"/>
                <a:gd name="T2" fmla="*/ 2 w 259"/>
                <a:gd name="T3" fmla="*/ 117 h 117"/>
                <a:gd name="T4" fmla="*/ 259 w 259"/>
                <a:gd name="T5" fmla="*/ 7 h 117"/>
                <a:gd name="T6" fmla="*/ 256 w 259"/>
                <a:gd name="T7" fmla="*/ 0 h 117"/>
                <a:gd name="T8" fmla="*/ 0 w 259"/>
                <a:gd name="T9" fmla="*/ 110 h 117"/>
                <a:gd name="T10" fmla="*/ 0 60000 65536"/>
                <a:gd name="T11" fmla="*/ 0 60000 65536"/>
                <a:gd name="T12" fmla="*/ 0 60000 65536"/>
                <a:gd name="T13" fmla="*/ 0 60000 65536"/>
                <a:gd name="T14" fmla="*/ 0 60000 65536"/>
                <a:gd name="T15" fmla="*/ 0 w 259"/>
                <a:gd name="T16" fmla="*/ 0 h 117"/>
                <a:gd name="T17" fmla="*/ 259 w 259"/>
                <a:gd name="T18" fmla="*/ 117 h 117"/>
              </a:gdLst>
              <a:ahLst/>
              <a:cxnLst>
                <a:cxn ang="T10">
                  <a:pos x="T0" y="T1"/>
                </a:cxn>
                <a:cxn ang="T11">
                  <a:pos x="T2" y="T3"/>
                </a:cxn>
                <a:cxn ang="T12">
                  <a:pos x="T4" y="T5"/>
                </a:cxn>
                <a:cxn ang="T13">
                  <a:pos x="T6" y="T7"/>
                </a:cxn>
                <a:cxn ang="T14">
                  <a:pos x="T8" y="T9"/>
                </a:cxn>
              </a:cxnLst>
              <a:rect l="T15" t="T16" r="T17" b="T18"/>
              <a:pathLst>
                <a:path w="259" h="117">
                  <a:moveTo>
                    <a:pt x="0" y="110"/>
                  </a:moveTo>
                  <a:lnTo>
                    <a:pt x="2" y="117"/>
                  </a:lnTo>
                  <a:lnTo>
                    <a:pt x="259" y="7"/>
                  </a:lnTo>
                  <a:lnTo>
                    <a:pt x="256" y="0"/>
                  </a:lnTo>
                  <a:lnTo>
                    <a:pt x="0" y="110"/>
                  </a:lnTo>
                  <a:close/>
                </a:path>
              </a:pathLst>
            </a:custGeom>
            <a:solidFill>
              <a:srgbClr val="C195DB"/>
            </a:solidFill>
            <a:ln w="9525">
              <a:noFill/>
              <a:round/>
              <a:headEnd/>
              <a:tailEnd/>
            </a:ln>
          </p:spPr>
          <p:txBody>
            <a:bodyPr/>
            <a:lstStyle/>
            <a:p>
              <a:endParaRPr lang="ru-RU"/>
            </a:p>
          </p:txBody>
        </p:sp>
        <p:sp>
          <p:nvSpPr>
            <p:cNvPr id="160967" name="Freeform 2624"/>
            <p:cNvSpPr>
              <a:spLocks/>
            </p:cNvSpPr>
            <p:nvPr/>
          </p:nvSpPr>
          <p:spPr bwMode="auto">
            <a:xfrm>
              <a:off x="1716" y="2772"/>
              <a:ext cx="6" cy="7"/>
            </a:xfrm>
            <a:custGeom>
              <a:avLst/>
              <a:gdLst>
                <a:gd name="T0" fmla="*/ 0 w 6"/>
                <a:gd name="T1" fmla="*/ 0 h 7"/>
                <a:gd name="T2" fmla="*/ 2 w 6"/>
                <a:gd name="T3" fmla="*/ 0 h 7"/>
                <a:gd name="T4" fmla="*/ 4 w 6"/>
                <a:gd name="T5" fmla="*/ 7 h 7"/>
                <a:gd name="T6" fmla="*/ 6 w 6"/>
                <a:gd name="T7" fmla="*/ 5 h 7"/>
                <a:gd name="T8" fmla="*/ 0 w 6"/>
                <a:gd name="T9" fmla="*/ 0 h 7"/>
                <a:gd name="T10" fmla="*/ 0 60000 65536"/>
                <a:gd name="T11" fmla="*/ 0 60000 65536"/>
                <a:gd name="T12" fmla="*/ 0 60000 65536"/>
                <a:gd name="T13" fmla="*/ 0 60000 65536"/>
                <a:gd name="T14" fmla="*/ 0 60000 65536"/>
                <a:gd name="T15" fmla="*/ 0 w 6"/>
                <a:gd name="T16" fmla="*/ 0 h 7"/>
                <a:gd name="T17" fmla="*/ 6 w 6"/>
                <a:gd name="T18" fmla="*/ 7 h 7"/>
              </a:gdLst>
              <a:ahLst/>
              <a:cxnLst>
                <a:cxn ang="T10">
                  <a:pos x="T0" y="T1"/>
                </a:cxn>
                <a:cxn ang="T11">
                  <a:pos x="T2" y="T3"/>
                </a:cxn>
                <a:cxn ang="T12">
                  <a:pos x="T4" y="T5"/>
                </a:cxn>
                <a:cxn ang="T13">
                  <a:pos x="T6" y="T7"/>
                </a:cxn>
                <a:cxn ang="T14">
                  <a:pos x="T8" y="T9"/>
                </a:cxn>
              </a:cxnLst>
              <a:rect l="T15" t="T16" r="T17" b="T18"/>
              <a:pathLst>
                <a:path w="6" h="7">
                  <a:moveTo>
                    <a:pt x="0" y="0"/>
                  </a:moveTo>
                  <a:lnTo>
                    <a:pt x="2" y="0"/>
                  </a:lnTo>
                  <a:lnTo>
                    <a:pt x="4" y="7"/>
                  </a:lnTo>
                  <a:lnTo>
                    <a:pt x="6" y="5"/>
                  </a:lnTo>
                  <a:lnTo>
                    <a:pt x="0" y="0"/>
                  </a:lnTo>
                  <a:close/>
                </a:path>
              </a:pathLst>
            </a:custGeom>
            <a:solidFill>
              <a:srgbClr val="C195DB"/>
            </a:solidFill>
            <a:ln w="9525">
              <a:noFill/>
              <a:round/>
              <a:headEnd/>
              <a:tailEnd/>
            </a:ln>
          </p:spPr>
          <p:txBody>
            <a:bodyPr/>
            <a:lstStyle/>
            <a:p>
              <a:endParaRPr lang="ru-RU"/>
            </a:p>
          </p:txBody>
        </p:sp>
        <p:sp>
          <p:nvSpPr>
            <p:cNvPr id="160968" name="Freeform 2625"/>
            <p:cNvSpPr>
              <a:spLocks/>
            </p:cNvSpPr>
            <p:nvPr/>
          </p:nvSpPr>
          <p:spPr bwMode="auto">
            <a:xfrm>
              <a:off x="1970" y="2660"/>
              <a:ext cx="7" cy="7"/>
            </a:xfrm>
            <a:custGeom>
              <a:avLst/>
              <a:gdLst>
                <a:gd name="T0" fmla="*/ 2 w 7"/>
                <a:gd name="T1" fmla="*/ 1 h 7"/>
                <a:gd name="T2" fmla="*/ 5 w 7"/>
                <a:gd name="T3" fmla="*/ 0 h 7"/>
                <a:gd name="T4" fmla="*/ 7 w 7"/>
                <a:gd name="T5" fmla="*/ 1 h 7"/>
                <a:gd name="T6" fmla="*/ 0 w 7"/>
                <a:gd name="T7" fmla="*/ 6 h 7"/>
                <a:gd name="T8" fmla="*/ 5 w 7"/>
                <a:gd name="T9" fmla="*/ 7 h 7"/>
                <a:gd name="T10" fmla="*/ 2 w 7"/>
                <a:gd name="T11" fmla="*/ 1 h 7"/>
                <a:gd name="T12" fmla="*/ 0 60000 65536"/>
                <a:gd name="T13" fmla="*/ 0 60000 65536"/>
                <a:gd name="T14" fmla="*/ 0 60000 65536"/>
                <a:gd name="T15" fmla="*/ 0 60000 65536"/>
                <a:gd name="T16" fmla="*/ 0 60000 65536"/>
                <a:gd name="T17" fmla="*/ 0 60000 65536"/>
                <a:gd name="T18" fmla="*/ 0 w 7"/>
                <a:gd name="T19" fmla="*/ 0 h 7"/>
                <a:gd name="T20" fmla="*/ 7 w 7"/>
                <a:gd name="T21" fmla="*/ 7 h 7"/>
              </a:gdLst>
              <a:ahLst/>
              <a:cxnLst>
                <a:cxn ang="T12">
                  <a:pos x="T0" y="T1"/>
                </a:cxn>
                <a:cxn ang="T13">
                  <a:pos x="T2" y="T3"/>
                </a:cxn>
                <a:cxn ang="T14">
                  <a:pos x="T4" y="T5"/>
                </a:cxn>
                <a:cxn ang="T15">
                  <a:pos x="T6" y="T7"/>
                </a:cxn>
                <a:cxn ang="T16">
                  <a:pos x="T8" y="T9"/>
                </a:cxn>
                <a:cxn ang="T17">
                  <a:pos x="T10" y="T11"/>
                </a:cxn>
              </a:cxnLst>
              <a:rect l="T18" t="T19" r="T20" b="T21"/>
              <a:pathLst>
                <a:path w="7" h="7">
                  <a:moveTo>
                    <a:pt x="2" y="1"/>
                  </a:moveTo>
                  <a:lnTo>
                    <a:pt x="5" y="0"/>
                  </a:lnTo>
                  <a:lnTo>
                    <a:pt x="7" y="1"/>
                  </a:lnTo>
                  <a:lnTo>
                    <a:pt x="0" y="6"/>
                  </a:lnTo>
                  <a:lnTo>
                    <a:pt x="5" y="7"/>
                  </a:lnTo>
                  <a:lnTo>
                    <a:pt x="2" y="1"/>
                  </a:lnTo>
                  <a:close/>
                </a:path>
              </a:pathLst>
            </a:custGeom>
            <a:solidFill>
              <a:srgbClr val="C195DB"/>
            </a:solidFill>
            <a:ln w="9525">
              <a:noFill/>
              <a:round/>
              <a:headEnd/>
              <a:tailEnd/>
            </a:ln>
          </p:spPr>
          <p:txBody>
            <a:bodyPr/>
            <a:lstStyle/>
            <a:p>
              <a:endParaRPr lang="ru-RU"/>
            </a:p>
          </p:txBody>
        </p:sp>
        <p:sp>
          <p:nvSpPr>
            <p:cNvPr id="160969" name="Line 2626"/>
            <p:cNvSpPr>
              <a:spLocks noChangeShapeType="1"/>
            </p:cNvSpPr>
            <p:nvPr/>
          </p:nvSpPr>
          <p:spPr bwMode="auto">
            <a:xfrm>
              <a:off x="1717" y="2812"/>
              <a:ext cx="44" cy="19"/>
            </a:xfrm>
            <a:prstGeom prst="line">
              <a:avLst/>
            </a:prstGeom>
            <a:noFill/>
            <a:ln w="6350" cap="rnd">
              <a:solidFill>
                <a:srgbClr val="C195DB"/>
              </a:solidFill>
              <a:round/>
              <a:headEnd/>
              <a:tailEnd/>
            </a:ln>
          </p:spPr>
          <p:txBody>
            <a:bodyPr/>
            <a:lstStyle/>
            <a:p>
              <a:endParaRPr lang="ru-RU"/>
            </a:p>
          </p:txBody>
        </p:sp>
        <p:sp>
          <p:nvSpPr>
            <p:cNvPr id="160970" name="Line 2627"/>
            <p:cNvSpPr>
              <a:spLocks noChangeShapeType="1"/>
            </p:cNvSpPr>
            <p:nvPr/>
          </p:nvSpPr>
          <p:spPr bwMode="auto">
            <a:xfrm flipH="1" flipV="1">
              <a:off x="1716" y="2780"/>
              <a:ext cx="1" cy="32"/>
            </a:xfrm>
            <a:prstGeom prst="line">
              <a:avLst/>
            </a:prstGeom>
            <a:noFill/>
            <a:ln w="6350" cap="rnd">
              <a:solidFill>
                <a:srgbClr val="C195DB"/>
              </a:solidFill>
              <a:round/>
              <a:headEnd/>
              <a:tailEnd/>
            </a:ln>
          </p:spPr>
          <p:txBody>
            <a:bodyPr/>
            <a:lstStyle/>
            <a:p>
              <a:endParaRPr lang="ru-RU"/>
            </a:p>
          </p:txBody>
        </p:sp>
        <p:sp>
          <p:nvSpPr>
            <p:cNvPr id="160971" name="Line 2628"/>
            <p:cNvSpPr>
              <a:spLocks noChangeShapeType="1"/>
            </p:cNvSpPr>
            <p:nvPr/>
          </p:nvSpPr>
          <p:spPr bwMode="auto">
            <a:xfrm flipH="1">
              <a:off x="1686" y="2812"/>
              <a:ext cx="31" cy="19"/>
            </a:xfrm>
            <a:prstGeom prst="line">
              <a:avLst/>
            </a:prstGeom>
            <a:noFill/>
            <a:ln w="6350" cap="rnd">
              <a:solidFill>
                <a:srgbClr val="C195DB"/>
              </a:solidFill>
              <a:round/>
              <a:headEnd/>
              <a:tailEnd/>
            </a:ln>
          </p:spPr>
          <p:txBody>
            <a:bodyPr/>
            <a:lstStyle/>
            <a:p>
              <a:endParaRPr lang="ru-RU"/>
            </a:p>
          </p:txBody>
        </p:sp>
        <p:sp>
          <p:nvSpPr>
            <p:cNvPr id="160972" name="Freeform 2629"/>
            <p:cNvSpPr>
              <a:spLocks/>
            </p:cNvSpPr>
            <p:nvPr/>
          </p:nvSpPr>
          <p:spPr bwMode="auto">
            <a:xfrm>
              <a:off x="1465" y="2564"/>
              <a:ext cx="332" cy="152"/>
            </a:xfrm>
            <a:custGeom>
              <a:avLst/>
              <a:gdLst>
                <a:gd name="T0" fmla="*/ 314 w 332"/>
                <a:gd name="T1" fmla="*/ 0 h 152"/>
                <a:gd name="T2" fmla="*/ 24 w 332"/>
                <a:gd name="T3" fmla="*/ 84 h 152"/>
                <a:gd name="T4" fmla="*/ 0 w 332"/>
                <a:gd name="T5" fmla="*/ 136 h 152"/>
                <a:gd name="T6" fmla="*/ 57 w 332"/>
                <a:gd name="T7" fmla="*/ 152 h 152"/>
                <a:gd name="T8" fmla="*/ 332 w 332"/>
                <a:gd name="T9" fmla="*/ 46 h 152"/>
                <a:gd name="T10" fmla="*/ 314 w 332"/>
                <a:gd name="T11" fmla="*/ 0 h 152"/>
                <a:gd name="T12" fmla="*/ 0 60000 65536"/>
                <a:gd name="T13" fmla="*/ 0 60000 65536"/>
                <a:gd name="T14" fmla="*/ 0 60000 65536"/>
                <a:gd name="T15" fmla="*/ 0 60000 65536"/>
                <a:gd name="T16" fmla="*/ 0 60000 65536"/>
                <a:gd name="T17" fmla="*/ 0 60000 65536"/>
                <a:gd name="T18" fmla="*/ 0 w 332"/>
                <a:gd name="T19" fmla="*/ 0 h 152"/>
                <a:gd name="T20" fmla="*/ 332 w 332"/>
                <a:gd name="T21" fmla="*/ 152 h 152"/>
              </a:gdLst>
              <a:ahLst/>
              <a:cxnLst>
                <a:cxn ang="T12">
                  <a:pos x="T0" y="T1"/>
                </a:cxn>
                <a:cxn ang="T13">
                  <a:pos x="T2" y="T3"/>
                </a:cxn>
                <a:cxn ang="T14">
                  <a:pos x="T4" y="T5"/>
                </a:cxn>
                <a:cxn ang="T15">
                  <a:pos x="T6" y="T7"/>
                </a:cxn>
                <a:cxn ang="T16">
                  <a:pos x="T8" y="T9"/>
                </a:cxn>
                <a:cxn ang="T17">
                  <a:pos x="T10" y="T11"/>
                </a:cxn>
              </a:cxnLst>
              <a:rect l="T18" t="T19" r="T20" b="T21"/>
              <a:pathLst>
                <a:path w="332" h="152">
                  <a:moveTo>
                    <a:pt x="314" y="0"/>
                  </a:moveTo>
                  <a:lnTo>
                    <a:pt x="24" y="84"/>
                  </a:lnTo>
                  <a:lnTo>
                    <a:pt x="0" y="136"/>
                  </a:lnTo>
                  <a:lnTo>
                    <a:pt x="57" y="152"/>
                  </a:lnTo>
                  <a:lnTo>
                    <a:pt x="332" y="46"/>
                  </a:lnTo>
                  <a:lnTo>
                    <a:pt x="314" y="0"/>
                  </a:lnTo>
                  <a:close/>
                </a:path>
              </a:pathLst>
            </a:custGeom>
            <a:solidFill>
              <a:srgbClr val="844CD6"/>
            </a:solidFill>
            <a:ln w="9525">
              <a:noFill/>
              <a:round/>
              <a:headEnd/>
              <a:tailEnd/>
            </a:ln>
          </p:spPr>
          <p:txBody>
            <a:bodyPr/>
            <a:lstStyle/>
            <a:p>
              <a:endParaRPr lang="ru-RU"/>
            </a:p>
          </p:txBody>
        </p:sp>
        <p:sp>
          <p:nvSpPr>
            <p:cNvPr id="160973" name="Freeform 2630"/>
            <p:cNvSpPr>
              <a:spLocks/>
            </p:cNvSpPr>
            <p:nvPr/>
          </p:nvSpPr>
          <p:spPr bwMode="auto">
            <a:xfrm>
              <a:off x="1483" y="2559"/>
              <a:ext cx="294" cy="91"/>
            </a:xfrm>
            <a:custGeom>
              <a:avLst/>
              <a:gdLst>
                <a:gd name="T0" fmla="*/ 294 w 294"/>
                <a:gd name="T1" fmla="*/ 8 h 91"/>
                <a:gd name="T2" fmla="*/ 292 w 294"/>
                <a:gd name="T3" fmla="*/ 0 h 91"/>
                <a:gd name="T4" fmla="*/ 0 w 294"/>
                <a:gd name="T5" fmla="*/ 84 h 91"/>
                <a:gd name="T6" fmla="*/ 2 w 294"/>
                <a:gd name="T7" fmla="*/ 91 h 91"/>
                <a:gd name="T8" fmla="*/ 294 w 294"/>
                <a:gd name="T9" fmla="*/ 8 h 91"/>
                <a:gd name="T10" fmla="*/ 0 60000 65536"/>
                <a:gd name="T11" fmla="*/ 0 60000 65536"/>
                <a:gd name="T12" fmla="*/ 0 60000 65536"/>
                <a:gd name="T13" fmla="*/ 0 60000 65536"/>
                <a:gd name="T14" fmla="*/ 0 60000 65536"/>
                <a:gd name="T15" fmla="*/ 0 w 294"/>
                <a:gd name="T16" fmla="*/ 0 h 91"/>
                <a:gd name="T17" fmla="*/ 294 w 294"/>
                <a:gd name="T18" fmla="*/ 91 h 91"/>
              </a:gdLst>
              <a:ahLst/>
              <a:cxnLst>
                <a:cxn ang="T10">
                  <a:pos x="T0" y="T1"/>
                </a:cxn>
                <a:cxn ang="T11">
                  <a:pos x="T2" y="T3"/>
                </a:cxn>
                <a:cxn ang="T12">
                  <a:pos x="T4" y="T5"/>
                </a:cxn>
                <a:cxn ang="T13">
                  <a:pos x="T6" y="T7"/>
                </a:cxn>
                <a:cxn ang="T14">
                  <a:pos x="T8" y="T9"/>
                </a:cxn>
              </a:cxnLst>
              <a:rect l="T15" t="T16" r="T17" b="T18"/>
              <a:pathLst>
                <a:path w="294" h="91">
                  <a:moveTo>
                    <a:pt x="294" y="8"/>
                  </a:moveTo>
                  <a:lnTo>
                    <a:pt x="292" y="0"/>
                  </a:lnTo>
                  <a:lnTo>
                    <a:pt x="0" y="84"/>
                  </a:lnTo>
                  <a:lnTo>
                    <a:pt x="2" y="91"/>
                  </a:lnTo>
                  <a:lnTo>
                    <a:pt x="294" y="8"/>
                  </a:lnTo>
                  <a:close/>
                </a:path>
              </a:pathLst>
            </a:custGeom>
            <a:solidFill>
              <a:srgbClr val="C195DB"/>
            </a:solidFill>
            <a:ln w="9525">
              <a:noFill/>
              <a:round/>
              <a:headEnd/>
              <a:tailEnd/>
            </a:ln>
          </p:spPr>
          <p:txBody>
            <a:bodyPr/>
            <a:lstStyle/>
            <a:p>
              <a:endParaRPr lang="ru-RU"/>
            </a:p>
          </p:txBody>
        </p:sp>
        <p:sp>
          <p:nvSpPr>
            <p:cNvPr id="160974" name="Freeform 2631"/>
            <p:cNvSpPr>
              <a:spLocks/>
            </p:cNvSpPr>
            <p:nvPr/>
          </p:nvSpPr>
          <p:spPr bwMode="auto">
            <a:xfrm>
              <a:off x="1458" y="2645"/>
              <a:ext cx="31" cy="56"/>
            </a:xfrm>
            <a:custGeom>
              <a:avLst/>
              <a:gdLst>
                <a:gd name="T0" fmla="*/ 31 w 31"/>
                <a:gd name="T1" fmla="*/ 2 h 56"/>
                <a:gd name="T2" fmla="*/ 23 w 31"/>
                <a:gd name="T3" fmla="*/ 0 h 56"/>
                <a:gd name="T4" fmla="*/ 0 w 31"/>
                <a:gd name="T5" fmla="*/ 55 h 56"/>
                <a:gd name="T6" fmla="*/ 8 w 31"/>
                <a:gd name="T7" fmla="*/ 56 h 56"/>
                <a:gd name="T8" fmla="*/ 31 w 31"/>
                <a:gd name="T9" fmla="*/ 2 h 56"/>
                <a:gd name="T10" fmla="*/ 0 60000 65536"/>
                <a:gd name="T11" fmla="*/ 0 60000 65536"/>
                <a:gd name="T12" fmla="*/ 0 60000 65536"/>
                <a:gd name="T13" fmla="*/ 0 60000 65536"/>
                <a:gd name="T14" fmla="*/ 0 60000 65536"/>
                <a:gd name="T15" fmla="*/ 0 w 31"/>
                <a:gd name="T16" fmla="*/ 0 h 56"/>
                <a:gd name="T17" fmla="*/ 31 w 31"/>
                <a:gd name="T18" fmla="*/ 56 h 56"/>
              </a:gdLst>
              <a:ahLst/>
              <a:cxnLst>
                <a:cxn ang="T10">
                  <a:pos x="T0" y="T1"/>
                </a:cxn>
                <a:cxn ang="T11">
                  <a:pos x="T2" y="T3"/>
                </a:cxn>
                <a:cxn ang="T12">
                  <a:pos x="T4" y="T5"/>
                </a:cxn>
                <a:cxn ang="T13">
                  <a:pos x="T6" y="T7"/>
                </a:cxn>
                <a:cxn ang="T14">
                  <a:pos x="T8" y="T9"/>
                </a:cxn>
              </a:cxnLst>
              <a:rect l="T15" t="T16" r="T17" b="T18"/>
              <a:pathLst>
                <a:path w="31" h="56">
                  <a:moveTo>
                    <a:pt x="31" y="2"/>
                  </a:moveTo>
                  <a:lnTo>
                    <a:pt x="23" y="0"/>
                  </a:lnTo>
                  <a:lnTo>
                    <a:pt x="0" y="55"/>
                  </a:lnTo>
                  <a:lnTo>
                    <a:pt x="8" y="56"/>
                  </a:lnTo>
                  <a:lnTo>
                    <a:pt x="31" y="2"/>
                  </a:lnTo>
                  <a:close/>
                </a:path>
              </a:pathLst>
            </a:custGeom>
            <a:solidFill>
              <a:srgbClr val="C195DB"/>
            </a:solidFill>
            <a:ln w="9525">
              <a:noFill/>
              <a:round/>
              <a:headEnd/>
              <a:tailEnd/>
            </a:ln>
          </p:spPr>
          <p:txBody>
            <a:bodyPr/>
            <a:lstStyle/>
            <a:p>
              <a:endParaRPr lang="ru-RU"/>
            </a:p>
          </p:txBody>
        </p:sp>
        <p:sp>
          <p:nvSpPr>
            <p:cNvPr id="160975" name="Freeform 2632"/>
            <p:cNvSpPr>
              <a:spLocks/>
            </p:cNvSpPr>
            <p:nvPr/>
          </p:nvSpPr>
          <p:spPr bwMode="auto">
            <a:xfrm>
              <a:off x="1482" y="2644"/>
              <a:ext cx="7" cy="6"/>
            </a:xfrm>
            <a:custGeom>
              <a:avLst/>
              <a:gdLst>
                <a:gd name="T0" fmla="*/ 3 w 7"/>
                <a:gd name="T1" fmla="*/ 0 h 6"/>
                <a:gd name="T2" fmla="*/ 1 w 7"/>
                <a:gd name="T3" fmla="*/ 0 h 6"/>
                <a:gd name="T4" fmla="*/ 0 w 7"/>
                <a:gd name="T5" fmla="*/ 3 h 6"/>
                <a:gd name="T6" fmla="*/ 7 w 7"/>
                <a:gd name="T7" fmla="*/ 4 h 6"/>
                <a:gd name="T8" fmla="*/ 5 w 7"/>
                <a:gd name="T9" fmla="*/ 6 h 6"/>
                <a:gd name="T10" fmla="*/ 3 w 7"/>
                <a:gd name="T11" fmla="*/ 0 h 6"/>
                <a:gd name="T12" fmla="*/ 0 60000 65536"/>
                <a:gd name="T13" fmla="*/ 0 60000 65536"/>
                <a:gd name="T14" fmla="*/ 0 60000 65536"/>
                <a:gd name="T15" fmla="*/ 0 60000 65536"/>
                <a:gd name="T16" fmla="*/ 0 60000 65536"/>
                <a:gd name="T17" fmla="*/ 0 60000 65536"/>
                <a:gd name="T18" fmla="*/ 0 w 7"/>
                <a:gd name="T19" fmla="*/ 0 h 6"/>
                <a:gd name="T20" fmla="*/ 7 w 7"/>
                <a:gd name="T21" fmla="*/ 6 h 6"/>
              </a:gdLst>
              <a:ahLst/>
              <a:cxnLst>
                <a:cxn ang="T12">
                  <a:pos x="T0" y="T1"/>
                </a:cxn>
                <a:cxn ang="T13">
                  <a:pos x="T2" y="T3"/>
                </a:cxn>
                <a:cxn ang="T14">
                  <a:pos x="T4" y="T5"/>
                </a:cxn>
                <a:cxn ang="T15">
                  <a:pos x="T6" y="T7"/>
                </a:cxn>
                <a:cxn ang="T16">
                  <a:pos x="T8" y="T9"/>
                </a:cxn>
                <a:cxn ang="T17">
                  <a:pos x="T10" y="T11"/>
                </a:cxn>
              </a:cxnLst>
              <a:rect l="T18" t="T19" r="T20" b="T21"/>
              <a:pathLst>
                <a:path w="7" h="6">
                  <a:moveTo>
                    <a:pt x="3" y="0"/>
                  </a:moveTo>
                  <a:lnTo>
                    <a:pt x="1" y="0"/>
                  </a:lnTo>
                  <a:lnTo>
                    <a:pt x="0" y="3"/>
                  </a:lnTo>
                  <a:lnTo>
                    <a:pt x="7" y="4"/>
                  </a:lnTo>
                  <a:lnTo>
                    <a:pt x="5" y="6"/>
                  </a:lnTo>
                  <a:lnTo>
                    <a:pt x="3" y="0"/>
                  </a:lnTo>
                  <a:close/>
                </a:path>
              </a:pathLst>
            </a:custGeom>
            <a:solidFill>
              <a:srgbClr val="C195DB"/>
            </a:solidFill>
            <a:ln w="9525">
              <a:noFill/>
              <a:round/>
              <a:headEnd/>
              <a:tailEnd/>
            </a:ln>
          </p:spPr>
          <p:txBody>
            <a:bodyPr/>
            <a:lstStyle/>
            <a:p>
              <a:endParaRPr lang="ru-RU"/>
            </a:p>
          </p:txBody>
        </p:sp>
        <p:sp>
          <p:nvSpPr>
            <p:cNvPr id="160976" name="Freeform 2633"/>
            <p:cNvSpPr>
              <a:spLocks/>
            </p:cNvSpPr>
            <p:nvPr/>
          </p:nvSpPr>
          <p:spPr bwMode="auto">
            <a:xfrm>
              <a:off x="1461" y="2698"/>
              <a:ext cx="61" cy="22"/>
            </a:xfrm>
            <a:custGeom>
              <a:avLst/>
              <a:gdLst>
                <a:gd name="T0" fmla="*/ 3 w 61"/>
                <a:gd name="T1" fmla="*/ 0 h 22"/>
                <a:gd name="T2" fmla="*/ 0 w 61"/>
                <a:gd name="T3" fmla="*/ 6 h 22"/>
                <a:gd name="T4" fmla="*/ 58 w 61"/>
                <a:gd name="T5" fmla="*/ 22 h 22"/>
                <a:gd name="T6" fmla="*/ 61 w 61"/>
                <a:gd name="T7" fmla="*/ 15 h 22"/>
                <a:gd name="T8" fmla="*/ 3 w 61"/>
                <a:gd name="T9" fmla="*/ 0 h 22"/>
                <a:gd name="T10" fmla="*/ 0 60000 65536"/>
                <a:gd name="T11" fmla="*/ 0 60000 65536"/>
                <a:gd name="T12" fmla="*/ 0 60000 65536"/>
                <a:gd name="T13" fmla="*/ 0 60000 65536"/>
                <a:gd name="T14" fmla="*/ 0 60000 65536"/>
                <a:gd name="T15" fmla="*/ 0 w 61"/>
                <a:gd name="T16" fmla="*/ 0 h 22"/>
                <a:gd name="T17" fmla="*/ 61 w 61"/>
                <a:gd name="T18" fmla="*/ 22 h 22"/>
              </a:gdLst>
              <a:ahLst/>
              <a:cxnLst>
                <a:cxn ang="T10">
                  <a:pos x="T0" y="T1"/>
                </a:cxn>
                <a:cxn ang="T11">
                  <a:pos x="T2" y="T3"/>
                </a:cxn>
                <a:cxn ang="T12">
                  <a:pos x="T4" y="T5"/>
                </a:cxn>
                <a:cxn ang="T13">
                  <a:pos x="T6" y="T7"/>
                </a:cxn>
                <a:cxn ang="T14">
                  <a:pos x="T8" y="T9"/>
                </a:cxn>
              </a:cxnLst>
              <a:rect l="T15" t="T16" r="T17" b="T18"/>
              <a:pathLst>
                <a:path w="61" h="22">
                  <a:moveTo>
                    <a:pt x="3" y="0"/>
                  </a:moveTo>
                  <a:lnTo>
                    <a:pt x="0" y="6"/>
                  </a:lnTo>
                  <a:lnTo>
                    <a:pt x="58" y="22"/>
                  </a:lnTo>
                  <a:lnTo>
                    <a:pt x="61" y="15"/>
                  </a:lnTo>
                  <a:lnTo>
                    <a:pt x="3" y="0"/>
                  </a:lnTo>
                  <a:close/>
                </a:path>
              </a:pathLst>
            </a:custGeom>
            <a:solidFill>
              <a:srgbClr val="C195DB"/>
            </a:solidFill>
            <a:ln w="9525">
              <a:noFill/>
              <a:round/>
              <a:headEnd/>
              <a:tailEnd/>
            </a:ln>
          </p:spPr>
          <p:txBody>
            <a:bodyPr/>
            <a:lstStyle/>
            <a:p>
              <a:endParaRPr lang="ru-RU"/>
            </a:p>
          </p:txBody>
        </p:sp>
        <p:sp>
          <p:nvSpPr>
            <p:cNvPr id="160977" name="Freeform 2634"/>
            <p:cNvSpPr>
              <a:spLocks/>
            </p:cNvSpPr>
            <p:nvPr/>
          </p:nvSpPr>
          <p:spPr bwMode="auto">
            <a:xfrm>
              <a:off x="1458" y="2697"/>
              <a:ext cx="9" cy="7"/>
            </a:xfrm>
            <a:custGeom>
              <a:avLst/>
              <a:gdLst>
                <a:gd name="T0" fmla="*/ 1 w 9"/>
                <a:gd name="T1" fmla="*/ 3 h 7"/>
                <a:gd name="T2" fmla="*/ 0 w 9"/>
                <a:gd name="T3" fmla="*/ 5 h 7"/>
                <a:gd name="T4" fmla="*/ 4 w 9"/>
                <a:gd name="T5" fmla="*/ 7 h 7"/>
                <a:gd name="T6" fmla="*/ 7 w 9"/>
                <a:gd name="T7" fmla="*/ 0 h 7"/>
                <a:gd name="T8" fmla="*/ 9 w 9"/>
                <a:gd name="T9" fmla="*/ 4 h 7"/>
                <a:gd name="T10" fmla="*/ 1 w 9"/>
                <a:gd name="T11" fmla="*/ 3 h 7"/>
                <a:gd name="T12" fmla="*/ 0 60000 65536"/>
                <a:gd name="T13" fmla="*/ 0 60000 65536"/>
                <a:gd name="T14" fmla="*/ 0 60000 65536"/>
                <a:gd name="T15" fmla="*/ 0 60000 65536"/>
                <a:gd name="T16" fmla="*/ 0 60000 65536"/>
                <a:gd name="T17" fmla="*/ 0 60000 65536"/>
                <a:gd name="T18" fmla="*/ 0 w 9"/>
                <a:gd name="T19" fmla="*/ 0 h 7"/>
                <a:gd name="T20" fmla="*/ 9 w 9"/>
                <a:gd name="T21" fmla="*/ 7 h 7"/>
              </a:gdLst>
              <a:ahLst/>
              <a:cxnLst>
                <a:cxn ang="T12">
                  <a:pos x="T0" y="T1"/>
                </a:cxn>
                <a:cxn ang="T13">
                  <a:pos x="T2" y="T3"/>
                </a:cxn>
                <a:cxn ang="T14">
                  <a:pos x="T4" y="T5"/>
                </a:cxn>
                <a:cxn ang="T15">
                  <a:pos x="T6" y="T7"/>
                </a:cxn>
                <a:cxn ang="T16">
                  <a:pos x="T8" y="T9"/>
                </a:cxn>
                <a:cxn ang="T17">
                  <a:pos x="T10" y="T11"/>
                </a:cxn>
              </a:cxnLst>
              <a:rect l="T18" t="T19" r="T20" b="T21"/>
              <a:pathLst>
                <a:path w="9" h="7">
                  <a:moveTo>
                    <a:pt x="1" y="3"/>
                  </a:moveTo>
                  <a:lnTo>
                    <a:pt x="0" y="5"/>
                  </a:lnTo>
                  <a:lnTo>
                    <a:pt x="4" y="7"/>
                  </a:lnTo>
                  <a:lnTo>
                    <a:pt x="7" y="0"/>
                  </a:lnTo>
                  <a:lnTo>
                    <a:pt x="9" y="4"/>
                  </a:lnTo>
                  <a:lnTo>
                    <a:pt x="1" y="3"/>
                  </a:lnTo>
                  <a:close/>
                </a:path>
              </a:pathLst>
            </a:custGeom>
            <a:solidFill>
              <a:srgbClr val="C195DB"/>
            </a:solidFill>
            <a:ln w="9525">
              <a:noFill/>
              <a:round/>
              <a:headEnd/>
              <a:tailEnd/>
            </a:ln>
          </p:spPr>
          <p:txBody>
            <a:bodyPr/>
            <a:lstStyle/>
            <a:p>
              <a:endParaRPr lang="ru-RU"/>
            </a:p>
          </p:txBody>
        </p:sp>
        <p:sp>
          <p:nvSpPr>
            <p:cNvPr id="160978" name="Freeform 2635"/>
            <p:cNvSpPr>
              <a:spLocks/>
            </p:cNvSpPr>
            <p:nvPr/>
          </p:nvSpPr>
          <p:spPr bwMode="auto">
            <a:xfrm>
              <a:off x="1518" y="2604"/>
              <a:ext cx="278" cy="116"/>
            </a:xfrm>
            <a:custGeom>
              <a:avLst/>
              <a:gdLst>
                <a:gd name="T0" fmla="*/ 0 w 278"/>
                <a:gd name="T1" fmla="*/ 109 h 116"/>
                <a:gd name="T2" fmla="*/ 2 w 278"/>
                <a:gd name="T3" fmla="*/ 116 h 116"/>
                <a:gd name="T4" fmla="*/ 278 w 278"/>
                <a:gd name="T5" fmla="*/ 7 h 116"/>
                <a:gd name="T6" fmla="*/ 275 w 278"/>
                <a:gd name="T7" fmla="*/ 0 h 116"/>
                <a:gd name="T8" fmla="*/ 0 w 278"/>
                <a:gd name="T9" fmla="*/ 109 h 116"/>
                <a:gd name="T10" fmla="*/ 0 60000 65536"/>
                <a:gd name="T11" fmla="*/ 0 60000 65536"/>
                <a:gd name="T12" fmla="*/ 0 60000 65536"/>
                <a:gd name="T13" fmla="*/ 0 60000 65536"/>
                <a:gd name="T14" fmla="*/ 0 60000 65536"/>
                <a:gd name="T15" fmla="*/ 0 w 278"/>
                <a:gd name="T16" fmla="*/ 0 h 116"/>
                <a:gd name="T17" fmla="*/ 278 w 278"/>
                <a:gd name="T18" fmla="*/ 116 h 116"/>
              </a:gdLst>
              <a:ahLst/>
              <a:cxnLst>
                <a:cxn ang="T10">
                  <a:pos x="T0" y="T1"/>
                </a:cxn>
                <a:cxn ang="T11">
                  <a:pos x="T2" y="T3"/>
                </a:cxn>
                <a:cxn ang="T12">
                  <a:pos x="T4" y="T5"/>
                </a:cxn>
                <a:cxn ang="T13">
                  <a:pos x="T6" y="T7"/>
                </a:cxn>
                <a:cxn ang="T14">
                  <a:pos x="T8" y="T9"/>
                </a:cxn>
              </a:cxnLst>
              <a:rect l="T15" t="T16" r="T17" b="T18"/>
              <a:pathLst>
                <a:path w="278" h="116">
                  <a:moveTo>
                    <a:pt x="0" y="109"/>
                  </a:moveTo>
                  <a:lnTo>
                    <a:pt x="2" y="116"/>
                  </a:lnTo>
                  <a:lnTo>
                    <a:pt x="278" y="7"/>
                  </a:lnTo>
                  <a:lnTo>
                    <a:pt x="275" y="0"/>
                  </a:lnTo>
                  <a:lnTo>
                    <a:pt x="0" y="109"/>
                  </a:lnTo>
                  <a:close/>
                </a:path>
              </a:pathLst>
            </a:custGeom>
            <a:solidFill>
              <a:srgbClr val="C195DB"/>
            </a:solidFill>
            <a:ln w="9525">
              <a:noFill/>
              <a:round/>
              <a:headEnd/>
              <a:tailEnd/>
            </a:ln>
          </p:spPr>
          <p:txBody>
            <a:bodyPr/>
            <a:lstStyle/>
            <a:p>
              <a:endParaRPr lang="ru-RU"/>
            </a:p>
          </p:txBody>
        </p:sp>
        <p:sp>
          <p:nvSpPr>
            <p:cNvPr id="160979" name="Freeform 2636"/>
            <p:cNvSpPr>
              <a:spLocks/>
            </p:cNvSpPr>
            <p:nvPr/>
          </p:nvSpPr>
          <p:spPr bwMode="auto">
            <a:xfrm>
              <a:off x="1517" y="2713"/>
              <a:ext cx="5" cy="7"/>
            </a:xfrm>
            <a:custGeom>
              <a:avLst/>
              <a:gdLst>
                <a:gd name="T0" fmla="*/ 0 w 5"/>
                <a:gd name="T1" fmla="*/ 7 h 7"/>
                <a:gd name="T2" fmla="*/ 2 w 5"/>
                <a:gd name="T3" fmla="*/ 7 h 7"/>
                <a:gd name="T4" fmla="*/ 5 w 5"/>
                <a:gd name="T5" fmla="*/ 7 h 7"/>
                <a:gd name="T6" fmla="*/ 0 w 5"/>
                <a:gd name="T7" fmla="*/ 0 h 7"/>
                <a:gd name="T8" fmla="*/ 5 w 5"/>
                <a:gd name="T9" fmla="*/ 0 h 7"/>
                <a:gd name="T10" fmla="*/ 0 w 5"/>
                <a:gd name="T11" fmla="*/ 7 h 7"/>
                <a:gd name="T12" fmla="*/ 0 60000 65536"/>
                <a:gd name="T13" fmla="*/ 0 60000 65536"/>
                <a:gd name="T14" fmla="*/ 0 60000 65536"/>
                <a:gd name="T15" fmla="*/ 0 60000 65536"/>
                <a:gd name="T16" fmla="*/ 0 60000 65536"/>
                <a:gd name="T17" fmla="*/ 0 60000 65536"/>
                <a:gd name="T18" fmla="*/ 0 w 5"/>
                <a:gd name="T19" fmla="*/ 0 h 7"/>
                <a:gd name="T20" fmla="*/ 5 w 5"/>
                <a:gd name="T21" fmla="*/ 7 h 7"/>
              </a:gdLst>
              <a:ahLst/>
              <a:cxnLst>
                <a:cxn ang="T12">
                  <a:pos x="T0" y="T1"/>
                </a:cxn>
                <a:cxn ang="T13">
                  <a:pos x="T2" y="T3"/>
                </a:cxn>
                <a:cxn ang="T14">
                  <a:pos x="T4" y="T5"/>
                </a:cxn>
                <a:cxn ang="T15">
                  <a:pos x="T6" y="T7"/>
                </a:cxn>
                <a:cxn ang="T16">
                  <a:pos x="T8" y="T9"/>
                </a:cxn>
                <a:cxn ang="T17">
                  <a:pos x="T10" y="T11"/>
                </a:cxn>
              </a:cxnLst>
              <a:rect l="T18" t="T19" r="T20" b="T21"/>
              <a:pathLst>
                <a:path w="5" h="7">
                  <a:moveTo>
                    <a:pt x="0" y="7"/>
                  </a:moveTo>
                  <a:lnTo>
                    <a:pt x="2" y="7"/>
                  </a:lnTo>
                  <a:lnTo>
                    <a:pt x="5" y="7"/>
                  </a:lnTo>
                  <a:lnTo>
                    <a:pt x="0" y="0"/>
                  </a:lnTo>
                  <a:lnTo>
                    <a:pt x="5" y="0"/>
                  </a:lnTo>
                  <a:lnTo>
                    <a:pt x="0" y="7"/>
                  </a:lnTo>
                  <a:close/>
                </a:path>
              </a:pathLst>
            </a:custGeom>
            <a:solidFill>
              <a:srgbClr val="C195DB"/>
            </a:solidFill>
            <a:ln w="9525">
              <a:noFill/>
              <a:round/>
              <a:headEnd/>
              <a:tailEnd/>
            </a:ln>
          </p:spPr>
          <p:txBody>
            <a:bodyPr/>
            <a:lstStyle/>
            <a:p>
              <a:endParaRPr lang="ru-RU"/>
            </a:p>
          </p:txBody>
        </p:sp>
        <p:sp>
          <p:nvSpPr>
            <p:cNvPr id="160980" name="Freeform 2637"/>
            <p:cNvSpPr>
              <a:spLocks/>
            </p:cNvSpPr>
            <p:nvPr/>
          </p:nvSpPr>
          <p:spPr bwMode="auto">
            <a:xfrm>
              <a:off x="1776" y="2561"/>
              <a:ext cx="24" cy="49"/>
            </a:xfrm>
            <a:custGeom>
              <a:avLst/>
              <a:gdLst>
                <a:gd name="T0" fmla="*/ 17 w 24"/>
                <a:gd name="T1" fmla="*/ 49 h 49"/>
                <a:gd name="T2" fmla="*/ 24 w 24"/>
                <a:gd name="T3" fmla="*/ 44 h 49"/>
                <a:gd name="T4" fmla="*/ 6 w 24"/>
                <a:gd name="T5" fmla="*/ 0 h 49"/>
                <a:gd name="T6" fmla="*/ 0 w 24"/>
                <a:gd name="T7" fmla="*/ 4 h 49"/>
                <a:gd name="T8" fmla="*/ 17 w 24"/>
                <a:gd name="T9" fmla="*/ 49 h 49"/>
                <a:gd name="T10" fmla="*/ 0 60000 65536"/>
                <a:gd name="T11" fmla="*/ 0 60000 65536"/>
                <a:gd name="T12" fmla="*/ 0 60000 65536"/>
                <a:gd name="T13" fmla="*/ 0 60000 65536"/>
                <a:gd name="T14" fmla="*/ 0 60000 65536"/>
                <a:gd name="T15" fmla="*/ 0 w 24"/>
                <a:gd name="T16" fmla="*/ 0 h 49"/>
                <a:gd name="T17" fmla="*/ 24 w 24"/>
                <a:gd name="T18" fmla="*/ 49 h 49"/>
              </a:gdLst>
              <a:ahLst/>
              <a:cxnLst>
                <a:cxn ang="T10">
                  <a:pos x="T0" y="T1"/>
                </a:cxn>
                <a:cxn ang="T11">
                  <a:pos x="T2" y="T3"/>
                </a:cxn>
                <a:cxn ang="T12">
                  <a:pos x="T4" y="T5"/>
                </a:cxn>
                <a:cxn ang="T13">
                  <a:pos x="T6" y="T7"/>
                </a:cxn>
                <a:cxn ang="T14">
                  <a:pos x="T8" y="T9"/>
                </a:cxn>
              </a:cxnLst>
              <a:rect l="T15" t="T16" r="T17" b="T18"/>
              <a:pathLst>
                <a:path w="24" h="49">
                  <a:moveTo>
                    <a:pt x="17" y="49"/>
                  </a:moveTo>
                  <a:lnTo>
                    <a:pt x="24" y="44"/>
                  </a:lnTo>
                  <a:lnTo>
                    <a:pt x="6" y="0"/>
                  </a:lnTo>
                  <a:lnTo>
                    <a:pt x="0" y="4"/>
                  </a:lnTo>
                  <a:lnTo>
                    <a:pt x="17" y="49"/>
                  </a:lnTo>
                  <a:close/>
                </a:path>
              </a:pathLst>
            </a:custGeom>
            <a:solidFill>
              <a:srgbClr val="C195DB"/>
            </a:solidFill>
            <a:ln w="9525">
              <a:noFill/>
              <a:round/>
              <a:headEnd/>
              <a:tailEnd/>
            </a:ln>
          </p:spPr>
          <p:txBody>
            <a:bodyPr/>
            <a:lstStyle/>
            <a:p>
              <a:endParaRPr lang="ru-RU"/>
            </a:p>
          </p:txBody>
        </p:sp>
        <p:sp>
          <p:nvSpPr>
            <p:cNvPr id="160981" name="Freeform 2638"/>
            <p:cNvSpPr>
              <a:spLocks/>
            </p:cNvSpPr>
            <p:nvPr/>
          </p:nvSpPr>
          <p:spPr bwMode="auto">
            <a:xfrm>
              <a:off x="1792" y="2605"/>
              <a:ext cx="9" cy="6"/>
            </a:xfrm>
            <a:custGeom>
              <a:avLst/>
              <a:gdLst>
                <a:gd name="T0" fmla="*/ 6 w 9"/>
                <a:gd name="T1" fmla="*/ 6 h 6"/>
                <a:gd name="T2" fmla="*/ 9 w 9"/>
                <a:gd name="T3" fmla="*/ 4 h 6"/>
                <a:gd name="T4" fmla="*/ 7 w 9"/>
                <a:gd name="T5" fmla="*/ 0 h 6"/>
                <a:gd name="T6" fmla="*/ 0 w 9"/>
                <a:gd name="T7" fmla="*/ 4 h 6"/>
                <a:gd name="T8" fmla="*/ 2 w 9"/>
                <a:gd name="T9" fmla="*/ 0 h 6"/>
                <a:gd name="T10" fmla="*/ 6 w 9"/>
                <a:gd name="T11" fmla="*/ 6 h 6"/>
                <a:gd name="T12" fmla="*/ 0 60000 65536"/>
                <a:gd name="T13" fmla="*/ 0 60000 65536"/>
                <a:gd name="T14" fmla="*/ 0 60000 65536"/>
                <a:gd name="T15" fmla="*/ 0 60000 65536"/>
                <a:gd name="T16" fmla="*/ 0 60000 65536"/>
                <a:gd name="T17" fmla="*/ 0 60000 65536"/>
                <a:gd name="T18" fmla="*/ 0 w 9"/>
                <a:gd name="T19" fmla="*/ 0 h 6"/>
                <a:gd name="T20" fmla="*/ 9 w 9"/>
                <a:gd name="T21" fmla="*/ 6 h 6"/>
              </a:gdLst>
              <a:ahLst/>
              <a:cxnLst>
                <a:cxn ang="T12">
                  <a:pos x="T0" y="T1"/>
                </a:cxn>
                <a:cxn ang="T13">
                  <a:pos x="T2" y="T3"/>
                </a:cxn>
                <a:cxn ang="T14">
                  <a:pos x="T4" y="T5"/>
                </a:cxn>
                <a:cxn ang="T15">
                  <a:pos x="T6" y="T7"/>
                </a:cxn>
                <a:cxn ang="T16">
                  <a:pos x="T8" y="T9"/>
                </a:cxn>
                <a:cxn ang="T17">
                  <a:pos x="T10" y="T11"/>
                </a:cxn>
              </a:cxnLst>
              <a:rect l="T18" t="T19" r="T20" b="T21"/>
              <a:pathLst>
                <a:path w="9" h="6">
                  <a:moveTo>
                    <a:pt x="6" y="6"/>
                  </a:moveTo>
                  <a:lnTo>
                    <a:pt x="9" y="4"/>
                  </a:lnTo>
                  <a:lnTo>
                    <a:pt x="7" y="0"/>
                  </a:lnTo>
                  <a:lnTo>
                    <a:pt x="0" y="4"/>
                  </a:lnTo>
                  <a:lnTo>
                    <a:pt x="2" y="0"/>
                  </a:lnTo>
                  <a:lnTo>
                    <a:pt x="6" y="6"/>
                  </a:lnTo>
                  <a:close/>
                </a:path>
              </a:pathLst>
            </a:custGeom>
            <a:solidFill>
              <a:srgbClr val="C195DB"/>
            </a:solidFill>
            <a:ln w="9525">
              <a:noFill/>
              <a:round/>
              <a:headEnd/>
              <a:tailEnd/>
            </a:ln>
          </p:spPr>
          <p:txBody>
            <a:bodyPr/>
            <a:lstStyle/>
            <a:p>
              <a:endParaRPr lang="ru-RU"/>
            </a:p>
          </p:txBody>
        </p:sp>
        <p:sp>
          <p:nvSpPr>
            <p:cNvPr id="160982" name="Freeform 2639"/>
            <p:cNvSpPr>
              <a:spLocks/>
            </p:cNvSpPr>
            <p:nvPr/>
          </p:nvSpPr>
          <p:spPr bwMode="auto">
            <a:xfrm>
              <a:off x="1774" y="2557"/>
              <a:ext cx="8" cy="9"/>
            </a:xfrm>
            <a:custGeom>
              <a:avLst/>
              <a:gdLst>
                <a:gd name="T0" fmla="*/ 8 w 8"/>
                <a:gd name="T1" fmla="*/ 3 h 9"/>
                <a:gd name="T2" fmla="*/ 6 w 8"/>
                <a:gd name="T3" fmla="*/ 0 h 9"/>
                <a:gd name="T4" fmla="*/ 2 w 8"/>
                <a:gd name="T5" fmla="*/ 2 h 9"/>
                <a:gd name="T6" fmla="*/ 5 w 8"/>
                <a:gd name="T7" fmla="*/ 9 h 9"/>
                <a:gd name="T8" fmla="*/ 0 w 8"/>
                <a:gd name="T9" fmla="*/ 7 h 9"/>
                <a:gd name="T10" fmla="*/ 8 w 8"/>
                <a:gd name="T11" fmla="*/ 3 h 9"/>
                <a:gd name="T12" fmla="*/ 0 60000 65536"/>
                <a:gd name="T13" fmla="*/ 0 60000 65536"/>
                <a:gd name="T14" fmla="*/ 0 60000 65536"/>
                <a:gd name="T15" fmla="*/ 0 60000 65536"/>
                <a:gd name="T16" fmla="*/ 0 60000 65536"/>
                <a:gd name="T17" fmla="*/ 0 60000 65536"/>
                <a:gd name="T18" fmla="*/ 0 w 8"/>
                <a:gd name="T19" fmla="*/ 0 h 9"/>
                <a:gd name="T20" fmla="*/ 8 w 8"/>
                <a:gd name="T21" fmla="*/ 9 h 9"/>
              </a:gdLst>
              <a:ahLst/>
              <a:cxnLst>
                <a:cxn ang="T12">
                  <a:pos x="T0" y="T1"/>
                </a:cxn>
                <a:cxn ang="T13">
                  <a:pos x="T2" y="T3"/>
                </a:cxn>
                <a:cxn ang="T14">
                  <a:pos x="T4" y="T5"/>
                </a:cxn>
                <a:cxn ang="T15">
                  <a:pos x="T6" y="T7"/>
                </a:cxn>
                <a:cxn ang="T16">
                  <a:pos x="T8" y="T9"/>
                </a:cxn>
                <a:cxn ang="T17">
                  <a:pos x="T10" y="T11"/>
                </a:cxn>
              </a:cxnLst>
              <a:rect l="T18" t="T19" r="T20" b="T21"/>
              <a:pathLst>
                <a:path w="8" h="9">
                  <a:moveTo>
                    <a:pt x="8" y="3"/>
                  </a:moveTo>
                  <a:lnTo>
                    <a:pt x="6" y="0"/>
                  </a:lnTo>
                  <a:lnTo>
                    <a:pt x="2" y="2"/>
                  </a:lnTo>
                  <a:lnTo>
                    <a:pt x="5" y="9"/>
                  </a:lnTo>
                  <a:lnTo>
                    <a:pt x="0" y="7"/>
                  </a:lnTo>
                  <a:lnTo>
                    <a:pt x="8" y="3"/>
                  </a:lnTo>
                  <a:close/>
                </a:path>
              </a:pathLst>
            </a:custGeom>
            <a:solidFill>
              <a:srgbClr val="C195DB"/>
            </a:solidFill>
            <a:ln w="9525">
              <a:noFill/>
              <a:round/>
              <a:headEnd/>
              <a:tailEnd/>
            </a:ln>
          </p:spPr>
          <p:txBody>
            <a:bodyPr/>
            <a:lstStyle/>
            <a:p>
              <a:endParaRPr lang="ru-RU"/>
            </a:p>
          </p:txBody>
        </p:sp>
        <p:sp>
          <p:nvSpPr>
            <p:cNvPr id="160983" name="Freeform 2640"/>
            <p:cNvSpPr>
              <a:spLocks/>
            </p:cNvSpPr>
            <p:nvPr/>
          </p:nvSpPr>
          <p:spPr bwMode="auto">
            <a:xfrm>
              <a:off x="1482" y="2647"/>
              <a:ext cx="40" cy="71"/>
            </a:xfrm>
            <a:custGeom>
              <a:avLst/>
              <a:gdLst>
                <a:gd name="T0" fmla="*/ 8 w 40"/>
                <a:gd name="T1" fmla="*/ 0 h 71"/>
                <a:gd name="T2" fmla="*/ 0 w 40"/>
                <a:gd name="T3" fmla="*/ 2 h 71"/>
                <a:gd name="T4" fmla="*/ 32 w 40"/>
                <a:gd name="T5" fmla="*/ 71 h 71"/>
                <a:gd name="T6" fmla="*/ 40 w 40"/>
                <a:gd name="T7" fmla="*/ 69 h 71"/>
                <a:gd name="T8" fmla="*/ 8 w 40"/>
                <a:gd name="T9" fmla="*/ 0 h 71"/>
                <a:gd name="T10" fmla="*/ 0 60000 65536"/>
                <a:gd name="T11" fmla="*/ 0 60000 65536"/>
                <a:gd name="T12" fmla="*/ 0 60000 65536"/>
                <a:gd name="T13" fmla="*/ 0 60000 65536"/>
                <a:gd name="T14" fmla="*/ 0 60000 65536"/>
                <a:gd name="T15" fmla="*/ 0 w 40"/>
                <a:gd name="T16" fmla="*/ 0 h 71"/>
                <a:gd name="T17" fmla="*/ 40 w 40"/>
                <a:gd name="T18" fmla="*/ 71 h 71"/>
              </a:gdLst>
              <a:ahLst/>
              <a:cxnLst>
                <a:cxn ang="T10">
                  <a:pos x="T0" y="T1"/>
                </a:cxn>
                <a:cxn ang="T11">
                  <a:pos x="T2" y="T3"/>
                </a:cxn>
                <a:cxn ang="T12">
                  <a:pos x="T4" y="T5"/>
                </a:cxn>
                <a:cxn ang="T13">
                  <a:pos x="T6" y="T7"/>
                </a:cxn>
                <a:cxn ang="T14">
                  <a:pos x="T8" y="T9"/>
                </a:cxn>
              </a:cxnLst>
              <a:rect l="T15" t="T16" r="T17" b="T18"/>
              <a:pathLst>
                <a:path w="40" h="71">
                  <a:moveTo>
                    <a:pt x="8" y="0"/>
                  </a:moveTo>
                  <a:lnTo>
                    <a:pt x="0" y="2"/>
                  </a:lnTo>
                  <a:lnTo>
                    <a:pt x="32" y="71"/>
                  </a:lnTo>
                  <a:lnTo>
                    <a:pt x="40" y="69"/>
                  </a:lnTo>
                  <a:lnTo>
                    <a:pt x="8" y="0"/>
                  </a:lnTo>
                  <a:close/>
                </a:path>
              </a:pathLst>
            </a:custGeom>
            <a:solidFill>
              <a:srgbClr val="C195DB"/>
            </a:solidFill>
            <a:ln w="9525">
              <a:noFill/>
              <a:round/>
              <a:headEnd/>
              <a:tailEnd/>
            </a:ln>
          </p:spPr>
          <p:txBody>
            <a:bodyPr/>
            <a:lstStyle/>
            <a:p>
              <a:endParaRPr lang="ru-RU"/>
            </a:p>
          </p:txBody>
        </p:sp>
        <p:sp>
          <p:nvSpPr>
            <p:cNvPr id="160984" name="Freeform 2641"/>
            <p:cNvSpPr>
              <a:spLocks/>
            </p:cNvSpPr>
            <p:nvPr/>
          </p:nvSpPr>
          <p:spPr bwMode="auto">
            <a:xfrm>
              <a:off x="2025" y="3135"/>
              <a:ext cx="227" cy="269"/>
            </a:xfrm>
            <a:custGeom>
              <a:avLst/>
              <a:gdLst>
                <a:gd name="T0" fmla="*/ 179 w 227"/>
                <a:gd name="T1" fmla="*/ 0 h 269"/>
                <a:gd name="T2" fmla="*/ 227 w 227"/>
                <a:gd name="T3" fmla="*/ 31 h 269"/>
                <a:gd name="T4" fmla="*/ 68 w 227"/>
                <a:gd name="T5" fmla="*/ 264 h 269"/>
                <a:gd name="T6" fmla="*/ 11 w 227"/>
                <a:gd name="T7" fmla="*/ 269 h 269"/>
                <a:gd name="T8" fmla="*/ 0 w 227"/>
                <a:gd name="T9" fmla="*/ 212 h 269"/>
                <a:gd name="T10" fmla="*/ 179 w 227"/>
                <a:gd name="T11" fmla="*/ 0 h 269"/>
                <a:gd name="T12" fmla="*/ 0 60000 65536"/>
                <a:gd name="T13" fmla="*/ 0 60000 65536"/>
                <a:gd name="T14" fmla="*/ 0 60000 65536"/>
                <a:gd name="T15" fmla="*/ 0 60000 65536"/>
                <a:gd name="T16" fmla="*/ 0 60000 65536"/>
                <a:gd name="T17" fmla="*/ 0 60000 65536"/>
                <a:gd name="T18" fmla="*/ 0 w 227"/>
                <a:gd name="T19" fmla="*/ 0 h 269"/>
                <a:gd name="T20" fmla="*/ 227 w 227"/>
                <a:gd name="T21" fmla="*/ 269 h 269"/>
              </a:gdLst>
              <a:ahLst/>
              <a:cxnLst>
                <a:cxn ang="T12">
                  <a:pos x="T0" y="T1"/>
                </a:cxn>
                <a:cxn ang="T13">
                  <a:pos x="T2" y="T3"/>
                </a:cxn>
                <a:cxn ang="T14">
                  <a:pos x="T4" y="T5"/>
                </a:cxn>
                <a:cxn ang="T15">
                  <a:pos x="T6" y="T7"/>
                </a:cxn>
                <a:cxn ang="T16">
                  <a:pos x="T8" y="T9"/>
                </a:cxn>
                <a:cxn ang="T17">
                  <a:pos x="T10" y="T11"/>
                </a:cxn>
              </a:cxnLst>
              <a:rect l="T18" t="T19" r="T20" b="T21"/>
              <a:pathLst>
                <a:path w="227" h="269">
                  <a:moveTo>
                    <a:pt x="179" y="0"/>
                  </a:moveTo>
                  <a:lnTo>
                    <a:pt x="227" y="31"/>
                  </a:lnTo>
                  <a:lnTo>
                    <a:pt x="68" y="264"/>
                  </a:lnTo>
                  <a:lnTo>
                    <a:pt x="11" y="269"/>
                  </a:lnTo>
                  <a:lnTo>
                    <a:pt x="0" y="212"/>
                  </a:lnTo>
                  <a:lnTo>
                    <a:pt x="179" y="0"/>
                  </a:lnTo>
                  <a:close/>
                </a:path>
              </a:pathLst>
            </a:custGeom>
            <a:solidFill>
              <a:srgbClr val="844CD6"/>
            </a:solidFill>
            <a:ln w="9525">
              <a:noFill/>
              <a:round/>
              <a:headEnd/>
              <a:tailEnd/>
            </a:ln>
          </p:spPr>
          <p:txBody>
            <a:bodyPr/>
            <a:lstStyle/>
            <a:p>
              <a:endParaRPr lang="ru-RU"/>
            </a:p>
          </p:txBody>
        </p:sp>
        <p:sp>
          <p:nvSpPr>
            <p:cNvPr id="160985" name="Freeform 2642"/>
            <p:cNvSpPr>
              <a:spLocks/>
            </p:cNvSpPr>
            <p:nvPr/>
          </p:nvSpPr>
          <p:spPr bwMode="auto">
            <a:xfrm>
              <a:off x="2198" y="3134"/>
              <a:ext cx="51" cy="37"/>
            </a:xfrm>
            <a:custGeom>
              <a:avLst/>
              <a:gdLst>
                <a:gd name="T0" fmla="*/ 5 w 51"/>
                <a:gd name="T1" fmla="*/ 0 h 37"/>
                <a:gd name="T2" fmla="*/ 0 w 51"/>
                <a:gd name="T3" fmla="*/ 5 h 37"/>
                <a:gd name="T4" fmla="*/ 46 w 51"/>
                <a:gd name="T5" fmla="*/ 37 h 37"/>
                <a:gd name="T6" fmla="*/ 51 w 51"/>
                <a:gd name="T7" fmla="*/ 31 h 37"/>
                <a:gd name="T8" fmla="*/ 5 w 51"/>
                <a:gd name="T9" fmla="*/ 0 h 37"/>
                <a:gd name="T10" fmla="*/ 0 60000 65536"/>
                <a:gd name="T11" fmla="*/ 0 60000 65536"/>
                <a:gd name="T12" fmla="*/ 0 60000 65536"/>
                <a:gd name="T13" fmla="*/ 0 60000 65536"/>
                <a:gd name="T14" fmla="*/ 0 60000 65536"/>
                <a:gd name="T15" fmla="*/ 0 w 51"/>
                <a:gd name="T16" fmla="*/ 0 h 37"/>
                <a:gd name="T17" fmla="*/ 51 w 51"/>
                <a:gd name="T18" fmla="*/ 37 h 37"/>
              </a:gdLst>
              <a:ahLst/>
              <a:cxnLst>
                <a:cxn ang="T10">
                  <a:pos x="T0" y="T1"/>
                </a:cxn>
                <a:cxn ang="T11">
                  <a:pos x="T2" y="T3"/>
                </a:cxn>
                <a:cxn ang="T12">
                  <a:pos x="T4" y="T5"/>
                </a:cxn>
                <a:cxn ang="T13">
                  <a:pos x="T6" y="T7"/>
                </a:cxn>
                <a:cxn ang="T14">
                  <a:pos x="T8" y="T9"/>
                </a:cxn>
              </a:cxnLst>
              <a:rect l="T15" t="T16" r="T17" b="T18"/>
              <a:pathLst>
                <a:path w="51" h="37">
                  <a:moveTo>
                    <a:pt x="5" y="0"/>
                  </a:moveTo>
                  <a:lnTo>
                    <a:pt x="0" y="5"/>
                  </a:lnTo>
                  <a:lnTo>
                    <a:pt x="46" y="37"/>
                  </a:lnTo>
                  <a:lnTo>
                    <a:pt x="51" y="31"/>
                  </a:lnTo>
                  <a:lnTo>
                    <a:pt x="5" y="0"/>
                  </a:lnTo>
                  <a:close/>
                </a:path>
              </a:pathLst>
            </a:custGeom>
            <a:solidFill>
              <a:srgbClr val="C195DB"/>
            </a:solidFill>
            <a:ln w="9525">
              <a:noFill/>
              <a:round/>
              <a:headEnd/>
              <a:tailEnd/>
            </a:ln>
          </p:spPr>
          <p:txBody>
            <a:bodyPr/>
            <a:lstStyle/>
            <a:p>
              <a:endParaRPr lang="ru-RU"/>
            </a:p>
          </p:txBody>
        </p:sp>
        <p:sp>
          <p:nvSpPr>
            <p:cNvPr id="160986" name="Freeform 2643"/>
            <p:cNvSpPr>
              <a:spLocks/>
            </p:cNvSpPr>
            <p:nvPr/>
          </p:nvSpPr>
          <p:spPr bwMode="auto">
            <a:xfrm>
              <a:off x="2086" y="3164"/>
              <a:ext cx="166" cy="238"/>
            </a:xfrm>
            <a:custGeom>
              <a:avLst/>
              <a:gdLst>
                <a:gd name="T0" fmla="*/ 166 w 166"/>
                <a:gd name="T1" fmla="*/ 4 h 238"/>
                <a:gd name="T2" fmla="*/ 159 w 166"/>
                <a:gd name="T3" fmla="*/ 0 h 238"/>
                <a:gd name="T4" fmla="*/ 0 w 166"/>
                <a:gd name="T5" fmla="*/ 233 h 238"/>
                <a:gd name="T6" fmla="*/ 7 w 166"/>
                <a:gd name="T7" fmla="*/ 238 h 238"/>
                <a:gd name="T8" fmla="*/ 166 w 166"/>
                <a:gd name="T9" fmla="*/ 4 h 238"/>
                <a:gd name="T10" fmla="*/ 0 60000 65536"/>
                <a:gd name="T11" fmla="*/ 0 60000 65536"/>
                <a:gd name="T12" fmla="*/ 0 60000 65536"/>
                <a:gd name="T13" fmla="*/ 0 60000 65536"/>
                <a:gd name="T14" fmla="*/ 0 60000 65536"/>
                <a:gd name="T15" fmla="*/ 0 w 166"/>
                <a:gd name="T16" fmla="*/ 0 h 238"/>
                <a:gd name="T17" fmla="*/ 166 w 166"/>
                <a:gd name="T18" fmla="*/ 238 h 238"/>
              </a:gdLst>
              <a:ahLst/>
              <a:cxnLst>
                <a:cxn ang="T10">
                  <a:pos x="T0" y="T1"/>
                </a:cxn>
                <a:cxn ang="T11">
                  <a:pos x="T2" y="T3"/>
                </a:cxn>
                <a:cxn ang="T12">
                  <a:pos x="T4" y="T5"/>
                </a:cxn>
                <a:cxn ang="T13">
                  <a:pos x="T6" y="T7"/>
                </a:cxn>
                <a:cxn ang="T14">
                  <a:pos x="T8" y="T9"/>
                </a:cxn>
              </a:cxnLst>
              <a:rect l="T15" t="T16" r="T17" b="T18"/>
              <a:pathLst>
                <a:path w="166" h="238">
                  <a:moveTo>
                    <a:pt x="166" y="4"/>
                  </a:moveTo>
                  <a:lnTo>
                    <a:pt x="159" y="0"/>
                  </a:lnTo>
                  <a:lnTo>
                    <a:pt x="0" y="233"/>
                  </a:lnTo>
                  <a:lnTo>
                    <a:pt x="7" y="238"/>
                  </a:lnTo>
                  <a:lnTo>
                    <a:pt x="166" y="4"/>
                  </a:lnTo>
                  <a:close/>
                </a:path>
              </a:pathLst>
            </a:custGeom>
            <a:solidFill>
              <a:srgbClr val="C195DB"/>
            </a:solidFill>
            <a:ln w="9525">
              <a:noFill/>
              <a:round/>
              <a:headEnd/>
              <a:tailEnd/>
            </a:ln>
          </p:spPr>
          <p:txBody>
            <a:bodyPr/>
            <a:lstStyle/>
            <a:p>
              <a:endParaRPr lang="ru-RU"/>
            </a:p>
          </p:txBody>
        </p:sp>
        <p:sp>
          <p:nvSpPr>
            <p:cNvPr id="160987" name="Freeform 2644"/>
            <p:cNvSpPr>
              <a:spLocks/>
            </p:cNvSpPr>
            <p:nvPr/>
          </p:nvSpPr>
          <p:spPr bwMode="auto">
            <a:xfrm>
              <a:off x="2244" y="3162"/>
              <a:ext cx="9" cy="7"/>
            </a:xfrm>
            <a:custGeom>
              <a:avLst/>
              <a:gdLst>
                <a:gd name="T0" fmla="*/ 6 w 9"/>
                <a:gd name="T1" fmla="*/ 0 h 7"/>
                <a:gd name="T2" fmla="*/ 9 w 9"/>
                <a:gd name="T3" fmla="*/ 2 h 7"/>
                <a:gd name="T4" fmla="*/ 7 w 9"/>
                <a:gd name="T5" fmla="*/ 5 h 7"/>
                <a:gd name="T6" fmla="*/ 0 w 9"/>
                <a:gd name="T7" fmla="*/ 0 h 7"/>
                <a:gd name="T8" fmla="*/ 0 w 9"/>
                <a:gd name="T9" fmla="*/ 7 h 7"/>
                <a:gd name="T10" fmla="*/ 6 w 9"/>
                <a:gd name="T11" fmla="*/ 0 h 7"/>
                <a:gd name="T12" fmla="*/ 0 60000 65536"/>
                <a:gd name="T13" fmla="*/ 0 60000 65536"/>
                <a:gd name="T14" fmla="*/ 0 60000 65536"/>
                <a:gd name="T15" fmla="*/ 0 60000 65536"/>
                <a:gd name="T16" fmla="*/ 0 60000 65536"/>
                <a:gd name="T17" fmla="*/ 0 60000 65536"/>
                <a:gd name="T18" fmla="*/ 0 w 9"/>
                <a:gd name="T19" fmla="*/ 0 h 7"/>
                <a:gd name="T20" fmla="*/ 9 w 9"/>
                <a:gd name="T21" fmla="*/ 7 h 7"/>
              </a:gdLst>
              <a:ahLst/>
              <a:cxnLst>
                <a:cxn ang="T12">
                  <a:pos x="T0" y="T1"/>
                </a:cxn>
                <a:cxn ang="T13">
                  <a:pos x="T2" y="T3"/>
                </a:cxn>
                <a:cxn ang="T14">
                  <a:pos x="T4" y="T5"/>
                </a:cxn>
                <a:cxn ang="T15">
                  <a:pos x="T6" y="T7"/>
                </a:cxn>
                <a:cxn ang="T16">
                  <a:pos x="T8" y="T9"/>
                </a:cxn>
                <a:cxn ang="T17">
                  <a:pos x="T10" y="T11"/>
                </a:cxn>
              </a:cxnLst>
              <a:rect l="T18" t="T19" r="T20" b="T21"/>
              <a:pathLst>
                <a:path w="9" h="7">
                  <a:moveTo>
                    <a:pt x="6" y="0"/>
                  </a:moveTo>
                  <a:lnTo>
                    <a:pt x="9" y="2"/>
                  </a:lnTo>
                  <a:lnTo>
                    <a:pt x="7" y="5"/>
                  </a:lnTo>
                  <a:lnTo>
                    <a:pt x="0" y="0"/>
                  </a:lnTo>
                  <a:lnTo>
                    <a:pt x="0" y="7"/>
                  </a:lnTo>
                  <a:lnTo>
                    <a:pt x="6" y="0"/>
                  </a:lnTo>
                  <a:close/>
                </a:path>
              </a:pathLst>
            </a:custGeom>
            <a:solidFill>
              <a:srgbClr val="C195DB"/>
            </a:solidFill>
            <a:ln w="9525">
              <a:noFill/>
              <a:round/>
              <a:headEnd/>
              <a:tailEnd/>
            </a:ln>
          </p:spPr>
          <p:txBody>
            <a:bodyPr/>
            <a:lstStyle/>
            <a:p>
              <a:endParaRPr lang="ru-RU"/>
            </a:p>
          </p:txBody>
        </p:sp>
        <p:sp>
          <p:nvSpPr>
            <p:cNvPr id="160988" name="Freeform 2645"/>
            <p:cNvSpPr>
              <a:spLocks/>
            </p:cNvSpPr>
            <p:nvPr/>
          </p:nvSpPr>
          <p:spPr bwMode="auto">
            <a:xfrm>
              <a:off x="2034" y="3397"/>
              <a:ext cx="56" cy="12"/>
            </a:xfrm>
            <a:custGeom>
              <a:avLst/>
              <a:gdLst>
                <a:gd name="T0" fmla="*/ 56 w 56"/>
                <a:gd name="T1" fmla="*/ 8 h 12"/>
                <a:gd name="T2" fmla="*/ 56 w 56"/>
                <a:gd name="T3" fmla="*/ 0 h 12"/>
                <a:gd name="T4" fmla="*/ 0 w 56"/>
                <a:gd name="T5" fmla="*/ 4 h 12"/>
                <a:gd name="T6" fmla="*/ 0 w 56"/>
                <a:gd name="T7" fmla="*/ 12 h 12"/>
                <a:gd name="T8" fmla="*/ 56 w 56"/>
                <a:gd name="T9" fmla="*/ 8 h 12"/>
                <a:gd name="T10" fmla="*/ 0 60000 65536"/>
                <a:gd name="T11" fmla="*/ 0 60000 65536"/>
                <a:gd name="T12" fmla="*/ 0 60000 65536"/>
                <a:gd name="T13" fmla="*/ 0 60000 65536"/>
                <a:gd name="T14" fmla="*/ 0 60000 65536"/>
                <a:gd name="T15" fmla="*/ 0 w 56"/>
                <a:gd name="T16" fmla="*/ 0 h 12"/>
                <a:gd name="T17" fmla="*/ 56 w 56"/>
                <a:gd name="T18" fmla="*/ 12 h 12"/>
              </a:gdLst>
              <a:ahLst/>
              <a:cxnLst>
                <a:cxn ang="T10">
                  <a:pos x="T0" y="T1"/>
                </a:cxn>
                <a:cxn ang="T11">
                  <a:pos x="T2" y="T3"/>
                </a:cxn>
                <a:cxn ang="T12">
                  <a:pos x="T4" y="T5"/>
                </a:cxn>
                <a:cxn ang="T13">
                  <a:pos x="T6" y="T7"/>
                </a:cxn>
                <a:cxn ang="T14">
                  <a:pos x="T8" y="T9"/>
                </a:cxn>
              </a:cxnLst>
              <a:rect l="T15" t="T16" r="T17" b="T18"/>
              <a:pathLst>
                <a:path w="56" h="12">
                  <a:moveTo>
                    <a:pt x="56" y="8"/>
                  </a:moveTo>
                  <a:lnTo>
                    <a:pt x="56" y="0"/>
                  </a:lnTo>
                  <a:lnTo>
                    <a:pt x="0" y="4"/>
                  </a:lnTo>
                  <a:lnTo>
                    <a:pt x="0" y="12"/>
                  </a:lnTo>
                  <a:lnTo>
                    <a:pt x="56" y="8"/>
                  </a:lnTo>
                  <a:close/>
                </a:path>
              </a:pathLst>
            </a:custGeom>
            <a:solidFill>
              <a:srgbClr val="C195DB"/>
            </a:solidFill>
            <a:ln w="9525">
              <a:noFill/>
              <a:round/>
              <a:headEnd/>
              <a:tailEnd/>
            </a:ln>
          </p:spPr>
          <p:txBody>
            <a:bodyPr/>
            <a:lstStyle/>
            <a:p>
              <a:endParaRPr lang="ru-RU"/>
            </a:p>
          </p:txBody>
        </p:sp>
        <p:sp>
          <p:nvSpPr>
            <p:cNvPr id="160989" name="Freeform 2646"/>
            <p:cNvSpPr>
              <a:spLocks/>
            </p:cNvSpPr>
            <p:nvPr/>
          </p:nvSpPr>
          <p:spPr bwMode="auto">
            <a:xfrm>
              <a:off x="2086" y="3397"/>
              <a:ext cx="7" cy="7"/>
            </a:xfrm>
            <a:custGeom>
              <a:avLst/>
              <a:gdLst>
                <a:gd name="T0" fmla="*/ 7 w 7"/>
                <a:gd name="T1" fmla="*/ 5 h 7"/>
                <a:gd name="T2" fmla="*/ 6 w 7"/>
                <a:gd name="T3" fmla="*/ 7 h 7"/>
                <a:gd name="T4" fmla="*/ 4 w 7"/>
                <a:gd name="T5" fmla="*/ 7 h 7"/>
                <a:gd name="T6" fmla="*/ 4 w 7"/>
                <a:gd name="T7" fmla="*/ 0 h 7"/>
                <a:gd name="T8" fmla="*/ 0 w 7"/>
                <a:gd name="T9" fmla="*/ 1 h 7"/>
                <a:gd name="T10" fmla="*/ 7 w 7"/>
                <a:gd name="T11" fmla="*/ 5 h 7"/>
                <a:gd name="T12" fmla="*/ 0 60000 65536"/>
                <a:gd name="T13" fmla="*/ 0 60000 65536"/>
                <a:gd name="T14" fmla="*/ 0 60000 65536"/>
                <a:gd name="T15" fmla="*/ 0 60000 65536"/>
                <a:gd name="T16" fmla="*/ 0 60000 65536"/>
                <a:gd name="T17" fmla="*/ 0 60000 65536"/>
                <a:gd name="T18" fmla="*/ 0 w 7"/>
                <a:gd name="T19" fmla="*/ 0 h 7"/>
                <a:gd name="T20" fmla="*/ 7 w 7"/>
                <a:gd name="T21" fmla="*/ 7 h 7"/>
              </a:gdLst>
              <a:ahLst/>
              <a:cxnLst>
                <a:cxn ang="T12">
                  <a:pos x="T0" y="T1"/>
                </a:cxn>
                <a:cxn ang="T13">
                  <a:pos x="T2" y="T3"/>
                </a:cxn>
                <a:cxn ang="T14">
                  <a:pos x="T4" y="T5"/>
                </a:cxn>
                <a:cxn ang="T15">
                  <a:pos x="T6" y="T7"/>
                </a:cxn>
                <a:cxn ang="T16">
                  <a:pos x="T8" y="T9"/>
                </a:cxn>
                <a:cxn ang="T17">
                  <a:pos x="T10" y="T11"/>
                </a:cxn>
              </a:cxnLst>
              <a:rect l="T18" t="T19" r="T20" b="T21"/>
              <a:pathLst>
                <a:path w="7" h="7">
                  <a:moveTo>
                    <a:pt x="7" y="5"/>
                  </a:moveTo>
                  <a:lnTo>
                    <a:pt x="6" y="7"/>
                  </a:lnTo>
                  <a:lnTo>
                    <a:pt x="4" y="7"/>
                  </a:lnTo>
                  <a:lnTo>
                    <a:pt x="4" y="0"/>
                  </a:lnTo>
                  <a:lnTo>
                    <a:pt x="0" y="1"/>
                  </a:lnTo>
                  <a:lnTo>
                    <a:pt x="7" y="5"/>
                  </a:lnTo>
                  <a:close/>
                </a:path>
              </a:pathLst>
            </a:custGeom>
            <a:solidFill>
              <a:srgbClr val="C195DB"/>
            </a:solidFill>
            <a:ln w="9525">
              <a:noFill/>
              <a:round/>
              <a:headEnd/>
              <a:tailEnd/>
            </a:ln>
          </p:spPr>
          <p:txBody>
            <a:bodyPr/>
            <a:lstStyle/>
            <a:p>
              <a:endParaRPr lang="ru-RU"/>
            </a:p>
          </p:txBody>
        </p:sp>
        <p:sp>
          <p:nvSpPr>
            <p:cNvPr id="160990" name="Freeform 2647"/>
            <p:cNvSpPr>
              <a:spLocks/>
            </p:cNvSpPr>
            <p:nvPr/>
          </p:nvSpPr>
          <p:spPr bwMode="auto">
            <a:xfrm>
              <a:off x="2020" y="3348"/>
              <a:ext cx="18" cy="59"/>
            </a:xfrm>
            <a:custGeom>
              <a:avLst/>
              <a:gdLst>
                <a:gd name="T0" fmla="*/ 12 w 18"/>
                <a:gd name="T1" fmla="*/ 59 h 59"/>
                <a:gd name="T2" fmla="*/ 18 w 18"/>
                <a:gd name="T3" fmla="*/ 57 h 59"/>
                <a:gd name="T4" fmla="*/ 7 w 18"/>
                <a:gd name="T5" fmla="*/ 0 h 59"/>
                <a:gd name="T6" fmla="*/ 0 w 18"/>
                <a:gd name="T7" fmla="*/ 4 h 59"/>
                <a:gd name="T8" fmla="*/ 12 w 18"/>
                <a:gd name="T9" fmla="*/ 59 h 59"/>
                <a:gd name="T10" fmla="*/ 0 60000 65536"/>
                <a:gd name="T11" fmla="*/ 0 60000 65536"/>
                <a:gd name="T12" fmla="*/ 0 60000 65536"/>
                <a:gd name="T13" fmla="*/ 0 60000 65536"/>
                <a:gd name="T14" fmla="*/ 0 60000 65536"/>
                <a:gd name="T15" fmla="*/ 0 w 18"/>
                <a:gd name="T16" fmla="*/ 0 h 59"/>
                <a:gd name="T17" fmla="*/ 18 w 18"/>
                <a:gd name="T18" fmla="*/ 59 h 59"/>
              </a:gdLst>
              <a:ahLst/>
              <a:cxnLst>
                <a:cxn ang="T10">
                  <a:pos x="T0" y="T1"/>
                </a:cxn>
                <a:cxn ang="T11">
                  <a:pos x="T2" y="T3"/>
                </a:cxn>
                <a:cxn ang="T12">
                  <a:pos x="T4" y="T5"/>
                </a:cxn>
                <a:cxn ang="T13">
                  <a:pos x="T6" y="T7"/>
                </a:cxn>
                <a:cxn ang="T14">
                  <a:pos x="T8" y="T9"/>
                </a:cxn>
              </a:cxnLst>
              <a:rect l="T15" t="T16" r="T17" b="T18"/>
              <a:pathLst>
                <a:path w="18" h="59">
                  <a:moveTo>
                    <a:pt x="12" y="59"/>
                  </a:moveTo>
                  <a:lnTo>
                    <a:pt x="18" y="57"/>
                  </a:lnTo>
                  <a:lnTo>
                    <a:pt x="7" y="0"/>
                  </a:lnTo>
                  <a:lnTo>
                    <a:pt x="0" y="4"/>
                  </a:lnTo>
                  <a:lnTo>
                    <a:pt x="12" y="59"/>
                  </a:lnTo>
                  <a:close/>
                </a:path>
              </a:pathLst>
            </a:custGeom>
            <a:solidFill>
              <a:srgbClr val="C195DB"/>
            </a:solidFill>
            <a:ln w="9525">
              <a:noFill/>
              <a:round/>
              <a:headEnd/>
              <a:tailEnd/>
            </a:ln>
          </p:spPr>
          <p:txBody>
            <a:bodyPr/>
            <a:lstStyle/>
            <a:p>
              <a:endParaRPr lang="ru-RU"/>
            </a:p>
          </p:txBody>
        </p:sp>
        <p:sp>
          <p:nvSpPr>
            <p:cNvPr id="160991" name="Freeform 2648"/>
            <p:cNvSpPr>
              <a:spLocks/>
            </p:cNvSpPr>
            <p:nvPr/>
          </p:nvSpPr>
          <p:spPr bwMode="auto">
            <a:xfrm>
              <a:off x="2029" y="3402"/>
              <a:ext cx="8" cy="7"/>
            </a:xfrm>
            <a:custGeom>
              <a:avLst/>
              <a:gdLst>
                <a:gd name="T0" fmla="*/ 5 w 8"/>
                <a:gd name="T1" fmla="*/ 7 h 7"/>
                <a:gd name="T2" fmla="*/ 0 w 8"/>
                <a:gd name="T3" fmla="*/ 7 h 7"/>
                <a:gd name="T4" fmla="*/ 0 w 8"/>
                <a:gd name="T5" fmla="*/ 5 h 7"/>
                <a:gd name="T6" fmla="*/ 8 w 8"/>
                <a:gd name="T7" fmla="*/ 3 h 7"/>
                <a:gd name="T8" fmla="*/ 5 w 8"/>
                <a:gd name="T9" fmla="*/ 0 h 7"/>
                <a:gd name="T10" fmla="*/ 5 w 8"/>
                <a:gd name="T11" fmla="*/ 7 h 7"/>
                <a:gd name="T12" fmla="*/ 0 60000 65536"/>
                <a:gd name="T13" fmla="*/ 0 60000 65536"/>
                <a:gd name="T14" fmla="*/ 0 60000 65536"/>
                <a:gd name="T15" fmla="*/ 0 60000 65536"/>
                <a:gd name="T16" fmla="*/ 0 60000 65536"/>
                <a:gd name="T17" fmla="*/ 0 60000 65536"/>
                <a:gd name="T18" fmla="*/ 0 w 8"/>
                <a:gd name="T19" fmla="*/ 0 h 7"/>
                <a:gd name="T20" fmla="*/ 8 w 8"/>
                <a:gd name="T21" fmla="*/ 7 h 7"/>
              </a:gdLst>
              <a:ahLst/>
              <a:cxnLst>
                <a:cxn ang="T12">
                  <a:pos x="T0" y="T1"/>
                </a:cxn>
                <a:cxn ang="T13">
                  <a:pos x="T2" y="T3"/>
                </a:cxn>
                <a:cxn ang="T14">
                  <a:pos x="T4" y="T5"/>
                </a:cxn>
                <a:cxn ang="T15">
                  <a:pos x="T6" y="T7"/>
                </a:cxn>
                <a:cxn ang="T16">
                  <a:pos x="T8" y="T9"/>
                </a:cxn>
                <a:cxn ang="T17">
                  <a:pos x="T10" y="T11"/>
                </a:cxn>
              </a:cxnLst>
              <a:rect l="T18" t="T19" r="T20" b="T21"/>
              <a:pathLst>
                <a:path w="8" h="7">
                  <a:moveTo>
                    <a:pt x="5" y="7"/>
                  </a:moveTo>
                  <a:lnTo>
                    <a:pt x="0" y="7"/>
                  </a:lnTo>
                  <a:lnTo>
                    <a:pt x="0" y="5"/>
                  </a:lnTo>
                  <a:lnTo>
                    <a:pt x="8" y="3"/>
                  </a:lnTo>
                  <a:lnTo>
                    <a:pt x="5" y="0"/>
                  </a:lnTo>
                  <a:lnTo>
                    <a:pt x="5" y="7"/>
                  </a:lnTo>
                  <a:close/>
                </a:path>
              </a:pathLst>
            </a:custGeom>
            <a:solidFill>
              <a:srgbClr val="C195DB"/>
            </a:solidFill>
            <a:ln w="9525">
              <a:noFill/>
              <a:round/>
              <a:headEnd/>
              <a:tailEnd/>
            </a:ln>
          </p:spPr>
          <p:txBody>
            <a:bodyPr/>
            <a:lstStyle/>
            <a:p>
              <a:endParaRPr lang="ru-RU"/>
            </a:p>
          </p:txBody>
        </p:sp>
        <p:sp>
          <p:nvSpPr>
            <p:cNvPr id="160992" name="Freeform 2649"/>
            <p:cNvSpPr>
              <a:spLocks/>
            </p:cNvSpPr>
            <p:nvPr/>
          </p:nvSpPr>
          <p:spPr bwMode="auto">
            <a:xfrm>
              <a:off x="2019" y="3133"/>
              <a:ext cx="183" cy="219"/>
            </a:xfrm>
            <a:custGeom>
              <a:avLst/>
              <a:gdLst>
                <a:gd name="T0" fmla="*/ 0 w 183"/>
                <a:gd name="T1" fmla="*/ 214 h 219"/>
                <a:gd name="T2" fmla="*/ 6 w 183"/>
                <a:gd name="T3" fmla="*/ 219 h 219"/>
                <a:gd name="T4" fmla="*/ 183 w 183"/>
                <a:gd name="T5" fmla="*/ 5 h 219"/>
                <a:gd name="T6" fmla="*/ 177 w 183"/>
                <a:gd name="T7" fmla="*/ 0 h 219"/>
                <a:gd name="T8" fmla="*/ 0 w 183"/>
                <a:gd name="T9" fmla="*/ 214 h 219"/>
                <a:gd name="T10" fmla="*/ 0 60000 65536"/>
                <a:gd name="T11" fmla="*/ 0 60000 65536"/>
                <a:gd name="T12" fmla="*/ 0 60000 65536"/>
                <a:gd name="T13" fmla="*/ 0 60000 65536"/>
                <a:gd name="T14" fmla="*/ 0 60000 65536"/>
                <a:gd name="T15" fmla="*/ 0 w 183"/>
                <a:gd name="T16" fmla="*/ 0 h 219"/>
                <a:gd name="T17" fmla="*/ 183 w 183"/>
                <a:gd name="T18" fmla="*/ 219 h 219"/>
              </a:gdLst>
              <a:ahLst/>
              <a:cxnLst>
                <a:cxn ang="T10">
                  <a:pos x="T0" y="T1"/>
                </a:cxn>
                <a:cxn ang="T11">
                  <a:pos x="T2" y="T3"/>
                </a:cxn>
                <a:cxn ang="T12">
                  <a:pos x="T4" y="T5"/>
                </a:cxn>
                <a:cxn ang="T13">
                  <a:pos x="T6" y="T7"/>
                </a:cxn>
                <a:cxn ang="T14">
                  <a:pos x="T8" y="T9"/>
                </a:cxn>
              </a:cxnLst>
              <a:rect l="T15" t="T16" r="T17" b="T18"/>
              <a:pathLst>
                <a:path w="183" h="219">
                  <a:moveTo>
                    <a:pt x="0" y="214"/>
                  </a:moveTo>
                  <a:lnTo>
                    <a:pt x="6" y="219"/>
                  </a:lnTo>
                  <a:lnTo>
                    <a:pt x="183" y="5"/>
                  </a:lnTo>
                  <a:lnTo>
                    <a:pt x="177" y="0"/>
                  </a:lnTo>
                  <a:lnTo>
                    <a:pt x="0" y="214"/>
                  </a:lnTo>
                  <a:close/>
                </a:path>
              </a:pathLst>
            </a:custGeom>
            <a:solidFill>
              <a:srgbClr val="C195DB"/>
            </a:solidFill>
            <a:ln w="9525">
              <a:noFill/>
              <a:round/>
              <a:headEnd/>
              <a:tailEnd/>
            </a:ln>
          </p:spPr>
          <p:txBody>
            <a:bodyPr/>
            <a:lstStyle/>
            <a:p>
              <a:endParaRPr lang="ru-RU"/>
            </a:p>
          </p:txBody>
        </p:sp>
        <p:sp>
          <p:nvSpPr>
            <p:cNvPr id="160993" name="Freeform 2650"/>
            <p:cNvSpPr>
              <a:spLocks/>
            </p:cNvSpPr>
            <p:nvPr/>
          </p:nvSpPr>
          <p:spPr bwMode="auto">
            <a:xfrm>
              <a:off x="2020" y="3346"/>
              <a:ext cx="6" cy="5"/>
            </a:xfrm>
            <a:custGeom>
              <a:avLst/>
              <a:gdLst>
                <a:gd name="T0" fmla="*/ 0 w 6"/>
                <a:gd name="T1" fmla="*/ 5 h 5"/>
                <a:gd name="T2" fmla="*/ 0 w 6"/>
                <a:gd name="T3" fmla="*/ 1 h 5"/>
                <a:gd name="T4" fmla="*/ 0 w 6"/>
                <a:gd name="T5" fmla="*/ 0 h 5"/>
                <a:gd name="T6" fmla="*/ 6 w 6"/>
                <a:gd name="T7" fmla="*/ 5 h 5"/>
                <a:gd name="T8" fmla="*/ 6 w 6"/>
                <a:gd name="T9" fmla="*/ 1 h 5"/>
                <a:gd name="T10" fmla="*/ 0 w 6"/>
                <a:gd name="T11" fmla="*/ 5 h 5"/>
                <a:gd name="T12" fmla="*/ 0 60000 65536"/>
                <a:gd name="T13" fmla="*/ 0 60000 65536"/>
                <a:gd name="T14" fmla="*/ 0 60000 65536"/>
                <a:gd name="T15" fmla="*/ 0 60000 65536"/>
                <a:gd name="T16" fmla="*/ 0 60000 65536"/>
                <a:gd name="T17" fmla="*/ 0 60000 65536"/>
                <a:gd name="T18" fmla="*/ 0 w 6"/>
                <a:gd name="T19" fmla="*/ 0 h 5"/>
                <a:gd name="T20" fmla="*/ 6 w 6"/>
                <a:gd name="T21" fmla="*/ 5 h 5"/>
              </a:gdLst>
              <a:ahLst/>
              <a:cxnLst>
                <a:cxn ang="T12">
                  <a:pos x="T0" y="T1"/>
                </a:cxn>
                <a:cxn ang="T13">
                  <a:pos x="T2" y="T3"/>
                </a:cxn>
                <a:cxn ang="T14">
                  <a:pos x="T4" y="T5"/>
                </a:cxn>
                <a:cxn ang="T15">
                  <a:pos x="T6" y="T7"/>
                </a:cxn>
                <a:cxn ang="T16">
                  <a:pos x="T8" y="T9"/>
                </a:cxn>
                <a:cxn ang="T17">
                  <a:pos x="T10" y="T11"/>
                </a:cxn>
              </a:cxnLst>
              <a:rect l="T18" t="T19" r="T20" b="T21"/>
              <a:pathLst>
                <a:path w="6" h="5">
                  <a:moveTo>
                    <a:pt x="0" y="5"/>
                  </a:moveTo>
                  <a:lnTo>
                    <a:pt x="0" y="1"/>
                  </a:lnTo>
                  <a:lnTo>
                    <a:pt x="0" y="0"/>
                  </a:lnTo>
                  <a:lnTo>
                    <a:pt x="6" y="5"/>
                  </a:lnTo>
                  <a:lnTo>
                    <a:pt x="6" y="1"/>
                  </a:lnTo>
                  <a:lnTo>
                    <a:pt x="0" y="5"/>
                  </a:lnTo>
                  <a:close/>
                </a:path>
              </a:pathLst>
            </a:custGeom>
            <a:solidFill>
              <a:srgbClr val="C195DB"/>
            </a:solidFill>
            <a:ln w="9525">
              <a:noFill/>
              <a:round/>
              <a:headEnd/>
              <a:tailEnd/>
            </a:ln>
          </p:spPr>
          <p:txBody>
            <a:bodyPr/>
            <a:lstStyle/>
            <a:p>
              <a:endParaRPr lang="ru-RU"/>
            </a:p>
          </p:txBody>
        </p:sp>
        <p:sp>
          <p:nvSpPr>
            <p:cNvPr id="160994" name="Freeform 2651"/>
            <p:cNvSpPr>
              <a:spLocks/>
            </p:cNvSpPr>
            <p:nvPr/>
          </p:nvSpPr>
          <p:spPr bwMode="auto">
            <a:xfrm>
              <a:off x="2196" y="3132"/>
              <a:ext cx="5" cy="8"/>
            </a:xfrm>
            <a:custGeom>
              <a:avLst/>
              <a:gdLst>
                <a:gd name="T0" fmla="*/ 0 w 5"/>
                <a:gd name="T1" fmla="*/ 2 h 8"/>
                <a:gd name="T2" fmla="*/ 2 w 5"/>
                <a:gd name="T3" fmla="*/ 0 h 8"/>
                <a:gd name="T4" fmla="*/ 4 w 5"/>
                <a:gd name="T5" fmla="*/ 2 h 8"/>
                <a:gd name="T6" fmla="*/ 0 w 5"/>
                <a:gd name="T7" fmla="*/ 8 h 8"/>
                <a:gd name="T8" fmla="*/ 5 w 5"/>
                <a:gd name="T9" fmla="*/ 7 h 8"/>
                <a:gd name="T10" fmla="*/ 0 w 5"/>
                <a:gd name="T11" fmla="*/ 2 h 8"/>
                <a:gd name="T12" fmla="*/ 0 60000 65536"/>
                <a:gd name="T13" fmla="*/ 0 60000 65536"/>
                <a:gd name="T14" fmla="*/ 0 60000 65536"/>
                <a:gd name="T15" fmla="*/ 0 60000 65536"/>
                <a:gd name="T16" fmla="*/ 0 60000 65536"/>
                <a:gd name="T17" fmla="*/ 0 60000 65536"/>
                <a:gd name="T18" fmla="*/ 0 w 5"/>
                <a:gd name="T19" fmla="*/ 0 h 8"/>
                <a:gd name="T20" fmla="*/ 5 w 5"/>
                <a:gd name="T21" fmla="*/ 8 h 8"/>
              </a:gdLst>
              <a:ahLst/>
              <a:cxnLst>
                <a:cxn ang="T12">
                  <a:pos x="T0" y="T1"/>
                </a:cxn>
                <a:cxn ang="T13">
                  <a:pos x="T2" y="T3"/>
                </a:cxn>
                <a:cxn ang="T14">
                  <a:pos x="T4" y="T5"/>
                </a:cxn>
                <a:cxn ang="T15">
                  <a:pos x="T6" y="T7"/>
                </a:cxn>
                <a:cxn ang="T16">
                  <a:pos x="T8" y="T9"/>
                </a:cxn>
                <a:cxn ang="T17">
                  <a:pos x="T10" y="T11"/>
                </a:cxn>
              </a:cxnLst>
              <a:rect l="T18" t="T19" r="T20" b="T21"/>
              <a:pathLst>
                <a:path w="5" h="8">
                  <a:moveTo>
                    <a:pt x="0" y="2"/>
                  </a:moveTo>
                  <a:lnTo>
                    <a:pt x="2" y="0"/>
                  </a:lnTo>
                  <a:lnTo>
                    <a:pt x="4" y="2"/>
                  </a:lnTo>
                  <a:lnTo>
                    <a:pt x="0" y="8"/>
                  </a:lnTo>
                  <a:lnTo>
                    <a:pt x="5" y="7"/>
                  </a:lnTo>
                  <a:lnTo>
                    <a:pt x="0" y="2"/>
                  </a:lnTo>
                  <a:close/>
                </a:path>
              </a:pathLst>
            </a:custGeom>
            <a:solidFill>
              <a:srgbClr val="C195DB"/>
            </a:solidFill>
            <a:ln w="9525">
              <a:noFill/>
              <a:round/>
              <a:headEnd/>
              <a:tailEnd/>
            </a:ln>
          </p:spPr>
          <p:txBody>
            <a:bodyPr/>
            <a:lstStyle/>
            <a:p>
              <a:endParaRPr lang="ru-RU"/>
            </a:p>
          </p:txBody>
        </p:sp>
        <p:sp>
          <p:nvSpPr>
            <p:cNvPr id="160995" name="Freeform 2652"/>
            <p:cNvSpPr>
              <a:spLocks/>
            </p:cNvSpPr>
            <p:nvPr/>
          </p:nvSpPr>
          <p:spPr bwMode="auto">
            <a:xfrm>
              <a:off x="2017" y="3345"/>
              <a:ext cx="76" cy="57"/>
            </a:xfrm>
            <a:custGeom>
              <a:avLst/>
              <a:gdLst>
                <a:gd name="T0" fmla="*/ 7 w 76"/>
                <a:gd name="T1" fmla="*/ 0 h 57"/>
                <a:gd name="T2" fmla="*/ 0 w 76"/>
                <a:gd name="T3" fmla="*/ 4 h 57"/>
                <a:gd name="T4" fmla="*/ 70 w 76"/>
                <a:gd name="T5" fmla="*/ 57 h 57"/>
                <a:gd name="T6" fmla="*/ 76 w 76"/>
                <a:gd name="T7" fmla="*/ 52 h 57"/>
                <a:gd name="T8" fmla="*/ 7 w 76"/>
                <a:gd name="T9" fmla="*/ 0 h 57"/>
                <a:gd name="T10" fmla="*/ 0 60000 65536"/>
                <a:gd name="T11" fmla="*/ 0 60000 65536"/>
                <a:gd name="T12" fmla="*/ 0 60000 65536"/>
                <a:gd name="T13" fmla="*/ 0 60000 65536"/>
                <a:gd name="T14" fmla="*/ 0 60000 65536"/>
                <a:gd name="T15" fmla="*/ 0 w 76"/>
                <a:gd name="T16" fmla="*/ 0 h 57"/>
                <a:gd name="T17" fmla="*/ 76 w 76"/>
                <a:gd name="T18" fmla="*/ 57 h 57"/>
              </a:gdLst>
              <a:ahLst/>
              <a:cxnLst>
                <a:cxn ang="T10">
                  <a:pos x="T0" y="T1"/>
                </a:cxn>
                <a:cxn ang="T11">
                  <a:pos x="T2" y="T3"/>
                </a:cxn>
                <a:cxn ang="T12">
                  <a:pos x="T4" y="T5"/>
                </a:cxn>
                <a:cxn ang="T13">
                  <a:pos x="T6" y="T7"/>
                </a:cxn>
                <a:cxn ang="T14">
                  <a:pos x="T8" y="T9"/>
                </a:cxn>
              </a:cxnLst>
              <a:rect l="T15" t="T16" r="T17" b="T18"/>
              <a:pathLst>
                <a:path w="76" h="57">
                  <a:moveTo>
                    <a:pt x="7" y="0"/>
                  </a:moveTo>
                  <a:lnTo>
                    <a:pt x="0" y="4"/>
                  </a:lnTo>
                  <a:lnTo>
                    <a:pt x="70" y="57"/>
                  </a:lnTo>
                  <a:lnTo>
                    <a:pt x="76" y="52"/>
                  </a:lnTo>
                  <a:lnTo>
                    <a:pt x="7" y="0"/>
                  </a:lnTo>
                  <a:close/>
                </a:path>
              </a:pathLst>
            </a:custGeom>
            <a:solidFill>
              <a:srgbClr val="C195DB"/>
            </a:solidFill>
            <a:ln w="9525">
              <a:noFill/>
              <a:round/>
              <a:headEnd/>
              <a:tailEnd/>
            </a:ln>
          </p:spPr>
          <p:txBody>
            <a:bodyPr/>
            <a:lstStyle/>
            <a:p>
              <a:endParaRPr lang="ru-RU"/>
            </a:p>
          </p:txBody>
        </p:sp>
        <p:sp>
          <p:nvSpPr>
            <p:cNvPr id="160996" name="Freeform 2653"/>
            <p:cNvSpPr>
              <a:spLocks/>
            </p:cNvSpPr>
            <p:nvPr/>
          </p:nvSpPr>
          <p:spPr bwMode="auto">
            <a:xfrm>
              <a:off x="2247" y="3230"/>
              <a:ext cx="187" cy="292"/>
            </a:xfrm>
            <a:custGeom>
              <a:avLst/>
              <a:gdLst>
                <a:gd name="T0" fmla="*/ 132 w 187"/>
                <a:gd name="T1" fmla="*/ 0 h 292"/>
                <a:gd name="T2" fmla="*/ 187 w 187"/>
                <a:gd name="T3" fmla="*/ 22 h 292"/>
                <a:gd name="T4" fmla="*/ 76 w 187"/>
                <a:gd name="T5" fmla="*/ 274 h 292"/>
                <a:gd name="T6" fmla="*/ 17 w 187"/>
                <a:gd name="T7" fmla="*/ 292 h 292"/>
                <a:gd name="T8" fmla="*/ 0 w 187"/>
                <a:gd name="T9" fmla="*/ 242 h 292"/>
                <a:gd name="T10" fmla="*/ 132 w 187"/>
                <a:gd name="T11" fmla="*/ 0 h 292"/>
                <a:gd name="T12" fmla="*/ 0 60000 65536"/>
                <a:gd name="T13" fmla="*/ 0 60000 65536"/>
                <a:gd name="T14" fmla="*/ 0 60000 65536"/>
                <a:gd name="T15" fmla="*/ 0 60000 65536"/>
                <a:gd name="T16" fmla="*/ 0 60000 65536"/>
                <a:gd name="T17" fmla="*/ 0 60000 65536"/>
                <a:gd name="T18" fmla="*/ 0 w 187"/>
                <a:gd name="T19" fmla="*/ 0 h 292"/>
                <a:gd name="T20" fmla="*/ 187 w 187"/>
                <a:gd name="T21" fmla="*/ 292 h 292"/>
              </a:gdLst>
              <a:ahLst/>
              <a:cxnLst>
                <a:cxn ang="T12">
                  <a:pos x="T0" y="T1"/>
                </a:cxn>
                <a:cxn ang="T13">
                  <a:pos x="T2" y="T3"/>
                </a:cxn>
                <a:cxn ang="T14">
                  <a:pos x="T4" y="T5"/>
                </a:cxn>
                <a:cxn ang="T15">
                  <a:pos x="T6" y="T7"/>
                </a:cxn>
                <a:cxn ang="T16">
                  <a:pos x="T8" y="T9"/>
                </a:cxn>
                <a:cxn ang="T17">
                  <a:pos x="T10" y="T11"/>
                </a:cxn>
              </a:cxnLst>
              <a:rect l="T18" t="T19" r="T20" b="T21"/>
              <a:pathLst>
                <a:path w="187" h="292">
                  <a:moveTo>
                    <a:pt x="132" y="0"/>
                  </a:moveTo>
                  <a:lnTo>
                    <a:pt x="187" y="22"/>
                  </a:lnTo>
                  <a:lnTo>
                    <a:pt x="76" y="274"/>
                  </a:lnTo>
                  <a:lnTo>
                    <a:pt x="17" y="292"/>
                  </a:lnTo>
                  <a:lnTo>
                    <a:pt x="0" y="242"/>
                  </a:lnTo>
                  <a:lnTo>
                    <a:pt x="132" y="0"/>
                  </a:lnTo>
                  <a:close/>
                </a:path>
              </a:pathLst>
            </a:custGeom>
            <a:solidFill>
              <a:srgbClr val="844CD6"/>
            </a:solidFill>
            <a:ln w="9525">
              <a:noFill/>
              <a:round/>
              <a:headEnd/>
              <a:tailEnd/>
            </a:ln>
          </p:spPr>
          <p:txBody>
            <a:bodyPr/>
            <a:lstStyle/>
            <a:p>
              <a:endParaRPr lang="ru-RU"/>
            </a:p>
          </p:txBody>
        </p:sp>
        <p:sp>
          <p:nvSpPr>
            <p:cNvPr id="160997" name="Freeform 2654"/>
            <p:cNvSpPr>
              <a:spLocks/>
            </p:cNvSpPr>
            <p:nvPr/>
          </p:nvSpPr>
          <p:spPr bwMode="auto">
            <a:xfrm>
              <a:off x="2377" y="3226"/>
              <a:ext cx="58" cy="29"/>
            </a:xfrm>
            <a:custGeom>
              <a:avLst/>
              <a:gdLst>
                <a:gd name="T0" fmla="*/ 5 w 58"/>
                <a:gd name="T1" fmla="*/ 0 h 29"/>
                <a:gd name="T2" fmla="*/ 0 w 58"/>
                <a:gd name="T3" fmla="*/ 7 h 29"/>
                <a:gd name="T4" fmla="*/ 54 w 58"/>
                <a:gd name="T5" fmla="*/ 29 h 29"/>
                <a:gd name="T6" fmla="*/ 58 w 58"/>
                <a:gd name="T7" fmla="*/ 22 h 29"/>
                <a:gd name="T8" fmla="*/ 5 w 58"/>
                <a:gd name="T9" fmla="*/ 0 h 29"/>
                <a:gd name="T10" fmla="*/ 0 60000 65536"/>
                <a:gd name="T11" fmla="*/ 0 60000 65536"/>
                <a:gd name="T12" fmla="*/ 0 60000 65536"/>
                <a:gd name="T13" fmla="*/ 0 60000 65536"/>
                <a:gd name="T14" fmla="*/ 0 60000 65536"/>
                <a:gd name="T15" fmla="*/ 0 w 58"/>
                <a:gd name="T16" fmla="*/ 0 h 29"/>
                <a:gd name="T17" fmla="*/ 58 w 58"/>
                <a:gd name="T18" fmla="*/ 29 h 29"/>
              </a:gdLst>
              <a:ahLst/>
              <a:cxnLst>
                <a:cxn ang="T10">
                  <a:pos x="T0" y="T1"/>
                </a:cxn>
                <a:cxn ang="T11">
                  <a:pos x="T2" y="T3"/>
                </a:cxn>
                <a:cxn ang="T12">
                  <a:pos x="T4" y="T5"/>
                </a:cxn>
                <a:cxn ang="T13">
                  <a:pos x="T6" y="T7"/>
                </a:cxn>
                <a:cxn ang="T14">
                  <a:pos x="T8" y="T9"/>
                </a:cxn>
              </a:cxnLst>
              <a:rect l="T15" t="T16" r="T17" b="T18"/>
              <a:pathLst>
                <a:path w="58" h="29">
                  <a:moveTo>
                    <a:pt x="5" y="0"/>
                  </a:moveTo>
                  <a:lnTo>
                    <a:pt x="0" y="7"/>
                  </a:lnTo>
                  <a:lnTo>
                    <a:pt x="54" y="29"/>
                  </a:lnTo>
                  <a:lnTo>
                    <a:pt x="58" y="22"/>
                  </a:lnTo>
                  <a:lnTo>
                    <a:pt x="5" y="0"/>
                  </a:lnTo>
                  <a:close/>
                </a:path>
              </a:pathLst>
            </a:custGeom>
            <a:solidFill>
              <a:srgbClr val="C195DB"/>
            </a:solidFill>
            <a:ln w="9525">
              <a:noFill/>
              <a:round/>
              <a:headEnd/>
              <a:tailEnd/>
            </a:ln>
          </p:spPr>
          <p:txBody>
            <a:bodyPr/>
            <a:lstStyle/>
            <a:p>
              <a:endParaRPr lang="ru-RU"/>
            </a:p>
          </p:txBody>
        </p:sp>
        <p:sp>
          <p:nvSpPr>
            <p:cNvPr id="160998" name="Freeform 2655"/>
            <p:cNvSpPr>
              <a:spLocks/>
            </p:cNvSpPr>
            <p:nvPr/>
          </p:nvSpPr>
          <p:spPr bwMode="auto">
            <a:xfrm>
              <a:off x="2319" y="3250"/>
              <a:ext cx="118" cy="255"/>
            </a:xfrm>
            <a:custGeom>
              <a:avLst/>
              <a:gdLst>
                <a:gd name="T0" fmla="*/ 118 w 118"/>
                <a:gd name="T1" fmla="*/ 2 h 255"/>
                <a:gd name="T2" fmla="*/ 110 w 118"/>
                <a:gd name="T3" fmla="*/ 0 h 255"/>
                <a:gd name="T4" fmla="*/ 0 w 118"/>
                <a:gd name="T5" fmla="*/ 254 h 255"/>
                <a:gd name="T6" fmla="*/ 8 w 118"/>
                <a:gd name="T7" fmla="*/ 255 h 255"/>
                <a:gd name="T8" fmla="*/ 118 w 118"/>
                <a:gd name="T9" fmla="*/ 2 h 255"/>
                <a:gd name="T10" fmla="*/ 0 60000 65536"/>
                <a:gd name="T11" fmla="*/ 0 60000 65536"/>
                <a:gd name="T12" fmla="*/ 0 60000 65536"/>
                <a:gd name="T13" fmla="*/ 0 60000 65536"/>
                <a:gd name="T14" fmla="*/ 0 60000 65536"/>
                <a:gd name="T15" fmla="*/ 0 w 118"/>
                <a:gd name="T16" fmla="*/ 0 h 255"/>
                <a:gd name="T17" fmla="*/ 118 w 118"/>
                <a:gd name="T18" fmla="*/ 255 h 255"/>
              </a:gdLst>
              <a:ahLst/>
              <a:cxnLst>
                <a:cxn ang="T10">
                  <a:pos x="T0" y="T1"/>
                </a:cxn>
                <a:cxn ang="T11">
                  <a:pos x="T2" y="T3"/>
                </a:cxn>
                <a:cxn ang="T12">
                  <a:pos x="T4" y="T5"/>
                </a:cxn>
                <a:cxn ang="T13">
                  <a:pos x="T6" y="T7"/>
                </a:cxn>
                <a:cxn ang="T14">
                  <a:pos x="T8" y="T9"/>
                </a:cxn>
              </a:cxnLst>
              <a:rect l="T15" t="T16" r="T17" b="T18"/>
              <a:pathLst>
                <a:path w="118" h="255">
                  <a:moveTo>
                    <a:pt x="118" y="2"/>
                  </a:moveTo>
                  <a:lnTo>
                    <a:pt x="110" y="0"/>
                  </a:lnTo>
                  <a:lnTo>
                    <a:pt x="0" y="254"/>
                  </a:lnTo>
                  <a:lnTo>
                    <a:pt x="8" y="255"/>
                  </a:lnTo>
                  <a:lnTo>
                    <a:pt x="118" y="2"/>
                  </a:lnTo>
                  <a:close/>
                </a:path>
              </a:pathLst>
            </a:custGeom>
            <a:solidFill>
              <a:srgbClr val="C195DB"/>
            </a:solidFill>
            <a:ln w="9525">
              <a:noFill/>
              <a:round/>
              <a:headEnd/>
              <a:tailEnd/>
            </a:ln>
          </p:spPr>
          <p:txBody>
            <a:bodyPr/>
            <a:lstStyle/>
            <a:p>
              <a:endParaRPr lang="ru-RU"/>
            </a:p>
          </p:txBody>
        </p:sp>
        <p:sp>
          <p:nvSpPr>
            <p:cNvPr id="160999" name="Freeform 2656"/>
            <p:cNvSpPr>
              <a:spLocks/>
            </p:cNvSpPr>
            <p:nvPr/>
          </p:nvSpPr>
          <p:spPr bwMode="auto">
            <a:xfrm>
              <a:off x="2428" y="3248"/>
              <a:ext cx="10" cy="7"/>
            </a:xfrm>
            <a:custGeom>
              <a:avLst/>
              <a:gdLst>
                <a:gd name="T0" fmla="*/ 6 w 10"/>
                <a:gd name="T1" fmla="*/ 0 h 7"/>
                <a:gd name="T2" fmla="*/ 10 w 10"/>
                <a:gd name="T3" fmla="*/ 2 h 7"/>
                <a:gd name="T4" fmla="*/ 8 w 10"/>
                <a:gd name="T5" fmla="*/ 4 h 7"/>
                <a:gd name="T6" fmla="*/ 0 w 10"/>
                <a:gd name="T7" fmla="*/ 2 h 7"/>
                <a:gd name="T8" fmla="*/ 2 w 10"/>
                <a:gd name="T9" fmla="*/ 7 h 7"/>
                <a:gd name="T10" fmla="*/ 6 w 10"/>
                <a:gd name="T11" fmla="*/ 0 h 7"/>
                <a:gd name="T12" fmla="*/ 0 60000 65536"/>
                <a:gd name="T13" fmla="*/ 0 60000 65536"/>
                <a:gd name="T14" fmla="*/ 0 60000 65536"/>
                <a:gd name="T15" fmla="*/ 0 60000 65536"/>
                <a:gd name="T16" fmla="*/ 0 60000 65536"/>
                <a:gd name="T17" fmla="*/ 0 60000 65536"/>
                <a:gd name="T18" fmla="*/ 0 w 10"/>
                <a:gd name="T19" fmla="*/ 0 h 7"/>
                <a:gd name="T20" fmla="*/ 10 w 10"/>
                <a:gd name="T21" fmla="*/ 7 h 7"/>
              </a:gdLst>
              <a:ahLst/>
              <a:cxnLst>
                <a:cxn ang="T12">
                  <a:pos x="T0" y="T1"/>
                </a:cxn>
                <a:cxn ang="T13">
                  <a:pos x="T2" y="T3"/>
                </a:cxn>
                <a:cxn ang="T14">
                  <a:pos x="T4" y="T5"/>
                </a:cxn>
                <a:cxn ang="T15">
                  <a:pos x="T6" y="T7"/>
                </a:cxn>
                <a:cxn ang="T16">
                  <a:pos x="T8" y="T9"/>
                </a:cxn>
                <a:cxn ang="T17">
                  <a:pos x="T10" y="T11"/>
                </a:cxn>
              </a:cxnLst>
              <a:rect l="T18" t="T19" r="T20" b="T21"/>
              <a:pathLst>
                <a:path w="10" h="7">
                  <a:moveTo>
                    <a:pt x="6" y="0"/>
                  </a:moveTo>
                  <a:lnTo>
                    <a:pt x="10" y="2"/>
                  </a:lnTo>
                  <a:lnTo>
                    <a:pt x="8" y="4"/>
                  </a:lnTo>
                  <a:lnTo>
                    <a:pt x="0" y="2"/>
                  </a:lnTo>
                  <a:lnTo>
                    <a:pt x="2" y="7"/>
                  </a:lnTo>
                  <a:lnTo>
                    <a:pt x="6" y="0"/>
                  </a:lnTo>
                  <a:close/>
                </a:path>
              </a:pathLst>
            </a:custGeom>
            <a:solidFill>
              <a:srgbClr val="C195DB"/>
            </a:solidFill>
            <a:ln w="9525">
              <a:noFill/>
              <a:round/>
              <a:headEnd/>
              <a:tailEnd/>
            </a:ln>
          </p:spPr>
          <p:txBody>
            <a:bodyPr/>
            <a:lstStyle/>
            <a:p>
              <a:endParaRPr lang="ru-RU"/>
            </a:p>
          </p:txBody>
        </p:sp>
        <p:sp>
          <p:nvSpPr>
            <p:cNvPr id="161000" name="Freeform 2657"/>
            <p:cNvSpPr>
              <a:spLocks/>
            </p:cNvSpPr>
            <p:nvPr/>
          </p:nvSpPr>
          <p:spPr bwMode="auto">
            <a:xfrm>
              <a:off x="2264" y="3500"/>
              <a:ext cx="59" cy="25"/>
            </a:xfrm>
            <a:custGeom>
              <a:avLst/>
              <a:gdLst>
                <a:gd name="T0" fmla="*/ 59 w 59"/>
                <a:gd name="T1" fmla="*/ 8 h 25"/>
                <a:gd name="T2" fmla="*/ 58 w 59"/>
                <a:gd name="T3" fmla="*/ 0 h 25"/>
                <a:gd name="T4" fmla="*/ 0 w 59"/>
                <a:gd name="T5" fmla="*/ 18 h 25"/>
                <a:gd name="T6" fmla="*/ 1 w 59"/>
                <a:gd name="T7" fmla="*/ 25 h 25"/>
                <a:gd name="T8" fmla="*/ 59 w 59"/>
                <a:gd name="T9" fmla="*/ 8 h 25"/>
                <a:gd name="T10" fmla="*/ 0 60000 65536"/>
                <a:gd name="T11" fmla="*/ 0 60000 65536"/>
                <a:gd name="T12" fmla="*/ 0 60000 65536"/>
                <a:gd name="T13" fmla="*/ 0 60000 65536"/>
                <a:gd name="T14" fmla="*/ 0 60000 65536"/>
                <a:gd name="T15" fmla="*/ 0 w 59"/>
                <a:gd name="T16" fmla="*/ 0 h 25"/>
                <a:gd name="T17" fmla="*/ 59 w 59"/>
                <a:gd name="T18" fmla="*/ 25 h 25"/>
              </a:gdLst>
              <a:ahLst/>
              <a:cxnLst>
                <a:cxn ang="T10">
                  <a:pos x="T0" y="T1"/>
                </a:cxn>
                <a:cxn ang="T11">
                  <a:pos x="T2" y="T3"/>
                </a:cxn>
                <a:cxn ang="T12">
                  <a:pos x="T4" y="T5"/>
                </a:cxn>
                <a:cxn ang="T13">
                  <a:pos x="T6" y="T7"/>
                </a:cxn>
                <a:cxn ang="T14">
                  <a:pos x="T8" y="T9"/>
                </a:cxn>
              </a:cxnLst>
              <a:rect l="T15" t="T16" r="T17" b="T18"/>
              <a:pathLst>
                <a:path w="59" h="25">
                  <a:moveTo>
                    <a:pt x="59" y="8"/>
                  </a:moveTo>
                  <a:lnTo>
                    <a:pt x="58" y="0"/>
                  </a:lnTo>
                  <a:lnTo>
                    <a:pt x="0" y="18"/>
                  </a:lnTo>
                  <a:lnTo>
                    <a:pt x="1" y="25"/>
                  </a:lnTo>
                  <a:lnTo>
                    <a:pt x="59" y="8"/>
                  </a:lnTo>
                  <a:close/>
                </a:path>
              </a:pathLst>
            </a:custGeom>
            <a:solidFill>
              <a:srgbClr val="C195DB"/>
            </a:solidFill>
            <a:ln w="9525">
              <a:noFill/>
              <a:round/>
              <a:headEnd/>
              <a:tailEnd/>
            </a:ln>
          </p:spPr>
          <p:txBody>
            <a:bodyPr/>
            <a:lstStyle/>
            <a:p>
              <a:endParaRPr lang="ru-RU"/>
            </a:p>
          </p:txBody>
        </p:sp>
        <p:sp>
          <p:nvSpPr>
            <p:cNvPr id="161001" name="Freeform 2658"/>
            <p:cNvSpPr>
              <a:spLocks/>
            </p:cNvSpPr>
            <p:nvPr/>
          </p:nvSpPr>
          <p:spPr bwMode="auto">
            <a:xfrm>
              <a:off x="2320" y="3500"/>
              <a:ext cx="6" cy="8"/>
            </a:xfrm>
            <a:custGeom>
              <a:avLst/>
              <a:gdLst>
                <a:gd name="T0" fmla="*/ 6 w 6"/>
                <a:gd name="T1" fmla="*/ 5 h 8"/>
                <a:gd name="T2" fmla="*/ 5 w 6"/>
                <a:gd name="T3" fmla="*/ 8 h 8"/>
                <a:gd name="T4" fmla="*/ 4 w 6"/>
                <a:gd name="T5" fmla="*/ 8 h 8"/>
                <a:gd name="T6" fmla="*/ 3 w 6"/>
                <a:gd name="T7" fmla="*/ 0 h 8"/>
                <a:gd name="T8" fmla="*/ 0 w 6"/>
                <a:gd name="T9" fmla="*/ 4 h 8"/>
                <a:gd name="T10" fmla="*/ 6 w 6"/>
                <a:gd name="T11" fmla="*/ 5 h 8"/>
                <a:gd name="T12" fmla="*/ 0 60000 65536"/>
                <a:gd name="T13" fmla="*/ 0 60000 65536"/>
                <a:gd name="T14" fmla="*/ 0 60000 65536"/>
                <a:gd name="T15" fmla="*/ 0 60000 65536"/>
                <a:gd name="T16" fmla="*/ 0 60000 65536"/>
                <a:gd name="T17" fmla="*/ 0 60000 65536"/>
                <a:gd name="T18" fmla="*/ 0 w 6"/>
                <a:gd name="T19" fmla="*/ 0 h 8"/>
                <a:gd name="T20" fmla="*/ 6 w 6"/>
                <a:gd name="T21" fmla="*/ 8 h 8"/>
              </a:gdLst>
              <a:ahLst/>
              <a:cxnLst>
                <a:cxn ang="T12">
                  <a:pos x="T0" y="T1"/>
                </a:cxn>
                <a:cxn ang="T13">
                  <a:pos x="T2" y="T3"/>
                </a:cxn>
                <a:cxn ang="T14">
                  <a:pos x="T4" y="T5"/>
                </a:cxn>
                <a:cxn ang="T15">
                  <a:pos x="T6" y="T7"/>
                </a:cxn>
                <a:cxn ang="T16">
                  <a:pos x="T8" y="T9"/>
                </a:cxn>
                <a:cxn ang="T17">
                  <a:pos x="T10" y="T11"/>
                </a:cxn>
              </a:cxnLst>
              <a:rect l="T18" t="T19" r="T20" b="T21"/>
              <a:pathLst>
                <a:path w="6" h="8">
                  <a:moveTo>
                    <a:pt x="6" y="5"/>
                  </a:moveTo>
                  <a:lnTo>
                    <a:pt x="5" y="8"/>
                  </a:lnTo>
                  <a:lnTo>
                    <a:pt x="4" y="8"/>
                  </a:lnTo>
                  <a:lnTo>
                    <a:pt x="3" y="0"/>
                  </a:lnTo>
                  <a:lnTo>
                    <a:pt x="0" y="4"/>
                  </a:lnTo>
                  <a:lnTo>
                    <a:pt x="6" y="5"/>
                  </a:lnTo>
                  <a:close/>
                </a:path>
              </a:pathLst>
            </a:custGeom>
            <a:solidFill>
              <a:srgbClr val="C195DB"/>
            </a:solidFill>
            <a:ln w="9525">
              <a:noFill/>
              <a:round/>
              <a:headEnd/>
              <a:tailEnd/>
            </a:ln>
          </p:spPr>
          <p:txBody>
            <a:bodyPr/>
            <a:lstStyle/>
            <a:p>
              <a:endParaRPr lang="ru-RU"/>
            </a:p>
          </p:txBody>
        </p:sp>
        <p:sp>
          <p:nvSpPr>
            <p:cNvPr id="161002" name="Freeform 2659"/>
            <p:cNvSpPr>
              <a:spLocks/>
            </p:cNvSpPr>
            <p:nvPr/>
          </p:nvSpPr>
          <p:spPr bwMode="auto">
            <a:xfrm>
              <a:off x="2244" y="3471"/>
              <a:ext cx="23" cy="53"/>
            </a:xfrm>
            <a:custGeom>
              <a:avLst/>
              <a:gdLst>
                <a:gd name="T0" fmla="*/ 17 w 23"/>
                <a:gd name="T1" fmla="*/ 53 h 53"/>
                <a:gd name="T2" fmla="*/ 23 w 23"/>
                <a:gd name="T3" fmla="*/ 49 h 53"/>
                <a:gd name="T4" fmla="*/ 7 w 23"/>
                <a:gd name="T5" fmla="*/ 0 h 53"/>
                <a:gd name="T6" fmla="*/ 0 w 23"/>
                <a:gd name="T7" fmla="*/ 4 h 53"/>
                <a:gd name="T8" fmla="*/ 17 w 23"/>
                <a:gd name="T9" fmla="*/ 53 h 53"/>
                <a:gd name="T10" fmla="*/ 0 60000 65536"/>
                <a:gd name="T11" fmla="*/ 0 60000 65536"/>
                <a:gd name="T12" fmla="*/ 0 60000 65536"/>
                <a:gd name="T13" fmla="*/ 0 60000 65536"/>
                <a:gd name="T14" fmla="*/ 0 60000 65536"/>
                <a:gd name="T15" fmla="*/ 0 w 23"/>
                <a:gd name="T16" fmla="*/ 0 h 53"/>
                <a:gd name="T17" fmla="*/ 23 w 23"/>
                <a:gd name="T18" fmla="*/ 53 h 53"/>
              </a:gdLst>
              <a:ahLst/>
              <a:cxnLst>
                <a:cxn ang="T10">
                  <a:pos x="T0" y="T1"/>
                </a:cxn>
                <a:cxn ang="T11">
                  <a:pos x="T2" y="T3"/>
                </a:cxn>
                <a:cxn ang="T12">
                  <a:pos x="T4" y="T5"/>
                </a:cxn>
                <a:cxn ang="T13">
                  <a:pos x="T6" y="T7"/>
                </a:cxn>
                <a:cxn ang="T14">
                  <a:pos x="T8" y="T9"/>
                </a:cxn>
              </a:cxnLst>
              <a:rect l="T15" t="T16" r="T17" b="T18"/>
              <a:pathLst>
                <a:path w="23" h="53">
                  <a:moveTo>
                    <a:pt x="17" y="53"/>
                  </a:moveTo>
                  <a:lnTo>
                    <a:pt x="23" y="49"/>
                  </a:lnTo>
                  <a:lnTo>
                    <a:pt x="7" y="0"/>
                  </a:lnTo>
                  <a:lnTo>
                    <a:pt x="0" y="4"/>
                  </a:lnTo>
                  <a:lnTo>
                    <a:pt x="17" y="53"/>
                  </a:lnTo>
                  <a:close/>
                </a:path>
              </a:pathLst>
            </a:custGeom>
            <a:solidFill>
              <a:srgbClr val="C195DB"/>
            </a:solidFill>
            <a:ln w="9525">
              <a:noFill/>
              <a:round/>
              <a:headEnd/>
              <a:tailEnd/>
            </a:ln>
          </p:spPr>
          <p:txBody>
            <a:bodyPr/>
            <a:lstStyle/>
            <a:p>
              <a:endParaRPr lang="ru-RU"/>
            </a:p>
          </p:txBody>
        </p:sp>
        <p:sp>
          <p:nvSpPr>
            <p:cNvPr id="161003" name="Freeform 2660"/>
            <p:cNvSpPr>
              <a:spLocks/>
            </p:cNvSpPr>
            <p:nvPr/>
          </p:nvSpPr>
          <p:spPr bwMode="auto">
            <a:xfrm>
              <a:off x="2259" y="3519"/>
              <a:ext cx="8" cy="6"/>
            </a:xfrm>
            <a:custGeom>
              <a:avLst/>
              <a:gdLst>
                <a:gd name="T0" fmla="*/ 4 w 8"/>
                <a:gd name="T1" fmla="*/ 6 h 6"/>
                <a:gd name="T2" fmla="*/ 0 w 8"/>
                <a:gd name="T3" fmla="*/ 6 h 6"/>
                <a:gd name="T4" fmla="*/ 0 w 8"/>
                <a:gd name="T5" fmla="*/ 6 h 6"/>
                <a:gd name="T6" fmla="*/ 8 w 8"/>
                <a:gd name="T7" fmla="*/ 3 h 6"/>
                <a:gd name="T8" fmla="*/ 2 w 8"/>
                <a:gd name="T9" fmla="*/ 0 h 6"/>
                <a:gd name="T10" fmla="*/ 4 w 8"/>
                <a:gd name="T11" fmla="*/ 6 h 6"/>
                <a:gd name="T12" fmla="*/ 0 60000 65536"/>
                <a:gd name="T13" fmla="*/ 0 60000 65536"/>
                <a:gd name="T14" fmla="*/ 0 60000 65536"/>
                <a:gd name="T15" fmla="*/ 0 60000 65536"/>
                <a:gd name="T16" fmla="*/ 0 60000 65536"/>
                <a:gd name="T17" fmla="*/ 0 60000 65536"/>
                <a:gd name="T18" fmla="*/ 0 w 8"/>
                <a:gd name="T19" fmla="*/ 0 h 6"/>
                <a:gd name="T20" fmla="*/ 8 w 8"/>
                <a:gd name="T21" fmla="*/ 6 h 6"/>
              </a:gdLst>
              <a:ahLst/>
              <a:cxnLst>
                <a:cxn ang="T12">
                  <a:pos x="T0" y="T1"/>
                </a:cxn>
                <a:cxn ang="T13">
                  <a:pos x="T2" y="T3"/>
                </a:cxn>
                <a:cxn ang="T14">
                  <a:pos x="T4" y="T5"/>
                </a:cxn>
                <a:cxn ang="T15">
                  <a:pos x="T6" y="T7"/>
                </a:cxn>
                <a:cxn ang="T16">
                  <a:pos x="T8" y="T9"/>
                </a:cxn>
                <a:cxn ang="T17">
                  <a:pos x="T10" y="T11"/>
                </a:cxn>
              </a:cxnLst>
              <a:rect l="T18" t="T19" r="T20" b="T21"/>
              <a:pathLst>
                <a:path w="8" h="6">
                  <a:moveTo>
                    <a:pt x="4" y="6"/>
                  </a:moveTo>
                  <a:lnTo>
                    <a:pt x="0" y="6"/>
                  </a:lnTo>
                  <a:lnTo>
                    <a:pt x="8" y="3"/>
                  </a:lnTo>
                  <a:lnTo>
                    <a:pt x="2" y="0"/>
                  </a:lnTo>
                  <a:lnTo>
                    <a:pt x="4" y="6"/>
                  </a:lnTo>
                  <a:close/>
                </a:path>
              </a:pathLst>
            </a:custGeom>
            <a:solidFill>
              <a:srgbClr val="C195DB"/>
            </a:solidFill>
            <a:ln w="9525">
              <a:noFill/>
              <a:round/>
              <a:headEnd/>
              <a:tailEnd/>
            </a:ln>
          </p:spPr>
          <p:txBody>
            <a:bodyPr/>
            <a:lstStyle/>
            <a:p>
              <a:endParaRPr lang="ru-RU"/>
            </a:p>
          </p:txBody>
        </p:sp>
        <p:sp>
          <p:nvSpPr>
            <p:cNvPr id="161004" name="Freeform 2661"/>
            <p:cNvSpPr>
              <a:spLocks/>
            </p:cNvSpPr>
            <p:nvPr/>
          </p:nvSpPr>
          <p:spPr bwMode="auto">
            <a:xfrm>
              <a:off x="2246" y="3226"/>
              <a:ext cx="137" cy="249"/>
            </a:xfrm>
            <a:custGeom>
              <a:avLst/>
              <a:gdLst>
                <a:gd name="T0" fmla="*/ 0 w 137"/>
                <a:gd name="T1" fmla="*/ 244 h 249"/>
                <a:gd name="T2" fmla="*/ 7 w 137"/>
                <a:gd name="T3" fmla="*/ 249 h 249"/>
                <a:gd name="T4" fmla="*/ 137 w 137"/>
                <a:gd name="T5" fmla="*/ 5 h 249"/>
                <a:gd name="T6" fmla="*/ 130 w 137"/>
                <a:gd name="T7" fmla="*/ 0 h 249"/>
                <a:gd name="T8" fmla="*/ 0 w 137"/>
                <a:gd name="T9" fmla="*/ 244 h 249"/>
                <a:gd name="T10" fmla="*/ 0 60000 65536"/>
                <a:gd name="T11" fmla="*/ 0 60000 65536"/>
                <a:gd name="T12" fmla="*/ 0 60000 65536"/>
                <a:gd name="T13" fmla="*/ 0 60000 65536"/>
                <a:gd name="T14" fmla="*/ 0 60000 65536"/>
                <a:gd name="T15" fmla="*/ 0 w 137"/>
                <a:gd name="T16" fmla="*/ 0 h 249"/>
                <a:gd name="T17" fmla="*/ 137 w 137"/>
                <a:gd name="T18" fmla="*/ 249 h 249"/>
              </a:gdLst>
              <a:ahLst/>
              <a:cxnLst>
                <a:cxn ang="T10">
                  <a:pos x="T0" y="T1"/>
                </a:cxn>
                <a:cxn ang="T11">
                  <a:pos x="T2" y="T3"/>
                </a:cxn>
                <a:cxn ang="T12">
                  <a:pos x="T4" y="T5"/>
                </a:cxn>
                <a:cxn ang="T13">
                  <a:pos x="T6" y="T7"/>
                </a:cxn>
                <a:cxn ang="T14">
                  <a:pos x="T8" y="T9"/>
                </a:cxn>
              </a:cxnLst>
              <a:rect l="T15" t="T16" r="T17" b="T18"/>
              <a:pathLst>
                <a:path w="137" h="249">
                  <a:moveTo>
                    <a:pt x="0" y="244"/>
                  </a:moveTo>
                  <a:lnTo>
                    <a:pt x="7" y="249"/>
                  </a:lnTo>
                  <a:lnTo>
                    <a:pt x="137" y="5"/>
                  </a:lnTo>
                  <a:lnTo>
                    <a:pt x="130" y="0"/>
                  </a:lnTo>
                  <a:lnTo>
                    <a:pt x="0" y="244"/>
                  </a:lnTo>
                  <a:close/>
                </a:path>
              </a:pathLst>
            </a:custGeom>
            <a:solidFill>
              <a:srgbClr val="C195DB"/>
            </a:solidFill>
            <a:ln w="9525">
              <a:noFill/>
              <a:round/>
              <a:headEnd/>
              <a:tailEnd/>
            </a:ln>
          </p:spPr>
          <p:txBody>
            <a:bodyPr/>
            <a:lstStyle/>
            <a:p>
              <a:endParaRPr lang="ru-RU"/>
            </a:p>
          </p:txBody>
        </p:sp>
        <p:sp>
          <p:nvSpPr>
            <p:cNvPr id="161005" name="Freeform 2662"/>
            <p:cNvSpPr>
              <a:spLocks/>
            </p:cNvSpPr>
            <p:nvPr/>
          </p:nvSpPr>
          <p:spPr bwMode="auto">
            <a:xfrm>
              <a:off x="2244" y="3470"/>
              <a:ext cx="9" cy="5"/>
            </a:xfrm>
            <a:custGeom>
              <a:avLst/>
              <a:gdLst>
                <a:gd name="T0" fmla="*/ 1 w 9"/>
                <a:gd name="T1" fmla="*/ 5 h 5"/>
                <a:gd name="T2" fmla="*/ 0 w 9"/>
                <a:gd name="T3" fmla="*/ 1 h 5"/>
                <a:gd name="T4" fmla="*/ 1 w 9"/>
                <a:gd name="T5" fmla="*/ 0 h 5"/>
                <a:gd name="T6" fmla="*/ 9 w 9"/>
                <a:gd name="T7" fmla="*/ 5 h 5"/>
                <a:gd name="T8" fmla="*/ 9 w 9"/>
                <a:gd name="T9" fmla="*/ 1 h 5"/>
                <a:gd name="T10" fmla="*/ 1 w 9"/>
                <a:gd name="T11" fmla="*/ 5 h 5"/>
                <a:gd name="T12" fmla="*/ 0 60000 65536"/>
                <a:gd name="T13" fmla="*/ 0 60000 65536"/>
                <a:gd name="T14" fmla="*/ 0 60000 65536"/>
                <a:gd name="T15" fmla="*/ 0 60000 65536"/>
                <a:gd name="T16" fmla="*/ 0 60000 65536"/>
                <a:gd name="T17" fmla="*/ 0 60000 65536"/>
                <a:gd name="T18" fmla="*/ 0 w 9"/>
                <a:gd name="T19" fmla="*/ 0 h 5"/>
                <a:gd name="T20" fmla="*/ 9 w 9"/>
                <a:gd name="T21" fmla="*/ 5 h 5"/>
              </a:gdLst>
              <a:ahLst/>
              <a:cxnLst>
                <a:cxn ang="T12">
                  <a:pos x="T0" y="T1"/>
                </a:cxn>
                <a:cxn ang="T13">
                  <a:pos x="T2" y="T3"/>
                </a:cxn>
                <a:cxn ang="T14">
                  <a:pos x="T4" y="T5"/>
                </a:cxn>
                <a:cxn ang="T15">
                  <a:pos x="T6" y="T7"/>
                </a:cxn>
                <a:cxn ang="T16">
                  <a:pos x="T8" y="T9"/>
                </a:cxn>
                <a:cxn ang="T17">
                  <a:pos x="T10" y="T11"/>
                </a:cxn>
              </a:cxnLst>
              <a:rect l="T18" t="T19" r="T20" b="T21"/>
              <a:pathLst>
                <a:path w="9" h="5">
                  <a:moveTo>
                    <a:pt x="1" y="5"/>
                  </a:moveTo>
                  <a:lnTo>
                    <a:pt x="0" y="1"/>
                  </a:lnTo>
                  <a:lnTo>
                    <a:pt x="1" y="0"/>
                  </a:lnTo>
                  <a:lnTo>
                    <a:pt x="9" y="5"/>
                  </a:lnTo>
                  <a:lnTo>
                    <a:pt x="9" y="1"/>
                  </a:lnTo>
                  <a:lnTo>
                    <a:pt x="1" y="5"/>
                  </a:lnTo>
                  <a:close/>
                </a:path>
              </a:pathLst>
            </a:custGeom>
            <a:solidFill>
              <a:srgbClr val="C195DB"/>
            </a:solidFill>
            <a:ln w="9525">
              <a:noFill/>
              <a:round/>
              <a:headEnd/>
              <a:tailEnd/>
            </a:ln>
          </p:spPr>
          <p:txBody>
            <a:bodyPr/>
            <a:lstStyle/>
            <a:p>
              <a:endParaRPr lang="ru-RU"/>
            </a:p>
          </p:txBody>
        </p:sp>
        <p:sp>
          <p:nvSpPr>
            <p:cNvPr id="161006" name="Freeform 2663"/>
            <p:cNvSpPr>
              <a:spLocks/>
            </p:cNvSpPr>
            <p:nvPr/>
          </p:nvSpPr>
          <p:spPr bwMode="auto">
            <a:xfrm>
              <a:off x="2377" y="3225"/>
              <a:ext cx="4" cy="8"/>
            </a:xfrm>
            <a:custGeom>
              <a:avLst/>
              <a:gdLst>
                <a:gd name="T0" fmla="*/ 0 w 4"/>
                <a:gd name="T1" fmla="*/ 1 h 8"/>
                <a:gd name="T2" fmla="*/ 1 w 4"/>
                <a:gd name="T3" fmla="*/ 0 h 8"/>
                <a:gd name="T4" fmla="*/ 3 w 4"/>
                <a:gd name="T5" fmla="*/ 1 h 8"/>
                <a:gd name="T6" fmla="*/ 0 w 4"/>
                <a:gd name="T7" fmla="*/ 8 h 8"/>
                <a:gd name="T8" fmla="*/ 4 w 4"/>
                <a:gd name="T9" fmla="*/ 6 h 8"/>
                <a:gd name="T10" fmla="*/ 0 w 4"/>
                <a:gd name="T11" fmla="*/ 1 h 8"/>
                <a:gd name="T12" fmla="*/ 0 60000 65536"/>
                <a:gd name="T13" fmla="*/ 0 60000 65536"/>
                <a:gd name="T14" fmla="*/ 0 60000 65536"/>
                <a:gd name="T15" fmla="*/ 0 60000 65536"/>
                <a:gd name="T16" fmla="*/ 0 60000 65536"/>
                <a:gd name="T17" fmla="*/ 0 60000 65536"/>
                <a:gd name="T18" fmla="*/ 0 w 4"/>
                <a:gd name="T19" fmla="*/ 0 h 8"/>
                <a:gd name="T20" fmla="*/ 4 w 4"/>
                <a:gd name="T21" fmla="*/ 8 h 8"/>
              </a:gdLst>
              <a:ahLst/>
              <a:cxnLst>
                <a:cxn ang="T12">
                  <a:pos x="T0" y="T1"/>
                </a:cxn>
                <a:cxn ang="T13">
                  <a:pos x="T2" y="T3"/>
                </a:cxn>
                <a:cxn ang="T14">
                  <a:pos x="T4" y="T5"/>
                </a:cxn>
                <a:cxn ang="T15">
                  <a:pos x="T6" y="T7"/>
                </a:cxn>
                <a:cxn ang="T16">
                  <a:pos x="T8" y="T9"/>
                </a:cxn>
                <a:cxn ang="T17">
                  <a:pos x="T10" y="T11"/>
                </a:cxn>
              </a:cxnLst>
              <a:rect l="T18" t="T19" r="T20" b="T21"/>
              <a:pathLst>
                <a:path w="4" h="8">
                  <a:moveTo>
                    <a:pt x="0" y="1"/>
                  </a:moveTo>
                  <a:lnTo>
                    <a:pt x="1" y="0"/>
                  </a:lnTo>
                  <a:lnTo>
                    <a:pt x="3" y="1"/>
                  </a:lnTo>
                  <a:lnTo>
                    <a:pt x="0" y="8"/>
                  </a:lnTo>
                  <a:lnTo>
                    <a:pt x="4" y="6"/>
                  </a:lnTo>
                  <a:lnTo>
                    <a:pt x="0" y="1"/>
                  </a:lnTo>
                  <a:close/>
                </a:path>
              </a:pathLst>
            </a:custGeom>
            <a:solidFill>
              <a:srgbClr val="C195DB"/>
            </a:solidFill>
            <a:ln w="9525">
              <a:noFill/>
              <a:round/>
              <a:headEnd/>
              <a:tailEnd/>
            </a:ln>
          </p:spPr>
          <p:txBody>
            <a:bodyPr/>
            <a:lstStyle/>
            <a:p>
              <a:endParaRPr lang="ru-RU"/>
            </a:p>
          </p:txBody>
        </p:sp>
        <p:sp>
          <p:nvSpPr>
            <p:cNvPr id="161007" name="Freeform 2664"/>
            <p:cNvSpPr>
              <a:spLocks/>
            </p:cNvSpPr>
            <p:nvPr/>
          </p:nvSpPr>
          <p:spPr bwMode="auto">
            <a:xfrm>
              <a:off x="2244" y="3468"/>
              <a:ext cx="79" cy="40"/>
            </a:xfrm>
            <a:custGeom>
              <a:avLst/>
              <a:gdLst>
                <a:gd name="T0" fmla="*/ 5 w 79"/>
                <a:gd name="T1" fmla="*/ 0 h 40"/>
                <a:gd name="T2" fmla="*/ 0 w 79"/>
                <a:gd name="T3" fmla="*/ 7 h 40"/>
                <a:gd name="T4" fmla="*/ 75 w 79"/>
                <a:gd name="T5" fmla="*/ 40 h 40"/>
                <a:gd name="T6" fmla="*/ 79 w 79"/>
                <a:gd name="T7" fmla="*/ 35 h 40"/>
                <a:gd name="T8" fmla="*/ 5 w 79"/>
                <a:gd name="T9" fmla="*/ 0 h 40"/>
                <a:gd name="T10" fmla="*/ 0 60000 65536"/>
                <a:gd name="T11" fmla="*/ 0 60000 65536"/>
                <a:gd name="T12" fmla="*/ 0 60000 65536"/>
                <a:gd name="T13" fmla="*/ 0 60000 65536"/>
                <a:gd name="T14" fmla="*/ 0 60000 65536"/>
                <a:gd name="T15" fmla="*/ 0 w 79"/>
                <a:gd name="T16" fmla="*/ 0 h 40"/>
                <a:gd name="T17" fmla="*/ 79 w 79"/>
                <a:gd name="T18" fmla="*/ 40 h 40"/>
              </a:gdLst>
              <a:ahLst/>
              <a:cxnLst>
                <a:cxn ang="T10">
                  <a:pos x="T0" y="T1"/>
                </a:cxn>
                <a:cxn ang="T11">
                  <a:pos x="T2" y="T3"/>
                </a:cxn>
                <a:cxn ang="T12">
                  <a:pos x="T4" y="T5"/>
                </a:cxn>
                <a:cxn ang="T13">
                  <a:pos x="T6" y="T7"/>
                </a:cxn>
                <a:cxn ang="T14">
                  <a:pos x="T8" y="T9"/>
                </a:cxn>
              </a:cxnLst>
              <a:rect l="T15" t="T16" r="T17" b="T18"/>
              <a:pathLst>
                <a:path w="79" h="40">
                  <a:moveTo>
                    <a:pt x="5" y="0"/>
                  </a:moveTo>
                  <a:lnTo>
                    <a:pt x="0" y="7"/>
                  </a:lnTo>
                  <a:lnTo>
                    <a:pt x="75" y="40"/>
                  </a:lnTo>
                  <a:lnTo>
                    <a:pt x="79" y="35"/>
                  </a:lnTo>
                  <a:lnTo>
                    <a:pt x="5" y="0"/>
                  </a:lnTo>
                  <a:close/>
                </a:path>
              </a:pathLst>
            </a:custGeom>
            <a:solidFill>
              <a:srgbClr val="C195DB"/>
            </a:solidFill>
            <a:ln w="9525">
              <a:noFill/>
              <a:round/>
              <a:headEnd/>
              <a:tailEnd/>
            </a:ln>
          </p:spPr>
          <p:txBody>
            <a:bodyPr/>
            <a:lstStyle/>
            <a:p>
              <a:endParaRPr lang="ru-RU"/>
            </a:p>
          </p:txBody>
        </p:sp>
        <p:sp>
          <p:nvSpPr>
            <p:cNvPr id="161008" name="Freeform 2665"/>
            <p:cNvSpPr>
              <a:spLocks/>
            </p:cNvSpPr>
            <p:nvPr/>
          </p:nvSpPr>
          <p:spPr bwMode="auto">
            <a:xfrm>
              <a:off x="2441" y="3285"/>
              <a:ext cx="157" cy="303"/>
            </a:xfrm>
            <a:custGeom>
              <a:avLst/>
              <a:gdLst>
                <a:gd name="T0" fmla="*/ 100 w 157"/>
                <a:gd name="T1" fmla="*/ 0 h 303"/>
                <a:gd name="T2" fmla="*/ 157 w 157"/>
                <a:gd name="T3" fmla="*/ 13 h 303"/>
                <a:gd name="T4" fmla="*/ 89 w 157"/>
                <a:gd name="T5" fmla="*/ 282 h 303"/>
                <a:gd name="T6" fmla="*/ 35 w 157"/>
                <a:gd name="T7" fmla="*/ 303 h 303"/>
                <a:gd name="T8" fmla="*/ 0 w 157"/>
                <a:gd name="T9" fmla="*/ 256 h 303"/>
                <a:gd name="T10" fmla="*/ 100 w 157"/>
                <a:gd name="T11" fmla="*/ 0 h 303"/>
                <a:gd name="T12" fmla="*/ 0 60000 65536"/>
                <a:gd name="T13" fmla="*/ 0 60000 65536"/>
                <a:gd name="T14" fmla="*/ 0 60000 65536"/>
                <a:gd name="T15" fmla="*/ 0 60000 65536"/>
                <a:gd name="T16" fmla="*/ 0 60000 65536"/>
                <a:gd name="T17" fmla="*/ 0 60000 65536"/>
                <a:gd name="T18" fmla="*/ 0 w 157"/>
                <a:gd name="T19" fmla="*/ 0 h 303"/>
                <a:gd name="T20" fmla="*/ 157 w 157"/>
                <a:gd name="T21" fmla="*/ 303 h 303"/>
              </a:gdLst>
              <a:ahLst/>
              <a:cxnLst>
                <a:cxn ang="T12">
                  <a:pos x="T0" y="T1"/>
                </a:cxn>
                <a:cxn ang="T13">
                  <a:pos x="T2" y="T3"/>
                </a:cxn>
                <a:cxn ang="T14">
                  <a:pos x="T4" y="T5"/>
                </a:cxn>
                <a:cxn ang="T15">
                  <a:pos x="T6" y="T7"/>
                </a:cxn>
                <a:cxn ang="T16">
                  <a:pos x="T8" y="T9"/>
                </a:cxn>
                <a:cxn ang="T17">
                  <a:pos x="T10" y="T11"/>
                </a:cxn>
              </a:cxnLst>
              <a:rect l="T18" t="T19" r="T20" b="T21"/>
              <a:pathLst>
                <a:path w="157" h="303">
                  <a:moveTo>
                    <a:pt x="100" y="0"/>
                  </a:moveTo>
                  <a:lnTo>
                    <a:pt x="157" y="13"/>
                  </a:lnTo>
                  <a:lnTo>
                    <a:pt x="89" y="282"/>
                  </a:lnTo>
                  <a:lnTo>
                    <a:pt x="35" y="303"/>
                  </a:lnTo>
                  <a:lnTo>
                    <a:pt x="0" y="256"/>
                  </a:lnTo>
                  <a:lnTo>
                    <a:pt x="100" y="0"/>
                  </a:lnTo>
                  <a:close/>
                </a:path>
              </a:pathLst>
            </a:custGeom>
            <a:solidFill>
              <a:srgbClr val="844CD6"/>
            </a:solidFill>
            <a:ln w="9525">
              <a:noFill/>
              <a:round/>
              <a:headEnd/>
              <a:tailEnd/>
            </a:ln>
          </p:spPr>
          <p:txBody>
            <a:bodyPr/>
            <a:lstStyle/>
            <a:p>
              <a:endParaRPr lang="ru-RU"/>
            </a:p>
          </p:txBody>
        </p:sp>
        <p:sp>
          <p:nvSpPr>
            <p:cNvPr id="161009" name="Freeform 2666"/>
            <p:cNvSpPr>
              <a:spLocks/>
            </p:cNvSpPr>
            <p:nvPr/>
          </p:nvSpPr>
          <p:spPr bwMode="auto">
            <a:xfrm>
              <a:off x="2541" y="3282"/>
              <a:ext cx="60" cy="19"/>
            </a:xfrm>
            <a:custGeom>
              <a:avLst/>
              <a:gdLst>
                <a:gd name="T0" fmla="*/ 3 w 60"/>
                <a:gd name="T1" fmla="*/ 0 h 19"/>
                <a:gd name="T2" fmla="*/ 0 w 60"/>
                <a:gd name="T3" fmla="*/ 6 h 19"/>
                <a:gd name="T4" fmla="*/ 56 w 60"/>
                <a:gd name="T5" fmla="*/ 19 h 19"/>
                <a:gd name="T6" fmla="*/ 60 w 60"/>
                <a:gd name="T7" fmla="*/ 12 h 19"/>
                <a:gd name="T8" fmla="*/ 3 w 60"/>
                <a:gd name="T9" fmla="*/ 0 h 19"/>
                <a:gd name="T10" fmla="*/ 0 60000 65536"/>
                <a:gd name="T11" fmla="*/ 0 60000 65536"/>
                <a:gd name="T12" fmla="*/ 0 60000 65536"/>
                <a:gd name="T13" fmla="*/ 0 60000 65536"/>
                <a:gd name="T14" fmla="*/ 0 60000 65536"/>
                <a:gd name="T15" fmla="*/ 0 w 60"/>
                <a:gd name="T16" fmla="*/ 0 h 19"/>
                <a:gd name="T17" fmla="*/ 60 w 60"/>
                <a:gd name="T18" fmla="*/ 19 h 19"/>
              </a:gdLst>
              <a:ahLst/>
              <a:cxnLst>
                <a:cxn ang="T10">
                  <a:pos x="T0" y="T1"/>
                </a:cxn>
                <a:cxn ang="T11">
                  <a:pos x="T2" y="T3"/>
                </a:cxn>
                <a:cxn ang="T12">
                  <a:pos x="T4" y="T5"/>
                </a:cxn>
                <a:cxn ang="T13">
                  <a:pos x="T6" y="T7"/>
                </a:cxn>
                <a:cxn ang="T14">
                  <a:pos x="T8" y="T9"/>
                </a:cxn>
              </a:cxnLst>
              <a:rect l="T15" t="T16" r="T17" b="T18"/>
              <a:pathLst>
                <a:path w="60" h="19">
                  <a:moveTo>
                    <a:pt x="3" y="0"/>
                  </a:moveTo>
                  <a:lnTo>
                    <a:pt x="0" y="6"/>
                  </a:lnTo>
                  <a:lnTo>
                    <a:pt x="56" y="19"/>
                  </a:lnTo>
                  <a:lnTo>
                    <a:pt x="60" y="12"/>
                  </a:lnTo>
                  <a:lnTo>
                    <a:pt x="3" y="0"/>
                  </a:lnTo>
                  <a:close/>
                </a:path>
              </a:pathLst>
            </a:custGeom>
            <a:solidFill>
              <a:srgbClr val="C195DB"/>
            </a:solidFill>
            <a:ln w="9525">
              <a:noFill/>
              <a:round/>
              <a:headEnd/>
              <a:tailEnd/>
            </a:ln>
          </p:spPr>
          <p:txBody>
            <a:bodyPr/>
            <a:lstStyle/>
            <a:p>
              <a:endParaRPr lang="ru-RU"/>
            </a:p>
          </p:txBody>
        </p:sp>
        <p:sp>
          <p:nvSpPr>
            <p:cNvPr id="161010" name="Freeform 2667"/>
            <p:cNvSpPr>
              <a:spLocks/>
            </p:cNvSpPr>
            <p:nvPr/>
          </p:nvSpPr>
          <p:spPr bwMode="auto">
            <a:xfrm>
              <a:off x="2526" y="3297"/>
              <a:ext cx="76" cy="271"/>
            </a:xfrm>
            <a:custGeom>
              <a:avLst/>
              <a:gdLst>
                <a:gd name="T0" fmla="*/ 76 w 76"/>
                <a:gd name="T1" fmla="*/ 2 h 271"/>
                <a:gd name="T2" fmla="*/ 68 w 76"/>
                <a:gd name="T3" fmla="*/ 0 h 271"/>
                <a:gd name="T4" fmla="*/ 0 w 76"/>
                <a:gd name="T5" fmla="*/ 269 h 271"/>
                <a:gd name="T6" fmla="*/ 8 w 76"/>
                <a:gd name="T7" fmla="*/ 271 h 271"/>
                <a:gd name="T8" fmla="*/ 76 w 76"/>
                <a:gd name="T9" fmla="*/ 2 h 271"/>
                <a:gd name="T10" fmla="*/ 0 60000 65536"/>
                <a:gd name="T11" fmla="*/ 0 60000 65536"/>
                <a:gd name="T12" fmla="*/ 0 60000 65536"/>
                <a:gd name="T13" fmla="*/ 0 60000 65536"/>
                <a:gd name="T14" fmla="*/ 0 60000 65536"/>
                <a:gd name="T15" fmla="*/ 0 w 76"/>
                <a:gd name="T16" fmla="*/ 0 h 271"/>
                <a:gd name="T17" fmla="*/ 76 w 76"/>
                <a:gd name="T18" fmla="*/ 271 h 271"/>
              </a:gdLst>
              <a:ahLst/>
              <a:cxnLst>
                <a:cxn ang="T10">
                  <a:pos x="T0" y="T1"/>
                </a:cxn>
                <a:cxn ang="T11">
                  <a:pos x="T2" y="T3"/>
                </a:cxn>
                <a:cxn ang="T12">
                  <a:pos x="T4" y="T5"/>
                </a:cxn>
                <a:cxn ang="T13">
                  <a:pos x="T6" y="T7"/>
                </a:cxn>
                <a:cxn ang="T14">
                  <a:pos x="T8" y="T9"/>
                </a:cxn>
              </a:cxnLst>
              <a:rect l="T15" t="T16" r="T17" b="T18"/>
              <a:pathLst>
                <a:path w="76" h="271">
                  <a:moveTo>
                    <a:pt x="76" y="2"/>
                  </a:moveTo>
                  <a:lnTo>
                    <a:pt x="68" y="0"/>
                  </a:lnTo>
                  <a:lnTo>
                    <a:pt x="0" y="269"/>
                  </a:lnTo>
                  <a:lnTo>
                    <a:pt x="8" y="271"/>
                  </a:lnTo>
                  <a:lnTo>
                    <a:pt x="76" y="2"/>
                  </a:lnTo>
                  <a:close/>
                </a:path>
              </a:pathLst>
            </a:custGeom>
            <a:solidFill>
              <a:srgbClr val="C195DB"/>
            </a:solidFill>
            <a:ln w="9525">
              <a:noFill/>
              <a:round/>
              <a:headEnd/>
              <a:tailEnd/>
            </a:ln>
          </p:spPr>
          <p:txBody>
            <a:bodyPr/>
            <a:lstStyle/>
            <a:p>
              <a:endParaRPr lang="ru-RU"/>
            </a:p>
          </p:txBody>
        </p:sp>
        <p:sp>
          <p:nvSpPr>
            <p:cNvPr id="161011" name="Freeform 2668"/>
            <p:cNvSpPr>
              <a:spLocks/>
            </p:cNvSpPr>
            <p:nvPr/>
          </p:nvSpPr>
          <p:spPr bwMode="auto">
            <a:xfrm>
              <a:off x="2595" y="3296"/>
              <a:ext cx="7" cy="5"/>
            </a:xfrm>
            <a:custGeom>
              <a:avLst/>
              <a:gdLst>
                <a:gd name="T0" fmla="*/ 6 w 7"/>
                <a:gd name="T1" fmla="*/ 0 h 5"/>
                <a:gd name="T2" fmla="*/ 7 w 7"/>
                <a:gd name="T3" fmla="*/ 0 h 5"/>
                <a:gd name="T4" fmla="*/ 7 w 7"/>
                <a:gd name="T5" fmla="*/ 2 h 5"/>
                <a:gd name="T6" fmla="*/ 0 w 7"/>
                <a:gd name="T7" fmla="*/ 1 h 5"/>
                <a:gd name="T8" fmla="*/ 3 w 7"/>
                <a:gd name="T9" fmla="*/ 5 h 5"/>
                <a:gd name="T10" fmla="*/ 6 w 7"/>
                <a:gd name="T11" fmla="*/ 0 h 5"/>
                <a:gd name="T12" fmla="*/ 0 60000 65536"/>
                <a:gd name="T13" fmla="*/ 0 60000 65536"/>
                <a:gd name="T14" fmla="*/ 0 60000 65536"/>
                <a:gd name="T15" fmla="*/ 0 60000 65536"/>
                <a:gd name="T16" fmla="*/ 0 60000 65536"/>
                <a:gd name="T17" fmla="*/ 0 60000 65536"/>
                <a:gd name="T18" fmla="*/ 0 w 7"/>
                <a:gd name="T19" fmla="*/ 0 h 5"/>
                <a:gd name="T20" fmla="*/ 7 w 7"/>
                <a:gd name="T21" fmla="*/ 5 h 5"/>
              </a:gdLst>
              <a:ahLst/>
              <a:cxnLst>
                <a:cxn ang="T12">
                  <a:pos x="T0" y="T1"/>
                </a:cxn>
                <a:cxn ang="T13">
                  <a:pos x="T2" y="T3"/>
                </a:cxn>
                <a:cxn ang="T14">
                  <a:pos x="T4" y="T5"/>
                </a:cxn>
                <a:cxn ang="T15">
                  <a:pos x="T6" y="T7"/>
                </a:cxn>
                <a:cxn ang="T16">
                  <a:pos x="T8" y="T9"/>
                </a:cxn>
                <a:cxn ang="T17">
                  <a:pos x="T10" y="T11"/>
                </a:cxn>
              </a:cxnLst>
              <a:rect l="T18" t="T19" r="T20" b="T21"/>
              <a:pathLst>
                <a:path w="7" h="5">
                  <a:moveTo>
                    <a:pt x="6" y="0"/>
                  </a:moveTo>
                  <a:lnTo>
                    <a:pt x="7" y="0"/>
                  </a:lnTo>
                  <a:lnTo>
                    <a:pt x="7" y="2"/>
                  </a:lnTo>
                  <a:lnTo>
                    <a:pt x="0" y="1"/>
                  </a:lnTo>
                  <a:lnTo>
                    <a:pt x="3" y="5"/>
                  </a:lnTo>
                  <a:lnTo>
                    <a:pt x="6" y="0"/>
                  </a:lnTo>
                  <a:close/>
                </a:path>
              </a:pathLst>
            </a:custGeom>
            <a:solidFill>
              <a:srgbClr val="C195DB"/>
            </a:solidFill>
            <a:ln w="9525">
              <a:noFill/>
              <a:round/>
              <a:headEnd/>
              <a:tailEnd/>
            </a:ln>
          </p:spPr>
          <p:txBody>
            <a:bodyPr/>
            <a:lstStyle/>
            <a:p>
              <a:endParaRPr lang="ru-RU"/>
            </a:p>
          </p:txBody>
        </p:sp>
        <p:sp>
          <p:nvSpPr>
            <p:cNvPr id="161012" name="Freeform 2669"/>
            <p:cNvSpPr>
              <a:spLocks/>
            </p:cNvSpPr>
            <p:nvPr/>
          </p:nvSpPr>
          <p:spPr bwMode="auto">
            <a:xfrm>
              <a:off x="2478" y="3563"/>
              <a:ext cx="54" cy="28"/>
            </a:xfrm>
            <a:custGeom>
              <a:avLst/>
              <a:gdLst>
                <a:gd name="T0" fmla="*/ 54 w 54"/>
                <a:gd name="T1" fmla="*/ 7 h 28"/>
                <a:gd name="T2" fmla="*/ 53 w 54"/>
                <a:gd name="T3" fmla="*/ 0 h 28"/>
                <a:gd name="T4" fmla="*/ 0 w 54"/>
                <a:gd name="T5" fmla="*/ 20 h 28"/>
                <a:gd name="T6" fmla="*/ 2 w 54"/>
                <a:gd name="T7" fmla="*/ 28 h 28"/>
                <a:gd name="T8" fmla="*/ 54 w 54"/>
                <a:gd name="T9" fmla="*/ 7 h 28"/>
                <a:gd name="T10" fmla="*/ 0 60000 65536"/>
                <a:gd name="T11" fmla="*/ 0 60000 65536"/>
                <a:gd name="T12" fmla="*/ 0 60000 65536"/>
                <a:gd name="T13" fmla="*/ 0 60000 65536"/>
                <a:gd name="T14" fmla="*/ 0 60000 65536"/>
                <a:gd name="T15" fmla="*/ 0 w 54"/>
                <a:gd name="T16" fmla="*/ 0 h 28"/>
                <a:gd name="T17" fmla="*/ 54 w 54"/>
                <a:gd name="T18" fmla="*/ 28 h 28"/>
              </a:gdLst>
              <a:ahLst/>
              <a:cxnLst>
                <a:cxn ang="T10">
                  <a:pos x="T0" y="T1"/>
                </a:cxn>
                <a:cxn ang="T11">
                  <a:pos x="T2" y="T3"/>
                </a:cxn>
                <a:cxn ang="T12">
                  <a:pos x="T4" y="T5"/>
                </a:cxn>
                <a:cxn ang="T13">
                  <a:pos x="T6" y="T7"/>
                </a:cxn>
                <a:cxn ang="T14">
                  <a:pos x="T8" y="T9"/>
                </a:cxn>
              </a:cxnLst>
              <a:rect l="T15" t="T16" r="T17" b="T18"/>
              <a:pathLst>
                <a:path w="54" h="28">
                  <a:moveTo>
                    <a:pt x="54" y="7"/>
                  </a:moveTo>
                  <a:lnTo>
                    <a:pt x="53" y="0"/>
                  </a:lnTo>
                  <a:lnTo>
                    <a:pt x="0" y="20"/>
                  </a:lnTo>
                  <a:lnTo>
                    <a:pt x="2" y="28"/>
                  </a:lnTo>
                  <a:lnTo>
                    <a:pt x="54" y="7"/>
                  </a:lnTo>
                  <a:close/>
                </a:path>
              </a:pathLst>
            </a:custGeom>
            <a:solidFill>
              <a:srgbClr val="C195DB"/>
            </a:solidFill>
            <a:ln w="9525">
              <a:noFill/>
              <a:round/>
              <a:headEnd/>
              <a:tailEnd/>
            </a:ln>
          </p:spPr>
          <p:txBody>
            <a:bodyPr/>
            <a:lstStyle/>
            <a:p>
              <a:endParaRPr lang="ru-RU"/>
            </a:p>
          </p:txBody>
        </p:sp>
        <p:sp>
          <p:nvSpPr>
            <p:cNvPr id="161013" name="Freeform 2670"/>
            <p:cNvSpPr>
              <a:spLocks/>
            </p:cNvSpPr>
            <p:nvPr/>
          </p:nvSpPr>
          <p:spPr bwMode="auto">
            <a:xfrm>
              <a:off x="2528" y="3563"/>
              <a:ext cx="9" cy="8"/>
            </a:xfrm>
            <a:custGeom>
              <a:avLst/>
              <a:gdLst>
                <a:gd name="T0" fmla="*/ 9 w 9"/>
                <a:gd name="T1" fmla="*/ 4 h 8"/>
                <a:gd name="T2" fmla="*/ 9 w 9"/>
                <a:gd name="T3" fmla="*/ 6 h 8"/>
                <a:gd name="T4" fmla="*/ 6 w 9"/>
                <a:gd name="T5" fmla="*/ 8 h 8"/>
                <a:gd name="T6" fmla="*/ 4 w 9"/>
                <a:gd name="T7" fmla="*/ 0 h 8"/>
                <a:gd name="T8" fmla="*/ 0 w 9"/>
                <a:gd name="T9" fmla="*/ 2 h 8"/>
                <a:gd name="T10" fmla="*/ 9 w 9"/>
                <a:gd name="T11" fmla="*/ 4 h 8"/>
                <a:gd name="T12" fmla="*/ 0 60000 65536"/>
                <a:gd name="T13" fmla="*/ 0 60000 65536"/>
                <a:gd name="T14" fmla="*/ 0 60000 65536"/>
                <a:gd name="T15" fmla="*/ 0 60000 65536"/>
                <a:gd name="T16" fmla="*/ 0 60000 65536"/>
                <a:gd name="T17" fmla="*/ 0 60000 65536"/>
                <a:gd name="T18" fmla="*/ 0 w 9"/>
                <a:gd name="T19" fmla="*/ 0 h 8"/>
                <a:gd name="T20" fmla="*/ 9 w 9"/>
                <a:gd name="T21" fmla="*/ 8 h 8"/>
              </a:gdLst>
              <a:ahLst/>
              <a:cxnLst>
                <a:cxn ang="T12">
                  <a:pos x="T0" y="T1"/>
                </a:cxn>
                <a:cxn ang="T13">
                  <a:pos x="T2" y="T3"/>
                </a:cxn>
                <a:cxn ang="T14">
                  <a:pos x="T4" y="T5"/>
                </a:cxn>
                <a:cxn ang="T15">
                  <a:pos x="T6" y="T7"/>
                </a:cxn>
                <a:cxn ang="T16">
                  <a:pos x="T8" y="T9"/>
                </a:cxn>
                <a:cxn ang="T17">
                  <a:pos x="T10" y="T11"/>
                </a:cxn>
              </a:cxnLst>
              <a:rect l="T18" t="T19" r="T20" b="T21"/>
              <a:pathLst>
                <a:path w="9" h="8">
                  <a:moveTo>
                    <a:pt x="9" y="4"/>
                  </a:moveTo>
                  <a:lnTo>
                    <a:pt x="9" y="6"/>
                  </a:lnTo>
                  <a:lnTo>
                    <a:pt x="6" y="8"/>
                  </a:lnTo>
                  <a:lnTo>
                    <a:pt x="4" y="0"/>
                  </a:lnTo>
                  <a:lnTo>
                    <a:pt x="0" y="2"/>
                  </a:lnTo>
                  <a:lnTo>
                    <a:pt x="9" y="4"/>
                  </a:lnTo>
                  <a:close/>
                </a:path>
              </a:pathLst>
            </a:custGeom>
            <a:solidFill>
              <a:srgbClr val="C195DB"/>
            </a:solidFill>
            <a:ln w="9525">
              <a:noFill/>
              <a:round/>
              <a:headEnd/>
              <a:tailEnd/>
            </a:ln>
          </p:spPr>
          <p:txBody>
            <a:bodyPr/>
            <a:lstStyle/>
            <a:p>
              <a:endParaRPr lang="ru-RU"/>
            </a:p>
          </p:txBody>
        </p:sp>
        <p:sp>
          <p:nvSpPr>
            <p:cNvPr id="161014" name="Freeform 2671"/>
            <p:cNvSpPr>
              <a:spLocks/>
            </p:cNvSpPr>
            <p:nvPr/>
          </p:nvSpPr>
          <p:spPr bwMode="auto">
            <a:xfrm>
              <a:off x="2440" y="3537"/>
              <a:ext cx="42" cy="53"/>
            </a:xfrm>
            <a:custGeom>
              <a:avLst/>
              <a:gdLst>
                <a:gd name="T0" fmla="*/ 35 w 42"/>
                <a:gd name="T1" fmla="*/ 53 h 53"/>
                <a:gd name="T2" fmla="*/ 42 w 42"/>
                <a:gd name="T3" fmla="*/ 47 h 53"/>
                <a:gd name="T4" fmla="*/ 6 w 42"/>
                <a:gd name="T5" fmla="*/ 0 h 53"/>
                <a:gd name="T6" fmla="*/ 0 w 42"/>
                <a:gd name="T7" fmla="*/ 5 h 53"/>
                <a:gd name="T8" fmla="*/ 35 w 42"/>
                <a:gd name="T9" fmla="*/ 53 h 53"/>
                <a:gd name="T10" fmla="*/ 0 60000 65536"/>
                <a:gd name="T11" fmla="*/ 0 60000 65536"/>
                <a:gd name="T12" fmla="*/ 0 60000 65536"/>
                <a:gd name="T13" fmla="*/ 0 60000 65536"/>
                <a:gd name="T14" fmla="*/ 0 60000 65536"/>
                <a:gd name="T15" fmla="*/ 0 w 42"/>
                <a:gd name="T16" fmla="*/ 0 h 53"/>
                <a:gd name="T17" fmla="*/ 42 w 42"/>
                <a:gd name="T18" fmla="*/ 53 h 53"/>
              </a:gdLst>
              <a:ahLst/>
              <a:cxnLst>
                <a:cxn ang="T10">
                  <a:pos x="T0" y="T1"/>
                </a:cxn>
                <a:cxn ang="T11">
                  <a:pos x="T2" y="T3"/>
                </a:cxn>
                <a:cxn ang="T12">
                  <a:pos x="T4" y="T5"/>
                </a:cxn>
                <a:cxn ang="T13">
                  <a:pos x="T6" y="T7"/>
                </a:cxn>
                <a:cxn ang="T14">
                  <a:pos x="T8" y="T9"/>
                </a:cxn>
              </a:cxnLst>
              <a:rect l="T15" t="T16" r="T17" b="T18"/>
              <a:pathLst>
                <a:path w="42" h="53">
                  <a:moveTo>
                    <a:pt x="35" y="53"/>
                  </a:moveTo>
                  <a:lnTo>
                    <a:pt x="42" y="47"/>
                  </a:lnTo>
                  <a:lnTo>
                    <a:pt x="6" y="0"/>
                  </a:lnTo>
                  <a:lnTo>
                    <a:pt x="0" y="5"/>
                  </a:lnTo>
                  <a:lnTo>
                    <a:pt x="35" y="53"/>
                  </a:lnTo>
                  <a:close/>
                </a:path>
              </a:pathLst>
            </a:custGeom>
            <a:solidFill>
              <a:srgbClr val="C195DB"/>
            </a:solidFill>
            <a:ln w="9525">
              <a:noFill/>
              <a:round/>
              <a:headEnd/>
              <a:tailEnd/>
            </a:ln>
          </p:spPr>
          <p:txBody>
            <a:bodyPr/>
            <a:lstStyle/>
            <a:p>
              <a:endParaRPr lang="ru-RU"/>
            </a:p>
          </p:txBody>
        </p:sp>
        <p:sp>
          <p:nvSpPr>
            <p:cNvPr id="161015" name="Freeform 2672"/>
            <p:cNvSpPr>
              <a:spLocks/>
            </p:cNvSpPr>
            <p:nvPr/>
          </p:nvSpPr>
          <p:spPr bwMode="auto">
            <a:xfrm>
              <a:off x="2475" y="3583"/>
              <a:ext cx="7" cy="8"/>
            </a:xfrm>
            <a:custGeom>
              <a:avLst/>
              <a:gdLst>
                <a:gd name="T0" fmla="*/ 3 w 7"/>
                <a:gd name="T1" fmla="*/ 8 h 8"/>
                <a:gd name="T2" fmla="*/ 2 w 7"/>
                <a:gd name="T3" fmla="*/ 8 h 8"/>
                <a:gd name="T4" fmla="*/ 0 w 7"/>
                <a:gd name="T5" fmla="*/ 7 h 8"/>
                <a:gd name="T6" fmla="*/ 7 w 7"/>
                <a:gd name="T7" fmla="*/ 1 h 8"/>
                <a:gd name="T8" fmla="*/ 2 w 7"/>
                <a:gd name="T9" fmla="*/ 0 h 8"/>
                <a:gd name="T10" fmla="*/ 3 w 7"/>
                <a:gd name="T11" fmla="*/ 8 h 8"/>
                <a:gd name="T12" fmla="*/ 0 60000 65536"/>
                <a:gd name="T13" fmla="*/ 0 60000 65536"/>
                <a:gd name="T14" fmla="*/ 0 60000 65536"/>
                <a:gd name="T15" fmla="*/ 0 60000 65536"/>
                <a:gd name="T16" fmla="*/ 0 60000 65536"/>
                <a:gd name="T17" fmla="*/ 0 60000 65536"/>
                <a:gd name="T18" fmla="*/ 0 w 7"/>
                <a:gd name="T19" fmla="*/ 0 h 8"/>
                <a:gd name="T20" fmla="*/ 7 w 7"/>
                <a:gd name="T21" fmla="*/ 8 h 8"/>
              </a:gdLst>
              <a:ahLst/>
              <a:cxnLst>
                <a:cxn ang="T12">
                  <a:pos x="T0" y="T1"/>
                </a:cxn>
                <a:cxn ang="T13">
                  <a:pos x="T2" y="T3"/>
                </a:cxn>
                <a:cxn ang="T14">
                  <a:pos x="T4" y="T5"/>
                </a:cxn>
                <a:cxn ang="T15">
                  <a:pos x="T6" y="T7"/>
                </a:cxn>
                <a:cxn ang="T16">
                  <a:pos x="T8" y="T9"/>
                </a:cxn>
                <a:cxn ang="T17">
                  <a:pos x="T10" y="T11"/>
                </a:cxn>
              </a:cxnLst>
              <a:rect l="T18" t="T19" r="T20" b="T21"/>
              <a:pathLst>
                <a:path w="7" h="8">
                  <a:moveTo>
                    <a:pt x="3" y="8"/>
                  </a:moveTo>
                  <a:lnTo>
                    <a:pt x="2" y="8"/>
                  </a:lnTo>
                  <a:lnTo>
                    <a:pt x="0" y="7"/>
                  </a:lnTo>
                  <a:lnTo>
                    <a:pt x="7" y="1"/>
                  </a:lnTo>
                  <a:lnTo>
                    <a:pt x="2" y="0"/>
                  </a:lnTo>
                  <a:lnTo>
                    <a:pt x="3" y="8"/>
                  </a:lnTo>
                  <a:close/>
                </a:path>
              </a:pathLst>
            </a:custGeom>
            <a:solidFill>
              <a:srgbClr val="C195DB"/>
            </a:solidFill>
            <a:ln w="9525">
              <a:noFill/>
              <a:round/>
              <a:headEnd/>
              <a:tailEnd/>
            </a:ln>
          </p:spPr>
          <p:txBody>
            <a:bodyPr/>
            <a:lstStyle/>
            <a:p>
              <a:endParaRPr lang="ru-RU"/>
            </a:p>
          </p:txBody>
        </p:sp>
        <p:sp>
          <p:nvSpPr>
            <p:cNvPr id="161016" name="Freeform 2673"/>
            <p:cNvSpPr>
              <a:spLocks/>
            </p:cNvSpPr>
            <p:nvPr/>
          </p:nvSpPr>
          <p:spPr bwMode="auto">
            <a:xfrm>
              <a:off x="2440" y="3284"/>
              <a:ext cx="107" cy="257"/>
            </a:xfrm>
            <a:custGeom>
              <a:avLst/>
              <a:gdLst>
                <a:gd name="T0" fmla="*/ 0 w 107"/>
                <a:gd name="T1" fmla="*/ 253 h 257"/>
                <a:gd name="T2" fmla="*/ 6 w 107"/>
                <a:gd name="T3" fmla="*/ 257 h 257"/>
                <a:gd name="T4" fmla="*/ 107 w 107"/>
                <a:gd name="T5" fmla="*/ 2 h 257"/>
                <a:gd name="T6" fmla="*/ 101 w 107"/>
                <a:gd name="T7" fmla="*/ 0 h 257"/>
                <a:gd name="T8" fmla="*/ 0 w 107"/>
                <a:gd name="T9" fmla="*/ 253 h 257"/>
                <a:gd name="T10" fmla="*/ 0 60000 65536"/>
                <a:gd name="T11" fmla="*/ 0 60000 65536"/>
                <a:gd name="T12" fmla="*/ 0 60000 65536"/>
                <a:gd name="T13" fmla="*/ 0 60000 65536"/>
                <a:gd name="T14" fmla="*/ 0 60000 65536"/>
                <a:gd name="T15" fmla="*/ 0 w 107"/>
                <a:gd name="T16" fmla="*/ 0 h 257"/>
                <a:gd name="T17" fmla="*/ 107 w 107"/>
                <a:gd name="T18" fmla="*/ 257 h 257"/>
              </a:gdLst>
              <a:ahLst/>
              <a:cxnLst>
                <a:cxn ang="T10">
                  <a:pos x="T0" y="T1"/>
                </a:cxn>
                <a:cxn ang="T11">
                  <a:pos x="T2" y="T3"/>
                </a:cxn>
                <a:cxn ang="T12">
                  <a:pos x="T4" y="T5"/>
                </a:cxn>
                <a:cxn ang="T13">
                  <a:pos x="T6" y="T7"/>
                </a:cxn>
                <a:cxn ang="T14">
                  <a:pos x="T8" y="T9"/>
                </a:cxn>
              </a:cxnLst>
              <a:rect l="T15" t="T16" r="T17" b="T18"/>
              <a:pathLst>
                <a:path w="107" h="257">
                  <a:moveTo>
                    <a:pt x="0" y="253"/>
                  </a:moveTo>
                  <a:lnTo>
                    <a:pt x="6" y="257"/>
                  </a:lnTo>
                  <a:lnTo>
                    <a:pt x="107" y="2"/>
                  </a:lnTo>
                  <a:lnTo>
                    <a:pt x="101" y="0"/>
                  </a:lnTo>
                  <a:lnTo>
                    <a:pt x="0" y="253"/>
                  </a:lnTo>
                  <a:close/>
                </a:path>
              </a:pathLst>
            </a:custGeom>
            <a:solidFill>
              <a:srgbClr val="C195DB"/>
            </a:solidFill>
            <a:ln w="9525">
              <a:noFill/>
              <a:round/>
              <a:headEnd/>
              <a:tailEnd/>
            </a:ln>
          </p:spPr>
          <p:txBody>
            <a:bodyPr/>
            <a:lstStyle/>
            <a:p>
              <a:endParaRPr lang="ru-RU"/>
            </a:p>
          </p:txBody>
        </p:sp>
        <p:sp>
          <p:nvSpPr>
            <p:cNvPr id="161017" name="Freeform 2674"/>
            <p:cNvSpPr>
              <a:spLocks/>
            </p:cNvSpPr>
            <p:nvPr/>
          </p:nvSpPr>
          <p:spPr bwMode="auto">
            <a:xfrm>
              <a:off x="2438" y="3537"/>
              <a:ext cx="8" cy="4"/>
            </a:xfrm>
            <a:custGeom>
              <a:avLst/>
              <a:gdLst>
                <a:gd name="T0" fmla="*/ 2 w 8"/>
                <a:gd name="T1" fmla="*/ 4 h 4"/>
                <a:gd name="T2" fmla="*/ 0 w 8"/>
                <a:gd name="T3" fmla="*/ 2 h 4"/>
                <a:gd name="T4" fmla="*/ 2 w 8"/>
                <a:gd name="T5" fmla="*/ 1 h 4"/>
                <a:gd name="T6" fmla="*/ 8 w 8"/>
                <a:gd name="T7" fmla="*/ 4 h 4"/>
                <a:gd name="T8" fmla="*/ 8 w 8"/>
                <a:gd name="T9" fmla="*/ 0 h 4"/>
                <a:gd name="T10" fmla="*/ 2 w 8"/>
                <a:gd name="T11" fmla="*/ 4 h 4"/>
                <a:gd name="T12" fmla="*/ 0 60000 65536"/>
                <a:gd name="T13" fmla="*/ 0 60000 65536"/>
                <a:gd name="T14" fmla="*/ 0 60000 65536"/>
                <a:gd name="T15" fmla="*/ 0 60000 65536"/>
                <a:gd name="T16" fmla="*/ 0 60000 65536"/>
                <a:gd name="T17" fmla="*/ 0 60000 65536"/>
                <a:gd name="T18" fmla="*/ 0 w 8"/>
                <a:gd name="T19" fmla="*/ 0 h 4"/>
                <a:gd name="T20" fmla="*/ 8 w 8"/>
                <a:gd name="T21" fmla="*/ 4 h 4"/>
              </a:gdLst>
              <a:ahLst/>
              <a:cxnLst>
                <a:cxn ang="T12">
                  <a:pos x="T0" y="T1"/>
                </a:cxn>
                <a:cxn ang="T13">
                  <a:pos x="T2" y="T3"/>
                </a:cxn>
                <a:cxn ang="T14">
                  <a:pos x="T4" y="T5"/>
                </a:cxn>
                <a:cxn ang="T15">
                  <a:pos x="T6" y="T7"/>
                </a:cxn>
                <a:cxn ang="T16">
                  <a:pos x="T8" y="T9"/>
                </a:cxn>
                <a:cxn ang="T17">
                  <a:pos x="T10" y="T11"/>
                </a:cxn>
              </a:cxnLst>
              <a:rect l="T18" t="T19" r="T20" b="T21"/>
              <a:pathLst>
                <a:path w="8" h="4">
                  <a:moveTo>
                    <a:pt x="2" y="4"/>
                  </a:moveTo>
                  <a:lnTo>
                    <a:pt x="0" y="2"/>
                  </a:lnTo>
                  <a:lnTo>
                    <a:pt x="2" y="1"/>
                  </a:lnTo>
                  <a:lnTo>
                    <a:pt x="8" y="4"/>
                  </a:lnTo>
                  <a:lnTo>
                    <a:pt x="8" y="0"/>
                  </a:lnTo>
                  <a:lnTo>
                    <a:pt x="2" y="4"/>
                  </a:lnTo>
                  <a:close/>
                </a:path>
              </a:pathLst>
            </a:custGeom>
            <a:solidFill>
              <a:srgbClr val="C195DB"/>
            </a:solidFill>
            <a:ln w="9525">
              <a:noFill/>
              <a:round/>
              <a:headEnd/>
              <a:tailEnd/>
            </a:ln>
          </p:spPr>
          <p:txBody>
            <a:bodyPr/>
            <a:lstStyle/>
            <a:p>
              <a:endParaRPr lang="ru-RU"/>
            </a:p>
          </p:txBody>
        </p:sp>
        <p:sp>
          <p:nvSpPr>
            <p:cNvPr id="161018" name="Freeform 2675"/>
            <p:cNvSpPr>
              <a:spLocks/>
            </p:cNvSpPr>
            <p:nvPr/>
          </p:nvSpPr>
          <p:spPr bwMode="auto">
            <a:xfrm>
              <a:off x="2538" y="3280"/>
              <a:ext cx="8" cy="9"/>
            </a:xfrm>
            <a:custGeom>
              <a:avLst/>
              <a:gdLst>
                <a:gd name="T0" fmla="*/ 0 w 8"/>
                <a:gd name="T1" fmla="*/ 4 h 9"/>
                <a:gd name="T2" fmla="*/ 2 w 8"/>
                <a:gd name="T3" fmla="*/ 0 h 9"/>
                <a:gd name="T4" fmla="*/ 5 w 8"/>
                <a:gd name="T5" fmla="*/ 2 h 9"/>
                <a:gd name="T6" fmla="*/ 2 w 8"/>
                <a:gd name="T7" fmla="*/ 9 h 9"/>
                <a:gd name="T8" fmla="*/ 8 w 8"/>
                <a:gd name="T9" fmla="*/ 7 h 9"/>
                <a:gd name="T10" fmla="*/ 0 w 8"/>
                <a:gd name="T11" fmla="*/ 4 h 9"/>
                <a:gd name="T12" fmla="*/ 0 60000 65536"/>
                <a:gd name="T13" fmla="*/ 0 60000 65536"/>
                <a:gd name="T14" fmla="*/ 0 60000 65536"/>
                <a:gd name="T15" fmla="*/ 0 60000 65536"/>
                <a:gd name="T16" fmla="*/ 0 60000 65536"/>
                <a:gd name="T17" fmla="*/ 0 60000 65536"/>
                <a:gd name="T18" fmla="*/ 0 w 8"/>
                <a:gd name="T19" fmla="*/ 0 h 9"/>
                <a:gd name="T20" fmla="*/ 8 w 8"/>
                <a:gd name="T21" fmla="*/ 9 h 9"/>
              </a:gdLst>
              <a:ahLst/>
              <a:cxnLst>
                <a:cxn ang="T12">
                  <a:pos x="T0" y="T1"/>
                </a:cxn>
                <a:cxn ang="T13">
                  <a:pos x="T2" y="T3"/>
                </a:cxn>
                <a:cxn ang="T14">
                  <a:pos x="T4" y="T5"/>
                </a:cxn>
                <a:cxn ang="T15">
                  <a:pos x="T6" y="T7"/>
                </a:cxn>
                <a:cxn ang="T16">
                  <a:pos x="T8" y="T9"/>
                </a:cxn>
                <a:cxn ang="T17">
                  <a:pos x="T10" y="T11"/>
                </a:cxn>
              </a:cxnLst>
              <a:rect l="T18" t="T19" r="T20" b="T21"/>
              <a:pathLst>
                <a:path w="8" h="9">
                  <a:moveTo>
                    <a:pt x="0" y="4"/>
                  </a:moveTo>
                  <a:lnTo>
                    <a:pt x="2" y="0"/>
                  </a:lnTo>
                  <a:lnTo>
                    <a:pt x="5" y="2"/>
                  </a:lnTo>
                  <a:lnTo>
                    <a:pt x="2" y="9"/>
                  </a:lnTo>
                  <a:lnTo>
                    <a:pt x="8" y="7"/>
                  </a:lnTo>
                  <a:lnTo>
                    <a:pt x="0" y="4"/>
                  </a:lnTo>
                  <a:close/>
                </a:path>
              </a:pathLst>
            </a:custGeom>
            <a:solidFill>
              <a:srgbClr val="C195DB"/>
            </a:solidFill>
            <a:ln w="9525">
              <a:noFill/>
              <a:round/>
              <a:headEnd/>
              <a:tailEnd/>
            </a:ln>
          </p:spPr>
          <p:txBody>
            <a:bodyPr/>
            <a:lstStyle/>
            <a:p>
              <a:endParaRPr lang="ru-RU"/>
            </a:p>
          </p:txBody>
        </p:sp>
        <p:sp>
          <p:nvSpPr>
            <p:cNvPr id="161019" name="Freeform 2676"/>
            <p:cNvSpPr>
              <a:spLocks/>
            </p:cNvSpPr>
            <p:nvPr/>
          </p:nvSpPr>
          <p:spPr bwMode="auto">
            <a:xfrm>
              <a:off x="2440" y="3536"/>
              <a:ext cx="92" cy="32"/>
            </a:xfrm>
            <a:custGeom>
              <a:avLst/>
              <a:gdLst>
                <a:gd name="T0" fmla="*/ 3 w 92"/>
                <a:gd name="T1" fmla="*/ 0 h 32"/>
                <a:gd name="T2" fmla="*/ 0 w 92"/>
                <a:gd name="T3" fmla="*/ 6 h 32"/>
                <a:gd name="T4" fmla="*/ 89 w 92"/>
                <a:gd name="T5" fmla="*/ 32 h 32"/>
                <a:gd name="T6" fmla="*/ 92 w 92"/>
                <a:gd name="T7" fmla="*/ 26 h 32"/>
                <a:gd name="T8" fmla="*/ 3 w 92"/>
                <a:gd name="T9" fmla="*/ 0 h 32"/>
                <a:gd name="T10" fmla="*/ 0 60000 65536"/>
                <a:gd name="T11" fmla="*/ 0 60000 65536"/>
                <a:gd name="T12" fmla="*/ 0 60000 65536"/>
                <a:gd name="T13" fmla="*/ 0 60000 65536"/>
                <a:gd name="T14" fmla="*/ 0 60000 65536"/>
                <a:gd name="T15" fmla="*/ 0 w 92"/>
                <a:gd name="T16" fmla="*/ 0 h 32"/>
                <a:gd name="T17" fmla="*/ 92 w 92"/>
                <a:gd name="T18" fmla="*/ 32 h 32"/>
              </a:gdLst>
              <a:ahLst/>
              <a:cxnLst>
                <a:cxn ang="T10">
                  <a:pos x="T0" y="T1"/>
                </a:cxn>
                <a:cxn ang="T11">
                  <a:pos x="T2" y="T3"/>
                </a:cxn>
                <a:cxn ang="T12">
                  <a:pos x="T4" y="T5"/>
                </a:cxn>
                <a:cxn ang="T13">
                  <a:pos x="T6" y="T7"/>
                </a:cxn>
                <a:cxn ang="T14">
                  <a:pos x="T8" y="T9"/>
                </a:cxn>
              </a:cxnLst>
              <a:rect l="T15" t="T16" r="T17" b="T18"/>
              <a:pathLst>
                <a:path w="92" h="32">
                  <a:moveTo>
                    <a:pt x="3" y="0"/>
                  </a:moveTo>
                  <a:lnTo>
                    <a:pt x="0" y="6"/>
                  </a:lnTo>
                  <a:lnTo>
                    <a:pt x="89" y="32"/>
                  </a:lnTo>
                  <a:lnTo>
                    <a:pt x="92" y="26"/>
                  </a:lnTo>
                  <a:lnTo>
                    <a:pt x="3" y="0"/>
                  </a:lnTo>
                  <a:close/>
                </a:path>
              </a:pathLst>
            </a:custGeom>
            <a:solidFill>
              <a:srgbClr val="C195DB"/>
            </a:solidFill>
            <a:ln w="9525">
              <a:noFill/>
              <a:round/>
              <a:headEnd/>
              <a:tailEnd/>
            </a:ln>
          </p:spPr>
          <p:txBody>
            <a:bodyPr/>
            <a:lstStyle/>
            <a:p>
              <a:endParaRPr lang="ru-RU"/>
            </a:p>
          </p:txBody>
        </p:sp>
        <p:sp>
          <p:nvSpPr>
            <p:cNvPr id="161020" name="Freeform 2677"/>
            <p:cNvSpPr>
              <a:spLocks/>
            </p:cNvSpPr>
            <p:nvPr/>
          </p:nvSpPr>
          <p:spPr bwMode="auto">
            <a:xfrm>
              <a:off x="2532" y="3414"/>
              <a:ext cx="143" cy="306"/>
            </a:xfrm>
            <a:custGeom>
              <a:avLst/>
              <a:gdLst>
                <a:gd name="T0" fmla="*/ 80 w 143"/>
                <a:gd name="T1" fmla="*/ 0 h 306"/>
                <a:gd name="T2" fmla="*/ 143 w 143"/>
                <a:gd name="T3" fmla="*/ 10 h 306"/>
                <a:gd name="T4" fmla="*/ 92 w 143"/>
                <a:gd name="T5" fmla="*/ 306 h 306"/>
                <a:gd name="T6" fmla="*/ 0 w 143"/>
                <a:gd name="T7" fmla="*/ 293 h 306"/>
                <a:gd name="T8" fmla="*/ 80 w 143"/>
                <a:gd name="T9" fmla="*/ 0 h 306"/>
                <a:gd name="T10" fmla="*/ 0 60000 65536"/>
                <a:gd name="T11" fmla="*/ 0 60000 65536"/>
                <a:gd name="T12" fmla="*/ 0 60000 65536"/>
                <a:gd name="T13" fmla="*/ 0 60000 65536"/>
                <a:gd name="T14" fmla="*/ 0 60000 65536"/>
                <a:gd name="T15" fmla="*/ 0 w 143"/>
                <a:gd name="T16" fmla="*/ 0 h 306"/>
                <a:gd name="T17" fmla="*/ 143 w 143"/>
                <a:gd name="T18" fmla="*/ 306 h 306"/>
              </a:gdLst>
              <a:ahLst/>
              <a:cxnLst>
                <a:cxn ang="T10">
                  <a:pos x="T0" y="T1"/>
                </a:cxn>
                <a:cxn ang="T11">
                  <a:pos x="T2" y="T3"/>
                </a:cxn>
                <a:cxn ang="T12">
                  <a:pos x="T4" y="T5"/>
                </a:cxn>
                <a:cxn ang="T13">
                  <a:pos x="T6" y="T7"/>
                </a:cxn>
                <a:cxn ang="T14">
                  <a:pos x="T8" y="T9"/>
                </a:cxn>
              </a:cxnLst>
              <a:rect l="T15" t="T16" r="T17" b="T18"/>
              <a:pathLst>
                <a:path w="143" h="306">
                  <a:moveTo>
                    <a:pt x="80" y="0"/>
                  </a:moveTo>
                  <a:lnTo>
                    <a:pt x="143" y="10"/>
                  </a:lnTo>
                  <a:lnTo>
                    <a:pt x="92" y="306"/>
                  </a:lnTo>
                  <a:lnTo>
                    <a:pt x="0" y="293"/>
                  </a:lnTo>
                  <a:lnTo>
                    <a:pt x="80" y="0"/>
                  </a:lnTo>
                  <a:close/>
                </a:path>
              </a:pathLst>
            </a:custGeom>
            <a:solidFill>
              <a:srgbClr val="844CD6"/>
            </a:solidFill>
            <a:ln w="9525">
              <a:noFill/>
              <a:round/>
              <a:headEnd/>
              <a:tailEnd/>
            </a:ln>
          </p:spPr>
          <p:txBody>
            <a:bodyPr/>
            <a:lstStyle/>
            <a:p>
              <a:endParaRPr lang="ru-RU"/>
            </a:p>
          </p:txBody>
        </p:sp>
        <p:sp>
          <p:nvSpPr>
            <p:cNvPr id="161021" name="Freeform 2678"/>
            <p:cNvSpPr>
              <a:spLocks/>
            </p:cNvSpPr>
            <p:nvPr/>
          </p:nvSpPr>
          <p:spPr bwMode="auto">
            <a:xfrm>
              <a:off x="2608" y="3411"/>
              <a:ext cx="67" cy="18"/>
            </a:xfrm>
            <a:custGeom>
              <a:avLst/>
              <a:gdLst>
                <a:gd name="T0" fmla="*/ 4 w 67"/>
                <a:gd name="T1" fmla="*/ 0 h 18"/>
                <a:gd name="T2" fmla="*/ 0 w 67"/>
                <a:gd name="T3" fmla="*/ 6 h 18"/>
                <a:gd name="T4" fmla="*/ 65 w 67"/>
                <a:gd name="T5" fmla="*/ 18 h 18"/>
                <a:gd name="T6" fmla="*/ 67 w 67"/>
                <a:gd name="T7" fmla="*/ 11 h 18"/>
                <a:gd name="T8" fmla="*/ 4 w 67"/>
                <a:gd name="T9" fmla="*/ 0 h 18"/>
                <a:gd name="T10" fmla="*/ 0 60000 65536"/>
                <a:gd name="T11" fmla="*/ 0 60000 65536"/>
                <a:gd name="T12" fmla="*/ 0 60000 65536"/>
                <a:gd name="T13" fmla="*/ 0 60000 65536"/>
                <a:gd name="T14" fmla="*/ 0 60000 65536"/>
                <a:gd name="T15" fmla="*/ 0 w 67"/>
                <a:gd name="T16" fmla="*/ 0 h 18"/>
                <a:gd name="T17" fmla="*/ 67 w 67"/>
                <a:gd name="T18" fmla="*/ 18 h 18"/>
              </a:gdLst>
              <a:ahLst/>
              <a:cxnLst>
                <a:cxn ang="T10">
                  <a:pos x="T0" y="T1"/>
                </a:cxn>
                <a:cxn ang="T11">
                  <a:pos x="T2" y="T3"/>
                </a:cxn>
                <a:cxn ang="T12">
                  <a:pos x="T4" y="T5"/>
                </a:cxn>
                <a:cxn ang="T13">
                  <a:pos x="T6" y="T7"/>
                </a:cxn>
                <a:cxn ang="T14">
                  <a:pos x="T8" y="T9"/>
                </a:cxn>
              </a:cxnLst>
              <a:rect l="T15" t="T16" r="T17" b="T18"/>
              <a:pathLst>
                <a:path w="67" h="18">
                  <a:moveTo>
                    <a:pt x="4" y="0"/>
                  </a:moveTo>
                  <a:lnTo>
                    <a:pt x="0" y="6"/>
                  </a:lnTo>
                  <a:lnTo>
                    <a:pt x="65" y="18"/>
                  </a:lnTo>
                  <a:lnTo>
                    <a:pt x="67" y="11"/>
                  </a:lnTo>
                  <a:lnTo>
                    <a:pt x="4" y="0"/>
                  </a:lnTo>
                  <a:close/>
                </a:path>
              </a:pathLst>
            </a:custGeom>
            <a:solidFill>
              <a:srgbClr val="C195DB"/>
            </a:solidFill>
            <a:ln w="9525">
              <a:noFill/>
              <a:round/>
              <a:headEnd/>
              <a:tailEnd/>
            </a:ln>
          </p:spPr>
          <p:txBody>
            <a:bodyPr/>
            <a:lstStyle/>
            <a:p>
              <a:endParaRPr lang="ru-RU"/>
            </a:p>
          </p:txBody>
        </p:sp>
        <p:sp>
          <p:nvSpPr>
            <p:cNvPr id="161022" name="Freeform 2679"/>
            <p:cNvSpPr>
              <a:spLocks/>
            </p:cNvSpPr>
            <p:nvPr/>
          </p:nvSpPr>
          <p:spPr bwMode="auto">
            <a:xfrm>
              <a:off x="2619" y="3424"/>
              <a:ext cx="59" cy="296"/>
            </a:xfrm>
            <a:custGeom>
              <a:avLst/>
              <a:gdLst>
                <a:gd name="T0" fmla="*/ 59 w 59"/>
                <a:gd name="T1" fmla="*/ 1 h 296"/>
                <a:gd name="T2" fmla="*/ 52 w 59"/>
                <a:gd name="T3" fmla="*/ 0 h 296"/>
                <a:gd name="T4" fmla="*/ 0 w 59"/>
                <a:gd name="T5" fmla="*/ 294 h 296"/>
                <a:gd name="T6" fmla="*/ 8 w 59"/>
                <a:gd name="T7" fmla="*/ 296 h 296"/>
                <a:gd name="T8" fmla="*/ 59 w 59"/>
                <a:gd name="T9" fmla="*/ 1 h 296"/>
                <a:gd name="T10" fmla="*/ 0 60000 65536"/>
                <a:gd name="T11" fmla="*/ 0 60000 65536"/>
                <a:gd name="T12" fmla="*/ 0 60000 65536"/>
                <a:gd name="T13" fmla="*/ 0 60000 65536"/>
                <a:gd name="T14" fmla="*/ 0 60000 65536"/>
                <a:gd name="T15" fmla="*/ 0 w 59"/>
                <a:gd name="T16" fmla="*/ 0 h 296"/>
                <a:gd name="T17" fmla="*/ 59 w 59"/>
                <a:gd name="T18" fmla="*/ 296 h 296"/>
              </a:gdLst>
              <a:ahLst/>
              <a:cxnLst>
                <a:cxn ang="T10">
                  <a:pos x="T0" y="T1"/>
                </a:cxn>
                <a:cxn ang="T11">
                  <a:pos x="T2" y="T3"/>
                </a:cxn>
                <a:cxn ang="T12">
                  <a:pos x="T4" y="T5"/>
                </a:cxn>
                <a:cxn ang="T13">
                  <a:pos x="T6" y="T7"/>
                </a:cxn>
                <a:cxn ang="T14">
                  <a:pos x="T8" y="T9"/>
                </a:cxn>
              </a:cxnLst>
              <a:rect l="T15" t="T16" r="T17" b="T18"/>
              <a:pathLst>
                <a:path w="59" h="296">
                  <a:moveTo>
                    <a:pt x="59" y="1"/>
                  </a:moveTo>
                  <a:lnTo>
                    <a:pt x="52" y="0"/>
                  </a:lnTo>
                  <a:lnTo>
                    <a:pt x="0" y="294"/>
                  </a:lnTo>
                  <a:lnTo>
                    <a:pt x="8" y="296"/>
                  </a:lnTo>
                  <a:lnTo>
                    <a:pt x="59" y="1"/>
                  </a:lnTo>
                  <a:close/>
                </a:path>
              </a:pathLst>
            </a:custGeom>
            <a:solidFill>
              <a:srgbClr val="C195DB"/>
            </a:solidFill>
            <a:ln w="9525">
              <a:noFill/>
              <a:round/>
              <a:headEnd/>
              <a:tailEnd/>
            </a:ln>
          </p:spPr>
          <p:txBody>
            <a:bodyPr/>
            <a:lstStyle/>
            <a:p>
              <a:endParaRPr lang="ru-RU"/>
            </a:p>
          </p:txBody>
        </p:sp>
        <p:sp>
          <p:nvSpPr>
            <p:cNvPr id="161023" name="Freeform 2680"/>
            <p:cNvSpPr>
              <a:spLocks/>
            </p:cNvSpPr>
            <p:nvPr/>
          </p:nvSpPr>
          <p:spPr bwMode="auto">
            <a:xfrm>
              <a:off x="2670" y="3421"/>
              <a:ext cx="7" cy="8"/>
            </a:xfrm>
            <a:custGeom>
              <a:avLst/>
              <a:gdLst>
                <a:gd name="T0" fmla="*/ 5 w 7"/>
                <a:gd name="T1" fmla="*/ 0 h 8"/>
                <a:gd name="T2" fmla="*/ 7 w 7"/>
                <a:gd name="T3" fmla="*/ 0 h 8"/>
                <a:gd name="T4" fmla="*/ 7 w 7"/>
                <a:gd name="T5" fmla="*/ 3 h 8"/>
                <a:gd name="T6" fmla="*/ 0 w 7"/>
                <a:gd name="T7" fmla="*/ 2 h 8"/>
                <a:gd name="T8" fmla="*/ 3 w 7"/>
                <a:gd name="T9" fmla="*/ 8 h 8"/>
                <a:gd name="T10" fmla="*/ 5 w 7"/>
                <a:gd name="T11" fmla="*/ 0 h 8"/>
                <a:gd name="T12" fmla="*/ 0 60000 65536"/>
                <a:gd name="T13" fmla="*/ 0 60000 65536"/>
                <a:gd name="T14" fmla="*/ 0 60000 65536"/>
                <a:gd name="T15" fmla="*/ 0 60000 65536"/>
                <a:gd name="T16" fmla="*/ 0 60000 65536"/>
                <a:gd name="T17" fmla="*/ 0 60000 65536"/>
                <a:gd name="T18" fmla="*/ 0 w 7"/>
                <a:gd name="T19" fmla="*/ 0 h 8"/>
                <a:gd name="T20" fmla="*/ 7 w 7"/>
                <a:gd name="T21" fmla="*/ 8 h 8"/>
              </a:gdLst>
              <a:ahLst/>
              <a:cxnLst>
                <a:cxn ang="T12">
                  <a:pos x="T0" y="T1"/>
                </a:cxn>
                <a:cxn ang="T13">
                  <a:pos x="T2" y="T3"/>
                </a:cxn>
                <a:cxn ang="T14">
                  <a:pos x="T4" y="T5"/>
                </a:cxn>
                <a:cxn ang="T15">
                  <a:pos x="T6" y="T7"/>
                </a:cxn>
                <a:cxn ang="T16">
                  <a:pos x="T8" y="T9"/>
                </a:cxn>
                <a:cxn ang="T17">
                  <a:pos x="T10" y="T11"/>
                </a:cxn>
              </a:cxnLst>
              <a:rect l="T18" t="T19" r="T20" b="T21"/>
              <a:pathLst>
                <a:path w="7" h="8">
                  <a:moveTo>
                    <a:pt x="5" y="0"/>
                  </a:moveTo>
                  <a:lnTo>
                    <a:pt x="7" y="0"/>
                  </a:lnTo>
                  <a:lnTo>
                    <a:pt x="7" y="3"/>
                  </a:lnTo>
                  <a:lnTo>
                    <a:pt x="0" y="2"/>
                  </a:lnTo>
                  <a:lnTo>
                    <a:pt x="3" y="8"/>
                  </a:lnTo>
                  <a:lnTo>
                    <a:pt x="5" y="0"/>
                  </a:lnTo>
                  <a:close/>
                </a:path>
              </a:pathLst>
            </a:custGeom>
            <a:solidFill>
              <a:srgbClr val="C195DB"/>
            </a:solidFill>
            <a:ln w="9525">
              <a:noFill/>
              <a:round/>
              <a:headEnd/>
              <a:tailEnd/>
            </a:ln>
          </p:spPr>
          <p:txBody>
            <a:bodyPr/>
            <a:lstStyle/>
            <a:p>
              <a:endParaRPr lang="ru-RU"/>
            </a:p>
          </p:txBody>
        </p:sp>
        <p:sp>
          <p:nvSpPr>
            <p:cNvPr id="161024" name="Freeform 2681"/>
            <p:cNvSpPr>
              <a:spLocks/>
            </p:cNvSpPr>
            <p:nvPr/>
          </p:nvSpPr>
          <p:spPr bwMode="auto">
            <a:xfrm>
              <a:off x="2532" y="3701"/>
              <a:ext cx="90" cy="20"/>
            </a:xfrm>
            <a:custGeom>
              <a:avLst/>
              <a:gdLst>
                <a:gd name="T0" fmla="*/ 90 w 90"/>
                <a:gd name="T1" fmla="*/ 20 h 20"/>
                <a:gd name="T2" fmla="*/ 90 w 90"/>
                <a:gd name="T3" fmla="*/ 12 h 20"/>
                <a:gd name="T4" fmla="*/ 0 w 90"/>
                <a:gd name="T5" fmla="*/ 0 h 20"/>
                <a:gd name="T6" fmla="*/ 0 w 90"/>
                <a:gd name="T7" fmla="*/ 8 h 20"/>
                <a:gd name="T8" fmla="*/ 90 w 90"/>
                <a:gd name="T9" fmla="*/ 20 h 20"/>
                <a:gd name="T10" fmla="*/ 0 60000 65536"/>
                <a:gd name="T11" fmla="*/ 0 60000 65536"/>
                <a:gd name="T12" fmla="*/ 0 60000 65536"/>
                <a:gd name="T13" fmla="*/ 0 60000 65536"/>
                <a:gd name="T14" fmla="*/ 0 60000 65536"/>
                <a:gd name="T15" fmla="*/ 0 w 90"/>
                <a:gd name="T16" fmla="*/ 0 h 20"/>
                <a:gd name="T17" fmla="*/ 90 w 90"/>
                <a:gd name="T18" fmla="*/ 20 h 20"/>
              </a:gdLst>
              <a:ahLst/>
              <a:cxnLst>
                <a:cxn ang="T10">
                  <a:pos x="T0" y="T1"/>
                </a:cxn>
                <a:cxn ang="T11">
                  <a:pos x="T2" y="T3"/>
                </a:cxn>
                <a:cxn ang="T12">
                  <a:pos x="T4" y="T5"/>
                </a:cxn>
                <a:cxn ang="T13">
                  <a:pos x="T6" y="T7"/>
                </a:cxn>
                <a:cxn ang="T14">
                  <a:pos x="T8" y="T9"/>
                </a:cxn>
              </a:cxnLst>
              <a:rect l="T15" t="T16" r="T17" b="T18"/>
              <a:pathLst>
                <a:path w="90" h="20">
                  <a:moveTo>
                    <a:pt x="90" y="20"/>
                  </a:moveTo>
                  <a:lnTo>
                    <a:pt x="90" y="12"/>
                  </a:lnTo>
                  <a:lnTo>
                    <a:pt x="0" y="0"/>
                  </a:lnTo>
                  <a:lnTo>
                    <a:pt x="0" y="8"/>
                  </a:lnTo>
                  <a:lnTo>
                    <a:pt x="90" y="20"/>
                  </a:lnTo>
                  <a:close/>
                </a:path>
              </a:pathLst>
            </a:custGeom>
            <a:solidFill>
              <a:srgbClr val="C195DB"/>
            </a:solidFill>
            <a:ln w="9525">
              <a:noFill/>
              <a:round/>
              <a:headEnd/>
              <a:tailEnd/>
            </a:ln>
          </p:spPr>
          <p:txBody>
            <a:bodyPr/>
            <a:lstStyle/>
            <a:p>
              <a:endParaRPr lang="ru-RU"/>
            </a:p>
          </p:txBody>
        </p:sp>
        <p:sp>
          <p:nvSpPr>
            <p:cNvPr id="161025" name="Freeform 2682"/>
            <p:cNvSpPr>
              <a:spLocks/>
            </p:cNvSpPr>
            <p:nvPr/>
          </p:nvSpPr>
          <p:spPr bwMode="auto">
            <a:xfrm>
              <a:off x="2617" y="3715"/>
              <a:ext cx="8" cy="6"/>
            </a:xfrm>
            <a:custGeom>
              <a:avLst/>
              <a:gdLst>
                <a:gd name="T0" fmla="*/ 8 w 8"/>
                <a:gd name="T1" fmla="*/ 4 h 6"/>
                <a:gd name="T2" fmla="*/ 8 w 8"/>
                <a:gd name="T3" fmla="*/ 6 h 6"/>
                <a:gd name="T4" fmla="*/ 5 w 8"/>
                <a:gd name="T5" fmla="*/ 6 h 6"/>
                <a:gd name="T6" fmla="*/ 5 w 8"/>
                <a:gd name="T7" fmla="*/ 0 h 6"/>
                <a:gd name="T8" fmla="*/ 0 w 8"/>
                <a:gd name="T9" fmla="*/ 2 h 6"/>
                <a:gd name="T10" fmla="*/ 8 w 8"/>
                <a:gd name="T11" fmla="*/ 4 h 6"/>
                <a:gd name="T12" fmla="*/ 0 60000 65536"/>
                <a:gd name="T13" fmla="*/ 0 60000 65536"/>
                <a:gd name="T14" fmla="*/ 0 60000 65536"/>
                <a:gd name="T15" fmla="*/ 0 60000 65536"/>
                <a:gd name="T16" fmla="*/ 0 60000 65536"/>
                <a:gd name="T17" fmla="*/ 0 60000 65536"/>
                <a:gd name="T18" fmla="*/ 0 w 8"/>
                <a:gd name="T19" fmla="*/ 0 h 6"/>
                <a:gd name="T20" fmla="*/ 8 w 8"/>
                <a:gd name="T21" fmla="*/ 6 h 6"/>
              </a:gdLst>
              <a:ahLst/>
              <a:cxnLst>
                <a:cxn ang="T12">
                  <a:pos x="T0" y="T1"/>
                </a:cxn>
                <a:cxn ang="T13">
                  <a:pos x="T2" y="T3"/>
                </a:cxn>
                <a:cxn ang="T14">
                  <a:pos x="T4" y="T5"/>
                </a:cxn>
                <a:cxn ang="T15">
                  <a:pos x="T6" y="T7"/>
                </a:cxn>
                <a:cxn ang="T16">
                  <a:pos x="T8" y="T9"/>
                </a:cxn>
                <a:cxn ang="T17">
                  <a:pos x="T10" y="T11"/>
                </a:cxn>
              </a:cxnLst>
              <a:rect l="T18" t="T19" r="T20" b="T21"/>
              <a:pathLst>
                <a:path w="8" h="6">
                  <a:moveTo>
                    <a:pt x="8" y="4"/>
                  </a:moveTo>
                  <a:lnTo>
                    <a:pt x="8" y="6"/>
                  </a:lnTo>
                  <a:lnTo>
                    <a:pt x="5" y="6"/>
                  </a:lnTo>
                  <a:lnTo>
                    <a:pt x="5" y="0"/>
                  </a:lnTo>
                  <a:lnTo>
                    <a:pt x="0" y="2"/>
                  </a:lnTo>
                  <a:lnTo>
                    <a:pt x="8" y="4"/>
                  </a:lnTo>
                  <a:close/>
                </a:path>
              </a:pathLst>
            </a:custGeom>
            <a:solidFill>
              <a:srgbClr val="C195DB"/>
            </a:solidFill>
            <a:ln w="9525">
              <a:noFill/>
              <a:round/>
              <a:headEnd/>
              <a:tailEnd/>
            </a:ln>
          </p:spPr>
          <p:txBody>
            <a:bodyPr/>
            <a:lstStyle/>
            <a:p>
              <a:endParaRPr lang="ru-RU"/>
            </a:p>
          </p:txBody>
        </p:sp>
        <p:sp>
          <p:nvSpPr>
            <p:cNvPr id="161026" name="Freeform 2683"/>
            <p:cNvSpPr>
              <a:spLocks/>
            </p:cNvSpPr>
            <p:nvPr/>
          </p:nvSpPr>
          <p:spPr bwMode="auto">
            <a:xfrm>
              <a:off x="2530" y="3412"/>
              <a:ext cx="86" cy="296"/>
            </a:xfrm>
            <a:custGeom>
              <a:avLst/>
              <a:gdLst>
                <a:gd name="T0" fmla="*/ 0 w 86"/>
                <a:gd name="T1" fmla="*/ 292 h 296"/>
                <a:gd name="T2" fmla="*/ 6 w 86"/>
                <a:gd name="T3" fmla="*/ 296 h 296"/>
                <a:gd name="T4" fmla="*/ 86 w 86"/>
                <a:gd name="T5" fmla="*/ 3 h 296"/>
                <a:gd name="T6" fmla="*/ 79 w 86"/>
                <a:gd name="T7" fmla="*/ 0 h 296"/>
                <a:gd name="T8" fmla="*/ 0 w 86"/>
                <a:gd name="T9" fmla="*/ 292 h 296"/>
                <a:gd name="T10" fmla="*/ 0 60000 65536"/>
                <a:gd name="T11" fmla="*/ 0 60000 65536"/>
                <a:gd name="T12" fmla="*/ 0 60000 65536"/>
                <a:gd name="T13" fmla="*/ 0 60000 65536"/>
                <a:gd name="T14" fmla="*/ 0 60000 65536"/>
                <a:gd name="T15" fmla="*/ 0 w 86"/>
                <a:gd name="T16" fmla="*/ 0 h 296"/>
                <a:gd name="T17" fmla="*/ 86 w 86"/>
                <a:gd name="T18" fmla="*/ 296 h 296"/>
              </a:gdLst>
              <a:ahLst/>
              <a:cxnLst>
                <a:cxn ang="T10">
                  <a:pos x="T0" y="T1"/>
                </a:cxn>
                <a:cxn ang="T11">
                  <a:pos x="T2" y="T3"/>
                </a:cxn>
                <a:cxn ang="T12">
                  <a:pos x="T4" y="T5"/>
                </a:cxn>
                <a:cxn ang="T13">
                  <a:pos x="T6" y="T7"/>
                </a:cxn>
                <a:cxn ang="T14">
                  <a:pos x="T8" y="T9"/>
                </a:cxn>
              </a:cxnLst>
              <a:rect l="T15" t="T16" r="T17" b="T18"/>
              <a:pathLst>
                <a:path w="86" h="296">
                  <a:moveTo>
                    <a:pt x="0" y="292"/>
                  </a:moveTo>
                  <a:lnTo>
                    <a:pt x="6" y="296"/>
                  </a:lnTo>
                  <a:lnTo>
                    <a:pt x="86" y="3"/>
                  </a:lnTo>
                  <a:lnTo>
                    <a:pt x="79" y="0"/>
                  </a:lnTo>
                  <a:lnTo>
                    <a:pt x="0" y="292"/>
                  </a:lnTo>
                  <a:close/>
                </a:path>
              </a:pathLst>
            </a:custGeom>
            <a:solidFill>
              <a:srgbClr val="C195DB"/>
            </a:solidFill>
            <a:ln w="9525">
              <a:noFill/>
              <a:round/>
              <a:headEnd/>
              <a:tailEnd/>
            </a:ln>
          </p:spPr>
          <p:txBody>
            <a:bodyPr/>
            <a:lstStyle/>
            <a:p>
              <a:endParaRPr lang="ru-RU"/>
            </a:p>
          </p:txBody>
        </p:sp>
        <p:sp>
          <p:nvSpPr>
            <p:cNvPr id="161027" name="Freeform 2684"/>
            <p:cNvSpPr>
              <a:spLocks/>
            </p:cNvSpPr>
            <p:nvPr/>
          </p:nvSpPr>
          <p:spPr bwMode="auto">
            <a:xfrm>
              <a:off x="2528" y="3701"/>
              <a:ext cx="9" cy="9"/>
            </a:xfrm>
            <a:custGeom>
              <a:avLst/>
              <a:gdLst>
                <a:gd name="T0" fmla="*/ 6 w 9"/>
                <a:gd name="T1" fmla="*/ 9 h 9"/>
                <a:gd name="T2" fmla="*/ 0 w 9"/>
                <a:gd name="T3" fmla="*/ 9 h 9"/>
                <a:gd name="T4" fmla="*/ 2 w 9"/>
                <a:gd name="T5" fmla="*/ 3 h 9"/>
                <a:gd name="T6" fmla="*/ 9 w 9"/>
                <a:gd name="T7" fmla="*/ 7 h 9"/>
                <a:gd name="T8" fmla="*/ 6 w 9"/>
                <a:gd name="T9" fmla="*/ 0 h 9"/>
                <a:gd name="T10" fmla="*/ 6 w 9"/>
                <a:gd name="T11" fmla="*/ 9 h 9"/>
                <a:gd name="T12" fmla="*/ 0 60000 65536"/>
                <a:gd name="T13" fmla="*/ 0 60000 65536"/>
                <a:gd name="T14" fmla="*/ 0 60000 65536"/>
                <a:gd name="T15" fmla="*/ 0 60000 65536"/>
                <a:gd name="T16" fmla="*/ 0 60000 65536"/>
                <a:gd name="T17" fmla="*/ 0 60000 65536"/>
                <a:gd name="T18" fmla="*/ 0 w 9"/>
                <a:gd name="T19" fmla="*/ 0 h 9"/>
                <a:gd name="T20" fmla="*/ 9 w 9"/>
                <a:gd name="T21" fmla="*/ 9 h 9"/>
              </a:gdLst>
              <a:ahLst/>
              <a:cxnLst>
                <a:cxn ang="T12">
                  <a:pos x="T0" y="T1"/>
                </a:cxn>
                <a:cxn ang="T13">
                  <a:pos x="T2" y="T3"/>
                </a:cxn>
                <a:cxn ang="T14">
                  <a:pos x="T4" y="T5"/>
                </a:cxn>
                <a:cxn ang="T15">
                  <a:pos x="T6" y="T7"/>
                </a:cxn>
                <a:cxn ang="T16">
                  <a:pos x="T8" y="T9"/>
                </a:cxn>
                <a:cxn ang="T17">
                  <a:pos x="T10" y="T11"/>
                </a:cxn>
              </a:cxnLst>
              <a:rect l="T18" t="T19" r="T20" b="T21"/>
              <a:pathLst>
                <a:path w="9" h="9">
                  <a:moveTo>
                    <a:pt x="6" y="9"/>
                  </a:moveTo>
                  <a:lnTo>
                    <a:pt x="0" y="9"/>
                  </a:lnTo>
                  <a:lnTo>
                    <a:pt x="2" y="3"/>
                  </a:lnTo>
                  <a:lnTo>
                    <a:pt x="9" y="7"/>
                  </a:lnTo>
                  <a:lnTo>
                    <a:pt x="6" y="0"/>
                  </a:lnTo>
                  <a:lnTo>
                    <a:pt x="6" y="9"/>
                  </a:lnTo>
                  <a:close/>
                </a:path>
              </a:pathLst>
            </a:custGeom>
            <a:solidFill>
              <a:srgbClr val="C195DB"/>
            </a:solidFill>
            <a:ln w="9525">
              <a:noFill/>
              <a:round/>
              <a:headEnd/>
              <a:tailEnd/>
            </a:ln>
          </p:spPr>
          <p:txBody>
            <a:bodyPr/>
            <a:lstStyle/>
            <a:p>
              <a:endParaRPr lang="ru-RU"/>
            </a:p>
          </p:txBody>
        </p:sp>
        <p:sp>
          <p:nvSpPr>
            <p:cNvPr id="161028" name="Freeform 2685"/>
            <p:cNvSpPr>
              <a:spLocks/>
            </p:cNvSpPr>
            <p:nvPr/>
          </p:nvSpPr>
          <p:spPr bwMode="auto">
            <a:xfrm>
              <a:off x="2607" y="3411"/>
              <a:ext cx="7" cy="6"/>
            </a:xfrm>
            <a:custGeom>
              <a:avLst/>
              <a:gdLst>
                <a:gd name="T0" fmla="*/ 0 w 7"/>
                <a:gd name="T1" fmla="*/ 2 h 6"/>
                <a:gd name="T2" fmla="*/ 0 w 7"/>
                <a:gd name="T3" fmla="*/ 0 h 6"/>
                <a:gd name="T4" fmla="*/ 6 w 7"/>
                <a:gd name="T5" fmla="*/ 0 h 6"/>
                <a:gd name="T6" fmla="*/ 2 w 7"/>
                <a:gd name="T7" fmla="*/ 6 h 6"/>
                <a:gd name="T8" fmla="*/ 7 w 7"/>
                <a:gd name="T9" fmla="*/ 4 h 6"/>
                <a:gd name="T10" fmla="*/ 0 w 7"/>
                <a:gd name="T11" fmla="*/ 2 h 6"/>
                <a:gd name="T12" fmla="*/ 0 60000 65536"/>
                <a:gd name="T13" fmla="*/ 0 60000 65536"/>
                <a:gd name="T14" fmla="*/ 0 60000 65536"/>
                <a:gd name="T15" fmla="*/ 0 60000 65536"/>
                <a:gd name="T16" fmla="*/ 0 60000 65536"/>
                <a:gd name="T17" fmla="*/ 0 60000 65536"/>
                <a:gd name="T18" fmla="*/ 0 w 7"/>
                <a:gd name="T19" fmla="*/ 0 h 6"/>
                <a:gd name="T20" fmla="*/ 7 w 7"/>
                <a:gd name="T21" fmla="*/ 6 h 6"/>
              </a:gdLst>
              <a:ahLst/>
              <a:cxnLst>
                <a:cxn ang="T12">
                  <a:pos x="T0" y="T1"/>
                </a:cxn>
                <a:cxn ang="T13">
                  <a:pos x="T2" y="T3"/>
                </a:cxn>
                <a:cxn ang="T14">
                  <a:pos x="T4" y="T5"/>
                </a:cxn>
                <a:cxn ang="T15">
                  <a:pos x="T6" y="T7"/>
                </a:cxn>
                <a:cxn ang="T16">
                  <a:pos x="T8" y="T9"/>
                </a:cxn>
                <a:cxn ang="T17">
                  <a:pos x="T10" y="T11"/>
                </a:cxn>
              </a:cxnLst>
              <a:rect l="T18" t="T19" r="T20" b="T21"/>
              <a:pathLst>
                <a:path w="7" h="6">
                  <a:moveTo>
                    <a:pt x="0" y="2"/>
                  </a:moveTo>
                  <a:lnTo>
                    <a:pt x="0" y="0"/>
                  </a:lnTo>
                  <a:lnTo>
                    <a:pt x="6" y="0"/>
                  </a:lnTo>
                  <a:lnTo>
                    <a:pt x="2" y="6"/>
                  </a:lnTo>
                  <a:lnTo>
                    <a:pt x="7" y="4"/>
                  </a:lnTo>
                  <a:lnTo>
                    <a:pt x="0" y="2"/>
                  </a:lnTo>
                  <a:close/>
                </a:path>
              </a:pathLst>
            </a:custGeom>
            <a:solidFill>
              <a:srgbClr val="C195DB"/>
            </a:solidFill>
            <a:ln w="9525">
              <a:noFill/>
              <a:round/>
              <a:headEnd/>
              <a:tailEnd/>
            </a:ln>
          </p:spPr>
          <p:txBody>
            <a:bodyPr/>
            <a:lstStyle/>
            <a:p>
              <a:endParaRPr lang="ru-RU"/>
            </a:p>
          </p:txBody>
        </p:sp>
        <p:sp>
          <p:nvSpPr>
            <p:cNvPr id="161029" name="Freeform 2686"/>
            <p:cNvSpPr>
              <a:spLocks/>
            </p:cNvSpPr>
            <p:nvPr/>
          </p:nvSpPr>
          <p:spPr bwMode="auto">
            <a:xfrm>
              <a:off x="2528" y="3679"/>
              <a:ext cx="55" cy="31"/>
            </a:xfrm>
            <a:custGeom>
              <a:avLst/>
              <a:gdLst>
                <a:gd name="T0" fmla="*/ 0 w 55"/>
                <a:gd name="T1" fmla="*/ 24 h 31"/>
                <a:gd name="T2" fmla="*/ 5 w 55"/>
                <a:gd name="T3" fmla="*/ 31 h 31"/>
                <a:gd name="T4" fmla="*/ 55 w 55"/>
                <a:gd name="T5" fmla="*/ 6 h 31"/>
                <a:gd name="T6" fmla="*/ 51 w 55"/>
                <a:gd name="T7" fmla="*/ 0 h 31"/>
                <a:gd name="T8" fmla="*/ 0 w 55"/>
                <a:gd name="T9" fmla="*/ 24 h 31"/>
                <a:gd name="T10" fmla="*/ 0 60000 65536"/>
                <a:gd name="T11" fmla="*/ 0 60000 65536"/>
                <a:gd name="T12" fmla="*/ 0 60000 65536"/>
                <a:gd name="T13" fmla="*/ 0 60000 65536"/>
                <a:gd name="T14" fmla="*/ 0 60000 65536"/>
                <a:gd name="T15" fmla="*/ 0 w 55"/>
                <a:gd name="T16" fmla="*/ 0 h 31"/>
                <a:gd name="T17" fmla="*/ 55 w 55"/>
                <a:gd name="T18" fmla="*/ 31 h 31"/>
              </a:gdLst>
              <a:ahLst/>
              <a:cxnLst>
                <a:cxn ang="T10">
                  <a:pos x="T0" y="T1"/>
                </a:cxn>
                <a:cxn ang="T11">
                  <a:pos x="T2" y="T3"/>
                </a:cxn>
                <a:cxn ang="T12">
                  <a:pos x="T4" y="T5"/>
                </a:cxn>
                <a:cxn ang="T13">
                  <a:pos x="T6" y="T7"/>
                </a:cxn>
                <a:cxn ang="T14">
                  <a:pos x="T8" y="T9"/>
                </a:cxn>
              </a:cxnLst>
              <a:rect l="T15" t="T16" r="T17" b="T18"/>
              <a:pathLst>
                <a:path w="55" h="31">
                  <a:moveTo>
                    <a:pt x="0" y="24"/>
                  </a:moveTo>
                  <a:lnTo>
                    <a:pt x="5" y="31"/>
                  </a:lnTo>
                  <a:lnTo>
                    <a:pt x="55" y="6"/>
                  </a:lnTo>
                  <a:lnTo>
                    <a:pt x="51" y="0"/>
                  </a:lnTo>
                  <a:lnTo>
                    <a:pt x="0" y="24"/>
                  </a:lnTo>
                  <a:close/>
                </a:path>
              </a:pathLst>
            </a:custGeom>
            <a:solidFill>
              <a:srgbClr val="C195DB"/>
            </a:solidFill>
            <a:ln w="9525">
              <a:noFill/>
              <a:round/>
              <a:headEnd/>
              <a:tailEnd/>
            </a:ln>
          </p:spPr>
          <p:txBody>
            <a:bodyPr/>
            <a:lstStyle/>
            <a:p>
              <a:endParaRPr lang="ru-RU"/>
            </a:p>
          </p:txBody>
        </p:sp>
        <p:sp>
          <p:nvSpPr>
            <p:cNvPr id="161030" name="Freeform 2687"/>
            <p:cNvSpPr>
              <a:spLocks/>
            </p:cNvSpPr>
            <p:nvPr/>
          </p:nvSpPr>
          <p:spPr bwMode="auto">
            <a:xfrm>
              <a:off x="2577" y="3679"/>
              <a:ext cx="43" cy="41"/>
            </a:xfrm>
            <a:custGeom>
              <a:avLst/>
              <a:gdLst>
                <a:gd name="T0" fmla="*/ 6 w 43"/>
                <a:gd name="T1" fmla="*/ 0 h 41"/>
                <a:gd name="T2" fmla="*/ 0 w 43"/>
                <a:gd name="T3" fmla="*/ 4 h 41"/>
                <a:gd name="T4" fmla="*/ 36 w 43"/>
                <a:gd name="T5" fmla="*/ 41 h 41"/>
                <a:gd name="T6" fmla="*/ 43 w 43"/>
                <a:gd name="T7" fmla="*/ 36 h 41"/>
                <a:gd name="T8" fmla="*/ 6 w 43"/>
                <a:gd name="T9" fmla="*/ 0 h 41"/>
                <a:gd name="T10" fmla="*/ 0 60000 65536"/>
                <a:gd name="T11" fmla="*/ 0 60000 65536"/>
                <a:gd name="T12" fmla="*/ 0 60000 65536"/>
                <a:gd name="T13" fmla="*/ 0 60000 65536"/>
                <a:gd name="T14" fmla="*/ 0 60000 65536"/>
                <a:gd name="T15" fmla="*/ 0 w 43"/>
                <a:gd name="T16" fmla="*/ 0 h 41"/>
                <a:gd name="T17" fmla="*/ 43 w 43"/>
                <a:gd name="T18" fmla="*/ 41 h 41"/>
              </a:gdLst>
              <a:ahLst/>
              <a:cxnLst>
                <a:cxn ang="T10">
                  <a:pos x="T0" y="T1"/>
                </a:cxn>
                <a:cxn ang="T11">
                  <a:pos x="T2" y="T3"/>
                </a:cxn>
                <a:cxn ang="T12">
                  <a:pos x="T4" y="T5"/>
                </a:cxn>
                <a:cxn ang="T13">
                  <a:pos x="T6" y="T7"/>
                </a:cxn>
                <a:cxn ang="T14">
                  <a:pos x="T8" y="T9"/>
                </a:cxn>
              </a:cxnLst>
              <a:rect l="T15" t="T16" r="T17" b="T18"/>
              <a:pathLst>
                <a:path w="43" h="41">
                  <a:moveTo>
                    <a:pt x="6" y="0"/>
                  </a:moveTo>
                  <a:lnTo>
                    <a:pt x="0" y="4"/>
                  </a:lnTo>
                  <a:lnTo>
                    <a:pt x="36" y="41"/>
                  </a:lnTo>
                  <a:lnTo>
                    <a:pt x="43" y="36"/>
                  </a:lnTo>
                  <a:lnTo>
                    <a:pt x="6" y="0"/>
                  </a:lnTo>
                  <a:close/>
                </a:path>
              </a:pathLst>
            </a:custGeom>
            <a:solidFill>
              <a:srgbClr val="C195DB"/>
            </a:solidFill>
            <a:ln w="9525">
              <a:noFill/>
              <a:round/>
              <a:headEnd/>
              <a:tailEnd/>
            </a:ln>
          </p:spPr>
          <p:txBody>
            <a:bodyPr/>
            <a:lstStyle/>
            <a:p>
              <a:endParaRPr lang="ru-RU"/>
            </a:p>
          </p:txBody>
        </p:sp>
        <p:sp>
          <p:nvSpPr>
            <p:cNvPr id="161031" name="Freeform 2688"/>
            <p:cNvSpPr>
              <a:spLocks/>
            </p:cNvSpPr>
            <p:nvPr/>
          </p:nvSpPr>
          <p:spPr bwMode="auto">
            <a:xfrm>
              <a:off x="2577" y="3679"/>
              <a:ext cx="7" cy="7"/>
            </a:xfrm>
            <a:custGeom>
              <a:avLst/>
              <a:gdLst>
                <a:gd name="T0" fmla="*/ 0 w 7"/>
                <a:gd name="T1" fmla="*/ 2 h 7"/>
                <a:gd name="T2" fmla="*/ 5 w 7"/>
                <a:gd name="T3" fmla="*/ 0 h 7"/>
                <a:gd name="T4" fmla="*/ 7 w 7"/>
                <a:gd name="T5" fmla="*/ 2 h 7"/>
                <a:gd name="T6" fmla="*/ 0 w 7"/>
                <a:gd name="T7" fmla="*/ 5 h 7"/>
                <a:gd name="T8" fmla="*/ 5 w 7"/>
                <a:gd name="T9" fmla="*/ 7 h 7"/>
                <a:gd name="T10" fmla="*/ 0 w 7"/>
                <a:gd name="T11" fmla="*/ 2 h 7"/>
                <a:gd name="T12" fmla="*/ 0 60000 65536"/>
                <a:gd name="T13" fmla="*/ 0 60000 65536"/>
                <a:gd name="T14" fmla="*/ 0 60000 65536"/>
                <a:gd name="T15" fmla="*/ 0 60000 65536"/>
                <a:gd name="T16" fmla="*/ 0 60000 65536"/>
                <a:gd name="T17" fmla="*/ 0 60000 65536"/>
                <a:gd name="T18" fmla="*/ 0 w 7"/>
                <a:gd name="T19" fmla="*/ 0 h 7"/>
                <a:gd name="T20" fmla="*/ 7 w 7"/>
                <a:gd name="T21" fmla="*/ 7 h 7"/>
              </a:gdLst>
              <a:ahLst/>
              <a:cxnLst>
                <a:cxn ang="T12">
                  <a:pos x="T0" y="T1"/>
                </a:cxn>
                <a:cxn ang="T13">
                  <a:pos x="T2" y="T3"/>
                </a:cxn>
                <a:cxn ang="T14">
                  <a:pos x="T4" y="T5"/>
                </a:cxn>
                <a:cxn ang="T15">
                  <a:pos x="T6" y="T7"/>
                </a:cxn>
                <a:cxn ang="T16">
                  <a:pos x="T8" y="T9"/>
                </a:cxn>
                <a:cxn ang="T17">
                  <a:pos x="T10" y="T11"/>
                </a:cxn>
              </a:cxnLst>
              <a:rect l="T18" t="T19" r="T20" b="T21"/>
              <a:pathLst>
                <a:path w="7" h="7">
                  <a:moveTo>
                    <a:pt x="0" y="2"/>
                  </a:moveTo>
                  <a:lnTo>
                    <a:pt x="5" y="0"/>
                  </a:lnTo>
                  <a:lnTo>
                    <a:pt x="7" y="2"/>
                  </a:lnTo>
                  <a:lnTo>
                    <a:pt x="0" y="5"/>
                  </a:lnTo>
                  <a:lnTo>
                    <a:pt x="5" y="7"/>
                  </a:lnTo>
                  <a:lnTo>
                    <a:pt x="0" y="2"/>
                  </a:lnTo>
                  <a:close/>
                </a:path>
              </a:pathLst>
            </a:custGeom>
            <a:solidFill>
              <a:srgbClr val="C195DB"/>
            </a:solidFill>
            <a:ln w="9525">
              <a:noFill/>
              <a:round/>
              <a:headEnd/>
              <a:tailEnd/>
            </a:ln>
          </p:spPr>
          <p:txBody>
            <a:bodyPr/>
            <a:lstStyle/>
            <a:p>
              <a:endParaRPr lang="ru-RU"/>
            </a:p>
          </p:txBody>
        </p:sp>
        <p:sp>
          <p:nvSpPr>
            <p:cNvPr id="161032" name="Freeform 2689"/>
            <p:cNvSpPr>
              <a:spLocks/>
            </p:cNvSpPr>
            <p:nvPr/>
          </p:nvSpPr>
          <p:spPr bwMode="auto">
            <a:xfrm>
              <a:off x="3218" y="3390"/>
              <a:ext cx="165" cy="306"/>
            </a:xfrm>
            <a:custGeom>
              <a:avLst/>
              <a:gdLst>
                <a:gd name="T0" fmla="*/ 0 w 165"/>
                <a:gd name="T1" fmla="*/ 16 h 306"/>
                <a:gd name="T2" fmla="*/ 57 w 165"/>
                <a:gd name="T3" fmla="*/ 0 h 306"/>
                <a:gd name="T4" fmla="*/ 165 w 165"/>
                <a:gd name="T5" fmla="*/ 281 h 306"/>
                <a:gd name="T6" fmla="*/ 77 w 165"/>
                <a:gd name="T7" fmla="*/ 306 h 306"/>
                <a:gd name="T8" fmla="*/ 0 w 165"/>
                <a:gd name="T9" fmla="*/ 16 h 306"/>
                <a:gd name="T10" fmla="*/ 0 60000 65536"/>
                <a:gd name="T11" fmla="*/ 0 60000 65536"/>
                <a:gd name="T12" fmla="*/ 0 60000 65536"/>
                <a:gd name="T13" fmla="*/ 0 60000 65536"/>
                <a:gd name="T14" fmla="*/ 0 60000 65536"/>
                <a:gd name="T15" fmla="*/ 0 w 165"/>
                <a:gd name="T16" fmla="*/ 0 h 306"/>
                <a:gd name="T17" fmla="*/ 165 w 165"/>
                <a:gd name="T18" fmla="*/ 306 h 306"/>
              </a:gdLst>
              <a:ahLst/>
              <a:cxnLst>
                <a:cxn ang="T10">
                  <a:pos x="T0" y="T1"/>
                </a:cxn>
                <a:cxn ang="T11">
                  <a:pos x="T2" y="T3"/>
                </a:cxn>
                <a:cxn ang="T12">
                  <a:pos x="T4" y="T5"/>
                </a:cxn>
                <a:cxn ang="T13">
                  <a:pos x="T6" y="T7"/>
                </a:cxn>
                <a:cxn ang="T14">
                  <a:pos x="T8" y="T9"/>
                </a:cxn>
              </a:cxnLst>
              <a:rect l="T15" t="T16" r="T17" b="T18"/>
              <a:pathLst>
                <a:path w="165" h="306">
                  <a:moveTo>
                    <a:pt x="0" y="16"/>
                  </a:moveTo>
                  <a:lnTo>
                    <a:pt x="57" y="0"/>
                  </a:lnTo>
                  <a:lnTo>
                    <a:pt x="165" y="281"/>
                  </a:lnTo>
                  <a:lnTo>
                    <a:pt x="77" y="306"/>
                  </a:lnTo>
                  <a:lnTo>
                    <a:pt x="0" y="16"/>
                  </a:lnTo>
                  <a:close/>
                </a:path>
              </a:pathLst>
            </a:custGeom>
            <a:solidFill>
              <a:srgbClr val="844CD6"/>
            </a:solidFill>
            <a:ln w="9525">
              <a:noFill/>
              <a:round/>
              <a:headEnd/>
              <a:tailEnd/>
            </a:ln>
          </p:spPr>
          <p:txBody>
            <a:bodyPr/>
            <a:lstStyle/>
            <a:p>
              <a:endParaRPr lang="ru-RU"/>
            </a:p>
          </p:txBody>
        </p:sp>
        <p:sp>
          <p:nvSpPr>
            <p:cNvPr id="161033" name="Freeform 2690"/>
            <p:cNvSpPr>
              <a:spLocks/>
            </p:cNvSpPr>
            <p:nvPr/>
          </p:nvSpPr>
          <p:spPr bwMode="auto">
            <a:xfrm>
              <a:off x="3217" y="3387"/>
              <a:ext cx="60" cy="20"/>
            </a:xfrm>
            <a:custGeom>
              <a:avLst/>
              <a:gdLst>
                <a:gd name="T0" fmla="*/ 0 w 60"/>
                <a:gd name="T1" fmla="*/ 16 h 20"/>
                <a:gd name="T2" fmla="*/ 4 w 60"/>
                <a:gd name="T3" fmla="*/ 20 h 20"/>
                <a:gd name="T4" fmla="*/ 60 w 60"/>
                <a:gd name="T5" fmla="*/ 5 h 20"/>
                <a:gd name="T6" fmla="*/ 56 w 60"/>
                <a:gd name="T7" fmla="*/ 0 h 20"/>
                <a:gd name="T8" fmla="*/ 0 w 60"/>
                <a:gd name="T9" fmla="*/ 16 h 20"/>
                <a:gd name="T10" fmla="*/ 0 60000 65536"/>
                <a:gd name="T11" fmla="*/ 0 60000 65536"/>
                <a:gd name="T12" fmla="*/ 0 60000 65536"/>
                <a:gd name="T13" fmla="*/ 0 60000 65536"/>
                <a:gd name="T14" fmla="*/ 0 60000 65536"/>
                <a:gd name="T15" fmla="*/ 0 w 60"/>
                <a:gd name="T16" fmla="*/ 0 h 20"/>
                <a:gd name="T17" fmla="*/ 60 w 60"/>
                <a:gd name="T18" fmla="*/ 20 h 20"/>
              </a:gdLst>
              <a:ahLst/>
              <a:cxnLst>
                <a:cxn ang="T10">
                  <a:pos x="T0" y="T1"/>
                </a:cxn>
                <a:cxn ang="T11">
                  <a:pos x="T2" y="T3"/>
                </a:cxn>
                <a:cxn ang="T12">
                  <a:pos x="T4" y="T5"/>
                </a:cxn>
                <a:cxn ang="T13">
                  <a:pos x="T6" y="T7"/>
                </a:cxn>
                <a:cxn ang="T14">
                  <a:pos x="T8" y="T9"/>
                </a:cxn>
              </a:cxnLst>
              <a:rect l="T15" t="T16" r="T17" b="T18"/>
              <a:pathLst>
                <a:path w="60" h="20">
                  <a:moveTo>
                    <a:pt x="0" y="16"/>
                  </a:moveTo>
                  <a:lnTo>
                    <a:pt x="4" y="20"/>
                  </a:lnTo>
                  <a:lnTo>
                    <a:pt x="60" y="5"/>
                  </a:lnTo>
                  <a:lnTo>
                    <a:pt x="56" y="0"/>
                  </a:lnTo>
                  <a:lnTo>
                    <a:pt x="0" y="16"/>
                  </a:lnTo>
                  <a:close/>
                </a:path>
              </a:pathLst>
            </a:custGeom>
            <a:solidFill>
              <a:srgbClr val="C195DB"/>
            </a:solidFill>
            <a:ln w="9525">
              <a:noFill/>
              <a:round/>
              <a:headEnd/>
              <a:tailEnd/>
            </a:ln>
          </p:spPr>
          <p:txBody>
            <a:bodyPr/>
            <a:lstStyle/>
            <a:p>
              <a:endParaRPr lang="ru-RU"/>
            </a:p>
          </p:txBody>
        </p:sp>
        <p:sp>
          <p:nvSpPr>
            <p:cNvPr id="161034" name="Freeform 2691"/>
            <p:cNvSpPr>
              <a:spLocks/>
            </p:cNvSpPr>
            <p:nvPr/>
          </p:nvSpPr>
          <p:spPr bwMode="auto">
            <a:xfrm>
              <a:off x="3274" y="3390"/>
              <a:ext cx="113" cy="282"/>
            </a:xfrm>
            <a:custGeom>
              <a:avLst/>
              <a:gdLst>
                <a:gd name="T0" fmla="*/ 7 w 113"/>
                <a:gd name="T1" fmla="*/ 0 h 282"/>
                <a:gd name="T2" fmla="*/ 0 w 113"/>
                <a:gd name="T3" fmla="*/ 2 h 282"/>
                <a:gd name="T4" fmla="*/ 108 w 113"/>
                <a:gd name="T5" fmla="*/ 282 h 282"/>
                <a:gd name="T6" fmla="*/ 113 w 113"/>
                <a:gd name="T7" fmla="*/ 281 h 282"/>
                <a:gd name="T8" fmla="*/ 7 w 113"/>
                <a:gd name="T9" fmla="*/ 0 h 282"/>
                <a:gd name="T10" fmla="*/ 0 60000 65536"/>
                <a:gd name="T11" fmla="*/ 0 60000 65536"/>
                <a:gd name="T12" fmla="*/ 0 60000 65536"/>
                <a:gd name="T13" fmla="*/ 0 60000 65536"/>
                <a:gd name="T14" fmla="*/ 0 60000 65536"/>
                <a:gd name="T15" fmla="*/ 0 w 113"/>
                <a:gd name="T16" fmla="*/ 0 h 282"/>
                <a:gd name="T17" fmla="*/ 113 w 113"/>
                <a:gd name="T18" fmla="*/ 282 h 282"/>
              </a:gdLst>
              <a:ahLst/>
              <a:cxnLst>
                <a:cxn ang="T10">
                  <a:pos x="T0" y="T1"/>
                </a:cxn>
                <a:cxn ang="T11">
                  <a:pos x="T2" y="T3"/>
                </a:cxn>
                <a:cxn ang="T12">
                  <a:pos x="T4" y="T5"/>
                </a:cxn>
                <a:cxn ang="T13">
                  <a:pos x="T6" y="T7"/>
                </a:cxn>
                <a:cxn ang="T14">
                  <a:pos x="T8" y="T9"/>
                </a:cxn>
              </a:cxnLst>
              <a:rect l="T15" t="T16" r="T17" b="T18"/>
              <a:pathLst>
                <a:path w="113" h="282">
                  <a:moveTo>
                    <a:pt x="7" y="0"/>
                  </a:moveTo>
                  <a:lnTo>
                    <a:pt x="0" y="2"/>
                  </a:lnTo>
                  <a:lnTo>
                    <a:pt x="108" y="282"/>
                  </a:lnTo>
                  <a:lnTo>
                    <a:pt x="113" y="281"/>
                  </a:lnTo>
                  <a:lnTo>
                    <a:pt x="7" y="0"/>
                  </a:lnTo>
                  <a:close/>
                </a:path>
              </a:pathLst>
            </a:custGeom>
            <a:solidFill>
              <a:srgbClr val="C195DB"/>
            </a:solidFill>
            <a:ln w="9525">
              <a:noFill/>
              <a:round/>
              <a:headEnd/>
              <a:tailEnd/>
            </a:ln>
          </p:spPr>
          <p:txBody>
            <a:bodyPr/>
            <a:lstStyle/>
            <a:p>
              <a:endParaRPr lang="ru-RU"/>
            </a:p>
          </p:txBody>
        </p:sp>
        <p:sp>
          <p:nvSpPr>
            <p:cNvPr id="161035" name="Freeform 2692"/>
            <p:cNvSpPr>
              <a:spLocks/>
            </p:cNvSpPr>
            <p:nvPr/>
          </p:nvSpPr>
          <p:spPr bwMode="auto">
            <a:xfrm>
              <a:off x="3272" y="3385"/>
              <a:ext cx="5" cy="7"/>
            </a:xfrm>
            <a:custGeom>
              <a:avLst/>
              <a:gdLst>
                <a:gd name="T0" fmla="*/ 2 w 5"/>
                <a:gd name="T1" fmla="*/ 2 h 7"/>
                <a:gd name="T2" fmla="*/ 4 w 5"/>
                <a:gd name="T3" fmla="*/ 0 h 7"/>
                <a:gd name="T4" fmla="*/ 5 w 5"/>
                <a:gd name="T5" fmla="*/ 5 h 7"/>
                <a:gd name="T6" fmla="*/ 0 w 5"/>
                <a:gd name="T7" fmla="*/ 7 h 7"/>
                <a:gd name="T8" fmla="*/ 4 w 5"/>
                <a:gd name="T9" fmla="*/ 7 h 7"/>
                <a:gd name="T10" fmla="*/ 2 w 5"/>
                <a:gd name="T11" fmla="*/ 2 h 7"/>
                <a:gd name="T12" fmla="*/ 0 60000 65536"/>
                <a:gd name="T13" fmla="*/ 0 60000 65536"/>
                <a:gd name="T14" fmla="*/ 0 60000 65536"/>
                <a:gd name="T15" fmla="*/ 0 60000 65536"/>
                <a:gd name="T16" fmla="*/ 0 60000 65536"/>
                <a:gd name="T17" fmla="*/ 0 60000 65536"/>
                <a:gd name="T18" fmla="*/ 0 w 5"/>
                <a:gd name="T19" fmla="*/ 0 h 7"/>
                <a:gd name="T20" fmla="*/ 5 w 5"/>
                <a:gd name="T21" fmla="*/ 7 h 7"/>
              </a:gdLst>
              <a:ahLst/>
              <a:cxnLst>
                <a:cxn ang="T12">
                  <a:pos x="T0" y="T1"/>
                </a:cxn>
                <a:cxn ang="T13">
                  <a:pos x="T2" y="T3"/>
                </a:cxn>
                <a:cxn ang="T14">
                  <a:pos x="T4" y="T5"/>
                </a:cxn>
                <a:cxn ang="T15">
                  <a:pos x="T6" y="T7"/>
                </a:cxn>
                <a:cxn ang="T16">
                  <a:pos x="T8" y="T9"/>
                </a:cxn>
                <a:cxn ang="T17">
                  <a:pos x="T10" y="T11"/>
                </a:cxn>
              </a:cxnLst>
              <a:rect l="T18" t="T19" r="T20" b="T21"/>
              <a:pathLst>
                <a:path w="5" h="7">
                  <a:moveTo>
                    <a:pt x="2" y="2"/>
                  </a:moveTo>
                  <a:lnTo>
                    <a:pt x="4" y="0"/>
                  </a:lnTo>
                  <a:lnTo>
                    <a:pt x="5" y="5"/>
                  </a:lnTo>
                  <a:lnTo>
                    <a:pt x="0" y="7"/>
                  </a:lnTo>
                  <a:lnTo>
                    <a:pt x="4" y="7"/>
                  </a:lnTo>
                  <a:lnTo>
                    <a:pt x="2" y="2"/>
                  </a:lnTo>
                  <a:close/>
                </a:path>
              </a:pathLst>
            </a:custGeom>
            <a:solidFill>
              <a:srgbClr val="C195DB"/>
            </a:solidFill>
            <a:ln w="9525">
              <a:noFill/>
              <a:round/>
              <a:headEnd/>
              <a:tailEnd/>
            </a:ln>
          </p:spPr>
          <p:txBody>
            <a:bodyPr/>
            <a:lstStyle/>
            <a:p>
              <a:endParaRPr lang="ru-RU"/>
            </a:p>
          </p:txBody>
        </p:sp>
        <p:sp>
          <p:nvSpPr>
            <p:cNvPr id="161036" name="Freeform 2693"/>
            <p:cNvSpPr>
              <a:spLocks/>
            </p:cNvSpPr>
            <p:nvPr/>
          </p:nvSpPr>
          <p:spPr bwMode="auto">
            <a:xfrm>
              <a:off x="3293" y="3667"/>
              <a:ext cx="88" cy="31"/>
            </a:xfrm>
            <a:custGeom>
              <a:avLst/>
              <a:gdLst>
                <a:gd name="T0" fmla="*/ 88 w 88"/>
                <a:gd name="T1" fmla="*/ 6 h 31"/>
                <a:gd name="T2" fmla="*/ 87 w 88"/>
                <a:gd name="T3" fmla="*/ 0 h 31"/>
                <a:gd name="T4" fmla="*/ 0 w 88"/>
                <a:gd name="T5" fmla="*/ 25 h 31"/>
                <a:gd name="T6" fmla="*/ 2 w 88"/>
                <a:gd name="T7" fmla="*/ 31 h 31"/>
                <a:gd name="T8" fmla="*/ 88 w 88"/>
                <a:gd name="T9" fmla="*/ 6 h 31"/>
                <a:gd name="T10" fmla="*/ 0 60000 65536"/>
                <a:gd name="T11" fmla="*/ 0 60000 65536"/>
                <a:gd name="T12" fmla="*/ 0 60000 65536"/>
                <a:gd name="T13" fmla="*/ 0 60000 65536"/>
                <a:gd name="T14" fmla="*/ 0 60000 65536"/>
                <a:gd name="T15" fmla="*/ 0 w 88"/>
                <a:gd name="T16" fmla="*/ 0 h 31"/>
                <a:gd name="T17" fmla="*/ 88 w 88"/>
                <a:gd name="T18" fmla="*/ 31 h 31"/>
              </a:gdLst>
              <a:ahLst/>
              <a:cxnLst>
                <a:cxn ang="T10">
                  <a:pos x="T0" y="T1"/>
                </a:cxn>
                <a:cxn ang="T11">
                  <a:pos x="T2" y="T3"/>
                </a:cxn>
                <a:cxn ang="T12">
                  <a:pos x="T4" y="T5"/>
                </a:cxn>
                <a:cxn ang="T13">
                  <a:pos x="T6" y="T7"/>
                </a:cxn>
                <a:cxn ang="T14">
                  <a:pos x="T8" y="T9"/>
                </a:cxn>
              </a:cxnLst>
              <a:rect l="T15" t="T16" r="T17" b="T18"/>
              <a:pathLst>
                <a:path w="88" h="31">
                  <a:moveTo>
                    <a:pt x="88" y="6"/>
                  </a:moveTo>
                  <a:lnTo>
                    <a:pt x="87" y="0"/>
                  </a:lnTo>
                  <a:lnTo>
                    <a:pt x="0" y="25"/>
                  </a:lnTo>
                  <a:lnTo>
                    <a:pt x="2" y="31"/>
                  </a:lnTo>
                  <a:lnTo>
                    <a:pt x="88" y="6"/>
                  </a:lnTo>
                  <a:close/>
                </a:path>
              </a:pathLst>
            </a:custGeom>
            <a:solidFill>
              <a:srgbClr val="C195DB"/>
            </a:solidFill>
            <a:ln w="9525">
              <a:noFill/>
              <a:round/>
              <a:headEnd/>
              <a:tailEnd/>
            </a:ln>
          </p:spPr>
          <p:txBody>
            <a:bodyPr/>
            <a:lstStyle/>
            <a:p>
              <a:endParaRPr lang="ru-RU"/>
            </a:p>
          </p:txBody>
        </p:sp>
        <p:sp>
          <p:nvSpPr>
            <p:cNvPr id="161037" name="Freeform 2694"/>
            <p:cNvSpPr>
              <a:spLocks/>
            </p:cNvSpPr>
            <p:nvPr/>
          </p:nvSpPr>
          <p:spPr bwMode="auto">
            <a:xfrm>
              <a:off x="3378" y="3667"/>
              <a:ext cx="8" cy="7"/>
            </a:xfrm>
            <a:custGeom>
              <a:avLst/>
              <a:gdLst>
                <a:gd name="T0" fmla="*/ 8 w 8"/>
                <a:gd name="T1" fmla="*/ 4 h 7"/>
                <a:gd name="T2" fmla="*/ 8 w 8"/>
                <a:gd name="T3" fmla="*/ 6 h 7"/>
                <a:gd name="T4" fmla="*/ 4 w 8"/>
                <a:gd name="T5" fmla="*/ 7 h 7"/>
                <a:gd name="T6" fmla="*/ 1 w 8"/>
                <a:gd name="T7" fmla="*/ 0 h 7"/>
                <a:gd name="T8" fmla="*/ 0 w 8"/>
                <a:gd name="T9" fmla="*/ 6 h 7"/>
                <a:gd name="T10" fmla="*/ 8 w 8"/>
                <a:gd name="T11" fmla="*/ 4 h 7"/>
                <a:gd name="T12" fmla="*/ 0 60000 65536"/>
                <a:gd name="T13" fmla="*/ 0 60000 65536"/>
                <a:gd name="T14" fmla="*/ 0 60000 65536"/>
                <a:gd name="T15" fmla="*/ 0 60000 65536"/>
                <a:gd name="T16" fmla="*/ 0 60000 65536"/>
                <a:gd name="T17" fmla="*/ 0 60000 65536"/>
                <a:gd name="T18" fmla="*/ 0 w 8"/>
                <a:gd name="T19" fmla="*/ 0 h 7"/>
                <a:gd name="T20" fmla="*/ 8 w 8"/>
                <a:gd name="T21" fmla="*/ 7 h 7"/>
              </a:gdLst>
              <a:ahLst/>
              <a:cxnLst>
                <a:cxn ang="T12">
                  <a:pos x="T0" y="T1"/>
                </a:cxn>
                <a:cxn ang="T13">
                  <a:pos x="T2" y="T3"/>
                </a:cxn>
                <a:cxn ang="T14">
                  <a:pos x="T4" y="T5"/>
                </a:cxn>
                <a:cxn ang="T15">
                  <a:pos x="T6" y="T7"/>
                </a:cxn>
                <a:cxn ang="T16">
                  <a:pos x="T8" y="T9"/>
                </a:cxn>
                <a:cxn ang="T17">
                  <a:pos x="T10" y="T11"/>
                </a:cxn>
              </a:cxnLst>
              <a:rect l="T18" t="T19" r="T20" b="T21"/>
              <a:pathLst>
                <a:path w="8" h="7">
                  <a:moveTo>
                    <a:pt x="8" y="4"/>
                  </a:moveTo>
                  <a:lnTo>
                    <a:pt x="8" y="6"/>
                  </a:lnTo>
                  <a:lnTo>
                    <a:pt x="4" y="7"/>
                  </a:lnTo>
                  <a:lnTo>
                    <a:pt x="1" y="0"/>
                  </a:lnTo>
                  <a:lnTo>
                    <a:pt x="0" y="6"/>
                  </a:lnTo>
                  <a:lnTo>
                    <a:pt x="8" y="4"/>
                  </a:lnTo>
                  <a:close/>
                </a:path>
              </a:pathLst>
            </a:custGeom>
            <a:solidFill>
              <a:srgbClr val="C195DB"/>
            </a:solidFill>
            <a:ln w="9525">
              <a:noFill/>
              <a:round/>
              <a:headEnd/>
              <a:tailEnd/>
            </a:ln>
          </p:spPr>
          <p:txBody>
            <a:bodyPr/>
            <a:lstStyle/>
            <a:p>
              <a:endParaRPr lang="ru-RU"/>
            </a:p>
          </p:txBody>
        </p:sp>
        <p:sp>
          <p:nvSpPr>
            <p:cNvPr id="161038" name="Freeform 2695"/>
            <p:cNvSpPr>
              <a:spLocks/>
            </p:cNvSpPr>
            <p:nvPr/>
          </p:nvSpPr>
          <p:spPr bwMode="auto">
            <a:xfrm>
              <a:off x="3217" y="3404"/>
              <a:ext cx="81" cy="294"/>
            </a:xfrm>
            <a:custGeom>
              <a:avLst/>
              <a:gdLst>
                <a:gd name="T0" fmla="*/ 76 w 81"/>
                <a:gd name="T1" fmla="*/ 294 h 294"/>
                <a:gd name="T2" fmla="*/ 81 w 81"/>
                <a:gd name="T3" fmla="*/ 290 h 294"/>
                <a:gd name="T4" fmla="*/ 5 w 81"/>
                <a:gd name="T5" fmla="*/ 0 h 294"/>
                <a:gd name="T6" fmla="*/ 0 w 81"/>
                <a:gd name="T7" fmla="*/ 3 h 294"/>
                <a:gd name="T8" fmla="*/ 76 w 81"/>
                <a:gd name="T9" fmla="*/ 294 h 294"/>
                <a:gd name="T10" fmla="*/ 0 60000 65536"/>
                <a:gd name="T11" fmla="*/ 0 60000 65536"/>
                <a:gd name="T12" fmla="*/ 0 60000 65536"/>
                <a:gd name="T13" fmla="*/ 0 60000 65536"/>
                <a:gd name="T14" fmla="*/ 0 60000 65536"/>
                <a:gd name="T15" fmla="*/ 0 w 81"/>
                <a:gd name="T16" fmla="*/ 0 h 294"/>
                <a:gd name="T17" fmla="*/ 81 w 81"/>
                <a:gd name="T18" fmla="*/ 294 h 294"/>
              </a:gdLst>
              <a:ahLst/>
              <a:cxnLst>
                <a:cxn ang="T10">
                  <a:pos x="T0" y="T1"/>
                </a:cxn>
                <a:cxn ang="T11">
                  <a:pos x="T2" y="T3"/>
                </a:cxn>
                <a:cxn ang="T12">
                  <a:pos x="T4" y="T5"/>
                </a:cxn>
                <a:cxn ang="T13">
                  <a:pos x="T6" y="T7"/>
                </a:cxn>
                <a:cxn ang="T14">
                  <a:pos x="T8" y="T9"/>
                </a:cxn>
              </a:cxnLst>
              <a:rect l="T15" t="T16" r="T17" b="T18"/>
              <a:pathLst>
                <a:path w="81" h="294">
                  <a:moveTo>
                    <a:pt x="76" y="294"/>
                  </a:moveTo>
                  <a:lnTo>
                    <a:pt x="81" y="290"/>
                  </a:lnTo>
                  <a:lnTo>
                    <a:pt x="5" y="0"/>
                  </a:lnTo>
                  <a:lnTo>
                    <a:pt x="0" y="3"/>
                  </a:lnTo>
                  <a:lnTo>
                    <a:pt x="76" y="294"/>
                  </a:lnTo>
                  <a:close/>
                </a:path>
              </a:pathLst>
            </a:custGeom>
            <a:solidFill>
              <a:srgbClr val="C195DB"/>
            </a:solidFill>
            <a:ln w="9525">
              <a:noFill/>
              <a:round/>
              <a:headEnd/>
              <a:tailEnd/>
            </a:ln>
          </p:spPr>
          <p:txBody>
            <a:bodyPr/>
            <a:lstStyle/>
            <a:p>
              <a:endParaRPr lang="ru-RU"/>
            </a:p>
          </p:txBody>
        </p:sp>
        <p:sp>
          <p:nvSpPr>
            <p:cNvPr id="161039" name="Freeform 2696"/>
            <p:cNvSpPr>
              <a:spLocks/>
            </p:cNvSpPr>
            <p:nvPr/>
          </p:nvSpPr>
          <p:spPr bwMode="auto">
            <a:xfrm>
              <a:off x="3292" y="3693"/>
              <a:ext cx="6" cy="5"/>
            </a:xfrm>
            <a:custGeom>
              <a:avLst/>
              <a:gdLst>
                <a:gd name="T0" fmla="*/ 4 w 6"/>
                <a:gd name="T1" fmla="*/ 5 h 5"/>
                <a:gd name="T2" fmla="*/ 0 w 6"/>
                <a:gd name="T3" fmla="*/ 5 h 5"/>
                <a:gd name="T4" fmla="*/ 0 w 6"/>
                <a:gd name="T5" fmla="*/ 3 h 5"/>
                <a:gd name="T6" fmla="*/ 6 w 6"/>
                <a:gd name="T7" fmla="*/ 0 h 5"/>
                <a:gd name="T8" fmla="*/ 2 w 6"/>
                <a:gd name="T9" fmla="*/ 0 h 5"/>
                <a:gd name="T10" fmla="*/ 4 w 6"/>
                <a:gd name="T11" fmla="*/ 5 h 5"/>
                <a:gd name="T12" fmla="*/ 0 60000 65536"/>
                <a:gd name="T13" fmla="*/ 0 60000 65536"/>
                <a:gd name="T14" fmla="*/ 0 60000 65536"/>
                <a:gd name="T15" fmla="*/ 0 60000 65536"/>
                <a:gd name="T16" fmla="*/ 0 60000 65536"/>
                <a:gd name="T17" fmla="*/ 0 60000 65536"/>
                <a:gd name="T18" fmla="*/ 0 w 6"/>
                <a:gd name="T19" fmla="*/ 0 h 5"/>
                <a:gd name="T20" fmla="*/ 6 w 6"/>
                <a:gd name="T21" fmla="*/ 5 h 5"/>
              </a:gdLst>
              <a:ahLst/>
              <a:cxnLst>
                <a:cxn ang="T12">
                  <a:pos x="T0" y="T1"/>
                </a:cxn>
                <a:cxn ang="T13">
                  <a:pos x="T2" y="T3"/>
                </a:cxn>
                <a:cxn ang="T14">
                  <a:pos x="T4" y="T5"/>
                </a:cxn>
                <a:cxn ang="T15">
                  <a:pos x="T6" y="T7"/>
                </a:cxn>
                <a:cxn ang="T16">
                  <a:pos x="T8" y="T9"/>
                </a:cxn>
                <a:cxn ang="T17">
                  <a:pos x="T10" y="T11"/>
                </a:cxn>
              </a:cxnLst>
              <a:rect l="T18" t="T19" r="T20" b="T21"/>
              <a:pathLst>
                <a:path w="6" h="5">
                  <a:moveTo>
                    <a:pt x="4" y="5"/>
                  </a:moveTo>
                  <a:lnTo>
                    <a:pt x="0" y="5"/>
                  </a:lnTo>
                  <a:lnTo>
                    <a:pt x="0" y="3"/>
                  </a:lnTo>
                  <a:lnTo>
                    <a:pt x="6" y="0"/>
                  </a:lnTo>
                  <a:lnTo>
                    <a:pt x="2" y="0"/>
                  </a:lnTo>
                  <a:lnTo>
                    <a:pt x="4" y="5"/>
                  </a:lnTo>
                  <a:close/>
                </a:path>
              </a:pathLst>
            </a:custGeom>
            <a:solidFill>
              <a:srgbClr val="C195DB"/>
            </a:solidFill>
            <a:ln w="9525">
              <a:noFill/>
              <a:round/>
              <a:headEnd/>
              <a:tailEnd/>
            </a:ln>
          </p:spPr>
          <p:txBody>
            <a:bodyPr/>
            <a:lstStyle/>
            <a:p>
              <a:endParaRPr lang="ru-RU"/>
            </a:p>
          </p:txBody>
        </p:sp>
        <p:sp>
          <p:nvSpPr>
            <p:cNvPr id="161040" name="Freeform 2697"/>
            <p:cNvSpPr>
              <a:spLocks/>
            </p:cNvSpPr>
            <p:nvPr/>
          </p:nvSpPr>
          <p:spPr bwMode="auto">
            <a:xfrm>
              <a:off x="3214" y="3402"/>
              <a:ext cx="5" cy="5"/>
            </a:xfrm>
            <a:custGeom>
              <a:avLst/>
              <a:gdLst>
                <a:gd name="T0" fmla="*/ 1 w 5"/>
                <a:gd name="T1" fmla="*/ 5 h 5"/>
                <a:gd name="T2" fmla="*/ 0 w 5"/>
                <a:gd name="T3" fmla="*/ 0 h 5"/>
                <a:gd name="T4" fmla="*/ 2 w 5"/>
                <a:gd name="T5" fmla="*/ 0 h 5"/>
                <a:gd name="T6" fmla="*/ 5 w 5"/>
                <a:gd name="T7" fmla="*/ 5 h 5"/>
                <a:gd name="T8" fmla="*/ 5 w 5"/>
                <a:gd name="T9" fmla="*/ 1 h 5"/>
                <a:gd name="T10" fmla="*/ 1 w 5"/>
                <a:gd name="T11" fmla="*/ 5 h 5"/>
                <a:gd name="T12" fmla="*/ 0 60000 65536"/>
                <a:gd name="T13" fmla="*/ 0 60000 65536"/>
                <a:gd name="T14" fmla="*/ 0 60000 65536"/>
                <a:gd name="T15" fmla="*/ 0 60000 65536"/>
                <a:gd name="T16" fmla="*/ 0 60000 65536"/>
                <a:gd name="T17" fmla="*/ 0 60000 65536"/>
                <a:gd name="T18" fmla="*/ 0 w 5"/>
                <a:gd name="T19" fmla="*/ 0 h 5"/>
                <a:gd name="T20" fmla="*/ 5 w 5"/>
                <a:gd name="T21" fmla="*/ 5 h 5"/>
              </a:gdLst>
              <a:ahLst/>
              <a:cxnLst>
                <a:cxn ang="T12">
                  <a:pos x="T0" y="T1"/>
                </a:cxn>
                <a:cxn ang="T13">
                  <a:pos x="T2" y="T3"/>
                </a:cxn>
                <a:cxn ang="T14">
                  <a:pos x="T4" y="T5"/>
                </a:cxn>
                <a:cxn ang="T15">
                  <a:pos x="T6" y="T7"/>
                </a:cxn>
                <a:cxn ang="T16">
                  <a:pos x="T8" y="T9"/>
                </a:cxn>
                <a:cxn ang="T17">
                  <a:pos x="T10" y="T11"/>
                </a:cxn>
              </a:cxnLst>
              <a:rect l="T18" t="T19" r="T20" b="T21"/>
              <a:pathLst>
                <a:path w="5" h="5">
                  <a:moveTo>
                    <a:pt x="1" y="5"/>
                  </a:moveTo>
                  <a:lnTo>
                    <a:pt x="0" y="0"/>
                  </a:lnTo>
                  <a:lnTo>
                    <a:pt x="2" y="0"/>
                  </a:lnTo>
                  <a:lnTo>
                    <a:pt x="5" y="5"/>
                  </a:lnTo>
                  <a:lnTo>
                    <a:pt x="5" y="1"/>
                  </a:lnTo>
                  <a:lnTo>
                    <a:pt x="1" y="5"/>
                  </a:lnTo>
                  <a:close/>
                </a:path>
              </a:pathLst>
            </a:custGeom>
            <a:solidFill>
              <a:srgbClr val="C195DB"/>
            </a:solidFill>
            <a:ln w="9525">
              <a:noFill/>
              <a:round/>
              <a:headEnd/>
              <a:tailEnd/>
            </a:ln>
          </p:spPr>
          <p:txBody>
            <a:bodyPr/>
            <a:lstStyle/>
            <a:p>
              <a:endParaRPr lang="ru-RU"/>
            </a:p>
          </p:txBody>
        </p:sp>
        <p:sp>
          <p:nvSpPr>
            <p:cNvPr id="161041" name="Freeform 2698"/>
            <p:cNvSpPr>
              <a:spLocks/>
            </p:cNvSpPr>
            <p:nvPr/>
          </p:nvSpPr>
          <p:spPr bwMode="auto">
            <a:xfrm>
              <a:off x="3292" y="3647"/>
              <a:ext cx="42" cy="51"/>
            </a:xfrm>
            <a:custGeom>
              <a:avLst/>
              <a:gdLst>
                <a:gd name="T0" fmla="*/ 0 w 42"/>
                <a:gd name="T1" fmla="*/ 46 h 51"/>
                <a:gd name="T2" fmla="*/ 7 w 42"/>
                <a:gd name="T3" fmla="*/ 51 h 51"/>
                <a:gd name="T4" fmla="*/ 42 w 42"/>
                <a:gd name="T5" fmla="*/ 5 h 51"/>
                <a:gd name="T6" fmla="*/ 35 w 42"/>
                <a:gd name="T7" fmla="*/ 0 h 51"/>
                <a:gd name="T8" fmla="*/ 0 w 42"/>
                <a:gd name="T9" fmla="*/ 46 h 51"/>
                <a:gd name="T10" fmla="*/ 0 60000 65536"/>
                <a:gd name="T11" fmla="*/ 0 60000 65536"/>
                <a:gd name="T12" fmla="*/ 0 60000 65536"/>
                <a:gd name="T13" fmla="*/ 0 60000 65536"/>
                <a:gd name="T14" fmla="*/ 0 60000 65536"/>
                <a:gd name="T15" fmla="*/ 0 w 42"/>
                <a:gd name="T16" fmla="*/ 0 h 51"/>
                <a:gd name="T17" fmla="*/ 42 w 42"/>
                <a:gd name="T18" fmla="*/ 51 h 51"/>
              </a:gdLst>
              <a:ahLst/>
              <a:cxnLst>
                <a:cxn ang="T10">
                  <a:pos x="T0" y="T1"/>
                </a:cxn>
                <a:cxn ang="T11">
                  <a:pos x="T2" y="T3"/>
                </a:cxn>
                <a:cxn ang="T12">
                  <a:pos x="T4" y="T5"/>
                </a:cxn>
                <a:cxn ang="T13">
                  <a:pos x="T6" y="T7"/>
                </a:cxn>
                <a:cxn ang="T14">
                  <a:pos x="T8" y="T9"/>
                </a:cxn>
              </a:cxnLst>
              <a:rect l="T15" t="T16" r="T17" b="T18"/>
              <a:pathLst>
                <a:path w="42" h="51">
                  <a:moveTo>
                    <a:pt x="0" y="46"/>
                  </a:moveTo>
                  <a:lnTo>
                    <a:pt x="7" y="51"/>
                  </a:lnTo>
                  <a:lnTo>
                    <a:pt x="42" y="5"/>
                  </a:lnTo>
                  <a:lnTo>
                    <a:pt x="35" y="0"/>
                  </a:lnTo>
                  <a:lnTo>
                    <a:pt x="0" y="46"/>
                  </a:lnTo>
                  <a:close/>
                </a:path>
              </a:pathLst>
            </a:custGeom>
            <a:solidFill>
              <a:srgbClr val="C195DB"/>
            </a:solidFill>
            <a:ln w="9525">
              <a:noFill/>
              <a:round/>
              <a:headEnd/>
              <a:tailEnd/>
            </a:ln>
          </p:spPr>
          <p:txBody>
            <a:bodyPr/>
            <a:lstStyle/>
            <a:p>
              <a:endParaRPr lang="ru-RU"/>
            </a:p>
          </p:txBody>
        </p:sp>
        <p:sp>
          <p:nvSpPr>
            <p:cNvPr id="161042" name="Freeform 2699"/>
            <p:cNvSpPr>
              <a:spLocks/>
            </p:cNvSpPr>
            <p:nvPr/>
          </p:nvSpPr>
          <p:spPr bwMode="auto">
            <a:xfrm>
              <a:off x="3326" y="3647"/>
              <a:ext cx="60" cy="27"/>
            </a:xfrm>
            <a:custGeom>
              <a:avLst/>
              <a:gdLst>
                <a:gd name="T0" fmla="*/ 5 w 60"/>
                <a:gd name="T1" fmla="*/ 0 h 27"/>
                <a:gd name="T2" fmla="*/ 0 w 60"/>
                <a:gd name="T3" fmla="*/ 7 h 27"/>
                <a:gd name="T4" fmla="*/ 55 w 60"/>
                <a:gd name="T5" fmla="*/ 27 h 27"/>
                <a:gd name="T6" fmla="*/ 60 w 60"/>
                <a:gd name="T7" fmla="*/ 21 h 27"/>
                <a:gd name="T8" fmla="*/ 5 w 60"/>
                <a:gd name="T9" fmla="*/ 0 h 27"/>
                <a:gd name="T10" fmla="*/ 0 60000 65536"/>
                <a:gd name="T11" fmla="*/ 0 60000 65536"/>
                <a:gd name="T12" fmla="*/ 0 60000 65536"/>
                <a:gd name="T13" fmla="*/ 0 60000 65536"/>
                <a:gd name="T14" fmla="*/ 0 60000 65536"/>
                <a:gd name="T15" fmla="*/ 0 w 60"/>
                <a:gd name="T16" fmla="*/ 0 h 27"/>
                <a:gd name="T17" fmla="*/ 60 w 60"/>
                <a:gd name="T18" fmla="*/ 27 h 27"/>
              </a:gdLst>
              <a:ahLst/>
              <a:cxnLst>
                <a:cxn ang="T10">
                  <a:pos x="T0" y="T1"/>
                </a:cxn>
                <a:cxn ang="T11">
                  <a:pos x="T2" y="T3"/>
                </a:cxn>
                <a:cxn ang="T12">
                  <a:pos x="T4" y="T5"/>
                </a:cxn>
                <a:cxn ang="T13">
                  <a:pos x="T6" y="T7"/>
                </a:cxn>
                <a:cxn ang="T14">
                  <a:pos x="T8" y="T9"/>
                </a:cxn>
              </a:cxnLst>
              <a:rect l="T15" t="T16" r="T17" b="T18"/>
              <a:pathLst>
                <a:path w="60" h="27">
                  <a:moveTo>
                    <a:pt x="5" y="0"/>
                  </a:moveTo>
                  <a:lnTo>
                    <a:pt x="0" y="7"/>
                  </a:lnTo>
                  <a:lnTo>
                    <a:pt x="55" y="27"/>
                  </a:lnTo>
                  <a:lnTo>
                    <a:pt x="60" y="21"/>
                  </a:lnTo>
                  <a:lnTo>
                    <a:pt x="5" y="0"/>
                  </a:lnTo>
                  <a:close/>
                </a:path>
              </a:pathLst>
            </a:custGeom>
            <a:solidFill>
              <a:srgbClr val="C195DB"/>
            </a:solidFill>
            <a:ln w="9525">
              <a:noFill/>
              <a:round/>
              <a:headEnd/>
              <a:tailEnd/>
            </a:ln>
          </p:spPr>
          <p:txBody>
            <a:bodyPr/>
            <a:lstStyle/>
            <a:p>
              <a:endParaRPr lang="ru-RU"/>
            </a:p>
          </p:txBody>
        </p:sp>
        <p:sp>
          <p:nvSpPr>
            <p:cNvPr id="161043" name="Freeform 2700"/>
            <p:cNvSpPr>
              <a:spLocks/>
            </p:cNvSpPr>
            <p:nvPr/>
          </p:nvSpPr>
          <p:spPr bwMode="auto">
            <a:xfrm>
              <a:off x="3325" y="3645"/>
              <a:ext cx="7" cy="9"/>
            </a:xfrm>
            <a:custGeom>
              <a:avLst/>
              <a:gdLst>
                <a:gd name="T0" fmla="*/ 0 w 7"/>
                <a:gd name="T1" fmla="*/ 2 h 9"/>
                <a:gd name="T2" fmla="*/ 2 w 7"/>
                <a:gd name="T3" fmla="*/ 0 h 9"/>
                <a:gd name="T4" fmla="*/ 6 w 7"/>
                <a:gd name="T5" fmla="*/ 2 h 9"/>
                <a:gd name="T6" fmla="*/ 0 w 7"/>
                <a:gd name="T7" fmla="*/ 9 h 9"/>
                <a:gd name="T8" fmla="*/ 7 w 7"/>
                <a:gd name="T9" fmla="*/ 8 h 9"/>
                <a:gd name="T10" fmla="*/ 0 w 7"/>
                <a:gd name="T11" fmla="*/ 2 h 9"/>
                <a:gd name="T12" fmla="*/ 0 60000 65536"/>
                <a:gd name="T13" fmla="*/ 0 60000 65536"/>
                <a:gd name="T14" fmla="*/ 0 60000 65536"/>
                <a:gd name="T15" fmla="*/ 0 60000 65536"/>
                <a:gd name="T16" fmla="*/ 0 60000 65536"/>
                <a:gd name="T17" fmla="*/ 0 60000 65536"/>
                <a:gd name="T18" fmla="*/ 0 w 7"/>
                <a:gd name="T19" fmla="*/ 0 h 9"/>
                <a:gd name="T20" fmla="*/ 7 w 7"/>
                <a:gd name="T21" fmla="*/ 9 h 9"/>
              </a:gdLst>
              <a:ahLst/>
              <a:cxnLst>
                <a:cxn ang="T12">
                  <a:pos x="T0" y="T1"/>
                </a:cxn>
                <a:cxn ang="T13">
                  <a:pos x="T2" y="T3"/>
                </a:cxn>
                <a:cxn ang="T14">
                  <a:pos x="T4" y="T5"/>
                </a:cxn>
                <a:cxn ang="T15">
                  <a:pos x="T6" y="T7"/>
                </a:cxn>
                <a:cxn ang="T16">
                  <a:pos x="T8" y="T9"/>
                </a:cxn>
                <a:cxn ang="T17">
                  <a:pos x="T10" y="T11"/>
                </a:cxn>
              </a:cxnLst>
              <a:rect l="T18" t="T19" r="T20" b="T21"/>
              <a:pathLst>
                <a:path w="7" h="9">
                  <a:moveTo>
                    <a:pt x="0" y="2"/>
                  </a:moveTo>
                  <a:lnTo>
                    <a:pt x="2" y="0"/>
                  </a:lnTo>
                  <a:lnTo>
                    <a:pt x="6" y="2"/>
                  </a:lnTo>
                  <a:lnTo>
                    <a:pt x="0" y="9"/>
                  </a:lnTo>
                  <a:lnTo>
                    <a:pt x="7" y="8"/>
                  </a:lnTo>
                  <a:lnTo>
                    <a:pt x="0" y="2"/>
                  </a:lnTo>
                  <a:close/>
                </a:path>
              </a:pathLst>
            </a:custGeom>
            <a:solidFill>
              <a:srgbClr val="C195DB"/>
            </a:solidFill>
            <a:ln w="9525">
              <a:noFill/>
              <a:round/>
              <a:headEnd/>
              <a:tailEnd/>
            </a:ln>
          </p:spPr>
          <p:txBody>
            <a:bodyPr/>
            <a:lstStyle/>
            <a:p>
              <a:endParaRPr lang="ru-RU"/>
            </a:p>
          </p:txBody>
        </p:sp>
        <p:sp>
          <p:nvSpPr>
            <p:cNvPr id="161044" name="Freeform 2701"/>
            <p:cNvSpPr>
              <a:spLocks/>
            </p:cNvSpPr>
            <p:nvPr/>
          </p:nvSpPr>
          <p:spPr bwMode="auto">
            <a:xfrm>
              <a:off x="3354" y="3230"/>
              <a:ext cx="181" cy="290"/>
            </a:xfrm>
            <a:custGeom>
              <a:avLst/>
              <a:gdLst>
                <a:gd name="T0" fmla="*/ 0 w 181"/>
                <a:gd name="T1" fmla="*/ 22 h 290"/>
                <a:gd name="T2" fmla="*/ 50 w 181"/>
                <a:gd name="T3" fmla="*/ 0 h 290"/>
                <a:gd name="T4" fmla="*/ 181 w 181"/>
                <a:gd name="T5" fmla="*/ 238 h 290"/>
                <a:gd name="T6" fmla="*/ 165 w 181"/>
                <a:gd name="T7" fmla="*/ 290 h 290"/>
                <a:gd name="T8" fmla="*/ 101 w 181"/>
                <a:gd name="T9" fmla="*/ 278 h 290"/>
                <a:gd name="T10" fmla="*/ 0 w 181"/>
                <a:gd name="T11" fmla="*/ 22 h 290"/>
                <a:gd name="T12" fmla="*/ 0 60000 65536"/>
                <a:gd name="T13" fmla="*/ 0 60000 65536"/>
                <a:gd name="T14" fmla="*/ 0 60000 65536"/>
                <a:gd name="T15" fmla="*/ 0 60000 65536"/>
                <a:gd name="T16" fmla="*/ 0 60000 65536"/>
                <a:gd name="T17" fmla="*/ 0 60000 65536"/>
                <a:gd name="T18" fmla="*/ 0 w 181"/>
                <a:gd name="T19" fmla="*/ 0 h 290"/>
                <a:gd name="T20" fmla="*/ 181 w 181"/>
                <a:gd name="T21" fmla="*/ 290 h 290"/>
              </a:gdLst>
              <a:ahLst/>
              <a:cxnLst>
                <a:cxn ang="T12">
                  <a:pos x="T0" y="T1"/>
                </a:cxn>
                <a:cxn ang="T13">
                  <a:pos x="T2" y="T3"/>
                </a:cxn>
                <a:cxn ang="T14">
                  <a:pos x="T4" y="T5"/>
                </a:cxn>
                <a:cxn ang="T15">
                  <a:pos x="T6" y="T7"/>
                </a:cxn>
                <a:cxn ang="T16">
                  <a:pos x="T8" y="T9"/>
                </a:cxn>
                <a:cxn ang="T17">
                  <a:pos x="T10" y="T11"/>
                </a:cxn>
              </a:cxnLst>
              <a:rect l="T18" t="T19" r="T20" b="T21"/>
              <a:pathLst>
                <a:path w="181" h="290">
                  <a:moveTo>
                    <a:pt x="0" y="22"/>
                  </a:moveTo>
                  <a:lnTo>
                    <a:pt x="50" y="0"/>
                  </a:lnTo>
                  <a:lnTo>
                    <a:pt x="181" y="238"/>
                  </a:lnTo>
                  <a:lnTo>
                    <a:pt x="165" y="290"/>
                  </a:lnTo>
                  <a:lnTo>
                    <a:pt x="101" y="278"/>
                  </a:lnTo>
                  <a:lnTo>
                    <a:pt x="0" y="22"/>
                  </a:lnTo>
                  <a:close/>
                </a:path>
              </a:pathLst>
            </a:custGeom>
            <a:solidFill>
              <a:srgbClr val="844CD6"/>
            </a:solidFill>
            <a:ln w="9525">
              <a:noFill/>
              <a:round/>
              <a:headEnd/>
              <a:tailEnd/>
            </a:ln>
          </p:spPr>
          <p:txBody>
            <a:bodyPr/>
            <a:lstStyle/>
            <a:p>
              <a:endParaRPr lang="ru-RU"/>
            </a:p>
          </p:txBody>
        </p:sp>
        <p:sp>
          <p:nvSpPr>
            <p:cNvPr id="161045" name="Freeform 2702"/>
            <p:cNvSpPr>
              <a:spLocks/>
            </p:cNvSpPr>
            <p:nvPr/>
          </p:nvSpPr>
          <p:spPr bwMode="auto">
            <a:xfrm>
              <a:off x="3354" y="3226"/>
              <a:ext cx="54" cy="27"/>
            </a:xfrm>
            <a:custGeom>
              <a:avLst/>
              <a:gdLst>
                <a:gd name="T0" fmla="*/ 0 w 54"/>
                <a:gd name="T1" fmla="*/ 22 h 27"/>
                <a:gd name="T2" fmla="*/ 4 w 54"/>
                <a:gd name="T3" fmla="*/ 27 h 27"/>
                <a:gd name="T4" fmla="*/ 54 w 54"/>
                <a:gd name="T5" fmla="*/ 5 h 27"/>
                <a:gd name="T6" fmla="*/ 51 w 54"/>
                <a:gd name="T7" fmla="*/ 0 h 27"/>
                <a:gd name="T8" fmla="*/ 0 w 54"/>
                <a:gd name="T9" fmla="*/ 22 h 27"/>
                <a:gd name="T10" fmla="*/ 0 60000 65536"/>
                <a:gd name="T11" fmla="*/ 0 60000 65536"/>
                <a:gd name="T12" fmla="*/ 0 60000 65536"/>
                <a:gd name="T13" fmla="*/ 0 60000 65536"/>
                <a:gd name="T14" fmla="*/ 0 60000 65536"/>
                <a:gd name="T15" fmla="*/ 0 w 54"/>
                <a:gd name="T16" fmla="*/ 0 h 27"/>
                <a:gd name="T17" fmla="*/ 54 w 54"/>
                <a:gd name="T18" fmla="*/ 27 h 27"/>
              </a:gdLst>
              <a:ahLst/>
              <a:cxnLst>
                <a:cxn ang="T10">
                  <a:pos x="T0" y="T1"/>
                </a:cxn>
                <a:cxn ang="T11">
                  <a:pos x="T2" y="T3"/>
                </a:cxn>
                <a:cxn ang="T12">
                  <a:pos x="T4" y="T5"/>
                </a:cxn>
                <a:cxn ang="T13">
                  <a:pos x="T6" y="T7"/>
                </a:cxn>
                <a:cxn ang="T14">
                  <a:pos x="T8" y="T9"/>
                </a:cxn>
              </a:cxnLst>
              <a:rect l="T15" t="T16" r="T17" b="T18"/>
              <a:pathLst>
                <a:path w="54" h="27">
                  <a:moveTo>
                    <a:pt x="0" y="22"/>
                  </a:moveTo>
                  <a:lnTo>
                    <a:pt x="4" y="27"/>
                  </a:lnTo>
                  <a:lnTo>
                    <a:pt x="54" y="5"/>
                  </a:lnTo>
                  <a:lnTo>
                    <a:pt x="51" y="0"/>
                  </a:lnTo>
                  <a:lnTo>
                    <a:pt x="0" y="22"/>
                  </a:lnTo>
                  <a:close/>
                </a:path>
              </a:pathLst>
            </a:custGeom>
            <a:solidFill>
              <a:srgbClr val="C195DB"/>
            </a:solidFill>
            <a:ln w="9525">
              <a:noFill/>
              <a:round/>
              <a:headEnd/>
              <a:tailEnd/>
            </a:ln>
          </p:spPr>
          <p:txBody>
            <a:bodyPr/>
            <a:lstStyle/>
            <a:p>
              <a:endParaRPr lang="ru-RU"/>
            </a:p>
          </p:txBody>
        </p:sp>
        <p:sp>
          <p:nvSpPr>
            <p:cNvPr id="161046" name="Freeform 2703"/>
            <p:cNvSpPr>
              <a:spLocks/>
            </p:cNvSpPr>
            <p:nvPr/>
          </p:nvSpPr>
          <p:spPr bwMode="auto">
            <a:xfrm>
              <a:off x="3402" y="3230"/>
              <a:ext cx="138" cy="241"/>
            </a:xfrm>
            <a:custGeom>
              <a:avLst/>
              <a:gdLst>
                <a:gd name="T0" fmla="*/ 7 w 138"/>
                <a:gd name="T1" fmla="*/ 0 h 241"/>
                <a:gd name="T2" fmla="*/ 0 w 138"/>
                <a:gd name="T3" fmla="*/ 2 h 241"/>
                <a:gd name="T4" fmla="*/ 131 w 138"/>
                <a:gd name="T5" fmla="*/ 241 h 241"/>
                <a:gd name="T6" fmla="*/ 138 w 138"/>
                <a:gd name="T7" fmla="*/ 240 h 241"/>
                <a:gd name="T8" fmla="*/ 7 w 138"/>
                <a:gd name="T9" fmla="*/ 0 h 241"/>
                <a:gd name="T10" fmla="*/ 0 60000 65536"/>
                <a:gd name="T11" fmla="*/ 0 60000 65536"/>
                <a:gd name="T12" fmla="*/ 0 60000 65536"/>
                <a:gd name="T13" fmla="*/ 0 60000 65536"/>
                <a:gd name="T14" fmla="*/ 0 60000 65536"/>
                <a:gd name="T15" fmla="*/ 0 w 138"/>
                <a:gd name="T16" fmla="*/ 0 h 241"/>
                <a:gd name="T17" fmla="*/ 138 w 138"/>
                <a:gd name="T18" fmla="*/ 241 h 241"/>
              </a:gdLst>
              <a:ahLst/>
              <a:cxnLst>
                <a:cxn ang="T10">
                  <a:pos x="T0" y="T1"/>
                </a:cxn>
                <a:cxn ang="T11">
                  <a:pos x="T2" y="T3"/>
                </a:cxn>
                <a:cxn ang="T12">
                  <a:pos x="T4" y="T5"/>
                </a:cxn>
                <a:cxn ang="T13">
                  <a:pos x="T6" y="T7"/>
                </a:cxn>
                <a:cxn ang="T14">
                  <a:pos x="T8" y="T9"/>
                </a:cxn>
              </a:cxnLst>
              <a:rect l="T15" t="T16" r="T17" b="T18"/>
              <a:pathLst>
                <a:path w="138" h="241">
                  <a:moveTo>
                    <a:pt x="7" y="0"/>
                  </a:moveTo>
                  <a:lnTo>
                    <a:pt x="0" y="2"/>
                  </a:lnTo>
                  <a:lnTo>
                    <a:pt x="131" y="241"/>
                  </a:lnTo>
                  <a:lnTo>
                    <a:pt x="138" y="240"/>
                  </a:lnTo>
                  <a:lnTo>
                    <a:pt x="7" y="0"/>
                  </a:lnTo>
                  <a:close/>
                </a:path>
              </a:pathLst>
            </a:custGeom>
            <a:solidFill>
              <a:srgbClr val="C195DB"/>
            </a:solidFill>
            <a:ln w="9525">
              <a:noFill/>
              <a:round/>
              <a:headEnd/>
              <a:tailEnd/>
            </a:ln>
          </p:spPr>
          <p:txBody>
            <a:bodyPr/>
            <a:lstStyle/>
            <a:p>
              <a:endParaRPr lang="ru-RU"/>
            </a:p>
          </p:txBody>
        </p:sp>
        <p:sp>
          <p:nvSpPr>
            <p:cNvPr id="161047" name="Freeform 2704"/>
            <p:cNvSpPr>
              <a:spLocks/>
            </p:cNvSpPr>
            <p:nvPr/>
          </p:nvSpPr>
          <p:spPr bwMode="auto">
            <a:xfrm>
              <a:off x="3401" y="3225"/>
              <a:ext cx="7" cy="6"/>
            </a:xfrm>
            <a:custGeom>
              <a:avLst/>
              <a:gdLst>
                <a:gd name="T0" fmla="*/ 2 w 7"/>
                <a:gd name="T1" fmla="*/ 1 h 6"/>
                <a:gd name="T2" fmla="*/ 5 w 7"/>
                <a:gd name="T3" fmla="*/ 0 h 6"/>
                <a:gd name="T4" fmla="*/ 7 w 7"/>
                <a:gd name="T5" fmla="*/ 5 h 6"/>
                <a:gd name="T6" fmla="*/ 0 w 7"/>
                <a:gd name="T7" fmla="*/ 6 h 6"/>
                <a:gd name="T8" fmla="*/ 5 w 7"/>
                <a:gd name="T9" fmla="*/ 6 h 6"/>
                <a:gd name="T10" fmla="*/ 2 w 7"/>
                <a:gd name="T11" fmla="*/ 1 h 6"/>
                <a:gd name="T12" fmla="*/ 0 60000 65536"/>
                <a:gd name="T13" fmla="*/ 0 60000 65536"/>
                <a:gd name="T14" fmla="*/ 0 60000 65536"/>
                <a:gd name="T15" fmla="*/ 0 60000 65536"/>
                <a:gd name="T16" fmla="*/ 0 60000 65536"/>
                <a:gd name="T17" fmla="*/ 0 60000 65536"/>
                <a:gd name="T18" fmla="*/ 0 w 7"/>
                <a:gd name="T19" fmla="*/ 0 h 6"/>
                <a:gd name="T20" fmla="*/ 7 w 7"/>
                <a:gd name="T21" fmla="*/ 6 h 6"/>
              </a:gdLst>
              <a:ahLst/>
              <a:cxnLst>
                <a:cxn ang="T12">
                  <a:pos x="T0" y="T1"/>
                </a:cxn>
                <a:cxn ang="T13">
                  <a:pos x="T2" y="T3"/>
                </a:cxn>
                <a:cxn ang="T14">
                  <a:pos x="T4" y="T5"/>
                </a:cxn>
                <a:cxn ang="T15">
                  <a:pos x="T6" y="T7"/>
                </a:cxn>
                <a:cxn ang="T16">
                  <a:pos x="T8" y="T9"/>
                </a:cxn>
                <a:cxn ang="T17">
                  <a:pos x="T10" y="T11"/>
                </a:cxn>
              </a:cxnLst>
              <a:rect l="T18" t="T19" r="T20" b="T21"/>
              <a:pathLst>
                <a:path w="7" h="6">
                  <a:moveTo>
                    <a:pt x="2" y="1"/>
                  </a:moveTo>
                  <a:lnTo>
                    <a:pt x="5" y="0"/>
                  </a:lnTo>
                  <a:lnTo>
                    <a:pt x="7" y="5"/>
                  </a:lnTo>
                  <a:lnTo>
                    <a:pt x="0" y="6"/>
                  </a:lnTo>
                  <a:lnTo>
                    <a:pt x="5" y="6"/>
                  </a:lnTo>
                  <a:lnTo>
                    <a:pt x="2" y="1"/>
                  </a:lnTo>
                  <a:close/>
                </a:path>
              </a:pathLst>
            </a:custGeom>
            <a:solidFill>
              <a:srgbClr val="C195DB"/>
            </a:solidFill>
            <a:ln w="9525">
              <a:noFill/>
              <a:round/>
              <a:headEnd/>
              <a:tailEnd/>
            </a:ln>
          </p:spPr>
          <p:txBody>
            <a:bodyPr/>
            <a:lstStyle/>
            <a:p>
              <a:endParaRPr lang="ru-RU"/>
            </a:p>
          </p:txBody>
        </p:sp>
        <p:sp>
          <p:nvSpPr>
            <p:cNvPr id="161048" name="Freeform 2705"/>
            <p:cNvSpPr>
              <a:spLocks/>
            </p:cNvSpPr>
            <p:nvPr/>
          </p:nvSpPr>
          <p:spPr bwMode="auto">
            <a:xfrm>
              <a:off x="3516" y="3468"/>
              <a:ext cx="22" cy="52"/>
            </a:xfrm>
            <a:custGeom>
              <a:avLst/>
              <a:gdLst>
                <a:gd name="T0" fmla="*/ 22 w 22"/>
                <a:gd name="T1" fmla="*/ 2 h 52"/>
                <a:gd name="T2" fmla="*/ 15 w 22"/>
                <a:gd name="T3" fmla="*/ 0 h 52"/>
                <a:gd name="T4" fmla="*/ 0 w 22"/>
                <a:gd name="T5" fmla="*/ 51 h 52"/>
                <a:gd name="T6" fmla="*/ 6 w 22"/>
                <a:gd name="T7" fmla="*/ 52 h 52"/>
                <a:gd name="T8" fmla="*/ 22 w 22"/>
                <a:gd name="T9" fmla="*/ 2 h 52"/>
                <a:gd name="T10" fmla="*/ 0 60000 65536"/>
                <a:gd name="T11" fmla="*/ 0 60000 65536"/>
                <a:gd name="T12" fmla="*/ 0 60000 65536"/>
                <a:gd name="T13" fmla="*/ 0 60000 65536"/>
                <a:gd name="T14" fmla="*/ 0 60000 65536"/>
                <a:gd name="T15" fmla="*/ 0 w 22"/>
                <a:gd name="T16" fmla="*/ 0 h 52"/>
                <a:gd name="T17" fmla="*/ 22 w 22"/>
                <a:gd name="T18" fmla="*/ 52 h 52"/>
              </a:gdLst>
              <a:ahLst/>
              <a:cxnLst>
                <a:cxn ang="T10">
                  <a:pos x="T0" y="T1"/>
                </a:cxn>
                <a:cxn ang="T11">
                  <a:pos x="T2" y="T3"/>
                </a:cxn>
                <a:cxn ang="T12">
                  <a:pos x="T4" y="T5"/>
                </a:cxn>
                <a:cxn ang="T13">
                  <a:pos x="T6" y="T7"/>
                </a:cxn>
                <a:cxn ang="T14">
                  <a:pos x="T8" y="T9"/>
                </a:cxn>
              </a:cxnLst>
              <a:rect l="T15" t="T16" r="T17" b="T18"/>
              <a:pathLst>
                <a:path w="22" h="52">
                  <a:moveTo>
                    <a:pt x="22" y="2"/>
                  </a:moveTo>
                  <a:lnTo>
                    <a:pt x="15" y="0"/>
                  </a:lnTo>
                  <a:lnTo>
                    <a:pt x="0" y="51"/>
                  </a:lnTo>
                  <a:lnTo>
                    <a:pt x="6" y="52"/>
                  </a:lnTo>
                  <a:lnTo>
                    <a:pt x="22" y="2"/>
                  </a:lnTo>
                  <a:close/>
                </a:path>
              </a:pathLst>
            </a:custGeom>
            <a:solidFill>
              <a:srgbClr val="C195DB"/>
            </a:solidFill>
            <a:ln w="9525">
              <a:noFill/>
              <a:round/>
              <a:headEnd/>
              <a:tailEnd/>
            </a:ln>
          </p:spPr>
          <p:txBody>
            <a:bodyPr/>
            <a:lstStyle/>
            <a:p>
              <a:endParaRPr lang="ru-RU"/>
            </a:p>
          </p:txBody>
        </p:sp>
        <p:sp>
          <p:nvSpPr>
            <p:cNvPr id="161049" name="Freeform 2706"/>
            <p:cNvSpPr>
              <a:spLocks/>
            </p:cNvSpPr>
            <p:nvPr/>
          </p:nvSpPr>
          <p:spPr bwMode="auto">
            <a:xfrm>
              <a:off x="3534" y="3468"/>
              <a:ext cx="4" cy="3"/>
            </a:xfrm>
            <a:custGeom>
              <a:avLst/>
              <a:gdLst>
                <a:gd name="T0" fmla="*/ 4 w 4"/>
                <a:gd name="T1" fmla="*/ 2 h 3"/>
                <a:gd name="T2" fmla="*/ 0 w 4"/>
                <a:gd name="T3" fmla="*/ 0 h 3"/>
                <a:gd name="T4" fmla="*/ 0 w 4"/>
                <a:gd name="T5" fmla="*/ 3 h 3"/>
                <a:gd name="T6" fmla="*/ 4 w 4"/>
                <a:gd name="T7" fmla="*/ 2 h 3"/>
                <a:gd name="T8" fmla="*/ 0 60000 65536"/>
                <a:gd name="T9" fmla="*/ 0 60000 65536"/>
                <a:gd name="T10" fmla="*/ 0 60000 65536"/>
                <a:gd name="T11" fmla="*/ 0 60000 65536"/>
                <a:gd name="T12" fmla="*/ 0 w 4"/>
                <a:gd name="T13" fmla="*/ 0 h 3"/>
                <a:gd name="T14" fmla="*/ 4 w 4"/>
                <a:gd name="T15" fmla="*/ 3 h 3"/>
              </a:gdLst>
              <a:ahLst/>
              <a:cxnLst>
                <a:cxn ang="T8">
                  <a:pos x="T0" y="T1"/>
                </a:cxn>
                <a:cxn ang="T9">
                  <a:pos x="T2" y="T3"/>
                </a:cxn>
                <a:cxn ang="T10">
                  <a:pos x="T4" y="T5"/>
                </a:cxn>
                <a:cxn ang="T11">
                  <a:pos x="T6" y="T7"/>
                </a:cxn>
              </a:cxnLst>
              <a:rect l="T12" t="T13" r="T14" b="T15"/>
              <a:pathLst>
                <a:path w="4" h="3">
                  <a:moveTo>
                    <a:pt x="4" y="2"/>
                  </a:moveTo>
                  <a:lnTo>
                    <a:pt x="0" y="0"/>
                  </a:lnTo>
                  <a:lnTo>
                    <a:pt x="0" y="3"/>
                  </a:lnTo>
                  <a:lnTo>
                    <a:pt x="4" y="2"/>
                  </a:lnTo>
                  <a:close/>
                </a:path>
              </a:pathLst>
            </a:custGeom>
            <a:solidFill>
              <a:srgbClr val="C195DB"/>
            </a:solidFill>
            <a:ln w="9525">
              <a:noFill/>
              <a:round/>
              <a:headEnd/>
              <a:tailEnd/>
            </a:ln>
          </p:spPr>
          <p:txBody>
            <a:bodyPr/>
            <a:lstStyle/>
            <a:p>
              <a:endParaRPr lang="ru-RU"/>
            </a:p>
          </p:txBody>
        </p:sp>
        <p:sp>
          <p:nvSpPr>
            <p:cNvPr id="161050" name="Freeform 2707"/>
            <p:cNvSpPr>
              <a:spLocks/>
            </p:cNvSpPr>
            <p:nvPr/>
          </p:nvSpPr>
          <p:spPr bwMode="auto">
            <a:xfrm>
              <a:off x="3456" y="3505"/>
              <a:ext cx="66" cy="19"/>
            </a:xfrm>
            <a:custGeom>
              <a:avLst/>
              <a:gdLst>
                <a:gd name="T0" fmla="*/ 66 w 66"/>
                <a:gd name="T1" fmla="*/ 19 h 19"/>
                <a:gd name="T2" fmla="*/ 66 w 66"/>
                <a:gd name="T3" fmla="*/ 13 h 19"/>
                <a:gd name="T4" fmla="*/ 0 w 66"/>
                <a:gd name="T5" fmla="*/ 0 h 19"/>
                <a:gd name="T6" fmla="*/ 0 w 66"/>
                <a:gd name="T7" fmla="*/ 7 h 19"/>
                <a:gd name="T8" fmla="*/ 66 w 66"/>
                <a:gd name="T9" fmla="*/ 19 h 19"/>
                <a:gd name="T10" fmla="*/ 0 60000 65536"/>
                <a:gd name="T11" fmla="*/ 0 60000 65536"/>
                <a:gd name="T12" fmla="*/ 0 60000 65536"/>
                <a:gd name="T13" fmla="*/ 0 60000 65536"/>
                <a:gd name="T14" fmla="*/ 0 60000 65536"/>
                <a:gd name="T15" fmla="*/ 0 w 66"/>
                <a:gd name="T16" fmla="*/ 0 h 19"/>
                <a:gd name="T17" fmla="*/ 66 w 66"/>
                <a:gd name="T18" fmla="*/ 19 h 19"/>
              </a:gdLst>
              <a:ahLst/>
              <a:cxnLst>
                <a:cxn ang="T10">
                  <a:pos x="T0" y="T1"/>
                </a:cxn>
                <a:cxn ang="T11">
                  <a:pos x="T2" y="T3"/>
                </a:cxn>
                <a:cxn ang="T12">
                  <a:pos x="T4" y="T5"/>
                </a:cxn>
                <a:cxn ang="T13">
                  <a:pos x="T6" y="T7"/>
                </a:cxn>
                <a:cxn ang="T14">
                  <a:pos x="T8" y="T9"/>
                </a:cxn>
              </a:cxnLst>
              <a:rect l="T15" t="T16" r="T17" b="T18"/>
              <a:pathLst>
                <a:path w="66" h="19">
                  <a:moveTo>
                    <a:pt x="66" y="19"/>
                  </a:moveTo>
                  <a:lnTo>
                    <a:pt x="66" y="13"/>
                  </a:lnTo>
                  <a:lnTo>
                    <a:pt x="0" y="0"/>
                  </a:lnTo>
                  <a:lnTo>
                    <a:pt x="0" y="7"/>
                  </a:lnTo>
                  <a:lnTo>
                    <a:pt x="66" y="19"/>
                  </a:lnTo>
                  <a:close/>
                </a:path>
              </a:pathLst>
            </a:custGeom>
            <a:solidFill>
              <a:srgbClr val="C195DB"/>
            </a:solidFill>
            <a:ln w="9525">
              <a:noFill/>
              <a:round/>
              <a:headEnd/>
              <a:tailEnd/>
            </a:ln>
          </p:spPr>
          <p:txBody>
            <a:bodyPr/>
            <a:lstStyle/>
            <a:p>
              <a:endParaRPr lang="ru-RU"/>
            </a:p>
          </p:txBody>
        </p:sp>
        <p:sp>
          <p:nvSpPr>
            <p:cNvPr id="161051" name="Freeform 2708"/>
            <p:cNvSpPr>
              <a:spLocks/>
            </p:cNvSpPr>
            <p:nvPr/>
          </p:nvSpPr>
          <p:spPr bwMode="auto">
            <a:xfrm>
              <a:off x="3516" y="3517"/>
              <a:ext cx="7" cy="7"/>
            </a:xfrm>
            <a:custGeom>
              <a:avLst/>
              <a:gdLst>
                <a:gd name="T0" fmla="*/ 7 w 7"/>
                <a:gd name="T1" fmla="*/ 4 h 7"/>
                <a:gd name="T2" fmla="*/ 5 w 7"/>
                <a:gd name="T3" fmla="*/ 7 h 7"/>
                <a:gd name="T4" fmla="*/ 3 w 7"/>
                <a:gd name="T5" fmla="*/ 7 h 7"/>
                <a:gd name="T6" fmla="*/ 3 w 7"/>
                <a:gd name="T7" fmla="*/ 0 h 7"/>
                <a:gd name="T8" fmla="*/ 0 w 7"/>
                <a:gd name="T9" fmla="*/ 2 h 7"/>
                <a:gd name="T10" fmla="*/ 7 w 7"/>
                <a:gd name="T11" fmla="*/ 4 h 7"/>
                <a:gd name="T12" fmla="*/ 0 60000 65536"/>
                <a:gd name="T13" fmla="*/ 0 60000 65536"/>
                <a:gd name="T14" fmla="*/ 0 60000 65536"/>
                <a:gd name="T15" fmla="*/ 0 60000 65536"/>
                <a:gd name="T16" fmla="*/ 0 60000 65536"/>
                <a:gd name="T17" fmla="*/ 0 60000 65536"/>
                <a:gd name="T18" fmla="*/ 0 w 7"/>
                <a:gd name="T19" fmla="*/ 0 h 7"/>
                <a:gd name="T20" fmla="*/ 7 w 7"/>
                <a:gd name="T21" fmla="*/ 7 h 7"/>
              </a:gdLst>
              <a:ahLst/>
              <a:cxnLst>
                <a:cxn ang="T12">
                  <a:pos x="T0" y="T1"/>
                </a:cxn>
                <a:cxn ang="T13">
                  <a:pos x="T2" y="T3"/>
                </a:cxn>
                <a:cxn ang="T14">
                  <a:pos x="T4" y="T5"/>
                </a:cxn>
                <a:cxn ang="T15">
                  <a:pos x="T6" y="T7"/>
                </a:cxn>
                <a:cxn ang="T16">
                  <a:pos x="T8" y="T9"/>
                </a:cxn>
                <a:cxn ang="T17">
                  <a:pos x="T10" y="T11"/>
                </a:cxn>
              </a:cxnLst>
              <a:rect l="T18" t="T19" r="T20" b="T21"/>
              <a:pathLst>
                <a:path w="7" h="7">
                  <a:moveTo>
                    <a:pt x="7" y="4"/>
                  </a:moveTo>
                  <a:lnTo>
                    <a:pt x="5" y="7"/>
                  </a:lnTo>
                  <a:lnTo>
                    <a:pt x="3" y="7"/>
                  </a:lnTo>
                  <a:lnTo>
                    <a:pt x="3" y="0"/>
                  </a:lnTo>
                  <a:lnTo>
                    <a:pt x="0" y="2"/>
                  </a:lnTo>
                  <a:lnTo>
                    <a:pt x="7" y="4"/>
                  </a:lnTo>
                  <a:close/>
                </a:path>
              </a:pathLst>
            </a:custGeom>
            <a:solidFill>
              <a:srgbClr val="C195DB"/>
            </a:solidFill>
            <a:ln w="9525">
              <a:noFill/>
              <a:round/>
              <a:headEnd/>
              <a:tailEnd/>
            </a:ln>
          </p:spPr>
          <p:txBody>
            <a:bodyPr/>
            <a:lstStyle/>
            <a:p>
              <a:endParaRPr lang="ru-RU"/>
            </a:p>
          </p:txBody>
        </p:sp>
        <p:sp>
          <p:nvSpPr>
            <p:cNvPr id="161052" name="Freeform 2709"/>
            <p:cNvSpPr>
              <a:spLocks/>
            </p:cNvSpPr>
            <p:nvPr/>
          </p:nvSpPr>
          <p:spPr bwMode="auto">
            <a:xfrm>
              <a:off x="3353" y="3250"/>
              <a:ext cx="105" cy="260"/>
            </a:xfrm>
            <a:custGeom>
              <a:avLst/>
              <a:gdLst>
                <a:gd name="T0" fmla="*/ 100 w 105"/>
                <a:gd name="T1" fmla="*/ 260 h 260"/>
                <a:gd name="T2" fmla="*/ 105 w 105"/>
                <a:gd name="T3" fmla="*/ 257 h 260"/>
                <a:gd name="T4" fmla="*/ 5 w 105"/>
                <a:gd name="T5" fmla="*/ 0 h 260"/>
                <a:gd name="T6" fmla="*/ 0 w 105"/>
                <a:gd name="T7" fmla="*/ 4 h 260"/>
                <a:gd name="T8" fmla="*/ 100 w 105"/>
                <a:gd name="T9" fmla="*/ 260 h 260"/>
                <a:gd name="T10" fmla="*/ 0 60000 65536"/>
                <a:gd name="T11" fmla="*/ 0 60000 65536"/>
                <a:gd name="T12" fmla="*/ 0 60000 65536"/>
                <a:gd name="T13" fmla="*/ 0 60000 65536"/>
                <a:gd name="T14" fmla="*/ 0 60000 65536"/>
                <a:gd name="T15" fmla="*/ 0 w 105"/>
                <a:gd name="T16" fmla="*/ 0 h 260"/>
                <a:gd name="T17" fmla="*/ 105 w 105"/>
                <a:gd name="T18" fmla="*/ 260 h 260"/>
              </a:gdLst>
              <a:ahLst/>
              <a:cxnLst>
                <a:cxn ang="T10">
                  <a:pos x="T0" y="T1"/>
                </a:cxn>
                <a:cxn ang="T11">
                  <a:pos x="T2" y="T3"/>
                </a:cxn>
                <a:cxn ang="T12">
                  <a:pos x="T4" y="T5"/>
                </a:cxn>
                <a:cxn ang="T13">
                  <a:pos x="T6" y="T7"/>
                </a:cxn>
                <a:cxn ang="T14">
                  <a:pos x="T8" y="T9"/>
                </a:cxn>
              </a:cxnLst>
              <a:rect l="T15" t="T16" r="T17" b="T18"/>
              <a:pathLst>
                <a:path w="105" h="260">
                  <a:moveTo>
                    <a:pt x="100" y="260"/>
                  </a:moveTo>
                  <a:lnTo>
                    <a:pt x="105" y="257"/>
                  </a:lnTo>
                  <a:lnTo>
                    <a:pt x="5" y="0"/>
                  </a:lnTo>
                  <a:lnTo>
                    <a:pt x="0" y="4"/>
                  </a:lnTo>
                  <a:lnTo>
                    <a:pt x="100" y="260"/>
                  </a:lnTo>
                  <a:close/>
                </a:path>
              </a:pathLst>
            </a:custGeom>
            <a:solidFill>
              <a:srgbClr val="C195DB"/>
            </a:solidFill>
            <a:ln w="9525">
              <a:noFill/>
              <a:round/>
              <a:headEnd/>
              <a:tailEnd/>
            </a:ln>
          </p:spPr>
          <p:txBody>
            <a:bodyPr/>
            <a:lstStyle/>
            <a:p>
              <a:endParaRPr lang="ru-RU"/>
            </a:p>
          </p:txBody>
        </p:sp>
        <p:sp>
          <p:nvSpPr>
            <p:cNvPr id="161053" name="Freeform 2710"/>
            <p:cNvSpPr>
              <a:spLocks/>
            </p:cNvSpPr>
            <p:nvPr/>
          </p:nvSpPr>
          <p:spPr bwMode="auto">
            <a:xfrm>
              <a:off x="3454" y="3505"/>
              <a:ext cx="3" cy="7"/>
            </a:xfrm>
            <a:custGeom>
              <a:avLst/>
              <a:gdLst>
                <a:gd name="T0" fmla="*/ 2 w 3"/>
                <a:gd name="T1" fmla="*/ 7 h 7"/>
                <a:gd name="T2" fmla="*/ 0 w 3"/>
                <a:gd name="T3" fmla="*/ 7 h 7"/>
                <a:gd name="T4" fmla="*/ 0 w 3"/>
                <a:gd name="T5" fmla="*/ 5 h 7"/>
                <a:gd name="T6" fmla="*/ 3 w 3"/>
                <a:gd name="T7" fmla="*/ 2 h 7"/>
                <a:gd name="T8" fmla="*/ 2 w 3"/>
                <a:gd name="T9" fmla="*/ 0 h 7"/>
                <a:gd name="T10" fmla="*/ 2 w 3"/>
                <a:gd name="T11" fmla="*/ 7 h 7"/>
                <a:gd name="T12" fmla="*/ 0 60000 65536"/>
                <a:gd name="T13" fmla="*/ 0 60000 65536"/>
                <a:gd name="T14" fmla="*/ 0 60000 65536"/>
                <a:gd name="T15" fmla="*/ 0 60000 65536"/>
                <a:gd name="T16" fmla="*/ 0 60000 65536"/>
                <a:gd name="T17" fmla="*/ 0 60000 65536"/>
                <a:gd name="T18" fmla="*/ 0 w 3"/>
                <a:gd name="T19" fmla="*/ 0 h 7"/>
                <a:gd name="T20" fmla="*/ 3 w 3"/>
                <a:gd name="T21" fmla="*/ 7 h 7"/>
              </a:gdLst>
              <a:ahLst/>
              <a:cxnLst>
                <a:cxn ang="T12">
                  <a:pos x="T0" y="T1"/>
                </a:cxn>
                <a:cxn ang="T13">
                  <a:pos x="T2" y="T3"/>
                </a:cxn>
                <a:cxn ang="T14">
                  <a:pos x="T4" y="T5"/>
                </a:cxn>
                <a:cxn ang="T15">
                  <a:pos x="T6" y="T7"/>
                </a:cxn>
                <a:cxn ang="T16">
                  <a:pos x="T8" y="T9"/>
                </a:cxn>
                <a:cxn ang="T17">
                  <a:pos x="T10" y="T11"/>
                </a:cxn>
              </a:cxnLst>
              <a:rect l="T18" t="T19" r="T20" b="T21"/>
              <a:pathLst>
                <a:path w="3" h="7">
                  <a:moveTo>
                    <a:pt x="2" y="7"/>
                  </a:moveTo>
                  <a:lnTo>
                    <a:pt x="0" y="7"/>
                  </a:lnTo>
                  <a:lnTo>
                    <a:pt x="0" y="5"/>
                  </a:lnTo>
                  <a:lnTo>
                    <a:pt x="3" y="2"/>
                  </a:lnTo>
                  <a:lnTo>
                    <a:pt x="2" y="0"/>
                  </a:lnTo>
                  <a:lnTo>
                    <a:pt x="2" y="7"/>
                  </a:lnTo>
                  <a:close/>
                </a:path>
              </a:pathLst>
            </a:custGeom>
            <a:solidFill>
              <a:srgbClr val="C195DB"/>
            </a:solidFill>
            <a:ln w="9525">
              <a:noFill/>
              <a:round/>
              <a:headEnd/>
              <a:tailEnd/>
            </a:ln>
          </p:spPr>
          <p:txBody>
            <a:bodyPr/>
            <a:lstStyle/>
            <a:p>
              <a:endParaRPr lang="ru-RU"/>
            </a:p>
          </p:txBody>
        </p:sp>
        <p:sp>
          <p:nvSpPr>
            <p:cNvPr id="161054" name="Freeform 2711"/>
            <p:cNvSpPr>
              <a:spLocks/>
            </p:cNvSpPr>
            <p:nvPr/>
          </p:nvSpPr>
          <p:spPr bwMode="auto">
            <a:xfrm>
              <a:off x="3350" y="3248"/>
              <a:ext cx="4" cy="5"/>
            </a:xfrm>
            <a:custGeom>
              <a:avLst/>
              <a:gdLst>
                <a:gd name="T0" fmla="*/ 1 w 4"/>
                <a:gd name="T1" fmla="*/ 5 h 5"/>
                <a:gd name="T2" fmla="*/ 0 w 4"/>
                <a:gd name="T3" fmla="*/ 2 h 5"/>
                <a:gd name="T4" fmla="*/ 2 w 4"/>
                <a:gd name="T5" fmla="*/ 0 h 5"/>
                <a:gd name="T6" fmla="*/ 4 w 4"/>
                <a:gd name="T7" fmla="*/ 5 h 5"/>
                <a:gd name="T8" fmla="*/ 4 w 4"/>
                <a:gd name="T9" fmla="*/ 2 h 5"/>
                <a:gd name="T10" fmla="*/ 1 w 4"/>
                <a:gd name="T11" fmla="*/ 5 h 5"/>
                <a:gd name="T12" fmla="*/ 0 60000 65536"/>
                <a:gd name="T13" fmla="*/ 0 60000 65536"/>
                <a:gd name="T14" fmla="*/ 0 60000 65536"/>
                <a:gd name="T15" fmla="*/ 0 60000 65536"/>
                <a:gd name="T16" fmla="*/ 0 60000 65536"/>
                <a:gd name="T17" fmla="*/ 0 60000 65536"/>
                <a:gd name="T18" fmla="*/ 0 w 4"/>
                <a:gd name="T19" fmla="*/ 0 h 5"/>
                <a:gd name="T20" fmla="*/ 4 w 4"/>
                <a:gd name="T21" fmla="*/ 5 h 5"/>
              </a:gdLst>
              <a:ahLst/>
              <a:cxnLst>
                <a:cxn ang="T12">
                  <a:pos x="T0" y="T1"/>
                </a:cxn>
                <a:cxn ang="T13">
                  <a:pos x="T2" y="T3"/>
                </a:cxn>
                <a:cxn ang="T14">
                  <a:pos x="T4" y="T5"/>
                </a:cxn>
                <a:cxn ang="T15">
                  <a:pos x="T6" y="T7"/>
                </a:cxn>
                <a:cxn ang="T16">
                  <a:pos x="T8" y="T9"/>
                </a:cxn>
                <a:cxn ang="T17">
                  <a:pos x="T10" y="T11"/>
                </a:cxn>
              </a:cxnLst>
              <a:rect l="T18" t="T19" r="T20" b="T21"/>
              <a:pathLst>
                <a:path w="4" h="5">
                  <a:moveTo>
                    <a:pt x="1" y="5"/>
                  </a:moveTo>
                  <a:lnTo>
                    <a:pt x="0" y="2"/>
                  </a:lnTo>
                  <a:lnTo>
                    <a:pt x="2" y="0"/>
                  </a:lnTo>
                  <a:lnTo>
                    <a:pt x="4" y="5"/>
                  </a:lnTo>
                  <a:lnTo>
                    <a:pt x="4" y="2"/>
                  </a:lnTo>
                  <a:lnTo>
                    <a:pt x="1" y="5"/>
                  </a:lnTo>
                  <a:close/>
                </a:path>
              </a:pathLst>
            </a:custGeom>
            <a:solidFill>
              <a:srgbClr val="C195DB"/>
            </a:solidFill>
            <a:ln w="9525">
              <a:noFill/>
              <a:round/>
              <a:headEnd/>
              <a:tailEnd/>
            </a:ln>
          </p:spPr>
          <p:txBody>
            <a:bodyPr/>
            <a:lstStyle/>
            <a:p>
              <a:endParaRPr lang="ru-RU"/>
            </a:p>
          </p:txBody>
        </p:sp>
        <p:sp>
          <p:nvSpPr>
            <p:cNvPr id="161055" name="Freeform 2712"/>
            <p:cNvSpPr>
              <a:spLocks/>
            </p:cNvSpPr>
            <p:nvPr/>
          </p:nvSpPr>
          <p:spPr bwMode="auto">
            <a:xfrm>
              <a:off x="3453" y="3464"/>
              <a:ext cx="82" cy="46"/>
            </a:xfrm>
            <a:custGeom>
              <a:avLst/>
              <a:gdLst>
                <a:gd name="T0" fmla="*/ 0 w 82"/>
                <a:gd name="T1" fmla="*/ 40 h 46"/>
                <a:gd name="T2" fmla="*/ 5 w 82"/>
                <a:gd name="T3" fmla="*/ 46 h 46"/>
                <a:gd name="T4" fmla="*/ 82 w 82"/>
                <a:gd name="T5" fmla="*/ 7 h 46"/>
                <a:gd name="T6" fmla="*/ 77 w 82"/>
                <a:gd name="T7" fmla="*/ 0 h 46"/>
                <a:gd name="T8" fmla="*/ 0 w 82"/>
                <a:gd name="T9" fmla="*/ 40 h 46"/>
                <a:gd name="T10" fmla="*/ 0 60000 65536"/>
                <a:gd name="T11" fmla="*/ 0 60000 65536"/>
                <a:gd name="T12" fmla="*/ 0 60000 65536"/>
                <a:gd name="T13" fmla="*/ 0 60000 65536"/>
                <a:gd name="T14" fmla="*/ 0 60000 65536"/>
                <a:gd name="T15" fmla="*/ 0 w 82"/>
                <a:gd name="T16" fmla="*/ 0 h 46"/>
                <a:gd name="T17" fmla="*/ 82 w 82"/>
                <a:gd name="T18" fmla="*/ 46 h 46"/>
              </a:gdLst>
              <a:ahLst/>
              <a:cxnLst>
                <a:cxn ang="T10">
                  <a:pos x="T0" y="T1"/>
                </a:cxn>
                <a:cxn ang="T11">
                  <a:pos x="T2" y="T3"/>
                </a:cxn>
                <a:cxn ang="T12">
                  <a:pos x="T4" y="T5"/>
                </a:cxn>
                <a:cxn ang="T13">
                  <a:pos x="T6" y="T7"/>
                </a:cxn>
                <a:cxn ang="T14">
                  <a:pos x="T8" y="T9"/>
                </a:cxn>
              </a:cxnLst>
              <a:rect l="T15" t="T16" r="T17" b="T18"/>
              <a:pathLst>
                <a:path w="82" h="46">
                  <a:moveTo>
                    <a:pt x="0" y="40"/>
                  </a:moveTo>
                  <a:lnTo>
                    <a:pt x="5" y="46"/>
                  </a:lnTo>
                  <a:lnTo>
                    <a:pt x="82" y="7"/>
                  </a:lnTo>
                  <a:lnTo>
                    <a:pt x="77" y="0"/>
                  </a:lnTo>
                  <a:lnTo>
                    <a:pt x="0" y="40"/>
                  </a:lnTo>
                  <a:close/>
                </a:path>
              </a:pathLst>
            </a:custGeom>
            <a:solidFill>
              <a:srgbClr val="C195DB"/>
            </a:solidFill>
            <a:ln w="9525">
              <a:noFill/>
              <a:round/>
              <a:headEnd/>
              <a:tailEnd/>
            </a:ln>
          </p:spPr>
          <p:txBody>
            <a:bodyPr/>
            <a:lstStyle/>
            <a:p>
              <a:endParaRPr lang="ru-RU"/>
            </a:p>
          </p:txBody>
        </p:sp>
        <p:sp>
          <p:nvSpPr>
            <p:cNvPr id="161056" name="Freeform 2713"/>
            <p:cNvSpPr>
              <a:spLocks/>
            </p:cNvSpPr>
            <p:nvPr/>
          </p:nvSpPr>
          <p:spPr bwMode="auto">
            <a:xfrm>
              <a:off x="3501" y="3289"/>
              <a:ext cx="213" cy="292"/>
            </a:xfrm>
            <a:custGeom>
              <a:avLst/>
              <a:gdLst>
                <a:gd name="T0" fmla="*/ 0 w 213"/>
                <a:gd name="T1" fmla="*/ 28 h 292"/>
                <a:gd name="T2" fmla="*/ 48 w 213"/>
                <a:gd name="T3" fmla="*/ 0 h 292"/>
                <a:gd name="T4" fmla="*/ 213 w 213"/>
                <a:gd name="T5" fmla="*/ 251 h 292"/>
                <a:gd name="T6" fmla="*/ 139 w 213"/>
                <a:gd name="T7" fmla="*/ 292 h 292"/>
                <a:gd name="T8" fmla="*/ 0 w 213"/>
                <a:gd name="T9" fmla="*/ 28 h 292"/>
                <a:gd name="T10" fmla="*/ 0 60000 65536"/>
                <a:gd name="T11" fmla="*/ 0 60000 65536"/>
                <a:gd name="T12" fmla="*/ 0 60000 65536"/>
                <a:gd name="T13" fmla="*/ 0 60000 65536"/>
                <a:gd name="T14" fmla="*/ 0 60000 65536"/>
                <a:gd name="T15" fmla="*/ 0 w 213"/>
                <a:gd name="T16" fmla="*/ 0 h 292"/>
                <a:gd name="T17" fmla="*/ 213 w 213"/>
                <a:gd name="T18" fmla="*/ 292 h 292"/>
              </a:gdLst>
              <a:ahLst/>
              <a:cxnLst>
                <a:cxn ang="T10">
                  <a:pos x="T0" y="T1"/>
                </a:cxn>
                <a:cxn ang="T11">
                  <a:pos x="T2" y="T3"/>
                </a:cxn>
                <a:cxn ang="T12">
                  <a:pos x="T4" y="T5"/>
                </a:cxn>
                <a:cxn ang="T13">
                  <a:pos x="T6" y="T7"/>
                </a:cxn>
                <a:cxn ang="T14">
                  <a:pos x="T8" y="T9"/>
                </a:cxn>
              </a:cxnLst>
              <a:rect l="T15" t="T16" r="T17" b="T18"/>
              <a:pathLst>
                <a:path w="213" h="292">
                  <a:moveTo>
                    <a:pt x="0" y="28"/>
                  </a:moveTo>
                  <a:lnTo>
                    <a:pt x="48" y="0"/>
                  </a:lnTo>
                  <a:lnTo>
                    <a:pt x="213" y="251"/>
                  </a:lnTo>
                  <a:lnTo>
                    <a:pt x="139" y="292"/>
                  </a:lnTo>
                  <a:lnTo>
                    <a:pt x="0" y="28"/>
                  </a:lnTo>
                  <a:close/>
                </a:path>
              </a:pathLst>
            </a:custGeom>
            <a:solidFill>
              <a:srgbClr val="844CD6"/>
            </a:solidFill>
            <a:ln w="9525">
              <a:noFill/>
              <a:round/>
              <a:headEnd/>
              <a:tailEnd/>
            </a:ln>
          </p:spPr>
          <p:txBody>
            <a:bodyPr/>
            <a:lstStyle/>
            <a:p>
              <a:endParaRPr lang="ru-RU"/>
            </a:p>
          </p:txBody>
        </p:sp>
        <p:sp>
          <p:nvSpPr>
            <p:cNvPr id="161057" name="Freeform 2714"/>
            <p:cNvSpPr>
              <a:spLocks/>
            </p:cNvSpPr>
            <p:nvPr/>
          </p:nvSpPr>
          <p:spPr bwMode="auto">
            <a:xfrm>
              <a:off x="3501" y="3285"/>
              <a:ext cx="53" cy="34"/>
            </a:xfrm>
            <a:custGeom>
              <a:avLst/>
              <a:gdLst>
                <a:gd name="T0" fmla="*/ 0 w 53"/>
                <a:gd name="T1" fmla="*/ 29 h 34"/>
                <a:gd name="T2" fmla="*/ 2 w 53"/>
                <a:gd name="T3" fmla="*/ 34 h 34"/>
                <a:gd name="T4" fmla="*/ 53 w 53"/>
                <a:gd name="T5" fmla="*/ 6 h 34"/>
                <a:gd name="T6" fmla="*/ 51 w 53"/>
                <a:gd name="T7" fmla="*/ 0 h 34"/>
                <a:gd name="T8" fmla="*/ 0 w 53"/>
                <a:gd name="T9" fmla="*/ 29 h 34"/>
                <a:gd name="T10" fmla="*/ 0 60000 65536"/>
                <a:gd name="T11" fmla="*/ 0 60000 65536"/>
                <a:gd name="T12" fmla="*/ 0 60000 65536"/>
                <a:gd name="T13" fmla="*/ 0 60000 65536"/>
                <a:gd name="T14" fmla="*/ 0 60000 65536"/>
                <a:gd name="T15" fmla="*/ 0 w 53"/>
                <a:gd name="T16" fmla="*/ 0 h 34"/>
                <a:gd name="T17" fmla="*/ 53 w 53"/>
                <a:gd name="T18" fmla="*/ 34 h 34"/>
              </a:gdLst>
              <a:ahLst/>
              <a:cxnLst>
                <a:cxn ang="T10">
                  <a:pos x="T0" y="T1"/>
                </a:cxn>
                <a:cxn ang="T11">
                  <a:pos x="T2" y="T3"/>
                </a:cxn>
                <a:cxn ang="T12">
                  <a:pos x="T4" y="T5"/>
                </a:cxn>
                <a:cxn ang="T13">
                  <a:pos x="T6" y="T7"/>
                </a:cxn>
                <a:cxn ang="T14">
                  <a:pos x="T8" y="T9"/>
                </a:cxn>
              </a:cxnLst>
              <a:rect l="T15" t="T16" r="T17" b="T18"/>
              <a:pathLst>
                <a:path w="53" h="34">
                  <a:moveTo>
                    <a:pt x="0" y="29"/>
                  </a:moveTo>
                  <a:lnTo>
                    <a:pt x="2" y="34"/>
                  </a:lnTo>
                  <a:lnTo>
                    <a:pt x="53" y="6"/>
                  </a:lnTo>
                  <a:lnTo>
                    <a:pt x="51" y="0"/>
                  </a:lnTo>
                  <a:lnTo>
                    <a:pt x="0" y="29"/>
                  </a:lnTo>
                  <a:close/>
                </a:path>
              </a:pathLst>
            </a:custGeom>
            <a:solidFill>
              <a:srgbClr val="C195DB"/>
            </a:solidFill>
            <a:ln w="9525">
              <a:noFill/>
              <a:round/>
              <a:headEnd/>
              <a:tailEnd/>
            </a:ln>
          </p:spPr>
          <p:txBody>
            <a:bodyPr/>
            <a:lstStyle/>
            <a:p>
              <a:endParaRPr lang="ru-RU"/>
            </a:p>
          </p:txBody>
        </p:sp>
        <p:sp>
          <p:nvSpPr>
            <p:cNvPr id="161058" name="Freeform 2715"/>
            <p:cNvSpPr>
              <a:spLocks/>
            </p:cNvSpPr>
            <p:nvPr/>
          </p:nvSpPr>
          <p:spPr bwMode="auto">
            <a:xfrm>
              <a:off x="3547" y="3286"/>
              <a:ext cx="169" cy="256"/>
            </a:xfrm>
            <a:custGeom>
              <a:avLst/>
              <a:gdLst>
                <a:gd name="T0" fmla="*/ 4 w 169"/>
                <a:gd name="T1" fmla="*/ 0 h 256"/>
                <a:gd name="T2" fmla="*/ 0 w 169"/>
                <a:gd name="T3" fmla="*/ 5 h 256"/>
                <a:gd name="T4" fmla="*/ 164 w 169"/>
                <a:gd name="T5" fmla="*/ 256 h 256"/>
                <a:gd name="T6" fmla="*/ 169 w 169"/>
                <a:gd name="T7" fmla="*/ 251 h 256"/>
                <a:gd name="T8" fmla="*/ 4 w 169"/>
                <a:gd name="T9" fmla="*/ 0 h 256"/>
                <a:gd name="T10" fmla="*/ 0 60000 65536"/>
                <a:gd name="T11" fmla="*/ 0 60000 65536"/>
                <a:gd name="T12" fmla="*/ 0 60000 65536"/>
                <a:gd name="T13" fmla="*/ 0 60000 65536"/>
                <a:gd name="T14" fmla="*/ 0 60000 65536"/>
                <a:gd name="T15" fmla="*/ 0 w 169"/>
                <a:gd name="T16" fmla="*/ 0 h 256"/>
                <a:gd name="T17" fmla="*/ 169 w 169"/>
                <a:gd name="T18" fmla="*/ 256 h 256"/>
              </a:gdLst>
              <a:ahLst/>
              <a:cxnLst>
                <a:cxn ang="T10">
                  <a:pos x="T0" y="T1"/>
                </a:cxn>
                <a:cxn ang="T11">
                  <a:pos x="T2" y="T3"/>
                </a:cxn>
                <a:cxn ang="T12">
                  <a:pos x="T4" y="T5"/>
                </a:cxn>
                <a:cxn ang="T13">
                  <a:pos x="T6" y="T7"/>
                </a:cxn>
                <a:cxn ang="T14">
                  <a:pos x="T8" y="T9"/>
                </a:cxn>
              </a:cxnLst>
              <a:rect l="T15" t="T16" r="T17" b="T18"/>
              <a:pathLst>
                <a:path w="169" h="256">
                  <a:moveTo>
                    <a:pt x="4" y="0"/>
                  </a:moveTo>
                  <a:lnTo>
                    <a:pt x="0" y="5"/>
                  </a:lnTo>
                  <a:lnTo>
                    <a:pt x="164" y="256"/>
                  </a:lnTo>
                  <a:lnTo>
                    <a:pt x="169" y="251"/>
                  </a:lnTo>
                  <a:lnTo>
                    <a:pt x="4" y="0"/>
                  </a:lnTo>
                  <a:close/>
                </a:path>
              </a:pathLst>
            </a:custGeom>
            <a:solidFill>
              <a:srgbClr val="C195DB"/>
            </a:solidFill>
            <a:ln w="9525">
              <a:noFill/>
              <a:round/>
              <a:headEnd/>
              <a:tailEnd/>
            </a:ln>
          </p:spPr>
          <p:txBody>
            <a:bodyPr/>
            <a:lstStyle/>
            <a:p>
              <a:endParaRPr lang="ru-RU"/>
            </a:p>
          </p:txBody>
        </p:sp>
        <p:sp>
          <p:nvSpPr>
            <p:cNvPr id="161059" name="Freeform 2716"/>
            <p:cNvSpPr>
              <a:spLocks/>
            </p:cNvSpPr>
            <p:nvPr/>
          </p:nvSpPr>
          <p:spPr bwMode="auto">
            <a:xfrm>
              <a:off x="3548" y="3284"/>
              <a:ext cx="6" cy="6"/>
            </a:xfrm>
            <a:custGeom>
              <a:avLst/>
              <a:gdLst>
                <a:gd name="T0" fmla="*/ 3 w 6"/>
                <a:gd name="T1" fmla="*/ 1 h 6"/>
                <a:gd name="T2" fmla="*/ 4 w 6"/>
                <a:gd name="T3" fmla="*/ 0 h 6"/>
                <a:gd name="T4" fmla="*/ 6 w 6"/>
                <a:gd name="T5" fmla="*/ 1 h 6"/>
                <a:gd name="T6" fmla="*/ 0 w 6"/>
                <a:gd name="T7" fmla="*/ 6 h 6"/>
                <a:gd name="T8" fmla="*/ 6 w 6"/>
                <a:gd name="T9" fmla="*/ 6 h 6"/>
                <a:gd name="T10" fmla="*/ 3 w 6"/>
                <a:gd name="T11" fmla="*/ 1 h 6"/>
                <a:gd name="T12" fmla="*/ 0 60000 65536"/>
                <a:gd name="T13" fmla="*/ 0 60000 65536"/>
                <a:gd name="T14" fmla="*/ 0 60000 65536"/>
                <a:gd name="T15" fmla="*/ 0 60000 65536"/>
                <a:gd name="T16" fmla="*/ 0 60000 65536"/>
                <a:gd name="T17" fmla="*/ 0 60000 65536"/>
                <a:gd name="T18" fmla="*/ 0 w 6"/>
                <a:gd name="T19" fmla="*/ 0 h 6"/>
                <a:gd name="T20" fmla="*/ 6 w 6"/>
                <a:gd name="T21" fmla="*/ 6 h 6"/>
              </a:gdLst>
              <a:ahLst/>
              <a:cxnLst>
                <a:cxn ang="T12">
                  <a:pos x="T0" y="T1"/>
                </a:cxn>
                <a:cxn ang="T13">
                  <a:pos x="T2" y="T3"/>
                </a:cxn>
                <a:cxn ang="T14">
                  <a:pos x="T4" y="T5"/>
                </a:cxn>
                <a:cxn ang="T15">
                  <a:pos x="T6" y="T7"/>
                </a:cxn>
                <a:cxn ang="T16">
                  <a:pos x="T8" y="T9"/>
                </a:cxn>
                <a:cxn ang="T17">
                  <a:pos x="T10" y="T11"/>
                </a:cxn>
              </a:cxnLst>
              <a:rect l="T18" t="T19" r="T20" b="T21"/>
              <a:pathLst>
                <a:path w="6" h="6">
                  <a:moveTo>
                    <a:pt x="3" y="1"/>
                  </a:moveTo>
                  <a:lnTo>
                    <a:pt x="4" y="0"/>
                  </a:lnTo>
                  <a:lnTo>
                    <a:pt x="6" y="1"/>
                  </a:lnTo>
                  <a:lnTo>
                    <a:pt x="0" y="6"/>
                  </a:lnTo>
                  <a:lnTo>
                    <a:pt x="6" y="6"/>
                  </a:lnTo>
                  <a:lnTo>
                    <a:pt x="3" y="1"/>
                  </a:lnTo>
                  <a:close/>
                </a:path>
              </a:pathLst>
            </a:custGeom>
            <a:solidFill>
              <a:srgbClr val="C195DB"/>
            </a:solidFill>
            <a:ln w="9525">
              <a:noFill/>
              <a:round/>
              <a:headEnd/>
              <a:tailEnd/>
            </a:ln>
          </p:spPr>
          <p:txBody>
            <a:bodyPr/>
            <a:lstStyle/>
            <a:p>
              <a:endParaRPr lang="ru-RU"/>
            </a:p>
          </p:txBody>
        </p:sp>
        <p:sp>
          <p:nvSpPr>
            <p:cNvPr id="161060" name="Freeform 2717"/>
            <p:cNvSpPr>
              <a:spLocks/>
            </p:cNvSpPr>
            <p:nvPr/>
          </p:nvSpPr>
          <p:spPr bwMode="auto">
            <a:xfrm>
              <a:off x="3637" y="3537"/>
              <a:ext cx="78" cy="46"/>
            </a:xfrm>
            <a:custGeom>
              <a:avLst/>
              <a:gdLst>
                <a:gd name="T0" fmla="*/ 78 w 78"/>
                <a:gd name="T1" fmla="*/ 5 h 46"/>
                <a:gd name="T2" fmla="*/ 73 w 78"/>
                <a:gd name="T3" fmla="*/ 0 h 46"/>
                <a:gd name="T4" fmla="*/ 0 w 78"/>
                <a:gd name="T5" fmla="*/ 42 h 46"/>
                <a:gd name="T6" fmla="*/ 4 w 78"/>
                <a:gd name="T7" fmla="*/ 46 h 46"/>
                <a:gd name="T8" fmla="*/ 78 w 78"/>
                <a:gd name="T9" fmla="*/ 5 h 46"/>
                <a:gd name="T10" fmla="*/ 0 60000 65536"/>
                <a:gd name="T11" fmla="*/ 0 60000 65536"/>
                <a:gd name="T12" fmla="*/ 0 60000 65536"/>
                <a:gd name="T13" fmla="*/ 0 60000 65536"/>
                <a:gd name="T14" fmla="*/ 0 60000 65536"/>
                <a:gd name="T15" fmla="*/ 0 w 78"/>
                <a:gd name="T16" fmla="*/ 0 h 46"/>
                <a:gd name="T17" fmla="*/ 78 w 78"/>
                <a:gd name="T18" fmla="*/ 46 h 46"/>
              </a:gdLst>
              <a:ahLst/>
              <a:cxnLst>
                <a:cxn ang="T10">
                  <a:pos x="T0" y="T1"/>
                </a:cxn>
                <a:cxn ang="T11">
                  <a:pos x="T2" y="T3"/>
                </a:cxn>
                <a:cxn ang="T12">
                  <a:pos x="T4" y="T5"/>
                </a:cxn>
                <a:cxn ang="T13">
                  <a:pos x="T6" y="T7"/>
                </a:cxn>
                <a:cxn ang="T14">
                  <a:pos x="T8" y="T9"/>
                </a:cxn>
              </a:cxnLst>
              <a:rect l="T15" t="T16" r="T17" b="T18"/>
              <a:pathLst>
                <a:path w="78" h="46">
                  <a:moveTo>
                    <a:pt x="78" y="5"/>
                  </a:moveTo>
                  <a:lnTo>
                    <a:pt x="73" y="0"/>
                  </a:lnTo>
                  <a:lnTo>
                    <a:pt x="0" y="42"/>
                  </a:lnTo>
                  <a:lnTo>
                    <a:pt x="4" y="46"/>
                  </a:lnTo>
                  <a:lnTo>
                    <a:pt x="78" y="5"/>
                  </a:lnTo>
                  <a:close/>
                </a:path>
              </a:pathLst>
            </a:custGeom>
            <a:solidFill>
              <a:srgbClr val="C195DB"/>
            </a:solidFill>
            <a:ln w="9525">
              <a:noFill/>
              <a:round/>
              <a:headEnd/>
              <a:tailEnd/>
            </a:ln>
          </p:spPr>
          <p:txBody>
            <a:bodyPr/>
            <a:lstStyle/>
            <a:p>
              <a:endParaRPr lang="ru-RU"/>
            </a:p>
          </p:txBody>
        </p:sp>
        <p:sp>
          <p:nvSpPr>
            <p:cNvPr id="161061" name="Freeform 2718"/>
            <p:cNvSpPr>
              <a:spLocks/>
            </p:cNvSpPr>
            <p:nvPr/>
          </p:nvSpPr>
          <p:spPr bwMode="auto">
            <a:xfrm>
              <a:off x="3713" y="3537"/>
              <a:ext cx="4" cy="5"/>
            </a:xfrm>
            <a:custGeom>
              <a:avLst/>
              <a:gdLst>
                <a:gd name="T0" fmla="*/ 3 w 4"/>
                <a:gd name="T1" fmla="*/ 0 h 5"/>
                <a:gd name="T2" fmla="*/ 4 w 4"/>
                <a:gd name="T3" fmla="*/ 4 h 5"/>
                <a:gd name="T4" fmla="*/ 3 w 4"/>
                <a:gd name="T5" fmla="*/ 5 h 5"/>
                <a:gd name="T6" fmla="*/ 0 w 4"/>
                <a:gd name="T7" fmla="*/ 0 h 5"/>
                <a:gd name="T8" fmla="*/ 0 w 4"/>
                <a:gd name="T9" fmla="*/ 5 h 5"/>
                <a:gd name="T10" fmla="*/ 3 w 4"/>
                <a:gd name="T11" fmla="*/ 0 h 5"/>
                <a:gd name="T12" fmla="*/ 0 60000 65536"/>
                <a:gd name="T13" fmla="*/ 0 60000 65536"/>
                <a:gd name="T14" fmla="*/ 0 60000 65536"/>
                <a:gd name="T15" fmla="*/ 0 60000 65536"/>
                <a:gd name="T16" fmla="*/ 0 60000 65536"/>
                <a:gd name="T17" fmla="*/ 0 60000 65536"/>
                <a:gd name="T18" fmla="*/ 0 w 4"/>
                <a:gd name="T19" fmla="*/ 0 h 5"/>
                <a:gd name="T20" fmla="*/ 4 w 4"/>
                <a:gd name="T21" fmla="*/ 5 h 5"/>
              </a:gdLst>
              <a:ahLst/>
              <a:cxnLst>
                <a:cxn ang="T12">
                  <a:pos x="T0" y="T1"/>
                </a:cxn>
                <a:cxn ang="T13">
                  <a:pos x="T2" y="T3"/>
                </a:cxn>
                <a:cxn ang="T14">
                  <a:pos x="T4" y="T5"/>
                </a:cxn>
                <a:cxn ang="T15">
                  <a:pos x="T6" y="T7"/>
                </a:cxn>
                <a:cxn ang="T16">
                  <a:pos x="T8" y="T9"/>
                </a:cxn>
                <a:cxn ang="T17">
                  <a:pos x="T10" y="T11"/>
                </a:cxn>
              </a:cxnLst>
              <a:rect l="T18" t="T19" r="T20" b="T21"/>
              <a:pathLst>
                <a:path w="4" h="5">
                  <a:moveTo>
                    <a:pt x="3" y="0"/>
                  </a:moveTo>
                  <a:lnTo>
                    <a:pt x="4" y="4"/>
                  </a:lnTo>
                  <a:lnTo>
                    <a:pt x="3" y="5"/>
                  </a:lnTo>
                  <a:lnTo>
                    <a:pt x="0" y="0"/>
                  </a:lnTo>
                  <a:lnTo>
                    <a:pt x="0" y="5"/>
                  </a:lnTo>
                  <a:lnTo>
                    <a:pt x="3" y="0"/>
                  </a:lnTo>
                  <a:close/>
                </a:path>
              </a:pathLst>
            </a:custGeom>
            <a:solidFill>
              <a:srgbClr val="C195DB"/>
            </a:solidFill>
            <a:ln w="9525">
              <a:noFill/>
              <a:round/>
              <a:headEnd/>
              <a:tailEnd/>
            </a:ln>
          </p:spPr>
          <p:txBody>
            <a:bodyPr/>
            <a:lstStyle/>
            <a:p>
              <a:endParaRPr lang="ru-RU"/>
            </a:p>
          </p:txBody>
        </p:sp>
        <p:sp>
          <p:nvSpPr>
            <p:cNvPr id="161062" name="Freeform 2719"/>
            <p:cNvSpPr>
              <a:spLocks/>
            </p:cNvSpPr>
            <p:nvPr/>
          </p:nvSpPr>
          <p:spPr bwMode="auto">
            <a:xfrm>
              <a:off x="3499" y="3316"/>
              <a:ext cx="144" cy="267"/>
            </a:xfrm>
            <a:custGeom>
              <a:avLst/>
              <a:gdLst>
                <a:gd name="T0" fmla="*/ 139 w 144"/>
                <a:gd name="T1" fmla="*/ 267 h 267"/>
                <a:gd name="T2" fmla="*/ 144 w 144"/>
                <a:gd name="T3" fmla="*/ 262 h 267"/>
                <a:gd name="T4" fmla="*/ 4 w 144"/>
                <a:gd name="T5" fmla="*/ 0 h 267"/>
                <a:gd name="T6" fmla="*/ 0 w 144"/>
                <a:gd name="T7" fmla="*/ 5 h 267"/>
                <a:gd name="T8" fmla="*/ 139 w 144"/>
                <a:gd name="T9" fmla="*/ 267 h 267"/>
                <a:gd name="T10" fmla="*/ 0 60000 65536"/>
                <a:gd name="T11" fmla="*/ 0 60000 65536"/>
                <a:gd name="T12" fmla="*/ 0 60000 65536"/>
                <a:gd name="T13" fmla="*/ 0 60000 65536"/>
                <a:gd name="T14" fmla="*/ 0 60000 65536"/>
                <a:gd name="T15" fmla="*/ 0 w 144"/>
                <a:gd name="T16" fmla="*/ 0 h 267"/>
                <a:gd name="T17" fmla="*/ 144 w 144"/>
                <a:gd name="T18" fmla="*/ 267 h 267"/>
              </a:gdLst>
              <a:ahLst/>
              <a:cxnLst>
                <a:cxn ang="T10">
                  <a:pos x="T0" y="T1"/>
                </a:cxn>
                <a:cxn ang="T11">
                  <a:pos x="T2" y="T3"/>
                </a:cxn>
                <a:cxn ang="T12">
                  <a:pos x="T4" y="T5"/>
                </a:cxn>
                <a:cxn ang="T13">
                  <a:pos x="T6" y="T7"/>
                </a:cxn>
                <a:cxn ang="T14">
                  <a:pos x="T8" y="T9"/>
                </a:cxn>
              </a:cxnLst>
              <a:rect l="T15" t="T16" r="T17" b="T18"/>
              <a:pathLst>
                <a:path w="144" h="267">
                  <a:moveTo>
                    <a:pt x="139" y="267"/>
                  </a:moveTo>
                  <a:lnTo>
                    <a:pt x="144" y="262"/>
                  </a:lnTo>
                  <a:lnTo>
                    <a:pt x="4" y="0"/>
                  </a:lnTo>
                  <a:lnTo>
                    <a:pt x="0" y="5"/>
                  </a:lnTo>
                  <a:lnTo>
                    <a:pt x="139" y="267"/>
                  </a:lnTo>
                  <a:close/>
                </a:path>
              </a:pathLst>
            </a:custGeom>
            <a:solidFill>
              <a:srgbClr val="C195DB"/>
            </a:solidFill>
            <a:ln w="9525">
              <a:noFill/>
              <a:round/>
              <a:headEnd/>
              <a:tailEnd/>
            </a:ln>
          </p:spPr>
          <p:txBody>
            <a:bodyPr/>
            <a:lstStyle/>
            <a:p>
              <a:endParaRPr lang="ru-RU"/>
            </a:p>
          </p:txBody>
        </p:sp>
        <p:sp>
          <p:nvSpPr>
            <p:cNvPr id="161063" name="Freeform 2720"/>
            <p:cNvSpPr>
              <a:spLocks/>
            </p:cNvSpPr>
            <p:nvPr/>
          </p:nvSpPr>
          <p:spPr bwMode="auto">
            <a:xfrm>
              <a:off x="3637" y="3578"/>
              <a:ext cx="4" cy="6"/>
            </a:xfrm>
            <a:custGeom>
              <a:avLst/>
              <a:gdLst>
                <a:gd name="T0" fmla="*/ 4 w 4"/>
                <a:gd name="T1" fmla="*/ 5 h 6"/>
                <a:gd name="T2" fmla="*/ 1 w 4"/>
                <a:gd name="T3" fmla="*/ 6 h 6"/>
                <a:gd name="T4" fmla="*/ 0 w 4"/>
                <a:gd name="T5" fmla="*/ 5 h 6"/>
                <a:gd name="T6" fmla="*/ 4 w 4"/>
                <a:gd name="T7" fmla="*/ 0 h 6"/>
                <a:gd name="T8" fmla="*/ 0 w 4"/>
                <a:gd name="T9" fmla="*/ 0 h 6"/>
                <a:gd name="T10" fmla="*/ 4 w 4"/>
                <a:gd name="T11" fmla="*/ 5 h 6"/>
                <a:gd name="T12" fmla="*/ 0 60000 65536"/>
                <a:gd name="T13" fmla="*/ 0 60000 65536"/>
                <a:gd name="T14" fmla="*/ 0 60000 65536"/>
                <a:gd name="T15" fmla="*/ 0 60000 65536"/>
                <a:gd name="T16" fmla="*/ 0 60000 65536"/>
                <a:gd name="T17" fmla="*/ 0 60000 65536"/>
                <a:gd name="T18" fmla="*/ 0 w 4"/>
                <a:gd name="T19" fmla="*/ 0 h 6"/>
                <a:gd name="T20" fmla="*/ 4 w 4"/>
                <a:gd name="T21" fmla="*/ 6 h 6"/>
              </a:gdLst>
              <a:ahLst/>
              <a:cxnLst>
                <a:cxn ang="T12">
                  <a:pos x="T0" y="T1"/>
                </a:cxn>
                <a:cxn ang="T13">
                  <a:pos x="T2" y="T3"/>
                </a:cxn>
                <a:cxn ang="T14">
                  <a:pos x="T4" y="T5"/>
                </a:cxn>
                <a:cxn ang="T15">
                  <a:pos x="T6" y="T7"/>
                </a:cxn>
                <a:cxn ang="T16">
                  <a:pos x="T8" y="T9"/>
                </a:cxn>
                <a:cxn ang="T17">
                  <a:pos x="T10" y="T11"/>
                </a:cxn>
              </a:cxnLst>
              <a:rect l="T18" t="T19" r="T20" b="T21"/>
              <a:pathLst>
                <a:path w="4" h="6">
                  <a:moveTo>
                    <a:pt x="4" y="5"/>
                  </a:moveTo>
                  <a:lnTo>
                    <a:pt x="1" y="6"/>
                  </a:lnTo>
                  <a:lnTo>
                    <a:pt x="0" y="5"/>
                  </a:lnTo>
                  <a:lnTo>
                    <a:pt x="4" y="0"/>
                  </a:lnTo>
                  <a:lnTo>
                    <a:pt x="0" y="0"/>
                  </a:lnTo>
                  <a:lnTo>
                    <a:pt x="4" y="5"/>
                  </a:lnTo>
                  <a:close/>
                </a:path>
              </a:pathLst>
            </a:custGeom>
            <a:solidFill>
              <a:srgbClr val="C195DB"/>
            </a:solidFill>
            <a:ln w="9525">
              <a:noFill/>
              <a:round/>
              <a:headEnd/>
              <a:tailEnd/>
            </a:ln>
          </p:spPr>
          <p:txBody>
            <a:bodyPr/>
            <a:lstStyle/>
            <a:p>
              <a:endParaRPr lang="ru-RU"/>
            </a:p>
          </p:txBody>
        </p:sp>
        <p:sp>
          <p:nvSpPr>
            <p:cNvPr id="161064" name="Freeform 2721"/>
            <p:cNvSpPr>
              <a:spLocks/>
            </p:cNvSpPr>
            <p:nvPr/>
          </p:nvSpPr>
          <p:spPr bwMode="auto">
            <a:xfrm>
              <a:off x="3495" y="3316"/>
              <a:ext cx="7" cy="3"/>
            </a:xfrm>
            <a:custGeom>
              <a:avLst/>
              <a:gdLst>
                <a:gd name="T0" fmla="*/ 2 w 7"/>
                <a:gd name="T1" fmla="*/ 3 h 3"/>
                <a:gd name="T2" fmla="*/ 0 w 7"/>
                <a:gd name="T3" fmla="*/ 1 h 3"/>
                <a:gd name="T4" fmla="*/ 4 w 7"/>
                <a:gd name="T5" fmla="*/ 0 h 3"/>
                <a:gd name="T6" fmla="*/ 7 w 7"/>
                <a:gd name="T7" fmla="*/ 3 h 3"/>
                <a:gd name="T8" fmla="*/ 7 w 7"/>
                <a:gd name="T9" fmla="*/ 0 h 3"/>
                <a:gd name="T10" fmla="*/ 2 w 7"/>
                <a:gd name="T11" fmla="*/ 3 h 3"/>
                <a:gd name="T12" fmla="*/ 0 60000 65536"/>
                <a:gd name="T13" fmla="*/ 0 60000 65536"/>
                <a:gd name="T14" fmla="*/ 0 60000 65536"/>
                <a:gd name="T15" fmla="*/ 0 60000 65536"/>
                <a:gd name="T16" fmla="*/ 0 60000 65536"/>
                <a:gd name="T17" fmla="*/ 0 60000 65536"/>
                <a:gd name="T18" fmla="*/ 0 w 7"/>
                <a:gd name="T19" fmla="*/ 0 h 3"/>
                <a:gd name="T20" fmla="*/ 7 w 7"/>
                <a:gd name="T21" fmla="*/ 3 h 3"/>
              </a:gdLst>
              <a:ahLst/>
              <a:cxnLst>
                <a:cxn ang="T12">
                  <a:pos x="T0" y="T1"/>
                </a:cxn>
                <a:cxn ang="T13">
                  <a:pos x="T2" y="T3"/>
                </a:cxn>
                <a:cxn ang="T14">
                  <a:pos x="T4" y="T5"/>
                </a:cxn>
                <a:cxn ang="T15">
                  <a:pos x="T6" y="T7"/>
                </a:cxn>
                <a:cxn ang="T16">
                  <a:pos x="T8" y="T9"/>
                </a:cxn>
                <a:cxn ang="T17">
                  <a:pos x="T10" y="T11"/>
                </a:cxn>
              </a:cxnLst>
              <a:rect l="T18" t="T19" r="T20" b="T21"/>
              <a:pathLst>
                <a:path w="7" h="3">
                  <a:moveTo>
                    <a:pt x="2" y="3"/>
                  </a:moveTo>
                  <a:lnTo>
                    <a:pt x="0" y="1"/>
                  </a:lnTo>
                  <a:lnTo>
                    <a:pt x="4" y="0"/>
                  </a:lnTo>
                  <a:lnTo>
                    <a:pt x="7" y="3"/>
                  </a:lnTo>
                  <a:lnTo>
                    <a:pt x="7" y="0"/>
                  </a:lnTo>
                  <a:lnTo>
                    <a:pt x="2" y="3"/>
                  </a:lnTo>
                  <a:close/>
                </a:path>
              </a:pathLst>
            </a:custGeom>
            <a:solidFill>
              <a:srgbClr val="C195DB"/>
            </a:solidFill>
            <a:ln w="9525">
              <a:noFill/>
              <a:round/>
              <a:headEnd/>
              <a:tailEnd/>
            </a:ln>
          </p:spPr>
          <p:txBody>
            <a:bodyPr/>
            <a:lstStyle/>
            <a:p>
              <a:endParaRPr lang="ru-RU"/>
            </a:p>
          </p:txBody>
        </p:sp>
        <p:sp>
          <p:nvSpPr>
            <p:cNvPr id="161065" name="Freeform 2722"/>
            <p:cNvSpPr>
              <a:spLocks/>
            </p:cNvSpPr>
            <p:nvPr/>
          </p:nvSpPr>
          <p:spPr bwMode="auto">
            <a:xfrm>
              <a:off x="3637" y="3529"/>
              <a:ext cx="19" cy="54"/>
            </a:xfrm>
            <a:custGeom>
              <a:avLst/>
              <a:gdLst>
                <a:gd name="T0" fmla="*/ 0 w 19"/>
                <a:gd name="T1" fmla="*/ 51 h 54"/>
                <a:gd name="T2" fmla="*/ 6 w 19"/>
                <a:gd name="T3" fmla="*/ 54 h 54"/>
                <a:gd name="T4" fmla="*/ 19 w 19"/>
                <a:gd name="T5" fmla="*/ 3 h 54"/>
                <a:gd name="T6" fmla="*/ 12 w 19"/>
                <a:gd name="T7" fmla="*/ 0 h 54"/>
                <a:gd name="T8" fmla="*/ 0 w 19"/>
                <a:gd name="T9" fmla="*/ 51 h 54"/>
                <a:gd name="T10" fmla="*/ 0 60000 65536"/>
                <a:gd name="T11" fmla="*/ 0 60000 65536"/>
                <a:gd name="T12" fmla="*/ 0 60000 65536"/>
                <a:gd name="T13" fmla="*/ 0 60000 65536"/>
                <a:gd name="T14" fmla="*/ 0 60000 65536"/>
                <a:gd name="T15" fmla="*/ 0 w 19"/>
                <a:gd name="T16" fmla="*/ 0 h 54"/>
                <a:gd name="T17" fmla="*/ 19 w 19"/>
                <a:gd name="T18" fmla="*/ 54 h 54"/>
              </a:gdLst>
              <a:ahLst/>
              <a:cxnLst>
                <a:cxn ang="T10">
                  <a:pos x="T0" y="T1"/>
                </a:cxn>
                <a:cxn ang="T11">
                  <a:pos x="T2" y="T3"/>
                </a:cxn>
                <a:cxn ang="T12">
                  <a:pos x="T4" y="T5"/>
                </a:cxn>
                <a:cxn ang="T13">
                  <a:pos x="T6" y="T7"/>
                </a:cxn>
                <a:cxn ang="T14">
                  <a:pos x="T8" y="T9"/>
                </a:cxn>
              </a:cxnLst>
              <a:rect l="T15" t="T16" r="T17" b="T18"/>
              <a:pathLst>
                <a:path w="19" h="54">
                  <a:moveTo>
                    <a:pt x="0" y="51"/>
                  </a:moveTo>
                  <a:lnTo>
                    <a:pt x="6" y="54"/>
                  </a:lnTo>
                  <a:lnTo>
                    <a:pt x="19" y="3"/>
                  </a:lnTo>
                  <a:lnTo>
                    <a:pt x="12" y="0"/>
                  </a:lnTo>
                  <a:lnTo>
                    <a:pt x="0" y="51"/>
                  </a:lnTo>
                  <a:close/>
                </a:path>
              </a:pathLst>
            </a:custGeom>
            <a:solidFill>
              <a:srgbClr val="C195DB"/>
            </a:solidFill>
            <a:ln w="9525">
              <a:noFill/>
              <a:round/>
              <a:headEnd/>
              <a:tailEnd/>
            </a:ln>
          </p:spPr>
          <p:txBody>
            <a:bodyPr/>
            <a:lstStyle/>
            <a:p>
              <a:endParaRPr lang="ru-RU"/>
            </a:p>
          </p:txBody>
        </p:sp>
        <p:sp>
          <p:nvSpPr>
            <p:cNvPr id="161066" name="Freeform 2723"/>
            <p:cNvSpPr>
              <a:spLocks/>
            </p:cNvSpPr>
            <p:nvPr/>
          </p:nvSpPr>
          <p:spPr bwMode="auto">
            <a:xfrm>
              <a:off x="3651" y="3527"/>
              <a:ext cx="64" cy="17"/>
            </a:xfrm>
            <a:custGeom>
              <a:avLst/>
              <a:gdLst>
                <a:gd name="T0" fmla="*/ 4 w 64"/>
                <a:gd name="T1" fmla="*/ 0 h 17"/>
                <a:gd name="T2" fmla="*/ 0 w 64"/>
                <a:gd name="T3" fmla="*/ 7 h 17"/>
                <a:gd name="T4" fmla="*/ 61 w 64"/>
                <a:gd name="T5" fmla="*/ 17 h 17"/>
                <a:gd name="T6" fmla="*/ 64 w 64"/>
                <a:gd name="T7" fmla="*/ 10 h 17"/>
                <a:gd name="T8" fmla="*/ 4 w 64"/>
                <a:gd name="T9" fmla="*/ 0 h 17"/>
                <a:gd name="T10" fmla="*/ 0 60000 65536"/>
                <a:gd name="T11" fmla="*/ 0 60000 65536"/>
                <a:gd name="T12" fmla="*/ 0 60000 65536"/>
                <a:gd name="T13" fmla="*/ 0 60000 65536"/>
                <a:gd name="T14" fmla="*/ 0 60000 65536"/>
                <a:gd name="T15" fmla="*/ 0 w 64"/>
                <a:gd name="T16" fmla="*/ 0 h 17"/>
                <a:gd name="T17" fmla="*/ 64 w 64"/>
                <a:gd name="T18" fmla="*/ 17 h 17"/>
              </a:gdLst>
              <a:ahLst/>
              <a:cxnLst>
                <a:cxn ang="T10">
                  <a:pos x="T0" y="T1"/>
                </a:cxn>
                <a:cxn ang="T11">
                  <a:pos x="T2" y="T3"/>
                </a:cxn>
                <a:cxn ang="T12">
                  <a:pos x="T4" y="T5"/>
                </a:cxn>
                <a:cxn ang="T13">
                  <a:pos x="T6" y="T7"/>
                </a:cxn>
                <a:cxn ang="T14">
                  <a:pos x="T8" y="T9"/>
                </a:cxn>
              </a:cxnLst>
              <a:rect l="T15" t="T16" r="T17" b="T18"/>
              <a:pathLst>
                <a:path w="64" h="17">
                  <a:moveTo>
                    <a:pt x="4" y="0"/>
                  </a:moveTo>
                  <a:lnTo>
                    <a:pt x="0" y="7"/>
                  </a:lnTo>
                  <a:lnTo>
                    <a:pt x="61" y="17"/>
                  </a:lnTo>
                  <a:lnTo>
                    <a:pt x="64" y="10"/>
                  </a:lnTo>
                  <a:lnTo>
                    <a:pt x="4" y="0"/>
                  </a:lnTo>
                  <a:close/>
                </a:path>
              </a:pathLst>
            </a:custGeom>
            <a:solidFill>
              <a:srgbClr val="C195DB"/>
            </a:solidFill>
            <a:ln w="9525">
              <a:noFill/>
              <a:round/>
              <a:headEnd/>
              <a:tailEnd/>
            </a:ln>
          </p:spPr>
          <p:txBody>
            <a:bodyPr/>
            <a:lstStyle/>
            <a:p>
              <a:endParaRPr lang="ru-RU"/>
            </a:p>
          </p:txBody>
        </p:sp>
        <p:sp>
          <p:nvSpPr>
            <p:cNvPr id="161067" name="Freeform 2724"/>
            <p:cNvSpPr>
              <a:spLocks/>
            </p:cNvSpPr>
            <p:nvPr/>
          </p:nvSpPr>
          <p:spPr bwMode="auto">
            <a:xfrm>
              <a:off x="3651" y="3527"/>
              <a:ext cx="6" cy="7"/>
            </a:xfrm>
            <a:custGeom>
              <a:avLst/>
              <a:gdLst>
                <a:gd name="T0" fmla="*/ 0 w 6"/>
                <a:gd name="T1" fmla="*/ 2 h 7"/>
                <a:gd name="T2" fmla="*/ 0 w 6"/>
                <a:gd name="T3" fmla="*/ 0 h 7"/>
                <a:gd name="T4" fmla="*/ 5 w 6"/>
                <a:gd name="T5" fmla="*/ 0 h 7"/>
                <a:gd name="T6" fmla="*/ 2 w 6"/>
                <a:gd name="T7" fmla="*/ 7 h 7"/>
                <a:gd name="T8" fmla="*/ 6 w 6"/>
                <a:gd name="T9" fmla="*/ 6 h 7"/>
                <a:gd name="T10" fmla="*/ 0 w 6"/>
                <a:gd name="T11" fmla="*/ 2 h 7"/>
                <a:gd name="T12" fmla="*/ 0 60000 65536"/>
                <a:gd name="T13" fmla="*/ 0 60000 65536"/>
                <a:gd name="T14" fmla="*/ 0 60000 65536"/>
                <a:gd name="T15" fmla="*/ 0 60000 65536"/>
                <a:gd name="T16" fmla="*/ 0 60000 65536"/>
                <a:gd name="T17" fmla="*/ 0 60000 65536"/>
                <a:gd name="T18" fmla="*/ 0 w 6"/>
                <a:gd name="T19" fmla="*/ 0 h 7"/>
                <a:gd name="T20" fmla="*/ 6 w 6"/>
                <a:gd name="T21" fmla="*/ 7 h 7"/>
              </a:gdLst>
              <a:ahLst/>
              <a:cxnLst>
                <a:cxn ang="T12">
                  <a:pos x="T0" y="T1"/>
                </a:cxn>
                <a:cxn ang="T13">
                  <a:pos x="T2" y="T3"/>
                </a:cxn>
                <a:cxn ang="T14">
                  <a:pos x="T4" y="T5"/>
                </a:cxn>
                <a:cxn ang="T15">
                  <a:pos x="T6" y="T7"/>
                </a:cxn>
                <a:cxn ang="T16">
                  <a:pos x="T8" y="T9"/>
                </a:cxn>
                <a:cxn ang="T17">
                  <a:pos x="T10" y="T11"/>
                </a:cxn>
              </a:cxnLst>
              <a:rect l="T18" t="T19" r="T20" b="T21"/>
              <a:pathLst>
                <a:path w="6" h="7">
                  <a:moveTo>
                    <a:pt x="0" y="2"/>
                  </a:moveTo>
                  <a:lnTo>
                    <a:pt x="0" y="0"/>
                  </a:lnTo>
                  <a:lnTo>
                    <a:pt x="5" y="0"/>
                  </a:lnTo>
                  <a:lnTo>
                    <a:pt x="2" y="7"/>
                  </a:lnTo>
                  <a:lnTo>
                    <a:pt x="6" y="6"/>
                  </a:lnTo>
                  <a:lnTo>
                    <a:pt x="0" y="2"/>
                  </a:lnTo>
                  <a:close/>
                </a:path>
              </a:pathLst>
            </a:custGeom>
            <a:solidFill>
              <a:srgbClr val="C195DB"/>
            </a:solidFill>
            <a:ln w="9525">
              <a:noFill/>
              <a:round/>
              <a:headEnd/>
              <a:tailEnd/>
            </a:ln>
          </p:spPr>
          <p:txBody>
            <a:bodyPr/>
            <a:lstStyle/>
            <a:p>
              <a:endParaRPr lang="ru-RU"/>
            </a:p>
          </p:txBody>
        </p:sp>
        <p:sp>
          <p:nvSpPr>
            <p:cNvPr id="161068" name="Freeform 2725"/>
            <p:cNvSpPr>
              <a:spLocks/>
            </p:cNvSpPr>
            <p:nvPr/>
          </p:nvSpPr>
          <p:spPr bwMode="auto">
            <a:xfrm>
              <a:off x="3560" y="3125"/>
              <a:ext cx="227" cy="262"/>
            </a:xfrm>
            <a:custGeom>
              <a:avLst/>
              <a:gdLst>
                <a:gd name="T0" fmla="*/ 0 w 227"/>
                <a:gd name="T1" fmla="*/ 30 h 262"/>
                <a:gd name="T2" fmla="*/ 46 w 227"/>
                <a:gd name="T3" fmla="*/ 0 h 262"/>
                <a:gd name="T4" fmla="*/ 227 w 227"/>
                <a:gd name="T5" fmla="*/ 213 h 262"/>
                <a:gd name="T6" fmla="*/ 224 w 227"/>
                <a:gd name="T7" fmla="*/ 262 h 262"/>
                <a:gd name="T8" fmla="*/ 157 w 227"/>
                <a:gd name="T9" fmla="*/ 260 h 262"/>
                <a:gd name="T10" fmla="*/ 0 w 227"/>
                <a:gd name="T11" fmla="*/ 30 h 262"/>
                <a:gd name="T12" fmla="*/ 0 60000 65536"/>
                <a:gd name="T13" fmla="*/ 0 60000 65536"/>
                <a:gd name="T14" fmla="*/ 0 60000 65536"/>
                <a:gd name="T15" fmla="*/ 0 60000 65536"/>
                <a:gd name="T16" fmla="*/ 0 60000 65536"/>
                <a:gd name="T17" fmla="*/ 0 60000 65536"/>
                <a:gd name="T18" fmla="*/ 0 w 227"/>
                <a:gd name="T19" fmla="*/ 0 h 262"/>
                <a:gd name="T20" fmla="*/ 227 w 227"/>
                <a:gd name="T21" fmla="*/ 262 h 262"/>
              </a:gdLst>
              <a:ahLst/>
              <a:cxnLst>
                <a:cxn ang="T12">
                  <a:pos x="T0" y="T1"/>
                </a:cxn>
                <a:cxn ang="T13">
                  <a:pos x="T2" y="T3"/>
                </a:cxn>
                <a:cxn ang="T14">
                  <a:pos x="T4" y="T5"/>
                </a:cxn>
                <a:cxn ang="T15">
                  <a:pos x="T6" y="T7"/>
                </a:cxn>
                <a:cxn ang="T16">
                  <a:pos x="T8" y="T9"/>
                </a:cxn>
                <a:cxn ang="T17">
                  <a:pos x="T10" y="T11"/>
                </a:cxn>
              </a:cxnLst>
              <a:rect l="T18" t="T19" r="T20" b="T21"/>
              <a:pathLst>
                <a:path w="227" h="262">
                  <a:moveTo>
                    <a:pt x="0" y="30"/>
                  </a:moveTo>
                  <a:lnTo>
                    <a:pt x="46" y="0"/>
                  </a:lnTo>
                  <a:lnTo>
                    <a:pt x="227" y="213"/>
                  </a:lnTo>
                  <a:lnTo>
                    <a:pt x="224" y="262"/>
                  </a:lnTo>
                  <a:lnTo>
                    <a:pt x="157" y="260"/>
                  </a:lnTo>
                  <a:lnTo>
                    <a:pt x="0" y="30"/>
                  </a:lnTo>
                  <a:close/>
                </a:path>
              </a:pathLst>
            </a:custGeom>
            <a:solidFill>
              <a:srgbClr val="844CD6"/>
            </a:solidFill>
            <a:ln w="9525">
              <a:noFill/>
              <a:round/>
              <a:headEnd/>
              <a:tailEnd/>
            </a:ln>
          </p:spPr>
          <p:txBody>
            <a:bodyPr/>
            <a:lstStyle/>
            <a:p>
              <a:endParaRPr lang="ru-RU"/>
            </a:p>
          </p:txBody>
        </p:sp>
        <p:sp>
          <p:nvSpPr>
            <p:cNvPr id="161069" name="Freeform 2726"/>
            <p:cNvSpPr>
              <a:spLocks/>
            </p:cNvSpPr>
            <p:nvPr/>
          </p:nvSpPr>
          <p:spPr bwMode="auto">
            <a:xfrm>
              <a:off x="3556" y="3122"/>
              <a:ext cx="51" cy="35"/>
            </a:xfrm>
            <a:custGeom>
              <a:avLst/>
              <a:gdLst>
                <a:gd name="T0" fmla="*/ 0 w 51"/>
                <a:gd name="T1" fmla="*/ 31 h 35"/>
                <a:gd name="T2" fmla="*/ 4 w 51"/>
                <a:gd name="T3" fmla="*/ 35 h 35"/>
                <a:gd name="T4" fmla="*/ 51 w 51"/>
                <a:gd name="T5" fmla="*/ 4 h 35"/>
                <a:gd name="T6" fmla="*/ 45 w 51"/>
                <a:gd name="T7" fmla="*/ 0 h 35"/>
                <a:gd name="T8" fmla="*/ 0 w 51"/>
                <a:gd name="T9" fmla="*/ 31 h 35"/>
                <a:gd name="T10" fmla="*/ 0 60000 65536"/>
                <a:gd name="T11" fmla="*/ 0 60000 65536"/>
                <a:gd name="T12" fmla="*/ 0 60000 65536"/>
                <a:gd name="T13" fmla="*/ 0 60000 65536"/>
                <a:gd name="T14" fmla="*/ 0 60000 65536"/>
                <a:gd name="T15" fmla="*/ 0 w 51"/>
                <a:gd name="T16" fmla="*/ 0 h 35"/>
                <a:gd name="T17" fmla="*/ 51 w 51"/>
                <a:gd name="T18" fmla="*/ 35 h 35"/>
              </a:gdLst>
              <a:ahLst/>
              <a:cxnLst>
                <a:cxn ang="T10">
                  <a:pos x="T0" y="T1"/>
                </a:cxn>
                <a:cxn ang="T11">
                  <a:pos x="T2" y="T3"/>
                </a:cxn>
                <a:cxn ang="T12">
                  <a:pos x="T4" y="T5"/>
                </a:cxn>
                <a:cxn ang="T13">
                  <a:pos x="T6" y="T7"/>
                </a:cxn>
                <a:cxn ang="T14">
                  <a:pos x="T8" y="T9"/>
                </a:cxn>
              </a:cxnLst>
              <a:rect l="T15" t="T16" r="T17" b="T18"/>
              <a:pathLst>
                <a:path w="51" h="35">
                  <a:moveTo>
                    <a:pt x="0" y="31"/>
                  </a:moveTo>
                  <a:lnTo>
                    <a:pt x="4" y="35"/>
                  </a:lnTo>
                  <a:lnTo>
                    <a:pt x="51" y="4"/>
                  </a:lnTo>
                  <a:lnTo>
                    <a:pt x="45" y="0"/>
                  </a:lnTo>
                  <a:lnTo>
                    <a:pt x="0" y="31"/>
                  </a:lnTo>
                  <a:close/>
                </a:path>
              </a:pathLst>
            </a:custGeom>
            <a:solidFill>
              <a:srgbClr val="C195DB"/>
            </a:solidFill>
            <a:ln w="9525">
              <a:noFill/>
              <a:round/>
              <a:headEnd/>
              <a:tailEnd/>
            </a:ln>
          </p:spPr>
          <p:txBody>
            <a:bodyPr/>
            <a:lstStyle/>
            <a:p>
              <a:endParaRPr lang="ru-RU"/>
            </a:p>
          </p:txBody>
        </p:sp>
        <p:sp>
          <p:nvSpPr>
            <p:cNvPr id="161070" name="Freeform 2727"/>
            <p:cNvSpPr>
              <a:spLocks/>
            </p:cNvSpPr>
            <p:nvPr/>
          </p:nvSpPr>
          <p:spPr bwMode="auto">
            <a:xfrm>
              <a:off x="3604" y="3122"/>
              <a:ext cx="185" cy="217"/>
            </a:xfrm>
            <a:custGeom>
              <a:avLst/>
              <a:gdLst>
                <a:gd name="T0" fmla="*/ 5 w 185"/>
                <a:gd name="T1" fmla="*/ 0 h 217"/>
                <a:gd name="T2" fmla="*/ 0 w 185"/>
                <a:gd name="T3" fmla="*/ 4 h 217"/>
                <a:gd name="T4" fmla="*/ 180 w 185"/>
                <a:gd name="T5" fmla="*/ 217 h 217"/>
                <a:gd name="T6" fmla="*/ 185 w 185"/>
                <a:gd name="T7" fmla="*/ 212 h 217"/>
                <a:gd name="T8" fmla="*/ 5 w 185"/>
                <a:gd name="T9" fmla="*/ 0 h 217"/>
                <a:gd name="T10" fmla="*/ 0 60000 65536"/>
                <a:gd name="T11" fmla="*/ 0 60000 65536"/>
                <a:gd name="T12" fmla="*/ 0 60000 65536"/>
                <a:gd name="T13" fmla="*/ 0 60000 65536"/>
                <a:gd name="T14" fmla="*/ 0 60000 65536"/>
                <a:gd name="T15" fmla="*/ 0 w 185"/>
                <a:gd name="T16" fmla="*/ 0 h 217"/>
                <a:gd name="T17" fmla="*/ 185 w 185"/>
                <a:gd name="T18" fmla="*/ 217 h 217"/>
              </a:gdLst>
              <a:ahLst/>
              <a:cxnLst>
                <a:cxn ang="T10">
                  <a:pos x="T0" y="T1"/>
                </a:cxn>
                <a:cxn ang="T11">
                  <a:pos x="T2" y="T3"/>
                </a:cxn>
                <a:cxn ang="T12">
                  <a:pos x="T4" y="T5"/>
                </a:cxn>
                <a:cxn ang="T13">
                  <a:pos x="T6" y="T7"/>
                </a:cxn>
                <a:cxn ang="T14">
                  <a:pos x="T8" y="T9"/>
                </a:cxn>
              </a:cxnLst>
              <a:rect l="T15" t="T16" r="T17" b="T18"/>
              <a:pathLst>
                <a:path w="185" h="217">
                  <a:moveTo>
                    <a:pt x="5" y="0"/>
                  </a:moveTo>
                  <a:lnTo>
                    <a:pt x="0" y="4"/>
                  </a:lnTo>
                  <a:lnTo>
                    <a:pt x="180" y="217"/>
                  </a:lnTo>
                  <a:lnTo>
                    <a:pt x="185" y="212"/>
                  </a:lnTo>
                  <a:lnTo>
                    <a:pt x="5" y="0"/>
                  </a:lnTo>
                  <a:close/>
                </a:path>
              </a:pathLst>
            </a:custGeom>
            <a:solidFill>
              <a:srgbClr val="C195DB"/>
            </a:solidFill>
            <a:ln w="9525">
              <a:noFill/>
              <a:round/>
              <a:headEnd/>
              <a:tailEnd/>
            </a:ln>
          </p:spPr>
          <p:txBody>
            <a:bodyPr/>
            <a:lstStyle/>
            <a:p>
              <a:endParaRPr lang="ru-RU"/>
            </a:p>
          </p:txBody>
        </p:sp>
        <p:sp>
          <p:nvSpPr>
            <p:cNvPr id="161071" name="Freeform 2728"/>
            <p:cNvSpPr>
              <a:spLocks/>
            </p:cNvSpPr>
            <p:nvPr/>
          </p:nvSpPr>
          <p:spPr bwMode="auto">
            <a:xfrm>
              <a:off x="3601" y="3120"/>
              <a:ext cx="4" cy="7"/>
            </a:xfrm>
            <a:custGeom>
              <a:avLst/>
              <a:gdLst>
                <a:gd name="T0" fmla="*/ 0 w 4"/>
                <a:gd name="T1" fmla="*/ 2 h 7"/>
                <a:gd name="T2" fmla="*/ 3 w 4"/>
                <a:gd name="T3" fmla="*/ 0 h 7"/>
                <a:gd name="T4" fmla="*/ 4 w 4"/>
                <a:gd name="T5" fmla="*/ 2 h 7"/>
                <a:gd name="T6" fmla="*/ 0 w 4"/>
                <a:gd name="T7" fmla="*/ 7 h 7"/>
                <a:gd name="T8" fmla="*/ 4 w 4"/>
                <a:gd name="T9" fmla="*/ 7 h 7"/>
                <a:gd name="T10" fmla="*/ 0 w 4"/>
                <a:gd name="T11" fmla="*/ 2 h 7"/>
                <a:gd name="T12" fmla="*/ 0 60000 65536"/>
                <a:gd name="T13" fmla="*/ 0 60000 65536"/>
                <a:gd name="T14" fmla="*/ 0 60000 65536"/>
                <a:gd name="T15" fmla="*/ 0 60000 65536"/>
                <a:gd name="T16" fmla="*/ 0 60000 65536"/>
                <a:gd name="T17" fmla="*/ 0 60000 65536"/>
                <a:gd name="T18" fmla="*/ 0 w 4"/>
                <a:gd name="T19" fmla="*/ 0 h 7"/>
                <a:gd name="T20" fmla="*/ 4 w 4"/>
                <a:gd name="T21" fmla="*/ 7 h 7"/>
              </a:gdLst>
              <a:ahLst/>
              <a:cxnLst>
                <a:cxn ang="T12">
                  <a:pos x="T0" y="T1"/>
                </a:cxn>
                <a:cxn ang="T13">
                  <a:pos x="T2" y="T3"/>
                </a:cxn>
                <a:cxn ang="T14">
                  <a:pos x="T4" y="T5"/>
                </a:cxn>
                <a:cxn ang="T15">
                  <a:pos x="T6" y="T7"/>
                </a:cxn>
                <a:cxn ang="T16">
                  <a:pos x="T8" y="T9"/>
                </a:cxn>
                <a:cxn ang="T17">
                  <a:pos x="T10" y="T11"/>
                </a:cxn>
              </a:cxnLst>
              <a:rect l="T18" t="T19" r="T20" b="T21"/>
              <a:pathLst>
                <a:path w="4" h="7">
                  <a:moveTo>
                    <a:pt x="0" y="2"/>
                  </a:moveTo>
                  <a:lnTo>
                    <a:pt x="3" y="0"/>
                  </a:lnTo>
                  <a:lnTo>
                    <a:pt x="4" y="2"/>
                  </a:lnTo>
                  <a:lnTo>
                    <a:pt x="0" y="7"/>
                  </a:lnTo>
                  <a:lnTo>
                    <a:pt x="4" y="7"/>
                  </a:lnTo>
                  <a:lnTo>
                    <a:pt x="0" y="2"/>
                  </a:lnTo>
                  <a:close/>
                </a:path>
              </a:pathLst>
            </a:custGeom>
            <a:solidFill>
              <a:srgbClr val="C195DB"/>
            </a:solidFill>
            <a:ln w="9525">
              <a:noFill/>
              <a:round/>
              <a:headEnd/>
              <a:tailEnd/>
            </a:ln>
          </p:spPr>
          <p:txBody>
            <a:bodyPr/>
            <a:lstStyle/>
            <a:p>
              <a:endParaRPr lang="ru-RU"/>
            </a:p>
          </p:txBody>
        </p:sp>
        <p:sp>
          <p:nvSpPr>
            <p:cNvPr id="161072" name="Freeform 2729"/>
            <p:cNvSpPr>
              <a:spLocks/>
            </p:cNvSpPr>
            <p:nvPr/>
          </p:nvSpPr>
          <p:spPr bwMode="auto">
            <a:xfrm>
              <a:off x="3781" y="3340"/>
              <a:ext cx="9" cy="47"/>
            </a:xfrm>
            <a:custGeom>
              <a:avLst/>
              <a:gdLst>
                <a:gd name="T0" fmla="*/ 9 w 9"/>
                <a:gd name="T1" fmla="*/ 0 h 47"/>
                <a:gd name="T2" fmla="*/ 3 w 9"/>
                <a:gd name="T3" fmla="*/ 0 h 47"/>
                <a:gd name="T4" fmla="*/ 0 w 9"/>
                <a:gd name="T5" fmla="*/ 47 h 47"/>
                <a:gd name="T6" fmla="*/ 7 w 9"/>
                <a:gd name="T7" fmla="*/ 47 h 47"/>
                <a:gd name="T8" fmla="*/ 9 w 9"/>
                <a:gd name="T9" fmla="*/ 0 h 47"/>
                <a:gd name="T10" fmla="*/ 0 60000 65536"/>
                <a:gd name="T11" fmla="*/ 0 60000 65536"/>
                <a:gd name="T12" fmla="*/ 0 60000 65536"/>
                <a:gd name="T13" fmla="*/ 0 60000 65536"/>
                <a:gd name="T14" fmla="*/ 0 60000 65536"/>
                <a:gd name="T15" fmla="*/ 0 w 9"/>
                <a:gd name="T16" fmla="*/ 0 h 47"/>
                <a:gd name="T17" fmla="*/ 9 w 9"/>
                <a:gd name="T18" fmla="*/ 47 h 47"/>
              </a:gdLst>
              <a:ahLst/>
              <a:cxnLst>
                <a:cxn ang="T10">
                  <a:pos x="T0" y="T1"/>
                </a:cxn>
                <a:cxn ang="T11">
                  <a:pos x="T2" y="T3"/>
                </a:cxn>
                <a:cxn ang="T12">
                  <a:pos x="T4" y="T5"/>
                </a:cxn>
                <a:cxn ang="T13">
                  <a:pos x="T6" y="T7"/>
                </a:cxn>
                <a:cxn ang="T14">
                  <a:pos x="T8" y="T9"/>
                </a:cxn>
              </a:cxnLst>
              <a:rect l="T15" t="T16" r="T17" b="T18"/>
              <a:pathLst>
                <a:path w="9" h="47">
                  <a:moveTo>
                    <a:pt x="9" y="0"/>
                  </a:moveTo>
                  <a:lnTo>
                    <a:pt x="3" y="0"/>
                  </a:lnTo>
                  <a:lnTo>
                    <a:pt x="0" y="47"/>
                  </a:lnTo>
                  <a:lnTo>
                    <a:pt x="7" y="47"/>
                  </a:lnTo>
                  <a:lnTo>
                    <a:pt x="9" y="0"/>
                  </a:lnTo>
                  <a:close/>
                </a:path>
              </a:pathLst>
            </a:custGeom>
            <a:solidFill>
              <a:srgbClr val="C195DB"/>
            </a:solidFill>
            <a:ln w="9525">
              <a:noFill/>
              <a:round/>
              <a:headEnd/>
              <a:tailEnd/>
            </a:ln>
          </p:spPr>
          <p:txBody>
            <a:bodyPr/>
            <a:lstStyle/>
            <a:p>
              <a:endParaRPr lang="ru-RU"/>
            </a:p>
          </p:txBody>
        </p:sp>
        <p:sp>
          <p:nvSpPr>
            <p:cNvPr id="161073" name="Freeform 2730"/>
            <p:cNvSpPr>
              <a:spLocks/>
            </p:cNvSpPr>
            <p:nvPr/>
          </p:nvSpPr>
          <p:spPr bwMode="auto">
            <a:xfrm>
              <a:off x="3784" y="3336"/>
              <a:ext cx="6" cy="4"/>
            </a:xfrm>
            <a:custGeom>
              <a:avLst/>
              <a:gdLst>
                <a:gd name="T0" fmla="*/ 5 w 6"/>
                <a:gd name="T1" fmla="*/ 0 h 4"/>
                <a:gd name="T2" fmla="*/ 6 w 6"/>
                <a:gd name="T3" fmla="*/ 1 h 4"/>
                <a:gd name="T4" fmla="*/ 6 w 6"/>
                <a:gd name="T5" fmla="*/ 3 h 4"/>
                <a:gd name="T6" fmla="*/ 0 w 6"/>
                <a:gd name="T7" fmla="*/ 3 h 4"/>
                <a:gd name="T8" fmla="*/ 0 w 6"/>
                <a:gd name="T9" fmla="*/ 4 h 4"/>
                <a:gd name="T10" fmla="*/ 5 w 6"/>
                <a:gd name="T11" fmla="*/ 0 h 4"/>
                <a:gd name="T12" fmla="*/ 0 60000 65536"/>
                <a:gd name="T13" fmla="*/ 0 60000 65536"/>
                <a:gd name="T14" fmla="*/ 0 60000 65536"/>
                <a:gd name="T15" fmla="*/ 0 60000 65536"/>
                <a:gd name="T16" fmla="*/ 0 60000 65536"/>
                <a:gd name="T17" fmla="*/ 0 60000 65536"/>
                <a:gd name="T18" fmla="*/ 0 w 6"/>
                <a:gd name="T19" fmla="*/ 0 h 4"/>
                <a:gd name="T20" fmla="*/ 6 w 6"/>
                <a:gd name="T21" fmla="*/ 4 h 4"/>
              </a:gdLst>
              <a:ahLst/>
              <a:cxnLst>
                <a:cxn ang="T12">
                  <a:pos x="T0" y="T1"/>
                </a:cxn>
                <a:cxn ang="T13">
                  <a:pos x="T2" y="T3"/>
                </a:cxn>
                <a:cxn ang="T14">
                  <a:pos x="T4" y="T5"/>
                </a:cxn>
                <a:cxn ang="T15">
                  <a:pos x="T6" y="T7"/>
                </a:cxn>
                <a:cxn ang="T16">
                  <a:pos x="T8" y="T9"/>
                </a:cxn>
                <a:cxn ang="T17">
                  <a:pos x="T10" y="T11"/>
                </a:cxn>
              </a:cxnLst>
              <a:rect l="T18" t="T19" r="T20" b="T21"/>
              <a:pathLst>
                <a:path w="6" h="4">
                  <a:moveTo>
                    <a:pt x="5" y="0"/>
                  </a:moveTo>
                  <a:lnTo>
                    <a:pt x="6" y="1"/>
                  </a:lnTo>
                  <a:lnTo>
                    <a:pt x="6" y="3"/>
                  </a:lnTo>
                  <a:lnTo>
                    <a:pt x="0" y="3"/>
                  </a:lnTo>
                  <a:lnTo>
                    <a:pt x="0" y="4"/>
                  </a:lnTo>
                  <a:lnTo>
                    <a:pt x="5" y="0"/>
                  </a:lnTo>
                  <a:close/>
                </a:path>
              </a:pathLst>
            </a:custGeom>
            <a:solidFill>
              <a:srgbClr val="C195DB"/>
            </a:solidFill>
            <a:ln w="9525">
              <a:noFill/>
              <a:round/>
              <a:headEnd/>
              <a:tailEnd/>
            </a:ln>
          </p:spPr>
          <p:txBody>
            <a:bodyPr/>
            <a:lstStyle/>
            <a:p>
              <a:endParaRPr lang="ru-RU"/>
            </a:p>
          </p:txBody>
        </p:sp>
        <p:sp>
          <p:nvSpPr>
            <p:cNvPr id="161074" name="Freeform 2731"/>
            <p:cNvSpPr>
              <a:spLocks/>
            </p:cNvSpPr>
            <p:nvPr/>
          </p:nvSpPr>
          <p:spPr bwMode="auto">
            <a:xfrm>
              <a:off x="3715" y="3382"/>
              <a:ext cx="68" cy="8"/>
            </a:xfrm>
            <a:custGeom>
              <a:avLst/>
              <a:gdLst>
                <a:gd name="T0" fmla="*/ 68 w 68"/>
                <a:gd name="T1" fmla="*/ 8 h 8"/>
                <a:gd name="T2" fmla="*/ 68 w 68"/>
                <a:gd name="T3" fmla="*/ 1 h 8"/>
                <a:gd name="T4" fmla="*/ 0 w 68"/>
                <a:gd name="T5" fmla="*/ 0 h 8"/>
                <a:gd name="T6" fmla="*/ 0 w 68"/>
                <a:gd name="T7" fmla="*/ 6 h 8"/>
                <a:gd name="T8" fmla="*/ 68 w 68"/>
                <a:gd name="T9" fmla="*/ 8 h 8"/>
                <a:gd name="T10" fmla="*/ 0 60000 65536"/>
                <a:gd name="T11" fmla="*/ 0 60000 65536"/>
                <a:gd name="T12" fmla="*/ 0 60000 65536"/>
                <a:gd name="T13" fmla="*/ 0 60000 65536"/>
                <a:gd name="T14" fmla="*/ 0 60000 65536"/>
                <a:gd name="T15" fmla="*/ 0 w 68"/>
                <a:gd name="T16" fmla="*/ 0 h 8"/>
                <a:gd name="T17" fmla="*/ 68 w 68"/>
                <a:gd name="T18" fmla="*/ 8 h 8"/>
              </a:gdLst>
              <a:ahLst/>
              <a:cxnLst>
                <a:cxn ang="T10">
                  <a:pos x="T0" y="T1"/>
                </a:cxn>
                <a:cxn ang="T11">
                  <a:pos x="T2" y="T3"/>
                </a:cxn>
                <a:cxn ang="T12">
                  <a:pos x="T4" y="T5"/>
                </a:cxn>
                <a:cxn ang="T13">
                  <a:pos x="T6" y="T7"/>
                </a:cxn>
                <a:cxn ang="T14">
                  <a:pos x="T8" y="T9"/>
                </a:cxn>
              </a:cxnLst>
              <a:rect l="T15" t="T16" r="T17" b="T18"/>
              <a:pathLst>
                <a:path w="68" h="8">
                  <a:moveTo>
                    <a:pt x="68" y="8"/>
                  </a:moveTo>
                  <a:lnTo>
                    <a:pt x="68" y="1"/>
                  </a:lnTo>
                  <a:lnTo>
                    <a:pt x="0" y="0"/>
                  </a:lnTo>
                  <a:lnTo>
                    <a:pt x="0" y="6"/>
                  </a:lnTo>
                  <a:lnTo>
                    <a:pt x="68" y="8"/>
                  </a:lnTo>
                  <a:close/>
                </a:path>
              </a:pathLst>
            </a:custGeom>
            <a:solidFill>
              <a:srgbClr val="C195DB"/>
            </a:solidFill>
            <a:ln w="9525">
              <a:noFill/>
              <a:round/>
              <a:headEnd/>
              <a:tailEnd/>
            </a:ln>
          </p:spPr>
          <p:txBody>
            <a:bodyPr/>
            <a:lstStyle/>
            <a:p>
              <a:endParaRPr lang="ru-RU"/>
            </a:p>
          </p:txBody>
        </p:sp>
        <p:sp>
          <p:nvSpPr>
            <p:cNvPr id="161075" name="Freeform 2732"/>
            <p:cNvSpPr>
              <a:spLocks/>
            </p:cNvSpPr>
            <p:nvPr/>
          </p:nvSpPr>
          <p:spPr bwMode="auto">
            <a:xfrm>
              <a:off x="3781" y="3384"/>
              <a:ext cx="6" cy="6"/>
            </a:xfrm>
            <a:custGeom>
              <a:avLst/>
              <a:gdLst>
                <a:gd name="T0" fmla="*/ 6 w 6"/>
                <a:gd name="T1" fmla="*/ 3 h 6"/>
                <a:gd name="T2" fmla="*/ 6 w 6"/>
                <a:gd name="T3" fmla="*/ 6 h 6"/>
                <a:gd name="T4" fmla="*/ 3 w 6"/>
                <a:gd name="T5" fmla="*/ 6 h 6"/>
                <a:gd name="T6" fmla="*/ 3 w 6"/>
                <a:gd name="T7" fmla="*/ 0 h 6"/>
                <a:gd name="T8" fmla="*/ 0 w 6"/>
                <a:gd name="T9" fmla="*/ 3 h 6"/>
                <a:gd name="T10" fmla="*/ 6 w 6"/>
                <a:gd name="T11" fmla="*/ 3 h 6"/>
                <a:gd name="T12" fmla="*/ 0 60000 65536"/>
                <a:gd name="T13" fmla="*/ 0 60000 65536"/>
                <a:gd name="T14" fmla="*/ 0 60000 65536"/>
                <a:gd name="T15" fmla="*/ 0 60000 65536"/>
                <a:gd name="T16" fmla="*/ 0 60000 65536"/>
                <a:gd name="T17" fmla="*/ 0 60000 65536"/>
                <a:gd name="T18" fmla="*/ 0 w 6"/>
                <a:gd name="T19" fmla="*/ 0 h 6"/>
                <a:gd name="T20" fmla="*/ 6 w 6"/>
                <a:gd name="T21" fmla="*/ 6 h 6"/>
              </a:gdLst>
              <a:ahLst/>
              <a:cxnLst>
                <a:cxn ang="T12">
                  <a:pos x="T0" y="T1"/>
                </a:cxn>
                <a:cxn ang="T13">
                  <a:pos x="T2" y="T3"/>
                </a:cxn>
                <a:cxn ang="T14">
                  <a:pos x="T4" y="T5"/>
                </a:cxn>
                <a:cxn ang="T15">
                  <a:pos x="T6" y="T7"/>
                </a:cxn>
                <a:cxn ang="T16">
                  <a:pos x="T8" y="T9"/>
                </a:cxn>
                <a:cxn ang="T17">
                  <a:pos x="T10" y="T11"/>
                </a:cxn>
              </a:cxnLst>
              <a:rect l="T18" t="T19" r="T20" b="T21"/>
              <a:pathLst>
                <a:path w="6" h="6">
                  <a:moveTo>
                    <a:pt x="6" y="3"/>
                  </a:moveTo>
                  <a:lnTo>
                    <a:pt x="6" y="6"/>
                  </a:lnTo>
                  <a:lnTo>
                    <a:pt x="3" y="6"/>
                  </a:lnTo>
                  <a:lnTo>
                    <a:pt x="3" y="0"/>
                  </a:lnTo>
                  <a:lnTo>
                    <a:pt x="0" y="3"/>
                  </a:lnTo>
                  <a:lnTo>
                    <a:pt x="6" y="3"/>
                  </a:lnTo>
                  <a:close/>
                </a:path>
              </a:pathLst>
            </a:custGeom>
            <a:solidFill>
              <a:srgbClr val="C195DB"/>
            </a:solidFill>
            <a:ln w="9525">
              <a:noFill/>
              <a:round/>
              <a:headEnd/>
              <a:tailEnd/>
            </a:ln>
          </p:spPr>
          <p:txBody>
            <a:bodyPr/>
            <a:lstStyle/>
            <a:p>
              <a:endParaRPr lang="ru-RU"/>
            </a:p>
          </p:txBody>
        </p:sp>
        <p:sp>
          <p:nvSpPr>
            <p:cNvPr id="161076" name="Freeform 2733"/>
            <p:cNvSpPr>
              <a:spLocks/>
            </p:cNvSpPr>
            <p:nvPr/>
          </p:nvSpPr>
          <p:spPr bwMode="auto">
            <a:xfrm>
              <a:off x="3557" y="3152"/>
              <a:ext cx="162" cy="235"/>
            </a:xfrm>
            <a:custGeom>
              <a:avLst/>
              <a:gdLst>
                <a:gd name="T0" fmla="*/ 157 w 162"/>
                <a:gd name="T1" fmla="*/ 235 h 235"/>
                <a:gd name="T2" fmla="*/ 162 w 162"/>
                <a:gd name="T3" fmla="*/ 231 h 235"/>
                <a:gd name="T4" fmla="*/ 4 w 162"/>
                <a:gd name="T5" fmla="*/ 0 h 235"/>
                <a:gd name="T6" fmla="*/ 0 w 162"/>
                <a:gd name="T7" fmla="*/ 4 h 235"/>
                <a:gd name="T8" fmla="*/ 157 w 162"/>
                <a:gd name="T9" fmla="*/ 235 h 235"/>
                <a:gd name="T10" fmla="*/ 0 60000 65536"/>
                <a:gd name="T11" fmla="*/ 0 60000 65536"/>
                <a:gd name="T12" fmla="*/ 0 60000 65536"/>
                <a:gd name="T13" fmla="*/ 0 60000 65536"/>
                <a:gd name="T14" fmla="*/ 0 60000 65536"/>
                <a:gd name="T15" fmla="*/ 0 w 162"/>
                <a:gd name="T16" fmla="*/ 0 h 235"/>
                <a:gd name="T17" fmla="*/ 162 w 162"/>
                <a:gd name="T18" fmla="*/ 235 h 235"/>
              </a:gdLst>
              <a:ahLst/>
              <a:cxnLst>
                <a:cxn ang="T10">
                  <a:pos x="T0" y="T1"/>
                </a:cxn>
                <a:cxn ang="T11">
                  <a:pos x="T2" y="T3"/>
                </a:cxn>
                <a:cxn ang="T12">
                  <a:pos x="T4" y="T5"/>
                </a:cxn>
                <a:cxn ang="T13">
                  <a:pos x="T6" y="T7"/>
                </a:cxn>
                <a:cxn ang="T14">
                  <a:pos x="T8" y="T9"/>
                </a:cxn>
              </a:cxnLst>
              <a:rect l="T15" t="T16" r="T17" b="T18"/>
              <a:pathLst>
                <a:path w="162" h="235">
                  <a:moveTo>
                    <a:pt x="157" y="235"/>
                  </a:moveTo>
                  <a:lnTo>
                    <a:pt x="162" y="231"/>
                  </a:lnTo>
                  <a:lnTo>
                    <a:pt x="4" y="0"/>
                  </a:lnTo>
                  <a:lnTo>
                    <a:pt x="0" y="4"/>
                  </a:lnTo>
                  <a:lnTo>
                    <a:pt x="157" y="235"/>
                  </a:lnTo>
                  <a:close/>
                </a:path>
              </a:pathLst>
            </a:custGeom>
            <a:solidFill>
              <a:srgbClr val="C195DB"/>
            </a:solidFill>
            <a:ln w="9525">
              <a:noFill/>
              <a:round/>
              <a:headEnd/>
              <a:tailEnd/>
            </a:ln>
          </p:spPr>
          <p:txBody>
            <a:bodyPr/>
            <a:lstStyle/>
            <a:p>
              <a:endParaRPr lang="ru-RU"/>
            </a:p>
          </p:txBody>
        </p:sp>
        <p:sp>
          <p:nvSpPr>
            <p:cNvPr id="161077" name="Freeform 2734"/>
            <p:cNvSpPr>
              <a:spLocks/>
            </p:cNvSpPr>
            <p:nvPr/>
          </p:nvSpPr>
          <p:spPr bwMode="auto">
            <a:xfrm>
              <a:off x="3715" y="3382"/>
              <a:ext cx="4" cy="7"/>
            </a:xfrm>
            <a:custGeom>
              <a:avLst/>
              <a:gdLst>
                <a:gd name="T0" fmla="*/ 3 w 4"/>
                <a:gd name="T1" fmla="*/ 7 h 7"/>
                <a:gd name="T2" fmla="*/ 2 w 4"/>
                <a:gd name="T3" fmla="*/ 7 h 7"/>
                <a:gd name="T4" fmla="*/ 0 w 4"/>
                <a:gd name="T5" fmla="*/ 5 h 7"/>
                <a:gd name="T6" fmla="*/ 4 w 4"/>
                <a:gd name="T7" fmla="*/ 0 h 7"/>
                <a:gd name="T8" fmla="*/ 3 w 4"/>
                <a:gd name="T9" fmla="*/ 0 h 7"/>
                <a:gd name="T10" fmla="*/ 3 w 4"/>
                <a:gd name="T11" fmla="*/ 7 h 7"/>
                <a:gd name="T12" fmla="*/ 0 60000 65536"/>
                <a:gd name="T13" fmla="*/ 0 60000 65536"/>
                <a:gd name="T14" fmla="*/ 0 60000 65536"/>
                <a:gd name="T15" fmla="*/ 0 60000 65536"/>
                <a:gd name="T16" fmla="*/ 0 60000 65536"/>
                <a:gd name="T17" fmla="*/ 0 60000 65536"/>
                <a:gd name="T18" fmla="*/ 0 w 4"/>
                <a:gd name="T19" fmla="*/ 0 h 7"/>
                <a:gd name="T20" fmla="*/ 4 w 4"/>
                <a:gd name="T21" fmla="*/ 7 h 7"/>
              </a:gdLst>
              <a:ahLst/>
              <a:cxnLst>
                <a:cxn ang="T12">
                  <a:pos x="T0" y="T1"/>
                </a:cxn>
                <a:cxn ang="T13">
                  <a:pos x="T2" y="T3"/>
                </a:cxn>
                <a:cxn ang="T14">
                  <a:pos x="T4" y="T5"/>
                </a:cxn>
                <a:cxn ang="T15">
                  <a:pos x="T6" y="T7"/>
                </a:cxn>
                <a:cxn ang="T16">
                  <a:pos x="T8" y="T9"/>
                </a:cxn>
                <a:cxn ang="T17">
                  <a:pos x="T10" y="T11"/>
                </a:cxn>
              </a:cxnLst>
              <a:rect l="T18" t="T19" r="T20" b="T21"/>
              <a:pathLst>
                <a:path w="4" h="7">
                  <a:moveTo>
                    <a:pt x="3" y="7"/>
                  </a:moveTo>
                  <a:lnTo>
                    <a:pt x="2" y="7"/>
                  </a:lnTo>
                  <a:lnTo>
                    <a:pt x="0" y="5"/>
                  </a:lnTo>
                  <a:lnTo>
                    <a:pt x="4" y="0"/>
                  </a:lnTo>
                  <a:lnTo>
                    <a:pt x="3" y="0"/>
                  </a:lnTo>
                  <a:lnTo>
                    <a:pt x="3" y="7"/>
                  </a:lnTo>
                  <a:close/>
                </a:path>
              </a:pathLst>
            </a:custGeom>
            <a:solidFill>
              <a:srgbClr val="C195DB"/>
            </a:solidFill>
            <a:ln w="9525">
              <a:noFill/>
              <a:round/>
              <a:headEnd/>
              <a:tailEnd/>
            </a:ln>
          </p:spPr>
          <p:txBody>
            <a:bodyPr/>
            <a:lstStyle/>
            <a:p>
              <a:endParaRPr lang="ru-RU"/>
            </a:p>
          </p:txBody>
        </p:sp>
        <p:sp>
          <p:nvSpPr>
            <p:cNvPr id="161078" name="Freeform 2735"/>
            <p:cNvSpPr>
              <a:spLocks/>
            </p:cNvSpPr>
            <p:nvPr/>
          </p:nvSpPr>
          <p:spPr bwMode="auto">
            <a:xfrm>
              <a:off x="3554" y="3152"/>
              <a:ext cx="6" cy="5"/>
            </a:xfrm>
            <a:custGeom>
              <a:avLst/>
              <a:gdLst>
                <a:gd name="T0" fmla="*/ 2 w 6"/>
                <a:gd name="T1" fmla="*/ 5 h 5"/>
                <a:gd name="T2" fmla="*/ 0 w 6"/>
                <a:gd name="T3" fmla="*/ 2 h 5"/>
                <a:gd name="T4" fmla="*/ 2 w 6"/>
                <a:gd name="T5" fmla="*/ 0 h 5"/>
                <a:gd name="T6" fmla="*/ 6 w 6"/>
                <a:gd name="T7" fmla="*/ 5 h 5"/>
                <a:gd name="T8" fmla="*/ 6 w 6"/>
                <a:gd name="T9" fmla="*/ 0 h 5"/>
                <a:gd name="T10" fmla="*/ 2 w 6"/>
                <a:gd name="T11" fmla="*/ 5 h 5"/>
                <a:gd name="T12" fmla="*/ 0 60000 65536"/>
                <a:gd name="T13" fmla="*/ 0 60000 65536"/>
                <a:gd name="T14" fmla="*/ 0 60000 65536"/>
                <a:gd name="T15" fmla="*/ 0 60000 65536"/>
                <a:gd name="T16" fmla="*/ 0 60000 65536"/>
                <a:gd name="T17" fmla="*/ 0 60000 65536"/>
                <a:gd name="T18" fmla="*/ 0 w 6"/>
                <a:gd name="T19" fmla="*/ 0 h 5"/>
                <a:gd name="T20" fmla="*/ 6 w 6"/>
                <a:gd name="T21" fmla="*/ 5 h 5"/>
              </a:gdLst>
              <a:ahLst/>
              <a:cxnLst>
                <a:cxn ang="T12">
                  <a:pos x="T0" y="T1"/>
                </a:cxn>
                <a:cxn ang="T13">
                  <a:pos x="T2" y="T3"/>
                </a:cxn>
                <a:cxn ang="T14">
                  <a:pos x="T4" y="T5"/>
                </a:cxn>
                <a:cxn ang="T15">
                  <a:pos x="T6" y="T7"/>
                </a:cxn>
                <a:cxn ang="T16">
                  <a:pos x="T8" y="T9"/>
                </a:cxn>
                <a:cxn ang="T17">
                  <a:pos x="T10" y="T11"/>
                </a:cxn>
              </a:cxnLst>
              <a:rect l="T18" t="T19" r="T20" b="T21"/>
              <a:pathLst>
                <a:path w="6" h="5">
                  <a:moveTo>
                    <a:pt x="2" y="5"/>
                  </a:moveTo>
                  <a:lnTo>
                    <a:pt x="0" y="2"/>
                  </a:lnTo>
                  <a:lnTo>
                    <a:pt x="2" y="0"/>
                  </a:lnTo>
                  <a:lnTo>
                    <a:pt x="6" y="5"/>
                  </a:lnTo>
                  <a:lnTo>
                    <a:pt x="6" y="0"/>
                  </a:lnTo>
                  <a:lnTo>
                    <a:pt x="2" y="5"/>
                  </a:lnTo>
                  <a:close/>
                </a:path>
              </a:pathLst>
            </a:custGeom>
            <a:solidFill>
              <a:srgbClr val="C195DB"/>
            </a:solidFill>
            <a:ln w="9525">
              <a:noFill/>
              <a:round/>
              <a:headEnd/>
              <a:tailEnd/>
            </a:ln>
          </p:spPr>
          <p:txBody>
            <a:bodyPr/>
            <a:lstStyle/>
            <a:p>
              <a:endParaRPr lang="ru-RU"/>
            </a:p>
          </p:txBody>
        </p:sp>
        <p:sp>
          <p:nvSpPr>
            <p:cNvPr id="161079" name="Freeform 2736"/>
            <p:cNvSpPr>
              <a:spLocks/>
            </p:cNvSpPr>
            <p:nvPr/>
          </p:nvSpPr>
          <p:spPr bwMode="auto">
            <a:xfrm>
              <a:off x="3714" y="3336"/>
              <a:ext cx="75" cy="51"/>
            </a:xfrm>
            <a:custGeom>
              <a:avLst/>
              <a:gdLst>
                <a:gd name="T0" fmla="*/ 0 w 75"/>
                <a:gd name="T1" fmla="*/ 45 h 51"/>
                <a:gd name="T2" fmla="*/ 5 w 75"/>
                <a:gd name="T3" fmla="*/ 51 h 51"/>
                <a:gd name="T4" fmla="*/ 75 w 75"/>
                <a:gd name="T5" fmla="*/ 7 h 51"/>
                <a:gd name="T6" fmla="*/ 70 w 75"/>
                <a:gd name="T7" fmla="*/ 0 h 51"/>
                <a:gd name="T8" fmla="*/ 0 w 75"/>
                <a:gd name="T9" fmla="*/ 45 h 51"/>
                <a:gd name="T10" fmla="*/ 0 60000 65536"/>
                <a:gd name="T11" fmla="*/ 0 60000 65536"/>
                <a:gd name="T12" fmla="*/ 0 60000 65536"/>
                <a:gd name="T13" fmla="*/ 0 60000 65536"/>
                <a:gd name="T14" fmla="*/ 0 60000 65536"/>
                <a:gd name="T15" fmla="*/ 0 w 75"/>
                <a:gd name="T16" fmla="*/ 0 h 51"/>
                <a:gd name="T17" fmla="*/ 75 w 75"/>
                <a:gd name="T18" fmla="*/ 51 h 51"/>
              </a:gdLst>
              <a:ahLst/>
              <a:cxnLst>
                <a:cxn ang="T10">
                  <a:pos x="T0" y="T1"/>
                </a:cxn>
                <a:cxn ang="T11">
                  <a:pos x="T2" y="T3"/>
                </a:cxn>
                <a:cxn ang="T12">
                  <a:pos x="T4" y="T5"/>
                </a:cxn>
                <a:cxn ang="T13">
                  <a:pos x="T6" y="T7"/>
                </a:cxn>
                <a:cxn ang="T14">
                  <a:pos x="T8" y="T9"/>
                </a:cxn>
              </a:cxnLst>
              <a:rect l="T15" t="T16" r="T17" b="T18"/>
              <a:pathLst>
                <a:path w="75" h="51">
                  <a:moveTo>
                    <a:pt x="0" y="45"/>
                  </a:moveTo>
                  <a:lnTo>
                    <a:pt x="5" y="51"/>
                  </a:lnTo>
                  <a:lnTo>
                    <a:pt x="75" y="7"/>
                  </a:lnTo>
                  <a:lnTo>
                    <a:pt x="70" y="0"/>
                  </a:lnTo>
                  <a:lnTo>
                    <a:pt x="0" y="45"/>
                  </a:lnTo>
                  <a:close/>
                </a:path>
              </a:pathLst>
            </a:custGeom>
            <a:solidFill>
              <a:srgbClr val="C195DB"/>
            </a:solidFill>
            <a:ln w="9525">
              <a:noFill/>
              <a:round/>
              <a:headEnd/>
              <a:tailEnd/>
            </a:ln>
          </p:spPr>
          <p:txBody>
            <a:bodyPr/>
            <a:lstStyle/>
            <a:p>
              <a:endParaRPr lang="ru-RU"/>
            </a:p>
          </p:txBody>
        </p:sp>
        <p:sp>
          <p:nvSpPr>
            <p:cNvPr id="161080" name="Freeform 2737"/>
            <p:cNvSpPr>
              <a:spLocks/>
            </p:cNvSpPr>
            <p:nvPr/>
          </p:nvSpPr>
          <p:spPr bwMode="auto">
            <a:xfrm>
              <a:off x="3763" y="2961"/>
              <a:ext cx="271" cy="238"/>
            </a:xfrm>
            <a:custGeom>
              <a:avLst/>
              <a:gdLst>
                <a:gd name="T0" fmla="*/ 0 w 271"/>
                <a:gd name="T1" fmla="*/ 38 h 238"/>
                <a:gd name="T2" fmla="*/ 41 w 271"/>
                <a:gd name="T3" fmla="*/ 0 h 238"/>
                <a:gd name="T4" fmla="*/ 271 w 271"/>
                <a:gd name="T5" fmla="*/ 180 h 238"/>
                <a:gd name="T6" fmla="*/ 267 w 271"/>
                <a:gd name="T7" fmla="*/ 232 h 238"/>
                <a:gd name="T8" fmla="*/ 204 w 271"/>
                <a:gd name="T9" fmla="*/ 238 h 238"/>
                <a:gd name="T10" fmla="*/ 0 w 271"/>
                <a:gd name="T11" fmla="*/ 38 h 238"/>
                <a:gd name="T12" fmla="*/ 0 60000 65536"/>
                <a:gd name="T13" fmla="*/ 0 60000 65536"/>
                <a:gd name="T14" fmla="*/ 0 60000 65536"/>
                <a:gd name="T15" fmla="*/ 0 60000 65536"/>
                <a:gd name="T16" fmla="*/ 0 60000 65536"/>
                <a:gd name="T17" fmla="*/ 0 60000 65536"/>
                <a:gd name="T18" fmla="*/ 0 w 271"/>
                <a:gd name="T19" fmla="*/ 0 h 238"/>
                <a:gd name="T20" fmla="*/ 271 w 271"/>
                <a:gd name="T21" fmla="*/ 238 h 238"/>
              </a:gdLst>
              <a:ahLst/>
              <a:cxnLst>
                <a:cxn ang="T12">
                  <a:pos x="T0" y="T1"/>
                </a:cxn>
                <a:cxn ang="T13">
                  <a:pos x="T2" y="T3"/>
                </a:cxn>
                <a:cxn ang="T14">
                  <a:pos x="T4" y="T5"/>
                </a:cxn>
                <a:cxn ang="T15">
                  <a:pos x="T6" y="T7"/>
                </a:cxn>
                <a:cxn ang="T16">
                  <a:pos x="T8" y="T9"/>
                </a:cxn>
                <a:cxn ang="T17">
                  <a:pos x="T10" y="T11"/>
                </a:cxn>
              </a:cxnLst>
              <a:rect l="T18" t="T19" r="T20" b="T21"/>
              <a:pathLst>
                <a:path w="271" h="238">
                  <a:moveTo>
                    <a:pt x="0" y="38"/>
                  </a:moveTo>
                  <a:lnTo>
                    <a:pt x="41" y="0"/>
                  </a:lnTo>
                  <a:lnTo>
                    <a:pt x="271" y="180"/>
                  </a:lnTo>
                  <a:lnTo>
                    <a:pt x="267" y="232"/>
                  </a:lnTo>
                  <a:lnTo>
                    <a:pt x="204" y="238"/>
                  </a:lnTo>
                  <a:lnTo>
                    <a:pt x="0" y="38"/>
                  </a:lnTo>
                  <a:close/>
                </a:path>
              </a:pathLst>
            </a:custGeom>
            <a:solidFill>
              <a:srgbClr val="844CD6"/>
            </a:solidFill>
            <a:ln w="9525">
              <a:noFill/>
              <a:round/>
              <a:headEnd/>
              <a:tailEnd/>
            </a:ln>
          </p:spPr>
          <p:txBody>
            <a:bodyPr/>
            <a:lstStyle/>
            <a:p>
              <a:endParaRPr lang="ru-RU"/>
            </a:p>
          </p:txBody>
        </p:sp>
        <p:sp>
          <p:nvSpPr>
            <p:cNvPr id="161081" name="Freeform 2738"/>
            <p:cNvSpPr>
              <a:spLocks/>
            </p:cNvSpPr>
            <p:nvPr/>
          </p:nvSpPr>
          <p:spPr bwMode="auto">
            <a:xfrm>
              <a:off x="3760" y="2959"/>
              <a:ext cx="47" cy="41"/>
            </a:xfrm>
            <a:custGeom>
              <a:avLst/>
              <a:gdLst>
                <a:gd name="T0" fmla="*/ 0 w 47"/>
                <a:gd name="T1" fmla="*/ 38 h 41"/>
                <a:gd name="T2" fmla="*/ 5 w 47"/>
                <a:gd name="T3" fmla="*/ 41 h 41"/>
                <a:gd name="T4" fmla="*/ 47 w 47"/>
                <a:gd name="T5" fmla="*/ 4 h 41"/>
                <a:gd name="T6" fmla="*/ 41 w 47"/>
                <a:gd name="T7" fmla="*/ 0 h 41"/>
                <a:gd name="T8" fmla="*/ 0 w 47"/>
                <a:gd name="T9" fmla="*/ 38 h 41"/>
                <a:gd name="T10" fmla="*/ 0 60000 65536"/>
                <a:gd name="T11" fmla="*/ 0 60000 65536"/>
                <a:gd name="T12" fmla="*/ 0 60000 65536"/>
                <a:gd name="T13" fmla="*/ 0 60000 65536"/>
                <a:gd name="T14" fmla="*/ 0 60000 65536"/>
                <a:gd name="T15" fmla="*/ 0 w 47"/>
                <a:gd name="T16" fmla="*/ 0 h 41"/>
                <a:gd name="T17" fmla="*/ 47 w 47"/>
                <a:gd name="T18" fmla="*/ 41 h 41"/>
              </a:gdLst>
              <a:ahLst/>
              <a:cxnLst>
                <a:cxn ang="T10">
                  <a:pos x="T0" y="T1"/>
                </a:cxn>
                <a:cxn ang="T11">
                  <a:pos x="T2" y="T3"/>
                </a:cxn>
                <a:cxn ang="T12">
                  <a:pos x="T4" y="T5"/>
                </a:cxn>
                <a:cxn ang="T13">
                  <a:pos x="T6" y="T7"/>
                </a:cxn>
                <a:cxn ang="T14">
                  <a:pos x="T8" y="T9"/>
                </a:cxn>
              </a:cxnLst>
              <a:rect l="T15" t="T16" r="T17" b="T18"/>
              <a:pathLst>
                <a:path w="47" h="41">
                  <a:moveTo>
                    <a:pt x="0" y="38"/>
                  </a:moveTo>
                  <a:lnTo>
                    <a:pt x="5" y="41"/>
                  </a:lnTo>
                  <a:lnTo>
                    <a:pt x="47" y="4"/>
                  </a:lnTo>
                  <a:lnTo>
                    <a:pt x="41" y="0"/>
                  </a:lnTo>
                  <a:lnTo>
                    <a:pt x="0" y="38"/>
                  </a:lnTo>
                  <a:close/>
                </a:path>
              </a:pathLst>
            </a:custGeom>
            <a:solidFill>
              <a:srgbClr val="C195DB"/>
            </a:solidFill>
            <a:ln w="9525">
              <a:noFill/>
              <a:round/>
              <a:headEnd/>
              <a:tailEnd/>
            </a:ln>
          </p:spPr>
          <p:txBody>
            <a:bodyPr/>
            <a:lstStyle/>
            <a:p>
              <a:endParaRPr lang="ru-RU"/>
            </a:p>
          </p:txBody>
        </p:sp>
        <p:sp>
          <p:nvSpPr>
            <p:cNvPr id="161082" name="Freeform 2739"/>
            <p:cNvSpPr>
              <a:spLocks/>
            </p:cNvSpPr>
            <p:nvPr/>
          </p:nvSpPr>
          <p:spPr bwMode="auto">
            <a:xfrm>
              <a:off x="3803" y="2958"/>
              <a:ext cx="234" cy="182"/>
            </a:xfrm>
            <a:custGeom>
              <a:avLst/>
              <a:gdLst>
                <a:gd name="T0" fmla="*/ 6 w 234"/>
                <a:gd name="T1" fmla="*/ 0 h 182"/>
                <a:gd name="T2" fmla="*/ 0 w 234"/>
                <a:gd name="T3" fmla="*/ 5 h 182"/>
                <a:gd name="T4" fmla="*/ 228 w 234"/>
                <a:gd name="T5" fmla="*/ 182 h 182"/>
                <a:gd name="T6" fmla="*/ 234 w 234"/>
                <a:gd name="T7" fmla="*/ 177 h 182"/>
                <a:gd name="T8" fmla="*/ 6 w 234"/>
                <a:gd name="T9" fmla="*/ 0 h 182"/>
                <a:gd name="T10" fmla="*/ 0 60000 65536"/>
                <a:gd name="T11" fmla="*/ 0 60000 65536"/>
                <a:gd name="T12" fmla="*/ 0 60000 65536"/>
                <a:gd name="T13" fmla="*/ 0 60000 65536"/>
                <a:gd name="T14" fmla="*/ 0 60000 65536"/>
                <a:gd name="T15" fmla="*/ 0 w 234"/>
                <a:gd name="T16" fmla="*/ 0 h 182"/>
                <a:gd name="T17" fmla="*/ 234 w 234"/>
                <a:gd name="T18" fmla="*/ 182 h 182"/>
              </a:gdLst>
              <a:ahLst/>
              <a:cxnLst>
                <a:cxn ang="T10">
                  <a:pos x="T0" y="T1"/>
                </a:cxn>
                <a:cxn ang="T11">
                  <a:pos x="T2" y="T3"/>
                </a:cxn>
                <a:cxn ang="T12">
                  <a:pos x="T4" y="T5"/>
                </a:cxn>
                <a:cxn ang="T13">
                  <a:pos x="T6" y="T7"/>
                </a:cxn>
                <a:cxn ang="T14">
                  <a:pos x="T8" y="T9"/>
                </a:cxn>
              </a:cxnLst>
              <a:rect l="T15" t="T16" r="T17" b="T18"/>
              <a:pathLst>
                <a:path w="234" h="182">
                  <a:moveTo>
                    <a:pt x="6" y="0"/>
                  </a:moveTo>
                  <a:lnTo>
                    <a:pt x="0" y="5"/>
                  </a:lnTo>
                  <a:lnTo>
                    <a:pt x="228" y="182"/>
                  </a:lnTo>
                  <a:lnTo>
                    <a:pt x="234" y="177"/>
                  </a:lnTo>
                  <a:lnTo>
                    <a:pt x="6" y="0"/>
                  </a:lnTo>
                  <a:close/>
                </a:path>
              </a:pathLst>
            </a:custGeom>
            <a:solidFill>
              <a:srgbClr val="C195DB"/>
            </a:solidFill>
            <a:ln w="9525">
              <a:noFill/>
              <a:round/>
              <a:headEnd/>
              <a:tailEnd/>
            </a:ln>
          </p:spPr>
          <p:txBody>
            <a:bodyPr/>
            <a:lstStyle/>
            <a:p>
              <a:endParaRPr lang="ru-RU"/>
            </a:p>
          </p:txBody>
        </p:sp>
        <p:sp>
          <p:nvSpPr>
            <p:cNvPr id="161083" name="Freeform 2740"/>
            <p:cNvSpPr>
              <a:spLocks/>
            </p:cNvSpPr>
            <p:nvPr/>
          </p:nvSpPr>
          <p:spPr bwMode="auto">
            <a:xfrm>
              <a:off x="3802" y="2956"/>
              <a:ext cx="5" cy="5"/>
            </a:xfrm>
            <a:custGeom>
              <a:avLst/>
              <a:gdLst>
                <a:gd name="T0" fmla="*/ 0 w 5"/>
                <a:gd name="T1" fmla="*/ 2 h 5"/>
                <a:gd name="T2" fmla="*/ 3 w 5"/>
                <a:gd name="T3" fmla="*/ 0 h 5"/>
                <a:gd name="T4" fmla="*/ 5 w 5"/>
                <a:gd name="T5" fmla="*/ 1 h 5"/>
                <a:gd name="T6" fmla="*/ 0 w 5"/>
                <a:gd name="T7" fmla="*/ 5 h 5"/>
                <a:gd name="T8" fmla="*/ 5 w 5"/>
                <a:gd name="T9" fmla="*/ 5 h 5"/>
                <a:gd name="T10" fmla="*/ 0 w 5"/>
                <a:gd name="T11" fmla="*/ 2 h 5"/>
                <a:gd name="T12" fmla="*/ 0 60000 65536"/>
                <a:gd name="T13" fmla="*/ 0 60000 65536"/>
                <a:gd name="T14" fmla="*/ 0 60000 65536"/>
                <a:gd name="T15" fmla="*/ 0 60000 65536"/>
                <a:gd name="T16" fmla="*/ 0 60000 65536"/>
                <a:gd name="T17" fmla="*/ 0 60000 65536"/>
                <a:gd name="T18" fmla="*/ 0 w 5"/>
                <a:gd name="T19" fmla="*/ 0 h 5"/>
                <a:gd name="T20" fmla="*/ 5 w 5"/>
                <a:gd name="T21" fmla="*/ 5 h 5"/>
              </a:gdLst>
              <a:ahLst/>
              <a:cxnLst>
                <a:cxn ang="T12">
                  <a:pos x="T0" y="T1"/>
                </a:cxn>
                <a:cxn ang="T13">
                  <a:pos x="T2" y="T3"/>
                </a:cxn>
                <a:cxn ang="T14">
                  <a:pos x="T4" y="T5"/>
                </a:cxn>
                <a:cxn ang="T15">
                  <a:pos x="T6" y="T7"/>
                </a:cxn>
                <a:cxn ang="T16">
                  <a:pos x="T8" y="T9"/>
                </a:cxn>
                <a:cxn ang="T17">
                  <a:pos x="T10" y="T11"/>
                </a:cxn>
              </a:cxnLst>
              <a:rect l="T18" t="T19" r="T20" b="T21"/>
              <a:pathLst>
                <a:path w="5" h="5">
                  <a:moveTo>
                    <a:pt x="0" y="2"/>
                  </a:moveTo>
                  <a:lnTo>
                    <a:pt x="3" y="0"/>
                  </a:lnTo>
                  <a:lnTo>
                    <a:pt x="5" y="1"/>
                  </a:lnTo>
                  <a:lnTo>
                    <a:pt x="0" y="5"/>
                  </a:lnTo>
                  <a:lnTo>
                    <a:pt x="5" y="5"/>
                  </a:lnTo>
                  <a:lnTo>
                    <a:pt x="0" y="2"/>
                  </a:lnTo>
                  <a:close/>
                </a:path>
              </a:pathLst>
            </a:custGeom>
            <a:solidFill>
              <a:srgbClr val="C195DB"/>
            </a:solidFill>
            <a:ln w="9525">
              <a:noFill/>
              <a:round/>
              <a:headEnd/>
              <a:tailEnd/>
            </a:ln>
          </p:spPr>
          <p:txBody>
            <a:bodyPr/>
            <a:lstStyle/>
            <a:p>
              <a:endParaRPr lang="ru-RU"/>
            </a:p>
          </p:txBody>
        </p:sp>
        <p:sp>
          <p:nvSpPr>
            <p:cNvPr id="161084" name="Freeform 2741"/>
            <p:cNvSpPr>
              <a:spLocks/>
            </p:cNvSpPr>
            <p:nvPr/>
          </p:nvSpPr>
          <p:spPr bwMode="auto">
            <a:xfrm>
              <a:off x="4029" y="3140"/>
              <a:ext cx="7" cy="53"/>
            </a:xfrm>
            <a:custGeom>
              <a:avLst/>
              <a:gdLst>
                <a:gd name="T0" fmla="*/ 7 w 7"/>
                <a:gd name="T1" fmla="*/ 0 h 53"/>
                <a:gd name="T2" fmla="*/ 3 w 7"/>
                <a:gd name="T3" fmla="*/ 0 h 53"/>
                <a:gd name="T4" fmla="*/ 0 w 7"/>
                <a:gd name="T5" fmla="*/ 53 h 53"/>
                <a:gd name="T6" fmla="*/ 5 w 7"/>
                <a:gd name="T7" fmla="*/ 53 h 53"/>
                <a:gd name="T8" fmla="*/ 7 w 7"/>
                <a:gd name="T9" fmla="*/ 0 h 53"/>
                <a:gd name="T10" fmla="*/ 0 60000 65536"/>
                <a:gd name="T11" fmla="*/ 0 60000 65536"/>
                <a:gd name="T12" fmla="*/ 0 60000 65536"/>
                <a:gd name="T13" fmla="*/ 0 60000 65536"/>
                <a:gd name="T14" fmla="*/ 0 60000 65536"/>
                <a:gd name="T15" fmla="*/ 0 w 7"/>
                <a:gd name="T16" fmla="*/ 0 h 53"/>
                <a:gd name="T17" fmla="*/ 7 w 7"/>
                <a:gd name="T18" fmla="*/ 53 h 53"/>
              </a:gdLst>
              <a:ahLst/>
              <a:cxnLst>
                <a:cxn ang="T10">
                  <a:pos x="T0" y="T1"/>
                </a:cxn>
                <a:cxn ang="T11">
                  <a:pos x="T2" y="T3"/>
                </a:cxn>
                <a:cxn ang="T12">
                  <a:pos x="T4" y="T5"/>
                </a:cxn>
                <a:cxn ang="T13">
                  <a:pos x="T6" y="T7"/>
                </a:cxn>
                <a:cxn ang="T14">
                  <a:pos x="T8" y="T9"/>
                </a:cxn>
              </a:cxnLst>
              <a:rect l="T15" t="T16" r="T17" b="T18"/>
              <a:pathLst>
                <a:path w="7" h="53">
                  <a:moveTo>
                    <a:pt x="7" y="0"/>
                  </a:moveTo>
                  <a:lnTo>
                    <a:pt x="3" y="0"/>
                  </a:lnTo>
                  <a:lnTo>
                    <a:pt x="0" y="53"/>
                  </a:lnTo>
                  <a:lnTo>
                    <a:pt x="5" y="53"/>
                  </a:lnTo>
                  <a:lnTo>
                    <a:pt x="7" y="0"/>
                  </a:lnTo>
                  <a:close/>
                </a:path>
              </a:pathLst>
            </a:custGeom>
            <a:solidFill>
              <a:srgbClr val="C195DB"/>
            </a:solidFill>
            <a:ln w="9525">
              <a:noFill/>
              <a:round/>
              <a:headEnd/>
              <a:tailEnd/>
            </a:ln>
          </p:spPr>
          <p:txBody>
            <a:bodyPr/>
            <a:lstStyle/>
            <a:p>
              <a:endParaRPr lang="ru-RU"/>
            </a:p>
          </p:txBody>
        </p:sp>
        <p:sp>
          <p:nvSpPr>
            <p:cNvPr id="161085" name="Freeform 2742"/>
            <p:cNvSpPr>
              <a:spLocks/>
            </p:cNvSpPr>
            <p:nvPr/>
          </p:nvSpPr>
          <p:spPr bwMode="auto">
            <a:xfrm>
              <a:off x="4032" y="3137"/>
              <a:ext cx="4" cy="3"/>
            </a:xfrm>
            <a:custGeom>
              <a:avLst/>
              <a:gdLst>
                <a:gd name="T0" fmla="*/ 4 w 4"/>
                <a:gd name="T1" fmla="*/ 0 h 3"/>
                <a:gd name="T2" fmla="*/ 4 w 4"/>
                <a:gd name="T3" fmla="*/ 1 h 3"/>
                <a:gd name="T4" fmla="*/ 4 w 4"/>
                <a:gd name="T5" fmla="*/ 2 h 3"/>
                <a:gd name="T6" fmla="*/ 0 w 4"/>
                <a:gd name="T7" fmla="*/ 2 h 3"/>
                <a:gd name="T8" fmla="*/ 0 w 4"/>
                <a:gd name="T9" fmla="*/ 3 h 3"/>
                <a:gd name="T10" fmla="*/ 4 w 4"/>
                <a:gd name="T11" fmla="*/ 0 h 3"/>
                <a:gd name="T12" fmla="*/ 0 60000 65536"/>
                <a:gd name="T13" fmla="*/ 0 60000 65536"/>
                <a:gd name="T14" fmla="*/ 0 60000 65536"/>
                <a:gd name="T15" fmla="*/ 0 60000 65536"/>
                <a:gd name="T16" fmla="*/ 0 60000 65536"/>
                <a:gd name="T17" fmla="*/ 0 60000 65536"/>
                <a:gd name="T18" fmla="*/ 0 w 4"/>
                <a:gd name="T19" fmla="*/ 0 h 3"/>
                <a:gd name="T20" fmla="*/ 4 w 4"/>
                <a:gd name="T21" fmla="*/ 3 h 3"/>
              </a:gdLst>
              <a:ahLst/>
              <a:cxnLst>
                <a:cxn ang="T12">
                  <a:pos x="T0" y="T1"/>
                </a:cxn>
                <a:cxn ang="T13">
                  <a:pos x="T2" y="T3"/>
                </a:cxn>
                <a:cxn ang="T14">
                  <a:pos x="T4" y="T5"/>
                </a:cxn>
                <a:cxn ang="T15">
                  <a:pos x="T6" y="T7"/>
                </a:cxn>
                <a:cxn ang="T16">
                  <a:pos x="T8" y="T9"/>
                </a:cxn>
                <a:cxn ang="T17">
                  <a:pos x="T10" y="T11"/>
                </a:cxn>
              </a:cxnLst>
              <a:rect l="T18" t="T19" r="T20" b="T21"/>
              <a:pathLst>
                <a:path w="4" h="3">
                  <a:moveTo>
                    <a:pt x="4" y="0"/>
                  </a:moveTo>
                  <a:lnTo>
                    <a:pt x="4" y="1"/>
                  </a:lnTo>
                  <a:lnTo>
                    <a:pt x="4" y="2"/>
                  </a:lnTo>
                  <a:lnTo>
                    <a:pt x="0" y="2"/>
                  </a:lnTo>
                  <a:lnTo>
                    <a:pt x="0" y="3"/>
                  </a:lnTo>
                  <a:lnTo>
                    <a:pt x="4" y="0"/>
                  </a:lnTo>
                  <a:close/>
                </a:path>
              </a:pathLst>
            </a:custGeom>
            <a:solidFill>
              <a:srgbClr val="C195DB"/>
            </a:solidFill>
            <a:ln w="9525">
              <a:noFill/>
              <a:round/>
              <a:headEnd/>
              <a:tailEnd/>
            </a:ln>
          </p:spPr>
          <p:txBody>
            <a:bodyPr/>
            <a:lstStyle/>
            <a:p>
              <a:endParaRPr lang="ru-RU"/>
            </a:p>
          </p:txBody>
        </p:sp>
        <p:sp>
          <p:nvSpPr>
            <p:cNvPr id="161086" name="Freeform 2743"/>
            <p:cNvSpPr>
              <a:spLocks/>
            </p:cNvSpPr>
            <p:nvPr/>
          </p:nvSpPr>
          <p:spPr bwMode="auto">
            <a:xfrm>
              <a:off x="3969" y="3189"/>
              <a:ext cx="64" cy="12"/>
            </a:xfrm>
            <a:custGeom>
              <a:avLst/>
              <a:gdLst>
                <a:gd name="T0" fmla="*/ 64 w 64"/>
                <a:gd name="T1" fmla="*/ 6 h 12"/>
                <a:gd name="T2" fmla="*/ 64 w 64"/>
                <a:gd name="T3" fmla="*/ 0 h 12"/>
                <a:gd name="T4" fmla="*/ 0 w 64"/>
                <a:gd name="T5" fmla="*/ 6 h 12"/>
                <a:gd name="T6" fmla="*/ 0 w 64"/>
                <a:gd name="T7" fmla="*/ 12 h 12"/>
                <a:gd name="T8" fmla="*/ 64 w 64"/>
                <a:gd name="T9" fmla="*/ 6 h 12"/>
                <a:gd name="T10" fmla="*/ 0 60000 65536"/>
                <a:gd name="T11" fmla="*/ 0 60000 65536"/>
                <a:gd name="T12" fmla="*/ 0 60000 65536"/>
                <a:gd name="T13" fmla="*/ 0 60000 65536"/>
                <a:gd name="T14" fmla="*/ 0 60000 65536"/>
                <a:gd name="T15" fmla="*/ 0 w 64"/>
                <a:gd name="T16" fmla="*/ 0 h 12"/>
                <a:gd name="T17" fmla="*/ 64 w 64"/>
                <a:gd name="T18" fmla="*/ 12 h 12"/>
              </a:gdLst>
              <a:ahLst/>
              <a:cxnLst>
                <a:cxn ang="T10">
                  <a:pos x="T0" y="T1"/>
                </a:cxn>
                <a:cxn ang="T11">
                  <a:pos x="T2" y="T3"/>
                </a:cxn>
                <a:cxn ang="T12">
                  <a:pos x="T4" y="T5"/>
                </a:cxn>
                <a:cxn ang="T13">
                  <a:pos x="T6" y="T7"/>
                </a:cxn>
                <a:cxn ang="T14">
                  <a:pos x="T8" y="T9"/>
                </a:cxn>
              </a:cxnLst>
              <a:rect l="T15" t="T16" r="T17" b="T18"/>
              <a:pathLst>
                <a:path w="64" h="12">
                  <a:moveTo>
                    <a:pt x="64" y="6"/>
                  </a:moveTo>
                  <a:lnTo>
                    <a:pt x="64" y="0"/>
                  </a:lnTo>
                  <a:lnTo>
                    <a:pt x="0" y="6"/>
                  </a:lnTo>
                  <a:lnTo>
                    <a:pt x="0" y="12"/>
                  </a:lnTo>
                  <a:lnTo>
                    <a:pt x="64" y="6"/>
                  </a:lnTo>
                  <a:close/>
                </a:path>
              </a:pathLst>
            </a:custGeom>
            <a:solidFill>
              <a:srgbClr val="C195DB"/>
            </a:solidFill>
            <a:ln w="9525">
              <a:noFill/>
              <a:round/>
              <a:headEnd/>
              <a:tailEnd/>
            </a:ln>
          </p:spPr>
          <p:txBody>
            <a:bodyPr/>
            <a:lstStyle/>
            <a:p>
              <a:endParaRPr lang="ru-RU"/>
            </a:p>
          </p:txBody>
        </p:sp>
        <p:sp>
          <p:nvSpPr>
            <p:cNvPr id="161087" name="Freeform 2744"/>
            <p:cNvSpPr>
              <a:spLocks/>
            </p:cNvSpPr>
            <p:nvPr/>
          </p:nvSpPr>
          <p:spPr bwMode="auto">
            <a:xfrm>
              <a:off x="4030" y="3189"/>
              <a:ext cx="5" cy="7"/>
            </a:xfrm>
            <a:custGeom>
              <a:avLst/>
              <a:gdLst>
                <a:gd name="T0" fmla="*/ 5 w 5"/>
                <a:gd name="T1" fmla="*/ 4 h 7"/>
                <a:gd name="T2" fmla="*/ 5 w 5"/>
                <a:gd name="T3" fmla="*/ 7 h 7"/>
                <a:gd name="T4" fmla="*/ 3 w 5"/>
                <a:gd name="T5" fmla="*/ 7 h 7"/>
                <a:gd name="T6" fmla="*/ 3 w 5"/>
                <a:gd name="T7" fmla="*/ 0 h 7"/>
                <a:gd name="T8" fmla="*/ 0 w 5"/>
                <a:gd name="T9" fmla="*/ 4 h 7"/>
                <a:gd name="T10" fmla="*/ 5 w 5"/>
                <a:gd name="T11" fmla="*/ 4 h 7"/>
                <a:gd name="T12" fmla="*/ 0 60000 65536"/>
                <a:gd name="T13" fmla="*/ 0 60000 65536"/>
                <a:gd name="T14" fmla="*/ 0 60000 65536"/>
                <a:gd name="T15" fmla="*/ 0 60000 65536"/>
                <a:gd name="T16" fmla="*/ 0 60000 65536"/>
                <a:gd name="T17" fmla="*/ 0 60000 65536"/>
                <a:gd name="T18" fmla="*/ 0 w 5"/>
                <a:gd name="T19" fmla="*/ 0 h 7"/>
                <a:gd name="T20" fmla="*/ 5 w 5"/>
                <a:gd name="T21" fmla="*/ 7 h 7"/>
              </a:gdLst>
              <a:ahLst/>
              <a:cxnLst>
                <a:cxn ang="T12">
                  <a:pos x="T0" y="T1"/>
                </a:cxn>
                <a:cxn ang="T13">
                  <a:pos x="T2" y="T3"/>
                </a:cxn>
                <a:cxn ang="T14">
                  <a:pos x="T4" y="T5"/>
                </a:cxn>
                <a:cxn ang="T15">
                  <a:pos x="T6" y="T7"/>
                </a:cxn>
                <a:cxn ang="T16">
                  <a:pos x="T8" y="T9"/>
                </a:cxn>
                <a:cxn ang="T17">
                  <a:pos x="T10" y="T11"/>
                </a:cxn>
              </a:cxnLst>
              <a:rect l="T18" t="T19" r="T20" b="T21"/>
              <a:pathLst>
                <a:path w="5" h="7">
                  <a:moveTo>
                    <a:pt x="5" y="4"/>
                  </a:moveTo>
                  <a:lnTo>
                    <a:pt x="5" y="7"/>
                  </a:lnTo>
                  <a:lnTo>
                    <a:pt x="3" y="7"/>
                  </a:lnTo>
                  <a:lnTo>
                    <a:pt x="3" y="0"/>
                  </a:lnTo>
                  <a:lnTo>
                    <a:pt x="0" y="4"/>
                  </a:lnTo>
                  <a:lnTo>
                    <a:pt x="5" y="4"/>
                  </a:lnTo>
                  <a:close/>
                </a:path>
              </a:pathLst>
            </a:custGeom>
            <a:solidFill>
              <a:srgbClr val="C195DB"/>
            </a:solidFill>
            <a:ln w="9525">
              <a:noFill/>
              <a:round/>
              <a:headEnd/>
              <a:tailEnd/>
            </a:ln>
          </p:spPr>
          <p:txBody>
            <a:bodyPr/>
            <a:lstStyle/>
            <a:p>
              <a:endParaRPr lang="ru-RU"/>
            </a:p>
          </p:txBody>
        </p:sp>
        <p:sp>
          <p:nvSpPr>
            <p:cNvPr id="161088" name="Freeform 2745"/>
            <p:cNvSpPr>
              <a:spLocks/>
            </p:cNvSpPr>
            <p:nvPr/>
          </p:nvSpPr>
          <p:spPr bwMode="auto">
            <a:xfrm>
              <a:off x="3760" y="2995"/>
              <a:ext cx="211" cy="206"/>
            </a:xfrm>
            <a:custGeom>
              <a:avLst/>
              <a:gdLst>
                <a:gd name="T0" fmla="*/ 207 w 211"/>
                <a:gd name="T1" fmla="*/ 206 h 206"/>
                <a:gd name="T2" fmla="*/ 211 w 211"/>
                <a:gd name="T3" fmla="*/ 201 h 206"/>
                <a:gd name="T4" fmla="*/ 5 w 211"/>
                <a:gd name="T5" fmla="*/ 0 h 206"/>
                <a:gd name="T6" fmla="*/ 0 w 211"/>
                <a:gd name="T7" fmla="*/ 4 h 206"/>
                <a:gd name="T8" fmla="*/ 207 w 211"/>
                <a:gd name="T9" fmla="*/ 206 h 206"/>
                <a:gd name="T10" fmla="*/ 0 60000 65536"/>
                <a:gd name="T11" fmla="*/ 0 60000 65536"/>
                <a:gd name="T12" fmla="*/ 0 60000 65536"/>
                <a:gd name="T13" fmla="*/ 0 60000 65536"/>
                <a:gd name="T14" fmla="*/ 0 60000 65536"/>
                <a:gd name="T15" fmla="*/ 0 w 211"/>
                <a:gd name="T16" fmla="*/ 0 h 206"/>
                <a:gd name="T17" fmla="*/ 211 w 211"/>
                <a:gd name="T18" fmla="*/ 206 h 206"/>
              </a:gdLst>
              <a:ahLst/>
              <a:cxnLst>
                <a:cxn ang="T10">
                  <a:pos x="T0" y="T1"/>
                </a:cxn>
                <a:cxn ang="T11">
                  <a:pos x="T2" y="T3"/>
                </a:cxn>
                <a:cxn ang="T12">
                  <a:pos x="T4" y="T5"/>
                </a:cxn>
                <a:cxn ang="T13">
                  <a:pos x="T6" y="T7"/>
                </a:cxn>
                <a:cxn ang="T14">
                  <a:pos x="T8" y="T9"/>
                </a:cxn>
              </a:cxnLst>
              <a:rect l="T15" t="T16" r="T17" b="T18"/>
              <a:pathLst>
                <a:path w="211" h="206">
                  <a:moveTo>
                    <a:pt x="207" y="206"/>
                  </a:moveTo>
                  <a:lnTo>
                    <a:pt x="211" y="201"/>
                  </a:lnTo>
                  <a:lnTo>
                    <a:pt x="5" y="0"/>
                  </a:lnTo>
                  <a:lnTo>
                    <a:pt x="0" y="4"/>
                  </a:lnTo>
                  <a:lnTo>
                    <a:pt x="207" y="206"/>
                  </a:lnTo>
                  <a:close/>
                </a:path>
              </a:pathLst>
            </a:custGeom>
            <a:solidFill>
              <a:srgbClr val="C195DB"/>
            </a:solidFill>
            <a:ln w="9525">
              <a:noFill/>
              <a:round/>
              <a:headEnd/>
              <a:tailEnd/>
            </a:ln>
          </p:spPr>
          <p:txBody>
            <a:bodyPr/>
            <a:lstStyle/>
            <a:p>
              <a:endParaRPr lang="ru-RU"/>
            </a:p>
          </p:txBody>
        </p:sp>
        <p:sp>
          <p:nvSpPr>
            <p:cNvPr id="161089" name="Freeform 2746"/>
            <p:cNvSpPr>
              <a:spLocks/>
            </p:cNvSpPr>
            <p:nvPr/>
          </p:nvSpPr>
          <p:spPr bwMode="auto">
            <a:xfrm>
              <a:off x="3968" y="3196"/>
              <a:ext cx="6" cy="5"/>
            </a:xfrm>
            <a:custGeom>
              <a:avLst/>
              <a:gdLst>
                <a:gd name="T0" fmla="*/ 3 w 6"/>
                <a:gd name="T1" fmla="*/ 5 h 5"/>
                <a:gd name="T2" fmla="*/ 2 w 6"/>
                <a:gd name="T3" fmla="*/ 5 h 5"/>
                <a:gd name="T4" fmla="*/ 0 w 6"/>
                <a:gd name="T5" fmla="*/ 4 h 5"/>
                <a:gd name="T6" fmla="*/ 6 w 6"/>
                <a:gd name="T7" fmla="*/ 0 h 5"/>
                <a:gd name="T8" fmla="*/ 3 w 6"/>
                <a:gd name="T9" fmla="*/ 0 h 5"/>
                <a:gd name="T10" fmla="*/ 3 w 6"/>
                <a:gd name="T11" fmla="*/ 5 h 5"/>
                <a:gd name="T12" fmla="*/ 0 60000 65536"/>
                <a:gd name="T13" fmla="*/ 0 60000 65536"/>
                <a:gd name="T14" fmla="*/ 0 60000 65536"/>
                <a:gd name="T15" fmla="*/ 0 60000 65536"/>
                <a:gd name="T16" fmla="*/ 0 60000 65536"/>
                <a:gd name="T17" fmla="*/ 0 60000 65536"/>
                <a:gd name="T18" fmla="*/ 0 w 6"/>
                <a:gd name="T19" fmla="*/ 0 h 5"/>
                <a:gd name="T20" fmla="*/ 6 w 6"/>
                <a:gd name="T21" fmla="*/ 5 h 5"/>
              </a:gdLst>
              <a:ahLst/>
              <a:cxnLst>
                <a:cxn ang="T12">
                  <a:pos x="T0" y="T1"/>
                </a:cxn>
                <a:cxn ang="T13">
                  <a:pos x="T2" y="T3"/>
                </a:cxn>
                <a:cxn ang="T14">
                  <a:pos x="T4" y="T5"/>
                </a:cxn>
                <a:cxn ang="T15">
                  <a:pos x="T6" y="T7"/>
                </a:cxn>
                <a:cxn ang="T16">
                  <a:pos x="T8" y="T9"/>
                </a:cxn>
                <a:cxn ang="T17">
                  <a:pos x="T10" y="T11"/>
                </a:cxn>
              </a:cxnLst>
              <a:rect l="T18" t="T19" r="T20" b="T21"/>
              <a:pathLst>
                <a:path w="6" h="5">
                  <a:moveTo>
                    <a:pt x="3" y="5"/>
                  </a:moveTo>
                  <a:lnTo>
                    <a:pt x="2" y="5"/>
                  </a:lnTo>
                  <a:lnTo>
                    <a:pt x="0" y="4"/>
                  </a:lnTo>
                  <a:lnTo>
                    <a:pt x="6" y="0"/>
                  </a:lnTo>
                  <a:lnTo>
                    <a:pt x="3" y="0"/>
                  </a:lnTo>
                  <a:lnTo>
                    <a:pt x="3" y="5"/>
                  </a:lnTo>
                  <a:close/>
                </a:path>
              </a:pathLst>
            </a:custGeom>
            <a:solidFill>
              <a:srgbClr val="C195DB"/>
            </a:solidFill>
            <a:ln w="9525">
              <a:noFill/>
              <a:round/>
              <a:headEnd/>
              <a:tailEnd/>
            </a:ln>
          </p:spPr>
          <p:txBody>
            <a:bodyPr/>
            <a:lstStyle/>
            <a:p>
              <a:endParaRPr lang="ru-RU"/>
            </a:p>
          </p:txBody>
        </p:sp>
        <p:sp>
          <p:nvSpPr>
            <p:cNvPr id="161090" name="Freeform 2747"/>
            <p:cNvSpPr>
              <a:spLocks/>
            </p:cNvSpPr>
            <p:nvPr/>
          </p:nvSpPr>
          <p:spPr bwMode="auto">
            <a:xfrm>
              <a:off x="3760" y="2995"/>
              <a:ext cx="6" cy="5"/>
            </a:xfrm>
            <a:custGeom>
              <a:avLst/>
              <a:gdLst>
                <a:gd name="T0" fmla="*/ 2 w 6"/>
                <a:gd name="T1" fmla="*/ 5 h 5"/>
                <a:gd name="T2" fmla="*/ 0 w 6"/>
                <a:gd name="T3" fmla="*/ 3 h 5"/>
                <a:gd name="T4" fmla="*/ 2 w 6"/>
                <a:gd name="T5" fmla="*/ 1 h 5"/>
                <a:gd name="T6" fmla="*/ 6 w 6"/>
                <a:gd name="T7" fmla="*/ 5 h 5"/>
                <a:gd name="T8" fmla="*/ 6 w 6"/>
                <a:gd name="T9" fmla="*/ 0 h 5"/>
                <a:gd name="T10" fmla="*/ 2 w 6"/>
                <a:gd name="T11" fmla="*/ 5 h 5"/>
                <a:gd name="T12" fmla="*/ 0 60000 65536"/>
                <a:gd name="T13" fmla="*/ 0 60000 65536"/>
                <a:gd name="T14" fmla="*/ 0 60000 65536"/>
                <a:gd name="T15" fmla="*/ 0 60000 65536"/>
                <a:gd name="T16" fmla="*/ 0 60000 65536"/>
                <a:gd name="T17" fmla="*/ 0 60000 65536"/>
                <a:gd name="T18" fmla="*/ 0 w 6"/>
                <a:gd name="T19" fmla="*/ 0 h 5"/>
                <a:gd name="T20" fmla="*/ 6 w 6"/>
                <a:gd name="T21" fmla="*/ 5 h 5"/>
              </a:gdLst>
              <a:ahLst/>
              <a:cxnLst>
                <a:cxn ang="T12">
                  <a:pos x="T0" y="T1"/>
                </a:cxn>
                <a:cxn ang="T13">
                  <a:pos x="T2" y="T3"/>
                </a:cxn>
                <a:cxn ang="T14">
                  <a:pos x="T4" y="T5"/>
                </a:cxn>
                <a:cxn ang="T15">
                  <a:pos x="T6" y="T7"/>
                </a:cxn>
                <a:cxn ang="T16">
                  <a:pos x="T8" y="T9"/>
                </a:cxn>
                <a:cxn ang="T17">
                  <a:pos x="T10" y="T11"/>
                </a:cxn>
              </a:cxnLst>
              <a:rect l="T18" t="T19" r="T20" b="T21"/>
              <a:pathLst>
                <a:path w="6" h="5">
                  <a:moveTo>
                    <a:pt x="2" y="5"/>
                  </a:moveTo>
                  <a:lnTo>
                    <a:pt x="0" y="3"/>
                  </a:lnTo>
                  <a:lnTo>
                    <a:pt x="2" y="1"/>
                  </a:lnTo>
                  <a:lnTo>
                    <a:pt x="6" y="5"/>
                  </a:lnTo>
                  <a:lnTo>
                    <a:pt x="6" y="0"/>
                  </a:lnTo>
                  <a:lnTo>
                    <a:pt x="2" y="5"/>
                  </a:lnTo>
                  <a:close/>
                </a:path>
              </a:pathLst>
            </a:custGeom>
            <a:solidFill>
              <a:srgbClr val="C195DB"/>
            </a:solidFill>
            <a:ln w="9525">
              <a:noFill/>
              <a:round/>
              <a:headEnd/>
              <a:tailEnd/>
            </a:ln>
          </p:spPr>
          <p:txBody>
            <a:bodyPr/>
            <a:lstStyle/>
            <a:p>
              <a:endParaRPr lang="ru-RU"/>
            </a:p>
          </p:txBody>
        </p:sp>
        <p:sp>
          <p:nvSpPr>
            <p:cNvPr id="161091" name="Freeform 2748"/>
            <p:cNvSpPr>
              <a:spLocks/>
            </p:cNvSpPr>
            <p:nvPr/>
          </p:nvSpPr>
          <p:spPr bwMode="auto">
            <a:xfrm>
              <a:off x="3968" y="3137"/>
              <a:ext cx="68" cy="64"/>
            </a:xfrm>
            <a:custGeom>
              <a:avLst/>
              <a:gdLst>
                <a:gd name="T0" fmla="*/ 68 w 68"/>
                <a:gd name="T1" fmla="*/ 7 h 64"/>
                <a:gd name="T2" fmla="*/ 63 w 68"/>
                <a:gd name="T3" fmla="*/ 0 h 64"/>
                <a:gd name="T4" fmla="*/ 0 w 68"/>
                <a:gd name="T5" fmla="*/ 58 h 64"/>
                <a:gd name="T6" fmla="*/ 4 w 68"/>
                <a:gd name="T7" fmla="*/ 64 h 64"/>
                <a:gd name="T8" fmla="*/ 68 w 68"/>
                <a:gd name="T9" fmla="*/ 7 h 64"/>
                <a:gd name="T10" fmla="*/ 0 60000 65536"/>
                <a:gd name="T11" fmla="*/ 0 60000 65536"/>
                <a:gd name="T12" fmla="*/ 0 60000 65536"/>
                <a:gd name="T13" fmla="*/ 0 60000 65536"/>
                <a:gd name="T14" fmla="*/ 0 60000 65536"/>
                <a:gd name="T15" fmla="*/ 0 w 68"/>
                <a:gd name="T16" fmla="*/ 0 h 64"/>
                <a:gd name="T17" fmla="*/ 68 w 68"/>
                <a:gd name="T18" fmla="*/ 64 h 64"/>
              </a:gdLst>
              <a:ahLst/>
              <a:cxnLst>
                <a:cxn ang="T10">
                  <a:pos x="T0" y="T1"/>
                </a:cxn>
                <a:cxn ang="T11">
                  <a:pos x="T2" y="T3"/>
                </a:cxn>
                <a:cxn ang="T12">
                  <a:pos x="T4" y="T5"/>
                </a:cxn>
                <a:cxn ang="T13">
                  <a:pos x="T6" y="T7"/>
                </a:cxn>
                <a:cxn ang="T14">
                  <a:pos x="T8" y="T9"/>
                </a:cxn>
              </a:cxnLst>
              <a:rect l="T15" t="T16" r="T17" b="T18"/>
              <a:pathLst>
                <a:path w="68" h="64">
                  <a:moveTo>
                    <a:pt x="68" y="7"/>
                  </a:moveTo>
                  <a:lnTo>
                    <a:pt x="63" y="0"/>
                  </a:lnTo>
                  <a:lnTo>
                    <a:pt x="0" y="58"/>
                  </a:lnTo>
                  <a:lnTo>
                    <a:pt x="4" y="64"/>
                  </a:lnTo>
                  <a:lnTo>
                    <a:pt x="68" y="7"/>
                  </a:lnTo>
                  <a:close/>
                </a:path>
              </a:pathLst>
            </a:custGeom>
            <a:solidFill>
              <a:srgbClr val="C195DB"/>
            </a:solidFill>
            <a:ln w="9525">
              <a:noFill/>
              <a:round/>
              <a:headEnd/>
              <a:tailEnd/>
            </a:ln>
          </p:spPr>
          <p:txBody>
            <a:bodyPr/>
            <a:lstStyle/>
            <a:p>
              <a:endParaRPr lang="ru-RU"/>
            </a:p>
          </p:txBody>
        </p:sp>
        <p:sp>
          <p:nvSpPr>
            <p:cNvPr id="161092" name="Freeform 2749"/>
            <p:cNvSpPr>
              <a:spLocks/>
            </p:cNvSpPr>
            <p:nvPr/>
          </p:nvSpPr>
          <p:spPr bwMode="auto">
            <a:xfrm>
              <a:off x="3908" y="2796"/>
              <a:ext cx="308" cy="204"/>
            </a:xfrm>
            <a:custGeom>
              <a:avLst/>
              <a:gdLst>
                <a:gd name="T0" fmla="*/ 0 w 308"/>
                <a:gd name="T1" fmla="*/ 46 h 204"/>
                <a:gd name="T2" fmla="*/ 34 w 308"/>
                <a:gd name="T3" fmla="*/ 0 h 204"/>
                <a:gd name="T4" fmla="*/ 298 w 308"/>
                <a:gd name="T5" fmla="*/ 136 h 204"/>
                <a:gd name="T6" fmla="*/ 308 w 308"/>
                <a:gd name="T7" fmla="*/ 188 h 204"/>
                <a:gd name="T8" fmla="*/ 243 w 308"/>
                <a:gd name="T9" fmla="*/ 204 h 204"/>
                <a:gd name="T10" fmla="*/ 0 w 308"/>
                <a:gd name="T11" fmla="*/ 46 h 204"/>
                <a:gd name="T12" fmla="*/ 0 60000 65536"/>
                <a:gd name="T13" fmla="*/ 0 60000 65536"/>
                <a:gd name="T14" fmla="*/ 0 60000 65536"/>
                <a:gd name="T15" fmla="*/ 0 60000 65536"/>
                <a:gd name="T16" fmla="*/ 0 60000 65536"/>
                <a:gd name="T17" fmla="*/ 0 60000 65536"/>
                <a:gd name="T18" fmla="*/ 0 w 308"/>
                <a:gd name="T19" fmla="*/ 0 h 204"/>
                <a:gd name="T20" fmla="*/ 308 w 308"/>
                <a:gd name="T21" fmla="*/ 204 h 204"/>
              </a:gdLst>
              <a:ahLst/>
              <a:cxnLst>
                <a:cxn ang="T12">
                  <a:pos x="T0" y="T1"/>
                </a:cxn>
                <a:cxn ang="T13">
                  <a:pos x="T2" y="T3"/>
                </a:cxn>
                <a:cxn ang="T14">
                  <a:pos x="T4" y="T5"/>
                </a:cxn>
                <a:cxn ang="T15">
                  <a:pos x="T6" y="T7"/>
                </a:cxn>
                <a:cxn ang="T16">
                  <a:pos x="T8" y="T9"/>
                </a:cxn>
                <a:cxn ang="T17">
                  <a:pos x="T10" y="T11"/>
                </a:cxn>
              </a:cxnLst>
              <a:rect l="T18" t="T19" r="T20" b="T21"/>
              <a:pathLst>
                <a:path w="308" h="204">
                  <a:moveTo>
                    <a:pt x="0" y="46"/>
                  </a:moveTo>
                  <a:lnTo>
                    <a:pt x="34" y="0"/>
                  </a:lnTo>
                  <a:lnTo>
                    <a:pt x="298" y="136"/>
                  </a:lnTo>
                  <a:lnTo>
                    <a:pt x="308" y="188"/>
                  </a:lnTo>
                  <a:lnTo>
                    <a:pt x="243" y="204"/>
                  </a:lnTo>
                  <a:lnTo>
                    <a:pt x="0" y="46"/>
                  </a:lnTo>
                  <a:close/>
                </a:path>
              </a:pathLst>
            </a:custGeom>
            <a:solidFill>
              <a:srgbClr val="844CD6"/>
            </a:solidFill>
            <a:ln w="9525">
              <a:noFill/>
              <a:round/>
              <a:headEnd/>
              <a:tailEnd/>
            </a:ln>
          </p:spPr>
          <p:txBody>
            <a:bodyPr/>
            <a:lstStyle/>
            <a:p>
              <a:endParaRPr lang="ru-RU"/>
            </a:p>
          </p:txBody>
        </p:sp>
        <p:sp>
          <p:nvSpPr>
            <p:cNvPr id="161093" name="Freeform 2750"/>
            <p:cNvSpPr>
              <a:spLocks/>
            </p:cNvSpPr>
            <p:nvPr/>
          </p:nvSpPr>
          <p:spPr bwMode="auto">
            <a:xfrm>
              <a:off x="3905" y="2792"/>
              <a:ext cx="39" cy="51"/>
            </a:xfrm>
            <a:custGeom>
              <a:avLst/>
              <a:gdLst>
                <a:gd name="T0" fmla="*/ 0 w 39"/>
                <a:gd name="T1" fmla="*/ 46 h 51"/>
                <a:gd name="T2" fmla="*/ 4 w 39"/>
                <a:gd name="T3" fmla="*/ 51 h 51"/>
                <a:gd name="T4" fmla="*/ 39 w 39"/>
                <a:gd name="T5" fmla="*/ 4 h 51"/>
                <a:gd name="T6" fmla="*/ 34 w 39"/>
                <a:gd name="T7" fmla="*/ 0 h 51"/>
                <a:gd name="T8" fmla="*/ 0 w 39"/>
                <a:gd name="T9" fmla="*/ 46 h 51"/>
                <a:gd name="T10" fmla="*/ 0 60000 65536"/>
                <a:gd name="T11" fmla="*/ 0 60000 65536"/>
                <a:gd name="T12" fmla="*/ 0 60000 65536"/>
                <a:gd name="T13" fmla="*/ 0 60000 65536"/>
                <a:gd name="T14" fmla="*/ 0 60000 65536"/>
                <a:gd name="T15" fmla="*/ 0 w 39"/>
                <a:gd name="T16" fmla="*/ 0 h 51"/>
                <a:gd name="T17" fmla="*/ 39 w 39"/>
                <a:gd name="T18" fmla="*/ 51 h 51"/>
              </a:gdLst>
              <a:ahLst/>
              <a:cxnLst>
                <a:cxn ang="T10">
                  <a:pos x="T0" y="T1"/>
                </a:cxn>
                <a:cxn ang="T11">
                  <a:pos x="T2" y="T3"/>
                </a:cxn>
                <a:cxn ang="T12">
                  <a:pos x="T4" y="T5"/>
                </a:cxn>
                <a:cxn ang="T13">
                  <a:pos x="T6" y="T7"/>
                </a:cxn>
                <a:cxn ang="T14">
                  <a:pos x="T8" y="T9"/>
                </a:cxn>
              </a:cxnLst>
              <a:rect l="T15" t="T16" r="T17" b="T18"/>
              <a:pathLst>
                <a:path w="39" h="51">
                  <a:moveTo>
                    <a:pt x="0" y="46"/>
                  </a:moveTo>
                  <a:lnTo>
                    <a:pt x="4" y="51"/>
                  </a:lnTo>
                  <a:lnTo>
                    <a:pt x="39" y="4"/>
                  </a:lnTo>
                  <a:lnTo>
                    <a:pt x="34" y="0"/>
                  </a:lnTo>
                  <a:lnTo>
                    <a:pt x="0" y="46"/>
                  </a:lnTo>
                  <a:close/>
                </a:path>
              </a:pathLst>
            </a:custGeom>
            <a:solidFill>
              <a:srgbClr val="C195DB"/>
            </a:solidFill>
            <a:ln w="9525">
              <a:noFill/>
              <a:round/>
              <a:headEnd/>
              <a:tailEnd/>
            </a:ln>
          </p:spPr>
          <p:txBody>
            <a:bodyPr/>
            <a:lstStyle/>
            <a:p>
              <a:endParaRPr lang="ru-RU"/>
            </a:p>
          </p:txBody>
        </p:sp>
        <p:sp>
          <p:nvSpPr>
            <p:cNvPr id="161094" name="Freeform 2751"/>
            <p:cNvSpPr>
              <a:spLocks/>
            </p:cNvSpPr>
            <p:nvPr/>
          </p:nvSpPr>
          <p:spPr bwMode="auto">
            <a:xfrm>
              <a:off x="3939" y="2792"/>
              <a:ext cx="269" cy="140"/>
            </a:xfrm>
            <a:custGeom>
              <a:avLst/>
              <a:gdLst>
                <a:gd name="T0" fmla="*/ 6 w 269"/>
                <a:gd name="T1" fmla="*/ 0 h 140"/>
                <a:gd name="T2" fmla="*/ 0 w 269"/>
                <a:gd name="T3" fmla="*/ 5 h 140"/>
                <a:gd name="T4" fmla="*/ 265 w 269"/>
                <a:gd name="T5" fmla="*/ 140 h 140"/>
                <a:gd name="T6" fmla="*/ 269 w 269"/>
                <a:gd name="T7" fmla="*/ 135 h 140"/>
                <a:gd name="T8" fmla="*/ 6 w 269"/>
                <a:gd name="T9" fmla="*/ 0 h 140"/>
                <a:gd name="T10" fmla="*/ 0 60000 65536"/>
                <a:gd name="T11" fmla="*/ 0 60000 65536"/>
                <a:gd name="T12" fmla="*/ 0 60000 65536"/>
                <a:gd name="T13" fmla="*/ 0 60000 65536"/>
                <a:gd name="T14" fmla="*/ 0 60000 65536"/>
                <a:gd name="T15" fmla="*/ 0 w 269"/>
                <a:gd name="T16" fmla="*/ 0 h 140"/>
                <a:gd name="T17" fmla="*/ 269 w 269"/>
                <a:gd name="T18" fmla="*/ 140 h 140"/>
              </a:gdLst>
              <a:ahLst/>
              <a:cxnLst>
                <a:cxn ang="T10">
                  <a:pos x="T0" y="T1"/>
                </a:cxn>
                <a:cxn ang="T11">
                  <a:pos x="T2" y="T3"/>
                </a:cxn>
                <a:cxn ang="T12">
                  <a:pos x="T4" y="T5"/>
                </a:cxn>
                <a:cxn ang="T13">
                  <a:pos x="T6" y="T7"/>
                </a:cxn>
                <a:cxn ang="T14">
                  <a:pos x="T8" y="T9"/>
                </a:cxn>
              </a:cxnLst>
              <a:rect l="T15" t="T16" r="T17" b="T18"/>
              <a:pathLst>
                <a:path w="269" h="140">
                  <a:moveTo>
                    <a:pt x="6" y="0"/>
                  </a:moveTo>
                  <a:lnTo>
                    <a:pt x="0" y="5"/>
                  </a:lnTo>
                  <a:lnTo>
                    <a:pt x="265" y="140"/>
                  </a:lnTo>
                  <a:lnTo>
                    <a:pt x="269" y="135"/>
                  </a:lnTo>
                  <a:lnTo>
                    <a:pt x="6" y="0"/>
                  </a:lnTo>
                  <a:close/>
                </a:path>
              </a:pathLst>
            </a:custGeom>
            <a:solidFill>
              <a:srgbClr val="C195DB"/>
            </a:solidFill>
            <a:ln w="9525">
              <a:noFill/>
              <a:round/>
              <a:headEnd/>
              <a:tailEnd/>
            </a:ln>
          </p:spPr>
          <p:txBody>
            <a:bodyPr/>
            <a:lstStyle/>
            <a:p>
              <a:endParaRPr lang="ru-RU"/>
            </a:p>
          </p:txBody>
        </p:sp>
        <p:sp>
          <p:nvSpPr>
            <p:cNvPr id="161095" name="Freeform 2752"/>
            <p:cNvSpPr>
              <a:spLocks/>
            </p:cNvSpPr>
            <p:nvPr/>
          </p:nvSpPr>
          <p:spPr bwMode="auto">
            <a:xfrm>
              <a:off x="3938" y="2791"/>
              <a:ext cx="4" cy="6"/>
            </a:xfrm>
            <a:custGeom>
              <a:avLst/>
              <a:gdLst>
                <a:gd name="T0" fmla="*/ 0 w 4"/>
                <a:gd name="T1" fmla="*/ 1 h 6"/>
                <a:gd name="T2" fmla="*/ 1 w 4"/>
                <a:gd name="T3" fmla="*/ 0 h 6"/>
                <a:gd name="T4" fmla="*/ 4 w 4"/>
                <a:gd name="T5" fmla="*/ 1 h 6"/>
                <a:gd name="T6" fmla="*/ 0 w 4"/>
                <a:gd name="T7" fmla="*/ 6 h 6"/>
                <a:gd name="T8" fmla="*/ 4 w 4"/>
                <a:gd name="T9" fmla="*/ 6 h 6"/>
                <a:gd name="T10" fmla="*/ 0 w 4"/>
                <a:gd name="T11" fmla="*/ 1 h 6"/>
                <a:gd name="T12" fmla="*/ 0 60000 65536"/>
                <a:gd name="T13" fmla="*/ 0 60000 65536"/>
                <a:gd name="T14" fmla="*/ 0 60000 65536"/>
                <a:gd name="T15" fmla="*/ 0 60000 65536"/>
                <a:gd name="T16" fmla="*/ 0 60000 65536"/>
                <a:gd name="T17" fmla="*/ 0 60000 65536"/>
                <a:gd name="T18" fmla="*/ 0 w 4"/>
                <a:gd name="T19" fmla="*/ 0 h 6"/>
                <a:gd name="T20" fmla="*/ 4 w 4"/>
                <a:gd name="T21" fmla="*/ 6 h 6"/>
              </a:gdLst>
              <a:ahLst/>
              <a:cxnLst>
                <a:cxn ang="T12">
                  <a:pos x="T0" y="T1"/>
                </a:cxn>
                <a:cxn ang="T13">
                  <a:pos x="T2" y="T3"/>
                </a:cxn>
                <a:cxn ang="T14">
                  <a:pos x="T4" y="T5"/>
                </a:cxn>
                <a:cxn ang="T15">
                  <a:pos x="T6" y="T7"/>
                </a:cxn>
                <a:cxn ang="T16">
                  <a:pos x="T8" y="T9"/>
                </a:cxn>
                <a:cxn ang="T17">
                  <a:pos x="T10" y="T11"/>
                </a:cxn>
              </a:cxnLst>
              <a:rect l="T18" t="T19" r="T20" b="T21"/>
              <a:pathLst>
                <a:path w="4" h="6">
                  <a:moveTo>
                    <a:pt x="0" y="1"/>
                  </a:moveTo>
                  <a:lnTo>
                    <a:pt x="1" y="0"/>
                  </a:lnTo>
                  <a:lnTo>
                    <a:pt x="4" y="1"/>
                  </a:lnTo>
                  <a:lnTo>
                    <a:pt x="0" y="6"/>
                  </a:lnTo>
                  <a:lnTo>
                    <a:pt x="4" y="6"/>
                  </a:lnTo>
                  <a:lnTo>
                    <a:pt x="0" y="1"/>
                  </a:lnTo>
                  <a:close/>
                </a:path>
              </a:pathLst>
            </a:custGeom>
            <a:solidFill>
              <a:srgbClr val="C195DB"/>
            </a:solidFill>
            <a:ln w="9525">
              <a:noFill/>
              <a:round/>
              <a:headEnd/>
              <a:tailEnd/>
            </a:ln>
          </p:spPr>
          <p:txBody>
            <a:bodyPr/>
            <a:lstStyle/>
            <a:p>
              <a:endParaRPr lang="ru-RU"/>
            </a:p>
          </p:txBody>
        </p:sp>
        <p:sp>
          <p:nvSpPr>
            <p:cNvPr id="161096" name="Freeform 2753"/>
            <p:cNvSpPr>
              <a:spLocks/>
            </p:cNvSpPr>
            <p:nvPr/>
          </p:nvSpPr>
          <p:spPr bwMode="auto">
            <a:xfrm>
              <a:off x="4203" y="2929"/>
              <a:ext cx="15" cy="52"/>
            </a:xfrm>
            <a:custGeom>
              <a:avLst/>
              <a:gdLst>
                <a:gd name="T0" fmla="*/ 6 w 15"/>
                <a:gd name="T1" fmla="*/ 0 h 52"/>
                <a:gd name="T2" fmla="*/ 0 w 15"/>
                <a:gd name="T3" fmla="*/ 0 h 52"/>
                <a:gd name="T4" fmla="*/ 10 w 15"/>
                <a:gd name="T5" fmla="*/ 52 h 52"/>
                <a:gd name="T6" fmla="*/ 15 w 15"/>
                <a:gd name="T7" fmla="*/ 52 h 52"/>
                <a:gd name="T8" fmla="*/ 6 w 15"/>
                <a:gd name="T9" fmla="*/ 0 h 52"/>
                <a:gd name="T10" fmla="*/ 0 60000 65536"/>
                <a:gd name="T11" fmla="*/ 0 60000 65536"/>
                <a:gd name="T12" fmla="*/ 0 60000 65536"/>
                <a:gd name="T13" fmla="*/ 0 60000 65536"/>
                <a:gd name="T14" fmla="*/ 0 60000 65536"/>
                <a:gd name="T15" fmla="*/ 0 w 15"/>
                <a:gd name="T16" fmla="*/ 0 h 52"/>
                <a:gd name="T17" fmla="*/ 15 w 15"/>
                <a:gd name="T18" fmla="*/ 52 h 52"/>
              </a:gdLst>
              <a:ahLst/>
              <a:cxnLst>
                <a:cxn ang="T10">
                  <a:pos x="T0" y="T1"/>
                </a:cxn>
                <a:cxn ang="T11">
                  <a:pos x="T2" y="T3"/>
                </a:cxn>
                <a:cxn ang="T12">
                  <a:pos x="T4" y="T5"/>
                </a:cxn>
                <a:cxn ang="T13">
                  <a:pos x="T6" y="T7"/>
                </a:cxn>
                <a:cxn ang="T14">
                  <a:pos x="T8" y="T9"/>
                </a:cxn>
              </a:cxnLst>
              <a:rect l="T15" t="T16" r="T17" b="T18"/>
              <a:pathLst>
                <a:path w="15" h="52">
                  <a:moveTo>
                    <a:pt x="6" y="0"/>
                  </a:moveTo>
                  <a:lnTo>
                    <a:pt x="0" y="0"/>
                  </a:lnTo>
                  <a:lnTo>
                    <a:pt x="10" y="52"/>
                  </a:lnTo>
                  <a:lnTo>
                    <a:pt x="15" y="52"/>
                  </a:lnTo>
                  <a:lnTo>
                    <a:pt x="6" y="0"/>
                  </a:lnTo>
                  <a:close/>
                </a:path>
              </a:pathLst>
            </a:custGeom>
            <a:solidFill>
              <a:srgbClr val="C195DB"/>
            </a:solidFill>
            <a:ln w="9525">
              <a:noFill/>
              <a:round/>
              <a:headEnd/>
              <a:tailEnd/>
            </a:ln>
          </p:spPr>
          <p:txBody>
            <a:bodyPr/>
            <a:lstStyle/>
            <a:p>
              <a:endParaRPr lang="ru-RU"/>
            </a:p>
          </p:txBody>
        </p:sp>
        <p:sp>
          <p:nvSpPr>
            <p:cNvPr id="161097" name="Freeform 2754"/>
            <p:cNvSpPr>
              <a:spLocks/>
            </p:cNvSpPr>
            <p:nvPr/>
          </p:nvSpPr>
          <p:spPr bwMode="auto">
            <a:xfrm>
              <a:off x="4202" y="2926"/>
              <a:ext cx="8" cy="5"/>
            </a:xfrm>
            <a:custGeom>
              <a:avLst/>
              <a:gdLst>
                <a:gd name="T0" fmla="*/ 5 w 8"/>
                <a:gd name="T1" fmla="*/ 0 h 5"/>
                <a:gd name="T2" fmla="*/ 8 w 8"/>
                <a:gd name="T3" fmla="*/ 0 h 5"/>
                <a:gd name="T4" fmla="*/ 8 w 8"/>
                <a:gd name="T5" fmla="*/ 3 h 5"/>
                <a:gd name="T6" fmla="*/ 0 w 8"/>
                <a:gd name="T7" fmla="*/ 3 h 5"/>
                <a:gd name="T8" fmla="*/ 0 w 8"/>
                <a:gd name="T9" fmla="*/ 5 h 5"/>
                <a:gd name="T10" fmla="*/ 5 w 8"/>
                <a:gd name="T11" fmla="*/ 0 h 5"/>
                <a:gd name="T12" fmla="*/ 0 60000 65536"/>
                <a:gd name="T13" fmla="*/ 0 60000 65536"/>
                <a:gd name="T14" fmla="*/ 0 60000 65536"/>
                <a:gd name="T15" fmla="*/ 0 60000 65536"/>
                <a:gd name="T16" fmla="*/ 0 60000 65536"/>
                <a:gd name="T17" fmla="*/ 0 60000 65536"/>
                <a:gd name="T18" fmla="*/ 0 w 8"/>
                <a:gd name="T19" fmla="*/ 0 h 5"/>
                <a:gd name="T20" fmla="*/ 8 w 8"/>
                <a:gd name="T21" fmla="*/ 5 h 5"/>
              </a:gdLst>
              <a:ahLst/>
              <a:cxnLst>
                <a:cxn ang="T12">
                  <a:pos x="T0" y="T1"/>
                </a:cxn>
                <a:cxn ang="T13">
                  <a:pos x="T2" y="T3"/>
                </a:cxn>
                <a:cxn ang="T14">
                  <a:pos x="T4" y="T5"/>
                </a:cxn>
                <a:cxn ang="T15">
                  <a:pos x="T6" y="T7"/>
                </a:cxn>
                <a:cxn ang="T16">
                  <a:pos x="T8" y="T9"/>
                </a:cxn>
                <a:cxn ang="T17">
                  <a:pos x="T10" y="T11"/>
                </a:cxn>
              </a:cxnLst>
              <a:rect l="T18" t="T19" r="T20" b="T21"/>
              <a:pathLst>
                <a:path w="8" h="5">
                  <a:moveTo>
                    <a:pt x="5" y="0"/>
                  </a:moveTo>
                  <a:lnTo>
                    <a:pt x="8" y="0"/>
                  </a:lnTo>
                  <a:lnTo>
                    <a:pt x="8" y="3"/>
                  </a:lnTo>
                  <a:lnTo>
                    <a:pt x="0" y="3"/>
                  </a:lnTo>
                  <a:lnTo>
                    <a:pt x="0" y="5"/>
                  </a:lnTo>
                  <a:lnTo>
                    <a:pt x="5" y="0"/>
                  </a:lnTo>
                  <a:close/>
                </a:path>
              </a:pathLst>
            </a:custGeom>
            <a:solidFill>
              <a:srgbClr val="C195DB"/>
            </a:solidFill>
            <a:ln w="9525">
              <a:noFill/>
              <a:round/>
              <a:headEnd/>
              <a:tailEnd/>
            </a:ln>
          </p:spPr>
          <p:txBody>
            <a:bodyPr/>
            <a:lstStyle/>
            <a:p>
              <a:endParaRPr lang="ru-RU"/>
            </a:p>
          </p:txBody>
        </p:sp>
        <p:sp>
          <p:nvSpPr>
            <p:cNvPr id="161098" name="Freeform 2755"/>
            <p:cNvSpPr>
              <a:spLocks/>
            </p:cNvSpPr>
            <p:nvPr/>
          </p:nvSpPr>
          <p:spPr bwMode="auto">
            <a:xfrm>
              <a:off x="4150" y="2980"/>
              <a:ext cx="65" cy="20"/>
            </a:xfrm>
            <a:custGeom>
              <a:avLst/>
              <a:gdLst>
                <a:gd name="T0" fmla="*/ 65 w 65"/>
                <a:gd name="T1" fmla="*/ 5 h 20"/>
                <a:gd name="T2" fmla="*/ 64 w 65"/>
                <a:gd name="T3" fmla="*/ 0 h 20"/>
                <a:gd name="T4" fmla="*/ 0 w 65"/>
                <a:gd name="T5" fmla="*/ 14 h 20"/>
                <a:gd name="T6" fmla="*/ 2 w 65"/>
                <a:gd name="T7" fmla="*/ 20 h 20"/>
                <a:gd name="T8" fmla="*/ 65 w 65"/>
                <a:gd name="T9" fmla="*/ 5 h 20"/>
                <a:gd name="T10" fmla="*/ 0 60000 65536"/>
                <a:gd name="T11" fmla="*/ 0 60000 65536"/>
                <a:gd name="T12" fmla="*/ 0 60000 65536"/>
                <a:gd name="T13" fmla="*/ 0 60000 65536"/>
                <a:gd name="T14" fmla="*/ 0 60000 65536"/>
                <a:gd name="T15" fmla="*/ 0 w 65"/>
                <a:gd name="T16" fmla="*/ 0 h 20"/>
                <a:gd name="T17" fmla="*/ 65 w 65"/>
                <a:gd name="T18" fmla="*/ 20 h 20"/>
              </a:gdLst>
              <a:ahLst/>
              <a:cxnLst>
                <a:cxn ang="T10">
                  <a:pos x="T0" y="T1"/>
                </a:cxn>
                <a:cxn ang="T11">
                  <a:pos x="T2" y="T3"/>
                </a:cxn>
                <a:cxn ang="T12">
                  <a:pos x="T4" y="T5"/>
                </a:cxn>
                <a:cxn ang="T13">
                  <a:pos x="T6" y="T7"/>
                </a:cxn>
                <a:cxn ang="T14">
                  <a:pos x="T8" y="T9"/>
                </a:cxn>
              </a:cxnLst>
              <a:rect l="T15" t="T16" r="T17" b="T18"/>
              <a:pathLst>
                <a:path w="65" h="20">
                  <a:moveTo>
                    <a:pt x="65" y="5"/>
                  </a:moveTo>
                  <a:lnTo>
                    <a:pt x="64" y="0"/>
                  </a:lnTo>
                  <a:lnTo>
                    <a:pt x="0" y="14"/>
                  </a:lnTo>
                  <a:lnTo>
                    <a:pt x="2" y="20"/>
                  </a:lnTo>
                  <a:lnTo>
                    <a:pt x="65" y="5"/>
                  </a:lnTo>
                  <a:close/>
                </a:path>
              </a:pathLst>
            </a:custGeom>
            <a:solidFill>
              <a:srgbClr val="C195DB"/>
            </a:solidFill>
            <a:ln w="9525">
              <a:noFill/>
              <a:round/>
              <a:headEnd/>
              <a:tailEnd/>
            </a:ln>
          </p:spPr>
          <p:txBody>
            <a:bodyPr/>
            <a:lstStyle/>
            <a:p>
              <a:endParaRPr lang="ru-RU"/>
            </a:p>
          </p:txBody>
        </p:sp>
        <p:sp>
          <p:nvSpPr>
            <p:cNvPr id="161099" name="Freeform 2756"/>
            <p:cNvSpPr>
              <a:spLocks/>
            </p:cNvSpPr>
            <p:nvPr/>
          </p:nvSpPr>
          <p:spPr bwMode="auto">
            <a:xfrm>
              <a:off x="4212" y="2980"/>
              <a:ext cx="6" cy="5"/>
            </a:xfrm>
            <a:custGeom>
              <a:avLst/>
              <a:gdLst>
                <a:gd name="T0" fmla="*/ 6 w 6"/>
                <a:gd name="T1" fmla="*/ 3 h 5"/>
                <a:gd name="T2" fmla="*/ 6 w 6"/>
                <a:gd name="T3" fmla="*/ 4 h 5"/>
                <a:gd name="T4" fmla="*/ 4 w 6"/>
                <a:gd name="T5" fmla="*/ 5 h 5"/>
                <a:gd name="T6" fmla="*/ 2 w 6"/>
                <a:gd name="T7" fmla="*/ 0 h 5"/>
                <a:gd name="T8" fmla="*/ 0 w 6"/>
                <a:gd name="T9" fmla="*/ 3 h 5"/>
                <a:gd name="T10" fmla="*/ 6 w 6"/>
                <a:gd name="T11" fmla="*/ 3 h 5"/>
                <a:gd name="T12" fmla="*/ 0 60000 65536"/>
                <a:gd name="T13" fmla="*/ 0 60000 65536"/>
                <a:gd name="T14" fmla="*/ 0 60000 65536"/>
                <a:gd name="T15" fmla="*/ 0 60000 65536"/>
                <a:gd name="T16" fmla="*/ 0 60000 65536"/>
                <a:gd name="T17" fmla="*/ 0 60000 65536"/>
                <a:gd name="T18" fmla="*/ 0 w 6"/>
                <a:gd name="T19" fmla="*/ 0 h 5"/>
                <a:gd name="T20" fmla="*/ 6 w 6"/>
                <a:gd name="T21" fmla="*/ 5 h 5"/>
              </a:gdLst>
              <a:ahLst/>
              <a:cxnLst>
                <a:cxn ang="T12">
                  <a:pos x="T0" y="T1"/>
                </a:cxn>
                <a:cxn ang="T13">
                  <a:pos x="T2" y="T3"/>
                </a:cxn>
                <a:cxn ang="T14">
                  <a:pos x="T4" y="T5"/>
                </a:cxn>
                <a:cxn ang="T15">
                  <a:pos x="T6" y="T7"/>
                </a:cxn>
                <a:cxn ang="T16">
                  <a:pos x="T8" y="T9"/>
                </a:cxn>
                <a:cxn ang="T17">
                  <a:pos x="T10" y="T11"/>
                </a:cxn>
              </a:cxnLst>
              <a:rect l="T18" t="T19" r="T20" b="T21"/>
              <a:pathLst>
                <a:path w="6" h="5">
                  <a:moveTo>
                    <a:pt x="6" y="3"/>
                  </a:moveTo>
                  <a:lnTo>
                    <a:pt x="6" y="4"/>
                  </a:lnTo>
                  <a:lnTo>
                    <a:pt x="4" y="5"/>
                  </a:lnTo>
                  <a:lnTo>
                    <a:pt x="2" y="0"/>
                  </a:lnTo>
                  <a:lnTo>
                    <a:pt x="0" y="3"/>
                  </a:lnTo>
                  <a:lnTo>
                    <a:pt x="6" y="3"/>
                  </a:lnTo>
                  <a:close/>
                </a:path>
              </a:pathLst>
            </a:custGeom>
            <a:solidFill>
              <a:srgbClr val="C195DB"/>
            </a:solidFill>
            <a:ln w="9525">
              <a:noFill/>
              <a:round/>
              <a:headEnd/>
              <a:tailEnd/>
            </a:ln>
          </p:spPr>
          <p:txBody>
            <a:bodyPr/>
            <a:lstStyle/>
            <a:p>
              <a:endParaRPr lang="ru-RU"/>
            </a:p>
          </p:txBody>
        </p:sp>
        <p:sp>
          <p:nvSpPr>
            <p:cNvPr id="161100" name="Freeform 2757"/>
            <p:cNvSpPr>
              <a:spLocks/>
            </p:cNvSpPr>
            <p:nvPr/>
          </p:nvSpPr>
          <p:spPr bwMode="auto">
            <a:xfrm>
              <a:off x="3904" y="2840"/>
              <a:ext cx="246" cy="160"/>
            </a:xfrm>
            <a:custGeom>
              <a:avLst/>
              <a:gdLst>
                <a:gd name="T0" fmla="*/ 241 w 246"/>
                <a:gd name="T1" fmla="*/ 160 h 160"/>
                <a:gd name="T2" fmla="*/ 246 w 246"/>
                <a:gd name="T3" fmla="*/ 155 h 160"/>
                <a:gd name="T4" fmla="*/ 4 w 246"/>
                <a:gd name="T5" fmla="*/ 0 h 160"/>
                <a:gd name="T6" fmla="*/ 0 w 246"/>
                <a:gd name="T7" fmla="*/ 5 h 160"/>
                <a:gd name="T8" fmla="*/ 241 w 246"/>
                <a:gd name="T9" fmla="*/ 160 h 160"/>
                <a:gd name="T10" fmla="*/ 0 60000 65536"/>
                <a:gd name="T11" fmla="*/ 0 60000 65536"/>
                <a:gd name="T12" fmla="*/ 0 60000 65536"/>
                <a:gd name="T13" fmla="*/ 0 60000 65536"/>
                <a:gd name="T14" fmla="*/ 0 60000 65536"/>
                <a:gd name="T15" fmla="*/ 0 w 246"/>
                <a:gd name="T16" fmla="*/ 0 h 160"/>
                <a:gd name="T17" fmla="*/ 246 w 246"/>
                <a:gd name="T18" fmla="*/ 160 h 160"/>
              </a:gdLst>
              <a:ahLst/>
              <a:cxnLst>
                <a:cxn ang="T10">
                  <a:pos x="T0" y="T1"/>
                </a:cxn>
                <a:cxn ang="T11">
                  <a:pos x="T2" y="T3"/>
                </a:cxn>
                <a:cxn ang="T12">
                  <a:pos x="T4" y="T5"/>
                </a:cxn>
                <a:cxn ang="T13">
                  <a:pos x="T6" y="T7"/>
                </a:cxn>
                <a:cxn ang="T14">
                  <a:pos x="T8" y="T9"/>
                </a:cxn>
              </a:cxnLst>
              <a:rect l="T15" t="T16" r="T17" b="T18"/>
              <a:pathLst>
                <a:path w="246" h="160">
                  <a:moveTo>
                    <a:pt x="241" y="160"/>
                  </a:moveTo>
                  <a:lnTo>
                    <a:pt x="246" y="155"/>
                  </a:lnTo>
                  <a:lnTo>
                    <a:pt x="4" y="0"/>
                  </a:lnTo>
                  <a:lnTo>
                    <a:pt x="0" y="5"/>
                  </a:lnTo>
                  <a:lnTo>
                    <a:pt x="241" y="160"/>
                  </a:lnTo>
                  <a:close/>
                </a:path>
              </a:pathLst>
            </a:custGeom>
            <a:solidFill>
              <a:srgbClr val="C195DB"/>
            </a:solidFill>
            <a:ln w="9525">
              <a:noFill/>
              <a:round/>
              <a:headEnd/>
              <a:tailEnd/>
            </a:ln>
          </p:spPr>
          <p:txBody>
            <a:bodyPr/>
            <a:lstStyle/>
            <a:p>
              <a:endParaRPr lang="ru-RU"/>
            </a:p>
          </p:txBody>
        </p:sp>
        <p:sp>
          <p:nvSpPr>
            <p:cNvPr id="161101" name="Freeform 2758"/>
            <p:cNvSpPr>
              <a:spLocks/>
            </p:cNvSpPr>
            <p:nvPr/>
          </p:nvSpPr>
          <p:spPr bwMode="auto">
            <a:xfrm>
              <a:off x="4148" y="2995"/>
              <a:ext cx="3" cy="5"/>
            </a:xfrm>
            <a:custGeom>
              <a:avLst/>
              <a:gdLst>
                <a:gd name="T0" fmla="*/ 2 w 3"/>
                <a:gd name="T1" fmla="*/ 5 h 5"/>
                <a:gd name="T2" fmla="*/ 0 w 3"/>
                <a:gd name="T3" fmla="*/ 4 h 5"/>
                <a:gd name="T4" fmla="*/ 3 w 3"/>
                <a:gd name="T5" fmla="*/ 0 h 5"/>
                <a:gd name="T6" fmla="*/ 1 w 3"/>
                <a:gd name="T7" fmla="*/ 0 h 5"/>
                <a:gd name="T8" fmla="*/ 2 w 3"/>
                <a:gd name="T9" fmla="*/ 5 h 5"/>
                <a:gd name="T10" fmla="*/ 0 60000 65536"/>
                <a:gd name="T11" fmla="*/ 0 60000 65536"/>
                <a:gd name="T12" fmla="*/ 0 60000 65536"/>
                <a:gd name="T13" fmla="*/ 0 60000 65536"/>
                <a:gd name="T14" fmla="*/ 0 60000 65536"/>
                <a:gd name="T15" fmla="*/ 0 w 3"/>
                <a:gd name="T16" fmla="*/ 0 h 5"/>
                <a:gd name="T17" fmla="*/ 3 w 3"/>
                <a:gd name="T18" fmla="*/ 5 h 5"/>
              </a:gdLst>
              <a:ahLst/>
              <a:cxnLst>
                <a:cxn ang="T10">
                  <a:pos x="T0" y="T1"/>
                </a:cxn>
                <a:cxn ang="T11">
                  <a:pos x="T2" y="T3"/>
                </a:cxn>
                <a:cxn ang="T12">
                  <a:pos x="T4" y="T5"/>
                </a:cxn>
                <a:cxn ang="T13">
                  <a:pos x="T6" y="T7"/>
                </a:cxn>
                <a:cxn ang="T14">
                  <a:pos x="T8" y="T9"/>
                </a:cxn>
              </a:cxnLst>
              <a:rect l="T15" t="T16" r="T17" b="T18"/>
              <a:pathLst>
                <a:path w="3" h="5">
                  <a:moveTo>
                    <a:pt x="2" y="5"/>
                  </a:moveTo>
                  <a:lnTo>
                    <a:pt x="0" y="4"/>
                  </a:lnTo>
                  <a:lnTo>
                    <a:pt x="3" y="0"/>
                  </a:lnTo>
                  <a:lnTo>
                    <a:pt x="1" y="0"/>
                  </a:lnTo>
                  <a:lnTo>
                    <a:pt x="2" y="5"/>
                  </a:lnTo>
                  <a:close/>
                </a:path>
              </a:pathLst>
            </a:custGeom>
            <a:solidFill>
              <a:srgbClr val="C195DB"/>
            </a:solidFill>
            <a:ln w="9525">
              <a:noFill/>
              <a:round/>
              <a:headEnd/>
              <a:tailEnd/>
            </a:ln>
          </p:spPr>
          <p:txBody>
            <a:bodyPr/>
            <a:lstStyle/>
            <a:p>
              <a:endParaRPr lang="ru-RU"/>
            </a:p>
          </p:txBody>
        </p:sp>
        <p:sp>
          <p:nvSpPr>
            <p:cNvPr id="161102" name="Freeform 2759"/>
            <p:cNvSpPr>
              <a:spLocks/>
            </p:cNvSpPr>
            <p:nvPr/>
          </p:nvSpPr>
          <p:spPr bwMode="auto">
            <a:xfrm>
              <a:off x="3901" y="2839"/>
              <a:ext cx="9" cy="4"/>
            </a:xfrm>
            <a:custGeom>
              <a:avLst/>
              <a:gdLst>
                <a:gd name="T0" fmla="*/ 4 w 9"/>
                <a:gd name="T1" fmla="*/ 4 h 4"/>
                <a:gd name="T2" fmla="*/ 0 w 9"/>
                <a:gd name="T3" fmla="*/ 3 h 4"/>
                <a:gd name="T4" fmla="*/ 4 w 9"/>
                <a:gd name="T5" fmla="*/ 0 h 4"/>
                <a:gd name="T6" fmla="*/ 9 w 9"/>
                <a:gd name="T7" fmla="*/ 4 h 4"/>
                <a:gd name="T8" fmla="*/ 9 w 9"/>
                <a:gd name="T9" fmla="*/ 0 h 4"/>
                <a:gd name="T10" fmla="*/ 4 w 9"/>
                <a:gd name="T11" fmla="*/ 4 h 4"/>
                <a:gd name="T12" fmla="*/ 0 60000 65536"/>
                <a:gd name="T13" fmla="*/ 0 60000 65536"/>
                <a:gd name="T14" fmla="*/ 0 60000 65536"/>
                <a:gd name="T15" fmla="*/ 0 60000 65536"/>
                <a:gd name="T16" fmla="*/ 0 60000 65536"/>
                <a:gd name="T17" fmla="*/ 0 60000 65536"/>
                <a:gd name="T18" fmla="*/ 0 w 9"/>
                <a:gd name="T19" fmla="*/ 0 h 4"/>
                <a:gd name="T20" fmla="*/ 9 w 9"/>
                <a:gd name="T21" fmla="*/ 4 h 4"/>
              </a:gdLst>
              <a:ahLst/>
              <a:cxnLst>
                <a:cxn ang="T12">
                  <a:pos x="T0" y="T1"/>
                </a:cxn>
                <a:cxn ang="T13">
                  <a:pos x="T2" y="T3"/>
                </a:cxn>
                <a:cxn ang="T14">
                  <a:pos x="T4" y="T5"/>
                </a:cxn>
                <a:cxn ang="T15">
                  <a:pos x="T6" y="T7"/>
                </a:cxn>
                <a:cxn ang="T16">
                  <a:pos x="T8" y="T9"/>
                </a:cxn>
                <a:cxn ang="T17">
                  <a:pos x="T10" y="T11"/>
                </a:cxn>
              </a:cxnLst>
              <a:rect l="T18" t="T19" r="T20" b="T21"/>
              <a:pathLst>
                <a:path w="9" h="4">
                  <a:moveTo>
                    <a:pt x="4" y="4"/>
                  </a:moveTo>
                  <a:lnTo>
                    <a:pt x="0" y="3"/>
                  </a:lnTo>
                  <a:lnTo>
                    <a:pt x="4" y="0"/>
                  </a:lnTo>
                  <a:lnTo>
                    <a:pt x="9" y="4"/>
                  </a:lnTo>
                  <a:lnTo>
                    <a:pt x="9" y="0"/>
                  </a:lnTo>
                  <a:lnTo>
                    <a:pt x="4" y="4"/>
                  </a:lnTo>
                  <a:close/>
                </a:path>
              </a:pathLst>
            </a:custGeom>
            <a:solidFill>
              <a:srgbClr val="C195DB"/>
            </a:solidFill>
            <a:ln w="9525">
              <a:noFill/>
              <a:round/>
              <a:headEnd/>
              <a:tailEnd/>
            </a:ln>
          </p:spPr>
          <p:txBody>
            <a:bodyPr/>
            <a:lstStyle/>
            <a:p>
              <a:endParaRPr lang="ru-RU"/>
            </a:p>
          </p:txBody>
        </p:sp>
        <p:sp>
          <p:nvSpPr>
            <p:cNvPr id="161103" name="Freeform 2760"/>
            <p:cNvSpPr>
              <a:spLocks/>
            </p:cNvSpPr>
            <p:nvPr/>
          </p:nvSpPr>
          <p:spPr bwMode="auto">
            <a:xfrm>
              <a:off x="4151" y="2926"/>
              <a:ext cx="60" cy="72"/>
            </a:xfrm>
            <a:custGeom>
              <a:avLst/>
              <a:gdLst>
                <a:gd name="T0" fmla="*/ 60 w 60"/>
                <a:gd name="T1" fmla="*/ 5 h 72"/>
                <a:gd name="T2" fmla="*/ 54 w 60"/>
                <a:gd name="T3" fmla="*/ 0 h 72"/>
                <a:gd name="T4" fmla="*/ 0 w 60"/>
                <a:gd name="T5" fmla="*/ 68 h 72"/>
                <a:gd name="T6" fmla="*/ 7 w 60"/>
                <a:gd name="T7" fmla="*/ 72 h 72"/>
                <a:gd name="T8" fmla="*/ 60 w 60"/>
                <a:gd name="T9" fmla="*/ 5 h 72"/>
                <a:gd name="T10" fmla="*/ 0 60000 65536"/>
                <a:gd name="T11" fmla="*/ 0 60000 65536"/>
                <a:gd name="T12" fmla="*/ 0 60000 65536"/>
                <a:gd name="T13" fmla="*/ 0 60000 65536"/>
                <a:gd name="T14" fmla="*/ 0 60000 65536"/>
                <a:gd name="T15" fmla="*/ 0 w 60"/>
                <a:gd name="T16" fmla="*/ 0 h 72"/>
                <a:gd name="T17" fmla="*/ 60 w 60"/>
                <a:gd name="T18" fmla="*/ 72 h 72"/>
              </a:gdLst>
              <a:ahLst/>
              <a:cxnLst>
                <a:cxn ang="T10">
                  <a:pos x="T0" y="T1"/>
                </a:cxn>
                <a:cxn ang="T11">
                  <a:pos x="T2" y="T3"/>
                </a:cxn>
                <a:cxn ang="T12">
                  <a:pos x="T4" y="T5"/>
                </a:cxn>
                <a:cxn ang="T13">
                  <a:pos x="T6" y="T7"/>
                </a:cxn>
                <a:cxn ang="T14">
                  <a:pos x="T8" y="T9"/>
                </a:cxn>
              </a:cxnLst>
              <a:rect l="T15" t="T16" r="T17" b="T18"/>
              <a:pathLst>
                <a:path w="60" h="72">
                  <a:moveTo>
                    <a:pt x="60" y="5"/>
                  </a:moveTo>
                  <a:lnTo>
                    <a:pt x="54" y="0"/>
                  </a:lnTo>
                  <a:lnTo>
                    <a:pt x="0" y="68"/>
                  </a:lnTo>
                  <a:lnTo>
                    <a:pt x="7" y="72"/>
                  </a:lnTo>
                  <a:lnTo>
                    <a:pt x="60" y="5"/>
                  </a:lnTo>
                  <a:close/>
                </a:path>
              </a:pathLst>
            </a:custGeom>
            <a:solidFill>
              <a:srgbClr val="C195DB"/>
            </a:solidFill>
            <a:ln w="9525">
              <a:noFill/>
              <a:round/>
              <a:headEnd/>
              <a:tailEnd/>
            </a:ln>
          </p:spPr>
          <p:txBody>
            <a:bodyPr/>
            <a:lstStyle/>
            <a:p>
              <a:endParaRPr lang="ru-RU"/>
            </a:p>
          </p:txBody>
        </p:sp>
        <p:sp>
          <p:nvSpPr>
            <p:cNvPr id="161104" name="Freeform 2761"/>
            <p:cNvSpPr>
              <a:spLocks/>
            </p:cNvSpPr>
            <p:nvPr/>
          </p:nvSpPr>
          <p:spPr bwMode="auto">
            <a:xfrm>
              <a:off x="4005" y="2644"/>
              <a:ext cx="330" cy="178"/>
            </a:xfrm>
            <a:custGeom>
              <a:avLst/>
              <a:gdLst>
                <a:gd name="T0" fmla="*/ 23 w 330"/>
                <a:gd name="T1" fmla="*/ 0 h 178"/>
                <a:gd name="T2" fmla="*/ 0 w 330"/>
                <a:gd name="T3" fmla="*/ 51 h 178"/>
                <a:gd name="T4" fmla="*/ 293 w 330"/>
                <a:gd name="T5" fmla="*/ 178 h 178"/>
                <a:gd name="T6" fmla="*/ 330 w 330"/>
                <a:gd name="T7" fmla="*/ 105 h 178"/>
                <a:gd name="T8" fmla="*/ 23 w 330"/>
                <a:gd name="T9" fmla="*/ 0 h 178"/>
                <a:gd name="T10" fmla="*/ 0 60000 65536"/>
                <a:gd name="T11" fmla="*/ 0 60000 65536"/>
                <a:gd name="T12" fmla="*/ 0 60000 65536"/>
                <a:gd name="T13" fmla="*/ 0 60000 65536"/>
                <a:gd name="T14" fmla="*/ 0 60000 65536"/>
                <a:gd name="T15" fmla="*/ 0 w 330"/>
                <a:gd name="T16" fmla="*/ 0 h 178"/>
                <a:gd name="T17" fmla="*/ 330 w 330"/>
                <a:gd name="T18" fmla="*/ 178 h 178"/>
              </a:gdLst>
              <a:ahLst/>
              <a:cxnLst>
                <a:cxn ang="T10">
                  <a:pos x="T0" y="T1"/>
                </a:cxn>
                <a:cxn ang="T11">
                  <a:pos x="T2" y="T3"/>
                </a:cxn>
                <a:cxn ang="T12">
                  <a:pos x="T4" y="T5"/>
                </a:cxn>
                <a:cxn ang="T13">
                  <a:pos x="T6" y="T7"/>
                </a:cxn>
                <a:cxn ang="T14">
                  <a:pos x="T8" y="T9"/>
                </a:cxn>
              </a:cxnLst>
              <a:rect l="T15" t="T16" r="T17" b="T18"/>
              <a:pathLst>
                <a:path w="330" h="178">
                  <a:moveTo>
                    <a:pt x="23" y="0"/>
                  </a:moveTo>
                  <a:lnTo>
                    <a:pt x="0" y="51"/>
                  </a:lnTo>
                  <a:lnTo>
                    <a:pt x="293" y="178"/>
                  </a:lnTo>
                  <a:lnTo>
                    <a:pt x="330" y="105"/>
                  </a:lnTo>
                  <a:lnTo>
                    <a:pt x="23" y="0"/>
                  </a:lnTo>
                  <a:close/>
                </a:path>
              </a:pathLst>
            </a:custGeom>
            <a:solidFill>
              <a:srgbClr val="844CD6"/>
            </a:solidFill>
            <a:ln w="9525">
              <a:noFill/>
              <a:round/>
              <a:headEnd/>
              <a:tailEnd/>
            </a:ln>
          </p:spPr>
          <p:txBody>
            <a:bodyPr/>
            <a:lstStyle/>
            <a:p>
              <a:endParaRPr lang="ru-RU"/>
            </a:p>
          </p:txBody>
        </p:sp>
        <p:sp>
          <p:nvSpPr>
            <p:cNvPr id="161105" name="Freeform 2762"/>
            <p:cNvSpPr>
              <a:spLocks/>
            </p:cNvSpPr>
            <p:nvPr/>
          </p:nvSpPr>
          <p:spPr bwMode="auto">
            <a:xfrm>
              <a:off x="4001" y="2644"/>
              <a:ext cx="31" cy="54"/>
            </a:xfrm>
            <a:custGeom>
              <a:avLst/>
              <a:gdLst>
                <a:gd name="T0" fmla="*/ 31 w 31"/>
                <a:gd name="T1" fmla="*/ 1 h 54"/>
                <a:gd name="T2" fmla="*/ 25 w 31"/>
                <a:gd name="T3" fmla="*/ 0 h 54"/>
                <a:gd name="T4" fmla="*/ 0 w 31"/>
                <a:gd name="T5" fmla="*/ 53 h 54"/>
                <a:gd name="T6" fmla="*/ 6 w 31"/>
                <a:gd name="T7" fmla="*/ 54 h 54"/>
                <a:gd name="T8" fmla="*/ 31 w 31"/>
                <a:gd name="T9" fmla="*/ 1 h 54"/>
                <a:gd name="T10" fmla="*/ 0 60000 65536"/>
                <a:gd name="T11" fmla="*/ 0 60000 65536"/>
                <a:gd name="T12" fmla="*/ 0 60000 65536"/>
                <a:gd name="T13" fmla="*/ 0 60000 65536"/>
                <a:gd name="T14" fmla="*/ 0 60000 65536"/>
                <a:gd name="T15" fmla="*/ 0 w 31"/>
                <a:gd name="T16" fmla="*/ 0 h 54"/>
                <a:gd name="T17" fmla="*/ 31 w 31"/>
                <a:gd name="T18" fmla="*/ 54 h 54"/>
              </a:gdLst>
              <a:ahLst/>
              <a:cxnLst>
                <a:cxn ang="T10">
                  <a:pos x="T0" y="T1"/>
                </a:cxn>
                <a:cxn ang="T11">
                  <a:pos x="T2" y="T3"/>
                </a:cxn>
                <a:cxn ang="T12">
                  <a:pos x="T4" y="T5"/>
                </a:cxn>
                <a:cxn ang="T13">
                  <a:pos x="T6" y="T7"/>
                </a:cxn>
                <a:cxn ang="T14">
                  <a:pos x="T8" y="T9"/>
                </a:cxn>
              </a:cxnLst>
              <a:rect l="T15" t="T16" r="T17" b="T18"/>
              <a:pathLst>
                <a:path w="31" h="54">
                  <a:moveTo>
                    <a:pt x="31" y="1"/>
                  </a:moveTo>
                  <a:lnTo>
                    <a:pt x="25" y="0"/>
                  </a:lnTo>
                  <a:lnTo>
                    <a:pt x="0" y="53"/>
                  </a:lnTo>
                  <a:lnTo>
                    <a:pt x="6" y="54"/>
                  </a:lnTo>
                  <a:lnTo>
                    <a:pt x="31" y="1"/>
                  </a:lnTo>
                  <a:close/>
                </a:path>
              </a:pathLst>
            </a:custGeom>
            <a:solidFill>
              <a:srgbClr val="C195DB"/>
            </a:solidFill>
            <a:ln w="9525">
              <a:noFill/>
              <a:round/>
              <a:headEnd/>
              <a:tailEnd/>
            </a:ln>
          </p:spPr>
          <p:txBody>
            <a:bodyPr/>
            <a:lstStyle/>
            <a:p>
              <a:endParaRPr lang="ru-RU"/>
            </a:p>
          </p:txBody>
        </p:sp>
        <p:sp>
          <p:nvSpPr>
            <p:cNvPr id="161106" name="Freeform 2763"/>
            <p:cNvSpPr>
              <a:spLocks/>
            </p:cNvSpPr>
            <p:nvPr/>
          </p:nvSpPr>
          <p:spPr bwMode="auto">
            <a:xfrm>
              <a:off x="4001" y="2693"/>
              <a:ext cx="300" cy="131"/>
            </a:xfrm>
            <a:custGeom>
              <a:avLst/>
              <a:gdLst>
                <a:gd name="T0" fmla="*/ 5 w 300"/>
                <a:gd name="T1" fmla="*/ 0 h 131"/>
                <a:gd name="T2" fmla="*/ 0 w 300"/>
                <a:gd name="T3" fmla="*/ 4 h 131"/>
                <a:gd name="T4" fmla="*/ 295 w 300"/>
                <a:gd name="T5" fmla="*/ 131 h 131"/>
                <a:gd name="T6" fmla="*/ 300 w 300"/>
                <a:gd name="T7" fmla="*/ 126 h 131"/>
                <a:gd name="T8" fmla="*/ 5 w 300"/>
                <a:gd name="T9" fmla="*/ 0 h 131"/>
                <a:gd name="T10" fmla="*/ 0 60000 65536"/>
                <a:gd name="T11" fmla="*/ 0 60000 65536"/>
                <a:gd name="T12" fmla="*/ 0 60000 65536"/>
                <a:gd name="T13" fmla="*/ 0 60000 65536"/>
                <a:gd name="T14" fmla="*/ 0 60000 65536"/>
                <a:gd name="T15" fmla="*/ 0 w 300"/>
                <a:gd name="T16" fmla="*/ 0 h 131"/>
                <a:gd name="T17" fmla="*/ 300 w 300"/>
                <a:gd name="T18" fmla="*/ 131 h 131"/>
              </a:gdLst>
              <a:ahLst/>
              <a:cxnLst>
                <a:cxn ang="T10">
                  <a:pos x="T0" y="T1"/>
                </a:cxn>
                <a:cxn ang="T11">
                  <a:pos x="T2" y="T3"/>
                </a:cxn>
                <a:cxn ang="T12">
                  <a:pos x="T4" y="T5"/>
                </a:cxn>
                <a:cxn ang="T13">
                  <a:pos x="T6" y="T7"/>
                </a:cxn>
                <a:cxn ang="T14">
                  <a:pos x="T8" y="T9"/>
                </a:cxn>
              </a:cxnLst>
              <a:rect l="T15" t="T16" r="T17" b="T18"/>
              <a:pathLst>
                <a:path w="300" h="131">
                  <a:moveTo>
                    <a:pt x="5" y="0"/>
                  </a:moveTo>
                  <a:lnTo>
                    <a:pt x="0" y="4"/>
                  </a:lnTo>
                  <a:lnTo>
                    <a:pt x="295" y="131"/>
                  </a:lnTo>
                  <a:lnTo>
                    <a:pt x="300" y="126"/>
                  </a:lnTo>
                  <a:lnTo>
                    <a:pt x="5" y="0"/>
                  </a:lnTo>
                  <a:close/>
                </a:path>
              </a:pathLst>
            </a:custGeom>
            <a:solidFill>
              <a:srgbClr val="C195DB"/>
            </a:solidFill>
            <a:ln w="9525">
              <a:noFill/>
              <a:round/>
              <a:headEnd/>
              <a:tailEnd/>
            </a:ln>
          </p:spPr>
          <p:txBody>
            <a:bodyPr/>
            <a:lstStyle/>
            <a:p>
              <a:endParaRPr lang="ru-RU"/>
            </a:p>
          </p:txBody>
        </p:sp>
        <p:sp>
          <p:nvSpPr>
            <p:cNvPr id="161107" name="Freeform 2764"/>
            <p:cNvSpPr>
              <a:spLocks/>
            </p:cNvSpPr>
            <p:nvPr/>
          </p:nvSpPr>
          <p:spPr bwMode="auto">
            <a:xfrm>
              <a:off x="4001" y="2694"/>
              <a:ext cx="9" cy="5"/>
            </a:xfrm>
            <a:custGeom>
              <a:avLst/>
              <a:gdLst>
                <a:gd name="T0" fmla="*/ 2 w 9"/>
                <a:gd name="T1" fmla="*/ 2 h 5"/>
                <a:gd name="T2" fmla="*/ 0 w 9"/>
                <a:gd name="T3" fmla="*/ 5 h 5"/>
                <a:gd name="T4" fmla="*/ 2 w 9"/>
                <a:gd name="T5" fmla="*/ 5 h 5"/>
                <a:gd name="T6" fmla="*/ 8 w 9"/>
                <a:gd name="T7" fmla="*/ 0 h 5"/>
                <a:gd name="T8" fmla="*/ 9 w 9"/>
                <a:gd name="T9" fmla="*/ 3 h 5"/>
                <a:gd name="T10" fmla="*/ 2 w 9"/>
                <a:gd name="T11" fmla="*/ 2 h 5"/>
                <a:gd name="T12" fmla="*/ 0 60000 65536"/>
                <a:gd name="T13" fmla="*/ 0 60000 65536"/>
                <a:gd name="T14" fmla="*/ 0 60000 65536"/>
                <a:gd name="T15" fmla="*/ 0 60000 65536"/>
                <a:gd name="T16" fmla="*/ 0 60000 65536"/>
                <a:gd name="T17" fmla="*/ 0 60000 65536"/>
                <a:gd name="T18" fmla="*/ 0 w 9"/>
                <a:gd name="T19" fmla="*/ 0 h 5"/>
                <a:gd name="T20" fmla="*/ 9 w 9"/>
                <a:gd name="T21" fmla="*/ 5 h 5"/>
              </a:gdLst>
              <a:ahLst/>
              <a:cxnLst>
                <a:cxn ang="T12">
                  <a:pos x="T0" y="T1"/>
                </a:cxn>
                <a:cxn ang="T13">
                  <a:pos x="T2" y="T3"/>
                </a:cxn>
                <a:cxn ang="T14">
                  <a:pos x="T4" y="T5"/>
                </a:cxn>
                <a:cxn ang="T15">
                  <a:pos x="T6" y="T7"/>
                </a:cxn>
                <a:cxn ang="T16">
                  <a:pos x="T8" y="T9"/>
                </a:cxn>
                <a:cxn ang="T17">
                  <a:pos x="T10" y="T11"/>
                </a:cxn>
              </a:cxnLst>
              <a:rect l="T18" t="T19" r="T20" b="T21"/>
              <a:pathLst>
                <a:path w="9" h="5">
                  <a:moveTo>
                    <a:pt x="2" y="2"/>
                  </a:moveTo>
                  <a:lnTo>
                    <a:pt x="0" y="5"/>
                  </a:lnTo>
                  <a:lnTo>
                    <a:pt x="2" y="5"/>
                  </a:lnTo>
                  <a:lnTo>
                    <a:pt x="8" y="0"/>
                  </a:lnTo>
                  <a:lnTo>
                    <a:pt x="9" y="3"/>
                  </a:lnTo>
                  <a:lnTo>
                    <a:pt x="2" y="2"/>
                  </a:lnTo>
                  <a:close/>
                </a:path>
              </a:pathLst>
            </a:custGeom>
            <a:solidFill>
              <a:srgbClr val="C195DB"/>
            </a:solidFill>
            <a:ln w="9525">
              <a:noFill/>
              <a:round/>
              <a:headEnd/>
              <a:tailEnd/>
            </a:ln>
          </p:spPr>
          <p:txBody>
            <a:bodyPr/>
            <a:lstStyle/>
            <a:p>
              <a:endParaRPr lang="ru-RU"/>
            </a:p>
          </p:txBody>
        </p:sp>
        <p:sp>
          <p:nvSpPr>
            <p:cNvPr id="161108" name="Freeform 2765"/>
            <p:cNvSpPr>
              <a:spLocks/>
            </p:cNvSpPr>
            <p:nvPr/>
          </p:nvSpPr>
          <p:spPr bwMode="auto">
            <a:xfrm>
              <a:off x="4296" y="2748"/>
              <a:ext cx="42" cy="76"/>
            </a:xfrm>
            <a:custGeom>
              <a:avLst/>
              <a:gdLst>
                <a:gd name="T0" fmla="*/ 0 w 42"/>
                <a:gd name="T1" fmla="*/ 73 h 76"/>
                <a:gd name="T2" fmla="*/ 4 w 42"/>
                <a:gd name="T3" fmla="*/ 76 h 76"/>
                <a:gd name="T4" fmla="*/ 42 w 42"/>
                <a:gd name="T5" fmla="*/ 4 h 76"/>
                <a:gd name="T6" fmla="*/ 37 w 42"/>
                <a:gd name="T7" fmla="*/ 0 h 76"/>
                <a:gd name="T8" fmla="*/ 0 w 42"/>
                <a:gd name="T9" fmla="*/ 73 h 76"/>
                <a:gd name="T10" fmla="*/ 0 60000 65536"/>
                <a:gd name="T11" fmla="*/ 0 60000 65536"/>
                <a:gd name="T12" fmla="*/ 0 60000 65536"/>
                <a:gd name="T13" fmla="*/ 0 60000 65536"/>
                <a:gd name="T14" fmla="*/ 0 60000 65536"/>
                <a:gd name="T15" fmla="*/ 0 w 42"/>
                <a:gd name="T16" fmla="*/ 0 h 76"/>
                <a:gd name="T17" fmla="*/ 42 w 42"/>
                <a:gd name="T18" fmla="*/ 76 h 76"/>
              </a:gdLst>
              <a:ahLst/>
              <a:cxnLst>
                <a:cxn ang="T10">
                  <a:pos x="T0" y="T1"/>
                </a:cxn>
                <a:cxn ang="T11">
                  <a:pos x="T2" y="T3"/>
                </a:cxn>
                <a:cxn ang="T12">
                  <a:pos x="T4" y="T5"/>
                </a:cxn>
                <a:cxn ang="T13">
                  <a:pos x="T6" y="T7"/>
                </a:cxn>
                <a:cxn ang="T14">
                  <a:pos x="T8" y="T9"/>
                </a:cxn>
              </a:cxnLst>
              <a:rect l="T15" t="T16" r="T17" b="T18"/>
              <a:pathLst>
                <a:path w="42" h="76">
                  <a:moveTo>
                    <a:pt x="0" y="73"/>
                  </a:moveTo>
                  <a:lnTo>
                    <a:pt x="4" y="76"/>
                  </a:lnTo>
                  <a:lnTo>
                    <a:pt x="42" y="4"/>
                  </a:lnTo>
                  <a:lnTo>
                    <a:pt x="37" y="0"/>
                  </a:lnTo>
                  <a:lnTo>
                    <a:pt x="0" y="73"/>
                  </a:lnTo>
                  <a:close/>
                </a:path>
              </a:pathLst>
            </a:custGeom>
            <a:solidFill>
              <a:srgbClr val="C195DB"/>
            </a:solidFill>
            <a:ln w="9525">
              <a:noFill/>
              <a:round/>
              <a:headEnd/>
              <a:tailEnd/>
            </a:ln>
          </p:spPr>
          <p:txBody>
            <a:bodyPr/>
            <a:lstStyle/>
            <a:p>
              <a:endParaRPr lang="ru-RU"/>
            </a:p>
          </p:txBody>
        </p:sp>
        <p:sp>
          <p:nvSpPr>
            <p:cNvPr id="161109" name="Freeform 2766"/>
            <p:cNvSpPr>
              <a:spLocks/>
            </p:cNvSpPr>
            <p:nvPr/>
          </p:nvSpPr>
          <p:spPr bwMode="auto">
            <a:xfrm>
              <a:off x="4296" y="2821"/>
              <a:ext cx="6" cy="5"/>
            </a:xfrm>
            <a:custGeom>
              <a:avLst/>
              <a:gdLst>
                <a:gd name="T0" fmla="*/ 0 w 6"/>
                <a:gd name="T1" fmla="*/ 4 h 5"/>
                <a:gd name="T2" fmla="*/ 4 w 6"/>
                <a:gd name="T3" fmla="*/ 5 h 5"/>
                <a:gd name="T4" fmla="*/ 6 w 6"/>
                <a:gd name="T5" fmla="*/ 4 h 5"/>
                <a:gd name="T6" fmla="*/ 0 w 6"/>
                <a:gd name="T7" fmla="*/ 1 h 5"/>
                <a:gd name="T8" fmla="*/ 6 w 6"/>
                <a:gd name="T9" fmla="*/ 0 h 5"/>
                <a:gd name="T10" fmla="*/ 0 w 6"/>
                <a:gd name="T11" fmla="*/ 4 h 5"/>
                <a:gd name="T12" fmla="*/ 0 60000 65536"/>
                <a:gd name="T13" fmla="*/ 0 60000 65536"/>
                <a:gd name="T14" fmla="*/ 0 60000 65536"/>
                <a:gd name="T15" fmla="*/ 0 60000 65536"/>
                <a:gd name="T16" fmla="*/ 0 60000 65536"/>
                <a:gd name="T17" fmla="*/ 0 60000 65536"/>
                <a:gd name="T18" fmla="*/ 0 w 6"/>
                <a:gd name="T19" fmla="*/ 0 h 5"/>
                <a:gd name="T20" fmla="*/ 6 w 6"/>
                <a:gd name="T21" fmla="*/ 5 h 5"/>
              </a:gdLst>
              <a:ahLst/>
              <a:cxnLst>
                <a:cxn ang="T12">
                  <a:pos x="T0" y="T1"/>
                </a:cxn>
                <a:cxn ang="T13">
                  <a:pos x="T2" y="T3"/>
                </a:cxn>
                <a:cxn ang="T14">
                  <a:pos x="T4" y="T5"/>
                </a:cxn>
                <a:cxn ang="T15">
                  <a:pos x="T6" y="T7"/>
                </a:cxn>
                <a:cxn ang="T16">
                  <a:pos x="T8" y="T9"/>
                </a:cxn>
                <a:cxn ang="T17">
                  <a:pos x="T10" y="T11"/>
                </a:cxn>
              </a:cxnLst>
              <a:rect l="T18" t="T19" r="T20" b="T21"/>
              <a:pathLst>
                <a:path w="6" h="5">
                  <a:moveTo>
                    <a:pt x="0" y="4"/>
                  </a:moveTo>
                  <a:lnTo>
                    <a:pt x="4" y="5"/>
                  </a:lnTo>
                  <a:lnTo>
                    <a:pt x="6" y="4"/>
                  </a:lnTo>
                  <a:lnTo>
                    <a:pt x="0" y="1"/>
                  </a:lnTo>
                  <a:lnTo>
                    <a:pt x="6" y="0"/>
                  </a:lnTo>
                  <a:lnTo>
                    <a:pt x="0" y="4"/>
                  </a:lnTo>
                  <a:close/>
                </a:path>
              </a:pathLst>
            </a:custGeom>
            <a:solidFill>
              <a:srgbClr val="C195DB"/>
            </a:solidFill>
            <a:ln w="9525">
              <a:noFill/>
              <a:round/>
              <a:headEnd/>
              <a:tailEnd/>
            </a:ln>
          </p:spPr>
          <p:txBody>
            <a:bodyPr/>
            <a:lstStyle/>
            <a:p>
              <a:endParaRPr lang="ru-RU"/>
            </a:p>
          </p:txBody>
        </p:sp>
        <p:sp>
          <p:nvSpPr>
            <p:cNvPr id="161110" name="Freeform 2767"/>
            <p:cNvSpPr>
              <a:spLocks/>
            </p:cNvSpPr>
            <p:nvPr/>
          </p:nvSpPr>
          <p:spPr bwMode="auto">
            <a:xfrm>
              <a:off x="4030" y="2640"/>
              <a:ext cx="308" cy="113"/>
            </a:xfrm>
            <a:custGeom>
              <a:avLst/>
              <a:gdLst>
                <a:gd name="T0" fmla="*/ 307 w 308"/>
                <a:gd name="T1" fmla="*/ 113 h 113"/>
                <a:gd name="T2" fmla="*/ 308 w 308"/>
                <a:gd name="T3" fmla="*/ 106 h 113"/>
                <a:gd name="T4" fmla="*/ 2 w 308"/>
                <a:gd name="T5" fmla="*/ 0 h 113"/>
                <a:gd name="T6" fmla="*/ 0 w 308"/>
                <a:gd name="T7" fmla="*/ 6 h 113"/>
                <a:gd name="T8" fmla="*/ 307 w 308"/>
                <a:gd name="T9" fmla="*/ 113 h 113"/>
                <a:gd name="T10" fmla="*/ 0 60000 65536"/>
                <a:gd name="T11" fmla="*/ 0 60000 65536"/>
                <a:gd name="T12" fmla="*/ 0 60000 65536"/>
                <a:gd name="T13" fmla="*/ 0 60000 65536"/>
                <a:gd name="T14" fmla="*/ 0 60000 65536"/>
                <a:gd name="T15" fmla="*/ 0 w 308"/>
                <a:gd name="T16" fmla="*/ 0 h 113"/>
                <a:gd name="T17" fmla="*/ 308 w 308"/>
                <a:gd name="T18" fmla="*/ 113 h 113"/>
              </a:gdLst>
              <a:ahLst/>
              <a:cxnLst>
                <a:cxn ang="T10">
                  <a:pos x="T0" y="T1"/>
                </a:cxn>
                <a:cxn ang="T11">
                  <a:pos x="T2" y="T3"/>
                </a:cxn>
                <a:cxn ang="T12">
                  <a:pos x="T4" y="T5"/>
                </a:cxn>
                <a:cxn ang="T13">
                  <a:pos x="T6" y="T7"/>
                </a:cxn>
                <a:cxn ang="T14">
                  <a:pos x="T8" y="T9"/>
                </a:cxn>
              </a:cxnLst>
              <a:rect l="T15" t="T16" r="T17" b="T18"/>
              <a:pathLst>
                <a:path w="308" h="113">
                  <a:moveTo>
                    <a:pt x="307" y="113"/>
                  </a:moveTo>
                  <a:lnTo>
                    <a:pt x="308" y="106"/>
                  </a:lnTo>
                  <a:lnTo>
                    <a:pt x="2" y="0"/>
                  </a:lnTo>
                  <a:lnTo>
                    <a:pt x="0" y="6"/>
                  </a:lnTo>
                  <a:lnTo>
                    <a:pt x="307" y="113"/>
                  </a:lnTo>
                  <a:close/>
                </a:path>
              </a:pathLst>
            </a:custGeom>
            <a:solidFill>
              <a:srgbClr val="C195DB"/>
            </a:solidFill>
            <a:ln w="9525">
              <a:noFill/>
              <a:round/>
              <a:headEnd/>
              <a:tailEnd/>
            </a:ln>
          </p:spPr>
          <p:txBody>
            <a:bodyPr/>
            <a:lstStyle/>
            <a:p>
              <a:endParaRPr lang="ru-RU"/>
            </a:p>
          </p:txBody>
        </p:sp>
        <p:sp>
          <p:nvSpPr>
            <p:cNvPr id="161111" name="Freeform 2768"/>
            <p:cNvSpPr>
              <a:spLocks/>
            </p:cNvSpPr>
            <p:nvPr/>
          </p:nvSpPr>
          <p:spPr bwMode="auto">
            <a:xfrm>
              <a:off x="4330" y="2747"/>
              <a:ext cx="8" cy="6"/>
            </a:xfrm>
            <a:custGeom>
              <a:avLst/>
              <a:gdLst>
                <a:gd name="T0" fmla="*/ 6 w 8"/>
                <a:gd name="T1" fmla="*/ 5 h 6"/>
                <a:gd name="T2" fmla="*/ 8 w 8"/>
                <a:gd name="T3" fmla="*/ 0 h 6"/>
                <a:gd name="T4" fmla="*/ 6 w 8"/>
                <a:gd name="T5" fmla="*/ 0 h 6"/>
                <a:gd name="T6" fmla="*/ 5 w 8"/>
                <a:gd name="T7" fmla="*/ 6 h 6"/>
                <a:gd name="T8" fmla="*/ 0 w 8"/>
                <a:gd name="T9" fmla="*/ 1 h 6"/>
                <a:gd name="T10" fmla="*/ 6 w 8"/>
                <a:gd name="T11" fmla="*/ 5 h 6"/>
                <a:gd name="T12" fmla="*/ 0 60000 65536"/>
                <a:gd name="T13" fmla="*/ 0 60000 65536"/>
                <a:gd name="T14" fmla="*/ 0 60000 65536"/>
                <a:gd name="T15" fmla="*/ 0 60000 65536"/>
                <a:gd name="T16" fmla="*/ 0 60000 65536"/>
                <a:gd name="T17" fmla="*/ 0 60000 65536"/>
                <a:gd name="T18" fmla="*/ 0 w 8"/>
                <a:gd name="T19" fmla="*/ 0 h 6"/>
                <a:gd name="T20" fmla="*/ 8 w 8"/>
                <a:gd name="T21" fmla="*/ 6 h 6"/>
              </a:gdLst>
              <a:ahLst/>
              <a:cxnLst>
                <a:cxn ang="T12">
                  <a:pos x="T0" y="T1"/>
                </a:cxn>
                <a:cxn ang="T13">
                  <a:pos x="T2" y="T3"/>
                </a:cxn>
                <a:cxn ang="T14">
                  <a:pos x="T4" y="T5"/>
                </a:cxn>
                <a:cxn ang="T15">
                  <a:pos x="T6" y="T7"/>
                </a:cxn>
                <a:cxn ang="T16">
                  <a:pos x="T8" y="T9"/>
                </a:cxn>
                <a:cxn ang="T17">
                  <a:pos x="T10" y="T11"/>
                </a:cxn>
              </a:cxnLst>
              <a:rect l="T18" t="T19" r="T20" b="T21"/>
              <a:pathLst>
                <a:path w="8" h="6">
                  <a:moveTo>
                    <a:pt x="6" y="5"/>
                  </a:moveTo>
                  <a:lnTo>
                    <a:pt x="8" y="0"/>
                  </a:lnTo>
                  <a:lnTo>
                    <a:pt x="6" y="0"/>
                  </a:lnTo>
                  <a:lnTo>
                    <a:pt x="5" y="6"/>
                  </a:lnTo>
                  <a:lnTo>
                    <a:pt x="0" y="1"/>
                  </a:lnTo>
                  <a:lnTo>
                    <a:pt x="6" y="5"/>
                  </a:lnTo>
                  <a:close/>
                </a:path>
              </a:pathLst>
            </a:custGeom>
            <a:solidFill>
              <a:srgbClr val="C195DB"/>
            </a:solidFill>
            <a:ln w="9525">
              <a:noFill/>
              <a:round/>
              <a:headEnd/>
              <a:tailEnd/>
            </a:ln>
          </p:spPr>
          <p:txBody>
            <a:bodyPr/>
            <a:lstStyle/>
            <a:p>
              <a:endParaRPr lang="ru-RU"/>
            </a:p>
          </p:txBody>
        </p:sp>
        <p:sp>
          <p:nvSpPr>
            <p:cNvPr id="161112" name="Freeform 2769"/>
            <p:cNvSpPr>
              <a:spLocks/>
            </p:cNvSpPr>
            <p:nvPr/>
          </p:nvSpPr>
          <p:spPr bwMode="auto">
            <a:xfrm>
              <a:off x="4024" y="2642"/>
              <a:ext cx="8" cy="7"/>
            </a:xfrm>
            <a:custGeom>
              <a:avLst/>
              <a:gdLst>
                <a:gd name="T0" fmla="*/ 6 w 8"/>
                <a:gd name="T1" fmla="*/ 1 h 7"/>
                <a:gd name="T2" fmla="*/ 3 w 8"/>
                <a:gd name="T3" fmla="*/ 0 h 7"/>
                <a:gd name="T4" fmla="*/ 0 w 8"/>
                <a:gd name="T5" fmla="*/ 3 h 7"/>
                <a:gd name="T6" fmla="*/ 8 w 8"/>
                <a:gd name="T7" fmla="*/ 4 h 7"/>
                <a:gd name="T8" fmla="*/ 4 w 8"/>
                <a:gd name="T9" fmla="*/ 7 h 7"/>
                <a:gd name="T10" fmla="*/ 6 w 8"/>
                <a:gd name="T11" fmla="*/ 1 h 7"/>
                <a:gd name="T12" fmla="*/ 0 60000 65536"/>
                <a:gd name="T13" fmla="*/ 0 60000 65536"/>
                <a:gd name="T14" fmla="*/ 0 60000 65536"/>
                <a:gd name="T15" fmla="*/ 0 60000 65536"/>
                <a:gd name="T16" fmla="*/ 0 60000 65536"/>
                <a:gd name="T17" fmla="*/ 0 60000 65536"/>
                <a:gd name="T18" fmla="*/ 0 w 8"/>
                <a:gd name="T19" fmla="*/ 0 h 7"/>
                <a:gd name="T20" fmla="*/ 8 w 8"/>
                <a:gd name="T21" fmla="*/ 7 h 7"/>
              </a:gdLst>
              <a:ahLst/>
              <a:cxnLst>
                <a:cxn ang="T12">
                  <a:pos x="T0" y="T1"/>
                </a:cxn>
                <a:cxn ang="T13">
                  <a:pos x="T2" y="T3"/>
                </a:cxn>
                <a:cxn ang="T14">
                  <a:pos x="T4" y="T5"/>
                </a:cxn>
                <a:cxn ang="T15">
                  <a:pos x="T6" y="T7"/>
                </a:cxn>
                <a:cxn ang="T16">
                  <a:pos x="T8" y="T9"/>
                </a:cxn>
                <a:cxn ang="T17">
                  <a:pos x="T10" y="T11"/>
                </a:cxn>
              </a:cxnLst>
              <a:rect l="T18" t="T19" r="T20" b="T21"/>
              <a:pathLst>
                <a:path w="8" h="7">
                  <a:moveTo>
                    <a:pt x="6" y="1"/>
                  </a:moveTo>
                  <a:lnTo>
                    <a:pt x="3" y="0"/>
                  </a:lnTo>
                  <a:lnTo>
                    <a:pt x="0" y="3"/>
                  </a:lnTo>
                  <a:lnTo>
                    <a:pt x="8" y="4"/>
                  </a:lnTo>
                  <a:lnTo>
                    <a:pt x="4" y="7"/>
                  </a:lnTo>
                  <a:lnTo>
                    <a:pt x="6" y="1"/>
                  </a:lnTo>
                  <a:close/>
                </a:path>
              </a:pathLst>
            </a:custGeom>
            <a:solidFill>
              <a:srgbClr val="C195DB"/>
            </a:solidFill>
            <a:ln w="9525">
              <a:noFill/>
              <a:round/>
              <a:headEnd/>
              <a:tailEnd/>
            </a:ln>
          </p:spPr>
          <p:txBody>
            <a:bodyPr/>
            <a:lstStyle/>
            <a:p>
              <a:endParaRPr lang="ru-RU"/>
            </a:p>
          </p:txBody>
        </p:sp>
        <p:sp>
          <p:nvSpPr>
            <p:cNvPr id="161113" name="Freeform 2770"/>
            <p:cNvSpPr>
              <a:spLocks/>
            </p:cNvSpPr>
            <p:nvPr/>
          </p:nvSpPr>
          <p:spPr bwMode="auto">
            <a:xfrm>
              <a:off x="4286" y="2745"/>
              <a:ext cx="49" cy="29"/>
            </a:xfrm>
            <a:custGeom>
              <a:avLst/>
              <a:gdLst>
                <a:gd name="T0" fmla="*/ 49 w 49"/>
                <a:gd name="T1" fmla="*/ 8 h 29"/>
                <a:gd name="T2" fmla="*/ 47 w 49"/>
                <a:gd name="T3" fmla="*/ 0 h 29"/>
                <a:gd name="T4" fmla="*/ 0 w 49"/>
                <a:gd name="T5" fmla="*/ 20 h 29"/>
                <a:gd name="T6" fmla="*/ 1 w 49"/>
                <a:gd name="T7" fmla="*/ 29 h 29"/>
                <a:gd name="T8" fmla="*/ 49 w 49"/>
                <a:gd name="T9" fmla="*/ 8 h 29"/>
                <a:gd name="T10" fmla="*/ 0 60000 65536"/>
                <a:gd name="T11" fmla="*/ 0 60000 65536"/>
                <a:gd name="T12" fmla="*/ 0 60000 65536"/>
                <a:gd name="T13" fmla="*/ 0 60000 65536"/>
                <a:gd name="T14" fmla="*/ 0 60000 65536"/>
                <a:gd name="T15" fmla="*/ 0 w 49"/>
                <a:gd name="T16" fmla="*/ 0 h 29"/>
                <a:gd name="T17" fmla="*/ 49 w 49"/>
                <a:gd name="T18" fmla="*/ 29 h 29"/>
              </a:gdLst>
              <a:ahLst/>
              <a:cxnLst>
                <a:cxn ang="T10">
                  <a:pos x="T0" y="T1"/>
                </a:cxn>
                <a:cxn ang="T11">
                  <a:pos x="T2" y="T3"/>
                </a:cxn>
                <a:cxn ang="T12">
                  <a:pos x="T4" y="T5"/>
                </a:cxn>
                <a:cxn ang="T13">
                  <a:pos x="T6" y="T7"/>
                </a:cxn>
                <a:cxn ang="T14">
                  <a:pos x="T8" y="T9"/>
                </a:cxn>
              </a:cxnLst>
              <a:rect l="T15" t="T16" r="T17" b="T18"/>
              <a:pathLst>
                <a:path w="49" h="29">
                  <a:moveTo>
                    <a:pt x="49" y="8"/>
                  </a:moveTo>
                  <a:lnTo>
                    <a:pt x="47" y="0"/>
                  </a:lnTo>
                  <a:lnTo>
                    <a:pt x="0" y="20"/>
                  </a:lnTo>
                  <a:lnTo>
                    <a:pt x="1" y="29"/>
                  </a:lnTo>
                  <a:lnTo>
                    <a:pt x="49" y="8"/>
                  </a:lnTo>
                  <a:close/>
                </a:path>
              </a:pathLst>
            </a:custGeom>
            <a:solidFill>
              <a:srgbClr val="C195DB"/>
            </a:solidFill>
            <a:ln w="9525">
              <a:noFill/>
              <a:round/>
              <a:headEnd/>
              <a:tailEnd/>
            </a:ln>
          </p:spPr>
          <p:txBody>
            <a:bodyPr/>
            <a:lstStyle/>
            <a:p>
              <a:endParaRPr lang="ru-RU"/>
            </a:p>
          </p:txBody>
        </p:sp>
        <p:sp>
          <p:nvSpPr>
            <p:cNvPr id="161114" name="Freeform 2771"/>
            <p:cNvSpPr>
              <a:spLocks/>
            </p:cNvSpPr>
            <p:nvPr/>
          </p:nvSpPr>
          <p:spPr bwMode="auto">
            <a:xfrm>
              <a:off x="4284" y="2770"/>
              <a:ext cx="18" cy="51"/>
            </a:xfrm>
            <a:custGeom>
              <a:avLst/>
              <a:gdLst>
                <a:gd name="T0" fmla="*/ 8 w 18"/>
                <a:gd name="T1" fmla="*/ 0 h 51"/>
                <a:gd name="T2" fmla="*/ 0 w 18"/>
                <a:gd name="T3" fmla="*/ 0 h 51"/>
                <a:gd name="T4" fmla="*/ 10 w 18"/>
                <a:gd name="T5" fmla="*/ 51 h 51"/>
                <a:gd name="T6" fmla="*/ 18 w 18"/>
                <a:gd name="T7" fmla="*/ 51 h 51"/>
                <a:gd name="T8" fmla="*/ 8 w 18"/>
                <a:gd name="T9" fmla="*/ 0 h 51"/>
                <a:gd name="T10" fmla="*/ 0 60000 65536"/>
                <a:gd name="T11" fmla="*/ 0 60000 65536"/>
                <a:gd name="T12" fmla="*/ 0 60000 65536"/>
                <a:gd name="T13" fmla="*/ 0 60000 65536"/>
                <a:gd name="T14" fmla="*/ 0 60000 65536"/>
                <a:gd name="T15" fmla="*/ 0 w 18"/>
                <a:gd name="T16" fmla="*/ 0 h 51"/>
                <a:gd name="T17" fmla="*/ 18 w 18"/>
                <a:gd name="T18" fmla="*/ 51 h 51"/>
              </a:gdLst>
              <a:ahLst/>
              <a:cxnLst>
                <a:cxn ang="T10">
                  <a:pos x="T0" y="T1"/>
                </a:cxn>
                <a:cxn ang="T11">
                  <a:pos x="T2" y="T3"/>
                </a:cxn>
                <a:cxn ang="T12">
                  <a:pos x="T4" y="T5"/>
                </a:cxn>
                <a:cxn ang="T13">
                  <a:pos x="T6" y="T7"/>
                </a:cxn>
                <a:cxn ang="T14">
                  <a:pos x="T8" y="T9"/>
                </a:cxn>
              </a:cxnLst>
              <a:rect l="T15" t="T16" r="T17" b="T18"/>
              <a:pathLst>
                <a:path w="18" h="51">
                  <a:moveTo>
                    <a:pt x="8" y="0"/>
                  </a:moveTo>
                  <a:lnTo>
                    <a:pt x="0" y="0"/>
                  </a:lnTo>
                  <a:lnTo>
                    <a:pt x="10" y="51"/>
                  </a:lnTo>
                  <a:lnTo>
                    <a:pt x="18" y="51"/>
                  </a:lnTo>
                  <a:lnTo>
                    <a:pt x="8" y="0"/>
                  </a:lnTo>
                  <a:close/>
                </a:path>
              </a:pathLst>
            </a:custGeom>
            <a:solidFill>
              <a:srgbClr val="C195DB"/>
            </a:solidFill>
            <a:ln w="9525">
              <a:noFill/>
              <a:round/>
              <a:headEnd/>
              <a:tailEnd/>
            </a:ln>
          </p:spPr>
          <p:txBody>
            <a:bodyPr/>
            <a:lstStyle/>
            <a:p>
              <a:endParaRPr lang="ru-RU"/>
            </a:p>
          </p:txBody>
        </p:sp>
        <p:sp>
          <p:nvSpPr>
            <p:cNvPr id="161115" name="Freeform 2772"/>
            <p:cNvSpPr>
              <a:spLocks/>
            </p:cNvSpPr>
            <p:nvPr/>
          </p:nvSpPr>
          <p:spPr bwMode="auto">
            <a:xfrm>
              <a:off x="4284" y="2765"/>
              <a:ext cx="9" cy="9"/>
            </a:xfrm>
            <a:custGeom>
              <a:avLst/>
              <a:gdLst>
                <a:gd name="T0" fmla="*/ 3 w 9"/>
                <a:gd name="T1" fmla="*/ 0 h 9"/>
                <a:gd name="T2" fmla="*/ 0 w 9"/>
                <a:gd name="T3" fmla="*/ 2 h 9"/>
                <a:gd name="T4" fmla="*/ 0 w 9"/>
                <a:gd name="T5" fmla="*/ 5 h 9"/>
                <a:gd name="T6" fmla="*/ 9 w 9"/>
                <a:gd name="T7" fmla="*/ 5 h 9"/>
                <a:gd name="T8" fmla="*/ 5 w 9"/>
                <a:gd name="T9" fmla="*/ 9 h 9"/>
                <a:gd name="T10" fmla="*/ 3 w 9"/>
                <a:gd name="T11" fmla="*/ 0 h 9"/>
                <a:gd name="T12" fmla="*/ 0 60000 65536"/>
                <a:gd name="T13" fmla="*/ 0 60000 65536"/>
                <a:gd name="T14" fmla="*/ 0 60000 65536"/>
                <a:gd name="T15" fmla="*/ 0 60000 65536"/>
                <a:gd name="T16" fmla="*/ 0 60000 65536"/>
                <a:gd name="T17" fmla="*/ 0 60000 65536"/>
                <a:gd name="T18" fmla="*/ 0 w 9"/>
                <a:gd name="T19" fmla="*/ 0 h 9"/>
                <a:gd name="T20" fmla="*/ 9 w 9"/>
                <a:gd name="T21" fmla="*/ 9 h 9"/>
              </a:gdLst>
              <a:ahLst/>
              <a:cxnLst>
                <a:cxn ang="T12">
                  <a:pos x="T0" y="T1"/>
                </a:cxn>
                <a:cxn ang="T13">
                  <a:pos x="T2" y="T3"/>
                </a:cxn>
                <a:cxn ang="T14">
                  <a:pos x="T4" y="T5"/>
                </a:cxn>
                <a:cxn ang="T15">
                  <a:pos x="T6" y="T7"/>
                </a:cxn>
                <a:cxn ang="T16">
                  <a:pos x="T8" y="T9"/>
                </a:cxn>
                <a:cxn ang="T17">
                  <a:pos x="T10" y="T11"/>
                </a:cxn>
              </a:cxnLst>
              <a:rect l="T18" t="T19" r="T20" b="T21"/>
              <a:pathLst>
                <a:path w="9" h="9">
                  <a:moveTo>
                    <a:pt x="3" y="0"/>
                  </a:moveTo>
                  <a:lnTo>
                    <a:pt x="0" y="2"/>
                  </a:lnTo>
                  <a:lnTo>
                    <a:pt x="0" y="5"/>
                  </a:lnTo>
                  <a:lnTo>
                    <a:pt x="9" y="5"/>
                  </a:lnTo>
                  <a:lnTo>
                    <a:pt x="5" y="9"/>
                  </a:lnTo>
                  <a:lnTo>
                    <a:pt x="3" y="0"/>
                  </a:lnTo>
                  <a:close/>
                </a:path>
              </a:pathLst>
            </a:custGeom>
            <a:solidFill>
              <a:srgbClr val="C195DB"/>
            </a:solidFill>
            <a:ln w="9525">
              <a:noFill/>
              <a:round/>
              <a:headEnd/>
              <a:tailEnd/>
            </a:ln>
          </p:spPr>
          <p:txBody>
            <a:bodyPr/>
            <a:lstStyle/>
            <a:p>
              <a:endParaRPr lang="ru-RU"/>
            </a:p>
          </p:txBody>
        </p:sp>
        <p:sp>
          <p:nvSpPr>
            <p:cNvPr id="161116" name="Freeform 2773"/>
            <p:cNvSpPr>
              <a:spLocks/>
            </p:cNvSpPr>
            <p:nvPr/>
          </p:nvSpPr>
          <p:spPr bwMode="auto">
            <a:xfrm>
              <a:off x="3765" y="2784"/>
              <a:ext cx="289" cy="195"/>
            </a:xfrm>
            <a:custGeom>
              <a:avLst/>
              <a:gdLst>
                <a:gd name="T0" fmla="*/ 22 w 289"/>
                <a:gd name="T1" fmla="*/ 0 h 195"/>
                <a:gd name="T2" fmla="*/ 269 w 289"/>
                <a:gd name="T3" fmla="*/ 130 h 195"/>
                <a:gd name="T4" fmla="*/ 289 w 289"/>
                <a:gd name="T5" fmla="*/ 195 h 195"/>
                <a:gd name="T6" fmla="*/ 207 w 289"/>
                <a:gd name="T7" fmla="*/ 193 h 195"/>
                <a:gd name="T8" fmla="*/ 0 w 289"/>
                <a:gd name="T9" fmla="*/ 25 h 195"/>
                <a:gd name="T10" fmla="*/ 22 w 289"/>
                <a:gd name="T11" fmla="*/ 0 h 195"/>
                <a:gd name="T12" fmla="*/ 0 60000 65536"/>
                <a:gd name="T13" fmla="*/ 0 60000 65536"/>
                <a:gd name="T14" fmla="*/ 0 60000 65536"/>
                <a:gd name="T15" fmla="*/ 0 60000 65536"/>
                <a:gd name="T16" fmla="*/ 0 60000 65536"/>
                <a:gd name="T17" fmla="*/ 0 60000 65536"/>
                <a:gd name="T18" fmla="*/ 0 w 289"/>
                <a:gd name="T19" fmla="*/ 0 h 195"/>
                <a:gd name="T20" fmla="*/ 289 w 289"/>
                <a:gd name="T21" fmla="*/ 195 h 195"/>
              </a:gdLst>
              <a:ahLst/>
              <a:cxnLst>
                <a:cxn ang="T12">
                  <a:pos x="T0" y="T1"/>
                </a:cxn>
                <a:cxn ang="T13">
                  <a:pos x="T2" y="T3"/>
                </a:cxn>
                <a:cxn ang="T14">
                  <a:pos x="T4" y="T5"/>
                </a:cxn>
                <a:cxn ang="T15">
                  <a:pos x="T6" y="T7"/>
                </a:cxn>
                <a:cxn ang="T16">
                  <a:pos x="T8" y="T9"/>
                </a:cxn>
                <a:cxn ang="T17">
                  <a:pos x="T10" y="T11"/>
                </a:cxn>
              </a:cxnLst>
              <a:rect l="T18" t="T19" r="T20" b="T21"/>
              <a:pathLst>
                <a:path w="289" h="195">
                  <a:moveTo>
                    <a:pt x="22" y="0"/>
                  </a:moveTo>
                  <a:lnTo>
                    <a:pt x="269" y="130"/>
                  </a:lnTo>
                  <a:lnTo>
                    <a:pt x="289" y="195"/>
                  </a:lnTo>
                  <a:lnTo>
                    <a:pt x="207" y="193"/>
                  </a:lnTo>
                  <a:lnTo>
                    <a:pt x="0" y="25"/>
                  </a:lnTo>
                  <a:lnTo>
                    <a:pt x="22" y="0"/>
                  </a:lnTo>
                  <a:close/>
                </a:path>
              </a:pathLst>
            </a:custGeom>
            <a:solidFill>
              <a:srgbClr val="844CD6"/>
            </a:solidFill>
            <a:ln w="9525">
              <a:noFill/>
              <a:round/>
              <a:headEnd/>
              <a:tailEnd/>
            </a:ln>
          </p:spPr>
          <p:txBody>
            <a:bodyPr/>
            <a:lstStyle/>
            <a:p>
              <a:endParaRPr lang="ru-RU"/>
            </a:p>
          </p:txBody>
        </p:sp>
        <p:sp>
          <p:nvSpPr>
            <p:cNvPr id="161117" name="Freeform 2774"/>
            <p:cNvSpPr>
              <a:spLocks/>
            </p:cNvSpPr>
            <p:nvPr/>
          </p:nvSpPr>
          <p:spPr bwMode="auto">
            <a:xfrm>
              <a:off x="3784" y="2782"/>
              <a:ext cx="251" cy="133"/>
            </a:xfrm>
            <a:custGeom>
              <a:avLst/>
              <a:gdLst>
                <a:gd name="T0" fmla="*/ 4 w 251"/>
                <a:gd name="T1" fmla="*/ 0 h 133"/>
                <a:gd name="T2" fmla="*/ 0 w 251"/>
                <a:gd name="T3" fmla="*/ 5 h 133"/>
                <a:gd name="T4" fmla="*/ 246 w 251"/>
                <a:gd name="T5" fmla="*/ 133 h 133"/>
                <a:gd name="T6" fmla="*/ 251 w 251"/>
                <a:gd name="T7" fmla="*/ 128 h 133"/>
                <a:gd name="T8" fmla="*/ 4 w 251"/>
                <a:gd name="T9" fmla="*/ 0 h 133"/>
                <a:gd name="T10" fmla="*/ 0 60000 65536"/>
                <a:gd name="T11" fmla="*/ 0 60000 65536"/>
                <a:gd name="T12" fmla="*/ 0 60000 65536"/>
                <a:gd name="T13" fmla="*/ 0 60000 65536"/>
                <a:gd name="T14" fmla="*/ 0 60000 65536"/>
                <a:gd name="T15" fmla="*/ 0 w 251"/>
                <a:gd name="T16" fmla="*/ 0 h 133"/>
                <a:gd name="T17" fmla="*/ 251 w 251"/>
                <a:gd name="T18" fmla="*/ 133 h 133"/>
              </a:gdLst>
              <a:ahLst/>
              <a:cxnLst>
                <a:cxn ang="T10">
                  <a:pos x="T0" y="T1"/>
                </a:cxn>
                <a:cxn ang="T11">
                  <a:pos x="T2" y="T3"/>
                </a:cxn>
                <a:cxn ang="T12">
                  <a:pos x="T4" y="T5"/>
                </a:cxn>
                <a:cxn ang="T13">
                  <a:pos x="T6" y="T7"/>
                </a:cxn>
                <a:cxn ang="T14">
                  <a:pos x="T8" y="T9"/>
                </a:cxn>
              </a:cxnLst>
              <a:rect l="T15" t="T16" r="T17" b="T18"/>
              <a:pathLst>
                <a:path w="251" h="133">
                  <a:moveTo>
                    <a:pt x="4" y="0"/>
                  </a:moveTo>
                  <a:lnTo>
                    <a:pt x="0" y="5"/>
                  </a:lnTo>
                  <a:lnTo>
                    <a:pt x="246" y="133"/>
                  </a:lnTo>
                  <a:lnTo>
                    <a:pt x="251" y="128"/>
                  </a:lnTo>
                  <a:lnTo>
                    <a:pt x="4" y="0"/>
                  </a:lnTo>
                  <a:close/>
                </a:path>
              </a:pathLst>
            </a:custGeom>
            <a:solidFill>
              <a:srgbClr val="C195DB"/>
            </a:solidFill>
            <a:ln w="9525">
              <a:noFill/>
              <a:round/>
              <a:headEnd/>
              <a:tailEnd/>
            </a:ln>
          </p:spPr>
          <p:txBody>
            <a:bodyPr/>
            <a:lstStyle/>
            <a:p>
              <a:endParaRPr lang="ru-RU"/>
            </a:p>
          </p:txBody>
        </p:sp>
        <p:sp>
          <p:nvSpPr>
            <p:cNvPr id="161118" name="Freeform 2775"/>
            <p:cNvSpPr>
              <a:spLocks/>
            </p:cNvSpPr>
            <p:nvPr/>
          </p:nvSpPr>
          <p:spPr bwMode="auto">
            <a:xfrm>
              <a:off x="4030" y="2914"/>
              <a:ext cx="26" cy="67"/>
            </a:xfrm>
            <a:custGeom>
              <a:avLst/>
              <a:gdLst>
                <a:gd name="T0" fmla="*/ 7 w 26"/>
                <a:gd name="T1" fmla="*/ 0 h 67"/>
                <a:gd name="T2" fmla="*/ 0 w 26"/>
                <a:gd name="T3" fmla="*/ 2 h 67"/>
                <a:gd name="T4" fmla="*/ 19 w 26"/>
                <a:gd name="T5" fmla="*/ 67 h 67"/>
                <a:gd name="T6" fmla="*/ 26 w 26"/>
                <a:gd name="T7" fmla="*/ 66 h 67"/>
                <a:gd name="T8" fmla="*/ 7 w 26"/>
                <a:gd name="T9" fmla="*/ 0 h 67"/>
                <a:gd name="T10" fmla="*/ 0 60000 65536"/>
                <a:gd name="T11" fmla="*/ 0 60000 65536"/>
                <a:gd name="T12" fmla="*/ 0 60000 65536"/>
                <a:gd name="T13" fmla="*/ 0 60000 65536"/>
                <a:gd name="T14" fmla="*/ 0 60000 65536"/>
                <a:gd name="T15" fmla="*/ 0 w 26"/>
                <a:gd name="T16" fmla="*/ 0 h 67"/>
                <a:gd name="T17" fmla="*/ 26 w 26"/>
                <a:gd name="T18" fmla="*/ 67 h 67"/>
              </a:gdLst>
              <a:ahLst/>
              <a:cxnLst>
                <a:cxn ang="T10">
                  <a:pos x="T0" y="T1"/>
                </a:cxn>
                <a:cxn ang="T11">
                  <a:pos x="T2" y="T3"/>
                </a:cxn>
                <a:cxn ang="T12">
                  <a:pos x="T4" y="T5"/>
                </a:cxn>
                <a:cxn ang="T13">
                  <a:pos x="T6" y="T7"/>
                </a:cxn>
                <a:cxn ang="T14">
                  <a:pos x="T8" y="T9"/>
                </a:cxn>
              </a:cxnLst>
              <a:rect l="T15" t="T16" r="T17" b="T18"/>
              <a:pathLst>
                <a:path w="26" h="67">
                  <a:moveTo>
                    <a:pt x="7" y="0"/>
                  </a:moveTo>
                  <a:lnTo>
                    <a:pt x="0" y="2"/>
                  </a:lnTo>
                  <a:lnTo>
                    <a:pt x="19" y="67"/>
                  </a:lnTo>
                  <a:lnTo>
                    <a:pt x="26" y="66"/>
                  </a:lnTo>
                  <a:lnTo>
                    <a:pt x="7" y="0"/>
                  </a:lnTo>
                  <a:close/>
                </a:path>
              </a:pathLst>
            </a:custGeom>
            <a:solidFill>
              <a:srgbClr val="C195DB"/>
            </a:solidFill>
            <a:ln w="9525">
              <a:noFill/>
              <a:round/>
              <a:headEnd/>
              <a:tailEnd/>
            </a:ln>
          </p:spPr>
          <p:txBody>
            <a:bodyPr/>
            <a:lstStyle/>
            <a:p>
              <a:endParaRPr lang="ru-RU"/>
            </a:p>
          </p:txBody>
        </p:sp>
        <p:sp>
          <p:nvSpPr>
            <p:cNvPr id="161119" name="Freeform 2776"/>
            <p:cNvSpPr>
              <a:spLocks/>
            </p:cNvSpPr>
            <p:nvPr/>
          </p:nvSpPr>
          <p:spPr bwMode="auto">
            <a:xfrm>
              <a:off x="4030" y="2910"/>
              <a:ext cx="5" cy="5"/>
            </a:xfrm>
            <a:custGeom>
              <a:avLst/>
              <a:gdLst>
                <a:gd name="T0" fmla="*/ 4 w 5"/>
                <a:gd name="T1" fmla="*/ 0 h 5"/>
                <a:gd name="T2" fmla="*/ 5 w 5"/>
                <a:gd name="T3" fmla="*/ 4 h 5"/>
                <a:gd name="T4" fmla="*/ 0 w 5"/>
                <a:gd name="T5" fmla="*/ 5 h 5"/>
                <a:gd name="T6" fmla="*/ 4 w 5"/>
                <a:gd name="T7" fmla="*/ 0 h 5"/>
                <a:gd name="T8" fmla="*/ 0 60000 65536"/>
                <a:gd name="T9" fmla="*/ 0 60000 65536"/>
                <a:gd name="T10" fmla="*/ 0 60000 65536"/>
                <a:gd name="T11" fmla="*/ 0 60000 65536"/>
                <a:gd name="T12" fmla="*/ 0 w 5"/>
                <a:gd name="T13" fmla="*/ 0 h 5"/>
                <a:gd name="T14" fmla="*/ 5 w 5"/>
                <a:gd name="T15" fmla="*/ 5 h 5"/>
              </a:gdLst>
              <a:ahLst/>
              <a:cxnLst>
                <a:cxn ang="T8">
                  <a:pos x="T0" y="T1"/>
                </a:cxn>
                <a:cxn ang="T9">
                  <a:pos x="T2" y="T3"/>
                </a:cxn>
                <a:cxn ang="T10">
                  <a:pos x="T4" y="T5"/>
                </a:cxn>
                <a:cxn ang="T11">
                  <a:pos x="T6" y="T7"/>
                </a:cxn>
              </a:cxnLst>
              <a:rect l="T12" t="T13" r="T14" b="T15"/>
              <a:pathLst>
                <a:path w="5" h="5">
                  <a:moveTo>
                    <a:pt x="4" y="0"/>
                  </a:moveTo>
                  <a:lnTo>
                    <a:pt x="5" y="4"/>
                  </a:lnTo>
                  <a:lnTo>
                    <a:pt x="0" y="5"/>
                  </a:lnTo>
                  <a:lnTo>
                    <a:pt x="4" y="0"/>
                  </a:lnTo>
                  <a:close/>
                </a:path>
              </a:pathLst>
            </a:custGeom>
            <a:solidFill>
              <a:srgbClr val="C195DB"/>
            </a:solidFill>
            <a:ln w="9525">
              <a:noFill/>
              <a:round/>
              <a:headEnd/>
              <a:tailEnd/>
            </a:ln>
          </p:spPr>
          <p:txBody>
            <a:bodyPr/>
            <a:lstStyle/>
            <a:p>
              <a:endParaRPr lang="ru-RU"/>
            </a:p>
          </p:txBody>
        </p:sp>
        <p:sp>
          <p:nvSpPr>
            <p:cNvPr id="161120" name="Freeform 2777"/>
            <p:cNvSpPr>
              <a:spLocks/>
            </p:cNvSpPr>
            <p:nvPr/>
          </p:nvSpPr>
          <p:spPr bwMode="auto">
            <a:xfrm>
              <a:off x="3974" y="2973"/>
              <a:ext cx="80" cy="8"/>
            </a:xfrm>
            <a:custGeom>
              <a:avLst/>
              <a:gdLst>
                <a:gd name="T0" fmla="*/ 80 w 80"/>
                <a:gd name="T1" fmla="*/ 8 h 8"/>
                <a:gd name="T2" fmla="*/ 80 w 80"/>
                <a:gd name="T3" fmla="*/ 3 h 8"/>
                <a:gd name="T4" fmla="*/ 0 w 80"/>
                <a:gd name="T5" fmla="*/ 0 h 8"/>
                <a:gd name="T6" fmla="*/ 0 w 80"/>
                <a:gd name="T7" fmla="*/ 5 h 8"/>
                <a:gd name="T8" fmla="*/ 80 w 80"/>
                <a:gd name="T9" fmla="*/ 8 h 8"/>
                <a:gd name="T10" fmla="*/ 0 60000 65536"/>
                <a:gd name="T11" fmla="*/ 0 60000 65536"/>
                <a:gd name="T12" fmla="*/ 0 60000 65536"/>
                <a:gd name="T13" fmla="*/ 0 60000 65536"/>
                <a:gd name="T14" fmla="*/ 0 60000 65536"/>
                <a:gd name="T15" fmla="*/ 0 w 80"/>
                <a:gd name="T16" fmla="*/ 0 h 8"/>
                <a:gd name="T17" fmla="*/ 80 w 80"/>
                <a:gd name="T18" fmla="*/ 8 h 8"/>
              </a:gdLst>
              <a:ahLst/>
              <a:cxnLst>
                <a:cxn ang="T10">
                  <a:pos x="T0" y="T1"/>
                </a:cxn>
                <a:cxn ang="T11">
                  <a:pos x="T2" y="T3"/>
                </a:cxn>
                <a:cxn ang="T12">
                  <a:pos x="T4" y="T5"/>
                </a:cxn>
                <a:cxn ang="T13">
                  <a:pos x="T6" y="T7"/>
                </a:cxn>
                <a:cxn ang="T14">
                  <a:pos x="T8" y="T9"/>
                </a:cxn>
              </a:cxnLst>
              <a:rect l="T15" t="T16" r="T17" b="T18"/>
              <a:pathLst>
                <a:path w="80" h="8">
                  <a:moveTo>
                    <a:pt x="80" y="8"/>
                  </a:moveTo>
                  <a:lnTo>
                    <a:pt x="80" y="3"/>
                  </a:lnTo>
                  <a:lnTo>
                    <a:pt x="0" y="0"/>
                  </a:lnTo>
                  <a:lnTo>
                    <a:pt x="0" y="5"/>
                  </a:lnTo>
                  <a:lnTo>
                    <a:pt x="80" y="8"/>
                  </a:lnTo>
                  <a:close/>
                </a:path>
              </a:pathLst>
            </a:custGeom>
            <a:solidFill>
              <a:srgbClr val="C195DB"/>
            </a:solidFill>
            <a:ln w="9525">
              <a:noFill/>
              <a:round/>
              <a:headEnd/>
              <a:tailEnd/>
            </a:ln>
          </p:spPr>
          <p:txBody>
            <a:bodyPr/>
            <a:lstStyle/>
            <a:p>
              <a:endParaRPr lang="ru-RU"/>
            </a:p>
          </p:txBody>
        </p:sp>
        <p:sp>
          <p:nvSpPr>
            <p:cNvPr id="161121" name="Freeform 2778"/>
            <p:cNvSpPr>
              <a:spLocks/>
            </p:cNvSpPr>
            <p:nvPr/>
          </p:nvSpPr>
          <p:spPr bwMode="auto">
            <a:xfrm>
              <a:off x="4053" y="2976"/>
              <a:ext cx="6" cy="5"/>
            </a:xfrm>
            <a:custGeom>
              <a:avLst/>
              <a:gdLst>
                <a:gd name="T0" fmla="*/ 5 w 6"/>
                <a:gd name="T1" fmla="*/ 2 h 5"/>
                <a:gd name="T2" fmla="*/ 6 w 6"/>
                <a:gd name="T3" fmla="*/ 5 h 5"/>
                <a:gd name="T4" fmla="*/ 3 w 6"/>
                <a:gd name="T5" fmla="*/ 5 h 5"/>
                <a:gd name="T6" fmla="*/ 3 w 6"/>
                <a:gd name="T7" fmla="*/ 0 h 5"/>
                <a:gd name="T8" fmla="*/ 0 w 6"/>
                <a:gd name="T9" fmla="*/ 4 h 5"/>
                <a:gd name="T10" fmla="*/ 5 w 6"/>
                <a:gd name="T11" fmla="*/ 2 h 5"/>
                <a:gd name="T12" fmla="*/ 0 60000 65536"/>
                <a:gd name="T13" fmla="*/ 0 60000 65536"/>
                <a:gd name="T14" fmla="*/ 0 60000 65536"/>
                <a:gd name="T15" fmla="*/ 0 60000 65536"/>
                <a:gd name="T16" fmla="*/ 0 60000 65536"/>
                <a:gd name="T17" fmla="*/ 0 60000 65536"/>
                <a:gd name="T18" fmla="*/ 0 w 6"/>
                <a:gd name="T19" fmla="*/ 0 h 5"/>
                <a:gd name="T20" fmla="*/ 6 w 6"/>
                <a:gd name="T21" fmla="*/ 5 h 5"/>
              </a:gdLst>
              <a:ahLst/>
              <a:cxnLst>
                <a:cxn ang="T12">
                  <a:pos x="T0" y="T1"/>
                </a:cxn>
                <a:cxn ang="T13">
                  <a:pos x="T2" y="T3"/>
                </a:cxn>
                <a:cxn ang="T14">
                  <a:pos x="T4" y="T5"/>
                </a:cxn>
                <a:cxn ang="T15">
                  <a:pos x="T6" y="T7"/>
                </a:cxn>
                <a:cxn ang="T16">
                  <a:pos x="T8" y="T9"/>
                </a:cxn>
                <a:cxn ang="T17">
                  <a:pos x="T10" y="T11"/>
                </a:cxn>
              </a:cxnLst>
              <a:rect l="T18" t="T19" r="T20" b="T21"/>
              <a:pathLst>
                <a:path w="6" h="5">
                  <a:moveTo>
                    <a:pt x="5" y="2"/>
                  </a:moveTo>
                  <a:lnTo>
                    <a:pt x="6" y="5"/>
                  </a:lnTo>
                  <a:lnTo>
                    <a:pt x="3" y="5"/>
                  </a:lnTo>
                  <a:lnTo>
                    <a:pt x="3" y="0"/>
                  </a:lnTo>
                  <a:lnTo>
                    <a:pt x="0" y="4"/>
                  </a:lnTo>
                  <a:lnTo>
                    <a:pt x="5" y="2"/>
                  </a:lnTo>
                  <a:close/>
                </a:path>
              </a:pathLst>
            </a:custGeom>
            <a:solidFill>
              <a:srgbClr val="C195DB"/>
            </a:solidFill>
            <a:ln w="9525">
              <a:noFill/>
              <a:round/>
              <a:headEnd/>
              <a:tailEnd/>
            </a:ln>
          </p:spPr>
          <p:txBody>
            <a:bodyPr/>
            <a:lstStyle/>
            <a:p>
              <a:endParaRPr lang="ru-RU"/>
            </a:p>
          </p:txBody>
        </p:sp>
        <p:sp>
          <p:nvSpPr>
            <p:cNvPr id="161122" name="Freeform 2779"/>
            <p:cNvSpPr>
              <a:spLocks/>
            </p:cNvSpPr>
            <p:nvPr/>
          </p:nvSpPr>
          <p:spPr bwMode="auto">
            <a:xfrm>
              <a:off x="3762" y="2806"/>
              <a:ext cx="212" cy="172"/>
            </a:xfrm>
            <a:custGeom>
              <a:avLst/>
              <a:gdLst>
                <a:gd name="T0" fmla="*/ 207 w 212"/>
                <a:gd name="T1" fmla="*/ 172 h 172"/>
                <a:gd name="T2" fmla="*/ 212 w 212"/>
                <a:gd name="T3" fmla="*/ 168 h 172"/>
                <a:gd name="T4" fmla="*/ 5 w 212"/>
                <a:gd name="T5" fmla="*/ 0 h 172"/>
                <a:gd name="T6" fmla="*/ 0 w 212"/>
                <a:gd name="T7" fmla="*/ 5 h 172"/>
                <a:gd name="T8" fmla="*/ 207 w 212"/>
                <a:gd name="T9" fmla="*/ 172 h 172"/>
                <a:gd name="T10" fmla="*/ 0 60000 65536"/>
                <a:gd name="T11" fmla="*/ 0 60000 65536"/>
                <a:gd name="T12" fmla="*/ 0 60000 65536"/>
                <a:gd name="T13" fmla="*/ 0 60000 65536"/>
                <a:gd name="T14" fmla="*/ 0 60000 65536"/>
                <a:gd name="T15" fmla="*/ 0 w 212"/>
                <a:gd name="T16" fmla="*/ 0 h 172"/>
                <a:gd name="T17" fmla="*/ 212 w 212"/>
                <a:gd name="T18" fmla="*/ 172 h 172"/>
              </a:gdLst>
              <a:ahLst/>
              <a:cxnLst>
                <a:cxn ang="T10">
                  <a:pos x="T0" y="T1"/>
                </a:cxn>
                <a:cxn ang="T11">
                  <a:pos x="T2" y="T3"/>
                </a:cxn>
                <a:cxn ang="T12">
                  <a:pos x="T4" y="T5"/>
                </a:cxn>
                <a:cxn ang="T13">
                  <a:pos x="T6" y="T7"/>
                </a:cxn>
                <a:cxn ang="T14">
                  <a:pos x="T8" y="T9"/>
                </a:cxn>
              </a:cxnLst>
              <a:rect l="T15" t="T16" r="T17" b="T18"/>
              <a:pathLst>
                <a:path w="212" h="172">
                  <a:moveTo>
                    <a:pt x="207" y="172"/>
                  </a:moveTo>
                  <a:lnTo>
                    <a:pt x="212" y="168"/>
                  </a:lnTo>
                  <a:lnTo>
                    <a:pt x="5" y="0"/>
                  </a:lnTo>
                  <a:lnTo>
                    <a:pt x="0" y="5"/>
                  </a:lnTo>
                  <a:lnTo>
                    <a:pt x="207" y="172"/>
                  </a:lnTo>
                  <a:close/>
                </a:path>
              </a:pathLst>
            </a:custGeom>
            <a:solidFill>
              <a:srgbClr val="C195DB"/>
            </a:solidFill>
            <a:ln w="9525">
              <a:noFill/>
              <a:round/>
              <a:headEnd/>
              <a:tailEnd/>
            </a:ln>
          </p:spPr>
          <p:txBody>
            <a:bodyPr/>
            <a:lstStyle/>
            <a:p>
              <a:endParaRPr lang="ru-RU"/>
            </a:p>
          </p:txBody>
        </p:sp>
        <p:sp>
          <p:nvSpPr>
            <p:cNvPr id="161123" name="Freeform 2780"/>
            <p:cNvSpPr>
              <a:spLocks/>
            </p:cNvSpPr>
            <p:nvPr/>
          </p:nvSpPr>
          <p:spPr bwMode="auto">
            <a:xfrm>
              <a:off x="3968" y="2973"/>
              <a:ext cx="4" cy="7"/>
            </a:xfrm>
            <a:custGeom>
              <a:avLst/>
              <a:gdLst>
                <a:gd name="T0" fmla="*/ 3 w 4"/>
                <a:gd name="T1" fmla="*/ 7 h 7"/>
                <a:gd name="T2" fmla="*/ 1 w 4"/>
                <a:gd name="T3" fmla="*/ 7 h 7"/>
                <a:gd name="T4" fmla="*/ 0 w 4"/>
                <a:gd name="T5" fmla="*/ 5 h 7"/>
                <a:gd name="T6" fmla="*/ 4 w 4"/>
                <a:gd name="T7" fmla="*/ 0 h 7"/>
                <a:gd name="T8" fmla="*/ 3 w 4"/>
                <a:gd name="T9" fmla="*/ 0 h 7"/>
                <a:gd name="T10" fmla="*/ 3 w 4"/>
                <a:gd name="T11" fmla="*/ 7 h 7"/>
                <a:gd name="T12" fmla="*/ 0 60000 65536"/>
                <a:gd name="T13" fmla="*/ 0 60000 65536"/>
                <a:gd name="T14" fmla="*/ 0 60000 65536"/>
                <a:gd name="T15" fmla="*/ 0 60000 65536"/>
                <a:gd name="T16" fmla="*/ 0 60000 65536"/>
                <a:gd name="T17" fmla="*/ 0 60000 65536"/>
                <a:gd name="T18" fmla="*/ 0 w 4"/>
                <a:gd name="T19" fmla="*/ 0 h 7"/>
                <a:gd name="T20" fmla="*/ 4 w 4"/>
                <a:gd name="T21" fmla="*/ 7 h 7"/>
              </a:gdLst>
              <a:ahLst/>
              <a:cxnLst>
                <a:cxn ang="T12">
                  <a:pos x="T0" y="T1"/>
                </a:cxn>
                <a:cxn ang="T13">
                  <a:pos x="T2" y="T3"/>
                </a:cxn>
                <a:cxn ang="T14">
                  <a:pos x="T4" y="T5"/>
                </a:cxn>
                <a:cxn ang="T15">
                  <a:pos x="T6" y="T7"/>
                </a:cxn>
                <a:cxn ang="T16">
                  <a:pos x="T8" y="T9"/>
                </a:cxn>
                <a:cxn ang="T17">
                  <a:pos x="T10" y="T11"/>
                </a:cxn>
              </a:cxnLst>
              <a:rect l="T18" t="T19" r="T20" b="T21"/>
              <a:pathLst>
                <a:path w="4" h="7">
                  <a:moveTo>
                    <a:pt x="3" y="7"/>
                  </a:moveTo>
                  <a:lnTo>
                    <a:pt x="1" y="7"/>
                  </a:lnTo>
                  <a:lnTo>
                    <a:pt x="0" y="5"/>
                  </a:lnTo>
                  <a:lnTo>
                    <a:pt x="4" y="0"/>
                  </a:lnTo>
                  <a:lnTo>
                    <a:pt x="3" y="0"/>
                  </a:lnTo>
                  <a:lnTo>
                    <a:pt x="3" y="7"/>
                  </a:lnTo>
                  <a:close/>
                </a:path>
              </a:pathLst>
            </a:custGeom>
            <a:solidFill>
              <a:srgbClr val="C195DB"/>
            </a:solidFill>
            <a:ln w="9525">
              <a:noFill/>
              <a:round/>
              <a:headEnd/>
              <a:tailEnd/>
            </a:ln>
          </p:spPr>
          <p:txBody>
            <a:bodyPr/>
            <a:lstStyle/>
            <a:p>
              <a:endParaRPr lang="ru-RU"/>
            </a:p>
          </p:txBody>
        </p:sp>
        <p:sp>
          <p:nvSpPr>
            <p:cNvPr id="161124" name="Freeform 2781"/>
            <p:cNvSpPr>
              <a:spLocks/>
            </p:cNvSpPr>
            <p:nvPr/>
          </p:nvSpPr>
          <p:spPr bwMode="auto">
            <a:xfrm>
              <a:off x="3762" y="2782"/>
              <a:ext cx="27" cy="29"/>
            </a:xfrm>
            <a:custGeom>
              <a:avLst/>
              <a:gdLst>
                <a:gd name="T0" fmla="*/ 0 w 27"/>
                <a:gd name="T1" fmla="*/ 24 h 29"/>
                <a:gd name="T2" fmla="*/ 5 w 27"/>
                <a:gd name="T3" fmla="*/ 29 h 29"/>
                <a:gd name="T4" fmla="*/ 27 w 27"/>
                <a:gd name="T5" fmla="*/ 5 h 29"/>
                <a:gd name="T6" fmla="*/ 22 w 27"/>
                <a:gd name="T7" fmla="*/ 0 h 29"/>
                <a:gd name="T8" fmla="*/ 0 w 27"/>
                <a:gd name="T9" fmla="*/ 24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0" y="24"/>
                  </a:moveTo>
                  <a:lnTo>
                    <a:pt x="5" y="29"/>
                  </a:lnTo>
                  <a:lnTo>
                    <a:pt x="27" y="5"/>
                  </a:lnTo>
                  <a:lnTo>
                    <a:pt x="22" y="0"/>
                  </a:lnTo>
                  <a:lnTo>
                    <a:pt x="0" y="24"/>
                  </a:lnTo>
                  <a:close/>
                </a:path>
              </a:pathLst>
            </a:custGeom>
            <a:solidFill>
              <a:srgbClr val="C195DB"/>
            </a:solidFill>
            <a:ln w="9525">
              <a:noFill/>
              <a:round/>
              <a:headEnd/>
              <a:tailEnd/>
            </a:ln>
          </p:spPr>
          <p:txBody>
            <a:bodyPr/>
            <a:lstStyle/>
            <a:p>
              <a:endParaRPr lang="ru-RU"/>
            </a:p>
          </p:txBody>
        </p:sp>
        <p:sp>
          <p:nvSpPr>
            <p:cNvPr id="161125" name="Freeform 2782"/>
            <p:cNvSpPr>
              <a:spLocks/>
            </p:cNvSpPr>
            <p:nvPr/>
          </p:nvSpPr>
          <p:spPr bwMode="auto">
            <a:xfrm>
              <a:off x="3757" y="2806"/>
              <a:ext cx="8" cy="5"/>
            </a:xfrm>
            <a:custGeom>
              <a:avLst/>
              <a:gdLst>
                <a:gd name="T0" fmla="*/ 3 w 8"/>
                <a:gd name="T1" fmla="*/ 5 h 5"/>
                <a:gd name="T2" fmla="*/ 0 w 8"/>
                <a:gd name="T3" fmla="*/ 3 h 5"/>
                <a:gd name="T4" fmla="*/ 3 w 8"/>
                <a:gd name="T5" fmla="*/ 0 h 5"/>
                <a:gd name="T6" fmla="*/ 8 w 8"/>
                <a:gd name="T7" fmla="*/ 5 h 5"/>
                <a:gd name="T8" fmla="*/ 8 w 8"/>
                <a:gd name="T9" fmla="*/ 0 h 5"/>
                <a:gd name="T10" fmla="*/ 3 w 8"/>
                <a:gd name="T11" fmla="*/ 5 h 5"/>
                <a:gd name="T12" fmla="*/ 0 60000 65536"/>
                <a:gd name="T13" fmla="*/ 0 60000 65536"/>
                <a:gd name="T14" fmla="*/ 0 60000 65536"/>
                <a:gd name="T15" fmla="*/ 0 60000 65536"/>
                <a:gd name="T16" fmla="*/ 0 60000 65536"/>
                <a:gd name="T17" fmla="*/ 0 60000 65536"/>
                <a:gd name="T18" fmla="*/ 0 w 8"/>
                <a:gd name="T19" fmla="*/ 0 h 5"/>
                <a:gd name="T20" fmla="*/ 8 w 8"/>
                <a:gd name="T21" fmla="*/ 5 h 5"/>
              </a:gdLst>
              <a:ahLst/>
              <a:cxnLst>
                <a:cxn ang="T12">
                  <a:pos x="T0" y="T1"/>
                </a:cxn>
                <a:cxn ang="T13">
                  <a:pos x="T2" y="T3"/>
                </a:cxn>
                <a:cxn ang="T14">
                  <a:pos x="T4" y="T5"/>
                </a:cxn>
                <a:cxn ang="T15">
                  <a:pos x="T6" y="T7"/>
                </a:cxn>
                <a:cxn ang="T16">
                  <a:pos x="T8" y="T9"/>
                </a:cxn>
                <a:cxn ang="T17">
                  <a:pos x="T10" y="T11"/>
                </a:cxn>
              </a:cxnLst>
              <a:rect l="T18" t="T19" r="T20" b="T21"/>
              <a:pathLst>
                <a:path w="8" h="5">
                  <a:moveTo>
                    <a:pt x="3" y="5"/>
                  </a:moveTo>
                  <a:lnTo>
                    <a:pt x="0" y="3"/>
                  </a:lnTo>
                  <a:lnTo>
                    <a:pt x="3" y="0"/>
                  </a:lnTo>
                  <a:lnTo>
                    <a:pt x="8" y="5"/>
                  </a:lnTo>
                  <a:lnTo>
                    <a:pt x="8" y="0"/>
                  </a:lnTo>
                  <a:lnTo>
                    <a:pt x="3" y="5"/>
                  </a:lnTo>
                  <a:close/>
                </a:path>
              </a:pathLst>
            </a:custGeom>
            <a:solidFill>
              <a:srgbClr val="C195DB"/>
            </a:solidFill>
            <a:ln w="9525">
              <a:noFill/>
              <a:round/>
              <a:headEnd/>
              <a:tailEnd/>
            </a:ln>
          </p:spPr>
          <p:txBody>
            <a:bodyPr/>
            <a:lstStyle/>
            <a:p>
              <a:endParaRPr lang="ru-RU"/>
            </a:p>
          </p:txBody>
        </p:sp>
        <p:sp>
          <p:nvSpPr>
            <p:cNvPr id="161126" name="Freeform 2783"/>
            <p:cNvSpPr>
              <a:spLocks/>
            </p:cNvSpPr>
            <p:nvPr/>
          </p:nvSpPr>
          <p:spPr bwMode="auto">
            <a:xfrm>
              <a:off x="3783" y="2780"/>
              <a:ext cx="4" cy="5"/>
            </a:xfrm>
            <a:custGeom>
              <a:avLst/>
              <a:gdLst>
                <a:gd name="T0" fmla="*/ 0 w 4"/>
                <a:gd name="T1" fmla="*/ 2 h 5"/>
                <a:gd name="T2" fmla="*/ 1 w 4"/>
                <a:gd name="T3" fmla="*/ 0 h 5"/>
                <a:gd name="T4" fmla="*/ 4 w 4"/>
                <a:gd name="T5" fmla="*/ 2 h 5"/>
                <a:gd name="T6" fmla="*/ 0 w 4"/>
                <a:gd name="T7" fmla="*/ 5 h 5"/>
                <a:gd name="T8" fmla="*/ 4 w 4"/>
                <a:gd name="T9" fmla="*/ 5 h 5"/>
                <a:gd name="T10" fmla="*/ 0 w 4"/>
                <a:gd name="T11" fmla="*/ 2 h 5"/>
                <a:gd name="T12" fmla="*/ 0 60000 65536"/>
                <a:gd name="T13" fmla="*/ 0 60000 65536"/>
                <a:gd name="T14" fmla="*/ 0 60000 65536"/>
                <a:gd name="T15" fmla="*/ 0 60000 65536"/>
                <a:gd name="T16" fmla="*/ 0 60000 65536"/>
                <a:gd name="T17" fmla="*/ 0 60000 65536"/>
                <a:gd name="T18" fmla="*/ 0 w 4"/>
                <a:gd name="T19" fmla="*/ 0 h 5"/>
                <a:gd name="T20" fmla="*/ 4 w 4"/>
                <a:gd name="T21" fmla="*/ 5 h 5"/>
              </a:gdLst>
              <a:ahLst/>
              <a:cxnLst>
                <a:cxn ang="T12">
                  <a:pos x="T0" y="T1"/>
                </a:cxn>
                <a:cxn ang="T13">
                  <a:pos x="T2" y="T3"/>
                </a:cxn>
                <a:cxn ang="T14">
                  <a:pos x="T4" y="T5"/>
                </a:cxn>
                <a:cxn ang="T15">
                  <a:pos x="T6" y="T7"/>
                </a:cxn>
                <a:cxn ang="T16">
                  <a:pos x="T8" y="T9"/>
                </a:cxn>
                <a:cxn ang="T17">
                  <a:pos x="T10" y="T11"/>
                </a:cxn>
              </a:cxnLst>
              <a:rect l="T18" t="T19" r="T20" b="T21"/>
              <a:pathLst>
                <a:path w="4" h="5">
                  <a:moveTo>
                    <a:pt x="0" y="2"/>
                  </a:moveTo>
                  <a:lnTo>
                    <a:pt x="1" y="0"/>
                  </a:lnTo>
                  <a:lnTo>
                    <a:pt x="4" y="2"/>
                  </a:lnTo>
                  <a:lnTo>
                    <a:pt x="0" y="5"/>
                  </a:lnTo>
                  <a:lnTo>
                    <a:pt x="4" y="5"/>
                  </a:lnTo>
                  <a:lnTo>
                    <a:pt x="0" y="2"/>
                  </a:lnTo>
                  <a:close/>
                </a:path>
              </a:pathLst>
            </a:custGeom>
            <a:solidFill>
              <a:srgbClr val="C195DB"/>
            </a:solidFill>
            <a:ln w="9525">
              <a:noFill/>
              <a:round/>
              <a:headEnd/>
              <a:tailEnd/>
            </a:ln>
          </p:spPr>
          <p:txBody>
            <a:bodyPr/>
            <a:lstStyle/>
            <a:p>
              <a:endParaRPr lang="ru-RU"/>
            </a:p>
          </p:txBody>
        </p:sp>
        <p:sp>
          <p:nvSpPr>
            <p:cNvPr id="161127" name="Freeform 2784"/>
            <p:cNvSpPr>
              <a:spLocks/>
            </p:cNvSpPr>
            <p:nvPr/>
          </p:nvSpPr>
          <p:spPr bwMode="auto">
            <a:xfrm>
              <a:off x="3968" y="2912"/>
              <a:ext cx="68" cy="66"/>
            </a:xfrm>
            <a:custGeom>
              <a:avLst/>
              <a:gdLst>
                <a:gd name="T0" fmla="*/ 68 w 68"/>
                <a:gd name="T1" fmla="*/ 6 h 66"/>
                <a:gd name="T2" fmla="*/ 63 w 68"/>
                <a:gd name="T3" fmla="*/ 0 h 66"/>
                <a:gd name="T4" fmla="*/ 0 w 68"/>
                <a:gd name="T5" fmla="*/ 60 h 66"/>
                <a:gd name="T6" fmla="*/ 4 w 68"/>
                <a:gd name="T7" fmla="*/ 66 h 66"/>
                <a:gd name="T8" fmla="*/ 68 w 68"/>
                <a:gd name="T9" fmla="*/ 6 h 66"/>
                <a:gd name="T10" fmla="*/ 0 60000 65536"/>
                <a:gd name="T11" fmla="*/ 0 60000 65536"/>
                <a:gd name="T12" fmla="*/ 0 60000 65536"/>
                <a:gd name="T13" fmla="*/ 0 60000 65536"/>
                <a:gd name="T14" fmla="*/ 0 60000 65536"/>
                <a:gd name="T15" fmla="*/ 0 w 68"/>
                <a:gd name="T16" fmla="*/ 0 h 66"/>
                <a:gd name="T17" fmla="*/ 68 w 68"/>
                <a:gd name="T18" fmla="*/ 66 h 66"/>
              </a:gdLst>
              <a:ahLst/>
              <a:cxnLst>
                <a:cxn ang="T10">
                  <a:pos x="T0" y="T1"/>
                </a:cxn>
                <a:cxn ang="T11">
                  <a:pos x="T2" y="T3"/>
                </a:cxn>
                <a:cxn ang="T12">
                  <a:pos x="T4" y="T5"/>
                </a:cxn>
                <a:cxn ang="T13">
                  <a:pos x="T6" y="T7"/>
                </a:cxn>
                <a:cxn ang="T14">
                  <a:pos x="T8" y="T9"/>
                </a:cxn>
              </a:cxnLst>
              <a:rect l="T15" t="T16" r="T17" b="T18"/>
              <a:pathLst>
                <a:path w="68" h="66">
                  <a:moveTo>
                    <a:pt x="68" y="6"/>
                  </a:moveTo>
                  <a:lnTo>
                    <a:pt x="63" y="0"/>
                  </a:lnTo>
                  <a:lnTo>
                    <a:pt x="0" y="60"/>
                  </a:lnTo>
                  <a:lnTo>
                    <a:pt x="4" y="66"/>
                  </a:lnTo>
                  <a:lnTo>
                    <a:pt x="68" y="6"/>
                  </a:lnTo>
                  <a:close/>
                </a:path>
              </a:pathLst>
            </a:custGeom>
            <a:solidFill>
              <a:srgbClr val="C195DB"/>
            </a:solidFill>
            <a:ln w="9525">
              <a:noFill/>
              <a:round/>
              <a:headEnd/>
              <a:tailEnd/>
            </a:ln>
          </p:spPr>
          <p:txBody>
            <a:bodyPr/>
            <a:lstStyle/>
            <a:p>
              <a:endParaRPr lang="ru-RU"/>
            </a:p>
          </p:txBody>
        </p:sp>
        <p:sp>
          <p:nvSpPr>
            <p:cNvPr id="161128" name="Line 2785"/>
            <p:cNvSpPr>
              <a:spLocks noChangeShapeType="1"/>
            </p:cNvSpPr>
            <p:nvPr/>
          </p:nvSpPr>
          <p:spPr bwMode="auto">
            <a:xfrm flipV="1">
              <a:off x="4025" y="2914"/>
              <a:ext cx="8" cy="45"/>
            </a:xfrm>
            <a:prstGeom prst="line">
              <a:avLst/>
            </a:prstGeom>
            <a:noFill/>
            <a:ln w="6350" cap="rnd">
              <a:solidFill>
                <a:srgbClr val="C195DB"/>
              </a:solidFill>
              <a:round/>
              <a:headEnd/>
              <a:tailEnd/>
            </a:ln>
          </p:spPr>
          <p:txBody>
            <a:bodyPr/>
            <a:lstStyle/>
            <a:p>
              <a:endParaRPr lang="ru-RU"/>
            </a:p>
          </p:txBody>
        </p:sp>
        <p:sp>
          <p:nvSpPr>
            <p:cNvPr id="161129" name="Line 2786"/>
            <p:cNvSpPr>
              <a:spLocks noChangeShapeType="1"/>
            </p:cNvSpPr>
            <p:nvPr/>
          </p:nvSpPr>
          <p:spPr bwMode="auto">
            <a:xfrm flipH="1">
              <a:off x="3974" y="2959"/>
              <a:ext cx="50" cy="17"/>
            </a:xfrm>
            <a:prstGeom prst="line">
              <a:avLst/>
            </a:prstGeom>
            <a:noFill/>
            <a:ln w="6350" cap="rnd">
              <a:solidFill>
                <a:srgbClr val="C195DB"/>
              </a:solidFill>
              <a:round/>
              <a:headEnd/>
              <a:tailEnd/>
            </a:ln>
          </p:spPr>
          <p:txBody>
            <a:bodyPr/>
            <a:lstStyle/>
            <a:p>
              <a:endParaRPr lang="ru-RU"/>
            </a:p>
          </p:txBody>
        </p:sp>
        <p:sp>
          <p:nvSpPr>
            <p:cNvPr id="161130" name="Line 2787"/>
            <p:cNvSpPr>
              <a:spLocks noChangeShapeType="1"/>
            </p:cNvSpPr>
            <p:nvPr/>
          </p:nvSpPr>
          <p:spPr bwMode="auto">
            <a:xfrm>
              <a:off x="4023" y="2959"/>
              <a:ext cx="28" cy="19"/>
            </a:xfrm>
            <a:prstGeom prst="line">
              <a:avLst/>
            </a:prstGeom>
            <a:noFill/>
            <a:ln w="6350" cap="rnd">
              <a:solidFill>
                <a:srgbClr val="C195DB"/>
              </a:solidFill>
              <a:round/>
              <a:headEnd/>
              <a:tailEnd/>
            </a:ln>
          </p:spPr>
          <p:txBody>
            <a:bodyPr/>
            <a:lstStyle/>
            <a:p>
              <a:endParaRPr lang="ru-RU"/>
            </a:p>
          </p:txBody>
        </p:sp>
        <p:sp>
          <p:nvSpPr>
            <p:cNvPr id="161131" name="Freeform 2788"/>
            <p:cNvSpPr>
              <a:spLocks/>
            </p:cNvSpPr>
            <p:nvPr/>
          </p:nvSpPr>
          <p:spPr bwMode="auto">
            <a:xfrm>
              <a:off x="3550" y="2716"/>
              <a:ext cx="269" cy="204"/>
            </a:xfrm>
            <a:custGeom>
              <a:avLst/>
              <a:gdLst>
                <a:gd name="T0" fmla="*/ 25 w 269"/>
                <a:gd name="T1" fmla="*/ 0 h 204"/>
                <a:gd name="T2" fmla="*/ 0 w 269"/>
                <a:gd name="T3" fmla="*/ 22 h 204"/>
                <a:gd name="T4" fmla="*/ 198 w 269"/>
                <a:gd name="T5" fmla="*/ 201 h 204"/>
                <a:gd name="T6" fmla="*/ 269 w 269"/>
                <a:gd name="T7" fmla="*/ 204 h 204"/>
                <a:gd name="T8" fmla="*/ 255 w 269"/>
                <a:gd name="T9" fmla="*/ 148 h 204"/>
                <a:gd name="T10" fmla="*/ 25 w 269"/>
                <a:gd name="T11" fmla="*/ 0 h 204"/>
                <a:gd name="T12" fmla="*/ 0 60000 65536"/>
                <a:gd name="T13" fmla="*/ 0 60000 65536"/>
                <a:gd name="T14" fmla="*/ 0 60000 65536"/>
                <a:gd name="T15" fmla="*/ 0 60000 65536"/>
                <a:gd name="T16" fmla="*/ 0 60000 65536"/>
                <a:gd name="T17" fmla="*/ 0 60000 65536"/>
                <a:gd name="T18" fmla="*/ 0 w 269"/>
                <a:gd name="T19" fmla="*/ 0 h 204"/>
                <a:gd name="T20" fmla="*/ 269 w 269"/>
                <a:gd name="T21" fmla="*/ 204 h 204"/>
              </a:gdLst>
              <a:ahLst/>
              <a:cxnLst>
                <a:cxn ang="T12">
                  <a:pos x="T0" y="T1"/>
                </a:cxn>
                <a:cxn ang="T13">
                  <a:pos x="T2" y="T3"/>
                </a:cxn>
                <a:cxn ang="T14">
                  <a:pos x="T4" y="T5"/>
                </a:cxn>
                <a:cxn ang="T15">
                  <a:pos x="T6" y="T7"/>
                </a:cxn>
                <a:cxn ang="T16">
                  <a:pos x="T8" y="T9"/>
                </a:cxn>
                <a:cxn ang="T17">
                  <a:pos x="T10" y="T11"/>
                </a:cxn>
              </a:cxnLst>
              <a:rect l="T18" t="T19" r="T20" b="T21"/>
              <a:pathLst>
                <a:path w="269" h="204">
                  <a:moveTo>
                    <a:pt x="25" y="0"/>
                  </a:moveTo>
                  <a:lnTo>
                    <a:pt x="0" y="22"/>
                  </a:lnTo>
                  <a:lnTo>
                    <a:pt x="198" y="201"/>
                  </a:lnTo>
                  <a:lnTo>
                    <a:pt x="269" y="204"/>
                  </a:lnTo>
                  <a:lnTo>
                    <a:pt x="255" y="148"/>
                  </a:lnTo>
                  <a:lnTo>
                    <a:pt x="25" y="0"/>
                  </a:lnTo>
                  <a:close/>
                </a:path>
              </a:pathLst>
            </a:custGeom>
            <a:solidFill>
              <a:srgbClr val="844CD6"/>
            </a:solidFill>
            <a:ln w="9525">
              <a:noFill/>
              <a:round/>
              <a:headEnd/>
              <a:tailEnd/>
            </a:ln>
          </p:spPr>
          <p:txBody>
            <a:bodyPr/>
            <a:lstStyle/>
            <a:p>
              <a:endParaRPr lang="ru-RU"/>
            </a:p>
          </p:txBody>
        </p:sp>
        <p:sp>
          <p:nvSpPr>
            <p:cNvPr id="161132" name="Freeform 2789"/>
            <p:cNvSpPr>
              <a:spLocks/>
            </p:cNvSpPr>
            <p:nvPr/>
          </p:nvSpPr>
          <p:spPr bwMode="auto">
            <a:xfrm>
              <a:off x="3547" y="2713"/>
              <a:ext cx="30" cy="27"/>
            </a:xfrm>
            <a:custGeom>
              <a:avLst/>
              <a:gdLst>
                <a:gd name="T0" fmla="*/ 30 w 30"/>
                <a:gd name="T1" fmla="*/ 5 h 27"/>
                <a:gd name="T2" fmla="*/ 25 w 30"/>
                <a:gd name="T3" fmla="*/ 0 h 27"/>
                <a:gd name="T4" fmla="*/ 0 w 30"/>
                <a:gd name="T5" fmla="*/ 22 h 27"/>
                <a:gd name="T6" fmla="*/ 4 w 30"/>
                <a:gd name="T7" fmla="*/ 27 h 27"/>
                <a:gd name="T8" fmla="*/ 30 w 30"/>
                <a:gd name="T9" fmla="*/ 5 h 27"/>
                <a:gd name="T10" fmla="*/ 0 60000 65536"/>
                <a:gd name="T11" fmla="*/ 0 60000 65536"/>
                <a:gd name="T12" fmla="*/ 0 60000 65536"/>
                <a:gd name="T13" fmla="*/ 0 60000 65536"/>
                <a:gd name="T14" fmla="*/ 0 60000 65536"/>
                <a:gd name="T15" fmla="*/ 0 w 30"/>
                <a:gd name="T16" fmla="*/ 0 h 27"/>
                <a:gd name="T17" fmla="*/ 30 w 30"/>
                <a:gd name="T18" fmla="*/ 27 h 27"/>
              </a:gdLst>
              <a:ahLst/>
              <a:cxnLst>
                <a:cxn ang="T10">
                  <a:pos x="T0" y="T1"/>
                </a:cxn>
                <a:cxn ang="T11">
                  <a:pos x="T2" y="T3"/>
                </a:cxn>
                <a:cxn ang="T12">
                  <a:pos x="T4" y="T5"/>
                </a:cxn>
                <a:cxn ang="T13">
                  <a:pos x="T6" y="T7"/>
                </a:cxn>
                <a:cxn ang="T14">
                  <a:pos x="T8" y="T9"/>
                </a:cxn>
              </a:cxnLst>
              <a:rect l="T15" t="T16" r="T17" b="T18"/>
              <a:pathLst>
                <a:path w="30" h="27">
                  <a:moveTo>
                    <a:pt x="30" y="5"/>
                  </a:moveTo>
                  <a:lnTo>
                    <a:pt x="25" y="0"/>
                  </a:lnTo>
                  <a:lnTo>
                    <a:pt x="0" y="22"/>
                  </a:lnTo>
                  <a:lnTo>
                    <a:pt x="4" y="27"/>
                  </a:lnTo>
                  <a:lnTo>
                    <a:pt x="30" y="5"/>
                  </a:lnTo>
                  <a:close/>
                </a:path>
              </a:pathLst>
            </a:custGeom>
            <a:solidFill>
              <a:srgbClr val="C195DB"/>
            </a:solidFill>
            <a:ln w="9525">
              <a:noFill/>
              <a:round/>
              <a:headEnd/>
              <a:tailEnd/>
            </a:ln>
          </p:spPr>
          <p:txBody>
            <a:bodyPr/>
            <a:lstStyle/>
            <a:p>
              <a:endParaRPr lang="ru-RU"/>
            </a:p>
          </p:txBody>
        </p:sp>
        <p:sp>
          <p:nvSpPr>
            <p:cNvPr id="161133" name="Freeform 2790"/>
            <p:cNvSpPr>
              <a:spLocks/>
            </p:cNvSpPr>
            <p:nvPr/>
          </p:nvSpPr>
          <p:spPr bwMode="auto">
            <a:xfrm>
              <a:off x="3547" y="2735"/>
              <a:ext cx="203" cy="185"/>
            </a:xfrm>
            <a:custGeom>
              <a:avLst/>
              <a:gdLst>
                <a:gd name="T0" fmla="*/ 4 w 203"/>
                <a:gd name="T1" fmla="*/ 0 h 185"/>
                <a:gd name="T2" fmla="*/ 0 w 203"/>
                <a:gd name="T3" fmla="*/ 4 h 185"/>
                <a:gd name="T4" fmla="*/ 199 w 203"/>
                <a:gd name="T5" fmla="*/ 185 h 185"/>
                <a:gd name="T6" fmla="*/ 203 w 203"/>
                <a:gd name="T7" fmla="*/ 181 h 185"/>
                <a:gd name="T8" fmla="*/ 4 w 203"/>
                <a:gd name="T9" fmla="*/ 0 h 185"/>
                <a:gd name="T10" fmla="*/ 0 60000 65536"/>
                <a:gd name="T11" fmla="*/ 0 60000 65536"/>
                <a:gd name="T12" fmla="*/ 0 60000 65536"/>
                <a:gd name="T13" fmla="*/ 0 60000 65536"/>
                <a:gd name="T14" fmla="*/ 0 60000 65536"/>
                <a:gd name="T15" fmla="*/ 0 w 203"/>
                <a:gd name="T16" fmla="*/ 0 h 185"/>
                <a:gd name="T17" fmla="*/ 203 w 203"/>
                <a:gd name="T18" fmla="*/ 185 h 185"/>
              </a:gdLst>
              <a:ahLst/>
              <a:cxnLst>
                <a:cxn ang="T10">
                  <a:pos x="T0" y="T1"/>
                </a:cxn>
                <a:cxn ang="T11">
                  <a:pos x="T2" y="T3"/>
                </a:cxn>
                <a:cxn ang="T12">
                  <a:pos x="T4" y="T5"/>
                </a:cxn>
                <a:cxn ang="T13">
                  <a:pos x="T6" y="T7"/>
                </a:cxn>
                <a:cxn ang="T14">
                  <a:pos x="T8" y="T9"/>
                </a:cxn>
              </a:cxnLst>
              <a:rect l="T15" t="T16" r="T17" b="T18"/>
              <a:pathLst>
                <a:path w="203" h="185">
                  <a:moveTo>
                    <a:pt x="4" y="0"/>
                  </a:moveTo>
                  <a:lnTo>
                    <a:pt x="0" y="4"/>
                  </a:lnTo>
                  <a:lnTo>
                    <a:pt x="199" y="185"/>
                  </a:lnTo>
                  <a:lnTo>
                    <a:pt x="203" y="181"/>
                  </a:lnTo>
                  <a:lnTo>
                    <a:pt x="4" y="0"/>
                  </a:lnTo>
                  <a:close/>
                </a:path>
              </a:pathLst>
            </a:custGeom>
            <a:solidFill>
              <a:srgbClr val="C195DB"/>
            </a:solidFill>
            <a:ln w="9525">
              <a:noFill/>
              <a:round/>
              <a:headEnd/>
              <a:tailEnd/>
            </a:ln>
          </p:spPr>
          <p:txBody>
            <a:bodyPr/>
            <a:lstStyle/>
            <a:p>
              <a:endParaRPr lang="ru-RU"/>
            </a:p>
          </p:txBody>
        </p:sp>
        <p:sp>
          <p:nvSpPr>
            <p:cNvPr id="161134" name="Freeform 2791"/>
            <p:cNvSpPr>
              <a:spLocks/>
            </p:cNvSpPr>
            <p:nvPr/>
          </p:nvSpPr>
          <p:spPr bwMode="auto">
            <a:xfrm>
              <a:off x="3544" y="2735"/>
              <a:ext cx="9" cy="5"/>
            </a:xfrm>
            <a:custGeom>
              <a:avLst/>
              <a:gdLst>
                <a:gd name="T0" fmla="*/ 4 w 9"/>
                <a:gd name="T1" fmla="*/ 0 h 5"/>
                <a:gd name="T2" fmla="*/ 0 w 9"/>
                <a:gd name="T3" fmla="*/ 2 h 5"/>
                <a:gd name="T4" fmla="*/ 4 w 9"/>
                <a:gd name="T5" fmla="*/ 5 h 5"/>
                <a:gd name="T6" fmla="*/ 9 w 9"/>
                <a:gd name="T7" fmla="*/ 0 h 5"/>
                <a:gd name="T8" fmla="*/ 9 w 9"/>
                <a:gd name="T9" fmla="*/ 5 h 5"/>
                <a:gd name="T10" fmla="*/ 4 w 9"/>
                <a:gd name="T11" fmla="*/ 0 h 5"/>
                <a:gd name="T12" fmla="*/ 0 60000 65536"/>
                <a:gd name="T13" fmla="*/ 0 60000 65536"/>
                <a:gd name="T14" fmla="*/ 0 60000 65536"/>
                <a:gd name="T15" fmla="*/ 0 60000 65536"/>
                <a:gd name="T16" fmla="*/ 0 60000 65536"/>
                <a:gd name="T17" fmla="*/ 0 60000 65536"/>
                <a:gd name="T18" fmla="*/ 0 w 9"/>
                <a:gd name="T19" fmla="*/ 0 h 5"/>
                <a:gd name="T20" fmla="*/ 9 w 9"/>
                <a:gd name="T21" fmla="*/ 5 h 5"/>
              </a:gdLst>
              <a:ahLst/>
              <a:cxnLst>
                <a:cxn ang="T12">
                  <a:pos x="T0" y="T1"/>
                </a:cxn>
                <a:cxn ang="T13">
                  <a:pos x="T2" y="T3"/>
                </a:cxn>
                <a:cxn ang="T14">
                  <a:pos x="T4" y="T5"/>
                </a:cxn>
                <a:cxn ang="T15">
                  <a:pos x="T6" y="T7"/>
                </a:cxn>
                <a:cxn ang="T16">
                  <a:pos x="T8" y="T9"/>
                </a:cxn>
                <a:cxn ang="T17">
                  <a:pos x="T10" y="T11"/>
                </a:cxn>
              </a:cxnLst>
              <a:rect l="T18" t="T19" r="T20" b="T21"/>
              <a:pathLst>
                <a:path w="9" h="5">
                  <a:moveTo>
                    <a:pt x="4" y="0"/>
                  </a:moveTo>
                  <a:lnTo>
                    <a:pt x="0" y="2"/>
                  </a:lnTo>
                  <a:lnTo>
                    <a:pt x="4" y="5"/>
                  </a:lnTo>
                  <a:lnTo>
                    <a:pt x="9" y="0"/>
                  </a:lnTo>
                  <a:lnTo>
                    <a:pt x="9" y="5"/>
                  </a:lnTo>
                  <a:lnTo>
                    <a:pt x="4" y="0"/>
                  </a:lnTo>
                  <a:close/>
                </a:path>
              </a:pathLst>
            </a:custGeom>
            <a:solidFill>
              <a:srgbClr val="C195DB"/>
            </a:solidFill>
            <a:ln w="9525">
              <a:noFill/>
              <a:round/>
              <a:headEnd/>
              <a:tailEnd/>
            </a:ln>
          </p:spPr>
          <p:txBody>
            <a:bodyPr/>
            <a:lstStyle/>
            <a:p>
              <a:endParaRPr lang="ru-RU"/>
            </a:p>
          </p:txBody>
        </p:sp>
        <p:sp>
          <p:nvSpPr>
            <p:cNvPr id="161135" name="Freeform 2792"/>
            <p:cNvSpPr>
              <a:spLocks/>
            </p:cNvSpPr>
            <p:nvPr/>
          </p:nvSpPr>
          <p:spPr bwMode="auto">
            <a:xfrm>
              <a:off x="3747" y="2916"/>
              <a:ext cx="70" cy="6"/>
            </a:xfrm>
            <a:custGeom>
              <a:avLst/>
              <a:gdLst>
                <a:gd name="T0" fmla="*/ 0 w 70"/>
                <a:gd name="T1" fmla="*/ 0 h 6"/>
                <a:gd name="T2" fmla="*/ 0 w 70"/>
                <a:gd name="T3" fmla="*/ 3 h 6"/>
                <a:gd name="T4" fmla="*/ 70 w 70"/>
                <a:gd name="T5" fmla="*/ 6 h 6"/>
                <a:gd name="T6" fmla="*/ 70 w 70"/>
                <a:gd name="T7" fmla="*/ 2 h 6"/>
                <a:gd name="T8" fmla="*/ 0 w 70"/>
                <a:gd name="T9" fmla="*/ 0 h 6"/>
                <a:gd name="T10" fmla="*/ 0 60000 65536"/>
                <a:gd name="T11" fmla="*/ 0 60000 65536"/>
                <a:gd name="T12" fmla="*/ 0 60000 65536"/>
                <a:gd name="T13" fmla="*/ 0 60000 65536"/>
                <a:gd name="T14" fmla="*/ 0 60000 65536"/>
                <a:gd name="T15" fmla="*/ 0 w 70"/>
                <a:gd name="T16" fmla="*/ 0 h 6"/>
                <a:gd name="T17" fmla="*/ 70 w 70"/>
                <a:gd name="T18" fmla="*/ 6 h 6"/>
              </a:gdLst>
              <a:ahLst/>
              <a:cxnLst>
                <a:cxn ang="T10">
                  <a:pos x="T0" y="T1"/>
                </a:cxn>
                <a:cxn ang="T11">
                  <a:pos x="T2" y="T3"/>
                </a:cxn>
                <a:cxn ang="T12">
                  <a:pos x="T4" y="T5"/>
                </a:cxn>
                <a:cxn ang="T13">
                  <a:pos x="T6" y="T7"/>
                </a:cxn>
                <a:cxn ang="T14">
                  <a:pos x="T8" y="T9"/>
                </a:cxn>
              </a:cxnLst>
              <a:rect l="T15" t="T16" r="T17" b="T18"/>
              <a:pathLst>
                <a:path w="70" h="6">
                  <a:moveTo>
                    <a:pt x="0" y="0"/>
                  </a:moveTo>
                  <a:lnTo>
                    <a:pt x="0" y="3"/>
                  </a:lnTo>
                  <a:lnTo>
                    <a:pt x="70" y="6"/>
                  </a:lnTo>
                  <a:lnTo>
                    <a:pt x="70" y="2"/>
                  </a:lnTo>
                  <a:lnTo>
                    <a:pt x="0" y="0"/>
                  </a:lnTo>
                  <a:close/>
                </a:path>
              </a:pathLst>
            </a:custGeom>
            <a:solidFill>
              <a:srgbClr val="C195DB"/>
            </a:solidFill>
            <a:ln w="9525">
              <a:noFill/>
              <a:round/>
              <a:headEnd/>
              <a:tailEnd/>
            </a:ln>
          </p:spPr>
          <p:txBody>
            <a:bodyPr/>
            <a:lstStyle/>
            <a:p>
              <a:endParaRPr lang="ru-RU"/>
            </a:p>
          </p:txBody>
        </p:sp>
        <p:sp>
          <p:nvSpPr>
            <p:cNvPr id="161136" name="Freeform 2793"/>
            <p:cNvSpPr>
              <a:spLocks/>
            </p:cNvSpPr>
            <p:nvPr/>
          </p:nvSpPr>
          <p:spPr bwMode="auto">
            <a:xfrm>
              <a:off x="3744" y="2915"/>
              <a:ext cx="6" cy="5"/>
            </a:xfrm>
            <a:custGeom>
              <a:avLst/>
              <a:gdLst>
                <a:gd name="T0" fmla="*/ 0 w 6"/>
                <a:gd name="T1" fmla="*/ 5 h 5"/>
                <a:gd name="T2" fmla="*/ 5 w 6"/>
                <a:gd name="T3" fmla="*/ 5 h 5"/>
                <a:gd name="T4" fmla="*/ 5 w 6"/>
                <a:gd name="T5" fmla="*/ 0 h 5"/>
                <a:gd name="T6" fmla="*/ 6 w 6"/>
                <a:gd name="T7" fmla="*/ 0 h 5"/>
                <a:gd name="T8" fmla="*/ 0 w 6"/>
                <a:gd name="T9" fmla="*/ 5 h 5"/>
                <a:gd name="T10" fmla="*/ 0 60000 65536"/>
                <a:gd name="T11" fmla="*/ 0 60000 65536"/>
                <a:gd name="T12" fmla="*/ 0 60000 65536"/>
                <a:gd name="T13" fmla="*/ 0 60000 65536"/>
                <a:gd name="T14" fmla="*/ 0 60000 65536"/>
                <a:gd name="T15" fmla="*/ 0 w 6"/>
                <a:gd name="T16" fmla="*/ 0 h 5"/>
                <a:gd name="T17" fmla="*/ 6 w 6"/>
                <a:gd name="T18" fmla="*/ 5 h 5"/>
              </a:gdLst>
              <a:ahLst/>
              <a:cxnLst>
                <a:cxn ang="T10">
                  <a:pos x="T0" y="T1"/>
                </a:cxn>
                <a:cxn ang="T11">
                  <a:pos x="T2" y="T3"/>
                </a:cxn>
                <a:cxn ang="T12">
                  <a:pos x="T4" y="T5"/>
                </a:cxn>
                <a:cxn ang="T13">
                  <a:pos x="T6" y="T7"/>
                </a:cxn>
                <a:cxn ang="T14">
                  <a:pos x="T8" y="T9"/>
                </a:cxn>
              </a:cxnLst>
              <a:rect l="T15" t="T16" r="T17" b="T18"/>
              <a:pathLst>
                <a:path w="6" h="5">
                  <a:moveTo>
                    <a:pt x="0" y="5"/>
                  </a:moveTo>
                  <a:lnTo>
                    <a:pt x="5" y="5"/>
                  </a:lnTo>
                  <a:lnTo>
                    <a:pt x="5" y="0"/>
                  </a:lnTo>
                  <a:lnTo>
                    <a:pt x="6" y="0"/>
                  </a:lnTo>
                  <a:lnTo>
                    <a:pt x="0" y="5"/>
                  </a:lnTo>
                  <a:close/>
                </a:path>
              </a:pathLst>
            </a:custGeom>
            <a:solidFill>
              <a:srgbClr val="C195DB"/>
            </a:solidFill>
            <a:ln w="9525">
              <a:noFill/>
              <a:round/>
              <a:headEnd/>
              <a:tailEnd/>
            </a:ln>
          </p:spPr>
          <p:txBody>
            <a:bodyPr/>
            <a:lstStyle/>
            <a:p>
              <a:endParaRPr lang="ru-RU"/>
            </a:p>
          </p:txBody>
        </p:sp>
        <p:sp>
          <p:nvSpPr>
            <p:cNvPr id="161137" name="Freeform 2794"/>
            <p:cNvSpPr>
              <a:spLocks/>
            </p:cNvSpPr>
            <p:nvPr/>
          </p:nvSpPr>
          <p:spPr bwMode="auto">
            <a:xfrm>
              <a:off x="3802" y="2863"/>
              <a:ext cx="18" cy="59"/>
            </a:xfrm>
            <a:custGeom>
              <a:avLst/>
              <a:gdLst>
                <a:gd name="T0" fmla="*/ 14 w 18"/>
                <a:gd name="T1" fmla="*/ 59 h 59"/>
                <a:gd name="T2" fmla="*/ 18 w 18"/>
                <a:gd name="T3" fmla="*/ 56 h 59"/>
                <a:gd name="T4" fmla="*/ 5 w 18"/>
                <a:gd name="T5" fmla="*/ 0 h 59"/>
                <a:gd name="T6" fmla="*/ 0 w 18"/>
                <a:gd name="T7" fmla="*/ 3 h 59"/>
                <a:gd name="T8" fmla="*/ 14 w 18"/>
                <a:gd name="T9" fmla="*/ 59 h 59"/>
                <a:gd name="T10" fmla="*/ 0 60000 65536"/>
                <a:gd name="T11" fmla="*/ 0 60000 65536"/>
                <a:gd name="T12" fmla="*/ 0 60000 65536"/>
                <a:gd name="T13" fmla="*/ 0 60000 65536"/>
                <a:gd name="T14" fmla="*/ 0 60000 65536"/>
                <a:gd name="T15" fmla="*/ 0 w 18"/>
                <a:gd name="T16" fmla="*/ 0 h 59"/>
                <a:gd name="T17" fmla="*/ 18 w 18"/>
                <a:gd name="T18" fmla="*/ 59 h 59"/>
              </a:gdLst>
              <a:ahLst/>
              <a:cxnLst>
                <a:cxn ang="T10">
                  <a:pos x="T0" y="T1"/>
                </a:cxn>
                <a:cxn ang="T11">
                  <a:pos x="T2" y="T3"/>
                </a:cxn>
                <a:cxn ang="T12">
                  <a:pos x="T4" y="T5"/>
                </a:cxn>
                <a:cxn ang="T13">
                  <a:pos x="T6" y="T7"/>
                </a:cxn>
                <a:cxn ang="T14">
                  <a:pos x="T8" y="T9"/>
                </a:cxn>
              </a:cxnLst>
              <a:rect l="T15" t="T16" r="T17" b="T18"/>
              <a:pathLst>
                <a:path w="18" h="59">
                  <a:moveTo>
                    <a:pt x="14" y="59"/>
                  </a:moveTo>
                  <a:lnTo>
                    <a:pt x="18" y="56"/>
                  </a:lnTo>
                  <a:lnTo>
                    <a:pt x="5" y="0"/>
                  </a:lnTo>
                  <a:lnTo>
                    <a:pt x="0" y="3"/>
                  </a:lnTo>
                  <a:lnTo>
                    <a:pt x="14" y="59"/>
                  </a:lnTo>
                  <a:close/>
                </a:path>
              </a:pathLst>
            </a:custGeom>
            <a:solidFill>
              <a:srgbClr val="C195DB"/>
            </a:solidFill>
            <a:ln w="9525">
              <a:noFill/>
              <a:round/>
              <a:headEnd/>
              <a:tailEnd/>
            </a:ln>
          </p:spPr>
          <p:txBody>
            <a:bodyPr/>
            <a:lstStyle/>
            <a:p>
              <a:endParaRPr lang="ru-RU"/>
            </a:p>
          </p:txBody>
        </p:sp>
        <p:sp>
          <p:nvSpPr>
            <p:cNvPr id="161138" name="Freeform 2795"/>
            <p:cNvSpPr>
              <a:spLocks/>
            </p:cNvSpPr>
            <p:nvPr/>
          </p:nvSpPr>
          <p:spPr bwMode="auto">
            <a:xfrm>
              <a:off x="3814" y="2919"/>
              <a:ext cx="4" cy="3"/>
            </a:xfrm>
            <a:custGeom>
              <a:avLst/>
              <a:gdLst>
                <a:gd name="T0" fmla="*/ 3 w 4"/>
                <a:gd name="T1" fmla="*/ 3 h 3"/>
                <a:gd name="T2" fmla="*/ 4 w 4"/>
                <a:gd name="T3" fmla="*/ 3 h 3"/>
                <a:gd name="T4" fmla="*/ 4 w 4"/>
                <a:gd name="T5" fmla="*/ 1 h 3"/>
                <a:gd name="T6" fmla="*/ 0 w 4"/>
                <a:gd name="T7" fmla="*/ 3 h 3"/>
                <a:gd name="T8" fmla="*/ 3 w 4"/>
                <a:gd name="T9" fmla="*/ 0 h 3"/>
                <a:gd name="T10" fmla="*/ 3 w 4"/>
                <a:gd name="T11" fmla="*/ 3 h 3"/>
                <a:gd name="T12" fmla="*/ 0 60000 65536"/>
                <a:gd name="T13" fmla="*/ 0 60000 65536"/>
                <a:gd name="T14" fmla="*/ 0 60000 65536"/>
                <a:gd name="T15" fmla="*/ 0 60000 65536"/>
                <a:gd name="T16" fmla="*/ 0 60000 65536"/>
                <a:gd name="T17" fmla="*/ 0 60000 65536"/>
                <a:gd name="T18" fmla="*/ 0 w 4"/>
                <a:gd name="T19" fmla="*/ 0 h 3"/>
                <a:gd name="T20" fmla="*/ 4 w 4"/>
                <a:gd name="T21" fmla="*/ 3 h 3"/>
              </a:gdLst>
              <a:ahLst/>
              <a:cxnLst>
                <a:cxn ang="T12">
                  <a:pos x="T0" y="T1"/>
                </a:cxn>
                <a:cxn ang="T13">
                  <a:pos x="T2" y="T3"/>
                </a:cxn>
                <a:cxn ang="T14">
                  <a:pos x="T4" y="T5"/>
                </a:cxn>
                <a:cxn ang="T15">
                  <a:pos x="T6" y="T7"/>
                </a:cxn>
                <a:cxn ang="T16">
                  <a:pos x="T8" y="T9"/>
                </a:cxn>
                <a:cxn ang="T17">
                  <a:pos x="T10" y="T11"/>
                </a:cxn>
              </a:cxnLst>
              <a:rect l="T18" t="T19" r="T20" b="T21"/>
              <a:pathLst>
                <a:path w="4" h="3">
                  <a:moveTo>
                    <a:pt x="3" y="3"/>
                  </a:moveTo>
                  <a:lnTo>
                    <a:pt x="4" y="3"/>
                  </a:lnTo>
                  <a:lnTo>
                    <a:pt x="4" y="1"/>
                  </a:lnTo>
                  <a:lnTo>
                    <a:pt x="0" y="3"/>
                  </a:lnTo>
                  <a:lnTo>
                    <a:pt x="3" y="0"/>
                  </a:lnTo>
                  <a:lnTo>
                    <a:pt x="3" y="3"/>
                  </a:lnTo>
                  <a:close/>
                </a:path>
              </a:pathLst>
            </a:custGeom>
            <a:solidFill>
              <a:srgbClr val="C195DB"/>
            </a:solidFill>
            <a:ln w="9525">
              <a:noFill/>
              <a:round/>
              <a:headEnd/>
              <a:tailEnd/>
            </a:ln>
          </p:spPr>
          <p:txBody>
            <a:bodyPr/>
            <a:lstStyle/>
            <a:p>
              <a:endParaRPr lang="ru-RU"/>
            </a:p>
          </p:txBody>
        </p:sp>
        <p:sp>
          <p:nvSpPr>
            <p:cNvPr id="161139" name="Freeform 2796"/>
            <p:cNvSpPr>
              <a:spLocks/>
            </p:cNvSpPr>
            <p:nvPr/>
          </p:nvSpPr>
          <p:spPr bwMode="auto">
            <a:xfrm>
              <a:off x="3571" y="2713"/>
              <a:ext cx="234" cy="153"/>
            </a:xfrm>
            <a:custGeom>
              <a:avLst/>
              <a:gdLst>
                <a:gd name="T0" fmla="*/ 229 w 234"/>
                <a:gd name="T1" fmla="*/ 153 h 153"/>
                <a:gd name="T2" fmla="*/ 234 w 234"/>
                <a:gd name="T3" fmla="*/ 149 h 153"/>
                <a:gd name="T4" fmla="*/ 5 w 234"/>
                <a:gd name="T5" fmla="*/ 0 h 153"/>
                <a:gd name="T6" fmla="*/ 0 w 234"/>
                <a:gd name="T7" fmla="*/ 5 h 153"/>
                <a:gd name="T8" fmla="*/ 229 w 234"/>
                <a:gd name="T9" fmla="*/ 153 h 153"/>
                <a:gd name="T10" fmla="*/ 0 60000 65536"/>
                <a:gd name="T11" fmla="*/ 0 60000 65536"/>
                <a:gd name="T12" fmla="*/ 0 60000 65536"/>
                <a:gd name="T13" fmla="*/ 0 60000 65536"/>
                <a:gd name="T14" fmla="*/ 0 60000 65536"/>
                <a:gd name="T15" fmla="*/ 0 w 234"/>
                <a:gd name="T16" fmla="*/ 0 h 153"/>
                <a:gd name="T17" fmla="*/ 234 w 234"/>
                <a:gd name="T18" fmla="*/ 153 h 153"/>
              </a:gdLst>
              <a:ahLst/>
              <a:cxnLst>
                <a:cxn ang="T10">
                  <a:pos x="T0" y="T1"/>
                </a:cxn>
                <a:cxn ang="T11">
                  <a:pos x="T2" y="T3"/>
                </a:cxn>
                <a:cxn ang="T12">
                  <a:pos x="T4" y="T5"/>
                </a:cxn>
                <a:cxn ang="T13">
                  <a:pos x="T6" y="T7"/>
                </a:cxn>
                <a:cxn ang="T14">
                  <a:pos x="T8" y="T9"/>
                </a:cxn>
              </a:cxnLst>
              <a:rect l="T15" t="T16" r="T17" b="T18"/>
              <a:pathLst>
                <a:path w="234" h="153">
                  <a:moveTo>
                    <a:pt x="229" y="153"/>
                  </a:moveTo>
                  <a:lnTo>
                    <a:pt x="234" y="149"/>
                  </a:lnTo>
                  <a:lnTo>
                    <a:pt x="5" y="0"/>
                  </a:lnTo>
                  <a:lnTo>
                    <a:pt x="0" y="5"/>
                  </a:lnTo>
                  <a:lnTo>
                    <a:pt x="229" y="153"/>
                  </a:lnTo>
                  <a:close/>
                </a:path>
              </a:pathLst>
            </a:custGeom>
            <a:solidFill>
              <a:srgbClr val="C195DB"/>
            </a:solidFill>
            <a:ln w="9525">
              <a:noFill/>
              <a:round/>
              <a:headEnd/>
              <a:tailEnd/>
            </a:ln>
          </p:spPr>
          <p:txBody>
            <a:bodyPr/>
            <a:lstStyle/>
            <a:p>
              <a:endParaRPr lang="ru-RU"/>
            </a:p>
          </p:txBody>
        </p:sp>
        <p:sp>
          <p:nvSpPr>
            <p:cNvPr id="161140" name="Freeform 2797"/>
            <p:cNvSpPr>
              <a:spLocks/>
            </p:cNvSpPr>
            <p:nvPr/>
          </p:nvSpPr>
          <p:spPr bwMode="auto">
            <a:xfrm>
              <a:off x="3801" y="2861"/>
              <a:ext cx="4" cy="6"/>
            </a:xfrm>
            <a:custGeom>
              <a:avLst/>
              <a:gdLst>
                <a:gd name="T0" fmla="*/ 4 w 4"/>
                <a:gd name="T1" fmla="*/ 3 h 6"/>
                <a:gd name="T2" fmla="*/ 4 w 4"/>
                <a:gd name="T3" fmla="*/ 0 h 6"/>
                <a:gd name="T4" fmla="*/ 0 w 4"/>
                <a:gd name="T5" fmla="*/ 6 h 6"/>
                <a:gd name="T6" fmla="*/ 4 w 4"/>
                <a:gd name="T7" fmla="*/ 3 h 6"/>
                <a:gd name="T8" fmla="*/ 0 60000 65536"/>
                <a:gd name="T9" fmla="*/ 0 60000 65536"/>
                <a:gd name="T10" fmla="*/ 0 60000 65536"/>
                <a:gd name="T11" fmla="*/ 0 60000 65536"/>
                <a:gd name="T12" fmla="*/ 0 w 4"/>
                <a:gd name="T13" fmla="*/ 0 h 6"/>
                <a:gd name="T14" fmla="*/ 4 w 4"/>
                <a:gd name="T15" fmla="*/ 6 h 6"/>
              </a:gdLst>
              <a:ahLst/>
              <a:cxnLst>
                <a:cxn ang="T8">
                  <a:pos x="T0" y="T1"/>
                </a:cxn>
                <a:cxn ang="T9">
                  <a:pos x="T2" y="T3"/>
                </a:cxn>
                <a:cxn ang="T10">
                  <a:pos x="T4" y="T5"/>
                </a:cxn>
                <a:cxn ang="T11">
                  <a:pos x="T6" y="T7"/>
                </a:cxn>
              </a:cxnLst>
              <a:rect l="T12" t="T13" r="T14" b="T15"/>
              <a:pathLst>
                <a:path w="4" h="6">
                  <a:moveTo>
                    <a:pt x="4" y="3"/>
                  </a:moveTo>
                  <a:lnTo>
                    <a:pt x="4" y="0"/>
                  </a:lnTo>
                  <a:lnTo>
                    <a:pt x="0" y="6"/>
                  </a:lnTo>
                  <a:lnTo>
                    <a:pt x="4" y="3"/>
                  </a:lnTo>
                  <a:close/>
                </a:path>
              </a:pathLst>
            </a:custGeom>
            <a:solidFill>
              <a:srgbClr val="C195DB"/>
            </a:solidFill>
            <a:ln w="9525">
              <a:noFill/>
              <a:round/>
              <a:headEnd/>
              <a:tailEnd/>
            </a:ln>
          </p:spPr>
          <p:txBody>
            <a:bodyPr/>
            <a:lstStyle/>
            <a:p>
              <a:endParaRPr lang="ru-RU"/>
            </a:p>
          </p:txBody>
        </p:sp>
        <p:sp>
          <p:nvSpPr>
            <p:cNvPr id="161141" name="Freeform 2798"/>
            <p:cNvSpPr>
              <a:spLocks/>
            </p:cNvSpPr>
            <p:nvPr/>
          </p:nvSpPr>
          <p:spPr bwMode="auto">
            <a:xfrm>
              <a:off x="3571" y="2711"/>
              <a:ext cx="4" cy="7"/>
            </a:xfrm>
            <a:custGeom>
              <a:avLst/>
              <a:gdLst>
                <a:gd name="T0" fmla="*/ 4 w 4"/>
                <a:gd name="T1" fmla="*/ 2 h 7"/>
                <a:gd name="T2" fmla="*/ 1 w 4"/>
                <a:gd name="T3" fmla="*/ 0 h 7"/>
                <a:gd name="T4" fmla="*/ 0 w 4"/>
                <a:gd name="T5" fmla="*/ 2 h 7"/>
                <a:gd name="T6" fmla="*/ 4 w 4"/>
                <a:gd name="T7" fmla="*/ 7 h 7"/>
                <a:gd name="T8" fmla="*/ 0 w 4"/>
                <a:gd name="T9" fmla="*/ 7 h 7"/>
                <a:gd name="T10" fmla="*/ 4 w 4"/>
                <a:gd name="T11" fmla="*/ 2 h 7"/>
                <a:gd name="T12" fmla="*/ 0 60000 65536"/>
                <a:gd name="T13" fmla="*/ 0 60000 65536"/>
                <a:gd name="T14" fmla="*/ 0 60000 65536"/>
                <a:gd name="T15" fmla="*/ 0 60000 65536"/>
                <a:gd name="T16" fmla="*/ 0 60000 65536"/>
                <a:gd name="T17" fmla="*/ 0 60000 65536"/>
                <a:gd name="T18" fmla="*/ 0 w 4"/>
                <a:gd name="T19" fmla="*/ 0 h 7"/>
                <a:gd name="T20" fmla="*/ 4 w 4"/>
                <a:gd name="T21" fmla="*/ 7 h 7"/>
              </a:gdLst>
              <a:ahLst/>
              <a:cxnLst>
                <a:cxn ang="T12">
                  <a:pos x="T0" y="T1"/>
                </a:cxn>
                <a:cxn ang="T13">
                  <a:pos x="T2" y="T3"/>
                </a:cxn>
                <a:cxn ang="T14">
                  <a:pos x="T4" y="T5"/>
                </a:cxn>
                <a:cxn ang="T15">
                  <a:pos x="T6" y="T7"/>
                </a:cxn>
                <a:cxn ang="T16">
                  <a:pos x="T8" y="T9"/>
                </a:cxn>
                <a:cxn ang="T17">
                  <a:pos x="T10" y="T11"/>
                </a:cxn>
              </a:cxnLst>
              <a:rect l="T18" t="T19" r="T20" b="T21"/>
              <a:pathLst>
                <a:path w="4" h="7">
                  <a:moveTo>
                    <a:pt x="4" y="2"/>
                  </a:moveTo>
                  <a:lnTo>
                    <a:pt x="1" y="0"/>
                  </a:lnTo>
                  <a:lnTo>
                    <a:pt x="0" y="2"/>
                  </a:lnTo>
                  <a:lnTo>
                    <a:pt x="4" y="7"/>
                  </a:lnTo>
                  <a:lnTo>
                    <a:pt x="0" y="7"/>
                  </a:lnTo>
                  <a:lnTo>
                    <a:pt x="4" y="2"/>
                  </a:lnTo>
                  <a:close/>
                </a:path>
              </a:pathLst>
            </a:custGeom>
            <a:solidFill>
              <a:srgbClr val="C195DB"/>
            </a:solidFill>
            <a:ln w="9525">
              <a:noFill/>
              <a:round/>
              <a:headEnd/>
              <a:tailEnd/>
            </a:ln>
          </p:spPr>
          <p:txBody>
            <a:bodyPr/>
            <a:lstStyle/>
            <a:p>
              <a:endParaRPr lang="ru-RU"/>
            </a:p>
          </p:txBody>
        </p:sp>
        <p:sp>
          <p:nvSpPr>
            <p:cNvPr id="161142" name="Freeform 2799"/>
            <p:cNvSpPr>
              <a:spLocks/>
            </p:cNvSpPr>
            <p:nvPr/>
          </p:nvSpPr>
          <p:spPr bwMode="auto">
            <a:xfrm>
              <a:off x="3744" y="2861"/>
              <a:ext cx="63" cy="61"/>
            </a:xfrm>
            <a:custGeom>
              <a:avLst/>
              <a:gdLst>
                <a:gd name="T0" fmla="*/ 63 w 63"/>
                <a:gd name="T1" fmla="*/ 6 h 61"/>
                <a:gd name="T2" fmla="*/ 57 w 63"/>
                <a:gd name="T3" fmla="*/ 0 h 61"/>
                <a:gd name="T4" fmla="*/ 0 w 63"/>
                <a:gd name="T5" fmla="*/ 55 h 61"/>
                <a:gd name="T6" fmla="*/ 4 w 63"/>
                <a:gd name="T7" fmla="*/ 61 h 61"/>
                <a:gd name="T8" fmla="*/ 63 w 63"/>
                <a:gd name="T9" fmla="*/ 6 h 61"/>
                <a:gd name="T10" fmla="*/ 0 60000 65536"/>
                <a:gd name="T11" fmla="*/ 0 60000 65536"/>
                <a:gd name="T12" fmla="*/ 0 60000 65536"/>
                <a:gd name="T13" fmla="*/ 0 60000 65536"/>
                <a:gd name="T14" fmla="*/ 0 60000 65536"/>
                <a:gd name="T15" fmla="*/ 0 w 63"/>
                <a:gd name="T16" fmla="*/ 0 h 61"/>
                <a:gd name="T17" fmla="*/ 63 w 63"/>
                <a:gd name="T18" fmla="*/ 61 h 61"/>
              </a:gdLst>
              <a:ahLst/>
              <a:cxnLst>
                <a:cxn ang="T10">
                  <a:pos x="T0" y="T1"/>
                </a:cxn>
                <a:cxn ang="T11">
                  <a:pos x="T2" y="T3"/>
                </a:cxn>
                <a:cxn ang="T12">
                  <a:pos x="T4" y="T5"/>
                </a:cxn>
                <a:cxn ang="T13">
                  <a:pos x="T6" y="T7"/>
                </a:cxn>
                <a:cxn ang="T14">
                  <a:pos x="T8" y="T9"/>
                </a:cxn>
              </a:cxnLst>
              <a:rect l="T15" t="T16" r="T17" b="T18"/>
              <a:pathLst>
                <a:path w="63" h="61">
                  <a:moveTo>
                    <a:pt x="63" y="6"/>
                  </a:moveTo>
                  <a:lnTo>
                    <a:pt x="57" y="0"/>
                  </a:lnTo>
                  <a:lnTo>
                    <a:pt x="0" y="55"/>
                  </a:lnTo>
                  <a:lnTo>
                    <a:pt x="4" y="61"/>
                  </a:lnTo>
                  <a:lnTo>
                    <a:pt x="63" y="6"/>
                  </a:lnTo>
                  <a:close/>
                </a:path>
              </a:pathLst>
            </a:custGeom>
            <a:solidFill>
              <a:srgbClr val="C195DB"/>
            </a:solidFill>
            <a:ln w="9525">
              <a:noFill/>
              <a:round/>
              <a:headEnd/>
              <a:tailEnd/>
            </a:ln>
          </p:spPr>
          <p:txBody>
            <a:bodyPr/>
            <a:lstStyle/>
            <a:p>
              <a:endParaRPr lang="ru-RU"/>
            </a:p>
          </p:txBody>
        </p:sp>
        <p:sp>
          <p:nvSpPr>
            <p:cNvPr id="161143" name="Line 2800"/>
            <p:cNvSpPr>
              <a:spLocks noChangeShapeType="1"/>
            </p:cNvSpPr>
            <p:nvPr/>
          </p:nvSpPr>
          <p:spPr bwMode="auto">
            <a:xfrm flipV="1">
              <a:off x="3795" y="2868"/>
              <a:ext cx="7" cy="34"/>
            </a:xfrm>
            <a:prstGeom prst="line">
              <a:avLst/>
            </a:prstGeom>
            <a:noFill/>
            <a:ln w="6350" cap="rnd">
              <a:solidFill>
                <a:srgbClr val="C195DB"/>
              </a:solidFill>
              <a:round/>
              <a:headEnd/>
              <a:tailEnd/>
            </a:ln>
          </p:spPr>
          <p:txBody>
            <a:bodyPr/>
            <a:lstStyle/>
            <a:p>
              <a:endParaRPr lang="ru-RU"/>
            </a:p>
          </p:txBody>
        </p:sp>
        <p:sp>
          <p:nvSpPr>
            <p:cNvPr id="161144" name="Line 2801"/>
            <p:cNvSpPr>
              <a:spLocks noChangeShapeType="1"/>
            </p:cNvSpPr>
            <p:nvPr/>
          </p:nvSpPr>
          <p:spPr bwMode="auto">
            <a:xfrm flipH="1">
              <a:off x="3748" y="2902"/>
              <a:ext cx="48" cy="17"/>
            </a:xfrm>
            <a:prstGeom prst="line">
              <a:avLst/>
            </a:prstGeom>
            <a:noFill/>
            <a:ln w="6350" cap="rnd">
              <a:solidFill>
                <a:srgbClr val="C195DB"/>
              </a:solidFill>
              <a:round/>
              <a:headEnd/>
              <a:tailEnd/>
            </a:ln>
          </p:spPr>
          <p:txBody>
            <a:bodyPr/>
            <a:lstStyle/>
            <a:p>
              <a:endParaRPr lang="ru-RU"/>
            </a:p>
          </p:txBody>
        </p:sp>
        <p:sp>
          <p:nvSpPr>
            <p:cNvPr id="161145" name="Line 2802"/>
            <p:cNvSpPr>
              <a:spLocks noChangeShapeType="1"/>
            </p:cNvSpPr>
            <p:nvPr/>
          </p:nvSpPr>
          <p:spPr bwMode="auto">
            <a:xfrm>
              <a:off x="3795" y="2902"/>
              <a:ext cx="22" cy="18"/>
            </a:xfrm>
            <a:prstGeom prst="line">
              <a:avLst/>
            </a:prstGeom>
            <a:noFill/>
            <a:ln w="6350" cap="rnd">
              <a:solidFill>
                <a:srgbClr val="C195DB"/>
              </a:solidFill>
              <a:round/>
              <a:headEnd/>
              <a:tailEnd/>
            </a:ln>
          </p:spPr>
          <p:txBody>
            <a:bodyPr/>
            <a:lstStyle/>
            <a:p>
              <a:endParaRPr lang="ru-RU"/>
            </a:p>
          </p:txBody>
        </p:sp>
        <p:sp>
          <p:nvSpPr>
            <p:cNvPr id="161146" name="Freeform 2803"/>
            <p:cNvSpPr>
              <a:spLocks/>
            </p:cNvSpPr>
            <p:nvPr/>
          </p:nvSpPr>
          <p:spPr bwMode="auto">
            <a:xfrm>
              <a:off x="3299" y="2978"/>
              <a:ext cx="179" cy="277"/>
            </a:xfrm>
            <a:custGeom>
              <a:avLst/>
              <a:gdLst>
                <a:gd name="T0" fmla="*/ 31 w 179"/>
                <a:gd name="T1" fmla="*/ 0 h 277"/>
                <a:gd name="T2" fmla="*/ 0 w 179"/>
                <a:gd name="T3" fmla="*/ 15 h 277"/>
                <a:gd name="T4" fmla="*/ 110 w 179"/>
                <a:gd name="T5" fmla="*/ 257 h 277"/>
                <a:gd name="T6" fmla="*/ 178 w 179"/>
                <a:gd name="T7" fmla="*/ 277 h 277"/>
                <a:gd name="T8" fmla="*/ 179 w 179"/>
                <a:gd name="T9" fmla="*/ 211 h 277"/>
                <a:gd name="T10" fmla="*/ 31 w 179"/>
                <a:gd name="T11" fmla="*/ 0 h 277"/>
                <a:gd name="T12" fmla="*/ 0 60000 65536"/>
                <a:gd name="T13" fmla="*/ 0 60000 65536"/>
                <a:gd name="T14" fmla="*/ 0 60000 65536"/>
                <a:gd name="T15" fmla="*/ 0 60000 65536"/>
                <a:gd name="T16" fmla="*/ 0 60000 65536"/>
                <a:gd name="T17" fmla="*/ 0 60000 65536"/>
                <a:gd name="T18" fmla="*/ 0 w 179"/>
                <a:gd name="T19" fmla="*/ 0 h 277"/>
                <a:gd name="T20" fmla="*/ 179 w 179"/>
                <a:gd name="T21" fmla="*/ 277 h 277"/>
              </a:gdLst>
              <a:ahLst/>
              <a:cxnLst>
                <a:cxn ang="T12">
                  <a:pos x="T0" y="T1"/>
                </a:cxn>
                <a:cxn ang="T13">
                  <a:pos x="T2" y="T3"/>
                </a:cxn>
                <a:cxn ang="T14">
                  <a:pos x="T4" y="T5"/>
                </a:cxn>
                <a:cxn ang="T15">
                  <a:pos x="T6" y="T7"/>
                </a:cxn>
                <a:cxn ang="T16">
                  <a:pos x="T8" y="T9"/>
                </a:cxn>
                <a:cxn ang="T17">
                  <a:pos x="T10" y="T11"/>
                </a:cxn>
              </a:cxnLst>
              <a:rect l="T18" t="T19" r="T20" b="T21"/>
              <a:pathLst>
                <a:path w="179" h="277">
                  <a:moveTo>
                    <a:pt x="31" y="0"/>
                  </a:moveTo>
                  <a:lnTo>
                    <a:pt x="0" y="15"/>
                  </a:lnTo>
                  <a:lnTo>
                    <a:pt x="110" y="257"/>
                  </a:lnTo>
                  <a:lnTo>
                    <a:pt x="178" y="277"/>
                  </a:lnTo>
                  <a:lnTo>
                    <a:pt x="179" y="211"/>
                  </a:lnTo>
                  <a:lnTo>
                    <a:pt x="31" y="0"/>
                  </a:lnTo>
                  <a:close/>
                </a:path>
              </a:pathLst>
            </a:custGeom>
            <a:solidFill>
              <a:srgbClr val="844CD6"/>
            </a:solidFill>
            <a:ln w="9525">
              <a:noFill/>
              <a:round/>
              <a:headEnd/>
              <a:tailEnd/>
            </a:ln>
          </p:spPr>
          <p:txBody>
            <a:bodyPr/>
            <a:lstStyle/>
            <a:p>
              <a:endParaRPr lang="ru-RU"/>
            </a:p>
          </p:txBody>
        </p:sp>
        <p:sp>
          <p:nvSpPr>
            <p:cNvPr id="161147" name="Freeform 2804"/>
            <p:cNvSpPr>
              <a:spLocks/>
            </p:cNvSpPr>
            <p:nvPr/>
          </p:nvSpPr>
          <p:spPr bwMode="auto">
            <a:xfrm>
              <a:off x="3296" y="2975"/>
              <a:ext cx="34" cy="20"/>
            </a:xfrm>
            <a:custGeom>
              <a:avLst/>
              <a:gdLst>
                <a:gd name="T0" fmla="*/ 34 w 34"/>
                <a:gd name="T1" fmla="*/ 6 h 20"/>
                <a:gd name="T2" fmla="*/ 34 w 34"/>
                <a:gd name="T3" fmla="*/ 0 h 20"/>
                <a:gd name="T4" fmla="*/ 0 w 34"/>
                <a:gd name="T5" fmla="*/ 13 h 20"/>
                <a:gd name="T6" fmla="*/ 2 w 34"/>
                <a:gd name="T7" fmla="*/ 20 h 20"/>
                <a:gd name="T8" fmla="*/ 34 w 34"/>
                <a:gd name="T9" fmla="*/ 6 h 20"/>
                <a:gd name="T10" fmla="*/ 0 60000 65536"/>
                <a:gd name="T11" fmla="*/ 0 60000 65536"/>
                <a:gd name="T12" fmla="*/ 0 60000 65536"/>
                <a:gd name="T13" fmla="*/ 0 60000 65536"/>
                <a:gd name="T14" fmla="*/ 0 60000 65536"/>
                <a:gd name="T15" fmla="*/ 0 w 34"/>
                <a:gd name="T16" fmla="*/ 0 h 20"/>
                <a:gd name="T17" fmla="*/ 34 w 34"/>
                <a:gd name="T18" fmla="*/ 20 h 20"/>
              </a:gdLst>
              <a:ahLst/>
              <a:cxnLst>
                <a:cxn ang="T10">
                  <a:pos x="T0" y="T1"/>
                </a:cxn>
                <a:cxn ang="T11">
                  <a:pos x="T2" y="T3"/>
                </a:cxn>
                <a:cxn ang="T12">
                  <a:pos x="T4" y="T5"/>
                </a:cxn>
                <a:cxn ang="T13">
                  <a:pos x="T6" y="T7"/>
                </a:cxn>
                <a:cxn ang="T14">
                  <a:pos x="T8" y="T9"/>
                </a:cxn>
              </a:cxnLst>
              <a:rect l="T15" t="T16" r="T17" b="T18"/>
              <a:pathLst>
                <a:path w="34" h="20">
                  <a:moveTo>
                    <a:pt x="34" y="6"/>
                  </a:moveTo>
                  <a:lnTo>
                    <a:pt x="34" y="0"/>
                  </a:lnTo>
                  <a:lnTo>
                    <a:pt x="0" y="13"/>
                  </a:lnTo>
                  <a:lnTo>
                    <a:pt x="2" y="20"/>
                  </a:lnTo>
                  <a:lnTo>
                    <a:pt x="34" y="6"/>
                  </a:lnTo>
                  <a:close/>
                </a:path>
              </a:pathLst>
            </a:custGeom>
            <a:solidFill>
              <a:srgbClr val="C195DB"/>
            </a:solidFill>
            <a:ln w="9525">
              <a:noFill/>
              <a:round/>
              <a:headEnd/>
              <a:tailEnd/>
            </a:ln>
          </p:spPr>
          <p:txBody>
            <a:bodyPr/>
            <a:lstStyle/>
            <a:p>
              <a:endParaRPr lang="ru-RU"/>
            </a:p>
          </p:txBody>
        </p:sp>
        <p:sp>
          <p:nvSpPr>
            <p:cNvPr id="161148" name="Freeform 2805"/>
            <p:cNvSpPr>
              <a:spLocks/>
            </p:cNvSpPr>
            <p:nvPr/>
          </p:nvSpPr>
          <p:spPr bwMode="auto">
            <a:xfrm>
              <a:off x="3296" y="2992"/>
              <a:ext cx="117" cy="244"/>
            </a:xfrm>
            <a:custGeom>
              <a:avLst/>
              <a:gdLst>
                <a:gd name="T0" fmla="*/ 6 w 117"/>
                <a:gd name="T1" fmla="*/ 0 h 244"/>
                <a:gd name="T2" fmla="*/ 0 w 117"/>
                <a:gd name="T3" fmla="*/ 1 h 244"/>
                <a:gd name="T4" fmla="*/ 111 w 117"/>
                <a:gd name="T5" fmla="*/ 244 h 244"/>
                <a:gd name="T6" fmla="*/ 117 w 117"/>
                <a:gd name="T7" fmla="*/ 244 h 244"/>
                <a:gd name="T8" fmla="*/ 6 w 117"/>
                <a:gd name="T9" fmla="*/ 0 h 244"/>
                <a:gd name="T10" fmla="*/ 0 60000 65536"/>
                <a:gd name="T11" fmla="*/ 0 60000 65536"/>
                <a:gd name="T12" fmla="*/ 0 60000 65536"/>
                <a:gd name="T13" fmla="*/ 0 60000 65536"/>
                <a:gd name="T14" fmla="*/ 0 60000 65536"/>
                <a:gd name="T15" fmla="*/ 0 w 117"/>
                <a:gd name="T16" fmla="*/ 0 h 244"/>
                <a:gd name="T17" fmla="*/ 117 w 117"/>
                <a:gd name="T18" fmla="*/ 244 h 244"/>
              </a:gdLst>
              <a:ahLst/>
              <a:cxnLst>
                <a:cxn ang="T10">
                  <a:pos x="T0" y="T1"/>
                </a:cxn>
                <a:cxn ang="T11">
                  <a:pos x="T2" y="T3"/>
                </a:cxn>
                <a:cxn ang="T12">
                  <a:pos x="T4" y="T5"/>
                </a:cxn>
                <a:cxn ang="T13">
                  <a:pos x="T6" y="T7"/>
                </a:cxn>
                <a:cxn ang="T14">
                  <a:pos x="T8" y="T9"/>
                </a:cxn>
              </a:cxnLst>
              <a:rect l="T15" t="T16" r="T17" b="T18"/>
              <a:pathLst>
                <a:path w="117" h="244">
                  <a:moveTo>
                    <a:pt x="6" y="0"/>
                  </a:moveTo>
                  <a:lnTo>
                    <a:pt x="0" y="1"/>
                  </a:lnTo>
                  <a:lnTo>
                    <a:pt x="111" y="244"/>
                  </a:lnTo>
                  <a:lnTo>
                    <a:pt x="117" y="244"/>
                  </a:lnTo>
                  <a:lnTo>
                    <a:pt x="6" y="0"/>
                  </a:lnTo>
                  <a:close/>
                </a:path>
              </a:pathLst>
            </a:custGeom>
            <a:solidFill>
              <a:srgbClr val="C195DB"/>
            </a:solidFill>
            <a:ln w="9525">
              <a:noFill/>
              <a:round/>
              <a:headEnd/>
              <a:tailEnd/>
            </a:ln>
          </p:spPr>
          <p:txBody>
            <a:bodyPr/>
            <a:lstStyle/>
            <a:p>
              <a:endParaRPr lang="ru-RU"/>
            </a:p>
          </p:txBody>
        </p:sp>
        <p:sp>
          <p:nvSpPr>
            <p:cNvPr id="161149" name="Freeform 2806"/>
            <p:cNvSpPr>
              <a:spLocks/>
            </p:cNvSpPr>
            <p:nvPr/>
          </p:nvSpPr>
          <p:spPr bwMode="auto">
            <a:xfrm>
              <a:off x="3295" y="2988"/>
              <a:ext cx="7" cy="7"/>
            </a:xfrm>
            <a:custGeom>
              <a:avLst/>
              <a:gdLst>
                <a:gd name="T0" fmla="*/ 3 w 7"/>
                <a:gd name="T1" fmla="*/ 0 h 7"/>
                <a:gd name="T2" fmla="*/ 0 w 7"/>
                <a:gd name="T3" fmla="*/ 2 h 7"/>
                <a:gd name="T4" fmla="*/ 1 w 7"/>
                <a:gd name="T5" fmla="*/ 5 h 7"/>
                <a:gd name="T6" fmla="*/ 7 w 7"/>
                <a:gd name="T7" fmla="*/ 3 h 7"/>
                <a:gd name="T8" fmla="*/ 5 w 7"/>
                <a:gd name="T9" fmla="*/ 7 h 7"/>
                <a:gd name="T10" fmla="*/ 3 w 7"/>
                <a:gd name="T11" fmla="*/ 0 h 7"/>
                <a:gd name="T12" fmla="*/ 0 60000 65536"/>
                <a:gd name="T13" fmla="*/ 0 60000 65536"/>
                <a:gd name="T14" fmla="*/ 0 60000 65536"/>
                <a:gd name="T15" fmla="*/ 0 60000 65536"/>
                <a:gd name="T16" fmla="*/ 0 60000 65536"/>
                <a:gd name="T17" fmla="*/ 0 60000 65536"/>
                <a:gd name="T18" fmla="*/ 0 w 7"/>
                <a:gd name="T19" fmla="*/ 0 h 7"/>
                <a:gd name="T20" fmla="*/ 7 w 7"/>
                <a:gd name="T21" fmla="*/ 7 h 7"/>
              </a:gdLst>
              <a:ahLst/>
              <a:cxnLst>
                <a:cxn ang="T12">
                  <a:pos x="T0" y="T1"/>
                </a:cxn>
                <a:cxn ang="T13">
                  <a:pos x="T2" y="T3"/>
                </a:cxn>
                <a:cxn ang="T14">
                  <a:pos x="T4" y="T5"/>
                </a:cxn>
                <a:cxn ang="T15">
                  <a:pos x="T6" y="T7"/>
                </a:cxn>
                <a:cxn ang="T16">
                  <a:pos x="T8" y="T9"/>
                </a:cxn>
                <a:cxn ang="T17">
                  <a:pos x="T10" y="T11"/>
                </a:cxn>
              </a:cxnLst>
              <a:rect l="T18" t="T19" r="T20" b="T21"/>
              <a:pathLst>
                <a:path w="7" h="7">
                  <a:moveTo>
                    <a:pt x="3" y="0"/>
                  </a:moveTo>
                  <a:lnTo>
                    <a:pt x="0" y="2"/>
                  </a:lnTo>
                  <a:lnTo>
                    <a:pt x="1" y="5"/>
                  </a:lnTo>
                  <a:lnTo>
                    <a:pt x="7" y="3"/>
                  </a:lnTo>
                  <a:lnTo>
                    <a:pt x="5" y="7"/>
                  </a:lnTo>
                  <a:lnTo>
                    <a:pt x="3" y="0"/>
                  </a:lnTo>
                  <a:close/>
                </a:path>
              </a:pathLst>
            </a:custGeom>
            <a:solidFill>
              <a:srgbClr val="C195DB"/>
            </a:solidFill>
            <a:ln w="9525">
              <a:noFill/>
              <a:round/>
              <a:headEnd/>
              <a:tailEnd/>
            </a:ln>
          </p:spPr>
          <p:txBody>
            <a:bodyPr/>
            <a:lstStyle/>
            <a:p>
              <a:endParaRPr lang="ru-RU"/>
            </a:p>
          </p:txBody>
        </p:sp>
        <p:sp>
          <p:nvSpPr>
            <p:cNvPr id="161150" name="Freeform 2807"/>
            <p:cNvSpPr>
              <a:spLocks/>
            </p:cNvSpPr>
            <p:nvPr/>
          </p:nvSpPr>
          <p:spPr bwMode="auto">
            <a:xfrm>
              <a:off x="3408" y="3231"/>
              <a:ext cx="70" cy="26"/>
            </a:xfrm>
            <a:custGeom>
              <a:avLst/>
              <a:gdLst>
                <a:gd name="T0" fmla="*/ 3 w 70"/>
                <a:gd name="T1" fmla="*/ 0 h 26"/>
                <a:gd name="T2" fmla="*/ 0 w 70"/>
                <a:gd name="T3" fmla="*/ 5 h 26"/>
                <a:gd name="T4" fmla="*/ 67 w 70"/>
                <a:gd name="T5" fmla="*/ 26 h 26"/>
                <a:gd name="T6" fmla="*/ 70 w 70"/>
                <a:gd name="T7" fmla="*/ 21 h 26"/>
                <a:gd name="T8" fmla="*/ 3 w 70"/>
                <a:gd name="T9" fmla="*/ 0 h 26"/>
                <a:gd name="T10" fmla="*/ 0 60000 65536"/>
                <a:gd name="T11" fmla="*/ 0 60000 65536"/>
                <a:gd name="T12" fmla="*/ 0 60000 65536"/>
                <a:gd name="T13" fmla="*/ 0 60000 65536"/>
                <a:gd name="T14" fmla="*/ 0 60000 65536"/>
                <a:gd name="T15" fmla="*/ 0 w 70"/>
                <a:gd name="T16" fmla="*/ 0 h 26"/>
                <a:gd name="T17" fmla="*/ 70 w 70"/>
                <a:gd name="T18" fmla="*/ 26 h 26"/>
              </a:gdLst>
              <a:ahLst/>
              <a:cxnLst>
                <a:cxn ang="T10">
                  <a:pos x="T0" y="T1"/>
                </a:cxn>
                <a:cxn ang="T11">
                  <a:pos x="T2" y="T3"/>
                </a:cxn>
                <a:cxn ang="T12">
                  <a:pos x="T4" y="T5"/>
                </a:cxn>
                <a:cxn ang="T13">
                  <a:pos x="T6" y="T7"/>
                </a:cxn>
                <a:cxn ang="T14">
                  <a:pos x="T8" y="T9"/>
                </a:cxn>
              </a:cxnLst>
              <a:rect l="T15" t="T16" r="T17" b="T18"/>
              <a:pathLst>
                <a:path w="70" h="26">
                  <a:moveTo>
                    <a:pt x="3" y="0"/>
                  </a:moveTo>
                  <a:lnTo>
                    <a:pt x="0" y="5"/>
                  </a:lnTo>
                  <a:lnTo>
                    <a:pt x="67" y="26"/>
                  </a:lnTo>
                  <a:lnTo>
                    <a:pt x="70" y="21"/>
                  </a:lnTo>
                  <a:lnTo>
                    <a:pt x="3" y="0"/>
                  </a:lnTo>
                  <a:close/>
                </a:path>
              </a:pathLst>
            </a:custGeom>
            <a:solidFill>
              <a:srgbClr val="C195DB"/>
            </a:solidFill>
            <a:ln w="9525">
              <a:noFill/>
              <a:round/>
              <a:headEnd/>
              <a:tailEnd/>
            </a:ln>
          </p:spPr>
          <p:txBody>
            <a:bodyPr/>
            <a:lstStyle/>
            <a:p>
              <a:endParaRPr lang="ru-RU"/>
            </a:p>
          </p:txBody>
        </p:sp>
        <p:sp>
          <p:nvSpPr>
            <p:cNvPr id="161151" name="Freeform 2808"/>
            <p:cNvSpPr>
              <a:spLocks/>
            </p:cNvSpPr>
            <p:nvPr/>
          </p:nvSpPr>
          <p:spPr bwMode="auto">
            <a:xfrm>
              <a:off x="3408" y="3231"/>
              <a:ext cx="6" cy="6"/>
            </a:xfrm>
            <a:custGeom>
              <a:avLst/>
              <a:gdLst>
                <a:gd name="T0" fmla="*/ 0 w 6"/>
                <a:gd name="T1" fmla="*/ 6 h 6"/>
                <a:gd name="T2" fmla="*/ 2 w 6"/>
                <a:gd name="T3" fmla="*/ 6 h 6"/>
                <a:gd name="T4" fmla="*/ 5 w 6"/>
                <a:gd name="T5" fmla="*/ 0 h 6"/>
                <a:gd name="T6" fmla="*/ 6 w 6"/>
                <a:gd name="T7" fmla="*/ 5 h 6"/>
                <a:gd name="T8" fmla="*/ 0 w 6"/>
                <a:gd name="T9" fmla="*/ 6 h 6"/>
                <a:gd name="T10" fmla="*/ 0 60000 65536"/>
                <a:gd name="T11" fmla="*/ 0 60000 65536"/>
                <a:gd name="T12" fmla="*/ 0 60000 65536"/>
                <a:gd name="T13" fmla="*/ 0 60000 65536"/>
                <a:gd name="T14" fmla="*/ 0 60000 65536"/>
                <a:gd name="T15" fmla="*/ 0 w 6"/>
                <a:gd name="T16" fmla="*/ 0 h 6"/>
                <a:gd name="T17" fmla="*/ 6 w 6"/>
                <a:gd name="T18" fmla="*/ 6 h 6"/>
              </a:gdLst>
              <a:ahLst/>
              <a:cxnLst>
                <a:cxn ang="T10">
                  <a:pos x="T0" y="T1"/>
                </a:cxn>
                <a:cxn ang="T11">
                  <a:pos x="T2" y="T3"/>
                </a:cxn>
                <a:cxn ang="T12">
                  <a:pos x="T4" y="T5"/>
                </a:cxn>
                <a:cxn ang="T13">
                  <a:pos x="T6" y="T7"/>
                </a:cxn>
                <a:cxn ang="T14">
                  <a:pos x="T8" y="T9"/>
                </a:cxn>
              </a:cxnLst>
              <a:rect l="T15" t="T16" r="T17" b="T18"/>
              <a:pathLst>
                <a:path w="6" h="6">
                  <a:moveTo>
                    <a:pt x="0" y="6"/>
                  </a:moveTo>
                  <a:lnTo>
                    <a:pt x="2" y="6"/>
                  </a:lnTo>
                  <a:lnTo>
                    <a:pt x="5" y="0"/>
                  </a:lnTo>
                  <a:lnTo>
                    <a:pt x="6" y="5"/>
                  </a:lnTo>
                  <a:lnTo>
                    <a:pt x="0" y="6"/>
                  </a:lnTo>
                  <a:close/>
                </a:path>
              </a:pathLst>
            </a:custGeom>
            <a:solidFill>
              <a:srgbClr val="C195DB"/>
            </a:solidFill>
            <a:ln w="9525">
              <a:noFill/>
              <a:round/>
              <a:headEnd/>
              <a:tailEnd/>
            </a:ln>
          </p:spPr>
          <p:txBody>
            <a:bodyPr/>
            <a:lstStyle/>
            <a:p>
              <a:endParaRPr lang="ru-RU"/>
            </a:p>
          </p:txBody>
        </p:sp>
        <p:sp>
          <p:nvSpPr>
            <p:cNvPr id="161152" name="Freeform 2809"/>
            <p:cNvSpPr>
              <a:spLocks/>
            </p:cNvSpPr>
            <p:nvPr/>
          </p:nvSpPr>
          <p:spPr bwMode="auto">
            <a:xfrm>
              <a:off x="3475" y="3189"/>
              <a:ext cx="5" cy="66"/>
            </a:xfrm>
            <a:custGeom>
              <a:avLst/>
              <a:gdLst>
                <a:gd name="T0" fmla="*/ 0 w 5"/>
                <a:gd name="T1" fmla="*/ 66 h 66"/>
                <a:gd name="T2" fmla="*/ 4 w 5"/>
                <a:gd name="T3" fmla="*/ 66 h 66"/>
                <a:gd name="T4" fmla="*/ 5 w 5"/>
                <a:gd name="T5" fmla="*/ 0 h 66"/>
                <a:gd name="T6" fmla="*/ 2 w 5"/>
                <a:gd name="T7" fmla="*/ 0 h 66"/>
                <a:gd name="T8" fmla="*/ 0 w 5"/>
                <a:gd name="T9" fmla="*/ 66 h 66"/>
                <a:gd name="T10" fmla="*/ 0 60000 65536"/>
                <a:gd name="T11" fmla="*/ 0 60000 65536"/>
                <a:gd name="T12" fmla="*/ 0 60000 65536"/>
                <a:gd name="T13" fmla="*/ 0 60000 65536"/>
                <a:gd name="T14" fmla="*/ 0 60000 65536"/>
                <a:gd name="T15" fmla="*/ 0 w 5"/>
                <a:gd name="T16" fmla="*/ 0 h 66"/>
                <a:gd name="T17" fmla="*/ 5 w 5"/>
                <a:gd name="T18" fmla="*/ 66 h 66"/>
              </a:gdLst>
              <a:ahLst/>
              <a:cxnLst>
                <a:cxn ang="T10">
                  <a:pos x="T0" y="T1"/>
                </a:cxn>
                <a:cxn ang="T11">
                  <a:pos x="T2" y="T3"/>
                </a:cxn>
                <a:cxn ang="T12">
                  <a:pos x="T4" y="T5"/>
                </a:cxn>
                <a:cxn ang="T13">
                  <a:pos x="T6" y="T7"/>
                </a:cxn>
                <a:cxn ang="T14">
                  <a:pos x="T8" y="T9"/>
                </a:cxn>
              </a:cxnLst>
              <a:rect l="T15" t="T16" r="T17" b="T18"/>
              <a:pathLst>
                <a:path w="5" h="66">
                  <a:moveTo>
                    <a:pt x="0" y="66"/>
                  </a:moveTo>
                  <a:lnTo>
                    <a:pt x="4" y="66"/>
                  </a:lnTo>
                  <a:lnTo>
                    <a:pt x="5" y="0"/>
                  </a:lnTo>
                  <a:lnTo>
                    <a:pt x="2" y="0"/>
                  </a:lnTo>
                  <a:lnTo>
                    <a:pt x="0" y="66"/>
                  </a:lnTo>
                  <a:close/>
                </a:path>
              </a:pathLst>
            </a:custGeom>
            <a:solidFill>
              <a:srgbClr val="C195DB"/>
            </a:solidFill>
            <a:ln w="9525">
              <a:noFill/>
              <a:round/>
              <a:headEnd/>
              <a:tailEnd/>
            </a:ln>
          </p:spPr>
          <p:txBody>
            <a:bodyPr/>
            <a:lstStyle/>
            <a:p>
              <a:endParaRPr lang="ru-RU"/>
            </a:p>
          </p:txBody>
        </p:sp>
        <p:sp>
          <p:nvSpPr>
            <p:cNvPr id="161153" name="Freeform 2810"/>
            <p:cNvSpPr>
              <a:spLocks/>
            </p:cNvSpPr>
            <p:nvPr/>
          </p:nvSpPr>
          <p:spPr bwMode="auto">
            <a:xfrm>
              <a:off x="3477" y="3252"/>
              <a:ext cx="3" cy="6"/>
            </a:xfrm>
            <a:custGeom>
              <a:avLst/>
              <a:gdLst>
                <a:gd name="T0" fmla="*/ 1 w 3"/>
                <a:gd name="T1" fmla="*/ 5 h 6"/>
                <a:gd name="T2" fmla="*/ 3 w 3"/>
                <a:gd name="T3" fmla="*/ 6 h 6"/>
                <a:gd name="T4" fmla="*/ 3 w 3"/>
                <a:gd name="T5" fmla="*/ 3 h 6"/>
                <a:gd name="T6" fmla="*/ 0 w 3"/>
                <a:gd name="T7" fmla="*/ 3 h 6"/>
                <a:gd name="T8" fmla="*/ 3 w 3"/>
                <a:gd name="T9" fmla="*/ 0 h 6"/>
                <a:gd name="T10" fmla="*/ 1 w 3"/>
                <a:gd name="T11" fmla="*/ 5 h 6"/>
                <a:gd name="T12" fmla="*/ 0 60000 65536"/>
                <a:gd name="T13" fmla="*/ 0 60000 65536"/>
                <a:gd name="T14" fmla="*/ 0 60000 65536"/>
                <a:gd name="T15" fmla="*/ 0 60000 65536"/>
                <a:gd name="T16" fmla="*/ 0 60000 65536"/>
                <a:gd name="T17" fmla="*/ 0 60000 65536"/>
                <a:gd name="T18" fmla="*/ 0 w 3"/>
                <a:gd name="T19" fmla="*/ 0 h 6"/>
                <a:gd name="T20" fmla="*/ 3 w 3"/>
                <a:gd name="T21" fmla="*/ 6 h 6"/>
              </a:gdLst>
              <a:ahLst/>
              <a:cxnLst>
                <a:cxn ang="T12">
                  <a:pos x="T0" y="T1"/>
                </a:cxn>
                <a:cxn ang="T13">
                  <a:pos x="T2" y="T3"/>
                </a:cxn>
                <a:cxn ang="T14">
                  <a:pos x="T4" y="T5"/>
                </a:cxn>
                <a:cxn ang="T15">
                  <a:pos x="T6" y="T7"/>
                </a:cxn>
                <a:cxn ang="T16">
                  <a:pos x="T8" y="T9"/>
                </a:cxn>
                <a:cxn ang="T17">
                  <a:pos x="T10" y="T11"/>
                </a:cxn>
              </a:cxnLst>
              <a:rect l="T18" t="T19" r="T20" b="T21"/>
              <a:pathLst>
                <a:path w="3" h="6">
                  <a:moveTo>
                    <a:pt x="1" y="5"/>
                  </a:moveTo>
                  <a:lnTo>
                    <a:pt x="3" y="6"/>
                  </a:lnTo>
                  <a:lnTo>
                    <a:pt x="3" y="3"/>
                  </a:lnTo>
                  <a:lnTo>
                    <a:pt x="0" y="3"/>
                  </a:lnTo>
                  <a:lnTo>
                    <a:pt x="3" y="0"/>
                  </a:lnTo>
                  <a:lnTo>
                    <a:pt x="1" y="5"/>
                  </a:lnTo>
                  <a:close/>
                </a:path>
              </a:pathLst>
            </a:custGeom>
            <a:solidFill>
              <a:srgbClr val="C195DB"/>
            </a:solidFill>
            <a:ln w="9525">
              <a:noFill/>
              <a:round/>
              <a:headEnd/>
              <a:tailEnd/>
            </a:ln>
          </p:spPr>
          <p:txBody>
            <a:bodyPr/>
            <a:lstStyle/>
            <a:p>
              <a:endParaRPr lang="ru-RU"/>
            </a:p>
          </p:txBody>
        </p:sp>
        <p:sp>
          <p:nvSpPr>
            <p:cNvPr id="161154" name="Freeform 2811"/>
            <p:cNvSpPr>
              <a:spLocks/>
            </p:cNvSpPr>
            <p:nvPr/>
          </p:nvSpPr>
          <p:spPr bwMode="auto">
            <a:xfrm>
              <a:off x="3327" y="2975"/>
              <a:ext cx="151" cy="216"/>
            </a:xfrm>
            <a:custGeom>
              <a:avLst/>
              <a:gdLst>
                <a:gd name="T0" fmla="*/ 147 w 151"/>
                <a:gd name="T1" fmla="*/ 216 h 216"/>
                <a:gd name="T2" fmla="*/ 151 w 151"/>
                <a:gd name="T3" fmla="*/ 211 h 216"/>
                <a:gd name="T4" fmla="*/ 5 w 151"/>
                <a:gd name="T5" fmla="*/ 0 h 216"/>
                <a:gd name="T6" fmla="*/ 0 w 151"/>
                <a:gd name="T7" fmla="*/ 4 h 216"/>
                <a:gd name="T8" fmla="*/ 147 w 151"/>
                <a:gd name="T9" fmla="*/ 216 h 216"/>
                <a:gd name="T10" fmla="*/ 0 60000 65536"/>
                <a:gd name="T11" fmla="*/ 0 60000 65536"/>
                <a:gd name="T12" fmla="*/ 0 60000 65536"/>
                <a:gd name="T13" fmla="*/ 0 60000 65536"/>
                <a:gd name="T14" fmla="*/ 0 60000 65536"/>
                <a:gd name="T15" fmla="*/ 0 w 151"/>
                <a:gd name="T16" fmla="*/ 0 h 216"/>
                <a:gd name="T17" fmla="*/ 151 w 151"/>
                <a:gd name="T18" fmla="*/ 216 h 216"/>
              </a:gdLst>
              <a:ahLst/>
              <a:cxnLst>
                <a:cxn ang="T10">
                  <a:pos x="T0" y="T1"/>
                </a:cxn>
                <a:cxn ang="T11">
                  <a:pos x="T2" y="T3"/>
                </a:cxn>
                <a:cxn ang="T12">
                  <a:pos x="T4" y="T5"/>
                </a:cxn>
                <a:cxn ang="T13">
                  <a:pos x="T6" y="T7"/>
                </a:cxn>
                <a:cxn ang="T14">
                  <a:pos x="T8" y="T9"/>
                </a:cxn>
              </a:cxnLst>
              <a:rect l="T15" t="T16" r="T17" b="T18"/>
              <a:pathLst>
                <a:path w="151" h="216">
                  <a:moveTo>
                    <a:pt x="147" y="216"/>
                  </a:moveTo>
                  <a:lnTo>
                    <a:pt x="151" y="211"/>
                  </a:lnTo>
                  <a:lnTo>
                    <a:pt x="5" y="0"/>
                  </a:lnTo>
                  <a:lnTo>
                    <a:pt x="0" y="4"/>
                  </a:lnTo>
                  <a:lnTo>
                    <a:pt x="147" y="216"/>
                  </a:lnTo>
                  <a:close/>
                </a:path>
              </a:pathLst>
            </a:custGeom>
            <a:solidFill>
              <a:srgbClr val="C195DB"/>
            </a:solidFill>
            <a:ln w="9525">
              <a:noFill/>
              <a:round/>
              <a:headEnd/>
              <a:tailEnd/>
            </a:ln>
          </p:spPr>
          <p:txBody>
            <a:bodyPr/>
            <a:lstStyle/>
            <a:p>
              <a:endParaRPr lang="ru-RU"/>
            </a:p>
          </p:txBody>
        </p:sp>
        <p:sp>
          <p:nvSpPr>
            <p:cNvPr id="161155" name="Freeform 2812"/>
            <p:cNvSpPr>
              <a:spLocks/>
            </p:cNvSpPr>
            <p:nvPr/>
          </p:nvSpPr>
          <p:spPr bwMode="auto">
            <a:xfrm>
              <a:off x="3475" y="3186"/>
              <a:ext cx="5" cy="5"/>
            </a:xfrm>
            <a:custGeom>
              <a:avLst/>
              <a:gdLst>
                <a:gd name="T0" fmla="*/ 5 w 5"/>
                <a:gd name="T1" fmla="*/ 3 h 5"/>
                <a:gd name="T2" fmla="*/ 5 w 5"/>
                <a:gd name="T3" fmla="*/ 0 h 5"/>
                <a:gd name="T4" fmla="*/ 0 w 5"/>
                <a:gd name="T5" fmla="*/ 5 h 5"/>
                <a:gd name="T6" fmla="*/ 0 w 5"/>
                <a:gd name="T7" fmla="*/ 3 h 5"/>
                <a:gd name="T8" fmla="*/ 5 w 5"/>
                <a:gd name="T9" fmla="*/ 3 h 5"/>
                <a:gd name="T10" fmla="*/ 0 60000 65536"/>
                <a:gd name="T11" fmla="*/ 0 60000 65536"/>
                <a:gd name="T12" fmla="*/ 0 60000 65536"/>
                <a:gd name="T13" fmla="*/ 0 60000 65536"/>
                <a:gd name="T14" fmla="*/ 0 60000 65536"/>
                <a:gd name="T15" fmla="*/ 0 w 5"/>
                <a:gd name="T16" fmla="*/ 0 h 5"/>
                <a:gd name="T17" fmla="*/ 5 w 5"/>
                <a:gd name="T18" fmla="*/ 5 h 5"/>
              </a:gdLst>
              <a:ahLst/>
              <a:cxnLst>
                <a:cxn ang="T10">
                  <a:pos x="T0" y="T1"/>
                </a:cxn>
                <a:cxn ang="T11">
                  <a:pos x="T2" y="T3"/>
                </a:cxn>
                <a:cxn ang="T12">
                  <a:pos x="T4" y="T5"/>
                </a:cxn>
                <a:cxn ang="T13">
                  <a:pos x="T6" y="T7"/>
                </a:cxn>
                <a:cxn ang="T14">
                  <a:pos x="T8" y="T9"/>
                </a:cxn>
              </a:cxnLst>
              <a:rect l="T15" t="T16" r="T17" b="T18"/>
              <a:pathLst>
                <a:path w="5" h="5">
                  <a:moveTo>
                    <a:pt x="5" y="3"/>
                  </a:moveTo>
                  <a:lnTo>
                    <a:pt x="5" y="0"/>
                  </a:lnTo>
                  <a:lnTo>
                    <a:pt x="0" y="5"/>
                  </a:lnTo>
                  <a:lnTo>
                    <a:pt x="0" y="3"/>
                  </a:lnTo>
                  <a:lnTo>
                    <a:pt x="5" y="3"/>
                  </a:lnTo>
                  <a:close/>
                </a:path>
              </a:pathLst>
            </a:custGeom>
            <a:solidFill>
              <a:srgbClr val="C195DB"/>
            </a:solidFill>
            <a:ln w="9525">
              <a:noFill/>
              <a:round/>
              <a:headEnd/>
              <a:tailEnd/>
            </a:ln>
          </p:spPr>
          <p:txBody>
            <a:bodyPr/>
            <a:lstStyle/>
            <a:p>
              <a:endParaRPr lang="ru-RU"/>
            </a:p>
          </p:txBody>
        </p:sp>
        <p:sp>
          <p:nvSpPr>
            <p:cNvPr id="161156" name="Freeform 2813"/>
            <p:cNvSpPr>
              <a:spLocks/>
            </p:cNvSpPr>
            <p:nvPr/>
          </p:nvSpPr>
          <p:spPr bwMode="auto">
            <a:xfrm>
              <a:off x="3328" y="2973"/>
              <a:ext cx="4" cy="8"/>
            </a:xfrm>
            <a:custGeom>
              <a:avLst/>
              <a:gdLst>
                <a:gd name="T0" fmla="*/ 4 w 4"/>
                <a:gd name="T1" fmla="*/ 2 h 8"/>
                <a:gd name="T2" fmla="*/ 4 w 4"/>
                <a:gd name="T3" fmla="*/ 0 h 8"/>
                <a:gd name="T4" fmla="*/ 1 w 4"/>
                <a:gd name="T5" fmla="*/ 2 h 8"/>
                <a:gd name="T6" fmla="*/ 2 w 4"/>
                <a:gd name="T7" fmla="*/ 8 h 8"/>
                <a:gd name="T8" fmla="*/ 0 w 4"/>
                <a:gd name="T9" fmla="*/ 6 h 8"/>
                <a:gd name="T10" fmla="*/ 4 w 4"/>
                <a:gd name="T11" fmla="*/ 2 h 8"/>
                <a:gd name="T12" fmla="*/ 0 60000 65536"/>
                <a:gd name="T13" fmla="*/ 0 60000 65536"/>
                <a:gd name="T14" fmla="*/ 0 60000 65536"/>
                <a:gd name="T15" fmla="*/ 0 60000 65536"/>
                <a:gd name="T16" fmla="*/ 0 60000 65536"/>
                <a:gd name="T17" fmla="*/ 0 60000 65536"/>
                <a:gd name="T18" fmla="*/ 0 w 4"/>
                <a:gd name="T19" fmla="*/ 0 h 8"/>
                <a:gd name="T20" fmla="*/ 4 w 4"/>
                <a:gd name="T21" fmla="*/ 8 h 8"/>
              </a:gdLst>
              <a:ahLst/>
              <a:cxnLst>
                <a:cxn ang="T12">
                  <a:pos x="T0" y="T1"/>
                </a:cxn>
                <a:cxn ang="T13">
                  <a:pos x="T2" y="T3"/>
                </a:cxn>
                <a:cxn ang="T14">
                  <a:pos x="T4" y="T5"/>
                </a:cxn>
                <a:cxn ang="T15">
                  <a:pos x="T6" y="T7"/>
                </a:cxn>
                <a:cxn ang="T16">
                  <a:pos x="T8" y="T9"/>
                </a:cxn>
                <a:cxn ang="T17">
                  <a:pos x="T10" y="T11"/>
                </a:cxn>
              </a:cxnLst>
              <a:rect l="T18" t="T19" r="T20" b="T21"/>
              <a:pathLst>
                <a:path w="4" h="8">
                  <a:moveTo>
                    <a:pt x="4" y="2"/>
                  </a:moveTo>
                  <a:lnTo>
                    <a:pt x="4" y="0"/>
                  </a:lnTo>
                  <a:lnTo>
                    <a:pt x="1" y="2"/>
                  </a:lnTo>
                  <a:lnTo>
                    <a:pt x="2" y="8"/>
                  </a:lnTo>
                  <a:lnTo>
                    <a:pt x="0" y="6"/>
                  </a:lnTo>
                  <a:lnTo>
                    <a:pt x="4" y="2"/>
                  </a:lnTo>
                  <a:close/>
                </a:path>
              </a:pathLst>
            </a:custGeom>
            <a:solidFill>
              <a:srgbClr val="C195DB"/>
            </a:solidFill>
            <a:ln w="9525">
              <a:noFill/>
              <a:round/>
              <a:headEnd/>
              <a:tailEnd/>
            </a:ln>
          </p:spPr>
          <p:txBody>
            <a:bodyPr/>
            <a:lstStyle/>
            <a:p>
              <a:endParaRPr lang="ru-RU"/>
            </a:p>
          </p:txBody>
        </p:sp>
        <p:sp>
          <p:nvSpPr>
            <p:cNvPr id="161157" name="Freeform 2814"/>
            <p:cNvSpPr>
              <a:spLocks/>
            </p:cNvSpPr>
            <p:nvPr/>
          </p:nvSpPr>
          <p:spPr bwMode="auto">
            <a:xfrm>
              <a:off x="3408" y="3188"/>
              <a:ext cx="72" cy="49"/>
            </a:xfrm>
            <a:custGeom>
              <a:avLst/>
              <a:gdLst>
                <a:gd name="T0" fmla="*/ 0 w 72"/>
                <a:gd name="T1" fmla="*/ 42 h 49"/>
                <a:gd name="T2" fmla="*/ 5 w 72"/>
                <a:gd name="T3" fmla="*/ 49 h 49"/>
                <a:gd name="T4" fmla="*/ 72 w 72"/>
                <a:gd name="T5" fmla="*/ 6 h 49"/>
                <a:gd name="T6" fmla="*/ 67 w 72"/>
                <a:gd name="T7" fmla="*/ 0 h 49"/>
                <a:gd name="T8" fmla="*/ 0 w 72"/>
                <a:gd name="T9" fmla="*/ 42 h 49"/>
                <a:gd name="T10" fmla="*/ 0 60000 65536"/>
                <a:gd name="T11" fmla="*/ 0 60000 65536"/>
                <a:gd name="T12" fmla="*/ 0 60000 65536"/>
                <a:gd name="T13" fmla="*/ 0 60000 65536"/>
                <a:gd name="T14" fmla="*/ 0 60000 65536"/>
                <a:gd name="T15" fmla="*/ 0 w 72"/>
                <a:gd name="T16" fmla="*/ 0 h 49"/>
                <a:gd name="T17" fmla="*/ 72 w 72"/>
                <a:gd name="T18" fmla="*/ 49 h 49"/>
              </a:gdLst>
              <a:ahLst/>
              <a:cxnLst>
                <a:cxn ang="T10">
                  <a:pos x="T0" y="T1"/>
                </a:cxn>
                <a:cxn ang="T11">
                  <a:pos x="T2" y="T3"/>
                </a:cxn>
                <a:cxn ang="T12">
                  <a:pos x="T4" y="T5"/>
                </a:cxn>
                <a:cxn ang="T13">
                  <a:pos x="T6" y="T7"/>
                </a:cxn>
                <a:cxn ang="T14">
                  <a:pos x="T8" y="T9"/>
                </a:cxn>
              </a:cxnLst>
              <a:rect l="T15" t="T16" r="T17" b="T18"/>
              <a:pathLst>
                <a:path w="72" h="49">
                  <a:moveTo>
                    <a:pt x="0" y="42"/>
                  </a:moveTo>
                  <a:lnTo>
                    <a:pt x="5" y="49"/>
                  </a:lnTo>
                  <a:lnTo>
                    <a:pt x="72" y="6"/>
                  </a:lnTo>
                  <a:lnTo>
                    <a:pt x="67" y="0"/>
                  </a:lnTo>
                  <a:lnTo>
                    <a:pt x="0" y="42"/>
                  </a:lnTo>
                  <a:close/>
                </a:path>
              </a:pathLst>
            </a:custGeom>
            <a:solidFill>
              <a:srgbClr val="C195DB"/>
            </a:solidFill>
            <a:ln w="9525">
              <a:noFill/>
              <a:round/>
              <a:headEnd/>
              <a:tailEnd/>
            </a:ln>
          </p:spPr>
          <p:txBody>
            <a:bodyPr/>
            <a:lstStyle/>
            <a:p>
              <a:endParaRPr lang="ru-RU"/>
            </a:p>
          </p:txBody>
        </p:sp>
        <p:sp>
          <p:nvSpPr>
            <p:cNvPr id="161158" name="Line 2815"/>
            <p:cNvSpPr>
              <a:spLocks noChangeShapeType="1"/>
            </p:cNvSpPr>
            <p:nvPr/>
          </p:nvSpPr>
          <p:spPr bwMode="auto">
            <a:xfrm flipH="1">
              <a:off x="3414" y="3228"/>
              <a:ext cx="42" cy="5"/>
            </a:xfrm>
            <a:prstGeom prst="line">
              <a:avLst/>
            </a:prstGeom>
            <a:noFill/>
            <a:ln w="6350" cap="rnd">
              <a:solidFill>
                <a:srgbClr val="C195DB"/>
              </a:solidFill>
              <a:round/>
              <a:headEnd/>
              <a:tailEnd/>
            </a:ln>
          </p:spPr>
          <p:txBody>
            <a:bodyPr/>
            <a:lstStyle/>
            <a:p>
              <a:endParaRPr lang="ru-RU"/>
            </a:p>
          </p:txBody>
        </p:sp>
        <p:sp>
          <p:nvSpPr>
            <p:cNvPr id="161159" name="Line 2816"/>
            <p:cNvSpPr>
              <a:spLocks noChangeShapeType="1"/>
            </p:cNvSpPr>
            <p:nvPr/>
          </p:nvSpPr>
          <p:spPr bwMode="auto">
            <a:xfrm flipV="1">
              <a:off x="3454" y="3191"/>
              <a:ext cx="23" cy="37"/>
            </a:xfrm>
            <a:prstGeom prst="line">
              <a:avLst/>
            </a:prstGeom>
            <a:noFill/>
            <a:ln w="6350" cap="rnd">
              <a:solidFill>
                <a:srgbClr val="C195DB"/>
              </a:solidFill>
              <a:round/>
              <a:headEnd/>
              <a:tailEnd/>
            </a:ln>
          </p:spPr>
          <p:txBody>
            <a:bodyPr/>
            <a:lstStyle/>
            <a:p>
              <a:endParaRPr lang="ru-RU"/>
            </a:p>
          </p:txBody>
        </p:sp>
        <p:sp>
          <p:nvSpPr>
            <p:cNvPr id="161160" name="Line 2817"/>
            <p:cNvSpPr>
              <a:spLocks noChangeShapeType="1"/>
            </p:cNvSpPr>
            <p:nvPr/>
          </p:nvSpPr>
          <p:spPr bwMode="auto">
            <a:xfrm>
              <a:off x="3456" y="3228"/>
              <a:ext cx="24" cy="30"/>
            </a:xfrm>
            <a:prstGeom prst="line">
              <a:avLst/>
            </a:prstGeom>
            <a:noFill/>
            <a:ln w="6350" cap="rnd">
              <a:solidFill>
                <a:srgbClr val="C195DB"/>
              </a:solidFill>
              <a:round/>
              <a:headEnd/>
              <a:tailEnd/>
            </a:ln>
          </p:spPr>
          <p:txBody>
            <a:bodyPr/>
            <a:lstStyle/>
            <a:p>
              <a:endParaRPr lang="ru-RU"/>
            </a:p>
          </p:txBody>
        </p:sp>
        <p:sp>
          <p:nvSpPr>
            <p:cNvPr id="161161" name="Freeform 2818"/>
            <p:cNvSpPr>
              <a:spLocks/>
            </p:cNvSpPr>
            <p:nvPr/>
          </p:nvSpPr>
          <p:spPr bwMode="auto">
            <a:xfrm>
              <a:off x="3372" y="2861"/>
              <a:ext cx="211" cy="257"/>
            </a:xfrm>
            <a:custGeom>
              <a:avLst/>
              <a:gdLst>
                <a:gd name="T0" fmla="*/ 28 w 211"/>
                <a:gd name="T1" fmla="*/ 0 h 257"/>
                <a:gd name="T2" fmla="*/ 0 w 211"/>
                <a:gd name="T3" fmla="*/ 16 h 257"/>
                <a:gd name="T4" fmla="*/ 140 w 211"/>
                <a:gd name="T5" fmla="*/ 243 h 257"/>
                <a:gd name="T6" fmla="*/ 211 w 211"/>
                <a:gd name="T7" fmla="*/ 257 h 257"/>
                <a:gd name="T8" fmla="*/ 205 w 211"/>
                <a:gd name="T9" fmla="*/ 187 h 257"/>
                <a:gd name="T10" fmla="*/ 28 w 211"/>
                <a:gd name="T11" fmla="*/ 0 h 257"/>
                <a:gd name="T12" fmla="*/ 0 60000 65536"/>
                <a:gd name="T13" fmla="*/ 0 60000 65536"/>
                <a:gd name="T14" fmla="*/ 0 60000 65536"/>
                <a:gd name="T15" fmla="*/ 0 60000 65536"/>
                <a:gd name="T16" fmla="*/ 0 60000 65536"/>
                <a:gd name="T17" fmla="*/ 0 60000 65536"/>
                <a:gd name="T18" fmla="*/ 0 w 211"/>
                <a:gd name="T19" fmla="*/ 0 h 257"/>
                <a:gd name="T20" fmla="*/ 211 w 211"/>
                <a:gd name="T21" fmla="*/ 257 h 257"/>
              </a:gdLst>
              <a:ahLst/>
              <a:cxnLst>
                <a:cxn ang="T12">
                  <a:pos x="T0" y="T1"/>
                </a:cxn>
                <a:cxn ang="T13">
                  <a:pos x="T2" y="T3"/>
                </a:cxn>
                <a:cxn ang="T14">
                  <a:pos x="T4" y="T5"/>
                </a:cxn>
                <a:cxn ang="T15">
                  <a:pos x="T6" y="T7"/>
                </a:cxn>
                <a:cxn ang="T16">
                  <a:pos x="T8" y="T9"/>
                </a:cxn>
                <a:cxn ang="T17">
                  <a:pos x="T10" y="T11"/>
                </a:cxn>
              </a:cxnLst>
              <a:rect l="T18" t="T19" r="T20" b="T21"/>
              <a:pathLst>
                <a:path w="211" h="257">
                  <a:moveTo>
                    <a:pt x="28" y="0"/>
                  </a:moveTo>
                  <a:lnTo>
                    <a:pt x="0" y="16"/>
                  </a:lnTo>
                  <a:lnTo>
                    <a:pt x="140" y="243"/>
                  </a:lnTo>
                  <a:lnTo>
                    <a:pt x="211" y="257"/>
                  </a:lnTo>
                  <a:lnTo>
                    <a:pt x="205" y="187"/>
                  </a:lnTo>
                  <a:lnTo>
                    <a:pt x="28" y="0"/>
                  </a:lnTo>
                  <a:close/>
                </a:path>
              </a:pathLst>
            </a:custGeom>
            <a:solidFill>
              <a:srgbClr val="844CD6"/>
            </a:solidFill>
            <a:ln w="9525">
              <a:noFill/>
              <a:round/>
              <a:headEnd/>
              <a:tailEnd/>
            </a:ln>
          </p:spPr>
          <p:txBody>
            <a:bodyPr/>
            <a:lstStyle/>
            <a:p>
              <a:endParaRPr lang="ru-RU"/>
            </a:p>
          </p:txBody>
        </p:sp>
        <p:sp>
          <p:nvSpPr>
            <p:cNvPr id="161162" name="Freeform 2819"/>
            <p:cNvSpPr>
              <a:spLocks/>
            </p:cNvSpPr>
            <p:nvPr/>
          </p:nvSpPr>
          <p:spPr bwMode="auto">
            <a:xfrm>
              <a:off x="3369" y="2860"/>
              <a:ext cx="33" cy="20"/>
            </a:xfrm>
            <a:custGeom>
              <a:avLst/>
              <a:gdLst>
                <a:gd name="T0" fmla="*/ 33 w 33"/>
                <a:gd name="T1" fmla="*/ 5 h 20"/>
                <a:gd name="T2" fmla="*/ 29 w 33"/>
                <a:gd name="T3" fmla="*/ 0 h 20"/>
                <a:gd name="T4" fmla="*/ 0 w 33"/>
                <a:gd name="T5" fmla="*/ 16 h 20"/>
                <a:gd name="T6" fmla="*/ 5 w 33"/>
                <a:gd name="T7" fmla="*/ 20 h 20"/>
                <a:gd name="T8" fmla="*/ 33 w 33"/>
                <a:gd name="T9" fmla="*/ 5 h 20"/>
                <a:gd name="T10" fmla="*/ 0 60000 65536"/>
                <a:gd name="T11" fmla="*/ 0 60000 65536"/>
                <a:gd name="T12" fmla="*/ 0 60000 65536"/>
                <a:gd name="T13" fmla="*/ 0 60000 65536"/>
                <a:gd name="T14" fmla="*/ 0 60000 65536"/>
                <a:gd name="T15" fmla="*/ 0 w 33"/>
                <a:gd name="T16" fmla="*/ 0 h 20"/>
                <a:gd name="T17" fmla="*/ 33 w 33"/>
                <a:gd name="T18" fmla="*/ 20 h 20"/>
              </a:gdLst>
              <a:ahLst/>
              <a:cxnLst>
                <a:cxn ang="T10">
                  <a:pos x="T0" y="T1"/>
                </a:cxn>
                <a:cxn ang="T11">
                  <a:pos x="T2" y="T3"/>
                </a:cxn>
                <a:cxn ang="T12">
                  <a:pos x="T4" y="T5"/>
                </a:cxn>
                <a:cxn ang="T13">
                  <a:pos x="T6" y="T7"/>
                </a:cxn>
                <a:cxn ang="T14">
                  <a:pos x="T8" y="T9"/>
                </a:cxn>
              </a:cxnLst>
              <a:rect l="T15" t="T16" r="T17" b="T18"/>
              <a:pathLst>
                <a:path w="33" h="20">
                  <a:moveTo>
                    <a:pt x="33" y="5"/>
                  </a:moveTo>
                  <a:lnTo>
                    <a:pt x="29" y="0"/>
                  </a:lnTo>
                  <a:lnTo>
                    <a:pt x="0" y="16"/>
                  </a:lnTo>
                  <a:lnTo>
                    <a:pt x="5" y="20"/>
                  </a:lnTo>
                  <a:lnTo>
                    <a:pt x="33" y="5"/>
                  </a:lnTo>
                  <a:close/>
                </a:path>
              </a:pathLst>
            </a:custGeom>
            <a:solidFill>
              <a:srgbClr val="C195DB"/>
            </a:solidFill>
            <a:ln w="9525">
              <a:noFill/>
              <a:round/>
              <a:headEnd/>
              <a:tailEnd/>
            </a:ln>
          </p:spPr>
          <p:txBody>
            <a:bodyPr/>
            <a:lstStyle/>
            <a:p>
              <a:endParaRPr lang="ru-RU"/>
            </a:p>
          </p:txBody>
        </p:sp>
        <p:sp>
          <p:nvSpPr>
            <p:cNvPr id="161163" name="Freeform 2820"/>
            <p:cNvSpPr>
              <a:spLocks/>
            </p:cNvSpPr>
            <p:nvPr/>
          </p:nvSpPr>
          <p:spPr bwMode="auto">
            <a:xfrm>
              <a:off x="3368" y="2875"/>
              <a:ext cx="145" cy="230"/>
            </a:xfrm>
            <a:custGeom>
              <a:avLst/>
              <a:gdLst>
                <a:gd name="T0" fmla="*/ 4 w 145"/>
                <a:gd name="T1" fmla="*/ 0 h 230"/>
                <a:gd name="T2" fmla="*/ 0 w 145"/>
                <a:gd name="T3" fmla="*/ 4 h 230"/>
                <a:gd name="T4" fmla="*/ 140 w 145"/>
                <a:gd name="T5" fmla="*/ 230 h 230"/>
                <a:gd name="T6" fmla="*/ 145 w 145"/>
                <a:gd name="T7" fmla="*/ 225 h 230"/>
                <a:gd name="T8" fmla="*/ 4 w 145"/>
                <a:gd name="T9" fmla="*/ 0 h 230"/>
                <a:gd name="T10" fmla="*/ 0 60000 65536"/>
                <a:gd name="T11" fmla="*/ 0 60000 65536"/>
                <a:gd name="T12" fmla="*/ 0 60000 65536"/>
                <a:gd name="T13" fmla="*/ 0 60000 65536"/>
                <a:gd name="T14" fmla="*/ 0 60000 65536"/>
                <a:gd name="T15" fmla="*/ 0 w 145"/>
                <a:gd name="T16" fmla="*/ 0 h 230"/>
                <a:gd name="T17" fmla="*/ 145 w 145"/>
                <a:gd name="T18" fmla="*/ 230 h 230"/>
              </a:gdLst>
              <a:ahLst/>
              <a:cxnLst>
                <a:cxn ang="T10">
                  <a:pos x="T0" y="T1"/>
                </a:cxn>
                <a:cxn ang="T11">
                  <a:pos x="T2" y="T3"/>
                </a:cxn>
                <a:cxn ang="T12">
                  <a:pos x="T4" y="T5"/>
                </a:cxn>
                <a:cxn ang="T13">
                  <a:pos x="T6" y="T7"/>
                </a:cxn>
                <a:cxn ang="T14">
                  <a:pos x="T8" y="T9"/>
                </a:cxn>
              </a:cxnLst>
              <a:rect l="T15" t="T16" r="T17" b="T18"/>
              <a:pathLst>
                <a:path w="145" h="230">
                  <a:moveTo>
                    <a:pt x="4" y="0"/>
                  </a:moveTo>
                  <a:lnTo>
                    <a:pt x="0" y="4"/>
                  </a:lnTo>
                  <a:lnTo>
                    <a:pt x="140" y="230"/>
                  </a:lnTo>
                  <a:lnTo>
                    <a:pt x="145" y="225"/>
                  </a:lnTo>
                  <a:lnTo>
                    <a:pt x="4" y="0"/>
                  </a:lnTo>
                  <a:close/>
                </a:path>
              </a:pathLst>
            </a:custGeom>
            <a:solidFill>
              <a:srgbClr val="C195DB"/>
            </a:solidFill>
            <a:ln w="9525">
              <a:noFill/>
              <a:round/>
              <a:headEnd/>
              <a:tailEnd/>
            </a:ln>
          </p:spPr>
          <p:txBody>
            <a:bodyPr/>
            <a:lstStyle/>
            <a:p>
              <a:endParaRPr lang="ru-RU"/>
            </a:p>
          </p:txBody>
        </p:sp>
        <p:sp>
          <p:nvSpPr>
            <p:cNvPr id="161164" name="Freeform 2821"/>
            <p:cNvSpPr>
              <a:spLocks/>
            </p:cNvSpPr>
            <p:nvPr/>
          </p:nvSpPr>
          <p:spPr bwMode="auto">
            <a:xfrm>
              <a:off x="3366" y="2875"/>
              <a:ext cx="8" cy="5"/>
            </a:xfrm>
            <a:custGeom>
              <a:avLst/>
              <a:gdLst>
                <a:gd name="T0" fmla="*/ 2 w 8"/>
                <a:gd name="T1" fmla="*/ 0 h 5"/>
                <a:gd name="T2" fmla="*/ 0 w 8"/>
                <a:gd name="T3" fmla="*/ 2 h 5"/>
                <a:gd name="T4" fmla="*/ 2 w 8"/>
                <a:gd name="T5" fmla="*/ 5 h 5"/>
                <a:gd name="T6" fmla="*/ 8 w 8"/>
                <a:gd name="T7" fmla="*/ 0 h 5"/>
                <a:gd name="T8" fmla="*/ 8 w 8"/>
                <a:gd name="T9" fmla="*/ 5 h 5"/>
                <a:gd name="T10" fmla="*/ 2 w 8"/>
                <a:gd name="T11" fmla="*/ 0 h 5"/>
                <a:gd name="T12" fmla="*/ 0 60000 65536"/>
                <a:gd name="T13" fmla="*/ 0 60000 65536"/>
                <a:gd name="T14" fmla="*/ 0 60000 65536"/>
                <a:gd name="T15" fmla="*/ 0 60000 65536"/>
                <a:gd name="T16" fmla="*/ 0 60000 65536"/>
                <a:gd name="T17" fmla="*/ 0 60000 65536"/>
                <a:gd name="T18" fmla="*/ 0 w 8"/>
                <a:gd name="T19" fmla="*/ 0 h 5"/>
                <a:gd name="T20" fmla="*/ 8 w 8"/>
                <a:gd name="T21" fmla="*/ 5 h 5"/>
              </a:gdLst>
              <a:ahLst/>
              <a:cxnLst>
                <a:cxn ang="T12">
                  <a:pos x="T0" y="T1"/>
                </a:cxn>
                <a:cxn ang="T13">
                  <a:pos x="T2" y="T3"/>
                </a:cxn>
                <a:cxn ang="T14">
                  <a:pos x="T4" y="T5"/>
                </a:cxn>
                <a:cxn ang="T15">
                  <a:pos x="T6" y="T7"/>
                </a:cxn>
                <a:cxn ang="T16">
                  <a:pos x="T8" y="T9"/>
                </a:cxn>
                <a:cxn ang="T17">
                  <a:pos x="T10" y="T11"/>
                </a:cxn>
              </a:cxnLst>
              <a:rect l="T18" t="T19" r="T20" b="T21"/>
              <a:pathLst>
                <a:path w="8" h="5">
                  <a:moveTo>
                    <a:pt x="2" y="0"/>
                  </a:moveTo>
                  <a:lnTo>
                    <a:pt x="0" y="2"/>
                  </a:lnTo>
                  <a:lnTo>
                    <a:pt x="2" y="5"/>
                  </a:lnTo>
                  <a:lnTo>
                    <a:pt x="8" y="0"/>
                  </a:lnTo>
                  <a:lnTo>
                    <a:pt x="8" y="5"/>
                  </a:lnTo>
                  <a:lnTo>
                    <a:pt x="2" y="0"/>
                  </a:lnTo>
                  <a:close/>
                </a:path>
              </a:pathLst>
            </a:custGeom>
            <a:solidFill>
              <a:srgbClr val="C195DB"/>
            </a:solidFill>
            <a:ln w="9525">
              <a:noFill/>
              <a:round/>
              <a:headEnd/>
              <a:tailEnd/>
            </a:ln>
          </p:spPr>
          <p:txBody>
            <a:bodyPr/>
            <a:lstStyle/>
            <a:p>
              <a:endParaRPr lang="ru-RU"/>
            </a:p>
          </p:txBody>
        </p:sp>
        <p:sp>
          <p:nvSpPr>
            <p:cNvPr id="161165" name="Freeform 2822"/>
            <p:cNvSpPr>
              <a:spLocks/>
            </p:cNvSpPr>
            <p:nvPr/>
          </p:nvSpPr>
          <p:spPr bwMode="auto">
            <a:xfrm>
              <a:off x="3513" y="3100"/>
              <a:ext cx="74" cy="20"/>
            </a:xfrm>
            <a:custGeom>
              <a:avLst/>
              <a:gdLst>
                <a:gd name="T0" fmla="*/ 3 w 74"/>
                <a:gd name="T1" fmla="*/ 0 h 20"/>
                <a:gd name="T2" fmla="*/ 0 w 74"/>
                <a:gd name="T3" fmla="*/ 5 h 20"/>
                <a:gd name="T4" fmla="*/ 71 w 74"/>
                <a:gd name="T5" fmla="*/ 20 h 20"/>
                <a:gd name="T6" fmla="*/ 74 w 74"/>
                <a:gd name="T7" fmla="*/ 15 h 20"/>
                <a:gd name="T8" fmla="*/ 3 w 74"/>
                <a:gd name="T9" fmla="*/ 0 h 20"/>
                <a:gd name="T10" fmla="*/ 0 60000 65536"/>
                <a:gd name="T11" fmla="*/ 0 60000 65536"/>
                <a:gd name="T12" fmla="*/ 0 60000 65536"/>
                <a:gd name="T13" fmla="*/ 0 60000 65536"/>
                <a:gd name="T14" fmla="*/ 0 60000 65536"/>
                <a:gd name="T15" fmla="*/ 0 w 74"/>
                <a:gd name="T16" fmla="*/ 0 h 20"/>
                <a:gd name="T17" fmla="*/ 74 w 74"/>
                <a:gd name="T18" fmla="*/ 20 h 20"/>
              </a:gdLst>
              <a:ahLst/>
              <a:cxnLst>
                <a:cxn ang="T10">
                  <a:pos x="T0" y="T1"/>
                </a:cxn>
                <a:cxn ang="T11">
                  <a:pos x="T2" y="T3"/>
                </a:cxn>
                <a:cxn ang="T12">
                  <a:pos x="T4" y="T5"/>
                </a:cxn>
                <a:cxn ang="T13">
                  <a:pos x="T6" y="T7"/>
                </a:cxn>
                <a:cxn ang="T14">
                  <a:pos x="T8" y="T9"/>
                </a:cxn>
              </a:cxnLst>
              <a:rect l="T15" t="T16" r="T17" b="T18"/>
              <a:pathLst>
                <a:path w="74" h="20">
                  <a:moveTo>
                    <a:pt x="3" y="0"/>
                  </a:moveTo>
                  <a:lnTo>
                    <a:pt x="0" y="5"/>
                  </a:lnTo>
                  <a:lnTo>
                    <a:pt x="71" y="20"/>
                  </a:lnTo>
                  <a:lnTo>
                    <a:pt x="74" y="15"/>
                  </a:lnTo>
                  <a:lnTo>
                    <a:pt x="3" y="0"/>
                  </a:lnTo>
                  <a:close/>
                </a:path>
              </a:pathLst>
            </a:custGeom>
            <a:solidFill>
              <a:srgbClr val="C195DB"/>
            </a:solidFill>
            <a:ln w="9525">
              <a:noFill/>
              <a:round/>
              <a:headEnd/>
              <a:tailEnd/>
            </a:ln>
          </p:spPr>
          <p:txBody>
            <a:bodyPr/>
            <a:lstStyle/>
            <a:p>
              <a:endParaRPr lang="ru-RU"/>
            </a:p>
          </p:txBody>
        </p:sp>
        <p:sp>
          <p:nvSpPr>
            <p:cNvPr id="161166" name="Freeform 2823"/>
            <p:cNvSpPr>
              <a:spLocks/>
            </p:cNvSpPr>
            <p:nvPr/>
          </p:nvSpPr>
          <p:spPr bwMode="auto">
            <a:xfrm>
              <a:off x="3511" y="3100"/>
              <a:ext cx="3" cy="5"/>
            </a:xfrm>
            <a:custGeom>
              <a:avLst/>
              <a:gdLst>
                <a:gd name="T0" fmla="*/ 0 w 3"/>
                <a:gd name="T1" fmla="*/ 5 h 5"/>
                <a:gd name="T2" fmla="*/ 1 w 3"/>
                <a:gd name="T3" fmla="*/ 5 h 5"/>
                <a:gd name="T4" fmla="*/ 3 w 3"/>
                <a:gd name="T5" fmla="*/ 0 h 5"/>
                <a:gd name="T6" fmla="*/ 0 w 3"/>
                <a:gd name="T7" fmla="*/ 5 h 5"/>
                <a:gd name="T8" fmla="*/ 0 60000 65536"/>
                <a:gd name="T9" fmla="*/ 0 60000 65536"/>
                <a:gd name="T10" fmla="*/ 0 60000 65536"/>
                <a:gd name="T11" fmla="*/ 0 60000 65536"/>
                <a:gd name="T12" fmla="*/ 0 w 3"/>
                <a:gd name="T13" fmla="*/ 0 h 5"/>
                <a:gd name="T14" fmla="*/ 3 w 3"/>
                <a:gd name="T15" fmla="*/ 5 h 5"/>
              </a:gdLst>
              <a:ahLst/>
              <a:cxnLst>
                <a:cxn ang="T8">
                  <a:pos x="T0" y="T1"/>
                </a:cxn>
                <a:cxn ang="T9">
                  <a:pos x="T2" y="T3"/>
                </a:cxn>
                <a:cxn ang="T10">
                  <a:pos x="T4" y="T5"/>
                </a:cxn>
                <a:cxn ang="T11">
                  <a:pos x="T6" y="T7"/>
                </a:cxn>
              </a:cxnLst>
              <a:rect l="T12" t="T13" r="T14" b="T15"/>
              <a:pathLst>
                <a:path w="3" h="5">
                  <a:moveTo>
                    <a:pt x="0" y="5"/>
                  </a:moveTo>
                  <a:lnTo>
                    <a:pt x="1" y="5"/>
                  </a:lnTo>
                  <a:lnTo>
                    <a:pt x="3" y="0"/>
                  </a:lnTo>
                  <a:lnTo>
                    <a:pt x="0" y="5"/>
                  </a:lnTo>
                  <a:close/>
                </a:path>
              </a:pathLst>
            </a:custGeom>
            <a:solidFill>
              <a:srgbClr val="C195DB"/>
            </a:solidFill>
            <a:ln w="9525">
              <a:noFill/>
              <a:round/>
              <a:headEnd/>
              <a:tailEnd/>
            </a:ln>
          </p:spPr>
          <p:txBody>
            <a:bodyPr/>
            <a:lstStyle/>
            <a:p>
              <a:endParaRPr lang="ru-RU"/>
            </a:p>
          </p:txBody>
        </p:sp>
        <p:sp>
          <p:nvSpPr>
            <p:cNvPr id="161167" name="Freeform 2824"/>
            <p:cNvSpPr>
              <a:spLocks/>
            </p:cNvSpPr>
            <p:nvPr/>
          </p:nvSpPr>
          <p:spPr bwMode="auto">
            <a:xfrm>
              <a:off x="3572" y="3047"/>
              <a:ext cx="14" cy="71"/>
            </a:xfrm>
            <a:custGeom>
              <a:avLst/>
              <a:gdLst>
                <a:gd name="T0" fmla="*/ 8 w 14"/>
                <a:gd name="T1" fmla="*/ 71 h 71"/>
                <a:gd name="T2" fmla="*/ 14 w 14"/>
                <a:gd name="T3" fmla="*/ 71 h 71"/>
                <a:gd name="T4" fmla="*/ 5 w 14"/>
                <a:gd name="T5" fmla="*/ 0 h 71"/>
                <a:gd name="T6" fmla="*/ 0 w 14"/>
                <a:gd name="T7" fmla="*/ 0 h 71"/>
                <a:gd name="T8" fmla="*/ 8 w 14"/>
                <a:gd name="T9" fmla="*/ 71 h 71"/>
                <a:gd name="T10" fmla="*/ 0 60000 65536"/>
                <a:gd name="T11" fmla="*/ 0 60000 65536"/>
                <a:gd name="T12" fmla="*/ 0 60000 65536"/>
                <a:gd name="T13" fmla="*/ 0 60000 65536"/>
                <a:gd name="T14" fmla="*/ 0 60000 65536"/>
                <a:gd name="T15" fmla="*/ 0 w 14"/>
                <a:gd name="T16" fmla="*/ 0 h 71"/>
                <a:gd name="T17" fmla="*/ 14 w 14"/>
                <a:gd name="T18" fmla="*/ 71 h 71"/>
              </a:gdLst>
              <a:ahLst/>
              <a:cxnLst>
                <a:cxn ang="T10">
                  <a:pos x="T0" y="T1"/>
                </a:cxn>
                <a:cxn ang="T11">
                  <a:pos x="T2" y="T3"/>
                </a:cxn>
                <a:cxn ang="T12">
                  <a:pos x="T4" y="T5"/>
                </a:cxn>
                <a:cxn ang="T13">
                  <a:pos x="T6" y="T7"/>
                </a:cxn>
                <a:cxn ang="T14">
                  <a:pos x="T8" y="T9"/>
                </a:cxn>
              </a:cxnLst>
              <a:rect l="T15" t="T16" r="T17" b="T18"/>
              <a:pathLst>
                <a:path w="14" h="71">
                  <a:moveTo>
                    <a:pt x="8" y="71"/>
                  </a:moveTo>
                  <a:lnTo>
                    <a:pt x="14" y="71"/>
                  </a:lnTo>
                  <a:lnTo>
                    <a:pt x="5" y="0"/>
                  </a:lnTo>
                  <a:lnTo>
                    <a:pt x="0" y="0"/>
                  </a:lnTo>
                  <a:lnTo>
                    <a:pt x="8" y="71"/>
                  </a:lnTo>
                  <a:close/>
                </a:path>
              </a:pathLst>
            </a:custGeom>
            <a:solidFill>
              <a:srgbClr val="C195DB"/>
            </a:solidFill>
            <a:ln w="9525">
              <a:noFill/>
              <a:round/>
              <a:headEnd/>
              <a:tailEnd/>
            </a:ln>
          </p:spPr>
          <p:txBody>
            <a:bodyPr/>
            <a:lstStyle/>
            <a:p>
              <a:endParaRPr lang="ru-RU"/>
            </a:p>
          </p:txBody>
        </p:sp>
        <p:sp>
          <p:nvSpPr>
            <p:cNvPr id="161168" name="Freeform 2825"/>
            <p:cNvSpPr>
              <a:spLocks/>
            </p:cNvSpPr>
            <p:nvPr/>
          </p:nvSpPr>
          <p:spPr bwMode="auto">
            <a:xfrm>
              <a:off x="3581" y="3115"/>
              <a:ext cx="6" cy="5"/>
            </a:xfrm>
            <a:custGeom>
              <a:avLst/>
              <a:gdLst>
                <a:gd name="T0" fmla="*/ 2 w 6"/>
                <a:gd name="T1" fmla="*/ 5 h 5"/>
                <a:gd name="T2" fmla="*/ 6 w 6"/>
                <a:gd name="T3" fmla="*/ 5 h 5"/>
                <a:gd name="T4" fmla="*/ 6 w 6"/>
                <a:gd name="T5" fmla="*/ 3 h 5"/>
                <a:gd name="T6" fmla="*/ 0 w 6"/>
                <a:gd name="T7" fmla="*/ 3 h 5"/>
                <a:gd name="T8" fmla="*/ 6 w 6"/>
                <a:gd name="T9" fmla="*/ 0 h 5"/>
                <a:gd name="T10" fmla="*/ 2 w 6"/>
                <a:gd name="T11" fmla="*/ 5 h 5"/>
                <a:gd name="T12" fmla="*/ 0 60000 65536"/>
                <a:gd name="T13" fmla="*/ 0 60000 65536"/>
                <a:gd name="T14" fmla="*/ 0 60000 65536"/>
                <a:gd name="T15" fmla="*/ 0 60000 65536"/>
                <a:gd name="T16" fmla="*/ 0 60000 65536"/>
                <a:gd name="T17" fmla="*/ 0 60000 65536"/>
                <a:gd name="T18" fmla="*/ 0 w 6"/>
                <a:gd name="T19" fmla="*/ 0 h 5"/>
                <a:gd name="T20" fmla="*/ 6 w 6"/>
                <a:gd name="T21" fmla="*/ 5 h 5"/>
              </a:gdLst>
              <a:ahLst/>
              <a:cxnLst>
                <a:cxn ang="T12">
                  <a:pos x="T0" y="T1"/>
                </a:cxn>
                <a:cxn ang="T13">
                  <a:pos x="T2" y="T3"/>
                </a:cxn>
                <a:cxn ang="T14">
                  <a:pos x="T4" y="T5"/>
                </a:cxn>
                <a:cxn ang="T15">
                  <a:pos x="T6" y="T7"/>
                </a:cxn>
                <a:cxn ang="T16">
                  <a:pos x="T8" y="T9"/>
                </a:cxn>
                <a:cxn ang="T17">
                  <a:pos x="T10" y="T11"/>
                </a:cxn>
              </a:cxnLst>
              <a:rect l="T18" t="T19" r="T20" b="T21"/>
              <a:pathLst>
                <a:path w="6" h="5">
                  <a:moveTo>
                    <a:pt x="2" y="5"/>
                  </a:moveTo>
                  <a:lnTo>
                    <a:pt x="6" y="5"/>
                  </a:lnTo>
                  <a:lnTo>
                    <a:pt x="6" y="3"/>
                  </a:lnTo>
                  <a:lnTo>
                    <a:pt x="0" y="3"/>
                  </a:lnTo>
                  <a:lnTo>
                    <a:pt x="6" y="0"/>
                  </a:lnTo>
                  <a:lnTo>
                    <a:pt x="2" y="5"/>
                  </a:lnTo>
                  <a:close/>
                </a:path>
              </a:pathLst>
            </a:custGeom>
            <a:solidFill>
              <a:srgbClr val="C195DB"/>
            </a:solidFill>
            <a:ln w="9525">
              <a:noFill/>
              <a:round/>
              <a:headEnd/>
              <a:tailEnd/>
            </a:ln>
          </p:spPr>
          <p:txBody>
            <a:bodyPr/>
            <a:lstStyle/>
            <a:p>
              <a:endParaRPr lang="ru-RU"/>
            </a:p>
          </p:txBody>
        </p:sp>
        <p:sp>
          <p:nvSpPr>
            <p:cNvPr id="161169" name="Freeform 2826"/>
            <p:cNvSpPr>
              <a:spLocks/>
            </p:cNvSpPr>
            <p:nvPr/>
          </p:nvSpPr>
          <p:spPr bwMode="auto">
            <a:xfrm>
              <a:off x="3398" y="2860"/>
              <a:ext cx="182" cy="189"/>
            </a:xfrm>
            <a:custGeom>
              <a:avLst/>
              <a:gdLst>
                <a:gd name="T0" fmla="*/ 178 w 182"/>
                <a:gd name="T1" fmla="*/ 189 h 189"/>
                <a:gd name="T2" fmla="*/ 182 w 182"/>
                <a:gd name="T3" fmla="*/ 185 h 189"/>
                <a:gd name="T4" fmla="*/ 4 w 182"/>
                <a:gd name="T5" fmla="*/ 0 h 189"/>
                <a:gd name="T6" fmla="*/ 0 w 182"/>
                <a:gd name="T7" fmla="*/ 5 h 189"/>
                <a:gd name="T8" fmla="*/ 178 w 182"/>
                <a:gd name="T9" fmla="*/ 189 h 189"/>
                <a:gd name="T10" fmla="*/ 0 60000 65536"/>
                <a:gd name="T11" fmla="*/ 0 60000 65536"/>
                <a:gd name="T12" fmla="*/ 0 60000 65536"/>
                <a:gd name="T13" fmla="*/ 0 60000 65536"/>
                <a:gd name="T14" fmla="*/ 0 60000 65536"/>
                <a:gd name="T15" fmla="*/ 0 w 182"/>
                <a:gd name="T16" fmla="*/ 0 h 189"/>
                <a:gd name="T17" fmla="*/ 182 w 182"/>
                <a:gd name="T18" fmla="*/ 189 h 189"/>
              </a:gdLst>
              <a:ahLst/>
              <a:cxnLst>
                <a:cxn ang="T10">
                  <a:pos x="T0" y="T1"/>
                </a:cxn>
                <a:cxn ang="T11">
                  <a:pos x="T2" y="T3"/>
                </a:cxn>
                <a:cxn ang="T12">
                  <a:pos x="T4" y="T5"/>
                </a:cxn>
                <a:cxn ang="T13">
                  <a:pos x="T6" y="T7"/>
                </a:cxn>
                <a:cxn ang="T14">
                  <a:pos x="T8" y="T9"/>
                </a:cxn>
              </a:cxnLst>
              <a:rect l="T15" t="T16" r="T17" b="T18"/>
              <a:pathLst>
                <a:path w="182" h="189">
                  <a:moveTo>
                    <a:pt x="178" y="189"/>
                  </a:moveTo>
                  <a:lnTo>
                    <a:pt x="182" y="185"/>
                  </a:lnTo>
                  <a:lnTo>
                    <a:pt x="4" y="0"/>
                  </a:lnTo>
                  <a:lnTo>
                    <a:pt x="0" y="5"/>
                  </a:lnTo>
                  <a:lnTo>
                    <a:pt x="178" y="189"/>
                  </a:lnTo>
                  <a:close/>
                </a:path>
              </a:pathLst>
            </a:custGeom>
            <a:solidFill>
              <a:srgbClr val="C195DB"/>
            </a:solidFill>
            <a:ln w="9525">
              <a:noFill/>
              <a:round/>
              <a:headEnd/>
              <a:tailEnd/>
            </a:ln>
          </p:spPr>
          <p:txBody>
            <a:bodyPr/>
            <a:lstStyle/>
            <a:p>
              <a:endParaRPr lang="ru-RU"/>
            </a:p>
          </p:txBody>
        </p:sp>
        <p:sp>
          <p:nvSpPr>
            <p:cNvPr id="161170" name="Freeform 2827"/>
            <p:cNvSpPr>
              <a:spLocks/>
            </p:cNvSpPr>
            <p:nvPr/>
          </p:nvSpPr>
          <p:spPr bwMode="auto">
            <a:xfrm>
              <a:off x="3574" y="3044"/>
              <a:ext cx="6" cy="5"/>
            </a:xfrm>
            <a:custGeom>
              <a:avLst/>
              <a:gdLst>
                <a:gd name="T0" fmla="*/ 6 w 6"/>
                <a:gd name="T1" fmla="*/ 3 h 5"/>
                <a:gd name="T2" fmla="*/ 6 w 6"/>
                <a:gd name="T3" fmla="*/ 0 h 5"/>
                <a:gd name="T4" fmla="*/ 0 w 6"/>
                <a:gd name="T5" fmla="*/ 5 h 5"/>
                <a:gd name="T6" fmla="*/ 0 w 6"/>
                <a:gd name="T7" fmla="*/ 3 h 5"/>
                <a:gd name="T8" fmla="*/ 6 w 6"/>
                <a:gd name="T9" fmla="*/ 3 h 5"/>
                <a:gd name="T10" fmla="*/ 0 60000 65536"/>
                <a:gd name="T11" fmla="*/ 0 60000 65536"/>
                <a:gd name="T12" fmla="*/ 0 60000 65536"/>
                <a:gd name="T13" fmla="*/ 0 60000 65536"/>
                <a:gd name="T14" fmla="*/ 0 60000 65536"/>
                <a:gd name="T15" fmla="*/ 0 w 6"/>
                <a:gd name="T16" fmla="*/ 0 h 5"/>
                <a:gd name="T17" fmla="*/ 6 w 6"/>
                <a:gd name="T18" fmla="*/ 5 h 5"/>
              </a:gdLst>
              <a:ahLst/>
              <a:cxnLst>
                <a:cxn ang="T10">
                  <a:pos x="T0" y="T1"/>
                </a:cxn>
                <a:cxn ang="T11">
                  <a:pos x="T2" y="T3"/>
                </a:cxn>
                <a:cxn ang="T12">
                  <a:pos x="T4" y="T5"/>
                </a:cxn>
                <a:cxn ang="T13">
                  <a:pos x="T6" y="T7"/>
                </a:cxn>
                <a:cxn ang="T14">
                  <a:pos x="T8" y="T9"/>
                </a:cxn>
              </a:cxnLst>
              <a:rect l="T15" t="T16" r="T17" b="T18"/>
              <a:pathLst>
                <a:path w="6" h="5">
                  <a:moveTo>
                    <a:pt x="6" y="3"/>
                  </a:moveTo>
                  <a:lnTo>
                    <a:pt x="6" y="0"/>
                  </a:lnTo>
                  <a:lnTo>
                    <a:pt x="0" y="5"/>
                  </a:lnTo>
                  <a:lnTo>
                    <a:pt x="0" y="3"/>
                  </a:lnTo>
                  <a:lnTo>
                    <a:pt x="6" y="3"/>
                  </a:lnTo>
                  <a:close/>
                </a:path>
              </a:pathLst>
            </a:custGeom>
            <a:solidFill>
              <a:srgbClr val="C195DB"/>
            </a:solidFill>
            <a:ln w="9525">
              <a:noFill/>
              <a:round/>
              <a:headEnd/>
              <a:tailEnd/>
            </a:ln>
          </p:spPr>
          <p:txBody>
            <a:bodyPr/>
            <a:lstStyle/>
            <a:p>
              <a:endParaRPr lang="ru-RU"/>
            </a:p>
          </p:txBody>
        </p:sp>
        <p:sp>
          <p:nvSpPr>
            <p:cNvPr id="161171" name="Freeform 2828"/>
            <p:cNvSpPr>
              <a:spLocks/>
            </p:cNvSpPr>
            <p:nvPr/>
          </p:nvSpPr>
          <p:spPr bwMode="auto">
            <a:xfrm>
              <a:off x="3396" y="2858"/>
              <a:ext cx="5" cy="5"/>
            </a:xfrm>
            <a:custGeom>
              <a:avLst/>
              <a:gdLst>
                <a:gd name="T0" fmla="*/ 5 w 5"/>
                <a:gd name="T1" fmla="*/ 1 h 5"/>
                <a:gd name="T2" fmla="*/ 3 w 5"/>
                <a:gd name="T3" fmla="*/ 0 h 5"/>
                <a:gd name="T4" fmla="*/ 0 w 5"/>
                <a:gd name="T5" fmla="*/ 1 h 5"/>
                <a:gd name="T6" fmla="*/ 5 w 5"/>
                <a:gd name="T7" fmla="*/ 5 h 5"/>
                <a:gd name="T8" fmla="*/ 0 w 5"/>
                <a:gd name="T9" fmla="*/ 5 h 5"/>
                <a:gd name="T10" fmla="*/ 5 w 5"/>
                <a:gd name="T11" fmla="*/ 1 h 5"/>
                <a:gd name="T12" fmla="*/ 0 60000 65536"/>
                <a:gd name="T13" fmla="*/ 0 60000 65536"/>
                <a:gd name="T14" fmla="*/ 0 60000 65536"/>
                <a:gd name="T15" fmla="*/ 0 60000 65536"/>
                <a:gd name="T16" fmla="*/ 0 60000 65536"/>
                <a:gd name="T17" fmla="*/ 0 60000 65536"/>
                <a:gd name="T18" fmla="*/ 0 w 5"/>
                <a:gd name="T19" fmla="*/ 0 h 5"/>
                <a:gd name="T20" fmla="*/ 5 w 5"/>
                <a:gd name="T21" fmla="*/ 5 h 5"/>
              </a:gdLst>
              <a:ahLst/>
              <a:cxnLst>
                <a:cxn ang="T12">
                  <a:pos x="T0" y="T1"/>
                </a:cxn>
                <a:cxn ang="T13">
                  <a:pos x="T2" y="T3"/>
                </a:cxn>
                <a:cxn ang="T14">
                  <a:pos x="T4" y="T5"/>
                </a:cxn>
                <a:cxn ang="T15">
                  <a:pos x="T6" y="T7"/>
                </a:cxn>
                <a:cxn ang="T16">
                  <a:pos x="T8" y="T9"/>
                </a:cxn>
                <a:cxn ang="T17">
                  <a:pos x="T10" y="T11"/>
                </a:cxn>
              </a:cxnLst>
              <a:rect l="T18" t="T19" r="T20" b="T21"/>
              <a:pathLst>
                <a:path w="5" h="5">
                  <a:moveTo>
                    <a:pt x="5" y="1"/>
                  </a:moveTo>
                  <a:lnTo>
                    <a:pt x="3" y="0"/>
                  </a:lnTo>
                  <a:lnTo>
                    <a:pt x="0" y="1"/>
                  </a:lnTo>
                  <a:lnTo>
                    <a:pt x="5" y="5"/>
                  </a:lnTo>
                  <a:lnTo>
                    <a:pt x="0" y="5"/>
                  </a:lnTo>
                  <a:lnTo>
                    <a:pt x="5" y="1"/>
                  </a:lnTo>
                  <a:close/>
                </a:path>
              </a:pathLst>
            </a:custGeom>
            <a:solidFill>
              <a:srgbClr val="C195DB"/>
            </a:solidFill>
            <a:ln w="9525">
              <a:noFill/>
              <a:round/>
              <a:headEnd/>
              <a:tailEnd/>
            </a:ln>
          </p:spPr>
          <p:txBody>
            <a:bodyPr/>
            <a:lstStyle/>
            <a:p>
              <a:endParaRPr lang="ru-RU"/>
            </a:p>
          </p:txBody>
        </p:sp>
        <p:sp>
          <p:nvSpPr>
            <p:cNvPr id="161172" name="Freeform 2829"/>
            <p:cNvSpPr>
              <a:spLocks/>
            </p:cNvSpPr>
            <p:nvPr/>
          </p:nvSpPr>
          <p:spPr bwMode="auto">
            <a:xfrm>
              <a:off x="3510" y="3046"/>
              <a:ext cx="67" cy="59"/>
            </a:xfrm>
            <a:custGeom>
              <a:avLst/>
              <a:gdLst>
                <a:gd name="T0" fmla="*/ 0 w 67"/>
                <a:gd name="T1" fmla="*/ 54 h 59"/>
                <a:gd name="T2" fmla="*/ 6 w 67"/>
                <a:gd name="T3" fmla="*/ 59 h 59"/>
                <a:gd name="T4" fmla="*/ 67 w 67"/>
                <a:gd name="T5" fmla="*/ 5 h 59"/>
                <a:gd name="T6" fmla="*/ 60 w 67"/>
                <a:gd name="T7" fmla="*/ 0 h 59"/>
                <a:gd name="T8" fmla="*/ 0 w 67"/>
                <a:gd name="T9" fmla="*/ 54 h 59"/>
                <a:gd name="T10" fmla="*/ 0 60000 65536"/>
                <a:gd name="T11" fmla="*/ 0 60000 65536"/>
                <a:gd name="T12" fmla="*/ 0 60000 65536"/>
                <a:gd name="T13" fmla="*/ 0 60000 65536"/>
                <a:gd name="T14" fmla="*/ 0 60000 65536"/>
                <a:gd name="T15" fmla="*/ 0 w 67"/>
                <a:gd name="T16" fmla="*/ 0 h 59"/>
                <a:gd name="T17" fmla="*/ 67 w 67"/>
                <a:gd name="T18" fmla="*/ 59 h 59"/>
              </a:gdLst>
              <a:ahLst/>
              <a:cxnLst>
                <a:cxn ang="T10">
                  <a:pos x="T0" y="T1"/>
                </a:cxn>
                <a:cxn ang="T11">
                  <a:pos x="T2" y="T3"/>
                </a:cxn>
                <a:cxn ang="T12">
                  <a:pos x="T4" y="T5"/>
                </a:cxn>
                <a:cxn ang="T13">
                  <a:pos x="T6" y="T7"/>
                </a:cxn>
                <a:cxn ang="T14">
                  <a:pos x="T8" y="T9"/>
                </a:cxn>
              </a:cxnLst>
              <a:rect l="T15" t="T16" r="T17" b="T18"/>
              <a:pathLst>
                <a:path w="67" h="59">
                  <a:moveTo>
                    <a:pt x="0" y="54"/>
                  </a:moveTo>
                  <a:lnTo>
                    <a:pt x="6" y="59"/>
                  </a:lnTo>
                  <a:lnTo>
                    <a:pt x="67" y="5"/>
                  </a:lnTo>
                  <a:lnTo>
                    <a:pt x="60" y="0"/>
                  </a:lnTo>
                  <a:lnTo>
                    <a:pt x="0" y="54"/>
                  </a:lnTo>
                  <a:close/>
                </a:path>
              </a:pathLst>
            </a:custGeom>
            <a:solidFill>
              <a:srgbClr val="C195DB"/>
            </a:solidFill>
            <a:ln w="9525">
              <a:noFill/>
              <a:round/>
              <a:headEnd/>
              <a:tailEnd/>
            </a:ln>
          </p:spPr>
          <p:txBody>
            <a:bodyPr/>
            <a:lstStyle/>
            <a:p>
              <a:endParaRPr lang="ru-RU"/>
            </a:p>
          </p:txBody>
        </p:sp>
        <p:sp>
          <p:nvSpPr>
            <p:cNvPr id="161173" name="Line 2830"/>
            <p:cNvSpPr>
              <a:spLocks noChangeShapeType="1"/>
            </p:cNvSpPr>
            <p:nvPr/>
          </p:nvSpPr>
          <p:spPr bwMode="auto">
            <a:xfrm flipV="1">
              <a:off x="3559" y="3052"/>
              <a:ext cx="13" cy="41"/>
            </a:xfrm>
            <a:prstGeom prst="line">
              <a:avLst/>
            </a:prstGeom>
            <a:noFill/>
            <a:ln w="6350" cap="rnd">
              <a:solidFill>
                <a:srgbClr val="C195DB"/>
              </a:solidFill>
              <a:round/>
              <a:headEnd/>
              <a:tailEnd/>
            </a:ln>
          </p:spPr>
          <p:txBody>
            <a:bodyPr/>
            <a:lstStyle/>
            <a:p>
              <a:endParaRPr lang="ru-RU"/>
            </a:p>
          </p:txBody>
        </p:sp>
        <p:sp>
          <p:nvSpPr>
            <p:cNvPr id="161174" name="Line 2831"/>
            <p:cNvSpPr>
              <a:spLocks noChangeShapeType="1"/>
            </p:cNvSpPr>
            <p:nvPr/>
          </p:nvSpPr>
          <p:spPr bwMode="auto">
            <a:xfrm flipH="1">
              <a:off x="3514" y="3091"/>
              <a:ext cx="48" cy="12"/>
            </a:xfrm>
            <a:prstGeom prst="line">
              <a:avLst/>
            </a:prstGeom>
            <a:noFill/>
            <a:ln w="6350" cap="rnd">
              <a:solidFill>
                <a:srgbClr val="C195DB"/>
              </a:solidFill>
              <a:round/>
              <a:headEnd/>
              <a:tailEnd/>
            </a:ln>
          </p:spPr>
          <p:txBody>
            <a:bodyPr/>
            <a:lstStyle/>
            <a:p>
              <a:endParaRPr lang="ru-RU"/>
            </a:p>
          </p:txBody>
        </p:sp>
        <p:sp>
          <p:nvSpPr>
            <p:cNvPr id="161175" name="Line 2832"/>
            <p:cNvSpPr>
              <a:spLocks noChangeShapeType="1"/>
            </p:cNvSpPr>
            <p:nvPr/>
          </p:nvSpPr>
          <p:spPr bwMode="auto">
            <a:xfrm>
              <a:off x="3560" y="3093"/>
              <a:ext cx="24" cy="25"/>
            </a:xfrm>
            <a:prstGeom prst="line">
              <a:avLst/>
            </a:prstGeom>
            <a:noFill/>
            <a:ln w="6350" cap="rnd">
              <a:solidFill>
                <a:srgbClr val="C195DB"/>
              </a:solidFill>
              <a:round/>
              <a:headEnd/>
              <a:tailEnd/>
            </a:ln>
          </p:spPr>
          <p:txBody>
            <a:bodyPr/>
            <a:lstStyle/>
            <a:p>
              <a:endParaRPr lang="ru-RU"/>
            </a:p>
          </p:txBody>
        </p:sp>
        <p:sp>
          <p:nvSpPr>
            <p:cNvPr id="161176" name="Freeform 2833"/>
            <p:cNvSpPr>
              <a:spLocks/>
            </p:cNvSpPr>
            <p:nvPr/>
          </p:nvSpPr>
          <p:spPr bwMode="auto">
            <a:xfrm>
              <a:off x="3595" y="2966"/>
              <a:ext cx="242" cy="240"/>
            </a:xfrm>
            <a:custGeom>
              <a:avLst/>
              <a:gdLst>
                <a:gd name="T0" fmla="*/ 20 w 242"/>
                <a:gd name="T1" fmla="*/ 0 h 240"/>
                <a:gd name="T2" fmla="*/ 0 w 242"/>
                <a:gd name="T3" fmla="*/ 15 h 240"/>
                <a:gd name="T4" fmla="*/ 165 w 242"/>
                <a:gd name="T5" fmla="*/ 225 h 240"/>
                <a:gd name="T6" fmla="*/ 242 w 242"/>
                <a:gd name="T7" fmla="*/ 240 h 240"/>
                <a:gd name="T8" fmla="*/ 225 w 242"/>
                <a:gd name="T9" fmla="*/ 176 h 240"/>
                <a:gd name="T10" fmla="*/ 20 w 242"/>
                <a:gd name="T11" fmla="*/ 0 h 240"/>
                <a:gd name="T12" fmla="*/ 0 60000 65536"/>
                <a:gd name="T13" fmla="*/ 0 60000 65536"/>
                <a:gd name="T14" fmla="*/ 0 60000 65536"/>
                <a:gd name="T15" fmla="*/ 0 60000 65536"/>
                <a:gd name="T16" fmla="*/ 0 60000 65536"/>
                <a:gd name="T17" fmla="*/ 0 60000 65536"/>
                <a:gd name="T18" fmla="*/ 0 w 242"/>
                <a:gd name="T19" fmla="*/ 0 h 240"/>
                <a:gd name="T20" fmla="*/ 242 w 242"/>
                <a:gd name="T21" fmla="*/ 240 h 240"/>
              </a:gdLst>
              <a:ahLst/>
              <a:cxnLst>
                <a:cxn ang="T12">
                  <a:pos x="T0" y="T1"/>
                </a:cxn>
                <a:cxn ang="T13">
                  <a:pos x="T2" y="T3"/>
                </a:cxn>
                <a:cxn ang="T14">
                  <a:pos x="T4" y="T5"/>
                </a:cxn>
                <a:cxn ang="T15">
                  <a:pos x="T6" y="T7"/>
                </a:cxn>
                <a:cxn ang="T16">
                  <a:pos x="T8" y="T9"/>
                </a:cxn>
                <a:cxn ang="T17">
                  <a:pos x="T10" y="T11"/>
                </a:cxn>
              </a:cxnLst>
              <a:rect l="T18" t="T19" r="T20" b="T21"/>
              <a:pathLst>
                <a:path w="242" h="240">
                  <a:moveTo>
                    <a:pt x="20" y="0"/>
                  </a:moveTo>
                  <a:lnTo>
                    <a:pt x="0" y="15"/>
                  </a:lnTo>
                  <a:lnTo>
                    <a:pt x="165" y="225"/>
                  </a:lnTo>
                  <a:lnTo>
                    <a:pt x="242" y="240"/>
                  </a:lnTo>
                  <a:lnTo>
                    <a:pt x="225" y="176"/>
                  </a:lnTo>
                  <a:lnTo>
                    <a:pt x="20" y="0"/>
                  </a:lnTo>
                  <a:close/>
                </a:path>
              </a:pathLst>
            </a:custGeom>
            <a:solidFill>
              <a:srgbClr val="844CD6"/>
            </a:solidFill>
            <a:ln w="9525">
              <a:noFill/>
              <a:round/>
              <a:headEnd/>
              <a:tailEnd/>
            </a:ln>
          </p:spPr>
          <p:txBody>
            <a:bodyPr/>
            <a:lstStyle/>
            <a:p>
              <a:endParaRPr lang="ru-RU"/>
            </a:p>
          </p:txBody>
        </p:sp>
        <p:sp>
          <p:nvSpPr>
            <p:cNvPr id="161177" name="Freeform 2834"/>
            <p:cNvSpPr>
              <a:spLocks/>
            </p:cNvSpPr>
            <p:nvPr/>
          </p:nvSpPr>
          <p:spPr bwMode="auto">
            <a:xfrm>
              <a:off x="3593" y="2963"/>
              <a:ext cx="24" cy="19"/>
            </a:xfrm>
            <a:custGeom>
              <a:avLst/>
              <a:gdLst>
                <a:gd name="T0" fmla="*/ 24 w 24"/>
                <a:gd name="T1" fmla="*/ 4 h 19"/>
                <a:gd name="T2" fmla="*/ 19 w 24"/>
                <a:gd name="T3" fmla="*/ 0 h 19"/>
                <a:gd name="T4" fmla="*/ 0 w 24"/>
                <a:gd name="T5" fmla="*/ 13 h 19"/>
                <a:gd name="T6" fmla="*/ 5 w 24"/>
                <a:gd name="T7" fmla="*/ 19 h 19"/>
                <a:gd name="T8" fmla="*/ 24 w 24"/>
                <a:gd name="T9" fmla="*/ 4 h 19"/>
                <a:gd name="T10" fmla="*/ 0 60000 65536"/>
                <a:gd name="T11" fmla="*/ 0 60000 65536"/>
                <a:gd name="T12" fmla="*/ 0 60000 65536"/>
                <a:gd name="T13" fmla="*/ 0 60000 65536"/>
                <a:gd name="T14" fmla="*/ 0 60000 65536"/>
                <a:gd name="T15" fmla="*/ 0 w 24"/>
                <a:gd name="T16" fmla="*/ 0 h 19"/>
                <a:gd name="T17" fmla="*/ 24 w 24"/>
                <a:gd name="T18" fmla="*/ 19 h 19"/>
              </a:gdLst>
              <a:ahLst/>
              <a:cxnLst>
                <a:cxn ang="T10">
                  <a:pos x="T0" y="T1"/>
                </a:cxn>
                <a:cxn ang="T11">
                  <a:pos x="T2" y="T3"/>
                </a:cxn>
                <a:cxn ang="T12">
                  <a:pos x="T4" y="T5"/>
                </a:cxn>
                <a:cxn ang="T13">
                  <a:pos x="T6" y="T7"/>
                </a:cxn>
                <a:cxn ang="T14">
                  <a:pos x="T8" y="T9"/>
                </a:cxn>
              </a:cxnLst>
              <a:rect l="T15" t="T16" r="T17" b="T18"/>
              <a:pathLst>
                <a:path w="24" h="19">
                  <a:moveTo>
                    <a:pt x="24" y="4"/>
                  </a:moveTo>
                  <a:lnTo>
                    <a:pt x="19" y="0"/>
                  </a:lnTo>
                  <a:lnTo>
                    <a:pt x="0" y="13"/>
                  </a:lnTo>
                  <a:lnTo>
                    <a:pt x="5" y="19"/>
                  </a:lnTo>
                  <a:lnTo>
                    <a:pt x="24" y="4"/>
                  </a:lnTo>
                  <a:close/>
                </a:path>
              </a:pathLst>
            </a:custGeom>
            <a:solidFill>
              <a:srgbClr val="C195DB"/>
            </a:solidFill>
            <a:ln w="9525">
              <a:noFill/>
              <a:round/>
              <a:headEnd/>
              <a:tailEnd/>
            </a:ln>
          </p:spPr>
          <p:txBody>
            <a:bodyPr/>
            <a:lstStyle/>
            <a:p>
              <a:endParaRPr lang="ru-RU"/>
            </a:p>
          </p:txBody>
        </p:sp>
        <p:sp>
          <p:nvSpPr>
            <p:cNvPr id="161178" name="Freeform 2835"/>
            <p:cNvSpPr>
              <a:spLocks/>
            </p:cNvSpPr>
            <p:nvPr/>
          </p:nvSpPr>
          <p:spPr bwMode="auto">
            <a:xfrm>
              <a:off x="3592" y="2978"/>
              <a:ext cx="168" cy="214"/>
            </a:xfrm>
            <a:custGeom>
              <a:avLst/>
              <a:gdLst>
                <a:gd name="T0" fmla="*/ 5 w 168"/>
                <a:gd name="T1" fmla="*/ 0 h 214"/>
                <a:gd name="T2" fmla="*/ 0 w 168"/>
                <a:gd name="T3" fmla="*/ 5 h 214"/>
                <a:gd name="T4" fmla="*/ 164 w 168"/>
                <a:gd name="T5" fmla="*/ 214 h 214"/>
                <a:gd name="T6" fmla="*/ 168 w 168"/>
                <a:gd name="T7" fmla="*/ 209 h 214"/>
                <a:gd name="T8" fmla="*/ 5 w 168"/>
                <a:gd name="T9" fmla="*/ 0 h 214"/>
                <a:gd name="T10" fmla="*/ 0 60000 65536"/>
                <a:gd name="T11" fmla="*/ 0 60000 65536"/>
                <a:gd name="T12" fmla="*/ 0 60000 65536"/>
                <a:gd name="T13" fmla="*/ 0 60000 65536"/>
                <a:gd name="T14" fmla="*/ 0 60000 65536"/>
                <a:gd name="T15" fmla="*/ 0 w 168"/>
                <a:gd name="T16" fmla="*/ 0 h 214"/>
                <a:gd name="T17" fmla="*/ 168 w 168"/>
                <a:gd name="T18" fmla="*/ 214 h 214"/>
              </a:gdLst>
              <a:ahLst/>
              <a:cxnLst>
                <a:cxn ang="T10">
                  <a:pos x="T0" y="T1"/>
                </a:cxn>
                <a:cxn ang="T11">
                  <a:pos x="T2" y="T3"/>
                </a:cxn>
                <a:cxn ang="T12">
                  <a:pos x="T4" y="T5"/>
                </a:cxn>
                <a:cxn ang="T13">
                  <a:pos x="T6" y="T7"/>
                </a:cxn>
                <a:cxn ang="T14">
                  <a:pos x="T8" y="T9"/>
                </a:cxn>
              </a:cxnLst>
              <a:rect l="T15" t="T16" r="T17" b="T18"/>
              <a:pathLst>
                <a:path w="168" h="214">
                  <a:moveTo>
                    <a:pt x="5" y="0"/>
                  </a:moveTo>
                  <a:lnTo>
                    <a:pt x="0" y="5"/>
                  </a:lnTo>
                  <a:lnTo>
                    <a:pt x="164" y="214"/>
                  </a:lnTo>
                  <a:lnTo>
                    <a:pt x="168" y="209"/>
                  </a:lnTo>
                  <a:lnTo>
                    <a:pt x="5" y="0"/>
                  </a:lnTo>
                  <a:close/>
                </a:path>
              </a:pathLst>
            </a:custGeom>
            <a:solidFill>
              <a:srgbClr val="C195DB"/>
            </a:solidFill>
            <a:ln w="9525">
              <a:noFill/>
              <a:round/>
              <a:headEnd/>
              <a:tailEnd/>
            </a:ln>
          </p:spPr>
          <p:txBody>
            <a:bodyPr/>
            <a:lstStyle/>
            <a:p>
              <a:endParaRPr lang="ru-RU"/>
            </a:p>
          </p:txBody>
        </p:sp>
        <p:sp>
          <p:nvSpPr>
            <p:cNvPr id="161179" name="Freeform 2836"/>
            <p:cNvSpPr>
              <a:spLocks/>
            </p:cNvSpPr>
            <p:nvPr/>
          </p:nvSpPr>
          <p:spPr bwMode="auto">
            <a:xfrm>
              <a:off x="3590" y="2978"/>
              <a:ext cx="6" cy="3"/>
            </a:xfrm>
            <a:custGeom>
              <a:avLst/>
              <a:gdLst>
                <a:gd name="T0" fmla="*/ 3 w 6"/>
                <a:gd name="T1" fmla="*/ 0 h 3"/>
                <a:gd name="T2" fmla="*/ 0 w 6"/>
                <a:gd name="T3" fmla="*/ 1 h 3"/>
                <a:gd name="T4" fmla="*/ 3 w 6"/>
                <a:gd name="T5" fmla="*/ 3 h 3"/>
                <a:gd name="T6" fmla="*/ 6 w 6"/>
                <a:gd name="T7" fmla="*/ 0 h 3"/>
                <a:gd name="T8" fmla="*/ 6 w 6"/>
                <a:gd name="T9" fmla="*/ 3 h 3"/>
                <a:gd name="T10" fmla="*/ 3 w 6"/>
                <a:gd name="T11" fmla="*/ 0 h 3"/>
                <a:gd name="T12" fmla="*/ 0 60000 65536"/>
                <a:gd name="T13" fmla="*/ 0 60000 65536"/>
                <a:gd name="T14" fmla="*/ 0 60000 65536"/>
                <a:gd name="T15" fmla="*/ 0 60000 65536"/>
                <a:gd name="T16" fmla="*/ 0 60000 65536"/>
                <a:gd name="T17" fmla="*/ 0 60000 65536"/>
                <a:gd name="T18" fmla="*/ 0 w 6"/>
                <a:gd name="T19" fmla="*/ 0 h 3"/>
                <a:gd name="T20" fmla="*/ 6 w 6"/>
                <a:gd name="T21" fmla="*/ 3 h 3"/>
              </a:gdLst>
              <a:ahLst/>
              <a:cxnLst>
                <a:cxn ang="T12">
                  <a:pos x="T0" y="T1"/>
                </a:cxn>
                <a:cxn ang="T13">
                  <a:pos x="T2" y="T3"/>
                </a:cxn>
                <a:cxn ang="T14">
                  <a:pos x="T4" y="T5"/>
                </a:cxn>
                <a:cxn ang="T15">
                  <a:pos x="T6" y="T7"/>
                </a:cxn>
                <a:cxn ang="T16">
                  <a:pos x="T8" y="T9"/>
                </a:cxn>
                <a:cxn ang="T17">
                  <a:pos x="T10" y="T11"/>
                </a:cxn>
              </a:cxnLst>
              <a:rect l="T18" t="T19" r="T20" b="T21"/>
              <a:pathLst>
                <a:path w="6" h="3">
                  <a:moveTo>
                    <a:pt x="3" y="0"/>
                  </a:moveTo>
                  <a:lnTo>
                    <a:pt x="0" y="1"/>
                  </a:lnTo>
                  <a:lnTo>
                    <a:pt x="3" y="3"/>
                  </a:lnTo>
                  <a:lnTo>
                    <a:pt x="6" y="0"/>
                  </a:lnTo>
                  <a:lnTo>
                    <a:pt x="6" y="3"/>
                  </a:lnTo>
                  <a:lnTo>
                    <a:pt x="3" y="0"/>
                  </a:lnTo>
                  <a:close/>
                </a:path>
              </a:pathLst>
            </a:custGeom>
            <a:solidFill>
              <a:srgbClr val="C195DB"/>
            </a:solidFill>
            <a:ln w="9525">
              <a:noFill/>
              <a:round/>
              <a:headEnd/>
              <a:tailEnd/>
            </a:ln>
          </p:spPr>
          <p:txBody>
            <a:bodyPr/>
            <a:lstStyle/>
            <a:p>
              <a:endParaRPr lang="ru-RU"/>
            </a:p>
          </p:txBody>
        </p:sp>
        <p:sp>
          <p:nvSpPr>
            <p:cNvPr id="161180" name="Freeform 2837"/>
            <p:cNvSpPr>
              <a:spLocks/>
            </p:cNvSpPr>
            <p:nvPr/>
          </p:nvSpPr>
          <p:spPr bwMode="auto">
            <a:xfrm>
              <a:off x="3759" y="3188"/>
              <a:ext cx="79" cy="20"/>
            </a:xfrm>
            <a:custGeom>
              <a:avLst/>
              <a:gdLst>
                <a:gd name="T0" fmla="*/ 2 w 79"/>
                <a:gd name="T1" fmla="*/ 0 h 20"/>
                <a:gd name="T2" fmla="*/ 0 w 79"/>
                <a:gd name="T3" fmla="*/ 5 h 20"/>
                <a:gd name="T4" fmla="*/ 76 w 79"/>
                <a:gd name="T5" fmla="*/ 20 h 20"/>
                <a:gd name="T6" fmla="*/ 79 w 79"/>
                <a:gd name="T7" fmla="*/ 16 h 20"/>
                <a:gd name="T8" fmla="*/ 2 w 79"/>
                <a:gd name="T9" fmla="*/ 0 h 20"/>
                <a:gd name="T10" fmla="*/ 0 60000 65536"/>
                <a:gd name="T11" fmla="*/ 0 60000 65536"/>
                <a:gd name="T12" fmla="*/ 0 60000 65536"/>
                <a:gd name="T13" fmla="*/ 0 60000 65536"/>
                <a:gd name="T14" fmla="*/ 0 60000 65536"/>
                <a:gd name="T15" fmla="*/ 0 w 79"/>
                <a:gd name="T16" fmla="*/ 0 h 20"/>
                <a:gd name="T17" fmla="*/ 79 w 79"/>
                <a:gd name="T18" fmla="*/ 20 h 20"/>
              </a:gdLst>
              <a:ahLst/>
              <a:cxnLst>
                <a:cxn ang="T10">
                  <a:pos x="T0" y="T1"/>
                </a:cxn>
                <a:cxn ang="T11">
                  <a:pos x="T2" y="T3"/>
                </a:cxn>
                <a:cxn ang="T12">
                  <a:pos x="T4" y="T5"/>
                </a:cxn>
                <a:cxn ang="T13">
                  <a:pos x="T6" y="T7"/>
                </a:cxn>
                <a:cxn ang="T14">
                  <a:pos x="T8" y="T9"/>
                </a:cxn>
              </a:cxnLst>
              <a:rect l="T15" t="T16" r="T17" b="T18"/>
              <a:pathLst>
                <a:path w="79" h="20">
                  <a:moveTo>
                    <a:pt x="2" y="0"/>
                  </a:moveTo>
                  <a:lnTo>
                    <a:pt x="0" y="5"/>
                  </a:lnTo>
                  <a:lnTo>
                    <a:pt x="76" y="20"/>
                  </a:lnTo>
                  <a:lnTo>
                    <a:pt x="79" y="16"/>
                  </a:lnTo>
                  <a:lnTo>
                    <a:pt x="2" y="0"/>
                  </a:lnTo>
                  <a:close/>
                </a:path>
              </a:pathLst>
            </a:custGeom>
            <a:solidFill>
              <a:srgbClr val="C195DB"/>
            </a:solidFill>
            <a:ln w="9525">
              <a:noFill/>
              <a:round/>
              <a:headEnd/>
              <a:tailEnd/>
            </a:ln>
          </p:spPr>
          <p:txBody>
            <a:bodyPr/>
            <a:lstStyle/>
            <a:p>
              <a:endParaRPr lang="ru-RU"/>
            </a:p>
          </p:txBody>
        </p:sp>
        <p:sp>
          <p:nvSpPr>
            <p:cNvPr id="161181" name="Freeform 2838"/>
            <p:cNvSpPr>
              <a:spLocks/>
            </p:cNvSpPr>
            <p:nvPr/>
          </p:nvSpPr>
          <p:spPr bwMode="auto">
            <a:xfrm>
              <a:off x="3757" y="3188"/>
              <a:ext cx="5" cy="5"/>
            </a:xfrm>
            <a:custGeom>
              <a:avLst/>
              <a:gdLst>
                <a:gd name="T0" fmla="*/ 0 w 5"/>
                <a:gd name="T1" fmla="*/ 5 h 5"/>
                <a:gd name="T2" fmla="*/ 2 w 5"/>
                <a:gd name="T3" fmla="*/ 5 h 5"/>
                <a:gd name="T4" fmla="*/ 5 w 5"/>
                <a:gd name="T5" fmla="*/ 0 h 5"/>
                <a:gd name="T6" fmla="*/ 0 w 5"/>
                <a:gd name="T7" fmla="*/ 5 h 5"/>
                <a:gd name="T8" fmla="*/ 0 60000 65536"/>
                <a:gd name="T9" fmla="*/ 0 60000 65536"/>
                <a:gd name="T10" fmla="*/ 0 60000 65536"/>
                <a:gd name="T11" fmla="*/ 0 60000 65536"/>
                <a:gd name="T12" fmla="*/ 0 w 5"/>
                <a:gd name="T13" fmla="*/ 0 h 5"/>
                <a:gd name="T14" fmla="*/ 5 w 5"/>
                <a:gd name="T15" fmla="*/ 5 h 5"/>
              </a:gdLst>
              <a:ahLst/>
              <a:cxnLst>
                <a:cxn ang="T8">
                  <a:pos x="T0" y="T1"/>
                </a:cxn>
                <a:cxn ang="T9">
                  <a:pos x="T2" y="T3"/>
                </a:cxn>
                <a:cxn ang="T10">
                  <a:pos x="T4" y="T5"/>
                </a:cxn>
                <a:cxn ang="T11">
                  <a:pos x="T6" y="T7"/>
                </a:cxn>
              </a:cxnLst>
              <a:rect l="T12" t="T13" r="T14" b="T15"/>
              <a:pathLst>
                <a:path w="5" h="5">
                  <a:moveTo>
                    <a:pt x="0" y="5"/>
                  </a:moveTo>
                  <a:lnTo>
                    <a:pt x="2" y="5"/>
                  </a:lnTo>
                  <a:lnTo>
                    <a:pt x="5" y="0"/>
                  </a:lnTo>
                  <a:lnTo>
                    <a:pt x="0" y="5"/>
                  </a:lnTo>
                  <a:close/>
                </a:path>
              </a:pathLst>
            </a:custGeom>
            <a:solidFill>
              <a:srgbClr val="C195DB"/>
            </a:solidFill>
            <a:ln w="9525">
              <a:noFill/>
              <a:round/>
              <a:headEnd/>
              <a:tailEnd/>
            </a:ln>
          </p:spPr>
          <p:txBody>
            <a:bodyPr/>
            <a:lstStyle/>
            <a:p>
              <a:endParaRPr lang="ru-RU"/>
            </a:p>
          </p:txBody>
        </p:sp>
        <p:sp>
          <p:nvSpPr>
            <p:cNvPr id="161182" name="Freeform 2839"/>
            <p:cNvSpPr>
              <a:spLocks/>
            </p:cNvSpPr>
            <p:nvPr/>
          </p:nvSpPr>
          <p:spPr bwMode="auto">
            <a:xfrm>
              <a:off x="3817" y="3140"/>
              <a:ext cx="21" cy="68"/>
            </a:xfrm>
            <a:custGeom>
              <a:avLst/>
              <a:gdLst>
                <a:gd name="T0" fmla="*/ 16 w 21"/>
                <a:gd name="T1" fmla="*/ 68 h 68"/>
                <a:gd name="T2" fmla="*/ 21 w 21"/>
                <a:gd name="T3" fmla="*/ 65 h 68"/>
                <a:gd name="T4" fmla="*/ 4 w 21"/>
                <a:gd name="T5" fmla="*/ 0 h 68"/>
                <a:gd name="T6" fmla="*/ 0 w 21"/>
                <a:gd name="T7" fmla="*/ 4 h 68"/>
                <a:gd name="T8" fmla="*/ 16 w 21"/>
                <a:gd name="T9" fmla="*/ 68 h 68"/>
                <a:gd name="T10" fmla="*/ 0 60000 65536"/>
                <a:gd name="T11" fmla="*/ 0 60000 65536"/>
                <a:gd name="T12" fmla="*/ 0 60000 65536"/>
                <a:gd name="T13" fmla="*/ 0 60000 65536"/>
                <a:gd name="T14" fmla="*/ 0 60000 65536"/>
                <a:gd name="T15" fmla="*/ 0 w 21"/>
                <a:gd name="T16" fmla="*/ 0 h 68"/>
                <a:gd name="T17" fmla="*/ 21 w 21"/>
                <a:gd name="T18" fmla="*/ 68 h 68"/>
              </a:gdLst>
              <a:ahLst/>
              <a:cxnLst>
                <a:cxn ang="T10">
                  <a:pos x="T0" y="T1"/>
                </a:cxn>
                <a:cxn ang="T11">
                  <a:pos x="T2" y="T3"/>
                </a:cxn>
                <a:cxn ang="T12">
                  <a:pos x="T4" y="T5"/>
                </a:cxn>
                <a:cxn ang="T13">
                  <a:pos x="T6" y="T7"/>
                </a:cxn>
                <a:cxn ang="T14">
                  <a:pos x="T8" y="T9"/>
                </a:cxn>
              </a:cxnLst>
              <a:rect l="T15" t="T16" r="T17" b="T18"/>
              <a:pathLst>
                <a:path w="21" h="68">
                  <a:moveTo>
                    <a:pt x="16" y="68"/>
                  </a:moveTo>
                  <a:lnTo>
                    <a:pt x="21" y="65"/>
                  </a:lnTo>
                  <a:lnTo>
                    <a:pt x="4" y="0"/>
                  </a:lnTo>
                  <a:lnTo>
                    <a:pt x="0" y="4"/>
                  </a:lnTo>
                  <a:lnTo>
                    <a:pt x="16" y="68"/>
                  </a:lnTo>
                  <a:close/>
                </a:path>
              </a:pathLst>
            </a:custGeom>
            <a:solidFill>
              <a:srgbClr val="C195DB"/>
            </a:solidFill>
            <a:ln w="9525">
              <a:noFill/>
              <a:round/>
              <a:headEnd/>
              <a:tailEnd/>
            </a:ln>
          </p:spPr>
          <p:txBody>
            <a:bodyPr/>
            <a:lstStyle/>
            <a:p>
              <a:endParaRPr lang="ru-RU"/>
            </a:p>
          </p:txBody>
        </p:sp>
        <p:sp>
          <p:nvSpPr>
            <p:cNvPr id="161183" name="Freeform 2840"/>
            <p:cNvSpPr>
              <a:spLocks/>
            </p:cNvSpPr>
            <p:nvPr/>
          </p:nvSpPr>
          <p:spPr bwMode="auto">
            <a:xfrm>
              <a:off x="3835" y="3203"/>
              <a:ext cx="6" cy="6"/>
            </a:xfrm>
            <a:custGeom>
              <a:avLst/>
              <a:gdLst>
                <a:gd name="T0" fmla="*/ 2 w 6"/>
                <a:gd name="T1" fmla="*/ 5 h 6"/>
                <a:gd name="T2" fmla="*/ 6 w 6"/>
                <a:gd name="T3" fmla="*/ 6 h 6"/>
                <a:gd name="T4" fmla="*/ 5 w 6"/>
                <a:gd name="T5" fmla="*/ 2 h 6"/>
                <a:gd name="T6" fmla="*/ 0 w 6"/>
                <a:gd name="T7" fmla="*/ 5 h 6"/>
                <a:gd name="T8" fmla="*/ 5 w 6"/>
                <a:gd name="T9" fmla="*/ 0 h 6"/>
                <a:gd name="T10" fmla="*/ 2 w 6"/>
                <a:gd name="T11" fmla="*/ 5 h 6"/>
                <a:gd name="T12" fmla="*/ 0 60000 65536"/>
                <a:gd name="T13" fmla="*/ 0 60000 65536"/>
                <a:gd name="T14" fmla="*/ 0 60000 65536"/>
                <a:gd name="T15" fmla="*/ 0 60000 65536"/>
                <a:gd name="T16" fmla="*/ 0 60000 65536"/>
                <a:gd name="T17" fmla="*/ 0 60000 65536"/>
                <a:gd name="T18" fmla="*/ 0 w 6"/>
                <a:gd name="T19" fmla="*/ 0 h 6"/>
                <a:gd name="T20" fmla="*/ 6 w 6"/>
                <a:gd name="T21" fmla="*/ 6 h 6"/>
              </a:gdLst>
              <a:ahLst/>
              <a:cxnLst>
                <a:cxn ang="T12">
                  <a:pos x="T0" y="T1"/>
                </a:cxn>
                <a:cxn ang="T13">
                  <a:pos x="T2" y="T3"/>
                </a:cxn>
                <a:cxn ang="T14">
                  <a:pos x="T4" y="T5"/>
                </a:cxn>
                <a:cxn ang="T15">
                  <a:pos x="T6" y="T7"/>
                </a:cxn>
                <a:cxn ang="T16">
                  <a:pos x="T8" y="T9"/>
                </a:cxn>
                <a:cxn ang="T17">
                  <a:pos x="T10" y="T11"/>
                </a:cxn>
              </a:cxnLst>
              <a:rect l="T18" t="T19" r="T20" b="T21"/>
              <a:pathLst>
                <a:path w="6" h="6">
                  <a:moveTo>
                    <a:pt x="2" y="5"/>
                  </a:moveTo>
                  <a:lnTo>
                    <a:pt x="6" y="6"/>
                  </a:lnTo>
                  <a:lnTo>
                    <a:pt x="5" y="2"/>
                  </a:lnTo>
                  <a:lnTo>
                    <a:pt x="0" y="5"/>
                  </a:lnTo>
                  <a:lnTo>
                    <a:pt x="5" y="0"/>
                  </a:lnTo>
                  <a:lnTo>
                    <a:pt x="2" y="5"/>
                  </a:lnTo>
                  <a:close/>
                </a:path>
              </a:pathLst>
            </a:custGeom>
            <a:solidFill>
              <a:srgbClr val="C195DB"/>
            </a:solidFill>
            <a:ln w="9525">
              <a:noFill/>
              <a:round/>
              <a:headEnd/>
              <a:tailEnd/>
            </a:ln>
          </p:spPr>
          <p:txBody>
            <a:bodyPr/>
            <a:lstStyle/>
            <a:p>
              <a:endParaRPr lang="ru-RU"/>
            </a:p>
          </p:txBody>
        </p:sp>
        <p:sp>
          <p:nvSpPr>
            <p:cNvPr id="161184" name="Freeform 2841"/>
            <p:cNvSpPr>
              <a:spLocks/>
            </p:cNvSpPr>
            <p:nvPr/>
          </p:nvSpPr>
          <p:spPr bwMode="auto">
            <a:xfrm>
              <a:off x="3613" y="2963"/>
              <a:ext cx="207" cy="179"/>
            </a:xfrm>
            <a:custGeom>
              <a:avLst/>
              <a:gdLst>
                <a:gd name="T0" fmla="*/ 203 w 207"/>
                <a:gd name="T1" fmla="*/ 179 h 179"/>
                <a:gd name="T2" fmla="*/ 207 w 207"/>
                <a:gd name="T3" fmla="*/ 174 h 179"/>
                <a:gd name="T4" fmla="*/ 5 w 207"/>
                <a:gd name="T5" fmla="*/ 0 h 179"/>
                <a:gd name="T6" fmla="*/ 0 w 207"/>
                <a:gd name="T7" fmla="*/ 4 h 179"/>
                <a:gd name="T8" fmla="*/ 203 w 207"/>
                <a:gd name="T9" fmla="*/ 179 h 179"/>
                <a:gd name="T10" fmla="*/ 0 60000 65536"/>
                <a:gd name="T11" fmla="*/ 0 60000 65536"/>
                <a:gd name="T12" fmla="*/ 0 60000 65536"/>
                <a:gd name="T13" fmla="*/ 0 60000 65536"/>
                <a:gd name="T14" fmla="*/ 0 60000 65536"/>
                <a:gd name="T15" fmla="*/ 0 w 207"/>
                <a:gd name="T16" fmla="*/ 0 h 179"/>
                <a:gd name="T17" fmla="*/ 207 w 207"/>
                <a:gd name="T18" fmla="*/ 179 h 179"/>
              </a:gdLst>
              <a:ahLst/>
              <a:cxnLst>
                <a:cxn ang="T10">
                  <a:pos x="T0" y="T1"/>
                </a:cxn>
                <a:cxn ang="T11">
                  <a:pos x="T2" y="T3"/>
                </a:cxn>
                <a:cxn ang="T12">
                  <a:pos x="T4" y="T5"/>
                </a:cxn>
                <a:cxn ang="T13">
                  <a:pos x="T6" y="T7"/>
                </a:cxn>
                <a:cxn ang="T14">
                  <a:pos x="T8" y="T9"/>
                </a:cxn>
              </a:cxnLst>
              <a:rect l="T15" t="T16" r="T17" b="T18"/>
              <a:pathLst>
                <a:path w="207" h="179">
                  <a:moveTo>
                    <a:pt x="203" y="179"/>
                  </a:moveTo>
                  <a:lnTo>
                    <a:pt x="207" y="174"/>
                  </a:lnTo>
                  <a:lnTo>
                    <a:pt x="5" y="0"/>
                  </a:lnTo>
                  <a:lnTo>
                    <a:pt x="0" y="4"/>
                  </a:lnTo>
                  <a:lnTo>
                    <a:pt x="203" y="179"/>
                  </a:lnTo>
                  <a:close/>
                </a:path>
              </a:pathLst>
            </a:custGeom>
            <a:solidFill>
              <a:srgbClr val="C195DB"/>
            </a:solidFill>
            <a:ln w="9525">
              <a:noFill/>
              <a:round/>
              <a:headEnd/>
              <a:tailEnd/>
            </a:ln>
          </p:spPr>
          <p:txBody>
            <a:bodyPr/>
            <a:lstStyle/>
            <a:p>
              <a:endParaRPr lang="ru-RU"/>
            </a:p>
          </p:txBody>
        </p:sp>
        <p:sp>
          <p:nvSpPr>
            <p:cNvPr id="161185" name="Freeform 2842"/>
            <p:cNvSpPr>
              <a:spLocks/>
            </p:cNvSpPr>
            <p:nvPr/>
          </p:nvSpPr>
          <p:spPr bwMode="auto">
            <a:xfrm>
              <a:off x="2198" y="3134"/>
              <a:ext cx="51" cy="37"/>
            </a:xfrm>
            <a:custGeom>
              <a:avLst/>
              <a:gdLst>
                <a:gd name="T0" fmla="*/ 5 w 51"/>
                <a:gd name="T1" fmla="*/ 0 h 37"/>
                <a:gd name="T2" fmla="*/ 0 w 51"/>
                <a:gd name="T3" fmla="*/ 5 h 37"/>
                <a:gd name="T4" fmla="*/ 46 w 51"/>
                <a:gd name="T5" fmla="*/ 37 h 37"/>
                <a:gd name="T6" fmla="*/ 51 w 51"/>
                <a:gd name="T7" fmla="*/ 31 h 37"/>
                <a:gd name="T8" fmla="*/ 5 w 51"/>
                <a:gd name="T9" fmla="*/ 0 h 37"/>
                <a:gd name="T10" fmla="*/ 0 60000 65536"/>
                <a:gd name="T11" fmla="*/ 0 60000 65536"/>
                <a:gd name="T12" fmla="*/ 0 60000 65536"/>
                <a:gd name="T13" fmla="*/ 0 60000 65536"/>
                <a:gd name="T14" fmla="*/ 0 60000 65536"/>
                <a:gd name="T15" fmla="*/ 0 w 51"/>
                <a:gd name="T16" fmla="*/ 0 h 37"/>
                <a:gd name="T17" fmla="*/ 51 w 51"/>
                <a:gd name="T18" fmla="*/ 37 h 37"/>
              </a:gdLst>
              <a:ahLst/>
              <a:cxnLst>
                <a:cxn ang="T10">
                  <a:pos x="T0" y="T1"/>
                </a:cxn>
                <a:cxn ang="T11">
                  <a:pos x="T2" y="T3"/>
                </a:cxn>
                <a:cxn ang="T12">
                  <a:pos x="T4" y="T5"/>
                </a:cxn>
                <a:cxn ang="T13">
                  <a:pos x="T6" y="T7"/>
                </a:cxn>
                <a:cxn ang="T14">
                  <a:pos x="T8" y="T9"/>
                </a:cxn>
              </a:cxnLst>
              <a:rect l="T15" t="T16" r="T17" b="T18"/>
              <a:pathLst>
                <a:path w="51" h="37">
                  <a:moveTo>
                    <a:pt x="5" y="0"/>
                  </a:moveTo>
                  <a:lnTo>
                    <a:pt x="0" y="5"/>
                  </a:lnTo>
                  <a:lnTo>
                    <a:pt x="46" y="37"/>
                  </a:lnTo>
                  <a:lnTo>
                    <a:pt x="51" y="31"/>
                  </a:lnTo>
                  <a:lnTo>
                    <a:pt x="5" y="0"/>
                  </a:lnTo>
                  <a:close/>
                </a:path>
              </a:pathLst>
            </a:custGeom>
            <a:solidFill>
              <a:srgbClr val="C195DB"/>
            </a:solidFill>
            <a:ln w="9525">
              <a:noFill/>
              <a:round/>
              <a:headEnd/>
              <a:tailEnd/>
            </a:ln>
          </p:spPr>
          <p:txBody>
            <a:bodyPr/>
            <a:lstStyle/>
            <a:p>
              <a:endParaRPr lang="ru-RU"/>
            </a:p>
          </p:txBody>
        </p:sp>
        <p:sp>
          <p:nvSpPr>
            <p:cNvPr id="161186" name="Freeform 2843"/>
            <p:cNvSpPr>
              <a:spLocks/>
            </p:cNvSpPr>
            <p:nvPr/>
          </p:nvSpPr>
          <p:spPr bwMode="auto">
            <a:xfrm>
              <a:off x="2086" y="3164"/>
              <a:ext cx="166" cy="238"/>
            </a:xfrm>
            <a:custGeom>
              <a:avLst/>
              <a:gdLst>
                <a:gd name="T0" fmla="*/ 166 w 166"/>
                <a:gd name="T1" fmla="*/ 4 h 238"/>
                <a:gd name="T2" fmla="*/ 159 w 166"/>
                <a:gd name="T3" fmla="*/ 0 h 238"/>
                <a:gd name="T4" fmla="*/ 0 w 166"/>
                <a:gd name="T5" fmla="*/ 233 h 238"/>
                <a:gd name="T6" fmla="*/ 7 w 166"/>
                <a:gd name="T7" fmla="*/ 238 h 238"/>
                <a:gd name="T8" fmla="*/ 166 w 166"/>
                <a:gd name="T9" fmla="*/ 4 h 238"/>
                <a:gd name="T10" fmla="*/ 0 60000 65536"/>
                <a:gd name="T11" fmla="*/ 0 60000 65536"/>
                <a:gd name="T12" fmla="*/ 0 60000 65536"/>
                <a:gd name="T13" fmla="*/ 0 60000 65536"/>
                <a:gd name="T14" fmla="*/ 0 60000 65536"/>
                <a:gd name="T15" fmla="*/ 0 w 166"/>
                <a:gd name="T16" fmla="*/ 0 h 238"/>
                <a:gd name="T17" fmla="*/ 166 w 166"/>
                <a:gd name="T18" fmla="*/ 238 h 238"/>
              </a:gdLst>
              <a:ahLst/>
              <a:cxnLst>
                <a:cxn ang="T10">
                  <a:pos x="T0" y="T1"/>
                </a:cxn>
                <a:cxn ang="T11">
                  <a:pos x="T2" y="T3"/>
                </a:cxn>
                <a:cxn ang="T12">
                  <a:pos x="T4" y="T5"/>
                </a:cxn>
                <a:cxn ang="T13">
                  <a:pos x="T6" y="T7"/>
                </a:cxn>
                <a:cxn ang="T14">
                  <a:pos x="T8" y="T9"/>
                </a:cxn>
              </a:cxnLst>
              <a:rect l="T15" t="T16" r="T17" b="T18"/>
              <a:pathLst>
                <a:path w="166" h="238">
                  <a:moveTo>
                    <a:pt x="166" y="4"/>
                  </a:moveTo>
                  <a:lnTo>
                    <a:pt x="159" y="0"/>
                  </a:lnTo>
                  <a:lnTo>
                    <a:pt x="0" y="233"/>
                  </a:lnTo>
                  <a:lnTo>
                    <a:pt x="7" y="238"/>
                  </a:lnTo>
                  <a:lnTo>
                    <a:pt x="166" y="4"/>
                  </a:lnTo>
                  <a:close/>
                </a:path>
              </a:pathLst>
            </a:custGeom>
            <a:solidFill>
              <a:srgbClr val="C195DB"/>
            </a:solidFill>
            <a:ln w="9525">
              <a:noFill/>
              <a:round/>
              <a:headEnd/>
              <a:tailEnd/>
            </a:ln>
          </p:spPr>
          <p:txBody>
            <a:bodyPr/>
            <a:lstStyle/>
            <a:p>
              <a:endParaRPr lang="ru-RU"/>
            </a:p>
          </p:txBody>
        </p:sp>
        <p:sp>
          <p:nvSpPr>
            <p:cNvPr id="161187" name="Freeform 2844"/>
            <p:cNvSpPr>
              <a:spLocks/>
            </p:cNvSpPr>
            <p:nvPr/>
          </p:nvSpPr>
          <p:spPr bwMode="auto">
            <a:xfrm>
              <a:off x="2244" y="3162"/>
              <a:ext cx="9" cy="7"/>
            </a:xfrm>
            <a:custGeom>
              <a:avLst/>
              <a:gdLst>
                <a:gd name="T0" fmla="*/ 6 w 9"/>
                <a:gd name="T1" fmla="*/ 0 h 7"/>
                <a:gd name="T2" fmla="*/ 9 w 9"/>
                <a:gd name="T3" fmla="*/ 2 h 7"/>
                <a:gd name="T4" fmla="*/ 7 w 9"/>
                <a:gd name="T5" fmla="*/ 5 h 7"/>
                <a:gd name="T6" fmla="*/ 0 w 9"/>
                <a:gd name="T7" fmla="*/ 0 h 7"/>
                <a:gd name="T8" fmla="*/ 0 w 9"/>
                <a:gd name="T9" fmla="*/ 7 h 7"/>
                <a:gd name="T10" fmla="*/ 6 w 9"/>
                <a:gd name="T11" fmla="*/ 0 h 7"/>
                <a:gd name="T12" fmla="*/ 0 60000 65536"/>
                <a:gd name="T13" fmla="*/ 0 60000 65536"/>
                <a:gd name="T14" fmla="*/ 0 60000 65536"/>
                <a:gd name="T15" fmla="*/ 0 60000 65536"/>
                <a:gd name="T16" fmla="*/ 0 60000 65536"/>
                <a:gd name="T17" fmla="*/ 0 60000 65536"/>
                <a:gd name="T18" fmla="*/ 0 w 9"/>
                <a:gd name="T19" fmla="*/ 0 h 7"/>
                <a:gd name="T20" fmla="*/ 9 w 9"/>
                <a:gd name="T21" fmla="*/ 7 h 7"/>
              </a:gdLst>
              <a:ahLst/>
              <a:cxnLst>
                <a:cxn ang="T12">
                  <a:pos x="T0" y="T1"/>
                </a:cxn>
                <a:cxn ang="T13">
                  <a:pos x="T2" y="T3"/>
                </a:cxn>
                <a:cxn ang="T14">
                  <a:pos x="T4" y="T5"/>
                </a:cxn>
                <a:cxn ang="T15">
                  <a:pos x="T6" y="T7"/>
                </a:cxn>
                <a:cxn ang="T16">
                  <a:pos x="T8" y="T9"/>
                </a:cxn>
                <a:cxn ang="T17">
                  <a:pos x="T10" y="T11"/>
                </a:cxn>
              </a:cxnLst>
              <a:rect l="T18" t="T19" r="T20" b="T21"/>
              <a:pathLst>
                <a:path w="9" h="7">
                  <a:moveTo>
                    <a:pt x="6" y="0"/>
                  </a:moveTo>
                  <a:lnTo>
                    <a:pt x="9" y="2"/>
                  </a:lnTo>
                  <a:lnTo>
                    <a:pt x="7" y="5"/>
                  </a:lnTo>
                  <a:lnTo>
                    <a:pt x="0" y="0"/>
                  </a:lnTo>
                  <a:lnTo>
                    <a:pt x="0" y="7"/>
                  </a:lnTo>
                  <a:lnTo>
                    <a:pt x="6" y="0"/>
                  </a:lnTo>
                  <a:close/>
                </a:path>
              </a:pathLst>
            </a:custGeom>
            <a:solidFill>
              <a:srgbClr val="C195DB"/>
            </a:solidFill>
            <a:ln w="9525">
              <a:noFill/>
              <a:round/>
              <a:headEnd/>
              <a:tailEnd/>
            </a:ln>
          </p:spPr>
          <p:txBody>
            <a:bodyPr/>
            <a:lstStyle/>
            <a:p>
              <a:endParaRPr lang="ru-RU"/>
            </a:p>
          </p:txBody>
        </p:sp>
        <p:sp>
          <p:nvSpPr>
            <p:cNvPr id="161188" name="Freeform 2845"/>
            <p:cNvSpPr>
              <a:spLocks/>
            </p:cNvSpPr>
            <p:nvPr/>
          </p:nvSpPr>
          <p:spPr bwMode="auto">
            <a:xfrm>
              <a:off x="2034" y="3397"/>
              <a:ext cx="56" cy="12"/>
            </a:xfrm>
            <a:custGeom>
              <a:avLst/>
              <a:gdLst>
                <a:gd name="T0" fmla="*/ 56 w 56"/>
                <a:gd name="T1" fmla="*/ 8 h 12"/>
                <a:gd name="T2" fmla="*/ 56 w 56"/>
                <a:gd name="T3" fmla="*/ 0 h 12"/>
                <a:gd name="T4" fmla="*/ 0 w 56"/>
                <a:gd name="T5" fmla="*/ 4 h 12"/>
                <a:gd name="T6" fmla="*/ 0 w 56"/>
                <a:gd name="T7" fmla="*/ 12 h 12"/>
                <a:gd name="T8" fmla="*/ 56 w 56"/>
                <a:gd name="T9" fmla="*/ 8 h 12"/>
                <a:gd name="T10" fmla="*/ 0 60000 65536"/>
                <a:gd name="T11" fmla="*/ 0 60000 65536"/>
                <a:gd name="T12" fmla="*/ 0 60000 65536"/>
                <a:gd name="T13" fmla="*/ 0 60000 65536"/>
                <a:gd name="T14" fmla="*/ 0 60000 65536"/>
                <a:gd name="T15" fmla="*/ 0 w 56"/>
                <a:gd name="T16" fmla="*/ 0 h 12"/>
                <a:gd name="T17" fmla="*/ 56 w 56"/>
                <a:gd name="T18" fmla="*/ 12 h 12"/>
              </a:gdLst>
              <a:ahLst/>
              <a:cxnLst>
                <a:cxn ang="T10">
                  <a:pos x="T0" y="T1"/>
                </a:cxn>
                <a:cxn ang="T11">
                  <a:pos x="T2" y="T3"/>
                </a:cxn>
                <a:cxn ang="T12">
                  <a:pos x="T4" y="T5"/>
                </a:cxn>
                <a:cxn ang="T13">
                  <a:pos x="T6" y="T7"/>
                </a:cxn>
                <a:cxn ang="T14">
                  <a:pos x="T8" y="T9"/>
                </a:cxn>
              </a:cxnLst>
              <a:rect l="T15" t="T16" r="T17" b="T18"/>
              <a:pathLst>
                <a:path w="56" h="12">
                  <a:moveTo>
                    <a:pt x="56" y="8"/>
                  </a:moveTo>
                  <a:lnTo>
                    <a:pt x="56" y="0"/>
                  </a:lnTo>
                  <a:lnTo>
                    <a:pt x="0" y="4"/>
                  </a:lnTo>
                  <a:lnTo>
                    <a:pt x="0" y="12"/>
                  </a:lnTo>
                  <a:lnTo>
                    <a:pt x="56" y="8"/>
                  </a:lnTo>
                  <a:close/>
                </a:path>
              </a:pathLst>
            </a:custGeom>
            <a:solidFill>
              <a:srgbClr val="C195DB"/>
            </a:solidFill>
            <a:ln w="9525">
              <a:noFill/>
              <a:round/>
              <a:headEnd/>
              <a:tailEnd/>
            </a:ln>
          </p:spPr>
          <p:txBody>
            <a:bodyPr/>
            <a:lstStyle/>
            <a:p>
              <a:endParaRPr lang="ru-RU"/>
            </a:p>
          </p:txBody>
        </p:sp>
        <p:sp>
          <p:nvSpPr>
            <p:cNvPr id="161189" name="Freeform 2846"/>
            <p:cNvSpPr>
              <a:spLocks/>
            </p:cNvSpPr>
            <p:nvPr/>
          </p:nvSpPr>
          <p:spPr bwMode="auto">
            <a:xfrm>
              <a:off x="2086" y="3397"/>
              <a:ext cx="7" cy="7"/>
            </a:xfrm>
            <a:custGeom>
              <a:avLst/>
              <a:gdLst>
                <a:gd name="T0" fmla="*/ 7 w 7"/>
                <a:gd name="T1" fmla="*/ 5 h 7"/>
                <a:gd name="T2" fmla="*/ 6 w 7"/>
                <a:gd name="T3" fmla="*/ 7 h 7"/>
                <a:gd name="T4" fmla="*/ 4 w 7"/>
                <a:gd name="T5" fmla="*/ 7 h 7"/>
                <a:gd name="T6" fmla="*/ 4 w 7"/>
                <a:gd name="T7" fmla="*/ 0 h 7"/>
                <a:gd name="T8" fmla="*/ 0 w 7"/>
                <a:gd name="T9" fmla="*/ 1 h 7"/>
                <a:gd name="T10" fmla="*/ 7 w 7"/>
                <a:gd name="T11" fmla="*/ 5 h 7"/>
                <a:gd name="T12" fmla="*/ 0 60000 65536"/>
                <a:gd name="T13" fmla="*/ 0 60000 65536"/>
                <a:gd name="T14" fmla="*/ 0 60000 65536"/>
                <a:gd name="T15" fmla="*/ 0 60000 65536"/>
                <a:gd name="T16" fmla="*/ 0 60000 65536"/>
                <a:gd name="T17" fmla="*/ 0 60000 65536"/>
                <a:gd name="T18" fmla="*/ 0 w 7"/>
                <a:gd name="T19" fmla="*/ 0 h 7"/>
                <a:gd name="T20" fmla="*/ 7 w 7"/>
                <a:gd name="T21" fmla="*/ 7 h 7"/>
              </a:gdLst>
              <a:ahLst/>
              <a:cxnLst>
                <a:cxn ang="T12">
                  <a:pos x="T0" y="T1"/>
                </a:cxn>
                <a:cxn ang="T13">
                  <a:pos x="T2" y="T3"/>
                </a:cxn>
                <a:cxn ang="T14">
                  <a:pos x="T4" y="T5"/>
                </a:cxn>
                <a:cxn ang="T15">
                  <a:pos x="T6" y="T7"/>
                </a:cxn>
                <a:cxn ang="T16">
                  <a:pos x="T8" y="T9"/>
                </a:cxn>
                <a:cxn ang="T17">
                  <a:pos x="T10" y="T11"/>
                </a:cxn>
              </a:cxnLst>
              <a:rect l="T18" t="T19" r="T20" b="T21"/>
              <a:pathLst>
                <a:path w="7" h="7">
                  <a:moveTo>
                    <a:pt x="7" y="5"/>
                  </a:moveTo>
                  <a:lnTo>
                    <a:pt x="6" y="7"/>
                  </a:lnTo>
                  <a:lnTo>
                    <a:pt x="4" y="7"/>
                  </a:lnTo>
                  <a:lnTo>
                    <a:pt x="4" y="0"/>
                  </a:lnTo>
                  <a:lnTo>
                    <a:pt x="0" y="1"/>
                  </a:lnTo>
                  <a:lnTo>
                    <a:pt x="7" y="5"/>
                  </a:lnTo>
                  <a:close/>
                </a:path>
              </a:pathLst>
            </a:custGeom>
            <a:solidFill>
              <a:srgbClr val="C195DB"/>
            </a:solidFill>
            <a:ln w="9525">
              <a:noFill/>
              <a:round/>
              <a:headEnd/>
              <a:tailEnd/>
            </a:ln>
          </p:spPr>
          <p:txBody>
            <a:bodyPr/>
            <a:lstStyle/>
            <a:p>
              <a:endParaRPr lang="ru-RU"/>
            </a:p>
          </p:txBody>
        </p:sp>
        <p:sp>
          <p:nvSpPr>
            <p:cNvPr id="161190" name="Freeform 2847"/>
            <p:cNvSpPr>
              <a:spLocks/>
            </p:cNvSpPr>
            <p:nvPr/>
          </p:nvSpPr>
          <p:spPr bwMode="auto">
            <a:xfrm>
              <a:off x="2020" y="3348"/>
              <a:ext cx="18" cy="59"/>
            </a:xfrm>
            <a:custGeom>
              <a:avLst/>
              <a:gdLst>
                <a:gd name="T0" fmla="*/ 12 w 18"/>
                <a:gd name="T1" fmla="*/ 59 h 59"/>
                <a:gd name="T2" fmla="*/ 18 w 18"/>
                <a:gd name="T3" fmla="*/ 57 h 59"/>
                <a:gd name="T4" fmla="*/ 7 w 18"/>
                <a:gd name="T5" fmla="*/ 0 h 59"/>
                <a:gd name="T6" fmla="*/ 0 w 18"/>
                <a:gd name="T7" fmla="*/ 4 h 59"/>
                <a:gd name="T8" fmla="*/ 12 w 18"/>
                <a:gd name="T9" fmla="*/ 59 h 59"/>
                <a:gd name="T10" fmla="*/ 0 60000 65536"/>
                <a:gd name="T11" fmla="*/ 0 60000 65536"/>
                <a:gd name="T12" fmla="*/ 0 60000 65536"/>
                <a:gd name="T13" fmla="*/ 0 60000 65536"/>
                <a:gd name="T14" fmla="*/ 0 60000 65536"/>
                <a:gd name="T15" fmla="*/ 0 w 18"/>
                <a:gd name="T16" fmla="*/ 0 h 59"/>
                <a:gd name="T17" fmla="*/ 18 w 18"/>
                <a:gd name="T18" fmla="*/ 59 h 59"/>
              </a:gdLst>
              <a:ahLst/>
              <a:cxnLst>
                <a:cxn ang="T10">
                  <a:pos x="T0" y="T1"/>
                </a:cxn>
                <a:cxn ang="T11">
                  <a:pos x="T2" y="T3"/>
                </a:cxn>
                <a:cxn ang="T12">
                  <a:pos x="T4" y="T5"/>
                </a:cxn>
                <a:cxn ang="T13">
                  <a:pos x="T6" y="T7"/>
                </a:cxn>
                <a:cxn ang="T14">
                  <a:pos x="T8" y="T9"/>
                </a:cxn>
              </a:cxnLst>
              <a:rect l="T15" t="T16" r="T17" b="T18"/>
              <a:pathLst>
                <a:path w="18" h="59">
                  <a:moveTo>
                    <a:pt x="12" y="59"/>
                  </a:moveTo>
                  <a:lnTo>
                    <a:pt x="18" y="57"/>
                  </a:lnTo>
                  <a:lnTo>
                    <a:pt x="7" y="0"/>
                  </a:lnTo>
                  <a:lnTo>
                    <a:pt x="0" y="4"/>
                  </a:lnTo>
                  <a:lnTo>
                    <a:pt x="12" y="59"/>
                  </a:lnTo>
                  <a:close/>
                </a:path>
              </a:pathLst>
            </a:custGeom>
            <a:solidFill>
              <a:srgbClr val="C195DB"/>
            </a:solidFill>
            <a:ln w="9525">
              <a:noFill/>
              <a:round/>
              <a:headEnd/>
              <a:tailEnd/>
            </a:ln>
          </p:spPr>
          <p:txBody>
            <a:bodyPr/>
            <a:lstStyle/>
            <a:p>
              <a:endParaRPr lang="ru-RU"/>
            </a:p>
          </p:txBody>
        </p:sp>
        <p:sp>
          <p:nvSpPr>
            <p:cNvPr id="161191" name="Freeform 2848"/>
            <p:cNvSpPr>
              <a:spLocks/>
            </p:cNvSpPr>
            <p:nvPr/>
          </p:nvSpPr>
          <p:spPr bwMode="auto">
            <a:xfrm>
              <a:off x="2029" y="3402"/>
              <a:ext cx="8" cy="7"/>
            </a:xfrm>
            <a:custGeom>
              <a:avLst/>
              <a:gdLst>
                <a:gd name="T0" fmla="*/ 5 w 8"/>
                <a:gd name="T1" fmla="*/ 7 h 7"/>
                <a:gd name="T2" fmla="*/ 0 w 8"/>
                <a:gd name="T3" fmla="*/ 7 h 7"/>
                <a:gd name="T4" fmla="*/ 0 w 8"/>
                <a:gd name="T5" fmla="*/ 5 h 7"/>
                <a:gd name="T6" fmla="*/ 8 w 8"/>
                <a:gd name="T7" fmla="*/ 3 h 7"/>
                <a:gd name="T8" fmla="*/ 5 w 8"/>
                <a:gd name="T9" fmla="*/ 0 h 7"/>
                <a:gd name="T10" fmla="*/ 5 w 8"/>
                <a:gd name="T11" fmla="*/ 7 h 7"/>
                <a:gd name="T12" fmla="*/ 0 60000 65536"/>
                <a:gd name="T13" fmla="*/ 0 60000 65536"/>
                <a:gd name="T14" fmla="*/ 0 60000 65536"/>
                <a:gd name="T15" fmla="*/ 0 60000 65536"/>
                <a:gd name="T16" fmla="*/ 0 60000 65536"/>
                <a:gd name="T17" fmla="*/ 0 60000 65536"/>
                <a:gd name="T18" fmla="*/ 0 w 8"/>
                <a:gd name="T19" fmla="*/ 0 h 7"/>
                <a:gd name="T20" fmla="*/ 8 w 8"/>
                <a:gd name="T21" fmla="*/ 7 h 7"/>
              </a:gdLst>
              <a:ahLst/>
              <a:cxnLst>
                <a:cxn ang="T12">
                  <a:pos x="T0" y="T1"/>
                </a:cxn>
                <a:cxn ang="T13">
                  <a:pos x="T2" y="T3"/>
                </a:cxn>
                <a:cxn ang="T14">
                  <a:pos x="T4" y="T5"/>
                </a:cxn>
                <a:cxn ang="T15">
                  <a:pos x="T6" y="T7"/>
                </a:cxn>
                <a:cxn ang="T16">
                  <a:pos x="T8" y="T9"/>
                </a:cxn>
                <a:cxn ang="T17">
                  <a:pos x="T10" y="T11"/>
                </a:cxn>
              </a:cxnLst>
              <a:rect l="T18" t="T19" r="T20" b="T21"/>
              <a:pathLst>
                <a:path w="8" h="7">
                  <a:moveTo>
                    <a:pt x="5" y="7"/>
                  </a:moveTo>
                  <a:lnTo>
                    <a:pt x="0" y="7"/>
                  </a:lnTo>
                  <a:lnTo>
                    <a:pt x="0" y="5"/>
                  </a:lnTo>
                  <a:lnTo>
                    <a:pt x="8" y="3"/>
                  </a:lnTo>
                  <a:lnTo>
                    <a:pt x="5" y="0"/>
                  </a:lnTo>
                  <a:lnTo>
                    <a:pt x="5" y="7"/>
                  </a:lnTo>
                  <a:close/>
                </a:path>
              </a:pathLst>
            </a:custGeom>
            <a:solidFill>
              <a:srgbClr val="C195DB"/>
            </a:solidFill>
            <a:ln w="9525">
              <a:noFill/>
              <a:round/>
              <a:headEnd/>
              <a:tailEnd/>
            </a:ln>
          </p:spPr>
          <p:txBody>
            <a:bodyPr/>
            <a:lstStyle/>
            <a:p>
              <a:endParaRPr lang="ru-RU"/>
            </a:p>
          </p:txBody>
        </p:sp>
        <p:sp>
          <p:nvSpPr>
            <p:cNvPr id="161192" name="Freeform 2849"/>
            <p:cNvSpPr>
              <a:spLocks/>
            </p:cNvSpPr>
            <p:nvPr/>
          </p:nvSpPr>
          <p:spPr bwMode="auto">
            <a:xfrm>
              <a:off x="2019" y="3133"/>
              <a:ext cx="183" cy="219"/>
            </a:xfrm>
            <a:custGeom>
              <a:avLst/>
              <a:gdLst>
                <a:gd name="T0" fmla="*/ 0 w 183"/>
                <a:gd name="T1" fmla="*/ 214 h 219"/>
                <a:gd name="T2" fmla="*/ 6 w 183"/>
                <a:gd name="T3" fmla="*/ 219 h 219"/>
                <a:gd name="T4" fmla="*/ 183 w 183"/>
                <a:gd name="T5" fmla="*/ 5 h 219"/>
                <a:gd name="T6" fmla="*/ 177 w 183"/>
                <a:gd name="T7" fmla="*/ 0 h 219"/>
                <a:gd name="T8" fmla="*/ 0 w 183"/>
                <a:gd name="T9" fmla="*/ 214 h 219"/>
                <a:gd name="T10" fmla="*/ 0 60000 65536"/>
                <a:gd name="T11" fmla="*/ 0 60000 65536"/>
                <a:gd name="T12" fmla="*/ 0 60000 65536"/>
                <a:gd name="T13" fmla="*/ 0 60000 65536"/>
                <a:gd name="T14" fmla="*/ 0 60000 65536"/>
                <a:gd name="T15" fmla="*/ 0 w 183"/>
                <a:gd name="T16" fmla="*/ 0 h 219"/>
                <a:gd name="T17" fmla="*/ 183 w 183"/>
                <a:gd name="T18" fmla="*/ 219 h 219"/>
              </a:gdLst>
              <a:ahLst/>
              <a:cxnLst>
                <a:cxn ang="T10">
                  <a:pos x="T0" y="T1"/>
                </a:cxn>
                <a:cxn ang="T11">
                  <a:pos x="T2" y="T3"/>
                </a:cxn>
                <a:cxn ang="T12">
                  <a:pos x="T4" y="T5"/>
                </a:cxn>
                <a:cxn ang="T13">
                  <a:pos x="T6" y="T7"/>
                </a:cxn>
                <a:cxn ang="T14">
                  <a:pos x="T8" y="T9"/>
                </a:cxn>
              </a:cxnLst>
              <a:rect l="T15" t="T16" r="T17" b="T18"/>
              <a:pathLst>
                <a:path w="183" h="219">
                  <a:moveTo>
                    <a:pt x="0" y="214"/>
                  </a:moveTo>
                  <a:lnTo>
                    <a:pt x="6" y="219"/>
                  </a:lnTo>
                  <a:lnTo>
                    <a:pt x="183" y="5"/>
                  </a:lnTo>
                  <a:lnTo>
                    <a:pt x="177" y="0"/>
                  </a:lnTo>
                  <a:lnTo>
                    <a:pt x="0" y="214"/>
                  </a:lnTo>
                  <a:close/>
                </a:path>
              </a:pathLst>
            </a:custGeom>
            <a:solidFill>
              <a:srgbClr val="C195DB"/>
            </a:solidFill>
            <a:ln w="9525">
              <a:noFill/>
              <a:round/>
              <a:headEnd/>
              <a:tailEnd/>
            </a:ln>
          </p:spPr>
          <p:txBody>
            <a:bodyPr/>
            <a:lstStyle/>
            <a:p>
              <a:endParaRPr lang="ru-RU"/>
            </a:p>
          </p:txBody>
        </p:sp>
        <p:sp>
          <p:nvSpPr>
            <p:cNvPr id="161193" name="Freeform 2850"/>
            <p:cNvSpPr>
              <a:spLocks/>
            </p:cNvSpPr>
            <p:nvPr/>
          </p:nvSpPr>
          <p:spPr bwMode="auto">
            <a:xfrm>
              <a:off x="2020" y="3346"/>
              <a:ext cx="6" cy="5"/>
            </a:xfrm>
            <a:custGeom>
              <a:avLst/>
              <a:gdLst>
                <a:gd name="T0" fmla="*/ 0 w 6"/>
                <a:gd name="T1" fmla="*/ 5 h 5"/>
                <a:gd name="T2" fmla="*/ 0 w 6"/>
                <a:gd name="T3" fmla="*/ 1 h 5"/>
                <a:gd name="T4" fmla="*/ 0 w 6"/>
                <a:gd name="T5" fmla="*/ 0 h 5"/>
                <a:gd name="T6" fmla="*/ 6 w 6"/>
                <a:gd name="T7" fmla="*/ 5 h 5"/>
                <a:gd name="T8" fmla="*/ 6 w 6"/>
                <a:gd name="T9" fmla="*/ 1 h 5"/>
                <a:gd name="T10" fmla="*/ 0 w 6"/>
                <a:gd name="T11" fmla="*/ 5 h 5"/>
                <a:gd name="T12" fmla="*/ 0 60000 65536"/>
                <a:gd name="T13" fmla="*/ 0 60000 65536"/>
                <a:gd name="T14" fmla="*/ 0 60000 65536"/>
                <a:gd name="T15" fmla="*/ 0 60000 65536"/>
                <a:gd name="T16" fmla="*/ 0 60000 65536"/>
                <a:gd name="T17" fmla="*/ 0 60000 65536"/>
                <a:gd name="T18" fmla="*/ 0 w 6"/>
                <a:gd name="T19" fmla="*/ 0 h 5"/>
                <a:gd name="T20" fmla="*/ 6 w 6"/>
                <a:gd name="T21" fmla="*/ 5 h 5"/>
              </a:gdLst>
              <a:ahLst/>
              <a:cxnLst>
                <a:cxn ang="T12">
                  <a:pos x="T0" y="T1"/>
                </a:cxn>
                <a:cxn ang="T13">
                  <a:pos x="T2" y="T3"/>
                </a:cxn>
                <a:cxn ang="T14">
                  <a:pos x="T4" y="T5"/>
                </a:cxn>
                <a:cxn ang="T15">
                  <a:pos x="T6" y="T7"/>
                </a:cxn>
                <a:cxn ang="T16">
                  <a:pos x="T8" y="T9"/>
                </a:cxn>
                <a:cxn ang="T17">
                  <a:pos x="T10" y="T11"/>
                </a:cxn>
              </a:cxnLst>
              <a:rect l="T18" t="T19" r="T20" b="T21"/>
              <a:pathLst>
                <a:path w="6" h="5">
                  <a:moveTo>
                    <a:pt x="0" y="5"/>
                  </a:moveTo>
                  <a:lnTo>
                    <a:pt x="0" y="1"/>
                  </a:lnTo>
                  <a:lnTo>
                    <a:pt x="0" y="0"/>
                  </a:lnTo>
                  <a:lnTo>
                    <a:pt x="6" y="5"/>
                  </a:lnTo>
                  <a:lnTo>
                    <a:pt x="6" y="1"/>
                  </a:lnTo>
                  <a:lnTo>
                    <a:pt x="0" y="5"/>
                  </a:lnTo>
                  <a:close/>
                </a:path>
              </a:pathLst>
            </a:custGeom>
            <a:solidFill>
              <a:srgbClr val="C195DB"/>
            </a:solidFill>
            <a:ln w="9525">
              <a:noFill/>
              <a:round/>
              <a:headEnd/>
              <a:tailEnd/>
            </a:ln>
          </p:spPr>
          <p:txBody>
            <a:bodyPr/>
            <a:lstStyle/>
            <a:p>
              <a:endParaRPr lang="ru-RU"/>
            </a:p>
          </p:txBody>
        </p:sp>
        <p:sp>
          <p:nvSpPr>
            <p:cNvPr id="161194" name="Freeform 2851"/>
            <p:cNvSpPr>
              <a:spLocks/>
            </p:cNvSpPr>
            <p:nvPr/>
          </p:nvSpPr>
          <p:spPr bwMode="auto">
            <a:xfrm>
              <a:off x="2196" y="3132"/>
              <a:ext cx="5" cy="8"/>
            </a:xfrm>
            <a:custGeom>
              <a:avLst/>
              <a:gdLst>
                <a:gd name="T0" fmla="*/ 0 w 5"/>
                <a:gd name="T1" fmla="*/ 2 h 8"/>
                <a:gd name="T2" fmla="*/ 2 w 5"/>
                <a:gd name="T3" fmla="*/ 0 h 8"/>
                <a:gd name="T4" fmla="*/ 4 w 5"/>
                <a:gd name="T5" fmla="*/ 2 h 8"/>
                <a:gd name="T6" fmla="*/ 0 w 5"/>
                <a:gd name="T7" fmla="*/ 8 h 8"/>
                <a:gd name="T8" fmla="*/ 5 w 5"/>
                <a:gd name="T9" fmla="*/ 7 h 8"/>
                <a:gd name="T10" fmla="*/ 0 w 5"/>
                <a:gd name="T11" fmla="*/ 2 h 8"/>
                <a:gd name="T12" fmla="*/ 0 60000 65536"/>
                <a:gd name="T13" fmla="*/ 0 60000 65536"/>
                <a:gd name="T14" fmla="*/ 0 60000 65536"/>
                <a:gd name="T15" fmla="*/ 0 60000 65536"/>
                <a:gd name="T16" fmla="*/ 0 60000 65536"/>
                <a:gd name="T17" fmla="*/ 0 60000 65536"/>
                <a:gd name="T18" fmla="*/ 0 w 5"/>
                <a:gd name="T19" fmla="*/ 0 h 8"/>
                <a:gd name="T20" fmla="*/ 5 w 5"/>
                <a:gd name="T21" fmla="*/ 8 h 8"/>
              </a:gdLst>
              <a:ahLst/>
              <a:cxnLst>
                <a:cxn ang="T12">
                  <a:pos x="T0" y="T1"/>
                </a:cxn>
                <a:cxn ang="T13">
                  <a:pos x="T2" y="T3"/>
                </a:cxn>
                <a:cxn ang="T14">
                  <a:pos x="T4" y="T5"/>
                </a:cxn>
                <a:cxn ang="T15">
                  <a:pos x="T6" y="T7"/>
                </a:cxn>
                <a:cxn ang="T16">
                  <a:pos x="T8" y="T9"/>
                </a:cxn>
                <a:cxn ang="T17">
                  <a:pos x="T10" y="T11"/>
                </a:cxn>
              </a:cxnLst>
              <a:rect l="T18" t="T19" r="T20" b="T21"/>
              <a:pathLst>
                <a:path w="5" h="8">
                  <a:moveTo>
                    <a:pt x="0" y="2"/>
                  </a:moveTo>
                  <a:lnTo>
                    <a:pt x="2" y="0"/>
                  </a:lnTo>
                  <a:lnTo>
                    <a:pt x="4" y="2"/>
                  </a:lnTo>
                  <a:lnTo>
                    <a:pt x="0" y="8"/>
                  </a:lnTo>
                  <a:lnTo>
                    <a:pt x="5" y="7"/>
                  </a:lnTo>
                  <a:lnTo>
                    <a:pt x="0" y="2"/>
                  </a:lnTo>
                  <a:close/>
                </a:path>
              </a:pathLst>
            </a:custGeom>
            <a:solidFill>
              <a:srgbClr val="C195DB"/>
            </a:solidFill>
            <a:ln w="9525">
              <a:noFill/>
              <a:round/>
              <a:headEnd/>
              <a:tailEnd/>
            </a:ln>
          </p:spPr>
          <p:txBody>
            <a:bodyPr/>
            <a:lstStyle/>
            <a:p>
              <a:endParaRPr lang="ru-RU"/>
            </a:p>
          </p:txBody>
        </p:sp>
        <p:sp>
          <p:nvSpPr>
            <p:cNvPr id="161195" name="Freeform 2852"/>
            <p:cNvSpPr>
              <a:spLocks/>
            </p:cNvSpPr>
            <p:nvPr/>
          </p:nvSpPr>
          <p:spPr bwMode="auto">
            <a:xfrm>
              <a:off x="2017" y="3345"/>
              <a:ext cx="76" cy="57"/>
            </a:xfrm>
            <a:custGeom>
              <a:avLst/>
              <a:gdLst>
                <a:gd name="T0" fmla="*/ 7 w 76"/>
                <a:gd name="T1" fmla="*/ 0 h 57"/>
                <a:gd name="T2" fmla="*/ 0 w 76"/>
                <a:gd name="T3" fmla="*/ 4 h 57"/>
                <a:gd name="T4" fmla="*/ 70 w 76"/>
                <a:gd name="T5" fmla="*/ 57 h 57"/>
                <a:gd name="T6" fmla="*/ 76 w 76"/>
                <a:gd name="T7" fmla="*/ 52 h 57"/>
                <a:gd name="T8" fmla="*/ 7 w 76"/>
                <a:gd name="T9" fmla="*/ 0 h 57"/>
                <a:gd name="T10" fmla="*/ 0 60000 65536"/>
                <a:gd name="T11" fmla="*/ 0 60000 65536"/>
                <a:gd name="T12" fmla="*/ 0 60000 65536"/>
                <a:gd name="T13" fmla="*/ 0 60000 65536"/>
                <a:gd name="T14" fmla="*/ 0 60000 65536"/>
                <a:gd name="T15" fmla="*/ 0 w 76"/>
                <a:gd name="T16" fmla="*/ 0 h 57"/>
                <a:gd name="T17" fmla="*/ 76 w 76"/>
                <a:gd name="T18" fmla="*/ 57 h 57"/>
              </a:gdLst>
              <a:ahLst/>
              <a:cxnLst>
                <a:cxn ang="T10">
                  <a:pos x="T0" y="T1"/>
                </a:cxn>
                <a:cxn ang="T11">
                  <a:pos x="T2" y="T3"/>
                </a:cxn>
                <a:cxn ang="T12">
                  <a:pos x="T4" y="T5"/>
                </a:cxn>
                <a:cxn ang="T13">
                  <a:pos x="T6" y="T7"/>
                </a:cxn>
                <a:cxn ang="T14">
                  <a:pos x="T8" y="T9"/>
                </a:cxn>
              </a:cxnLst>
              <a:rect l="T15" t="T16" r="T17" b="T18"/>
              <a:pathLst>
                <a:path w="76" h="57">
                  <a:moveTo>
                    <a:pt x="7" y="0"/>
                  </a:moveTo>
                  <a:lnTo>
                    <a:pt x="0" y="4"/>
                  </a:lnTo>
                  <a:lnTo>
                    <a:pt x="70" y="57"/>
                  </a:lnTo>
                  <a:lnTo>
                    <a:pt x="76" y="52"/>
                  </a:lnTo>
                  <a:lnTo>
                    <a:pt x="7" y="0"/>
                  </a:lnTo>
                  <a:close/>
                </a:path>
              </a:pathLst>
            </a:custGeom>
            <a:solidFill>
              <a:srgbClr val="C195DB"/>
            </a:solidFill>
            <a:ln w="9525">
              <a:noFill/>
              <a:round/>
              <a:headEnd/>
              <a:tailEnd/>
            </a:ln>
          </p:spPr>
          <p:txBody>
            <a:bodyPr/>
            <a:lstStyle/>
            <a:p>
              <a:endParaRPr lang="ru-RU"/>
            </a:p>
          </p:txBody>
        </p:sp>
        <p:sp>
          <p:nvSpPr>
            <p:cNvPr id="161196" name="Freeform 2853"/>
            <p:cNvSpPr>
              <a:spLocks/>
            </p:cNvSpPr>
            <p:nvPr/>
          </p:nvSpPr>
          <p:spPr bwMode="auto">
            <a:xfrm>
              <a:off x="2247" y="3230"/>
              <a:ext cx="187" cy="292"/>
            </a:xfrm>
            <a:custGeom>
              <a:avLst/>
              <a:gdLst>
                <a:gd name="T0" fmla="*/ 132 w 187"/>
                <a:gd name="T1" fmla="*/ 0 h 292"/>
                <a:gd name="T2" fmla="*/ 187 w 187"/>
                <a:gd name="T3" fmla="*/ 22 h 292"/>
                <a:gd name="T4" fmla="*/ 76 w 187"/>
                <a:gd name="T5" fmla="*/ 274 h 292"/>
                <a:gd name="T6" fmla="*/ 17 w 187"/>
                <a:gd name="T7" fmla="*/ 292 h 292"/>
                <a:gd name="T8" fmla="*/ 0 w 187"/>
                <a:gd name="T9" fmla="*/ 242 h 292"/>
                <a:gd name="T10" fmla="*/ 132 w 187"/>
                <a:gd name="T11" fmla="*/ 0 h 292"/>
                <a:gd name="T12" fmla="*/ 0 60000 65536"/>
                <a:gd name="T13" fmla="*/ 0 60000 65536"/>
                <a:gd name="T14" fmla="*/ 0 60000 65536"/>
                <a:gd name="T15" fmla="*/ 0 60000 65536"/>
                <a:gd name="T16" fmla="*/ 0 60000 65536"/>
                <a:gd name="T17" fmla="*/ 0 60000 65536"/>
                <a:gd name="T18" fmla="*/ 0 w 187"/>
                <a:gd name="T19" fmla="*/ 0 h 292"/>
                <a:gd name="T20" fmla="*/ 187 w 187"/>
                <a:gd name="T21" fmla="*/ 292 h 292"/>
              </a:gdLst>
              <a:ahLst/>
              <a:cxnLst>
                <a:cxn ang="T12">
                  <a:pos x="T0" y="T1"/>
                </a:cxn>
                <a:cxn ang="T13">
                  <a:pos x="T2" y="T3"/>
                </a:cxn>
                <a:cxn ang="T14">
                  <a:pos x="T4" y="T5"/>
                </a:cxn>
                <a:cxn ang="T15">
                  <a:pos x="T6" y="T7"/>
                </a:cxn>
                <a:cxn ang="T16">
                  <a:pos x="T8" y="T9"/>
                </a:cxn>
                <a:cxn ang="T17">
                  <a:pos x="T10" y="T11"/>
                </a:cxn>
              </a:cxnLst>
              <a:rect l="T18" t="T19" r="T20" b="T21"/>
              <a:pathLst>
                <a:path w="187" h="292">
                  <a:moveTo>
                    <a:pt x="132" y="0"/>
                  </a:moveTo>
                  <a:lnTo>
                    <a:pt x="187" y="22"/>
                  </a:lnTo>
                  <a:lnTo>
                    <a:pt x="76" y="274"/>
                  </a:lnTo>
                  <a:lnTo>
                    <a:pt x="17" y="292"/>
                  </a:lnTo>
                  <a:lnTo>
                    <a:pt x="0" y="242"/>
                  </a:lnTo>
                  <a:lnTo>
                    <a:pt x="132" y="0"/>
                  </a:lnTo>
                  <a:close/>
                </a:path>
              </a:pathLst>
            </a:custGeom>
            <a:solidFill>
              <a:srgbClr val="844CD6"/>
            </a:solidFill>
            <a:ln w="9525">
              <a:noFill/>
              <a:round/>
              <a:headEnd/>
              <a:tailEnd/>
            </a:ln>
          </p:spPr>
          <p:txBody>
            <a:bodyPr/>
            <a:lstStyle/>
            <a:p>
              <a:endParaRPr lang="ru-RU"/>
            </a:p>
          </p:txBody>
        </p:sp>
        <p:sp>
          <p:nvSpPr>
            <p:cNvPr id="161197" name="Freeform 2854"/>
            <p:cNvSpPr>
              <a:spLocks/>
            </p:cNvSpPr>
            <p:nvPr/>
          </p:nvSpPr>
          <p:spPr bwMode="auto">
            <a:xfrm>
              <a:off x="2377" y="3226"/>
              <a:ext cx="58" cy="29"/>
            </a:xfrm>
            <a:custGeom>
              <a:avLst/>
              <a:gdLst>
                <a:gd name="T0" fmla="*/ 5 w 58"/>
                <a:gd name="T1" fmla="*/ 0 h 29"/>
                <a:gd name="T2" fmla="*/ 0 w 58"/>
                <a:gd name="T3" fmla="*/ 7 h 29"/>
                <a:gd name="T4" fmla="*/ 54 w 58"/>
                <a:gd name="T5" fmla="*/ 29 h 29"/>
                <a:gd name="T6" fmla="*/ 58 w 58"/>
                <a:gd name="T7" fmla="*/ 22 h 29"/>
                <a:gd name="T8" fmla="*/ 5 w 58"/>
                <a:gd name="T9" fmla="*/ 0 h 29"/>
                <a:gd name="T10" fmla="*/ 0 60000 65536"/>
                <a:gd name="T11" fmla="*/ 0 60000 65536"/>
                <a:gd name="T12" fmla="*/ 0 60000 65536"/>
                <a:gd name="T13" fmla="*/ 0 60000 65536"/>
                <a:gd name="T14" fmla="*/ 0 60000 65536"/>
                <a:gd name="T15" fmla="*/ 0 w 58"/>
                <a:gd name="T16" fmla="*/ 0 h 29"/>
                <a:gd name="T17" fmla="*/ 58 w 58"/>
                <a:gd name="T18" fmla="*/ 29 h 29"/>
              </a:gdLst>
              <a:ahLst/>
              <a:cxnLst>
                <a:cxn ang="T10">
                  <a:pos x="T0" y="T1"/>
                </a:cxn>
                <a:cxn ang="T11">
                  <a:pos x="T2" y="T3"/>
                </a:cxn>
                <a:cxn ang="T12">
                  <a:pos x="T4" y="T5"/>
                </a:cxn>
                <a:cxn ang="T13">
                  <a:pos x="T6" y="T7"/>
                </a:cxn>
                <a:cxn ang="T14">
                  <a:pos x="T8" y="T9"/>
                </a:cxn>
              </a:cxnLst>
              <a:rect l="T15" t="T16" r="T17" b="T18"/>
              <a:pathLst>
                <a:path w="58" h="29">
                  <a:moveTo>
                    <a:pt x="5" y="0"/>
                  </a:moveTo>
                  <a:lnTo>
                    <a:pt x="0" y="7"/>
                  </a:lnTo>
                  <a:lnTo>
                    <a:pt x="54" y="29"/>
                  </a:lnTo>
                  <a:lnTo>
                    <a:pt x="58" y="22"/>
                  </a:lnTo>
                  <a:lnTo>
                    <a:pt x="5" y="0"/>
                  </a:lnTo>
                  <a:close/>
                </a:path>
              </a:pathLst>
            </a:custGeom>
            <a:solidFill>
              <a:srgbClr val="C195DB"/>
            </a:solidFill>
            <a:ln w="9525">
              <a:noFill/>
              <a:round/>
              <a:headEnd/>
              <a:tailEnd/>
            </a:ln>
          </p:spPr>
          <p:txBody>
            <a:bodyPr/>
            <a:lstStyle/>
            <a:p>
              <a:endParaRPr lang="ru-RU"/>
            </a:p>
          </p:txBody>
        </p:sp>
        <p:sp>
          <p:nvSpPr>
            <p:cNvPr id="161198" name="Freeform 2855"/>
            <p:cNvSpPr>
              <a:spLocks/>
            </p:cNvSpPr>
            <p:nvPr/>
          </p:nvSpPr>
          <p:spPr bwMode="auto">
            <a:xfrm>
              <a:off x="2319" y="3250"/>
              <a:ext cx="118" cy="255"/>
            </a:xfrm>
            <a:custGeom>
              <a:avLst/>
              <a:gdLst>
                <a:gd name="T0" fmla="*/ 118 w 118"/>
                <a:gd name="T1" fmla="*/ 2 h 255"/>
                <a:gd name="T2" fmla="*/ 110 w 118"/>
                <a:gd name="T3" fmla="*/ 0 h 255"/>
                <a:gd name="T4" fmla="*/ 0 w 118"/>
                <a:gd name="T5" fmla="*/ 254 h 255"/>
                <a:gd name="T6" fmla="*/ 8 w 118"/>
                <a:gd name="T7" fmla="*/ 255 h 255"/>
                <a:gd name="T8" fmla="*/ 118 w 118"/>
                <a:gd name="T9" fmla="*/ 2 h 255"/>
                <a:gd name="T10" fmla="*/ 0 60000 65536"/>
                <a:gd name="T11" fmla="*/ 0 60000 65536"/>
                <a:gd name="T12" fmla="*/ 0 60000 65536"/>
                <a:gd name="T13" fmla="*/ 0 60000 65536"/>
                <a:gd name="T14" fmla="*/ 0 60000 65536"/>
                <a:gd name="T15" fmla="*/ 0 w 118"/>
                <a:gd name="T16" fmla="*/ 0 h 255"/>
                <a:gd name="T17" fmla="*/ 118 w 118"/>
                <a:gd name="T18" fmla="*/ 255 h 255"/>
              </a:gdLst>
              <a:ahLst/>
              <a:cxnLst>
                <a:cxn ang="T10">
                  <a:pos x="T0" y="T1"/>
                </a:cxn>
                <a:cxn ang="T11">
                  <a:pos x="T2" y="T3"/>
                </a:cxn>
                <a:cxn ang="T12">
                  <a:pos x="T4" y="T5"/>
                </a:cxn>
                <a:cxn ang="T13">
                  <a:pos x="T6" y="T7"/>
                </a:cxn>
                <a:cxn ang="T14">
                  <a:pos x="T8" y="T9"/>
                </a:cxn>
              </a:cxnLst>
              <a:rect l="T15" t="T16" r="T17" b="T18"/>
              <a:pathLst>
                <a:path w="118" h="255">
                  <a:moveTo>
                    <a:pt x="118" y="2"/>
                  </a:moveTo>
                  <a:lnTo>
                    <a:pt x="110" y="0"/>
                  </a:lnTo>
                  <a:lnTo>
                    <a:pt x="0" y="254"/>
                  </a:lnTo>
                  <a:lnTo>
                    <a:pt x="8" y="255"/>
                  </a:lnTo>
                  <a:lnTo>
                    <a:pt x="118" y="2"/>
                  </a:lnTo>
                  <a:close/>
                </a:path>
              </a:pathLst>
            </a:custGeom>
            <a:solidFill>
              <a:srgbClr val="C195DB"/>
            </a:solidFill>
            <a:ln w="9525">
              <a:noFill/>
              <a:round/>
              <a:headEnd/>
              <a:tailEnd/>
            </a:ln>
          </p:spPr>
          <p:txBody>
            <a:bodyPr/>
            <a:lstStyle/>
            <a:p>
              <a:endParaRPr lang="ru-RU"/>
            </a:p>
          </p:txBody>
        </p:sp>
        <p:sp>
          <p:nvSpPr>
            <p:cNvPr id="161199" name="Freeform 2856"/>
            <p:cNvSpPr>
              <a:spLocks/>
            </p:cNvSpPr>
            <p:nvPr/>
          </p:nvSpPr>
          <p:spPr bwMode="auto">
            <a:xfrm>
              <a:off x="2428" y="3248"/>
              <a:ext cx="10" cy="7"/>
            </a:xfrm>
            <a:custGeom>
              <a:avLst/>
              <a:gdLst>
                <a:gd name="T0" fmla="*/ 6 w 10"/>
                <a:gd name="T1" fmla="*/ 0 h 7"/>
                <a:gd name="T2" fmla="*/ 10 w 10"/>
                <a:gd name="T3" fmla="*/ 2 h 7"/>
                <a:gd name="T4" fmla="*/ 8 w 10"/>
                <a:gd name="T5" fmla="*/ 4 h 7"/>
                <a:gd name="T6" fmla="*/ 0 w 10"/>
                <a:gd name="T7" fmla="*/ 2 h 7"/>
                <a:gd name="T8" fmla="*/ 2 w 10"/>
                <a:gd name="T9" fmla="*/ 7 h 7"/>
                <a:gd name="T10" fmla="*/ 6 w 10"/>
                <a:gd name="T11" fmla="*/ 0 h 7"/>
                <a:gd name="T12" fmla="*/ 0 60000 65536"/>
                <a:gd name="T13" fmla="*/ 0 60000 65536"/>
                <a:gd name="T14" fmla="*/ 0 60000 65536"/>
                <a:gd name="T15" fmla="*/ 0 60000 65536"/>
                <a:gd name="T16" fmla="*/ 0 60000 65536"/>
                <a:gd name="T17" fmla="*/ 0 60000 65536"/>
                <a:gd name="T18" fmla="*/ 0 w 10"/>
                <a:gd name="T19" fmla="*/ 0 h 7"/>
                <a:gd name="T20" fmla="*/ 10 w 10"/>
                <a:gd name="T21" fmla="*/ 7 h 7"/>
              </a:gdLst>
              <a:ahLst/>
              <a:cxnLst>
                <a:cxn ang="T12">
                  <a:pos x="T0" y="T1"/>
                </a:cxn>
                <a:cxn ang="T13">
                  <a:pos x="T2" y="T3"/>
                </a:cxn>
                <a:cxn ang="T14">
                  <a:pos x="T4" y="T5"/>
                </a:cxn>
                <a:cxn ang="T15">
                  <a:pos x="T6" y="T7"/>
                </a:cxn>
                <a:cxn ang="T16">
                  <a:pos x="T8" y="T9"/>
                </a:cxn>
                <a:cxn ang="T17">
                  <a:pos x="T10" y="T11"/>
                </a:cxn>
              </a:cxnLst>
              <a:rect l="T18" t="T19" r="T20" b="T21"/>
              <a:pathLst>
                <a:path w="10" h="7">
                  <a:moveTo>
                    <a:pt x="6" y="0"/>
                  </a:moveTo>
                  <a:lnTo>
                    <a:pt x="10" y="2"/>
                  </a:lnTo>
                  <a:lnTo>
                    <a:pt x="8" y="4"/>
                  </a:lnTo>
                  <a:lnTo>
                    <a:pt x="0" y="2"/>
                  </a:lnTo>
                  <a:lnTo>
                    <a:pt x="2" y="7"/>
                  </a:lnTo>
                  <a:lnTo>
                    <a:pt x="6" y="0"/>
                  </a:lnTo>
                  <a:close/>
                </a:path>
              </a:pathLst>
            </a:custGeom>
            <a:solidFill>
              <a:srgbClr val="C195DB"/>
            </a:solidFill>
            <a:ln w="9525">
              <a:noFill/>
              <a:round/>
              <a:headEnd/>
              <a:tailEnd/>
            </a:ln>
          </p:spPr>
          <p:txBody>
            <a:bodyPr/>
            <a:lstStyle/>
            <a:p>
              <a:endParaRPr lang="ru-RU"/>
            </a:p>
          </p:txBody>
        </p:sp>
        <p:sp>
          <p:nvSpPr>
            <p:cNvPr id="161200" name="Freeform 2857"/>
            <p:cNvSpPr>
              <a:spLocks/>
            </p:cNvSpPr>
            <p:nvPr/>
          </p:nvSpPr>
          <p:spPr bwMode="auto">
            <a:xfrm>
              <a:off x="2264" y="3500"/>
              <a:ext cx="59" cy="25"/>
            </a:xfrm>
            <a:custGeom>
              <a:avLst/>
              <a:gdLst>
                <a:gd name="T0" fmla="*/ 59 w 59"/>
                <a:gd name="T1" fmla="*/ 8 h 25"/>
                <a:gd name="T2" fmla="*/ 58 w 59"/>
                <a:gd name="T3" fmla="*/ 0 h 25"/>
                <a:gd name="T4" fmla="*/ 0 w 59"/>
                <a:gd name="T5" fmla="*/ 18 h 25"/>
                <a:gd name="T6" fmla="*/ 1 w 59"/>
                <a:gd name="T7" fmla="*/ 25 h 25"/>
                <a:gd name="T8" fmla="*/ 59 w 59"/>
                <a:gd name="T9" fmla="*/ 8 h 25"/>
                <a:gd name="T10" fmla="*/ 0 60000 65536"/>
                <a:gd name="T11" fmla="*/ 0 60000 65536"/>
                <a:gd name="T12" fmla="*/ 0 60000 65536"/>
                <a:gd name="T13" fmla="*/ 0 60000 65536"/>
                <a:gd name="T14" fmla="*/ 0 60000 65536"/>
                <a:gd name="T15" fmla="*/ 0 w 59"/>
                <a:gd name="T16" fmla="*/ 0 h 25"/>
                <a:gd name="T17" fmla="*/ 59 w 59"/>
                <a:gd name="T18" fmla="*/ 25 h 25"/>
              </a:gdLst>
              <a:ahLst/>
              <a:cxnLst>
                <a:cxn ang="T10">
                  <a:pos x="T0" y="T1"/>
                </a:cxn>
                <a:cxn ang="T11">
                  <a:pos x="T2" y="T3"/>
                </a:cxn>
                <a:cxn ang="T12">
                  <a:pos x="T4" y="T5"/>
                </a:cxn>
                <a:cxn ang="T13">
                  <a:pos x="T6" y="T7"/>
                </a:cxn>
                <a:cxn ang="T14">
                  <a:pos x="T8" y="T9"/>
                </a:cxn>
              </a:cxnLst>
              <a:rect l="T15" t="T16" r="T17" b="T18"/>
              <a:pathLst>
                <a:path w="59" h="25">
                  <a:moveTo>
                    <a:pt x="59" y="8"/>
                  </a:moveTo>
                  <a:lnTo>
                    <a:pt x="58" y="0"/>
                  </a:lnTo>
                  <a:lnTo>
                    <a:pt x="0" y="18"/>
                  </a:lnTo>
                  <a:lnTo>
                    <a:pt x="1" y="25"/>
                  </a:lnTo>
                  <a:lnTo>
                    <a:pt x="59" y="8"/>
                  </a:lnTo>
                  <a:close/>
                </a:path>
              </a:pathLst>
            </a:custGeom>
            <a:solidFill>
              <a:srgbClr val="C195DB"/>
            </a:solidFill>
            <a:ln w="9525">
              <a:noFill/>
              <a:round/>
              <a:headEnd/>
              <a:tailEnd/>
            </a:ln>
          </p:spPr>
          <p:txBody>
            <a:bodyPr/>
            <a:lstStyle/>
            <a:p>
              <a:endParaRPr lang="ru-RU"/>
            </a:p>
          </p:txBody>
        </p:sp>
        <p:sp>
          <p:nvSpPr>
            <p:cNvPr id="161201" name="Freeform 2858"/>
            <p:cNvSpPr>
              <a:spLocks/>
            </p:cNvSpPr>
            <p:nvPr/>
          </p:nvSpPr>
          <p:spPr bwMode="auto">
            <a:xfrm>
              <a:off x="2320" y="3500"/>
              <a:ext cx="6" cy="8"/>
            </a:xfrm>
            <a:custGeom>
              <a:avLst/>
              <a:gdLst>
                <a:gd name="T0" fmla="*/ 6 w 6"/>
                <a:gd name="T1" fmla="*/ 5 h 8"/>
                <a:gd name="T2" fmla="*/ 5 w 6"/>
                <a:gd name="T3" fmla="*/ 8 h 8"/>
                <a:gd name="T4" fmla="*/ 4 w 6"/>
                <a:gd name="T5" fmla="*/ 8 h 8"/>
                <a:gd name="T6" fmla="*/ 3 w 6"/>
                <a:gd name="T7" fmla="*/ 0 h 8"/>
                <a:gd name="T8" fmla="*/ 0 w 6"/>
                <a:gd name="T9" fmla="*/ 4 h 8"/>
                <a:gd name="T10" fmla="*/ 6 w 6"/>
                <a:gd name="T11" fmla="*/ 5 h 8"/>
                <a:gd name="T12" fmla="*/ 0 60000 65536"/>
                <a:gd name="T13" fmla="*/ 0 60000 65536"/>
                <a:gd name="T14" fmla="*/ 0 60000 65536"/>
                <a:gd name="T15" fmla="*/ 0 60000 65536"/>
                <a:gd name="T16" fmla="*/ 0 60000 65536"/>
                <a:gd name="T17" fmla="*/ 0 60000 65536"/>
                <a:gd name="T18" fmla="*/ 0 w 6"/>
                <a:gd name="T19" fmla="*/ 0 h 8"/>
                <a:gd name="T20" fmla="*/ 6 w 6"/>
                <a:gd name="T21" fmla="*/ 8 h 8"/>
              </a:gdLst>
              <a:ahLst/>
              <a:cxnLst>
                <a:cxn ang="T12">
                  <a:pos x="T0" y="T1"/>
                </a:cxn>
                <a:cxn ang="T13">
                  <a:pos x="T2" y="T3"/>
                </a:cxn>
                <a:cxn ang="T14">
                  <a:pos x="T4" y="T5"/>
                </a:cxn>
                <a:cxn ang="T15">
                  <a:pos x="T6" y="T7"/>
                </a:cxn>
                <a:cxn ang="T16">
                  <a:pos x="T8" y="T9"/>
                </a:cxn>
                <a:cxn ang="T17">
                  <a:pos x="T10" y="T11"/>
                </a:cxn>
              </a:cxnLst>
              <a:rect l="T18" t="T19" r="T20" b="T21"/>
              <a:pathLst>
                <a:path w="6" h="8">
                  <a:moveTo>
                    <a:pt x="6" y="5"/>
                  </a:moveTo>
                  <a:lnTo>
                    <a:pt x="5" y="8"/>
                  </a:lnTo>
                  <a:lnTo>
                    <a:pt x="4" y="8"/>
                  </a:lnTo>
                  <a:lnTo>
                    <a:pt x="3" y="0"/>
                  </a:lnTo>
                  <a:lnTo>
                    <a:pt x="0" y="4"/>
                  </a:lnTo>
                  <a:lnTo>
                    <a:pt x="6" y="5"/>
                  </a:lnTo>
                  <a:close/>
                </a:path>
              </a:pathLst>
            </a:custGeom>
            <a:solidFill>
              <a:srgbClr val="C195DB"/>
            </a:solidFill>
            <a:ln w="9525">
              <a:noFill/>
              <a:round/>
              <a:headEnd/>
              <a:tailEnd/>
            </a:ln>
          </p:spPr>
          <p:txBody>
            <a:bodyPr/>
            <a:lstStyle/>
            <a:p>
              <a:endParaRPr lang="ru-RU"/>
            </a:p>
          </p:txBody>
        </p:sp>
        <p:sp>
          <p:nvSpPr>
            <p:cNvPr id="161202" name="Freeform 2859"/>
            <p:cNvSpPr>
              <a:spLocks/>
            </p:cNvSpPr>
            <p:nvPr/>
          </p:nvSpPr>
          <p:spPr bwMode="auto">
            <a:xfrm>
              <a:off x="2244" y="3471"/>
              <a:ext cx="23" cy="53"/>
            </a:xfrm>
            <a:custGeom>
              <a:avLst/>
              <a:gdLst>
                <a:gd name="T0" fmla="*/ 17 w 23"/>
                <a:gd name="T1" fmla="*/ 53 h 53"/>
                <a:gd name="T2" fmla="*/ 23 w 23"/>
                <a:gd name="T3" fmla="*/ 49 h 53"/>
                <a:gd name="T4" fmla="*/ 7 w 23"/>
                <a:gd name="T5" fmla="*/ 0 h 53"/>
                <a:gd name="T6" fmla="*/ 0 w 23"/>
                <a:gd name="T7" fmla="*/ 4 h 53"/>
                <a:gd name="T8" fmla="*/ 17 w 23"/>
                <a:gd name="T9" fmla="*/ 53 h 53"/>
                <a:gd name="T10" fmla="*/ 0 60000 65536"/>
                <a:gd name="T11" fmla="*/ 0 60000 65536"/>
                <a:gd name="T12" fmla="*/ 0 60000 65536"/>
                <a:gd name="T13" fmla="*/ 0 60000 65536"/>
                <a:gd name="T14" fmla="*/ 0 60000 65536"/>
                <a:gd name="T15" fmla="*/ 0 w 23"/>
                <a:gd name="T16" fmla="*/ 0 h 53"/>
                <a:gd name="T17" fmla="*/ 23 w 23"/>
                <a:gd name="T18" fmla="*/ 53 h 53"/>
              </a:gdLst>
              <a:ahLst/>
              <a:cxnLst>
                <a:cxn ang="T10">
                  <a:pos x="T0" y="T1"/>
                </a:cxn>
                <a:cxn ang="T11">
                  <a:pos x="T2" y="T3"/>
                </a:cxn>
                <a:cxn ang="T12">
                  <a:pos x="T4" y="T5"/>
                </a:cxn>
                <a:cxn ang="T13">
                  <a:pos x="T6" y="T7"/>
                </a:cxn>
                <a:cxn ang="T14">
                  <a:pos x="T8" y="T9"/>
                </a:cxn>
              </a:cxnLst>
              <a:rect l="T15" t="T16" r="T17" b="T18"/>
              <a:pathLst>
                <a:path w="23" h="53">
                  <a:moveTo>
                    <a:pt x="17" y="53"/>
                  </a:moveTo>
                  <a:lnTo>
                    <a:pt x="23" y="49"/>
                  </a:lnTo>
                  <a:lnTo>
                    <a:pt x="7" y="0"/>
                  </a:lnTo>
                  <a:lnTo>
                    <a:pt x="0" y="4"/>
                  </a:lnTo>
                  <a:lnTo>
                    <a:pt x="17" y="53"/>
                  </a:lnTo>
                  <a:close/>
                </a:path>
              </a:pathLst>
            </a:custGeom>
            <a:solidFill>
              <a:srgbClr val="C195DB"/>
            </a:solidFill>
            <a:ln w="9525">
              <a:noFill/>
              <a:round/>
              <a:headEnd/>
              <a:tailEnd/>
            </a:ln>
          </p:spPr>
          <p:txBody>
            <a:bodyPr/>
            <a:lstStyle/>
            <a:p>
              <a:endParaRPr lang="ru-RU"/>
            </a:p>
          </p:txBody>
        </p:sp>
        <p:sp>
          <p:nvSpPr>
            <p:cNvPr id="161203" name="Freeform 2860"/>
            <p:cNvSpPr>
              <a:spLocks/>
            </p:cNvSpPr>
            <p:nvPr/>
          </p:nvSpPr>
          <p:spPr bwMode="auto">
            <a:xfrm>
              <a:off x="2259" y="3519"/>
              <a:ext cx="8" cy="6"/>
            </a:xfrm>
            <a:custGeom>
              <a:avLst/>
              <a:gdLst>
                <a:gd name="T0" fmla="*/ 4 w 8"/>
                <a:gd name="T1" fmla="*/ 6 h 6"/>
                <a:gd name="T2" fmla="*/ 0 w 8"/>
                <a:gd name="T3" fmla="*/ 6 h 6"/>
                <a:gd name="T4" fmla="*/ 0 w 8"/>
                <a:gd name="T5" fmla="*/ 6 h 6"/>
                <a:gd name="T6" fmla="*/ 8 w 8"/>
                <a:gd name="T7" fmla="*/ 3 h 6"/>
                <a:gd name="T8" fmla="*/ 2 w 8"/>
                <a:gd name="T9" fmla="*/ 0 h 6"/>
                <a:gd name="T10" fmla="*/ 4 w 8"/>
                <a:gd name="T11" fmla="*/ 6 h 6"/>
                <a:gd name="T12" fmla="*/ 0 60000 65536"/>
                <a:gd name="T13" fmla="*/ 0 60000 65536"/>
                <a:gd name="T14" fmla="*/ 0 60000 65536"/>
                <a:gd name="T15" fmla="*/ 0 60000 65536"/>
                <a:gd name="T16" fmla="*/ 0 60000 65536"/>
                <a:gd name="T17" fmla="*/ 0 60000 65536"/>
                <a:gd name="T18" fmla="*/ 0 w 8"/>
                <a:gd name="T19" fmla="*/ 0 h 6"/>
                <a:gd name="T20" fmla="*/ 8 w 8"/>
                <a:gd name="T21" fmla="*/ 6 h 6"/>
              </a:gdLst>
              <a:ahLst/>
              <a:cxnLst>
                <a:cxn ang="T12">
                  <a:pos x="T0" y="T1"/>
                </a:cxn>
                <a:cxn ang="T13">
                  <a:pos x="T2" y="T3"/>
                </a:cxn>
                <a:cxn ang="T14">
                  <a:pos x="T4" y="T5"/>
                </a:cxn>
                <a:cxn ang="T15">
                  <a:pos x="T6" y="T7"/>
                </a:cxn>
                <a:cxn ang="T16">
                  <a:pos x="T8" y="T9"/>
                </a:cxn>
                <a:cxn ang="T17">
                  <a:pos x="T10" y="T11"/>
                </a:cxn>
              </a:cxnLst>
              <a:rect l="T18" t="T19" r="T20" b="T21"/>
              <a:pathLst>
                <a:path w="8" h="6">
                  <a:moveTo>
                    <a:pt x="4" y="6"/>
                  </a:moveTo>
                  <a:lnTo>
                    <a:pt x="0" y="6"/>
                  </a:lnTo>
                  <a:lnTo>
                    <a:pt x="8" y="3"/>
                  </a:lnTo>
                  <a:lnTo>
                    <a:pt x="2" y="0"/>
                  </a:lnTo>
                  <a:lnTo>
                    <a:pt x="4" y="6"/>
                  </a:lnTo>
                  <a:close/>
                </a:path>
              </a:pathLst>
            </a:custGeom>
            <a:solidFill>
              <a:srgbClr val="C195DB"/>
            </a:solidFill>
            <a:ln w="9525">
              <a:noFill/>
              <a:round/>
              <a:headEnd/>
              <a:tailEnd/>
            </a:ln>
          </p:spPr>
          <p:txBody>
            <a:bodyPr/>
            <a:lstStyle/>
            <a:p>
              <a:endParaRPr lang="ru-RU"/>
            </a:p>
          </p:txBody>
        </p:sp>
        <p:sp>
          <p:nvSpPr>
            <p:cNvPr id="161204" name="Freeform 2861"/>
            <p:cNvSpPr>
              <a:spLocks/>
            </p:cNvSpPr>
            <p:nvPr/>
          </p:nvSpPr>
          <p:spPr bwMode="auto">
            <a:xfrm>
              <a:off x="2246" y="3226"/>
              <a:ext cx="137" cy="249"/>
            </a:xfrm>
            <a:custGeom>
              <a:avLst/>
              <a:gdLst>
                <a:gd name="T0" fmla="*/ 0 w 137"/>
                <a:gd name="T1" fmla="*/ 244 h 249"/>
                <a:gd name="T2" fmla="*/ 7 w 137"/>
                <a:gd name="T3" fmla="*/ 249 h 249"/>
                <a:gd name="T4" fmla="*/ 137 w 137"/>
                <a:gd name="T5" fmla="*/ 5 h 249"/>
                <a:gd name="T6" fmla="*/ 130 w 137"/>
                <a:gd name="T7" fmla="*/ 0 h 249"/>
                <a:gd name="T8" fmla="*/ 0 w 137"/>
                <a:gd name="T9" fmla="*/ 244 h 249"/>
                <a:gd name="T10" fmla="*/ 0 60000 65536"/>
                <a:gd name="T11" fmla="*/ 0 60000 65536"/>
                <a:gd name="T12" fmla="*/ 0 60000 65536"/>
                <a:gd name="T13" fmla="*/ 0 60000 65536"/>
                <a:gd name="T14" fmla="*/ 0 60000 65536"/>
                <a:gd name="T15" fmla="*/ 0 w 137"/>
                <a:gd name="T16" fmla="*/ 0 h 249"/>
                <a:gd name="T17" fmla="*/ 137 w 137"/>
                <a:gd name="T18" fmla="*/ 249 h 249"/>
              </a:gdLst>
              <a:ahLst/>
              <a:cxnLst>
                <a:cxn ang="T10">
                  <a:pos x="T0" y="T1"/>
                </a:cxn>
                <a:cxn ang="T11">
                  <a:pos x="T2" y="T3"/>
                </a:cxn>
                <a:cxn ang="T12">
                  <a:pos x="T4" y="T5"/>
                </a:cxn>
                <a:cxn ang="T13">
                  <a:pos x="T6" y="T7"/>
                </a:cxn>
                <a:cxn ang="T14">
                  <a:pos x="T8" y="T9"/>
                </a:cxn>
              </a:cxnLst>
              <a:rect l="T15" t="T16" r="T17" b="T18"/>
              <a:pathLst>
                <a:path w="137" h="249">
                  <a:moveTo>
                    <a:pt x="0" y="244"/>
                  </a:moveTo>
                  <a:lnTo>
                    <a:pt x="7" y="249"/>
                  </a:lnTo>
                  <a:lnTo>
                    <a:pt x="137" y="5"/>
                  </a:lnTo>
                  <a:lnTo>
                    <a:pt x="130" y="0"/>
                  </a:lnTo>
                  <a:lnTo>
                    <a:pt x="0" y="244"/>
                  </a:lnTo>
                  <a:close/>
                </a:path>
              </a:pathLst>
            </a:custGeom>
            <a:solidFill>
              <a:srgbClr val="C195DB"/>
            </a:solidFill>
            <a:ln w="9525">
              <a:noFill/>
              <a:round/>
              <a:headEnd/>
              <a:tailEnd/>
            </a:ln>
          </p:spPr>
          <p:txBody>
            <a:bodyPr/>
            <a:lstStyle/>
            <a:p>
              <a:endParaRPr lang="ru-RU"/>
            </a:p>
          </p:txBody>
        </p:sp>
        <p:sp>
          <p:nvSpPr>
            <p:cNvPr id="161205" name="Freeform 2862"/>
            <p:cNvSpPr>
              <a:spLocks/>
            </p:cNvSpPr>
            <p:nvPr/>
          </p:nvSpPr>
          <p:spPr bwMode="auto">
            <a:xfrm>
              <a:off x="2244" y="3470"/>
              <a:ext cx="9" cy="5"/>
            </a:xfrm>
            <a:custGeom>
              <a:avLst/>
              <a:gdLst>
                <a:gd name="T0" fmla="*/ 1 w 9"/>
                <a:gd name="T1" fmla="*/ 5 h 5"/>
                <a:gd name="T2" fmla="*/ 0 w 9"/>
                <a:gd name="T3" fmla="*/ 1 h 5"/>
                <a:gd name="T4" fmla="*/ 1 w 9"/>
                <a:gd name="T5" fmla="*/ 0 h 5"/>
                <a:gd name="T6" fmla="*/ 9 w 9"/>
                <a:gd name="T7" fmla="*/ 5 h 5"/>
                <a:gd name="T8" fmla="*/ 9 w 9"/>
                <a:gd name="T9" fmla="*/ 1 h 5"/>
                <a:gd name="T10" fmla="*/ 1 w 9"/>
                <a:gd name="T11" fmla="*/ 5 h 5"/>
                <a:gd name="T12" fmla="*/ 0 60000 65536"/>
                <a:gd name="T13" fmla="*/ 0 60000 65536"/>
                <a:gd name="T14" fmla="*/ 0 60000 65536"/>
                <a:gd name="T15" fmla="*/ 0 60000 65536"/>
                <a:gd name="T16" fmla="*/ 0 60000 65536"/>
                <a:gd name="T17" fmla="*/ 0 60000 65536"/>
                <a:gd name="T18" fmla="*/ 0 w 9"/>
                <a:gd name="T19" fmla="*/ 0 h 5"/>
                <a:gd name="T20" fmla="*/ 9 w 9"/>
                <a:gd name="T21" fmla="*/ 5 h 5"/>
              </a:gdLst>
              <a:ahLst/>
              <a:cxnLst>
                <a:cxn ang="T12">
                  <a:pos x="T0" y="T1"/>
                </a:cxn>
                <a:cxn ang="T13">
                  <a:pos x="T2" y="T3"/>
                </a:cxn>
                <a:cxn ang="T14">
                  <a:pos x="T4" y="T5"/>
                </a:cxn>
                <a:cxn ang="T15">
                  <a:pos x="T6" y="T7"/>
                </a:cxn>
                <a:cxn ang="T16">
                  <a:pos x="T8" y="T9"/>
                </a:cxn>
                <a:cxn ang="T17">
                  <a:pos x="T10" y="T11"/>
                </a:cxn>
              </a:cxnLst>
              <a:rect l="T18" t="T19" r="T20" b="T21"/>
              <a:pathLst>
                <a:path w="9" h="5">
                  <a:moveTo>
                    <a:pt x="1" y="5"/>
                  </a:moveTo>
                  <a:lnTo>
                    <a:pt x="0" y="1"/>
                  </a:lnTo>
                  <a:lnTo>
                    <a:pt x="1" y="0"/>
                  </a:lnTo>
                  <a:lnTo>
                    <a:pt x="9" y="5"/>
                  </a:lnTo>
                  <a:lnTo>
                    <a:pt x="9" y="1"/>
                  </a:lnTo>
                  <a:lnTo>
                    <a:pt x="1" y="5"/>
                  </a:lnTo>
                  <a:close/>
                </a:path>
              </a:pathLst>
            </a:custGeom>
            <a:solidFill>
              <a:srgbClr val="C195DB"/>
            </a:solidFill>
            <a:ln w="9525">
              <a:noFill/>
              <a:round/>
              <a:headEnd/>
              <a:tailEnd/>
            </a:ln>
          </p:spPr>
          <p:txBody>
            <a:bodyPr/>
            <a:lstStyle/>
            <a:p>
              <a:endParaRPr lang="ru-RU"/>
            </a:p>
          </p:txBody>
        </p:sp>
        <p:sp>
          <p:nvSpPr>
            <p:cNvPr id="161206" name="Freeform 2863"/>
            <p:cNvSpPr>
              <a:spLocks/>
            </p:cNvSpPr>
            <p:nvPr/>
          </p:nvSpPr>
          <p:spPr bwMode="auto">
            <a:xfrm>
              <a:off x="2377" y="3225"/>
              <a:ext cx="4" cy="8"/>
            </a:xfrm>
            <a:custGeom>
              <a:avLst/>
              <a:gdLst>
                <a:gd name="T0" fmla="*/ 0 w 4"/>
                <a:gd name="T1" fmla="*/ 1 h 8"/>
                <a:gd name="T2" fmla="*/ 1 w 4"/>
                <a:gd name="T3" fmla="*/ 0 h 8"/>
                <a:gd name="T4" fmla="*/ 3 w 4"/>
                <a:gd name="T5" fmla="*/ 1 h 8"/>
                <a:gd name="T6" fmla="*/ 0 w 4"/>
                <a:gd name="T7" fmla="*/ 8 h 8"/>
                <a:gd name="T8" fmla="*/ 4 w 4"/>
                <a:gd name="T9" fmla="*/ 6 h 8"/>
                <a:gd name="T10" fmla="*/ 0 w 4"/>
                <a:gd name="T11" fmla="*/ 1 h 8"/>
                <a:gd name="T12" fmla="*/ 0 60000 65536"/>
                <a:gd name="T13" fmla="*/ 0 60000 65536"/>
                <a:gd name="T14" fmla="*/ 0 60000 65536"/>
                <a:gd name="T15" fmla="*/ 0 60000 65536"/>
                <a:gd name="T16" fmla="*/ 0 60000 65536"/>
                <a:gd name="T17" fmla="*/ 0 60000 65536"/>
                <a:gd name="T18" fmla="*/ 0 w 4"/>
                <a:gd name="T19" fmla="*/ 0 h 8"/>
                <a:gd name="T20" fmla="*/ 4 w 4"/>
                <a:gd name="T21" fmla="*/ 8 h 8"/>
              </a:gdLst>
              <a:ahLst/>
              <a:cxnLst>
                <a:cxn ang="T12">
                  <a:pos x="T0" y="T1"/>
                </a:cxn>
                <a:cxn ang="T13">
                  <a:pos x="T2" y="T3"/>
                </a:cxn>
                <a:cxn ang="T14">
                  <a:pos x="T4" y="T5"/>
                </a:cxn>
                <a:cxn ang="T15">
                  <a:pos x="T6" y="T7"/>
                </a:cxn>
                <a:cxn ang="T16">
                  <a:pos x="T8" y="T9"/>
                </a:cxn>
                <a:cxn ang="T17">
                  <a:pos x="T10" y="T11"/>
                </a:cxn>
              </a:cxnLst>
              <a:rect l="T18" t="T19" r="T20" b="T21"/>
              <a:pathLst>
                <a:path w="4" h="8">
                  <a:moveTo>
                    <a:pt x="0" y="1"/>
                  </a:moveTo>
                  <a:lnTo>
                    <a:pt x="1" y="0"/>
                  </a:lnTo>
                  <a:lnTo>
                    <a:pt x="3" y="1"/>
                  </a:lnTo>
                  <a:lnTo>
                    <a:pt x="0" y="8"/>
                  </a:lnTo>
                  <a:lnTo>
                    <a:pt x="4" y="6"/>
                  </a:lnTo>
                  <a:lnTo>
                    <a:pt x="0" y="1"/>
                  </a:lnTo>
                  <a:close/>
                </a:path>
              </a:pathLst>
            </a:custGeom>
            <a:solidFill>
              <a:srgbClr val="C195DB"/>
            </a:solidFill>
            <a:ln w="9525">
              <a:noFill/>
              <a:round/>
              <a:headEnd/>
              <a:tailEnd/>
            </a:ln>
          </p:spPr>
          <p:txBody>
            <a:bodyPr/>
            <a:lstStyle/>
            <a:p>
              <a:endParaRPr lang="ru-RU"/>
            </a:p>
          </p:txBody>
        </p:sp>
        <p:sp>
          <p:nvSpPr>
            <p:cNvPr id="161207" name="Freeform 2864"/>
            <p:cNvSpPr>
              <a:spLocks/>
            </p:cNvSpPr>
            <p:nvPr/>
          </p:nvSpPr>
          <p:spPr bwMode="auto">
            <a:xfrm>
              <a:off x="2244" y="3468"/>
              <a:ext cx="79" cy="40"/>
            </a:xfrm>
            <a:custGeom>
              <a:avLst/>
              <a:gdLst>
                <a:gd name="T0" fmla="*/ 5 w 79"/>
                <a:gd name="T1" fmla="*/ 0 h 40"/>
                <a:gd name="T2" fmla="*/ 0 w 79"/>
                <a:gd name="T3" fmla="*/ 7 h 40"/>
                <a:gd name="T4" fmla="*/ 75 w 79"/>
                <a:gd name="T5" fmla="*/ 40 h 40"/>
                <a:gd name="T6" fmla="*/ 79 w 79"/>
                <a:gd name="T7" fmla="*/ 35 h 40"/>
                <a:gd name="T8" fmla="*/ 5 w 79"/>
                <a:gd name="T9" fmla="*/ 0 h 40"/>
                <a:gd name="T10" fmla="*/ 0 60000 65536"/>
                <a:gd name="T11" fmla="*/ 0 60000 65536"/>
                <a:gd name="T12" fmla="*/ 0 60000 65536"/>
                <a:gd name="T13" fmla="*/ 0 60000 65536"/>
                <a:gd name="T14" fmla="*/ 0 60000 65536"/>
                <a:gd name="T15" fmla="*/ 0 w 79"/>
                <a:gd name="T16" fmla="*/ 0 h 40"/>
                <a:gd name="T17" fmla="*/ 79 w 79"/>
                <a:gd name="T18" fmla="*/ 40 h 40"/>
              </a:gdLst>
              <a:ahLst/>
              <a:cxnLst>
                <a:cxn ang="T10">
                  <a:pos x="T0" y="T1"/>
                </a:cxn>
                <a:cxn ang="T11">
                  <a:pos x="T2" y="T3"/>
                </a:cxn>
                <a:cxn ang="T12">
                  <a:pos x="T4" y="T5"/>
                </a:cxn>
                <a:cxn ang="T13">
                  <a:pos x="T6" y="T7"/>
                </a:cxn>
                <a:cxn ang="T14">
                  <a:pos x="T8" y="T9"/>
                </a:cxn>
              </a:cxnLst>
              <a:rect l="T15" t="T16" r="T17" b="T18"/>
              <a:pathLst>
                <a:path w="79" h="40">
                  <a:moveTo>
                    <a:pt x="5" y="0"/>
                  </a:moveTo>
                  <a:lnTo>
                    <a:pt x="0" y="7"/>
                  </a:lnTo>
                  <a:lnTo>
                    <a:pt x="75" y="40"/>
                  </a:lnTo>
                  <a:lnTo>
                    <a:pt x="79" y="35"/>
                  </a:lnTo>
                  <a:lnTo>
                    <a:pt x="5" y="0"/>
                  </a:lnTo>
                  <a:close/>
                </a:path>
              </a:pathLst>
            </a:custGeom>
            <a:solidFill>
              <a:srgbClr val="C195DB"/>
            </a:solidFill>
            <a:ln w="9525">
              <a:noFill/>
              <a:round/>
              <a:headEnd/>
              <a:tailEnd/>
            </a:ln>
          </p:spPr>
          <p:txBody>
            <a:bodyPr/>
            <a:lstStyle/>
            <a:p>
              <a:endParaRPr lang="ru-RU"/>
            </a:p>
          </p:txBody>
        </p:sp>
        <p:sp>
          <p:nvSpPr>
            <p:cNvPr id="161208" name="Freeform 2865"/>
            <p:cNvSpPr>
              <a:spLocks/>
            </p:cNvSpPr>
            <p:nvPr/>
          </p:nvSpPr>
          <p:spPr bwMode="auto">
            <a:xfrm>
              <a:off x="2441" y="3285"/>
              <a:ext cx="157" cy="303"/>
            </a:xfrm>
            <a:custGeom>
              <a:avLst/>
              <a:gdLst>
                <a:gd name="T0" fmla="*/ 100 w 157"/>
                <a:gd name="T1" fmla="*/ 0 h 303"/>
                <a:gd name="T2" fmla="*/ 157 w 157"/>
                <a:gd name="T3" fmla="*/ 13 h 303"/>
                <a:gd name="T4" fmla="*/ 89 w 157"/>
                <a:gd name="T5" fmla="*/ 282 h 303"/>
                <a:gd name="T6" fmla="*/ 35 w 157"/>
                <a:gd name="T7" fmla="*/ 303 h 303"/>
                <a:gd name="T8" fmla="*/ 0 w 157"/>
                <a:gd name="T9" fmla="*/ 256 h 303"/>
                <a:gd name="T10" fmla="*/ 100 w 157"/>
                <a:gd name="T11" fmla="*/ 0 h 303"/>
                <a:gd name="T12" fmla="*/ 0 60000 65536"/>
                <a:gd name="T13" fmla="*/ 0 60000 65536"/>
                <a:gd name="T14" fmla="*/ 0 60000 65536"/>
                <a:gd name="T15" fmla="*/ 0 60000 65536"/>
                <a:gd name="T16" fmla="*/ 0 60000 65536"/>
                <a:gd name="T17" fmla="*/ 0 60000 65536"/>
                <a:gd name="T18" fmla="*/ 0 w 157"/>
                <a:gd name="T19" fmla="*/ 0 h 303"/>
                <a:gd name="T20" fmla="*/ 157 w 157"/>
                <a:gd name="T21" fmla="*/ 303 h 303"/>
              </a:gdLst>
              <a:ahLst/>
              <a:cxnLst>
                <a:cxn ang="T12">
                  <a:pos x="T0" y="T1"/>
                </a:cxn>
                <a:cxn ang="T13">
                  <a:pos x="T2" y="T3"/>
                </a:cxn>
                <a:cxn ang="T14">
                  <a:pos x="T4" y="T5"/>
                </a:cxn>
                <a:cxn ang="T15">
                  <a:pos x="T6" y="T7"/>
                </a:cxn>
                <a:cxn ang="T16">
                  <a:pos x="T8" y="T9"/>
                </a:cxn>
                <a:cxn ang="T17">
                  <a:pos x="T10" y="T11"/>
                </a:cxn>
              </a:cxnLst>
              <a:rect l="T18" t="T19" r="T20" b="T21"/>
              <a:pathLst>
                <a:path w="157" h="303">
                  <a:moveTo>
                    <a:pt x="100" y="0"/>
                  </a:moveTo>
                  <a:lnTo>
                    <a:pt x="157" y="13"/>
                  </a:lnTo>
                  <a:lnTo>
                    <a:pt x="89" y="282"/>
                  </a:lnTo>
                  <a:lnTo>
                    <a:pt x="35" y="303"/>
                  </a:lnTo>
                  <a:lnTo>
                    <a:pt x="0" y="256"/>
                  </a:lnTo>
                  <a:lnTo>
                    <a:pt x="100" y="0"/>
                  </a:lnTo>
                  <a:close/>
                </a:path>
              </a:pathLst>
            </a:custGeom>
            <a:solidFill>
              <a:srgbClr val="844CD6"/>
            </a:solidFill>
            <a:ln w="9525">
              <a:noFill/>
              <a:round/>
              <a:headEnd/>
              <a:tailEnd/>
            </a:ln>
          </p:spPr>
          <p:txBody>
            <a:bodyPr/>
            <a:lstStyle/>
            <a:p>
              <a:endParaRPr lang="ru-RU"/>
            </a:p>
          </p:txBody>
        </p:sp>
        <p:sp>
          <p:nvSpPr>
            <p:cNvPr id="161209" name="Freeform 2866"/>
            <p:cNvSpPr>
              <a:spLocks/>
            </p:cNvSpPr>
            <p:nvPr/>
          </p:nvSpPr>
          <p:spPr bwMode="auto">
            <a:xfrm>
              <a:off x="2541" y="3282"/>
              <a:ext cx="60" cy="19"/>
            </a:xfrm>
            <a:custGeom>
              <a:avLst/>
              <a:gdLst>
                <a:gd name="T0" fmla="*/ 3 w 60"/>
                <a:gd name="T1" fmla="*/ 0 h 19"/>
                <a:gd name="T2" fmla="*/ 0 w 60"/>
                <a:gd name="T3" fmla="*/ 6 h 19"/>
                <a:gd name="T4" fmla="*/ 56 w 60"/>
                <a:gd name="T5" fmla="*/ 19 h 19"/>
                <a:gd name="T6" fmla="*/ 60 w 60"/>
                <a:gd name="T7" fmla="*/ 12 h 19"/>
                <a:gd name="T8" fmla="*/ 3 w 60"/>
                <a:gd name="T9" fmla="*/ 0 h 19"/>
                <a:gd name="T10" fmla="*/ 0 60000 65536"/>
                <a:gd name="T11" fmla="*/ 0 60000 65536"/>
                <a:gd name="T12" fmla="*/ 0 60000 65536"/>
                <a:gd name="T13" fmla="*/ 0 60000 65536"/>
                <a:gd name="T14" fmla="*/ 0 60000 65536"/>
                <a:gd name="T15" fmla="*/ 0 w 60"/>
                <a:gd name="T16" fmla="*/ 0 h 19"/>
                <a:gd name="T17" fmla="*/ 60 w 60"/>
                <a:gd name="T18" fmla="*/ 19 h 19"/>
              </a:gdLst>
              <a:ahLst/>
              <a:cxnLst>
                <a:cxn ang="T10">
                  <a:pos x="T0" y="T1"/>
                </a:cxn>
                <a:cxn ang="T11">
                  <a:pos x="T2" y="T3"/>
                </a:cxn>
                <a:cxn ang="T12">
                  <a:pos x="T4" y="T5"/>
                </a:cxn>
                <a:cxn ang="T13">
                  <a:pos x="T6" y="T7"/>
                </a:cxn>
                <a:cxn ang="T14">
                  <a:pos x="T8" y="T9"/>
                </a:cxn>
              </a:cxnLst>
              <a:rect l="T15" t="T16" r="T17" b="T18"/>
              <a:pathLst>
                <a:path w="60" h="19">
                  <a:moveTo>
                    <a:pt x="3" y="0"/>
                  </a:moveTo>
                  <a:lnTo>
                    <a:pt x="0" y="6"/>
                  </a:lnTo>
                  <a:lnTo>
                    <a:pt x="56" y="19"/>
                  </a:lnTo>
                  <a:lnTo>
                    <a:pt x="60" y="12"/>
                  </a:lnTo>
                  <a:lnTo>
                    <a:pt x="3" y="0"/>
                  </a:lnTo>
                  <a:close/>
                </a:path>
              </a:pathLst>
            </a:custGeom>
            <a:solidFill>
              <a:srgbClr val="C195DB"/>
            </a:solidFill>
            <a:ln w="9525">
              <a:noFill/>
              <a:round/>
              <a:headEnd/>
              <a:tailEnd/>
            </a:ln>
          </p:spPr>
          <p:txBody>
            <a:bodyPr/>
            <a:lstStyle/>
            <a:p>
              <a:endParaRPr lang="ru-RU"/>
            </a:p>
          </p:txBody>
        </p:sp>
        <p:sp>
          <p:nvSpPr>
            <p:cNvPr id="161210" name="Freeform 2867"/>
            <p:cNvSpPr>
              <a:spLocks/>
            </p:cNvSpPr>
            <p:nvPr/>
          </p:nvSpPr>
          <p:spPr bwMode="auto">
            <a:xfrm>
              <a:off x="2526" y="3297"/>
              <a:ext cx="76" cy="271"/>
            </a:xfrm>
            <a:custGeom>
              <a:avLst/>
              <a:gdLst>
                <a:gd name="T0" fmla="*/ 76 w 76"/>
                <a:gd name="T1" fmla="*/ 2 h 271"/>
                <a:gd name="T2" fmla="*/ 68 w 76"/>
                <a:gd name="T3" fmla="*/ 0 h 271"/>
                <a:gd name="T4" fmla="*/ 0 w 76"/>
                <a:gd name="T5" fmla="*/ 269 h 271"/>
                <a:gd name="T6" fmla="*/ 8 w 76"/>
                <a:gd name="T7" fmla="*/ 271 h 271"/>
                <a:gd name="T8" fmla="*/ 76 w 76"/>
                <a:gd name="T9" fmla="*/ 2 h 271"/>
                <a:gd name="T10" fmla="*/ 0 60000 65536"/>
                <a:gd name="T11" fmla="*/ 0 60000 65536"/>
                <a:gd name="T12" fmla="*/ 0 60000 65536"/>
                <a:gd name="T13" fmla="*/ 0 60000 65536"/>
                <a:gd name="T14" fmla="*/ 0 60000 65536"/>
                <a:gd name="T15" fmla="*/ 0 w 76"/>
                <a:gd name="T16" fmla="*/ 0 h 271"/>
                <a:gd name="T17" fmla="*/ 76 w 76"/>
                <a:gd name="T18" fmla="*/ 271 h 271"/>
              </a:gdLst>
              <a:ahLst/>
              <a:cxnLst>
                <a:cxn ang="T10">
                  <a:pos x="T0" y="T1"/>
                </a:cxn>
                <a:cxn ang="T11">
                  <a:pos x="T2" y="T3"/>
                </a:cxn>
                <a:cxn ang="T12">
                  <a:pos x="T4" y="T5"/>
                </a:cxn>
                <a:cxn ang="T13">
                  <a:pos x="T6" y="T7"/>
                </a:cxn>
                <a:cxn ang="T14">
                  <a:pos x="T8" y="T9"/>
                </a:cxn>
              </a:cxnLst>
              <a:rect l="T15" t="T16" r="T17" b="T18"/>
              <a:pathLst>
                <a:path w="76" h="271">
                  <a:moveTo>
                    <a:pt x="76" y="2"/>
                  </a:moveTo>
                  <a:lnTo>
                    <a:pt x="68" y="0"/>
                  </a:lnTo>
                  <a:lnTo>
                    <a:pt x="0" y="269"/>
                  </a:lnTo>
                  <a:lnTo>
                    <a:pt x="8" y="271"/>
                  </a:lnTo>
                  <a:lnTo>
                    <a:pt x="76" y="2"/>
                  </a:lnTo>
                  <a:close/>
                </a:path>
              </a:pathLst>
            </a:custGeom>
            <a:solidFill>
              <a:srgbClr val="C195DB"/>
            </a:solidFill>
            <a:ln w="9525">
              <a:noFill/>
              <a:round/>
              <a:headEnd/>
              <a:tailEnd/>
            </a:ln>
          </p:spPr>
          <p:txBody>
            <a:bodyPr/>
            <a:lstStyle/>
            <a:p>
              <a:endParaRPr lang="ru-RU"/>
            </a:p>
          </p:txBody>
        </p:sp>
        <p:sp>
          <p:nvSpPr>
            <p:cNvPr id="161211" name="Freeform 2868"/>
            <p:cNvSpPr>
              <a:spLocks/>
            </p:cNvSpPr>
            <p:nvPr/>
          </p:nvSpPr>
          <p:spPr bwMode="auto">
            <a:xfrm>
              <a:off x="2595" y="3296"/>
              <a:ext cx="7" cy="5"/>
            </a:xfrm>
            <a:custGeom>
              <a:avLst/>
              <a:gdLst>
                <a:gd name="T0" fmla="*/ 6 w 7"/>
                <a:gd name="T1" fmla="*/ 0 h 5"/>
                <a:gd name="T2" fmla="*/ 7 w 7"/>
                <a:gd name="T3" fmla="*/ 0 h 5"/>
                <a:gd name="T4" fmla="*/ 7 w 7"/>
                <a:gd name="T5" fmla="*/ 2 h 5"/>
                <a:gd name="T6" fmla="*/ 0 w 7"/>
                <a:gd name="T7" fmla="*/ 1 h 5"/>
                <a:gd name="T8" fmla="*/ 3 w 7"/>
                <a:gd name="T9" fmla="*/ 5 h 5"/>
                <a:gd name="T10" fmla="*/ 6 w 7"/>
                <a:gd name="T11" fmla="*/ 0 h 5"/>
                <a:gd name="T12" fmla="*/ 0 60000 65536"/>
                <a:gd name="T13" fmla="*/ 0 60000 65536"/>
                <a:gd name="T14" fmla="*/ 0 60000 65536"/>
                <a:gd name="T15" fmla="*/ 0 60000 65536"/>
                <a:gd name="T16" fmla="*/ 0 60000 65536"/>
                <a:gd name="T17" fmla="*/ 0 60000 65536"/>
                <a:gd name="T18" fmla="*/ 0 w 7"/>
                <a:gd name="T19" fmla="*/ 0 h 5"/>
                <a:gd name="T20" fmla="*/ 7 w 7"/>
                <a:gd name="T21" fmla="*/ 5 h 5"/>
              </a:gdLst>
              <a:ahLst/>
              <a:cxnLst>
                <a:cxn ang="T12">
                  <a:pos x="T0" y="T1"/>
                </a:cxn>
                <a:cxn ang="T13">
                  <a:pos x="T2" y="T3"/>
                </a:cxn>
                <a:cxn ang="T14">
                  <a:pos x="T4" y="T5"/>
                </a:cxn>
                <a:cxn ang="T15">
                  <a:pos x="T6" y="T7"/>
                </a:cxn>
                <a:cxn ang="T16">
                  <a:pos x="T8" y="T9"/>
                </a:cxn>
                <a:cxn ang="T17">
                  <a:pos x="T10" y="T11"/>
                </a:cxn>
              </a:cxnLst>
              <a:rect l="T18" t="T19" r="T20" b="T21"/>
              <a:pathLst>
                <a:path w="7" h="5">
                  <a:moveTo>
                    <a:pt x="6" y="0"/>
                  </a:moveTo>
                  <a:lnTo>
                    <a:pt x="7" y="0"/>
                  </a:lnTo>
                  <a:lnTo>
                    <a:pt x="7" y="2"/>
                  </a:lnTo>
                  <a:lnTo>
                    <a:pt x="0" y="1"/>
                  </a:lnTo>
                  <a:lnTo>
                    <a:pt x="3" y="5"/>
                  </a:lnTo>
                  <a:lnTo>
                    <a:pt x="6" y="0"/>
                  </a:lnTo>
                  <a:close/>
                </a:path>
              </a:pathLst>
            </a:custGeom>
            <a:solidFill>
              <a:srgbClr val="C195DB"/>
            </a:solidFill>
            <a:ln w="9525">
              <a:noFill/>
              <a:round/>
              <a:headEnd/>
              <a:tailEnd/>
            </a:ln>
          </p:spPr>
          <p:txBody>
            <a:bodyPr/>
            <a:lstStyle/>
            <a:p>
              <a:endParaRPr lang="ru-RU"/>
            </a:p>
          </p:txBody>
        </p:sp>
        <p:sp>
          <p:nvSpPr>
            <p:cNvPr id="161212" name="Freeform 2869"/>
            <p:cNvSpPr>
              <a:spLocks/>
            </p:cNvSpPr>
            <p:nvPr/>
          </p:nvSpPr>
          <p:spPr bwMode="auto">
            <a:xfrm>
              <a:off x="2478" y="3563"/>
              <a:ext cx="54" cy="28"/>
            </a:xfrm>
            <a:custGeom>
              <a:avLst/>
              <a:gdLst>
                <a:gd name="T0" fmla="*/ 54 w 54"/>
                <a:gd name="T1" fmla="*/ 7 h 28"/>
                <a:gd name="T2" fmla="*/ 53 w 54"/>
                <a:gd name="T3" fmla="*/ 0 h 28"/>
                <a:gd name="T4" fmla="*/ 0 w 54"/>
                <a:gd name="T5" fmla="*/ 20 h 28"/>
                <a:gd name="T6" fmla="*/ 2 w 54"/>
                <a:gd name="T7" fmla="*/ 28 h 28"/>
                <a:gd name="T8" fmla="*/ 54 w 54"/>
                <a:gd name="T9" fmla="*/ 7 h 28"/>
                <a:gd name="T10" fmla="*/ 0 60000 65536"/>
                <a:gd name="T11" fmla="*/ 0 60000 65536"/>
                <a:gd name="T12" fmla="*/ 0 60000 65536"/>
                <a:gd name="T13" fmla="*/ 0 60000 65536"/>
                <a:gd name="T14" fmla="*/ 0 60000 65536"/>
                <a:gd name="T15" fmla="*/ 0 w 54"/>
                <a:gd name="T16" fmla="*/ 0 h 28"/>
                <a:gd name="T17" fmla="*/ 54 w 54"/>
                <a:gd name="T18" fmla="*/ 28 h 28"/>
              </a:gdLst>
              <a:ahLst/>
              <a:cxnLst>
                <a:cxn ang="T10">
                  <a:pos x="T0" y="T1"/>
                </a:cxn>
                <a:cxn ang="T11">
                  <a:pos x="T2" y="T3"/>
                </a:cxn>
                <a:cxn ang="T12">
                  <a:pos x="T4" y="T5"/>
                </a:cxn>
                <a:cxn ang="T13">
                  <a:pos x="T6" y="T7"/>
                </a:cxn>
                <a:cxn ang="T14">
                  <a:pos x="T8" y="T9"/>
                </a:cxn>
              </a:cxnLst>
              <a:rect l="T15" t="T16" r="T17" b="T18"/>
              <a:pathLst>
                <a:path w="54" h="28">
                  <a:moveTo>
                    <a:pt x="54" y="7"/>
                  </a:moveTo>
                  <a:lnTo>
                    <a:pt x="53" y="0"/>
                  </a:lnTo>
                  <a:lnTo>
                    <a:pt x="0" y="20"/>
                  </a:lnTo>
                  <a:lnTo>
                    <a:pt x="2" y="28"/>
                  </a:lnTo>
                  <a:lnTo>
                    <a:pt x="54" y="7"/>
                  </a:lnTo>
                  <a:close/>
                </a:path>
              </a:pathLst>
            </a:custGeom>
            <a:solidFill>
              <a:srgbClr val="C195DB"/>
            </a:solidFill>
            <a:ln w="9525">
              <a:noFill/>
              <a:round/>
              <a:headEnd/>
              <a:tailEnd/>
            </a:ln>
          </p:spPr>
          <p:txBody>
            <a:bodyPr/>
            <a:lstStyle/>
            <a:p>
              <a:endParaRPr lang="ru-RU"/>
            </a:p>
          </p:txBody>
        </p:sp>
        <p:sp>
          <p:nvSpPr>
            <p:cNvPr id="161213" name="Freeform 2870"/>
            <p:cNvSpPr>
              <a:spLocks/>
            </p:cNvSpPr>
            <p:nvPr/>
          </p:nvSpPr>
          <p:spPr bwMode="auto">
            <a:xfrm>
              <a:off x="2528" y="3563"/>
              <a:ext cx="9" cy="8"/>
            </a:xfrm>
            <a:custGeom>
              <a:avLst/>
              <a:gdLst>
                <a:gd name="T0" fmla="*/ 9 w 9"/>
                <a:gd name="T1" fmla="*/ 4 h 8"/>
                <a:gd name="T2" fmla="*/ 9 w 9"/>
                <a:gd name="T3" fmla="*/ 6 h 8"/>
                <a:gd name="T4" fmla="*/ 6 w 9"/>
                <a:gd name="T5" fmla="*/ 8 h 8"/>
                <a:gd name="T6" fmla="*/ 4 w 9"/>
                <a:gd name="T7" fmla="*/ 0 h 8"/>
                <a:gd name="T8" fmla="*/ 0 w 9"/>
                <a:gd name="T9" fmla="*/ 2 h 8"/>
                <a:gd name="T10" fmla="*/ 9 w 9"/>
                <a:gd name="T11" fmla="*/ 4 h 8"/>
                <a:gd name="T12" fmla="*/ 0 60000 65536"/>
                <a:gd name="T13" fmla="*/ 0 60000 65536"/>
                <a:gd name="T14" fmla="*/ 0 60000 65536"/>
                <a:gd name="T15" fmla="*/ 0 60000 65536"/>
                <a:gd name="T16" fmla="*/ 0 60000 65536"/>
                <a:gd name="T17" fmla="*/ 0 60000 65536"/>
                <a:gd name="T18" fmla="*/ 0 w 9"/>
                <a:gd name="T19" fmla="*/ 0 h 8"/>
                <a:gd name="T20" fmla="*/ 9 w 9"/>
                <a:gd name="T21" fmla="*/ 8 h 8"/>
              </a:gdLst>
              <a:ahLst/>
              <a:cxnLst>
                <a:cxn ang="T12">
                  <a:pos x="T0" y="T1"/>
                </a:cxn>
                <a:cxn ang="T13">
                  <a:pos x="T2" y="T3"/>
                </a:cxn>
                <a:cxn ang="T14">
                  <a:pos x="T4" y="T5"/>
                </a:cxn>
                <a:cxn ang="T15">
                  <a:pos x="T6" y="T7"/>
                </a:cxn>
                <a:cxn ang="T16">
                  <a:pos x="T8" y="T9"/>
                </a:cxn>
                <a:cxn ang="T17">
                  <a:pos x="T10" y="T11"/>
                </a:cxn>
              </a:cxnLst>
              <a:rect l="T18" t="T19" r="T20" b="T21"/>
              <a:pathLst>
                <a:path w="9" h="8">
                  <a:moveTo>
                    <a:pt x="9" y="4"/>
                  </a:moveTo>
                  <a:lnTo>
                    <a:pt x="9" y="6"/>
                  </a:lnTo>
                  <a:lnTo>
                    <a:pt x="6" y="8"/>
                  </a:lnTo>
                  <a:lnTo>
                    <a:pt x="4" y="0"/>
                  </a:lnTo>
                  <a:lnTo>
                    <a:pt x="0" y="2"/>
                  </a:lnTo>
                  <a:lnTo>
                    <a:pt x="9" y="4"/>
                  </a:lnTo>
                  <a:close/>
                </a:path>
              </a:pathLst>
            </a:custGeom>
            <a:solidFill>
              <a:srgbClr val="C195DB"/>
            </a:solidFill>
            <a:ln w="9525">
              <a:noFill/>
              <a:round/>
              <a:headEnd/>
              <a:tailEnd/>
            </a:ln>
          </p:spPr>
          <p:txBody>
            <a:bodyPr/>
            <a:lstStyle/>
            <a:p>
              <a:endParaRPr lang="ru-RU"/>
            </a:p>
          </p:txBody>
        </p:sp>
        <p:sp>
          <p:nvSpPr>
            <p:cNvPr id="161214" name="Freeform 2871"/>
            <p:cNvSpPr>
              <a:spLocks/>
            </p:cNvSpPr>
            <p:nvPr/>
          </p:nvSpPr>
          <p:spPr bwMode="auto">
            <a:xfrm>
              <a:off x="2440" y="3537"/>
              <a:ext cx="42" cy="53"/>
            </a:xfrm>
            <a:custGeom>
              <a:avLst/>
              <a:gdLst>
                <a:gd name="T0" fmla="*/ 35 w 42"/>
                <a:gd name="T1" fmla="*/ 53 h 53"/>
                <a:gd name="T2" fmla="*/ 42 w 42"/>
                <a:gd name="T3" fmla="*/ 47 h 53"/>
                <a:gd name="T4" fmla="*/ 6 w 42"/>
                <a:gd name="T5" fmla="*/ 0 h 53"/>
                <a:gd name="T6" fmla="*/ 0 w 42"/>
                <a:gd name="T7" fmla="*/ 5 h 53"/>
                <a:gd name="T8" fmla="*/ 35 w 42"/>
                <a:gd name="T9" fmla="*/ 53 h 53"/>
                <a:gd name="T10" fmla="*/ 0 60000 65536"/>
                <a:gd name="T11" fmla="*/ 0 60000 65536"/>
                <a:gd name="T12" fmla="*/ 0 60000 65536"/>
                <a:gd name="T13" fmla="*/ 0 60000 65536"/>
                <a:gd name="T14" fmla="*/ 0 60000 65536"/>
                <a:gd name="T15" fmla="*/ 0 w 42"/>
                <a:gd name="T16" fmla="*/ 0 h 53"/>
                <a:gd name="T17" fmla="*/ 42 w 42"/>
                <a:gd name="T18" fmla="*/ 53 h 53"/>
              </a:gdLst>
              <a:ahLst/>
              <a:cxnLst>
                <a:cxn ang="T10">
                  <a:pos x="T0" y="T1"/>
                </a:cxn>
                <a:cxn ang="T11">
                  <a:pos x="T2" y="T3"/>
                </a:cxn>
                <a:cxn ang="T12">
                  <a:pos x="T4" y="T5"/>
                </a:cxn>
                <a:cxn ang="T13">
                  <a:pos x="T6" y="T7"/>
                </a:cxn>
                <a:cxn ang="T14">
                  <a:pos x="T8" y="T9"/>
                </a:cxn>
              </a:cxnLst>
              <a:rect l="T15" t="T16" r="T17" b="T18"/>
              <a:pathLst>
                <a:path w="42" h="53">
                  <a:moveTo>
                    <a:pt x="35" y="53"/>
                  </a:moveTo>
                  <a:lnTo>
                    <a:pt x="42" y="47"/>
                  </a:lnTo>
                  <a:lnTo>
                    <a:pt x="6" y="0"/>
                  </a:lnTo>
                  <a:lnTo>
                    <a:pt x="0" y="5"/>
                  </a:lnTo>
                  <a:lnTo>
                    <a:pt x="35" y="53"/>
                  </a:lnTo>
                  <a:close/>
                </a:path>
              </a:pathLst>
            </a:custGeom>
            <a:solidFill>
              <a:srgbClr val="C195DB"/>
            </a:solidFill>
            <a:ln w="9525">
              <a:noFill/>
              <a:round/>
              <a:headEnd/>
              <a:tailEnd/>
            </a:ln>
          </p:spPr>
          <p:txBody>
            <a:bodyPr/>
            <a:lstStyle/>
            <a:p>
              <a:endParaRPr lang="ru-RU"/>
            </a:p>
          </p:txBody>
        </p:sp>
        <p:sp>
          <p:nvSpPr>
            <p:cNvPr id="161215" name="Freeform 2872"/>
            <p:cNvSpPr>
              <a:spLocks/>
            </p:cNvSpPr>
            <p:nvPr/>
          </p:nvSpPr>
          <p:spPr bwMode="auto">
            <a:xfrm>
              <a:off x="2475" y="3583"/>
              <a:ext cx="7" cy="8"/>
            </a:xfrm>
            <a:custGeom>
              <a:avLst/>
              <a:gdLst>
                <a:gd name="T0" fmla="*/ 3 w 7"/>
                <a:gd name="T1" fmla="*/ 8 h 8"/>
                <a:gd name="T2" fmla="*/ 2 w 7"/>
                <a:gd name="T3" fmla="*/ 8 h 8"/>
                <a:gd name="T4" fmla="*/ 0 w 7"/>
                <a:gd name="T5" fmla="*/ 7 h 8"/>
                <a:gd name="T6" fmla="*/ 7 w 7"/>
                <a:gd name="T7" fmla="*/ 1 h 8"/>
                <a:gd name="T8" fmla="*/ 2 w 7"/>
                <a:gd name="T9" fmla="*/ 0 h 8"/>
                <a:gd name="T10" fmla="*/ 3 w 7"/>
                <a:gd name="T11" fmla="*/ 8 h 8"/>
                <a:gd name="T12" fmla="*/ 0 60000 65536"/>
                <a:gd name="T13" fmla="*/ 0 60000 65536"/>
                <a:gd name="T14" fmla="*/ 0 60000 65536"/>
                <a:gd name="T15" fmla="*/ 0 60000 65536"/>
                <a:gd name="T16" fmla="*/ 0 60000 65536"/>
                <a:gd name="T17" fmla="*/ 0 60000 65536"/>
                <a:gd name="T18" fmla="*/ 0 w 7"/>
                <a:gd name="T19" fmla="*/ 0 h 8"/>
                <a:gd name="T20" fmla="*/ 7 w 7"/>
                <a:gd name="T21" fmla="*/ 8 h 8"/>
              </a:gdLst>
              <a:ahLst/>
              <a:cxnLst>
                <a:cxn ang="T12">
                  <a:pos x="T0" y="T1"/>
                </a:cxn>
                <a:cxn ang="T13">
                  <a:pos x="T2" y="T3"/>
                </a:cxn>
                <a:cxn ang="T14">
                  <a:pos x="T4" y="T5"/>
                </a:cxn>
                <a:cxn ang="T15">
                  <a:pos x="T6" y="T7"/>
                </a:cxn>
                <a:cxn ang="T16">
                  <a:pos x="T8" y="T9"/>
                </a:cxn>
                <a:cxn ang="T17">
                  <a:pos x="T10" y="T11"/>
                </a:cxn>
              </a:cxnLst>
              <a:rect l="T18" t="T19" r="T20" b="T21"/>
              <a:pathLst>
                <a:path w="7" h="8">
                  <a:moveTo>
                    <a:pt x="3" y="8"/>
                  </a:moveTo>
                  <a:lnTo>
                    <a:pt x="2" y="8"/>
                  </a:lnTo>
                  <a:lnTo>
                    <a:pt x="0" y="7"/>
                  </a:lnTo>
                  <a:lnTo>
                    <a:pt x="7" y="1"/>
                  </a:lnTo>
                  <a:lnTo>
                    <a:pt x="2" y="0"/>
                  </a:lnTo>
                  <a:lnTo>
                    <a:pt x="3" y="8"/>
                  </a:lnTo>
                  <a:close/>
                </a:path>
              </a:pathLst>
            </a:custGeom>
            <a:solidFill>
              <a:srgbClr val="C195DB"/>
            </a:solidFill>
            <a:ln w="9525">
              <a:noFill/>
              <a:round/>
              <a:headEnd/>
              <a:tailEnd/>
            </a:ln>
          </p:spPr>
          <p:txBody>
            <a:bodyPr/>
            <a:lstStyle/>
            <a:p>
              <a:endParaRPr lang="ru-RU"/>
            </a:p>
          </p:txBody>
        </p:sp>
        <p:sp>
          <p:nvSpPr>
            <p:cNvPr id="161216" name="Freeform 2873"/>
            <p:cNvSpPr>
              <a:spLocks/>
            </p:cNvSpPr>
            <p:nvPr/>
          </p:nvSpPr>
          <p:spPr bwMode="auto">
            <a:xfrm>
              <a:off x="2440" y="3284"/>
              <a:ext cx="107" cy="257"/>
            </a:xfrm>
            <a:custGeom>
              <a:avLst/>
              <a:gdLst>
                <a:gd name="T0" fmla="*/ 0 w 107"/>
                <a:gd name="T1" fmla="*/ 253 h 257"/>
                <a:gd name="T2" fmla="*/ 6 w 107"/>
                <a:gd name="T3" fmla="*/ 257 h 257"/>
                <a:gd name="T4" fmla="*/ 107 w 107"/>
                <a:gd name="T5" fmla="*/ 2 h 257"/>
                <a:gd name="T6" fmla="*/ 101 w 107"/>
                <a:gd name="T7" fmla="*/ 0 h 257"/>
                <a:gd name="T8" fmla="*/ 0 w 107"/>
                <a:gd name="T9" fmla="*/ 253 h 257"/>
                <a:gd name="T10" fmla="*/ 0 60000 65536"/>
                <a:gd name="T11" fmla="*/ 0 60000 65536"/>
                <a:gd name="T12" fmla="*/ 0 60000 65536"/>
                <a:gd name="T13" fmla="*/ 0 60000 65536"/>
                <a:gd name="T14" fmla="*/ 0 60000 65536"/>
                <a:gd name="T15" fmla="*/ 0 w 107"/>
                <a:gd name="T16" fmla="*/ 0 h 257"/>
                <a:gd name="T17" fmla="*/ 107 w 107"/>
                <a:gd name="T18" fmla="*/ 257 h 257"/>
              </a:gdLst>
              <a:ahLst/>
              <a:cxnLst>
                <a:cxn ang="T10">
                  <a:pos x="T0" y="T1"/>
                </a:cxn>
                <a:cxn ang="T11">
                  <a:pos x="T2" y="T3"/>
                </a:cxn>
                <a:cxn ang="T12">
                  <a:pos x="T4" y="T5"/>
                </a:cxn>
                <a:cxn ang="T13">
                  <a:pos x="T6" y="T7"/>
                </a:cxn>
                <a:cxn ang="T14">
                  <a:pos x="T8" y="T9"/>
                </a:cxn>
              </a:cxnLst>
              <a:rect l="T15" t="T16" r="T17" b="T18"/>
              <a:pathLst>
                <a:path w="107" h="257">
                  <a:moveTo>
                    <a:pt x="0" y="253"/>
                  </a:moveTo>
                  <a:lnTo>
                    <a:pt x="6" y="257"/>
                  </a:lnTo>
                  <a:lnTo>
                    <a:pt x="107" y="2"/>
                  </a:lnTo>
                  <a:lnTo>
                    <a:pt x="101" y="0"/>
                  </a:lnTo>
                  <a:lnTo>
                    <a:pt x="0" y="253"/>
                  </a:lnTo>
                  <a:close/>
                </a:path>
              </a:pathLst>
            </a:custGeom>
            <a:solidFill>
              <a:srgbClr val="C195DB"/>
            </a:solidFill>
            <a:ln w="9525">
              <a:noFill/>
              <a:round/>
              <a:headEnd/>
              <a:tailEnd/>
            </a:ln>
          </p:spPr>
          <p:txBody>
            <a:bodyPr/>
            <a:lstStyle/>
            <a:p>
              <a:endParaRPr lang="ru-RU"/>
            </a:p>
          </p:txBody>
        </p:sp>
        <p:sp>
          <p:nvSpPr>
            <p:cNvPr id="161217" name="Freeform 2874"/>
            <p:cNvSpPr>
              <a:spLocks/>
            </p:cNvSpPr>
            <p:nvPr/>
          </p:nvSpPr>
          <p:spPr bwMode="auto">
            <a:xfrm>
              <a:off x="2438" y="3537"/>
              <a:ext cx="8" cy="4"/>
            </a:xfrm>
            <a:custGeom>
              <a:avLst/>
              <a:gdLst>
                <a:gd name="T0" fmla="*/ 2 w 8"/>
                <a:gd name="T1" fmla="*/ 4 h 4"/>
                <a:gd name="T2" fmla="*/ 0 w 8"/>
                <a:gd name="T3" fmla="*/ 2 h 4"/>
                <a:gd name="T4" fmla="*/ 2 w 8"/>
                <a:gd name="T5" fmla="*/ 1 h 4"/>
                <a:gd name="T6" fmla="*/ 8 w 8"/>
                <a:gd name="T7" fmla="*/ 4 h 4"/>
                <a:gd name="T8" fmla="*/ 8 w 8"/>
                <a:gd name="T9" fmla="*/ 0 h 4"/>
                <a:gd name="T10" fmla="*/ 2 w 8"/>
                <a:gd name="T11" fmla="*/ 4 h 4"/>
                <a:gd name="T12" fmla="*/ 0 60000 65536"/>
                <a:gd name="T13" fmla="*/ 0 60000 65536"/>
                <a:gd name="T14" fmla="*/ 0 60000 65536"/>
                <a:gd name="T15" fmla="*/ 0 60000 65536"/>
                <a:gd name="T16" fmla="*/ 0 60000 65536"/>
                <a:gd name="T17" fmla="*/ 0 60000 65536"/>
                <a:gd name="T18" fmla="*/ 0 w 8"/>
                <a:gd name="T19" fmla="*/ 0 h 4"/>
                <a:gd name="T20" fmla="*/ 8 w 8"/>
                <a:gd name="T21" fmla="*/ 4 h 4"/>
              </a:gdLst>
              <a:ahLst/>
              <a:cxnLst>
                <a:cxn ang="T12">
                  <a:pos x="T0" y="T1"/>
                </a:cxn>
                <a:cxn ang="T13">
                  <a:pos x="T2" y="T3"/>
                </a:cxn>
                <a:cxn ang="T14">
                  <a:pos x="T4" y="T5"/>
                </a:cxn>
                <a:cxn ang="T15">
                  <a:pos x="T6" y="T7"/>
                </a:cxn>
                <a:cxn ang="T16">
                  <a:pos x="T8" y="T9"/>
                </a:cxn>
                <a:cxn ang="T17">
                  <a:pos x="T10" y="T11"/>
                </a:cxn>
              </a:cxnLst>
              <a:rect l="T18" t="T19" r="T20" b="T21"/>
              <a:pathLst>
                <a:path w="8" h="4">
                  <a:moveTo>
                    <a:pt x="2" y="4"/>
                  </a:moveTo>
                  <a:lnTo>
                    <a:pt x="0" y="2"/>
                  </a:lnTo>
                  <a:lnTo>
                    <a:pt x="2" y="1"/>
                  </a:lnTo>
                  <a:lnTo>
                    <a:pt x="8" y="4"/>
                  </a:lnTo>
                  <a:lnTo>
                    <a:pt x="8" y="0"/>
                  </a:lnTo>
                  <a:lnTo>
                    <a:pt x="2" y="4"/>
                  </a:lnTo>
                  <a:close/>
                </a:path>
              </a:pathLst>
            </a:custGeom>
            <a:solidFill>
              <a:srgbClr val="C195DB"/>
            </a:solidFill>
            <a:ln w="9525">
              <a:noFill/>
              <a:round/>
              <a:headEnd/>
              <a:tailEnd/>
            </a:ln>
          </p:spPr>
          <p:txBody>
            <a:bodyPr/>
            <a:lstStyle/>
            <a:p>
              <a:endParaRPr lang="ru-RU"/>
            </a:p>
          </p:txBody>
        </p:sp>
        <p:sp>
          <p:nvSpPr>
            <p:cNvPr id="161218" name="Freeform 2875"/>
            <p:cNvSpPr>
              <a:spLocks/>
            </p:cNvSpPr>
            <p:nvPr/>
          </p:nvSpPr>
          <p:spPr bwMode="auto">
            <a:xfrm>
              <a:off x="2538" y="3280"/>
              <a:ext cx="8" cy="9"/>
            </a:xfrm>
            <a:custGeom>
              <a:avLst/>
              <a:gdLst>
                <a:gd name="T0" fmla="*/ 0 w 8"/>
                <a:gd name="T1" fmla="*/ 4 h 9"/>
                <a:gd name="T2" fmla="*/ 2 w 8"/>
                <a:gd name="T3" fmla="*/ 0 h 9"/>
                <a:gd name="T4" fmla="*/ 5 w 8"/>
                <a:gd name="T5" fmla="*/ 2 h 9"/>
                <a:gd name="T6" fmla="*/ 2 w 8"/>
                <a:gd name="T7" fmla="*/ 9 h 9"/>
                <a:gd name="T8" fmla="*/ 8 w 8"/>
                <a:gd name="T9" fmla="*/ 7 h 9"/>
                <a:gd name="T10" fmla="*/ 0 w 8"/>
                <a:gd name="T11" fmla="*/ 4 h 9"/>
                <a:gd name="T12" fmla="*/ 0 60000 65536"/>
                <a:gd name="T13" fmla="*/ 0 60000 65536"/>
                <a:gd name="T14" fmla="*/ 0 60000 65536"/>
                <a:gd name="T15" fmla="*/ 0 60000 65536"/>
                <a:gd name="T16" fmla="*/ 0 60000 65536"/>
                <a:gd name="T17" fmla="*/ 0 60000 65536"/>
                <a:gd name="T18" fmla="*/ 0 w 8"/>
                <a:gd name="T19" fmla="*/ 0 h 9"/>
                <a:gd name="T20" fmla="*/ 8 w 8"/>
                <a:gd name="T21" fmla="*/ 9 h 9"/>
              </a:gdLst>
              <a:ahLst/>
              <a:cxnLst>
                <a:cxn ang="T12">
                  <a:pos x="T0" y="T1"/>
                </a:cxn>
                <a:cxn ang="T13">
                  <a:pos x="T2" y="T3"/>
                </a:cxn>
                <a:cxn ang="T14">
                  <a:pos x="T4" y="T5"/>
                </a:cxn>
                <a:cxn ang="T15">
                  <a:pos x="T6" y="T7"/>
                </a:cxn>
                <a:cxn ang="T16">
                  <a:pos x="T8" y="T9"/>
                </a:cxn>
                <a:cxn ang="T17">
                  <a:pos x="T10" y="T11"/>
                </a:cxn>
              </a:cxnLst>
              <a:rect l="T18" t="T19" r="T20" b="T21"/>
              <a:pathLst>
                <a:path w="8" h="9">
                  <a:moveTo>
                    <a:pt x="0" y="4"/>
                  </a:moveTo>
                  <a:lnTo>
                    <a:pt x="2" y="0"/>
                  </a:lnTo>
                  <a:lnTo>
                    <a:pt x="5" y="2"/>
                  </a:lnTo>
                  <a:lnTo>
                    <a:pt x="2" y="9"/>
                  </a:lnTo>
                  <a:lnTo>
                    <a:pt x="8" y="7"/>
                  </a:lnTo>
                  <a:lnTo>
                    <a:pt x="0" y="4"/>
                  </a:lnTo>
                  <a:close/>
                </a:path>
              </a:pathLst>
            </a:custGeom>
            <a:solidFill>
              <a:srgbClr val="C195DB"/>
            </a:solidFill>
            <a:ln w="9525">
              <a:noFill/>
              <a:round/>
              <a:headEnd/>
              <a:tailEnd/>
            </a:ln>
          </p:spPr>
          <p:txBody>
            <a:bodyPr/>
            <a:lstStyle/>
            <a:p>
              <a:endParaRPr lang="ru-RU"/>
            </a:p>
          </p:txBody>
        </p:sp>
        <p:sp>
          <p:nvSpPr>
            <p:cNvPr id="161219" name="Freeform 2876"/>
            <p:cNvSpPr>
              <a:spLocks/>
            </p:cNvSpPr>
            <p:nvPr/>
          </p:nvSpPr>
          <p:spPr bwMode="auto">
            <a:xfrm>
              <a:off x="2440" y="3536"/>
              <a:ext cx="92" cy="32"/>
            </a:xfrm>
            <a:custGeom>
              <a:avLst/>
              <a:gdLst>
                <a:gd name="T0" fmla="*/ 3 w 92"/>
                <a:gd name="T1" fmla="*/ 0 h 32"/>
                <a:gd name="T2" fmla="*/ 0 w 92"/>
                <a:gd name="T3" fmla="*/ 6 h 32"/>
                <a:gd name="T4" fmla="*/ 89 w 92"/>
                <a:gd name="T5" fmla="*/ 32 h 32"/>
                <a:gd name="T6" fmla="*/ 92 w 92"/>
                <a:gd name="T7" fmla="*/ 26 h 32"/>
                <a:gd name="T8" fmla="*/ 3 w 92"/>
                <a:gd name="T9" fmla="*/ 0 h 32"/>
                <a:gd name="T10" fmla="*/ 0 60000 65536"/>
                <a:gd name="T11" fmla="*/ 0 60000 65536"/>
                <a:gd name="T12" fmla="*/ 0 60000 65536"/>
                <a:gd name="T13" fmla="*/ 0 60000 65536"/>
                <a:gd name="T14" fmla="*/ 0 60000 65536"/>
                <a:gd name="T15" fmla="*/ 0 w 92"/>
                <a:gd name="T16" fmla="*/ 0 h 32"/>
                <a:gd name="T17" fmla="*/ 92 w 92"/>
                <a:gd name="T18" fmla="*/ 32 h 32"/>
              </a:gdLst>
              <a:ahLst/>
              <a:cxnLst>
                <a:cxn ang="T10">
                  <a:pos x="T0" y="T1"/>
                </a:cxn>
                <a:cxn ang="T11">
                  <a:pos x="T2" y="T3"/>
                </a:cxn>
                <a:cxn ang="T12">
                  <a:pos x="T4" y="T5"/>
                </a:cxn>
                <a:cxn ang="T13">
                  <a:pos x="T6" y="T7"/>
                </a:cxn>
                <a:cxn ang="T14">
                  <a:pos x="T8" y="T9"/>
                </a:cxn>
              </a:cxnLst>
              <a:rect l="T15" t="T16" r="T17" b="T18"/>
              <a:pathLst>
                <a:path w="92" h="32">
                  <a:moveTo>
                    <a:pt x="3" y="0"/>
                  </a:moveTo>
                  <a:lnTo>
                    <a:pt x="0" y="6"/>
                  </a:lnTo>
                  <a:lnTo>
                    <a:pt x="89" y="32"/>
                  </a:lnTo>
                  <a:lnTo>
                    <a:pt x="92" y="26"/>
                  </a:lnTo>
                  <a:lnTo>
                    <a:pt x="3" y="0"/>
                  </a:lnTo>
                  <a:close/>
                </a:path>
              </a:pathLst>
            </a:custGeom>
            <a:solidFill>
              <a:srgbClr val="C195DB"/>
            </a:solidFill>
            <a:ln w="9525">
              <a:noFill/>
              <a:round/>
              <a:headEnd/>
              <a:tailEnd/>
            </a:ln>
          </p:spPr>
          <p:txBody>
            <a:bodyPr/>
            <a:lstStyle/>
            <a:p>
              <a:endParaRPr lang="ru-RU"/>
            </a:p>
          </p:txBody>
        </p:sp>
        <p:sp>
          <p:nvSpPr>
            <p:cNvPr id="161220" name="Freeform 2877"/>
            <p:cNvSpPr>
              <a:spLocks/>
            </p:cNvSpPr>
            <p:nvPr/>
          </p:nvSpPr>
          <p:spPr bwMode="auto">
            <a:xfrm>
              <a:off x="2532" y="3414"/>
              <a:ext cx="143" cy="306"/>
            </a:xfrm>
            <a:custGeom>
              <a:avLst/>
              <a:gdLst>
                <a:gd name="T0" fmla="*/ 80 w 143"/>
                <a:gd name="T1" fmla="*/ 0 h 306"/>
                <a:gd name="T2" fmla="*/ 143 w 143"/>
                <a:gd name="T3" fmla="*/ 10 h 306"/>
                <a:gd name="T4" fmla="*/ 92 w 143"/>
                <a:gd name="T5" fmla="*/ 306 h 306"/>
                <a:gd name="T6" fmla="*/ 0 w 143"/>
                <a:gd name="T7" fmla="*/ 293 h 306"/>
                <a:gd name="T8" fmla="*/ 80 w 143"/>
                <a:gd name="T9" fmla="*/ 0 h 306"/>
                <a:gd name="T10" fmla="*/ 0 60000 65536"/>
                <a:gd name="T11" fmla="*/ 0 60000 65536"/>
                <a:gd name="T12" fmla="*/ 0 60000 65536"/>
                <a:gd name="T13" fmla="*/ 0 60000 65536"/>
                <a:gd name="T14" fmla="*/ 0 60000 65536"/>
                <a:gd name="T15" fmla="*/ 0 w 143"/>
                <a:gd name="T16" fmla="*/ 0 h 306"/>
                <a:gd name="T17" fmla="*/ 143 w 143"/>
                <a:gd name="T18" fmla="*/ 306 h 306"/>
              </a:gdLst>
              <a:ahLst/>
              <a:cxnLst>
                <a:cxn ang="T10">
                  <a:pos x="T0" y="T1"/>
                </a:cxn>
                <a:cxn ang="T11">
                  <a:pos x="T2" y="T3"/>
                </a:cxn>
                <a:cxn ang="T12">
                  <a:pos x="T4" y="T5"/>
                </a:cxn>
                <a:cxn ang="T13">
                  <a:pos x="T6" y="T7"/>
                </a:cxn>
                <a:cxn ang="T14">
                  <a:pos x="T8" y="T9"/>
                </a:cxn>
              </a:cxnLst>
              <a:rect l="T15" t="T16" r="T17" b="T18"/>
              <a:pathLst>
                <a:path w="143" h="306">
                  <a:moveTo>
                    <a:pt x="80" y="0"/>
                  </a:moveTo>
                  <a:lnTo>
                    <a:pt x="143" y="10"/>
                  </a:lnTo>
                  <a:lnTo>
                    <a:pt x="92" y="306"/>
                  </a:lnTo>
                  <a:lnTo>
                    <a:pt x="0" y="293"/>
                  </a:lnTo>
                  <a:lnTo>
                    <a:pt x="80" y="0"/>
                  </a:lnTo>
                  <a:close/>
                </a:path>
              </a:pathLst>
            </a:custGeom>
            <a:solidFill>
              <a:srgbClr val="844CD6"/>
            </a:solidFill>
            <a:ln w="9525">
              <a:noFill/>
              <a:round/>
              <a:headEnd/>
              <a:tailEnd/>
            </a:ln>
          </p:spPr>
          <p:txBody>
            <a:bodyPr/>
            <a:lstStyle/>
            <a:p>
              <a:endParaRPr lang="ru-RU"/>
            </a:p>
          </p:txBody>
        </p:sp>
        <p:sp>
          <p:nvSpPr>
            <p:cNvPr id="161221" name="Freeform 2878"/>
            <p:cNvSpPr>
              <a:spLocks/>
            </p:cNvSpPr>
            <p:nvPr/>
          </p:nvSpPr>
          <p:spPr bwMode="auto">
            <a:xfrm>
              <a:off x="2608" y="3411"/>
              <a:ext cx="67" cy="18"/>
            </a:xfrm>
            <a:custGeom>
              <a:avLst/>
              <a:gdLst>
                <a:gd name="T0" fmla="*/ 4 w 67"/>
                <a:gd name="T1" fmla="*/ 0 h 18"/>
                <a:gd name="T2" fmla="*/ 0 w 67"/>
                <a:gd name="T3" fmla="*/ 6 h 18"/>
                <a:gd name="T4" fmla="*/ 65 w 67"/>
                <a:gd name="T5" fmla="*/ 18 h 18"/>
                <a:gd name="T6" fmla="*/ 67 w 67"/>
                <a:gd name="T7" fmla="*/ 11 h 18"/>
                <a:gd name="T8" fmla="*/ 4 w 67"/>
                <a:gd name="T9" fmla="*/ 0 h 18"/>
                <a:gd name="T10" fmla="*/ 0 60000 65536"/>
                <a:gd name="T11" fmla="*/ 0 60000 65536"/>
                <a:gd name="T12" fmla="*/ 0 60000 65536"/>
                <a:gd name="T13" fmla="*/ 0 60000 65536"/>
                <a:gd name="T14" fmla="*/ 0 60000 65536"/>
                <a:gd name="T15" fmla="*/ 0 w 67"/>
                <a:gd name="T16" fmla="*/ 0 h 18"/>
                <a:gd name="T17" fmla="*/ 67 w 67"/>
                <a:gd name="T18" fmla="*/ 18 h 18"/>
              </a:gdLst>
              <a:ahLst/>
              <a:cxnLst>
                <a:cxn ang="T10">
                  <a:pos x="T0" y="T1"/>
                </a:cxn>
                <a:cxn ang="T11">
                  <a:pos x="T2" y="T3"/>
                </a:cxn>
                <a:cxn ang="T12">
                  <a:pos x="T4" y="T5"/>
                </a:cxn>
                <a:cxn ang="T13">
                  <a:pos x="T6" y="T7"/>
                </a:cxn>
                <a:cxn ang="T14">
                  <a:pos x="T8" y="T9"/>
                </a:cxn>
              </a:cxnLst>
              <a:rect l="T15" t="T16" r="T17" b="T18"/>
              <a:pathLst>
                <a:path w="67" h="18">
                  <a:moveTo>
                    <a:pt x="4" y="0"/>
                  </a:moveTo>
                  <a:lnTo>
                    <a:pt x="0" y="6"/>
                  </a:lnTo>
                  <a:lnTo>
                    <a:pt x="65" y="18"/>
                  </a:lnTo>
                  <a:lnTo>
                    <a:pt x="67" y="11"/>
                  </a:lnTo>
                  <a:lnTo>
                    <a:pt x="4" y="0"/>
                  </a:lnTo>
                  <a:close/>
                </a:path>
              </a:pathLst>
            </a:custGeom>
            <a:solidFill>
              <a:srgbClr val="C195DB"/>
            </a:solidFill>
            <a:ln w="9525">
              <a:noFill/>
              <a:round/>
              <a:headEnd/>
              <a:tailEnd/>
            </a:ln>
          </p:spPr>
          <p:txBody>
            <a:bodyPr/>
            <a:lstStyle/>
            <a:p>
              <a:endParaRPr lang="ru-RU"/>
            </a:p>
          </p:txBody>
        </p:sp>
        <p:sp>
          <p:nvSpPr>
            <p:cNvPr id="161222" name="Freeform 2879"/>
            <p:cNvSpPr>
              <a:spLocks/>
            </p:cNvSpPr>
            <p:nvPr/>
          </p:nvSpPr>
          <p:spPr bwMode="auto">
            <a:xfrm>
              <a:off x="2619" y="3424"/>
              <a:ext cx="59" cy="296"/>
            </a:xfrm>
            <a:custGeom>
              <a:avLst/>
              <a:gdLst>
                <a:gd name="T0" fmla="*/ 59 w 59"/>
                <a:gd name="T1" fmla="*/ 1 h 296"/>
                <a:gd name="T2" fmla="*/ 52 w 59"/>
                <a:gd name="T3" fmla="*/ 0 h 296"/>
                <a:gd name="T4" fmla="*/ 0 w 59"/>
                <a:gd name="T5" fmla="*/ 294 h 296"/>
                <a:gd name="T6" fmla="*/ 8 w 59"/>
                <a:gd name="T7" fmla="*/ 296 h 296"/>
                <a:gd name="T8" fmla="*/ 59 w 59"/>
                <a:gd name="T9" fmla="*/ 1 h 296"/>
                <a:gd name="T10" fmla="*/ 0 60000 65536"/>
                <a:gd name="T11" fmla="*/ 0 60000 65536"/>
                <a:gd name="T12" fmla="*/ 0 60000 65536"/>
                <a:gd name="T13" fmla="*/ 0 60000 65536"/>
                <a:gd name="T14" fmla="*/ 0 60000 65536"/>
                <a:gd name="T15" fmla="*/ 0 w 59"/>
                <a:gd name="T16" fmla="*/ 0 h 296"/>
                <a:gd name="T17" fmla="*/ 59 w 59"/>
                <a:gd name="T18" fmla="*/ 296 h 296"/>
              </a:gdLst>
              <a:ahLst/>
              <a:cxnLst>
                <a:cxn ang="T10">
                  <a:pos x="T0" y="T1"/>
                </a:cxn>
                <a:cxn ang="T11">
                  <a:pos x="T2" y="T3"/>
                </a:cxn>
                <a:cxn ang="T12">
                  <a:pos x="T4" y="T5"/>
                </a:cxn>
                <a:cxn ang="T13">
                  <a:pos x="T6" y="T7"/>
                </a:cxn>
                <a:cxn ang="T14">
                  <a:pos x="T8" y="T9"/>
                </a:cxn>
              </a:cxnLst>
              <a:rect l="T15" t="T16" r="T17" b="T18"/>
              <a:pathLst>
                <a:path w="59" h="296">
                  <a:moveTo>
                    <a:pt x="59" y="1"/>
                  </a:moveTo>
                  <a:lnTo>
                    <a:pt x="52" y="0"/>
                  </a:lnTo>
                  <a:lnTo>
                    <a:pt x="0" y="294"/>
                  </a:lnTo>
                  <a:lnTo>
                    <a:pt x="8" y="296"/>
                  </a:lnTo>
                  <a:lnTo>
                    <a:pt x="59" y="1"/>
                  </a:lnTo>
                  <a:close/>
                </a:path>
              </a:pathLst>
            </a:custGeom>
            <a:solidFill>
              <a:srgbClr val="C195DB"/>
            </a:solidFill>
            <a:ln w="9525">
              <a:noFill/>
              <a:round/>
              <a:headEnd/>
              <a:tailEnd/>
            </a:ln>
          </p:spPr>
          <p:txBody>
            <a:bodyPr/>
            <a:lstStyle/>
            <a:p>
              <a:endParaRPr lang="ru-RU"/>
            </a:p>
          </p:txBody>
        </p:sp>
        <p:sp>
          <p:nvSpPr>
            <p:cNvPr id="161223" name="Freeform 2880"/>
            <p:cNvSpPr>
              <a:spLocks/>
            </p:cNvSpPr>
            <p:nvPr/>
          </p:nvSpPr>
          <p:spPr bwMode="auto">
            <a:xfrm>
              <a:off x="2670" y="3421"/>
              <a:ext cx="7" cy="8"/>
            </a:xfrm>
            <a:custGeom>
              <a:avLst/>
              <a:gdLst>
                <a:gd name="T0" fmla="*/ 5 w 7"/>
                <a:gd name="T1" fmla="*/ 0 h 8"/>
                <a:gd name="T2" fmla="*/ 7 w 7"/>
                <a:gd name="T3" fmla="*/ 0 h 8"/>
                <a:gd name="T4" fmla="*/ 7 w 7"/>
                <a:gd name="T5" fmla="*/ 3 h 8"/>
                <a:gd name="T6" fmla="*/ 0 w 7"/>
                <a:gd name="T7" fmla="*/ 2 h 8"/>
                <a:gd name="T8" fmla="*/ 3 w 7"/>
                <a:gd name="T9" fmla="*/ 8 h 8"/>
                <a:gd name="T10" fmla="*/ 5 w 7"/>
                <a:gd name="T11" fmla="*/ 0 h 8"/>
                <a:gd name="T12" fmla="*/ 0 60000 65536"/>
                <a:gd name="T13" fmla="*/ 0 60000 65536"/>
                <a:gd name="T14" fmla="*/ 0 60000 65536"/>
                <a:gd name="T15" fmla="*/ 0 60000 65536"/>
                <a:gd name="T16" fmla="*/ 0 60000 65536"/>
                <a:gd name="T17" fmla="*/ 0 60000 65536"/>
                <a:gd name="T18" fmla="*/ 0 w 7"/>
                <a:gd name="T19" fmla="*/ 0 h 8"/>
                <a:gd name="T20" fmla="*/ 7 w 7"/>
                <a:gd name="T21" fmla="*/ 8 h 8"/>
              </a:gdLst>
              <a:ahLst/>
              <a:cxnLst>
                <a:cxn ang="T12">
                  <a:pos x="T0" y="T1"/>
                </a:cxn>
                <a:cxn ang="T13">
                  <a:pos x="T2" y="T3"/>
                </a:cxn>
                <a:cxn ang="T14">
                  <a:pos x="T4" y="T5"/>
                </a:cxn>
                <a:cxn ang="T15">
                  <a:pos x="T6" y="T7"/>
                </a:cxn>
                <a:cxn ang="T16">
                  <a:pos x="T8" y="T9"/>
                </a:cxn>
                <a:cxn ang="T17">
                  <a:pos x="T10" y="T11"/>
                </a:cxn>
              </a:cxnLst>
              <a:rect l="T18" t="T19" r="T20" b="T21"/>
              <a:pathLst>
                <a:path w="7" h="8">
                  <a:moveTo>
                    <a:pt x="5" y="0"/>
                  </a:moveTo>
                  <a:lnTo>
                    <a:pt x="7" y="0"/>
                  </a:lnTo>
                  <a:lnTo>
                    <a:pt x="7" y="3"/>
                  </a:lnTo>
                  <a:lnTo>
                    <a:pt x="0" y="2"/>
                  </a:lnTo>
                  <a:lnTo>
                    <a:pt x="3" y="8"/>
                  </a:lnTo>
                  <a:lnTo>
                    <a:pt x="5" y="0"/>
                  </a:lnTo>
                  <a:close/>
                </a:path>
              </a:pathLst>
            </a:custGeom>
            <a:solidFill>
              <a:srgbClr val="C195DB"/>
            </a:solidFill>
            <a:ln w="9525">
              <a:noFill/>
              <a:round/>
              <a:headEnd/>
              <a:tailEnd/>
            </a:ln>
          </p:spPr>
          <p:txBody>
            <a:bodyPr/>
            <a:lstStyle/>
            <a:p>
              <a:endParaRPr lang="ru-RU"/>
            </a:p>
          </p:txBody>
        </p:sp>
        <p:sp>
          <p:nvSpPr>
            <p:cNvPr id="161224" name="Freeform 2881"/>
            <p:cNvSpPr>
              <a:spLocks/>
            </p:cNvSpPr>
            <p:nvPr/>
          </p:nvSpPr>
          <p:spPr bwMode="auto">
            <a:xfrm>
              <a:off x="2532" y="3701"/>
              <a:ext cx="90" cy="20"/>
            </a:xfrm>
            <a:custGeom>
              <a:avLst/>
              <a:gdLst>
                <a:gd name="T0" fmla="*/ 90 w 90"/>
                <a:gd name="T1" fmla="*/ 20 h 20"/>
                <a:gd name="T2" fmla="*/ 90 w 90"/>
                <a:gd name="T3" fmla="*/ 12 h 20"/>
                <a:gd name="T4" fmla="*/ 0 w 90"/>
                <a:gd name="T5" fmla="*/ 0 h 20"/>
                <a:gd name="T6" fmla="*/ 0 w 90"/>
                <a:gd name="T7" fmla="*/ 8 h 20"/>
                <a:gd name="T8" fmla="*/ 90 w 90"/>
                <a:gd name="T9" fmla="*/ 20 h 20"/>
                <a:gd name="T10" fmla="*/ 0 60000 65536"/>
                <a:gd name="T11" fmla="*/ 0 60000 65536"/>
                <a:gd name="T12" fmla="*/ 0 60000 65536"/>
                <a:gd name="T13" fmla="*/ 0 60000 65536"/>
                <a:gd name="T14" fmla="*/ 0 60000 65536"/>
                <a:gd name="T15" fmla="*/ 0 w 90"/>
                <a:gd name="T16" fmla="*/ 0 h 20"/>
                <a:gd name="T17" fmla="*/ 90 w 90"/>
                <a:gd name="T18" fmla="*/ 20 h 20"/>
              </a:gdLst>
              <a:ahLst/>
              <a:cxnLst>
                <a:cxn ang="T10">
                  <a:pos x="T0" y="T1"/>
                </a:cxn>
                <a:cxn ang="T11">
                  <a:pos x="T2" y="T3"/>
                </a:cxn>
                <a:cxn ang="T12">
                  <a:pos x="T4" y="T5"/>
                </a:cxn>
                <a:cxn ang="T13">
                  <a:pos x="T6" y="T7"/>
                </a:cxn>
                <a:cxn ang="T14">
                  <a:pos x="T8" y="T9"/>
                </a:cxn>
              </a:cxnLst>
              <a:rect l="T15" t="T16" r="T17" b="T18"/>
              <a:pathLst>
                <a:path w="90" h="20">
                  <a:moveTo>
                    <a:pt x="90" y="20"/>
                  </a:moveTo>
                  <a:lnTo>
                    <a:pt x="90" y="12"/>
                  </a:lnTo>
                  <a:lnTo>
                    <a:pt x="0" y="0"/>
                  </a:lnTo>
                  <a:lnTo>
                    <a:pt x="0" y="8"/>
                  </a:lnTo>
                  <a:lnTo>
                    <a:pt x="90" y="20"/>
                  </a:lnTo>
                  <a:close/>
                </a:path>
              </a:pathLst>
            </a:custGeom>
            <a:solidFill>
              <a:srgbClr val="C195DB"/>
            </a:solidFill>
            <a:ln w="9525">
              <a:noFill/>
              <a:round/>
              <a:headEnd/>
              <a:tailEnd/>
            </a:ln>
          </p:spPr>
          <p:txBody>
            <a:bodyPr/>
            <a:lstStyle/>
            <a:p>
              <a:endParaRPr lang="ru-RU"/>
            </a:p>
          </p:txBody>
        </p:sp>
        <p:sp>
          <p:nvSpPr>
            <p:cNvPr id="161225" name="Freeform 2882"/>
            <p:cNvSpPr>
              <a:spLocks/>
            </p:cNvSpPr>
            <p:nvPr/>
          </p:nvSpPr>
          <p:spPr bwMode="auto">
            <a:xfrm>
              <a:off x="2617" y="3715"/>
              <a:ext cx="8" cy="6"/>
            </a:xfrm>
            <a:custGeom>
              <a:avLst/>
              <a:gdLst>
                <a:gd name="T0" fmla="*/ 8 w 8"/>
                <a:gd name="T1" fmla="*/ 4 h 6"/>
                <a:gd name="T2" fmla="*/ 8 w 8"/>
                <a:gd name="T3" fmla="*/ 6 h 6"/>
                <a:gd name="T4" fmla="*/ 5 w 8"/>
                <a:gd name="T5" fmla="*/ 6 h 6"/>
                <a:gd name="T6" fmla="*/ 5 w 8"/>
                <a:gd name="T7" fmla="*/ 0 h 6"/>
                <a:gd name="T8" fmla="*/ 0 w 8"/>
                <a:gd name="T9" fmla="*/ 2 h 6"/>
                <a:gd name="T10" fmla="*/ 8 w 8"/>
                <a:gd name="T11" fmla="*/ 4 h 6"/>
                <a:gd name="T12" fmla="*/ 0 60000 65536"/>
                <a:gd name="T13" fmla="*/ 0 60000 65536"/>
                <a:gd name="T14" fmla="*/ 0 60000 65536"/>
                <a:gd name="T15" fmla="*/ 0 60000 65536"/>
                <a:gd name="T16" fmla="*/ 0 60000 65536"/>
                <a:gd name="T17" fmla="*/ 0 60000 65536"/>
                <a:gd name="T18" fmla="*/ 0 w 8"/>
                <a:gd name="T19" fmla="*/ 0 h 6"/>
                <a:gd name="T20" fmla="*/ 8 w 8"/>
                <a:gd name="T21" fmla="*/ 6 h 6"/>
              </a:gdLst>
              <a:ahLst/>
              <a:cxnLst>
                <a:cxn ang="T12">
                  <a:pos x="T0" y="T1"/>
                </a:cxn>
                <a:cxn ang="T13">
                  <a:pos x="T2" y="T3"/>
                </a:cxn>
                <a:cxn ang="T14">
                  <a:pos x="T4" y="T5"/>
                </a:cxn>
                <a:cxn ang="T15">
                  <a:pos x="T6" y="T7"/>
                </a:cxn>
                <a:cxn ang="T16">
                  <a:pos x="T8" y="T9"/>
                </a:cxn>
                <a:cxn ang="T17">
                  <a:pos x="T10" y="T11"/>
                </a:cxn>
              </a:cxnLst>
              <a:rect l="T18" t="T19" r="T20" b="T21"/>
              <a:pathLst>
                <a:path w="8" h="6">
                  <a:moveTo>
                    <a:pt x="8" y="4"/>
                  </a:moveTo>
                  <a:lnTo>
                    <a:pt x="8" y="6"/>
                  </a:lnTo>
                  <a:lnTo>
                    <a:pt x="5" y="6"/>
                  </a:lnTo>
                  <a:lnTo>
                    <a:pt x="5" y="0"/>
                  </a:lnTo>
                  <a:lnTo>
                    <a:pt x="0" y="2"/>
                  </a:lnTo>
                  <a:lnTo>
                    <a:pt x="8" y="4"/>
                  </a:lnTo>
                  <a:close/>
                </a:path>
              </a:pathLst>
            </a:custGeom>
            <a:solidFill>
              <a:srgbClr val="C195DB"/>
            </a:solidFill>
            <a:ln w="9525">
              <a:noFill/>
              <a:round/>
              <a:headEnd/>
              <a:tailEnd/>
            </a:ln>
          </p:spPr>
          <p:txBody>
            <a:bodyPr/>
            <a:lstStyle/>
            <a:p>
              <a:endParaRPr lang="ru-RU"/>
            </a:p>
          </p:txBody>
        </p:sp>
        <p:sp>
          <p:nvSpPr>
            <p:cNvPr id="161226" name="Freeform 2883"/>
            <p:cNvSpPr>
              <a:spLocks/>
            </p:cNvSpPr>
            <p:nvPr/>
          </p:nvSpPr>
          <p:spPr bwMode="auto">
            <a:xfrm>
              <a:off x="2530" y="3412"/>
              <a:ext cx="86" cy="296"/>
            </a:xfrm>
            <a:custGeom>
              <a:avLst/>
              <a:gdLst>
                <a:gd name="T0" fmla="*/ 0 w 86"/>
                <a:gd name="T1" fmla="*/ 292 h 296"/>
                <a:gd name="T2" fmla="*/ 6 w 86"/>
                <a:gd name="T3" fmla="*/ 296 h 296"/>
                <a:gd name="T4" fmla="*/ 86 w 86"/>
                <a:gd name="T5" fmla="*/ 3 h 296"/>
                <a:gd name="T6" fmla="*/ 79 w 86"/>
                <a:gd name="T7" fmla="*/ 0 h 296"/>
                <a:gd name="T8" fmla="*/ 0 w 86"/>
                <a:gd name="T9" fmla="*/ 292 h 296"/>
                <a:gd name="T10" fmla="*/ 0 60000 65536"/>
                <a:gd name="T11" fmla="*/ 0 60000 65536"/>
                <a:gd name="T12" fmla="*/ 0 60000 65536"/>
                <a:gd name="T13" fmla="*/ 0 60000 65536"/>
                <a:gd name="T14" fmla="*/ 0 60000 65536"/>
                <a:gd name="T15" fmla="*/ 0 w 86"/>
                <a:gd name="T16" fmla="*/ 0 h 296"/>
                <a:gd name="T17" fmla="*/ 86 w 86"/>
                <a:gd name="T18" fmla="*/ 296 h 296"/>
              </a:gdLst>
              <a:ahLst/>
              <a:cxnLst>
                <a:cxn ang="T10">
                  <a:pos x="T0" y="T1"/>
                </a:cxn>
                <a:cxn ang="T11">
                  <a:pos x="T2" y="T3"/>
                </a:cxn>
                <a:cxn ang="T12">
                  <a:pos x="T4" y="T5"/>
                </a:cxn>
                <a:cxn ang="T13">
                  <a:pos x="T6" y="T7"/>
                </a:cxn>
                <a:cxn ang="T14">
                  <a:pos x="T8" y="T9"/>
                </a:cxn>
              </a:cxnLst>
              <a:rect l="T15" t="T16" r="T17" b="T18"/>
              <a:pathLst>
                <a:path w="86" h="296">
                  <a:moveTo>
                    <a:pt x="0" y="292"/>
                  </a:moveTo>
                  <a:lnTo>
                    <a:pt x="6" y="296"/>
                  </a:lnTo>
                  <a:lnTo>
                    <a:pt x="86" y="3"/>
                  </a:lnTo>
                  <a:lnTo>
                    <a:pt x="79" y="0"/>
                  </a:lnTo>
                  <a:lnTo>
                    <a:pt x="0" y="292"/>
                  </a:lnTo>
                  <a:close/>
                </a:path>
              </a:pathLst>
            </a:custGeom>
            <a:solidFill>
              <a:srgbClr val="C195DB"/>
            </a:solidFill>
            <a:ln w="9525">
              <a:noFill/>
              <a:round/>
              <a:headEnd/>
              <a:tailEnd/>
            </a:ln>
          </p:spPr>
          <p:txBody>
            <a:bodyPr/>
            <a:lstStyle/>
            <a:p>
              <a:endParaRPr lang="ru-RU"/>
            </a:p>
          </p:txBody>
        </p:sp>
        <p:sp>
          <p:nvSpPr>
            <p:cNvPr id="161227" name="Freeform 2884"/>
            <p:cNvSpPr>
              <a:spLocks/>
            </p:cNvSpPr>
            <p:nvPr/>
          </p:nvSpPr>
          <p:spPr bwMode="auto">
            <a:xfrm>
              <a:off x="2528" y="3701"/>
              <a:ext cx="9" cy="9"/>
            </a:xfrm>
            <a:custGeom>
              <a:avLst/>
              <a:gdLst>
                <a:gd name="T0" fmla="*/ 6 w 9"/>
                <a:gd name="T1" fmla="*/ 9 h 9"/>
                <a:gd name="T2" fmla="*/ 0 w 9"/>
                <a:gd name="T3" fmla="*/ 9 h 9"/>
                <a:gd name="T4" fmla="*/ 2 w 9"/>
                <a:gd name="T5" fmla="*/ 3 h 9"/>
                <a:gd name="T6" fmla="*/ 9 w 9"/>
                <a:gd name="T7" fmla="*/ 7 h 9"/>
                <a:gd name="T8" fmla="*/ 6 w 9"/>
                <a:gd name="T9" fmla="*/ 0 h 9"/>
                <a:gd name="T10" fmla="*/ 6 w 9"/>
                <a:gd name="T11" fmla="*/ 9 h 9"/>
                <a:gd name="T12" fmla="*/ 0 60000 65536"/>
                <a:gd name="T13" fmla="*/ 0 60000 65536"/>
                <a:gd name="T14" fmla="*/ 0 60000 65536"/>
                <a:gd name="T15" fmla="*/ 0 60000 65536"/>
                <a:gd name="T16" fmla="*/ 0 60000 65536"/>
                <a:gd name="T17" fmla="*/ 0 60000 65536"/>
                <a:gd name="T18" fmla="*/ 0 w 9"/>
                <a:gd name="T19" fmla="*/ 0 h 9"/>
                <a:gd name="T20" fmla="*/ 9 w 9"/>
                <a:gd name="T21" fmla="*/ 9 h 9"/>
              </a:gdLst>
              <a:ahLst/>
              <a:cxnLst>
                <a:cxn ang="T12">
                  <a:pos x="T0" y="T1"/>
                </a:cxn>
                <a:cxn ang="T13">
                  <a:pos x="T2" y="T3"/>
                </a:cxn>
                <a:cxn ang="T14">
                  <a:pos x="T4" y="T5"/>
                </a:cxn>
                <a:cxn ang="T15">
                  <a:pos x="T6" y="T7"/>
                </a:cxn>
                <a:cxn ang="T16">
                  <a:pos x="T8" y="T9"/>
                </a:cxn>
                <a:cxn ang="T17">
                  <a:pos x="T10" y="T11"/>
                </a:cxn>
              </a:cxnLst>
              <a:rect l="T18" t="T19" r="T20" b="T21"/>
              <a:pathLst>
                <a:path w="9" h="9">
                  <a:moveTo>
                    <a:pt x="6" y="9"/>
                  </a:moveTo>
                  <a:lnTo>
                    <a:pt x="0" y="9"/>
                  </a:lnTo>
                  <a:lnTo>
                    <a:pt x="2" y="3"/>
                  </a:lnTo>
                  <a:lnTo>
                    <a:pt x="9" y="7"/>
                  </a:lnTo>
                  <a:lnTo>
                    <a:pt x="6" y="0"/>
                  </a:lnTo>
                  <a:lnTo>
                    <a:pt x="6" y="9"/>
                  </a:lnTo>
                  <a:close/>
                </a:path>
              </a:pathLst>
            </a:custGeom>
            <a:solidFill>
              <a:srgbClr val="C195DB"/>
            </a:solidFill>
            <a:ln w="9525">
              <a:noFill/>
              <a:round/>
              <a:headEnd/>
              <a:tailEnd/>
            </a:ln>
          </p:spPr>
          <p:txBody>
            <a:bodyPr/>
            <a:lstStyle/>
            <a:p>
              <a:endParaRPr lang="ru-RU"/>
            </a:p>
          </p:txBody>
        </p:sp>
        <p:sp>
          <p:nvSpPr>
            <p:cNvPr id="161228" name="Freeform 2885"/>
            <p:cNvSpPr>
              <a:spLocks/>
            </p:cNvSpPr>
            <p:nvPr/>
          </p:nvSpPr>
          <p:spPr bwMode="auto">
            <a:xfrm>
              <a:off x="2607" y="3411"/>
              <a:ext cx="7" cy="6"/>
            </a:xfrm>
            <a:custGeom>
              <a:avLst/>
              <a:gdLst>
                <a:gd name="T0" fmla="*/ 0 w 7"/>
                <a:gd name="T1" fmla="*/ 2 h 6"/>
                <a:gd name="T2" fmla="*/ 0 w 7"/>
                <a:gd name="T3" fmla="*/ 0 h 6"/>
                <a:gd name="T4" fmla="*/ 6 w 7"/>
                <a:gd name="T5" fmla="*/ 0 h 6"/>
                <a:gd name="T6" fmla="*/ 2 w 7"/>
                <a:gd name="T7" fmla="*/ 6 h 6"/>
                <a:gd name="T8" fmla="*/ 7 w 7"/>
                <a:gd name="T9" fmla="*/ 4 h 6"/>
                <a:gd name="T10" fmla="*/ 0 w 7"/>
                <a:gd name="T11" fmla="*/ 2 h 6"/>
                <a:gd name="T12" fmla="*/ 0 60000 65536"/>
                <a:gd name="T13" fmla="*/ 0 60000 65536"/>
                <a:gd name="T14" fmla="*/ 0 60000 65536"/>
                <a:gd name="T15" fmla="*/ 0 60000 65536"/>
                <a:gd name="T16" fmla="*/ 0 60000 65536"/>
                <a:gd name="T17" fmla="*/ 0 60000 65536"/>
                <a:gd name="T18" fmla="*/ 0 w 7"/>
                <a:gd name="T19" fmla="*/ 0 h 6"/>
                <a:gd name="T20" fmla="*/ 7 w 7"/>
                <a:gd name="T21" fmla="*/ 6 h 6"/>
              </a:gdLst>
              <a:ahLst/>
              <a:cxnLst>
                <a:cxn ang="T12">
                  <a:pos x="T0" y="T1"/>
                </a:cxn>
                <a:cxn ang="T13">
                  <a:pos x="T2" y="T3"/>
                </a:cxn>
                <a:cxn ang="T14">
                  <a:pos x="T4" y="T5"/>
                </a:cxn>
                <a:cxn ang="T15">
                  <a:pos x="T6" y="T7"/>
                </a:cxn>
                <a:cxn ang="T16">
                  <a:pos x="T8" y="T9"/>
                </a:cxn>
                <a:cxn ang="T17">
                  <a:pos x="T10" y="T11"/>
                </a:cxn>
              </a:cxnLst>
              <a:rect l="T18" t="T19" r="T20" b="T21"/>
              <a:pathLst>
                <a:path w="7" h="6">
                  <a:moveTo>
                    <a:pt x="0" y="2"/>
                  </a:moveTo>
                  <a:lnTo>
                    <a:pt x="0" y="0"/>
                  </a:lnTo>
                  <a:lnTo>
                    <a:pt x="6" y="0"/>
                  </a:lnTo>
                  <a:lnTo>
                    <a:pt x="2" y="6"/>
                  </a:lnTo>
                  <a:lnTo>
                    <a:pt x="7" y="4"/>
                  </a:lnTo>
                  <a:lnTo>
                    <a:pt x="0" y="2"/>
                  </a:lnTo>
                  <a:close/>
                </a:path>
              </a:pathLst>
            </a:custGeom>
            <a:solidFill>
              <a:srgbClr val="C195DB"/>
            </a:solidFill>
            <a:ln w="9525">
              <a:noFill/>
              <a:round/>
              <a:headEnd/>
              <a:tailEnd/>
            </a:ln>
          </p:spPr>
          <p:txBody>
            <a:bodyPr/>
            <a:lstStyle/>
            <a:p>
              <a:endParaRPr lang="ru-RU"/>
            </a:p>
          </p:txBody>
        </p:sp>
        <p:sp>
          <p:nvSpPr>
            <p:cNvPr id="161229" name="Freeform 2886"/>
            <p:cNvSpPr>
              <a:spLocks/>
            </p:cNvSpPr>
            <p:nvPr/>
          </p:nvSpPr>
          <p:spPr bwMode="auto">
            <a:xfrm>
              <a:off x="2528" y="3679"/>
              <a:ext cx="55" cy="31"/>
            </a:xfrm>
            <a:custGeom>
              <a:avLst/>
              <a:gdLst>
                <a:gd name="T0" fmla="*/ 0 w 55"/>
                <a:gd name="T1" fmla="*/ 24 h 31"/>
                <a:gd name="T2" fmla="*/ 5 w 55"/>
                <a:gd name="T3" fmla="*/ 31 h 31"/>
                <a:gd name="T4" fmla="*/ 55 w 55"/>
                <a:gd name="T5" fmla="*/ 6 h 31"/>
                <a:gd name="T6" fmla="*/ 51 w 55"/>
                <a:gd name="T7" fmla="*/ 0 h 31"/>
                <a:gd name="T8" fmla="*/ 0 w 55"/>
                <a:gd name="T9" fmla="*/ 24 h 31"/>
                <a:gd name="T10" fmla="*/ 0 60000 65536"/>
                <a:gd name="T11" fmla="*/ 0 60000 65536"/>
                <a:gd name="T12" fmla="*/ 0 60000 65536"/>
                <a:gd name="T13" fmla="*/ 0 60000 65536"/>
                <a:gd name="T14" fmla="*/ 0 60000 65536"/>
                <a:gd name="T15" fmla="*/ 0 w 55"/>
                <a:gd name="T16" fmla="*/ 0 h 31"/>
                <a:gd name="T17" fmla="*/ 55 w 55"/>
                <a:gd name="T18" fmla="*/ 31 h 31"/>
              </a:gdLst>
              <a:ahLst/>
              <a:cxnLst>
                <a:cxn ang="T10">
                  <a:pos x="T0" y="T1"/>
                </a:cxn>
                <a:cxn ang="T11">
                  <a:pos x="T2" y="T3"/>
                </a:cxn>
                <a:cxn ang="T12">
                  <a:pos x="T4" y="T5"/>
                </a:cxn>
                <a:cxn ang="T13">
                  <a:pos x="T6" y="T7"/>
                </a:cxn>
                <a:cxn ang="T14">
                  <a:pos x="T8" y="T9"/>
                </a:cxn>
              </a:cxnLst>
              <a:rect l="T15" t="T16" r="T17" b="T18"/>
              <a:pathLst>
                <a:path w="55" h="31">
                  <a:moveTo>
                    <a:pt x="0" y="24"/>
                  </a:moveTo>
                  <a:lnTo>
                    <a:pt x="5" y="31"/>
                  </a:lnTo>
                  <a:lnTo>
                    <a:pt x="55" y="6"/>
                  </a:lnTo>
                  <a:lnTo>
                    <a:pt x="51" y="0"/>
                  </a:lnTo>
                  <a:lnTo>
                    <a:pt x="0" y="24"/>
                  </a:lnTo>
                  <a:close/>
                </a:path>
              </a:pathLst>
            </a:custGeom>
            <a:solidFill>
              <a:srgbClr val="C195DB"/>
            </a:solidFill>
            <a:ln w="9525">
              <a:noFill/>
              <a:round/>
              <a:headEnd/>
              <a:tailEnd/>
            </a:ln>
          </p:spPr>
          <p:txBody>
            <a:bodyPr/>
            <a:lstStyle/>
            <a:p>
              <a:endParaRPr lang="ru-RU"/>
            </a:p>
          </p:txBody>
        </p:sp>
        <p:sp>
          <p:nvSpPr>
            <p:cNvPr id="161230" name="Freeform 2887"/>
            <p:cNvSpPr>
              <a:spLocks/>
            </p:cNvSpPr>
            <p:nvPr/>
          </p:nvSpPr>
          <p:spPr bwMode="auto">
            <a:xfrm>
              <a:off x="2577" y="3679"/>
              <a:ext cx="43" cy="41"/>
            </a:xfrm>
            <a:custGeom>
              <a:avLst/>
              <a:gdLst>
                <a:gd name="T0" fmla="*/ 6 w 43"/>
                <a:gd name="T1" fmla="*/ 0 h 41"/>
                <a:gd name="T2" fmla="*/ 0 w 43"/>
                <a:gd name="T3" fmla="*/ 4 h 41"/>
                <a:gd name="T4" fmla="*/ 36 w 43"/>
                <a:gd name="T5" fmla="*/ 41 h 41"/>
                <a:gd name="T6" fmla="*/ 43 w 43"/>
                <a:gd name="T7" fmla="*/ 36 h 41"/>
                <a:gd name="T8" fmla="*/ 6 w 43"/>
                <a:gd name="T9" fmla="*/ 0 h 41"/>
                <a:gd name="T10" fmla="*/ 0 60000 65536"/>
                <a:gd name="T11" fmla="*/ 0 60000 65536"/>
                <a:gd name="T12" fmla="*/ 0 60000 65536"/>
                <a:gd name="T13" fmla="*/ 0 60000 65536"/>
                <a:gd name="T14" fmla="*/ 0 60000 65536"/>
                <a:gd name="T15" fmla="*/ 0 w 43"/>
                <a:gd name="T16" fmla="*/ 0 h 41"/>
                <a:gd name="T17" fmla="*/ 43 w 43"/>
                <a:gd name="T18" fmla="*/ 41 h 41"/>
              </a:gdLst>
              <a:ahLst/>
              <a:cxnLst>
                <a:cxn ang="T10">
                  <a:pos x="T0" y="T1"/>
                </a:cxn>
                <a:cxn ang="T11">
                  <a:pos x="T2" y="T3"/>
                </a:cxn>
                <a:cxn ang="T12">
                  <a:pos x="T4" y="T5"/>
                </a:cxn>
                <a:cxn ang="T13">
                  <a:pos x="T6" y="T7"/>
                </a:cxn>
                <a:cxn ang="T14">
                  <a:pos x="T8" y="T9"/>
                </a:cxn>
              </a:cxnLst>
              <a:rect l="T15" t="T16" r="T17" b="T18"/>
              <a:pathLst>
                <a:path w="43" h="41">
                  <a:moveTo>
                    <a:pt x="6" y="0"/>
                  </a:moveTo>
                  <a:lnTo>
                    <a:pt x="0" y="4"/>
                  </a:lnTo>
                  <a:lnTo>
                    <a:pt x="36" y="41"/>
                  </a:lnTo>
                  <a:lnTo>
                    <a:pt x="43" y="36"/>
                  </a:lnTo>
                  <a:lnTo>
                    <a:pt x="6" y="0"/>
                  </a:lnTo>
                  <a:close/>
                </a:path>
              </a:pathLst>
            </a:custGeom>
            <a:solidFill>
              <a:srgbClr val="C195DB"/>
            </a:solidFill>
            <a:ln w="9525">
              <a:noFill/>
              <a:round/>
              <a:headEnd/>
              <a:tailEnd/>
            </a:ln>
          </p:spPr>
          <p:txBody>
            <a:bodyPr/>
            <a:lstStyle/>
            <a:p>
              <a:endParaRPr lang="ru-RU"/>
            </a:p>
          </p:txBody>
        </p:sp>
        <p:sp>
          <p:nvSpPr>
            <p:cNvPr id="161231" name="Freeform 2888"/>
            <p:cNvSpPr>
              <a:spLocks/>
            </p:cNvSpPr>
            <p:nvPr/>
          </p:nvSpPr>
          <p:spPr bwMode="auto">
            <a:xfrm>
              <a:off x="2577" y="3679"/>
              <a:ext cx="7" cy="7"/>
            </a:xfrm>
            <a:custGeom>
              <a:avLst/>
              <a:gdLst>
                <a:gd name="T0" fmla="*/ 0 w 7"/>
                <a:gd name="T1" fmla="*/ 2 h 7"/>
                <a:gd name="T2" fmla="*/ 5 w 7"/>
                <a:gd name="T3" fmla="*/ 0 h 7"/>
                <a:gd name="T4" fmla="*/ 7 w 7"/>
                <a:gd name="T5" fmla="*/ 2 h 7"/>
                <a:gd name="T6" fmla="*/ 0 w 7"/>
                <a:gd name="T7" fmla="*/ 5 h 7"/>
                <a:gd name="T8" fmla="*/ 5 w 7"/>
                <a:gd name="T9" fmla="*/ 7 h 7"/>
                <a:gd name="T10" fmla="*/ 0 w 7"/>
                <a:gd name="T11" fmla="*/ 2 h 7"/>
                <a:gd name="T12" fmla="*/ 0 60000 65536"/>
                <a:gd name="T13" fmla="*/ 0 60000 65536"/>
                <a:gd name="T14" fmla="*/ 0 60000 65536"/>
                <a:gd name="T15" fmla="*/ 0 60000 65536"/>
                <a:gd name="T16" fmla="*/ 0 60000 65536"/>
                <a:gd name="T17" fmla="*/ 0 60000 65536"/>
                <a:gd name="T18" fmla="*/ 0 w 7"/>
                <a:gd name="T19" fmla="*/ 0 h 7"/>
                <a:gd name="T20" fmla="*/ 7 w 7"/>
                <a:gd name="T21" fmla="*/ 7 h 7"/>
              </a:gdLst>
              <a:ahLst/>
              <a:cxnLst>
                <a:cxn ang="T12">
                  <a:pos x="T0" y="T1"/>
                </a:cxn>
                <a:cxn ang="T13">
                  <a:pos x="T2" y="T3"/>
                </a:cxn>
                <a:cxn ang="T14">
                  <a:pos x="T4" y="T5"/>
                </a:cxn>
                <a:cxn ang="T15">
                  <a:pos x="T6" y="T7"/>
                </a:cxn>
                <a:cxn ang="T16">
                  <a:pos x="T8" y="T9"/>
                </a:cxn>
                <a:cxn ang="T17">
                  <a:pos x="T10" y="T11"/>
                </a:cxn>
              </a:cxnLst>
              <a:rect l="T18" t="T19" r="T20" b="T21"/>
              <a:pathLst>
                <a:path w="7" h="7">
                  <a:moveTo>
                    <a:pt x="0" y="2"/>
                  </a:moveTo>
                  <a:lnTo>
                    <a:pt x="5" y="0"/>
                  </a:lnTo>
                  <a:lnTo>
                    <a:pt x="7" y="2"/>
                  </a:lnTo>
                  <a:lnTo>
                    <a:pt x="0" y="5"/>
                  </a:lnTo>
                  <a:lnTo>
                    <a:pt x="5" y="7"/>
                  </a:lnTo>
                  <a:lnTo>
                    <a:pt x="0" y="2"/>
                  </a:lnTo>
                  <a:close/>
                </a:path>
              </a:pathLst>
            </a:custGeom>
            <a:solidFill>
              <a:srgbClr val="C195DB"/>
            </a:solidFill>
            <a:ln w="9525">
              <a:noFill/>
              <a:round/>
              <a:headEnd/>
              <a:tailEnd/>
            </a:ln>
          </p:spPr>
          <p:txBody>
            <a:bodyPr/>
            <a:lstStyle/>
            <a:p>
              <a:endParaRPr lang="ru-RU"/>
            </a:p>
          </p:txBody>
        </p:sp>
        <p:sp>
          <p:nvSpPr>
            <p:cNvPr id="161232" name="Freeform 2889"/>
            <p:cNvSpPr>
              <a:spLocks/>
            </p:cNvSpPr>
            <p:nvPr/>
          </p:nvSpPr>
          <p:spPr bwMode="auto">
            <a:xfrm>
              <a:off x="3218" y="3390"/>
              <a:ext cx="165" cy="306"/>
            </a:xfrm>
            <a:custGeom>
              <a:avLst/>
              <a:gdLst>
                <a:gd name="T0" fmla="*/ 0 w 165"/>
                <a:gd name="T1" fmla="*/ 16 h 306"/>
                <a:gd name="T2" fmla="*/ 57 w 165"/>
                <a:gd name="T3" fmla="*/ 0 h 306"/>
                <a:gd name="T4" fmla="*/ 165 w 165"/>
                <a:gd name="T5" fmla="*/ 281 h 306"/>
                <a:gd name="T6" fmla="*/ 77 w 165"/>
                <a:gd name="T7" fmla="*/ 306 h 306"/>
                <a:gd name="T8" fmla="*/ 0 w 165"/>
                <a:gd name="T9" fmla="*/ 16 h 306"/>
                <a:gd name="T10" fmla="*/ 0 60000 65536"/>
                <a:gd name="T11" fmla="*/ 0 60000 65536"/>
                <a:gd name="T12" fmla="*/ 0 60000 65536"/>
                <a:gd name="T13" fmla="*/ 0 60000 65536"/>
                <a:gd name="T14" fmla="*/ 0 60000 65536"/>
                <a:gd name="T15" fmla="*/ 0 w 165"/>
                <a:gd name="T16" fmla="*/ 0 h 306"/>
                <a:gd name="T17" fmla="*/ 165 w 165"/>
                <a:gd name="T18" fmla="*/ 306 h 306"/>
              </a:gdLst>
              <a:ahLst/>
              <a:cxnLst>
                <a:cxn ang="T10">
                  <a:pos x="T0" y="T1"/>
                </a:cxn>
                <a:cxn ang="T11">
                  <a:pos x="T2" y="T3"/>
                </a:cxn>
                <a:cxn ang="T12">
                  <a:pos x="T4" y="T5"/>
                </a:cxn>
                <a:cxn ang="T13">
                  <a:pos x="T6" y="T7"/>
                </a:cxn>
                <a:cxn ang="T14">
                  <a:pos x="T8" y="T9"/>
                </a:cxn>
              </a:cxnLst>
              <a:rect l="T15" t="T16" r="T17" b="T18"/>
              <a:pathLst>
                <a:path w="165" h="306">
                  <a:moveTo>
                    <a:pt x="0" y="16"/>
                  </a:moveTo>
                  <a:lnTo>
                    <a:pt x="57" y="0"/>
                  </a:lnTo>
                  <a:lnTo>
                    <a:pt x="165" y="281"/>
                  </a:lnTo>
                  <a:lnTo>
                    <a:pt x="77" y="306"/>
                  </a:lnTo>
                  <a:lnTo>
                    <a:pt x="0" y="16"/>
                  </a:lnTo>
                  <a:close/>
                </a:path>
              </a:pathLst>
            </a:custGeom>
            <a:solidFill>
              <a:srgbClr val="844CD6"/>
            </a:solidFill>
            <a:ln w="9525">
              <a:noFill/>
              <a:round/>
              <a:headEnd/>
              <a:tailEnd/>
            </a:ln>
          </p:spPr>
          <p:txBody>
            <a:bodyPr/>
            <a:lstStyle/>
            <a:p>
              <a:endParaRPr lang="ru-RU"/>
            </a:p>
          </p:txBody>
        </p:sp>
        <p:sp>
          <p:nvSpPr>
            <p:cNvPr id="161233" name="Freeform 2890"/>
            <p:cNvSpPr>
              <a:spLocks/>
            </p:cNvSpPr>
            <p:nvPr/>
          </p:nvSpPr>
          <p:spPr bwMode="auto">
            <a:xfrm>
              <a:off x="3217" y="3387"/>
              <a:ext cx="60" cy="20"/>
            </a:xfrm>
            <a:custGeom>
              <a:avLst/>
              <a:gdLst>
                <a:gd name="T0" fmla="*/ 0 w 60"/>
                <a:gd name="T1" fmla="*/ 16 h 20"/>
                <a:gd name="T2" fmla="*/ 4 w 60"/>
                <a:gd name="T3" fmla="*/ 20 h 20"/>
                <a:gd name="T4" fmla="*/ 60 w 60"/>
                <a:gd name="T5" fmla="*/ 5 h 20"/>
                <a:gd name="T6" fmla="*/ 56 w 60"/>
                <a:gd name="T7" fmla="*/ 0 h 20"/>
                <a:gd name="T8" fmla="*/ 0 w 60"/>
                <a:gd name="T9" fmla="*/ 16 h 20"/>
                <a:gd name="T10" fmla="*/ 0 60000 65536"/>
                <a:gd name="T11" fmla="*/ 0 60000 65536"/>
                <a:gd name="T12" fmla="*/ 0 60000 65536"/>
                <a:gd name="T13" fmla="*/ 0 60000 65536"/>
                <a:gd name="T14" fmla="*/ 0 60000 65536"/>
                <a:gd name="T15" fmla="*/ 0 w 60"/>
                <a:gd name="T16" fmla="*/ 0 h 20"/>
                <a:gd name="T17" fmla="*/ 60 w 60"/>
                <a:gd name="T18" fmla="*/ 20 h 20"/>
              </a:gdLst>
              <a:ahLst/>
              <a:cxnLst>
                <a:cxn ang="T10">
                  <a:pos x="T0" y="T1"/>
                </a:cxn>
                <a:cxn ang="T11">
                  <a:pos x="T2" y="T3"/>
                </a:cxn>
                <a:cxn ang="T12">
                  <a:pos x="T4" y="T5"/>
                </a:cxn>
                <a:cxn ang="T13">
                  <a:pos x="T6" y="T7"/>
                </a:cxn>
                <a:cxn ang="T14">
                  <a:pos x="T8" y="T9"/>
                </a:cxn>
              </a:cxnLst>
              <a:rect l="T15" t="T16" r="T17" b="T18"/>
              <a:pathLst>
                <a:path w="60" h="20">
                  <a:moveTo>
                    <a:pt x="0" y="16"/>
                  </a:moveTo>
                  <a:lnTo>
                    <a:pt x="4" y="20"/>
                  </a:lnTo>
                  <a:lnTo>
                    <a:pt x="60" y="5"/>
                  </a:lnTo>
                  <a:lnTo>
                    <a:pt x="56" y="0"/>
                  </a:lnTo>
                  <a:lnTo>
                    <a:pt x="0" y="16"/>
                  </a:lnTo>
                  <a:close/>
                </a:path>
              </a:pathLst>
            </a:custGeom>
            <a:solidFill>
              <a:srgbClr val="C195DB"/>
            </a:solidFill>
            <a:ln w="9525">
              <a:noFill/>
              <a:round/>
              <a:headEnd/>
              <a:tailEnd/>
            </a:ln>
          </p:spPr>
          <p:txBody>
            <a:bodyPr/>
            <a:lstStyle/>
            <a:p>
              <a:endParaRPr lang="ru-RU"/>
            </a:p>
          </p:txBody>
        </p:sp>
        <p:sp>
          <p:nvSpPr>
            <p:cNvPr id="161234" name="Freeform 2891"/>
            <p:cNvSpPr>
              <a:spLocks/>
            </p:cNvSpPr>
            <p:nvPr/>
          </p:nvSpPr>
          <p:spPr bwMode="auto">
            <a:xfrm>
              <a:off x="3274" y="3390"/>
              <a:ext cx="113" cy="282"/>
            </a:xfrm>
            <a:custGeom>
              <a:avLst/>
              <a:gdLst>
                <a:gd name="T0" fmla="*/ 7 w 113"/>
                <a:gd name="T1" fmla="*/ 0 h 282"/>
                <a:gd name="T2" fmla="*/ 0 w 113"/>
                <a:gd name="T3" fmla="*/ 2 h 282"/>
                <a:gd name="T4" fmla="*/ 108 w 113"/>
                <a:gd name="T5" fmla="*/ 282 h 282"/>
                <a:gd name="T6" fmla="*/ 113 w 113"/>
                <a:gd name="T7" fmla="*/ 281 h 282"/>
                <a:gd name="T8" fmla="*/ 7 w 113"/>
                <a:gd name="T9" fmla="*/ 0 h 282"/>
                <a:gd name="T10" fmla="*/ 0 60000 65536"/>
                <a:gd name="T11" fmla="*/ 0 60000 65536"/>
                <a:gd name="T12" fmla="*/ 0 60000 65536"/>
                <a:gd name="T13" fmla="*/ 0 60000 65536"/>
                <a:gd name="T14" fmla="*/ 0 60000 65536"/>
                <a:gd name="T15" fmla="*/ 0 w 113"/>
                <a:gd name="T16" fmla="*/ 0 h 282"/>
                <a:gd name="T17" fmla="*/ 113 w 113"/>
                <a:gd name="T18" fmla="*/ 282 h 282"/>
              </a:gdLst>
              <a:ahLst/>
              <a:cxnLst>
                <a:cxn ang="T10">
                  <a:pos x="T0" y="T1"/>
                </a:cxn>
                <a:cxn ang="T11">
                  <a:pos x="T2" y="T3"/>
                </a:cxn>
                <a:cxn ang="T12">
                  <a:pos x="T4" y="T5"/>
                </a:cxn>
                <a:cxn ang="T13">
                  <a:pos x="T6" y="T7"/>
                </a:cxn>
                <a:cxn ang="T14">
                  <a:pos x="T8" y="T9"/>
                </a:cxn>
              </a:cxnLst>
              <a:rect l="T15" t="T16" r="T17" b="T18"/>
              <a:pathLst>
                <a:path w="113" h="282">
                  <a:moveTo>
                    <a:pt x="7" y="0"/>
                  </a:moveTo>
                  <a:lnTo>
                    <a:pt x="0" y="2"/>
                  </a:lnTo>
                  <a:lnTo>
                    <a:pt x="108" y="282"/>
                  </a:lnTo>
                  <a:lnTo>
                    <a:pt x="113" y="281"/>
                  </a:lnTo>
                  <a:lnTo>
                    <a:pt x="7" y="0"/>
                  </a:lnTo>
                  <a:close/>
                </a:path>
              </a:pathLst>
            </a:custGeom>
            <a:solidFill>
              <a:srgbClr val="C195DB"/>
            </a:solidFill>
            <a:ln w="9525">
              <a:noFill/>
              <a:round/>
              <a:headEnd/>
              <a:tailEnd/>
            </a:ln>
          </p:spPr>
          <p:txBody>
            <a:bodyPr/>
            <a:lstStyle/>
            <a:p>
              <a:endParaRPr lang="ru-RU"/>
            </a:p>
          </p:txBody>
        </p:sp>
        <p:sp>
          <p:nvSpPr>
            <p:cNvPr id="161235" name="Freeform 2892"/>
            <p:cNvSpPr>
              <a:spLocks/>
            </p:cNvSpPr>
            <p:nvPr/>
          </p:nvSpPr>
          <p:spPr bwMode="auto">
            <a:xfrm>
              <a:off x="3272" y="3385"/>
              <a:ext cx="5" cy="7"/>
            </a:xfrm>
            <a:custGeom>
              <a:avLst/>
              <a:gdLst>
                <a:gd name="T0" fmla="*/ 2 w 5"/>
                <a:gd name="T1" fmla="*/ 2 h 7"/>
                <a:gd name="T2" fmla="*/ 4 w 5"/>
                <a:gd name="T3" fmla="*/ 0 h 7"/>
                <a:gd name="T4" fmla="*/ 5 w 5"/>
                <a:gd name="T5" fmla="*/ 5 h 7"/>
                <a:gd name="T6" fmla="*/ 0 w 5"/>
                <a:gd name="T7" fmla="*/ 7 h 7"/>
                <a:gd name="T8" fmla="*/ 4 w 5"/>
                <a:gd name="T9" fmla="*/ 7 h 7"/>
                <a:gd name="T10" fmla="*/ 2 w 5"/>
                <a:gd name="T11" fmla="*/ 2 h 7"/>
                <a:gd name="T12" fmla="*/ 0 60000 65536"/>
                <a:gd name="T13" fmla="*/ 0 60000 65536"/>
                <a:gd name="T14" fmla="*/ 0 60000 65536"/>
                <a:gd name="T15" fmla="*/ 0 60000 65536"/>
                <a:gd name="T16" fmla="*/ 0 60000 65536"/>
                <a:gd name="T17" fmla="*/ 0 60000 65536"/>
                <a:gd name="T18" fmla="*/ 0 w 5"/>
                <a:gd name="T19" fmla="*/ 0 h 7"/>
                <a:gd name="T20" fmla="*/ 5 w 5"/>
                <a:gd name="T21" fmla="*/ 7 h 7"/>
              </a:gdLst>
              <a:ahLst/>
              <a:cxnLst>
                <a:cxn ang="T12">
                  <a:pos x="T0" y="T1"/>
                </a:cxn>
                <a:cxn ang="T13">
                  <a:pos x="T2" y="T3"/>
                </a:cxn>
                <a:cxn ang="T14">
                  <a:pos x="T4" y="T5"/>
                </a:cxn>
                <a:cxn ang="T15">
                  <a:pos x="T6" y="T7"/>
                </a:cxn>
                <a:cxn ang="T16">
                  <a:pos x="T8" y="T9"/>
                </a:cxn>
                <a:cxn ang="T17">
                  <a:pos x="T10" y="T11"/>
                </a:cxn>
              </a:cxnLst>
              <a:rect l="T18" t="T19" r="T20" b="T21"/>
              <a:pathLst>
                <a:path w="5" h="7">
                  <a:moveTo>
                    <a:pt x="2" y="2"/>
                  </a:moveTo>
                  <a:lnTo>
                    <a:pt x="4" y="0"/>
                  </a:lnTo>
                  <a:lnTo>
                    <a:pt x="5" y="5"/>
                  </a:lnTo>
                  <a:lnTo>
                    <a:pt x="0" y="7"/>
                  </a:lnTo>
                  <a:lnTo>
                    <a:pt x="4" y="7"/>
                  </a:lnTo>
                  <a:lnTo>
                    <a:pt x="2" y="2"/>
                  </a:lnTo>
                  <a:close/>
                </a:path>
              </a:pathLst>
            </a:custGeom>
            <a:solidFill>
              <a:srgbClr val="C195DB"/>
            </a:solidFill>
            <a:ln w="9525">
              <a:noFill/>
              <a:round/>
              <a:headEnd/>
              <a:tailEnd/>
            </a:ln>
          </p:spPr>
          <p:txBody>
            <a:bodyPr/>
            <a:lstStyle/>
            <a:p>
              <a:endParaRPr lang="ru-RU"/>
            </a:p>
          </p:txBody>
        </p:sp>
        <p:sp>
          <p:nvSpPr>
            <p:cNvPr id="161236" name="Freeform 2893"/>
            <p:cNvSpPr>
              <a:spLocks/>
            </p:cNvSpPr>
            <p:nvPr/>
          </p:nvSpPr>
          <p:spPr bwMode="auto">
            <a:xfrm>
              <a:off x="3293" y="3667"/>
              <a:ext cx="88" cy="31"/>
            </a:xfrm>
            <a:custGeom>
              <a:avLst/>
              <a:gdLst>
                <a:gd name="T0" fmla="*/ 88 w 88"/>
                <a:gd name="T1" fmla="*/ 6 h 31"/>
                <a:gd name="T2" fmla="*/ 87 w 88"/>
                <a:gd name="T3" fmla="*/ 0 h 31"/>
                <a:gd name="T4" fmla="*/ 0 w 88"/>
                <a:gd name="T5" fmla="*/ 25 h 31"/>
                <a:gd name="T6" fmla="*/ 2 w 88"/>
                <a:gd name="T7" fmla="*/ 31 h 31"/>
                <a:gd name="T8" fmla="*/ 88 w 88"/>
                <a:gd name="T9" fmla="*/ 6 h 31"/>
                <a:gd name="T10" fmla="*/ 0 60000 65536"/>
                <a:gd name="T11" fmla="*/ 0 60000 65536"/>
                <a:gd name="T12" fmla="*/ 0 60000 65536"/>
                <a:gd name="T13" fmla="*/ 0 60000 65536"/>
                <a:gd name="T14" fmla="*/ 0 60000 65536"/>
                <a:gd name="T15" fmla="*/ 0 w 88"/>
                <a:gd name="T16" fmla="*/ 0 h 31"/>
                <a:gd name="T17" fmla="*/ 88 w 88"/>
                <a:gd name="T18" fmla="*/ 31 h 31"/>
              </a:gdLst>
              <a:ahLst/>
              <a:cxnLst>
                <a:cxn ang="T10">
                  <a:pos x="T0" y="T1"/>
                </a:cxn>
                <a:cxn ang="T11">
                  <a:pos x="T2" y="T3"/>
                </a:cxn>
                <a:cxn ang="T12">
                  <a:pos x="T4" y="T5"/>
                </a:cxn>
                <a:cxn ang="T13">
                  <a:pos x="T6" y="T7"/>
                </a:cxn>
                <a:cxn ang="T14">
                  <a:pos x="T8" y="T9"/>
                </a:cxn>
              </a:cxnLst>
              <a:rect l="T15" t="T16" r="T17" b="T18"/>
              <a:pathLst>
                <a:path w="88" h="31">
                  <a:moveTo>
                    <a:pt x="88" y="6"/>
                  </a:moveTo>
                  <a:lnTo>
                    <a:pt x="87" y="0"/>
                  </a:lnTo>
                  <a:lnTo>
                    <a:pt x="0" y="25"/>
                  </a:lnTo>
                  <a:lnTo>
                    <a:pt x="2" y="31"/>
                  </a:lnTo>
                  <a:lnTo>
                    <a:pt x="88" y="6"/>
                  </a:lnTo>
                  <a:close/>
                </a:path>
              </a:pathLst>
            </a:custGeom>
            <a:solidFill>
              <a:srgbClr val="C195DB"/>
            </a:solidFill>
            <a:ln w="9525">
              <a:noFill/>
              <a:round/>
              <a:headEnd/>
              <a:tailEnd/>
            </a:ln>
          </p:spPr>
          <p:txBody>
            <a:bodyPr/>
            <a:lstStyle/>
            <a:p>
              <a:endParaRPr lang="ru-RU"/>
            </a:p>
          </p:txBody>
        </p:sp>
        <p:sp>
          <p:nvSpPr>
            <p:cNvPr id="161237" name="Freeform 2894"/>
            <p:cNvSpPr>
              <a:spLocks/>
            </p:cNvSpPr>
            <p:nvPr/>
          </p:nvSpPr>
          <p:spPr bwMode="auto">
            <a:xfrm>
              <a:off x="3378" y="3667"/>
              <a:ext cx="8" cy="7"/>
            </a:xfrm>
            <a:custGeom>
              <a:avLst/>
              <a:gdLst>
                <a:gd name="T0" fmla="*/ 8 w 8"/>
                <a:gd name="T1" fmla="*/ 4 h 7"/>
                <a:gd name="T2" fmla="*/ 8 w 8"/>
                <a:gd name="T3" fmla="*/ 6 h 7"/>
                <a:gd name="T4" fmla="*/ 4 w 8"/>
                <a:gd name="T5" fmla="*/ 7 h 7"/>
                <a:gd name="T6" fmla="*/ 1 w 8"/>
                <a:gd name="T7" fmla="*/ 0 h 7"/>
                <a:gd name="T8" fmla="*/ 0 w 8"/>
                <a:gd name="T9" fmla="*/ 6 h 7"/>
                <a:gd name="T10" fmla="*/ 8 w 8"/>
                <a:gd name="T11" fmla="*/ 4 h 7"/>
                <a:gd name="T12" fmla="*/ 0 60000 65536"/>
                <a:gd name="T13" fmla="*/ 0 60000 65536"/>
                <a:gd name="T14" fmla="*/ 0 60000 65536"/>
                <a:gd name="T15" fmla="*/ 0 60000 65536"/>
                <a:gd name="T16" fmla="*/ 0 60000 65536"/>
                <a:gd name="T17" fmla="*/ 0 60000 65536"/>
                <a:gd name="T18" fmla="*/ 0 w 8"/>
                <a:gd name="T19" fmla="*/ 0 h 7"/>
                <a:gd name="T20" fmla="*/ 8 w 8"/>
                <a:gd name="T21" fmla="*/ 7 h 7"/>
              </a:gdLst>
              <a:ahLst/>
              <a:cxnLst>
                <a:cxn ang="T12">
                  <a:pos x="T0" y="T1"/>
                </a:cxn>
                <a:cxn ang="T13">
                  <a:pos x="T2" y="T3"/>
                </a:cxn>
                <a:cxn ang="T14">
                  <a:pos x="T4" y="T5"/>
                </a:cxn>
                <a:cxn ang="T15">
                  <a:pos x="T6" y="T7"/>
                </a:cxn>
                <a:cxn ang="T16">
                  <a:pos x="T8" y="T9"/>
                </a:cxn>
                <a:cxn ang="T17">
                  <a:pos x="T10" y="T11"/>
                </a:cxn>
              </a:cxnLst>
              <a:rect l="T18" t="T19" r="T20" b="T21"/>
              <a:pathLst>
                <a:path w="8" h="7">
                  <a:moveTo>
                    <a:pt x="8" y="4"/>
                  </a:moveTo>
                  <a:lnTo>
                    <a:pt x="8" y="6"/>
                  </a:lnTo>
                  <a:lnTo>
                    <a:pt x="4" y="7"/>
                  </a:lnTo>
                  <a:lnTo>
                    <a:pt x="1" y="0"/>
                  </a:lnTo>
                  <a:lnTo>
                    <a:pt x="0" y="6"/>
                  </a:lnTo>
                  <a:lnTo>
                    <a:pt x="8" y="4"/>
                  </a:lnTo>
                  <a:close/>
                </a:path>
              </a:pathLst>
            </a:custGeom>
            <a:solidFill>
              <a:srgbClr val="C195DB"/>
            </a:solidFill>
            <a:ln w="9525">
              <a:noFill/>
              <a:round/>
              <a:headEnd/>
              <a:tailEnd/>
            </a:ln>
          </p:spPr>
          <p:txBody>
            <a:bodyPr/>
            <a:lstStyle/>
            <a:p>
              <a:endParaRPr lang="ru-RU"/>
            </a:p>
          </p:txBody>
        </p:sp>
        <p:sp>
          <p:nvSpPr>
            <p:cNvPr id="161238" name="Freeform 2895"/>
            <p:cNvSpPr>
              <a:spLocks/>
            </p:cNvSpPr>
            <p:nvPr/>
          </p:nvSpPr>
          <p:spPr bwMode="auto">
            <a:xfrm>
              <a:off x="3217" y="3404"/>
              <a:ext cx="81" cy="294"/>
            </a:xfrm>
            <a:custGeom>
              <a:avLst/>
              <a:gdLst>
                <a:gd name="T0" fmla="*/ 76 w 81"/>
                <a:gd name="T1" fmla="*/ 294 h 294"/>
                <a:gd name="T2" fmla="*/ 81 w 81"/>
                <a:gd name="T3" fmla="*/ 290 h 294"/>
                <a:gd name="T4" fmla="*/ 5 w 81"/>
                <a:gd name="T5" fmla="*/ 0 h 294"/>
                <a:gd name="T6" fmla="*/ 0 w 81"/>
                <a:gd name="T7" fmla="*/ 3 h 294"/>
                <a:gd name="T8" fmla="*/ 76 w 81"/>
                <a:gd name="T9" fmla="*/ 294 h 294"/>
                <a:gd name="T10" fmla="*/ 0 60000 65536"/>
                <a:gd name="T11" fmla="*/ 0 60000 65536"/>
                <a:gd name="T12" fmla="*/ 0 60000 65536"/>
                <a:gd name="T13" fmla="*/ 0 60000 65536"/>
                <a:gd name="T14" fmla="*/ 0 60000 65536"/>
                <a:gd name="T15" fmla="*/ 0 w 81"/>
                <a:gd name="T16" fmla="*/ 0 h 294"/>
                <a:gd name="T17" fmla="*/ 81 w 81"/>
                <a:gd name="T18" fmla="*/ 294 h 294"/>
              </a:gdLst>
              <a:ahLst/>
              <a:cxnLst>
                <a:cxn ang="T10">
                  <a:pos x="T0" y="T1"/>
                </a:cxn>
                <a:cxn ang="T11">
                  <a:pos x="T2" y="T3"/>
                </a:cxn>
                <a:cxn ang="T12">
                  <a:pos x="T4" y="T5"/>
                </a:cxn>
                <a:cxn ang="T13">
                  <a:pos x="T6" y="T7"/>
                </a:cxn>
                <a:cxn ang="T14">
                  <a:pos x="T8" y="T9"/>
                </a:cxn>
              </a:cxnLst>
              <a:rect l="T15" t="T16" r="T17" b="T18"/>
              <a:pathLst>
                <a:path w="81" h="294">
                  <a:moveTo>
                    <a:pt x="76" y="294"/>
                  </a:moveTo>
                  <a:lnTo>
                    <a:pt x="81" y="290"/>
                  </a:lnTo>
                  <a:lnTo>
                    <a:pt x="5" y="0"/>
                  </a:lnTo>
                  <a:lnTo>
                    <a:pt x="0" y="3"/>
                  </a:lnTo>
                  <a:lnTo>
                    <a:pt x="76" y="294"/>
                  </a:lnTo>
                  <a:close/>
                </a:path>
              </a:pathLst>
            </a:custGeom>
            <a:solidFill>
              <a:srgbClr val="C195DB"/>
            </a:solidFill>
            <a:ln w="9525">
              <a:noFill/>
              <a:round/>
              <a:headEnd/>
              <a:tailEnd/>
            </a:ln>
          </p:spPr>
          <p:txBody>
            <a:bodyPr/>
            <a:lstStyle/>
            <a:p>
              <a:endParaRPr lang="ru-RU"/>
            </a:p>
          </p:txBody>
        </p:sp>
        <p:sp>
          <p:nvSpPr>
            <p:cNvPr id="161239" name="Freeform 2896"/>
            <p:cNvSpPr>
              <a:spLocks/>
            </p:cNvSpPr>
            <p:nvPr/>
          </p:nvSpPr>
          <p:spPr bwMode="auto">
            <a:xfrm>
              <a:off x="3292" y="3693"/>
              <a:ext cx="6" cy="5"/>
            </a:xfrm>
            <a:custGeom>
              <a:avLst/>
              <a:gdLst>
                <a:gd name="T0" fmla="*/ 4 w 6"/>
                <a:gd name="T1" fmla="*/ 5 h 5"/>
                <a:gd name="T2" fmla="*/ 0 w 6"/>
                <a:gd name="T3" fmla="*/ 5 h 5"/>
                <a:gd name="T4" fmla="*/ 0 w 6"/>
                <a:gd name="T5" fmla="*/ 3 h 5"/>
                <a:gd name="T6" fmla="*/ 6 w 6"/>
                <a:gd name="T7" fmla="*/ 0 h 5"/>
                <a:gd name="T8" fmla="*/ 2 w 6"/>
                <a:gd name="T9" fmla="*/ 0 h 5"/>
                <a:gd name="T10" fmla="*/ 4 w 6"/>
                <a:gd name="T11" fmla="*/ 5 h 5"/>
                <a:gd name="T12" fmla="*/ 0 60000 65536"/>
                <a:gd name="T13" fmla="*/ 0 60000 65536"/>
                <a:gd name="T14" fmla="*/ 0 60000 65536"/>
                <a:gd name="T15" fmla="*/ 0 60000 65536"/>
                <a:gd name="T16" fmla="*/ 0 60000 65536"/>
                <a:gd name="T17" fmla="*/ 0 60000 65536"/>
                <a:gd name="T18" fmla="*/ 0 w 6"/>
                <a:gd name="T19" fmla="*/ 0 h 5"/>
                <a:gd name="T20" fmla="*/ 6 w 6"/>
                <a:gd name="T21" fmla="*/ 5 h 5"/>
              </a:gdLst>
              <a:ahLst/>
              <a:cxnLst>
                <a:cxn ang="T12">
                  <a:pos x="T0" y="T1"/>
                </a:cxn>
                <a:cxn ang="T13">
                  <a:pos x="T2" y="T3"/>
                </a:cxn>
                <a:cxn ang="T14">
                  <a:pos x="T4" y="T5"/>
                </a:cxn>
                <a:cxn ang="T15">
                  <a:pos x="T6" y="T7"/>
                </a:cxn>
                <a:cxn ang="T16">
                  <a:pos x="T8" y="T9"/>
                </a:cxn>
                <a:cxn ang="T17">
                  <a:pos x="T10" y="T11"/>
                </a:cxn>
              </a:cxnLst>
              <a:rect l="T18" t="T19" r="T20" b="T21"/>
              <a:pathLst>
                <a:path w="6" h="5">
                  <a:moveTo>
                    <a:pt x="4" y="5"/>
                  </a:moveTo>
                  <a:lnTo>
                    <a:pt x="0" y="5"/>
                  </a:lnTo>
                  <a:lnTo>
                    <a:pt x="0" y="3"/>
                  </a:lnTo>
                  <a:lnTo>
                    <a:pt x="6" y="0"/>
                  </a:lnTo>
                  <a:lnTo>
                    <a:pt x="2" y="0"/>
                  </a:lnTo>
                  <a:lnTo>
                    <a:pt x="4" y="5"/>
                  </a:lnTo>
                  <a:close/>
                </a:path>
              </a:pathLst>
            </a:custGeom>
            <a:solidFill>
              <a:srgbClr val="C195DB"/>
            </a:solidFill>
            <a:ln w="9525">
              <a:noFill/>
              <a:round/>
              <a:headEnd/>
              <a:tailEnd/>
            </a:ln>
          </p:spPr>
          <p:txBody>
            <a:bodyPr/>
            <a:lstStyle/>
            <a:p>
              <a:endParaRPr lang="ru-RU"/>
            </a:p>
          </p:txBody>
        </p:sp>
        <p:sp>
          <p:nvSpPr>
            <p:cNvPr id="161240" name="Freeform 2897"/>
            <p:cNvSpPr>
              <a:spLocks/>
            </p:cNvSpPr>
            <p:nvPr/>
          </p:nvSpPr>
          <p:spPr bwMode="auto">
            <a:xfrm>
              <a:off x="3214" y="3402"/>
              <a:ext cx="5" cy="5"/>
            </a:xfrm>
            <a:custGeom>
              <a:avLst/>
              <a:gdLst>
                <a:gd name="T0" fmla="*/ 1 w 5"/>
                <a:gd name="T1" fmla="*/ 5 h 5"/>
                <a:gd name="T2" fmla="*/ 0 w 5"/>
                <a:gd name="T3" fmla="*/ 0 h 5"/>
                <a:gd name="T4" fmla="*/ 2 w 5"/>
                <a:gd name="T5" fmla="*/ 0 h 5"/>
                <a:gd name="T6" fmla="*/ 5 w 5"/>
                <a:gd name="T7" fmla="*/ 5 h 5"/>
                <a:gd name="T8" fmla="*/ 5 w 5"/>
                <a:gd name="T9" fmla="*/ 1 h 5"/>
                <a:gd name="T10" fmla="*/ 1 w 5"/>
                <a:gd name="T11" fmla="*/ 5 h 5"/>
                <a:gd name="T12" fmla="*/ 0 60000 65536"/>
                <a:gd name="T13" fmla="*/ 0 60000 65536"/>
                <a:gd name="T14" fmla="*/ 0 60000 65536"/>
                <a:gd name="T15" fmla="*/ 0 60000 65536"/>
                <a:gd name="T16" fmla="*/ 0 60000 65536"/>
                <a:gd name="T17" fmla="*/ 0 60000 65536"/>
                <a:gd name="T18" fmla="*/ 0 w 5"/>
                <a:gd name="T19" fmla="*/ 0 h 5"/>
                <a:gd name="T20" fmla="*/ 5 w 5"/>
                <a:gd name="T21" fmla="*/ 5 h 5"/>
              </a:gdLst>
              <a:ahLst/>
              <a:cxnLst>
                <a:cxn ang="T12">
                  <a:pos x="T0" y="T1"/>
                </a:cxn>
                <a:cxn ang="T13">
                  <a:pos x="T2" y="T3"/>
                </a:cxn>
                <a:cxn ang="T14">
                  <a:pos x="T4" y="T5"/>
                </a:cxn>
                <a:cxn ang="T15">
                  <a:pos x="T6" y="T7"/>
                </a:cxn>
                <a:cxn ang="T16">
                  <a:pos x="T8" y="T9"/>
                </a:cxn>
                <a:cxn ang="T17">
                  <a:pos x="T10" y="T11"/>
                </a:cxn>
              </a:cxnLst>
              <a:rect l="T18" t="T19" r="T20" b="T21"/>
              <a:pathLst>
                <a:path w="5" h="5">
                  <a:moveTo>
                    <a:pt x="1" y="5"/>
                  </a:moveTo>
                  <a:lnTo>
                    <a:pt x="0" y="0"/>
                  </a:lnTo>
                  <a:lnTo>
                    <a:pt x="2" y="0"/>
                  </a:lnTo>
                  <a:lnTo>
                    <a:pt x="5" y="5"/>
                  </a:lnTo>
                  <a:lnTo>
                    <a:pt x="5" y="1"/>
                  </a:lnTo>
                  <a:lnTo>
                    <a:pt x="1" y="5"/>
                  </a:lnTo>
                  <a:close/>
                </a:path>
              </a:pathLst>
            </a:custGeom>
            <a:solidFill>
              <a:srgbClr val="C195DB"/>
            </a:solidFill>
            <a:ln w="9525">
              <a:noFill/>
              <a:round/>
              <a:headEnd/>
              <a:tailEnd/>
            </a:ln>
          </p:spPr>
          <p:txBody>
            <a:bodyPr/>
            <a:lstStyle/>
            <a:p>
              <a:endParaRPr lang="ru-RU"/>
            </a:p>
          </p:txBody>
        </p:sp>
        <p:sp>
          <p:nvSpPr>
            <p:cNvPr id="161241" name="Freeform 2898"/>
            <p:cNvSpPr>
              <a:spLocks/>
            </p:cNvSpPr>
            <p:nvPr/>
          </p:nvSpPr>
          <p:spPr bwMode="auto">
            <a:xfrm>
              <a:off x="3292" y="3647"/>
              <a:ext cx="42" cy="51"/>
            </a:xfrm>
            <a:custGeom>
              <a:avLst/>
              <a:gdLst>
                <a:gd name="T0" fmla="*/ 0 w 42"/>
                <a:gd name="T1" fmla="*/ 46 h 51"/>
                <a:gd name="T2" fmla="*/ 7 w 42"/>
                <a:gd name="T3" fmla="*/ 51 h 51"/>
                <a:gd name="T4" fmla="*/ 42 w 42"/>
                <a:gd name="T5" fmla="*/ 5 h 51"/>
                <a:gd name="T6" fmla="*/ 35 w 42"/>
                <a:gd name="T7" fmla="*/ 0 h 51"/>
                <a:gd name="T8" fmla="*/ 0 w 42"/>
                <a:gd name="T9" fmla="*/ 46 h 51"/>
                <a:gd name="T10" fmla="*/ 0 60000 65536"/>
                <a:gd name="T11" fmla="*/ 0 60000 65536"/>
                <a:gd name="T12" fmla="*/ 0 60000 65536"/>
                <a:gd name="T13" fmla="*/ 0 60000 65536"/>
                <a:gd name="T14" fmla="*/ 0 60000 65536"/>
                <a:gd name="T15" fmla="*/ 0 w 42"/>
                <a:gd name="T16" fmla="*/ 0 h 51"/>
                <a:gd name="T17" fmla="*/ 42 w 42"/>
                <a:gd name="T18" fmla="*/ 51 h 51"/>
              </a:gdLst>
              <a:ahLst/>
              <a:cxnLst>
                <a:cxn ang="T10">
                  <a:pos x="T0" y="T1"/>
                </a:cxn>
                <a:cxn ang="T11">
                  <a:pos x="T2" y="T3"/>
                </a:cxn>
                <a:cxn ang="T12">
                  <a:pos x="T4" y="T5"/>
                </a:cxn>
                <a:cxn ang="T13">
                  <a:pos x="T6" y="T7"/>
                </a:cxn>
                <a:cxn ang="T14">
                  <a:pos x="T8" y="T9"/>
                </a:cxn>
              </a:cxnLst>
              <a:rect l="T15" t="T16" r="T17" b="T18"/>
              <a:pathLst>
                <a:path w="42" h="51">
                  <a:moveTo>
                    <a:pt x="0" y="46"/>
                  </a:moveTo>
                  <a:lnTo>
                    <a:pt x="7" y="51"/>
                  </a:lnTo>
                  <a:lnTo>
                    <a:pt x="42" y="5"/>
                  </a:lnTo>
                  <a:lnTo>
                    <a:pt x="35" y="0"/>
                  </a:lnTo>
                  <a:lnTo>
                    <a:pt x="0" y="46"/>
                  </a:lnTo>
                  <a:close/>
                </a:path>
              </a:pathLst>
            </a:custGeom>
            <a:solidFill>
              <a:srgbClr val="C195DB"/>
            </a:solidFill>
            <a:ln w="9525">
              <a:noFill/>
              <a:round/>
              <a:headEnd/>
              <a:tailEnd/>
            </a:ln>
          </p:spPr>
          <p:txBody>
            <a:bodyPr/>
            <a:lstStyle/>
            <a:p>
              <a:endParaRPr lang="ru-RU"/>
            </a:p>
          </p:txBody>
        </p:sp>
        <p:sp>
          <p:nvSpPr>
            <p:cNvPr id="161242" name="Freeform 2899"/>
            <p:cNvSpPr>
              <a:spLocks/>
            </p:cNvSpPr>
            <p:nvPr/>
          </p:nvSpPr>
          <p:spPr bwMode="auto">
            <a:xfrm>
              <a:off x="3326" y="3647"/>
              <a:ext cx="60" cy="27"/>
            </a:xfrm>
            <a:custGeom>
              <a:avLst/>
              <a:gdLst>
                <a:gd name="T0" fmla="*/ 5 w 60"/>
                <a:gd name="T1" fmla="*/ 0 h 27"/>
                <a:gd name="T2" fmla="*/ 0 w 60"/>
                <a:gd name="T3" fmla="*/ 7 h 27"/>
                <a:gd name="T4" fmla="*/ 55 w 60"/>
                <a:gd name="T5" fmla="*/ 27 h 27"/>
                <a:gd name="T6" fmla="*/ 60 w 60"/>
                <a:gd name="T7" fmla="*/ 21 h 27"/>
                <a:gd name="T8" fmla="*/ 5 w 60"/>
                <a:gd name="T9" fmla="*/ 0 h 27"/>
                <a:gd name="T10" fmla="*/ 0 60000 65536"/>
                <a:gd name="T11" fmla="*/ 0 60000 65536"/>
                <a:gd name="T12" fmla="*/ 0 60000 65536"/>
                <a:gd name="T13" fmla="*/ 0 60000 65536"/>
                <a:gd name="T14" fmla="*/ 0 60000 65536"/>
                <a:gd name="T15" fmla="*/ 0 w 60"/>
                <a:gd name="T16" fmla="*/ 0 h 27"/>
                <a:gd name="T17" fmla="*/ 60 w 60"/>
                <a:gd name="T18" fmla="*/ 27 h 27"/>
              </a:gdLst>
              <a:ahLst/>
              <a:cxnLst>
                <a:cxn ang="T10">
                  <a:pos x="T0" y="T1"/>
                </a:cxn>
                <a:cxn ang="T11">
                  <a:pos x="T2" y="T3"/>
                </a:cxn>
                <a:cxn ang="T12">
                  <a:pos x="T4" y="T5"/>
                </a:cxn>
                <a:cxn ang="T13">
                  <a:pos x="T6" y="T7"/>
                </a:cxn>
                <a:cxn ang="T14">
                  <a:pos x="T8" y="T9"/>
                </a:cxn>
              </a:cxnLst>
              <a:rect l="T15" t="T16" r="T17" b="T18"/>
              <a:pathLst>
                <a:path w="60" h="27">
                  <a:moveTo>
                    <a:pt x="5" y="0"/>
                  </a:moveTo>
                  <a:lnTo>
                    <a:pt x="0" y="7"/>
                  </a:lnTo>
                  <a:lnTo>
                    <a:pt x="55" y="27"/>
                  </a:lnTo>
                  <a:lnTo>
                    <a:pt x="60" y="21"/>
                  </a:lnTo>
                  <a:lnTo>
                    <a:pt x="5" y="0"/>
                  </a:lnTo>
                  <a:close/>
                </a:path>
              </a:pathLst>
            </a:custGeom>
            <a:solidFill>
              <a:srgbClr val="C195DB"/>
            </a:solidFill>
            <a:ln w="9525">
              <a:noFill/>
              <a:round/>
              <a:headEnd/>
              <a:tailEnd/>
            </a:ln>
          </p:spPr>
          <p:txBody>
            <a:bodyPr/>
            <a:lstStyle/>
            <a:p>
              <a:endParaRPr lang="ru-RU"/>
            </a:p>
          </p:txBody>
        </p:sp>
        <p:sp>
          <p:nvSpPr>
            <p:cNvPr id="161243" name="Freeform 2900"/>
            <p:cNvSpPr>
              <a:spLocks/>
            </p:cNvSpPr>
            <p:nvPr/>
          </p:nvSpPr>
          <p:spPr bwMode="auto">
            <a:xfrm>
              <a:off x="3325" y="3645"/>
              <a:ext cx="7" cy="9"/>
            </a:xfrm>
            <a:custGeom>
              <a:avLst/>
              <a:gdLst>
                <a:gd name="T0" fmla="*/ 0 w 7"/>
                <a:gd name="T1" fmla="*/ 2 h 9"/>
                <a:gd name="T2" fmla="*/ 2 w 7"/>
                <a:gd name="T3" fmla="*/ 0 h 9"/>
                <a:gd name="T4" fmla="*/ 6 w 7"/>
                <a:gd name="T5" fmla="*/ 2 h 9"/>
                <a:gd name="T6" fmla="*/ 0 w 7"/>
                <a:gd name="T7" fmla="*/ 9 h 9"/>
                <a:gd name="T8" fmla="*/ 7 w 7"/>
                <a:gd name="T9" fmla="*/ 8 h 9"/>
                <a:gd name="T10" fmla="*/ 0 w 7"/>
                <a:gd name="T11" fmla="*/ 2 h 9"/>
                <a:gd name="T12" fmla="*/ 0 60000 65536"/>
                <a:gd name="T13" fmla="*/ 0 60000 65536"/>
                <a:gd name="T14" fmla="*/ 0 60000 65536"/>
                <a:gd name="T15" fmla="*/ 0 60000 65536"/>
                <a:gd name="T16" fmla="*/ 0 60000 65536"/>
                <a:gd name="T17" fmla="*/ 0 60000 65536"/>
                <a:gd name="T18" fmla="*/ 0 w 7"/>
                <a:gd name="T19" fmla="*/ 0 h 9"/>
                <a:gd name="T20" fmla="*/ 7 w 7"/>
                <a:gd name="T21" fmla="*/ 9 h 9"/>
              </a:gdLst>
              <a:ahLst/>
              <a:cxnLst>
                <a:cxn ang="T12">
                  <a:pos x="T0" y="T1"/>
                </a:cxn>
                <a:cxn ang="T13">
                  <a:pos x="T2" y="T3"/>
                </a:cxn>
                <a:cxn ang="T14">
                  <a:pos x="T4" y="T5"/>
                </a:cxn>
                <a:cxn ang="T15">
                  <a:pos x="T6" y="T7"/>
                </a:cxn>
                <a:cxn ang="T16">
                  <a:pos x="T8" y="T9"/>
                </a:cxn>
                <a:cxn ang="T17">
                  <a:pos x="T10" y="T11"/>
                </a:cxn>
              </a:cxnLst>
              <a:rect l="T18" t="T19" r="T20" b="T21"/>
              <a:pathLst>
                <a:path w="7" h="9">
                  <a:moveTo>
                    <a:pt x="0" y="2"/>
                  </a:moveTo>
                  <a:lnTo>
                    <a:pt x="2" y="0"/>
                  </a:lnTo>
                  <a:lnTo>
                    <a:pt x="6" y="2"/>
                  </a:lnTo>
                  <a:lnTo>
                    <a:pt x="0" y="9"/>
                  </a:lnTo>
                  <a:lnTo>
                    <a:pt x="7" y="8"/>
                  </a:lnTo>
                  <a:lnTo>
                    <a:pt x="0" y="2"/>
                  </a:lnTo>
                  <a:close/>
                </a:path>
              </a:pathLst>
            </a:custGeom>
            <a:solidFill>
              <a:srgbClr val="C195DB"/>
            </a:solidFill>
            <a:ln w="9525">
              <a:noFill/>
              <a:round/>
              <a:headEnd/>
              <a:tailEnd/>
            </a:ln>
          </p:spPr>
          <p:txBody>
            <a:bodyPr/>
            <a:lstStyle/>
            <a:p>
              <a:endParaRPr lang="ru-RU"/>
            </a:p>
          </p:txBody>
        </p:sp>
        <p:sp>
          <p:nvSpPr>
            <p:cNvPr id="161244" name="Freeform 2901"/>
            <p:cNvSpPr>
              <a:spLocks/>
            </p:cNvSpPr>
            <p:nvPr/>
          </p:nvSpPr>
          <p:spPr bwMode="auto">
            <a:xfrm>
              <a:off x="3354" y="3230"/>
              <a:ext cx="181" cy="290"/>
            </a:xfrm>
            <a:custGeom>
              <a:avLst/>
              <a:gdLst>
                <a:gd name="T0" fmla="*/ 0 w 181"/>
                <a:gd name="T1" fmla="*/ 22 h 290"/>
                <a:gd name="T2" fmla="*/ 50 w 181"/>
                <a:gd name="T3" fmla="*/ 0 h 290"/>
                <a:gd name="T4" fmla="*/ 181 w 181"/>
                <a:gd name="T5" fmla="*/ 238 h 290"/>
                <a:gd name="T6" fmla="*/ 165 w 181"/>
                <a:gd name="T7" fmla="*/ 290 h 290"/>
                <a:gd name="T8" fmla="*/ 101 w 181"/>
                <a:gd name="T9" fmla="*/ 278 h 290"/>
                <a:gd name="T10" fmla="*/ 0 w 181"/>
                <a:gd name="T11" fmla="*/ 22 h 290"/>
                <a:gd name="T12" fmla="*/ 0 60000 65536"/>
                <a:gd name="T13" fmla="*/ 0 60000 65536"/>
                <a:gd name="T14" fmla="*/ 0 60000 65536"/>
                <a:gd name="T15" fmla="*/ 0 60000 65536"/>
                <a:gd name="T16" fmla="*/ 0 60000 65536"/>
                <a:gd name="T17" fmla="*/ 0 60000 65536"/>
                <a:gd name="T18" fmla="*/ 0 w 181"/>
                <a:gd name="T19" fmla="*/ 0 h 290"/>
                <a:gd name="T20" fmla="*/ 181 w 181"/>
                <a:gd name="T21" fmla="*/ 290 h 290"/>
              </a:gdLst>
              <a:ahLst/>
              <a:cxnLst>
                <a:cxn ang="T12">
                  <a:pos x="T0" y="T1"/>
                </a:cxn>
                <a:cxn ang="T13">
                  <a:pos x="T2" y="T3"/>
                </a:cxn>
                <a:cxn ang="T14">
                  <a:pos x="T4" y="T5"/>
                </a:cxn>
                <a:cxn ang="T15">
                  <a:pos x="T6" y="T7"/>
                </a:cxn>
                <a:cxn ang="T16">
                  <a:pos x="T8" y="T9"/>
                </a:cxn>
                <a:cxn ang="T17">
                  <a:pos x="T10" y="T11"/>
                </a:cxn>
              </a:cxnLst>
              <a:rect l="T18" t="T19" r="T20" b="T21"/>
              <a:pathLst>
                <a:path w="181" h="290">
                  <a:moveTo>
                    <a:pt x="0" y="22"/>
                  </a:moveTo>
                  <a:lnTo>
                    <a:pt x="50" y="0"/>
                  </a:lnTo>
                  <a:lnTo>
                    <a:pt x="181" y="238"/>
                  </a:lnTo>
                  <a:lnTo>
                    <a:pt x="165" y="290"/>
                  </a:lnTo>
                  <a:lnTo>
                    <a:pt x="101" y="278"/>
                  </a:lnTo>
                  <a:lnTo>
                    <a:pt x="0" y="22"/>
                  </a:lnTo>
                  <a:close/>
                </a:path>
              </a:pathLst>
            </a:custGeom>
            <a:solidFill>
              <a:srgbClr val="844CD6"/>
            </a:solidFill>
            <a:ln w="9525">
              <a:noFill/>
              <a:round/>
              <a:headEnd/>
              <a:tailEnd/>
            </a:ln>
          </p:spPr>
          <p:txBody>
            <a:bodyPr/>
            <a:lstStyle/>
            <a:p>
              <a:endParaRPr lang="ru-RU"/>
            </a:p>
          </p:txBody>
        </p:sp>
        <p:sp>
          <p:nvSpPr>
            <p:cNvPr id="161245" name="Freeform 2902"/>
            <p:cNvSpPr>
              <a:spLocks/>
            </p:cNvSpPr>
            <p:nvPr/>
          </p:nvSpPr>
          <p:spPr bwMode="auto">
            <a:xfrm>
              <a:off x="3354" y="3226"/>
              <a:ext cx="54" cy="27"/>
            </a:xfrm>
            <a:custGeom>
              <a:avLst/>
              <a:gdLst>
                <a:gd name="T0" fmla="*/ 0 w 54"/>
                <a:gd name="T1" fmla="*/ 22 h 27"/>
                <a:gd name="T2" fmla="*/ 4 w 54"/>
                <a:gd name="T3" fmla="*/ 27 h 27"/>
                <a:gd name="T4" fmla="*/ 54 w 54"/>
                <a:gd name="T5" fmla="*/ 5 h 27"/>
                <a:gd name="T6" fmla="*/ 51 w 54"/>
                <a:gd name="T7" fmla="*/ 0 h 27"/>
                <a:gd name="T8" fmla="*/ 0 w 54"/>
                <a:gd name="T9" fmla="*/ 22 h 27"/>
                <a:gd name="T10" fmla="*/ 0 60000 65536"/>
                <a:gd name="T11" fmla="*/ 0 60000 65536"/>
                <a:gd name="T12" fmla="*/ 0 60000 65536"/>
                <a:gd name="T13" fmla="*/ 0 60000 65536"/>
                <a:gd name="T14" fmla="*/ 0 60000 65536"/>
                <a:gd name="T15" fmla="*/ 0 w 54"/>
                <a:gd name="T16" fmla="*/ 0 h 27"/>
                <a:gd name="T17" fmla="*/ 54 w 54"/>
                <a:gd name="T18" fmla="*/ 27 h 27"/>
              </a:gdLst>
              <a:ahLst/>
              <a:cxnLst>
                <a:cxn ang="T10">
                  <a:pos x="T0" y="T1"/>
                </a:cxn>
                <a:cxn ang="T11">
                  <a:pos x="T2" y="T3"/>
                </a:cxn>
                <a:cxn ang="T12">
                  <a:pos x="T4" y="T5"/>
                </a:cxn>
                <a:cxn ang="T13">
                  <a:pos x="T6" y="T7"/>
                </a:cxn>
                <a:cxn ang="T14">
                  <a:pos x="T8" y="T9"/>
                </a:cxn>
              </a:cxnLst>
              <a:rect l="T15" t="T16" r="T17" b="T18"/>
              <a:pathLst>
                <a:path w="54" h="27">
                  <a:moveTo>
                    <a:pt x="0" y="22"/>
                  </a:moveTo>
                  <a:lnTo>
                    <a:pt x="4" y="27"/>
                  </a:lnTo>
                  <a:lnTo>
                    <a:pt x="54" y="5"/>
                  </a:lnTo>
                  <a:lnTo>
                    <a:pt x="51" y="0"/>
                  </a:lnTo>
                  <a:lnTo>
                    <a:pt x="0" y="22"/>
                  </a:lnTo>
                  <a:close/>
                </a:path>
              </a:pathLst>
            </a:custGeom>
            <a:solidFill>
              <a:srgbClr val="C195DB"/>
            </a:solidFill>
            <a:ln w="9525">
              <a:noFill/>
              <a:round/>
              <a:headEnd/>
              <a:tailEnd/>
            </a:ln>
          </p:spPr>
          <p:txBody>
            <a:bodyPr/>
            <a:lstStyle/>
            <a:p>
              <a:endParaRPr lang="ru-RU"/>
            </a:p>
          </p:txBody>
        </p:sp>
        <p:sp>
          <p:nvSpPr>
            <p:cNvPr id="161246" name="Freeform 2903"/>
            <p:cNvSpPr>
              <a:spLocks/>
            </p:cNvSpPr>
            <p:nvPr/>
          </p:nvSpPr>
          <p:spPr bwMode="auto">
            <a:xfrm>
              <a:off x="3402" y="3230"/>
              <a:ext cx="138" cy="241"/>
            </a:xfrm>
            <a:custGeom>
              <a:avLst/>
              <a:gdLst>
                <a:gd name="T0" fmla="*/ 7 w 138"/>
                <a:gd name="T1" fmla="*/ 0 h 241"/>
                <a:gd name="T2" fmla="*/ 0 w 138"/>
                <a:gd name="T3" fmla="*/ 2 h 241"/>
                <a:gd name="T4" fmla="*/ 131 w 138"/>
                <a:gd name="T5" fmla="*/ 241 h 241"/>
                <a:gd name="T6" fmla="*/ 138 w 138"/>
                <a:gd name="T7" fmla="*/ 240 h 241"/>
                <a:gd name="T8" fmla="*/ 7 w 138"/>
                <a:gd name="T9" fmla="*/ 0 h 241"/>
                <a:gd name="T10" fmla="*/ 0 60000 65536"/>
                <a:gd name="T11" fmla="*/ 0 60000 65536"/>
                <a:gd name="T12" fmla="*/ 0 60000 65536"/>
                <a:gd name="T13" fmla="*/ 0 60000 65536"/>
                <a:gd name="T14" fmla="*/ 0 60000 65536"/>
                <a:gd name="T15" fmla="*/ 0 w 138"/>
                <a:gd name="T16" fmla="*/ 0 h 241"/>
                <a:gd name="T17" fmla="*/ 138 w 138"/>
                <a:gd name="T18" fmla="*/ 241 h 241"/>
              </a:gdLst>
              <a:ahLst/>
              <a:cxnLst>
                <a:cxn ang="T10">
                  <a:pos x="T0" y="T1"/>
                </a:cxn>
                <a:cxn ang="T11">
                  <a:pos x="T2" y="T3"/>
                </a:cxn>
                <a:cxn ang="T12">
                  <a:pos x="T4" y="T5"/>
                </a:cxn>
                <a:cxn ang="T13">
                  <a:pos x="T6" y="T7"/>
                </a:cxn>
                <a:cxn ang="T14">
                  <a:pos x="T8" y="T9"/>
                </a:cxn>
              </a:cxnLst>
              <a:rect l="T15" t="T16" r="T17" b="T18"/>
              <a:pathLst>
                <a:path w="138" h="241">
                  <a:moveTo>
                    <a:pt x="7" y="0"/>
                  </a:moveTo>
                  <a:lnTo>
                    <a:pt x="0" y="2"/>
                  </a:lnTo>
                  <a:lnTo>
                    <a:pt x="131" y="241"/>
                  </a:lnTo>
                  <a:lnTo>
                    <a:pt x="138" y="240"/>
                  </a:lnTo>
                  <a:lnTo>
                    <a:pt x="7" y="0"/>
                  </a:lnTo>
                  <a:close/>
                </a:path>
              </a:pathLst>
            </a:custGeom>
            <a:solidFill>
              <a:srgbClr val="C195DB"/>
            </a:solidFill>
            <a:ln w="9525">
              <a:noFill/>
              <a:round/>
              <a:headEnd/>
              <a:tailEnd/>
            </a:ln>
          </p:spPr>
          <p:txBody>
            <a:bodyPr/>
            <a:lstStyle/>
            <a:p>
              <a:endParaRPr lang="ru-RU"/>
            </a:p>
          </p:txBody>
        </p:sp>
        <p:sp>
          <p:nvSpPr>
            <p:cNvPr id="161247" name="Freeform 2904"/>
            <p:cNvSpPr>
              <a:spLocks/>
            </p:cNvSpPr>
            <p:nvPr/>
          </p:nvSpPr>
          <p:spPr bwMode="auto">
            <a:xfrm>
              <a:off x="3401" y="3225"/>
              <a:ext cx="7" cy="6"/>
            </a:xfrm>
            <a:custGeom>
              <a:avLst/>
              <a:gdLst>
                <a:gd name="T0" fmla="*/ 2 w 7"/>
                <a:gd name="T1" fmla="*/ 1 h 6"/>
                <a:gd name="T2" fmla="*/ 5 w 7"/>
                <a:gd name="T3" fmla="*/ 0 h 6"/>
                <a:gd name="T4" fmla="*/ 7 w 7"/>
                <a:gd name="T5" fmla="*/ 5 h 6"/>
                <a:gd name="T6" fmla="*/ 0 w 7"/>
                <a:gd name="T7" fmla="*/ 6 h 6"/>
                <a:gd name="T8" fmla="*/ 5 w 7"/>
                <a:gd name="T9" fmla="*/ 6 h 6"/>
                <a:gd name="T10" fmla="*/ 2 w 7"/>
                <a:gd name="T11" fmla="*/ 1 h 6"/>
                <a:gd name="T12" fmla="*/ 0 60000 65536"/>
                <a:gd name="T13" fmla="*/ 0 60000 65536"/>
                <a:gd name="T14" fmla="*/ 0 60000 65536"/>
                <a:gd name="T15" fmla="*/ 0 60000 65536"/>
                <a:gd name="T16" fmla="*/ 0 60000 65536"/>
                <a:gd name="T17" fmla="*/ 0 60000 65536"/>
                <a:gd name="T18" fmla="*/ 0 w 7"/>
                <a:gd name="T19" fmla="*/ 0 h 6"/>
                <a:gd name="T20" fmla="*/ 7 w 7"/>
                <a:gd name="T21" fmla="*/ 6 h 6"/>
              </a:gdLst>
              <a:ahLst/>
              <a:cxnLst>
                <a:cxn ang="T12">
                  <a:pos x="T0" y="T1"/>
                </a:cxn>
                <a:cxn ang="T13">
                  <a:pos x="T2" y="T3"/>
                </a:cxn>
                <a:cxn ang="T14">
                  <a:pos x="T4" y="T5"/>
                </a:cxn>
                <a:cxn ang="T15">
                  <a:pos x="T6" y="T7"/>
                </a:cxn>
                <a:cxn ang="T16">
                  <a:pos x="T8" y="T9"/>
                </a:cxn>
                <a:cxn ang="T17">
                  <a:pos x="T10" y="T11"/>
                </a:cxn>
              </a:cxnLst>
              <a:rect l="T18" t="T19" r="T20" b="T21"/>
              <a:pathLst>
                <a:path w="7" h="6">
                  <a:moveTo>
                    <a:pt x="2" y="1"/>
                  </a:moveTo>
                  <a:lnTo>
                    <a:pt x="5" y="0"/>
                  </a:lnTo>
                  <a:lnTo>
                    <a:pt x="7" y="5"/>
                  </a:lnTo>
                  <a:lnTo>
                    <a:pt x="0" y="6"/>
                  </a:lnTo>
                  <a:lnTo>
                    <a:pt x="5" y="6"/>
                  </a:lnTo>
                  <a:lnTo>
                    <a:pt x="2" y="1"/>
                  </a:lnTo>
                  <a:close/>
                </a:path>
              </a:pathLst>
            </a:custGeom>
            <a:solidFill>
              <a:srgbClr val="C195DB"/>
            </a:solidFill>
            <a:ln w="9525">
              <a:noFill/>
              <a:round/>
              <a:headEnd/>
              <a:tailEnd/>
            </a:ln>
          </p:spPr>
          <p:txBody>
            <a:bodyPr/>
            <a:lstStyle/>
            <a:p>
              <a:endParaRPr lang="ru-RU"/>
            </a:p>
          </p:txBody>
        </p:sp>
        <p:sp>
          <p:nvSpPr>
            <p:cNvPr id="161248" name="Freeform 2905"/>
            <p:cNvSpPr>
              <a:spLocks/>
            </p:cNvSpPr>
            <p:nvPr/>
          </p:nvSpPr>
          <p:spPr bwMode="auto">
            <a:xfrm>
              <a:off x="3516" y="3468"/>
              <a:ext cx="22" cy="52"/>
            </a:xfrm>
            <a:custGeom>
              <a:avLst/>
              <a:gdLst>
                <a:gd name="T0" fmla="*/ 22 w 22"/>
                <a:gd name="T1" fmla="*/ 2 h 52"/>
                <a:gd name="T2" fmla="*/ 15 w 22"/>
                <a:gd name="T3" fmla="*/ 0 h 52"/>
                <a:gd name="T4" fmla="*/ 0 w 22"/>
                <a:gd name="T5" fmla="*/ 51 h 52"/>
                <a:gd name="T6" fmla="*/ 6 w 22"/>
                <a:gd name="T7" fmla="*/ 52 h 52"/>
                <a:gd name="T8" fmla="*/ 22 w 22"/>
                <a:gd name="T9" fmla="*/ 2 h 52"/>
                <a:gd name="T10" fmla="*/ 0 60000 65536"/>
                <a:gd name="T11" fmla="*/ 0 60000 65536"/>
                <a:gd name="T12" fmla="*/ 0 60000 65536"/>
                <a:gd name="T13" fmla="*/ 0 60000 65536"/>
                <a:gd name="T14" fmla="*/ 0 60000 65536"/>
                <a:gd name="T15" fmla="*/ 0 w 22"/>
                <a:gd name="T16" fmla="*/ 0 h 52"/>
                <a:gd name="T17" fmla="*/ 22 w 22"/>
                <a:gd name="T18" fmla="*/ 52 h 52"/>
              </a:gdLst>
              <a:ahLst/>
              <a:cxnLst>
                <a:cxn ang="T10">
                  <a:pos x="T0" y="T1"/>
                </a:cxn>
                <a:cxn ang="T11">
                  <a:pos x="T2" y="T3"/>
                </a:cxn>
                <a:cxn ang="T12">
                  <a:pos x="T4" y="T5"/>
                </a:cxn>
                <a:cxn ang="T13">
                  <a:pos x="T6" y="T7"/>
                </a:cxn>
                <a:cxn ang="T14">
                  <a:pos x="T8" y="T9"/>
                </a:cxn>
              </a:cxnLst>
              <a:rect l="T15" t="T16" r="T17" b="T18"/>
              <a:pathLst>
                <a:path w="22" h="52">
                  <a:moveTo>
                    <a:pt x="22" y="2"/>
                  </a:moveTo>
                  <a:lnTo>
                    <a:pt x="15" y="0"/>
                  </a:lnTo>
                  <a:lnTo>
                    <a:pt x="0" y="51"/>
                  </a:lnTo>
                  <a:lnTo>
                    <a:pt x="6" y="52"/>
                  </a:lnTo>
                  <a:lnTo>
                    <a:pt x="22" y="2"/>
                  </a:lnTo>
                  <a:close/>
                </a:path>
              </a:pathLst>
            </a:custGeom>
            <a:solidFill>
              <a:srgbClr val="C195DB"/>
            </a:solidFill>
            <a:ln w="9525">
              <a:noFill/>
              <a:round/>
              <a:headEnd/>
              <a:tailEnd/>
            </a:ln>
          </p:spPr>
          <p:txBody>
            <a:bodyPr/>
            <a:lstStyle/>
            <a:p>
              <a:endParaRPr lang="ru-RU"/>
            </a:p>
          </p:txBody>
        </p:sp>
        <p:sp>
          <p:nvSpPr>
            <p:cNvPr id="161249" name="Freeform 2906"/>
            <p:cNvSpPr>
              <a:spLocks/>
            </p:cNvSpPr>
            <p:nvPr/>
          </p:nvSpPr>
          <p:spPr bwMode="auto">
            <a:xfrm>
              <a:off x="3534" y="3468"/>
              <a:ext cx="4" cy="3"/>
            </a:xfrm>
            <a:custGeom>
              <a:avLst/>
              <a:gdLst>
                <a:gd name="T0" fmla="*/ 4 w 4"/>
                <a:gd name="T1" fmla="*/ 2 h 3"/>
                <a:gd name="T2" fmla="*/ 0 w 4"/>
                <a:gd name="T3" fmla="*/ 0 h 3"/>
                <a:gd name="T4" fmla="*/ 0 w 4"/>
                <a:gd name="T5" fmla="*/ 3 h 3"/>
                <a:gd name="T6" fmla="*/ 4 w 4"/>
                <a:gd name="T7" fmla="*/ 2 h 3"/>
                <a:gd name="T8" fmla="*/ 0 60000 65536"/>
                <a:gd name="T9" fmla="*/ 0 60000 65536"/>
                <a:gd name="T10" fmla="*/ 0 60000 65536"/>
                <a:gd name="T11" fmla="*/ 0 60000 65536"/>
                <a:gd name="T12" fmla="*/ 0 w 4"/>
                <a:gd name="T13" fmla="*/ 0 h 3"/>
                <a:gd name="T14" fmla="*/ 4 w 4"/>
                <a:gd name="T15" fmla="*/ 3 h 3"/>
              </a:gdLst>
              <a:ahLst/>
              <a:cxnLst>
                <a:cxn ang="T8">
                  <a:pos x="T0" y="T1"/>
                </a:cxn>
                <a:cxn ang="T9">
                  <a:pos x="T2" y="T3"/>
                </a:cxn>
                <a:cxn ang="T10">
                  <a:pos x="T4" y="T5"/>
                </a:cxn>
                <a:cxn ang="T11">
                  <a:pos x="T6" y="T7"/>
                </a:cxn>
              </a:cxnLst>
              <a:rect l="T12" t="T13" r="T14" b="T15"/>
              <a:pathLst>
                <a:path w="4" h="3">
                  <a:moveTo>
                    <a:pt x="4" y="2"/>
                  </a:moveTo>
                  <a:lnTo>
                    <a:pt x="0" y="0"/>
                  </a:lnTo>
                  <a:lnTo>
                    <a:pt x="0" y="3"/>
                  </a:lnTo>
                  <a:lnTo>
                    <a:pt x="4" y="2"/>
                  </a:lnTo>
                  <a:close/>
                </a:path>
              </a:pathLst>
            </a:custGeom>
            <a:solidFill>
              <a:srgbClr val="C195DB"/>
            </a:solidFill>
            <a:ln w="9525">
              <a:noFill/>
              <a:round/>
              <a:headEnd/>
              <a:tailEnd/>
            </a:ln>
          </p:spPr>
          <p:txBody>
            <a:bodyPr/>
            <a:lstStyle/>
            <a:p>
              <a:endParaRPr lang="ru-RU"/>
            </a:p>
          </p:txBody>
        </p:sp>
        <p:sp>
          <p:nvSpPr>
            <p:cNvPr id="161250" name="Freeform 2907"/>
            <p:cNvSpPr>
              <a:spLocks/>
            </p:cNvSpPr>
            <p:nvPr/>
          </p:nvSpPr>
          <p:spPr bwMode="auto">
            <a:xfrm>
              <a:off x="3456" y="3505"/>
              <a:ext cx="66" cy="19"/>
            </a:xfrm>
            <a:custGeom>
              <a:avLst/>
              <a:gdLst>
                <a:gd name="T0" fmla="*/ 66 w 66"/>
                <a:gd name="T1" fmla="*/ 19 h 19"/>
                <a:gd name="T2" fmla="*/ 66 w 66"/>
                <a:gd name="T3" fmla="*/ 13 h 19"/>
                <a:gd name="T4" fmla="*/ 0 w 66"/>
                <a:gd name="T5" fmla="*/ 0 h 19"/>
                <a:gd name="T6" fmla="*/ 0 w 66"/>
                <a:gd name="T7" fmla="*/ 7 h 19"/>
                <a:gd name="T8" fmla="*/ 66 w 66"/>
                <a:gd name="T9" fmla="*/ 19 h 19"/>
                <a:gd name="T10" fmla="*/ 0 60000 65536"/>
                <a:gd name="T11" fmla="*/ 0 60000 65536"/>
                <a:gd name="T12" fmla="*/ 0 60000 65536"/>
                <a:gd name="T13" fmla="*/ 0 60000 65536"/>
                <a:gd name="T14" fmla="*/ 0 60000 65536"/>
                <a:gd name="T15" fmla="*/ 0 w 66"/>
                <a:gd name="T16" fmla="*/ 0 h 19"/>
                <a:gd name="T17" fmla="*/ 66 w 66"/>
                <a:gd name="T18" fmla="*/ 19 h 19"/>
              </a:gdLst>
              <a:ahLst/>
              <a:cxnLst>
                <a:cxn ang="T10">
                  <a:pos x="T0" y="T1"/>
                </a:cxn>
                <a:cxn ang="T11">
                  <a:pos x="T2" y="T3"/>
                </a:cxn>
                <a:cxn ang="T12">
                  <a:pos x="T4" y="T5"/>
                </a:cxn>
                <a:cxn ang="T13">
                  <a:pos x="T6" y="T7"/>
                </a:cxn>
                <a:cxn ang="T14">
                  <a:pos x="T8" y="T9"/>
                </a:cxn>
              </a:cxnLst>
              <a:rect l="T15" t="T16" r="T17" b="T18"/>
              <a:pathLst>
                <a:path w="66" h="19">
                  <a:moveTo>
                    <a:pt x="66" y="19"/>
                  </a:moveTo>
                  <a:lnTo>
                    <a:pt x="66" y="13"/>
                  </a:lnTo>
                  <a:lnTo>
                    <a:pt x="0" y="0"/>
                  </a:lnTo>
                  <a:lnTo>
                    <a:pt x="0" y="7"/>
                  </a:lnTo>
                  <a:lnTo>
                    <a:pt x="66" y="19"/>
                  </a:lnTo>
                  <a:close/>
                </a:path>
              </a:pathLst>
            </a:custGeom>
            <a:solidFill>
              <a:srgbClr val="C195DB"/>
            </a:solidFill>
            <a:ln w="9525">
              <a:noFill/>
              <a:round/>
              <a:headEnd/>
              <a:tailEnd/>
            </a:ln>
          </p:spPr>
          <p:txBody>
            <a:bodyPr/>
            <a:lstStyle/>
            <a:p>
              <a:endParaRPr lang="ru-RU"/>
            </a:p>
          </p:txBody>
        </p:sp>
        <p:sp>
          <p:nvSpPr>
            <p:cNvPr id="161251" name="Freeform 2908"/>
            <p:cNvSpPr>
              <a:spLocks/>
            </p:cNvSpPr>
            <p:nvPr/>
          </p:nvSpPr>
          <p:spPr bwMode="auto">
            <a:xfrm>
              <a:off x="3516" y="3517"/>
              <a:ext cx="7" cy="7"/>
            </a:xfrm>
            <a:custGeom>
              <a:avLst/>
              <a:gdLst>
                <a:gd name="T0" fmla="*/ 7 w 7"/>
                <a:gd name="T1" fmla="*/ 4 h 7"/>
                <a:gd name="T2" fmla="*/ 5 w 7"/>
                <a:gd name="T3" fmla="*/ 7 h 7"/>
                <a:gd name="T4" fmla="*/ 3 w 7"/>
                <a:gd name="T5" fmla="*/ 7 h 7"/>
                <a:gd name="T6" fmla="*/ 3 w 7"/>
                <a:gd name="T7" fmla="*/ 0 h 7"/>
                <a:gd name="T8" fmla="*/ 0 w 7"/>
                <a:gd name="T9" fmla="*/ 2 h 7"/>
                <a:gd name="T10" fmla="*/ 7 w 7"/>
                <a:gd name="T11" fmla="*/ 4 h 7"/>
                <a:gd name="T12" fmla="*/ 0 60000 65536"/>
                <a:gd name="T13" fmla="*/ 0 60000 65536"/>
                <a:gd name="T14" fmla="*/ 0 60000 65536"/>
                <a:gd name="T15" fmla="*/ 0 60000 65536"/>
                <a:gd name="T16" fmla="*/ 0 60000 65536"/>
                <a:gd name="T17" fmla="*/ 0 60000 65536"/>
                <a:gd name="T18" fmla="*/ 0 w 7"/>
                <a:gd name="T19" fmla="*/ 0 h 7"/>
                <a:gd name="T20" fmla="*/ 7 w 7"/>
                <a:gd name="T21" fmla="*/ 7 h 7"/>
              </a:gdLst>
              <a:ahLst/>
              <a:cxnLst>
                <a:cxn ang="T12">
                  <a:pos x="T0" y="T1"/>
                </a:cxn>
                <a:cxn ang="T13">
                  <a:pos x="T2" y="T3"/>
                </a:cxn>
                <a:cxn ang="T14">
                  <a:pos x="T4" y="T5"/>
                </a:cxn>
                <a:cxn ang="T15">
                  <a:pos x="T6" y="T7"/>
                </a:cxn>
                <a:cxn ang="T16">
                  <a:pos x="T8" y="T9"/>
                </a:cxn>
                <a:cxn ang="T17">
                  <a:pos x="T10" y="T11"/>
                </a:cxn>
              </a:cxnLst>
              <a:rect l="T18" t="T19" r="T20" b="T21"/>
              <a:pathLst>
                <a:path w="7" h="7">
                  <a:moveTo>
                    <a:pt x="7" y="4"/>
                  </a:moveTo>
                  <a:lnTo>
                    <a:pt x="5" y="7"/>
                  </a:lnTo>
                  <a:lnTo>
                    <a:pt x="3" y="7"/>
                  </a:lnTo>
                  <a:lnTo>
                    <a:pt x="3" y="0"/>
                  </a:lnTo>
                  <a:lnTo>
                    <a:pt x="0" y="2"/>
                  </a:lnTo>
                  <a:lnTo>
                    <a:pt x="7" y="4"/>
                  </a:lnTo>
                  <a:close/>
                </a:path>
              </a:pathLst>
            </a:custGeom>
            <a:solidFill>
              <a:srgbClr val="C195DB"/>
            </a:solidFill>
            <a:ln w="9525">
              <a:noFill/>
              <a:round/>
              <a:headEnd/>
              <a:tailEnd/>
            </a:ln>
          </p:spPr>
          <p:txBody>
            <a:bodyPr/>
            <a:lstStyle/>
            <a:p>
              <a:endParaRPr lang="ru-RU"/>
            </a:p>
          </p:txBody>
        </p:sp>
        <p:sp>
          <p:nvSpPr>
            <p:cNvPr id="161252" name="Freeform 2909"/>
            <p:cNvSpPr>
              <a:spLocks/>
            </p:cNvSpPr>
            <p:nvPr/>
          </p:nvSpPr>
          <p:spPr bwMode="auto">
            <a:xfrm>
              <a:off x="3353" y="3250"/>
              <a:ext cx="105" cy="260"/>
            </a:xfrm>
            <a:custGeom>
              <a:avLst/>
              <a:gdLst>
                <a:gd name="T0" fmla="*/ 100 w 105"/>
                <a:gd name="T1" fmla="*/ 260 h 260"/>
                <a:gd name="T2" fmla="*/ 105 w 105"/>
                <a:gd name="T3" fmla="*/ 257 h 260"/>
                <a:gd name="T4" fmla="*/ 5 w 105"/>
                <a:gd name="T5" fmla="*/ 0 h 260"/>
                <a:gd name="T6" fmla="*/ 0 w 105"/>
                <a:gd name="T7" fmla="*/ 4 h 260"/>
                <a:gd name="T8" fmla="*/ 100 w 105"/>
                <a:gd name="T9" fmla="*/ 260 h 260"/>
                <a:gd name="T10" fmla="*/ 0 60000 65536"/>
                <a:gd name="T11" fmla="*/ 0 60000 65536"/>
                <a:gd name="T12" fmla="*/ 0 60000 65536"/>
                <a:gd name="T13" fmla="*/ 0 60000 65536"/>
                <a:gd name="T14" fmla="*/ 0 60000 65536"/>
                <a:gd name="T15" fmla="*/ 0 w 105"/>
                <a:gd name="T16" fmla="*/ 0 h 260"/>
                <a:gd name="T17" fmla="*/ 105 w 105"/>
                <a:gd name="T18" fmla="*/ 260 h 260"/>
              </a:gdLst>
              <a:ahLst/>
              <a:cxnLst>
                <a:cxn ang="T10">
                  <a:pos x="T0" y="T1"/>
                </a:cxn>
                <a:cxn ang="T11">
                  <a:pos x="T2" y="T3"/>
                </a:cxn>
                <a:cxn ang="T12">
                  <a:pos x="T4" y="T5"/>
                </a:cxn>
                <a:cxn ang="T13">
                  <a:pos x="T6" y="T7"/>
                </a:cxn>
                <a:cxn ang="T14">
                  <a:pos x="T8" y="T9"/>
                </a:cxn>
              </a:cxnLst>
              <a:rect l="T15" t="T16" r="T17" b="T18"/>
              <a:pathLst>
                <a:path w="105" h="260">
                  <a:moveTo>
                    <a:pt x="100" y="260"/>
                  </a:moveTo>
                  <a:lnTo>
                    <a:pt x="105" y="257"/>
                  </a:lnTo>
                  <a:lnTo>
                    <a:pt x="5" y="0"/>
                  </a:lnTo>
                  <a:lnTo>
                    <a:pt x="0" y="4"/>
                  </a:lnTo>
                  <a:lnTo>
                    <a:pt x="100" y="260"/>
                  </a:lnTo>
                  <a:close/>
                </a:path>
              </a:pathLst>
            </a:custGeom>
            <a:solidFill>
              <a:srgbClr val="C195DB"/>
            </a:solidFill>
            <a:ln w="9525">
              <a:noFill/>
              <a:round/>
              <a:headEnd/>
              <a:tailEnd/>
            </a:ln>
          </p:spPr>
          <p:txBody>
            <a:bodyPr/>
            <a:lstStyle/>
            <a:p>
              <a:endParaRPr lang="ru-RU"/>
            </a:p>
          </p:txBody>
        </p:sp>
        <p:sp>
          <p:nvSpPr>
            <p:cNvPr id="161253" name="Freeform 2910"/>
            <p:cNvSpPr>
              <a:spLocks/>
            </p:cNvSpPr>
            <p:nvPr/>
          </p:nvSpPr>
          <p:spPr bwMode="auto">
            <a:xfrm>
              <a:off x="3454" y="3505"/>
              <a:ext cx="3" cy="7"/>
            </a:xfrm>
            <a:custGeom>
              <a:avLst/>
              <a:gdLst>
                <a:gd name="T0" fmla="*/ 2 w 3"/>
                <a:gd name="T1" fmla="*/ 7 h 7"/>
                <a:gd name="T2" fmla="*/ 0 w 3"/>
                <a:gd name="T3" fmla="*/ 7 h 7"/>
                <a:gd name="T4" fmla="*/ 0 w 3"/>
                <a:gd name="T5" fmla="*/ 5 h 7"/>
                <a:gd name="T6" fmla="*/ 3 w 3"/>
                <a:gd name="T7" fmla="*/ 2 h 7"/>
                <a:gd name="T8" fmla="*/ 2 w 3"/>
                <a:gd name="T9" fmla="*/ 0 h 7"/>
                <a:gd name="T10" fmla="*/ 2 w 3"/>
                <a:gd name="T11" fmla="*/ 7 h 7"/>
                <a:gd name="T12" fmla="*/ 0 60000 65536"/>
                <a:gd name="T13" fmla="*/ 0 60000 65536"/>
                <a:gd name="T14" fmla="*/ 0 60000 65536"/>
                <a:gd name="T15" fmla="*/ 0 60000 65536"/>
                <a:gd name="T16" fmla="*/ 0 60000 65536"/>
                <a:gd name="T17" fmla="*/ 0 60000 65536"/>
                <a:gd name="T18" fmla="*/ 0 w 3"/>
                <a:gd name="T19" fmla="*/ 0 h 7"/>
                <a:gd name="T20" fmla="*/ 3 w 3"/>
                <a:gd name="T21" fmla="*/ 7 h 7"/>
              </a:gdLst>
              <a:ahLst/>
              <a:cxnLst>
                <a:cxn ang="T12">
                  <a:pos x="T0" y="T1"/>
                </a:cxn>
                <a:cxn ang="T13">
                  <a:pos x="T2" y="T3"/>
                </a:cxn>
                <a:cxn ang="T14">
                  <a:pos x="T4" y="T5"/>
                </a:cxn>
                <a:cxn ang="T15">
                  <a:pos x="T6" y="T7"/>
                </a:cxn>
                <a:cxn ang="T16">
                  <a:pos x="T8" y="T9"/>
                </a:cxn>
                <a:cxn ang="T17">
                  <a:pos x="T10" y="T11"/>
                </a:cxn>
              </a:cxnLst>
              <a:rect l="T18" t="T19" r="T20" b="T21"/>
              <a:pathLst>
                <a:path w="3" h="7">
                  <a:moveTo>
                    <a:pt x="2" y="7"/>
                  </a:moveTo>
                  <a:lnTo>
                    <a:pt x="0" y="7"/>
                  </a:lnTo>
                  <a:lnTo>
                    <a:pt x="0" y="5"/>
                  </a:lnTo>
                  <a:lnTo>
                    <a:pt x="3" y="2"/>
                  </a:lnTo>
                  <a:lnTo>
                    <a:pt x="2" y="0"/>
                  </a:lnTo>
                  <a:lnTo>
                    <a:pt x="2" y="7"/>
                  </a:lnTo>
                  <a:close/>
                </a:path>
              </a:pathLst>
            </a:custGeom>
            <a:solidFill>
              <a:srgbClr val="C195DB"/>
            </a:solidFill>
            <a:ln w="9525">
              <a:noFill/>
              <a:round/>
              <a:headEnd/>
              <a:tailEnd/>
            </a:ln>
          </p:spPr>
          <p:txBody>
            <a:bodyPr/>
            <a:lstStyle/>
            <a:p>
              <a:endParaRPr lang="ru-RU"/>
            </a:p>
          </p:txBody>
        </p:sp>
        <p:sp>
          <p:nvSpPr>
            <p:cNvPr id="161254" name="Freeform 2911"/>
            <p:cNvSpPr>
              <a:spLocks/>
            </p:cNvSpPr>
            <p:nvPr/>
          </p:nvSpPr>
          <p:spPr bwMode="auto">
            <a:xfrm>
              <a:off x="3350" y="3248"/>
              <a:ext cx="4" cy="5"/>
            </a:xfrm>
            <a:custGeom>
              <a:avLst/>
              <a:gdLst>
                <a:gd name="T0" fmla="*/ 1 w 4"/>
                <a:gd name="T1" fmla="*/ 5 h 5"/>
                <a:gd name="T2" fmla="*/ 0 w 4"/>
                <a:gd name="T3" fmla="*/ 2 h 5"/>
                <a:gd name="T4" fmla="*/ 2 w 4"/>
                <a:gd name="T5" fmla="*/ 0 h 5"/>
                <a:gd name="T6" fmla="*/ 4 w 4"/>
                <a:gd name="T7" fmla="*/ 5 h 5"/>
                <a:gd name="T8" fmla="*/ 4 w 4"/>
                <a:gd name="T9" fmla="*/ 2 h 5"/>
                <a:gd name="T10" fmla="*/ 1 w 4"/>
                <a:gd name="T11" fmla="*/ 5 h 5"/>
                <a:gd name="T12" fmla="*/ 0 60000 65536"/>
                <a:gd name="T13" fmla="*/ 0 60000 65536"/>
                <a:gd name="T14" fmla="*/ 0 60000 65536"/>
                <a:gd name="T15" fmla="*/ 0 60000 65536"/>
                <a:gd name="T16" fmla="*/ 0 60000 65536"/>
                <a:gd name="T17" fmla="*/ 0 60000 65536"/>
                <a:gd name="T18" fmla="*/ 0 w 4"/>
                <a:gd name="T19" fmla="*/ 0 h 5"/>
                <a:gd name="T20" fmla="*/ 4 w 4"/>
                <a:gd name="T21" fmla="*/ 5 h 5"/>
              </a:gdLst>
              <a:ahLst/>
              <a:cxnLst>
                <a:cxn ang="T12">
                  <a:pos x="T0" y="T1"/>
                </a:cxn>
                <a:cxn ang="T13">
                  <a:pos x="T2" y="T3"/>
                </a:cxn>
                <a:cxn ang="T14">
                  <a:pos x="T4" y="T5"/>
                </a:cxn>
                <a:cxn ang="T15">
                  <a:pos x="T6" y="T7"/>
                </a:cxn>
                <a:cxn ang="T16">
                  <a:pos x="T8" y="T9"/>
                </a:cxn>
                <a:cxn ang="T17">
                  <a:pos x="T10" y="T11"/>
                </a:cxn>
              </a:cxnLst>
              <a:rect l="T18" t="T19" r="T20" b="T21"/>
              <a:pathLst>
                <a:path w="4" h="5">
                  <a:moveTo>
                    <a:pt x="1" y="5"/>
                  </a:moveTo>
                  <a:lnTo>
                    <a:pt x="0" y="2"/>
                  </a:lnTo>
                  <a:lnTo>
                    <a:pt x="2" y="0"/>
                  </a:lnTo>
                  <a:lnTo>
                    <a:pt x="4" y="5"/>
                  </a:lnTo>
                  <a:lnTo>
                    <a:pt x="4" y="2"/>
                  </a:lnTo>
                  <a:lnTo>
                    <a:pt x="1" y="5"/>
                  </a:lnTo>
                  <a:close/>
                </a:path>
              </a:pathLst>
            </a:custGeom>
            <a:solidFill>
              <a:srgbClr val="C195DB"/>
            </a:solidFill>
            <a:ln w="9525">
              <a:noFill/>
              <a:round/>
              <a:headEnd/>
              <a:tailEnd/>
            </a:ln>
          </p:spPr>
          <p:txBody>
            <a:bodyPr/>
            <a:lstStyle/>
            <a:p>
              <a:endParaRPr lang="ru-RU"/>
            </a:p>
          </p:txBody>
        </p:sp>
        <p:sp>
          <p:nvSpPr>
            <p:cNvPr id="161255" name="Freeform 2912"/>
            <p:cNvSpPr>
              <a:spLocks/>
            </p:cNvSpPr>
            <p:nvPr/>
          </p:nvSpPr>
          <p:spPr bwMode="auto">
            <a:xfrm>
              <a:off x="3453" y="3464"/>
              <a:ext cx="82" cy="46"/>
            </a:xfrm>
            <a:custGeom>
              <a:avLst/>
              <a:gdLst>
                <a:gd name="T0" fmla="*/ 0 w 82"/>
                <a:gd name="T1" fmla="*/ 40 h 46"/>
                <a:gd name="T2" fmla="*/ 5 w 82"/>
                <a:gd name="T3" fmla="*/ 46 h 46"/>
                <a:gd name="T4" fmla="*/ 82 w 82"/>
                <a:gd name="T5" fmla="*/ 7 h 46"/>
                <a:gd name="T6" fmla="*/ 77 w 82"/>
                <a:gd name="T7" fmla="*/ 0 h 46"/>
                <a:gd name="T8" fmla="*/ 0 w 82"/>
                <a:gd name="T9" fmla="*/ 40 h 46"/>
                <a:gd name="T10" fmla="*/ 0 60000 65536"/>
                <a:gd name="T11" fmla="*/ 0 60000 65536"/>
                <a:gd name="T12" fmla="*/ 0 60000 65536"/>
                <a:gd name="T13" fmla="*/ 0 60000 65536"/>
                <a:gd name="T14" fmla="*/ 0 60000 65536"/>
                <a:gd name="T15" fmla="*/ 0 w 82"/>
                <a:gd name="T16" fmla="*/ 0 h 46"/>
                <a:gd name="T17" fmla="*/ 82 w 82"/>
                <a:gd name="T18" fmla="*/ 46 h 46"/>
              </a:gdLst>
              <a:ahLst/>
              <a:cxnLst>
                <a:cxn ang="T10">
                  <a:pos x="T0" y="T1"/>
                </a:cxn>
                <a:cxn ang="T11">
                  <a:pos x="T2" y="T3"/>
                </a:cxn>
                <a:cxn ang="T12">
                  <a:pos x="T4" y="T5"/>
                </a:cxn>
                <a:cxn ang="T13">
                  <a:pos x="T6" y="T7"/>
                </a:cxn>
                <a:cxn ang="T14">
                  <a:pos x="T8" y="T9"/>
                </a:cxn>
              </a:cxnLst>
              <a:rect l="T15" t="T16" r="T17" b="T18"/>
              <a:pathLst>
                <a:path w="82" h="46">
                  <a:moveTo>
                    <a:pt x="0" y="40"/>
                  </a:moveTo>
                  <a:lnTo>
                    <a:pt x="5" y="46"/>
                  </a:lnTo>
                  <a:lnTo>
                    <a:pt x="82" y="7"/>
                  </a:lnTo>
                  <a:lnTo>
                    <a:pt x="77" y="0"/>
                  </a:lnTo>
                  <a:lnTo>
                    <a:pt x="0" y="40"/>
                  </a:lnTo>
                  <a:close/>
                </a:path>
              </a:pathLst>
            </a:custGeom>
            <a:solidFill>
              <a:srgbClr val="C195DB"/>
            </a:solidFill>
            <a:ln w="9525">
              <a:noFill/>
              <a:round/>
              <a:headEnd/>
              <a:tailEnd/>
            </a:ln>
          </p:spPr>
          <p:txBody>
            <a:bodyPr/>
            <a:lstStyle/>
            <a:p>
              <a:endParaRPr lang="ru-RU"/>
            </a:p>
          </p:txBody>
        </p:sp>
        <p:sp>
          <p:nvSpPr>
            <p:cNvPr id="161256" name="Freeform 2913"/>
            <p:cNvSpPr>
              <a:spLocks/>
            </p:cNvSpPr>
            <p:nvPr/>
          </p:nvSpPr>
          <p:spPr bwMode="auto">
            <a:xfrm>
              <a:off x="3501" y="3289"/>
              <a:ext cx="213" cy="292"/>
            </a:xfrm>
            <a:custGeom>
              <a:avLst/>
              <a:gdLst>
                <a:gd name="T0" fmla="*/ 0 w 213"/>
                <a:gd name="T1" fmla="*/ 28 h 292"/>
                <a:gd name="T2" fmla="*/ 48 w 213"/>
                <a:gd name="T3" fmla="*/ 0 h 292"/>
                <a:gd name="T4" fmla="*/ 213 w 213"/>
                <a:gd name="T5" fmla="*/ 251 h 292"/>
                <a:gd name="T6" fmla="*/ 139 w 213"/>
                <a:gd name="T7" fmla="*/ 292 h 292"/>
                <a:gd name="T8" fmla="*/ 0 w 213"/>
                <a:gd name="T9" fmla="*/ 28 h 292"/>
                <a:gd name="T10" fmla="*/ 0 60000 65536"/>
                <a:gd name="T11" fmla="*/ 0 60000 65536"/>
                <a:gd name="T12" fmla="*/ 0 60000 65536"/>
                <a:gd name="T13" fmla="*/ 0 60000 65536"/>
                <a:gd name="T14" fmla="*/ 0 60000 65536"/>
                <a:gd name="T15" fmla="*/ 0 w 213"/>
                <a:gd name="T16" fmla="*/ 0 h 292"/>
                <a:gd name="T17" fmla="*/ 213 w 213"/>
                <a:gd name="T18" fmla="*/ 292 h 292"/>
              </a:gdLst>
              <a:ahLst/>
              <a:cxnLst>
                <a:cxn ang="T10">
                  <a:pos x="T0" y="T1"/>
                </a:cxn>
                <a:cxn ang="T11">
                  <a:pos x="T2" y="T3"/>
                </a:cxn>
                <a:cxn ang="T12">
                  <a:pos x="T4" y="T5"/>
                </a:cxn>
                <a:cxn ang="T13">
                  <a:pos x="T6" y="T7"/>
                </a:cxn>
                <a:cxn ang="T14">
                  <a:pos x="T8" y="T9"/>
                </a:cxn>
              </a:cxnLst>
              <a:rect l="T15" t="T16" r="T17" b="T18"/>
              <a:pathLst>
                <a:path w="213" h="292">
                  <a:moveTo>
                    <a:pt x="0" y="28"/>
                  </a:moveTo>
                  <a:lnTo>
                    <a:pt x="48" y="0"/>
                  </a:lnTo>
                  <a:lnTo>
                    <a:pt x="213" y="251"/>
                  </a:lnTo>
                  <a:lnTo>
                    <a:pt x="139" y="292"/>
                  </a:lnTo>
                  <a:lnTo>
                    <a:pt x="0" y="28"/>
                  </a:lnTo>
                  <a:close/>
                </a:path>
              </a:pathLst>
            </a:custGeom>
            <a:solidFill>
              <a:srgbClr val="844CD6"/>
            </a:solidFill>
            <a:ln w="9525">
              <a:noFill/>
              <a:round/>
              <a:headEnd/>
              <a:tailEnd/>
            </a:ln>
          </p:spPr>
          <p:txBody>
            <a:bodyPr/>
            <a:lstStyle/>
            <a:p>
              <a:endParaRPr lang="ru-RU"/>
            </a:p>
          </p:txBody>
        </p:sp>
        <p:sp>
          <p:nvSpPr>
            <p:cNvPr id="161257" name="Freeform 2914"/>
            <p:cNvSpPr>
              <a:spLocks/>
            </p:cNvSpPr>
            <p:nvPr/>
          </p:nvSpPr>
          <p:spPr bwMode="auto">
            <a:xfrm>
              <a:off x="3501" y="3285"/>
              <a:ext cx="53" cy="34"/>
            </a:xfrm>
            <a:custGeom>
              <a:avLst/>
              <a:gdLst>
                <a:gd name="T0" fmla="*/ 0 w 53"/>
                <a:gd name="T1" fmla="*/ 29 h 34"/>
                <a:gd name="T2" fmla="*/ 2 w 53"/>
                <a:gd name="T3" fmla="*/ 34 h 34"/>
                <a:gd name="T4" fmla="*/ 53 w 53"/>
                <a:gd name="T5" fmla="*/ 6 h 34"/>
                <a:gd name="T6" fmla="*/ 51 w 53"/>
                <a:gd name="T7" fmla="*/ 0 h 34"/>
                <a:gd name="T8" fmla="*/ 0 w 53"/>
                <a:gd name="T9" fmla="*/ 29 h 34"/>
                <a:gd name="T10" fmla="*/ 0 60000 65536"/>
                <a:gd name="T11" fmla="*/ 0 60000 65536"/>
                <a:gd name="T12" fmla="*/ 0 60000 65536"/>
                <a:gd name="T13" fmla="*/ 0 60000 65536"/>
                <a:gd name="T14" fmla="*/ 0 60000 65536"/>
                <a:gd name="T15" fmla="*/ 0 w 53"/>
                <a:gd name="T16" fmla="*/ 0 h 34"/>
                <a:gd name="T17" fmla="*/ 53 w 53"/>
                <a:gd name="T18" fmla="*/ 34 h 34"/>
              </a:gdLst>
              <a:ahLst/>
              <a:cxnLst>
                <a:cxn ang="T10">
                  <a:pos x="T0" y="T1"/>
                </a:cxn>
                <a:cxn ang="T11">
                  <a:pos x="T2" y="T3"/>
                </a:cxn>
                <a:cxn ang="T12">
                  <a:pos x="T4" y="T5"/>
                </a:cxn>
                <a:cxn ang="T13">
                  <a:pos x="T6" y="T7"/>
                </a:cxn>
                <a:cxn ang="T14">
                  <a:pos x="T8" y="T9"/>
                </a:cxn>
              </a:cxnLst>
              <a:rect l="T15" t="T16" r="T17" b="T18"/>
              <a:pathLst>
                <a:path w="53" h="34">
                  <a:moveTo>
                    <a:pt x="0" y="29"/>
                  </a:moveTo>
                  <a:lnTo>
                    <a:pt x="2" y="34"/>
                  </a:lnTo>
                  <a:lnTo>
                    <a:pt x="53" y="6"/>
                  </a:lnTo>
                  <a:lnTo>
                    <a:pt x="51" y="0"/>
                  </a:lnTo>
                  <a:lnTo>
                    <a:pt x="0" y="29"/>
                  </a:lnTo>
                  <a:close/>
                </a:path>
              </a:pathLst>
            </a:custGeom>
            <a:solidFill>
              <a:srgbClr val="C195DB"/>
            </a:solidFill>
            <a:ln w="9525">
              <a:noFill/>
              <a:round/>
              <a:headEnd/>
              <a:tailEnd/>
            </a:ln>
          </p:spPr>
          <p:txBody>
            <a:bodyPr/>
            <a:lstStyle/>
            <a:p>
              <a:endParaRPr lang="ru-RU"/>
            </a:p>
          </p:txBody>
        </p:sp>
        <p:sp>
          <p:nvSpPr>
            <p:cNvPr id="161258" name="Freeform 2915"/>
            <p:cNvSpPr>
              <a:spLocks/>
            </p:cNvSpPr>
            <p:nvPr/>
          </p:nvSpPr>
          <p:spPr bwMode="auto">
            <a:xfrm>
              <a:off x="3547" y="3286"/>
              <a:ext cx="169" cy="256"/>
            </a:xfrm>
            <a:custGeom>
              <a:avLst/>
              <a:gdLst>
                <a:gd name="T0" fmla="*/ 4 w 169"/>
                <a:gd name="T1" fmla="*/ 0 h 256"/>
                <a:gd name="T2" fmla="*/ 0 w 169"/>
                <a:gd name="T3" fmla="*/ 5 h 256"/>
                <a:gd name="T4" fmla="*/ 164 w 169"/>
                <a:gd name="T5" fmla="*/ 256 h 256"/>
                <a:gd name="T6" fmla="*/ 169 w 169"/>
                <a:gd name="T7" fmla="*/ 251 h 256"/>
                <a:gd name="T8" fmla="*/ 4 w 169"/>
                <a:gd name="T9" fmla="*/ 0 h 256"/>
                <a:gd name="T10" fmla="*/ 0 60000 65536"/>
                <a:gd name="T11" fmla="*/ 0 60000 65536"/>
                <a:gd name="T12" fmla="*/ 0 60000 65536"/>
                <a:gd name="T13" fmla="*/ 0 60000 65536"/>
                <a:gd name="T14" fmla="*/ 0 60000 65536"/>
                <a:gd name="T15" fmla="*/ 0 w 169"/>
                <a:gd name="T16" fmla="*/ 0 h 256"/>
                <a:gd name="T17" fmla="*/ 169 w 169"/>
                <a:gd name="T18" fmla="*/ 256 h 256"/>
              </a:gdLst>
              <a:ahLst/>
              <a:cxnLst>
                <a:cxn ang="T10">
                  <a:pos x="T0" y="T1"/>
                </a:cxn>
                <a:cxn ang="T11">
                  <a:pos x="T2" y="T3"/>
                </a:cxn>
                <a:cxn ang="T12">
                  <a:pos x="T4" y="T5"/>
                </a:cxn>
                <a:cxn ang="T13">
                  <a:pos x="T6" y="T7"/>
                </a:cxn>
                <a:cxn ang="T14">
                  <a:pos x="T8" y="T9"/>
                </a:cxn>
              </a:cxnLst>
              <a:rect l="T15" t="T16" r="T17" b="T18"/>
              <a:pathLst>
                <a:path w="169" h="256">
                  <a:moveTo>
                    <a:pt x="4" y="0"/>
                  </a:moveTo>
                  <a:lnTo>
                    <a:pt x="0" y="5"/>
                  </a:lnTo>
                  <a:lnTo>
                    <a:pt x="164" y="256"/>
                  </a:lnTo>
                  <a:lnTo>
                    <a:pt x="169" y="251"/>
                  </a:lnTo>
                  <a:lnTo>
                    <a:pt x="4" y="0"/>
                  </a:lnTo>
                  <a:close/>
                </a:path>
              </a:pathLst>
            </a:custGeom>
            <a:solidFill>
              <a:srgbClr val="C195DB"/>
            </a:solidFill>
            <a:ln w="9525">
              <a:noFill/>
              <a:round/>
              <a:headEnd/>
              <a:tailEnd/>
            </a:ln>
          </p:spPr>
          <p:txBody>
            <a:bodyPr/>
            <a:lstStyle/>
            <a:p>
              <a:endParaRPr lang="ru-RU"/>
            </a:p>
          </p:txBody>
        </p:sp>
        <p:sp>
          <p:nvSpPr>
            <p:cNvPr id="161259" name="Freeform 2916"/>
            <p:cNvSpPr>
              <a:spLocks/>
            </p:cNvSpPr>
            <p:nvPr/>
          </p:nvSpPr>
          <p:spPr bwMode="auto">
            <a:xfrm>
              <a:off x="3548" y="3284"/>
              <a:ext cx="6" cy="6"/>
            </a:xfrm>
            <a:custGeom>
              <a:avLst/>
              <a:gdLst>
                <a:gd name="T0" fmla="*/ 3 w 6"/>
                <a:gd name="T1" fmla="*/ 1 h 6"/>
                <a:gd name="T2" fmla="*/ 4 w 6"/>
                <a:gd name="T3" fmla="*/ 0 h 6"/>
                <a:gd name="T4" fmla="*/ 6 w 6"/>
                <a:gd name="T5" fmla="*/ 1 h 6"/>
                <a:gd name="T6" fmla="*/ 0 w 6"/>
                <a:gd name="T7" fmla="*/ 6 h 6"/>
                <a:gd name="T8" fmla="*/ 6 w 6"/>
                <a:gd name="T9" fmla="*/ 6 h 6"/>
                <a:gd name="T10" fmla="*/ 3 w 6"/>
                <a:gd name="T11" fmla="*/ 1 h 6"/>
                <a:gd name="T12" fmla="*/ 0 60000 65536"/>
                <a:gd name="T13" fmla="*/ 0 60000 65536"/>
                <a:gd name="T14" fmla="*/ 0 60000 65536"/>
                <a:gd name="T15" fmla="*/ 0 60000 65536"/>
                <a:gd name="T16" fmla="*/ 0 60000 65536"/>
                <a:gd name="T17" fmla="*/ 0 60000 65536"/>
                <a:gd name="T18" fmla="*/ 0 w 6"/>
                <a:gd name="T19" fmla="*/ 0 h 6"/>
                <a:gd name="T20" fmla="*/ 6 w 6"/>
                <a:gd name="T21" fmla="*/ 6 h 6"/>
              </a:gdLst>
              <a:ahLst/>
              <a:cxnLst>
                <a:cxn ang="T12">
                  <a:pos x="T0" y="T1"/>
                </a:cxn>
                <a:cxn ang="T13">
                  <a:pos x="T2" y="T3"/>
                </a:cxn>
                <a:cxn ang="T14">
                  <a:pos x="T4" y="T5"/>
                </a:cxn>
                <a:cxn ang="T15">
                  <a:pos x="T6" y="T7"/>
                </a:cxn>
                <a:cxn ang="T16">
                  <a:pos x="T8" y="T9"/>
                </a:cxn>
                <a:cxn ang="T17">
                  <a:pos x="T10" y="T11"/>
                </a:cxn>
              </a:cxnLst>
              <a:rect l="T18" t="T19" r="T20" b="T21"/>
              <a:pathLst>
                <a:path w="6" h="6">
                  <a:moveTo>
                    <a:pt x="3" y="1"/>
                  </a:moveTo>
                  <a:lnTo>
                    <a:pt x="4" y="0"/>
                  </a:lnTo>
                  <a:lnTo>
                    <a:pt x="6" y="1"/>
                  </a:lnTo>
                  <a:lnTo>
                    <a:pt x="0" y="6"/>
                  </a:lnTo>
                  <a:lnTo>
                    <a:pt x="6" y="6"/>
                  </a:lnTo>
                  <a:lnTo>
                    <a:pt x="3" y="1"/>
                  </a:lnTo>
                  <a:close/>
                </a:path>
              </a:pathLst>
            </a:custGeom>
            <a:solidFill>
              <a:srgbClr val="C195DB"/>
            </a:solidFill>
            <a:ln w="9525">
              <a:noFill/>
              <a:round/>
              <a:headEnd/>
              <a:tailEnd/>
            </a:ln>
          </p:spPr>
          <p:txBody>
            <a:bodyPr/>
            <a:lstStyle/>
            <a:p>
              <a:endParaRPr lang="ru-RU"/>
            </a:p>
          </p:txBody>
        </p:sp>
        <p:sp>
          <p:nvSpPr>
            <p:cNvPr id="161260" name="Freeform 2917"/>
            <p:cNvSpPr>
              <a:spLocks/>
            </p:cNvSpPr>
            <p:nvPr/>
          </p:nvSpPr>
          <p:spPr bwMode="auto">
            <a:xfrm>
              <a:off x="3637" y="3537"/>
              <a:ext cx="78" cy="46"/>
            </a:xfrm>
            <a:custGeom>
              <a:avLst/>
              <a:gdLst>
                <a:gd name="T0" fmla="*/ 78 w 78"/>
                <a:gd name="T1" fmla="*/ 5 h 46"/>
                <a:gd name="T2" fmla="*/ 73 w 78"/>
                <a:gd name="T3" fmla="*/ 0 h 46"/>
                <a:gd name="T4" fmla="*/ 0 w 78"/>
                <a:gd name="T5" fmla="*/ 42 h 46"/>
                <a:gd name="T6" fmla="*/ 4 w 78"/>
                <a:gd name="T7" fmla="*/ 46 h 46"/>
                <a:gd name="T8" fmla="*/ 78 w 78"/>
                <a:gd name="T9" fmla="*/ 5 h 46"/>
                <a:gd name="T10" fmla="*/ 0 60000 65536"/>
                <a:gd name="T11" fmla="*/ 0 60000 65536"/>
                <a:gd name="T12" fmla="*/ 0 60000 65536"/>
                <a:gd name="T13" fmla="*/ 0 60000 65536"/>
                <a:gd name="T14" fmla="*/ 0 60000 65536"/>
                <a:gd name="T15" fmla="*/ 0 w 78"/>
                <a:gd name="T16" fmla="*/ 0 h 46"/>
                <a:gd name="T17" fmla="*/ 78 w 78"/>
                <a:gd name="T18" fmla="*/ 46 h 46"/>
              </a:gdLst>
              <a:ahLst/>
              <a:cxnLst>
                <a:cxn ang="T10">
                  <a:pos x="T0" y="T1"/>
                </a:cxn>
                <a:cxn ang="T11">
                  <a:pos x="T2" y="T3"/>
                </a:cxn>
                <a:cxn ang="T12">
                  <a:pos x="T4" y="T5"/>
                </a:cxn>
                <a:cxn ang="T13">
                  <a:pos x="T6" y="T7"/>
                </a:cxn>
                <a:cxn ang="T14">
                  <a:pos x="T8" y="T9"/>
                </a:cxn>
              </a:cxnLst>
              <a:rect l="T15" t="T16" r="T17" b="T18"/>
              <a:pathLst>
                <a:path w="78" h="46">
                  <a:moveTo>
                    <a:pt x="78" y="5"/>
                  </a:moveTo>
                  <a:lnTo>
                    <a:pt x="73" y="0"/>
                  </a:lnTo>
                  <a:lnTo>
                    <a:pt x="0" y="42"/>
                  </a:lnTo>
                  <a:lnTo>
                    <a:pt x="4" y="46"/>
                  </a:lnTo>
                  <a:lnTo>
                    <a:pt x="78" y="5"/>
                  </a:lnTo>
                  <a:close/>
                </a:path>
              </a:pathLst>
            </a:custGeom>
            <a:solidFill>
              <a:srgbClr val="C195DB"/>
            </a:solidFill>
            <a:ln w="9525">
              <a:noFill/>
              <a:round/>
              <a:headEnd/>
              <a:tailEnd/>
            </a:ln>
          </p:spPr>
          <p:txBody>
            <a:bodyPr/>
            <a:lstStyle/>
            <a:p>
              <a:endParaRPr lang="ru-RU"/>
            </a:p>
          </p:txBody>
        </p:sp>
        <p:sp>
          <p:nvSpPr>
            <p:cNvPr id="161261" name="Freeform 2918"/>
            <p:cNvSpPr>
              <a:spLocks/>
            </p:cNvSpPr>
            <p:nvPr/>
          </p:nvSpPr>
          <p:spPr bwMode="auto">
            <a:xfrm>
              <a:off x="3713" y="3537"/>
              <a:ext cx="4" cy="5"/>
            </a:xfrm>
            <a:custGeom>
              <a:avLst/>
              <a:gdLst>
                <a:gd name="T0" fmla="*/ 3 w 4"/>
                <a:gd name="T1" fmla="*/ 0 h 5"/>
                <a:gd name="T2" fmla="*/ 4 w 4"/>
                <a:gd name="T3" fmla="*/ 4 h 5"/>
                <a:gd name="T4" fmla="*/ 3 w 4"/>
                <a:gd name="T5" fmla="*/ 5 h 5"/>
                <a:gd name="T6" fmla="*/ 0 w 4"/>
                <a:gd name="T7" fmla="*/ 0 h 5"/>
                <a:gd name="T8" fmla="*/ 0 w 4"/>
                <a:gd name="T9" fmla="*/ 5 h 5"/>
                <a:gd name="T10" fmla="*/ 3 w 4"/>
                <a:gd name="T11" fmla="*/ 0 h 5"/>
                <a:gd name="T12" fmla="*/ 0 60000 65536"/>
                <a:gd name="T13" fmla="*/ 0 60000 65536"/>
                <a:gd name="T14" fmla="*/ 0 60000 65536"/>
                <a:gd name="T15" fmla="*/ 0 60000 65536"/>
                <a:gd name="T16" fmla="*/ 0 60000 65536"/>
                <a:gd name="T17" fmla="*/ 0 60000 65536"/>
                <a:gd name="T18" fmla="*/ 0 w 4"/>
                <a:gd name="T19" fmla="*/ 0 h 5"/>
                <a:gd name="T20" fmla="*/ 4 w 4"/>
                <a:gd name="T21" fmla="*/ 5 h 5"/>
              </a:gdLst>
              <a:ahLst/>
              <a:cxnLst>
                <a:cxn ang="T12">
                  <a:pos x="T0" y="T1"/>
                </a:cxn>
                <a:cxn ang="T13">
                  <a:pos x="T2" y="T3"/>
                </a:cxn>
                <a:cxn ang="T14">
                  <a:pos x="T4" y="T5"/>
                </a:cxn>
                <a:cxn ang="T15">
                  <a:pos x="T6" y="T7"/>
                </a:cxn>
                <a:cxn ang="T16">
                  <a:pos x="T8" y="T9"/>
                </a:cxn>
                <a:cxn ang="T17">
                  <a:pos x="T10" y="T11"/>
                </a:cxn>
              </a:cxnLst>
              <a:rect l="T18" t="T19" r="T20" b="T21"/>
              <a:pathLst>
                <a:path w="4" h="5">
                  <a:moveTo>
                    <a:pt x="3" y="0"/>
                  </a:moveTo>
                  <a:lnTo>
                    <a:pt x="4" y="4"/>
                  </a:lnTo>
                  <a:lnTo>
                    <a:pt x="3" y="5"/>
                  </a:lnTo>
                  <a:lnTo>
                    <a:pt x="0" y="0"/>
                  </a:lnTo>
                  <a:lnTo>
                    <a:pt x="0" y="5"/>
                  </a:lnTo>
                  <a:lnTo>
                    <a:pt x="3" y="0"/>
                  </a:lnTo>
                  <a:close/>
                </a:path>
              </a:pathLst>
            </a:custGeom>
            <a:solidFill>
              <a:srgbClr val="C195DB"/>
            </a:solidFill>
            <a:ln w="9525">
              <a:noFill/>
              <a:round/>
              <a:headEnd/>
              <a:tailEnd/>
            </a:ln>
          </p:spPr>
          <p:txBody>
            <a:bodyPr/>
            <a:lstStyle/>
            <a:p>
              <a:endParaRPr lang="ru-RU"/>
            </a:p>
          </p:txBody>
        </p:sp>
        <p:sp>
          <p:nvSpPr>
            <p:cNvPr id="161262" name="Freeform 2919"/>
            <p:cNvSpPr>
              <a:spLocks/>
            </p:cNvSpPr>
            <p:nvPr/>
          </p:nvSpPr>
          <p:spPr bwMode="auto">
            <a:xfrm>
              <a:off x="3499" y="3316"/>
              <a:ext cx="144" cy="267"/>
            </a:xfrm>
            <a:custGeom>
              <a:avLst/>
              <a:gdLst>
                <a:gd name="T0" fmla="*/ 139 w 144"/>
                <a:gd name="T1" fmla="*/ 267 h 267"/>
                <a:gd name="T2" fmla="*/ 144 w 144"/>
                <a:gd name="T3" fmla="*/ 262 h 267"/>
                <a:gd name="T4" fmla="*/ 4 w 144"/>
                <a:gd name="T5" fmla="*/ 0 h 267"/>
                <a:gd name="T6" fmla="*/ 0 w 144"/>
                <a:gd name="T7" fmla="*/ 5 h 267"/>
                <a:gd name="T8" fmla="*/ 139 w 144"/>
                <a:gd name="T9" fmla="*/ 267 h 267"/>
                <a:gd name="T10" fmla="*/ 0 60000 65536"/>
                <a:gd name="T11" fmla="*/ 0 60000 65536"/>
                <a:gd name="T12" fmla="*/ 0 60000 65536"/>
                <a:gd name="T13" fmla="*/ 0 60000 65536"/>
                <a:gd name="T14" fmla="*/ 0 60000 65536"/>
                <a:gd name="T15" fmla="*/ 0 w 144"/>
                <a:gd name="T16" fmla="*/ 0 h 267"/>
                <a:gd name="T17" fmla="*/ 144 w 144"/>
                <a:gd name="T18" fmla="*/ 267 h 267"/>
              </a:gdLst>
              <a:ahLst/>
              <a:cxnLst>
                <a:cxn ang="T10">
                  <a:pos x="T0" y="T1"/>
                </a:cxn>
                <a:cxn ang="T11">
                  <a:pos x="T2" y="T3"/>
                </a:cxn>
                <a:cxn ang="T12">
                  <a:pos x="T4" y="T5"/>
                </a:cxn>
                <a:cxn ang="T13">
                  <a:pos x="T6" y="T7"/>
                </a:cxn>
                <a:cxn ang="T14">
                  <a:pos x="T8" y="T9"/>
                </a:cxn>
              </a:cxnLst>
              <a:rect l="T15" t="T16" r="T17" b="T18"/>
              <a:pathLst>
                <a:path w="144" h="267">
                  <a:moveTo>
                    <a:pt x="139" y="267"/>
                  </a:moveTo>
                  <a:lnTo>
                    <a:pt x="144" y="262"/>
                  </a:lnTo>
                  <a:lnTo>
                    <a:pt x="4" y="0"/>
                  </a:lnTo>
                  <a:lnTo>
                    <a:pt x="0" y="5"/>
                  </a:lnTo>
                  <a:lnTo>
                    <a:pt x="139" y="267"/>
                  </a:lnTo>
                  <a:close/>
                </a:path>
              </a:pathLst>
            </a:custGeom>
            <a:solidFill>
              <a:srgbClr val="C195DB"/>
            </a:solidFill>
            <a:ln w="9525">
              <a:noFill/>
              <a:round/>
              <a:headEnd/>
              <a:tailEnd/>
            </a:ln>
          </p:spPr>
          <p:txBody>
            <a:bodyPr/>
            <a:lstStyle/>
            <a:p>
              <a:endParaRPr lang="ru-RU"/>
            </a:p>
          </p:txBody>
        </p:sp>
        <p:sp>
          <p:nvSpPr>
            <p:cNvPr id="161263" name="Freeform 2920"/>
            <p:cNvSpPr>
              <a:spLocks/>
            </p:cNvSpPr>
            <p:nvPr/>
          </p:nvSpPr>
          <p:spPr bwMode="auto">
            <a:xfrm>
              <a:off x="3637" y="3578"/>
              <a:ext cx="4" cy="6"/>
            </a:xfrm>
            <a:custGeom>
              <a:avLst/>
              <a:gdLst>
                <a:gd name="T0" fmla="*/ 4 w 4"/>
                <a:gd name="T1" fmla="*/ 5 h 6"/>
                <a:gd name="T2" fmla="*/ 1 w 4"/>
                <a:gd name="T3" fmla="*/ 6 h 6"/>
                <a:gd name="T4" fmla="*/ 0 w 4"/>
                <a:gd name="T5" fmla="*/ 5 h 6"/>
                <a:gd name="T6" fmla="*/ 4 w 4"/>
                <a:gd name="T7" fmla="*/ 0 h 6"/>
                <a:gd name="T8" fmla="*/ 0 w 4"/>
                <a:gd name="T9" fmla="*/ 0 h 6"/>
                <a:gd name="T10" fmla="*/ 4 w 4"/>
                <a:gd name="T11" fmla="*/ 5 h 6"/>
                <a:gd name="T12" fmla="*/ 0 60000 65536"/>
                <a:gd name="T13" fmla="*/ 0 60000 65536"/>
                <a:gd name="T14" fmla="*/ 0 60000 65536"/>
                <a:gd name="T15" fmla="*/ 0 60000 65536"/>
                <a:gd name="T16" fmla="*/ 0 60000 65536"/>
                <a:gd name="T17" fmla="*/ 0 60000 65536"/>
                <a:gd name="T18" fmla="*/ 0 w 4"/>
                <a:gd name="T19" fmla="*/ 0 h 6"/>
                <a:gd name="T20" fmla="*/ 4 w 4"/>
                <a:gd name="T21" fmla="*/ 6 h 6"/>
              </a:gdLst>
              <a:ahLst/>
              <a:cxnLst>
                <a:cxn ang="T12">
                  <a:pos x="T0" y="T1"/>
                </a:cxn>
                <a:cxn ang="T13">
                  <a:pos x="T2" y="T3"/>
                </a:cxn>
                <a:cxn ang="T14">
                  <a:pos x="T4" y="T5"/>
                </a:cxn>
                <a:cxn ang="T15">
                  <a:pos x="T6" y="T7"/>
                </a:cxn>
                <a:cxn ang="T16">
                  <a:pos x="T8" y="T9"/>
                </a:cxn>
                <a:cxn ang="T17">
                  <a:pos x="T10" y="T11"/>
                </a:cxn>
              </a:cxnLst>
              <a:rect l="T18" t="T19" r="T20" b="T21"/>
              <a:pathLst>
                <a:path w="4" h="6">
                  <a:moveTo>
                    <a:pt x="4" y="5"/>
                  </a:moveTo>
                  <a:lnTo>
                    <a:pt x="1" y="6"/>
                  </a:lnTo>
                  <a:lnTo>
                    <a:pt x="0" y="5"/>
                  </a:lnTo>
                  <a:lnTo>
                    <a:pt x="4" y="0"/>
                  </a:lnTo>
                  <a:lnTo>
                    <a:pt x="0" y="0"/>
                  </a:lnTo>
                  <a:lnTo>
                    <a:pt x="4" y="5"/>
                  </a:lnTo>
                  <a:close/>
                </a:path>
              </a:pathLst>
            </a:custGeom>
            <a:solidFill>
              <a:srgbClr val="C195DB"/>
            </a:solidFill>
            <a:ln w="9525">
              <a:noFill/>
              <a:round/>
              <a:headEnd/>
              <a:tailEnd/>
            </a:ln>
          </p:spPr>
          <p:txBody>
            <a:bodyPr/>
            <a:lstStyle/>
            <a:p>
              <a:endParaRPr lang="ru-RU"/>
            </a:p>
          </p:txBody>
        </p:sp>
        <p:sp>
          <p:nvSpPr>
            <p:cNvPr id="161264" name="Freeform 2921"/>
            <p:cNvSpPr>
              <a:spLocks/>
            </p:cNvSpPr>
            <p:nvPr/>
          </p:nvSpPr>
          <p:spPr bwMode="auto">
            <a:xfrm>
              <a:off x="3495" y="3316"/>
              <a:ext cx="7" cy="3"/>
            </a:xfrm>
            <a:custGeom>
              <a:avLst/>
              <a:gdLst>
                <a:gd name="T0" fmla="*/ 2 w 7"/>
                <a:gd name="T1" fmla="*/ 3 h 3"/>
                <a:gd name="T2" fmla="*/ 0 w 7"/>
                <a:gd name="T3" fmla="*/ 1 h 3"/>
                <a:gd name="T4" fmla="*/ 4 w 7"/>
                <a:gd name="T5" fmla="*/ 0 h 3"/>
                <a:gd name="T6" fmla="*/ 7 w 7"/>
                <a:gd name="T7" fmla="*/ 3 h 3"/>
                <a:gd name="T8" fmla="*/ 7 w 7"/>
                <a:gd name="T9" fmla="*/ 0 h 3"/>
                <a:gd name="T10" fmla="*/ 2 w 7"/>
                <a:gd name="T11" fmla="*/ 3 h 3"/>
                <a:gd name="T12" fmla="*/ 0 60000 65536"/>
                <a:gd name="T13" fmla="*/ 0 60000 65536"/>
                <a:gd name="T14" fmla="*/ 0 60000 65536"/>
                <a:gd name="T15" fmla="*/ 0 60000 65536"/>
                <a:gd name="T16" fmla="*/ 0 60000 65536"/>
                <a:gd name="T17" fmla="*/ 0 60000 65536"/>
                <a:gd name="T18" fmla="*/ 0 w 7"/>
                <a:gd name="T19" fmla="*/ 0 h 3"/>
                <a:gd name="T20" fmla="*/ 7 w 7"/>
                <a:gd name="T21" fmla="*/ 3 h 3"/>
              </a:gdLst>
              <a:ahLst/>
              <a:cxnLst>
                <a:cxn ang="T12">
                  <a:pos x="T0" y="T1"/>
                </a:cxn>
                <a:cxn ang="T13">
                  <a:pos x="T2" y="T3"/>
                </a:cxn>
                <a:cxn ang="T14">
                  <a:pos x="T4" y="T5"/>
                </a:cxn>
                <a:cxn ang="T15">
                  <a:pos x="T6" y="T7"/>
                </a:cxn>
                <a:cxn ang="T16">
                  <a:pos x="T8" y="T9"/>
                </a:cxn>
                <a:cxn ang="T17">
                  <a:pos x="T10" y="T11"/>
                </a:cxn>
              </a:cxnLst>
              <a:rect l="T18" t="T19" r="T20" b="T21"/>
              <a:pathLst>
                <a:path w="7" h="3">
                  <a:moveTo>
                    <a:pt x="2" y="3"/>
                  </a:moveTo>
                  <a:lnTo>
                    <a:pt x="0" y="1"/>
                  </a:lnTo>
                  <a:lnTo>
                    <a:pt x="4" y="0"/>
                  </a:lnTo>
                  <a:lnTo>
                    <a:pt x="7" y="3"/>
                  </a:lnTo>
                  <a:lnTo>
                    <a:pt x="7" y="0"/>
                  </a:lnTo>
                  <a:lnTo>
                    <a:pt x="2" y="3"/>
                  </a:lnTo>
                  <a:close/>
                </a:path>
              </a:pathLst>
            </a:custGeom>
            <a:solidFill>
              <a:srgbClr val="C195DB"/>
            </a:solidFill>
            <a:ln w="9525">
              <a:noFill/>
              <a:round/>
              <a:headEnd/>
              <a:tailEnd/>
            </a:ln>
          </p:spPr>
          <p:txBody>
            <a:bodyPr/>
            <a:lstStyle/>
            <a:p>
              <a:endParaRPr lang="ru-RU"/>
            </a:p>
          </p:txBody>
        </p:sp>
        <p:sp>
          <p:nvSpPr>
            <p:cNvPr id="161265" name="Freeform 2922"/>
            <p:cNvSpPr>
              <a:spLocks/>
            </p:cNvSpPr>
            <p:nvPr/>
          </p:nvSpPr>
          <p:spPr bwMode="auto">
            <a:xfrm>
              <a:off x="3637" y="3529"/>
              <a:ext cx="19" cy="54"/>
            </a:xfrm>
            <a:custGeom>
              <a:avLst/>
              <a:gdLst>
                <a:gd name="T0" fmla="*/ 0 w 19"/>
                <a:gd name="T1" fmla="*/ 51 h 54"/>
                <a:gd name="T2" fmla="*/ 6 w 19"/>
                <a:gd name="T3" fmla="*/ 54 h 54"/>
                <a:gd name="T4" fmla="*/ 19 w 19"/>
                <a:gd name="T5" fmla="*/ 3 h 54"/>
                <a:gd name="T6" fmla="*/ 12 w 19"/>
                <a:gd name="T7" fmla="*/ 0 h 54"/>
                <a:gd name="T8" fmla="*/ 0 w 19"/>
                <a:gd name="T9" fmla="*/ 51 h 54"/>
                <a:gd name="T10" fmla="*/ 0 60000 65536"/>
                <a:gd name="T11" fmla="*/ 0 60000 65536"/>
                <a:gd name="T12" fmla="*/ 0 60000 65536"/>
                <a:gd name="T13" fmla="*/ 0 60000 65536"/>
                <a:gd name="T14" fmla="*/ 0 60000 65536"/>
                <a:gd name="T15" fmla="*/ 0 w 19"/>
                <a:gd name="T16" fmla="*/ 0 h 54"/>
                <a:gd name="T17" fmla="*/ 19 w 19"/>
                <a:gd name="T18" fmla="*/ 54 h 54"/>
              </a:gdLst>
              <a:ahLst/>
              <a:cxnLst>
                <a:cxn ang="T10">
                  <a:pos x="T0" y="T1"/>
                </a:cxn>
                <a:cxn ang="T11">
                  <a:pos x="T2" y="T3"/>
                </a:cxn>
                <a:cxn ang="T12">
                  <a:pos x="T4" y="T5"/>
                </a:cxn>
                <a:cxn ang="T13">
                  <a:pos x="T6" y="T7"/>
                </a:cxn>
                <a:cxn ang="T14">
                  <a:pos x="T8" y="T9"/>
                </a:cxn>
              </a:cxnLst>
              <a:rect l="T15" t="T16" r="T17" b="T18"/>
              <a:pathLst>
                <a:path w="19" h="54">
                  <a:moveTo>
                    <a:pt x="0" y="51"/>
                  </a:moveTo>
                  <a:lnTo>
                    <a:pt x="6" y="54"/>
                  </a:lnTo>
                  <a:lnTo>
                    <a:pt x="19" y="3"/>
                  </a:lnTo>
                  <a:lnTo>
                    <a:pt x="12" y="0"/>
                  </a:lnTo>
                  <a:lnTo>
                    <a:pt x="0" y="51"/>
                  </a:lnTo>
                  <a:close/>
                </a:path>
              </a:pathLst>
            </a:custGeom>
            <a:solidFill>
              <a:srgbClr val="C195DB"/>
            </a:solidFill>
            <a:ln w="9525">
              <a:noFill/>
              <a:round/>
              <a:headEnd/>
              <a:tailEnd/>
            </a:ln>
          </p:spPr>
          <p:txBody>
            <a:bodyPr/>
            <a:lstStyle/>
            <a:p>
              <a:endParaRPr lang="ru-RU"/>
            </a:p>
          </p:txBody>
        </p:sp>
        <p:sp>
          <p:nvSpPr>
            <p:cNvPr id="161266" name="Freeform 2923"/>
            <p:cNvSpPr>
              <a:spLocks/>
            </p:cNvSpPr>
            <p:nvPr/>
          </p:nvSpPr>
          <p:spPr bwMode="auto">
            <a:xfrm>
              <a:off x="3651" y="3527"/>
              <a:ext cx="64" cy="17"/>
            </a:xfrm>
            <a:custGeom>
              <a:avLst/>
              <a:gdLst>
                <a:gd name="T0" fmla="*/ 4 w 64"/>
                <a:gd name="T1" fmla="*/ 0 h 17"/>
                <a:gd name="T2" fmla="*/ 0 w 64"/>
                <a:gd name="T3" fmla="*/ 7 h 17"/>
                <a:gd name="T4" fmla="*/ 61 w 64"/>
                <a:gd name="T5" fmla="*/ 17 h 17"/>
                <a:gd name="T6" fmla="*/ 64 w 64"/>
                <a:gd name="T7" fmla="*/ 10 h 17"/>
                <a:gd name="T8" fmla="*/ 4 w 64"/>
                <a:gd name="T9" fmla="*/ 0 h 17"/>
                <a:gd name="T10" fmla="*/ 0 60000 65536"/>
                <a:gd name="T11" fmla="*/ 0 60000 65536"/>
                <a:gd name="T12" fmla="*/ 0 60000 65536"/>
                <a:gd name="T13" fmla="*/ 0 60000 65536"/>
                <a:gd name="T14" fmla="*/ 0 60000 65536"/>
                <a:gd name="T15" fmla="*/ 0 w 64"/>
                <a:gd name="T16" fmla="*/ 0 h 17"/>
                <a:gd name="T17" fmla="*/ 64 w 64"/>
                <a:gd name="T18" fmla="*/ 17 h 17"/>
              </a:gdLst>
              <a:ahLst/>
              <a:cxnLst>
                <a:cxn ang="T10">
                  <a:pos x="T0" y="T1"/>
                </a:cxn>
                <a:cxn ang="T11">
                  <a:pos x="T2" y="T3"/>
                </a:cxn>
                <a:cxn ang="T12">
                  <a:pos x="T4" y="T5"/>
                </a:cxn>
                <a:cxn ang="T13">
                  <a:pos x="T6" y="T7"/>
                </a:cxn>
                <a:cxn ang="T14">
                  <a:pos x="T8" y="T9"/>
                </a:cxn>
              </a:cxnLst>
              <a:rect l="T15" t="T16" r="T17" b="T18"/>
              <a:pathLst>
                <a:path w="64" h="17">
                  <a:moveTo>
                    <a:pt x="4" y="0"/>
                  </a:moveTo>
                  <a:lnTo>
                    <a:pt x="0" y="7"/>
                  </a:lnTo>
                  <a:lnTo>
                    <a:pt x="61" y="17"/>
                  </a:lnTo>
                  <a:lnTo>
                    <a:pt x="64" y="10"/>
                  </a:lnTo>
                  <a:lnTo>
                    <a:pt x="4" y="0"/>
                  </a:lnTo>
                  <a:close/>
                </a:path>
              </a:pathLst>
            </a:custGeom>
            <a:solidFill>
              <a:srgbClr val="C195DB"/>
            </a:solidFill>
            <a:ln w="9525">
              <a:noFill/>
              <a:round/>
              <a:headEnd/>
              <a:tailEnd/>
            </a:ln>
          </p:spPr>
          <p:txBody>
            <a:bodyPr/>
            <a:lstStyle/>
            <a:p>
              <a:endParaRPr lang="ru-RU"/>
            </a:p>
          </p:txBody>
        </p:sp>
        <p:sp>
          <p:nvSpPr>
            <p:cNvPr id="161267" name="Freeform 2924"/>
            <p:cNvSpPr>
              <a:spLocks/>
            </p:cNvSpPr>
            <p:nvPr/>
          </p:nvSpPr>
          <p:spPr bwMode="auto">
            <a:xfrm>
              <a:off x="3651" y="3527"/>
              <a:ext cx="6" cy="7"/>
            </a:xfrm>
            <a:custGeom>
              <a:avLst/>
              <a:gdLst>
                <a:gd name="T0" fmla="*/ 0 w 6"/>
                <a:gd name="T1" fmla="*/ 2 h 7"/>
                <a:gd name="T2" fmla="*/ 0 w 6"/>
                <a:gd name="T3" fmla="*/ 0 h 7"/>
                <a:gd name="T4" fmla="*/ 5 w 6"/>
                <a:gd name="T5" fmla="*/ 0 h 7"/>
                <a:gd name="T6" fmla="*/ 2 w 6"/>
                <a:gd name="T7" fmla="*/ 7 h 7"/>
                <a:gd name="T8" fmla="*/ 6 w 6"/>
                <a:gd name="T9" fmla="*/ 6 h 7"/>
                <a:gd name="T10" fmla="*/ 0 w 6"/>
                <a:gd name="T11" fmla="*/ 2 h 7"/>
                <a:gd name="T12" fmla="*/ 0 60000 65536"/>
                <a:gd name="T13" fmla="*/ 0 60000 65536"/>
                <a:gd name="T14" fmla="*/ 0 60000 65536"/>
                <a:gd name="T15" fmla="*/ 0 60000 65536"/>
                <a:gd name="T16" fmla="*/ 0 60000 65536"/>
                <a:gd name="T17" fmla="*/ 0 60000 65536"/>
                <a:gd name="T18" fmla="*/ 0 w 6"/>
                <a:gd name="T19" fmla="*/ 0 h 7"/>
                <a:gd name="T20" fmla="*/ 6 w 6"/>
                <a:gd name="T21" fmla="*/ 7 h 7"/>
              </a:gdLst>
              <a:ahLst/>
              <a:cxnLst>
                <a:cxn ang="T12">
                  <a:pos x="T0" y="T1"/>
                </a:cxn>
                <a:cxn ang="T13">
                  <a:pos x="T2" y="T3"/>
                </a:cxn>
                <a:cxn ang="T14">
                  <a:pos x="T4" y="T5"/>
                </a:cxn>
                <a:cxn ang="T15">
                  <a:pos x="T6" y="T7"/>
                </a:cxn>
                <a:cxn ang="T16">
                  <a:pos x="T8" y="T9"/>
                </a:cxn>
                <a:cxn ang="T17">
                  <a:pos x="T10" y="T11"/>
                </a:cxn>
              </a:cxnLst>
              <a:rect l="T18" t="T19" r="T20" b="T21"/>
              <a:pathLst>
                <a:path w="6" h="7">
                  <a:moveTo>
                    <a:pt x="0" y="2"/>
                  </a:moveTo>
                  <a:lnTo>
                    <a:pt x="0" y="0"/>
                  </a:lnTo>
                  <a:lnTo>
                    <a:pt x="5" y="0"/>
                  </a:lnTo>
                  <a:lnTo>
                    <a:pt x="2" y="7"/>
                  </a:lnTo>
                  <a:lnTo>
                    <a:pt x="6" y="6"/>
                  </a:lnTo>
                  <a:lnTo>
                    <a:pt x="0" y="2"/>
                  </a:lnTo>
                  <a:close/>
                </a:path>
              </a:pathLst>
            </a:custGeom>
            <a:solidFill>
              <a:srgbClr val="C195DB"/>
            </a:solidFill>
            <a:ln w="9525">
              <a:noFill/>
              <a:round/>
              <a:headEnd/>
              <a:tailEnd/>
            </a:ln>
          </p:spPr>
          <p:txBody>
            <a:bodyPr/>
            <a:lstStyle/>
            <a:p>
              <a:endParaRPr lang="ru-RU"/>
            </a:p>
          </p:txBody>
        </p:sp>
        <p:sp>
          <p:nvSpPr>
            <p:cNvPr id="161268" name="Freeform 2925"/>
            <p:cNvSpPr>
              <a:spLocks/>
            </p:cNvSpPr>
            <p:nvPr/>
          </p:nvSpPr>
          <p:spPr bwMode="auto">
            <a:xfrm>
              <a:off x="3560" y="3125"/>
              <a:ext cx="227" cy="262"/>
            </a:xfrm>
            <a:custGeom>
              <a:avLst/>
              <a:gdLst>
                <a:gd name="T0" fmla="*/ 0 w 227"/>
                <a:gd name="T1" fmla="*/ 30 h 262"/>
                <a:gd name="T2" fmla="*/ 46 w 227"/>
                <a:gd name="T3" fmla="*/ 0 h 262"/>
                <a:gd name="T4" fmla="*/ 227 w 227"/>
                <a:gd name="T5" fmla="*/ 213 h 262"/>
                <a:gd name="T6" fmla="*/ 224 w 227"/>
                <a:gd name="T7" fmla="*/ 262 h 262"/>
                <a:gd name="T8" fmla="*/ 157 w 227"/>
                <a:gd name="T9" fmla="*/ 260 h 262"/>
                <a:gd name="T10" fmla="*/ 0 w 227"/>
                <a:gd name="T11" fmla="*/ 30 h 262"/>
                <a:gd name="T12" fmla="*/ 0 60000 65536"/>
                <a:gd name="T13" fmla="*/ 0 60000 65536"/>
                <a:gd name="T14" fmla="*/ 0 60000 65536"/>
                <a:gd name="T15" fmla="*/ 0 60000 65536"/>
                <a:gd name="T16" fmla="*/ 0 60000 65536"/>
                <a:gd name="T17" fmla="*/ 0 60000 65536"/>
                <a:gd name="T18" fmla="*/ 0 w 227"/>
                <a:gd name="T19" fmla="*/ 0 h 262"/>
                <a:gd name="T20" fmla="*/ 227 w 227"/>
                <a:gd name="T21" fmla="*/ 262 h 262"/>
              </a:gdLst>
              <a:ahLst/>
              <a:cxnLst>
                <a:cxn ang="T12">
                  <a:pos x="T0" y="T1"/>
                </a:cxn>
                <a:cxn ang="T13">
                  <a:pos x="T2" y="T3"/>
                </a:cxn>
                <a:cxn ang="T14">
                  <a:pos x="T4" y="T5"/>
                </a:cxn>
                <a:cxn ang="T15">
                  <a:pos x="T6" y="T7"/>
                </a:cxn>
                <a:cxn ang="T16">
                  <a:pos x="T8" y="T9"/>
                </a:cxn>
                <a:cxn ang="T17">
                  <a:pos x="T10" y="T11"/>
                </a:cxn>
              </a:cxnLst>
              <a:rect l="T18" t="T19" r="T20" b="T21"/>
              <a:pathLst>
                <a:path w="227" h="262">
                  <a:moveTo>
                    <a:pt x="0" y="30"/>
                  </a:moveTo>
                  <a:lnTo>
                    <a:pt x="46" y="0"/>
                  </a:lnTo>
                  <a:lnTo>
                    <a:pt x="227" y="213"/>
                  </a:lnTo>
                  <a:lnTo>
                    <a:pt x="224" y="262"/>
                  </a:lnTo>
                  <a:lnTo>
                    <a:pt x="157" y="260"/>
                  </a:lnTo>
                  <a:lnTo>
                    <a:pt x="0" y="30"/>
                  </a:lnTo>
                  <a:close/>
                </a:path>
              </a:pathLst>
            </a:custGeom>
            <a:solidFill>
              <a:srgbClr val="844CD6"/>
            </a:solidFill>
            <a:ln w="9525">
              <a:noFill/>
              <a:round/>
              <a:headEnd/>
              <a:tailEnd/>
            </a:ln>
          </p:spPr>
          <p:txBody>
            <a:bodyPr/>
            <a:lstStyle/>
            <a:p>
              <a:endParaRPr lang="ru-RU"/>
            </a:p>
          </p:txBody>
        </p:sp>
        <p:sp>
          <p:nvSpPr>
            <p:cNvPr id="161269" name="Freeform 2926"/>
            <p:cNvSpPr>
              <a:spLocks/>
            </p:cNvSpPr>
            <p:nvPr/>
          </p:nvSpPr>
          <p:spPr bwMode="auto">
            <a:xfrm>
              <a:off x="3556" y="3122"/>
              <a:ext cx="51" cy="35"/>
            </a:xfrm>
            <a:custGeom>
              <a:avLst/>
              <a:gdLst>
                <a:gd name="T0" fmla="*/ 0 w 51"/>
                <a:gd name="T1" fmla="*/ 31 h 35"/>
                <a:gd name="T2" fmla="*/ 4 w 51"/>
                <a:gd name="T3" fmla="*/ 35 h 35"/>
                <a:gd name="T4" fmla="*/ 51 w 51"/>
                <a:gd name="T5" fmla="*/ 4 h 35"/>
                <a:gd name="T6" fmla="*/ 45 w 51"/>
                <a:gd name="T7" fmla="*/ 0 h 35"/>
                <a:gd name="T8" fmla="*/ 0 w 51"/>
                <a:gd name="T9" fmla="*/ 31 h 35"/>
                <a:gd name="T10" fmla="*/ 0 60000 65536"/>
                <a:gd name="T11" fmla="*/ 0 60000 65536"/>
                <a:gd name="T12" fmla="*/ 0 60000 65536"/>
                <a:gd name="T13" fmla="*/ 0 60000 65536"/>
                <a:gd name="T14" fmla="*/ 0 60000 65536"/>
                <a:gd name="T15" fmla="*/ 0 w 51"/>
                <a:gd name="T16" fmla="*/ 0 h 35"/>
                <a:gd name="T17" fmla="*/ 51 w 51"/>
                <a:gd name="T18" fmla="*/ 35 h 35"/>
              </a:gdLst>
              <a:ahLst/>
              <a:cxnLst>
                <a:cxn ang="T10">
                  <a:pos x="T0" y="T1"/>
                </a:cxn>
                <a:cxn ang="T11">
                  <a:pos x="T2" y="T3"/>
                </a:cxn>
                <a:cxn ang="T12">
                  <a:pos x="T4" y="T5"/>
                </a:cxn>
                <a:cxn ang="T13">
                  <a:pos x="T6" y="T7"/>
                </a:cxn>
                <a:cxn ang="T14">
                  <a:pos x="T8" y="T9"/>
                </a:cxn>
              </a:cxnLst>
              <a:rect l="T15" t="T16" r="T17" b="T18"/>
              <a:pathLst>
                <a:path w="51" h="35">
                  <a:moveTo>
                    <a:pt x="0" y="31"/>
                  </a:moveTo>
                  <a:lnTo>
                    <a:pt x="4" y="35"/>
                  </a:lnTo>
                  <a:lnTo>
                    <a:pt x="51" y="4"/>
                  </a:lnTo>
                  <a:lnTo>
                    <a:pt x="45" y="0"/>
                  </a:lnTo>
                  <a:lnTo>
                    <a:pt x="0" y="31"/>
                  </a:lnTo>
                  <a:close/>
                </a:path>
              </a:pathLst>
            </a:custGeom>
            <a:solidFill>
              <a:srgbClr val="C195DB"/>
            </a:solidFill>
            <a:ln w="9525">
              <a:noFill/>
              <a:round/>
              <a:headEnd/>
              <a:tailEnd/>
            </a:ln>
          </p:spPr>
          <p:txBody>
            <a:bodyPr/>
            <a:lstStyle/>
            <a:p>
              <a:endParaRPr lang="ru-RU"/>
            </a:p>
          </p:txBody>
        </p:sp>
        <p:sp>
          <p:nvSpPr>
            <p:cNvPr id="161270" name="Freeform 2927"/>
            <p:cNvSpPr>
              <a:spLocks/>
            </p:cNvSpPr>
            <p:nvPr/>
          </p:nvSpPr>
          <p:spPr bwMode="auto">
            <a:xfrm>
              <a:off x="3604" y="3122"/>
              <a:ext cx="185" cy="217"/>
            </a:xfrm>
            <a:custGeom>
              <a:avLst/>
              <a:gdLst>
                <a:gd name="T0" fmla="*/ 5 w 185"/>
                <a:gd name="T1" fmla="*/ 0 h 217"/>
                <a:gd name="T2" fmla="*/ 0 w 185"/>
                <a:gd name="T3" fmla="*/ 4 h 217"/>
                <a:gd name="T4" fmla="*/ 180 w 185"/>
                <a:gd name="T5" fmla="*/ 217 h 217"/>
                <a:gd name="T6" fmla="*/ 185 w 185"/>
                <a:gd name="T7" fmla="*/ 212 h 217"/>
                <a:gd name="T8" fmla="*/ 5 w 185"/>
                <a:gd name="T9" fmla="*/ 0 h 217"/>
                <a:gd name="T10" fmla="*/ 0 60000 65536"/>
                <a:gd name="T11" fmla="*/ 0 60000 65536"/>
                <a:gd name="T12" fmla="*/ 0 60000 65536"/>
                <a:gd name="T13" fmla="*/ 0 60000 65536"/>
                <a:gd name="T14" fmla="*/ 0 60000 65536"/>
                <a:gd name="T15" fmla="*/ 0 w 185"/>
                <a:gd name="T16" fmla="*/ 0 h 217"/>
                <a:gd name="T17" fmla="*/ 185 w 185"/>
                <a:gd name="T18" fmla="*/ 217 h 217"/>
              </a:gdLst>
              <a:ahLst/>
              <a:cxnLst>
                <a:cxn ang="T10">
                  <a:pos x="T0" y="T1"/>
                </a:cxn>
                <a:cxn ang="T11">
                  <a:pos x="T2" y="T3"/>
                </a:cxn>
                <a:cxn ang="T12">
                  <a:pos x="T4" y="T5"/>
                </a:cxn>
                <a:cxn ang="T13">
                  <a:pos x="T6" y="T7"/>
                </a:cxn>
                <a:cxn ang="T14">
                  <a:pos x="T8" y="T9"/>
                </a:cxn>
              </a:cxnLst>
              <a:rect l="T15" t="T16" r="T17" b="T18"/>
              <a:pathLst>
                <a:path w="185" h="217">
                  <a:moveTo>
                    <a:pt x="5" y="0"/>
                  </a:moveTo>
                  <a:lnTo>
                    <a:pt x="0" y="4"/>
                  </a:lnTo>
                  <a:lnTo>
                    <a:pt x="180" y="217"/>
                  </a:lnTo>
                  <a:lnTo>
                    <a:pt x="185" y="212"/>
                  </a:lnTo>
                  <a:lnTo>
                    <a:pt x="5" y="0"/>
                  </a:lnTo>
                  <a:close/>
                </a:path>
              </a:pathLst>
            </a:custGeom>
            <a:solidFill>
              <a:srgbClr val="C195DB"/>
            </a:solidFill>
            <a:ln w="9525">
              <a:noFill/>
              <a:round/>
              <a:headEnd/>
              <a:tailEnd/>
            </a:ln>
          </p:spPr>
          <p:txBody>
            <a:bodyPr/>
            <a:lstStyle/>
            <a:p>
              <a:endParaRPr lang="ru-RU"/>
            </a:p>
          </p:txBody>
        </p:sp>
        <p:sp>
          <p:nvSpPr>
            <p:cNvPr id="161271" name="Freeform 2928"/>
            <p:cNvSpPr>
              <a:spLocks/>
            </p:cNvSpPr>
            <p:nvPr/>
          </p:nvSpPr>
          <p:spPr bwMode="auto">
            <a:xfrm>
              <a:off x="3601" y="3120"/>
              <a:ext cx="4" cy="7"/>
            </a:xfrm>
            <a:custGeom>
              <a:avLst/>
              <a:gdLst>
                <a:gd name="T0" fmla="*/ 0 w 4"/>
                <a:gd name="T1" fmla="*/ 2 h 7"/>
                <a:gd name="T2" fmla="*/ 3 w 4"/>
                <a:gd name="T3" fmla="*/ 0 h 7"/>
                <a:gd name="T4" fmla="*/ 4 w 4"/>
                <a:gd name="T5" fmla="*/ 2 h 7"/>
                <a:gd name="T6" fmla="*/ 0 w 4"/>
                <a:gd name="T7" fmla="*/ 7 h 7"/>
                <a:gd name="T8" fmla="*/ 4 w 4"/>
                <a:gd name="T9" fmla="*/ 7 h 7"/>
                <a:gd name="T10" fmla="*/ 0 w 4"/>
                <a:gd name="T11" fmla="*/ 2 h 7"/>
                <a:gd name="T12" fmla="*/ 0 60000 65536"/>
                <a:gd name="T13" fmla="*/ 0 60000 65536"/>
                <a:gd name="T14" fmla="*/ 0 60000 65536"/>
                <a:gd name="T15" fmla="*/ 0 60000 65536"/>
                <a:gd name="T16" fmla="*/ 0 60000 65536"/>
                <a:gd name="T17" fmla="*/ 0 60000 65536"/>
                <a:gd name="T18" fmla="*/ 0 w 4"/>
                <a:gd name="T19" fmla="*/ 0 h 7"/>
                <a:gd name="T20" fmla="*/ 4 w 4"/>
                <a:gd name="T21" fmla="*/ 7 h 7"/>
              </a:gdLst>
              <a:ahLst/>
              <a:cxnLst>
                <a:cxn ang="T12">
                  <a:pos x="T0" y="T1"/>
                </a:cxn>
                <a:cxn ang="T13">
                  <a:pos x="T2" y="T3"/>
                </a:cxn>
                <a:cxn ang="T14">
                  <a:pos x="T4" y="T5"/>
                </a:cxn>
                <a:cxn ang="T15">
                  <a:pos x="T6" y="T7"/>
                </a:cxn>
                <a:cxn ang="T16">
                  <a:pos x="T8" y="T9"/>
                </a:cxn>
                <a:cxn ang="T17">
                  <a:pos x="T10" y="T11"/>
                </a:cxn>
              </a:cxnLst>
              <a:rect l="T18" t="T19" r="T20" b="T21"/>
              <a:pathLst>
                <a:path w="4" h="7">
                  <a:moveTo>
                    <a:pt x="0" y="2"/>
                  </a:moveTo>
                  <a:lnTo>
                    <a:pt x="3" y="0"/>
                  </a:lnTo>
                  <a:lnTo>
                    <a:pt x="4" y="2"/>
                  </a:lnTo>
                  <a:lnTo>
                    <a:pt x="0" y="7"/>
                  </a:lnTo>
                  <a:lnTo>
                    <a:pt x="4" y="7"/>
                  </a:lnTo>
                  <a:lnTo>
                    <a:pt x="0" y="2"/>
                  </a:lnTo>
                  <a:close/>
                </a:path>
              </a:pathLst>
            </a:custGeom>
            <a:solidFill>
              <a:srgbClr val="C195DB"/>
            </a:solidFill>
            <a:ln w="9525">
              <a:noFill/>
              <a:round/>
              <a:headEnd/>
              <a:tailEnd/>
            </a:ln>
          </p:spPr>
          <p:txBody>
            <a:bodyPr/>
            <a:lstStyle/>
            <a:p>
              <a:endParaRPr lang="ru-RU"/>
            </a:p>
          </p:txBody>
        </p:sp>
        <p:sp>
          <p:nvSpPr>
            <p:cNvPr id="161272" name="Freeform 2929"/>
            <p:cNvSpPr>
              <a:spLocks/>
            </p:cNvSpPr>
            <p:nvPr/>
          </p:nvSpPr>
          <p:spPr bwMode="auto">
            <a:xfrm>
              <a:off x="3781" y="3340"/>
              <a:ext cx="9" cy="47"/>
            </a:xfrm>
            <a:custGeom>
              <a:avLst/>
              <a:gdLst>
                <a:gd name="T0" fmla="*/ 9 w 9"/>
                <a:gd name="T1" fmla="*/ 0 h 47"/>
                <a:gd name="T2" fmla="*/ 3 w 9"/>
                <a:gd name="T3" fmla="*/ 0 h 47"/>
                <a:gd name="T4" fmla="*/ 0 w 9"/>
                <a:gd name="T5" fmla="*/ 47 h 47"/>
                <a:gd name="T6" fmla="*/ 7 w 9"/>
                <a:gd name="T7" fmla="*/ 47 h 47"/>
                <a:gd name="T8" fmla="*/ 9 w 9"/>
                <a:gd name="T9" fmla="*/ 0 h 47"/>
                <a:gd name="T10" fmla="*/ 0 60000 65536"/>
                <a:gd name="T11" fmla="*/ 0 60000 65536"/>
                <a:gd name="T12" fmla="*/ 0 60000 65536"/>
                <a:gd name="T13" fmla="*/ 0 60000 65536"/>
                <a:gd name="T14" fmla="*/ 0 60000 65536"/>
                <a:gd name="T15" fmla="*/ 0 w 9"/>
                <a:gd name="T16" fmla="*/ 0 h 47"/>
                <a:gd name="T17" fmla="*/ 9 w 9"/>
                <a:gd name="T18" fmla="*/ 47 h 47"/>
              </a:gdLst>
              <a:ahLst/>
              <a:cxnLst>
                <a:cxn ang="T10">
                  <a:pos x="T0" y="T1"/>
                </a:cxn>
                <a:cxn ang="T11">
                  <a:pos x="T2" y="T3"/>
                </a:cxn>
                <a:cxn ang="T12">
                  <a:pos x="T4" y="T5"/>
                </a:cxn>
                <a:cxn ang="T13">
                  <a:pos x="T6" y="T7"/>
                </a:cxn>
                <a:cxn ang="T14">
                  <a:pos x="T8" y="T9"/>
                </a:cxn>
              </a:cxnLst>
              <a:rect l="T15" t="T16" r="T17" b="T18"/>
              <a:pathLst>
                <a:path w="9" h="47">
                  <a:moveTo>
                    <a:pt x="9" y="0"/>
                  </a:moveTo>
                  <a:lnTo>
                    <a:pt x="3" y="0"/>
                  </a:lnTo>
                  <a:lnTo>
                    <a:pt x="0" y="47"/>
                  </a:lnTo>
                  <a:lnTo>
                    <a:pt x="7" y="47"/>
                  </a:lnTo>
                  <a:lnTo>
                    <a:pt x="9" y="0"/>
                  </a:lnTo>
                  <a:close/>
                </a:path>
              </a:pathLst>
            </a:custGeom>
            <a:solidFill>
              <a:srgbClr val="C195DB"/>
            </a:solidFill>
            <a:ln w="9525">
              <a:noFill/>
              <a:round/>
              <a:headEnd/>
              <a:tailEnd/>
            </a:ln>
          </p:spPr>
          <p:txBody>
            <a:bodyPr/>
            <a:lstStyle/>
            <a:p>
              <a:endParaRPr lang="ru-RU"/>
            </a:p>
          </p:txBody>
        </p:sp>
        <p:sp>
          <p:nvSpPr>
            <p:cNvPr id="161273" name="Freeform 2930"/>
            <p:cNvSpPr>
              <a:spLocks/>
            </p:cNvSpPr>
            <p:nvPr/>
          </p:nvSpPr>
          <p:spPr bwMode="auto">
            <a:xfrm>
              <a:off x="3784" y="3336"/>
              <a:ext cx="6" cy="4"/>
            </a:xfrm>
            <a:custGeom>
              <a:avLst/>
              <a:gdLst>
                <a:gd name="T0" fmla="*/ 5 w 6"/>
                <a:gd name="T1" fmla="*/ 0 h 4"/>
                <a:gd name="T2" fmla="*/ 6 w 6"/>
                <a:gd name="T3" fmla="*/ 1 h 4"/>
                <a:gd name="T4" fmla="*/ 6 w 6"/>
                <a:gd name="T5" fmla="*/ 3 h 4"/>
                <a:gd name="T6" fmla="*/ 0 w 6"/>
                <a:gd name="T7" fmla="*/ 3 h 4"/>
                <a:gd name="T8" fmla="*/ 0 w 6"/>
                <a:gd name="T9" fmla="*/ 4 h 4"/>
                <a:gd name="T10" fmla="*/ 5 w 6"/>
                <a:gd name="T11" fmla="*/ 0 h 4"/>
                <a:gd name="T12" fmla="*/ 0 60000 65536"/>
                <a:gd name="T13" fmla="*/ 0 60000 65536"/>
                <a:gd name="T14" fmla="*/ 0 60000 65536"/>
                <a:gd name="T15" fmla="*/ 0 60000 65536"/>
                <a:gd name="T16" fmla="*/ 0 60000 65536"/>
                <a:gd name="T17" fmla="*/ 0 60000 65536"/>
                <a:gd name="T18" fmla="*/ 0 w 6"/>
                <a:gd name="T19" fmla="*/ 0 h 4"/>
                <a:gd name="T20" fmla="*/ 6 w 6"/>
                <a:gd name="T21" fmla="*/ 4 h 4"/>
              </a:gdLst>
              <a:ahLst/>
              <a:cxnLst>
                <a:cxn ang="T12">
                  <a:pos x="T0" y="T1"/>
                </a:cxn>
                <a:cxn ang="T13">
                  <a:pos x="T2" y="T3"/>
                </a:cxn>
                <a:cxn ang="T14">
                  <a:pos x="T4" y="T5"/>
                </a:cxn>
                <a:cxn ang="T15">
                  <a:pos x="T6" y="T7"/>
                </a:cxn>
                <a:cxn ang="T16">
                  <a:pos x="T8" y="T9"/>
                </a:cxn>
                <a:cxn ang="T17">
                  <a:pos x="T10" y="T11"/>
                </a:cxn>
              </a:cxnLst>
              <a:rect l="T18" t="T19" r="T20" b="T21"/>
              <a:pathLst>
                <a:path w="6" h="4">
                  <a:moveTo>
                    <a:pt x="5" y="0"/>
                  </a:moveTo>
                  <a:lnTo>
                    <a:pt x="6" y="1"/>
                  </a:lnTo>
                  <a:lnTo>
                    <a:pt x="6" y="3"/>
                  </a:lnTo>
                  <a:lnTo>
                    <a:pt x="0" y="3"/>
                  </a:lnTo>
                  <a:lnTo>
                    <a:pt x="0" y="4"/>
                  </a:lnTo>
                  <a:lnTo>
                    <a:pt x="5" y="0"/>
                  </a:lnTo>
                  <a:close/>
                </a:path>
              </a:pathLst>
            </a:custGeom>
            <a:solidFill>
              <a:srgbClr val="C195DB"/>
            </a:solidFill>
            <a:ln w="9525">
              <a:noFill/>
              <a:round/>
              <a:headEnd/>
              <a:tailEnd/>
            </a:ln>
          </p:spPr>
          <p:txBody>
            <a:bodyPr/>
            <a:lstStyle/>
            <a:p>
              <a:endParaRPr lang="ru-RU"/>
            </a:p>
          </p:txBody>
        </p:sp>
        <p:sp>
          <p:nvSpPr>
            <p:cNvPr id="161274" name="Freeform 2931"/>
            <p:cNvSpPr>
              <a:spLocks/>
            </p:cNvSpPr>
            <p:nvPr/>
          </p:nvSpPr>
          <p:spPr bwMode="auto">
            <a:xfrm>
              <a:off x="3715" y="3382"/>
              <a:ext cx="68" cy="8"/>
            </a:xfrm>
            <a:custGeom>
              <a:avLst/>
              <a:gdLst>
                <a:gd name="T0" fmla="*/ 68 w 68"/>
                <a:gd name="T1" fmla="*/ 8 h 8"/>
                <a:gd name="T2" fmla="*/ 68 w 68"/>
                <a:gd name="T3" fmla="*/ 1 h 8"/>
                <a:gd name="T4" fmla="*/ 0 w 68"/>
                <a:gd name="T5" fmla="*/ 0 h 8"/>
                <a:gd name="T6" fmla="*/ 0 w 68"/>
                <a:gd name="T7" fmla="*/ 6 h 8"/>
                <a:gd name="T8" fmla="*/ 68 w 68"/>
                <a:gd name="T9" fmla="*/ 8 h 8"/>
                <a:gd name="T10" fmla="*/ 0 60000 65536"/>
                <a:gd name="T11" fmla="*/ 0 60000 65536"/>
                <a:gd name="T12" fmla="*/ 0 60000 65536"/>
                <a:gd name="T13" fmla="*/ 0 60000 65536"/>
                <a:gd name="T14" fmla="*/ 0 60000 65536"/>
                <a:gd name="T15" fmla="*/ 0 w 68"/>
                <a:gd name="T16" fmla="*/ 0 h 8"/>
                <a:gd name="T17" fmla="*/ 68 w 68"/>
                <a:gd name="T18" fmla="*/ 8 h 8"/>
              </a:gdLst>
              <a:ahLst/>
              <a:cxnLst>
                <a:cxn ang="T10">
                  <a:pos x="T0" y="T1"/>
                </a:cxn>
                <a:cxn ang="T11">
                  <a:pos x="T2" y="T3"/>
                </a:cxn>
                <a:cxn ang="T12">
                  <a:pos x="T4" y="T5"/>
                </a:cxn>
                <a:cxn ang="T13">
                  <a:pos x="T6" y="T7"/>
                </a:cxn>
                <a:cxn ang="T14">
                  <a:pos x="T8" y="T9"/>
                </a:cxn>
              </a:cxnLst>
              <a:rect l="T15" t="T16" r="T17" b="T18"/>
              <a:pathLst>
                <a:path w="68" h="8">
                  <a:moveTo>
                    <a:pt x="68" y="8"/>
                  </a:moveTo>
                  <a:lnTo>
                    <a:pt x="68" y="1"/>
                  </a:lnTo>
                  <a:lnTo>
                    <a:pt x="0" y="0"/>
                  </a:lnTo>
                  <a:lnTo>
                    <a:pt x="0" y="6"/>
                  </a:lnTo>
                  <a:lnTo>
                    <a:pt x="68" y="8"/>
                  </a:lnTo>
                  <a:close/>
                </a:path>
              </a:pathLst>
            </a:custGeom>
            <a:solidFill>
              <a:srgbClr val="C195DB"/>
            </a:solidFill>
            <a:ln w="9525">
              <a:noFill/>
              <a:round/>
              <a:headEnd/>
              <a:tailEnd/>
            </a:ln>
          </p:spPr>
          <p:txBody>
            <a:bodyPr/>
            <a:lstStyle/>
            <a:p>
              <a:endParaRPr lang="ru-RU"/>
            </a:p>
          </p:txBody>
        </p:sp>
        <p:sp>
          <p:nvSpPr>
            <p:cNvPr id="161275" name="Freeform 2932"/>
            <p:cNvSpPr>
              <a:spLocks/>
            </p:cNvSpPr>
            <p:nvPr/>
          </p:nvSpPr>
          <p:spPr bwMode="auto">
            <a:xfrm>
              <a:off x="3781" y="3384"/>
              <a:ext cx="6" cy="6"/>
            </a:xfrm>
            <a:custGeom>
              <a:avLst/>
              <a:gdLst>
                <a:gd name="T0" fmla="*/ 6 w 6"/>
                <a:gd name="T1" fmla="*/ 3 h 6"/>
                <a:gd name="T2" fmla="*/ 6 w 6"/>
                <a:gd name="T3" fmla="*/ 6 h 6"/>
                <a:gd name="T4" fmla="*/ 3 w 6"/>
                <a:gd name="T5" fmla="*/ 6 h 6"/>
                <a:gd name="T6" fmla="*/ 3 w 6"/>
                <a:gd name="T7" fmla="*/ 0 h 6"/>
                <a:gd name="T8" fmla="*/ 0 w 6"/>
                <a:gd name="T9" fmla="*/ 3 h 6"/>
                <a:gd name="T10" fmla="*/ 6 w 6"/>
                <a:gd name="T11" fmla="*/ 3 h 6"/>
                <a:gd name="T12" fmla="*/ 0 60000 65536"/>
                <a:gd name="T13" fmla="*/ 0 60000 65536"/>
                <a:gd name="T14" fmla="*/ 0 60000 65536"/>
                <a:gd name="T15" fmla="*/ 0 60000 65536"/>
                <a:gd name="T16" fmla="*/ 0 60000 65536"/>
                <a:gd name="T17" fmla="*/ 0 60000 65536"/>
                <a:gd name="T18" fmla="*/ 0 w 6"/>
                <a:gd name="T19" fmla="*/ 0 h 6"/>
                <a:gd name="T20" fmla="*/ 6 w 6"/>
                <a:gd name="T21" fmla="*/ 6 h 6"/>
              </a:gdLst>
              <a:ahLst/>
              <a:cxnLst>
                <a:cxn ang="T12">
                  <a:pos x="T0" y="T1"/>
                </a:cxn>
                <a:cxn ang="T13">
                  <a:pos x="T2" y="T3"/>
                </a:cxn>
                <a:cxn ang="T14">
                  <a:pos x="T4" y="T5"/>
                </a:cxn>
                <a:cxn ang="T15">
                  <a:pos x="T6" y="T7"/>
                </a:cxn>
                <a:cxn ang="T16">
                  <a:pos x="T8" y="T9"/>
                </a:cxn>
                <a:cxn ang="T17">
                  <a:pos x="T10" y="T11"/>
                </a:cxn>
              </a:cxnLst>
              <a:rect l="T18" t="T19" r="T20" b="T21"/>
              <a:pathLst>
                <a:path w="6" h="6">
                  <a:moveTo>
                    <a:pt x="6" y="3"/>
                  </a:moveTo>
                  <a:lnTo>
                    <a:pt x="6" y="6"/>
                  </a:lnTo>
                  <a:lnTo>
                    <a:pt x="3" y="6"/>
                  </a:lnTo>
                  <a:lnTo>
                    <a:pt x="3" y="0"/>
                  </a:lnTo>
                  <a:lnTo>
                    <a:pt x="0" y="3"/>
                  </a:lnTo>
                  <a:lnTo>
                    <a:pt x="6" y="3"/>
                  </a:lnTo>
                  <a:close/>
                </a:path>
              </a:pathLst>
            </a:custGeom>
            <a:solidFill>
              <a:srgbClr val="C195DB"/>
            </a:solidFill>
            <a:ln w="9525">
              <a:noFill/>
              <a:round/>
              <a:headEnd/>
              <a:tailEnd/>
            </a:ln>
          </p:spPr>
          <p:txBody>
            <a:bodyPr/>
            <a:lstStyle/>
            <a:p>
              <a:endParaRPr lang="ru-RU"/>
            </a:p>
          </p:txBody>
        </p:sp>
        <p:sp>
          <p:nvSpPr>
            <p:cNvPr id="161276" name="Freeform 2933"/>
            <p:cNvSpPr>
              <a:spLocks/>
            </p:cNvSpPr>
            <p:nvPr/>
          </p:nvSpPr>
          <p:spPr bwMode="auto">
            <a:xfrm>
              <a:off x="3557" y="3152"/>
              <a:ext cx="162" cy="235"/>
            </a:xfrm>
            <a:custGeom>
              <a:avLst/>
              <a:gdLst>
                <a:gd name="T0" fmla="*/ 157 w 162"/>
                <a:gd name="T1" fmla="*/ 235 h 235"/>
                <a:gd name="T2" fmla="*/ 162 w 162"/>
                <a:gd name="T3" fmla="*/ 231 h 235"/>
                <a:gd name="T4" fmla="*/ 4 w 162"/>
                <a:gd name="T5" fmla="*/ 0 h 235"/>
                <a:gd name="T6" fmla="*/ 0 w 162"/>
                <a:gd name="T7" fmla="*/ 4 h 235"/>
                <a:gd name="T8" fmla="*/ 157 w 162"/>
                <a:gd name="T9" fmla="*/ 235 h 235"/>
                <a:gd name="T10" fmla="*/ 0 60000 65536"/>
                <a:gd name="T11" fmla="*/ 0 60000 65536"/>
                <a:gd name="T12" fmla="*/ 0 60000 65536"/>
                <a:gd name="T13" fmla="*/ 0 60000 65536"/>
                <a:gd name="T14" fmla="*/ 0 60000 65536"/>
                <a:gd name="T15" fmla="*/ 0 w 162"/>
                <a:gd name="T16" fmla="*/ 0 h 235"/>
                <a:gd name="T17" fmla="*/ 162 w 162"/>
                <a:gd name="T18" fmla="*/ 235 h 235"/>
              </a:gdLst>
              <a:ahLst/>
              <a:cxnLst>
                <a:cxn ang="T10">
                  <a:pos x="T0" y="T1"/>
                </a:cxn>
                <a:cxn ang="T11">
                  <a:pos x="T2" y="T3"/>
                </a:cxn>
                <a:cxn ang="T12">
                  <a:pos x="T4" y="T5"/>
                </a:cxn>
                <a:cxn ang="T13">
                  <a:pos x="T6" y="T7"/>
                </a:cxn>
                <a:cxn ang="T14">
                  <a:pos x="T8" y="T9"/>
                </a:cxn>
              </a:cxnLst>
              <a:rect l="T15" t="T16" r="T17" b="T18"/>
              <a:pathLst>
                <a:path w="162" h="235">
                  <a:moveTo>
                    <a:pt x="157" y="235"/>
                  </a:moveTo>
                  <a:lnTo>
                    <a:pt x="162" y="231"/>
                  </a:lnTo>
                  <a:lnTo>
                    <a:pt x="4" y="0"/>
                  </a:lnTo>
                  <a:lnTo>
                    <a:pt x="0" y="4"/>
                  </a:lnTo>
                  <a:lnTo>
                    <a:pt x="157" y="235"/>
                  </a:lnTo>
                  <a:close/>
                </a:path>
              </a:pathLst>
            </a:custGeom>
            <a:solidFill>
              <a:srgbClr val="C195DB"/>
            </a:solidFill>
            <a:ln w="9525">
              <a:noFill/>
              <a:round/>
              <a:headEnd/>
              <a:tailEnd/>
            </a:ln>
          </p:spPr>
          <p:txBody>
            <a:bodyPr/>
            <a:lstStyle/>
            <a:p>
              <a:endParaRPr lang="ru-RU"/>
            </a:p>
          </p:txBody>
        </p:sp>
        <p:sp>
          <p:nvSpPr>
            <p:cNvPr id="161277" name="Freeform 2934"/>
            <p:cNvSpPr>
              <a:spLocks/>
            </p:cNvSpPr>
            <p:nvPr/>
          </p:nvSpPr>
          <p:spPr bwMode="auto">
            <a:xfrm>
              <a:off x="3715" y="3382"/>
              <a:ext cx="4" cy="7"/>
            </a:xfrm>
            <a:custGeom>
              <a:avLst/>
              <a:gdLst>
                <a:gd name="T0" fmla="*/ 3 w 4"/>
                <a:gd name="T1" fmla="*/ 7 h 7"/>
                <a:gd name="T2" fmla="*/ 2 w 4"/>
                <a:gd name="T3" fmla="*/ 7 h 7"/>
                <a:gd name="T4" fmla="*/ 0 w 4"/>
                <a:gd name="T5" fmla="*/ 5 h 7"/>
                <a:gd name="T6" fmla="*/ 4 w 4"/>
                <a:gd name="T7" fmla="*/ 0 h 7"/>
                <a:gd name="T8" fmla="*/ 3 w 4"/>
                <a:gd name="T9" fmla="*/ 0 h 7"/>
                <a:gd name="T10" fmla="*/ 3 w 4"/>
                <a:gd name="T11" fmla="*/ 7 h 7"/>
                <a:gd name="T12" fmla="*/ 0 60000 65536"/>
                <a:gd name="T13" fmla="*/ 0 60000 65536"/>
                <a:gd name="T14" fmla="*/ 0 60000 65536"/>
                <a:gd name="T15" fmla="*/ 0 60000 65536"/>
                <a:gd name="T16" fmla="*/ 0 60000 65536"/>
                <a:gd name="T17" fmla="*/ 0 60000 65536"/>
                <a:gd name="T18" fmla="*/ 0 w 4"/>
                <a:gd name="T19" fmla="*/ 0 h 7"/>
                <a:gd name="T20" fmla="*/ 4 w 4"/>
                <a:gd name="T21" fmla="*/ 7 h 7"/>
              </a:gdLst>
              <a:ahLst/>
              <a:cxnLst>
                <a:cxn ang="T12">
                  <a:pos x="T0" y="T1"/>
                </a:cxn>
                <a:cxn ang="T13">
                  <a:pos x="T2" y="T3"/>
                </a:cxn>
                <a:cxn ang="T14">
                  <a:pos x="T4" y="T5"/>
                </a:cxn>
                <a:cxn ang="T15">
                  <a:pos x="T6" y="T7"/>
                </a:cxn>
                <a:cxn ang="T16">
                  <a:pos x="T8" y="T9"/>
                </a:cxn>
                <a:cxn ang="T17">
                  <a:pos x="T10" y="T11"/>
                </a:cxn>
              </a:cxnLst>
              <a:rect l="T18" t="T19" r="T20" b="T21"/>
              <a:pathLst>
                <a:path w="4" h="7">
                  <a:moveTo>
                    <a:pt x="3" y="7"/>
                  </a:moveTo>
                  <a:lnTo>
                    <a:pt x="2" y="7"/>
                  </a:lnTo>
                  <a:lnTo>
                    <a:pt x="0" y="5"/>
                  </a:lnTo>
                  <a:lnTo>
                    <a:pt x="4" y="0"/>
                  </a:lnTo>
                  <a:lnTo>
                    <a:pt x="3" y="0"/>
                  </a:lnTo>
                  <a:lnTo>
                    <a:pt x="3" y="7"/>
                  </a:lnTo>
                  <a:close/>
                </a:path>
              </a:pathLst>
            </a:custGeom>
            <a:solidFill>
              <a:srgbClr val="C195DB"/>
            </a:solidFill>
            <a:ln w="9525">
              <a:noFill/>
              <a:round/>
              <a:headEnd/>
              <a:tailEnd/>
            </a:ln>
          </p:spPr>
          <p:txBody>
            <a:bodyPr/>
            <a:lstStyle/>
            <a:p>
              <a:endParaRPr lang="ru-RU"/>
            </a:p>
          </p:txBody>
        </p:sp>
        <p:sp>
          <p:nvSpPr>
            <p:cNvPr id="161278" name="Freeform 2935"/>
            <p:cNvSpPr>
              <a:spLocks/>
            </p:cNvSpPr>
            <p:nvPr/>
          </p:nvSpPr>
          <p:spPr bwMode="auto">
            <a:xfrm>
              <a:off x="3554" y="3152"/>
              <a:ext cx="6" cy="5"/>
            </a:xfrm>
            <a:custGeom>
              <a:avLst/>
              <a:gdLst>
                <a:gd name="T0" fmla="*/ 2 w 6"/>
                <a:gd name="T1" fmla="*/ 5 h 5"/>
                <a:gd name="T2" fmla="*/ 0 w 6"/>
                <a:gd name="T3" fmla="*/ 2 h 5"/>
                <a:gd name="T4" fmla="*/ 2 w 6"/>
                <a:gd name="T5" fmla="*/ 0 h 5"/>
                <a:gd name="T6" fmla="*/ 6 w 6"/>
                <a:gd name="T7" fmla="*/ 5 h 5"/>
                <a:gd name="T8" fmla="*/ 6 w 6"/>
                <a:gd name="T9" fmla="*/ 0 h 5"/>
                <a:gd name="T10" fmla="*/ 2 w 6"/>
                <a:gd name="T11" fmla="*/ 5 h 5"/>
                <a:gd name="T12" fmla="*/ 0 60000 65536"/>
                <a:gd name="T13" fmla="*/ 0 60000 65536"/>
                <a:gd name="T14" fmla="*/ 0 60000 65536"/>
                <a:gd name="T15" fmla="*/ 0 60000 65536"/>
                <a:gd name="T16" fmla="*/ 0 60000 65536"/>
                <a:gd name="T17" fmla="*/ 0 60000 65536"/>
                <a:gd name="T18" fmla="*/ 0 w 6"/>
                <a:gd name="T19" fmla="*/ 0 h 5"/>
                <a:gd name="T20" fmla="*/ 6 w 6"/>
                <a:gd name="T21" fmla="*/ 5 h 5"/>
              </a:gdLst>
              <a:ahLst/>
              <a:cxnLst>
                <a:cxn ang="T12">
                  <a:pos x="T0" y="T1"/>
                </a:cxn>
                <a:cxn ang="T13">
                  <a:pos x="T2" y="T3"/>
                </a:cxn>
                <a:cxn ang="T14">
                  <a:pos x="T4" y="T5"/>
                </a:cxn>
                <a:cxn ang="T15">
                  <a:pos x="T6" y="T7"/>
                </a:cxn>
                <a:cxn ang="T16">
                  <a:pos x="T8" y="T9"/>
                </a:cxn>
                <a:cxn ang="T17">
                  <a:pos x="T10" y="T11"/>
                </a:cxn>
              </a:cxnLst>
              <a:rect l="T18" t="T19" r="T20" b="T21"/>
              <a:pathLst>
                <a:path w="6" h="5">
                  <a:moveTo>
                    <a:pt x="2" y="5"/>
                  </a:moveTo>
                  <a:lnTo>
                    <a:pt x="0" y="2"/>
                  </a:lnTo>
                  <a:lnTo>
                    <a:pt x="2" y="0"/>
                  </a:lnTo>
                  <a:lnTo>
                    <a:pt x="6" y="5"/>
                  </a:lnTo>
                  <a:lnTo>
                    <a:pt x="6" y="0"/>
                  </a:lnTo>
                  <a:lnTo>
                    <a:pt x="2" y="5"/>
                  </a:lnTo>
                  <a:close/>
                </a:path>
              </a:pathLst>
            </a:custGeom>
            <a:solidFill>
              <a:srgbClr val="C195DB"/>
            </a:solidFill>
            <a:ln w="9525">
              <a:noFill/>
              <a:round/>
              <a:headEnd/>
              <a:tailEnd/>
            </a:ln>
          </p:spPr>
          <p:txBody>
            <a:bodyPr/>
            <a:lstStyle/>
            <a:p>
              <a:endParaRPr lang="ru-RU"/>
            </a:p>
          </p:txBody>
        </p:sp>
        <p:sp>
          <p:nvSpPr>
            <p:cNvPr id="161279" name="Freeform 2936"/>
            <p:cNvSpPr>
              <a:spLocks/>
            </p:cNvSpPr>
            <p:nvPr/>
          </p:nvSpPr>
          <p:spPr bwMode="auto">
            <a:xfrm>
              <a:off x="3714" y="3336"/>
              <a:ext cx="75" cy="51"/>
            </a:xfrm>
            <a:custGeom>
              <a:avLst/>
              <a:gdLst>
                <a:gd name="T0" fmla="*/ 0 w 75"/>
                <a:gd name="T1" fmla="*/ 45 h 51"/>
                <a:gd name="T2" fmla="*/ 5 w 75"/>
                <a:gd name="T3" fmla="*/ 51 h 51"/>
                <a:gd name="T4" fmla="*/ 75 w 75"/>
                <a:gd name="T5" fmla="*/ 7 h 51"/>
                <a:gd name="T6" fmla="*/ 70 w 75"/>
                <a:gd name="T7" fmla="*/ 0 h 51"/>
                <a:gd name="T8" fmla="*/ 0 w 75"/>
                <a:gd name="T9" fmla="*/ 45 h 51"/>
                <a:gd name="T10" fmla="*/ 0 60000 65536"/>
                <a:gd name="T11" fmla="*/ 0 60000 65536"/>
                <a:gd name="T12" fmla="*/ 0 60000 65536"/>
                <a:gd name="T13" fmla="*/ 0 60000 65536"/>
                <a:gd name="T14" fmla="*/ 0 60000 65536"/>
                <a:gd name="T15" fmla="*/ 0 w 75"/>
                <a:gd name="T16" fmla="*/ 0 h 51"/>
                <a:gd name="T17" fmla="*/ 75 w 75"/>
                <a:gd name="T18" fmla="*/ 51 h 51"/>
              </a:gdLst>
              <a:ahLst/>
              <a:cxnLst>
                <a:cxn ang="T10">
                  <a:pos x="T0" y="T1"/>
                </a:cxn>
                <a:cxn ang="T11">
                  <a:pos x="T2" y="T3"/>
                </a:cxn>
                <a:cxn ang="T12">
                  <a:pos x="T4" y="T5"/>
                </a:cxn>
                <a:cxn ang="T13">
                  <a:pos x="T6" y="T7"/>
                </a:cxn>
                <a:cxn ang="T14">
                  <a:pos x="T8" y="T9"/>
                </a:cxn>
              </a:cxnLst>
              <a:rect l="T15" t="T16" r="T17" b="T18"/>
              <a:pathLst>
                <a:path w="75" h="51">
                  <a:moveTo>
                    <a:pt x="0" y="45"/>
                  </a:moveTo>
                  <a:lnTo>
                    <a:pt x="5" y="51"/>
                  </a:lnTo>
                  <a:lnTo>
                    <a:pt x="75" y="7"/>
                  </a:lnTo>
                  <a:lnTo>
                    <a:pt x="70" y="0"/>
                  </a:lnTo>
                  <a:lnTo>
                    <a:pt x="0" y="45"/>
                  </a:lnTo>
                  <a:close/>
                </a:path>
              </a:pathLst>
            </a:custGeom>
            <a:solidFill>
              <a:srgbClr val="C195DB"/>
            </a:solidFill>
            <a:ln w="9525">
              <a:noFill/>
              <a:round/>
              <a:headEnd/>
              <a:tailEnd/>
            </a:ln>
          </p:spPr>
          <p:txBody>
            <a:bodyPr/>
            <a:lstStyle/>
            <a:p>
              <a:endParaRPr lang="ru-RU"/>
            </a:p>
          </p:txBody>
        </p:sp>
        <p:sp>
          <p:nvSpPr>
            <p:cNvPr id="161280" name="Freeform 2937"/>
            <p:cNvSpPr>
              <a:spLocks/>
            </p:cNvSpPr>
            <p:nvPr/>
          </p:nvSpPr>
          <p:spPr bwMode="auto">
            <a:xfrm>
              <a:off x="3763" y="2961"/>
              <a:ext cx="271" cy="238"/>
            </a:xfrm>
            <a:custGeom>
              <a:avLst/>
              <a:gdLst>
                <a:gd name="T0" fmla="*/ 0 w 271"/>
                <a:gd name="T1" fmla="*/ 38 h 238"/>
                <a:gd name="T2" fmla="*/ 41 w 271"/>
                <a:gd name="T3" fmla="*/ 0 h 238"/>
                <a:gd name="T4" fmla="*/ 271 w 271"/>
                <a:gd name="T5" fmla="*/ 180 h 238"/>
                <a:gd name="T6" fmla="*/ 267 w 271"/>
                <a:gd name="T7" fmla="*/ 232 h 238"/>
                <a:gd name="T8" fmla="*/ 204 w 271"/>
                <a:gd name="T9" fmla="*/ 238 h 238"/>
                <a:gd name="T10" fmla="*/ 0 w 271"/>
                <a:gd name="T11" fmla="*/ 38 h 238"/>
                <a:gd name="T12" fmla="*/ 0 60000 65536"/>
                <a:gd name="T13" fmla="*/ 0 60000 65536"/>
                <a:gd name="T14" fmla="*/ 0 60000 65536"/>
                <a:gd name="T15" fmla="*/ 0 60000 65536"/>
                <a:gd name="T16" fmla="*/ 0 60000 65536"/>
                <a:gd name="T17" fmla="*/ 0 60000 65536"/>
                <a:gd name="T18" fmla="*/ 0 w 271"/>
                <a:gd name="T19" fmla="*/ 0 h 238"/>
                <a:gd name="T20" fmla="*/ 271 w 271"/>
                <a:gd name="T21" fmla="*/ 238 h 238"/>
              </a:gdLst>
              <a:ahLst/>
              <a:cxnLst>
                <a:cxn ang="T12">
                  <a:pos x="T0" y="T1"/>
                </a:cxn>
                <a:cxn ang="T13">
                  <a:pos x="T2" y="T3"/>
                </a:cxn>
                <a:cxn ang="T14">
                  <a:pos x="T4" y="T5"/>
                </a:cxn>
                <a:cxn ang="T15">
                  <a:pos x="T6" y="T7"/>
                </a:cxn>
                <a:cxn ang="T16">
                  <a:pos x="T8" y="T9"/>
                </a:cxn>
                <a:cxn ang="T17">
                  <a:pos x="T10" y="T11"/>
                </a:cxn>
              </a:cxnLst>
              <a:rect l="T18" t="T19" r="T20" b="T21"/>
              <a:pathLst>
                <a:path w="271" h="238">
                  <a:moveTo>
                    <a:pt x="0" y="38"/>
                  </a:moveTo>
                  <a:lnTo>
                    <a:pt x="41" y="0"/>
                  </a:lnTo>
                  <a:lnTo>
                    <a:pt x="271" y="180"/>
                  </a:lnTo>
                  <a:lnTo>
                    <a:pt x="267" y="232"/>
                  </a:lnTo>
                  <a:lnTo>
                    <a:pt x="204" y="238"/>
                  </a:lnTo>
                  <a:lnTo>
                    <a:pt x="0" y="38"/>
                  </a:lnTo>
                  <a:close/>
                </a:path>
              </a:pathLst>
            </a:custGeom>
            <a:solidFill>
              <a:srgbClr val="844CD6"/>
            </a:solidFill>
            <a:ln w="9525">
              <a:noFill/>
              <a:round/>
              <a:headEnd/>
              <a:tailEnd/>
            </a:ln>
          </p:spPr>
          <p:txBody>
            <a:bodyPr/>
            <a:lstStyle/>
            <a:p>
              <a:endParaRPr lang="ru-RU"/>
            </a:p>
          </p:txBody>
        </p:sp>
        <p:sp>
          <p:nvSpPr>
            <p:cNvPr id="161281" name="Freeform 2938"/>
            <p:cNvSpPr>
              <a:spLocks/>
            </p:cNvSpPr>
            <p:nvPr/>
          </p:nvSpPr>
          <p:spPr bwMode="auto">
            <a:xfrm>
              <a:off x="3760" y="2959"/>
              <a:ext cx="47" cy="41"/>
            </a:xfrm>
            <a:custGeom>
              <a:avLst/>
              <a:gdLst>
                <a:gd name="T0" fmla="*/ 0 w 47"/>
                <a:gd name="T1" fmla="*/ 38 h 41"/>
                <a:gd name="T2" fmla="*/ 5 w 47"/>
                <a:gd name="T3" fmla="*/ 41 h 41"/>
                <a:gd name="T4" fmla="*/ 47 w 47"/>
                <a:gd name="T5" fmla="*/ 4 h 41"/>
                <a:gd name="T6" fmla="*/ 41 w 47"/>
                <a:gd name="T7" fmla="*/ 0 h 41"/>
                <a:gd name="T8" fmla="*/ 0 w 47"/>
                <a:gd name="T9" fmla="*/ 38 h 41"/>
                <a:gd name="T10" fmla="*/ 0 60000 65536"/>
                <a:gd name="T11" fmla="*/ 0 60000 65536"/>
                <a:gd name="T12" fmla="*/ 0 60000 65536"/>
                <a:gd name="T13" fmla="*/ 0 60000 65536"/>
                <a:gd name="T14" fmla="*/ 0 60000 65536"/>
                <a:gd name="T15" fmla="*/ 0 w 47"/>
                <a:gd name="T16" fmla="*/ 0 h 41"/>
                <a:gd name="T17" fmla="*/ 47 w 47"/>
                <a:gd name="T18" fmla="*/ 41 h 41"/>
              </a:gdLst>
              <a:ahLst/>
              <a:cxnLst>
                <a:cxn ang="T10">
                  <a:pos x="T0" y="T1"/>
                </a:cxn>
                <a:cxn ang="T11">
                  <a:pos x="T2" y="T3"/>
                </a:cxn>
                <a:cxn ang="T12">
                  <a:pos x="T4" y="T5"/>
                </a:cxn>
                <a:cxn ang="T13">
                  <a:pos x="T6" y="T7"/>
                </a:cxn>
                <a:cxn ang="T14">
                  <a:pos x="T8" y="T9"/>
                </a:cxn>
              </a:cxnLst>
              <a:rect l="T15" t="T16" r="T17" b="T18"/>
              <a:pathLst>
                <a:path w="47" h="41">
                  <a:moveTo>
                    <a:pt x="0" y="38"/>
                  </a:moveTo>
                  <a:lnTo>
                    <a:pt x="5" y="41"/>
                  </a:lnTo>
                  <a:lnTo>
                    <a:pt x="47" y="4"/>
                  </a:lnTo>
                  <a:lnTo>
                    <a:pt x="41" y="0"/>
                  </a:lnTo>
                  <a:lnTo>
                    <a:pt x="0" y="38"/>
                  </a:lnTo>
                  <a:close/>
                </a:path>
              </a:pathLst>
            </a:custGeom>
            <a:solidFill>
              <a:srgbClr val="C195DB"/>
            </a:solidFill>
            <a:ln w="9525">
              <a:noFill/>
              <a:round/>
              <a:headEnd/>
              <a:tailEnd/>
            </a:ln>
          </p:spPr>
          <p:txBody>
            <a:bodyPr/>
            <a:lstStyle/>
            <a:p>
              <a:endParaRPr lang="ru-RU"/>
            </a:p>
          </p:txBody>
        </p:sp>
        <p:sp>
          <p:nvSpPr>
            <p:cNvPr id="161282" name="Freeform 2939"/>
            <p:cNvSpPr>
              <a:spLocks/>
            </p:cNvSpPr>
            <p:nvPr/>
          </p:nvSpPr>
          <p:spPr bwMode="auto">
            <a:xfrm>
              <a:off x="3803" y="2958"/>
              <a:ext cx="234" cy="182"/>
            </a:xfrm>
            <a:custGeom>
              <a:avLst/>
              <a:gdLst>
                <a:gd name="T0" fmla="*/ 6 w 234"/>
                <a:gd name="T1" fmla="*/ 0 h 182"/>
                <a:gd name="T2" fmla="*/ 0 w 234"/>
                <a:gd name="T3" fmla="*/ 5 h 182"/>
                <a:gd name="T4" fmla="*/ 228 w 234"/>
                <a:gd name="T5" fmla="*/ 182 h 182"/>
                <a:gd name="T6" fmla="*/ 234 w 234"/>
                <a:gd name="T7" fmla="*/ 177 h 182"/>
                <a:gd name="T8" fmla="*/ 6 w 234"/>
                <a:gd name="T9" fmla="*/ 0 h 182"/>
                <a:gd name="T10" fmla="*/ 0 60000 65536"/>
                <a:gd name="T11" fmla="*/ 0 60000 65536"/>
                <a:gd name="T12" fmla="*/ 0 60000 65536"/>
                <a:gd name="T13" fmla="*/ 0 60000 65536"/>
                <a:gd name="T14" fmla="*/ 0 60000 65536"/>
                <a:gd name="T15" fmla="*/ 0 w 234"/>
                <a:gd name="T16" fmla="*/ 0 h 182"/>
                <a:gd name="T17" fmla="*/ 234 w 234"/>
                <a:gd name="T18" fmla="*/ 182 h 182"/>
              </a:gdLst>
              <a:ahLst/>
              <a:cxnLst>
                <a:cxn ang="T10">
                  <a:pos x="T0" y="T1"/>
                </a:cxn>
                <a:cxn ang="T11">
                  <a:pos x="T2" y="T3"/>
                </a:cxn>
                <a:cxn ang="T12">
                  <a:pos x="T4" y="T5"/>
                </a:cxn>
                <a:cxn ang="T13">
                  <a:pos x="T6" y="T7"/>
                </a:cxn>
                <a:cxn ang="T14">
                  <a:pos x="T8" y="T9"/>
                </a:cxn>
              </a:cxnLst>
              <a:rect l="T15" t="T16" r="T17" b="T18"/>
              <a:pathLst>
                <a:path w="234" h="182">
                  <a:moveTo>
                    <a:pt x="6" y="0"/>
                  </a:moveTo>
                  <a:lnTo>
                    <a:pt x="0" y="5"/>
                  </a:lnTo>
                  <a:lnTo>
                    <a:pt x="228" y="182"/>
                  </a:lnTo>
                  <a:lnTo>
                    <a:pt x="234" y="177"/>
                  </a:lnTo>
                  <a:lnTo>
                    <a:pt x="6" y="0"/>
                  </a:lnTo>
                  <a:close/>
                </a:path>
              </a:pathLst>
            </a:custGeom>
            <a:solidFill>
              <a:srgbClr val="C195DB"/>
            </a:solidFill>
            <a:ln w="9525">
              <a:noFill/>
              <a:round/>
              <a:headEnd/>
              <a:tailEnd/>
            </a:ln>
          </p:spPr>
          <p:txBody>
            <a:bodyPr/>
            <a:lstStyle/>
            <a:p>
              <a:endParaRPr lang="ru-RU"/>
            </a:p>
          </p:txBody>
        </p:sp>
        <p:sp>
          <p:nvSpPr>
            <p:cNvPr id="161283" name="Freeform 2940"/>
            <p:cNvSpPr>
              <a:spLocks/>
            </p:cNvSpPr>
            <p:nvPr/>
          </p:nvSpPr>
          <p:spPr bwMode="auto">
            <a:xfrm>
              <a:off x="3802" y="2956"/>
              <a:ext cx="5" cy="5"/>
            </a:xfrm>
            <a:custGeom>
              <a:avLst/>
              <a:gdLst>
                <a:gd name="T0" fmla="*/ 0 w 5"/>
                <a:gd name="T1" fmla="*/ 2 h 5"/>
                <a:gd name="T2" fmla="*/ 3 w 5"/>
                <a:gd name="T3" fmla="*/ 0 h 5"/>
                <a:gd name="T4" fmla="*/ 5 w 5"/>
                <a:gd name="T5" fmla="*/ 1 h 5"/>
                <a:gd name="T6" fmla="*/ 0 w 5"/>
                <a:gd name="T7" fmla="*/ 5 h 5"/>
                <a:gd name="T8" fmla="*/ 5 w 5"/>
                <a:gd name="T9" fmla="*/ 5 h 5"/>
                <a:gd name="T10" fmla="*/ 0 w 5"/>
                <a:gd name="T11" fmla="*/ 2 h 5"/>
                <a:gd name="T12" fmla="*/ 0 60000 65536"/>
                <a:gd name="T13" fmla="*/ 0 60000 65536"/>
                <a:gd name="T14" fmla="*/ 0 60000 65536"/>
                <a:gd name="T15" fmla="*/ 0 60000 65536"/>
                <a:gd name="T16" fmla="*/ 0 60000 65536"/>
                <a:gd name="T17" fmla="*/ 0 60000 65536"/>
                <a:gd name="T18" fmla="*/ 0 w 5"/>
                <a:gd name="T19" fmla="*/ 0 h 5"/>
                <a:gd name="T20" fmla="*/ 5 w 5"/>
                <a:gd name="T21" fmla="*/ 5 h 5"/>
              </a:gdLst>
              <a:ahLst/>
              <a:cxnLst>
                <a:cxn ang="T12">
                  <a:pos x="T0" y="T1"/>
                </a:cxn>
                <a:cxn ang="T13">
                  <a:pos x="T2" y="T3"/>
                </a:cxn>
                <a:cxn ang="T14">
                  <a:pos x="T4" y="T5"/>
                </a:cxn>
                <a:cxn ang="T15">
                  <a:pos x="T6" y="T7"/>
                </a:cxn>
                <a:cxn ang="T16">
                  <a:pos x="T8" y="T9"/>
                </a:cxn>
                <a:cxn ang="T17">
                  <a:pos x="T10" y="T11"/>
                </a:cxn>
              </a:cxnLst>
              <a:rect l="T18" t="T19" r="T20" b="T21"/>
              <a:pathLst>
                <a:path w="5" h="5">
                  <a:moveTo>
                    <a:pt x="0" y="2"/>
                  </a:moveTo>
                  <a:lnTo>
                    <a:pt x="3" y="0"/>
                  </a:lnTo>
                  <a:lnTo>
                    <a:pt x="5" y="1"/>
                  </a:lnTo>
                  <a:lnTo>
                    <a:pt x="0" y="5"/>
                  </a:lnTo>
                  <a:lnTo>
                    <a:pt x="5" y="5"/>
                  </a:lnTo>
                  <a:lnTo>
                    <a:pt x="0" y="2"/>
                  </a:lnTo>
                  <a:close/>
                </a:path>
              </a:pathLst>
            </a:custGeom>
            <a:solidFill>
              <a:srgbClr val="C195DB"/>
            </a:solidFill>
            <a:ln w="9525">
              <a:noFill/>
              <a:round/>
              <a:headEnd/>
              <a:tailEnd/>
            </a:ln>
          </p:spPr>
          <p:txBody>
            <a:bodyPr/>
            <a:lstStyle/>
            <a:p>
              <a:endParaRPr lang="ru-RU"/>
            </a:p>
          </p:txBody>
        </p:sp>
        <p:sp>
          <p:nvSpPr>
            <p:cNvPr id="161284" name="Freeform 2941"/>
            <p:cNvSpPr>
              <a:spLocks/>
            </p:cNvSpPr>
            <p:nvPr/>
          </p:nvSpPr>
          <p:spPr bwMode="auto">
            <a:xfrm>
              <a:off x="4029" y="3140"/>
              <a:ext cx="7" cy="53"/>
            </a:xfrm>
            <a:custGeom>
              <a:avLst/>
              <a:gdLst>
                <a:gd name="T0" fmla="*/ 7 w 7"/>
                <a:gd name="T1" fmla="*/ 0 h 53"/>
                <a:gd name="T2" fmla="*/ 3 w 7"/>
                <a:gd name="T3" fmla="*/ 0 h 53"/>
                <a:gd name="T4" fmla="*/ 0 w 7"/>
                <a:gd name="T5" fmla="*/ 53 h 53"/>
                <a:gd name="T6" fmla="*/ 5 w 7"/>
                <a:gd name="T7" fmla="*/ 53 h 53"/>
                <a:gd name="T8" fmla="*/ 7 w 7"/>
                <a:gd name="T9" fmla="*/ 0 h 53"/>
                <a:gd name="T10" fmla="*/ 0 60000 65536"/>
                <a:gd name="T11" fmla="*/ 0 60000 65536"/>
                <a:gd name="T12" fmla="*/ 0 60000 65536"/>
                <a:gd name="T13" fmla="*/ 0 60000 65536"/>
                <a:gd name="T14" fmla="*/ 0 60000 65536"/>
                <a:gd name="T15" fmla="*/ 0 w 7"/>
                <a:gd name="T16" fmla="*/ 0 h 53"/>
                <a:gd name="T17" fmla="*/ 7 w 7"/>
                <a:gd name="T18" fmla="*/ 53 h 53"/>
              </a:gdLst>
              <a:ahLst/>
              <a:cxnLst>
                <a:cxn ang="T10">
                  <a:pos x="T0" y="T1"/>
                </a:cxn>
                <a:cxn ang="T11">
                  <a:pos x="T2" y="T3"/>
                </a:cxn>
                <a:cxn ang="T12">
                  <a:pos x="T4" y="T5"/>
                </a:cxn>
                <a:cxn ang="T13">
                  <a:pos x="T6" y="T7"/>
                </a:cxn>
                <a:cxn ang="T14">
                  <a:pos x="T8" y="T9"/>
                </a:cxn>
              </a:cxnLst>
              <a:rect l="T15" t="T16" r="T17" b="T18"/>
              <a:pathLst>
                <a:path w="7" h="53">
                  <a:moveTo>
                    <a:pt x="7" y="0"/>
                  </a:moveTo>
                  <a:lnTo>
                    <a:pt x="3" y="0"/>
                  </a:lnTo>
                  <a:lnTo>
                    <a:pt x="0" y="53"/>
                  </a:lnTo>
                  <a:lnTo>
                    <a:pt x="5" y="53"/>
                  </a:lnTo>
                  <a:lnTo>
                    <a:pt x="7" y="0"/>
                  </a:lnTo>
                  <a:close/>
                </a:path>
              </a:pathLst>
            </a:custGeom>
            <a:solidFill>
              <a:srgbClr val="C195DB"/>
            </a:solidFill>
            <a:ln w="9525">
              <a:noFill/>
              <a:round/>
              <a:headEnd/>
              <a:tailEnd/>
            </a:ln>
          </p:spPr>
          <p:txBody>
            <a:bodyPr/>
            <a:lstStyle/>
            <a:p>
              <a:endParaRPr lang="ru-RU"/>
            </a:p>
          </p:txBody>
        </p:sp>
        <p:sp>
          <p:nvSpPr>
            <p:cNvPr id="161285" name="Freeform 2942"/>
            <p:cNvSpPr>
              <a:spLocks/>
            </p:cNvSpPr>
            <p:nvPr/>
          </p:nvSpPr>
          <p:spPr bwMode="auto">
            <a:xfrm>
              <a:off x="4032" y="3137"/>
              <a:ext cx="4" cy="3"/>
            </a:xfrm>
            <a:custGeom>
              <a:avLst/>
              <a:gdLst>
                <a:gd name="T0" fmla="*/ 4 w 4"/>
                <a:gd name="T1" fmla="*/ 0 h 3"/>
                <a:gd name="T2" fmla="*/ 4 w 4"/>
                <a:gd name="T3" fmla="*/ 1 h 3"/>
                <a:gd name="T4" fmla="*/ 4 w 4"/>
                <a:gd name="T5" fmla="*/ 2 h 3"/>
                <a:gd name="T6" fmla="*/ 0 w 4"/>
                <a:gd name="T7" fmla="*/ 2 h 3"/>
                <a:gd name="T8" fmla="*/ 0 w 4"/>
                <a:gd name="T9" fmla="*/ 3 h 3"/>
                <a:gd name="T10" fmla="*/ 4 w 4"/>
                <a:gd name="T11" fmla="*/ 0 h 3"/>
                <a:gd name="T12" fmla="*/ 0 60000 65536"/>
                <a:gd name="T13" fmla="*/ 0 60000 65536"/>
                <a:gd name="T14" fmla="*/ 0 60000 65536"/>
                <a:gd name="T15" fmla="*/ 0 60000 65536"/>
                <a:gd name="T16" fmla="*/ 0 60000 65536"/>
                <a:gd name="T17" fmla="*/ 0 60000 65536"/>
                <a:gd name="T18" fmla="*/ 0 w 4"/>
                <a:gd name="T19" fmla="*/ 0 h 3"/>
                <a:gd name="T20" fmla="*/ 4 w 4"/>
                <a:gd name="T21" fmla="*/ 3 h 3"/>
              </a:gdLst>
              <a:ahLst/>
              <a:cxnLst>
                <a:cxn ang="T12">
                  <a:pos x="T0" y="T1"/>
                </a:cxn>
                <a:cxn ang="T13">
                  <a:pos x="T2" y="T3"/>
                </a:cxn>
                <a:cxn ang="T14">
                  <a:pos x="T4" y="T5"/>
                </a:cxn>
                <a:cxn ang="T15">
                  <a:pos x="T6" y="T7"/>
                </a:cxn>
                <a:cxn ang="T16">
                  <a:pos x="T8" y="T9"/>
                </a:cxn>
                <a:cxn ang="T17">
                  <a:pos x="T10" y="T11"/>
                </a:cxn>
              </a:cxnLst>
              <a:rect l="T18" t="T19" r="T20" b="T21"/>
              <a:pathLst>
                <a:path w="4" h="3">
                  <a:moveTo>
                    <a:pt x="4" y="0"/>
                  </a:moveTo>
                  <a:lnTo>
                    <a:pt x="4" y="1"/>
                  </a:lnTo>
                  <a:lnTo>
                    <a:pt x="4" y="2"/>
                  </a:lnTo>
                  <a:lnTo>
                    <a:pt x="0" y="2"/>
                  </a:lnTo>
                  <a:lnTo>
                    <a:pt x="0" y="3"/>
                  </a:lnTo>
                  <a:lnTo>
                    <a:pt x="4" y="0"/>
                  </a:lnTo>
                  <a:close/>
                </a:path>
              </a:pathLst>
            </a:custGeom>
            <a:solidFill>
              <a:srgbClr val="C195DB"/>
            </a:solidFill>
            <a:ln w="9525">
              <a:noFill/>
              <a:round/>
              <a:headEnd/>
              <a:tailEnd/>
            </a:ln>
          </p:spPr>
          <p:txBody>
            <a:bodyPr/>
            <a:lstStyle/>
            <a:p>
              <a:endParaRPr lang="ru-RU"/>
            </a:p>
          </p:txBody>
        </p:sp>
        <p:sp>
          <p:nvSpPr>
            <p:cNvPr id="161286" name="Freeform 2943"/>
            <p:cNvSpPr>
              <a:spLocks/>
            </p:cNvSpPr>
            <p:nvPr/>
          </p:nvSpPr>
          <p:spPr bwMode="auto">
            <a:xfrm>
              <a:off x="3969" y="3189"/>
              <a:ext cx="64" cy="12"/>
            </a:xfrm>
            <a:custGeom>
              <a:avLst/>
              <a:gdLst>
                <a:gd name="T0" fmla="*/ 64 w 64"/>
                <a:gd name="T1" fmla="*/ 6 h 12"/>
                <a:gd name="T2" fmla="*/ 64 w 64"/>
                <a:gd name="T3" fmla="*/ 0 h 12"/>
                <a:gd name="T4" fmla="*/ 0 w 64"/>
                <a:gd name="T5" fmla="*/ 6 h 12"/>
                <a:gd name="T6" fmla="*/ 0 w 64"/>
                <a:gd name="T7" fmla="*/ 12 h 12"/>
                <a:gd name="T8" fmla="*/ 64 w 64"/>
                <a:gd name="T9" fmla="*/ 6 h 12"/>
                <a:gd name="T10" fmla="*/ 0 60000 65536"/>
                <a:gd name="T11" fmla="*/ 0 60000 65536"/>
                <a:gd name="T12" fmla="*/ 0 60000 65536"/>
                <a:gd name="T13" fmla="*/ 0 60000 65536"/>
                <a:gd name="T14" fmla="*/ 0 60000 65536"/>
                <a:gd name="T15" fmla="*/ 0 w 64"/>
                <a:gd name="T16" fmla="*/ 0 h 12"/>
                <a:gd name="T17" fmla="*/ 64 w 64"/>
                <a:gd name="T18" fmla="*/ 12 h 12"/>
              </a:gdLst>
              <a:ahLst/>
              <a:cxnLst>
                <a:cxn ang="T10">
                  <a:pos x="T0" y="T1"/>
                </a:cxn>
                <a:cxn ang="T11">
                  <a:pos x="T2" y="T3"/>
                </a:cxn>
                <a:cxn ang="T12">
                  <a:pos x="T4" y="T5"/>
                </a:cxn>
                <a:cxn ang="T13">
                  <a:pos x="T6" y="T7"/>
                </a:cxn>
                <a:cxn ang="T14">
                  <a:pos x="T8" y="T9"/>
                </a:cxn>
              </a:cxnLst>
              <a:rect l="T15" t="T16" r="T17" b="T18"/>
              <a:pathLst>
                <a:path w="64" h="12">
                  <a:moveTo>
                    <a:pt x="64" y="6"/>
                  </a:moveTo>
                  <a:lnTo>
                    <a:pt x="64" y="0"/>
                  </a:lnTo>
                  <a:lnTo>
                    <a:pt x="0" y="6"/>
                  </a:lnTo>
                  <a:lnTo>
                    <a:pt x="0" y="12"/>
                  </a:lnTo>
                  <a:lnTo>
                    <a:pt x="64" y="6"/>
                  </a:lnTo>
                  <a:close/>
                </a:path>
              </a:pathLst>
            </a:custGeom>
            <a:solidFill>
              <a:srgbClr val="C195DB"/>
            </a:solidFill>
            <a:ln w="9525">
              <a:noFill/>
              <a:round/>
              <a:headEnd/>
              <a:tailEnd/>
            </a:ln>
          </p:spPr>
          <p:txBody>
            <a:bodyPr/>
            <a:lstStyle/>
            <a:p>
              <a:endParaRPr lang="ru-RU"/>
            </a:p>
          </p:txBody>
        </p:sp>
        <p:sp>
          <p:nvSpPr>
            <p:cNvPr id="161287" name="Freeform 2944"/>
            <p:cNvSpPr>
              <a:spLocks/>
            </p:cNvSpPr>
            <p:nvPr/>
          </p:nvSpPr>
          <p:spPr bwMode="auto">
            <a:xfrm>
              <a:off x="4030" y="3189"/>
              <a:ext cx="5" cy="7"/>
            </a:xfrm>
            <a:custGeom>
              <a:avLst/>
              <a:gdLst>
                <a:gd name="T0" fmla="*/ 5 w 5"/>
                <a:gd name="T1" fmla="*/ 4 h 7"/>
                <a:gd name="T2" fmla="*/ 5 w 5"/>
                <a:gd name="T3" fmla="*/ 7 h 7"/>
                <a:gd name="T4" fmla="*/ 3 w 5"/>
                <a:gd name="T5" fmla="*/ 7 h 7"/>
                <a:gd name="T6" fmla="*/ 3 w 5"/>
                <a:gd name="T7" fmla="*/ 0 h 7"/>
                <a:gd name="T8" fmla="*/ 0 w 5"/>
                <a:gd name="T9" fmla="*/ 4 h 7"/>
                <a:gd name="T10" fmla="*/ 5 w 5"/>
                <a:gd name="T11" fmla="*/ 4 h 7"/>
                <a:gd name="T12" fmla="*/ 0 60000 65536"/>
                <a:gd name="T13" fmla="*/ 0 60000 65536"/>
                <a:gd name="T14" fmla="*/ 0 60000 65536"/>
                <a:gd name="T15" fmla="*/ 0 60000 65536"/>
                <a:gd name="T16" fmla="*/ 0 60000 65536"/>
                <a:gd name="T17" fmla="*/ 0 60000 65536"/>
                <a:gd name="T18" fmla="*/ 0 w 5"/>
                <a:gd name="T19" fmla="*/ 0 h 7"/>
                <a:gd name="T20" fmla="*/ 5 w 5"/>
                <a:gd name="T21" fmla="*/ 7 h 7"/>
              </a:gdLst>
              <a:ahLst/>
              <a:cxnLst>
                <a:cxn ang="T12">
                  <a:pos x="T0" y="T1"/>
                </a:cxn>
                <a:cxn ang="T13">
                  <a:pos x="T2" y="T3"/>
                </a:cxn>
                <a:cxn ang="T14">
                  <a:pos x="T4" y="T5"/>
                </a:cxn>
                <a:cxn ang="T15">
                  <a:pos x="T6" y="T7"/>
                </a:cxn>
                <a:cxn ang="T16">
                  <a:pos x="T8" y="T9"/>
                </a:cxn>
                <a:cxn ang="T17">
                  <a:pos x="T10" y="T11"/>
                </a:cxn>
              </a:cxnLst>
              <a:rect l="T18" t="T19" r="T20" b="T21"/>
              <a:pathLst>
                <a:path w="5" h="7">
                  <a:moveTo>
                    <a:pt x="5" y="4"/>
                  </a:moveTo>
                  <a:lnTo>
                    <a:pt x="5" y="7"/>
                  </a:lnTo>
                  <a:lnTo>
                    <a:pt x="3" y="7"/>
                  </a:lnTo>
                  <a:lnTo>
                    <a:pt x="3" y="0"/>
                  </a:lnTo>
                  <a:lnTo>
                    <a:pt x="0" y="4"/>
                  </a:lnTo>
                  <a:lnTo>
                    <a:pt x="5" y="4"/>
                  </a:lnTo>
                  <a:close/>
                </a:path>
              </a:pathLst>
            </a:custGeom>
            <a:solidFill>
              <a:srgbClr val="C195DB"/>
            </a:solidFill>
            <a:ln w="9525">
              <a:noFill/>
              <a:round/>
              <a:headEnd/>
              <a:tailEnd/>
            </a:ln>
          </p:spPr>
          <p:txBody>
            <a:bodyPr/>
            <a:lstStyle/>
            <a:p>
              <a:endParaRPr lang="ru-RU"/>
            </a:p>
          </p:txBody>
        </p:sp>
        <p:sp>
          <p:nvSpPr>
            <p:cNvPr id="161288" name="Freeform 2945"/>
            <p:cNvSpPr>
              <a:spLocks/>
            </p:cNvSpPr>
            <p:nvPr/>
          </p:nvSpPr>
          <p:spPr bwMode="auto">
            <a:xfrm>
              <a:off x="3760" y="2995"/>
              <a:ext cx="211" cy="206"/>
            </a:xfrm>
            <a:custGeom>
              <a:avLst/>
              <a:gdLst>
                <a:gd name="T0" fmla="*/ 207 w 211"/>
                <a:gd name="T1" fmla="*/ 206 h 206"/>
                <a:gd name="T2" fmla="*/ 211 w 211"/>
                <a:gd name="T3" fmla="*/ 201 h 206"/>
                <a:gd name="T4" fmla="*/ 5 w 211"/>
                <a:gd name="T5" fmla="*/ 0 h 206"/>
                <a:gd name="T6" fmla="*/ 0 w 211"/>
                <a:gd name="T7" fmla="*/ 4 h 206"/>
                <a:gd name="T8" fmla="*/ 207 w 211"/>
                <a:gd name="T9" fmla="*/ 206 h 206"/>
                <a:gd name="T10" fmla="*/ 0 60000 65536"/>
                <a:gd name="T11" fmla="*/ 0 60000 65536"/>
                <a:gd name="T12" fmla="*/ 0 60000 65536"/>
                <a:gd name="T13" fmla="*/ 0 60000 65536"/>
                <a:gd name="T14" fmla="*/ 0 60000 65536"/>
                <a:gd name="T15" fmla="*/ 0 w 211"/>
                <a:gd name="T16" fmla="*/ 0 h 206"/>
                <a:gd name="T17" fmla="*/ 211 w 211"/>
                <a:gd name="T18" fmla="*/ 206 h 206"/>
              </a:gdLst>
              <a:ahLst/>
              <a:cxnLst>
                <a:cxn ang="T10">
                  <a:pos x="T0" y="T1"/>
                </a:cxn>
                <a:cxn ang="T11">
                  <a:pos x="T2" y="T3"/>
                </a:cxn>
                <a:cxn ang="T12">
                  <a:pos x="T4" y="T5"/>
                </a:cxn>
                <a:cxn ang="T13">
                  <a:pos x="T6" y="T7"/>
                </a:cxn>
                <a:cxn ang="T14">
                  <a:pos x="T8" y="T9"/>
                </a:cxn>
              </a:cxnLst>
              <a:rect l="T15" t="T16" r="T17" b="T18"/>
              <a:pathLst>
                <a:path w="211" h="206">
                  <a:moveTo>
                    <a:pt x="207" y="206"/>
                  </a:moveTo>
                  <a:lnTo>
                    <a:pt x="211" y="201"/>
                  </a:lnTo>
                  <a:lnTo>
                    <a:pt x="5" y="0"/>
                  </a:lnTo>
                  <a:lnTo>
                    <a:pt x="0" y="4"/>
                  </a:lnTo>
                  <a:lnTo>
                    <a:pt x="207" y="206"/>
                  </a:lnTo>
                  <a:close/>
                </a:path>
              </a:pathLst>
            </a:custGeom>
            <a:solidFill>
              <a:srgbClr val="C195DB"/>
            </a:solidFill>
            <a:ln w="9525">
              <a:noFill/>
              <a:round/>
              <a:headEnd/>
              <a:tailEnd/>
            </a:ln>
          </p:spPr>
          <p:txBody>
            <a:bodyPr/>
            <a:lstStyle/>
            <a:p>
              <a:endParaRPr lang="ru-RU"/>
            </a:p>
          </p:txBody>
        </p:sp>
        <p:sp>
          <p:nvSpPr>
            <p:cNvPr id="161289" name="Freeform 2946"/>
            <p:cNvSpPr>
              <a:spLocks/>
            </p:cNvSpPr>
            <p:nvPr/>
          </p:nvSpPr>
          <p:spPr bwMode="auto">
            <a:xfrm>
              <a:off x="3968" y="3196"/>
              <a:ext cx="6" cy="5"/>
            </a:xfrm>
            <a:custGeom>
              <a:avLst/>
              <a:gdLst>
                <a:gd name="T0" fmla="*/ 3 w 6"/>
                <a:gd name="T1" fmla="*/ 5 h 5"/>
                <a:gd name="T2" fmla="*/ 2 w 6"/>
                <a:gd name="T3" fmla="*/ 5 h 5"/>
                <a:gd name="T4" fmla="*/ 0 w 6"/>
                <a:gd name="T5" fmla="*/ 4 h 5"/>
                <a:gd name="T6" fmla="*/ 6 w 6"/>
                <a:gd name="T7" fmla="*/ 0 h 5"/>
                <a:gd name="T8" fmla="*/ 3 w 6"/>
                <a:gd name="T9" fmla="*/ 0 h 5"/>
                <a:gd name="T10" fmla="*/ 3 w 6"/>
                <a:gd name="T11" fmla="*/ 5 h 5"/>
                <a:gd name="T12" fmla="*/ 0 60000 65536"/>
                <a:gd name="T13" fmla="*/ 0 60000 65536"/>
                <a:gd name="T14" fmla="*/ 0 60000 65536"/>
                <a:gd name="T15" fmla="*/ 0 60000 65536"/>
                <a:gd name="T16" fmla="*/ 0 60000 65536"/>
                <a:gd name="T17" fmla="*/ 0 60000 65536"/>
                <a:gd name="T18" fmla="*/ 0 w 6"/>
                <a:gd name="T19" fmla="*/ 0 h 5"/>
                <a:gd name="T20" fmla="*/ 6 w 6"/>
                <a:gd name="T21" fmla="*/ 5 h 5"/>
              </a:gdLst>
              <a:ahLst/>
              <a:cxnLst>
                <a:cxn ang="T12">
                  <a:pos x="T0" y="T1"/>
                </a:cxn>
                <a:cxn ang="T13">
                  <a:pos x="T2" y="T3"/>
                </a:cxn>
                <a:cxn ang="T14">
                  <a:pos x="T4" y="T5"/>
                </a:cxn>
                <a:cxn ang="T15">
                  <a:pos x="T6" y="T7"/>
                </a:cxn>
                <a:cxn ang="T16">
                  <a:pos x="T8" y="T9"/>
                </a:cxn>
                <a:cxn ang="T17">
                  <a:pos x="T10" y="T11"/>
                </a:cxn>
              </a:cxnLst>
              <a:rect l="T18" t="T19" r="T20" b="T21"/>
              <a:pathLst>
                <a:path w="6" h="5">
                  <a:moveTo>
                    <a:pt x="3" y="5"/>
                  </a:moveTo>
                  <a:lnTo>
                    <a:pt x="2" y="5"/>
                  </a:lnTo>
                  <a:lnTo>
                    <a:pt x="0" y="4"/>
                  </a:lnTo>
                  <a:lnTo>
                    <a:pt x="6" y="0"/>
                  </a:lnTo>
                  <a:lnTo>
                    <a:pt x="3" y="0"/>
                  </a:lnTo>
                  <a:lnTo>
                    <a:pt x="3" y="5"/>
                  </a:lnTo>
                  <a:close/>
                </a:path>
              </a:pathLst>
            </a:custGeom>
            <a:solidFill>
              <a:srgbClr val="C195DB"/>
            </a:solidFill>
            <a:ln w="9525">
              <a:noFill/>
              <a:round/>
              <a:headEnd/>
              <a:tailEnd/>
            </a:ln>
          </p:spPr>
          <p:txBody>
            <a:bodyPr/>
            <a:lstStyle/>
            <a:p>
              <a:endParaRPr lang="ru-RU"/>
            </a:p>
          </p:txBody>
        </p:sp>
        <p:sp>
          <p:nvSpPr>
            <p:cNvPr id="161290" name="Freeform 2947"/>
            <p:cNvSpPr>
              <a:spLocks/>
            </p:cNvSpPr>
            <p:nvPr/>
          </p:nvSpPr>
          <p:spPr bwMode="auto">
            <a:xfrm>
              <a:off x="3760" y="2995"/>
              <a:ext cx="6" cy="5"/>
            </a:xfrm>
            <a:custGeom>
              <a:avLst/>
              <a:gdLst>
                <a:gd name="T0" fmla="*/ 2 w 6"/>
                <a:gd name="T1" fmla="*/ 5 h 5"/>
                <a:gd name="T2" fmla="*/ 0 w 6"/>
                <a:gd name="T3" fmla="*/ 3 h 5"/>
                <a:gd name="T4" fmla="*/ 2 w 6"/>
                <a:gd name="T5" fmla="*/ 1 h 5"/>
                <a:gd name="T6" fmla="*/ 6 w 6"/>
                <a:gd name="T7" fmla="*/ 5 h 5"/>
                <a:gd name="T8" fmla="*/ 6 w 6"/>
                <a:gd name="T9" fmla="*/ 0 h 5"/>
                <a:gd name="T10" fmla="*/ 2 w 6"/>
                <a:gd name="T11" fmla="*/ 5 h 5"/>
                <a:gd name="T12" fmla="*/ 0 60000 65536"/>
                <a:gd name="T13" fmla="*/ 0 60000 65536"/>
                <a:gd name="T14" fmla="*/ 0 60000 65536"/>
                <a:gd name="T15" fmla="*/ 0 60000 65536"/>
                <a:gd name="T16" fmla="*/ 0 60000 65536"/>
                <a:gd name="T17" fmla="*/ 0 60000 65536"/>
                <a:gd name="T18" fmla="*/ 0 w 6"/>
                <a:gd name="T19" fmla="*/ 0 h 5"/>
                <a:gd name="T20" fmla="*/ 6 w 6"/>
                <a:gd name="T21" fmla="*/ 5 h 5"/>
              </a:gdLst>
              <a:ahLst/>
              <a:cxnLst>
                <a:cxn ang="T12">
                  <a:pos x="T0" y="T1"/>
                </a:cxn>
                <a:cxn ang="T13">
                  <a:pos x="T2" y="T3"/>
                </a:cxn>
                <a:cxn ang="T14">
                  <a:pos x="T4" y="T5"/>
                </a:cxn>
                <a:cxn ang="T15">
                  <a:pos x="T6" y="T7"/>
                </a:cxn>
                <a:cxn ang="T16">
                  <a:pos x="T8" y="T9"/>
                </a:cxn>
                <a:cxn ang="T17">
                  <a:pos x="T10" y="T11"/>
                </a:cxn>
              </a:cxnLst>
              <a:rect l="T18" t="T19" r="T20" b="T21"/>
              <a:pathLst>
                <a:path w="6" h="5">
                  <a:moveTo>
                    <a:pt x="2" y="5"/>
                  </a:moveTo>
                  <a:lnTo>
                    <a:pt x="0" y="3"/>
                  </a:lnTo>
                  <a:lnTo>
                    <a:pt x="2" y="1"/>
                  </a:lnTo>
                  <a:lnTo>
                    <a:pt x="6" y="5"/>
                  </a:lnTo>
                  <a:lnTo>
                    <a:pt x="6" y="0"/>
                  </a:lnTo>
                  <a:lnTo>
                    <a:pt x="2" y="5"/>
                  </a:lnTo>
                  <a:close/>
                </a:path>
              </a:pathLst>
            </a:custGeom>
            <a:solidFill>
              <a:srgbClr val="C195DB"/>
            </a:solidFill>
            <a:ln w="9525">
              <a:noFill/>
              <a:round/>
              <a:headEnd/>
              <a:tailEnd/>
            </a:ln>
          </p:spPr>
          <p:txBody>
            <a:bodyPr/>
            <a:lstStyle/>
            <a:p>
              <a:endParaRPr lang="ru-RU"/>
            </a:p>
          </p:txBody>
        </p:sp>
        <p:sp>
          <p:nvSpPr>
            <p:cNvPr id="161291" name="Freeform 2948"/>
            <p:cNvSpPr>
              <a:spLocks/>
            </p:cNvSpPr>
            <p:nvPr/>
          </p:nvSpPr>
          <p:spPr bwMode="auto">
            <a:xfrm>
              <a:off x="3968" y="3137"/>
              <a:ext cx="68" cy="64"/>
            </a:xfrm>
            <a:custGeom>
              <a:avLst/>
              <a:gdLst>
                <a:gd name="T0" fmla="*/ 68 w 68"/>
                <a:gd name="T1" fmla="*/ 7 h 64"/>
                <a:gd name="T2" fmla="*/ 63 w 68"/>
                <a:gd name="T3" fmla="*/ 0 h 64"/>
                <a:gd name="T4" fmla="*/ 0 w 68"/>
                <a:gd name="T5" fmla="*/ 58 h 64"/>
                <a:gd name="T6" fmla="*/ 4 w 68"/>
                <a:gd name="T7" fmla="*/ 64 h 64"/>
                <a:gd name="T8" fmla="*/ 68 w 68"/>
                <a:gd name="T9" fmla="*/ 7 h 64"/>
                <a:gd name="T10" fmla="*/ 0 60000 65536"/>
                <a:gd name="T11" fmla="*/ 0 60000 65536"/>
                <a:gd name="T12" fmla="*/ 0 60000 65536"/>
                <a:gd name="T13" fmla="*/ 0 60000 65536"/>
                <a:gd name="T14" fmla="*/ 0 60000 65536"/>
                <a:gd name="T15" fmla="*/ 0 w 68"/>
                <a:gd name="T16" fmla="*/ 0 h 64"/>
                <a:gd name="T17" fmla="*/ 68 w 68"/>
                <a:gd name="T18" fmla="*/ 64 h 64"/>
              </a:gdLst>
              <a:ahLst/>
              <a:cxnLst>
                <a:cxn ang="T10">
                  <a:pos x="T0" y="T1"/>
                </a:cxn>
                <a:cxn ang="T11">
                  <a:pos x="T2" y="T3"/>
                </a:cxn>
                <a:cxn ang="T12">
                  <a:pos x="T4" y="T5"/>
                </a:cxn>
                <a:cxn ang="T13">
                  <a:pos x="T6" y="T7"/>
                </a:cxn>
                <a:cxn ang="T14">
                  <a:pos x="T8" y="T9"/>
                </a:cxn>
              </a:cxnLst>
              <a:rect l="T15" t="T16" r="T17" b="T18"/>
              <a:pathLst>
                <a:path w="68" h="64">
                  <a:moveTo>
                    <a:pt x="68" y="7"/>
                  </a:moveTo>
                  <a:lnTo>
                    <a:pt x="63" y="0"/>
                  </a:lnTo>
                  <a:lnTo>
                    <a:pt x="0" y="58"/>
                  </a:lnTo>
                  <a:lnTo>
                    <a:pt x="4" y="64"/>
                  </a:lnTo>
                  <a:lnTo>
                    <a:pt x="68" y="7"/>
                  </a:lnTo>
                  <a:close/>
                </a:path>
              </a:pathLst>
            </a:custGeom>
            <a:solidFill>
              <a:srgbClr val="C195DB"/>
            </a:solidFill>
            <a:ln w="9525">
              <a:noFill/>
              <a:round/>
              <a:headEnd/>
              <a:tailEnd/>
            </a:ln>
          </p:spPr>
          <p:txBody>
            <a:bodyPr/>
            <a:lstStyle/>
            <a:p>
              <a:endParaRPr lang="ru-RU"/>
            </a:p>
          </p:txBody>
        </p:sp>
        <p:sp>
          <p:nvSpPr>
            <p:cNvPr id="161292" name="Freeform 2949"/>
            <p:cNvSpPr>
              <a:spLocks/>
            </p:cNvSpPr>
            <p:nvPr/>
          </p:nvSpPr>
          <p:spPr bwMode="auto">
            <a:xfrm>
              <a:off x="3908" y="2796"/>
              <a:ext cx="308" cy="204"/>
            </a:xfrm>
            <a:custGeom>
              <a:avLst/>
              <a:gdLst>
                <a:gd name="T0" fmla="*/ 0 w 308"/>
                <a:gd name="T1" fmla="*/ 46 h 204"/>
                <a:gd name="T2" fmla="*/ 34 w 308"/>
                <a:gd name="T3" fmla="*/ 0 h 204"/>
                <a:gd name="T4" fmla="*/ 298 w 308"/>
                <a:gd name="T5" fmla="*/ 136 h 204"/>
                <a:gd name="T6" fmla="*/ 308 w 308"/>
                <a:gd name="T7" fmla="*/ 188 h 204"/>
                <a:gd name="T8" fmla="*/ 243 w 308"/>
                <a:gd name="T9" fmla="*/ 204 h 204"/>
                <a:gd name="T10" fmla="*/ 0 w 308"/>
                <a:gd name="T11" fmla="*/ 46 h 204"/>
                <a:gd name="T12" fmla="*/ 0 60000 65536"/>
                <a:gd name="T13" fmla="*/ 0 60000 65536"/>
                <a:gd name="T14" fmla="*/ 0 60000 65536"/>
                <a:gd name="T15" fmla="*/ 0 60000 65536"/>
                <a:gd name="T16" fmla="*/ 0 60000 65536"/>
                <a:gd name="T17" fmla="*/ 0 60000 65536"/>
                <a:gd name="T18" fmla="*/ 0 w 308"/>
                <a:gd name="T19" fmla="*/ 0 h 204"/>
                <a:gd name="T20" fmla="*/ 308 w 308"/>
                <a:gd name="T21" fmla="*/ 204 h 204"/>
              </a:gdLst>
              <a:ahLst/>
              <a:cxnLst>
                <a:cxn ang="T12">
                  <a:pos x="T0" y="T1"/>
                </a:cxn>
                <a:cxn ang="T13">
                  <a:pos x="T2" y="T3"/>
                </a:cxn>
                <a:cxn ang="T14">
                  <a:pos x="T4" y="T5"/>
                </a:cxn>
                <a:cxn ang="T15">
                  <a:pos x="T6" y="T7"/>
                </a:cxn>
                <a:cxn ang="T16">
                  <a:pos x="T8" y="T9"/>
                </a:cxn>
                <a:cxn ang="T17">
                  <a:pos x="T10" y="T11"/>
                </a:cxn>
              </a:cxnLst>
              <a:rect l="T18" t="T19" r="T20" b="T21"/>
              <a:pathLst>
                <a:path w="308" h="204">
                  <a:moveTo>
                    <a:pt x="0" y="46"/>
                  </a:moveTo>
                  <a:lnTo>
                    <a:pt x="34" y="0"/>
                  </a:lnTo>
                  <a:lnTo>
                    <a:pt x="298" y="136"/>
                  </a:lnTo>
                  <a:lnTo>
                    <a:pt x="308" y="188"/>
                  </a:lnTo>
                  <a:lnTo>
                    <a:pt x="243" y="204"/>
                  </a:lnTo>
                  <a:lnTo>
                    <a:pt x="0" y="46"/>
                  </a:lnTo>
                  <a:close/>
                </a:path>
              </a:pathLst>
            </a:custGeom>
            <a:solidFill>
              <a:srgbClr val="844CD6"/>
            </a:solidFill>
            <a:ln w="9525">
              <a:noFill/>
              <a:round/>
              <a:headEnd/>
              <a:tailEnd/>
            </a:ln>
          </p:spPr>
          <p:txBody>
            <a:bodyPr/>
            <a:lstStyle/>
            <a:p>
              <a:endParaRPr lang="ru-RU"/>
            </a:p>
          </p:txBody>
        </p:sp>
        <p:sp>
          <p:nvSpPr>
            <p:cNvPr id="161293" name="Freeform 2950"/>
            <p:cNvSpPr>
              <a:spLocks/>
            </p:cNvSpPr>
            <p:nvPr/>
          </p:nvSpPr>
          <p:spPr bwMode="auto">
            <a:xfrm>
              <a:off x="3905" y="2792"/>
              <a:ext cx="39" cy="51"/>
            </a:xfrm>
            <a:custGeom>
              <a:avLst/>
              <a:gdLst>
                <a:gd name="T0" fmla="*/ 0 w 39"/>
                <a:gd name="T1" fmla="*/ 46 h 51"/>
                <a:gd name="T2" fmla="*/ 4 w 39"/>
                <a:gd name="T3" fmla="*/ 51 h 51"/>
                <a:gd name="T4" fmla="*/ 39 w 39"/>
                <a:gd name="T5" fmla="*/ 4 h 51"/>
                <a:gd name="T6" fmla="*/ 34 w 39"/>
                <a:gd name="T7" fmla="*/ 0 h 51"/>
                <a:gd name="T8" fmla="*/ 0 w 39"/>
                <a:gd name="T9" fmla="*/ 46 h 51"/>
                <a:gd name="T10" fmla="*/ 0 60000 65536"/>
                <a:gd name="T11" fmla="*/ 0 60000 65536"/>
                <a:gd name="T12" fmla="*/ 0 60000 65536"/>
                <a:gd name="T13" fmla="*/ 0 60000 65536"/>
                <a:gd name="T14" fmla="*/ 0 60000 65536"/>
                <a:gd name="T15" fmla="*/ 0 w 39"/>
                <a:gd name="T16" fmla="*/ 0 h 51"/>
                <a:gd name="T17" fmla="*/ 39 w 39"/>
                <a:gd name="T18" fmla="*/ 51 h 51"/>
              </a:gdLst>
              <a:ahLst/>
              <a:cxnLst>
                <a:cxn ang="T10">
                  <a:pos x="T0" y="T1"/>
                </a:cxn>
                <a:cxn ang="T11">
                  <a:pos x="T2" y="T3"/>
                </a:cxn>
                <a:cxn ang="T12">
                  <a:pos x="T4" y="T5"/>
                </a:cxn>
                <a:cxn ang="T13">
                  <a:pos x="T6" y="T7"/>
                </a:cxn>
                <a:cxn ang="T14">
                  <a:pos x="T8" y="T9"/>
                </a:cxn>
              </a:cxnLst>
              <a:rect l="T15" t="T16" r="T17" b="T18"/>
              <a:pathLst>
                <a:path w="39" h="51">
                  <a:moveTo>
                    <a:pt x="0" y="46"/>
                  </a:moveTo>
                  <a:lnTo>
                    <a:pt x="4" y="51"/>
                  </a:lnTo>
                  <a:lnTo>
                    <a:pt x="39" y="4"/>
                  </a:lnTo>
                  <a:lnTo>
                    <a:pt x="34" y="0"/>
                  </a:lnTo>
                  <a:lnTo>
                    <a:pt x="0" y="46"/>
                  </a:lnTo>
                  <a:close/>
                </a:path>
              </a:pathLst>
            </a:custGeom>
            <a:solidFill>
              <a:srgbClr val="C195DB"/>
            </a:solidFill>
            <a:ln w="9525">
              <a:noFill/>
              <a:round/>
              <a:headEnd/>
              <a:tailEnd/>
            </a:ln>
          </p:spPr>
          <p:txBody>
            <a:bodyPr/>
            <a:lstStyle/>
            <a:p>
              <a:endParaRPr lang="ru-RU"/>
            </a:p>
          </p:txBody>
        </p:sp>
        <p:sp>
          <p:nvSpPr>
            <p:cNvPr id="161294" name="Freeform 2951"/>
            <p:cNvSpPr>
              <a:spLocks/>
            </p:cNvSpPr>
            <p:nvPr/>
          </p:nvSpPr>
          <p:spPr bwMode="auto">
            <a:xfrm>
              <a:off x="3939" y="2792"/>
              <a:ext cx="269" cy="140"/>
            </a:xfrm>
            <a:custGeom>
              <a:avLst/>
              <a:gdLst>
                <a:gd name="T0" fmla="*/ 6 w 269"/>
                <a:gd name="T1" fmla="*/ 0 h 140"/>
                <a:gd name="T2" fmla="*/ 0 w 269"/>
                <a:gd name="T3" fmla="*/ 5 h 140"/>
                <a:gd name="T4" fmla="*/ 265 w 269"/>
                <a:gd name="T5" fmla="*/ 140 h 140"/>
                <a:gd name="T6" fmla="*/ 269 w 269"/>
                <a:gd name="T7" fmla="*/ 135 h 140"/>
                <a:gd name="T8" fmla="*/ 6 w 269"/>
                <a:gd name="T9" fmla="*/ 0 h 140"/>
                <a:gd name="T10" fmla="*/ 0 60000 65536"/>
                <a:gd name="T11" fmla="*/ 0 60000 65536"/>
                <a:gd name="T12" fmla="*/ 0 60000 65536"/>
                <a:gd name="T13" fmla="*/ 0 60000 65536"/>
                <a:gd name="T14" fmla="*/ 0 60000 65536"/>
                <a:gd name="T15" fmla="*/ 0 w 269"/>
                <a:gd name="T16" fmla="*/ 0 h 140"/>
                <a:gd name="T17" fmla="*/ 269 w 269"/>
                <a:gd name="T18" fmla="*/ 140 h 140"/>
              </a:gdLst>
              <a:ahLst/>
              <a:cxnLst>
                <a:cxn ang="T10">
                  <a:pos x="T0" y="T1"/>
                </a:cxn>
                <a:cxn ang="T11">
                  <a:pos x="T2" y="T3"/>
                </a:cxn>
                <a:cxn ang="T12">
                  <a:pos x="T4" y="T5"/>
                </a:cxn>
                <a:cxn ang="T13">
                  <a:pos x="T6" y="T7"/>
                </a:cxn>
                <a:cxn ang="T14">
                  <a:pos x="T8" y="T9"/>
                </a:cxn>
              </a:cxnLst>
              <a:rect l="T15" t="T16" r="T17" b="T18"/>
              <a:pathLst>
                <a:path w="269" h="140">
                  <a:moveTo>
                    <a:pt x="6" y="0"/>
                  </a:moveTo>
                  <a:lnTo>
                    <a:pt x="0" y="5"/>
                  </a:lnTo>
                  <a:lnTo>
                    <a:pt x="265" y="140"/>
                  </a:lnTo>
                  <a:lnTo>
                    <a:pt x="269" y="135"/>
                  </a:lnTo>
                  <a:lnTo>
                    <a:pt x="6" y="0"/>
                  </a:lnTo>
                  <a:close/>
                </a:path>
              </a:pathLst>
            </a:custGeom>
            <a:solidFill>
              <a:srgbClr val="C195DB"/>
            </a:solidFill>
            <a:ln w="9525">
              <a:noFill/>
              <a:round/>
              <a:headEnd/>
              <a:tailEnd/>
            </a:ln>
          </p:spPr>
          <p:txBody>
            <a:bodyPr/>
            <a:lstStyle/>
            <a:p>
              <a:endParaRPr lang="ru-RU"/>
            </a:p>
          </p:txBody>
        </p:sp>
        <p:sp>
          <p:nvSpPr>
            <p:cNvPr id="161295" name="Freeform 2952"/>
            <p:cNvSpPr>
              <a:spLocks/>
            </p:cNvSpPr>
            <p:nvPr/>
          </p:nvSpPr>
          <p:spPr bwMode="auto">
            <a:xfrm>
              <a:off x="3938" y="2791"/>
              <a:ext cx="4" cy="6"/>
            </a:xfrm>
            <a:custGeom>
              <a:avLst/>
              <a:gdLst>
                <a:gd name="T0" fmla="*/ 0 w 4"/>
                <a:gd name="T1" fmla="*/ 1 h 6"/>
                <a:gd name="T2" fmla="*/ 1 w 4"/>
                <a:gd name="T3" fmla="*/ 0 h 6"/>
                <a:gd name="T4" fmla="*/ 4 w 4"/>
                <a:gd name="T5" fmla="*/ 1 h 6"/>
                <a:gd name="T6" fmla="*/ 0 w 4"/>
                <a:gd name="T7" fmla="*/ 6 h 6"/>
                <a:gd name="T8" fmla="*/ 4 w 4"/>
                <a:gd name="T9" fmla="*/ 6 h 6"/>
                <a:gd name="T10" fmla="*/ 0 w 4"/>
                <a:gd name="T11" fmla="*/ 1 h 6"/>
                <a:gd name="T12" fmla="*/ 0 60000 65536"/>
                <a:gd name="T13" fmla="*/ 0 60000 65536"/>
                <a:gd name="T14" fmla="*/ 0 60000 65536"/>
                <a:gd name="T15" fmla="*/ 0 60000 65536"/>
                <a:gd name="T16" fmla="*/ 0 60000 65536"/>
                <a:gd name="T17" fmla="*/ 0 60000 65536"/>
                <a:gd name="T18" fmla="*/ 0 w 4"/>
                <a:gd name="T19" fmla="*/ 0 h 6"/>
                <a:gd name="T20" fmla="*/ 4 w 4"/>
                <a:gd name="T21" fmla="*/ 6 h 6"/>
              </a:gdLst>
              <a:ahLst/>
              <a:cxnLst>
                <a:cxn ang="T12">
                  <a:pos x="T0" y="T1"/>
                </a:cxn>
                <a:cxn ang="T13">
                  <a:pos x="T2" y="T3"/>
                </a:cxn>
                <a:cxn ang="T14">
                  <a:pos x="T4" y="T5"/>
                </a:cxn>
                <a:cxn ang="T15">
                  <a:pos x="T6" y="T7"/>
                </a:cxn>
                <a:cxn ang="T16">
                  <a:pos x="T8" y="T9"/>
                </a:cxn>
                <a:cxn ang="T17">
                  <a:pos x="T10" y="T11"/>
                </a:cxn>
              </a:cxnLst>
              <a:rect l="T18" t="T19" r="T20" b="T21"/>
              <a:pathLst>
                <a:path w="4" h="6">
                  <a:moveTo>
                    <a:pt x="0" y="1"/>
                  </a:moveTo>
                  <a:lnTo>
                    <a:pt x="1" y="0"/>
                  </a:lnTo>
                  <a:lnTo>
                    <a:pt x="4" y="1"/>
                  </a:lnTo>
                  <a:lnTo>
                    <a:pt x="0" y="6"/>
                  </a:lnTo>
                  <a:lnTo>
                    <a:pt x="4" y="6"/>
                  </a:lnTo>
                  <a:lnTo>
                    <a:pt x="0" y="1"/>
                  </a:lnTo>
                  <a:close/>
                </a:path>
              </a:pathLst>
            </a:custGeom>
            <a:solidFill>
              <a:srgbClr val="C195DB"/>
            </a:solidFill>
            <a:ln w="9525">
              <a:noFill/>
              <a:round/>
              <a:headEnd/>
              <a:tailEnd/>
            </a:ln>
          </p:spPr>
          <p:txBody>
            <a:bodyPr/>
            <a:lstStyle/>
            <a:p>
              <a:endParaRPr lang="ru-RU"/>
            </a:p>
          </p:txBody>
        </p:sp>
        <p:sp>
          <p:nvSpPr>
            <p:cNvPr id="161296" name="Freeform 2953"/>
            <p:cNvSpPr>
              <a:spLocks/>
            </p:cNvSpPr>
            <p:nvPr/>
          </p:nvSpPr>
          <p:spPr bwMode="auto">
            <a:xfrm>
              <a:off x="4203" y="2929"/>
              <a:ext cx="15" cy="52"/>
            </a:xfrm>
            <a:custGeom>
              <a:avLst/>
              <a:gdLst>
                <a:gd name="T0" fmla="*/ 6 w 15"/>
                <a:gd name="T1" fmla="*/ 0 h 52"/>
                <a:gd name="T2" fmla="*/ 0 w 15"/>
                <a:gd name="T3" fmla="*/ 0 h 52"/>
                <a:gd name="T4" fmla="*/ 10 w 15"/>
                <a:gd name="T5" fmla="*/ 52 h 52"/>
                <a:gd name="T6" fmla="*/ 15 w 15"/>
                <a:gd name="T7" fmla="*/ 52 h 52"/>
                <a:gd name="T8" fmla="*/ 6 w 15"/>
                <a:gd name="T9" fmla="*/ 0 h 52"/>
                <a:gd name="T10" fmla="*/ 0 60000 65536"/>
                <a:gd name="T11" fmla="*/ 0 60000 65536"/>
                <a:gd name="T12" fmla="*/ 0 60000 65536"/>
                <a:gd name="T13" fmla="*/ 0 60000 65536"/>
                <a:gd name="T14" fmla="*/ 0 60000 65536"/>
                <a:gd name="T15" fmla="*/ 0 w 15"/>
                <a:gd name="T16" fmla="*/ 0 h 52"/>
                <a:gd name="T17" fmla="*/ 15 w 15"/>
                <a:gd name="T18" fmla="*/ 52 h 52"/>
              </a:gdLst>
              <a:ahLst/>
              <a:cxnLst>
                <a:cxn ang="T10">
                  <a:pos x="T0" y="T1"/>
                </a:cxn>
                <a:cxn ang="T11">
                  <a:pos x="T2" y="T3"/>
                </a:cxn>
                <a:cxn ang="T12">
                  <a:pos x="T4" y="T5"/>
                </a:cxn>
                <a:cxn ang="T13">
                  <a:pos x="T6" y="T7"/>
                </a:cxn>
                <a:cxn ang="T14">
                  <a:pos x="T8" y="T9"/>
                </a:cxn>
              </a:cxnLst>
              <a:rect l="T15" t="T16" r="T17" b="T18"/>
              <a:pathLst>
                <a:path w="15" h="52">
                  <a:moveTo>
                    <a:pt x="6" y="0"/>
                  </a:moveTo>
                  <a:lnTo>
                    <a:pt x="0" y="0"/>
                  </a:lnTo>
                  <a:lnTo>
                    <a:pt x="10" y="52"/>
                  </a:lnTo>
                  <a:lnTo>
                    <a:pt x="15" y="52"/>
                  </a:lnTo>
                  <a:lnTo>
                    <a:pt x="6" y="0"/>
                  </a:lnTo>
                  <a:close/>
                </a:path>
              </a:pathLst>
            </a:custGeom>
            <a:solidFill>
              <a:srgbClr val="C195DB"/>
            </a:solidFill>
            <a:ln w="9525">
              <a:noFill/>
              <a:round/>
              <a:headEnd/>
              <a:tailEnd/>
            </a:ln>
          </p:spPr>
          <p:txBody>
            <a:bodyPr/>
            <a:lstStyle/>
            <a:p>
              <a:endParaRPr lang="ru-RU"/>
            </a:p>
          </p:txBody>
        </p:sp>
        <p:sp>
          <p:nvSpPr>
            <p:cNvPr id="161297" name="Freeform 2954"/>
            <p:cNvSpPr>
              <a:spLocks/>
            </p:cNvSpPr>
            <p:nvPr/>
          </p:nvSpPr>
          <p:spPr bwMode="auto">
            <a:xfrm>
              <a:off x="4202" y="2926"/>
              <a:ext cx="8" cy="5"/>
            </a:xfrm>
            <a:custGeom>
              <a:avLst/>
              <a:gdLst>
                <a:gd name="T0" fmla="*/ 5 w 8"/>
                <a:gd name="T1" fmla="*/ 0 h 5"/>
                <a:gd name="T2" fmla="*/ 8 w 8"/>
                <a:gd name="T3" fmla="*/ 0 h 5"/>
                <a:gd name="T4" fmla="*/ 8 w 8"/>
                <a:gd name="T5" fmla="*/ 3 h 5"/>
                <a:gd name="T6" fmla="*/ 0 w 8"/>
                <a:gd name="T7" fmla="*/ 3 h 5"/>
                <a:gd name="T8" fmla="*/ 0 w 8"/>
                <a:gd name="T9" fmla="*/ 5 h 5"/>
                <a:gd name="T10" fmla="*/ 5 w 8"/>
                <a:gd name="T11" fmla="*/ 0 h 5"/>
                <a:gd name="T12" fmla="*/ 0 60000 65536"/>
                <a:gd name="T13" fmla="*/ 0 60000 65536"/>
                <a:gd name="T14" fmla="*/ 0 60000 65536"/>
                <a:gd name="T15" fmla="*/ 0 60000 65536"/>
                <a:gd name="T16" fmla="*/ 0 60000 65536"/>
                <a:gd name="T17" fmla="*/ 0 60000 65536"/>
                <a:gd name="T18" fmla="*/ 0 w 8"/>
                <a:gd name="T19" fmla="*/ 0 h 5"/>
                <a:gd name="T20" fmla="*/ 8 w 8"/>
                <a:gd name="T21" fmla="*/ 5 h 5"/>
              </a:gdLst>
              <a:ahLst/>
              <a:cxnLst>
                <a:cxn ang="T12">
                  <a:pos x="T0" y="T1"/>
                </a:cxn>
                <a:cxn ang="T13">
                  <a:pos x="T2" y="T3"/>
                </a:cxn>
                <a:cxn ang="T14">
                  <a:pos x="T4" y="T5"/>
                </a:cxn>
                <a:cxn ang="T15">
                  <a:pos x="T6" y="T7"/>
                </a:cxn>
                <a:cxn ang="T16">
                  <a:pos x="T8" y="T9"/>
                </a:cxn>
                <a:cxn ang="T17">
                  <a:pos x="T10" y="T11"/>
                </a:cxn>
              </a:cxnLst>
              <a:rect l="T18" t="T19" r="T20" b="T21"/>
              <a:pathLst>
                <a:path w="8" h="5">
                  <a:moveTo>
                    <a:pt x="5" y="0"/>
                  </a:moveTo>
                  <a:lnTo>
                    <a:pt x="8" y="0"/>
                  </a:lnTo>
                  <a:lnTo>
                    <a:pt x="8" y="3"/>
                  </a:lnTo>
                  <a:lnTo>
                    <a:pt x="0" y="3"/>
                  </a:lnTo>
                  <a:lnTo>
                    <a:pt x="0" y="5"/>
                  </a:lnTo>
                  <a:lnTo>
                    <a:pt x="5" y="0"/>
                  </a:lnTo>
                  <a:close/>
                </a:path>
              </a:pathLst>
            </a:custGeom>
            <a:solidFill>
              <a:srgbClr val="C195DB"/>
            </a:solidFill>
            <a:ln w="9525">
              <a:noFill/>
              <a:round/>
              <a:headEnd/>
              <a:tailEnd/>
            </a:ln>
          </p:spPr>
          <p:txBody>
            <a:bodyPr/>
            <a:lstStyle/>
            <a:p>
              <a:endParaRPr lang="ru-RU"/>
            </a:p>
          </p:txBody>
        </p:sp>
        <p:sp>
          <p:nvSpPr>
            <p:cNvPr id="161298" name="Freeform 2955"/>
            <p:cNvSpPr>
              <a:spLocks/>
            </p:cNvSpPr>
            <p:nvPr/>
          </p:nvSpPr>
          <p:spPr bwMode="auto">
            <a:xfrm>
              <a:off x="4150" y="2980"/>
              <a:ext cx="65" cy="20"/>
            </a:xfrm>
            <a:custGeom>
              <a:avLst/>
              <a:gdLst>
                <a:gd name="T0" fmla="*/ 65 w 65"/>
                <a:gd name="T1" fmla="*/ 5 h 20"/>
                <a:gd name="T2" fmla="*/ 64 w 65"/>
                <a:gd name="T3" fmla="*/ 0 h 20"/>
                <a:gd name="T4" fmla="*/ 0 w 65"/>
                <a:gd name="T5" fmla="*/ 14 h 20"/>
                <a:gd name="T6" fmla="*/ 2 w 65"/>
                <a:gd name="T7" fmla="*/ 20 h 20"/>
                <a:gd name="T8" fmla="*/ 65 w 65"/>
                <a:gd name="T9" fmla="*/ 5 h 20"/>
                <a:gd name="T10" fmla="*/ 0 60000 65536"/>
                <a:gd name="T11" fmla="*/ 0 60000 65536"/>
                <a:gd name="T12" fmla="*/ 0 60000 65536"/>
                <a:gd name="T13" fmla="*/ 0 60000 65536"/>
                <a:gd name="T14" fmla="*/ 0 60000 65536"/>
                <a:gd name="T15" fmla="*/ 0 w 65"/>
                <a:gd name="T16" fmla="*/ 0 h 20"/>
                <a:gd name="T17" fmla="*/ 65 w 65"/>
                <a:gd name="T18" fmla="*/ 20 h 20"/>
              </a:gdLst>
              <a:ahLst/>
              <a:cxnLst>
                <a:cxn ang="T10">
                  <a:pos x="T0" y="T1"/>
                </a:cxn>
                <a:cxn ang="T11">
                  <a:pos x="T2" y="T3"/>
                </a:cxn>
                <a:cxn ang="T12">
                  <a:pos x="T4" y="T5"/>
                </a:cxn>
                <a:cxn ang="T13">
                  <a:pos x="T6" y="T7"/>
                </a:cxn>
                <a:cxn ang="T14">
                  <a:pos x="T8" y="T9"/>
                </a:cxn>
              </a:cxnLst>
              <a:rect l="T15" t="T16" r="T17" b="T18"/>
              <a:pathLst>
                <a:path w="65" h="20">
                  <a:moveTo>
                    <a:pt x="65" y="5"/>
                  </a:moveTo>
                  <a:lnTo>
                    <a:pt x="64" y="0"/>
                  </a:lnTo>
                  <a:lnTo>
                    <a:pt x="0" y="14"/>
                  </a:lnTo>
                  <a:lnTo>
                    <a:pt x="2" y="20"/>
                  </a:lnTo>
                  <a:lnTo>
                    <a:pt x="65" y="5"/>
                  </a:lnTo>
                  <a:close/>
                </a:path>
              </a:pathLst>
            </a:custGeom>
            <a:solidFill>
              <a:srgbClr val="C195DB"/>
            </a:solidFill>
            <a:ln w="9525">
              <a:noFill/>
              <a:round/>
              <a:headEnd/>
              <a:tailEnd/>
            </a:ln>
          </p:spPr>
          <p:txBody>
            <a:bodyPr/>
            <a:lstStyle/>
            <a:p>
              <a:endParaRPr lang="ru-RU"/>
            </a:p>
          </p:txBody>
        </p:sp>
        <p:sp>
          <p:nvSpPr>
            <p:cNvPr id="161299" name="Freeform 2956"/>
            <p:cNvSpPr>
              <a:spLocks/>
            </p:cNvSpPr>
            <p:nvPr/>
          </p:nvSpPr>
          <p:spPr bwMode="auto">
            <a:xfrm>
              <a:off x="4212" y="2980"/>
              <a:ext cx="6" cy="5"/>
            </a:xfrm>
            <a:custGeom>
              <a:avLst/>
              <a:gdLst>
                <a:gd name="T0" fmla="*/ 6 w 6"/>
                <a:gd name="T1" fmla="*/ 3 h 5"/>
                <a:gd name="T2" fmla="*/ 6 w 6"/>
                <a:gd name="T3" fmla="*/ 4 h 5"/>
                <a:gd name="T4" fmla="*/ 4 w 6"/>
                <a:gd name="T5" fmla="*/ 5 h 5"/>
                <a:gd name="T6" fmla="*/ 2 w 6"/>
                <a:gd name="T7" fmla="*/ 0 h 5"/>
                <a:gd name="T8" fmla="*/ 0 w 6"/>
                <a:gd name="T9" fmla="*/ 3 h 5"/>
                <a:gd name="T10" fmla="*/ 6 w 6"/>
                <a:gd name="T11" fmla="*/ 3 h 5"/>
                <a:gd name="T12" fmla="*/ 0 60000 65536"/>
                <a:gd name="T13" fmla="*/ 0 60000 65536"/>
                <a:gd name="T14" fmla="*/ 0 60000 65536"/>
                <a:gd name="T15" fmla="*/ 0 60000 65536"/>
                <a:gd name="T16" fmla="*/ 0 60000 65536"/>
                <a:gd name="T17" fmla="*/ 0 60000 65536"/>
                <a:gd name="T18" fmla="*/ 0 w 6"/>
                <a:gd name="T19" fmla="*/ 0 h 5"/>
                <a:gd name="T20" fmla="*/ 6 w 6"/>
                <a:gd name="T21" fmla="*/ 5 h 5"/>
              </a:gdLst>
              <a:ahLst/>
              <a:cxnLst>
                <a:cxn ang="T12">
                  <a:pos x="T0" y="T1"/>
                </a:cxn>
                <a:cxn ang="T13">
                  <a:pos x="T2" y="T3"/>
                </a:cxn>
                <a:cxn ang="T14">
                  <a:pos x="T4" y="T5"/>
                </a:cxn>
                <a:cxn ang="T15">
                  <a:pos x="T6" y="T7"/>
                </a:cxn>
                <a:cxn ang="T16">
                  <a:pos x="T8" y="T9"/>
                </a:cxn>
                <a:cxn ang="T17">
                  <a:pos x="T10" y="T11"/>
                </a:cxn>
              </a:cxnLst>
              <a:rect l="T18" t="T19" r="T20" b="T21"/>
              <a:pathLst>
                <a:path w="6" h="5">
                  <a:moveTo>
                    <a:pt x="6" y="3"/>
                  </a:moveTo>
                  <a:lnTo>
                    <a:pt x="6" y="4"/>
                  </a:lnTo>
                  <a:lnTo>
                    <a:pt x="4" y="5"/>
                  </a:lnTo>
                  <a:lnTo>
                    <a:pt x="2" y="0"/>
                  </a:lnTo>
                  <a:lnTo>
                    <a:pt x="0" y="3"/>
                  </a:lnTo>
                  <a:lnTo>
                    <a:pt x="6" y="3"/>
                  </a:lnTo>
                  <a:close/>
                </a:path>
              </a:pathLst>
            </a:custGeom>
            <a:solidFill>
              <a:srgbClr val="C195DB"/>
            </a:solidFill>
            <a:ln w="9525">
              <a:noFill/>
              <a:round/>
              <a:headEnd/>
              <a:tailEnd/>
            </a:ln>
          </p:spPr>
          <p:txBody>
            <a:bodyPr/>
            <a:lstStyle/>
            <a:p>
              <a:endParaRPr lang="ru-RU"/>
            </a:p>
          </p:txBody>
        </p:sp>
        <p:sp>
          <p:nvSpPr>
            <p:cNvPr id="161300" name="Freeform 2957"/>
            <p:cNvSpPr>
              <a:spLocks/>
            </p:cNvSpPr>
            <p:nvPr/>
          </p:nvSpPr>
          <p:spPr bwMode="auto">
            <a:xfrm>
              <a:off x="3904" y="2840"/>
              <a:ext cx="246" cy="160"/>
            </a:xfrm>
            <a:custGeom>
              <a:avLst/>
              <a:gdLst>
                <a:gd name="T0" fmla="*/ 241 w 246"/>
                <a:gd name="T1" fmla="*/ 160 h 160"/>
                <a:gd name="T2" fmla="*/ 246 w 246"/>
                <a:gd name="T3" fmla="*/ 155 h 160"/>
                <a:gd name="T4" fmla="*/ 4 w 246"/>
                <a:gd name="T5" fmla="*/ 0 h 160"/>
                <a:gd name="T6" fmla="*/ 0 w 246"/>
                <a:gd name="T7" fmla="*/ 5 h 160"/>
                <a:gd name="T8" fmla="*/ 241 w 246"/>
                <a:gd name="T9" fmla="*/ 160 h 160"/>
                <a:gd name="T10" fmla="*/ 0 60000 65536"/>
                <a:gd name="T11" fmla="*/ 0 60000 65536"/>
                <a:gd name="T12" fmla="*/ 0 60000 65536"/>
                <a:gd name="T13" fmla="*/ 0 60000 65536"/>
                <a:gd name="T14" fmla="*/ 0 60000 65536"/>
                <a:gd name="T15" fmla="*/ 0 w 246"/>
                <a:gd name="T16" fmla="*/ 0 h 160"/>
                <a:gd name="T17" fmla="*/ 246 w 246"/>
                <a:gd name="T18" fmla="*/ 160 h 160"/>
              </a:gdLst>
              <a:ahLst/>
              <a:cxnLst>
                <a:cxn ang="T10">
                  <a:pos x="T0" y="T1"/>
                </a:cxn>
                <a:cxn ang="T11">
                  <a:pos x="T2" y="T3"/>
                </a:cxn>
                <a:cxn ang="T12">
                  <a:pos x="T4" y="T5"/>
                </a:cxn>
                <a:cxn ang="T13">
                  <a:pos x="T6" y="T7"/>
                </a:cxn>
                <a:cxn ang="T14">
                  <a:pos x="T8" y="T9"/>
                </a:cxn>
              </a:cxnLst>
              <a:rect l="T15" t="T16" r="T17" b="T18"/>
              <a:pathLst>
                <a:path w="246" h="160">
                  <a:moveTo>
                    <a:pt x="241" y="160"/>
                  </a:moveTo>
                  <a:lnTo>
                    <a:pt x="246" y="155"/>
                  </a:lnTo>
                  <a:lnTo>
                    <a:pt x="4" y="0"/>
                  </a:lnTo>
                  <a:lnTo>
                    <a:pt x="0" y="5"/>
                  </a:lnTo>
                  <a:lnTo>
                    <a:pt x="241" y="160"/>
                  </a:lnTo>
                  <a:close/>
                </a:path>
              </a:pathLst>
            </a:custGeom>
            <a:solidFill>
              <a:srgbClr val="C195DB"/>
            </a:solidFill>
            <a:ln w="9525">
              <a:noFill/>
              <a:round/>
              <a:headEnd/>
              <a:tailEnd/>
            </a:ln>
          </p:spPr>
          <p:txBody>
            <a:bodyPr/>
            <a:lstStyle/>
            <a:p>
              <a:endParaRPr lang="ru-RU"/>
            </a:p>
          </p:txBody>
        </p:sp>
        <p:sp>
          <p:nvSpPr>
            <p:cNvPr id="161301" name="Freeform 2958"/>
            <p:cNvSpPr>
              <a:spLocks/>
            </p:cNvSpPr>
            <p:nvPr/>
          </p:nvSpPr>
          <p:spPr bwMode="auto">
            <a:xfrm>
              <a:off x="4148" y="2995"/>
              <a:ext cx="3" cy="5"/>
            </a:xfrm>
            <a:custGeom>
              <a:avLst/>
              <a:gdLst>
                <a:gd name="T0" fmla="*/ 2 w 3"/>
                <a:gd name="T1" fmla="*/ 5 h 5"/>
                <a:gd name="T2" fmla="*/ 0 w 3"/>
                <a:gd name="T3" fmla="*/ 4 h 5"/>
                <a:gd name="T4" fmla="*/ 3 w 3"/>
                <a:gd name="T5" fmla="*/ 0 h 5"/>
                <a:gd name="T6" fmla="*/ 1 w 3"/>
                <a:gd name="T7" fmla="*/ 0 h 5"/>
                <a:gd name="T8" fmla="*/ 2 w 3"/>
                <a:gd name="T9" fmla="*/ 5 h 5"/>
                <a:gd name="T10" fmla="*/ 0 60000 65536"/>
                <a:gd name="T11" fmla="*/ 0 60000 65536"/>
                <a:gd name="T12" fmla="*/ 0 60000 65536"/>
                <a:gd name="T13" fmla="*/ 0 60000 65536"/>
                <a:gd name="T14" fmla="*/ 0 60000 65536"/>
                <a:gd name="T15" fmla="*/ 0 w 3"/>
                <a:gd name="T16" fmla="*/ 0 h 5"/>
                <a:gd name="T17" fmla="*/ 3 w 3"/>
                <a:gd name="T18" fmla="*/ 5 h 5"/>
              </a:gdLst>
              <a:ahLst/>
              <a:cxnLst>
                <a:cxn ang="T10">
                  <a:pos x="T0" y="T1"/>
                </a:cxn>
                <a:cxn ang="T11">
                  <a:pos x="T2" y="T3"/>
                </a:cxn>
                <a:cxn ang="T12">
                  <a:pos x="T4" y="T5"/>
                </a:cxn>
                <a:cxn ang="T13">
                  <a:pos x="T6" y="T7"/>
                </a:cxn>
                <a:cxn ang="T14">
                  <a:pos x="T8" y="T9"/>
                </a:cxn>
              </a:cxnLst>
              <a:rect l="T15" t="T16" r="T17" b="T18"/>
              <a:pathLst>
                <a:path w="3" h="5">
                  <a:moveTo>
                    <a:pt x="2" y="5"/>
                  </a:moveTo>
                  <a:lnTo>
                    <a:pt x="0" y="4"/>
                  </a:lnTo>
                  <a:lnTo>
                    <a:pt x="3" y="0"/>
                  </a:lnTo>
                  <a:lnTo>
                    <a:pt x="1" y="0"/>
                  </a:lnTo>
                  <a:lnTo>
                    <a:pt x="2" y="5"/>
                  </a:lnTo>
                  <a:close/>
                </a:path>
              </a:pathLst>
            </a:custGeom>
            <a:solidFill>
              <a:srgbClr val="C195DB"/>
            </a:solidFill>
            <a:ln w="9525">
              <a:noFill/>
              <a:round/>
              <a:headEnd/>
              <a:tailEnd/>
            </a:ln>
          </p:spPr>
          <p:txBody>
            <a:bodyPr/>
            <a:lstStyle/>
            <a:p>
              <a:endParaRPr lang="ru-RU"/>
            </a:p>
          </p:txBody>
        </p:sp>
        <p:sp>
          <p:nvSpPr>
            <p:cNvPr id="161302" name="Freeform 2959"/>
            <p:cNvSpPr>
              <a:spLocks/>
            </p:cNvSpPr>
            <p:nvPr/>
          </p:nvSpPr>
          <p:spPr bwMode="auto">
            <a:xfrm>
              <a:off x="3901" y="2839"/>
              <a:ext cx="9" cy="4"/>
            </a:xfrm>
            <a:custGeom>
              <a:avLst/>
              <a:gdLst>
                <a:gd name="T0" fmla="*/ 4 w 9"/>
                <a:gd name="T1" fmla="*/ 4 h 4"/>
                <a:gd name="T2" fmla="*/ 0 w 9"/>
                <a:gd name="T3" fmla="*/ 3 h 4"/>
                <a:gd name="T4" fmla="*/ 4 w 9"/>
                <a:gd name="T5" fmla="*/ 0 h 4"/>
                <a:gd name="T6" fmla="*/ 9 w 9"/>
                <a:gd name="T7" fmla="*/ 4 h 4"/>
                <a:gd name="T8" fmla="*/ 9 w 9"/>
                <a:gd name="T9" fmla="*/ 0 h 4"/>
                <a:gd name="T10" fmla="*/ 4 w 9"/>
                <a:gd name="T11" fmla="*/ 4 h 4"/>
                <a:gd name="T12" fmla="*/ 0 60000 65536"/>
                <a:gd name="T13" fmla="*/ 0 60000 65536"/>
                <a:gd name="T14" fmla="*/ 0 60000 65536"/>
                <a:gd name="T15" fmla="*/ 0 60000 65536"/>
                <a:gd name="T16" fmla="*/ 0 60000 65536"/>
                <a:gd name="T17" fmla="*/ 0 60000 65536"/>
                <a:gd name="T18" fmla="*/ 0 w 9"/>
                <a:gd name="T19" fmla="*/ 0 h 4"/>
                <a:gd name="T20" fmla="*/ 9 w 9"/>
                <a:gd name="T21" fmla="*/ 4 h 4"/>
              </a:gdLst>
              <a:ahLst/>
              <a:cxnLst>
                <a:cxn ang="T12">
                  <a:pos x="T0" y="T1"/>
                </a:cxn>
                <a:cxn ang="T13">
                  <a:pos x="T2" y="T3"/>
                </a:cxn>
                <a:cxn ang="T14">
                  <a:pos x="T4" y="T5"/>
                </a:cxn>
                <a:cxn ang="T15">
                  <a:pos x="T6" y="T7"/>
                </a:cxn>
                <a:cxn ang="T16">
                  <a:pos x="T8" y="T9"/>
                </a:cxn>
                <a:cxn ang="T17">
                  <a:pos x="T10" y="T11"/>
                </a:cxn>
              </a:cxnLst>
              <a:rect l="T18" t="T19" r="T20" b="T21"/>
              <a:pathLst>
                <a:path w="9" h="4">
                  <a:moveTo>
                    <a:pt x="4" y="4"/>
                  </a:moveTo>
                  <a:lnTo>
                    <a:pt x="0" y="3"/>
                  </a:lnTo>
                  <a:lnTo>
                    <a:pt x="4" y="0"/>
                  </a:lnTo>
                  <a:lnTo>
                    <a:pt x="9" y="4"/>
                  </a:lnTo>
                  <a:lnTo>
                    <a:pt x="9" y="0"/>
                  </a:lnTo>
                  <a:lnTo>
                    <a:pt x="4" y="4"/>
                  </a:lnTo>
                  <a:close/>
                </a:path>
              </a:pathLst>
            </a:custGeom>
            <a:solidFill>
              <a:srgbClr val="C195DB"/>
            </a:solidFill>
            <a:ln w="9525">
              <a:noFill/>
              <a:round/>
              <a:headEnd/>
              <a:tailEnd/>
            </a:ln>
          </p:spPr>
          <p:txBody>
            <a:bodyPr/>
            <a:lstStyle/>
            <a:p>
              <a:endParaRPr lang="ru-RU"/>
            </a:p>
          </p:txBody>
        </p:sp>
        <p:sp>
          <p:nvSpPr>
            <p:cNvPr id="161303" name="Freeform 2960"/>
            <p:cNvSpPr>
              <a:spLocks/>
            </p:cNvSpPr>
            <p:nvPr/>
          </p:nvSpPr>
          <p:spPr bwMode="auto">
            <a:xfrm>
              <a:off x="4151" y="2926"/>
              <a:ext cx="60" cy="72"/>
            </a:xfrm>
            <a:custGeom>
              <a:avLst/>
              <a:gdLst>
                <a:gd name="T0" fmla="*/ 60 w 60"/>
                <a:gd name="T1" fmla="*/ 5 h 72"/>
                <a:gd name="T2" fmla="*/ 54 w 60"/>
                <a:gd name="T3" fmla="*/ 0 h 72"/>
                <a:gd name="T4" fmla="*/ 0 w 60"/>
                <a:gd name="T5" fmla="*/ 68 h 72"/>
                <a:gd name="T6" fmla="*/ 7 w 60"/>
                <a:gd name="T7" fmla="*/ 72 h 72"/>
                <a:gd name="T8" fmla="*/ 60 w 60"/>
                <a:gd name="T9" fmla="*/ 5 h 72"/>
                <a:gd name="T10" fmla="*/ 0 60000 65536"/>
                <a:gd name="T11" fmla="*/ 0 60000 65536"/>
                <a:gd name="T12" fmla="*/ 0 60000 65536"/>
                <a:gd name="T13" fmla="*/ 0 60000 65536"/>
                <a:gd name="T14" fmla="*/ 0 60000 65536"/>
                <a:gd name="T15" fmla="*/ 0 w 60"/>
                <a:gd name="T16" fmla="*/ 0 h 72"/>
                <a:gd name="T17" fmla="*/ 60 w 60"/>
                <a:gd name="T18" fmla="*/ 72 h 72"/>
              </a:gdLst>
              <a:ahLst/>
              <a:cxnLst>
                <a:cxn ang="T10">
                  <a:pos x="T0" y="T1"/>
                </a:cxn>
                <a:cxn ang="T11">
                  <a:pos x="T2" y="T3"/>
                </a:cxn>
                <a:cxn ang="T12">
                  <a:pos x="T4" y="T5"/>
                </a:cxn>
                <a:cxn ang="T13">
                  <a:pos x="T6" y="T7"/>
                </a:cxn>
                <a:cxn ang="T14">
                  <a:pos x="T8" y="T9"/>
                </a:cxn>
              </a:cxnLst>
              <a:rect l="T15" t="T16" r="T17" b="T18"/>
              <a:pathLst>
                <a:path w="60" h="72">
                  <a:moveTo>
                    <a:pt x="60" y="5"/>
                  </a:moveTo>
                  <a:lnTo>
                    <a:pt x="54" y="0"/>
                  </a:lnTo>
                  <a:lnTo>
                    <a:pt x="0" y="68"/>
                  </a:lnTo>
                  <a:lnTo>
                    <a:pt x="7" y="72"/>
                  </a:lnTo>
                  <a:lnTo>
                    <a:pt x="60" y="5"/>
                  </a:lnTo>
                  <a:close/>
                </a:path>
              </a:pathLst>
            </a:custGeom>
            <a:solidFill>
              <a:srgbClr val="C195DB"/>
            </a:solidFill>
            <a:ln w="9525">
              <a:noFill/>
              <a:round/>
              <a:headEnd/>
              <a:tailEnd/>
            </a:ln>
          </p:spPr>
          <p:txBody>
            <a:bodyPr/>
            <a:lstStyle/>
            <a:p>
              <a:endParaRPr lang="ru-RU"/>
            </a:p>
          </p:txBody>
        </p:sp>
        <p:sp>
          <p:nvSpPr>
            <p:cNvPr id="161304" name="Freeform 2961"/>
            <p:cNvSpPr>
              <a:spLocks/>
            </p:cNvSpPr>
            <p:nvPr/>
          </p:nvSpPr>
          <p:spPr bwMode="auto">
            <a:xfrm>
              <a:off x="4005" y="2644"/>
              <a:ext cx="330" cy="178"/>
            </a:xfrm>
            <a:custGeom>
              <a:avLst/>
              <a:gdLst>
                <a:gd name="T0" fmla="*/ 23 w 330"/>
                <a:gd name="T1" fmla="*/ 0 h 178"/>
                <a:gd name="T2" fmla="*/ 0 w 330"/>
                <a:gd name="T3" fmla="*/ 51 h 178"/>
                <a:gd name="T4" fmla="*/ 293 w 330"/>
                <a:gd name="T5" fmla="*/ 178 h 178"/>
                <a:gd name="T6" fmla="*/ 330 w 330"/>
                <a:gd name="T7" fmla="*/ 105 h 178"/>
                <a:gd name="T8" fmla="*/ 23 w 330"/>
                <a:gd name="T9" fmla="*/ 0 h 178"/>
                <a:gd name="T10" fmla="*/ 0 60000 65536"/>
                <a:gd name="T11" fmla="*/ 0 60000 65536"/>
                <a:gd name="T12" fmla="*/ 0 60000 65536"/>
                <a:gd name="T13" fmla="*/ 0 60000 65536"/>
                <a:gd name="T14" fmla="*/ 0 60000 65536"/>
                <a:gd name="T15" fmla="*/ 0 w 330"/>
                <a:gd name="T16" fmla="*/ 0 h 178"/>
                <a:gd name="T17" fmla="*/ 330 w 330"/>
                <a:gd name="T18" fmla="*/ 178 h 178"/>
              </a:gdLst>
              <a:ahLst/>
              <a:cxnLst>
                <a:cxn ang="T10">
                  <a:pos x="T0" y="T1"/>
                </a:cxn>
                <a:cxn ang="T11">
                  <a:pos x="T2" y="T3"/>
                </a:cxn>
                <a:cxn ang="T12">
                  <a:pos x="T4" y="T5"/>
                </a:cxn>
                <a:cxn ang="T13">
                  <a:pos x="T6" y="T7"/>
                </a:cxn>
                <a:cxn ang="T14">
                  <a:pos x="T8" y="T9"/>
                </a:cxn>
              </a:cxnLst>
              <a:rect l="T15" t="T16" r="T17" b="T18"/>
              <a:pathLst>
                <a:path w="330" h="178">
                  <a:moveTo>
                    <a:pt x="23" y="0"/>
                  </a:moveTo>
                  <a:lnTo>
                    <a:pt x="0" y="51"/>
                  </a:lnTo>
                  <a:lnTo>
                    <a:pt x="293" y="178"/>
                  </a:lnTo>
                  <a:lnTo>
                    <a:pt x="330" y="105"/>
                  </a:lnTo>
                  <a:lnTo>
                    <a:pt x="23" y="0"/>
                  </a:lnTo>
                  <a:close/>
                </a:path>
              </a:pathLst>
            </a:custGeom>
            <a:solidFill>
              <a:srgbClr val="844CD6"/>
            </a:solidFill>
            <a:ln w="9525">
              <a:noFill/>
              <a:round/>
              <a:headEnd/>
              <a:tailEnd/>
            </a:ln>
          </p:spPr>
          <p:txBody>
            <a:bodyPr/>
            <a:lstStyle/>
            <a:p>
              <a:endParaRPr lang="ru-RU"/>
            </a:p>
          </p:txBody>
        </p:sp>
        <p:sp>
          <p:nvSpPr>
            <p:cNvPr id="161305" name="Freeform 2962"/>
            <p:cNvSpPr>
              <a:spLocks/>
            </p:cNvSpPr>
            <p:nvPr/>
          </p:nvSpPr>
          <p:spPr bwMode="auto">
            <a:xfrm>
              <a:off x="4001" y="2644"/>
              <a:ext cx="31" cy="54"/>
            </a:xfrm>
            <a:custGeom>
              <a:avLst/>
              <a:gdLst>
                <a:gd name="T0" fmla="*/ 31 w 31"/>
                <a:gd name="T1" fmla="*/ 1 h 54"/>
                <a:gd name="T2" fmla="*/ 25 w 31"/>
                <a:gd name="T3" fmla="*/ 0 h 54"/>
                <a:gd name="T4" fmla="*/ 0 w 31"/>
                <a:gd name="T5" fmla="*/ 53 h 54"/>
                <a:gd name="T6" fmla="*/ 6 w 31"/>
                <a:gd name="T7" fmla="*/ 54 h 54"/>
                <a:gd name="T8" fmla="*/ 31 w 31"/>
                <a:gd name="T9" fmla="*/ 1 h 54"/>
                <a:gd name="T10" fmla="*/ 0 60000 65536"/>
                <a:gd name="T11" fmla="*/ 0 60000 65536"/>
                <a:gd name="T12" fmla="*/ 0 60000 65536"/>
                <a:gd name="T13" fmla="*/ 0 60000 65536"/>
                <a:gd name="T14" fmla="*/ 0 60000 65536"/>
                <a:gd name="T15" fmla="*/ 0 w 31"/>
                <a:gd name="T16" fmla="*/ 0 h 54"/>
                <a:gd name="T17" fmla="*/ 31 w 31"/>
                <a:gd name="T18" fmla="*/ 54 h 54"/>
              </a:gdLst>
              <a:ahLst/>
              <a:cxnLst>
                <a:cxn ang="T10">
                  <a:pos x="T0" y="T1"/>
                </a:cxn>
                <a:cxn ang="T11">
                  <a:pos x="T2" y="T3"/>
                </a:cxn>
                <a:cxn ang="T12">
                  <a:pos x="T4" y="T5"/>
                </a:cxn>
                <a:cxn ang="T13">
                  <a:pos x="T6" y="T7"/>
                </a:cxn>
                <a:cxn ang="T14">
                  <a:pos x="T8" y="T9"/>
                </a:cxn>
              </a:cxnLst>
              <a:rect l="T15" t="T16" r="T17" b="T18"/>
              <a:pathLst>
                <a:path w="31" h="54">
                  <a:moveTo>
                    <a:pt x="31" y="1"/>
                  </a:moveTo>
                  <a:lnTo>
                    <a:pt x="25" y="0"/>
                  </a:lnTo>
                  <a:lnTo>
                    <a:pt x="0" y="53"/>
                  </a:lnTo>
                  <a:lnTo>
                    <a:pt x="6" y="54"/>
                  </a:lnTo>
                  <a:lnTo>
                    <a:pt x="31" y="1"/>
                  </a:lnTo>
                  <a:close/>
                </a:path>
              </a:pathLst>
            </a:custGeom>
            <a:solidFill>
              <a:srgbClr val="C195DB"/>
            </a:solidFill>
            <a:ln w="9525">
              <a:noFill/>
              <a:round/>
              <a:headEnd/>
              <a:tailEnd/>
            </a:ln>
          </p:spPr>
          <p:txBody>
            <a:bodyPr/>
            <a:lstStyle/>
            <a:p>
              <a:endParaRPr lang="ru-RU"/>
            </a:p>
          </p:txBody>
        </p:sp>
        <p:sp>
          <p:nvSpPr>
            <p:cNvPr id="161306" name="Freeform 2963"/>
            <p:cNvSpPr>
              <a:spLocks/>
            </p:cNvSpPr>
            <p:nvPr/>
          </p:nvSpPr>
          <p:spPr bwMode="auto">
            <a:xfrm>
              <a:off x="4001" y="2693"/>
              <a:ext cx="300" cy="131"/>
            </a:xfrm>
            <a:custGeom>
              <a:avLst/>
              <a:gdLst>
                <a:gd name="T0" fmla="*/ 5 w 300"/>
                <a:gd name="T1" fmla="*/ 0 h 131"/>
                <a:gd name="T2" fmla="*/ 0 w 300"/>
                <a:gd name="T3" fmla="*/ 4 h 131"/>
                <a:gd name="T4" fmla="*/ 295 w 300"/>
                <a:gd name="T5" fmla="*/ 131 h 131"/>
                <a:gd name="T6" fmla="*/ 300 w 300"/>
                <a:gd name="T7" fmla="*/ 126 h 131"/>
                <a:gd name="T8" fmla="*/ 5 w 300"/>
                <a:gd name="T9" fmla="*/ 0 h 131"/>
                <a:gd name="T10" fmla="*/ 0 60000 65536"/>
                <a:gd name="T11" fmla="*/ 0 60000 65536"/>
                <a:gd name="T12" fmla="*/ 0 60000 65536"/>
                <a:gd name="T13" fmla="*/ 0 60000 65536"/>
                <a:gd name="T14" fmla="*/ 0 60000 65536"/>
                <a:gd name="T15" fmla="*/ 0 w 300"/>
                <a:gd name="T16" fmla="*/ 0 h 131"/>
                <a:gd name="T17" fmla="*/ 300 w 300"/>
                <a:gd name="T18" fmla="*/ 131 h 131"/>
              </a:gdLst>
              <a:ahLst/>
              <a:cxnLst>
                <a:cxn ang="T10">
                  <a:pos x="T0" y="T1"/>
                </a:cxn>
                <a:cxn ang="T11">
                  <a:pos x="T2" y="T3"/>
                </a:cxn>
                <a:cxn ang="T12">
                  <a:pos x="T4" y="T5"/>
                </a:cxn>
                <a:cxn ang="T13">
                  <a:pos x="T6" y="T7"/>
                </a:cxn>
                <a:cxn ang="T14">
                  <a:pos x="T8" y="T9"/>
                </a:cxn>
              </a:cxnLst>
              <a:rect l="T15" t="T16" r="T17" b="T18"/>
              <a:pathLst>
                <a:path w="300" h="131">
                  <a:moveTo>
                    <a:pt x="5" y="0"/>
                  </a:moveTo>
                  <a:lnTo>
                    <a:pt x="0" y="4"/>
                  </a:lnTo>
                  <a:lnTo>
                    <a:pt x="295" y="131"/>
                  </a:lnTo>
                  <a:lnTo>
                    <a:pt x="300" y="126"/>
                  </a:lnTo>
                  <a:lnTo>
                    <a:pt x="5" y="0"/>
                  </a:lnTo>
                  <a:close/>
                </a:path>
              </a:pathLst>
            </a:custGeom>
            <a:solidFill>
              <a:srgbClr val="C195DB"/>
            </a:solidFill>
            <a:ln w="9525">
              <a:noFill/>
              <a:round/>
              <a:headEnd/>
              <a:tailEnd/>
            </a:ln>
          </p:spPr>
          <p:txBody>
            <a:bodyPr/>
            <a:lstStyle/>
            <a:p>
              <a:endParaRPr lang="ru-RU"/>
            </a:p>
          </p:txBody>
        </p:sp>
        <p:sp>
          <p:nvSpPr>
            <p:cNvPr id="161307" name="Freeform 2964"/>
            <p:cNvSpPr>
              <a:spLocks/>
            </p:cNvSpPr>
            <p:nvPr/>
          </p:nvSpPr>
          <p:spPr bwMode="auto">
            <a:xfrm>
              <a:off x="4001" y="2694"/>
              <a:ext cx="9" cy="5"/>
            </a:xfrm>
            <a:custGeom>
              <a:avLst/>
              <a:gdLst>
                <a:gd name="T0" fmla="*/ 2 w 9"/>
                <a:gd name="T1" fmla="*/ 2 h 5"/>
                <a:gd name="T2" fmla="*/ 0 w 9"/>
                <a:gd name="T3" fmla="*/ 5 h 5"/>
                <a:gd name="T4" fmla="*/ 2 w 9"/>
                <a:gd name="T5" fmla="*/ 5 h 5"/>
                <a:gd name="T6" fmla="*/ 8 w 9"/>
                <a:gd name="T7" fmla="*/ 0 h 5"/>
                <a:gd name="T8" fmla="*/ 9 w 9"/>
                <a:gd name="T9" fmla="*/ 3 h 5"/>
                <a:gd name="T10" fmla="*/ 2 w 9"/>
                <a:gd name="T11" fmla="*/ 2 h 5"/>
                <a:gd name="T12" fmla="*/ 0 60000 65536"/>
                <a:gd name="T13" fmla="*/ 0 60000 65536"/>
                <a:gd name="T14" fmla="*/ 0 60000 65536"/>
                <a:gd name="T15" fmla="*/ 0 60000 65536"/>
                <a:gd name="T16" fmla="*/ 0 60000 65536"/>
                <a:gd name="T17" fmla="*/ 0 60000 65536"/>
                <a:gd name="T18" fmla="*/ 0 w 9"/>
                <a:gd name="T19" fmla="*/ 0 h 5"/>
                <a:gd name="T20" fmla="*/ 9 w 9"/>
                <a:gd name="T21" fmla="*/ 5 h 5"/>
              </a:gdLst>
              <a:ahLst/>
              <a:cxnLst>
                <a:cxn ang="T12">
                  <a:pos x="T0" y="T1"/>
                </a:cxn>
                <a:cxn ang="T13">
                  <a:pos x="T2" y="T3"/>
                </a:cxn>
                <a:cxn ang="T14">
                  <a:pos x="T4" y="T5"/>
                </a:cxn>
                <a:cxn ang="T15">
                  <a:pos x="T6" y="T7"/>
                </a:cxn>
                <a:cxn ang="T16">
                  <a:pos x="T8" y="T9"/>
                </a:cxn>
                <a:cxn ang="T17">
                  <a:pos x="T10" y="T11"/>
                </a:cxn>
              </a:cxnLst>
              <a:rect l="T18" t="T19" r="T20" b="T21"/>
              <a:pathLst>
                <a:path w="9" h="5">
                  <a:moveTo>
                    <a:pt x="2" y="2"/>
                  </a:moveTo>
                  <a:lnTo>
                    <a:pt x="0" y="5"/>
                  </a:lnTo>
                  <a:lnTo>
                    <a:pt x="2" y="5"/>
                  </a:lnTo>
                  <a:lnTo>
                    <a:pt x="8" y="0"/>
                  </a:lnTo>
                  <a:lnTo>
                    <a:pt x="9" y="3"/>
                  </a:lnTo>
                  <a:lnTo>
                    <a:pt x="2" y="2"/>
                  </a:lnTo>
                  <a:close/>
                </a:path>
              </a:pathLst>
            </a:custGeom>
            <a:solidFill>
              <a:srgbClr val="C195DB"/>
            </a:solidFill>
            <a:ln w="9525">
              <a:noFill/>
              <a:round/>
              <a:headEnd/>
              <a:tailEnd/>
            </a:ln>
          </p:spPr>
          <p:txBody>
            <a:bodyPr/>
            <a:lstStyle/>
            <a:p>
              <a:endParaRPr lang="ru-RU"/>
            </a:p>
          </p:txBody>
        </p:sp>
        <p:sp>
          <p:nvSpPr>
            <p:cNvPr id="161308" name="Freeform 2965"/>
            <p:cNvSpPr>
              <a:spLocks/>
            </p:cNvSpPr>
            <p:nvPr/>
          </p:nvSpPr>
          <p:spPr bwMode="auto">
            <a:xfrm>
              <a:off x="4296" y="2748"/>
              <a:ext cx="42" cy="76"/>
            </a:xfrm>
            <a:custGeom>
              <a:avLst/>
              <a:gdLst>
                <a:gd name="T0" fmla="*/ 0 w 42"/>
                <a:gd name="T1" fmla="*/ 73 h 76"/>
                <a:gd name="T2" fmla="*/ 4 w 42"/>
                <a:gd name="T3" fmla="*/ 76 h 76"/>
                <a:gd name="T4" fmla="*/ 42 w 42"/>
                <a:gd name="T5" fmla="*/ 4 h 76"/>
                <a:gd name="T6" fmla="*/ 37 w 42"/>
                <a:gd name="T7" fmla="*/ 0 h 76"/>
                <a:gd name="T8" fmla="*/ 0 w 42"/>
                <a:gd name="T9" fmla="*/ 73 h 76"/>
                <a:gd name="T10" fmla="*/ 0 60000 65536"/>
                <a:gd name="T11" fmla="*/ 0 60000 65536"/>
                <a:gd name="T12" fmla="*/ 0 60000 65536"/>
                <a:gd name="T13" fmla="*/ 0 60000 65536"/>
                <a:gd name="T14" fmla="*/ 0 60000 65536"/>
                <a:gd name="T15" fmla="*/ 0 w 42"/>
                <a:gd name="T16" fmla="*/ 0 h 76"/>
                <a:gd name="T17" fmla="*/ 42 w 42"/>
                <a:gd name="T18" fmla="*/ 76 h 76"/>
              </a:gdLst>
              <a:ahLst/>
              <a:cxnLst>
                <a:cxn ang="T10">
                  <a:pos x="T0" y="T1"/>
                </a:cxn>
                <a:cxn ang="T11">
                  <a:pos x="T2" y="T3"/>
                </a:cxn>
                <a:cxn ang="T12">
                  <a:pos x="T4" y="T5"/>
                </a:cxn>
                <a:cxn ang="T13">
                  <a:pos x="T6" y="T7"/>
                </a:cxn>
                <a:cxn ang="T14">
                  <a:pos x="T8" y="T9"/>
                </a:cxn>
              </a:cxnLst>
              <a:rect l="T15" t="T16" r="T17" b="T18"/>
              <a:pathLst>
                <a:path w="42" h="76">
                  <a:moveTo>
                    <a:pt x="0" y="73"/>
                  </a:moveTo>
                  <a:lnTo>
                    <a:pt x="4" y="76"/>
                  </a:lnTo>
                  <a:lnTo>
                    <a:pt x="42" y="4"/>
                  </a:lnTo>
                  <a:lnTo>
                    <a:pt x="37" y="0"/>
                  </a:lnTo>
                  <a:lnTo>
                    <a:pt x="0" y="73"/>
                  </a:lnTo>
                  <a:close/>
                </a:path>
              </a:pathLst>
            </a:custGeom>
            <a:solidFill>
              <a:srgbClr val="C195DB"/>
            </a:solidFill>
            <a:ln w="9525">
              <a:noFill/>
              <a:round/>
              <a:headEnd/>
              <a:tailEnd/>
            </a:ln>
          </p:spPr>
          <p:txBody>
            <a:bodyPr/>
            <a:lstStyle/>
            <a:p>
              <a:endParaRPr lang="ru-RU"/>
            </a:p>
          </p:txBody>
        </p:sp>
        <p:sp>
          <p:nvSpPr>
            <p:cNvPr id="161309" name="Freeform 2966"/>
            <p:cNvSpPr>
              <a:spLocks/>
            </p:cNvSpPr>
            <p:nvPr/>
          </p:nvSpPr>
          <p:spPr bwMode="auto">
            <a:xfrm>
              <a:off x="4296" y="2821"/>
              <a:ext cx="6" cy="5"/>
            </a:xfrm>
            <a:custGeom>
              <a:avLst/>
              <a:gdLst>
                <a:gd name="T0" fmla="*/ 0 w 6"/>
                <a:gd name="T1" fmla="*/ 4 h 5"/>
                <a:gd name="T2" fmla="*/ 4 w 6"/>
                <a:gd name="T3" fmla="*/ 5 h 5"/>
                <a:gd name="T4" fmla="*/ 6 w 6"/>
                <a:gd name="T5" fmla="*/ 4 h 5"/>
                <a:gd name="T6" fmla="*/ 0 w 6"/>
                <a:gd name="T7" fmla="*/ 1 h 5"/>
                <a:gd name="T8" fmla="*/ 6 w 6"/>
                <a:gd name="T9" fmla="*/ 0 h 5"/>
                <a:gd name="T10" fmla="*/ 0 w 6"/>
                <a:gd name="T11" fmla="*/ 4 h 5"/>
                <a:gd name="T12" fmla="*/ 0 60000 65536"/>
                <a:gd name="T13" fmla="*/ 0 60000 65536"/>
                <a:gd name="T14" fmla="*/ 0 60000 65536"/>
                <a:gd name="T15" fmla="*/ 0 60000 65536"/>
                <a:gd name="T16" fmla="*/ 0 60000 65536"/>
                <a:gd name="T17" fmla="*/ 0 60000 65536"/>
                <a:gd name="T18" fmla="*/ 0 w 6"/>
                <a:gd name="T19" fmla="*/ 0 h 5"/>
                <a:gd name="T20" fmla="*/ 6 w 6"/>
                <a:gd name="T21" fmla="*/ 5 h 5"/>
              </a:gdLst>
              <a:ahLst/>
              <a:cxnLst>
                <a:cxn ang="T12">
                  <a:pos x="T0" y="T1"/>
                </a:cxn>
                <a:cxn ang="T13">
                  <a:pos x="T2" y="T3"/>
                </a:cxn>
                <a:cxn ang="T14">
                  <a:pos x="T4" y="T5"/>
                </a:cxn>
                <a:cxn ang="T15">
                  <a:pos x="T6" y="T7"/>
                </a:cxn>
                <a:cxn ang="T16">
                  <a:pos x="T8" y="T9"/>
                </a:cxn>
                <a:cxn ang="T17">
                  <a:pos x="T10" y="T11"/>
                </a:cxn>
              </a:cxnLst>
              <a:rect l="T18" t="T19" r="T20" b="T21"/>
              <a:pathLst>
                <a:path w="6" h="5">
                  <a:moveTo>
                    <a:pt x="0" y="4"/>
                  </a:moveTo>
                  <a:lnTo>
                    <a:pt x="4" y="5"/>
                  </a:lnTo>
                  <a:lnTo>
                    <a:pt x="6" y="4"/>
                  </a:lnTo>
                  <a:lnTo>
                    <a:pt x="0" y="1"/>
                  </a:lnTo>
                  <a:lnTo>
                    <a:pt x="6" y="0"/>
                  </a:lnTo>
                  <a:lnTo>
                    <a:pt x="0" y="4"/>
                  </a:lnTo>
                  <a:close/>
                </a:path>
              </a:pathLst>
            </a:custGeom>
            <a:solidFill>
              <a:srgbClr val="C195DB"/>
            </a:solidFill>
            <a:ln w="9525">
              <a:noFill/>
              <a:round/>
              <a:headEnd/>
              <a:tailEnd/>
            </a:ln>
          </p:spPr>
          <p:txBody>
            <a:bodyPr/>
            <a:lstStyle/>
            <a:p>
              <a:endParaRPr lang="ru-RU"/>
            </a:p>
          </p:txBody>
        </p:sp>
        <p:sp>
          <p:nvSpPr>
            <p:cNvPr id="161310" name="Freeform 2967"/>
            <p:cNvSpPr>
              <a:spLocks/>
            </p:cNvSpPr>
            <p:nvPr/>
          </p:nvSpPr>
          <p:spPr bwMode="auto">
            <a:xfrm>
              <a:off x="4030" y="2640"/>
              <a:ext cx="308" cy="113"/>
            </a:xfrm>
            <a:custGeom>
              <a:avLst/>
              <a:gdLst>
                <a:gd name="T0" fmla="*/ 307 w 308"/>
                <a:gd name="T1" fmla="*/ 113 h 113"/>
                <a:gd name="T2" fmla="*/ 308 w 308"/>
                <a:gd name="T3" fmla="*/ 106 h 113"/>
                <a:gd name="T4" fmla="*/ 2 w 308"/>
                <a:gd name="T5" fmla="*/ 0 h 113"/>
                <a:gd name="T6" fmla="*/ 0 w 308"/>
                <a:gd name="T7" fmla="*/ 6 h 113"/>
                <a:gd name="T8" fmla="*/ 307 w 308"/>
                <a:gd name="T9" fmla="*/ 113 h 113"/>
                <a:gd name="T10" fmla="*/ 0 60000 65536"/>
                <a:gd name="T11" fmla="*/ 0 60000 65536"/>
                <a:gd name="T12" fmla="*/ 0 60000 65536"/>
                <a:gd name="T13" fmla="*/ 0 60000 65536"/>
                <a:gd name="T14" fmla="*/ 0 60000 65536"/>
                <a:gd name="T15" fmla="*/ 0 w 308"/>
                <a:gd name="T16" fmla="*/ 0 h 113"/>
                <a:gd name="T17" fmla="*/ 308 w 308"/>
                <a:gd name="T18" fmla="*/ 113 h 113"/>
              </a:gdLst>
              <a:ahLst/>
              <a:cxnLst>
                <a:cxn ang="T10">
                  <a:pos x="T0" y="T1"/>
                </a:cxn>
                <a:cxn ang="T11">
                  <a:pos x="T2" y="T3"/>
                </a:cxn>
                <a:cxn ang="T12">
                  <a:pos x="T4" y="T5"/>
                </a:cxn>
                <a:cxn ang="T13">
                  <a:pos x="T6" y="T7"/>
                </a:cxn>
                <a:cxn ang="T14">
                  <a:pos x="T8" y="T9"/>
                </a:cxn>
              </a:cxnLst>
              <a:rect l="T15" t="T16" r="T17" b="T18"/>
              <a:pathLst>
                <a:path w="308" h="113">
                  <a:moveTo>
                    <a:pt x="307" y="113"/>
                  </a:moveTo>
                  <a:lnTo>
                    <a:pt x="308" y="106"/>
                  </a:lnTo>
                  <a:lnTo>
                    <a:pt x="2" y="0"/>
                  </a:lnTo>
                  <a:lnTo>
                    <a:pt x="0" y="6"/>
                  </a:lnTo>
                  <a:lnTo>
                    <a:pt x="307" y="113"/>
                  </a:lnTo>
                  <a:close/>
                </a:path>
              </a:pathLst>
            </a:custGeom>
            <a:solidFill>
              <a:srgbClr val="C195DB"/>
            </a:solidFill>
            <a:ln w="9525">
              <a:noFill/>
              <a:round/>
              <a:headEnd/>
              <a:tailEnd/>
            </a:ln>
          </p:spPr>
          <p:txBody>
            <a:bodyPr/>
            <a:lstStyle/>
            <a:p>
              <a:endParaRPr lang="ru-RU"/>
            </a:p>
          </p:txBody>
        </p:sp>
        <p:sp>
          <p:nvSpPr>
            <p:cNvPr id="161311" name="Freeform 2968"/>
            <p:cNvSpPr>
              <a:spLocks/>
            </p:cNvSpPr>
            <p:nvPr/>
          </p:nvSpPr>
          <p:spPr bwMode="auto">
            <a:xfrm>
              <a:off x="4330" y="2747"/>
              <a:ext cx="8" cy="6"/>
            </a:xfrm>
            <a:custGeom>
              <a:avLst/>
              <a:gdLst>
                <a:gd name="T0" fmla="*/ 6 w 8"/>
                <a:gd name="T1" fmla="*/ 5 h 6"/>
                <a:gd name="T2" fmla="*/ 8 w 8"/>
                <a:gd name="T3" fmla="*/ 0 h 6"/>
                <a:gd name="T4" fmla="*/ 6 w 8"/>
                <a:gd name="T5" fmla="*/ 0 h 6"/>
                <a:gd name="T6" fmla="*/ 5 w 8"/>
                <a:gd name="T7" fmla="*/ 6 h 6"/>
                <a:gd name="T8" fmla="*/ 0 w 8"/>
                <a:gd name="T9" fmla="*/ 1 h 6"/>
                <a:gd name="T10" fmla="*/ 6 w 8"/>
                <a:gd name="T11" fmla="*/ 5 h 6"/>
                <a:gd name="T12" fmla="*/ 0 60000 65536"/>
                <a:gd name="T13" fmla="*/ 0 60000 65536"/>
                <a:gd name="T14" fmla="*/ 0 60000 65536"/>
                <a:gd name="T15" fmla="*/ 0 60000 65536"/>
                <a:gd name="T16" fmla="*/ 0 60000 65536"/>
                <a:gd name="T17" fmla="*/ 0 60000 65536"/>
                <a:gd name="T18" fmla="*/ 0 w 8"/>
                <a:gd name="T19" fmla="*/ 0 h 6"/>
                <a:gd name="T20" fmla="*/ 8 w 8"/>
                <a:gd name="T21" fmla="*/ 6 h 6"/>
              </a:gdLst>
              <a:ahLst/>
              <a:cxnLst>
                <a:cxn ang="T12">
                  <a:pos x="T0" y="T1"/>
                </a:cxn>
                <a:cxn ang="T13">
                  <a:pos x="T2" y="T3"/>
                </a:cxn>
                <a:cxn ang="T14">
                  <a:pos x="T4" y="T5"/>
                </a:cxn>
                <a:cxn ang="T15">
                  <a:pos x="T6" y="T7"/>
                </a:cxn>
                <a:cxn ang="T16">
                  <a:pos x="T8" y="T9"/>
                </a:cxn>
                <a:cxn ang="T17">
                  <a:pos x="T10" y="T11"/>
                </a:cxn>
              </a:cxnLst>
              <a:rect l="T18" t="T19" r="T20" b="T21"/>
              <a:pathLst>
                <a:path w="8" h="6">
                  <a:moveTo>
                    <a:pt x="6" y="5"/>
                  </a:moveTo>
                  <a:lnTo>
                    <a:pt x="8" y="0"/>
                  </a:lnTo>
                  <a:lnTo>
                    <a:pt x="6" y="0"/>
                  </a:lnTo>
                  <a:lnTo>
                    <a:pt x="5" y="6"/>
                  </a:lnTo>
                  <a:lnTo>
                    <a:pt x="0" y="1"/>
                  </a:lnTo>
                  <a:lnTo>
                    <a:pt x="6" y="5"/>
                  </a:lnTo>
                  <a:close/>
                </a:path>
              </a:pathLst>
            </a:custGeom>
            <a:solidFill>
              <a:srgbClr val="C195DB"/>
            </a:solidFill>
            <a:ln w="9525">
              <a:noFill/>
              <a:round/>
              <a:headEnd/>
              <a:tailEnd/>
            </a:ln>
          </p:spPr>
          <p:txBody>
            <a:bodyPr/>
            <a:lstStyle/>
            <a:p>
              <a:endParaRPr lang="ru-RU"/>
            </a:p>
          </p:txBody>
        </p:sp>
        <p:sp>
          <p:nvSpPr>
            <p:cNvPr id="161312" name="Freeform 2969"/>
            <p:cNvSpPr>
              <a:spLocks/>
            </p:cNvSpPr>
            <p:nvPr/>
          </p:nvSpPr>
          <p:spPr bwMode="auto">
            <a:xfrm>
              <a:off x="4024" y="2642"/>
              <a:ext cx="8" cy="7"/>
            </a:xfrm>
            <a:custGeom>
              <a:avLst/>
              <a:gdLst>
                <a:gd name="T0" fmla="*/ 6 w 8"/>
                <a:gd name="T1" fmla="*/ 1 h 7"/>
                <a:gd name="T2" fmla="*/ 3 w 8"/>
                <a:gd name="T3" fmla="*/ 0 h 7"/>
                <a:gd name="T4" fmla="*/ 0 w 8"/>
                <a:gd name="T5" fmla="*/ 3 h 7"/>
                <a:gd name="T6" fmla="*/ 8 w 8"/>
                <a:gd name="T7" fmla="*/ 4 h 7"/>
                <a:gd name="T8" fmla="*/ 4 w 8"/>
                <a:gd name="T9" fmla="*/ 7 h 7"/>
                <a:gd name="T10" fmla="*/ 6 w 8"/>
                <a:gd name="T11" fmla="*/ 1 h 7"/>
                <a:gd name="T12" fmla="*/ 0 60000 65536"/>
                <a:gd name="T13" fmla="*/ 0 60000 65536"/>
                <a:gd name="T14" fmla="*/ 0 60000 65536"/>
                <a:gd name="T15" fmla="*/ 0 60000 65536"/>
                <a:gd name="T16" fmla="*/ 0 60000 65536"/>
                <a:gd name="T17" fmla="*/ 0 60000 65536"/>
                <a:gd name="T18" fmla="*/ 0 w 8"/>
                <a:gd name="T19" fmla="*/ 0 h 7"/>
                <a:gd name="T20" fmla="*/ 8 w 8"/>
                <a:gd name="T21" fmla="*/ 7 h 7"/>
              </a:gdLst>
              <a:ahLst/>
              <a:cxnLst>
                <a:cxn ang="T12">
                  <a:pos x="T0" y="T1"/>
                </a:cxn>
                <a:cxn ang="T13">
                  <a:pos x="T2" y="T3"/>
                </a:cxn>
                <a:cxn ang="T14">
                  <a:pos x="T4" y="T5"/>
                </a:cxn>
                <a:cxn ang="T15">
                  <a:pos x="T6" y="T7"/>
                </a:cxn>
                <a:cxn ang="T16">
                  <a:pos x="T8" y="T9"/>
                </a:cxn>
                <a:cxn ang="T17">
                  <a:pos x="T10" y="T11"/>
                </a:cxn>
              </a:cxnLst>
              <a:rect l="T18" t="T19" r="T20" b="T21"/>
              <a:pathLst>
                <a:path w="8" h="7">
                  <a:moveTo>
                    <a:pt x="6" y="1"/>
                  </a:moveTo>
                  <a:lnTo>
                    <a:pt x="3" y="0"/>
                  </a:lnTo>
                  <a:lnTo>
                    <a:pt x="0" y="3"/>
                  </a:lnTo>
                  <a:lnTo>
                    <a:pt x="8" y="4"/>
                  </a:lnTo>
                  <a:lnTo>
                    <a:pt x="4" y="7"/>
                  </a:lnTo>
                  <a:lnTo>
                    <a:pt x="6" y="1"/>
                  </a:lnTo>
                  <a:close/>
                </a:path>
              </a:pathLst>
            </a:custGeom>
            <a:solidFill>
              <a:srgbClr val="C195DB"/>
            </a:solidFill>
            <a:ln w="9525">
              <a:noFill/>
              <a:round/>
              <a:headEnd/>
              <a:tailEnd/>
            </a:ln>
          </p:spPr>
          <p:txBody>
            <a:bodyPr/>
            <a:lstStyle/>
            <a:p>
              <a:endParaRPr lang="ru-RU"/>
            </a:p>
          </p:txBody>
        </p:sp>
        <p:sp>
          <p:nvSpPr>
            <p:cNvPr id="161313" name="Freeform 2970"/>
            <p:cNvSpPr>
              <a:spLocks/>
            </p:cNvSpPr>
            <p:nvPr/>
          </p:nvSpPr>
          <p:spPr bwMode="auto">
            <a:xfrm>
              <a:off x="4286" y="2745"/>
              <a:ext cx="49" cy="29"/>
            </a:xfrm>
            <a:custGeom>
              <a:avLst/>
              <a:gdLst>
                <a:gd name="T0" fmla="*/ 49 w 49"/>
                <a:gd name="T1" fmla="*/ 8 h 29"/>
                <a:gd name="T2" fmla="*/ 47 w 49"/>
                <a:gd name="T3" fmla="*/ 0 h 29"/>
                <a:gd name="T4" fmla="*/ 0 w 49"/>
                <a:gd name="T5" fmla="*/ 20 h 29"/>
                <a:gd name="T6" fmla="*/ 1 w 49"/>
                <a:gd name="T7" fmla="*/ 29 h 29"/>
                <a:gd name="T8" fmla="*/ 49 w 49"/>
                <a:gd name="T9" fmla="*/ 8 h 29"/>
                <a:gd name="T10" fmla="*/ 0 60000 65536"/>
                <a:gd name="T11" fmla="*/ 0 60000 65536"/>
                <a:gd name="T12" fmla="*/ 0 60000 65536"/>
                <a:gd name="T13" fmla="*/ 0 60000 65536"/>
                <a:gd name="T14" fmla="*/ 0 60000 65536"/>
                <a:gd name="T15" fmla="*/ 0 w 49"/>
                <a:gd name="T16" fmla="*/ 0 h 29"/>
                <a:gd name="T17" fmla="*/ 49 w 49"/>
                <a:gd name="T18" fmla="*/ 29 h 29"/>
              </a:gdLst>
              <a:ahLst/>
              <a:cxnLst>
                <a:cxn ang="T10">
                  <a:pos x="T0" y="T1"/>
                </a:cxn>
                <a:cxn ang="T11">
                  <a:pos x="T2" y="T3"/>
                </a:cxn>
                <a:cxn ang="T12">
                  <a:pos x="T4" y="T5"/>
                </a:cxn>
                <a:cxn ang="T13">
                  <a:pos x="T6" y="T7"/>
                </a:cxn>
                <a:cxn ang="T14">
                  <a:pos x="T8" y="T9"/>
                </a:cxn>
              </a:cxnLst>
              <a:rect l="T15" t="T16" r="T17" b="T18"/>
              <a:pathLst>
                <a:path w="49" h="29">
                  <a:moveTo>
                    <a:pt x="49" y="8"/>
                  </a:moveTo>
                  <a:lnTo>
                    <a:pt x="47" y="0"/>
                  </a:lnTo>
                  <a:lnTo>
                    <a:pt x="0" y="20"/>
                  </a:lnTo>
                  <a:lnTo>
                    <a:pt x="1" y="29"/>
                  </a:lnTo>
                  <a:lnTo>
                    <a:pt x="49" y="8"/>
                  </a:lnTo>
                  <a:close/>
                </a:path>
              </a:pathLst>
            </a:custGeom>
            <a:solidFill>
              <a:srgbClr val="C195DB"/>
            </a:solidFill>
            <a:ln w="9525">
              <a:noFill/>
              <a:round/>
              <a:headEnd/>
              <a:tailEnd/>
            </a:ln>
          </p:spPr>
          <p:txBody>
            <a:bodyPr/>
            <a:lstStyle/>
            <a:p>
              <a:endParaRPr lang="ru-RU"/>
            </a:p>
          </p:txBody>
        </p:sp>
        <p:sp>
          <p:nvSpPr>
            <p:cNvPr id="161314" name="Freeform 2971"/>
            <p:cNvSpPr>
              <a:spLocks/>
            </p:cNvSpPr>
            <p:nvPr/>
          </p:nvSpPr>
          <p:spPr bwMode="auto">
            <a:xfrm>
              <a:off x="4284" y="2770"/>
              <a:ext cx="18" cy="51"/>
            </a:xfrm>
            <a:custGeom>
              <a:avLst/>
              <a:gdLst>
                <a:gd name="T0" fmla="*/ 8 w 18"/>
                <a:gd name="T1" fmla="*/ 0 h 51"/>
                <a:gd name="T2" fmla="*/ 0 w 18"/>
                <a:gd name="T3" fmla="*/ 0 h 51"/>
                <a:gd name="T4" fmla="*/ 10 w 18"/>
                <a:gd name="T5" fmla="*/ 51 h 51"/>
                <a:gd name="T6" fmla="*/ 18 w 18"/>
                <a:gd name="T7" fmla="*/ 51 h 51"/>
                <a:gd name="T8" fmla="*/ 8 w 18"/>
                <a:gd name="T9" fmla="*/ 0 h 51"/>
                <a:gd name="T10" fmla="*/ 0 60000 65536"/>
                <a:gd name="T11" fmla="*/ 0 60000 65536"/>
                <a:gd name="T12" fmla="*/ 0 60000 65536"/>
                <a:gd name="T13" fmla="*/ 0 60000 65536"/>
                <a:gd name="T14" fmla="*/ 0 60000 65536"/>
                <a:gd name="T15" fmla="*/ 0 w 18"/>
                <a:gd name="T16" fmla="*/ 0 h 51"/>
                <a:gd name="T17" fmla="*/ 18 w 18"/>
                <a:gd name="T18" fmla="*/ 51 h 51"/>
              </a:gdLst>
              <a:ahLst/>
              <a:cxnLst>
                <a:cxn ang="T10">
                  <a:pos x="T0" y="T1"/>
                </a:cxn>
                <a:cxn ang="T11">
                  <a:pos x="T2" y="T3"/>
                </a:cxn>
                <a:cxn ang="T12">
                  <a:pos x="T4" y="T5"/>
                </a:cxn>
                <a:cxn ang="T13">
                  <a:pos x="T6" y="T7"/>
                </a:cxn>
                <a:cxn ang="T14">
                  <a:pos x="T8" y="T9"/>
                </a:cxn>
              </a:cxnLst>
              <a:rect l="T15" t="T16" r="T17" b="T18"/>
              <a:pathLst>
                <a:path w="18" h="51">
                  <a:moveTo>
                    <a:pt x="8" y="0"/>
                  </a:moveTo>
                  <a:lnTo>
                    <a:pt x="0" y="0"/>
                  </a:lnTo>
                  <a:lnTo>
                    <a:pt x="10" y="51"/>
                  </a:lnTo>
                  <a:lnTo>
                    <a:pt x="18" y="51"/>
                  </a:lnTo>
                  <a:lnTo>
                    <a:pt x="8" y="0"/>
                  </a:lnTo>
                  <a:close/>
                </a:path>
              </a:pathLst>
            </a:custGeom>
            <a:solidFill>
              <a:srgbClr val="C195DB"/>
            </a:solidFill>
            <a:ln w="9525">
              <a:noFill/>
              <a:round/>
              <a:headEnd/>
              <a:tailEnd/>
            </a:ln>
          </p:spPr>
          <p:txBody>
            <a:bodyPr/>
            <a:lstStyle/>
            <a:p>
              <a:endParaRPr lang="ru-RU"/>
            </a:p>
          </p:txBody>
        </p:sp>
        <p:sp>
          <p:nvSpPr>
            <p:cNvPr id="161315" name="Freeform 2972"/>
            <p:cNvSpPr>
              <a:spLocks/>
            </p:cNvSpPr>
            <p:nvPr/>
          </p:nvSpPr>
          <p:spPr bwMode="auto">
            <a:xfrm>
              <a:off x="4284" y="2765"/>
              <a:ext cx="9" cy="9"/>
            </a:xfrm>
            <a:custGeom>
              <a:avLst/>
              <a:gdLst>
                <a:gd name="T0" fmla="*/ 3 w 9"/>
                <a:gd name="T1" fmla="*/ 0 h 9"/>
                <a:gd name="T2" fmla="*/ 0 w 9"/>
                <a:gd name="T3" fmla="*/ 2 h 9"/>
                <a:gd name="T4" fmla="*/ 0 w 9"/>
                <a:gd name="T5" fmla="*/ 5 h 9"/>
                <a:gd name="T6" fmla="*/ 9 w 9"/>
                <a:gd name="T7" fmla="*/ 5 h 9"/>
                <a:gd name="T8" fmla="*/ 5 w 9"/>
                <a:gd name="T9" fmla="*/ 9 h 9"/>
                <a:gd name="T10" fmla="*/ 3 w 9"/>
                <a:gd name="T11" fmla="*/ 0 h 9"/>
                <a:gd name="T12" fmla="*/ 0 60000 65536"/>
                <a:gd name="T13" fmla="*/ 0 60000 65536"/>
                <a:gd name="T14" fmla="*/ 0 60000 65536"/>
                <a:gd name="T15" fmla="*/ 0 60000 65536"/>
                <a:gd name="T16" fmla="*/ 0 60000 65536"/>
                <a:gd name="T17" fmla="*/ 0 60000 65536"/>
                <a:gd name="T18" fmla="*/ 0 w 9"/>
                <a:gd name="T19" fmla="*/ 0 h 9"/>
                <a:gd name="T20" fmla="*/ 9 w 9"/>
                <a:gd name="T21" fmla="*/ 9 h 9"/>
              </a:gdLst>
              <a:ahLst/>
              <a:cxnLst>
                <a:cxn ang="T12">
                  <a:pos x="T0" y="T1"/>
                </a:cxn>
                <a:cxn ang="T13">
                  <a:pos x="T2" y="T3"/>
                </a:cxn>
                <a:cxn ang="T14">
                  <a:pos x="T4" y="T5"/>
                </a:cxn>
                <a:cxn ang="T15">
                  <a:pos x="T6" y="T7"/>
                </a:cxn>
                <a:cxn ang="T16">
                  <a:pos x="T8" y="T9"/>
                </a:cxn>
                <a:cxn ang="T17">
                  <a:pos x="T10" y="T11"/>
                </a:cxn>
              </a:cxnLst>
              <a:rect l="T18" t="T19" r="T20" b="T21"/>
              <a:pathLst>
                <a:path w="9" h="9">
                  <a:moveTo>
                    <a:pt x="3" y="0"/>
                  </a:moveTo>
                  <a:lnTo>
                    <a:pt x="0" y="2"/>
                  </a:lnTo>
                  <a:lnTo>
                    <a:pt x="0" y="5"/>
                  </a:lnTo>
                  <a:lnTo>
                    <a:pt x="9" y="5"/>
                  </a:lnTo>
                  <a:lnTo>
                    <a:pt x="5" y="9"/>
                  </a:lnTo>
                  <a:lnTo>
                    <a:pt x="3" y="0"/>
                  </a:lnTo>
                  <a:close/>
                </a:path>
              </a:pathLst>
            </a:custGeom>
            <a:solidFill>
              <a:srgbClr val="C195DB"/>
            </a:solidFill>
            <a:ln w="9525">
              <a:noFill/>
              <a:round/>
              <a:headEnd/>
              <a:tailEnd/>
            </a:ln>
          </p:spPr>
          <p:txBody>
            <a:bodyPr/>
            <a:lstStyle/>
            <a:p>
              <a:endParaRPr lang="ru-RU"/>
            </a:p>
          </p:txBody>
        </p:sp>
        <p:sp>
          <p:nvSpPr>
            <p:cNvPr id="161316" name="Freeform 2973"/>
            <p:cNvSpPr>
              <a:spLocks/>
            </p:cNvSpPr>
            <p:nvPr/>
          </p:nvSpPr>
          <p:spPr bwMode="auto">
            <a:xfrm>
              <a:off x="3765" y="2784"/>
              <a:ext cx="289" cy="195"/>
            </a:xfrm>
            <a:custGeom>
              <a:avLst/>
              <a:gdLst>
                <a:gd name="T0" fmla="*/ 22 w 289"/>
                <a:gd name="T1" fmla="*/ 0 h 195"/>
                <a:gd name="T2" fmla="*/ 269 w 289"/>
                <a:gd name="T3" fmla="*/ 130 h 195"/>
                <a:gd name="T4" fmla="*/ 289 w 289"/>
                <a:gd name="T5" fmla="*/ 195 h 195"/>
                <a:gd name="T6" fmla="*/ 207 w 289"/>
                <a:gd name="T7" fmla="*/ 193 h 195"/>
                <a:gd name="T8" fmla="*/ 0 w 289"/>
                <a:gd name="T9" fmla="*/ 25 h 195"/>
                <a:gd name="T10" fmla="*/ 22 w 289"/>
                <a:gd name="T11" fmla="*/ 0 h 195"/>
                <a:gd name="T12" fmla="*/ 0 60000 65536"/>
                <a:gd name="T13" fmla="*/ 0 60000 65536"/>
                <a:gd name="T14" fmla="*/ 0 60000 65536"/>
                <a:gd name="T15" fmla="*/ 0 60000 65536"/>
                <a:gd name="T16" fmla="*/ 0 60000 65536"/>
                <a:gd name="T17" fmla="*/ 0 60000 65536"/>
                <a:gd name="T18" fmla="*/ 0 w 289"/>
                <a:gd name="T19" fmla="*/ 0 h 195"/>
                <a:gd name="T20" fmla="*/ 289 w 289"/>
                <a:gd name="T21" fmla="*/ 195 h 195"/>
              </a:gdLst>
              <a:ahLst/>
              <a:cxnLst>
                <a:cxn ang="T12">
                  <a:pos x="T0" y="T1"/>
                </a:cxn>
                <a:cxn ang="T13">
                  <a:pos x="T2" y="T3"/>
                </a:cxn>
                <a:cxn ang="T14">
                  <a:pos x="T4" y="T5"/>
                </a:cxn>
                <a:cxn ang="T15">
                  <a:pos x="T6" y="T7"/>
                </a:cxn>
                <a:cxn ang="T16">
                  <a:pos x="T8" y="T9"/>
                </a:cxn>
                <a:cxn ang="T17">
                  <a:pos x="T10" y="T11"/>
                </a:cxn>
              </a:cxnLst>
              <a:rect l="T18" t="T19" r="T20" b="T21"/>
              <a:pathLst>
                <a:path w="289" h="195">
                  <a:moveTo>
                    <a:pt x="22" y="0"/>
                  </a:moveTo>
                  <a:lnTo>
                    <a:pt x="269" y="130"/>
                  </a:lnTo>
                  <a:lnTo>
                    <a:pt x="289" y="195"/>
                  </a:lnTo>
                  <a:lnTo>
                    <a:pt x="207" y="193"/>
                  </a:lnTo>
                  <a:lnTo>
                    <a:pt x="0" y="25"/>
                  </a:lnTo>
                  <a:lnTo>
                    <a:pt x="22" y="0"/>
                  </a:lnTo>
                  <a:close/>
                </a:path>
              </a:pathLst>
            </a:custGeom>
            <a:solidFill>
              <a:srgbClr val="844CD6"/>
            </a:solidFill>
            <a:ln w="9525">
              <a:noFill/>
              <a:round/>
              <a:headEnd/>
              <a:tailEnd/>
            </a:ln>
          </p:spPr>
          <p:txBody>
            <a:bodyPr/>
            <a:lstStyle/>
            <a:p>
              <a:endParaRPr lang="ru-RU"/>
            </a:p>
          </p:txBody>
        </p:sp>
        <p:sp>
          <p:nvSpPr>
            <p:cNvPr id="161317" name="Freeform 2974"/>
            <p:cNvSpPr>
              <a:spLocks/>
            </p:cNvSpPr>
            <p:nvPr/>
          </p:nvSpPr>
          <p:spPr bwMode="auto">
            <a:xfrm>
              <a:off x="3784" y="2782"/>
              <a:ext cx="251" cy="133"/>
            </a:xfrm>
            <a:custGeom>
              <a:avLst/>
              <a:gdLst>
                <a:gd name="T0" fmla="*/ 4 w 251"/>
                <a:gd name="T1" fmla="*/ 0 h 133"/>
                <a:gd name="T2" fmla="*/ 0 w 251"/>
                <a:gd name="T3" fmla="*/ 5 h 133"/>
                <a:gd name="T4" fmla="*/ 246 w 251"/>
                <a:gd name="T5" fmla="*/ 133 h 133"/>
                <a:gd name="T6" fmla="*/ 251 w 251"/>
                <a:gd name="T7" fmla="*/ 128 h 133"/>
                <a:gd name="T8" fmla="*/ 4 w 251"/>
                <a:gd name="T9" fmla="*/ 0 h 133"/>
                <a:gd name="T10" fmla="*/ 0 60000 65536"/>
                <a:gd name="T11" fmla="*/ 0 60000 65536"/>
                <a:gd name="T12" fmla="*/ 0 60000 65536"/>
                <a:gd name="T13" fmla="*/ 0 60000 65536"/>
                <a:gd name="T14" fmla="*/ 0 60000 65536"/>
                <a:gd name="T15" fmla="*/ 0 w 251"/>
                <a:gd name="T16" fmla="*/ 0 h 133"/>
                <a:gd name="T17" fmla="*/ 251 w 251"/>
                <a:gd name="T18" fmla="*/ 133 h 133"/>
              </a:gdLst>
              <a:ahLst/>
              <a:cxnLst>
                <a:cxn ang="T10">
                  <a:pos x="T0" y="T1"/>
                </a:cxn>
                <a:cxn ang="T11">
                  <a:pos x="T2" y="T3"/>
                </a:cxn>
                <a:cxn ang="T12">
                  <a:pos x="T4" y="T5"/>
                </a:cxn>
                <a:cxn ang="T13">
                  <a:pos x="T6" y="T7"/>
                </a:cxn>
                <a:cxn ang="T14">
                  <a:pos x="T8" y="T9"/>
                </a:cxn>
              </a:cxnLst>
              <a:rect l="T15" t="T16" r="T17" b="T18"/>
              <a:pathLst>
                <a:path w="251" h="133">
                  <a:moveTo>
                    <a:pt x="4" y="0"/>
                  </a:moveTo>
                  <a:lnTo>
                    <a:pt x="0" y="5"/>
                  </a:lnTo>
                  <a:lnTo>
                    <a:pt x="246" y="133"/>
                  </a:lnTo>
                  <a:lnTo>
                    <a:pt x="251" y="128"/>
                  </a:lnTo>
                  <a:lnTo>
                    <a:pt x="4" y="0"/>
                  </a:lnTo>
                  <a:close/>
                </a:path>
              </a:pathLst>
            </a:custGeom>
            <a:solidFill>
              <a:srgbClr val="C195DB"/>
            </a:solidFill>
            <a:ln w="9525">
              <a:noFill/>
              <a:round/>
              <a:headEnd/>
              <a:tailEnd/>
            </a:ln>
          </p:spPr>
          <p:txBody>
            <a:bodyPr/>
            <a:lstStyle/>
            <a:p>
              <a:endParaRPr lang="ru-RU"/>
            </a:p>
          </p:txBody>
        </p:sp>
        <p:sp>
          <p:nvSpPr>
            <p:cNvPr id="161318" name="Freeform 2975"/>
            <p:cNvSpPr>
              <a:spLocks/>
            </p:cNvSpPr>
            <p:nvPr/>
          </p:nvSpPr>
          <p:spPr bwMode="auto">
            <a:xfrm>
              <a:off x="4030" y="2914"/>
              <a:ext cx="26" cy="67"/>
            </a:xfrm>
            <a:custGeom>
              <a:avLst/>
              <a:gdLst>
                <a:gd name="T0" fmla="*/ 7 w 26"/>
                <a:gd name="T1" fmla="*/ 0 h 67"/>
                <a:gd name="T2" fmla="*/ 0 w 26"/>
                <a:gd name="T3" fmla="*/ 2 h 67"/>
                <a:gd name="T4" fmla="*/ 19 w 26"/>
                <a:gd name="T5" fmla="*/ 67 h 67"/>
                <a:gd name="T6" fmla="*/ 26 w 26"/>
                <a:gd name="T7" fmla="*/ 66 h 67"/>
                <a:gd name="T8" fmla="*/ 7 w 26"/>
                <a:gd name="T9" fmla="*/ 0 h 67"/>
                <a:gd name="T10" fmla="*/ 0 60000 65536"/>
                <a:gd name="T11" fmla="*/ 0 60000 65536"/>
                <a:gd name="T12" fmla="*/ 0 60000 65536"/>
                <a:gd name="T13" fmla="*/ 0 60000 65536"/>
                <a:gd name="T14" fmla="*/ 0 60000 65536"/>
                <a:gd name="T15" fmla="*/ 0 w 26"/>
                <a:gd name="T16" fmla="*/ 0 h 67"/>
                <a:gd name="T17" fmla="*/ 26 w 26"/>
                <a:gd name="T18" fmla="*/ 67 h 67"/>
              </a:gdLst>
              <a:ahLst/>
              <a:cxnLst>
                <a:cxn ang="T10">
                  <a:pos x="T0" y="T1"/>
                </a:cxn>
                <a:cxn ang="T11">
                  <a:pos x="T2" y="T3"/>
                </a:cxn>
                <a:cxn ang="T12">
                  <a:pos x="T4" y="T5"/>
                </a:cxn>
                <a:cxn ang="T13">
                  <a:pos x="T6" y="T7"/>
                </a:cxn>
                <a:cxn ang="T14">
                  <a:pos x="T8" y="T9"/>
                </a:cxn>
              </a:cxnLst>
              <a:rect l="T15" t="T16" r="T17" b="T18"/>
              <a:pathLst>
                <a:path w="26" h="67">
                  <a:moveTo>
                    <a:pt x="7" y="0"/>
                  </a:moveTo>
                  <a:lnTo>
                    <a:pt x="0" y="2"/>
                  </a:lnTo>
                  <a:lnTo>
                    <a:pt x="19" y="67"/>
                  </a:lnTo>
                  <a:lnTo>
                    <a:pt x="26" y="66"/>
                  </a:lnTo>
                  <a:lnTo>
                    <a:pt x="7" y="0"/>
                  </a:lnTo>
                  <a:close/>
                </a:path>
              </a:pathLst>
            </a:custGeom>
            <a:solidFill>
              <a:srgbClr val="C195DB"/>
            </a:solidFill>
            <a:ln w="9525">
              <a:noFill/>
              <a:round/>
              <a:headEnd/>
              <a:tailEnd/>
            </a:ln>
          </p:spPr>
          <p:txBody>
            <a:bodyPr/>
            <a:lstStyle/>
            <a:p>
              <a:endParaRPr lang="ru-RU"/>
            </a:p>
          </p:txBody>
        </p:sp>
        <p:sp>
          <p:nvSpPr>
            <p:cNvPr id="161319" name="Freeform 2976"/>
            <p:cNvSpPr>
              <a:spLocks/>
            </p:cNvSpPr>
            <p:nvPr/>
          </p:nvSpPr>
          <p:spPr bwMode="auto">
            <a:xfrm>
              <a:off x="4030" y="2910"/>
              <a:ext cx="5" cy="5"/>
            </a:xfrm>
            <a:custGeom>
              <a:avLst/>
              <a:gdLst>
                <a:gd name="T0" fmla="*/ 4 w 5"/>
                <a:gd name="T1" fmla="*/ 0 h 5"/>
                <a:gd name="T2" fmla="*/ 5 w 5"/>
                <a:gd name="T3" fmla="*/ 4 h 5"/>
                <a:gd name="T4" fmla="*/ 0 w 5"/>
                <a:gd name="T5" fmla="*/ 5 h 5"/>
                <a:gd name="T6" fmla="*/ 4 w 5"/>
                <a:gd name="T7" fmla="*/ 0 h 5"/>
                <a:gd name="T8" fmla="*/ 0 60000 65536"/>
                <a:gd name="T9" fmla="*/ 0 60000 65536"/>
                <a:gd name="T10" fmla="*/ 0 60000 65536"/>
                <a:gd name="T11" fmla="*/ 0 60000 65536"/>
                <a:gd name="T12" fmla="*/ 0 w 5"/>
                <a:gd name="T13" fmla="*/ 0 h 5"/>
                <a:gd name="T14" fmla="*/ 5 w 5"/>
                <a:gd name="T15" fmla="*/ 5 h 5"/>
              </a:gdLst>
              <a:ahLst/>
              <a:cxnLst>
                <a:cxn ang="T8">
                  <a:pos x="T0" y="T1"/>
                </a:cxn>
                <a:cxn ang="T9">
                  <a:pos x="T2" y="T3"/>
                </a:cxn>
                <a:cxn ang="T10">
                  <a:pos x="T4" y="T5"/>
                </a:cxn>
                <a:cxn ang="T11">
                  <a:pos x="T6" y="T7"/>
                </a:cxn>
              </a:cxnLst>
              <a:rect l="T12" t="T13" r="T14" b="T15"/>
              <a:pathLst>
                <a:path w="5" h="5">
                  <a:moveTo>
                    <a:pt x="4" y="0"/>
                  </a:moveTo>
                  <a:lnTo>
                    <a:pt x="5" y="4"/>
                  </a:lnTo>
                  <a:lnTo>
                    <a:pt x="0" y="5"/>
                  </a:lnTo>
                  <a:lnTo>
                    <a:pt x="4" y="0"/>
                  </a:lnTo>
                  <a:close/>
                </a:path>
              </a:pathLst>
            </a:custGeom>
            <a:solidFill>
              <a:srgbClr val="C195DB"/>
            </a:solidFill>
            <a:ln w="9525">
              <a:noFill/>
              <a:round/>
              <a:headEnd/>
              <a:tailEnd/>
            </a:ln>
          </p:spPr>
          <p:txBody>
            <a:bodyPr/>
            <a:lstStyle/>
            <a:p>
              <a:endParaRPr lang="ru-RU"/>
            </a:p>
          </p:txBody>
        </p:sp>
        <p:sp>
          <p:nvSpPr>
            <p:cNvPr id="161320" name="Freeform 2977"/>
            <p:cNvSpPr>
              <a:spLocks/>
            </p:cNvSpPr>
            <p:nvPr/>
          </p:nvSpPr>
          <p:spPr bwMode="auto">
            <a:xfrm>
              <a:off x="3974" y="2973"/>
              <a:ext cx="80" cy="8"/>
            </a:xfrm>
            <a:custGeom>
              <a:avLst/>
              <a:gdLst>
                <a:gd name="T0" fmla="*/ 80 w 80"/>
                <a:gd name="T1" fmla="*/ 8 h 8"/>
                <a:gd name="T2" fmla="*/ 80 w 80"/>
                <a:gd name="T3" fmla="*/ 3 h 8"/>
                <a:gd name="T4" fmla="*/ 0 w 80"/>
                <a:gd name="T5" fmla="*/ 0 h 8"/>
                <a:gd name="T6" fmla="*/ 0 w 80"/>
                <a:gd name="T7" fmla="*/ 5 h 8"/>
                <a:gd name="T8" fmla="*/ 80 w 80"/>
                <a:gd name="T9" fmla="*/ 8 h 8"/>
                <a:gd name="T10" fmla="*/ 0 60000 65536"/>
                <a:gd name="T11" fmla="*/ 0 60000 65536"/>
                <a:gd name="T12" fmla="*/ 0 60000 65536"/>
                <a:gd name="T13" fmla="*/ 0 60000 65536"/>
                <a:gd name="T14" fmla="*/ 0 60000 65536"/>
                <a:gd name="T15" fmla="*/ 0 w 80"/>
                <a:gd name="T16" fmla="*/ 0 h 8"/>
                <a:gd name="T17" fmla="*/ 80 w 80"/>
                <a:gd name="T18" fmla="*/ 8 h 8"/>
              </a:gdLst>
              <a:ahLst/>
              <a:cxnLst>
                <a:cxn ang="T10">
                  <a:pos x="T0" y="T1"/>
                </a:cxn>
                <a:cxn ang="T11">
                  <a:pos x="T2" y="T3"/>
                </a:cxn>
                <a:cxn ang="T12">
                  <a:pos x="T4" y="T5"/>
                </a:cxn>
                <a:cxn ang="T13">
                  <a:pos x="T6" y="T7"/>
                </a:cxn>
                <a:cxn ang="T14">
                  <a:pos x="T8" y="T9"/>
                </a:cxn>
              </a:cxnLst>
              <a:rect l="T15" t="T16" r="T17" b="T18"/>
              <a:pathLst>
                <a:path w="80" h="8">
                  <a:moveTo>
                    <a:pt x="80" y="8"/>
                  </a:moveTo>
                  <a:lnTo>
                    <a:pt x="80" y="3"/>
                  </a:lnTo>
                  <a:lnTo>
                    <a:pt x="0" y="0"/>
                  </a:lnTo>
                  <a:lnTo>
                    <a:pt x="0" y="5"/>
                  </a:lnTo>
                  <a:lnTo>
                    <a:pt x="80" y="8"/>
                  </a:lnTo>
                  <a:close/>
                </a:path>
              </a:pathLst>
            </a:custGeom>
            <a:solidFill>
              <a:srgbClr val="C195DB"/>
            </a:solidFill>
            <a:ln w="9525">
              <a:noFill/>
              <a:round/>
              <a:headEnd/>
              <a:tailEnd/>
            </a:ln>
          </p:spPr>
          <p:txBody>
            <a:bodyPr/>
            <a:lstStyle/>
            <a:p>
              <a:endParaRPr lang="ru-RU"/>
            </a:p>
          </p:txBody>
        </p:sp>
        <p:sp>
          <p:nvSpPr>
            <p:cNvPr id="161321" name="Freeform 2978"/>
            <p:cNvSpPr>
              <a:spLocks/>
            </p:cNvSpPr>
            <p:nvPr/>
          </p:nvSpPr>
          <p:spPr bwMode="auto">
            <a:xfrm>
              <a:off x="4053" y="2976"/>
              <a:ext cx="6" cy="5"/>
            </a:xfrm>
            <a:custGeom>
              <a:avLst/>
              <a:gdLst>
                <a:gd name="T0" fmla="*/ 5 w 6"/>
                <a:gd name="T1" fmla="*/ 2 h 5"/>
                <a:gd name="T2" fmla="*/ 6 w 6"/>
                <a:gd name="T3" fmla="*/ 5 h 5"/>
                <a:gd name="T4" fmla="*/ 3 w 6"/>
                <a:gd name="T5" fmla="*/ 5 h 5"/>
                <a:gd name="T6" fmla="*/ 3 w 6"/>
                <a:gd name="T7" fmla="*/ 0 h 5"/>
                <a:gd name="T8" fmla="*/ 0 w 6"/>
                <a:gd name="T9" fmla="*/ 4 h 5"/>
                <a:gd name="T10" fmla="*/ 5 w 6"/>
                <a:gd name="T11" fmla="*/ 2 h 5"/>
                <a:gd name="T12" fmla="*/ 0 60000 65536"/>
                <a:gd name="T13" fmla="*/ 0 60000 65536"/>
                <a:gd name="T14" fmla="*/ 0 60000 65536"/>
                <a:gd name="T15" fmla="*/ 0 60000 65536"/>
                <a:gd name="T16" fmla="*/ 0 60000 65536"/>
                <a:gd name="T17" fmla="*/ 0 60000 65536"/>
                <a:gd name="T18" fmla="*/ 0 w 6"/>
                <a:gd name="T19" fmla="*/ 0 h 5"/>
                <a:gd name="T20" fmla="*/ 6 w 6"/>
                <a:gd name="T21" fmla="*/ 5 h 5"/>
              </a:gdLst>
              <a:ahLst/>
              <a:cxnLst>
                <a:cxn ang="T12">
                  <a:pos x="T0" y="T1"/>
                </a:cxn>
                <a:cxn ang="T13">
                  <a:pos x="T2" y="T3"/>
                </a:cxn>
                <a:cxn ang="T14">
                  <a:pos x="T4" y="T5"/>
                </a:cxn>
                <a:cxn ang="T15">
                  <a:pos x="T6" y="T7"/>
                </a:cxn>
                <a:cxn ang="T16">
                  <a:pos x="T8" y="T9"/>
                </a:cxn>
                <a:cxn ang="T17">
                  <a:pos x="T10" y="T11"/>
                </a:cxn>
              </a:cxnLst>
              <a:rect l="T18" t="T19" r="T20" b="T21"/>
              <a:pathLst>
                <a:path w="6" h="5">
                  <a:moveTo>
                    <a:pt x="5" y="2"/>
                  </a:moveTo>
                  <a:lnTo>
                    <a:pt x="6" y="5"/>
                  </a:lnTo>
                  <a:lnTo>
                    <a:pt x="3" y="5"/>
                  </a:lnTo>
                  <a:lnTo>
                    <a:pt x="3" y="0"/>
                  </a:lnTo>
                  <a:lnTo>
                    <a:pt x="0" y="4"/>
                  </a:lnTo>
                  <a:lnTo>
                    <a:pt x="5" y="2"/>
                  </a:lnTo>
                  <a:close/>
                </a:path>
              </a:pathLst>
            </a:custGeom>
            <a:solidFill>
              <a:srgbClr val="C195DB"/>
            </a:solidFill>
            <a:ln w="9525">
              <a:noFill/>
              <a:round/>
              <a:headEnd/>
              <a:tailEnd/>
            </a:ln>
          </p:spPr>
          <p:txBody>
            <a:bodyPr/>
            <a:lstStyle/>
            <a:p>
              <a:endParaRPr lang="ru-RU"/>
            </a:p>
          </p:txBody>
        </p:sp>
        <p:sp>
          <p:nvSpPr>
            <p:cNvPr id="161322" name="Freeform 2979"/>
            <p:cNvSpPr>
              <a:spLocks/>
            </p:cNvSpPr>
            <p:nvPr/>
          </p:nvSpPr>
          <p:spPr bwMode="auto">
            <a:xfrm>
              <a:off x="3762" y="2806"/>
              <a:ext cx="212" cy="172"/>
            </a:xfrm>
            <a:custGeom>
              <a:avLst/>
              <a:gdLst>
                <a:gd name="T0" fmla="*/ 207 w 212"/>
                <a:gd name="T1" fmla="*/ 172 h 172"/>
                <a:gd name="T2" fmla="*/ 212 w 212"/>
                <a:gd name="T3" fmla="*/ 168 h 172"/>
                <a:gd name="T4" fmla="*/ 5 w 212"/>
                <a:gd name="T5" fmla="*/ 0 h 172"/>
                <a:gd name="T6" fmla="*/ 0 w 212"/>
                <a:gd name="T7" fmla="*/ 5 h 172"/>
                <a:gd name="T8" fmla="*/ 207 w 212"/>
                <a:gd name="T9" fmla="*/ 172 h 172"/>
                <a:gd name="T10" fmla="*/ 0 60000 65536"/>
                <a:gd name="T11" fmla="*/ 0 60000 65536"/>
                <a:gd name="T12" fmla="*/ 0 60000 65536"/>
                <a:gd name="T13" fmla="*/ 0 60000 65536"/>
                <a:gd name="T14" fmla="*/ 0 60000 65536"/>
                <a:gd name="T15" fmla="*/ 0 w 212"/>
                <a:gd name="T16" fmla="*/ 0 h 172"/>
                <a:gd name="T17" fmla="*/ 212 w 212"/>
                <a:gd name="T18" fmla="*/ 172 h 172"/>
              </a:gdLst>
              <a:ahLst/>
              <a:cxnLst>
                <a:cxn ang="T10">
                  <a:pos x="T0" y="T1"/>
                </a:cxn>
                <a:cxn ang="T11">
                  <a:pos x="T2" y="T3"/>
                </a:cxn>
                <a:cxn ang="T12">
                  <a:pos x="T4" y="T5"/>
                </a:cxn>
                <a:cxn ang="T13">
                  <a:pos x="T6" y="T7"/>
                </a:cxn>
                <a:cxn ang="T14">
                  <a:pos x="T8" y="T9"/>
                </a:cxn>
              </a:cxnLst>
              <a:rect l="T15" t="T16" r="T17" b="T18"/>
              <a:pathLst>
                <a:path w="212" h="172">
                  <a:moveTo>
                    <a:pt x="207" y="172"/>
                  </a:moveTo>
                  <a:lnTo>
                    <a:pt x="212" y="168"/>
                  </a:lnTo>
                  <a:lnTo>
                    <a:pt x="5" y="0"/>
                  </a:lnTo>
                  <a:lnTo>
                    <a:pt x="0" y="5"/>
                  </a:lnTo>
                  <a:lnTo>
                    <a:pt x="207" y="172"/>
                  </a:lnTo>
                  <a:close/>
                </a:path>
              </a:pathLst>
            </a:custGeom>
            <a:solidFill>
              <a:srgbClr val="C195DB"/>
            </a:solidFill>
            <a:ln w="9525">
              <a:noFill/>
              <a:round/>
              <a:headEnd/>
              <a:tailEnd/>
            </a:ln>
          </p:spPr>
          <p:txBody>
            <a:bodyPr/>
            <a:lstStyle/>
            <a:p>
              <a:endParaRPr lang="ru-RU"/>
            </a:p>
          </p:txBody>
        </p:sp>
        <p:sp>
          <p:nvSpPr>
            <p:cNvPr id="161323" name="Freeform 2980"/>
            <p:cNvSpPr>
              <a:spLocks/>
            </p:cNvSpPr>
            <p:nvPr/>
          </p:nvSpPr>
          <p:spPr bwMode="auto">
            <a:xfrm>
              <a:off x="3968" y="2973"/>
              <a:ext cx="4" cy="7"/>
            </a:xfrm>
            <a:custGeom>
              <a:avLst/>
              <a:gdLst>
                <a:gd name="T0" fmla="*/ 3 w 4"/>
                <a:gd name="T1" fmla="*/ 7 h 7"/>
                <a:gd name="T2" fmla="*/ 1 w 4"/>
                <a:gd name="T3" fmla="*/ 7 h 7"/>
                <a:gd name="T4" fmla="*/ 0 w 4"/>
                <a:gd name="T5" fmla="*/ 5 h 7"/>
                <a:gd name="T6" fmla="*/ 4 w 4"/>
                <a:gd name="T7" fmla="*/ 0 h 7"/>
                <a:gd name="T8" fmla="*/ 3 w 4"/>
                <a:gd name="T9" fmla="*/ 0 h 7"/>
                <a:gd name="T10" fmla="*/ 3 w 4"/>
                <a:gd name="T11" fmla="*/ 7 h 7"/>
                <a:gd name="T12" fmla="*/ 0 60000 65536"/>
                <a:gd name="T13" fmla="*/ 0 60000 65536"/>
                <a:gd name="T14" fmla="*/ 0 60000 65536"/>
                <a:gd name="T15" fmla="*/ 0 60000 65536"/>
                <a:gd name="T16" fmla="*/ 0 60000 65536"/>
                <a:gd name="T17" fmla="*/ 0 60000 65536"/>
                <a:gd name="T18" fmla="*/ 0 w 4"/>
                <a:gd name="T19" fmla="*/ 0 h 7"/>
                <a:gd name="T20" fmla="*/ 4 w 4"/>
                <a:gd name="T21" fmla="*/ 7 h 7"/>
              </a:gdLst>
              <a:ahLst/>
              <a:cxnLst>
                <a:cxn ang="T12">
                  <a:pos x="T0" y="T1"/>
                </a:cxn>
                <a:cxn ang="T13">
                  <a:pos x="T2" y="T3"/>
                </a:cxn>
                <a:cxn ang="T14">
                  <a:pos x="T4" y="T5"/>
                </a:cxn>
                <a:cxn ang="T15">
                  <a:pos x="T6" y="T7"/>
                </a:cxn>
                <a:cxn ang="T16">
                  <a:pos x="T8" y="T9"/>
                </a:cxn>
                <a:cxn ang="T17">
                  <a:pos x="T10" y="T11"/>
                </a:cxn>
              </a:cxnLst>
              <a:rect l="T18" t="T19" r="T20" b="T21"/>
              <a:pathLst>
                <a:path w="4" h="7">
                  <a:moveTo>
                    <a:pt x="3" y="7"/>
                  </a:moveTo>
                  <a:lnTo>
                    <a:pt x="1" y="7"/>
                  </a:lnTo>
                  <a:lnTo>
                    <a:pt x="0" y="5"/>
                  </a:lnTo>
                  <a:lnTo>
                    <a:pt x="4" y="0"/>
                  </a:lnTo>
                  <a:lnTo>
                    <a:pt x="3" y="0"/>
                  </a:lnTo>
                  <a:lnTo>
                    <a:pt x="3" y="7"/>
                  </a:lnTo>
                  <a:close/>
                </a:path>
              </a:pathLst>
            </a:custGeom>
            <a:solidFill>
              <a:srgbClr val="C195DB"/>
            </a:solidFill>
            <a:ln w="9525">
              <a:noFill/>
              <a:round/>
              <a:headEnd/>
              <a:tailEnd/>
            </a:ln>
          </p:spPr>
          <p:txBody>
            <a:bodyPr/>
            <a:lstStyle/>
            <a:p>
              <a:endParaRPr lang="ru-RU"/>
            </a:p>
          </p:txBody>
        </p:sp>
        <p:sp>
          <p:nvSpPr>
            <p:cNvPr id="161324" name="Freeform 2981"/>
            <p:cNvSpPr>
              <a:spLocks/>
            </p:cNvSpPr>
            <p:nvPr/>
          </p:nvSpPr>
          <p:spPr bwMode="auto">
            <a:xfrm>
              <a:off x="3762" y="2782"/>
              <a:ext cx="27" cy="29"/>
            </a:xfrm>
            <a:custGeom>
              <a:avLst/>
              <a:gdLst>
                <a:gd name="T0" fmla="*/ 0 w 27"/>
                <a:gd name="T1" fmla="*/ 24 h 29"/>
                <a:gd name="T2" fmla="*/ 5 w 27"/>
                <a:gd name="T3" fmla="*/ 29 h 29"/>
                <a:gd name="T4" fmla="*/ 27 w 27"/>
                <a:gd name="T5" fmla="*/ 5 h 29"/>
                <a:gd name="T6" fmla="*/ 22 w 27"/>
                <a:gd name="T7" fmla="*/ 0 h 29"/>
                <a:gd name="T8" fmla="*/ 0 w 27"/>
                <a:gd name="T9" fmla="*/ 24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0" y="24"/>
                  </a:moveTo>
                  <a:lnTo>
                    <a:pt x="5" y="29"/>
                  </a:lnTo>
                  <a:lnTo>
                    <a:pt x="27" y="5"/>
                  </a:lnTo>
                  <a:lnTo>
                    <a:pt x="22" y="0"/>
                  </a:lnTo>
                  <a:lnTo>
                    <a:pt x="0" y="24"/>
                  </a:lnTo>
                  <a:close/>
                </a:path>
              </a:pathLst>
            </a:custGeom>
            <a:solidFill>
              <a:srgbClr val="C195DB"/>
            </a:solidFill>
            <a:ln w="9525">
              <a:noFill/>
              <a:round/>
              <a:headEnd/>
              <a:tailEnd/>
            </a:ln>
          </p:spPr>
          <p:txBody>
            <a:bodyPr/>
            <a:lstStyle/>
            <a:p>
              <a:endParaRPr lang="ru-RU"/>
            </a:p>
          </p:txBody>
        </p:sp>
        <p:sp>
          <p:nvSpPr>
            <p:cNvPr id="161325" name="Freeform 2982"/>
            <p:cNvSpPr>
              <a:spLocks/>
            </p:cNvSpPr>
            <p:nvPr/>
          </p:nvSpPr>
          <p:spPr bwMode="auto">
            <a:xfrm>
              <a:off x="3757" y="2806"/>
              <a:ext cx="8" cy="5"/>
            </a:xfrm>
            <a:custGeom>
              <a:avLst/>
              <a:gdLst>
                <a:gd name="T0" fmla="*/ 3 w 8"/>
                <a:gd name="T1" fmla="*/ 5 h 5"/>
                <a:gd name="T2" fmla="*/ 0 w 8"/>
                <a:gd name="T3" fmla="*/ 3 h 5"/>
                <a:gd name="T4" fmla="*/ 3 w 8"/>
                <a:gd name="T5" fmla="*/ 0 h 5"/>
                <a:gd name="T6" fmla="*/ 8 w 8"/>
                <a:gd name="T7" fmla="*/ 5 h 5"/>
                <a:gd name="T8" fmla="*/ 8 w 8"/>
                <a:gd name="T9" fmla="*/ 0 h 5"/>
                <a:gd name="T10" fmla="*/ 3 w 8"/>
                <a:gd name="T11" fmla="*/ 5 h 5"/>
                <a:gd name="T12" fmla="*/ 0 60000 65536"/>
                <a:gd name="T13" fmla="*/ 0 60000 65536"/>
                <a:gd name="T14" fmla="*/ 0 60000 65536"/>
                <a:gd name="T15" fmla="*/ 0 60000 65536"/>
                <a:gd name="T16" fmla="*/ 0 60000 65536"/>
                <a:gd name="T17" fmla="*/ 0 60000 65536"/>
                <a:gd name="T18" fmla="*/ 0 w 8"/>
                <a:gd name="T19" fmla="*/ 0 h 5"/>
                <a:gd name="T20" fmla="*/ 8 w 8"/>
                <a:gd name="T21" fmla="*/ 5 h 5"/>
              </a:gdLst>
              <a:ahLst/>
              <a:cxnLst>
                <a:cxn ang="T12">
                  <a:pos x="T0" y="T1"/>
                </a:cxn>
                <a:cxn ang="T13">
                  <a:pos x="T2" y="T3"/>
                </a:cxn>
                <a:cxn ang="T14">
                  <a:pos x="T4" y="T5"/>
                </a:cxn>
                <a:cxn ang="T15">
                  <a:pos x="T6" y="T7"/>
                </a:cxn>
                <a:cxn ang="T16">
                  <a:pos x="T8" y="T9"/>
                </a:cxn>
                <a:cxn ang="T17">
                  <a:pos x="T10" y="T11"/>
                </a:cxn>
              </a:cxnLst>
              <a:rect l="T18" t="T19" r="T20" b="T21"/>
              <a:pathLst>
                <a:path w="8" h="5">
                  <a:moveTo>
                    <a:pt x="3" y="5"/>
                  </a:moveTo>
                  <a:lnTo>
                    <a:pt x="0" y="3"/>
                  </a:lnTo>
                  <a:lnTo>
                    <a:pt x="3" y="0"/>
                  </a:lnTo>
                  <a:lnTo>
                    <a:pt x="8" y="5"/>
                  </a:lnTo>
                  <a:lnTo>
                    <a:pt x="8" y="0"/>
                  </a:lnTo>
                  <a:lnTo>
                    <a:pt x="3" y="5"/>
                  </a:lnTo>
                  <a:close/>
                </a:path>
              </a:pathLst>
            </a:custGeom>
            <a:solidFill>
              <a:srgbClr val="C195DB"/>
            </a:solidFill>
            <a:ln w="9525">
              <a:noFill/>
              <a:round/>
              <a:headEnd/>
              <a:tailEnd/>
            </a:ln>
          </p:spPr>
          <p:txBody>
            <a:bodyPr/>
            <a:lstStyle/>
            <a:p>
              <a:endParaRPr lang="ru-RU"/>
            </a:p>
          </p:txBody>
        </p:sp>
        <p:sp>
          <p:nvSpPr>
            <p:cNvPr id="161326" name="Freeform 2983"/>
            <p:cNvSpPr>
              <a:spLocks/>
            </p:cNvSpPr>
            <p:nvPr/>
          </p:nvSpPr>
          <p:spPr bwMode="auto">
            <a:xfrm>
              <a:off x="3783" y="2780"/>
              <a:ext cx="4" cy="5"/>
            </a:xfrm>
            <a:custGeom>
              <a:avLst/>
              <a:gdLst>
                <a:gd name="T0" fmla="*/ 0 w 4"/>
                <a:gd name="T1" fmla="*/ 2 h 5"/>
                <a:gd name="T2" fmla="*/ 1 w 4"/>
                <a:gd name="T3" fmla="*/ 0 h 5"/>
                <a:gd name="T4" fmla="*/ 4 w 4"/>
                <a:gd name="T5" fmla="*/ 2 h 5"/>
                <a:gd name="T6" fmla="*/ 0 w 4"/>
                <a:gd name="T7" fmla="*/ 5 h 5"/>
                <a:gd name="T8" fmla="*/ 4 w 4"/>
                <a:gd name="T9" fmla="*/ 5 h 5"/>
                <a:gd name="T10" fmla="*/ 0 w 4"/>
                <a:gd name="T11" fmla="*/ 2 h 5"/>
                <a:gd name="T12" fmla="*/ 0 60000 65536"/>
                <a:gd name="T13" fmla="*/ 0 60000 65536"/>
                <a:gd name="T14" fmla="*/ 0 60000 65536"/>
                <a:gd name="T15" fmla="*/ 0 60000 65536"/>
                <a:gd name="T16" fmla="*/ 0 60000 65536"/>
                <a:gd name="T17" fmla="*/ 0 60000 65536"/>
                <a:gd name="T18" fmla="*/ 0 w 4"/>
                <a:gd name="T19" fmla="*/ 0 h 5"/>
                <a:gd name="T20" fmla="*/ 4 w 4"/>
                <a:gd name="T21" fmla="*/ 5 h 5"/>
              </a:gdLst>
              <a:ahLst/>
              <a:cxnLst>
                <a:cxn ang="T12">
                  <a:pos x="T0" y="T1"/>
                </a:cxn>
                <a:cxn ang="T13">
                  <a:pos x="T2" y="T3"/>
                </a:cxn>
                <a:cxn ang="T14">
                  <a:pos x="T4" y="T5"/>
                </a:cxn>
                <a:cxn ang="T15">
                  <a:pos x="T6" y="T7"/>
                </a:cxn>
                <a:cxn ang="T16">
                  <a:pos x="T8" y="T9"/>
                </a:cxn>
                <a:cxn ang="T17">
                  <a:pos x="T10" y="T11"/>
                </a:cxn>
              </a:cxnLst>
              <a:rect l="T18" t="T19" r="T20" b="T21"/>
              <a:pathLst>
                <a:path w="4" h="5">
                  <a:moveTo>
                    <a:pt x="0" y="2"/>
                  </a:moveTo>
                  <a:lnTo>
                    <a:pt x="1" y="0"/>
                  </a:lnTo>
                  <a:lnTo>
                    <a:pt x="4" y="2"/>
                  </a:lnTo>
                  <a:lnTo>
                    <a:pt x="0" y="5"/>
                  </a:lnTo>
                  <a:lnTo>
                    <a:pt x="4" y="5"/>
                  </a:lnTo>
                  <a:lnTo>
                    <a:pt x="0" y="2"/>
                  </a:lnTo>
                  <a:close/>
                </a:path>
              </a:pathLst>
            </a:custGeom>
            <a:solidFill>
              <a:srgbClr val="C195DB"/>
            </a:solidFill>
            <a:ln w="9525">
              <a:noFill/>
              <a:round/>
              <a:headEnd/>
              <a:tailEnd/>
            </a:ln>
          </p:spPr>
          <p:txBody>
            <a:bodyPr/>
            <a:lstStyle/>
            <a:p>
              <a:endParaRPr lang="ru-RU"/>
            </a:p>
          </p:txBody>
        </p:sp>
        <p:sp>
          <p:nvSpPr>
            <p:cNvPr id="161327" name="Freeform 2984"/>
            <p:cNvSpPr>
              <a:spLocks/>
            </p:cNvSpPr>
            <p:nvPr/>
          </p:nvSpPr>
          <p:spPr bwMode="auto">
            <a:xfrm>
              <a:off x="3968" y="2912"/>
              <a:ext cx="68" cy="66"/>
            </a:xfrm>
            <a:custGeom>
              <a:avLst/>
              <a:gdLst>
                <a:gd name="T0" fmla="*/ 68 w 68"/>
                <a:gd name="T1" fmla="*/ 6 h 66"/>
                <a:gd name="T2" fmla="*/ 63 w 68"/>
                <a:gd name="T3" fmla="*/ 0 h 66"/>
                <a:gd name="T4" fmla="*/ 0 w 68"/>
                <a:gd name="T5" fmla="*/ 60 h 66"/>
                <a:gd name="T6" fmla="*/ 4 w 68"/>
                <a:gd name="T7" fmla="*/ 66 h 66"/>
                <a:gd name="T8" fmla="*/ 68 w 68"/>
                <a:gd name="T9" fmla="*/ 6 h 66"/>
                <a:gd name="T10" fmla="*/ 0 60000 65536"/>
                <a:gd name="T11" fmla="*/ 0 60000 65536"/>
                <a:gd name="T12" fmla="*/ 0 60000 65536"/>
                <a:gd name="T13" fmla="*/ 0 60000 65536"/>
                <a:gd name="T14" fmla="*/ 0 60000 65536"/>
                <a:gd name="T15" fmla="*/ 0 w 68"/>
                <a:gd name="T16" fmla="*/ 0 h 66"/>
                <a:gd name="T17" fmla="*/ 68 w 68"/>
                <a:gd name="T18" fmla="*/ 66 h 66"/>
              </a:gdLst>
              <a:ahLst/>
              <a:cxnLst>
                <a:cxn ang="T10">
                  <a:pos x="T0" y="T1"/>
                </a:cxn>
                <a:cxn ang="T11">
                  <a:pos x="T2" y="T3"/>
                </a:cxn>
                <a:cxn ang="T12">
                  <a:pos x="T4" y="T5"/>
                </a:cxn>
                <a:cxn ang="T13">
                  <a:pos x="T6" y="T7"/>
                </a:cxn>
                <a:cxn ang="T14">
                  <a:pos x="T8" y="T9"/>
                </a:cxn>
              </a:cxnLst>
              <a:rect l="T15" t="T16" r="T17" b="T18"/>
              <a:pathLst>
                <a:path w="68" h="66">
                  <a:moveTo>
                    <a:pt x="68" y="6"/>
                  </a:moveTo>
                  <a:lnTo>
                    <a:pt x="63" y="0"/>
                  </a:lnTo>
                  <a:lnTo>
                    <a:pt x="0" y="60"/>
                  </a:lnTo>
                  <a:lnTo>
                    <a:pt x="4" y="66"/>
                  </a:lnTo>
                  <a:lnTo>
                    <a:pt x="68" y="6"/>
                  </a:lnTo>
                  <a:close/>
                </a:path>
              </a:pathLst>
            </a:custGeom>
            <a:solidFill>
              <a:srgbClr val="C195DB"/>
            </a:solidFill>
            <a:ln w="9525">
              <a:noFill/>
              <a:round/>
              <a:headEnd/>
              <a:tailEnd/>
            </a:ln>
          </p:spPr>
          <p:txBody>
            <a:bodyPr/>
            <a:lstStyle/>
            <a:p>
              <a:endParaRPr lang="ru-RU"/>
            </a:p>
          </p:txBody>
        </p:sp>
        <p:sp>
          <p:nvSpPr>
            <p:cNvPr id="161328" name="Line 2985"/>
            <p:cNvSpPr>
              <a:spLocks noChangeShapeType="1"/>
            </p:cNvSpPr>
            <p:nvPr/>
          </p:nvSpPr>
          <p:spPr bwMode="auto">
            <a:xfrm flipV="1">
              <a:off x="4025" y="2914"/>
              <a:ext cx="8" cy="45"/>
            </a:xfrm>
            <a:prstGeom prst="line">
              <a:avLst/>
            </a:prstGeom>
            <a:noFill/>
            <a:ln w="6350" cap="rnd">
              <a:solidFill>
                <a:srgbClr val="C195DB"/>
              </a:solidFill>
              <a:round/>
              <a:headEnd/>
              <a:tailEnd/>
            </a:ln>
          </p:spPr>
          <p:txBody>
            <a:bodyPr/>
            <a:lstStyle/>
            <a:p>
              <a:endParaRPr lang="ru-RU"/>
            </a:p>
          </p:txBody>
        </p:sp>
        <p:sp>
          <p:nvSpPr>
            <p:cNvPr id="161329" name="Line 2986"/>
            <p:cNvSpPr>
              <a:spLocks noChangeShapeType="1"/>
            </p:cNvSpPr>
            <p:nvPr/>
          </p:nvSpPr>
          <p:spPr bwMode="auto">
            <a:xfrm flipH="1">
              <a:off x="3974" y="2959"/>
              <a:ext cx="50" cy="17"/>
            </a:xfrm>
            <a:prstGeom prst="line">
              <a:avLst/>
            </a:prstGeom>
            <a:noFill/>
            <a:ln w="6350" cap="rnd">
              <a:solidFill>
                <a:srgbClr val="C195DB"/>
              </a:solidFill>
              <a:round/>
              <a:headEnd/>
              <a:tailEnd/>
            </a:ln>
          </p:spPr>
          <p:txBody>
            <a:bodyPr/>
            <a:lstStyle/>
            <a:p>
              <a:endParaRPr lang="ru-RU"/>
            </a:p>
          </p:txBody>
        </p:sp>
        <p:sp>
          <p:nvSpPr>
            <p:cNvPr id="161330" name="Line 2987"/>
            <p:cNvSpPr>
              <a:spLocks noChangeShapeType="1"/>
            </p:cNvSpPr>
            <p:nvPr/>
          </p:nvSpPr>
          <p:spPr bwMode="auto">
            <a:xfrm>
              <a:off x="4023" y="2959"/>
              <a:ext cx="28" cy="19"/>
            </a:xfrm>
            <a:prstGeom prst="line">
              <a:avLst/>
            </a:prstGeom>
            <a:noFill/>
            <a:ln w="6350" cap="rnd">
              <a:solidFill>
                <a:srgbClr val="C195DB"/>
              </a:solidFill>
              <a:round/>
              <a:headEnd/>
              <a:tailEnd/>
            </a:ln>
          </p:spPr>
          <p:txBody>
            <a:bodyPr/>
            <a:lstStyle/>
            <a:p>
              <a:endParaRPr lang="ru-RU"/>
            </a:p>
          </p:txBody>
        </p:sp>
        <p:sp>
          <p:nvSpPr>
            <p:cNvPr id="161331" name="Freeform 2988"/>
            <p:cNvSpPr>
              <a:spLocks/>
            </p:cNvSpPr>
            <p:nvPr/>
          </p:nvSpPr>
          <p:spPr bwMode="auto">
            <a:xfrm>
              <a:off x="3550" y="2716"/>
              <a:ext cx="269" cy="204"/>
            </a:xfrm>
            <a:custGeom>
              <a:avLst/>
              <a:gdLst>
                <a:gd name="T0" fmla="*/ 25 w 269"/>
                <a:gd name="T1" fmla="*/ 0 h 204"/>
                <a:gd name="T2" fmla="*/ 0 w 269"/>
                <a:gd name="T3" fmla="*/ 22 h 204"/>
                <a:gd name="T4" fmla="*/ 198 w 269"/>
                <a:gd name="T5" fmla="*/ 201 h 204"/>
                <a:gd name="T6" fmla="*/ 269 w 269"/>
                <a:gd name="T7" fmla="*/ 204 h 204"/>
                <a:gd name="T8" fmla="*/ 255 w 269"/>
                <a:gd name="T9" fmla="*/ 148 h 204"/>
                <a:gd name="T10" fmla="*/ 25 w 269"/>
                <a:gd name="T11" fmla="*/ 0 h 204"/>
                <a:gd name="T12" fmla="*/ 0 60000 65536"/>
                <a:gd name="T13" fmla="*/ 0 60000 65536"/>
                <a:gd name="T14" fmla="*/ 0 60000 65536"/>
                <a:gd name="T15" fmla="*/ 0 60000 65536"/>
                <a:gd name="T16" fmla="*/ 0 60000 65536"/>
                <a:gd name="T17" fmla="*/ 0 60000 65536"/>
                <a:gd name="T18" fmla="*/ 0 w 269"/>
                <a:gd name="T19" fmla="*/ 0 h 204"/>
                <a:gd name="T20" fmla="*/ 269 w 269"/>
                <a:gd name="T21" fmla="*/ 204 h 204"/>
              </a:gdLst>
              <a:ahLst/>
              <a:cxnLst>
                <a:cxn ang="T12">
                  <a:pos x="T0" y="T1"/>
                </a:cxn>
                <a:cxn ang="T13">
                  <a:pos x="T2" y="T3"/>
                </a:cxn>
                <a:cxn ang="T14">
                  <a:pos x="T4" y="T5"/>
                </a:cxn>
                <a:cxn ang="T15">
                  <a:pos x="T6" y="T7"/>
                </a:cxn>
                <a:cxn ang="T16">
                  <a:pos x="T8" y="T9"/>
                </a:cxn>
                <a:cxn ang="T17">
                  <a:pos x="T10" y="T11"/>
                </a:cxn>
              </a:cxnLst>
              <a:rect l="T18" t="T19" r="T20" b="T21"/>
              <a:pathLst>
                <a:path w="269" h="204">
                  <a:moveTo>
                    <a:pt x="25" y="0"/>
                  </a:moveTo>
                  <a:lnTo>
                    <a:pt x="0" y="22"/>
                  </a:lnTo>
                  <a:lnTo>
                    <a:pt x="198" y="201"/>
                  </a:lnTo>
                  <a:lnTo>
                    <a:pt x="269" y="204"/>
                  </a:lnTo>
                  <a:lnTo>
                    <a:pt x="255" y="148"/>
                  </a:lnTo>
                  <a:lnTo>
                    <a:pt x="25" y="0"/>
                  </a:lnTo>
                  <a:close/>
                </a:path>
              </a:pathLst>
            </a:custGeom>
            <a:solidFill>
              <a:srgbClr val="844CD6"/>
            </a:solidFill>
            <a:ln w="9525">
              <a:noFill/>
              <a:round/>
              <a:headEnd/>
              <a:tailEnd/>
            </a:ln>
          </p:spPr>
          <p:txBody>
            <a:bodyPr/>
            <a:lstStyle/>
            <a:p>
              <a:endParaRPr lang="ru-RU"/>
            </a:p>
          </p:txBody>
        </p:sp>
        <p:sp>
          <p:nvSpPr>
            <p:cNvPr id="161332" name="Freeform 2989"/>
            <p:cNvSpPr>
              <a:spLocks/>
            </p:cNvSpPr>
            <p:nvPr/>
          </p:nvSpPr>
          <p:spPr bwMode="auto">
            <a:xfrm>
              <a:off x="3547" y="2713"/>
              <a:ext cx="30" cy="27"/>
            </a:xfrm>
            <a:custGeom>
              <a:avLst/>
              <a:gdLst>
                <a:gd name="T0" fmla="*/ 30 w 30"/>
                <a:gd name="T1" fmla="*/ 5 h 27"/>
                <a:gd name="T2" fmla="*/ 25 w 30"/>
                <a:gd name="T3" fmla="*/ 0 h 27"/>
                <a:gd name="T4" fmla="*/ 0 w 30"/>
                <a:gd name="T5" fmla="*/ 22 h 27"/>
                <a:gd name="T6" fmla="*/ 4 w 30"/>
                <a:gd name="T7" fmla="*/ 27 h 27"/>
                <a:gd name="T8" fmla="*/ 30 w 30"/>
                <a:gd name="T9" fmla="*/ 5 h 27"/>
                <a:gd name="T10" fmla="*/ 0 60000 65536"/>
                <a:gd name="T11" fmla="*/ 0 60000 65536"/>
                <a:gd name="T12" fmla="*/ 0 60000 65536"/>
                <a:gd name="T13" fmla="*/ 0 60000 65536"/>
                <a:gd name="T14" fmla="*/ 0 60000 65536"/>
                <a:gd name="T15" fmla="*/ 0 w 30"/>
                <a:gd name="T16" fmla="*/ 0 h 27"/>
                <a:gd name="T17" fmla="*/ 30 w 30"/>
                <a:gd name="T18" fmla="*/ 27 h 27"/>
              </a:gdLst>
              <a:ahLst/>
              <a:cxnLst>
                <a:cxn ang="T10">
                  <a:pos x="T0" y="T1"/>
                </a:cxn>
                <a:cxn ang="T11">
                  <a:pos x="T2" y="T3"/>
                </a:cxn>
                <a:cxn ang="T12">
                  <a:pos x="T4" y="T5"/>
                </a:cxn>
                <a:cxn ang="T13">
                  <a:pos x="T6" y="T7"/>
                </a:cxn>
                <a:cxn ang="T14">
                  <a:pos x="T8" y="T9"/>
                </a:cxn>
              </a:cxnLst>
              <a:rect l="T15" t="T16" r="T17" b="T18"/>
              <a:pathLst>
                <a:path w="30" h="27">
                  <a:moveTo>
                    <a:pt x="30" y="5"/>
                  </a:moveTo>
                  <a:lnTo>
                    <a:pt x="25" y="0"/>
                  </a:lnTo>
                  <a:lnTo>
                    <a:pt x="0" y="22"/>
                  </a:lnTo>
                  <a:lnTo>
                    <a:pt x="4" y="27"/>
                  </a:lnTo>
                  <a:lnTo>
                    <a:pt x="30" y="5"/>
                  </a:lnTo>
                  <a:close/>
                </a:path>
              </a:pathLst>
            </a:custGeom>
            <a:solidFill>
              <a:srgbClr val="C195DB"/>
            </a:solidFill>
            <a:ln w="9525">
              <a:noFill/>
              <a:round/>
              <a:headEnd/>
              <a:tailEnd/>
            </a:ln>
          </p:spPr>
          <p:txBody>
            <a:bodyPr/>
            <a:lstStyle/>
            <a:p>
              <a:endParaRPr lang="ru-RU"/>
            </a:p>
          </p:txBody>
        </p:sp>
        <p:sp>
          <p:nvSpPr>
            <p:cNvPr id="161333" name="Freeform 2990"/>
            <p:cNvSpPr>
              <a:spLocks/>
            </p:cNvSpPr>
            <p:nvPr/>
          </p:nvSpPr>
          <p:spPr bwMode="auto">
            <a:xfrm>
              <a:off x="3547" y="2735"/>
              <a:ext cx="203" cy="185"/>
            </a:xfrm>
            <a:custGeom>
              <a:avLst/>
              <a:gdLst>
                <a:gd name="T0" fmla="*/ 4 w 203"/>
                <a:gd name="T1" fmla="*/ 0 h 185"/>
                <a:gd name="T2" fmla="*/ 0 w 203"/>
                <a:gd name="T3" fmla="*/ 4 h 185"/>
                <a:gd name="T4" fmla="*/ 199 w 203"/>
                <a:gd name="T5" fmla="*/ 185 h 185"/>
                <a:gd name="T6" fmla="*/ 203 w 203"/>
                <a:gd name="T7" fmla="*/ 181 h 185"/>
                <a:gd name="T8" fmla="*/ 4 w 203"/>
                <a:gd name="T9" fmla="*/ 0 h 185"/>
                <a:gd name="T10" fmla="*/ 0 60000 65536"/>
                <a:gd name="T11" fmla="*/ 0 60000 65536"/>
                <a:gd name="T12" fmla="*/ 0 60000 65536"/>
                <a:gd name="T13" fmla="*/ 0 60000 65536"/>
                <a:gd name="T14" fmla="*/ 0 60000 65536"/>
                <a:gd name="T15" fmla="*/ 0 w 203"/>
                <a:gd name="T16" fmla="*/ 0 h 185"/>
                <a:gd name="T17" fmla="*/ 203 w 203"/>
                <a:gd name="T18" fmla="*/ 185 h 185"/>
              </a:gdLst>
              <a:ahLst/>
              <a:cxnLst>
                <a:cxn ang="T10">
                  <a:pos x="T0" y="T1"/>
                </a:cxn>
                <a:cxn ang="T11">
                  <a:pos x="T2" y="T3"/>
                </a:cxn>
                <a:cxn ang="T12">
                  <a:pos x="T4" y="T5"/>
                </a:cxn>
                <a:cxn ang="T13">
                  <a:pos x="T6" y="T7"/>
                </a:cxn>
                <a:cxn ang="T14">
                  <a:pos x="T8" y="T9"/>
                </a:cxn>
              </a:cxnLst>
              <a:rect l="T15" t="T16" r="T17" b="T18"/>
              <a:pathLst>
                <a:path w="203" h="185">
                  <a:moveTo>
                    <a:pt x="4" y="0"/>
                  </a:moveTo>
                  <a:lnTo>
                    <a:pt x="0" y="4"/>
                  </a:lnTo>
                  <a:lnTo>
                    <a:pt x="199" y="185"/>
                  </a:lnTo>
                  <a:lnTo>
                    <a:pt x="203" y="181"/>
                  </a:lnTo>
                  <a:lnTo>
                    <a:pt x="4" y="0"/>
                  </a:lnTo>
                  <a:close/>
                </a:path>
              </a:pathLst>
            </a:custGeom>
            <a:solidFill>
              <a:srgbClr val="C195DB"/>
            </a:solidFill>
            <a:ln w="9525">
              <a:noFill/>
              <a:round/>
              <a:headEnd/>
              <a:tailEnd/>
            </a:ln>
          </p:spPr>
          <p:txBody>
            <a:bodyPr/>
            <a:lstStyle/>
            <a:p>
              <a:endParaRPr lang="ru-RU"/>
            </a:p>
          </p:txBody>
        </p:sp>
        <p:sp>
          <p:nvSpPr>
            <p:cNvPr id="161334" name="Freeform 2991"/>
            <p:cNvSpPr>
              <a:spLocks/>
            </p:cNvSpPr>
            <p:nvPr/>
          </p:nvSpPr>
          <p:spPr bwMode="auto">
            <a:xfrm>
              <a:off x="3544" y="2735"/>
              <a:ext cx="9" cy="5"/>
            </a:xfrm>
            <a:custGeom>
              <a:avLst/>
              <a:gdLst>
                <a:gd name="T0" fmla="*/ 4 w 9"/>
                <a:gd name="T1" fmla="*/ 0 h 5"/>
                <a:gd name="T2" fmla="*/ 0 w 9"/>
                <a:gd name="T3" fmla="*/ 2 h 5"/>
                <a:gd name="T4" fmla="*/ 4 w 9"/>
                <a:gd name="T5" fmla="*/ 5 h 5"/>
                <a:gd name="T6" fmla="*/ 9 w 9"/>
                <a:gd name="T7" fmla="*/ 0 h 5"/>
                <a:gd name="T8" fmla="*/ 9 w 9"/>
                <a:gd name="T9" fmla="*/ 5 h 5"/>
                <a:gd name="T10" fmla="*/ 4 w 9"/>
                <a:gd name="T11" fmla="*/ 0 h 5"/>
                <a:gd name="T12" fmla="*/ 0 60000 65536"/>
                <a:gd name="T13" fmla="*/ 0 60000 65536"/>
                <a:gd name="T14" fmla="*/ 0 60000 65536"/>
                <a:gd name="T15" fmla="*/ 0 60000 65536"/>
                <a:gd name="T16" fmla="*/ 0 60000 65536"/>
                <a:gd name="T17" fmla="*/ 0 60000 65536"/>
                <a:gd name="T18" fmla="*/ 0 w 9"/>
                <a:gd name="T19" fmla="*/ 0 h 5"/>
                <a:gd name="T20" fmla="*/ 9 w 9"/>
                <a:gd name="T21" fmla="*/ 5 h 5"/>
              </a:gdLst>
              <a:ahLst/>
              <a:cxnLst>
                <a:cxn ang="T12">
                  <a:pos x="T0" y="T1"/>
                </a:cxn>
                <a:cxn ang="T13">
                  <a:pos x="T2" y="T3"/>
                </a:cxn>
                <a:cxn ang="T14">
                  <a:pos x="T4" y="T5"/>
                </a:cxn>
                <a:cxn ang="T15">
                  <a:pos x="T6" y="T7"/>
                </a:cxn>
                <a:cxn ang="T16">
                  <a:pos x="T8" y="T9"/>
                </a:cxn>
                <a:cxn ang="T17">
                  <a:pos x="T10" y="T11"/>
                </a:cxn>
              </a:cxnLst>
              <a:rect l="T18" t="T19" r="T20" b="T21"/>
              <a:pathLst>
                <a:path w="9" h="5">
                  <a:moveTo>
                    <a:pt x="4" y="0"/>
                  </a:moveTo>
                  <a:lnTo>
                    <a:pt x="0" y="2"/>
                  </a:lnTo>
                  <a:lnTo>
                    <a:pt x="4" y="5"/>
                  </a:lnTo>
                  <a:lnTo>
                    <a:pt x="9" y="0"/>
                  </a:lnTo>
                  <a:lnTo>
                    <a:pt x="9" y="5"/>
                  </a:lnTo>
                  <a:lnTo>
                    <a:pt x="4" y="0"/>
                  </a:lnTo>
                  <a:close/>
                </a:path>
              </a:pathLst>
            </a:custGeom>
            <a:solidFill>
              <a:srgbClr val="C195DB"/>
            </a:solidFill>
            <a:ln w="9525">
              <a:noFill/>
              <a:round/>
              <a:headEnd/>
              <a:tailEnd/>
            </a:ln>
          </p:spPr>
          <p:txBody>
            <a:bodyPr/>
            <a:lstStyle/>
            <a:p>
              <a:endParaRPr lang="ru-RU"/>
            </a:p>
          </p:txBody>
        </p:sp>
        <p:sp>
          <p:nvSpPr>
            <p:cNvPr id="161335" name="Freeform 2992"/>
            <p:cNvSpPr>
              <a:spLocks/>
            </p:cNvSpPr>
            <p:nvPr/>
          </p:nvSpPr>
          <p:spPr bwMode="auto">
            <a:xfrm>
              <a:off x="3747" y="2916"/>
              <a:ext cx="70" cy="6"/>
            </a:xfrm>
            <a:custGeom>
              <a:avLst/>
              <a:gdLst>
                <a:gd name="T0" fmla="*/ 0 w 70"/>
                <a:gd name="T1" fmla="*/ 0 h 6"/>
                <a:gd name="T2" fmla="*/ 0 w 70"/>
                <a:gd name="T3" fmla="*/ 3 h 6"/>
                <a:gd name="T4" fmla="*/ 70 w 70"/>
                <a:gd name="T5" fmla="*/ 6 h 6"/>
                <a:gd name="T6" fmla="*/ 70 w 70"/>
                <a:gd name="T7" fmla="*/ 2 h 6"/>
                <a:gd name="T8" fmla="*/ 0 w 70"/>
                <a:gd name="T9" fmla="*/ 0 h 6"/>
                <a:gd name="T10" fmla="*/ 0 60000 65536"/>
                <a:gd name="T11" fmla="*/ 0 60000 65536"/>
                <a:gd name="T12" fmla="*/ 0 60000 65536"/>
                <a:gd name="T13" fmla="*/ 0 60000 65536"/>
                <a:gd name="T14" fmla="*/ 0 60000 65536"/>
                <a:gd name="T15" fmla="*/ 0 w 70"/>
                <a:gd name="T16" fmla="*/ 0 h 6"/>
                <a:gd name="T17" fmla="*/ 70 w 70"/>
                <a:gd name="T18" fmla="*/ 6 h 6"/>
              </a:gdLst>
              <a:ahLst/>
              <a:cxnLst>
                <a:cxn ang="T10">
                  <a:pos x="T0" y="T1"/>
                </a:cxn>
                <a:cxn ang="T11">
                  <a:pos x="T2" y="T3"/>
                </a:cxn>
                <a:cxn ang="T12">
                  <a:pos x="T4" y="T5"/>
                </a:cxn>
                <a:cxn ang="T13">
                  <a:pos x="T6" y="T7"/>
                </a:cxn>
                <a:cxn ang="T14">
                  <a:pos x="T8" y="T9"/>
                </a:cxn>
              </a:cxnLst>
              <a:rect l="T15" t="T16" r="T17" b="T18"/>
              <a:pathLst>
                <a:path w="70" h="6">
                  <a:moveTo>
                    <a:pt x="0" y="0"/>
                  </a:moveTo>
                  <a:lnTo>
                    <a:pt x="0" y="3"/>
                  </a:lnTo>
                  <a:lnTo>
                    <a:pt x="70" y="6"/>
                  </a:lnTo>
                  <a:lnTo>
                    <a:pt x="70" y="2"/>
                  </a:lnTo>
                  <a:lnTo>
                    <a:pt x="0" y="0"/>
                  </a:lnTo>
                  <a:close/>
                </a:path>
              </a:pathLst>
            </a:custGeom>
            <a:solidFill>
              <a:srgbClr val="C195DB"/>
            </a:solidFill>
            <a:ln w="9525">
              <a:noFill/>
              <a:round/>
              <a:headEnd/>
              <a:tailEnd/>
            </a:ln>
          </p:spPr>
          <p:txBody>
            <a:bodyPr/>
            <a:lstStyle/>
            <a:p>
              <a:endParaRPr lang="ru-RU"/>
            </a:p>
          </p:txBody>
        </p:sp>
        <p:sp>
          <p:nvSpPr>
            <p:cNvPr id="161336" name="Freeform 2993"/>
            <p:cNvSpPr>
              <a:spLocks/>
            </p:cNvSpPr>
            <p:nvPr/>
          </p:nvSpPr>
          <p:spPr bwMode="auto">
            <a:xfrm>
              <a:off x="3744" y="2915"/>
              <a:ext cx="6" cy="5"/>
            </a:xfrm>
            <a:custGeom>
              <a:avLst/>
              <a:gdLst>
                <a:gd name="T0" fmla="*/ 0 w 6"/>
                <a:gd name="T1" fmla="*/ 5 h 5"/>
                <a:gd name="T2" fmla="*/ 5 w 6"/>
                <a:gd name="T3" fmla="*/ 5 h 5"/>
                <a:gd name="T4" fmla="*/ 5 w 6"/>
                <a:gd name="T5" fmla="*/ 0 h 5"/>
                <a:gd name="T6" fmla="*/ 6 w 6"/>
                <a:gd name="T7" fmla="*/ 0 h 5"/>
                <a:gd name="T8" fmla="*/ 0 w 6"/>
                <a:gd name="T9" fmla="*/ 5 h 5"/>
                <a:gd name="T10" fmla="*/ 0 60000 65536"/>
                <a:gd name="T11" fmla="*/ 0 60000 65536"/>
                <a:gd name="T12" fmla="*/ 0 60000 65536"/>
                <a:gd name="T13" fmla="*/ 0 60000 65536"/>
                <a:gd name="T14" fmla="*/ 0 60000 65536"/>
                <a:gd name="T15" fmla="*/ 0 w 6"/>
                <a:gd name="T16" fmla="*/ 0 h 5"/>
                <a:gd name="T17" fmla="*/ 6 w 6"/>
                <a:gd name="T18" fmla="*/ 5 h 5"/>
              </a:gdLst>
              <a:ahLst/>
              <a:cxnLst>
                <a:cxn ang="T10">
                  <a:pos x="T0" y="T1"/>
                </a:cxn>
                <a:cxn ang="T11">
                  <a:pos x="T2" y="T3"/>
                </a:cxn>
                <a:cxn ang="T12">
                  <a:pos x="T4" y="T5"/>
                </a:cxn>
                <a:cxn ang="T13">
                  <a:pos x="T6" y="T7"/>
                </a:cxn>
                <a:cxn ang="T14">
                  <a:pos x="T8" y="T9"/>
                </a:cxn>
              </a:cxnLst>
              <a:rect l="T15" t="T16" r="T17" b="T18"/>
              <a:pathLst>
                <a:path w="6" h="5">
                  <a:moveTo>
                    <a:pt x="0" y="5"/>
                  </a:moveTo>
                  <a:lnTo>
                    <a:pt x="5" y="5"/>
                  </a:lnTo>
                  <a:lnTo>
                    <a:pt x="5" y="0"/>
                  </a:lnTo>
                  <a:lnTo>
                    <a:pt x="6" y="0"/>
                  </a:lnTo>
                  <a:lnTo>
                    <a:pt x="0" y="5"/>
                  </a:lnTo>
                  <a:close/>
                </a:path>
              </a:pathLst>
            </a:custGeom>
            <a:solidFill>
              <a:srgbClr val="C195DB"/>
            </a:solidFill>
            <a:ln w="9525">
              <a:noFill/>
              <a:round/>
              <a:headEnd/>
              <a:tailEnd/>
            </a:ln>
          </p:spPr>
          <p:txBody>
            <a:bodyPr/>
            <a:lstStyle/>
            <a:p>
              <a:endParaRPr lang="ru-RU"/>
            </a:p>
          </p:txBody>
        </p:sp>
        <p:sp>
          <p:nvSpPr>
            <p:cNvPr id="161337" name="Freeform 2994"/>
            <p:cNvSpPr>
              <a:spLocks/>
            </p:cNvSpPr>
            <p:nvPr/>
          </p:nvSpPr>
          <p:spPr bwMode="auto">
            <a:xfrm>
              <a:off x="3802" y="2863"/>
              <a:ext cx="18" cy="59"/>
            </a:xfrm>
            <a:custGeom>
              <a:avLst/>
              <a:gdLst>
                <a:gd name="T0" fmla="*/ 14 w 18"/>
                <a:gd name="T1" fmla="*/ 59 h 59"/>
                <a:gd name="T2" fmla="*/ 18 w 18"/>
                <a:gd name="T3" fmla="*/ 56 h 59"/>
                <a:gd name="T4" fmla="*/ 5 w 18"/>
                <a:gd name="T5" fmla="*/ 0 h 59"/>
                <a:gd name="T6" fmla="*/ 0 w 18"/>
                <a:gd name="T7" fmla="*/ 3 h 59"/>
                <a:gd name="T8" fmla="*/ 14 w 18"/>
                <a:gd name="T9" fmla="*/ 59 h 59"/>
                <a:gd name="T10" fmla="*/ 0 60000 65536"/>
                <a:gd name="T11" fmla="*/ 0 60000 65536"/>
                <a:gd name="T12" fmla="*/ 0 60000 65536"/>
                <a:gd name="T13" fmla="*/ 0 60000 65536"/>
                <a:gd name="T14" fmla="*/ 0 60000 65536"/>
                <a:gd name="T15" fmla="*/ 0 w 18"/>
                <a:gd name="T16" fmla="*/ 0 h 59"/>
                <a:gd name="T17" fmla="*/ 18 w 18"/>
                <a:gd name="T18" fmla="*/ 59 h 59"/>
              </a:gdLst>
              <a:ahLst/>
              <a:cxnLst>
                <a:cxn ang="T10">
                  <a:pos x="T0" y="T1"/>
                </a:cxn>
                <a:cxn ang="T11">
                  <a:pos x="T2" y="T3"/>
                </a:cxn>
                <a:cxn ang="T12">
                  <a:pos x="T4" y="T5"/>
                </a:cxn>
                <a:cxn ang="T13">
                  <a:pos x="T6" y="T7"/>
                </a:cxn>
                <a:cxn ang="T14">
                  <a:pos x="T8" y="T9"/>
                </a:cxn>
              </a:cxnLst>
              <a:rect l="T15" t="T16" r="T17" b="T18"/>
              <a:pathLst>
                <a:path w="18" h="59">
                  <a:moveTo>
                    <a:pt x="14" y="59"/>
                  </a:moveTo>
                  <a:lnTo>
                    <a:pt x="18" y="56"/>
                  </a:lnTo>
                  <a:lnTo>
                    <a:pt x="5" y="0"/>
                  </a:lnTo>
                  <a:lnTo>
                    <a:pt x="0" y="3"/>
                  </a:lnTo>
                  <a:lnTo>
                    <a:pt x="14" y="59"/>
                  </a:lnTo>
                  <a:close/>
                </a:path>
              </a:pathLst>
            </a:custGeom>
            <a:solidFill>
              <a:srgbClr val="C195DB"/>
            </a:solidFill>
            <a:ln w="9525">
              <a:noFill/>
              <a:round/>
              <a:headEnd/>
              <a:tailEnd/>
            </a:ln>
          </p:spPr>
          <p:txBody>
            <a:bodyPr/>
            <a:lstStyle/>
            <a:p>
              <a:endParaRPr lang="ru-RU"/>
            </a:p>
          </p:txBody>
        </p:sp>
        <p:sp>
          <p:nvSpPr>
            <p:cNvPr id="161338" name="Freeform 2995"/>
            <p:cNvSpPr>
              <a:spLocks/>
            </p:cNvSpPr>
            <p:nvPr/>
          </p:nvSpPr>
          <p:spPr bwMode="auto">
            <a:xfrm>
              <a:off x="3814" y="2919"/>
              <a:ext cx="4" cy="3"/>
            </a:xfrm>
            <a:custGeom>
              <a:avLst/>
              <a:gdLst>
                <a:gd name="T0" fmla="*/ 3 w 4"/>
                <a:gd name="T1" fmla="*/ 3 h 3"/>
                <a:gd name="T2" fmla="*/ 4 w 4"/>
                <a:gd name="T3" fmla="*/ 3 h 3"/>
                <a:gd name="T4" fmla="*/ 4 w 4"/>
                <a:gd name="T5" fmla="*/ 1 h 3"/>
                <a:gd name="T6" fmla="*/ 0 w 4"/>
                <a:gd name="T7" fmla="*/ 3 h 3"/>
                <a:gd name="T8" fmla="*/ 3 w 4"/>
                <a:gd name="T9" fmla="*/ 0 h 3"/>
                <a:gd name="T10" fmla="*/ 3 w 4"/>
                <a:gd name="T11" fmla="*/ 3 h 3"/>
                <a:gd name="T12" fmla="*/ 0 60000 65536"/>
                <a:gd name="T13" fmla="*/ 0 60000 65536"/>
                <a:gd name="T14" fmla="*/ 0 60000 65536"/>
                <a:gd name="T15" fmla="*/ 0 60000 65536"/>
                <a:gd name="T16" fmla="*/ 0 60000 65536"/>
                <a:gd name="T17" fmla="*/ 0 60000 65536"/>
                <a:gd name="T18" fmla="*/ 0 w 4"/>
                <a:gd name="T19" fmla="*/ 0 h 3"/>
                <a:gd name="T20" fmla="*/ 4 w 4"/>
                <a:gd name="T21" fmla="*/ 3 h 3"/>
              </a:gdLst>
              <a:ahLst/>
              <a:cxnLst>
                <a:cxn ang="T12">
                  <a:pos x="T0" y="T1"/>
                </a:cxn>
                <a:cxn ang="T13">
                  <a:pos x="T2" y="T3"/>
                </a:cxn>
                <a:cxn ang="T14">
                  <a:pos x="T4" y="T5"/>
                </a:cxn>
                <a:cxn ang="T15">
                  <a:pos x="T6" y="T7"/>
                </a:cxn>
                <a:cxn ang="T16">
                  <a:pos x="T8" y="T9"/>
                </a:cxn>
                <a:cxn ang="T17">
                  <a:pos x="T10" y="T11"/>
                </a:cxn>
              </a:cxnLst>
              <a:rect l="T18" t="T19" r="T20" b="T21"/>
              <a:pathLst>
                <a:path w="4" h="3">
                  <a:moveTo>
                    <a:pt x="3" y="3"/>
                  </a:moveTo>
                  <a:lnTo>
                    <a:pt x="4" y="3"/>
                  </a:lnTo>
                  <a:lnTo>
                    <a:pt x="4" y="1"/>
                  </a:lnTo>
                  <a:lnTo>
                    <a:pt x="0" y="3"/>
                  </a:lnTo>
                  <a:lnTo>
                    <a:pt x="3" y="0"/>
                  </a:lnTo>
                  <a:lnTo>
                    <a:pt x="3" y="3"/>
                  </a:lnTo>
                  <a:close/>
                </a:path>
              </a:pathLst>
            </a:custGeom>
            <a:solidFill>
              <a:srgbClr val="C195DB"/>
            </a:solidFill>
            <a:ln w="9525">
              <a:noFill/>
              <a:round/>
              <a:headEnd/>
              <a:tailEnd/>
            </a:ln>
          </p:spPr>
          <p:txBody>
            <a:bodyPr/>
            <a:lstStyle/>
            <a:p>
              <a:endParaRPr lang="ru-RU"/>
            </a:p>
          </p:txBody>
        </p:sp>
        <p:sp>
          <p:nvSpPr>
            <p:cNvPr id="161339" name="Freeform 2996"/>
            <p:cNvSpPr>
              <a:spLocks/>
            </p:cNvSpPr>
            <p:nvPr/>
          </p:nvSpPr>
          <p:spPr bwMode="auto">
            <a:xfrm>
              <a:off x="3571" y="2713"/>
              <a:ext cx="234" cy="153"/>
            </a:xfrm>
            <a:custGeom>
              <a:avLst/>
              <a:gdLst>
                <a:gd name="T0" fmla="*/ 229 w 234"/>
                <a:gd name="T1" fmla="*/ 153 h 153"/>
                <a:gd name="T2" fmla="*/ 234 w 234"/>
                <a:gd name="T3" fmla="*/ 149 h 153"/>
                <a:gd name="T4" fmla="*/ 5 w 234"/>
                <a:gd name="T5" fmla="*/ 0 h 153"/>
                <a:gd name="T6" fmla="*/ 0 w 234"/>
                <a:gd name="T7" fmla="*/ 5 h 153"/>
                <a:gd name="T8" fmla="*/ 229 w 234"/>
                <a:gd name="T9" fmla="*/ 153 h 153"/>
                <a:gd name="T10" fmla="*/ 0 60000 65536"/>
                <a:gd name="T11" fmla="*/ 0 60000 65536"/>
                <a:gd name="T12" fmla="*/ 0 60000 65536"/>
                <a:gd name="T13" fmla="*/ 0 60000 65536"/>
                <a:gd name="T14" fmla="*/ 0 60000 65536"/>
                <a:gd name="T15" fmla="*/ 0 w 234"/>
                <a:gd name="T16" fmla="*/ 0 h 153"/>
                <a:gd name="T17" fmla="*/ 234 w 234"/>
                <a:gd name="T18" fmla="*/ 153 h 153"/>
              </a:gdLst>
              <a:ahLst/>
              <a:cxnLst>
                <a:cxn ang="T10">
                  <a:pos x="T0" y="T1"/>
                </a:cxn>
                <a:cxn ang="T11">
                  <a:pos x="T2" y="T3"/>
                </a:cxn>
                <a:cxn ang="T12">
                  <a:pos x="T4" y="T5"/>
                </a:cxn>
                <a:cxn ang="T13">
                  <a:pos x="T6" y="T7"/>
                </a:cxn>
                <a:cxn ang="T14">
                  <a:pos x="T8" y="T9"/>
                </a:cxn>
              </a:cxnLst>
              <a:rect l="T15" t="T16" r="T17" b="T18"/>
              <a:pathLst>
                <a:path w="234" h="153">
                  <a:moveTo>
                    <a:pt x="229" y="153"/>
                  </a:moveTo>
                  <a:lnTo>
                    <a:pt x="234" y="149"/>
                  </a:lnTo>
                  <a:lnTo>
                    <a:pt x="5" y="0"/>
                  </a:lnTo>
                  <a:lnTo>
                    <a:pt x="0" y="5"/>
                  </a:lnTo>
                  <a:lnTo>
                    <a:pt x="229" y="153"/>
                  </a:lnTo>
                  <a:close/>
                </a:path>
              </a:pathLst>
            </a:custGeom>
            <a:solidFill>
              <a:srgbClr val="C195DB"/>
            </a:solidFill>
            <a:ln w="9525">
              <a:noFill/>
              <a:round/>
              <a:headEnd/>
              <a:tailEnd/>
            </a:ln>
          </p:spPr>
          <p:txBody>
            <a:bodyPr/>
            <a:lstStyle/>
            <a:p>
              <a:endParaRPr lang="ru-RU"/>
            </a:p>
          </p:txBody>
        </p:sp>
        <p:sp>
          <p:nvSpPr>
            <p:cNvPr id="161340" name="Freeform 2997"/>
            <p:cNvSpPr>
              <a:spLocks/>
            </p:cNvSpPr>
            <p:nvPr/>
          </p:nvSpPr>
          <p:spPr bwMode="auto">
            <a:xfrm>
              <a:off x="3801" y="2861"/>
              <a:ext cx="4" cy="6"/>
            </a:xfrm>
            <a:custGeom>
              <a:avLst/>
              <a:gdLst>
                <a:gd name="T0" fmla="*/ 4 w 4"/>
                <a:gd name="T1" fmla="*/ 3 h 6"/>
                <a:gd name="T2" fmla="*/ 4 w 4"/>
                <a:gd name="T3" fmla="*/ 0 h 6"/>
                <a:gd name="T4" fmla="*/ 0 w 4"/>
                <a:gd name="T5" fmla="*/ 6 h 6"/>
                <a:gd name="T6" fmla="*/ 4 w 4"/>
                <a:gd name="T7" fmla="*/ 3 h 6"/>
                <a:gd name="T8" fmla="*/ 0 60000 65536"/>
                <a:gd name="T9" fmla="*/ 0 60000 65536"/>
                <a:gd name="T10" fmla="*/ 0 60000 65536"/>
                <a:gd name="T11" fmla="*/ 0 60000 65536"/>
                <a:gd name="T12" fmla="*/ 0 w 4"/>
                <a:gd name="T13" fmla="*/ 0 h 6"/>
                <a:gd name="T14" fmla="*/ 4 w 4"/>
                <a:gd name="T15" fmla="*/ 6 h 6"/>
              </a:gdLst>
              <a:ahLst/>
              <a:cxnLst>
                <a:cxn ang="T8">
                  <a:pos x="T0" y="T1"/>
                </a:cxn>
                <a:cxn ang="T9">
                  <a:pos x="T2" y="T3"/>
                </a:cxn>
                <a:cxn ang="T10">
                  <a:pos x="T4" y="T5"/>
                </a:cxn>
                <a:cxn ang="T11">
                  <a:pos x="T6" y="T7"/>
                </a:cxn>
              </a:cxnLst>
              <a:rect l="T12" t="T13" r="T14" b="T15"/>
              <a:pathLst>
                <a:path w="4" h="6">
                  <a:moveTo>
                    <a:pt x="4" y="3"/>
                  </a:moveTo>
                  <a:lnTo>
                    <a:pt x="4" y="0"/>
                  </a:lnTo>
                  <a:lnTo>
                    <a:pt x="0" y="6"/>
                  </a:lnTo>
                  <a:lnTo>
                    <a:pt x="4" y="3"/>
                  </a:lnTo>
                  <a:close/>
                </a:path>
              </a:pathLst>
            </a:custGeom>
            <a:solidFill>
              <a:srgbClr val="C195DB"/>
            </a:solidFill>
            <a:ln w="9525">
              <a:noFill/>
              <a:round/>
              <a:headEnd/>
              <a:tailEnd/>
            </a:ln>
          </p:spPr>
          <p:txBody>
            <a:bodyPr/>
            <a:lstStyle/>
            <a:p>
              <a:endParaRPr lang="ru-RU"/>
            </a:p>
          </p:txBody>
        </p:sp>
        <p:sp>
          <p:nvSpPr>
            <p:cNvPr id="161341" name="Freeform 2998"/>
            <p:cNvSpPr>
              <a:spLocks/>
            </p:cNvSpPr>
            <p:nvPr/>
          </p:nvSpPr>
          <p:spPr bwMode="auto">
            <a:xfrm>
              <a:off x="3571" y="2711"/>
              <a:ext cx="4" cy="7"/>
            </a:xfrm>
            <a:custGeom>
              <a:avLst/>
              <a:gdLst>
                <a:gd name="T0" fmla="*/ 4 w 4"/>
                <a:gd name="T1" fmla="*/ 2 h 7"/>
                <a:gd name="T2" fmla="*/ 1 w 4"/>
                <a:gd name="T3" fmla="*/ 0 h 7"/>
                <a:gd name="T4" fmla="*/ 0 w 4"/>
                <a:gd name="T5" fmla="*/ 2 h 7"/>
                <a:gd name="T6" fmla="*/ 4 w 4"/>
                <a:gd name="T7" fmla="*/ 7 h 7"/>
                <a:gd name="T8" fmla="*/ 0 w 4"/>
                <a:gd name="T9" fmla="*/ 7 h 7"/>
                <a:gd name="T10" fmla="*/ 4 w 4"/>
                <a:gd name="T11" fmla="*/ 2 h 7"/>
                <a:gd name="T12" fmla="*/ 0 60000 65536"/>
                <a:gd name="T13" fmla="*/ 0 60000 65536"/>
                <a:gd name="T14" fmla="*/ 0 60000 65536"/>
                <a:gd name="T15" fmla="*/ 0 60000 65536"/>
                <a:gd name="T16" fmla="*/ 0 60000 65536"/>
                <a:gd name="T17" fmla="*/ 0 60000 65536"/>
                <a:gd name="T18" fmla="*/ 0 w 4"/>
                <a:gd name="T19" fmla="*/ 0 h 7"/>
                <a:gd name="T20" fmla="*/ 4 w 4"/>
                <a:gd name="T21" fmla="*/ 7 h 7"/>
              </a:gdLst>
              <a:ahLst/>
              <a:cxnLst>
                <a:cxn ang="T12">
                  <a:pos x="T0" y="T1"/>
                </a:cxn>
                <a:cxn ang="T13">
                  <a:pos x="T2" y="T3"/>
                </a:cxn>
                <a:cxn ang="T14">
                  <a:pos x="T4" y="T5"/>
                </a:cxn>
                <a:cxn ang="T15">
                  <a:pos x="T6" y="T7"/>
                </a:cxn>
                <a:cxn ang="T16">
                  <a:pos x="T8" y="T9"/>
                </a:cxn>
                <a:cxn ang="T17">
                  <a:pos x="T10" y="T11"/>
                </a:cxn>
              </a:cxnLst>
              <a:rect l="T18" t="T19" r="T20" b="T21"/>
              <a:pathLst>
                <a:path w="4" h="7">
                  <a:moveTo>
                    <a:pt x="4" y="2"/>
                  </a:moveTo>
                  <a:lnTo>
                    <a:pt x="1" y="0"/>
                  </a:lnTo>
                  <a:lnTo>
                    <a:pt x="0" y="2"/>
                  </a:lnTo>
                  <a:lnTo>
                    <a:pt x="4" y="7"/>
                  </a:lnTo>
                  <a:lnTo>
                    <a:pt x="0" y="7"/>
                  </a:lnTo>
                  <a:lnTo>
                    <a:pt x="4" y="2"/>
                  </a:lnTo>
                  <a:close/>
                </a:path>
              </a:pathLst>
            </a:custGeom>
            <a:solidFill>
              <a:srgbClr val="C195DB"/>
            </a:solidFill>
            <a:ln w="9525">
              <a:noFill/>
              <a:round/>
              <a:headEnd/>
              <a:tailEnd/>
            </a:ln>
          </p:spPr>
          <p:txBody>
            <a:bodyPr/>
            <a:lstStyle/>
            <a:p>
              <a:endParaRPr lang="ru-RU"/>
            </a:p>
          </p:txBody>
        </p:sp>
        <p:sp>
          <p:nvSpPr>
            <p:cNvPr id="161342" name="Freeform 2999"/>
            <p:cNvSpPr>
              <a:spLocks/>
            </p:cNvSpPr>
            <p:nvPr/>
          </p:nvSpPr>
          <p:spPr bwMode="auto">
            <a:xfrm>
              <a:off x="3744" y="2861"/>
              <a:ext cx="63" cy="61"/>
            </a:xfrm>
            <a:custGeom>
              <a:avLst/>
              <a:gdLst>
                <a:gd name="T0" fmla="*/ 63 w 63"/>
                <a:gd name="T1" fmla="*/ 6 h 61"/>
                <a:gd name="T2" fmla="*/ 57 w 63"/>
                <a:gd name="T3" fmla="*/ 0 h 61"/>
                <a:gd name="T4" fmla="*/ 0 w 63"/>
                <a:gd name="T5" fmla="*/ 55 h 61"/>
                <a:gd name="T6" fmla="*/ 4 w 63"/>
                <a:gd name="T7" fmla="*/ 61 h 61"/>
                <a:gd name="T8" fmla="*/ 63 w 63"/>
                <a:gd name="T9" fmla="*/ 6 h 61"/>
                <a:gd name="T10" fmla="*/ 0 60000 65536"/>
                <a:gd name="T11" fmla="*/ 0 60000 65536"/>
                <a:gd name="T12" fmla="*/ 0 60000 65536"/>
                <a:gd name="T13" fmla="*/ 0 60000 65536"/>
                <a:gd name="T14" fmla="*/ 0 60000 65536"/>
                <a:gd name="T15" fmla="*/ 0 w 63"/>
                <a:gd name="T16" fmla="*/ 0 h 61"/>
                <a:gd name="T17" fmla="*/ 63 w 63"/>
                <a:gd name="T18" fmla="*/ 61 h 61"/>
              </a:gdLst>
              <a:ahLst/>
              <a:cxnLst>
                <a:cxn ang="T10">
                  <a:pos x="T0" y="T1"/>
                </a:cxn>
                <a:cxn ang="T11">
                  <a:pos x="T2" y="T3"/>
                </a:cxn>
                <a:cxn ang="T12">
                  <a:pos x="T4" y="T5"/>
                </a:cxn>
                <a:cxn ang="T13">
                  <a:pos x="T6" y="T7"/>
                </a:cxn>
                <a:cxn ang="T14">
                  <a:pos x="T8" y="T9"/>
                </a:cxn>
              </a:cxnLst>
              <a:rect l="T15" t="T16" r="T17" b="T18"/>
              <a:pathLst>
                <a:path w="63" h="61">
                  <a:moveTo>
                    <a:pt x="63" y="6"/>
                  </a:moveTo>
                  <a:lnTo>
                    <a:pt x="57" y="0"/>
                  </a:lnTo>
                  <a:lnTo>
                    <a:pt x="0" y="55"/>
                  </a:lnTo>
                  <a:lnTo>
                    <a:pt x="4" y="61"/>
                  </a:lnTo>
                  <a:lnTo>
                    <a:pt x="63" y="6"/>
                  </a:lnTo>
                  <a:close/>
                </a:path>
              </a:pathLst>
            </a:custGeom>
            <a:solidFill>
              <a:srgbClr val="C195DB"/>
            </a:solidFill>
            <a:ln w="9525">
              <a:noFill/>
              <a:round/>
              <a:headEnd/>
              <a:tailEnd/>
            </a:ln>
          </p:spPr>
          <p:txBody>
            <a:bodyPr/>
            <a:lstStyle/>
            <a:p>
              <a:endParaRPr lang="ru-RU"/>
            </a:p>
          </p:txBody>
        </p:sp>
        <p:sp>
          <p:nvSpPr>
            <p:cNvPr id="161343" name="Line 3000"/>
            <p:cNvSpPr>
              <a:spLocks noChangeShapeType="1"/>
            </p:cNvSpPr>
            <p:nvPr/>
          </p:nvSpPr>
          <p:spPr bwMode="auto">
            <a:xfrm flipV="1">
              <a:off x="3795" y="2868"/>
              <a:ext cx="7" cy="34"/>
            </a:xfrm>
            <a:prstGeom prst="line">
              <a:avLst/>
            </a:prstGeom>
            <a:noFill/>
            <a:ln w="6350" cap="rnd">
              <a:solidFill>
                <a:srgbClr val="C195DB"/>
              </a:solidFill>
              <a:round/>
              <a:headEnd/>
              <a:tailEnd/>
            </a:ln>
          </p:spPr>
          <p:txBody>
            <a:bodyPr/>
            <a:lstStyle/>
            <a:p>
              <a:endParaRPr lang="ru-RU"/>
            </a:p>
          </p:txBody>
        </p:sp>
        <p:sp>
          <p:nvSpPr>
            <p:cNvPr id="161344" name="Line 3001"/>
            <p:cNvSpPr>
              <a:spLocks noChangeShapeType="1"/>
            </p:cNvSpPr>
            <p:nvPr/>
          </p:nvSpPr>
          <p:spPr bwMode="auto">
            <a:xfrm flipH="1">
              <a:off x="3748" y="2902"/>
              <a:ext cx="48" cy="17"/>
            </a:xfrm>
            <a:prstGeom prst="line">
              <a:avLst/>
            </a:prstGeom>
            <a:noFill/>
            <a:ln w="6350" cap="rnd">
              <a:solidFill>
                <a:srgbClr val="C195DB"/>
              </a:solidFill>
              <a:round/>
              <a:headEnd/>
              <a:tailEnd/>
            </a:ln>
          </p:spPr>
          <p:txBody>
            <a:bodyPr/>
            <a:lstStyle/>
            <a:p>
              <a:endParaRPr lang="ru-RU"/>
            </a:p>
          </p:txBody>
        </p:sp>
        <p:sp>
          <p:nvSpPr>
            <p:cNvPr id="161345" name="Line 3002"/>
            <p:cNvSpPr>
              <a:spLocks noChangeShapeType="1"/>
            </p:cNvSpPr>
            <p:nvPr/>
          </p:nvSpPr>
          <p:spPr bwMode="auto">
            <a:xfrm>
              <a:off x="3795" y="2902"/>
              <a:ext cx="22" cy="18"/>
            </a:xfrm>
            <a:prstGeom prst="line">
              <a:avLst/>
            </a:prstGeom>
            <a:noFill/>
            <a:ln w="6350" cap="rnd">
              <a:solidFill>
                <a:srgbClr val="C195DB"/>
              </a:solidFill>
              <a:round/>
              <a:headEnd/>
              <a:tailEnd/>
            </a:ln>
          </p:spPr>
          <p:txBody>
            <a:bodyPr/>
            <a:lstStyle/>
            <a:p>
              <a:endParaRPr lang="ru-RU"/>
            </a:p>
          </p:txBody>
        </p:sp>
        <p:sp>
          <p:nvSpPr>
            <p:cNvPr id="161346" name="Freeform 3003"/>
            <p:cNvSpPr>
              <a:spLocks/>
            </p:cNvSpPr>
            <p:nvPr/>
          </p:nvSpPr>
          <p:spPr bwMode="auto">
            <a:xfrm>
              <a:off x="3299" y="2978"/>
              <a:ext cx="179" cy="277"/>
            </a:xfrm>
            <a:custGeom>
              <a:avLst/>
              <a:gdLst>
                <a:gd name="T0" fmla="*/ 31 w 179"/>
                <a:gd name="T1" fmla="*/ 0 h 277"/>
                <a:gd name="T2" fmla="*/ 0 w 179"/>
                <a:gd name="T3" fmla="*/ 15 h 277"/>
                <a:gd name="T4" fmla="*/ 110 w 179"/>
                <a:gd name="T5" fmla="*/ 257 h 277"/>
                <a:gd name="T6" fmla="*/ 178 w 179"/>
                <a:gd name="T7" fmla="*/ 277 h 277"/>
                <a:gd name="T8" fmla="*/ 179 w 179"/>
                <a:gd name="T9" fmla="*/ 211 h 277"/>
                <a:gd name="T10" fmla="*/ 31 w 179"/>
                <a:gd name="T11" fmla="*/ 0 h 277"/>
                <a:gd name="T12" fmla="*/ 0 60000 65536"/>
                <a:gd name="T13" fmla="*/ 0 60000 65536"/>
                <a:gd name="T14" fmla="*/ 0 60000 65536"/>
                <a:gd name="T15" fmla="*/ 0 60000 65536"/>
                <a:gd name="T16" fmla="*/ 0 60000 65536"/>
                <a:gd name="T17" fmla="*/ 0 60000 65536"/>
                <a:gd name="T18" fmla="*/ 0 w 179"/>
                <a:gd name="T19" fmla="*/ 0 h 277"/>
                <a:gd name="T20" fmla="*/ 179 w 179"/>
                <a:gd name="T21" fmla="*/ 277 h 277"/>
              </a:gdLst>
              <a:ahLst/>
              <a:cxnLst>
                <a:cxn ang="T12">
                  <a:pos x="T0" y="T1"/>
                </a:cxn>
                <a:cxn ang="T13">
                  <a:pos x="T2" y="T3"/>
                </a:cxn>
                <a:cxn ang="T14">
                  <a:pos x="T4" y="T5"/>
                </a:cxn>
                <a:cxn ang="T15">
                  <a:pos x="T6" y="T7"/>
                </a:cxn>
                <a:cxn ang="T16">
                  <a:pos x="T8" y="T9"/>
                </a:cxn>
                <a:cxn ang="T17">
                  <a:pos x="T10" y="T11"/>
                </a:cxn>
              </a:cxnLst>
              <a:rect l="T18" t="T19" r="T20" b="T21"/>
              <a:pathLst>
                <a:path w="179" h="277">
                  <a:moveTo>
                    <a:pt x="31" y="0"/>
                  </a:moveTo>
                  <a:lnTo>
                    <a:pt x="0" y="15"/>
                  </a:lnTo>
                  <a:lnTo>
                    <a:pt x="110" y="257"/>
                  </a:lnTo>
                  <a:lnTo>
                    <a:pt x="178" y="277"/>
                  </a:lnTo>
                  <a:lnTo>
                    <a:pt x="179" y="211"/>
                  </a:lnTo>
                  <a:lnTo>
                    <a:pt x="31" y="0"/>
                  </a:lnTo>
                  <a:close/>
                </a:path>
              </a:pathLst>
            </a:custGeom>
            <a:solidFill>
              <a:srgbClr val="844CD6"/>
            </a:solidFill>
            <a:ln w="9525">
              <a:noFill/>
              <a:round/>
              <a:headEnd/>
              <a:tailEnd/>
            </a:ln>
          </p:spPr>
          <p:txBody>
            <a:bodyPr/>
            <a:lstStyle/>
            <a:p>
              <a:endParaRPr lang="ru-RU"/>
            </a:p>
          </p:txBody>
        </p:sp>
        <p:sp>
          <p:nvSpPr>
            <p:cNvPr id="161347" name="Freeform 3004"/>
            <p:cNvSpPr>
              <a:spLocks/>
            </p:cNvSpPr>
            <p:nvPr/>
          </p:nvSpPr>
          <p:spPr bwMode="auto">
            <a:xfrm>
              <a:off x="3296" y="2975"/>
              <a:ext cx="34" cy="20"/>
            </a:xfrm>
            <a:custGeom>
              <a:avLst/>
              <a:gdLst>
                <a:gd name="T0" fmla="*/ 34 w 34"/>
                <a:gd name="T1" fmla="*/ 6 h 20"/>
                <a:gd name="T2" fmla="*/ 34 w 34"/>
                <a:gd name="T3" fmla="*/ 0 h 20"/>
                <a:gd name="T4" fmla="*/ 0 w 34"/>
                <a:gd name="T5" fmla="*/ 13 h 20"/>
                <a:gd name="T6" fmla="*/ 2 w 34"/>
                <a:gd name="T7" fmla="*/ 20 h 20"/>
                <a:gd name="T8" fmla="*/ 34 w 34"/>
                <a:gd name="T9" fmla="*/ 6 h 20"/>
                <a:gd name="T10" fmla="*/ 0 60000 65536"/>
                <a:gd name="T11" fmla="*/ 0 60000 65536"/>
                <a:gd name="T12" fmla="*/ 0 60000 65536"/>
                <a:gd name="T13" fmla="*/ 0 60000 65536"/>
                <a:gd name="T14" fmla="*/ 0 60000 65536"/>
                <a:gd name="T15" fmla="*/ 0 w 34"/>
                <a:gd name="T16" fmla="*/ 0 h 20"/>
                <a:gd name="T17" fmla="*/ 34 w 34"/>
                <a:gd name="T18" fmla="*/ 20 h 20"/>
              </a:gdLst>
              <a:ahLst/>
              <a:cxnLst>
                <a:cxn ang="T10">
                  <a:pos x="T0" y="T1"/>
                </a:cxn>
                <a:cxn ang="T11">
                  <a:pos x="T2" y="T3"/>
                </a:cxn>
                <a:cxn ang="T12">
                  <a:pos x="T4" y="T5"/>
                </a:cxn>
                <a:cxn ang="T13">
                  <a:pos x="T6" y="T7"/>
                </a:cxn>
                <a:cxn ang="T14">
                  <a:pos x="T8" y="T9"/>
                </a:cxn>
              </a:cxnLst>
              <a:rect l="T15" t="T16" r="T17" b="T18"/>
              <a:pathLst>
                <a:path w="34" h="20">
                  <a:moveTo>
                    <a:pt x="34" y="6"/>
                  </a:moveTo>
                  <a:lnTo>
                    <a:pt x="34" y="0"/>
                  </a:lnTo>
                  <a:lnTo>
                    <a:pt x="0" y="13"/>
                  </a:lnTo>
                  <a:lnTo>
                    <a:pt x="2" y="20"/>
                  </a:lnTo>
                  <a:lnTo>
                    <a:pt x="34" y="6"/>
                  </a:lnTo>
                  <a:close/>
                </a:path>
              </a:pathLst>
            </a:custGeom>
            <a:solidFill>
              <a:srgbClr val="C195DB"/>
            </a:solidFill>
            <a:ln w="9525">
              <a:noFill/>
              <a:round/>
              <a:headEnd/>
              <a:tailEnd/>
            </a:ln>
          </p:spPr>
          <p:txBody>
            <a:bodyPr/>
            <a:lstStyle/>
            <a:p>
              <a:endParaRPr lang="ru-RU"/>
            </a:p>
          </p:txBody>
        </p:sp>
        <p:sp>
          <p:nvSpPr>
            <p:cNvPr id="161348" name="Freeform 3005"/>
            <p:cNvSpPr>
              <a:spLocks/>
            </p:cNvSpPr>
            <p:nvPr/>
          </p:nvSpPr>
          <p:spPr bwMode="auto">
            <a:xfrm>
              <a:off x="3296" y="2992"/>
              <a:ext cx="117" cy="244"/>
            </a:xfrm>
            <a:custGeom>
              <a:avLst/>
              <a:gdLst>
                <a:gd name="T0" fmla="*/ 6 w 117"/>
                <a:gd name="T1" fmla="*/ 0 h 244"/>
                <a:gd name="T2" fmla="*/ 0 w 117"/>
                <a:gd name="T3" fmla="*/ 1 h 244"/>
                <a:gd name="T4" fmla="*/ 111 w 117"/>
                <a:gd name="T5" fmla="*/ 244 h 244"/>
                <a:gd name="T6" fmla="*/ 117 w 117"/>
                <a:gd name="T7" fmla="*/ 244 h 244"/>
                <a:gd name="T8" fmla="*/ 6 w 117"/>
                <a:gd name="T9" fmla="*/ 0 h 244"/>
                <a:gd name="T10" fmla="*/ 0 60000 65536"/>
                <a:gd name="T11" fmla="*/ 0 60000 65536"/>
                <a:gd name="T12" fmla="*/ 0 60000 65536"/>
                <a:gd name="T13" fmla="*/ 0 60000 65536"/>
                <a:gd name="T14" fmla="*/ 0 60000 65536"/>
                <a:gd name="T15" fmla="*/ 0 w 117"/>
                <a:gd name="T16" fmla="*/ 0 h 244"/>
                <a:gd name="T17" fmla="*/ 117 w 117"/>
                <a:gd name="T18" fmla="*/ 244 h 244"/>
              </a:gdLst>
              <a:ahLst/>
              <a:cxnLst>
                <a:cxn ang="T10">
                  <a:pos x="T0" y="T1"/>
                </a:cxn>
                <a:cxn ang="T11">
                  <a:pos x="T2" y="T3"/>
                </a:cxn>
                <a:cxn ang="T12">
                  <a:pos x="T4" y="T5"/>
                </a:cxn>
                <a:cxn ang="T13">
                  <a:pos x="T6" y="T7"/>
                </a:cxn>
                <a:cxn ang="T14">
                  <a:pos x="T8" y="T9"/>
                </a:cxn>
              </a:cxnLst>
              <a:rect l="T15" t="T16" r="T17" b="T18"/>
              <a:pathLst>
                <a:path w="117" h="244">
                  <a:moveTo>
                    <a:pt x="6" y="0"/>
                  </a:moveTo>
                  <a:lnTo>
                    <a:pt x="0" y="1"/>
                  </a:lnTo>
                  <a:lnTo>
                    <a:pt x="111" y="244"/>
                  </a:lnTo>
                  <a:lnTo>
                    <a:pt x="117" y="244"/>
                  </a:lnTo>
                  <a:lnTo>
                    <a:pt x="6" y="0"/>
                  </a:lnTo>
                  <a:close/>
                </a:path>
              </a:pathLst>
            </a:custGeom>
            <a:solidFill>
              <a:srgbClr val="C195DB"/>
            </a:solidFill>
            <a:ln w="9525">
              <a:noFill/>
              <a:round/>
              <a:headEnd/>
              <a:tailEnd/>
            </a:ln>
          </p:spPr>
          <p:txBody>
            <a:bodyPr/>
            <a:lstStyle/>
            <a:p>
              <a:endParaRPr lang="ru-RU"/>
            </a:p>
          </p:txBody>
        </p:sp>
        <p:sp>
          <p:nvSpPr>
            <p:cNvPr id="161349" name="Freeform 3006"/>
            <p:cNvSpPr>
              <a:spLocks/>
            </p:cNvSpPr>
            <p:nvPr/>
          </p:nvSpPr>
          <p:spPr bwMode="auto">
            <a:xfrm>
              <a:off x="3295" y="2988"/>
              <a:ext cx="7" cy="7"/>
            </a:xfrm>
            <a:custGeom>
              <a:avLst/>
              <a:gdLst>
                <a:gd name="T0" fmla="*/ 3 w 7"/>
                <a:gd name="T1" fmla="*/ 0 h 7"/>
                <a:gd name="T2" fmla="*/ 0 w 7"/>
                <a:gd name="T3" fmla="*/ 2 h 7"/>
                <a:gd name="T4" fmla="*/ 1 w 7"/>
                <a:gd name="T5" fmla="*/ 5 h 7"/>
                <a:gd name="T6" fmla="*/ 7 w 7"/>
                <a:gd name="T7" fmla="*/ 3 h 7"/>
                <a:gd name="T8" fmla="*/ 5 w 7"/>
                <a:gd name="T9" fmla="*/ 7 h 7"/>
                <a:gd name="T10" fmla="*/ 3 w 7"/>
                <a:gd name="T11" fmla="*/ 0 h 7"/>
                <a:gd name="T12" fmla="*/ 0 60000 65536"/>
                <a:gd name="T13" fmla="*/ 0 60000 65536"/>
                <a:gd name="T14" fmla="*/ 0 60000 65536"/>
                <a:gd name="T15" fmla="*/ 0 60000 65536"/>
                <a:gd name="T16" fmla="*/ 0 60000 65536"/>
                <a:gd name="T17" fmla="*/ 0 60000 65536"/>
                <a:gd name="T18" fmla="*/ 0 w 7"/>
                <a:gd name="T19" fmla="*/ 0 h 7"/>
                <a:gd name="T20" fmla="*/ 7 w 7"/>
                <a:gd name="T21" fmla="*/ 7 h 7"/>
              </a:gdLst>
              <a:ahLst/>
              <a:cxnLst>
                <a:cxn ang="T12">
                  <a:pos x="T0" y="T1"/>
                </a:cxn>
                <a:cxn ang="T13">
                  <a:pos x="T2" y="T3"/>
                </a:cxn>
                <a:cxn ang="T14">
                  <a:pos x="T4" y="T5"/>
                </a:cxn>
                <a:cxn ang="T15">
                  <a:pos x="T6" y="T7"/>
                </a:cxn>
                <a:cxn ang="T16">
                  <a:pos x="T8" y="T9"/>
                </a:cxn>
                <a:cxn ang="T17">
                  <a:pos x="T10" y="T11"/>
                </a:cxn>
              </a:cxnLst>
              <a:rect l="T18" t="T19" r="T20" b="T21"/>
              <a:pathLst>
                <a:path w="7" h="7">
                  <a:moveTo>
                    <a:pt x="3" y="0"/>
                  </a:moveTo>
                  <a:lnTo>
                    <a:pt x="0" y="2"/>
                  </a:lnTo>
                  <a:lnTo>
                    <a:pt x="1" y="5"/>
                  </a:lnTo>
                  <a:lnTo>
                    <a:pt x="7" y="3"/>
                  </a:lnTo>
                  <a:lnTo>
                    <a:pt x="5" y="7"/>
                  </a:lnTo>
                  <a:lnTo>
                    <a:pt x="3" y="0"/>
                  </a:lnTo>
                  <a:close/>
                </a:path>
              </a:pathLst>
            </a:custGeom>
            <a:solidFill>
              <a:srgbClr val="C195DB"/>
            </a:solidFill>
            <a:ln w="9525">
              <a:noFill/>
              <a:round/>
              <a:headEnd/>
              <a:tailEnd/>
            </a:ln>
          </p:spPr>
          <p:txBody>
            <a:bodyPr/>
            <a:lstStyle/>
            <a:p>
              <a:endParaRPr lang="ru-RU"/>
            </a:p>
          </p:txBody>
        </p:sp>
        <p:sp>
          <p:nvSpPr>
            <p:cNvPr id="161350" name="Freeform 3007"/>
            <p:cNvSpPr>
              <a:spLocks/>
            </p:cNvSpPr>
            <p:nvPr/>
          </p:nvSpPr>
          <p:spPr bwMode="auto">
            <a:xfrm>
              <a:off x="3408" y="3231"/>
              <a:ext cx="70" cy="26"/>
            </a:xfrm>
            <a:custGeom>
              <a:avLst/>
              <a:gdLst>
                <a:gd name="T0" fmla="*/ 3 w 70"/>
                <a:gd name="T1" fmla="*/ 0 h 26"/>
                <a:gd name="T2" fmla="*/ 0 w 70"/>
                <a:gd name="T3" fmla="*/ 5 h 26"/>
                <a:gd name="T4" fmla="*/ 67 w 70"/>
                <a:gd name="T5" fmla="*/ 26 h 26"/>
                <a:gd name="T6" fmla="*/ 70 w 70"/>
                <a:gd name="T7" fmla="*/ 21 h 26"/>
                <a:gd name="T8" fmla="*/ 3 w 70"/>
                <a:gd name="T9" fmla="*/ 0 h 26"/>
                <a:gd name="T10" fmla="*/ 0 60000 65536"/>
                <a:gd name="T11" fmla="*/ 0 60000 65536"/>
                <a:gd name="T12" fmla="*/ 0 60000 65536"/>
                <a:gd name="T13" fmla="*/ 0 60000 65536"/>
                <a:gd name="T14" fmla="*/ 0 60000 65536"/>
                <a:gd name="T15" fmla="*/ 0 w 70"/>
                <a:gd name="T16" fmla="*/ 0 h 26"/>
                <a:gd name="T17" fmla="*/ 70 w 70"/>
                <a:gd name="T18" fmla="*/ 26 h 26"/>
              </a:gdLst>
              <a:ahLst/>
              <a:cxnLst>
                <a:cxn ang="T10">
                  <a:pos x="T0" y="T1"/>
                </a:cxn>
                <a:cxn ang="T11">
                  <a:pos x="T2" y="T3"/>
                </a:cxn>
                <a:cxn ang="T12">
                  <a:pos x="T4" y="T5"/>
                </a:cxn>
                <a:cxn ang="T13">
                  <a:pos x="T6" y="T7"/>
                </a:cxn>
                <a:cxn ang="T14">
                  <a:pos x="T8" y="T9"/>
                </a:cxn>
              </a:cxnLst>
              <a:rect l="T15" t="T16" r="T17" b="T18"/>
              <a:pathLst>
                <a:path w="70" h="26">
                  <a:moveTo>
                    <a:pt x="3" y="0"/>
                  </a:moveTo>
                  <a:lnTo>
                    <a:pt x="0" y="5"/>
                  </a:lnTo>
                  <a:lnTo>
                    <a:pt x="67" y="26"/>
                  </a:lnTo>
                  <a:lnTo>
                    <a:pt x="70" y="21"/>
                  </a:lnTo>
                  <a:lnTo>
                    <a:pt x="3" y="0"/>
                  </a:lnTo>
                  <a:close/>
                </a:path>
              </a:pathLst>
            </a:custGeom>
            <a:solidFill>
              <a:srgbClr val="C195DB"/>
            </a:solidFill>
            <a:ln w="9525">
              <a:noFill/>
              <a:round/>
              <a:headEnd/>
              <a:tailEnd/>
            </a:ln>
          </p:spPr>
          <p:txBody>
            <a:bodyPr/>
            <a:lstStyle/>
            <a:p>
              <a:endParaRPr lang="ru-RU"/>
            </a:p>
          </p:txBody>
        </p:sp>
        <p:sp>
          <p:nvSpPr>
            <p:cNvPr id="161351" name="Freeform 3008"/>
            <p:cNvSpPr>
              <a:spLocks/>
            </p:cNvSpPr>
            <p:nvPr/>
          </p:nvSpPr>
          <p:spPr bwMode="auto">
            <a:xfrm>
              <a:off x="3408" y="3231"/>
              <a:ext cx="6" cy="6"/>
            </a:xfrm>
            <a:custGeom>
              <a:avLst/>
              <a:gdLst>
                <a:gd name="T0" fmla="*/ 0 w 6"/>
                <a:gd name="T1" fmla="*/ 6 h 6"/>
                <a:gd name="T2" fmla="*/ 2 w 6"/>
                <a:gd name="T3" fmla="*/ 6 h 6"/>
                <a:gd name="T4" fmla="*/ 5 w 6"/>
                <a:gd name="T5" fmla="*/ 0 h 6"/>
                <a:gd name="T6" fmla="*/ 6 w 6"/>
                <a:gd name="T7" fmla="*/ 5 h 6"/>
                <a:gd name="T8" fmla="*/ 0 w 6"/>
                <a:gd name="T9" fmla="*/ 6 h 6"/>
                <a:gd name="T10" fmla="*/ 0 60000 65536"/>
                <a:gd name="T11" fmla="*/ 0 60000 65536"/>
                <a:gd name="T12" fmla="*/ 0 60000 65536"/>
                <a:gd name="T13" fmla="*/ 0 60000 65536"/>
                <a:gd name="T14" fmla="*/ 0 60000 65536"/>
                <a:gd name="T15" fmla="*/ 0 w 6"/>
                <a:gd name="T16" fmla="*/ 0 h 6"/>
                <a:gd name="T17" fmla="*/ 6 w 6"/>
                <a:gd name="T18" fmla="*/ 6 h 6"/>
              </a:gdLst>
              <a:ahLst/>
              <a:cxnLst>
                <a:cxn ang="T10">
                  <a:pos x="T0" y="T1"/>
                </a:cxn>
                <a:cxn ang="T11">
                  <a:pos x="T2" y="T3"/>
                </a:cxn>
                <a:cxn ang="T12">
                  <a:pos x="T4" y="T5"/>
                </a:cxn>
                <a:cxn ang="T13">
                  <a:pos x="T6" y="T7"/>
                </a:cxn>
                <a:cxn ang="T14">
                  <a:pos x="T8" y="T9"/>
                </a:cxn>
              </a:cxnLst>
              <a:rect l="T15" t="T16" r="T17" b="T18"/>
              <a:pathLst>
                <a:path w="6" h="6">
                  <a:moveTo>
                    <a:pt x="0" y="6"/>
                  </a:moveTo>
                  <a:lnTo>
                    <a:pt x="2" y="6"/>
                  </a:lnTo>
                  <a:lnTo>
                    <a:pt x="5" y="0"/>
                  </a:lnTo>
                  <a:lnTo>
                    <a:pt x="6" y="5"/>
                  </a:lnTo>
                  <a:lnTo>
                    <a:pt x="0" y="6"/>
                  </a:lnTo>
                  <a:close/>
                </a:path>
              </a:pathLst>
            </a:custGeom>
            <a:solidFill>
              <a:srgbClr val="C195DB"/>
            </a:solidFill>
            <a:ln w="9525">
              <a:noFill/>
              <a:round/>
              <a:headEnd/>
              <a:tailEnd/>
            </a:ln>
          </p:spPr>
          <p:txBody>
            <a:bodyPr/>
            <a:lstStyle/>
            <a:p>
              <a:endParaRPr lang="ru-RU"/>
            </a:p>
          </p:txBody>
        </p:sp>
        <p:sp>
          <p:nvSpPr>
            <p:cNvPr id="161352" name="Freeform 3009"/>
            <p:cNvSpPr>
              <a:spLocks/>
            </p:cNvSpPr>
            <p:nvPr/>
          </p:nvSpPr>
          <p:spPr bwMode="auto">
            <a:xfrm>
              <a:off x="3475" y="3189"/>
              <a:ext cx="5" cy="66"/>
            </a:xfrm>
            <a:custGeom>
              <a:avLst/>
              <a:gdLst>
                <a:gd name="T0" fmla="*/ 0 w 5"/>
                <a:gd name="T1" fmla="*/ 66 h 66"/>
                <a:gd name="T2" fmla="*/ 4 w 5"/>
                <a:gd name="T3" fmla="*/ 66 h 66"/>
                <a:gd name="T4" fmla="*/ 5 w 5"/>
                <a:gd name="T5" fmla="*/ 0 h 66"/>
                <a:gd name="T6" fmla="*/ 2 w 5"/>
                <a:gd name="T7" fmla="*/ 0 h 66"/>
                <a:gd name="T8" fmla="*/ 0 w 5"/>
                <a:gd name="T9" fmla="*/ 66 h 66"/>
                <a:gd name="T10" fmla="*/ 0 60000 65536"/>
                <a:gd name="T11" fmla="*/ 0 60000 65536"/>
                <a:gd name="T12" fmla="*/ 0 60000 65536"/>
                <a:gd name="T13" fmla="*/ 0 60000 65536"/>
                <a:gd name="T14" fmla="*/ 0 60000 65536"/>
                <a:gd name="T15" fmla="*/ 0 w 5"/>
                <a:gd name="T16" fmla="*/ 0 h 66"/>
                <a:gd name="T17" fmla="*/ 5 w 5"/>
                <a:gd name="T18" fmla="*/ 66 h 66"/>
              </a:gdLst>
              <a:ahLst/>
              <a:cxnLst>
                <a:cxn ang="T10">
                  <a:pos x="T0" y="T1"/>
                </a:cxn>
                <a:cxn ang="T11">
                  <a:pos x="T2" y="T3"/>
                </a:cxn>
                <a:cxn ang="T12">
                  <a:pos x="T4" y="T5"/>
                </a:cxn>
                <a:cxn ang="T13">
                  <a:pos x="T6" y="T7"/>
                </a:cxn>
                <a:cxn ang="T14">
                  <a:pos x="T8" y="T9"/>
                </a:cxn>
              </a:cxnLst>
              <a:rect l="T15" t="T16" r="T17" b="T18"/>
              <a:pathLst>
                <a:path w="5" h="66">
                  <a:moveTo>
                    <a:pt x="0" y="66"/>
                  </a:moveTo>
                  <a:lnTo>
                    <a:pt x="4" y="66"/>
                  </a:lnTo>
                  <a:lnTo>
                    <a:pt x="5" y="0"/>
                  </a:lnTo>
                  <a:lnTo>
                    <a:pt x="2" y="0"/>
                  </a:lnTo>
                  <a:lnTo>
                    <a:pt x="0" y="66"/>
                  </a:lnTo>
                  <a:close/>
                </a:path>
              </a:pathLst>
            </a:custGeom>
            <a:solidFill>
              <a:srgbClr val="C195DB"/>
            </a:solidFill>
            <a:ln w="9525">
              <a:noFill/>
              <a:round/>
              <a:headEnd/>
              <a:tailEnd/>
            </a:ln>
          </p:spPr>
          <p:txBody>
            <a:bodyPr/>
            <a:lstStyle/>
            <a:p>
              <a:endParaRPr lang="ru-RU"/>
            </a:p>
          </p:txBody>
        </p:sp>
        <p:sp>
          <p:nvSpPr>
            <p:cNvPr id="161353" name="Freeform 3010"/>
            <p:cNvSpPr>
              <a:spLocks/>
            </p:cNvSpPr>
            <p:nvPr/>
          </p:nvSpPr>
          <p:spPr bwMode="auto">
            <a:xfrm>
              <a:off x="3477" y="3252"/>
              <a:ext cx="3" cy="6"/>
            </a:xfrm>
            <a:custGeom>
              <a:avLst/>
              <a:gdLst>
                <a:gd name="T0" fmla="*/ 1 w 3"/>
                <a:gd name="T1" fmla="*/ 5 h 6"/>
                <a:gd name="T2" fmla="*/ 3 w 3"/>
                <a:gd name="T3" fmla="*/ 6 h 6"/>
                <a:gd name="T4" fmla="*/ 3 w 3"/>
                <a:gd name="T5" fmla="*/ 3 h 6"/>
                <a:gd name="T6" fmla="*/ 0 w 3"/>
                <a:gd name="T7" fmla="*/ 3 h 6"/>
                <a:gd name="T8" fmla="*/ 3 w 3"/>
                <a:gd name="T9" fmla="*/ 0 h 6"/>
                <a:gd name="T10" fmla="*/ 1 w 3"/>
                <a:gd name="T11" fmla="*/ 5 h 6"/>
                <a:gd name="T12" fmla="*/ 0 60000 65536"/>
                <a:gd name="T13" fmla="*/ 0 60000 65536"/>
                <a:gd name="T14" fmla="*/ 0 60000 65536"/>
                <a:gd name="T15" fmla="*/ 0 60000 65536"/>
                <a:gd name="T16" fmla="*/ 0 60000 65536"/>
                <a:gd name="T17" fmla="*/ 0 60000 65536"/>
                <a:gd name="T18" fmla="*/ 0 w 3"/>
                <a:gd name="T19" fmla="*/ 0 h 6"/>
                <a:gd name="T20" fmla="*/ 3 w 3"/>
                <a:gd name="T21" fmla="*/ 6 h 6"/>
              </a:gdLst>
              <a:ahLst/>
              <a:cxnLst>
                <a:cxn ang="T12">
                  <a:pos x="T0" y="T1"/>
                </a:cxn>
                <a:cxn ang="T13">
                  <a:pos x="T2" y="T3"/>
                </a:cxn>
                <a:cxn ang="T14">
                  <a:pos x="T4" y="T5"/>
                </a:cxn>
                <a:cxn ang="T15">
                  <a:pos x="T6" y="T7"/>
                </a:cxn>
                <a:cxn ang="T16">
                  <a:pos x="T8" y="T9"/>
                </a:cxn>
                <a:cxn ang="T17">
                  <a:pos x="T10" y="T11"/>
                </a:cxn>
              </a:cxnLst>
              <a:rect l="T18" t="T19" r="T20" b="T21"/>
              <a:pathLst>
                <a:path w="3" h="6">
                  <a:moveTo>
                    <a:pt x="1" y="5"/>
                  </a:moveTo>
                  <a:lnTo>
                    <a:pt x="3" y="6"/>
                  </a:lnTo>
                  <a:lnTo>
                    <a:pt x="3" y="3"/>
                  </a:lnTo>
                  <a:lnTo>
                    <a:pt x="0" y="3"/>
                  </a:lnTo>
                  <a:lnTo>
                    <a:pt x="3" y="0"/>
                  </a:lnTo>
                  <a:lnTo>
                    <a:pt x="1" y="5"/>
                  </a:lnTo>
                  <a:close/>
                </a:path>
              </a:pathLst>
            </a:custGeom>
            <a:solidFill>
              <a:srgbClr val="C195DB"/>
            </a:solidFill>
            <a:ln w="9525">
              <a:noFill/>
              <a:round/>
              <a:headEnd/>
              <a:tailEnd/>
            </a:ln>
          </p:spPr>
          <p:txBody>
            <a:bodyPr/>
            <a:lstStyle/>
            <a:p>
              <a:endParaRPr lang="ru-RU"/>
            </a:p>
          </p:txBody>
        </p:sp>
        <p:sp>
          <p:nvSpPr>
            <p:cNvPr id="161354" name="Freeform 3011"/>
            <p:cNvSpPr>
              <a:spLocks/>
            </p:cNvSpPr>
            <p:nvPr/>
          </p:nvSpPr>
          <p:spPr bwMode="auto">
            <a:xfrm>
              <a:off x="3327" y="2975"/>
              <a:ext cx="151" cy="216"/>
            </a:xfrm>
            <a:custGeom>
              <a:avLst/>
              <a:gdLst>
                <a:gd name="T0" fmla="*/ 147 w 151"/>
                <a:gd name="T1" fmla="*/ 216 h 216"/>
                <a:gd name="T2" fmla="*/ 151 w 151"/>
                <a:gd name="T3" fmla="*/ 211 h 216"/>
                <a:gd name="T4" fmla="*/ 5 w 151"/>
                <a:gd name="T5" fmla="*/ 0 h 216"/>
                <a:gd name="T6" fmla="*/ 0 w 151"/>
                <a:gd name="T7" fmla="*/ 4 h 216"/>
                <a:gd name="T8" fmla="*/ 147 w 151"/>
                <a:gd name="T9" fmla="*/ 216 h 216"/>
                <a:gd name="T10" fmla="*/ 0 60000 65536"/>
                <a:gd name="T11" fmla="*/ 0 60000 65536"/>
                <a:gd name="T12" fmla="*/ 0 60000 65536"/>
                <a:gd name="T13" fmla="*/ 0 60000 65536"/>
                <a:gd name="T14" fmla="*/ 0 60000 65536"/>
                <a:gd name="T15" fmla="*/ 0 w 151"/>
                <a:gd name="T16" fmla="*/ 0 h 216"/>
                <a:gd name="T17" fmla="*/ 151 w 151"/>
                <a:gd name="T18" fmla="*/ 216 h 216"/>
              </a:gdLst>
              <a:ahLst/>
              <a:cxnLst>
                <a:cxn ang="T10">
                  <a:pos x="T0" y="T1"/>
                </a:cxn>
                <a:cxn ang="T11">
                  <a:pos x="T2" y="T3"/>
                </a:cxn>
                <a:cxn ang="T12">
                  <a:pos x="T4" y="T5"/>
                </a:cxn>
                <a:cxn ang="T13">
                  <a:pos x="T6" y="T7"/>
                </a:cxn>
                <a:cxn ang="T14">
                  <a:pos x="T8" y="T9"/>
                </a:cxn>
              </a:cxnLst>
              <a:rect l="T15" t="T16" r="T17" b="T18"/>
              <a:pathLst>
                <a:path w="151" h="216">
                  <a:moveTo>
                    <a:pt x="147" y="216"/>
                  </a:moveTo>
                  <a:lnTo>
                    <a:pt x="151" y="211"/>
                  </a:lnTo>
                  <a:lnTo>
                    <a:pt x="5" y="0"/>
                  </a:lnTo>
                  <a:lnTo>
                    <a:pt x="0" y="4"/>
                  </a:lnTo>
                  <a:lnTo>
                    <a:pt x="147" y="216"/>
                  </a:lnTo>
                  <a:close/>
                </a:path>
              </a:pathLst>
            </a:custGeom>
            <a:solidFill>
              <a:srgbClr val="C195DB"/>
            </a:solidFill>
            <a:ln w="9525">
              <a:noFill/>
              <a:round/>
              <a:headEnd/>
              <a:tailEnd/>
            </a:ln>
          </p:spPr>
          <p:txBody>
            <a:bodyPr/>
            <a:lstStyle/>
            <a:p>
              <a:endParaRPr lang="ru-RU"/>
            </a:p>
          </p:txBody>
        </p:sp>
        <p:sp>
          <p:nvSpPr>
            <p:cNvPr id="161355" name="Freeform 3012"/>
            <p:cNvSpPr>
              <a:spLocks/>
            </p:cNvSpPr>
            <p:nvPr/>
          </p:nvSpPr>
          <p:spPr bwMode="auto">
            <a:xfrm>
              <a:off x="3475" y="3186"/>
              <a:ext cx="5" cy="5"/>
            </a:xfrm>
            <a:custGeom>
              <a:avLst/>
              <a:gdLst>
                <a:gd name="T0" fmla="*/ 5 w 5"/>
                <a:gd name="T1" fmla="*/ 3 h 5"/>
                <a:gd name="T2" fmla="*/ 5 w 5"/>
                <a:gd name="T3" fmla="*/ 0 h 5"/>
                <a:gd name="T4" fmla="*/ 0 w 5"/>
                <a:gd name="T5" fmla="*/ 5 h 5"/>
                <a:gd name="T6" fmla="*/ 0 w 5"/>
                <a:gd name="T7" fmla="*/ 3 h 5"/>
                <a:gd name="T8" fmla="*/ 5 w 5"/>
                <a:gd name="T9" fmla="*/ 3 h 5"/>
                <a:gd name="T10" fmla="*/ 0 60000 65536"/>
                <a:gd name="T11" fmla="*/ 0 60000 65536"/>
                <a:gd name="T12" fmla="*/ 0 60000 65536"/>
                <a:gd name="T13" fmla="*/ 0 60000 65536"/>
                <a:gd name="T14" fmla="*/ 0 60000 65536"/>
                <a:gd name="T15" fmla="*/ 0 w 5"/>
                <a:gd name="T16" fmla="*/ 0 h 5"/>
                <a:gd name="T17" fmla="*/ 5 w 5"/>
                <a:gd name="T18" fmla="*/ 5 h 5"/>
              </a:gdLst>
              <a:ahLst/>
              <a:cxnLst>
                <a:cxn ang="T10">
                  <a:pos x="T0" y="T1"/>
                </a:cxn>
                <a:cxn ang="T11">
                  <a:pos x="T2" y="T3"/>
                </a:cxn>
                <a:cxn ang="T12">
                  <a:pos x="T4" y="T5"/>
                </a:cxn>
                <a:cxn ang="T13">
                  <a:pos x="T6" y="T7"/>
                </a:cxn>
                <a:cxn ang="T14">
                  <a:pos x="T8" y="T9"/>
                </a:cxn>
              </a:cxnLst>
              <a:rect l="T15" t="T16" r="T17" b="T18"/>
              <a:pathLst>
                <a:path w="5" h="5">
                  <a:moveTo>
                    <a:pt x="5" y="3"/>
                  </a:moveTo>
                  <a:lnTo>
                    <a:pt x="5" y="0"/>
                  </a:lnTo>
                  <a:lnTo>
                    <a:pt x="0" y="5"/>
                  </a:lnTo>
                  <a:lnTo>
                    <a:pt x="0" y="3"/>
                  </a:lnTo>
                  <a:lnTo>
                    <a:pt x="5" y="3"/>
                  </a:lnTo>
                  <a:close/>
                </a:path>
              </a:pathLst>
            </a:custGeom>
            <a:solidFill>
              <a:srgbClr val="C195DB"/>
            </a:solidFill>
            <a:ln w="9525">
              <a:noFill/>
              <a:round/>
              <a:headEnd/>
              <a:tailEnd/>
            </a:ln>
          </p:spPr>
          <p:txBody>
            <a:bodyPr/>
            <a:lstStyle/>
            <a:p>
              <a:endParaRPr lang="ru-RU"/>
            </a:p>
          </p:txBody>
        </p:sp>
        <p:sp>
          <p:nvSpPr>
            <p:cNvPr id="161356" name="Freeform 3013"/>
            <p:cNvSpPr>
              <a:spLocks/>
            </p:cNvSpPr>
            <p:nvPr/>
          </p:nvSpPr>
          <p:spPr bwMode="auto">
            <a:xfrm>
              <a:off x="3328" y="2973"/>
              <a:ext cx="4" cy="8"/>
            </a:xfrm>
            <a:custGeom>
              <a:avLst/>
              <a:gdLst>
                <a:gd name="T0" fmla="*/ 4 w 4"/>
                <a:gd name="T1" fmla="*/ 2 h 8"/>
                <a:gd name="T2" fmla="*/ 4 w 4"/>
                <a:gd name="T3" fmla="*/ 0 h 8"/>
                <a:gd name="T4" fmla="*/ 1 w 4"/>
                <a:gd name="T5" fmla="*/ 2 h 8"/>
                <a:gd name="T6" fmla="*/ 2 w 4"/>
                <a:gd name="T7" fmla="*/ 8 h 8"/>
                <a:gd name="T8" fmla="*/ 0 w 4"/>
                <a:gd name="T9" fmla="*/ 6 h 8"/>
                <a:gd name="T10" fmla="*/ 4 w 4"/>
                <a:gd name="T11" fmla="*/ 2 h 8"/>
                <a:gd name="T12" fmla="*/ 0 60000 65536"/>
                <a:gd name="T13" fmla="*/ 0 60000 65536"/>
                <a:gd name="T14" fmla="*/ 0 60000 65536"/>
                <a:gd name="T15" fmla="*/ 0 60000 65536"/>
                <a:gd name="T16" fmla="*/ 0 60000 65536"/>
                <a:gd name="T17" fmla="*/ 0 60000 65536"/>
                <a:gd name="T18" fmla="*/ 0 w 4"/>
                <a:gd name="T19" fmla="*/ 0 h 8"/>
                <a:gd name="T20" fmla="*/ 4 w 4"/>
                <a:gd name="T21" fmla="*/ 8 h 8"/>
              </a:gdLst>
              <a:ahLst/>
              <a:cxnLst>
                <a:cxn ang="T12">
                  <a:pos x="T0" y="T1"/>
                </a:cxn>
                <a:cxn ang="T13">
                  <a:pos x="T2" y="T3"/>
                </a:cxn>
                <a:cxn ang="T14">
                  <a:pos x="T4" y="T5"/>
                </a:cxn>
                <a:cxn ang="T15">
                  <a:pos x="T6" y="T7"/>
                </a:cxn>
                <a:cxn ang="T16">
                  <a:pos x="T8" y="T9"/>
                </a:cxn>
                <a:cxn ang="T17">
                  <a:pos x="T10" y="T11"/>
                </a:cxn>
              </a:cxnLst>
              <a:rect l="T18" t="T19" r="T20" b="T21"/>
              <a:pathLst>
                <a:path w="4" h="8">
                  <a:moveTo>
                    <a:pt x="4" y="2"/>
                  </a:moveTo>
                  <a:lnTo>
                    <a:pt x="4" y="0"/>
                  </a:lnTo>
                  <a:lnTo>
                    <a:pt x="1" y="2"/>
                  </a:lnTo>
                  <a:lnTo>
                    <a:pt x="2" y="8"/>
                  </a:lnTo>
                  <a:lnTo>
                    <a:pt x="0" y="6"/>
                  </a:lnTo>
                  <a:lnTo>
                    <a:pt x="4" y="2"/>
                  </a:lnTo>
                  <a:close/>
                </a:path>
              </a:pathLst>
            </a:custGeom>
            <a:solidFill>
              <a:srgbClr val="C195DB"/>
            </a:solidFill>
            <a:ln w="9525">
              <a:noFill/>
              <a:round/>
              <a:headEnd/>
              <a:tailEnd/>
            </a:ln>
          </p:spPr>
          <p:txBody>
            <a:bodyPr/>
            <a:lstStyle/>
            <a:p>
              <a:endParaRPr lang="ru-RU"/>
            </a:p>
          </p:txBody>
        </p:sp>
        <p:sp>
          <p:nvSpPr>
            <p:cNvPr id="161357" name="Freeform 3014"/>
            <p:cNvSpPr>
              <a:spLocks/>
            </p:cNvSpPr>
            <p:nvPr/>
          </p:nvSpPr>
          <p:spPr bwMode="auto">
            <a:xfrm>
              <a:off x="3408" y="3188"/>
              <a:ext cx="72" cy="49"/>
            </a:xfrm>
            <a:custGeom>
              <a:avLst/>
              <a:gdLst>
                <a:gd name="T0" fmla="*/ 0 w 72"/>
                <a:gd name="T1" fmla="*/ 42 h 49"/>
                <a:gd name="T2" fmla="*/ 5 w 72"/>
                <a:gd name="T3" fmla="*/ 49 h 49"/>
                <a:gd name="T4" fmla="*/ 72 w 72"/>
                <a:gd name="T5" fmla="*/ 6 h 49"/>
                <a:gd name="T6" fmla="*/ 67 w 72"/>
                <a:gd name="T7" fmla="*/ 0 h 49"/>
                <a:gd name="T8" fmla="*/ 0 w 72"/>
                <a:gd name="T9" fmla="*/ 42 h 49"/>
                <a:gd name="T10" fmla="*/ 0 60000 65536"/>
                <a:gd name="T11" fmla="*/ 0 60000 65536"/>
                <a:gd name="T12" fmla="*/ 0 60000 65536"/>
                <a:gd name="T13" fmla="*/ 0 60000 65536"/>
                <a:gd name="T14" fmla="*/ 0 60000 65536"/>
                <a:gd name="T15" fmla="*/ 0 w 72"/>
                <a:gd name="T16" fmla="*/ 0 h 49"/>
                <a:gd name="T17" fmla="*/ 72 w 72"/>
                <a:gd name="T18" fmla="*/ 49 h 49"/>
              </a:gdLst>
              <a:ahLst/>
              <a:cxnLst>
                <a:cxn ang="T10">
                  <a:pos x="T0" y="T1"/>
                </a:cxn>
                <a:cxn ang="T11">
                  <a:pos x="T2" y="T3"/>
                </a:cxn>
                <a:cxn ang="T12">
                  <a:pos x="T4" y="T5"/>
                </a:cxn>
                <a:cxn ang="T13">
                  <a:pos x="T6" y="T7"/>
                </a:cxn>
                <a:cxn ang="T14">
                  <a:pos x="T8" y="T9"/>
                </a:cxn>
              </a:cxnLst>
              <a:rect l="T15" t="T16" r="T17" b="T18"/>
              <a:pathLst>
                <a:path w="72" h="49">
                  <a:moveTo>
                    <a:pt x="0" y="42"/>
                  </a:moveTo>
                  <a:lnTo>
                    <a:pt x="5" y="49"/>
                  </a:lnTo>
                  <a:lnTo>
                    <a:pt x="72" y="6"/>
                  </a:lnTo>
                  <a:lnTo>
                    <a:pt x="67" y="0"/>
                  </a:lnTo>
                  <a:lnTo>
                    <a:pt x="0" y="42"/>
                  </a:lnTo>
                  <a:close/>
                </a:path>
              </a:pathLst>
            </a:custGeom>
            <a:solidFill>
              <a:srgbClr val="C195DB"/>
            </a:solidFill>
            <a:ln w="9525">
              <a:noFill/>
              <a:round/>
              <a:headEnd/>
              <a:tailEnd/>
            </a:ln>
          </p:spPr>
          <p:txBody>
            <a:bodyPr/>
            <a:lstStyle/>
            <a:p>
              <a:endParaRPr lang="ru-RU"/>
            </a:p>
          </p:txBody>
        </p:sp>
        <p:sp>
          <p:nvSpPr>
            <p:cNvPr id="161358" name="Line 3015"/>
            <p:cNvSpPr>
              <a:spLocks noChangeShapeType="1"/>
            </p:cNvSpPr>
            <p:nvPr/>
          </p:nvSpPr>
          <p:spPr bwMode="auto">
            <a:xfrm flipH="1">
              <a:off x="3414" y="3228"/>
              <a:ext cx="42" cy="5"/>
            </a:xfrm>
            <a:prstGeom prst="line">
              <a:avLst/>
            </a:prstGeom>
            <a:noFill/>
            <a:ln w="6350" cap="rnd">
              <a:solidFill>
                <a:srgbClr val="C195DB"/>
              </a:solidFill>
              <a:round/>
              <a:headEnd/>
              <a:tailEnd/>
            </a:ln>
          </p:spPr>
          <p:txBody>
            <a:bodyPr/>
            <a:lstStyle/>
            <a:p>
              <a:endParaRPr lang="ru-RU"/>
            </a:p>
          </p:txBody>
        </p:sp>
        <p:sp>
          <p:nvSpPr>
            <p:cNvPr id="161359" name="Line 3016"/>
            <p:cNvSpPr>
              <a:spLocks noChangeShapeType="1"/>
            </p:cNvSpPr>
            <p:nvPr/>
          </p:nvSpPr>
          <p:spPr bwMode="auto">
            <a:xfrm flipV="1">
              <a:off x="3454" y="3191"/>
              <a:ext cx="23" cy="37"/>
            </a:xfrm>
            <a:prstGeom prst="line">
              <a:avLst/>
            </a:prstGeom>
            <a:noFill/>
            <a:ln w="6350" cap="rnd">
              <a:solidFill>
                <a:srgbClr val="C195DB"/>
              </a:solidFill>
              <a:round/>
              <a:headEnd/>
              <a:tailEnd/>
            </a:ln>
          </p:spPr>
          <p:txBody>
            <a:bodyPr/>
            <a:lstStyle/>
            <a:p>
              <a:endParaRPr lang="ru-RU"/>
            </a:p>
          </p:txBody>
        </p:sp>
        <p:sp>
          <p:nvSpPr>
            <p:cNvPr id="161360" name="Line 3017"/>
            <p:cNvSpPr>
              <a:spLocks noChangeShapeType="1"/>
            </p:cNvSpPr>
            <p:nvPr/>
          </p:nvSpPr>
          <p:spPr bwMode="auto">
            <a:xfrm>
              <a:off x="3456" y="3228"/>
              <a:ext cx="24" cy="30"/>
            </a:xfrm>
            <a:prstGeom prst="line">
              <a:avLst/>
            </a:prstGeom>
            <a:noFill/>
            <a:ln w="6350" cap="rnd">
              <a:solidFill>
                <a:srgbClr val="C195DB"/>
              </a:solidFill>
              <a:round/>
              <a:headEnd/>
              <a:tailEnd/>
            </a:ln>
          </p:spPr>
          <p:txBody>
            <a:bodyPr/>
            <a:lstStyle/>
            <a:p>
              <a:endParaRPr lang="ru-RU"/>
            </a:p>
          </p:txBody>
        </p:sp>
        <p:sp>
          <p:nvSpPr>
            <p:cNvPr id="161361" name="Freeform 3018"/>
            <p:cNvSpPr>
              <a:spLocks/>
            </p:cNvSpPr>
            <p:nvPr/>
          </p:nvSpPr>
          <p:spPr bwMode="auto">
            <a:xfrm>
              <a:off x="3372" y="2861"/>
              <a:ext cx="211" cy="257"/>
            </a:xfrm>
            <a:custGeom>
              <a:avLst/>
              <a:gdLst>
                <a:gd name="T0" fmla="*/ 28 w 211"/>
                <a:gd name="T1" fmla="*/ 0 h 257"/>
                <a:gd name="T2" fmla="*/ 0 w 211"/>
                <a:gd name="T3" fmla="*/ 16 h 257"/>
                <a:gd name="T4" fmla="*/ 140 w 211"/>
                <a:gd name="T5" fmla="*/ 243 h 257"/>
                <a:gd name="T6" fmla="*/ 211 w 211"/>
                <a:gd name="T7" fmla="*/ 257 h 257"/>
                <a:gd name="T8" fmla="*/ 205 w 211"/>
                <a:gd name="T9" fmla="*/ 187 h 257"/>
                <a:gd name="T10" fmla="*/ 28 w 211"/>
                <a:gd name="T11" fmla="*/ 0 h 257"/>
                <a:gd name="T12" fmla="*/ 0 60000 65536"/>
                <a:gd name="T13" fmla="*/ 0 60000 65536"/>
                <a:gd name="T14" fmla="*/ 0 60000 65536"/>
                <a:gd name="T15" fmla="*/ 0 60000 65536"/>
                <a:gd name="T16" fmla="*/ 0 60000 65536"/>
                <a:gd name="T17" fmla="*/ 0 60000 65536"/>
                <a:gd name="T18" fmla="*/ 0 w 211"/>
                <a:gd name="T19" fmla="*/ 0 h 257"/>
                <a:gd name="T20" fmla="*/ 211 w 211"/>
                <a:gd name="T21" fmla="*/ 257 h 257"/>
              </a:gdLst>
              <a:ahLst/>
              <a:cxnLst>
                <a:cxn ang="T12">
                  <a:pos x="T0" y="T1"/>
                </a:cxn>
                <a:cxn ang="T13">
                  <a:pos x="T2" y="T3"/>
                </a:cxn>
                <a:cxn ang="T14">
                  <a:pos x="T4" y="T5"/>
                </a:cxn>
                <a:cxn ang="T15">
                  <a:pos x="T6" y="T7"/>
                </a:cxn>
                <a:cxn ang="T16">
                  <a:pos x="T8" y="T9"/>
                </a:cxn>
                <a:cxn ang="T17">
                  <a:pos x="T10" y="T11"/>
                </a:cxn>
              </a:cxnLst>
              <a:rect l="T18" t="T19" r="T20" b="T21"/>
              <a:pathLst>
                <a:path w="211" h="257">
                  <a:moveTo>
                    <a:pt x="28" y="0"/>
                  </a:moveTo>
                  <a:lnTo>
                    <a:pt x="0" y="16"/>
                  </a:lnTo>
                  <a:lnTo>
                    <a:pt x="140" y="243"/>
                  </a:lnTo>
                  <a:lnTo>
                    <a:pt x="211" y="257"/>
                  </a:lnTo>
                  <a:lnTo>
                    <a:pt x="205" y="187"/>
                  </a:lnTo>
                  <a:lnTo>
                    <a:pt x="28" y="0"/>
                  </a:lnTo>
                  <a:close/>
                </a:path>
              </a:pathLst>
            </a:custGeom>
            <a:solidFill>
              <a:srgbClr val="844CD6"/>
            </a:solidFill>
            <a:ln w="9525">
              <a:noFill/>
              <a:round/>
              <a:headEnd/>
              <a:tailEnd/>
            </a:ln>
          </p:spPr>
          <p:txBody>
            <a:bodyPr/>
            <a:lstStyle/>
            <a:p>
              <a:endParaRPr lang="ru-RU"/>
            </a:p>
          </p:txBody>
        </p:sp>
        <p:sp>
          <p:nvSpPr>
            <p:cNvPr id="161362" name="Freeform 3019"/>
            <p:cNvSpPr>
              <a:spLocks/>
            </p:cNvSpPr>
            <p:nvPr/>
          </p:nvSpPr>
          <p:spPr bwMode="auto">
            <a:xfrm>
              <a:off x="3369" y="2860"/>
              <a:ext cx="33" cy="20"/>
            </a:xfrm>
            <a:custGeom>
              <a:avLst/>
              <a:gdLst>
                <a:gd name="T0" fmla="*/ 33 w 33"/>
                <a:gd name="T1" fmla="*/ 5 h 20"/>
                <a:gd name="T2" fmla="*/ 29 w 33"/>
                <a:gd name="T3" fmla="*/ 0 h 20"/>
                <a:gd name="T4" fmla="*/ 0 w 33"/>
                <a:gd name="T5" fmla="*/ 16 h 20"/>
                <a:gd name="T6" fmla="*/ 5 w 33"/>
                <a:gd name="T7" fmla="*/ 20 h 20"/>
                <a:gd name="T8" fmla="*/ 33 w 33"/>
                <a:gd name="T9" fmla="*/ 5 h 20"/>
                <a:gd name="T10" fmla="*/ 0 60000 65536"/>
                <a:gd name="T11" fmla="*/ 0 60000 65536"/>
                <a:gd name="T12" fmla="*/ 0 60000 65536"/>
                <a:gd name="T13" fmla="*/ 0 60000 65536"/>
                <a:gd name="T14" fmla="*/ 0 60000 65536"/>
                <a:gd name="T15" fmla="*/ 0 w 33"/>
                <a:gd name="T16" fmla="*/ 0 h 20"/>
                <a:gd name="T17" fmla="*/ 33 w 33"/>
                <a:gd name="T18" fmla="*/ 20 h 20"/>
              </a:gdLst>
              <a:ahLst/>
              <a:cxnLst>
                <a:cxn ang="T10">
                  <a:pos x="T0" y="T1"/>
                </a:cxn>
                <a:cxn ang="T11">
                  <a:pos x="T2" y="T3"/>
                </a:cxn>
                <a:cxn ang="T12">
                  <a:pos x="T4" y="T5"/>
                </a:cxn>
                <a:cxn ang="T13">
                  <a:pos x="T6" y="T7"/>
                </a:cxn>
                <a:cxn ang="T14">
                  <a:pos x="T8" y="T9"/>
                </a:cxn>
              </a:cxnLst>
              <a:rect l="T15" t="T16" r="T17" b="T18"/>
              <a:pathLst>
                <a:path w="33" h="20">
                  <a:moveTo>
                    <a:pt x="33" y="5"/>
                  </a:moveTo>
                  <a:lnTo>
                    <a:pt x="29" y="0"/>
                  </a:lnTo>
                  <a:lnTo>
                    <a:pt x="0" y="16"/>
                  </a:lnTo>
                  <a:lnTo>
                    <a:pt x="5" y="20"/>
                  </a:lnTo>
                  <a:lnTo>
                    <a:pt x="33" y="5"/>
                  </a:lnTo>
                  <a:close/>
                </a:path>
              </a:pathLst>
            </a:custGeom>
            <a:solidFill>
              <a:srgbClr val="C195DB"/>
            </a:solidFill>
            <a:ln w="9525">
              <a:noFill/>
              <a:round/>
              <a:headEnd/>
              <a:tailEnd/>
            </a:ln>
          </p:spPr>
          <p:txBody>
            <a:bodyPr/>
            <a:lstStyle/>
            <a:p>
              <a:endParaRPr lang="ru-RU"/>
            </a:p>
          </p:txBody>
        </p:sp>
        <p:sp>
          <p:nvSpPr>
            <p:cNvPr id="161363" name="Freeform 3020"/>
            <p:cNvSpPr>
              <a:spLocks/>
            </p:cNvSpPr>
            <p:nvPr/>
          </p:nvSpPr>
          <p:spPr bwMode="auto">
            <a:xfrm>
              <a:off x="3368" y="2875"/>
              <a:ext cx="145" cy="230"/>
            </a:xfrm>
            <a:custGeom>
              <a:avLst/>
              <a:gdLst>
                <a:gd name="T0" fmla="*/ 4 w 145"/>
                <a:gd name="T1" fmla="*/ 0 h 230"/>
                <a:gd name="T2" fmla="*/ 0 w 145"/>
                <a:gd name="T3" fmla="*/ 4 h 230"/>
                <a:gd name="T4" fmla="*/ 140 w 145"/>
                <a:gd name="T5" fmla="*/ 230 h 230"/>
                <a:gd name="T6" fmla="*/ 145 w 145"/>
                <a:gd name="T7" fmla="*/ 225 h 230"/>
                <a:gd name="T8" fmla="*/ 4 w 145"/>
                <a:gd name="T9" fmla="*/ 0 h 230"/>
                <a:gd name="T10" fmla="*/ 0 60000 65536"/>
                <a:gd name="T11" fmla="*/ 0 60000 65536"/>
                <a:gd name="T12" fmla="*/ 0 60000 65536"/>
                <a:gd name="T13" fmla="*/ 0 60000 65536"/>
                <a:gd name="T14" fmla="*/ 0 60000 65536"/>
                <a:gd name="T15" fmla="*/ 0 w 145"/>
                <a:gd name="T16" fmla="*/ 0 h 230"/>
                <a:gd name="T17" fmla="*/ 145 w 145"/>
                <a:gd name="T18" fmla="*/ 230 h 230"/>
              </a:gdLst>
              <a:ahLst/>
              <a:cxnLst>
                <a:cxn ang="T10">
                  <a:pos x="T0" y="T1"/>
                </a:cxn>
                <a:cxn ang="T11">
                  <a:pos x="T2" y="T3"/>
                </a:cxn>
                <a:cxn ang="T12">
                  <a:pos x="T4" y="T5"/>
                </a:cxn>
                <a:cxn ang="T13">
                  <a:pos x="T6" y="T7"/>
                </a:cxn>
                <a:cxn ang="T14">
                  <a:pos x="T8" y="T9"/>
                </a:cxn>
              </a:cxnLst>
              <a:rect l="T15" t="T16" r="T17" b="T18"/>
              <a:pathLst>
                <a:path w="145" h="230">
                  <a:moveTo>
                    <a:pt x="4" y="0"/>
                  </a:moveTo>
                  <a:lnTo>
                    <a:pt x="0" y="4"/>
                  </a:lnTo>
                  <a:lnTo>
                    <a:pt x="140" y="230"/>
                  </a:lnTo>
                  <a:lnTo>
                    <a:pt x="145" y="225"/>
                  </a:lnTo>
                  <a:lnTo>
                    <a:pt x="4" y="0"/>
                  </a:lnTo>
                  <a:close/>
                </a:path>
              </a:pathLst>
            </a:custGeom>
            <a:solidFill>
              <a:srgbClr val="C195DB"/>
            </a:solidFill>
            <a:ln w="9525">
              <a:noFill/>
              <a:round/>
              <a:headEnd/>
              <a:tailEnd/>
            </a:ln>
          </p:spPr>
          <p:txBody>
            <a:bodyPr/>
            <a:lstStyle/>
            <a:p>
              <a:endParaRPr lang="ru-RU"/>
            </a:p>
          </p:txBody>
        </p:sp>
        <p:sp>
          <p:nvSpPr>
            <p:cNvPr id="161364" name="Freeform 3021"/>
            <p:cNvSpPr>
              <a:spLocks/>
            </p:cNvSpPr>
            <p:nvPr/>
          </p:nvSpPr>
          <p:spPr bwMode="auto">
            <a:xfrm>
              <a:off x="3366" y="2875"/>
              <a:ext cx="8" cy="5"/>
            </a:xfrm>
            <a:custGeom>
              <a:avLst/>
              <a:gdLst>
                <a:gd name="T0" fmla="*/ 2 w 8"/>
                <a:gd name="T1" fmla="*/ 0 h 5"/>
                <a:gd name="T2" fmla="*/ 0 w 8"/>
                <a:gd name="T3" fmla="*/ 2 h 5"/>
                <a:gd name="T4" fmla="*/ 2 w 8"/>
                <a:gd name="T5" fmla="*/ 5 h 5"/>
                <a:gd name="T6" fmla="*/ 8 w 8"/>
                <a:gd name="T7" fmla="*/ 0 h 5"/>
                <a:gd name="T8" fmla="*/ 8 w 8"/>
                <a:gd name="T9" fmla="*/ 5 h 5"/>
                <a:gd name="T10" fmla="*/ 2 w 8"/>
                <a:gd name="T11" fmla="*/ 0 h 5"/>
                <a:gd name="T12" fmla="*/ 0 60000 65536"/>
                <a:gd name="T13" fmla="*/ 0 60000 65536"/>
                <a:gd name="T14" fmla="*/ 0 60000 65536"/>
                <a:gd name="T15" fmla="*/ 0 60000 65536"/>
                <a:gd name="T16" fmla="*/ 0 60000 65536"/>
                <a:gd name="T17" fmla="*/ 0 60000 65536"/>
                <a:gd name="T18" fmla="*/ 0 w 8"/>
                <a:gd name="T19" fmla="*/ 0 h 5"/>
                <a:gd name="T20" fmla="*/ 8 w 8"/>
                <a:gd name="T21" fmla="*/ 5 h 5"/>
              </a:gdLst>
              <a:ahLst/>
              <a:cxnLst>
                <a:cxn ang="T12">
                  <a:pos x="T0" y="T1"/>
                </a:cxn>
                <a:cxn ang="T13">
                  <a:pos x="T2" y="T3"/>
                </a:cxn>
                <a:cxn ang="T14">
                  <a:pos x="T4" y="T5"/>
                </a:cxn>
                <a:cxn ang="T15">
                  <a:pos x="T6" y="T7"/>
                </a:cxn>
                <a:cxn ang="T16">
                  <a:pos x="T8" y="T9"/>
                </a:cxn>
                <a:cxn ang="T17">
                  <a:pos x="T10" y="T11"/>
                </a:cxn>
              </a:cxnLst>
              <a:rect l="T18" t="T19" r="T20" b="T21"/>
              <a:pathLst>
                <a:path w="8" h="5">
                  <a:moveTo>
                    <a:pt x="2" y="0"/>
                  </a:moveTo>
                  <a:lnTo>
                    <a:pt x="0" y="2"/>
                  </a:lnTo>
                  <a:lnTo>
                    <a:pt x="2" y="5"/>
                  </a:lnTo>
                  <a:lnTo>
                    <a:pt x="8" y="0"/>
                  </a:lnTo>
                  <a:lnTo>
                    <a:pt x="8" y="5"/>
                  </a:lnTo>
                  <a:lnTo>
                    <a:pt x="2" y="0"/>
                  </a:lnTo>
                  <a:close/>
                </a:path>
              </a:pathLst>
            </a:custGeom>
            <a:solidFill>
              <a:srgbClr val="C195DB"/>
            </a:solidFill>
            <a:ln w="9525">
              <a:noFill/>
              <a:round/>
              <a:headEnd/>
              <a:tailEnd/>
            </a:ln>
          </p:spPr>
          <p:txBody>
            <a:bodyPr/>
            <a:lstStyle/>
            <a:p>
              <a:endParaRPr lang="ru-RU"/>
            </a:p>
          </p:txBody>
        </p:sp>
        <p:sp>
          <p:nvSpPr>
            <p:cNvPr id="161365" name="Freeform 3022"/>
            <p:cNvSpPr>
              <a:spLocks/>
            </p:cNvSpPr>
            <p:nvPr/>
          </p:nvSpPr>
          <p:spPr bwMode="auto">
            <a:xfrm>
              <a:off x="3513" y="3100"/>
              <a:ext cx="74" cy="20"/>
            </a:xfrm>
            <a:custGeom>
              <a:avLst/>
              <a:gdLst>
                <a:gd name="T0" fmla="*/ 3 w 74"/>
                <a:gd name="T1" fmla="*/ 0 h 20"/>
                <a:gd name="T2" fmla="*/ 0 w 74"/>
                <a:gd name="T3" fmla="*/ 5 h 20"/>
                <a:gd name="T4" fmla="*/ 71 w 74"/>
                <a:gd name="T5" fmla="*/ 20 h 20"/>
                <a:gd name="T6" fmla="*/ 74 w 74"/>
                <a:gd name="T7" fmla="*/ 15 h 20"/>
                <a:gd name="T8" fmla="*/ 3 w 74"/>
                <a:gd name="T9" fmla="*/ 0 h 20"/>
                <a:gd name="T10" fmla="*/ 0 60000 65536"/>
                <a:gd name="T11" fmla="*/ 0 60000 65536"/>
                <a:gd name="T12" fmla="*/ 0 60000 65536"/>
                <a:gd name="T13" fmla="*/ 0 60000 65536"/>
                <a:gd name="T14" fmla="*/ 0 60000 65536"/>
                <a:gd name="T15" fmla="*/ 0 w 74"/>
                <a:gd name="T16" fmla="*/ 0 h 20"/>
                <a:gd name="T17" fmla="*/ 74 w 74"/>
                <a:gd name="T18" fmla="*/ 20 h 20"/>
              </a:gdLst>
              <a:ahLst/>
              <a:cxnLst>
                <a:cxn ang="T10">
                  <a:pos x="T0" y="T1"/>
                </a:cxn>
                <a:cxn ang="T11">
                  <a:pos x="T2" y="T3"/>
                </a:cxn>
                <a:cxn ang="T12">
                  <a:pos x="T4" y="T5"/>
                </a:cxn>
                <a:cxn ang="T13">
                  <a:pos x="T6" y="T7"/>
                </a:cxn>
                <a:cxn ang="T14">
                  <a:pos x="T8" y="T9"/>
                </a:cxn>
              </a:cxnLst>
              <a:rect l="T15" t="T16" r="T17" b="T18"/>
              <a:pathLst>
                <a:path w="74" h="20">
                  <a:moveTo>
                    <a:pt x="3" y="0"/>
                  </a:moveTo>
                  <a:lnTo>
                    <a:pt x="0" y="5"/>
                  </a:lnTo>
                  <a:lnTo>
                    <a:pt x="71" y="20"/>
                  </a:lnTo>
                  <a:lnTo>
                    <a:pt x="74" y="15"/>
                  </a:lnTo>
                  <a:lnTo>
                    <a:pt x="3" y="0"/>
                  </a:lnTo>
                  <a:close/>
                </a:path>
              </a:pathLst>
            </a:custGeom>
            <a:solidFill>
              <a:srgbClr val="C195DB"/>
            </a:solidFill>
            <a:ln w="9525">
              <a:noFill/>
              <a:round/>
              <a:headEnd/>
              <a:tailEnd/>
            </a:ln>
          </p:spPr>
          <p:txBody>
            <a:bodyPr/>
            <a:lstStyle/>
            <a:p>
              <a:endParaRPr lang="ru-RU"/>
            </a:p>
          </p:txBody>
        </p:sp>
        <p:sp>
          <p:nvSpPr>
            <p:cNvPr id="161366" name="Freeform 3023"/>
            <p:cNvSpPr>
              <a:spLocks/>
            </p:cNvSpPr>
            <p:nvPr/>
          </p:nvSpPr>
          <p:spPr bwMode="auto">
            <a:xfrm>
              <a:off x="3511" y="3100"/>
              <a:ext cx="3" cy="5"/>
            </a:xfrm>
            <a:custGeom>
              <a:avLst/>
              <a:gdLst>
                <a:gd name="T0" fmla="*/ 0 w 3"/>
                <a:gd name="T1" fmla="*/ 5 h 5"/>
                <a:gd name="T2" fmla="*/ 1 w 3"/>
                <a:gd name="T3" fmla="*/ 5 h 5"/>
                <a:gd name="T4" fmla="*/ 3 w 3"/>
                <a:gd name="T5" fmla="*/ 0 h 5"/>
                <a:gd name="T6" fmla="*/ 0 w 3"/>
                <a:gd name="T7" fmla="*/ 5 h 5"/>
                <a:gd name="T8" fmla="*/ 0 60000 65536"/>
                <a:gd name="T9" fmla="*/ 0 60000 65536"/>
                <a:gd name="T10" fmla="*/ 0 60000 65536"/>
                <a:gd name="T11" fmla="*/ 0 60000 65536"/>
                <a:gd name="T12" fmla="*/ 0 w 3"/>
                <a:gd name="T13" fmla="*/ 0 h 5"/>
                <a:gd name="T14" fmla="*/ 3 w 3"/>
                <a:gd name="T15" fmla="*/ 5 h 5"/>
              </a:gdLst>
              <a:ahLst/>
              <a:cxnLst>
                <a:cxn ang="T8">
                  <a:pos x="T0" y="T1"/>
                </a:cxn>
                <a:cxn ang="T9">
                  <a:pos x="T2" y="T3"/>
                </a:cxn>
                <a:cxn ang="T10">
                  <a:pos x="T4" y="T5"/>
                </a:cxn>
                <a:cxn ang="T11">
                  <a:pos x="T6" y="T7"/>
                </a:cxn>
              </a:cxnLst>
              <a:rect l="T12" t="T13" r="T14" b="T15"/>
              <a:pathLst>
                <a:path w="3" h="5">
                  <a:moveTo>
                    <a:pt x="0" y="5"/>
                  </a:moveTo>
                  <a:lnTo>
                    <a:pt x="1" y="5"/>
                  </a:lnTo>
                  <a:lnTo>
                    <a:pt x="3" y="0"/>
                  </a:lnTo>
                  <a:lnTo>
                    <a:pt x="0" y="5"/>
                  </a:lnTo>
                  <a:close/>
                </a:path>
              </a:pathLst>
            </a:custGeom>
            <a:solidFill>
              <a:srgbClr val="C195DB"/>
            </a:solidFill>
            <a:ln w="9525">
              <a:noFill/>
              <a:round/>
              <a:headEnd/>
              <a:tailEnd/>
            </a:ln>
          </p:spPr>
          <p:txBody>
            <a:bodyPr/>
            <a:lstStyle/>
            <a:p>
              <a:endParaRPr lang="ru-RU"/>
            </a:p>
          </p:txBody>
        </p:sp>
        <p:sp>
          <p:nvSpPr>
            <p:cNvPr id="161367" name="Freeform 3024"/>
            <p:cNvSpPr>
              <a:spLocks/>
            </p:cNvSpPr>
            <p:nvPr/>
          </p:nvSpPr>
          <p:spPr bwMode="auto">
            <a:xfrm>
              <a:off x="3572" y="3047"/>
              <a:ext cx="14" cy="71"/>
            </a:xfrm>
            <a:custGeom>
              <a:avLst/>
              <a:gdLst>
                <a:gd name="T0" fmla="*/ 8 w 14"/>
                <a:gd name="T1" fmla="*/ 71 h 71"/>
                <a:gd name="T2" fmla="*/ 14 w 14"/>
                <a:gd name="T3" fmla="*/ 71 h 71"/>
                <a:gd name="T4" fmla="*/ 5 w 14"/>
                <a:gd name="T5" fmla="*/ 0 h 71"/>
                <a:gd name="T6" fmla="*/ 0 w 14"/>
                <a:gd name="T7" fmla="*/ 0 h 71"/>
                <a:gd name="T8" fmla="*/ 8 w 14"/>
                <a:gd name="T9" fmla="*/ 71 h 71"/>
                <a:gd name="T10" fmla="*/ 0 60000 65536"/>
                <a:gd name="T11" fmla="*/ 0 60000 65536"/>
                <a:gd name="T12" fmla="*/ 0 60000 65536"/>
                <a:gd name="T13" fmla="*/ 0 60000 65536"/>
                <a:gd name="T14" fmla="*/ 0 60000 65536"/>
                <a:gd name="T15" fmla="*/ 0 w 14"/>
                <a:gd name="T16" fmla="*/ 0 h 71"/>
                <a:gd name="T17" fmla="*/ 14 w 14"/>
                <a:gd name="T18" fmla="*/ 71 h 71"/>
              </a:gdLst>
              <a:ahLst/>
              <a:cxnLst>
                <a:cxn ang="T10">
                  <a:pos x="T0" y="T1"/>
                </a:cxn>
                <a:cxn ang="T11">
                  <a:pos x="T2" y="T3"/>
                </a:cxn>
                <a:cxn ang="T12">
                  <a:pos x="T4" y="T5"/>
                </a:cxn>
                <a:cxn ang="T13">
                  <a:pos x="T6" y="T7"/>
                </a:cxn>
                <a:cxn ang="T14">
                  <a:pos x="T8" y="T9"/>
                </a:cxn>
              </a:cxnLst>
              <a:rect l="T15" t="T16" r="T17" b="T18"/>
              <a:pathLst>
                <a:path w="14" h="71">
                  <a:moveTo>
                    <a:pt x="8" y="71"/>
                  </a:moveTo>
                  <a:lnTo>
                    <a:pt x="14" y="71"/>
                  </a:lnTo>
                  <a:lnTo>
                    <a:pt x="5" y="0"/>
                  </a:lnTo>
                  <a:lnTo>
                    <a:pt x="0" y="0"/>
                  </a:lnTo>
                  <a:lnTo>
                    <a:pt x="8" y="71"/>
                  </a:lnTo>
                  <a:close/>
                </a:path>
              </a:pathLst>
            </a:custGeom>
            <a:solidFill>
              <a:srgbClr val="C195DB"/>
            </a:solidFill>
            <a:ln w="9525">
              <a:noFill/>
              <a:round/>
              <a:headEnd/>
              <a:tailEnd/>
            </a:ln>
          </p:spPr>
          <p:txBody>
            <a:bodyPr/>
            <a:lstStyle/>
            <a:p>
              <a:endParaRPr lang="ru-RU"/>
            </a:p>
          </p:txBody>
        </p:sp>
        <p:sp>
          <p:nvSpPr>
            <p:cNvPr id="161368" name="Freeform 3025"/>
            <p:cNvSpPr>
              <a:spLocks/>
            </p:cNvSpPr>
            <p:nvPr/>
          </p:nvSpPr>
          <p:spPr bwMode="auto">
            <a:xfrm>
              <a:off x="3581" y="3115"/>
              <a:ext cx="6" cy="5"/>
            </a:xfrm>
            <a:custGeom>
              <a:avLst/>
              <a:gdLst>
                <a:gd name="T0" fmla="*/ 2 w 6"/>
                <a:gd name="T1" fmla="*/ 5 h 5"/>
                <a:gd name="T2" fmla="*/ 6 w 6"/>
                <a:gd name="T3" fmla="*/ 5 h 5"/>
                <a:gd name="T4" fmla="*/ 6 w 6"/>
                <a:gd name="T5" fmla="*/ 3 h 5"/>
                <a:gd name="T6" fmla="*/ 0 w 6"/>
                <a:gd name="T7" fmla="*/ 3 h 5"/>
                <a:gd name="T8" fmla="*/ 6 w 6"/>
                <a:gd name="T9" fmla="*/ 0 h 5"/>
                <a:gd name="T10" fmla="*/ 2 w 6"/>
                <a:gd name="T11" fmla="*/ 5 h 5"/>
                <a:gd name="T12" fmla="*/ 0 60000 65536"/>
                <a:gd name="T13" fmla="*/ 0 60000 65536"/>
                <a:gd name="T14" fmla="*/ 0 60000 65536"/>
                <a:gd name="T15" fmla="*/ 0 60000 65536"/>
                <a:gd name="T16" fmla="*/ 0 60000 65536"/>
                <a:gd name="T17" fmla="*/ 0 60000 65536"/>
                <a:gd name="T18" fmla="*/ 0 w 6"/>
                <a:gd name="T19" fmla="*/ 0 h 5"/>
                <a:gd name="T20" fmla="*/ 6 w 6"/>
                <a:gd name="T21" fmla="*/ 5 h 5"/>
              </a:gdLst>
              <a:ahLst/>
              <a:cxnLst>
                <a:cxn ang="T12">
                  <a:pos x="T0" y="T1"/>
                </a:cxn>
                <a:cxn ang="T13">
                  <a:pos x="T2" y="T3"/>
                </a:cxn>
                <a:cxn ang="T14">
                  <a:pos x="T4" y="T5"/>
                </a:cxn>
                <a:cxn ang="T15">
                  <a:pos x="T6" y="T7"/>
                </a:cxn>
                <a:cxn ang="T16">
                  <a:pos x="T8" y="T9"/>
                </a:cxn>
                <a:cxn ang="T17">
                  <a:pos x="T10" y="T11"/>
                </a:cxn>
              </a:cxnLst>
              <a:rect l="T18" t="T19" r="T20" b="T21"/>
              <a:pathLst>
                <a:path w="6" h="5">
                  <a:moveTo>
                    <a:pt x="2" y="5"/>
                  </a:moveTo>
                  <a:lnTo>
                    <a:pt x="6" y="5"/>
                  </a:lnTo>
                  <a:lnTo>
                    <a:pt x="6" y="3"/>
                  </a:lnTo>
                  <a:lnTo>
                    <a:pt x="0" y="3"/>
                  </a:lnTo>
                  <a:lnTo>
                    <a:pt x="6" y="0"/>
                  </a:lnTo>
                  <a:lnTo>
                    <a:pt x="2" y="5"/>
                  </a:lnTo>
                  <a:close/>
                </a:path>
              </a:pathLst>
            </a:custGeom>
            <a:solidFill>
              <a:srgbClr val="C195DB"/>
            </a:solidFill>
            <a:ln w="9525">
              <a:noFill/>
              <a:round/>
              <a:headEnd/>
              <a:tailEnd/>
            </a:ln>
          </p:spPr>
          <p:txBody>
            <a:bodyPr/>
            <a:lstStyle/>
            <a:p>
              <a:endParaRPr lang="ru-RU"/>
            </a:p>
          </p:txBody>
        </p:sp>
        <p:sp>
          <p:nvSpPr>
            <p:cNvPr id="161369" name="Freeform 3026"/>
            <p:cNvSpPr>
              <a:spLocks/>
            </p:cNvSpPr>
            <p:nvPr/>
          </p:nvSpPr>
          <p:spPr bwMode="auto">
            <a:xfrm>
              <a:off x="3398" y="2860"/>
              <a:ext cx="182" cy="189"/>
            </a:xfrm>
            <a:custGeom>
              <a:avLst/>
              <a:gdLst>
                <a:gd name="T0" fmla="*/ 178 w 182"/>
                <a:gd name="T1" fmla="*/ 189 h 189"/>
                <a:gd name="T2" fmla="*/ 182 w 182"/>
                <a:gd name="T3" fmla="*/ 185 h 189"/>
                <a:gd name="T4" fmla="*/ 4 w 182"/>
                <a:gd name="T5" fmla="*/ 0 h 189"/>
                <a:gd name="T6" fmla="*/ 0 w 182"/>
                <a:gd name="T7" fmla="*/ 5 h 189"/>
                <a:gd name="T8" fmla="*/ 178 w 182"/>
                <a:gd name="T9" fmla="*/ 189 h 189"/>
                <a:gd name="T10" fmla="*/ 0 60000 65536"/>
                <a:gd name="T11" fmla="*/ 0 60000 65536"/>
                <a:gd name="T12" fmla="*/ 0 60000 65536"/>
                <a:gd name="T13" fmla="*/ 0 60000 65536"/>
                <a:gd name="T14" fmla="*/ 0 60000 65536"/>
                <a:gd name="T15" fmla="*/ 0 w 182"/>
                <a:gd name="T16" fmla="*/ 0 h 189"/>
                <a:gd name="T17" fmla="*/ 182 w 182"/>
                <a:gd name="T18" fmla="*/ 189 h 189"/>
              </a:gdLst>
              <a:ahLst/>
              <a:cxnLst>
                <a:cxn ang="T10">
                  <a:pos x="T0" y="T1"/>
                </a:cxn>
                <a:cxn ang="T11">
                  <a:pos x="T2" y="T3"/>
                </a:cxn>
                <a:cxn ang="T12">
                  <a:pos x="T4" y="T5"/>
                </a:cxn>
                <a:cxn ang="T13">
                  <a:pos x="T6" y="T7"/>
                </a:cxn>
                <a:cxn ang="T14">
                  <a:pos x="T8" y="T9"/>
                </a:cxn>
              </a:cxnLst>
              <a:rect l="T15" t="T16" r="T17" b="T18"/>
              <a:pathLst>
                <a:path w="182" h="189">
                  <a:moveTo>
                    <a:pt x="178" y="189"/>
                  </a:moveTo>
                  <a:lnTo>
                    <a:pt x="182" y="185"/>
                  </a:lnTo>
                  <a:lnTo>
                    <a:pt x="4" y="0"/>
                  </a:lnTo>
                  <a:lnTo>
                    <a:pt x="0" y="5"/>
                  </a:lnTo>
                  <a:lnTo>
                    <a:pt x="178" y="189"/>
                  </a:lnTo>
                  <a:close/>
                </a:path>
              </a:pathLst>
            </a:custGeom>
            <a:solidFill>
              <a:srgbClr val="C195DB"/>
            </a:solidFill>
            <a:ln w="9525">
              <a:noFill/>
              <a:round/>
              <a:headEnd/>
              <a:tailEnd/>
            </a:ln>
          </p:spPr>
          <p:txBody>
            <a:bodyPr/>
            <a:lstStyle/>
            <a:p>
              <a:endParaRPr lang="ru-RU"/>
            </a:p>
          </p:txBody>
        </p:sp>
        <p:sp>
          <p:nvSpPr>
            <p:cNvPr id="161370" name="Freeform 3027"/>
            <p:cNvSpPr>
              <a:spLocks/>
            </p:cNvSpPr>
            <p:nvPr/>
          </p:nvSpPr>
          <p:spPr bwMode="auto">
            <a:xfrm>
              <a:off x="3574" y="3044"/>
              <a:ext cx="6" cy="5"/>
            </a:xfrm>
            <a:custGeom>
              <a:avLst/>
              <a:gdLst>
                <a:gd name="T0" fmla="*/ 6 w 6"/>
                <a:gd name="T1" fmla="*/ 3 h 5"/>
                <a:gd name="T2" fmla="*/ 6 w 6"/>
                <a:gd name="T3" fmla="*/ 0 h 5"/>
                <a:gd name="T4" fmla="*/ 0 w 6"/>
                <a:gd name="T5" fmla="*/ 5 h 5"/>
                <a:gd name="T6" fmla="*/ 0 w 6"/>
                <a:gd name="T7" fmla="*/ 3 h 5"/>
                <a:gd name="T8" fmla="*/ 6 w 6"/>
                <a:gd name="T9" fmla="*/ 3 h 5"/>
                <a:gd name="T10" fmla="*/ 0 60000 65536"/>
                <a:gd name="T11" fmla="*/ 0 60000 65536"/>
                <a:gd name="T12" fmla="*/ 0 60000 65536"/>
                <a:gd name="T13" fmla="*/ 0 60000 65536"/>
                <a:gd name="T14" fmla="*/ 0 60000 65536"/>
                <a:gd name="T15" fmla="*/ 0 w 6"/>
                <a:gd name="T16" fmla="*/ 0 h 5"/>
                <a:gd name="T17" fmla="*/ 6 w 6"/>
                <a:gd name="T18" fmla="*/ 5 h 5"/>
              </a:gdLst>
              <a:ahLst/>
              <a:cxnLst>
                <a:cxn ang="T10">
                  <a:pos x="T0" y="T1"/>
                </a:cxn>
                <a:cxn ang="T11">
                  <a:pos x="T2" y="T3"/>
                </a:cxn>
                <a:cxn ang="T12">
                  <a:pos x="T4" y="T5"/>
                </a:cxn>
                <a:cxn ang="T13">
                  <a:pos x="T6" y="T7"/>
                </a:cxn>
                <a:cxn ang="T14">
                  <a:pos x="T8" y="T9"/>
                </a:cxn>
              </a:cxnLst>
              <a:rect l="T15" t="T16" r="T17" b="T18"/>
              <a:pathLst>
                <a:path w="6" h="5">
                  <a:moveTo>
                    <a:pt x="6" y="3"/>
                  </a:moveTo>
                  <a:lnTo>
                    <a:pt x="6" y="0"/>
                  </a:lnTo>
                  <a:lnTo>
                    <a:pt x="0" y="5"/>
                  </a:lnTo>
                  <a:lnTo>
                    <a:pt x="0" y="3"/>
                  </a:lnTo>
                  <a:lnTo>
                    <a:pt x="6" y="3"/>
                  </a:lnTo>
                  <a:close/>
                </a:path>
              </a:pathLst>
            </a:custGeom>
            <a:solidFill>
              <a:srgbClr val="C195DB"/>
            </a:solidFill>
            <a:ln w="9525">
              <a:noFill/>
              <a:round/>
              <a:headEnd/>
              <a:tailEnd/>
            </a:ln>
          </p:spPr>
          <p:txBody>
            <a:bodyPr/>
            <a:lstStyle/>
            <a:p>
              <a:endParaRPr lang="ru-RU"/>
            </a:p>
          </p:txBody>
        </p:sp>
        <p:sp>
          <p:nvSpPr>
            <p:cNvPr id="161371" name="Freeform 3028"/>
            <p:cNvSpPr>
              <a:spLocks/>
            </p:cNvSpPr>
            <p:nvPr/>
          </p:nvSpPr>
          <p:spPr bwMode="auto">
            <a:xfrm>
              <a:off x="3396" y="2858"/>
              <a:ext cx="5" cy="5"/>
            </a:xfrm>
            <a:custGeom>
              <a:avLst/>
              <a:gdLst>
                <a:gd name="T0" fmla="*/ 5 w 5"/>
                <a:gd name="T1" fmla="*/ 1 h 5"/>
                <a:gd name="T2" fmla="*/ 3 w 5"/>
                <a:gd name="T3" fmla="*/ 0 h 5"/>
                <a:gd name="T4" fmla="*/ 0 w 5"/>
                <a:gd name="T5" fmla="*/ 1 h 5"/>
                <a:gd name="T6" fmla="*/ 5 w 5"/>
                <a:gd name="T7" fmla="*/ 5 h 5"/>
                <a:gd name="T8" fmla="*/ 0 w 5"/>
                <a:gd name="T9" fmla="*/ 5 h 5"/>
                <a:gd name="T10" fmla="*/ 5 w 5"/>
                <a:gd name="T11" fmla="*/ 1 h 5"/>
                <a:gd name="T12" fmla="*/ 0 60000 65536"/>
                <a:gd name="T13" fmla="*/ 0 60000 65536"/>
                <a:gd name="T14" fmla="*/ 0 60000 65536"/>
                <a:gd name="T15" fmla="*/ 0 60000 65536"/>
                <a:gd name="T16" fmla="*/ 0 60000 65536"/>
                <a:gd name="T17" fmla="*/ 0 60000 65536"/>
                <a:gd name="T18" fmla="*/ 0 w 5"/>
                <a:gd name="T19" fmla="*/ 0 h 5"/>
                <a:gd name="T20" fmla="*/ 5 w 5"/>
                <a:gd name="T21" fmla="*/ 5 h 5"/>
              </a:gdLst>
              <a:ahLst/>
              <a:cxnLst>
                <a:cxn ang="T12">
                  <a:pos x="T0" y="T1"/>
                </a:cxn>
                <a:cxn ang="T13">
                  <a:pos x="T2" y="T3"/>
                </a:cxn>
                <a:cxn ang="T14">
                  <a:pos x="T4" y="T5"/>
                </a:cxn>
                <a:cxn ang="T15">
                  <a:pos x="T6" y="T7"/>
                </a:cxn>
                <a:cxn ang="T16">
                  <a:pos x="T8" y="T9"/>
                </a:cxn>
                <a:cxn ang="T17">
                  <a:pos x="T10" y="T11"/>
                </a:cxn>
              </a:cxnLst>
              <a:rect l="T18" t="T19" r="T20" b="T21"/>
              <a:pathLst>
                <a:path w="5" h="5">
                  <a:moveTo>
                    <a:pt x="5" y="1"/>
                  </a:moveTo>
                  <a:lnTo>
                    <a:pt x="3" y="0"/>
                  </a:lnTo>
                  <a:lnTo>
                    <a:pt x="0" y="1"/>
                  </a:lnTo>
                  <a:lnTo>
                    <a:pt x="5" y="5"/>
                  </a:lnTo>
                  <a:lnTo>
                    <a:pt x="0" y="5"/>
                  </a:lnTo>
                  <a:lnTo>
                    <a:pt x="5" y="1"/>
                  </a:lnTo>
                  <a:close/>
                </a:path>
              </a:pathLst>
            </a:custGeom>
            <a:solidFill>
              <a:srgbClr val="C195DB"/>
            </a:solidFill>
            <a:ln w="9525">
              <a:noFill/>
              <a:round/>
              <a:headEnd/>
              <a:tailEnd/>
            </a:ln>
          </p:spPr>
          <p:txBody>
            <a:bodyPr/>
            <a:lstStyle/>
            <a:p>
              <a:endParaRPr lang="ru-RU"/>
            </a:p>
          </p:txBody>
        </p:sp>
        <p:sp>
          <p:nvSpPr>
            <p:cNvPr id="161372" name="Freeform 3029"/>
            <p:cNvSpPr>
              <a:spLocks/>
            </p:cNvSpPr>
            <p:nvPr/>
          </p:nvSpPr>
          <p:spPr bwMode="auto">
            <a:xfrm>
              <a:off x="3510" y="3046"/>
              <a:ext cx="67" cy="59"/>
            </a:xfrm>
            <a:custGeom>
              <a:avLst/>
              <a:gdLst>
                <a:gd name="T0" fmla="*/ 0 w 67"/>
                <a:gd name="T1" fmla="*/ 54 h 59"/>
                <a:gd name="T2" fmla="*/ 6 w 67"/>
                <a:gd name="T3" fmla="*/ 59 h 59"/>
                <a:gd name="T4" fmla="*/ 67 w 67"/>
                <a:gd name="T5" fmla="*/ 5 h 59"/>
                <a:gd name="T6" fmla="*/ 60 w 67"/>
                <a:gd name="T7" fmla="*/ 0 h 59"/>
                <a:gd name="T8" fmla="*/ 0 w 67"/>
                <a:gd name="T9" fmla="*/ 54 h 59"/>
                <a:gd name="T10" fmla="*/ 0 60000 65536"/>
                <a:gd name="T11" fmla="*/ 0 60000 65536"/>
                <a:gd name="T12" fmla="*/ 0 60000 65536"/>
                <a:gd name="T13" fmla="*/ 0 60000 65536"/>
                <a:gd name="T14" fmla="*/ 0 60000 65536"/>
                <a:gd name="T15" fmla="*/ 0 w 67"/>
                <a:gd name="T16" fmla="*/ 0 h 59"/>
                <a:gd name="T17" fmla="*/ 67 w 67"/>
                <a:gd name="T18" fmla="*/ 59 h 59"/>
              </a:gdLst>
              <a:ahLst/>
              <a:cxnLst>
                <a:cxn ang="T10">
                  <a:pos x="T0" y="T1"/>
                </a:cxn>
                <a:cxn ang="T11">
                  <a:pos x="T2" y="T3"/>
                </a:cxn>
                <a:cxn ang="T12">
                  <a:pos x="T4" y="T5"/>
                </a:cxn>
                <a:cxn ang="T13">
                  <a:pos x="T6" y="T7"/>
                </a:cxn>
                <a:cxn ang="T14">
                  <a:pos x="T8" y="T9"/>
                </a:cxn>
              </a:cxnLst>
              <a:rect l="T15" t="T16" r="T17" b="T18"/>
              <a:pathLst>
                <a:path w="67" h="59">
                  <a:moveTo>
                    <a:pt x="0" y="54"/>
                  </a:moveTo>
                  <a:lnTo>
                    <a:pt x="6" y="59"/>
                  </a:lnTo>
                  <a:lnTo>
                    <a:pt x="67" y="5"/>
                  </a:lnTo>
                  <a:lnTo>
                    <a:pt x="60" y="0"/>
                  </a:lnTo>
                  <a:lnTo>
                    <a:pt x="0" y="54"/>
                  </a:lnTo>
                  <a:close/>
                </a:path>
              </a:pathLst>
            </a:custGeom>
            <a:solidFill>
              <a:srgbClr val="C195DB"/>
            </a:solidFill>
            <a:ln w="9525">
              <a:noFill/>
              <a:round/>
              <a:headEnd/>
              <a:tailEnd/>
            </a:ln>
          </p:spPr>
          <p:txBody>
            <a:bodyPr/>
            <a:lstStyle/>
            <a:p>
              <a:endParaRPr lang="ru-RU"/>
            </a:p>
          </p:txBody>
        </p:sp>
        <p:sp>
          <p:nvSpPr>
            <p:cNvPr id="161373" name="Line 3030"/>
            <p:cNvSpPr>
              <a:spLocks noChangeShapeType="1"/>
            </p:cNvSpPr>
            <p:nvPr/>
          </p:nvSpPr>
          <p:spPr bwMode="auto">
            <a:xfrm flipV="1">
              <a:off x="3559" y="3052"/>
              <a:ext cx="13" cy="41"/>
            </a:xfrm>
            <a:prstGeom prst="line">
              <a:avLst/>
            </a:prstGeom>
            <a:noFill/>
            <a:ln w="6350" cap="rnd">
              <a:solidFill>
                <a:srgbClr val="C195DB"/>
              </a:solidFill>
              <a:round/>
              <a:headEnd/>
              <a:tailEnd/>
            </a:ln>
          </p:spPr>
          <p:txBody>
            <a:bodyPr/>
            <a:lstStyle/>
            <a:p>
              <a:endParaRPr lang="ru-RU"/>
            </a:p>
          </p:txBody>
        </p:sp>
        <p:sp>
          <p:nvSpPr>
            <p:cNvPr id="161374" name="Line 3031"/>
            <p:cNvSpPr>
              <a:spLocks noChangeShapeType="1"/>
            </p:cNvSpPr>
            <p:nvPr/>
          </p:nvSpPr>
          <p:spPr bwMode="auto">
            <a:xfrm flipH="1">
              <a:off x="3514" y="3091"/>
              <a:ext cx="48" cy="12"/>
            </a:xfrm>
            <a:prstGeom prst="line">
              <a:avLst/>
            </a:prstGeom>
            <a:noFill/>
            <a:ln w="6350" cap="rnd">
              <a:solidFill>
                <a:srgbClr val="C195DB"/>
              </a:solidFill>
              <a:round/>
              <a:headEnd/>
              <a:tailEnd/>
            </a:ln>
          </p:spPr>
          <p:txBody>
            <a:bodyPr/>
            <a:lstStyle/>
            <a:p>
              <a:endParaRPr lang="ru-RU"/>
            </a:p>
          </p:txBody>
        </p:sp>
        <p:sp>
          <p:nvSpPr>
            <p:cNvPr id="161375" name="Line 3032"/>
            <p:cNvSpPr>
              <a:spLocks noChangeShapeType="1"/>
            </p:cNvSpPr>
            <p:nvPr/>
          </p:nvSpPr>
          <p:spPr bwMode="auto">
            <a:xfrm>
              <a:off x="3560" y="3093"/>
              <a:ext cx="24" cy="25"/>
            </a:xfrm>
            <a:prstGeom prst="line">
              <a:avLst/>
            </a:prstGeom>
            <a:noFill/>
            <a:ln w="6350" cap="rnd">
              <a:solidFill>
                <a:srgbClr val="C195DB"/>
              </a:solidFill>
              <a:round/>
              <a:headEnd/>
              <a:tailEnd/>
            </a:ln>
          </p:spPr>
          <p:txBody>
            <a:bodyPr/>
            <a:lstStyle/>
            <a:p>
              <a:endParaRPr lang="ru-RU"/>
            </a:p>
          </p:txBody>
        </p:sp>
        <p:sp>
          <p:nvSpPr>
            <p:cNvPr id="161376" name="Freeform 3033"/>
            <p:cNvSpPr>
              <a:spLocks/>
            </p:cNvSpPr>
            <p:nvPr/>
          </p:nvSpPr>
          <p:spPr bwMode="auto">
            <a:xfrm>
              <a:off x="3595" y="2966"/>
              <a:ext cx="242" cy="240"/>
            </a:xfrm>
            <a:custGeom>
              <a:avLst/>
              <a:gdLst>
                <a:gd name="T0" fmla="*/ 20 w 242"/>
                <a:gd name="T1" fmla="*/ 0 h 240"/>
                <a:gd name="T2" fmla="*/ 0 w 242"/>
                <a:gd name="T3" fmla="*/ 15 h 240"/>
                <a:gd name="T4" fmla="*/ 165 w 242"/>
                <a:gd name="T5" fmla="*/ 225 h 240"/>
                <a:gd name="T6" fmla="*/ 242 w 242"/>
                <a:gd name="T7" fmla="*/ 240 h 240"/>
                <a:gd name="T8" fmla="*/ 225 w 242"/>
                <a:gd name="T9" fmla="*/ 176 h 240"/>
                <a:gd name="T10" fmla="*/ 20 w 242"/>
                <a:gd name="T11" fmla="*/ 0 h 240"/>
                <a:gd name="T12" fmla="*/ 0 60000 65536"/>
                <a:gd name="T13" fmla="*/ 0 60000 65536"/>
                <a:gd name="T14" fmla="*/ 0 60000 65536"/>
                <a:gd name="T15" fmla="*/ 0 60000 65536"/>
                <a:gd name="T16" fmla="*/ 0 60000 65536"/>
                <a:gd name="T17" fmla="*/ 0 60000 65536"/>
                <a:gd name="T18" fmla="*/ 0 w 242"/>
                <a:gd name="T19" fmla="*/ 0 h 240"/>
                <a:gd name="T20" fmla="*/ 242 w 242"/>
                <a:gd name="T21" fmla="*/ 240 h 240"/>
              </a:gdLst>
              <a:ahLst/>
              <a:cxnLst>
                <a:cxn ang="T12">
                  <a:pos x="T0" y="T1"/>
                </a:cxn>
                <a:cxn ang="T13">
                  <a:pos x="T2" y="T3"/>
                </a:cxn>
                <a:cxn ang="T14">
                  <a:pos x="T4" y="T5"/>
                </a:cxn>
                <a:cxn ang="T15">
                  <a:pos x="T6" y="T7"/>
                </a:cxn>
                <a:cxn ang="T16">
                  <a:pos x="T8" y="T9"/>
                </a:cxn>
                <a:cxn ang="T17">
                  <a:pos x="T10" y="T11"/>
                </a:cxn>
              </a:cxnLst>
              <a:rect l="T18" t="T19" r="T20" b="T21"/>
              <a:pathLst>
                <a:path w="242" h="240">
                  <a:moveTo>
                    <a:pt x="20" y="0"/>
                  </a:moveTo>
                  <a:lnTo>
                    <a:pt x="0" y="15"/>
                  </a:lnTo>
                  <a:lnTo>
                    <a:pt x="165" y="225"/>
                  </a:lnTo>
                  <a:lnTo>
                    <a:pt x="242" y="240"/>
                  </a:lnTo>
                  <a:lnTo>
                    <a:pt x="225" y="176"/>
                  </a:lnTo>
                  <a:lnTo>
                    <a:pt x="20" y="0"/>
                  </a:lnTo>
                  <a:close/>
                </a:path>
              </a:pathLst>
            </a:custGeom>
            <a:solidFill>
              <a:srgbClr val="844CD6"/>
            </a:solidFill>
            <a:ln w="9525">
              <a:noFill/>
              <a:round/>
              <a:headEnd/>
              <a:tailEnd/>
            </a:ln>
          </p:spPr>
          <p:txBody>
            <a:bodyPr/>
            <a:lstStyle/>
            <a:p>
              <a:endParaRPr lang="ru-RU"/>
            </a:p>
          </p:txBody>
        </p:sp>
        <p:sp>
          <p:nvSpPr>
            <p:cNvPr id="161377" name="Freeform 3034"/>
            <p:cNvSpPr>
              <a:spLocks/>
            </p:cNvSpPr>
            <p:nvPr/>
          </p:nvSpPr>
          <p:spPr bwMode="auto">
            <a:xfrm>
              <a:off x="3593" y="2963"/>
              <a:ext cx="24" cy="19"/>
            </a:xfrm>
            <a:custGeom>
              <a:avLst/>
              <a:gdLst>
                <a:gd name="T0" fmla="*/ 24 w 24"/>
                <a:gd name="T1" fmla="*/ 4 h 19"/>
                <a:gd name="T2" fmla="*/ 19 w 24"/>
                <a:gd name="T3" fmla="*/ 0 h 19"/>
                <a:gd name="T4" fmla="*/ 0 w 24"/>
                <a:gd name="T5" fmla="*/ 13 h 19"/>
                <a:gd name="T6" fmla="*/ 5 w 24"/>
                <a:gd name="T7" fmla="*/ 19 h 19"/>
                <a:gd name="T8" fmla="*/ 24 w 24"/>
                <a:gd name="T9" fmla="*/ 4 h 19"/>
                <a:gd name="T10" fmla="*/ 0 60000 65536"/>
                <a:gd name="T11" fmla="*/ 0 60000 65536"/>
                <a:gd name="T12" fmla="*/ 0 60000 65536"/>
                <a:gd name="T13" fmla="*/ 0 60000 65536"/>
                <a:gd name="T14" fmla="*/ 0 60000 65536"/>
                <a:gd name="T15" fmla="*/ 0 w 24"/>
                <a:gd name="T16" fmla="*/ 0 h 19"/>
                <a:gd name="T17" fmla="*/ 24 w 24"/>
                <a:gd name="T18" fmla="*/ 19 h 19"/>
              </a:gdLst>
              <a:ahLst/>
              <a:cxnLst>
                <a:cxn ang="T10">
                  <a:pos x="T0" y="T1"/>
                </a:cxn>
                <a:cxn ang="T11">
                  <a:pos x="T2" y="T3"/>
                </a:cxn>
                <a:cxn ang="T12">
                  <a:pos x="T4" y="T5"/>
                </a:cxn>
                <a:cxn ang="T13">
                  <a:pos x="T6" y="T7"/>
                </a:cxn>
                <a:cxn ang="T14">
                  <a:pos x="T8" y="T9"/>
                </a:cxn>
              </a:cxnLst>
              <a:rect l="T15" t="T16" r="T17" b="T18"/>
              <a:pathLst>
                <a:path w="24" h="19">
                  <a:moveTo>
                    <a:pt x="24" y="4"/>
                  </a:moveTo>
                  <a:lnTo>
                    <a:pt x="19" y="0"/>
                  </a:lnTo>
                  <a:lnTo>
                    <a:pt x="0" y="13"/>
                  </a:lnTo>
                  <a:lnTo>
                    <a:pt x="5" y="19"/>
                  </a:lnTo>
                  <a:lnTo>
                    <a:pt x="24" y="4"/>
                  </a:lnTo>
                  <a:close/>
                </a:path>
              </a:pathLst>
            </a:custGeom>
            <a:solidFill>
              <a:srgbClr val="C195DB"/>
            </a:solidFill>
            <a:ln w="9525">
              <a:noFill/>
              <a:round/>
              <a:headEnd/>
              <a:tailEnd/>
            </a:ln>
          </p:spPr>
          <p:txBody>
            <a:bodyPr/>
            <a:lstStyle/>
            <a:p>
              <a:endParaRPr lang="ru-RU"/>
            </a:p>
          </p:txBody>
        </p:sp>
        <p:sp>
          <p:nvSpPr>
            <p:cNvPr id="161378" name="Freeform 3035"/>
            <p:cNvSpPr>
              <a:spLocks/>
            </p:cNvSpPr>
            <p:nvPr/>
          </p:nvSpPr>
          <p:spPr bwMode="auto">
            <a:xfrm>
              <a:off x="3592" y="2978"/>
              <a:ext cx="168" cy="214"/>
            </a:xfrm>
            <a:custGeom>
              <a:avLst/>
              <a:gdLst>
                <a:gd name="T0" fmla="*/ 5 w 168"/>
                <a:gd name="T1" fmla="*/ 0 h 214"/>
                <a:gd name="T2" fmla="*/ 0 w 168"/>
                <a:gd name="T3" fmla="*/ 5 h 214"/>
                <a:gd name="T4" fmla="*/ 164 w 168"/>
                <a:gd name="T5" fmla="*/ 214 h 214"/>
                <a:gd name="T6" fmla="*/ 168 w 168"/>
                <a:gd name="T7" fmla="*/ 209 h 214"/>
                <a:gd name="T8" fmla="*/ 5 w 168"/>
                <a:gd name="T9" fmla="*/ 0 h 214"/>
                <a:gd name="T10" fmla="*/ 0 60000 65536"/>
                <a:gd name="T11" fmla="*/ 0 60000 65536"/>
                <a:gd name="T12" fmla="*/ 0 60000 65536"/>
                <a:gd name="T13" fmla="*/ 0 60000 65536"/>
                <a:gd name="T14" fmla="*/ 0 60000 65536"/>
                <a:gd name="T15" fmla="*/ 0 w 168"/>
                <a:gd name="T16" fmla="*/ 0 h 214"/>
                <a:gd name="T17" fmla="*/ 168 w 168"/>
                <a:gd name="T18" fmla="*/ 214 h 214"/>
              </a:gdLst>
              <a:ahLst/>
              <a:cxnLst>
                <a:cxn ang="T10">
                  <a:pos x="T0" y="T1"/>
                </a:cxn>
                <a:cxn ang="T11">
                  <a:pos x="T2" y="T3"/>
                </a:cxn>
                <a:cxn ang="T12">
                  <a:pos x="T4" y="T5"/>
                </a:cxn>
                <a:cxn ang="T13">
                  <a:pos x="T6" y="T7"/>
                </a:cxn>
                <a:cxn ang="T14">
                  <a:pos x="T8" y="T9"/>
                </a:cxn>
              </a:cxnLst>
              <a:rect l="T15" t="T16" r="T17" b="T18"/>
              <a:pathLst>
                <a:path w="168" h="214">
                  <a:moveTo>
                    <a:pt x="5" y="0"/>
                  </a:moveTo>
                  <a:lnTo>
                    <a:pt x="0" y="5"/>
                  </a:lnTo>
                  <a:lnTo>
                    <a:pt x="164" y="214"/>
                  </a:lnTo>
                  <a:lnTo>
                    <a:pt x="168" y="209"/>
                  </a:lnTo>
                  <a:lnTo>
                    <a:pt x="5" y="0"/>
                  </a:lnTo>
                  <a:close/>
                </a:path>
              </a:pathLst>
            </a:custGeom>
            <a:solidFill>
              <a:srgbClr val="C195DB"/>
            </a:solidFill>
            <a:ln w="9525">
              <a:noFill/>
              <a:round/>
              <a:headEnd/>
              <a:tailEnd/>
            </a:ln>
          </p:spPr>
          <p:txBody>
            <a:bodyPr/>
            <a:lstStyle/>
            <a:p>
              <a:endParaRPr lang="ru-RU"/>
            </a:p>
          </p:txBody>
        </p:sp>
        <p:sp>
          <p:nvSpPr>
            <p:cNvPr id="161379" name="Freeform 3036"/>
            <p:cNvSpPr>
              <a:spLocks/>
            </p:cNvSpPr>
            <p:nvPr/>
          </p:nvSpPr>
          <p:spPr bwMode="auto">
            <a:xfrm>
              <a:off x="3590" y="2978"/>
              <a:ext cx="6" cy="3"/>
            </a:xfrm>
            <a:custGeom>
              <a:avLst/>
              <a:gdLst>
                <a:gd name="T0" fmla="*/ 3 w 6"/>
                <a:gd name="T1" fmla="*/ 0 h 3"/>
                <a:gd name="T2" fmla="*/ 0 w 6"/>
                <a:gd name="T3" fmla="*/ 1 h 3"/>
                <a:gd name="T4" fmla="*/ 3 w 6"/>
                <a:gd name="T5" fmla="*/ 3 h 3"/>
                <a:gd name="T6" fmla="*/ 6 w 6"/>
                <a:gd name="T7" fmla="*/ 0 h 3"/>
                <a:gd name="T8" fmla="*/ 6 w 6"/>
                <a:gd name="T9" fmla="*/ 3 h 3"/>
                <a:gd name="T10" fmla="*/ 3 w 6"/>
                <a:gd name="T11" fmla="*/ 0 h 3"/>
                <a:gd name="T12" fmla="*/ 0 60000 65536"/>
                <a:gd name="T13" fmla="*/ 0 60000 65536"/>
                <a:gd name="T14" fmla="*/ 0 60000 65536"/>
                <a:gd name="T15" fmla="*/ 0 60000 65536"/>
                <a:gd name="T16" fmla="*/ 0 60000 65536"/>
                <a:gd name="T17" fmla="*/ 0 60000 65536"/>
                <a:gd name="T18" fmla="*/ 0 w 6"/>
                <a:gd name="T19" fmla="*/ 0 h 3"/>
                <a:gd name="T20" fmla="*/ 6 w 6"/>
                <a:gd name="T21" fmla="*/ 3 h 3"/>
              </a:gdLst>
              <a:ahLst/>
              <a:cxnLst>
                <a:cxn ang="T12">
                  <a:pos x="T0" y="T1"/>
                </a:cxn>
                <a:cxn ang="T13">
                  <a:pos x="T2" y="T3"/>
                </a:cxn>
                <a:cxn ang="T14">
                  <a:pos x="T4" y="T5"/>
                </a:cxn>
                <a:cxn ang="T15">
                  <a:pos x="T6" y="T7"/>
                </a:cxn>
                <a:cxn ang="T16">
                  <a:pos x="T8" y="T9"/>
                </a:cxn>
                <a:cxn ang="T17">
                  <a:pos x="T10" y="T11"/>
                </a:cxn>
              </a:cxnLst>
              <a:rect l="T18" t="T19" r="T20" b="T21"/>
              <a:pathLst>
                <a:path w="6" h="3">
                  <a:moveTo>
                    <a:pt x="3" y="0"/>
                  </a:moveTo>
                  <a:lnTo>
                    <a:pt x="0" y="1"/>
                  </a:lnTo>
                  <a:lnTo>
                    <a:pt x="3" y="3"/>
                  </a:lnTo>
                  <a:lnTo>
                    <a:pt x="6" y="0"/>
                  </a:lnTo>
                  <a:lnTo>
                    <a:pt x="6" y="3"/>
                  </a:lnTo>
                  <a:lnTo>
                    <a:pt x="3" y="0"/>
                  </a:lnTo>
                  <a:close/>
                </a:path>
              </a:pathLst>
            </a:custGeom>
            <a:solidFill>
              <a:srgbClr val="C195DB"/>
            </a:solidFill>
            <a:ln w="9525">
              <a:noFill/>
              <a:round/>
              <a:headEnd/>
              <a:tailEnd/>
            </a:ln>
          </p:spPr>
          <p:txBody>
            <a:bodyPr/>
            <a:lstStyle/>
            <a:p>
              <a:endParaRPr lang="ru-RU"/>
            </a:p>
          </p:txBody>
        </p:sp>
        <p:sp>
          <p:nvSpPr>
            <p:cNvPr id="161380" name="Freeform 3037"/>
            <p:cNvSpPr>
              <a:spLocks/>
            </p:cNvSpPr>
            <p:nvPr/>
          </p:nvSpPr>
          <p:spPr bwMode="auto">
            <a:xfrm>
              <a:off x="3759" y="3188"/>
              <a:ext cx="79" cy="20"/>
            </a:xfrm>
            <a:custGeom>
              <a:avLst/>
              <a:gdLst>
                <a:gd name="T0" fmla="*/ 2 w 79"/>
                <a:gd name="T1" fmla="*/ 0 h 20"/>
                <a:gd name="T2" fmla="*/ 0 w 79"/>
                <a:gd name="T3" fmla="*/ 5 h 20"/>
                <a:gd name="T4" fmla="*/ 76 w 79"/>
                <a:gd name="T5" fmla="*/ 20 h 20"/>
                <a:gd name="T6" fmla="*/ 79 w 79"/>
                <a:gd name="T7" fmla="*/ 16 h 20"/>
                <a:gd name="T8" fmla="*/ 2 w 79"/>
                <a:gd name="T9" fmla="*/ 0 h 20"/>
                <a:gd name="T10" fmla="*/ 0 60000 65536"/>
                <a:gd name="T11" fmla="*/ 0 60000 65536"/>
                <a:gd name="T12" fmla="*/ 0 60000 65536"/>
                <a:gd name="T13" fmla="*/ 0 60000 65536"/>
                <a:gd name="T14" fmla="*/ 0 60000 65536"/>
                <a:gd name="T15" fmla="*/ 0 w 79"/>
                <a:gd name="T16" fmla="*/ 0 h 20"/>
                <a:gd name="T17" fmla="*/ 79 w 79"/>
                <a:gd name="T18" fmla="*/ 20 h 20"/>
              </a:gdLst>
              <a:ahLst/>
              <a:cxnLst>
                <a:cxn ang="T10">
                  <a:pos x="T0" y="T1"/>
                </a:cxn>
                <a:cxn ang="T11">
                  <a:pos x="T2" y="T3"/>
                </a:cxn>
                <a:cxn ang="T12">
                  <a:pos x="T4" y="T5"/>
                </a:cxn>
                <a:cxn ang="T13">
                  <a:pos x="T6" y="T7"/>
                </a:cxn>
                <a:cxn ang="T14">
                  <a:pos x="T8" y="T9"/>
                </a:cxn>
              </a:cxnLst>
              <a:rect l="T15" t="T16" r="T17" b="T18"/>
              <a:pathLst>
                <a:path w="79" h="20">
                  <a:moveTo>
                    <a:pt x="2" y="0"/>
                  </a:moveTo>
                  <a:lnTo>
                    <a:pt x="0" y="5"/>
                  </a:lnTo>
                  <a:lnTo>
                    <a:pt x="76" y="20"/>
                  </a:lnTo>
                  <a:lnTo>
                    <a:pt x="79" y="16"/>
                  </a:lnTo>
                  <a:lnTo>
                    <a:pt x="2" y="0"/>
                  </a:lnTo>
                  <a:close/>
                </a:path>
              </a:pathLst>
            </a:custGeom>
            <a:solidFill>
              <a:srgbClr val="C195DB"/>
            </a:solidFill>
            <a:ln w="9525">
              <a:noFill/>
              <a:round/>
              <a:headEnd/>
              <a:tailEnd/>
            </a:ln>
          </p:spPr>
          <p:txBody>
            <a:bodyPr/>
            <a:lstStyle/>
            <a:p>
              <a:endParaRPr lang="ru-RU"/>
            </a:p>
          </p:txBody>
        </p:sp>
        <p:sp>
          <p:nvSpPr>
            <p:cNvPr id="161381" name="Freeform 3038"/>
            <p:cNvSpPr>
              <a:spLocks/>
            </p:cNvSpPr>
            <p:nvPr/>
          </p:nvSpPr>
          <p:spPr bwMode="auto">
            <a:xfrm>
              <a:off x="3757" y="3188"/>
              <a:ext cx="5" cy="5"/>
            </a:xfrm>
            <a:custGeom>
              <a:avLst/>
              <a:gdLst>
                <a:gd name="T0" fmla="*/ 0 w 5"/>
                <a:gd name="T1" fmla="*/ 5 h 5"/>
                <a:gd name="T2" fmla="*/ 2 w 5"/>
                <a:gd name="T3" fmla="*/ 5 h 5"/>
                <a:gd name="T4" fmla="*/ 5 w 5"/>
                <a:gd name="T5" fmla="*/ 0 h 5"/>
                <a:gd name="T6" fmla="*/ 0 w 5"/>
                <a:gd name="T7" fmla="*/ 5 h 5"/>
                <a:gd name="T8" fmla="*/ 0 60000 65536"/>
                <a:gd name="T9" fmla="*/ 0 60000 65536"/>
                <a:gd name="T10" fmla="*/ 0 60000 65536"/>
                <a:gd name="T11" fmla="*/ 0 60000 65536"/>
                <a:gd name="T12" fmla="*/ 0 w 5"/>
                <a:gd name="T13" fmla="*/ 0 h 5"/>
                <a:gd name="T14" fmla="*/ 5 w 5"/>
                <a:gd name="T15" fmla="*/ 5 h 5"/>
              </a:gdLst>
              <a:ahLst/>
              <a:cxnLst>
                <a:cxn ang="T8">
                  <a:pos x="T0" y="T1"/>
                </a:cxn>
                <a:cxn ang="T9">
                  <a:pos x="T2" y="T3"/>
                </a:cxn>
                <a:cxn ang="T10">
                  <a:pos x="T4" y="T5"/>
                </a:cxn>
                <a:cxn ang="T11">
                  <a:pos x="T6" y="T7"/>
                </a:cxn>
              </a:cxnLst>
              <a:rect l="T12" t="T13" r="T14" b="T15"/>
              <a:pathLst>
                <a:path w="5" h="5">
                  <a:moveTo>
                    <a:pt x="0" y="5"/>
                  </a:moveTo>
                  <a:lnTo>
                    <a:pt x="2" y="5"/>
                  </a:lnTo>
                  <a:lnTo>
                    <a:pt x="5" y="0"/>
                  </a:lnTo>
                  <a:lnTo>
                    <a:pt x="0" y="5"/>
                  </a:lnTo>
                  <a:close/>
                </a:path>
              </a:pathLst>
            </a:custGeom>
            <a:solidFill>
              <a:srgbClr val="C195DB"/>
            </a:solidFill>
            <a:ln w="9525">
              <a:noFill/>
              <a:round/>
              <a:headEnd/>
              <a:tailEnd/>
            </a:ln>
          </p:spPr>
          <p:txBody>
            <a:bodyPr/>
            <a:lstStyle/>
            <a:p>
              <a:endParaRPr lang="ru-RU"/>
            </a:p>
          </p:txBody>
        </p:sp>
        <p:sp>
          <p:nvSpPr>
            <p:cNvPr id="161382" name="Freeform 3039"/>
            <p:cNvSpPr>
              <a:spLocks/>
            </p:cNvSpPr>
            <p:nvPr/>
          </p:nvSpPr>
          <p:spPr bwMode="auto">
            <a:xfrm>
              <a:off x="3817" y="3140"/>
              <a:ext cx="21" cy="68"/>
            </a:xfrm>
            <a:custGeom>
              <a:avLst/>
              <a:gdLst>
                <a:gd name="T0" fmla="*/ 16 w 21"/>
                <a:gd name="T1" fmla="*/ 68 h 68"/>
                <a:gd name="T2" fmla="*/ 21 w 21"/>
                <a:gd name="T3" fmla="*/ 65 h 68"/>
                <a:gd name="T4" fmla="*/ 4 w 21"/>
                <a:gd name="T5" fmla="*/ 0 h 68"/>
                <a:gd name="T6" fmla="*/ 0 w 21"/>
                <a:gd name="T7" fmla="*/ 4 h 68"/>
                <a:gd name="T8" fmla="*/ 16 w 21"/>
                <a:gd name="T9" fmla="*/ 68 h 68"/>
                <a:gd name="T10" fmla="*/ 0 60000 65536"/>
                <a:gd name="T11" fmla="*/ 0 60000 65536"/>
                <a:gd name="T12" fmla="*/ 0 60000 65536"/>
                <a:gd name="T13" fmla="*/ 0 60000 65536"/>
                <a:gd name="T14" fmla="*/ 0 60000 65536"/>
                <a:gd name="T15" fmla="*/ 0 w 21"/>
                <a:gd name="T16" fmla="*/ 0 h 68"/>
                <a:gd name="T17" fmla="*/ 21 w 21"/>
                <a:gd name="T18" fmla="*/ 68 h 68"/>
              </a:gdLst>
              <a:ahLst/>
              <a:cxnLst>
                <a:cxn ang="T10">
                  <a:pos x="T0" y="T1"/>
                </a:cxn>
                <a:cxn ang="T11">
                  <a:pos x="T2" y="T3"/>
                </a:cxn>
                <a:cxn ang="T12">
                  <a:pos x="T4" y="T5"/>
                </a:cxn>
                <a:cxn ang="T13">
                  <a:pos x="T6" y="T7"/>
                </a:cxn>
                <a:cxn ang="T14">
                  <a:pos x="T8" y="T9"/>
                </a:cxn>
              </a:cxnLst>
              <a:rect l="T15" t="T16" r="T17" b="T18"/>
              <a:pathLst>
                <a:path w="21" h="68">
                  <a:moveTo>
                    <a:pt x="16" y="68"/>
                  </a:moveTo>
                  <a:lnTo>
                    <a:pt x="21" y="65"/>
                  </a:lnTo>
                  <a:lnTo>
                    <a:pt x="4" y="0"/>
                  </a:lnTo>
                  <a:lnTo>
                    <a:pt x="0" y="4"/>
                  </a:lnTo>
                  <a:lnTo>
                    <a:pt x="16" y="68"/>
                  </a:lnTo>
                  <a:close/>
                </a:path>
              </a:pathLst>
            </a:custGeom>
            <a:solidFill>
              <a:srgbClr val="C195DB"/>
            </a:solidFill>
            <a:ln w="9525">
              <a:noFill/>
              <a:round/>
              <a:headEnd/>
              <a:tailEnd/>
            </a:ln>
          </p:spPr>
          <p:txBody>
            <a:bodyPr/>
            <a:lstStyle/>
            <a:p>
              <a:endParaRPr lang="ru-RU"/>
            </a:p>
          </p:txBody>
        </p:sp>
        <p:sp>
          <p:nvSpPr>
            <p:cNvPr id="161383" name="Freeform 3040"/>
            <p:cNvSpPr>
              <a:spLocks/>
            </p:cNvSpPr>
            <p:nvPr/>
          </p:nvSpPr>
          <p:spPr bwMode="auto">
            <a:xfrm>
              <a:off x="3835" y="3203"/>
              <a:ext cx="6" cy="6"/>
            </a:xfrm>
            <a:custGeom>
              <a:avLst/>
              <a:gdLst>
                <a:gd name="T0" fmla="*/ 2 w 6"/>
                <a:gd name="T1" fmla="*/ 5 h 6"/>
                <a:gd name="T2" fmla="*/ 6 w 6"/>
                <a:gd name="T3" fmla="*/ 6 h 6"/>
                <a:gd name="T4" fmla="*/ 5 w 6"/>
                <a:gd name="T5" fmla="*/ 2 h 6"/>
                <a:gd name="T6" fmla="*/ 0 w 6"/>
                <a:gd name="T7" fmla="*/ 5 h 6"/>
                <a:gd name="T8" fmla="*/ 5 w 6"/>
                <a:gd name="T9" fmla="*/ 0 h 6"/>
                <a:gd name="T10" fmla="*/ 2 w 6"/>
                <a:gd name="T11" fmla="*/ 5 h 6"/>
                <a:gd name="T12" fmla="*/ 0 60000 65536"/>
                <a:gd name="T13" fmla="*/ 0 60000 65536"/>
                <a:gd name="T14" fmla="*/ 0 60000 65536"/>
                <a:gd name="T15" fmla="*/ 0 60000 65536"/>
                <a:gd name="T16" fmla="*/ 0 60000 65536"/>
                <a:gd name="T17" fmla="*/ 0 60000 65536"/>
                <a:gd name="T18" fmla="*/ 0 w 6"/>
                <a:gd name="T19" fmla="*/ 0 h 6"/>
                <a:gd name="T20" fmla="*/ 6 w 6"/>
                <a:gd name="T21" fmla="*/ 6 h 6"/>
              </a:gdLst>
              <a:ahLst/>
              <a:cxnLst>
                <a:cxn ang="T12">
                  <a:pos x="T0" y="T1"/>
                </a:cxn>
                <a:cxn ang="T13">
                  <a:pos x="T2" y="T3"/>
                </a:cxn>
                <a:cxn ang="T14">
                  <a:pos x="T4" y="T5"/>
                </a:cxn>
                <a:cxn ang="T15">
                  <a:pos x="T6" y="T7"/>
                </a:cxn>
                <a:cxn ang="T16">
                  <a:pos x="T8" y="T9"/>
                </a:cxn>
                <a:cxn ang="T17">
                  <a:pos x="T10" y="T11"/>
                </a:cxn>
              </a:cxnLst>
              <a:rect l="T18" t="T19" r="T20" b="T21"/>
              <a:pathLst>
                <a:path w="6" h="6">
                  <a:moveTo>
                    <a:pt x="2" y="5"/>
                  </a:moveTo>
                  <a:lnTo>
                    <a:pt x="6" y="6"/>
                  </a:lnTo>
                  <a:lnTo>
                    <a:pt x="5" y="2"/>
                  </a:lnTo>
                  <a:lnTo>
                    <a:pt x="0" y="5"/>
                  </a:lnTo>
                  <a:lnTo>
                    <a:pt x="5" y="0"/>
                  </a:lnTo>
                  <a:lnTo>
                    <a:pt x="2" y="5"/>
                  </a:lnTo>
                  <a:close/>
                </a:path>
              </a:pathLst>
            </a:custGeom>
            <a:solidFill>
              <a:srgbClr val="C195DB"/>
            </a:solidFill>
            <a:ln w="9525">
              <a:noFill/>
              <a:round/>
              <a:headEnd/>
              <a:tailEnd/>
            </a:ln>
          </p:spPr>
          <p:txBody>
            <a:bodyPr/>
            <a:lstStyle/>
            <a:p>
              <a:endParaRPr lang="ru-RU"/>
            </a:p>
          </p:txBody>
        </p:sp>
        <p:sp>
          <p:nvSpPr>
            <p:cNvPr id="161384" name="Freeform 3041"/>
            <p:cNvSpPr>
              <a:spLocks/>
            </p:cNvSpPr>
            <p:nvPr/>
          </p:nvSpPr>
          <p:spPr bwMode="auto">
            <a:xfrm>
              <a:off x="3613" y="2963"/>
              <a:ext cx="207" cy="179"/>
            </a:xfrm>
            <a:custGeom>
              <a:avLst/>
              <a:gdLst>
                <a:gd name="T0" fmla="*/ 203 w 207"/>
                <a:gd name="T1" fmla="*/ 179 h 179"/>
                <a:gd name="T2" fmla="*/ 207 w 207"/>
                <a:gd name="T3" fmla="*/ 174 h 179"/>
                <a:gd name="T4" fmla="*/ 5 w 207"/>
                <a:gd name="T5" fmla="*/ 0 h 179"/>
                <a:gd name="T6" fmla="*/ 0 w 207"/>
                <a:gd name="T7" fmla="*/ 4 h 179"/>
                <a:gd name="T8" fmla="*/ 203 w 207"/>
                <a:gd name="T9" fmla="*/ 179 h 179"/>
                <a:gd name="T10" fmla="*/ 0 60000 65536"/>
                <a:gd name="T11" fmla="*/ 0 60000 65536"/>
                <a:gd name="T12" fmla="*/ 0 60000 65536"/>
                <a:gd name="T13" fmla="*/ 0 60000 65536"/>
                <a:gd name="T14" fmla="*/ 0 60000 65536"/>
                <a:gd name="T15" fmla="*/ 0 w 207"/>
                <a:gd name="T16" fmla="*/ 0 h 179"/>
                <a:gd name="T17" fmla="*/ 207 w 207"/>
                <a:gd name="T18" fmla="*/ 179 h 179"/>
              </a:gdLst>
              <a:ahLst/>
              <a:cxnLst>
                <a:cxn ang="T10">
                  <a:pos x="T0" y="T1"/>
                </a:cxn>
                <a:cxn ang="T11">
                  <a:pos x="T2" y="T3"/>
                </a:cxn>
                <a:cxn ang="T12">
                  <a:pos x="T4" y="T5"/>
                </a:cxn>
                <a:cxn ang="T13">
                  <a:pos x="T6" y="T7"/>
                </a:cxn>
                <a:cxn ang="T14">
                  <a:pos x="T8" y="T9"/>
                </a:cxn>
              </a:cxnLst>
              <a:rect l="T15" t="T16" r="T17" b="T18"/>
              <a:pathLst>
                <a:path w="207" h="179">
                  <a:moveTo>
                    <a:pt x="203" y="179"/>
                  </a:moveTo>
                  <a:lnTo>
                    <a:pt x="207" y="174"/>
                  </a:lnTo>
                  <a:lnTo>
                    <a:pt x="5" y="0"/>
                  </a:lnTo>
                  <a:lnTo>
                    <a:pt x="0" y="4"/>
                  </a:lnTo>
                  <a:lnTo>
                    <a:pt x="203" y="179"/>
                  </a:lnTo>
                  <a:close/>
                </a:path>
              </a:pathLst>
            </a:custGeom>
            <a:solidFill>
              <a:srgbClr val="C195DB"/>
            </a:solidFill>
            <a:ln w="9525">
              <a:noFill/>
              <a:round/>
              <a:headEnd/>
              <a:tailEnd/>
            </a:ln>
          </p:spPr>
          <p:txBody>
            <a:bodyPr/>
            <a:lstStyle/>
            <a:p>
              <a:endParaRPr lang="ru-RU"/>
            </a:p>
          </p:txBody>
        </p:sp>
        <p:sp>
          <p:nvSpPr>
            <p:cNvPr id="161385" name="Freeform 3042"/>
            <p:cNvSpPr>
              <a:spLocks/>
            </p:cNvSpPr>
            <p:nvPr/>
          </p:nvSpPr>
          <p:spPr bwMode="auto">
            <a:xfrm>
              <a:off x="3818" y="3138"/>
              <a:ext cx="7" cy="4"/>
            </a:xfrm>
            <a:custGeom>
              <a:avLst/>
              <a:gdLst>
                <a:gd name="T0" fmla="*/ 7 w 7"/>
                <a:gd name="T1" fmla="*/ 2 h 4"/>
                <a:gd name="T2" fmla="*/ 7 w 7"/>
                <a:gd name="T3" fmla="*/ 0 h 4"/>
                <a:gd name="T4" fmla="*/ 0 w 7"/>
                <a:gd name="T5" fmla="*/ 4 h 4"/>
                <a:gd name="T6" fmla="*/ 7 w 7"/>
                <a:gd name="T7" fmla="*/ 2 h 4"/>
                <a:gd name="T8" fmla="*/ 0 60000 65536"/>
                <a:gd name="T9" fmla="*/ 0 60000 65536"/>
                <a:gd name="T10" fmla="*/ 0 60000 65536"/>
                <a:gd name="T11" fmla="*/ 0 60000 65536"/>
                <a:gd name="T12" fmla="*/ 0 w 7"/>
                <a:gd name="T13" fmla="*/ 0 h 4"/>
                <a:gd name="T14" fmla="*/ 7 w 7"/>
                <a:gd name="T15" fmla="*/ 4 h 4"/>
              </a:gdLst>
              <a:ahLst/>
              <a:cxnLst>
                <a:cxn ang="T8">
                  <a:pos x="T0" y="T1"/>
                </a:cxn>
                <a:cxn ang="T9">
                  <a:pos x="T2" y="T3"/>
                </a:cxn>
                <a:cxn ang="T10">
                  <a:pos x="T4" y="T5"/>
                </a:cxn>
                <a:cxn ang="T11">
                  <a:pos x="T6" y="T7"/>
                </a:cxn>
              </a:cxnLst>
              <a:rect l="T12" t="T13" r="T14" b="T15"/>
              <a:pathLst>
                <a:path w="7" h="4">
                  <a:moveTo>
                    <a:pt x="7" y="2"/>
                  </a:moveTo>
                  <a:lnTo>
                    <a:pt x="7" y="0"/>
                  </a:lnTo>
                  <a:lnTo>
                    <a:pt x="0" y="4"/>
                  </a:lnTo>
                  <a:lnTo>
                    <a:pt x="7" y="2"/>
                  </a:lnTo>
                  <a:close/>
                </a:path>
              </a:pathLst>
            </a:custGeom>
            <a:solidFill>
              <a:srgbClr val="C195DB"/>
            </a:solidFill>
            <a:ln w="9525">
              <a:noFill/>
              <a:round/>
              <a:headEnd/>
              <a:tailEnd/>
            </a:ln>
          </p:spPr>
          <p:txBody>
            <a:bodyPr/>
            <a:lstStyle/>
            <a:p>
              <a:endParaRPr lang="ru-RU"/>
            </a:p>
          </p:txBody>
        </p:sp>
        <p:sp>
          <p:nvSpPr>
            <p:cNvPr id="161386" name="Freeform 3043"/>
            <p:cNvSpPr>
              <a:spLocks/>
            </p:cNvSpPr>
            <p:nvPr/>
          </p:nvSpPr>
          <p:spPr bwMode="auto">
            <a:xfrm>
              <a:off x="3616" y="2961"/>
              <a:ext cx="3" cy="7"/>
            </a:xfrm>
            <a:custGeom>
              <a:avLst/>
              <a:gdLst>
                <a:gd name="T0" fmla="*/ 3 w 3"/>
                <a:gd name="T1" fmla="*/ 2 h 7"/>
                <a:gd name="T2" fmla="*/ 2 w 3"/>
                <a:gd name="T3" fmla="*/ 0 h 7"/>
                <a:gd name="T4" fmla="*/ 0 w 3"/>
                <a:gd name="T5" fmla="*/ 2 h 7"/>
                <a:gd name="T6" fmla="*/ 3 w 3"/>
                <a:gd name="T7" fmla="*/ 7 h 7"/>
                <a:gd name="T8" fmla="*/ 0 w 3"/>
                <a:gd name="T9" fmla="*/ 7 h 7"/>
                <a:gd name="T10" fmla="*/ 3 w 3"/>
                <a:gd name="T11" fmla="*/ 2 h 7"/>
                <a:gd name="T12" fmla="*/ 0 60000 65536"/>
                <a:gd name="T13" fmla="*/ 0 60000 65536"/>
                <a:gd name="T14" fmla="*/ 0 60000 65536"/>
                <a:gd name="T15" fmla="*/ 0 60000 65536"/>
                <a:gd name="T16" fmla="*/ 0 60000 65536"/>
                <a:gd name="T17" fmla="*/ 0 60000 65536"/>
                <a:gd name="T18" fmla="*/ 0 w 3"/>
                <a:gd name="T19" fmla="*/ 0 h 7"/>
                <a:gd name="T20" fmla="*/ 3 w 3"/>
                <a:gd name="T21" fmla="*/ 7 h 7"/>
              </a:gdLst>
              <a:ahLst/>
              <a:cxnLst>
                <a:cxn ang="T12">
                  <a:pos x="T0" y="T1"/>
                </a:cxn>
                <a:cxn ang="T13">
                  <a:pos x="T2" y="T3"/>
                </a:cxn>
                <a:cxn ang="T14">
                  <a:pos x="T4" y="T5"/>
                </a:cxn>
                <a:cxn ang="T15">
                  <a:pos x="T6" y="T7"/>
                </a:cxn>
                <a:cxn ang="T16">
                  <a:pos x="T8" y="T9"/>
                </a:cxn>
                <a:cxn ang="T17">
                  <a:pos x="T10" y="T11"/>
                </a:cxn>
              </a:cxnLst>
              <a:rect l="T18" t="T19" r="T20" b="T21"/>
              <a:pathLst>
                <a:path w="3" h="7">
                  <a:moveTo>
                    <a:pt x="3" y="2"/>
                  </a:moveTo>
                  <a:lnTo>
                    <a:pt x="2" y="0"/>
                  </a:lnTo>
                  <a:lnTo>
                    <a:pt x="0" y="2"/>
                  </a:lnTo>
                  <a:lnTo>
                    <a:pt x="3" y="7"/>
                  </a:lnTo>
                  <a:lnTo>
                    <a:pt x="0" y="7"/>
                  </a:lnTo>
                  <a:lnTo>
                    <a:pt x="3" y="2"/>
                  </a:lnTo>
                  <a:close/>
                </a:path>
              </a:pathLst>
            </a:custGeom>
            <a:solidFill>
              <a:srgbClr val="C195DB"/>
            </a:solidFill>
            <a:ln w="9525">
              <a:noFill/>
              <a:round/>
              <a:headEnd/>
              <a:tailEnd/>
            </a:ln>
          </p:spPr>
          <p:txBody>
            <a:bodyPr/>
            <a:lstStyle/>
            <a:p>
              <a:endParaRPr lang="ru-RU"/>
            </a:p>
          </p:txBody>
        </p:sp>
        <p:sp>
          <p:nvSpPr>
            <p:cNvPr id="161387" name="Freeform 3044"/>
            <p:cNvSpPr>
              <a:spLocks/>
            </p:cNvSpPr>
            <p:nvPr/>
          </p:nvSpPr>
          <p:spPr bwMode="auto">
            <a:xfrm>
              <a:off x="3759" y="3140"/>
              <a:ext cx="64" cy="53"/>
            </a:xfrm>
            <a:custGeom>
              <a:avLst/>
              <a:gdLst>
                <a:gd name="T0" fmla="*/ 0 w 64"/>
                <a:gd name="T1" fmla="*/ 48 h 53"/>
                <a:gd name="T2" fmla="*/ 6 w 64"/>
                <a:gd name="T3" fmla="*/ 53 h 53"/>
                <a:gd name="T4" fmla="*/ 64 w 64"/>
                <a:gd name="T5" fmla="*/ 5 h 53"/>
                <a:gd name="T6" fmla="*/ 58 w 64"/>
                <a:gd name="T7" fmla="*/ 0 h 53"/>
                <a:gd name="T8" fmla="*/ 0 w 64"/>
                <a:gd name="T9" fmla="*/ 48 h 53"/>
                <a:gd name="T10" fmla="*/ 0 60000 65536"/>
                <a:gd name="T11" fmla="*/ 0 60000 65536"/>
                <a:gd name="T12" fmla="*/ 0 60000 65536"/>
                <a:gd name="T13" fmla="*/ 0 60000 65536"/>
                <a:gd name="T14" fmla="*/ 0 60000 65536"/>
                <a:gd name="T15" fmla="*/ 0 w 64"/>
                <a:gd name="T16" fmla="*/ 0 h 53"/>
                <a:gd name="T17" fmla="*/ 64 w 64"/>
                <a:gd name="T18" fmla="*/ 53 h 53"/>
              </a:gdLst>
              <a:ahLst/>
              <a:cxnLst>
                <a:cxn ang="T10">
                  <a:pos x="T0" y="T1"/>
                </a:cxn>
                <a:cxn ang="T11">
                  <a:pos x="T2" y="T3"/>
                </a:cxn>
                <a:cxn ang="T12">
                  <a:pos x="T4" y="T5"/>
                </a:cxn>
                <a:cxn ang="T13">
                  <a:pos x="T6" y="T7"/>
                </a:cxn>
                <a:cxn ang="T14">
                  <a:pos x="T8" y="T9"/>
                </a:cxn>
              </a:cxnLst>
              <a:rect l="T15" t="T16" r="T17" b="T18"/>
              <a:pathLst>
                <a:path w="64" h="53">
                  <a:moveTo>
                    <a:pt x="0" y="48"/>
                  </a:moveTo>
                  <a:lnTo>
                    <a:pt x="6" y="53"/>
                  </a:lnTo>
                  <a:lnTo>
                    <a:pt x="64" y="5"/>
                  </a:lnTo>
                  <a:lnTo>
                    <a:pt x="58" y="0"/>
                  </a:lnTo>
                  <a:lnTo>
                    <a:pt x="0" y="48"/>
                  </a:lnTo>
                  <a:close/>
                </a:path>
              </a:pathLst>
            </a:custGeom>
            <a:solidFill>
              <a:srgbClr val="C195DB"/>
            </a:solidFill>
            <a:ln w="9525">
              <a:noFill/>
              <a:round/>
              <a:headEnd/>
              <a:tailEnd/>
            </a:ln>
          </p:spPr>
          <p:txBody>
            <a:bodyPr/>
            <a:lstStyle/>
            <a:p>
              <a:endParaRPr lang="ru-RU"/>
            </a:p>
          </p:txBody>
        </p:sp>
        <p:sp>
          <p:nvSpPr>
            <p:cNvPr id="161388" name="Line 3045"/>
            <p:cNvSpPr>
              <a:spLocks noChangeShapeType="1"/>
            </p:cNvSpPr>
            <p:nvPr/>
          </p:nvSpPr>
          <p:spPr bwMode="auto">
            <a:xfrm flipH="1">
              <a:off x="3765" y="3182"/>
              <a:ext cx="46" cy="6"/>
            </a:xfrm>
            <a:prstGeom prst="line">
              <a:avLst/>
            </a:prstGeom>
            <a:noFill/>
            <a:ln w="6350" cap="rnd">
              <a:solidFill>
                <a:srgbClr val="C195DB"/>
              </a:solidFill>
              <a:round/>
              <a:headEnd/>
              <a:tailEnd/>
            </a:ln>
          </p:spPr>
          <p:txBody>
            <a:bodyPr/>
            <a:lstStyle/>
            <a:p>
              <a:endParaRPr lang="ru-RU"/>
            </a:p>
          </p:txBody>
        </p:sp>
        <p:sp>
          <p:nvSpPr>
            <p:cNvPr id="161389" name="Line 3046"/>
            <p:cNvSpPr>
              <a:spLocks noChangeShapeType="1"/>
            </p:cNvSpPr>
            <p:nvPr/>
          </p:nvSpPr>
          <p:spPr bwMode="auto">
            <a:xfrm flipV="1">
              <a:off x="3813" y="3142"/>
              <a:ext cx="8" cy="40"/>
            </a:xfrm>
            <a:prstGeom prst="line">
              <a:avLst/>
            </a:prstGeom>
            <a:noFill/>
            <a:ln w="6350" cap="rnd">
              <a:solidFill>
                <a:srgbClr val="C195DB"/>
              </a:solidFill>
              <a:round/>
              <a:headEnd/>
              <a:tailEnd/>
            </a:ln>
          </p:spPr>
          <p:txBody>
            <a:bodyPr/>
            <a:lstStyle/>
            <a:p>
              <a:endParaRPr lang="ru-RU"/>
            </a:p>
          </p:txBody>
        </p:sp>
        <p:sp>
          <p:nvSpPr>
            <p:cNvPr id="161390" name="Line 3047"/>
            <p:cNvSpPr>
              <a:spLocks noChangeShapeType="1"/>
            </p:cNvSpPr>
            <p:nvPr/>
          </p:nvSpPr>
          <p:spPr bwMode="auto">
            <a:xfrm>
              <a:off x="3813" y="3182"/>
              <a:ext cx="26" cy="26"/>
            </a:xfrm>
            <a:prstGeom prst="line">
              <a:avLst/>
            </a:prstGeom>
            <a:noFill/>
            <a:ln w="6350" cap="rnd">
              <a:solidFill>
                <a:srgbClr val="C195DB"/>
              </a:solidFill>
              <a:round/>
              <a:headEnd/>
              <a:tailEnd/>
            </a:ln>
          </p:spPr>
          <p:txBody>
            <a:bodyPr/>
            <a:lstStyle/>
            <a:p>
              <a:endParaRPr lang="ru-RU"/>
            </a:p>
          </p:txBody>
        </p:sp>
        <p:sp>
          <p:nvSpPr>
            <p:cNvPr id="161391" name="Freeform 3048"/>
            <p:cNvSpPr>
              <a:spLocks/>
            </p:cNvSpPr>
            <p:nvPr/>
          </p:nvSpPr>
          <p:spPr bwMode="auto">
            <a:xfrm>
              <a:off x="3083" y="3122"/>
              <a:ext cx="109" cy="305"/>
            </a:xfrm>
            <a:custGeom>
              <a:avLst/>
              <a:gdLst>
                <a:gd name="T0" fmla="*/ 0 w 109"/>
                <a:gd name="T1" fmla="*/ 6 h 305"/>
                <a:gd name="T2" fmla="*/ 31 w 109"/>
                <a:gd name="T3" fmla="*/ 0 h 305"/>
                <a:gd name="T4" fmla="*/ 109 w 109"/>
                <a:gd name="T5" fmla="*/ 249 h 305"/>
                <a:gd name="T6" fmla="*/ 86 w 109"/>
                <a:gd name="T7" fmla="*/ 305 h 305"/>
                <a:gd name="T8" fmla="*/ 26 w 109"/>
                <a:gd name="T9" fmla="*/ 266 h 305"/>
                <a:gd name="T10" fmla="*/ 0 w 109"/>
                <a:gd name="T11" fmla="*/ 6 h 305"/>
                <a:gd name="T12" fmla="*/ 0 60000 65536"/>
                <a:gd name="T13" fmla="*/ 0 60000 65536"/>
                <a:gd name="T14" fmla="*/ 0 60000 65536"/>
                <a:gd name="T15" fmla="*/ 0 60000 65536"/>
                <a:gd name="T16" fmla="*/ 0 60000 65536"/>
                <a:gd name="T17" fmla="*/ 0 60000 65536"/>
                <a:gd name="T18" fmla="*/ 0 w 109"/>
                <a:gd name="T19" fmla="*/ 0 h 305"/>
                <a:gd name="T20" fmla="*/ 109 w 109"/>
                <a:gd name="T21" fmla="*/ 305 h 305"/>
              </a:gdLst>
              <a:ahLst/>
              <a:cxnLst>
                <a:cxn ang="T12">
                  <a:pos x="T0" y="T1"/>
                </a:cxn>
                <a:cxn ang="T13">
                  <a:pos x="T2" y="T3"/>
                </a:cxn>
                <a:cxn ang="T14">
                  <a:pos x="T4" y="T5"/>
                </a:cxn>
                <a:cxn ang="T15">
                  <a:pos x="T6" y="T7"/>
                </a:cxn>
                <a:cxn ang="T16">
                  <a:pos x="T8" y="T9"/>
                </a:cxn>
                <a:cxn ang="T17">
                  <a:pos x="T10" y="T11"/>
                </a:cxn>
              </a:cxnLst>
              <a:rect l="T18" t="T19" r="T20" b="T21"/>
              <a:pathLst>
                <a:path w="109" h="305">
                  <a:moveTo>
                    <a:pt x="0" y="6"/>
                  </a:moveTo>
                  <a:lnTo>
                    <a:pt x="31" y="0"/>
                  </a:lnTo>
                  <a:lnTo>
                    <a:pt x="109" y="249"/>
                  </a:lnTo>
                  <a:lnTo>
                    <a:pt x="86" y="305"/>
                  </a:lnTo>
                  <a:lnTo>
                    <a:pt x="26" y="266"/>
                  </a:lnTo>
                  <a:lnTo>
                    <a:pt x="0" y="6"/>
                  </a:lnTo>
                  <a:close/>
                </a:path>
              </a:pathLst>
            </a:custGeom>
            <a:solidFill>
              <a:srgbClr val="844CD6"/>
            </a:solidFill>
            <a:ln w="9525">
              <a:noFill/>
              <a:round/>
              <a:headEnd/>
              <a:tailEnd/>
            </a:ln>
          </p:spPr>
          <p:txBody>
            <a:bodyPr/>
            <a:lstStyle/>
            <a:p>
              <a:endParaRPr lang="ru-RU"/>
            </a:p>
          </p:txBody>
        </p:sp>
        <p:sp>
          <p:nvSpPr>
            <p:cNvPr id="161392" name="Freeform 3049"/>
            <p:cNvSpPr>
              <a:spLocks/>
            </p:cNvSpPr>
            <p:nvPr/>
          </p:nvSpPr>
          <p:spPr bwMode="auto">
            <a:xfrm>
              <a:off x="3083" y="3120"/>
              <a:ext cx="36" cy="12"/>
            </a:xfrm>
            <a:custGeom>
              <a:avLst/>
              <a:gdLst>
                <a:gd name="T0" fmla="*/ 0 w 36"/>
                <a:gd name="T1" fmla="*/ 5 h 12"/>
                <a:gd name="T2" fmla="*/ 3 w 36"/>
                <a:gd name="T3" fmla="*/ 12 h 12"/>
                <a:gd name="T4" fmla="*/ 36 w 36"/>
                <a:gd name="T5" fmla="*/ 5 h 12"/>
                <a:gd name="T6" fmla="*/ 32 w 36"/>
                <a:gd name="T7" fmla="*/ 0 h 12"/>
                <a:gd name="T8" fmla="*/ 0 w 36"/>
                <a:gd name="T9" fmla="*/ 5 h 12"/>
                <a:gd name="T10" fmla="*/ 0 60000 65536"/>
                <a:gd name="T11" fmla="*/ 0 60000 65536"/>
                <a:gd name="T12" fmla="*/ 0 60000 65536"/>
                <a:gd name="T13" fmla="*/ 0 60000 65536"/>
                <a:gd name="T14" fmla="*/ 0 60000 65536"/>
                <a:gd name="T15" fmla="*/ 0 w 36"/>
                <a:gd name="T16" fmla="*/ 0 h 12"/>
                <a:gd name="T17" fmla="*/ 36 w 36"/>
                <a:gd name="T18" fmla="*/ 12 h 12"/>
              </a:gdLst>
              <a:ahLst/>
              <a:cxnLst>
                <a:cxn ang="T10">
                  <a:pos x="T0" y="T1"/>
                </a:cxn>
                <a:cxn ang="T11">
                  <a:pos x="T2" y="T3"/>
                </a:cxn>
                <a:cxn ang="T12">
                  <a:pos x="T4" y="T5"/>
                </a:cxn>
                <a:cxn ang="T13">
                  <a:pos x="T6" y="T7"/>
                </a:cxn>
                <a:cxn ang="T14">
                  <a:pos x="T8" y="T9"/>
                </a:cxn>
              </a:cxnLst>
              <a:rect l="T15" t="T16" r="T17" b="T18"/>
              <a:pathLst>
                <a:path w="36" h="12">
                  <a:moveTo>
                    <a:pt x="0" y="5"/>
                  </a:moveTo>
                  <a:lnTo>
                    <a:pt x="3" y="12"/>
                  </a:lnTo>
                  <a:lnTo>
                    <a:pt x="36" y="5"/>
                  </a:lnTo>
                  <a:lnTo>
                    <a:pt x="32" y="0"/>
                  </a:lnTo>
                  <a:lnTo>
                    <a:pt x="0" y="5"/>
                  </a:lnTo>
                  <a:close/>
                </a:path>
              </a:pathLst>
            </a:custGeom>
            <a:solidFill>
              <a:srgbClr val="C195DB"/>
            </a:solidFill>
            <a:ln w="9525">
              <a:noFill/>
              <a:round/>
              <a:headEnd/>
              <a:tailEnd/>
            </a:ln>
          </p:spPr>
          <p:txBody>
            <a:bodyPr/>
            <a:lstStyle/>
            <a:p>
              <a:endParaRPr lang="ru-RU"/>
            </a:p>
          </p:txBody>
        </p:sp>
        <p:sp>
          <p:nvSpPr>
            <p:cNvPr id="161393" name="Freeform 3050"/>
            <p:cNvSpPr>
              <a:spLocks/>
            </p:cNvSpPr>
            <p:nvPr/>
          </p:nvSpPr>
          <p:spPr bwMode="auto">
            <a:xfrm>
              <a:off x="3111" y="3122"/>
              <a:ext cx="87" cy="251"/>
            </a:xfrm>
            <a:custGeom>
              <a:avLst/>
              <a:gdLst>
                <a:gd name="T0" fmla="*/ 8 w 87"/>
                <a:gd name="T1" fmla="*/ 0 h 251"/>
                <a:gd name="T2" fmla="*/ 0 w 87"/>
                <a:gd name="T3" fmla="*/ 1 h 251"/>
                <a:gd name="T4" fmla="*/ 79 w 87"/>
                <a:gd name="T5" fmla="*/ 251 h 251"/>
                <a:gd name="T6" fmla="*/ 87 w 87"/>
                <a:gd name="T7" fmla="*/ 250 h 251"/>
                <a:gd name="T8" fmla="*/ 8 w 87"/>
                <a:gd name="T9" fmla="*/ 0 h 251"/>
                <a:gd name="T10" fmla="*/ 0 60000 65536"/>
                <a:gd name="T11" fmla="*/ 0 60000 65536"/>
                <a:gd name="T12" fmla="*/ 0 60000 65536"/>
                <a:gd name="T13" fmla="*/ 0 60000 65536"/>
                <a:gd name="T14" fmla="*/ 0 60000 65536"/>
                <a:gd name="T15" fmla="*/ 0 w 87"/>
                <a:gd name="T16" fmla="*/ 0 h 251"/>
                <a:gd name="T17" fmla="*/ 87 w 87"/>
                <a:gd name="T18" fmla="*/ 251 h 251"/>
              </a:gdLst>
              <a:ahLst/>
              <a:cxnLst>
                <a:cxn ang="T10">
                  <a:pos x="T0" y="T1"/>
                </a:cxn>
                <a:cxn ang="T11">
                  <a:pos x="T2" y="T3"/>
                </a:cxn>
                <a:cxn ang="T12">
                  <a:pos x="T4" y="T5"/>
                </a:cxn>
                <a:cxn ang="T13">
                  <a:pos x="T6" y="T7"/>
                </a:cxn>
                <a:cxn ang="T14">
                  <a:pos x="T8" y="T9"/>
                </a:cxn>
              </a:cxnLst>
              <a:rect l="T15" t="T16" r="T17" b="T18"/>
              <a:pathLst>
                <a:path w="87" h="251">
                  <a:moveTo>
                    <a:pt x="8" y="0"/>
                  </a:moveTo>
                  <a:lnTo>
                    <a:pt x="0" y="1"/>
                  </a:lnTo>
                  <a:lnTo>
                    <a:pt x="79" y="251"/>
                  </a:lnTo>
                  <a:lnTo>
                    <a:pt x="87" y="250"/>
                  </a:lnTo>
                  <a:lnTo>
                    <a:pt x="8" y="0"/>
                  </a:lnTo>
                  <a:close/>
                </a:path>
              </a:pathLst>
            </a:custGeom>
            <a:solidFill>
              <a:srgbClr val="C195DB"/>
            </a:solidFill>
            <a:ln w="9525">
              <a:noFill/>
              <a:round/>
              <a:headEnd/>
              <a:tailEnd/>
            </a:ln>
          </p:spPr>
          <p:txBody>
            <a:bodyPr/>
            <a:lstStyle/>
            <a:p>
              <a:endParaRPr lang="ru-RU"/>
            </a:p>
          </p:txBody>
        </p:sp>
        <p:sp>
          <p:nvSpPr>
            <p:cNvPr id="161394" name="Freeform 3051"/>
            <p:cNvSpPr>
              <a:spLocks/>
            </p:cNvSpPr>
            <p:nvPr/>
          </p:nvSpPr>
          <p:spPr bwMode="auto">
            <a:xfrm>
              <a:off x="3110" y="3120"/>
              <a:ext cx="7" cy="5"/>
            </a:xfrm>
            <a:custGeom>
              <a:avLst/>
              <a:gdLst>
                <a:gd name="T0" fmla="*/ 2 w 7"/>
                <a:gd name="T1" fmla="*/ 0 h 5"/>
                <a:gd name="T2" fmla="*/ 6 w 7"/>
                <a:gd name="T3" fmla="*/ 0 h 5"/>
                <a:gd name="T4" fmla="*/ 7 w 7"/>
                <a:gd name="T5" fmla="*/ 3 h 5"/>
                <a:gd name="T6" fmla="*/ 0 w 7"/>
                <a:gd name="T7" fmla="*/ 4 h 5"/>
                <a:gd name="T8" fmla="*/ 6 w 7"/>
                <a:gd name="T9" fmla="*/ 5 h 5"/>
                <a:gd name="T10" fmla="*/ 2 w 7"/>
                <a:gd name="T11" fmla="*/ 0 h 5"/>
                <a:gd name="T12" fmla="*/ 0 60000 65536"/>
                <a:gd name="T13" fmla="*/ 0 60000 65536"/>
                <a:gd name="T14" fmla="*/ 0 60000 65536"/>
                <a:gd name="T15" fmla="*/ 0 60000 65536"/>
                <a:gd name="T16" fmla="*/ 0 60000 65536"/>
                <a:gd name="T17" fmla="*/ 0 60000 65536"/>
                <a:gd name="T18" fmla="*/ 0 w 7"/>
                <a:gd name="T19" fmla="*/ 0 h 5"/>
                <a:gd name="T20" fmla="*/ 7 w 7"/>
                <a:gd name="T21" fmla="*/ 5 h 5"/>
              </a:gdLst>
              <a:ahLst/>
              <a:cxnLst>
                <a:cxn ang="T12">
                  <a:pos x="T0" y="T1"/>
                </a:cxn>
                <a:cxn ang="T13">
                  <a:pos x="T2" y="T3"/>
                </a:cxn>
                <a:cxn ang="T14">
                  <a:pos x="T4" y="T5"/>
                </a:cxn>
                <a:cxn ang="T15">
                  <a:pos x="T6" y="T7"/>
                </a:cxn>
                <a:cxn ang="T16">
                  <a:pos x="T8" y="T9"/>
                </a:cxn>
                <a:cxn ang="T17">
                  <a:pos x="T10" y="T11"/>
                </a:cxn>
              </a:cxnLst>
              <a:rect l="T18" t="T19" r="T20" b="T21"/>
              <a:pathLst>
                <a:path w="7" h="5">
                  <a:moveTo>
                    <a:pt x="2" y="0"/>
                  </a:moveTo>
                  <a:lnTo>
                    <a:pt x="6" y="0"/>
                  </a:lnTo>
                  <a:lnTo>
                    <a:pt x="7" y="3"/>
                  </a:lnTo>
                  <a:lnTo>
                    <a:pt x="0" y="4"/>
                  </a:lnTo>
                  <a:lnTo>
                    <a:pt x="6" y="5"/>
                  </a:lnTo>
                  <a:lnTo>
                    <a:pt x="2" y="0"/>
                  </a:lnTo>
                  <a:close/>
                </a:path>
              </a:pathLst>
            </a:custGeom>
            <a:solidFill>
              <a:srgbClr val="C195DB"/>
            </a:solidFill>
            <a:ln w="9525">
              <a:noFill/>
              <a:round/>
              <a:headEnd/>
              <a:tailEnd/>
            </a:ln>
          </p:spPr>
          <p:txBody>
            <a:bodyPr/>
            <a:lstStyle/>
            <a:p>
              <a:endParaRPr lang="ru-RU"/>
            </a:p>
          </p:txBody>
        </p:sp>
        <p:sp>
          <p:nvSpPr>
            <p:cNvPr id="161395" name="Freeform 3052"/>
            <p:cNvSpPr>
              <a:spLocks/>
            </p:cNvSpPr>
            <p:nvPr/>
          </p:nvSpPr>
          <p:spPr bwMode="auto">
            <a:xfrm>
              <a:off x="3165" y="3368"/>
              <a:ext cx="33" cy="60"/>
            </a:xfrm>
            <a:custGeom>
              <a:avLst/>
              <a:gdLst>
                <a:gd name="T0" fmla="*/ 33 w 33"/>
                <a:gd name="T1" fmla="*/ 2 h 60"/>
                <a:gd name="T2" fmla="*/ 25 w 33"/>
                <a:gd name="T3" fmla="*/ 0 h 60"/>
                <a:gd name="T4" fmla="*/ 0 w 33"/>
                <a:gd name="T5" fmla="*/ 58 h 60"/>
                <a:gd name="T6" fmla="*/ 9 w 33"/>
                <a:gd name="T7" fmla="*/ 60 h 60"/>
                <a:gd name="T8" fmla="*/ 33 w 33"/>
                <a:gd name="T9" fmla="*/ 2 h 60"/>
                <a:gd name="T10" fmla="*/ 0 60000 65536"/>
                <a:gd name="T11" fmla="*/ 0 60000 65536"/>
                <a:gd name="T12" fmla="*/ 0 60000 65536"/>
                <a:gd name="T13" fmla="*/ 0 60000 65536"/>
                <a:gd name="T14" fmla="*/ 0 60000 65536"/>
                <a:gd name="T15" fmla="*/ 0 w 33"/>
                <a:gd name="T16" fmla="*/ 0 h 60"/>
                <a:gd name="T17" fmla="*/ 33 w 33"/>
                <a:gd name="T18" fmla="*/ 60 h 60"/>
              </a:gdLst>
              <a:ahLst/>
              <a:cxnLst>
                <a:cxn ang="T10">
                  <a:pos x="T0" y="T1"/>
                </a:cxn>
                <a:cxn ang="T11">
                  <a:pos x="T2" y="T3"/>
                </a:cxn>
                <a:cxn ang="T12">
                  <a:pos x="T4" y="T5"/>
                </a:cxn>
                <a:cxn ang="T13">
                  <a:pos x="T6" y="T7"/>
                </a:cxn>
                <a:cxn ang="T14">
                  <a:pos x="T8" y="T9"/>
                </a:cxn>
              </a:cxnLst>
              <a:rect l="T15" t="T16" r="T17" b="T18"/>
              <a:pathLst>
                <a:path w="33" h="60">
                  <a:moveTo>
                    <a:pt x="33" y="2"/>
                  </a:moveTo>
                  <a:lnTo>
                    <a:pt x="25" y="0"/>
                  </a:lnTo>
                  <a:lnTo>
                    <a:pt x="0" y="58"/>
                  </a:lnTo>
                  <a:lnTo>
                    <a:pt x="9" y="60"/>
                  </a:lnTo>
                  <a:lnTo>
                    <a:pt x="33" y="2"/>
                  </a:lnTo>
                  <a:close/>
                </a:path>
              </a:pathLst>
            </a:custGeom>
            <a:solidFill>
              <a:srgbClr val="C195DB"/>
            </a:solidFill>
            <a:ln w="9525">
              <a:noFill/>
              <a:round/>
              <a:headEnd/>
              <a:tailEnd/>
            </a:ln>
          </p:spPr>
          <p:txBody>
            <a:bodyPr/>
            <a:lstStyle/>
            <a:p>
              <a:endParaRPr lang="ru-RU"/>
            </a:p>
          </p:txBody>
        </p:sp>
        <p:sp>
          <p:nvSpPr>
            <p:cNvPr id="161396" name="Freeform 3053"/>
            <p:cNvSpPr>
              <a:spLocks/>
            </p:cNvSpPr>
            <p:nvPr/>
          </p:nvSpPr>
          <p:spPr bwMode="auto">
            <a:xfrm>
              <a:off x="3189" y="3368"/>
              <a:ext cx="9" cy="5"/>
            </a:xfrm>
            <a:custGeom>
              <a:avLst/>
              <a:gdLst>
                <a:gd name="T0" fmla="*/ 9 w 9"/>
                <a:gd name="T1" fmla="*/ 3 h 5"/>
                <a:gd name="T2" fmla="*/ 0 w 9"/>
                <a:gd name="T3" fmla="*/ 0 h 5"/>
                <a:gd name="T4" fmla="*/ 0 w 9"/>
                <a:gd name="T5" fmla="*/ 5 h 5"/>
                <a:gd name="T6" fmla="*/ 9 w 9"/>
                <a:gd name="T7" fmla="*/ 3 h 5"/>
                <a:gd name="T8" fmla="*/ 0 60000 65536"/>
                <a:gd name="T9" fmla="*/ 0 60000 65536"/>
                <a:gd name="T10" fmla="*/ 0 60000 65536"/>
                <a:gd name="T11" fmla="*/ 0 60000 65536"/>
                <a:gd name="T12" fmla="*/ 0 w 9"/>
                <a:gd name="T13" fmla="*/ 0 h 5"/>
                <a:gd name="T14" fmla="*/ 9 w 9"/>
                <a:gd name="T15" fmla="*/ 5 h 5"/>
              </a:gdLst>
              <a:ahLst/>
              <a:cxnLst>
                <a:cxn ang="T8">
                  <a:pos x="T0" y="T1"/>
                </a:cxn>
                <a:cxn ang="T9">
                  <a:pos x="T2" y="T3"/>
                </a:cxn>
                <a:cxn ang="T10">
                  <a:pos x="T4" y="T5"/>
                </a:cxn>
                <a:cxn ang="T11">
                  <a:pos x="T6" y="T7"/>
                </a:cxn>
              </a:cxnLst>
              <a:rect l="T12" t="T13" r="T14" b="T15"/>
              <a:pathLst>
                <a:path w="9" h="5">
                  <a:moveTo>
                    <a:pt x="9" y="3"/>
                  </a:moveTo>
                  <a:lnTo>
                    <a:pt x="0" y="0"/>
                  </a:lnTo>
                  <a:lnTo>
                    <a:pt x="0" y="5"/>
                  </a:lnTo>
                  <a:lnTo>
                    <a:pt x="9" y="3"/>
                  </a:lnTo>
                  <a:close/>
                </a:path>
              </a:pathLst>
            </a:custGeom>
            <a:solidFill>
              <a:srgbClr val="C195DB"/>
            </a:solidFill>
            <a:ln w="9525">
              <a:noFill/>
              <a:round/>
              <a:headEnd/>
              <a:tailEnd/>
            </a:ln>
          </p:spPr>
          <p:txBody>
            <a:bodyPr/>
            <a:lstStyle/>
            <a:p>
              <a:endParaRPr lang="ru-RU"/>
            </a:p>
          </p:txBody>
        </p:sp>
        <p:sp>
          <p:nvSpPr>
            <p:cNvPr id="161397" name="Freeform 3054"/>
            <p:cNvSpPr>
              <a:spLocks/>
            </p:cNvSpPr>
            <p:nvPr/>
          </p:nvSpPr>
          <p:spPr bwMode="auto">
            <a:xfrm>
              <a:off x="3105" y="3385"/>
              <a:ext cx="65" cy="46"/>
            </a:xfrm>
            <a:custGeom>
              <a:avLst/>
              <a:gdLst>
                <a:gd name="T0" fmla="*/ 59 w 65"/>
                <a:gd name="T1" fmla="*/ 46 h 46"/>
                <a:gd name="T2" fmla="*/ 65 w 65"/>
                <a:gd name="T3" fmla="*/ 39 h 46"/>
                <a:gd name="T4" fmla="*/ 5 w 65"/>
                <a:gd name="T5" fmla="*/ 0 h 46"/>
                <a:gd name="T6" fmla="*/ 0 w 65"/>
                <a:gd name="T7" fmla="*/ 7 h 46"/>
                <a:gd name="T8" fmla="*/ 59 w 65"/>
                <a:gd name="T9" fmla="*/ 46 h 46"/>
                <a:gd name="T10" fmla="*/ 0 60000 65536"/>
                <a:gd name="T11" fmla="*/ 0 60000 65536"/>
                <a:gd name="T12" fmla="*/ 0 60000 65536"/>
                <a:gd name="T13" fmla="*/ 0 60000 65536"/>
                <a:gd name="T14" fmla="*/ 0 60000 65536"/>
                <a:gd name="T15" fmla="*/ 0 w 65"/>
                <a:gd name="T16" fmla="*/ 0 h 46"/>
                <a:gd name="T17" fmla="*/ 65 w 65"/>
                <a:gd name="T18" fmla="*/ 46 h 46"/>
              </a:gdLst>
              <a:ahLst/>
              <a:cxnLst>
                <a:cxn ang="T10">
                  <a:pos x="T0" y="T1"/>
                </a:cxn>
                <a:cxn ang="T11">
                  <a:pos x="T2" y="T3"/>
                </a:cxn>
                <a:cxn ang="T12">
                  <a:pos x="T4" y="T5"/>
                </a:cxn>
                <a:cxn ang="T13">
                  <a:pos x="T6" y="T7"/>
                </a:cxn>
                <a:cxn ang="T14">
                  <a:pos x="T8" y="T9"/>
                </a:cxn>
              </a:cxnLst>
              <a:rect l="T15" t="T16" r="T17" b="T18"/>
              <a:pathLst>
                <a:path w="65" h="46">
                  <a:moveTo>
                    <a:pt x="59" y="46"/>
                  </a:moveTo>
                  <a:lnTo>
                    <a:pt x="65" y="39"/>
                  </a:lnTo>
                  <a:lnTo>
                    <a:pt x="5" y="0"/>
                  </a:lnTo>
                  <a:lnTo>
                    <a:pt x="0" y="7"/>
                  </a:lnTo>
                  <a:lnTo>
                    <a:pt x="59" y="46"/>
                  </a:lnTo>
                  <a:close/>
                </a:path>
              </a:pathLst>
            </a:custGeom>
            <a:solidFill>
              <a:srgbClr val="C195DB"/>
            </a:solidFill>
            <a:ln w="9525">
              <a:noFill/>
              <a:round/>
              <a:headEnd/>
              <a:tailEnd/>
            </a:ln>
          </p:spPr>
          <p:txBody>
            <a:bodyPr/>
            <a:lstStyle/>
            <a:p>
              <a:endParaRPr lang="ru-RU"/>
            </a:p>
          </p:txBody>
        </p:sp>
        <p:sp>
          <p:nvSpPr>
            <p:cNvPr id="161398" name="Freeform 3055"/>
            <p:cNvSpPr>
              <a:spLocks/>
            </p:cNvSpPr>
            <p:nvPr/>
          </p:nvSpPr>
          <p:spPr bwMode="auto">
            <a:xfrm>
              <a:off x="3165" y="3424"/>
              <a:ext cx="9" cy="10"/>
            </a:xfrm>
            <a:custGeom>
              <a:avLst/>
              <a:gdLst>
                <a:gd name="T0" fmla="*/ 9 w 9"/>
                <a:gd name="T1" fmla="*/ 3 h 10"/>
                <a:gd name="T2" fmla="*/ 5 w 9"/>
                <a:gd name="T3" fmla="*/ 10 h 10"/>
                <a:gd name="T4" fmla="*/ 2 w 9"/>
                <a:gd name="T5" fmla="*/ 7 h 10"/>
                <a:gd name="T6" fmla="*/ 7 w 9"/>
                <a:gd name="T7" fmla="*/ 0 h 10"/>
                <a:gd name="T8" fmla="*/ 0 w 9"/>
                <a:gd name="T9" fmla="*/ 2 h 10"/>
                <a:gd name="T10" fmla="*/ 9 w 9"/>
                <a:gd name="T11" fmla="*/ 3 h 10"/>
                <a:gd name="T12" fmla="*/ 0 60000 65536"/>
                <a:gd name="T13" fmla="*/ 0 60000 65536"/>
                <a:gd name="T14" fmla="*/ 0 60000 65536"/>
                <a:gd name="T15" fmla="*/ 0 60000 65536"/>
                <a:gd name="T16" fmla="*/ 0 60000 65536"/>
                <a:gd name="T17" fmla="*/ 0 60000 65536"/>
                <a:gd name="T18" fmla="*/ 0 w 9"/>
                <a:gd name="T19" fmla="*/ 0 h 10"/>
                <a:gd name="T20" fmla="*/ 9 w 9"/>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9" h="10">
                  <a:moveTo>
                    <a:pt x="9" y="3"/>
                  </a:moveTo>
                  <a:lnTo>
                    <a:pt x="5" y="10"/>
                  </a:lnTo>
                  <a:lnTo>
                    <a:pt x="2" y="7"/>
                  </a:lnTo>
                  <a:lnTo>
                    <a:pt x="7" y="0"/>
                  </a:lnTo>
                  <a:lnTo>
                    <a:pt x="0" y="2"/>
                  </a:lnTo>
                  <a:lnTo>
                    <a:pt x="9" y="3"/>
                  </a:lnTo>
                  <a:close/>
                </a:path>
              </a:pathLst>
            </a:custGeom>
            <a:solidFill>
              <a:srgbClr val="C195DB"/>
            </a:solidFill>
            <a:ln w="9525">
              <a:noFill/>
              <a:round/>
              <a:headEnd/>
              <a:tailEnd/>
            </a:ln>
          </p:spPr>
          <p:txBody>
            <a:bodyPr/>
            <a:lstStyle/>
            <a:p>
              <a:endParaRPr lang="ru-RU"/>
            </a:p>
          </p:txBody>
        </p:sp>
        <p:sp>
          <p:nvSpPr>
            <p:cNvPr id="161399" name="Freeform 3056"/>
            <p:cNvSpPr>
              <a:spLocks/>
            </p:cNvSpPr>
            <p:nvPr/>
          </p:nvSpPr>
          <p:spPr bwMode="auto">
            <a:xfrm>
              <a:off x="3080" y="3129"/>
              <a:ext cx="33" cy="260"/>
            </a:xfrm>
            <a:custGeom>
              <a:avLst/>
              <a:gdLst>
                <a:gd name="T0" fmla="*/ 26 w 33"/>
                <a:gd name="T1" fmla="*/ 260 h 260"/>
                <a:gd name="T2" fmla="*/ 33 w 33"/>
                <a:gd name="T3" fmla="*/ 260 h 260"/>
                <a:gd name="T4" fmla="*/ 6 w 33"/>
                <a:gd name="T5" fmla="*/ 0 h 260"/>
                <a:gd name="T6" fmla="*/ 0 w 33"/>
                <a:gd name="T7" fmla="*/ 0 h 260"/>
                <a:gd name="T8" fmla="*/ 26 w 33"/>
                <a:gd name="T9" fmla="*/ 260 h 260"/>
                <a:gd name="T10" fmla="*/ 0 60000 65536"/>
                <a:gd name="T11" fmla="*/ 0 60000 65536"/>
                <a:gd name="T12" fmla="*/ 0 60000 65536"/>
                <a:gd name="T13" fmla="*/ 0 60000 65536"/>
                <a:gd name="T14" fmla="*/ 0 60000 65536"/>
                <a:gd name="T15" fmla="*/ 0 w 33"/>
                <a:gd name="T16" fmla="*/ 0 h 260"/>
                <a:gd name="T17" fmla="*/ 33 w 33"/>
                <a:gd name="T18" fmla="*/ 260 h 260"/>
              </a:gdLst>
              <a:ahLst/>
              <a:cxnLst>
                <a:cxn ang="T10">
                  <a:pos x="T0" y="T1"/>
                </a:cxn>
                <a:cxn ang="T11">
                  <a:pos x="T2" y="T3"/>
                </a:cxn>
                <a:cxn ang="T12">
                  <a:pos x="T4" y="T5"/>
                </a:cxn>
                <a:cxn ang="T13">
                  <a:pos x="T6" y="T7"/>
                </a:cxn>
                <a:cxn ang="T14">
                  <a:pos x="T8" y="T9"/>
                </a:cxn>
              </a:cxnLst>
              <a:rect l="T15" t="T16" r="T17" b="T18"/>
              <a:pathLst>
                <a:path w="33" h="260">
                  <a:moveTo>
                    <a:pt x="26" y="260"/>
                  </a:moveTo>
                  <a:lnTo>
                    <a:pt x="33" y="260"/>
                  </a:lnTo>
                  <a:lnTo>
                    <a:pt x="6" y="0"/>
                  </a:lnTo>
                  <a:lnTo>
                    <a:pt x="0" y="0"/>
                  </a:lnTo>
                  <a:lnTo>
                    <a:pt x="26" y="260"/>
                  </a:lnTo>
                  <a:close/>
                </a:path>
              </a:pathLst>
            </a:custGeom>
            <a:solidFill>
              <a:srgbClr val="C195DB"/>
            </a:solidFill>
            <a:ln w="9525">
              <a:noFill/>
              <a:round/>
              <a:headEnd/>
              <a:tailEnd/>
            </a:ln>
          </p:spPr>
          <p:txBody>
            <a:bodyPr/>
            <a:lstStyle/>
            <a:p>
              <a:endParaRPr lang="ru-RU"/>
            </a:p>
          </p:txBody>
        </p:sp>
        <p:sp>
          <p:nvSpPr>
            <p:cNvPr id="161400" name="Freeform 3057"/>
            <p:cNvSpPr>
              <a:spLocks/>
            </p:cNvSpPr>
            <p:nvPr/>
          </p:nvSpPr>
          <p:spPr bwMode="auto">
            <a:xfrm>
              <a:off x="3107" y="3385"/>
              <a:ext cx="6" cy="7"/>
            </a:xfrm>
            <a:custGeom>
              <a:avLst/>
              <a:gdLst>
                <a:gd name="T0" fmla="*/ 0 w 6"/>
                <a:gd name="T1" fmla="*/ 7 h 7"/>
                <a:gd name="T2" fmla="*/ 0 w 6"/>
                <a:gd name="T3" fmla="*/ 4 h 7"/>
                <a:gd name="T4" fmla="*/ 6 w 6"/>
                <a:gd name="T5" fmla="*/ 4 h 7"/>
                <a:gd name="T6" fmla="*/ 4 w 6"/>
                <a:gd name="T7" fmla="*/ 0 h 7"/>
                <a:gd name="T8" fmla="*/ 0 w 6"/>
                <a:gd name="T9" fmla="*/ 7 h 7"/>
                <a:gd name="T10" fmla="*/ 0 60000 65536"/>
                <a:gd name="T11" fmla="*/ 0 60000 65536"/>
                <a:gd name="T12" fmla="*/ 0 60000 65536"/>
                <a:gd name="T13" fmla="*/ 0 60000 65536"/>
                <a:gd name="T14" fmla="*/ 0 60000 65536"/>
                <a:gd name="T15" fmla="*/ 0 w 6"/>
                <a:gd name="T16" fmla="*/ 0 h 7"/>
                <a:gd name="T17" fmla="*/ 6 w 6"/>
                <a:gd name="T18" fmla="*/ 7 h 7"/>
              </a:gdLst>
              <a:ahLst/>
              <a:cxnLst>
                <a:cxn ang="T10">
                  <a:pos x="T0" y="T1"/>
                </a:cxn>
                <a:cxn ang="T11">
                  <a:pos x="T2" y="T3"/>
                </a:cxn>
                <a:cxn ang="T12">
                  <a:pos x="T4" y="T5"/>
                </a:cxn>
                <a:cxn ang="T13">
                  <a:pos x="T6" y="T7"/>
                </a:cxn>
                <a:cxn ang="T14">
                  <a:pos x="T8" y="T9"/>
                </a:cxn>
              </a:cxnLst>
              <a:rect l="T15" t="T16" r="T17" b="T18"/>
              <a:pathLst>
                <a:path w="6" h="7">
                  <a:moveTo>
                    <a:pt x="0" y="7"/>
                  </a:moveTo>
                  <a:lnTo>
                    <a:pt x="0" y="4"/>
                  </a:lnTo>
                  <a:lnTo>
                    <a:pt x="6" y="4"/>
                  </a:lnTo>
                  <a:lnTo>
                    <a:pt x="4" y="0"/>
                  </a:lnTo>
                  <a:lnTo>
                    <a:pt x="0" y="7"/>
                  </a:lnTo>
                  <a:close/>
                </a:path>
              </a:pathLst>
            </a:custGeom>
            <a:solidFill>
              <a:srgbClr val="C195DB"/>
            </a:solidFill>
            <a:ln w="9525">
              <a:noFill/>
              <a:round/>
              <a:headEnd/>
              <a:tailEnd/>
            </a:ln>
          </p:spPr>
          <p:txBody>
            <a:bodyPr/>
            <a:lstStyle/>
            <a:p>
              <a:endParaRPr lang="ru-RU"/>
            </a:p>
          </p:txBody>
        </p:sp>
        <p:sp>
          <p:nvSpPr>
            <p:cNvPr id="161401" name="Freeform 3058"/>
            <p:cNvSpPr>
              <a:spLocks/>
            </p:cNvSpPr>
            <p:nvPr/>
          </p:nvSpPr>
          <p:spPr bwMode="auto">
            <a:xfrm>
              <a:off x="3078" y="3125"/>
              <a:ext cx="8" cy="7"/>
            </a:xfrm>
            <a:custGeom>
              <a:avLst/>
              <a:gdLst>
                <a:gd name="T0" fmla="*/ 0 w 8"/>
                <a:gd name="T1" fmla="*/ 4 h 7"/>
                <a:gd name="T2" fmla="*/ 0 w 8"/>
                <a:gd name="T3" fmla="*/ 0 h 7"/>
                <a:gd name="T4" fmla="*/ 3 w 8"/>
                <a:gd name="T5" fmla="*/ 0 h 7"/>
                <a:gd name="T6" fmla="*/ 6 w 8"/>
                <a:gd name="T7" fmla="*/ 7 h 7"/>
                <a:gd name="T8" fmla="*/ 8 w 8"/>
                <a:gd name="T9" fmla="*/ 3 h 7"/>
                <a:gd name="T10" fmla="*/ 0 w 8"/>
                <a:gd name="T11" fmla="*/ 4 h 7"/>
                <a:gd name="T12" fmla="*/ 0 60000 65536"/>
                <a:gd name="T13" fmla="*/ 0 60000 65536"/>
                <a:gd name="T14" fmla="*/ 0 60000 65536"/>
                <a:gd name="T15" fmla="*/ 0 60000 65536"/>
                <a:gd name="T16" fmla="*/ 0 60000 65536"/>
                <a:gd name="T17" fmla="*/ 0 60000 65536"/>
                <a:gd name="T18" fmla="*/ 0 w 8"/>
                <a:gd name="T19" fmla="*/ 0 h 7"/>
                <a:gd name="T20" fmla="*/ 8 w 8"/>
                <a:gd name="T21" fmla="*/ 7 h 7"/>
              </a:gdLst>
              <a:ahLst/>
              <a:cxnLst>
                <a:cxn ang="T12">
                  <a:pos x="T0" y="T1"/>
                </a:cxn>
                <a:cxn ang="T13">
                  <a:pos x="T2" y="T3"/>
                </a:cxn>
                <a:cxn ang="T14">
                  <a:pos x="T4" y="T5"/>
                </a:cxn>
                <a:cxn ang="T15">
                  <a:pos x="T6" y="T7"/>
                </a:cxn>
                <a:cxn ang="T16">
                  <a:pos x="T8" y="T9"/>
                </a:cxn>
                <a:cxn ang="T17">
                  <a:pos x="T10" y="T11"/>
                </a:cxn>
              </a:cxnLst>
              <a:rect l="T18" t="T19" r="T20" b="T21"/>
              <a:pathLst>
                <a:path w="8" h="7">
                  <a:moveTo>
                    <a:pt x="0" y="4"/>
                  </a:moveTo>
                  <a:lnTo>
                    <a:pt x="0" y="0"/>
                  </a:lnTo>
                  <a:lnTo>
                    <a:pt x="3" y="0"/>
                  </a:lnTo>
                  <a:lnTo>
                    <a:pt x="6" y="7"/>
                  </a:lnTo>
                  <a:lnTo>
                    <a:pt x="8" y="3"/>
                  </a:lnTo>
                  <a:lnTo>
                    <a:pt x="0" y="4"/>
                  </a:lnTo>
                  <a:close/>
                </a:path>
              </a:pathLst>
            </a:custGeom>
            <a:solidFill>
              <a:srgbClr val="C195DB"/>
            </a:solidFill>
            <a:ln w="9525">
              <a:noFill/>
              <a:round/>
              <a:headEnd/>
              <a:tailEnd/>
            </a:ln>
          </p:spPr>
          <p:txBody>
            <a:bodyPr/>
            <a:lstStyle/>
            <a:p>
              <a:endParaRPr lang="ru-RU"/>
            </a:p>
          </p:txBody>
        </p:sp>
        <p:sp>
          <p:nvSpPr>
            <p:cNvPr id="161402" name="Freeform 3059"/>
            <p:cNvSpPr>
              <a:spLocks/>
            </p:cNvSpPr>
            <p:nvPr/>
          </p:nvSpPr>
          <p:spPr bwMode="auto">
            <a:xfrm>
              <a:off x="3108" y="3365"/>
              <a:ext cx="84" cy="27"/>
            </a:xfrm>
            <a:custGeom>
              <a:avLst/>
              <a:gdLst>
                <a:gd name="T0" fmla="*/ 0 w 84"/>
                <a:gd name="T1" fmla="*/ 20 h 27"/>
                <a:gd name="T2" fmla="*/ 4 w 84"/>
                <a:gd name="T3" fmla="*/ 27 h 27"/>
                <a:gd name="T4" fmla="*/ 84 w 84"/>
                <a:gd name="T5" fmla="*/ 7 h 27"/>
                <a:gd name="T6" fmla="*/ 80 w 84"/>
                <a:gd name="T7" fmla="*/ 0 h 27"/>
                <a:gd name="T8" fmla="*/ 0 w 84"/>
                <a:gd name="T9" fmla="*/ 20 h 27"/>
                <a:gd name="T10" fmla="*/ 0 60000 65536"/>
                <a:gd name="T11" fmla="*/ 0 60000 65536"/>
                <a:gd name="T12" fmla="*/ 0 60000 65536"/>
                <a:gd name="T13" fmla="*/ 0 60000 65536"/>
                <a:gd name="T14" fmla="*/ 0 60000 65536"/>
                <a:gd name="T15" fmla="*/ 0 w 84"/>
                <a:gd name="T16" fmla="*/ 0 h 27"/>
                <a:gd name="T17" fmla="*/ 84 w 84"/>
                <a:gd name="T18" fmla="*/ 27 h 27"/>
              </a:gdLst>
              <a:ahLst/>
              <a:cxnLst>
                <a:cxn ang="T10">
                  <a:pos x="T0" y="T1"/>
                </a:cxn>
                <a:cxn ang="T11">
                  <a:pos x="T2" y="T3"/>
                </a:cxn>
                <a:cxn ang="T12">
                  <a:pos x="T4" y="T5"/>
                </a:cxn>
                <a:cxn ang="T13">
                  <a:pos x="T6" y="T7"/>
                </a:cxn>
                <a:cxn ang="T14">
                  <a:pos x="T8" y="T9"/>
                </a:cxn>
              </a:cxnLst>
              <a:rect l="T15" t="T16" r="T17" b="T18"/>
              <a:pathLst>
                <a:path w="84" h="27">
                  <a:moveTo>
                    <a:pt x="0" y="20"/>
                  </a:moveTo>
                  <a:lnTo>
                    <a:pt x="4" y="27"/>
                  </a:lnTo>
                  <a:lnTo>
                    <a:pt x="84" y="7"/>
                  </a:lnTo>
                  <a:lnTo>
                    <a:pt x="80" y="0"/>
                  </a:lnTo>
                  <a:lnTo>
                    <a:pt x="0" y="20"/>
                  </a:lnTo>
                  <a:close/>
                </a:path>
              </a:pathLst>
            </a:custGeom>
            <a:solidFill>
              <a:srgbClr val="C195DB"/>
            </a:solidFill>
            <a:ln w="9525">
              <a:noFill/>
              <a:round/>
              <a:headEnd/>
              <a:tailEnd/>
            </a:ln>
          </p:spPr>
          <p:txBody>
            <a:bodyPr/>
            <a:lstStyle/>
            <a:p>
              <a:endParaRPr lang="ru-RU"/>
            </a:p>
          </p:txBody>
        </p:sp>
        <p:sp>
          <p:nvSpPr>
            <p:cNvPr id="161403" name="Line 3060"/>
            <p:cNvSpPr>
              <a:spLocks noChangeShapeType="1"/>
            </p:cNvSpPr>
            <p:nvPr/>
          </p:nvSpPr>
          <p:spPr bwMode="auto">
            <a:xfrm flipV="1">
              <a:off x="3158" y="3372"/>
              <a:ext cx="32" cy="25"/>
            </a:xfrm>
            <a:prstGeom prst="line">
              <a:avLst/>
            </a:prstGeom>
            <a:noFill/>
            <a:ln w="6350" cap="rnd">
              <a:solidFill>
                <a:srgbClr val="C195DB"/>
              </a:solidFill>
              <a:round/>
              <a:headEnd/>
              <a:tailEnd/>
            </a:ln>
          </p:spPr>
          <p:txBody>
            <a:bodyPr/>
            <a:lstStyle/>
            <a:p>
              <a:endParaRPr lang="ru-RU"/>
            </a:p>
          </p:txBody>
        </p:sp>
        <p:sp>
          <p:nvSpPr>
            <p:cNvPr id="161404" name="Line 3061"/>
            <p:cNvSpPr>
              <a:spLocks noChangeShapeType="1"/>
            </p:cNvSpPr>
            <p:nvPr/>
          </p:nvSpPr>
          <p:spPr bwMode="auto">
            <a:xfrm flipH="1" flipV="1">
              <a:off x="3110" y="3389"/>
              <a:ext cx="46" cy="8"/>
            </a:xfrm>
            <a:prstGeom prst="line">
              <a:avLst/>
            </a:prstGeom>
            <a:noFill/>
            <a:ln w="6350" cap="rnd">
              <a:solidFill>
                <a:srgbClr val="C195DB"/>
              </a:solidFill>
              <a:round/>
              <a:headEnd/>
              <a:tailEnd/>
            </a:ln>
          </p:spPr>
          <p:txBody>
            <a:bodyPr/>
            <a:lstStyle/>
            <a:p>
              <a:endParaRPr lang="ru-RU"/>
            </a:p>
          </p:txBody>
        </p:sp>
        <p:sp>
          <p:nvSpPr>
            <p:cNvPr id="161405" name="Line 3062"/>
            <p:cNvSpPr>
              <a:spLocks noChangeShapeType="1"/>
            </p:cNvSpPr>
            <p:nvPr/>
          </p:nvSpPr>
          <p:spPr bwMode="auto">
            <a:xfrm>
              <a:off x="3156" y="3397"/>
              <a:ext cx="7" cy="29"/>
            </a:xfrm>
            <a:prstGeom prst="line">
              <a:avLst/>
            </a:prstGeom>
            <a:noFill/>
            <a:ln w="6350" cap="rnd">
              <a:solidFill>
                <a:srgbClr val="C195DB"/>
              </a:solidFill>
              <a:round/>
              <a:headEnd/>
              <a:tailEnd/>
            </a:ln>
          </p:spPr>
          <p:txBody>
            <a:bodyPr/>
            <a:lstStyle/>
            <a:p>
              <a:endParaRPr lang="ru-RU"/>
            </a:p>
          </p:txBody>
        </p:sp>
        <p:sp>
          <p:nvSpPr>
            <p:cNvPr id="161406" name="Freeform 3063"/>
            <p:cNvSpPr>
              <a:spLocks/>
            </p:cNvSpPr>
            <p:nvPr/>
          </p:nvSpPr>
          <p:spPr bwMode="auto">
            <a:xfrm>
              <a:off x="2938" y="2998"/>
              <a:ext cx="91" cy="304"/>
            </a:xfrm>
            <a:custGeom>
              <a:avLst/>
              <a:gdLst>
                <a:gd name="T0" fmla="*/ 5 w 91"/>
                <a:gd name="T1" fmla="*/ 4 h 304"/>
                <a:gd name="T2" fmla="*/ 44 w 91"/>
                <a:gd name="T3" fmla="*/ 0 h 304"/>
                <a:gd name="T4" fmla="*/ 91 w 91"/>
                <a:gd name="T5" fmla="*/ 301 h 304"/>
                <a:gd name="T6" fmla="*/ 0 w 91"/>
                <a:gd name="T7" fmla="*/ 304 h 304"/>
                <a:gd name="T8" fmla="*/ 5 w 91"/>
                <a:gd name="T9" fmla="*/ 4 h 304"/>
                <a:gd name="T10" fmla="*/ 0 60000 65536"/>
                <a:gd name="T11" fmla="*/ 0 60000 65536"/>
                <a:gd name="T12" fmla="*/ 0 60000 65536"/>
                <a:gd name="T13" fmla="*/ 0 60000 65536"/>
                <a:gd name="T14" fmla="*/ 0 60000 65536"/>
                <a:gd name="T15" fmla="*/ 0 w 91"/>
                <a:gd name="T16" fmla="*/ 0 h 304"/>
                <a:gd name="T17" fmla="*/ 91 w 91"/>
                <a:gd name="T18" fmla="*/ 304 h 304"/>
              </a:gdLst>
              <a:ahLst/>
              <a:cxnLst>
                <a:cxn ang="T10">
                  <a:pos x="T0" y="T1"/>
                </a:cxn>
                <a:cxn ang="T11">
                  <a:pos x="T2" y="T3"/>
                </a:cxn>
                <a:cxn ang="T12">
                  <a:pos x="T4" y="T5"/>
                </a:cxn>
                <a:cxn ang="T13">
                  <a:pos x="T6" y="T7"/>
                </a:cxn>
                <a:cxn ang="T14">
                  <a:pos x="T8" y="T9"/>
                </a:cxn>
              </a:cxnLst>
              <a:rect l="T15" t="T16" r="T17" b="T18"/>
              <a:pathLst>
                <a:path w="91" h="304">
                  <a:moveTo>
                    <a:pt x="5" y="4"/>
                  </a:moveTo>
                  <a:lnTo>
                    <a:pt x="44" y="0"/>
                  </a:lnTo>
                  <a:lnTo>
                    <a:pt x="91" y="301"/>
                  </a:lnTo>
                  <a:lnTo>
                    <a:pt x="0" y="304"/>
                  </a:lnTo>
                  <a:lnTo>
                    <a:pt x="5" y="4"/>
                  </a:lnTo>
                  <a:close/>
                </a:path>
              </a:pathLst>
            </a:custGeom>
            <a:solidFill>
              <a:srgbClr val="844CD6"/>
            </a:solidFill>
            <a:ln w="9525">
              <a:noFill/>
              <a:round/>
              <a:headEnd/>
              <a:tailEnd/>
            </a:ln>
          </p:spPr>
          <p:txBody>
            <a:bodyPr/>
            <a:lstStyle/>
            <a:p>
              <a:endParaRPr lang="ru-RU"/>
            </a:p>
          </p:txBody>
        </p:sp>
        <p:sp>
          <p:nvSpPr>
            <p:cNvPr id="161407" name="Freeform 3064"/>
            <p:cNvSpPr>
              <a:spLocks/>
            </p:cNvSpPr>
            <p:nvPr/>
          </p:nvSpPr>
          <p:spPr bwMode="auto">
            <a:xfrm>
              <a:off x="2940" y="2995"/>
              <a:ext cx="40" cy="8"/>
            </a:xfrm>
            <a:custGeom>
              <a:avLst/>
              <a:gdLst>
                <a:gd name="T0" fmla="*/ 0 w 40"/>
                <a:gd name="T1" fmla="*/ 2 h 8"/>
                <a:gd name="T2" fmla="*/ 0 w 40"/>
                <a:gd name="T3" fmla="*/ 8 h 8"/>
                <a:gd name="T4" fmla="*/ 40 w 40"/>
                <a:gd name="T5" fmla="*/ 5 h 8"/>
                <a:gd name="T6" fmla="*/ 40 w 40"/>
                <a:gd name="T7" fmla="*/ 0 h 8"/>
                <a:gd name="T8" fmla="*/ 0 w 40"/>
                <a:gd name="T9" fmla="*/ 2 h 8"/>
                <a:gd name="T10" fmla="*/ 0 60000 65536"/>
                <a:gd name="T11" fmla="*/ 0 60000 65536"/>
                <a:gd name="T12" fmla="*/ 0 60000 65536"/>
                <a:gd name="T13" fmla="*/ 0 60000 65536"/>
                <a:gd name="T14" fmla="*/ 0 60000 65536"/>
                <a:gd name="T15" fmla="*/ 0 w 40"/>
                <a:gd name="T16" fmla="*/ 0 h 8"/>
                <a:gd name="T17" fmla="*/ 40 w 40"/>
                <a:gd name="T18" fmla="*/ 8 h 8"/>
              </a:gdLst>
              <a:ahLst/>
              <a:cxnLst>
                <a:cxn ang="T10">
                  <a:pos x="T0" y="T1"/>
                </a:cxn>
                <a:cxn ang="T11">
                  <a:pos x="T2" y="T3"/>
                </a:cxn>
                <a:cxn ang="T12">
                  <a:pos x="T4" y="T5"/>
                </a:cxn>
                <a:cxn ang="T13">
                  <a:pos x="T6" y="T7"/>
                </a:cxn>
                <a:cxn ang="T14">
                  <a:pos x="T8" y="T9"/>
                </a:cxn>
              </a:cxnLst>
              <a:rect l="T15" t="T16" r="T17" b="T18"/>
              <a:pathLst>
                <a:path w="40" h="8">
                  <a:moveTo>
                    <a:pt x="0" y="2"/>
                  </a:moveTo>
                  <a:lnTo>
                    <a:pt x="0" y="8"/>
                  </a:lnTo>
                  <a:lnTo>
                    <a:pt x="40" y="5"/>
                  </a:lnTo>
                  <a:lnTo>
                    <a:pt x="40" y="0"/>
                  </a:lnTo>
                  <a:lnTo>
                    <a:pt x="0" y="2"/>
                  </a:lnTo>
                  <a:close/>
                </a:path>
              </a:pathLst>
            </a:custGeom>
            <a:solidFill>
              <a:srgbClr val="C195DB"/>
            </a:solidFill>
            <a:ln w="9525">
              <a:noFill/>
              <a:round/>
              <a:headEnd/>
              <a:tailEnd/>
            </a:ln>
          </p:spPr>
          <p:txBody>
            <a:bodyPr/>
            <a:lstStyle/>
            <a:p>
              <a:endParaRPr lang="ru-RU"/>
            </a:p>
          </p:txBody>
        </p:sp>
        <p:sp>
          <p:nvSpPr>
            <p:cNvPr id="161408" name="Freeform 3065"/>
            <p:cNvSpPr>
              <a:spLocks/>
            </p:cNvSpPr>
            <p:nvPr/>
          </p:nvSpPr>
          <p:spPr bwMode="auto">
            <a:xfrm>
              <a:off x="2977" y="2998"/>
              <a:ext cx="55" cy="303"/>
            </a:xfrm>
            <a:custGeom>
              <a:avLst/>
              <a:gdLst>
                <a:gd name="T0" fmla="*/ 7 w 55"/>
                <a:gd name="T1" fmla="*/ 0 h 303"/>
                <a:gd name="T2" fmla="*/ 0 w 55"/>
                <a:gd name="T3" fmla="*/ 0 h 303"/>
                <a:gd name="T4" fmla="*/ 47 w 55"/>
                <a:gd name="T5" fmla="*/ 303 h 303"/>
                <a:gd name="T6" fmla="*/ 55 w 55"/>
                <a:gd name="T7" fmla="*/ 303 h 303"/>
                <a:gd name="T8" fmla="*/ 7 w 55"/>
                <a:gd name="T9" fmla="*/ 0 h 303"/>
                <a:gd name="T10" fmla="*/ 0 60000 65536"/>
                <a:gd name="T11" fmla="*/ 0 60000 65536"/>
                <a:gd name="T12" fmla="*/ 0 60000 65536"/>
                <a:gd name="T13" fmla="*/ 0 60000 65536"/>
                <a:gd name="T14" fmla="*/ 0 60000 65536"/>
                <a:gd name="T15" fmla="*/ 0 w 55"/>
                <a:gd name="T16" fmla="*/ 0 h 303"/>
                <a:gd name="T17" fmla="*/ 55 w 55"/>
                <a:gd name="T18" fmla="*/ 303 h 303"/>
              </a:gdLst>
              <a:ahLst/>
              <a:cxnLst>
                <a:cxn ang="T10">
                  <a:pos x="T0" y="T1"/>
                </a:cxn>
                <a:cxn ang="T11">
                  <a:pos x="T2" y="T3"/>
                </a:cxn>
                <a:cxn ang="T12">
                  <a:pos x="T4" y="T5"/>
                </a:cxn>
                <a:cxn ang="T13">
                  <a:pos x="T6" y="T7"/>
                </a:cxn>
                <a:cxn ang="T14">
                  <a:pos x="T8" y="T9"/>
                </a:cxn>
              </a:cxnLst>
              <a:rect l="T15" t="T16" r="T17" b="T18"/>
              <a:pathLst>
                <a:path w="55" h="303">
                  <a:moveTo>
                    <a:pt x="7" y="0"/>
                  </a:moveTo>
                  <a:lnTo>
                    <a:pt x="0" y="0"/>
                  </a:lnTo>
                  <a:lnTo>
                    <a:pt x="47" y="303"/>
                  </a:lnTo>
                  <a:lnTo>
                    <a:pt x="55" y="303"/>
                  </a:lnTo>
                  <a:lnTo>
                    <a:pt x="7" y="0"/>
                  </a:lnTo>
                  <a:close/>
                </a:path>
              </a:pathLst>
            </a:custGeom>
            <a:solidFill>
              <a:srgbClr val="C195DB"/>
            </a:solidFill>
            <a:ln w="9525">
              <a:noFill/>
              <a:round/>
              <a:headEnd/>
              <a:tailEnd/>
            </a:ln>
          </p:spPr>
          <p:txBody>
            <a:bodyPr/>
            <a:lstStyle/>
            <a:p>
              <a:endParaRPr lang="ru-RU"/>
            </a:p>
          </p:txBody>
        </p:sp>
        <p:sp>
          <p:nvSpPr>
            <p:cNvPr id="161409" name="Freeform 3066"/>
            <p:cNvSpPr>
              <a:spLocks/>
            </p:cNvSpPr>
            <p:nvPr/>
          </p:nvSpPr>
          <p:spPr bwMode="auto">
            <a:xfrm>
              <a:off x="2975" y="2995"/>
              <a:ext cx="8" cy="7"/>
            </a:xfrm>
            <a:custGeom>
              <a:avLst/>
              <a:gdLst>
                <a:gd name="T0" fmla="*/ 5 w 8"/>
                <a:gd name="T1" fmla="*/ 0 h 7"/>
                <a:gd name="T2" fmla="*/ 8 w 8"/>
                <a:gd name="T3" fmla="*/ 0 h 7"/>
                <a:gd name="T4" fmla="*/ 8 w 8"/>
                <a:gd name="T5" fmla="*/ 3 h 7"/>
                <a:gd name="T6" fmla="*/ 0 w 8"/>
                <a:gd name="T7" fmla="*/ 3 h 7"/>
                <a:gd name="T8" fmla="*/ 5 w 8"/>
                <a:gd name="T9" fmla="*/ 7 h 7"/>
                <a:gd name="T10" fmla="*/ 5 w 8"/>
                <a:gd name="T11" fmla="*/ 0 h 7"/>
                <a:gd name="T12" fmla="*/ 0 60000 65536"/>
                <a:gd name="T13" fmla="*/ 0 60000 65536"/>
                <a:gd name="T14" fmla="*/ 0 60000 65536"/>
                <a:gd name="T15" fmla="*/ 0 60000 65536"/>
                <a:gd name="T16" fmla="*/ 0 60000 65536"/>
                <a:gd name="T17" fmla="*/ 0 60000 65536"/>
                <a:gd name="T18" fmla="*/ 0 w 8"/>
                <a:gd name="T19" fmla="*/ 0 h 7"/>
                <a:gd name="T20" fmla="*/ 8 w 8"/>
                <a:gd name="T21" fmla="*/ 7 h 7"/>
              </a:gdLst>
              <a:ahLst/>
              <a:cxnLst>
                <a:cxn ang="T12">
                  <a:pos x="T0" y="T1"/>
                </a:cxn>
                <a:cxn ang="T13">
                  <a:pos x="T2" y="T3"/>
                </a:cxn>
                <a:cxn ang="T14">
                  <a:pos x="T4" y="T5"/>
                </a:cxn>
                <a:cxn ang="T15">
                  <a:pos x="T6" y="T7"/>
                </a:cxn>
                <a:cxn ang="T16">
                  <a:pos x="T8" y="T9"/>
                </a:cxn>
                <a:cxn ang="T17">
                  <a:pos x="T10" y="T11"/>
                </a:cxn>
              </a:cxnLst>
              <a:rect l="T18" t="T19" r="T20" b="T21"/>
              <a:pathLst>
                <a:path w="8" h="7">
                  <a:moveTo>
                    <a:pt x="5" y="0"/>
                  </a:moveTo>
                  <a:lnTo>
                    <a:pt x="8" y="0"/>
                  </a:lnTo>
                  <a:lnTo>
                    <a:pt x="8" y="3"/>
                  </a:lnTo>
                  <a:lnTo>
                    <a:pt x="0" y="3"/>
                  </a:lnTo>
                  <a:lnTo>
                    <a:pt x="5" y="7"/>
                  </a:lnTo>
                  <a:lnTo>
                    <a:pt x="5" y="0"/>
                  </a:lnTo>
                  <a:close/>
                </a:path>
              </a:pathLst>
            </a:custGeom>
            <a:solidFill>
              <a:srgbClr val="C195DB"/>
            </a:solidFill>
            <a:ln w="9525">
              <a:noFill/>
              <a:round/>
              <a:headEnd/>
              <a:tailEnd/>
            </a:ln>
          </p:spPr>
          <p:txBody>
            <a:bodyPr/>
            <a:lstStyle/>
            <a:p>
              <a:endParaRPr lang="ru-RU"/>
            </a:p>
          </p:txBody>
        </p:sp>
        <p:sp>
          <p:nvSpPr>
            <p:cNvPr id="161410" name="Freeform 3067"/>
            <p:cNvSpPr>
              <a:spLocks/>
            </p:cNvSpPr>
            <p:nvPr/>
          </p:nvSpPr>
          <p:spPr bwMode="auto">
            <a:xfrm>
              <a:off x="2938" y="3296"/>
              <a:ext cx="91" cy="10"/>
            </a:xfrm>
            <a:custGeom>
              <a:avLst/>
              <a:gdLst>
                <a:gd name="T0" fmla="*/ 91 w 91"/>
                <a:gd name="T1" fmla="*/ 7 h 10"/>
                <a:gd name="T2" fmla="*/ 91 w 91"/>
                <a:gd name="T3" fmla="*/ 0 h 10"/>
                <a:gd name="T4" fmla="*/ 0 w 91"/>
                <a:gd name="T5" fmla="*/ 2 h 10"/>
                <a:gd name="T6" fmla="*/ 0 w 91"/>
                <a:gd name="T7" fmla="*/ 10 h 10"/>
                <a:gd name="T8" fmla="*/ 91 w 91"/>
                <a:gd name="T9" fmla="*/ 7 h 10"/>
                <a:gd name="T10" fmla="*/ 0 60000 65536"/>
                <a:gd name="T11" fmla="*/ 0 60000 65536"/>
                <a:gd name="T12" fmla="*/ 0 60000 65536"/>
                <a:gd name="T13" fmla="*/ 0 60000 65536"/>
                <a:gd name="T14" fmla="*/ 0 60000 65536"/>
                <a:gd name="T15" fmla="*/ 0 w 91"/>
                <a:gd name="T16" fmla="*/ 0 h 10"/>
                <a:gd name="T17" fmla="*/ 91 w 91"/>
                <a:gd name="T18" fmla="*/ 10 h 10"/>
              </a:gdLst>
              <a:ahLst/>
              <a:cxnLst>
                <a:cxn ang="T10">
                  <a:pos x="T0" y="T1"/>
                </a:cxn>
                <a:cxn ang="T11">
                  <a:pos x="T2" y="T3"/>
                </a:cxn>
                <a:cxn ang="T12">
                  <a:pos x="T4" y="T5"/>
                </a:cxn>
                <a:cxn ang="T13">
                  <a:pos x="T6" y="T7"/>
                </a:cxn>
                <a:cxn ang="T14">
                  <a:pos x="T8" y="T9"/>
                </a:cxn>
              </a:cxnLst>
              <a:rect l="T15" t="T16" r="T17" b="T18"/>
              <a:pathLst>
                <a:path w="91" h="10">
                  <a:moveTo>
                    <a:pt x="91" y="7"/>
                  </a:moveTo>
                  <a:lnTo>
                    <a:pt x="91" y="0"/>
                  </a:lnTo>
                  <a:lnTo>
                    <a:pt x="0" y="2"/>
                  </a:lnTo>
                  <a:lnTo>
                    <a:pt x="0" y="10"/>
                  </a:lnTo>
                  <a:lnTo>
                    <a:pt x="91" y="7"/>
                  </a:lnTo>
                  <a:close/>
                </a:path>
              </a:pathLst>
            </a:custGeom>
            <a:solidFill>
              <a:srgbClr val="C195DB"/>
            </a:solidFill>
            <a:ln w="9525">
              <a:noFill/>
              <a:round/>
              <a:headEnd/>
              <a:tailEnd/>
            </a:ln>
          </p:spPr>
          <p:txBody>
            <a:bodyPr/>
            <a:lstStyle/>
            <a:p>
              <a:endParaRPr lang="ru-RU"/>
            </a:p>
          </p:txBody>
        </p:sp>
        <p:sp>
          <p:nvSpPr>
            <p:cNvPr id="161411" name="Freeform 3068"/>
            <p:cNvSpPr>
              <a:spLocks/>
            </p:cNvSpPr>
            <p:nvPr/>
          </p:nvSpPr>
          <p:spPr bwMode="auto">
            <a:xfrm>
              <a:off x="3025" y="3296"/>
              <a:ext cx="7" cy="6"/>
            </a:xfrm>
            <a:custGeom>
              <a:avLst/>
              <a:gdLst>
                <a:gd name="T0" fmla="*/ 7 w 7"/>
                <a:gd name="T1" fmla="*/ 3 h 6"/>
                <a:gd name="T2" fmla="*/ 7 w 7"/>
                <a:gd name="T3" fmla="*/ 6 h 6"/>
                <a:gd name="T4" fmla="*/ 4 w 7"/>
                <a:gd name="T5" fmla="*/ 6 h 6"/>
                <a:gd name="T6" fmla="*/ 4 w 7"/>
                <a:gd name="T7" fmla="*/ 0 h 6"/>
                <a:gd name="T8" fmla="*/ 0 w 7"/>
                <a:gd name="T9" fmla="*/ 3 h 6"/>
                <a:gd name="T10" fmla="*/ 7 w 7"/>
                <a:gd name="T11" fmla="*/ 3 h 6"/>
                <a:gd name="T12" fmla="*/ 0 60000 65536"/>
                <a:gd name="T13" fmla="*/ 0 60000 65536"/>
                <a:gd name="T14" fmla="*/ 0 60000 65536"/>
                <a:gd name="T15" fmla="*/ 0 60000 65536"/>
                <a:gd name="T16" fmla="*/ 0 60000 65536"/>
                <a:gd name="T17" fmla="*/ 0 60000 65536"/>
                <a:gd name="T18" fmla="*/ 0 w 7"/>
                <a:gd name="T19" fmla="*/ 0 h 6"/>
                <a:gd name="T20" fmla="*/ 7 w 7"/>
                <a:gd name="T21" fmla="*/ 6 h 6"/>
              </a:gdLst>
              <a:ahLst/>
              <a:cxnLst>
                <a:cxn ang="T12">
                  <a:pos x="T0" y="T1"/>
                </a:cxn>
                <a:cxn ang="T13">
                  <a:pos x="T2" y="T3"/>
                </a:cxn>
                <a:cxn ang="T14">
                  <a:pos x="T4" y="T5"/>
                </a:cxn>
                <a:cxn ang="T15">
                  <a:pos x="T6" y="T7"/>
                </a:cxn>
                <a:cxn ang="T16">
                  <a:pos x="T8" y="T9"/>
                </a:cxn>
                <a:cxn ang="T17">
                  <a:pos x="T10" y="T11"/>
                </a:cxn>
              </a:cxnLst>
              <a:rect l="T18" t="T19" r="T20" b="T21"/>
              <a:pathLst>
                <a:path w="7" h="6">
                  <a:moveTo>
                    <a:pt x="7" y="3"/>
                  </a:moveTo>
                  <a:lnTo>
                    <a:pt x="7" y="6"/>
                  </a:lnTo>
                  <a:lnTo>
                    <a:pt x="4" y="6"/>
                  </a:lnTo>
                  <a:lnTo>
                    <a:pt x="4" y="0"/>
                  </a:lnTo>
                  <a:lnTo>
                    <a:pt x="0" y="3"/>
                  </a:lnTo>
                  <a:lnTo>
                    <a:pt x="7" y="3"/>
                  </a:lnTo>
                  <a:close/>
                </a:path>
              </a:pathLst>
            </a:custGeom>
            <a:solidFill>
              <a:srgbClr val="C195DB"/>
            </a:solidFill>
            <a:ln w="9525">
              <a:noFill/>
              <a:round/>
              <a:headEnd/>
              <a:tailEnd/>
            </a:ln>
          </p:spPr>
          <p:txBody>
            <a:bodyPr/>
            <a:lstStyle/>
            <a:p>
              <a:endParaRPr lang="ru-RU"/>
            </a:p>
          </p:txBody>
        </p:sp>
        <p:sp>
          <p:nvSpPr>
            <p:cNvPr id="161412" name="Freeform 3069"/>
            <p:cNvSpPr>
              <a:spLocks/>
            </p:cNvSpPr>
            <p:nvPr/>
          </p:nvSpPr>
          <p:spPr bwMode="auto">
            <a:xfrm>
              <a:off x="2935" y="3002"/>
              <a:ext cx="12" cy="300"/>
            </a:xfrm>
            <a:custGeom>
              <a:avLst/>
              <a:gdLst>
                <a:gd name="T0" fmla="*/ 0 w 12"/>
                <a:gd name="T1" fmla="*/ 300 h 300"/>
                <a:gd name="T2" fmla="*/ 8 w 12"/>
                <a:gd name="T3" fmla="*/ 300 h 300"/>
                <a:gd name="T4" fmla="*/ 12 w 12"/>
                <a:gd name="T5" fmla="*/ 0 h 300"/>
                <a:gd name="T6" fmla="*/ 4 w 12"/>
                <a:gd name="T7" fmla="*/ 0 h 300"/>
                <a:gd name="T8" fmla="*/ 0 w 12"/>
                <a:gd name="T9" fmla="*/ 300 h 300"/>
                <a:gd name="T10" fmla="*/ 0 60000 65536"/>
                <a:gd name="T11" fmla="*/ 0 60000 65536"/>
                <a:gd name="T12" fmla="*/ 0 60000 65536"/>
                <a:gd name="T13" fmla="*/ 0 60000 65536"/>
                <a:gd name="T14" fmla="*/ 0 60000 65536"/>
                <a:gd name="T15" fmla="*/ 0 w 12"/>
                <a:gd name="T16" fmla="*/ 0 h 300"/>
                <a:gd name="T17" fmla="*/ 12 w 12"/>
                <a:gd name="T18" fmla="*/ 300 h 300"/>
              </a:gdLst>
              <a:ahLst/>
              <a:cxnLst>
                <a:cxn ang="T10">
                  <a:pos x="T0" y="T1"/>
                </a:cxn>
                <a:cxn ang="T11">
                  <a:pos x="T2" y="T3"/>
                </a:cxn>
                <a:cxn ang="T12">
                  <a:pos x="T4" y="T5"/>
                </a:cxn>
                <a:cxn ang="T13">
                  <a:pos x="T6" y="T7"/>
                </a:cxn>
                <a:cxn ang="T14">
                  <a:pos x="T8" y="T9"/>
                </a:cxn>
              </a:cxnLst>
              <a:rect l="T15" t="T16" r="T17" b="T18"/>
              <a:pathLst>
                <a:path w="12" h="300">
                  <a:moveTo>
                    <a:pt x="0" y="300"/>
                  </a:moveTo>
                  <a:lnTo>
                    <a:pt x="8" y="300"/>
                  </a:lnTo>
                  <a:lnTo>
                    <a:pt x="12" y="0"/>
                  </a:lnTo>
                  <a:lnTo>
                    <a:pt x="4" y="0"/>
                  </a:lnTo>
                  <a:lnTo>
                    <a:pt x="0" y="300"/>
                  </a:lnTo>
                  <a:close/>
                </a:path>
              </a:pathLst>
            </a:custGeom>
            <a:solidFill>
              <a:srgbClr val="C195DB"/>
            </a:solidFill>
            <a:ln w="9525">
              <a:noFill/>
              <a:round/>
              <a:headEnd/>
              <a:tailEnd/>
            </a:ln>
          </p:spPr>
          <p:txBody>
            <a:bodyPr/>
            <a:lstStyle/>
            <a:p>
              <a:endParaRPr lang="ru-RU"/>
            </a:p>
          </p:txBody>
        </p:sp>
        <p:sp>
          <p:nvSpPr>
            <p:cNvPr id="161413" name="Freeform 3070"/>
            <p:cNvSpPr>
              <a:spLocks/>
            </p:cNvSpPr>
            <p:nvPr/>
          </p:nvSpPr>
          <p:spPr bwMode="auto">
            <a:xfrm>
              <a:off x="2935" y="3299"/>
              <a:ext cx="6" cy="7"/>
            </a:xfrm>
            <a:custGeom>
              <a:avLst/>
              <a:gdLst>
                <a:gd name="T0" fmla="*/ 4 w 6"/>
                <a:gd name="T1" fmla="*/ 7 h 7"/>
                <a:gd name="T2" fmla="*/ 0 w 6"/>
                <a:gd name="T3" fmla="*/ 7 h 7"/>
                <a:gd name="T4" fmla="*/ 0 w 6"/>
                <a:gd name="T5" fmla="*/ 4 h 7"/>
                <a:gd name="T6" fmla="*/ 6 w 6"/>
                <a:gd name="T7" fmla="*/ 4 h 7"/>
                <a:gd name="T8" fmla="*/ 4 w 6"/>
                <a:gd name="T9" fmla="*/ 0 h 7"/>
                <a:gd name="T10" fmla="*/ 4 w 6"/>
                <a:gd name="T11" fmla="*/ 7 h 7"/>
                <a:gd name="T12" fmla="*/ 0 60000 65536"/>
                <a:gd name="T13" fmla="*/ 0 60000 65536"/>
                <a:gd name="T14" fmla="*/ 0 60000 65536"/>
                <a:gd name="T15" fmla="*/ 0 60000 65536"/>
                <a:gd name="T16" fmla="*/ 0 60000 65536"/>
                <a:gd name="T17" fmla="*/ 0 60000 65536"/>
                <a:gd name="T18" fmla="*/ 0 w 6"/>
                <a:gd name="T19" fmla="*/ 0 h 7"/>
                <a:gd name="T20" fmla="*/ 6 w 6"/>
                <a:gd name="T21" fmla="*/ 7 h 7"/>
              </a:gdLst>
              <a:ahLst/>
              <a:cxnLst>
                <a:cxn ang="T12">
                  <a:pos x="T0" y="T1"/>
                </a:cxn>
                <a:cxn ang="T13">
                  <a:pos x="T2" y="T3"/>
                </a:cxn>
                <a:cxn ang="T14">
                  <a:pos x="T4" y="T5"/>
                </a:cxn>
                <a:cxn ang="T15">
                  <a:pos x="T6" y="T7"/>
                </a:cxn>
                <a:cxn ang="T16">
                  <a:pos x="T8" y="T9"/>
                </a:cxn>
                <a:cxn ang="T17">
                  <a:pos x="T10" y="T11"/>
                </a:cxn>
              </a:cxnLst>
              <a:rect l="T18" t="T19" r="T20" b="T21"/>
              <a:pathLst>
                <a:path w="6" h="7">
                  <a:moveTo>
                    <a:pt x="4" y="7"/>
                  </a:moveTo>
                  <a:lnTo>
                    <a:pt x="0" y="7"/>
                  </a:lnTo>
                  <a:lnTo>
                    <a:pt x="0" y="4"/>
                  </a:lnTo>
                  <a:lnTo>
                    <a:pt x="6" y="4"/>
                  </a:lnTo>
                  <a:lnTo>
                    <a:pt x="4" y="0"/>
                  </a:lnTo>
                  <a:lnTo>
                    <a:pt x="4" y="7"/>
                  </a:lnTo>
                  <a:close/>
                </a:path>
              </a:pathLst>
            </a:custGeom>
            <a:solidFill>
              <a:srgbClr val="C195DB"/>
            </a:solidFill>
            <a:ln w="9525">
              <a:noFill/>
              <a:round/>
              <a:headEnd/>
              <a:tailEnd/>
            </a:ln>
          </p:spPr>
          <p:txBody>
            <a:bodyPr/>
            <a:lstStyle/>
            <a:p>
              <a:endParaRPr lang="ru-RU"/>
            </a:p>
          </p:txBody>
        </p:sp>
        <p:sp>
          <p:nvSpPr>
            <p:cNvPr id="161414" name="Freeform 3071"/>
            <p:cNvSpPr>
              <a:spLocks/>
            </p:cNvSpPr>
            <p:nvPr/>
          </p:nvSpPr>
          <p:spPr bwMode="auto">
            <a:xfrm>
              <a:off x="2937" y="2998"/>
              <a:ext cx="7" cy="5"/>
            </a:xfrm>
            <a:custGeom>
              <a:avLst/>
              <a:gdLst>
                <a:gd name="T0" fmla="*/ 0 w 7"/>
                <a:gd name="T1" fmla="*/ 3 h 5"/>
                <a:gd name="T2" fmla="*/ 0 w 7"/>
                <a:gd name="T3" fmla="*/ 0 h 5"/>
                <a:gd name="T4" fmla="*/ 5 w 7"/>
                <a:gd name="T5" fmla="*/ 0 h 5"/>
                <a:gd name="T6" fmla="*/ 5 w 7"/>
                <a:gd name="T7" fmla="*/ 5 h 5"/>
                <a:gd name="T8" fmla="*/ 7 w 7"/>
                <a:gd name="T9" fmla="*/ 3 h 5"/>
                <a:gd name="T10" fmla="*/ 0 w 7"/>
                <a:gd name="T11" fmla="*/ 3 h 5"/>
                <a:gd name="T12" fmla="*/ 0 60000 65536"/>
                <a:gd name="T13" fmla="*/ 0 60000 65536"/>
                <a:gd name="T14" fmla="*/ 0 60000 65536"/>
                <a:gd name="T15" fmla="*/ 0 60000 65536"/>
                <a:gd name="T16" fmla="*/ 0 60000 65536"/>
                <a:gd name="T17" fmla="*/ 0 60000 65536"/>
                <a:gd name="T18" fmla="*/ 0 w 7"/>
                <a:gd name="T19" fmla="*/ 0 h 5"/>
                <a:gd name="T20" fmla="*/ 7 w 7"/>
                <a:gd name="T21" fmla="*/ 5 h 5"/>
              </a:gdLst>
              <a:ahLst/>
              <a:cxnLst>
                <a:cxn ang="T12">
                  <a:pos x="T0" y="T1"/>
                </a:cxn>
                <a:cxn ang="T13">
                  <a:pos x="T2" y="T3"/>
                </a:cxn>
                <a:cxn ang="T14">
                  <a:pos x="T4" y="T5"/>
                </a:cxn>
                <a:cxn ang="T15">
                  <a:pos x="T6" y="T7"/>
                </a:cxn>
                <a:cxn ang="T16">
                  <a:pos x="T8" y="T9"/>
                </a:cxn>
                <a:cxn ang="T17">
                  <a:pos x="T10" y="T11"/>
                </a:cxn>
              </a:cxnLst>
              <a:rect l="T18" t="T19" r="T20" b="T21"/>
              <a:pathLst>
                <a:path w="7" h="5">
                  <a:moveTo>
                    <a:pt x="0" y="3"/>
                  </a:moveTo>
                  <a:lnTo>
                    <a:pt x="0" y="0"/>
                  </a:lnTo>
                  <a:lnTo>
                    <a:pt x="5" y="0"/>
                  </a:lnTo>
                  <a:lnTo>
                    <a:pt x="5" y="5"/>
                  </a:lnTo>
                  <a:lnTo>
                    <a:pt x="7" y="3"/>
                  </a:lnTo>
                  <a:lnTo>
                    <a:pt x="0" y="3"/>
                  </a:lnTo>
                  <a:close/>
                </a:path>
              </a:pathLst>
            </a:custGeom>
            <a:solidFill>
              <a:srgbClr val="C195DB"/>
            </a:solidFill>
            <a:ln w="9525">
              <a:noFill/>
              <a:round/>
              <a:headEnd/>
              <a:tailEnd/>
            </a:ln>
          </p:spPr>
          <p:txBody>
            <a:bodyPr/>
            <a:lstStyle/>
            <a:p>
              <a:endParaRPr lang="ru-RU"/>
            </a:p>
          </p:txBody>
        </p:sp>
        <p:sp>
          <p:nvSpPr>
            <p:cNvPr id="161415" name="Freeform 3072"/>
            <p:cNvSpPr>
              <a:spLocks/>
            </p:cNvSpPr>
            <p:nvPr/>
          </p:nvSpPr>
          <p:spPr bwMode="auto">
            <a:xfrm>
              <a:off x="2935" y="3242"/>
              <a:ext cx="48" cy="62"/>
            </a:xfrm>
            <a:custGeom>
              <a:avLst/>
              <a:gdLst>
                <a:gd name="T0" fmla="*/ 0 w 48"/>
                <a:gd name="T1" fmla="*/ 57 h 62"/>
                <a:gd name="T2" fmla="*/ 6 w 48"/>
                <a:gd name="T3" fmla="*/ 62 h 62"/>
                <a:gd name="T4" fmla="*/ 48 w 48"/>
                <a:gd name="T5" fmla="*/ 4 h 62"/>
                <a:gd name="T6" fmla="*/ 41 w 48"/>
                <a:gd name="T7" fmla="*/ 0 h 62"/>
                <a:gd name="T8" fmla="*/ 0 w 48"/>
                <a:gd name="T9" fmla="*/ 57 h 62"/>
                <a:gd name="T10" fmla="*/ 0 60000 65536"/>
                <a:gd name="T11" fmla="*/ 0 60000 65536"/>
                <a:gd name="T12" fmla="*/ 0 60000 65536"/>
                <a:gd name="T13" fmla="*/ 0 60000 65536"/>
                <a:gd name="T14" fmla="*/ 0 60000 65536"/>
                <a:gd name="T15" fmla="*/ 0 w 48"/>
                <a:gd name="T16" fmla="*/ 0 h 62"/>
                <a:gd name="T17" fmla="*/ 48 w 48"/>
                <a:gd name="T18" fmla="*/ 62 h 62"/>
              </a:gdLst>
              <a:ahLst/>
              <a:cxnLst>
                <a:cxn ang="T10">
                  <a:pos x="T0" y="T1"/>
                </a:cxn>
                <a:cxn ang="T11">
                  <a:pos x="T2" y="T3"/>
                </a:cxn>
                <a:cxn ang="T12">
                  <a:pos x="T4" y="T5"/>
                </a:cxn>
                <a:cxn ang="T13">
                  <a:pos x="T6" y="T7"/>
                </a:cxn>
                <a:cxn ang="T14">
                  <a:pos x="T8" y="T9"/>
                </a:cxn>
              </a:cxnLst>
              <a:rect l="T15" t="T16" r="T17" b="T18"/>
              <a:pathLst>
                <a:path w="48" h="62">
                  <a:moveTo>
                    <a:pt x="0" y="57"/>
                  </a:moveTo>
                  <a:lnTo>
                    <a:pt x="6" y="62"/>
                  </a:lnTo>
                  <a:lnTo>
                    <a:pt x="48" y="4"/>
                  </a:lnTo>
                  <a:lnTo>
                    <a:pt x="41" y="0"/>
                  </a:lnTo>
                  <a:lnTo>
                    <a:pt x="0" y="57"/>
                  </a:lnTo>
                  <a:close/>
                </a:path>
              </a:pathLst>
            </a:custGeom>
            <a:solidFill>
              <a:srgbClr val="C195DB"/>
            </a:solidFill>
            <a:ln w="9525">
              <a:noFill/>
              <a:round/>
              <a:headEnd/>
              <a:tailEnd/>
            </a:ln>
          </p:spPr>
          <p:txBody>
            <a:bodyPr/>
            <a:lstStyle/>
            <a:p>
              <a:endParaRPr lang="ru-RU"/>
            </a:p>
          </p:txBody>
        </p:sp>
        <p:sp>
          <p:nvSpPr>
            <p:cNvPr id="161416" name="Freeform 3073"/>
            <p:cNvSpPr>
              <a:spLocks/>
            </p:cNvSpPr>
            <p:nvPr/>
          </p:nvSpPr>
          <p:spPr bwMode="auto">
            <a:xfrm>
              <a:off x="2977" y="3242"/>
              <a:ext cx="54" cy="59"/>
            </a:xfrm>
            <a:custGeom>
              <a:avLst/>
              <a:gdLst>
                <a:gd name="T0" fmla="*/ 7 w 54"/>
                <a:gd name="T1" fmla="*/ 0 h 59"/>
                <a:gd name="T2" fmla="*/ 0 w 54"/>
                <a:gd name="T3" fmla="*/ 4 h 59"/>
                <a:gd name="T4" fmla="*/ 47 w 54"/>
                <a:gd name="T5" fmla="*/ 59 h 59"/>
                <a:gd name="T6" fmla="*/ 54 w 54"/>
                <a:gd name="T7" fmla="*/ 54 h 59"/>
                <a:gd name="T8" fmla="*/ 7 w 54"/>
                <a:gd name="T9" fmla="*/ 0 h 59"/>
                <a:gd name="T10" fmla="*/ 0 60000 65536"/>
                <a:gd name="T11" fmla="*/ 0 60000 65536"/>
                <a:gd name="T12" fmla="*/ 0 60000 65536"/>
                <a:gd name="T13" fmla="*/ 0 60000 65536"/>
                <a:gd name="T14" fmla="*/ 0 60000 65536"/>
                <a:gd name="T15" fmla="*/ 0 w 54"/>
                <a:gd name="T16" fmla="*/ 0 h 59"/>
                <a:gd name="T17" fmla="*/ 54 w 54"/>
                <a:gd name="T18" fmla="*/ 59 h 59"/>
              </a:gdLst>
              <a:ahLst/>
              <a:cxnLst>
                <a:cxn ang="T10">
                  <a:pos x="T0" y="T1"/>
                </a:cxn>
                <a:cxn ang="T11">
                  <a:pos x="T2" y="T3"/>
                </a:cxn>
                <a:cxn ang="T12">
                  <a:pos x="T4" y="T5"/>
                </a:cxn>
                <a:cxn ang="T13">
                  <a:pos x="T6" y="T7"/>
                </a:cxn>
                <a:cxn ang="T14">
                  <a:pos x="T8" y="T9"/>
                </a:cxn>
              </a:cxnLst>
              <a:rect l="T15" t="T16" r="T17" b="T18"/>
              <a:pathLst>
                <a:path w="54" h="59">
                  <a:moveTo>
                    <a:pt x="7" y="0"/>
                  </a:moveTo>
                  <a:lnTo>
                    <a:pt x="0" y="4"/>
                  </a:lnTo>
                  <a:lnTo>
                    <a:pt x="47" y="59"/>
                  </a:lnTo>
                  <a:lnTo>
                    <a:pt x="54" y="54"/>
                  </a:lnTo>
                  <a:lnTo>
                    <a:pt x="7" y="0"/>
                  </a:lnTo>
                  <a:close/>
                </a:path>
              </a:pathLst>
            </a:custGeom>
            <a:solidFill>
              <a:srgbClr val="C195DB"/>
            </a:solidFill>
            <a:ln w="9525">
              <a:noFill/>
              <a:round/>
              <a:headEnd/>
              <a:tailEnd/>
            </a:ln>
          </p:spPr>
          <p:txBody>
            <a:bodyPr/>
            <a:lstStyle/>
            <a:p>
              <a:endParaRPr lang="ru-RU"/>
            </a:p>
          </p:txBody>
        </p:sp>
        <p:sp>
          <p:nvSpPr>
            <p:cNvPr id="161417" name="Freeform 3074"/>
            <p:cNvSpPr>
              <a:spLocks/>
            </p:cNvSpPr>
            <p:nvPr/>
          </p:nvSpPr>
          <p:spPr bwMode="auto">
            <a:xfrm>
              <a:off x="2977" y="3240"/>
              <a:ext cx="6" cy="7"/>
            </a:xfrm>
            <a:custGeom>
              <a:avLst/>
              <a:gdLst>
                <a:gd name="T0" fmla="*/ 0 w 6"/>
                <a:gd name="T1" fmla="*/ 3 h 7"/>
                <a:gd name="T2" fmla="*/ 3 w 6"/>
                <a:gd name="T3" fmla="*/ 0 h 7"/>
                <a:gd name="T4" fmla="*/ 6 w 6"/>
                <a:gd name="T5" fmla="*/ 3 h 7"/>
                <a:gd name="T6" fmla="*/ 0 w 6"/>
                <a:gd name="T7" fmla="*/ 7 h 7"/>
                <a:gd name="T8" fmla="*/ 6 w 6"/>
                <a:gd name="T9" fmla="*/ 7 h 7"/>
                <a:gd name="T10" fmla="*/ 0 w 6"/>
                <a:gd name="T11" fmla="*/ 3 h 7"/>
                <a:gd name="T12" fmla="*/ 0 60000 65536"/>
                <a:gd name="T13" fmla="*/ 0 60000 65536"/>
                <a:gd name="T14" fmla="*/ 0 60000 65536"/>
                <a:gd name="T15" fmla="*/ 0 60000 65536"/>
                <a:gd name="T16" fmla="*/ 0 60000 65536"/>
                <a:gd name="T17" fmla="*/ 0 60000 65536"/>
                <a:gd name="T18" fmla="*/ 0 w 6"/>
                <a:gd name="T19" fmla="*/ 0 h 7"/>
                <a:gd name="T20" fmla="*/ 6 w 6"/>
                <a:gd name="T21" fmla="*/ 7 h 7"/>
              </a:gdLst>
              <a:ahLst/>
              <a:cxnLst>
                <a:cxn ang="T12">
                  <a:pos x="T0" y="T1"/>
                </a:cxn>
                <a:cxn ang="T13">
                  <a:pos x="T2" y="T3"/>
                </a:cxn>
                <a:cxn ang="T14">
                  <a:pos x="T4" y="T5"/>
                </a:cxn>
                <a:cxn ang="T15">
                  <a:pos x="T6" y="T7"/>
                </a:cxn>
                <a:cxn ang="T16">
                  <a:pos x="T8" y="T9"/>
                </a:cxn>
                <a:cxn ang="T17">
                  <a:pos x="T10" y="T11"/>
                </a:cxn>
              </a:cxnLst>
              <a:rect l="T18" t="T19" r="T20" b="T21"/>
              <a:pathLst>
                <a:path w="6" h="7">
                  <a:moveTo>
                    <a:pt x="0" y="3"/>
                  </a:moveTo>
                  <a:lnTo>
                    <a:pt x="3" y="0"/>
                  </a:lnTo>
                  <a:lnTo>
                    <a:pt x="6" y="3"/>
                  </a:lnTo>
                  <a:lnTo>
                    <a:pt x="0" y="7"/>
                  </a:lnTo>
                  <a:lnTo>
                    <a:pt x="6" y="7"/>
                  </a:lnTo>
                  <a:lnTo>
                    <a:pt x="0" y="3"/>
                  </a:lnTo>
                  <a:close/>
                </a:path>
              </a:pathLst>
            </a:custGeom>
            <a:solidFill>
              <a:srgbClr val="C195DB"/>
            </a:solidFill>
            <a:ln w="9525">
              <a:noFill/>
              <a:round/>
              <a:headEnd/>
              <a:tailEnd/>
            </a:ln>
          </p:spPr>
          <p:txBody>
            <a:bodyPr/>
            <a:lstStyle/>
            <a:p>
              <a:endParaRPr lang="ru-RU"/>
            </a:p>
          </p:txBody>
        </p:sp>
        <p:sp>
          <p:nvSpPr>
            <p:cNvPr id="161418" name="Line 3075"/>
            <p:cNvSpPr>
              <a:spLocks noChangeShapeType="1"/>
            </p:cNvSpPr>
            <p:nvPr/>
          </p:nvSpPr>
          <p:spPr bwMode="auto">
            <a:xfrm flipH="1" flipV="1">
              <a:off x="2975" y="3247"/>
              <a:ext cx="2" cy="33"/>
            </a:xfrm>
            <a:prstGeom prst="line">
              <a:avLst/>
            </a:prstGeom>
            <a:noFill/>
            <a:ln w="6350" cap="rnd">
              <a:solidFill>
                <a:srgbClr val="C195DB"/>
              </a:solidFill>
              <a:round/>
              <a:headEnd/>
              <a:tailEnd/>
            </a:ln>
          </p:spPr>
          <p:txBody>
            <a:bodyPr/>
            <a:lstStyle/>
            <a:p>
              <a:endParaRPr lang="ru-RU"/>
            </a:p>
          </p:txBody>
        </p:sp>
        <p:sp>
          <p:nvSpPr>
            <p:cNvPr id="161419" name="Line 3076"/>
            <p:cNvSpPr>
              <a:spLocks noChangeShapeType="1"/>
            </p:cNvSpPr>
            <p:nvPr/>
          </p:nvSpPr>
          <p:spPr bwMode="auto">
            <a:xfrm>
              <a:off x="2977" y="3281"/>
              <a:ext cx="51" cy="18"/>
            </a:xfrm>
            <a:prstGeom prst="line">
              <a:avLst/>
            </a:prstGeom>
            <a:noFill/>
            <a:ln w="6350" cap="rnd">
              <a:solidFill>
                <a:srgbClr val="C195DB"/>
              </a:solidFill>
              <a:round/>
              <a:headEnd/>
              <a:tailEnd/>
            </a:ln>
          </p:spPr>
          <p:txBody>
            <a:bodyPr/>
            <a:lstStyle/>
            <a:p>
              <a:endParaRPr lang="ru-RU"/>
            </a:p>
          </p:txBody>
        </p:sp>
        <p:sp>
          <p:nvSpPr>
            <p:cNvPr id="161420" name="Line 3077"/>
            <p:cNvSpPr>
              <a:spLocks noChangeShapeType="1"/>
            </p:cNvSpPr>
            <p:nvPr/>
          </p:nvSpPr>
          <p:spPr bwMode="auto">
            <a:xfrm flipH="1">
              <a:off x="2938" y="3280"/>
              <a:ext cx="37" cy="21"/>
            </a:xfrm>
            <a:prstGeom prst="line">
              <a:avLst/>
            </a:prstGeom>
            <a:noFill/>
            <a:ln w="6350" cap="rnd">
              <a:solidFill>
                <a:srgbClr val="C195DB"/>
              </a:solidFill>
              <a:round/>
              <a:headEnd/>
              <a:tailEnd/>
            </a:ln>
          </p:spPr>
          <p:txBody>
            <a:bodyPr/>
            <a:lstStyle/>
            <a:p>
              <a:endParaRPr lang="ru-RU"/>
            </a:p>
          </p:txBody>
        </p:sp>
        <p:sp>
          <p:nvSpPr>
            <p:cNvPr id="161421" name="Freeform 3078"/>
            <p:cNvSpPr>
              <a:spLocks/>
            </p:cNvSpPr>
            <p:nvPr/>
          </p:nvSpPr>
          <p:spPr bwMode="auto">
            <a:xfrm>
              <a:off x="3108" y="2812"/>
              <a:ext cx="133" cy="158"/>
            </a:xfrm>
            <a:custGeom>
              <a:avLst/>
              <a:gdLst>
                <a:gd name="T0" fmla="*/ 0 w 133"/>
                <a:gd name="T1" fmla="*/ 14 h 158"/>
                <a:gd name="T2" fmla="*/ 40 w 133"/>
                <a:gd name="T3" fmla="*/ 0 h 158"/>
                <a:gd name="T4" fmla="*/ 133 w 133"/>
                <a:gd name="T5" fmla="*/ 110 h 158"/>
                <a:gd name="T6" fmla="*/ 2 w 133"/>
                <a:gd name="T7" fmla="*/ 158 h 158"/>
                <a:gd name="T8" fmla="*/ 0 w 133"/>
                <a:gd name="T9" fmla="*/ 14 h 158"/>
                <a:gd name="T10" fmla="*/ 0 60000 65536"/>
                <a:gd name="T11" fmla="*/ 0 60000 65536"/>
                <a:gd name="T12" fmla="*/ 0 60000 65536"/>
                <a:gd name="T13" fmla="*/ 0 60000 65536"/>
                <a:gd name="T14" fmla="*/ 0 60000 65536"/>
                <a:gd name="T15" fmla="*/ 0 w 133"/>
                <a:gd name="T16" fmla="*/ 0 h 158"/>
                <a:gd name="T17" fmla="*/ 133 w 133"/>
                <a:gd name="T18" fmla="*/ 158 h 158"/>
              </a:gdLst>
              <a:ahLst/>
              <a:cxnLst>
                <a:cxn ang="T10">
                  <a:pos x="T0" y="T1"/>
                </a:cxn>
                <a:cxn ang="T11">
                  <a:pos x="T2" y="T3"/>
                </a:cxn>
                <a:cxn ang="T12">
                  <a:pos x="T4" y="T5"/>
                </a:cxn>
                <a:cxn ang="T13">
                  <a:pos x="T6" y="T7"/>
                </a:cxn>
                <a:cxn ang="T14">
                  <a:pos x="T8" y="T9"/>
                </a:cxn>
              </a:cxnLst>
              <a:rect l="T15" t="T16" r="T17" b="T18"/>
              <a:pathLst>
                <a:path w="133" h="158">
                  <a:moveTo>
                    <a:pt x="0" y="14"/>
                  </a:moveTo>
                  <a:lnTo>
                    <a:pt x="40" y="0"/>
                  </a:lnTo>
                  <a:lnTo>
                    <a:pt x="133" y="110"/>
                  </a:lnTo>
                  <a:lnTo>
                    <a:pt x="2" y="158"/>
                  </a:lnTo>
                  <a:lnTo>
                    <a:pt x="0" y="14"/>
                  </a:lnTo>
                  <a:close/>
                </a:path>
              </a:pathLst>
            </a:custGeom>
            <a:solidFill>
              <a:srgbClr val="844CD6"/>
            </a:solidFill>
            <a:ln w="9525">
              <a:noFill/>
              <a:round/>
              <a:headEnd/>
              <a:tailEnd/>
            </a:ln>
          </p:spPr>
          <p:txBody>
            <a:bodyPr/>
            <a:lstStyle/>
            <a:p>
              <a:endParaRPr lang="ru-RU"/>
            </a:p>
          </p:txBody>
        </p:sp>
        <p:sp>
          <p:nvSpPr>
            <p:cNvPr id="161422" name="Freeform 3079"/>
            <p:cNvSpPr>
              <a:spLocks/>
            </p:cNvSpPr>
            <p:nvPr/>
          </p:nvSpPr>
          <p:spPr bwMode="auto">
            <a:xfrm>
              <a:off x="3107" y="2809"/>
              <a:ext cx="43" cy="17"/>
            </a:xfrm>
            <a:custGeom>
              <a:avLst/>
              <a:gdLst>
                <a:gd name="T0" fmla="*/ 0 w 43"/>
                <a:gd name="T1" fmla="*/ 13 h 17"/>
                <a:gd name="T2" fmla="*/ 3 w 43"/>
                <a:gd name="T3" fmla="*/ 17 h 17"/>
                <a:gd name="T4" fmla="*/ 43 w 43"/>
                <a:gd name="T5" fmla="*/ 5 h 17"/>
                <a:gd name="T6" fmla="*/ 40 w 43"/>
                <a:gd name="T7" fmla="*/ 0 h 17"/>
                <a:gd name="T8" fmla="*/ 0 w 43"/>
                <a:gd name="T9" fmla="*/ 13 h 17"/>
                <a:gd name="T10" fmla="*/ 0 60000 65536"/>
                <a:gd name="T11" fmla="*/ 0 60000 65536"/>
                <a:gd name="T12" fmla="*/ 0 60000 65536"/>
                <a:gd name="T13" fmla="*/ 0 60000 65536"/>
                <a:gd name="T14" fmla="*/ 0 60000 65536"/>
                <a:gd name="T15" fmla="*/ 0 w 43"/>
                <a:gd name="T16" fmla="*/ 0 h 17"/>
                <a:gd name="T17" fmla="*/ 43 w 43"/>
                <a:gd name="T18" fmla="*/ 17 h 17"/>
              </a:gdLst>
              <a:ahLst/>
              <a:cxnLst>
                <a:cxn ang="T10">
                  <a:pos x="T0" y="T1"/>
                </a:cxn>
                <a:cxn ang="T11">
                  <a:pos x="T2" y="T3"/>
                </a:cxn>
                <a:cxn ang="T12">
                  <a:pos x="T4" y="T5"/>
                </a:cxn>
                <a:cxn ang="T13">
                  <a:pos x="T6" y="T7"/>
                </a:cxn>
                <a:cxn ang="T14">
                  <a:pos x="T8" y="T9"/>
                </a:cxn>
              </a:cxnLst>
              <a:rect l="T15" t="T16" r="T17" b="T18"/>
              <a:pathLst>
                <a:path w="43" h="17">
                  <a:moveTo>
                    <a:pt x="0" y="13"/>
                  </a:moveTo>
                  <a:lnTo>
                    <a:pt x="3" y="17"/>
                  </a:lnTo>
                  <a:lnTo>
                    <a:pt x="43" y="5"/>
                  </a:lnTo>
                  <a:lnTo>
                    <a:pt x="40" y="0"/>
                  </a:lnTo>
                  <a:lnTo>
                    <a:pt x="0" y="13"/>
                  </a:lnTo>
                  <a:close/>
                </a:path>
              </a:pathLst>
            </a:custGeom>
            <a:solidFill>
              <a:srgbClr val="C195DB"/>
            </a:solidFill>
            <a:ln w="9525">
              <a:noFill/>
              <a:round/>
              <a:headEnd/>
              <a:tailEnd/>
            </a:ln>
          </p:spPr>
          <p:txBody>
            <a:bodyPr/>
            <a:lstStyle/>
            <a:p>
              <a:endParaRPr lang="ru-RU"/>
            </a:p>
          </p:txBody>
        </p:sp>
        <p:sp>
          <p:nvSpPr>
            <p:cNvPr id="161423" name="Freeform 3080"/>
            <p:cNvSpPr>
              <a:spLocks/>
            </p:cNvSpPr>
            <p:nvPr/>
          </p:nvSpPr>
          <p:spPr bwMode="auto">
            <a:xfrm>
              <a:off x="3146" y="2809"/>
              <a:ext cx="98" cy="113"/>
            </a:xfrm>
            <a:custGeom>
              <a:avLst/>
              <a:gdLst>
                <a:gd name="T0" fmla="*/ 5 w 98"/>
                <a:gd name="T1" fmla="*/ 0 h 113"/>
                <a:gd name="T2" fmla="*/ 0 w 98"/>
                <a:gd name="T3" fmla="*/ 5 h 113"/>
                <a:gd name="T4" fmla="*/ 94 w 98"/>
                <a:gd name="T5" fmla="*/ 113 h 113"/>
                <a:gd name="T6" fmla="*/ 98 w 98"/>
                <a:gd name="T7" fmla="*/ 108 h 113"/>
                <a:gd name="T8" fmla="*/ 5 w 98"/>
                <a:gd name="T9" fmla="*/ 0 h 113"/>
                <a:gd name="T10" fmla="*/ 0 60000 65536"/>
                <a:gd name="T11" fmla="*/ 0 60000 65536"/>
                <a:gd name="T12" fmla="*/ 0 60000 65536"/>
                <a:gd name="T13" fmla="*/ 0 60000 65536"/>
                <a:gd name="T14" fmla="*/ 0 60000 65536"/>
                <a:gd name="T15" fmla="*/ 0 w 98"/>
                <a:gd name="T16" fmla="*/ 0 h 113"/>
                <a:gd name="T17" fmla="*/ 98 w 98"/>
                <a:gd name="T18" fmla="*/ 113 h 113"/>
              </a:gdLst>
              <a:ahLst/>
              <a:cxnLst>
                <a:cxn ang="T10">
                  <a:pos x="T0" y="T1"/>
                </a:cxn>
                <a:cxn ang="T11">
                  <a:pos x="T2" y="T3"/>
                </a:cxn>
                <a:cxn ang="T12">
                  <a:pos x="T4" y="T5"/>
                </a:cxn>
                <a:cxn ang="T13">
                  <a:pos x="T6" y="T7"/>
                </a:cxn>
                <a:cxn ang="T14">
                  <a:pos x="T8" y="T9"/>
                </a:cxn>
              </a:cxnLst>
              <a:rect l="T15" t="T16" r="T17" b="T18"/>
              <a:pathLst>
                <a:path w="98" h="113">
                  <a:moveTo>
                    <a:pt x="5" y="0"/>
                  </a:moveTo>
                  <a:lnTo>
                    <a:pt x="0" y="5"/>
                  </a:lnTo>
                  <a:lnTo>
                    <a:pt x="94" y="113"/>
                  </a:lnTo>
                  <a:lnTo>
                    <a:pt x="98" y="108"/>
                  </a:lnTo>
                  <a:lnTo>
                    <a:pt x="5" y="0"/>
                  </a:lnTo>
                  <a:close/>
                </a:path>
              </a:pathLst>
            </a:custGeom>
            <a:solidFill>
              <a:srgbClr val="C195DB"/>
            </a:solidFill>
            <a:ln w="9525">
              <a:noFill/>
              <a:round/>
              <a:headEnd/>
              <a:tailEnd/>
            </a:ln>
          </p:spPr>
          <p:txBody>
            <a:bodyPr/>
            <a:lstStyle/>
            <a:p>
              <a:endParaRPr lang="ru-RU"/>
            </a:p>
          </p:txBody>
        </p:sp>
        <p:sp>
          <p:nvSpPr>
            <p:cNvPr id="161424" name="Freeform 3081"/>
            <p:cNvSpPr>
              <a:spLocks/>
            </p:cNvSpPr>
            <p:nvPr/>
          </p:nvSpPr>
          <p:spPr bwMode="auto">
            <a:xfrm>
              <a:off x="3146" y="2807"/>
              <a:ext cx="5" cy="7"/>
            </a:xfrm>
            <a:custGeom>
              <a:avLst/>
              <a:gdLst>
                <a:gd name="T0" fmla="*/ 1 w 5"/>
                <a:gd name="T1" fmla="*/ 2 h 7"/>
                <a:gd name="T2" fmla="*/ 5 w 5"/>
                <a:gd name="T3" fmla="*/ 0 h 7"/>
                <a:gd name="T4" fmla="*/ 5 w 5"/>
                <a:gd name="T5" fmla="*/ 2 h 7"/>
                <a:gd name="T6" fmla="*/ 0 w 5"/>
                <a:gd name="T7" fmla="*/ 7 h 7"/>
                <a:gd name="T8" fmla="*/ 5 w 5"/>
                <a:gd name="T9" fmla="*/ 7 h 7"/>
                <a:gd name="T10" fmla="*/ 1 w 5"/>
                <a:gd name="T11" fmla="*/ 2 h 7"/>
                <a:gd name="T12" fmla="*/ 0 60000 65536"/>
                <a:gd name="T13" fmla="*/ 0 60000 65536"/>
                <a:gd name="T14" fmla="*/ 0 60000 65536"/>
                <a:gd name="T15" fmla="*/ 0 60000 65536"/>
                <a:gd name="T16" fmla="*/ 0 60000 65536"/>
                <a:gd name="T17" fmla="*/ 0 60000 65536"/>
                <a:gd name="T18" fmla="*/ 0 w 5"/>
                <a:gd name="T19" fmla="*/ 0 h 7"/>
                <a:gd name="T20" fmla="*/ 5 w 5"/>
                <a:gd name="T21" fmla="*/ 7 h 7"/>
              </a:gdLst>
              <a:ahLst/>
              <a:cxnLst>
                <a:cxn ang="T12">
                  <a:pos x="T0" y="T1"/>
                </a:cxn>
                <a:cxn ang="T13">
                  <a:pos x="T2" y="T3"/>
                </a:cxn>
                <a:cxn ang="T14">
                  <a:pos x="T4" y="T5"/>
                </a:cxn>
                <a:cxn ang="T15">
                  <a:pos x="T6" y="T7"/>
                </a:cxn>
                <a:cxn ang="T16">
                  <a:pos x="T8" y="T9"/>
                </a:cxn>
                <a:cxn ang="T17">
                  <a:pos x="T10" y="T11"/>
                </a:cxn>
              </a:cxnLst>
              <a:rect l="T18" t="T19" r="T20" b="T21"/>
              <a:pathLst>
                <a:path w="5" h="7">
                  <a:moveTo>
                    <a:pt x="1" y="2"/>
                  </a:moveTo>
                  <a:lnTo>
                    <a:pt x="5" y="0"/>
                  </a:lnTo>
                  <a:lnTo>
                    <a:pt x="5" y="2"/>
                  </a:lnTo>
                  <a:lnTo>
                    <a:pt x="0" y="7"/>
                  </a:lnTo>
                  <a:lnTo>
                    <a:pt x="5" y="7"/>
                  </a:lnTo>
                  <a:lnTo>
                    <a:pt x="1" y="2"/>
                  </a:lnTo>
                  <a:close/>
                </a:path>
              </a:pathLst>
            </a:custGeom>
            <a:solidFill>
              <a:srgbClr val="C195DB"/>
            </a:solidFill>
            <a:ln w="9525">
              <a:noFill/>
              <a:round/>
              <a:headEnd/>
              <a:tailEnd/>
            </a:ln>
          </p:spPr>
          <p:txBody>
            <a:bodyPr/>
            <a:lstStyle/>
            <a:p>
              <a:endParaRPr lang="ru-RU"/>
            </a:p>
          </p:txBody>
        </p:sp>
        <p:sp>
          <p:nvSpPr>
            <p:cNvPr id="161425" name="Freeform 3082"/>
            <p:cNvSpPr>
              <a:spLocks/>
            </p:cNvSpPr>
            <p:nvPr/>
          </p:nvSpPr>
          <p:spPr bwMode="auto">
            <a:xfrm>
              <a:off x="3108" y="2919"/>
              <a:ext cx="133" cy="54"/>
            </a:xfrm>
            <a:custGeom>
              <a:avLst/>
              <a:gdLst>
                <a:gd name="T0" fmla="*/ 133 w 133"/>
                <a:gd name="T1" fmla="*/ 7 h 54"/>
                <a:gd name="T2" fmla="*/ 132 w 133"/>
                <a:gd name="T3" fmla="*/ 0 h 54"/>
                <a:gd name="T4" fmla="*/ 0 w 133"/>
                <a:gd name="T5" fmla="*/ 47 h 54"/>
                <a:gd name="T6" fmla="*/ 2 w 133"/>
                <a:gd name="T7" fmla="*/ 54 h 54"/>
                <a:gd name="T8" fmla="*/ 133 w 133"/>
                <a:gd name="T9" fmla="*/ 7 h 54"/>
                <a:gd name="T10" fmla="*/ 0 60000 65536"/>
                <a:gd name="T11" fmla="*/ 0 60000 65536"/>
                <a:gd name="T12" fmla="*/ 0 60000 65536"/>
                <a:gd name="T13" fmla="*/ 0 60000 65536"/>
                <a:gd name="T14" fmla="*/ 0 60000 65536"/>
                <a:gd name="T15" fmla="*/ 0 w 133"/>
                <a:gd name="T16" fmla="*/ 0 h 54"/>
                <a:gd name="T17" fmla="*/ 133 w 133"/>
                <a:gd name="T18" fmla="*/ 54 h 54"/>
              </a:gdLst>
              <a:ahLst/>
              <a:cxnLst>
                <a:cxn ang="T10">
                  <a:pos x="T0" y="T1"/>
                </a:cxn>
                <a:cxn ang="T11">
                  <a:pos x="T2" y="T3"/>
                </a:cxn>
                <a:cxn ang="T12">
                  <a:pos x="T4" y="T5"/>
                </a:cxn>
                <a:cxn ang="T13">
                  <a:pos x="T6" y="T7"/>
                </a:cxn>
                <a:cxn ang="T14">
                  <a:pos x="T8" y="T9"/>
                </a:cxn>
              </a:cxnLst>
              <a:rect l="T15" t="T16" r="T17" b="T18"/>
              <a:pathLst>
                <a:path w="133" h="54">
                  <a:moveTo>
                    <a:pt x="133" y="7"/>
                  </a:moveTo>
                  <a:lnTo>
                    <a:pt x="132" y="0"/>
                  </a:lnTo>
                  <a:lnTo>
                    <a:pt x="0" y="47"/>
                  </a:lnTo>
                  <a:lnTo>
                    <a:pt x="2" y="54"/>
                  </a:lnTo>
                  <a:lnTo>
                    <a:pt x="133" y="7"/>
                  </a:lnTo>
                  <a:close/>
                </a:path>
              </a:pathLst>
            </a:custGeom>
            <a:solidFill>
              <a:srgbClr val="C195DB"/>
            </a:solidFill>
            <a:ln w="9525">
              <a:noFill/>
              <a:round/>
              <a:headEnd/>
              <a:tailEnd/>
            </a:ln>
          </p:spPr>
          <p:txBody>
            <a:bodyPr/>
            <a:lstStyle/>
            <a:p>
              <a:endParaRPr lang="ru-RU"/>
            </a:p>
          </p:txBody>
        </p:sp>
        <p:sp>
          <p:nvSpPr>
            <p:cNvPr id="161426" name="Freeform 3083"/>
            <p:cNvSpPr>
              <a:spLocks/>
            </p:cNvSpPr>
            <p:nvPr/>
          </p:nvSpPr>
          <p:spPr bwMode="auto">
            <a:xfrm>
              <a:off x="3238" y="2919"/>
              <a:ext cx="9" cy="5"/>
            </a:xfrm>
            <a:custGeom>
              <a:avLst/>
              <a:gdLst>
                <a:gd name="T0" fmla="*/ 5 w 9"/>
                <a:gd name="T1" fmla="*/ 0 h 5"/>
                <a:gd name="T2" fmla="*/ 9 w 9"/>
                <a:gd name="T3" fmla="*/ 4 h 5"/>
                <a:gd name="T4" fmla="*/ 3 w 9"/>
                <a:gd name="T5" fmla="*/ 5 h 5"/>
                <a:gd name="T6" fmla="*/ 2 w 9"/>
                <a:gd name="T7" fmla="*/ 0 h 5"/>
                <a:gd name="T8" fmla="*/ 0 w 9"/>
                <a:gd name="T9" fmla="*/ 4 h 5"/>
                <a:gd name="T10" fmla="*/ 5 w 9"/>
                <a:gd name="T11" fmla="*/ 0 h 5"/>
                <a:gd name="T12" fmla="*/ 0 60000 65536"/>
                <a:gd name="T13" fmla="*/ 0 60000 65536"/>
                <a:gd name="T14" fmla="*/ 0 60000 65536"/>
                <a:gd name="T15" fmla="*/ 0 60000 65536"/>
                <a:gd name="T16" fmla="*/ 0 60000 65536"/>
                <a:gd name="T17" fmla="*/ 0 60000 65536"/>
                <a:gd name="T18" fmla="*/ 0 w 9"/>
                <a:gd name="T19" fmla="*/ 0 h 5"/>
                <a:gd name="T20" fmla="*/ 9 w 9"/>
                <a:gd name="T21" fmla="*/ 5 h 5"/>
              </a:gdLst>
              <a:ahLst/>
              <a:cxnLst>
                <a:cxn ang="T12">
                  <a:pos x="T0" y="T1"/>
                </a:cxn>
                <a:cxn ang="T13">
                  <a:pos x="T2" y="T3"/>
                </a:cxn>
                <a:cxn ang="T14">
                  <a:pos x="T4" y="T5"/>
                </a:cxn>
                <a:cxn ang="T15">
                  <a:pos x="T6" y="T7"/>
                </a:cxn>
                <a:cxn ang="T16">
                  <a:pos x="T8" y="T9"/>
                </a:cxn>
                <a:cxn ang="T17">
                  <a:pos x="T10" y="T11"/>
                </a:cxn>
              </a:cxnLst>
              <a:rect l="T18" t="T19" r="T20" b="T21"/>
              <a:pathLst>
                <a:path w="9" h="5">
                  <a:moveTo>
                    <a:pt x="5" y="0"/>
                  </a:moveTo>
                  <a:lnTo>
                    <a:pt x="9" y="4"/>
                  </a:lnTo>
                  <a:lnTo>
                    <a:pt x="3" y="5"/>
                  </a:lnTo>
                  <a:lnTo>
                    <a:pt x="2" y="0"/>
                  </a:lnTo>
                  <a:lnTo>
                    <a:pt x="0" y="4"/>
                  </a:lnTo>
                  <a:lnTo>
                    <a:pt x="5" y="0"/>
                  </a:lnTo>
                  <a:close/>
                </a:path>
              </a:pathLst>
            </a:custGeom>
            <a:solidFill>
              <a:srgbClr val="C195DB"/>
            </a:solidFill>
            <a:ln w="9525">
              <a:noFill/>
              <a:round/>
              <a:headEnd/>
              <a:tailEnd/>
            </a:ln>
          </p:spPr>
          <p:txBody>
            <a:bodyPr/>
            <a:lstStyle/>
            <a:p>
              <a:endParaRPr lang="ru-RU"/>
            </a:p>
          </p:txBody>
        </p:sp>
        <p:sp>
          <p:nvSpPr>
            <p:cNvPr id="161427" name="Freeform 3084"/>
            <p:cNvSpPr>
              <a:spLocks/>
            </p:cNvSpPr>
            <p:nvPr/>
          </p:nvSpPr>
          <p:spPr bwMode="auto">
            <a:xfrm>
              <a:off x="3107" y="2824"/>
              <a:ext cx="6" cy="146"/>
            </a:xfrm>
            <a:custGeom>
              <a:avLst/>
              <a:gdLst>
                <a:gd name="T0" fmla="*/ 2 w 6"/>
                <a:gd name="T1" fmla="*/ 146 h 146"/>
                <a:gd name="T2" fmla="*/ 6 w 6"/>
                <a:gd name="T3" fmla="*/ 146 h 146"/>
                <a:gd name="T4" fmla="*/ 5 w 6"/>
                <a:gd name="T5" fmla="*/ 0 h 146"/>
                <a:gd name="T6" fmla="*/ 0 w 6"/>
                <a:gd name="T7" fmla="*/ 0 h 146"/>
                <a:gd name="T8" fmla="*/ 2 w 6"/>
                <a:gd name="T9" fmla="*/ 146 h 146"/>
                <a:gd name="T10" fmla="*/ 0 60000 65536"/>
                <a:gd name="T11" fmla="*/ 0 60000 65536"/>
                <a:gd name="T12" fmla="*/ 0 60000 65536"/>
                <a:gd name="T13" fmla="*/ 0 60000 65536"/>
                <a:gd name="T14" fmla="*/ 0 60000 65536"/>
                <a:gd name="T15" fmla="*/ 0 w 6"/>
                <a:gd name="T16" fmla="*/ 0 h 146"/>
                <a:gd name="T17" fmla="*/ 6 w 6"/>
                <a:gd name="T18" fmla="*/ 146 h 146"/>
              </a:gdLst>
              <a:ahLst/>
              <a:cxnLst>
                <a:cxn ang="T10">
                  <a:pos x="T0" y="T1"/>
                </a:cxn>
                <a:cxn ang="T11">
                  <a:pos x="T2" y="T3"/>
                </a:cxn>
                <a:cxn ang="T12">
                  <a:pos x="T4" y="T5"/>
                </a:cxn>
                <a:cxn ang="T13">
                  <a:pos x="T6" y="T7"/>
                </a:cxn>
                <a:cxn ang="T14">
                  <a:pos x="T8" y="T9"/>
                </a:cxn>
              </a:cxnLst>
              <a:rect l="T15" t="T16" r="T17" b="T18"/>
              <a:pathLst>
                <a:path w="6" h="146">
                  <a:moveTo>
                    <a:pt x="2" y="146"/>
                  </a:moveTo>
                  <a:lnTo>
                    <a:pt x="6" y="146"/>
                  </a:lnTo>
                  <a:lnTo>
                    <a:pt x="5" y="0"/>
                  </a:lnTo>
                  <a:lnTo>
                    <a:pt x="0" y="0"/>
                  </a:lnTo>
                  <a:lnTo>
                    <a:pt x="2" y="146"/>
                  </a:lnTo>
                  <a:close/>
                </a:path>
              </a:pathLst>
            </a:custGeom>
            <a:solidFill>
              <a:srgbClr val="C195DB"/>
            </a:solidFill>
            <a:ln w="9525">
              <a:noFill/>
              <a:round/>
              <a:headEnd/>
              <a:tailEnd/>
            </a:ln>
          </p:spPr>
          <p:txBody>
            <a:bodyPr/>
            <a:lstStyle/>
            <a:p>
              <a:endParaRPr lang="ru-RU"/>
            </a:p>
          </p:txBody>
        </p:sp>
        <p:sp>
          <p:nvSpPr>
            <p:cNvPr id="161428" name="Freeform 3085"/>
            <p:cNvSpPr>
              <a:spLocks/>
            </p:cNvSpPr>
            <p:nvPr/>
          </p:nvSpPr>
          <p:spPr bwMode="auto">
            <a:xfrm>
              <a:off x="3107" y="2966"/>
              <a:ext cx="4" cy="9"/>
            </a:xfrm>
            <a:custGeom>
              <a:avLst/>
              <a:gdLst>
                <a:gd name="T0" fmla="*/ 3 w 4"/>
                <a:gd name="T1" fmla="*/ 7 h 9"/>
                <a:gd name="T2" fmla="*/ 0 w 4"/>
                <a:gd name="T3" fmla="*/ 9 h 9"/>
                <a:gd name="T4" fmla="*/ 0 w 4"/>
                <a:gd name="T5" fmla="*/ 4 h 9"/>
                <a:gd name="T6" fmla="*/ 4 w 4"/>
                <a:gd name="T7" fmla="*/ 4 h 9"/>
                <a:gd name="T8" fmla="*/ 1 w 4"/>
                <a:gd name="T9" fmla="*/ 0 h 9"/>
                <a:gd name="T10" fmla="*/ 3 w 4"/>
                <a:gd name="T11" fmla="*/ 7 h 9"/>
                <a:gd name="T12" fmla="*/ 0 60000 65536"/>
                <a:gd name="T13" fmla="*/ 0 60000 65536"/>
                <a:gd name="T14" fmla="*/ 0 60000 65536"/>
                <a:gd name="T15" fmla="*/ 0 60000 65536"/>
                <a:gd name="T16" fmla="*/ 0 60000 65536"/>
                <a:gd name="T17" fmla="*/ 0 60000 65536"/>
                <a:gd name="T18" fmla="*/ 0 w 4"/>
                <a:gd name="T19" fmla="*/ 0 h 9"/>
                <a:gd name="T20" fmla="*/ 4 w 4"/>
                <a:gd name="T21" fmla="*/ 9 h 9"/>
              </a:gdLst>
              <a:ahLst/>
              <a:cxnLst>
                <a:cxn ang="T12">
                  <a:pos x="T0" y="T1"/>
                </a:cxn>
                <a:cxn ang="T13">
                  <a:pos x="T2" y="T3"/>
                </a:cxn>
                <a:cxn ang="T14">
                  <a:pos x="T4" y="T5"/>
                </a:cxn>
                <a:cxn ang="T15">
                  <a:pos x="T6" y="T7"/>
                </a:cxn>
                <a:cxn ang="T16">
                  <a:pos x="T8" y="T9"/>
                </a:cxn>
                <a:cxn ang="T17">
                  <a:pos x="T10" y="T11"/>
                </a:cxn>
              </a:cxnLst>
              <a:rect l="T18" t="T19" r="T20" b="T21"/>
              <a:pathLst>
                <a:path w="4" h="9">
                  <a:moveTo>
                    <a:pt x="3" y="7"/>
                  </a:moveTo>
                  <a:lnTo>
                    <a:pt x="0" y="9"/>
                  </a:lnTo>
                  <a:lnTo>
                    <a:pt x="0" y="4"/>
                  </a:lnTo>
                  <a:lnTo>
                    <a:pt x="4" y="4"/>
                  </a:lnTo>
                  <a:lnTo>
                    <a:pt x="1" y="0"/>
                  </a:lnTo>
                  <a:lnTo>
                    <a:pt x="3" y="7"/>
                  </a:lnTo>
                  <a:close/>
                </a:path>
              </a:pathLst>
            </a:custGeom>
            <a:solidFill>
              <a:srgbClr val="C195DB"/>
            </a:solidFill>
            <a:ln w="9525">
              <a:noFill/>
              <a:round/>
              <a:headEnd/>
              <a:tailEnd/>
            </a:ln>
          </p:spPr>
          <p:txBody>
            <a:bodyPr/>
            <a:lstStyle/>
            <a:p>
              <a:endParaRPr lang="ru-RU"/>
            </a:p>
          </p:txBody>
        </p:sp>
        <p:sp>
          <p:nvSpPr>
            <p:cNvPr id="161429" name="Freeform 3086"/>
            <p:cNvSpPr>
              <a:spLocks/>
            </p:cNvSpPr>
            <p:nvPr/>
          </p:nvSpPr>
          <p:spPr bwMode="auto">
            <a:xfrm>
              <a:off x="3105" y="2821"/>
              <a:ext cx="5" cy="5"/>
            </a:xfrm>
            <a:custGeom>
              <a:avLst/>
              <a:gdLst>
                <a:gd name="T0" fmla="*/ 0 w 5"/>
                <a:gd name="T1" fmla="*/ 4 h 5"/>
                <a:gd name="T2" fmla="*/ 0 w 5"/>
                <a:gd name="T3" fmla="*/ 0 h 5"/>
                <a:gd name="T4" fmla="*/ 2 w 5"/>
                <a:gd name="T5" fmla="*/ 0 h 5"/>
                <a:gd name="T6" fmla="*/ 5 w 5"/>
                <a:gd name="T7" fmla="*/ 5 h 5"/>
                <a:gd name="T8" fmla="*/ 5 w 5"/>
                <a:gd name="T9" fmla="*/ 4 h 5"/>
                <a:gd name="T10" fmla="*/ 0 w 5"/>
                <a:gd name="T11" fmla="*/ 4 h 5"/>
                <a:gd name="T12" fmla="*/ 0 60000 65536"/>
                <a:gd name="T13" fmla="*/ 0 60000 65536"/>
                <a:gd name="T14" fmla="*/ 0 60000 65536"/>
                <a:gd name="T15" fmla="*/ 0 60000 65536"/>
                <a:gd name="T16" fmla="*/ 0 60000 65536"/>
                <a:gd name="T17" fmla="*/ 0 60000 65536"/>
                <a:gd name="T18" fmla="*/ 0 w 5"/>
                <a:gd name="T19" fmla="*/ 0 h 5"/>
                <a:gd name="T20" fmla="*/ 5 w 5"/>
                <a:gd name="T21" fmla="*/ 5 h 5"/>
              </a:gdLst>
              <a:ahLst/>
              <a:cxnLst>
                <a:cxn ang="T12">
                  <a:pos x="T0" y="T1"/>
                </a:cxn>
                <a:cxn ang="T13">
                  <a:pos x="T2" y="T3"/>
                </a:cxn>
                <a:cxn ang="T14">
                  <a:pos x="T4" y="T5"/>
                </a:cxn>
                <a:cxn ang="T15">
                  <a:pos x="T6" y="T7"/>
                </a:cxn>
                <a:cxn ang="T16">
                  <a:pos x="T8" y="T9"/>
                </a:cxn>
                <a:cxn ang="T17">
                  <a:pos x="T10" y="T11"/>
                </a:cxn>
              </a:cxnLst>
              <a:rect l="T18" t="T19" r="T20" b="T21"/>
              <a:pathLst>
                <a:path w="5" h="5">
                  <a:moveTo>
                    <a:pt x="0" y="4"/>
                  </a:moveTo>
                  <a:lnTo>
                    <a:pt x="0" y="0"/>
                  </a:lnTo>
                  <a:lnTo>
                    <a:pt x="2" y="0"/>
                  </a:lnTo>
                  <a:lnTo>
                    <a:pt x="5" y="5"/>
                  </a:lnTo>
                  <a:lnTo>
                    <a:pt x="5" y="4"/>
                  </a:lnTo>
                  <a:lnTo>
                    <a:pt x="0" y="4"/>
                  </a:lnTo>
                  <a:close/>
                </a:path>
              </a:pathLst>
            </a:custGeom>
            <a:solidFill>
              <a:srgbClr val="C195DB"/>
            </a:solidFill>
            <a:ln w="9525">
              <a:noFill/>
              <a:round/>
              <a:headEnd/>
              <a:tailEnd/>
            </a:ln>
          </p:spPr>
          <p:txBody>
            <a:bodyPr/>
            <a:lstStyle/>
            <a:p>
              <a:endParaRPr lang="ru-RU"/>
            </a:p>
          </p:txBody>
        </p:sp>
        <p:sp>
          <p:nvSpPr>
            <p:cNvPr id="161430" name="Freeform 3087"/>
            <p:cNvSpPr>
              <a:spLocks/>
            </p:cNvSpPr>
            <p:nvPr/>
          </p:nvSpPr>
          <p:spPr bwMode="auto">
            <a:xfrm>
              <a:off x="3114" y="2922"/>
              <a:ext cx="49" cy="46"/>
            </a:xfrm>
            <a:custGeom>
              <a:avLst/>
              <a:gdLst>
                <a:gd name="T0" fmla="*/ 0 w 49"/>
                <a:gd name="T1" fmla="*/ 41 h 46"/>
                <a:gd name="T2" fmla="*/ 7 w 49"/>
                <a:gd name="T3" fmla="*/ 46 h 46"/>
                <a:gd name="T4" fmla="*/ 49 w 49"/>
                <a:gd name="T5" fmla="*/ 5 h 46"/>
                <a:gd name="T6" fmla="*/ 44 w 49"/>
                <a:gd name="T7" fmla="*/ 0 h 46"/>
                <a:gd name="T8" fmla="*/ 0 w 49"/>
                <a:gd name="T9" fmla="*/ 41 h 46"/>
                <a:gd name="T10" fmla="*/ 0 60000 65536"/>
                <a:gd name="T11" fmla="*/ 0 60000 65536"/>
                <a:gd name="T12" fmla="*/ 0 60000 65536"/>
                <a:gd name="T13" fmla="*/ 0 60000 65536"/>
                <a:gd name="T14" fmla="*/ 0 60000 65536"/>
                <a:gd name="T15" fmla="*/ 0 w 49"/>
                <a:gd name="T16" fmla="*/ 0 h 46"/>
                <a:gd name="T17" fmla="*/ 49 w 49"/>
                <a:gd name="T18" fmla="*/ 46 h 46"/>
              </a:gdLst>
              <a:ahLst/>
              <a:cxnLst>
                <a:cxn ang="T10">
                  <a:pos x="T0" y="T1"/>
                </a:cxn>
                <a:cxn ang="T11">
                  <a:pos x="T2" y="T3"/>
                </a:cxn>
                <a:cxn ang="T12">
                  <a:pos x="T4" y="T5"/>
                </a:cxn>
                <a:cxn ang="T13">
                  <a:pos x="T6" y="T7"/>
                </a:cxn>
                <a:cxn ang="T14">
                  <a:pos x="T8" y="T9"/>
                </a:cxn>
              </a:cxnLst>
              <a:rect l="T15" t="T16" r="T17" b="T18"/>
              <a:pathLst>
                <a:path w="49" h="46">
                  <a:moveTo>
                    <a:pt x="0" y="41"/>
                  </a:moveTo>
                  <a:lnTo>
                    <a:pt x="7" y="46"/>
                  </a:lnTo>
                  <a:lnTo>
                    <a:pt x="49" y="5"/>
                  </a:lnTo>
                  <a:lnTo>
                    <a:pt x="44" y="0"/>
                  </a:lnTo>
                  <a:lnTo>
                    <a:pt x="0" y="41"/>
                  </a:lnTo>
                  <a:close/>
                </a:path>
              </a:pathLst>
            </a:custGeom>
            <a:solidFill>
              <a:srgbClr val="C195DB"/>
            </a:solidFill>
            <a:ln w="9525">
              <a:noFill/>
              <a:round/>
              <a:headEnd/>
              <a:tailEnd/>
            </a:ln>
          </p:spPr>
          <p:txBody>
            <a:bodyPr/>
            <a:lstStyle/>
            <a:p>
              <a:endParaRPr lang="ru-RU"/>
            </a:p>
          </p:txBody>
        </p:sp>
        <p:sp>
          <p:nvSpPr>
            <p:cNvPr id="161431" name="Freeform 3088"/>
            <p:cNvSpPr>
              <a:spLocks/>
            </p:cNvSpPr>
            <p:nvPr/>
          </p:nvSpPr>
          <p:spPr bwMode="auto">
            <a:xfrm>
              <a:off x="3160" y="2919"/>
              <a:ext cx="76" cy="10"/>
            </a:xfrm>
            <a:custGeom>
              <a:avLst/>
              <a:gdLst>
                <a:gd name="T0" fmla="*/ 0 w 76"/>
                <a:gd name="T1" fmla="*/ 5 h 10"/>
                <a:gd name="T2" fmla="*/ 1 w 76"/>
                <a:gd name="T3" fmla="*/ 10 h 10"/>
                <a:gd name="T4" fmla="*/ 76 w 76"/>
                <a:gd name="T5" fmla="*/ 6 h 10"/>
                <a:gd name="T6" fmla="*/ 76 w 76"/>
                <a:gd name="T7" fmla="*/ 0 h 10"/>
                <a:gd name="T8" fmla="*/ 0 w 76"/>
                <a:gd name="T9" fmla="*/ 5 h 10"/>
                <a:gd name="T10" fmla="*/ 0 60000 65536"/>
                <a:gd name="T11" fmla="*/ 0 60000 65536"/>
                <a:gd name="T12" fmla="*/ 0 60000 65536"/>
                <a:gd name="T13" fmla="*/ 0 60000 65536"/>
                <a:gd name="T14" fmla="*/ 0 60000 65536"/>
                <a:gd name="T15" fmla="*/ 0 w 76"/>
                <a:gd name="T16" fmla="*/ 0 h 10"/>
                <a:gd name="T17" fmla="*/ 76 w 76"/>
                <a:gd name="T18" fmla="*/ 10 h 10"/>
              </a:gdLst>
              <a:ahLst/>
              <a:cxnLst>
                <a:cxn ang="T10">
                  <a:pos x="T0" y="T1"/>
                </a:cxn>
                <a:cxn ang="T11">
                  <a:pos x="T2" y="T3"/>
                </a:cxn>
                <a:cxn ang="T12">
                  <a:pos x="T4" y="T5"/>
                </a:cxn>
                <a:cxn ang="T13">
                  <a:pos x="T6" y="T7"/>
                </a:cxn>
                <a:cxn ang="T14">
                  <a:pos x="T8" y="T9"/>
                </a:cxn>
              </a:cxnLst>
              <a:rect l="T15" t="T16" r="T17" b="T18"/>
              <a:pathLst>
                <a:path w="76" h="10">
                  <a:moveTo>
                    <a:pt x="0" y="5"/>
                  </a:moveTo>
                  <a:lnTo>
                    <a:pt x="1" y="10"/>
                  </a:lnTo>
                  <a:lnTo>
                    <a:pt x="76" y="6"/>
                  </a:lnTo>
                  <a:lnTo>
                    <a:pt x="76" y="0"/>
                  </a:lnTo>
                  <a:lnTo>
                    <a:pt x="0" y="5"/>
                  </a:lnTo>
                  <a:close/>
                </a:path>
              </a:pathLst>
            </a:custGeom>
            <a:solidFill>
              <a:srgbClr val="C195DB"/>
            </a:solidFill>
            <a:ln w="9525">
              <a:noFill/>
              <a:round/>
              <a:headEnd/>
              <a:tailEnd/>
            </a:ln>
          </p:spPr>
          <p:txBody>
            <a:bodyPr/>
            <a:lstStyle/>
            <a:p>
              <a:endParaRPr lang="ru-RU"/>
            </a:p>
          </p:txBody>
        </p:sp>
        <p:sp>
          <p:nvSpPr>
            <p:cNvPr id="161432" name="Freeform 3089"/>
            <p:cNvSpPr>
              <a:spLocks/>
            </p:cNvSpPr>
            <p:nvPr/>
          </p:nvSpPr>
          <p:spPr bwMode="auto">
            <a:xfrm>
              <a:off x="3156" y="2922"/>
              <a:ext cx="7" cy="7"/>
            </a:xfrm>
            <a:custGeom>
              <a:avLst/>
              <a:gdLst>
                <a:gd name="T0" fmla="*/ 0 w 7"/>
                <a:gd name="T1" fmla="*/ 0 h 7"/>
                <a:gd name="T2" fmla="*/ 4 w 7"/>
                <a:gd name="T3" fmla="*/ 0 h 7"/>
                <a:gd name="T4" fmla="*/ 4 w 7"/>
                <a:gd name="T5" fmla="*/ 7 h 7"/>
                <a:gd name="T6" fmla="*/ 7 w 7"/>
                <a:gd name="T7" fmla="*/ 5 h 7"/>
                <a:gd name="T8" fmla="*/ 0 w 7"/>
                <a:gd name="T9" fmla="*/ 0 h 7"/>
                <a:gd name="T10" fmla="*/ 0 60000 65536"/>
                <a:gd name="T11" fmla="*/ 0 60000 65536"/>
                <a:gd name="T12" fmla="*/ 0 60000 65536"/>
                <a:gd name="T13" fmla="*/ 0 60000 65536"/>
                <a:gd name="T14" fmla="*/ 0 60000 65536"/>
                <a:gd name="T15" fmla="*/ 0 w 7"/>
                <a:gd name="T16" fmla="*/ 0 h 7"/>
                <a:gd name="T17" fmla="*/ 7 w 7"/>
                <a:gd name="T18" fmla="*/ 7 h 7"/>
              </a:gdLst>
              <a:ahLst/>
              <a:cxnLst>
                <a:cxn ang="T10">
                  <a:pos x="T0" y="T1"/>
                </a:cxn>
                <a:cxn ang="T11">
                  <a:pos x="T2" y="T3"/>
                </a:cxn>
                <a:cxn ang="T12">
                  <a:pos x="T4" y="T5"/>
                </a:cxn>
                <a:cxn ang="T13">
                  <a:pos x="T6" y="T7"/>
                </a:cxn>
                <a:cxn ang="T14">
                  <a:pos x="T8" y="T9"/>
                </a:cxn>
              </a:cxnLst>
              <a:rect l="T15" t="T16" r="T17" b="T18"/>
              <a:pathLst>
                <a:path w="7" h="7">
                  <a:moveTo>
                    <a:pt x="0" y="0"/>
                  </a:moveTo>
                  <a:lnTo>
                    <a:pt x="4" y="0"/>
                  </a:lnTo>
                  <a:lnTo>
                    <a:pt x="4" y="7"/>
                  </a:lnTo>
                  <a:lnTo>
                    <a:pt x="7" y="5"/>
                  </a:lnTo>
                  <a:lnTo>
                    <a:pt x="0" y="0"/>
                  </a:lnTo>
                  <a:close/>
                </a:path>
              </a:pathLst>
            </a:custGeom>
            <a:solidFill>
              <a:srgbClr val="C195DB"/>
            </a:solidFill>
            <a:ln w="9525">
              <a:noFill/>
              <a:round/>
              <a:headEnd/>
              <a:tailEnd/>
            </a:ln>
          </p:spPr>
          <p:txBody>
            <a:bodyPr/>
            <a:lstStyle/>
            <a:p>
              <a:endParaRPr lang="ru-RU"/>
            </a:p>
          </p:txBody>
        </p:sp>
        <p:sp>
          <p:nvSpPr>
            <p:cNvPr id="161433" name="Freeform 3090"/>
            <p:cNvSpPr>
              <a:spLocks/>
            </p:cNvSpPr>
            <p:nvPr/>
          </p:nvSpPr>
          <p:spPr bwMode="auto">
            <a:xfrm>
              <a:off x="2771" y="2850"/>
              <a:ext cx="127" cy="147"/>
            </a:xfrm>
            <a:custGeom>
              <a:avLst/>
              <a:gdLst>
                <a:gd name="T0" fmla="*/ 44 w 127"/>
                <a:gd name="T1" fmla="*/ 0 h 147"/>
                <a:gd name="T2" fmla="*/ 94 w 127"/>
                <a:gd name="T3" fmla="*/ 1 h 147"/>
                <a:gd name="T4" fmla="*/ 127 w 127"/>
                <a:gd name="T5" fmla="*/ 119 h 147"/>
                <a:gd name="T6" fmla="*/ 69 w 127"/>
                <a:gd name="T7" fmla="*/ 147 h 147"/>
                <a:gd name="T8" fmla="*/ 0 w 127"/>
                <a:gd name="T9" fmla="*/ 110 h 147"/>
                <a:gd name="T10" fmla="*/ 44 w 127"/>
                <a:gd name="T11" fmla="*/ 0 h 147"/>
                <a:gd name="T12" fmla="*/ 0 60000 65536"/>
                <a:gd name="T13" fmla="*/ 0 60000 65536"/>
                <a:gd name="T14" fmla="*/ 0 60000 65536"/>
                <a:gd name="T15" fmla="*/ 0 60000 65536"/>
                <a:gd name="T16" fmla="*/ 0 60000 65536"/>
                <a:gd name="T17" fmla="*/ 0 60000 65536"/>
                <a:gd name="T18" fmla="*/ 0 w 127"/>
                <a:gd name="T19" fmla="*/ 0 h 147"/>
                <a:gd name="T20" fmla="*/ 127 w 127"/>
                <a:gd name="T21" fmla="*/ 147 h 147"/>
              </a:gdLst>
              <a:ahLst/>
              <a:cxnLst>
                <a:cxn ang="T12">
                  <a:pos x="T0" y="T1"/>
                </a:cxn>
                <a:cxn ang="T13">
                  <a:pos x="T2" y="T3"/>
                </a:cxn>
                <a:cxn ang="T14">
                  <a:pos x="T4" y="T5"/>
                </a:cxn>
                <a:cxn ang="T15">
                  <a:pos x="T6" y="T7"/>
                </a:cxn>
                <a:cxn ang="T16">
                  <a:pos x="T8" y="T9"/>
                </a:cxn>
                <a:cxn ang="T17">
                  <a:pos x="T10" y="T11"/>
                </a:cxn>
              </a:cxnLst>
              <a:rect l="T18" t="T19" r="T20" b="T21"/>
              <a:pathLst>
                <a:path w="127" h="147">
                  <a:moveTo>
                    <a:pt x="44" y="0"/>
                  </a:moveTo>
                  <a:lnTo>
                    <a:pt x="94" y="1"/>
                  </a:lnTo>
                  <a:lnTo>
                    <a:pt x="127" y="119"/>
                  </a:lnTo>
                  <a:lnTo>
                    <a:pt x="69" y="147"/>
                  </a:lnTo>
                  <a:lnTo>
                    <a:pt x="0" y="110"/>
                  </a:lnTo>
                  <a:lnTo>
                    <a:pt x="44" y="0"/>
                  </a:lnTo>
                  <a:close/>
                </a:path>
              </a:pathLst>
            </a:custGeom>
            <a:solidFill>
              <a:srgbClr val="844CD6"/>
            </a:solidFill>
            <a:ln w="9525">
              <a:noFill/>
              <a:round/>
              <a:headEnd/>
              <a:tailEnd/>
            </a:ln>
          </p:spPr>
          <p:txBody>
            <a:bodyPr/>
            <a:lstStyle/>
            <a:p>
              <a:endParaRPr lang="ru-RU"/>
            </a:p>
          </p:txBody>
        </p:sp>
        <p:sp>
          <p:nvSpPr>
            <p:cNvPr id="161434" name="Freeform 3091"/>
            <p:cNvSpPr>
              <a:spLocks/>
            </p:cNvSpPr>
            <p:nvPr/>
          </p:nvSpPr>
          <p:spPr bwMode="auto">
            <a:xfrm>
              <a:off x="2816" y="2846"/>
              <a:ext cx="49" cy="7"/>
            </a:xfrm>
            <a:custGeom>
              <a:avLst/>
              <a:gdLst>
                <a:gd name="T0" fmla="*/ 0 w 49"/>
                <a:gd name="T1" fmla="*/ 0 h 7"/>
                <a:gd name="T2" fmla="*/ 0 w 49"/>
                <a:gd name="T3" fmla="*/ 5 h 7"/>
                <a:gd name="T4" fmla="*/ 49 w 49"/>
                <a:gd name="T5" fmla="*/ 7 h 7"/>
                <a:gd name="T6" fmla="*/ 49 w 49"/>
                <a:gd name="T7" fmla="*/ 2 h 7"/>
                <a:gd name="T8" fmla="*/ 0 w 49"/>
                <a:gd name="T9" fmla="*/ 0 h 7"/>
                <a:gd name="T10" fmla="*/ 0 60000 65536"/>
                <a:gd name="T11" fmla="*/ 0 60000 65536"/>
                <a:gd name="T12" fmla="*/ 0 60000 65536"/>
                <a:gd name="T13" fmla="*/ 0 60000 65536"/>
                <a:gd name="T14" fmla="*/ 0 60000 65536"/>
                <a:gd name="T15" fmla="*/ 0 w 49"/>
                <a:gd name="T16" fmla="*/ 0 h 7"/>
                <a:gd name="T17" fmla="*/ 49 w 49"/>
                <a:gd name="T18" fmla="*/ 7 h 7"/>
              </a:gdLst>
              <a:ahLst/>
              <a:cxnLst>
                <a:cxn ang="T10">
                  <a:pos x="T0" y="T1"/>
                </a:cxn>
                <a:cxn ang="T11">
                  <a:pos x="T2" y="T3"/>
                </a:cxn>
                <a:cxn ang="T12">
                  <a:pos x="T4" y="T5"/>
                </a:cxn>
                <a:cxn ang="T13">
                  <a:pos x="T6" y="T7"/>
                </a:cxn>
                <a:cxn ang="T14">
                  <a:pos x="T8" y="T9"/>
                </a:cxn>
              </a:cxnLst>
              <a:rect l="T15" t="T16" r="T17" b="T18"/>
              <a:pathLst>
                <a:path w="49" h="7">
                  <a:moveTo>
                    <a:pt x="0" y="0"/>
                  </a:moveTo>
                  <a:lnTo>
                    <a:pt x="0" y="5"/>
                  </a:lnTo>
                  <a:lnTo>
                    <a:pt x="49" y="7"/>
                  </a:lnTo>
                  <a:lnTo>
                    <a:pt x="49" y="2"/>
                  </a:lnTo>
                  <a:lnTo>
                    <a:pt x="0" y="0"/>
                  </a:lnTo>
                  <a:close/>
                </a:path>
              </a:pathLst>
            </a:custGeom>
            <a:solidFill>
              <a:srgbClr val="C195DB"/>
            </a:solidFill>
            <a:ln w="9525">
              <a:noFill/>
              <a:round/>
              <a:headEnd/>
              <a:tailEnd/>
            </a:ln>
          </p:spPr>
          <p:txBody>
            <a:bodyPr/>
            <a:lstStyle/>
            <a:p>
              <a:endParaRPr lang="ru-RU"/>
            </a:p>
          </p:txBody>
        </p:sp>
        <p:sp>
          <p:nvSpPr>
            <p:cNvPr id="161435" name="Freeform 3092"/>
            <p:cNvSpPr>
              <a:spLocks/>
            </p:cNvSpPr>
            <p:nvPr/>
          </p:nvSpPr>
          <p:spPr bwMode="auto">
            <a:xfrm>
              <a:off x="2862" y="2851"/>
              <a:ext cx="39" cy="120"/>
            </a:xfrm>
            <a:custGeom>
              <a:avLst/>
              <a:gdLst>
                <a:gd name="T0" fmla="*/ 6 w 39"/>
                <a:gd name="T1" fmla="*/ 0 h 120"/>
                <a:gd name="T2" fmla="*/ 0 w 39"/>
                <a:gd name="T3" fmla="*/ 2 h 120"/>
                <a:gd name="T4" fmla="*/ 32 w 39"/>
                <a:gd name="T5" fmla="*/ 120 h 120"/>
                <a:gd name="T6" fmla="*/ 39 w 39"/>
                <a:gd name="T7" fmla="*/ 119 h 120"/>
                <a:gd name="T8" fmla="*/ 6 w 39"/>
                <a:gd name="T9" fmla="*/ 0 h 120"/>
                <a:gd name="T10" fmla="*/ 0 60000 65536"/>
                <a:gd name="T11" fmla="*/ 0 60000 65536"/>
                <a:gd name="T12" fmla="*/ 0 60000 65536"/>
                <a:gd name="T13" fmla="*/ 0 60000 65536"/>
                <a:gd name="T14" fmla="*/ 0 60000 65536"/>
                <a:gd name="T15" fmla="*/ 0 w 39"/>
                <a:gd name="T16" fmla="*/ 0 h 120"/>
                <a:gd name="T17" fmla="*/ 39 w 39"/>
                <a:gd name="T18" fmla="*/ 120 h 120"/>
              </a:gdLst>
              <a:ahLst/>
              <a:cxnLst>
                <a:cxn ang="T10">
                  <a:pos x="T0" y="T1"/>
                </a:cxn>
                <a:cxn ang="T11">
                  <a:pos x="T2" y="T3"/>
                </a:cxn>
                <a:cxn ang="T12">
                  <a:pos x="T4" y="T5"/>
                </a:cxn>
                <a:cxn ang="T13">
                  <a:pos x="T6" y="T7"/>
                </a:cxn>
                <a:cxn ang="T14">
                  <a:pos x="T8" y="T9"/>
                </a:cxn>
              </a:cxnLst>
              <a:rect l="T15" t="T16" r="T17" b="T18"/>
              <a:pathLst>
                <a:path w="39" h="120">
                  <a:moveTo>
                    <a:pt x="6" y="0"/>
                  </a:moveTo>
                  <a:lnTo>
                    <a:pt x="0" y="2"/>
                  </a:lnTo>
                  <a:lnTo>
                    <a:pt x="32" y="120"/>
                  </a:lnTo>
                  <a:lnTo>
                    <a:pt x="39" y="119"/>
                  </a:lnTo>
                  <a:lnTo>
                    <a:pt x="6" y="0"/>
                  </a:lnTo>
                  <a:close/>
                </a:path>
              </a:pathLst>
            </a:custGeom>
            <a:solidFill>
              <a:srgbClr val="C195DB"/>
            </a:solidFill>
            <a:ln w="9525">
              <a:noFill/>
              <a:round/>
              <a:headEnd/>
              <a:tailEnd/>
            </a:ln>
          </p:spPr>
          <p:txBody>
            <a:bodyPr/>
            <a:lstStyle/>
            <a:p>
              <a:endParaRPr lang="ru-RU"/>
            </a:p>
          </p:txBody>
        </p:sp>
        <p:sp>
          <p:nvSpPr>
            <p:cNvPr id="161436" name="Freeform 3093"/>
            <p:cNvSpPr>
              <a:spLocks/>
            </p:cNvSpPr>
            <p:nvPr/>
          </p:nvSpPr>
          <p:spPr bwMode="auto">
            <a:xfrm>
              <a:off x="2860" y="2848"/>
              <a:ext cx="8" cy="5"/>
            </a:xfrm>
            <a:custGeom>
              <a:avLst/>
              <a:gdLst>
                <a:gd name="T0" fmla="*/ 4 w 8"/>
                <a:gd name="T1" fmla="*/ 0 h 5"/>
                <a:gd name="T2" fmla="*/ 6 w 8"/>
                <a:gd name="T3" fmla="*/ 0 h 5"/>
                <a:gd name="T4" fmla="*/ 8 w 8"/>
                <a:gd name="T5" fmla="*/ 3 h 5"/>
                <a:gd name="T6" fmla="*/ 0 w 8"/>
                <a:gd name="T7" fmla="*/ 5 h 5"/>
                <a:gd name="T8" fmla="*/ 4 w 8"/>
                <a:gd name="T9" fmla="*/ 5 h 5"/>
                <a:gd name="T10" fmla="*/ 4 w 8"/>
                <a:gd name="T11" fmla="*/ 0 h 5"/>
                <a:gd name="T12" fmla="*/ 0 60000 65536"/>
                <a:gd name="T13" fmla="*/ 0 60000 65536"/>
                <a:gd name="T14" fmla="*/ 0 60000 65536"/>
                <a:gd name="T15" fmla="*/ 0 60000 65536"/>
                <a:gd name="T16" fmla="*/ 0 60000 65536"/>
                <a:gd name="T17" fmla="*/ 0 60000 65536"/>
                <a:gd name="T18" fmla="*/ 0 w 8"/>
                <a:gd name="T19" fmla="*/ 0 h 5"/>
                <a:gd name="T20" fmla="*/ 8 w 8"/>
                <a:gd name="T21" fmla="*/ 5 h 5"/>
              </a:gdLst>
              <a:ahLst/>
              <a:cxnLst>
                <a:cxn ang="T12">
                  <a:pos x="T0" y="T1"/>
                </a:cxn>
                <a:cxn ang="T13">
                  <a:pos x="T2" y="T3"/>
                </a:cxn>
                <a:cxn ang="T14">
                  <a:pos x="T4" y="T5"/>
                </a:cxn>
                <a:cxn ang="T15">
                  <a:pos x="T6" y="T7"/>
                </a:cxn>
                <a:cxn ang="T16">
                  <a:pos x="T8" y="T9"/>
                </a:cxn>
                <a:cxn ang="T17">
                  <a:pos x="T10" y="T11"/>
                </a:cxn>
              </a:cxnLst>
              <a:rect l="T18" t="T19" r="T20" b="T21"/>
              <a:pathLst>
                <a:path w="8" h="5">
                  <a:moveTo>
                    <a:pt x="4" y="0"/>
                  </a:moveTo>
                  <a:lnTo>
                    <a:pt x="6" y="0"/>
                  </a:lnTo>
                  <a:lnTo>
                    <a:pt x="8" y="3"/>
                  </a:lnTo>
                  <a:lnTo>
                    <a:pt x="0" y="5"/>
                  </a:lnTo>
                  <a:lnTo>
                    <a:pt x="4" y="5"/>
                  </a:lnTo>
                  <a:lnTo>
                    <a:pt x="4" y="0"/>
                  </a:lnTo>
                  <a:close/>
                </a:path>
              </a:pathLst>
            </a:custGeom>
            <a:solidFill>
              <a:srgbClr val="C195DB"/>
            </a:solidFill>
            <a:ln w="9525">
              <a:noFill/>
              <a:round/>
              <a:headEnd/>
              <a:tailEnd/>
            </a:ln>
          </p:spPr>
          <p:txBody>
            <a:bodyPr/>
            <a:lstStyle/>
            <a:p>
              <a:endParaRPr lang="ru-RU"/>
            </a:p>
          </p:txBody>
        </p:sp>
        <p:sp>
          <p:nvSpPr>
            <p:cNvPr id="161437" name="Freeform 3094"/>
            <p:cNvSpPr>
              <a:spLocks/>
            </p:cNvSpPr>
            <p:nvPr/>
          </p:nvSpPr>
          <p:spPr bwMode="auto">
            <a:xfrm>
              <a:off x="2837" y="2966"/>
              <a:ext cx="61" cy="34"/>
            </a:xfrm>
            <a:custGeom>
              <a:avLst/>
              <a:gdLst>
                <a:gd name="T0" fmla="*/ 61 w 61"/>
                <a:gd name="T1" fmla="*/ 6 h 34"/>
                <a:gd name="T2" fmla="*/ 59 w 61"/>
                <a:gd name="T3" fmla="*/ 0 h 34"/>
                <a:gd name="T4" fmla="*/ 0 w 61"/>
                <a:gd name="T5" fmla="*/ 28 h 34"/>
                <a:gd name="T6" fmla="*/ 1 w 61"/>
                <a:gd name="T7" fmla="*/ 34 h 34"/>
                <a:gd name="T8" fmla="*/ 61 w 61"/>
                <a:gd name="T9" fmla="*/ 6 h 34"/>
                <a:gd name="T10" fmla="*/ 0 60000 65536"/>
                <a:gd name="T11" fmla="*/ 0 60000 65536"/>
                <a:gd name="T12" fmla="*/ 0 60000 65536"/>
                <a:gd name="T13" fmla="*/ 0 60000 65536"/>
                <a:gd name="T14" fmla="*/ 0 60000 65536"/>
                <a:gd name="T15" fmla="*/ 0 w 61"/>
                <a:gd name="T16" fmla="*/ 0 h 34"/>
                <a:gd name="T17" fmla="*/ 61 w 61"/>
                <a:gd name="T18" fmla="*/ 34 h 34"/>
              </a:gdLst>
              <a:ahLst/>
              <a:cxnLst>
                <a:cxn ang="T10">
                  <a:pos x="T0" y="T1"/>
                </a:cxn>
                <a:cxn ang="T11">
                  <a:pos x="T2" y="T3"/>
                </a:cxn>
                <a:cxn ang="T12">
                  <a:pos x="T4" y="T5"/>
                </a:cxn>
                <a:cxn ang="T13">
                  <a:pos x="T6" y="T7"/>
                </a:cxn>
                <a:cxn ang="T14">
                  <a:pos x="T8" y="T9"/>
                </a:cxn>
              </a:cxnLst>
              <a:rect l="T15" t="T16" r="T17" b="T18"/>
              <a:pathLst>
                <a:path w="61" h="34">
                  <a:moveTo>
                    <a:pt x="61" y="6"/>
                  </a:moveTo>
                  <a:lnTo>
                    <a:pt x="59" y="0"/>
                  </a:lnTo>
                  <a:lnTo>
                    <a:pt x="0" y="28"/>
                  </a:lnTo>
                  <a:lnTo>
                    <a:pt x="1" y="34"/>
                  </a:lnTo>
                  <a:lnTo>
                    <a:pt x="61" y="6"/>
                  </a:lnTo>
                  <a:close/>
                </a:path>
              </a:pathLst>
            </a:custGeom>
            <a:solidFill>
              <a:srgbClr val="C195DB"/>
            </a:solidFill>
            <a:ln w="9525">
              <a:noFill/>
              <a:round/>
              <a:headEnd/>
              <a:tailEnd/>
            </a:ln>
          </p:spPr>
          <p:txBody>
            <a:bodyPr/>
            <a:lstStyle/>
            <a:p>
              <a:endParaRPr lang="ru-RU"/>
            </a:p>
          </p:txBody>
        </p:sp>
        <p:sp>
          <p:nvSpPr>
            <p:cNvPr id="161438" name="Freeform 3095"/>
            <p:cNvSpPr>
              <a:spLocks/>
            </p:cNvSpPr>
            <p:nvPr/>
          </p:nvSpPr>
          <p:spPr bwMode="auto">
            <a:xfrm>
              <a:off x="2895" y="2966"/>
              <a:ext cx="6" cy="7"/>
            </a:xfrm>
            <a:custGeom>
              <a:avLst/>
              <a:gdLst>
                <a:gd name="T0" fmla="*/ 6 w 6"/>
                <a:gd name="T1" fmla="*/ 3 h 7"/>
                <a:gd name="T2" fmla="*/ 6 w 6"/>
                <a:gd name="T3" fmla="*/ 5 h 7"/>
                <a:gd name="T4" fmla="*/ 3 w 6"/>
                <a:gd name="T5" fmla="*/ 7 h 7"/>
                <a:gd name="T6" fmla="*/ 1 w 6"/>
                <a:gd name="T7" fmla="*/ 0 h 7"/>
                <a:gd name="T8" fmla="*/ 0 w 6"/>
                <a:gd name="T9" fmla="*/ 5 h 7"/>
                <a:gd name="T10" fmla="*/ 6 w 6"/>
                <a:gd name="T11" fmla="*/ 3 h 7"/>
                <a:gd name="T12" fmla="*/ 0 60000 65536"/>
                <a:gd name="T13" fmla="*/ 0 60000 65536"/>
                <a:gd name="T14" fmla="*/ 0 60000 65536"/>
                <a:gd name="T15" fmla="*/ 0 60000 65536"/>
                <a:gd name="T16" fmla="*/ 0 60000 65536"/>
                <a:gd name="T17" fmla="*/ 0 60000 65536"/>
                <a:gd name="T18" fmla="*/ 0 w 6"/>
                <a:gd name="T19" fmla="*/ 0 h 7"/>
                <a:gd name="T20" fmla="*/ 6 w 6"/>
                <a:gd name="T21" fmla="*/ 7 h 7"/>
              </a:gdLst>
              <a:ahLst/>
              <a:cxnLst>
                <a:cxn ang="T12">
                  <a:pos x="T0" y="T1"/>
                </a:cxn>
                <a:cxn ang="T13">
                  <a:pos x="T2" y="T3"/>
                </a:cxn>
                <a:cxn ang="T14">
                  <a:pos x="T4" y="T5"/>
                </a:cxn>
                <a:cxn ang="T15">
                  <a:pos x="T6" y="T7"/>
                </a:cxn>
                <a:cxn ang="T16">
                  <a:pos x="T8" y="T9"/>
                </a:cxn>
                <a:cxn ang="T17">
                  <a:pos x="T10" y="T11"/>
                </a:cxn>
              </a:cxnLst>
              <a:rect l="T18" t="T19" r="T20" b="T21"/>
              <a:pathLst>
                <a:path w="6" h="7">
                  <a:moveTo>
                    <a:pt x="6" y="3"/>
                  </a:moveTo>
                  <a:lnTo>
                    <a:pt x="6" y="5"/>
                  </a:lnTo>
                  <a:lnTo>
                    <a:pt x="3" y="7"/>
                  </a:lnTo>
                  <a:lnTo>
                    <a:pt x="1" y="0"/>
                  </a:lnTo>
                  <a:lnTo>
                    <a:pt x="0" y="5"/>
                  </a:lnTo>
                  <a:lnTo>
                    <a:pt x="6" y="3"/>
                  </a:lnTo>
                  <a:close/>
                </a:path>
              </a:pathLst>
            </a:custGeom>
            <a:solidFill>
              <a:srgbClr val="C195DB"/>
            </a:solidFill>
            <a:ln w="9525">
              <a:noFill/>
              <a:round/>
              <a:headEnd/>
              <a:tailEnd/>
            </a:ln>
          </p:spPr>
          <p:txBody>
            <a:bodyPr/>
            <a:lstStyle/>
            <a:p>
              <a:endParaRPr lang="ru-RU"/>
            </a:p>
          </p:txBody>
        </p:sp>
        <p:sp>
          <p:nvSpPr>
            <p:cNvPr id="161439" name="Freeform 3096"/>
            <p:cNvSpPr>
              <a:spLocks/>
            </p:cNvSpPr>
            <p:nvPr/>
          </p:nvSpPr>
          <p:spPr bwMode="auto">
            <a:xfrm>
              <a:off x="2771" y="2958"/>
              <a:ext cx="70" cy="42"/>
            </a:xfrm>
            <a:custGeom>
              <a:avLst/>
              <a:gdLst>
                <a:gd name="T0" fmla="*/ 68 w 70"/>
                <a:gd name="T1" fmla="*/ 42 h 42"/>
                <a:gd name="T2" fmla="*/ 70 w 70"/>
                <a:gd name="T3" fmla="*/ 36 h 42"/>
                <a:gd name="T4" fmla="*/ 1 w 70"/>
                <a:gd name="T5" fmla="*/ 0 h 42"/>
                <a:gd name="T6" fmla="*/ 0 w 70"/>
                <a:gd name="T7" fmla="*/ 6 h 42"/>
                <a:gd name="T8" fmla="*/ 68 w 70"/>
                <a:gd name="T9" fmla="*/ 42 h 42"/>
                <a:gd name="T10" fmla="*/ 0 60000 65536"/>
                <a:gd name="T11" fmla="*/ 0 60000 65536"/>
                <a:gd name="T12" fmla="*/ 0 60000 65536"/>
                <a:gd name="T13" fmla="*/ 0 60000 65536"/>
                <a:gd name="T14" fmla="*/ 0 60000 65536"/>
                <a:gd name="T15" fmla="*/ 0 w 70"/>
                <a:gd name="T16" fmla="*/ 0 h 42"/>
                <a:gd name="T17" fmla="*/ 70 w 70"/>
                <a:gd name="T18" fmla="*/ 42 h 42"/>
              </a:gdLst>
              <a:ahLst/>
              <a:cxnLst>
                <a:cxn ang="T10">
                  <a:pos x="T0" y="T1"/>
                </a:cxn>
                <a:cxn ang="T11">
                  <a:pos x="T2" y="T3"/>
                </a:cxn>
                <a:cxn ang="T12">
                  <a:pos x="T4" y="T5"/>
                </a:cxn>
                <a:cxn ang="T13">
                  <a:pos x="T6" y="T7"/>
                </a:cxn>
                <a:cxn ang="T14">
                  <a:pos x="T8" y="T9"/>
                </a:cxn>
              </a:cxnLst>
              <a:rect l="T15" t="T16" r="T17" b="T18"/>
              <a:pathLst>
                <a:path w="70" h="42">
                  <a:moveTo>
                    <a:pt x="68" y="42"/>
                  </a:moveTo>
                  <a:lnTo>
                    <a:pt x="70" y="36"/>
                  </a:lnTo>
                  <a:lnTo>
                    <a:pt x="1" y="0"/>
                  </a:lnTo>
                  <a:lnTo>
                    <a:pt x="0" y="6"/>
                  </a:lnTo>
                  <a:lnTo>
                    <a:pt x="68" y="42"/>
                  </a:lnTo>
                  <a:close/>
                </a:path>
              </a:pathLst>
            </a:custGeom>
            <a:solidFill>
              <a:srgbClr val="C195DB"/>
            </a:solidFill>
            <a:ln w="9525">
              <a:noFill/>
              <a:round/>
              <a:headEnd/>
              <a:tailEnd/>
            </a:ln>
          </p:spPr>
          <p:txBody>
            <a:bodyPr/>
            <a:lstStyle/>
            <a:p>
              <a:endParaRPr lang="ru-RU"/>
            </a:p>
          </p:txBody>
        </p:sp>
        <p:sp>
          <p:nvSpPr>
            <p:cNvPr id="161440" name="Freeform 3097"/>
            <p:cNvSpPr>
              <a:spLocks/>
            </p:cNvSpPr>
            <p:nvPr/>
          </p:nvSpPr>
          <p:spPr bwMode="auto">
            <a:xfrm>
              <a:off x="2837" y="2993"/>
              <a:ext cx="4" cy="7"/>
            </a:xfrm>
            <a:custGeom>
              <a:avLst/>
              <a:gdLst>
                <a:gd name="T0" fmla="*/ 2 w 4"/>
                <a:gd name="T1" fmla="*/ 7 h 7"/>
                <a:gd name="T2" fmla="*/ 4 w 4"/>
                <a:gd name="T3" fmla="*/ 0 h 7"/>
                <a:gd name="T4" fmla="*/ 0 w 4"/>
                <a:gd name="T5" fmla="*/ 0 h 7"/>
                <a:gd name="T6" fmla="*/ 2 w 4"/>
                <a:gd name="T7" fmla="*/ 7 h 7"/>
                <a:gd name="T8" fmla="*/ 0 60000 65536"/>
                <a:gd name="T9" fmla="*/ 0 60000 65536"/>
                <a:gd name="T10" fmla="*/ 0 60000 65536"/>
                <a:gd name="T11" fmla="*/ 0 60000 65536"/>
                <a:gd name="T12" fmla="*/ 0 w 4"/>
                <a:gd name="T13" fmla="*/ 0 h 7"/>
                <a:gd name="T14" fmla="*/ 4 w 4"/>
                <a:gd name="T15" fmla="*/ 7 h 7"/>
              </a:gdLst>
              <a:ahLst/>
              <a:cxnLst>
                <a:cxn ang="T8">
                  <a:pos x="T0" y="T1"/>
                </a:cxn>
                <a:cxn ang="T9">
                  <a:pos x="T2" y="T3"/>
                </a:cxn>
                <a:cxn ang="T10">
                  <a:pos x="T4" y="T5"/>
                </a:cxn>
                <a:cxn ang="T11">
                  <a:pos x="T6" y="T7"/>
                </a:cxn>
              </a:cxnLst>
              <a:rect l="T12" t="T13" r="T14" b="T15"/>
              <a:pathLst>
                <a:path w="4" h="7">
                  <a:moveTo>
                    <a:pt x="2" y="7"/>
                  </a:moveTo>
                  <a:lnTo>
                    <a:pt x="4" y="0"/>
                  </a:lnTo>
                  <a:lnTo>
                    <a:pt x="0" y="0"/>
                  </a:lnTo>
                  <a:lnTo>
                    <a:pt x="2" y="7"/>
                  </a:lnTo>
                  <a:close/>
                </a:path>
              </a:pathLst>
            </a:custGeom>
            <a:solidFill>
              <a:srgbClr val="C195DB"/>
            </a:solidFill>
            <a:ln w="9525">
              <a:noFill/>
              <a:round/>
              <a:headEnd/>
              <a:tailEnd/>
            </a:ln>
          </p:spPr>
          <p:txBody>
            <a:bodyPr/>
            <a:lstStyle/>
            <a:p>
              <a:endParaRPr lang="ru-RU"/>
            </a:p>
          </p:txBody>
        </p:sp>
        <p:sp>
          <p:nvSpPr>
            <p:cNvPr id="161441" name="Freeform 3098"/>
            <p:cNvSpPr>
              <a:spLocks/>
            </p:cNvSpPr>
            <p:nvPr/>
          </p:nvSpPr>
          <p:spPr bwMode="auto">
            <a:xfrm>
              <a:off x="2770" y="2848"/>
              <a:ext cx="47" cy="115"/>
            </a:xfrm>
            <a:custGeom>
              <a:avLst/>
              <a:gdLst>
                <a:gd name="T0" fmla="*/ 0 w 47"/>
                <a:gd name="T1" fmla="*/ 111 h 115"/>
                <a:gd name="T2" fmla="*/ 4 w 47"/>
                <a:gd name="T3" fmla="*/ 115 h 115"/>
                <a:gd name="T4" fmla="*/ 47 w 47"/>
                <a:gd name="T5" fmla="*/ 3 h 115"/>
                <a:gd name="T6" fmla="*/ 42 w 47"/>
                <a:gd name="T7" fmla="*/ 0 h 115"/>
                <a:gd name="T8" fmla="*/ 0 w 47"/>
                <a:gd name="T9" fmla="*/ 111 h 115"/>
                <a:gd name="T10" fmla="*/ 0 60000 65536"/>
                <a:gd name="T11" fmla="*/ 0 60000 65536"/>
                <a:gd name="T12" fmla="*/ 0 60000 65536"/>
                <a:gd name="T13" fmla="*/ 0 60000 65536"/>
                <a:gd name="T14" fmla="*/ 0 60000 65536"/>
                <a:gd name="T15" fmla="*/ 0 w 47"/>
                <a:gd name="T16" fmla="*/ 0 h 115"/>
                <a:gd name="T17" fmla="*/ 47 w 47"/>
                <a:gd name="T18" fmla="*/ 115 h 115"/>
              </a:gdLst>
              <a:ahLst/>
              <a:cxnLst>
                <a:cxn ang="T10">
                  <a:pos x="T0" y="T1"/>
                </a:cxn>
                <a:cxn ang="T11">
                  <a:pos x="T2" y="T3"/>
                </a:cxn>
                <a:cxn ang="T12">
                  <a:pos x="T4" y="T5"/>
                </a:cxn>
                <a:cxn ang="T13">
                  <a:pos x="T6" y="T7"/>
                </a:cxn>
                <a:cxn ang="T14">
                  <a:pos x="T8" y="T9"/>
                </a:cxn>
              </a:cxnLst>
              <a:rect l="T15" t="T16" r="T17" b="T18"/>
              <a:pathLst>
                <a:path w="47" h="115">
                  <a:moveTo>
                    <a:pt x="0" y="111"/>
                  </a:moveTo>
                  <a:lnTo>
                    <a:pt x="4" y="115"/>
                  </a:lnTo>
                  <a:lnTo>
                    <a:pt x="47" y="3"/>
                  </a:lnTo>
                  <a:lnTo>
                    <a:pt x="42" y="0"/>
                  </a:lnTo>
                  <a:lnTo>
                    <a:pt x="0" y="111"/>
                  </a:lnTo>
                  <a:close/>
                </a:path>
              </a:pathLst>
            </a:custGeom>
            <a:solidFill>
              <a:srgbClr val="C195DB"/>
            </a:solidFill>
            <a:ln w="9525">
              <a:noFill/>
              <a:round/>
              <a:headEnd/>
              <a:tailEnd/>
            </a:ln>
          </p:spPr>
          <p:txBody>
            <a:bodyPr/>
            <a:lstStyle/>
            <a:p>
              <a:endParaRPr lang="ru-RU"/>
            </a:p>
          </p:txBody>
        </p:sp>
        <p:sp>
          <p:nvSpPr>
            <p:cNvPr id="161442" name="Freeform 3099"/>
            <p:cNvSpPr>
              <a:spLocks/>
            </p:cNvSpPr>
            <p:nvPr/>
          </p:nvSpPr>
          <p:spPr bwMode="auto">
            <a:xfrm>
              <a:off x="2766" y="2958"/>
              <a:ext cx="8" cy="5"/>
            </a:xfrm>
            <a:custGeom>
              <a:avLst/>
              <a:gdLst>
                <a:gd name="T0" fmla="*/ 7 w 8"/>
                <a:gd name="T1" fmla="*/ 5 h 5"/>
                <a:gd name="T2" fmla="*/ 0 w 8"/>
                <a:gd name="T3" fmla="*/ 3 h 5"/>
                <a:gd name="T4" fmla="*/ 3 w 8"/>
                <a:gd name="T5" fmla="*/ 0 h 5"/>
                <a:gd name="T6" fmla="*/ 8 w 8"/>
                <a:gd name="T7" fmla="*/ 3 h 5"/>
                <a:gd name="T8" fmla="*/ 8 w 8"/>
                <a:gd name="T9" fmla="*/ 0 h 5"/>
                <a:gd name="T10" fmla="*/ 7 w 8"/>
                <a:gd name="T11" fmla="*/ 5 h 5"/>
                <a:gd name="T12" fmla="*/ 0 60000 65536"/>
                <a:gd name="T13" fmla="*/ 0 60000 65536"/>
                <a:gd name="T14" fmla="*/ 0 60000 65536"/>
                <a:gd name="T15" fmla="*/ 0 60000 65536"/>
                <a:gd name="T16" fmla="*/ 0 60000 65536"/>
                <a:gd name="T17" fmla="*/ 0 60000 65536"/>
                <a:gd name="T18" fmla="*/ 0 w 8"/>
                <a:gd name="T19" fmla="*/ 0 h 5"/>
                <a:gd name="T20" fmla="*/ 8 w 8"/>
                <a:gd name="T21" fmla="*/ 5 h 5"/>
              </a:gdLst>
              <a:ahLst/>
              <a:cxnLst>
                <a:cxn ang="T12">
                  <a:pos x="T0" y="T1"/>
                </a:cxn>
                <a:cxn ang="T13">
                  <a:pos x="T2" y="T3"/>
                </a:cxn>
                <a:cxn ang="T14">
                  <a:pos x="T4" y="T5"/>
                </a:cxn>
                <a:cxn ang="T15">
                  <a:pos x="T6" y="T7"/>
                </a:cxn>
                <a:cxn ang="T16">
                  <a:pos x="T8" y="T9"/>
                </a:cxn>
                <a:cxn ang="T17">
                  <a:pos x="T10" y="T11"/>
                </a:cxn>
              </a:cxnLst>
              <a:rect l="T18" t="T19" r="T20" b="T21"/>
              <a:pathLst>
                <a:path w="8" h="5">
                  <a:moveTo>
                    <a:pt x="7" y="5"/>
                  </a:moveTo>
                  <a:lnTo>
                    <a:pt x="0" y="3"/>
                  </a:lnTo>
                  <a:lnTo>
                    <a:pt x="3" y="0"/>
                  </a:lnTo>
                  <a:lnTo>
                    <a:pt x="8" y="3"/>
                  </a:lnTo>
                  <a:lnTo>
                    <a:pt x="8" y="0"/>
                  </a:lnTo>
                  <a:lnTo>
                    <a:pt x="7" y="5"/>
                  </a:lnTo>
                  <a:close/>
                </a:path>
              </a:pathLst>
            </a:custGeom>
            <a:solidFill>
              <a:srgbClr val="C195DB"/>
            </a:solidFill>
            <a:ln w="9525">
              <a:noFill/>
              <a:round/>
              <a:headEnd/>
              <a:tailEnd/>
            </a:ln>
          </p:spPr>
          <p:txBody>
            <a:bodyPr/>
            <a:lstStyle/>
            <a:p>
              <a:endParaRPr lang="ru-RU"/>
            </a:p>
          </p:txBody>
        </p:sp>
        <p:sp>
          <p:nvSpPr>
            <p:cNvPr id="161443" name="Freeform 3100"/>
            <p:cNvSpPr>
              <a:spLocks/>
            </p:cNvSpPr>
            <p:nvPr/>
          </p:nvSpPr>
          <p:spPr bwMode="auto">
            <a:xfrm>
              <a:off x="2814" y="2846"/>
              <a:ext cx="3" cy="5"/>
            </a:xfrm>
            <a:custGeom>
              <a:avLst/>
              <a:gdLst>
                <a:gd name="T0" fmla="*/ 0 w 3"/>
                <a:gd name="T1" fmla="*/ 2 h 5"/>
                <a:gd name="T2" fmla="*/ 0 w 3"/>
                <a:gd name="T3" fmla="*/ 0 h 5"/>
                <a:gd name="T4" fmla="*/ 2 w 3"/>
                <a:gd name="T5" fmla="*/ 0 h 5"/>
                <a:gd name="T6" fmla="*/ 2 w 3"/>
                <a:gd name="T7" fmla="*/ 5 h 5"/>
                <a:gd name="T8" fmla="*/ 3 w 3"/>
                <a:gd name="T9" fmla="*/ 5 h 5"/>
                <a:gd name="T10" fmla="*/ 0 w 3"/>
                <a:gd name="T11" fmla="*/ 2 h 5"/>
                <a:gd name="T12" fmla="*/ 0 60000 65536"/>
                <a:gd name="T13" fmla="*/ 0 60000 65536"/>
                <a:gd name="T14" fmla="*/ 0 60000 65536"/>
                <a:gd name="T15" fmla="*/ 0 60000 65536"/>
                <a:gd name="T16" fmla="*/ 0 60000 65536"/>
                <a:gd name="T17" fmla="*/ 0 60000 65536"/>
                <a:gd name="T18" fmla="*/ 0 w 3"/>
                <a:gd name="T19" fmla="*/ 0 h 5"/>
                <a:gd name="T20" fmla="*/ 3 w 3"/>
                <a:gd name="T21" fmla="*/ 5 h 5"/>
              </a:gdLst>
              <a:ahLst/>
              <a:cxnLst>
                <a:cxn ang="T12">
                  <a:pos x="T0" y="T1"/>
                </a:cxn>
                <a:cxn ang="T13">
                  <a:pos x="T2" y="T3"/>
                </a:cxn>
                <a:cxn ang="T14">
                  <a:pos x="T4" y="T5"/>
                </a:cxn>
                <a:cxn ang="T15">
                  <a:pos x="T6" y="T7"/>
                </a:cxn>
                <a:cxn ang="T16">
                  <a:pos x="T8" y="T9"/>
                </a:cxn>
                <a:cxn ang="T17">
                  <a:pos x="T10" y="T11"/>
                </a:cxn>
              </a:cxnLst>
              <a:rect l="T18" t="T19" r="T20" b="T21"/>
              <a:pathLst>
                <a:path w="3" h="5">
                  <a:moveTo>
                    <a:pt x="0" y="2"/>
                  </a:moveTo>
                  <a:lnTo>
                    <a:pt x="0" y="0"/>
                  </a:lnTo>
                  <a:lnTo>
                    <a:pt x="2" y="0"/>
                  </a:lnTo>
                  <a:lnTo>
                    <a:pt x="2" y="5"/>
                  </a:lnTo>
                  <a:lnTo>
                    <a:pt x="3" y="5"/>
                  </a:lnTo>
                  <a:lnTo>
                    <a:pt x="0" y="2"/>
                  </a:lnTo>
                  <a:close/>
                </a:path>
              </a:pathLst>
            </a:custGeom>
            <a:solidFill>
              <a:srgbClr val="C195DB"/>
            </a:solidFill>
            <a:ln w="9525">
              <a:noFill/>
              <a:round/>
              <a:headEnd/>
              <a:tailEnd/>
            </a:ln>
          </p:spPr>
          <p:txBody>
            <a:bodyPr/>
            <a:lstStyle/>
            <a:p>
              <a:endParaRPr lang="ru-RU"/>
            </a:p>
          </p:txBody>
        </p:sp>
        <p:sp>
          <p:nvSpPr>
            <p:cNvPr id="161444" name="Freeform 3101"/>
            <p:cNvSpPr>
              <a:spLocks/>
            </p:cNvSpPr>
            <p:nvPr/>
          </p:nvSpPr>
          <p:spPr bwMode="auto">
            <a:xfrm>
              <a:off x="2768" y="2958"/>
              <a:ext cx="130" cy="13"/>
            </a:xfrm>
            <a:custGeom>
              <a:avLst/>
              <a:gdLst>
                <a:gd name="T0" fmla="*/ 0 w 130"/>
                <a:gd name="T1" fmla="*/ 0 h 13"/>
                <a:gd name="T2" fmla="*/ 0 w 130"/>
                <a:gd name="T3" fmla="*/ 4 h 13"/>
                <a:gd name="T4" fmla="*/ 130 w 130"/>
                <a:gd name="T5" fmla="*/ 13 h 13"/>
                <a:gd name="T6" fmla="*/ 130 w 130"/>
                <a:gd name="T7" fmla="*/ 9 h 13"/>
                <a:gd name="T8" fmla="*/ 0 w 130"/>
                <a:gd name="T9" fmla="*/ 0 h 13"/>
                <a:gd name="T10" fmla="*/ 0 60000 65536"/>
                <a:gd name="T11" fmla="*/ 0 60000 65536"/>
                <a:gd name="T12" fmla="*/ 0 60000 65536"/>
                <a:gd name="T13" fmla="*/ 0 60000 65536"/>
                <a:gd name="T14" fmla="*/ 0 60000 65536"/>
                <a:gd name="T15" fmla="*/ 0 w 130"/>
                <a:gd name="T16" fmla="*/ 0 h 13"/>
                <a:gd name="T17" fmla="*/ 130 w 130"/>
                <a:gd name="T18" fmla="*/ 13 h 13"/>
              </a:gdLst>
              <a:ahLst/>
              <a:cxnLst>
                <a:cxn ang="T10">
                  <a:pos x="T0" y="T1"/>
                </a:cxn>
                <a:cxn ang="T11">
                  <a:pos x="T2" y="T3"/>
                </a:cxn>
                <a:cxn ang="T12">
                  <a:pos x="T4" y="T5"/>
                </a:cxn>
                <a:cxn ang="T13">
                  <a:pos x="T6" y="T7"/>
                </a:cxn>
                <a:cxn ang="T14">
                  <a:pos x="T8" y="T9"/>
                </a:cxn>
              </a:cxnLst>
              <a:rect l="T15" t="T16" r="T17" b="T18"/>
              <a:pathLst>
                <a:path w="130" h="13">
                  <a:moveTo>
                    <a:pt x="0" y="0"/>
                  </a:moveTo>
                  <a:lnTo>
                    <a:pt x="0" y="4"/>
                  </a:lnTo>
                  <a:lnTo>
                    <a:pt x="130" y="13"/>
                  </a:lnTo>
                  <a:lnTo>
                    <a:pt x="130" y="9"/>
                  </a:lnTo>
                  <a:lnTo>
                    <a:pt x="0" y="0"/>
                  </a:lnTo>
                  <a:close/>
                </a:path>
              </a:pathLst>
            </a:custGeom>
            <a:solidFill>
              <a:srgbClr val="C195DB"/>
            </a:solidFill>
            <a:ln w="9525">
              <a:noFill/>
              <a:round/>
              <a:headEnd/>
              <a:tailEnd/>
            </a:ln>
          </p:spPr>
          <p:txBody>
            <a:bodyPr/>
            <a:lstStyle/>
            <a:p>
              <a:endParaRPr lang="ru-RU"/>
            </a:p>
          </p:txBody>
        </p:sp>
        <p:sp>
          <p:nvSpPr>
            <p:cNvPr id="161445" name="Freeform 3102"/>
            <p:cNvSpPr>
              <a:spLocks/>
            </p:cNvSpPr>
            <p:nvPr/>
          </p:nvSpPr>
          <p:spPr bwMode="auto">
            <a:xfrm>
              <a:off x="2464" y="2796"/>
              <a:ext cx="131" cy="147"/>
            </a:xfrm>
            <a:custGeom>
              <a:avLst/>
              <a:gdLst>
                <a:gd name="T0" fmla="*/ 84 w 131"/>
                <a:gd name="T1" fmla="*/ 0 h 147"/>
                <a:gd name="T2" fmla="*/ 0 w 131"/>
                <a:gd name="T3" fmla="*/ 95 h 147"/>
                <a:gd name="T4" fmla="*/ 48 w 131"/>
                <a:gd name="T5" fmla="*/ 147 h 147"/>
                <a:gd name="T6" fmla="*/ 109 w 131"/>
                <a:gd name="T7" fmla="*/ 142 h 147"/>
                <a:gd name="T8" fmla="*/ 131 w 131"/>
                <a:gd name="T9" fmla="*/ 17 h 147"/>
                <a:gd name="T10" fmla="*/ 84 w 131"/>
                <a:gd name="T11" fmla="*/ 0 h 147"/>
                <a:gd name="T12" fmla="*/ 0 60000 65536"/>
                <a:gd name="T13" fmla="*/ 0 60000 65536"/>
                <a:gd name="T14" fmla="*/ 0 60000 65536"/>
                <a:gd name="T15" fmla="*/ 0 60000 65536"/>
                <a:gd name="T16" fmla="*/ 0 60000 65536"/>
                <a:gd name="T17" fmla="*/ 0 60000 65536"/>
                <a:gd name="T18" fmla="*/ 0 w 131"/>
                <a:gd name="T19" fmla="*/ 0 h 147"/>
                <a:gd name="T20" fmla="*/ 131 w 131"/>
                <a:gd name="T21" fmla="*/ 147 h 147"/>
              </a:gdLst>
              <a:ahLst/>
              <a:cxnLst>
                <a:cxn ang="T12">
                  <a:pos x="T0" y="T1"/>
                </a:cxn>
                <a:cxn ang="T13">
                  <a:pos x="T2" y="T3"/>
                </a:cxn>
                <a:cxn ang="T14">
                  <a:pos x="T4" y="T5"/>
                </a:cxn>
                <a:cxn ang="T15">
                  <a:pos x="T6" y="T7"/>
                </a:cxn>
                <a:cxn ang="T16">
                  <a:pos x="T8" y="T9"/>
                </a:cxn>
                <a:cxn ang="T17">
                  <a:pos x="T10" y="T11"/>
                </a:cxn>
              </a:cxnLst>
              <a:rect l="T18" t="T19" r="T20" b="T21"/>
              <a:pathLst>
                <a:path w="131" h="147">
                  <a:moveTo>
                    <a:pt x="84" y="0"/>
                  </a:moveTo>
                  <a:lnTo>
                    <a:pt x="0" y="95"/>
                  </a:lnTo>
                  <a:lnTo>
                    <a:pt x="48" y="147"/>
                  </a:lnTo>
                  <a:lnTo>
                    <a:pt x="109" y="142"/>
                  </a:lnTo>
                  <a:lnTo>
                    <a:pt x="131" y="17"/>
                  </a:lnTo>
                  <a:lnTo>
                    <a:pt x="84" y="0"/>
                  </a:lnTo>
                  <a:close/>
                </a:path>
              </a:pathLst>
            </a:custGeom>
            <a:solidFill>
              <a:srgbClr val="844CD6"/>
            </a:solidFill>
            <a:ln w="9525">
              <a:noFill/>
              <a:round/>
              <a:headEnd/>
              <a:tailEnd/>
            </a:ln>
          </p:spPr>
          <p:txBody>
            <a:bodyPr/>
            <a:lstStyle/>
            <a:p>
              <a:endParaRPr lang="ru-RU"/>
            </a:p>
          </p:txBody>
        </p:sp>
        <p:sp>
          <p:nvSpPr>
            <p:cNvPr id="161446" name="Freeform 3103"/>
            <p:cNvSpPr>
              <a:spLocks/>
            </p:cNvSpPr>
            <p:nvPr/>
          </p:nvSpPr>
          <p:spPr bwMode="auto">
            <a:xfrm>
              <a:off x="2461" y="2792"/>
              <a:ext cx="89" cy="100"/>
            </a:xfrm>
            <a:custGeom>
              <a:avLst/>
              <a:gdLst>
                <a:gd name="T0" fmla="*/ 89 w 89"/>
                <a:gd name="T1" fmla="*/ 5 h 100"/>
                <a:gd name="T2" fmla="*/ 84 w 89"/>
                <a:gd name="T3" fmla="*/ 0 h 100"/>
                <a:gd name="T4" fmla="*/ 0 w 89"/>
                <a:gd name="T5" fmla="*/ 96 h 100"/>
                <a:gd name="T6" fmla="*/ 4 w 89"/>
                <a:gd name="T7" fmla="*/ 100 h 100"/>
                <a:gd name="T8" fmla="*/ 89 w 89"/>
                <a:gd name="T9" fmla="*/ 5 h 100"/>
                <a:gd name="T10" fmla="*/ 0 60000 65536"/>
                <a:gd name="T11" fmla="*/ 0 60000 65536"/>
                <a:gd name="T12" fmla="*/ 0 60000 65536"/>
                <a:gd name="T13" fmla="*/ 0 60000 65536"/>
                <a:gd name="T14" fmla="*/ 0 60000 65536"/>
                <a:gd name="T15" fmla="*/ 0 w 89"/>
                <a:gd name="T16" fmla="*/ 0 h 100"/>
                <a:gd name="T17" fmla="*/ 89 w 89"/>
                <a:gd name="T18" fmla="*/ 100 h 100"/>
              </a:gdLst>
              <a:ahLst/>
              <a:cxnLst>
                <a:cxn ang="T10">
                  <a:pos x="T0" y="T1"/>
                </a:cxn>
                <a:cxn ang="T11">
                  <a:pos x="T2" y="T3"/>
                </a:cxn>
                <a:cxn ang="T12">
                  <a:pos x="T4" y="T5"/>
                </a:cxn>
                <a:cxn ang="T13">
                  <a:pos x="T6" y="T7"/>
                </a:cxn>
                <a:cxn ang="T14">
                  <a:pos x="T8" y="T9"/>
                </a:cxn>
              </a:cxnLst>
              <a:rect l="T15" t="T16" r="T17" b="T18"/>
              <a:pathLst>
                <a:path w="89" h="100">
                  <a:moveTo>
                    <a:pt x="89" y="5"/>
                  </a:moveTo>
                  <a:lnTo>
                    <a:pt x="84" y="0"/>
                  </a:lnTo>
                  <a:lnTo>
                    <a:pt x="0" y="96"/>
                  </a:lnTo>
                  <a:lnTo>
                    <a:pt x="4" y="100"/>
                  </a:lnTo>
                  <a:lnTo>
                    <a:pt x="89" y="5"/>
                  </a:lnTo>
                  <a:close/>
                </a:path>
              </a:pathLst>
            </a:custGeom>
            <a:solidFill>
              <a:srgbClr val="C195DB"/>
            </a:solidFill>
            <a:ln w="9525">
              <a:noFill/>
              <a:round/>
              <a:headEnd/>
              <a:tailEnd/>
            </a:ln>
          </p:spPr>
          <p:txBody>
            <a:bodyPr/>
            <a:lstStyle/>
            <a:p>
              <a:endParaRPr lang="ru-RU"/>
            </a:p>
          </p:txBody>
        </p:sp>
        <p:sp>
          <p:nvSpPr>
            <p:cNvPr id="161447" name="Freeform 3104"/>
            <p:cNvSpPr>
              <a:spLocks/>
            </p:cNvSpPr>
            <p:nvPr/>
          </p:nvSpPr>
          <p:spPr bwMode="auto">
            <a:xfrm>
              <a:off x="2461" y="2887"/>
              <a:ext cx="53" cy="57"/>
            </a:xfrm>
            <a:custGeom>
              <a:avLst/>
              <a:gdLst>
                <a:gd name="T0" fmla="*/ 4 w 53"/>
                <a:gd name="T1" fmla="*/ 0 h 57"/>
                <a:gd name="T2" fmla="*/ 0 w 53"/>
                <a:gd name="T3" fmla="*/ 4 h 57"/>
                <a:gd name="T4" fmla="*/ 48 w 53"/>
                <a:gd name="T5" fmla="*/ 57 h 57"/>
                <a:gd name="T6" fmla="*/ 53 w 53"/>
                <a:gd name="T7" fmla="*/ 52 h 57"/>
                <a:gd name="T8" fmla="*/ 4 w 53"/>
                <a:gd name="T9" fmla="*/ 0 h 57"/>
                <a:gd name="T10" fmla="*/ 0 60000 65536"/>
                <a:gd name="T11" fmla="*/ 0 60000 65536"/>
                <a:gd name="T12" fmla="*/ 0 60000 65536"/>
                <a:gd name="T13" fmla="*/ 0 60000 65536"/>
                <a:gd name="T14" fmla="*/ 0 60000 65536"/>
                <a:gd name="T15" fmla="*/ 0 w 53"/>
                <a:gd name="T16" fmla="*/ 0 h 57"/>
                <a:gd name="T17" fmla="*/ 53 w 53"/>
                <a:gd name="T18" fmla="*/ 57 h 57"/>
              </a:gdLst>
              <a:ahLst/>
              <a:cxnLst>
                <a:cxn ang="T10">
                  <a:pos x="T0" y="T1"/>
                </a:cxn>
                <a:cxn ang="T11">
                  <a:pos x="T2" y="T3"/>
                </a:cxn>
                <a:cxn ang="T12">
                  <a:pos x="T4" y="T5"/>
                </a:cxn>
                <a:cxn ang="T13">
                  <a:pos x="T6" y="T7"/>
                </a:cxn>
                <a:cxn ang="T14">
                  <a:pos x="T8" y="T9"/>
                </a:cxn>
              </a:cxnLst>
              <a:rect l="T15" t="T16" r="T17" b="T18"/>
              <a:pathLst>
                <a:path w="53" h="57">
                  <a:moveTo>
                    <a:pt x="4" y="0"/>
                  </a:moveTo>
                  <a:lnTo>
                    <a:pt x="0" y="4"/>
                  </a:lnTo>
                  <a:lnTo>
                    <a:pt x="48" y="57"/>
                  </a:lnTo>
                  <a:lnTo>
                    <a:pt x="53" y="52"/>
                  </a:lnTo>
                  <a:lnTo>
                    <a:pt x="4" y="0"/>
                  </a:lnTo>
                  <a:close/>
                </a:path>
              </a:pathLst>
            </a:custGeom>
            <a:solidFill>
              <a:srgbClr val="C195DB"/>
            </a:solidFill>
            <a:ln w="9525">
              <a:noFill/>
              <a:round/>
              <a:headEnd/>
              <a:tailEnd/>
            </a:ln>
          </p:spPr>
          <p:txBody>
            <a:bodyPr/>
            <a:lstStyle/>
            <a:p>
              <a:endParaRPr lang="ru-RU"/>
            </a:p>
          </p:txBody>
        </p:sp>
        <p:sp>
          <p:nvSpPr>
            <p:cNvPr id="161448" name="Freeform 3105"/>
            <p:cNvSpPr>
              <a:spLocks/>
            </p:cNvSpPr>
            <p:nvPr/>
          </p:nvSpPr>
          <p:spPr bwMode="auto">
            <a:xfrm>
              <a:off x="2459" y="2887"/>
              <a:ext cx="6" cy="5"/>
            </a:xfrm>
            <a:custGeom>
              <a:avLst/>
              <a:gdLst>
                <a:gd name="T0" fmla="*/ 2 w 6"/>
                <a:gd name="T1" fmla="*/ 0 h 5"/>
                <a:gd name="T2" fmla="*/ 0 w 6"/>
                <a:gd name="T3" fmla="*/ 3 h 5"/>
                <a:gd name="T4" fmla="*/ 2 w 6"/>
                <a:gd name="T5" fmla="*/ 5 h 5"/>
                <a:gd name="T6" fmla="*/ 6 w 6"/>
                <a:gd name="T7" fmla="*/ 0 h 5"/>
                <a:gd name="T8" fmla="*/ 6 w 6"/>
                <a:gd name="T9" fmla="*/ 5 h 5"/>
                <a:gd name="T10" fmla="*/ 2 w 6"/>
                <a:gd name="T11" fmla="*/ 0 h 5"/>
                <a:gd name="T12" fmla="*/ 0 60000 65536"/>
                <a:gd name="T13" fmla="*/ 0 60000 65536"/>
                <a:gd name="T14" fmla="*/ 0 60000 65536"/>
                <a:gd name="T15" fmla="*/ 0 60000 65536"/>
                <a:gd name="T16" fmla="*/ 0 60000 65536"/>
                <a:gd name="T17" fmla="*/ 0 60000 65536"/>
                <a:gd name="T18" fmla="*/ 0 w 6"/>
                <a:gd name="T19" fmla="*/ 0 h 5"/>
                <a:gd name="T20" fmla="*/ 6 w 6"/>
                <a:gd name="T21" fmla="*/ 5 h 5"/>
              </a:gdLst>
              <a:ahLst/>
              <a:cxnLst>
                <a:cxn ang="T12">
                  <a:pos x="T0" y="T1"/>
                </a:cxn>
                <a:cxn ang="T13">
                  <a:pos x="T2" y="T3"/>
                </a:cxn>
                <a:cxn ang="T14">
                  <a:pos x="T4" y="T5"/>
                </a:cxn>
                <a:cxn ang="T15">
                  <a:pos x="T6" y="T7"/>
                </a:cxn>
                <a:cxn ang="T16">
                  <a:pos x="T8" y="T9"/>
                </a:cxn>
                <a:cxn ang="T17">
                  <a:pos x="T10" y="T11"/>
                </a:cxn>
              </a:cxnLst>
              <a:rect l="T18" t="T19" r="T20" b="T21"/>
              <a:pathLst>
                <a:path w="6" h="5">
                  <a:moveTo>
                    <a:pt x="2" y="0"/>
                  </a:moveTo>
                  <a:lnTo>
                    <a:pt x="0" y="3"/>
                  </a:lnTo>
                  <a:lnTo>
                    <a:pt x="2" y="5"/>
                  </a:lnTo>
                  <a:lnTo>
                    <a:pt x="6" y="0"/>
                  </a:lnTo>
                  <a:lnTo>
                    <a:pt x="6" y="5"/>
                  </a:lnTo>
                  <a:lnTo>
                    <a:pt x="2" y="0"/>
                  </a:lnTo>
                  <a:close/>
                </a:path>
              </a:pathLst>
            </a:custGeom>
            <a:solidFill>
              <a:srgbClr val="C195DB"/>
            </a:solidFill>
            <a:ln w="9525">
              <a:noFill/>
              <a:round/>
              <a:headEnd/>
              <a:tailEnd/>
            </a:ln>
          </p:spPr>
          <p:txBody>
            <a:bodyPr/>
            <a:lstStyle/>
            <a:p>
              <a:endParaRPr lang="ru-RU"/>
            </a:p>
          </p:txBody>
        </p:sp>
        <p:sp>
          <p:nvSpPr>
            <p:cNvPr id="161449" name="Freeform 3106"/>
            <p:cNvSpPr>
              <a:spLocks/>
            </p:cNvSpPr>
            <p:nvPr/>
          </p:nvSpPr>
          <p:spPr bwMode="auto">
            <a:xfrm>
              <a:off x="2510" y="2932"/>
              <a:ext cx="61" cy="12"/>
            </a:xfrm>
            <a:custGeom>
              <a:avLst/>
              <a:gdLst>
                <a:gd name="T0" fmla="*/ 0 w 61"/>
                <a:gd name="T1" fmla="*/ 6 h 12"/>
                <a:gd name="T2" fmla="*/ 0 w 61"/>
                <a:gd name="T3" fmla="*/ 12 h 12"/>
                <a:gd name="T4" fmla="*/ 61 w 61"/>
                <a:gd name="T5" fmla="*/ 6 h 12"/>
                <a:gd name="T6" fmla="*/ 61 w 61"/>
                <a:gd name="T7" fmla="*/ 0 h 12"/>
                <a:gd name="T8" fmla="*/ 0 w 61"/>
                <a:gd name="T9" fmla="*/ 6 h 12"/>
                <a:gd name="T10" fmla="*/ 0 60000 65536"/>
                <a:gd name="T11" fmla="*/ 0 60000 65536"/>
                <a:gd name="T12" fmla="*/ 0 60000 65536"/>
                <a:gd name="T13" fmla="*/ 0 60000 65536"/>
                <a:gd name="T14" fmla="*/ 0 60000 65536"/>
                <a:gd name="T15" fmla="*/ 0 w 61"/>
                <a:gd name="T16" fmla="*/ 0 h 12"/>
                <a:gd name="T17" fmla="*/ 61 w 61"/>
                <a:gd name="T18" fmla="*/ 12 h 12"/>
              </a:gdLst>
              <a:ahLst/>
              <a:cxnLst>
                <a:cxn ang="T10">
                  <a:pos x="T0" y="T1"/>
                </a:cxn>
                <a:cxn ang="T11">
                  <a:pos x="T2" y="T3"/>
                </a:cxn>
                <a:cxn ang="T12">
                  <a:pos x="T4" y="T5"/>
                </a:cxn>
                <a:cxn ang="T13">
                  <a:pos x="T6" y="T7"/>
                </a:cxn>
                <a:cxn ang="T14">
                  <a:pos x="T8" y="T9"/>
                </a:cxn>
              </a:cxnLst>
              <a:rect l="T15" t="T16" r="T17" b="T18"/>
              <a:pathLst>
                <a:path w="61" h="12">
                  <a:moveTo>
                    <a:pt x="0" y="6"/>
                  </a:moveTo>
                  <a:lnTo>
                    <a:pt x="0" y="12"/>
                  </a:lnTo>
                  <a:lnTo>
                    <a:pt x="61" y="6"/>
                  </a:lnTo>
                  <a:lnTo>
                    <a:pt x="61" y="0"/>
                  </a:lnTo>
                  <a:lnTo>
                    <a:pt x="0" y="6"/>
                  </a:lnTo>
                  <a:close/>
                </a:path>
              </a:pathLst>
            </a:custGeom>
            <a:solidFill>
              <a:srgbClr val="C195DB"/>
            </a:solidFill>
            <a:ln w="9525">
              <a:noFill/>
              <a:round/>
              <a:headEnd/>
              <a:tailEnd/>
            </a:ln>
          </p:spPr>
          <p:txBody>
            <a:bodyPr/>
            <a:lstStyle/>
            <a:p>
              <a:endParaRPr lang="ru-RU"/>
            </a:p>
          </p:txBody>
        </p:sp>
        <p:sp>
          <p:nvSpPr>
            <p:cNvPr id="161450" name="Freeform 3107"/>
            <p:cNvSpPr>
              <a:spLocks/>
            </p:cNvSpPr>
            <p:nvPr/>
          </p:nvSpPr>
          <p:spPr bwMode="auto">
            <a:xfrm>
              <a:off x="2508" y="2938"/>
              <a:ext cx="6" cy="6"/>
            </a:xfrm>
            <a:custGeom>
              <a:avLst/>
              <a:gdLst>
                <a:gd name="T0" fmla="*/ 0 w 6"/>
                <a:gd name="T1" fmla="*/ 6 h 6"/>
                <a:gd name="T2" fmla="*/ 4 w 6"/>
                <a:gd name="T3" fmla="*/ 6 h 6"/>
                <a:gd name="T4" fmla="*/ 4 w 6"/>
                <a:gd name="T5" fmla="*/ 0 h 6"/>
                <a:gd name="T6" fmla="*/ 6 w 6"/>
                <a:gd name="T7" fmla="*/ 0 h 6"/>
                <a:gd name="T8" fmla="*/ 0 w 6"/>
                <a:gd name="T9" fmla="*/ 6 h 6"/>
                <a:gd name="T10" fmla="*/ 0 60000 65536"/>
                <a:gd name="T11" fmla="*/ 0 60000 65536"/>
                <a:gd name="T12" fmla="*/ 0 60000 65536"/>
                <a:gd name="T13" fmla="*/ 0 60000 65536"/>
                <a:gd name="T14" fmla="*/ 0 60000 65536"/>
                <a:gd name="T15" fmla="*/ 0 w 6"/>
                <a:gd name="T16" fmla="*/ 0 h 6"/>
                <a:gd name="T17" fmla="*/ 6 w 6"/>
                <a:gd name="T18" fmla="*/ 6 h 6"/>
              </a:gdLst>
              <a:ahLst/>
              <a:cxnLst>
                <a:cxn ang="T10">
                  <a:pos x="T0" y="T1"/>
                </a:cxn>
                <a:cxn ang="T11">
                  <a:pos x="T2" y="T3"/>
                </a:cxn>
                <a:cxn ang="T12">
                  <a:pos x="T4" y="T5"/>
                </a:cxn>
                <a:cxn ang="T13">
                  <a:pos x="T6" y="T7"/>
                </a:cxn>
                <a:cxn ang="T14">
                  <a:pos x="T8" y="T9"/>
                </a:cxn>
              </a:cxnLst>
              <a:rect l="T15" t="T16" r="T17" b="T18"/>
              <a:pathLst>
                <a:path w="6" h="6">
                  <a:moveTo>
                    <a:pt x="0" y="6"/>
                  </a:moveTo>
                  <a:lnTo>
                    <a:pt x="4" y="6"/>
                  </a:lnTo>
                  <a:lnTo>
                    <a:pt x="4" y="0"/>
                  </a:lnTo>
                  <a:lnTo>
                    <a:pt x="6" y="0"/>
                  </a:lnTo>
                  <a:lnTo>
                    <a:pt x="0" y="6"/>
                  </a:lnTo>
                  <a:close/>
                </a:path>
              </a:pathLst>
            </a:custGeom>
            <a:solidFill>
              <a:srgbClr val="C195DB"/>
            </a:solidFill>
            <a:ln w="9525">
              <a:noFill/>
              <a:round/>
              <a:headEnd/>
              <a:tailEnd/>
            </a:ln>
          </p:spPr>
          <p:txBody>
            <a:bodyPr/>
            <a:lstStyle/>
            <a:p>
              <a:endParaRPr lang="ru-RU"/>
            </a:p>
          </p:txBody>
        </p:sp>
        <p:sp>
          <p:nvSpPr>
            <p:cNvPr id="161451" name="Freeform 3108"/>
            <p:cNvSpPr>
              <a:spLocks/>
            </p:cNvSpPr>
            <p:nvPr/>
          </p:nvSpPr>
          <p:spPr bwMode="auto">
            <a:xfrm>
              <a:off x="2567" y="2812"/>
              <a:ext cx="28" cy="124"/>
            </a:xfrm>
            <a:custGeom>
              <a:avLst/>
              <a:gdLst>
                <a:gd name="T0" fmla="*/ 0 w 28"/>
                <a:gd name="T1" fmla="*/ 124 h 124"/>
                <a:gd name="T2" fmla="*/ 5 w 28"/>
                <a:gd name="T3" fmla="*/ 124 h 124"/>
                <a:gd name="T4" fmla="*/ 28 w 28"/>
                <a:gd name="T5" fmla="*/ 0 h 124"/>
                <a:gd name="T6" fmla="*/ 23 w 28"/>
                <a:gd name="T7" fmla="*/ 0 h 124"/>
                <a:gd name="T8" fmla="*/ 0 w 28"/>
                <a:gd name="T9" fmla="*/ 124 h 124"/>
                <a:gd name="T10" fmla="*/ 0 60000 65536"/>
                <a:gd name="T11" fmla="*/ 0 60000 65536"/>
                <a:gd name="T12" fmla="*/ 0 60000 65536"/>
                <a:gd name="T13" fmla="*/ 0 60000 65536"/>
                <a:gd name="T14" fmla="*/ 0 60000 65536"/>
                <a:gd name="T15" fmla="*/ 0 w 28"/>
                <a:gd name="T16" fmla="*/ 0 h 124"/>
                <a:gd name="T17" fmla="*/ 28 w 28"/>
                <a:gd name="T18" fmla="*/ 124 h 124"/>
              </a:gdLst>
              <a:ahLst/>
              <a:cxnLst>
                <a:cxn ang="T10">
                  <a:pos x="T0" y="T1"/>
                </a:cxn>
                <a:cxn ang="T11">
                  <a:pos x="T2" y="T3"/>
                </a:cxn>
                <a:cxn ang="T12">
                  <a:pos x="T4" y="T5"/>
                </a:cxn>
                <a:cxn ang="T13">
                  <a:pos x="T6" y="T7"/>
                </a:cxn>
                <a:cxn ang="T14">
                  <a:pos x="T8" y="T9"/>
                </a:cxn>
              </a:cxnLst>
              <a:rect l="T15" t="T16" r="T17" b="T18"/>
              <a:pathLst>
                <a:path w="28" h="124">
                  <a:moveTo>
                    <a:pt x="0" y="124"/>
                  </a:moveTo>
                  <a:lnTo>
                    <a:pt x="5" y="124"/>
                  </a:lnTo>
                  <a:lnTo>
                    <a:pt x="28" y="0"/>
                  </a:lnTo>
                  <a:lnTo>
                    <a:pt x="23" y="0"/>
                  </a:lnTo>
                  <a:lnTo>
                    <a:pt x="0" y="124"/>
                  </a:lnTo>
                  <a:close/>
                </a:path>
              </a:pathLst>
            </a:custGeom>
            <a:solidFill>
              <a:srgbClr val="C195DB"/>
            </a:solidFill>
            <a:ln w="9525">
              <a:noFill/>
              <a:round/>
              <a:headEnd/>
              <a:tailEnd/>
            </a:ln>
          </p:spPr>
          <p:txBody>
            <a:bodyPr/>
            <a:lstStyle/>
            <a:p>
              <a:endParaRPr lang="ru-RU"/>
            </a:p>
          </p:txBody>
        </p:sp>
        <p:sp>
          <p:nvSpPr>
            <p:cNvPr id="161452" name="Freeform 3109"/>
            <p:cNvSpPr>
              <a:spLocks/>
            </p:cNvSpPr>
            <p:nvPr/>
          </p:nvSpPr>
          <p:spPr bwMode="auto">
            <a:xfrm>
              <a:off x="2568" y="2932"/>
              <a:ext cx="6" cy="6"/>
            </a:xfrm>
            <a:custGeom>
              <a:avLst/>
              <a:gdLst>
                <a:gd name="T0" fmla="*/ 4 w 6"/>
                <a:gd name="T1" fmla="*/ 6 h 6"/>
                <a:gd name="T2" fmla="*/ 6 w 6"/>
                <a:gd name="T3" fmla="*/ 5 h 6"/>
                <a:gd name="T4" fmla="*/ 0 w 6"/>
                <a:gd name="T5" fmla="*/ 5 h 6"/>
                <a:gd name="T6" fmla="*/ 4 w 6"/>
                <a:gd name="T7" fmla="*/ 0 h 6"/>
                <a:gd name="T8" fmla="*/ 4 w 6"/>
                <a:gd name="T9" fmla="*/ 6 h 6"/>
                <a:gd name="T10" fmla="*/ 0 60000 65536"/>
                <a:gd name="T11" fmla="*/ 0 60000 65536"/>
                <a:gd name="T12" fmla="*/ 0 60000 65536"/>
                <a:gd name="T13" fmla="*/ 0 60000 65536"/>
                <a:gd name="T14" fmla="*/ 0 60000 65536"/>
                <a:gd name="T15" fmla="*/ 0 w 6"/>
                <a:gd name="T16" fmla="*/ 0 h 6"/>
                <a:gd name="T17" fmla="*/ 6 w 6"/>
                <a:gd name="T18" fmla="*/ 6 h 6"/>
              </a:gdLst>
              <a:ahLst/>
              <a:cxnLst>
                <a:cxn ang="T10">
                  <a:pos x="T0" y="T1"/>
                </a:cxn>
                <a:cxn ang="T11">
                  <a:pos x="T2" y="T3"/>
                </a:cxn>
                <a:cxn ang="T12">
                  <a:pos x="T4" y="T5"/>
                </a:cxn>
                <a:cxn ang="T13">
                  <a:pos x="T6" y="T7"/>
                </a:cxn>
                <a:cxn ang="T14">
                  <a:pos x="T8" y="T9"/>
                </a:cxn>
              </a:cxnLst>
              <a:rect l="T15" t="T16" r="T17" b="T18"/>
              <a:pathLst>
                <a:path w="6" h="6">
                  <a:moveTo>
                    <a:pt x="4" y="6"/>
                  </a:moveTo>
                  <a:lnTo>
                    <a:pt x="6" y="5"/>
                  </a:lnTo>
                  <a:lnTo>
                    <a:pt x="0" y="5"/>
                  </a:lnTo>
                  <a:lnTo>
                    <a:pt x="4" y="0"/>
                  </a:lnTo>
                  <a:lnTo>
                    <a:pt x="4" y="6"/>
                  </a:lnTo>
                  <a:close/>
                </a:path>
              </a:pathLst>
            </a:custGeom>
            <a:solidFill>
              <a:srgbClr val="C195DB"/>
            </a:solidFill>
            <a:ln w="9525">
              <a:noFill/>
              <a:round/>
              <a:headEnd/>
              <a:tailEnd/>
            </a:ln>
          </p:spPr>
          <p:txBody>
            <a:bodyPr/>
            <a:lstStyle/>
            <a:p>
              <a:endParaRPr lang="ru-RU"/>
            </a:p>
          </p:txBody>
        </p:sp>
        <p:sp>
          <p:nvSpPr>
            <p:cNvPr id="161453" name="Freeform 3110"/>
            <p:cNvSpPr>
              <a:spLocks/>
            </p:cNvSpPr>
            <p:nvPr/>
          </p:nvSpPr>
          <p:spPr bwMode="auto">
            <a:xfrm>
              <a:off x="2549" y="2792"/>
              <a:ext cx="47" cy="24"/>
            </a:xfrm>
            <a:custGeom>
              <a:avLst/>
              <a:gdLst>
                <a:gd name="T0" fmla="*/ 46 w 47"/>
                <a:gd name="T1" fmla="*/ 24 h 24"/>
                <a:gd name="T2" fmla="*/ 47 w 47"/>
                <a:gd name="T3" fmla="*/ 17 h 24"/>
                <a:gd name="T4" fmla="*/ 1 w 47"/>
                <a:gd name="T5" fmla="*/ 0 h 24"/>
                <a:gd name="T6" fmla="*/ 0 w 47"/>
                <a:gd name="T7" fmla="*/ 6 h 24"/>
                <a:gd name="T8" fmla="*/ 46 w 47"/>
                <a:gd name="T9" fmla="*/ 24 h 24"/>
                <a:gd name="T10" fmla="*/ 0 60000 65536"/>
                <a:gd name="T11" fmla="*/ 0 60000 65536"/>
                <a:gd name="T12" fmla="*/ 0 60000 65536"/>
                <a:gd name="T13" fmla="*/ 0 60000 65536"/>
                <a:gd name="T14" fmla="*/ 0 60000 65536"/>
                <a:gd name="T15" fmla="*/ 0 w 47"/>
                <a:gd name="T16" fmla="*/ 0 h 24"/>
                <a:gd name="T17" fmla="*/ 47 w 47"/>
                <a:gd name="T18" fmla="*/ 24 h 24"/>
              </a:gdLst>
              <a:ahLst/>
              <a:cxnLst>
                <a:cxn ang="T10">
                  <a:pos x="T0" y="T1"/>
                </a:cxn>
                <a:cxn ang="T11">
                  <a:pos x="T2" y="T3"/>
                </a:cxn>
                <a:cxn ang="T12">
                  <a:pos x="T4" y="T5"/>
                </a:cxn>
                <a:cxn ang="T13">
                  <a:pos x="T6" y="T7"/>
                </a:cxn>
                <a:cxn ang="T14">
                  <a:pos x="T8" y="T9"/>
                </a:cxn>
              </a:cxnLst>
              <a:rect l="T15" t="T16" r="T17" b="T18"/>
              <a:pathLst>
                <a:path w="47" h="24">
                  <a:moveTo>
                    <a:pt x="46" y="24"/>
                  </a:moveTo>
                  <a:lnTo>
                    <a:pt x="47" y="17"/>
                  </a:lnTo>
                  <a:lnTo>
                    <a:pt x="1" y="0"/>
                  </a:lnTo>
                  <a:lnTo>
                    <a:pt x="0" y="6"/>
                  </a:lnTo>
                  <a:lnTo>
                    <a:pt x="46" y="24"/>
                  </a:lnTo>
                  <a:close/>
                </a:path>
              </a:pathLst>
            </a:custGeom>
            <a:solidFill>
              <a:srgbClr val="C195DB"/>
            </a:solidFill>
            <a:ln w="9525">
              <a:noFill/>
              <a:round/>
              <a:headEnd/>
              <a:tailEnd/>
            </a:ln>
          </p:spPr>
          <p:txBody>
            <a:bodyPr/>
            <a:lstStyle/>
            <a:p>
              <a:endParaRPr lang="ru-RU"/>
            </a:p>
          </p:txBody>
        </p:sp>
        <p:sp>
          <p:nvSpPr>
            <p:cNvPr id="161454" name="Freeform 3111"/>
            <p:cNvSpPr>
              <a:spLocks/>
            </p:cNvSpPr>
            <p:nvPr/>
          </p:nvSpPr>
          <p:spPr bwMode="auto">
            <a:xfrm>
              <a:off x="2590" y="2809"/>
              <a:ext cx="6" cy="7"/>
            </a:xfrm>
            <a:custGeom>
              <a:avLst/>
              <a:gdLst>
                <a:gd name="T0" fmla="*/ 6 w 6"/>
                <a:gd name="T1" fmla="*/ 3 h 7"/>
                <a:gd name="T2" fmla="*/ 6 w 6"/>
                <a:gd name="T3" fmla="*/ 0 h 7"/>
                <a:gd name="T4" fmla="*/ 4 w 6"/>
                <a:gd name="T5" fmla="*/ 7 h 7"/>
                <a:gd name="T6" fmla="*/ 0 w 6"/>
                <a:gd name="T7" fmla="*/ 3 h 7"/>
                <a:gd name="T8" fmla="*/ 6 w 6"/>
                <a:gd name="T9" fmla="*/ 3 h 7"/>
                <a:gd name="T10" fmla="*/ 0 60000 65536"/>
                <a:gd name="T11" fmla="*/ 0 60000 65536"/>
                <a:gd name="T12" fmla="*/ 0 60000 65536"/>
                <a:gd name="T13" fmla="*/ 0 60000 65536"/>
                <a:gd name="T14" fmla="*/ 0 60000 65536"/>
                <a:gd name="T15" fmla="*/ 0 w 6"/>
                <a:gd name="T16" fmla="*/ 0 h 7"/>
                <a:gd name="T17" fmla="*/ 6 w 6"/>
                <a:gd name="T18" fmla="*/ 7 h 7"/>
              </a:gdLst>
              <a:ahLst/>
              <a:cxnLst>
                <a:cxn ang="T10">
                  <a:pos x="T0" y="T1"/>
                </a:cxn>
                <a:cxn ang="T11">
                  <a:pos x="T2" y="T3"/>
                </a:cxn>
                <a:cxn ang="T12">
                  <a:pos x="T4" y="T5"/>
                </a:cxn>
                <a:cxn ang="T13">
                  <a:pos x="T6" y="T7"/>
                </a:cxn>
                <a:cxn ang="T14">
                  <a:pos x="T8" y="T9"/>
                </a:cxn>
              </a:cxnLst>
              <a:rect l="T15" t="T16" r="T17" b="T18"/>
              <a:pathLst>
                <a:path w="6" h="7">
                  <a:moveTo>
                    <a:pt x="6" y="3"/>
                  </a:moveTo>
                  <a:lnTo>
                    <a:pt x="6" y="0"/>
                  </a:lnTo>
                  <a:lnTo>
                    <a:pt x="4" y="7"/>
                  </a:lnTo>
                  <a:lnTo>
                    <a:pt x="0" y="3"/>
                  </a:lnTo>
                  <a:lnTo>
                    <a:pt x="6" y="3"/>
                  </a:lnTo>
                  <a:close/>
                </a:path>
              </a:pathLst>
            </a:custGeom>
            <a:solidFill>
              <a:srgbClr val="C195DB"/>
            </a:solidFill>
            <a:ln w="9525">
              <a:noFill/>
              <a:round/>
              <a:headEnd/>
              <a:tailEnd/>
            </a:ln>
          </p:spPr>
          <p:txBody>
            <a:bodyPr/>
            <a:lstStyle/>
            <a:p>
              <a:endParaRPr lang="ru-RU"/>
            </a:p>
          </p:txBody>
        </p:sp>
        <p:sp>
          <p:nvSpPr>
            <p:cNvPr id="161455" name="Freeform 3112"/>
            <p:cNvSpPr>
              <a:spLocks/>
            </p:cNvSpPr>
            <p:nvPr/>
          </p:nvSpPr>
          <p:spPr bwMode="auto">
            <a:xfrm>
              <a:off x="2544" y="2791"/>
              <a:ext cx="6" cy="8"/>
            </a:xfrm>
            <a:custGeom>
              <a:avLst/>
              <a:gdLst>
                <a:gd name="T0" fmla="*/ 6 w 6"/>
                <a:gd name="T1" fmla="*/ 1 h 8"/>
                <a:gd name="T2" fmla="*/ 2 w 6"/>
                <a:gd name="T3" fmla="*/ 0 h 8"/>
                <a:gd name="T4" fmla="*/ 0 w 6"/>
                <a:gd name="T5" fmla="*/ 1 h 8"/>
                <a:gd name="T6" fmla="*/ 6 w 6"/>
                <a:gd name="T7" fmla="*/ 7 h 8"/>
                <a:gd name="T8" fmla="*/ 4 w 6"/>
                <a:gd name="T9" fmla="*/ 8 h 8"/>
                <a:gd name="T10" fmla="*/ 6 w 6"/>
                <a:gd name="T11" fmla="*/ 1 h 8"/>
                <a:gd name="T12" fmla="*/ 0 60000 65536"/>
                <a:gd name="T13" fmla="*/ 0 60000 65536"/>
                <a:gd name="T14" fmla="*/ 0 60000 65536"/>
                <a:gd name="T15" fmla="*/ 0 60000 65536"/>
                <a:gd name="T16" fmla="*/ 0 60000 65536"/>
                <a:gd name="T17" fmla="*/ 0 60000 65536"/>
                <a:gd name="T18" fmla="*/ 0 w 6"/>
                <a:gd name="T19" fmla="*/ 0 h 8"/>
                <a:gd name="T20" fmla="*/ 6 w 6"/>
                <a:gd name="T21" fmla="*/ 8 h 8"/>
              </a:gdLst>
              <a:ahLst/>
              <a:cxnLst>
                <a:cxn ang="T12">
                  <a:pos x="T0" y="T1"/>
                </a:cxn>
                <a:cxn ang="T13">
                  <a:pos x="T2" y="T3"/>
                </a:cxn>
                <a:cxn ang="T14">
                  <a:pos x="T4" y="T5"/>
                </a:cxn>
                <a:cxn ang="T15">
                  <a:pos x="T6" y="T7"/>
                </a:cxn>
                <a:cxn ang="T16">
                  <a:pos x="T8" y="T9"/>
                </a:cxn>
                <a:cxn ang="T17">
                  <a:pos x="T10" y="T11"/>
                </a:cxn>
              </a:cxnLst>
              <a:rect l="T18" t="T19" r="T20" b="T21"/>
              <a:pathLst>
                <a:path w="6" h="8">
                  <a:moveTo>
                    <a:pt x="6" y="1"/>
                  </a:moveTo>
                  <a:lnTo>
                    <a:pt x="2" y="0"/>
                  </a:lnTo>
                  <a:lnTo>
                    <a:pt x="0" y="1"/>
                  </a:lnTo>
                  <a:lnTo>
                    <a:pt x="6" y="7"/>
                  </a:lnTo>
                  <a:lnTo>
                    <a:pt x="4" y="8"/>
                  </a:lnTo>
                  <a:lnTo>
                    <a:pt x="6" y="1"/>
                  </a:lnTo>
                  <a:close/>
                </a:path>
              </a:pathLst>
            </a:custGeom>
            <a:solidFill>
              <a:srgbClr val="C195DB"/>
            </a:solidFill>
            <a:ln w="9525">
              <a:noFill/>
              <a:round/>
              <a:headEnd/>
              <a:tailEnd/>
            </a:ln>
          </p:spPr>
          <p:txBody>
            <a:bodyPr/>
            <a:lstStyle/>
            <a:p>
              <a:endParaRPr lang="ru-RU"/>
            </a:p>
          </p:txBody>
        </p:sp>
        <p:sp>
          <p:nvSpPr>
            <p:cNvPr id="161456" name="Freeform 3113"/>
            <p:cNvSpPr>
              <a:spLocks/>
            </p:cNvSpPr>
            <p:nvPr/>
          </p:nvSpPr>
          <p:spPr bwMode="auto">
            <a:xfrm>
              <a:off x="2459" y="2887"/>
              <a:ext cx="114" cy="50"/>
            </a:xfrm>
            <a:custGeom>
              <a:avLst/>
              <a:gdLst>
                <a:gd name="T0" fmla="*/ 5 w 114"/>
                <a:gd name="T1" fmla="*/ 0 h 50"/>
                <a:gd name="T2" fmla="*/ 0 w 114"/>
                <a:gd name="T3" fmla="*/ 4 h 50"/>
                <a:gd name="T4" fmla="*/ 108 w 114"/>
                <a:gd name="T5" fmla="*/ 50 h 50"/>
                <a:gd name="T6" fmla="*/ 114 w 114"/>
                <a:gd name="T7" fmla="*/ 46 h 50"/>
                <a:gd name="T8" fmla="*/ 5 w 114"/>
                <a:gd name="T9" fmla="*/ 0 h 50"/>
                <a:gd name="T10" fmla="*/ 0 60000 65536"/>
                <a:gd name="T11" fmla="*/ 0 60000 65536"/>
                <a:gd name="T12" fmla="*/ 0 60000 65536"/>
                <a:gd name="T13" fmla="*/ 0 60000 65536"/>
                <a:gd name="T14" fmla="*/ 0 60000 65536"/>
                <a:gd name="T15" fmla="*/ 0 w 114"/>
                <a:gd name="T16" fmla="*/ 0 h 50"/>
                <a:gd name="T17" fmla="*/ 114 w 114"/>
                <a:gd name="T18" fmla="*/ 50 h 50"/>
              </a:gdLst>
              <a:ahLst/>
              <a:cxnLst>
                <a:cxn ang="T10">
                  <a:pos x="T0" y="T1"/>
                </a:cxn>
                <a:cxn ang="T11">
                  <a:pos x="T2" y="T3"/>
                </a:cxn>
                <a:cxn ang="T12">
                  <a:pos x="T4" y="T5"/>
                </a:cxn>
                <a:cxn ang="T13">
                  <a:pos x="T6" y="T7"/>
                </a:cxn>
                <a:cxn ang="T14">
                  <a:pos x="T8" y="T9"/>
                </a:cxn>
              </a:cxnLst>
              <a:rect l="T15" t="T16" r="T17" b="T18"/>
              <a:pathLst>
                <a:path w="114" h="50">
                  <a:moveTo>
                    <a:pt x="5" y="0"/>
                  </a:moveTo>
                  <a:lnTo>
                    <a:pt x="0" y="4"/>
                  </a:lnTo>
                  <a:lnTo>
                    <a:pt x="108" y="50"/>
                  </a:lnTo>
                  <a:lnTo>
                    <a:pt x="114" y="46"/>
                  </a:lnTo>
                  <a:lnTo>
                    <a:pt x="5" y="0"/>
                  </a:lnTo>
                  <a:close/>
                </a:path>
              </a:pathLst>
            </a:custGeom>
            <a:solidFill>
              <a:srgbClr val="C195DB"/>
            </a:solidFill>
            <a:ln w="9525">
              <a:noFill/>
              <a:round/>
              <a:headEnd/>
              <a:tailEnd/>
            </a:ln>
          </p:spPr>
          <p:txBody>
            <a:bodyPr/>
            <a:lstStyle/>
            <a:p>
              <a:endParaRPr lang="ru-RU"/>
            </a:p>
          </p:txBody>
        </p:sp>
        <p:sp>
          <p:nvSpPr>
            <p:cNvPr id="161457" name="Freeform 3114"/>
            <p:cNvSpPr>
              <a:spLocks/>
            </p:cNvSpPr>
            <p:nvPr/>
          </p:nvSpPr>
          <p:spPr bwMode="auto">
            <a:xfrm>
              <a:off x="4063" y="2473"/>
              <a:ext cx="338" cy="133"/>
            </a:xfrm>
            <a:custGeom>
              <a:avLst/>
              <a:gdLst>
                <a:gd name="T0" fmla="*/ 15 w 338"/>
                <a:gd name="T1" fmla="*/ 0 h 133"/>
                <a:gd name="T2" fmla="*/ 313 w 338"/>
                <a:gd name="T3" fmla="*/ 54 h 133"/>
                <a:gd name="T4" fmla="*/ 338 w 338"/>
                <a:gd name="T5" fmla="*/ 101 h 133"/>
                <a:gd name="T6" fmla="*/ 285 w 338"/>
                <a:gd name="T7" fmla="*/ 133 h 133"/>
                <a:gd name="T8" fmla="*/ 0 w 338"/>
                <a:gd name="T9" fmla="*/ 55 h 133"/>
                <a:gd name="T10" fmla="*/ 15 w 338"/>
                <a:gd name="T11" fmla="*/ 0 h 133"/>
                <a:gd name="T12" fmla="*/ 0 60000 65536"/>
                <a:gd name="T13" fmla="*/ 0 60000 65536"/>
                <a:gd name="T14" fmla="*/ 0 60000 65536"/>
                <a:gd name="T15" fmla="*/ 0 60000 65536"/>
                <a:gd name="T16" fmla="*/ 0 60000 65536"/>
                <a:gd name="T17" fmla="*/ 0 60000 65536"/>
                <a:gd name="T18" fmla="*/ 0 w 338"/>
                <a:gd name="T19" fmla="*/ 0 h 133"/>
                <a:gd name="T20" fmla="*/ 338 w 338"/>
                <a:gd name="T21" fmla="*/ 133 h 133"/>
              </a:gdLst>
              <a:ahLst/>
              <a:cxnLst>
                <a:cxn ang="T12">
                  <a:pos x="T0" y="T1"/>
                </a:cxn>
                <a:cxn ang="T13">
                  <a:pos x="T2" y="T3"/>
                </a:cxn>
                <a:cxn ang="T14">
                  <a:pos x="T4" y="T5"/>
                </a:cxn>
                <a:cxn ang="T15">
                  <a:pos x="T6" y="T7"/>
                </a:cxn>
                <a:cxn ang="T16">
                  <a:pos x="T8" y="T9"/>
                </a:cxn>
                <a:cxn ang="T17">
                  <a:pos x="T10" y="T11"/>
                </a:cxn>
              </a:cxnLst>
              <a:rect l="T18" t="T19" r="T20" b="T21"/>
              <a:pathLst>
                <a:path w="338" h="133">
                  <a:moveTo>
                    <a:pt x="15" y="0"/>
                  </a:moveTo>
                  <a:lnTo>
                    <a:pt x="313" y="54"/>
                  </a:lnTo>
                  <a:lnTo>
                    <a:pt x="338" y="101"/>
                  </a:lnTo>
                  <a:lnTo>
                    <a:pt x="285" y="133"/>
                  </a:lnTo>
                  <a:lnTo>
                    <a:pt x="0" y="55"/>
                  </a:lnTo>
                  <a:lnTo>
                    <a:pt x="15" y="0"/>
                  </a:lnTo>
                  <a:close/>
                </a:path>
              </a:pathLst>
            </a:custGeom>
            <a:solidFill>
              <a:srgbClr val="844CD6"/>
            </a:solidFill>
            <a:ln w="9525">
              <a:noFill/>
              <a:round/>
              <a:headEnd/>
              <a:tailEnd/>
            </a:ln>
          </p:spPr>
          <p:txBody>
            <a:bodyPr/>
            <a:lstStyle/>
            <a:p>
              <a:endParaRPr lang="ru-RU"/>
            </a:p>
          </p:txBody>
        </p:sp>
        <p:sp>
          <p:nvSpPr>
            <p:cNvPr id="161458" name="Freeform 3115"/>
            <p:cNvSpPr>
              <a:spLocks/>
            </p:cNvSpPr>
            <p:nvPr/>
          </p:nvSpPr>
          <p:spPr bwMode="auto">
            <a:xfrm>
              <a:off x="4075" y="2470"/>
              <a:ext cx="302" cy="60"/>
            </a:xfrm>
            <a:custGeom>
              <a:avLst/>
              <a:gdLst>
                <a:gd name="T0" fmla="*/ 3 w 302"/>
                <a:gd name="T1" fmla="*/ 0 h 60"/>
                <a:gd name="T2" fmla="*/ 0 w 302"/>
                <a:gd name="T3" fmla="*/ 5 h 60"/>
                <a:gd name="T4" fmla="*/ 298 w 302"/>
                <a:gd name="T5" fmla="*/ 60 h 60"/>
                <a:gd name="T6" fmla="*/ 302 w 302"/>
                <a:gd name="T7" fmla="*/ 56 h 60"/>
                <a:gd name="T8" fmla="*/ 3 w 302"/>
                <a:gd name="T9" fmla="*/ 0 h 60"/>
                <a:gd name="T10" fmla="*/ 0 60000 65536"/>
                <a:gd name="T11" fmla="*/ 0 60000 65536"/>
                <a:gd name="T12" fmla="*/ 0 60000 65536"/>
                <a:gd name="T13" fmla="*/ 0 60000 65536"/>
                <a:gd name="T14" fmla="*/ 0 60000 65536"/>
                <a:gd name="T15" fmla="*/ 0 w 302"/>
                <a:gd name="T16" fmla="*/ 0 h 60"/>
                <a:gd name="T17" fmla="*/ 302 w 302"/>
                <a:gd name="T18" fmla="*/ 60 h 60"/>
              </a:gdLst>
              <a:ahLst/>
              <a:cxnLst>
                <a:cxn ang="T10">
                  <a:pos x="T0" y="T1"/>
                </a:cxn>
                <a:cxn ang="T11">
                  <a:pos x="T2" y="T3"/>
                </a:cxn>
                <a:cxn ang="T12">
                  <a:pos x="T4" y="T5"/>
                </a:cxn>
                <a:cxn ang="T13">
                  <a:pos x="T6" y="T7"/>
                </a:cxn>
                <a:cxn ang="T14">
                  <a:pos x="T8" y="T9"/>
                </a:cxn>
              </a:cxnLst>
              <a:rect l="T15" t="T16" r="T17" b="T18"/>
              <a:pathLst>
                <a:path w="302" h="60">
                  <a:moveTo>
                    <a:pt x="3" y="0"/>
                  </a:moveTo>
                  <a:lnTo>
                    <a:pt x="0" y="5"/>
                  </a:lnTo>
                  <a:lnTo>
                    <a:pt x="298" y="60"/>
                  </a:lnTo>
                  <a:lnTo>
                    <a:pt x="302" y="56"/>
                  </a:lnTo>
                  <a:lnTo>
                    <a:pt x="3" y="0"/>
                  </a:lnTo>
                  <a:close/>
                </a:path>
              </a:pathLst>
            </a:custGeom>
            <a:solidFill>
              <a:srgbClr val="C195DB"/>
            </a:solidFill>
            <a:ln w="9525">
              <a:noFill/>
              <a:round/>
              <a:headEnd/>
              <a:tailEnd/>
            </a:ln>
          </p:spPr>
          <p:txBody>
            <a:bodyPr/>
            <a:lstStyle/>
            <a:p>
              <a:endParaRPr lang="ru-RU"/>
            </a:p>
          </p:txBody>
        </p:sp>
        <p:sp>
          <p:nvSpPr>
            <p:cNvPr id="161459" name="Freeform 3116"/>
            <p:cNvSpPr>
              <a:spLocks/>
            </p:cNvSpPr>
            <p:nvPr/>
          </p:nvSpPr>
          <p:spPr bwMode="auto">
            <a:xfrm>
              <a:off x="4371" y="2529"/>
              <a:ext cx="31" cy="47"/>
            </a:xfrm>
            <a:custGeom>
              <a:avLst/>
              <a:gdLst>
                <a:gd name="T0" fmla="*/ 6 w 31"/>
                <a:gd name="T1" fmla="*/ 0 h 47"/>
                <a:gd name="T2" fmla="*/ 0 w 31"/>
                <a:gd name="T3" fmla="*/ 1 h 47"/>
                <a:gd name="T4" fmla="*/ 25 w 31"/>
                <a:gd name="T5" fmla="*/ 47 h 47"/>
                <a:gd name="T6" fmla="*/ 31 w 31"/>
                <a:gd name="T7" fmla="*/ 46 h 47"/>
                <a:gd name="T8" fmla="*/ 6 w 31"/>
                <a:gd name="T9" fmla="*/ 0 h 47"/>
                <a:gd name="T10" fmla="*/ 0 60000 65536"/>
                <a:gd name="T11" fmla="*/ 0 60000 65536"/>
                <a:gd name="T12" fmla="*/ 0 60000 65536"/>
                <a:gd name="T13" fmla="*/ 0 60000 65536"/>
                <a:gd name="T14" fmla="*/ 0 60000 65536"/>
                <a:gd name="T15" fmla="*/ 0 w 31"/>
                <a:gd name="T16" fmla="*/ 0 h 47"/>
                <a:gd name="T17" fmla="*/ 31 w 31"/>
                <a:gd name="T18" fmla="*/ 47 h 47"/>
              </a:gdLst>
              <a:ahLst/>
              <a:cxnLst>
                <a:cxn ang="T10">
                  <a:pos x="T0" y="T1"/>
                </a:cxn>
                <a:cxn ang="T11">
                  <a:pos x="T2" y="T3"/>
                </a:cxn>
                <a:cxn ang="T12">
                  <a:pos x="T4" y="T5"/>
                </a:cxn>
                <a:cxn ang="T13">
                  <a:pos x="T6" y="T7"/>
                </a:cxn>
                <a:cxn ang="T14">
                  <a:pos x="T8" y="T9"/>
                </a:cxn>
              </a:cxnLst>
              <a:rect l="T15" t="T16" r="T17" b="T18"/>
              <a:pathLst>
                <a:path w="31" h="47">
                  <a:moveTo>
                    <a:pt x="6" y="0"/>
                  </a:moveTo>
                  <a:lnTo>
                    <a:pt x="0" y="1"/>
                  </a:lnTo>
                  <a:lnTo>
                    <a:pt x="25" y="47"/>
                  </a:lnTo>
                  <a:lnTo>
                    <a:pt x="31" y="46"/>
                  </a:lnTo>
                  <a:lnTo>
                    <a:pt x="6" y="0"/>
                  </a:lnTo>
                  <a:close/>
                </a:path>
              </a:pathLst>
            </a:custGeom>
            <a:solidFill>
              <a:srgbClr val="C195DB"/>
            </a:solidFill>
            <a:ln w="9525">
              <a:noFill/>
              <a:round/>
              <a:headEnd/>
              <a:tailEnd/>
            </a:ln>
          </p:spPr>
          <p:txBody>
            <a:bodyPr/>
            <a:lstStyle/>
            <a:p>
              <a:endParaRPr lang="ru-RU"/>
            </a:p>
          </p:txBody>
        </p:sp>
        <p:sp>
          <p:nvSpPr>
            <p:cNvPr id="161460" name="Freeform 3117"/>
            <p:cNvSpPr>
              <a:spLocks/>
            </p:cNvSpPr>
            <p:nvPr/>
          </p:nvSpPr>
          <p:spPr bwMode="auto">
            <a:xfrm>
              <a:off x="4372" y="2525"/>
              <a:ext cx="6" cy="5"/>
            </a:xfrm>
            <a:custGeom>
              <a:avLst/>
              <a:gdLst>
                <a:gd name="T0" fmla="*/ 5 w 6"/>
                <a:gd name="T1" fmla="*/ 0 h 5"/>
                <a:gd name="T2" fmla="*/ 6 w 6"/>
                <a:gd name="T3" fmla="*/ 3 h 5"/>
                <a:gd name="T4" fmla="*/ 0 w 6"/>
                <a:gd name="T5" fmla="*/ 5 h 5"/>
                <a:gd name="T6" fmla="*/ 2 w 6"/>
                <a:gd name="T7" fmla="*/ 5 h 5"/>
                <a:gd name="T8" fmla="*/ 5 w 6"/>
                <a:gd name="T9" fmla="*/ 0 h 5"/>
                <a:gd name="T10" fmla="*/ 0 60000 65536"/>
                <a:gd name="T11" fmla="*/ 0 60000 65536"/>
                <a:gd name="T12" fmla="*/ 0 60000 65536"/>
                <a:gd name="T13" fmla="*/ 0 60000 65536"/>
                <a:gd name="T14" fmla="*/ 0 60000 65536"/>
                <a:gd name="T15" fmla="*/ 0 w 6"/>
                <a:gd name="T16" fmla="*/ 0 h 5"/>
                <a:gd name="T17" fmla="*/ 6 w 6"/>
                <a:gd name="T18" fmla="*/ 5 h 5"/>
              </a:gdLst>
              <a:ahLst/>
              <a:cxnLst>
                <a:cxn ang="T10">
                  <a:pos x="T0" y="T1"/>
                </a:cxn>
                <a:cxn ang="T11">
                  <a:pos x="T2" y="T3"/>
                </a:cxn>
                <a:cxn ang="T12">
                  <a:pos x="T4" y="T5"/>
                </a:cxn>
                <a:cxn ang="T13">
                  <a:pos x="T6" y="T7"/>
                </a:cxn>
                <a:cxn ang="T14">
                  <a:pos x="T8" y="T9"/>
                </a:cxn>
              </a:cxnLst>
              <a:rect l="T15" t="T16" r="T17" b="T18"/>
              <a:pathLst>
                <a:path w="6" h="5">
                  <a:moveTo>
                    <a:pt x="5" y="0"/>
                  </a:moveTo>
                  <a:lnTo>
                    <a:pt x="6" y="3"/>
                  </a:lnTo>
                  <a:lnTo>
                    <a:pt x="0" y="5"/>
                  </a:lnTo>
                  <a:lnTo>
                    <a:pt x="2" y="5"/>
                  </a:lnTo>
                  <a:lnTo>
                    <a:pt x="5" y="0"/>
                  </a:lnTo>
                  <a:close/>
                </a:path>
              </a:pathLst>
            </a:custGeom>
            <a:solidFill>
              <a:srgbClr val="C195DB"/>
            </a:solidFill>
            <a:ln w="9525">
              <a:noFill/>
              <a:round/>
              <a:headEnd/>
              <a:tailEnd/>
            </a:ln>
          </p:spPr>
          <p:txBody>
            <a:bodyPr/>
            <a:lstStyle/>
            <a:p>
              <a:endParaRPr lang="ru-RU"/>
            </a:p>
          </p:txBody>
        </p:sp>
        <p:sp>
          <p:nvSpPr>
            <p:cNvPr id="161461" name="Freeform 3118"/>
            <p:cNvSpPr>
              <a:spLocks/>
            </p:cNvSpPr>
            <p:nvPr/>
          </p:nvSpPr>
          <p:spPr bwMode="auto">
            <a:xfrm>
              <a:off x="4345" y="2571"/>
              <a:ext cx="57" cy="37"/>
            </a:xfrm>
            <a:custGeom>
              <a:avLst/>
              <a:gdLst>
                <a:gd name="T0" fmla="*/ 57 w 57"/>
                <a:gd name="T1" fmla="*/ 4 h 37"/>
                <a:gd name="T2" fmla="*/ 53 w 57"/>
                <a:gd name="T3" fmla="*/ 0 h 37"/>
                <a:gd name="T4" fmla="*/ 0 w 57"/>
                <a:gd name="T5" fmla="*/ 33 h 37"/>
                <a:gd name="T6" fmla="*/ 5 w 57"/>
                <a:gd name="T7" fmla="*/ 37 h 37"/>
                <a:gd name="T8" fmla="*/ 57 w 57"/>
                <a:gd name="T9" fmla="*/ 4 h 37"/>
                <a:gd name="T10" fmla="*/ 0 60000 65536"/>
                <a:gd name="T11" fmla="*/ 0 60000 65536"/>
                <a:gd name="T12" fmla="*/ 0 60000 65536"/>
                <a:gd name="T13" fmla="*/ 0 60000 65536"/>
                <a:gd name="T14" fmla="*/ 0 60000 65536"/>
                <a:gd name="T15" fmla="*/ 0 w 57"/>
                <a:gd name="T16" fmla="*/ 0 h 37"/>
                <a:gd name="T17" fmla="*/ 57 w 57"/>
                <a:gd name="T18" fmla="*/ 37 h 37"/>
              </a:gdLst>
              <a:ahLst/>
              <a:cxnLst>
                <a:cxn ang="T10">
                  <a:pos x="T0" y="T1"/>
                </a:cxn>
                <a:cxn ang="T11">
                  <a:pos x="T2" y="T3"/>
                </a:cxn>
                <a:cxn ang="T12">
                  <a:pos x="T4" y="T5"/>
                </a:cxn>
                <a:cxn ang="T13">
                  <a:pos x="T6" y="T7"/>
                </a:cxn>
                <a:cxn ang="T14">
                  <a:pos x="T8" y="T9"/>
                </a:cxn>
              </a:cxnLst>
              <a:rect l="T15" t="T16" r="T17" b="T18"/>
              <a:pathLst>
                <a:path w="57" h="37">
                  <a:moveTo>
                    <a:pt x="57" y="4"/>
                  </a:moveTo>
                  <a:lnTo>
                    <a:pt x="53" y="0"/>
                  </a:lnTo>
                  <a:lnTo>
                    <a:pt x="0" y="33"/>
                  </a:lnTo>
                  <a:lnTo>
                    <a:pt x="5" y="37"/>
                  </a:lnTo>
                  <a:lnTo>
                    <a:pt x="57" y="4"/>
                  </a:lnTo>
                  <a:close/>
                </a:path>
              </a:pathLst>
            </a:custGeom>
            <a:solidFill>
              <a:srgbClr val="C195DB"/>
            </a:solidFill>
            <a:ln w="9525">
              <a:noFill/>
              <a:round/>
              <a:headEnd/>
              <a:tailEnd/>
            </a:ln>
          </p:spPr>
          <p:txBody>
            <a:bodyPr/>
            <a:lstStyle/>
            <a:p>
              <a:endParaRPr lang="ru-RU"/>
            </a:p>
          </p:txBody>
        </p:sp>
        <p:sp>
          <p:nvSpPr>
            <p:cNvPr id="161462" name="Freeform 3119"/>
            <p:cNvSpPr>
              <a:spLocks/>
            </p:cNvSpPr>
            <p:nvPr/>
          </p:nvSpPr>
          <p:spPr bwMode="auto">
            <a:xfrm>
              <a:off x="4395" y="2571"/>
              <a:ext cx="7" cy="5"/>
            </a:xfrm>
            <a:custGeom>
              <a:avLst/>
              <a:gdLst>
                <a:gd name="T0" fmla="*/ 7 w 7"/>
                <a:gd name="T1" fmla="*/ 4 h 5"/>
                <a:gd name="T2" fmla="*/ 5 w 7"/>
                <a:gd name="T3" fmla="*/ 5 h 5"/>
                <a:gd name="T4" fmla="*/ 0 w 7"/>
                <a:gd name="T5" fmla="*/ 0 h 5"/>
                <a:gd name="T6" fmla="*/ 0 w 7"/>
                <a:gd name="T7" fmla="*/ 5 h 5"/>
                <a:gd name="T8" fmla="*/ 7 w 7"/>
                <a:gd name="T9" fmla="*/ 4 h 5"/>
                <a:gd name="T10" fmla="*/ 0 60000 65536"/>
                <a:gd name="T11" fmla="*/ 0 60000 65536"/>
                <a:gd name="T12" fmla="*/ 0 60000 65536"/>
                <a:gd name="T13" fmla="*/ 0 60000 65536"/>
                <a:gd name="T14" fmla="*/ 0 60000 65536"/>
                <a:gd name="T15" fmla="*/ 0 w 7"/>
                <a:gd name="T16" fmla="*/ 0 h 5"/>
                <a:gd name="T17" fmla="*/ 7 w 7"/>
                <a:gd name="T18" fmla="*/ 5 h 5"/>
              </a:gdLst>
              <a:ahLst/>
              <a:cxnLst>
                <a:cxn ang="T10">
                  <a:pos x="T0" y="T1"/>
                </a:cxn>
                <a:cxn ang="T11">
                  <a:pos x="T2" y="T3"/>
                </a:cxn>
                <a:cxn ang="T12">
                  <a:pos x="T4" y="T5"/>
                </a:cxn>
                <a:cxn ang="T13">
                  <a:pos x="T6" y="T7"/>
                </a:cxn>
                <a:cxn ang="T14">
                  <a:pos x="T8" y="T9"/>
                </a:cxn>
              </a:cxnLst>
              <a:rect l="T15" t="T16" r="T17" b="T18"/>
              <a:pathLst>
                <a:path w="7" h="5">
                  <a:moveTo>
                    <a:pt x="7" y="4"/>
                  </a:moveTo>
                  <a:lnTo>
                    <a:pt x="5" y="5"/>
                  </a:lnTo>
                  <a:lnTo>
                    <a:pt x="0" y="0"/>
                  </a:lnTo>
                  <a:lnTo>
                    <a:pt x="0" y="5"/>
                  </a:lnTo>
                  <a:lnTo>
                    <a:pt x="7" y="4"/>
                  </a:lnTo>
                  <a:close/>
                </a:path>
              </a:pathLst>
            </a:custGeom>
            <a:solidFill>
              <a:srgbClr val="C195DB"/>
            </a:solidFill>
            <a:ln w="9525">
              <a:noFill/>
              <a:round/>
              <a:headEnd/>
              <a:tailEnd/>
            </a:ln>
          </p:spPr>
          <p:txBody>
            <a:bodyPr/>
            <a:lstStyle/>
            <a:p>
              <a:endParaRPr lang="ru-RU"/>
            </a:p>
          </p:txBody>
        </p:sp>
        <p:sp>
          <p:nvSpPr>
            <p:cNvPr id="161463" name="Freeform 3120"/>
            <p:cNvSpPr>
              <a:spLocks/>
            </p:cNvSpPr>
            <p:nvPr/>
          </p:nvSpPr>
          <p:spPr bwMode="auto">
            <a:xfrm>
              <a:off x="4063" y="2526"/>
              <a:ext cx="287" cy="83"/>
            </a:xfrm>
            <a:custGeom>
              <a:avLst/>
              <a:gdLst>
                <a:gd name="T0" fmla="*/ 285 w 287"/>
                <a:gd name="T1" fmla="*/ 83 h 83"/>
                <a:gd name="T2" fmla="*/ 287 w 287"/>
                <a:gd name="T3" fmla="*/ 77 h 83"/>
                <a:gd name="T4" fmla="*/ 2 w 287"/>
                <a:gd name="T5" fmla="*/ 0 h 83"/>
                <a:gd name="T6" fmla="*/ 0 w 287"/>
                <a:gd name="T7" fmla="*/ 5 h 83"/>
                <a:gd name="T8" fmla="*/ 285 w 287"/>
                <a:gd name="T9" fmla="*/ 83 h 83"/>
                <a:gd name="T10" fmla="*/ 0 60000 65536"/>
                <a:gd name="T11" fmla="*/ 0 60000 65536"/>
                <a:gd name="T12" fmla="*/ 0 60000 65536"/>
                <a:gd name="T13" fmla="*/ 0 60000 65536"/>
                <a:gd name="T14" fmla="*/ 0 60000 65536"/>
                <a:gd name="T15" fmla="*/ 0 w 287"/>
                <a:gd name="T16" fmla="*/ 0 h 83"/>
                <a:gd name="T17" fmla="*/ 287 w 287"/>
                <a:gd name="T18" fmla="*/ 83 h 83"/>
              </a:gdLst>
              <a:ahLst/>
              <a:cxnLst>
                <a:cxn ang="T10">
                  <a:pos x="T0" y="T1"/>
                </a:cxn>
                <a:cxn ang="T11">
                  <a:pos x="T2" y="T3"/>
                </a:cxn>
                <a:cxn ang="T12">
                  <a:pos x="T4" y="T5"/>
                </a:cxn>
                <a:cxn ang="T13">
                  <a:pos x="T6" y="T7"/>
                </a:cxn>
                <a:cxn ang="T14">
                  <a:pos x="T8" y="T9"/>
                </a:cxn>
              </a:cxnLst>
              <a:rect l="T15" t="T16" r="T17" b="T18"/>
              <a:pathLst>
                <a:path w="287" h="83">
                  <a:moveTo>
                    <a:pt x="285" y="83"/>
                  </a:moveTo>
                  <a:lnTo>
                    <a:pt x="287" y="77"/>
                  </a:lnTo>
                  <a:lnTo>
                    <a:pt x="2" y="0"/>
                  </a:lnTo>
                  <a:lnTo>
                    <a:pt x="0" y="5"/>
                  </a:lnTo>
                  <a:lnTo>
                    <a:pt x="285" y="83"/>
                  </a:lnTo>
                  <a:close/>
                </a:path>
              </a:pathLst>
            </a:custGeom>
            <a:solidFill>
              <a:srgbClr val="C195DB"/>
            </a:solidFill>
            <a:ln w="9525">
              <a:noFill/>
              <a:round/>
              <a:headEnd/>
              <a:tailEnd/>
            </a:ln>
          </p:spPr>
          <p:txBody>
            <a:bodyPr/>
            <a:lstStyle/>
            <a:p>
              <a:endParaRPr lang="ru-RU"/>
            </a:p>
          </p:txBody>
        </p:sp>
        <p:sp>
          <p:nvSpPr>
            <p:cNvPr id="161464" name="Freeform 3121"/>
            <p:cNvSpPr>
              <a:spLocks/>
            </p:cNvSpPr>
            <p:nvPr/>
          </p:nvSpPr>
          <p:spPr bwMode="auto">
            <a:xfrm>
              <a:off x="4344" y="2603"/>
              <a:ext cx="4" cy="7"/>
            </a:xfrm>
            <a:custGeom>
              <a:avLst/>
              <a:gdLst>
                <a:gd name="T0" fmla="*/ 4 w 4"/>
                <a:gd name="T1" fmla="*/ 5 h 7"/>
                <a:gd name="T2" fmla="*/ 3 w 4"/>
                <a:gd name="T3" fmla="*/ 7 h 7"/>
                <a:gd name="T4" fmla="*/ 4 w 4"/>
                <a:gd name="T5" fmla="*/ 0 h 7"/>
                <a:gd name="T6" fmla="*/ 0 w 4"/>
                <a:gd name="T7" fmla="*/ 0 h 7"/>
                <a:gd name="T8" fmla="*/ 4 w 4"/>
                <a:gd name="T9" fmla="*/ 5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4" y="5"/>
                  </a:moveTo>
                  <a:lnTo>
                    <a:pt x="3" y="7"/>
                  </a:lnTo>
                  <a:lnTo>
                    <a:pt x="4" y="0"/>
                  </a:lnTo>
                  <a:lnTo>
                    <a:pt x="0" y="0"/>
                  </a:lnTo>
                  <a:lnTo>
                    <a:pt x="4" y="5"/>
                  </a:lnTo>
                  <a:close/>
                </a:path>
              </a:pathLst>
            </a:custGeom>
            <a:solidFill>
              <a:srgbClr val="C195DB"/>
            </a:solidFill>
            <a:ln w="9525">
              <a:noFill/>
              <a:round/>
              <a:headEnd/>
              <a:tailEnd/>
            </a:ln>
          </p:spPr>
          <p:txBody>
            <a:bodyPr/>
            <a:lstStyle/>
            <a:p>
              <a:endParaRPr lang="ru-RU"/>
            </a:p>
          </p:txBody>
        </p:sp>
        <p:sp>
          <p:nvSpPr>
            <p:cNvPr id="161465" name="Freeform 3122"/>
            <p:cNvSpPr>
              <a:spLocks/>
            </p:cNvSpPr>
            <p:nvPr/>
          </p:nvSpPr>
          <p:spPr bwMode="auto">
            <a:xfrm>
              <a:off x="4060" y="2471"/>
              <a:ext cx="18" cy="59"/>
            </a:xfrm>
            <a:custGeom>
              <a:avLst/>
              <a:gdLst>
                <a:gd name="T0" fmla="*/ 0 w 18"/>
                <a:gd name="T1" fmla="*/ 56 h 59"/>
                <a:gd name="T2" fmla="*/ 5 w 18"/>
                <a:gd name="T3" fmla="*/ 59 h 59"/>
                <a:gd name="T4" fmla="*/ 18 w 18"/>
                <a:gd name="T5" fmla="*/ 4 h 59"/>
                <a:gd name="T6" fmla="*/ 14 w 18"/>
                <a:gd name="T7" fmla="*/ 0 h 59"/>
                <a:gd name="T8" fmla="*/ 0 w 18"/>
                <a:gd name="T9" fmla="*/ 56 h 59"/>
                <a:gd name="T10" fmla="*/ 0 60000 65536"/>
                <a:gd name="T11" fmla="*/ 0 60000 65536"/>
                <a:gd name="T12" fmla="*/ 0 60000 65536"/>
                <a:gd name="T13" fmla="*/ 0 60000 65536"/>
                <a:gd name="T14" fmla="*/ 0 60000 65536"/>
                <a:gd name="T15" fmla="*/ 0 w 18"/>
                <a:gd name="T16" fmla="*/ 0 h 59"/>
                <a:gd name="T17" fmla="*/ 18 w 18"/>
                <a:gd name="T18" fmla="*/ 59 h 59"/>
              </a:gdLst>
              <a:ahLst/>
              <a:cxnLst>
                <a:cxn ang="T10">
                  <a:pos x="T0" y="T1"/>
                </a:cxn>
                <a:cxn ang="T11">
                  <a:pos x="T2" y="T3"/>
                </a:cxn>
                <a:cxn ang="T12">
                  <a:pos x="T4" y="T5"/>
                </a:cxn>
                <a:cxn ang="T13">
                  <a:pos x="T6" y="T7"/>
                </a:cxn>
                <a:cxn ang="T14">
                  <a:pos x="T8" y="T9"/>
                </a:cxn>
              </a:cxnLst>
              <a:rect l="T15" t="T16" r="T17" b="T18"/>
              <a:pathLst>
                <a:path w="18" h="59">
                  <a:moveTo>
                    <a:pt x="0" y="56"/>
                  </a:moveTo>
                  <a:lnTo>
                    <a:pt x="5" y="59"/>
                  </a:lnTo>
                  <a:lnTo>
                    <a:pt x="18" y="4"/>
                  </a:lnTo>
                  <a:lnTo>
                    <a:pt x="14" y="0"/>
                  </a:lnTo>
                  <a:lnTo>
                    <a:pt x="0" y="56"/>
                  </a:lnTo>
                  <a:close/>
                </a:path>
              </a:pathLst>
            </a:custGeom>
            <a:solidFill>
              <a:srgbClr val="C195DB"/>
            </a:solidFill>
            <a:ln w="9525">
              <a:noFill/>
              <a:round/>
              <a:headEnd/>
              <a:tailEnd/>
            </a:ln>
          </p:spPr>
          <p:txBody>
            <a:bodyPr/>
            <a:lstStyle/>
            <a:p>
              <a:endParaRPr lang="ru-RU"/>
            </a:p>
          </p:txBody>
        </p:sp>
        <p:sp>
          <p:nvSpPr>
            <p:cNvPr id="161466" name="Freeform 3123"/>
            <p:cNvSpPr>
              <a:spLocks/>
            </p:cNvSpPr>
            <p:nvPr/>
          </p:nvSpPr>
          <p:spPr bwMode="auto">
            <a:xfrm>
              <a:off x="4059" y="2525"/>
              <a:ext cx="6" cy="7"/>
            </a:xfrm>
            <a:custGeom>
              <a:avLst/>
              <a:gdLst>
                <a:gd name="T0" fmla="*/ 4 w 6"/>
                <a:gd name="T1" fmla="*/ 7 h 7"/>
                <a:gd name="T2" fmla="*/ 0 w 6"/>
                <a:gd name="T3" fmla="*/ 5 h 7"/>
                <a:gd name="T4" fmla="*/ 1 w 6"/>
                <a:gd name="T5" fmla="*/ 1 h 7"/>
                <a:gd name="T6" fmla="*/ 6 w 6"/>
                <a:gd name="T7" fmla="*/ 5 h 7"/>
                <a:gd name="T8" fmla="*/ 6 w 6"/>
                <a:gd name="T9" fmla="*/ 0 h 7"/>
                <a:gd name="T10" fmla="*/ 4 w 6"/>
                <a:gd name="T11" fmla="*/ 7 h 7"/>
                <a:gd name="T12" fmla="*/ 0 60000 65536"/>
                <a:gd name="T13" fmla="*/ 0 60000 65536"/>
                <a:gd name="T14" fmla="*/ 0 60000 65536"/>
                <a:gd name="T15" fmla="*/ 0 60000 65536"/>
                <a:gd name="T16" fmla="*/ 0 60000 65536"/>
                <a:gd name="T17" fmla="*/ 0 60000 65536"/>
                <a:gd name="T18" fmla="*/ 0 w 6"/>
                <a:gd name="T19" fmla="*/ 0 h 7"/>
                <a:gd name="T20" fmla="*/ 6 w 6"/>
                <a:gd name="T21" fmla="*/ 7 h 7"/>
              </a:gdLst>
              <a:ahLst/>
              <a:cxnLst>
                <a:cxn ang="T12">
                  <a:pos x="T0" y="T1"/>
                </a:cxn>
                <a:cxn ang="T13">
                  <a:pos x="T2" y="T3"/>
                </a:cxn>
                <a:cxn ang="T14">
                  <a:pos x="T4" y="T5"/>
                </a:cxn>
                <a:cxn ang="T15">
                  <a:pos x="T6" y="T7"/>
                </a:cxn>
                <a:cxn ang="T16">
                  <a:pos x="T8" y="T9"/>
                </a:cxn>
                <a:cxn ang="T17">
                  <a:pos x="T10" y="T11"/>
                </a:cxn>
              </a:cxnLst>
              <a:rect l="T18" t="T19" r="T20" b="T21"/>
              <a:pathLst>
                <a:path w="6" h="7">
                  <a:moveTo>
                    <a:pt x="4" y="7"/>
                  </a:moveTo>
                  <a:lnTo>
                    <a:pt x="0" y="5"/>
                  </a:lnTo>
                  <a:lnTo>
                    <a:pt x="1" y="1"/>
                  </a:lnTo>
                  <a:lnTo>
                    <a:pt x="6" y="5"/>
                  </a:lnTo>
                  <a:lnTo>
                    <a:pt x="6" y="0"/>
                  </a:lnTo>
                  <a:lnTo>
                    <a:pt x="4" y="7"/>
                  </a:lnTo>
                  <a:close/>
                </a:path>
              </a:pathLst>
            </a:custGeom>
            <a:solidFill>
              <a:srgbClr val="C195DB"/>
            </a:solidFill>
            <a:ln w="9525">
              <a:noFill/>
              <a:round/>
              <a:headEnd/>
              <a:tailEnd/>
            </a:ln>
          </p:spPr>
          <p:txBody>
            <a:bodyPr/>
            <a:lstStyle/>
            <a:p>
              <a:endParaRPr lang="ru-RU"/>
            </a:p>
          </p:txBody>
        </p:sp>
        <p:sp>
          <p:nvSpPr>
            <p:cNvPr id="161467" name="Freeform 3124"/>
            <p:cNvSpPr>
              <a:spLocks/>
            </p:cNvSpPr>
            <p:nvPr/>
          </p:nvSpPr>
          <p:spPr bwMode="auto">
            <a:xfrm>
              <a:off x="4072" y="2469"/>
              <a:ext cx="5" cy="5"/>
            </a:xfrm>
            <a:custGeom>
              <a:avLst/>
              <a:gdLst>
                <a:gd name="T0" fmla="*/ 0 w 5"/>
                <a:gd name="T1" fmla="*/ 2 h 5"/>
                <a:gd name="T2" fmla="*/ 0 w 5"/>
                <a:gd name="T3" fmla="*/ 0 h 5"/>
                <a:gd name="T4" fmla="*/ 5 w 5"/>
                <a:gd name="T5" fmla="*/ 0 h 5"/>
                <a:gd name="T6" fmla="*/ 2 w 5"/>
                <a:gd name="T7" fmla="*/ 5 h 5"/>
                <a:gd name="T8" fmla="*/ 5 w 5"/>
                <a:gd name="T9" fmla="*/ 5 h 5"/>
                <a:gd name="T10" fmla="*/ 0 w 5"/>
                <a:gd name="T11" fmla="*/ 2 h 5"/>
                <a:gd name="T12" fmla="*/ 0 60000 65536"/>
                <a:gd name="T13" fmla="*/ 0 60000 65536"/>
                <a:gd name="T14" fmla="*/ 0 60000 65536"/>
                <a:gd name="T15" fmla="*/ 0 60000 65536"/>
                <a:gd name="T16" fmla="*/ 0 60000 65536"/>
                <a:gd name="T17" fmla="*/ 0 60000 65536"/>
                <a:gd name="T18" fmla="*/ 0 w 5"/>
                <a:gd name="T19" fmla="*/ 0 h 5"/>
                <a:gd name="T20" fmla="*/ 5 w 5"/>
                <a:gd name="T21" fmla="*/ 5 h 5"/>
              </a:gdLst>
              <a:ahLst/>
              <a:cxnLst>
                <a:cxn ang="T12">
                  <a:pos x="T0" y="T1"/>
                </a:cxn>
                <a:cxn ang="T13">
                  <a:pos x="T2" y="T3"/>
                </a:cxn>
                <a:cxn ang="T14">
                  <a:pos x="T4" y="T5"/>
                </a:cxn>
                <a:cxn ang="T15">
                  <a:pos x="T6" y="T7"/>
                </a:cxn>
                <a:cxn ang="T16">
                  <a:pos x="T8" y="T9"/>
                </a:cxn>
                <a:cxn ang="T17">
                  <a:pos x="T10" y="T11"/>
                </a:cxn>
              </a:cxnLst>
              <a:rect l="T18" t="T19" r="T20" b="T21"/>
              <a:pathLst>
                <a:path w="5" h="5">
                  <a:moveTo>
                    <a:pt x="0" y="2"/>
                  </a:moveTo>
                  <a:lnTo>
                    <a:pt x="0" y="0"/>
                  </a:lnTo>
                  <a:lnTo>
                    <a:pt x="5" y="0"/>
                  </a:lnTo>
                  <a:lnTo>
                    <a:pt x="2" y="5"/>
                  </a:lnTo>
                  <a:lnTo>
                    <a:pt x="5" y="5"/>
                  </a:lnTo>
                  <a:lnTo>
                    <a:pt x="0" y="2"/>
                  </a:lnTo>
                  <a:close/>
                </a:path>
              </a:pathLst>
            </a:custGeom>
            <a:solidFill>
              <a:srgbClr val="C195DB"/>
            </a:solidFill>
            <a:ln w="9525">
              <a:noFill/>
              <a:round/>
              <a:headEnd/>
              <a:tailEnd/>
            </a:ln>
          </p:spPr>
          <p:txBody>
            <a:bodyPr/>
            <a:lstStyle/>
            <a:p>
              <a:endParaRPr lang="ru-RU"/>
            </a:p>
          </p:txBody>
        </p:sp>
        <p:sp>
          <p:nvSpPr>
            <p:cNvPr id="161468" name="Freeform 3125"/>
            <p:cNvSpPr>
              <a:spLocks/>
            </p:cNvSpPr>
            <p:nvPr/>
          </p:nvSpPr>
          <p:spPr bwMode="auto">
            <a:xfrm>
              <a:off x="4344" y="2527"/>
              <a:ext cx="30" cy="79"/>
            </a:xfrm>
            <a:custGeom>
              <a:avLst/>
              <a:gdLst>
                <a:gd name="T0" fmla="*/ 30 w 30"/>
                <a:gd name="T1" fmla="*/ 2 h 79"/>
                <a:gd name="T2" fmla="*/ 22 w 30"/>
                <a:gd name="T3" fmla="*/ 0 h 79"/>
                <a:gd name="T4" fmla="*/ 0 w 30"/>
                <a:gd name="T5" fmla="*/ 78 h 79"/>
                <a:gd name="T6" fmla="*/ 7 w 30"/>
                <a:gd name="T7" fmla="*/ 79 h 79"/>
                <a:gd name="T8" fmla="*/ 30 w 30"/>
                <a:gd name="T9" fmla="*/ 2 h 79"/>
                <a:gd name="T10" fmla="*/ 0 60000 65536"/>
                <a:gd name="T11" fmla="*/ 0 60000 65536"/>
                <a:gd name="T12" fmla="*/ 0 60000 65536"/>
                <a:gd name="T13" fmla="*/ 0 60000 65536"/>
                <a:gd name="T14" fmla="*/ 0 60000 65536"/>
                <a:gd name="T15" fmla="*/ 0 w 30"/>
                <a:gd name="T16" fmla="*/ 0 h 79"/>
                <a:gd name="T17" fmla="*/ 30 w 30"/>
                <a:gd name="T18" fmla="*/ 79 h 79"/>
              </a:gdLst>
              <a:ahLst/>
              <a:cxnLst>
                <a:cxn ang="T10">
                  <a:pos x="T0" y="T1"/>
                </a:cxn>
                <a:cxn ang="T11">
                  <a:pos x="T2" y="T3"/>
                </a:cxn>
                <a:cxn ang="T12">
                  <a:pos x="T4" y="T5"/>
                </a:cxn>
                <a:cxn ang="T13">
                  <a:pos x="T6" y="T7"/>
                </a:cxn>
                <a:cxn ang="T14">
                  <a:pos x="T8" y="T9"/>
                </a:cxn>
              </a:cxnLst>
              <a:rect l="T15" t="T16" r="T17" b="T18"/>
              <a:pathLst>
                <a:path w="30" h="79">
                  <a:moveTo>
                    <a:pt x="30" y="2"/>
                  </a:moveTo>
                  <a:lnTo>
                    <a:pt x="22" y="0"/>
                  </a:lnTo>
                  <a:lnTo>
                    <a:pt x="0" y="78"/>
                  </a:lnTo>
                  <a:lnTo>
                    <a:pt x="7" y="79"/>
                  </a:lnTo>
                  <a:lnTo>
                    <a:pt x="30" y="2"/>
                  </a:lnTo>
                  <a:close/>
                </a:path>
              </a:pathLst>
            </a:custGeom>
            <a:solidFill>
              <a:srgbClr val="C195DB"/>
            </a:solidFill>
            <a:ln w="9525">
              <a:noFill/>
              <a:round/>
              <a:headEnd/>
              <a:tailEnd/>
            </a:ln>
          </p:spPr>
          <p:txBody>
            <a:bodyPr/>
            <a:lstStyle/>
            <a:p>
              <a:endParaRPr lang="ru-RU"/>
            </a:p>
          </p:txBody>
        </p:sp>
        <p:sp>
          <p:nvSpPr>
            <p:cNvPr id="161469" name="Freeform 3126"/>
            <p:cNvSpPr>
              <a:spLocks/>
            </p:cNvSpPr>
            <p:nvPr/>
          </p:nvSpPr>
          <p:spPr bwMode="auto">
            <a:xfrm>
              <a:off x="2746" y="2664"/>
              <a:ext cx="31" cy="27"/>
            </a:xfrm>
            <a:custGeom>
              <a:avLst/>
              <a:gdLst>
                <a:gd name="T0" fmla="*/ 0 w 175"/>
                <a:gd name="T1" fmla="*/ 0 h 133"/>
                <a:gd name="T2" fmla="*/ 0 w 175"/>
                <a:gd name="T3" fmla="*/ 0 h 133"/>
                <a:gd name="T4" fmla="*/ 0 w 175"/>
                <a:gd name="T5" fmla="*/ 0 h 133"/>
                <a:gd name="T6" fmla="*/ 0 w 175"/>
                <a:gd name="T7" fmla="*/ 0 h 133"/>
                <a:gd name="T8" fmla="*/ 0 w 175"/>
                <a:gd name="T9" fmla="*/ 0 h 133"/>
                <a:gd name="T10" fmla="*/ 0 60000 65536"/>
                <a:gd name="T11" fmla="*/ 0 60000 65536"/>
                <a:gd name="T12" fmla="*/ 0 60000 65536"/>
                <a:gd name="T13" fmla="*/ 0 60000 65536"/>
                <a:gd name="T14" fmla="*/ 0 60000 65536"/>
                <a:gd name="T15" fmla="*/ 0 w 175"/>
                <a:gd name="T16" fmla="*/ 0 h 133"/>
                <a:gd name="T17" fmla="*/ 175 w 175"/>
                <a:gd name="T18" fmla="*/ 133 h 133"/>
              </a:gdLst>
              <a:ahLst/>
              <a:cxnLst>
                <a:cxn ang="T10">
                  <a:pos x="T0" y="T1"/>
                </a:cxn>
                <a:cxn ang="T11">
                  <a:pos x="T2" y="T3"/>
                </a:cxn>
                <a:cxn ang="T12">
                  <a:pos x="T4" y="T5"/>
                </a:cxn>
                <a:cxn ang="T13">
                  <a:pos x="T6" y="T7"/>
                </a:cxn>
                <a:cxn ang="T14">
                  <a:pos x="T8" y="T9"/>
                </a:cxn>
              </a:cxnLst>
              <a:rect l="T15" t="T16" r="T17" b="T18"/>
              <a:pathLst>
                <a:path w="175" h="133">
                  <a:moveTo>
                    <a:pt x="175" y="66"/>
                  </a:moveTo>
                  <a:cubicBezTo>
                    <a:pt x="175" y="30"/>
                    <a:pt x="136" y="0"/>
                    <a:pt x="87" y="0"/>
                  </a:cubicBezTo>
                  <a:cubicBezTo>
                    <a:pt x="39" y="0"/>
                    <a:pt x="0" y="30"/>
                    <a:pt x="0" y="67"/>
                  </a:cubicBezTo>
                  <a:cubicBezTo>
                    <a:pt x="0" y="103"/>
                    <a:pt x="39" y="133"/>
                    <a:pt x="87" y="133"/>
                  </a:cubicBezTo>
                  <a:cubicBezTo>
                    <a:pt x="136" y="133"/>
                    <a:pt x="175" y="103"/>
                    <a:pt x="175" y="66"/>
                  </a:cubicBezTo>
                </a:path>
              </a:pathLst>
            </a:custGeom>
            <a:solidFill>
              <a:srgbClr val="FFFFFF"/>
            </a:solidFill>
            <a:ln w="0">
              <a:solidFill>
                <a:srgbClr val="000000"/>
              </a:solidFill>
              <a:prstDash val="solid"/>
              <a:round/>
              <a:headEnd/>
              <a:tailEnd/>
            </a:ln>
          </p:spPr>
          <p:txBody>
            <a:bodyPr/>
            <a:lstStyle/>
            <a:p>
              <a:endParaRPr lang="ru-RU"/>
            </a:p>
          </p:txBody>
        </p:sp>
        <p:sp>
          <p:nvSpPr>
            <p:cNvPr id="161470" name="Oval 3127"/>
            <p:cNvSpPr>
              <a:spLocks noChangeArrowheads="1"/>
            </p:cNvSpPr>
            <p:nvPr/>
          </p:nvSpPr>
          <p:spPr bwMode="auto">
            <a:xfrm>
              <a:off x="2746" y="2664"/>
              <a:ext cx="31" cy="27"/>
            </a:xfrm>
            <a:prstGeom prst="ellipse">
              <a:avLst/>
            </a:prstGeom>
            <a:noFill/>
            <a:ln w="6350" cap="rnd">
              <a:solidFill>
                <a:srgbClr val="000000"/>
              </a:solidFill>
              <a:round/>
              <a:headEnd/>
              <a:tailEnd/>
            </a:ln>
          </p:spPr>
          <p:txBody>
            <a:bodyPr/>
            <a:lstStyle/>
            <a:p>
              <a:endParaRPr lang="en-US"/>
            </a:p>
          </p:txBody>
        </p:sp>
        <p:sp>
          <p:nvSpPr>
            <p:cNvPr id="161471" name="Freeform 3128"/>
            <p:cNvSpPr>
              <a:spLocks/>
            </p:cNvSpPr>
            <p:nvPr/>
          </p:nvSpPr>
          <p:spPr bwMode="auto">
            <a:xfrm>
              <a:off x="2738" y="2488"/>
              <a:ext cx="84" cy="157"/>
            </a:xfrm>
            <a:custGeom>
              <a:avLst/>
              <a:gdLst>
                <a:gd name="T0" fmla="*/ 28 w 84"/>
                <a:gd name="T1" fmla="*/ 157 h 157"/>
                <a:gd name="T2" fmla="*/ 84 w 84"/>
                <a:gd name="T3" fmla="*/ 1 h 157"/>
                <a:gd name="T4" fmla="*/ 69 w 84"/>
                <a:gd name="T5" fmla="*/ 0 h 157"/>
                <a:gd name="T6" fmla="*/ 0 w 84"/>
                <a:gd name="T7" fmla="*/ 154 h 157"/>
                <a:gd name="T8" fmla="*/ 28 w 84"/>
                <a:gd name="T9" fmla="*/ 157 h 157"/>
                <a:gd name="T10" fmla="*/ 0 60000 65536"/>
                <a:gd name="T11" fmla="*/ 0 60000 65536"/>
                <a:gd name="T12" fmla="*/ 0 60000 65536"/>
                <a:gd name="T13" fmla="*/ 0 60000 65536"/>
                <a:gd name="T14" fmla="*/ 0 60000 65536"/>
                <a:gd name="T15" fmla="*/ 0 w 84"/>
                <a:gd name="T16" fmla="*/ 0 h 157"/>
                <a:gd name="T17" fmla="*/ 84 w 84"/>
                <a:gd name="T18" fmla="*/ 157 h 157"/>
              </a:gdLst>
              <a:ahLst/>
              <a:cxnLst>
                <a:cxn ang="T10">
                  <a:pos x="T0" y="T1"/>
                </a:cxn>
                <a:cxn ang="T11">
                  <a:pos x="T2" y="T3"/>
                </a:cxn>
                <a:cxn ang="T12">
                  <a:pos x="T4" y="T5"/>
                </a:cxn>
                <a:cxn ang="T13">
                  <a:pos x="T6" y="T7"/>
                </a:cxn>
                <a:cxn ang="T14">
                  <a:pos x="T8" y="T9"/>
                </a:cxn>
              </a:cxnLst>
              <a:rect l="T15" t="T16" r="T17" b="T18"/>
              <a:pathLst>
                <a:path w="84" h="157">
                  <a:moveTo>
                    <a:pt x="28" y="157"/>
                  </a:moveTo>
                  <a:lnTo>
                    <a:pt x="84" y="1"/>
                  </a:lnTo>
                  <a:lnTo>
                    <a:pt x="69" y="0"/>
                  </a:lnTo>
                  <a:lnTo>
                    <a:pt x="0" y="154"/>
                  </a:lnTo>
                  <a:lnTo>
                    <a:pt x="28" y="157"/>
                  </a:lnTo>
                  <a:close/>
                </a:path>
              </a:pathLst>
            </a:custGeom>
            <a:solidFill>
              <a:srgbClr val="FFFFFF"/>
            </a:solidFill>
            <a:ln w="9525">
              <a:noFill/>
              <a:round/>
              <a:headEnd/>
              <a:tailEnd/>
            </a:ln>
          </p:spPr>
          <p:txBody>
            <a:bodyPr/>
            <a:lstStyle/>
            <a:p>
              <a:endParaRPr lang="ru-RU"/>
            </a:p>
          </p:txBody>
        </p:sp>
        <p:sp>
          <p:nvSpPr>
            <p:cNvPr id="161472" name="Freeform 3129"/>
            <p:cNvSpPr>
              <a:spLocks/>
            </p:cNvSpPr>
            <p:nvPr/>
          </p:nvSpPr>
          <p:spPr bwMode="auto">
            <a:xfrm>
              <a:off x="2738" y="2488"/>
              <a:ext cx="84" cy="157"/>
            </a:xfrm>
            <a:custGeom>
              <a:avLst/>
              <a:gdLst>
                <a:gd name="T0" fmla="*/ 28 w 84"/>
                <a:gd name="T1" fmla="*/ 157 h 157"/>
                <a:gd name="T2" fmla="*/ 84 w 84"/>
                <a:gd name="T3" fmla="*/ 1 h 157"/>
                <a:gd name="T4" fmla="*/ 69 w 84"/>
                <a:gd name="T5" fmla="*/ 0 h 157"/>
                <a:gd name="T6" fmla="*/ 0 w 84"/>
                <a:gd name="T7" fmla="*/ 154 h 157"/>
                <a:gd name="T8" fmla="*/ 28 w 84"/>
                <a:gd name="T9" fmla="*/ 157 h 157"/>
                <a:gd name="T10" fmla="*/ 0 60000 65536"/>
                <a:gd name="T11" fmla="*/ 0 60000 65536"/>
                <a:gd name="T12" fmla="*/ 0 60000 65536"/>
                <a:gd name="T13" fmla="*/ 0 60000 65536"/>
                <a:gd name="T14" fmla="*/ 0 60000 65536"/>
                <a:gd name="T15" fmla="*/ 0 w 84"/>
                <a:gd name="T16" fmla="*/ 0 h 157"/>
                <a:gd name="T17" fmla="*/ 84 w 84"/>
                <a:gd name="T18" fmla="*/ 157 h 157"/>
              </a:gdLst>
              <a:ahLst/>
              <a:cxnLst>
                <a:cxn ang="T10">
                  <a:pos x="T0" y="T1"/>
                </a:cxn>
                <a:cxn ang="T11">
                  <a:pos x="T2" y="T3"/>
                </a:cxn>
                <a:cxn ang="T12">
                  <a:pos x="T4" y="T5"/>
                </a:cxn>
                <a:cxn ang="T13">
                  <a:pos x="T6" y="T7"/>
                </a:cxn>
                <a:cxn ang="T14">
                  <a:pos x="T8" y="T9"/>
                </a:cxn>
              </a:cxnLst>
              <a:rect l="T15" t="T16" r="T17" b="T18"/>
              <a:pathLst>
                <a:path w="84" h="157">
                  <a:moveTo>
                    <a:pt x="28" y="157"/>
                  </a:moveTo>
                  <a:lnTo>
                    <a:pt x="84" y="1"/>
                  </a:lnTo>
                  <a:lnTo>
                    <a:pt x="69" y="0"/>
                  </a:lnTo>
                  <a:lnTo>
                    <a:pt x="0" y="154"/>
                  </a:lnTo>
                  <a:lnTo>
                    <a:pt x="28" y="157"/>
                  </a:lnTo>
                </a:path>
              </a:pathLst>
            </a:custGeom>
            <a:noFill/>
            <a:ln w="6350" cap="rnd">
              <a:solidFill>
                <a:srgbClr val="000000"/>
              </a:solidFill>
              <a:prstDash val="solid"/>
              <a:round/>
              <a:headEnd/>
              <a:tailEnd/>
            </a:ln>
          </p:spPr>
          <p:txBody>
            <a:bodyPr/>
            <a:lstStyle/>
            <a:p>
              <a:endParaRPr lang="ru-RU"/>
            </a:p>
          </p:txBody>
        </p:sp>
        <p:sp>
          <p:nvSpPr>
            <p:cNvPr id="161473" name="Freeform 3130"/>
            <p:cNvSpPr>
              <a:spLocks/>
            </p:cNvSpPr>
            <p:nvPr/>
          </p:nvSpPr>
          <p:spPr bwMode="auto">
            <a:xfrm>
              <a:off x="2789" y="2497"/>
              <a:ext cx="54" cy="180"/>
            </a:xfrm>
            <a:custGeom>
              <a:avLst/>
              <a:gdLst>
                <a:gd name="T0" fmla="*/ 47 w 54"/>
                <a:gd name="T1" fmla="*/ 0 h 180"/>
                <a:gd name="T2" fmla="*/ 54 w 54"/>
                <a:gd name="T3" fmla="*/ 5 h 180"/>
                <a:gd name="T4" fmla="*/ 25 w 54"/>
                <a:gd name="T5" fmla="*/ 180 h 180"/>
                <a:gd name="T6" fmla="*/ 0 w 54"/>
                <a:gd name="T7" fmla="*/ 167 h 180"/>
                <a:gd name="T8" fmla="*/ 47 w 54"/>
                <a:gd name="T9" fmla="*/ 0 h 180"/>
                <a:gd name="T10" fmla="*/ 0 60000 65536"/>
                <a:gd name="T11" fmla="*/ 0 60000 65536"/>
                <a:gd name="T12" fmla="*/ 0 60000 65536"/>
                <a:gd name="T13" fmla="*/ 0 60000 65536"/>
                <a:gd name="T14" fmla="*/ 0 60000 65536"/>
                <a:gd name="T15" fmla="*/ 0 w 54"/>
                <a:gd name="T16" fmla="*/ 0 h 180"/>
                <a:gd name="T17" fmla="*/ 54 w 54"/>
                <a:gd name="T18" fmla="*/ 180 h 180"/>
              </a:gdLst>
              <a:ahLst/>
              <a:cxnLst>
                <a:cxn ang="T10">
                  <a:pos x="T0" y="T1"/>
                </a:cxn>
                <a:cxn ang="T11">
                  <a:pos x="T2" y="T3"/>
                </a:cxn>
                <a:cxn ang="T12">
                  <a:pos x="T4" y="T5"/>
                </a:cxn>
                <a:cxn ang="T13">
                  <a:pos x="T6" y="T7"/>
                </a:cxn>
                <a:cxn ang="T14">
                  <a:pos x="T8" y="T9"/>
                </a:cxn>
              </a:cxnLst>
              <a:rect l="T15" t="T16" r="T17" b="T18"/>
              <a:pathLst>
                <a:path w="54" h="180">
                  <a:moveTo>
                    <a:pt x="47" y="0"/>
                  </a:moveTo>
                  <a:lnTo>
                    <a:pt x="54" y="5"/>
                  </a:lnTo>
                  <a:lnTo>
                    <a:pt x="25" y="180"/>
                  </a:lnTo>
                  <a:lnTo>
                    <a:pt x="0" y="167"/>
                  </a:lnTo>
                  <a:lnTo>
                    <a:pt x="47" y="0"/>
                  </a:lnTo>
                  <a:close/>
                </a:path>
              </a:pathLst>
            </a:custGeom>
            <a:solidFill>
              <a:srgbClr val="FFFFFF"/>
            </a:solidFill>
            <a:ln w="9525">
              <a:noFill/>
              <a:round/>
              <a:headEnd/>
              <a:tailEnd/>
            </a:ln>
          </p:spPr>
          <p:txBody>
            <a:bodyPr/>
            <a:lstStyle/>
            <a:p>
              <a:endParaRPr lang="ru-RU"/>
            </a:p>
          </p:txBody>
        </p:sp>
        <p:sp>
          <p:nvSpPr>
            <p:cNvPr id="161474" name="Freeform 3131"/>
            <p:cNvSpPr>
              <a:spLocks/>
            </p:cNvSpPr>
            <p:nvPr/>
          </p:nvSpPr>
          <p:spPr bwMode="auto">
            <a:xfrm>
              <a:off x="2789" y="2497"/>
              <a:ext cx="54" cy="180"/>
            </a:xfrm>
            <a:custGeom>
              <a:avLst/>
              <a:gdLst>
                <a:gd name="T0" fmla="*/ 47 w 54"/>
                <a:gd name="T1" fmla="*/ 0 h 180"/>
                <a:gd name="T2" fmla="*/ 54 w 54"/>
                <a:gd name="T3" fmla="*/ 5 h 180"/>
                <a:gd name="T4" fmla="*/ 25 w 54"/>
                <a:gd name="T5" fmla="*/ 180 h 180"/>
                <a:gd name="T6" fmla="*/ 0 w 54"/>
                <a:gd name="T7" fmla="*/ 167 h 180"/>
                <a:gd name="T8" fmla="*/ 47 w 54"/>
                <a:gd name="T9" fmla="*/ 0 h 180"/>
                <a:gd name="T10" fmla="*/ 0 60000 65536"/>
                <a:gd name="T11" fmla="*/ 0 60000 65536"/>
                <a:gd name="T12" fmla="*/ 0 60000 65536"/>
                <a:gd name="T13" fmla="*/ 0 60000 65536"/>
                <a:gd name="T14" fmla="*/ 0 60000 65536"/>
                <a:gd name="T15" fmla="*/ 0 w 54"/>
                <a:gd name="T16" fmla="*/ 0 h 180"/>
                <a:gd name="T17" fmla="*/ 54 w 54"/>
                <a:gd name="T18" fmla="*/ 180 h 180"/>
              </a:gdLst>
              <a:ahLst/>
              <a:cxnLst>
                <a:cxn ang="T10">
                  <a:pos x="T0" y="T1"/>
                </a:cxn>
                <a:cxn ang="T11">
                  <a:pos x="T2" y="T3"/>
                </a:cxn>
                <a:cxn ang="T12">
                  <a:pos x="T4" y="T5"/>
                </a:cxn>
                <a:cxn ang="T13">
                  <a:pos x="T6" y="T7"/>
                </a:cxn>
                <a:cxn ang="T14">
                  <a:pos x="T8" y="T9"/>
                </a:cxn>
              </a:cxnLst>
              <a:rect l="T15" t="T16" r="T17" b="T18"/>
              <a:pathLst>
                <a:path w="54" h="180">
                  <a:moveTo>
                    <a:pt x="47" y="0"/>
                  </a:moveTo>
                  <a:lnTo>
                    <a:pt x="54" y="5"/>
                  </a:lnTo>
                  <a:lnTo>
                    <a:pt x="25" y="180"/>
                  </a:lnTo>
                  <a:lnTo>
                    <a:pt x="0" y="167"/>
                  </a:lnTo>
                  <a:lnTo>
                    <a:pt x="47" y="0"/>
                  </a:lnTo>
                </a:path>
              </a:pathLst>
            </a:custGeom>
            <a:noFill/>
            <a:ln w="6350" cap="rnd">
              <a:solidFill>
                <a:srgbClr val="000000"/>
              </a:solidFill>
              <a:prstDash val="solid"/>
              <a:round/>
              <a:headEnd/>
              <a:tailEnd/>
            </a:ln>
          </p:spPr>
          <p:txBody>
            <a:bodyPr/>
            <a:lstStyle/>
            <a:p>
              <a:endParaRPr lang="ru-RU"/>
            </a:p>
          </p:txBody>
        </p:sp>
        <p:sp>
          <p:nvSpPr>
            <p:cNvPr id="161475" name="Freeform 3132"/>
            <p:cNvSpPr>
              <a:spLocks/>
            </p:cNvSpPr>
            <p:nvPr/>
          </p:nvSpPr>
          <p:spPr bwMode="auto">
            <a:xfrm>
              <a:off x="2770" y="2492"/>
              <a:ext cx="68" cy="158"/>
            </a:xfrm>
            <a:custGeom>
              <a:avLst/>
              <a:gdLst>
                <a:gd name="T0" fmla="*/ 0 w 68"/>
                <a:gd name="T1" fmla="*/ 151 h 158"/>
                <a:gd name="T2" fmla="*/ 53 w 68"/>
                <a:gd name="T3" fmla="*/ 0 h 158"/>
                <a:gd name="T4" fmla="*/ 68 w 68"/>
                <a:gd name="T5" fmla="*/ 3 h 158"/>
                <a:gd name="T6" fmla="*/ 33 w 68"/>
                <a:gd name="T7" fmla="*/ 158 h 158"/>
                <a:gd name="T8" fmla="*/ 0 w 68"/>
                <a:gd name="T9" fmla="*/ 151 h 158"/>
                <a:gd name="T10" fmla="*/ 0 60000 65536"/>
                <a:gd name="T11" fmla="*/ 0 60000 65536"/>
                <a:gd name="T12" fmla="*/ 0 60000 65536"/>
                <a:gd name="T13" fmla="*/ 0 60000 65536"/>
                <a:gd name="T14" fmla="*/ 0 60000 65536"/>
                <a:gd name="T15" fmla="*/ 0 w 68"/>
                <a:gd name="T16" fmla="*/ 0 h 158"/>
                <a:gd name="T17" fmla="*/ 68 w 68"/>
                <a:gd name="T18" fmla="*/ 158 h 158"/>
              </a:gdLst>
              <a:ahLst/>
              <a:cxnLst>
                <a:cxn ang="T10">
                  <a:pos x="T0" y="T1"/>
                </a:cxn>
                <a:cxn ang="T11">
                  <a:pos x="T2" y="T3"/>
                </a:cxn>
                <a:cxn ang="T12">
                  <a:pos x="T4" y="T5"/>
                </a:cxn>
                <a:cxn ang="T13">
                  <a:pos x="T6" y="T7"/>
                </a:cxn>
                <a:cxn ang="T14">
                  <a:pos x="T8" y="T9"/>
                </a:cxn>
              </a:cxnLst>
              <a:rect l="T15" t="T16" r="T17" b="T18"/>
              <a:pathLst>
                <a:path w="68" h="158">
                  <a:moveTo>
                    <a:pt x="0" y="151"/>
                  </a:moveTo>
                  <a:lnTo>
                    <a:pt x="53" y="0"/>
                  </a:lnTo>
                  <a:lnTo>
                    <a:pt x="68" y="3"/>
                  </a:lnTo>
                  <a:lnTo>
                    <a:pt x="33" y="158"/>
                  </a:lnTo>
                  <a:lnTo>
                    <a:pt x="0" y="151"/>
                  </a:lnTo>
                  <a:close/>
                </a:path>
              </a:pathLst>
            </a:custGeom>
            <a:solidFill>
              <a:srgbClr val="FFFFFF"/>
            </a:solidFill>
            <a:ln w="9525">
              <a:noFill/>
              <a:round/>
              <a:headEnd/>
              <a:tailEnd/>
            </a:ln>
          </p:spPr>
          <p:txBody>
            <a:bodyPr/>
            <a:lstStyle/>
            <a:p>
              <a:endParaRPr lang="ru-RU"/>
            </a:p>
          </p:txBody>
        </p:sp>
        <p:sp>
          <p:nvSpPr>
            <p:cNvPr id="161476" name="Freeform 3133"/>
            <p:cNvSpPr>
              <a:spLocks/>
            </p:cNvSpPr>
            <p:nvPr/>
          </p:nvSpPr>
          <p:spPr bwMode="auto">
            <a:xfrm>
              <a:off x="2770" y="2492"/>
              <a:ext cx="68" cy="158"/>
            </a:xfrm>
            <a:custGeom>
              <a:avLst/>
              <a:gdLst>
                <a:gd name="T0" fmla="*/ 0 w 68"/>
                <a:gd name="T1" fmla="*/ 151 h 158"/>
                <a:gd name="T2" fmla="*/ 53 w 68"/>
                <a:gd name="T3" fmla="*/ 0 h 158"/>
                <a:gd name="T4" fmla="*/ 68 w 68"/>
                <a:gd name="T5" fmla="*/ 3 h 158"/>
                <a:gd name="T6" fmla="*/ 33 w 68"/>
                <a:gd name="T7" fmla="*/ 158 h 158"/>
                <a:gd name="T8" fmla="*/ 0 w 68"/>
                <a:gd name="T9" fmla="*/ 151 h 158"/>
                <a:gd name="T10" fmla="*/ 0 60000 65536"/>
                <a:gd name="T11" fmla="*/ 0 60000 65536"/>
                <a:gd name="T12" fmla="*/ 0 60000 65536"/>
                <a:gd name="T13" fmla="*/ 0 60000 65536"/>
                <a:gd name="T14" fmla="*/ 0 60000 65536"/>
                <a:gd name="T15" fmla="*/ 0 w 68"/>
                <a:gd name="T16" fmla="*/ 0 h 158"/>
                <a:gd name="T17" fmla="*/ 68 w 68"/>
                <a:gd name="T18" fmla="*/ 158 h 158"/>
              </a:gdLst>
              <a:ahLst/>
              <a:cxnLst>
                <a:cxn ang="T10">
                  <a:pos x="T0" y="T1"/>
                </a:cxn>
                <a:cxn ang="T11">
                  <a:pos x="T2" y="T3"/>
                </a:cxn>
                <a:cxn ang="T12">
                  <a:pos x="T4" y="T5"/>
                </a:cxn>
                <a:cxn ang="T13">
                  <a:pos x="T6" y="T7"/>
                </a:cxn>
                <a:cxn ang="T14">
                  <a:pos x="T8" y="T9"/>
                </a:cxn>
              </a:cxnLst>
              <a:rect l="T15" t="T16" r="T17" b="T18"/>
              <a:pathLst>
                <a:path w="68" h="158">
                  <a:moveTo>
                    <a:pt x="0" y="151"/>
                  </a:moveTo>
                  <a:lnTo>
                    <a:pt x="53" y="0"/>
                  </a:lnTo>
                  <a:lnTo>
                    <a:pt x="68" y="3"/>
                  </a:lnTo>
                  <a:lnTo>
                    <a:pt x="33" y="158"/>
                  </a:lnTo>
                  <a:lnTo>
                    <a:pt x="0" y="151"/>
                  </a:lnTo>
                </a:path>
              </a:pathLst>
            </a:custGeom>
            <a:noFill/>
            <a:ln w="6350" cap="rnd">
              <a:solidFill>
                <a:srgbClr val="000000"/>
              </a:solidFill>
              <a:prstDash val="solid"/>
              <a:round/>
              <a:headEnd/>
              <a:tailEnd/>
            </a:ln>
          </p:spPr>
          <p:txBody>
            <a:bodyPr/>
            <a:lstStyle/>
            <a:p>
              <a:endParaRPr lang="ru-RU"/>
            </a:p>
          </p:txBody>
        </p:sp>
        <p:sp>
          <p:nvSpPr>
            <p:cNvPr id="161477" name="Freeform 3134"/>
            <p:cNvSpPr>
              <a:spLocks/>
            </p:cNvSpPr>
            <p:nvPr/>
          </p:nvSpPr>
          <p:spPr bwMode="auto">
            <a:xfrm>
              <a:off x="2778" y="2664"/>
              <a:ext cx="35" cy="27"/>
            </a:xfrm>
            <a:custGeom>
              <a:avLst/>
              <a:gdLst>
                <a:gd name="T0" fmla="*/ 0 w 192"/>
                <a:gd name="T1" fmla="*/ 0 h 133"/>
                <a:gd name="T2" fmla="*/ 0 w 192"/>
                <a:gd name="T3" fmla="*/ 0 h 133"/>
                <a:gd name="T4" fmla="*/ 0 w 192"/>
                <a:gd name="T5" fmla="*/ 0 h 133"/>
                <a:gd name="T6" fmla="*/ 0 w 192"/>
                <a:gd name="T7" fmla="*/ 0 h 133"/>
                <a:gd name="T8" fmla="*/ 0 w 192"/>
                <a:gd name="T9" fmla="*/ 0 h 133"/>
                <a:gd name="T10" fmla="*/ 0 60000 65536"/>
                <a:gd name="T11" fmla="*/ 0 60000 65536"/>
                <a:gd name="T12" fmla="*/ 0 60000 65536"/>
                <a:gd name="T13" fmla="*/ 0 60000 65536"/>
                <a:gd name="T14" fmla="*/ 0 60000 65536"/>
                <a:gd name="T15" fmla="*/ 0 w 192"/>
                <a:gd name="T16" fmla="*/ 0 h 133"/>
                <a:gd name="T17" fmla="*/ 192 w 192"/>
                <a:gd name="T18" fmla="*/ 133 h 133"/>
              </a:gdLst>
              <a:ahLst/>
              <a:cxnLst>
                <a:cxn ang="T10">
                  <a:pos x="T0" y="T1"/>
                </a:cxn>
                <a:cxn ang="T11">
                  <a:pos x="T2" y="T3"/>
                </a:cxn>
                <a:cxn ang="T12">
                  <a:pos x="T4" y="T5"/>
                </a:cxn>
                <a:cxn ang="T13">
                  <a:pos x="T6" y="T7"/>
                </a:cxn>
                <a:cxn ang="T14">
                  <a:pos x="T8" y="T9"/>
                </a:cxn>
              </a:cxnLst>
              <a:rect l="T15" t="T16" r="T17" b="T18"/>
              <a:pathLst>
                <a:path w="192" h="133">
                  <a:moveTo>
                    <a:pt x="192" y="66"/>
                  </a:moveTo>
                  <a:cubicBezTo>
                    <a:pt x="192" y="29"/>
                    <a:pt x="149" y="0"/>
                    <a:pt x="96" y="0"/>
                  </a:cubicBezTo>
                  <a:cubicBezTo>
                    <a:pt x="43" y="0"/>
                    <a:pt x="0" y="30"/>
                    <a:pt x="0" y="67"/>
                  </a:cubicBezTo>
                  <a:cubicBezTo>
                    <a:pt x="0" y="103"/>
                    <a:pt x="43" y="133"/>
                    <a:pt x="96" y="133"/>
                  </a:cubicBezTo>
                  <a:cubicBezTo>
                    <a:pt x="149" y="133"/>
                    <a:pt x="192" y="103"/>
                    <a:pt x="192" y="66"/>
                  </a:cubicBezTo>
                </a:path>
              </a:pathLst>
            </a:custGeom>
            <a:solidFill>
              <a:srgbClr val="FFFFFF"/>
            </a:solidFill>
            <a:ln w="0">
              <a:solidFill>
                <a:srgbClr val="000000"/>
              </a:solidFill>
              <a:prstDash val="solid"/>
              <a:round/>
              <a:headEnd/>
              <a:tailEnd/>
            </a:ln>
          </p:spPr>
          <p:txBody>
            <a:bodyPr/>
            <a:lstStyle/>
            <a:p>
              <a:endParaRPr lang="ru-RU"/>
            </a:p>
          </p:txBody>
        </p:sp>
        <p:sp>
          <p:nvSpPr>
            <p:cNvPr id="161478" name="Oval 3135"/>
            <p:cNvSpPr>
              <a:spLocks noChangeArrowheads="1"/>
            </p:cNvSpPr>
            <p:nvPr/>
          </p:nvSpPr>
          <p:spPr bwMode="auto">
            <a:xfrm>
              <a:off x="2778" y="2664"/>
              <a:ext cx="35" cy="27"/>
            </a:xfrm>
            <a:prstGeom prst="ellipse">
              <a:avLst/>
            </a:prstGeom>
            <a:noFill/>
            <a:ln w="6350" cap="rnd">
              <a:solidFill>
                <a:srgbClr val="000000"/>
              </a:solidFill>
              <a:round/>
              <a:headEnd/>
              <a:tailEnd/>
            </a:ln>
          </p:spPr>
          <p:txBody>
            <a:bodyPr/>
            <a:lstStyle/>
            <a:p>
              <a:endParaRPr lang="en-US"/>
            </a:p>
          </p:txBody>
        </p:sp>
        <p:sp>
          <p:nvSpPr>
            <p:cNvPr id="161479" name="Freeform 3136"/>
            <p:cNvSpPr>
              <a:spLocks/>
            </p:cNvSpPr>
            <p:nvPr/>
          </p:nvSpPr>
          <p:spPr bwMode="auto">
            <a:xfrm>
              <a:off x="2769" y="2638"/>
              <a:ext cx="32" cy="27"/>
            </a:xfrm>
            <a:custGeom>
              <a:avLst/>
              <a:gdLst>
                <a:gd name="T0" fmla="*/ 0 w 175"/>
                <a:gd name="T1" fmla="*/ 0 h 133"/>
                <a:gd name="T2" fmla="*/ 0 w 175"/>
                <a:gd name="T3" fmla="*/ 0 h 133"/>
                <a:gd name="T4" fmla="*/ 0 w 175"/>
                <a:gd name="T5" fmla="*/ 0 h 133"/>
                <a:gd name="T6" fmla="*/ 0 w 175"/>
                <a:gd name="T7" fmla="*/ 0 h 133"/>
                <a:gd name="T8" fmla="*/ 0 w 175"/>
                <a:gd name="T9" fmla="*/ 0 h 133"/>
                <a:gd name="T10" fmla="*/ 0 60000 65536"/>
                <a:gd name="T11" fmla="*/ 0 60000 65536"/>
                <a:gd name="T12" fmla="*/ 0 60000 65536"/>
                <a:gd name="T13" fmla="*/ 0 60000 65536"/>
                <a:gd name="T14" fmla="*/ 0 60000 65536"/>
                <a:gd name="T15" fmla="*/ 0 w 175"/>
                <a:gd name="T16" fmla="*/ 0 h 133"/>
                <a:gd name="T17" fmla="*/ 175 w 175"/>
                <a:gd name="T18" fmla="*/ 133 h 133"/>
              </a:gdLst>
              <a:ahLst/>
              <a:cxnLst>
                <a:cxn ang="T10">
                  <a:pos x="T0" y="T1"/>
                </a:cxn>
                <a:cxn ang="T11">
                  <a:pos x="T2" y="T3"/>
                </a:cxn>
                <a:cxn ang="T12">
                  <a:pos x="T4" y="T5"/>
                </a:cxn>
                <a:cxn ang="T13">
                  <a:pos x="T6" y="T7"/>
                </a:cxn>
                <a:cxn ang="T14">
                  <a:pos x="T8" y="T9"/>
                </a:cxn>
              </a:cxnLst>
              <a:rect l="T15" t="T16" r="T17" b="T18"/>
              <a:pathLst>
                <a:path w="175" h="133">
                  <a:moveTo>
                    <a:pt x="175" y="66"/>
                  </a:moveTo>
                  <a:cubicBezTo>
                    <a:pt x="175" y="30"/>
                    <a:pt x="136" y="0"/>
                    <a:pt x="88" y="0"/>
                  </a:cubicBezTo>
                  <a:cubicBezTo>
                    <a:pt x="39" y="0"/>
                    <a:pt x="0" y="30"/>
                    <a:pt x="0" y="67"/>
                  </a:cubicBezTo>
                  <a:cubicBezTo>
                    <a:pt x="0" y="103"/>
                    <a:pt x="39" y="133"/>
                    <a:pt x="88" y="133"/>
                  </a:cubicBezTo>
                  <a:cubicBezTo>
                    <a:pt x="136" y="133"/>
                    <a:pt x="175" y="103"/>
                    <a:pt x="175" y="66"/>
                  </a:cubicBezTo>
                </a:path>
              </a:pathLst>
            </a:custGeom>
            <a:solidFill>
              <a:srgbClr val="FFFFFF"/>
            </a:solidFill>
            <a:ln w="0">
              <a:solidFill>
                <a:srgbClr val="000000"/>
              </a:solidFill>
              <a:prstDash val="solid"/>
              <a:round/>
              <a:headEnd/>
              <a:tailEnd/>
            </a:ln>
          </p:spPr>
          <p:txBody>
            <a:bodyPr/>
            <a:lstStyle/>
            <a:p>
              <a:endParaRPr lang="ru-RU"/>
            </a:p>
          </p:txBody>
        </p:sp>
        <p:sp>
          <p:nvSpPr>
            <p:cNvPr id="161480" name="Oval 3137"/>
            <p:cNvSpPr>
              <a:spLocks noChangeArrowheads="1"/>
            </p:cNvSpPr>
            <p:nvPr/>
          </p:nvSpPr>
          <p:spPr bwMode="auto">
            <a:xfrm>
              <a:off x="2769" y="2638"/>
              <a:ext cx="32" cy="27"/>
            </a:xfrm>
            <a:prstGeom prst="ellipse">
              <a:avLst/>
            </a:prstGeom>
            <a:noFill/>
            <a:ln w="6350" cap="rnd">
              <a:solidFill>
                <a:srgbClr val="000000"/>
              </a:solidFill>
              <a:round/>
              <a:headEnd/>
              <a:tailEnd/>
            </a:ln>
          </p:spPr>
          <p:txBody>
            <a:bodyPr/>
            <a:lstStyle/>
            <a:p>
              <a:endParaRPr lang="en-US"/>
            </a:p>
          </p:txBody>
        </p:sp>
        <p:sp>
          <p:nvSpPr>
            <p:cNvPr id="161481" name="Freeform 3138"/>
            <p:cNvSpPr>
              <a:spLocks/>
            </p:cNvSpPr>
            <p:nvPr/>
          </p:nvSpPr>
          <p:spPr bwMode="auto">
            <a:xfrm>
              <a:off x="2735" y="2638"/>
              <a:ext cx="32" cy="27"/>
            </a:xfrm>
            <a:custGeom>
              <a:avLst/>
              <a:gdLst>
                <a:gd name="T0" fmla="*/ 0 w 176"/>
                <a:gd name="T1" fmla="*/ 0 h 133"/>
                <a:gd name="T2" fmla="*/ 0 w 176"/>
                <a:gd name="T3" fmla="*/ 0 h 133"/>
                <a:gd name="T4" fmla="*/ 0 w 176"/>
                <a:gd name="T5" fmla="*/ 0 h 133"/>
                <a:gd name="T6" fmla="*/ 0 w 176"/>
                <a:gd name="T7" fmla="*/ 0 h 133"/>
                <a:gd name="T8" fmla="*/ 0 w 176"/>
                <a:gd name="T9" fmla="*/ 0 h 133"/>
                <a:gd name="T10" fmla="*/ 0 60000 65536"/>
                <a:gd name="T11" fmla="*/ 0 60000 65536"/>
                <a:gd name="T12" fmla="*/ 0 60000 65536"/>
                <a:gd name="T13" fmla="*/ 0 60000 65536"/>
                <a:gd name="T14" fmla="*/ 0 60000 65536"/>
                <a:gd name="T15" fmla="*/ 0 w 176"/>
                <a:gd name="T16" fmla="*/ 0 h 133"/>
                <a:gd name="T17" fmla="*/ 176 w 176"/>
                <a:gd name="T18" fmla="*/ 133 h 133"/>
              </a:gdLst>
              <a:ahLst/>
              <a:cxnLst>
                <a:cxn ang="T10">
                  <a:pos x="T0" y="T1"/>
                </a:cxn>
                <a:cxn ang="T11">
                  <a:pos x="T2" y="T3"/>
                </a:cxn>
                <a:cxn ang="T12">
                  <a:pos x="T4" y="T5"/>
                </a:cxn>
                <a:cxn ang="T13">
                  <a:pos x="T6" y="T7"/>
                </a:cxn>
                <a:cxn ang="T14">
                  <a:pos x="T8" y="T9"/>
                </a:cxn>
              </a:cxnLst>
              <a:rect l="T15" t="T16" r="T17" b="T18"/>
              <a:pathLst>
                <a:path w="176" h="133">
                  <a:moveTo>
                    <a:pt x="175" y="66"/>
                  </a:moveTo>
                  <a:cubicBezTo>
                    <a:pt x="175" y="30"/>
                    <a:pt x="136" y="0"/>
                    <a:pt x="88" y="0"/>
                  </a:cubicBezTo>
                  <a:cubicBezTo>
                    <a:pt x="40" y="0"/>
                    <a:pt x="0" y="30"/>
                    <a:pt x="0" y="67"/>
                  </a:cubicBezTo>
                  <a:cubicBezTo>
                    <a:pt x="1" y="103"/>
                    <a:pt x="40" y="133"/>
                    <a:pt x="88" y="133"/>
                  </a:cubicBezTo>
                  <a:cubicBezTo>
                    <a:pt x="136" y="133"/>
                    <a:pt x="176" y="103"/>
                    <a:pt x="175" y="66"/>
                  </a:cubicBezTo>
                </a:path>
              </a:pathLst>
            </a:custGeom>
            <a:solidFill>
              <a:srgbClr val="FFFFFF"/>
            </a:solidFill>
            <a:ln w="0">
              <a:solidFill>
                <a:srgbClr val="000000"/>
              </a:solidFill>
              <a:prstDash val="solid"/>
              <a:round/>
              <a:headEnd/>
              <a:tailEnd/>
            </a:ln>
          </p:spPr>
          <p:txBody>
            <a:bodyPr/>
            <a:lstStyle/>
            <a:p>
              <a:endParaRPr lang="ru-RU"/>
            </a:p>
          </p:txBody>
        </p:sp>
        <p:sp>
          <p:nvSpPr>
            <p:cNvPr id="161482" name="Freeform 3139"/>
            <p:cNvSpPr>
              <a:spLocks/>
            </p:cNvSpPr>
            <p:nvPr/>
          </p:nvSpPr>
          <p:spPr bwMode="auto">
            <a:xfrm>
              <a:off x="2735" y="2638"/>
              <a:ext cx="32" cy="27"/>
            </a:xfrm>
            <a:custGeom>
              <a:avLst/>
              <a:gdLst>
                <a:gd name="T0" fmla="*/ 31 w 32"/>
                <a:gd name="T1" fmla="*/ 14 h 27"/>
                <a:gd name="T2" fmla="*/ 16 w 32"/>
                <a:gd name="T3" fmla="*/ 0 h 27"/>
                <a:gd name="T4" fmla="*/ 0 w 32"/>
                <a:gd name="T5" fmla="*/ 14 h 27"/>
                <a:gd name="T6" fmla="*/ 16 w 32"/>
                <a:gd name="T7" fmla="*/ 27 h 27"/>
                <a:gd name="T8" fmla="*/ 31 w 32"/>
                <a:gd name="T9" fmla="*/ 14 h 27"/>
                <a:gd name="T10" fmla="*/ 0 60000 65536"/>
                <a:gd name="T11" fmla="*/ 0 60000 65536"/>
                <a:gd name="T12" fmla="*/ 0 60000 65536"/>
                <a:gd name="T13" fmla="*/ 0 60000 65536"/>
                <a:gd name="T14" fmla="*/ 0 60000 65536"/>
                <a:gd name="T15" fmla="*/ 0 w 32"/>
                <a:gd name="T16" fmla="*/ 0 h 27"/>
                <a:gd name="T17" fmla="*/ 32 w 32"/>
                <a:gd name="T18" fmla="*/ 27 h 27"/>
              </a:gdLst>
              <a:ahLst/>
              <a:cxnLst>
                <a:cxn ang="T10">
                  <a:pos x="T0" y="T1"/>
                </a:cxn>
                <a:cxn ang="T11">
                  <a:pos x="T2" y="T3"/>
                </a:cxn>
                <a:cxn ang="T12">
                  <a:pos x="T4" y="T5"/>
                </a:cxn>
                <a:cxn ang="T13">
                  <a:pos x="T6" y="T7"/>
                </a:cxn>
                <a:cxn ang="T14">
                  <a:pos x="T8" y="T9"/>
                </a:cxn>
              </a:cxnLst>
              <a:rect l="T15" t="T16" r="T17" b="T18"/>
              <a:pathLst>
                <a:path w="32" h="27">
                  <a:moveTo>
                    <a:pt x="31" y="14"/>
                  </a:moveTo>
                  <a:cubicBezTo>
                    <a:pt x="31" y="7"/>
                    <a:pt x="24" y="0"/>
                    <a:pt x="16" y="0"/>
                  </a:cubicBezTo>
                  <a:cubicBezTo>
                    <a:pt x="7" y="0"/>
                    <a:pt x="0" y="7"/>
                    <a:pt x="0" y="14"/>
                  </a:cubicBezTo>
                  <a:cubicBezTo>
                    <a:pt x="0" y="21"/>
                    <a:pt x="7" y="27"/>
                    <a:pt x="16" y="27"/>
                  </a:cubicBezTo>
                  <a:cubicBezTo>
                    <a:pt x="24" y="27"/>
                    <a:pt x="32" y="21"/>
                    <a:pt x="31" y="14"/>
                  </a:cubicBezTo>
                </a:path>
              </a:pathLst>
            </a:custGeom>
            <a:noFill/>
            <a:ln w="6350" cap="rnd">
              <a:solidFill>
                <a:srgbClr val="000000"/>
              </a:solidFill>
              <a:prstDash val="solid"/>
              <a:round/>
              <a:headEnd/>
              <a:tailEnd/>
            </a:ln>
          </p:spPr>
          <p:txBody>
            <a:bodyPr/>
            <a:lstStyle/>
            <a:p>
              <a:endParaRPr lang="ru-RU"/>
            </a:p>
          </p:txBody>
        </p:sp>
        <p:sp>
          <p:nvSpPr>
            <p:cNvPr id="161483" name="Freeform 3140"/>
            <p:cNvSpPr>
              <a:spLocks/>
            </p:cNvSpPr>
            <p:nvPr/>
          </p:nvSpPr>
          <p:spPr bwMode="auto">
            <a:xfrm>
              <a:off x="3020" y="3360"/>
              <a:ext cx="42" cy="176"/>
            </a:xfrm>
            <a:custGeom>
              <a:avLst/>
              <a:gdLst>
                <a:gd name="T0" fmla="*/ 0 w 42"/>
                <a:gd name="T1" fmla="*/ 2 h 176"/>
                <a:gd name="T2" fmla="*/ 31 w 42"/>
                <a:gd name="T3" fmla="*/ 0 h 176"/>
                <a:gd name="T4" fmla="*/ 42 w 42"/>
                <a:gd name="T5" fmla="*/ 174 h 176"/>
                <a:gd name="T6" fmla="*/ 10 w 42"/>
                <a:gd name="T7" fmla="*/ 176 h 176"/>
                <a:gd name="T8" fmla="*/ 0 w 42"/>
                <a:gd name="T9" fmla="*/ 2 h 176"/>
                <a:gd name="T10" fmla="*/ 0 60000 65536"/>
                <a:gd name="T11" fmla="*/ 0 60000 65536"/>
                <a:gd name="T12" fmla="*/ 0 60000 65536"/>
                <a:gd name="T13" fmla="*/ 0 60000 65536"/>
                <a:gd name="T14" fmla="*/ 0 60000 65536"/>
                <a:gd name="T15" fmla="*/ 0 w 42"/>
                <a:gd name="T16" fmla="*/ 0 h 176"/>
                <a:gd name="T17" fmla="*/ 42 w 42"/>
                <a:gd name="T18" fmla="*/ 176 h 176"/>
              </a:gdLst>
              <a:ahLst/>
              <a:cxnLst>
                <a:cxn ang="T10">
                  <a:pos x="T0" y="T1"/>
                </a:cxn>
                <a:cxn ang="T11">
                  <a:pos x="T2" y="T3"/>
                </a:cxn>
                <a:cxn ang="T12">
                  <a:pos x="T4" y="T5"/>
                </a:cxn>
                <a:cxn ang="T13">
                  <a:pos x="T6" y="T7"/>
                </a:cxn>
                <a:cxn ang="T14">
                  <a:pos x="T8" y="T9"/>
                </a:cxn>
              </a:cxnLst>
              <a:rect l="T15" t="T16" r="T17" b="T18"/>
              <a:pathLst>
                <a:path w="42" h="176">
                  <a:moveTo>
                    <a:pt x="0" y="2"/>
                  </a:moveTo>
                  <a:lnTo>
                    <a:pt x="31" y="0"/>
                  </a:lnTo>
                  <a:lnTo>
                    <a:pt x="42" y="174"/>
                  </a:lnTo>
                  <a:lnTo>
                    <a:pt x="10" y="176"/>
                  </a:lnTo>
                  <a:lnTo>
                    <a:pt x="0" y="2"/>
                  </a:lnTo>
                  <a:close/>
                </a:path>
              </a:pathLst>
            </a:custGeom>
            <a:solidFill>
              <a:srgbClr val="F561AF"/>
            </a:solidFill>
            <a:ln w="9525">
              <a:noFill/>
              <a:round/>
              <a:headEnd/>
              <a:tailEnd/>
            </a:ln>
          </p:spPr>
          <p:txBody>
            <a:bodyPr/>
            <a:lstStyle/>
            <a:p>
              <a:endParaRPr lang="ru-RU"/>
            </a:p>
          </p:txBody>
        </p:sp>
        <p:sp>
          <p:nvSpPr>
            <p:cNvPr id="161484" name="Freeform 3141"/>
            <p:cNvSpPr>
              <a:spLocks/>
            </p:cNvSpPr>
            <p:nvPr/>
          </p:nvSpPr>
          <p:spPr bwMode="auto">
            <a:xfrm>
              <a:off x="3019" y="3358"/>
              <a:ext cx="31" cy="5"/>
            </a:xfrm>
            <a:custGeom>
              <a:avLst/>
              <a:gdLst>
                <a:gd name="T0" fmla="*/ 0 w 31"/>
                <a:gd name="T1" fmla="*/ 1 h 5"/>
                <a:gd name="T2" fmla="*/ 0 w 31"/>
                <a:gd name="T3" fmla="*/ 5 h 5"/>
                <a:gd name="T4" fmla="*/ 31 w 31"/>
                <a:gd name="T5" fmla="*/ 4 h 5"/>
                <a:gd name="T6" fmla="*/ 31 w 31"/>
                <a:gd name="T7" fmla="*/ 0 h 5"/>
                <a:gd name="T8" fmla="*/ 0 w 31"/>
                <a:gd name="T9" fmla="*/ 1 h 5"/>
                <a:gd name="T10" fmla="*/ 0 60000 65536"/>
                <a:gd name="T11" fmla="*/ 0 60000 65536"/>
                <a:gd name="T12" fmla="*/ 0 60000 65536"/>
                <a:gd name="T13" fmla="*/ 0 60000 65536"/>
                <a:gd name="T14" fmla="*/ 0 60000 65536"/>
                <a:gd name="T15" fmla="*/ 0 w 31"/>
                <a:gd name="T16" fmla="*/ 0 h 5"/>
                <a:gd name="T17" fmla="*/ 31 w 31"/>
                <a:gd name="T18" fmla="*/ 5 h 5"/>
              </a:gdLst>
              <a:ahLst/>
              <a:cxnLst>
                <a:cxn ang="T10">
                  <a:pos x="T0" y="T1"/>
                </a:cxn>
                <a:cxn ang="T11">
                  <a:pos x="T2" y="T3"/>
                </a:cxn>
                <a:cxn ang="T12">
                  <a:pos x="T4" y="T5"/>
                </a:cxn>
                <a:cxn ang="T13">
                  <a:pos x="T6" y="T7"/>
                </a:cxn>
                <a:cxn ang="T14">
                  <a:pos x="T8" y="T9"/>
                </a:cxn>
              </a:cxnLst>
              <a:rect l="T15" t="T16" r="T17" b="T18"/>
              <a:pathLst>
                <a:path w="31" h="5">
                  <a:moveTo>
                    <a:pt x="0" y="1"/>
                  </a:moveTo>
                  <a:lnTo>
                    <a:pt x="0" y="5"/>
                  </a:lnTo>
                  <a:lnTo>
                    <a:pt x="31" y="4"/>
                  </a:lnTo>
                  <a:lnTo>
                    <a:pt x="31" y="0"/>
                  </a:lnTo>
                  <a:lnTo>
                    <a:pt x="0" y="1"/>
                  </a:lnTo>
                  <a:close/>
                </a:path>
              </a:pathLst>
            </a:custGeom>
            <a:solidFill>
              <a:srgbClr val="F8BDD6"/>
            </a:solidFill>
            <a:ln w="9525">
              <a:noFill/>
              <a:round/>
              <a:headEnd/>
              <a:tailEnd/>
            </a:ln>
          </p:spPr>
          <p:txBody>
            <a:bodyPr/>
            <a:lstStyle/>
            <a:p>
              <a:endParaRPr lang="ru-RU"/>
            </a:p>
          </p:txBody>
        </p:sp>
        <p:sp>
          <p:nvSpPr>
            <p:cNvPr id="161485" name="Freeform 3142"/>
            <p:cNvSpPr>
              <a:spLocks/>
            </p:cNvSpPr>
            <p:nvPr/>
          </p:nvSpPr>
          <p:spPr bwMode="auto">
            <a:xfrm>
              <a:off x="3047" y="3360"/>
              <a:ext cx="17" cy="174"/>
            </a:xfrm>
            <a:custGeom>
              <a:avLst/>
              <a:gdLst>
                <a:gd name="T0" fmla="*/ 6 w 17"/>
                <a:gd name="T1" fmla="*/ 0 h 174"/>
                <a:gd name="T2" fmla="*/ 0 w 17"/>
                <a:gd name="T3" fmla="*/ 0 h 174"/>
                <a:gd name="T4" fmla="*/ 11 w 17"/>
                <a:gd name="T5" fmla="*/ 174 h 174"/>
                <a:gd name="T6" fmla="*/ 17 w 17"/>
                <a:gd name="T7" fmla="*/ 174 h 174"/>
                <a:gd name="T8" fmla="*/ 6 w 17"/>
                <a:gd name="T9" fmla="*/ 0 h 174"/>
                <a:gd name="T10" fmla="*/ 0 60000 65536"/>
                <a:gd name="T11" fmla="*/ 0 60000 65536"/>
                <a:gd name="T12" fmla="*/ 0 60000 65536"/>
                <a:gd name="T13" fmla="*/ 0 60000 65536"/>
                <a:gd name="T14" fmla="*/ 0 60000 65536"/>
                <a:gd name="T15" fmla="*/ 0 w 17"/>
                <a:gd name="T16" fmla="*/ 0 h 174"/>
                <a:gd name="T17" fmla="*/ 17 w 17"/>
                <a:gd name="T18" fmla="*/ 174 h 174"/>
              </a:gdLst>
              <a:ahLst/>
              <a:cxnLst>
                <a:cxn ang="T10">
                  <a:pos x="T0" y="T1"/>
                </a:cxn>
                <a:cxn ang="T11">
                  <a:pos x="T2" y="T3"/>
                </a:cxn>
                <a:cxn ang="T12">
                  <a:pos x="T4" y="T5"/>
                </a:cxn>
                <a:cxn ang="T13">
                  <a:pos x="T6" y="T7"/>
                </a:cxn>
                <a:cxn ang="T14">
                  <a:pos x="T8" y="T9"/>
                </a:cxn>
              </a:cxnLst>
              <a:rect l="T15" t="T16" r="T17" b="T18"/>
              <a:pathLst>
                <a:path w="17" h="174">
                  <a:moveTo>
                    <a:pt x="6" y="0"/>
                  </a:moveTo>
                  <a:lnTo>
                    <a:pt x="0" y="0"/>
                  </a:lnTo>
                  <a:lnTo>
                    <a:pt x="11" y="174"/>
                  </a:lnTo>
                  <a:lnTo>
                    <a:pt x="17" y="174"/>
                  </a:lnTo>
                  <a:lnTo>
                    <a:pt x="6" y="0"/>
                  </a:lnTo>
                  <a:close/>
                </a:path>
              </a:pathLst>
            </a:custGeom>
            <a:solidFill>
              <a:srgbClr val="F8BDD6"/>
            </a:solidFill>
            <a:ln w="9525">
              <a:noFill/>
              <a:round/>
              <a:headEnd/>
              <a:tailEnd/>
            </a:ln>
          </p:spPr>
          <p:txBody>
            <a:bodyPr/>
            <a:lstStyle/>
            <a:p>
              <a:endParaRPr lang="ru-RU"/>
            </a:p>
          </p:txBody>
        </p:sp>
        <p:sp>
          <p:nvSpPr>
            <p:cNvPr id="161486" name="Freeform 3143"/>
            <p:cNvSpPr>
              <a:spLocks/>
            </p:cNvSpPr>
            <p:nvPr/>
          </p:nvSpPr>
          <p:spPr bwMode="auto">
            <a:xfrm>
              <a:off x="3048" y="3358"/>
              <a:ext cx="7" cy="3"/>
            </a:xfrm>
            <a:custGeom>
              <a:avLst/>
              <a:gdLst>
                <a:gd name="T0" fmla="*/ 4 w 7"/>
                <a:gd name="T1" fmla="*/ 0 h 3"/>
                <a:gd name="T2" fmla="*/ 7 w 7"/>
                <a:gd name="T3" fmla="*/ 0 h 3"/>
                <a:gd name="T4" fmla="*/ 7 w 7"/>
                <a:gd name="T5" fmla="*/ 2 h 3"/>
                <a:gd name="T6" fmla="*/ 0 w 7"/>
                <a:gd name="T7" fmla="*/ 2 h 3"/>
                <a:gd name="T8" fmla="*/ 4 w 7"/>
                <a:gd name="T9" fmla="*/ 3 h 3"/>
                <a:gd name="T10" fmla="*/ 4 w 7"/>
                <a:gd name="T11" fmla="*/ 0 h 3"/>
                <a:gd name="T12" fmla="*/ 0 60000 65536"/>
                <a:gd name="T13" fmla="*/ 0 60000 65536"/>
                <a:gd name="T14" fmla="*/ 0 60000 65536"/>
                <a:gd name="T15" fmla="*/ 0 60000 65536"/>
                <a:gd name="T16" fmla="*/ 0 60000 65536"/>
                <a:gd name="T17" fmla="*/ 0 60000 65536"/>
                <a:gd name="T18" fmla="*/ 0 w 7"/>
                <a:gd name="T19" fmla="*/ 0 h 3"/>
                <a:gd name="T20" fmla="*/ 7 w 7"/>
                <a:gd name="T21" fmla="*/ 3 h 3"/>
              </a:gdLst>
              <a:ahLst/>
              <a:cxnLst>
                <a:cxn ang="T12">
                  <a:pos x="T0" y="T1"/>
                </a:cxn>
                <a:cxn ang="T13">
                  <a:pos x="T2" y="T3"/>
                </a:cxn>
                <a:cxn ang="T14">
                  <a:pos x="T4" y="T5"/>
                </a:cxn>
                <a:cxn ang="T15">
                  <a:pos x="T6" y="T7"/>
                </a:cxn>
                <a:cxn ang="T16">
                  <a:pos x="T8" y="T9"/>
                </a:cxn>
                <a:cxn ang="T17">
                  <a:pos x="T10" y="T11"/>
                </a:cxn>
              </a:cxnLst>
              <a:rect l="T18" t="T19" r="T20" b="T21"/>
              <a:pathLst>
                <a:path w="7" h="3">
                  <a:moveTo>
                    <a:pt x="4" y="0"/>
                  </a:moveTo>
                  <a:lnTo>
                    <a:pt x="7" y="0"/>
                  </a:lnTo>
                  <a:lnTo>
                    <a:pt x="7" y="2"/>
                  </a:lnTo>
                  <a:lnTo>
                    <a:pt x="0" y="2"/>
                  </a:lnTo>
                  <a:lnTo>
                    <a:pt x="4" y="3"/>
                  </a:lnTo>
                  <a:lnTo>
                    <a:pt x="4" y="0"/>
                  </a:lnTo>
                  <a:close/>
                </a:path>
              </a:pathLst>
            </a:custGeom>
            <a:solidFill>
              <a:srgbClr val="F8BDD6"/>
            </a:solidFill>
            <a:ln w="9525">
              <a:noFill/>
              <a:round/>
              <a:headEnd/>
              <a:tailEnd/>
            </a:ln>
          </p:spPr>
          <p:txBody>
            <a:bodyPr/>
            <a:lstStyle/>
            <a:p>
              <a:endParaRPr lang="ru-RU"/>
            </a:p>
          </p:txBody>
        </p:sp>
        <p:sp>
          <p:nvSpPr>
            <p:cNvPr id="161487" name="Freeform 3144"/>
            <p:cNvSpPr>
              <a:spLocks/>
            </p:cNvSpPr>
            <p:nvPr/>
          </p:nvSpPr>
          <p:spPr bwMode="auto">
            <a:xfrm>
              <a:off x="3029" y="3531"/>
              <a:ext cx="31" cy="8"/>
            </a:xfrm>
            <a:custGeom>
              <a:avLst/>
              <a:gdLst>
                <a:gd name="T0" fmla="*/ 31 w 31"/>
                <a:gd name="T1" fmla="*/ 6 h 8"/>
                <a:gd name="T2" fmla="*/ 31 w 31"/>
                <a:gd name="T3" fmla="*/ 0 h 8"/>
                <a:gd name="T4" fmla="*/ 0 w 31"/>
                <a:gd name="T5" fmla="*/ 1 h 8"/>
                <a:gd name="T6" fmla="*/ 0 w 31"/>
                <a:gd name="T7" fmla="*/ 8 h 8"/>
                <a:gd name="T8" fmla="*/ 31 w 31"/>
                <a:gd name="T9" fmla="*/ 6 h 8"/>
                <a:gd name="T10" fmla="*/ 0 60000 65536"/>
                <a:gd name="T11" fmla="*/ 0 60000 65536"/>
                <a:gd name="T12" fmla="*/ 0 60000 65536"/>
                <a:gd name="T13" fmla="*/ 0 60000 65536"/>
                <a:gd name="T14" fmla="*/ 0 60000 65536"/>
                <a:gd name="T15" fmla="*/ 0 w 31"/>
                <a:gd name="T16" fmla="*/ 0 h 8"/>
                <a:gd name="T17" fmla="*/ 31 w 31"/>
                <a:gd name="T18" fmla="*/ 8 h 8"/>
              </a:gdLst>
              <a:ahLst/>
              <a:cxnLst>
                <a:cxn ang="T10">
                  <a:pos x="T0" y="T1"/>
                </a:cxn>
                <a:cxn ang="T11">
                  <a:pos x="T2" y="T3"/>
                </a:cxn>
                <a:cxn ang="T12">
                  <a:pos x="T4" y="T5"/>
                </a:cxn>
                <a:cxn ang="T13">
                  <a:pos x="T6" y="T7"/>
                </a:cxn>
                <a:cxn ang="T14">
                  <a:pos x="T8" y="T9"/>
                </a:cxn>
              </a:cxnLst>
              <a:rect l="T15" t="T16" r="T17" b="T18"/>
              <a:pathLst>
                <a:path w="31" h="8">
                  <a:moveTo>
                    <a:pt x="31" y="6"/>
                  </a:moveTo>
                  <a:lnTo>
                    <a:pt x="31" y="0"/>
                  </a:lnTo>
                  <a:lnTo>
                    <a:pt x="0" y="1"/>
                  </a:lnTo>
                  <a:lnTo>
                    <a:pt x="0" y="8"/>
                  </a:lnTo>
                  <a:lnTo>
                    <a:pt x="31" y="6"/>
                  </a:lnTo>
                  <a:close/>
                </a:path>
              </a:pathLst>
            </a:custGeom>
            <a:solidFill>
              <a:srgbClr val="F8BDD6"/>
            </a:solidFill>
            <a:ln w="9525">
              <a:noFill/>
              <a:round/>
              <a:headEnd/>
              <a:tailEnd/>
            </a:ln>
          </p:spPr>
          <p:txBody>
            <a:bodyPr/>
            <a:lstStyle/>
            <a:p>
              <a:endParaRPr lang="ru-RU"/>
            </a:p>
          </p:txBody>
        </p:sp>
        <p:sp>
          <p:nvSpPr>
            <p:cNvPr id="161488" name="Freeform 3145"/>
            <p:cNvSpPr>
              <a:spLocks/>
            </p:cNvSpPr>
            <p:nvPr/>
          </p:nvSpPr>
          <p:spPr bwMode="auto">
            <a:xfrm>
              <a:off x="3056" y="3529"/>
              <a:ext cx="8" cy="7"/>
            </a:xfrm>
            <a:custGeom>
              <a:avLst/>
              <a:gdLst>
                <a:gd name="T0" fmla="*/ 8 w 8"/>
                <a:gd name="T1" fmla="*/ 4 h 7"/>
                <a:gd name="T2" fmla="*/ 8 w 8"/>
                <a:gd name="T3" fmla="*/ 7 h 7"/>
                <a:gd name="T4" fmla="*/ 4 w 8"/>
                <a:gd name="T5" fmla="*/ 7 h 7"/>
                <a:gd name="T6" fmla="*/ 4 w 8"/>
                <a:gd name="T7" fmla="*/ 0 h 7"/>
                <a:gd name="T8" fmla="*/ 0 w 8"/>
                <a:gd name="T9" fmla="*/ 4 h 7"/>
                <a:gd name="T10" fmla="*/ 8 w 8"/>
                <a:gd name="T11" fmla="*/ 4 h 7"/>
                <a:gd name="T12" fmla="*/ 0 60000 65536"/>
                <a:gd name="T13" fmla="*/ 0 60000 65536"/>
                <a:gd name="T14" fmla="*/ 0 60000 65536"/>
                <a:gd name="T15" fmla="*/ 0 60000 65536"/>
                <a:gd name="T16" fmla="*/ 0 60000 65536"/>
                <a:gd name="T17" fmla="*/ 0 60000 65536"/>
                <a:gd name="T18" fmla="*/ 0 w 8"/>
                <a:gd name="T19" fmla="*/ 0 h 7"/>
                <a:gd name="T20" fmla="*/ 8 w 8"/>
                <a:gd name="T21" fmla="*/ 7 h 7"/>
              </a:gdLst>
              <a:ahLst/>
              <a:cxnLst>
                <a:cxn ang="T12">
                  <a:pos x="T0" y="T1"/>
                </a:cxn>
                <a:cxn ang="T13">
                  <a:pos x="T2" y="T3"/>
                </a:cxn>
                <a:cxn ang="T14">
                  <a:pos x="T4" y="T5"/>
                </a:cxn>
                <a:cxn ang="T15">
                  <a:pos x="T6" y="T7"/>
                </a:cxn>
                <a:cxn ang="T16">
                  <a:pos x="T8" y="T9"/>
                </a:cxn>
                <a:cxn ang="T17">
                  <a:pos x="T10" y="T11"/>
                </a:cxn>
              </a:cxnLst>
              <a:rect l="T18" t="T19" r="T20" b="T21"/>
              <a:pathLst>
                <a:path w="8" h="7">
                  <a:moveTo>
                    <a:pt x="8" y="4"/>
                  </a:moveTo>
                  <a:lnTo>
                    <a:pt x="8" y="7"/>
                  </a:lnTo>
                  <a:lnTo>
                    <a:pt x="4" y="7"/>
                  </a:lnTo>
                  <a:lnTo>
                    <a:pt x="4" y="0"/>
                  </a:lnTo>
                  <a:lnTo>
                    <a:pt x="0" y="4"/>
                  </a:lnTo>
                  <a:lnTo>
                    <a:pt x="8" y="4"/>
                  </a:lnTo>
                  <a:close/>
                </a:path>
              </a:pathLst>
            </a:custGeom>
            <a:solidFill>
              <a:srgbClr val="F8BDD6"/>
            </a:solidFill>
            <a:ln w="9525">
              <a:noFill/>
              <a:round/>
              <a:headEnd/>
              <a:tailEnd/>
            </a:ln>
          </p:spPr>
          <p:txBody>
            <a:bodyPr/>
            <a:lstStyle/>
            <a:p>
              <a:endParaRPr lang="ru-RU"/>
            </a:p>
          </p:txBody>
        </p:sp>
        <p:sp>
          <p:nvSpPr>
            <p:cNvPr id="161489" name="Freeform 3146"/>
            <p:cNvSpPr>
              <a:spLocks/>
            </p:cNvSpPr>
            <p:nvPr/>
          </p:nvSpPr>
          <p:spPr bwMode="auto">
            <a:xfrm>
              <a:off x="3019" y="3361"/>
              <a:ext cx="15" cy="175"/>
            </a:xfrm>
            <a:custGeom>
              <a:avLst/>
              <a:gdLst>
                <a:gd name="T0" fmla="*/ 9 w 15"/>
                <a:gd name="T1" fmla="*/ 175 h 175"/>
                <a:gd name="T2" fmla="*/ 15 w 15"/>
                <a:gd name="T3" fmla="*/ 175 h 175"/>
                <a:gd name="T4" fmla="*/ 5 w 15"/>
                <a:gd name="T5" fmla="*/ 0 h 175"/>
                <a:gd name="T6" fmla="*/ 0 w 15"/>
                <a:gd name="T7" fmla="*/ 1 h 175"/>
                <a:gd name="T8" fmla="*/ 9 w 15"/>
                <a:gd name="T9" fmla="*/ 175 h 175"/>
                <a:gd name="T10" fmla="*/ 0 60000 65536"/>
                <a:gd name="T11" fmla="*/ 0 60000 65536"/>
                <a:gd name="T12" fmla="*/ 0 60000 65536"/>
                <a:gd name="T13" fmla="*/ 0 60000 65536"/>
                <a:gd name="T14" fmla="*/ 0 60000 65536"/>
                <a:gd name="T15" fmla="*/ 0 w 15"/>
                <a:gd name="T16" fmla="*/ 0 h 175"/>
                <a:gd name="T17" fmla="*/ 15 w 15"/>
                <a:gd name="T18" fmla="*/ 175 h 175"/>
              </a:gdLst>
              <a:ahLst/>
              <a:cxnLst>
                <a:cxn ang="T10">
                  <a:pos x="T0" y="T1"/>
                </a:cxn>
                <a:cxn ang="T11">
                  <a:pos x="T2" y="T3"/>
                </a:cxn>
                <a:cxn ang="T12">
                  <a:pos x="T4" y="T5"/>
                </a:cxn>
                <a:cxn ang="T13">
                  <a:pos x="T6" y="T7"/>
                </a:cxn>
                <a:cxn ang="T14">
                  <a:pos x="T8" y="T9"/>
                </a:cxn>
              </a:cxnLst>
              <a:rect l="T15" t="T16" r="T17" b="T18"/>
              <a:pathLst>
                <a:path w="15" h="175">
                  <a:moveTo>
                    <a:pt x="9" y="175"/>
                  </a:moveTo>
                  <a:lnTo>
                    <a:pt x="15" y="175"/>
                  </a:lnTo>
                  <a:lnTo>
                    <a:pt x="5" y="0"/>
                  </a:lnTo>
                  <a:lnTo>
                    <a:pt x="0" y="1"/>
                  </a:lnTo>
                  <a:lnTo>
                    <a:pt x="9" y="175"/>
                  </a:lnTo>
                  <a:close/>
                </a:path>
              </a:pathLst>
            </a:custGeom>
            <a:solidFill>
              <a:srgbClr val="F8BDD6"/>
            </a:solidFill>
            <a:ln w="9525">
              <a:noFill/>
              <a:round/>
              <a:headEnd/>
              <a:tailEnd/>
            </a:ln>
          </p:spPr>
          <p:txBody>
            <a:bodyPr/>
            <a:lstStyle/>
            <a:p>
              <a:endParaRPr lang="ru-RU"/>
            </a:p>
          </p:txBody>
        </p:sp>
        <p:sp>
          <p:nvSpPr>
            <p:cNvPr id="161490" name="Freeform 3147"/>
            <p:cNvSpPr>
              <a:spLocks/>
            </p:cNvSpPr>
            <p:nvPr/>
          </p:nvSpPr>
          <p:spPr bwMode="auto">
            <a:xfrm>
              <a:off x="3028" y="3532"/>
              <a:ext cx="6" cy="7"/>
            </a:xfrm>
            <a:custGeom>
              <a:avLst/>
              <a:gdLst>
                <a:gd name="T0" fmla="*/ 3 w 6"/>
                <a:gd name="T1" fmla="*/ 7 h 7"/>
                <a:gd name="T2" fmla="*/ 0 w 6"/>
                <a:gd name="T3" fmla="*/ 7 h 7"/>
                <a:gd name="T4" fmla="*/ 0 w 6"/>
                <a:gd name="T5" fmla="*/ 4 h 7"/>
                <a:gd name="T6" fmla="*/ 6 w 6"/>
                <a:gd name="T7" fmla="*/ 4 h 7"/>
                <a:gd name="T8" fmla="*/ 3 w 6"/>
                <a:gd name="T9" fmla="*/ 0 h 7"/>
                <a:gd name="T10" fmla="*/ 3 w 6"/>
                <a:gd name="T11" fmla="*/ 7 h 7"/>
                <a:gd name="T12" fmla="*/ 0 60000 65536"/>
                <a:gd name="T13" fmla="*/ 0 60000 65536"/>
                <a:gd name="T14" fmla="*/ 0 60000 65536"/>
                <a:gd name="T15" fmla="*/ 0 60000 65536"/>
                <a:gd name="T16" fmla="*/ 0 60000 65536"/>
                <a:gd name="T17" fmla="*/ 0 60000 65536"/>
                <a:gd name="T18" fmla="*/ 0 w 6"/>
                <a:gd name="T19" fmla="*/ 0 h 7"/>
                <a:gd name="T20" fmla="*/ 6 w 6"/>
                <a:gd name="T21" fmla="*/ 7 h 7"/>
              </a:gdLst>
              <a:ahLst/>
              <a:cxnLst>
                <a:cxn ang="T12">
                  <a:pos x="T0" y="T1"/>
                </a:cxn>
                <a:cxn ang="T13">
                  <a:pos x="T2" y="T3"/>
                </a:cxn>
                <a:cxn ang="T14">
                  <a:pos x="T4" y="T5"/>
                </a:cxn>
                <a:cxn ang="T15">
                  <a:pos x="T6" y="T7"/>
                </a:cxn>
                <a:cxn ang="T16">
                  <a:pos x="T8" y="T9"/>
                </a:cxn>
                <a:cxn ang="T17">
                  <a:pos x="T10" y="T11"/>
                </a:cxn>
              </a:cxnLst>
              <a:rect l="T18" t="T19" r="T20" b="T21"/>
              <a:pathLst>
                <a:path w="6" h="7">
                  <a:moveTo>
                    <a:pt x="3" y="7"/>
                  </a:moveTo>
                  <a:lnTo>
                    <a:pt x="0" y="7"/>
                  </a:lnTo>
                  <a:lnTo>
                    <a:pt x="0" y="4"/>
                  </a:lnTo>
                  <a:lnTo>
                    <a:pt x="6" y="4"/>
                  </a:lnTo>
                  <a:lnTo>
                    <a:pt x="3" y="0"/>
                  </a:lnTo>
                  <a:lnTo>
                    <a:pt x="3" y="7"/>
                  </a:lnTo>
                  <a:close/>
                </a:path>
              </a:pathLst>
            </a:custGeom>
            <a:solidFill>
              <a:srgbClr val="F8BDD6"/>
            </a:solidFill>
            <a:ln w="9525">
              <a:noFill/>
              <a:round/>
              <a:headEnd/>
              <a:tailEnd/>
            </a:ln>
          </p:spPr>
          <p:txBody>
            <a:bodyPr/>
            <a:lstStyle/>
            <a:p>
              <a:endParaRPr lang="ru-RU"/>
            </a:p>
          </p:txBody>
        </p:sp>
        <p:sp>
          <p:nvSpPr>
            <p:cNvPr id="161491" name="Freeform 3148"/>
            <p:cNvSpPr>
              <a:spLocks/>
            </p:cNvSpPr>
            <p:nvPr/>
          </p:nvSpPr>
          <p:spPr bwMode="auto">
            <a:xfrm>
              <a:off x="3017" y="3360"/>
              <a:ext cx="5" cy="3"/>
            </a:xfrm>
            <a:custGeom>
              <a:avLst/>
              <a:gdLst>
                <a:gd name="T0" fmla="*/ 0 w 5"/>
                <a:gd name="T1" fmla="*/ 2 h 3"/>
                <a:gd name="T2" fmla="*/ 0 w 5"/>
                <a:gd name="T3" fmla="*/ 0 h 3"/>
                <a:gd name="T4" fmla="*/ 3 w 5"/>
                <a:gd name="T5" fmla="*/ 0 h 3"/>
                <a:gd name="T6" fmla="*/ 3 w 5"/>
                <a:gd name="T7" fmla="*/ 3 h 3"/>
                <a:gd name="T8" fmla="*/ 5 w 5"/>
                <a:gd name="T9" fmla="*/ 2 h 3"/>
                <a:gd name="T10" fmla="*/ 0 w 5"/>
                <a:gd name="T11" fmla="*/ 2 h 3"/>
                <a:gd name="T12" fmla="*/ 0 60000 65536"/>
                <a:gd name="T13" fmla="*/ 0 60000 65536"/>
                <a:gd name="T14" fmla="*/ 0 60000 65536"/>
                <a:gd name="T15" fmla="*/ 0 60000 65536"/>
                <a:gd name="T16" fmla="*/ 0 60000 65536"/>
                <a:gd name="T17" fmla="*/ 0 60000 65536"/>
                <a:gd name="T18" fmla="*/ 0 w 5"/>
                <a:gd name="T19" fmla="*/ 0 h 3"/>
                <a:gd name="T20" fmla="*/ 5 w 5"/>
                <a:gd name="T21" fmla="*/ 3 h 3"/>
              </a:gdLst>
              <a:ahLst/>
              <a:cxnLst>
                <a:cxn ang="T12">
                  <a:pos x="T0" y="T1"/>
                </a:cxn>
                <a:cxn ang="T13">
                  <a:pos x="T2" y="T3"/>
                </a:cxn>
                <a:cxn ang="T14">
                  <a:pos x="T4" y="T5"/>
                </a:cxn>
                <a:cxn ang="T15">
                  <a:pos x="T6" y="T7"/>
                </a:cxn>
                <a:cxn ang="T16">
                  <a:pos x="T8" y="T9"/>
                </a:cxn>
                <a:cxn ang="T17">
                  <a:pos x="T10" y="T11"/>
                </a:cxn>
              </a:cxnLst>
              <a:rect l="T18" t="T19" r="T20" b="T21"/>
              <a:pathLst>
                <a:path w="5" h="3">
                  <a:moveTo>
                    <a:pt x="0" y="2"/>
                  </a:moveTo>
                  <a:lnTo>
                    <a:pt x="0" y="0"/>
                  </a:lnTo>
                  <a:lnTo>
                    <a:pt x="3" y="0"/>
                  </a:lnTo>
                  <a:lnTo>
                    <a:pt x="3" y="3"/>
                  </a:lnTo>
                  <a:lnTo>
                    <a:pt x="5" y="2"/>
                  </a:lnTo>
                  <a:lnTo>
                    <a:pt x="0" y="2"/>
                  </a:lnTo>
                  <a:close/>
                </a:path>
              </a:pathLst>
            </a:custGeom>
            <a:solidFill>
              <a:srgbClr val="F8BDD6"/>
            </a:solidFill>
            <a:ln w="9525">
              <a:noFill/>
              <a:round/>
              <a:headEnd/>
              <a:tailEnd/>
            </a:ln>
          </p:spPr>
          <p:txBody>
            <a:bodyPr/>
            <a:lstStyle/>
            <a:p>
              <a:endParaRPr lang="ru-RU"/>
            </a:p>
          </p:txBody>
        </p:sp>
        <p:sp>
          <p:nvSpPr>
            <p:cNvPr id="161492" name="Freeform 3149"/>
            <p:cNvSpPr>
              <a:spLocks/>
            </p:cNvSpPr>
            <p:nvPr/>
          </p:nvSpPr>
          <p:spPr bwMode="auto">
            <a:xfrm>
              <a:off x="2978" y="3488"/>
              <a:ext cx="185" cy="151"/>
            </a:xfrm>
            <a:custGeom>
              <a:avLst/>
              <a:gdLst>
                <a:gd name="T0" fmla="*/ 62 w 185"/>
                <a:gd name="T1" fmla="*/ 56 h 151"/>
                <a:gd name="T2" fmla="*/ 56 w 185"/>
                <a:gd name="T3" fmla="*/ 51 h 151"/>
                <a:gd name="T4" fmla="*/ 51 w 185"/>
                <a:gd name="T5" fmla="*/ 45 h 151"/>
                <a:gd name="T6" fmla="*/ 48 w 185"/>
                <a:gd name="T7" fmla="*/ 36 h 151"/>
                <a:gd name="T8" fmla="*/ 46 w 185"/>
                <a:gd name="T9" fmla="*/ 24 h 151"/>
                <a:gd name="T10" fmla="*/ 49 w 185"/>
                <a:gd name="T11" fmla="*/ 15 h 151"/>
                <a:gd name="T12" fmla="*/ 57 w 185"/>
                <a:gd name="T13" fmla="*/ 8 h 151"/>
                <a:gd name="T14" fmla="*/ 66 w 185"/>
                <a:gd name="T15" fmla="*/ 4 h 151"/>
                <a:gd name="T16" fmla="*/ 77 w 185"/>
                <a:gd name="T17" fmla="*/ 0 h 151"/>
                <a:gd name="T18" fmla="*/ 96 w 185"/>
                <a:gd name="T19" fmla="*/ 2 h 151"/>
                <a:gd name="T20" fmla="*/ 106 w 185"/>
                <a:gd name="T21" fmla="*/ 7 h 151"/>
                <a:gd name="T22" fmla="*/ 114 w 185"/>
                <a:gd name="T23" fmla="*/ 13 h 151"/>
                <a:gd name="T24" fmla="*/ 120 w 185"/>
                <a:gd name="T25" fmla="*/ 22 h 151"/>
                <a:gd name="T26" fmla="*/ 122 w 185"/>
                <a:gd name="T27" fmla="*/ 35 h 151"/>
                <a:gd name="T28" fmla="*/ 119 w 185"/>
                <a:gd name="T29" fmla="*/ 47 h 151"/>
                <a:gd name="T30" fmla="*/ 114 w 185"/>
                <a:gd name="T31" fmla="*/ 56 h 151"/>
                <a:gd name="T32" fmla="*/ 113 w 185"/>
                <a:gd name="T33" fmla="*/ 56 h 151"/>
                <a:gd name="T34" fmla="*/ 119 w 185"/>
                <a:gd name="T35" fmla="*/ 49 h 151"/>
                <a:gd name="T36" fmla="*/ 133 w 185"/>
                <a:gd name="T37" fmla="*/ 47 h 151"/>
                <a:gd name="T38" fmla="*/ 154 w 185"/>
                <a:gd name="T39" fmla="*/ 47 h 151"/>
                <a:gd name="T40" fmla="*/ 163 w 185"/>
                <a:gd name="T41" fmla="*/ 49 h 151"/>
                <a:gd name="T42" fmla="*/ 175 w 185"/>
                <a:gd name="T43" fmla="*/ 57 h 151"/>
                <a:gd name="T44" fmla="*/ 180 w 185"/>
                <a:gd name="T45" fmla="*/ 65 h 151"/>
                <a:gd name="T46" fmla="*/ 184 w 185"/>
                <a:gd name="T47" fmla="*/ 75 h 151"/>
                <a:gd name="T48" fmla="*/ 184 w 185"/>
                <a:gd name="T49" fmla="*/ 87 h 151"/>
                <a:gd name="T50" fmla="*/ 179 w 185"/>
                <a:gd name="T51" fmla="*/ 100 h 151"/>
                <a:gd name="T52" fmla="*/ 168 w 185"/>
                <a:gd name="T53" fmla="*/ 108 h 151"/>
                <a:gd name="T54" fmla="*/ 156 w 185"/>
                <a:gd name="T55" fmla="*/ 113 h 151"/>
                <a:gd name="T56" fmla="*/ 145 w 185"/>
                <a:gd name="T57" fmla="*/ 113 h 151"/>
                <a:gd name="T58" fmla="*/ 136 w 185"/>
                <a:gd name="T59" fmla="*/ 109 h 151"/>
                <a:gd name="T60" fmla="*/ 132 w 185"/>
                <a:gd name="T61" fmla="*/ 107 h 151"/>
                <a:gd name="T62" fmla="*/ 122 w 185"/>
                <a:gd name="T63" fmla="*/ 96 h 151"/>
                <a:gd name="T64" fmla="*/ 128 w 185"/>
                <a:gd name="T65" fmla="*/ 105 h 151"/>
                <a:gd name="T66" fmla="*/ 130 w 185"/>
                <a:gd name="T67" fmla="*/ 115 h 151"/>
                <a:gd name="T68" fmla="*/ 128 w 185"/>
                <a:gd name="T69" fmla="*/ 132 h 151"/>
                <a:gd name="T70" fmla="*/ 122 w 185"/>
                <a:gd name="T71" fmla="*/ 139 h 151"/>
                <a:gd name="T72" fmla="*/ 115 w 185"/>
                <a:gd name="T73" fmla="*/ 146 h 151"/>
                <a:gd name="T74" fmla="*/ 105 w 185"/>
                <a:gd name="T75" fmla="*/ 149 h 151"/>
                <a:gd name="T76" fmla="*/ 84 w 185"/>
                <a:gd name="T77" fmla="*/ 149 h 151"/>
                <a:gd name="T78" fmla="*/ 75 w 185"/>
                <a:gd name="T79" fmla="*/ 146 h 151"/>
                <a:gd name="T80" fmla="*/ 64 w 185"/>
                <a:gd name="T81" fmla="*/ 137 h 151"/>
                <a:gd name="T82" fmla="*/ 60 w 185"/>
                <a:gd name="T83" fmla="*/ 124 h 151"/>
                <a:gd name="T84" fmla="*/ 59 w 185"/>
                <a:gd name="T85" fmla="*/ 117 h 151"/>
                <a:gd name="T86" fmla="*/ 62 w 185"/>
                <a:gd name="T87" fmla="*/ 109 h 151"/>
                <a:gd name="T88" fmla="*/ 68 w 185"/>
                <a:gd name="T89" fmla="*/ 100 h 151"/>
                <a:gd name="T90" fmla="*/ 62 w 185"/>
                <a:gd name="T91" fmla="*/ 107 h 151"/>
                <a:gd name="T92" fmla="*/ 54 w 185"/>
                <a:gd name="T93" fmla="*/ 111 h 151"/>
                <a:gd name="T94" fmla="*/ 45 w 185"/>
                <a:gd name="T95" fmla="*/ 115 h 151"/>
                <a:gd name="T96" fmla="*/ 26 w 185"/>
                <a:gd name="T97" fmla="*/ 113 h 151"/>
                <a:gd name="T98" fmla="*/ 18 w 185"/>
                <a:gd name="T99" fmla="*/ 109 h 151"/>
                <a:gd name="T100" fmla="*/ 10 w 185"/>
                <a:gd name="T101" fmla="*/ 104 h 151"/>
                <a:gd name="T102" fmla="*/ 6 w 185"/>
                <a:gd name="T103" fmla="*/ 97 h 151"/>
                <a:gd name="T104" fmla="*/ 0 w 185"/>
                <a:gd name="T105" fmla="*/ 79 h 151"/>
                <a:gd name="T106" fmla="*/ 4 w 185"/>
                <a:gd name="T107" fmla="*/ 66 h 151"/>
                <a:gd name="T108" fmla="*/ 12 w 185"/>
                <a:gd name="T109" fmla="*/ 54 h 151"/>
                <a:gd name="T110" fmla="*/ 17 w 185"/>
                <a:gd name="T111" fmla="*/ 51 h 151"/>
                <a:gd name="T112" fmla="*/ 26 w 185"/>
                <a:gd name="T113" fmla="*/ 48 h 151"/>
                <a:gd name="T114" fmla="*/ 43 w 185"/>
                <a:gd name="T115" fmla="*/ 49 h 151"/>
                <a:gd name="T116" fmla="*/ 60 w 185"/>
                <a:gd name="T117" fmla="*/ 56 h 15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85"/>
                <a:gd name="T178" fmla="*/ 0 h 151"/>
                <a:gd name="T179" fmla="*/ 185 w 185"/>
                <a:gd name="T180" fmla="*/ 151 h 15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85" h="151">
                  <a:moveTo>
                    <a:pt x="68" y="59"/>
                  </a:moveTo>
                  <a:lnTo>
                    <a:pt x="62" y="56"/>
                  </a:lnTo>
                  <a:lnTo>
                    <a:pt x="57" y="53"/>
                  </a:lnTo>
                  <a:lnTo>
                    <a:pt x="56" y="51"/>
                  </a:lnTo>
                  <a:lnTo>
                    <a:pt x="54" y="49"/>
                  </a:lnTo>
                  <a:lnTo>
                    <a:pt x="51" y="45"/>
                  </a:lnTo>
                  <a:lnTo>
                    <a:pt x="49" y="40"/>
                  </a:lnTo>
                  <a:lnTo>
                    <a:pt x="48" y="36"/>
                  </a:lnTo>
                  <a:lnTo>
                    <a:pt x="46" y="30"/>
                  </a:lnTo>
                  <a:lnTo>
                    <a:pt x="46" y="24"/>
                  </a:lnTo>
                  <a:lnTo>
                    <a:pt x="47" y="19"/>
                  </a:lnTo>
                  <a:lnTo>
                    <a:pt x="49" y="15"/>
                  </a:lnTo>
                  <a:lnTo>
                    <a:pt x="53" y="12"/>
                  </a:lnTo>
                  <a:lnTo>
                    <a:pt x="57" y="8"/>
                  </a:lnTo>
                  <a:lnTo>
                    <a:pt x="62" y="5"/>
                  </a:lnTo>
                  <a:lnTo>
                    <a:pt x="66" y="4"/>
                  </a:lnTo>
                  <a:lnTo>
                    <a:pt x="73" y="2"/>
                  </a:lnTo>
                  <a:lnTo>
                    <a:pt x="77" y="0"/>
                  </a:lnTo>
                  <a:lnTo>
                    <a:pt x="90" y="2"/>
                  </a:lnTo>
                  <a:lnTo>
                    <a:pt x="96" y="2"/>
                  </a:lnTo>
                  <a:lnTo>
                    <a:pt x="101" y="4"/>
                  </a:lnTo>
                  <a:lnTo>
                    <a:pt x="106" y="7"/>
                  </a:lnTo>
                  <a:lnTo>
                    <a:pt x="111" y="10"/>
                  </a:lnTo>
                  <a:lnTo>
                    <a:pt x="114" y="13"/>
                  </a:lnTo>
                  <a:lnTo>
                    <a:pt x="117" y="17"/>
                  </a:lnTo>
                  <a:lnTo>
                    <a:pt x="120" y="22"/>
                  </a:lnTo>
                  <a:lnTo>
                    <a:pt x="120" y="29"/>
                  </a:lnTo>
                  <a:lnTo>
                    <a:pt x="122" y="35"/>
                  </a:lnTo>
                  <a:lnTo>
                    <a:pt x="120" y="40"/>
                  </a:lnTo>
                  <a:lnTo>
                    <a:pt x="119" y="47"/>
                  </a:lnTo>
                  <a:lnTo>
                    <a:pt x="117" y="51"/>
                  </a:lnTo>
                  <a:lnTo>
                    <a:pt x="114" y="56"/>
                  </a:lnTo>
                  <a:lnTo>
                    <a:pt x="109" y="60"/>
                  </a:lnTo>
                  <a:lnTo>
                    <a:pt x="113" y="56"/>
                  </a:lnTo>
                  <a:lnTo>
                    <a:pt x="115" y="53"/>
                  </a:lnTo>
                  <a:lnTo>
                    <a:pt x="119" y="49"/>
                  </a:lnTo>
                  <a:lnTo>
                    <a:pt x="124" y="47"/>
                  </a:lnTo>
                  <a:lnTo>
                    <a:pt x="133" y="47"/>
                  </a:lnTo>
                  <a:lnTo>
                    <a:pt x="144" y="45"/>
                  </a:lnTo>
                  <a:lnTo>
                    <a:pt x="154" y="47"/>
                  </a:lnTo>
                  <a:lnTo>
                    <a:pt x="158" y="47"/>
                  </a:lnTo>
                  <a:lnTo>
                    <a:pt x="163" y="49"/>
                  </a:lnTo>
                  <a:lnTo>
                    <a:pt x="171" y="56"/>
                  </a:lnTo>
                  <a:lnTo>
                    <a:pt x="175" y="57"/>
                  </a:lnTo>
                  <a:lnTo>
                    <a:pt x="177" y="62"/>
                  </a:lnTo>
                  <a:lnTo>
                    <a:pt x="180" y="65"/>
                  </a:lnTo>
                  <a:lnTo>
                    <a:pt x="182" y="68"/>
                  </a:lnTo>
                  <a:lnTo>
                    <a:pt x="184" y="75"/>
                  </a:lnTo>
                  <a:lnTo>
                    <a:pt x="185" y="81"/>
                  </a:lnTo>
                  <a:lnTo>
                    <a:pt x="184" y="87"/>
                  </a:lnTo>
                  <a:lnTo>
                    <a:pt x="182" y="94"/>
                  </a:lnTo>
                  <a:lnTo>
                    <a:pt x="179" y="100"/>
                  </a:lnTo>
                  <a:lnTo>
                    <a:pt x="174" y="105"/>
                  </a:lnTo>
                  <a:lnTo>
                    <a:pt x="168" y="108"/>
                  </a:lnTo>
                  <a:lnTo>
                    <a:pt x="163" y="111"/>
                  </a:lnTo>
                  <a:lnTo>
                    <a:pt x="156" y="113"/>
                  </a:lnTo>
                  <a:lnTo>
                    <a:pt x="149" y="113"/>
                  </a:lnTo>
                  <a:lnTo>
                    <a:pt x="145" y="113"/>
                  </a:lnTo>
                  <a:lnTo>
                    <a:pt x="143" y="113"/>
                  </a:lnTo>
                  <a:lnTo>
                    <a:pt x="136" y="109"/>
                  </a:lnTo>
                  <a:lnTo>
                    <a:pt x="135" y="108"/>
                  </a:lnTo>
                  <a:lnTo>
                    <a:pt x="132" y="107"/>
                  </a:lnTo>
                  <a:lnTo>
                    <a:pt x="126" y="102"/>
                  </a:lnTo>
                  <a:lnTo>
                    <a:pt x="122" y="96"/>
                  </a:lnTo>
                  <a:lnTo>
                    <a:pt x="125" y="100"/>
                  </a:lnTo>
                  <a:lnTo>
                    <a:pt x="128" y="105"/>
                  </a:lnTo>
                  <a:lnTo>
                    <a:pt x="130" y="109"/>
                  </a:lnTo>
                  <a:lnTo>
                    <a:pt x="130" y="115"/>
                  </a:lnTo>
                  <a:lnTo>
                    <a:pt x="130" y="122"/>
                  </a:lnTo>
                  <a:lnTo>
                    <a:pt x="128" y="132"/>
                  </a:lnTo>
                  <a:lnTo>
                    <a:pt x="126" y="137"/>
                  </a:lnTo>
                  <a:lnTo>
                    <a:pt x="122" y="139"/>
                  </a:lnTo>
                  <a:lnTo>
                    <a:pt x="119" y="143"/>
                  </a:lnTo>
                  <a:lnTo>
                    <a:pt x="115" y="146"/>
                  </a:lnTo>
                  <a:lnTo>
                    <a:pt x="109" y="147"/>
                  </a:lnTo>
                  <a:lnTo>
                    <a:pt x="105" y="149"/>
                  </a:lnTo>
                  <a:lnTo>
                    <a:pt x="96" y="151"/>
                  </a:lnTo>
                  <a:lnTo>
                    <a:pt x="84" y="149"/>
                  </a:lnTo>
                  <a:lnTo>
                    <a:pt x="79" y="147"/>
                  </a:lnTo>
                  <a:lnTo>
                    <a:pt x="75" y="146"/>
                  </a:lnTo>
                  <a:lnTo>
                    <a:pt x="67" y="139"/>
                  </a:lnTo>
                  <a:lnTo>
                    <a:pt x="64" y="137"/>
                  </a:lnTo>
                  <a:lnTo>
                    <a:pt x="62" y="132"/>
                  </a:lnTo>
                  <a:lnTo>
                    <a:pt x="60" y="124"/>
                  </a:lnTo>
                  <a:lnTo>
                    <a:pt x="59" y="121"/>
                  </a:lnTo>
                  <a:lnTo>
                    <a:pt x="59" y="117"/>
                  </a:lnTo>
                  <a:lnTo>
                    <a:pt x="60" y="113"/>
                  </a:lnTo>
                  <a:lnTo>
                    <a:pt x="62" y="109"/>
                  </a:lnTo>
                  <a:lnTo>
                    <a:pt x="64" y="105"/>
                  </a:lnTo>
                  <a:lnTo>
                    <a:pt x="68" y="100"/>
                  </a:lnTo>
                  <a:lnTo>
                    <a:pt x="66" y="105"/>
                  </a:lnTo>
                  <a:lnTo>
                    <a:pt x="62" y="107"/>
                  </a:lnTo>
                  <a:lnTo>
                    <a:pt x="57" y="109"/>
                  </a:lnTo>
                  <a:lnTo>
                    <a:pt x="54" y="111"/>
                  </a:lnTo>
                  <a:lnTo>
                    <a:pt x="49" y="113"/>
                  </a:lnTo>
                  <a:lnTo>
                    <a:pt x="45" y="115"/>
                  </a:lnTo>
                  <a:lnTo>
                    <a:pt x="36" y="115"/>
                  </a:lnTo>
                  <a:lnTo>
                    <a:pt x="26" y="113"/>
                  </a:lnTo>
                  <a:lnTo>
                    <a:pt x="21" y="111"/>
                  </a:lnTo>
                  <a:lnTo>
                    <a:pt x="18" y="109"/>
                  </a:lnTo>
                  <a:lnTo>
                    <a:pt x="13" y="107"/>
                  </a:lnTo>
                  <a:lnTo>
                    <a:pt x="10" y="104"/>
                  </a:lnTo>
                  <a:lnTo>
                    <a:pt x="6" y="100"/>
                  </a:lnTo>
                  <a:lnTo>
                    <a:pt x="6" y="97"/>
                  </a:lnTo>
                  <a:lnTo>
                    <a:pt x="2" y="87"/>
                  </a:lnTo>
                  <a:lnTo>
                    <a:pt x="0" y="79"/>
                  </a:lnTo>
                  <a:lnTo>
                    <a:pt x="2" y="70"/>
                  </a:lnTo>
                  <a:lnTo>
                    <a:pt x="4" y="66"/>
                  </a:lnTo>
                  <a:lnTo>
                    <a:pt x="5" y="62"/>
                  </a:lnTo>
                  <a:lnTo>
                    <a:pt x="12" y="54"/>
                  </a:lnTo>
                  <a:lnTo>
                    <a:pt x="15" y="53"/>
                  </a:lnTo>
                  <a:lnTo>
                    <a:pt x="17" y="51"/>
                  </a:lnTo>
                  <a:lnTo>
                    <a:pt x="21" y="49"/>
                  </a:lnTo>
                  <a:lnTo>
                    <a:pt x="26" y="48"/>
                  </a:lnTo>
                  <a:lnTo>
                    <a:pt x="34" y="48"/>
                  </a:lnTo>
                  <a:lnTo>
                    <a:pt x="43" y="49"/>
                  </a:lnTo>
                  <a:lnTo>
                    <a:pt x="51" y="51"/>
                  </a:lnTo>
                  <a:lnTo>
                    <a:pt x="60" y="56"/>
                  </a:lnTo>
                  <a:lnTo>
                    <a:pt x="68" y="59"/>
                  </a:lnTo>
                  <a:close/>
                </a:path>
              </a:pathLst>
            </a:custGeom>
            <a:solidFill>
              <a:srgbClr val="F561AF"/>
            </a:solidFill>
            <a:ln w="9525">
              <a:noFill/>
              <a:round/>
              <a:headEnd/>
              <a:tailEnd/>
            </a:ln>
          </p:spPr>
          <p:txBody>
            <a:bodyPr/>
            <a:lstStyle/>
            <a:p>
              <a:endParaRPr lang="ru-RU"/>
            </a:p>
          </p:txBody>
        </p:sp>
        <p:sp>
          <p:nvSpPr>
            <p:cNvPr id="161493" name="Freeform 3150"/>
            <p:cNvSpPr>
              <a:spLocks/>
            </p:cNvSpPr>
            <p:nvPr/>
          </p:nvSpPr>
          <p:spPr bwMode="auto">
            <a:xfrm>
              <a:off x="3019" y="3512"/>
              <a:ext cx="28" cy="37"/>
            </a:xfrm>
            <a:custGeom>
              <a:avLst/>
              <a:gdLst>
                <a:gd name="T0" fmla="*/ 24 w 28"/>
                <a:gd name="T1" fmla="*/ 37 h 37"/>
                <a:gd name="T2" fmla="*/ 12 w 28"/>
                <a:gd name="T3" fmla="*/ 31 h 37"/>
                <a:gd name="T4" fmla="*/ 4 w 28"/>
                <a:gd name="T5" fmla="*/ 24 h 37"/>
                <a:gd name="T6" fmla="*/ 0 w 28"/>
                <a:gd name="T7" fmla="*/ 3 h 37"/>
                <a:gd name="T8" fmla="*/ 4 w 28"/>
                <a:gd name="T9" fmla="*/ 0 h 37"/>
                <a:gd name="T10" fmla="*/ 10 w 28"/>
                <a:gd name="T11" fmla="*/ 20 h 37"/>
                <a:gd name="T12" fmla="*/ 16 w 28"/>
                <a:gd name="T13" fmla="*/ 26 h 37"/>
                <a:gd name="T14" fmla="*/ 28 w 28"/>
                <a:gd name="T15" fmla="*/ 33 h 37"/>
                <a:gd name="T16" fmla="*/ 24 w 28"/>
                <a:gd name="T17" fmla="*/ 37 h 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
                <a:gd name="T28" fmla="*/ 0 h 37"/>
                <a:gd name="T29" fmla="*/ 28 w 28"/>
                <a:gd name="T30" fmla="*/ 37 h 3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 h="37">
                  <a:moveTo>
                    <a:pt x="24" y="37"/>
                  </a:moveTo>
                  <a:lnTo>
                    <a:pt x="12" y="31"/>
                  </a:lnTo>
                  <a:lnTo>
                    <a:pt x="4" y="24"/>
                  </a:lnTo>
                  <a:lnTo>
                    <a:pt x="0" y="3"/>
                  </a:lnTo>
                  <a:lnTo>
                    <a:pt x="4" y="0"/>
                  </a:lnTo>
                  <a:lnTo>
                    <a:pt x="10" y="20"/>
                  </a:lnTo>
                  <a:lnTo>
                    <a:pt x="16" y="26"/>
                  </a:lnTo>
                  <a:lnTo>
                    <a:pt x="28" y="33"/>
                  </a:lnTo>
                  <a:lnTo>
                    <a:pt x="24" y="37"/>
                  </a:lnTo>
                  <a:close/>
                </a:path>
              </a:pathLst>
            </a:custGeom>
            <a:solidFill>
              <a:srgbClr val="F8BDD6"/>
            </a:solidFill>
            <a:ln w="9525">
              <a:noFill/>
              <a:round/>
              <a:headEnd/>
              <a:tailEnd/>
            </a:ln>
          </p:spPr>
          <p:txBody>
            <a:bodyPr/>
            <a:lstStyle/>
            <a:p>
              <a:endParaRPr lang="ru-RU"/>
            </a:p>
          </p:txBody>
        </p:sp>
        <p:sp>
          <p:nvSpPr>
            <p:cNvPr id="161494" name="Freeform 3151"/>
            <p:cNvSpPr>
              <a:spLocks/>
            </p:cNvSpPr>
            <p:nvPr/>
          </p:nvSpPr>
          <p:spPr bwMode="auto">
            <a:xfrm>
              <a:off x="3020" y="3485"/>
              <a:ext cx="78" cy="29"/>
            </a:xfrm>
            <a:custGeom>
              <a:avLst/>
              <a:gdLst>
                <a:gd name="T0" fmla="*/ 0 w 78"/>
                <a:gd name="T1" fmla="*/ 25 h 29"/>
                <a:gd name="T2" fmla="*/ 3 w 78"/>
                <a:gd name="T3" fmla="*/ 14 h 29"/>
                <a:gd name="T4" fmla="*/ 12 w 78"/>
                <a:gd name="T5" fmla="*/ 8 h 29"/>
                <a:gd name="T6" fmla="*/ 23 w 78"/>
                <a:gd name="T7" fmla="*/ 3 h 29"/>
                <a:gd name="T8" fmla="*/ 35 w 78"/>
                <a:gd name="T9" fmla="*/ 0 h 29"/>
                <a:gd name="T10" fmla="*/ 49 w 78"/>
                <a:gd name="T11" fmla="*/ 0 h 29"/>
                <a:gd name="T12" fmla="*/ 62 w 78"/>
                <a:gd name="T13" fmla="*/ 3 h 29"/>
                <a:gd name="T14" fmla="*/ 72 w 78"/>
                <a:gd name="T15" fmla="*/ 8 h 29"/>
                <a:gd name="T16" fmla="*/ 78 w 78"/>
                <a:gd name="T17" fmla="*/ 18 h 29"/>
                <a:gd name="T18" fmla="*/ 73 w 78"/>
                <a:gd name="T19" fmla="*/ 22 h 29"/>
                <a:gd name="T20" fmla="*/ 66 w 78"/>
                <a:gd name="T21" fmla="*/ 12 h 29"/>
                <a:gd name="T22" fmla="*/ 58 w 78"/>
                <a:gd name="T23" fmla="*/ 8 h 29"/>
                <a:gd name="T24" fmla="*/ 49 w 78"/>
                <a:gd name="T25" fmla="*/ 5 h 29"/>
                <a:gd name="T26" fmla="*/ 35 w 78"/>
                <a:gd name="T27" fmla="*/ 5 h 29"/>
                <a:gd name="T28" fmla="*/ 26 w 78"/>
                <a:gd name="T29" fmla="*/ 8 h 29"/>
                <a:gd name="T30" fmla="*/ 16 w 78"/>
                <a:gd name="T31" fmla="*/ 13 h 29"/>
                <a:gd name="T32" fmla="*/ 8 w 78"/>
                <a:gd name="T33" fmla="*/ 19 h 29"/>
                <a:gd name="T34" fmla="*/ 5 w 78"/>
                <a:gd name="T35" fmla="*/ 29 h 29"/>
                <a:gd name="T36" fmla="*/ 0 w 78"/>
                <a:gd name="T37" fmla="*/ 25 h 2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78"/>
                <a:gd name="T58" fmla="*/ 0 h 29"/>
                <a:gd name="T59" fmla="*/ 78 w 78"/>
                <a:gd name="T60" fmla="*/ 29 h 2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78" h="29">
                  <a:moveTo>
                    <a:pt x="0" y="25"/>
                  </a:moveTo>
                  <a:lnTo>
                    <a:pt x="3" y="14"/>
                  </a:lnTo>
                  <a:lnTo>
                    <a:pt x="12" y="8"/>
                  </a:lnTo>
                  <a:lnTo>
                    <a:pt x="23" y="3"/>
                  </a:lnTo>
                  <a:lnTo>
                    <a:pt x="35" y="0"/>
                  </a:lnTo>
                  <a:lnTo>
                    <a:pt x="49" y="0"/>
                  </a:lnTo>
                  <a:lnTo>
                    <a:pt x="62" y="3"/>
                  </a:lnTo>
                  <a:lnTo>
                    <a:pt x="72" y="8"/>
                  </a:lnTo>
                  <a:lnTo>
                    <a:pt x="78" y="18"/>
                  </a:lnTo>
                  <a:lnTo>
                    <a:pt x="73" y="22"/>
                  </a:lnTo>
                  <a:lnTo>
                    <a:pt x="66" y="12"/>
                  </a:lnTo>
                  <a:lnTo>
                    <a:pt x="58" y="8"/>
                  </a:lnTo>
                  <a:lnTo>
                    <a:pt x="49" y="5"/>
                  </a:lnTo>
                  <a:lnTo>
                    <a:pt x="35" y="5"/>
                  </a:lnTo>
                  <a:lnTo>
                    <a:pt x="26" y="8"/>
                  </a:lnTo>
                  <a:lnTo>
                    <a:pt x="16" y="13"/>
                  </a:lnTo>
                  <a:lnTo>
                    <a:pt x="8" y="19"/>
                  </a:lnTo>
                  <a:lnTo>
                    <a:pt x="5" y="29"/>
                  </a:lnTo>
                  <a:lnTo>
                    <a:pt x="0" y="25"/>
                  </a:lnTo>
                  <a:close/>
                </a:path>
              </a:pathLst>
            </a:custGeom>
            <a:solidFill>
              <a:srgbClr val="F8BDD6"/>
            </a:solidFill>
            <a:ln w="9525">
              <a:noFill/>
              <a:round/>
              <a:headEnd/>
              <a:tailEnd/>
            </a:ln>
          </p:spPr>
          <p:txBody>
            <a:bodyPr/>
            <a:lstStyle/>
            <a:p>
              <a:endParaRPr lang="ru-RU"/>
            </a:p>
          </p:txBody>
        </p:sp>
        <p:sp>
          <p:nvSpPr>
            <p:cNvPr id="161495" name="Freeform 3152"/>
            <p:cNvSpPr>
              <a:spLocks/>
            </p:cNvSpPr>
            <p:nvPr/>
          </p:nvSpPr>
          <p:spPr bwMode="auto">
            <a:xfrm>
              <a:off x="3020" y="3512"/>
              <a:ext cx="6" cy="3"/>
            </a:xfrm>
            <a:custGeom>
              <a:avLst/>
              <a:gdLst>
                <a:gd name="T0" fmla="*/ 0 w 6"/>
                <a:gd name="T1" fmla="*/ 3 h 3"/>
                <a:gd name="T2" fmla="*/ 0 w 6"/>
                <a:gd name="T3" fmla="*/ 2 h 3"/>
                <a:gd name="T4" fmla="*/ 0 w 6"/>
                <a:gd name="T5" fmla="*/ 0 h 3"/>
                <a:gd name="T6" fmla="*/ 6 w 6"/>
                <a:gd name="T7" fmla="*/ 3 h 3"/>
                <a:gd name="T8" fmla="*/ 6 w 6"/>
                <a:gd name="T9" fmla="*/ 0 h 3"/>
                <a:gd name="T10" fmla="*/ 0 w 6"/>
                <a:gd name="T11" fmla="*/ 3 h 3"/>
                <a:gd name="T12" fmla="*/ 0 60000 65536"/>
                <a:gd name="T13" fmla="*/ 0 60000 65536"/>
                <a:gd name="T14" fmla="*/ 0 60000 65536"/>
                <a:gd name="T15" fmla="*/ 0 60000 65536"/>
                <a:gd name="T16" fmla="*/ 0 60000 65536"/>
                <a:gd name="T17" fmla="*/ 0 60000 65536"/>
                <a:gd name="T18" fmla="*/ 0 w 6"/>
                <a:gd name="T19" fmla="*/ 0 h 3"/>
                <a:gd name="T20" fmla="*/ 6 w 6"/>
                <a:gd name="T21" fmla="*/ 3 h 3"/>
              </a:gdLst>
              <a:ahLst/>
              <a:cxnLst>
                <a:cxn ang="T12">
                  <a:pos x="T0" y="T1"/>
                </a:cxn>
                <a:cxn ang="T13">
                  <a:pos x="T2" y="T3"/>
                </a:cxn>
                <a:cxn ang="T14">
                  <a:pos x="T4" y="T5"/>
                </a:cxn>
                <a:cxn ang="T15">
                  <a:pos x="T6" y="T7"/>
                </a:cxn>
                <a:cxn ang="T16">
                  <a:pos x="T8" y="T9"/>
                </a:cxn>
                <a:cxn ang="T17">
                  <a:pos x="T10" y="T11"/>
                </a:cxn>
              </a:cxnLst>
              <a:rect l="T18" t="T19" r="T20" b="T21"/>
              <a:pathLst>
                <a:path w="6" h="3">
                  <a:moveTo>
                    <a:pt x="0" y="3"/>
                  </a:moveTo>
                  <a:lnTo>
                    <a:pt x="0" y="2"/>
                  </a:lnTo>
                  <a:lnTo>
                    <a:pt x="0" y="0"/>
                  </a:lnTo>
                  <a:lnTo>
                    <a:pt x="6" y="3"/>
                  </a:lnTo>
                  <a:lnTo>
                    <a:pt x="6" y="0"/>
                  </a:lnTo>
                  <a:lnTo>
                    <a:pt x="0" y="3"/>
                  </a:lnTo>
                  <a:close/>
                </a:path>
              </a:pathLst>
            </a:custGeom>
            <a:solidFill>
              <a:srgbClr val="F8BDD6"/>
            </a:solidFill>
            <a:ln w="9525">
              <a:noFill/>
              <a:round/>
              <a:headEnd/>
              <a:tailEnd/>
            </a:ln>
          </p:spPr>
          <p:txBody>
            <a:bodyPr/>
            <a:lstStyle/>
            <a:p>
              <a:endParaRPr lang="ru-RU"/>
            </a:p>
          </p:txBody>
        </p:sp>
        <p:sp>
          <p:nvSpPr>
            <p:cNvPr id="161496" name="Freeform 3153"/>
            <p:cNvSpPr>
              <a:spLocks/>
            </p:cNvSpPr>
            <p:nvPr/>
          </p:nvSpPr>
          <p:spPr bwMode="auto">
            <a:xfrm>
              <a:off x="3083" y="3505"/>
              <a:ext cx="16" cy="44"/>
            </a:xfrm>
            <a:custGeom>
              <a:avLst/>
              <a:gdLst>
                <a:gd name="T0" fmla="*/ 13 w 16"/>
                <a:gd name="T1" fmla="*/ 0 h 44"/>
                <a:gd name="T2" fmla="*/ 16 w 16"/>
                <a:gd name="T3" fmla="*/ 11 h 44"/>
                <a:gd name="T4" fmla="*/ 16 w 16"/>
                <a:gd name="T5" fmla="*/ 22 h 44"/>
                <a:gd name="T6" fmla="*/ 12 w 16"/>
                <a:gd name="T7" fmla="*/ 35 h 44"/>
                <a:gd name="T8" fmla="*/ 4 w 16"/>
                <a:gd name="T9" fmla="*/ 44 h 44"/>
                <a:gd name="T10" fmla="*/ 0 w 16"/>
                <a:gd name="T11" fmla="*/ 39 h 44"/>
                <a:gd name="T12" fmla="*/ 8 w 16"/>
                <a:gd name="T13" fmla="*/ 30 h 44"/>
                <a:gd name="T14" fmla="*/ 10 w 16"/>
                <a:gd name="T15" fmla="*/ 20 h 44"/>
                <a:gd name="T16" fmla="*/ 10 w 16"/>
                <a:gd name="T17" fmla="*/ 11 h 44"/>
                <a:gd name="T18" fmla="*/ 8 w 16"/>
                <a:gd name="T19" fmla="*/ 2 h 44"/>
                <a:gd name="T20" fmla="*/ 13 w 16"/>
                <a:gd name="T21" fmla="*/ 0 h 4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
                <a:gd name="T34" fmla="*/ 0 h 44"/>
                <a:gd name="T35" fmla="*/ 16 w 16"/>
                <a:gd name="T36" fmla="*/ 44 h 4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 h="44">
                  <a:moveTo>
                    <a:pt x="13" y="0"/>
                  </a:moveTo>
                  <a:lnTo>
                    <a:pt x="16" y="11"/>
                  </a:lnTo>
                  <a:lnTo>
                    <a:pt x="16" y="22"/>
                  </a:lnTo>
                  <a:lnTo>
                    <a:pt x="12" y="35"/>
                  </a:lnTo>
                  <a:lnTo>
                    <a:pt x="4" y="44"/>
                  </a:lnTo>
                  <a:lnTo>
                    <a:pt x="0" y="39"/>
                  </a:lnTo>
                  <a:lnTo>
                    <a:pt x="8" y="30"/>
                  </a:lnTo>
                  <a:lnTo>
                    <a:pt x="10" y="20"/>
                  </a:lnTo>
                  <a:lnTo>
                    <a:pt x="10" y="11"/>
                  </a:lnTo>
                  <a:lnTo>
                    <a:pt x="8" y="2"/>
                  </a:lnTo>
                  <a:lnTo>
                    <a:pt x="13" y="0"/>
                  </a:lnTo>
                  <a:close/>
                </a:path>
              </a:pathLst>
            </a:custGeom>
            <a:solidFill>
              <a:srgbClr val="F8BDD6"/>
            </a:solidFill>
            <a:ln w="9525">
              <a:noFill/>
              <a:round/>
              <a:headEnd/>
              <a:tailEnd/>
            </a:ln>
          </p:spPr>
          <p:txBody>
            <a:bodyPr/>
            <a:lstStyle/>
            <a:p>
              <a:endParaRPr lang="ru-RU"/>
            </a:p>
          </p:txBody>
        </p:sp>
        <p:sp>
          <p:nvSpPr>
            <p:cNvPr id="161497" name="Freeform 3154"/>
            <p:cNvSpPr>
              <a:spLocks/>
            </p:cNvSpPr>
            <p:nvPr/>
          </p:nvSpPr>
          <p:spPr bwMode="auto">
            <a:xfrm>
              <a:off x="3090" y="3502"/>
              <a:ext cx="8" cy="5"/>
            </a:xfrm>
            <a:custGeom>
              <a:avLst/>
              <a:gdLst>
                <a:gd name="T0" fmla="*/ 6 w 8"/>
                <a:gd name="T1" fmla="*/ 0 h 5"/>
                <a:gd name="T2" fmla="*/ 8 w 8"/>
                <a:gd name="T3" fmla="*/ 2 h 5"/>
                <a:gd name="T4" fmla="*/ 8 w 8"/>
                <a:gd name="T5" fmla="*/ 3 h 5"/>
                <a:gd name="T6" fmla="*/ 0 w 8"/>
                <a:gd name="T7" fmla="*/ 5 h 5"/>
                <a:gd name="T8" fmla="*/ 6 w 8"/>
                <a:gd name="T9" fmla="*/ 0 h 5"/>
                <a:gd name="T10" fmla="*/ 0 60000 65536"/>
                <a:gd name="T11" fmla="*/ 0 60000 65536"/>
                <a:gd name="T12" fmla="*/ 0 60000 65536"/>
                <a:gd name="T13" fmla="*/ 0 60000 65536"/>
                <a:gd name="T14" fmla="*/ 0 60000 65536"/>
                <a:gd name="T15" fmla="*/ 0 w 8"/>
                <a:gd name="T16" fmla="*/ 0 h 5"/>
                <a:gd name="T17" fmla="*/ 8 w 8"/>
                <a:gd name="T18" fmla="*/ 5 h 5"/>
              </a:gdLst>
              <a:ahLst/>
              <a:cxnLst>
                <a:cxn ang="T10">
                  <a:pos x="T0" y="T1"/>
                </a:cxn>
                <a:cxn ang="T11">
                  <a:pos x="T2" y="T3"/>
                </a:cxn>
                <a:cxn ang="T12">
                  <a:pos x="T4" y="T5"/>
                </a:cxn>
                <a:cxn ang="T13">
                  <a:pos x="T6" y="T7"/>
                </a:cxn>
                <a:cxn ang="T14">
                  <a:pos x="T8" y="T9"/>
                </a:cxn>
              </a:cxnLst>
              <a:rect l="T15" t="T16" r="T17" b="T18"/>
              <a:pathLst>
                <a:path w="8" h="5">
                  <a:moveTo>
                    <a:pt x="6" y="0"/>
                  </a:moveTo>
                  <a:lnTo>
                    <a:pt x="8" y="2"/>
                  </a:lnTo>
                  <a:lnTo>
                    <a:pt x="8" y="3"/>
                  </a:lnTo>
                  <a:lnTo>
                    <a:pt x="0" y="5"/>
                  </a:lnTo>
                  <a:lnTo>
                    <a:pt x="6" y="0"/>
                  </a:lnTo>
                  <a:close/>
                </a:path>
              </a:pathLst>
            </a:custGeom>
            <a:solidFill>
              <a:srgbClr val="F8BDD6"/>
            </a:solidFill>
            <a:ln w="9525">
              <a:noFill/>
              <a:round/>
              <a:headEnd/>
              <a:tailEnd/>
            </a:ln>
          </p:spPr>
          <p:txBody>
            <a:bodyPr/>
            <a:lstStyle/>
            <a:p>
              <a:endParaRPr lang="ru-RU"/>
            </a:p>
          </p:txBody>
        </p:sp>
        <p:sp>
          <p:nvSpPr>
            <p:cNvPr id="161498" name="Freeform 3155"/>
            <p:cNvSpPr>
              <a:spLocks/>
            </p:cNvSpPr>
            <p:nvPr/>
          </p:nvSpPr>
          <p:spPr bwMode="auto">
            <a:xfrm>
              <a:off x="3083" y="3529"/>
              <a:ext cx="73" cy="20"/>
            </a:xfrm>
            <a:custGeom>
              <a:avLst/>
              <a:gdLst>
                <a:gd name="T0" fmla="*/ 0 w 73"/>
                <a:gd name="T1" fmla="*/ 15 h 20"/>
                <a:gd name="T2" fmla="*/ 7 w 73"/>
                <a:gd name="T3" fmla="*/ 7 h 20"/>
                <a:gd name="T4" fmla="*/ 16 w 73"/>
                <a:gd name="T5" fmla="*/ 3 h 20"/>
                <a:gd name="T6" fmla="*/ 27 w 73"/>
                <a:gd name="T7" fmla="*/ 0 h 20"/>
                <a:gd name="T8" fmla="*/ 39 w 73"/>
                <a:gd name="T9" fmla="*/ 0 h 20"/>
                <a:gd name="T10" fmla="*/ 58 w 73"/>
                <a:gd name="T11" fmla="*/ 5 h 20"/>
                <a:gd name="T12" fmla="*/ 67 w 73"/>
                <a:gd name="T13" fmla="*/ 9 h 20"/>
                <a:gd name="T14" fmla="*/ 73 w 73"/>
                <a:gd name="T15" fmla="*/ 15 h 20"/>
                <a:gd name="T16" fmla="*/ 68 w 73"/>
                <a:gd name="T17" fmla="*/ 20 h 20"/>
                <a:gd name="T18" fmla="*/ 62 w 73"/>
                <a:gd name="T19" fmla="*/ 14 h 20"/>
                <a:gd name="T20" fmla="*/ 54 w 73"/>
                <a:gd name="T21" fmla="*/ 9 h 20"/>
                <a:gd name="T22" fmla="*/ 36 w 73"/>
                <a:gd name="T23" fmla="*/ 5 h 20"/>
                <a:gd name="T24" fmla="*/ 27 w 73"/>
                <a:gd name="T25" fmla="*/ 5 h 20"/>
                <a:gd name="T26" fmla="*/ 19 w 73"/>
                <a:gd name="T27" fmla="*/ 7 h 20"/>
                <a:gd name="T28" fmla="*/ 11 w 73"/>
                <a:gd name="T29" fmla="*/ 12 h 20"/>
                <a:gd name="T30" fmla="*/ 5 w 73"/>
                <a:gd name="T31" fmla="*/ 20 h 20"/>
                <a:gd name="T32" fmla="*/ 0 w 73"/>
                <a:gd name="T33" fmla="*/ 15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3"/>
                <a:gd name="T52" fmla="*/ 0 h 20"/>
                <a:gd name="T53" fmla="*/ 73 w 73"/>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3" h="20">
                  <a:moveTo>
                    <a:pt x="0" y="15"/>
                  </a:moveTo>
                  <a:lnTo>
                    <a:pt x="7" y="7"/>
                  </a:lnTo>
                  <a:lnTo>
                    <a:pt x="16" y="3"/>
                  </a:lnTo>
                  <a:lnTo>
                    <a:pt x="27" y="0"/>
                  </a:lnTo>
                  <a:lnTo>
                    <a:pt x="39" y="0"/>
                  </a:lnTo>
                  <a:lnTo>
                    <a:pt x="58" y="5"/>
                  </a:lnTo>
                  <a:lnTo>
                    <a:pt x="67" y="9"/>
                  </a:lnTo>
                  <a:lnTo>
                    <a:pt x="73" y="15"/>
                  </a:lnTo>
                  <a:lnTo>
                    <a:pt x="68" y="20"/>
                  </a:lnTo>
                  <a:lnTo>
                    <a:pt x="62" y="14"/>
                  </a:lnTo>
                  <a:lnTo>
                    <a:pt x="54" y="9"/>
                  </a:lnTo>
                  <a:lnTo>
                    <a:pt x="36" y="5"/>
                  </a:lnTo>
                  <a:lnTo>
                    <a:pt x="27" y="5"/>
                  </a:lnTo>
                  <a:lnTo>
                    <a:pt x="19" y="7"/>
                  </a:lnTo>
                  <a:lnTo>
                    <a:pt x="11" y="12"/>
                  </a:lnTo>
                  <a:lnTo>
                    <a:pt x="5" y="20"/>
                  </a:lnTo>
                  <a:lnTo>
                    <a:pt x="0" y="15"/>
                  </a:lnTo>
                  <a:close/>
                </a:path>
              </a:pathLst>
            </a:custGeom>
            <a:solidFill>
              <a:srgbClr val="F8BDD6"/>
            </a:solidFill>
            <a:ln w="9525">
              <a:noFill/>
              <a:round/>
              <a:headEnd/>
              <a:tailEnd/>
            </a:ln>
          </p:spPr>
          <p:txBody>
            <a:bodyPr/>
            <a:lstStyle/>
            <a:p>
              <a:endParaRPr lang="ru-RU"/>
            </a:p>
          </p:txBody>
        </p:sp>
        <p:sp>
          <p:nvSpPr>
            <p:cNvPr id="161499" name="Freeform 3156"/>
            <p:cNvSpPr>
              <a:spLocks/>
            </p:cNvSpPr>
            <p:nvPr/>
          </p:nvSpPr>
          <p:spPr bwMode="auto">
            <a:xfrm>
              <a:off x="3083" y="3544"/>
              <a:ext cx="4" cy="5"/>
            </a:xfrm>
            <a:custGeom>
              <a:avLst/>
              <a:gdLst>
                <a:gd name="T0" fmla="*/ 0 w 4"/>
                <a:gd name="T1" fmla="*/ 0 h 5"/>
                <a:gd name="T2" fmla="*/ 4 w 4"/>
                <a:gd name="T3" fmla="*/ 5 h 5"/>
                <a:gd name="T4" fmla="*/ 0 w 4"/>
                <a:gd name="T5" fmla="*/ 0 h 5"/>
                <a:gd name="T6" fmla="*/ 4 w 4"/>
                <a:gd name="T7" fmla="*/ 5 h 5"/>
                <a:gd name="T8" fmla="*/ 0 w 4"/>
                <a:gd name="T9" fmla="*/ 0 h 5"/>
                <a:gd name="T10" fmla="*/ 0 60000 65536"/>
                <a:gd name="T11" fmla="*/ 0 60000 65536"/>
                <a:gd name="T12" fmla="*/ 0 60000 65536"/>
                <a:gd name="T13" fmla="*/ 0 60000 65536"/>
                <a:gd name="T14" fmla="*/ 0 60000 65536"/>
                <a:gd name="T15" fmla="*/ 0 w 4"/>
                <a:gd name="T16" fmla="*/ 0 h 5"/>
                <a:gd name="T17" fmla="*/ 4 w 4"/>
                <a:gd name="T18" fmla="*/ 5 h 5"/>
              </a:gdLst>
              <a:ahLst/>
              <a:cxnLst>
                <a:cxn ang="T10">
                  <a:pos x="T0" y="T1"/>
                </a:cxn>
                <a:cxn ang="T11">
                  <a:pos x="T2" y="T3"/>
                </a:cxn>
                <a:cxn ang="T12">
                  <a:pos x="T4" y="T5"/>
                </a:cxn>
                <a:cxn ang="T13">
                  <a:pos x="T6" y="T7"/>
                </a:cxn>
                <a:cxn ang="T14">
                  <a:pos x="T8" y="T9"/>
                </a:cxn>
              </a:cxnLst>
              <a:rect l="T15" t="T16" r="T17" b="T18"/>
              <a:pathLst>
                <a:path w="4" h="5">
                  <a:moveTo>
                    <a:pt x="0" y="0"/>
                  </a:moveTo>
                  <a:lnTo>
                    <a:pt x="4" y="5"/>
                  </a:lnTo>
                  <a:lnTo>
                    <a:pt x="0" y="0"/>
                  </a:lnTo>
                  <a:lnTo>
                    <a:pt x="4" y="5"/>
                  </a:lnTo>
                  <a:lnTo>
                    <a:pt x="0" y="0"/>
                  </a:lnTo>
                  <a:close/>
                </a:path>
              </a:pathLst>
            </a:custGeom>
            <a:solidFill>
              <a:srgbClr val="F8BDD6"/>
            </a:solidFill>
            <a:ln w="9525">
              <a:noFill/>
              <a:round/>
              <a:headEnd/>
              <a:tailEnd/>
            </a:ln>
          </p:spPr>
          <p:txBody>
            <a:bodyPr/>
            <a:lstStyle/>
            <a:p>
              <a:endParaRPr lang="ru-RU"/>
            </a:p>
          </p:txBody>
        </p:sp>
        <p:sp>
          <p:nvSpPr>
            <p:cNvPr id="161500" name="Freeform 3157"/>
            <p:cNvSpPr>
              <a:spLocks/>
            </p:cNvSpPr>
            <p:nvPr/>
          </p:nvSpPr>
          <p:spPr bwMode="auto">
            <a:xfrm>
              <a:off x="3144" y="3547"/>
              <a:ext cx="21" cy="51"/>
            </a:xfrm>
            <a:custGeom>
              <a:avLst/>
              <a:gdLst>
                <a:gd name="T0" fmla="*/ 17 w 21"/>
                <a:gd name="T1" fmla="*/ 0 h 51"/>
                <a:gd name="T2" fmla="*/ 21 w 21"/>
                <a:gd name="T3" fmla="*/ 16 h 51"/>
                <a:gd name="T4" fmla="*/ 21 w 21"/>
                <a:gd name="T5" fmla="*/ 28 h 51"/>
                <a:gd name="T6" fmla="*/ 15 w 21"/>
                <a:gd name="T7" fmla="*/ 41 h 51"/>
                <a:gd name="T8" fmla="*/ 5 w 21"/>
                <a:gd name="T9" fmla="*/ 51 h 51"/>
                <a:gd name="T10" fmla="*/ 0 w 21"/>
                <a:gd name="T11" fmla="*/ 47 h 51"/>
                <a:gd name="T12" fmla="*/ 10 w 21"/>
                <a:gd name="T13" fmla="*/ 37 h 51"/>
                <a:gd name="T14" fmla="*/ 15 w 21"/>
                <a:gd name="T15" fmla="*/ 27 h 51"/>
                <a:gd name="T16" fmla="*/ 15 w 21"/>
                <a:gd name="T17" fmla="*/ 16 h 51"/>
                <a:gd name="T18" fmla="*/ 10 w 21"/>
                <a:gd name="T19" fmla="*/ 2 h 51"/>
                <a:gd name="T20" fmla="*/ 17 w 21"/>
                <a:gd name="T21" fmla="*/ 0 h 5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
                <a:gd name="T34" fmla="*/ 0 h 51"/>
                <a:gd name="T35" fmla="*/ 21 w 21"/>
                <a:gd name="T36" fmla="*/ 51 h 5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 h="51">
                  <a:moveTo>
                    <a:pt x="17" y="0"/>
                  </a:moveTo>
                  <a:lnTo>
                    <a:pt x="21" y="16"/>
                  </a:lnTo>
                  <a:lnTo>
                    <a:pt x="21" y="28"/>
                  </a:lnTo>
                  <a:lnTo>
                    <a:pt x="15" y="41"/>
                  </a:lnTo>
                  <a:lnTo>
                    <a:pt x="5" y="51"/>
                  </a:lnTo>
                  <a:lnTo>
                    <a:pt x="0" y="47"/>
                  </a:lnTo>
                  <a:lnTo>
                    <a:pt x="10" y="37"/>
                  </a:lnTo>
                  <a:lnTo>
                    <a:pt x="15" y="27"/>
                  </a:lnTo>
                  <a:lnTo>
                    <a:pt x="15" y="16"/>
                  </a:lnTo>
                  <a:lnTo>
                    <a:pt x="10" y="2"/>
                  </a:lnTo>
                  <a:lnTo>
                    <a:pt x="17" y="0"/>
                  </a:lnTo>
                  <a:close/>
                </a:path>
              </a:pathLst>
            </a:custGeom>
            <a:solidFill>
              <a:srgbClr val="F8BDD6"/>
            </a:solidFill>
            <a:ln w="9525">
              <a:noFill/>
              <a:round/>
              <a:headEnd/>
              <a:tailEnd/>
            </a:ln>
          </p:spPr>
          <p:txBody>
            <a:bodyPr/>
            <a:lstStyle/>
            <a:p>
              <a:endParaRPr lang="ru-RU"/>
            </a:p>
          </p:txBody>
        </p:sp>
        <p:sp>
          <p:nvSpPr>
            <p:cNvPr id="161501" name="Freeform 3158"/>
            <p:cNvSpPr>
              <a:spLocks/>
            </p:cNvSpPr>
            <p:nvPr/>
          </p:nvSpPr>
          <p:spPr bwMode="auto">
            <a:xfrm>
              <a:off x="3153" y="3544"/>
              <a:ext cx="5" cy="5"/>
            </a:xfrm>
            <a:custGeom>
              <a:avLst/>
              <a:gdLst>
                <a:gd name="T0" fmla="*/ 3 w 5"/>
                <a:gd name="T1" fmla="*/ 0 h 5"/>
                <a:gd name="T2" fmla="*/ 5 w 5"/>
                <a:gd name="T3" fmla="*/ 3 h 5"/>
                <a:gd name="T4" fmla="*/ 0 w 5"/>
                <a:gd name="T5" fmla="*/ 5 h 5"/>
                <a:gd name="T6" fmla="*/ 3 w 5"/>
                <a:gd name="T7" fmla="*/ 0 h 5"/>
                <a:gd name="T8" fmla="*/ 0 60000 65536"/>
                <a:gd name="T9" fmla="*/ 0 60000 65536"/>
                <a:gd name="T10" fmla="*/ 0 60000 65536"/>
                <a:gd name="T11" fmla="*/ 0 60000 65536"/>
                <a:gd name="T12" fmla="*/ 0 w 5"/>
                <a:gd name="T13" fmla="*/ 0 h 5"/>
                <a:gd name="T14" fmla="*/ 5 w 5"/>
                <a:gd name="T15" fmla="*/ 5 h 5"/>
              </a:gdLst>
              <a:ahLst/>
              <a:cxnLst>
                <a:cxn ang="T8">
                  <a:pos x="T0" y="T1"/>
                </a:cxn>
                <a:cxn ang="T9">
                  <a:pos x="T2" y="T3"/>
                </a:cxn>
                <a:cxn ang="T10">
                  <a:pos x="T4" y="T5"/>
                </a:cxn>
                <a:cxn ang="T11">
                  <a:pos x="T6" y="T7"/>
                </a:cxn>
              </a:cxnLst>
              <a:rect l="T12" t="T13" r="T14" b="T15"/>
              <a:pathLst>
                <a:path w="5" h="5">
                  <a:moveTo>
                    <a:pt x="3" y="0"/>
                  </a:moveTo>
                  <a:lnTo>
                    <a:pt x="5" y="3"/>
                  </a:lnTo>
                  <a:lnTo>
                    <a:pt x="0" y="5"/>
                  </a:lnTo>
                  <a:lnTo>
                    <a:pt x="3" y="0"/>
                  </a:lnTo>
                  <a:close/>
                </a:path>
              </a:pathLst>
            </a:custGeom>
            <a:solidFill>
              <a:srgbClr val="F8BDD6"/>
            </a:solidFill>
            <a:ln w="9525">
              <a:noFill/>
              <a:round/>
              <a:headEnd/>
              <a:tailEnd/>
            </a:ln>
          </p:spPr>
          <p:txBody>
            <a:bodyPr/>
            <a:lstStyle/>
            <a:p>
              <a:endParaRPr lang="ru-RU"/>
            </a:p>
          </p:txBody>
        </p:sp>
        <p:sp>
          <p:nvSpPr>
            <p:cNvPr id="161502" name="Freeform 3159"/>
            <p:cNvSpPr>
              <a:spLocks/>
            </p:cNvSpPr>
            <p:nvPr/>
          </p:nvSpPr>
          <p:spPr bwMode="auto">
            <a:xfrm>
              <a:off x="3096" y="3580"/>
              <a:ext cx="50" cy="23"/>
            </a:xfrm>
            <a:custGeom>
              <a:avLst/>
              <a:gdLst>
                <a:gd name="T0" fmla="*/ 50 w 50"/>
                <a:gd name="T1" fmla="*/ 18 h 23"/>
                <a:gd name="T2" fmla="*/ 44 w 50"/>
                <a:gd name="T3" fmla="*/ 21 h 23"/>
                <a:gd name="T4" fmla="*/ 37 w 50"/>
                <a:gd name="T5" fmla="*/ 23 h 23"/>
                <a:gd name="T6" fmla="*/ 24 w 50"/>
                <a:gd name="T7" fmla="*/ 23 h 23"/>
                <a:gd name="T8" fmla="*/ 9 w 50"/>
                <a:gd name="T9" fmla="*/ 14 h 23"/>
                <a:gd name="T10" fmla="*/ 0 w 50"/>
                <a:gd name="T11" fmla="*/ 4 h 23"/>
                <a:gd name="T12" fmla="*/ 5 w 50"/>
                <a:gd name="T13" fmla="*/ 0 h 23"/>
                <a:gd name="T14" fmla="*/ 14 w 50"/>
                <a:gd name="T15" fmla="*/ 10 h 23"/>
                <a:gd name="T16" fmla="*/ 24 w 50"/>
                <a:gd name="T17" fmla="*/ 16 h 23"/>
                <a:gd name="T18" fmla="*/ 37 w 50"/>
                <a:gd name="T19" fmla="*/ 16 h 23"/>
                <a:gd name="T20" fmla="*/ 42 w 50"/>
                <a:gd name="T21" fmla="*/ 14 h 23"/>
                <a:gd name="T22" fmla="*/ 48 w 50"/>
                <a:gd name="T23" fmla="*/ 11 h 23"/>
                <a:gd name="T24" fmla="*/ 50 w 50"/>
                <a:gd name="T25" fmla="*/ 18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
                <a:gd name="T41" fmla="*/ 50 w 50"/>
                <a:gd name="T42" fmla="*/ 23 h 2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
                  <a:moveTo>
                    <a:pt x="50" y="18"/>
                  </a:moveTo>
                  <a:lnTo>
                    <a:pt x="44" y="21"/>
                  </a:lnTo>
                  <a:lnTo>
                    <a:pt x="37" y="23"/>
                  </a:lnTo>
                  <a:lnTo>
                    <a:pt x="24" y="23"/>
                  </a:lnTo>
                  <a:lnTo>
                    <a:pt x="9" y="14"/>
                  </a:lnTo>
                  <a:lnTo>
                    <a:pt x="0" y="4"/>
                  </a:lnTo>
                  <a:lnTo>
                    <a:pt x="5" y="0"/>
                  </a:lnTo>
                  <a:lnTo>
                    <a:pt x="14" y="10"/>
                  </a:lnTo>
                  <a:lnTo>
                    <a:pt x="24" y="16"/>
                  </a:lnTo>
                  <a:lnTo>
                    <a:pt x="37" y="16"/>
                  </a:lnTo>
                  <a:lnTo>
                    <a:pt x="42" y="14"/>
                  </a:lnTo>
                  <a:lnTo>
                    <a:pt x="48" y="11"/>
                  </a:lnTo>
                  <a:lnTo>
                    <a:pt x="50" y="18"/>
                  </a:lnTo>
                  <a:close/>
                </a:path>
              </a:pathLst>
            </a:custGeom>
            <a:solidFill>
              <a:srgbClr val="F8BDD6"/>
            </a:solidFill>
            <a:ln w="9525">
              <a:noFill/>
              <a:round/>
              <a:headEnd/>
              <a:tailEnd/>
            </a:ln>
          </p:spPr>
          <p:txBody>
            <a:bodyPr/>
            <a:lstStyle/>
            <a:p>
              <a:endParaRPr lang="ru-RU"/>
            </a:p>
          </p:txBody>
        </p:sp>
        <p:sp>
          <p:nvSpPr>
            <p:cNvPr id="161503" name="Freeform 3160"/>
            <p:cNvSpPr>
              <a:spLocks/>
            </p:cNvSpPr>
            <p:nvPr/>
          </p:nvSpPr>
          <p:spPr bwMode="auto">
            <a:xfrm>
              <a:off x="3142" y="3593"/>
              <a:ext cx="5" cy="7"/>
            </a:xfrm>
            <a:custGeom>
              <a:avLst/>
              <a:gdLst>
                <a:gd name="T0" fmla="*/ 5 w 5"/>
                <a:gd name="T1" fmla="*/ 5 h 7"/>
                <a:gd name="T2" fmla="*/ 4 w 5"/>
                <a:gd name="T3" fmla="*/ 7 h 7"/>
                <a:gd name="T4" fmla="*/ 2 w 5"/>
                <a:gd name="T5" fmla="*/ 0 h 7"/>
                <a:gd name="T6" fmla="*/ 0 w 5"/>
                <a:gd name="T7" fmla="*/ 0 h 7"/>
                <a:gd name="T8" fmla="*/ 5 w 5"/>
                <a:gd name="T9" fmla="*/ 5 h 7"/>
                <a:gd name="T10" fmla="*/ 0 60000 65536"/>
                <a:gd name="T11" fmla="*/ 0 60000 65536"/>
                <a:gd name="T12" fmla="*/ 0 60000 65536"/>
                <a:gd name="T13" fmla="*/ 0 60000 65536"/>
                <a:gd name="T14" fmla="*/ 0 60000 65536"/>
                <a:gd name="T15" fmla="*/ 0 w 5"/>
                <a:gd name="T16" fmla="*/ 0 h 7"/>
                <a:gd name="T17" fmla="*/ 5 w 5"/>
                <a:gd name="T18" fmla="*/ 7 h 7"/>
              </a:gdLst>
              <a:ahLst/>
              <a:cxnLst>
                <a:cxn ang="T10">
                  <a:pos x="T0" y="T1"/>
                </a:cxn>
                <a:cxn ang="T11">
                  <a:pos x="T2" y="T3"/>
                </a:cxn>
                <a:cxn ang="T12">
                  <a:pos x="T4" y="T5"/>
                </a:cxn>
                <a:cxn ang="T13">
                  <a:pos x="T6" y="T7"/>
                </a:cxn>
                <a:cxn ang="T14">
                  <a:pos x="T8" y="T9"/>
                </a:cxn>
              </a:cxnLst>
              <a:rect l="T15" t="T16" r="T17" b="T18"/>
              <a:pathLst>
                <a:path w="5" h="7">
                  <a:moveTo>
                    <a:pt x="5" y="5"/>
                  </a:moveTo>
                  <a:lnTo>
                    <a:pt x="4" y="7"/>
                  </a:lnTo>
                  <a:lnTo>
                    <a:pt x="2" y="0"/>
                  </a:lnTo>
                  <a:lnTo>
                    <a:pt x="0" y="0"/>
                  </a:lnTo>
                  <a:lnTo>
                    <a:pt x="5" y="5"/>
                  </a:lnTo>
                  <a:close/>
                </a:path>
              </a:pathLst>
            </a:custGeom>
            <a:solidFill>
              <a:srgbClr val="F8BDD6"/>
            </a:solidFill>
            <a:ln w="9525">
              <a:noFill/>
              <a:round/>
              <a:headEnd/>
              <a:tailEnd/>
            </a:ln>
          </p:spPr>
          <p:txBody>
            <a:bodyPr/>
            <a:lstStyle/>
            <a:p>
              <a:endParaRPr lang="ru-RU"/>
            </a:p>
          </p:txBody>
        </p:sp>
        <p:sp>
          <p:nvSpPr>
            <p:cNvPr id="161504" name="Freeform 3161"/>
            <p:cNvSpPr>
              <a:spLocks/>
            </p:cNvSpPr>
            <p:nvPr/>
          </p:nvSpPr>
          <p:spPr bwMode="auto">
            <a:xfrm>
              <a:off x="3096" y="3579"/>
              <a:ext cx="14" cy="39"/>
            </a:xfrm>
            <a:custGeom>
              <a:avLst/>
              <a:gdLst>
                <a:gd name="T0" fmla="*/ 5 w 14"/>
                <a:gd name="T1" fmla="*/ 0 h 39"/>
                <a:gd name="T2" fmla="*/ 12 w 14"/>
                <a:gd name="T3" fmla="*/ 12 h 39"/>
                <a:gd name="T4" fmla="*/ 14 w 14"/>
                <a:gd name="T5" fmla="*/ 20 h 39"/>
                <a:gd name="T6" fmla="*/ 14 w 14"/>
                <a:gd name="T7" fmla="*/ 30 h 39"/>
                <a:gd name="T8" fmla="*/ 12 w 14"/>
                <a:gd name="T9" fmla="*/ 39 h 39"/>
                <a:gd name="T10" fmla="*/ 7 w 14"/>
                <a:gd name="T11" fmla="*/ 37 h 39"/>
                <a:gd name="T12" fmla="*/ 7 w 14"/>
                <a:gd name="T13" fmla="*/ 28 h 39"/>
                <a:gd name="T14" fmla="*/ 7 w 14"/>
                <a:gd name="T15" fmla="*/ 20 h 39"/>
                <a:gd name="T16" fmla="*/ 7 w 14"/>
                <a:gd name="T17" fmla="*/ 14 h 39"/>
                <a:gd name="T18" fmla="*/ 0 w 14"/>
                <a:gd name="T19" fmla="*/ 5 h 39"/>
                <a:gd name="T20" fmla="*/ 5 w 14"/>
                <a:gd name="T21" fmla="*/ 0 h 3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
                <a:gd name="T34" fmla="*/ 0 h 39"/>
                <a:gd name="T35" fmla="*/ 14 w 14"/>
                <a:gd name="T36" fmla="*/ 39 h 3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 h="39">
                  <a:moveTo>
                    <a:pt x="5" y="0"/>
                  </a:moveTo>
                  <a:lnTo>
                    <a:pt x="12" y="12"/>
                  </a:lnTo>
                  <a:lnTo>
                    <a:pt x="14" y="20"/>
                  </a:lnTo>
                  <a:lnTo>
                    <a:pt x="14" y="30"/>
                  </a:lnTo>
                  <a:lnTo>
                    <a:pt x="12" y="39"/>
                  </a:lnTo>
                  <a:lnTo>
                    <a:pt x="7" y="37"/>
                  </a:lnTo>
                  <a:lnTo>
                    <a:pt x="7" y="28"/>
                  </a:lnTo>
                  <a:lnTo>
                    <a:pt x="7" y="20"/>
                  </a:lnTo>
                  <a:lnTo>
                    <a:pt x="7" y="14"/>
                  </a:lnTo>
                  <a:lnTo>
                    <a:pt x="0" y="5"/>
                  </a:lnTo>
                  <a:lnTo>
                    <a:pt x="5" y="0"/>
                  </a:lnTo>
                  <a:close/>
                </a:path>
              </a:pathLst>
            </a:custGeom>
            <a:solidFill>
              <a:srgbClr val="F8BDD6"/>
            </a:solidFill>
            <a:ln w="9525">
              <a:noFill/>
              <a:round/>
              <a:headEnd/>
              <a:tailEnd/>
            </a:ln>
          </p:spPr>
          <p:txBody>
            <a:bodyPr/>
            <a:lstStyle/>
            <a:p>
              <a:endParaRPr lang="ru-RU"/>
            </a:p>
          </p:txBody>
        </p:sp>
        <p:sp>
          <p:nvSpPr>
            <p:cNvPr id="161505" name="Freeform 3162"/>
            <p:cNvSpPr>
              <a:spLocks/>
            </p:cNvSpPr>
            <p:nvPr/>
          </p:nvSpPr>
          <p:spPr bwMode="auto">
            <a:xfrm>
              <a:off x="3098" y="3579"/>
              <a:ext cx="3" cy="5"/>
            </a:xfrm>
            <a:custGeom>
              <a:avLst/>
              <a:gdLst>
                <a:gd name="T0" fmla="*/ 3 w 3"/>
                <a:gd name="T1" fmla="*/ 0 h 5"/>
                <a:gd name="T2" fmla="*/ 0 w 3"/>
                <a:gd name="T3" fmla="*/ 5 h 5"/>
                <a:gd name="T4" fmla="*/ 3 w 3"/>
                <a:gd name="T5" fmla="*/ 0 h 5"/>
                <a:gd name="T6" fmla="*/ 0 w 3"/>
                <a:gd name="T7" fmla="*/ 5 h 5"/>
                <a:gd name="T8" fmla="*/ 3 w 3"/>
                <a:gd name="T9" fmla="*/ 0 h 5"/>
                <a:gd name="T10" fmla="*/ 0 60000 65536"/>
                <a:gd name="T11" fmla="*/ 0 60000 65536"/>
                <a:gd name="T12" fmla="*/ 0 60000 65536"/>
                <a:gd name="T13" fmla="*/ 0 60000 65536"/>
                <a:gd name="T14" fmla="*/ 0 60000 65536"/>
                <a:gd name="T15" fmla="*/ 0 w 3"/>
                <a:gd name="T16" fmla="*/ 0 h 5"/>
                <a:gd name="T17" fmla="*/ 3 w 3"/>
                <a:gd name="T18" fmla="*/ 5 h 5"/>
              </a:gdLst>
              <a:ahLst/>
              <a:cxnLst>
                <a:cxn ang="T10">
                  <a:pos x="T0" y="T1"/>
                </a:cxn>
                <a:cxn ang="T11">
                  <a:pos x="T2" y="T3"/>
                </a:cxn>
                <a:cxn ang="T12">
                  <a:pos x="T4" y="T5"/>
                </a:cxn>
                <a:cxn ang="T13">
                  <a:pos x="T6" y="T7"/>
                </a:cxn>
                <a:cxn ang="T14">
                  <a:pos x="T8" y="T9"/>
                </a:cxn>
              </a:cxnLst>
              <a:rect l="T15" t="T16" r="T17" b="T18"/>
              <a:pathLst>
                <a:path w="3" h="5">
                  <a:moveTo>
                    <a:pt x="3" y="0"/>
                  </a:moveTo>
                  <a:lnTo>
                    <a:pt x="0" y="5"/>
                  </a:lnTo>
                  <a:lnTo>
                    <a:pt x="3" y="0"/>
                  </a:lnTo>
                  <a:lnTo>
                    <a:pt x="0" y="5"/>
                  </a:lnTo>
                  <a:lnTo>
                    <a:pt x="3" y="0"/>
                  </a:lnTo>
                  <a:close/>
                </a:path>
              </a:pathLst>
            </a:custGeom>
            <a:solidFill>
              <a:srgbClr val="F8BDD6"/>
            </a:solidFill>
            <a:ln w="9525">
              <a:noFill/>
              <a:round/>
              <a:headEnd/>
              <a:tailEnd/>
            </a:ln>
          </p:spPr>
          <p:txBody>
            <a:bodyPr/>
            <a:lstStyle/>
            <a:p>
              <a:endParaRPr lang="ru-RU"/>
            </a:p>
          </p:txBody>
        </p:sp>
        <p:sp>
          <p:nvSpPr>
            <p:cNvPr id="161506" name="Freeform 3163"/>
            <p:cNvSpPr>
              <a:spLocks/>
            </p:cNvSpPr>
            <p:nvPr/>
          </p:nvSpPr>
          <p:spPr bwMode="auto">
            <a:xfrm>
              <a:off x="3037" y="3617"/>
              <a:ext cx="70" cy="23"/>
            </a:xfrm>
            <a:custGeom>
              <a:avLst/>
              <a:gdLst>
                <a:gd name="T0" fmla="*/ 70 w 70"/>
                <a:gd name="T1" fmla="*/ 4 h 23"/>
                <a:gd name="T2" fmla="*/ 66 w 70"/>
                <a:gd name="T3" fmla="*/ 11 h 23"/>
                <a:gd name="T4" fmla="*/ 55 w 70"/>
                <a:gd name="T5" fmla="*/ 19 h 23"/>
                <a:gd name="T6" fmla="*/ 45 w 70"/>
                <a:gd name="T7" fmla="*/ 22 h 23"/>
                <a:gd name="T8" fmla="*/ 36 w 70"/>
                <a:gd name="T9" fmla="*/ 23 h 23"/>
                <a:gd name="T10" fmla="*/ 25 w 70"/>
                <a:gd name="T11" fmla="*/ 22 h 23"/>
                <a:gd name="T12" fmla="*/ 16 w 70"/>
                <a:gd name="T13" fmla="*/ 19 h 23"/>
                <a:gd name="T14" fmla="*/ 5 w 70"/>
                <a:gd name="T15" fmla="*/ 11 h 23"/>
                <a:gd name="T16" fmla="*/ 0 w 70"/>
                <a:gd name="T17" fmla="*/ 4 h 23"/>
                <a:gd name="T18" fmla="*/ 5 w 70"/>
                <a:gd name="T19" fmla="*/ 0 h 23"/>
                <a:gd name="T20" fmla="*/ 9 w 70"/>
                <a:gd name="T21" fmla="*/ 8 h 23"/>
                <a:gd name="T22" fmla="*/ 16 w 70"/>
                <a:gd name="T23" fmla="*/ 13 h 23"/>
                <a:gd name="T24" fmla="*/ 25 w 70"/>
                <a:gd name="T25" fmla="*/ 16 h 23"/>
                <a:gd name="T26" fmla="*/ 36 w 70"/>
                <a:gd name="T27" fmla="*/ 17 h 23"/>
                <a:gd name="T28" fmla="*/ 44 w 70"/>
                <a:gd name="T29" fmla="*/ 16 h 23"/>
                <a:gd name="T30" fmla="*/ 55 w 70"/>
                <a:gd name="T31" fmla="*/ 13 h 23"/>
                <a:gd name="T32" fmla="*/ 61 w 70"/>
                <a:gd name="T33" fmla="*/ 7 h 23"/>
                <a:gd name="T34" fmla="*/ 66 w 70"/>
                <a:gd name="T35" fmla="*/ 0 h 23"/>
                <a:gd name="T36" fmla="*/ 70 w 70"/>
                <a:gd name="T37" fmla="*/ 4 h 2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70"/>
                <a:gd name="T58" fmla="*/ 0 h 23"/>
                <a:gd name="T59" fmla="*/ 70 w 70"/>
                <a:gd name="T60" fmla="*/ 23 h 2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70" h="23">
                  <a:moveTo>
                    <a:pt x="70" y="4"/>
                  </a:moveTo>
                  <a:lnTo>
                    <a:pt x="66" y="11"/>
                  </a:lnTo>
                  <a:lnTo>
                    <a:pt x="55" y="19"/>
                  </a:lnTo>
                  <a:lnTo>
                    <a:pt x="45" y="22"/>
                  </a:lnTo>
                  <a:lnTo>
                    <a:pt x="36" y="23"/>
                  </a:lnTo>
                  <a:lnTo>
                    <a:pt x="25" y="22"/>
                  </a:lnTo>
                  <a:lnTo>
                    <a:pt x="16" y="19"/>
                  </a:lnTo>
                  <a:lnTo>
                    <a:pt x="5" y="11"/>
                  </a:lnTo>
                  <a:lnTo>
                    <a:pt x="0" y="4"/>
                  </a:lnTo>
                  <a:lnTo>
                    <a:pt x="5" y="0"/>
                  </a:lnTo>
                  <a:lnTo>
                    <a:pt x="9" y="8"/>
                  </a:lnTo>
                  <a:lnTo>
                    <a:pt x="16" y="13"/>
                  </a:lnTo>
                  <a:lnTo>
                    <a:pt x="25" y="16"/>
                  </a:lnTo>
                  <a:lnTo>
                    <a:pt x="36" y="17"/>
                  </a:lnTo>
                  <a:lnTo>
                    <a:pt x="44" y="16"/>
                  </a:lnTo>
                  <a:lnTo>
                    <a:pt x="55" y="13"/>
                  </a:lnTo>
                  <a:lnTo>
                    <a:pt x="61" y="7"/>
                  </a:lnTo>
                  <a:lnTo>
                    <a:pt x="66" y="0"/>
                  </a:lnTo>
                  <a:lnTo>
                    <a:pt x="70" y="4"/>
                  </a:lnTo>
                  <a:close/>
                </a:path>
              </a:pathLst>
            </a:custGeom>
            <a:solidFill>
              <a:srgbClr val="F8BDD6"/>
            </a:solidFill>
            <a:ln w="9525">
              <a:noFill/>
              <a:round/>
              <a:headEnd/>
              <a:tailEnd/>
            </a:ln>
          </p:spPr>
          <p:txBody>
            <a:bodyPr/>
            <a:lstStyle/>
            <a:p>
              <a:endParaRPr lang="ru-RU"/>
            </a:p>
          </p:txBody>
        </p:sp>
        <p:sp>
          <p:nvSpPr>
            <p:cNvPr id="161507" name="Freeform 3164"/>
            <p:cNvSpPr>
              <a:spLocks/>
            </p:cNvSpPr>
            <p:nvPr/>
          </p:nvSpPr>
          <p:spPr bwMode="auto">
            <a:xfrm>
              <a:off x="3101" y="3617"/>
              <a:ext cx="7" cy="3"/>
            </a:xfrm>
            <a:custGeom>
              <a:avLst/>
              <a:gdLst>
                <a:gd name="T0" fmla="*/ 7 w 7"/>
                <a:gd name="T1" fmla="*/ 2 h 3"/>
                <a:gd name="T2" fmla="*/ 5 w 7"/>
                <a:gd name="T3" fmla="*/ 3 h 3"/>
                <a:gd name="T4" fmla="*/ 0 w 7"/>
                <a:gd name="T5" fmla="*/ 0 h 3"/>
                <a:gd name="T6" fmla="*/ 0 w 7"/>
                <a:gd name="T7" fmla="*/ 1 h 3"/>
                <a:gd name="T8" fmla="*/ 7 w 7"/>
                <a:gd name="T9" fmla="*/ 2 h 3"/>
                <a:gd name="T10" fmla="*/ 0 60000 65536"/>
                <a:gd name="T11" fmla="*/ 0 60000 65536"/>
                <a:gd name="T12" fmla="*/ 0 60000 65536"/>
                <a:gd name="T13" fmla="*/ 0 60000 65536"/>
                <a:gd name="T14" fmla="*/ 0 60000 65536"/>
                <a:gd name="T15" fmla="*/ 0 w 7"/>
                <a:gd name="T16" fmla="*/ 0 h 3"/>
                <a:gd name="T17" fmla="*/ 7 w 7"/>
                <a:gd name="T18" fmla="*/ 3 h 3"/>
              </a:gdLst>
              <a:ahLst/>
              <a:cxnLst>
                <a:cxn ang="T10">
                  <a:pos x="T0" y="T1"/>
                </a:cxn>
                <a:cxn ang="T11">
                  <a:pos x="T2" y="T3"/>
                </a:cxn>
                <a:cxn ang="T12">
                  <a:pos x="T4" y="T5"/>
                </a:cxn>
                <a:cxn ang="T13">
                  <a:pos x="T6" y="T7"/>
                </a:cxn>
                <a:cxn ang="T14">
                  <a:pos x="T8" y="T9"/>
                </a:cxn>
              </a:cxnLst>
              <a:rect l="T15" t="T16" r="T17" b="T18"/>
              <a:pathLst>
                <a:path w="7" h="3">
                  <a:moveTo>
                    <a:pt x="7" y="2"/>
                  </a:moveTo>
                  <a:lnTo>
                    <a:pt x="5" y="3"/>
                  </a:lnTo>
                  <a:lnTo>
                    <a:pt x="0" y="0"/>
                  </a:lnTo>
                  <a:lnTo>
                    <a:pt x="0" y="1"/>
                  </a:lnTo>
                  <a:lnTo>
                    <a:pt x="7" y="2"/>
                  </a:lnTo>
                  <a:close/>
                </a:path>
              </a:pathLst>
            </a:custGeom>
            <a:solidFill>
              <a:srgbClr val="F8BDD6"/>
            </a:solidFill>
            <a:ln w="9525">
              <a:noFill/>
              <a:round/>
              <a:headEnd/>
              <a:tailEnd/>
            </a:ln>
          </p:spPr>
          <p:txBody>
            <a:bodyPr/>
            <a:lstStyle/>
            <a:p>
              <a:endParaRPr lang="ru-RU"/>
            </a:p>
          </p:txBody>
        </p:sp>
        <p:sp>
          <p:nvSpPr>
            <p:cNvPr id="161508" name="Freeform 3165"/>
            <p:cNvSpPr>
              <a:spLocks/>
            </p:cNvSpPr>
            <p:nvPr/>
          </p:nvSpPr>
          <p:spPr bwMode="auto">
            <a:xfrm>
              <a:off x="3034" y="3584"/>
              <a:ext cx="13" cy="38"/>
            </a:xfrm>
            <a:custGeom>
              <a:avLst/>
              <a:gdLst>
                <a:gd name="T0" fmla="*/ 1 w 13"/>
                <a:gd name="T1" fmla="*/ 38 h 38"/>
                <a:gd name="T2" fmla="*/ 0 w 13"/>
                <a:gd name="T3" fmla="*/ 21 h 38"/>
                <a:gd name="T4" fmla="*/ 1 w 13"/>
                <a:gd name="T5" fmla="*/ 12 h 38"/>
                <a:gd name="T6" fmla="*/ 9 w 13"/>
                <a:gd name="T7" fmla="*/ 0 h 38"/>
                <a:gd name="T8" fmla="*/ 13 w 13"/>
                <a:gd name="T9" fmla="*/ 6 h 38"/>
                <a:gd name="T10" fmla="*/ 7 w 13"/>
                <a:gd name="T11" fmla="*/ 15 h 38"/>
                <a:gd name="T12" fmla="*/ 7 w 13"/>
                <a:gd name="T13" fmla="*/ 21 h 38"/>
                <a:gd name="T14" fmla="*/ 7 w 13"/>
                <a:gd name="T15" fmla="*/ 34 h 38"/>
                <a:gd name="T16" fmla="*/ 1 w 13"/>
                <a:gd name="T17" fmla="*/ 38 h 3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
                <a:gd name="T28" fmla="*/ 0 h 38"/>
                <a:gd name="T29" fmla="*/ 13 w 13"/>
                <a:gd name="T30" fmla="*/ 38 h 3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 h="38">
                  <a:moveTo>
                    <a:pt x="1" y="38"/>
                  </a:moveTo>
                  <a:lnTo>
                    <a:pt x="0" y="21"/>
                  </a:lnTo>
                  <a:lnTo>
                    <a:pt x="1" y="12"/>
                  </a:lnTo>
                  <a:lnTo>
                    <a:pt x="9" y="0"/>
                  </a:lnTo>
                  <a:lnTo>
                    <a:pt x="13" y="6"/>
                  </a:lnTo>
                  <a:lnTo>
                    <a:pt x="7" y="15"/>
                  </a:lnTo>
                  <a:lnTo>
                    <a:pt x="7" y="21"/>
                  </a:lnTo>
                  <a:lnTo>
                    <a:pt x="7" y="34"/>
                  </a:lnTo>
                  <a:lnTo>
                    <a:pt x="1" y="38"/>
                  </a:lnTo>
                  <a:close/>
                </a:path>
              </a:pathLst>
            </a:custGeom>
            <a:solidFill>
              <a:srgbClr val="F8BDD6"/>
            </a:solidFill>
            <a:ln w="9525">
              <a:noFill/>
              <a:round/>
              <a:headEnd/>
              <a:tailEnd/>
            </a:ln>
          </p:spPr>
          <p:txBody>
            <a:bodyPr/>
            <a:lstStyle/>
            <a:p>
              <a:endParaRPr lang="ru-RU"/>
            </a:p>
          </p:txBody>
        </p:sp>
        <p:sp>
          <p:nvSpPr>
            <p:cNvPr id="161509" name="Freeform 3166"/>
            <p:cNvSpPr>
              <a:spLocks/>
            </p:cNvSpPr>
            <p:nvPr/>
          </p:nvSpPr>
          <p:spPr bwMode="auto">
            <a:xfrm>
              <a:off x="3038" y="3618"/>
              <a:ext cx="3" cy="4"/>
            </a:xfrm>
            <a:custGeom>
              <a:avLst/>
              <a:gdLst>
                <a:gd name="T0" fmla="*/ 0 w 3"/>
                <a:gd name="T1" fmla="*/ 4 h 4"/>
                <a:gd name="T2" fmla="*/ 3 w 3"/>
                <a:gd name="T3" fmla="*/ 2 h 4"/>
                <a:gd name="T4" fmla="*/ 3 w 3"/>
                <a:gd name="T5" fmla="*/ 0 h 4"/>
                <a:gd name="T6" fmla="*/ 0 w 3"/>
                <a:gd name="T7" fmla="*/ 4 h 4"/>
                <a:gd name="T8" fmla="*/ 0 60000 65536"/>
                <a:gd name="T9" fmla="*/ 0 60000 65536"/>
                <a:gd name="T10" fmla="*/ 0 60000 65536"/>
                <a:gd name="T11" fmla="*/ 0 60000 65536"/>
                <a:gd name="T12" fmla="*/ 0 w 3"/>
                <a:gd name="T13" fmla="*/ 0 h 4"/>
                <a:gd name="T14" fmla="*/ 3 w 3"/>
                <a:gd name="T15" fmla="*/ 4 h 4"/>
              </a:gdLst>
              <a:ahLst/>
              <a:cxnLst>
                <a:cxn ang="T8">
                  <a:pos x="T0" y="T1"/>
                </a:cxn>
                <a:cxn ang="T9">
                  <a:pos x="T2" y="T3"/>
                </a:cxn>
                <a:cxn ang="T10">
                  <a:pos x="T4" y="T5"/>
                </a:cxn>
                <a:cxn ang="T11">
                  <a:pos x="T6" y="T7"/>
                </a:cxn>
              </a:cxnLst>
              <a:rect l="T12" t="T13" r="T14" b="T15"/>
              <a:pathLst>
                <a:path w="3" h="4">
                  <a:moveTo>
                    <a:pt x="0" y="4"/>
                  </a:moveTo>
                  <a:lnTo>
                    <a:pt x="3" y="2"/>
                  </a:lnTo>
                  <a:lnTo>
                    <a:pt x="3" y="0"/>
                  </a:lnTo>
                  <a:lnTo>
                    <a:pt x="0" y="4"/>
                  </a:lnTo>
                  <a:close/>
                </a:path>
              </a:pathLst>
            </a:custGeom>
            <a:solidFill>
              <a:srgbClr val="F8BDD6"/>
            </a:solidFill>
            <a:ln w="9525">
              <a:noFill/>
              <a:round/>
              <a:headEnd/>
              <a:tailEnd/>
            </a:ln>
          </p:spPr>
          <p:txBody>
            <a:bodyPr/>
            <a:lstStyle/>
            <a:p>
              <a:endParaRPr lang="ru-RU"/>
            </a:p>
          </p:txBody>
        </p:sp>
        <p:sp>
          <p:nvSpPr>
            <p:cNvPr id="161510" name="Freeform 3167"/>
            <p:cNvSpPr>
              <a:spLocks/>
            </p:cNvSpPr>
            <p:nvPr/>
          </p:nvSpPr>
          <p:spPr bwMode="auto">
            <a:xfrm>
              <a:off x="2977" y="3580"/>
              <a:ext cx="70" cy="27"/>
            </a:xfrm>
            <a:custGeom>
              <a:avLst/>
              <a:gdLst>
                <a:gd name="T0" fmla="*/ 70 w 70"/>
                <a:gd name="T1" fmla="*/ 10 h 27"/>
                <a:gd name="T2" fmla="*/ 64 w 70"/>
                <a:gd name="T3" fmla="*/ 16 h 27"/>
                <a:gd name="T4" fmla="*/ 54 w 70"/>
                <a:gd name="T5" fmla="*/ 24 h 27"/>
                <a:gd name="T6" fmla="*/ 35 w 70"/>
                <a:gd name="T7" fmla="*/ 27 h 27"/>
                <a:gd name="T8" fmla="*/ 25 w 70"/>
                <a:gd name="T9" fmla="*/ 26 h 27"/>
                <a:gd name="T10" fmla="*/ 13 w 70"/>
                <a:gd name="T11" fmla="*/ 18 h 27"/>
                <a:gd name="T12" fmla="*/ 0 w 70"/>
                <a:gd name="T13" fmla="*/ 4 h 27"/>
                <a:gd name="T14" fmla="*/ 4 w 70"/>
                <a:gd name="T15" fmla="*/ 0 h 27"/>
                <a:gd name="T16" fmla="*/ 18 w 70"/>
                <a:gd name="T17" fmla="*/ 14 h 27"/>
                <a:gd name="T18" fmla="*/ 26 w 70"/>
                <a:gd name="T19" fmla="*/ 18 h 27"/>
                <a:gd name="T20" fmla="*/ 35 w 70"/>
                <a:gd name="T21" fmla="*/ 20 h 27"/>
                <a:gd name="T22" fmla="*/ 52 w 70"/>
                <a:gd name="T23" fmla="*/ 16 h 27"/>
                <a:gd name="T24" fmla="*/ 59 w 70"/>
                <a:gd name="T25" fmla="*/ 12 h 27"/>
                <a:gd name="T26" fmla="*/ 66 w 70"/>
                <a:gd name="T27" fmla="*/ 4 h 27"/>
                <a:gd name="T28" fmla="*/ 70 w 70"/>
                <a:gd name="T29" fmla="*/ 10 h 2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0"/>
                <a:gd name="T46" fmla="*/ 0 h 27"/>
                <a:gd name="T47" fmla="*/ 70 w 70"/>
                <a:gd name="T48" fmla="*/ 27 h 2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0" h="27">
                  <a:moveTo>
                    <a:pt x="70" y="10"/>
                  </a:moveTo>
                  <a:lnTo>
                    <a:pt x="64" y="16"/>
                  </a:lnTo>
                  <a:lnTo>
                    <a:pt x="54" y="24"/>
                  </a:lnTo>
                  <a:lnTo>
                    <a:pt x="35" y="27"/>
                  </a:lnTo>
                  <a:lnTo>
                    <a:pt x="25" y="26"/>
                  </a:lnTo>
                  <a:lnTo>
                    <a:pt x="13" y="18"/>
                  </a:lnTo>
                  <a:lnTo>
                    <a:pt x="0" y="4"/>
                  </a:lnTo>
                  <a:lnTo>
                    <a:pt x="4" y="0"/>
                  </a:lnTo>
                  <a:lnTo>
                    <a:pt x="18" y="14"/>
                  </a:lnTo>
                  <a:lnTo>
                    <a:pt x="26" y="18"/>
                  </a:lnTo>
                  <a:lnTo>
                    <a:pt x="35" y="20"/>
                  </a:lnTo>
                  <a:lnTo>
                    <a:pt x="52" y="16"/>
                  </a:lnTo>
                  <a:lnTo>
                    <a:pt x="59" y="12"/>
                  </a:lnTo>
                  <a:lnTo>
                    <a:pt x="66" y="4"/>
                  </a:lnTo>
                  <a:lnTo>
                    <a:pt x="70" y="10"/>
                  </a:lnTo>
                  <a:close/>
                </a:path>
              </a:pathLst>
            </a:custGeom>
            <a:solidFill>
              <a:srgbClr val="F8BDD6"/>
            </a:solidFill>
            <a:ln w="9525">
              <a:noFill/>
              <a:round/>
              <a:headEnd/>
              <a:tailEnd/>
            </a:ln>
          </p:spPr>
          <p:txBody>
            <a:bodyPr/>
            <a:lstStyle/>
            <a:p>
              <a:endParaRPr lang="ru-RU"/>
            </a:p>
          </p:txBody>
        </p:sp>
        <p:sp>
          <p:nvSpPr>
            <p:cNvPr id="161511" name="Freeform 3168"/>
            <p:cNvSpPr>
              <a:spLocks/>
            </p:cNvSpPr>
            <p:nvPr/>
          </p:nvSpPr>
          <p:spPr bwMode="auto">
            <a:xfrm>
              <a:off x="3043" y="3584"/>
              <a:ext cx="5" cy="7"/>
            </a:xfrm>
            <a:custGeom>
              <a:avLst/>
              <a:gdLst>
                <a:gd name="T0" fmla="*/ 5 w 5"/>
                <a:gd name="T1" fmla="*/ 7 h 7"/>
                <a:gd name="T2" fmla="*/ 0 w 5"/>
                <a:gd name="T3" fmla="*/ 0 h 7"/>
                <a:gd name="T4" fmla="*/ 5 w 5"/>
                <a:gd name="T5" fmla="*/ 7 h 7"/>
                <a:gd name="T6" fmla="*/ 0 w 5"/>
                <a:gd name="T7" fmla="*/ 0 h 7"/>
                <a:gd name="T8" fmla="*/ 5 w 5"/>
                <a:gd name="T9" fmla="*/ 7 h 7"/>
                <a:gd name="T10" fmla="*/ 0 60000 65536"/>
                <a:gd name="T11" fmla="*/ 0 60000 65536"/>
                <a:gd name="T12" fmla="*/ 0 60000 65536"/>
                <a:gd name="T13" fmla="*/ 0 60000 65536"/>
                <a:gd name="T14" fmla="*/ 0 60000 65536"/>
                <a:gd name="T15" fmla="*/ 0 w 5"/>
                <a:gd name="T16" fmla="*/ 0 h 7"/>
                <a:gd name="T17" fmla="*/ 5 w 5"/>
                <a:gd name="T18" fmla="*/ 7 h 7"/>
              </a:gdLst>
              <a:ahLst/>
              <a:cxnLst>
                <a:cxn ang="T10">
                  <a:pos x="T0" y="T1"/>
                </a:cxn>
                <a:cxn ang="T11">
                  <a:pos x="T2" y="T3"/>
                </a:cxn>
                <a:cxn ang="T12">
                  <a:pos x="T4" y="T5"/>
                </a:cxn>
                <a:cxn ang="T13">
                  <a:pos x="T6" y="T7"/>
                </a:cxn>
                <a:cxn ang="T14">
                  <a:pos x="T8" y="T9"/>
                </a:cxn>
              </a:cxnLst>
              <a:rect l="T15" t="T16" r="T17" b="T18"/>
              <a:pathLst>
                <a:path w="5" h="7">
                  <a:moveTo>
                    <a:pt x="5" y="7"/>
                  </a:moveTo>
                  <a:lnTo>
                    <a:pt x="0" y="0"/>
                  </a:lnTo>
                  <a:lnTo>
                    <a:pt x="5" y="7"/>
                  </a:lnTo>
                  <a:lnTo>
                    <a:pt x="0" y="0"/>
                  </a:lnTo>
                  <a:lnTo>
                    <a:pt x="5" y="7"/>
                  </a:lnTo>
                  <a:close/>
                </a:path>
              </a:pathLst>
            </a:custGeom>
            <a:solidFill>
              <a:srgbClr val="F8BDD6"/>
            </a:solidFill>
            <a:ln w="9525">
              <a:noFill/>
              <a:round/>
              <a:headEnd/>
              <a:tailEnd/>
            </a:ln>
          </p:spPr>
          <p:txBody>
            <a:bodyPr/>
            <a:lstStyle/>
            <a:p>
              <a:endParaRPr lang="ru-RU"/>
            </a:p>
          </p:txBody>
        </p:sp>
        <p:sp>
          <p:nvSpPr>
            <p:cNvPr id="161512" name="Freeform 3169"/>
            <p:cNvSpPr>
              <a:spLocks/>
            </p:cNvSpPr>
            <p:nvPr/>
          </p:nvSpPr>
          <p:spPr bwMode="auto">
            <a:xfrm>
              <a:off x="2975" y="3549"/>
              <a:ext cx="9" cy="35"/>
            </a:xfrm>
            <a:custGeom>
              <a:avLst/>
              <a:gdLst>
                <a:gd name="T0" fmla="*/ 5 w 9"/>
                <a:gd name="T1" fmla="*/ 35 h 35"/>
                <a:gd name="T2" fmla="*/ 0 w 9"/>
                <a:gd name="T3" fmla="*/ 17 h 35"/>
                <a:gd name="T4" fmla="*/ 5 w 9"/>
                <a:gd name="T5" fmla="*/ 0 h 35"/>
                <a:gd name="T6" fmla="*/ 9 w 9"/>
                <a:gd name="T7" fmla="*/ 0 h 35"/>
                <a:gd name="T8" fmla="*/ 5 w 9"/>
                <a:gd name="T9" fmla="*/ 17 h 35"/>
                <a:gd name="T10" fmla="*/ 9 w 9"/>
                <a:gd name="T11" fmla="*/ 33 h 35"/>
                <a:gd name="T12" fmla="*/ 5 w 9"/>
                <a:gd name="T13" fmla="*/ 35 h 35"/>
                <a:gd name="T14" fmla="*/ 0 60000 65536"/>
                <a:gd name="T15" fmla="*/ 0 60000 65536"/>
                <a:gd name="T16" fmla="*/ 0 60000 65536"/>
                <a:gd name="T17" fmla="*/ 0 60000 65536"/>
                <a:gd name="T18" fmla="*/ 0 60000 65536"/>
                <a:gd name="T19" fmla="*/ 0 60000 65536"/>
                <a:gd name="T20" fmla="*/ 0 60000 65536"/>
                <a:gd name="T21" fmla="*/ 0 w 9"/>
                <a:gd name="T22" fmla="*/ 0 h 35"/>
                <a:gd name="T23" fmla="*/ 9 w 9"/>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 h="35">
                  <a:moveTo>
                    <a:pt x="5" y="35"/>
                  </a:moveTo>
                  <a:lnTo>
                    <a:pt x="0" y="17"/>
                  </a:lnTo>
                  <a:lnTo>
                    <a:pt x="5" y="0"/>
                  </a:lnTo>
                  <a:lnTo>
                    <a:pt x="9" y="0"/>
                  </a:lnTo>
                  <a:lnTo>
                    <a:pt x="5" y="17"/>
                  </a:lnTo>
                  <a:lnTo>
                    <a:pt x="9" y="33"/>
                  </a:lnTo>
                  <a:lnTo>
                    <a:pt x="5" y="35"/>
                  </a:lnTo>
                  <a:close/>
                </a:path>
              </a:pathLst>
            </a:custGeom>
            <a:solidFill>
              <a:srgbClr val="F8BDD6"/>
            </a:solidFill>
            <a:ln w="9525">
              <a:noFill/>
              <a:round/>
              <a:headEnd/>
              <a:tailEnd/>
            </a:ln>
          </p:spPr>
          <p:txBody>
            <a:bodyPr/>
            <a:lstStyle/>
            <a:p>
              <a:endParaRPr lang="ru-RU"/>
            </a:p>
          </p:txBody>
        </p:sp>
        <p:sp>
          <p:nvSpPr>
            <p:cNvPr id="161513" name="Freeform 3170"/>
            <p:cNvSpPr>
              <a:spLocks/>
            </p:cNvSpPr>
            <p:nvPr/>
          </p:nvSpPr>
          <p:spPr bwMode="auto">
            <a:xfrm>
              <a:off x="2978" y="3579"/>
              <a:ext cx="6" cy="5"/>
            </a:xfrm>
            <a:custGeom>
              <a:avLst/>
              <a:gdLst>
                <a:gd name="T0" fmla="*/ 0 w 6"/>
                <a:gd name="T1" fmla="*/ 5 h 5"/>
                <a:gd name="T2" fmla="*/ 6 w 6"/>
                <a:gd name="T3" fmla="*/ 2 h 5"/>
                <a:gd name="T4" fmla="*/ 6 w 6"/>
                <a:gd name="T5" fmla="*/ 0 h 5"/>
                <a:gd name="T6" fmla="*/ 0 w 6"/>
                <a:gd name="T7" fmla="*/ 5 h 5"/>
                <a:gd name="T8" fmla="*/ 0 60000 65536"/>
                <a:gd name="T9" fmla="*/ 0 60000 65536"/>
                <a:gd name="T10" fmla="*/ 0 60000 65536"/>
                <a:gd name="T11" fmla="*/ 0 60000 65536"/>
                <a:gd name="T12" fmla="*/ 0 w 6"/>
                <a:gd name="T13" fmla="*/ 0 h 5"/>
                <a:gd name="T14" fmla="*/ 6 w 6"/>
                <a:gd name="T15" fmla="*/ 5 h 5"/>
              </a:gdLst>
              <a:ahLst/>
              <a:cxnLst>
                <a:cxn ang="T8">
                  <a:pos x="T0" y="T1"/>
                </a:cxn>
                <a:cxn ang="T9">
                  <a:pos x="T2" y="T3"/>
                </a:cxn>
                <a:cxn ang="T10">
                  <a:pos x="T4" y="T5"/>
                </a:cxn>
                <a:cxn ang="T11">
                  <a:pos x="T6" y="T7"/>
                </a:cxn>
              </a:cxnLst>
              <a:rect l="T12" t="T13" r="T14" b="T15"/>
              <a:pathLst>
                <a:path w="6" h="5">
                  <a:moveTo>
                    <a:pt x="0" y="5"/>
                  </a:moveTo>
                  <a:lnTo>
                    <a:pt x="6" y="2"/>
                  </a:lnTo>
                  <a:lnTo>
                    <a:pt x="6" y="0"/>
                  </a:lnTo>
                  <a:lnTo>
                    <a:pt x="0" y="5"/>
                  </a:lnTo>
                  <a:close/>
                </a:path>
              </a:pathLst>
            </a:custGeom>
            <a:solidFill>
              <a:srgbClr val="F8BDD6"/>
            </a:solidFill>
            <a:ln w="9525">
              <a:noFill/>
              <a:round/>
              <a:headEnd/>
              <a:tailEnd/>
            </a:ln>
          </p:spPr>
          <p:txBody>
            <a:bodyPr/>
            <a:lstStyle/>
            <a:p>
              <a:endParaRPr lang="ru-RU"/>
            </a:p>
          </p:txBody>
        </p:sp>
        <p:sp>
          <p:nvSpPr>
            <p:cNvPr id="161514" name="Freeform 3171"/>
            <p:cNvSpPr>
              <a:spLocks/>
            </p:cNvSpPr>
            <p:nvPr/>
          </p:nvSpPr>
          <p:spPr bwMode="auto">
            <a:xfrm>
              <a:off x="2977" y="3534"/>
              <a:ext cx="70" cy="17"/>
            </a:xfrm>
            <a:custGeom>
              <a:avLst/>
              <a:gdLst>
                <a:gd name="T0" fmla="*/ 0 w 70"/>
                <a:gd name="T1" fmla="*/ 12 h 17"/>
                <a:gd name="T2" fmla="*/ 6 w 70"/>
                <a:gd name="T3" fmla="*/ 7 h 17"/>
                <a:gd name="T4" fmla="*/ 14 w 70"/>
                <a:gd name="T5" fmla="*/ 2 h 17"/>
                <a:gd name="T6" fmla="*/ 33 w 70"/>
                <a:gd name="T7" fmla="*/ 0 h 17"/>
                <a:gd name="T8" fmla="*/ 52 w 70"/>
                <a:gd name="T9" fmla="*/ 2 h 17"/>
                <a:gd name="T10" fmla="*/ 70 w 70"/>
                <a:gd name="T11" fmla="*/ 11 h 17"/>
                <a:gd name="T12" fmla="*/ 66 w 70"/>
                <a:gd name="T13" fmla="*/ 15 h 17"/>
                <a:gd name="T14" fmla="*/ 49 w 70"/>
                <a:gd name="T15" fmla="*/ 7 h 17"/>
                <a:gd name="T16" fmla="*/ 33 w 70"/>
                <a:gd name="T17" fmla="*/ 4 h 17"/>
                <a:gd name="T18" fmla="*/ 18 w 70"/>
                <a:gd name="T19" fmla="*/ 7 h 17"/>
                <a:gd name="T20" fmla="*/ 11 w 70"/>
                <a:gd name="T21" fmla="*/ 11 h 17"/>
                <a:gd name="T22" fmla="*/ 4 w 70"/>
                <a:gd name="T23" fmla="*/ 17 h 17"/>
                <a:gd name="T24" fmla="*/ 0 w 70"/>
                <a:gd name="T25" fmla="*/ 12 h 1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0"/>
                <a:gd name="T40" fmla="*/ 0 h 17"/>
                <a:gd name="T41" fmla="*/ 70 w 70"/>
                <a:gd name="T42" fmla="*/ 17 h 1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0" h="17">
                  <a:moveTo>
                    <a:pt x="0" y="12"/>
                  </a:moveTo>
                  <a:lnTo>
                    <a:pt x="6" y="7"/>
                  </a:lnTo>
                  <a:lnTo>
                    <a:pt x="14" y="2"/>
                  </a:lnTo>
                  <a:lnTo>
                    <a:pt x="33" y="0"/>
                  </a:lnTo>
                  <a:lnTo>
                    <a:pt x="52" y="2"/>
                  </a:lnTo>
                  <a:lnTo>
                    <a:pt x="70" y="11"/>
                  </a:lnTo>
                  <a:lnTo>
                    <a:pt x="66" y="15"/>
                  </a:lnTo>
                  <a:lnTo>
                    <a:pt x="49" y="7"/>
                  </a:lnTo>
                  <a:lnTo>
                    <a:pt x="33" y="4"/>
                  </a:lnTo>
                  <a:lnTo>
                    <a:pt x="18" y="7"/>
                  </a:lnTo>
                  <a:lnTo>
                    <a:pt x="11" y="11"/>
                  </a:lnTo>
                  <a:lnTo>
                    <a:pt x="4" y="17"/>
                  </a:lnTo>
                  <a:lnTo>
                    <a:pt x="0" y="12"/>
                  </a:lnTo>
                  <a:close/>
                </a:path>
              </a:pathLst>
            </a:custGeom>
            <a:solidFill>
              <a:srgbClr val="F8BDD6"/>
            </a:solidFill>
            <a:ln w="9525">
              <a:noFill/>
              <a:round/>
              <a:headEnd/>
              <a:tailEnd/>
            </a:ln>
          </p:spPr>
          <p:txBody>
            <a:bodyPr/>
            <a:lstStyle/>
            <a:p>
              <a:endParaRPr lang="ru-RU"/>
            </a:p>
          </p:txBody>
        </p:sp>
        <p:sp>
          <p:nvSpPr>
            <p:cNvPr id="161515" name="Freeform 3172"/>
            <p:cNvSpPr>
              <a:spLocks/>
            </p:cNvSpPr>
            <p:nvPr/>
          </p:nvSpPr>
          <p:spPr bwMode="auto">
            <a:xfrm>
              <a:off x="2978" y="3546"/>
              <a:ext cx="6" cy="5"/>
            </a:xfrm>
            <a:custGeom>
              <a:avLst/>
              <a:gdLst>
                <a:gd name="T0" fmla="*/ 0 w 6"/>
                <a:gd name="T1" fmla="*/ 3 h 5"/>
                <a:gd name="T2" fmla="*/ 0 w 6"/>
                <a:gd name="T3" fmla="*/ 0 h 5"/>
                <a:gd name="T4" fmla="*/ 6 w 6"/>
                <a:gd name="T5" fmla="*/ 5 h 5"/>
                <a:gd name="T6" fmla="*/ 6 w 6"/>
                <a:gd name="T7" fmla="*/ 3 h 5"/>
                <a:gd name="T8" fmla="*/ 0 w 6"/>
                <a:gd name="T9" fmla="*/ 3 h 5"/>
                <a:gd name="T10" fmla="*/ 0 60000 65536"/>
                <a:gd name="T11" fmla="*/ 0 60000 65536"/>
                <a:gd name="T12" fmla="*/ 0 60000 65536"/>
                <a:gd name="T13" fmla="*/ 0 60000 65536"/>
                <a:gd name="T14" fmla="*/ 0 60000 65536"/>
                <a:gd name="T15" fmla="*/ 0 w 6"/>
                <a:gd name="T16" fmla="*/ 0 h 5"/>
                <a:gd name="T17" fmla="*/ 6 w 6"/>
                <a:gd name="T18" fmla="*/ 5 h 5"/>
              </a:gdLst>
              <a:ahLst/>
              <a:cxnLst>
                <a:cxn ang="T10">
                  <a:pos x="T0" y="T1"/>
                </a:cxn>
                <a:cxn ang="T11">
                  <a:pos x="T2" y="T3"/>
                </a:cxn>
                <a:cxn ang="T12">
                  <a:pos x="T4" y="T5"/>
                </a:cxn>
                <a:cxn ang="T13">
                  <a:pos x="T6" y="T7"/>
                </a:cxn>
                <a:cxn ang="T14">
                  <a:pos x="T8" y="T9"/>
                </a:cxn>
              </a:cxnLst>
              <a:rect l="T15" t="T16" r="T17" b="T18"/>
              <a:pathLst>
                <a:path w="6" h="5">
                  <a:moveTo>
                    <a:pt x="0" y="3"/>
                  </a:moveTo>
                  <a:lnTo>
                    <a:pt x="0" y="0"/>
                  </a:lnTo>
                  <a:lnTo>
                    <a:pt x="6" y="5"/>
                  </a:lnTo>
                  <a:lnTo>
                    <a:pt x="6" y="3"/>
                  </a:lnTo>
                  <a:lnTo>
                    <a:pt x="0" y="3"/>
                  </a:lnTo>
                  <a:close/>
                </a:path>
              </a:pathLst>
            </a:custGeom>
            <a:solidFill>
              <a:srgbClr val="F8BDD6"/>
            </a:solidFill>
            <a:ln w="9525">
              <a:noFill/>
              <a:round/>
              <a:headEnd/>
              <a:tailEnd/>
            </a:ln>
          </p:spPr>
          <p:txBody>
            <a:bodyPr/>
            <a:lstStyle/>
            <a:p>
              <a:endParaRPr lang="ru-RU"/>
            </a:p>
          </p:txBody>
        </p:sp>
        <p:sp>
          <p:nvSpPr>
            <p:cNvPr id="161516" name="Freeform 3173"/>
            <p:cNvSpPr>
              <a:spLocks/>
            </p:cNvSpPr>
            <p:nvPr/>
          </p:nvSpPr>
          <p:spPr bwMode="auto">
            <a:xfrm>
              <a:off x="3043" y="3544"/>
              <a:ext cx="5" cy="5"/>
            </a:xfrm>
            <a:custGeom>
              <a:avLst/>
              <a:gdLst>
                <a:gd name="T0" fmla="*/ 0 w 5"/>
                <a:gd name="T1" fmla="*/ 5 h 5"/>
                <a:gd name="T2" fmla="*/ 5 w 5"/>
                <a:gd name="T3" fmla="*/ 0 h 5"/>
                <a:gd name="T4" fmla="*/ 0 w 5"/>
                <a:gd name="T5" fmla="*/ 5 h 5"/>
                <a:gd name="T6" fmla="*/ 5 w 5"/>
                <a:gd name="T7" fmla="*/ 0 h 5"/>
                <a:gd name="T8" fmla="*/ 0 w 5"/>
                <a:gd name="T9" fmla="*/ 5 h 5"/>
                <a:gd name="T10" fmla="*/ 0 60000 65536"/>
                <a:gd name="T11" fmla="*/ 0 60000 65536"/>
                <a:gd name="T12" fmla="*/ 0 60000 65536"/>
                <a:gd name="T13" fmla="*/ 0 60000 65536"/>
                <a:gd name="T14" fmla="*/ 0 60000 65536"/>
                <a:gd name="T15" fmla="*/ 0 w 5"/>
                <a:gd name="T16" fmla="*/ 0 h 5"/>
                <a:gd name="T17" fmla="*/ 5 w 5"/>
                <a:gd name="T18" fmla="*/ 5 h 5"/>
              </a:gdLst>
              <a:ahLst/>
              <a:cxnLst>
                <a:cxn ang="T10">
                  <a:pos x="T0" y="T1"/>
                </a:cxn>
                <a:cxn ang="T11">
                  <a:pos x="T2" y="T3"/>
                </a:cxn>
                <a:cxn ang="T12">
                  <a:pos x="T4" y="T5"/>
                </a:cxn>
                <a:cxn ang="T13">
                  <a:pos x="T6" y="T7"/>
                </a:cxn>
                <a:cxn ang="T14">
                  <a:pos x="T8" y="T9"/>
                </a:cxn>
              </a:cxnLst>
              <a:rect l="T15" t="T16" r="T17" b="T18"/>
              <a:pathLst>
                <a:path w="5" h="5">
                  <a:moveTo>
                    <a:pt x="0" y="5"/>
                  </a:moveTo>
                  <a:lnTo>
                    <a:pt x="5" y="0"/>
                  </a:lnTo>
                  <a:lnTo>
                    <a:pt x="0" y="5"/>
                  </a:lnTo>
                  <a:lnTo>
                    <a:pt x="5" y="0"/>
                  </a:lnTo>
                  <a:lnTo>
                    <a:pt x="0" y="5"/>
                  </a:lnTo>
                  <a:close/>
                </a:path>
              </a:pathLst>
            </a:custGeom>
            <a:solidFill>
              <a:srgbClr val="F8BDD6"/>
            </a:solidFill>
            <a:ln w="9525">
              <a:noFill/>
              <a:round/>
              <a:headEnd/>
              <a:tailEnd/>
            </a:ln>
          </p:spPr>
          <p:txBody>
            <a:bodyPr/>
            <a:lstStyle/>
            <a:p>
              <a:endParaRPr lang="ru-RU"/>
            </a:p>
          </p:txBody>
        </p:sp>
        <p:sp>
          <p:nvSpPr>
            <p:cNvPr id="161517" name="Freeform 3174"/>
            <p:cNvSpPr>
              <a:spLocks/>
            </p:cNvSpPr>
            <p:nvPr/>
          </p:nvSpPr>
          <p:spPr bwMode="auto">
            <a:xfrm>
              <a:off x="2868" y="3204"/>
              <a:ext cx="33" cy="142"/>
            </a:xfrm>
            <a:custGeom>
              <a:avLst/>
              <a:gdLst>
                <a:gd name="T0" fmla="*/ 33 w 33"/>
                <a:gd name="T1" fmla="*/ 0 h 142"/>
                <a:gd name="T2" fmla="*/ 0 w 33"/>
                <a:gd name="T3" fmla="*/ 1 h 142"/>
                <a:gd name="T4" fmla="*/ 0 w 33"/>
                <a:gd name="T5" fmla="*/ 142 h 142"/>
                <a:gd name="T6" fmla="*/ 33 w 33"/>
                <a:gd name="T7" fmla="*/ 142 h 142"/>
                <a:gd name="T8" fmla="*/ 33 w 33"/>
                <a:gd name="T9" fmla="*/ 0 h 142"/>
                <a:gd name="T10" fmla="*/ 0 60000 65536"/>
                <a:gd name="T11" fmla="*/ 0 60000 65536"/>
                <a:gd name="T12" fmla="*/ 0 60000 65536"/>
                <a:gd name="T13" fmla="*/ 0 60000 65536"/>
                <a:gd name="T14" fmla="*/ 0 60000 65536"/>
                <a:gd name="T15" fmla="*/ 0 w 33"/>
                <a:gd name="T16" fmla="*/ 0 h 142"/>
                <a:gd name="T17" fmla="*/ 33 w 33"/>
                <a:gd name="T18" fmla="*/ 142 h 142"/>
              </a:gdLst>
              <a:ahLst/>
              <a:cxnLst>
                <a:cxn ang="T10">
                  <a:pos x="T0" y="T1"/>
                </a:cxn>
                <a:cxn ang="T11">
                  <a:pos x="T2" y="T3"/>
                </a:cxn>
                <a:cxn ang="T12">
                  <a:pos x="T4" y="T5"/>
                </a:cxn>
                <a:cxn ang="T13">
                  <a:pos x="T6" y="T7"/>
                </a:cxn>
                <a:cxn ang="T14">
                  <a:pos x="T8" y="T9"/>
                </a:cxn>
              </a:cxnLst>
              <a:rect l="T15" t="T16" r="T17" b="T18"/>
              <a:pathLst>
                <a:path w="33" h="142">
                  <a:moveTo>
                    <a:pt x="33" y="0"/>
                  </a:moveTo>
                  <a:lnTo>
                    <a:pt x="0" y="1"/>
                  </a:lnTo>
                  <a:lnTo>
                    <a:pt x="0" y="142"/>
                  </a:lnTo>
                  <a:lnTo>
                    <a:pt x="33" y="142"/>
                  </a:lnTo>
                  <a:lnTo>
                    <a:pt x="33" y="0"/>
                  </a:lnTo>
                  <a:close/>
                </a:path>
              </a:pathLst>
            </a:custGeom>
            <a:solidFill>
              <a:srgbClr val="F561AF"/>
            </a:solidFill>
            <a:ln w="9525">
              <a:noFill/>
              <a:round/>
              <a:headEnd/>
              <a:tailEnd/>
            </a:ln>
          </p:spPr>
          <p:txBody>
            <a:bodyPr/>
            <a:lstStyle/>
            <a:p>
              <a:endParaRPr lang="ru-RU"/>
            </a:p>
          </p:txBody>
        </p:sp>
        <p:sp>
          <p:nvSpPr>
            <p:cNvPr id="161518" name="Rectangle 3175"/>
            <p:cNvSpPr>
              <a:spLocks noChangeArrowheads="1"/>
            </p:cNvSpPr>
            <p:nvPr/>
          </p:nvSpPr>
          <p:spPr bwMode="auto">
            <a:xfrm>
              <a:off x="2868" y="3206"/>
              <a:ext cx="28" cy="139"/>
            </a:xfrm>
            <a:prstGeom prst="rect">
              <a:avLst/>
            </a:prstGeom>
            <a:noFill/>
            <a:ln w="9525" cap="rnd">
              <a:solidFill>
                <a:srgbClr val="F8BDD6"/>
              </a:solidFill>
              <a:miter lim="800000"/>
              <a:headEnd/>
              <a:tailEnd/>
            </a:ln>
          </p:spPr>
          <p:txBody>
            <a:bodyPr/>
            <a:lstStyle/>
            <a:p>
              <a:endParaRPr lang="en-US"/>
            </a:p>
          </p:txBody>
        </p:sp>
        <p:sp>
          <p:nvSpPr>
            <p:cNvPr id="161519" name="Freeform 3176"/>
            <p:cNvSpPr>
              <a:spLocks/>
            </p:cNvSpPr>
            <p:nvPr/>
          </p:nvSpPr>
          <p:spPr bwMode="auto">
            <a:xfrm>
              <a:off x="2801" y="3308"/>
              <a:ext cx="164" cy="133"/>
            </a:xfrm>
            <a:custGeom>
              <a:avLst/>
              <a:gdLst>
                <a:gd name="T0" fmla="*/ 60 w 164"/>
                <a:gd name="T1" fmla="*/ 55 h 133"/>
                <a:gd name="T2" fmla="*/ 53 w 164"/>
                <a:gd name="T3" fmla="*/ 47 h 133"/>
                <a:gd name="T4" fmla="*/ 50 w 164"/>
                <a:gd name="T5" fmla="*/ 36 h 133"/>
                <a:gd name="T6" fmla="*/ 49 w 164"/>
                <a:gd name="T7" fmla="*/ 25 h 133"/>
                <a:gd name="T8" fmla="*/ 50 w 164"/>
                <a:gd name="T9" fmla="*/ 16 h 133"/>
                <a:gd name="T10" fmla="*/ 52 w 164"/>
                <a:gd name="T11" fmla="*/ 11 h 133"/>
                <a:gd name="T12" fmla="*/ 60 w 164"/>
                <a:gd name="T13" fmla="*/ 3 h 133"/>
                <a:gd name="T14" fmla="*/ 73 w 164"/>
                <a:gd name="T15" fmla="*/ 0 h 133"/>
                <a:gd name="T16" fmla="*/ 88 w 164"/>
                <a:gd name="T17" fmla="*/ 0 h 133"/>
                <a:gd name="T18" fmla="*/ 103 w 164"/>
                <a:gd name="T19" fmla="*/ 3 h 133"/>
                <a:gd name="T20" fmla="*/ 111 w 164"/>
                <a:gd name="T21" fmla="*/ 10 h 133"/>
                <a:gd name="T22" fmla="*/ 115 w 164"/>
                <a:gd name="T23" fmla="*/ 18 h 133"/>
                <a:gd name="T24" fmla="*/ 117 w 164"/>
                <a:gd name="T25" fmla="*/ 34 h 133"/>
                <a:gd name="T26" fmla="*/ 113 w 164"/>
                <a:gd name="T27" fmla="*/ 44 h 133"/>
                <a:gd name="T28" fmla="*/ 109 w 164"/>
                <a:gd name="T29" fmla="*/ 51 h 133"/>
                <a:gd name="T30" fmla="*/ 101 w 164"/>
                <a:gd name="T31" fmla="*/ 59 h 133"/>
                <a:gd name="T32" fmla="*/ 107 w 164"/>
                <a:gd name="T33" fmla="*/ 51 h 133"/>
                <a:gd name="T34" fmla="*/ 115 w 164"/>
                <a:gd name="T35" fmla="*/ 47 h 133"/>
                <a:gd name="T36" fmla="*/ 126 w 164"/>
                <a:gd name="T37" fmla="*/ 44 h 133"/>
                <a:gd name="T38" fmla="*/ 137 w 164"/>
                <a:gd name="T39" fmla="*/ 44 h 133"/>
                <a:gd name="T40" fmla="*/ 147 w 164"/>
                <a:gd name="T41" fmla="*/ 45 h 133"/>
                <a:gd name="T42" fmla="*/ 156 w 164"/>
                <a:gd name="T43" fmla="*/ 51 h 133"/>
                <a:gd name="T44" fmla="*/ 163 w 164"/>
                <a:gd name="T45" fmla="*/ 61 h 133"/>
                <a:gd name="T46" fmla="*/ 164 w 164"/>
                <a:gd name="T47" fmla="*/ 73 h 133"/>
                <a:gd name="T48" fmla="*/ 163 w 164"/>
                <a:gd name="T49" fmla="*/ 86 h 133"/>
                <a:gd name="T50" fmla="*/ 158 w 164"/>
                <a:gd name="T51" fmla="*/ 94 h 133"/>
                <a:gd name="T52" fmla="*/ 152 w 164"/>
                <a:gd name="T53" fmla="*/ 98 h 133"/>
                <a:gd name="T54" fmla="*/ 143 w 164"/>
                <a:gd name="T55" fmla="*/ 103 h 133"/>
                <a:gd name="T56" fmla="*/ 126 w 164"/>
                <a:gd name="T57" fmla="*/ 105 h 133"/>
                <a:gd name="T58" fmla="*/ 115 w 164"/>
                <a:gd name="T59" fmla="*/ 101 h 133"/>
                <a:gd name="T60" fmla="*/ 107 w 164"/>
                <a:gd name="T61" fmla="*/ 97 h 133"/>
                <a:gd name="T62" fmla="*/ 101 w 164"/>
                <a:gd name="T63" fmla="*/ 89 h 133"/>
                <a:gd name="T64" fmla="*/ 109 w 164"/>
                <a:gd name="T65" fmla="*/ 101 h 133"/>
                <a:gd name="T66" fmla="*/ 111 w 164"/>
                <a:gd name="T67" fmla="*/ 117 h 133"/>
                <a:gd name="T68" fmla="*/ 107 w 164"/>
                <a:gd name="T69" fmla="*/ 124 h 133"/>
                <a:gd name="T70" fmla="*/ 103 w 164"/>
                <a:gd name="T71" fmla="*/ 128 h 133"/>
                <a:gd name="T72" fmla="*/ 93 w 164"/>
                <a:gd name="T73" fmla="*/ 131 h 133"/>
                <a:gd name="T74" fmla="*/ 79 w 164"/>
                <a:gd name="T75" fmla="*/ 133 h 133"/>
                <a:gd name="T76" fmla="*/ 68 w 164"/>
                <a:gd name="T77" fmla="*/ 133 h 133"/>
                <a:gd name="T78" fmla="*/ 58 w 164"/>
                <a:gd name="T79" fmla="*/ 130 h 133"/>
                <a:gd name="T80" fmla="*/ 53 w 164"/>
                <a:gd name="T81" fmla="*/ 125 h 133"/>
                <a:gd name="T82" fmla="*/ 49 w 164"/>
                <a:gd name="T83" fmla="*/ 113 h 133"/>
                <a:gd name="T84" fmla="*/ 51 w 164"/>
                <a:gd name="T85" fmla="*/ 98 h 133"/>
                <a:gd name="T86" fmla="*/ 51 w 164"/>
                <a:gd name="T87" fmla="*/ 94 h 133"/>
                <a:gd name="T88" fmla="*/ 38 w 164"/>
                <a:gd name="T89" fmla="*/ 97 h 133"/>
                <a:gd name="T90" fmla="*/ 23 w 164"/>
                <a:gd name="T91" fmla="*/ 96 h 133"/>
                <a:gd name="T92" fmla="*/ 13 w 164"/>
                <a:gd name="T93" fmla="*/ 91 h 133"/>
                <a:gd name="T94" fmla="*/ 3 w 164"/>
                <a:gd name="T95" fmla="*/ 83 h 133"/>
                <a:gd name="T96" fmla="*/ 0 w 164"/>
                <a:gd name="T97" fmla="*/ 77 h 133"/>
                <a:gd name="T98" fmla="*/ 0 w 164"/>
                <a:gd name="T99" fmla="*/ 66 h 133"/>
                <a:gd name="T100" fmla="*/ 4 w 164"/>
                <a:gd name="T101" fmla="*/ 53 h 133"/>
                <a:gd name="T102" fmla="*/ 13 w 164"/>
                <a:gd name="T103" fmla="*/ 46 h 133"/>
                <a:gd name="T104" fmla="*/ 23 w 164"/>
                <a:gd name="T105" fmla="*/ 42 h 133"/>
                <a:gd name="T106" fmla="*/ 34 w 164"/>
                <a:gd name="T107" fmla="*/ 44 h 133"/>
                <a:gd name="T108" fmla="*/ 47 w 164"/>
                <a:gd name="T109" fmla="*/ 47 h 133"/>
                <a:gd name="T110" fmla="*/ 57 w 164"/>
                <a:gd name="T111" fmla="*/ 51 h 133"/>
                <a:gd name="T112" fmla="*/ 64 w 164"/>
                <a:gd name="T113" fmla="*/ 58 h 13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64"/>
                <a:gd name="T172" fmla="*/ 0 h 133"/>
                <a:gd name="T173" fmla="*/ 164 w 164"/>
                <a:gd name="T174" fmla="*/ 133 h 13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64" h="133">
                  <a:moveTo>
                    <a:pt x="68" y="61"/>
                  </a:moveTo>
                  <a:lnTo>
                    <a:pt x="60" y="55"/>
                  </a:lnTo>
                  <a:lnTo>
                    <a:pt x="57" y="50"/>
                  </a:lnTo>
                  <a:lnTo>
                    <a:pt x="53" y="47"/>
                  </a:lnTo>
                  <a:lnTo>
                    <a:pt x="52" y="40"/>
                  </a:lnTo>
                  <a:lnTo>
                    <a:pt x="50" y="36"/>
                  </a:lnTo>
                  <a:lnTo>
                    <a:pt x="49" y="31"/>
                  </a:lnTo>
                  <a:lnTo>
                    <a:pt x="49" y="25"/>
                  </a:lnTo>
                  <a:lnTo>
                    <a:pt x="49" y="20"/>
                  </a:lnTo>
                  <a:lnTo>
                    <a:pt x="50" y="16"/>
                  </a:lnTo>
                  <a:lnTo>
                    <a:pt x="52" y="12"/>
                  </a:lnTo>
                  <a:lnTo>
                    <a:pt x="52" y="11"/>
                  </a:lnTo>
                  <a:lnTo>
                    <a:pt x="56" y="6"/>
                  </a:lnTo>
                  <a:lnTo>
                    <a:pt x="60" y="3"/>
                  </a:lnTo>
                  <a:lnTo>
                    <a:pt x="66" y="1"/>
                  </a:lnTo>
                  <a:lnTo>
                    <a:pt x="73" y="0"/>
                  </a:lnTo>
                  <a:lnTo>
                    <a:pt x="81" y="0"/>
                  </a:lnTo>
                  <a:lnTo>
                    <a:pt x="88" y="0"/>
                  </a:lnTo>
                  <a:lnTo>
                    <a:pt x="96" y="1"/>
                  </a:lnTo>
                  <a:lnTo>
                    <a:pt x="103" y="3"/>
                  </a:lnTo>
                  <a:lnTo>
                    <a:pt x="107" y="6"/>
                  </a:lnTo>
                  <a:lnTo>
                    <a:pt x="111" y="10"/>
                  </a:lnTo>
                  <a:lnTo>
                    <a:pt x="113" y="16"/>
                  </a:lnTo>
                  <a:lnTo>
                    <a:pt x="115" y="18"/>
                  </a:lnTo>
                  <a:lnTo>
                    <a:pt x="117" y="23"/>
                  </a:lnTo>
                  <a:lnTo>
                    <a:pt x="117" y="34"/>
                  </a:lnTo>
                  <a:lnTo>
                    <a:pt x="115" y="38"/>
                  </a:lnTo>
                  <a:lnTo>
                    <a:pt x="113" y="44"/>
                  </a:lnTo>
                  <a:lnTo>
                    <a:pt x="111" y="48"/>
                  </a:lnTo>
                  <a:lnTo>
                    <a:pt x="109" y="51"/>
                  </a:lnTo>
                  <a:lnTo>
                    <a:pt x="104" y="56"/>
                  </a:lnTo>
                  <a:lnTo>
                    <a:pt x="101" y="59"/>
                  </a:lnTo>
                  <a:lnTo>
                    <a:pt x="104" y="55"/>
                  </a:lnTo>
                  <a:lnTo>
                    <a:pt x="107" y="51"/>
                  </a:lnTo>
                  <a:lnTo>
                    <a:pt x="112" y="48"/>
                  </a:lnTo>
                  <a:lnTo>
                    <a:pt x="115" y="47"/>
                  </a:lnTo>
                  <a:lnTo>
                    <a:pt x="122" y="45"/>
                  </a:lnTo>
                  <a:lnTo>
                    <a:pt x="126" y="44"/>
                  </a:lnTo>
                  <a:lnTo>
                    <a:pt x="131" y="44"/>
                  </a:lnTo>
                  <a:lnTo>
                    <a:pt x="137" y="44"/>
                  </a:lnTo>
                  <a:lnTo>
                    <a:pt x="143" y="44"/>
                  </a:lnTo>
                  <a:lnTo>
                    <a:pt x="147" y="45"/>
                  </a:lnTo>
                  <a:lnTo>
                    <a:pt x="152" y="48"/>
                  </a:lnTo>
                  <a:lnTo>
                    <a:pt x="156" y="51"/>
                  </a:lnTo>
                  <a:lnTo>
                    <a:pt x="160" y="56"/>
                  </a:lnTo>
                  <a:lnTo>
                    <a:pt x="163" y="61"/>
                  </a:lnTo>
                  <a:lnTo>
                    <a:pt x="164" y="66"/>
                  </a:lnTo>
                  <a:lnTo>
                    <a:pt x="164" y="73"/>
                  </a:lnTo>
                  <a:lnTo>
                    <a:pt x="164" y="79"/>
                  </a:lnTo>
                  <a:lnTo>
                    <a:pt x="163" y="86"/>
                  </a:lnTo>
                  <a:lnTo>
                    <a:pt x="160" y="90"/>
                  </a:lnTo>
                  <a:lnTo>
                    <a:pt x="158" y="94"/>
                  </a:lnTo>
                  <a:lnTo>
                    <a:pt x="156" y="95"/>
                  </a:lnTo>
                  <a:lnTo>
                    <a:pt x="152" y="98"/>
                  </a:lnTo>
                  <a:lnTo>
                    <a:pt x="147" y="101"/>
                  </a:lnTo>
                  <a:lnTo>
                    <a:pt x="143" y="103"/>
                  </a:lnTo>
                  <a:lnTo>
                    <a:pt x="137" y="105"/>
                  </a:lnTo>
                  <a:lnTo>
                    <a:pt x="126" y="105"/>
                  </a:lnTo>
                  <a:lnTo>
                    <a:pt x="122" y="103"/>
                  </a:lnTo>
                  <a:lnTo>
                    <a:pt x="115" y="101"/>
                  </a:lnTo>
                  <a:lnTo>
                    <a:pt x="112" y="98"/>
                  </a:lnTo>
                  <a:lnTo>
                    <a:pt x="107" y="97"/>
                  </a:lnTo>
                  <a:lnTo>
                    <a:pt x="104" y="92"/>
                  </a:lnTo>
                  <a:lnTo>
                    <a:pt x="101" y="89"/>
                  </a:lnTo>
                  <a:lnTo>
                    <a:pt x="106" y="95"/>
                  </a:lnTo>
                  <a:lnTo>
                    <a:pt x="109" y="101"/>
                  </a:lnTo>
                  <a:lnTo>
                    <a:pt x="111" y="109"/>
                  </a:lnTo>
                  <a:lnTo>
                    <a:pt x="111" y="117"/>
                  </a:lnTo>
                  <a:lnTo>
                    <a:pt x="109" y="120"/>
                  </a:lnTo>
                  <a:lnTo>
                    <a:pt x="107" y="124"/>
                  </a:lnTo>
                  <a:lnTo>
                    <a:pt x="106" y="125"/>
                  </a:lnTo>
                  <a:lnTo>
                    <a:pt x="103" y="128"/>
                  </a:lnTo>
                  <a:lnTo>
                    <a:pt x="98" y="129"/>
                  </a:lnTo>
                  <a:lnTo>
                    <a:pt x="93" y="131"/>
                  </a:lnTo>
                  <a:lnTo>
                    <a:pt x="87" y="133"/>
                  </a:lnTo>
                  <a:lnTo>
                    <a:pt x="79" y="133"/>
                  </a:lnTo>
                  <a:lnTo>
                    <a:pt x="73" y="133"/>
                  </a:lnTo>
                  <a:lnTo>
                    <a:pt x="68" y="133"/>
                  </a:lnTo>
                  <a:lnTo>
                    <a:pt x="64" y="131"/>
                  </a:lnTo>
                  <a:lnTo>
                    <a:pt x="58" y="130"/>
                  </a:lnTo>
                  <a:lnTo>
                    <a:pt x="55" y="128"/>
                  </a:lnTo>
                  <a:lnTo>
                    <a:pt x="53" y="125"/>
                  </a:lnTo>
                  <a:lnTo>
                    <a:pt x="51" y="119"/>
                  </a:lnTo>
                  <a:lnTo>
                    <a:pt x="49" y="113"/>
                  </a:lnTo>
                  <a:lnTo>
                    <a:pt x="49" y="105"/>
                  </a:lnTo>
                  <a:lnTo>
                    <a:pt x="51" y="98"/>
                  </a:lnTo>
                  <a:lnTo>
                    <a:pt x="53" y="92"/>
                  </a:lnTo>
                  <a:lnTo>
                    <a:pt x="51" y="94"/>
                  </a:lnTo>
                  <a:lnTo>
                    <a:pt x="47" y="96"/>
                  </a:lnTo>
                  <a:lnTo>
                    <a:pt x="38" y="97"/>
                  </a:lnTo>
                  <a:lnTo>
                    <a:pt x="28" y="97"/>
                  </a:lnTo>
                  <a:lnTo>
                    <a:pt x="23" y="96"/>
                  </a:lnTo>
                  <a:lnTo>
                    <a:pt x="21" y="94"/>
                  </a:lnTo>
                  <a:lnTo>
                    <a:pt x="13" y="91"/>
                  </a:lnTo>
                  <a:lnTo>
                    <a:pt x="4" y="86"/>
                  </a:lnTo>
                  <a:lnTo>
                    <a:pt x="3" y="83"/>
                  </a:lnTo>
                  <a:lnTo>
                    <a:pt x="2" y="80"/>
                  </a:lnTo>
                  <a:lnTo>
                    <a:pt x="0" y="77"/>
                  </a:lnTo>
                  <a:lnTo>
                    <a:pt x="0" y="74"/>
                  </a:lnTo>
                  <a:lnTo>
                    <a:pt x="0" y="66"/>
                  </a:lnTo>
                  <a:lnTo>
                    <a:pt x="2" y="58"/>
                  </a:lnTo>
                  <a:lnTo>
                    <a:pt x="4" y="53"/>
                  </a:lnTo>
                  <a:lnTo>
                    <a:pt x="8" y="48"/>
                  </a:lnTo>
                  <a:lnTo>
                    <a:pt x="13" y="46"/>
                  </a:lnTo>
                  <a:lnTo>
                    <a:pt x="17" y="44"/>
                  </a:lnTo>
                  <a:lnTo>
                    <a:pt x="23" y="42"/>
                  </a:lnTo>
                  <a:lnTo>
                    <a:pt x="30" y="42"/>
                  </a:lnTo>
                  <a:lnTo>
                    <a:pt x="34" y="44"/>
                  </a:lnTo>
                  <a:lnTo>
                    <a:pt x="41" y="46"/>
                  </a:lnTo>
                  <a:lnTo>
                    <a:pt x="47" y="47"/>
                  </a:lnTo>
                  <a:lnTo>
                    <a:pt x="52" y="48"/>
                  </a:lnTo>
                  <a:lnTo>
                    <a:pt x="57" y="51"/>
                  </a:lnTo>
                  <a:lnTo>
                    <a:pt x="62" y="55"/>
                  </a:lnTo>
                  <a:lnTo>
                    <a:pt x="64" y="58"/>
                  </a:lnTo>
                  <a:lnTo>
                    <a:pt x="68" y="61"/>
                  </a:lnTo>
                  <a:close/>
                </a:path>
              </a:pathLst>
            </a:custGeom>
            <a:solidFill>
              <a:srgbClr val="F561AF"/>
            </a:solidFill>
            <a:ln w="9525">
              <a:noFill/>
              <a:round/>
              <a:headEnd/>
              <a:tailEnd/>
            </a:ln>
          </p:spPr>
          <p:txBody>
            <a:bodyPr/>
            <a:lstStyle/>
            <a:p>
              <a:endParaRPr lang="ru-RU"/>
            </a:p>
          </p:txBody>
        </p:sp>
        <p:sp>
          <p:nvSpPr>
            <p:cNvPr id="161520" name="Freeform 3177"/>
            <p:cNvSpPr>
              <a:spLocks/>
            </p:cNvSpPr>
            <p:nvPr/>
          </p:nvSpPr>
          <p:spPr bwMode="auto">
            <a:xfrm>
              <a:off x="2846" y="3302"/>
              <a:ext cx="34" cy="68"/>
            </a:xfrm>
            <a:custGeom>
              <a:avLst/>
              <a:gdLst>
                <a:gd name="T0" fmla="*/ 18 w 34"/>
                <a:gd name="T1" fmla="*/ 68 h 68"/>
                <a:gd name="T2" fmla="*/ 11 w 34"/>
                <a:gd name="T3" fmla="*/ 62 h 68"/>
                <a:gd name="T4" fmla="*/ 6 w 34"/>
                <a:gd name="T5" fmla="*/ 53 h 68"/>
                <a:gd name="T6" fmla="*/ 0 w 34"/>
                <a:gd name="T7" fmla="*/ 30 h 68"/>
                <a:gd name="T8" fmla="*/ 1 w 34"/>
                <a:gd name="T9" fmla="*/ 19 h 68"/>
                <a:gd name="T10" fmla="*/ 7 w 34"/>
                <a:gd name="T11" fmla="*/ 10 h 68"/>
                <a:gd name="T12" fmla="*/ 18 w 34"/>
                <a:gd name="T13" fmla="*/ 4 h 68"/>
                <a:gd name="T14" fmla="*/ 34 w 34"/>
                <a:gd name="T15" fmla="*/ 0 h 68"/>
                <a:gd name="T16" fmla="*/ 34 w 34"/>
                <a:gd name="T17" fmla="*/ 5 h 68"/>
                <a:gd name="T18" fmla="*/ 21 w 34"/>
                <a:gd name="T19" fmla="*/ 8 h 68"/>
                <a:gd name="T20" fmla="*/ 12 w 34"/>
                <a:gd name="T21" fmla="*/ 13 h 68"/>
                <a:gd name="T22" fmla="*/ 6 w 34"/>
                <a:gd name="T23" fmla="*/ 23 h 68"/>
                <a:gd name="T24" fmla="*/ 5 w 34"/>
                <a:gd name="T25" fmla="*/ 30 h 68"/>
                <a:gd name="T26" fmla="*/ 11 w 34"/>
                <a:gd name="T27" fmla="*/ 49 h 68"/>
                <a:gd name="T28" fmla="*/ 16 w 34"/>
                <a:gd name="T29" fmla="*/ 57 h 68"/>
                <a:gd name="T30" fmla="*/ 23 w 34"/>
                <a:gd name="T31" fmla="*/ 64 h 68"/>
                <a:gd name="T32" fmla="*/ 18 w 34"/>
                <a:gd name="T33" fmla="*/ 68 h 6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
                <a:gd name="T52" fmla="*/ 0 h 68"/>
                <a:gd name="T53" fmla="*/ 34 w 34"/>
                <a:gd name="T54" fmla="*/ 68 h 6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 h="68">
                  <a:moveTo>
                    <a:pt x="18" y="68"/>
                  </a:moveTo>
                  <a:lnTo>
                    <a:pt x="11" y="62"/>
                  </a:lnTo>
                  <a:lnTo>
                    <a:pt x="6" y="53"/>
                  </a:lnTo>
                  <a:lnTo>
                    <a:pt x="0" y="30"/>
                  </a:lnTo>
                  <a:lnTo>
                    <a:pt x="1" y="19"/>
                  </a:lnTo>
                  <a:lnTo>
                    <a:pt x="7" y="10"/>
                  </a:lnTo>
                  <a:lnTo>
                    <a:pt x="18" y="4"/>
                  </a:lnTo>
                  <a:lnTo>
                    <a:pt x="34" y="0"/>
                  </a:lnTo>
                  <a:lnTo>
                    <a:pt x="34" y="5"/>
                  </a:lnTo>
                  <a:lnTo>
                    <a:pt x="21" y="8"/>
                  </a:lnTo>
                  <a:lnTo>
                    <a:pt x="12" y="13"/>
                  </a:lnTo>
                  <a:lnTo>
                    <a:pt x="6" y="23"/>
                  </a:lnTo>
                  <a:lnTo>
                    <a:pt x="5" y="30"/>
                  </a:lnTo>
                  <a:lnTo>
                    <a:pt x="11" y="49"/>
                  </a:lnTo>
                  <a:lnTo>
                    <a:pt x="16" y="57"/>
                  </a:lnTo>
                  <a:lnTo>
                    <a:pt x="23" y="64"/>
                  </a:lnTo>
                  <a:lnTo>
                    <a:pt x="18" y="68"/>
                  </a:lnTo>
                  <a:close/>
                </a:path>
              </a:pathLst>
            </a:custGeom>
            <a:solidFill>
              <a:srgbClr val="F8BDD6"/>
            </a:solidFill>
            <a:ln w="9525">
              <a:noFill/>
              <a:round/>
              <a:headEnd/>
              <a:tailEnd/>
            </a:ln>
          </p:spPr>
          <p:txBody>
            <a:bodyPr/>
            <a:lstStyle/>
            <a:p>
              <a:endParaRPr lang="ru-RU"/>
            </a:p>
          </p:txBody>
        </p:sp>
        <p:sp>
          <p:nvSpPr>
            <p:cNvPr id="161521" name="Freeform 3178"/>
            <p:cNvSpPr>
              <a:spLocks/>
            </p:cNvSpPr>
            <p:nvPr/>
          </p:nvSpPr>
          <p:spPr bwMode="auto">
            <a:xfrm>
              <a:off x="2878" y="3302"/>
              <a:ext cx="41" cy="66"/>
            </a:xfrm>
            <a:custGeom>
              <a:avLst/>
              <a:gdLst>
                <a:gd name="T0" fmla="*/ 4 w 41"/>
                <a:gd name="T1" fmla="*/ 0 h 66"/>
                <a:gd name="T2" fmla="*/ 19 w 41"/>
                <a:gd name="T3" fmla="*/ 4 h 66"/>
                <a:gd name="T4" fmla="*/ 30 w 41"/>
                <a:gd name="T5" fmla="*/ 8 h 66"/>
                <a:gd name="T6" fmla="*/ 37 w 41"/>
                <a:gd name="T7" fmla="*/ 19 h 66"/>
                <a:gd name="T8" fmla="*/ 41 w 41"/>
                <a:gd name="T9" fmla="*/ 29 h 66"/>
                <a:gd name="T10" fmla="*/ 41 w 41"/>
                <a:gd name="T11" fmla="*/ 40 h 66"/>
                <a:gd name="T12" fmla="*/ 37 w 41"/>
                <a:gd name="T13" fmla="*/ 49 h 66"/>
                <a:gd name="T14" fmla="*/ 32 w 41"/>
                <a:gd name="T15" fmla="*/ 59 h 66"/>
                <a:gd name="T16" fmla="*/ 24 w 41"/>
                <a:gd name="T17" fmla="*/ 66 h 66"/>
                <a:gd name="T18" fmla="*/ 19 w 41"/>
                <a:gd name="T19" fmla="*/ 62 h 66"/>
                <a:gd name="T20" fmla="*/ 26 w 41"/>
                <a:gd name="T21" fmla="*/ 53 h 66"/>
                <a:gd name="T22" fmla="*/ 32 w 41"/>
                <a:gd name="T23" fmla="*/ 47 h 66"/>
                <a:gd name="T24" fmla="*/ 34 w 41"/>
                <a:gd name="T25" fmla="*/ 38 h 66"/>
                <a:gd name="T26" fmla="*/ 34 w 41"/>
                <a:gd name="T27" fmla="*/ 29 h 66"/>
                <a:gd name="T28" fmla="*/ 32 w 41"/>
                <a:gd name="T29" fmla="*/ 21 h 66"/>
                <a:gd name="T30" fmla="*/ 25 w 41"/>
                <a:gd name="T31" fmla="*/ 13 h 66"/>
                <a:gd name="T32" fmla="*/ 16 w 41"/>
                <a:gd name="T33" fmla="*/ 8 h 66"/>
                <a:gd name="T34" fmla="*/ 0 w 41"/>
                <a:gd name="T35" fmla="*/ 5 h 66"/>
                <a:gd name="T36" fmla="*/ 4 w 41"/>
                <a:gd name="T37" fmla="*/ 0 h 6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1"/>
                <a:gd name="T58" fmla="*/ 0 h 66"/>
                <a:gd name="T59" fmla="*/ 41 w 41"/>
                <a:gd name="T60" fmla="*/ 66 h 6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1" h="66">
                  <a:moveTo>
                    <a:pt x="4" y="0"/>
                  </a:moveTo>
                  <a:lnTo>
                    <a:pt x="19" y="4"/>
                  </a:lnTo>
                  <a:lnTo>
                    <a:pt x="30" y="8"/>
                  </a:lnTo>
                  <a:lnTo>
                    <a:pt x="37" y="19"/>
                  </a:lnTo>
                  <a:lnTo>
                    <a:pt x="41" y="29"/>
                  </a:lnTo>
                  <a:lnTo>
                    <a:pt x="41" y="40"/>
                  </a:lnTo>
                  <a:lnTo>
                    <a:pt x="37" y="49"/>
                  </a:lnTo>
                  <a:lnTo>
                    <a:pt x="32" y="59"/>
                  </a:lnTo>
                  <a:lnTo>
                    <a:pt x="24" y="66"/>
                  </a:lnTo>
                  <a:lnTo>
                    <a:pt x="19" y="62"/>
                  </a:lnTo>
                  <a:lnTo>
                    <a:pt x="26" y="53"/>
                  </a:lnTo>
                  <a:lnTo>
                    <a:pt x="32" y="47"/>
                  </a:lnTo>
                  <a:lnTo>
                    <a:pt x="34" y="38"/>
                  </a:lnTo>
                  <a:lnTo>
                    <a:pt x="34" y="29"/>
                  </a:lnTo>
                  <a:lnTo>
                    <a:pt x="32" y="21"/>
                  </a:lnTo>
                  <a:lnTo>
                    <a:pt x="25" y="13"/>
                  </a:lnTo>
                  <a:lnTo>
                    <a:pt x="16" y="8"/>
                  </a:lnTo>
                  <a:lnTo>
                    <a:pt x="0" y="5"/>
                  </a:lnTo>
                  <a:lnTo>
                    <a:pt x="4" y="0"/>
                  </a:lnTo>
                  <a:close/>
                </a:path>
              </a:pathLst>
            </a:custGeom>
            <a:solidFill>
              <a:srgbClr val="F8BDD6"/>
            </a:solidFill>
            <a:ln w="9525">
              <a:noFill/>
              <a:round/>
              <a:headEnd/>
              <a:tailEnd/>
            </a:ln>
          </p:spPr>
          <p:txBody>
            <a:bodyPr/>
            <a:lstStyle/>
            <a:p>
              <a:endParaRPr lang="ru-RU"/>
            </a:p>
          </p:txBody>
        </p:sp>
        <p:sp>
          <p:nvSpPr>
            <p:cNvPr id="161522" name="Freeform 3179"/>
            <p:cNvSpPr>
              <a:spLocks/>
            </p:cNvSpPr>
            <p:nvPr/>
          </p:nvSpPr>
          <p:spPr bwMode="auto">
            <a:xfrm>
              <a:off x="2880" y="3302"/>
              <a:ext cx="3" cy="6"/>
            </a:xfrm>
            <a:custGeom>
              <a:avLst/>
              <a:gdLst>
                <a:gd name="T0" fmla="*/ 1 w 3"/>
                <a:gd name="T1" fmla="*/ 0 h 6"/>
                <a:gd name="T2" fmla="*/ 3 w 3"/>
                <a:gd name="T3" fmla="*/ 0 h 6"/>
                <a:gd name="T4" fmla="*/ 0 w 3"/>
                <a:gd name="T5" fmla="*/ 6 h 6"/>
                <a:gd name="T6" fmla="*/ 1 w 3"/>
                <a:gd name="T7" fmla="*/ 6 h 6"/>
                <a:gd name="T8" fmla="*/ 1 w 3"/>
                <a:gd name="T9" fmla="*/ 0 h 6"/>
                <a:gd name="T10" fmla="*/ 0 60000 65536"/>
                <a:gd name="T11" fmla="*/ 0 60000 65536"/>
                <a:gd name="T12" fmla="*/ 0 60000 65536"/>
                <a:gd name="T13" fmla="*/ 0 60000 65536"/>
                <a:gd name="T14" fmla="*/ 0 60000 65536"/>
                <a:gd name="T15" fmla="*/ 0 w 3"/>
                <a:gd name="T16" fmla="*/ 0 h 6"/>
                <a:gd name="T17" fmla="*/ 3 w 3"/>
                <a:gd name="T18" fmla="*/ 6 h 6"/>
              </a:gdLst>
              <a:ahLst/>
              <a:cxnLst>
                <a:cxn ang="T10">
                  <a:pos x="T0" y="T1"/>
                </a:cxn>
                <a:cxn ang="T11">
                  <a:pos x="T2" y="T3"/>
                </a:cxn>
                <a:cxn ang="T12">
                  <a:pos x="T4" y="T5"/>
                </a:cxn>
                <a:cxn ang="T13">
                  <a:pos x="T6" y="T7"/>
                </a:cxn>
                <a:cxn ang="T14">
                  <a:pos x="T8" y="T9"/>
                </a:cxn>
              </a:cxnLst>
              <a:rect l="T15" t="T16" r="T17" b="T18"/>
              <a:pathLst>
                <a:path w="3" h="6">
                  <a:moveTo>
                    <a:pt x="1" y="0"/>
                  </a:moveTo>
                  <a:lnTo>
                    <a:pt x="3" y="0"/>
                  </a:lnTo>
                  <a:lnTo>
                    <a:pt x="0" y="6"/>
                  </a:lnTo>
                  <a:lnTo>
                    <a:pt x="1" y="6"/>
                  </a:lnTo>
                  <a:lnTo>
                    <a:pt x="1" y="0"/>
                  </a:lnTo>
                  <a:close/>
                </a:path>
              </a:pathLst>
            </a:custGeom>
            <a:solidFill>
              <a:srgbClr val="F8BDD6"/>
            </a:solidFill>
            <a:ln w="9525">
              <a:noFill/>
              <a:round/>
              <a:headEnd/>
              <a:tailEnd/>
            </a:ln>
          </p:spPr>
          <p:txBody>
            <a:bodyPr/>
            <a:lstStyle/>
            <a:p>
              <a:endParaRPr lang="ru-RU"/>
            </a:p>
          </p:txBody>
        </p:sp>
        <p:sp>
          <p:nvSpPr>
            <p:cNvPr id="161523" name="Freeform 3180"/>
            <p:cNvSpPr>
              <a:spLocks/>
            </p:cNvSpPr>
            <p:nvPr/>
          </p:nvSpPr>
          <p:spPr bwMode="auto">
            <a:xfrm>
              <a:off x="2901" y="3348"/>
              <a:ext cx="68" cy="34"/>
            </a:xfrm>
            <a:custGeom>
              <a:avLst/>
              <a:gdLst>
                <a:gd name="T0" fmla="*/ 0 w 68"/>
                <a:gd name="T1" fmla="*/ 16 h 34"/>
                <a:gd name="T2" fmla="*/ 6 w 68"/>
                <a:gd name="T3" fmla="*/ 8 h 34"/>
                <a:gd name="T4" fmla="*/ 17 w 68"/>
                <a:gd name="T5" fmla="*/ 4 h 34"/>
                <a:gd name="T6" fmla="*/ 28 w 68"/>
                <a:gd name="T7" fmla="*/ 0 h 34"/>
                <a:gd name="T8" fmla="*/ 39 w 68"/>
                <a:gd name="T9" fmla="*/ 0 h 34"/>
                <a:gd name="T10" fmla="*/ 50 w 68"/>
                <a:gd name="T11" fmla="*/ 2 h 34"/>
                <a:gd name="T12" fmla="*/ 59 w 68"/>
                <a:gd name="T13" fmla="*/ 8 h 34"/>
                <a:gd name="T14" fmla="*/ 67 w 68"/>
                <a:gd name="T15" fmla="*/ 21 h 34"/>
                <a:gd name="T16" fmla="*/ 68 w 68"/>
                <a:gd name="T17" fmla="*/ 34 h 34"/>
                <a:gd name="T18" fmla="*/ 63 w 68"/>
                <a:gd name="T19" fmla="*/ 34 h 34"/>
                <a:gd name="T20" fmla="*/ 61 w 68"/>
                <a:gd name="T21" fmla="*/ 23 h 34"/>
                <a:gd name="T22" fmla="*/ 54 w 68"/>
                <a:gd name="T23" fmla="*/ 13 h 34"/>
                <a:gd name="T24" fmla="*/ 45 w 68"/>
                <a:gd name="T25" fmla="*/ 7 h 34"/>
                <a:gd name="T26" fmla="*/ 39 w 68"/>
                <a:gd name="T27" fmla="*/ 5 h 34"/>
                <a:gd name="T28" fmla="*/ 28 w 68"/>
                <a:gd name="T29" fmla="*/ 5 h 34"/>
                <a:gd name="T30" fmla="*/ 20 w 68"/>
                <a:gd name="T31" fmla="*/ 8 h 34"/>
                <a:gd name="T32" fmla="*/ 11 w 68"/>
                <a:gd name="T33" fmla="*/ 13 h 34"/>
                <a:gd name="T34" fmla="*/ 5 w 68"/>
                <a:gd name="T35" fmla="*/ 21 h 34"/>
                <a:gd name="T36" fmla="*/ 0 w 68"/>
                <a:gd name="T37" fmla="*/ 16 h 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8"/>
                <a:gd name="T58" fmla="*/ 0 h 34"/>
                <a:gd name="T59" fmla="*/ 68 w 68"/>
                <a:gd name="T60" fmla="*/ 34 h 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8" h="34">
                  <a:moveTo>
                    <a:pt x="0" y="16"/>
                  </a:moveTo>
                  <a:lnTo>
                    <a:pt x="6" y="8"/>
                  </a:lnTo>
                  <a:lnTo>
                    <a:pt x="17" y="4"/>
                  </a:lnTo>
                  <a:lnTo>
                    <a:pt x="28" y="0"/>
                  </a:lnTo>
                  <a:lnTo>
                    <a:pt x="39" y="0"/>
                  </a:lnTo>
                  <a:lnTo>
                    <a:pt x="50" y="2"/>
                  </a:lnTo>
                  <a:lnTo>
                    <a:pt x="59" y="8"/>
                  </a:lnTo>
                  <a:lnTo>
                    <a:pt x="67" y="21"/>
                  </a:lnTo>
                  <a:lnTo>
                    <a:pt x="68" y="34"/>
                  </a:lnTo>
                  <a:lnTo>
                    <a:pt x="63" y="34"/>
                  </a:lnTo>
                  <a:lnTo>
                    <a:pt x="61" y="23"/>
                  </a:lnTo>
                  <a:lnTo>
                    <a:pt x="54" y="13"/>
                  </a:lnTo>
                  <a:lnTo>
                    <a:pt x="45" y="7"/>
                  </a:lnTo>
                  <a:lnTo>
                    <a:pt x="39" y="5"/>
                  </a:lnTo>
                  <a:lnTo>
                    <a:pt x="28" y="5"/>
                  </a:lnTo>
                  <a:lnTo>
                    <a:pt x="20" y="8"/>
                  </a:lnTo>
                  <a:lnTo>
                    <a:pt x="11" y="13"/>
                  </a:lnTo>
                  <a:lnTo>
                    <a:pt x="5" y="21"/>
                  </a:lnTo>
                  <a:lnTo>
                    <a:pt x="0" y="16"/>
                  </a:lnTo>
                  <a:close/>
                </a:path>
              </a:pathLst>
            </a:custGeom>
            <a:solidFill>
              <a:srgbClr val="F8BDD6"/>
            </a:solidFill>
            <a:ln w="9525">
              <a:noFill/>
              <a:round/>
              <a:headEnd/>
              <a:tailEnd/>
            </a:ln>
          </p:spPr>
          <p:txBody>
            <a:bodyPr/>
            <a:lstStyle/>
            <a:p>
              <a:endParaRPr lang="ru-RU"/>
            </a:p>
          </p:txBody>
        </p:sp>
        <p:sp>
          <p:nvSpPr>
            <p:cNvPr id="161524" name="Freeform 3181"/>
            <p:cNvSpPr>
              <a:spLocks/>
            </p:cNvSpPr>
            <p:nvPr/>
          </p:nvSpPr>
          <p:spPr bwMode="auto">
            <a:xfrm>
              <a:off x="2901" y="3363"/>
              <a:ext cx="3" cy="5"/>
            </a:xfrm>
            <a:custGeom>
              <a:avLst/>
              <a:gdLst>
                <a:gd name="T0" fmla="*/ 3 w 3"/>
                <a:gd name="T1" fmla="*/ 5 h 5"/>
                <a:gd name="T2" fmla="*/ 0 w 3"/>
                <a:gd name="T3" fmla="*/ 0 h 5"/>
                <a:gd name="T4" fmla="*/ 3 w 3"/>
                <a:gd name="T5" fmla="*/ 5 h 5"/>
                <a:gd name="T6" fmla="*/ 0 w 3"/>
                <a:gd name="T7" fmla="*/ 0 h 5"/>
                <a:gd name="T8" fmla="*/ 3 w 3"/>
                <a:gd name="T9" fmla="*/ 5 h 5"/>
                <a:gd name="T10" fmla="*/ 0 60000 65536"/>
                <a:gd name="T11" fmla="*/ 0 60000 65536"/>
                <a:gd name="T12" fmla="*/ 0 60000 65536"/>
                <a:gd name="T13" fmla="*/ 0 60000 65536"/>
                <a:gd name="T14" fmla="*/ 0 60000 65536"/>
                <a:gd name="T15" fmla="*/ 0 w 3"/>
                <a:gd name="T16" fmla="*/ 0 h 5"/>
                <a:gd name="T17" fmla="*/ 3 w 3"/>
                <a:gd name="T18" fmla="*/ 5 h 5"/>
              </a:gdLst>
              <a:ahLst/>
              <a:cxnLst>
                <a:cxn ang="T10">
                  <a:pos x="T0" y="T1"/>
                </a:cxn>
                <a:cxn ang="T11">
                  <a:pos x="T2" y="T3"/>
                </a:cxn>
                <a:cxn ang="T12">
                  <a:pos x="T4" y="T5"/>
                </a:cxn>
                <a:cxn ang="T13">
                  <a:pos x="T6" y="T7"/>
                </a:cxn>
                <a:cxn ang="T14">
                  <a:pos x="T8" y="T9"/>
                </a:cxn>
              </a:cxnLst>
              <a:rect l="T15" t="T16" r="T17" b="T18"/>
              <a:pathLst>
                <a:path w="3" h="5">
                  <a:moveTo>
                    <a:pt x="3" y="5"/>
                  </a:moveTo>
                  <a:lnTo>
                    <a:pt x="0" y="0"/>
                  </a:lnTo>
                  <a:lnTo>
                    <a:pt x="3" y="5"/>
                  </a:lnTo>
                  <a:lnTo>
                    <a:pt x="0" y="0"/>
                  </a:lnTo>
                  <a:lnTo>
                    <a:pt x="3" y="5"/>
                  </a:lnTo>
                  <a:close/>
                </a:path>
              </a:pathLst>
            </a:custGeom>
            <a:solidFill>
              <a:srgbClr val="F8BDD6"/>
            </a:solidFill>
            <a:ln w="9525">
              <a:noFill/>
              <a:round/>
              <a:headEnd/>
              <a:tailEnd/>
            </a:ln>
          </p:spPr>
          <p:txBody>
            <a:bodyPr/>
            <a:lstStyle/>
            <a:p>
              <a:endParaRPr lang="ru-RU"/>
            </a:p>
          </p:txBody>
        </p:sp>
        <p:sp>
          <p:nvSpPr>
            <p:cNvPr id="161525" name="Freeform 3182"/>
            <p:cNvSpPr>
              <a:spLocks/>
            </p:cNvSpPr>
            <p:nvPr/>
          </p:nvSpPr>
          <p:spPr bwMode="auto">
            <a:xfrm>
              <a:off x="2901" y="3382"/>
              <a:ext cx="68" cy="35"/>
            </a:xfrm>
            <a:custGeom>
              <a:avLst/>
              <a:gdLst>
                <a:gd name="T0" fmla="*/ 68 w 68"/>
                <a:gd name="T1" fmla="*/ 2 h 35"/>
                <a:gd name="T2" fmla="*/ 67 w 68"/>
                <a:gd name="T3" fmla="*/ 14 h 35"/>
                <a:gd name="T4" fmla="*/ 59 w 68"/>
                <a:gd name="T5" fmla="*/ 25 h 35"/>
                <a:gd name="T6" fmla="*/ 50 w 68"/>
                <a:gd name="T7" fmla="*/ 33 h 35"/>
                <a:gd name="T8" fmla="*/ 39 w 68"/>
                <a:gd name="T9" fmla="*/ 35 h 35"/>
                <a:gd name="T10" fmla="*/ 28 w 68"/>
                <a:gd name="T11" fmla="*/ 35 h 35"/>
                <a:gd name="T12" fmla="*/ 19 w 68"/>
                <a:gd name="T13" fmla="*/ 33 h 35"/>
                <a:gd name="T14" fmla="*/ 6 w 68"/>
                <a:gd name="T15" fmla="*/ 25 h 35"/>
                <a:gd name="T16" fmla="*/ 0 w 68"/>
                <a:gd name="T17" fmla="*/ 18 h 35"/>
                <a:gd name="T18" fmla="*/ 5 w 68"/>
                <a:gd name="T19" fmla="*/ 14 h 35"/>
                <a:gd name="T20" fmla="*/ 11 w 68"/>
                <a:gd name="T21" fmla="*/ 20 h 35"/>
                <a:gd name="T22" fmla="*/ 20 w 68"/>
                <a:gd name="T23" fmla="*/ 26 h 35"/>
                <a:gd name="T24" fmla="*/ 28 w 68"/>
                <a:gd name="T25" fmla="*/ 29 h 35"/>
                <a:gd name="T26" fmla="*/ 37 w 68"/>
                <a:gd name="T27" fmla="*/ 29 h 35"/>
                <a:gd name="T28" fmla="*/ 48 w 68"/>
                <a:gd name="T29" fmla="*/ 26 h 35"/>
                <a:gd name="T30" fmla="*/ 54 w 68"/>
                <a:gd name="T31" fmla="*/ 20 h 35"/>
                <a:gd name="T32" fmla="*/ 61 w 68"/>
                <a:gd name="T33" fmla="*/ 12 h 35"/>
                <a:gd name="T34" fmla="*/ 63 w 68"/>
                <a:gd name="T35" fmla="*/ 0 h 35"/>
                <a:gd name="T36" fmla="*/ 68 w 68"/>
                <a:gd name="T37" fmla="*/ 2 h 3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8"/>
                <a:gd name="T58" fmla="*/ 0 h 35"/>
                <a:gd name="T59" fmla="*/ 68 w 68"/>
                <a:gd name="T60" fmla="*/ 35 h 3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8" h="35">
                  <a:moveTo>
                    <a:pt x="68" y="2"/>
                  </a:moveTo>
                  <a:lnTo>
                    <a:pt x="67" y="14"/>
                  </a:lnTo>
                  <a:lnTo>
                    <a:pt x="59" y="25"/>
                  </a:lnTo>
                  <a:lnTo>
                    <a:pt x="50" y="33"/>
                  </a:lnTo>
                  <a:lnTo>
                    <a:pt x="39" y="35"/>
                  </a:lnTo>
                  <a:lnTo>
                    <a:pt x="28" y="35"/>
                  </a:lnTo>
                  <a:lnTo>
                    <a:pt x="19" y="33"/>
                  </a:lnTo>
                  <a:lnTo>
                    <a:pt x="6" y="25"/>
                  </a:lnTo>
                  <a:lnTo>
                    <a:pt x="0" y="18"/>
                  </a:lnTo>
                  <a:lnTo>
                    <a:pt x="5" y="14"/>
                  </a:lnTo>
                  <a:lnTo>
                    <a:pt x="11" y="20"/>
                  </a:lnTo>
                  <a:lnTo>
                    <a:pt x="20" y="26"/>
                  </a:lnTo>
                  <a:lnTo>
                    <a:pt x="28" y="29"/>
                  </a:lnTo>
                  <a:lnTo>
                    <a:pt x="37" y="29"/>
                  </a:lnTo>
                  <a:lnTo>
                    <a:pt x="48" y="26"/>
                  </a:lnTo>
                  <a:lnTo>
                    <a:pt x="54" y="20"/>
                  </a:lnTo>
                  <a:lnTo>
                    <a:pt x="61" y="12"/>
                  </a:lnTo>
                  <a:lnTo>
                    <a:pt x="63" y="0"/>
                  </a:lnTo>
                  <a:lnTo>
                    <a:pt x="68" y="2"/>
                  </a:lnTo>
                  <a:close/>
                </a:path>
              </a:pathLst>
            </a:custGeom>
            <a:solidFill>
              <a:srgbClr val="F8BDD6"/>
            </a:solidFill>
            <a:ln w="9525">
              <a:noFill/>
              <a:round/>
              <a:headEnd/>
              <a:tailEnd/>
            </a:ln>
          </p:spPr>
          <p:txBody>
            <a:bodyPr/>
            <a:lstStyle/>
            <a:p>
              <a:endParaRPr lang="ru-RU"/>
            </a:p>
          </p:txBody>
        </p:sp>
        <p:sp>
          <p:nvSpPr>
            <p:cNvPr id="161526" name="Freeform 3183"/>
            <p:cNvSpPr>
              <a:spLocks/>
            </p:cNvSpPr>
            <p:nvPr/>
          </p:nvSpPr>
          <p:spPr bwMode="auto">
            <a:xfrm>
              <a:off x="2961" y="3382"/>
              <a:ext cx="7" cy="2"/>
            </a:xfrm>
            <a:custGeom>
              <a:avLst/>
              <a:gdLst>
                <a:gd name="T0" fmla="*/ 7 w 7"/>
                <a:gd name="T1" fmla="*/ 2 h 2"/>
                <a:gd name="T2" fmla="*/ 0 w 7"/>
                <a:gd name="T3" fmla="*/ 0 h 2"/>
                <a:gd name="T4" fmla="*/ 0 w 7"/>
                <a:gd name="T5" fmla="*/ 2 h 2"/>
                <a:gd name="T6" fmla="*/ 7 w 7"/>
                <a:gd name="T7" fmla="*/ 2 h 2"/>
                <a:gd name="T8" fmla="*/ 0 60000 65536"/>
                <a:gd name="T9" fmla="*/ 0 60000 65536"/>
                <a:gd name="T10" fmla="*/ 0 60000 65536"/>
                <a:gd name="T11" fmla="*/ 0 60000 65536"/>
                <a:gd name="T12" fmla="*/ 0 w 7"/>
                <a:gd name="T13" fmla="*/ 0 h 2"/>
                <a:gd name="T14" fmla="*/ 7 w 7"/>
                <a:gd name="T15" fmla="*/ 2 h 2"/>
              </a:gdLst>
              <a:ahLst/>
              <a:cxnLst>
                <a:cxn ang="T8">
                  <a:pos x="T0" y="T1"/>
                </a:cxn>
                <a:cxn ang="T9">
                  <a:pos x="T2" y="T3"/>
                </a:cxn>
                <a:cxn ang="T10">
                  <a:pos x="T4" y="T5"/>
                </a:cxn>
                <a:cxn ang="T11">
                  <a:pos x="T6" y="T7"/>
                </a:cxn>
              </a:cxnLst>
              <a:rect l="T12" t="T13" r="T14" b="T15"/>
              <a:pathLst>
                <a:path w="7" h="2">
                  <a:moveTo>
                    <a:pt x="7" y="2"/>
                  </a:moveTo>
                  <a:lnTo>
                    <a:pt x="0" y="0"/>
                  </a:lnTo>
                  <a:lnTo>
                    <a:pt x="0" y="2"/>
                  </a:lnTo>
                  <a:lnTo>
                    <a:pt x="7" y="2"/>
                  </a:lnTo>
                  <a:close/>
                </a:path>
              </a:pathLst>
            </a:custGeom>
            <a:solidFill>
              <a:srgbClr val="F8BDD6"/>
            </a:solidFill>
            <a:ln w="9525">
              <a:noFill/>
              <a:round/>
              <a:headEnd/>
              <a:tailEnd/>
            </a:ln>
          </p:spPr>
          <p:txBody>
            <a:bodyPr/>
            <a:lstStyle/>
            <a:p>
              <a:endParaRPr lang="ru-RU"/>
            </a:p>
          </p:txBody>
        </p:sp>
        <p:sp>
          <p:nvSpPr>
            <p:cNvPr id="161527" name="Freeform 3184"/>
            <p:cNvSpPr>
              <a:spLocks/>
            </p:cNvSpPr>
            <p:nvPr/>
          </p:nvSpPr>
          <p:spPr bwMode="auto">
            <a:xfrm>
              <a:off x="2880" y="3399"/>
              <a:ext cx="36" cy="45"/>
            </a:xfrm>
            <a:custGeom>
              <a:avLst/>
              <a:gdLst>
                <a:gd name="T0" fmla="*/ 26 w 36"/>
                <a:gd name="T1" fmla="*/ 0 h 45"/>
                <a:gd name="T2" fmla="*/ 35 w 36"/>
                <a:gd name="T3" fmla="*/ 12 h 45"/>
                <a:gd name="T4" fmla="*/ 36 w 36"/>
                <a:gd name="T5" fmla="*/ 19 h 45"/>
                <a:gd name="T6" fmla="*/ 36 w 36"/>
                <a:gd name="T7" fmla="*/ 26 h 45"/>
                <a:gd name="T8" fmla="*/ 31 w 36"/>
                <a:gd name="T9" fmla="*/ 35 h 45"/>
                <a:gd name="T10" fmla="*/ 25 w 36"/>
                <a:gd name="T11" fmla="*/ 41 h 45"/>
                <a:gd name="T12" fmla="*/ 14 w 36"/>
                <a:gd name="T13" fmla="*/ 44 h 45"/>
                <a:gd name="T14" fmla="*/ 0 w 36"/>
                <a:gd name="T15" fmla="*/ 45 h 45"/>
                <a:gd name="T16" fmla="*/ 0 w 36"/>
                <a:gd name="T17" fmla="*/ 39 h 45"/>
                <a:gd name="T18" fmla="*/ 13 w 36"/>
                <a:gd name="T19" fmla="*/ 37 h 45"/>
                <a:gd name="T20" fmla="*/ 23 w 36"/>
                <a:gd name="T21" fmla="*/ 35 h 45"/>
                <a:gd name="T22" fmla="*/ 26 w 36"/>
                <a:gd name="T23" fmla="*/ 30 h 45"/>
                <a:gd name="T24" fmla="*/ 30 w 36"/>
                <a:gd name="T25" fmla="*/ 24 h 45"/>
                <a:gd name="T26" fmla="*/ 30 w 36"/>
                <a:gd name="T27" fmla="*/ 19 h 45"/>
                <a:gd name="T28" fmla="*/ 28 w 36"/>
                <a:gd name="T29" fmla="*/ 14 h 45"/>
                <a:gd name="T30" fmla="*/ 20 w 36"/>
                <a:gd name="T31" fmla="*/ 1 h 45"/>
                <a:gd name="T32" fmla="*/ 26 w 36"/>
                <a:gd name="T33" fmla="*/ 0 h 4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6"/>
                <a:gd name="T52" fmla="*/ 0 h 45"/>
                <a:gd name="T53" fmla="*/ 36 w 36"/>
                <a:gd name="T54" fmla="*/ 45 h 4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6" h="45">
                  <a:moveTo>
                    <a:pt x="26" y="0"/>
                  </a:moveTo>
                  <a:lnTo>
                    <a:pt x="35" y="12"/>
                  </a:lnTo>
                  <a:lnTo>
                    <a:pt x="36" y="19"/>
                  </a:lnTo>
                  <a:lnTo>
                    <a:pt x="36" y="26"/>
                  </a:lnTo>
                  <a:lnTo>
                    <a:pt x="31" y="35"/>
                  </a:lnTo>
                  <a:lnTo>
                    <a:pt x="25" y="41"/>
                  </a:lnTo>
                  <a:lnTo>
                    <a:pt x="14" y="44"/>
                  </a:lnTo>
                  <a:lnTo>
                    <a:pt x="0" y="45"/>
                  </a:lnTo>
                  <a:lnTo>
                    <a:pt x="0" y="39"/>
                  </a:lnTo>
                  <a:lnTo>
                    <a:pt x="13" y="37"/>
                  </a:lnTo>
                  <a:lnTo>
                    <a:pt x="23" y="35"/>
                  </a:lnTo>
                  <a:lnTo>
                    <a:pt x="26" y="30"/>
                  </a:lnTo>
                  <a:lnTo>
                    <a:pt x="30" y="24"/>
                  </a:lnTo>
                  <a:lnTo>
                    <a:pt x="30" y="19"/>
                  </a:lnTo>
                  <a:lnTo>
                    <a:pt x="28" y="14"/>
                  </a:lnTo>
                  <a:lnTo>
                    <a:pt x="20" y="1"/>
                  </a:lnTo>
                  <a:lnTo>
                    <a:pt x="26" y="0"/>
                  </a:lnTo>
                  <a:close/>
                </a:path>
              </a:pathLst>
            </a:custGeom>
            <a:solidFill>
              <a:srgbClr val="F8BDD6"/>
            </a:solidFill>
            <a:ln w="9525">
              <a:noFill/>
              <a:round/>
              <a:headEnd/>
              <a:tailEnd/>
            </a:ln>
          </p:spPr>
          <p:txBody>
            <a:bodyPr/>
            <a:lstStyle/>
            <a:p>
              <a:endParaRPr lang="ru-RU"/>
            </a:p>
          </p:txBody>
        </p:sp>
        <p:sp>
          <p:nvSpPr>
            <p:cNvPr id="161528" name="Freeform 3185"/>
            <p:cNvSpPr>
              <a:spLocks/>
            </p:cNvSpPr>
            <p:nvPr/>
          </p:nvSpPr>
          <p:spPr bwMode="auto">
            <a:xfrm>
              <a:off x="2899" y="3395"/>
              <a:ext cx="5" cy="5"/>
            </a:xfrm>
            <a:custGeom>
              <a:avLst/>
              <a:gdLst>
                <a:gd name="T0" fmla="*/ 4 w 5"/>
                <a:gd name="T1" fmla="*/ 0 h 5"/>
                <a:gd name="T2" fmla="*/ 0 w 5"/>
                <a:gd name="T3" fmla="*/ 5 h 5"/>
                <a:gd name="T4" fmla="*/ 5 w 5"/>
                <a:gd name="T5" fmla="*/ 3 h 5"/>
                <a:gd name="T6" fmla="*/ 0 w 5"/>
                <a:gd name="T7" fmla="*/ 5 h 5"/>
                <a:gd name="T8" fmla="*/ 4 w 5"/>
                <a:gd name="T9" fmla="*/ 0 h 5"/>
                <a:gd name="T10" fmla="*/ 0 60000 65536"/>
                <a:gd name="T11" fmla="*/ 0 60000 65536"/>
                <a:gd name="T12" fmla="*/ 0 60000 65536"/>
                <a:gd name="T13" fmla="*/ 0 60000 65536"/>
                <a:gd name="T14" fmla="*/ 0 60000 65536"/>
                <a:gd name="T15" fmla="*/ 0 w 5"/>
                <a:gd name="T16" fmla="*/ 0 h 5"/>
                <a:gd name="T17" fmla="*/ 5 w 5"/>
                <a:gd name="T18" fmla="*/ 5 h 5"/>
              </a:gdLst>
              <a:ahLst/>
              <a:cxnLst>
                <a:cxn ang="T10">
                  <a:pos x="T0" y="T1"/>
                </a:cxn>
                <a:cxn ang="T11">
                  <a:pos x="T2" y="T3"/>
                </a:cxn>
                <a:cxn ang="T12">
                  <a:pos x="T4" y="T5"/>
                </a:cxn>
                <a:cxn ang="T13">
                  <a:pos x="T6" y="T7"/>
                </a:cxn>
                <a:cxn ang="T14">
                  <a:pos x="T8" y="T9"/>
                </a:cxn>
              </a:cxnLst>
              <a:rect l="T15" t="T16" r="T17" b="T18"/>
              <a:pathLst>
                <a:path w="5" h="5">
                  <a:moveTo>
                    <a:pt x="4" y="0"/>
                  </a:moveTo>
                  <a:lnTo>
                    <a:pt x="0" y="5"/>
                  </a:lnTo>
                  <a:lnTo>
                    <a:pt x="5" y="3"/>
                  </a:lnTo>
                  <a:lnTo>
                    <a:pt x="0" y="5"/>
                  </a:lnTo>
                  <a:lnTo>
                    <a:pt x="4" y="0"/>
                  </a:lnTo>
                  <a:close/>
                </a:path>
              </a:pathLst>
            </a:custGeom>
            <a:solidFill>
              <a:srgbClr val="F8BDD6"/>
            </a:solidFill>
            <a:ln w="9525">
              <a:noFill/>
              <a:round/>
              <a:headEnd/>
              <a:tailEnd/>
            </a:ln>
          </p:spPr>
          <p:txBody>
            <a:bodyPr/>
            <a:lstStyle/>
            <a:p>
              <a:endParaRPr lang="ru-RU"/>
            </a:p>
          </p:txBody>
        </p:sp>
        <p:sp>
          <p:nvSpPr>
            <p:cNvPr id="161529" name="Freeform 3186"/>
            <p:cNvSpPr>
              <a:spLocks/>
            </p:cNvSpPr>
            <p:nvPr/>
          </p:nvSpPr>
          <p:spPr bwMode="auto">
            <a:xfrm>
              <a:off x="2847" y="3400"/>
              <a:ext cx="33" cy="44"/>
            </a:xfrm>
            <a:custGeom>
              <a:avLst/>
              <a:gdLst>
                <a:gd name="T0" fmla="*/ 33 w 33"/>
                <a:gd name="T1" fmla="*/ 44 h 44"/>
                <a:gd name="T2" fmla="*/ 13 w 33"/>
                <a:gd name="T3" fmla="*/ 41 h 44"/>
                <a:gd name="T4" fmla="*/ 5 w 33"/>
                <a:gd name="T5" fmla="*/ 35 h 44"/>
                <a:gd name="T6" fmla="*/ 2 w 33"/>
                <a:gd name="T7" fmla="*/ 29 h 44"/>
                <a:gd name="T8" fmla="*/ 0 w 33"/>
                <a:gd name="T9" fmla="*/ 14 h 44"/>
                <a:gd name="T10" fmla="*/ 5 w 33"/>
                <a:gd name="T11" fmla="*/ 0 h 44"/>
                <a:gd name="T12" fmla="*/ 9 w 33"/>
                <a:gd name="T13" fmla="*/ 4 h 44"/>
                <a:gd name="T14" fmla="*/ 5 w 33"/>
                <a:gd name="T15" fmla="*/ 14 h 44"/>
                <a:gd name="T16" fmla="*/ 7 w 33"/>
                <a:gd name="T17" fmla="*/ 26 h 44"/>
                <a:gd name="T18" fmla="*/ 9 w 33"/>
                <a:gd name="T19" fmla="*/ 31 h 44"/>
                <a:gd name="T20" fmla="*/ 14 w 33"/>
                <a:gd name="T21" fmla="*/ 35 h 44"/>
                <a:gd name="T22" fmla="*/ 33 w 33"/>
                <a:gd name="T23" fmla="*/ 38 h 44"/>
                <a:gd name="T24" fmla="*/ 33 w 33"/>
                <a:gd name="T25" fmla="*/ 44 h 4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3"/>
                <a:gd name="T40" fmla="*/ 0 h 44"/>
                <a:gd name="T41" fmla="*/ 33 w 33"/>
                <a:gd name="T42" fmla="*/ 44 h 4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3" h="44">
                  <a:moveTo>
                    <a:pt x="33" y="44"/>
                  </a:moveTo>
                  <a:lnTo>
                    <a:pt x="13" y="41"/>
                  </a:lnTo>
                  <a:lnTo>
                    <a:pt x="5" y="35"/>
                  </a:lnTo>
                  <a:lnTo>
                    <a:pt x="2" y="29"/>
                  </a:lnTo>
                  <a:lnTo>
                    <a:pt x="0" y="14"/>
                  </a:lnTo>
                  <a:lnTo>
                    <a:pt x="5" y="0"/>
                  </a:lnTo>
                  <a:lnTo>
                    <a:pt x="9" y="4"/>
                  </a:lnTo>
                  <a:lnTo>
                    <a:pt x="5" y="14"/>
                  </a:lnTo>
                  <a:lnTo>
                    <a:pt x="7" y="26"/>
                  </a:lnTo>
                  <a:lnTo>
                    <a:pt x="9" y="31"/>
                  </a:lnTo>
                  <a:lnTo>
                    <a:pt x="14" y="35"/>
                  </a:lnTo>
                  <a:lnTo>
                    <a:pt x="33" y="38"/>
                  </a:lnTo>
                  <a:lnTo>
                    <a:pt x="33" y="44"/>
                  </a:lnTo>
                  <a:close/>
                </a:path>
              </a:pathLst>
            </a:custGeom>
            <a:solidFill>
              <a:srgbClr val="F8BDD6"/>
            </a:solidFill>
            <a:ln w="9525">
              <a:noFill/>
              <a:round/>
              <a:headEnd/>
              <a:tailEnd/>
            </a:ln>
          </p:spPr>
          <p:txBody>
            <a:bodyPr/>
            <a:lstStyle/>
            <a:p>
              <a:endParaRPr lang="ru-RU"/>
            </a:p>
          </p:txBody>
        </p:sp>
        <p:sp>
          <p:nvSpPr>
            <p:cNvPr id="161530" name="Freeform 3187"/>
            <p:cNvSpPr>
              <a:spLocks/>
            </p:cNvSpPr>
            <p:nvPr/>
          </p:nvSpPr>
          <p:spPr bwMode="auto">
            <a:xfrm>
              <a:off x="2878" y="3439"/>
              <a:ext cx="1" cy="5"/>
            </a:xfrm>
            <a:custGeom>
              <a:avLst/>
              <a:gdLst>
                <a:gd name="T0" fmla="*/ 0 w 1"/>
                <a:gd name="T1" fmla="*/ 5 h 5"/>
                <a:gd name="T2" fmla="*/ 0 w 1"/>
                <a:gd name="T3" fmla="*/ 0 h 5"/>
                <a:gd name="T4" fmla="*/ 0 w 1"/>
                <a:gd name="T5" fmla="*/ 5 h 5"/>
                <a:gd name="T6" fmla="*/ 0 60000 65536"/>
                <a:gd name="T7" fmla="*/ 0 60000 65536"/>
                <a:gd name="T8" fmla="*/ 0 60000 65536"/>
                <a:gd name="T9" fmla="*/ 0 w 1"/>
                <a:gd name="T10" fmla="*/ 0 h 5"/>
                <a:gd name="T11" fmla="*/ 1 w 1"/>
                <a:gd name="T12" fmla="*/ 5 h 5"/>
              </a:gdLst>
              <a:ahLst/>
              <a:cxnLst>
                <a:cxn ang="T6">
                  <a:pos x="T0" y="T1"/>
                </a:cxn>
                <a:cxn ang="T7">
                  <a:pos x="T2" y="T3"/>
                </a:cxn>
                <a:cxn ang="T8">
                  <a:pos x="T4" y="T5"/>
                </a:cxn>
              </a:cxnLst>
              <a:rect l="T9" t="T10" r="T11" b="T12"/>
              <a:pathLst>
                <a:path w="1" h="5">
                  <a:moveTo>
                    <a:pt x="0" y="5"/>
                  </a:moveTo>
                  <a:lnTo>
                    <a:pt x="0" y="0"/>
                  </a:lnTo>
                  <a:lnTo>
                    <a:pt x="0" y="5"/>
                  </a:lnTo>
                  <a:close/>
                </a:path>
              </a:pathLst>
            </a:custGeom>
            <a:solidFill>
              <a:srgbClr val="F8BDD6"/>
            </a:solidFill>
            <a:ln w="9525">
              <a:noFill/>
              <a:round/>
              <a:headEnd/>
              <a:tailEnd/>
            </a:ln>
          </p:spPr>
          <p:txBody>
            <a:bodyPr/>
            <a:lstStyle/>
            <a:p>
              <a:endParaRPr lang="ru-RU"/>
            </a:p>
          </p:txBody>
        </p:sp>
        <p:sp>
          <p:nvSpPr>
            <p:cNvPr id="161531" name="Freeform 3188"/>
            <p:cNvSpPr>
              <a:spLocks/>
            </p:cNvSpPr>
            <p:nvPr/>
          </p:nvSpPr>
          <p:spPr bwMode="auto">
            <a:xfrm>
              <a:off x="2799" y="3382"/>
              <a:ext cx="57" cy="27"/>
            </a:xfrm>
            <a:custGeom>
              <a:avLst/>
              <a:gdLst>
                <a:gd name="T0" fmla="*/ 57 w 57"/>
                <a:gd name="T1" fmla="*/ 23 h 27"/>
                <a:gd name="T2" fmla="*/ 51 w 57"/>
                <a:gd name="T3" fmla="*/ 25 h 27"/>
                <a:gd name="T4" fmla="*/ 42 w 57"/>
                <a:gd name="T5" fmla="*/ 27 h 27"/>
                <a:gd name="T6" fmla="*/ 24 w 57"/>
                <a:gd name="T7" fmla="*/ 24 h 27"/>
                <a:gd name="T8" fmla="*/ 13 w 57"/>
                <a:gd name="T9" fmla="*/ 20 h 27"/>
                <a:gd name="T10" fmla="*/ 7 w 57"/>
                <a:gd name="T11" fmla="*/ 15 h 27"/>
                <a:gd name="T12" fmla="*/ 2 w 57"/>
                <a:gd name="T13" fmla="*/ 9 h 27"/>
                <a:gd name="T14" fmla="*/ 0 w 57"/>
                <a:gd name="T15" fmla="*/ 3 h 27"/>
                <a:gd name="T16" fmla="*/ 5 w 57"/>
                <a:gd name="T17" fmla="*/ 0 h 27"/>
                <a:gd name="T18" fmla="*/ 7 w 57"/>
                <a:gd name="T19" fmla="*/ 6 h 27"/>
                <a:gd name="T20" fmla="*/ 11 w 57"/>
                <a:gd name="T21" fmla="*/ 10 h 27"/>
                <a:gd name="T22" fmla="*/ 18 w 57"/>
                <a:gd name="T23" fmla="*/ 15 h 27"/>
                <a:gd name="T24" fmla="*/ 26 w 57"/>
                <a:gd name="T25" fmla="*/ 18 h 27"/>
                <a:gd name="T26" fmla="*/ 42 w 57"/>
                <a:gd name="T27" fmla="*/ 21 h 27"/>
                <a:gd name="T28" fmla="*/ 49 w 57"/>
                <a:gd name="T29" fmla="*/ 19 h 27"/>
                <a:gd name="T30" fmla="*/ 56 w 57"/>
                <a:gd name="T31" fmla="*/ 16 h 27"/>
                <a:gd name="T32" fmla="*/ 57 w 57"/>
                <a:gd name="T33" fmla="*/ 23 h 2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7"/>
                <a:gd name="T52" fmla="*/ 0 h 27"/>
                <a:gd name="T53" fmla="*/ 57 w 57"/>
                <a:gd name="T54" fmla="*/ 27 h 2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7" h="27">
                  <a:moveTo>
                    <a:pt x="57" y="23"/>
                  </a:moveTo>
                  <a:lnTo>
                    <a:pt x="51" y="25"/>
                  </a:lnTo>
                  <a:lnTo>
                    <a:pt x="42" y="27"/>
                  </a:lnTo>
                  <a:lnTo>
                    <a:pt x="24" y="24"/>
                  </a:lnTo>
                  <a:lnTo>
                    <a:pt x="13" y="20"/>
                  </a:lnTo>
                  <a:lnTo>
                    <a:pt x="7" y="15"/>
                  </a:lnTo>
                  <a:lnTo>
                    <a:pt x="2" y="9"/>
                  </a:lnTo>
                  <a:lnTo>
                    <a:pt x="0" y="3"/>
                  </a:lnTo>
                  <a:lnTo>
                    <a:pt x="5" y="0"/>
                  </a:lnTo>
                  <a:lnTo>
                    <a:pt x="7" y="6"/>
                  </a:lnTo>
                  <a:lnTo>
                    <a:pt x="11" y="10"/>
                  </a:lnTo>
                  <a:lnTo>
                    <a:pt x="18" y="15"/>
                  </a:lnTo>
                  <a:lnTo>
                    <a:pt x="26" y="18"/>
                  </a:lnTo>
                  <a:lnTo>
                    <a:pt x="42" y="21"/>
                  </a:lnTo>
                  <a:lnTo>
                    <a:pt x="49" y="19"/>
                  </a:lnTo>
                  <a:lnTo>
                    <a:pt x="56" y="16"/>
                  </a:lnTo>
                  <a:lnTo>
                    <a:pt x="57" y="23"/>
                  </a:lnTo>
                  <a:close/>
                </a:path>
              </a:pathLst>
            </a:custGeom>
            <a:solidFill>
              <a:srgbClr val="F8BDD6"/>
            </a:solidFill>
            <a:ln w="9525">
              <a:noFill/>
              <a:round/>
              <a:headEnd/>
              <a:tailEnd/>
            </a:ln>
          </p:spPr>
          <p:txBody>
            <a:bodyPr/>
            <a:lstStyle/>
            <a:p>
              <a:endParaRPr lang="ru-RU"/>
            </a:p>
          </p:txBody>
        </p:sp>
        <p:sp>
          <p:nvSpPr>
            <p:cNvPr id="161532" name="Freeform 3189"/>
            <p:cNvSpPr>
              <a:spLocks/>
            </p:cNvSpPr>
            <p:nvPr/>
          </p:nvSpPr>
          <p:spPr bwMode="auto">
            <a:xfrm>
              <a:off x="2850" y="3395"/>
              <a:ext cx="8" cy="9"/>
            </a:xfrm>
            <a:custGeom>
              <a:avLst/>
              <a:gdLst>
                <a:gd name="T0" fmla="*/ 4 w 8"/>
                <a:gd name="T1" fmla="*/ 7 h 9"/>
                <a:gd name="T2" fmla="*/ 8 w 8"/>
                <a:gd name="T3" fmla="*/ 0 h 9"/>
                <a:gd name="T4" fmla="*/ 2 w 8"/>
                <a:gd name="T5" fmla="*/ 3 h 9"/>
                <a:gd name="T6" fmla="*/ 3 w 8"/>
                <a:gd name="T7" fmla="*/ 9 h 9"/>
                <a:gd name="T8" fmla="*/ 0 w 8"/>
                <a:gd name="T9" fmla="*/ 4 h 9"/>
                <a:gd name="T10" fmla="*/ 4 w 8"/>
                <a:gd name="T11" fmla="*/ 7 h 9"/>
                <a:gd name="T12" fmla="*/ 0 60000 65536"/>
                <a:gd name="T13" fmla="*/ 0 60000 65536"/>
                <a:gd name="T14" fmla="*/ 0 60000 65536"/>
                <a:gd name="T15" fmla="*/ 0 60000 65536"/>
                <a:gd name="T16" fmla="*/ 0 60000 65536"/>
                <a:gd name="T17" fmla="*/ 0 60000 65536"/>
                <a:gd name="T18" fmla="*/ 0 w 8"/>
                <a:gd name="T19" fmla="*/ 0 h 9"/>
                <a:gd name="T20" fmla="*/ 8 w 8"/>
                <a:gd name="T21" fmla="*/ 9 h 9"/>
              </a:gdLst>
              <a:ahLst/>
              <a:cxnLst>
                <a:cxn ang="T12">
                  <a:pos x="T0" y="T1"/>
                </a:cxn>
                <a:cxn ang="T13">
                  <a:pos x="T2" y="T3"/>
                </a:cxn>
                <a:cxn ang="T14">
                  <a:pos x="T4" y="T5"/>
                </a:cxn>
                <a:cxn ang="T15">
                  <a:pos x="T6" y="T7"/>
                </a:cxn>
                <a:cxn ang="T16">
                  <a:pos x="T8" y="T9"/>
                </a:cxn>
                <a:cxn ang="T17">
                  <a:pos x="T10" y="T11"/>
                </a:cxn>
              </a:cxnLst>
              <a:rect l="T18" t="T19" r="T20" b="T21"/>
              <a:pathLst>
                <a:path w="8" h="9">
                  <a:moveTo>
                    <a:pt x="4" y="7"/>
                  </a:moveTo>
                  <a:lnTo>
                    <a:pt x="8" y="0"/>
                  </a:lnTo>
                  <a:lnTo>
                    <a:pt x="2" y="3"/>
                  </a:lnTo>
                  <a:lnTo>
                    <a:pt x="3" y="9"/>
                  </a:lnTo>
                  <a:lnTo>
                    <a:pt x="0" y="4"/>
                  </a:lnTo>
                  <a:lnTo>
                    <a:pt x="4" y="7"/>
                  </a:lnTo>
                  <a:close/>
                </a:path>
              </a:pathLst>
            </a:custGeom>
            <a:solidFill>
              <a:srgbClr val="F8BDD6"/>
            </a:solidFill>
            <a:ln w="9525">
              <a:noFill/>
              <a:round/>
              <a:headEnd/>
              <a:tailEnd/>
            </a:ln>
          </p:spPr>
          <p:txBody>
            <a:bodyPr/>
            <a:lstStyle/>
            <a:p>
              <a:endParaRPr lang="ru-RU"/>
            </a:p>
          </p:txBody>
        </p:sp>
        <p:sp>
          <p:nvSpPr>
            <p:cNvPr id="161533" name="Freeform 3190"/>
            <p:cNvSpPr>
              <a:spLocks/>
            </p:cNvSpPr>
            <p:nvPr/>
          </p:nvSpPr>
          <p:spPr bwMode="auto">
            <a:xfrm>
              <a:off x="2799" y="3346"/>
              <a:ext cx="72" cy="36"/>
            </a:xfrm>
            <a:custGeom>
              <a:avLst/>
              <a:gdLst>
                <a:gd name="T0" fmla="*/ 0 w 72"/>
                <a:gd name="T1" fmla="*/ 36 h 36"/>
                <a:gd name="T2" fmla="*/ 2 w 72"/>
                <a:gd name="T3" fmla="*/ 18 h 36"/>
                <a:gd name="T4" fmla="*/ 10 w 72"/>
                <a:gd name="T5" fmla="*/ 7 h 36"/>
                <a:gd name="T6" fmla="*/ 21 w 72"/>
                <a:gd name="T7" fmla="*/ 2 h 36"/>
                <a:gd name="T8" fmla="*/ 33 w 72"/>
                <a:gd name="T9" fmla="*/ 0 h 36"/>
                <a:gd name="T10" fmla="*/ 46 w 72"/>
                <a:gd name="T11" fmla="*/ 2 h 36"/>
                <a:gd name="T12" fmla="*/ 56 w 72"/>
                <a:gd name="T13" fmla="*/ 7 h 36"/>
                <a:gd name="T14" fmla="*/ 72 w 72"/>
                <a:gd name="T15" fmla="*/ 20 h 36"/>
                <a:gd name="T16" fmla="*/ 67 w 72"/>
                <a:gd name="T17" fmla="*/ 25 h 36"/>
                <a:gd name="T18" fmla="*/ 52 w 72"/>
                <a:gd name="T19" fmla="*/ 12 h 36"/>
                <a:gd name="T20" fmla="*/ 42 w 72"/>
                <a:gd name="T21" fmla="*/ 7 h 36"/>
                <a:gd name="T22" fmla="*/ 33 w 72"/>
                <a:gd name="T23" fmla="*/ 6 h 36"/>
                <a:gd name="T24" fmla="*/ 24 w 72"/>
                <a:gd name="T25" fmla="*/ 7 h 36"/>
                <a:gd name="T26" fmla="*/ 15 w 72"/>
                <a:gd name="T27" fmla="*/ 12 h 36"/>
                <a:gd name="T28" fmla="*/ 7 w 72"/>
                <a:gd name="T29" fmla="*/ 21 h 36"/>
                <a:gd name="T30" fmla="*/ 5 w 72"/>
                <a:gd name="T31" fmla="*/ 36 h 36"/>
                <a:gd name="T32" fmla="*/ 0 w 72"/>
                <a:gd name="T33" fmla="*/ 36 h 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2"/>
                <a:gd name="T52" fmla="*/ 0 h 36"/>
                <a:gd name="T53" fmla="*/ 72 w 72"/>
                <a:gd name="T54" fmla="*/ 36 h 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2" h="36">
                  <a:moveTo>
                    <a:pt x="0" y="36"/>
                  </a:moveTo>
                  <a:lnTo>
                    <a:pt x="2" y="18"/>
                  </a:lnTo>
                  <a:lnTo>
                    <a:pt x="10" y="7"/>
                  </a:lnTo>
                  <a:lnTo>
                    <a:pt x="21" y="2"/>
                  </a:lnTo>
                  <a:lnTo>
                    <a:pt x="33" y="0"/>
                  </a:lnTo>
                  <a:lnTo>
                    <a:pt x="46" y="2"/>
                  </a:lnTo>
                  <a:lnTo>
                    <a:pt x="56" y="7"/>
                  </a:lnTo>
                  <a:lnTo>
                    <a:pt x="72" y="20"/>
                  </a:lnTo>
                  <a:lnTo>
                    <a:pt x="67" y="25"/>
                  </a:lnTo>
                  <a:lnTo>
                    <a:pt x="52" y="12"/>
                  </a:lnTo>
                  <a:lnTo>
                    <a:pt x="42" y="7"/>
                  </a:lnTo>
                  <a:lnTo>
                    <a:pt x="33" y="6"/>
                  </a:lnTo>
                  <a:lnTo>
                    <a:pt x="24" y="7"/>
                  </a:lnTo>
                  <a:lnTo>
                    <a:pt x="15" y="12"/>
                  </a:lnTo>
                  <a:lnTo>
                    <a:pt x="7" y="21"/>
                  </a:lnTo>
                  <a:lnTo>
                    <a:pt x="5" y="36"/>
                  </a:lnTo>
                  <a:lnTo>
                    <a:pt x="0" y="36"/>
                  </a:lnTo>
                  <a:close/>
                </a:path>
              </a:pathLst>
            </a:custGeom>
            <a:solidFill>
              <a:srgbClr val="F8BDD6"/>
            </a:solidFill>
            <a:ln w="9525">
              <a:noFill/>
              <a:round/>
              <a:headEnd/>
              <a:tailEnd/>
            </a:ln>
          </p:spPr>
          <p:txBody>
            <a:bodyPr/>
            <a:lstStyle/>
            <a:p>
              <a:endParaRPr lang="ru-RU"/>
            </a:p>
          </p:txBody>
        </p:sp>
        <p:sp>
          <p:nvSpPr>
            <p:cNvPr id="161534" name="Freeform 3191"/>
            <p:cNvSpPr>
              <a:spLocks/>
            </p:cNvSpPr>
            <p:nvPr/>
          </p:nvSpPr>
          <p:spPr bwMode="auto">
            <a:xfrm>
              <a:off x="2799" y="3382"/>
              <a:ext cx="3" cy="2"/>
            </a:xfrm>
            <a:custGeom>
              <a:avLst/>
              <a:gdLst>
                <a:gd name="T0" fmla="*/ 0 w 3"/>
                <a:gd name="T1" fmla="*/ 2 h 2"/>
                <a:gd name="T2" fmla="*/ 0 w 3"/>
                <a:gd name="T3" fmla="*/ 1 h 2"/>
                <a:gd name="T4" fmla="*/ 3 w 3"/>
                <a:gd name="T5" fmla="*/ 1 h 2"/>
                <a:gd name="T6" fmla="*/ 3 w 3"/>
                <a:gd name="T7" fmla="*/ 0 h 2"/>
                <a:gd name="T8" fmla="*/ 0 w 3"/>
                <a:gd name="T9" fmla="*/ 2 h 2"/>
                <a:gd name="T10" fmla="*/ 0 60000 65536"/>
                <a:gd name="T11" fmla="*/ 0 60000 65536"/>
                <a:gd name="T12" fmla="*/ 0 60000 65536"/>
                <a:gd name="T13" fmla="*/ 0 60000 65536"/>
                <a:gd name="T14" fmla="*/ 0 60000 65536"/>
                <a:gd name="T15" fmla="*/ 0 w 3"/>
                <a:gd name="T16" fmla="*/ 0 h 2"/>
                <a:gd name="T17" fmla="*/ 3 w 3"/>
                <a:gd name="T18" fmla="*/ 2 h 2"/>
              </a:gdLst>
              <a:ahLst/>
              <a:cxnLst>
                <a:cxn ang="T10">
                  <a:pos x="T0" y="T1"/>
                </a:cxn>
                <a:cxn ang="T11">
                  <a:pos x="T2" y="T3"/>
                </a:cxn>
                <a:cxn ang="T12">
                  <a:pos x="T4" y="T5"/>
                </a:cxn>
                <a:cxn ang="T13">
                  <a:pos x="T6" y="T7"/>
                </a:cxn>
                <a:cxn ang="T14">
                  <a:pos x="T8" y="T9"/>
                </a:cxn>
              </a:cxnLst>
              <a:rect l="T15" t="T16" r="T17" b="T18"/>
              <a:pathLst>
                <a:path w="3" h="2">
                  <a:moveTo>
                    <a:pt x="0" y="2"/>
                  </a:moveTo>
                  <a:lnTo>
                    <a:pt x="0" y="1"/>
                  </a:lnTo>
                  <a:lnTo>
                    <a:pt x="3" y="1"/>
                  </a:lnTo>
                  <a:lnTo>
                    <a:pt x="3" y="0"/>
                  </a:lnTo>
                  <a:lnTo>
                    <a:pt x="0" y="2"/>
                  </a:lnTo>
                  <a:close/>
                </a:path>
              </a:pathLst>
            </a:custGeom>
            <a:solidFill>
              <a:srgbClr val="F8BDD6"/>
            </a:solidFill>
            <a:ln w="9525">
              <a:noFill/>
              <a:round/>
              <a:headEnd/>
              <a:tailEnd/>
            </a:ln>
          </p:spPr>
          <p:txBody>
            <a:bodyPr/>
            <a:lstStyle/>
            <a:p>
              <a:endParaRPr lang="ru-RU"/>
            </a:p>
          </p:txBody>
        </p:sp>
        <p:sp>
          <p:nvSpPr>
            <p:cNvPr id="161535" name="Freeform 3192"/>
            <p:cNvSpPr>
              <a:spLocks/>
            </p:cNvSpPr>
            <p:nvPr/>
          </p:nvSpPr>
          <p:spPr bwMode="auto">
            <a:xfrm>
              <a:off x="2865" y="3365"/>
              <a:ext cx="6" cy="5"/>
            </a:xfrm>
            <a:custGeom>
              <a:avLst/>
              <a:gdLst>
                <a:gd name="T0" fmla="*/ 0 w 6"/>
                <a:gd name="T1" fmla="*/ 5 h 5"/>
                <a:gd name="T2" fmla="*/ 6 w 6"/>
                <a:gd name="T3" fmla="*/ 0 h 5"/>
                <a:gd name="T4" fmla="*/ 0 w 6"/>
                <a:gd name="T5" fmla="*/ 5 h 5"/>
                <a:gd name="T6" fmla="*/ 6 w 6"/>
                <a:gd name="T7" fmla="*/ 0 h 5"/>
                <a:gd name="T8" fmla="*/ 0 w 6"/>
                <a:gd name="T9" fmla="*/ 5 h 5"/>
                <a:gd name="T10" fmla="*/ 0 60000 65536"/>
                <a:gd name="T11" fmla="*/ 0 60000 65536"/>
                <a:gd name="T12" fmla="*/ 0 60000 65536"/>
                <a:gd name="T13" fmla="*/ 0 60000 65536"/>
                <a:gd name="T14" fmla="*/ 0 60000 65536"/>
                <a:gd name="T15" fmla="*/ 0 w 6"/>
                <a:gd name="T16" fmla="*/ 0 h 5"/>
                <a:gd name="T17" fmla="*/ 6 w 6"/>
                <a:gd name="T18" fmla="*/ 5 h 5"/>
              </a:gdLst>
              <a:ahLst/>
              <a:cxnLst>
                <a:cxn ang="T10">
                  <a:pos x="T0" y="T1"/>
                </a:cxn>
                <a:cxn ang="T11">
                  <a:pos x="T2" y="T3"/>
                </a:cxn>
                <a:cxn ang="T12">
                  <a:pos x="T4" y="T5"/>
                </a:cxn>
                <a:cxn ang="T13">
                  <a:pos x="T6" y="T7"/>
                </a:cxn>
                <a:cxn ang="T14">
                  <a:pos x="T8" y="T9"/>
                </a:cxn>
              </a:cxnLst>
              <a:rect l="T15" t="T16" r="T17" b="T18"/>
              <a:pathLst>
                <a:path w="6" h="5">
                  <a:moveTo>
                    <a:pt x="0" y="5"/>
                  </a:moveTo>
                  <a:lnTo>
                    <a:pt x="6" y="0"/>
                  </a:lnTo>
                  <a:lnTo>
                    <a:pt x="0" y="5"/>
                  </a:lnTo>
                  <a:lnTo>
                    <a:pt x="6" y="0"/>
                  </a:lnTo>
                  <a:lnTo>
                    <a:pt x="0" y="5"/>
                  </a:lnTo>
                  <a:close/>
                </a:path>
              </a:pathLst>
            </a:custGeom>
            <a:solidFill>
              <a:srgbClr val="F8BDD6"/>
            </a:solidFill>
            <a:ln w="9525">
              <a:noFill/>
              <a:round/>
              <a:headEnd/>
              <a:tailEnd/>
            </a:ln>
          </p:spPr>
          <p:txBody>
            <a:bodyPr/>
            <a:lstStyle/>
            <a:p>
              <a:endParaRPr lang="ru-RU"/>
            </a:p>
          </p:txBody>
        </p:sp>
        <p:sp>
          <p:nvSpPr>
            <p:cNvPr id="161536" name="Freeform 3193"/>
            <p:cNvSpPr>
              <a:spLocks/>
            </p:cNvSpPr>
            <p:nvPr/>
          </p:nvSpPr>
          <p:spPr bwMode="auto">
            <a:xfrm>
              <a:off x="3644" y="2455"/>
              <a:ext cx="298" cy="166"/>
            </a:xfrm>
            <a:custGeom>
              <a:avLst/>
              <a:gdLst>
                <a:gd name="T0" fmla="*/ 3 w 298"/>
                <a:gd name="T1" fmla="*/ 0 h 166"/>
                <a:gd name="T2" fmla="*/ 298 w 298"/>
                <a:gd name="T3" fmla="*/ 92 h 166"/>
                <a:gd name="T4" fmla="*/ 257 w 298"/>
                <a:gd name="T5" fmla="*/ 166 h 166"/>
                <a:gd name="T6" fmla="*/ 0 w 298"/>
                <a:gd name="T7" fmla="*/ 38 h 166"/>
                <a:gd name="T8" fmla="*/ 79 w 298"/>
                <a:gd name="T9" fmla="*/ 22 h 166"/>
                <a:gd name="T10" fmla="*/ 3 w 298"/>
                <a:gd name="T11" fmla="*/ 0 h 166"/>
                <a:gd name="T12" fmla="*/ 0 60000 65536"/>
                <a:gd name="T13" fmla="*/ 0 60000 65536"/>
                <a:gd name="T14" fmla="*/ 0 60000 65536"/>
                <a:gd name="T15" fmla="*/ 0 60000 65536"/>
                <a:gd name="T16" fmla="*/ 0 60000 65536"/>
                <a:gd name="T17" fmla="*/ 0 60000 65536"/>
                <a:gd name="T18" fmla="*/ 0 w 298"/>
                <a:gd name="T19" fmla="*/ 0 h 166"/>
                <a:gd name="T20" fmla="*/ 298 w 298"/>
                <a:gd name="T21" fmla="*/ 166 h 166"/>
              </a:gdLst>
              <a:ahLst/>
              <a:cxnLst>
                <a:cxn ang="T12">
                  <a:pos x="T0" y="T1"/>
                </a:cxn>
                <a:cxn ang="T13">
                  <a:pos x="T2" y="T3"/>
                </a:cxn>
                <a:cxn ang="T14">
                  <a:pos x="T4" y="T5"/>
                </a:cxn>
                <a:cxn ang="T15">
                  <a:pos x="T6" y="T7"/>
                </a:cxn>
                <a:cxn ang="T16">
                  <a:pos x="T8" y="T9"/>
                </a:cxn>
                <a:cxn ang="T17">
                  <a:pos x="T10" y="T11"/>
                </a:cxn>
              </a:cxnLst>
              <a:rect l="T18" t="T19" r="T20" b="T21"/>
              <a:pathLst>
                <a:path w="298" h="166">
                  <a:moveTo>
                    <a:pt x="3" y="0"/>
                  </a:moveTo>
                  <a:lnTo>
                    <a:pt x="298" y="92"/>
                  </a:lnTo>
                  <a:lnTo>
                    <a:pt x="257" y="166"/>
                  </a:lnTo>
                  <a:lnTo>
                    <a:pt x="0" y="38"/>
                  </a:lnTo>
                  <a:lnTo>
                    <a:pt x="79" y="22"/>
                  </a:lnTo>
                  <a:lnTo>
                    <a:pt x="3" y="0"/>
                  </a:lnTo>
                  <a:close/>
                </a:path>
              </a:pathLst>
            </a:custGeom>
            <a:solidFill>
              <a:srgbClr val="844CD6"/>
            </a:solidFill>
            <a:ln w="9525">
              <a:noFill/>
              <a:round/>
              <a:headEnd/>
              <a:tailEnd/>
            </a:ln>
          </p:spPr>
          <p:txBody>
            <a:bodyPr/>
            <a:lstStyle/>
            <a:p>
              <a:endParaRPr lang="ru-RU"/>
            </a:p>
          </p:txBody>
        </p:sp>
        <p:sp>
          <p:nvSpPr>
            <p:cNvPr id="161537" name="Freeform 3194"/>
            <p:cNvSpPr>
              <a:spLocks/>
            </p:cNvSpPr>
            <p:nvPr/>
          </p:nvSpPr>
          <p:spPr bwMode="auto">
            <a:xfrm>
              <a:off x="3644" y="2451"/>
              <a:ext cx="300" cy="96"/>
            </a:xfrm>
            <a:custGeom>
              <a:avLst/>
              <a:gdLst>
                <a:gd name="T0" fmla="*/ 3 w 300"/>
                <a:gd name="T1" fmla="*/ 0 h 96"/>
                <a:gd name="T2" fmla="*/ 0 w 300"/>
                <a:gd name="T3" fmla="*/ 5 h 96"/>
                <a:gd name="T4" fmla="*/ 297 w 300"/>
                <a:gd name="T5" fmla="*/ 96 h 96"/>
                <a:gd name="T6" fmla="*/ 300 w 300"/>
                <a:gd name="T7" fmla="*/ 92 h 96"/>
                <a:gd name="T8" fmla="*/ 3 w 300"/>
                <a:gd name="T9" fmla="*/ 0 h 96"/>
                <a:gd name="T10" fmla="*/ 0 60000 65536"/>
                <a:gd name="T11" fmla="*/ 0 60000 65536"/>
                <a:gd name="T12" fmla="*/ 0 60000 65536"/>
                <a:gd name="T13" fmla="*/ 0 60000 65536"/>
                <a:gd name="T14" fmla="*/ 0 60000 65536"/>
                <a:gd name="T15" fmla="*/ 0 w 300"/>
                <a:gd name="T16" fmla="*/ 0 h 96"/>
                <a:gd name="T17" fmla="*/ 300 w 300"/>
                <a:gd name="T18" fmla="*/ 96 h 96"/>
              </a:gdLst>
              <a:ahLst/>
              <a:cxnLst>
                <a:cxn ang="T10">
                  <a:pos x="T0" y="T1"/>
                </a:cxn>
                <a:cxn ang="T11">
                  <a:pos x="T2" y="T3"/>
                </a:cxn>
                <a:cxn ang="T12">
                  <a:pos x="T4" y="T5"/>
                </a:cxn>
                <a:cxn ang="T13">
                  <a:pos x="T6" y="T7"/>
                </a:cxn>
                <a:cxn ang="T14">
                  <a:pos x="T8" y="T9"/>
                </a:cxn>
              </a:cxnLst>
              <a:rect l="T15" t="T16" r="T17" b="T18"/>
              <a:pathLst>
                <a:path w="300" h="96">
                  <a:moveTo>
                    <a:pt x="3" y="0"/>
                  </a:moveTo>
                  <a:lnTo>
                    <a:pt x="0" y="5"/>
                  </a:lnTo>
                  <a:lnTo>
                    <a:pt x="297" y="96"/>
                  </a:lnTo>
                  <a:lnTo>
                    <a:pt x="300" y="92"/>
                  </a:lnTo>
                  <a:lnTo>
                    <a:pt x="3" y="0"/>
                  </a:lnTo>
                  <a:close/>
                </a:path>
              </a:pathLst>
            </a:custGeom>
            <a:solidFill>
              <a:srgbClr val="C195DB"/>
            </a:solidFill>
            <a:ln w="9525">
              <a:noFill/>
              <a:round/>
              <a:headEnd/>
              <a:tailEnd/>
            </a:ln>
          </p:spPr>
          <p:txBody>
            <a:bodyPr/>
            <a:lstStyle/>
            <a:p>
              <a:endParaRPr lang="ru-RU"/>
            </a:p>
          </p:txBody>
        </p:sp>
        <p:sp>
          <p:nvSpPr>
            <p:cNvPr id="161538" name="Freeform 3195"/>
            <p:cNvSpPr>
              <a:spLocks/>
            </p:cNvSpPr>
            <p:nvPr/>
          </p:nvSpPr>
          <p:spPr bwMode="auto">
            <a:xfrm>
              <a:off x="3898" y="2542"/>
              <a:ext cx="46" cy="81"/>
            </a:xfrm>
            <a:custGeom>
              <a:avLst/>
              <a:gdLst>
                <a:gd name="T0" fmla="*/ 46 w 46"/>
                <a:gd name="T1" fmla="*/ 4 h 81"/>
                <a:gd name="T2" fmla="*/ 41 w 46"/>
                <a:gd name="T3" fmla="*/ 0 h 81"/>
                <a:gd name="T4" fmla="*/ 0 w 46"/>
                <a:gd name="T5" fmla="*/ 77 h 81"/>
                <a:gd name="T6" fmla="*/ 4 w 46"/>
                <a:gd name="T7" fmla="*/ 81 h 81"/>
                <a:gd name="T8" fmla="*/ 46 w 46"/>
                <a:gd name="T9" fmla="*/ 4 h 81"/>
                <a:gd name="T10" fmla="*/ 0 60000 65536"/>
                <a:gd name="T11" fmla="*/ 0 60000 65536"/>
                <a:gd name="T12" fmla="*/ 0 60000 65536"/>
                <a:gd name="T13" fmla="*/ 0 60000 65536"/>
                <a:gd name="T14" fmla="*/ 0 60000 65536"/>
                <a:gd name="T15" fmla="*/ 0 w 46"/>
                <a:gd name="T16" fmla="*/ 0 h 81"/>
                <a:gd name="T17" fmla="*/ 46 w 46"/>
                <a:gd name="T18" fmla="*/ 81 h 81"/>
              </a:gdLst>
              <a:ahLst/>
              <a:cxnLst>
                <a:cxn ang="T10">
                  <a:pos x="T0" y="T1"/>
                </a:cxn>
                <a:cxn ang="T11">
                  <a:pos x="T2" y="T3"/>
                </a:cxn>
                <a:cxn ang="T12">
                  <a:pos x="T4" y="T5"/>
                </a:cxn>
                <a:cxn ang="T13">
                  <a:pos x="T6" y="T7"/>
                </a:cxn>
                <a:cxn ang="T14">
                  <a:pos x="T8" y="T9"/>
                </a:cxn>
              </a:cxnLst>
              <a:rect l="T15" t="T16" r="T17" b="T18"/>
              <a:pathLst>
                <a:path w="46" h="81">
                  <a:moveTo>
                    <a:pt x="46" y="4"/>
                  </a:moveTo>
                  <a:lnTo>
                    <a:pt x="41" y="0"/>
                  </a:lnTo>
                  <a:lnTo>
                    <a:pt x="0" y="77"/>
                  </a:lnTo>
                  <a:lnTo>
                    <a:pt x="4" y="81"/>
                  </a:lnTo>
                  <a:lnTo>
                    <a:pt x="46" y="4"/>
                  </a:lnTo>
                  <a:close/>
                </a:path>
              </a:pathLst>
            </a:custGeom>
            <a:solidFill>
              <a:srgbClr val="C195DB"/>
            </a:solidFill>
            <a:ln w="9525">
              <a:noFill/>
              <a:round/>
              <a:headEnd/>
              <a:tailEnd/>
            </a:ln>
          </p:spPr>
          <p:txBody>
            <a:bodyPr/>
            <a:lstStyle/>
            <a:p>
              <a:endParaRPr lang="ru-RU"/>
            </a:p>
          </p:txBody>
        </p:sp>
        <p:sp>
          <p:nvSpPr>
            <p:cNvPr id="161539" name="Freeform 3196"/>
            <p:cNvSpPr>
              <a:spLocks/>
            </p:cNvSpPr>
            <p:nvPr/>
          </p:nvSpPr>
          <p:spPr bwMode="auto">
            <a:xfrm>
              <a:off x="3938" y="2542"/>
              <a:ext cx="7" cy="5"/>
            </a:xfrm>
            <a:custGeom>
              <a:avLst/>
              <a:gdLst>
                <a:gd name="T0" fmla="*/ 5 w 7"/>
                <a:gd name="T1" fmla="*/ 0 h 5"/>
                <a:gd name="T2" fmla="*/ 7 w 7"/>
                <a:gd name="T3" fmla="*/ 0 h 5"/>
                <a:gd name="T4" fmla="*/ 5 w 7"/>
                <a:gd name="T5" fmla="*/ 5 h 5"/>
                <a:gd name="T6" fmla="*/ 0 w 7"/>
                <a:gd name="T7" fmla="*/ 0 h 5"/>
                <a:gd name="T8" fmla="*/ 2 w 7"/>
                <a:gd name="T9" fmla="*/ 5 h 5"/>
                <a:gd name="T10" fmla="*/ 5 w 7"/>
                <a:gd name="T11" fmla="*/ 0 h 5"/>
                <a:gd name="T12" fmla="*/ 0 60000 65536"/>
                <a:gd name="T13" fmla="*/ 0 60000 65536"/>
                <a:gd name="T14" fmla="*/ 0 60000 65536"/>
                <a:gd name="T15" fmla="*/ 0 60000 65536"/>
                <a:gd name="T16" fmla="*/ 0 60000 65536"/>
                <a:gd name="T17" fmla="*/ 0 60000 65536"/>
                <a:gd name="T18" fmla="*/ 0 w 7"/>
                <a:gd name="T19" fmla="*/ 0 h 5"/>
                <a:gd name="T20" fmla="*/ 7 w 7"/>
                <a:gd name="T21" fmla="*/ 5 h 5"/>
              </a:gdLst>
              <a:ahLst/>
              <a:cxnLst>
                <a:cxn ang="T12">
                  <a:pos x="T0" y="T1"/>
                </a:cxn>
                <a:cxn ang="T13">
                  <a:pos x="T2" y="T3"/>
                </a:cxn>
                <a:cxn ang="T14">
                  <a:pos x="T4" y="T5"/>
                </a:cxn>
                <a:cxn ang="T15">
                  <a:pos x="T6" y="T7"/>
                </a:cxn>
                <a:cxn ang="T16">
                  <a:pos x="T8" y="T9"/>
                </a:cxn>
                <a:cxn ang="T17">
                  <a:pos x="T10" y="T11"/>
                </a:cxn>
              </a:cxnLst>
              <a:rect l="T18" t="T19" r="T20" b="T21"/>
              <a:pathLst>
                <a:path w="7" h="5">
                  <a:moveTo>
                    <a:pt x="5" y="0"/>
                  </a:moveTo>
                  <a:lnTo>
                    <a:pt x="7" y="0"/>
                  </a:lnTo>
                  <a:lnTo>
                    <a:pt x="5" y="5"/>
                  </a:lnTo>
                  <a:lnTo>
                    <a:pt x="0" y="0"/>
                  </a:lnTo>
                  <a:lnTo>
                    <a:pt x="2" y="5"/>
                  </a:lnTo>
                  <a:lnTo>
                    <a:pt x="5" y="0"/>
                  </a:lnTo>
                  <a:close/>
                </a:path>
              </a:pathLst>
            </a:custGeom>
            <a:solidFill>
              <a:srgbClr val="C195DB"/>
            </a:solidFill>
            <a:ln w="9525">
              <a:noFill/>
              <a:round/>
              <a:headEnd/>
              <a:tailEnd/>
            </a:ln>
          </p:spPr>
          <p:txBody>
            <a:bodyPr/>
            <a:lstStyle/>
            <a:p>
              <a:endParaRPr lang="ru-RU"/>
            </a:p>
          </p:txBody>
        </p:sp>
        <p:sp>
          <p:nvSpPr>
            <p:cNvPr id="161540" name="Freeform 3197"/>
            <p:cNvSpPr>
              <a:spLocks/>
            </p:cNvSpPr>
            <p:nvPr/>
          </p:nvSpPr>
          <p:spPr bwMode="auto">
            <a:xfrm>
              <a:off x="3644" y="2488"/>
              <a:ext cx="260" cy="135"/>
            </a:xfrm>
            <a:custGeom>
              <a:avLst/>
              <a:gdLst>
                <a:gd name="T0" fmla="*/ 258 w 260"/>
                <a:gd name="T1" fmla="*/ 135 h 135"/>
                <a:gd name="T2" fmla="*/ 260 w 260"/>
                <a:gd name="T3" fmla="*/ 129 h 135"/>
                <a:gd name="T4" fmla="*/ 2 w 260"/>
                <a:gd name="T5" fmla="*/ 0 h 135"/>
                <a:gd name="T6" fmla="*/ 0 w 260"/>
                <a:gd name="T7" fmla="*/ 7 h 135"/>
                <a:gd name="T8" fmla="*/ 258 w 260"/>
                <a:gd name="T9" fmla="*/ 135 h 135"/>
                <a:gd name="T10" fmla="*/ 0 60000 65536"/>
                <a:gd name="T11" fmla="*/ 0 60000 65536"/>
                <a:gd name="T12" fmla="*/ 0 60000 65536"/>
                <a:gd name="T13" fmla="*/ 0 60000 65536"/>
                <a:gd name="T14" fmla="*/ 0 60000 65536"/>
                <a:gd name="T15" fmla="*/ 0 w 260"/>
                <a:gd name="T16" fmla="*/ 0 h 135"/>
                <a:gd name="T17" fmla="*/ 260 w 260"/>
                <a:gd name="T18" fmla="*/ 135 h 135"/>
              </a:gdLst>
              <a:ahLst/>
              <a:cxnLst>
                <a:cxn ang="T10">
                  <a:pos x="T0" y="T1"/>
                </a:cxn>
                <a:cxn ang="T11">
                  <a:pos x="T2" y="T3"/>
                </a:cxn>
                <a:cxn ang="T12">
                  <a:pos x="T4" y="T5"/>
                </a:cxn>
                <a:cxn ang="T13">
                  <a:pos x="T6" y="T7"/>
                </a:cxn>
                <a:cxn ang="T14">
                  <a:pos x="T8" y="T9"/>
                </a:cxn>
              </a:cxnLst>
              <a:rect l="T15" t="T16" r="T17" b="T18"/>
              <a:pathLst>
                <a:path w="260" h="135">
                  <a:moveTo>
                    <a:pt x="258" y="135"/>
                  </a:moveTo>
                  <a:lnTo>
                    <a:pt x="260" y="129"/>
                  </a:lnTo>
                  <a:lnTo>
                    <a:pt x="2" y="0"/>
                  </a:lnTo>
                  <a:lnTo>
                    <a:pt x="0" y="7"/>
                  </a:lnTo>
                  <a:lnTo>
                    <a:pt x="258" y="135"/>
                  </a:lnTo>
                  <a:close/>
                </a:path>
              </a:pathLst>
            </a:custGeom>
            <a:solidFill>
              <a:srgbClr val="C195DB"/>
            </a:solidFill>
            <a:ln w="9525">
              <a:noFill/>
              <a:round/>
              <a:headEnd/>
              <a:tailEnd/>
            </a:ln>
          </p:spPr>
          <p:txBody>
            <a:bodyPr/>
            <a:lstStyle/>
            <a:p>
              <a:endParaRPr lang="ru-RU"/>
            </a:p>
          </p:txBody>
        </p:sp>
        <p:sp>
          <p:nvSpPr>
            <p:cNvPr id="161541" name="Freeform 3198"/>
            <p:cNvSpPr>
              <a:spLocks/>
            </p:cNvSpPr>
            <p:nvPr/>
          </p:nvSpPr>
          <p:spPr bwMode="auto">
            <a:xfrm>
              <a:off x="3898" y="2618"/>
              <a:ext cx="4" cy="5"/>
            </a:xfrm>
            <a:custGeom>
              <a:avLst/>
              <a:gdLst>
                <a:gd name="T0" fmla="*/ 4 w 4"/>
                <a:gd name="T1" fmla="*/ 4 h 5"/>
                <a:gd name="T2" fmla="*/ 2 w 4"/>
                <a:gd name="T3" fmla="*/ 5 h 5"/>
                <a:gd name="T4" fmla="*/ 4 w 4"/>
                <a:gd name="T5" fmla="*/ 0 h 5"/>
                <a:gd name="T6" fmla="*/ 0 w 4"/>
                <a:gd name="T7" fmla="*/ 0 h 5"/>
                <a:gd name="T8" fmla="*/ 4 w 4"/>
                <a:gd name="T9" fmla="*/ 4 h 5"/>
                <a:gd name="T10" fmla="*/ 0 60000 65536"/>
                <a:gd name="T11" fmla="*/ 0 60000 65536"/>
                <a:gd name="T12" fmla="*/ 0 60000 65536"/>
                <a:gd name="T13" fmla="*/ 0 60000 65536"/>
                <a:gd name="T14" fmla="*/ 0 60000 65536"/>
                <a:gd name="T15" fmla="*/ 0 w 4"/>
                <a:gd name="T16" fmla="*/ 0 h 5"/>
                <a:gd name="T17" fmla="*/ 4 w 4"/>
                <a:gd name="T18" fmla="*/ 5 h 5"/>
              </a:gdLst>
              <a:ahLst/>
              <a:cxnLst>
                <a:cxn ang="T10">
                  <a:pos x="T0" y="T1"/>
                </a:cxn>
                <a:cxn ang="T11">
                  <a:pos x="T2" y="T3"/>
                </a:cxn>
                <a:cxn ang="T12">
                  <a:pos x="T4" y="T5"/>
                </a:cxn>
                <a:cxn ang="T13">
                  <a:pos x="T6" y="T7"/>
                </a:cxn>
                <a:cxn ang="T14">
                  <a:pos x="T8" y="T9"/>
                </a:cxn>
              </a:cxnLst>
              <a:rect l="T15" t="T16" r="T17" b="T18"/>
              <a:pathLst>
                <a:path w="4" h="5">
                  <a:moveTo>
                    <a:pt x="4" y="4"/>
                  </a:moveTo>
                  <a:lnTo>
                    <a:pt x="2" y="5"/>
                  </a:lnTo>
                  <a:lnTo>
                    <a:pt x="4" y="0"/>
                  </a:lnTo>
                  <a:lnTo>
                    <a:pt x="0" y="0"/>
                  </a:lnTo>
                  <a:lnTo>
                    <a:pt x="4" y="4"/>
                  </a:lnTo>
                  <a:close/>
                </a:path>
              </a:pathLst>
            </a:custGeom>
            <a:solidFill>
              <a:srgbClr val="C195DB"/>
            </a:solidFill>
            <a:ln w="9525">
              <a:noFill/>
              <a:round/>
              <a:headEnd/>
              <a:tailEnd/>
            </a:ln>
          </p:spPr>
          <p:txBody>
            <a:bodyPr/>
            <a:lstStyle/>
            <a:p>
              <a:endParaRPr lang="ru-RU"/>
            </a:p>
          </p:txBody>
        </p:sp>
        <p:sp>
          <p:nvSpPr>
            <p:cNvPr id="161542" name="Freeform 3199"/>
            <p:cNvSpPr>
              <a:spLocks/>
            </p:cNvSpPr>
            <p:nvPr/>
          </p:nvSpPr>
          <p:spPr bwMode="auto">
            <a:xfrm>
              <a:off x="3642" y="2473"/>
              <a:ext cx="80" cy="20"/>
            </a:xfrm>
            <a:custGeom>
              <a:avLst/>
              <a:gdLst>
                <a:gd name="T0" fmla="*/ 0 w 80"/>
                <a:gd name="T1" fmla="*/ 15 h 20"/>
                <a:gd name="T2" fmla="*/ 0 w 80"/>
                <a:gd name="T3" fmla="*/ 20 h 20"/>
                <a:gd name="T4" fmla="*/ 80 w 80"/>
                <a:gd name="T5" fmla="*/ 4 h 20"/>
                <a:gd name="T6" fmla="*/ 80 w 80"/>
                <a:gd name="T7" fmla="*/ 0 h 20"/>
                <a:gd name="T8" fmla="*/ 0 w 80"/>
                <a:gd name="T9" fmla="*/ 15 h 20"/>
                <a:gd name="T10" fmla="*/ 0 60000 65536"/>
                <a:gd name="T11" fmla="*/ 0 60000 65536"/>
                <a:gd name="T12" fmla="*/ 0 60000 65536"/>
                <a:gd name="T13" fmla="*/ 0 60000 65536"/>
                <a:gd name="T14" fmla="*/ 0 60000 65536"/>
                <a:gd name="T15" fmla="*/ 0 w 80"/>
                <a:gd name="T16" fmla="*/ 0 h 20"/>
                <a:gd name="T17" fmla="*/ 80 w 80"/>
                <a:gd name="T18" fmla="*/ 20 h 20"/>
              </a:gdLst>
              <a:ahLst/>
              <a:cxnLst>
                <a:cxn ang="T10">
                  <a:pos x="T0" y="T1"/>
                </a:cxn>
                <a:cxn ang="T11">
                  <a:pos x="T2" y="T3"/>
                </a:cxn>
                <a:cxn ang="T12">
                  <a:pos x="T4" y="T5"/>
                </a:cxn>
                <a:cxn ang="T13">
                  <a:pos x="T6" y="T7"/>
                </a:cxn>
                <a:cxn ang="T14">
                  <a:pos x="T8" y="T9"/>
                </a:cxn>
              </a:cxnLst>
              <a:rect l="T15" t="T16" r="T17" b="T18"/>
              <a:pathLst>
                <a:path w="80" h="20">
                  <a:moveTo>
                    <a:pt x="0" y="15"/>
                  </a:moveTo>
                  <a:lnTo>
                    <a:pt x="0" y="20"/>
                  </a:lnTo>
                  <a:lnTo>
                    <a:pt x="80" y="4"/>
                  </a:lnTo>
                  <a:lnTo>
                    <a:pt x="80" y="0"/>
                  </a:lnTo>
                  <a:lnTo>
                    <a:pt x="0" y="15"/>
                  </a:lnTo>
                  <a:close/>
                </a:path>
              </a:pathLst>
            </a:custGeom>
            <a:solidFill>
              <a:srgbClr val="C195DB"/>
            </a:solidFill>
            <a:ln w="9525">
              <a:noFill/>
              <a:round/>
              <a:headEnd/>
              <a:tailEnd/>
            </a:ln>
          </p:spPr>
          <p:txBody>
            <a:bodyPr/>
            <a:lstStyle/>
            <a:p>
              <a:endParaRPr lang="ru-RU"/>
            </a:p>
          </p:txBody>
        </p:sp>
        <p:sp>
          <p:nvSpPr>
            <p:cNvPr id="161543" name="Freeform 3200"/>
            <p:cNvSpPr>
              <a:spLocks/>
            </p:cNvSpPr>
            <p:nvPr/>
          </p:nvSpPr>
          <p:spPr bwMode="auto">
            <a:xfrm>
              <a:off x="3633" y="2488"/>
              <a:ext cx="11" cy="7"/>
            </a:xfrm>
            <a:custGeom>
              <a:avLst/>
              <a:gdLst>
                <a:gd name="T0" fmla="*/ 9 w 11"/>
                <a:gd name="T1" fmla="*/ 7 h 7"/>
                <a:gd name="T2" fmla="*/ 0 w 11"/>
                <a:gd name="T3" fmla="*/ 2 h 7"/>
                <a:gd name="T4" fmla="*/ 9 w 11"/>
                <a:gd name="T5" fmla="*/ 0 h 7"/>
                <a:gd name="T6" fmla="*/ 9 w 11"/>
                <a:gd name="T7" fmla="*/ 5 h 7"/>
                <a:gd name="T8" fmla="*/ 11 w 11"/>
                <a:gd name="T9" fmla="*/ 0 h 7"/>
                <a:gd name="T10" fmla="*/ 9 w 11"/>
                <a:gd name="T11" fmla="*/ 7 h 7"/>
                <a:gd name="T12" fmla="*/ 0 60000 65536"/>
                <a:gd name="T13" fmla="*/ 0 60000 65536"/>
                <a:gd name="T14" fmla="*/ 0 60000 65536"/>
                <a:gd name="T15" fmla="*/ 0 60000 65536"/>
                <a:gd name="T16" fmla="*/ 0 60000 65536"/>
                <a:gd name="T17" fmla="*/ 0 60000 65536"/>
                <a:gd name="T18" fmla="*/ 0 w 11"/>
                <a:gd name="T19" fmla="*/ 0 h 7"/>
                <a:gd name="T20" fmla="*/ 11 w 11"/>
                <a:gd name="T21" fmla="*/ 7 h 7"/>
              </a:gdLst>
              <a:ahLst/>
              <a:cxnLst>
                <a:cxn ang="T12">
                  <a:pos x="T0" y="T1"/>
                </a:cxn>
                <a:cxn ang="T13">
                  <a:pos x="T2" y="T3"/>
                </a:cxn>
                <a:cxn ang="T14">
                  <a:pos x="T4" y="T5"/>
                </a:cxn>
                <a:cxn ang="T15">
                  <a:pos x="T6" y="T7"/>
                </a:cxn>
                <a:cxn ang="T16">
                  <a:pos x="T8" y="T9"/>
                </a:cxn>
                <a:cxn ang="T17">
                  <a:pos x="T10" y="T11"/>
                </a:cxn>
              </a:cxnLst>
              <a:rect l="T18" t="T19" r="T20" b="T21"/>
              <a:pathLst>
                <a:path w="11" h="7">
                  <a:moveTo>
                    <a:pt x="9" y="7"/>
                  </a:moveTo>
                  <a:lnTo>
                    <a:pt x="0" y="2"/>
                  </a:lnTo>
                  <a:lnTo>
                    <a:pt x="9" y="0"/>
                  </a:lnTo>
                  <a:lnTo>
                    <a:pt x="9" y="5"/>
                  </a:lnTo>
                  <a:lnTo>
                    <a:pt x="11" y="0"/>
                  </a:lnTo>
                  <a:lnTo>
                    <a:pt x="9" y="7"/>
                  </a:lnTo>
                  <a:close/>
                </a:path>
              </a:pathLst>
            </a:custGeom>
            <a:solidFill>
              <a:srgbClr val="C195DB"/>
            </a:solidFill>
            <a:ln w="9525">
              <a:noFill/>
              <a:round/>
              <a:headEnd/>
              <a:tailEnd/>
            </a:ln>
          </p:spPr>
          <p:txBody>
            <a:bodyPr/>
            <a:lstStyle/>
            <a:p>
              <a:endParaRPr lang="ru-RU"/>
            </a:p>
          </p:txBody>
        </p:sp>
        <p:sp>
          <p:nvSpPr>
            <p:cNvPr id="161544" name="Freeform 3201"/>
            <p:cNvSpPr>
              <a:spLocks/>
            </p:cNvSpPr>
            <p:nvPr/>
          </p:nvSpPr>
          <p:spPr bwMode="auto">
            <a:xfrm>
              <a:off x="3647" y="2451"/>
              <a:ext cx="78" cy="29"/>
            </a:xfrm>
            <a:custGeom>
              <a:avLst/>
              <a:gdLst>
                <a:gd name="T0" fmla="*/ 76 w 78"/>
                <a:gd name="T1" fmla="*/ 29 h 29"/>
                <a:gd name="T2" fmla="*/ 78 w 78"/>
                <a:gd name="T3" fmla="*/ 22 h 29"/>
                <a:gd name="T4" fmla="*/ 2 w 78"/>
                <a:gd name="T5" fmla="*/ 0 h 29"/>
                <a:gd name="T6" fmla="*/ 0 w 78"/>
                <a:gd name="T7" fmla="*/ 7 h 29"/>
                <a:gd name="T8" fmla="*/ 76 w 78"/>
                <a:gd name="T9" fmla="*/ 29 h 29"/>
                <a:gd name="T10" fmla="*/ 0 60000 65536"/>
                <a:gd name="T11" fmla="*/ 0 60000 65536"/>
                <a:gd name="T12" fmla="*/ 0 60000 65536"/>
                <a:gd name="T13" fmla="*/ 0 60000 65536"/>
                <a:gd name="T14" fmla="*/ 0 60000 65536"/>
                <a:gd name="T15" fmla="*/ 0 w 78"/>
                <a:gd name="T16" fmla="*/ 0 h 29"/>
                <a:gd name="T17" fmla="*/ 78 w 78"/>
                <a:gd name="T18" fmla="*/ 29 h 29"/>
              </a:gdLst>
              <a:ahLst/>
              <a:cxnLst>
                <a:cxn ang="T10">
                  <a:pos x="T0" y="T1"/>
                </a:cxn>
                <a:cxn ang="T11">
                  <a:pos x="T2" y="T3"/>
                </a:cxn>
                <a:cxn ang="T12">
                  <a:pos x="T4" y="T5"/>
                </a:cxn>
                <a:cxn ang="T13">
                  <a:pos x="T6" y="T7"/>
                </a:cxn>
                <a:cxn ang="T14">
                  <a:pos x="T8" y="T9"/>
                </a:cxn>
              </a:cxnLst>
              <a:rect l="T15" t="T16" r="T17" b="T18"/>
              <a:pathLst>
                <a:path w="78" h="29">
                  <a:moveTo>
                    <a:pt x="76" y="29"/>
                  </a:moveTo>
                  <a:lnTo>
                    <a:pt x="78" y="22"/>
                  </a:lnTo>
                  <a:lnTo>
                    <a:pt x="2" y="0"/>
                  </a:lnTo>
                  <a:lnTo>
                    <a:pt x="0" y="7"/>
                  </a:lnTo>
                  <a:lnTo>
                    <a:pt x="76" y="29"/>
                  </a:lnTo>
                  <a:close/>
                </a:path>
              </a:pathLst>
            </a:custGeom>
            <a:solidFill>
              <a:srgbClr val="C195DB"/>
            </a:solidFill>
            <a:ln w="9525">
              <a:noFill/>
              <a:round/>
              <a:headEnd/>
              <a:tailEnd/>
            </a:ln>
          </p:spPr>
          <p:txBody>
            <a:bodyPr/>
            <a:lstStyle/>
            <a:p>
              <a:endParaRPr lang="ru-RU"/>
            </a:p>
          </p:txBody>
        </p:sp>
        <p:sp>
          <p:nvSpPr>
            <p:cNvPr id="161545" name="Freeform 3202"/>
            <p:cNvSpPr>
              <a:spLocks/>
            </p:cNvSpPr>
            <p:nvPr/>
          </p:nvSpPr>
          <p:spPr bwMode="auto">
            <a:xfrm>
              <a:off x="3723" y="2473"/>
              <a:ext cx="12" cy="7"/>
            </a:xfrm>
            <a:custGeom>
              <a:avLst/>
              <a:gdLst>
                <a:gd name="T0" fmla="*/ 0 w 12"/>
                <a:gd name="T1" fmla="*/ 5 h 7"/>
                <a:gd name="T2" fmla="*/ 12 w 12"/>
                <a:gd name="T3" fmla="*/ 4 h 7"/>
                <a:gd name="T4" fmla="*/ 2 w 12"/>
                <a:gd name="T5" fmla="*/ 0 h 7"/>
                <a:gd name="T6" fmla="*/ 0 w 12"/>
                <a:gd name="T7" fmla="*/ 7 h 7"/>
                <a:gd name="T8" fmla="*/ 0 w 12"/>
                <a:gd name="T9" fmla="*/ 0 h 7"/>
                <a:gd name="T10" fmla="*/ 0 w 12"/>
                <a:gd name="T11" fmla="*/ 5 h 7"/>
                <a:gd name="T12" fmla="*/ 0 60000 65536"/>
                <a:gd name="T13" fmla="*/ 0 60000 65536"/>
                <a:gd name="T14" fmla="*/ 0 60000 65536"/>
                <a:gd name="T15" fmla="*/ 0 60000 65536"/>
                <a:gd name="T16" fmla="*/ 0 60000 65536"/>
                <a:gd name="T17" fmla="*/ 0 60000 65536"/>
                <a:gd name="T18" fmla="*/ 0 w 12"/>
                <a:gd name="T19" fmla="*/ 0 h 7"/>
                <a:gd name="T20" fmla="*/ 12 w 12"/>
                <a:gd name="T21" fmla="*/ 7 h 7"/>
              </a:gdLst>
              <a:ahLst/>
              <a:cxnLst>
                <a:cxn ang="T12">
                  <a:pos x="T0" y="T1"/>
                </a:cxn>
                <a:cxn ang="T13">
                  <a:pos x="T2" y="T3"/>
                </a:cxn>
                <a:cxn ang="T14">
                  <a:pos x="T4" y="T5"/>
                </a:cxn>
                <a:cxn ang="T15">
                  <a:pos x="T6" y="T7"/>
                </a:cxn>
                <a:cxn ang="T16">
                  <a:pos x="T8" y="T9"/>
                </a:cxn>
                <a:cxn ang="T17">
                  <a:pos x="T10" y="T11"/>
                </a:cxn>
              </a:cxnLst>
              <a:rect l="T18" t="T19" r="T20" b="T21"/>
              <a:pathLst>
                <a:path w="12" h="7">
                  <a:moveTo>
                    <a:pt x="0" y="5"/>
                  </a:moveTo>
                  <a:lnTo>
                    <a:pt x="12" y="4"/>
                  </a:lnTo>
                  <a:lnTo>
                    <a:pt x="2" y="0"/>
                  </a:lnTo>
                  <a:lnTo>
                    <a:pt x="0" y="7"/>
                  </a:lnTo>
                  <a:lnTo>
                    <a:pt x="0" y="0"/>
                  </a:lnTo>
                  <a:lnTo>
                    <a:pt x="0" y="5"/>
                  </a:lnTo>
                  <a:close/>
                </a:path>
              </a:pathLst>
            </a:custGeom>
            <a:solidFill>
              <a:srgbClr val="C195DB"/>
            </a:solidFill>
            <a:ln w="9525">
              <a:noFill/>
              <a:round/>
              <a:headEnd/>
              <a:tailEnd/>
            </a:ln>
          </p:spPr>
          <p:txBody>
            <a:bodyPr/>
            <a:lstStyle/>
            <a:p>
              <a:endParaRPr lang="ru-RU"/>
            </a:p>
          </p:txBody>
        </p:sp>
        <p:sp>
          <p:nvSpPr>
            <p:cNvPr id="161546" name="Freeform 3203"/>
            <p:cNvSpPr>
              <a:spLocks/>
            </p:cNvSpPr>
            <p:nvPr/>
          </p:nvSpPr>
          <p:spPr bwMode="auto">
            <a:xfrm>
              <a:off x="3644" y="2451"/>
              <a:ext cx="4" cy="7"/>
            </a:xfrm>
            <a:custGeom>
              <a:avLst/>
              <a:gdLst>
                <a:gd name="T0" fmla="*/ 4 w 4"/>
                <a:gd name="T1" fmla="*/ 0 h 7"/>
                <a:gd name="T2" fmla="*/ 0 w 4"/>
                <a:gd name="T3" fmla="*/ 5 h 7"/>
                <a:gd name="T4" fmla="*/ 4 w 4"/>
                <a:gd name="T5" fmla="*/ 0 h 7"/>
                <a:gd name="T6" fmla="*/ 2 w 4"/>
                <a:gd name="T7" fmla="*/ 7 h 7"/>
                <a:gd name="T8" fmla="*/ 4 w 4"/>
                <a:gd name="T9" fmla="*/ 0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4" y="0"/>
                  </a:moveTo>
                  <a:lnTo>
                    <a:pt x="0" y="5"/>
                  </a:lnTo>
                  <a:lnTo>
                    <a:pt x="4" y="0"/>
                  </a:lnTo>
                  <a:lnTo>
                    <a:pt x="2" y="7"/>
                  </a:lnTo>
                  <a:lnTo>
                    <a:pt x="4" y="0"/>
                  </a:lnTo>
                  <a:close/>
                </a:path>
              </a:pathLst>
            </a:custGeom>
            <a:solidFill>
              <a:srgbClr val="C195DB"/>
            </a:solidFill>
            <a:ln w="9525">
              <a:noFill/>
              <a:round/>
              <a:headEnd/>
              <a:tailEnd/>
            </a:ln>
          </p:spPr>
          <p:txBody>
            <a:bodyPr/>
            <a:lstStyle/>
            <a:p>
              <a:endParaRPr lang="ru-RU"/>
            </a:p>
          </p:txBody>
        </p:sp>
        <p:sp>
          <p:nvSpPr>
            <p:cNvPr id="161547" name="Freeform 3204"/>
            <p:cNvSpPr>
              <a:spLocks/>
            </p:cNvSpPr>
            <p:nvPr/>
          </p:nvSpPr>
          <p:spPr bwMode="auto">
            <a:xfrm>
              <a:off x="3872" y="2542"/>
              <a:ext cx="73" cy="17"/>
            </a:xfrm>
            <a:custGeom>
              <a:avLst/>
              <a:gdLst>
                <a:gd name="T0" fmla="*/ 73 w 73"/>
                <a:gd name="T1" fmla="*/ 8 h 17"/>
                <a:gd name="T2" fmla="*/ 72 w 73"/>
                <a:gd name="T3" fmla="*/ 0 h 17"/>
                <a:gd name="T4" fmla="*/ 0 w 73"/>
                <a:gd name="T5" fmla="*/ 10 h 17"/>
                <a:gd name="T6" fmla="*/ 2 w 73"/>
                <a:gd name="T7" fmla="*/ 17 h 17"/>
                <a:gd name="T8" fmla="*/ 73 w 73"/>
                <a:gd name="T9" fmla="*/ 8 h 17"/>
                <a:gd name="T10" fmla="*/ 0 60000 65536"/>
                <a:gd name="T11" fmla="*/ 0 60000 65536"/>
                <a:gd name="T12" fmla="*/ 0 60000 65536"/>
                <a:gd name="T13" fmla="*/ 0 60000 65536"/>
                <a:gd name="T14" fmla="*/ 0 60000 65536"/>
                <a:gd name="T15" fmla="*/ 0 w 73"/>
                <a:gd name="T16" fmla="*/ 0 h 17"/>
                <a:gd name="T17" fmla="*/ 73 w 73"/>
                <a:gd name="T18" fmla="*/ 17 h 17"/>
              </a:gdLst>
              <a:ahLst/>
              <a:cxnLst>
                <a:cxn ang="T10">
                  <a:pos x="T0" y="T1"/>
                </a:cxn>
                <a:cxn ang="T11">
                  <a:pos x="T2" y="T3"/>
                </a:cxn>
                <a:cxn ang="T12">
                  <a:pos x="T4" y="T5"/>
                </a:cxn>
                <a:cxn ang="T13">
                  <a:pos x="T6" y="T7"/>
                </a:cxn>
                <a:cxn ang="T14">
                  <a:pos x="T8" y="T9"/>
                </a:cxn>
              </a:cxnLst>
              <a:rect l="T15" t="T16" r="T17" b="T18"/>
              <a:pathLst>
                <a:path w="73" h="17">
                  <a:moveTo>
                    <a:pt x="73" y="8"/>
                  </a:moveTo>
                  <a:lnTo>
                    <a:pt x="72" y="0"/>
                  </a:lnTo>
                  <a:lnTo>
                    <a:pt x="0" y="10"/>
                  </a:lnTo>
                  <a:lnTo>
                    <a:pt x="2" y="17"/>
                  </a:lnTo>
                  <a:lnTo>
                    <a:pt x="73" y="8"/>
                  </a:lnTo>
                  <a:close/>
                </a:path>
              </a:pathLst>
            </a:custGeom>
            <a:solidFill>
              <a:srgbClr val="C195DB"/>
            </a:solidFill>
            <a:ln w="9525">
              <a:noFill/>
              <a:round/>
              <a:headEnd/>
              <a:tailEnd/>
            </a:ln>
          </p:spPr>
          <p:txBody>
            <a:bodyPr/>
            <a:lstStyle/>
            <a:p>
              <a:endParaRPr lang="ru-RU"/>
            </a:p>
          </p:txBody>
        </p:sp>
        <p:sp>
          <p:nvSpPr>
            <p:cNvPr id="161548" name="Freeform 3205"/>
            <p:cNvSpPr>
              <a:spLocks/>
            </p:cNvSpPr>
            <p:nvPr/>
          </p:nvSpPr>
          <p:spPr bwMode="auto">
            <a:xfrm>
              <a:off x="3871" y="2556"/>
              <a:ext cx="36" cy="67"/>
            </a:xfrm>
            <a:custGeom>
              <a:avLst/>
              <a:gdLst>
                <a:gd name="T0" fmla="*/ 8 w 36"/>
                <a:gd name="T1" fmla="*/ 0 h 67"/>
                <a:gd name="T2" fmla="*/ 0 w 36"/>
                <a:gd name="T3" fmla="*/ 1 h 67"/>
                <a:gd name="T4" fmla="*/ 28 w 36"/>
                <a:gd name="T5" fmla="*/ 67 h 67"/>
                <a:gd name="T6" fmla="*/ 36 w 36"/>
                <a:gd name="T7" fmla="*/ 65 h 67"/>
                <a:gd name="T8" fmla="*/ 8 w 36"/>
                <a:gd name="T9" fmla="*/ 0 h 67"/>
                <a:gd name="T10" fmla="*/ 0 60000 65536"/>
                <a:gd name="T11" fmla="*/ 0 60000 65536"/>
                <a:gd name="T12" fmla="*/ 0 60000 65536"/>
                <a:gd name="T13" fmla="*/ 0 60000 65536"/>
                <a:gd name="T14" fmla="*/ 0 60000 65536"/>
                <a:gd name="T15" fmla="*/ 0 w 36"/>
                <a:gd name="T16" fmla="*/ 0 h 67"/>
                <a:gd name="T17" fmla="*/ 36 w 36"/>
                <a:gd name="T18" fmla="*/ 67 h 67"/>
              </a:gdLst>
              <a:ahLst/>
              <a:cxnLst>
                <a:cxn ang="T10">
                  <a:pos x="T0" y="T1"/>
                </a:cxn>
                <a:cxn ang="T11">
                  <a:pos x="T2" y="T3"/>
                </a:cxn>
                <a:cxn ang="T12">
                  <a:pos x="T4" y="T5"/>
                </a:cxn>
                <a:cxn ang="T13">
                  <a:pos x="T6" y="T7"/>
                </a:cxn>
                <a:cxn ang="T14">
                  <a:pos x="T8" y="T9"/>
                </a:cxn>
              </a:cxnLst>
              <a:rect l="T15" t="T16" r="T17" b="T18"/>
              <a:pathLst>
                <a:path w="36" h="67">
                  <a:moveTo>
                    <a:pt x="8" y="0"/>
                  </a:moveTo>
                  <a:lnTo>
                    <a:pt x="0" y="1"/>
                  </a:lnTo>
                  <a:lnTo>
                    <a:pt x="28" y="67"/>
                  </a:lnTo>
                  <a:lnTo>
                    <a:pt x="36" y="65"/>
                  </a:lnTo>
                  <a:lnTo>
                    <a:pt x="8" y="0"/>
                  </a:lnTo>
                  <a:close/>
                </a:path>
              </a:pathLst>
            </a:custGeom>
            <a:solidFill>
              <a:srgbClr val="C195DB"/>
            </a:solidFill>
            <a:ln w="9525">
              <a:noFill/>
              <a:round/>
              <a:headEnd/>
              <a:tailEnd/>
            </a:ln>
          </p:spPr>
          <p:txBody>
            <a:bodyPr/>
            <a:lstStyle/>
            <a:p>
              <a:endParaRPr lang="ru-RU"/>
            </a:p>
          </p:txBody>
        </p:sp>
        <p:sp>
          <p:nvSpPr>
            <p:cNvPr id="161549" name="Freeform 3206"/>
            <p:cNvSpPr>
              <a:spLocks/>
            </p:cNvSpPr>
            <p:nvPr/>
          </p:nvSpPr>
          <p:spPr bwMode="auto">
            <a:xfrm>
              <a:off x="3866" y="2551"/>
              <a:ext cx="11" cy="8"/>
            </a:xfrm>
            <a:custGeom>
              <a:avLst/>
              <a:gdLst>
                <a:gd name="T0" fmla="*/ 6 w 11"/>
                <a:gd name="T1" fmla="*/ 0 h 8"/>
                <a:gd name="T2" fmla="*/ 0 w 11"/>
                <a:gd name="T3" fmla="*/ 2 h 8"/>
                <a:gd name="T4" fmla="*/ 3 w 11"/>
                <a:gd name="T5" fmla="*/ 7 h 8"/>
                <a:gd name="T6" fmla="*/ 11 w 11"/>
                <a:gd name="T7" fmla="*/ 5 h 8"/>
                <a:gd name="T8" fmla="*/ 8 w 11"/>
                <a:gd name="T9" fmla="*/ 8 h 8"/>
                <a:gd name="T10" fmla="*/ 6 w 11"/>
                <a:gd name="T11" fmla="*/ 0 h 8"/>
                <a:gd name="T12" fmla="*/ 0 60000 65536"/>
                <a:gd name="T13" fmla="*/ 0 60000 65536"/>
                <a:gd name="T14" fmla="*/ 0 60000 65536"/>
                <a:gd name="T15" fmla="*/ 0 60000 65536"/>
                <a:gd name="T16" fmla="*/ 0 60000 65536"/>
                <a:gd name="T17" fmla="*/ 0 60000 65536"/>
                <a:gd name="T18" fmla="*/ 0 w 11"/>
                <a:gd name="T19" fmla="*/ 0 h 8"/>
                <a:gd name="T20" fmla="*/ 11 w 11"/>
                <a:gd name="T21" fmla="*/ 8 h 8"/>
              </a:gdLst>
              <a:ahLst/>
              <a:cxnLst>
                <a:cxn ang="T12">
                  <a:pos x="T0" y="T1"/>
                </a:cxn>
                <a:cxn ang="T13">
                  <a:pos x="T2" y="T3"/>
                </a:cxn>
                <a:cxn ang="T14">
                  <a:pos x="T4" y="T5"/>
                </a:cxn>
                <a:cxn ang="T15">
                  <a:pos x="T6" y="T7"/>
                </a:cxn>
                <a:cxn ang="T16">
                  <a:pos x="T8" y="T9"/>
                </a:cxn>
                <a:cxn ang="T17">
                  <a:pos x="T10" y="T11"/>
                </a:cxn>
              </a:cxnLst>
              <a:rect l="T18" t="T19" r="T20" b="T21"/>
              <a:pathLst>
                <a:path w="11" h="8">
                  <a:moveTo>
                    <a:pt x="6" y="0"/>
                  </a:moveTo>
                  <a:lnTo>
                    <a:pt x="0" y="2"/>
                  </a:lnTo>
                  <a:lnTo>
                    <a:pt x="3" y="7"/>
                  </a:lnTo>
                  <a:lnTo>
                    <a:pt x="11" y="5"/>
                  </a:lnTo>
                  <a:lnTo>
                    <a:pt x="8" y="8"/>
                  </a:lnTo>
                  <a:lnTo>
                    <a:pt x="6" y="0"/>
                  </a:lnTo>
                  <a:close/>
                </a:path>
              </a:pathLst>
            </a:custGeom>
            <a:solidFill>
              <a:srgbClr val="C195DB"/>
            </a:solidFill>
            <a:ln w="9525">
              <a:noFill/>
              <a:round/>
              <a:headEnd/>
              <a:tailEnd/>
            </a:ln>
          </p:spPr>
          <p:txBody>
            <a:bodyPr/>
            <a:lstStyle/>
            <a:p>
              <a:endParaRPr lang="ru-RU"/>
            </a:p>
          </p:txBody>
        </p:sp>
        <p:sp>
          <p:nvSpPr>
            <p:cNvPr id="161550" name="Line 3207"/>
            <p:cNvSpPr>
              <a:spLocks noChangeShapeType="1"/>
            </p:cNvSpPr>
            <p:nvPr/>
          </p:nvSpPr>
          <p:spPr bwMode="auto">
            <a:xfrm flipV="1">
              <a:off x="3911" y="2545"/>
              <a:ext cx="36" cy="26"/>
            </a:xfrm>
            <a:prstGeom prst="line">
              <a:avLst/>
            </a:prstGeom>
            <a:noFill/>
            <a:ln w="6350" cap="rnd">
              <a:solidFill>
                <a:srgbClr val="C195DB"/>
              </a:solidFill>
              <a:round/>
              <a:headEnd/>
              <a:tailEnd/>
            </a:ln>
          </p:spPr>
          <p:txBody>
            <a:bodyPr/>
            <a:lstStyle/>
            <a:p>
              <a:endParaRPr lang="ru-RU"/>
            </a:p>
          </p:txBody>
        </p:sp>
        <p:sp>
          <p:nvSpPr>
            <p:cNvPr id="161551" name="Line 3208"/>
            <p:cNvSpPr>
              <a:spLocks noChangeShapeType="1"/>
            </p:cNvSpPr>
            <p:nvPr/>
          </p:nvSpPr>
          <p:spPr bwMode="auto">
            <a:xfrm flipH="1">
              <a:off x="3904" y="2571"/>
              <a:ext cx="3" cy="45"/>
            </a:xfrm>
            <a:prstGeom prst="line">
              <a:avLst/>
            </a:prstGeom>
            <a:noFill/>
            <a:ln w="6350" cap="rnd">
              <a:solidFill>
                <a:srgbClr val="C195DB"/>
              </a:solidFill>
              <a:round/>
              <a:headEnd/>
              <a:tailEnd/>
            </a:ln>
          </p:spPr>
          <p:txBody>
            <a:bodyPr/>
            <a:lstStyle/>
            <a:p>
              <a:endParaRPr lang="ru-RU"/>
            </a:p>
          </p:txBody>
        </p:sp>
        <p:sp>
          <p:nvSpPr>
            <p:cNvPr id="161552" name="Line 3209"/>
            <p:cNvSpPr>
              <a:spLocks noChangeShapeType="1"/>
            </p:cNvSpPr>
            <p:nvPr/>
          </p:nvSpPr>
          <p:spPr bwMode="auto">
            <a:xfrm flipH="1" flipV="1">
              <a:off x="3872" y="2556"/>
              <a:ext cx="38" cy="17"/>
            </a:xfrm>
            <a:prstGeom prst="line">
              <a:avLst/>
            </a:prstGeom>
            <a:noFill/>
            <a:ln w="6350" cap="rnd">
              <a:solidFill>
                <a:srgbClr val="C195DB"/>
              </a:solidFill>
              <a:round/>
              <a:headEnd/>
              <a:tailEnd/>
            </a:ln>
          </p:spPr>
          <p:txBody>
            <a:bodyPr/>
            <a:lstStyle/>
            <a:p>
              <a:endParaRPr lang="ru-RU"/>
            </a:p>
          </p:txBody>
        </p:sp>
        <p:sp>
          <p:nvSpPr>
            <p:cNvPr id="161553" name="Freeform 3210"/>
            <p:cNvSpPr>
              <a:spLocks/>
            </p:cNvSpPr>
            <p:nvPr/>
          </p:nvSpPr>
          <p:spPr bwMode="auto">
            <a:xfrm>
              <a:off x="3278" y="2520"/>
              <a:ext cx="173" cy="159"/>
            </a:xfrm>
            <a:custGeom>
              <a:avLst/>
              <a:gdLst>
                <a:gd name="T0" fmla="*/ 46 w 173"/>
                <a:gd name="T1" fmla="*/ 0 h 159"/>
                <a:gd name="T2" fmla="*/ 173 w 173"/>
                <a:gd name="T3" fmla="*/ 68 h 159"/>
                <a:gd name="T4" fmla="*/ 152 w 173"/>
                <a:gd name="T5" fmla="*/ 138 h 159"/>
                <a:gd name="T6" fmla="*/ 80 w 173"/>
                <a:gd name="T7" fmla="*/ 159 h 159"/>
                <a:gd name="T8" fmla="*/ 0 w 173"/>
                <a:gd name="T9" fmla="*/ 30 h 159"/>
                <a:gd name="T10" fmla="*/ 84 w 173"/>
                <a:gd name="T11" fmla="*/ 19 h 159"/>
                <a:gd name="T12" fmla="*/ 46 w 173"/>
                <a:gd name="T13" fmla="*/ 0 h 159"/>
                <a:gd name="T14" fmla="*/ 0 60000 65536"/>
                <a:gd name="T15" fmla="*/ 0 60000 65536"/>
                <a:gd name="T16" fmla="*/ 0 60000 65536"/>
                <a:gd name="T17" fmla="*/ 0 60000 65536"/>
                <a:gd name="T18" fmla="*/ 0 60000 65536"/>
                <a:gd name="T19" fmla="*/ 0 60000 65536"/>
                <a:gd name="T20" fmla="*/ 0 60000 65536"/>
                <a:gd name="T21" fmla="*/ 0 w 173"/>
                <a:gd name="T22" fmla="*/ 0 h 159"/>
                <a:gd name="T23" fmla="*/ 173 w 173"/>
                <a:gd name="T24" fmla="*/ 159 h 15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3" h="159">
                  <a:moveTo>
                    <a:pt x="46" y="0"/>
                  </a:moveTo>
                  <a:lnTo>
                    <a:pt x="173" y="68"/>
                  </a:lnTo>
                  <a:lnTo>
                    <a:pt x="152" y="138"/>
                  </a:lnTo>
                  <a:lnTo>
                    <a:pt x="80" y="159"/>
                  </a:lnTo>
                  <a:lnTo>
                    <a:pt x="0" y="30"/>
                  </a:lnTo>
                  <a:lnTo>
                    <a:pt x="84" y="19"/>
                  </a:lnTo>
                  <a:lnTo>
                    <a:pt x="46" y="0"/>
                  </a:lnTo>
                  <a:close/>
                </a:path>
              </a:pathLst>
            </a:custGeom>
            <a:solidFill>
              <a:srgbClr val="844CD6"/>
            </a:solidFill>
            <a:ln w="9525">
              <a:noFill/>
              <a:round/>
              <a:headEnd/>
              <a:tailEnd/>
            </a:ln>
          </p:spPr>
          <p:txBody>
            <a:bodyPr/>
            <a:lstStyle/>
            <a:p>
              <a:endParaRPr lang="ru-RU"/>
            </a:p>
          </p:txBody>
        </p:sp>
        <p:sp>
          <p:nvSpPr>
            <p:cNvPr id="161554" name="Freeform 3211"/>
            <p:cNvSpPr>
              <a:spLocks/>
            </p:cNvSpPr>
            <p:nvPr/>
          </p:nvSpPr>
          <p:spPr bwMode="auto">
            <a:xfrm>
              <a:off x="3322" y="2517"/>
              <a:ext cx="131" cy="71"/>
            </a:xfrm>
            <a:custGeom>
              <a:avLst/>
              <a:gdLst>
                <a:gd name="T0" fmla="*/ 5 w 131"/>
                <a:gd name="T1" fmla="*/ 0 h 71"/>
                <a:gd name="T2" fmla="*/ 0 w 131"/>
                <a:gd name="T3" fmla="*/ 4 h 71"/>
                <a:gd name="T4" fmla="*/ 127 w 131"/>
                <a:gd name="T5" fmla="*/ 71 h 71"/>
                <a:gd name="T6" fmla="*/ 131 w 131"/>
                <a:gd name="T7" fmla="*/ 66 h 71"/>
                <a:gd name="T8" fmla="*/ 5 w 131"/>
                <a:gd name="T9" fmla="*/ 0 h 71"/>
                <a:gd name="T10" fmla="*/ 0 60000 65536"/>
                <a:gd name="T11" fmla="*/ 0 60000 65536"/>
                <a:gd name="T12" fmla="*/ 0 60000 65536"/>
                <a:gd name="T13" fmla="*/ 0 60000 65536"/>
                <a:gd name="T14" fmla="*/ 0 60000 65536"/>
                <a:gd name="T15" fmla="*/ 0 w 131"/>
                <a:gd name="T16" fmla="*/ 0 h 71"/>
                <a:gd name="T17" fmla="*/ 131 w 131"/>
                <a:gd name="T18" fmla="*/ 71 h 71"/>
              </a:gdLst>
              <a:ahLst/>
              <a:cxnLst>
                <a:cxn ang="T10">
                  <a:pos x="T0" y="T1"/>
                </a:cxn>
                <a:cxn ang="T11">
                  <a:pos x="T2" y="T3"/>
                </a:cxn>
                <a:cxn ang="T12">
                  <a:pos x="T4" y="T5"/>
                </a:cxn>
                <a:cxn ang="T13">
                  <a:pos x="T6" y="T7"/>
                </a:cxn>
                <a:cxn ang="T14">
                  <a:pos x="T8" y="T9"/>
                </a:cxn>
              </a:cxnLst>
              <a:rect l="T15" t="T16" r="T17" b="T18"/>
              <a:pathLst>
                <a:path w="131" h="71">
                  <a:moveTo>
                    <a:pt x="5" y="0"/>
                  </a:moveTo>
                  <a:lnTo>
                    <a:pt x="0" y="4"/>
                  </a:lnTo>
                  <a:lnTo>
                    <a:pt x="127" y="71"/>
                  </a:lnTo>
                  <a:lnTo>
                    <a:pt x="131" y="66"/>
                  </a:lnTo>
                  <a:lnTo>
                    <a:pt x="5" y="0"/>
                  </a:lnTo>
                  <a:close/>
                </a:path>
              </a:pathLst>
            </a:custGeom>
            <a:solidFill>
              <a:srgbClr val="C195DB"/>
            </a:solidFill>
            <a:ln w="9525">
              <a:noFill/>
              <a:round/>
              <a:headEnd/>
              <a:tailEnd/>
            </a:ln>
          </p:spPr>
          <p:txBody>
            <a:bodyPr/>
            <a:lstStyle/>
            <a:p>
              <a:endParaRPr lang="ru-RU"/>
            </a:p>
          </p:txBody>
        </p:sp>
        <p:sp>
          <p:nvSpPr>
            <p:cNvPr id="161555" name="Freeform 3212"/>
            <p:cNvSpPr>
              <a:spLocks/>
            </p:cNvSpPr>
            <p:nvPr/>
          </p:nvSpPr>
          <p:spPr bwMode="auto">
            <a:xfrm>
              <a:off x="3426" y="2584"/>
              <a:ext cx="30" cy="75"/>
            </a:xfrm>
            <a:custGeom>
              <a:avLst/>
              <a:gdLst>
                <a:gd name="T0" fmla="*/ 30 w 30"/>
                <a:gd name="T1" fmla="*/ 2 h 75"/>
                <a:gd name="T2" fmla="*/ 24 w 30"/>
                <a:gd name="T3" fmla="*/ 0 h 75"/>
                <a:gd name="T4" fmla="*/ 0 w 30"/>
                <a:gd name="T5" fmla="*/ 74 h 75"/>
                <a:gd name="T6" fmla="*/ 6 w 30"/>
                <a:gd name="T7" fmla="*/ 75 h 75"/>
                <a:gd name="T8" fmla="*/ 30 w 30"/>
                <a:gd name="T9" fmla="*/ 2 h 75"/>
                <a:gd name="T10" fmla="*/ 0 60000 65536"/>
                <a:gd name="T11" fmla="*/ 0 60000 65536"/>
                <a:gd name="T12" fmla="*/ 0 60000 65536"/>
                <a:gd name="T13" fmla="*/ 0 60000 65536"/>
                <a:gd name="T14" fmla="*/ 0 60000 65536"/>
                <a:gd name="T15" fmla="*/ 0 w 30"/>
                <a:gd name="T16" fmla="*/ 0 h 75"/>
                <a:gd name="T17" fmla="*/ 30 w 30"/>
                <a:gd name="T18" fmla="*/ 75 h 75"/>
              </a:gdLst>
              <a:ahLst/>
              <a:cxnLst>
                <a:cxn ang="T10">
                  <a:pos x="T0" y="T1"/>
                </a:cxn>
                <a:cxn ang="T11">
                  <a:pos x="T2" y="T3"/>
                </a:cxn>
                <a:cxn ang="T12">
                  <a:pos x="T4" y="T5"/>
                </a:cxn>
                <a:cxn ang="T13">
                  <a:pos x="T6" y="T7"/>
                </a:cxn>
                <a:cxn ang="T14">
                  <a:pos x="T8" y="T9"/>
                </a:cxn>
              </a:cxnLst>
              <a:rect l="T15" t="T16" r="T17" b="T18"/>
              <a:pathLst>
                <a:path w="30" h="75">
                  <a:moveTo>
                    <a:pt x="30" y="2"/>
                  </a:moveTo>
                  <a:lnTo>
                    <a:pt x="24" y="0"/>
                  </a:lnTo>
                  <a:lnTo>
                    <a:pt x="0" y="74"/>
                  </a:lnTo>
                  <a:lnTo>
                    <a:pt x="6" y="75"/>
                  </a:lnTo>
                  <a:lnTo>
                    <a:pt x="30" y="2"/>
                  </a:lnTo>
                  <a:close/>
                </a:path>
              </a:pathLst>
            </a:custGeom>
            <a:solidFill>
              <a:srgbClr val="C195DB"/>
            </a:solidFill>
            <a:ln w="9525">
              <a:noFill/>
              <a:round/>
              <a:headEnd/>
              <a:tailEnd/>
            </a:ln>
          </p:spPr>
          <p:txBody>
            <a:bodyPr/>
            <a:lstStyle/>
            <a:p>
              <a:endParaRPr lang="ru-RU"/>
            </a:p>
          </p:txBody>
        </p:sp>
        <p:sp>
          <p:nvSpPr>
            <p:cNvPr id="161556" name="Freeform 3213"/>
            <p:cNvSpPr>
              <a:spLocks/>
            </p:cNvSpPr>
            <p:nvPr/>
          </p:nvSpPr>
          <p:spPr bwMode="auto">
            <a:xfrm>
              <a:off x="3447" y="2583"/>
              <a:ext cx="7" cy="5"/>
            </a:xfrm>
            <a:custGeom>
              <a:avLst/>
              <a:gdLst>
                <a:gd name="T0" fmla="*/ 5 w 7"/>
                <a:gd name="T1" fmla="*/ 0 h 5"/>
                <a:gd name="T2" fmla="*/ 7 w 7"/>
                <a:gd name="T3" fmla="*/ 2 h 5"/>
                <a:gd name="T4" fmla="*/ 7 w 7"/>
                <a:gd name="T5" fmla="*/ 4 h 5"/>
                <a:gd name="T6" fmla="*/ 0 w 7"/>
                <a:gd name="T7" fmla="*/ 2 h 5"/>
                <a:gd name="T8" fmla="*/ 0 w 7"/>
                <a:gd name="T9" fmla="*/ 5 h 5"/>
                <a:gd name="T10" fmla="*/ 5 w 7"/>
                <a:gd name="T11" fmla="*/ 0 h 5"/>
                <a:gd name="T12" fmla="*/ 0 60000 65536"/>
                <a:gd name="T13" fmla="*/ 0 60000 65536"/>
                <a:gd name="T14" fmla="*/ 0 60000 65536"/>
                <a:gd name="T15" fmla="*/ 0 60000 65536"/>
                <a:gd name="T16" fmla="*/ 0 60000 65536"/>
                <a:gd name="T17" fmla="*/ 0 60000 65536"/>
                <a:gd name="T18" fmla="*/ 0 w 7"/>
                <a:gd name="T19" fmla="*/ 0 h 5"/>
                <a:gd name="T20" fmla="*/ 7 w 7"/>
                <a:gd name="T21" fmla="*/ 5 h 5"/>
              </a:gdLst>
              <a:ahLst/>
              <a:cxnLst>
                <a:cxn ang="T12">
                  <a:pos x="T0" y="T1"/>
                </a:cxn>
                <a:cxn ang="T13">
                  <a:pos x="T2" y="T3"/>
                </a:cxn>
                <a:cxn ang="T14">
                  <a:pos x="T4" y="T5"/>
                </a:cxn>
                <a:cxn ang="T15">
                  <a:pos x="T6" y="T7"/>
                </a:cxn>
                <a:cxn ang="T16">
                  <a:pos x="T8" y="T9"/>
                </a:cxn>
                <a:cxn ang="T17">
                  <a:pos x="T10" y="T11"/>
                </a:cxn>
              </a:cxnLst>
              <a:rect l="T18" t="T19" r="T20" b="T21"/>
              <a:pathLst>
                <a:path w="7" h="5">
                  <a:moveTo>
                    <a:pt x="5" y="0"/>
                  </a:moveTo>
                  <a:lnTo>
                    <a:pt x="7" y="2"/>
                  </a:lnTo>
                  <a:lnTo>
                    <a:pt x="7" y="4"/>
                  </a:lnTo>
                  <a:lnTo>
                    <a:pt x="0" y="2"/>
                  </a:lnTo>
                  <a:lnTo>
                    <a:pt x="0" y="5"/>
                  </a:lnTo>
                  <a:lnTo>
                    <a:pt x="5" y="0"/>
                  </a:lnTo>
                  <a:close/>
                </a:path>
              </a:pathLst>
            </a:custGeom>
            <a:solidFill>
              <a:srgbClr val="C195DB"/>
            </a:solidFill>
            <a:ln w="9525">
              <a:noFill/>
              <a:round/>
              <a:headEnd/>
              <a:tailEnd/>
            </a:ln>
          </p:spPr>
          <p:txBody>
            <a:bodyPr/>
            <a:lstStyle/>
            <a:p>
              <a:endParaRPr lang="ru-RU"/>
            </a:p>
          </p:txBody>
        </p:sp>
        <p:sp>
          <p:nvSpPr>
            <p:cNvPr id="161557" name="Freeform 3214"/>
            <p:cNvSpPr>
              <a:spLocks/>
            </p:cNvSpPr>
            <p:nvPr/>
          </p:nvSpPr>
          <p:spPr bwMode="auto">
            <a:xfrm>
              <a:off x="3354" y="2655"/>
              <a:ext cx="74" cy="27"/>
            </a:xfrm>
            <a:custGeom>
              <a:avLst/>
              <a:gdLst>
                <a:gd name="T0" fmla="*/ 74 w 74"/>
                <a:gd name="T1" fmla="*/ 6 h 27"/>
                <a:gd name="T2" fmla="*/ 72 w 74"/>
                <a:gd name="T3" fmla="*/ 0 h 27"/>
                <a:gd name="T4" fmla="*/ 0 w 74"/>
                <a:gd name="T5" fmla="*/ 21 h 27"/>
                <a:gd name="T6" fmla="*/ 2 w 74"/>
                <a:gd name="T7" fmla="*/ 27 h 27"/>
                <a:gd name="T8" fmla="*/ 74 w 74"/>
                <a:gd name="T9" fmla="*/ 6 h 27"/>
                <a:gd name="T10" fmla="*/ 0 60000 65536"/>
                <a:gd name="T11" fmla="*/ 0 60000 65536"/>
                <a:gd name="T12" fmla="*/ 0 60000 65536"/>
                <a:gd name="T13" fmla="*/ 0 60000 65536"/>
                <a:gd name="T14" fmla="*/ 0 60000 65536"/>
                <a:gd name="T15" fmla="*/ 0 w 74"/>
                <a:gd name="T16" fmla="*/ 0 h 27"/>
                <a:gd name="T17" fmla="*/ 74 w 74"/>
                <a:gd name="T18" fmla="*/ 27 h 27"/>
              </a:gdLst>
              <a:ahLst/>
              <a:cxnLst>
                <a:cxn ang="T10">
                  <a:pos x="T0" y="T1"/>
                </a:cxn>
                <a:cxn ang="T11">
                  <a:pos x="T2" y="T3"/>
                </a:cxn>
                <a:cxn ang="T12">
                  <a:pos x="T4" y="T5"/>
                </a:cxn>
                <a:cxn ang="T13">
                  <a:pos x="T6" y="T7"/>
                </a:cxn>
                <a:cxn ang="T14">
                  <a:pos x="T8" y="T9"/>
                </a:cxn>
              </a:cxnLst>
              <a:rect l="T15" t="T16" r="T17" b="T18"/>
              <a:pathLst>
                <a:path w="74" h="27">
                  <a:moveTo>
                    <a:pt x="74" y="6"/>
                  </a:moveTo>
                  <a:lnTo>
                    <a:pt x="72" y="0"/>
                  </a:lnTo>
                  <a:lnTo>
                    <a:pt x="0" y="21"/>
                  </a:lnTo>
                  <a:lnTo>
                    <a:pt x="2" y="27"/>
                  </a:lnTo>
                  <a:lnTo>
                    <a:pt x="74" y="6"/>
                  </a:lnTo>
                  <a:close/>
                </a:path>
              </a:pathLst>
            </a:custGeom>
            <a:solidFill>
              <a:srgbClr val="C195DB"/>
            </a:solidFill>
            <a:ln w="9525">
              <a:noFill/>
              <a:round/>
              <a:headEnd/>
              <a:tailEnd/>
            </a:ln>
          </p:spPr>
          <p:txBody>
            <a:bodyPr/>
            <a:lstStyle/>
            <a:p>
              <a:endParaRPr lang="ru-RU"/>
            </a:p>
          </p:txBody>
        </p:sp>
        <p:sp>
          <p:nvSpPr>
            <p:cNvPr id="161558" name="Freeform 3215"/>
            <p:cNvSpPr>
              <a:spLocks/>
            </p:cNvSpPr>
            <p:nvPr/>
          </p:nvSpPr>
          <p:spPr bwMode="auto">
            <a:xfrm>
              <a:off x="3425" y="2655"/>
              <a:ext cx="7" cy="7"/>
            </a:xfrm>
            <a:custGeom>
              <a:avLst/>
              <a:gdLst>
                <a:gd name="T0" fmla="*/ 7 w 7"/>
                <a:gd name="T1" fmla="*/ 3 h 7"/>
                <a:gd name="T2" fmla="*/ 7 w 7"/>
                <a:gd name="T3" fmla="*/ 7 h 7"/>
                <a:gd name="T4" fmla="*/ 4 w 7"/>
                <a:gd name="T5" fmla="*/ 7 h 7"/>
                <a:gd name="T6" fmla="*/ 2 w 7"/>
                <a:gd name="T7" fmla="*/ 0 h 7"/>
                <a:gd name="T8" fmla="*/ 0 w 7"/>
                <a:gd name="T9" fmla="*/ 2 h 7"/>
                <a:gd name="T10" fmla="*/ 7 w 7"/>
                <a:gd name="T11" fmla="*/ 3 h 7"/>
                <a:gd name="T12" fmla="*/ 0 60000 65536"/>
                <a:gd name="T13" fmla="*/ 0 60000 65536"/>
                <a:gd name="T14" fmla="*/ 0 60000 65536"/>
                <a:gd name="T15" fmla="*/ 0 60000 65536"/>
                <a:gd name="T16" fmla="*/ 0 60000 65536"/>
                <a:gd name="T17" fmla="*/ 0 60000 65536"/>
                <a:gd name="T18" fmla="*/ 0 w 7"/>
                <a:gd name="T19" fmla="*/ 0 h 7"/>
                <a:gd name="T20" fmla="*/ 7 w 7"/>
                <a:gd name="T21" fmla="*/ 7 h 7"/>
              </a:gdLst>
              <a:ahLst/>
              <a:cxnLst>
                <a:cxn ang="T12">
                  <a:pos x="T0" y="T1"/>
                </a:cxn>
                <a:cxn ang="T13">
                  <a:pos x="T2" y="T3"/>
                </a:cxn>
                <a:cxn ang="T14">
                  <a:pos x="T4" y="T5"/>
                </a:cxn>
                <a:cxn ang="T15">
                  <a:pos x="T6" y="T7"/>
                </a:cxn>
                <a:cxn ang="T16">
                  <a:pos x="T8" y="T9"/>
                </a:cxn>
                <a:cxn ang="T17">
                  <a:pos x="T10" y="T11"/>
                </a:cxn>
              </a:cxnLst>
              <a:rect l="T18" t="T19" r="T20" b="T21"/>
              <a:pathLst>
                <a:path w="7" h="7">
                  <a:moveTo>
                    <a:pt x="7" y="3"/>
                  </a:moveTo>
                  <a:lnTo>
                    <a:pt x="7" y="7"/>
                  </a:lnTo>
                  <a:lnTo>
                    <a:pt x="4" y="7"/>
                  </a:lnTo>
                  <a:lnTo>
                    <a:pt x="2" y="0"/>
                  </a:lnTo>
                  <a:lnTo>
                    <a:pt x="0" y="2"/>
                  </a:lnTo>
                  <a:lnTo>
                    <a:pt x="7" y="3"/>
                  </a:lnTo>
                  <a:close/>
                </a:path>
              </a:pathLst>
            </a:custGeom>
            <a:solidFill>
              <a:srgbClr val="C195DB"/>
            </a:solidFill>
            <a:ln w="9525">
              <a:noFill/>
              <a:round/>
              <a:headEnd/>
              <a:tailEnd/>
            </a:ln>
          </p:spPr>
          <p:txBody>
            <a:bodyPr/>
            <a:lstStyle/>
            <a:p>
              <a:endParaRPr lang="ru-RU"/>
            </a:p>
          </p:txBody>
        </p:sp>
        <p:sp>
          <p:nvSpPr>
            <p:cNvPr id="161559" name="Freeform 3216"/>
            <p:cNvSpPr>
              <a:spLocks/>
            </p:cNvSpPr>
            <p:nvPr/>
          </p:nvSpPr>
          <p:spPr bwMode="auto">
            <a:xfrm>
              <a:off x="3275" y="2546"/>
              <a:ext cx="83" cy="135"/>
            </a:xfrm>
            <a:custGeom>
              <a:avLst/>
              <a:gdLst>
                <a:gd name="T0" fmla="*/ 78 w 83"/>
                <a:gd name="T1" fmla="*/ 135 h 135"/>
                <a:gd name="T2" fmla="*/ 83 w 83"/>
                <a:gd name="T3" fmla="*/ 130 h 135"/>
                <a:gd name="T4" fmla="*/ 5 w 83"/>
                <a:gd name="T5" fmla="*/ 0 h 135"/>
                <a:gd name="T6" fmla="*/ 0 w 83"/>
                <a:gd name="T7" fmla="*/ 4 h 135"/>
                <a:gd name="T8" fmla="*/ 78 w 83"/>
                <a:gd name="T9" fmla="*/ 135 h 135"/>
                <a:gd name="T10" fmla="*/ 0 60000 65536"/>
                <a:gd name="T11" fmla="*/ 0 60000 65536"/>
                <a:gd name="T12" fmla="*/ 0 60000 65536"/>
                <a:gd name="T13" fmla="*/ 0 60000 65536"/>
                <a:gd name="T14" fmla="*/ 0 60000 65536"/>
                <a:gd name="T15" fmla="*/ 0 w 83"/>
                <a:gd name="T16" fmla="*/ 0 h 135"/>
                <a:gd name="T17" fmla="*/ 83 w 83"/>
                <a:gd name="T18" fmla="*/ 135 h 135"/>
              </a:gdLst>
              <a:ahLst/>
              <a:cxnLst>
                <a:cxn ang="T10">
                  <a:pos x="T0" y="T1"/>
                </a:cxn>
                <a:cxn ang="T11">
                  <a:pos x="T2" y="T3"/>
                </a:cxn>
                <a:cxn ang="T12">
                  <a:pos x="T4" y="T5"/>
                </a:cxn>
                <a:cxn ang="T13">
                  <a:pos x="T6" y="T7"/>
                </a:cxn>
                <a:cxn ang="T14">
                  <a:pos x="T8" y="T9"/>
                </a:cxn>
              </a:cxnLst>
              <a:rect l="T15" t="T16" r="T17" b="T18"/>
              <a:pathLst>
                <a:path w="83" h="135">
                  <a:moveTo>
                    <a:pt x="78" y="135"/>
                  </a:moveTo>
                  <a:lnTo>
                    <a:pt x="83" y="130"/>
                  </a:lnTo>
                  <a:lnTo>
                    <a:pt x="5" y="0"/>
                  </a:lnTo>
                  <a:lnTo>
                    <a:pt x="0" y="4"/>
                  </a:lnTo>
                  <a:lnTo>
                    <a:pt x="78" y="135"/>
                  </a:lnTo>
                  <a:close/>
                </a:path>
              </a:pathLst>
            </a:custGeom>
            <a:solidFill>
              <a:srgbClr val="C195DB"/>
            </a:solidFill>
            <a:ln w="9525">
              <a:noFill/>
              <a:round/>
              <a:headEnd/>
              <a:tailEnd/>
            </a:ln>
          </p:spPr>
          <p:txBody>
            <a:bodyPr/>
            <a:lstStyle/>
            <a:p>
              <a:endParaRPr lang="ru-RU"/>
            </a:p>
          </p:txBody>
        </p:sp>
        <p:sp>
          <p:nvSpPr>
            <p:cNvPr id="161560" name="Freeform 3217"/>
            <p:cNvSpPr>
              <a:spLocks/>
            </p:cNvSpPr>
            <p:nvPr/>
          </p:nvSpPr>
          <p:spPr bwMode="auto">
            <a:xfrm>
              <a:off x="3356" y="2676"/>
              <a:ext cx="3" cy="6"/>
            </a:xfrm>
            <a:custGeom>
              <a:avLst/>
              <a:gdLst>
                <a:gd name="T0" fmla="*/ 2 w 3"/>
                <a:gd name="T1" fmla="*/ 6 h 6"/>
                <a:gd name="T2" fmla="*/ 1 w 3"/>
                <a:gd name="T3" fmla="*/ 6 h 6"/>
                <a:gd name="T4" fmla="*/ 0 w 3"/>
                <a:gd name="T5" fmla="*/ 4 h 6"/>
                <a:gd name="T6" fmla="*/ 3 w 3"/>
                <a:gd name="T7" fmla="*/ 0 h 6"/>
                <a:gd name="T8" fmla="*/ 1 w 3"/>
                <a:gd name="T9" fmla="*/ 0 h 6"/>
                <a:gd name="T10" fmla="*/ 2 w 3"/>
                <a:gd name="T11" fmla="*/ 6 h 6"/>
                <a:gd name="T12" fmla="*/ 0 60000 65536"/>
                <a:gd name="T13" fmla="*/ 0 60000 65536"/>
                <a:gd name="T14" fmla="*/ 0 60000 65536"/>
                <a:gd name="T15" fmla="*/ 0 60000 65536"/>
                <a:gd name="T16" fmla="*/ 0 60000 65536"/>
                <a:gd name="T17" fmla="*/ 0 60000 65536"/>
                <a:gd name="T18" fmla="*/ 0 w 3"/>
                <a:gd name="T19" fmla="*/ 0 h 6"/>
                <a:gd name="T20" fmla="*/ 3 w 3"/>
                <a:gd name="T21" fmla="*/ 6 h 6"/>
              </a:gdLst>
              <a:ahLst/>
              <a:cxnLst>
                <a:cxn ang="T12">
                  <a:pos x="T0" y="T1"/>
                </a:cxn>
                <a:cxn ang="T13">
                  <a:pos x="T2" y="T3"/>
                </a:cxn>
                <a:cxn ang="T14">
                  <a:pos x="T4" y="T5"/>
                </a:cxn>
                <a:cxn ang="T15">
                  <a:pos x="T6" y="T7"/>
                </a:cxn>
                <a:cxn ang="T16">
                  <a:pos x="T8" y="T9"/>
                </a:cxn>
                <a:cxn ang="T17">
                  <a:pos x="T10" y="T11"/>
                </a:cxn>
              </a:cxnLst>
              <a:rect l="T18" t="T19" r="T20" b="T21"/>
              <a:pathLst>
                <a:path w="3" h="6">
                  <a:moveTo>
                    <a:pt x="2" y="6"/>
                  </a:moveTo>
                  <a:lnTo>
                    <a:pt x="1" y="6"/>
                  </a:lnTo>
                  <a:lnTo>
                    <a:pt x="0" y="4"/>
                  </a:lnTo>
                  <a:lnTo>
                    <a:pt x="3" y="0"/>
                  </a:lnTo>
                  <a:lnTo>
                    <a:pt x="1" y="0"/>
                  </a:lnTo>
                  <a:lnTo>
                    <a:pt x="2" y="6"/>
                  </a:lnTo>
                  <a:close/>
                </a:path>
              </a:pathLst>
            </a:custGeom>
            <a:solidFill>
              <a:srgbClr val="C195DB"/>
            </a:solidFill>
            <a:ln w="9525">
              <a:noFill/>
              <a:round/>
              <a:headEnd/>
              <a:tailEnd/>
            </a:ln>
          </p:spPr>
          <p:txBody>
            <a:bodyPr/>
            <a:lstStyle/>
            <a:p>
              <a:endParaRPr lang="ru-RU"/>
            </a:p>
          </p:txBody>
        </p:sp>
        <p:sp>
          <p:nvSpPr>
            <p:cNvPr id="161561" name="Freeform 3218"/>
            <p:cNvSpPr>
              <a:spLocks/>
            </p:cNvSpPr>
            <p:nvPr/>
          </p:nvSpPr>
          <p:spPr bwMode="auto">
            <a:xfrm>
              <a:off x="3278" y="2535"/>
              <a:ext cx="84" cy="16"/>
            </a:xfrm>
            <a:custGeom>
              <a:avLst/>
              <a:gdLst>
                <a:gd name="T0" fmla="*/ 0 w 84"/>
                <a:gd name="T1" fmla="*/ 11 h 16"/>
                <a:gd name="T2" fmla="*/ 0 w 84"/>
                <a:gd name="T3" fmla="*/ 16 h 16"/>
                <a:gd name="T4" fmla="*/ 84 w 84"/>
                <a:gd name="T5" fmla="*/ 5 h 16"/>
                <a:gd name="T6" fmla="*/ 84 w 84"/>
                <a:gd name="T7" fmla="*/ 0 h 16"/>
                <a:gd name="T8" fmla="*/ 0 w 84"/>
                <a:gd name="T9" fmla="*/ 11 h 16"/>
                <a:gd name="T10" fmla="*/ 0 60000 65536"/>
                <a:gd name="T11" fmla="*/ 0 60000 65536"/>
                <a:gd name="T12" fmla="*/ 0 60000 65536"/>
                <a:gd name="T13" fmla="*/ 0 60000 65536"/>
                <a:gd name="T14" fmla="*/ 0 60000 65536"/>
                <a:gd name="T15" fmla="*/ 0 w 84"/>
                <a:gd name="T16" fmla="*/ 0 h 16"/>
                <a:gd name="T17" fmla="*/ 84 w 84"/>
                <a:gd name="T18" fmla="*/ 16 h 16"/>
              </a:gdLst>
              <a:ahLst/>
              <a:cxnLst>
                <a:cxn ang="T10">
                  <a:pos x="T0" y="T1"/>
                </a:cxn>
                <a:cxn ang="T11">
                  <a:pos x="T2" y="T3"/>
                </a:cxn>
                <a:cxn ang="T12">
                  <a:pos x="T4" y="T5"/>
                </a:cxn>
                <a:cxn ang="T13">
                  <a:pos x="T6" y="T7"/>
                </a:cxn>
                <a:cxn ang="T14">
                  <a:pos x="T8" y="T9"/>
                </a:cxn>
              </a:cxnLst>
              <a:rect l="T15" t="T16" r="T17" b="T18"/>
              <a:pathLst>
                <a:path w="84" h="16">
                  <a:moveTo>
                    <a:pt x="0" y="11"/>
                  </a:moveTo>
                  <a:lnTo>
                    <a:pt x="0" y="16"/>
                  </a:lnTo>
                  <a:lnTo>
                    <a:pt x="84" y="5"/>
                  </a:lnTo>
                  <a:lnTo>
                    <a:pt x="84" y="0"/>
                  </a:lnTo>
                  <a:lnTo>
                    <a:pt x="0" y="11"/>
                  </a:lnTo>
                  <a:close/>
                </a:path>
              </a:pathLst>
            </a:custGeom>
            <a:solidFill>
              <a:srgbClr val="C195DB"/>
            </a:solidFill>
            <a:ln w="9525">
              <a:noFill/>
              <a:round/>
              <a:headEnd/>
              <a:tailEnd/>
            </a:ln>
          </p:spPr>
          <p:txBody>
            <a:bodyPr/>
            <a:lstStyle/>
            <a:p>
              <a:endParaRPr lang="ru-RU"/>
            </a:p>
          </p:txBody>
        </p:sp>
        <p:sp>
          <p:nvSpPr>
            <p:cNvPr id="161562" name="Freeform 3219"/>
            <p:cNvSpPr>
              <a:spLocks/>
            </p:cNvSpPr>
            <p:nvPr/>
          </p:nvSpPr>
          <p:spPr bwMode="auto">
            <a:xfrm>
              <a:off x="3271" y="2545"/>
              <a:ext cx="7" cy="6"/>
            </a:xfrm>
            <a:custGeom>
              <a:avLst/>
              <a:gdLst>
                <a:gd name="T0" fmla="*/ 3 w 7"/>
                <a:gd name="T1" fmla="*/ 6 h 6"/>
                <a:gd name="T2" fmla="*/ 0 w 7"/>
                <a:gd name="T3" fmla="*/ 1 h 6"/>
                <a:gd name="T4" fmla="*/ 6 w 7"/>
                <a:gd name="T5" fmla="*/ 0 h 6"/>
                <a:gd name="T6" fmla="*/ 6 w 7"/>
                <a:gd name="T7" fmla="*/ 6 h 6"/>
                <a:gd name="T8" fmla="*/ 7 w 7"/>
                <a:gd name="T9" fmla="*/ 0 h 6"/>
                <a:gd name="T10" fmla="*/ 3 w 7"/>
                <a:gd name="T11" fmla="*/ 6 h 6"/>
                <a:gd name="T12" fmla="*/ 0 60000 65536"/>
                <a:gd name="T13" fmla="*/ 0 60000 65536"/>
                <a:gd name="T14" fmla="*/ 0 60000 65536"/>
                <a:gd name="T15" fmla="*/ 0 60000 65536"/>
                <a:gd name="T16" fmla="*/ 0 60000 65536"/>
                <a:gd name="T17" fmla="*/ 0 60000 65536"/>
                <a:gd name="T18" fmla="*/ 0 w 7"/>
                <a:gd name="T19" fmla="*/ 0 h 6"/>
                <a:gd name="T20" fmla="*/ 7 w 7"/>
                <a:gd name="T21" fmla="*/ 6 h 6"/>
              </a:gdLst>
              <a:ahLst/>
              <a:cxnLst>
                <a:cxn ang="T12">
                  <a:pos x="T0" y="T1"/>
                </a:cxn>
                <a:cxn ang="T13">
                  <a:pos x="T2" y="T3"/>
                </a:cxn>
                <a:cxn ang="T14">
                  <a:pos x="T4" y="T5"/>
                </a:cxn>
                <a:cxn ang="T15">
                  <a:pos x="T6" y="T7"/>
                </a:cxn>
                <a:cxn ang="T16">
                  <a:pos x="T8" y="T9"/>
                </a:cxn>
                <a:cxn ang="T17">
                  <a:pos x="T10" y="T11"/>
                </a:cxn>
              </a:cxnLst>
              <a:rect l="T18" t="T19" r="T20" b="T21"/>
              <a:pathLst>
                <a:path w="7" h="6">
                  <a:moveTo>
                    <a:pt x="3" y="6"/>
                  </a:moveTo>
                  <a:lnTo>
                    <a:pt x="0" y="1"/>
                  </a:lnTo>
                  <a:lnTo>
                    <a:pt x="6" y="0"/>
                  </a:lnTo>
                  <a:lnTo>
                    <a:pt x="6" y="6"/>
                  </a:lnTo>
                  <a:lnTo>
                    <a:pt x="7" y="0"/>
                  </a:lnTo>
                  <a:lnTo>
                    <a:pt x="3" y="6"/>
                  </a:lnTo>
                  <a:close/>
                </a:path>
              </a:pathLst>
            </a:custGeom>
            <a:solidFill>
              <a:srgbClr val="C195DB"/>
            </a:solidFill>
            <a:ln w="9525">
              <a:noFill/>
              <a:round/>
              <a:headEnd/>
              <a:tailEnd/>
            </a:ln>
          </p:spPr>
          <p:txBody>
            <a:bodyPr/>
            <a:lstStyle/>
            <a:p>
              <a:endParaRPr lang="ru-RU"/>
            </a:p>
          </p:txBody>
        </p:sp>
        <p:sp>
          <p:nvSpPr>
            <p:cNvPr id="161563" name="Freeform 3220"/>
            <p:cNvSpPr>
              <a:spLocks/>
            </p:cNvSpPr>
            <p:nvPr/>
          </p:nvSpPr>
          <p:spPr bwMode="auto">
            <a:xfrm>
              <a:off x="3325" y="2517"/>
              <a:ext cx="38" cy="25"/>
            </a:xfrm>
            <a:custGeom>
              <a:avLst/>
              <a:gdLst>
                <a:gd name="T0" fmla="*/ 37 w 38"/>
                <a:gd name="T1" fmla="*/ 25 h 25"/>
                <a:gd name="T2" fmla="*/ 38 w 38"/>
                <a:gd name="T3" fmla="*/ 19 h 25"/>
                <a:gd name="T4" fmla="*/ 1 w 38"/>
                <a:gd name="T5" fmla="*/ 0 h 25"/>
                <a:gd name="T6" fmla="*/ 0 w 38"/>
                <a:gd name="T7" fmla="*/ 6 h 25"/>
                <a:gd name="T8" fmla="*/ 37 w 38"/>
                <a:gd name="T9" fmla="*/ 25 h 25"/>
                <a:gd name="T10" fmla="*/ 0 60000 65536"/>
                <a:gd name="T11" fmla="*/ 0 60000 65536"/>
                <a:gd name="T12" fmla="*/ 0 60000 65536"/>
                <a:gd name="T13" fmla="*/ 0 60000 65536"/>
                <a:gd name="T14" fmla="*/ 0 60000 65536"/>
                <a:gd name="T15" fmla="*/ 0 w 38"/>
                <a:gd name="T16" fmla="*/ 0 h 25"/>
                <a:gd name="T17" fmla="*/ 38 w 38"/>
                <a:gd name="T18" fmla="*/ 25 h 25"/>
              </a:gdLst>
              <a:ahLst/>
              <a:cxnLst>
                <a:cxn ang="T10">
                  <a:pos x="T0" y="T1"/>
                </a:cxn>
                <a:cxn ang="T11">
                  <a:pos x="T2" y="T3"/>
                </a:cxn>
                <a:cxn ang="T12">
                  <a:pos x="T4" y="T5"/>
                </a:cxn>
                <a:cxn ang="T13">
                  <a:pos x="T6" y="T7"/>
                </a:cxn>
                <a:cxn ang="T14">
                  <a:pos x="T8" y="T9"/>
                </a:cxn>
              </a:cxnLst>
              <a:rect l="T15" t="T16" r="T17" b="T18"/>
              <a:pathLst>
                <a:path w="38" h="25">
                  <a:moveTo>
                    <a:pt x="37" y="25"/>
                  </a:moveTo>
                  <a:lnTo>
                    <a:pt x="38" y="19"/>
                  </a:lnTo>
                  <a:lnTo>
                    <a:pt x="1" y="0"/>
                  </a:lnTo>
                  <a:lnTo>
                    <a:pt x="0" y="6"/>
                  </a:lnTo>
                  <a:lnTo>
                    <a:pt x="37" y="25"/>
                  </a:lnTo>
                  <a:close/>
                </a:path>
              </a:pathLst>
            </a:custGeom>
            <a:solidFill>
              <a:srgbClr val="C195DB"/>
            </a:solidFill>
            <a:ln w="9525">
              <a:noFill/>
              <a:round/>
              <a:headEnd/>
              <a:tailEnd/>
            </a:ln>
          </p:spPr>
          <p:txBody>
            <a:bodyPr/>
            <a:lstStyle/>
            <a:p>
              <a:endParaRPr lang="ru-RU"/>
            </a:p>
          </p:txBody>
        </p:sp>
        <p:sp>
          <p:nvSpPr>
            <p:cNvPr id="161564" name="Freeform 3221"/>
            <p:cNvSpPr>
              <a:spLocks/>
            </p:cNvSpPr>
            <p:nvPr/>
          </p:nvSpPr>
          <p:spPr bwMode="auto">
            <a:xfrm>
              <a:off x="3362" y="2535"/>
              <a:ext cx="9" cy="7"/>
            </a:xfrm>
            <a:custGeom>
              <a:avLst/>
              <a:gdLst>
                <a:gd name="T0" fmla="*/ 0 w 9"/>
                <a:gd name="T1" fmla="*/ 5 h 7"/>
                <a:gd name="T2" fmla="*/ 9 w 9"/>
                <a:gd name="T3" fmla="*/ 3 h 7"/>
                <a:gd name="T4" fmla="*/ 2 w 9"/>
                <a:gd name="T5" fmla="*/ 0 h 7"/>
                <a:gd name="T6" fmla="*/ 0 w 9"/>
                <a:gd name="T7" fmla="*/ 7 h 7"/>
                <a:gd name="T8" fmla="*/ 0 w 9"/>
                <a:gd name="T9" fmla="*/ 0 h 7"/>
                <a:gd name="T10" fmla="*/ 0 w 9"/>
                <a:gd name="T11" fmla="*/ 5 h 7"/>
                <a:gd name="T12" fmla="*/ 0 60000 65536"/>
                <a:gd name="T13" fmla="*/ 0 60000 65536"/>
                <a:gd name="T14" fmla="*/ 0 60000 65536"/>
                <a:gd name="T15" fmla="*/ 0 60000 65536"/>
                <a:gd name="T16" fmla="*/ 0 60000 65536"/>
                <a:gd name="T17" fmla="*/ 0 60000 65536"/>
                <a:gd name="T18" fmla="*/ 0 w 9"/>
                <a:gd name="T19" fmla="*/ 0 h 7"/>
                <a:gd name="T20" fmla="*/ 9 w 9"/>
                <a:gd name="T21" fmla="*/ 7 h 7"/>
              </a:gdLst>
              <a:ahLst/>
              <a:cxnLst>
                <a:cxn ang="T12">
                  <a:pos x="T0" y="T1"/>
                </a:cxn>
                <a:cxn ang="T13">
                  <a:pos x="T2" y="T3"/>
                </a:cxn>
                <a:cxn ang="T14">
                  <a:pos x="T4" y="T5"/>
                </a:cxn>
                <a:cxn ang="T15">
                  <a:pos x="T6" y="T7"/>
                </a:cxn>
                <a:cxn ang="T16">
                  <a:pos x="T8" y="T9"/>
                </a:cxn>
                <a:cxn ang="T17">
                  <a:pos x="T10" y="T11"/>
                </a:cxn>
              </a:cxnLst>
              <a:rect l="T18" t="T19" r="T20" b="T21"/>
              <a:pathLst>
                <a:path w="9" h="7">
                  <a:moveTo>
                    <a:pt x="0" y="5"/>
                  </a:moveTo>
                  <a:lnTo>
                    <a:pt x="9" y="3"/>
                  </a:lnTo>
                  <a:lnTo>
                    <a:pt x="2" y="0"/>
                  </a:lnTo>
                  <a:lnTo>
                    <a:pt x="0" y="7"/>
                  </a:lnTo>
                  <a:lnTo>
                    <a:pt x="0" y="0"/>
                  </a:lnTo>
                  <a:lnTo>
                    <a:pt x="0" y="5"/>
                  </a:lnTo>
                  <a:close/>
                </a:path>
              </a:pathLst>
            </a:custGeom>
            <a:solidFill>
              <a:srgbClr val="C195DB"/>
            </a:solidFill>
            <a:ln w="9525">
              <a:noFill/>
              <a:round/>
              <a:headEnd/>
              <a:tailEnd/>
            </a:ln>
          </p:spPr>
          <p:txBody>
            <a:bodyPr/>
            <a:lstStyle/>
            <a:p>
              <a:endParaRPr lang="ru-RU"/>
            </a:p>
          </p:txBody>
        </p:sp>
        <p:sp>
          <p:nvSpPr>
            <p:cNvPr id="161565" name="Freeform 3222"/>
            <p:cNvSpPr>
              <a:spLocks/>
            </p:cNvSpPr>
            <p:nvPr/>
          </p:nvSpPr>
          <p:spPr bwMode="auto">
            <a:xfrm>
              <a:off x="3320" y="2517"/>
              <a:ext cx="5" cy="7"/>
            </a:xfrm>
            <a:custGeom>
              <a:avLst/>
              <a:gdLst>
                <a:gd name="T0" fmla="*/ 5 w 5"/>
                <a:gd name="T1" fmla="*/ 0 h 7"/>
                <a:gd name="T2" fmla="*/ 0 w 5"/>
                <a:gd name="T3" fmla="*/ 5 h 7"/>
                <a:gd name="T4" fmla="*/ 5 w 5"/>
                <a:gd name="T5" fmla="*/ 0 h 7"/>
                <a:gd name="T6" fmla="*/ 3 w 5"/>
                <a:gd name="T7" fmla="*/ 7 h 7"/>
                <a:gd name="T8" fmla="*/ 5 w 5"/>
                <a:gd name="T9" fmla="*/ 0 h 7"/>
                <a:gd name="T10" fmla="*/ 0 60000 65536"/>
                <a:gd name="T11" fmla="*/ 0 60000 65536"/>
                <a:gd name="T12" fmla="*/ 0 60000 65536"/>
                <a:gd name="T13" fmla="*/ 0 60000 65536"/>
                <a:gd name="T14" fmla="*/ 0 60000 65536"/>
                <a:gd name="T15" fmla="*/ 0 w 5"/>
                <a:gd name="T16" fmla="*/ 0 h 7"/>
                <a:gd name="T17" fmla="*/ 5 w 5"/>
                <a:gd name="T18" fmla="*/ 7 h 7"/>
              </a:gdLst>
              <a:ahLst/>
              <a:cxnLst>
                <a:cxn ang="T10">
                  <a:pos x="T0" y="T1"/>
                </a:cxn>
                <a:cxn ang="T11">
                  <a:pos x="T2" y="T3"/>
                </a:cxn>
                <a:cxn ang="T12">
                  <a:pos x="T4" y="T5"/>
                </a:cxn>
                <a:cxn ang="T13">
                  <a:pos x="T6" y="T7"/>
                </a:cxn>
                <a:cxn ang="T14">
                  <a:pos x="T8" y="T9"/>
                </a:cxn>
              </a:cxnLst>
              <a:rect l="T15" t="T16" r="T17" b="T18"/>
              <a:pathLst>
                <a:path w="5" h="7">
                  <a:moveTo>
                    <a:pt x="5" y="0"/>
                  </a:moveTo>
                  <a:lnTo>
                    <a:pt x="0" y="5"/>
                  </a:lnTo>
                  <a:lnTo>
                    <a:pt x="5" y="0"/>
                  </a:lnTo>
                  <a:lnTo>
                    <a:pt x="3" y="7"/>
                  </a:lnTo>
                  <a:lnTo>
                    <a:pt x="5" y="0"/>
                  </a:lnTo>
                  <a:close/>
                </a:path>
              </a:pathLst>
            </a:custGeom>
            <a:solidFill>
              <a:srgbClr val="C195DB"/>
            </a:solidFill>
            <a:ln w="9525">
              <a:noFill/>
              <a:round/>
              <a:headEnd/>
              <a:tailEnd/>
            </a:ln>
          </p:spPr>
          <p:txBody>
            <a:bodyPr/>
            <a:lstStyle/>
            <a:p>
              <a:endParaRPr lang="ru-RU"/>
            </a:p>
          </p:txBody>
        </p:sp>
        <p:sp>
          <p:nvSpPr>
            <p:cNvPr id="161566" name="Freeform 3223"/>
            <p:cNvSpPr>
              <a:spLocks/>
            </p:cNvSpPr>
            <p:nvPr/>
          </p:nvSpPr>
          <p:spPr bwMode="auto">
            <a:xfrm>
              <a:off x="3354" y="2581"/>
              <a:ext cx="97" cy="96"/>
            </a:xfrm>
            <a:custGeom>
              <a:avLst/>
              <a:gdLst>
                <a:gd name="T0" fmla="*/ 97 w 97"/>
                <a:gd name="T1" fmla="*/ 6 h 96"/>
                <a:gd name="T2" fmla="*/ 93 w 97"/>
                <a:gd name="T3" fmla="*/ 0 h 96"/>
                <a:gd name="T4" fmla="*/ 0 w 97"/>
                <a:gd name="T5" fmla="*/ 90 h 96"/>
                <a:gd name="T6" fmla="*/ 6 w 97"/>
                <a:gd name="T7" fmla="*/ 96 h 96"/>
                <a:gd name="T8" fmla="*/ 97 w 97"/>
                <a:gd name="T9" fmla="*/ 6 h 96"/>
                <a:gd name="T10" fmla="*/ 0 60000 65536"/>
                <a:gd name="T11" fmla="*/ 0 60000 65536"/>
                <a:gd name="T12" fmla="*/ 0 60000 65536"/>
                <a:gd name="T13" fmla="*/ 0 60000 65536"/>
                <a:gd name="T14" fmla="*/ 0 60000 65536"/>
                <a:gd name="T15" fmla="*/ 0 w 97"/>
                <a:gd name="T16" fmla="*/ 0 h 96"/>
                <a:gd name="T17" fmla="*/ 97 w 97"/>
                <a:gd name="T18" fmla="*/ 96 h 96"/>
              </a:gdLst>
              <a:ahLst/>
              <a:cxnLst>
                <a:cxn ang="T10">
                  <a:pos x="T0" y="T1"/>
                </a:cxn>
                <a:cxn ang="T11">
                  <a:pos x="T2" y="T3"/>
                </a:cxn>
                <a:cxn ang="T12">
                  <a:pos x="T4" y="T5"/>
                </a:cxn>
                <a:cxn ang="T13">
                  <a:pos x="T6" y="T7"/>
                </a:cxn>
                <a:cxn ang="T14">
                  <a:pos x="T8" y="T9"/>
                </a:cxn>
              </a:cxnLst>
              <a:rect l="T15" t="T16" r="T17" b="T18"/>
              <a:pathLst>
                <a:path w="97" h="96">
                  <a:moveTo>
                    <a:pt x="97" y="6"/>
                  </a:moveTo>
                  <a:lnTo>
                    <a:pt x="93" y="0"/>
                  </a:lnTo>
                  <a:lnTo>
                    <a:pt x="0" y="90"/>
                  </a:lnTo>
                  <a:lnTo>
                    <a:pt x="6" y="96"/>
                  </a:lnTo>
                  <a:lnTo>
                    <a:pt x="97" y="6"/>
                  </a:lnTo>
                  <a:close/>
                </a:path>
              </a:pathLst>
            </a:custGeom>
            <a:solidFill>
              <a:srgbClr val="C195DB"/>
            </a:solidFill>
            <a:ln w="9525">
              <a:noFill/>
              <a:round/>
              <a:headEnd/>
              <a:tailEnd/>
            </a:ln>
          </p:spPr>
          <p:txBody>
            <a:bodyPr/>
            <a:lstStyle/>
            <a:p>
              <a:endParaRPr lang="ru-RU"/>
            </a:p>
          </p:txBody>
        </p:sp>
        <p:sp>
          <p:nvSpPr>
            <p:cNvPr id="161567" name="Freeform 3224"/>
            <p:cNvSpPr>
              <a:spLocks/>
            </p:cNvSpPr>
            <p:nvPr/>
          </p:nvSpPr>
          <p:spPr bwMode="auto">
            <a:xfrm>
              <a:off x="2041" y="2496"/>
              <a:ext cx="260" cy="188"/>
            </a:xfrm>
            <a:custGeom>
              <a:avLst/>
              <a:gdLst>
                <a:gd name="T0" fmla="*/ 256 w 260"/>
                <a:gd name="T1" fmla="*/ 0 h 188"/>
                <a:gd name="T2" fmla="*/ 27 w 260"/>
                <a:gd name="T3" fmla="*/ 117 h 188"/>
                <a:gd name="T4" fmla="*/ 0 w 260"/>
                <a:gd name="T5" fmla="*/ 188 h 188"/>
                <a:gd name="T6" fmla="*/ 81 w 260"/>
                <a:gd name="T7" fmla="*/ 180 h 188"/>
                <a:gd name="T8" fmla="*/ 260 w 260"/>
                <a:gd name="T9" fmla="*/ 40 h 188"/>
                <a:gd name="T10" fmla="*/ 203 w 260"/>
                <a:gd name="T11" fmla="*/ 29 h 188"/>
                <a:gd name="T12" fmla="*/ 256 w 260"/>
                <a:gd name="T13" fmla="*/ 0 h 188"/>
                <a:gd name="T14" fmla="*/ 0 60000 65536"/>
                <a:gd name="T15" fmla="*/ 0 60000 65536"/>
                <a:gd name="T16" fmla="*/ 0 60000 65536"/>
                <a:gd name="T17" fmla="*/ 0 60000 65536"/>
                <a:gd name="T18" fmla="*/ 0 60000 65536"/>
                <a:gd name="T19" fmla="*/ 0 60000 65536"/>
                <a:gd name="T20" fmla="*/ 0 60000 65536"/>
                <a:gd name="T21" fmla="*/ 0 w 260"/>
                <a:gd name="T22" fmla="*/ 0 h 188"/>
                <a:gd name="T23" fmla="*/ 260 w 260"/>
                <a:gd name="T24" fmla="*/ 188 h 18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0" h="188">
                  <a:moveTo>
                    <a:pt x="256" y="0"/>
                  </a:moveTo>
                  <a:lnTo>
                    <a:pt x="27" y="117"/>
                  </a:lnTo>
                  <a:lnTo>
                    <a:pt x="0" y="188"/>
                  </a:lnTo>
                  <a:lnTo>
                    <a:pt x="81" y="180"/>
                  </a:lnTo>
                  <a:lnTo>
                    <a:pt x="260" y="40"/>
                  </a:lnTo>
                  <a:lnTo>
                    <a:pt x="203" y="29"/>
                  </a:lnTo>
                  <a:lnTo>
                    <a:pt x="256" y="0"/>
                  </a:lnTo>
                  <a:close/>
                </a:path>
              </a:pathLst>
            </a:custGeom>
            <a:solidFill>
              <a:srgbClr val="844CD6"/>
            </a:solidFill>
            <a:ln w="9525">
              <a:noFill/>
              <a:round/>
              <a:headEnd/>
              <a:tailEnd/>
            </a:ln>
          </p:spPr>
          <p:txBody>
            <a:bodyPr/>
            <a:lstStyle/>
            <a:p>
              <a:endParaRPr lang="ru-RU"/>
            </a:p>
          </p:txBody>
        </p:sp>
        <p:sp>
          <p:nvSpPr>
            <p:cNvPr id="161568" name="Freeform 3225"/>
            <p:cNvSpPr>
              <a:spLocks/>
            </p:cNvSpPr>
            <p:nvPr/>
          </p:nvSpPr>
          <p:spPr bwMode="auto">
            <a:xfrm>
              <a:off x="2067" y="2493"/>
              <a:ext cx="232" cy="124"/>
            </a:xfrm>
            <a:custGeom>
              <a:avLst/>
              <a:gdLst>
                <a:gd name="T0" fmla="*/ 232 w 232"/>
                <a:gd name="T1" fmla="*/ 6 h 124"/>
                <a:gd name="T2" fmla="*/ 231 w 232"/>
                <a:gd name="T3" fmla="*/ 0 h 124"/>
                <a:gd name="T4" fmla="*/ 0 w 232"/>
                <a:gd name="T5" fmla="*/ 117 h 124"/>
                <a:gd name="T6" fmla="*/ 1 w 232"/>
                <a:gd name="T7" fmla="*/ 124 h 124"/>
                <a:gd name="T8" fmla="*/ 232 w 232"/>
                <a:gd name="T9" fmla="*/ 6 h 124"/>
                <a:gd name="T10" fmla="*/ 0 60000 65536"/>
                <a:gd name="T11" fmla="*/ 0 60000 65536"/>
                <a:gd name="T12" fmla="*/ 0 60000 65536"/>
                <a:gd name="T13" fmla="*/ 0 60000 65536"/>
                <a:gd name="T14" fmla="*/ 0 60000 65536"/>
                <a:gd name="T15" fmla="*/ 0 w 232"/>
                <a:gd name="T16" fmla="*/ 0 h 124"/>
                <a:gd name="T17" fmla="*/ 232 w 232"/>
                <a:gd name="T18" fmla="*/ 124 h 124"/>
              </a:gdLst>
              <a:ahLst/>
              <a:cxnLst>
                <a:cxn ang="T10">
                  <a:pos x="T0" y="T1"/>
                </a:cxn>
                <a:cxn ang="T11">
                  <a:pos x="T2" y="T3"/>
                </a:cxn>
                <a:cxn ang="T12">
                  <a:pos x="T4" y="T5"/>
                </a:cxn>
                <a:cxn ang="T13">
                  <a:pos x="T6" y="T7"/>
                </a:cxn>
                <a:cxn ang="T14">
                  <a:pos x="T8" y="T9"/>
                </a:cxn>
              </a:cxnLst>
              <a:rect l="T15" t="T16" r="T17" b="T18"/>
              <a:pathLst>
                <a:path w="232" h="124">
                  <a:moveTo>
                    <a:pt x="232" y="6"/>
                  </a:moveTo>
                  <a:lnTo>
                    <a:pt x="231" y="0"/>
                  </a:lnTo>
                  <a:lnTo>
                    <a:pt x="0" y="117"/>
                  </a:lnTo>
                  <a:lnTo>
                    <a:pt x="1" y="124"/>
                  </a:lnTo>
                  <a:lnTo>
                    <a:pt x="232" y="6"/>
                  </a:lnTo>
                  <a:close/>
                </a:path>
              </a:pathLst>
            </a:custGeom>
            <a:solidFill>
              <a:srgbClr val="C195DB"/>
            </a:solidFill>
            <a:ln w="9525">
              <a:noFill/>
              <a:round/>
              <a:headEnd/>
              <a:tailEnd/>
            </a:ln>
          </p:spPr>
          <p:txBody>
            <a:bodyPr/>
            <a:lstStyle/>
            <a:p>
              <a:endParaRPr lang="ru-RU"/>
            </a:p>
          </p:txBody>
        </p:sp>
        <p:sp>
          <p:nvSpPr>
            <p:cNvPr id="161569" name="Freeform 3226"/>
            <p:cNvSpPr>
              <a:spLocks/>
            </p:cNvSpPr>
            <p:nvPr/>
          </p:nvSpPr>
          <p:spPr bwMode="auto">
            <a:xfrm>
              <a:off x="2040" y="2611"/>
              <a:ext cx="33" cy="75"/>
            </a:xfrm>
            <a:custGeom>
              <a:avLst/>
              <a:gdLst>
                <a:gd name="T0" fmla="*/ 33 w 33"/>
                <a:gd name="T1" fmla="*/ 2 h 75"/>
                <a:gd name="T2" fmla="*/ 27 w 33"/>
                <a:gd name="T3" fmla="*/ 0 h 75"/>
                <a:gd name="T4" fmla="*/ 0 w 33"/>
                <a:gd name="T5" fmla="*/ 73 h 75"/>
                <a:gd name="T6" fmla="*/ 7 w 33"/>
                <a:gd name="T7" fmla="*/ 75 h 75"/>
                <a:gd name="T8" fmla="*/ 33 w 33"/>
                <a:gd name="T9" fmla="*/ 2 h 75"/>
                <a:gd name="T10" fmla="*/ 0 60000 65536"/>
                <a:gd name="T11" fmla="*/ 0 60000 65536"/>
                <a:gd name="T12" fmla="*/ 0 60000 65536"/>
                <a:gd name="T13" fmla="*/ 0 60000 65536"/>
                <a:gd name="T14" fmla="*/ 0 60000 65536"/>
                <a:gd name="T15" fmla="*/ 0 w 33"/>
                <a:gd name="T16" fmla="*/ 0 h 75"/>
                <a:gd name="T17" fmla="*/ 33 w 33"/>
                <a:gd name="T18" fmla="*/ 75 h 75"/>
              </a:gdLst>
              <a:ahLst/>
              <a:cxnLst>
                <a:cxn ang="T10">
                  <a:pos x="T0" y="T1"/>
                </a:cxn>
                <a:cxn ang="T11">
                  <a:pos x="T2" y="T3"/>
                </a:cxn>
                <a:cxn ang="T12">
                  <a:pos x="T4" y="T5"/>
                </a:cxn>
                <a:cxn ang="T13">
                  <a:pos x="T6" y="T7"/>
                </a:cxn>
                <a:cxn ang="T14">
                  <a:pos x="T8" y="T9"/>
                </a:cxn>
              </a:cxnLst>
              <a:rect l="T15" t="T16" r="T17" b="T18"/>
              <a:pathLst>
                <a:path w="33" h="75">
                  <a:moveTo>
                    <a:pt x="33" y="2"/>
                  </a:moveTo>
                  <a:lnTo>
                    <a:pt x="27" y="0"/>
                  </a:lnTo>
                  <a:lnTo>
                    <a:pt x="0" y="73"/>
                  </a:lnTo>
                  <a:lnTo>
                    <a:pt x="7" y="75"/>
                  </a:lnTo>
                  <a:lnTo>
                    <a:pt x="33" y="2"/>
                  </a:lnTo>
                  <a:close/>
                </a:path>
              </a:pathLst>
            </a:custGeom>
            <a:solidFill>
              <a:srgbClr val="C195DB"/>
            </a:solidFill>
            <a:ln w="9525">
              <a:noFill/>
              <a:round/>
              <a:headEnd/>
              <a:tailEnd/>
            </a:ln>
          </p:spPr>
          <p:txBody>
            <a:bodyPr/>
            <a:lstStyle/>
            <a:p>
              <a:endParaRPr lang="ru-RU"/>
            </a:p>
          </p:txBody>
        </p:sp>
        <p:sp>
          <p:nvSpPr>
            <p:cNvPr id="161570" name="Freeform 3227"/>
            <p:cNvSpPr>
              <a:spLocks/>
            </p:cNvSpPr>
            <p:nvPr/>
          </p:nvSpPr>
          <p:spPr bwMode="auto">
            <a:xfrm>
              <a:off x="2064" y="2610"/>
              <a:ext cx="7" cy="8"/>
            </a:xfrm>
            <a:custGeom>
              <a:avLst/>
              <a:gdLst>
                <a:gd name="T0" fmla="*/ 1 w 7"/>
                <a:gd name="T1" fmla="*/ 0 h 8"/>
                <a:gd name="T2" fmla="*/ 0 w 7"/>
                <a:gd name="T3" fmla="*/ 2 h 8"/>
                <a:gd name="T4" fmla="*/ 7 w 7"/>
                <a:gd name="T5" fmla="*/ 4 h 8"/>
                <a:gd name="T6" fmla="*/ 3 w 7"/>
                <a:gd name="T7" fmla="*/ 8 h 8"/>
                <a:gd name="T8" fmla="*/ 1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1" y="0"/>
                  </a:moveTo>
                  <a:lnTo>
                    <a:pt x="0" y="2"/>
                  </a:lnTo>
                  <a:lnTo>
                    <a:pt x="7" y="4"/>
                  </a:lnTo>
                  <a:lnTo>
                    <a:pt x="3" y="8"/>
                  </a:lnTo>
                  <a:lnTo>
                    <a:pt x="1" y="0"/>
                  </a:lnTo>
                  <a:close/>
                </a:path>
              </a:pathLst>
            </a:custGeom>
            <a:solidFill>
              <a:srgbClr val="C195DB"/>
            </a:solidFill>
            <a:ln w="9525">
              <a:noFill/>
              <a:round/>
              <a:headEnd/>
              <a:tailEnd/>
            </a:ln>
          </p:spPr>
          <p:txBody>
            <a:bodyPr/>
            <a:lstStyle/>
            <a:p>
              <a:endParaRPr lang="ru-RU"/>
            </a:p>
          </p:txBody>
        </p:sp>
        <p:sp>
          <p:nvSpPr>
            <p:cNvPr id="161571" name="Freeform 3228"/>
            <p:cNvSpPr>
              <a:spLocks/>
            </p:cNvSpPr>
            <p:nvPr/>
          </p:nvSpPr>
          <p:spPr bwMode="auto">
            <a:xfrm>
              <a:off x="2041" y="2674"/>
              <a:ext cx="81" cy="12"/>
            </a:xfrm>
            <a:custGeom>
              <a:avLst/>
              <a:gdLst>
                <a:gd name="T0" fmla="*/ 0 w 81"/>
                <a:gd name="T1" fmla="*/ 7 h 12"/>
                <a:gd name="T2" fmla="*/ 0 w 81"/>
                <a:gd name="T3" fmla="*/ 12 h 12"/>
                <a:gd name="T4" fmla="*/ 81 w 81"/>
                <a:gd name="T5" fmla="*/ 5 h 12"/>
                <a:gd name="T6" fmla="*/ 81 w 81"/>
                <a:gd name="T7" fmla="*/ 0 h 12"/>
                <a:gd name="T8" fmla="*/ 0 w 81"/>
                <a:gd name="T9" fmla="*/ 7 h 12"/>
                <a:gd name="T10" fmla="*/ 0 60000 65536"/>
                <a:gd name="T11" fmla="*/ 0 60000 65536"/>
                <a:gd name="T12" fmla="*/ 0 60000 65536"/>
                <a:gd name="T13" fmla="*/ 0 60000 65536"/>
                <a:gd name="T14" fmla="*/ 0 60000 65536"/>
                <a:gd name="T15" fmla="*/ 0 w 81"/>
                <a:gd name="T16" fmla="*/ 0 h 12"/>
                <a:gd name="T17" fmla="*/ 81 w 81"/>
                <a:gd name="T18" fmla="*/ 12 h 12"/>
              </a:gdLst>
              <a:ahLst/>
              <a:cxnLst>
                <a:cxn ang="T10">
                  <a:pos x="T0" y="T1"/>
                </a:cxn>
                <a:cxn ang="T11">
                  <a:pos x="T2" y="T3"/>
                </a:cxn>
                <a:cxn ang="T12">
                  <a:pos x="T4" y="T5"/>
                </a:cxn>
                <a:cxn ang="T13">
                  <a:pos x="T6" y="T7"/>
                </a:cxn>
                <a:cxn ang="T14">
                  <a:pos x="T8" y="T9"/>
                </a:cxn>
              </a:cxnLst>
              <a:rect l="T15" t="T16" r="T17" b="T18"/>
              <a:pathLst>
                <a:path w="81" h="12">
                  <a:moveTo>
                    <a:pt x="0" y="7"/>
                  </a:moveTo>
                  <a:lnTo>
                    <a:pt x="0" y="12"/>
                  </a:lnTo>
                  <a:lnTo>
                    <a:pt x="81" y="5"/>
                  </a:lnTo>
                  <a:lnTo>
                    <a:pt x="81" y="0"/>
                  </a:lnTo>
                  <a:lnTo>
                    <a:pt x="0" y="7"/>
                  </a:lnTo>
                  <a:close/>
                </a:path>
              </a:pathLst>
            </a:custGeom>
            <a:solidFill>
              <a:srgbClr val="C195DB"/>
            </a:solidFill>
            <a:ln w="9525">
              <a:noFill/>
              <a:round/>
              <a:headEnd/>
              <a:tailEnd/>
            </a:ln>
          </p:spPr>
          <p:txBody>
            <a:bodyPr/>
            <a:lstStyle/>
            <a:p>
              <a:endParaRPr lang="ru-RU"/>
            </a:p>
          </p:txBody>
        </p:sp>
        <p:sp>
          <p:nvSpPr>
            <p:cNvPr id="161572" name="Freeform 3229"/>
            <p:cNvSpPr>
              <a:spLocks/>
            </p:cNvSpPr>
            <p:nvPr/>
          </p:nvSpPr>
          <p:spPr bwMode="auto">
            <a:xfrm>
              <a:off x="2038" y="2682"/>
              <a:ext cx="6" cy="4"/>
            </a:xfrm>
            <a:custGeom>
              <a:avLst/>
              <a:gdLst>
                <a:gd name="T0" fmla="*/ 1 w 6"/>
                <a:gd name="T1" fmla="*/ 1 h 4"/>
                <a:gd name="T2" fmla="*/ 0 w 6"/>
                <a:gd name="T3" fmla="*/ 4 h 4"/>
                <a:gd name="T4" fmla="*/ 4 w 6"/>
                <a:gd name="T5" fmla="*/ 4 h 4"/>
                <a:gd name="T6" fmla="*/ 4 w 6"/>
                <a:gd name="T7" fmla="*/ 0 h 4"/>
                <a:gd name="T8" fmla="*/ 6 w 6"/>
                <a:gd name="T9" fmla="*/ 3 h 4"/>
                <a:gd name="T10" fmla="*/ 1 w 6"/>
                <a:gd name="T11" fmla="*/ 1 h 4"/>
                <a:gd name="T12" fmla="*/ 0 60000 65536"/>
                <a:gd name="T13" fmla="*/ 0 60000 65536"/>
                <a:gd name="T14" fmla="*/ 0 60000 65536"/>
                <a:gd name="T15" fmla="*/ 0 60000 65536"/>
                <a:gd name="T16" fmla="*/ 0 60000 65536"/>
                <a:gd name="T17" fmla="*/ 0 60000 65536"/>
                <a:gd name="T18" fmla="*/ 0 w 6"/>
                <a:gd name="T19" fmla="*/ 0 h 4"/>
                <a:gd name="T20" fmla="*/ 6 w 6"/>
                <a:gd name="T21" fmla="*/ 4 h 4"/>
              </a:gdLst>
              <a:ahLst/>
              <a:cxnLst>
                <a:cxn ang="T12">
                  <a:pos x="T0" y="T1"/>
                </a:cxn>
                <a:cxn ang="T13">
                  <a:pos x="T2" y="T3"/>
                </a:cxn>
                <a:cxn ang="T14">
                  <a:pos x="T4" y="T5"/>
                </a:cxn>
                <a:cxn ang="T15">
                  <a:pos x="T6" y="T7"/>
                </a:cxn>
                <a:cxn ang="T16">
                  <a:pos x="T8" y="T9"/>
                </a:cxn>
                <a:cxn ang="T17">
                  <a:pos x="T10" y="T11"/>
                </a:cxn>
              </a:cxnLst>
              <a:rect l="T18" t="T19" r="T20" b="T21"/>
              <a:pathLst>
                <a:path w="6" h="4">
                  <a:moveTo>
                    <a:pt x="1" y="1"/>
                  </a:moveTo>
                  <a:lnTo>
                    <a:pt x="0" y="4"/>
                  </a:lnTo>
                  <a:lnTo>
                    <a:pt x="4" y="4"/>
                  </a:lnTo>
                  <a:lnTo>
                    <a:pt x="4" y="0"/>
                  </a:lnTo>
                  <a:lnTo>
                    <a:pt x="6" y="3"/>
                  </a:lnTo>
                  <a:lnTo>
                    <a:pt x="1" y="1"/>
                  </a:lnTo>
                  <a:close/>
                </a:path>
              </a:pathLst>
            </a:custGeom>
            <a:solidFill>
              <a:srgbClr val="C195DB"/>
            </a:solidFill>
            <a:ln w="9525">
              <a:noFill/>
              <a:round/>
              <a:headEnd/>
              <a:tailEnd/>
            </a:ln>
          </p:spPr>
          <p:txBody>
            <a:bodyPr/>
            <a:lstStyle/>
            <a:p>
              <a:endParaRPr lang="ru-RU"/>
            </a:p>
          </p:txBody>
        </p:sp>
        <p:sp>
          <p:nvSpPr>
            <p:cNvPr id="161573" name="Freeform 3230"/>
            <p:cNvSpPr>
              <a:spLocks/>
            </p:cNvSpPr>
            <p:nvPr/>
          </p:nvSpPr>
          <p:spPr bwMode="auto">
            <a:xfrm>
              <a:off x="2121" y="2533"/>
              <a:ext cx="181" cy="144"/>
            </a:xfrm>
            <a:custGeom>
              <a:avLst/>
              <a:gdLst>
                <a:gd name="T0" fmla="*/ 0 w 181"/>
                <a:gd name="T1" fmla="*/ 139 h 144"/>
                <a:gd name="T2" fmla="*/ 5 w 181"/>
                <a:gd name="T3" fmla="*/ 144 h 144"/>
                <a:gd name="T4" fmla="*/ 181 w 181"/>
                <a:gd name="T5" fmla="*/ 6 h 144"/>
                <a:gd name="T6" fmla="*/ 176 w 181"/>
                <a:gd name="T7" fmla="*/ 0 h 144"/>
                <a:gd name="T8" fmla="*/ 0 w 181"/>
                <a:gd name="T9" fmla="*/ 139 h 144"/>
                <a:gd name="T10" fmla="*/ 0 60000 65536"/>
                <a:gd name="T11" fmla="*/ 0 60000 65536"/>
                <a:gd name="T12" fmla="*/ 0 60000 65536"/>
                <a:gd name="T13" fmla="*/ 0 60000 65536"/>
                <a:gd name="T14" fmla="*/ 0 60000 65536"/>
                <a:gd name="T15" fmla="*/ 0 w 181"/>
                <a:gd name="T16" fmla="*/ 0 h 144"/>
                <a:gd name="T17" fmla="*/ 181 w 181"/>
                <a:gd name="T18" fmla="*/ 144 h 144"/>
              </a:gdLst>
              <a:ahLst/>
              <a:cxnLst>
                <a:cxn ang="T10">
                  <a:pos x="T0" y="T1"/>
                </a:cxn>
                <a:cxn ang="T11">
                  <a:pos x="T2" y="T3"/>
                </a:cxn>
                <a:cxn ang="T12">
                  <a:pos x="T4" y="T5"/>
                </a:cxn>
                <a:cxn ang="T13">
                  <a:pos x="T6" y="T7"/>
                </a:cxn>
                <a:cxn ang="T14">
                  <a:pos x="T8" y="T9"/>
                </a:cxn>
              </a:cxnLst>
              <a:rect l="T15" t="T16" r="T17" b="T18"/>
              <a:pathLst>
                <a:path w="181" h="144">
                  <a:moveTo>
                    <a:pt x="0" y="139"/>
                  </a:moveTo>
                  <a:lnTo>
                    <a:pt x="5" y="144"/>
                  </a:lnTo>
                  <a:lnTo>
                    <a:pt x="181" y="6"/>
                  </a:lnTo>
                  <a:lnTo>
                    <a:pt x="176" y="0"/>
                  </a:lnTo>
                  <a:lnTo>
                    <a:pt x="0" y="139"/>
                  </a:lnTo>
                  <a:close/>
                </a:path>
              </a:pathLst>
            </a:custGeom>
            <a:solidFill>
              <a:srgbClr val="C195DB"/>
            </a:solidFill>
            <a:ln w="9525">
              <a:noFill/>
              <a:round/>
              <a:headEnd/>
              <a:tailEnd/>
            </a:ln>
          </p:spPr>
          <p:txBody>
            <a:bodyPr/>
            <a:lstStyle/>
            <a:p>
              <a:endParaRPr lang="ru-RU"/>
            </a:p>
          </p:txBody>
        </p:sp>
        <p:sp>
          <p:nvSpPr>
            <p:cNvPr id="161574" name="Freeform 3231"/>
            <p:cNvSpPr>
              <a:spLocks/>
            </p:cNvSpPr>
            <p:nvPr/>
          </p:nvSpPr>
          <p:spPr bwMode="auto">
            <a:xfrm>
              <a:off x="2120" y="2672"/>
              <a:ext cx="3" cy="5"/>
            </a:xfrm>
            <a:custGeom>
              <a:avLst/>
              <a:gdLst>
                <a:gd name="T0" fmla="*/ 2 w 3"/>
                <a:gd name="T1" fmla="*/ 5 h 5"/>
                <a:gd name="T2" fmla="*/ 3 w 3"/>
                <a:gd name="T3" fmla="*/ 5 h 5"/>
                <a:gd name="T4" fmla="*/ 0 w 3"/>
                <a:gd name="T5" fmla="*/ 0 h 5"/>
                <a:gd name="T6" fmla="*/ 2 w 3"/>
                <a:gd name="T7" fmla="*/ 0 h 5"/>
                <a:gd name="T8" fmla="*/ 2 w 3"/>
                <a:gd name="T9" fmla="*/ 5 h 5"/>
                <a:gd name="T10" fmla="*/ 0 60000 65536"/>
                <a:gd name="T11" fmla="*/ 0 60000 65536"/>
                <a:gd name="T12" fmla="*/ 0 60000 65536"/>
                <a:gd name="T13" fmla="*/ 0 60000 65536"/>
                <a:gd name="T14" fmla="*/ 0 60000 65536"/>
                <a:gd name="T15" fmla="*/ 0 w 3"/>
                <a:gd name="T16" fmla="*/ 0 h 5"/>
                <a:gd name="T17" fmla="*/ 3 w 3"/>
                <a:gd name="T18" fmla="*/ 5 h 5"/>
              </a:gdLst>
              <a:ahLst/>
              <a:cxnLst>
                <a:cxn ang="T10">
                  <a:pos x="T0" y="T1"/>
                </a:cxn>
                <a:cxn ang="T11">
                  <a:pos x="T2" y="T3"/>
                </a:cxn>
                <a:cxn ang="T12">
                  <a:pos x="T4" y="T5"/>
                </a:cxn>
                <a:cxn ang="T13">
                  <a:pos x="T6" y="T7"/>
                </a:cxn>
                <a:cxn ang="T14">
                  <a:pos x="T8" y="T9"/>
                </a:cxn>
              </a:cxnLst>
              <a:rect l="T15" t="T16" r="T17" b="T18"/>
              <a:pathLst>
                <a:path w="3" h="5">
                  <a:moveTo>
                    <a:pt x="2" y="5"/>
                  </a:moveTo>
                  <a:lnTo>
                    <a:pt x="3" y="5"/>
                  </a:lnTo>
                  <a:lnTo>
                    <a:pt x="0" y="0"/>
                  </a:lnTo>
                  <a:lnTo>
                    <a:pt x="2" y="0"/>
                  </a:lnTo>
                  <a:lnTo>
                    <a:pt x="2" y="5"/>
                  </a:lnTo>
                  <a:close/>
                </a:path>
              </a:pathLst>
            </a:custGeom>
            <a:solidFill>
              <a:srgbClr val="C195DB"/>
            </a:solidFill>
            <a:ln w="9525">
              <a:noFill/>
              <a:round/>
              <a:headEnd/>
              <a:tailEnd/>
            </a:ln>
          </p:spPr>
          <p:txBody>
            <a:bodyPr/>
            <a:lstStyle/>
            <a:p>
              <a:endParaRPr lang="ru-RU"/>
            </a:p>
          </p:txBody>
        </p:sp>
        <p:sp>
          <p:nvSpPr>
            <p:cNvPr id="161575" name="Freeform 3232"/>
            <p:cNvSpPr>
              <a:spLocks/>
            </p:cNvSpPr>
            <p:nvPr/>
          </p:nvSpPr>
          <p:spPr bwMode="auto">
            <a:xfrm>
              <a:off x="2244" y="2524"/>
              <a:ext cx="57" cy="16"/>
            </a:xfrm>
            <a:custGeom>
              <a:avLst/>
              <a:gdLst>
                <a:gd name="T0" fmla="*/ 57 w 57"/>
                <a:gd name="T1" fmla="*/ 16 h 16"/>
                <a:gd name="T2" fmla="*/ 57 w 57"/>
                <a:gd name="T3" fmla="*/ 10 h 16"/>
                <a:gd name="T4" fmla="*/ 0 w 57"/>
                <a:gd name="T5" fmla="*/ 0 h 16"/>
                <a:gd name="T6" fmla="*/ 0 w 57"/>
                <a:gd name="T7" fmla="*/ 6 h 16"/>
                <a:gd name="T8" fmla="*/ 57 w 57"/>
                <a:gd name="T9" fmla="*/ 16 h 16"/>
                <a:gd name="T10" fmla="*/ 0 60000 65536"/>
                <a:gd name="T11" fmla="*/ 0 60000 65536"/>
                <a:gd name="T12" fmla="*/ 0 60000 65536"/>
                <a:gd name="T13" fmla="*/ 0 60000 65536"/>
                <a:gd name="T14" fmla="*/ 0 60000 65536"/>
                <a:gd name="T15" fmla="*/ 0 w 57"/>
                <a:gd name="T16" fmla="*/ 0 h 16"/>
                <a:gd name="T17" fmla="*/ 57 w 57"/>
                <a:gd name="T18" fmla="*/ 16 h 16"/>
              </a:gdLst>
              <a:ahLst/>
              <a:cxnLst>
                <a:cxn ang="T10">
                  <a:pos x="T0" y="T1"/>
                </a:cxn>
                <a:cxn ang="T11">
                  <a:pos x="T2" y="T3"/>
                </a:cxn>
                <a:cxn ang="T12">
                  <a:pos x="T4" y="T5"/>
                </a:cxn>
                <a:cxn ang="T13">
                  <a:pos x="T6" y="T7"/>
                </a:cxn>
                <a:cxn ang="T14">
                  <a:pos x="T8" y="T9"/>
                </a:cxn>
              </a:cxnLst>
              <a:rect l="T15" t="T16" r="T17" b="T18"/>
              <a:pathLst>
                <a:path w="57" h="16">
                  <a:moveTo>
                    <a:pt x="57" y="16"/>
                  </a:moveTo>
                  <a:lnTo>
                    <a:pt x="57" y="10"/>
                  </a:lnTo>
                  <a:lnTo>
                    <a:pt x="0" y="0"/>
                  </a:lnTo>
                  <a:lnTo>
                    <a:pt x="0" y="6"/>
                  </a:lnTo>
                  <a:lnTo>
                    <a:pt x="57" y="16"/>
                  </a:lnTo>
                  <a:close/>
                </a:path>
              </a:pathLst>
            </a:custGeom>
            <a:solidFill>
              <a:srgbClr val="C195DB"/>
            </a:solidFill>
            <a:ln w="9525">
              <a:noFill/>
              <a:round/>
              <a:headEnd/>
              <a:tailEnd/>
            </a:ln>
          </p:spPr>
          <p:txBody>
            <a:bodyPr/>
            <a:lstStyle/>
            <a:p>
              <a:endParaRPr lang="ru-RU"/>
            </a:p>
          </p:txBody>
        </p:sp>
        <p:sp>
          <p:nvSpPr>
            <p:cNvPr id="161576" name="Freeform 3233"/>
            <p:cNvSpPr>
              <a:spLocks/>
            </p:cNvSpPr>
            <p:nvPr/>
          </p:nvSpPr>
          <p:spPr bwMode="auto">
            <a:xfrm>
              <a:off x="2298" y="2534"/>
              <a:ext cx="7" cy="6"/>
            </a:xfrm>
            <a:custGeom>
              <a:avLst/>
              <a:gdLst>
                <a:gd name="T0" fmla="*/ 4 w 7"/>
                <a:gd name="T1" fmla="*/ 6 h 6"/>
                <a:gd name="T2" fmla="*/ 7 w 7"/>
                <a:gd name="T3" fmla="*/ 2 h 6"/>
                <a:gd name="T4" fmla="*/ 3 w 7"/>
                <a:gd name="T5" fmla="*/ 0 h 6"/>
                <a:gd name="T6" fmla="*/ 3 w 7"/>
                <a:gd name="T7" fmla="*/ 6 h 6"/>
                <a:gd name="T8" fmla="*/ 0 w 7"/>
                <a:gd name="T9" fmla="*/ 0 h 6"/>
                <a:gd name="T10" fmla="*/ 4 w 7"/>
                <a:gd name="T11" fmla="*/ 6 h 6"/>
                <a:gd name="T12" fmla="*/ 0 60000 65536"/>
                <a:gd name="T13" fmla="*/ 0 60000 65536"/>
                <a:gd name="T14" fmla="*/ 0 60000 65536"/>
                <a:gd name="T15" fmla="*/ 0 60000 65536"/>
                <a:gd name="T16" fmla="*/ 0 60000 65536"/>
                <a:gd name="T17" fmla="*/ 0 60000 65536"/>
                <a:gd name="T18" fmla="*/ 0 w 7"/>
                <a:gd name="T19" fmla="*/ 0 h 6"/>
                <a:gd name="T20" fmla="*/ 7 w 7"/>
                <a:gd name="T21" fmla="*/ 6 h 6"/>
              </a:gdLst>
              <a:ahLst/>
              <a:cxnLst>
                <a:cxn ang="T12">
                  <a:pos x="T0" y="T1"/>
                </a:cxn>
                <a:cxn ang="T13">
                  <a:pos x="T2" y="T3"/>
                </a:cxn>
                <a:cxn ang="T14">
                  <a:pos x="T4" y="T5"/>
                </a:cxn>
                <a:cxn ang="T15">
                  <a:pos x="T6" y="T7"/>
                </a:cxn>
                <a:cxn ang="T16">
                  <a:pos x="T8" y="T9"/>
                </a:cxn>
                <a:cxn ang="T17">
                  <a:pos x="T10" y="T11"/>
                </a:cxn>
              </a:cxnLst>
              <a:rect l="T18" t="T19" r="T20" b="T21"/>
              <a:pathLst>
                <a:path w="7" h="6">
                  <a:moveTo>
                    <a:pt x="4" y="6"/>
                  </a:moveTo>
                  <a:lnTo>
                    <a:pt x="7" y="2"/>
                  </a:lnTo>
                  <a:lnTo>
                    <a:pt x="3" y="0"/>
                  </a:lnTo>
                  <a:lnTo>
                    <a:pt x="3" y="6"/>
                  </a:lnTo>
                  <a:lnTo>
                    <a:pt x="0" y="0"/>
                  </a:lnTo>
                  <a:lnTo>
                    <a:pt x="4" y="6"/>
                  </a:lnTo>
                  <a:close/>
                </a:path>
              </a:pathLst>
            </a:custGeom>
            <a:solidFill>
              <a:srgbClr val="C195DB"/>
            </a:solidFill>
            <a:ln w="9525">
              <a:noFill/>
              <a:round/>
              <a:headEnd/>
              <a:tailEnd/>
            </a:ln>
          </p:spPr>
          <p:txBody>
            <a:bodyPr/>
            <a:lstStyle/>
            <a:p>
              <a:endParaRPr lang="ru-RU"/>
            </a:p>
          </p:txBody>
        </p:sp>
        <p:sp>
          <p:nvSpPr>
            <p:cNvPr id="161577" name="Freeform 3234"/>
            <p:cNvSpPr>
              <a:spLocks/>
            </p:cNvSpPr>
            <p:nvPr/>
          </p:nvSpPr>
          <p:spPr bwMode="auto">
            <a:xfrm>
              <a:off x="2241" y="2493"/>
              <a:ext cx="58" cy="34"/>
            </a:xfrm>
            <a:custGeom>
              <a:avLst/>
              <a:gdLst>
                <a:gd name="T0" fmla="*/ 0 w 58"/>
                <a:gd name="T1" fmla="*/ 29 h 34"/>
                <a:gd name="T2" fmla="*/ 3 w 58"/>
                <a:gd name="T3" fmla="*/ 34 h 34"/>
                <a:gd name="T4" fmla="*/ 58 w 58"/>
                <a:gd name="T5" fmla="*/ 5 h 34"/>
                <a:gd name="T6" fmla="*/ 55 w 58"/>
                <a:gd name="T7" fmla="*/ 0 h 34"/>
                <a:gd name="T8" fmla="*/ 0 w 58"/>
                <a:gd name="T9" fmla="*/ 29 h 34"/>
                <a:gd name="T10" fmla="*/ 0 60000 65536"/>
                <a:gd name="T11" fmla="*/ 0 60000 65536"/>
                <a:gd name="T12" fmla="*/ 0 60000 65536"/>
                <a:gd name="T13" fmla="*/ 0 60000 65536"/>
                <a:gd name="T14" fmla="*/ 0 60000 65536"/>
                <a:gd name="T15" fmla="*/ 0 w 58"/>
                <a:gd name="T16" fmla="*/ 0 h 34"/>
                <a:gd name="T17" fmla="*/ 58 w 58"/>
                <a:gd name="T18" fmla="*/ 34 h 34"/>
              </a:gdLst>
              <a:ahLst/>
              <a:cxnLst>
                <a:cxn ang="T10">
                  <a:pos x="T0" y="T1"/>
                </a:cxn>
                <a:cxn ang="T11">
                  <a:pos x="T2" y="T3"/>
                </a:cxn>
                <a:cxn ang="T12">
                  <a:pos x="T4" y="T5"/>
                </a:cxn>
                <a:cxn ang="T13">
                  <a:pos x="T6" y="T7"/>
                </a:cxn>
                <a:cxn ang="T14">
                  <a:pos x="T8" y="T9"/>
                </a:cxn>
              </a:cxnLst>
              <a:rect l="T15" t="T16" r="T17" b="T18"/>
              <a:pathLst>
                <a:path w="58" h="34">
                  <a:moveTo>
                    <a:pt x="0" y="29"/>
                  </a:moveTo>
                  <a:lnTo>
                    <a:pt x="3" y="34"/>
                  </a:lnTo>
                  <a:lnTo>
                    <a:pt x="58" y="5"/>
                  </a:lnTo>
                  <a:lnTo>
                    <a:pt x="55" y="0"/>
                  </a:lnTo>
                  <a:lnTo>
                    <a:pt x="0" y="29"/>
                  </a:lnTo>
                  <a:close/>
                </a:path>
              </a:pathLst>
            </a:custGeom>
            <a:solidFill>
              <a:srgbClr val="C195DB"/>
            </a:solidFill>
            <a:ln w="9525">
              <a:noFill/>
              <a:round/>
              <a:headEnd/>
              <a:tailEnd/>
            </a:ln>
          </p:spPr>
          <p:txBody>
            <a:bodyPr/>
            <a:lstStyle/>
            <a:p>
              <a:endParaRPr lang="ru-RU"/>
            </a:p>
          </p:txBody>
        </p:sp>
        <p:sp>
          <p:nvSpPr>
            <p:cNvPr id="161578" name="Freeform 3235"/>
            <p:cNvSpPr>
              <a:spLocks/>
            </p:cNvSpPr>
            <p:nvPr/>
          </p:nvSpPr>
          <p:spPr bwMode="auto">
            <a:xfrm>
              <a:off x="2234" y="2524"/>
              <a:ext cx="10" cy="5"/>
            </a:xfrm>
            <a:custGeom>
              <a:avLst/>
              <a:gdLst>
                <a:gd name="T0" fmla="*/ 9 w 10"/>
                <a:gd name="T1" fmla="*/ 5 h 5"/>
                <a:gd name="T2" fmla="*/ 0 w 10"/>
                <a:gd name="T3" fmla="*/ 3 h 5"/>
                <a:gd name="T4" fmla="*/ 8 w 10"/>
                <a:gd name="T5" fmla="*/ 0 h 5"/>
                <a:gd name="T6" fmla="*/ 10 w 10"/>
                <a:gd name="T7" fmla="*/ 3 h 5"/>
                <a:gd name="T8" fmla="*/ 9 w 10"/>
                <a:gd name="T9" fmla="*/ 0 h 5"/>
                <a:gd name="T10" fmla="*/ 9 w 10"/>
                <a:gd name="T11" fmla="*/ 5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9" y="5"/>
                  </a:moveTo>
                  <a:lnTo>
                    <a:pt x="0" y="3"/>
                  </a:lnTo>
                  <a:lnTo>
                    <a:pt x="8" y="0"/>
                  </a:lnTo>
                  <a:lnTo>
                    <a:pt x="10" y="3"/>
                  </a:lnTo>
                  <a:lnTo>
                    <a:pt x="9" y="0"/>
                  </a:lnTo>
                  <a:lnTo>
                    <a:pt x="9" y="5"/>
                  </a:lnTo>
                  <a:close/>
                </a:path>
              </a:pathLst>
            </a:custGeom>
            <a:solidFill>
              <a:srgbClr val="C195DB"/>
            </a:solidFill>
            <a:ln w="9525">
              <a:noFill/>
              <a:round/>
              <a:headEnd/>
              <a:tailEnd/>
            </a:ln>
          </p:spPr>
          <p:txBody>
            <a:bodyPr/>
            <a:lstStyle/>
            <a:p>
              <a:endParaRPr lang="ru-RU"/>
            </a:p>
          </p:txBody>
        </p:sp>
        <p:sp>
          <p:nvSpPr>
            <p:cNvPr id="161579" name="Freeform 3236"/>
            <p:cNvSpPr>
              <a:spLocks/>
            </p:cNvSpPr>
            <p:nvPr/>
          </p:nvSpPr>
          <p:spPr bwMode="auto">
            <a:xfrm>
              <a:off x="2298" y="2493"/>
              <a:ext cx="3" cy="7"/>
            </a:xfrm>
            <a:custGeom>
              <a:avLst/>
              <a:gdLst>
                <a:gd name="T0" fmla="*/ 3 w 3"/>
                <a:gd name="T1" fmla="*/ 6 h 7"/>
                <a:gd name="T2" fmla="*/ 0 w 3"/>
                <a:gd name="T3" fmla="*/ 0 h 7"/>
                <a:gd name="T4" fmla="*/ 1 w 3"/>
                <a:gd name="T5" fmla="*/ 7 h 7"/>
                <a:gd name="T6" fmla="*/ 0 w 3"/>
                <a:gd name="T7" fmla="*/ 0 h 7"/>
                <a:gd name="T8" fmla="*/ 3 w 3"/>
                <a:gd name="T9" fmla="*/ 6 h 7"/>
                <a:gd name="T10" fmla="*/ 0 60000 65536"/>
                <a:gd name="T11" fmla="*/ 0 60000 65536"/>
                <a:gd name="T12" fmla="*/ 0 60000 65536"/>
                <a:gd name="T13" fmla="*/ 0 60000 65536"/>
                <a:gd name="T14" fmla="*/ 0 60000 65536"/>
                <a:gd name="T15" fmla="*/ 0 w 3"/>
                <a:gd name="T16" fmla="*/ 0 h 7"/>
                <a:gd name="T17" fmla="*/ 3 w 3"/>
                <a:gd name="T18" fmla="*/ 7 h 7"/>
              </a:gdLst>
              <a:ahLst/>
              <a:cxnLst>
                <a:cxn ang="T10">
                  <a:pos x="T0" y="T1"/>
                </a:cxn>
                <a:cxn ang="T11">
                  <a:pos x="T2" y="T3"/>
                </a:cxn>
                <a:cxn ang="T12">
                  <a:pos x="T4" y="T5"/>
                </a:cxn>
                <a:cxn ang="T13">
                  <a:pos x="T6" y="T7"/>
                </a:cxn>
                <a:cxn ang="T14">
                  <a:pos x="T8" y="T9"/>
                </a:cxn>
              </a:cxnLst>
              <a:rect l="T15" t="T16" r="T17" b="T18"/>
              <a:pathLst>
                <a:path w="3" h="7">
                  <a:moveTo>
                    <a:pt x="3" y="6"/>
                  </a:moveTo>
                  <a:lnTo>
                    <a:pt x="0" y="0"/>
                  </a:lnTo>
                  <a:lnTo>
                    <a:pt x="1" y="7"/>
                  </a:lnTo>
                  <a:lnTo>
                    <a:pt x="0" y="0"/>
                  </a:lnTo>
                  <a:lnTo>
                    <a:pt x="3" y="6"/>
                  </a:lnTo>
                  <a:close/>
                </a:path>
              </a:pathLst>
            </a:custGeom>
            <a:solidFill>
              <a:srgbClr val="C195DB"/>
            </a:solidFill>
            <a:ln w="9525">
              <a:noFill/>
              <a:round/>
              <a:headEnd/>
              <a:tailEnd/>
            </a:ln>
          </p:spPr>
          <p:txBody>
            <a:bodyPr/>
            <a:lstStyle/>
            <a:p>
              <a:endParaRPr lang="ru-RU"/>
            </a:p>
          </p:txBody>
        </p:sp>
        <p:sp>
          <p:nvSpPr>
            <p:cNvPr id="161580" name="Freeform 3237"/>
            <p:cNvSpPr>
              <a:spLocks/>
            </p:cNvSpPr>
            <p:nvPr/>
          </p:nvSpPr>
          <p:spPr bwMode="auto">
            <a:xfrm>
              <a:off x="2064" y="2612"/>
              <a:ext cx="58" cy="72"/>
            </a:xfrm>
            <a:custGeom>
              <a:avLst/>
              <a:gdLst>
                <a:gd name="T0" fmla="*/ 6 w 58"/>
                <a:gd name="T1" fmla="*/ 0 h 72"/>
                <a:gd name="T2" fmla="*/ 0 w 58"/>
                <a:gd name="T3" fmla="*/ 5 h 72"/>
                <a:gd name="T4" fmla="*/ 51 w 58"/>
                <a:gd name="T5" fmla="*/ 72 h 72"/>
                <a:gd name="T6" fmla="*/ 58 w 58"/>
                <a:gd name="T7" fmla="*/ 68 h 72"/>
                <a:gd name="T8" fmla="*/ 6 w 58"/>
                <a:gd name="T9" fmla="*/ 0 h 72"/>
                <a:gd name="T10" fmla="*/ 0 60000 65536"/>
                <a:gd name="T11" fmla="*/ 0 60000 65536"/>
                <a:gd name="T12" fmla="*/ 0 60000 65536"/>
                <a:gd name="T13" fmla="*/ 0 60000 65536"/>
                <a:gd name="T14" fmla="*/ 0 60000 65536"/>
                <a:gd name="T15" fmla="*/ 0 w 58"/>
                <a:gd name="T16" fmla="*/ 0 h 72"/>
                <a:gd name="T17" fmla="*/ 58 w 58"/>
                <a:gd name="T18" fmla="*/ 72 h 72"/>
              </a:gdLst>
              <a:ahLst/>
              <a:cxnLst>
                <a:cxn ang="T10">
                  <a:pos x="T0" y="T1"/>
                </a:cxn>
                <a:cxn ang="T11">
                  <a:pos x="T2" y="T3"/>
                </a:cxn>
                <a:cxn ang="T12">
                  <a:pos x="T4" y="T5"/>
                </a:cxn>
                <a:cxn ang="T13">
                  <a:pos x="T6" y="T7"/>
                </a:cxn>
                <a:cxn ang="T14">
                  <a:pos x="T8" y="T9"/>
                </a:cxn>
              </a:cxnLst>
              <a:rect l="T15" t="T16" r="T17" b="T18"/>
              <a:pathLst>
                <a:path w="58" h="72">
                  <a:moveTo>
                    <a:pt x="6" y="0"/>
                  </a:moveTo>
                  <a:lnTo>
                    <a:pt x="0" y="5"/>
                  </a:lnTo>
                  <a:lnTo>
                    <a:pt x="51" y="72"/>
                  </a:lnTo>
                  <a:lnTo>
                    <a:pt x="58" y="68"/>
                  </a:lnTo>
                  <a:lnTo>
                    <a:pt x="6" y="0"/>
                  </a:lnTo>
                  <a:close/>
                </a:path>
              </a:pathLst>
            </a:custGeom>
            <a:solidFill>
              <a:srgbClr val="C195DB"/>
            </a:solidFill>
            <a:ln w="9525">
              <a:noFill/>
              <a:round/>
              <a:headEnd/>
              <a:tailEnd/>
            </a:ln>
          </p:spPr>
          <p:txBody>
            <a:bodyPr/>
            <a:lstStyle/>
            <a:p>
              <a:endParaRPr lang="ru-RU"/>
            </a:p>
          </p:txBody>
        </p:sp>
        <p:sp>
          <p:nvSpPr>
            <p:cNvPr id="161581" name="Line 3238"/>
            <p:cNvSpPr>
              <a:spLocks noChangeShapeType="1"/>
            </p:cNvSpPr>
            <p:nvPr/>
          </p:nvSpPr>
          <p:spPr bwMode="auto">
            <a:xfrm>
              <a:off x="2076" y="2665"/>
              <a:ext cx="44" cy="16"/>
            </a:xfrm>
            <a:prstGeom prst="line">
              <a:avLst/>
            </a:prstGeom>
            <a:noFill/>
            <a:ln w="6350" cap="rnd">
              <a:solidFill>
                <a:srgbClr val="C195DB"/>
              </a:solidFill>
              <a:round/>
              <a:headEnd/>
              <a:tailEnd/>
            </a:ln>
          </p:spPr>
          <p:txBody>
            <a:bodyPr/>
            <a:lstStyle/>
            <a:p>
              <a:endParaRPr lang="ru-RU"/>
            </a:p>
          </p:txBody>
        </p:sp>
        <p:sp>
          <p:nvSpPr>
            <p:cNvPr id="161582" name="Line 3239"/>
            <p:cNvSpPr>
              <a:spLocks noChangeShapeType="1"/>
            </p:cNvSpPr>
            <p:nvPr/>
          </p:nvSpPr>
          <p:spPr bwMode="auto">
            <a:xfrm flipH="1" flipV="1">
              <a:off x="2068" y="2620"/>
              <a:ext cx="9" cy="45"/>
            </a:xfrm>
            <a:prstGeom prst="line">
              <a:avLst/>
            </a:prstGeom>
            <a:noFill/>
            <a:ln w="6350" cap="rnd">
              <a:solidFill>
                <a:srgbClr val="C195DB"/>
              </a:solidFill>
              <a:round/>
              <a:headEnd/>
              <a:tailEnd/>
            </a:ln>
          </p:spPr>
          <p:txBody>
            <a:bodyPr/>
            <a:lstStyle/>
            <a:p>
              <a:endParaRPr lang="ru-RU"/>
            </a:p>
          </p:txBody>
        </p:sp>
        <p:sp>
          <p:nvSpPr>
            <p:cNvPr id="161583" name="Line 3240"/>
            <p:cNvSpPr>
              <a:spLocks noChangeShapeType="1"/>
            </p:cNvSpPr>
            <p:nvPr/>
          </p:nvSpPr>
          <p:spPr bwMode="auto">
            <a:xfrm flipH="1">
              <a:off x="2041" y="2665"/>
              <a:ext cx="35" cy="23"/>
            </a:xfrm>
            <a:prstGeom prst="line">
              <a:avLst/>
            </a:prstGeom>
            <a:noFill/>
            <a:ln w="6350" cap="rnd">
              <a:solidFill>
                <a:srgbClr val="C195DB"/>
              </a:solidFill>
              <a:round/>
              <a:headEnd/>
              <a:tailEnd/>
            </a:ln>
          </p:spPr>
          <p:txBody>
            <a:bodyPr/>
            <a:lstStyle/>
            <a:p>
              <a:endParaRPr lang="ru-RU"/>
            </a:p>
          </p:txBody>
        </p:sp>
        <p:sp>
          <p:nvSpPr>
            <p:cNvPr id="161584" name="Freeform 3241"/>
            <p:cNvSpPr>
              <a:spLocks/>
            </p:cNvSpPr>
            <p:nvPr/>
          </p:nvSpPr>
          <p:spPr bwMode="auto">
            <a:xfrm>
              <a:off x="1710" y="2770"/>
              <a:ext cx="49" cy="64"/>
            </a:xfrm>
            <a:custGeom>
              <a:avLst/>
              <a:gdLst>
                <a:gd name="T0" fmla="*/ 6 w 49"/>
                <a:gd name="T1" fmla="*/ 0 h 64"/>
                <a:gd name="T2" fmla="*/ 0 w 49"/>
                <a:gd name="T3" fmla="*/ 6 h 64"/>
                <a:gd name="T4" fmla="*/ 43 w 49"/>
                <a:gd name="T5" fmla="*/ 64 h 64"/>
                <a:gd name="T6" fmla="*/ 49 w 49"/>
                <a:gd name="T7" fmla="*/ 60 h 64"/>
                <a:gd name="T8" fmla="*/ 6 w 49"/>
                <a:gd name="T9" fmla="*/ 0 h 64"/>
                <a:gd name="T10" fmla="*/ 0 60000 65536"/>
                <a:gd name="T11" fmla="*/ 0 60000 65536"/>
                <a:gd name="T12" fmla="*/ 0 60000 65536"/>
                <a:gd name="T13" fmla="*/ 0 60000 65536"/>
                <a:gd name="T14" fmla="*/ 0 60000 65536"/>
                <a:gd name="T15" fmla="*/ 0 w 49"/>
                <a:gd name="T16" fmla="*/ 0 h 64"/>
                <a:gd name="T17" fmla="*/ 49 w 49"/>
                <a:gd name="T18" fmla="*/ 64 h 64"/>
              </a:gdLst>
              <a:ahLst/>
              <a:cxnLst>
                <a:cxn ang="T10">
                  <a:pos x="T0" y="T1"/>
                </a:cxn>
                <a:cxn ang="T11">
                  <a:pos x="T2" y="T3"/>
                </a:cxn>
                <a:cxn ang="T12">
                  <a:pos x="T4" y="T5"/>
                </a:cxn>
                <a:cxn ang="T13">
                  <a:pos x="T6" y="T7"/>
                </a:cxn>
                <a:cxn ang="T14">
                  <a:pos x="T8" y="T9"/>
                </a:cxn>
              </a:cxnLst>
              <a:rect l="T15" t="T16" r="T17" b="T18"/>
              <a:pathLst>
                <a:path w="49" h="64">
                  <a:moveTo>
                    <a:pt x="6" y="0"/>
                  </a:moveTo>
                  <a:lnTo>
                    <a:pt x="0" y="6"/>
                  </a:lnTo>
                  <a:lnTo>
                    <a:pt x="43" y="64"/>
                  </a:lnTo>
                  <a:lnTo>
                    <a:pt x="49" y="60"/>
                  </a:lnTo>
                  <a:lnTo>
                    <a:pt x="6" y="0"/>
                  </a:lnTo>
                  <a:close/>
                </a:path>
              </a:pathLst>
            </a:custGeom>
            <a:solidFill>
              <a:srgbClr val="C195DB"/>
            </a:solidFill>
            <a:ln w="9525">
              <a:noFill/>
              <a:round/>
              <a:headEnd/>
              <a:tailEnd/>
            </a:ln>
          </p:spPr>
          <p:txBody>
            <a:bodyPr/>
            <a:lstStyle/>
            <a:p>
              <a:endParaRPr lang="ru-RU"/>
            </a:p>
          </p:txBody>
        </p:sp>
        <p:sp>
          <p:nvSpPr>
            <p:cNvPr id="161585" name="Freeform 3242"/>
            <p:cNvSpPr>
              <a:spLocks/>
            </p:cNvSpPr>
            <p:nvPr/>
          </p:nvSpPr>
          <p:spPr bwMode="auto">
            <a:xfrm>
              <a:off x="3818" y="3138"/>
              <a:ext cx="7" cy="4"/>
            </a:xfrm>
            <a:custGeom>
              <a:avLst/>
              <a:gdLst>
                <a:gd name="T0" fmla="*/ 7 w 7"/>
                <a:gd name="T1" fmla="*/ 2 h 4"/>
                <a:gd name="T2" fmla="*/ 7 w 7"/>
                <a:gd name="T3" fmla="*/ 0 h 4"/>
                <a:gd name="T4" fmla="*/ 0 w 7"/>
                <a:gd name="T5" fmla="*/ 4 h 4"/>
                <a:gd name="T6" fmla="*/ 7 w 7"/>
                <a:gd name="T7" fmla="*/ 2 h 4"/>
                <a:gd name="T8" fmla="*/ 0 60000 65536"/>
                <a:gd name="T9" fmla="*/ 0 60000 65536"/>
                <a:gd name="T10" fmla="*/ 0 60000 65536"/>
                <a:gd name="T11" fmla="*/ 0 60000 65536"/>
                <a:gd name="T12" fmla="*/ 0 w 7"/>
                <a:gd name="T13" fmla="*/ 0 h 4"/>
                <a:gd name="T14" fmla="*/ 7 w 7"/>
                <a:gd name="T15" fmla="*/ 4 h 4"/>
              </a:gdLst>
              <a:ahLst/>
              <a:cxnLst>
                <a:cxn ang="T8">
                  <a:pos x="T0" y="T1"/>
                </a:cxn>
                <a:cxn ang="T9">
                  <a:pos x="T2" y="T3"/>
                </a:cxn>
                <a:cxn ang="T10">
                  <a:pos x="T4" y="T5"/>
                </a:cxn>
                <a:cxn ang="T11">
                  <a:pos x="T6" y="T7"/>
                </a:cxn>
              </a:cxnLst>
              <a:rect l="T12" t="T13" r="T14" b="T15"/>
              <a:pathLst>
                <a:path w="7" h="4">
                  <a:moveTo>
                    <a:pt x="7" y="2"/>
                  </a:moveTo>
                  <a:lnTo>
                    <a:pt x="7" y="0"/>
                  </a:lnTo>
                  <a:lnTo>
                    <a:pt x="0" y="4"/>
                  </a:lnTo>
                  <a:lnTo>
                    <a:pt x="7" y="2"/>
                  </a:lnTo>
                  <a:close/>
                </a:path>
              </a:pathLst>
            </a:custGeom>
            <a:solidFill>
              <a:srgbClr val="C195DB"/>
            </a:solidFill>
            <a:ln w="9525">
              <a:noFill/>
              <a:round/>
              <a:headEnd/>
              <a:tailEnd/>
            </a:ln>
          </p:spPr>
          <p:txBody>
            <a:bodyPr/>
            <a:lstStyle/>
            <a:p>
              <a:endParaRPr lang="ru-RU"/>
            </a:p>
          </p:txBody>
        </p:sp>
        <p:sp>
          <p:nvSpPr>
            <p:cNvPr id="161586" name="Freeform 3243"/>
            <p:cNvSpPr>
              <a:spLocks/>
            </p:cNvSpPr>
            <p:nvPr/>
          </p:nvSpPr>
          <p:spPr bwMode="auto">
            <a:xfrm>
              <a:off x="3616" y="2961"/>
              <a:ext cx="3" cy="7"/>
            </a:xfrm>
            <a:custGeom>
              <a:avLst/>
              <a:gdLst>
                <a:gd name="T0" fmla="*/ 3 w 3"/>
                <a:gd name="T1" fmla="*/ 2 h 7"/>
                <a:gd name="T2" fmla="*/ 2 w 3"/>
                <a:gd name="T3" fmla="*/ 0 h 7"/>
                <a:gd name="T4" fmla="*/ 0 w 3"/>
                <a:gd name="T5" fmla="*/ 2 h 7"/>
                <a:gd name="T6" fmla="*/ 3 w 3"/>
                <a:gd name="T7" fmla="*/ 7 h 7"/>
                <a:gd name="T8" fmla="*/ 0 w 3"/>
                <a:gd name="T9" fmla="*/ 7 h 7"/>
                <a:gd name="T10" fmla="*/ 3 w 3"/>
                <a:gd name="T11" fmla="*/ 2 h 7"/>
                <a:gd name="T12" fmla="*/ 0 60000 65536"/>
                <a:gd name="T13" fmla="*/ 0 60000 65536"/>
                <a:gd name="T14" fmla="*/ 0 60000 65536"/>
                <a:gd name="T15" fmla="*/ 0 60000 65536"/>
                <a:gd name="T16" fmla="*/ 0 60000 65536"/>
                <a:gd name="T17" fmla="*/ 0 60000 65536"/>
                <a:gd name="T18" fmla="*/ 0 w 3"/>
                <a:gd name="T19" fmla="*/ 0 h 7"/>
                <a:gd name="T20" fmla="*/ 3 w 3"/>
                <a:gd name="T21" fmla="*/ 7 h 7"/>
              </a:gdLst>
              <a:ahLst/>
              <a:cxnLst>
                <a:cxn ang="T12">
                  <a:pos x="T0" y="T1"/>
                </a:cxn>
                <a:cxn ang="T13">
                  <a:pos x="T2" y="T3"/>
                </a:cxn>
                <a:cxn ang="T14">
                  <a:pos x="T4" y="T5"/>
                </a:cxn>
                <a:cxn ang="T15">
                  <a:pos x="T6" y="T7"/>
                </a:cxn>
                <a:cxn ang="T16">
                  <a:pos x="T8" y="T9"/>
                </a:cxn>
                <a:cxn ang="T17">
                  <a:pos x="T10" y="T11"/>
                </a:cxn>
              </a:cxnLst>
              <a:rect l="T18" t="T19" r="T20" b="T21"/>
              <a:pathLst>
                <a:path w="3" h="7">
                  <a:moveTo>
                    <a:pt x="3" y="2"/>
                  </a:moveTo>
                  <a:lnTo>
                    <a:pt x="2" y="0"/>
                  </a:lnTo>
                  <a:lnTo>
                    <a:pt x="0" y="2"/>
                  </a:lnTo>
                  <a:lnTo>
                    <a:pt x="3" y="7"/>
                  </a:lnTo>
                  <a:lnTo>
                    <a:pt x="0" y="7"/>
                  </a:lnTo>
                  <a:lnTo>
                    <a:pt x="3" y="2"/>
                  </a:lnTo>
                  <a:close/>
                </a:path>
              </a:pathLst>
            </a:custGeom>
            <a:solidFill>
              <a:srgbClr val="C195DB"/>
            </a:solidFill>
            <a:ln w="9525">
              <a:noFill/>
              <a:round/>
              <a:headEnd/>
              <a:tailEnd/>
            </a:ln>
          </p:spPr>
          <p:txBody>
            <a:bodyPr/>
            <a:lstStyle/>
            <a:p>
              <a:endParaRPr lang="ru-RU"/>
            </a:p>
          </p:txBody>
        </p:sp>
        <p:sp>
          <p:nvSpPr>
            <p:cNvPr id="161587" name="Freeform 3244"/>
            <p:cNvSpPr>
              <a:spLocks/>
            </p:cNvSpPr>
            <p:nvPr/>
          </p:nvSpPr>
          <p:spPr bwMode="auto">
            <a:xfrm>
              <a:off x="3759" y="3140"/>
              <a:ext cx="64" cy="53"/>
            </a:xfrm>
            <a:custGeom>
              <a:avLst/>
              <a:gdLst>
                <a:gd name="T0" fmla="*/ 0 w 64"/>
                <a:gd name="T1" fmla="*/ 48 h 53"/>
                <a:gd name="T2" fmla="*/ 6 w 64"/>
                <a:gd name="T3" fmla="*/ 53 h 53"/>
                <a:gd name="T4" fmla="*/ 64 w 64"/>
                <a:gd name="T5" fmla="*/ 5 h 53"/>
                <a:gd name="T6" fmla="*/ 58 w 64"/>
                <a:gd name="T7" fmla="*/ 0 h 53"/>
                <a:gd name="T8" fmla="*/ 0 w 64"/>
                <a:gd name="T9" fmla="*/ 48 h 53"/>
                <a:gd name="T10" fmla="*/ 0 60000 65536"/>
                <a:gd name="T11" fmla="*/ 0 60000 65536"/>
                <a:gd name="T12" fmla="*/ 0 60000 65536"/>
                <a:gd name="T13" fmla="*/ 0 60000 65536"/>
                <a:gd name="T14" fmla="*/ 0 60000 65536"/>
                <a:gd name="T15" fmla="*/ 0 w 64"/>
                <a:gd name="T16" fmla="*/ 0 h 53"/>
                <a:gd name="T17" fmla="*/ 64 w 64"/>
                <a:gd name="T18" fmla="*/ 53 h 53"/>
              </a:gdLst>
              <a:ahLst/>
              <a:cxnLst>
                <a:cxn ang="T10">
                  <a:pos x="T0" y="T1"/>
                </a:cxn>
                <a:cxn ang="T11">
                  <a:pos x="T2" y="T3"/>
                </a:cxn>
                <a:cxn ang="T12">
                  <a:pos x="T4" y="T5"/>
                </a:cxn>
                <a:cxn ang="T13">
                  <a:pos x="T6" y="T7"/>
                </a:cxn>
                <a:cxn ang="T14">
                  <a:pos x="T8" y="T9"/>
                </a:cxn>
              </a:cxnLst>
              <a:rect l="T15" t="T16" r="T17" b="T18"/>
              <a:pathLst>
                <a:path w="64" h="53">
                  <a:moveTo>
                    <a:pt x="0" y="48"/>
                  </a:moveTo>
                  <a:lnTo>
                    <a:pt x="6" y="53"/>
                  </a:lnTo>
                  <a:lnTo>
                    <a:pt x="64" y="5"/>
                  </a:lnTo>
                  <a:lnTo>
                    <a:pt x="58" y="0"/>
                  </a:lnTo>
                  <a:lnTo>
                    <a:pt x="0" y="48"/>
                  </a:lnTo>
                  <a:close/>
                </a:path>
              </a:pathLst>
            </a:custGeom>
            <a:solidFill>
              <a:srgbClr val="C195DB"/>
            </a:solidFill>
            <a:ln w="9525">
              <a:noFill/>
              <a:round/>
              <a:headEnd/>
              <a:tailEnd/>
            </a:ln>
          </p:spPr>
          <p:txBody>
            <a:bodyPr/>
            <a:lstStyle/>
            <a:p>
              <a:endParaRPr lang="ru-RU"/>
            </a:p>
          </p:txBody>
        </p:sp>
        <p:sp>
          <p:nvSpPr>
            <p:cNvPr id="161588" name="Line 3245"/>
            <p:cNvSpPr>
              <a:spLocks noChangeShapeType="1"/>
            </p:cNvSpPr>
            <p:nvPr/>
          </p:nvSpPr>
          <p:spPr bwMode="auto">
            <a:xfrm flipH="1">
              <a:off x="3765" y="3182"/>
              <a:ext cx="46" cy="6"/>
            </a:xfrm>
            <a:prstGeom prst="line">
              <a:avLst/>
            </a:prstGeom>
            <a:noFill/>
            <a:ln w="6350" cap="rnd">
              <a:solidFill>
                <a:srgbClr val="C195DB"/>
              </a:solidFill>
              <a:round/>
              <a:headEnd/>
              <a:tailEnd/>
            </a:ln>
          </p:spPr>
          <p:txBody>
            <a:bodyPr/>
            <a:lstStyle/>
            <a:p>
              <a:endParaRPr lang="ru-RU"/>
            </a:p>
          </p:txBody>
        </p:sp>
        <p:sp>
          <p:nvSpPr>
            <p:cNvPr id="161589" name="Line 3246"/>
            <p:cNvSpPr>
              <a:spLocks noChangeShapeType="1"/>
            </p:cNvSpPr>
            <p:nvPr/>
          </p:nvSpPr>
          <p:spPr bwMode="auto">
            <a:xfrm flipV="1">
              <a:off x="3813" y="3142"/>
              <a:ext cx="8" cy="40"/>
            </a:xfrm>
            <a:prstGeom prst="line">
              <a:avLst/>
            </a:prstGeom>
            <a:noFill/>
            <a:ln w="6350" cap="rnd">
              <a:solidFill>
                <a:srgbClr val="C195DB"/>
              </a:solidFill>
              <a:round/>
              <a:headEnd/>
              <a:tailEnd/>
            </a:ln>
          </p:spPr>
          <p:txBody>
            <a:bodyPr/>
            <a:lstStyle/>
            <a:p>
              <a:endParaRPr lang="ru-RU"/>
            </a:p>
          </p:txBody>
        </p:sp>
        <p:sp>
          <p:nvSpPr>
            <p:cNvPr id="161590" name="Line 3247"/>
            <p:cNvSpPr>
              <a:spLocks noChangeShapeType="1"/>
            </p:cNvSpPr>
            <p:nvPr/>
          </p:nvSpPr>
          <p:spPr bwMode="auto">
            <a:xfrm>
              <a:off x="3813" y="3182"/>
              <a:ext cx="26" cy="26"/>
            </a:xfrm>
            <a:prstGeom prst="line">
              <a:avLst/>
            </a:prstGeom>
            <a:noFill/>
            <a:ln w="6350" cap="rnd">
              <a:solidFill>
                <a:srgbClr val="C195DB"/>
              </a:solidFill>
              <a:round/>
              <a:headEnd/>
              <a:tailEnd/>
            </a:ln>
          </p:spPr>
          <p:txBody>
            <a:bodyPr/>
            <a:lstStyle/>
            <a:p>
              <a:endParaRPr lang="ru-RU"/>
            </a:p>
          </p:txBody>
        </p:sp>
        <p:sp>
          <p:nvSpPr>
            <p:cNvPr id="161591" name="Freeform 3248"/>
            <p:cNvSpPr>
              <a:spLocks/>
            </p:cNvSpPr>
            <p:nvPr/>
          </p:nvSpPr>
          <p:spPr bwMode="auto">
            <a:xfrm>
              <a:off x="3083" y="3122"/>
              <a:ext cx="109" cy="305"/>
            </a:xfrm>
            <a:custGeom>
              <a:avLst/>
              <a:gdLst>
                <a:gd name="T0" fmla="*/ 0 w 109"/>
                <a:gd name="T1" fmla="*/ 6 h 305"/>
                <a:gd name="T2" fmla="*/ 31 w 109"/>
                <a:gd name="T3" fmla="*/ 0 h 305"/>
                <a:gd name="T4" fmla="*/ 109 w 109"/>
                <a:gd name="T5" fmla="*/ 249 h 305"/>
                <a:gd name="T6" fmla="*/ 86 w 109"/>
                <a:gd name="T7" fmla="*/ 305 h 305"/>
                <a:gd name="T8" fmla="*/ 26 w 109"/>
                <a:gd name="T9" fmla="*/ 266 h 305"/>
                <a:gd name="T10" fmla="*/ 0 w 109"/>
                <a:gd name="T11" fmla="*/ 6 h 305"/>
                <a:gd name="T12" fmla="*/ 0 60000 65536"/>
                <a:gd name="T13" fmla="*/ 0 60000 65536"/>
                <a:gd name="T14" fmla="*/ 0 60000 65536"/>
                <a:gd name="T15" fmla="*/ 0 60000 65536"/>
                <a:gd name="T16" fmla="*/ 0 60000 65536"/>
                <a:gd name="T17" fmla="*/ 0 60000 65536"/>
                <a:gd name="T18" fmla="*/ 0 w 109"/>
                <a:gd name="T19" fmla="*/ 0 h 305"/>
                <a:gd name="T20" fmla="*/ 109 w 109"/>
                <a:gd name="T21" fmla="*/ 305 h 305"/>
              </a:gdLst>
              <a:ahLst/>
              <a:cxnLst>
                <a:cxn ang="T12">
                  <a:pos x="T0" y="T1"/>
                </a:cxn>
                <a:cxn ang="T13">
                  <a:pos x="T2" y="T3"/>
                </a:cxn>
                <a:cxn ang="T14">
                  <a:pos x="T4" y="T5"/>
                </a:cxn>
                <a:cxn ang="T15">
                  <a:pos x="T6" y="T7"/>
                </a:cxn>
                <a:cxn ang="T16">
                  <a:pos x="T8" y="T9"/>
                </a:cxn>
                <a:cxn ang="T17">
                  <a:pos x="T10" y="T11"/>
                </a:cxn>
              </a:cxnLst>
              <a:rect l="T18" t="T19" r="T20" b="T21"/>
              <a:pathLst>
                <a:path w="109" h="305">
                  <a:moveTo>
                    <a:pt x="0" y="6"/>
                  </a:moveTo>
                  <a:lnTo>
                    <a:pt x="31" y="0"/>
                  </a:lnTo>
                  <a:lnTo>
                    <a:pt x="109" y="249"/>
                  </a:lnTo>
                  <a:lnTo>
                    <a:pt x="86" y="305"/>
                  </a:lnTo>
                  <a:lnTo>
                    <a:pt x="26" y="266"/>
                  </a:lnTo>
                  <a:lnTo>
                    <a:pt x="0" y="6"/>
                  </a:lnTo>
                  <a:close/>
                </a:path>
              </a:pathLst>
            </a:custGeom>
            <a:solidFill>
              <a:srgbClr val="844CD6"/>
            </a:solidFill>
            <a:ln w="9525">
              <a:noFill/>
              <a:round/>
              <a:headEnd/>
              <a:tailEnd/>
            </a:ln>
          </p:spPr>
          <p:txBody>
            <a:bodyPr/>
            <a:lstStyle/>
            <a:p>
              <a:endParaRPr lang="ru-RU"/>
            </a:p>
          </p:txBody>
        </p:sp>
        <p:sp>
          <p:nvSpPr>
            <p:cNvPr id="161592" name="Freeform 3249"/>
            <p:cNvSpPr>
              <a:spLocks/>
            </p:cNvSpPr>
            <p:nvPr/>
          </p:nvSpPr>
          <p:spPr bwMode="auto">
            <a:xfrm>
              <a:off x="3083" y="3120"/>
              <a:ext cx="36" cy="12"/>
            </a:xfrm>
            <a:custGeom>
              <a:avLst/>
              <a:gdLst>
                <a:gd name="T0" fmla="*/ 0 w 36"/>
                <a:gd name="T1" fmla="*/ 5 h 12"/>
                <a:gd name="T2" fmla="*/ 3 w 36"/>
                <a:gd name="T3" fmla="*/ 12 h 12"/>
                <a:gd name="T4" fmla="*/ 36 w 36"/>
                <a:gd name="T5" fmla="*/ 5 h 12"/>
                <a:gd name="T6" fmla="*/ 32 w 36"/>
                <a:gd name="T7" fmla="*/ 0 h 12"/>
                <a:gd name="T8" fmla="*/ 0 w 36"/>
                <a:gd name="T9" fmla="*/ 5 h 12"/>
                <a:gd name="T10" fmla="*/ 0 60000 65536"/>
                <a:gd name="T11" fmla="*/ 0 60000 65536"/>
                <a:gd name="T12" fmla="*/ 0 60000 65536"/>
                <a:gd name="T13" fmla="*/ 0 60000 65536"/>
                <a:gd name="T14" fmla="*/ 0 60000 65536"/>
                <a:gd name="T15" fmla="*/ 0 w 36"/>
                <a:gd name="T16" fmla="*/ 0 h 12"/>
                <a:gd name="T17" fmla="*/ 36 w 36"/>
                <a:gd name="T18" fmla="*/ 12 h 12"/>
              </a:gdLst>
              <a:ahLst/>
              <a:cxnLst>
                <a:cxn ang="T10">
                  <a:pos x="T0" y="T1"/>
                </a:cxn>
                <a:cxn ang="T11">
                  <a:pos x="T2" y="T3"/>
                </a:cxn>
                <a:cxn ang="T12">
                  <a:pos x="T4" y="T5"/>
                </a:cxn>
                <a:cxn ang="T13">
                  <a:pos x="T6" y="T7"/>
                </a:cxn>
                <a:cxn ang="T14">
                  <a:pos x="T8" y="T9"/>
                </a:cxn>
              </a:cxnLst>
              <a:rect l="T15" t="T16" r="T17" b="T18"/>
              <a:pathLst>
                <a:path w="36" h="12">
                  <a:moveTo>
                    <a:pt x="0" y="5"/>
                  </a:moveTo>
                  <a:lnTo>
                    <a:pt x="3" y="12"/>
                  </a:lnTo>
                  <a:lnTo>
                    <a:pt x="36" y="5"/>
                  </a:lnTo>
                  <a:lnTo>
                    <a:pt x="32" y="0"/>
                  </a:lnTo>
                  <a:lnTo>
                    <a:pt x="0" y="5"/>
                  </a:lnTo>
                  <a:close/>
                </a:path>
              </a:pathLst>
            </a:custGeom>
            <a:solidFill>
              <a:srgbClr val="C195DB"/>
            </a:solidFill>
            <a:ln w="9525">
              <a:noFill/>
              <a:round/>
              <a:headEnd/>
              <a:tailEnd/>
            </a:ln>
          </p:spPr>
          <p:txBody>
            <a:bodyPr/>
            <a:lstStyle/>
            <a:p>
              <a:endParaRPr lang="ru-RU"/>
            </a:p>
          </p:txBody>
        </p:sp>
        <p:sp>
          <p:nvSpPr>
            <p:cNvPr id="161593" name="Freeform 3250"/>
            <p:cNvSpPr>
              <a:spLocks/>
            </p:cNvSpPr>
            <p:nvPr/>
          </p:nvSpPr>
          <p:spPr bwMode="auto">
            <a:xfrm>
              <a:off x="3111" y="3122"/>
              <a:ext cx="87" cy="251"/>
            </a:xfrm>
            <a:custGeom>
              <a:avLst/>
              <a:gdLst>
                <a:gd name="T0" fmla="*/ 8 w 87"/>
                <a:gd name="T1" fmla="*/ 0 h 251"/>
                <a:gd name="T2" fmla="*/ 0 w 87"/>
                <a:gd name="T3" fmla="*/ 1 h 251"/>
                <a:gd name="T4" fmla="*/ 79 w 87"/>
                <a:gd name="T5" fmla="*/ 251 h 251"/>
                <a:gd name="T6" fmla="*/ 87 w 87"/>
                <a:gd name="T7" fmla="*/ 250 h 251"/>
                <a:gd name="T8" fmla="*/ 8 w 87"/>
                <a:gd name="T9" fmla="*/ 0 h 251"/>
                <a:gd name="T10" fmla="*/ 0 60000 65536"/>
                <a:gd name="T11" fmla="*/ 0 60000 65536"/>
                <a:gd name="T12" fmla="*/ 0 60000 65536"/>
                <a:gd name="T13" fmla="*/ 0 60000 65536"/>
                <a:gd name="T14" fmla="*/ 0 60000 65536"/>
                <a:gd name="T15" fmla="*/ 0 w 87"/>
                <a:gd name="T16" fmla="*/ 0 h 251"/>
                <a:gd name="T17" fmla="*/ 87 w 87"/>
                <a:gd name="T18" fmla="*/ 251 h 251"/>
              </a:gdLst>
              <a:ahLst/>
              <a:cxnLst>
                <a:cxn ang="T10">
                  <a:pos x="T0" y="T1"/>
                </a:cxn>
                <a:cxn ang="T11">
                  <a:pos x="T2" y="T3"/>
                </a:cxn>
                <a:cxn ang="T12">
                  <a:pos x="T4" y="T5"/>
                </a:cxn>
                <a:cxn ang="T13">
                  <a:pos x="T6" y="T7"/>
                </a:cxn>
                <a:cxn ang="T14">
                  <a:pos x="T8" y="T9"/>
                </a:cxn>
              </a:cxnLst>
              <a:rect l="T15" t="T16" r="T17" b="T18"/>
              <a:pathLst>
                <a:path w="87" h="251">
                  <a:moveTo>
                    <a:pt x="8" y="0"/>
                  </a:moveTo>
                  <a:lnTo>
                    <a:pt x="0" y="1"/>
                  </a:lnTo>
                  <a:lnTo>
                    <a:pt x="79" y="251"/>
                  </a:lnTo>
                  <a:lnTo>
                    <a:pt x="87" y="250"/>
                  </a:lnTo>
                  <a:lnTo>
                    <a:pt x="8" y="0"/>
                  </a:lnTo>
                  <a:close/>
                </a:path>
              </a:pathLst>
            </a:custGeom>
            <a:solidFill>
              <a:srgbClr val="C195DB"/>
            </a:solidFill>
            <a:ln w="9525">
              <a:noFill/>
              <a:round/>
              <a:headEnd/>
              <a:tailEnd/>
            </a:ln>
          </p:spPr>
          <p:txBody>
            <a:bodyPr/>
            <a:lstStyle/>
            <a:p>
              <a:endParaRPr lang="ru-RU"/>
            </a:p>
          </p:txBody>
        </p:sp>
        <p:sp>
          <p:nvSpPr>
            <p:cNvPr id="161594" name="Freeform 3251"/>
            <p:cNvSpPr>
              <a:spLocks/>
            </p:cNvSpPr>
            <p:nvPr/>
          </p:nvSpPr>
          <p:spPr bwMode="auto">
            <a:xfrm>
              <a:off x="3110" y="3120"/>
              <a:ext cx="7" cy="5"/>
            </a:xfrm>
            <a:custGeom>
              <a:avLst/>
              <a:gdLst>
                <a:gd name="T0" fmla="*/ 2 w 7"/>
                <a:gd name="T1" fmla="*/ 0 h 5"/>
                <a:gd name="T2" fmla="*/ 6 w 7"/>
                <a:gd name="T3" fmla="*/ 0 h 5"/>
                <a:gd name="T4" fmla="*/ 7 w 7"/>
                <a:gd name="T5" fmla="*/ 3 h 5"/>
                <a:gd name="T6" fmla="*/ 0 w 7"/>
                <a:gd name="T7" fmla="*/ 4 h 5"/>
                <a:gd name="T8" fmla="*/ 6 w 7"/>
                <a:gd name="T9" fmla="*/ 5 h 5"/>
                <a:gd name="T10" fmla="*/ 2 w 7"/>
                <a:gd name="T11" fmla="*/ 0 h 5"/>
                <a:gd name="T12" fmla="*/ 0 60000 65536"/>
                <a:gd name="T13" fmla="*/ 0 60000 65536"/>
                <a:gd name="T14" fmla="*/ 0 60000 65536"/>
                <a:gd name="T15" fmla="*/ 0 60000 65536"/>
                <a:gd name="T16" fmla="*/ 0 60000 65536"/>
                <a:gd name="T17" fmla="*/ 0 60000 65536"/>
                <a:gd name="T18" fmla="*/ 0 w 7"/>
                <a:gd name="T19" fmla="*/ 0 h 5"/>
                <a:gd name="T20" fmla="*/ 7 w 7"/>
                <a:gd name="T21" fmla="*/ 5 h 5"/>
              </a:gdLst>
              <a:ahLst/>
              <a:cxnLst>
                <a:cxn ang="T12">
                  <a:pos x="T0" y="T1"/>
                </a:cxn>
                <a:cxn ang="T13">
                  <a:pos x="T2" y="T3"/>
                </a:cxn>
                <a:cxn ang="T14">
                  <a:pos x="T4" y="T5"/>
                </a:cxn>
                <a:cxn ang="T15">
                  <a:pos x="T6" y="T7"/>
                </a:cxn>
                <a:cxn ang="T16">
                  <a:pos x="T8" y="T9"/>
                </a:cxn>
                <a:cxn ang="T17">
                  <a:pos x="T10" y="T11"/>
                </a:cxn>
              </a:cxnLst>
              <a:rect l="T18" t="T19" r="T20" b="T21"/>
              <a:pathLst>
                <a:path w="7" h="5">
                  <a:moveTo>
                    <a:pt x="2" y="0"/>
                  </a:moveTo>
                  <a:lnTo>
                    <a:pt x="6" y="0"/>
                  </a:lnTo>
                  <a:lnTo>
                    <a:pt x="7" y="3"/>
                  </a:lnTo>
                  <a:lnTo>
                    <a:pt x="0" y="4"/>
                  </a:lnTo>
                  <a:lnTo>
                    <a:pt x="6" y="5"/>
                  </a:lnTo>
                  <a:lnTo>
                    <a:pt x="2" y="0"/>
                  </a:lnTo>
                  <a:close/>
                </a:path>
              </a:pathLst>
            </a:custGeom>
            <a:solidFill>
              <a:srgbClr val="C195DB"/>
            </a:solidFill>
            <a:ln w="9525">
              <a:noFill/>
              <a:round/>
              <a:headEnd/>
              <a:tailEnd/>
            </a:ln>
          </p:spPr>
          <p:txBody>
            <a:bodyPr/>
            <a:lstStyle/>
            <a:p>
              <a:endParaRPr lang="ru-RU"/>
            </a:p>
          </p:txBody>
        </p:sp>
        <p:sp>
          <p:nvSpPr>
            <p:cNvPr id="161595" name="Freeform 3252"/>
            <p:cNvSpPr>
              <a:spLocks/>
            </p:cNvSpPr>
            <p:nvPr/>
          </p:nvSpPr>
          <p:spPr bwMode="auto">
            <a:xfrm>
              <a:off x="3165" y="3368"/>
              <a:ext cx="33" cy="60"/>
            </a:xfrm>
            <a:custGeom>
              <a:avLst/>
              <a:gdLst>
                <a:gd name="T0" fmla="*/ 33 w 33"/>
                <a:gd name="T1" fmla="*/ 2 h 60"/>
                <a:gd name="T2" fmla="*/ 25 w 33"/>
                <a:gd name="T3" fmla="*/ 0 h 60"/>
                <a:gd name="T4" fmla="*/ 0 w 33"/>
                <a:gd name="T5" fmla="*/ 58 h 60"/>
                <a:gd name="T6" fmla="*/ 9 w 33"/>
                <a:gd name="T7" fmla="*/ 60 h 60"/>
                <a:gd name="T8" fmla="*/ 33 w 33"/>
                <a:gd name="T9" fmla="*/ 2 h 60"/>
                <a:gd name="T10" fmla="*/ 0 60000 65536"/>
                <a:gd name="T11" fmla="*/ 0 60000 65536"/>
                <a:gd name="T12" fmla="*/ 0 60000 65536"/>
                <a:gd name="T13" fmla="*/ 0 60000 65536"/>
                <a:gd name="T14" fmla="*/ 0 60000 65536"/>
                <a:gd name="T15" fmla="*/ 0 w 33"/>
                <a:gd name="T16" fmla="*/ 0 h 60"/>
                <a:gd name="T17" fmla="*/ 33 w 33"/>
                <a:gd name="T18" fmla="*/ 60 h 60"/>
              </a:gdLst>
              <a:ahLst/>
              <a:cxnLst>
                <a:cxn ang="T10">
                  <a:pos x="T0" y="T1"/>
                </a:cxn>
                <a:cxn ang="T11">
                  <a:pos x="T2" y="T3"/>
                </a:cxn>
                <a:cxn ang="T12">
                  <a:pos x="T4" y="T5"/>
                </a:cxn>
                <a:cxn ang="T13">
                  <a:pos x="T6" y="T7"/>
                </a:cxn>
                <a:cxn ang="T14">
                  <a:pos x="T8" y="T9"/>
                </a:cxn>
              </a:cxnLst>
              <a:rect l="T15" t="T16" r="T17" b="T18"/>
              <a:pathLst>
                <a:path w="33" h="60">
                  <a:moveTo>
                    <a:pt x="33" y="2"/>
                  </a:moveTo>
                  <a:lnTo>
                    <a:pt x="25" y="0"/>
                  </a:lnTo>
                  <a:lnTo>
                    <a:pt x="0" y="58"/>
                  </a:lnTo>
                  <a:lnTo>
                    <a:pt x="9" y="60"/>
                  </a:lnTo>
                  <a:lnTo>
                    <a:pt x="33" y="2"/>
                  </a:lnTo>
                  <a:close/>
                </a:path>
              </a:pathLst>
            </a:custGeom>
            <a:solidFill>
              <a:srgbClr val="C195DB"/>
            </a:solidFill>
            <a:ln w="9525">
              <a:noFill/>
              <a:round/>
              <a:headEnd/>
              <a:tailEnd/>
            </a:ln>
          </p:spPr>
          <p:txBody>
            <a:bodyPr/>
            <a:lstStyle/>
            <a:p>
              <a:endParaRPr lang="ru-RU"/>
            </a:p>
          </p:txBody>
        </p:sp>
        <p:sp>
          <p:nvSpPr>
            <p:cNvPr id="161596" name="Freeform 3253"/>
            <p:cNvSpPr>
              <a:spLocks/>
            </p:cNvSpPr>
            <p:nvPr/>
          </p:nvSpPr>
          <p:spPr bwMode="auto">
            <a:xfrm>
              <a:off x="3189" y="3368"/>
              <a:ext cx="9" cy="5"/>
            </a:xfrm>
            <a:custGeom>
              <a:avLst/>
              <a:gdLst>
                <a:gd name="T0" fmla="*/ 9 w 9"/>
                <a:gd name="T1" fmla="*/ 3 h 5"/>
                <a:gd name="T2" fmla="*/ 0 w 9"/>
                <a:gd name="T3" fmla="*/ 0 h 5"/>
                <a:gd name="T4" fmla="*/ 0 w 9"/>
                <a:gd name="T5" fmla="*/ 5 h 5"/>
                <a:gd name="T6" fmla="*/ 9 w 9"/>
                <a:gd name="T7" fmla="*/ 3 h 5"/>
                <a:gd name="T8" fmla="*/ 0 60000 65536"/>
                <a:gd name="T9" fmla="*/ 0 60000 65536"/>
                <a:gd name="T10" fmla="*/ 0 60000 65536"/>
                <a:gd name="T11" fmla="*/ 0 60000 65536"/>
                <a:gd name="T12" fmla="*/ 0 w 9"/>
                <a:gd name="T13" fmla="*/ 0 h 5"/>
                <a:gd name="T14" fmla="*/ 9 w 9"/>
                <a:gd name="T15" fmla="*/ 5 h 5"/>
              </a:gdLst>
              <a:ahLst/>
              <a:cxnLst>
                <a:cxn ang="T8">
                  <a:pos x="T0" y="T1"/>
                </a:cxn>
                <a:cxn ang="T9">
                  <a:pos x="T2" y="T3"/>
                </a:cxn>
                <a:cxn ang="T10">
                  <a:pos x="T4" y="T5"/>
                </a:cxn>
                <a:cxn ang="T11">
                  <a:pos x="T6" y="T7"/>
                </a:cxn>
              </a:cxnLst>
              <a:rect l="T12" t="T13" r="T14" b="T15"/>
              <a:pathLst>
                <a:path w="9" h="5">
                  <a:moveTo>
                    <a:pt x="9" y="3"/>
                  </a:moveTo>
                  <a:lnTo>
                    <a:pt x="0" y="0"/>
                  </a:lnTo>
                  <a:lnTo>
                    <a:pt x="0" y="5"/>
                  </a:lnTo>
                  <a:lnTo>
                    <a:pt x="9" y="3"/>
                  </a:lnTo>
                  <a:close/>
                </a:path>
              </a:pathLst>
            </a:custGeom>
            <a:solidFill>
              <a:srgbClr val="C195DB"/>
            </a:solidFill>
            <a:ln w="9525">
              <a:noFill/>
              <a:round/>
              <a:headEnd/>
              <a:tailEnd/>
            </a:ln>
          </p:spPr>
          <p:txBody>
            <a:bodyPr/>
            <a:lstStyle/>
            <a:p>
              <a:endParaRPr lang="ru-RU"/>
            </a:p>
          </p:txBody>
        </p:sp>
        <p:sp>
          <p:nvSpPr>
            <p:cNvPr id="161597" name="Freeform 3254"/>
            <p:cNvSpPr>
              <a:spLocks/>
            </p:cNvSpPr>
            <p:nvPr/>
          </p:nvSpPr>
          <p:spPr bwMode="auto">
            <a:xfrm>
              <a:off x="3105" y="3385"/>
              <a:ext cx="65" cy="46"/>
            </a:xfrm>
            <a:custGeom>
              <a:avLst/>
              <a:gdLst>
                <a:gd name="T0" fmla="*/ 59 w 65"/>
                <a:gd name="T1" fmla="*/ 46 h 46"/>
                <a:gd name="T2" fmla="*/ 65 w 65"/>
                <a:gd name="T3" fmla="*/ 39 h 46"/>
                <a:gd name="T4" fmla="*/ 5 w 65"/>
                <a:gd name="T5" fmla="*/ 0 h 46"/>
                <a:gd name="T6" fmla="*/ 0 w 65"/>
                <a:gd name="T7" fmla="*/ 7 h 46"/>
                <a:gd name="T8" fmla="*/ 59 w 65"/>
                <a:gd name="T9" fmla="*/ 46 h 46"/>
                <a:gd name="T10" fmla="*/ 0 60000 65536"/>
                <a:gd name="T11" fmla="*/ 0 60000 65536"/>
                <a:gd name="T12" fmla="*/ 0 60000 65536"/>
                <a:gd name="T13" fmla="*/ 0 60000 65536"/>
                <a:gd name="T14" fmla="*/ 0 60000 65536"/>
                <a:gd name="T15" fmla="*/ 0 w 65"/>
                <a:gd name="T16" fmla="*/ 0 h 46"/>
                <a:gd name="T17" fmla="*/ 65 w 65"/>
                <a:gd name="T18" fmla="*/ 46 h 46"/>
              </a:gdLst>
              <a:ahLst/>
              <a:cxnLst>
                <a:cxn ang="T10">
                  <a:pos x="T0" y="T1"/>
                </a:cxn>
                <a:cxn ang="T11">
                  <a:pos x="T2" y="T3"/>
                </a:cxn>
                <a:cxn ang="T12">
                  <a:pos x="T4" y="T5"/>
                </a:cxn>
                <a:cxn ang="T13">
                  <a:pos x="T6" y="T7"/>
                </a:cxn>
                <a:cxn ang="T14">
                  <a:pos x="T8" y="T9"/>
                </a:cxn>
              </a:cxnLst>
              <a:rect l="T15" t="T16" r="T17" b="T18"/>
              <a:pathLst>
                <a:path w="65" h="46">
                  <a:moveTo>
                    <a:pt x="59" y="46"/>
                  </a:moveTo>
                  <a:lnTo>
                    <a:pt x="65" y="39"/>
                  </a:lnTo>
                  <a:lnTo>
                    <a:pt x="5" y="0"/>
                  </a:lnTo>
                  <a:lnTo>
                    <a:pt x="0" y="7"/>
                  </a:lnTo>
                  <a:lnTo>
                    <a:pt x="59" y="46"/>
                  </a:lnTo>
                  <a:close/>
                </a:path>
              </a:pathLst>
            </a:custGeom>
            <a:solidFill>
              <a:srgbClr val="C195DB"/>
            </a:solidFill>
            <a:ln w="9525">
              <a:noFill/>
              <a:round/>
              <a:headEnd/>
              <a:tailEnd/>
            </a:ln>
          </p:spPr>
          <p:txBody>
            <a:bodyPr/>
            <a:lstStyle/>
            <a:p>
              <a:endParaRPr lang="ru-RU"/>
            </a:p>
          </p:txBody>
        </p:sp>
        <p:sp>
          <p:nvSpPr>
            <p:cNvPr id="161598" name="Freeform 3255"/>
            <p:cNvSpPr>
              <a:spLocks/>
            </p:cNvSpPr>
            <p:nvPr/>
          </p:nvSpPr>
          <p:spPr bwMode="auto">
            <a:xfrm>
              <a:off x="3165" y="3424"/>
              <a:ext cx="9" cy="10"/>
            </a:xfrm>
            <a:custGeom>
              <a:avLst/>
              <a:gdLst>
                <a:gd name="T0" fmla="*/ 9 w 9"/>
                <a:gd name="T1" fmla="*/ 3 h 10"/>
                <a:gd name="T2" fmla="*/ 5 w 9"/>
                <a:gd name="T3" fmla="*/ 10 h 10"/>
                <a:gd name="T4" fmla="*/ 2 w 9"/>
                <a:gd name="T5" fmla="*/ 7 h 10"/>
                <a:gd name="T6" fmla="*/ 7 w 9"/>
                <a:gd name="T7" fmla="*/ 0 h 10"/>
                <a:gd name="T8" fmla="*/ 0 w 9"/>
                <a:gd name="T9" fmla="*/ 2 h 10"/>
                <a:gd name="T10" fmla="*/ 9 w 9"/>
                <a:gd name="T11" fmla="*/ 3 h 10"/>
                <a:gd name="T12" fmla="*/ 0 60000 65536"/>
                <a:gd name="T13" fmla="*/ 0 60000 65536"/>
                <a:gd name="T14" fmla="*/ 0 60000 65536"/>
                <a:gd name="T15" fmla="*/ 0 60000 65536"/>
                <a:gd name="T16" fmla="*/ 0 60000 65536"/>
                <a:gd name="T17" fmla="*/ 0 60000 65536"/>
                <a:gd name="T18" fmla="*/ 0 w 9"/>
                <a:gd name="T19" fmla="*/ 0 h 10"/>
                <a:gd name="T20" fmla="*/ 9 w 9"/>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9" h="10">
                  <a:moveTo>
                    <a:pt x="9" y="3"/>
                  </a:moveTo>
                  <a:lnTo>
                    <a:pt x="5" y="10"/>
                  </a:lnTo>
                  <a:lnTo>
                    <a:pt x="2" y="7"/>
                  </a:lnTo>
                  <a:lnTo>
                    <a:pt x="7" y="0"/>
                  </a:lnTo>
                  <a:lnTo>
                    <a:pt x="0" y="2"/>
                  </a:lnTo>
                  <a:lnTo>
                    <a:pt x="9" y="3"/>
                  </a:lnTo>
                  <a:close/>
                </a:path>
              </a:pathLst>
            </a:custGeom>
            <a:solidFill>
              <a:srgbClr val="C195DB"/>
            </a:solidFill>
            <a:ln w="9525">
              <a:noFill/>
              <a:round/>
              <a:headEnd/>
              <a:tailEnd/>
            </a:ln>
          </p:spPr>
          <p:txBody>
            <a:bodyPr/>
            <a:lstStyle/>
            <a:p>
              <a:endParaRPr lang="ru-RU"/>
            </a:p>
          </p:txBody>
        </p:sp>
        <p:sp>
          <p:nvSpPr>
            <p:cNvPr id="161599" name="Freeform 3256"/>
            <p:cNvSpPr>
              <a:spLocks/>
            </p:cNvSpPr>
            <p:nvPr/>
          </p:nvSpPr>
          <p:spPr bwMode="auto">
            <a:xfrm>
              <a:off x="3080" y="3129"/>
              <a:ext cx="33" cy="260"/>
            </a:xfrm>
            <a:custGeom>
              <a:avLst/>
              <a:gdLst>
                <a:gd name="T0" fmla="*/ 26 w 33"/>
                <a:gd name="T1" fmla="*/ 260 h 260"/>
                <a:gd name="T2" fmla="*/ 33 w 33"/>
                <a:gd name="T3" fmla="*/ 260 h 260"/>
                <a:gd name="T4" fmla="*/ 6 w 33"/>
                <a:gd name="T5" fmla="*/ 0 h 260"/>
                <a:gd name="T6" fmla="*/ 0 w 33"/>
                <a:gd name="T7" fmla="*/ 0 h 260"/>
                <a:gd name="T8" fmla="*/ 26 w 33"/>
                <a:gd name="T9" fmla="*/ 260 h 260"/>
                <a:gd name="T10" fmla="*/ 0 60000 65536"/>
                <a:gd name="T11" fmla="*/ 0 60000 65536"/>
                <a:gd name="T12" fmla="*/ 0 60000 65536"/>
                <a:gd name="T13" fmla="*/ 0 60000 65536"/>
                <a:gd name="T14" fmla="*/ 0 60000 65536"/>
                <a:gd name="T15" fmla="*/ 0 w 33"/>
                <a:gd name="T16" fmla="*/ 0 h 260"/>
                <a:gd name="T17" fmla="*/ 33 w 33"/>
                <a:gd name="T18" fmla="*/ 260 h 260"/>
              </a:gdLst>
              <a:ahLst/>
              <a:cxnLst>
                <a:cxn ang="T10">
                  <a:pos x="T0" y="T1"/>
                </a:cxn>
                <a:cxn ang="T11">
                  <a:pos x="T2" y="T3"/>
                </a:cxn>
                <a:cxn ang="T12">
                  <a:pos x="T4" y="T5"/>
                </a:cxn>
                <a:cxn ang="T13">
                  <a:pos x="T6" y="T7"/>
                </a:cxn>
                <a:cxn ang="T14">
                  <a:pos x="T8" y="T9"/>
                </a:cxn>
              </a:cxnLst>
              <a:rect l="T15" t="T16" r="T17" b="T18"/>
              <a:pathLst>
                <a:path w="33" h="260">
                  <a:moveTo>
                    <a:pt x="26" y="260"/>
                  </a:moveTo>
                  <a:lnTo>
                    <a:pt x="33" y="260"/>
                  </a:lnTo>
                  <a:lnTo>
                    <a:pt x="6" y="0"/>
                  </a:lnTo>
                  <a:lnTo>
                    <a:pt x="0" y="0"/>
                  </a:lnTo>
                  <a:lnTo>
                    <a:pt x="26" y="260"/>
                  </a:lnTo>
                  <a:close/>
                </a:path>
              </a:pathLst>
            </a:custGeom>
            <a:solidFill>
              <a:srgbClr val="C195DB"/>
            </a:solidFill>
            <a:ln w="9525">
              <a:noFill/>
              <a:round/>
              <a:headEnd/>
              <a:tailEnd/>
            </a:ln>
          </p:spPr>
          <p:txBody>
            <a:bodyPr/>
            <a:lstStyle/>
            <a:p>
              <a:endParaRPr lang="ru-RU"/>
            </a:p>
          </p:txBody>
        </p:sp>
        <p:sp>
          <p:nvSpPr>
            <p:cNvPr id="161600" name="Freeform 3257"/>
            <p:cNvSpPr>
              <a:spLocks/>
            </p:cNvSpPr>
            <p:nvPr/>
          </p:nvSpPr>
          <p:spPr bwMode="auto">
            <a:xfrm>
              <a:off x="3107" y="3385"/>
              <a:ext cx="6" cy="7"/>
            </a:xfrm>
            <a:custGeom>
              <a:avLst/>
              <a:gdLst>
                <a:gd name="T0" fmla="*/ 0 w 6"/>
                <a:gd name="T1" fmla="*/ 7 h 7"/>
                <a:gd name="T2" fmla="*/ 0 w 6"/>
                <a:gd name="T3" fmla="*/ 4 h 7"/>
                <a:gd name="T4" fmla="*/ 6 w 6"/>
                <a:gd name="T5" fmla="*/ 4 h 7"/>
                <a:gd name="T6" fmla="*/ 4 w 6"/>
                <a:gd name="T7" fmla="*/ 0 h 7"/>
                <a:gd name="T8" fmla="*/ 0 w 6"/>
                <a:gd name="T9" fmla="*/ 7 h 7"/>
                <a:gd name="T10" fmla="*/ 0 60000 65536"/>
                <a:gd name="T11" fmla="*/ 0 60000 65536"/>
                <a:gd name="T12" fmla="*/ 0 60000 65536"/>
                <a:gd name="T13" fmla="*/ 0 60000 65536"/>
                <a:gd name="T14" fmla="*/ 0 60000 65536"/>
                <a:gd name="T15" fmla="*/ 0 w 6"/>
                <a:gd name="T16" fmla="*/ 0 h 7"/>
                <a:gd name="T17" fmla="*/ 6 w 6"/>
                <a:gd name="T18" fmla="*/ 7 h 7"/>
              </a:gdLst>
              <a:ahLst/>
              <a:cxnLst>
                <a:cxn ang="T10">
                  <a:pos x="T0" y="T1"/>
                </a:cxn>
                <a:cxn ang="T11">
                  <a:pos x="T2" y="T3"/>
                </a:cxn>
                <a:cxn ang="T12">
                  <a:pos x="T4" y="T5"/>
                </a:cxn>
                <a:cxn ang="T13">
                  <a:pos x="T6" y="T7"/>
                </a:cxn>
                <a:cxn ang="T14">
                  <a:pos x="T8" y="T9"/>
                </a:cxn>
              </a:cxnLst>
              <a:rect l="T15" t="T16" r="T17" b="T18"/>
              <a:pathLst>
                <a:path w="6" h="7">
                  <a:moveTo>
                    <a:pt x="0" y="7"/>
                  </a:moveTo>
                  <a:lnTo>
                    <a:pt x="0" y="4"/>
                  </a:lnTo>
                  <a:lnTo>
                    <a:pt x="6" y="4"/>
                  </a:lnTo>
                  <a:lnTo>
                    <a:pt x="4" y="0"/>
                  </a:lnTo>
                  <a:lnTo>
                    <a:pt x="0" y="7"/>
                  </a:lnTo>
                  <a:close/>
                </a:path>
              </a:pathLst>
            </a:custGeom>
            <a:solidFill>
              <a:srgbClr val="C195DB"/>
            </a:solidFill>
            <a:ln w="9525">
              <a:noFill/>
              <a:round/>
              <a:headEnd/>
              <a:tailEnd/>
            </a:ln>
          </p:spPr>
          <p:txBody>
            <a:bodyPr/>
            <a:lstStyle/>
            <a:p>
              <a:endParaRPr lang="ru-RU"/>
            </a:p>
          </p:txBody>
        </p:sp>
        <p:sp>
          <p:nvSpPr>
            <p:cNvPr id="161601" name="Freeform 3258"/>
            <p:cNvSpPr>
              <a:spLocks/>
            </p:cNvSpPr>
            <p:nvPr/>
          </p:nvSpPr>
          <p:spPr bwMode="auto">
            <a:xfrm>
              <a:off x="3078" y="3125"/>
              <a:ext cx="8" cy="7"/>
            </a:xfrm>
            <a:custGeom>
              <a:avLst/>
              <a:gdLst>
                <a:gd name="T0" fmla="*/ 0 w 8"/>
                <a:gd name="T1" fmla="*/ 4 h 7"/>
                <a:gd name="T2" fmla="*/ 0 w 8"/>
                <a:gd name="T3" fmla="*/ 0 h 7"/>
                <a:gd name="T4" fmla="*/ 3 w 8"/>
                <a:gd name="T5" fmla="*/ 0 h 7"/>
                <a:gd name="T6" fmla="*/ 6 w 8"/>
                <a:gd name="T7" fmla="*/ 7 h 7"/>
                <a:gd name="T8" fmla="*/ 8 w 8"/>
                <a:gd name="T9" fmla="*/ 3 h 7"/>
                <a:gd name="T10" fmla="*/ 0 w 8"/>
                <a:gd name="T11" fmla="*/ 4 h 7"/>
                <a:gd name="T12" fmla="*/ 0 60000 65536"/>
                <a:gd name="T13" fmla="*/ 0 60000 65536"/>
                <a:gd name="T14" fmla="*/ 0 60000 65536"/>
                <a:gd name="T15" fmla="*/ 0 60000 65536"/>
                <a:gd name="T16" fmla="*/ 0 60000 65536"/>
                <a:gd name="T17" fmla="*/ 0 60000 65536"/>
                <a:gd name="T18" fmla="*/ 0 w 8"/>
                <a:gd name="T19" fmla="*/ 0 h 7"/>
                <a:gd name="T20" fmla="*/ 8 w 8"/>
                <a:gd name="T21" fmla="*/ 7 h 7"/>
              </a:gdLst>
              <a:ahLst/>
              <a:cxnLst>
                <a:cxn ang="T12">
                  <a:pos x="T0" y="T1"/>
                </a:cxn>
                <a:cxn ang="T13">
                  <a:pos x="T2" y="T3"/>
                </a:cxn>
                <a:cxn ang="T14">
                  <a:pos x="T4" y="T5"/>
                </a:cxn>
                <a:cxn ang="T15">
                  <a:pos x="T6" y="T7"/>
                </a:cxn>
                <a:cxn ang="T16">
                  <a:pos x="T8" y="T9"/>
                </a:cxn>
                <a:cxn ang="T17">
                  <a:pos x="T10" y="T11"/>
                </a:cxn>
              </a:cxnLst>
              <a:rect l="T18" t="T19" r="T20" b="T21"/>
              <a:pathLst>
                <a:path w="8" h="7">
                  <a:moveTo>
                    <a:pt x="0" y="4"/>
                  </a:moveTo>
                  <a:lnTo>
                    <a:pt x="0" y="0"/>
                  </a:lnTo>
                  <a:lnTo>
                    <a:pt x="3" y="0"/>
                  </a:lnTo>
                  <a:lnTo>
                    <a:pt x="6" y="7"/>
                  </a:lnTo>
                  <a:lnTo>
                    <a:pt x="8" y="3"/>
                  </a:lnTo>
                  <a:lnTo>
                    <a:pt x="0" y="4"/>
                  </a:lnTo>
                  <a:close/>
                </a:path>
              </a:pathLst>
            </a:custGeom>
            <a:solidFill>
              <a:srgbClr val="C195DB"/>
            </a:solidFill>
            <a:ln w="9525">
              <a:noFill/>
              <a:round/>
              <a:headEnd/>
              <a:tailEnd/>
            </a:ln>
          </p:spPr>
          <p:txBody>
            <a:bodyPr/>
            <a:lstStyle/>
            <a:p>
              <a:endParaRPr lang="ru-RU"/>
            </a:p>
          </p:txBody>
        </p:sp>
        <p:sp>
          <p:nvSpPr>
            <p:cNvPr id="161602" name="Freeform 3259"/>
            <p:cNvSpPr>
              <a:spLocks/>
            </p:cNvSpPr>
            <p:nvPr/>
          </p:nvSpPr>
          <p:spPr bwMode="auto">
            <a:xfrm>
              <a:off x="3108" y="3365"/>
              <a:ext cx="84" cy="27"/>
            </a:xfrm>
            <a:custGeom>
              <a:avLst/>
              <a:gdLst>
                <a:gd name="T0" fmla="*/ 0 w 84"/>
                <a:gd name="T1" fmla="*/ 20 h 27"/>
                <a:gd name="T2" fmla="*/ 4 w 84"/>
                <a:gd name="T3" fmla="*/ 27 h 27"/>
                <a:gd name="T4" fmla="*/ 84 w 84"/>
                <a:gd name="T5" fmla="*/ 7 h 27"/>
                <a:gd name="T6" fmla="*/ 80 w 84"/>
                <a:gd name="T7" fmla="*/ 0 h 27"/>
                <a:gd name="T8" fmla="*/ 0 w 84"/>
                <a:gd name="T9" fmla="*/ 20 h 27"/>
                <a:gd name="T10" fmla="*/ 0 60000 65536"/>
                <a:gd name="T11" fmla="*/ 0 60000 65536"/>
                <a:gd name="T12" fmla="*/ 0 60000 65536"/>
                <a:gd name="T13" fmla="*/ 0 60000 65536"/>
                <a:gd name="T14" fmla="*/ 0 60000 65536"/>
                <a:gd name="T15" fmla="*/ 0 w 84"/>
                <a:gd name="T16" fmla="*/ 0 h 27"/>
                <a:gd name="T17" fmla="*/ 84 w 84"/>
                <a:gd name="T18" fmla="*/ 27 h 27"/>
              </a:gdLst>
              <a:ahLst/>
              <a:cxnLst>
                <a:cxn ang="T10">
                  <a:pos x="T0" y="T1"/>
                </a:cxn>
                <a:cxn ang="T11">
                  <a:pos x="T2" y="T3"/>
                </a:cxn>
                <a:cxn ang="T12">
                  <a:pos x="T4" y="T5"/>
                </a:cxn>
                <a:cxn ang="T13">
                  <a:pos x="T6" y="T7"/>
                </a:cxn>
                <a:cxn ang="T14">
                  <a:pos x="T8" y="T9"/>
                </a:cxn>
              </a:cxnLst>
              <a:rect l="T15" t="T16" r="T17" b="T18"/>
              <a:pathLst>
                <a:path w="84" h="27">
                  <a:moveTo>
                    <a:pt x="0" y="20"/>
                  </a:moveTo>
                  <a:lnTo>
                    <a:pt x="4" y="27"/>
                  </a:lnTo>
                  <a:lnTo>
                    <a:pt x="84" y="7"/>
                  </a:lnTo>
                  <a:lnTo>
                    <a:pt x="80" y="0"/>
                  </a:lnTo>
                  <a:lnTo>
                    <a:pt x="0" y="20"/>
                  </a:lnTo>
                  <a:close/>
                </a:path>
              </a:pathLst>
            </a:custGeom>
            <a:solidFill>
              <a:srgbClr val="C195DB"/>
            </a:solidFill>
            <a:ln w="9525">
              <a:noFill/>
              <a:round/>
              <a:headEnd/>
              <a:tailEnd/>
            </a:ln>
          </p:spPr>
          <p:txBody>
            <a:bodyPr/>
            <a:lstStyle/>
            <a:p>
              <a:endParaRPr lang="ru-RU"/>
            </a:p>
          </p:txBody>
        </p:sp>
        <p:sp>
          <p:nvSpPr>
            <p:cNvPr id="161603" name="Line 3260"/>
            <p:cNvSpPr>
              <a:spLocks noChangeShapeType="1"/>
            </p:cNvSpPr>
            <p:nvPr/>
          </p:nvSpPr>
          <p:spPr bwMode="auto">
            <a:xfrm flipV="1">
              <a:off x="3158" y="3372"/>
              <a:ext cx="32" cy="25"/>
            </a:xfrm>
            <a:prstGeom prst="line">
              <a:avLst/>
            </a:prstGeom>
            <a:noFill/>
            <a:ln w="6350" cap="rnd">
              <a:solidFill>
                <a:srgbClr val="C195DB"/>
              </a:solidFill>
              <a:round/>
              <a:headEnd/>
              <a:tailEnd/>
            </a:ln>
          </p:spPr>
          <p:txBody>
            <a:bodyPr/>
            <a:lstStyle/>
            <a:p>
              <a:endParaRPr lang="ru-RU"/>
            </a:p>
          </p:txBody>
        </p:sp>
        <p:sp>
          <p:nvSpPr>
            <p:cNvPr id="161604" name="Line 3261"/>
            <p:cNvSpPr>
              <a:spLocks noChangeShapeType="1"/>
            </p:cNvSpPr>
            <p:nvPr/>
          </p:nvSpPr>
          <p:spPr bwMode="auto">
            <a:xfrm flipH="1" flipV="1">
              <a:off x="3110" y="3389"/>
              <a:ext cx="46" cy="8"/>
            </a:xfrm>
            <a:prstGeom prst="line">
              <a:avLst/>
            </a:prstGeom>
            <a:noFill/>
            <a:ln w="6350" cap="rnd">
              <a:solidFill>
                <a:srgbClr val="C195DB"/>
              </a:solidFill>
              <a:round/>
              <a:headEnd/>
              <a:tailEnd/>
            </a:ln>
          </p:spPr>
          <p:txBody>
            <a:bodyPr/>
            <a:lstStyle/>
            <a:p>
              <a:endParaRPr lang="ru-RU"/>
            </a:p>
          </p:txBody>
        </p:sp>
        <p:sp>
          <p:nvSpPr>
            <p:cNvPr id="161605" name="Line 3262"/>
            <p:cNvSpPr>
              <a:spLocks noChangeShapeType="1"/>
            </p:cNvSpPr>
            <p:nvPr/>
          </p:nvSpPr>
          <p:spPr bwMode="auto">
            <a:xfrm>
              <a:off x="3156" y="3397"/>
              <a:ext cx="7" cy="29"/>
            </a:xfrm>
            <a:prstGeom prst="line">
              <a:avLst/>
            </a:prstGeom>
            <a:noFill/>
            <a:ln w="6350" cap="rnd">
              <a:solidFill>
                <a:srgbClr val="C195DB"/>
              </a:solidFill>
              <a:round/>
              <a:headEnd/>
              <a:tailEnd/>
            </a:ln>
          </p:spPr>
          <p:txBody>
            <a:bodyPr/>
            <a:lstStyle/>
            <a:p>
              <a:endParaRPr lang="ru-RU"/>
            </a:p>
          </p:txBody>
        </p:sp>
        <p:sp>
          <p:nvSpPr>
            <p:cNvPr id="161606" name="Freeform 3263"/>
            <p:cNvSpPr>
              <a:spLocks/>
            </p:cNvSpPr>
            <p:nvPr/>
          </p:nvSpPr>
          <p:spPr bwMode="auto">
            <a:xfrm>
              <a:off x="2938" y="2998"/>
              <a:ext cx="91" cy="304"/>
            </a:xfrm>
            <a:custGeom>
              <a:avLst/>
              <a:gdLst>
                <a:gd name="T0" fmla="*/ 5 w 91"/>
                <a:gd name="T1" fmla="*/ 4 h 304"/>
                <a:gd name="T2" fmla="*/ 44 w 91"/>
                <a:gd name="T3" fmla="*/ 0 h 304"/>
                <a:gd name="T4" fmla="*/ 91 w 91"/>
                <a:gd name="T5" fmla="*/ 301 h 304"/>
                <a:gd name="T6" fmla="*/ 0 w 91"/>
                <a:gd name="T7" fmla="*/ 304 h 304"/>
                <a:gd name="T8" fmla="*/ 5 w 91"/>
                <a:gd name="T9" fmla="*/ 4 h 304"/>
                <a:gd name="T10" fmla="*/ 0 60000 65536"/>
                <a:gd name="T11" fmla="*/ 0 60000 65536"/>
                <a:gd name="T12" fmla="*/ 0 60000 65536"/>
                <a:gd name="T13" fmla="*/ 0 60000 65536"/>
                <a:gd name="T14" fmla="*/ 0 60000 65536"/>
                <a:gd name="T15" fmla="*/ 0 w 91"/>
                <a:gd name="T16" fmla="*/ 0 h 304"/>
                <a:gd name="T17" fmla="*/ 91 w 91"/>
                <a:gd name="T18" fmla="*/ 304 h 304"/>
              </a:gdLst>
              <a:ahLst/>
              <a:cxnLst>
                <a:cxn ang="T10">
                  <a:pos x="T0" y="T1"/>
                </a:cxn>
                <a:cxn ang="T11">
                  <a:pos x="T2" y="T3"/>
                </a:cxn>
                <a:cxn ang="T12">
                  <a:pos x="T4" y="T5"/>
                </a:cxn>
                <a:cxn ang="T13">
                  <a:pos x="T6" y="T7"/>
                </a:cxn>
                <a:cxn ang="T14">
                  <a:pos x="T8" y="T9"/>
                </a:cxn>
              </a:cxnLst>
              <a:rect l="T15" t="T16" r="T17" b="T18"/>
              <a:pathLst>
                <a:path w="91" h="304">
                  <a:moveTo>
                    <a:pt x="5" y="4"/>
                  </a:moveTo>
                  <a:lnTo>
                    <a:pt x="44" y="0"/>
                  </a:lnTo>
                  <a:lnTo>
                    <a:pt x="91" y="301"/>
                  </a:lnTo>
                  <a:lnTo>
                    <a:pt x="0" y="304"/>
                  </a:lnTo>
                  <a:lnTo>
                    <a:pt x="5" y="4"/>
                  </a:lnTo>
                  <a:close/>
                </a:path>
              </a:pathLst>
            </a:custGeom>
            <a:solidFill>
              <a:srgbClr val="844CD6"/>
            </a:solidFill>
            <a:ln w="9525">
              <a:noFill/>
              <a:round/>
              <a:headEnd/>
              <a:tailEnd/>
            </a:ln>
          </p:spPr>
          <p:txBody>
            <a:bodyPr/>
            <a:lstStyle/>
            <a:p>
              <a:endParaRPr lang="ru-RU"/>
            </a:p>
          </p:txBody>
        </p:sp>
        <p:sp>
          <p:nvSpPr>
            <p:cNvPr id="161607" name="Freeform 3264"/>
            <p:cNvSpPr>
              <a:spLocks/>
            </p:cNvSpPr>
            <p:nvPr/>
          </p:nvSpPr>
          <p:spPr bwMode="auto">
            <a:xfrm>
              <a:off x="2940" y="2995"/>
              <a:ext cx="40" cy="8"/>
            </a:xfrm>
            <a:custGeom>
              <a:avLst/>
              <a:gdLst>
                <a:gd name="T0" fmla="*/ 0 w 40"/>
                <a:gd name="T1" fmla="*/ 2 h 8"/>
                <a:gd name="T2" fmla="*/ 0 w 40"/>
                <a:gd name="T3" fmla="*/ 8 h 8"/>
                <a:gd name="T4" fmla="*/ 40 w 40"/>
                <a:gd name="T5" fmla="*/ 5 h 8"/>
                <a:gd name="T6" fmla="*/ 40 w 40"/>
                <a:gd name="T7" fmla="*/ 0 h 8"/>
                <a:gd name="T8" fmla="*/ 0 w 40"/>
                <a:gd name="T9" fmla="*/ 2 h 8"/>
                <a:gd name="T10" fmla="*/ 0 60000 65536"/>
                <a:gd name="T11" fmla="*/ 0 60000 65536"/>
                <a:gd name="T12" fmla="*/ 0 60000 65536"/>
                <a:gd name="T13" fmla="*/ 0 60000 65536"/>
                <a:gd name="T14" fmla="*/ 0 60000 65536"/>
                <a:gd name="T15" fmla="*/ 0 w 40"/>
                <a:gd name="T16" fmla="*/ 0 h 8"/>
                <a:gd name="T17" fmla="*/ 40 w 40"/>
                <a:gd name="T18" fmla="*/ 8 h 8"/>
              </a:gdLst>
              <a:ahLst/>
              <a:cxnLst>
                <a:cxn ang="T10">
                  <a:pos x="T0" y="T1"/>
                </a:cxn>
                <a:cxn ang="T11">
                  <a:pos x="T2" y="T3"/>
                </a:cxn>
                <a:cxn ang="T12">
                  <a:pos x="T4" y="T5"/>
                </a:cxn>
                <a:cxn ang="T13">
                  <a:pos x="T6" y="T7"/>
                </a:cxn>
                <a:cxn ang="T14">
                  <a:pos x="T8" y="T9"/>
                </a:cxn>
              </a:cxnLst>
              <a:rect l="T15" t="T16" r="T17" b="T18"/>
              <a:pathLst>
                <a:path w="40" h="8">
                  <a:moveTo>
                    <a:pt x="0" y="2"/>
                  </a:moveTo>
                  <a:lnTo>
                    <a:pt x="0" y="8"/>
                  </a:lnTo>
                  <a:lnTo>
                    <a:pt x="40" y="5"/>
                  </a:lnTo>
                  <a:lnTo>
                    <a:pt x="40" y="0"/>
                  </a:lnTo>
                  <a:lnTo>
                    <a:pt x="0" y="2"/>
                  </a:lnTo>
                  <a:close/>
                </a:path>
              </a:pathLst>
            </a:custGeom>
            <a:solidFill>
              <a:srgbClr val="C195DB"/>
            </a:solidFill>
            <a:ln w="9525">
              <a:noFill/>
              <a:round/>
              <a:headEnd/>
              <a:tailEnd/>
            </a:ln>
          </p:spPr>
          <p:txBody>
            <a:bodyPr/>
            <a:lstStyle/>
            <a:p>
              <a:endParaRPr lang="ru-RU"/>
            </a:p>
          </p:txBody>
        </p:sp>
        <p:sp>
          <p:nvSpPr>
            <p:cNvPr id="161608" name="Freeform 3265"/>
            <p:cNvSpPr>
              <a:spLocks/>
            </p:cNvSpPr>
            <p:nvPr/>
          </p:nvSpPr>
          <p:spPr bwMode="auto">
            <a:xfrm>
              <a:off x="2977" y="2998"/>
              <a:ext cx="55" cy="303"/>
            </a:xfrm>
            <a:custGeom>
              <a:avLst/>
              <a:gdLst>
                <a:gd name="T0" fmla="*/ 7 w 55"/>
                <a:gd name="T1" fmla="*/ 0 h 303"/>
                <a:gd name="T2" fmla="*/ 0 w 55"/>
                <a:gd name="T3" fmla="*/ 0 h 303"/>
                <a:gd name="T4" fmla="*/ 47 w 55"/>
                <a:gd name="T5" fmla="*/ 303 h 303"/>
                <a:gd name="T6" fmla="*/ 55 w 55"/>
                <a:gd name="T7" fmla="*/ 303 h 303"/>
                <a:gd name="T8" fmla="*/ 7 w 55"/>
                <a:gd name="T9" fmla="*/ 0 h 303"/>
                <a:gd name="T10" fmla="*/ 0 60000 65536"/>
                <a:gd name="T11" fmla="*/ 0 60000 65536"/>
                <a:gd name="T12" fmla="*/ 0 60000 65536"/>
                <a:gd name="T13" fmla="*/ 0 60000 65536"/>
                <a:gd name="T14" fmla="*/ 0 60000 65536"/>
                <a:gd name="T15" fmla="*/ 0 w 55"/>
                <a:gd name="T16" fmla="*/ 0 h 303"/>
                <a:gd name="T17" fmla="*/ 55 w 55"/>
                <a:gd name="T18" fmla="*/ 303 h 303"/>
              </a:gdLst>
              <a:ahLst/>
              <a:cxnLst>
                <a:cxn ang="T10">
                  <a:pos x="T0" y="T1"/>
                </a:cxn>
                <a:cxn ang="T11">
                  <a:pos x="T2" y="T3"/>
                </a:cxn>
                <a:cxn ang="T12">
                  <a:pos x="T4" y="T5"/>
                </a:cxn>
                <a:cxn ang="T13">
                  <a:pos x="T6" y="T7"/>
                </a:cxn>
                <a:cxn ang="T14">
                  <a:pos x="T8" y="T9"/>
                </a:cxn>
              </a:cxnLst>
              <a:rect l="T15" t="T16" r="T17" b="T18"/>
              <a:pathLst>
                <a:path w="55" h="303">
                  <a:moveTo>
                    <a:pt x="7" y="0"/>
                  </a:moveTo>
                  <a:lnTo>
                    <a:pt x="0" y="0"/>
                  </a:lnTo>
                  <a:lnTo>
                    <a:pt x="47" y="303"/>
                  </a:lnTo>
                  <a:lnTo>
                    <a:pt x="55" y="303"/>
                  </a:lnTo>
                  <a:lnTo>
                    <a:pt x="7" y="0"/>
                  </a:lnTo>
                  <a:close/>
                </a:path>
              </a:pathLst>
            </a:custGeom>
            <a:solidFill>
              <a:srgbClr val="C195DB"/>
            </a:solidFill>
            <a:ln w="9525">
              <a:noFill/>
              <a:round/>
              <a:headEnd/>
              <a:tailEnd/>
            </a:ln>
          </p:spPr>
          <p:txBody>
            <a:bodyPr/>
            <a:lstStyle/>
            <a:p>
              <a:endParaRPr lang="ru-RU"/>
            </a:p>
          </p:txBody>
        </p:sp>
        <p:sp>
          <p:nvSpPr>
            <p:cNvPr id="161609" name="Freeform 3266"/>
            <p:cNvSpPr>
              <a:spLocks/>
            </p:cNvSpPr>
            <p:nvPr/>
          </p:nvSpPr>
          <p:spPr bwMode="auto">
            <a:xfrm>
              <a:off x="2975" y="2995"/>
              <a:ext cx="8" cy="7"/>
            </a:xfrm>
            <a:custGeom>
              <a:avLst/>
              <a:gdLst>
                <a:gd name="T0" fmla="*/ 5 w 8"/>
                <a:gd name="T1" fmla="*/ 0 h 7"/>
                <a:gd name="T2" fmla="*/ 8 w 8"/>
                <a:gd name="T3" fmla="*/ 0 h 7"/>
                <a:gd name="T4" fmla="*/ 8 w 8"/>
                <a:gd name="T5" fmla="*/ 3 h 7"/>
                <a:gd name="T6" fmla="*/ 0 w 8"/>
                <a:gd name="T7" fmla="*/ 3 h 7"/>
                <a:gd name="T8" fmla="*/ 5 w 8"/>
                <a:gd name="T9" fmla="*/ 7 h 7"/>
                <a:gd name="T10" fmla="*/ 5 w 8"/>
                <a:gd name="T11" fmla="*/ 0 h 7"/>
                <a:gd name="T12" fmla="*/ 0 60000 65536"/>
                <a:gd name="T13" fmla="*/ 0 60000 65536"/>
                <a:gd name="T14" fmla="*/ 0 60000 65536"/>
                <a:gd name="T15" fmla="*/ 0 60000 65536"/>
                <a:gd name="T16" fmla="*/ 0 60000 65536"/>
                <a:gd name="T17" fmla="*/ 0 60000 65536"/>
                <a:gd name="T18" fmla="*/ 0 w 8"/>
                <a:gd name="T19" fmla="*/ 0 h 7"/>
                <a:gd name="T20" fmla="*/ 8 w 8"/>
                <a:gd name="T21" fmla="*/ 7 h 7"/>
              </a:gdLst>
              <a:ahLst/>
              <a:cxnLst>
                <a:cxn ang="T12">
                  <a:pos x="T0" y="T1"/>
                </a:cxn>
                <a:cxn ang="T13">
                  <a:pos x="T2" y="T3"/>
                </a:cxn>
                <a:cxn ang="T14">
                  <a:pos x="T4" y="T5"/>
                </a:cxn>
                <a:cxn ang="T15">
                  <a:pos x="T6" y="T7"/>
                </a:cxn>
                <a:cxn ang="T16">
                  <a:pos x="T8" y="T9"/>
                </a:cxn>
                <a:cxn ang="T17">
                  <a:pos x="T10" y="T11"/>
                </a:cxn>
              </a:cxnLst>
              <a:rect l="T18" t="T19" r="T20" b="T21"/>
              <a:pathLst>
                <a:path w="8" h="7">
                  <a:moveTo>
                    <a:pt x="5" y="0"/>
                  </a:moveTo>
                  <a:lnTo>
                    <a:pt x="8" y="0"/>
                  </a:lnTo>
                  <a:lnTo>
                    <a:pt x="8" y="3"/>
                  </a:lnTo>
                  <a:lnTo>
                    <a:pt x="0" y="3"/>
                  </a:lnTo>
                  <a:lnTo>
                    <a:pt x="5" y="7"/>
                  </a:lnTo>
                  <a:lnTo>
                    <a:pt x="5" y="0"/>
                  </a:lnTo>
                  <a:close/>
                </a:path>
              </a:pathLst>
            </a:custGeom>
            <a:solidFill>
              <a:srgbClr val="C195DB"/>
            </a:solidFill>
            <a:ln w="9525">
              <a:noFill/>
              <a:round/>
              <a:headEnd/>
              <a:tailEnd/>
            </a:ln>
          </p:spPr>
          <p:txBody>
            <a:bodyPr/>
            <a:lstStyle/>
            <a:p>
              <a:endParaRPr lang="ru-RU"/>
            </a:p>
          </p:txBody>
        </p:sp>
        <p:sp>
          <p:nvSpPr>
            <p:cNvPr id="161610" name="Freeform 3267"/>
            <p:cNvSpPr>
              <a:spLocks/>
            </p:cNvSpPr>
            <p:nvPr/>
          </p:nvSpPr>
          <p:spPr bwMode="auto">
            <a:xfrm>
              <a:off x="2938" y="3296"/>
              <a:ext cx="91" cy="10"/>
            </a:xfrm>
            <a:custGeom>
              <a:avLst/>
              <a:gdLst>
                <a:gd name="T0" fmla="*/ 91 w 91"/>
                <a:gd name="T1" fmla="*/ 7 h 10"/>
                <a:gd name="T2" fmla="*/ 91 w 91"/>
                <a:gd name="T3" fmla="*/ 0 h 10"/>
                <a:gd name="T4" fmla="*/ 0 w 91"/>
                <a:gd name="T5" fmla="*/ 2 h 10"/>
                <a:gd name="T6" fmla="*/ 0 w 91"/>
                <a:gd name="T7" fmla="*/ 10 h 10"/>
                <a:gd name="T8" fmla="*/ 91 w 91"/>
                <a:gd name="T9" fmla="*/ 7 h 10"/>
                <a:gd name="T10" fmla="*/ 0 60000 65536"/>
                <a:gd name="T11" fmla="*/ 0 60000 65536"/>
                <a:gd name="T12" fmla="*/ 0 60000 65536"/>
                <a:gd name="T13" fmla="*/ 0 60000 65536"/>
                <a:gd name="T14" fmla="*/ 0 60000 65536"/>
                <a:gd name="T15" fmla="*/ 0 w 91"/>
                <a:gd name="T16" fmla="*/ 0 h 10"/>
                <a:gd name="T17" fmla="*/ 91 w 91"/>
                <a:gd name="T18" fmla="*/ 10 h 10"/>
              </a:gdLst>
              <a:ahLst/>
              <a:cxnLst>
                <a:cxn ang="T10">
                  <a:pos x="T0" y="T1"/>
                </a:cxn>
                <a:cxn ang="T11">
                  <a:pos x="T2" y="T3"/>
                </a:cxn>
                <a:cxn ang="T12">
                  <a:pos x="T4" y="T5"/>
                </a:cxn>
                <a:cxn ang="T13">
                  <a:pos x="T6" y="T7"/>
                </a:cxn>
                <a:cxn ang="T14">
                  <a:pos x="T8" y="T9"/>
                </a:cxn>
              </a:cxnLst>
              <a:rect l="T15" t="T16" r="T17" b="T18"/>
              <a:pathLst>
                <a:path w="91" h="10">
                  <a:moveTo>
                    <a:pt x="91" y="7"/>
                  </a:moveTo>
                  <a:lnTo>
                    <a:pt x="91" y="0"/>
                  </a:lnTo>
                  <a:lnTo>
                    <a:pt x="0" y="2"/>
                  </a:lnTo>
                  <a:lnTo>
                    <a:pt x="0" y="10"/>
                  </a:lnTo>
                  <a:lnTo>
                    <a:pt x="91" y="7"/>
                  </a:lnTo>
                  <a:close/>
                </a:path>
              </a:pathLst>
            </a:custGeom>
            <a:solidFill>
              <a:srgbClr val="C195DB"/>
            </a:solidFill>
            <a:ln w="9525">
              <a:noFill/>
              <a:round/>
              <a:headEnd/>
              <a:tailEnd/>
            </a:ln>
          </p:spPr>
          <p:txBody>
            <a:bodyPr/>
            <a:lstStyle/>
            <a:p>
              <a:endParaRPr lang="ru-RU"/>
            </a:p>
          </p:txBody>
        </p:sp>
        <p:sp>
          <p:nvSpPr>
            <p:cNvPr id="161611" name="Freeform 3268"/>
            <p:cNvSpPr>
              <a:spLocks/>
            </p:cNvSpPr>
            <p:nvPr/>
          </p:nvSpPr>
          <p:spPr bwMode="auto">
            <a:xfrm>
              <a:off x="3025" y="3296"/>
              <a:ext cx="7" cy="6"/>
            </a:xfrm>
            <a:custGeom>
              <a:avLst/>
              <a:gdLst>
                <a:gd name="T0" fmla="*/ 7 w 7"/>
                <a:gd name="T1" fmla="*/ 3 h 6"/>
                <a:gd name="T2" fmla="*/ 7 w 7"/>
                <a:gd name="T3" fmla="*/ 6 h 6"/>
                <a:gd name="T4" fmla="*/ 4 w 7"/>
                <a:gd name="T5" fmla="*/ 6 h 6"/>
                <a:gd name="T6" fmla="*/ 4 w 7"/>
                <a:gd name="T7" fmla="*/ 0 h 6"/>
                <a:gd name="T8" fmla="*/ 0 w 7"/>
                <a:gd name="T9" fmla="*/ 3 h 6"/>
                <a:gd name="T10" fmla="*/ 7 w 7"/>
                <a:gd name="T11" fmla="*/ 3 h 6"/>
                <a:gd name="T12" fmla="*/ 0 60000 65536"/>
                <a:gd name="T13" fmla="*/ 0 60000 65536"/>
                <a:gd name="T14" fmla="*/ 0 60000 65536"/>
                <a:gd name="T15" fmla="*/ 0 60000 65536"/>
                <a:gd name="T16" fmla="*/ 0 60000 65536"/>
                <a:gd name="T17" fmla="*/ 0 60000 65536"/>
                <a:gd name="T18" fmla="*/ 0 w 7"/>
                <a:gd name="T19" fmla="*/ 0 h 6"/>
                <a:gd name="T20" fmla="*/ 7 w 7"/>
                <a:gd name="T21" fmla="*/ 6 h 6"/>
              </a:gdLst>
              <a:ahLst/>
              <a:cxnLst>
                <a:cxn ang="T12">
                  <a:pos x="T0" y="T1"/>
                </a:cxn>
                <a:cxn ang="T13">
                  <a:pos x="T2" y="T3"/>
                </a:cxn>
                <a:cxn ang="T14">
                  <a:pos x="T4" y="T5"/>
                </a:cxn>
                <a:cxn ang="T15">
                  <a:pos x="T6" y="T7"/>
                </a:cxn>
                <a:cxn ang="T16">
                  <a:pos x="T8" y="T9"/>
                </a:cxn>
                <a:cxn ang="T17">
                  <a:pos x="T10" y="T11"/>
                </a:cxn>
              </a:cxnLst>
              <a:rect l="T18" t="T19" r="T20" b="T21"/>
              <a:pathLst>
                <a:path w="7" h="6">
                  <a:moveTo>
                    <a:pt x="7" y="3"/>
                  </a:moveTo>
                  <a:lnTo>
                    <a:pt x="7" y="6"/>
                  </a:lnTo>
                  <a:lnTo>
                    <a:pt x="4" y="6"/>
                  </a:lnTo>
                  <a:lnTo>
                    <a:pt x="4" y="0"/>
                  </a:lnTo>
                  <a:lnTo>
                    <a:pt x="0" y="3"/>
                  </a:lnTo>
                  <a:lnTo>
                    <a:pt x="7" y="3"/>
                  </a:lnTo>
                  <a:close/>
                </a:path>
              </a:pathLst>
            </a:custGeom>
            <a:solidFill>
              <a:srgbClr val="C195DB"/>
            </a:solidFill>
            <a:ln w="9525">
              <a:noFill/>
              <a:round/>
              <a:headEnd/>
              <a:tailEnd/>
            </a:ln>
          </p:spPr>
          <p:txBody>
            <a:bodyPr/>
            <a:lstStyle/>
            <a:p>
              <a:endParaRPr lang="ru-RU"/>
            </a:p>
          </p:txBody>
        </p:sp>
        <p:sp>
          <p:nvSpPr>
            <p:cNvPr id="161612" name="Freeform 3269"/>
            <p:cNvSpPr>
              <a:spLocks/>
            </p:cNvSpPr>
            <p:nvPr/>
          </p:nvSpPr>
          <p:spPr bwMode="auto">
            <a:xfrm>
              <a:off x="2935" y="3002"/>
              <a:ext cx="12" cy="300"/>
            </a:xfrm>
            <a:custGeom>
              <a:avLst/>
              <a:gdLst>
                <a:gd name="T0" fmla="*/ 0 w 12"/>
                <a:gd name="T1" fmla="*/ 300 h 300"/>
                <a:gd name="T2" fmla="*/ 8 w 12"/>
                <a:gd name="T3" fmla="*/ 300 h 300"/>
                <a:gd name="T4" fmla="*/ 12 w 12"/>
                <a:gd name="T5" fmla="*/ 0 h 300"/>
                <a:gd name="T6" fmla="*/ 4 w 12"/>
                <a:gd name="T7" fmla="*/ 0 h 300"/>
                <a:gd name="T8" fmla="*/ 0 w 12"/>
                <a:gd name="T9" fmla="*/ 300 h 300"/>
                <a:gd name="T10" fmla="*/ 0 60000 65536"/>
                <a:gd name="T11" fmla="*/ 0 60000 65536"/>
                <a:gd name="T12" fmla="*/ 0 60000 65536"/>
                <a:gd name="T13" fmla="*/ 0 60000 65536"/>
                <a:gd name="T14" fmla="*/ 0 60000 65536"/>
                <a:gd name="T15" fmla="*/ 0 w 12"/>
                <a:gd name="T16" fmla="*/ 0 h 300"/>
                <a:gd name="T17" fmla="*/ 12 w 12"/>
                <a:gd name="T18" fmla="*/ 300 h 300"/>
              </a:gdLst>
              <a:ahLst/>
              <a:cxnLst>
                <a:cxn ang="T10">
                  <a:pos x="T0" y="T1"/>
                </a:cxn>
                <a:cxn ang="T11">
                  <a:pos x="T2" y="T3"/>
                </a:cxn>
                <a:cxn ang="T12">
                  <a:pos x="T4" y="T5"/>
                </a:cxn>
                <a:cxn ang="T13">
                  <a:pos x="T6" y="T7"/>
                </a:cxn>
                <a:cxn ang="T14">
                  <a:pos x="T8" y="T9"/>
                </a:cxn>
              </a:cxnLst>
              <a:rect l="T15" t="T16" r="T17" b="T18"/>
              <a:pathLst>
                <a:path w="12" h="300">
                  <a:moveTo>
                    <a:pt x="0" y="300"/>
                  </a:moveTo>
                  <a:lnTo>
                    <a:pt x="8" y="300"/>
                  </a:lnTo>
                  <a:lnTo>
                    <a:pt x="12" y="0"/>
                  </a:lnTo>
                  <a:lnTo>
                    <a:pt x="4" y="0"/>
                  </a:lnTo>
                  <a:lnTo>
                    <a:pt x="0" y="300"/>
                  </a:lnTo>
                  <a:close/>
                </a:path>
              </a:pathLst>
            </a:custGeom>
            <a:solidFill>
              <a:srgbClr val="C195DB"/>
            </a:solidFill>
            <a:ln w="9525">
              <a:noFill/>
              <a:round/>
              <a:headEnd/>
              <a:tailEnd/>
            </a:ln>
          </p:spPr>
          <p:txBody>
            <a:bodyPr/>
            <a:lstStyle/>
            <a:p>
              <a:endParaRPr lang="ru-RU"/>
            </a:p>
          </p:txBody>
        </p:sp>
        <p:sp>
          <p:nvSpPr>
            <p:cNvPr id="161613" name="Freeform 3270"/>
            <p:cNvSpPr>
              <a:spLocks/>
            </p:cNvSpPr>
            <p:nvPr/>
          </p:nvSpPr>
          <p:spPr bwMode="auto">
            <a:xfrm>
              <a:off x="2935" y="3299"/>
              <a:ext cx="6" cy="7"/>
            </a:xfrm>
            <a:custGeom>
              <a:avLst/>
              <a:gdLst>
                <a:gd name="T0" fmla="*/ 4 w 6"/>
                <a:gd name="T1" fmla="*/ 7 h 7"/>
                <a:gd name="T2" fmla="*/ 0 w 6"/>
                <a:gd name="T3" fmla="*/ 7 h 7"/>
                <a:gd name="T4" fmla="*/ 0 w 6"/>
                <a:gd name="T5" fmla="*/ 4 h 7"/>
                <a:gd name="T6" fmla="*/ 6 w 6"/>
                <a:gd name="T7" fmla="*/ 4 h 7"/>
                <a:gd name="T8" fmla="*/ 4 w 6"/>
                <a:gd name="T9" fmla="*/ 0 h 7"/>
                <a:gd name="T10" fmla="*/ 4 w 6"/>
                <a:gd name="T11" fmla="*/ 7 h 7"/>
                <a:gd name="T12" fmla="*/ 0 60000 65536"/>
                <a:gd name="T13" fmla="*/ 0 60000 65536"/>
                <a:gd name="T14" fmla="*/ 0 60000 65536"/>
                <a:gd name="T15" fmla="*/ 0 60000 65536"/>
                <a:gd name="T16" fmla="*/ 0 60000 65536"/>
                <a:gd name="T17" fmla="*/ 0 60000 65536"/>
                <a:gd name="T18" fmla="*/ 0 w 6"/>
                <a:gd name="T19" fmla="*/ 0 h 7"/>
                <a:gd name="T20" fmla="*/ 6 w 6"/>
                <a:gd name="T21" fmla="*/ 7 h 7"/>
              </a:gdLst>
              <a:ahLst/>
              <a:cxnLst>
                <a:cxn ang="T12">
                  <a:pos x="T0" y="T1"/>
                </a:cxn>
                <a:cxn ang="T13">
                  <a:pos x="T2" y="T3"/>
                </a:cxn>
                <a:cxn ang="T14">
                  <a:pos x="T4" y="T5"/>
                </a:cxn>
                <a:cxn ang="T15">
                  <a:pos x="T6" y="T7"/>
                </a:cxn>
                <a:cxn ang="T16">
                  <a:pos x="T8" y="T9"/>
                </a:cxn>
                <a:cxn ang="T17">
                  <a:pos x="T10" y="T11"/>
                </a:cxn>
              </a:cxnLst>
              <a:rect l="T18" t="T19" r="T20" b="T21"/>
              <a:pathLst>
                <a:path w="6" h="7">
                  <a:moveTo>
                    <a:pt x="4" y="7"/>
                  </a:moveTo>
                  <a:lnTo>
                    <a:pt x="0" y="7"/>
                  </a:lnTo>
                  <a:lnTo>
                    <a:pt x="0" y="4"/>
                  </a:lnTo>
                  <a:lnTo>
                    <a:pt x="6" y="4"/>
                  </a:lnTo>
                  <a:lnTo>
                    <a:pt x="4" y="0"/>
                  </a:lnTo>
                  <a:lnTo>
                    <a:pt x="4" y="7"/>
                  </a:lnTo>
                  <a:close/>
                </a:path>
              </a:pathLst>
            </a:custGeom>
            <a:solidFill>
              <a:srgbClr val="C195DB"/>
            </a:solidFill>
            <a:ln w="9525">
              <a:noFill/>
              <a:round/>
              <a:headEnd/>
              <a:tailEnd/>
            </a:ln>
          </p:spPr>
          <p:txBody>
            <a:bodyPr/>
            <a:lstStyle/>
            <a:p>
              <a:endParaRPr lang="ru-RU"/>
            </a:p>
          </p:txBody>
        </p:sp>
        <p:sp>
          <p:nvSpPr>
            <p:cNvPr id="161614" name="Freeform 3271"/>
            <p:cNvSpPr>
              <a:spLocks/>
            </p:cNvSpPr>
            <p:nvPr/>
          </p:nvSpPr>
          <p:spPr bwMode="auto">
            <a:xfrm>
              <a:off x="2937" y="2998"/>
              <a:ext cx="7" cy="5"/>
            </a:xfrm>
            <a:custGeom>
              <a:avLst/>
              <a:gdLst>
                <a:gd name="T0" fmla="*/ 0 w 7"/>
                <a:gd name="T1" fmla="*/ 3 h 5"/>
                <a:gd name="T2" fmla="*/ 0 w 7"/>
                <a:gd name="T3" fmla="*/ 0 h 5"/>
                <a:gd name="T4" fmla="*/ 5 w 7"/>
                <a:gd name="T5" fmla="*/ 0 h 5"/>
                <a:gd name="T6" fmla="*/ 5 w 7"/>
                <a:gd name="T7" fmla="*/ 5 h 5"/>
                <a:gd name="T8" fmla="*/ 7 w 7"/>
                <a:gd name="T9" fmla="*/ 3 h 5"/>
                <a:gd name="T10" fmla="*/ 0 w 7"/>
                <a:gd name="T11" fmla="*/ 3 h 5"/>
                <a:gd name="T12" fmla="*/ 0 60000 65536"/>
                <a:gd name="T13" fmla="*/ 0 60000 65536"/>
                <a:gd name="T14" fmla="*/ 0 60000 65536"/>
                <a:gd name="T15" fmla="*/ 0 60000 65536"/>
                <a:gd name="T16" fmla="*/ 0 60000 65536"/>
                <a:gd name="T17" fmla="*/ 0 60000 65536"/>
                <a:gd name="T18" fmla="*/ 0 w 7"/>
                <a:gd name="T19" fmla="*/ 0 h 5"/>
                <a:gd name="T20" fmla="*/ 7 w 7"/>
                <a:gd name="T21" fmla="*/ 5 h 5"/>
              </a:gdLst>
              <a:ahLst/>
              <a:cxnLst>
                <a:cxn ang="T12">
                  <a:pos x="T0" y="T1"/>
                </a:cxn>
                <a:cxn ang="T13">
                  <a:pos x="T2" y="T3"/>
                </a:cxn>
                <a:cxn ang="T14">
                  <a:pos x="T4" y="T5"/>
                </a:cxn>
                <a:cxn ang="T15">
                  <a:pos x="T6" y="T7"/>
                </a:cxn>
                <a:cxn ang="T16">
                  <a:pos x="T8" y="T9"/>
                </a:cxn>
                <a:cxn ang="T17">
                  <a:pos x="T10" y="T11"/>
                </a:cxn>
              </a:cxnLst>
              <a:rect l="T18" t="T19" r="T20" b="T21"/>
              <a:pathLst>
                <a:path w="7" h="5">
                  <a:moveTo>
                    <a:pt x="0" y="3"/>
                  </a:moveTo>
                  <a:lnTo>
                    <a:pt x="0" y="0"/>
                  </a:lnTo>
                  <a:lnTo>
                    <a:pt x="5" y="0"/>
                  </a:lnTo>
                  <a:lnTo>
                    <a:pt x="5" y="5"/>
                  </a:lnTo>
                  <a:lnTo>
                    <a:pt x="7" y="3"/>
                  </a:lnTo>
                  <a:lnTo>
                    <a:pt x="0" y="3"/>
                  </a:lnTo>
                  <a:close/>
                </a:path>
              </a:pathLst>
            </a:custGeom>
            <a:solidFill>
              <a:srgbClr val="C195DB"/>
            </a:solidFill>
            <a:ln w="9525">
              <a:noFill/>
              <a:round/>
              <a:headEnd/>
              <a:tailEnd/>
            </a:ln>
          </p:spPr>
          <p:txBody>
            <a:bodyPr/>
            <a:lstStyle/>
            <a:p>
              <a:endParaRPr lang="ru-RU"/>
            </a:p>
          </p:txBody>
        </p:sp>
        <p:sp>
          <p:nvSpPr>
            <p:cNvPr id="161615" name="Freeform 3272"/>
            <p:cNvSpPr>
              <a:spLocks/>
            </p:cNvSpPr>
            <p:nvPr/>
          </p:nvSpPr>
          <p:spPr bwMode="auto">
            <a:xfrm>
              <a:off x="2935" y="3242"/>
              <a:ext cx="48" cy="62"/>
            </a:xfrm>
            <a:custGeom>
              <a:avLst/>
              <a:gdLst>
                <a:gd name="T0" fmla="*/ 0 w 48"/>
                <a:gd name="T1" fmla="*/ 57 h 62"/>
                <a:gd name="T2" fmla="*/ 6 w 48"/>
                <a:gd name="T3" fmla="*/ 62 h 62"/>
                <a:gd name="T4" fmla="*/ 48 w 48"/>
                <a:gd name="T5" fmla="*/ 4 h 62"/>
                <a:gd name="T6" fmla="*/ 41 w 48"/>
                <a:gd name="T7" fmla="*/ 0 h 62"/>
                <a:gd name="T8" fmla="*/ 0 w 48"/>
                <a:gd name="T9" fmla="*/ 57 h 62"/>
                <a:gd name="T10" fmla="*/ 0 60000 65536"/>
                <a:gd name="T11" fmla="*/ 0 60000 65536"/>
                <a:gd name="T12" fmla="*/ 0 60000 65536"/>
                <a:gd name="T13" fmla="*/ 0 60000 65536"/>
                <a:gd name="T14" fmla="*/ 0 60000 65536"/>
                <a:gd name="T15" fmla="*/ 0 w 48"/>
                <a:gd name="T16" fmla="*/ 0 h 62"/>
                <a:gd name="T17" fmla="*/ 48 w 48"/>
                <a:gd name="T18" fmla="*/ 62 h 62"/>
              </a:gdLst>
              <a:ahLst/>
              <a:cxnLst>
                <a:cxn ang="T10">
                  <a:pos x="T0" y="T1"/>
                </a:cxn>
                <a:cxn ang="T11">
                  <a:pos x="T2" y="T3"/>
                </a:cxn>
                <a:cxn ang="T12">
                  <a:pos x="T4" y="T5"/>
                </a:cxn>
                <a:cxn ang="T13">
                  <a:pos x="T6" y="T7"/>
                </a:cxn>
                <a:cxn ang="T14">
                  <a:pos x="T8" y="T9"/>
                </a:cxn>
              </a:cxnLst>
              <a:rect l="T15" t="T16" r="T17" b="T18"/>
              <a:pathLst>
                <a:path w="48" h="62">
                  <a:moveTo>
                    <a:pt x="0" y="57"/>
                  </a:moveTo>
                  <a:lnTo>
                    <a:pt x="6" y="62"/>
                  </a:lnTo>
                  <a:lnTo>
                    <a:pt x="48" y="4"/>
                  </a:lnTo>
                  <a:lnTo>
                    <a:pt x="41" y="0"/>
                  </a:lnTo>
                  <a:lnTo>
                    <a:pt x="0" y="57"/>
                  </a:lnTo>
                  <a:close/>
                </a:path>
              </a:pathLst>
            </a:custGeom>
            <a:solidFill>
              <a:srgbClr val="C195DB"/>
            </a:solidFill>
            <a:ln w="9525">
              <a:noFill/>
              <a:round/>
              <a:headEnd/>
              <a:tailEnd/>
            </a:ln>
          </p:spPr>
          <p:txBody>
            <a:bodyPr/>
            <a:lstStyle/>
            <a:p>
              <a:endParaRPr lang="ru-RU"/>
            </a:p>
          </p:txBody>
        </p:sp>
        <p:sp>
          <p:nvSpPr>
            <p:cNvPr id="161616" name="Freeform 3273"/>
            <p:cNvSpPr>
              <a:spLocks/>
            </p:cNvSpPr>
            <p:nvPr/>
          </p:nvSpPr>
          <p:spPr bwMode="auto">
            <a:xfrm>
              <a:off x="2977" y="3242"/>
              <a:ext cx="54" cy="59"/>
            </a:xfrm>
            <a:custGeom>
              <a:avLst/>
              <a:gdLst>
                <a:gd name="T0" fmla="*/ 7 w 54"/>
                <a:gd name="T1" fmla="*/ 0 h 59"/>
                <a:gd name="T2" fmla="*/ 0 w 54"/>
                <a:gd name="T3" fmla="*/ 4 h 59"/>
                <a:gd name="T4" fmla="*/ 47 w 54"/>
                <a:gd name="T5" fmla="*/ 59 h 59"/>
                <a:gd name="T6" fmla="*/ 54 w 54"/>
                <a:gd name="T7" fmla="*/ 54 h 59"/>
                <a:gd name="T8" fmla="*/ 7 w 54"/>
                <a:gd name="T9" fmla="*/ 0 h 59"/>
                <a:gd name="T10" fmla="*/ 0 60000 65536"/>
                <a:gd name="T11" fmla="*/ 0 60000 65536"/>
                <a:gd name="T12" fmla="*/ 0 60000 65536"/>
                <a:gd name="T13" fmla="*/ 0 60000 65536"/>
                <a:gd name="T14" fmla="*/ 0 60000 65536"/>
                <a:gd name="T15" fmla="*/ 0 w 54"/>
                <a:gd name="T16" fmla="*/ 0 h 59"/>
                <a:gd name="T17" fmla="*/ 54 w 54"/>
                <a:gd name="T18" fmla="*/ 59 h 59"/>
              </a:gdLst>
              <a:ahLst/>
              <a:cxnLst>
                <a:cxn ang="T10">
                  <a:pos x="T0" y="T1"/>
                </a:cxn>
                <a:cxn ang="T11">
                  <a:pos x="T2" y="T3"/>
                </a:cxn>
                <a:cxn ang="T12">
                  <a:pos x="T4" y="T5"/>
                </a:cxn>
                <a:cxn ang="T13">
                  <a:pos x="T6" y="T7"/>
                </a:cxn>
                <a:cxn ang="T14">
                  <a:pos x="T8" y="T9"/>
                </a:cxn>
              </a:cxnLst>
              <a:rect l="T15" t="T16" r="T17" b="T18"/>
              <a:pathLst>
                <a:path w="54" h="59">
                  <a:moveTo>
                    <a:pt x="7" y="0"/>
                  </a:moveTo>
                  <a:lnTo>
                    <a:pt x="0" y="4"/>
                  </a:lnTo>
                  <a:lnTo>
                    <a:pt x="47" y="59"/>
                  </a:lnTo>
                  <a:lnTo>
                    <a:pt x="54" y="54"/>
                  </a:lnTo>
                  <a:lnTo>
                    <a:pt x="7" y="0"/>
                  </a:lnTo>
                  <a:close/>
                </a:path>
              </a:pathLst>
            </a:custGeom>
            <a:solidFill>
              <a:srgbClr val="C195DB"/>
            </a:solidFill>
            <a:ln w="9525">
              <a:noFill/>
              <a:round/>
              <a:headEnd/>
              <a:tailEnd/>
            </a:ln>
          </p:spPr>
          <p:txBody>
            <a:bodyPr/>
            <a:lstStyle/>
            <a:p>
              <a:endParaRPr lang="ru-RU"/>
            </a:p>
          </p:txBody>
        </p:sp>
        <p:sp>
          <p:nvSpPr>
            <p:cNvPr id="161617" name="Freeform 3274"/>
            <p:cNvSpPr>
              <a:spLocks/>
            </p:cNvSpPr>
            <p:nvPr/>
          </p:nvSpPr>
          <p:spPr bwMode="auto">
            <a:xfrm>
              <a:off x="2977" y="3240"/>
              <a:ext cx="6" cy="7"/>
            </a:xfrm>
            <a:custGeom>
              <a:avLst/>
              <a:gdLst>
                <a:gd name="T0" fmla="*/ 0 w 6"/>
                <a:gd name="T1" fmla="*/ 3 h 7"/>
                <a:gd name="T2" fmla="*/ 3 w 6"/>
                <a:gd name="T3" fmla="*/ 0 h 7"/>
                <a:gd name="T4" fmla="*/ 6 w 6"/>
                <a:gd name="T5" fmla="*/ 3 h 7"/>
                <a:gd name="T6" fmla="*/ 0 w 6"/>
                <a:gd name="T7" fmla="*/ 7 h 7"/>
                <a:gd name="T8" fmla="*/ 6 w 6"/>
                <a:gd name="T9" fmla="*/ 7 h 7"/>
                <a:gd name="T10" fmla="*/ 0 w 6"/>
                <a:gd name="T11" fmla="*/ 3 h 7"/>
                <a:gd name="T12" fmla="*/ 0 60000 65536"/>
                <a:gd name="T13" fmla="*/ 0 60000 65536"/>
                <a:gd name="T14" fmla="*/ 0 60000 65536"/>
                <a:gd name="T15" fmla="*/ 0 60000 65536"/>
                <a:gd name="T16" fmla="*/ 0 60000 65536"/>
                <a:gd name="T17" fmla="*/ 0 60000 65536"/>
                <a:gd name="T18" fmla="*/ 0 w 6"/>
                <a:gd name="T19" fmla="*/ 0 h 7"/>
                <a:gd name="T20" fmla="*/ 6 w 6"/>
                <a:gd name="T21" fmla="*/ 7 h 7"/>
              </a:gdLst>
              <a:ahLst/>
              <a:cxnLst>
                <a:cxn ang="T12">
                  <a:pos x="T0" y="T1"/>
                </a:cxn>
                <a:cxn ang="T13">
                  <a:pos x="T2" y="T3"/>
                </a:cxn>
                <a:cxn ang="T14">
                  <a:pos x="T4" y="T5"/>
                </a:cxn>
                <a:cxn ang="T15">
                  <a:pos x="T6" y="T7"/>
                </a:cxn>
                <a:cxn ang="T16">
                  <a:pos x="T8" y="T9"/>
                </a:cxn>
                <a:cxn ang="T17">
                  <a:pos x="T10" y="T11"/>
                </a:cxn>
              </a:cxnLst>
              <a:rect l="T18" t="T19" r="T20" b="T21"/>
              <a:pathLst>
                <a:path w="6" h="7">
                  <a:moveTo>
                    <a:pt x="0" y="3"/>
                  </a:moveTo>
                  <a:lnTo>
                    <a:pt x="3" y="0"/>
                  </a:lnTo>
                  <a:lnTo>
                    <a:pt x="6" y="3"/>
                  </a:lnTo>
                  <a:lnTo>
                    <a:pt x="0" y="7"/>
                  </a:lnTo>
                  <a:lnTo>
                    <a:pt x="6" y="7"/>
                  </a:lnTo>
                  <a:lnTo>
                    <a:pt x="0" y="3"/>
                  </a:lnTo>
                  <a:close/>
                </a:path>
              </a:pathLst>
            </a:custGeom>
            <a:solidFill>
              <a:srgbClr val="C195DB"/>
            </a:solidFill>
            <a:ln w="9525">
              <a:noFill/>
              <a:round/>
              <a:headEnd/>
              <a:tailEnd/>
            </a:ln>
          </p:spPr>
          <p:txBody>
            <a:bodyPr/>
            <a:lstStyle/>
            <a:p>
              <a:endParaRPr lang="ru-RU"/>
            </a:p>
          </p:txBody>
        </p:sp>
        <p:sp>
          <p:nvSpPr>
            <p:cNvPr id="161618" name="Line 3275"/>
            <p:cNvSpPr>
              <a:spLocks noChangeShapeType="1"/>
            </p:cNvSpPr>
            <p:nvPr/>
          </p:nvSpPr>
          <p:spPr bwMode="auto">
            <a:xfrm flipH="1" flipV="1">
              <a:off x="2975" y="3247"/>
              <a:ext cx="2" cy="33"/>
            </a:xfrm>
            <a:prstGeom prst="line">
              <a:avLst/>
            </a:prstGeom>
            <a:noFill/>
            <a:ln w="6350" cap="rnd">
              <a:solidFill>
                <a:srgbClr val="C195DB"/>
              </a:solidFill>
              <a:round/>
              <a:headEnd/>
              <a:tailEnd/>
            </a:ln>
          </p:spPr>
          <p:txBody>
            <a:bodyPr/>
            <a:lstStyle/>
            <a:p>
              <a:endParaRPr lang="ru-RU"/>
            </a:p>
          </p:txBody>
        </p:sp>
        <p:sp>
          <p:nvSpPr>
            <p:cNvPr id="161619" name="Line 3276"/>
            <p:cNvSpPr>
              <a:spLocks noChangeShapeType="1"/>
            </p:cNvSpPr>
            <p:nvPr/>
          </p:nvSpPr>
          <p:spPr bwMode="auto">
            <a:xfrm>
              <a:off x="2977" y="3281"/>
              <a:ext cx="51" cy="18"/>
            </a:xfrm>
            <a:prstGeom prst="line">
              <a:avLst/>
            </a:prstGeom>
            <a:noFill/>
            <a:ln w="6350" cap="rnd">
              <a:solidFill>
                <a:srgbClr val="C195DB"/>
              </a:solidFill>
              <a:round/>
              <a:headEnd/>
              <a:tailEnd/>
            </a:ln>
          </p:spPr>
          <p:txBody>
            <a:bodyPr/>
            <a:lstStyle/>
            <a:p>
              <a:endParaRPr lang="ru-RU"/>
            </a:p>
          </p:txBody>
        </p:sp>
        <p:sp>
          <p:nvSpPr>
            <p:cNvPr id="161620" name="Line 3277"/>
            <p:cNvSpPr>
              <a:spLocks noChangeShapeType="1"/>
            </p:cNvSpPr>
            <p:nvPr/>
          </p:nvSpPr>
          <p:spPr bwMode="auto">
            <a:xfrm flipH="1">
              <a:off x="2938" y="3280"/>
              <a:ext cx="37" cy="21"/>
            </a:xfrm>
            <a:prstGeom prst="line">
              <a:avLst/>
            </a:prstGeom>
            <a:noFill/>
            <a:ln w="6350" cap="rnd">
              <a:solidFill>
                <a:srgbClr val="C195DB"/>
              </a:solidFill>
              <a:round/>
              <a:headEnd/>
              <a:tailEnd/>
            </a:ln>
          </p:spPr>
          <p:txBody>
            <a:bodyPr/>
            <a:lstStyle/>
            <a:p>
              <a:endParaRPr lang="ru-RU"/>
            </a:p>
          </p:txBody>
        </p:sp>
        <p:sp>
          <p:nvSpPr>
            <p:cNvPr id="161621" name="Freeform 3278"/>
            <p:cNvSpPr>
              <a:spLocks/>
            </p:cNvSpPr>
            <p:nvPr/>
          </p:nvSpPr>
          <p:spPr bwMode="auto">
            <a:xfrm>
              <a:off x="3108" y="2812"/>
              <a:ext cx="133" cy="158"/>
            </a:xfrm>
            <a:custGeom>
              <a:avLst/>
              <a:gdLst>
                <a:gd name="T0" fmla="*/ 0 w 133"/>
                <a:gd name="T1" fmla="*/ 14 h 158"/>
                <a:gd name="T2" fmla="*/ 40 w 133"/>
                <a:gd name="T3" fmla="*/ 0 h 158"/>
                <a:gd name="T4" fmla="*/ 133 w 133"/>
                <a:gd name="T5" fmla="*/ 110 h 158"/>
                <a:gd name="T6" fmla="*/ 2 w 133"/>
                <a:gd name="T7" fmla="*/ 158 h 158"/>
                <a:gd name="T8" fmla="*/ 0 w 133"/>
                <a:gd name="T9" fmla="*/ 14 h 158"/>
                <a:gd name="T10" fmla="*/ 0 60000 65536"/>
                <a:gd name="T11" fmla="*/ 0 60000 65536"/>
                <a:gd name="T12" fmla="*/ 0 60000 65536"/>
                <a:gd name="T13" fmla="*/ 0 60000 65536"/>
                <a:gd name="T14" fmla="*/ 0 60000 65536"/>
                <a:gd name="T15" fmla="*/ 0 w 133"/>
                <a:gd name="T16" fmla="*/ 0 h 158"/>
                <a:gd name="T17" fmla="*/ 133 w 133"/>
                <a:gd name="T18" fmla="*/ 158 h 158"/>
              </a:gdLst>
              <a:ahLst/>
              <a:cxnLst>
                <a:cxn ang="T10">
                  <a:pos x="T0" y="T1"/>
                </a:cxn>
                <a:cxn ang="T11">
                  <a:pos x="T2" y="T3"/>
                </a:cxn>
                <a:cxn ang="T12">
                  <a:pos x="T4" y="T5"/>
                </a:cxn>
                <a:cxn ang="T13">
                  <a:pos x="T6" y="T7"/>
                </a:cxn>
                <a:cxn ang="T14">
                  <a:pos x="T8" y="T9"/>
                </a:cxn>
              </a:cxnLst>
              <a:rect l="T15" t="T16" r="T17" b="T18"/>
              <a:pathLst>
                <a:path w="133" h="158">
                  <a:moveTo>
                    <a:pt x="0" y="14"/>
                  </a:moveTo>
                  <a:lnTo>
                    <a:pt x="40" y="0"/>
                  </a:lnTo>
                  <a:lnTo>
                    <a:pt x="133" y="110"/>
                  </a:lnTo>
                  <a:lnTo>
                    <a:pt x="2" y="158"/>
                  </a:lnTo>
                  <a:lnTo>
                    <a:pt x="0" y="14"/>
                  </a:lnTo>
                  <a:close/>
                </a:path>
              </a:pathLst>
            </a:custGeom>
            <a:solidFill>
              <a:srgbClr val="844CD6"/>
            </a:solidFill>
            <a:ln w="9525">
              <a:noFill/>
              <a:round/>
              <a:headEnd/>
              <a:tailEnd/>
            </a:ln>
          </p:spPr>
          <p:txBody>
            <a:bodyPr/>
            <a:lstStyle/>
            <a:p>
              <a:endParaRPr lang="ru-RU"/>
            </a:p>
          </p:txBody>
        </p:sp>
        <p:sp>
          <p:nvSpPr>
            <p:cNvPr id="161622" name="Freeform 3279"/>
            <p:cNvSpPr>
              <a:spLocks/>
            </p:cNvSpPr>
            <p:nvPr/>
          </p:nvSpPr>
          <p:spPr bwMode="auto">
            <a:xfrm>
              <a:off x="3107" y="2809"/>
              <a:ext cx="43" cy="17"/>
            </a:xfrm>
            <a:custGeom>
              <a:avLst/>
              <a:gdLst>
                <a:gd name="T0" fmla="*/ 0 w 43"/>
                <a:gd name="T1" fmla="*/ 13 h 17"/>
                <a:gd name="T2" fmla="*/ 3 w 43"/>
                <a:gd name="T3" fmla="*/ 17 h 17"/>
                <a:gd name="T4" fmla="*/ 43 w 43"/>
                <a:gd name="T5" fmla="*/ 5 h 17"/>
                <a:gd name="T6" fmla="*/ 40 w 43"/>
                <a:gd name="T7" fmla="*/ 0 h 17"/>
                <a:gd name="T8" fmla="*/ 0 w 43"/>
                <a:gd name="T9" fmla="*/ 13 h 17"/>
                <a:gd name="T10" fmla="*/ 0 60000 65536"/>
                <a:gd name="T11" fmla="*/ 0 60000 65536"/>
                <a:gd name="T12" fmla="*/ 0 60000 65536"/>
                <a:gd name="T13" fmla="*/ 0 60000 65536"/>
                <a:gd name="T14" fmla="*/ 0 60000 65536"/>
                <a:gd name="T15" fmla="*/ 0 w 43"/>
                <a:gd name="T16" fmla="*/ 0 h 17"/>
                <a:gd name="T17" fmla="*/ 43 w 43"/>
                <a:gd name="T18" fmla="*/ 17 h 17"/>
              </a:gdLst>
              <a:ahLst/>
              <a:cxnLst>
                <a:cxn ang="T10">
                  <a:pos x="T0" y="T1"/>
                </a:cxn>
                <a:cxn ang="T11">
                  <a:pos x="T2" y="T3"/>
                </a:cxn>
                <a:cxn ang="T12">
                  <a:pos x="T4" y="T5"/>
                </a:cxn>
                <a:cxn ang="T13">
                  <a:pos x="T6" y="T7"/>
                </a:cxn>
                <a:cxn ang="T14">
                  <a:pos x="T8" y="T9"/>
                </a:cxn>
              </a:cxnLst>
              <a:rect l="T15" t="T16" r="T17" b="T18"/>
              <a:pathLst>
                <a:path w="43" h="17">
                  <a:moveTo>
                    <a:pt x="0" y="13"/>
                  </a:moveTo>
                  <a:lnTo>
                    <a:pt x="3" y="17"/>
                  </a:lnTo>
                  <a:lnTo>
                    <a:pt x="43" y="5"/>
                  </a:lnTo>
                  <a:lnTo>
                    <a:pt x="40" y="0"/>
                  </a:lnTo>
                  <a:lnTo>
                    <a:pt x="0" y="13"/>
                  </a:lnTo>
                  <a:close/>
                </a:path>
              </a:pathLst>
            </a:custGeom>
            <a:solidFill>
              <a:srgbClr val="C195DB"/>
            </a:solidFill>
            <a:ln w="9525">
              <a:noFill/>
              <a:round/>
              <a:headEnd/>
              <a:tailEnd/>
            </a:ln>
          </p:spPr>
          <p:txBody>
            <a:bodyPr/>
            <a:lstStyle/>
            <a:p>
              <a:endParaRPr lang="ru-RU"/>
            </a:p>
          </p:txBody>
        </p:sp>
        <p:sp>
          <p:nvSpPr>
            <p:cNvPr id="161623" name="Freeform 3280"/>
            <p:cNvSpPr>
              <a:spLocks/>
            </p:cNvSpPr>
            <p:nvPr/>
          </p:nvSpPr>
          <p:spPr bwMode="auto">
            <a:xfrm>
              <a:off x="3146" y="2809"/>
              <a:ext cx="98" cy="113"/>
            </a:xfrm>
            <a:custGeom>
              <a:avLst/>
              <a:gdLst>
                <a:gd name="T0" fmla="*/ 5 w 98"/>
                <a:gd name="T1" fmla="*/ 0 h 113"/>
                <a:gd name="T2" fmla="*/ 0 w 98"/>
                <a:gd name="T3" fmla="*/ 5 h 113"/>
                <a:gd name="T4" fmla="*/ 94 w 98"/>
                <a:gd name="T5" fmla="*/ 113 h 113"/>
                <a:gd name="T6" fmla="*/ 98 w 98"/>
                <a:gd name="T7" fmla="*/ 108 h 113"/>
                <a:gd name="T8" fmla="*/ 5 w 98"/>
                <a:gd name="T9" fmla="*/ 0 h 113"/>
                <a:gd name="T10" fmla="*/ 0 60000 65536"/>
                <a:gd name="T11" fmla="*/ 0 60000 65536"/>
                <a:gd name="T12" fmla="*/ 0 60000 65536"/>
                <a:gd name="T13" fmla="*/ 0 60000 65536"/>
                <a:gd name="T14" fmla="*/ 0 60000 65536"/>
                <a:gd name="T15" fmla="*/ 0 w 98"/>
                <a:gd name="T16" fmla="*/ 0 h 113"/>
                <a:gd name="T17" fmla="*/ 98 w 98"/>
                <a:gd name="T18" fmla="*/ 113 h 113"/>
              </a:gdLst>
              <a:ahLst/>
              <a:cxnLst>
                <a:cxn ang="T10">
                  <a:pos x="T0" y="T1"/>
                </a:cxn>
                <a:cxn ang="T11">
                  <a:pos x="T2" y="T3"/>
                </a:cxn>
                <a:cxn ang="T12">
                  <a:pos x="T4" y="T5"/>
                </a:cxn>
                <a:cxn ang="T13">
                  <a:pos x="T6" y="T7"/>
                </a:cxn>
                <a:cxn ang="T14">
                  <a:pos x="T8" y="T9"/>
                </a:cxn>
              </a:cxnLst>
              <a:rect l="T15" t="T16" r="T17" b="T18"/>
              <a:pathLst>
                <a:path w="98" h="113">
                  <a:moveTo>
                    <a:pt x="5" y="0"/>
                  </a:moveTo>
                  <a:lnTo>
                    <a:pt x="0" y="5"/>
                  </a:lnTo>
                  <a:lnTo>
                    <a:pt x="94" y="113"/>
                  </a:lnTo>
                  <a:lnTo>
                    <a:pt x="98" y="108"/>
                  </a:lnTo>
                  <a:lnTo>
                    <a:pt x="5" y="0"/>
                  </a:lnTo>
                  <a:close/>
                </a:path>
              </a:pathLst>
            </a:custGeom>
            <a:solidFill>
              <a:srgbClr val="C195DB"/>
            </a:solidFill>
            <a:ln w="9525">
              <a:noFill/>
              <a:round/>
              <a:headEnd/>
              <a:tailEnd/>
            </a:ln>
          </p:spPr>
          <p:txBody>
            <a:bodyPr/>
            <a:lstStyle/>
            <a:p>
              <a:endParaRPr lang="ru-RU"/>
            </a:p>
          </p:txBody>
        </p:sp>
        <p:sp>
          <p:nvSpPr>
            <p:cNvPr id="161624" name="Freeform 3281"/>
            <p:cNvSpPr>
              <a:spLocks/>
            </p:cNvSpPr>
            <p:nvPr/>
          </p:nvSpPr>
          <p:spPr bwMode="auto">
            <a:xfrm>
              <a:off x="3146" y="2807"/>
              <a:ext cx="5" cy="7"/>
            </a:xfrm>
            <a:custGeom>
              <a:avLst/>
              <a:gdLst>
                <a:gd name="T0" fmla="*/ 1 w 5"/>
                <a:gd name="T1" fmla="*/ 2 h 7"/>
                <a:gd name="T2" fmla="*/ 5 w 5"/>
                <a:gd name="T3" fmla="*/ 0 h 7"/>
                <a:gd name="T4" fmla="*/ 5 w 5"/>
                <a:gd name="T5" fmla="*/ 2 h 7"/>
                <a:gd name="T6" fmla="*/ 0 w 5"/>
                <a:gd name="T7" fmla="*/ 7 h 7"/>
                <a:gd name="T8" fmla="*/ 5 w 5"/>
                <a:gd name="T9" fmla="*/ 7 h 7"/>
                <a:gd name="T10" fmla="*/ 1 w 5"/>
                <a:gd name="T11" fmla="*/ 2 h 7"/>
                <a:gd name="T12" fmla="*/ 0 60000 65536"/>
                <a:gd name="T13" fmla="*/ 0 60000 65536"/>
                <a:gd name="T14" fmla="*/ 0 60000 65536"/>
                <a:gd name="T15" fmla="*/ 0 60000 65536"/>
                <a:gd name="T16" fmla="*/ 0 60000 65536"/>
                <a:gd name="T17" fmla="*/ 0 60000 65536"/>
                <a:gd name="T18" fmla="*/ 0 w 5"/>
                <a:gd name="T19" fmla="*/ 0 h 7"/>
                <a:gd name="T20" fmla="*/ 5 w 5"/>
                <a:gd name="T21" fmla="*/ 7 h 7"/>
              </a:gdLst>
              <a:ahLst/>
              <a:cxnLst>
                <a:cxn ang="T12">
                  <a:pos x="T0" y="T1"/>
                </a:cxn>
                <a:cxn ang="T13">
                  <a:pos x="T2" y="T3"/>
                </a:cxn>
                <a:cxn ang="T14">
                  <a:pos x="T4" y="T5"/>
                </a:cxn>
                <a:cxn ang="T15">
                  <a:pos x="T6" y="T7"/>
                </a:cxn>
                <a:cxn ang="T16">
                  <a:pos x="T8" y="T9"/>
                </a:cxn>
                <a:cxn ang="T17">
                  <a:pos x="T10" y="T11"/>
                </a:cxn>
              </a:cxnLst>
              <a:rect l="T18" t="T19" r="T20" b="T21"/>
              <a:pathLst>
                <a:path w="5" h="7">
                  <a:moveTo>
                    <a:pt x="1" y="2"/>
                  </a:moveTo>
                  <a:lnTo>
                    <a:pt x="5" y="0"/>
                  </a:lnTo>
                  <a:lnTo>
                    <a:pt x="5" y="2"/>
                  </a:lnTo>
                  <a:lnTo>
                    <a:pt x="0" y="7"/>
                  </a:lnTo>
                  <a:lnTo>
                    <a:pt x="5" y="7"/>
                  </a:lnTo>
                  <a:lnTo>
                    <a:pt x="1" y="2"/>
                  </a:lnTo>
                  <a:close/>
                </a:path>
              </a:pathLst>
            </a:custGeom>
            <a:solidFill>
              <a:srgbClr val="C195DB"/>
            </a:solidFill>
            <a:ln w="9525">
              <a:noFill/>
              <a:round/>
              <a:headEnd/>
              <a:tailEnd/>
            </a:ln>
          </p:spPr>
          <p:txBody>
            <a:bodyPr/>
            <a:lstStyle/>
            <a:p>
              <a:endParaRPr lang="ru-RU"/>
            </a:p>
          </p:txBody>
        </p:sp>
        <p:sp>
          <p:nvSpPr>
            <p:cNvPr id="161625" name="Freeform 3282"/>
            <p:cNvSpPr>
              <a:spLocks/>
            </p:cNvSpPr>
            <p:nvPr/>
          </p:nvSpPr>
          <p:spPr bwMode="auto">
            <a:xfrm>
              <a:off x="3108" y="2919"/>
              <a:ext cx="133" cy="54"/>
            </a:xfrm>
            <a:custGeom>
              <a:avLst/>
              <a:gdLst>
                <a:gd name="T0" fmla="*/ 133 w 133"/>
                <a:gd name="T1" fmla="*/ 7 h 54"/>
                <a:gd name="T2" fmla="*/ 132 w 133"/>
                <a:gd name="T3" fmla="*/ 0 h 54"/>
                <a:gd name="T4" fmla="*/ 0 w 133"/>
                <a:gd name="T5" fmla="*/ 47 h 54"/>
                <a:gd name="T6" fmla="*/ 2 w 133"/>
                <a:gd name="T7" fmla="*/ 54 h 54"/>
                <a:gd name="T8" fmla="*/ 133 w 133"/>
                <a:gd name="T9" fmla="*/ 7 h 54"/>
                <a:gd name="T10" fmla="*/ 0 60000 65536"/>
                <a:gd name="T11" fmla="*/ 0 60000 65536"/>
                <a:gd name="T12" fmla="*/ 0 60000 65536"/>
                <a:gd name="T13" fmla="*/ 0 60000 65536"/>
                <a:gd name="T14" fmla="*/ 0 60000 65536"/>
                <a:gd name="T15" fmla="*/ 0 w 133"/>
                <a:gd name="T16" fmla="*/ 0 h 54"/>
                <a:gd name="T17" fmla="*/ 133 w 133"/>
                <a:gd name="T18" fmla="*/ 54 h 54"/>
              </a:gdLst>
              <a:ahLst/>
              <a:cxnLst>
                <a:cxn ang="T10">
                  <a:pos x="T0" y="T1"/>
                </a:cxn>
                <a:cxn ang="T11">
                  <a:pos x="T2" y="T3"/>
                </a:cxn>
                <a:cxn ang="T12">
                  <a:pos x="T4" y="T5"/>
                </a:cxn>
                <a:cxn ang="T13">
                  <a:pos x="T6" y="T7"/>
                </a:cxn>
                <a:cxn ang="T14">
                  <a:pos x="T8" y="T9"/>
                </a:cxn>
              </a:cxnLst>
              <a:rect l="T15" t="T16" r="T17" b="T18"/>
              <a:pathLst>
                <a:path w="133" h="54">
                  <a:moveTo>
                    <a:pt x="133" y="7"/>
                  </a:moveTo>
                  <a:lnTo>
                    <a:pt x="132" y="0"/>
                  </a:lnTo>
                  <a:lnTo>
                    <a:pt x="0" y="47"/>
                  </a:lnTo>
                  <a:lnTo>
                    <a:pt x="2" y="54"/>
                  </a:lnTo>
                  <a:lnTo>
                    <a:pt x="133" y="7"/>
                  </a:lnTo>
                  <a:close/>
                </a:path>
              </a:pathLst>
            </a:custGeom>
            <a:solidFill>
              <a:srgbClr val="C195DB"/>
            </a:solidFill>
            <a:ln w="9525">
              <a:noFill/>
              <a:round/>
              <a:headEnd/>
              <a:tailEnd/>
            </a:ln>
          </p:spPr>
          <p:txBody>
            <a:bodyPr/>
            <a:lstStyle/>
            <a:p>
              <a:endParaRPr lang="ru-RU"/>
            </a:p>
          </p:txBody>
        </p:sp>
        <p:sp>
          <p:nvSpPr>
            <p:cNvPr id="161626" name="Freeform 3283"/>
            <p:cNvSpPr>
              <a:spLocks/>
            </p:cNvSpPr>
            <p:nvPr/>
          </p:nvSpPr>
          <p:spPr bwMode="auto">
            <a:xfrm>
              <a:off x="3238" y="2919"/>
              <a:ext cx="9" cy="5"/>
            </a:xfrm>
            <a:custGeom>
              <a:avLst/>
              <a:gdLst>
                <a:gd name="T0" fmla="*/ 5 w 9"/>
                <a:gd name="T1" fmla="*/ 0 h 5"/>
                <a:gd name="T2" fmla="*/ 9 w 9"/>
                <a:gd name="T3" fmla="*/ 4 h 5"/>
                <a:gd name="T4" fmla="*/ 3 w 9"/>
                <a:gd name="T5" fmla="*/ 5 h 5"/>
                <a:gd name="T6" fmla="*/ 2 w 9"/>
                <a:gd name="T7" fmla="*/ 0 h 5"/>
                <a:gd name="T8" fmla="*/ 0 w 9"/>
                <a:gd name="T9" fmla="*/ 4 h 5"/>
                <a:gd name="T10" fmla="*/ 5 w 9"/>
                <a:gd name="T11" fmla="*/ 0 h 5"/>
                <a:gd name="T12" fmla="*/ 0 60000 65536"/>
                <a:gd name="T13" fmla="*/ 0 60000 65536"/>
                <a:gd name="T14" fmla="*/ 0 60000 65536"/>
                <a:gd name="T15" fmla="*/ 0 60000 65536"/>
                <a:gd name="T16" fmla="*/ 0 60000 65536"/>
                <a:gd name="T17" fmla="*/ 0 60000 65536"/>
                <a:gd name="T18" fmla="*/ 0 w 9"/>
                <a:gd name="T19" fmla="*/ 0 h 5"/>
                <a:gd name="T20" fmla="*/ 9 w 9"/>
                <a:gd name="T21" fmla="*/ 5 h 5"/>
              </a:gdLst>
              <a:ahLst/>
              <a:cxnLst>
                <a:cxn ang="T12">
                  <a:pos x="T0" y="T1"/>
                </a:cxn>
                <a:cxn ang="T13">
                  <a:pos x="T2" y="T3"/>
                </a:cxn>
                <a:cxn ang="T14">
                  <a:pos x="T4" y="T5"/>
                </a:cxn>
                <a:cxn ang="T15">
                  <a:pos x="T6" y="T7"/>
                </a:cxn>
                <a:cxn ang="T16">
                  <a:pos x="T8" y="T9"/>
                </a:cxn>
                <a:cxn ang="T17">
                  <a:pos x="T10" y="T11"/>
                </a:cxn>
              </a:cxnLst>
              <a:rect l="T18" t="T19" r="T20" b="T21"/>
              <a:pathLst>
                <a:path w="9" h="5">
                  <a:moveTo>
                    <a:pt x="5" y="0"/>
                  </a:moveTo>
                  <a:lnTo>
                    <a:pt x="9" y="4"/>
                  </a:lnTo>
                  <a:lnTo>
                    <a:pt x="3" y="5"/>
                  </a:lnTo>
                  <a:lnTo>
                    <a:pt x="2" y="0"/>
                  </a:lnTo>
                  <a:lnTo>
                    <a:pt x="0" y="4"/>
                  </a:lnTo>
                  <a:lnTo>
                    <a:pt x="5" y="0"/>
                  </a:lnTo>
                  <a:close/>
                </a:path>
              </a:pathLst>
            </a:custGeom>
            <a:solidFill>
              <a:srgbClr val="C195DB"/>
            </a:solidFill>
            <a:ln w="9525">
              <a:noFill/>
              <a:round/>
              <a:headEnd/>
              <a:tailEnd/>
            </a:ln>
          </p:spPr>
          <p:txBody>
            <a:bodyPr/>
            <a:lstStyle/>
            <a:p>
              <a:endParaRPr lang="ru-RU"/>
            </a:p>
          </p:txBody>
        </p:sp>
        <p:sp>
          <p:nvSpPr>
            <p:cNvPr id="161627" name="Freeform 3284"/>
            <p:cNvSpPr>
              <a:spLocks/>
            </p:cNvSpPr>
            <p:nvPr/>
          </p:nvSpPr>
          <p:spPr bwMode="auto">
            <a:xfrm>
              <a:off x="3107" y="2824"/>
              <a:ext cx="6" cy="146"/>
            </a:xfrm>
            <a:custGeom>
              <a:avLst/>
              <a:gdLst>
                <a:gd name="T0" fmla="*/ 2 w 6"/>
                <a:gd name="T1" fmla="*/ 146 h 146"/>
                <a:gd name="T2" fmla="*/ 6 w 6"/>
                <a:gd name="T3" fmla="*/ 146 h 146"/>
                <a:gd name="T4" fmla="*/ 5 w 6"/>
                <a:gd name="T5" fmla="*/ 0 h 146"/>
                <a:gd name="T6" fmla="*/ 0 w 6"/>
                <a:gd name="T7" fmla="*/ 0 h 146"/>
                <a:gd name="T8" fmla="*/ 2 w 6"/>
                <a:gd name="T9" fmla="*/ 146 h 146"/>
                <a:gd name="T10" fmla="*/ 0 60000 65536"/>
                <a:gd name="T11" fmla="*/ 0 60000 65536"/>
                <a:gd name="T12" fmla="*/ 0 60000 65536"/>
                <a:gd name="T13" fmla="*/ 0 60000 65536"/>
                <a:gd name="T14" fmla="*/ 0 60000 65536"/>
                <a:gd name="T15" fmla="*/ 0 w 6"/>
                <a:gd name="T16" fmla="*/ 0 h 146"/>
                <a:gd name="T17" fmla="*/ 6 w 6"/>
                <a:gd name="T18" fmla="*/ 146 h 146"/>
              </a:gdLst>
              <a:ahLst/>
              <a:cxnLst>
                <a:cxn ang="T10">
                  <a:pos x="T0" y="T1"/>
                </a:cxn>
                <a:cxn ang="T11">
                  <a:pos x="T2" y="T3"/>
                </a:cxn>
                <a:cxn ang="T12">
                  <a:pos x="T4" y="T5"/>
                </a:cxn>
                <a:cxn ang="T13">
                  <a:pos x="T6" y="T7"/>
                </a:cxn>
                <a:cxn ang="T14">
                  <a:pos x="T8" y="T9"/>
                </a:cxn>
              </a:cxnLst>
              <a:rect l="T15" t="T16" r="T17" b="T18"/>
              <a:pathLst>
                <a:path w="6" h="146">
                  <a:moveTo>
                    <a:pt x="2" y="146"/>
                  </a:moveTo>
                  <a:lnTo>
                    <a:pt x="6" y="146"/>
                  </a:lnTo>
                  <a:lnTo>
                    <a:pt x="5" y="0"/>
                  </a:lnTo>
                  <a:lnTo>
                    <a:pt x="0" y="0"/>
                  </a:lnTo>
                  <a:lnTo>
                    <a:pt x="2" y="146"/>
                  </a:lnTo>
                  <a:close/>
                </a:path>
              </a:pathLst>
            </a:custGeom>
            <a:solidFill>
              <a:srgbClr val="C195DB"/>
            </a:solidFill>
            <a:ln w="9525">
              <a:noFill/>
              <a:round/>
              <a:headEnd/>
              <a:tailEnd/>
            </a:ln>
          </p:spPr>
          <p:txBody>
            <a:bodyPr/>
            <a:lstStyle/>
            <a:p>
              <a:endParaRPr lang="ru-RU"/>
            </a:p>
          </p:txBody>
        </p:sp>
        <p:sp>
          <p:nvSpPr>
            <p:cNvPr id="161628" name="Freeform 3285"/>
            <p:cNvSpPr>
              <a:spLocks/>
            </p:cNvSpPr>
            <p:nvPr/>
          </p:nvSpPr>
          <p:spPr bwMode="auto">
            <a:xfrm>
              <a:off x="3107" y="2966"/>
              <a:ext cx="4" cy="9"/>
            </a:xfrm>
            <a:custGeom>
              <a:avLst/>
              <a:gdLst>
                <a:gd name="T0" fmla="*/ 3 w 4"/>
                <a:gd name="T1" fmla="*/ 7 h 9"/>
                <a:gd name="T2" fmla="*/ 0 w 4"/>
                <a:gd name="T3" fmla="*/ 9 h 9"/>
                <a:gd name="T4" fmla="*/ 0 w 4"/>
                <a:gd name="T5" fmla="*/ 4 h 9"/>
                <a:gd name="T6" fmla="*/ 4 w 4"/>
                <a:gd name="T7" fmla="*/ 4 h 9"/>
                <a:gd name="T8" fmla="*/ 1 w 4"/>
                <a:gd name="T9" fmla="*/ 0 h 9"/>
                <a:gd name="T10" fmla="*/ 3 w 4"/>
                <a:gd name="T11" fmla="*/ 7 h 9"/>
                <a:gd name="T12" fmla="*/ 0 60000 65536"/>
                <a:gd name="T13" fmla="*/ 0 60000 65536"/>
                <a:gd name="T14" fmla="*/ 0 60000 65536"/>
                <a:gd name="T15" fmla="*/ 0 60000 65536"/>
                <a:gd name="T16" fmla="*/ 0 60000 65536"/>
                <a:gd name="T17" fmla="*/ 0 60000 65536"/>
                <a:gd name="T18" fmla="*/ 0 w 4"/>
                <a:gd name="T19" fmla="*/ 0 h 9"/>
                <a:gd name="T20" fmla="*/ 4 w 4"/>
                <a:gd name="T21" fmla="*/ 9 h 9"/>
              </a:gdLst>
              <a:ahLst/>
              <a:cxnLst>
                <a:cxn ang="T12">
                  <a:pos x="T0" y="T1"/>
                </a:cxn>
                <a:cxn ang="T13">
                  <a:pos x="T2" y="T3"/>
                </a:cxn>
                <a:cxn ang="T14">
                  <a:pos x="T4" y="T5"/>
                </a:cxn>
                <a:cxn ang="T15">
                  <a:pos x="T6" y="T7"/>
                </a:cxn>
                <a:cxn ang="T16">
                  <a:pos x="T8" y="T9"/>
                </a:cxn>
                <a:cxn ang="T17">
                  <a:pos x="T10" y="T11"/>
                </a:cxn>
              </a:cxnLst>
              <a:rect l="T18" t="T19" r="T20" b="T21"/>
              <a:pathLst>
                <a:path w="4" h="9">
                  <a:moveTo>
                    <a:pt x="3" y="7"/>
                  </a:moveTo>
                  <a:lnTo>
                    <a:pt x="0" y="9"/>
                  </a:lnTo>
                  <a:lnTo>
                    <a:pt x="0" y="4"/>
                  </a:lnTo>
                  <a:lnTo>
                    <a:pt x="4" y="4"/>
                  </a:lnTo>
                  <a:lnTo>
                    <a:pt x="1" y="0"/>
                  </a:lnTo>
                  <a:lnTo>
                    <a:pt x="3" y="7"/>
                  </a:lnTo>
                  <a:close/>
                </a:path>
              </a:pathLst>
            </a:custGeom>
            <a:solidFill>
              <a:srgbClr val="C195DB"/>
            </a:solidFill>
            <a:ln w="9525">
              <a:noFill/>
              <a:round/>
              <a:headEnd/>
              <a:tailEnd/>
            </a:ln>
          </p:spPr>
          <p:txBody>
            <a:bodyPr/>
            <a:lstStyle/>
            <a:p>
              <a:endParaRPr lang="ru-RU"/>
            </a:p>
          </p:txBody>
        </p:sp>
        <p:sp>
          <p:nvSpPr>
            <p:cNvPr id="161629" name="Freeform 3286"/>
            <p:cNvSpPr>
              <a:spLocks/>
            </p:cNvSpPr>
            <p:nvPr/>
          </p:nvSpPr>
          <p:spPr bwMode="auto">
            <a:xfrm>
              <a:off x="3105" y="2821"/>
              <a:ext cx="5" cy="5"/>
            </a:xfrm>
            <a:custGeom>
              <a:avLst/>
              <a:gdLst>
                <a:gd name="T0" fmla="*/ 0 w 5"/>
                <a:gd name="T1" fmla="*/ 4 h 5"/>
                <a:gd name="T2" fmla="*/ 0 w 5"/>
                <a:gd name="T3" fmla="*/ 0 h 5"/>
                <a:gd name="T4" fmla="*/ 2 w 5"/>
                <a:gd name="T5" fmla="*/ 0 h 5"/>
                <a:gd name="T6" fmla="*/ 5 w 5"/>
                <a:gd name="T7" fmla="*/ 5 h 5"/>
                <a:gd name="T8" fmla="*/ 5 w 5"/>
                <a:gd name="T9" fmla="*/ 4 h 5"/>
                <a:gd name="T10" fmla="*/ 0 w 5"/>
                <a:gd name="T11" fmla="*/ 4 h 5"/>
                <a:gd name="T12" fmla="*/ 0 60000 65536"/>
                <a:gd name="T13" fmla="*/ 0 60000 65536"/>
                <a:gd name="T14" fmla="*/ 0 60000 65536"/>
                <a:gd name="T15" fmla="*/ 0 60000 65536"/>
                <a:gd name="T16" fmla="*/ 0 60000 65536"/>
                <a:gd name="T17" fmla="*/ 0 60000 65536"/>
                <a:gd name="T18" fmla="*/ 0 w 5"/>
                <a:gd name="T19" fmla="*/ 0 h 5"/>
                <a:gd name="T20" fmla="*/ 5 w 5"/>
                <a:gd name="T21" fmla="*/ 5 h 5"/>
              </a:gdLst>
              <a:ahLst/>
              <a:cxnLst>
                <a:cxn ang="T12">
                  <a:pos x="T0" y="T1"/>
                </a:cxn>
                <a:cxn ang="T13">
                  <a:pos x="T2" y="T3"/>
                </a:cxn>
                <a:cxn ang="T14">
                  <a:pos x="T4" y="T5"/>
                </a:cxn>
                <a:cxn ang="T15">
                  <a:pos x="T6" y="T7"/>
                </a:cxn>
                <a:cxn ang="T16">
                  <a:pos x="T8" y="T9"/>
                </a:cxn>
                <a:cxn ang="T17">
                  <a:pos x="T10" y="T11"/>
                </a:cxn>
              </a:cxnLst>
              <a:rect l="T18" t="T19" r="T20" b="T21"/>
              <a:pathLst>
                <a:path w="5" h="5">
                  <a:moveTo>
                    <a:pt x="0" y="4"/>
                  </a:moveTo>
                  <a:lnTo>
                    <a:pt x="0" y="0"/>
                  </a:lnTo>
                  <a:lnTo>
                    <a:pt x="2" y="0"/>
                  </a:lnTo>
                  <a:lnTo>
                    <a:pt x="5" y="5"/>
                  </a:lnTo>
                  <a:lnTo>
                    <a:pt x="5" y="4"/>
                  </a:lnTo>
                  <a:lnTo>
                    <a:pt x="0" y="4"/>
                  </a:lnTo>
                  <a:close/>
                </a:path>
              </a:pathLst>
            </a:custGeom>
            <a:solidFill>
              <a:srgbClr val="C195DB"/>
            </a:solidFill>
            <a:ln w="9525">
              <a:noFill/>
              <a:round/>
              <a:headEnd/>
              <a:tailEnd/>
            </a:ln>
          </p:spPr>
          <p:txBody>
            <a:bodyPr/>
            <a:lstStyle/>
            <a:p>
              <a:endParaRPr lang="ru-RU"/>
            </a:p>
          </p:txBody>
        </p:sp>
        <p:sp>
          <p:nvSpPr>
            <p:cNvPr id="161630" name="Freeform 3287"/>
            <p:cNvSpPr>
              <a:spLocks/>
            </p:cNvSpPr>
            <p:nvPr/>
          </p:nvSpPr>
          <p:spPr bwMode="auto">
            <a:xfrm>
              <a:off x="3114" y="2922"/>
              <a:ext cx="49" cy="46"/>
            </a:xfrm>
            <a:custGeom>
              <a:avLst/>
              <a:gdLst>
                <a:gd name="T0" fmla="*/ 0 w 49"/>
                <a:gd name="T1" fmla="*/ 41 h 46"/>
                <a:gd name="T2" fmla="*/ 7 w 49"/>
                <a:gd name="T3" fmla="*/ 46 h 46"/>
                <a:gd name="T4" fmla="*/ 49 w 49"/>
                <a:gd name="T5" fmla="*/ 5 h 46"/>
                <a:gd name="T6" fmla="*/ 44 w 49"/>
                <a:gd name="T7" fmla="*/ 0 h 46"/>
                <a:gd name="T8" fmla="*/ 0 w 49"/>
                <a:gd name="T9" fmla="*/ 41 h 46"/>
                <a:gd name="T10" fmla="*/ 0 60000 65536"/>
                <a:gd name="T11" fmla="*/ 0 60000 65536"/>
                <a:gd name="T12" fmla="*/ 0 60000 65536"/>
                <a:gd name="T13" fmla="*/ 0 60000 65536"/>
                <a:gd name="T14" fmla="*/ 0 60000 65536"/>
                <a:gd name="T15" fmla="*/ 0 w 49"/>
                <a:gd name="T16" fmla="*/ 0 h 46"/>
                <a:gd name="T17" fmla="*/ 49 w 49"/>
                <a:gd name="T18" fmla="*/ 46 h 46"/>
              </a:gdLst>
              <a:ahLst/>
              <a:cxnLst>
                <a:cxn ang="T10">
                  <a:pos x="T0" y="T1"/>
                </a:cxn>
                <a:cxn ang="T11">
                  <a:pos x="T2" y="T3"/>
                </a:cxn>
                <a:cxn ang="T12">
                  <a:pos x="T4" y="T5"/>
                </a:cxn>
                <a:cxn ang="T13">
                  <a:pos x="T6" y="T7"/>
                </a:cxn>
                <a:cxn ang="T14">
                  <a:pos x="T8" y="T9"/>
                </a:cxn>
              </a:cxnLst>
              <a:rect l="T15" t="T16" r="T17" b="T18"/>
              <a:pathLst>
                <a:path w="49" h="46">
                  <a:moveTo>
                    <a:pt x="0" y="41"/>
                  </a:moveTo>
                  <a:lnTo>
                    <a:pt x="7" y="46"/>
                  </a:lnTo>
                  <a:lnTo>
                    <a:pt x="49" y="5"/>
                  </a:lnTo>
                  <a:lnTo>
                    <a:pt x="44" y="0"/>
                  </a:lnTo>
                  <a:lnTo>
                    <a:pt x="0" y="41"/>
                  </a:lnTo>
                  <a:close/>
                </a:path>
              </a:pathLst>
            </a:custGeom>
            <a:solidFill>
              <a:srgbClr val="C195DB"/>
            </a:solidFill>
            <a:ln w="9525">
              <a:noFill/>
              <a:round/>
              <a:headEnd/>
              <a:tailEnd/>
            </a:ln>
          </p:spPr>
          <p:txBody>
            <a:bodyPr/>
            <a:lstStyle/>
            <a:p>
              <a:endParaRPr lang="ru-RU"/>
            </a:p>
          </p:txBody>
        </p:sp>
        <p:sp>
          <p:nvSpPr>
            <p:cNvPr id="161631" name="Freeform 3288"/>
            <p:cNvSpPr>
              <a:spLocks/>
            </p:cNvSpPr>
            <p:nvPr/>
          </p:nvSpPr>
          <p:spPr bwMode="auto">
            <a:xfrm>
              <a:off x="3160" y="2919"/>
              <a:ext cx="76" cy="10"/>
            </a:xfrm>
            <a:custGeom>
              <a:avLst/>
              <a:gdLst>
                <a:gd name="T0" fmla="*/ 0 w 76"/>
                <a:gd name="T1" fmla="*/ 5 h 10"/>
                <a:gd name="T2" fmla="*/ 1 w 76"/>
                <a:gd name="T3" fmla="*/ 10 h 10"/>
                <a:gd name="T4" fmla="*/ 76 w 76"/>
                <a:gd name="T5" fmla="*/ 6 h 10"/>
                <a:gd name="T6" fmla="*/ 76 w 76"/>
                <a:gd name="T7" fmla="*/ 0 h 10"/>
                <a:gd name="T8" fmla="*/ 0 w 76"/>
                <a:gd name="T9" fmla="*/ 5 h 10"/>
                <a:gd name="T10" fmla="*/ 0 60000 65536"/>
                <a:gd name="T11" fmla="*/ 0 60000 65536"/>
                <a:gd name="T12" fmla="*/ 0 60000 65536"/>
                <a:gd name="T13" fmla="*/ 0 60000 65536"/>
                <a:gd name="T14" fmla="*/ 0 60000 65536"/>
                <a:gd name="T15" fmla="*/ 0 w 76"/>
                <a:gd name="T16" fmla="*/ 0 h 10"/>
                <a:gd name="T17" fmla="*/ 76 w 76"/>
                <a:gd name="T18" fmla="*/ 10 h 10"/>
              </a:gdLst>
              <a:ahLst/>
              <a:cxnLst>
                <a:cxn ang="T10">
                  <a:pos x="T0" y="T1"/>
                </a:cxn>
                <a:cxn ang="T11">
                  <a:pos x="T2" y="T3"/>
                </a:cxn>
                <a:cxn ang="T12">
                  <a:pos x="T4" y="T5"/>
                </a:cxn>
                <a:cxn ang="T13">
                  <a:pos x="T6" y="T7"/>
                </a:cxn>
                <a:cxn ang="T14">
                  <a:pos x="T8" y="T9"/>
                </a:cxn>
              </a:cxnLst>
              <a:rect l="T15" t="T16" r="T17" b="T18"/>
              <a:pathLst>
                <a:path w="76" h="10">
                  <a:moveTo>
                    <a:pt x="0" y="5"/>
                  </a:moveTo>
                  <a:lnTo>
                    <a:pt x="1" y="10"/>
                  </a:lnTo>
                  <a:lnTo>
                    <a:pt x="76" y="6"/>
                  </a:lnTo>
                  <a:lnTo>
                    <a:pt x="76" y="0"/>
                  </a:lnTo>
                  <a:lnTo>
                    <a:pt x="0" y="5"/>
                  </a:lnTo>
                  <a:close/>
                </a:path>
              </a:pathLst>
            </a:custGeom>
            <a:solidFill>
              <a:srgbClr val="C195DB"/>
            </a:solidFill>
            <a:ln w="9525">
              <a:noFill/>
              <a:round/>
              <a:headEnd/>
              <a:tailEnd/>
            </a:ln>
          </p:spPr>
          <p:txBody>
            <a:bodyPr/>
            <a:lstStyle/>
            <a:p>
              <a:endParaRPr lang="ru-RU"/>
            </a:p>
          </p:txBody>
        </p:sp>
        <p:sp>
          <p:nvSpPr>
            <p:cNvPr id="161632" name="Freeform 3289"/>
            <p:cNvSpPr>
              <a:spLocks/>
            </p:cNvSpPr>
            <p:nvPr/>
          </p:nvSpPr>
          <p:spPr bwMode="auto">
            <a:xfrm>
              <a:off x="3156" y="2922"/>
              <a:ext cx="7" cy="7"/>
            </a:xfrm>
            <a:custGeom>
              <a:avLst/>
              <a:gdLst>
                <a:gd name="T0" fmla="*/ 0 w 7"/>
                <a:gd name="T1" fmla="*/ 0 h 7"/>
                <a:gd name="T2" fmla="*/ 4 w 7"/>
                <a:gd name="T3" fmla="*/ 0 h 7"/>
                <a:gd name="T4" fmla="*/ 4 w 7"/>
                <a:gd name="T5" fmla="*/ 7 h 7"/>
                <a:gd name="T6" fmla="*/ 7 w 7"/>
                <a:gd name="T7" fmla="*/ 5 h 7"/>
                <a:gd name="T8" fmla="*/ 0 w 7"/>
                <a:gd name="T9" fmla="*/ 0 h 7"/>
                <a:gd name="T10" fmla="*/ 0 60000 65536"/>
                <a:gd name="T11" fmla="*/ 0 60000 65536"/>
                <a:gd name="T12" fmla="*/ 0 60000 65536"/>
                <a:gd name="T13" fmla="*/ 0 60000 65536"/>
                <a:gd name="T14" fmla="*/ 0 60000 65536"/>
                <a:gd name="T15" fmla="*/ 0 w 7"/>
                <a:gd name="T16" fmla="*/ 0 h 7"/>
                <a:gd name="T17" fmla="*/ 7 w 7"/>
                <a:gd name="T18" fmla="*/ 7 h 7"/>
              </a:gdLst>
              <a:ahLst/>
              <a:cxnLst>
                <a:cxn ang="T10">
                  <a:pos x="T0" y="T1"/>
                </a:cxn>
                <a:cxn ang="T11">
                  <a:pos x="T2" y="T3"/>
                </a:cxn>
                <a:cxn ang="T12">
                  <a:pos x="T4" y="T5"/>
                </a:cxn>
                <a:cxn ang="T13">
                  <a:pos x="T6" y="T7"/>
                </a:cxn>
                <a:cxn ang="T14">
                  <a:pos x="T8" y="T9"/>
                </a:cxn>
              </a:cxnLst>
              <a:rect l="T15" t="T16" r="T17" b="T18"/>
              <a:pathLst>
                <a:path w="7" h="7">
                  <a:moveTo>
                    <a:pt x="0" y="0"/>
                  </a:moveTo>
                  <a:lnTo>
                    <a:pt x="4" y="0"/>
                  </a:lnTo>
                  <a:lnTo>
                    <a:pt x="4" y="7"/>
                  </a:lnTo>
                  <a:lnTo>
                    <a:pt x="7" y="5"/>
                  </a:lnTo>
                  <a:lnTo>
                    <a:pt x="0" y="0"/>
                  </a:lnTo>
                  <a:close/>
                </a:path>
              </a:pathLst>
            </a:custGeom>
            <a:solidFill>
              <a:srgbClr val="C195DB"/>
            </a:solidFill>
            <a:ln w="9525">
              <a:noFill/>
              <a:round/>
              <a:headEnd/>
              <a:tailEnd/>
            </a:ln>
          </p:spPr>
          <p:txBody>
            <a:bodyPr/>
            <a:lstStyle/>
            <a:p>
              <a:endParaRPr lang="ru-RU"/>
            </a:p>
          </p:txBody>
        </p:sp>
        <p:sp>
          <p:nvSpPr>
            <p:cNvPr id="161633" name="Freeform 3290"/>
            <p:cNvSpPr>
              <a:spLocks/>
            </p:cNvSpPr>
            <p:nvPr/>
          </p:nvSpPr>
          <p:spPr bwMode="auto">
            <a:xfrm>
              <a:off x="2771" y="2850"/>
              <a:ext cx="127" cy="147"/>
            </a:xfrm>
            <a:custGeom>
              <a:avLst/>
              <a:gdLst>
                <a:gd name="T0" fmla="*/ 44 w 127"/>
                <a:gd name="T1" fmla="*/ 0 h 147"/>
                <a:gd name="T2" fmla="*/ 94 w 127"/>
                <a:gd name="T3" fmla="*/ 1 h 147"/>
                <a:gd name="T4" fmla="*/ 127 w 127"/>
                <a:gd name="T5" fmla="*/ 119 h 147"/>
                <a:gd name="T6" fmla="*/ 69 w 127"/>
                <a:gd name="T7" fmla="*/ 147 h 147"/>
                <a:gd name="T8" fmla="*/ 0 w 127"/>
                <a:gd name="T9" fmla="*/ 110 h 147"/>
                <a:gd name="T10" fmla="*/ 44 w 127"/>
                <a:gd name="T11" fmla="*/ 0 h 147"/>
                <a:gd name="T12" fmla="*/ 0 60000 65536"/>
                <a:gd name="T13" fmla="*/ 0 60000 65536"/>
                <a:gd name="T14" fmla="*/ 0 60000 65536"/>
                <a:gd name="T15" fmla="*/ 0 60000 65536"/>
                <a:gd name="T16" fmla="*/ 0 60000 65536"/>
                <a:gd name="T17" fmla="*/ 0 60000 65536"/>
                <a:gd name="T18" fmla="*/ 0 w 127"/>
                <a:gd name="T19" fmla="*/ 0 h 147"/>
                <a:gd name="T20" fmla="*/ 127 w 127"/>
                <a:gd name="T21" fmla="*/ 147 h 147"/>
              </a:gdLst>
              <a:ahLst/>
              <a:cxnLst>
                <a:cxn ang="T12">
                  <a:pos x="T0" y="T1"/>
                </a:cxn>
                <a:cxn ang="T13">
                  <a:pos x="T2" y="T3"/>
                </a:cxn>
                <a:cxn ang="T14">
                  <a:pos x="T4" y="T5"/>
                </a:cxn>
                <a:cxn ang="T15">
                  <a:pos x="T6" y="T7"/>
                </a:cxn>
                <a:cxn ang="T16">
                  <a:pos x="T8" y="T9"/>
                </a:cxn>
                <a:cxn ang="T17">
                  <a:pos x="T10" y="T11"/>
                </a:cxn>
              </a:cxnLst>
              <a:rect l="T18" t="T19" r="T20" b="T21"/>
              <a:pathLst>
                <a:path w="127" h="147">
                  <a:moveTo>
                    <a:pt x="44" y="0"/>
                  </a:moveTo>
                  <a:lnTo>
                    <a:pt x="94" y="1"/>
                  </a:lnTo>
                  <a:lnTo>
                    <a:pt x="127" y="119"/>
                  </a:lnTo>
                  <a:lnTo>
                    <a:pt x="69" y="147"/>
                  </a:lnTo>
                  <a:lnTo>
                    <a:pt x="0" y="110"/>
                  </a:lnTo>
                  <a:lnTo>
                    <a:pt x="44" y="0"/>
                  </a:lnTo>
                  <a:close/>
                </a:path>
              </a:pathLst>
            </a:custGeom>
            <a:solidFill>
              <a:srgbClr val="844CD6"/>
            </a:solidFill>
            <a:ln w="9525">
              <a:noFill/>
              <a:round/>
              <a:headEnd/>
              <a:tailEnd/>
            </a:ln>
          </p:spPr>
          <p:txBody>
            <a:bodyPr/>
            <a:lstStyle/>
            <a:p>
              <a:endParaRPr lang="ru-RU"/>
            </a:p>
          </p:txBody>
        </p:sp>
        <p:sp>
          <p:nvSpPr>
            <p:cNvPr id="161634" name="Freeform 3291"/>
            <p:cNvSpPr>
              <a:spLocks/>
            </p:cNvSpPr>
            <p:nvPr/>
          </p:nvSpPr>
          <p:spPr bwMode="auto">
            <a:xfrm>
              <a:off x="2816" y="2846"/>
              <a:ext cx="49" cy="7"/>
            </a:xfrm>
            <a:custGeom>
              <a:avLst/>
              <a:gdLst>
                <a:gd name="T0" fmla="*/ 0 w 49"/>
                <a:gd name="T1" fmla="*/ 0 h 7"/>
                <a:gd name="T2" fmla="*/ 0 w 49"/>
                <a:gd name="T3" fmla="*/ 5 h 7"/>
                <a:gd name="T4" fmla="*/ 49 w 49"/>
                <a:gd name="T5" fmla="*/ 7 h 7"/>
                <a:gd name="T6" fmla="*/ 49 w 49"/>
                <a:gd name="T7" fmla="*/ 2 h 7"/>
                <a:gd name="T8" fmla="*/ 0 w 49"/>
                <a:gd name="T9" fmla="*/ 0 h 7"/>
                <a:gd name="T10" fmla="*/ 0 60000 65536"/>
                <a:gd name="T11" fmla="*/ 0 60000 65536"/>
                <a:gd name="T12" fmla="*/ 0 60000 65536"/>
                <a:gd name="T13" fmla="*/ 0 60000 65536"/>
                <a:gd name="T14" fmla="*/ 0 60000 65536"/>
                <a:gd name="T15" fmla="*/ 0 w 49"/>
                <a:gd name="T16" fmla="*/ 0 h 7"/>
                <a:gd name="T17" fmla="*/ 49 w 49"/>
                <a:gd name="T18" fmla="*/ 7 h 7"/>
              </a:gdLst>
              <a:ahLst/>
              <a:cxnLst>
                <a:cxn ang="T10">
                  <a:pos x="T0" y="T1"/>
                </a:cxn>
                <a:cxn ang="T11">
                  <a:pos x="T2" y="T3"/>
                </a:cxn>
                <a:cxn ang="T12">
                  <a:pos x="T4" y="T5"/>
                </a:cxn>
                <a:cxn ang="T13">
                  <a:pos x="T6" y="T7"/>
                </a:cxn>
                <a:cxn ang="T14">
                  <a:pos x="T8" y="T9"/>
                </a:cxn>
              </a:cxnLst>
              <a:rect l="T15" t="T16" r="T17" b="T18"/>
              <a:pathLst>
                <a:path w="49" h="7">
                  <a:moveTo>
                    <a:pt x="0" y="0"/>
                  </a:moveTo>
                  <a:lnTo>
                    <a:pt x="0" y="5"/>
                  </a:lnTo>
                  <a:lnTo>
                    <a:pt x="49" y="7"/>
                  </a:lnTo>
                  <a:lnTo>
                    <a:pt x="49" y="2"/>
                  </a:lnTo>
                  <a:lnTo>
                    <a:pt x="0" y="0"/>
                  </a:lnTo>
                  <a:close/>
                </a:path>
              </a:pathLst>
            </a:custGeom>
            <a:solidFill>
              <a:srgbClr val="C195DB"/>
            </a:solidFill>
            <a:ln w="9525">
              <a:noFill/>
              <a:round/>
              <a:headEnd/>
              <a:tailEnd/>
            </a:ln>
          </p:spPr>
          <p:txBody>
            <a:bodyPr/>
            <a:lstStyle/>
            <a:p>
              <a:endParaRPr lang="ru-RU"/>
            </a:p>
          </p:txBody>
        </p:sp>
        <p:sp>
          <p:nvSpPr>
            <p:cNvPr id="161635" name="Freeform 3292"/>
            <p:cNvSpPr>
              <a:spLocks/>
            </p:cNvSpPr>
            <p:nvPr/>
          </p:nvSpPr>
          <p:spPr bwMode="auto">
            <a:xfrm>
              <a:off x="2862" y="2851"/>
              <a:ext cx="39" cy="120"/>
            </a:xfrm>
            <a:custGeom>
              <a:avLst/>
              <a:gdLst>
                <a:gd name="T0" fmla="*/ 6 w 39"/>
                <a:gd name="T1" fmla="*/ 0 h 120"/>
                <a:gd name="T2" fmla="*/ 0 w 39"/>
                <a:gd name="T3" fmla="*/ 2 h 120"/>
                <a:gd name="T4" fmla="*/ 32 w 39"/>
                <a:gd name="T5" fmla="*/ 120 h 120"/>
                <a:gd name="T6" fmla="*/ 39 w 39"/>
                <a:gd name="T7" fmla="*/ 119 h 120"/>
                <a:gd name="T8" fmla="*/ 6 w 39"/>
                <a:gd name="T9" fmla="*/ 0 h 120"/>
                <a:gd name="T10" fmla="*/ 0 60000 65536"/>
                <a:gd name="T11" fmla="*/ 0 60000 65536"/>
                <a:gd name="T12" fmla="*/ 0 60000 65536"/>
                <a:gd name="T13" fmla="*/ 0 60000 65536"/>
                <a:gd name="T14" fmla="*/ 0 60000 65536"/>
                <a:gd name="T15" fmla="*/ 0 w 39"/>
                <a:gd name="T16" fmla="*/ 0 h 120"/>
                <a:gd name="T17" fmla="*/ 39 w 39"/>
                <a:gd name="T18" fmla="*/ 120 h 120"/>
              </a:gdLst>
              <a:ahLst/>
              <a:cxnLst>
                <a:cxn ang="T10">
                  <a:pos x="T0" y="T1"/>
                </a:cxn>
                <a:cxn ang="T11">
                  <a:pos x="T2" y="T3"/>
                </a:cxn>
                <a:cxn ang="T12">
                  <a:pos x="T4" y="T5"/>
                </a:cxn>
                <a:cxn ang="T13">
                  <a:pos x="T6" y="T7"/>
                </a:cxn>
                <a:cxn ang="T14">
                  <a:pos x="T8" y="T9"/>
                </a:cxn>
              </a:cxnLst>
              <a:rect l="T15" t="T16" r="T17" b="T18"/>
              <a:pathLst>
                <a:path w="39" h="120">
                  <a:moveTo>
                    <a:pt x="6" y="0"/>
                  </a:moveTo>
                  <a:lnTo>
                    <a:pt x="0" y="2"/>
                  </a:lnTo>
                  <a:lnTo>
                    <a:pt x="32" y="120"/>
                  </a:lnTo>
                  <a:lnTo>
                    <a:pt x="39" y="119"/>
                  </a:lnTo>
                  <a:lnTo>
                    <a:pt x="6" y="0"/>
                  </a:lnTo>
                  <a:close/>
                </a:path>
              </a:pathLst>
            </a:custGeom>
            <a:solidFill>
              <a:srgbClr val="C195DB"/>
            </a:solidFill>
            <a:ln w="9525">
              <a:noFill/>
              <a:round/>
              <a:headEnd/>
              <a:tailEnd/>
            </a:ln>
          </p:spPr>
          <p:txBody>
            <a:bodyPr/>
            <a:lstStyle/>
            <a:p>
              <a:endParaRPr lang="ru-RU"/>
            </a:p>
          </p:txBody>
        </p:sp>
        <p:sp>
          <p:nvSpPr>
            <p:cNvPr id="161636" name="Freeform 3293"/>
            <p:cNvSpPr>
              <a:spLocks/>
            </p:cNvSpPr>
            <p:nvPr/>
          </p:nvSpPr>
          <p:spPr bwMode="auto">
            <a:xfrm>
              <a:off x="2860" y="2848"/>
              <a:ext cx="8" cy="5"/>
            </a:xfrm>
            <a:custGeom>
              <a:avLst/>
              <a:gdLst>
                <a:gd name="T0" fmla="*/ 4 w 8"/>
                <a:gd name="T1" fmla="*/ 0 h 5"/>
                <a:gd name="T2" fmla="*/ 6 w 8"/>
                <a:gd name="T3" fmla="*/ 0 h 5"/>
                <a:gd name="T4" fmla="*/ 8 w 8"/>
                <a:gd name="T5" fmla="*/ 3 h 5"/>
                <a:gd name="T6" fmla="*/ 0 w 8"/>
                <a:gd name="T7" fmla="*/ 5 h 5"/>
                <a:gd name="T8" fmla="*/ 4 w 8"/>
                <a:gd name="T9" fmla="*/ 5 h 5"/>
                <a:gd name="T10" fmla="*/ 4 w 8"/>
                <a:gd name="T11" fmla="*/ 0 h 5"/>
                <a:gd name="T12" fmla="*/ 0 60000 65536"/>
                <a:gd name="T13" fmla="*/ 0 60000 65536"/>
                <a:gd name="T14" fmla="*/ 0 60000 65536"/>
                <a:gd name="T15" fmla="*/ 0 60000 65536"/>
                <a:gd name="T16" fmla="*/ 0 60000 65536"/>
                <a:gd name="T17" fmla="*/ 0 60000 65536"/>
                <a:gd name="T18" fmla="*/ 0 w 8"/>
                <a:gd name="T19" fmla="*/ 0 h 5"/>
                <a:gd name="T20" fmla="*/ 8 w 8"/>
                <a:gd name="T21" fmla="*/ 5 h 5"/>
              </a:gdLst>
              <a:ahLst/>
              <a:cxnLst>
                <a:cxn ang="T12">
                  <a:pos x="T0" y="T1"/>
                </a:cxn>
                <a:cxn ang="T13">
                  <a:pos x="T2" y="T3"/>
                </a:cxn>
                <a:cxn ang="T14">
                  <a:pos x="T4" y="T5"/>
                </a:cxn>
                <a:cxn ang="T15">
                  <a:pos x="T6" y="T7"/>
                </a:cxn>
                <a:cxn ang="T16">
                  <a:pos x="T8" y="T9"/>
                </a:cxn>
                <a:cxn ang="T17">
                  <a:pos x="T10" y="T11"/>
                </a:cxn>
              </a:cxnLst>
              <a:rect l="T18" t="T19" r="T20" b="T21"/>
              <a:pathLst>
                <a:path w="8" h="5">
                  <a:moveTo>
                    <a:pt x="4" y="0"/>
                  </a:moveTo>
                  <a:lnTo>
                    <a:pt x="6" y="0"/>
                  </a:lnTo>
                  <a:lnTo>
                    <a:pt x="8" y="3"/>
                  </a:lnTo>
                  <a:lnTo>
                    <a:pt x="0" y="5"/>
                  </a:lnTo>
                  <a:lnTo>
                    <a:pt x="4" y="5"/>
                  </a:lnTo>
                  <a:lnTo>
                    <a:pt x="4" y="0"/>
                  </a:lnTo>
                  <a:close/>
                </a:path>
              </a:pathLst>
            </a:custGeom>
            <a:solidFill>
              <a:srgbClr val="C195DB"/>
            </a:solidFill>
            <a:ln w="9525">
              <a:noFill/>
              <a:round/>
              <a:headEnd/>
              <a:tailEnd/>
            </a:ln>
          </p:spPr>
          <p:txBody>
            <a:bodyPr/>
            <a:lstStyle/>
            <a:p>
              <a:endParaRPr lang="ru-RU"/>
            </a:p>
          </p:txBody>
        </p:sp>
        <p:sp>
          <p:nvSpPr>
            <p:cNvPr id="161637" name="Freeform 3294"/>
            <p:cNvSpPr>
              <a:spLocks/>
            </p:cNvSpPr>
            <p:nvPr/>
          </p:nvSpPr>
          <p:spPr bwMode="auto">
            <a:xfrm>
              <a:off x="2837" y="2966"/>
              <a:ext cx="61" cy="34"/>
            </a:xfrm>
            <a:custGeom>
              <a:avLst/>
              <a:gdLst>
                <a:gd name="T0" fmla="*/ 61 w 61"/>
                <a:gd name="T1" fmla="*/ 6 h 34"/>
                <a:gd name="T2" fmla="*/ 59 w 61"/>
                <a:gd name="T3" fmla="*/ 0 h 34"/>
                <a:gd name="T4" fmla="*/ 0 w 61"/>
                <a:gd name="T5" fmla="*/ 28 h 34"/>
                <a:gd name="T6" fmla="*/ 1 w 61"/>
                <a:gd name="T7" fmla="*/ 34 h 34"/>
                <a:gd name="T8" fmla="*/ 61 w 61"/>
                <a:gd name="T9" fmla="*/ 6 h 34"/>
                <a:gd name="T10" fmla="*/ 0 60000 65536"/>
                <a:gd name="T11" fmla="*/ 0 60000 65536"/>
                <a:gd name="T12" fmla="*/ 0 60000 65536"/>
                <a:gd name="T13" fmla="*/ 0 60000 65536"/>
                <a:gd name="T14" fmla="*/ 0 60000 65536"/>
                <a:gd name="T15" fmla="*/ 0 w 61"/>
                <a:gd name="T16" fmla="*/ 0 h 34"/>
                <a:gd name="T17" fmla="*/ 61 w 61"/>
                <a:gd name="T18" fmla="*/ 34 h 34"/>
              </a:gdLst>
              <a:ahLst/>
              <a:cxnLst>
                <a:cxn ang="T10">
                  <a:pos x="T0" y="T1"/>
                </a:cxn>
                <a:cxn ang="T11">
                  <a:pos x="T2" y="T3"/>
                </a:cxn>
                <a:cxn ang="T12">
                  <a:pos x="T4" y="T5"/>
                </a:cxn>
                <a:cxn ang="T13">
                  <a:pos x="T6" y="T7"/>
                </a:cxn>
                <a:cxn ang="T14">
                  <a:pos x="T8" y="T9"/>
                </a:cxn>
              </a:cxnLst>
              <a:rect l="T15" t="T16" r="T17" b="T18"/>
              <a:pathLst>
                <a:path w="61" h="34">
                  <a:moveTo>
                    <a:pt x="61" y="6"/>
                  </a:moveTo>
                  <a:lnTo>
                    <a:pt x="59" y="0"/>
                  </a:lnTo>
                  <a:lnTo>
                    <a:pt x="0" y="28"/>
                  </a:lnTo>
                  <a:lnTo>
                    <a:pt x="1" y="34"/>
                  </a:lnTo>
                  <a:lnTo>
                    <a:pt x="61" y="6"/>
                  </a:lnTo>
                  <a:close/>
                </a:path>
              </a:pathLst>
            </a:custGeom>
            <a:solidFill>
              <a:srgbClr val="C195DB"/>
            </a:solidFill>
            <a:ln w="9525">
              <a:noFill/>
              <a:round/>
              <a:headEnd/>
              <a:tailEnd/>
            </a:ln>
          </p:spPr>
          <p:txBody>
            <a:bodyPr/>
            <a:lstStyle/>
            <a:p>
              <a:endParaRPr lang="ru-RU"/>
            </a:p>
          </p:txBody>
        </p:sp>
        <p:sp>
          <p:nvSpPr>
            <p:cNvPr id="161638" name="Freeform 3295"/>
            <p:cNvSpPr>
              <a:spLocks/>
            </p:cNvSpPr>
            <p:nvPr/>
          </p:nvSpPr>
          <p:spPr bwMode="auto">
            <a:xfrm>
              <a:off x="2895" y="2966"/>
              <a:ext cx="6" cy="7"/>
            </a:xfrm>
            <a:custGeom>
              <a:avLst/>
              <a:gdLst>
                <a:gd name="T0" fmla="*/ 6 w 6"/>
                <a:gd name="T1" fmla="*/ 3 h 7"/>
                <a:gd name="T2" fmla="*/ 6 w 6"/>
                <a:gd name="T3" fmla="*/ 5 h 7"/>
                <a:gd name="T4" fmla="*/ 3 w 6"/>
                <a:gd name="T5" fmla="*/ 7 h 7"/>
                <a:gd name="T6" fmla="*/ 1 w 6"/>
                <a:gd name="T7" fmla="*/ 0 h 7"/>
                <a:gd name="T8" fmla="*/ 0 w 6"/>
                <a:gd name="T9" fmla="*/ 5 h 7"/>
                <a:gd name="T10" fmla="*/ 6 w 6"/>
                <a:gd name="T11" fmla="*/ 3 h 7"/>
                <a:gd name="T12" fmla="*/ 0 60000 65536"/>
                <a:gd name="T13" fmla="*/ 0 60000 65536"/>
                <a:gd name="T14" fmla="*/ 0 60000 65536"/>
                <a:gd name="T15" fmla="*/ 0 60000 65536"/>
                <a:gd name="T16" fmla="*/ 0 60000 65536"/>
                <a:gd name="T17" fmla="*/ 0 60000 65536"/>
                <a:gd name="T18" fmla="*/ 0 w 6"/>
                <a:gd name="T19" fmla="*/ 0 h 7"/>
                <a:gd name="T20" fmla="*/ 6 w 6"/>
                <a:gd name="T21" fmla="*/ 7 h 7"/>
              </a:gdLst>
              <a:ahLst/>
              <a:cxnLst>
                <a:cxn ang="T12">
                  <a:pos x="T0" y="T1"/>
                </a:cxn>
                <a:cxn ang="T13">
                  <a:pos x="T2" y="T3"/>
                </a:cxn>
                <a:cxn ang="T14">
                  <a:pos x="T4" y="T5"/>
                </a:cxn>
                <a:cxn ang="T15">
                  <a:pos x="T6" y="T7"/>
                </a:cxn>
                <a:cxn ang="T16">
                  <a:pos x="T8" y="T9"/>
                </a:cxn>
                <a:cxn ang="T17">
                  <a:pos x="T10" y="T11"/>
                </a:cxn>
              </a:cxnLst>
              <a:rect l="T18" t="T19" r="T20" b="T21"/>
              <a:pathLst>
                <a:path w="6" h="7">
                  <a:moveTo>
                    <a:pt x="6" y="3"/>
                  </a:moveTo>
                  <a:lnTo>
                    <a:pt x="6" y="5"/>
                  </a:lnTo>
                  <a:lnTo>
                    <a:pt x="3" y="7"/>
                  </a:lnTo>
                  <a:lnTo>
                    <a:pt x="1" y="0"/>
                  </a:lnTo>
                  <a:lnTo>
                    <a:pt x="0" y="5"/>
                  </a:lnTo>
                  <a:lnTo>
                    <a:pt x="6" y="3"/>
                  </a:lnTo>
                  <a:close/>
                </a:path>
              </a:pathLst>
            </a:custGeom>
            <a:solidFill>
              <a:srgbClr val="C195DB"/>
            </a:solidFill>
            <a:ln w="9525">
              <a:noFill/>
              <a:round/>
              <a:headEnd/>
              <a:tailEnd/>
            </a:ln>
          </p:spPr>
          <p:txBody>
            <a:bodyPr/>
            <a:lstStyle/>
            <a:p>
              <a:endParaRPr lang="ru-RU"/>
            </a:p>
          </p:txBody>
        </p:sp>
        <p:sp>
          <p:nvSpPr>
            <p:cNvPr id="161639" name="Freeform 3296"/>
            <p:cNvSpPr>
              <a:spLocks/>
            </p:cNvSpPr>
            <p:nvPr/>
          </p:nvSpPr>
          <p:spPr bwMode="auto">
            <a:xfrm>
              <a:off x="2771" y="2958"/>
              <a:ext cx="70" cy="42"/>
            </a:xfrm>
            <a:custGeom>
              <a:avLst/>
              <a:gdLst>
                <a:gd name="T0" fmla="*/ 68 w 70"/>
                <a:gd name="T1" fmla="*/ 42 h 42"/>
                <a:gd name="T2" fmla="*/ 70 w 70"/>
                <a:gd name="T3" fmla="*/ 36 h 42"/>
                <a:gd name="T4" fmla="*/ 1 w 70"/>
                <a:gd name="T5" fmla="*/ 0 h 42"/>
                <a:gd name="T6" fmla="*/ 0 w 70"/>
                <a:gd name="T7" fmla="*/ 6 h 42"/>
                <a:gd name="T8" fmla="*/ 68 w 70"/>
                <a:gd name="T9" fmla="*/ 42 h 42"/>
                <a:gd name="T10" fmla="*/ 0 60000 65536"/>
                <a:gd name="T11" fmla="*/ 0 60000 65536"/>
                <a:gd name="T12" fmla="*/ 0 60000 65536"/>
                <a:gd name="T13" fmla="*/ 0 60000 65536"/>
                <a:gd name="T14" fmla="*/ 0 60000 65536"/>
                <a:gd name="T15" fmla="*/ 0 w 70"/>
                <a:gd name="T16" fmla="*/ 0 h 42"/>
                <a:gd name="T17" fmla="*/ 70 w 70"/>
                <a:gd name="T18" fmla="*/ 42 h 42"/>
              </a:gdLst>
              <a:ahLst/>
              <a:cxnLst>
                <a:cxn ang="T10">
                  <a:pos x="T0" y="T1"/>
                </a:cxn>
                <a:cxn ang="T11">
                  <a:pos x="T2" y="T3"/>
                </a:cxn>
                <a:cxn ang="T12">
                  <a:pos x="T4" y="T5"/>
                </a:cxn>
                <a:cxn ang="T13">
                  <a:pos x="T6" y="T7"/>
                </a:cxn>
                <a:cxn ang="T14">
                  <a:pos x="T8" y="T9"/>
                </a:cxn>
              </a:cxnLst>
              <a:rect l="T15" t="T16" r="T17" b="T18"/>
              <a:pathLst>
                <a:path w="70" h="42">
                  <a:moveTo>
                    <a:pt x="68" y="42"/>
                  </a:moveTo>
                  <a:lnTo>
                    <a:pt x="70" y="36"/>
                  </a:lnTo>
                  <a:lnTo>
                    <a:pt x="1" y="0"/>
                  </a:lnTo>
                  <a:lnTo>
                    <a:pt x="0" y="6"/>
                  </a:lnTo>
                  <a:lnTo>
                    <a:pt x="68" y="42"/>
                  </a:lnTo>
                  <a:close/>
                </a:path>
              </a:pathLst>
            </a:custGeom>
            <a:solidFill>
              <a:srgbClr val="C195DB"/>
            </a:solidFill>
            <a:ln w="9525">
              <a:noFill/>
              <a:round/>
              <a:headEnd/>
              <a:tailEnd/>
            </a:ln>
          </p:spPr>
          <p:txBody>
            <a:bodyPr/>
            <a:lstStyle/>
            <a:p>
              <a:endParaRPr lang="ru-RU"/>
            </a:p>
          </p:txBody>
        </p:sp>
        <p:sp>
          <p:nvSpPr>
            <p:cNvPr id="161640" name="Freeform 3297"/>
            <p:cNvSpPr>
              <a:spLocks/>
            </p:cNvSpPr>
            <p:nvPr/>
          </p:nvSpPr>
          <p:spPr bwMode="auto">
            <a:xfrm>
              <a:off x="2837" y="2993"/>
              <a:ext cx="4" cy="7"/>
            </a:xfrm>
            <a:custGeom>
              <a:avLst/>
              <a:gdLst>
                <a:gd name="T0" fmla="*/ 2 w 4"/>
                <a:gd name="T1" fmla="*/ 7 h 7"/>
                <a:gd name="T2" fmla="*/ 4 w 4"/>
                <a:gd name="T3" fmla="*/ 0 h 7"/>
                <a:gd name="T4" fmla="*/ 0 w 4"/>
                <a:gd name="T5" fmla="*/ 0 h 7"/>
                <a:gd name="T6" fmla="*/ 2 w 4"/>
                <a:gd name="T7" fmla="*/ 7 h 7"/>
                <a:gd name="T8" fmla="*/ 0 60000 65536"/>
                <a:gd name="T9" fmla="*/ 0 60000 65536"/>
                <a:gd name="T10" fmla="*/ 0 60000 65536"/>
                <a:gd name="T11" fmla="*/ 0 60000 65536"/>
                <a:gd name="T12" fmla="*/ 0 w 4"/>
                <a:gd name="T13" fmla="*/ 0 h 7"/>
                <a:gd name="T14" fmla="*/ 4 w 4"/>
                <a:gd name="T15" fmla="*/ 7 h 7"/>
              </a:gdLst>
              <a:ahLst/>
              <a:cxnLst>
                <a:cxn ang="T8">
                  <a:pos x="T0" y="T1"/>
                </a:cxn>
                <a:cxn ang="T9">
                  <a:pos x="T2" y="T3"/>
                </a:cxn>
                <a:cxn ang="T10">
                  <a:pos x="T4" y="T5"/>
                </a:cxn>
                <a:cxn ang="T11">
                  <a:pos x="T6" y="T7"/>
                </a:cxn>
              </a:cxnLst>
              <a:rect l="T12" t="T13" r="T14" b="T15"/>
              <a:pathLst>
                <a:path w="4" h="7">
                  <a:moveTo>
                    <a:pt x="2" y="7"/>
                  </a:moveTo>
                  <a:lnTo>
                    <a:pt x="4" y="0"/>
                  </a:lnTo>
                  <a:lnTo>
                    <a:pt x="0" y="0"/>
                  </a:lnTo>
                  <a:lnTo>
                    <a:pt x="2" y="7"/>
                  </a:lnTo>
                  <a:close/>
                </a:path>
              </a:pathLst>
            </a:custGeom>
            <a:solidFill>
              <a:srgbClr val="C195DB"/>
            </a:solidFill>
            <a:ln w="9525">
              <a:noFill/>
              <a:round/>
              <a:headEnd/>
              <a:tailEnd/>
            </a:ln>
          </p:spPr>
          <p:txBody>
            <a:bodyPr/>
            <a:lstStyle/>
            <a:p>
              <a:endParaRPr lang="ru-RU"/>
            </a:p>
          </p:txBody>
        </p:sp>
        <p:sp>
          <p:nvSpPr>
            <p:cNvPr id="161641" name="Freeform 3298"/>
            <p:cNvSpPr>
              <a:spLocks/>
            </p:cNvSpPr>
            <p:nvPr/>
          </p:nvSpPr>
          <p:spPr bwMode="auto">
            <a:xfrm>
              <a:off x="2770" y="2848"/>
              <a:ext cx="47" cy="115"/>
            </a:xfrm>
            <a:custGeom>
              <a:avLst/>
              <a:gdLst>
                <a:gd name="T0" fmla="*/ 0 w 47"/>
                <a:gd name="T1" fmla="*/ 111 h 115"/>
                <a:gd name="T2" fmla="*/ 4 w 47"/>
                <a:gd name="T3" fmla="*/ 115 h 115"/>
                <a:gd name="T4" fmla="*/ 47 w 47"/>
                <a:gd name="T5" fmla="*/ 3 h 115"/>
                <a:gd name="T6" fmla="*/ 42 w 47"/>
                <a:gd name="T7" fmla="*/ 0 h 115"/>
                <a:gd name="T8" fmla="*/ 0 w 47"/>
                <a:gd name="T9" fmla="*/ 111 h 115"/>
                <a:gd name="T10" fmla="*/ 0 60000 65536"/>
                <a:gd name="T11" fmla="*/ 0 60000 65536"/>
                <a:gd name="T12" fmla="*/ 0 60000 65536"/>
                <a:gd name="T13" fmla="*/ 0 60000 65536"/>
                <a:gd name="T14" fmla="*/ 0 60000 65536"/>
                <a:gd name="T15" fmla="*/ 0 w 47"/>
                <a:gd name="T16" fmla="*/ 0 h 115"/>
                <a:gd name="T17" fmla="*/ 47 w 47"/>
                <a:gd name="T18" fmla="*/ 115 h 115"/>
              </a:gdLst>
              <a:ahLst/>
              <a:cxnLst>
                <a:cxn ang="T10">
                  <a:pos x="T0" y="T1"/>
                </a:cxn>
                <a:cxn ang="T11">
                  <a:pos x="T2" y="T3"/>
                </a:cxn>
                <a:cxn ang="T12">
                  <a:pos x="T4" y="T5"/>
                </a:cxn>
                <a:cxn ang="T13">
                  <a:pos x="T6" y="T7"/>
                </a:cxn>
                <a:cxn ang="T14">
                  <a:pos x="T8" y="T9"/>
                </a:cxn>
              </a:cxnLst>
              <a:rect l="T15" t="T16" r="T17" b="T18"/>
              <a:pathLst>
                <a:path w="47" h="115">
                  <a:moveTo>
                    <a:pt x="0" y="111"/>
                  </a:moveTo>
                  <a:lnTo>
                    <a:pt x="4" y="115"/>
                  </a:lnTo>
                  <a:lnTo>
                    <a:pt x="47" y="3"/>
                  </a:lnTo>
                  <a:lnTo>
                    <a:pt x="42" y="0"/>
                  </a:lnTo>
                  <a:lnTo>
                    <a:pt x="0" y="111"/>
                  </a:lnTo>
                  <a:close/>
                </a:path>
              </a:pathLst>
            </a:custGeom>
            <a:solidFill>
              <a:srgbClr val="C195DB"/>
            </a:solidFill>
            <a:ln w="9525">
              <a:noFill/>
              <a:round/>
              <a:headEnd/>
              <a:tailEnd/>
            </a:ln>
          </p:spPr>
          <p:txBody>
            <a:bodyPr/>
            <a:lstStyle/>
            <a:p>
              <a:endParaRPr lang="ru-RU"/>
            </a:p>
          </p:txBody>
        </p:sp>
        <p:sp>
          <p:nvSpPr>
            <p:cNvPr id="161642" name="Freeform 3299"/>
            <p:cNvSpPr>
              <a:spLocks/>
            </p:cNvSpPr>
            <p:nvPr/>
          </p:nvSpPr>
          <p:spPr bwMode="auto">
            <a:xfrm>
              <a:off x="2766" y="2958"/>
              <a:ext cx="8" cy="5"/>
            </a:xfrm>
            <a:custGeom>
              <a:avLst/>
              <a:gdLst>
                <a:gd name="T0" fmla="*/ 7 w 8"/>
                <a:gd name="T1" fmla="*/ 5 h 5"/>
                <a:gd name="T2" fmla="*/ 0 w 8"/>
                <a:gd name="T3" fmla="*/ 3 h 5"/>
                <a:gd name="T4" fmla="*/ 3 w 8"/>
                <a:gd name="T5" fmla="*/ 0 h 5"/>
                <a:gd name="T6" fmla="*/ 8 w 8"/>
                <a:gd name="T7" fmla="*/ 3 h 5"/>
                <a:gd name="T8" fmla="*/ 8 w 8"/>
                <a:gd name="T9" fmla="*/ 0 h 5"/>
                <a:gd name="T10" fmla="*/ 7 w 8"/>
                <a:gd name="T11" fmla="*/ 5 h 5"/>
                <a:gd name="T12" fmla="*/ 0 60000 65536"/>
                <a:gd name="T13" fmla="*/ 0 60000 65536"/>
                <a:gd name="T14" fmla="*/ 0 60000 65536"/>
                <a:gd name="T15" fmla="*/ 0 60000 65536"/>
                <a:gd name="T16" fmla="*/ 0 60000 65536"/>
                <a:gd name="T17" fmla="*/ 0 60000 65536"/>
                <a:gd name="T18" fmla="*/ 0 w 8"/>
                <a:gd name="T19" fmla="*/ 0 h 5"/>
                <a:gd name="T20" fmla="*/ 8 w 8"/>
                <a:gd name="T21" fmla="*/ 5 h 5"/>
              </a:gdLst>
              <a:ahLst/>
              <a:cxnLst>
                <a:cxn ang="T12">
                  <a:pos x="T0" y="T1"/>
                </a:cxn>
                <a:cxn ang="T13">
                  <a:pos x="T2" y="T3"/>
                </a:cxn>
                <a:cxn ang="T14">
                  <a:pos x="T4" y="T5"/>
                </a:cxn>
                <a:cxn ang="T15">
                  <a:pos x="T6" y="T7"/>
                </a:cxn>
                <a:cxn ang="T16">
                  <a:pos x="T8" y="T9"/>
                </a:cxn>
                <a:cxn ang="T17">
                  <a:pos x="T10" y="T11"/>
                </a:cxn>
              </a:cxnLst>
              <a:rect l="T18" t="T19" r="T20" b="T21"/>
              <a:pathLst>
                <a:path w="8" h="5">
                  <a:moveTo>
                    <a:pt x="7" y="5"/>
                  </a:moveTo>
                  <a:lnTo>
                    <a:pt x="0" y="3"/>
                  </a:lnTo>
                  <a:lnTo>
                    <a:pt x="3" y="0"/>
                  </a:lnTo>
                  <a:lnTo>
                    <a:pt x="8" y="3"/>
                  </a:lnTo>
                  <a:lnTo>
                    <a:pt x="8" y="0"/>
                  </a:lnTo>
                  <a:lnTo>
                    <a:pt x="7" y="5"/>
                  </a:lnTo>
                  <a:close/>
                </a:path>
              </a:pathLst>
            </a:custGeom>
            <a:solidFill>
              <a:srgbClr val="C195DB"/>
            </a:solidFill>
            <a:ln w="9525">
              <a:noFill/>
              <a:round/>
              <a:headEnd/>
              <a:tailEnd/>
            </a:ln>
          </p:spPr>
          <p:txBody>
            <a:bodyPr/>
            <a:lstStyle/>
            <a:p>
              <a:endParaRPr lang="ru-RU"/>
            </a:p>
          </p:txBody>
        </p:sp>
        <p:sp>
          <p:nvSpPr>
            <p:cNvPr id="161643" name="Freeform 3300"/>
            <p:cNvSpPr>
              <a:spLocks/>
            </p:cNvSpPr>
            <p:nvPr/>
          </p:nvSpPr>
          <p:spPr bwMode="auto">
            <a:xfrm>
              <a:off x="2814" y="2846"/>
              <a:ext cx="3" cy="5"/>
            </a:xfrm>
            <a:custGeom>
              <a:avLst/>
              <a:gdLst>
                <a:gd name="T0" fmla="*/ 0 w 3"/>
                <a:gd name="T1" fmla="*/ 2 h 5"/>
                <a:gd name="T2" fmla="*/ 0 w 3"/>
                <a:gd name="T3" fmla="*/ 0 h 5"/>
                <a:gd name="T4" fmla="*/ 2 w 3"/>
                <a:gd name="T5" fmla="*/ 0 h 5"/>
                <a:gd name="T6" fmla="*/ 2 w 3"/>
                <a:gd name="T7" fmla="*/ 5 h 5"/>
                <a:gd name="T8" fmla="*/ 3 w 3"/>
                <a:gd name="T9" fmla="*/ 5 h 5"/>
                <a:gd name="T10" fmla="*/ 0 w 3"/>
                <a:gd name="T11" fmla="*/ 2 h 5"/>
                <a:gd name="T12" fmla="*/ 0 60000 65536"/>
                <a:gd name="T13" fmla="*/ 0 60000 65536"/>
                <a:gd name="T14" fmla="*/ 0 60000 65536"/>
                <a:gd name="T15" fmla="*/ 0 60000 65536"/>
                <a:gd name="T16" fmla="*/ 0 60000 65536"/>
                <a:gd name="T17" fmla="*/ 0 60000 65536"/>
                <a:gd name="T18" fmla="*/ 0 w 3"/>
                <a:gd name="T19" fmla="*/ 0 h 5"/>
                <a:gd name="T20" fmla="*/ 3 w 3"/>
                <a:gd name="T21" fmla="*/ 5 h 5"/>
              </a:gdLst>
              <a:ahLst/>
              <a:cxnLst>
                <a:cxn ang="T12">
                  <a:pos x="T0" y="T1"/>
                </a:cxn>
                <a:cxn ang="T13">
                  <a:pos x="T2" y="T3"/>
                </a:cxn>
                <a:cxn ang="T14">
                  <a:pos x="T4" y="T5"/>
                </a:cxn>
                <a:cxn ang="T15">
                  <a:pos x="T6" y="T7"/>
                </a:cxn>
                <a:cxn ang="T16">
                  <a:pos x="T8" y="T9"/>
                </a:cxn>
                <a:cxn ang="T17">
                  <a:pos x="T10" y="T11"/>
                </a:cxn>
              </a:cxnLst>
              <a:rect l="T18" t="T19" r="T20" b="T21"/>
              <a:pathLst>
                <a:path w="3" h="5">
                  <a:moveTo>
                    <a:pt x="0" y="2"/>
                  </a:moveTo>
                  <a:lnTo>
                    <a:pt x="0" y="0"/>
                  </a:lnTo>
                  <a:lnTo>
                    <a:pt x="2" y="0"/>
                  </a:lnTo>
                  <a:lnTo>
                    <a:pt x="2" y="5"/>
                  </a:lnTo>
                  <a:lnTo>
                    <a:pt x="3" y="5"/>
                  </a:lnTo>
                  <a:lnTo>
                    <a:pt x="0" y="2"/>
                  </a:lnTo>
                  <a:close/>
                </a:path>
              </a:pathLst>
            </a:custGeom>
            <a:solidFill>
              <a:srgbClr val="C195DB"/>
            </a:solidFill>
            <a:ln w="9525">
              <a:noFill/>
              <a:round/>
              <a:headEnd/>
              <a:tailEnd/>
            </a:ln>
          </p:spPr>
          <p:txBody>
            <a:bodyPr/>
            <a:lstStyle/>
            <a:p>
              <a:endParaRPr lang="ru-RU"/>
            </a:p>
          </p:txBody>
        </p:sp>
        <p:sp>
          <p:nvSpPr>
            <p:cNvPr id="161644" name="Freeform 3301"/>
            <p:cNvSpPr>
              <a:spLocks/>
            </p:cNvSpPr>
            <p:nvPr/>
          </p:nvSpPr>
          <p:spPr bwMode="auto">
            <a:xfrm>
              <a:off x="2768" y="2958"/>
              <a:ext cx="130" cy="13"/>
            </a:xfrm>
            <a:custGeom>
              <a:avLst/>
              <a:gdLst>
                <a:gd name="T0" fmla="*/ 0 w 130"/>
                <a:gd name="T1" fmla="*/ 0 h 13"/>
                <a:gd name="T2" fmla="*/ 0 w 130"/>
                <a:gd name="T3" fmla="*/ 4 h 13"/>
                <a:gd name="T4" fmla="*/ 130 w 130"/>
                <a:gd name="T5" fmla="*/ 13 h 13"/>
                <a:gd name="T6" fmla="*/ 130 w 130"/>
                <a:gd name="T7" fmla="*/ 9 h 13"/>
                <a:gd name="T8" fmla="*/ 0 w 130"/>
                <a:gd name="T9" fmla="*/ 0 h 13"/>
                <a:gd name="T10" fmla="*/ 0 60000 65536"/>
                <a:gd name="T11" fmla="*/ 0 60000 65536"/>
                <a:gd name="T12" fmla="*/ 0 60000 65536"/>
                <a:gd name="T13" fmla="*/ 0 60000 65536"/>
                <a:gd name="T14" fmla="*/ 0 60000 65536"/>
                <a:gd name="T15" fmla="*/ 0 w 130"/>
                <a:gd name="T16" fmla="*/ 0 h 13"/>
                <a:gd name="T17" fmla="*/ 130 w 130"/>
                <a:gd name="T18" fmla="*/ 13 h 13"/>
              </a:gdLst>
              <a:ahLst/>
              <a:cxnLst>
                <a:cxn ang="T10">
                  <a:pos x="T0" y="T1"/>
                </a:cxn>
                <a:cxn ang="T11">
                  <a:pos x="T2" y="T3"/>
                </a:cxn>
                <a:cxn ang="T12">
                  <a:pos x="T4" y="T5"/>
                </a:cxn>
                <a:cxn ang="T13">
                  <a:pos x="T6" y="T7"/>
                </a:cxn>
                <a:cxn ang="T14">
                  <a:pos x="T8" y="T9"/>
                </a:cxn>
              </a:cxnLst>
              <a:rect l="T15" t="T16" r="T17" b="T18"/>
              <a:pathLst>
                <a:path w="130" h="13">
                  <a:moveTo>
                    <a:pt x="0" y="0"/>
                  </a:moveTo>
                  <a:lnTo>
                    <a:pt x="0" y="4"/>
                  </a:lnTo>
                  <a:lnTo>
                    <a:pt x="130" y="13"/>
                  </a:lnTo>
                  <a:lnTo>
                    <a:pt x="130" y="9"/>
                  </a:lnTo>
                  <a:lnTo>
                    <a:pt x="0" y="0"/>
                  </a:lnTo>
                  <a:close/>
                </a:path>
              </a:pathLst>
            </a:custGeom>
            <a:solidFill>
              <a:srgbClr val="C195DB"/>
            </a:solidFill>
            <a:ln w="9525">
              <a:noFill/>
              <a:round/>
              <a:headEnd/>
              <a:tailEnd/>
            </a:ln>
          </p:spPr>
          <p:txBody>
            <a:bodyPr/>
            <a:lstStyle/>
            <a:p>
              <a:endParaRPr lang="ru-RU"/>
            </a:p>
          </p:txBody>
        </p:sp>
        <p:sp>
          <p:nvSpPr>
            <p:cNvPr id="161645" name="Freeform 3302"/>
            <p:cNvSpPr>
              <a:spLocks/>
            </p:cNvSpPr>
            <p:nvPr/>
          </p:nvSpPr>
          <p:spPr bwMode="auto">
            <a:xfrm>
              <a:off x="2464" y="2796"/>
              <a:ext cx="131" cy="147"/>
            </a:xfrm>
            <a:custGeom>
              <a:avLst/>
              <a:gdLst>
                <a:gd name="T0" fmla="*/ 84 w 131"/>
                <a:gd name="T1" fmla="*/ 0 h 147"/>
                <a:gd name="T2" fmla="*/ 0 w 131"/>
                <a:gd name="T3" fmla="*/ 95 h 147"/>
                <a:gd name="T4" fmla="*/ 48 w 131"/>
                <a:gd name="T5" fmla="*/ 147 h 147"/>
                <a:gd name="T6" fmla="*/ 109 w 131"/>
                <a:gd name="T7" fmla="*/ 142 h 147"/>
                <a:gd name="T8" fmla="*/ 131 w 131"/>
                <a:gd name="T9" fmla="*/ 17 h 147"/>
                <a:gd name="T10" fmla="*/ 84 w 131"/>
                <a:gd name="T11" fmla="*/ 0 h 147"/>
                <a:gd name="T12" fmla="*/ 0 60000 65536"/>
                <a:gd name="T13" fmla="*/ 0 60000 65536"/>
                <a:gd name="T14" fmla="*/ 0 60000 65536"/>
                <a:gd name="T15" fmla="*/ 0 60000 65536"/>
                <a:gd name="T16" fmla="*/ 0 60000 65536"/>
                <a:gd name="T17" fmla="*/ 0 60000 65536"/>
                <a:gd name="T18" fmla="*/ 0 w 131"/>
                <a:gd name="T19" fmla="*/ 0 h 147"/>
                <a:gd name="T20" fmla="*/ 131 w 131"/>
                <a:gd name="T21" fmla="*/ 147 h 147"/>
              </a:gdLst>
              <a:ahLst/>
              <a:cxnLst>
                <a:cxn ang="T12">
                  <a:pos x="T0" y="T1"/>
                </a:cxn>
                <a:cxn ang="T13">
                  <a:pos x="T2" y="T3"/>
                </a:cxn>
                <a:cxn ang="T14">
                  <a:pos x="T4" y="T5"/>
                </a:cxn>
                <a:cxn ang="T15">
                  <a:pos x="T6" y="T7"/>
                </a:cxn>
                <a:cxn ang="T16">
                  <a:pos x="T8" y="T9"/>
                </a:cxn>
                <a:cxn ang="T17">
                  <a:pos x="T10" y="T11"/>
                </a:cxn>
              </a:cxnLst>
              <a:rect l="T18" t="T19" r="T20" b="T21"/>
              <a:pathLst>
                <a:path w="131" h="147">
                  <a:moveTo>
                    <a:pt x="84" y="0"/>
                  </a:moveTo>
                  <a:lnTo>
                    <a:pt x="0" y="95"/>
                  </a:lnTo>
                  <a:lnTo>
                    <a:pt x="48" y="147"/>
                  </a:lnTo>
                  <a:lnTo>
                    <a:pt x="109" y="142"/>
                  </a:lnTo>
                  <a:lnTo>
                    <a:pt x="131" y="17"/>
                  </a:lnTo>
                  <a:lnTo>
                    <a:pt x="84" y="0"/>
                  </a:lnTo>
                  <a:close/>
                </a:path>
              </a:pathLst>
            </a:custGeom>
            <a:solidFill>
              <a:srgbClr val="844CD6"/>
            </a:solidFill>
            <a:ln w="9525">
              <a:noFill/>
              <a:round/>
              <a:headEnd/>
              <a:tailEnd/>
            </a:ln>
          </p:spPr>
          <p:txBody>
            <a:bodyPr/>
            <a:lstStyle/>
            <a:p>
              <a:endParaRPr lang="ru-RU"/>
            </a:p>
          </p:txBody>
        </p:sp>
        <p:sp>
          <p:nvSpPr>
            <p:cNvPr id="161646" name="Freeform 3303"/>
            <p:cNvSpPr>
              <a:spLocks/>
            </p:cNvSpPr>
            <p:nvPr/>
          </p:nvSpPr>
          <p:spPr bwMode="auto">
            <a:xfrm>
              <a:off x="2461" y="2792"/>
              <a:ext cx="89" cy="100"/>
            </a:xfrm>
            <a:custGeom>
              <a:avLst/>
              <a:gdLst>
                <a:gd name="T0" fmla="*/ 89 w 89"/>
                <a:gd name="T1" fmla="*/ 5 h 100"/>
                <a:gd name="T2" fmla="*/ 84 w 89"/>
                <a:gd name="T3" fmla="*/ 0 h 100"/>
                <a:gd name="T4" fmla="*/ 0 w 89"/>
                <a:gd name="T5" fmla="*/ 96 h 100"/>
                <a:gd name="T6" fmla="*/ 4 w 89"/>
                <a:gd name="T7" fmla="*/ 100 h 100"/>
                <a:gd name="T8" fmla="*/ 89 w 89"/>
                <a:gd name="T9" fmla="*/ 5 h 100"/>
                <a:gd name="T10" fmla="*/ 0 60000 65536"/>
                <a:gd name="T11" fmla="*/ 0 60000 65536"/>
                <a:gd name="T12" fmla="*/ 0 60000 65536"/>
                <a:gd name="T13" fmla="*/ 0 60000 65536"/>
                <a:gd name="T14" fmla="*/ 0 60000 65536"/>
                <a:gd name="T15" fmla="*/ 0 w 89"/>
                <a:gd name="T16" fmla="*/ 0 h 100"/>
                <a:gd name="T17" fmla="*/ 89 w 89"/>
                <a:gd name="T18" fmla="*/ 100 h 100"/>
              </a:gdLst>
              <a:ahLst/>
              <a:cxnLst>
                <a:cxn ang="T10">
                  <a:pos x="T0" y="T1"/>
                </a:cxn>
                <a:cxn ang="T11">
                  <a:pos x="T2" y="T3"/>
                </a:cxn>
                <a:cxn ang="T12">
                  <a:pos x="T4" y="T5"/>
                </a:cxn>
                <a:cxn ang="T13">
                  <a:pos x="T6" y="T7"/>
                </a:cxn>
                <a:cxn ang="T14">
                  <a:pos x="T8" y="T9"/>
                </a:cxn>
              </a:cxnLst>
              <a:rect l="T15" t="T16" r="T17" b="T18"/>
              <a:pathLst>
                <a:path w="89" h="100">
                  <a:moveTo>
                    <a:pt x="89" y="5"/>
                  </a:moveTo>
                  <a:lnTo>
                    <a:pt x="84" y="0"/>
                  </a:lnTo>
                  <a:lnTo>
                    <a:pt x="0" y="96"/>
                  </a:lnTo>
                  <a:lnTo>
                    <a:pt x="4" y="100"/>
                  </a:lnTo>
                  <a:lnTo>
                    <a:pt x="89" y="5"/>
                  </a:lnTo>
                  <a:close/>
                </a:path>
              </a:pathLst>
            </a:custGeom>
            <a:solidFill>
              <a:srgbClr val="C195DB"/>
            </a:solidFill>
            <a:ln w="9525">
              <a:noFill/>
              <a:round/>
              <a:headEnd/>
              <a:tailEnd/>
            </a:ln>
          </p:spPr>
          <p:txBody>
            <a:bodyPr/>
            <a:lstStyle/>
            <a:p>
              <a:endParaRPr lang="ru-RU"/>
            </a:p>
          </p:txBody>
        </p:sp>
        <p:sp>
          <p:nvSpPr>
            <p:cNvPr id="161647" name="Freeform 3304"/>
            <p:cNvSpPr>
              <a:spLocks/>
            </p:cNvSpPr>
            <p:nvPr/>
          </p:nvSpPr>
          <p:spPr bwMode="auto">
            <a:xfrm>
              <a:off x="2461" y="2887"/>
              <a:ext cx="53" cy="57"/>
            </a:xfrm>
            <a:custGeom>
              <a:avLst/>
              <a:gdLst>
                <a:gd name="T0" fmla="*/ 4 w 53"/>
                <a:gd name="T1" fmla="*/ 0 h 57"/>
                <a:gd name="T2" fmla="*/ 0 w 53"/>
                <a:gd name="T3" fmla="*/ 4 h 57"/>
                <a:gd name="T4" fmla="*/ 48 w 53"/>
                <a:gd name="T5" fmla="*/ 57 h 57"/>
                <a:gd name="T6" fmla="*/ 53 w 53"/>
                <a:gd name="T7" fmla="*/ 52 h 57"/>
                <a:gd name="T8" fmla="*/ 4 w 53"/>
                <a:gd name="T9" fmla="*/ 0 h 57"/>
                <a:gd name="T10" fmla="*/ 0 60000 65536"/>
                <a:gd name="T11" fmla="*/ 0 60000 65536"/>
                <a:gd name="T12" fmla="*/ 0 60000 65536"/>
                <a:gd name="T13" fmla="*/ 0 60000 65536"/>
                <a:gd name="T14" fmla="*/ 0 60000 65536"/>
                <a:gd name="T15" fmla="*/ 0 w 53"/>
                <a:gd name="T16" fmla="*/ 0 h 57"/>
                <a:gd name="T17" fmla="*/ 53 w 53"/>
                <a:gd name="T18" fmla="*/ 57 h 57"/>
              </a:gdLst>
              <a:ahLst/>
              <a:cxnLst>
                <a:cxn ang="T10">
                  <a:pos x="T0" y="T1"/>
                </a:cxn>
                <a:cxn ang="T11">
                  <a:pos x="T2" y="T3"/>
                </a:cxn>
                <a:cxn ang="T12">
                  <a:pos x="T4" y="T5"/>
                </a:cxn>
                <a:cxn ang="T13">
                  <a:pos x="T6" y="T7"/>
                </a:cxn>
                <a:cxn ang="T14">
                  <a:pos x="T8" y="T9"/>
                </a:cxn>
              </a:cxnLst>
              <a:rect l="T15" t="T16" r="T17" b="T18"/>
              <a:pathLst>
                <a:path w="53" h="57">
                  <a:moveTo>
                    <a:pt x="4" y="0"/>
                  </a:moveTo>
                  <a:lnTo>
                    <a:pt x="0" y="4"/>
                  </a:lnTo>
                  <a:lnTo>
                    <a:pt x="48" y="57"/>
                  </a:lnTo>
                  <a:lnTo>
                    <a:pt x="53" y="52"/>
                  </a:lnTo>
                  <a:lnTo>
                    <a:pt x="4" y="0"/>
                  </a:lnTo>
                  <a:close/>
                </a:path>
              </a:pathLst>
            </a:custGeom>
            <a:solidFill>
              <a:srgbClr val="C195DB"/>
            </a:solidFill>
            <a:ln w="9525">
              <a:noFill/>
              <a:round/>
              <a:headEnd/>
              <a:tailEnd/>
            </a:ln>
          </p:spPr>
          <p:txBody>
            <a:bodyPr/>
            <a:lstStyle/>
            <a:p>
              <a:endParaRPr lang="ru-RU"/>
            </a:p>
          </p:txBody>
        </p:sp>
        <p:sp>
          <p:nvSpPr>
            <p:cNvPr id="161648" name="Freeform 3305"/>
            <p:cNvSpPr>
              <a:spLocks/>
            </p:cNvSpPr>
            <p:nvPr/>
          </p:nvSpPr>
          <p:spPr bwMode="auto">
            <a:xfrm>
              <a:off x="2459" y="2887"/>
              <a:ext cx="6" cy="5"/>
            </a:xfrm>
            <a:custGeom>
              <a:avLst/>
              <a:gdLst>
                <a:gd name="T0" fmla="*/ 2 w 6"/>
                <a:gd name="T1" fmla="*/ 0 h 5"/>
                <a:gd name="T2" fmla="*/ 0 w 6"/>
                <a:gd name="T3" fmla="*/ 3 h 5"/>
                <a:gd name="T4" fmla="*/ 2 w 6"/>
                <a:gd name="T5" fmla="*/ 5 h 5"/>
                <a:gd name="T6" fmla="*/ 6 w 6"/>
                <a:gd name="T7" fmla="*/ 0 h 5"/>
                <a:gd name="T8" fmla="*/ 6 w 6"/>
                <a:gd name="T9" fmla="*/ 5 h 5"/>
                <a:gd name="T10" fmla="*/ 2 w 6"/>
                <a:gd name="T11" fmla="*/ 0 h 5"/>
                <a:gd name="T12" fmla="*/ 0 60000 65536"/>
                <a:gd name="T13" fmla="*/ 0 60000 65536"/>
                <a:gd name="T14" fmla="*/ 0 60000 65536"/>
                <a:gd name="T15" fmla="*/ 0 60000 65536"/>
                <a:gd name="T16" fmla="*/ 0 60000 65536"/>
                <a:gd name="T17" fmla="*/ 0 60000 65536"/>
                <a:gd name="T18" fmla="*/ 0 w 6"/>
                <a:gd name="T19" fmla="*/ 0 h 5"/>
                <a:gd name="T20" fmla="*/ 6 w 6"/>
                <a:gd name="T21" fmla="*/ 5 h 5"/>
              </a:gdLst>
              <a:ahLst/>
              <a:cxnLst>
                <a:cxn ang="T12">
                  <a:pos x="T0" y="T1"/>
                </a:cxn>
                <a:cxn ang="T13">
                  <a:pos x="T2" y="T3"/>
                </a:cxn>
                <a:cxn ang="T14">
                  <a:pos x="T4" y="T5"/>
                </a:cxn>
                <a:cxn ang="T15">
                  <a:pos x="T6" y="T7"/>
                </a:cxn>
                <a:cxn ang="T16">
                  <a:pos x="T8" y="T9"/>
                </a:cxn>
                <a:cxn ang="T17">
                  <a:pos x="T10" y="T11"/>
                </a:cxn>
              </a:cxnLst>
              <a:rect l="T18" t="T19" r="T20" b="T21"/>
              <a:pathLst>
                <a:path w="6" h="5">
                  <a:moveTo>
                    <a:pt x="2" y="0"/>
                  </a:moveTo>
                  <a:lnTo>
                    <a:pt x="0" y="3"/>
                  </a:lnTo>
                  <a:lnTo>
                    <a:pt x="2" y="5"/>
                  </a:lnTo>
                  <a:lnTo>
                    <a:pt x="6" y="0"/>
                  </a:lnTo>
                  <a:lnTo>
                    <a:pt x="6" y="5"/>
                  </a:lnTo>
                  <a:lnTo>
                    <a:pt x="2" y="0"/>
                  </a:lnTo>
                  <a:close/>
                </a:path>
              </a:pathLst>
            </a:custGeom>
            <a:solidFill>
              <a:srgbClr val="C195DB"/>
            </a:solidFill>
            <a:ln w="9525">
              <a:noFill/>
              <a:round/>
              <a:headEnd/>
              <a:tailEnd/>
            </a:ln>
          </p:spPr>
          <p:txBody>
            <a:bodyPr/>
            <a:lstStyle/>
            <a:p>
              <a:endParaRPr lang="ru-RU"/>
            </a:p>
          </p:txBody>
        </p:sp>
        <p:sp>
          <p:nvSpPr>
            <p:cNvPr id="161649" name="Freeform 3306"/>
            <p:cNvSpPr>
              <a:spLocks/>
            </p:cNvSpPr>
            <p:nvPr/>
          </p:nvSpPr>
          <p:spPr bwMode="auto">
            <a:xfrm>
              <a:off x="2510" y="2932"/>
              <a:ext cx="61" cy="12"/>
            </a:xfrm>
            <a:custGeom>
              <a:avLst/>
              <a:gdLst>
                <a:gd name="T0" fmla="*/ 0 w 61"/>
                <a:gd name="T1" fmla="*/ 6 h 12"/>
                <a:gd name="T2" fmla="*/ 0 w 61"/>
                <a:gd name="T3" fmla="*/ 12 h 12"/>
                <a:gd name="T4" fmla="*/ 61 w 61"/>
                <a:gd name="T5" fmla="*/ 6 h 12"/>
                <a:gd name="T6" fmla="*/ 61 w 61"/>
                <a:gd name="T7" fmla="*/ 0 h 12"/>
                <a:gd name="T8" fmla="*/ 0 w 61"/>
                <a:gd name="T9" fmla="*/ 6 h 12"/>
                <a:gd name="T10" fmla="*/ 0 60000 65536"/>
                <a:gd name="T11" fmla="*/ 0 60000 65536"/>
                <a:gd name="T12" fmla="*/ 0 60000 65536"/>
                <a:gd name="T13" fmla="*/ 0 60000 65536"/>
                <a:gd name="T14" fmla="*/ 0 60000 65536"/>
                <a:gd name="T15" fmla="*/ 0 w 61"/>
                <a:gd name="T16" fmla="*/ 0 h 12"/>
                <a:gd name="T17" fmla="*/ 61 w 61"/>
                <a:gd name="T18" fmla="*/ 12 h 12"/>
              </a:gdLst>
              <a:ahLst/>
              <a:cxnLst>
                <a:cxn ang="T10">
                  <a:pos x="T0" y="T1"/>
                </a:cxn>
                <a:cxn ang="T11">
                  <a:pos x="T2" y="T3"/>
                </a:cxn>
                <a:cxn ang="T12">
                  <a:pos x="T4" y="T5"/>
                </a:cxn>
                <a:cxn ang="T13">
                  <a:pos x="T6" y="T7"/>
                </a:cxn>
                <a:cxn ang="T14">
                  <a:pos x="T8" y="T9"/>
                </a:cxn>
              </a:cxnLst>
              <a:rect l="T15" t="T16" r="T17" b="T18"/>
              <a:pathLst>
                <a:path w="61" h="12">
                  <a:moveTo>
                    <a:pt x="0" y="6"/>
                  </a:moveTo>
                  <a:lnTo>
                    <a:pt x="0" y="12"/>
                  </a:lnTo>
                  <a:lnTo>
                    <a:pt x="61" y="6"/>
                  </a:lnTo>
                  <a:lnTo>
                    <a:pt x="61" y="0"/>
                  </a:lnTo>
                  <a:lnTo>
                    <a:pt x="0" y="6"/>
                  </a:lnTo>
                  <a:close/>
                </a:path>
              </a:pathLst>
            </a:custGeom>
            <a:solidFill>
              <a:srgbClr val="C195DB"/>
            </a:solidFill>
            <a:ln w="9525">
              <a:noFill/>
              <a:round/>
              <a:headEnd/>
              <a:tailEnd/>
            </a:ln>
          </p:spPr>
          <p:txBody>
            <a:bodyPr/>
            <a:lstStyle/>
            <a:p>
              <a:endParaRPr lang="ru-RU"/>
            </a:p>
          </p:txBody>
        </p:sp>
        <p:sp>
          <p:nvSpPr>
            <p:cNvPr id="161650" name="Freeform 3307"/>
            <p:cNvSpPr>
              <a:spLocks/>
            </p:cNvSpPr>
            <p:nvPr/>
          </p:nvSpPr>
          <p:spPr bwMode="auto">
            <a:xfrm>
              <a:off x="2508" y="2938"/>
              <a:ext cx="6" cy="6"/>
            </a:xfrm>
            <a:custGeom>
              <a:avLst/>
              <a:gdLst>
                <a:gd name="T0" fmla="*/ 0 w 6"/>
                <a:gd name="T1" fmla="*/ 6 h 6"/>
                <a:gd name="T2" fmla="*/ 4 w 6"/>
                <a:gd name="T3" fmla="*/ 6 h 6"/>
                <a:gd name="T4" fmla="*/ 4 w 6"/>
                <a:gd name="T5" fmla="*/ 0 h 6"/>
                <a:gd name="T6" fmla="*/ 6 w 6"/>
                <a:gd name="T7" fmla="*/ 0 h 6"/>
                <a:gd name="T8" fmla="*/ 0 w 6"/>
                <a:gd name="T9" fmla="*/ 6 h 6"/>
                <a:gd name="T10" fmla="*/ 0 60000 65536"/>
                <a:gd name="T11" fmla="*/ 0 60000 65536"/>
                <a:gd name="T12" fmla="*/ 0 60000 65536"/>
                <a:gd name="T13" fmla="*/ 0 60000 65536"/>
                <a:gd name="T14" fmla="*/ 0 60000 65536"/>
                <a:gd name="T15" fmla="*/ 0 w 6"/>
                <a:gd name="T16" fmla="*/ 0 h 6"/>
                <a:gd name="T17" fmla="*/ 6 w 6"/>
                <a:gd name="T18" fmla="*/ 6 h 6"/>
              </a:gdLst>
              <a:ahLst/>
              <a:cxnLst>
                <a:cxn ang="T10">
                  <a:pos x="T0" y="T1"/>
                </a:cxn>
                <a:cxn ang="T11">
                  <a:pos x="T2" y="T3"/>
                </a:cxn>
                <a:cxn ang="T12">
                  <a:pos x="T4" y="T5"/>
                </a:cxn>
                <a:cxn ang="T13">
                  <a:pos x="T6" y="T7"/>
                </a:cxn>
                <a:cxn ang="T14">
                  <a:pos x="T8" y="T9"/>
                </a:cxn>
              </a:cxnLst>
              <a:rect l="T15" t="T16" r="T17" b="T18"/>
              <a:pathLst>
                <a:path w="6" h="6">
                  <a:moveTo>
                    <a:pt x="0" y="6"/>
                  </a:moveTo>
                  <a:lnTo>
                    <a:pt x="4" y="6"/>
                  </a:lnTo>
                  <a:lnTo>
                    <a:pt x="4" y="0"/>
                  </a:lnTo>
                  <a:lnTo>
                    <a:pt x="6" y="0"/>
                  </a:lnTo>
                  <a:lnTo>
                    <a:pt x="0" y="6"/>
                  </a:lnTo>
                  <a:close/>
                </a:path>
              </a:pathLst>
            </a:custGeom>
            <a:solidFill>
              <a:srgbClr val="C195DB"/>
            </a:solidFill>
            <a:ln w="9525">
              <a:noFill/>
              <a:round/>
              <a:headEnd/>
              <a:tailEnd/>
            </a:ln>
          </p:spPr>
          <p:txBody>
            <a:bodyPr/>
            <a:lstStyle/>
            <a:p>
              <a:endParaRPr lang="ru-RU"/>
            </a:p>
          </p:txBody>
        </p:sp>
        <p:sp>
          <p:nvSpPr>
            <p:cNvPr id="161651" name="Freeform 3308"/>
            <p:cNvSpPr>
              <a:spLocks/>
            </p:cNvSpPr>
            <p:nvPr/>
          </p:nvSpPr>
          <p:spPr bwMode="auto">
            <a:xfrm>
              <a:off x="2567" y="2812"/>
              <a:ext cx="28" cy="124"/>
            </a:xfrm>
            <a:custGeom>
              <a:avLst/>
              <a:gdLst>
                <a:gd name="T0" fmla="*/ 0 w 28"/>
                <a:gd name="T1" fmla="*/ 124 h 124"/>
                <a:gd name="T2" fmla="*/ 5 w 28"/>
                <a:gd name="T3" fmla="*/ 124 h 124"/>
                <a:gd name="T4" fmla="*/ 28 w 28"/>
                <a:gd name="T5" fmla="*/ 0 h 124"/>
                <a:gd name="T6" fmla="*/ 23 w 28"/>
                <a:gd name="T7" fmla="*/ 0 h 124"/>
                <a:gd name="T8" fmla="*/ 0 w 28"/>
                <a:gd name="T9" fmla="*/ 124 h 124"/>
                <a:gd name="T10" fmla="*/ 0 60000 65536"/>
                <a:gd name="T11" fmla="*/ 0 60000 65536"/>
                <a:gd name="T12" fmla="*/ 0 60000 65536"/>
                <a:gd name="T13" fmla="*/ 0 60000 65536"/>
                <a:gd name="T14" fmla="*/ 0 60000 65536"/>
                <a:gd name="T15" fmla="*/ 0 w 28"/>
                <a:gd name="T16" fmla="*/ 0 h 124"/>
                <a:gd name="T17" fmla="*/ 28 w 28"/>
                <a:gd name="T18" fmla="*/ 124 h 124"/>
              </a:gdLst>
              <a:ahLst/>
              <a:cxnLst>
                <a:cxn ang="T10">
                  <a:pos x="T0" y="T1"/>
                </a:cxn>
                <a:cxn ang="T11">
                  <a:pos x="T2" y="T3"/>
                </a:cxn>
                <a:cxn ang="T12">
                  <a:pos x="T4" y="T5"/>
                </a:cxn>
                <a:cxn ang="T13">
                  <a:pos x="T6" y="T7"/>
                </a:cxn>
                <a:cxn ang="T14">
                  <a:pos x="T8" y="T9"/>
                </a:cxn>
              </a:cxnLst>
              <a:rect l="T15" t="T16" r="T17" b="T18"/>
              <a:pathLst>
                <a:path w="28" h="124">
                  <a:moveTo>
                    <a:pt x="0" y="124"/>
                  </a:moveTo>
                  <a:lnTo>
                    <a:pt x="5" y="124"/>
                  </a:lnTo>
                  <a:lnTo>
                    <a:pt x="28" y="0"/>
                  </a:lnTo>
                  <a:lnTo>
                    <a:pt x="23" y="0"/>
                  </a:lnTo>
                  <a:lnTo>
                    <a:pt x="0" y="124"/>
                  </a:lnTo>
                  <a:close/>
                </a:path>
              </a:pathLst>
            </a:custGeom>
            <a:solidFill>
              <a:srgbClr val="C195DB"/>
            </a:solidFill>
            <a:ln w="9525">
              <a:noFill/>
              <a:round/>
              <a:headEnd/>
              <a:tailEnd/>
            </a:ln>
          </p:spPr>
          <p:txBody>
            <a:bodyPr/>
            <a:lstStyle/>
            <a:p>
              <a:endParaRPr lang="ru-RU"/>
            </a:p>
          </p:txBody>
        </p:sp>
        <p:sp>
          <p:nvSpPr>
            <p:cNvPr id="161652" name="Freeform 3309"/>
            <p:cNvSpPr>
              <a:spLocks/>
            </p:cNvSpPr>
            <p:nvPr/>
          </p:nvSpPr>
          <p:spPr bwMode="auto">
            <a:xfrm>
              <a:off x="2568" y="2932"/>
              <a:ext cx="6" cy="6"/>
            </a:xfrm>
            <a:custGeom>
              <a:avLst/>
              <a:gdLst>
                <a:gd name="T0" fmla="*/ 4 w 6"/>
                <a:gd name="T1" fmla="*/ 6 h 6"/>
                <a:gd name="T2" fmla="*/ 6 w 6"/>
                <a:gd name="T3" fmla="*/ 5 h 6"/>
                <a:gd name="T4" fmla="*/ 0 w 6"/>
                <a:gd name="T5" fmla="*/ 5 h 6"/>
                <a:gd name="T6" fmla="*/ 4 w 6"/>
                <a:gd name="T7" fmla="*/ 0 h 6"/>
                <a:gd name="T8" fmla="*/ 4 w 6"/>
                <a:gd name="T9" fmla="*/ 6 h 6"/>
                <a:gd name="T10" fmla="*/ 0 60000 65536"/>
                <a:gd name="T11" fmla="*/ 0 60000 65536"/>
                <a:gd name="T12" fmla="*/ 0 60000 65536"/>
                <a:gd name="T13" fmla="*/ 0 60000 65536"/>
                <a:gd name="T14" fmla="*/ 0 60000 65536"/>
                <a:gd name="T15" fmla="*/ 0 w 6"/>
                <a:gd name="T16" fmla="*/ 0 h 6"/>
                <a:gd name="T17" fmla="*/ 6 w 6"/>
                <a:gd name="T18" fmla="*/ 6 h 6"/>
              </a:gdLst>
              <a:ahLst/>
              <a:cxnLst>
                <a:cxn ang="T10">
                  <a:pos x="T0" y="T1"/>
                </a:cxn>
                <a:cxn ang="T11">
                  <a:pos x="T2" y="T3"/>
                </a:cxn>
                <a:cxn ang="T12">
                  <a:pos x="T4" y="T5"/>
                </a:cxn>
                <a:cxn ang="T13">
                  <a:pos x="T6" y="T7"/>
                </a:cxn>
                <a:cxn ang="T14">
                  <a:pos x="T8" y="T9"/>
                </a:cxn>
              </a:cxnLst>
              <a:rect l="T15" t="T16" r="T17" b="T18"/>
              <a:pathLst>
                <a:path w="6" h="6">
                  <a:moveTo>
                    <a:pt x="4" y="6"/>
                  </a:moveTo>
                  <a:lnTo>
                    <a:pt x="6" y="5"/>
                  </a:lnTo>
                  <a:lnTo>
                    <a:pt x="0" y="5"/>
                  </a:lnTo>
                  <a:lnTo>
                    <a:pt x="4" y="0"/>
                  </a:lnTo>
                  <a:lnTo>
                    <a:pt x="4" y="6"/>
                  </a:lnTo>
                  <a:close/>
                </a:path>
              </a:pathLst>
            </a:custGeom>
            <a:solidFill>
              <a:srgbClr val="C195DB"/>
            </a:solidFill>
            <a:ln w="9525">
              <a:noFill/>
              <a:round/>
              <a:headEnd/>
              <a:tailEnd/>
            </a:ln>
          </p:spPr>
          <p:txBody>
            <a:bodyPr/>
            <a:lstStyle/>
            <a:p>
              <a:endParaRPr lang="ru-RU"/>
            </a:p>
          </p:txBody>
        </p:sp>
        <p:sp>
          <p:nvSpPr>
            <p:cNvPr id="161653" name="Freeform 3310"/>
            <p:cNvSpPr>
              <a:spLocks/>
            </p:cNvSpPr>
            <p:nvPr/>
          </p:nvSpPr>
          <p:spPr bwMode="auto">
            <a:xfrm>
              <a:off x="2549" y="2792"/>
              <a:ext cx="47" cy="24"/>
            </a:xfrm>
            <a:custGeom>
              <a:avLst/>
              <a:gdLst>
                <a:gd name="T0" fmla="*/ 46 w 47"/>
                <a:gd name="T1" fmla="*/ 24 h 24"/>
                <a:gd name="T2" fmla="*/ 47 w 47"/>
                <a:gd name="T3" fmla="*/ 17 h 24"/>
                <a:gd name="T4" fmla="*/ 1 w 47"/>
                <a:gd name="T5" fmla="*/ 0 h 24"/>
                <a:gd name="T6" fmla="*/ 0 w 47"/>
                <a:gd name="T7" fmla="*/ 6 h 24"/>
                <a:gd name="T8" fmla="*/ 46 w 47"/>
                <a:gd name="T9" fmla="*/ 24 h 24"/>
                <a:gd name="T10" fmla="*/ 0 60000 65536"/>
                <a:gd name="T11" fmla="*/ 0 60000 65536"/>
                <a:gd name="T12" fmla="*/ 0 60000 65536"/>
                <a:gd name="T13" fmla="*/ 0 60000 65536"/>
                <a:gd name="T14" fmla="*/ 0 60000 65536"/>
                <a:gd name="T15" fmla="*/ 0 w 47"/>
                <a:gd name="T16" fmla="*/ 0 h 24"/>
                <a:gd name="T17" fmla="*/ 47 w 47"/>
                <a:gd name="T18" fmla="*/ 24 h 24"/>
              </a:gdLst>
              <a:ahLst/>
              <a:cxnLst>
                <a:cxn ang="T10">
                  <a:pos x="T0" y="T1"/>
                </a:cxn>
                <a:cxn ang="T11">
                  <a:pos x="T2" y="T3"/>
                </a:cxn>
                <a:cxn ang="T12">
                  <a:pos x="T4" y="T5"/>
                </a:cxn>
                <a:cxn ang="T13">
                  <a:pos x="T6" y="T7"/>
                </a:cxn>
                <a:cxn ang="T14">
                  <a:pos x="T8" y="T9"/>
                </a:cxn>
              </a:cxnLst>
              <a:rect l="T15" t="T16" r="T17" b="T18"/>
              <a:pathLst>
                <a:path w="47" h="24">
                  <a:moveTo>
                    <a:pt x="46" y="24"/>
                  </a:moveTo>
                  <a:lnTo>
                    <a:pt x="47" y="17"/>
                  </a:lnTo>
                  <a:lnTo>
                    <a:pt x="1" y="0"/>
                  </a:lnTo>
                  <a:lnTo>
                    <a:pt x="0" y="6"/>
                  </a:lnTo>
                  <a:lnTo>
                    <a:pt x="46" y="24"/>
                  </a:lnTo>
                  <a:close/>
                </a:path>
              </a:pathLst>
            </a:custGeom>
            <a:solidFill>
              <a:srgbClr val="C195DB"/>
            </a:solidFill>
            <a:ln w="9525">
              <a:noFill/>
              <a:round/>
              <a:headEnd/>
              <a:tailEnd/>
            </a:ln>
          </p:spPr>
          <p:txBody>
            <a:bodyPr/>
            <a:lstStyle/>
            <a:p>
              <a:endParaRPr lang="ru-RU"/>
            </a:p>
          </p:txBody>
        </p:sp>
        <p:sp>
          <p:nvSpPr>
            <p:cNvPr id="161654" name="Freeform 3311"/>
            <p:cNvSpPr>
              <a:spLocks/>
            </p:cNvSpPr>
            <p:nvPr/>
          </p:nvSpPr>
          <p:spPr bwMode="auto">
            <a:xfrm>
              <a:off x="2590" y="2809"/>
              <a:ext cx="6" cy="7"/>
            </a:xfrm>
            <a:custGeom>
              <a:avLst/>
              <a:gdLst>
                <a:gd name="T0" fmla="*/ 6 w 6"/>
                <a:gd name="T1" fmla="*/ 3 h 7"/>
                <a:gd name="T2" fmla="*/ 6 w 6"/>
                <a:gd name="T3" fmla="*/ 0 h 7"/>
                <a:gd name="T4" fmla="*/ 4 w 6"/>
                <a:gd name="T5" fmla="*/ 7 h 7"/>
                <a:gd name="T6" fmla="*/ 0 w 6"/>
                <a:gd name="T7" fmla="*/ 3 h 7"/>
                <a:gd name="T8" fmla="*/ 6 w 6"/>
                <a:gd name="T9" fmla="*/ 3 h 7"/>
                <a:gd name="T10" fmla="*/ 0 60000 65536"/>
                <a:gd name="T11" fmla="*/ 0 60000 65536"/>
                <a:gd name="T12" fmla="*/ 0 60000 65536"/>
                <a:gd name="T13" fmla="*/ 0 60000 65536"/>
                <a:gd name="T14" fmla="*/ 0 60000 65536"/>
                <a:gd name="T15" fmla="*/ 0 w 6"/>
                <a:gd name="T16" fmla="*/ 0 h 7"/>
                <a:gd name="T17" fmla="*/ 6 w 6"/>
                <a:gd name="T18" fmla="*/ 7 h 7"/>
              </a:gdLst>
              <a:ahLst/>
              <a:cxnLst>
                <a:cxn ang="T10">
                  <a:pos x="T0" y="T1"/>
                </a:cxn>
                <a:cxn ang="T11">
                  <a:pos x="T2" y="T3"/>
                </a:cxn>
                <a:cxn ang="T12">
                  <a:pos x="T4" y="T5"/>
                </a:cxn>
                <a:cxn ang="T13">
                  <a:pos x="T6" y="T7"/>
                </a:cxn>
                <a:cxn ang="T14">
                  <a:pos x="T8" y="T9"/>
                </a:cxn>
              </a:cxnLst>
              <a:rect l="T15" t="T16" r="T17" b="T18"/>
              <a:pathLst>
                <a:path w="6" h="7">
                  <a:moveTo>
                    <a:pt x="6" y="3"/>
                  </a:moveTo>
                  <a:lnTo>
                    <a:pt x="6" y="0"/>
                  </a:lnTo>
                  <a:lnTo>
                    <a:pt x="4" y="7"/>
                  </a:lnTo>
                  <a:lnTo>
                    <a:pt x="0" y="3"/>
                  </a:lnTo>
                  <a:lnTo>
                    <a:pt x="6" y="3"/>
                  </a:lnTo>
                  <a:close/>
                </a:path>
              </a:pathLst>
            </a:custGeom>
            <a:solidFill>
              <a:srgbClr val="C195DB"/>
            </a:solidFill>
            <a:ln w="9525">
              <a:noFill/>
              <a:round/>
              <a:headEnd/>
              <a:tailEnd/>
            </a:ln>
          </p:spPr>
          <p:txBody>
            <a:bodyPr/>
            <a:lstStyle/>
            <a:p>
              <a:endParaRPr lang="ru-RU"/>
            </a:p>
          </p:txBody>
        </p:sp>
        <p:sp>
          <p:nvSpPr>
            <p:cNvPr id="161655" name="Freeform 3312"/>
            <p:cNvSpPr>
              <a:spLocks/>
            </p:cNvSpPr>
            <p:nvPr/>
          </p:nvSpPr>
          <p:spPr bwMode="auto">
            <a:xfrm>
              <a:off x="2544" y="2791"/>
              <a:ext cx="6" cy="8"/>
            </a:xfrm>
            <a:custGeom>
              <a:avLst/>
              <a:gdLst>
                <a:gd name="T0" fmla="*/ 6 w 6"/>
                <a:gd name="T1" fmla="*/ 1 h 8"/>
                <a:gd name="T2" fmla="*/ 2 w 6"/>
                <a:gd name="T3" fmla="*/ 0 h 8"/>
                <a:gd name="T4" fmla="*/ 0 w 6"/>
                <a:gd name="T5" fmla="*/ 1 h 8"/>
                <a:gd name="T6" fmla="*/ 6 w 6"/>
                <a:gd name="T7" fmla="*/ 7 h 8"/>
                <a:gd name="T8" fmla="*/ 4 w 6"/>
                <a:gd name="T9" fmla="*/ 8 h 8"/>
                <a:gd name="T10" fmla="*/ 6 w 6"/>
                <a:gd name="T11" fmla="*/ 1 h 8"/>
                <a:gd name="T12" fmla="*/ 0 60000 65536"/>
                <a:gd name="T13" fmla="*/ 0 60000 65536"/>
                <a:gd name="T14" fmla="*/ 0 60000 65536"/>
                <a:gd name="T15" fmla="*/ 0 60000 65536"/>
                <a:gd name="T16" fmla="*/ 0 60000 65536"/>
                <a:gd name="T17" fmla="*/ 0 60000 65536"/>
                <a:gd name="T18" fmla="*/ 0 w 6"/>
                <a:gd name="T19" fmla="*/ 0 h 8"/>
                <a:gd name="T20" fmla="*/ 6 w 6"/>
                <a:gd name="T21" fmla="*/ 8 h 8"/>
              </a:gdLst>
              <a:ahLst/>
              <a:cxnLst>
                <a:cxn ang="T12">
                  <a:pos x="T0" y="T1"/>
                </a:cxn>
                <a:cxn ang="T13">
                  <a:pos x="T2" y="T3"/>
                </a:cxn>
                <a:cxn ang="T14">
                  <a:pos x="T4" y="T5"/>
                </a:cxn>
                <a:cxn ang="T15">
                  <a:pos x="T6" y="T7"/>
                </a:cxn>
                <a:cxn ang="T16">
                  <a:pos x="T8" y="T9"/>
                </a:cxn>
                <a:cxn ang="T17">
                  <a:pos x="T10" y="T11"/>
                </a:cxn>
              </a:cxnLst>
              <a:rect l="T18" t="T19" r="T20" b="T21"/>
              <a:pathLst>
                <a:path w="6" h="8">
                  <a:moveTo>
                    <a:pt x="6" y="1"/>
                  </a:moveTo>
                  <a:lnTo>
                    <a:pt x="2" y="0"/>
                  </a:lnTo>
                  <a:lnTo>
                    <a:pt x="0" y="1"/>
                  </a:lnTo>
                  <a:lnTo>
                    <a:pt x="6" y="7"/>
                  </a:lnTo>
                  <a:lnTo>
                    <a:pt x="4" y="8"/>
                  </a:lnTo>
                  <a:lnTo>
                    <a:pt x="6" y="1"/>
                  </a:lnTo>
                  <a:close/>
                </a:path>
              </a:pathLst>
            </a:custGeom>
            <a:solidFill>
              <a:srgbClr val="C195DB"/>
            </a:solidFill>
            <a:ln w="9525">
              <a:noFill/>
              <a:round/>
              <a:headEnd/>
              <a:tailEnd/>
            </a:ln>
          </p:spPr>
          <p:txBody>
            <a:bodyPr/>
            <a:lstStyle/>
            <a:p>
              <a:endParaRPr lang="ru-RU"/>
            </a:p>
          </p:txBody>
        </p:sp>
        <p:sp>
          <p:nvSpPr>
            <p:cNvPr id="161656" name="Freeform 3313"/>
            <p:cNvSpPr>
              <a:spLocks/>
            </p:cNvSpPr>
            <p:nvPr/>
          </p:nvSpPr>
          <p:spPr bwMode="auto">
            <a:xfrm>
              <a:off x="2459" y="2887"/>
              <a:ext cx="114" cy="50"/>
            </a:xfrm>
            <a:custGeom>
              <a:avLst/>
              <a:gdLst>
                <a:gd name="T0" fmla="*/ 5 w 114"/>
                <a:gd name="T1" fmla="*/ 0 h 50"/>
                <a:gd name="T2" fmla="*/ 0 w 114"/>
                <a:gd name="T3" fmla="*/ 4 h 50"/>
                <a:gd name="T4" fmla="*/ 108 w 114"/>
                <a:gd name="T5" fmla="*/ 50 h 50"/>
                <a:gd name="T6" fmla="*/ 114 w 114"/>
                <a:gd name="T7" fmla="*/ 46 h 50"/>
                <a:gd name="T8" fmla="*/ 5 w 114"/>
                <a:gd name="T9" fmla="*/ 0 h 50"/>
                <a:gd name="T10" fmla="*/ 0 60000 65536"/>
                <a:gd name="T11" fmla="*/ 0 60000 65536"/>
                <a:gd name="T12" fmla="*/ 0 60000 65536"/>
                <a:gd name="T13" fmla="*/ 0 60000 65536"/>
                <a:gd name="T14" fmla="*/ 0 60000 65536"/>
                <a:gd name="T15" fmla="*/ 0 w 114"/>
                <a:gd name="T16" fmla="*/ 0 h 50"/>
                <a:gd name="T17" fmla="*/ 114 w 114"/>
                <a:gd name="T18" fmla="*/ 50 h 50"/>
              </a:gdLst>
              <a:ahLst/>
              <a:cxnLst>
                <a:cxn ang="T10">
                  <a:pos x="T0" y="T1"/>
                </a:cxn>
                <a:cxn ang="T11">
                  <a:pos x="T2" y="T3"/>
                </a:cxn>
                <a:cxn ang="T12">
                  <a:pos x="T4" y="T5"/>
                </a:cxn>
                <a:cxn ang="T13">
                  <a:pos x="T6" y="T7"/>
                </a:cxn>
                <a:cxn ang="T14">
                  <a:pos x="T8" y="T9"/>
                </a:cxn>
              </a:cxnLst>
              <a:rect l="T15" t="T16" r="T17" b="T18"/>
              <a:pathLst>
                <a:path w="114" h="50">
                  <a:moveTo>
                    <a:pt x="5" y="0"/>
                  </a:moveTo>
                  <a:lnTo>
                    <a:pt x="0" y="4"/>
                  </a:lnTo>
                  <a:lnTo>
                    <a:pt x="108" y="50"/>
                  </a:lnTo>
                  <a:lnTo>
                    <a:pt x="114" y="46"/>
                  </a:lnTo>
                  <a:lnTo>
                    <a:pt x="5" y="0"/>
                  </a:lnTo>
                  <a:close/>
                </a:path>
              </a:pathLst>
            </a:custGeom>
            <a:solidFill>
              <a:srgbClr val="C195DB"/>
            </a:solidFill>
            <a:ln w="9525">
              <a:noFill/>
              <a:round/>
              <a:headEnd/>
              <a:tailEnd/>
            </a:ln>
          </p:spPr>
          <p:txBody>
            <a:bodyPr/>
            <a:lstStyle/>
            <a:p>
              <a:endParaRPr lang="ru-RU"/>
            </a:p>
          </p:txBody>
        </p:sp>
        <p:sp>
          <p:nvSpPr>
            <p:cNvPr id="161657" name="Freeform 3314"/>
            <p:cNvSpPr>
              <a:spLocks/>
            </p:cNvSpPr>
            <p:nvPr/>
          </p:nvSpPr>
          <p:spPr bwMode="auto">
            <a:xfrm>
              <a:off x="4063" y="2473"/>
              <a:ext cx="338" cy="133"/>
            </a:xfrm>
            <a:custGeom>
              <a:avLst/>
              <a:gdLst>
                <a:gd name="T0" fmla="*/ 15 w 338"/>
                <a:gd name="T1" fmla="*/ 0 h 133"/>
                <a:gd name="T2" fmla="*/ 313 w 338"/>
                <a:gd name="T3" fmla="*/ 54 h 133"/>
                <a:gd name="T4" fmla="*/ 338 w 338"/>
                <a:gd name="T5" fmla="*/ 101 h 133"/>
                <a:gd name="T6" fmla="*/ 285 w 338"/>
                <a:gd name="T7" fmla="*/ 133 h 133"/>
                <a:gd name="T8" fmla="*/ 0 w 338"/>
                <a:gd name="T9" fmla="*/ 55 h 133"/>
                <a:gd name="T10" fmla="*/ 15 w 338"/>
                <a:gd name="T11" fmla="*/ 0 h 133"/>
                <a:gd name="T12" fmla="*/ 0 60000 65536"/>
                <a:gd name="T13" fmla="*/ 0 60000 65536"/>
                <a:gd name="T14" fmla="*/ 0 60000 65536"/>
                <a:gd name="T15" fmla="*/ 0 60000 65536"/>
                <a:gd name="T16" fmla="*/ 0 60000 65536"/>
                <a:gd name="T17" fmla="*/ 0 60000 65536"/>
                <a:gd name="T18" fmla="*/ 0 w 338"/>
                <a:gd name="T19" fmla="*/ 0 h 133"/>
                <a:gd name="T20" fmla="*/ 338 w 338"/>
                <a:gd name="T21" fmla="*/ 133 h 133"/>
              </a:gdLst>
              <a:ahLst/>
              <a:cxnLst>
                <a:cxn ang="T12">
                  <a:pos x="T0" y="T1"/>
                </a:cxn>
                <a:cxn ang="T13">
                  <a:pos x="T2" y="T3"/>
                </a:cxn>
                <a:cxn ang="T14">
                  <a:pos x="T4" y="T5"/>
                </a:cxn>
                <a:cxn ang="T15">
                  <a:pos x="T6" y="T7"/>
                </a:cxn>
                <a:cxn ang="T16">
                  <a:pos x="T8" y="T9"/>
                </a:cxn>
                <a:cxn ang="T17">
                  <a:pos x="T10" y="T11"/>
                </a:cxn>
              </a:cxnLst>
              <a:rect l="T18" t="T19" r="T20" b="T21"/>
              <a:pathLst>
                <a:path w="338" h="133">
                  <a:moveTo>
                    <a:pt x="15" y="0"/>
                  </a:moveTo>
                  <a:lnTo>
                    <a:pt x="313" y="54"/>
                  </a:lnTo>
                  <a:lnTo>
                    <a:pt x="338" y="101"/>
                  </a:lnTo>
                  <a:lnTo>
                    <a:pt x="285" y="133"/>
                  </a:lnTo>
                  <a:lnTo>
                    <a:pt x="0" y="55"/>
                  </a:lnTo>
                  <a:lnTo>
                    <a:pt x="15" y="0"/>
                  </a:lnTo>
                  <a:close/>
                </a:path>
              </a:pathLst>
            </a:custGeom>
            <a:solidFill>
              <a:srgbClr val="844CD6"/>
            </a:solidFill>
            <a:ln w="9525">
              <a:noFill/>
              <a:round/>
              <a:headEnd/>
              <a:tailEnd/>
            </a:ln>
          </p:spPr>
          <p:txBody>
            <a:bodyPr/>
            <a:lstStyle/>
            <a:p>
              <a:endParaRPr lang="ru-RU"/>
            </a:p>
          </p:txBody>
        </p:sp>
        <p:sp>
          <p:nvSpPr>
            <p:cNvPr id="161658" name="Freeform 3315"/>
            <p:cNvSpPr>
              <a:spLocks/>
            </p:cNvSpPr>
            <p:nvPr/>
          </p:nvSpPr>
          <p:spPr bwMode="auto">
            <a:xfrm>
              <a:off x="4075" y="2470"/>
              <a:ext cx="302" cy="60"/>
            </a:xfrm>
            <a:custGeom>
              <a:avLst/>
              <a:gdLst>
                <a:gd name="T0" fmla="*/ 3 w 302"/>
                <a:gd name="T1" fmla="*/ 0 h 60"/>
                <a:gd name="T2" fmla="*/ 0 w 302"/>
                <a:gd name="T3" fmla="*/ 5 h 60"/>
                <a:gd name="T4" fmla="*/ 298 w 302"/>
                <a:gd name="T5" fmla="*/ 60 h 60"/>
                <a:gd name="T6" fmla="*/ 302 w 302"/>
                <a:gd name="T7" fmla="*/ 56 h 60"/>
                <a:gd name="T8" fmla="*/ 3 w 302"/>
                <a:gd name="T9" fmla="*/ 0 h 60"/>
                <a:gd name="T10" fmla="*/ 0 60000 65536"/>
                <a:gd name="T11" fmla="*/ 0 60000 65536"/>
                <a:gd name="T12" fmla="*/ 0 60000 65536"/>
                <a:gd name="T13" fmla="*/ 0 60000 65536"/>
                <a:gd name="T14" fmla="*/ 0 60000 65536"/>
                <a:gd name="T15" fmla="*/ 0 w 302"/>
                <a:gd name="T16" fmla="*/ 0 h 60"/>
                <a:gd name="T17" fmla="*/ 302 w 302"/>
                <a:gd name="T18" fmla="*/ 60 h 60"/>
              </a:gdLst>
              <a:ahLst/>
              <a:cxnLst>
                <a:cxn ang="T10">
                  <a:pos x="T0" y="T1"/>
                </a:cxn>
                <a:cxn ang="T11">
                  <a:pos x="T2" y="T3"/>
                </a:cxn>
                <a:cxn ang="T12">
                  <a:pos x="T4" y="T5"/>
                </a:cxn>
                <a:cxn ang="T13">
                  <a:pos x="T6" y="T7"/>
                </a:cxn>
                <a:cxn ang="T14">
                  <a:pos x="T8" y="T9"/>
                </a:cxn>
              </a:cxnLst>
              <a:rect l="T15" t="T16" r="T17" b="T18"/>
              <a:pathLst>
                <a:path w="302" h="60">
                  <a:moveTo>
                    <a:pt x="3" y="0"/>
                  </a:moveTo>
                  <a:lnTo>
                    <a:pt x="0" y="5"/>
                  </a:lnTo>
                  <a:lnTo>
                    <a:pt x="298" y="60"/>
                  </a:lnTo>
                  <a:lnTo>
                    <a:pt x="302" y="56"/>
                  </a:lnTo>
                  <a:lnTo>
                    <a:pt x="3" y="0"/>
                  </a:lnTo>
                  <a:close/>
                </a:path>
              </a:pathLst>
            </a:custGeom>
            <a:solidFill>
              <a:srgbClr val="C195DB"/>
            </a:solidFill>
            <a:ln w="9525">
              <a:noFill/>
              <a:round/>
              <a:headEnd/>
              <a:tailEnd/>
            </a:ln>
          </p:spPr>
          <p:txBody>
            <a:bodyPr/>
            <a:lstStyle/>
            <a:p>
              <a:endParaRPr lang="ru-RU"/>
            </a:p>
          </p:txBody>
        </p:sp>
        <p:sp>
          <p:nvSpPr>
            <p:cNvPr id="161659" name="Freeform 3316"/>
            <p:cNvSpPr>
              <a:spLocks/>
            </p:cNvSpPr>
            <p:nvPr/>
          </p:nvSpPr>
          <p:spPr bwMode="auto">
            <a:xfrm>
              <a:off x="4371" y="2529"/>
              <a:ext cx="31" cy="47"/>
            </a:xfrm>
            <a:custGeom>
              <a:avLst/>
              <a:gdLst>
                <a:gd name="T0" fmla="*/ 6 w 31"/>
                <a:gd name="T1" fmla="*/ 0 h 47"/>
                <a:gd name="T2" fmla="*/ 0 w 31"/>
                <a:gd name="T3" fmla="*/ 1 h 47"/>
                <a:gd name="T4" fmla="*/ 25 w 31"/>
                <a:gd name="T5" fmla="*/ 47 h 47"/>
                <a:gd name="T6" fmla="*/ 31 w 31"/>
                <a:gd name="T7" fmla="*/ 46 h 47"/>
                <a:gd name="T8" fmla="*/ 6 w 31"/>
                <a:gd name="T9" fmla="*/ 0 h 47"/>
                <a:gd name="T10" fmla="*/ 0 60000 65536"/>
                <a:gd name="T11" fmla="*/ 0 60000 65536"/>
                <a:gd name="T12" fmla="*/ 0 60000 65536"/>
                <a:gd name="T13" fmla="*/ 0 60000 65536"/>
                <a:gd name="T14" fmla="*/ 0 60000 65536"/>
                <a:gd name="T15" fmla="*/ 0 w 31"/>
                <a:gd name="T16" fmla="*/ 0 h 47"/>
                <a:gd name="T17" fmla="*/ 31 w 31"/>
                <a:gd name="T18" fmla="*/ 47 h 47"/>
              </a:gdLst>
              <a:ahLst/>
              <a:cxnLst>
                <a:cxn ang="T10">
                  <a:pos x="T0" y="T1"/>
                </a:cxn>
                <a:cxn ang="T11">
                  <a:pos x="T2" y="T3"/>
                </a:cxn>
                <a:cxn ang="T12">
                  <a:pos x="T4" y="T5"/>
                </a:cxn>
                <a:cxn ang="T13">
                  <a:pos x="T6" y="T7"/>
                </a:cxn>
                <a:cxn ang="T14">
                  <a:pos x="T8" y="T9"/>
                </a:cxn>
              </a:cxnLst>
              <a:rect l="T15" t="T16" r="T17" b="T18"/>
              <a:pathLst>
                <a:path w="31" h="47">
                  <a:moveTo>
                    <a:pt x="6" y="0"/>
                  </a:moveTo>
                  <a:lnTo>
                    <a:pt x="0" y="1"/>
                  </a:lnTo>
                  <a:lnTo>
                    <a:pt x="25" y="47"/>
                  </a:lnTo>
                  <a:lnTo>
                    <a:pt x="31" y="46"/>
                  </a:lnTo>
                  <a:lnTo>
                    <a:pt x="6" y="0"/>
                  </a:lnTo>
                  <a:close/>
                </a:path>
              </a:pathLst>
            </a:custGeom>
            <a:solidFill>
              <a:srgbClr val="C195DB"/>
            </a:solidFill>
            <a:ln w="9525">
              <a:noFill/>
              <a:round/>
              <a:headEnd/>
              <a:tailEnd/>
            </a:ln>
          </p:spPr>
          <p:txBody>
            <a:bodyPr/>
            <a:lstStyle/>
            <a:p>
              <a:endParaRPr lang="ru-RU"/>
            </a:p>
          </p:txBody>
        </p:sp>
        <p:sp>
          <p:nvSpPr>
            <p:cNvPr id="161660" name="Freeform 3317"/>
            <p:cNvSpPr>
              <a:spLocks/>
            </p:cNvSpPr>
            <p:nvPr/>
          </p:nvSpPr>
          <p:spPr bwMode="auto">
            <a:xfrm>
              <a:off x="4372" y="2525"/>
              <a:ext cx="6" cy="5"/>
            </a:xfrm>
            <a:custGeom>
              <a:avLst/>
              <a:gdLst>
                <a:gd name="T0" fmla="*/ 5 w 6"/>
                <a:gd name="T1" fmla="*/ 0 h 5"/>
                <a:gd name="T2" fmla="*/ 6 w 6"/>
                <a:gd name="T3" fmla="*/ 3 h 5"/>
                <a:gd name="T4" fmla="*/ 0 w 6"/>
                <a:gd name="T5" fmla="*/ 5 h 5"/>
                <a:gd name="T6" fmla="*/ 2 w 6"/>
                <a:gd name="T7" fmla="*/ 5 h 5"/>
                <a:gd name="T8" fmla="*/ 5 w 6"/>
                <a:gd name="T9" fmla="*/ 0 h 5"/>
                <a:gd name="T10" fmla="*/ 0 60000 65536"/>
                <a:gd name="T11" fmla="*/ 0 60000 65536"/>
                <a:gd name="T12" fmla="*/ 0 60000 65536"/>
                <a:gd name="T13" fmla="*/ 0 60000 65536"/>
                <a:gd name="T14" fmla="*/ 0 60000 65536"/>
                <a:gd name="T15" fmla="*/ 0 w 6"/>
                <a:gd name="T16" fmla="*/ 0 h 5"/>
                <a:gd name="T17" fmla="*/ 6 w 6"/>
                <a:gd name="T18" fmla="*/ 5 h 5"/>
              </a:gdLst>
              <a:ahLst/>
              <a:cxnLst>
                <a:cxn ang="T10">
                  <a:pos x="T0" y="T1"/>
                </a:cxn>
                <a:cxn ang="T11">
                  <a:pos x="T2" y="T3"/>
                </a:cxn>
                <a:cxn ang="T12">
                  <a:pos x="T4" y="T5"/>
                </a:cxn>
                <a:cxn ang="T13">
                  <a:pos x="T6" y="T7"/>
                </a:cxn>
                <a:cxn ang="T14">
                  <a:pos x="T8" y="T9"/>
                </a:cxn>
              </a:cxnLst>
              <a:rect l="T15" t="T16" r="T17" b="T18"/>
              <a:pathLst>
                <a:path w="6" h="5">
                  <a:moveTo>
                    <a:pt x="5" y="0"/>
                  </a:moveTo>
                  <a:lnTo>
                    <a:pt x="6" y="3"/>
                  </a:lnTo>
                  <a:lnTo>
                    <a:pt x="0" y="5"/>
                  </a:lnTo>
                  <a:lnTo>
                    <a:pt x="2" y="5"/>
                  </a:lnTo>
                  <a:lnTo>
                    <a:pt x="5" y="0"/>
                  </a:lnTo>
                  <a:close/>
                </a:path>
              </a:pathLst>
            </a:custGeom>
            <a:solidFill>
              <a:srgbClr val="C195DB"/>
            </a:solidFill>
            <a:ln w="9525">
              <a:noFill/>
              <a:round/>
              <a:headEnd/>
              <a:tailEnd/>
            </a:ln>
          </p:spPr>
          <p:txBody>
            <a:bodyPr/>
            <a:lstStyle/>
            <a:p>
              <a:endParaRPr lang="ru-RU"/>
            </a:p>
          </p:txBody>
        </p:sp>
        <p:sp>
          <p:nvSpPr>
            <p:cNvPr id="161661" name="Freeform 3318"/>
            <p:cNvSpPr>
              <a:spLocks/>
            </p:cNvSpPr>
            <p:nvPr/>
          </p:nvSpPr>
          <p:spPr bwMode="auto">
            <a:xfrm>
              <a:off x="4345" y="2571"/>
              <a:ext cx="57" cy="37"/>
            </a:xfrm>
            <a:custGeom>
              <a:avLst/>
              <a:gdLst>
                <a:gd name="T0" fmla="*/ 57 w 57"/>
                <a:gd name="T1" fmla="*/ 4 h 37"/>
                <a:gd name="T2" fmla="*/ 53 w 57"/>
                <a:gd name="T3" fmla="*/ 0 h 37"/>
                <a:gd name="T4" fmla="*/ 0 w 57"/>
                <a:gd name="T5" fmla="*/ 33 h 37"/>
                <a:gd name="T6" fmla="*/ 5 w 57"/>
                <a:gd name="T7" fmla="*/ 37 h 37"/>
                <a:gd name="T8" fmla="*/ 57 w 57"/>
                <a:gd name="T9" fmla="*/ 4 h 37"/>
                <a:gd name="T10" fmla="*/ 0 60000 65536"/>
                <a:gd name="T11" fmla="*/ 0 60000 65536"/>
                <a:gd name="T12" fmla="*/ 0 60000 65536"/>
                <a:gd name="T13" fmla="*/ 0 60000 65536"/>
                <a:gd name="T14" fmla="*/ 0 60000 65536"/>
                <a:gd name="T15" fmla="*/ 0 w 57"/>
                <a:gd name="T16" fmla="*/ 0 h 37"/>
                <a:gd name="T17" fmla="*/ 57 w 57"/>
                <a:gd name="T18" fmla="*/ 37 h 37"/>
              </a:gdLst>
              <a:ahLst/>
              <a:cxnLst>
                <a:cxn ang="T10">
                  <a:pos x="T0" y="T1"/>
                </a:cxn>
                <a:cxn ang="T11">
                  <a:pos x="T2" y="T3"/>
                </a:cxn>
                <a:cxn ang="T12">
                  <a:pos x="T4" y="T5"/>
                </a:cxn>
                <a:cxn ang="T13">
                  <a:pos x="T6" y="T7"/>
                </a:cxn>
                <a:cxn ang="T14">
                  <a:pos x="T8" y="T9"/>
                </a:cxn>
              </a:cxnLst>
              <a:rect l="T15" t="T16" r="T17" b="T18"/>
              <a:pathLst>
                <a:path w="57" h="37">
                  <a:moveTo>
                    <a:pt x="57" y="4"/>
                  </a:moveTo>
                  <a:lnTo>
                    <a:pt x="53" y="0"/>
                  </a:lnTo>
                  <a:lnTo>
                    <a:pt x="0" y="33"/>
                  </a:lnTo>
                  <a:lnTo>
                    <a:pt x="5" y="37"/>
                  </a:lnTo>
                  <a:lnTo>
                    <a:pt x="57" y="4"/>
                  </a:lnTo>
                  <a:close/>
                </a:path>
              </a:pathLst>
            </a:custGeom>
            <a:solidFill>
              <a:srgbClr val="C195DB"/>
            </a:solidFill>
            <a:ln w="9525">
              <a:noFill/>
              <a:round/>
              <a:headEnd/>
              <a:tailEnd/>
            </a:ln>
          </p:spPr>
          <p:txBody>
            <a:bodyPr/>
            <a:lstStyle/>
            <a:p>
              <a:endParaRPr lang="ru-RU"/>
            </a:p>
          </p:txBody>
        </p:sp>
        <p:sp>
          <p:nvSpPr>
            <p:cNvPr id="161662" name="Freeform 3319"/>
            <p:cNvSpPr>
              <a:spLocks/>
            </p:cNvSpPr>
            <p:nvPr/>
          </p:nvSpPr>
          <p:spPr bwMode="auto">
            <a:xfrm>
              <a:off x="4395" y="2571"/>
              <a:ext cx="7" cy="5"/>
            </a:xfrm>
            <a:custGeom>
              <a:avLst/>
              <a:gdLst>
                <a:gd name="T0" fmla="*/ 7 w 7"/>
                <a:gd name="T1" fmla="*/ 4 h 5"/>
                <a:gd name="T2" fmla="*/ 5 w 7"/>
                <a:gd name="T3" fmla="*/ 5 h 5"/>
                <a:gd name="T4" fmla="*/ 0 w 7"/>
                <a:gd name="T5" fmla="*/ 0 h 5"/>
                <a:gd name="T6" fmla="*/ 0 w 7"/>
                <a:gd name="T7" fmla="*/ 5 h 5"/>
                <a:gd name="T8" fmla="*/ 7 w 7"/>
                <a:gd name="T9" fmla="*/ 4 h 5"/>
                <a:gd name="T10" fmla="*/ 0 60000 65536"/>
                <a:gd name="T11" fmla="*/ 0 60000 65536"/>
                <a:gd name="T12" fmla="*/ 0 60000 65536"/>
                <a:gd name="T13" fmla="*/ 0 60000 65536"/>
                <a:gd name="T14" fmla="*/ 0 60000 65536"/>
                <a:gd name="T15" fmla="*/ 0 w 7"/>
                <a:gd name="T16" fmla="*/ 0 h 5"/>
                <a:gd name="T17" fmla="*/ 7 w 7"/>
                <a:gd name="T18" fmla="*/ 5 h 5"/>
              </a:gdLst>
              <a:ahLst/>
              <a:cxnLst>
                <a:cxn ang="T10">
                  <a:pos x="T0" y="T1"/>
                </a:cxn>
                <a:cxn ang="T11">
                  <a:pos x="T2" y="T3"/>
                </a:cxn>
                <a:cxn ang="T12">
                  <a:pos x="T4" y="T5"/>
                </a:cxn>
                <a:cxn ang="T13">
                  <a:pos x="T6" y="T7"/>
                </a:cxn>
                <a:cxn ang="T14">
                  <a:pos x="T8" y="T9"/>
                </a:cxn>
              </a:cxnLst>
              <a:rect l="T15" t="T16" r="T17" b="T18"/>
              <a:pathLst>
                <a:path w="7" h="5">
                  <a:moveTo>
                    <a:pt x="7" y="4"/>
                  </a:moveTo>
                  <a:lnTo>
                    <a:pt x="5" y="5"/>
                  </a:lnTo>
                  <a:lnTo>
                    <a:pt x="0" y="0"/>
                  </a:lnTo>
                  <a:lnTo>
                    <a:pt x="0" y="5"/>
                  </a:lnTo>
                  <a:lnTo>
                    <a:pt x="7" y="4"/>
                  </a:lnTo>
                  <a:close/>
                </a:path>
              </a:pathLst>
            </a:custGeom>
            <a:solidFill>
              <a:srgbClr val="C195DB"/>
            </a:solidFill>
            <a:ln w="9525">
              <a:noFill/>
              <a:round/>
              <a:headEnd/>
              <a:tailEnd/>
            </a:ln>
          </p:spPr>
          <p:txBody>
            <a:bodyPr/>
            <a:lstStyle/>
            <a:p>
              <a:endParaRPr lang="ru-RU"/>
            </a:p>
          </p:txBody>
        </p:sp>
        <p:sp>
          <p:nvSpPr>
            <p:cNvPr id="161663" name="Freeform 3320"/>
            <p:cNvSpPr>
              <a:spLocks/>
            </p:cNvSpPr>
            <p:nvPr/>
          </p:nvSpPr>
          <p:spPr bwMode="auto">
            <a:xfrm>
              <a:off x="4063" y="2526"/>
              <a:ext cx="287" cy="83"/>
            </a:xfrm>
            <a:custGeom>
              <a:avLst/>
              <a:gdLst>
                <a:gd name="T0" fmla="*/ 285 w 287"/>
                <a:gd name="T1" fmla="*/ 83 h 83"/>
                <a:gd name="T2" fmla="*/ 287 w 287"/>
                <a:gd name="T3" fmla="*/ 77 h 83"/>
                <a:gd name="T4" fmla="*/ 2 w 287"/>
                <a:gd name="T5" fmla="*/ 0 h 83"/>
                <a:gd name="T6" fmla="*/ 0 w 287"/>
                <a:gd name="T7" fmla="*/ 5 h 83"/>
                <a:gd name="T8" fmla="*/ 285 w 287"/>
                <a:gd name="T9" fmla="*/ 83 h 83"/>
                <a:gd name="T10" fmla="*/ 0 60000 65536"/>
                <a:gd name="T11" fmla="*/ 0 60000 65536"/>
                <a:gd name="T12" fmla="*/ 0 60000 65536"/>
                <a:gd name="T13" fmla="*/ 0 60000 65536"/>
                <a:gd name="T14" fmla="*/ 0 60000 65536"/>
                <a:gd name="T15" fmla="*/ 0 w 287"/>
                <a:gd name="T16" fmla="*/ 0 h 83"/>
                <a:gd name="T17" fmla="*/ 287 w 287"/>
                <a:gd name="T18" fmla="*/ 83 h 83"/>
              </a:gdLst>
              <a:ahLst/>
              <a:cxnLst>
                <a:cxn ang="T10">
                  <a:pos x="T0" y="T1"/>
                </a:cxn>
                <a:cxn ang="T11">
                  <a:pos x="T2" y="T3"/>
                </a:cxn>
                <a:cxn ang="T12">
                  <a:pos x="T4" y="T5"/>
                </a:cxn>
                <a:cxn ang="T13">
                  <a:pos x="T6" y="T7"/>
                </a:cxn>
                <a:cxn ang="T14">
                  <a:pos x="T8" y="T9"/>
                </a:cxn>
              </a:cxnLst>
              <a:rect l="T15" t="T16" r="T17" b="T18"/>
              <a:pathLst>
                <a:path w="287" h="83">
                  <a:moveTo>
                    <a:pt x="285" y="83"/>
                  </a:moveTo>
                  <a:lnTo>
                    <a:pt x="287" y="77"/>
                  </a:lnTo>
                  <a:lnTo>
                    <a:pt x="2" y="0"/>
                  </a:lnTo>
                  <a:lnTo>
                    <a:pt x="0" y="5"/>
                  </a:lnTo>
                  <a:lnTo>
                    <a:pt x="285" y="83"/>
                  </a:lnTo>
                  <a:close/>
                </a:path>
              </a:pathLst>
            </a:custGeom>
            <a:solidFill>
              <a:srgbClr val="C195DB"/>
            </a:solidFill>
            <a:ln w="9525">
              <a:noFill/>
              <a:round/>
              <a:headEnd/>
              <a:tailEnd/>
            </a:ln>
          </p:spPr>
          <p:txBody>
            <a:bodyPr/>
            <a:lstStyle/>
            <a:p>
              <a:endParaRPr lang="ru-RU"/>
            </a:p>
          </p:txBody>
        </p:sp>
        <p:sp>
          <p:nvSpPr>
            <p:cNvPr id="161664" name="Freeform 3321"/>
            <p:cNvSpPr>
              <a:spLocks/>
            </p:cNvSpPr>
            <p:nvPr/>
          </p:nvSpPr>
          <p:spPr bwMode="auto">
            <a:xfrm>
              <a:off x="4344" y="2603"/>
              <a:ext cx="4" cy="7"/>
            </a:xfrm>
            <a:custGeom>
              <a:avLst/>
              <a:gdLst>
                <a:gd name="T0" fmla="*/ 4 w 4"/>
                <a:gd name="T1" fmla="*/ 5 h 7"/>
                <a:gd name="T2" fmla="*/ 3 w 4"/>
                <a:gd name="T3" fmla="*/ 7 h 7"/>
                <a:gd name="T4" fmla="*/ 4 w 4"/>
                <a:gd name="T5" fmla="*/ 0 h 7"/>
                <a:gd name="T6" fmla="*/ 0 w 4"/>
                <a:gd name="T7" fmla="*/ 0 h 7"/>
                <a:gd name="T8" fmla="*/ 4 w 4"/>
                <a:gd name="T9" fmla="*/ 5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4" y="5"/>
                  </a:moveTo>
                  <a:lnTo>
                    <a:pt x="3" y="7"/>
                  </a:lnTo>
                  <a:lnTo>
                    <a:pt x="4" y="0"/>
                  </a:lnTo>
                  <a:lnTo>
                    <a:pt x="0" y="0"/>
                  </a:lnTo>
                  <a:lnTo>
                    <a:pt x="4" y="5"/>
                  </a:lnTo>
                  <a:close/>
                </a:path>
              </a:pathLst>
            </a:custGeom>
            <a:solidFill>
              <a:srgbClr val="C195DB"/>
            </a:solidFill>
            <a:ln w="9525">
              <a:noFill/>
              <a:round/>
              <a:headEnd/>
              <a:tailEnd/>
            </a:ln>
          </p:spPr>
          <p:txBody>
            <a:bodyPr/>
            <a:lstStyle/>
            <a:p>
              <a:endParaRPr lang="ru-RU"/>
            </a:p>
          </p:txBody>
        </p:sp>
        <p:sp>
          <p:nvSpPr>
            <p:cNvPr id="161665" name="Freeform 3322"/>
            <p:cNvSpPr>
              <a:spLocks/>
            </p:cNvSpPr>
            <p:nvPr/>
          </p:nvSpPr>
          <p:spPr bwMode="auto">
            <a:xfrm>
              <a:off x="4060" y="2471"/>
              <a:ext cx="18" cy="59"/>
            </a:xfrm>
            <a:custGeom>
              <a:avLst/>
              <a:gdLst>
                <a:gd name="T0" fmla="*/ 0 w 18"/>
                <a:gd name="T1" fmla="*/ 56 h 59"/>
                <a:gd name="T2" fmla="*/ 5 w 18"/>
                <a:gd name="T3" fmla="*/ 59 h 59"/>
                <a:gd name="T4" fmla="*/ 18 w 18"/>
                <a:gd name="T5" fmla="*/ 4 h 59"/>
                <a:gd name="T6" fmla="*/ 14 w 18"/>
                <a:gd name="T7" fmla="*/ 0 h 59"/>
                <a:gd name="T8" fmla="*/ 0 w 18"/>
                <a:gd name="T9" fmla="*/ 56 h 59"/>
                <a:gd name="T10" fmla="*/ 0 60000 65536"/>
                <a:gd name="T11" fmla="*/ 0 60000 65536"/>
                <a:gd name="T12" fmla="*/ 0 60000 65536"/>
                <a:gd name="T13" fmla="*/ 0 60000 65536"/>
                <a:gd name="T14" fmla="*/ 0 60000 65536"/>
                <a:gd name="T15" fmla="*/ 0 w 18"/>
                <a:gd name="T16" fmla="*/ 0 h 59"/>
                <a:gd name="T17" fmla="*/ 18 w 18"/>
                <a:gd name="T18" fmla="*/ 59 h 59"/>
              </a:gdLst>
              <a:ahLst/>
              <a:cxnLst>
                <a:cxn ang="T10">
                  <a:pos x="T0" y="T1"/>
                </a:cxn>
                <a:cxn ang="T11">
                  <a:pos x="T2" y="T3"/>
                </a:cxn>
                <a:cxn ang="T12">
                  <a:pos x="T4" y="T5"/>
                </a:cxn>
                <a:cxn ang="T13">
                  <a:pos x="T6" y="T7"/>
                </a:cxn>
                <a:cxn ang="T14">
                  <a:pos x="T8" y="T9"/>
                </a:cxn>
              </a:cxnLst>
              <a:rect l="T15" t="T16" r="T17" b="T18"/>
              <a:pathLst>
                <a:path w="18" h="59">
                  <a:moveTo>
                    <a:pt x="0" y="56"/>
                  </a:moveTo>
                  <a:lnTo>
                    <a:pt x="5" y="59"/>
                  </a:lnTo>
                  <a:lnTo>
                    <a:pt x="18" y="4"/>
                  </a:lnTo>
                  <a:lnTo>
                    <a:pt x="14" y="0"/>
                  </a:lnTo>
                  <a:lnTo>
                    <a:pt x="0" y="56"/>
                  </a:lnTo>
                  <a:close/>
                </a:path>
              </a:pathLst>
            </a:custGeom>
            <a:solidFill>
              <a:srgbClr val="C195DB"/>
            </a:solidFill>
            <a:ln w="9525">
              <a:noFill/>
              <a:round/>
              <a:headEnd/>
              <a:tailEnd/>
            </a:ln>
          </p:spPr>
          <p:txBody>
            <a:bodyPr/>
            <a:lstStyle/>
            <a:p>
              <a:endParaRPr lang="ru-RU"/>
            </a:p>
          </p:txBody>
        </p:sp>
        <p:sp>
          <p:nvSpPr>
            <p:cNvPr id="161666" name="Freeform 3323"/>
            <p:cNvSpPr>
              <a:spLocks/>
            </p:cNvSpPr>
            <p:nvPr/>
          </p:nvSpPr>
          <p:spPr bwMode="auto">
            <a:xfrm>
              <a:off x="4059" y="2525"/>
              <a:ext cx="6" cy="7"/>
            </a:xfrm>
            <a:custGeom>
              <a:avLst/>
              <a:gdLst>
                <a:gd name="T0" fmla="*/ 4 w 6"/>
                <a:gd name="T1" fmla="*/ 7 h 7"/>
                <a:gd name="T2" fmla="*/ 0 w 6"/>
                <a:gd name="T3" fmla="*/ 5 h 7"/>
                <a:gd name="T4" fmla="*/ 1 w 6"/>
                <a:gd name="T5" fmla="*/ 1 h 7"/>
                <a:gd name="T6" fmla="*/ 6 w 6"/>
                <a:gd name="T7" fmla="*/ 5 h 7"/>
                <a:gd name="T8" fmla="*/ 6 w 6"/>
                <a:gd name="T9" fmla="*/ 0 h 7"/>
                <a:gd name="T10" fmla="*/ 4 w 6"/>
                <a:gd name="T11" fmla="*/ 7 h 7"/>
                <a:gd name="T12" fmla="*/ 0 60000 65536"/>
                <a:gd name="T13" fmla="*/ 0 60000 65536"/>
                <a:gd name="T14" fmla="*/ 0 60000 65536"/>
                <a:gd name="T15" fmla="*/ 0 60000 65536"/>
                <a:gd name="T16" fmla="*/ 0 60000 65536"/>
                <a:gd name="T17" fmla="*/ 0 60000 65536"/>
                <a:gd name="T18" fmla="*/ 0 w 6"/>
                <a:gd name="T19" fmla="*/ 0 h 7"/>
                <a:gd name="T20" fmla="*/ 6 w 6"/>
                <a:gd name="T21" fmla="*/ 7 h 7"/>
              </a:gdLst>
              <a:ahLst/>
              <a:cxnLst>
                <a:cxn ang="T12">
                  <a:pos x="T0" y="T1"/>
                </a:cxn>
                <a:cxn ang="T13">
                  <a:pos x="T2" y="T3"/>
                </a:cxn>
                <a:cxn ang="T14">
                  <a:pos x="T4" y="T5"/>
                </a:cxn>
                <a:cxn ang="T15">
                  <a:pos x="T6" y="T7"/>
                </a:cxn>
                <a:cxn ang="T16">
                  <a:pos x="T8" y="T9"/>
                </a:cxn>
                <a:cxn ang="T17">
                  <a:pos x="T10" y="T11"/>
                </a:cxn>
              </a:cxnLst>
              <a:rect l="T18" t="T19" r="T20" b="T21"/>
              <a:pathLst>
                <a:path w="6" h="7">
                  <a:moveTo>
                    <a:pt x="4" y="7"/>
                  </a:moveTo>
                  <a:lnTo>
                    <a:pt x="0" y="5"/>
                  </a:lnTo>
                  <a:lnTo>
                    <a:pt x="1" y="1"/>
                  </a:lnTo>
                  <a:lnTo>
                    <a:pt x="6" y="5"/>
                  </a:lnTo>
                  <a:lnTo>
                    <a:pt x="6" y="0"/>
                  </a:lnTo>
                  <a:lnTo>
                    <a:pt x="4" y="7"/>
                  </a:lnTo>
                  <a:close/>
                </a:path>
              </a:pathLst>
            </a:custGeom>
            <a:solidFill>
              <a:srgbClr val="C195DB"/>
            </a:solidFill>
            <a:ln w="9525">
              <a:noFill/>
              <a:round/>
              <a:headEnd/>
              <a:tailEnd/>
            </a:ln>
          </p:spPr>
          <p:txBody>
            <a:bodyPr/>
            <a:lstStyle/>
            <a:p>
              <a:endParaRPr lang="ru-RU"/>
            </a:p>
          </p:txBody>
        </p:sp>
        <p:sp>
          <p:nvSpPr>
            <p:cNvPr id="161667" name="Freeform 3324"/>
            <p:cNvSpPr>
              <a:spLocks/>
            </p:cNvSpPr>
            <p:nvPr/>
          </p:nvSpPr>
          <p:spPr bwMode="auto">
            <a:xfrm>
              <a:off x="4072" y="2469"/>
              <a:ext cx="5" cy="5"/>
            </a:xfrm>
            <a:custGeom>
              <a:avLst/>
              <a:gdLst>
                <a:gd name="T0" fmla="*/ 0 w 5"/>
                <a:gd name="T1" fmla="*/ 2 h 5"/>
                <a:gd name="T2" fmla="*/ 0 w 5"/>
                <a:gd name="T3" fmla="*/ 0 h 5"/>
                <a:gd name="T4" fmla="*/ 5 w 5"/>
                <a:gd name="T5" fmla="*/ 0 h 5"/>
                <a:gd name="T6" fmla="*/ 2 w 5"/>
                <a:gd name="T7" fmla="*/ 5 h 5"/>
                <a:gd name="T8" fmla="*/ 5 w 5"/>
                <a:gd name="T9" fmla="*/ 5 h 5"/>
                <a:gd name="T10" fmla="*/ 0 w 5"/>
                <a:gd name="T11" fmla="*/ 2 h 5"/>
                <a:gd name="T12" fmla="*/ 0 60000 65536"/>
                <a:gd name="T13" fmla="*/ 0 60000 65536"/>
                <a:gd name="T14" fmla="*/ 0 60000 65536"/>
                <a:gd name="T15" fmla="*/ 0 60000 65536"/>
                <a:gd name="T16" fmla="*/ 0 60000 65536"/>
                <a:gd name="T17" fmla="*/ 0 60000 65536"/>
                <a:gd name="T18" fmla="*/ 0 w 5"/>
                <a:gd name="T19" fmla="*/ 0 h 5"/>
                <a:gd name="T20" fmla="*/ 5 w 5"/>
                <a:gd name="T21" fmla="*/ 5 h 5"/>
              </a:gdLst>
              <a:ahLst/>
              <a:cxnLst>
                <a:cxn ang="T12">
                  <a:pos x="T0" y="T1"/>
                </a:cxn>
                <a:cxn ang="T13">
                  <a:pos x="T2" y="T3"/>
                </a:cxn>
                <a:cxn ang="T14">
                  <a:pos x="T4" y="T5"/>
                </a:cxn>
                <a:cxn ang="T15">
                  <a:pos x="T6" y="T7"/>
                </a:cxn>
                <a:cxn ang="T16">
                  <a:pos x="T8" y="T9"/>
                </a:cxn>
                <a:cxn ang="T17">
                  <a:pos x="T10" y="T11"/>
                </a:cxn>
              </a:cxnLst>
              <a:rect l="T18" t="T19" r="T20" b="T21"/>
              <a:pathLst>
                <a:path w="5" h="5">
                  <a:moveTo>
                    <a:pt x="0" y="2"/>
                  </a:moveTo>
                  <a:lnTo>
                    <a:pt x="0" y="0"/>
                  </a:lnTo>
                  <a:lnTo>
                    <a:pt x="5" y="0"/>
                  </a:lnTo>
                  <a:lnTo>
                    <a:pt x="2" y="5"/>
                  </a:lnTo>
                  <a:lnTo>
                    <a:pt x="5" y="5"/>
                  </a:lnTo>
                  <a:lnTo>
                    <a:pt x="0" y="2"/>
                  </a:lnTo>
                  <a:close/>
                </a:path>
              </a:pathLst>
            </a:custGeom>
            <a:solidFill>
              <a:srgbClr val="C195DB"/>
            </a:solidFill>
            <a:ln w="9525">
              <a:noFill/>
              <a:round/>
              <a:headEnd/>
              <a:tailEnd/>
            </a:ln>
          </p:spPr>
          <p:txBody>
            <a:bodyPr/>
            <a:lstStyle/>
            <a:p>
              <a:endParaRPr lang="ru-RU"/>
            </a:p>
          </p:txBody>
        </p:sp>
        <p:sp>
          <p:nvSpPr>
            <p:cNvPr id="161668" name="Freeform 3325"/>
            <p:cNvSpPr>
              <a:spLocks/>
            </p:cNvSpPr>
            <p:nvPr/>
          </p:nvSpPr>
          <p:spPr bwMode="auto">
            <a:xfrm>
              <a:off x="4344" y="2527"/>
              <a:ext cx="30" cy="79"/>
            </a:xfrm>
            <a:custGeom>
              <a:avLst/>
              <a:gdLst>
                <a:gd name="T0" fmla="*/ 30 w 30"/>
                <a:gd name="T1" fmla="*/ 2 h 79"/>
                <a:gd name="T2" fmla="*/ 22 w 30"/>
                <a:gd name="T3" fmla="*/ 0 h 79"/>
                <a:gd name="T4" fmla="*/ 0 w 30"/>
                <a:gd name="T5" fmla="*/ 78 h 79"/>
                <a:gd name="T6" fmla="*/ 7 w 30"/>
                <a:gd name="T7" fmla="*/ 79 h 79"/>
                <a:gd name="T8" fmla="*/ 30 w 30"/>
                <a:gd name="T9" fmla="*/ 2 h 79"/>
                <a:gd name="T10" fmla="*/ 0 60000 65536"/>
                <a:gd name="T11" fmla="*/ 0 60000 65536"/>
                <a:gd name="T12" fmla="*/ 0 60000 65536"/>
                <a:gd name="T13" fmla="*/ 0 60000 65536"/>
                <a:gd name="T14" fmla="*/ 0 60000 65536"/>
                <a:gd name="T15" fmla="*/ 0 w 30"/>
                <a:gd name="T16" fmla="*/ 0 h 79"/>
                <a:gd name="T17" fmla="*/ 30 w 30"/>
                <a:gd name="T18" fmla="*/ 79 h 79"/>
              </a:gdLst>
              <a:ahLst/>
              <a:cxnLst>
                <a:cxn ang="T10">
                  <a:pos x="T0" y="T1"/>
                </a:cxn>
                <a:cxn ang="T11">
                  <a:pos x="T2" y="T3"/>
                </a:cxn>
                <a:cxn ang="T12">
                  <a:pos x="T4" y="T5"/>
                </a:cxn>
                <a:cxn ang="T13">
                  <a:pos x="T6" y="T7"/>
                </a:cxn>
                <a:cxn ang="T14">
                  <a:pos x="T8" y="T9"/>
                </a:cxn>
              </a:cxnLst>
              <a:rect l="T15" t="T16" r="T17" b="T18"/>
              <a:pathLst>
                <a:path w="30" h="79">
                  <a:moveTo>
                    <a:pt x="30" y="2"/>
                  </a:moveTo>
                  <a:lnTo>
                    <a:pt x="22" y="0"/>
                  </a:lnTo>
                  <a:lnTo>
                    <a:pt x="0" y="78"/>
                  </a:lnTo>
                  <a:lnTo>
                    <a:pt x="7" y="79"/>
                  </a:lnTo>
                  <a:lnTo>
                    <a:pt x="30" y="2"/>
                  </a:lnTo>
                  <a:close/>
                </a:path>
              </a:pathLst>
            </a:custGeom>
            <a:solidFill>
              <a:srgbClr val="C195DB"/>
            </a:solidFill>
            <a:ln w="9525">
              <a:noFill/>
              <a:round/>
              <a:headEnd/>
              <a:tailEnd/>
            </a:ln>
          </p:spPr>
          <p:txBody>
            <a:bodyPr/>
            <a:lstStyle/>
            <a:p>
              <a:endParaRPr lang="ru-RU"/>
            </a:p>
          </p:txBody>
        </p:sp>
        <p:sp>
          <p:nvSpPr>
            <p:cNvPr id="161669" name="Freeform 3326"/>
            <p:cNvSpPr>
              <a:spLocks/>
            </p:cNvSpPr>
            <p:nvPr/>
          </p:nvSpPr>
          <p:spPr bwMode="auto">
            <a:xfrm>
              <a:off x="2746" y="2664"/>
              <a:ext cx="31" cy="27"/>
            </a:xfrm>
            <a:custGeom>
              <a:avLst/>
              <a:gdLst>
                <a:gd name="T0" fmla="*/ 0 w 175"/>
                <a:gd name="T1" fmla="*/ 0 h 133"/>
                <a:gd name="T2" fmla="*/ 0 w 175"/>
                <a:gd name="T3" fmla="*/ 0 h 133"/>
                <a:gd name="T4" fmla="*/ 0 w 175"/>
                <a:gd name="T5" fmla="*/ 0 h 133"/>
                <a:gd name="T6" fmla="*/ 0 w 175"/>
                <a:gd name="T7" fmla="*/ 0 h 133"/>
                <a:gd name="T8" fmla="*/ 0 w 175"/>
                <a:gd name="T9" fmla="*/ 0 h 133"/>
                <a:gd name="T10" fmla="*/ 0 60000 65536"/>
                <a:gd name="T11" fmla="*/ 0 60000 65536"/>
                <a:gd name="T12" fmla="*/ 0 60000 65536"/>
                <a:gd name="T13" fmla="*/ 0 60000 65536"/>
                <a:gd name="T14" fmla="*/ 0 60000 65536"/>
                <a:gd name="T15" fmla="*/ 0 w 175"/>
                <a:gd name="T16" fmla="*/ 0 h 133"/>
                <a:gd name="T17" fmla="*/ 175 w 175"/>
                <a:gd name="T18" fmla="*/ 133 h 133"/>
              </a:gdLst>
              <a:ahLst/>
              <a:cxnLst>
                <a:cxn ang="T10">
                  <a:pos x="T0" y="T1"/>
                </a:cxn>
                <a:cxn ang="T11">
                  <a:pos x="T2" y="T3"/>
                </a:cxn>
                <a:cxn ang="T12">
                  <a:pos x="T4" y="T5"/>
                </a:cxn>
                <a:cxn ang="T13">
                  <a:pos x="T6" y="T7"/>
                </a:cxn>
                <a:cxn ang="T14">
                  <a:pos x="T8" y="T9"/>
                </a:cxn>
              </a:cxnLst>
              <a:rect l="T15" t="T16" r="T17" b="T18"/>
              <a:pathLst>
                <a:path w="175" h="133">
                  <a:moveTo>
                    <a:pt x="175" y="66"/>
                  </a:moveTo>
                  <a:cubicBezTo>
                    <a:pt x="175" y="30"/>
                    <a:pt x="136" y="0"/>
                    <a:pt x="87" y="0"/>
                  </a:cubicBezTo>
                  <a:cubicBezTo>
                    <a:pt x="39" y="0"/>
                    <a:pt x="0" y="30"/>
                    <a:pt x="0" y="67"/>
                  </a:cubicBezTo>
                  <a:cubicBezTo>
                    <a:pt x="0" y="103"/>
                    <a:pt x="39" y="133"/>
                    <a:pt x="87" y="133"/>
                  </a:cubicBezTo>
                  <a:cubicBezTo>
                    <a:pt x="136" y="133"/>
                    <a:pt x="175" y="103"/>
                    <a:pt x="175" y="66"/>
                  </a:cubicBezTo>
                </a:path>
              </a:pathLst>
            </a:custGeom>
            <a:solidFill>
              <a:srgbClr val="FFFFFF"/>
            </a:solidFill>
            <a:ln w="0">
              <a:solidFill>
                <a:srgbClr val="000000"/>
              </a:solidFill>
              <a:prstDash val="solid"/>
              <a:round/>
              <a:headEnd/>
              <a:tailEnd/>
            </a:ln>
          </p:spPr>
          <p:txBody>
            <a:bodyPr/>
            <a:lstStyle/>
            <a:p>
              <a:endParaRPr lang="ru-RU"/>
            </a:p>
          </p:txBody>
        </p:sp>
        <p:sp>
          <p:nvSpPr>
            <p:cNvPr id="161670" name="Oval 3327"/>
            <p:cNvSpPr>
              <a:spLocks noChangeArrowheads="1"/>
            </p:cNvSpPr>
            <p:nvPr/>
          </p:nvSpPr>
          <p:spPr bwMode="auto">
            <a:xfrm>
              <a:off x="2746" y="2664"/>
              <a:ext cx="31" cy="27"/>
            </a:xfrm>
            <a:prstGeom prst="ellipse">
              <a:avLst/>
            </a:prstGeom>
            <a:noFill/>
            <a:ln w="6350" cap="rnd">
              <a:solidFill>
                <a:srgbClr val="000000"/>
              </a:solidFill>
              <a:round/>
              <a:headEnd/>
              <a:tailEnd/>
            </a:ln>
          </p:spPr>
          <p:txBody>
            <a:bodyPr/>
            <a:lstStyle/>
            <a:p>
              <a:endParaRPr lang="en-US"/>
            </a:p>
          </p:txBody>
        </p:sp>
        <p:sp>
          <p:nvSpPr>
            <p:cNvPr id="161671" name="Freeform 3328"/>
            <p:cNvSpPr>
              <a:spLocks/>
            </p:cNvSpPr>
            <p:nvPr/>
          </p:nvSpPr>
          <p:spPr bwMode="auto">
            <a:xfrm>
              <a:off x="2738" y="2488"/>
              <a:ext cx="84" cy="157"/>
            </a:xfrm>
            <a:custGeom>
              <a:avLst/>
              <a:gdLst>
                <a:gd name="T0" fmla="*/ 28 w 84"/>
                <a:gd name="T1" fmla="*/ 157 h 157"/>
                <a:gd name="T2" fmla="*/ 84 w 84"/>
                <a:gd name="T3" fmla="*/ 1 h 157"/>
                <a:gd name="T4" fmla="*/ 69 w 84"/>
                <a:gd name="T5" fmla="*/ 0 h 157"/>
                <a:gd name="T6" fmla="*/ 0 w 84"/>
                <a:gd name="T7" fmla="*/ 154 h 157"/>
                <a:gd name="T8" fmla="*/ 28 w 84"/>
                <a:gd name="T9" fmla="*/ 157 h 157"/>
                <a:gd name="T10" fmla="*/ 0 60000 65536"/>
                <a:gd name="T11" fmla="*/ 0 60000 65536"/>
                <a:gd name="T12" fmla="*/ 0 60000 65536"/>
                <a:gd name="T13" fmla="*/ 0 60000 65536"/>
                <a:gd name="T14" fmla="*/ 0 60000 65536"/>
                <a:gd name="T15" fmla="*/ 0 w 84"/>
                <a:gd name="T16" fmla="*/ 0 h 157"/>
                <a:gd name="T17" fmla="*/ 84 w 84"/>
                <a:gd name="T18" fmla="*/ 157 h 157"/>
              </a:gdLst>
              <a:ahLst/>
              <a:cxnLst>
                <a:cxn ang="T10">
                  <a:pos x="T0" y="T1"/>
                </a:cxn>
                <a:cxn ang="T11">
                  <a:pos x="T2" y="T3"/>
                </a:cxn>
                <a:cxn ang="T12">
                  <a:pos x="T4" y="T5"/>
                </a:cxn>
                <a:cxn ang="T13">
                  <a:pos x="T6" y="T7"/>
                </a:cxn>
                <a:cxn ang="T14">
                  <a:pos x="T8" y="T9"/>
                </a:cxn>
              </a:cxnLst>
              <a:rect l="T15" t="T16" r="T17" b="T18"/>
              <a:pathLst>
                <a:path w="84" h="157">
                  <a:moveTo>
                    <a:pt x="28" y="157"/>
                  </a:moveTo>
                  <a:lnTo>
                    <a:pt x="84" y="1"/>
                  </a:lnTo>
                  <a:lnTo>
                    <a:pt x="69" y="0"/>
                  </a:lnTo>
                  <a:lnTo>
                    <a:pt x="0" y="154"/>
                  </a:lnTo>
                  <a:lnTo>
                    <a:pt x="28" y="157"/>
                  </a:lnTo>
                  <a:close/>
                </a:path>
              </a:pathLst>
            </a:custGeom>
            <a:solidFill>
              <a:srgbClr val="FFFFFF"/>
            </a:solidFill>
            <a:ln w="9525">
              <a:noFill/>
              <a:round/>
              <a:headEnd/>
              <a:tailEnd/>
            </a:ln>
          </p:spPr>
          <p:txBody>
            <a:bodyPr/>
            <a:lstStyle/>
            <a:p>
              <a:endParaRPr lang="ru-RU"/>
            </a:p>
          </p:txBody>
        </p:sp>
        <p:sp>
          <p:nvSpPr>
            <p:cNvPr id="161672" name="Freeform 3329"/>
            <p:cNvSpPr>
              <a:spLocks/>
            </p:cNvSpPr>
            <p:nvPr/>
          </p:nvSpPr>
          <p:spPr bwMode="auto">
            <a:xfrm>
              <a:off x="2738" y="2488"/>
              <a:ext cx="84" cy="157"/>
            </a:xfrm>
            <a:custGeom>
              <a:avLst/>
              <a:gdLst>
                <a:gd name="T0" fmla="*/ 28 w 84"/>
                <a:gd name="T1" fmla="*/ 157 h 157"/>
                <a:gd name="T2" fmla="*/ 84 w 84"/>
                <a:gd name="T3" fmla="*/ 1 h 157"/>
                <a:gd name="T4" fmla="*/ 69 w 84"/>
                <a:gd name="T5" fmla="*/ 0 h 157"/>
                <a:gd name="T6" fmla="*/ 0 w 84"/>
                <a:gd name="T7" fmla="*/ 154 h 157"/>
                <a:gd name="T8" fmla="*/ 28 w 84"/>
                <a:gd name="T9" fmla="*/ 157 h 157"/>
                <a:gd name="T10" fmla="*/ 0 60000 65536"/>
                <a:gd name="T11" fmla="*/ 0 60000 65536"/>
                <a:gd name="T12" fmla="*/ 0 60000 65536"/>
                <a:gd name="T13" fmla="*/ 0 60000 65536"/>
                <a:gd name="T14" fmla="*/ 0 60000 65536"/>
                <a:gd name="T15" fmla="*/ 0 w 84"/>
                <a:gd name="T16" fmla="*/ 0 h 157"/>
                <a:gd name="T17" fmla="*/ 84 w 84"/>
                <a:gd name="T18" fmla="*/ 157 h 157"/>
              </a:gdLst>
              <a:ahLst/>
              <a:cxnLst>
                <a:cxn ang="T10">
                  <a:pos x="T0" y="T1"/>
                </a:cxn>
                <a:cxn ang="T11">
                  <a:pos x="T2" y="T3"/>
                </a:cxn>
                <a:cxn ang="T12">
                  <a:pos x="T4" y="T5"/>
                </a:cxn>
                <a:cxn ang="T13">
                  <a:pos x="T6" y="T7"/>
                </a:cxn>
                <a:cxn ang="T14">
                  <a:pos x="T8" y="T9"/>
                </a:cxn>
              </a:cxnLst>
              <a:rect l="T15" t="T16" r="T17" b="T18"/>
              <a:pathLst>
                <a:path w="84" h="157">
                  <a:moveTo>
                    <a:pt x="28" y="157"/>
                  </a:moveTo>
                  <a:lnTo>
                    <a:pt x="84" y="1"/>
                  </a:lnTo>
                  <a:lnTo>
                    <a:pt x="69" y="0"/>
                  </a:lnTo>
                  <a:lnTo>
                    <a:pt x="0" y="154"/>
                  </a:lnTo>
                  <a:lnTo>
                    <a:pt x="28" y="157"/>
                  </a:lnTo>
                </a:path>
              </a:pathLst>
            </a:custGeom>
            <a:noFill/>
            <a:ln w="6350" cap="rnd">
              <a:solidFill>
                <a:srgbClr val="000000"/>
              </a:solidFill>
              <a:prstDash val="solid"/>
              <a:round/>
              <a:headEnd/>
              <a:tailEnd/>
            </a:ln>
          </p:spPr>
          <p:txBody>
            <a:bodyPr/>
            <a:lstStyle/>
            <a:p>
              <a:endParaRPr lang="ru-RU"/>
            </a:p>
          </p:txBody>
        </p:sp>
        <p:sp>
          <p:nvSpPr>
            <p:cNvPr id="161673" name="Freeform 3330"/>
            <p:cNvSpPr>
              <a:spLocks/>
            </p:cNvSpPr>
            <p:nvPr/>
          </p:nvSpPr>
          <p:spPr bwMode="auto">
            <a:xfrm>
              <a:off x="2789" y="2497"/>
              <a:ext cx="54" cy="180"/>
            </a:xfrm>
            <a:custGeom>
              <a:avLst/>
              <a:gdLst>
                <a:gd name="T0" fmla="*/ 47 w 54"/>
                <a:gd name="T1" fmla="*/ 0 h 180"/>
                <a:gd name="T2" fmla="*/ 54 w 54"/>
                <a:gd name="T3" fmla="*/ 5 h 180"/>
                <a:gd name="T4" fmla="*/ 25 w 54"/>
                <a:gd name="T5" fmla="*/ 180 h 180"/>
                <a:gd name="T6" fmla="*/ 0 w 54"/>
                <a:gd name="T7" fmla="*/ 167 h 180"/>
                <a:gd name="T8" fmla="*/ 47 w 54"/>
                <a:gd name="T9" fmla="*/ 0 h 180"/>
                <a:gd name="T10" fmla="*/ 0 60000 65536"/>
                <a:gd name="T11" fmla="*/ 0 60000 65536"/>
                <a:gd name="T12" fmla="*/ 0 60000 65536"/>
                <a:gd name="T13" fmla="*/ 0 60000 65536"/>
                <a:gd name="T14" fmla="*/ 0 60000 65536"/>
                <a:gd name="T15" fmla="*/ 0 w 54"/>
                <a:gd name="T16" fmla="*/ 0 h 180"/>
                <a:gd name="T17" fmla="*/ 54 w 54"/>
                <a:gd name="T18" fmla="*/ 180 h 180"/>
              </a:gdLst>
              <a:ahLst/>
              <a:cxnLst>
                <a:cxn ang="T10">
                  <a:pos x="T0" y="T1"/>
                </a:cxn>
                <a:cxn ang="T11">
                  <a:pos x="T2" y="T3"/>
                </a:cxn>
                <a:cxn ang="T12">
                  <a:pos x="T4" y="T5"/>
                </a:cxn>
                <a:cxn ang="T13">
                  <a:pos x="T6" y="T7"/>
                </a:cxn>
                <a:cxn ang="T14">
                  <a:pos x="T8" y="T9"/>
                </a:cxn>
              </a:cxnLst>
              <a:rect l="T15" t="T16" r="T17" b="T18"/>
              <a:pathLst>
                <a:path w="54" h="180">
                  <a:moveTo>
                    <a:pt x="47" y="0"/>
                  </a:moveTo>
                  <a:lnTo>
                    <a:pt x="54" y="5"/>
                  </a:lnTo>
                  <a:lnTo>
                    <a:pt x="25" y="180"/>
                  </a:lnTo>
                  <a:lnTo>
                    <a:pt x="0" y="167"/>
                  </a:lnTo>
                  <a:lnTo>
                    <a:pt x="47" y="0"/>
                  </a:lnTo>
                  <a:close/>
                </a:path>
              </a:pathLst>
            </a:custGeom>
            <a:solidFill>
              <a:srgbClr val="FFFFFF"/>
            </a:solidFill>
            <a:ln w="9525">
              <a:noFill/>
              <a:round/>
              <a:headEnd/>
              <a:tailEnd/>
            </a:ln>
          </p:spPr>
          <p:txBody>
            <a:bodyPr/>
            <a:lstStyle/>
            <a:p>
              <a:endParaRPr lang="ru-RU"/>
            </a:p>
          </p:txBody>
        </p:sp>
        <p:sp>
          <p:nvSpPr>
            <p:cNvPr id="161674" name="Freeform 3331"/>
            <p:cNvSpPr>
              <a:spLocks/>
            </p:cNvSpPr>
            <p:nvPr/>
          </p:nvSpPr>
          <p:spPr bwMode="auto">
            <a:xfrm>
              <a:off x="2789" y="2497"/>
              <a:ext cx="54" cy="180"/>
            </a:xfrm>
            <a:custGeom>
              <a:avLst/>
              <a:gdLst>
                <a:gd name="T0" fmla="*/ 47 w 54"/>
                <a:gd name="T1" fmla="*/ 0 h 180"/>
                <a:gd name="T2" fmla="*/ 54 w 54"/>
                <a:gd name="T3" fmla="*/ 5 h 180"/>
                <a:gd name="T4" fmla="*/ 25 w 54"/>
                <a:gd name="T5" fmla="*/ 180 h 180"/>
                <a:gd name="T6" fmla="*/ 0 w 54"/>
                <a:gd name="T7" fmla="*/ 167 h 180"/>
                <a:gd name="T8" fmla="*/ 47 w 54"/>
                <a:gd name="T9" fmla="*/ 0 h 180"/>
                <a:gd name="T10" fmla="*/ 0 60000 65536"/>
                <a:gd name="T11" fmla="*/ 0 60000 65536"/>
                <a:gd name="T12" fmla="*/ 0 60000 65536"/>
                <a:gd name="T13" fmla="*/ 0 60000 65536"/>
                <a:gd name="T14" fmla="*/ 0 60000 65536"/>
                <a:gd name="T15" fmla="*/ 0 w 54"/>
                <a:gd name="T16" fmla="*/ 0 h 180"/>
                <a:gd name="T17" fmla="*/ 54 w 54"/>
                <a:gd name="T18" fmla="*/ 180 h 180"/>
              </a:gdLst>
              <a:ahLst/>
              <a:cxnLst>
                <a:cxn ang="T10">
                  <a:pos x="T0" y="T1"/>
                </a:cxn>
                <a:cxn ang="T11">
                  <a:pos x="T2" y="T3"/>
                </a:cxn>
                <a:cxn ang="T12">
                  <a:pos x="T4" y="T5"/>
                </a:cxn>
                <a:cxn ang="T13">
                  <a:pos x="T6" y="T7"/>
                </a:cxn>
                <a:cxn ang="T14">
                  <a:pos x="T8" y="T9"/>
                </a:cxn>
              </a:cxnLst>
              <a:rect l="T15" t="T16" r="T17" b="T18"/>
              <a:pathLst>
                <a:path w="54" h="180">
                  <a:moveTo>
                    <a:pt x="47" y="0"/>
                  </a:moveTo>
                  <a:lnTo>
                    <a:pt x="54" y="5"/>
                  </a:lnTo>
                  <a:lnTo>
                    <a:pt x="25" y="180"/>
                  </a:lnTo>
                  <a:lnTo>
                    <a:pt x="0" y="167"/>
                  </a:lnTo>
                  <a:lnTo>
                    <a:pt x="47" y="0"/>
                  </a:lnTo>
                </a:path>
              </a:pathLst>
            </a:custGeom>
            <a:noFill/>
            <a:ln w="6350" cap="rnd">
              <a:solidFill>
                <a:srgbClr val="000000"/>
              </a:solidFill>
              <a:prstDash val="solid"/>
              <a:round/>
              <a:headEnd/>
              <a:tailEnd/>
            </a:ln>
          </p:spPr>
          <p:txBody>
            <a:bodyPr/>
            <a:lstStyle/>
            <a:p>
              <a:endParaRPr lang="ru-RU"/>
            </a:p>
          </p:txBody>
        </p:sp>
        <p:sp>
          <p:nvSpPr>
            <p:cNvPr id="161675" name="Freeform 3332"/>
            <p:cNvSpPr>
              <a:spLocks/>
            </p:cNvSpPr>
            <p:nvPr/>
          </p:nvSpPr>
          <p:spPr bwMode="auto">
            <a:xfrm>
              <a:off x="2770" y="2492"/>
              <a:ext cx="68" cy="158"/>
            </a:xfrm>
            <a:custGeom>
              <a:avLst/>
              <a:gdLst>
                <a:gd name="T0" fmla="*/ 0 w 68"/>
                <a:gd name="T1" fmla="*/ 151 h 158"/>
                <a:gd name="T2" fmla="*/ 53 w 68"/>
                <a:gd name="T3" fmla="*/ 0 h 158"/>
                <a:gd name="T4" fmla="*/ 68 w 68"/>
                <a:gd name="T5" fmla="*/ 3 h 158"/>
                <a:gd name="T6" fmla="*/ 33 w 68"/>
                <a:gd name="T7" fmla="*/ 158 h 158"/>
                <a:gd name="T8" fmla="*/ 0 w 68"/>
                <a:gd name="T9" fmla="*/ 151 h 158"/>
                <a:gd name="T10" fmla="*/ 0 60000 65536"/>
                <a:gd name="T11" fmla="*/ 0 60000 65536"/>
                <a:gd name="T12" fmla="*/ 0 60000 65536"/>
                <a:gd name="T13" fmla="*/ 0 60000 65536"/>
                <a:gd name="T14" fmla="*/ 0 60000 65536"/>
                <a:gd name="T15" fmla="*/ 0 w 68"/>
                <a:gd name="T16" fmla="*/ 0 h 158"/>
                <a:gd name="T17" fmla="*/ 68 w 68"/>
                <a:gd name="T18" fmla="*/ 158 h 158"/>
              </a:gdLst>
              <a:ahLst/>
              <a:cxnLst>
                <a:cxn ang="T10">
                  <a:pos x="T0" y="T1"/>
                </a:cxn>
                <a:cxn ang="T11">
                  <a:pos x="T2" y="T3"/>
                </a:cxn>
                <a:cxn ang="T12">
                  <a:pos x="T4" y="T5"/>
                </a:cxn>
                <a:cxn ang="T13">
                  <a:pos x="T6" y="T7"/>
                </a:cxn>
                <a:cxn ang="T14">
                  <a:pos x="T8" y="T9"/>
                </a:cxn>
              </a:cxnLst>
              <a:rect l="T15" t="T16" r="T17" b="T18"/>
              <a:pathLst>
                <a:path w="68" h="158">
                  <a:moveTo>
                    <a:pt x="0" y="151"/>
                  </a:moveTo>
                  <a:lnTo>
                    <a:pt x="53" y="0"/>
                  </a:lnTo>
                  <a:lnTo>
                    <a:pt x="68" y="3"/>
                  </a:lnTo>
                  <a:lnTo>
                    <a:pt x="33" y="158"/>
                  </a:lnTo>
                  <a:lnTo>
                    <a:pt x="0" y="151"/>
                  </a:lnTo>
                  <a:close/>
                </a:path>
              </a:pathLst>
            </a:custGeom>
            <a:solidFill>
              <a:srgbClr val="FFFFFF"/>
            </a:solidFill>
            <a:ln w="9525">
              <a:noFill/>
              <a:round/>
              <a:headEnd/>
              <a:tailEnd/>
            </a:ln>
          </p:spPr>
          <p:txBody>
            <a:bodyPr/>
            <a:lstStyle/>
            <a:p>
              <a:endParaRPr lang="ru-RU"/>
            </a:p>
          </p:txBody>
        </p:sp>
        <p:sp>
          <p:nvSpPr>
            <p:cNvPr id="161676" name="Freeform 3333"/>
            <p:cNvSpPr>
              <a:spLocks/>
            </p:cNvSpPr>
            <p:nvPr/>
          </p:nvSpPr>
          <p:spPr bwMode="auto">
            <a:xfrm>
              <a:off x="2770" y="2492"/>
              <a:ext cx="68" cy="158"/>
            </a:xfrm>
            <a:custGeom>
              <a:avLst/>
              <a:gdLst>
                <a:gd name="T0" fmla="*/ 0 w 68"/>
                <a:gd name="T1" fmla="*/ 151 h 158"/>
                <a:gd name="T2" fmla="*/ 53 w 68"/>
                <a:gd name="T3" fmla="*/ 0 h 158"/>
                <a:gd name="T4" fmla="*/ 68 w 68"/>
                <a:gd name="T5" fmla="*/ 3 h 158"/>
                <a:gd name="T6" fmla="*/ 33 w 68"/>
                <a:gd name="T7" fmla="*/ 158 h 158"/>
                <a:gd name="T8" fmla="*/ 0 w 68"/>
                <a:gd name="T9" fmla="*/ 151 h 158"/>
                <a:gd name="T10" fmla="*/ 0 60000 65536"/>
                <a:gd name="T11" fmla="*/ 0 60000 65536"/>
                <a:gd name="T12" fmla="*/ 0 60000 65536"/>
                <a:gd name="T13" fmla="*/ 0 60000 65536"/>
                <a:gd name="T14" fmla="*/ 0 60000 65536"/>
                <a:gd name="T15" fmla="*/ 0 w 68"/>
                <a:gd name="T16" fmla="*/ 0 h 158"/>
                <a:gd name="T17" fmla="*/ 68 w 68"/>
                <a:gd name="T18" fmla="*/ 158 h 158"/>
              </a:gdLst>
              <a:ahLst/>
              <a:cxnLst>
                <a:cxn ang="T10">
                  <a:pos x="T0" y="T1"/>
                </a:cxn>
                <a:cxn ang="T11">
                  <a:pos x="T2" y="T3"/>
                </a:cxn>
                <a:cxn ang="T12">
                  <a:pos x="T4" y="T5"/>
                </a:cxn>
                <a:cxn ang="T13">
                  <a:pos x="T6" y="T7"/>
                </a:cxn>
                <a:cxn ang="T14">
                  <a:pos x="T8" y="T9"/>
                </a:cxn>
              </a:cxnLst>
              <a:rect l="T15" t="T16" r="T17" b="T18"/>
              <a:pathLst>
                <a:path w="68" h="158">
                  <a:moveTo>
                    <a:pt x="0" y="151"/>
                  </a:moveTo>
                  <a:lnTo>
                    <a:pt x="53" y="0"/>
                  </a:lnTo>
                  <a:lnTo>
                    <a:pt x="68" y="3"/>
                  </a:lnTo>
                  <a:lnTo>
                    <a:pt x="33" y="158"/>
                  </a:lnTo>
                  <a:lnTo>
                    <a:pt x="0" y="151"/>
                  </a:lnTo>
                </a:path>
              </a:pathLst>
            </a:custGeom>
            <a:noFill/>
            <a:ln w="6350" cap="rnd">
              <a:solidFill>
                <a:srgbClr val="000000"/>
              </a:solidFill>
              <a:prstDash val="solid"/>
              <a:round/>
              <a:headEnd/>
              <a:tailEnd/>
            </a:ln>
          </p:spPr>
          <p:txBody>
            <a:bodyPr/>
            <a:lstStyle/>
            <a:p>
              <a:endParaRPr lang="ru-RU"/>
            </a:p>
          </p:txBody>
        </p:sp>
        <p:sp>
          <p:nvSpPr>
            <p:cNvPr id="161677" name="Freeform 3334"/>
            <p:cNvSpPr>
              <a:spLocks/>
            </p:cNvSpPr>
            <p:nvPr/>
          </p:nvSpPr>
          <p:spPr bwMode="auto">
            <a:xfrm>
              <a:off x="2778" y="2664"/>
              <a:ext cx="35" cy="27"/>
            </a:xfrm>
            <a:custGeom>
              <a:avLst/>
              <a:gdLst>
                <a:gd name="T0" fmla="*/ 0 w 192"/>
                <a:gd name="T1" fmla="*/ 0 h 133"/>
                <a:gd name="T2" fmla="*/ 0 w 192"/>
                <a:gd name="T3" fmla="*/ 0 h 133"/>
                <a:gd name="T4" fmla="*/ 0 w 192"/>
                <a:gd name="T5" fmla="*/ 0 h 133"/>
                <a:gd name="T6" fmla="*/ 0 w 192"/>
                <a:gd name="T7" fmla="*/ 0 h 133"/>
                <a:gd name="T8" fmla="*/ 0 w 192"/>
                <a:gd name="T9" fmla="*/ 0 h 133"/>
                <a:gd name="T10" fmla="*/ 0 60000 65536"/>
                <a:gd name="T11" fmla="*/ 0 60000 65536"/>
                <a:gd name="T12" fmla="*/ 0 60000 65536"/>
                <a:gd name="T13" fmla="*/ 0 60000 65536"/>
                <a:gd name="T14" fmla="*/ 0 60000 65536"/>
                <a:gd name="T15" fmla="*/ 0 w 192"/>
                <a:gd name="T16" fmla="*/ 0 h 133"/>
                <a:gd name="T17" fmla="*/ 192 w 192"/>
                <a:gd name="T18" fmla="*/ 133 h 133"/>
              </a:gdLst>
              <a:ahLst/>
              <a:cxnLst>
                <a:cxn ang="T10">
                  <a:pos x="T0" y="T1"/>
                </a:cxn>
                <a:cxn ang="T11">
                  <a:pos x="T2" y="T3"/>
                </a:cxn>
                <a:cxn ang="T12">
                  <a:pos x="T4" y="T5"/>
                </a:cxn>
                <a:cxn ang="T13">
                  <a:pos x="T6" y="T7"/>
                </a:cxn>
                <a:cxn ang="T14">
                  <a:pos x="T8" y="T9"/>
                </a:cxn>
              </a:cxnLst>
              <a:rect l="T15" t="T16" r="T17" b="T18"/>
              <a:pathLst>
                <a:path w="192" h="133">
                  <a:moveTo>
                    <a:pt x="192" y="66"/>
                  </a:moveTo>
                  <a:cubicBezTo>
                    <a:pt x="192" y="29"/>
                    <a:pt x="149" y="0"/>
                    <a:pt x="96" y="0"/>
                  </a:cubicBezTo>
                  <a:cubicBezTo>
                    <a:pt x="43" y="0"/>
                    <a:pt x="0" y="30"/>
                    <a:pt x="0" y="67"/>
                  </a:cubicBezTo>
                  <a:cubicBezTo>
                    <a:pt x="0" y="103"/>
                    <a:pt x="43" y="133"/>
                    <a:pt x="96" y="133"/>
                  </a:cubicBezTo>
                  <a:cubicBezTo>
                    <a:pt x="149" y="133"/>
                    <a:pt x="192" y="103"/>
                    <a:pt x="192" y="66"/>
                  </a:cubicBezTo>
                </a:path>
              </a:pathLst>
            </a:custGeom>
            <a:solidFill>
              <a:srgbClr val="FFFFFF"/>
            </a:solidFill>
            <a:ln w="0">
              <a:solidFill>
                <a:srgbClr val="000000"/>
              </a:solidFill>
              <a:prstDash val="solid"/>
              <a:round/>
              <a:headEnd/>
              <a:tailEnd/>
            </a:ln>
          </p:spPr>
          <p:txBody>
            <a:bodyPr/>
            <a:lstStyle/>
            <a:p>
              <a:endParaRPr lang="ru-RU"/>
            </a:p>
          </p:txBody>
        </p:sp>
        <p:sp>
          <p:nvSpPr>
            <p:cNvPr id="161678" name="Oval 3335"/>
            <p:cNvSpPr>
              <a:spLocks noChangeArrowheads="1"/>
            </p:cNvSpPr>
            <p:nvPr/>
          </p:nvSpPr>
          <p:spPr bwMode="auto">
            <a:xfrm>
              <a:off x="2778" y="2664"/>
              <a:ext cx="35" cy="27"/>
            </a:xfrm>
            <a:prstGeom prst="ellipse">
              <a:avLst/>
            </a:prstGeom>
            <a:noFill/>
            <a:ln w="6350" cap="rnd">
              <a:solidFill>
                <a:srgbClr val="000000"/>
              </a:solidFill>
              <a:round/>
              <a:headEnd/>
              <a:tailEnd/>
            </a:ln>
          </p:spPr>
          <p:txBody>
            <a:bodyPr/>
            <a:lstStyle/>
            <a:p>
              <a:endParaRPr lang="en-US"/>
            </a:p>
          </p:txBody>
        </p:sp>
        <p:sp>
          <p:nvSpPr>
            <p:cNvPr id="161679" name="Freeform 3336"/>
            <p:cNvSpPr>
              <a:spLocks/>
            </p:cNvSpPr>
            <p:nvPr/>
          </p:nvSpPr>
          <p:spPr bwMode="auto">
            <a:xfrm>
              <a:off x="2769" y="2638"/>
              <a:ext cx="32" cy="27"/>
            </a:xfrm>
            <a:custGeom>
              <a:avLst/>
              <a:gdLst>
                <a:gd name="T0" fmla="*/ 0 w 175"/>
                <a:gd name="T1" fmla="*/ 0 h 133"/>
                <a:gd name="T2" fmla="*/ 0 w 175"/>
                <a:gd name="T3" fmla="*/ 0 h 133"/>
                <a:gd name="T4" fmla="*/ 0 w 175"/>
                <a:gd name="T5" fmla="*/ 0 h 133"/>
                <a:gd name="T6" fmla="*/ 0 w 175"/>
                <a:gd name="T7" fmla="*/ 0 h 133"/>
                <a:gd name="T8" fmla="*/ 0 w 175"/>
                <a:gd name="T9" fmla="*/ 0 h 133"/>
                <a:gd name="T10" fmla="*/ 0 60000 65536"/>
                <a:gd name="T11" fmla="*/ 0 60000 65536"/>
                <a:gd name="T12" fmla="*/ 0 60000 65536"/>
                <a:gd name="T13" fmla="*/ 0 60000 65536"/>
                <a:gd name="T14" fmla="*/ 0 60000 65536"/>
                <a:gd name="T15" fmla="*/ 0 w 175"/>
                <a:gd name="T16" fmla="*/ 0 h 133"/>
                <a:gd name="T17" fmla="*/ 175 w 175"/>
                <a:gd name="T18" fmla="*/ 133 h 133"/>
              </a:gdLst>
              <a:ahLst/>
              <a:cxnLst>
                <a:cxn ang="T10">
                  <a:pos x="T0" y="T1"/>
                </a:cxn>
                <a:cxn ang="T11">
                  <a:pos x="T2" y="T3"/>
                </a:cxn>
                <a:cxn ang="T12">
                  <a:pos x="T4" y="T5"/>
                </a:cxn>
                <a:cxn ang="T13">
                  <a:pos x="T6" y="T7"/>
                </a:cxn>
                <a:cxn ang="T14">
                  <a:pos x="T8" y="T9"/>
                </a:cxn>
              </a:cxnLst>
              <a:rect l="T15" t="T16" r="T17" b="T18"/>
              <a:pathLst>
                <a:path w="175" h="133">
                  <a:moveTo>
                    <a:pt x="175" y="66"/>
                  </a:moveTo>
                  <a:cubicBezTo>
                    <a:pt x="175" y="30"/>
                    <a:pt x="136" y="0"/>
                    <a:pt x="88" y="0"/>
                  </a:cubicBezTo>
                  <a:cubicBezTo>
                    <a:pt x="39" y="0"/>
                    <a:pt x="0" y="30"/>
                    <a:pt x="0" y="67"/>
                  </a:cubicBezTo>
                  <a:cubicBezTo>
                    <a:pt x="0" y="103"/>
                    <a:pt x="39" y="133"/>
                    <a:pt x="88" y="133"/>
                  </a:cubicBezTo>
                  <a:cubicBezTo>
                    <a:pt x="136" y="133"/>
                    <a:pt x="175" y="103"/>
                    <a:pt x="175" y="66"/>
                  </a:cubicBezTo>
                </a:path>
              </a:pathLst>
            </a:custGeom>
            <a:solidFill>
              <a:srgbClr val="FFFFFF"/>
            </a:solidFill>
            <a:ln w="0">
              <a:solidFill>
                <a:srgbClr val="000000"/>
              </a:solidFill>
              <a:prstDash val="solid"/>
              <a:round/>
              <a:headEnd/>
              <a:tailEnd/>
            </a:ln>
          </p:spPr>
          <p:txBody>
            <a:bodyPr/>
            <a:lstStyle/>
            <a:p>
              <a:endParaRPr lang="ru-RU"/>
            </a:p>
          </p:txBody>
        </p:sp>
        <p:sp>
          <p:nvSpPr>
            <p:cNvPr id="161680" name="Oval 3337"/>
            <p:cNvSpPr>
              <a:spLocks noChangeArrowheads="1"/>
            </p:cNvSpPr>
            <p:nvPr/>
          </p:nvSpPr>
          <p:spPr bwMode="auto">
            <a:xfrm>
              <a:off x="2769" y="2638"/>
              <a:ext cx="32" cy="27"/>
            </a:xfrm>
            <a:prstGeom prst="ellipse">
              <a:avLst/>
            </a:prstGeom>
            <a:noFill/>
            <a:ln w="6350" cap="rnd">
              <a:solidFill>
                <a:srgbClr val="000000"/>
              </a:solidFill>
              <a:round/>
              <a:headEnd/>
              <a:tailEnd/>
            </a:ln>
          </p:spPr>
          <p:txBody>
            <a:bodyPr/>
            <a:lstStyle/>
            <a:p>
              <a:endParaRPr lang="en-US"/>
            </a:p>
          </p:txBody>
        </p:sp>
        <p:sp>
          <p:nvSpPr>
            <p:cNvPr id="161681" name="Freeform 3338"/>
            <p:cNvSpPr>
              <a:spLocks/>
            </p:cNvSpPr>
            <p:nvPr/>
          </p:nvSpPr>
          <p:spPr bwMode="auto">
            <a:xfrm>
              <a:off x="2735" y="2638"/>
              <a:ext cx="32" cy="27"/>
            </a:xfrm>
            <a:custGeom>
              <a:avLst/>
              <a:gdLst>
                <a:gd name="T0" fmla="*/ 0 w 176"/>
                <a:gd name="T1" fmla="*/ 0 h 133"/>
                <a:gd name="T2" fmla="*/ 0 w 176"/>
                <a:gd name="T3" fmla="*/ 0 h 133"/>
                <a:gd name="T4" fmla="*/ 0 w 176"/>
                <a:gd name="T5" fmla="*/ 0 h 133"/>
                <a:gd name="T6" fmla="*/ 0 w 176"/>
                <a:gd name="T7" fmla="*/ 0 h 133"/>
                <a:gd name="T8" fmla="*/ 0 w 176"/>
                <a:gd name="T9" fmla="*/ 0 h 133"/>
                <a:gd name="T10" fmla="*/ 0 60000 65536"/>
                <a:gd name="T11" fmla="*/ 0 60000 65536"/>
                <a:gd name="T12" fmla="*/ 0 60000 65536"/>
                <a:gd name="T13" fmla="*/ 0 60000 65536"/>
                <a:gd name="T14" fmla="*/ 0 60000 65536"/>
                <a:gd name="T15" fmla="*/ 0 w 176"/>
                <a:gd name="T16" fmla="*/ 0 h 133"/>
                <a:gd name="T17" fmla="*/ 176 w 176"/>
                <a:gd name="T18" fmla="*/ 133 h 133"/>
              </a:gdLst>
              <a:ahLst/>
              <a:cxnLst>
                <a:cxn ang="T10">
                  <a:pos x="T0" y="T1"/>
                </a:cxn>
                <a:cxn ang="T11">
                  <a:pos x="T2" y="T3"/>
                </a:cxn>
                <a:cxn ang="T12">
                  <a:pos x="T4" y="T5"/>
                </a:cxn>
                <a:cxn ang="T13">
                  <a:pos x="T6" y="T7"/>
                </a:cxn>
                <a:cxn ang="T14">
                  <a:pos x="T8" y="T9"/>
                </a:cxn>
              </a:cxnLst>
              <a:rect l="T15" t="T16" r="T17" b="T18"/>
              <a:pathLst>
                <a:path w="176" h="133">
                  <a:moveTo>
                    <a:pt x="175" y="66"/>
                  </a:moveTo>
                  <a:cubicBezTo>
                    <a:pt x="175" y="30"/>
                    <a:pt x="136" y="0"/>
                    <a:pt x="88" y="0"/>
                  </a:cubicBezTo>
                  <a:cubicBezTo>
                    <a:pt x="40" y="0"/>
                    <a:pt x="0" y="30"/>
                    <a:pt x="0" y="67"/>
                  </a:cubicBezTo>
                  <a:cubicBezTo>
                    <a:pt x="1" y="103"/>
                    <a:pt x="40" y="133"/>
                    <a:pt x="88" y="133"/>
                  </a:cubicBezTo>
                  <a:cubicBezTo>
                    <a:pt x="136" y="133"/>
                    <a:pt x="176" y="103"/>
                    <a:pt x="175" y="66"/>
                  </a:cubicBezTo>
                </a:path>
              </a:pathLst>
            </a:custGeom>
            <a:solidFill>
              <a:srgbClr val="FFFFFF"/>
            </a:solidFill>
            <a:ln w="0">
              <a:solidFill>
                <a:srgbClr val="000000"/>
              </a:solidFill>
              <a:prstDash val="solid"/>
              <a:round/>
              <a:headEnd/>
              <a:tailEnd/>
            </a:ln>
          </p:spPr>
          <p:txBody>
            <a:bodyPr/>
            <a:lstStyle/>
            <a:p>
              <a:endParaRPr lang="ru-RU"/>
            </a:p>
          </p:txBody>
        </p:sp>
        <p:sp>
          <p:nvSpPr>
            <p:cNvPr id="161682" name="Freeform 3339"/>
            <p:cNvSpPr>
              <a:spLocks/>
            </p:cNvSpPr>
            <p:nvPr/>
          </p:nvSpPr>
          <p:spPr bwMode="auto">
            <a:xfrm>
              <a:off x="2735" y="2638"/>
              <a:ext cx="32" cy="27"/>
            </a:xfrm>
            <a:custGeom>
              <a:avLst/>
              <a:gdLst>
                <a:gd name="T0" fmla="*/ 31 w 32"/>
                <a:gd name="T1" fmla="*/ 14 h 27"/>
                <a:gd name="T2" fmla="*/ 16 w 32"/>
                <a:gd name="T3" fmla="*/ 0 h 27"/>
                <a:gd name="T4" fmla="*/ 0 w 32"/>
                <a:gd name="T5" fmla="*/ 14 h 27"/>
                <a:gd name="T6" fmla="*/ 16 w 32"/>
                <a:gd name="T7" fmla="*/ 27 h 27"/>
                <a:gd name="T8" fmla="*/ 31 w 32"/>
                <a:gd name="T9" fmla="*/ 14 h 27"/>
                <a:gd name="T10" fmla="*/ 0 60000 65536"/>
                <a:gd name="T11" fmla="*/ 0 60000 65536"/>
                <a:gd name="T12" fmla="*/ 0 60000 65536"/>
                <a:gd name="T13" fmla="*/ 0 60000 65536"/>
                <a:gd name="T14" fmla="*/ 0 60000 65536"/>
                <a:gd name="T15" fmla="*/ 0 w 32"/>
                <a:gd name="T16" fmla="*/ 0 h 27"/>
                <a:gd name="T17" fmla="*/ 32 w 32"/>
                <a:gd name="T18" fmla="*/ 27 h 27"/>
              </a:gdLst>
              <a:ahLst/>
              <a:cxnLst>
                <a:cxn ang="T10">
                  <a:pos x="T0" y="T1"/>
                </a:cxn>
                <a:cxn ang="T11">
                  <a:pos x="T2" y="T3"/>
                </a:cxn>
                <a:cxn ang="T12">
                  <a:pos x="T4" y="T5"/>
                </a:cxn>
                <a:cxn ang="T13">
                  <a:pos x="T6" y="T7"/>
                </a:cxn>
                <a:cxn ang="T14">
                  <a:pos x="T8" y="T9"/>
                </a:cxn>
              </a:cxnLst>
              <a:rect l="T15" t="T16" r="T17" b="T18"/>
              <a:pathLst>
                <a:path w="32" h="27">
                  <a:moveTo>
                    <a:pt x="31" y="14"/>
                  </a:moveTo>
                  <a:cubicBezTo>
                    <a:pt x="31" y="7"/>
                    <a:pt x="24" y="0"/>
                    <a:pt x="16" y="0"/>
                  </a:cubicBezTo>
                  <a:cubicBezTo>
                    <a:pt x="7" y="0"/>
                    <a:pt x="0" y="7"/>
                    <a:pt x="0" y="14"/>
                  </a:cubicBezTo>
                  <a:cubicBezTo>
                    <a:pt x="0" y="21"/>
                    <a:pt x="7" y="27"/>
                    <a:pt x="16" y="27"/>
                  </a:cubicBezTo>
                  <a:cubicBezTo>
                    <a:pt x="24" y="27"/>
                    <a:pt x="32" y="21"/>
                    <a:pt x="31" y="14"/>
                  </a:cubicBezTo>
                </a:path>
              </a:pathLst>
            </a:custGeom>
            <a:noFill/>
            <a:ln w="6350" cap="rnd">
              <a:solidFill>
                <a:srgbClr val="000000"/>
              </a:solidFill>
              <a:prstDash val="solid"/>
              <a:round/>
              <a:headEnd/>
              <a:tailEnd/>
            </a:ln>
          </p:spPr>
          <p:txBody>
            <a:bodyPr/>
            <a:lstStyle/>
            <a:p>
              <a:endParaRPr lang="ru-RU"/>
            </a:p>
          </p:txBody>
        </p:sp>
        <p:sp>
          <p:nvSpPr>
            <p:cNvPr id="161683" name="Freeform 3340"/>
            <p:cNvSpPr>
              <a:spLocks/>
            </p:cNvSpPr>
            <p:nvPr/>
          </p:nvSpPr>
          <p:spPr bwMode="auto">
            <a:xfrm>
              <a:off x="3020" y="3360"/>
              <a:ext cx="42" cy="176"/>
            </a:xfrm>
            <a:custGeom>
              <a:avLst/>
              <a:gdLst>
                <a:gd name="T0" fmla="*/ 0 w 42"/>
                <a:gd name="T1" fmla="*/ 2 h 176"/>
                <a:gd name="T2" fmla="*/ 31 w 42"/>
                <a:gd name="T3" fmla="*/ 0 h 176"/>
                <a:gd name="T4" fmla="*/ 42 w 42"/>
                <a:gd name="T5" fmla="*/ 174 h 176"/>
                <a:gd name="T6" fmla="*/ 10 w 42"/>
                <a:gd name="T7" fmla="*/ 176 h 176"/>
                <a:gd name="T8" fmla="*/ 0 w 42"/>
                <a:gd name="T9" fmla="*/ 2 h 176"/>
                <a:gd name="T10" fmla="*/ 0 60000 65536"/>
                <a:gd name="T11" fmla="*/ 0 60000 65536"/>
                <a:gd name="T12" fmla="*/ 0 60000 65536"/>
                <a:gd name="T13" fmla="*/ 0 60000 65536"/>
                <a:gd name="T14" fmla="*/ 0 60000 65536"/>
                <a:gd name="T15" fmla="*/ 0 w 42"/>
                <a:gd name="T16" fmla="*/ 0 h 176"/>
                <a:gd name="T17" fmla="*/ 42 w 42"/>
                <a:gd name="T18" fmla="*/ 176 h 176"/>
              </a:gdLst>
              <a:ahLst/>
              <a:cxnLst>
                <a:cxn ang="T10">
                  <a:pos x="T0" y="T1"/>
                </a:cxn>
                <a:cxn ang="T11">
                  <a:pos x="T2" y="T3"/>
                </a:cxn>
                <a:cxn ang="T12">
                  <a:pos x="T4" y="T5"/>
                </a:cxn>
                <a:cxn ang="T13">
                  <a:pos x="T6" y="T7"/>
                </a:cxn>
                <a:cxn ang="T14">
                  <a:pos x="T8" y="T9"/>
                </a:cxn>
              </a:cxnLst>
              <a:rect l="T15" t="T16" r="T17" b="T18"/>
              <a:pathLst>
                <a:path w="42" h="176">
                  <a:moveTo>
                    <a:pt x="0" y="2"/>
                  </a:moveTo>
                  <a:lnTo>
                    <a:pt x="31" y="0"/>
                  </a:lnTo>
                  <a:lnTo>
                    <a:pt x="42" y="174"/>
                  </a:lnTo>
                  <a:lnTo>
                    <a:pt x="10" y="176"/>
                  </a:lnTo>
                  <a:lnTo>
                    <a:pt x="0" y="2"/>
                  </a:lnTo>
                  <a:close/>
                </a:path>
              </a:pathLst>
            </a:custGeom>
            <a:solidFill>
              <a:srgbClr val="F561AF"/>
            </a:solidFill>
            <a:ln w="9525">
              <a:noFill/>
              <a:round/>
              <a:headEnd/>
              <a:tailEnd/>
            </a:ln>
          </p:spPr>
          <p:txBody>
            <a:bodyPr/>
            <a:lstStyle/>
            <a:p>
              <a:endParaRPr lang="ru-RU"/>
            </a:p>
          </p:txBody>
        </p:sp>
        <p:sp>
          <p:nvSpPr>
            <p:cNvPr id="161684" name="Freeform 3341"/>
            <p:cNvSpPr>
              <a:spLocks/>
            </p:cNvSpPr>
            <p:nvPr/>
          </p:nvSpPr>
          <p:spPr bwMode="auto">
            <a:xfrm>
              <a:off x="3019" y="3358"/>
              <a:ext cx="31" cy="5"/>
            </a:xfrm>
            <a:custGeom>
              <a:avLst/>
              <a:gdLst>
                <a:gd name="T0" fmla="*/ 0 w 31"/>
                <a:gd name="T1" fmla="*/ 1 h 5"/>
                <a:gd name="T2" fmla="*/ 0 w 31"/>
                <a:gd name="T3" fmla="*/ 5 h 5"/>
                <a:gd name="T4" fmla="*/ 31 w 31"/>
                <a:gd name="T5" fmla="*/ 4 h 5"/>
                <a:gd name="T6" fmla="*/ 31 w 31"/>
                <a:gd name="T7" fmla="*/ 0 h 5"/>
                <a:gd name="T8" fmla="*/ 0 w 31"/>
                <a:gd name="T9" fmla="*/ 1 h 5"/>
                <a:gd name="T10" fmla="*/ 0 60000 65536"/>
                <a:gd name="T11" fmla="*/ 0 60000 65536"/>
                <a:gd name="T12" fmla="*/ 0 60000 65536"/>
                <a:gd name="T13" fmla="*/ 0 60000 65536"/>
                <a:gd name="T14" fmla="*/ 0 60000 65536"/>
                <a:gd name="T15" fmla="*/ 0 w 31"/>
                <a:gd name="T16" fmla="*/ 0 h 5"/>
                <a:gd name="T17" fmla="*/ 31 w 31"/>
                <a:gd name="T18" fmla="*/ 5 h 5"/>
              </a:gdLst>
              <a:ahLst/>
              <a:cxnLst>
                <a:cxn ang="T10">
                  <a:pos x="T0" y="T1"/>
                </a:cxn>
                <a:cxn ang="T11">
                  <a:pos x="T2" y="T3"/>
                </a:cxn>
                <a:cxn ang="T12">
                  <a:pos x="T4" y="T5"/>
                </a:cxn>
                <a:cxn ang="T13">
                  <a:pos x="T6" y="T7"/>
                </a:cxn>
                <a:cxn ang="T14">
                  <a:pos x="T8" y="T9"/>
                </a:cxn>
              </a:cxnLst>
              <a:rect l="T15" t="T16" r="T17" b="T18"/>
              <a:pathLst>
                <a:path w="31" h="5">
                  <a:moveTo>
                    <a:pt x="0" y="1"/>
                  </a:moveTo>
                  <a:lnTo>
                    <a:pt x="0" y="5"/>
                  </a:lnTo>
                  <a:lnTo>
                    <a:pt x="31" y="4"/>
                  </a:lnTo>
                  <a:lnTo>
                    <a:pt x="31" y="0"/>
                  </a:lnTo>
                  <a:lnTo>
                    <a:pt x="0" y="1"/>
                  </a:lnTo>
                  <a:close/>
                </a:path>
              </a:pathLst>
            </a:custGeom>
            <a:solidFill>
              <a:srgbClr val="F8BDD6"/>
            </a:solidFill>
            <a:ln w="9525">
              <a:noFill/>
              <a:round/>
              <a:headEnd/>
              <a:tailEnd/>
            </a:ln>
          </p:spPr>
          <p:txBody>
            <a:bodyPr/>
            <a:lstStyle/>
            <a:p>
              <a:endParaRPr lang="ru-RU"/>
            </a:p>
          </p:txBody>
        </p:sp>
        <p:sp>
          <p:nvSpPr>
            <p:cNvPr id="161685" name="Freeform 3342"/>
            <p:cNvSpPr>
              <a:spLocks/>
            </p:cNvSpPr>
            <p:nvPr/>
          </p:nvSpPr>
          <p:spPr bwMode="auto">
            <a:xfrm>
              <a:off x="3047" y="3360"/>
              <a:ext cx="17" cy="174"/>
            </a:xfrm>
            <a:custGeom>
              <a:avLst/>
              <a:gdLst>
                <a:gd name="T0" fmla="*/ 6 w 17"/>
                <a:gd name="T1" fmla="*/ 0 h 174"/>
                <a:gd name="T2" fmla="*/ 0 w 17"/>
                <a:gd name="T3" fmla="*/ 0 h 174"/>
                <a:gd name="T4" fmla="*/ 11 w 17"/>
                <a:gd name="T5" fmla="*/ 174 h 174"/>
                <a:gd name="T6" fmla="*/ 17 w 17"/>
                <a:gd name="T7" fmla="*/ 174 h 174"/>
                <a:gd name="T8" fmla="*/ 6 w 17"/>
                <a:gd name="T9" fmla="*/ 0 h 174"/>
                <a:gd name="T10" fmla="*/ 0 60000 65536"/>
                <a:gd name="T11" fmla="*/ 0 60000 65536"/>
                <a:gd name="T12" fmla="*/ 0 60000 65536"/>
                <a:gd name="T13" fmla="*/ 0 60000 65536"/>
                <a:gd name="T14" fmla="*/ 0 60000 65536"/>
                <a:gd name="T15" fmla="*/ 0 w 17"/>
                <a:gd name="T16" fmla="*/ 0 h 174"/>
                <a:gd name="T17" fmla="*/ 17 w 17"/>
                <a:gd name="T18" fmla="*/ 174 h 174"/>
              </a:gdLst>
              <a:ahLst/>
              <a:cxnLst>
                <a:cxn ang="T10">
                  <a:pos x="T0" y="T1"/>
                </a:cxn>
                <a:cxn ang="T11">
                  <a:pos x="T2" y="T3"/>
                </a:cxn>
                <a:cxn ang="T12">
                  <a:pos x="T4" y="T5"/>
                </a:cxn>
                <a:cxn ang="T13">
                  <a:pos x="T6" y="T7"/>
                </a:cxn>
                <a:cxn ang="T14">
                  <a:pos x="T8" y="T9"/>
                </a:cxn>
              </a:cxnLst>
              <a:rect l="T15" t="T16" r="T17" b="T18"/>
              <a:pathLst>
                <a:path w="17" h="174">
                  <a:moveTo>
                    <a:pt x="6" y="0"/>
                  </a:moveTo>
                  <a:lnTo>
                    <a:pt x="0" y="0"/>
                  </a:lnTo>
                  <a:lnTo>
                    <a:pt x="11" y="174"/>
                  </a:lnTo>
                  <a:lnTo>
                    <a:pt x="17" y="174"/>
                  </a:lnTo>
                  <a:lnTo>
                    <a:pt x="6" y="0"/>
                  </a:lnTo>
                  <a:close/>
                </a:path>
              </a:pathLst>
            </a:custGeom>
            <a:solidFill>
              <a:srgbClr val="F8BDD6"/>
            </a:solidFill>
            <a:ln w="9525">
              <a:noFill/>
              <a:round/>
              <a:headEnd/>
              <a:tailEnd/>
            </a:ln>
          </p:spPr>
          <p:txBody>
            <a:bodyPr/>
            <a:lstStyle/>
            <a:p>
              <a:endParaRPr lang="ru-RU"/>
            </a:p>
          </p:txBody>
        </p:sp>
        <p:sp>
          <p:nvSpPr>
            <p:cNvPr id="161686" name="Freeform 3343"/>
            <p:cNvSpPr>
              <a:spLocks/>
            </p:cNvSpPr>
            <p:nvPr/>
          </p:nvSpPr>
          <p:spPr bwMode="auto">
            <a:xfrm>
              <a:off x="3048" y="3358"/>
              <a:ext cx="7" cy="3"/>
            </a:xfrm>
            <a:custGeom>
              <a:avLst/>
              <a:gdLst>
                <a:gd name="T0" fmla="*/ 4 w 7"/>
                <a:gd name="T1" fmla="*/ 0 h 3"/>
                <a:gd name="T2" fmla="*/ 7 w 7"/>
                <a:gd name="T3" fmla="*/ 0 h 3"/>
                <a:gd name="T4" fmla="*/ 7 w 7"/>
                <a:gd name="T5" fmla="*/ 2 h 3"/>
                <a:gd name="T6" fmla="*/ 0 w 7"/>
                <a:gd name="T7" fmla="*/ 2 h 3"/>
                <a:gd name="T8" fmla="*/ 4 w 7"/>
                <a:gd name="T9" fmla="*/ 3 h 3"/>
                <a:gd name="T10" fmla="*/ 4 w 7"/>
                <a:gd name="T11" fmla="*/ 0 h 3"/>
                <a:gd name="T12" fmla="*/ 0 60000 65536"/>
                <a:gd name="T13" fmla="*/ 0 60000 65536"/>
                <a:gd name="T14" fmla="*/ 0 60000 65536"/>
                <a:gd name="T15" fmla="*/ 0 60000 65536"/>
                <a:gd name="T16" fmla="*/ 0 60000 65536"/>
                <a:gd name="T17" fmla="*/ 0 60000 65536"/>
                <a:gd name="T18" fmla="*/ 0 w 7"/>
                <a:gd name="T19" fmla="*/ 0 h 3"/>
                <a:gd name="T20" fmla="*/ 7 w 7"/>
                <a:gd name="T21" fmla="*/ 3 h 3"/>
              </a:gdLst>
              <a:ahLst/>
              <a:cxnLst>
                <a:cxn ang="T12">
                  <a:pos x="T0" y="T1"/>
                </a:cxn>
                <a:cxn ang="T13">
                  <a:pos x="T2" y="T3"/>
                </a:cxn>
                <a:cxn ang="T14">
                  <a:pos x="T4" y="T5"/>
                </a:cxn>
                <a:cxn ang="T15">
                  <a:pos x="T6" y="T7"/>
                </a:cxn>
                <a:cxn ang="T16">
                  <a:pos x="T8" y="T9"/>
                </a:cxn>
                <a:cxn ang="T17">
                  <a:pos x="T10" y="T11"/>
                </a:cxn>
              </a:cxnLst>
              <a:rect l="T18" t="T19" r="T20" b="T21"/>
              <a:pathLst>
                <a:path w="7" h="3">
                  <a:moveTo>
                    <a:pt x="4" y="0"/>
                  </a:moveTo>
                  <a:lnTo>
                    <a:pt x="7" y="0"/>
                  </a:lnTo>
                  <a:lnTo>
                    <a:pt x="7" y="2"/>
                  </a:lnTo>
                  <a:lnTo>
                    <a:pt x="0" y="2"/>
                  </a:lnTo>
                  <a:lnTo>
                    <a:pt x="4" y="3"/>
                  </a:lnTo>
                  <a:lnTo>
                    <a:pt x="4" y="0"/>
                  </a:lnTo>
                  <a:close/>
                </a:path>
              </a:pathLst>
            </a:custGeom>
            <a:solidFill>
              <a:srgbClr val="F8BDD6"/>
            </a:solidFill>
            <a:ln w="9525">
              <a:noFill/>
              <a:round/>
              <a:headEnd/>
              <a:tailEnd/>
            </a:ln>
          </p:spPr>
          <p:txBody>
            <a:bodyPr/>
            <a:lstStyle/>
            <a:p>
              <a:endParaRPr lang="ru-RU"/>
            </a:p>
          </p:txBody>
        </p:sp>
        <p:sp>
          <p:nvSpPr>
            <p:cNvPr id="161687" name="Freeform 3344"/>
            <p:cNvSpPr>
              <a:spLocks/>
            </p:cNvSpPr>
            <p:nvPr/>
          </p:nvSpPr>
          <p:spPr bwMode="auto">
            <a:xfrm>
              <a:off x="3029" y="3531"/>
              <a:ext cx="31" cy="8"/>
            </a:xfrm>
            <a:custGeom>
              <a:avLst/>
              <a:gdLst>
                <a:gd name="T0" fmla="*/ 31 w 31"/>
                <a:gd name="T1" fmla="*/ 6 h 8"/>
                <a:gd name="T2" fmla="*/ 31 w 31"/>
                <a:gd name="T3" fmla="*/ 0 h 8"/>
                <a:gd name="T4" fmla="*/ 0 w 31"/>
                <a:gd name="T5" fmla="*/ 1 h 8"/>
                <a:gd name="T6" fmla="*/ 0 w 31"/>
                <a:gd name="T7" fmla="*/ 8 h 8"/>
                <a:gd name="T8" fmla="*/ 31 w 31"/>
                <a:gd name="T9" fmla="*/ 6 h 8"/>
                <a:gd name="T10" fmla="*/ 0 60000 65536"/>
                <a:gd name="T11" fmla="*/ 0 60000 65536"/>
                <a:gd name="T12" fmla="*/ 0 60000 65536"/>
                <a:gd name="T13" fmla="*/ 0 60000 65536"/>
                <a:gd name="T14" fmla="*/ 0 60000 65536"/>
                <a:gd name="T15" fmla="*/ 0 w 31"/>
                <a:gd name="T16" fmla="*/ 0 h 8"/>
                <a:gd name="T17" fmla="*/ 31 w 31"/>
                <a:gd name="T18" fmla="*/ 8 h 8"/>
              </a:gdLst>
              <a:ahLst/>
              <a:cxnLst>
                <a:cxn ang="T10">
                  <a:pos x="T0" y="T1"/>
                </a:cxn>
                <a:cxn ang="T11">
                  <a:pos x="T2" y="T3"/>
                </a:cxn>
                <a:cxn ang="T12">
                  <a:pos x="T4" y="T5"/>
                </a:cxn>
                <a:cxn ang="T13">
                  <a:pos x="T6" y="T7"/>
                </a:cxn>
                <a:cxn ang="T14">
                  <a:pos x="T8" y="T9"/>
                </a:cxn>
              </a:cxnLst>
              <a:rect l="T15" t="T16" r="T17" b="T18"/>
              <a:pathLst>
                <a:path w="31" h="8">
                  <a:moveTo>
                    <a:pt x="31" y="6"/>
                  </a:moveTo>
                  <a:lnTo>
                    <a:pt x="31" y="0"/>
                  </a:lnTo>
                  <a:lnTo>
                    <a:pt x="0" y="1"/>
                  </a:lnTo>
                  <a:lnTo>
                    <a:pt x="0" y="8"/>
                  </a:lnTo>
                  <a:lnTo>
                    <a:pt x="31" y="6"/>
                  </a:lnTo>
                  <a:close/>
                </a:path>
              </a:pathLst>
            </a:custGeom>
            <a:solidFill>
              <a:srgbClr val="F8BDD6"/>
            </a:solidFill>
            <a:ln w="9525">
              <a:noFill/>
              <a:round/>
              <a:headEnd/>
              <a:tailEnd/>
            </a:ln>
          </p:spPr>
          <p:txBody>
            <a:bodyPr/>
            <a:lstStyle/>
            <a:p>
              <a:endParaRPr lang="ru-RU"/>
            </a:p>
          </p:txBody>
        </p:sp>
        <p:sp>
          <p:nvSpPr>
            <p:cNvPr id="161688" name="Freeform 3345"/>
            <p:cNvSpPr>
              <a:spLocks/>
            </p:cNvSpPr>
            <p:nvPr/>
          </p:nvSpPr>
          <p:spPr bwMode="auto">
            <a:xfrm>
              <a:off x="3056" y="3529"/>
              <a:ext cx="8" cy="7"/>
            </a:xfrm>
            <a:custGeom>
              <a:avLst/>
              <a:gdLst>
                <a:gd name="T0" fmla="*/ 8 w 8"/>
                <a:gd name="T1" fmla="*/ 4 h 7"/>
                <a:gd name="T2" fmla="*/ 8 w 8"/>
                <a:gd name="T3" fmla="*/ 7 h 7"/>
                <a:gd name="T4" fmla="*/ 4 w 8"/>
                <a:gd name="T5" fmla="*/ 7 h 7"/>
                <a:gd name="T6" fmla="*/ 4 w 8"/>
                <a:gd name="T7" fmla="*/ 0 h 7"/>
                <a:gd name="T8" fmla="*/ 0 w 8"/>
                <a:gd name="T9" fmla="*/ 4 h 7"/>
                <a:gd name="T10" fmla="*/ 8 w 8"/>
                <a:gd name="T11" fmla="*/ 4 h 7"/>
                <a:gd name="T12" fmla="*/ 0 60000 65536"/>
                <a:gd name="T13" fmla="*/ 0 60000 65536"/>
                <a:gd name="T14" fmla="*/ 0 60000 65536"/>
                <a:gd name="T15" fmla="*/ 0 60000 65536"/>
                <a:gd name="T16" fmla="*/ 0 60000 65536"/>
                <a:gd name="T17" fmla="*/ 0 60000 65536"/>
                <a:gd name="T18" fmla="*/ 0 w 8"/>
                <a:gd name="T19" fmla="*/ 0 h 7"/>
                <a:gd name="T20" fmla="*/ 8 w 8"/>
                <a:gd name="T21" fmla="*/ 7 h 7"/>
              </a:gdLst>
              <a:ahLst/>
              <a:cxnLst>
                <a:cxn ang="T12">
                  <a:pos x="T0" y="T1"/>
                </a:cxn>
                <a:cxn ang="T13">
                  <a:pos x="T2" y="T3"/>
                </a:cxn>
                <a:cxn ang="T14">
                  <a:pos x="T4" y="T5"/>
                </a:cxn>
                <a:cxn ang="T15">
                  <a:pos x="T6" y="T7"/>
                </a:cxn>
                <a:cxn ang="T16">
                  <a:pos x="T8" y="T9"/>
                </a:cxn>
                <a:cxn ang="T17">
                  <a:pos x="T10" y="T11"/>
                </a:cxn>
              </a:cxnLst>
              <a:rect l="T18" t="T19" r="T20" b="T21"/>
              <a:pathLst>
                <a:path w="8" h="7">
                  <a:moveTo>
                    <a:pt x="8" y="4"/>
                  </a:moveTo>
                  <a:lnTo>
                    <a:pt x="8" y="7"/>
                  </a:lnTo>
                  <a:lnTo>
                    <a:pt x="4" y="7"/>
                  </a:lnTo>
                  <a:lnTo>
                    <a:pt x="4" y="0"/>
                  </a:lnTo>
                  <a:lnTo>
                    <a:pt x="0" y="4"/>
                  </a:lnTo>
                  <a:lnTo>
                    <a:pt x="8" y="4"/>
                  </a:lnTo>
                  <a:close/>
                </a:path>
              </a:pathLst>
            </a:custGeom>
            <a:solidFill>
              <a:srgbClr val="F8BDD6"/>
            </a:solidFill>
            <a:ln w="9525">
              <a:noFill/>
              <a:round/>
              <a:headEnd/>
              <a:tailEnd/>
            </a:ln>
          </p:spPr>
          <p:txBody>
            <a:bodyPr/>
            <a:lstStyle/>
            <a:p>
              <a:endParaRPr lang="ru-RU"/>
            </a:p>
          </p:txBody>
        </p:sp>
        <p:sp>
          <p:nvSpPr>
            <p:cNvPr id="161689" name="Freeform 3346"/>
            <p:cNvSpPr>
              <a:spLocks/>
            </p:cNvSpPr>
            <p:nvPr/>
          </p:nvSpPr>
          <p:spPr bwMode="auto">
            <a:xfrm>
              <a:off x="3019" y="3361"/>
              <a:ext cx="15" cy="175"/>
            </a:xfrm>
            <a:custGeom>
              <a:avLst/>
              <a:gdLst>
                <a:gd name="T0" fmla="*/ 9 w 15"/>
                <a:gd name="T1" fmla="*/ 175 h 175"/>
                <a:gd name="T2" fmla="*/ 15 w 15"/>
                <a:gd name="T3" fmla="*/ 175 h 175"/>
                <a:gd name="T4" fmla="*/ 5 w 15"/>
                <a:gd name="T5" fmla="*/ 0 h 175"/>
                <a:gd name="T6" fmla="*/ 0 w 15"/>
                <a:gd name="T7" fmla="*/ 1 h 175"/>
                <a:gd name="T8" fmla="*/ 9 w 15"/>
                <a:gd name="T9" fmla="*/ 175 h 175"/>
                <a:gd name="T10" fmla="*/ 0 60000 65536"/>
                <a:gd name="T11" fmla="*/ 0 60000 65536"/>
                <a:gd name="T12" fmla="*/ 0 60000 65536"/>
                <a:gd name="T13" fmla="*/ 0 60000 65536"/>
                <a:gd name="T14" fmla="*/ 0 60000 65536"/>
                <a:gd name="T15" fmla="*/ 0 w 15"/>
                <a:gd name="T16" fmla="*/ 0 h 175"/>
                <a:gd name="T17" fmla="*/ 15 w 15"/>
                <a:gd name="T18" fmla="*/ 175 h 175"/>
              </a:gdLst>
              <a:ahLst/>
              <a:cxnLst>
                <a:cxn ang="T10">
                  <a:pos x="T0" y="T1"/>
                </a:cxn>
                <a:cxn ang="T11">
                  <a:pos x="T2" y="T3"/>
                </a:cxn>
                <a:cxn ang="T12">
                  <a:pos x="T4" y="T5"/>
                </a:cxn>
                <a:cxn ang="T13">
                  <a:pos x="T6" y="T7"/>
                </a:cxn>
                <a:cxn ang="T14">
                  <a:pos x="T8" y="T9"/>
                </a:cxn>
              </a:cxnLst>
              <a:rect l="T15" t="T16" r="T17" b="T18"/>
              <a:pathLst>
                <a:path w="15" h="175">
                  <a:moveTo>
                    <a:pt x="9" y="175"/>
                  </a:moveTo>
                  <a:lnTo>
                    <a:pt x="15" y="175"/>
                  </a:lnTo>
                  <a:lnTo>
                    <a:pt x="5" y="0"/>
                  </a:lnTo>
                  <a:lnTo>
                    <a:pt x="0" y="1"/>
                  </a:lnTo>
                  <a:lnTo>
                    <a:pt x="9" y="175"/>
                  </a:lnTo>
                  <a:close/>
                </a:path>
              </a:pathLst>
            </a:custGeom>
            <a:solidFill>
              <a:srgbClr val="F8BDD6"/>
            </a:solidFill>
            <a:ln w="9525">
              <a:noFill/>
              <a:round/>
              <a:headEnd/>
              <a:tailEnd/>
            </a:ln>
          </p:spPr>
          <p:txBody>
            <a:bodyPr/>
            <a:lstStyle/>
            <a:p>
              <a:endParaRPr lang="ru-RU"/>
            </a:p>
          </p:txBody>
        </p:sp>
        <p:sp>
          <p:nvSpPr>
            <p:cNvPr id="161690" name="Freeform 3347"/>
            <p:cNvSpPr>
              <a:spLocks/>
            </p:cNvSpPr>
            <p:nvPr/>
          </p:nvSpPr>
          <p:spPr bwMode="auto">
            <a:xfrm>
              <a:off x="3028" y="3532"/>
              <a:ext cx="6" cy="7"/>
            </a:xfrm>
            <a:custGeom>
              <a:avLst/>
              <a:gdLst>
                <a:gd name="T0" fmla="*/ 3 w 6"/>
                <a:gd name="T1" fmla="*/ 7 h 7"/>
                <a:gd name="T2" fmla="*/ 0 w 6"/>
                <a:gd name="T3" fmla="*/ 7 h 7"/>
                <a:gd name="T4" fmla="*/ 0 w 6"/>
                <a:gd name="T5" fmla="*/ 4 h 7"/>
                <a:gd name="T6" fmla="*/ 6 w 6"/>
                <a:gd name="T7" fmla="*/ 4 h 7"/>
                <a:gd name="T8" fmla="*/ 3 w 6"/>
                <a:gd name="T9" fmla="*/ 0 h 7"/>
                <a:gd name="T10" fmla="*/ 3 w 6"/>
                <a:gd name="T11" fmla="*/ 7 h 7"/>
                <a:gd name="T12" fmla="*/ 0 60000 65536"/>
                <a:gd name="T13" fmla="*/ 0 60000 65536"/>
                <a:gd name="T14" fmla="*/ 0 60000 65536"/>
                <a:gd name="T15" fmla="*/ 0 60000 65536"/>
                <a:gd name="T16" fmla="*/ 0 60000 65536"/>
                <a:gd name="T17" fmla="*/ 0 60000 65536"/>
                <a:gd name="T18" fmla="*/ 0 w 6"/>
                <a:gd name="T19" fmla="*/ 0 h 7"/>
                <a:gd name="T20" fmla="*/ 6 w 6"/>
                <a:gd name="T21" fmla="*/ 7 h 7"/>
              </a:gdLst>
              <a:ahLst/>
              <a:cxnLst>
                <a:cxn ang="T12">
                  <a:pos x="T0" y="T1"/>
                </a:cxn>
                <a:cxn ang="T13">
                  <a:pos x="T2" y="T3"/>
                </a:cxn>
                <a:cxn ang="T14">
                  <a:pos x="T4" y="T5"/>
                </a:cxn>
                <a:cxn ang="T15">
                  <a:pos x="T6" y="T7"/>
                </a:cxn>
                <a:cxn ang="T16">
                  <a:pos x="T8" y="T9"/>
                </a:cxn>
                <a:cxn ang="T17">
                  <a:pos x="T10" y="T11"/>
                </a:cxn>
              </a:cxnLst>
              <a:rect l="T18" t="T19" r="T20" b="T21"/>
              <a:pathLst>
                <a:path w="6" h="7">
                  <a:moveTo>
                    <a:pt x="3" y="7"/>
                  </a:moveTo>
                  <a:lnTo>
                    <a:pt x="0" y="7"/>
                  </a:lnTo>
                  <a:lnTo>
                    <a:pt x="0" y="4"/>
                  </a:lnTo>
                  <a:lnTo>
                    <a:pt x="6" y="4"/>
                  </a:lnTo>
                  <a:lnTo>
                    <a:pt x="3" y="0"/>
                  </a:lnTo>
                  <a:lnTo>
                    <a:pt x="3" y="7"/>
                  </a:lnTo>
                  <a:close/>
                </a:path>
              </a:pathLst>
            </a:custGeom>
            <a:solidFill>
              <a:srgbClr val="F8BDD6"/>
            </a:solidFill>
            <a:ln w="9525">
              <a:noFill/>
              <a:round/>
              <a:headEnd/>
              <a:tailEnd/>
            </a:ln>
          </p:spPr>
          <p:txBody>
            <a:bodyPr/>
            <a:lstStyle/>
            <a:p>
              <a:endParaRPr lang="ru-RU"/>
            </a:p>
          </p:txBody>
        </p:sp>
        <p:sp>
          <p:nvSpPr>
            <p:cNvPr id="161691" name="Freeform 3348"/>
            <p:cNvSpPr>
              <a:spLocks/>
            </p:cNvSpPr>
            <p:nvPr/>
          </p:nvSpPr>
          <p:spPr bwMode="auto">
            <a:xfrm>
              <a:off x="3017" y="3360"/>
              <a:ext cx="5" cy="3"/>
            </a:xfrm>
            <a:custGeom>
              <a:avLst/>
              <a:gdLst>
                <a:gd name="T0" fmla="*/ 0 w 5"/>
                <a:gd name="T1" fmla="*/ 2 h 3"/>
                <a:gd name="T2" fmla="*/ 0 w 5"/>
                <a:gd name="T3" fmla="*/ 0 h 3"/>
                <a:gd name="T4" fmla="*/ 3 w 5"/>
                <a:gd name="T5" fmla="*/ 0 h 3"/>
                <a:gd name="T6" fmla="*/ 3 w 5"/>
                <a:gd name="T7" fmla="*/ 3 h 3"/>
                <a:gd name="T8" fmla="*/ 5 w 5"/>
                <a:gd name="T9" fmla="*/ 2 h 3"/>
                <a:gd name="T10" fmla="*/ 0 w 5"/>
                <a:gd name="T11" fmla="*/ 2 h 3"/>
                <a:gd name="T12" fmla="*/ 0 60000 65536"/>
                <a:gd name="T13" fmla="*/ 0 60000 65536"/>
                <a:gd name="T14" fmla="*/ 0 60000 65536"/>
                <a:gd name="T15" fmla="*/ 0 60000 65536"/>
                <a:gd name="T16" fmla="*/ 0 60000 65536"/>
                <a:gd name="T17" fmla="*/ 0 60000 65536"/>
                <a:gd name="T18" fmla="*/ 0 w 5"/>
                <a:gd name="T19" fmla="*/ 0 h 3"/>
                <a:gd name="T20" fmla="*/ 5 w 5"/>
                <a:gd name="T21" fmla="*/ 3 h 3"/>
              </a:gdLst>
              <a:ahLst/>
              <a:cxnLst>
                <a:cxn ang="T12">
                  <a:pos x="T0" y="T1"/>
                </a:cxn>
                <a:cxn ang="T13">
                  <a:pos x="T2" y="T3"/>
                </a:cxn>
                <a:cxn ang="T14">
                  <a:pos x="T4" y="T5"/>
                </a:cxn>
                <a:cxn ang="T15">
                  <a:pos x="T6" y="T7"/>
                </a:cxn>
                <a:cxn ang="T16">
                  <a:pos x="T8" y="T9"/>
                </a:cxn>
                <a:cxn ang="T17">
                  <a:pos x="T10" y="T11"/>
                </a:cxn>
              </a:cxnLst>
              <a:rect l="T18" t="T19" r="T20" b="T21"/>
              <a:pathLst>
                <a:path w="5" h="3">
                  <a:moveTo>
                    <a:pt x="0" y="2"/>
                  </a:moveTo>
                  <a:lnTo>
                    <a:pt x="0" y="0"/>
                  </a:lnTo>
                  <a:lnTo>
                    <a:pt x="3" y="0"/>
                  </a:lnTo>
                  <a:lnTo>
                    <a:pt x="3" y="3"/>
                  </a:lnTo>
                  <a:lnTo>
                    <a:pt x="5" y="2"/>
                  </a:lnTo>
                  <a:lnTo>
                    <a:pt x="0" y="2"/>
                  </a:lnTo>
                  <a:close/>
                </a:path>
              </a:pathLst>
            </a:custGeom>
            <a:solidFill>
              <a:srgbClr val="F8BDD6"/>
            </a:solidFill>
            <a:ln w="9525">
              <a:noFill/>
              <a:round/>
              <a:headEnd/>
              <a:tailEnd/>
            </a:ln>
          </p:spPr>
          <p:txBody>
            <a:bodyPr/>
            <a:lstStyle/>
            <a:p>
              <a:endParaRPr lang="ru-RU"/>
            </a:p>
          </p:txBody>
        </p:sp>
        <p:sp>
          <p:nvSpPr>
            <p:cNvPr id="161692" name="Freeform 3349"/>
            <p:cNvSpPr>
              <a:spLocks/>
            </p:cNvSpPr>
            <p:nvPr/>
          </p:nvSpPr>
          <p:spPr bwMode="auto">
            <a:xfrm>
              <a:off x="2978" y="3488"/>
              <a:ext cx="185" cy="151"/>
            </a:xfrm>
            <a:custGeom>
              <a:avLst/>
              <a:gdLst>
                <a:gd name="T0" fmla="*/ 62 w 185"/>
                <a:gd name="T1" fmla="*/ 56 h 151"/>
                <a:gd name="T2" fmla="*/ 56 w 185"/>
                <a:gd name="T3" fmla="*/ 51 h 151"/>
                <a:gd name="T4" fmla="*/ 51 w 185"/>
                <a:gd name="T5" fmla="*/ 45 h 151"/>
                <a:gd name="T6" fmla="*/ 48 w 185"/>
                <a:gd name="T7" fmla="*/ 36 h 151"/>
                <a:gd name="T8" fmla="*/ 46 w 185"/>
                <a:gd name="T9" fmla="*/ 24 h 151"/>
                <a:gd name="T10" fmla="*/ 49 w 185"/>
                <a:gd name="T11" fmla="*/ 15 h 151"/>
                <a:gd name="T12" fmla="*/ 57 w 185"/>
                <a:gd name="T13" fmla="*/ 8 h 151"/>
                <a:gd name="T14" fmla="*/ 66 w 185"/>
                <a:gd name="T15" fmla="*/ 4 h 151"/>
                <a:gd name="T16" fmla="*/ 77 w 185"/>
                <a:gd name="T17" fmla="*/ 0 h 151"/>
                <a:gd name="T18" fmla="*/ 96 w 185"/>
                <a:gd name="T19" fmla="*/ 2 h 151"/>
                <a:gd name="T20" fmla="*/ 106 w 185"/>
                <a:gd name="T21" fmla="*/ 7 h 151"/>
                <a:gd name="T22" fmla="*/ 114 w 185"/>
                <a:gd name="T23" fmla="*/ 13 h 151"/>
                <a:gd name="T24" fmla="*/ 120 w 185"/>
                <a:gd name="T25" fmla="*/ 22 h 151"/>
                <a:gd name="T26" fmla="*/ 122 w 185"/>
                <a:gd name="T27" fmla="*/ 35 h 151"/>
                <a:gd name="T28" fmla="*/ 119 w 185"/>
                <a:gd name="T29" fmla="*/ 47 h 151"/>
                <a:gd name="T30" fmla="*/ 114 w 185"/>
                <a:gd name="T31" fmla="*/ 56 h 151"/>
                <a:gd name="T32" fmla="*/ 113 w 185"/>
                <a:gd name="T33" fmla="*/ 56 h 151"/>
                <a:gd name="T34" fmla="*/ 119 w 185"/>
                <a:gd name="T35" fmla="*/ 49 h 151"/>
                <a:gd name="T36" fmla="*/ 133 w 185"/>
                <a:gd name="T37" fmla="*/ 47 h 151"/>
                <a:gd name="T38" fmla="*/ 154 w 185"/>
                <a:gd name="T39" fmla="*/ 47 h 151"/>
                <a:gd name="T40" fmla="*/ 163 w 185"/>
                <a:gd name="T41" fmla="*/ 49 h 151"/>
                <a:gd name="T42" fmla="*/ 175 w 185"/>
                <a:gd name="T43" fmla="*/ 57 h 151"/>
                <a:gd name="T44" fmla="*/ 180 w 185"/>
                <a:gd name="T45" fmla="*/ 65 h 151"/>
                <a:gd name="T46" fmla="*/ 184 w 185"/>
                <a:gd name="T47" fmla="*/ 75 h 151"/>
                <a:gd name="T48" fmla="*/ 184 w 185"/>
                <a:gd name="T49" fmla="*/ 87 h 151"/>
                <a:gd name="T50" fmla="*/ 179 w 185"/>
                <a:gd name="T51" fmla="*/ 100 h 151"/>
                <a:gd name="T52" fmla="*/ 168 w 185"/>
                <a:gd name="T53" fmla="*/ 108 h 151"/>
                <a:gd name="T54" fmla="*/ 156 w 185"/>
                <a:gd name="T55" fmla="*/ 113 h 151"/>
                <a:gd name="T56" fmla="*/ 145 w 185"/>
                <a:gd name="T57" fmla="*/ 113 h 151"/>
                <a:gd name="T58" fmla="*/ 136 w 185"/>
                <a:gd name="T59" fmla="*/ 109 h 151"/>
                <a:gd name="T60" fmla="*/ 132 w 185"/>
                <a:gd name="T61" fmla="*/ 107 h 151"/>
                <a:gd name="T62" fmla="*/ 122 w 185"/>
                <a:gd name="T63" fmla="*/ 96 h 151"/>
                <a:gd name="T64" fmla="*/ 128 w 185"/>
                <a:gd name="T65" fmla="*/ 105 h 151"/>
                <a:gd name="T66" fmla="*/ 130 w 185"/>
                <a:gd name="T67" fmla="*/ 115 h 151"/>
                <a:gd name="T68" fmla="*/ 128 w 185"/>
                <a:gd name="T69" fmla="*/ 132 h 151"/>
                <a:gd name="T70" fmla="*/ 122 w 185"/>
                <a:gd name="T71" fmla="*/ 139 h 151"/>
                <a:gd name="T72" fmla="*/ 115 w 185"/>
                <a:gd name="T73" fmla="*/ 146 h 151"/>
                <a:gd name="T74" fmla="*/ 105 w 185"/>
                <a:gd name="T75" fmla="*/ 149 h 151"/>
                <a:gd name="T76" fmla="*/ 84 w 185"/>
                <a:gd name="T77" fmla="*/ 149 h 151"/>
                <a:gd name="T78" fmla="*/ 75 w 185"/>
                <a:gd name="T79" fmla="*/ 146 h 151"/>
                <a:gd name="T80" fmla="*/ 64 w 185"/>
                <a:gd name="T81" fmla="*/ 137 h 151"/>
                <a:gd name="T82" fmla="*/ 60 w 185"/>
                <a:gd name="T83" fmla="*/ 124 h 151"/>
                <a:gd name="T84" fmla="*/ 59 w 185"/>
                <a:gd name="T85" fmla="*/ 117 h 151"/>
                <a:gd name="T86" fmla="*/ 62 w 185"/>
                <a:gd name="T87" fmla="*/ 109 h 151"/>
                <a:gd name="T88" fmla="*/ 68 w 185"/>
                <a:gd name="T89" fmla="*/ 100 h 151"/>
                <a:gd name="T90" fmla="*/ 62 w 185"/>
                <a:gd name="T91" fmla="*/ 107 h 151"/>
                <a:gd name="T92" fmla="*/ 54 w 185"/>
                <a:gd name="T93" fmla="*/ 111 h 151"/>
                <a:gd name="T94" fmla="*/ 45 w 185"/>
                <a:gd name="T95" fmla="*/ 115 h 151"/>
                <a:gd name="T96" fmla="*/ 26 w 185"/>
                <a:gd name="T97" fmla="*/ 113 h 151"/>
                <a:gd name="T98" fmla="*/ 18 w 185"/>
                <a:gd name="T99" fmla="*/ 109 h 151"/>
                <a:gd name="T100" fmla="*/ 10 w 185"/>
                <a:gd name="T101" fmla="*/ 104 h 151"/>
                <a:gd name="T102" fmla="*/ 6 w 185"/>
                <a:gd name="T103" fmla="*/ 97 h 151"/>
                <a:gd name="T104" fmla="*/ 0 w 185"/>
                <a:gd name="T105" fmla="*/ 79 h 151"/>
                <a:gd name="T106" fmla="*/ 4 w 185"/>
                <a:gd name="T107" fmla="*/ 66 h 151"/>
                <a:gd name="T108" fmla="*/ 12 w 185"/>
                <a:gd name="T109" fmla="*/ 54 h 151"/>
                <a:gd name="T110" fmla="*/ 17 w 185"/>
                <a:gd name="T111" fmla="*/ 51 h 151"/>
                <a:gd name="T112" fmla="*/ 26 w 185"/>
                <a:gd name="T113" fmla="*/ 48 h 151"/>
                <a:gd name="T114" fmla="*/ 43 w 185"/>
                <a:gd name="T115" fmla="*/ 49 h 151"/>
                <a:gd name="T116" fmla="*/ 60 w 185"/>
                <a:gd name="T117" fmla="*/ 56 h 15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85"/>
                <a:gd name="T178" fmla="*/ 0 h 151"/>
                <a:gd name="T179" fmla="*/ 185 w 185"/>
                <a:gd name="T180" fmla="*/ 151 h 15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85" h="151">
                  <a:moveTo>
                    <a:pt x="68" y="59"/>
                  </a:moveTo>
                  <a:lnTo>
                    <a:pt x="62" y="56"/>
                  </a:lnTo>
                  <a:lnTo>
                    <a:pt x="57" y="53"/>
                  </a:lnTo>
                  <a:lnTo>
                    <a:pt x="56" y="51"/>
                  </a:lnTo>
                  <a:lnTo>
                    <a:pt x="54" y="49"/>
                  </a:lnTo>
                  <a:lnTo>
                    <a:pt x="51" y="45"/>
                  </a:lnTo>
                  <a:lnTo>
                    <a:pt x="49" y="40"/>
                  </a:lnTo>
                  <a:lnTo>
                    <a:pt x="48" y="36"/>
                  </a:lnTo>
                  <a:lnTo>
                    <a:pt x="46" y="30"/>
                  </a:lnTo>
                  <a:lnTo>
                    <a:pt x="46" y="24"/>
                  </a:lnTo>
                  <a:lnTo>
                    <a:pt x="47" y="19"/>
                  </a:lnTo>
                  <a:lnTo>
                    <a:pt x="49" y="15"/>
                  </a:lnTo>
                  <a:lnTo>
                    <a:pt x="53" y="12"/>
                  </a:lnTo>
                  <a:lnTo>
                    <a:pt x="57" y="8"/>
                  </a:lnTo>
                  <a:lnTo>
                    <a:pt x="62" y="5"/>
                  </a:lnTo>
                  <a:lnTo>
                    <a:pt x="66" y="4"/>
                  </a:lnTo>
                  <a:lnTo>
                    <a:pt x="73" y="2"/>
                  </a:lnTo>
                  <a:lnTo>
                    <a:pt x="77" y="0"/>
                  </a:lnTo>
                  <a:lnTo>
                    <a:pt x="90" y="2"/>
                  </a:lnTo>
                  <a:lnTo>
                    <a:pt x="96" y="2"/>
                  </a:lnTo>
                  <a:lnTo>
                    <a:pt x="101" y="4"/>
                  </a:lnTo>
                  <a:lnTo>
                    <a:pt x="106" y="7"/>
                  </a:lnTo>
                  <a:lnTo>
                    <a:pt x="111" y="10"/>
                  </a:lnTo>
                  <a:lnTo>
                    <a:pt x="114" y="13"/>
                  </a:lnTo>
                  <a:lnTo>
                    <a:pt x="117" y="17"/>
                  </a:lnTo>
                  <a:lnTo>
                    <a:pt x="120" y="22"/>
                  </a:lnTo>
                  <a:lnTo>
                    <a:pt x="120" y="29"/>
                  </a:lnTo>
                  <a:lnTo>
                    <a:pt x="122" y="35"/>
                  </a:lnTo>
                  <a:lnTo>
                    <a:pt x="120" y="40"/>
                  </a:lnTo>
                  <a:lnTo>
                    <a:pt x="119" y="47"/>
                  </a:lnTo>
                  <a:lnTo>
                    <a:pt x="117" y="51"/>
                  </a:lnTo>
                  <a:lnTo>
                    <a:pt x="114" y="56"/>
                  </a:lnTo>
                  <a:lnTo>
                    <a:pt x="109" y="60"/>
                  </a:lnTo>
                  <a:lnTo>
                    <a:pt x="113" y="56"/>
                  </a:lnTo>
                  <a:lnTo>
                    <a:pt x="115" y="53"/>
                  </a:lnTo>
                  <a:lnTo>
                    <a:pt x="119" y="49"/>
                  </a:lnTo>
                  <a:lnTo>
                    <a:pt x="124" y="47"/>
                  </a:lnTo>
                  <a:lnTo>
                    <a:pt x="133" y="47"/>
                  </a:lnTo>
                  <a:lnTo>
                    <a:pt x="144" y="45"/>
                  </a:lnTo>
                  <a:lnTo>
                    <a:pt x="154" y="47"/>
                  </a:lnTo>
                  <a:lnTo>
                    <a:pt x="158" y="47"/>
                  </a:lnTo>
                  <a:lnTo>
                    <a:pt x="163" y="49"/>
                  </a:lnTo>
                  <a:lnTo>
                    <a:pt x="171" y="56"/>
                  </a:lnTo>
                  <a:lnTo>
                    <a:pt x="175" y="57"/>
                  </a:lnTo>
                  <a:lnTo>
                    <a:pt x="177" y="62"/>
                  </a:lnTo>
                  <a:lnTo>
                    <a:pt x="180" y="65"/>
                  </a:lnTo>
                  <a:lnTo>
                    <a:pt x="182" y="68"/>
                  </a:lnTo>
                  <a:lnTo>
                    <a:pt x="184" y="75"/>
                  </a:lnTo>
                  <a:lnTo>
                    <a:pt x="185" y="81"/>
                  </a:lnTo>
                  <a:lnTo>
                    <a:pt x="184" y="87"/>
                  </a:lnTo>
                  <a:lnTo>
                    <a:pt x="182" y="94"/>
                  </a:lnTo>
                  <a:lnTo>
                    <a:pt x="179" y="100"/>
                  </a:lnTo>
                  <a:lnTo>
                    <a:pt x="174" y="105"/>
                  </a:lnTo>
                  <a:lnTo>
                    <a:pt x="168" y="108"/>
                  </a:lnTo>
                  <a:lnTo>
                    <a:pt x="163" y="111"/>
                  </a:lnTo>
                  <a:lnTo>
                    <a:pt x="156" y="113"/>
                  </a:lnTo>
                  <a:lnTo>
                    <a:pt x="149" y="113"/>
                  </a:lnTo>
                  <a:lnTo>
                    <a:pt x="145" y="113"/>
                  </a:lnTo>
                  <a:lnTo>
                    <a:pt x="143" y="113"/>
                  </a:lnTo>
                  <a:lnTo>
                    <a:pt x="136" y="109"/>
                  </a:lnTo>
                  <a:lnTo>
                    <a:pt x="135" y="108"/>
                  </a:lnTo>
                  <a:lnTo>
                    <a:pt x="132" y="107"/>
                  </a:lnTo>
                  <a:lnTo>
                    <a:pt x="126" y="102"/>
                  </a:lnTo>
                  <a:lnTo>
                    <a:pt x="122" y="96"/>
                  </a:lnTo>
                  <a:lnTo>
                    <a:pt x="125" y="100"/>
                  </a:lnTo>
                  <a:lnTo>
                    <a:pt x="128" y="105"/>
                  </a:lnTo>
                  <a:lnTo>
                    <a:pt x="130" y="109"/>
                  </a:lnTo>
                  <a:lnTo>
                    <a:pt x="130" y="115"/>
                  </a:lnTo>
                  <a:lnTo>
                    <a:pt x="130" y="122"/>
                  </a:lnTo>
                  <a:lnTo>
                    <a:pt x="128" y="132"/>
                  </a:lnTo>
                  <a:lnTo>
                    <a:pt x="126" y="137"/>
                  </a:lnTo>
                  <a:lnTo>
                    <a:pt x="122" y="139"/>
                  </a:lnTo>
                  <a:lnTo>
                    <a:pt x="119" y="143"/>
                  </a:lnTo>
                  <a:lnTo>
                    <a:pt x="115" y="146"/>
                  </a:lnTo>
                  <a:lnTo>
                    <a:pt x="109" y="147"/>
                  </a:lnTo>
                  <a:lnTo>
                    <a:pt x="105" y="149"/>
                  </a:lnTo>
                  <a:lnTo>
                    <a:pt x="96" y="151"/>
                  </a:lnTo>
                  <a:lnTo>
                    <a:pt x="84" y="149"/>
                  </a:lnTo>
                  <a:lnTo>
                    <a:pt x="79" y="147"/>
                  </a:lnTo>
                  <a:lnTo>
                    <a:pt x="75" y="146"/>
                  </a:lnTo>
                  <a:lnTo>
                    <a:pt x="67" y="139"/>
                  </a:lnTo>
                  <a:lnTo>
                    <a:pt x="64" y="137"/>
                  </a:lnTo>
                  <a:lnTo>
                    <a:pt x="62" y="132"/>
                  </a:lnTo>
                  <a:lnTo>
                    <a:pt x="60" y="124"/>
                  </a:lnTo>
                  <a:lnTo>
                    <a:pt x="59" y="121"/>
                  </a:lnTo>
                  <a:lnTo>
                    <a:pt x="59" y="117"/>
                  </a:lnTo>
                  <a:lnTo>
                    <a:pt x="60" y="113"/>
                  </a:lnTo>
                  <a:lnTo>
                    <a:pt x="62" y="109"/>
                  </a:lnTo>
                  <a:lnTo>
                    <a:pt x="64" y="105"/>
                  </a:lnTo>
                  <a:lnTo>
                    <a:pt x="68" y="100"/>
                  </a:lnTo>
                  <a:lnTo>
                    <a:pt x="66" y="105"/>
                  </a:lnTo>
                  <a:lnTo>
                    <a:pt x="62" y="107"/>
                  </a:lnTo>
                  <a:lnTo>
                    <a:pt x="57" y="109"/>
                  </a:lnTo>
                  <a:lnTo>
                    <a:pt x="54" y="111"/>
                  </a:lnTo>
                  <a:lnTo>
                    <a:pt x="49" y="113"/>
                  </a:lnTo>
                  <a:lnTo>
                    <a:pt x="45" y="115"/>
                  </a:lnTo>
                  <a:lnTo>
                    <a:pt x="36" y="115"/>
                  </a:lnTo>
                  <a:lnTo>
                    <a:pt x="26" y="113"/>
                  </a:lnTo>
                  <a:lnTo>
                    <a:pt x="21" y="111"/>
                  </a:lnTo>
                  <a:lnTo>
                    <a:pt x="18" y="109"/>
                  </a:lnTo>
                  <a:lnTo>
                    <a:pt x="13" y="107"/>
                  </a:lnTo>
                  <a:lnTo>
                    <a:pt x="10" y="104"/>
                  </a:lnTo>
                  <a:lnTo>
                    <a:pt x="6" y="100"/>
                  </a:lnTo>
                  <a:lnTo>
                    <a:pt x="6" y="97"/>
                  </a:lnTo>
                  <a:lnTo>
                    <a:pt x="2" y="87"/>
                  </a:lnTo>
                  <a:lnTo>
                    <a:pt x="0" y="79"/>
                  </a:lnTo>
                  <a:lnTo>
                    <a:pt x="2" y="70"/>
                  </a:lnTo>
                  <a:lnTo>
                    <a:pt x="4" y="66"/>
                  </a:lnTo>
                  <a:lnTo>
                    <a:pt x="5" y="62"/>
                  </a:lnTo>
                  <a:lnTo>
                    <a:pt x="12" y="54"/>
                  </a:lnTo>
                  <a:lnTo>
                    <a:pt x="15" y="53"/>
                  </a:lnTo>
                  <a:lnTo>
                    <a:pt x="17" y="51"/>
                  </a:lnTo>
                  <a:lnTo>
                    <a:pt x="21" y="49"/>
                  </a:lnTo>
                  <a:lnTo>
                    <a:pt x="26" y="48"/>
                  </a:lnTo>
                  <a:lnTo>
                    <a:pt x="34" y="48"/>
                  </a:lnTo>
                  <a:lnTo>
                    <a:pt x="43" y="49"/>
                  </a:lnTo>
                  <a:lnTo>
                    <a:pt x="51" y="51"/>
                  </a:lnTo>
                  <a:lnTo>
                    <a:pt x="60" y="56"/>
                  </a:lnTo>
                  <a:lnTo>
                    <a:pt x="68" y="59"/>
                  </a:lnTo>
                  <a:close/>
                </a:path>
              </a:pathLst>
            </a:custGeom>
            <a:solidFill>
              <a:srgbClr val="F561AF"/>
            </a:solidFill>
            <a:ln w="9525">
              <a:noFill/>
              <a:round/>
              <a:headEnd/>
              <a:tailEnd/>
            </a:ln>
          </p:spPr>
          <p:txBody>
            <a:bodyPr/>
            <a:lstStyle/>
            <a:p>
              <a:endParaRPr lang="ru-RU"/>
            </a:p>
          </p:txBody>
        </p:sp>
        <p:sp>
          <p:nvSpPr>
            <p:cNvPr id="161693" name="Freeform 3350"/>
            <p:cNvSpPr>
              <a:spLocks/>
            </p:cNvSpPr>
            <p:nvPr/>
          </p:nvSpPr>
          <p:spPr bwMode="auto">
            <a:xfrm>
              <a:off x="3019" y="3512"/>
              <a:ext cx="28" cy="37"/>
            </a:xfrm>
            <a:custGeom>
              <a:avLst/>
              <a:gdLst>
                <a:gd name="T0" fmla="*/ 24 w 28"/>
                <a:gd name="T1" fmla="*/ 37 h 37"/>
                <a:gd name="T2" fmla="*/ 12 w 28"/>
                <a:gd name="T3" fmla="*/ 31 h 37"/>
                <a:gd name="T4" fmla="*/ 4 w 28"/>
                <a:gd name="T5" fmla="*/ 24 h 37"/>
                <a:gd name="T6" fmla="*/ 0 w 28"/>
                <a:gd name="T7" fmla="*/ 3 h 37"/>
                <a:gd name="T8" fmla="*/ 4 w 28"/>
                <a:gd name="T9" fmla="*/ 0 h 37"/>
                <a:gd name="T10" fmla="*/ 10 w 28"/>
                <a:gd name="T11" fmla="*/ 20 h 37"/>
                <a:gd name="T12" fmla="*/ 16 w 28"/>
                <a:gd name="T13" fmla="*/ 26 h 37"/>
                <a:gd name="T14" fmla="*/ 28 w 28"/>
                <a:gd name="T15" fmla="*/ 33 h 37"/>
                <a:gd name="T16" fmla="*/ 24 w 28"/>
                <a:gd name="T17" fmla="*/ 37 h 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
                <a:gd name="T28" fmla="*/ 0 h 37"/>
                <a:gd name="T29" fmla="*/ 28 w 28"/>
                <a:gd name="T30" fmla="*/ 37 h 3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 h="37">
                  <a:moveTo>
                    <a:pt x="24" y="37"/>
                  </a:moveTo>
                  <a:lnTo>
                    <a:pt x="12" y="31"/>
                  </a:lnTo>
                  <a:lnTo>
                    <a:pt x="4" y="24"/>
                  </a:lnTo>
                  <a:lnTo>
                    <a:pt x="0" y="3"/>
                  </a:lnTo>
                  <a:lnTo>
                    <a:pt x="4" y="0"/>
                  </a:lnTo>
                  <a:lnTo>
                    <a:pt x="10" y="20"/>
                  </a:lnTo>
                  <a:lnTo>
                    <a:pt x="16" y="26"/>
                  </a:lnTo>
                  <a:lnTo>
                    <a:pt x="28" y="33"/>
                  </a:lnTo>
                  <a:lnTo>
                    <a:pt x="24" y="37"/>
                  </a:lnTo>
                  <a:close/>
                </a:path>
              </a:pathLst>
            </a:custGeom>
            <a:solidFill>
              <a:srgbClr val="F8BDD6"/>
            </a:solidFill>
            <a:ln w="9525">
              <a:noFill/>
              <a:round/>
              <a:headEnd/>
              <a:tailEnd/>
            </a:ln>
          </p:spPr>
          <p:txBody>
            <a:bodyPr/>
            <a:lstStyle/>
            <a:p>
              <a:endParaRPr lang="ru-RU"/>
            </a:p>
          </p:txBody>
        </p:sp>
        <p:sp>
          <p:nvSpPr>
            <p:cNvPr id="161694" name="Freeform 3351"/>
            <p:cNvSpPr>
              <a:spLocks/>
            </p:cNvSpPr>
            <p:nvPr/>
          </p:nvSpPr>
          <p:spPr bwMode="auto">
            <a:xfrm>
              <a:off x="3020" y="3485"/>
              <a:ext cx="78" cy="29"/>
            </a:xfrm>
            <a:custGeom>
              <a:avLst/>
              <a:gdLst>
                <a:gd name="T0" fmla="*/ 0 w 78"/>
                <a:gd name="T1" fmla="*/ 25 h 29"/>
                <a:gd name="T2" fmla="*/ 3 w 78"/>
                <a:gd name="T3" fmla="*/ 14 h 29"/>
                <a:gd name="T4" fmla="*/ 12 w 78"/>
                <a:gd name="T5" fmla="*/ 8 h 29"/>
                <a:gd name="T6" fmla="*/ 23 w 78"/>
                <a:gd name="T7" fmla="*/ 3 h 29"/>
                <a:gd name="T8" fmla="*/ 35 w 78"/>
                <a:gd name="T9" fmla="*/ 0 h 29"/>
                <a:gd name="T10" fmla="*/ 49 w 78"/>
                <a:gd name="T11" fmla="*/ 0 h 29"/>
                <a:gd name="T12" fmla="*/ 62 w 78"/>
                <a:gd name="T13" fmla="*/ 3 h 29"/>
                <a:gd name="T14" fmla="*/ 72 w 78"/>
                <a:gd name="T15" fmla="*/ 8 h 29"/>
                <a:gd name="T16" fmla="*/ 78 w 78"/>
                <a:gd name="T17" fmla="*/ 18 h 29"/>
                <a:gd name="T18" fmla="*/ 73 w 78"/>
                <a:gd name="T19" fmla="*/ 22 h 29"/>
                <a:gd name="T20" fmla="*/ 66 w 78"/>
                <a:gd name="T21" fmla="*/ 12 h 29"/>
                <a:gd name="T22" fmla="*/ 58 w 78"/>
                <a:gd name="T23" fmla="*/ 8 h 29"/>
                <a:gd name="T24" fmla="*/ 49 w 78"/>
                <a:gd name="T25" fmla="*/ 5 h 29"/>
                <a:gd name="T26" fmla="*/ 35 w 78"/>
                <a:gd name="T27" fmla="*/ 5 h 29"/>
                <a:gd name="T28" fmla="*/ 26 w 78"/>
                <a:gd name="T29" fmla="*/ 8 h 29"/>
                <a:gd name="T30" fmla="*/ 16 w 78"/>
                <a:gd name="T31" fmla="*/ 13 h 29"/>
                <a:gd name="T32" fmla="*/ 8 w 78"/>
                <a:gd name="T33" fmla="*/ 19 h 29"/>
                <a:gd name="T34" fmla="*/ 5 w 78"/>
                <a:gd name="T35" fmla="*/ 29 h 29"/>
                <a:gd name="T36" fmla="*/ 0 w 78"/>
                <a:gd name="T37" fmla="*/ 25 h 2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78"/>
                <a:gd name="T58" fmla="*/ 0 h 29"/>
                <a:gd name="T59" fmla="*/ 78 w 78"/>
                <a:gd name="T60" fmla="*/ 29 h 2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78" h="29">
                  <a:moveTo>
                    <a:pt x="0" y="25"/>
                  </a:moveTo>
                  <a:lnTo>
                    <a:pt x="3" y="14"/>
                  </a:lnTo>
                  <a:lnTo>
                    <a:pt x="12" y="8"/>
                  </a:lnTo>
                  <a:lnTo>
                    <a:pt x="23" y="3"/>
                  </a:lnTo>
                  <a:lnTo>
                    <a:pt x="35" y="0"/>
                  </a:lnTo>
                  <a:lnTo>
                    <a:pt x="49" y="0"/>
                  </a:lnTo>
                  <a:lnTo>
                    <a:pt x="62" y="3"/>
                  </a:lnTo>
                  <a:lnTo>
                    <a:pt x="72" y="8"/>
                  </a:lnTo>
                  <a:lnTo>
                    <a:pt x="78" y="18"/>
                  </a:lnTo>
                  <a:lnTo>
                    <a:pt x="73" y="22"/>
                  </a:lnTo>
                  <a:lnTo>
                    <a:pt x="66" y="12"/>
                  </a:lnTo>
                  <a:lnTo>
                    <a:pt x="58" y="8"/>
                  </a:lnTo>
                  <a:lnTo>
                    <a:pt x="49" y="5"/>
                  </a:lnTo>
                  <a:lnTo>
                    <a:pt x="35" y="5"/>
                  </a:lnTo>
                  <a:lnTo>
                    <a:pt x="26" y="8"/>
                  </a:lnTo>
                  <a:lnTo>
                    <a:pt x="16" y="13"/>
                  </a:lnTo>
                  <a:lnTo>
                    <a:pt x="8" y="19"/>
                  </a:lnTo>
                  <a:lnTo>
                    <a:pt x="5" y="29"/>
                  </a:lnTo>
                  <a:lnTo>
                    <a:pt x="0" y="25"/>
                  </a:lnTo>
                  <a:close/>
                </a:path>
              </a:pathLst>
            </a:custGeom>
            <a:solidFill>
              <a:srgbClr val="F8BDD6"/>
            </a:solidFill>
            <a:ln w="9525">
              <a:noFill/>
              <a:round/>
              <a:headEnd/>
              <a:tailEnd/>
            </a:ln>
          </p:spPr>
          <p:txBody>
            <a:bodyPr/>
            <a:lstStyle/>
            <a:p>
              <a:endParaRPr lang="ru-RU"/>
            </a:p>
          </p:txBody>
        </p:sp>
        <p:sp>
          <p:nvSpPr>
            <p:cNvPr id="161695" name="Freeform 3352"/>
            <p:cNvSpPr>
              <a:spLocks/>
            </p:cNvSpPr>
            <p:nvPr/>
          </p:nvSpPr>
          <p:spPr bwMode="auto">
            <a:xfrm>
              <a:off x="3020" y="3512"/>
              <a:ext cx="6" cy="3"/>
            </a:xfrm>
            <a:custGeom>
              <a:avLst/>
              <a:gdLst>
                <a:gd name="T0" fmla="*/ 0 w 6"/>
                <a:gd name="T1" fmla="*/ 3 h 3"/>
                <a:gd name="T2" fmla="*/ 0 w 6"/>
                <a:gd name="T3" fmla="*/ 2 h 3"/>
                <a:gd name="T4" fmla="*/ 0 w 6"/>
                <a:gd name="T5" fmla="*/ 0 h 3"/>
                <a:gd name="T6" fmla="*/ 6 w 6"/>
                <a:gd name="T7" fmla="*/ 3 h 3"/>
                <a:gd name="T8" fmla="*/ 6 w 6"/>
                <a:gd name="T9" fmla="*/ 0 h 3"/>
                <a:gd name="T10" fmla="*/ 0 w 6"/>
                <a:gd name="T11" fmla="*/ 3 h 3"/>
                <a:gd name="T12" fmla="*/ 0 60000 65536"/>
                <a:gd name="T13" fmla="*/ 0 60000 65536"/>
                <a:gd name="T14" fmla="*/ 0 60000 65536"/>
                <a:gd name="T15" fmla="*/ 0 60000 65536"/>
                <a:gd name="T16" fmla="*/ 0 60000 65536"/>
                <a:gd name="T17" fmla="*/ 0 60000 65536"/>
                <a:gd name="T18" fmla="*/ 0 w 6"/>
                <a:gd name="T19" fmla="*/ 0 h 3"/>
                <a:gd name="T20" fmla="*/ 6 w 6"/>
                <a:gd name="T21" fmla="*/ 3 h 3"/>
              </a:gdLst>
              <a:ahLst/>
              <a:cxnLst>
                <a:cxn ang="T12">
                  <a:pos x="T0" y="T1"/>
                </a:cxn>
                <a:cxn ang="T13">
                  <a:pos x="T2" y="T3"/>
                </a:cxn>
                <a:cxn ang="T14">
                  <a:pos x="T4" y="T5"/>
                </a:cxn>
                <a:cxn ang="T15">
                  <a:pos x="T6" y="T7"/>
                </a:cxn>
                <a:cxn ang="T16">
                  <a:pos x="T8" y="T9"/>
                </a:cxn>
                <a:cxn ang="T17">
                  <a:pos x="T10" y="T11"/>
                </a:cxn>
              </a:cxnLst>
              <a:rect l="T18" t="T19" r="T20" b="T21"/>
              <a:pathLst>
                <a:path w="6" h="3">
                  <a:moveTo>
                    <a:pt x="0" y="3"/>
                  </a:moveTo>
                  <a:lnTo>
                    <a:pt x="0" y="2"/>
                  </a:lnTo>
                  <a:lnTo>
                    <a:pt x="0" y="0"/>
                  </a:lnTo>
                  <a:lnTo>
                    <a:pt x="6" y="3"/>
                  </a:lnTo>
                  <a:lnTo>
                    <a:pt x="6" y="0"/>
                  </a:lnTo>
                  <a:lnTo>
                    <a:pt x="0" y="3"/>
                  </a:lnTo>
                  <a:close/>
                </a:path>
              </a:pathLst>
            </a:custGeom>
            <a:solidFill>
              <a:srgbClr val="F8BDD6"/>
            </a:solidFill>
            <a:ln w="9525">
              <a:noFill/>
              <a:round/>
              <a:headEnd/>
              <a:tailEnd/>
            </a:ln>
          </p:spPr>
          <p:txBody>
            <a:bodyPr/>
            <a:lstStyle/>
            <a:p>
              <a:endParaRPr lang="ru-RU"/>
            </a:p>
          </p:txBody>
        </p:sp>
        <p:sp>
          <p:nvSpPr>
            <p:cNvPr id="161696" name="Freeform 3353"/>
            <p:cNvSpPr>
              <a:spLocks/>
            </p:cNvSpPr>
            <p:nvPr/>
          </p:nvSpPr>
          <p:spPr bwMode="auto">
            <a:xfrm>
              <a:off x="3083" y="3505"/>
              <a:ext cx="16" cy="44"/>
            </a:xfrm>
            <a:custGeom>
              <a:avLst/>
              <a:gdLst>
                <a:gd name="T0" fmla="*/ 13 w 16"/>
                <a:gd name="T1" fmla="*/ 0 h 44"/>
                <a:gd name="T2" fmla="*/ 16 w 16"/>
                <a:gd name="T3" fmla="*/ 11 h 44"/>
                <a:gd name="T4" fmla="*/ 16 w 16"/>
                <a:gd name="T5" fmla="*/ 22 h 44"/>
                <a:gd name="T6" fmla="*/ 12 w 16"/>
                <a:gd name="T7" fmla="*/ 35 h 44"/>
                <a:gd name="T8" fmla="*/ 4 w 16"/>
                <a:gd name="T9" fmla="*/ 44 h 44"/>
                <a:gd name="T10" fmla="*/ 0 w 16"/>
                <a:gd name="T11" fmla="*/ 39 h 44"/>
                <a:gd name="T12" fmla="*/ 8 w 16"/>
                <a:gd name="T13" fmla="*/ 30 h 44"/>
                <a:gd name="T14" fmla="*/ 10 w 16"/>
                <a:gd name="T15" fmla="*/ 20 h 44"/>
                <a:gd name="T16" fmla="*/ 10 w 16"/>
                <a:gd name="T17" fmla="*/ 11 h 44"/>
                <a:gd name="T18" fmla="*/ 8 w 16"/>
                <a:gd name="T19" fmla="*/ 2 h 44"/>
                <a:gd name="T20" fmla="*/ 13 w 16"/>
                <a:gd name="T21" fmla="*/ 0 h 4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
                <a:gd name="T34" fmla="*/ 0 h 44"/>
                <a:gd name="T35" fmla="*/ 16 w 16"/>
                <a:gd name="T36" fmla="*/ 44 h 4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 h="44">
                  <a:moveTo>
                    <a:pt x="13" y="0"/>
                  </a:moveTo>
                  <a:lnTo>
                    <a:pt x="16" y="11"/>
                  </a:lnTo>
                  <a:lnTo>
                    <a:pt x="16" y="22"/>
                  </a:lnTo>
                  <a:lnTo>
                    <a:pt x="12" y="35"/>
                  </a:lnTo>
                  <a:lnTo>
                    <a:pt x="4" y="44"/>
                  </a:lnTo>
                  <a:lnTo>
                    <a:pt x="0" y="39"/>
                  </a:lnTo>
                  <a:lnTo>
                    <a:pt x="8" y="30"/>
                  </a:lnTo>
                  <a:lnTo>
                    <a:pt x="10" y="20"/>
                  </a:lnTo>
                  <a:lnTo>
                    <a:pt x="10" y="11"/>
                  </a:lnTo>
                  <a:lnTo>
                    <a:pt x="8" y="2"/>
                  </a:lnTo>
                  <a:lnTo>
                    <a:pt x="13" y="0"/>
                  </a:lnTo>
                  <a:close/>
                </a:path>
              </a:pathLst>
            </a:custGeom>
            <a:solidFill>
              <a:srgbClr val="F8BDD6"/>
            </a:solidFill>
            <a:ln w="9525">
              <a:noFill/>
              <a:round/>
              <a:headEnd/>
              <a:tailEnd/>
            </a:ln>
          </p:spPr>
          <p:txBody>
            <a:bodyPr/>
            <a:lstStyle/>
            <a:p>
              <a:endParaRPr lang="ru-RU"/>
            </a:p>
          </p:txBody>
        </p:sp>
        <p:sp>
          <p:nvSpPr>
            <p:cNvPr id="161697" name="Freeform 3354"/>
            <p:cNvSpPr>
              <a:spLocks/>
            </p:cNvSpPr>
            <p:nvPr/>
          </p:nvSpPr>
          <p:spPr bwMode="auto">
            <a:xfrm>
              <a:off x="3090" y="3502"/>
              <a:ext cx="8" cy="5"/>
            </a:xfrm>
            <a:custGeom>
              <a:avLst/>
              <a:gdLst>
                <a:gd name="T0" fmla="*/ 6 w 8"/>
                <a:gd name="T1" fmla="*/ 0 h 5"/>
                <a:gd name="T2" fmla="*/ 8 w 8"/>
                <a:gd name="T3" fmla="*/ 2 h 5"/>
                <a:gd name="T4" fmla="*/ 8 w 8"/>
                <a:gd name="T5" fmla="*/ 3 h 5"/>
                <a:gd name="T6" fmla="*/ 0 w 8"/>
                <a:gd name="T7" fmla="*/ 5 h 5"/>
                <a:gd name="T8" fmla="*/ 6 w 8"/>
                <a:gd name="T9" fmla="*/ 0 h 5"/>
                <a:gd name="T10" fmla="*/ 0 60000 65536"/>
                <a:gd name="T11" fmla="*/ 0 60000 65536"/>
                <a:gd name="T12" fmla="*/ 0 60000 65536"/>
                <a:gd name="T13" fmla="*/ 0 60000 65536"/>
                <a:gd name="T14" fmla="*/ 0 60000 65536"/>
                <a:gd name="T15" fmla="*/ 0 w 8"/>
                <a:gd name="T16" fmla="*/ 0 h 5"/>
                <a:gd name="T17" fmla="*/ 8 w 8"/>
                <a:gd name="T18" fmla="*/ 5 h 5"/>
              </a:gdLst>
              <a:ahLst/>
              <a:cxnLst>
                <a:cxn ang="T10">
                  <a:pos x="T0" y="T1"/>
                </a:cxn>
                <a:cxn ang="T11">
                  <a:pos x="T2" y="T3"/>
                </a:cxn>
                <a:cxn ang="T12">
                  <a:pos x="T4" y="T5"/>
                </a:cxn>
                <a:cxn ang="T13">
                  <a:pos x="T6" y="T7"/>
                </a:cxn>
                <a:cxn ang="T14">
                  <a:pos x="T8" y="T9"/>
                </a:cxn>
              </a:cxnLst>
              <a:rect l="T15" t="T16" r="T17" b="T18"/>
              <a:pathLst>
                <a:path w="8" h="5">
                  <a:moveTo>
                    <a:pt x="6" y="0"/>
                  </a:moveTo>
                  <a:lnTo>
                    <a:pt x="8" y="2"/>
                  </a:lnTo>
                  <a:lnTo>
                    <a:pt x="8" y="3"/>
                  </a:lnTo>
                  <a:lnTo>
                    <a:pt x="0" y="5"/>
                  </a:lnTo>
                  <a:lnTo>
                    <a:pt x="6" y="0"/>
                  </a:lnTo>
                  <a:close/>
                </a:path>
              </a:pathLst>
            </a:custGeom>
            <a:solidFill>
              <a:srgbClr val="F8BDD6"/>
            </a:solidFill>
            <a:ln w="9525">
              <a:noFill/>
              <a:round/>
              <a:headEnd/>
              <a:tailEnd/>
            </a:ln>
          </p:spPr>
          <p:txBody>
            <a:bodyPr/>
            <a:lstStyle/>
            <a:p>
              <a:endParaRPr lang="ru-RU"/>
            </a:p>
          </p:txBody>
        </p:sp>
        <p:sp>
          <p:nvSpPr>
            <p:cNvPr id="161698" name="Freeform 3355"/>
            <p:cNvSpPr>
              <a:spLocks/>
            </p:cNvSpPr>
            <p:nvPr/>
          </p:nvSpPr>
          <p:spPr bwMode="auto">
            <a:xfrm>
              <a:off x="3083" y="3529"/>
              <a:ext cx="73" cy="20"/>
            </a:xfrm>
            <a:custGeom>
              <a:avLst/>
              <a:gdLst>
                <a:gd name="T0" fmla="*/ 0 w 73"/>
                <a:gd name="T1" fmla="*/ 15 h 20"/>
                <a:gd name="T2" fmla="*/ 7 w 73"/>
                <a:gd name="T3" fmla="*/ 7 h 20"/>
                <a:gd name="T4" fmla="*/ 16 w 73"/>
                <a:gd name="T5" fmla="*/ 3 h 20"/>
                <a:gd name="T6" fmla="*/ 27 w 73"/>
                <a:gd name="T7" fmla="*/ 0 h 20"/>
                <a:gd name="T8" fmla="*/ 39 w 73"/>
                <a:gd name="T9" fmla="*/ 0 h 20"/>
                <a:gd name="T10" fmla="*/ 58 w 73"/>
                <a:gd name="T11" fmla="*/ 5 h 20"/>
                <a:gd name="T12" fmla="*/ 67 w 73"/>
                <a:gd name="T13" fmla="*/ 9 h 20"/>
                <a:gd name="T14" fmla="*/ 73 w 73"/>
                <a:gd name="T15" fmla="*/ 15 h 20"/>
                <a:gd name="T16" fmla="*/ 68 w 73"/>
                <a:gd name="T17" fmla="*/ 20 h 20"/>
                <a:gd name="T18" fmla="*/ 62 w 73"/>
                <a:gd name="T19" fmla="*/ 14 h 20"/>
                <a:gd name="T20" fmla="*/ 54 w 73"/>
                <a:gd name="T21" fmla="*/ 9 h 20"/>
                <a:gd name="T22" fmla="*/ 36 w 73"/>
                <a:gd name="T23" fmla="*/ 5 h 20"/>
                <a:gd name="T24" fmla="*/ 27 w 73"/>
                <a:gd name="T25" fmla="*/ 5 h 20"/>
                <a:gd name="T26" fmla="*/ 19 w 73"/>
                <a:gd name="T27" fmla="*/ 7 h 20"/>
                <a:gd name="T28" fmla="*/ 11 w 73"/>
                <a:gd name="T29" fmla="*/ 12 h 20"/>
                <a:gd name="T30" fmla="*/ 5 w 73"/>
                <a:gd name="T31" fmla="*/ 20 h 20"/>
                <a:gd name="T32" fmla="*/ 0 w 73"/>
                <a:gd name="T33" fmla="*/ 15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3"/>
                <a:gd name="T52" fmla="*/ 0 h 20"/>
                <a:gd name="T53" fmla="*/ 73 w 73"/>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3" h="20">
                  <a:moveTo>
                    <a:pt x="0" y="15"/>
                  </a:moveTo>
                  <a:lnTo>
                    <a:pt x="7" y="7"/>
                  </a:lnTo>
                  <a:lnTo>
                    <a:pt x="16" y="3"/>
                  </a:lnTo>
                  <a:lnTo>
                    <a:pt x="27" y="0"/>
                  </a:lnTo>
                  <a:lnTo>
                    <a:pt x="39" y="0"/>
                  </a:lnTo>
                  <a:lnTo>
                    <a:pt x="58" y="5"/>
                  </a:lnTo>
                  <a:lnTo>
                    <a:pt x="67" y="9"/>
                  </a:lnTo>
                  <a:lnTo>
                    <a:pt x="73" y="15"/>
                  </a:lnTo>
                  <a:lnTo>
                    <a:pt x="68" y="20"/>
                  </a:lnTo>
                  <a:lnTo>
                    <a:pt x="62" y="14"/>
                  </a:lnTo>
                  <a:lnTo>
                    <a:pt x="54" y="9"/>
                  </a:lnTo>
                  <a:lnTo>
                    <a:pt x="36" y="5"/>
                  </a:lnTo>
                  <a:lnTo>
                    <a:pt x="27" y="5"/>
                  </a:lnTo>
                  <a:lnTo>
                    <a:pt x="19" y="7"/>
                  </a:lnTo>
                  <a:lnTo>
                    <a:pt x="11" y="12"/>
                  </a:lnTo>
                  <a:lnTo>
                    <a:pt x="5" y="20"/>
                  </a:lnTo>
                  <a:lnTo>
                    <a:pt x="0" y="15"/>
                  </a:lnTo>
                  <a:close/>
                </a:path>
              </a:pathLst>
            </a:custGeom>
            <a:solidFill>
              <a:srgbClr val="F8BDD6"/>
            </a:solidFill>
            <a:ln w="9525">
              <a:noFill/>
              <a:round/>
              <a:headEnd/>
              <a:tailEnd/>
            </a:ln>
          </p:spPr>
          <p:txBody>
            <a:bodyPr/>
            <a:lstStyle/>
            <a:p>
              <a:endParaRPr lang="ru-RU"/>
            </a:p>
          </p:txBody>
        </p:sp>
        <p:sp>
          <p:nvSpPr>
            <p:cNvPr id="161699" name="Freeform 3356"/>
            <p:cNvSpPr>
              <a:spLocks/>
            </p:cNvSpPr>
            <p:nvPr/>
          </p:nvSpPr>
          <p:spPr bwMode="auto">
            <a:xfrm>
              <a:off x="3083" y="3544"/>
              <a:ext cx="4" cy="5"/>
            </a:xfrm>
            <a:custGeom>
              <a:avLst/>
              <a:gdLst>
                <a:gd name="T0" fmla="*/ 0 w 4"/>
                <a:gd name="T1" fmla="*/ 0 h 5"/>
                <a:gd name="T2" fmla="*/ 4 w 4"/>
                <a:gd name="T3" fmla="*/ 5 h 5"/>
                <a:gd name="T4" fmla="*/ 0 w 4"/>
                <a:gd name="T5" fmla="*/ 0 h 5"/>
                <a:gd name="T6" fmla="*/ 4 w 4"/>
                <a:gd name="T7" fmla="*/ 5 h 5"/>
                <a:gd name="T8" fmla="*/ 0 w 4"/>
                <a:gd name="T9" fmla="*/ 0 h 5"/>
                <a:gd name="T10" fmla="*/ 0 60000 65536"/>
                <a:gd name="T11" fmla="*/ 0 60000 65536"/>
                <a:gd name="T12" fmla="*/ 0 60000 65536"/>
                <a:gd name="T13" fmla="*/ 0 60000 65536"/>
                <a:gd name="T14" fmla="*/ 0 60000 65536"/>
                <a:gd name="T15" fmla="*/ 0 w 4"/>
                <a:gd name="T16" fmla="*/ 0 h 5"/>
                <a:gd name="T17" fmla="*/ 4 w 4"/>
                <a:gd name="T18" fmla="*/ 5 h 5"/>
              </a:gdLst>
              <a:ahLst/>
              <a:cxnLst>
                <a:cxn ang="T10">
                  <a:pos x="T0" y="T1"/>
                </a:cxn>
                <a:cxn ang="T11">
                  <a:pos x="T2" y="T3"/>
                </a:cxn>
                <a:cxn ang="T12">
                  <a:pos x="T4" y="T5"/>
                </a:cxn>
                <a:cxn ang="T13">
                  <a:pos x="T6" y="T7"/>
                </a:cxn>
                <a:cxn ang="T14">
                  <a:pos x="T8" y="T9"/>
                </a:cxn>
              </a:cxnLst>
              <a:rect l="T15" t="T16" r="T17" b="T18"/>
              <a:pathLst>
                <a:path w="4" h="5">
                  <a:moveTo>
                    <a:pt x="0" y="0"/>
                  </a:moveTo>
                  <a:lnTo>
                    <a:pt x="4" y="5"/>
                  </a:lnTo>
                  <a:lnTo>
                    <a:pt x="0" y="0"/>
                  </a:lnTo>
                  <a:lnTo>
                    <a:pt x="4" y="5"/>
                  </a:lnTo>
                  <a:lnTo>
                    <a:pt x="0" y="0"/>
                  </a:lnTo>
                  <a:close/>
                </a:path>
              </a:pathLst>
            </a:custGeom>
            <a:solidFill>
              <a:srgbClr val="F8BDD6"/>
            </a:solidFill>
            <a:ln w="9525">
              <a:noFill/>
              <a:round/>
              <a:headEnd/>
              <a:tailEnd/>
            </a:ln>
          </p:spPr>
          <p:txBody>
            <a:bodyPr/>
            <a:lstStyle/>
            <a:p>
              <a:endParaRPr lang="ru-RU"/>
            </a:p>
          </p:txBody>
        </p:sp>
        <p:sp>
          <p:nvSpPr>
            <p:cNvPr id="161700" name="Freeform 3357"/>
            <p:cNvSpPr>
              <a:spLocks/>
            </p:cNvSpPr>
            <p:nvPr/>
          </p:nvSpPr>
          <p:spPr bwMode="auto">
            <a:xfrm>
              <a:off x="3144" y="3547"/>
              <a:ext cx="21" cy="51"/>
            </a:xfrm>
            <a:custGeom>
              <a:avLst/>
              <a:gdLst>
                <a:gd name="T0" fmla="*/ 17 w 21"/>
                <a:gd name="T1" fmla="*/ 0 h 51"/>
                <a:gd name="T2" fmla="*/ 21 w 21"/>
                <a:gd name="T3" fmla="*/ 16 h 51"/>
                <a:gd name="T4" fmla="*/ 21 w 21"/>
                <a:gd name="T5" fmla="*/ 28 h 51"/>
                <a:gd name="T6" fmla="*/ 15 w 21"/>
                <a:gd name="T7" fmla="*/ 41 h 51"/>
                <a:gd name="T8" fmla="*/ 5 w 21"/>
                <a:gd name="T9" fmla="*/ 51 h 51"/>
                <a:gd name="T10" fmla="*/ 0 w 21"/>
                <a:gd name="T11" fmla="*/ 47 h 51"/>
                <a:gd name="T12" fmla="*/ 10 w 21"/>
                <a:gd name="T13" fmla="*/ 37 h 51"/>
                <a:gd name="T14" fmla="*/ 15 w 21"/>
                <a:gd name="T15" fmla="*/ 27 h 51"/>
                <a:gd name="T16" fmla="*/ 15 w 21"/>
                <a:gd name="T17" fmla="*/ 16 h 51"/>
                <a:gd name="T18" fmla="*/ 10 w 21"/>
                <a:gd name="T19" fmla="*/ 2 h 51"/>
                <a:gd name="T20" fmla="*/ 17 w 21"/>
                <a:gd name="T21" fmla="*/ 0 h 5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
                <a:gd name="T34" fmla="*/ 0 h 51"/>
                <a:gd name="T35" fmla="*/ 21 w 21"/>
                <a:gd name="T36" fmla="*/ 51 h 5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 h="51">
                  <a:moveTo>
                    <a:pt x="17" y="0"/>
                  </a:moveTo>
                  <a:lnTo>
                    <a:pt x="21" y="16"/>
                  </a:lnTo>
                  <a:lnTo>
                    <a:pt x="21" y="28"/>
                  </a:lnTo>
                  <a:lnTo>
                    <a:pt x="15" y="41"/>
                  </a:lnTo>
                  <a:lnTo>
                    <a:pt x="5" y="51"/>
                  </a:lnTo>
                  <a:lnTo>
                    <a:pt x="0" y="47"/>
                  </a:lnTo>
                  <a:lnTo>
                    <a:pt x="10" y="37"/>
                  </a:lnTo>
                  <a:lnTo>
                    <a:pt x="15" y="27"/>
                  </a:lnTo>
                  <a:lnTo>
                    <a:pt x="15" y="16"/>
                  </a:lnTo>
                  <a:lnTo>
                    <a:pt x="10" y="2"/>
                  </a:lnTo>
                  <a:lnTo>
                    <a:pt x="17" y="0"/>
                  </a:lnTo>
                  <a:close/>
                </a:path>
              </a:pathLst>
            </a:custGeom>
            <a:solidFill>
              <a:srgbClr val="F8BDD6"/>
            </a:solidFill>
            <a:ln w="9525">
              <a:noFill/>
              <a:round/>
              <a:headEnd/>
              <a:tailEnd/>
            </a:ln>
          </p:spPr>
          <p:txBody>
            <a:bodyPr/>
            <a:lstStyle/>
            <a:p>
              <a:endParaRPr lang="ru-RU"/>
            </a:p>
          </p:txBody>
        </p:sp>
        <p:sp>
          <p:nvSpPr>
            <p:cNvPr id="161701" name="Freeform 3358"/>
            <p:cNvSpPr>
              <a:spLocks/>
            </p:cNvSpPr>
            <p:nvPr/>
          </p:nvSpPr>
          <p:spPr bwMode="auto">
            <a:xfrm>
              <a:off x="3153" y="3544"/>
              <a:ext cx="5" cy="5"/>
            </a:xfrm>
            <a:custGeom>
              <a:avLst/>
              <a:gdLst>
                <a:gd name="T0" fmla="*/ 3 w 5"/>
                <a:gd name="T1" fmla="*/ 0 h 5"/>
                <a:gd name="T2" fmla="*/ 5 w 5"/>
                <a:gd name="T3" fmla="*/ 3 h 5"/>
                <a:gd name="T4" fmla="*/ 0 w 5"/>
                <a:gd name="T5" fmla="*/ 5 h 5"/>
                <a:gd name="T6" fmla="*/ 3 w 5"/>
                <a:gd name="T7" fmla="*/ 0 h 5"/>
                <a:gd name="T8" fmla="*/ 0 60000 65536"/>
                <a:gd name="T9" fmla="*/ 0 60000 65536"/>
                <a:gd name="T10" fmla="*/ 0 60000 65536"/>
                <a:gd name="T11" fmla="*/ 0 60000 65536"/>
                <a:gd name="T12" fmla="*/ 0 w 5"/>
                <a:gd name="T13" fmla="*/ 0 h 5"/>
                <a:gd name="T14" fmla="*/ 5 w 5"/>
                <a:gd name="T15" fmla="*/ 5 h 5"/>
              </a:gdLst>
              <a:ahLst/>
              <a:cxnLst>
                <a:cxn ang="T8">
                  <a:pos x="T0" y="T1"/>
                </a:cxn>
                <a:cxn ang="T9">
                  <a:pos x="T2" y="T3"/>
                </a:cxn>
                <a:cxn ang="T10">
                  <a:pos x="T4" y="T5"/>
                </a:cxn>
                <a:cxn ang="T11">
                  <a:pos x="T6" y="T7"/>
                </a:cxn>
              </a:cxnLst>
              <a:rect l="T12" t="T13" r="T14" b="T15"/>
              <a:pathLst>
                <a:path w="5" h="5">
                  <a:moveTo>
                    <a:pt x="3" y="0"/>
                  </a:moveTo>
                  <a:lnTo>
                    <a:pt x="5" y="3"/>
                  </a:lnTo>
                  <a:lnTo>
                    <a:pt x="0" y="5"/>
                  </a:lnTo>
                  <a:lnTo>
                    <a:pt x="3" y="0"/>
                  </a:lnTo>
                  <a:close/>
                </a:path>
              </a:pathLst>
            </a:custGeom>
            <a:solidFill>
              <a:srgbClr val="F8BDD6"/>
            </a:solidFill>
            <a:ln w="9525">
              <a:noFill/>
              <a:round/>
              <a:headEnd/>
              <a:tailEnd/>
            </a:ln>
          </p:spPr>
          <p:txBody>
            <a:bodyPr/>
            <a:lstStyle/>
            <a:p>
              <a:endParaRPr lang="ru-RU"/>
            </a:p>
          </p:txBody>
        </p:sp>
        <p:sp>
          <p:nvSpPr>
            <p:cNvPr id="161702" name="Freeform 3359"/>
            <p:cNvSpPr>
              <a:spLocks/>
            </p:cNvSpPr>
            <p:nvPr/>
          </p:nvSpPr>
          <p:spPr bwMode="auto">
            <a:xfrm>
              <a:off x="3096" y="3580"/>
              <a:ext cx="50" cy="23"/>
            </a:xfrm>
            <a:custGeom>
              <a:avLst/>
              <a:gdLst>
                <a:gd name="T0" fmla="*/ 50 w 50"/>
                <a:gd name="T1" fmla="*/ 18 h 23"/>
                <a:gd name="T2" fmla="*/ 44 w 50"/>
                <a:gd name="T3" fmla="*/ 21 h 23"/>
                <a:gd name="T4" fmla="*/ 37 w 50"/>
                <a:gd name="T5" fmla="*/ 23 h 23"/>
                <a:gd name="T6" fmla="*/ 24 w 50"/>
                <a:gd name="T7" fmla="*/ 23 h 23"/>
                <a:gd name="T8" fmla="*/ 9 w 50"/>
                <a:gd name="T9" fmla="*/ 14 h 23"/>
                <a:gd name="T10" fmla="*/ 0 w 50"/>
                <a:gd name="T11" fmla="*/ 4 h 23"/>
                <a:gd name="T12" fmla="*/ 5 w 50"/>
                <a:gd name="T13" fmla="*/ 0 h 23"/>
                <a:gd name="T14" fmla="*/ 14 w 50"/>
                <a:gd name="T15" fmla="*/ 10 h 23"/>
                <a:gd name="T16" fmla="*/ 24 w 50"/>
                <a:gd name="T17" fmla="*/ 16 h 23"/>
                <a:gd name="T18" fmla="*/ 37 w 50"/>
                <a:gd name="T19" fmla="*/ 16 h 23"/>
                <a:gd name="T20" fmla="*/ 42 w 50"/>
                <a:gd name="T21" fmla="*/ 14 h 23"/>
                <a:gd name="T22" fmla="*/ 48 w 50"/>
                <a:gd name="T23" fmla="*/ 11 h 23"/>
                <a:gd name="T24" fmla="*/ 50 w 50"/>
                <a:gd name="T25" fmla="*/ 18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
                <a:gd name="T41" fmla="*/ 50 w 50"/>
                <a:gd name="T42" fmla="*/ 23 h 2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
                  <a:moveTo>
                    <a:pt x="50" y="18"/>
                  </a:moveTo>
                  <a:lnTo>
                    <a:pt x="44" y="21"/>
                  </a:lnTo>
                  <a:lnTo>
                    <a:pt x="37" y="23"/>
                  </a:lnTo>
                  <a:lnTo>
                    <a:pt x="24" y="23"/>
                  </a:lnTo>
                  <a:lnTo>
                    <a:pt x="9" y="14"/>
                  </a:lnTo>
                  <a:lnTo>
                    <a:pt x="0" y="4"/>
                  </a:lnTo>
                  <a:lnTo>
                    <a:pt x="5" y="0"/>
                  </a:lnTo>
                  <a:lnTo>
                    <a:pt x="14" y="10"/>
                  </a:lnTo>
                  <a:lnTo>
                    <a:pt x="24" y="16"/>
                  </a:lnTo>
                  <a:lnTo>
                    <a:pt x="37" y="16"/>
                  </a:lnTo>
                  <a:lnTo>
                    <a:pt x="42" y="14"/>
                  </a:lnTo>
                  <a:lnTo>
                    <a:pt x="48" y="11"/>
                  </a:lnTo>
                  <a:lnTo>
                    <a:pt x="50" y="18"/>
                  </a:lnTo>
                  <a:close/>
                </a:path>
              </a:pathLst>
            </a:custGeom>
            <a:solidFill>
              <a:srgbClr val="F8BDD6"/>
            </a:solidFill>
            <a:ln w="9525">
              <a:noFill/>
              <a:round/>
              <a:headEnd/>
              <a:tailEnd/>
            </a:ln>
          </p:spPr>
          <p:txBody>
            <a:bodyPr/>
            <a:lstStyle/>
            <a:p>
              <a:endParaRPr lang="ru-RU"/>
            </a:p>
          </p:txBody>
        </p:sp>
        <p:sp>
          <p:nvSpPr>
            <p:cNvPr id="161703" name="Freeform 3360"/>
            <p:cNvSpPr>
              <a:spLocks/>
            </p:cNvSpPr>
            <p:nvPr/>
          </p:nvSpPr>
          <p:spPr bwMode="auto">
            <a:xfrm>
              <a:off x="3142" y="3593"/>
              <a:ext cx="5" cy="7"/>
            </a:xfrm>
            <a:custGeom>
              <a:avLst/>
              <a:gdLst>
                <a:gd name="T0" fmla="*/ 5 w 5"/>
                <a:gd name="T1" fmla="*/ 5 h 7"/>
                <a:gd name="T2" fmla="*/ 4 w 5"/>
                <a:gd name="T3" fmla="*/ 7 h 7"/>
                <a:gd name="T4" fmla="*/ 2 w 5"/>
                <a:gd name="T5" fmla="*/ 0 h 7"/>
                <a:gd name="T6" fmla="*/ 0 w 5"/>
                <a:gd name="T7" fmla="*/ 0 h 7"/>
                <a:gd name="T8" fmla="*/ 5 w 5"/>
                <a:gd name="T9" fmla="*/ 5 h 7"/>
                <a:gd name="T10" fmla="*/ 0 60000 65536"/>
                <a:gd name="T11" fmla="*/ 0 60000 65536"/>
                <a:gd name="T12" fmla="*/ 0 60000 65536"/>
                <a:gd name="T13" fmla="*/ 0 60000 65536"/>
                <a:gd name="T14" fmla="*/ 0 60000 65536"/>
                <a:gd name="T15" fmla="*/ 0 w 5"/>
                <a:gd name="T16" fmla="*/ 0 h 7"/>
                <a:gd name="T17" fmla="*/ 5 w 5"/>
                <a:gd name="T18" fmla="*/ 7 h 7"/>
              </a:gdLst>
              <a:ahLst/>
              <a:cxnLst>
                <a:cxn ang="T10">
                  <a:pos x="T0" y="T1"/>
                </a:cxn>
                <a:cxn ang="T11">
                  <a:pos x="T2" y="T3"/>
                </a:cxn>
                <a:cxn ang="T12">
                  <a:pos x="T4" y="T5"/>
                </a:cxn>
                <a:cxn ang="T13">
                  <a:pos x="T6" y="T7"/>
                </a:cxn>
                <a:cxn ang="T14">
                  <a:pos x="T8" y="T9"/>
                </a:cxn>
              </a:cxnLst>
              <a:rect l="T15" t="T16" r="T17" b="T18"/>
              <a:pathLst>
                <a:path w="5" h="7">
                  <a:moveTo>
                    <a:pt x="5" y="5"/>
                  </a:moveTo>
                  <a:lnTo>
                    <a:pt x="4" y="7"/>
                  </a:lnTo>
                  <a:lnTo>
                    <a:pt x="2" y="0"/>
                  </a:lnTo>
                  <a:lnTo>
                    <a:pt x="0" y="0"/>
                  </a:lnTo>
                  <a:lnTo>
                    <a:pt x="5" y="5"/>
                  </a:lnTo>
                  <a:close/>
                </a:path>
              </a:pathLst>
            </a:custGeom>
            <a:solidFill>
              <a:srgbClr val="F8BDD6"/>
            </a:solidFill>
            <a:ln w="9525">
              <a:noFill/>
              <a:round/>
              <a:headEnd/>
              <a:tailEnd/>
            </a:ln>
          </p:spPr>
          <p:txBody>
            <a:bodyPr/>
            <a:lstStyle/>
            <a:p>
              <a:endParaRPr lang="ru-RU"/>
            </a:p>
          </p:txBody>
        </p:sp>
        <p:sp>
          <p:nvSpPr>
            <p:cNvPr id="161704" name="Freeform 3361"/>
            <p:cNvSpPr>
              <a:spLocks/>
            </p:cNvSpPr>
            <p:nvPr/>
          </p:nvSpPr>
          <p:spPr bwMode="auto">
            <a:xfrm>
              <a:off x="3096" y="3579"/>
              <a:ext cx="14" cy="39"/>
            </a:xfrm>
            <a:custGeom>
              <a:avLst/>
              <a:gdLst>
                <a:gd name="T0" fmla="*/ 5 w 14"/>
                <a:gd name="T1" fmla="*/ 0 h 39"/>
                <a:gd name="T2" fmla="*/ 12 w 14"/>
                <a:gd name="T3" fmla="*/ 12 h 39"/>
                <a:gd name="T4" fmla="*/ 14 w 14"/>
                <a:gd name="T5" fmla="*/ 20 h 39"/>
                <a:gd name="T6" fmla="*/ 14 w 14"/>
                <a:gd name="T7" fmla="*/ 30 h 39"/>
                <a:gd name="T8" fmla="*/ 12 w 14"/>
                <a:gd name="T9" fmla="*/ 39 h 39"/>
                <a:gd name="T10" fmla="*/ 7 w 14"/>
                <a:gd name="T11" fmla="*/ 37 h 39"/>
                <a:gd name="T12" fmla="*/ 7 w 14"/>
                <a:gd name="T13" fmla="*/ 28 h 39"/>
                <a:gd name="T14" fmla="*/ 7 w 14"/>
                <a:gd name="T15" fmla="*/ 20 h 39"/>
                <a:gd name="T16" fmla="*/ 7 w 14"/>
                <a:gd name="T17" fmla="*/ 14 h 39"/>
                <a:gd name="T18" fmla="*/ 0 w 14"/>
                <a:gd name="T19" fmla="*/ 5 h 39"/>
                <a:gd name="T20" fmla="*/ 5 w 14"/>
                <a:gd name="T21" fmla="*/ 0 h 3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
                <a:gd name="T34" fmla="*/ 0 h 39"/>
                <a:gd name="T35" fmla="*/ 14 w 14"/>
                <a:gd name="T36" fmla="*/ 39 h 3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 h="39">
                  <a:moveTo>
                    <a:pt x="5" y="0"/>
                  </a:moveTo>
                  <a:lnTo>
                    <a:pt x="12" y="12"/>
                  </a:lnTo>
                  <a:lnTo>
                    <a:pt x="14" y="20"/>
                  </a:lnTo>
                  <a:lnTo>
                    <a:pt x="14" y="30"/>
                  </a:lnTo>
                  <a:lnTo>
                    <a:pt x="12" y="39"/>
                  </a:lnTo>
                  <a:lnTo>
                    <a:pt x="7" y="37"/>
                  </a:lnTo>
                  <a:lnTo>
                    <a:pt x="7" y="28"/>
                  </a:lnTo>
                  <a:lnTo>
                    <a:pt x="7" y="20"/>
                  </a:lnTo>
                  <a:lnTo>
                    <a:pt x="7" y="14"/>
                  </a:lnTo>
                  <a:lnTo>
                    <a:pt x="0" y="5"/>
                  </a:lnTo>
                  <a:lnTo>
                    <a:pt x="5" y="0"/>
                  </a:lnTo>
                  <a:close/>
                </a:path>
              </a:pathLst>
            </a:custGeom>
            <a:solidFill>
              <a:srgbClr val="F8BDD6"/>
            </a:solidFill>
            <a:ln w="9525">
              <a:noFill/>
              <a:round/>
              <a:headEnd/>
              <a:tailEnd/>
            </a:ln>
          </p:spPr>
          <p:txBody>
            <a:bodyPr/>
            <a:lstStyle/>
            <a:p>
              <a:endParaRPr lang="ru-RU"/>
            </a:p>
          </p:txBody>
        </p:sp>
        <p:sp>
          <p:nvSpPr>
            <p:cNvPr id="161705" name="Freeform 3362"/>
            <p:cNvSpPr>
              <a:spLocks/>
            </p:cNvSpPr>
            <p:nvPr/>
          </p:nvSpPr>
          <p:spPr bwMode="auto">
            <a:xfrm>
              <a:off x="3098" y="3579"/>
              <a:ext cx="3" cy="5"/>
            </a:xfrm>
            <a:custGeom>
              <a:avLst/>
              <a:gdLst>
                <a:gd name="T0" fmla="*/ 3 w 3"/>
                <a:gd name="T1" fmla="*/ 0 h 5"/>
                <a:gd name="T2" fmla="*/ 0 w 3"/>
                <a:gd name="T3" fmla="*/ 5 h 5"/>
                <a:gd name="T4" fmla="*/ 3 w 3"/>
                <a:gd name="T5" fmla="*/ 0 h 5"/>
                <a:gd name="T6" fmla="*/ 0 w 3"/>
                <a:gd name="T7" fmla="*/ 5 h 5"/>
                <a:gd name="T8" fmla="*/ 3 w 3"/>
                <a:gd name="T9" fmla="*/ 0 h 5"/>
                <a:gd name="T10" fmla="*/ 0 60000 65536"/>
                <a:gd name="T11" fmla="*/ 0 60000 65536"/>
                <a:gd name="T12" fmla="*/ 0 60000 65536"/>
                <a:gd name="T13" fmla="*/ 0 60000 65536"/>
                <a:gd name="T14" fmla="*/ 0 60000 65536"/>
                <a:gd name="T15" fmla="*/ 0 w 3"/>
                <a:gd name="T16" fmla="*/ 0 h 5"/>
                <a:gd name="T17" fmla="*/ 3 w 3"/>
                <a:gd name="T18" fmla="*/ 5 h 5"/>
              </a:gdLst>
              <a:ahLst/>
              <a:cxnLst>
                <a:cxn ang="T10">
                  <a:pos x="T0" y="T1"/>
                </a:cxn>
                <a:cxn ang="T11">
                  <a:pos x="T2" y="T3"/>
                </a:cxn>
                <a:cxn ang="T12">
                  <a:pos x="T4" y="T5"/>
                </a:cxn>
                <a:cxn ang="T13">
                  <a:pos x="T6" y="T7"/>
                </a:cxn>
                <a:cxn ang="T14">
                  <a:pos x="T8" y="T9"/>
                </a:cxn>
              </a:cxnLst>
              <a:rect l="T15" t="T16" r="T17" b="T18"/>
              <a:pathLst>
                <a:path w="3" h="5">
                  <a:moveTo>
                    <a:pt x="3" y="0"/>
                  </a:moveTo>
                  <a:lnTo>
                    <a:pt x="0" y="5"/>
                  </a:lnTo>
                  <a:lnTo>
                    <a:pt x="3" y="0"/>
                  </a:lnTo>
                  <a:lnTo>
                    <a:pt x="0" y="5"/>
                  </a:lnTo>
                  <a:lnTo>
                    <a:pt x="3" y="0"/>
                  </a:lnTo>
                  <a:close/>
                </a:path>
              </a:pathLst>
            </a:custGeom>
            <a:solidFill>
              <a:srgbClr val="F8BDD6"/>
            </a:solidFill>
            <a:ln w="9525">
              <a:noFill/>
              <a:round/>
              <a:headEnd/>
              <a:tailEnd/>
            </a:ln>
          </p:spPr>
          <p:txBody>
            <a:bodyPr/>
            <a:lstStyle/>
            <a:p>
              <a:endParaRPr lang="ru-RU"/>
            </a:p>
          </p:txBody>
        </p:sp>
        <p:sp>
          <p:nvSpPr>
            <p:cNvPr id="161706" name="Freeform 3363"/>
            <p:cNvSpPr>
              <a:spLocks/>
            </p:cNvSpPr>
            <p:nvPr/>
          </p:nvSpPr>
          <p:spPr bwMode="auto">
            <a:xfrm>
              <a:off x="3037" y="3617"/>
              <a:ext cx="70" cy="23"/>
            </a:xfrm>
            <a:custGeom>
              <a:avLst/>
              <a:gdLst>
                <a:gd name="T0" fmla="*/ 70 w 70"/>
                <a:gd name="T1" fmla="*/ 4 h 23"/>
                <a:gd name="T2" fmla="*/ 66 w 70"/>
                <a:gd name="T3" fmla="*/ 11 h 23"/>
                <a:gd name="T4" fmla="*/ 55 w 70"/>
                <a:gd name="T5" fmla="*/ 19 h 23"/>
                <a:gd name="T6" fmla="*/ 45 w 70"/>
                <a:gd name="T7" fmla="*/ 22 h 23"/>
                <a:gd name="T8" fmla="*/ 36 w 70"/>
                <a:gd name="T9" fmla="*/ 23 h 23"/>
                <a:gd name="T10" fmla="*/ 25 w 70"/>
                <a:gd name="T11" fmla="*/ 22 h 23"/>
                <a:gd name="T12" fmla="*/ 16 w 70"/>
                <a:gd name="T13" fmla="*/ 19 h 23"/>
                <a:gd name="T14" fmla="*/ 5 w 70"/>
                <a:gd name="T15" fmla="*/ 11 h 23"/>
                <a:gd name="T16" fmla="*/ 0 w 70"/>
                <a:gd name="T17" fmla="*/ 4 h 23"/>
                <a:gd name="T18" fmla="*/ 5 w 70"/>
                <a:gd name="T19" fmla="*/ 0 h 23"/>
                <a:gd name="T20" fmla="*/ 9 w 70"/>
                <a:gd name="T21" fmla="*/ 8 h 23"/>
                <a:gd name="T22" fmla="*/ 16 w 70"/>
                <a:gd name="T23" fmla="*/ 13 h 23"/>
                <a:gd name="T24" fmla="*/ 25 w 70"/>
                <a:gd name="T25" fmla="*/ 16 h 23"/>
                <a:gd name="T26" fmla="*/ 36 w 70"/>
                <a:gd name="T27" fmla="*/ 17 h 23"/>
                <a:gd name="T28" fmla="*/ 44 w 70"/>
                <a:gd name="T29" fmla="*/ 16 h 23"/>
                <a:gd name="T30" fmla="*/ 55 w 70"/>
                <a:gd name="T31" fmla="*/ 13 h 23"/>
                <a:gd name="T32" fmla="*/ 61 w 70"/>
                <a:gd name="T33" fmla="*/ 7 h 23"/>
                <a:gd name="T34" fmla="*/ 66 w 70"/>
                <a:gd name="T35" fmla="*/ 0 h 23"/>
                <a:gd name="T36" fmla="*/ 70 w 70"/>
                <a:gd name="T37" fmla="*/ 4 h 2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70"/>
                <a:gd name="T58" fmla="*/ 0 h 23"/>
                <a:gd name="T59" fmla="*/ 70 w 70"/>
                <a:gd name="T60" fmla="*/ 23 h 2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70" h="23">
                  <a:moveTo>
                    <a:pt x="70" y="4"/>
                  </a:moveTo>
                  <a:lnTo>
                    <a:pt x="66" y="11"/>
                  </a:lnTo>
                  <a:lnTo>
                    <a:pt x="55" y="19"/>
                  </a:lnTo>
                  <a:lnTo>
                    <a:pt x="45" y="22"/>
                  </a:lnTo>
                  <a:lnTo>
                    <a:pt x="36" y="23"/>
                  </a:lnTo>
                  <a:lnTo>
                    <a:pt x="25" y="22"/>
                  </a:lnTo>
                  <a:lnTo>
                    <a:pt x="16" y="19"/>
                  </a:lnTo>
                  <a:lnTo>
                    <a:pt x="5" y="11"/>
                  </a:lnTo>
                  <a:lnTo>
                    <a:pt x="0" y="4"/>
                  </a:lnTo>
                  <a:lnTo>
                    <a:pt x="5" y="0"/>
                  </a:lnTo>
                  <a:lnTo>
                    <a:pt x="9" y="8"/>
                  </a:lnTo>
                  <a:lnTo>
                    <a:pt x="16" y="13"/>
                  </a:lnTo>
                  <a:lnTo>
                    <a:pt x="25" y="16"/>
                  </a:lnTo>
                  <a:lnTo>
                    <a:pt x="36" y="17"/>
                  </a:lnTo>
                  <a:lnTo>
                    <a:pt x="44" y="16"/>
                  </a:lnTo>
                  <a:lnTo>
                    <a:pt x="55" y="13"/>
                  </a:lnTo>
                  <a:lnTo>
                    <a:pt x="61" y="7"/>
                  </a:lnTo>
                  <a:lnTo>
                    <a:pt x="66" y="0"/>
                  </a:lnTo>
                  <a:lnTo>
                    <a:pt x="70" y="4"/>
                  </a:lnTo>
                  <a:close/>
                </a:path>
              </a:pathLst>
            </a:custGeom>
            <a:solidFill>
              <a:srgbClr val="F8BDD6"/>
            </a:solidFill>
            <a:ln w="9525">
              <a:noFill/>
              <a:round/>
              <a:headEnd/>
              <a:tailEnd/>
            </a:ln>
          </p:spPr>
          <p:txBody>
            <a:bodyPr/>
            <a:lstStyle/>
            <a:p>
              <a:endParaRPr lang="ru-RU"/>
            </a:p>
          </p:txBody>
        </p:sp>
        <p:sp>
          <p:nvSpPr>
            <p:cNvPr id="161707" name="Freeform 3364"/>
            <p:cNvSpPr>
              <a:spLocks/>
            </p:cNvSpPr>
            <p:nvPr/>
          </p:nvSpPr>
          <p:spPr bwMode="auto">
            <a:xfrm>
              <a:off x="3101" y="3617"/>
              <a:ext cx="7" cy="3"/>
            </a:xfrm>
            <a:custGeom>
              <a:avLst/>
              <a:gdLst>
                <a:gd name="T0" fmla="*/ 7 w 7"/>
                <a:gd name="T1" fmla="*/ 2 h 3"/>
                <a:gd name="T2" fmla="*/ 5 w 7"/>
                <a:gd name="T3" fmla="*/ 3 h 3"/>
                <a:gd name="T4" fmla="*/ 0 w 7"/>
                <a:gd name="T5" fmla="*/ 0 h 3"/>
                <a:gd name="T6" fmla="*/ 0 w 7"/>
                <a:gd name="T7" fmla="*/ 1 h 3"/>
                <a:gd name="T8" fmla="*/ 7 w 7"/>
                <a:gd name="T9" fmla="*/ 2 h 3"/>
                <a:gd name="T10" fmla="*/ 0 60000 65536"/>
                <a:gd name="T11" fmla="*/ 0 60000 65536"/>
                <a:gd name="T12" fmla="*/ 0 60000 65536"/>
                <a:gd name="T13" fmla="*/ 0 60000 65536"/>
                <a:gd name="T14" fmla="*/ 0 60000 65536"/>
                <a:gd name="T15" fmla="*/ 0 w 7"/>
                <a:gd name="T16" fmla="*/ 0 h 3"/>
                <a:gd name="T17" fmla="*/ 7 w 7"/>
                <a:gd name="T18" fmla="*/ 3 h 3"/>
              </a:gdLst>
              <a:ahLst/>
              <a:cxnLst>
                <a:cxn ang="T10">
                  <a:pos x="T0" y="T1"/>
                </a:cxn>
                <a:cxn ang="T11">
                  <a:pos x="T2" y="T3"/>
                </a:cxn>
                <a:cxn ang="T12">
                  <a:pos x="T4" y="T5"/>
                </a:cxn>
                <a:cxn ang="T13">
                  <a:pos x="T6" y="T7"/>
                </a:cxn>
                <a:cxn ang="T14">
                  <a:pos x="T8" y="T9"/>
                </a:cxn>
              </a:cxnLst>
              <a:rect l="T15" t="T16" r="T17" b="T18"/>
              <a:pathLst>
                <a:path w="7" h="3">
                  <a:moveTo>
                    <a:pt x="7" y="2"/>
                  </a:moveTo>
                  <a:lnTo>
                    <a:pt x="5" y="3"/>
                  </a:lnTo>
                  <a:lnTo>
                    <a:pt x="0" y="0"/>
                  </a:lnTo>
                  <a:lnTo>
                    <a:pt x="0" y="1"/>
                  </a:lnTo>
                  <a:lnTo>
                    <a:pt x="7" y="2"/>
                  </a:lnTo>
                  <a:close/>
                </a:path>
              </a:pathLst>
            </a:custGeom>
            <a:solidFill>
              <a:srgbClr val="F8BDD6"/>
            </a:solidFill>
            <a:ln w="9525">
              <a:noFill/>
              <a:round/>
              <a:headEnd/>
              <a:tailEnd/>
            </a:ln>
          </p:spPr>
          <p:txBody>
            <a:bodyPr/>
            <a:lstStyle/>
            <a:p>
              <a:endParaRPr lang="ru-RU"/>
            </a:p>
          </p:txBody>
        </p:sp>
        <p:sp>
          <p:nvSpPr>
            <p:cNvPr id="161708" name="Freeform 3365"/>
            <p:cNvSpPr>
              <a:spLocks/>
            </p:cNvSpPr>
            <p:nvPr/>
          </p:nvSpPr>
          <p:spPr bwMode="auto">
            <a:xfrm>
              <a:off x="3034" y="3584"/>
              <a:ext cx="13" cy="38"/>
            </a:xfrm>
            <a:custGeom>
              <a:avLst/>
              <a:gdLst>
                <a:gd name="T0" fmla="*/ 1 w 13"/>
                <a:gd name="T1" fmla="*/ 38 h 38"/>
                <a:gd name="T2" fmla="*/ 0 w 13"/>
                <a:gd name="T3" fmla="*/ 21 h 38"/>
                <a:gd name="T4" fmla="*/ 1 w 13"/>
                <a:gd name="T5" fmla="*/ 12 h 38"/>
                <a:gd name="T6" fmla="*/ 9 w 13"/>
                <a:gd name="T7" fmla="*/ 0 h 38"/>
                <a:gd name="T8" fmla="*/ 13 w 13"/>
                <a:gd name="T9" fmla="*/ 6 h 38"/>
                <a:gd name="T10" fmla="*/ 7 w 13"/>
                <a:gd name="T11" fmla="*/ 15 h 38"/>
                <a:gd name="T12" fmla="*/ 7 w 13"/>
                <a:gd name="T13" fmla="*/ 21 h 38"/>
                <a:gd name="T14" fmla="*/ 7 w 13"/>
                <a:gd name="T15" fmla="*/ 34 h 38"/>
                <a:gd name="T16" fmla="*/ 1 w 13"/>
                <a:gd name="T17" fmla="*/ 38 h 3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
                <a:gd name="T28" fmla="*/ 0 h 38"/>
                <a:gd name="T29" fmla="*/ 13 w 13"/>
                <a:gd name="T30" fmla="*/ 38 h 3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 h="38">
                  <a:moveTo>
                    <a:pt x="1" y="38"/>
                  </a:moveTo>
                  <a:lnTo>
                    <a:pt x="0" y="21"/>
                  </a:lnTo>
                  <a:lnTo>
                    <a:pt x="1" y="12"/>
                  </a:lnTo>
                  <a:lnTo>
                    <a:pt x="9" y="0"/>
                  </a:lnTo>
                  <a:lnTo>
                    <a:pt x="13" y="6"/>
                  </a:lnTo>
                  <a:lnTo>
                    <a:pt x="7" y="15"/>
                  </a:lnTo>
                  <a:lnTo>
                    <a:pt x="7" y="21"/>
                  </a:lnTo>
                  <a:lnTo>
                    <a:pt x="7" y="34"/>
                  </a:lnTo>
                  <a:lnTo>
                    <a:pt x="1" y="38"/>
                  </a:lnTo>
                  <a:close/>
                </a:path>
              </a:pathLst>
            </a:custGeom>
            <a:solidFill>
              <a:srgbClr val="F8BDD6"/>
            </a:solidFill>
            <a:ln w="9525">
              <a:noFill/>
              <a:round/>
              <a:headEnd/>
              <a:tailEnd/>
            </a:ln>
          </p:spPr>
          <p:txBody>
            <a:bodyPr/>
            <a:lstStyle/>
            <a:p>
              <a:endParaRPr lang="ru-RU"/>
            </a:p>
          </p:txBody>
        </p:sp>
        <p:sp>
          <p:nvSpPr>
            <p:cNvPr id="161709" name="Freeform 3366"/>
            <p:cNvSpPr>
              <a:spLocks/>
            </p:cNvSpPr>
            <p:nvPr/>
          </p:nvSpPr>
          <p:spPr bwMode="auto">
            <a:xfrm>
              <a:off x="3038" y="3618"/>
              <a:ext cx="3" cy="4"/>
            </a:xfrm>
            <a:custGeom>
              <a:avLst/>
              <a:gdLst>
                <a:gd name="T0" fmla="*/ 0 w 3"/>
                <a:gd name="T1" fmla="*/ 4 h 4"/>
                <a:gd name="T2" fmla="*/ 3 w 3"/>
                <a:gd name="T3" fmla="*/ 2 h 4"/>
                <a:gd name="T4" fmla="*/ 3 w 3"/>
                <a:gd name="T5" fmla="*/ 0 h 4"/>
                <a:gd name="T6" fmla="*/ 0 w 3"/>
                <a:gd name="T7" fmla="*/ 4 h 4"/>
                <a:gd name="T8" fmla="*/ 0 60000 65536"/>
                <a:gd name="T9" fmla="*/ 0 60000 65536"/>
                <a:gd name="T10" fmla="*/ 0 60000 65536"/>
                <a:gd name="T11" fmla="*/ 0 60000 65536"/>
                <a:gd name="T12" fmla="*/ 0 w 3"/>
                <a:gd name="T13" fmla="*/ 0 h 4"/>
                <a:gd name="T14" fmla="*/ 3 w 3"/>
                <a:gd name="T15" fmla="*/ 4 h 4"/>
              </a:gdLst>
              <a:ahLst/>
              <a:cxnLst>
                <a:cxn ang="T8">
                  <a:pos x="T0" y="T1"/>
                </a:cxn>
                <a:cxn ang="T9">
                  <a:pos x="T2" y="T3"/>
                </a:cxn>
                <a:cxn ang="T10">
                  <a:pos x="T4" y="T5"/>
                </a:cxn>
                <a:cxn ang="T11">
                  <a:pos x="T6" y="T7"/>
                </a:cxn>
              </a:cxnLst>
              <a:rect l="T12" t="T13" r="T14" b="T15"/>
              <a:pathLst>
                <a:path w="3" h="4">
                  <a:moveTo>
                    <a:pt x="0" y="4"/>
                  </a:moveTo>
                  <a:lnTo>
                    <a:pt x="3" y="2"/>
                  </a:lnTo>
                  <a:lnTo>
                    <a:pt x="3" y="0"/>
                  </a:lnTo>
                  <a:lnTo>
                    <a:pt x="0" y="4"/>
                  </a:lnTo>
                  <a:close/>
                </a:path>
              </a:pathLst>
            </a:custGeom>
            <a:solidFill>
              <a:srgbClr val="F8BDD6"/>
            </a:solidFill>
            <a:ln w="9525">
              <a:noFill/>
              <a:round/>
              <a:headEnd/>
              <a:tailEnd/>
            </a:ln>
          </p:spPr>
          <p:txBody>
            <a:bodyPr/>
            <a:lstStyle/>
            <a:p>
              <a:endParaRPr lang="ru-RU"/>
            </a:p>
          </p:txBody>
        </p:sp>
        <p:sp>
          <p:nvSpPr>
            <p:cNvPr id="161710" name="Freeform 3367"/>
            <p:cNvSpPr>
              <a:spLocks/>
            </p:cNvSpPr>
            <p:nvPr/>
          </p:nvSpPr>
          <p:spPr bwMode="auto">
            <a:xfrm>
              <a:off x="2977" y="3580"/>
              <a:ext cx="70" cy="27"/>
            </a:xfrm>
            <a:custGeom>
              <a:avLst/>
              <a:gdLst>
                <a:gd name="T0" fmla="*/ 70 w 70"/>
                <a:gd name="T1" fmla="*/ 10 h 27"/>
                <a:gd name="T2" fmla="*/ 64 w 70"/>
                <a:gd name="T3" fmla="*/ 16 h 27"/>
                <a:gd name="T4" fmla="*/ 54 w 70"/>
                <a:gd name="T5" fmla="*/ 24 h 27"/>
                <a:gd name="T6" fmla="*/ 35 w 70"/>
                <a:gd name="T7" fmla="*/ 27 h 27"/>
                <a:gd name="T8" fmla="*/ 25 w 70"/>
                <a:gd name="T9" fmla="*/ 26 h 27"/>
                <a:gd name="T10" fmla="*/ 13 w 70"/>
                <a:gd name="T11" fmla="*/ 18 h 27"/>
                <a:gd name="T12" fmla="*/ 0 w 70"/>
                <a:gd name="T13" fmla="*/ 4 h 27"/>
                <a:gd name="T14" fmla="*/ 4 w 70"/>
                <a:gd name="T15" fmla="*/ 0 h 27"/>
                <a:gd name="T16" fmla="*/ 18 w 70"/>
                <a:gd name="T17" fmla="*/ 14 h 27"/>
                <a:gd name="T18" fmla="*/ 26 w 70"/>
                <a:gd name="T19" fmla="*/ 18 h 27"/>
                <a:gd name="T20" fmla="*/ 35 w 70"/>
                <a:gd name="T21" fmla="*/ 20 h 27"/>
                <a:gd name="T22" fmla="*/ 52 w 70"/>
                <a:gd name="T23" fmla="*/ 16 h 27"/>
                <a:gd name="T24" fmla="*/ 59 w 70"/>
                <a:gd name="T25" fmla="*/ 12 h 27"/>
                <a:gd name="T26" fmla="*/ 66 w 70"/>
                <a:gd name="T27" fmla="*/ 4 h 27"/>
                <a:gd name="T28" fmla="*/ 70 w 70"/>
                <a:gd name="T29" fmla="*/ 10 h 2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0"/>
                <a:gd name="T46" fmla="*/ 0 h 27"/>
                <a:gd name="T47" fmla="*/ 70 w 70"/>
                <a:gd name="T48" fmla="*/ 27 h 2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0" h="27">
                  <a:moveTo>
                    <a:pt x="70" y="10"/>
                  </a:moveTo>
                  <a:lnTo>
                    <a:pt x="64" y="16"/>
                  </a:lnTo>
                  <a:lnTo>
                    <a:pt x="54" y="24"/>
                  </a:lnTo>
                  <a:lnTo>
                    <a:pt x="35" y="27"/>
                  </a:lnTo>
                  <a:lnTo>
                    <a:pt x="25" y="26"/>
                  </a:lnTo>
                  <a:lnTo>
                    <a:pt x="13" y="18"/>
                  </a:lnTo>
                  <a:lnTo>
                    <a:pt x="0" y="4"/>
                  </a:lnTo>
                  <a:lnTo>
                    <a:pt x="4" y="0"/>
                  </a:lnTo>
                  <a:lnTo>
                    <a:pt x="18" y="14"/>
                  </a:lnTo>
                  <a:lnTo>
                    <a:pt x="26" y="18"/>
                  </a:lnTo>
                  <a:lnTo>
                    <a:pt x="35" y="20"/>
                  </a:lnTo>
                  <a:lnTo>
                    <a:pt x="52" y="16"/>
                  </a:lnTo>
                  <a:lnTo>
                    <a:pt x="59" y="12"/>
                  </a:lnTo>
                  <a:lnTo>
                    <a:pt x="66" y="4"/>
                  </a:lnTo>
                  <a:lnTo>
                    <a:pt x="70" y="10"/>
                  </a:lnTo>
                  <a:close/>
                </a:path>
              </a:pathLst>
            </a:custGeom>
            <a:solidFill>
              <a:srgbClr val="F8BDD6"/>
            </a:solidFill>
            <a:ln w="9525">
              <a:noFill/>
              <a:round/>
              <a:headEnd/>
              <a:tailEnd/>
            </a:ln>
          </p:spPr>
          <p:txBody>
            <a:bodyPr/>
            <a:lstStyle/>
            <a:p>
              <a:endParaRPr lang="ru-RU"/>
            </a:p>
          </p:txBody>
        </p:sp>
        <p:sp>
          <p:nvSpPr>
            <p:cNvPr id="161711" name="Freeform 3368"/>
            <p:cNvSpPr>
              <a:spLocks/>
            </p:cNvSpPr>
            <p:nvPr/>
          </p:nvSpPr>
          <p:spPr bwMode="auto">
            <a:xfrm>
              <a:off x="3043" y="3584"/>
              <a:ext cx="5" cy="7"/>
            </a:xfrm>
            <a:custGeom>
              <a:avLst/>
              <a:gdLst>
                <a:gd name="T0" fmla="*/ 5 w 5"/>
                <a:gd name="T1" fmla="*/ 7 h 7"/>
                <a:gd name="T2" fmla="*/ 0 w 5"/>
                <a:gd name="T3" fmla="*/ 0 h 7"/>
                <a:gd name="T4" fmla="*/ 5 w 5"/>
                <a:gd name="T5" fmla="*/ 7 h 7"/>
                <a:gd name="T6" fmla="*/ 0 w 5"/>
                <a:gd name="T7" fmla="*/ 0 h 7"/>
                <a:gd name="T8" fmla="*/ 5 w 5"/>
                <a:gd name="T9" fmla="*/ 7 h 7"/>
                <a:gd name="T10" fmla="*/ 0 60000 65536"/>
                <a:gd name="T11" fmla="*/ 0 60000 65536"/>
                <a:gd name="T12" fmla="*/ 0 60000 65536"/>
                <a:gd name="T13" fmla="*/ 0 60000 65536"/>
                <a:gd name="T14" fmla="*/ 0 60000 65536"/>
                <a:gd name="T15" fmla="*/ 0 w 5"/>
                <a:gd name="T16" fmla="*/ 0 h 7"/>
                <a:gd name="T17" fmla="*/ 5 w 5"/>
                <a:gd name="T18" fmla="*/ 7 h 7"/>
              </a:gdLst>
              <a:ahLst/>
              <a:cxnLst>
                <a:cxn ang="T10">
                  <a:pos x="T0" y="T1"/>
                </a:cxn>
                <a:cxn ang="T11">
                  <a:pos x="T2" y="T3"/>
                </a:cxn>
                <a:cxn ang="T12">
                  <a:pos x="T4" y="T5"/>
                </a:cxn>
                <a:cxn ang="T13">
                  <a:pos x="T6" y="T7"/>
                </a:cxn>
                <a:cxn ang="T14">
                  <a:pos x="T8" y="T9"/>
                </a:cxn>
              </a:cxnLst>
              <a:rect l="T15" t="T16" r="T17" b="T18"/>
              <a:pathLst>
                <a:path w="5" h="7">
                  <a:moveTo>
                    <a:pt x="5" y="7"/>
                  </a:moveTo>
                  <a:lnTo>
                    <a:pt x="0" y="0"/>
                  </a:lnTo>
                  <a:lnTo>
                    <a:pt x="5" y="7"/>
                  </a:lnTo>
                  <a:lnTo>
                    <a:pt x="0" y="0"/>
                  </a:lnTo>
                  <a:lnTo>
                    <a:pt x="5" y="7"/>
                  </a:lnTo>
                  <a:close/>
                </a:path>
              </a:pathLst>
            </a:custGeom>
            <a:solidFill>
              <a:srgbClr val="F8BDD6"/>
            </a:solidFill>
            <a:ln w="9525">
              <a:noFill/>
              <a:round/>
              <a:headEnd/>
              <a:tailEnd/>
            </a:ln>
          </p:spPr>
          <p:txBody>
            <a:bodyPr/>
            <a:lstStyle/>
            <a:p>
              <a:endParaRPr lang="ru-RU"/>
            </a:p>
          </p:txBody>
        </p:sp>
        <p:sp>
          <p:nvSpPr>
            <p:cNvPr id="161712" name="Freeform 3369"/>
            <p:cNvSpPr>
              <a:spLocks/>
            </p:cNvSpPr>
            <p:nvPr/>
          </p:nvSpPr>
          <p:spPr bwMode="auto">
            <a:xfrm>
              <a:off x="2975" y="3549"/>
              <a:ext cx="9" cy="35"/>
            </a:xfrm>
            <a:custGeom>
              <a:avLst/>
              <a:gdLst>
                <a:gd name="T0" fmla="*/ 5 w 9"/>
                <a:gd name="T1" fmla="*/ 35 h 35"/>
                <a:gd name="T2" fmla="*/ 0 w 9"/>
                <a:gd name="T3" fmla="*/ 17 h 35"/>
                <a:gd name="T4" fmla="*/ 5 w 9"/>
                <a:gd name="T5" fmla="*/ 0 h 35"/>
                <a:gd name="T6" fmla="*/ 9 w 9"/>
                <a:gd name="T7" fmla="*/ 0 h 35"/>
                <a:gd name="T8" fmla="*/ 5 w 9"/>
                <a:gd name="T9" fmla="*/ 17 h 35"/>
                <a:gd name="T10" fmla="*/ 9 w 9"/>
                <a:gd name="T11" fmla="*/ 33 h 35"/>
                <a:gd name="T12" fmla="*/ 5 w 9"/>
                <a:gd name="T13" fmla="*/ 35 h 35"/>
                <a:gd name="T14" fmla="*/ 0 60000 65536"/>
                <a:gd name="T15" fmla="*/ 0 60000 65536"/>
                <a:gd name="T16" fmla="*/ 0 60000 65536"/>
                <a:gd name="T17" fmla="*/ 0 60000 65536"/>
                <a:gd name="T18" fmla="*/ 0 60000 65536"/>
                <a:gd name="T19" fmla="*/ 0 60000 65536"/>
                <a:gd name="T20" fmla="*/ 0 60000 65536"/>
                <a:gd name="T21" fmla="*/ 0 w 9"/>
                <a:gd name="T22" fmla="*/ 0 h 35"/>
                <a:gd name="T23" fmla="*/ 9 w 9"/>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 h="35">
                  <a:moveTo>
                    <a:pt x="5" y="35"/>
                  </a:moveTo>
                  <a:lnTo>
                    <a:pt x="0" y="17"/>
                  </a:lnTo>
                  <a:lnTo>
                    <a:pt x="5" y="0"/>
                  </a:lnTo>
                  <a:lnTo>
                    <a:pt x="9" y="0"/>
                  </a:lnTo>
                  <a:lnTo>
                    <a:pt x="5" y="17"/>
                  </a:lnTo>
                  <a:lnTo>
                    <a:pt x="9" y="33"/>
                  </a:lnTo>
                  <a:lnTo>
                    <a:pt x="5" y="35"/>
                  </a:lnTo>
                  <a:close/>
                </a:path>
              </a:pathLst>
            </a:custGeom>
            <a:solidFill>
              <a:srgbClr val="F8BDD6"/>
            </a:solidFill>
            <a:ln w="9525">
              <a:noFill/>
              <a:round/>
              <a:headEnd/>
              <a:tailEnd/>
            </a:ln>
          </p:spPr>
          <p:txBody>
            <a:bodyPr/>
            <a:lstStyle/>
            <a:p>
              <a:endParaRPr lang="ru-RU"/>
            </a:p>
          </p:txBody>
        </p:sp>
        <p:sp>
          <p:nvSpPr>
            <p:cNvPr id="161713" name="Freeform 3370"/>
            <p:cNvSpPr>
              <a:spLocks/>
            </p:cNvSpPr>
            <p:nvPr/>
          </p:nvSpPr>
          <p:spPr bwMode="auto">
            <a:xfrm>
              <a:off x="2978" y="3579"/>
              <a:ext cx="6" cy="5"/>
            </a:xfrm>
            <a:custGeom>
              <a:avLst/>
              <a:gdLst>
                <a:gd name="T0" fmla="*/ 0 w 6"/>
                <a:gd name="T1" fmla="*/ 5 h 5"/>
                <a:gd name="T2" fmla="*/ 6 w 6"/>
                <a:gd name="T3" fmla="*/ 2 h 5"/>
                <a:gd name="T4" fmla="*/ 6 w 6"/>
                <a:gd name="T5" fmla="*/ 0 h 5"/>
                <a:gd name="T6" fmla="*/ 0 w 6"/>
                <a:gd name="T7" fmla="*/ 5 h 5"/>
                <a:gd name="T8" fmla="*/ 0 60000 65536"/>
                <a:gd name="T9" fmla="*/ 0 60000 65536"/>
                <a:gd name="T10" fmla="*/ 0 60000 65536"/>
                <a:gd name="T11" fmla="*/ 0 60000 65536"/>
                <a:gd name="T12" fmla="*/ 0 w 6"/>
                <a:gd name="T13" fmla="*/ 0 h 5"/>
                <a:gd name="T14" fmla="*/ 6 w 6"/>
                <a:gd name="T15" fmla="*/ 5 h 5"/>
              </a:gdLst>
              <a:ahLst/>
              <a:cxnLst>
                <a:cxn ang="T8">
                  <a:pos x="T0" y="T1"/>
                </a:cxn>
                <a:cxn ang="T9">
                  <a:pos x="T2" y="T3"/>
                </a:cxn>
                <a:cxn ang="T10">
                  <a:pos x="T4" y="T5"/>
                </a:cxn>
                <a:cxn ang="T11">
                  <a:pos x="T6" y="T7"/>
                </a:cxn>
              </a:cxnLst>
              <a:rect l="T12" t="T13" r="T14" b="T15"/>
              <a:pathLst>
                <a:path w="6" h="5">
                  <a:moveTo>
                    <a:pt x="0" y="5"/>
                  </a:moveTo>
                  <a:lnTo>
                    <a:pt x="6" y="2"/>
                  </a:lnTo>
                  <a:lnTo>
                    <a:pt x="6" y="0"/>
                  </a:lnTo>
                  <a:lnTo>
                    <a:pt x="0" y="5"/>
                  </a:lnTo>
                  <a:close/>
                </a:path>
              </a:pathLst>
            </a:custGeom>
            <a:solidFill>
              <a:srgbClr val="F8BDD6"/>
            </a:solidFill>
            <a:ln w="9525">
              <a:noFill/>
              <a:round/>
              <a:headEnd/>
              <a:tailEnd/>
            </a:ln>
          </p:spPr>
          <p:txBody>
            <a:bodyPr/>
            <a:lstStyle/>
            <a:p>
              <a:endParaRPr lang="ru-RU"/>
            </a:p>
          </p:txBody>
        </p:sp>
        <p:sp>
          <p:nvSpPr>
            <p:cNvPr id="161714" name="Freeform 3371"/>
            <p:cNvSpPr>
              <a:spLocks/>
            </p:cNvSpPr>
            <p:nvPr/>
          </p:nvSpPr>
          <p:spPr bwMode="auto">
            <a:xfrm>
              <a:off x="2977" y="3534"/>
              <a:ext cx="70" cy="17"/>
            </a:xfrm>
            <a:custGeom>
              <a:avLst/>
              <a:gdLst>
                <a:gd name="T0" fmla="*/ 0 w 70"/>
                <a:gd name="T1" fmla="*/ 12 h 17"/>
                <a:gd name="T2" fmla="*/ 6 w 70"/>
                <a:gd name="T3" fmla="*/ 7 h 17"/>
                <a:gd name="T4" fmla="*/ 14 w 70"/>
                <a:gd name="T5" fmla="*/ 2 h 17"/>
                <a:gd name="T6" fmla="*/ 33 w 70"/>
                <a:gd name="T7" fmla="*/ 0 h 17"/>
                <a:gd name="T8" fmla="*/ 52 w 70"/>
                <a:gd name="T9" fmla="*/ 2 h 17"/>
                <a:gd name="T10" fmla="*/ 70 w 70"/>
                <a:gd name="T11" fmla="*/ 11 h 17"/>
                <a:gd name="T12" fmla="*/ 66 w 70"/>
                <a:gd name="T13" fmla="*/ 15 h 17"/>
                <a:gd name="T14" fmla="*/ 49 w 70"/>
                <a:gd name="T15" fmla="*/ 7 h 17"/>
                <a:gd name="T16" fmla="*/ 33 w 70"/>
                <a:gd name="T17" fmla="*/ 4 h 17"/>
                <a:gd name="T18" fmla="*/ 18 w 70"/>
                <a:gd name="T19" fmla="*/ 7 h 17"/>
                <a:gd name="T20" fmla="*/ 11 w 70"/>
                <a:gd name="T21" fmla="*/ 11 h 17"/>
                <a:gd name="T22" fmla="*/ 4 w 70"/>
                <a:gd name="T23" fmla="*/ 17 h 17"/>
                <a:gd name="T24" fmla="*/ 0 w 70"/>
                <a:gd name="T25" fmla="*/ 12 h 1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0"/>
                <a:gd name="T40" fmla="*/ 0 h 17"/>
                <a:gd name="T41" fmla="*/ 70 w 70"/>
                <a:gd name="T42" fmla="*/ 17 h 1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0" h="17">
                  <a:moveTo>
                    <a:pt x="0" y="12"/>
                  </a:moveTo>
                  <a:lnTo>
                    <a:pt x="6" y="7"/>
                  </a:lnTo>
                  <a:lnTo>
                    <a:pt x="14" y="2"/>
                  </a:lnTo>
                  <a:lnTo>
                    <a:pt x="33" y="0"/>
                  </a:lnTo>
                  <a:lnTo>
                    <a:pt x="52" y="2"/>
                  </a:lnTo>
                  <a:lnTo>
                    <a:pt x="70" y="11"/>
                  </a:lnTo>
                  <a:lnTo>
                    <a:pt x="66" y="15"/>
                  </a:lnTo>
                  <a:lnTo>
                    <a:pt x="49" y="7"/>
                  </a:lnTo>
                  <a:lnTo>
                    <a:pt x="33" y="4"/>
                  </a:lnTo>
                  <a:lnTo>
                    <a:pt x="18" y="7"/>
                  </a:lnTo>
                  <a:lnTo>
                    <a:pt x="11" y="11"/>
                  </a:lnTo>
                  <a:lnTo>
                    <a:pt x="4" y="17"/>
                  </a:lnTo>
                  <a:lnTo>
                    <a:pt x="0" y="12"/>
                  </a:lnTo>
                  <a:close/>
                </a:path>
              </a:pathLst>
            </a:custGeom>
            <a:solidFill>
              <a:srgbClr val="F8BDD6"/>
            </a:solidFill>
            <a:ln w="9525">
              <a:noFill/>
              <a:round/>
              <a:headEnd/>
              <a:tailEnd/>
            </a:ln>
          </p:spPr>
          <p:txBody>
            <a:bodyPr/>
            <a:lstStyle/>
            <a:p>
              <a:endParaRPr lang="ru-RU"/>
            </a:p>
          </p:txBody>
        </p:sp>
        <p:sp>
          <p:nvSpPr>
            <p:cNvPr id="161715" name="Freeform 3372"/>
            <p:cNvSpPr>
              <a:spLocks/>
            </p:cNvSpPr>
            <p:nvPr/>
          </p:nvSpPr>
          <p:spPr bwMode="auto">
            <a:xfrm>
              <a:off x="2978" y="3546"/>
              <a:ext cx="6" cy="5"/>
            </a:xfrm>
            <a:custGeom>
              <a:avLst/>
              <a:gdLst>
                <a:gd name="T0" fmla="*/ 0 w 6"/>
                <a:gd name="T1" fmla="*/ 3 h 5"/>
                <a:gd name="T2" fmla="*/ 0 w 6"/>
                <a:gd name="T3" fmla="*/ 0 h 5"/>
                <a:gd name="T4" fmla="*/ 6 w 6"/>
                <a:gd name="T5" fmla="*/ 5 h 5"/>
                <a:gd name="T6" fmla="*/ 6 w 6"/>
                <a:gd name="T7" fmla="*/ 3 h 5"/>
                <a:gd name="T8" fmla="*/ 0 w 6"/>
                <a:gd name="T9" fmla="*/ 3 h 5"/>
                <a:gd name="T10" fmla="*/ 0 60000 65536"/>
                <a:gd name="T11" fmla="*/ 0 60000 65536"/>
                <a:gd name="T12" fmla="*/ 0 60000 65536"/>
                <a:gd name="T13" fmla="*/ 0 60000 65536"/>
                <a:gd name="T14" fmla="*/ 0 60000 65536"/>
                <a:gd name="T15" fmla="*/ 0 w 6"/>
                <a:gd name="T16" fmla="*/ 0 h 5"/>
                <a:gd name="T17" fmla="*/ 6 w 6"/>
                <a:gd name="T18" fmla="*/ 5 h 5"/>
              </a:gdLst>
              <a:ahLst/>
              <a:cxnLst>
                <a:cxn ang="T10">
                  <a:pos x="T0" y="T1"/>
                </a:cxn>
                <a:cxn ang="T11">
                  <a:pos x="T2" y="T3"/>
                </a:cxn>
                <a:cxn ang="T12">
                  <a:pos x="T4" y="T5"/>
                </a:cxn>
                <a:cxn ang="T13">
                  <a:pos x="T6" y="T7"/>
                </a:cxn>
                <a:cxn ang="T14">
                  <a:pos x="T8" y="T9"/>
                </a:cxn>
              </a:cxnLst>
              <a:rect l="T15" t="T16" r="T17" b="T18"/>
              <a:pathLst>
                <a:path w="6" h="5">
                  <a:moveTo>
                    <a:pt x="0" y="3"/>
                  </a:moveTo>
                  <a:lnTo>
                    <a:pt x="0" y="0"/>
                  </a:lnTo>
                  <a:lnTo>
                    <a:pt x="6" y="5"/>
                  </a:lnTo>
                  <a:lnTo>
                    <a:pt x="6" y="3"/>
                  </a:lnTo>
                  <a:lnTo>
                    <a:pt x="0" y="3"/>
                  </a:lnTo>
                  <a:close/>
                </a:path>
              </a:pathLst>
            </a:custGeom>
            <a:solidFill>
              <a:srgbClr val="F8BDD6"/>
            </a:solidFill>
            <a:ln w="9525">
              <a:noFill/>
              <a:round/>
              <a:headEnd/>
              <a:tailEnd/>
            </a:ln>
          </p:spPr>
          <p:txBody>
            <a:bodyPr/>
            <a:lstStyle/>
            <a:p>
              <a:endParaRPr lang="ru-RU"/>
            </a:p>
          </p:txBody>
        </p:sp>
        <p:sp>
          <p:nvSpPr>
            <p:cNvPr id="161716" name="Freeform 3373"/>
            <p:cNvSpPr>
              <a:spLocks/>
            </p:cNvSpPr>
            <p:nvPr/>
          </p:nvSpPr>
          <p:spPr bwMode="auto">
            <a:xfrm>
              <a:off x="3043" y="3544"/>
              <a:ext cx="5" cy="5"/>
            </a:xfrm>
            <a:custGeom>
              <a:avLst/>
              <a:gdLst>
                <a:gd name="T0" fmla="*/ 0 w 5"/>
                <a:gd name="T1" fmla="*/ 5 h 5"/>
                <a:gd name="T2" fmla="*/ 5 w 5"/>
                <a:gd name="T3" fmla="*/ 0 h 5"/>
                <a:gd name="T4" fmla="*/ 0 w 5"/>
                <a:gd name="T5" fmla="*/ 5 h 5"/>
                <a:gd name="T6" fmla="*/ 5 w 5"/>
                <a:gd name="T7" fmla="*/ 0 h 5"/>
                <a:gd name="T8" fmla="*/ 0 w 5"/>
                <a:gd name="T9" fmla="*/ 5 h 5"/>
                <a:gd name="T10" fmla="*/ 0 60000 65536"/>
                <a:gd name="T11" fmla="*/ 0 60000 65536"/>
                <a:gd name="T12" fmla="*/ 0 60000 65536"/>
                <a:gd name="T13" fmla="*/ 0 60000 65536"/>
                <a:gd name="T14" fmla="*/ 0 60000 65536"/>
                <a:gd name="T15" fmla="*/ 0 w 5"/>
                <a:gd name="T16" fmla="*/ 0 h 5"/>
                <a:gd name="T17" fmla="*/ 5 w 5"/>
                <a:gd name="T18" fmla="*/ 5 h 5"/>
              </a:gdLst>
              <a:ahLst/>
              <a:cxnLst>
                <a:cxn ang="T10">
                  <a:pos x="T0" y="T1"/>
                </a:cxn>
                <a:cxn ang="T11">
                  <a:pos x="T2" y="T3"/>
                </a:cxn>
                <a:cxn ang="T12">
                  <a:pos x="T4" y="T5"/>
                </a:cxn>
                <a:cxn ang="T13">
                  <a:pos x="T6" y="T7"/>
                </a:cxn>
                <a:cxn ang="T14">
                  <a:pos x="T8" y="T9"/>
                </a:cxn>
              </a:cxnLst>
              <a:rect l="T15" t="T16" r="T17" b="T18"/>
              <a:pathLst>
                <a:path w="5" h="5">
                  <a:moveTo>
                    <a:pt x="0" y="5"/>
                  </a:moveTo>
                  <a:lnTo>
                    <a:pt x="5" y="0"/>
                  </a:lnTo>
                  <a:lnTo>
                    <a:pt x="0" y="5"/>
                  </a:lnTo>
                  <a:lnTo>
                    <a:pt x="5" y="0"/>
                  </a:lnTo>
                  <a:lnTo>
                    <a:pt x="0" y="5"/>
                  </a:lnTo>
                  <a:close/>
                </a:path>
              </a:pathLst>
            </a:custGeom>
            <a:solidFill>
              <a:srgbClr val="F8BDD6"/>
            </a:solidFill>
            <a:ln w="9525">
              <a:noFill/>
              <a:round/>
              <a:headEnd/>
              <a:tailEnd/>
            </a:ln>
          </p:spPr>
          <p:txBody>
            <a:bodyPr/>
            <a:lstStyle/>
            <a:p>
              <a:endParaRPr lang="ru-RU"/>
            </a:p>
          </p:txBody>
        </p:sp>
        <p:sp>
          <p:nvSpPr>
            <p:cNvPr id="161717" name="Freeform 3374"/>
            <p:cNvSpPr>
              <a:spLocks/>
            </p:cNvSpPr>
            <p:nvPr/>
          </p:nvSpPr>
          <p:spPr bwMode="auto">
            <a:xfrm>
              <a:off x="2868" y="3204"/>
              <a:ext cx="33" cy="142"/>
            </a:xfrm>
            <a:custGeom>
              <a:avLst/>
              <a:gdLst>
                <a:gd name="T0" fmla="*/ 33 w 33"/>
                <a:gd name="T1" fmla="*/ 0 h 142"/>
                <a:gd name="T2" fmla="*/ 0 w 33"/>
                <a:gd name="T3" fmla="*/ 1 h 142"/>
                <a:gd name="T4" fmla="*/ 0 w 33"/>
                <a:gd name="T5" fmla="*/ 142 h 142"/>
                <a:gd name="T6" fmla="*/ 33 w 33"/>
                <a:gd name="T7" fmla="*/ 142 h 142"/>
                <a:gd name="T8" fmla="*/ 33 w 33"/>
                <a:gd name="T9" fmla="*/ 0 h 142"/>
                <a:gd name="T10" fmla="*/ 0 60000 65536"/>
                <a:gd name="T11" fmla="*/ 0 60000 65536"/>
                <a:gd name="T12" fmla="*/ 0 60000 65536"/>
                <a:gd name="T13" fmla="*/ 0 60000 65536"/>
                <a:gd name="T14" fmla="*/ 0 60000 65536"/>
                <a:gd name="T15" fmla="*/ 0 w 33"/>
                <a:gd name="T16" fmla="*/ 0 h 142"/>
                <a:gd name="T17" fmla="*/ 33 w 33"/>
                <a:gd name="T18" fmla="*/ 142 h 142"/>
              </a:gdLst>
              <a:ahLst/>
              <a:cxnLst>
                <a:cxn ang="T10">
                  <a:pos x="T0" y="T1"/>
                </a:cxn>
                <a:cxn ang="T11">
                  <a:pos x="T2" y="T3"/>
                </a:cxn>
                <a:cxn ang="T12">
                  <a:pos x="T4" y="T5"/>
                </a:cxn>
                <a:cxn ang="T13">
                  <a:pos x="T6" y="T7"/>
                </a:cxn>
                <a:cxn ang="T14">
                  <a:pos x="T8" y="T9"/>
                </a:cxn>
              </a:cxnLst>
              <a:rect l="T15" t="T16" r="T17" b="T18"/>
              <a:pathLst>
                <a:path w="33" h="142">
                  <a:moveTo>
                    <a:pt x="33" y="0"/>
                  </a:moveTo>
                  <a:lnTo>
                    <a:pt x="0" y="1"/>
                  </a:lnTo>
                  <a:lnTo>
                    <a:pt x="0" y="142"/>
                  </a:lnTo>
                  <a:lnTo>
                    <a:pt x="33" y="142"/>
                  </a:lnTo>
                  <a:lnTo>
                    <a:pt x="33" y="0"/>
                  </a:lnTo>
                  <a:close/>
                </a:path>
              </a:pathLst>
            </a:custGeom>
            <a:solidFill>
              <a:srgbClr val="F561AF"/>
            </a:solidFill>
            <a:ln w="9525">
              <a:noFill/>
              <a:round/>
              <a:headEnd/>
              <a:tailEnd/>
            </a:ln>
          </p:spPr>
          <p:txBody>
            <a:bodyPr/>
            <a:lstStyle/>
            <a:p>
              <a:endParaRPr lang="ru-RU"/>
            </a:p>
          </p:txBody>
        </p:sp>
        <p:sp>
          <p:nvSpPr>
            <p:cNvPr id="161718" name="Rectangle 3375"/>
            <p:cNvSpPr>
              <a:spLocks noChangeArrowheads="1"/>
            </p:cNvSpPr>
            <p:nvPr/>
          </p:nvSpPr>
          <p:spPr bwMode="auto">
            <a:xfrm>
              <a:off x="2868" y="3206"/>
              <a:ext cx="28" cy="139"/>
            </a:xfrm>
            <a:prstGeom prst="rect">
              <a:avLst/>
            </a:prstGeom>
            <a:noFill/>
            <a:ln w="9525" cap="rnd">
              <a:solidFill>
                <a:srgbClr val="F8BDD6"/>
              </a:solidFill>
              <a:miter lim="800000"/>
              <a:headEnd/>
              <a:tailEnd/>
            </a:ln>
          </p:spPr>
          <p:txBody>
            <a:bodyPr/>
            <a:lstStyle/>
            <a:p>
              <a:endParaRPr lang="en-US"/>
            </a:p>
          </p:txBody>
        </p:sp>
        <p:sp>
          <p:nvSpPr>
            <p:cNvPr id="161719" name="Freeform 3376"/>
            <p:cNvSpPr>
              <a:spLocks/>
            </p:cNvSpPr>
            <p:nvPr/>
          </p:nvSpPr>
          <p:spPr bwMode="auto">
            <a:xfrm>
              <a:off x="2801" y="3308"/>
              <a:ext cx="164" cy="133"/>
            </a:xfrm>
            <a:custGeom>
              <a:avLst/>
              <a:gdLst>
                <a:gd name="T0" fmla="*/ 60 w 164"/>
                <a:gd name="T1" fmla="*/ 55 h 133"/>
                <a:gd name="T2" fmla="*/ 53 w 164"/>
                <a:gd name="T3" fmla="*/ 47 h 133"/>
                <a:gd name="T4" fmla="*/ 50 w 164"/>
                <a:gd name="T5" fmla="*/ 36 h 133"/>
                <a:gd name="T6" fmla="*/ 49 w 164"/>
                <a:gd name="T7" fmla="*/ 25 h 133"/>
                <a:gd name="T8" fmla="*/ 50 w 164"/>
                <a:gd name="T9" fmla="*/ 16 h 133"/>
                <a:gd name="T10" fmla="*/ 52 w 164"/>
                <a:gd name="T11" fmla="*/ 11 h 133"/>
                <a:gd name="T12" fmla="*/ 60 w 164"/>
                <a:gd name="T13" fmla="*/ 3 h 133"/>
                <a:gd name="T14" fmla="*/ 73 w 164"/>
                <a:gd name="T15" fmla="*/ 0 h 133"/>
                <a:gd name="T16" fmla="*/ 88 w 164"/>
                <a:gd name="T17" fmla="*/ 0 h 133"/>
                <a:gd name="T18" fmla="*/ 103 w 164"/>
                <a:gd name="T19" fmla="*/ 3 h 133"/>
                <a:gd name="T20" fmla="*/ 111 w 164"/>
                <a:gd name="T21" fmla="*/ 10 h 133"/>
                <a:gd name="T22" fmla="*/ 115 w 164"/>
                <a:gd name="T23" fmla="*/ 18 h 133"/>
                <a:gd name="T24" fmla="*/ 117 w 164"/>
                <a:gd name="T25" fmla="*/ 34 h 133"/>
                <a:gd name="T26" fmla="*/ 113 w 164"/>
                <a:gd name="T27" fmla="*/ 44 h 133"/>
                <a:gd name="T28" fmla="*/ 109 w 164"/>
                <a:gd name="T29" fmla="*/ 51 h 133"/>
                <a:gd name="T30" fmla="*/ 101 w 164"/>
                <a:gd name="T31" fmla="*/ 59 h 133"/>
                <a:gd name="T32" fmla="*/ 107 w 164"/>
                <a:gd name="T33" fmla="*/ 51 h 133"/>
                <a:gd name="T34" fmla="*/ 115 w 164"/>
                <a:gd name="T35" fmla="*/ 47 h 133"/>
                <a:gd name="T36" fmla="*/ 126 w 164"/>
                <a:gd name="T37" fmla="*/ 44 h 133"/>
                <a:gd name="T38" fmla="*/ 137 w 164"/>
                <a:gd name="T39" fmla="*/ 44 h 133"/>
                <a:gd name="T40" fmla="*/ 147 w 164"/>
                <a:gd name="T41" fmla="*/ 45 h 133"/>
                <a:gd name="T42" fmla="*/ 156 w 164"/>
                <a:gd name="T43" fmla="*/ 51 h 133"/>
                <a:gd name="T44" fmla="*/ 163 w 164"/>
                <a:gd name="T45" fmla="*/ 61 h 133"/>
                <a:gd name="T46" fmla="*/ 164 w 164"/>
                <a:gd name="T47" fmla="*/ 73 h 133"/>
                <a:gd name="T48" fmla="*/ 163 w 164"/>
                <a:gd name="T49" fmla="*/ 86 h 133"/>
                <a:gd name="T50" fmla="*/ 158 w 164"/>
                <a:gd name="T51" fmla="*/ 94 h 133"/>
                <a:gd name="T52" fmla="*/ 152 w 164"/>
                <a:gd name="T53" fmla="*/ 98 h 133"/>
                <a:gd name="T54" fmla="*/ 143 w 164"/>
                <a:gd name="T55" fmla="*/ 103 h 133"/>
                <a:gd name="T56" fmla="*/ 126 w 164"/>
                <a:gd name="T57" fmla="*/ 105 h 133"/>
                <a:gd name="T58" fmla="*/ 115 w 164"/>
                <a:gd name="T59" fmla="*/ 101 h 133"/>
                <a:gd name="T60" fmla="*/ 107 w 164"/>
                <a:gd name="T61" fmla="*/ 97 h 133"/>
                <a:gd name="T62" fmla="*/ 101 w 164"/>
                <a:gd name="T63" fmla="*/ 89 h 133"/>
                <a:gd name="T64" fmla="*/ 109 w 164"/>
                <a:gd name="T65" fmla="*/ 101 h 133"/>
                <a:gd name="T66" fmla="*/ 111 w 164"/>
                <a:gd name="T67" fmla="*/ 117 h 133"/>
                <a:gd name="T68" fmla="*/ 107 w 164"/>
                <a:gd name="T69" fmla="*/ 124 h 133"/>
                <a:gd name="T70" fmla="*/ 103 w 164"/>
                <a:gd name="T71" fmla="*/ 128 h 133"/>
                <a:gd name="T72" fmla="*/ 93 w 164"/>
                <a:gd name="T73" fmla="*/ 131 h 133"/>
                <a:gd name="T74" fmla="*/ 79 w 164"/>
                <a:gd name="T75" fmla="*/ 133 h 133"/>
                <a:gd name="T76" fmla="*/ 68 w 164"/>
                <a:gd name="T77" fmla="*/ 133 h 133"/>
                <a:gd name="T78" fmla="*/ 58 w 164"/>
                <a:gd name="T79" fmla="*/ 130 h 133"/>
                <a:gd name="T80" fmla="*/ 53 w 164"/>
                <a:gd name="T81" fmla="*/ 125 h 133"/>
                <a:gd name="T82" fmla="*/ 49 w 164"/>
                <a:gd name="T83" fmla="*/ 113 h 133"/>
                <a:gd name="T84" fmla="*/ 51 w 164"/>
                <a:gd name="T85" fmla="*/ 98 h 133"/>
                <a:gd name="T86" fmla="*/ 51 w 164"/>
                <a:gd name="T87" fmla="*/ 94 h 133"/>
                <a:gd name="T88" fmla="*/ 38 w 164"/>
                <a:gd name="T89" fmla="*/ 97 h 133"/>
                <a:gd name="T90" fmla="*/ 23 w 164"/>
                <a:gd name="T91" fmla="*/ 96 h 133"/>
                <a:gd name="T92" fmla="*/ 13 w 164"/>
                <a:gd name="T93" fmla="*/ 91 h 133"/>
                <a:gd name="T94" fmla="*/ 3 w 164"/>
                <a:gd name="T95" fmla="*/ 83 h 133"/>
                <a:gd name="T96" fmla="*/ 0 w 164"/>
                <a:gd name="T97" fmla="*/ 77 h 133"/>
                <a:gd name="T98" fmla="*/ 0 w 164"/>
                <a:gd name="T99" fmla="*/ 66 h 133"/>
                <a:gd name="T100" fmla="*/ 4 w 164"/>
                <a:gd name="T101" fmla="*/ 53 h 133"/>
                <a:gd name="T102" fmla="*/ 13 w 164"/>
                <a:gd name="T103" fmla="*/ 46 h 133"/>
                <a:gd name="T104" fmla="*/ 23 w 164"/>
                <a:gd name="T105" fmla="*/ 42 h 133"/>
                <a:gd name="T106" fmla="*/ 34 w 164"/>
                <a:gd name="T107" fmla="*/ 44 h 133"/>
                <a:gd name="T108" fmla="*/ 47 w 164"/>
                <a:gd name="T109" fmla="*/ 47 h 133"/>
                <a:gd name="T110" fmla="*/ 57 w 164"/>
                <a:gd name="T111" fmla="*/ 51 h 133"/>
                <a:gd name="T112" fmla="*/ 64 w 164"/>
                <a:gd name="T113" fmla="*/ 58 h 13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64"/>
                <a:gd name="T172" fmla="*/ 0 h 133"/>
                <a:gd name="T173" fmla="*/ 164 w 164"/>
                <a:gd name="T174" fmla="*/ 133 h 13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64" h="133">
                  <a:moveTo>
                    <a:pt x="68" y="61"/>
                  </a:moveTo>
                  <a:lnTo>
                    <a:pt x="60" y="55"/>
                  </a:lnTo>
                  <a:lnTo>
                    <a:pt x="57" y="50"/>
                  </a:lnTo>
                  <a:lnTo>
                    <a:pt x="53" y="47"/>
                  </a:lnTo>
                  <a:lnTo>
                    <a:pt x="52" y="40"/>
                  </a:lnTo>
                  <a:lnTo>
                    <a:pt x="50" y="36"/>
                  </a:lnTo>
                  <a:lnTo>
                    <a:pt x="49" y="31"/>
                  </a:lnTo>
                  <a:lnTo>
                    <a:pt x="49" y="25"/>
                  </a:lnTo>
                  <a:lnTo>
                    <a:pt x="49" y="20"/>
                  </a:lnTo>
                  <a:lnTo>
                    <a:pt x="50" y="16"/>
                  </a:lnTo>
                  <a:lnTo>
                    <a:pt x="52" y="12"/>
                  </a:lnTo>
                  <a:lnTo>
                    <a:pt x="52" y="11"/>
                  </a:lnTo>
                  <a:lnTo>
                    <a:pt x="56" y="6"/>
                  </a:lnTo>
                  <a:lnTo>
                    <a:pt x="60" y="3"/>
                  </a:lnTo>
                  <a:lnTo>
                    <a:pt x="66" y="1"/>
                  </a:lnTo>
                  <a:lnTo>
                    <a:pt x="73" y="0"/>
                  </a:lnTo>
                  <a:lnTo>
                    <a:pt x="81" y="0"/>
                  </a:lnTo>
                  <a:lnTo>
                    <a:pt x="88" y="0"/>
                  </a:lnTo>
                  <a:lnTo>
                    <a:pt x="96" y="1"/>
                  </a:lnTo>
                  <a:lnTo>
                    <a:pt x="103" y="3"/>
                  </a:lnTo>
                  <a:lnTo>
                    <a:pt x="107" y="6"/>
                  </a:lnTo>
                  <a:lnTo>
                    <a:pt x="111" y="10"/>
                  </a:lnTo>
                  <a:lnTo>
                    <a:pt x="113" y="16"/>
                  </a:lnTo>
                  <a:lnTo>
                    <a:pt x="115" y="18"/>
                  </a:lnTo>
                  <a:lnTo>
                    <a:pt x="117" y="23"/>
                  </a:lnTo>
                  <a:lnTo>
                    <a:pt x="117" y="34"/>
                  </a:lnTo>
                  <a:lnTo>
                    <a:pt x="115" y="38"/>
                  </a:lnTo>
                  <a:lnTo>
                    <a:pt x="113" y="44"/>
                  </a:lnTo>
                  <a:lnTo>
                    <a:pt x="111" y="48"/>
                  </a:lnTo>
                  <a:lnTo>
                    <a:pt x="109" y="51"/>
                  </a:lnTo>
                  <a:lnTo>
                    <a:pt x="104" y="56"/>
                  </a:lnTo>
                  <a:lnTo>
                    <a:pt x="101" y="59"/>
                  </a:lnTo>
                  <a:lnTo>
                    <a:pt x="104" y="55"/>
                  </a:lnTo>
                  <a:lnTo>
                    <a:pt x="107" y="51"/>
                  </a:lnTo>
                  <a:lnTo>
                    <a:pt x="112" y="48"/>
                  </a:lnTo>
                  <a:lnTo>
                    <a:pt x="115" y="47"/>
                  </a:lnTo>
                  <a:lnTo>
                    <a:pt x="122" y="45"/>
                  </a:lnTo>
                  <a:lnTo>
                    <a:pt x="126" y="44"/>
                  </a:lnTo>
                  <a:lnTo>
                    <a:pt x="131" y="44"/>
                  </a:lnTo>
                  <a:lnTo>
                    <a:pt x="137" y="44"/>
                  </a:lnTo>
                  <a:lnTo>
                    <a:pt x="143" y="44"/>
                  </a:lnTo>
                  <a:lnTo>
                    <a:pt x="147" y="45"/>
                  </a:lnTo>
                  <a:lnTo>
                    <a:pt x="152" y="48"/>
                  </a:lnTo>
                  <a:lnTo>
                    <a:pt x="156" y="51"/>
                  </a:lnTo>
                  <a:lnTo>
                    <a:pt x="160" y="56"/>
                  </a:lnTo>
                  <a:lnTo>
                    <a:pt x="163" y="61"/>
                  </a:lnTo>
                  <a:lnTo>
                    <a:pt x="164" y="66"/>
                  </a:lnTo>
                  <a:lnTo>
                    <a:pt x="164" y="73"/>
                  </a:lnTo>
                  <a:lnTo>
                    <a:pt x="164" y="79"/>
                  </a:lnTo>
                  <a:lnTo>
                    <a:pt x="163" y="86"/>
                  </a:lnTo>
                  <a:lnTo>
                    <a:pt x="160" y="90"/>
                  </a:lnTo>
                  <a:lnTo>
                    <a:pt x="158" y="94"/>
                  </a:lnTo>
                  <a:lnTo>
                    <a:pt x="156" y="95"/>
                  </a:lnTo>
                  <a:lnTo>
                    <a:pt x="152" y="98"/>
                  </a:lnTo>
                  <a:lnTo>
                    <a:pt x="147" y="101"/>
                  </a:lnTo>
                  <a:lnTo>
                    <a:pt x="143" y="103"/>
                  </a:lnTo>
                  <a:lnTo>
                    <a:pt x="137" y="105"/>
                  </a:lnTo>
                  <a:lnTo>
                    <a:pt x="126" y="105"/>
                  </a:lnTo>
                  <a:lnTo>
                    <a:pt x="122" y="103"/>
                  </a:lnTo>
                  <a:lnTo>
                    <a:pt x="115" y="101"/>
                  </a:lnTo>
                  <a:lnTo>
                    <a:pt x="112" y="98"/>
                  </a:lnTo>
                  <a:lnTo>
                    <a:pt x="107" y="97"/>
                  </a:lnTo>
                  <a:lnTo>
                    <a:pt x="104" y="92"/>
                  </a:lnTo>
                  <a:lnTo>
                    <a:pt x="101" y="89"/>
                  </a:lnTo>
                  <a:lnTo>
                    <a:pt x="106" y="95"/>
                  </a:lnTo>
                  <a:lnTo>
                    <a:pt x="109" y="101"/>
                  </a:lnTo>
                  <a:lnTo>
                    <a:pt x="111" y="109"/>
                  </a:lnTo>
                  <a:lnTo>
                    <a:pt x="111" y="117"/>
                  </a:lnTo>
                  <a:lnTo>
                    <a:pt x="109" y="120"/>
                  </a:lnTo>
                  <a:lnTo>
                    <a:pt x="107" y="124"/>
                  </a:lnTo>
                  <a:lnTo>
                    <a:pt x="106" y="125"/>
                  </a:lnTo>
                  <a:lnTo>
                    <a:pt x="103" y="128"/>
                  </a:lnTo>
                  <a:lnTo>
                    <a:pt x="98" y="129"/>
                  </a:lnTo>
                  <a:lnTo>
                    <a:pt x="93" y="131"/>
                  </a:lnTo>
                  <a:lnTo>
                    <a:pt x="87" y="133"/>
                  </a:lnTo>
                  <a:lnTo>
                    <a:pt x="79" y="133"/>
                  </a:lnTo>
                  <a:lnTo>
                    <a:pt x="73" y="133"/>
                  </a:lnTo>
                  <a:lnTo>
                    <a:pt x="68" y="133"/>
                  </a:lnTo>
                  <a:lnTo>
                    <a:pt x="64" y="131"/>
                  </a:lnTo>
                  <a:lnTo>
                    <a:pt x="58" y="130"/>
                  </a:lnTo>
                  <a:lnTo>
                    <a:pt x="55" y="128"/>
                  </a:lnTo>
                  <a:lnTo>
                    <a:pt x="53" y="125"/>
                  </a:lnTo>
                  <a:lnTo>
                    <a:pt x="51" y="119"/>
                  </a:lnTo>
                  <a:lnTo>
                    <a:pt x="49" y="113"/>
                  </a:lnTo>
                  <a:lnTo>
                    <a:pt x="49" y="105"/>
                  </a:lnTo>
                  <a:lnTo>
                    <a:pt x="51" y="98"/>
                  </a:lnTo>
                  <a:lnTo>
                    <a:pt x="53" y="92"/>
                  </a:lnTo>
                  <a:lnTo>
                    <a:pt x="51" y="94"/>
                  </a:lnTo>
                  <a:lnTo>
                    <a:pt x="47" y="96"/>
                  </a:lnTo>
                  <a:lnTo>
                    <a:pt x="38" y="97"/>
                  </a:lnTo>
                  <a:lnTo>
                    <a:pt x="28" y="97"/>
                  </a:lnTo>
                  <a:lnTo>
                    <a:pt x="23" y="96"/>
                  </a:lnTo>
                  <a:lnTo>
                    <a:pt x="21" y="94"/>
                  </a:lnTo>
                  <a:lnTo>
                    <a:pt x="13" y="91"/>
                  </a:lnTo>
                  <a:lnTo>
                    <a:pt x="4" y="86"/>
                  </a:lnTo>
                  <a:lnTo>
                    <a:pt x="3" y="83"/>
                  </a:lnTo>
                  <a:lnTo>
                    <a:pt x="2" y="80"/>
                  </a:lnTo>
                  <a:lnTo>
                    <a:pt x="0" y="77"/>
                  </a:lnTo>
                  <a:lnTo>
                    <a:pt x="0" y="74"/>
                  </a:lnTo>
                  <a:lnTo>
                    <a:pt x="0" y="66"/>
                  </a:lnTo>
                  <a:lnTo>
                    <a:pt x="2" y="58"/>
                  </a:lnTo>
                  <a:lnTo>
                    <a:pt x="4" y="53"/>
                  </a:lnTo>
                  <a:lnTo>
                    <a:pt x="8" y="48"/>
                  </a:lnTo>
                  <a:lnTo>
                    <a:pt x="13" y="46"/>
                  </a:lnTo>
                  <a:lnTo>
                    <a:pt x="17" y="44"/>
                  </a:lnTo>
                  <a:lnTo>
                    <a:pt x="23" y="42"/>
                  </a:lnTo>
                  <a:lnTo>
                    <a:pt x="30" y="42"/>
                  </a:lnTo>
                  <a:lnTo>
                    <a:pt x="34" y="44"/>
                  </a:lnTo>
                  <a:lnTo>
                    <a:pt x="41" y="46"/>
                  </a:lnTo>
                  <a:lnTo>
                    <a:pt x="47" y="47"/>
                  </a:lnTo>
                  <a:lnTo>
                    <a:pt x="52" y="48"/>
                  </a:lnTo>
                  <a:lnTo>
                    <a:pt x="57" y="51"/>
                  </a:lnTo>
                  <a:lnTo>
                    <a:pt x="62" y="55"/>
                  </a:lnTo>
                  <a:lnTo>
                    <a:pt x="64" y="58"/>
                  </a:lnTo>
                  <a:lnTo>
                    <a:pt x="68" y="61"/>
                  </a:lnTo>
                  <a:close/>
                </a:path>
              </a:pathLst>
            </a:custGeom>
            <a:solidFill>
              <a:srgbClr val="F561AF"/>
            </a:solidFill>
            <a:ln w="9525">
              <a:noFill/>
              <a:round/>
              <a:headEnd/>
              <a:tailEnd/>
            </a:ln>
          </p:spPr>
          <p:txBody>
            <a:bodyPr/>
            <a:lstStyle/>
            <a:p>
              <a:endParaRPr lang="ru-RU"/>
            </a:p>
          </p:txBody>
        </p:sp>
        <p:sp>
          <p:nvSpPr>
            <p:cNvPr id="161720" name="Freeform 3377"/>
            <p:cNvSpPr>
              <a:spLocks/>
            </p:cNvSpPr>
            <p:nvPr/>
          </p:nvSpPr>
          <p:spPr bwMode="auto">
            <a:xfrm>
              <a:off x="2846" y="3302"/>
              <a:ext cx="34" cy="68"/>
            </a:xfrm>
            <a:custGeom>
              <a:avLst/>
              <a:gdLst>
                <a:gd name="T0" fmla="*/ 18 w 34"/>
                <a:gd name="T1" fmla="*/ 68 h 68"/>
                <a:gd name="T2" fmla="*/ 11 w 34"/>
                <a:gd name="T3" fmla="*/ 62 h 68"/>
                <a:gd name="T4" fmla="*/ 6 w 34"/>
                <a:gd name="T5" fmla="*/ 53 h 68"/>
                <a:gd name="T6" fmla="*/ 0 w 34"/>
                <a:gd name="T7" fmla="*/ 30 h 68"/>
                <a:gd name="T8" fmla="*/ 1 w 34"/>
                <a:gd name="T9" fmla="*/ 19 h 68"/>
                <a:gd name="T10" fmla="*/ 7 w 34"/>
                <a:gd name="T11" fmla="*/ 10 h 68"/>
                <a:gd name="T12" fmla="*/ 18 w 34"/>
                <a:gd name="T13" fmla="*/ 4 h 68"/>
                <a:gd name="T14" fmla="*/ 34 w 34"/>
                <a:gd name="T15" fmla="*/ 0 h 68"/>
                <a:gd name="T16" fmla="*/ 34 w 34"/>
                <a:gd name="T17" fmla="*/ 5 h 68"/>
                <a:gd name="T18" fmla="*/ 21 w 34"/>
                <a:gd name="T19" fmla="*/ 8 h 68"/>
                <a:gd name="T20" fmla="*/ 12 w 34"/>
                <a:gd name="T21" fmla="*/ 13 h 68"/>
                <a:gd name="T22" fmla="*/ 6 w 34"/>
                <a:gd name="T23" fmla="*/ 23 h 68"/>
                <a:gd name="T24" fmla="*/ 5 w 34"/>
                <a:gd name="T25" fmla="*/ 30 h 68"/>
                <a:gd name="T26" fmla="*/ 11 w 34"/>
                <a:gd name="T27" fmla="*/ 49 h 68"/>
                <a:gd name="T28" fmla="*/ 16 w 34"/>
                <a:gd name="T29" fmla="*/ 57 h 68"/>
                <a:gd name="T30" fmla="*/ 23 w 34"/>
                <a:gd name="T31" fmla="*/ 64 h 68"/>
                <a:gd name="T32" fmla="*/ 18 w 34"/>
                <a:gd name="T33" fmla="*/ 68 h 6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
                <a:gd name="T52" fmla="*/ 0 h 68"/>
                <a:gd name="T53" fmla="*/ 34 w 34"/>
                <a:gd name="T54" fmla="*/ 68 h 6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 h="68">
                  <a:moveTo>
                    <a:pt x="18" y="68"/>
                  </a:moveTo>
                  <a:lnTo>
                    <a:pt x="11" y="62"/>
                  </a:lnTo>
                  <a:lnTo>
                    <a:pt x="6" y="53"/>
                  </a:lnTo>
                  <a:lnTo>
                    <a:pt x="0" y="30"/>
                  </a:lnTo>
                  <a:lnTo>
                    <a:pt x="1" y="19"/>
                  </a:lnTo>
                  <a:lnTo>
                    <a:pt x="7" y="10"/>
                  </a:lnTo>
                  <a:lnTo>
                    <a:pt x="18" y="4"/>
                  </a:lnTo>
                  <a:lnTo>
                    <a:pt x="34" y="0"/>
                  </a:lnTo>
                  <a:lnTo>
                    <a:pt x="34" y="5"/>
                  </a:lnTo>
                  <a:lnTo>
                    <a:pt x="21" y="8"/>
                  </a:lnTo>
                  <a:lnTo>
                    <a:pt x="12" y="13"/>
                  </a:lnTo>
                  <a:lnTo>
                    <a:pt x="6" y="23"/>
                  </a:lnTo>
                  <a:lnTo>
                    <a:pt x="5" y="30"/>
                  </a:lnTo>
                  <a:lnTo>
                    <a:pt x="11" y="49"/>
                  </a:lnTo>
                  <a:lnTo>
                    <a:pt x="16" y="57"/>
                  </a:lnTo>
                  <a:lnTo>
                    <a:pt x="23" y="64"/>
                  </a:lnTo>
                  <a:lnTo>
                    <a:pt x="18" y="68"/>
                  </a:lnTo>
                  <a:close/>
                </a:path>
              </a:pathLst>
            </a:custGeom>
            <a:solidFill>
              <a:srgbClr val="F8BDD6"/>
            </a:solidFill>
            <a:ln w="9525">
              <a:noFill/>
              <a:round/>
              <a:headEnd/>
              <a:tailEnd/>
            </a:ln>
          </p:spPr>
          <p:txBody>
            <a:bodyPr/>
            <a:lstStyle/>
            <a:p>
              <a:endParaRPr lang="ru-RU"/>
            </a:p>
          </p:txBody>
        </p:sp>
        <p:sp>
          <p:nvSpPr>
            <p:cNvPr id="161721" name="Freeform 3378"/>
            <p:cNvSpPr>
              <a:spLocks/>
            </p:cNvSpPr>
            <p:nvPr/>
          </p:nvSpPr>
          <p:spPr bwMode="auto">
            <a:xfrm>
              <a:off x="2878" y="3302"/>
              <a:ext cx="41" cy="66"/>
            </a:xfrm>
            <a:custGeom>
              <a:avLst/>
              <a:gdLst>
                <a:gd name="T0" fmla="*/ 4 w 41"/>
                <a:gd name="T1" fmla="*/ 0 h 66"/>
                <a:gd name="T2" fmla="*/ 19 w 41"/>
                <a:gd name="T3" fmla="*/ 4 h 66"/>
                <a:gd name="T4" fmla="*/ 30 w 41"/>
                <a:gd name="T5" fmla="*/ 8 h 66"/>
                <a:gd name="T6" fmla="*/ 37 w 41"/>
                <a:gd name="T7" fmla="*/ 19 h 66"/>
                <a:gd name="T8" fmla="*/ 41 w 41"/>
                <a:gd name="T9" fmla="*/ 29 h 66"/>
                <a:gd name="T10" fmla="*/ 41 w 41"/>
                <a:gd name="T11" fmla="*/ 40 h 66"/>
                <a:gd name="T12" fmla="*/ 37 w 41"/>
                <a:gd name="T13" fmla="*/ 49 h 66"/>
                <a:gd name="T14" fmla="*/ 32 w 41"/>
                <a:gd name="T15" fmla="*/ 59 h 66"/>
                <a:gd name="T16" fmla="*/ 24 w 41"/>
                <a:gd name="T17" fmla="*/ 66 h 66"/>
                <a:gd name="T18" fmla="*/ 19 w 41"/>
                <a:gd name="T19" fmla="*/ 62 h 66"/>
                <a:gd name="T20" fmla="*/ 26 w 41"/>
                <a:gd name="T21" fmla="*/ 53 h 66"/>
                <a:gd name="T22" fmla="*/ 32 w 41"/>
                <a:gd name="T23" fmla="*/ 47 h 66"/>
                <a:gd name="T24" fmla="*/ 34 w 41"/>
                <a:gd name="T25" fmla="*/ 38 h 66"/>
                <a:gd name="T26" fmla="*/ 34 w 41"/>
                <a:gd name="T27" fmla="*/ 29 h 66"/>
                <a:gd name="T28" fmla="*/ 32 w 41"/>
                <a:gd name="T29" fmla="*/ 21 h 66"/>
                <a:gd name="T30" fmla="*/ 25 w 41"/>
                <a:gd name="T31" fmla="*/ 13 h 66"/>
                <a:gd name="T32" fmla="*/ 16 w 41"/>
                <a:gd name="T33" fmla="*/ 8 h 66"/>
                <a:gd name="T34" fmla="*/ 0 w 41"/>
                <a:gd name="T35" fmla="*/ 5 h 66"/>
                <a:gd name="T36" fmla="*/ 4 w 41"/>
                <a:gd name="T37" fmla="*/ 0 h 6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1"/>
                <a:gd name="T58" fmla="*/ 0 h 66"/>
                <a:gd name="T59" fmla="*/ 41 w 41"/>
                <a:gd name="T60" fmla="*/ 66 h 6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1" h="66">
                  <a:moveTo>
                    <a:pt x="4" y="0"/>
                  </a:moveTo>
                  <a:lnTo>
                    <a:pt x="19" y="4"/>
                  </a:lnTo>
                  <a:lnTo>
                    <a:pt x="30" y="8"/>
                  </a:lnTo>
                  <a:lnTo>
                    <a:pt x="37" y="19"/>
                  </a:lnTo>
                  <a:lnTo>
                    <a:pt x="41" y="29"/>
                  </a:lnTo>
                  <a:lnTo>
                    <a:pt x="41" y="40"/>
                  </a:lnTo>
                  <a:lnTo>
                    <a:pt x="37" y="49"/>
                  </a:lnTo>
                  <a:lnTo>
                    <a:pt x="32" y="59"/>
                  </a:lnTo>
                  <a:lnTo>
                    <a:pt x="24" y="66"/>
                  </a:lnTo>
                  <a:lnTo>
                    <a:pt x="19" y="62"/>
                  </a:lnTo>
                  <a:lnTo>
                    <a:pt x="26" y="53"/>
                  </a:lnTo>
                  <a:lnTo>
                    <a:pt x="32" y="47"/>
                  </a:lnTo>
                  <a:lnTo>
                    <a:pt x="34" y="38"/>
                  </a:lnTo>
                  <a:lnTo>
                    <a:pt x="34" y="29"/>
                  </a:lnTo>
                  <a:lnTo>
                    <a:pt x="32" y="21"/>
                  </a:lnTo>
                  <a:lnTo>
                    <a:pt x="25" y="13"/>
                  </a:lnTo>
                  <a:lnTo>
                    <a:pt x="16" y="8"/>
                  </a:lnTo>
                  <a:lnTo>
                    <a:pt x="0" y="5"/>
                  </a:lnTo>
                  <a:lnTo>
                    <a:pt x="4" y="0"/>
                  </a:lnTo>
                  <a:close/>
                </a:path>
              </a:pathLst>
            </a:custGeom>
            <a:solidFill>
              <a:srgbClr val="F8BDD6"/>
            </a:solidFill>
            <a:ln w="9525">
              <a:noFill/>
              <a:round/>
              <a:headEnd/>
              <a:tailEnd/>
            </a:ln>
          </p:spPr>
          <p:txBody>
            <a:bodyPr/>
            <a:lstStyle/>
            <a:p>
              <a:endParaRPr lang="ru-RU"/>
            </a:p>
          </p:txBody>
        </p:sp>
        <p:sp>
          <p:nvSpPr>
            <p:cNvPr id="161722" name="Freeform 3379"/>
            <p:cNvSpPr>
              <a:spLocks/>
            </p:cNvSpPr>
            <p:nvPr/>
          </p:nvSpPr>
          <p:spPr bwMode="auto">
            <a:xfrm>
              <a:off x="2880" y="3302"/>
              <a:ext cx="3" cy="6"/>
            </a:xfrm>
            <a:custGeom>
              <a:avLst/>
              <a:gdLst>
                <a:gd name="T0" fmla="*/ 1 w 3"/>
                <a:gd name="T1" fmla="*/ 0 h 6"/>
                <a:gd name="T2" fmla="*/ 3 w 3"/>
                <a:gd name="T3" fmla="*/ 0 h 6"/>
                <a:gd name="T4" fmla="*/ 0 w 3"/>
                <a:gd name="T5" fmla="*/ 6 h 6"/>
                <a:gd name="T6" fmla="*/ 1 w 3"/>
                <a:gd name="T7" fmla="*/ 6 h 6"/>
                <a:gd name="T8" fmla="*/ 1 w 3"/>
                <a:gd name="T9" fmla="*/ 0 h 6"/>
                <a:gd name="T10" fmla="*/ 0 60000 65536"/>
                <a:gd name="T11" fmla="*/ 0 60000 65536"/>
                <a:gd name="T12" fmla="*/ 0 60000 65536"/>
                <a:gd name="T13" fmla="*/ 0 60000 65536"/>
                <a:gd name="T14" fmla="*/ 0 60000 65536"/>
                <a:gd name="T15" fmla="*/ 0 w 3"/>
                <a:gd name="T16" fmla="*/ 0 h 6"/>
                <a:gd name="T17" fmla="*/ 3 w 3"/>
                <a:gd name="T18" fmla="*/ 6 h 6"/>
              </a:gdLst>
              <a:ahLst/>
              <a:cxnLst>
                <a:cxn ang="T10">
                  <a:pos x="T0" y="T1"/>
                </a:cxn>
                <a:cxn ang="T11">
                  <a:pos x="T2" y="T3"/>
                </a:cxn>
                <a:cxn ang="T12">
                  <a:pos x="T4" y="T5"/>
                </a:cxn>
                <a:cxn ang="T13">
                  <a:pos x="T6" y="T7"/>
                </a:cxn>
                <a:cxn ang="T14">
                  <a:pos x="T8" y="T9"/>
                </a:cxn>
              </a:cxnLst>
              <a:rect l="T15" t="T16" r="T17" b="T18"/>
              <a:pathLst>
                <a:path w="3" h="6">
                  <a:moveTo>
                    <a:pt x="1" y="0"/>
                  </a:moveTo>
                  <a:lnTo>
                    <a:pt x="3" y="0"/>
                  </a:lnTo>
                  <a:lnTo>
                    <a:pt x="0" y="6"/>
                  </a:lnTo>
                  <a:lnTo>
                    <a:pt x="1" y="6"/>
                  </a:lnTo>
                  <a:lnTo>
                    <a:pt x="1" y="0"/>
                  </a:lnTo>
                  <a:close/>
                </a:path>
              </a:pathLst>
            </a:custGeom>
            <a:solidFill>
              <a:srgbClr val="F8BDD6"/>
            </a:solidFill>
            <a:ln w="9525">
              <a:noFill/>
              <a:round/>
              <a:headEnd/>
              <a:tailEnd/>
            </a:ln>
          </p:spPr>
          <p:txBody>
            <a:bodyPr/>
            <a:lstStyle/>
            <a:p>
              <a:endParaRPr lang="ru-RU"/>
            </a:p>
          </p:txBody>
        </p:sp>
        <p:sp>
          <p:nvSpPr>
            <p:cNvPr id="161723" name="Freeform 3380"/>
            <p:cNvSpPr>
              <a:spLocks/>
            </p:cNvSpPr>
            <p:nvPr/>
          </p:nvSpPr>
          <p:spPr bwMode="auto">
            <a:xfrm>
              <a:off x="2901" y="3348"/>
              <a:ext cx="68" cy="34"/>
            </a:xfrm>
            <a:custGeom>
              <a:avLst/>
              <a:gdLst>
                <a:gd name="T0" fmla="*/ 0 w 68"/>
                <a:gd name="T1" fmla="*/ 16 h 34"/>
                <a:gd name="T2" fmla="*/ 6 w 68"/>
                <a:gd name="T3" fmla="*/ 8 h 34"/>
                <a:gd name="T4" fmla="*/ 17 w 68"/>
                <a:gd name="T5" fmla="*/ 4 h 34"/>
                <a:gd name="T6" fmla="*/ 28 w 68"/>
                <a:gd name="T7" fmla="*/ 0 h 34"/>
                <a:gd name="T8" fmla="*/ 39 w 68"/>
                <a:gd name="T9" fmla="*/ 0 h 34"/>
                <a:gd name="T10" fmla="*/ 50 w 68"/>
                <a:gd name="T11" fmla="*/ 2 h 34"/>
                <a:gd name="T12" fmla="*/ 59 w 68"/>
                <a:gd name="T13" fmla="*/ 8 h 34"/>
                <a:gd name="T14" fmla="*/ 67 w 68"/>
                <a:gd name="T15" fmla="*/ 21 h 34"/>
                <a:gd name="T16" fmla="*/ 68 w 68"/>
                <a:gd name="T17" fmla="*/ 34 h 34"/>
                <a:gd name="T18" fmla="*/ 63 w 68"/>
                <a:gd name="T19" fmla="*/ 34 h 34"/>
                <a:gd name="T20" fmla="*/ 61 w 68"/>
                <a:gd name="T21" fmla="*/ 23 h 34"/>
                <a:gd name="T22" fmla="*/ 54 w 68"/>
                <a:gd name="T23" fmla="*/ 13 h 34"/>
                <a:gd name="T24" fmla="*/ 45 w 68"/>
                <a:gd name="T25" fmla="*/ 7 h 34"/>
                <a:gd name="T26" fmla="*/ 39 w 68"/>
                <a:gd name="T27" fmla="*/ 5 h 34"/>
                <a:gd name="T28" fmla="*/ 28 w 68"/>
                <a:gd name="T29" fmla="*/ 5 h 34"/>
                <a:gd name="T30" fmla="*/ 20 w 68"/>
                <a:gd name="T31" fmla="*/ 8 h 34"/>
                <a:gd name="T32" fmla="*/ 11 w 68"/>
                <a:gd name="T33" fmla="*/ 13 h 34"/>
                <a:gd name="T34" fmla="*/ 5 w 68"/>
                <a:gd name="T35" fmla="*/ 21 h 34"/>
                <a:gd name="T36" fmla="*/ 0 w 68"/>
                <a:gd name="T37" fmla="*/ 16 h 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8"/>
                <a:gd name="T58" fmla="*/ 0 h 34"/>
                <a:gd name="T59" fmla="*/ 68 w 68"/>
                <a:gd name="T60" fmla="*/ 34 h 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8" h="34">
                  <a:moveTo>
                    <a:pt x="0" y="16"/>
                  </a:moveTo>
                  <a:lnTo>
                    <a:pt x="6" y="8"/>
                  </a:lnTo>
                  <a:lnTo>
                    <a:pt x="17" y="4"/>
                  </a:lnTo>
                  <a:lnTo>
                    <a:pt x="28" y="0"/>
                  </a:lnTo>
                  <a:lnTo>
                    <a:pt x="39" y="0"/>
                  </a:lnTo>
                  <a:lnTo>
                    <a:pt x="50" y="2"/>
                  </a:lnTo>
                  <a:lnTo>
                    <a:pt x="59" y="8"/>
                  </a:lnTo>
                  <a:lnTo>
                    <a:pt x="67" y="21"/>
                  </a:lnTo>
                  <a:lnTo>
                    <a:pt x="68" y="34"/>
                  </a:lnTo>
                  <a:lnTo>
                    <a:pt x="63" y="34"/>
                  </a:lnTo>
                  <a:lnTo>
                    <a:pt x="61" y="23"/>
                  </a:lnTo>
                  <a:lnTo>
                    <a:pt x="54" y="13"/>
                  </a:lnTo>
                  <a:lnTo>
                    <a:pt x="45" y="7"/>
                  </a:lnTo>
                  <a:lnTo>
                    <a:pt x="39" y="5"/>
                  </a:lnTo>
                  <a:lnTo>
                    <a:pt x="28" y="5"/>
                  </a:lnTo>
                  <a:lnTo>
                    <a:pt x="20" y="8"/>
                  </a:lnTo>
                  <a:lnTo>
                    <a:pt x="11" y="13"/>
                  </a:lnTo>
                  <a:lnTo>
                    <a:pt x="5" y="21"/>
                  </a:lnTo>
                  <a:lnTo>
                    <a:pt x="0" y="16"/>
                  </a:lnTo>
                  <a:close/>
                </a:path>
              </a:pathLst>
            </a:custGeom>
            <a:solidFill>
              <a:srgbClr val="F8BDD6"/>
            </a:solidFill>
            <a:ln w="9525">
              <a:noFill/>
              <a:round/>
              <a:headEnd/>
              <a:tailEnd/>
            </a:ln>
          </p:spPr>
          <p:txBody>
            <a:bodyPr/>
            <a:lstStyle/>
            <a:p>
              <a:endParaRPr lang="ru-RU"/>
            </a:p>
          </p:txBody>
        </p:sp>
        <p:sp>
          <p:nvSpPr>
            <p:cNvPr id="161724" name="Freeform 3381"/>
            <p:cNvSpPr>
              <a:spLocks/>
            </p:cNvSpPr>
            <p:nvPr/>
          </p:nvSpPr>
          <p:spPr bwMode="auto">
            <a:xfrm>
              <a:off x="2901" y="3363"/>
              <a:ext cx="3" cy="5"/>
            </a:xfrm>
            <a:custGeom>
              <a:avLst/>
              <a:gdLst>
                <a:gd name="T0" fmla="*/ 3 w 3"/>
                <a:gd name="T1" fmla="*/ 5 h 5"/>
                <a:gd name="T2" fmla="*/ 0 w 3"/>
                <a:gd name="T3" fmla="*/ 0 h 5"/>
                <a:gd name="T4" fmla="*/ 3 w 3"/>
                <a:gd name="T5" fmla="*/ 5 h 5"/>
                <a:gd name="T6" fmla="*/ 0 w 3"/>
                <a:gd name="T7" fmla="*/ 0 h 5"/>
                <a:gd name="T8" fmla="*/ 3 w 3"/>
                <a:gd name="T9" fmla="*/ 5 h 5"/>
                <a:gd name="T10" fmla="*/ 0 60000 65536"/>
                <a:gd name="T11" fmla="*/ 0 60000 65536"/>
                <a:gd name="T12" fmla="*/ 0 60000 65536"/>
                <a:gd name="T13" fmla="*/ 0 60000 65536"/>
                <a:gd name="T14" fmla="*/ 0 60000 65536"/>
                <a:gd name="T15" fmla="*/ 0 w 3"/>
                <a:gd name="T16" fmla="*/ 0 h 5"/>
                <a:gd name="T17" fmla="*/ 3 w 3"/>
                <a:gd name="T18" fmla="*/ 5 h 5"/>
              </a:gdLst>
              <a:ahLst/>
              <a:cxnLst>
                <a:cxn ang="T10">
                  <a:pos x="T0" y="T1"/>
                </a:cxn>
                <a:cxn ang="T11">
                  <a:pos x="T2" y="T3"/>
                </a:cxn>
                <a:cxn ang="T12">
                  <a:pos x="T4" y="T5"/>
                </a:cxn>
                <a:cxn ang="T13">
                  <a:pos x="T6" y="T7"/>
                </a:cxn>
                <a:cxn ang="T14">
                  <a:pos x="T8" y="T9"/>
                </a:cxn>
              </a:cxnLst>
              <a:rect l="T15" t="T16" r="T17" b="T18"/>
              <a:pathLst>
                <a:path w="3" h="5">
                  <a:moveTo>
                    <a:pt x="3" y="5"/>
                  </a:moveTo>
                  <a:lnTo>
                    <a:pt x="0" y="0"/>
                  </a:lnTo>
                  <a:lnTo>
                    <a:pt x="3" y="5"/>
                  </a:lnTo>
                  <a:lnTo>
                    <a:pt x="0" y="0"/>
                  </a:lnTo>
                  <a:lnTo>
                    <a:pt x="3" y="5"/>
                  </a:lnTo>
                  <a:close/>
                </a:path>
              </a:pathLst>
            </a:custGeom>
            <a:solidFill>
              <a:srgbClr val="F8BDD6"/>
            </a:solidFill>
            <a:ln w="9525">
              <a:noFill/>
              <a:round/>
              <a:headEnd/>
              <a:tailEnd/>
            </a:ln>
          </p:spPr>
          <p:txBody>
            <a:bodyPr/>
            <a:lstStyle/>
            <a:p>
              <a:endParaRPr lang="ru-RU"/>
            </a:p>
          </p:txBody>
        </p:sp>
        <p:sp>
          <p:nvSpPr>
            <p:cNvPr id="161725" name="Freeform 3382"/>
            <p:cNvSpPr>
              <a:spLocks/>
            </p:cNvSpPr>
            <p:nvPr/>
          </p:nvSpPr>
          <p:spPr bwMode="auto">
            <a:xfrm>
              <a:off x="2901" y="3382"/>
              <a:ext cx="68" cy="35"/>
            </a:xfrm>
            <a:custGeom>
              <a:avLst/>
              <a:gdLst>
                <a:gd name="T0" fmla="*/ 68 w 68"/>
                <a:gd name="T1" fmla="*/ 2 h 35"/>
                <a:gd name="T2" fmla="*/ 67 w 68"/>
                <a:gd name="T3" fmla="*/ 14 h 35"/>
                <a:gd name="T4" fmla="*/ 59 w 68"/>
                <a:gd name="T5" fmla="*/ 25 h 35"/>
                <a:gd name="T6" fmla="*/ 50 w 68"/>
                <a:gd name="T7" fmla="*/ 33 h 35"/>
                <a:gd name="T8" fmla="*/ 39 w 68"/>
                <a:gd name="T9" fmla="*/ 35 h 35"/>
                <a:gd name="T10" fmla="*/ 28 w 68"/>
                <a:gd name="T11" fmla="*/ 35 h 35"/>
                <a:gd name="T12" fmla="*/ 19 w 68"/>
                <a:gd name="T13" fmla="*/ 33 h 35"/>
                <a:gd name="T14" fmla="*/ 6 w 68"/>
                <a:gd name="T15" fmla="*/ 25 h 35"/>
                <a:gd name="T16" fmla="*/ 0 w 68"/>
                <a:gd name="T17" fmla="*/ 18 h 35"/>
                <a:gd name="T18" fmla="*/ 5 w 68"/>
                <a:gd name="T19" fmla="*/ 14 h 35"/>
                <a:gd name="T20" fmla="*/ 11 w 68"/>
                <a:gd name="T21" fmla="*/ 20 h 35"/>
                <a:gd name="T22" fmla="*/ 20 w 68"/>
                <a:gd name="T23" fmla="*/ 26 h 35"/>
                <a:gd name="T24" fmla="*/ 28 w 68"/>
                <a:gd name="T25" fmla="*/ 29 h 35"/>
                <a:gd name="T26" fmla="*/ 37 w 68"/>
                <a:gd name="T27" fmla="*/ 29 h 35"/>
                <a:gd name="T28" fmla="*/ 48 w 68"/>
                <a:gd name="T29" fmla="*/ 26 h 35"/>
                <a:gd name="T30" fmla="*/ 54 w 68"/>
                <a:gd name="T31" fmla="*/ 20 h 35"/>
                <a:gd name="T32" fmla="*/ 61 w 68"/>
                <a:gd name="T33" fmla="*/ 12 h 35"/>
                <a:gd name="T34" fmla="*/ 63 w 68"/>
                <a:gd name="T35" fmla="*/ 0 h 35"/>
                <a:gd name="T36" fmla="*/ 68 w 68"/>
                <a:gd name="T37" fmla="*/ 2 h 3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8"/>
                <a:gd name="T58" fmla="*/ 0 h 35"/>
                <a:gd name="T59" fmla="*/ 68 w 68"/>
                <a:gd name="T60" fmla="*/ 35 h 3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8" h="35">
                  <a:moveTo>
                    <a:pt x="68" y="2"/>
                  </a:moveTo>
                  <a:lnTo>
                    <a:pt x="67" y="14"/>
                  </a:lnTo>
                  <a:lnTo>
                    <a:pt x="59" y="25"/>
                  </a:lnTo>
                  <a:lnTo>
                    <a:pt x="50" y="33"/>
                  </a:lnTo>
                  <a:lnTo>
                    <a:pt x="39" y="35"/>
                  </a:lnTo>
                  <a:lnTo>
                    <a:pt x="28" y="35"/>
                  </a:lnTo>
                  <a:lnTo>
                    <a:pt x="19" y="33"/>
                  </a:lnTo>
                  <a:lnTo>
                    <a:pt x="6" y="25"/>
                  </a:lnTo>
                  <a:lnTo>
                    <a:pt x="0" y="18"/>
                  </a:lnTo>
                  <a:lnTo>
                    <a:pt x="5" y="14"/>
                  </a:lnTo>
                  <a:lnTo>
                    <a:pt x="11" y="20"/>
                  </a:lnTo>
                  <a:lnTo>
                    <a:pt x="20" y="26"/>
                  </a:lnTo>
                  <a:lnTo>
                    <a:pt x="28" y="29"/>
                  </a:lnTo>
                  <a:lnTo>
                    <a:pt x="37" y="29"/>
                  </a:lnTo>
                  <a:lnTo>
                    <a:pt x="48" y="26"/>
                  </a:lnTo>
                  <a:lnTo>
                    <a:pt x="54" y="20"/>
                  </a:lnTo>
                  <a:lnTo>
                    <a:pt x="61" y="12"/>
                  </a:lnTo>
                  <a:lnTo>
                    <a:pt x="63" y="0"/>
                  </a:lnTo>
                  <a:lnTo>
                    <a:pt x="68" y="2"/>
                  </a:lnTo>
                  <a:close/>
                </a:path>
              </a:pathLst>
            </a:custGeom>
            <a:solidFill>
              <a:srgbClr val="F8BDD6"/>
            </a:solidFill>
            <a:ln w="9525">
              <a:noFill/>
              <a:round/>
              <a:headEnd/>
              <a:tailEnd/>
            </a:ln>
          </p:spPr>
          <p:txBody>
            <a:bodyPr/>
            <a:lstStyle/>
            <a:p>
              <a:endParaRPr lang="ru-RU"/>
            </a:p>
          </p:txBody>
        </p:sp>
        <p:sp>
          <p:nvSpPr>
            <p:cNvPr id="161726" name="Freeform 3383"/>
            <p:cNvSpPr>
              <a:spLocks/>
            </p:cNvSpPr>
            <p:nvPr/>
          </p:nvSpPr>
          <p:spPr bwMode="auto">
            <a:xfrm>
              <a:off x="2961" y="3382"/>
              <a:ext cx="7" cy="2"/>
            </a:xfrm>
            <a:custGeom>
              <a:avLst/>
              <a:gdLst>
                <a:gd name="T0" fmla="*/ 7 w 7"/>
                <a:gd name="T1" fmla="*/ 2 h 2"/>
                <a:gd name="T2" fmla="*/ 0 w 7"/>
                <a:gd name="T3" fmla="*/ 0 h 2"/>
                <a:gd name="T4" fmla="*/ 0 w 7"/>
                <a:gd name="T5" fmla="*/ 2 h 2"/>
                <a:gd name="T6" fmla="*/ 7 w 7"/>
                <a:gd name="T7" fmla="*/ 2 h 2"/>
                <a:gd name="T8" fmla="*/ 0 60000 65536"/>
                <a:gd name="T9" fmla="*/ 0 60000 65536"/>
                <a:gd name="T10" fmla="*/ 0 60000 65536"/>
                <a:gd name="T11" fmla="*/ 0 60000 65536"/>
                <a:gd name="T12" fmla="*/ 0 w 7"/>
                <a:gd name="T13" fmla="*/ 0 h 2"/>
                <a:gd name="T14" fmla="*/ 7 w 7"/>
                <a:gd name="T15" fmla="*/ 2 h 2"/>
              </a:gdLst>
              <a:ahLst/>
              <a:cxnLst>
                <a:cxn ang="T8">
                  <a:pos x="T0" y="T1"/>
                </a:cxn>
                <a:cxn ang="T9">
                  <a:pos x="T2" y="T3"/>
                </a:cxn>
                <a:cxn ang="T10">
                  <a:pos x="T4" y="T5"/>
                </a:cxn>
                <a:cxn ang="T11">
                  <a:pos x="T6" y="T7"/>
                </a:cxn>
              </a:cxnLst>
              <a:rect l="T12" t="T13" r="T14" b="T15"/>
              <a:pathLst>
                <a:path w="7" h="2">
                  <a:moveTo>
                    <a:pt x="7" y="2"/>
                  </a:moveTo>
                  <a:lnTo>
                    <a:pt x="0" y="0"/>
                  </a:lnTo>
                  <a:lnTo>
                    <a:pt x="0" y="2"/>
                  </a:lnTo>
                  <a:lnTo>
                    <a:pt x="7" y="2"/>
                  </a:lnTo>
                  <a:close/>
                </a:path>
              </a:pathLst>
            </a:custGeom>
            <a:solidFill>
              <a:srgbClr val="F8BDD6"/>
            </a:solidFill>
            <a:ln w="9525">
              <a:noFill/>
              <a:round/>
              <a:headEnd/>
              <a:tailEnd/>
            </a:ln>
          </p:spPr>
          <p:txBody>
            <a:bodyPr/>
            <a:lstStyle/>
            <a:p>
              <a:endParaRPr lang="ru-RU"/>
            </a:p>
          </p:txBody>
        </p:sp>
        <p:sp>
          <p:nvSpPr>
            <p:cNvPr id="161727" name="Freeform 3384"/>
            <p:cNvSpPr>
              <a:spLocks/>
            </p:cNvSpPr>
            <p:nvPr/>
          </p:nvSpPr>
          <p:spPr bwMode="auto">
            <a:xfrm>
              <a:off x="2880" y="3399"/>
              <a:ext cx="36" cy="45"/>
            </a:xfrm>
            <a:custGeom>
              <a:avLst/>
              <a:gdLst>
                <a:gd name="T0" fmla="*/ 26 w 36"/>
                <a:gd name="T1" fmla="*/ 0 h 45"/>
                <a:gd name="T2" fmla="*/ 35 w 36"/>
                <a:gd name="T3" fmla="*/ 12 h 45"/>
                <a:gd name="T4" fmla="*/ 36 w 36"/>
                <a:gd name="T5" fmla="*/ 19 h 45"/>
                <a:gd name="T6" fmla="*/ 36 w 36"/>
                <a:gd name="T7" fmla="*/ 26 h 45"/>
                <a:gd name="T8" fmla="*/ 31 w 36"/>
                <a:gd name="T9" fmla="*/ 35 h 45"/>
                <a:gd name="T10" fmla="*/ 25 w 36"/>
                <a:gd name="T11" fmla="*/ 41 h 45"/>
                <a:gd name="T12" fmla="*/ 14 w 36"/>
                <a:gd name="T13" fmla="*/ 44 h 45"/>
                <a:gd name="T14" fmla="*/ 0 w 36"/>
                <a:gd name="T15" fmla="*/ 45 h 45"/>
                <a:gd name="T16" fmla="*/ 0 w 36"/>
                <a:gd name="T17" fmla="*/ 39 h 45"/>
                <a:gd name="T18" fmla="*/ 13 w 36"/>
                <a:gd name="T19" fmla="*/ 37 h 45"/>
                <a:gd name="T20" fmla="*/ 23 w 36"/>
                <a:gd name="T21" fmla="*/ 35 h 45"/>
                <a:gd name="T22" fmla="*/ 26 w 36"/>
                <a:gd name="T23" fmla="*/ 30 h 45"/>
                <a:gd name="T24" fmla="*/ 30 w 36"/>
                <a:gd name="T25" fmla="*/ 24 h 45"/>
                <a:gd name="T26" fmla="*/ 30 w 36"/>
                <a:gd name="T27" fmla="*/ 19 h 45"/>
                <a:gd name="T28" fmla="*/ 28 w 36"/>
                <a:gd name="T29" fmla="*/ 14 h 45"/>
                <a:gd name="T30" fmla="*/ 20 w 36"/>
                <a:gd name="T31" fmla="*/ 1 h 45"/>
                <a:gd name="T32" fmla="*/ 26 w 36"/>
                <a:gd name="T33" fmla="*/ 0 h 4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6"/>
                <a:gd name="T52" fmla="*/ 0 h 45"/>
                <a:gd name="T53" fmla="*/ 36 w 36"/>
                <a:gd name="T54" fmla="*/ 45 h 4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6" h="45">
                  <a:moveTo>
                    <a:pt x="26" y="0"/>
                  </a:moveTo>
                  <a:lnTo>
                    <a:pt x="35" y="12"/>
                  </a:lnTo>
                  <a:lnTo>
                    <a:pt x="36" y="19"/>
                  </a:lnTo>
                  <a:lnTo>
                    <a:pt x="36" y="26"/>
                  </a:lnTo>
                  <a:lnTo>
                    <a:pt x="31" y="35"/>
                  </a:lnTo>
                  <a:lnTo>
                    <a:pt x="25" y="41"/>
                  </a:lnTo>
                  <a:lnTo>
                    <a:pt x="14" y="44"/>
                  </a:lnTo>
                  <a:lnTo>
                    <a:pt x="0" y="45"/>
                  </a:lnTo>
                  <a:lnTo>
                    <a:pt x="0" y="39"/>
                  </a:lnTo>
                  <a:lnTo>
                    <a:pt x="13" y="37"/>
                  </a:lnTo>
                  <a:lnTo>
                    <a:pt x="23" y="35"/>
                  </a:lnTo>
                  <a:lnTo>
                    <a:pt x="26" y="30"/>
                  </a:lnTo>
                  <a:lnTo>
                    <a:pt x="30" y="24"/>
                  </a:lnTo>
                  <a:lnTo>
                    <a:pt x="30" y="19"/>
                  </a:lnTo>
                  <a:lnTo>
                    <a:pt x="28" y="14"/>
                  </a:lnTo>
                  <a:lnTo>
                    <a:pt x="20" y="1"/>
                  </a:lnTo>
                  <a:lnTo>
                    <a:pt x="26" y="0"/>
                  </a:lnTo>
                  <a:close/>
                </a:path>
              </a:pathLst>
            </a:custGeom>
            <a:solidFill>
              <a:srgbClr val="F8BDD6"/>
            </a:solidFill>
            <a:ln w="9525">
              <a:noFill/>
              <a:round/>
              <a:headEnd/>
              <a:tailEnd/>
            </a:ln>
          </p:spPr>
          <p:txBody>
            <a:bodyPr/>
            <a:lstStyle/>
            <a:p>
              <a:endParaRPr lang="ru-RU"/>
            </a:p>
          </p:txBody>
        </p:sp>
        <p:sp>
          <p:nvSpPr>
            <p:cNvPr id="161728" name="Freeform 3385"/>
            <p:cNvSpPr>
              <a:spLocks/>
            </p:cNvSpPr>
            <p:nvPr/>
          </p:nvSpPr>
          <p:spPr bwMode="auto">
            <a:xfrm>
              <a:off x="2899" y="3395"/>
              <a:ext cx="5" cy="5"/>
            </a:xfrm>
            <a:custGeom>
              <a:avLst/>
              <a:gdLst>
                <a:gd name="T0" fmla="*/ 4 w 5"/>
                <a:gd name="T1" fmla="*/ 0 h 5"/>
                <a:gd name="T2" fmla="*/ 0 w 5"/>
                <a:gd name="T3" fmla="*/ 5 h 5"/>
                <a:gd name="T4" fmla="*/ 5 w 5"/>
                <a:gd name="T5" fmla="*/ 3 h 5"/>
                <a:gd name="T6" fmla="*/ 0 w 5"/>
                <a:gd name="T7" fmla="*/ 5 h 5"/>
                <a:gd name="T8" fmla="*/ 4 w 5"/>
                <a:gd name="T9" fmla="*/ 0 h 5"/>
                <a:gd name="T10" fmla="*/ 0 60000 65536"/>
                <a:gd name="T11" fmla="*/ 0 60000 65536"/>
                <a:gd name="T12" fmla="*/ 0 60000 65536"/>
                <a:gd name="T13" fmla="*/ 0 60000 65536"/>
                <a:gd name="T14" fmla="*/ 0 60000 65536"/>
                <a:gd name="T15" fmla="*/ 0 w 5"/>
                <a:gd name="T16" fmla="*/ 0 h 5"/>
                <a:gd name="T17" fmla="*/ 5 w 5"/>
                <a:gd name="T18" fmla="*/ 5 h 5"/>
              </a:gdLst>
              <a:ahLst/>
              <a:cxnLst>
                <a:cxn ang="T10">
                  <a:pos x="T0" y="T1"/>
                </a:cxn>
                <a:cxn ang="T11">
                  <a:pos x="T2" y="T3"/>
                </a:cxn>
                <a:cxn ang="T12">
                  <a:pos x="T4" y="T5"/>
                </a:cxn>
                <a:cxn ang="T13">
                  <a:pos x="T6" y="T7"/>
                </a:cxn>
                <a:cxn ang="T14">
                  <a:pos x="T8" y="T9"/>
                </a:cxn>
              </a:cxnLst>
              <a:rect l="T15" t="T16" r="T17" b="T18"/>
              <a:pathLst>
                <a:path w="5" h="5">
                  <a:moveTo>
                    <a:pt x="4" y="0"/>
                  </a:moveTo>
                  <a:lnTo>
                    <a:pt x="0" y="5"/>
                  </a:lnTo>
                  <a:lnTo>
                    <a:pt x="5" y="3"/>
                  </a:lnTo>
                  <a:lnTo>
                    <a:pt x="0" y="5"/>
                  </a:lnTo>
                  <a:lnTo>
                    <a:pt x="4" y="0"/>
                  </a:lnTo>
                  <a:close/>
                </a:path>
              </a:pathLst>
            </a:custGeom>
            <a:solidFill>
              <a:srgbClr val="F8BDD6"/>
            </a:solidFill>
            <a:ln w="9525">
              <a:noFill/>
              <a:round/>
              <a:headEnd/>
              <a:tailEnd/>
            </a:ln>
          </p:spPr>
          <p:txBody>
            <a:bodyPr/>
            <a:lstStyle/>
            <a:p>
              <a:endParaRPr lang="ru-RU"/>
            </a:p>
          </p:txBody>
        </p:sp>
        <p:sp>
          <p:nvSpPr>
            <p:cNvPr id="161729" name="Freeform 3386"/>
            <p:cNvSpPr>
              <a:spLocks/>
            </p:cNvSpPr>
            <p:nvPr/>
          </p:nvSpPr>
          <p:spPr bwMode="auto">
            <a:xfrm>
              <a:off x="2847" y="3400"/>
              <a:ext cx="33" cy="44"/>
            </a:xfrm>
            <a:custGeom>
              <a:avLst/>
              <a:gdLst>
                <a:gd name="T0" fmla="*/ 33 w 33"/>
                <a:gd name="T1" fmla="*/ 44 h 44"/>
                <a:gd name="T2" fmla="*/ 13 w 33"/>
                <a:gd name="T3" fmla="*/ 41 h 44"/>
                <a:gd name="T4" fmla="*/ 5 w 33"/>
                <a:gd name="T5" fmla="*/ 35 h 44"/>
                <a:gd name="T6" fmla="*/ 2 w 33"/>
                <a:gd name="T7" fmla="*/ 29 h 44"/>
                <a:gd name="T8" fmla="*/ 0 w 33"/>
                <a:gd name="T9" fmla="*/ 14 h 44"/>
                <a:gd name="T10" fmla="*/ 5 w 33"/>
                <a:gd name="T11" fmla="*/ 0 h 44"/>
                <a:gd name="T12" fmla="*/ 9 w 33"/>
                <a:gd name="T13" fmla="*/ 4 h 44"/>
                <a:gd name="T14" fmla="*/ 5 w 33"/>
                <a:gd name="T15" fmla="*/ 14 h 44"/>
                <a:gd name="T16" fmla="*/ 7 w 33"/>
                <a:gd name="T17" fmla="*/ 26 h 44"/>
                <a:gd name="T18" fmla="*/ 9 w 33"/>
                <a:gd name="T19" fmla="*/ 31 h 44"/>
                <a:gd name="T20" fmla="*/ 14 w 33"/>
                <a:gd name="T21" fmla="*/ 35 h 44"/>
                <a:gd name="T22" fmla="*/ 33 w 33"/>
                <a:gd name="T23" fmla="*/ 38 h 44"/>
                <a:gd name="T24" fmla="*/ 33 w 33"/>
                <a:gd name="T25" fmla="*/ 44 h 4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3"/>
                <a:gd name="T40" fmla="*/ 0 h 44"/>
                <a:gd name="T41" fmla="*/ 33 w 33"/>
                <a:gd name="T42" fmla="*/ 44 h 4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3" h="44">
                  <a:moveTo>
                    <a:pt x="33" y="44"/>
                  </a:moveTo>
                  <a:lnTo>
                    <a:pt x="13" y="41"/>
                  </a:lnTo>
                  <a:lnTo>
                    <a:pt x="5" y="35"/>
                  </a:lnTo>
                  <a:lnTo>
                    <a:pt x="2" y="29"/>
                  </a:lnTo>
                  <a:lnTo>
                    <a:pt x="0" y="14"/>
                  </a:lnTo>
                  <a:lnTo>
                    <a:pt x="5" y="0"/>
                  </a:lnTo>
                  <a:lnTo>
                    <a:pt x="9" y="4"/>
                  </a:lnTo>
                  <a:lnTo>
                    <a:pt x="5" y="14"/>
                  </a:lnTo>
                  <a:lnTo>
                    <a:pt x="7" y="26"/>
                  </a:lnTo>
                  <a:lnTo>
                    <a:pt x="9" y="31"/>
                  </a:lnTo>
                  <a:lnTo>
                    <a:pt x="14" y="35"/>
                  </a:lnTo>
                  <a:lnTo>
                    <a:pt x="33" y="38"/>
                  </a:lnTo>
                  <a:lnTo>
                    <a:pt x="33" y="44"/>
                  </a:lnTo>
                  <a:close/>
                </a:path>
              </a:pathLst>
            </a:custGeom>
            <a:solidFill>
              <a:srgbClr val="F8BDD6"/>
            </a:solidFill>
            <a:ln w="9525">
              <a:noFill/>
              <a:round/>
              <a:headEnd/>
              <a:tailEnd/>
            </a:ln>
          </p:spPr>
          <p:txBody>
            <a:bodyPr/>
            <a:lstStyle/>
            <a:p>
              <a:endParaRPr lang="ru-RU"/>
            </a:p>
          </p:txBody>
        </p:sp>
        <p:sp>
          <p:nvSpPr>
            <p:cNvPr id="161730" name="Freeform 3387"/>
            <p:cNvSpPr>
              <a:spLocks/>
            </p:cNvSpPr>
            <p:nvPr/>
          </p:nvSpPr>
          <p:spPr bwMode="auto">
            <a:xfrm>
              <a:off x="2878" y="3439"/>
              <a:ext cx="1" cy="5"/>
            </a:xfrm>
            <a:custGeom>
              <a:avLst/>
              <a:gdLst>
                <a:gd name="T0" fmla="*/ 0 w 1"/>
                <a:gd name="T1" fmla="*/ 5 h 5"/>
                <a:gd name="T2" fmla="*/ 0 w 1"/>
                <a:gd name="T3" fmla="*/ 0 h 5"/>
                <a:gd name="T4" fmla="*/ 0 w 1"/>
                <a:gd name="T5" fmla="*/ 5 h 5"/>
                <a:gd name="T6" fmla="*/ 0 60000 65536"/>
                <a:gd name="T7" fmla="*/ 0 60000 65536"/>
                <a:gd name="T8" fmla="*/ 0 60000 65536"/>
                <a:gd name="T9" fmla="*/ 0 w 1"/>
                <a:gd name="T10" fmla="*/ 0 h 5"/>
                <a:gd name="T11" fmla="*/ 1 w 1"/>
                <a:gd name="T12" fmla="*/ 5 h 5"/>
              </a:gdLst>
              <a:ahLst/>
              <a:cxnLst>
                <a:cxn ang="T6">
                  <a:pos x="T0" y="T1"/>
                </a:cxn>
                <a:cxn ang="T7">
                  <a:pos x="T2" y="T3"/>
                </a:cxn>
                <a:cxn ang="T8">
                  <a:pos x="T4" y="T5"/>
                </a:cxn>
              </a:cxnLst>
              <a:rect l="T9" t="T10" r="T11" b="T12"/>
              <a:pathLst>
                <a:path w="1" h="5">
                  <a:moveTo>
                    <a:pt x="0" y="5"/>
                  </a:moveTo>
                  <a:lnTo>
                    <a:pt x="0" y="0"/>
                  </a:lnTo>
                  <a:lnTo>
                    <a:pt x="0" y="5"/>
                  </a:lnTo>
                  <a:close/>
                </a:path>
              </a:pathLst>
            </a:custGeom>
            <a:solidFill>
              <a:srgbClr val="F8BDD6"/>
            </a:solidFill>
            <a:ln w="9525">
              <a:noFill/>
              <a:round/>
              <a:headEnd/>
              <a:tailEnd/>
            </a:ln>
          </p:spPr>
          <p:txBody>
            <a:bodyPr/>
            <a:lstStyle/>
            <a:p>
              <a:endParaRPr lang="ru-RU"/>
            </a:p>
          </p:txBody>
        </p:sp>
        <p:sp>
          <p:nvSpPr>
            <p:cNvPr id="161731" name="Freeform 3388"/>
            <p:cNvSpPr>
              <a:spLocks/>
            </p:cNvSpPr>
            <p:nvPr/>
          </p:nvSpPr>
          <p:spPr bwMode="auto">
            <a:xfrm>
              <a:off x="2799" y="3382"/>
              <a:ext cx="57" cy="27"/>
            </a:xfrm>
            <a:custGeom>
              <a:avLst/>
              <a:gdLst>
                <a:gd name="T0" fmla="*/ 57 w 57"/>
                <a:gd name="T1" fmla="*/ 23 h 27"/>
                <a:gd name="T2" fmla="*/ 51 w 57"/>
                <a:gd name="T3" fmla="*/ 25 h 27"/>
                <a:gd name="T4" fmla="*/ 42 w 57"/>
                <a:gd name="T5" fmla="*/ 27 h 27"/>
                <a:gd name="T6" fmla="*/ 24 w 57"/>
                <a:gd name="T7" fmla="*/ 24 h 27"/>
                <a:gd name="T8" fmla="*/ 13 w 57"/>
                <a:gd name="T9" fmla="*/ 20 h 27"/>
                <a:gd name="T10" fmla="*/ 7 w 57"/>
                <a:gd name="T11" fmla="*/ 15 h 27"/>
                <a:gd name="T12" fmla="*/ 2 w 57"/>
                <a:gd name="T13" fmla="*/ 9 h 27"/>
                <a:gd name="T14" fmla="*/ 0 w 57"/>
                <a:gd name="T15" fmla="*/ 3 h 27"/>
                <a:gd name="T16" fmla="*/ 5 w 57"/>
                <a:gd name="T17" fmla="*/ 0 h 27"/>
                <a:gd name="T18" fmla="*/ 7 w 57"/>
                <a:gd name="T19" fmla="*/ 6 h 27"/>
                <a:gd name="T20" fmla="*/ 11 w 57"/>
                <a:gd name="T21" fmla="*/ 10 h 27"/>
                <a:gd name="T22" fmla="*/ 18 w 57"/>
                <a:gd name="T23" fmla="*/ 15 h 27"/>
                <a:gd name="T24" fmla="*/ 26 w 57"/>
                <a:gd name="T25" fmla="*/ 18 h 27"/>
                <a:gd name="T26" fmla="*/ 42 w 57"/>
                <a:gd name="T27" fmla="*/ 21 h 27"/>
                <a:gd name="T28" fmla="*/ 49 w 57"/>
                <a:gd name="T29" fmla="*/ 19 h 27"/>
                <a:gd name="T30" fmla="*/ 56 w 57"/>
                <a:gd name="T31" fmla="*/ 16 h 27"/>
                <a:gd name="T32" fmla="*/ 57 w 57"/>
                <a:gd name="T33" fmla="*/ 23 h 2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7"/>
                <a:gd name="T52" fmla="*/ 0 h 27"/>
                <a:gd name="T53" fmla="*/ 57 w 57"/>
                <a:gd name="T54" fmla="*/ 27 h 2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7" h="27">
                  <a:moveTo>
                    <a:pt x="57" y="23"/>
                  </a:moveTo>
                  <a:lnTo>
                    <a:pt x="51" y="25"/>
                  </a:lnTo>
                  <a:lnTo>
                    <a:pt x="42" y="27"/>
                  </a:lnTo>
                  <a:lnTo>
                    <a:pt x="24" y="24"/>
                  </a:lnTo>
                  <a:lnTo>
                    <a:pt x="13" y="20"/>
                  </a:lnTo>
                  <a:lnTo>
                    <a:pt x="7" y="15"/>
                  </a:lnTo>
                  <a:lnTo>
                    <a:pt x="2" y="9"/>
                  </a:lnTo>
                  <a:lnTo>
                    <a:pt x="0" y="3"/>
                  </a:lnTo>
                  <a:lnTo>
                    <a:pt x="5" y="0"/>
                  </a:lnTo>
                  <a:lnTo>
                    <a:pt x="7" y="6"/>
                  </a:lnTo>
                  <a:lnTo>
                    <a:pt x="11" y="10"/>
                  </a:lnTo>
                  <a:lnTo>
                    <a:pt x="18" y="15"/>
                  </a:lnTo>
                  <a:lnTo>
                    <a:pt x="26" y="18"/>
                  </a:lnTo>
                  <a:lnTo>
                    <a:pt x="42" y="21"/>
                  </a:lnTo>
                  <a:lnTo>
                    <a:pt x="49" y="19"/>
                  </a:lnTo>
                  <a:lnTo>
                    <a:pt x="56" y="16"/>
                  </a:lnTo>
                  <a:lnTo>
                    <a:pt x="57" y="23"/>
                  </a:lnTo>
                  <a:close/>
                </a:path>
              </a:pathLst>
            </a:custGeom>
            <a:solidFill>
              <a:srgbClr val="F8BDD6"/>
            </a:solidFill>
            <a:ln w="9525">
              <a:noFill/>
              <a:round/>
              <a:headEnd/>
              <a:tailEnd/>
            </a:ln>
          </p:spPr>
          <p:txBody>
            <a:bodyPr/>
            <a:lstStyle/>
            <a:p>
              <a:endParaRPr lang="ru-RU"/>
            </a:p>
          </p:txBody>
        </p:sp>
        <p:sp>
          <p:nvSpPr>
            <p:cNvPr id="161732" name="Freeform 3389"/>
            <p:cNvSpPr>
              <a:spLocks/>
            </p:cNvSpPr>
            <p:nvPr/>
          </p:nvSpPr>
          <p:spPr bwMode="auto">
            <a:xfrm>
              <a:off x="2850" y="3395"/>
              <a:ext cx="8" cy="9"/>
            </a:xfrm>
            <a:custGeom>
              <a:avLst/>
              <a:gdLst>
                <a:gd name="T0" fmla="*/ 4 w 8"/>
                <a:gd name="T1" fmla="*/ 7 h 9"/>
                <a:gd name="T2" fmla="*/ 8 w 8"/>
                <a:gd name="T3" fmla="*/ 0 h 9"/>
                <a:gd name="T4" fmla="*/ 2 w 8"/>
                <a:gd name="T5" fmla="*/ 3 h 9"/>
                <a:gd name="T6" fmla="*/ 3 w 8"/>
                <a:gd name="T7" fmla="*/ 9 h 9"/>
                <a:gd name="T8" fmla="*/ 0 w 8"/>
                <a:gd name="T9" fmla="*/ 4 h 9"/>
                <a:gd name="T10" fmla="*/ 4 w 8"/>
                <a:gd name="T11" fmla="*/ 7 h 9"/>
                <a:gd name="T12" fmla="*/ 0 60000 65536"/>
                <a:gd name="T13" fmla="*/ 0 60000 65536"/>
                <a:gd name="T14" fmla="*/ 0 60000 65536"/>
                <a:gd name="T15" fmla="*/ 0 60000 65536"/>
                <a:gd name="T16" fmla="*/ 0 60000 65536"/>
                <a:gd name="T17" fmla="*/ 0 60000 65536"/>
                <a:gd name="T18" fmla="*/ 0 w 8"/>
                <a:gd name="T19" fmla="*/ 0 h 9"/>
                <a:gd name="T20" fmla="*/ 8 w 8"/>
                <a:gd name="T21" fmla="*/ 9 h 9"/>
              </a:gdLst>
              <a:ahLst/>
              <a:cxnLst>
                <a:cxn ang="T12">
                  <a:pos x="T0" y="T1"/>
                </a:cxn>
                <a:cxn ang="T13">
                  <a:pos x="T2" y="T3"/>
                </a:cxn>
                <a:cxn ang="T14">
                  <a:pos x="T4" y="T5"/>
                </a:cxn>
                <a:cxn ang="T15">
                  <a:pos x="T6" y="T7"/>
                </a:cxn>
                <a:cxn ang="T16">
                  <a:pos x="T8" y="T9"/>
                </a:cxn>
                <a:cxn ang="T17">
                  <a:pos x="T10" y="T11"/>
                </a:cxn>
              </a:cxnLst>
              <a:rect l="T18" t="T19" r="T20" b="T21"/>
              <a:pathLst>
                <a:path w="8" h="9">
                  <a:moveTo>
                    <a:pt x="4" y="7"/>
                  </a:moveTo>
                  <a:lnTo>
                    <a:pt x="8" y="0"/>
                  </a:lnTo>
                  <a:lnTo>
                    <a:pt x="2" y="3"/>
                  </a:lnTo>
                  <a:lnTo>
                    <a:pt x="3" y="9"/>
                  </a:lnTo>
                  <a:lnTo>
                    <a:pt x="0" y="4"/>
                  </a:lnTo>
                  <a:lnTo>
                    <a:pt x="4" y="7"/>
                  </a:lnTo>
                  <a:close/>
                </a:path>
              </a:pathLst>
            </a:custGeom>
            <a:solidFill>
              <a:srgbClr val="F8BDD6"/>
            </a:solidFill>
            <a:ln w="9525">
              <a:noFill/>
              <a:round/>
              <a:headEnd/>
              <a:tailEnd/>
            </a:ln>
          </p:spPr>
          <p:txBody>
            <a:bodyPr/>
            <a:lstStyle/>
            <a:p>
              <a:endParaRPr lang="ru-RU"/>
            </a:p>
          </p:txBody>
        </p:sp>
        <p:sp>
          <p:nvSpPr>
            <p:cNvPr id="161733" name="Freeform 3390"/>
            <p:cNvSpPr>
              <a:spLocks/>
            </p:cNvSpPr>
            <p:nvPr/>
          </p:nvSpPr>
          <p:spPr bwMode="auto">
            <a:xfrm>
              <a:off x="2799" y="3346"/>
              <a:ext cx="72" cy="36"/>
            </a:xfrm>
            <a:custGeom>
              <a:avLst/>
              <a:gdLst>
                <a:gd name="T0" fmla="*/ 0 w 72"/>
                <a:gd name="T1" fmla="*/ 36 h 36"/>
                <a:gd name="T2" fmla="*/ 2 w 72"/>
                <a:gd name="T3" fmla="*/ 18 h 36"/>
                <a:gd name="T4" fmla="*/ 10 w 72"/>
                <a:gd name="T5" fmla="*/ 7 h 36"/>
                <a:gd name="T6" fmla="*/ 21 w 72"/>
                <a:gd name="T7" fmla="*/ 2 h 36"/>
                <a:gd name="T8" fmla="*/ 33 w 72"/>
                <a:gd name="T9" fmla="*/ 0 h 36"/>
                <a:gd name="T10" fmla="*/ 46 w 72"/>
                <a:gd name="T11" fmla="*/ 2 h 36"/>
                <a:gd name="T12" fmla="*/ 56 w 72"/>
                <a:gd name="T13" fmla="*/ 7 h 36"/>
                <a:gd name="T14" fmla="*/ 72 w 72"/>
                <a:gd name="T15" fmla="*/ 20 h 36"/>
                <a:gd name="T16" fmla="*/ 67 w 72"/>
                <a:gd name="T17" fmla="*/ 25 h 36"/>
                <a:gd name="T18" fmla="*/ 52 w 72"/>
                <a:gd name="T19" fmla="*/ 12 h 36"/>
                <a:gd name="T20" fmla="*/ 42 w 72"/>
                <a:gd name="T21" fmla="*/ 7 h 36"/>
                <a:gd name="T22" fmla="*/ 33 w 72"/>
                <a:gd name="T23" fmla="*/ 6 h 36"/>
                <a:gd name="T24" fmla="*/ 24 w 72"/>
                <a:gd name="T25" fmla="*/ 7 h 36"/>
                <a:gd name="T26" fmla="*/ 15 w 72"/>
                <a:gd name="T27" fmla="*/ 12 h 36"/>
                <a:gd name="T28" fmla="*/ 7 w 72"/>
                <a:gd name="T29" fmla="*/ 21 h 36"/>
                <a:gd name="T30" fmla="*/ 5 w 72"/>
                <a:gd name="T31" fmla="*/ 36 h 36"/>
                <a:gd name="T32" fmla="*/ 0 w 72"/>
                <a:gd name="T33" fmla="*/ 36 h 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2"/>
                <a:gd name="T52" fmla="*/ 0 h 36"/>
                <a:gd name="T53" fmla="*/ 72 w 72"/>
                <a:gd name="T54" fmla="*/ 36 h 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2" h="36">
                  <a:moveTo>
                    <a:pt x="0" y="36"/>
                  </a:moveTo>
                  <a:lnTo>
                    <a:pt x="2" y="18"/>
                  </a:lnTo>
                  <a:lnTo>
                    <a:pt x="10" y="7"/>
                  </a:lnTo>
                  <a:lnTo>
                    <a:pt x="21" y="2"/>
                  </a:lnTo>
                  <a:lnTo>
                    <a:pt x="33" y="0"/>
                  </a:lnTo>
                  <a:lnTo>
                    <a:pt x="46" y="2"/>
                  </a:lnTo>
                  <a:lnTo>
                    <a:pt x="56" y="7"/>
                  </a:lnTo>
                  <a:lnTo>
                    <a:pt x="72" y="20"/>
                  </a:lnTo>
                  <a:lnTo>
                    <a:pt x="67" y="25"/>
                  </a:lnTo>
                  <a:lnTo>
                    <a:pt x="52" y="12"/>
                  </a:lnTo>
                  <a:lnTo>
                    <a:pt x="42" y="7"/>
                  </a:lnTo>
                  <a:lnTo>
                    <a:pt x="33" y="6"/>
                  </a:lnTo>
                  <a:lnTo>
                    <a:pt x="24" y="7"/>
                  </a:lnTo>
                  <a:lnTo>
                    <a:pt x="15" y="12"/>
                  </a:lnTo>
                  <a:lnTo>
                    <a:pt x="7" y="21"/>
                  </a:lnTo>
                  <a:lnTo>
                    <a:pt x="5" y="36"/>
                  </a:lnTo>
                  <a:lnTo>
                    <a:pt x="0" y="36"/>
                  </a:lnTo>
                  <a:close/>
                </a:path>
              </a:pathLst>
            </a:custGeom>
            <a:solidFill>
              <a:srgbClr val="F8BDD6"/>
            </a:solidFill>
            <a:ln w="9525">
              <a:noFill/>
              <a:round/>
              <a:headEnd/>
              <a:tailEnd/>
            </a:ln>
          </p:spPr>
          <p:txBody>
            <a:bodyPr/>
            <a:lstStyle/>
            <a:p>
              <a:endParaRPr lang="ru-RU"/>
            </a:p>
          </p:txBody>
        </p:sp>
        <p:sp>
          <p:nvSpPr>
            <p:cNvPr id="161734" name="Freeform 3391"/>
            <p:cNvSpPr>
              <a:spLocks/>
            </p:cNvSpPr>
            <p:nvPr/>
          </p:nvSpPr>
          <p:spPr bwMode="auto">
            <a:xfrm>
              <a:off x="2799" y="3382"/>
              <a:ext cx="3" cy="2"/>
            </a:xfrm>
            <a:custGeom>
              <a:avLst/>
              <a:gdLst>
                <a:gd name="T0" fmla="*/ 0 w 3"/>
                <a:gd name="T1" fmla="*/ 2 h 2"/>
                <a:gd name="T2" fmla="*/ 0 w 3"/>
                <a:gd name="T3" fmla="*/ 1 h 2"/>
                <a:gd name="T4" fmla="*/ 3 w 3"/>
                <a:gd name="T5" fmla="*/ 1 h 2"/>
                <a:gd name="T6" fmla="*/ 3 w 3"/>
                <a:gd name="T7" fmla="*/ 0 h 2"/>
                <a:gd name="T8" fmla="*/ 0 w 3"/>
                <a:gd name="T9" fmla="*/ 2 h 2"/>
                <a:gd name="T10" fmla="*/ 0 60000 65536"/>
                <a:gd name="T11" fmla="*/ 0 60000 65536"/>
                <a:gd name="T12" fmla="*/ 0 60000 65536"/>
                <a:gd name="T13" fmla="*/ 0 60000 65536"/>
                <a:gd name="T14" fmla="*/ 0 60000 65536"/>
                <a:gd name="T15" fmla="*/ 0 w 3"/>
                <a:gd name="T16" fmla="*/ 0 h 2"/>
                <a:gd name="T17" fmla="*/ 3 w 3"/>
                <a:gd name="T18" fmla="*/ 2 h 2"/>
              </a:gdLst>
              <a:ahLst/>
              <a:cxnLst>
                <a:cxn ang="T10">
                  <a:pos x="T0" y="T1"/>
                </a:cxn>
                <a:cxn ang="T11">
                  <a:pos x="T2" y="T3"/>
                </a:cxn>
                <a:cxn ang="T12">
                  <a:pos x="T4" y="T5"/>
                </a:cxn>
                <a:cxn ang="T13">
                  <a:pos x="T6" y="T7"/>
                </a:cxn>
                <a:cxn ang="T14">
                  <a:pos x="T8" y="T9"/>
                </a:cxn>
              </a:cxnLst>
              <a:rect l="T15" t="T16" r="T17" b="T18"/>
              <a:pathLst>
                <a:path w="3" h="2">
                  <a:moveTo>
                    <a:pt x="0" y="2"/>
                  </a:moveTo>
                  <a:lnTo>
                    <a:pt x="0" y="1"/>
                  </a:lnTo>
                  <a:lnTo>
                    <a:pt x="3" y="1"/>
                  </a:lnTo>
                  <a:lnTo>
                    <a:pt x="3" y="0"/>
                  </a:lnTo>
                  <a:lnTo>
                    <a:pt x="0" y="2"/>
                  </a:lnTo>
                  <a:close/>
                </a:path>
              </a:pathLst>
            </a:custGeom>
            <a:solidFill>
              <a:srgbClr val="F8BDD6"/>
            </a:solidFill>
            <a:ln w="9525">
              <a:noFill/>
              <a:round/>
              <a:headEnd/>
              <a:tailEnd/>
            </a:ln>
          </p:spPr>
          <p:txBody>
            <a:bodyPr/>
            <a:lstStyle/>
            <a:p>
              <a:endParaRPr lang="ru-RU"/>
            </a:p>
          </p:txBody>
        </p:sp>
        <p:sp>
          <p:nvSpPr>
            <p:cNvPr id="161735" name="Freeform 3392"/>
            <p:cNvSpPr>
              <a:spLocks/>
            </p:cNvSpPr>
            <p:nvPr/>
          </p:nvSpPr>
          <p:spPr bwMode="auto">
            <a:xfrm>
              <a:off x="2865" y="3365"/>
              <a:ext cx="6" cy="5"/>
            </a:xfrm>
            <a:custGeom>
              <a:avLst/>
              <a:gdLst>
                <a:gd name="T0" fmla="*/ 0 w 6"/>
                <a:gd name="T1" fmla="*/ 5 h 5"/>
                <a:gd name="T2" fmla="*/ 6 w 6"/>
                <a:gd name="T3" fmla="*/ 0 h 5"/>
                <a:gd name="T4" fmla="*/ 0 w 6"/>
                <a:gd name="T5" fmla="*/ 5 h 5"/>
                <a:gd name="T6" fmla="*/ 6 w 6"/>
                <a:gd name="T7" fmla="*/ 0 h 5"/>
                <a:gd name="T8" fmla="*/ 0 w 6"/>
                <a:gd name="T9" fmla="*/ 5 h 5"/>
                <a:gd name="T10" fmla="*/ 0 60000 65536"/>
                <a:gd name="T11" fmla="*/ 0 60000 65536"/>
                <a:gd name="T12" fmla="*/ 0 60000 65536"/>
                <a:gd name="T13" fmla="*/ 0 60000 65536"/>
                <a:gd name="T14" fmla="*/ 0 60000 65536"/>
                <a:gd name="T15" fmla="*/ 0 w 6"/>
                <a:gd name="T16" fmla="*/ 0 h 5"/>
                <a:gd name="T17" fmla="*/ 6 w 6"/>
                <a:gd name="T18" fmla="*/ 5 h 5"/>
              </a:gdLst>
              <a:ahLst/>
              <a:cxnLst>
                <a:cxn ang="T10">
                  <a:pos x="T0" y="T1"/>
                </a:cxn>
                <a:cxn ang="T11">
                  <a:pos x="T2" y="T3"/>
                </a:cxn>
                <a:cxn ang="T12">
                  <a:pos x="T4" y="T5"/>
                </a:cxn>
                <a:cxn ang="T13">
                  <a:pos x="T6" y="T7"/>
                </a:cxn>
                <a:cxn ang="T14">
                  <a:pos x="T8" y="T9"/>
                </a:cxn>
              </a:cxnLst>
              <a:rect l="T15" t="T16" r="T17" b="T18"/>
              <a:pathLst>
                <a:path w="6" h="5">
                  <a:moveTo>
                    <a:pt x="0" y="5"/>
                  </a:moveTo>
                  <a:lnTo>
                    <a:pt x="6" y="0"/>
                  </a:lnTo>
                  <a:lnTo>
                    <a:pt x="0" y="5"/>
                  </a:lnTo>
                  <a:lnTo>
                    <a:pt x="6" y="0"/>
                  </a:lnTo>
                  <a:lnTo>
                    <a:pt x="0" y="5"/>
                  </a:lnTo>
                  <a:close/>
                </a:path>
              </a:pathLst>
            </a:custGeom>
            <a:solidFill>
              <a:srgbClr val="F8BDD6"/>
            </a:solidFill>
            <a:ln w="9525">
              <a:noFill/>
              <a:round/>
              <a:headEnd/>
              <a:tailEnd/>
            </a:ln>
          </p:spPr>
          <p:txBody>
            <a:bodyPr/>
            <a:lstStyle/>
            <a:p>
              <a:endParaRPr lang="ru-RU"/>
            </a:p>
          </p:txBody>
        </p:sp>
        <p:sp>
          <p:nvSpPr>
            <p:cNvPr id="161736" name="Freeform 3393"/>
            <p:cNvSpPr>
              <a:spLocks/>
            </p:cNvSpPr>
            <p:nvPr/>
          </p:nvSpPr>
          <p:spPr bwMode="auto">
            <a:xfrm>
              <a:off x="3644" y="2455"/>
              <a:ext cx="298" cy="166"/>
            </a:xfrm>
            <a:custGeom>
              <a:avLst/>
              <a:gdLst>
                <a:gd name="T0" fmla="*/ 3 w 298"/>
                <a:gd name="T1" fmla="*/ 0 h 166"/>
                <a:gd name="T2" fmla="*/ 298 w 298"/>
                <a:gd name="T3" fmla="*/ 92 h 166"/>
                <a:gd name="T4" fmla="*/ 257 w 298"/>
                <a:gd name="T5" fmla="*/ 166 h 166"/>
                <a:gd name="T6" fmla="*/ 0 w 298"/>
                <a:gd name="T7" fmla="*/ 38 h 166"/>
                <a:gd name="T8" fmla="*/ 79 w 298"/>
                <a:gd name="T9" fmla="*/ 22 h 166"/>
                <a:gd name="T10" fmla="*/ 3 w 298"/>
                <a:gd name="T11" fmla="*/ 0 h 166"/>
                <a:gd name="T12" fmla="*/ 0 60000 65536"/>
                <a:gd name="T13" fmla="*/ 0 60000 65536"/>
                <a:gd name="T14" fmla="*/ 0 60000 65536"/>
                <a:gd name="T15" fmla="*/ 0 60000 65536"/>
                <a:gd name="T16" fmla="*/ 0 60000 65536"/>
                <a:gd name="T17" fmla="*/ 0 60000 65536"/>
                <a:gd name="T18" fmla="*/ 0 w 298"/>
                <a:gd name="T19" fmla="*/ 0 h 166"/>
                <a:gd name="T20" fmla="*/ 298 w 298"/>
                <a:gd name="T21" fmla="*/ 166 h 166"/>
              </a:gdLst>
              <a:ahLst/>
              <a:cxnLst>
                <a:cxn ang="T12">
                  <a:pos x="T0" y="T1"/>
                </a:cxn>
                <a:cxn ang="T13">
                  <a:pos x="T2" y="T3"/>
                </a:cxn>
                <a:cxn ang="T14">
                  <a:pos x="T4" y="T5"/>
                </a:cxn>
                <a:cxn ang="T15">
                  <a:pos x="T6" y="T7"/>
                </a:cxn>
                <a:cxn ang="T16">
                  <a:pos x="T8" y="T9"/>
                </a:cxn>
                <a:cxn ang="T17">
                  <a:pos x="T10" y="T11"/>
                </a:cxn>
              </a:cxnLst>
              <a:rect l="T18" t="T19" r="T20" b="T21"/>
              <a:pathLst>
                <a:path w="298" h="166">
                  <a:moveTo>
                    <a:pt x="3" y="0"/>
                  </a:moveTo>
                  <a:lnTo>
                    <a:pt x="298" y="92"/>
                  </a:lnTo>
                  <a:lnTo>
                    <a:pt x="257" y="166"/>
                  </a:lnTo>
                  <a:lnTo>
                    <a:pt x="0" y="38"/>
                  </a:lnTo>
                  <a:lnTo>
                    <a:pt x="79" y="22"/>
                  </a:lnTo>
                  <a:lnTo>
                    <a:pt x="3" y="0"/>
                  </a:lnTo>
                  <a:close/>
                </a:path>
              </a:pathLst>
            </a:custGeom>
            <a:solidFill>
              <a:srgbClr val="844CD6"/>
            </a:solidFill>
            <a:ln w="9525">
              <a:noFill/>
              <a:round/>
              <a:headEnd/>
              <a:tailEnd/>
            </a:ln>
          </p:spPr>
          <p:txBody>
            <a:bodyPr/>
            <a:lstStyle/>
            <a:p>
              <a:endParaRPr lang="ru-RU"/>
            </a:p>
          </p:txBody>
        </p:sp>
        <p:sp>
          <p:nvSpPr>
            <p:cNvPr id="161737" name="Freeform 3394"/>
            <p:cNvSpPr>
              <a:spLocks/>
            </p:cNvSpPr>
            <p:nvPr/>
          </p:nvSpPr>
          <p:spPr bwMode="auto">
            <a:xfrm>
              <a:off x="3644" y="2451"/>
              <a:ext cx="300" cy="96"/>
            </a:xfrm>
            <a:custGeom>
              <a:avLst/>
              <a:gdLst>
                <a:gd name="T0" fmla="*/ 3 w 300"/>
                <a:gd name="T1" fmla="*/ 0 h 96"/>
                <a:gd name="T2" fmla="*/ 0 w 300"/>
                <a:gd name="T3" fmla="*/ 5 h 96"/>
                <a:gd name="T4" fmla="*/ 297 w 300"/>
                <a:gd name="T5" fmla="*/ 96 h 96"/>
                <a:gd name="T6" fmla="*/ 300 w 300"/>
                <a:gd name="T7" fmla="*/ 92 h 96"/>
                <a:gd name="T8" fmla="*/ 3 w 300"/>
                <a:gd name="T9" fmla="*/ 0 h 96"/>
                <a:gd name="T10" fmla="*/ 0 60000 65536"/>
                <a:gd name="T11" fmla="*/ 0 60000 65536"/>
                <a:gd name="T12" fmla="*/ 0 60000 65536"/>
                <a:gd name="T13" fmla="*/ 0 60000 65536"/>
                <a:gd name="T14" fmla="*/ 0 60000 65536"/>
                <a:gd name="T15" fmla="*/ 0 w 300"/>
                <a:gd name="T16" fmla="*/ 0 h 96"/>
                <a:gd name="T17" fmla="*/ 300 w 300"/>
                <a:gd name="T18" fmla="*/ 96 h 96"/>
              </a:gdLst>
              <a:ahLst/>
              <a:cxnLst>
                <a:cxn ang="T10">
                  <a:pos x="T0" y="T1"/>
                </a:cxn>
                <a:cxn ang="T11">
                  <a:pos x="T2" y="T3"/>
                </a:cxn>
                <a:cxn ang="T12">
                  <a:pos x="T4" y="T5"/>
                </a:cxn>
                <a:cxn ang="T13">
                  <a:pos x="T6" y="T7"/>
                </a:cxn>
                <a:cxn ang="T14">
                  <a:pos x="T8" y="T9"/>
                </a:cxn>
              </a:cxnLst>
              <a:rect l="T15" t="T16" r="T17" b="T18"/>
              <a:pathLst>
                <a:path w="300" h="96">
                  <a:moveTo>
                    <a:pt x="3" y="0"/>
                  </a:moveTo>
                  <a:lnTo>
                    <a:pt x="0" y="5"/>
                  </a:lnTo>
                  <a:lnTo>
                    <a:pt x="297" y="96"/>
                  </a:lnTo>
                  <a:lnTo>
                    <a:pt x="300" y="92"/>
                  </a:lnTo>
                  <a:lnTo>
                    <a:pt x="3" y="0"/>
                  </a:lnTo>
                  <a:close/>
                </a:path>
              </a:pathLst>
            </a:custGeom>
            <a:solidFill>
              <a:srgbClr val="C195DB"/>
            </a:solidFill>
            <a:ln w="9525">
              <a:noFill/>
              <a:round/>
              <a:headEnd/>
              <a:tailEnd/>
            </a:ln>
          </p:spPr>
          <p:txBody>
            <a:bodyPr/>
            <a:lstStyle/>
            <a:p>
              <a:endParaRPr lang="ru-RU"/>
            </a:p>
          </p:txBody>
        </p:sp>
        <p:sp>
          <p:nvSpPr>
            <p:cNvPr id="161738" name="Freeform 3395"/>
            <p:cNvSpPr>
              <a:spLocks/>
            </p:cNvSpPr>
            <p:nvPr/>
          </p:nvSpPr>
          <p:spPr bwMode="auto">
            <a:xfrm>
              <a:off x="3898" y="2542"/>
              <a:ext cx="46" cy="81"/>
            </a:xfrm>
            <a:custGeom>
              <a:avLst/>
              <a:gdLst>
                <a:gd name="T0" fmla="*/ 46 w 46"/>
                <a:gd name="T1" fmla="*/ 4 h 81"/>
                <a:gd name="T2" fmla="*/ 41 w 46"/>
                <a:gd name="T3" fmla="*/ 0 h 81"/>
                <a:gd name="T4" fmla="*/ 0 w 46"/>
                <a:gd name="T5" fmla="*/ 77 h 81"/>
                <a:gd name="T6" fmla="*/ 4 w 46"/>
                <a:gd name="T7" fmla="*/ 81 h 81"/>
                <a:gd name="T8" fmla="*/ 46 w 46"/>
                <a:gd name="T9" fmla="*/ 4 h 81"/>
                <a:gd name="T10" fmla="*/ 0 60000 65536"/>
                <a:gd name="T11" fmla="*/ 0 60000 65536"/>
                <a:gd name="T12" fmla="*/ 0 60000 65536"/>
                <a:gd name="T13" fmla="*/ 0 60000 65536"/>
                <a:gd name="T14" fmla="*/ 0 60000 65536"/>
                <a:gd name="T15" fmla="*/ 0 w 46"/>
                <a:gd name="T16" fmla="*/ 0 h 81"/>
                <a:gd name="T17" fmla="*/ 46 w 46"/>
                <a:gd name="T18" fmla="*/ 81 h 81"/>
              </a:gdLst>
              <a:ahLst/>
              <a:cxnLst>
                <a:cxn ang="T10">
                  <a:pos x="T0" y="T1"/>
                </a:cxn>
                <a:cxn ang="T11">
                  <a:pos x="T2" y="T3"/>
                </a:cxn>
                <a:cxn ang="T12">
                  <a:pos x="T4" y="T5"/>
                </a:cxn>
                <a:cxn ang="T13">
                  <a:pos x="T6" y="T7"/>
                </a:cxn>
                <a:cxn ang="T14">
                  <a:pos x="T8" y="T9"/>
                </a:cxn>
              </a:cxnLst>
              <a:rect l="T15" t="T16" r="T17" b="T18"/>
              <a:pathLst>
                <a:path w="46" h="81">
                  <a:moveTo>
                    <a:pt x="46" y="4"/>
                  </a:moveTo>
                  <a:lnTo>
                    <a:pt x="41" y="0"/>
                  </a:lnTo>
                  <a:lnTo>
                    <a:pt x="0" y="77"/>
                  </a:lnTo>
                  <a:lnTo>
                    <a:pt x="4" y="81"/>
                  </a:lnTo>
                  <a:lnTo>
                    <a:pt x="46" y="4"/>
                  </a:lnTo>
                  <a:close/>
                </a:path>
              </a:pathLst>
            </a:custGeom>
            <a:solidFill>
              <a:srgbClr val="C195DB"/>
            </a:solidFill>
            <a:ln w="9525">
              <a:noFill/>
              <a:round/>
              <a:headEnd/>
              <a:tailEnd/>
            </a:ln>
          </p:spPr>
          <p:txBody>
            <a:bodyPr/>
            <a:lstStyle/>
            <a:p>
              <a:endParaRPr lang="ru-RU"/>
            </a:p>
          </p:txBody>
        </p:sp>
        <p:sp>
          <p:nvSpPr>
            <p:cNvPr id="161739" name="Freeform 3396"/>
            <p:cNvSpPr>
              <a:spLocks/>
            </p:cNvSpPr>
            <p:nvPr/>
          </p:nvSpPr>
          <p:spPr bwMode="auto">
            <a:xfrm>
              <a:off x="3938" y="2542"/>
              <a:ext cx="7" cy="5"/>
            </a:xfrm>
            <a:custGeom>
              <a:avLst/>
              <a:gdLst>
                <a:gd name="T0" fmla="*/ 5 w 7"/>
                <a:gd name="T1" fmla="*/ 0 h 5"/>
                <a:gd name="T2" fmla="*/ 7 w 7"/>
                <a:gd name="T3" fmla="*/ 0 h 5"/>
                <a:gd name="T4" fmla="*/ 5 w 7"/>
                <a:gd name="T5" fmla="*/ 5 h 5"/>
                <a:gd name="T6" fmla="*/ 0 w 7"/>
                <a:gd name="T7" fmla="*/ 0 h 5"/>
                <a:gd name="T8" fmla="*/ 2 w 7"/>
                <a:gd name="T9" fmla="*/ 5 h 5"/>
                <a:gd name="T10" fmla="*/ 5 w 7"/>
                <a:gd name="T11" fmla="*/ 0 h 5"/>
                <a:gd name="T12" fmla="*/ 0 60000 65536"/>
                <a:gd name="T13" fmla="*/ 0 60000 65536"/>
                <a:gd name="T14" fmla="*/ 0 60000 65536"/>
                <a:gd name="T15" fmla="*/ 0 60000 65536"/>
                <a:gd name="T16" fmla="*/ 0 60000 65536"/>
                <a:gd name="T17" fmla="*/ 0 60000 65536"/>
                <a:gd name="T18" fmla="*/ 0 w 7"/>
                <a:gd name="T19" fmla="*/ 0 h 5"/>
                <a:gd name="T20" fmla="*/ 7 w 7"/>
                <a:gd name="T21" fmla="*/ 5 h 5"/>
              </a:gdLst>
              <a:ahLst/>
              <a:cxnLst>
                <a:cxn ang="T12">
                  <a:pos x="T0" y="T1"/>
                </a:cxn>
                <a:cxn ang="T13">
                  <a:pos x="T2" y="T3"/>
                </a:cxn>
                <a:cxn ang="T14">
                  <a:pos x="T4" y="T5"/>
                </a:cxn>
                <a:cxn ang="T15">
                  <a:pos x="T6" y="T7"/>
                </a:cxn>
                <a:cxn ang="T16">
                  <a:pos x="T8" y="T9"/>
                </a:cxn>
                <a:cxn ang="T17">
                  <a:pos x="T10" y="T11"/>
                </a:cxn>
              </a:cxnLst>
              <a:rect l="T18" t="T19" r="T20" b="T21"/>
              <a:pathLst>
                <a:path w="7" h="5">
                  <a:moveTo>
                    <a:pt x="5" y="0"/>
                  </a:moveTo>
                  <a:lnTo>
                    <a:pt x="7" y="0"/>
                  </a:lnTo>
                  <a:lnTo>
                    <a:pt x="5" y="5"/>
                  </a:lnTo>
                  <a:lnTo>
                    <a:pt x="0" y="0"/>
                  </a:lnTo>
                  <a:lnTo>
                    <a:pt x="2" y="5"/>
                  </a:lnTo>
                  <a:lnTo>
                    <a:pt x="5" y="0"/>
                  </a:lnTo>
                  <a:close/>
                </a:path>
              </a:pathLst>
            </a:custGeom>
            <a:solidFill>
              <a:srgbClr val="C195DB"/>
            </a:solidFill>
            <a:ln w="9525">
              <a:noFill/>
              <a:round/>
              <a:headEnd/>
              <a:tailEnd/>
            </a:ln>
          </p:spPr>
          <p:txBody>
            <a:bodyPr/>
            <a:lstStyle/>
            <a:p>
              <a:endParaRPr lang="ru-RU"/>
            </a:p>
          </p:txBody>
        </p:sp>
        <p:sp>
          <p:nvSpPr>
            <p:cNvPr id="161740" name="Freeform 3397"/>
            <p:cNvSpPr>
              <a:spLocks/>
            </p:cNvSpPr>
            <p:nvPr/>
          </p:nvSpPr>
          <p:spPr bwMode="auto">
            <a:xfrm>
              <a:off x="3644" y="2488"/>
              <a:ext cx="260" cy="135"/>
            </a:xfrm>
            <a:custGeom>
              <a:avLst/>
              <a:gdLst>
                <a:gd name="T0" fmla="*/ 258 w 260"/>
                <a:gd name="T1" fmla="*/ 135 h 135"/>
                <a:gd name="T2" fmla="*/ 260 w 260"/>
                <a:gd name="T3" fmla="*/ 129 h 135"/>
                <a:gd name="T4" fmla="*/ 2 w 260"/>
                <a:gd name="T5" fmla="*/ 0 h 135"/>
                <a:gd name="T6" fmla="*/ 0 w 260"/>
                <a:gd name="T7" fmla="*/ 7 h 135"/>
                <a:gd name="T8" fmla="*/ 258 w 260"/>
                <a:gd name="T9" fmla="*/ 135 h 135"/>
                <a:gd name="T10" fmla="*/ 0 60000 65536"/>
                <a:gd name="T11" fmla="*/ 0 60000 65536"/>
                <a:gd name="T12" fmla="*/ 0 60000 65536"/>
                <a:gd name="T13" fmla="*/ 0 60000 65536"/>
                <a:gd name="T14" fmla="*/ 0 60000 65536"/>
                <a:gd name="T15" fmla="*/ 0 w 260"/>
                <a:gd name="T16" fmla="*/ 0 h 135"/>
                <a:gd name="T17" fmla="*/ 260 w 260"/>
                <a:gd name="T18" fmla="*/ 135 h 135"/>
              </a:gdLst>
              <a:ahLst/>
              <a:cxnLst>
                <a:cxn ang="T10">
                  <a:pos x="T0" y="T1"/>
                </a:cxn>
                <a:cxn ang="T11">
                  <a:pos x="T2" y="T3"/>
                </a:cxn>
                <a:cxn ang="T12">
                  <a:pos x="T4" y="T5"/>
                </a:cxn>
                <a:cxn ang="T13">
                  <a:pos x="T6" y="T7"/>
                </a:cxn>
                <a:cxn ang="T14">
                  <a:pos x="T8" y="T9"/>
                </a:cxn>
              </a:cxnLst>
              <a:rect l="T15" t="T16" r="T17" b="T18"/>
              <a:pathLst>
                <a:path w="260" h="135">
                  <a:moveTo>
                    <a:pt x="258" y="135"/>
                  </a:moveTo>
                  <a:lnTo>
                    <a:pt x="260" y="129"/>
                  </a:lnTo>
                  <a:lnTo>
                    <a:pt x="2" y="0"/>
                  </a:lnTo>
                  <a:lnTo>
                    <a:pt x="0" y="7"/>
                  </a:lnTo>
                  <a:lnTo>
                    <a:pt x="258" y="135"/>
                  </a:lnTo>
                  <a:close/>
                </a:path>
              </a:pathLst>
            </a:custGeom>
            <a:solidFill>
              <a:srgbClr val="C195DB"/>
            </a:solidFill>
            <a:ln w="9525">
              <a:noFill/>
              <a:round/>
              <a:headEnd/>
              <a:tailEnd/>
            </a:ln>
          </p:spPr>
          <p:txBody>
            <a:bodyPr/>
            <a:lstStyle/>
            <a:p>
              <a:endParaRPr lang="ru-RU"/>
            </a:p>
          </p:txBody>
        </p:sp>
        <p:sp>
          <p:nvSpPr>
            <p:cNvPr id="161741" name="Freeform 3398"/>
            <p:cNvSpPr>
              <a:spLocks/>
            </p:cNvSpPr>
            <p:nvPr/>
          </p:nvSpPr>
          <p:spPr bwMode="auto">
            <a:xfrm>
              <a:off x="3898" y="2618"/>
              <a:ext cx="4" cy="5"/>
            </a:xfrm>
            <a:custGeom>
              <a:avLst/>
              <a:gdLst>
                <a:gd name="T0" fmla="*/ 4 w 4"/>
                <a:gd name="T1" fmla="*/ 4 h 5"/>
                <a:gd name="T2" fmla="*/ 2 w 4"/>
                <a:gd name="T3" fmla="*/ 5 h 5"/>
                <a:gd name="T4" fmla="*/ 4 w 4"/>
                <a:gd name="T5" fmla="*/ 0 h 5"/>
                <a:gd name="T6" fmla="*/ 0 w 4"/>
                <a:gd name="T7" fmla="*/ 0 h 5"/>
                <a:gd name="T8" fmla="*/ 4 w 4"/>
                <a:gd name="T9" fmla="*/ 4 h 5"/>
                <a:gd name="T10" fmla="*/ 0 60000 65536"/>
                <a:gd name="T11" fmla="*/ 0 60000 65536"/>
                <a:gd name="T12" fmla="*/ 0 60000 65536"/>
                <a:gd name="T13" fmla="*/ 0 60000 65536"/>
                <a:gd name="T14" fmla="*/ 0 60000 65536"/>
                <a:gd name="T15" fmla="*/ 0 w 4"/>
                <a:gd name="T16" fmla="*/ 0 h 5"/>
                <a:gd name="T17" fmla="*/ 4 w 4"/>
                <a:gd name="T18" fmla="*/ 5 h 5"/>
              </a:gdLst>
              <a:ahLst/>
              <a:cxnLst>
                <a:cxn ang="T10">
                  <a:pos x="T0" y="T1"/>
                </a:cxn>
                <a:cxn ang="T11">
                  <a:pos x="T2" y="T3"/>
                </a:cxn>
                <a:cxn ang="T12">
                  <a:pos x="T4" y="T5"/>
                </a:cxn>
                <a:cxn ang="T13">
                  <a:pos x="T6" y="T7"/>
                </a:cxn>
                <a:cxn ang="T14">
                  <a:pos x="T8" y="T9"/>
                </a:cxn>
              </a:cxnLst>
              <a:rect l="T15" t="T16" r="T17" b="T18"/>
              <a:pathLst>
                <a:path w="4" h="5">
                  <a:moveTo>
                    <a:pt x="4" y="4"/>
                  </a:moveTo>
                  <a:lnTo>
                    <a:pt x="2" y="5"/>
                  </a:lnTo>
                  <a:lnTo>
                    <a:pt x="4" y="0"/>
                  </a:lnTo>
                  <a:lnTo>
                    <a:pt x="0" y="0"/>
                  </a:lnTo>
                  <a:lnTo>
                    <a:pt x="4" y="4"/>
                  </a:lnTo>
                  <a:close/>
                </a:path>
              </a:pathLst>
            </a:custGeom>
            <a:solidFill>
              <a:srgbClr val="C195DB"/>
            </a:solidFill>
            <a:ln w="9525">
              <a:noFill/>
              <a:round/>
              <a:headEnd/>
              <a:tailEnd/>
            </a:ln>
          </p:spPr>
          <p:txBody>
            <a:bodyPr/>
            <a:lstStyle/>
            <a:p>
              <a:endParaRPr lang="ru-RU"/>
            </a:p>
          </p:txBody>
        </p:sp>
        <p:sp>
          <p:nvSpPr>
            <p:cNvPr id="161742" name="Freeform 3399"/>
            <p:cNvSpPr>
              <a:spLocks/>
            </p:cNvSpPr>
            <p:nvPr/>
          </p:nvSpPr>
          <p:spPr bwMode="auto">
            <a:xfrm>
              <a:off x="3642" y="2473"/>
              <a:ext cx="80" cy="20"/>
            </a:xfrm>
            <a:custGeom>
              <a:avLst/>
              <a:gdLst>
                <a:gd name="T0" fmla="*/ 0 w 80"/>
                <a:gd name="T1" fmla="*/ 15 h 20"/>
                <a:gd name="T2" fmla="*/ 0 w 80"/>
                <a:gd name="T3" fmla="*/ 20 h 20"/>
                <a:gd name="T4" fmla="*/ 80 w 80"/>
                <a:gd name="T5" fmla="*/ 4 h 20"/>
                <a:gd name="T6" fmla="*/ 80 w 80"/>
                <a:gd name="T7" fmla="*/ 0 h 20"/>
                <a:gd name="T8" fmla="*/ 0 w 80"/>
                <a:gd name="T9" fmla="*/ 15 h 20"/>
                <a:gd name="T10" fmla="*/ 0 60000 65536"/>
                <a:gd name="T11" fmla="*/ 0 60000 65536"/>
                <a:gd name="T12" fmla="*/ 0 60000 65536"/>
                <a:gd name="T13" fmla="*/ 0 60000 65536"/>
                <a:gd name="T14" fmla="*/ 0 60000 65536"/>
                <a:gd name="T15" fmla="*/ 0 w 80"/>
                <a:gd name="T16" fmla="*/ 0 h 20"/>
                <a:gd name="T17" fmla="*/ 80 w 80"/>
                <a:gd name="T18" fmla="*/ 20 h 20"/>
              </a:gdLst>
              <a:ahLst/>
              <a:cxnLst>
                <a:cxn ang="T10">
                  <a:pos x="T0" y="T1"/>
                </a:cxn>
                <a:cxn ang="T11">
                  <a:pos x="T2" y="T3"/>
                </a:cxn>
                <a:cxn ang="T12">
                  <a:pos x="T4" y="T5"/>
                </a:cxn>
                <a:cxn ang="T13">
                  <a:pos x="T6" y="T7"/>
                </a:cxn>
                <a:cxn ang="T14">
                  <a:pos x="T8" y="T9"/>
                </a:cxn>
              </a:cxnLst>
              <a:rect l="T15" t="T16" r="T17" b="T18"/>
              <a:pathLst>
                <a:path w="80" h="20">
                  <a:moveTo>
                    <a:pt x="0" y="15"/>
                  </a:moveTo>
                  <a:lnTo>
                    <a:pt x="0" y="20"/>
                  </a:lnTo>
                  <a:lnTo>
                    <a:pt x="80" y="4"/>
                  </a:lnTo>
                  <a:lnTo>
                    <a:pt x="80" y="0"/>
                  </a:lnTo>
                  <a:lnTo>
                    <a:pt x="0" y="15"/>
                  </a:lnTo>
                  <a:close/>
                </a:path>
              </a:pathLst>
            </a:custGeom>
            <a:solidFill>
              <a:srgbClr val="C195DB"/>
            </a:solidFill>
            <a:ln w="9525">
              <a:noFill/>
              <a:round/>
              <a:headEnd/>
              <a:tailEnd/>
            </a:ln>
          </p:spPr>
          <p:txBody>
            <a:bodyPr/>
            <a:lstStyle/>
            <a:p>
              <a:endParaRPr lang="ru-RU"/>
            </a:p>
          </p:txBody>
        </p:sp>
        <p:sp>
          <p:nvSpPr>
            <p:cNvPr id="161743" name="Freeform 3400"/>
            <p:cNvSpPr>
              <a:spLocks/>
            </p:cNvSpPr>
            <p:nvPr/>
          </p:nvSpPr>
          <p:spPr bwMode="auto">
            <a:xfrm>
              <a:off x="3633" y="2488"/>
              <a:ext cx="11" cy="7"/>
            </a:xfrm>
            <a:custGeom>
              <a:avLst/>
              <a:gdLst>
                <a:gd name="T0" fmla="*/ 9 w 11"/>
                <a:gd name="T1" fmla="*/ 7 h 7"/>
                <a:gd name="T2" fmla="*/ 0 w 11"/>
                <a:gd name="T3" fmla="*/ 2 h 7"/>
                <a:gd name="T4" fmla="*/ 9 w 11"/>
                <a:gd name="T5" fmla="*/ 0 h 7"/>
                <a:gd name="T6" fmla="*/ 9 w 11"/>
                <a:gd name="T7" fmla="*/ 5 h 7"/>
                <a:gd name="T8" fmla="*/ 11 w 11"/>
                <a:gd name="T9" fmla="*/ 0 h 7"/>
                <a:gd name="T10" fmla="*/ 9 w 11"/>
                <a:gd name="T11" fmla="*/ 7 h 7"/>
                <a:gd name="T12" fmla="*/ 0 60000 65536"/>
                <a:gd name="T13" fmla="*/ 0 60000 65536"/>
                <a:gd name="T14" fmla="*/ 0 60000 65536"/>
                <a:gd name="T15" fmla="*/ 0 60000 65536"/>
                <a:gd name="T16" fmla="*/ 0 60000 65536"/>
                <a:gd name="T17" fmla="*/ 0 60000 65536"/>
                <a:gd name="T18" fmla="*/ 0 w 11"/>
                <a:gd name="T19" fmla="*/ 0 h 7"/>
                <a:gd name="T20" fmla="*/ 11 w 11"/>
                <a:gd name="T21" fmla="*/ 7 h 7"/>
              </a:gdLst>
              <a:ahLst/>
              <a:cxnLst>
                <a:cxn ang="T12">
                  <a:pos x="T0" y="T1"/>
                </a:cxn>
                <a:cxn ang="T13">
                  <a:pos x="T2" y="T3"/>
                </a:cxn>
                <a:cxn ang="T14">
                  <a:pos x="T4" y="T5"/>
                </a:cxn>
                <a:cxn ang="T15">
                  <a:pos x="T6" y="T7"/>
                </a:cxn>
                <a:cxn ang="T16">
                  <a:pos x="T8" y="T9"/>
                </a:cxn>
                <a:cxn ang="T17">
                  <a:pos x="T10" y="T11"/>
                </a:cxn>
              </a:cxnLst>
              <a:rect l="T18" t="T19" r="T20" b="T21"/>
              <a:pathLst>
                <a:path w="11" h="7">
                  <a:moveTo>
                    <a:pt x="9" y="7"/>
                  </a:moveTo>
                  <a:lnTo>
                    <a:pt x="0" y="2"/>
                  </a:lnTo>
                  <a:lnTo>
                    <a:pt x="9" y="0"/>
                  </a:lnTo>
                  <a:lnTo>
                    <a:pt x="9" y="5"/>
                  </a:lnTo>
                  <a:lnTo>
                    <a:pt x="11" y="0"/>
                  </a:lnTo>
                  <a:lnTo>
                    <a:pt x="9" y="7"/>
                  </a:lnTo>
                  <a:close/>
                </a:path>
              </a:pathLst>
            </a:custGeom>
            <a:solidFill>
              <a:srgbClr val="C195DB"/>
            </a:solidFill>
            <a:ln w="9525">
              <a:noFill/>
              <a:round/>
              <a:headEnd/>
              <a:tailEnd/>
            </a:ln>
          </p:spPr>
          <p:txBody>
            <a:bodyPr/>
            <a:lstStyle/>
            <a:p>
              <a:endParaRPr lang="ru-RU"/>
            </a:p>
          </p:txBody>
        </p:sp>
        <p:sp>
          <p:nvSpPr>
            <p:cNvPr id="161744" name="Freeform 3401"/>
            <p:cNvSpPr>
              <a:spLocks/>
            </p:cNvSpPr>
            <p:nvPr/>
          </p:nvSpPr>
          <p:spPr bwMode="auto">
            <a:xfrm>
              <a:off x="3647" y="2451"/>
              <a:ext cx="78" cy="29"/>
            </a:xfrm>
            <a:custGeom>
              <a:avLst/>
              <a:gdLst>
                <a:gd name="T0" fmla="*/ 76 w 78"/>
                <a:gd name="T1" fmla="*/ 29 h 29"/>
                <a:gd name="T2" fmla="*/ 78 w 78"/>
                <a:gd name="T3" fmla="*/ 22 h 29"/>
                <a:gd name="T4" fmla="*/ 2 w 78"/>
                <a:gd name="T5" fmla="*/ 0 h 29"/>
                <a:gd name="T6" fmla="*/ 0 w 78"/>
                <a:gd name="T7" fmla="*/ 7 h 29"/>
                <a:gd name="T8" fmla="*/ 76 w 78"/>
                <a:gd name="T9" fmla="*/ 29 h 29"/>
                <a:gd name="T10" fmla="*/ 0 60000 65536"/>
                <a:gd name="T11" fmla="*/ 0 60000 65536"/>
                <a:gd name="T12" fmla="*/ 0 60000 65536"/>
                <a:gd name="T13" fmla="*/ 0 60000 65536"/>
                <a:gd name="T14" fmla="*/ 0 60000 65536"/>
                <a:gd name="T15" fmla="*/ 0 w 78"/>
                <a:gd name="T16" fmla="*/ 0 h 29"/>
                <a:gd name="T17" fmla="*/ 78 w 78"/>
                <a:gd name="T18" fmla="*/ 29 h 29"/>
              </a:gdLst>
              <a:ahLst/>
              <a:cxnLst>
                <a:cxn ang="T10">
                  <a:pos x="T0" y="T1"/>
                </a:cxn>
                <a:cxn ang="T11">
                  <a:pos x="T2" y="T3"/>
                </a:cxn>
                <a:cxn ang="T12">
                  <a:pos x="T4" y="T5"/>
                </a:cxn>
                <a:cxn ang="T13">
                  <a:pos x="T6" y="T7"/>
                </a:cxn>
                <a:cxn ang="T14">
                  <a:pos x="T8" y="T9"/>
                </a:cxn>
              </a:cxnLst>
              <a:rect l="T15" t="T16" r="T17" b="T18"/>
              <a:pathLst>
                <a:path w="78" h="29">
                  <a:moveTo>
                    <a:pt x="76" y="29"/>
                  </a:moveTo>
                  <a:lnTo>
                    <a:pt x="78" y="22"/>
                  </a:lnTo>
                  <a:lnTo>
                    <a:pt x="2" y="0"/>
                  </a:lnTo>
                  <a:lnTo>
                    <a:pt x="0" y="7"/>
                  </a:lnTo>
                  <a:lnTo>
                    <a:pt x="76" y="29"/>
                  </a:lnTo>
                  <a:close/>
                </a:path>
              </a:pathLst>
            </a:custGeom>
            <a:solidFill>
              <a:srgbClr val="C195DB"/>
            </a:solidFill>
            <a:ln w="9525">
              <a:noFill/>
              <a:round/>
              <a:headEnd/>
              <a:tailEnd/>
            </a:ln>
          </p:spPr>
          <p:txBody>
            <a:bodyPr/>
            <a:lstStyle/>
            <a:p>
              <a:endParaRPr lang="ru-RU"/>
            </a:p>
          </p:txBody>
        </p:sp>
        <p:sp>
          <p:nvSpPr>
            <p:cNvPr id="161745" name="Freeform 3402"/>
            <p:cNvSpPr>
              <a:spLocks/>
            </p:cNvSpPr>
            <p:nvPr/>
          </p:nvSpPr>
          <p:spPr bwMode="auto">
            <a:xfrm>
              <a:off x="3723" y="2473"/>
              <a:ext cx="12" cy="7"/>
            </a:xfrm>
            <a:custGeom>
              <a:avLst/>
              <a:gdLst>
                <a:gd name="T0" fmla="*/ 0 w 12"/>
                <a:gd name="T1" fmla="*/ 5 h 7"/>
                <a:gd name="T2" fmla="*/ 12 w 12"/>
                <a:gd name="T3" fmla="*/ 4 h 7"/>
                <a:gd name="T4" fmla="*/ 2 w 12"/>
                <a:gd name="T5" fmla="*/ 0 h 7"/>
                <a:gd name="T6" fmla="*/ 0 w 12"/>
                <a:gd name="T7" fmla="*/ 7 h 7"/>
                <a:gd name="T8" fmla="*/ 0 w 12"/>
                <a:gd name="T9" fmla="*/ 0 h 7"/>
                <a:gd name="T10" fmla="*/ 0 w 12"/>
                <a:gd name="T11" fmla="*/ 5 h 7"/>
                <a:gd name="T12" fmla="*/ 0 60000 65536"/>
                <a:gd name="T13" fmla="*/ 0 60000 65536"/>
                <a:gd name="T14" fmla="*/ 0 60000 65536"/>
                <a:gd name="T15" fmla="*/ 0 60000 65536"/>
                <a:gd name="T16" fmla="*/ 0 60000 65536"/>
                <a:gd name="T17" fmla="*/ 0 60000 65536"/>
                <a:gd name="T18" fmla="*/ 0 w 12"/>
                <a:gd name="T19" fmla="*/ 0 h 7"/>
                <a:gd name="T20" fmla="*/ 12 w 12"/>
                <a:gd name="T21" fmla="*/ 7 h 7"/>
              </a:gdLst>
              <a:ahLst/>
              <a:cxnLst>
                <a:cxn ang="T12">
                  <a:pos x="T0" y="T1"/>
                </a:cxn>
                <a:cxn ang="T13">
                  <a:pos x="T2" y="T3"/>
                </a:cxn>
                <a:cxn ang="T14">
                  <a:pos x="T4" y="T5"/>
                </a:cxn>
                <a:cxn ang="T15">
                  <a:pos x="T6" y="T7"/>
                </a:cxn>
                <a:cxn ang="T16">
                  <a:pos x="T8" y="T9"/>
                </a:cxn>
                <a:cxn ang="T17">
                  <a:pos x="T10" y="T11"/>
                </a:cxn>
              </a:cxnLst>
              <a:rect l="T18" t="T19" r="T20" b="T21"/>
              <a:pathLst>
                <a:path w="12" h="7">
                  <a:moveTo>
                    <a:pt x="0" y="5"/>
                  </a:moveTo>
                  <a:lnTo>
                    <a:pt x="12" y="4"/>
                  </a:lnTo>
                  <a:lnTo>
                    <a:pt x="2" y="0"/>
                  </a:lnTo>
                  <a:lnTo>
                    <a:pt x="0" y="7"/>
                  </a:lnTo>
                  <a:lnTo>
                    <a:pt x="0" y="0"/>
                  </a:lnTo>
                  <a:lnTo>
                    <a:pt x="0" y="5"/>
                  </a:lnTo>
                  <a:close/>
                </a:path>
              </a:pathLst>
            </a:custGeom>
            <a:solidFill>
              <a:srgbClr val="C195DB"/>
            </a:solidFill>
            <a:ln w="9525">
              <a:noFill/>
              <a:round/>
              <a:headEnd/>
              <a:tailEnd/>
            </a:ln>
          </p:spPr>
          <p:txBody>
            <a:bodyPr/>
            <a:lstStyle/>
            <a:p>
              <a:endParaRPr lang="ru-RU"/>
            </a:p>
          </p:txBody>
        </p:sp>
        <p:sp>
          <p:nvSpPr>
            <p:cNvPr id="161746" name="Freeform 3403"/>
            <p:cNvSpPr>
              <a:spLocks/>
            </p:cNvSpPr>
            <p:nvPr/>
          </p:nvSpPr>
          <p:spPr bwMode="auto">
            <a:xfrm>
              <a:off x="3644" y="2451"/>
              <a:ext cx="4" cy="7"/>
            </a:xfrm>
            <a:custGeom>
              <a:avLst/>
              <a:gdLst>
                <a:gd name="T0" fmla="*/ 4 w 4"/>
                <a:gd name="T1" fmla="*/ 0 h 7"/>
                <a:gd name="T2" fmla="*/ 0 w 4"/>
                <a:gd name="T3" fmla="*/ 5 h 7"/>
                <a:gd name="T4" fmla="*/ 4 w 4"/>
                <a:gd name="T5" fmla="*/ 0 h 7"/>
                <a:gd name="T6" fmla="*/ 2 w 4"/>
                <a:gd name="T7" fmla="*/ 7 h 7"/>
                <a:gd name="T8" fmla="*/ 4 w 4"/>
                <a:gd name="T9" fmla="*/ 0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4" y="0"/>
                  </a:moveTo>
                  <a:lnTo>
                    <a:pt x="0" y="5"/>
                  </a:lnTo>
                  <a:lnTo>
                    <a:pt x="4" y="0"/>
                  </a:lnTo>
                  <a:lnTo>
                    <a:pt x="2" y="7"/>
                  </a:lnTo>
                  <a:lnTo>
                    <a:pt x="4" y="0"/>
                  </a:lnTo>
                  <a:close/>
                </a:path>
              </a:pathLst>
            </a:custGeom>
            <a:solidFill>
              <a:srgbClr val="C195DB"/>
            </a:solidFill>
            <a:ln w="9525">
              <a:noFill/>
              <a:round/>
              <a:headEnd/>
              <a:tailEnd/>
            </a:ln>
          </p:spPr>
          <p:txBody>
            <a:bodyPr/>
            <a:lstStyle/>
            <a:p>
              <a:endParaRPr lang="ru-RU"/>
            </a:p>
          </p:txBody>
        </p:sp>
        <p:sp>
          <p:nvSpPr>
            <p:cNvPr id="161747" name="Freeform 3404"/>
            <p:cNvSpPr>
              <a:spLocks/>
            </p:cNvSpPr>
            <p:nvPr/>
          </p:nvSpPr>
          <p:spPr bwMode="auto">
            <a:xfrm>
              <a:off x="3872" y="2542"/>
              <a:ext cx="73" cy="17"/>
            </a:xfrm>
            <a:custGeom>
              <a:avLst/>
              <a:gdLst>
                <a:gd name="T0" fmla="*/ 73 w 73"/>
                <a:gd name="T1" fmla="*/ 8 h 17"/>
                <a:gd name="T2" fmla="*/ 72 w 73"/>
                <a:gd name="T3" fmla="*/ 0 h 17"/>
                <a:gd name="T4" fmla="*/ 0 w 73"/>
                <a:gd name="T5" fmla="*/ 10 h 17"/>
                <a:gd name="T6" fmla="*/ 2 w 73"/>
                <a:gd name="T7" fmla="*/ 17 h 17"/>
                <a:gd name="T8" fmla="*/ 73 w 73"/>
                <a:gd name="T9" fmla="*/ 8 h 17"/>
                <a:gd name="T10" fmla="*/ 0 60000 65536"/>
                <a:gd name="T11" fmla="*/ 0 60000 65536"/>
                <a:gd name="T12" fmla="*/ 0 60000 65536"/>
                <a:gd name="T13" fmla="*/ 0 60000 65536"/>
                <a:gd name="T14" fmla="*/ 0 60000 65536"/>
                <a:gd name="T15" fmla="*/ 0 w 73"/>
                <a:gd name="T16" fmla="*/ 0 h 17"/>
                <a:gd name="T17" fmla="*/ 73 w 73"/>
                <a:gd name="T18" fmla="*/ 17 h 17"/>
              </a:gdLst>
              <a:ahLst/>
              <a:cxnLst>
                <a:cxn ang="T10">
                  <a:pos x="T0" y="T1"/>
                </a:cxn>
                <a:cxn ang="T11">
                  <a:pos x="T2" y="T3"/>
                </a:cxn>
                <a:cxn ang="T12">
                  <a:pos x="T4" y="T5"/>
                </a:cxn>
                <a:cxn ang="T13">
                  <a:pos x="T6" y="T7"/>
                </a:cxn>
                <a:cxn ang="T14">
                  <a:pos x="T8" y="T9"/>
                </a:cxn>
              </a:cxnLst>
              <a:rect l="T15" t="T16" r="T17" b="T18"/>
              <a:pathLst>
                <a:path w="73" h="17">
                  <a:moveTo>
                    <a:pt x="73" y="8"/>
                  </a:moveTo>
                  <a:lnTo>
                    <a:pt x="72" y="0"/>
                  </a:lnTo>
                  <a:lnTo>
                    <a:pt x="0" y="10"/>
                  </a:lnTo>
                  <a:lnTo>
                    <a:pt x="2" y="17"/>
                  </a:lnTo>
                  <a:lnTo>
                    <a:pt x="73" y="8"/>
                  </a:lnTo>
                  <a:close/>
                </a:path>
              </a:pathLst>
            </a:custGeom>
            <a:solidFill>
              <a:srgbClr val="C195DB"/>
            </a:solidFill>
            <a:ln w="9525">
              <a:noFill/>
              <a:round/>
              <a:headEnd/>
              <a:tailEnd/>
            </a:ln>
          </p:spPr>
          <p:txBody>
            <a:bodyPr/>
            <a:lstStyle/>
            <a:p>
              <a:endParaRPr lang="ru-RU"/>
            </a:p>
          </p:txBody>
        </p:sp>
        <p:sp>
          <p:nvSpPr>
            <p:cNvPr id="161748" name="Freeform 3405"/>
            <p:cNvSpPr>
              <a:spLocks/>
            </p:cNvSpPr>
            <p:nvPr/>
          </p:nvSpPr>
          <p:spPr bwMode="auto">
            <a:xfrm>
              <a:off x="3871" y="2556"/>
              <a:ext cx="36" cy="67"/>
            </a:xfrm>
            <a:custGeom>
              <a:avLst/>
              <a:gdLst>
                <a:gd name="T0" fmla="*/ 8 w 36"/>
                <a:gd name="T1" fmla="*/ 0 h 67"/>
                <a:gd name="T2" fmla="*/ 0 w 36"/>
                <a:gd name="T3" fmla="*/ 1 h 67"/>
                <a:gd name="T4" fmla="*/ 28 w 36"/>
                <a:gd name="T5" fmla="*/ 67 h 67"/>
                <a:gd name="T6" fmla="*/ 36 w 36"/>
                <a:gd name="T7" fmla="*/ 65 h 67"/>
                <a:gd name="T8" fmla="*/ 8 w 36"/>
                <a:gd name="T9" fmla="*/ 0 h 67"/>
                <a:gd name="T10" fmla="*/ 0 60000 65536"/>
                <a:gd name="T11" fmla="*/ 0 60000 65536"/>
                <a:gd name="T12" fmla="*/ 0 60000 65536"/>
                <a:gd name="T13" fmla="*/ 0 60000 65536"/>
                <a:gd name="T14" fmla="*/ 0 60000 65536"/>
                <a:gd name="T15" fmla="*/ 0 w 36"/>
                <a:gd name="T16" fmla="*/ 0 h 67"/>
                <a:gd name="T17" fmla="*/ 36 w 36"/>
                <a:gd name="T18" fmla="*/ 67 h 67"/>
              </a:gdLst>
              <a:ahLst/>
              <a:cxnLst>
                <a:cxn ang="T10">
                  <a:pos x="T0" y="T1"/>
                </a:cxn>
                <a:cxn ang="T11">
                  <a:pos x="T2" y="T3"/>
                </a:cxn>
                <a:cxn ang="T12">
                  <a:pos x="T4" y="T5"/>
                </a:cxn>
                <a:cxn ang="T13">
                  <a:pos x="T6" y="T7"/>
                </a:cxn>
                <a:cxn ang="T14">
                  <a:pos x="T8" y="T9"/>
                </a:cxn>
              </a:cxnLst>
              <a:rect l="T15" t="T16" r="T17" b="T18"/>
              <a:pathLst>
                <a:path w="36" h="67">
                  <a:moveTo>
                    <a:pt x="8" y="0"/>
                  </a:moveTo>
                  <a:lnTo>
                    <a:pt x="0" y="1"/>
                  </a:lnTo>
                  <a:lnTo>
                    <a:pt x="28" y="67"/>
                  </a:lnTo>
                  <a:lnTo>
                    <a:pt x="36" y="65"/>
                  </a:lnTo>
                  <a:lnTo>
                    <a:pt x="8" y="0"/>
                  </a:lnTo>
                  <a:close/>
                </a:path>
              </a:pathLst>
            </a:custGeom>
            <a:solidFill>
              <a:srgbClr val="C195DB"/>
            </a:solidFill>
            <a:ln w="9525">
              <a:noFill/>
              <a:round/>
              <a:headEnd/>
              <a:tailEnd/>
            </a:ln>
          </p:spPr>
          <p:txBody>
            <a:bodyPr/>
            <a:lstStyle/>
            <a:p>
              <a:endParaRPr lang="ru-RU"/>
            </a:p>
          </p:txBody>
        </p:sp>
        <p:sp>
          <p:nvSpPr>
            <p:cNvPr id="161749" name="Freeform 3406"/>
            <p:cNvSpPr>
              <a:spLocks/>
            </p:cNvSpPr>
            <p:nvPr/>
          </p:nvSpPr>
          <p:spPr bwMode="auto">
            <a:xfrm>
              <a:off x="3866" y="2551"/>
              <a:ext cx="11" cy="8"/>
            </a:xfrm>
            <a:custGeom>
              <a:avLst/>
              <a:gdLst>
                <a:gd name="T0" fmla="*/ 6 w 11"/>
                <a:gd name="T1" fmla="*/ 0 h 8"/>
                <a:gd name="T2" fmla="*/ 0 w 11"/>
                <a:gd name="T3" fmla="*/ 2 h 8"/>
                <a:gd name="T4" fmla="*/ 3 w 11"/>
                <a:gd name="T5" fmla="*/ 7 h 8"/>
                <a:gd name="T6" fmla="*/ 11 w 11"/>
                <a:gd name="T7" fmla="*/ 5 h 8"/>
                <a:gd name="T8" fmla="*/ 8 w 11"/>
                <a:gd name="T9" fmla="*/ 8 h 8"/>
                <a:gd name="T10" fmla="*/ 6 w 11"/>
                <a:gd name="T11" fmla="*/ 0 h 8"/>
                <a:gd name="T12" fmla="*/ 0 60000 65536"/>
                <a:gd name="T13" fmla="*/ 0 60000 65536"/>
                <a:gd name="T14" fmla="*/ 0 60000 65536"/>
                <a:gd name="T15" fmla="*/ 0 60000 65536"/>
                <a:gd name="T16" fmla="*/ 0 60000 65536"/>
                <a:gd name="T17" fmla="*/ 0 60000 65536"/>
                <a:gd name="T18" fmla="*/ 0 w 11"/>
                <a:gd name="T19" fmla="*/ 0 h 8"/>
                <a:gd name="T20" fmla="*/ 11 w 11"/>
                <a:gd name="T21" fmla="*/ 8 h 8"/>
              </a:gdLst>
              <a:ahLst/>
              <a:cxnLst>
                <a:cxn ang="T12">
                  <a:pos x="T0" y="T1"/>
                </a:cxn>
                <a:cxn ang="T13">
                  <a:pos x="T2" y="T3"/>
                </a:cxn>
                <a:cxn ang="T14">
                  <a:pos x="T4" y="T5"/>
                </a:cxn>
                <a:cxn ang="T15">
                  <a:pos x="T6" y="T7"/>
                </a:cxn>
                <a:cxn ang="T16">
                  <a:pos x="T8" y="T9"/>
                </a:cxn>
                <a:cxn ang="T17">
                  <a:pos x="T10" y="T11"/>
                </a:cxn>
              </a:cxnLst>
              <a:rect l="T18" t="T19" r="T20" b="T21"/>
              <a:pathLst>
                <a:path w="11" h="8">
                  <a:moveTo>
                    <a:pt x="6" y="0"/>
                  </a:moveTo>
                  <a:lnTo>
                    <a:pt x="0" y="2"/>
                  </a:lnTo>
                  <a:lnTo>
                    <a:pt x="3" y="7"/>
                  </a:lnTo>
                  <a:lnTo>
                    <a:pt x="11" y="5"/>
                  </a:lnTo>
                  <a:lnTo>
                    <a:pt x="8" y="8"/>
                  </a:lnTo>
                  <a:lnTo>
                    <a:pt x="6" y="0"/>
                  </a:lnTo>
                  <a:close/>
                </a:path>
              </a:pathLst>
            </a:custGeom>
            <a:solidFill>
              <a:srgbClr val="C195DB"/>
            </a:solidFill>
            <a:ln w="9525">
              <a:noFill/>
              <a:round/>
              <a:headEnd/>
              <a:tailEnd/>
            </a:ln>
          </p:spPr>
          <p:txBody>
            <a:bodyPr/>
            <a:lstStyle/>
            <a:p>
              <a:endParaRPr lang="ru-RU"/>
            </a:p>
          </p:txBody>
        </p:sp>
        <p:sp>
          <p:nvSpPr>
            <p:cNvPr id="161750" name="Line 3407"/>
            <p:cNvSpPr>
              <a:spLocks noChangeShapeType="1"/>
            </p:cNvSpPr>
            <p:nvPr/>
          </p:nvSpPr>
          <p:spPr bwMode="auto">
            <a:xfrm flipV="1">
              <a:off x="3911" y="2545"/>
              <a:ext cx="36" cy="26"/>
            </a:xfrm>
            <a:prstGeom prst="line">
              <a:avLst/>
            </a:prstGeom>
            <a:noFill/>
            <a:ln w="6350" cap="rnd">
              <a:solidFill>
                <a:srgbClr val="C195DB"/>
              </a:solidFill>
              <a:round/>
              <a:headEnd/>
              <a:tailEnd/>
            </a:ln>
          </p:spPr>
          <p:txBody>
            <a:bodyPr/>
            <a:lstStyle/>
            <a:p>
              <a:endParaRPr lang="ru-RU"/>
            </a:p>
          </p:txBody>
        </p:sp>
        <p:sp>
          <p:nvSpPr>
            <p:cNvPr id="161751" name="Line 3408"/>
            <p:cNvSpPr>
              <a:spLocks noChangeShapeType="1"/>
            </p:cNvSpPr>
            <p:nvPr/>
          </p:nvSpPr>
          <p:spPr bwMode="auto">
            <a:xfrm flipH="1">
              <a:off x="3904" y="2571"/>
              <a:ext cx="3" cy="45"/>
            </a:xfrm>
            <a:prstGeom prst="line">
              <a:avLst/>
            </a:prstGeom>
            <a:noFill/>
            <a:ln w="6350" cap="rnd">
              <a:solidFill>
                <a:srgbClr val="C195DB"/>
              </a:solidFill>
              <a:round/>
              <a:headEnd/>
              <a:tailEnd/>
            </a:ln>
          </p:spPr>
          <p:txBody>
            <a:bodyPr/>
            <a:lstStyle/>
            <a:p>
              <a:endParaRPr lang="ru-RU"/>
            </a:p>
          </p:txBody>
        </p:sp>
        <p:sp>
          <p:nvSpPr>
            <p:cNvPr id="161752" name="Line 3409"/>
            <p:cNvSpPr>
              <a:spLocks noChangeShapeType="1"/>
            </p:cNvSpPr>
            <p:nvPr/>
          </p:nvSpPr>
          <p:spPr bwMode="auto">
            <a:xfrm flipH="1" flipV="1">
              <a:off x="3872" y="2556"/>
              <a:ext cx="38" cy="17"/>
            </a:xfrm>
            <a:prstGeom prst="line">
              <a:avLst/>
            </a:prstGeom>
            <a:noFill/>
            <a:ln w="6350" cap="rnd">
              <a:solidFill>
                <a:srgbClr val="C195DB"/>
              </a:solidFill>
              <a:round/>
              <a:headEnd/>
              <a:tailEnd/>
            </a:ln>
          </p:spPr>
          <p:txBody>
            <a:bodyPr/>
            <a:lstStyle/>
            <a:p>
              <a:endParaRPr lang="ru-RU"/>
            </a:p>
          </p:txBody>
        </p:sp>
        <p:sp>
          <p:nvSpPr>
            <p:cNvPr id="161753" name="Freeform 3410"/>
            <p:cNvSpPr>
              <a:spLocks/>
            </p:cNvSpPr>
            <p:nvPr/>
          </p:nvSpPr>
          <p:spPr bwMode="auto">
            <a:xfrm>
              <a:off x="3278" y="2520"/>
              <a:ext cx="173" cy="159"/>
            </a:xfrm>
            <a:custGeom>
              <a:avLst/>
              <a:gdLst>
                <a:gd name="T0" fmla="*/ 46 w 173"/>
                <a:gd name="T1" fmla="*/ 0 h 159"/>
                <a:gd name="T2" fmla="*/ 173 w 173"/>
                <a:gd name="T3" fmla="*/ 68 h 159"/>
                <a:gd name="T4" fmla="*/ 152 w 173"/>
                <a:gd name="T5" fmla="*/ 138 h 159"/>
                <a:gd name="T6" fmla="*/ 80 w 173"/>
                <a:gd name="T7" fmla="*/ 159 h 159"/>
                <a:gd name="T8" fmla="*/ 0 w 173"/>
                <a:gd name="T9" fmla="*/ 30 h 159"/>
                <a:gd name="T10" fmla="*/ 84 w 173"/>
                <a:gd name="T11" fmla="*/ 19 h 159"/>
                <a:gd name="T12" fmla="*/ 46 w 173"/>
                <a:gd name="T13" fmla="*/ 0 h 159"/>
                <a:gd name="T14" fmla="*/ 0 60000 65536"/>
                <a:gd name="T15" fmla="*/ 0 60000 65536"/>
                <a:gd name="T16" fmla="*/ 0 60000 65536"/>
                <a:gd name="T17" fmla="*/ 0 60000 65536"/>
                <a:gd name="T18" fmla="*/ 0 60000 65536"/>
                <a:gd name="T19" fmla="*/ 0 60000 65536"/>
                <a:gd name="T20" fmla="*/ 0 60000 65536"/>
                <a:gd name="T21" fmla="*/ 0 w 173"/>
                <a:gd name="T22" fmla="*/ 0 h 159"/>
                <a:gd name="T23" fmla="*/ 173 w 173"/>
                <a:gd name="T24" fmla="*/ 159 h 15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3" h="159">
                  <a:moveTo>
                    <a:pt x="46" y="0"/>
                  </a:moveTo>
                  <a:lnTo>
                    <a:pt x="173" y="68"/>
                  </a:lnTo>
                  <a:lnTo>
                    <a:pt x="152" y="138"/>
                  </a:lnTo>
                  <a:lnTo>
                    <a:pt x="80" y="159"/>
                  </a:lnTo>
                  <a:lnTo>
                    <a:pt x="0" y="30"/>
                  </a:lnTo>
                  <a:lnTo>
                    <a:pt x="84" y="19"/>
                  </a:lnTo>
                  <a:lnTo>
                    <a:pt x="46" y="0"/>
                  </a:lnTo>
                  <a:close/>
                </a:path>
              </a:pathLst>
            </a:custGeom>
            <a:solidFill>
              <a:srgbClr val="844CD6"/>
            </a:solidFill>
            <a:ln w="9525">
              <a:noFill/>
              <a:round/>
              <a:headEnd/>
              <a:tailEnd/>
            </a:ln>
          </p:spPr>
          <p:txBody>
            <a:bodyPr/>
            <a:lstStyle/>
            <a:p>
              <a:endParaRPr lang="ru-RU"/>
            </a:p>
          </p:txBody>
        </p:sp>
        <p:sp>
          <p:nvSpPr>
            <p:cNvPr id="161754" name="Freeform 3411"/>
            <p:cNvSpPr>
              <a:spLocks/>
            </p:cNvSpPr>
            <p:nvPr/>
          </p:nvSpPr>
          <p:spPr bwMode="auto">
            <a:xfrm>
              <a:off x="3322" y="2517"/>
              <a:ext cx="131" cy="71"/>
            </a:xfrm>
            <a:custGeom>
              <a:avLst/>
              <a:gdLst>
                <a:gd name="T0" fmla="*/ 5 w 131"/>
                <a:gd name="T1" fmla="*/ 0 h 71"/>
                <a:gd name="T2" fmla="*/ 0 w 131"/>
                <a:gd name="T3" fmla="*/ 4 h 71"/>
                <a:gd name="T4" fmla="*/ 127 w 131"/>
                <a:gd name="T5" fmla="*/ 71 h 71"/>
                <a:gd name="T6" fmla="*/ 131 w 131"/>
                <a:gd name="T7" fmla="*/ 66 h 71"/>
                <a:gd name="T8" fmla="*/ 5 w 131"/>
                <a:gd name="T9" fmla="*/ 0 h 71"/>
                <a:gd name="T10" fmla="*/ 0 60000 65536"/>
                <a:gd name="T11" fmla="*/ 0 60000 65536"/>
                <a:gd name="T12" fmla="*/ 0 60000 65536"/>
                <a:gd name="T13" fmla="*/ 0 60000 65536"/>
                <a:gd name="T14" fmla="*/ 0 60000 65536"/>
                <a:gd name="T15" fmla="*/ 0 w 131"/>
                <a:gd name="T16" fmla="*/ 0 h 71"/>
                <a:gd name="T17" fmla="*/ 131 w 131"/>
                <a:gd name="T18" fmla="*/ 71 h 71"/>
              </a:gdLst>
              <a:ahLst/>
              <a:cxnLst>
                <a:cxn ang="T10">
                  <a:pos x="T0" y="T1"/>
                </a:cxn>
                <a:cxn ang="T11">
                  <a:pos x="T2" y="T3"/>
                </a:cxn>
                <a:cxn ang="T12">
                  <a:pos x="T4" y="T5"/>
                </a:cxn>
                <a:cxn ang="T13">
                  <a:pos x="T6" y="T7"/>
                </a:cxn>
                <a:cxn ang="T14">
                  <a:pos x="T8" y="T9"/>
                </a:cxn>
              </a:cxnLst>
              <a:rect l="T15" t="T16" r="T17" b="T18"/>
              <a:pathLst>
                <a:path w="131" h="71">
                  <a:moveTo>
                    <a:pt x="5" y="0"/>
                  </a:moveTo>
                  <a:lnTo>
                    <a:pt x="0" y="4"/>
                  </a:lnTo>
                  <a:lnTo>
                    <a:pt x="127" y="71"/>
                  </a:lnTo>
                  <a:lnTo>
                    <a:pt x="131" y="66"/>
                  </a:lnTo>
                  <a:lnTo>
                    <a:pt x="5" y="0"/>
                  </a:lnTo>
                  <a:close/>
                </a:path>
              </a:pathLst>
            </a:custGeom>
            <a:solidFill>
              <a:srgbClr val="C195DB"/>
            </a:solidFill>
            <a:ln w="9525">
              <a:noFill/>
              <a:round/>
              <a:headEnd/>
              <a:tailEnd/>
            </a:ln>
          </p:spPr>
          <p:txBody>
            <a:bodyPr/>
            <a:lstStyle/>
            <a:p>
              <a:endParaRPr lang="ru-RU"/>
            </a:p>
          </p:txBody>
        </p:sp>
        <p:sp>
          <p:nvSpPr>
            <p:cNvPr id="161755" name="Freeform 3412"/>
            <p:cNvSpPr>
              <a:spLocks/>
            </p:cNvSpPr>
            <p:nvPr/>
          </p:nvSpPr>
          <p:spPr bwMode="auto">
            <a:xfrm>
              <a:off x="3426" y="2584"/>
              <a:ext cx="30" cy="75"/>
            </a:xfrm>
            <a:custGeom>
              <a:avLst/>
              <a:gdLst>
                <a:gd name="T0" fmla="*/ 30 w 30"/>
                <a:gd name="T1" fmla="*/ 2 h 75"/>
                <a:gd name="T2" fmla="*/ 24 w 30"/>
                <a:gd name="T3" fmla="*/ 0 h 75"/>
                <a:gd name="T4" fmla="*/ 0 w 30"/>
                <a:gd name="T5" fmla="*/ 74 h 75"/>
                <a:gd name="T6" fmla="*/ 6 w 30"/>
                <a:gd name="T7" fmla="*/ 75 h 75"/>
                <a:gd name="T8" fmla="*/ 30 w 30"/>
                <a:gd name="T9" fmla="*/ 2 h 75"/>
                <a:gd name="T10" fmla="*/ 0 60000 65536"/>
                <a:gd name="T11" fmla="*/ 0 60000 65536"/>
                <a:gd name="T12" fmla="*/ 0 60000 65536"/>
                <a:gd name="T13" fmla="*/ 0 60000 65536"/>
                <a:gd name="T14" fmla="*/ 0 60000 65536"/>
                <a:gd name="T15" fmla="*/ 0 w 30"/>
                <a:gd name="T16" fmla="*/ 0 h 75"/>
                <a:gd name="T17" fmla="*/ 30 w 30"/>
                <a:gd name="T18" fmla="*/ 75 h 75"/>
              </a:gdLst>
              <a:ahLst/>
              <a:cxnLst>
                <a:cxn ang="T10">
                  <a:pos x="T0" y="T1"/>
                </a:cxn>
                <a:cxn ang="T11">
                  <a:pos x="T2" y="T3"/>
                </a:cxn>
                <a:cxn ang="T12">
                  <a:pos x="T4" y="T5"/>
                </a:cxn>
                <a:cxn ang="T13">
                  <a:pos x="T6" y="T7"/>
                </a:cxn>
                <a:cxn ang="T14">
                  <a:pos x="T8" y="T9"/>
                </a:cxn>
              </a:cxnLst>
              <a:rect l="T15" t="T16" r="T17" b="T18"/>
              <a:pathLst>
                <a:path w="30" h="75">
                  <a:moveTo>
                    <a:pt x="30" y="2"/>
                  </a:moveTo>
                  <a:lnTo>
                    <a:pt x="24" y="0"/>
                  </a:lnTo>
                  <a:lnTo>
                    <a:pt x="0" y="74"/>
                  </a:lnTo>
                  <a:lnTo>
                    <a:pt x="6" y="75"/>
                  </a:lnTo>
                  <a:lnTo>
                    <a:pt x="30" y="2"/>
                  </a:lnTo>
                  <a:close/>
                </a:path>
              </a:pathLst>
            </a:custGeom>
            <a:solidFill>
              <a:srgbClr val="C195DB"/>
            </a:solidFill>
            <a:ln w="9525">
              <a:noFill/>
              <a:round/>
              <a:headEnd/>
              <a:tailEnd/>
            </a:ln>
          </p:spPr>
          <p:txBody>
            <a:bodyPr/>
            <a:lstStyle/>
            <a:p>
              <a:endParaRPr lang="ru-RU"/>
            </a:p>
          </p:txBody>
        </p:sp>
        <p:sp>
          <p:nvSpPr>
            <p:cNvPr id="161756" name="Freeform 3413"/>
            <p:cNvSpPr>
              <a:spLocks/>
            </p:cNvSpPr>
            <p:nvPr/>
          </p:nvSpPr>
          <p:spPr bwMode="auto">
            <a:xfrm>
              <a:off x="3447" y="2583"/>
              <a:ext cx="7" cy="5"/>
            </a:xfrm>
            <a:custGeom>
              <a:avLst/>
              <a:gdLst>
                <a:gd name="T0" fmla="*/ 5 w 7"/>
                <a:gd name="T1" fmla="*/ 0 h 5"/>
                <a:gd name="T2" fmla="*/ 7 w 7"/>
                <a:gd name="T3" fmla="*/ 2 h 5"/>
                <a:gd name="T4" fmla="*/ 7 w 7"/>
                <a:gd name="T5" fmla="*/ 4 h 5"/>
                <a:gd name="T6" fmla="*/ 0 w 7"/>
                <a:gd name="T7" fmla="*/ 2 h 5"/>
                <a:gd name="T8" fmla="*/ 0 w 7"/>
                <a:gd name="T9" fmla="*/ 5 h 5"/>
                <a:gd name="T10" fmla="*/ 5 w 7"/>
                <a:gd name="T11" fmla="*/ 0 h 5"/>
                <a:gd name="T12" fmla="*/ 0 60000 65536"/>
                <a:gd name="T13" fmla="*/ 0 60000 65536"/>
                <a:gd name="T14" fmla="*/ 0 60000 65536"/>
                <a:gd name="T15" fmla="*/ 0 60000 65536"/>
                <a:gd name="T16" fmla="*/ 0 60000 65536"/>
                <a:gd name="T17" fmla="*/ 0 60000 65536"/>
                <a:gd name="T18" fmla="*/ 0 w 7"/>
                <a:gd name="T19" fmla="*/ 0 h 5"/>
                <a:gd name="T20" fmla="*/ 7 w 7"/>
                <a:gd name="T21" fmla="*/ 5 h 5"/>
              </a:gdLst>
              <a:ahLst/>
              <a:cxnLst>
                <a:cxn ang="T12">
                  <a:pos x="T0" y="T1"/>
                </a:cxn>
                <a:cxn ang="T13">
                  <a:pos x="T2" y="T3"/>
                </a:cxn>
                <a:cxn ang="T14">
                  <a:pos x="T4" y="T5"/>
                </a:cxn>
                <a:cxn ang="T15">
                  <a:pos x="T6" y="T7"/>
                </a:cxn>
                <a:cxn ang="T16">
                  <a:pos x="T8" y="T9"/>
                </a:cxn>
                <a:cxn ang="T17">
                  <a:pos x="T10" y="T11"/>
                </a:cxn>
              </a:cxnLst>
              <a:rect l="T18" t="T19" r="T20" b="T21"/>
              <a:pathLst>
                <a:path w="7" h="5">
                  <a:moveTo>
                    <a:pt x="5" y="0"/>
                  </a:moveTo>
                  <a:lnTo>
                    <a:pt x="7" y="2"/>
                  </a:lnTo>
                  <a:lnTo>
                    <a:pt x="7" y="4"/>
                  </a:lnTo>
                  <a:lnTo>
                    <a:pt x="0" y="2"/>
                  </a:lnTo>
                  <a:lnTo>
                    <a:pt x="0" y="5"/>
                  </a:lnTo>
                  <a:lnTo>
                    <a:pt x="5" y="0"/>
                  </a:lnTo>
                  <a:close/>
                </a:path>
              </a:pathLst>
            </a:custGeom>
            <a:solidFill>
              <a:srgbClr val="C195DB"/>
            </a:solidFill>
            <a:ln w="9525">
              <a:noFill/>
              <a:round/>
              <a:headEnd/>
              <a:tailEnd/>
            </a:ln>
          </p:spPr>
          <p:txBody>
            <a:bodyPr/>
            <a:lstStyle/>
            <a:p>
              <a:endParaRPr lang="ru-RU"/>
            </a:p>
          </p:txBody>
        </p:sp>
        <p:sp>
          <p:nvSpPr>
            <p:cNvPr id="161757" name="Freeform 3414"/>
            <p:cNvSpPr>
              <a:spLocks/>
            </p:cNvSpPr>
            <p:nvPr/>
          </p:nvSpPr>
          <p:spPr bwMode="auto">
            <a:xfrm>
              <a:off x="3354" y="2655"/>
              <a:ext cx="74" cy="27"/>
            </a:xfrm>
            <a:custGeom>
              <a:avLst/>
              <a:gdLst>
                <a:gd name="T0" fmla="*/ 74 w 74"/>
                <a:gd name="T1" fmla="*/ 6 h 27"/>
                <a:gd name="T2" fmla="*/ 72 w 74"/>
                <a:gd name="T3" fmla="*/ 0 h 27"/>
                <a:gd name="T4" fmla="*/ 0 w 74"/>
                <a:gd name="T5" fmla="*/ 21 h 27"/>
                <a:gd name="T6" fmla="*/ 2 w 74"/>
                <a:gd name="T7" fmla="*/ 27 h 27"/>
                <a:gd name="T8" fmla="*/ 74 w 74"/>
                <a:gd name="T9" fmla="*/ 6 h 27"/>
                <a:gd name="T10" fmla="*/ 0 60000 65536"/>
                <a:gd name="T11" fmla="*/ 0 60000 65536"/>
                <a:gd name="T12" fmla="*/ 0 60000 65536"/>
                <a:gd name="T13" fmla="*/ 0 60000 65536"/>
                <a:gd name="T14" fmla="*/ 0 60000 65536"/>
                <a:gd name="T15" fmla="*/ 0 w 74"/>
                <a:gd name="T16" fmla="*/ 0 h 27"/>
                <a:gd name="T17" fmla="*/ 74 w 74"/>
                <a:gd name="T18" fmla="*/ 27 h 27"/>
              </a:gdLst>
              <a:ahLst/>
              <a:cxnLst>
                <a:cxn ang="T10">
                  <a:pos x="T0" y="T1"/>
                </a:cxn>
                <a:cxn ang="T11">
                  <a:pos x="T2" y="T3"/>
                </a:cxn>
                <a:cxn ang="T12">
                  <a:pos x="T4" y="T5"/>
                </a:cxn>
                <a:cxn ang="T13">
                  <a:pos x="T6" y="T7"/>
                </a:cxn>
                <a:cxn ang="T14">
                  <a:pos x="T8" y="T9"/>
                </a:cxn>
              </a:cxnLst>
              <a:rect l="T15" t="T16" r="T17" b="T18"/>
              <a:pathLst>
                <a:path w="74" h="27">
                  <a:moveTo>
                    <a:pt x="74" y="6"/>
                  </a:moveTo>
                  <a:lnTo>
                    <a:pt x="72" y="0"/>
                  </a:lnTo>
                  <a:lnTo>
                    <a:pt x="0" y="21"/>
                  </a:lnTo>
                  <a:lnTo>
                    <a:pt x="2" y="27"/>
                  </a:lnTo>
                  <a:lnTo>
                    <a:pt x="74" y="6"/>
                  </a:lnTo>
                  <a:close/>
                </a:path>
              </a:pathLst>
            </a:custGeom>
            <a:solidFill>
              <a:srgbClr val="C195DB"/>
            </a:solidFill>
            <a:ln w="9525">
              <a:noFill/>
              <a:round/>
              <a:headEnd/>
              <a:tailEnd/>
            </a:ln>
          </p:spPr>
          <p:txBody>
            <a:bodyPr/>
            <a:lstStyle/>
            <a:p>
              <a:endParaRPr lang="ru-RU"/>
            </a:p>
          </p:txBody>
        </p:sp>
        <p:sp>
          <p:nvSpPr>
            <p:cNvPr id="161758" name="Freeform 3415"/>
            <p:cNvSpPr>
              <a:spLocks/>
            </p:cNvSpPr>
            <p:nvPr/>
          </p:nvSpPr>
          <p:spPr bwMode="auto">
            <a:xfrm>
              <a:off x="3425" y="2655"/>
              <a:ext cx="7" cy="7"/>
            </a:xfrm>
            <a:custGeom>
              <a:avLst/>
              <a:gdLst>
                <a:gd name="T0" fmla="*/ 7 w 7"/>
                <a:gd name="T1" fmla="*/ 3 h 7"/>
                <a:gd name="T2" fmla="*/ 7 w 7"/>
                <a:gd name="T3" fmla="*/ 7 h 7"/>
                <a:gd name="T4" fmla="*/ 4 w 7"/>
                <a:gd name="T5" fmla="*/ 7 h 7"/>
                <a:gd name="T6" fmla="*/ 2 w 7"/>
                <a:gd name="T7" fmla="*/ 0 h 7"/>
                <a:gd name="T8" fmla="*/ 0 w 7"/>
                <a:gd name="T9" fmla="*/ 2 h 7"/>
                <a:gd name="T10" fmla="*/ 7 w 7"/>
                <a:gd name="T11" fmla="*/ 3 h 7"/>
                <a:gd name="T12" fmla="*/ 0 60000 65536"/>
                <a:gd name="T13" fmla="*/ 0 60000 65536"/>
                <a:gd name="T14" fmla="*/ 0 60000 65536"/>
                <a:gd name="T15" fmla="*/ 0 60000 65536"/>
                <a:gd name="T16" fmla="*/ 0 60000 65536"/>
                <a:gd name="T17" fmla="*/ 0 60000 65536"/>
                <a:gd name="T18" fmla="*/ 0 w 7"/>
                <a:gd name="T19" fmla="*/ 0 h 7"/>
                <a:gd name="T20" fmla="*/ 7 w 7"/>
                <a:gd name="T21" fmla="*/ 7 h 7"/>
              </a:gdLst>
              <a:ahLst/>
              <a:cxnLst>
                <a:cxn ang="T12">
                  <a:pos x="T0" y="T1"/>
                </a:cxn>
                <a:cxn ang="T13">
                  <a:pos x="T2" y="T3"/>
                </a:cxn>
                <a:cxn ang="T14">
                  <a:pos x="T4" y="T5"/>
                </a:cxn>
                <a:cxn ang="T15">
                  <a:pos x="T6" y="T7"/>
                </a:cxn>
                <a:cxn ang="T16">
                  <a:pos x="T8" y="T9"/>
                </a:cxn>
                <a:cxn ang="T17">
                  <a:pos x="T10" y="T11"/>
                </a:cxn>
              </a:cxnLst>
              <a:rect l="T18" t="T19" r="T20" b="T21"/>
              <a:pathLst>
                <a:path w="7" h="7">
                  <a:moveTo>
                    <a:pt x="7" y="3"/>
                  </a:moveTo>
                  <a:lnTo>
                    <a:pt x="7" y="7"/>
                  </a:lnTo>
                  <a:lnTo>
                    <a:pt x="4" y="7"/>
                  </a:lnTo>
                  <a:lnTo>
                    <a:pt x="2" y="0"/>
                  </a:lnTo>
                  <a:lnTo>
                    <a:pt x="0" y="2"/>
                  </a:lnTo>
                  <a:lnTo>
                    <a:pt x="7" y="3"/>
                  </a:lnTo>
                  <a:close/>
                </a:path>
              </a:pathLst>
            </a:custGeom>
            <a:solidFill>
              <a:srgbClr val="C195DB"/>
            </a:solidFill>
            <a:ln w="9525">
              <a:noFill/>
              <a:round/>
              <a:headEnd/>
              <a:tailEnd/>
            </a:ln>
          </p:spPr>
          <p:txBody>
            <a:bodyPr/>
            <a:lstStyle/>
            <a:p>
              <a:endParaRPr lang="ru-RU"/>
            </a:p>
          </p:txBody>
        </p:sp>
        <p:sp>
          <p:nvSpPr>
            <p:cNvPr id="161759" name="Freeform 3416"/>
            <p:cNvSpPr>
              <a:spLocks/>
            </p:cNvSpPr>
            <p:nvPr/>
          </p:nvSpPr>
          <p:spPr bwMode="auto">
            <a:xfrm>
              <a:off x="3275" y="2546"/>
              <a:ext cx="83" cy="135"/>
            </a:xfrm>
            <a:custGeom>
              <a:avLst/>
              <a:gdLst>
                <a:gd name="T0" fmla="*/ 78 w 83"/>
                <a:gd name="T1" fmla="*/ 135 h 135"/>
                <a:gd name="T2" fmla="*/ 83 w 83"/>
                <a:gd name="T3" fmla="*/ 130 h 135"/>
                <a:gd name="T4" fmla="*/ 5 w 83"/>
                <a:gd name="T5" fmla="*/ 0 h 135"/>
                <a:gd name="T6" fmla="*/ 0 w 83"/>
                <a:gd name="T7" fmla="*/ 4 h 135"/>
                <a:gd name="T8" fmla="*/ 78 w 83"/>
                <a:gd name="T9" fmla="*/ 135 h 135"/>
                <a:gd name="T10" fmla="*/ 0 60000 65536"/>
                <a:gd name="T11" fmla="*/ 0 60000 65536"/>
                <a:gd name="T12" fmla="*/ 0 60000 65536"/>
                <a:gd name="T13" fmla="*/ 0 60000 65536"/>
                <a:gd name="T14" fmla="*/ 0 60000 65536"/>
                <a:gd name="T15" fmla="*/ 0 w 83"/>
                <a:gd name="T16" fmla="*/ 0 h 135"/>
                <a:gd name="T17" fmla="*/ 83 w 83"/>
                <a:gd name="T18" fmla="*/ 135 h 135"/>
              </a:gdLst>
              <a:ahLst/>
              <a:cxnLst>
                <a:cxn ang="T10">
                  <a:pos x="T0" y="T1"/>
                </a:cxn>
                <a:cxn ang="T11">
                  <a:pos x="T2" y="T3"/>
                </a:cxn>
                <a:cxn ang="T12">
                  <a:pos x="T4" y="T5"/>
                </a:cxn>
                <a:cxn ang="T13">
                  <a:pos x="T6" y="T7"/>
                </a:cxn>
                <a:cxn ang="T14">
                  <a:pos x="T8" y="T9"/>
                </a:cxn>
              </a:cxnLst>
              <a:rect l="T15" t="T16" r="T17" b="T18"/>
              <a:pathLst>
                <a:path w="83" h="135">
                  <a:moveTo>
                    <a:pt x="78" y="135"/>
                  </a:moveTo>
                  <a:lnTo>
                    <a:pt x="83" y="130"/>
                  </a:lnTo>
                  <a:lnTo>
                    <a:pt x="5" y="0"/>
                  </a:lnTo>
                  <a:lnTo>
                    <a:pt x="0" y="4"/>
                  </a:lnTo>
                  <a:lnTo>
                    <a:pt x="78" y="135"/>
                  </a:lnTo>
                  <a:close/>
                </a:path>
              </a:pathLst>
            </a:custGeom>
            <a:solidFill>
              <a:srgbClr val="C195DB"/>
            </a:solidFill>
            <a:ln w="9525">
              <a:noFill/>
              <a:round/>
              <a:headEnd/>
              <a:tailEnd/>
            </a:ln>
          </p:spPr>
          <p:txBody>
            <a:bodyPr/>
            <a:lstStyle/>
            <a:p>
              <a:endParaRPr lang="ru-RU"/>
            </a:p>
          </p:txBody>
        </p:sp>
        <p:sp>
          <p:nvSpPr>
            <p:cNvPr id="161760" name="Freeform 3417"/>
            <p:cNvSpPr>
              <a:spLocks/>
            </p:cNvSpPr>
            <p:nvPr/>
          </p:nvSpPr>
          <p:spPr bwMode="auto">
            <a:xfrm>
              <a:off x="3356" y="2676"/>
              <a:ext cx="3" cy="6"/>
            </a:xfrm>
            <a:custGeom>
              <a:avLst/>
              <a:gdLst>
                <a:gd name="T0" fmla="*/ 2 w 3"/>
                <a:gd name="T1" fmla="*/ 6 h 6"/>
                <a:gd name="T2" fmla="*/ 1 w 3"/>
                <a:gd name="T3" fmla="*/ 6 h 6"/>
                <a:gd name="T4" fmla="*/ 0 w 3"/>
                <a:gd name="T5" fmla="*/ 4 h 6"/>
                <a:gd name="T6" fmla="*/ 3 w 3"/>
                <a:gd name="T7" fmla="*/ 0 h 6"/>
                <a:gd name="T8" fmla="*/ 1 w 3"/>
                <a:gd name="T9" fmla="*/ 0 h 6"/>
                <a:gd name="T10" fmla="*/ 2 w 3"/>
                <a:gd name="T11" fmla="*/ 6 h 6"/>
                <a:gd name="T12" fmla="*/ 0 60000 65536"/>
                <a:gd name="T13" fmla="*/ 0 60000 65536"/>
                <a:gd name="T14" fmla="*/ 0 60000 65536"/>
                <a:gd name="T15" fmla="*/ 0 60000 65536"/>
                <a:gd name="T16" fmla="*/ 0 60000 65536"/>
                <a:gd name="T17" fmla="*/ 0 60000 65536"/>
                <a:gd name="T18" fmla="*/ 0 w 3"/>
                <a:gd name="T19" fmla="*/ 0 h 6"/>
                <a:gd name="T20" fmla="*/ 3 w 3"/>
                <a:gd name="T21" fmla="*/ 6 h 6"/>
              </a:gdLst>
              <a:ahLst/>
              <a:cxnLst>
                <a:cxn ang="T12">
                  <a:pos x="T0" y="T1"/>
                </a:cxn>
                <a:cxn ang="T13">
                  <a:pos x="T2" y="T3"/>
                </a:cxn>
                <a:cxn ang="T14">
                  <a:pos x="T4" y="T5"/>
                </a:cxn>
                <a:cxn ang="T15">
                  <a:pos x="T6" y="T7"/>
                </a:cxn>
                <a:cxn ang="T16">
                  <a:pos x="T8" y="T9"/>
                </a:cxn>
                <a:cxn ang="T17">
                  <a:pos x="T10" y="T11"/>
                </a:cxn>
              </a:cxnLst>
              <a:rect l="T18" t="T19" r="T20" b="T21"/>
              <a:pathLst>
                <a:path w="3" h="6">
                  <a:moveTo>
                    <a:pt x="2" y="6"/>
                  </a:moveTo>
                  <a:lnTo>
                    <a:pt x="1" y="6"/>
                  </a:lnTo>
                  <a:lnTo>
                    <a:pt x="0" y="4"/>
                  </a:lnTo>
                  <a:lnTo>
                    <a:pt x="3" y="0"/>
                  </a:lnTo>
                  <a:lnTo>
                    <a:pt x="1" y="0"/>
                  </a:lnTo>
                  <a:lnTo>
                    <a:pt x="2" y="6"/>
                  </a:lnTo>
                  <a:close/>
                </a:path>
              </a:pathLst>
            </a:custGeom>
            <a:solidFill>
              <a:srgbClr val="C195DB"/>
            </a:solidFill>
            <a:ln w="9525">
              <a:noFill/>
              <a:round/>
              <a:headEnd/>
              <a:tailEnd/>
            </a:ln>
          </p:spPr>
          <p:txBody>
            <a:bodyPr/>
            <a:lstStyle/>
            <a:p>
              <a:endParaRPr lang="ru-RU"/>
            </a:p>
          </p:txBody>
        </p:sp>
        <p:sp>
          <p:nvSpPr>
            <p:cNvPr id="161761" name="Freeform 3418"/>
            <p:cNvSpPr>
              <a:spLocks/>
            </p:cNvSpPr>
            <p:nvPr/>
          </p:nvSpPr>
          <p:spPr bwMode="auto">
            <a:xfrm>
              <a:off x="3278" y="2535"/>
              <a:ext cx="84" cy="16"/>
            </a:xfrm>
            <a:custGeom>
              <a:avLst/>
              <a:gdLst>
                <a:gd name="T0" fmla="*/ 0 w 84"/>
                <a:gd name="T1" fmla="*/ 11 h 16"/>
                <a:gd name="T2" fmla="*/ 0 w 84"/>
                <a:gd name="T3" fmla="*/ 16 h 16"/>
                <a:gd name="T4" fmla="*/ 84 w 84"/>
                <a:gd name="T5" fmla="*/ 5 h 16"/>
                <a:gd name="T6" fmla="*/ 84 w 84"/>
                <a:gd name="T7" fmla="*/ 0 h 16"/>
                <a:gd name="T8" fmla="*/ 0 w 84"/>
                <a:gd name="T9" fmla="*/ 11 h 16"/>
                <a:gd name="T10" fmla="*/ 0 60000 65536"/>
                <a:gd name="T11" fmla="*/ 0 60000 65536"/>
                <a:gd name="T12" fmla="*/ 0 60000 65536"/>
                <a:gd name="T13" fmla="*/ 0 60000 65536"/>
                <a:gd name="T14" fmla="*/ 0 60000 65536"/>
                <a:gd name="T15" fmla="*/ 0 w 84"/>
                <a:gd name="T16" fmla="*/ 0 h 16"/>
                <a:gd name="T17" fmla="*/ 84 w 84"/>
                <a:gd name="T18" fmla="*/ 16 h 16"/>
              </a:gdLst>
              <a:ahLst/>
              <a:cxnLst>
                <a:cxn ang="T10">
                  <a:pos x="T0" y="T1"/>
                </a:cxn>
                <a:cxn ang="T11">
                  <a:pos x="T2" y="T3"/>
                </a:cxn>
                <a:cxn ang="T12">
                  <a:pos x="T4" y="T5"/>
                </a:cxn>
                <a:cxn ang="T13">
                  <a:pos x="T6" y="T7"/>
                </a:cxn>
                <a:cxn ang="T14">
                  <a:pos x="T8" y="T9"/>
                </a:cxn>
              </a:cxnLst>
              <a:rect l="T15" t="T16" r="T17" b="T18"/>
              <a:pathLst>
                <a:path w="84" h="16">
                  <a:moveTo>
                    <a:pt x="0" y="11"/>
                  </a:moveTo>
                  <a:lnTo>
                    <a:pt x="0" y="16"/>
                  </a:lnTo>
                  <a:lnTo>
                    <a:pt x="84" y="5"/>
                  </a:lnTo>
                  <a:lnTo>
                    <a:pt x="84" y="0"/>
                  </a:lnTo>
                  <a:lnTo>
                    <a:pt x="0" y="11"/>
                  </a:lnTo>
                  <a:close/>
                </a:path>
              </a:pathLst>
            </a:custGeom>
            <a:solidFill>
              <a:srgbClr val="C195DB"/>
            </a:solidFill>
            <a:ln w="9525">
              <a:noFill/>
              <a:round/>
              <a:headEnd/>
              <a:tailEnd/>
            </a:ln>
          </p:spPr>
          <p:txBody>
            <a:bodyPr/>
            <a:lstStyle/>
            <a:p>
              <a:endParaRPr lang="ru-RU"/>
            </a:p>
          </p:txBody>
        </p:sp>
        <p:sp>
          <p:nvSpPr>
            <p:cNvPr id="161762" name="Freeform 3419"/>
            <p:cNvSpPr>
              <a:spLocks/>
            </p:cNvSpPr>
            <p:nvPr/>
          </p:nvSpPr>
          <p:spPr bwMode="auto">
            <a:xfrm>
              <a:off x="3271" y="2545"/>
              <a:ext cx="7" cy="6"/>
            </a:xfrm>
            <a:custGeom>
              <a:avLst/>
              <a:gdLst>
                <a:gd name="T0" fmla="*/ 3 w 7"/>
                <a:gd name="T1" fmla="*/ 6 h 6"/>
                <a:gd name="T2" fmla="*/ 0 w 7"/>
                <a:gd name="T3" fmla="*/ 1 h 6"/>
                <a:gd name="T4" fmla="*/ 6 w 7"/>
                <a:gd name="T5" fmla="*/ 0 h 6"/>
                <a:gd name="T6" fmla="*/ 6 w 7"/>
                <a:gd name="T7" fmla="*/ 6 h 6"/>
                <a:gd name="T8" fmla="*/ 7 w 7"/>
                <a:gd name="T9" fmla="*/ 0 h 6"/>
                <a:gd name="T10" fmla="*/ 3 w 7"/>
                <a:gd name="T11" fmla="*/ 6 h 6"/>
                <a:gd name="T12" fmla="*/ 0 60000 65536"/>
                <a:gd name="T13" fmla="*/ 0 60000 65536"/>
                <a:gd name="T14" fmla="*/ 0 60000 65536"/>
                <a:gd name="T15" fmla="*/ 0 60000 65536"/>
                <a:gd name="T16" fmla="*/ 0 60000 65536"/>
                <a:gd name="T17" fmla="*/ 0 60000 65536"/>
                <a:gd name="T18" fmla="*/ 0 w 7"/>
                <a:gd name="T19" fmla="*/ 0 h 6"/>
                <a:gd name="T20" fmla="*/ 7 w 7"/>
                <a:gd name="T21" fmla="*/ 6 h 6"/>
              </a:gdLst>
              <a:ahLst/>
              <a:cxnLst>
                <a:cxn ang="T12">
                  <a:pos x="T0" y="T1"/>
                </a:cxn>
                <a:cxn ang="T13">
                  <a:pos x="T2" y="T3"/>
                </a:cxn>
                <a:cxn ang="T14">
                  <a:pos x="T4" y="T5"/>
                </a:cxn>
                <a:cxn ang="T15">
                  <a:pos x="T6" y="T7"/>
                </a:cxn>
                <a:cxn ang="T16">
                  <a:pos x="T8" y="T9"/>
                </a:cxn>
                <a:cxn ang="T17">
                  <a:pos x="T10" y="T11"/>
                </a:cxn>
              </a:cxnLst>
              <a:rect l="T18" t="T19" r="T20" b="T21"/>
              <a:pathLst>
                <a:path w="7" h="6">
                  <a:moveTo>
                    <a:pt x="3" y="6"/>
                  </a:moveTo>
                  <a:lnTo>
                    <a:pt x="0" y="1"/>
                  </a:lnTo>
                  <a:lnTo>
                    <a:pt x="6" y="0"/>
                  </a:lnTo>
                  <a:lnTo>
                    <a:pt x="6" y="6"/>
                  </a:lnTo>
                  <a:lnTo>
                    <a:pt x="7" y="0"/>
                  </a:lnTo>
                  <a:lnTo>
                    <a:pt x="3" y="6"/>
                  </a:lnTo>
                  <a:close/>
                </a:path>
              </a:pathLst>
            </a:custGeom>
            <a:solidFill>
              <a:srgbClr val="C195DB"/>
            </a:solidFill>
            <a:ln w="9525">
              <a:noFill/>
              <a:round/>
              <a:headEnd/>
              <a:tailEnd/>
            </a:ln>
          </p:spPr>
          <p:txBody>
            <a:bodyPr/>
            <a:lstStyle/>
            <a:p>
              <a:endParaRPr lang="ru-RU"/>
            </a:p>
          </p:txBody>
        </p:sp>
        <p:sp>
          <p:nvSpPr>
            <p:cNvPr id="161763" name="Freeform 3420"/>
            <p:cNvSpPr>
              <a:spLocks/>
            </p:cNvSpPr>
            <p:nvPr/>
          </p:nvSpPr>
          <p:spPr bwMode="auto">
            <a:xfrm>
              <a:off x="3325" y="2517"/>
              <a:ext cx="38" cy="25"/>
            </a:xfrm>
            <a:custGeom>
              <a:avLst/>
              <a:gdLst>
                <a:gd name="T0" fmla="*/ 37 w 38"/>
                <a:gd name="T1" fmla="*/ 25 h 25"/>
                <a:gd name="T2" fmla="*/ 38 w 38"/>
                <a:gd name="T3" fmla="*/ 19 h 25"/>
                <a:gd name="T4" fmla="*/ 1 w 38"/>
                <a:gd name="T5" fmla="*/ 0 h 25"/>
                <a:gd name="T6" fmla="*/ 0 w 38"/>
                <a:gd name="T7" fmla="*/ 6 h 25"/>
                <a:gd name="T8" fmla="*/ 37 w 38"/>
                <a:gd name="T9" fmla="*/ 25 h 25"/>
                <a:gd name="T10" fmla="*/ 0 60000 65536"/>
                <a:gd name="T11" fmla="*/ 0 60000 65536"/>
                <a:gd name="T12" fmla="*/ 0 60000 65536"/>
                <a:gd name="T13" fmla="*/ 0 60000 65536"/>
                <a:gd name="T14" fmla="*/ 0 60000 65536"/>
                <a:gd name="T15" fmla="*/ 0 w 38"/>
                <a:gd name="T16" fmla="*/ 0 h 25"/>
                <a:gd name="T17" fmla="*/ 38 w 38"/>
                <a:gd name="T18" fmla="*/ 25 h 25"/>
              </a:gdLst>
              <a:ahLst/>
              <a:cxnLst>
                <a:cxn ang="T10">
                  <a:pos x="T0" y="T1"/>
                </a:cxn>
                <a:cxn ang="T11">
                  <a:pos x="T2" y="T3"/>
                </a:cxn>
                <a:cxn ang="T12">
                  <a:pos x="T4" y="T5"/>
                </a:cxn>
                <a:cxn ang="T13">
                  <a:pos x="T6" y="T7"/>
                </a:cxn>
                <a:cxn ang="T14">
                  <a:pos x="T8" y="T9"/>
                </a:cxn>
              </a:cxnLst>
              <a:rect l="T15" t="T16" r="T17" b="T18"/>
              <a:pathLst>
                <a:path w="38" h="25">
                  <a:moveTo>
                    <a:pt x="37" y="25"/>
                  </a:moveTo>
                  <a:lnTo>
                    <a:pt x="38" y="19"/>
                  </a:lnTo>
                  <a:lnTo>
                    <a:pt x="1" y="0"/>
                  </a:lnTo>
                  <a:lnTo>
                    <a:pt x="0" y="6"/>
                  </a:lnTo>
                  <a:lnTo>
                    <a:pt x="37" y="25"/>
                  </a:lnTo>
                  <a:close/>
                </a:path>
              </a:pathLst>
            </a:custGeom>
            <a:solidFill>
              <a:srgbClr val="C195DB"/>
            </a:solidFill>
            <a:ln w="9525">
              <a:noFill/>
              <a:round/>
              <a:headEnd/>
              <a:tailEnd/>
            </a:ln>
          </p:spPr>
          <p:txBody>
            <a:bodyPr/>
            <a:lstStyle/>
            <a:p>
              <a:endParaRPr lang="ru-RU"/>
            </a:p>
          </p:txBody>
        </p:sp>
        <p:sp>
          <p:nvSpPr>
            <p:cNvPr id="161764" name="Freeform 3421"/>
            <p:cNvSpPr>
              <a:spLocks/>
            </p:cNvSpPr>
            <p:nvPr/>
          </p:nvSpPr>
          <p:spPr bwMode="auto">
            <a:xfrm>
              <a:off x="3362" y="2535"/>
              <a:ext cx="9" cy="7"/>
            </a:xfrm>
            <a:custGeom>
              <a:avLst/>
              <a:gdLst>
                <a:gd name="T0" fmla="*/ 0 w 9"/>
                <a:gd name="T1" fmla="*/ 5 h 7"/>
                <a:gd name="T2" fmla="*/ 9 w 9"/>
                <a:gd name="T3" fmla="*/ 3 h 7"/>
                <a:gd name="T4" fmla="*/ 2 w 9"/>
                <a:gd name="T5" fmla="*/ 0 h 7"/>
                <a:gd name="T6" fmla="*/ 0 w 9"/>
                <a:gd name="T7" fmla="*/ 7 h 7"/>
                <a:gd name="T8" fmla="*/ 0 w 9"/>
                <a:gd name="T9" fmla="*/ 0 h 7"/>
                <a:gd name="T10" fmla="*/ 0 w 9"/>
                <a:gd name="T11" fmla="*/ 5 h 7"/>
                <a:gd name="T12" fmla="*/ 0 60000 65536"/>
                <a:gd name="T13" fmla="*/ 0 60000 65536"/>
                <a:gd name="T14" fmla="*/ 0 60000 65536"/>
                <a:gd name="T15" fmla="*/ 0 60000 65536"/>
                <a:gd name="T16" fmla="*/ 0 60000 65536"/>
                <a:gd name="T17" fmla="*/ 0 60000 65536"/>
                <a:gd name="T18" fmla="*/ 0 w 9"/>
                <a:gd name="T19" fmla="*/ 0 h 7"/>
                <a:gd name="T20" fmla="*/ 9 w 9"/>
                <a:gd name="T21" fmla="*/ 7 h 7"/>
              </a:gdLst>
              <a:ahLst/>
              <a:cxnLst>
                <a:cxn ang="T12">
                  <a:pos x="T0" y="T1"/>
                </a:cxn>
                <a:cxn ang="T13">
                  <a:pos x="T2" y="T3"/>
                </a:cxn>
                <a:cxn ang="T14">
                  <a:pos x="T4" y="T5"/>
                </a:cxn>
                <a:cxn ang="T15">
                  <a:pos x="T6" y="T7"/>
                </a:cxn>
                <a:cxn ang="T16">
                  <a:pos x="T8" y="T9"/>
                </a:cxn>
                <a:cxn ang="T17">
                  <a:pos x="T10" y="T11"/>
                </a:cxn>
              </a:cxnLst>
              <a:rect l="T18" t="T19" r="T20" b="T21"/>
              <a:pathLst>
                <a:path w="9" h="7">
                  <a:moveTo>
                    <a:pt x="0" y="5"/>
                  </a:moveTo>
                  <a:lnTo>
                    <a:pt x="9" y="3"/>
                  </a:lnTo>
                  <a:lnTo>
                    <a:pt x="2" y="0"/>
                  </a:lnTo>
                  <a:lnTo>
                    <a:pt x="0" y="7"/>
                  </a:lnTo>
                  <a:lnTo>
                    <a:pt x="0" y="0"/>
                  </a:lnTo>
                  <a:lnTo>
                    <a:pt x="0" y="5"/>
                  </a:lnTo>
                  <a:close/>
                </a:path>
              </a:pathLst>
            </a:custGeom>
            <a:solidFill>
              <a:srgbClr val="C195DB"/>
            </a:solidFill>
            <a:ln w="9525">
              <a:noFill/>
              <a:round/>
              <a:headEnd/>
              <a:tailEnd/>
            </a:ln>
          </p:spPr>
          <p:txBody>
            <a:bodyPr/>
            <a:lstStyle/>
            <a:p>
              <a:endParaRPr lang="ru-RU"/>
            </a:p>
          </p:txBody>
        </p:sp>
        <p:sp>
          <p:nvSpPr>
            <p:cNvPr id="161765" name="Freeform 3422"/>
            <p:cNvSpPr>
              <a:spLocks/>
            </p:cNvSpPr>
            <p:nvPr/>
          </p:nvSpPr>
          <p:spPr bwMode="auto">
            <a:xfrm>
              <a:off x="3320" y="2517"/>
              <a:ext cx="5" cy="7"/>
            </a:xfrm>
            <a:custGeom>
              <a:avLst/>
              <a:gdLst>
                <a:gd name="T0" fmla="*/ 5 w 5"/>
                <a:gd name="T1" fmla="*/ 0 h 7"/>
                <a:gd name="T2" fmla="*/ 0 w 5"/>
                <a:gd name="T3" fmla="*/ 5 h 7"/>
                <a:gd name="T4" fmla="*/ 5 w 5"/>
                <a:gd name="T5" fmla="*/ 0 h 7"/>
                <a:gd name="T6" fmla="*/ 3 w 5"/>
                <a:gd name="T7" fmla="*/ 7 h 7"/>
                <a:gd name="T8" fmla="*/ 5 w 5"/>
                <a:gd name="T9" fmla="*/ 0 h 7"/>
                <a:gd name="T10" fmla="*/ 0 60000 65536"/>
                <a:gd name="T11" fmla="*/ 0 60000 65536"/>
                <a:gd name="T12" fmla="*/ 0 60000 65536"/>
                <a:gd name="T13" fmla="*/ 0 60000 65536"/>
                <a:gd name="T14" fmla="*/ 0 60000 65536"/>
                <a:gd name="T15" fmla="*/ 0 w 5"/>
                <a:gd name="T16" fmla="*/ 0 h 7"/>
                <a:gd name="T17" fmla="*/ 5 w 5"/>
                <a:gd name="T18" fmla="*/ 7 h 7"/>
              </a:gdLst>
              <a:ahLst/>
              <a:cxnLst>
                <a:cxn ang="T10">
                  <a:pos x="T0" y="T1"/>
                </a:cxn>
                <a:cxn ang="T11">
                  <a:pos x="T2" y="T3"/>
                </a:cxn>
                <a:cxn ang="T12">
                  <a:pos x="T4" y="T5"/>
                </a:cxn>
                <a:cxn ang="T13">
                  <a:pos x="T6" y="T7"/>
                </a:cxn>
                <a:cxn ang="T14">
                  <a:pos x="T8" y="T9"/>
                </a:cxn>
              </a:cxnLst>
              <a:rect l="T15" t="T16" r="T17" b="T18"/>
              <a:pathLst>
                <a:path w="5" h="7">
                  <a:moveTo>
                    <a:pt x="5" y="0"/>
                  </a:moveTo>
                  <a:lnTo>
                    <a:pt x="0" y="5"/>
                  </a:lnTo>
                  <a:lnTo>
                    <a:pt x="5" y="0"/>
                  </a:lnTo>
                  <a:lnTo>
                    <a:pt x="3" y="7"/>
                  </a:lnTo>
                  <a:lnTo>
                    <a:pt x="5" y="0"/>
                  </a:lnTo>
                  <a:close/>
                </a:path>
              </a:pathLst>
            </a:custGeom>
            <a:solidFill>
              <a:srgbClr val="C195DB"/>
            </a:solidFill>
            <a:ln w="9525">
              <a:noFill/>
              <a:round/>
              <a:headEnd/>
              <a:tailEnd/>
            </a:ln>
          </p:spPr>
          <p:txBody>
            <a:bodyPr/>
            <a:lstStyle/>
            <a:p>
              <a:endParaRPr lang="ru-RU"/>
            </a:p>
          </p:txBody>
        </p:sp>
        <p:sp>
          <p:nvSpPr>
            <p:cNvPr id="161766" name="Freeform 3423"/>
            <p:cNvSpPr>
              <a:spLocks/>
            </p:cNvSpPr>
            <p:nvPr/>
          </p:nvSpPr>
          <p:spPr bwMode="auto">
            <a:xfrm>
              <a:off x="3354" y="2581"/>
              <a:ext cx="97" cy="96"/>
            </a:xfrm>
            <a:custGeom>
              <a:avLst/>
              <a:gdLst>
                <a:gd name="T0" fmla="*/ 97 w 97"/>
                <a:gd name="T1" fmla="*/ 6 h 96"/>
                <a:gd name="T2" fmla="*/ 93 w 97"/>
                <a:gd name="T3" fmla="*/ 0 h 96"/>
                <a:gd name="T4" fmla="*/ 0 w 97"/>
                <a:gd name="T5" fmla="*/ 90 h 96"/>
                <a:gd name="T6" fmla="*/ 6 w 97"/>
                <a:gd name="T7" fmla="*/ 96 h 96"/>
                <a:gd name="T8" fmla="*/ 97 w 97"/>
                <a:gd name="T9" fmla="*/ 6 h 96"/>
                <a:gd name="T10" fmla="*/ 0 60000 65536"/>
                <a:gd name="T11" fmla="*/ 0 60000 65536"/>
                <a:gd name="T12" fmla="*/ 0 60000 65536"/>
                <a:gd name="T13" fmla="*/ 0 60000 65536"/>
                <a:gd name="T14" fmla="*/ 0 60000 65536"/>
                <a:gd name="T15" fmla="*/ 0 w 97"/>
                <a:gd name="T16" fmla="*/ 0 h 96"/>
                <a:gd name="T17" fmla="*/ 97 w 97"/>
                <a:gd name="T18" fmla="*/ 96 h 96"/>
              </a:gdLst>
              <a:ahLst/>
              <a:cxnLst>
                <a:cxn ang="T10">
                  <a:pos x="T0" y="T1"/>
                </a:cxn>
                <a:cxn ang="T11">
                  <a:pos x="T2" y="T3"/>
                </a:cxn>
                <a:cxn ang="T12">
                  <a:pos x="T4" y="T5"/>
                </a:cxn>
                <a:cxn ang="T13">
                  <a:pos x="T6" y="T7"/>
                </a:cxn>
                <a:cxn ang="T14">
                  <a:pos x="T8" y="T9"/>
                </a:cxn>
              </a:cxnLst>
              <a:rect l="T15" t="T16" r="T17" b="T18"/>
              <a:pathLst>
                <a:path w="97" h="96">
                  <a:moveTo>
                    <a:pt x="97" y="6"/>
                  </a:moveTo>
                  <a:lnTo>
                    <a:pt x="93" y="0"/>
                  </a:lnTo>
                  <a:lnTo>
                    <a:pt x="0" y="90"/>
                  </a:lnTo>
                  <a:lnTo>
                    <a:pt x="6" y="96"/>
                  </a:lnTo>
                  <a:lnTo>
                    <a:pt x="97" y="6"/>
                  </a:lnTo>
                  <a:close/>
                </a:path>
              </a:pathLst>
            </a:custGeom>
            <a:solidFill>
              <a:srgbClr val="C195DB"/>
            </a:solidFill>
            <a:ln w="9525">
              <a:noFill/>
              <a:round/>
              <a:headEnd/>
              <a:tailEnd/>
            </a:ln>
          </p:spPr>
          <p:txBody>
            <a:bodyPr/>
            <a:lstStyle/>
            <a:p>
              <a:endParaRPr lang="ru-RU"/>
            </a:p>
          </p:txBody>
        </p:sp>
        <p:sp>
          <p:nvSpPr>
            <p:cNvPr id="161767" name="Freeform 3424"/>
            <p:cNvSpPr>
              <a:spLocks/>
            </p:cNvSpPr>
            <p:nvPr/>
          </p:nvSpPr>
          <p:spPr bwMode="auto">
            <a:xfrm>
              <a:off x="2041" y="2496"/>
              <a:ext cx="260" cy="188"/>
            </a:xfrm>
            <a:custGeom>
              <a:avLst/>
              <a:gdLst>
                <a:gd name="T0" fmla="*/ 256 w 260"/>
                <a:gd name="T1" fmla="*/ 0 h 188"/>
                <a:gd name="T2" fmla="*/ 27 w 260"/>
                <a:gd name="T3" fmla="*/ 117 h 188"/>
                <a:gd name="T4" fmla="*/ 0 w 260"/>
                <a:gd name="T5" fmla="*/ 188 h 188"/>
                <a:gd name="T6" fmla="*/ 81 w 260"/>
                <a:gd name="T7" fmla="*/ 180 h 188"/>
                <a:gd name="T8" fmla="*/ 260 w 260"/>
                <a:gd name="T9" fmla="*/ 40 h 188"/>
                <a:gd name="T10" fmla="*/ 203 w 260"/>
                <a:gd name="T11" fmla="*/ 29 h 188"/>
                <a:gd name="T12" fmla="*/ 256 w 260"/>
                <a:gd name="T13" fmla="*/ 0 h 188"/>
                <a:gd name="T14" fmla="*/ 0 60000 65536"/>
                <a:gd name="T15" fmla="*/ 0 60000 65536"/>
                <a:gd name="T16" fmla="*/ 0 60000 65536"/>
                <a:gd name="T17" fmla="*/ 0 60000 65536"/>
                <a:gd name="T18" fmla="*/ 0 60000 65536"/>
                <a:gd name="T19" fmla="*/ 0 60000 65536"/>
                <a:gd name="T20" fmla="*/ 0 60000 65536"/>
                <a:gd name="T21" fmla="*/ 0 w 260"/>
                <a:gd name="T22" fmla="*/ 0 h 188"/>
                <a:gd name="T23" fmla="*/ 260 w 260"/>
                <a:gd name="T24" fmla="*/ 188 h 18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0" h="188">
                  <a:moveTo>
                    <a:pt x="256" y="0"/>
                  </a:moveTo>
                  <a:lnTo>
                    <a:pt x="27" y="117"/>
                  </a:lnTo>
                  <a:lnTo>
                    <a:pt x="0" y="188"/>
                  </a:lnTo>
                  <a:lnTo>
                    <a:pt x="81" y="180"/>
                  </a:lnTo>
                  <a:lnTo>
                    <a:pt x="260" y="40"/>
                  </a:lnTo>
                  <a:lnTo>
                    <a:pt x="203" y="29"/>
                  </a:lnTo>
                  <a:lnTo>
                    <a:pt x="256" y="0"/>
                  </a:lnTo>
                  <a:close/>
                </a:path>
              </a:pathLst>
            </a:custGeom>
            <a:solidFill>
              <a:srgbClr val="844CD6"/>
            </a:solidFill>
            <a:ln w="9525">
              <a:noFill/>
              <a:round/>
              <a:headEnd/>
              <a:tailEnd/>
            </a:ln>
          </p:spPr>
          <p:txBody>
            <a:bodyPr/>
            <a:lstStyle/>
            <a:p>
              <a:endParaRPr lang="ru-RU"/>
            </a:p>
          </p:txBody>
        </p:sp>
        <p:sp>
          <p:nvSpPr>
            <p:cNvPr id="161768" name="Freeform 3425"/>
            <p:cNvSpPr>
              <a:spLocks/>
            </p:cNvSpPr>
            <p:nvPr/>
          </p:nvSpPr>
          <p:spPr bwMode="auto">
            <a:xfrm>
              <a:off x="2067" y="2493"/>
              <a:ext cx="232" cy="124"/>
            </a:xfrm>
            <a:custGeom>
              <a:avLst/>
              <a:gdLst>
                <a:gd name="T0" fmla="*/ 232 w 232"/>
                <a:gd name="T1" fmla="*/ 6 h 124"/>
                <a:gd name="T2" fmla="*/ 231 w 232"/>
                <a:gd name="T3" fmla="*/ 0 h 124"/>
                <a:gd name="T4" fmla="*/ 0 w 232"/>
                <a:gd name="T5" fmla="*/ 117 h 124"/>
                <a:gd name="T6" fmla="*/ 1 w 232"/>
                <a:gd name="T7" fmla="*/ 124 h 124"/>
                <a:gd name="T8" fmla="*/ 232 w 232"/>
                <a:gd name="T9" fmla="*/ 6 h 124"/>
                <a:gd name="T10" fmla="*/ 0 60000 65536"/>
                <a:gd name="T11" fmla="*/ 0 60000 65536"/>
                <a:gd name="T12" fmla="*/ 0 60000 65536"/>
                <a:gd name="T13" fmla="*/ 0 60000 65536"/>
                <a:gd name="T14" fmla="*/ 0 60000 65536"/>
                <a:gd name="T15" fmla="*/ 0 w 232"/>
                <a:gd name="T16" fmla="*/ 0 h 124"/>
                <a:gd name="T17" fmla="*/ 232 w 232"/>
                <a:gd name="T18" fmla="*/ 124 h 124"/>
              </a:gdLst>
              <a:ahLst/>
              <a:cxnLst>
                <a:cxn ang="T10">
                  <a:pos x="T0" y="T1"/>
                </a:cxn>
                <a:cxn ang="T11">
                  <a:pos x="T2" y="T3"/>
                </a:cxn>
                <a:cxn ang="T12">
                  <a:pos x="T4" y="T5"/>
                </a:cxn>
                <a:cxn ang="T13">
                  <a:pos x="T6" y="T7"/>
                </a:cxn>
                <a:cxn ang="T14">
                  <a:pos x="T8" y="T9"/>
                </a:cxn>
              </a:cxnLst>
              <a:rect l="T15" t="T16" r="T17" b="T18"/>
              <a:pathLst>
                <a:path w="232" h="124">
                  <a:moveTo>
                    <a:pt x="232" y="6"/>
                  </a:moveTo>
                  <a:lnTo>
                    <a:pt x="231" y="0"/>
                  </a:lnTo>
                  <a:lnTo>
                    <a:pt x="0" y="117"/>
                  </a:lnTo>
                  <a:lnTo>
                    <a:pt x="1" y="124"/>
                  </a:lnTo>
                  <a:lnTo>
                    <a:pt x="232" y="6"/>
                  </a:lnTo>
                  <a:close/>
                </a:path>
              </a:pathLst>
            </a:custGeom>
            <a:solidFill>
              <a:srgbClr val="C195DB"/>
            </a:solidFill>
            <a:ln w="9525">
              <a:noFill/>
              <a:round/>
              <a:headEnd/>
              <a:tailEnd/>
            </a:ln>
          </p:spPr>
          <p:txBody>
            <a:bodyPr/>
            <a:lstStyle/>
            <a:p>
              <a:endParaRPr lang="ru-RU"/>
            </a:p>
          </p:txBody>
        </p:sp>
        <p:sp>
          <p:nvSpPr>
            <p:cNvPr id="161769" name="Freeform 3426"/>
            <p:cNvSpPr>
              <a:spLocks/>
            </p:cNvSpPr>
            <p:nvPr/>
          </p:nvSpPr>
          <p:spPr bwMode="auto">
            <a:xfrm>
              <a:off x="2040" y="2611"/>
              <a:ext cx="33" cy="75"/>
            </a:xfrm>
            <a:custGeom>
              <a:avLst/>
              <a:gdLst>
                <a:gd name="T0" fmla="*/ 33 w 33"/>
                <a:gd name="T1" fmla="*/ 2 h 75"/>
                <a:gd name="T2" fmla="*/ 27 w 33"/>
                <a:gd name="T3" fmla="*/ 0 h 75"/>
                <a:gd name="T4" fmla="*/ 0 w 33"/>
                <a:gd name="T5" fmla="*/ 73 h 75"/>
                <a:gd name="T6" fmla="*/ 7 w 33"/>
                <a:gd name="T7" fmla="*/ 75 h 75"/>
                <a:gd name="T8" fmla="*/ 33 w 33"/>
                <a:gd name="T9" fmla="*/ 2 h 75"/>
                <a:gd name="T10" fmla="*/ 0 60000 65536"/>
                <a:gd name="T11" fmla="*/ 0 60000 65536"/>
                <a:gd name="T12" fmla="*/ 0 60000 65536"/>
                <a:gd name="T13" fmla="*/ 0 60000 65536"/>
                <a:gd name="T14" fmla="*/ 0 60000 65536"/>
                <a:gd name="T15" fmla="*/ 0 w 33"/>
                <a:gd name="T16" fmla="*/ 0 h 75"/>
                <a:gd name="T17" fmla="*/ 33 w 33"/>
                <a:gd name="T18" fmla="*/ 75 h 75"/>
              </a:gdLst>
              <a:ahLst/>
              <a:cxnLst>
                <a:cxn ang="T10">
                  <a:pos x="T0" y="T1"/>
                </a:cxn>
                <a:cxn ang="T11">
                  <a:pos x="T2" y="T3"/>
                </a:cxn>
                <a:cxn ang="T12">
                  <a:pos x="T4" y="T5"/>
                </a:cxn>
                <a:cxn ang="T13">
                  <a:pos x="T6" y="T7"/>
                </a:cxn>
                <a:cxn ang="T14">
                  <a:pos x="T8" y="T9"/>
                </a:cxn>
              </a:cxnLst>
              <a:rect l="T15" t="T16" r="T17" b="T18"/>
              <a:pathLst>
                <a:path w="33" h="75">
                  <a:moveTo>
                    <a:pt x="33" y="2"/>
                  </a:moveTo>
                  <a:lnTo>
                    <a:pt x="27" y="0"/>
                  </a:lnTo>
                  <a:lnTo>
                    <a:pt x="0" y="73"/>
                  </a:lnTo>
                  <a:lnTo>
                    <a:pt x="7" y="75"/>
                  </a:lnTo>
                  <a:lnTo>
                    <a:pt x="33" y="2"/>
                  </a:lnTo>
                  <a:close/>
                </a:path>
              </a:pathLst>
            </a:custGeom>
            <a:solidFill>
              <a:srgbClr val="C195DB"/>
            </a:solidFill>
            <a:ln w="9525">
              <a:noFill/>
              <a:round/>
              <a:headEnd/>
              <a:tailEnd/>
            </a:ln>
          </p:spPr>
          <p:txBody>
            <a:bodyPr/>
            <a:lstStyle/>
            <a:p>
              <a:endParaRPr lang="ru-RU"/>
            </a:p>
          </p:txBody>
        </p:sp>
        <p:sp>
          <p:nvSpPr>
            <p:cNvPr id="161770" name="Freeform 3427"/>
            <p:cNvSpPr>
              <a:spLocks/>
            </p:cNvSpPr>
            <p:nvPr/>
          </p:nvSpPr>
          <p:spPr bwMode="auto">
            <a:xfrm>
              <a:off x="2064" y="2610"/>
              <a:ext cx="7" cy="8"/>
            </a:xfrm>
            <a:custGeom>
              <a:avLst/>
              <a:gdLst>
                <a:gd name="T0" fmla="*/ 1 w 7"/>
                <a:gd name="T1" fmla="*/ 0 h 8"/>
                <a:gd name="T2" fmla="*/ 0 w 7"/>
                <a:gd name="T3" fmla="*/ 2 h 8"/>
                <a:gd name="T4" fmla="*/ 7 w 7"/>
                <a:gd name="T5" fmla="*/ 4 h 8"/>
                <a:gd name="T6" fmla="*/ 3 w 7"/>
                <a:gd name="T7" fmla="*/ 8 h 8"/>
                <a:gd name="T8" fmla="*/ 1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1" y="0"/>
                  </a:moveTo>
                  <a:lnTo>
                    <a:pt x="0" y="2"/>
                  </a:lnTo>
                  <a:lnTo>
                    <a:pt x="7" y="4"/>
                  </a:lnTo>
                  <a:lnTo>
                    <a:pt x="3" y="8"/>
                  </a:lnTo>
                  <a:lnTo>
                    <a:pt x="1" y="0"/>
                  </a:lnTo>
                  <a:close/>
                </a:path>
              </a:pathLst>
            </a:custGeom>
            <a:solidFill>
              <a:srgbClr val="C195DB"/>
            </a:solidFill>
            <a:ln w="9525">
              <a:noFill/>
              <a:round/>
              <a:headEnd/>
              <a:tailEnd/>
            </a:ln>
          </p:spPr>
          <p:txBody>
            <a:bodyPr/>
            <a:lstStyle/>
            <a:p>
              <a:endParaRPr lang="ru-RU"/>
            </a:p>
          </p:txBody>
        </p:sp>
        <p:sp>
          <p:nvSpPr>
            <p:cNvPr id="161771" name="Freeform 3428"/>
            <p:cNvSpPr>
              <a:spLocks/>
            </p:cNvSpPr>
            <p:nvPr/>
          </p:nvSpPr>
          <p:spPr bwMode="auto">
            <a:xfrm>
              <a:off x="2041" y="2674"/>
              <a:ext cx="81" cy="12"/>
            </a:xfrm>
            <a:custGeom>
              <a:avLst/>
              <a:gdLst>
                <a:gd name="T0" fmla="*/ 0 w 81"/>
                <a:gd name="T1" fmla="*/ 7 h 12"/>
                <a:gd name="T2" fmla="*/ 0 w 81"/>
                <a:gd name="T3" fmla="*/ 12 h 12"/>
                <a:gd name="T4" fmla="*/ 81 w 81"/>
                <a:gd name="T5" fmla="*/ 5 h 12"/>
                <a:gd name="T6" fmla="*/ 81 w 81"/>
                <a:gd name="T7" fmla="*/ 0 h 12"/>
                <a:gd name="T8" fmla="*/ 0 w 81"/>
                <a:gd name="T9" fmla="*/ 7 h 12"/>
                <a:gd name="T10" fmla="*/ 0 60000 65536"/>
                <a:gd name="T11" fmla="*/ 0 60000 65536"/>
                <a:gd name="T12" fmla="*/ 0 60000 65536"/>
                <a:gd name="T13" fmla="*/ 0 60000 65536"/>
                <a:gd name="T14" fmla="*/ 0 60000 65536"/>
                <a:gd name="T15" fmla="*/ 0 w 81"/>
                <a:gd name="T16" fmla="*/ 0 h 12"/>
                <a:gd name="T17" fmla="*/ 81 w 81"/>
                <a:gd name="T18" fmla="*/ 12 h 12"/>
              </a:gdLst>
              <a:ahLst/>
              <a:cxnLst>
                <a:cxn ang="T10">
                  <a:pos x="T0" y="T1"/>
                </a:cxn>
                <a:cxn ang="T11">
                  <a:pos x="T2" y="T3"/>
                </a:cxn>
                <a:cxn ang="T12">
                  <a:pos x="T4" y="T5"/>
                </a:cxn>
                <a:cxn ang="T13">
                  <a:pos x="T6" y="T7"/>
                </a:cxn>
                <a:cxn ang="T14">
                  <a:pos x="T8" y="T9"/>
                </a:cxn>
              </a:cxnLst>
              <a:rect l="T15" t="T16" r="T17" b="T18"/>
              <a:pathLst>
                <a:path w="81" h="12">
                  <a:moveTo>
                    <a:pt x="0" y="7"/>
                  </a:moveTo>
                  <a:lnTo>
                    <a:pt x="0" y="12"/>
                  </a:lnTo>
                  <a:lnTo>
                    <a:pt x="81" y="5"/>
                  </a:lnTo>
                  <a:lnTo>
                    <a:pt x="81" y="0"/>
                  </a:lnTo>
                  <a:lnTo>
                    <a:pt x="0" y="7"/>
                  </a:lnTo>
                  <a:close/>
                </a:path>
              </a:pathLst>
            </a:custGeom>
            <a:solidFill>
              <a:srgbClr val="C195DB"/>
            </a:solidFill>
            <a:ln w="9525">
              <a:noFill/>
              <a:round/>
              <a:headEnd/>
              <a:tailEnd/>
            </a:ln>
          </p:spPr>
          <p:txBody>
            <a:bodyPr/>
            <a:lstStyle/>
            <a:p>
              <a:endParaRPr lang="ru-RU"/>
            </a:p>
          </p:txBody>
        </p:sp>
        <p:sp>
          <p:nvSpPr>
            <p:cNvPr id="161772" name="Freeform 3429"/>
            <p:cNvSpPr>
              <a:spLocks/>
            </p:cNvSpPr>
            <p:nvPr/>
          </p:nvSpPr>
          <p:spPr bwMode="auto">
            <a:xfrm>
              <a:off x="2038" y="2682"/>
              <a:ext cx="6" cy="4"/>
            </a:xfrm>
            <a:custGeom>
              <a:avLst/>
              <a:gdLst>
                <a:gd name="T0" fmla="*/ 1 w 6"/>
                <a:gd name="T1" fmla="*/ 1 h 4"/>
                <a:gd name="T2" fmla="*/ 0 w 6"/>
                <a:gd name="T3" fmla="*/ 4 h 4"/>
                <a:gd name="T4" fmla="*/ 4 w 6"/>
                <a:gd name="T5" fmla="*/ 4 h 4"/>
                <a:gd name="T6" fmla="*/ 4 w 6"/>
                <a:gd name="T7" fmla="*/ 0 h 4"/>
                <a:gd name="T8" fmla="*/ 6 w 6"/>
                <a:gd name="T9" fmla="*/ 3 h 4"/>
                <a:gd name="T10" fmla="*/ 1 w 6"/>
                <a:gd name="T11" fmla="*/ 1 h 4"/>
                <a:gd name="T12" fmla="*/ 0 60000 65536"/>
                <a:gd name="T13" fmla="*/ 0 60000 65536"/>
                <a:gd name="T14" fmla="*/ 0 60000 65536"/>
                <a:gd name="T15" fmla="*/ 0 60000 65536"/>
                <a:gd name="T16" fmla="*/ 0 60000 65536"/>
                <a:gd name="T17" fmla="*/ 0 60000 65536"/>
                <a:gd name="T18" fmla="*/ 0 w 6"/>
                <a:gd name="T19" fmla="*/ 0 h 4"/>
                <a:gd name="T20" fmla="*/ 6 w 6"/>
                <a:gd name="T21" fmla="*/ 4 h 4"/>
              </a:gdLst>
              <a:ahLst/>
              <a:cxnLst>
                <a:cxn ang="T12">
                  <a:pos x="T0" y="T1"/>
                </a:cxn>
                <a:cxn ang="T13">
                  <a:pos x="T2" y="T3"/>
                </a:cxn>
                <a:cxn ang="T14">
                  <a:pos x="T4" y="T5"/>
                </a:cxn>
                <a:cxn ang="T15">
                  <a:pos x="T6" y="T7"/>
                </a:cxn>
                <a:cxn ang="T16">
                  <a:pos x="T8" y="T9"/>
                </a:cxn>
                <a:cxn ang="T17">
                  <a:pos x="T10" y="T11"/>
                </a:cxn>
              </a:cxnLst>
              <a:rect l="T18" t="T19" r="T20" b="T21"/>
              <a:pathLst>
                <a:path w="6" h="4">
                  <a:moveTo>
                    <a:pt x="1" y="1"/>
                  </a:moveTo>
                  <a:lnTo>
                    <a:pt x="0" y="4"/>
                  </a:lnTo>
                  <a:lnTo>
                    <a:pt x="4" y="4"/>
                  </a:lnTo>
                  <a:lnTo>
                    <a:pt x="4" y="0"/>
                  </a:lnTo>
                  <a:lnTo>
                    <a:pt x="6" y="3"/>
                  </a:lnTo>
                  <a:lnTo>
                    <a:pt x="1" y="1"/>
                  </a:lnTo>
                  <a:close/>
                </a:path>
              </a:pathLst>
            </a:custGeom>
            <a:solidFill>
              <a:srgbClr val="C195DB"/>
            </a:solidFill>
            <a:ln w="9525">
              <a:noFill/>
              <a:round/>
              <a:headEnd/>
              <a:tailEnd/>
            </a:ln>
          </p:spPr>
          <p:txBody>
            <a:bodyPr/>
            <a:lstStyle/>
            <a:p>
              <a:endParaRPr lang="ru-RU"/>
            </a:p>
          </p:txBody>
        </p:sp>
        <p:sp>
          <p:nvSpPr>
            <p:cNvPr id="161773" name="Freeform 3430"/>
            <p:cNvSpPr>
              <a:spLocks/>
            </p:cNvSpPr>
            <p:nvPr/>
          </p:nvSpPr>
          <p:spPr bwMode="auto">
            <a:xfrm>
              <a:off x="2121" y="2533"/>
              <a:ext cx="181" cy="144"/>
            </a:xfrm>
            <a:custGeom>
              <a:avLst/>
              <a:gdLst>
                <a:gd name="T0" fmla="*/ 0 w 181"/>
                <a:gd name="T1" fmla="*/ 139 h 144"/>
                <a:gd name="T2" fmla="*/ 5 w 181"/>
                <a:gd name="T3" fmla="*/ 144 h 144"/>
                <a:gd name="T4" fmla="*/ 181 w 181"/>
                <a:gd name="T5" fmla="*/ 6 h 144"/>
                <a:gd name="T6" fmla="*/ 176 w 181"/>
                <a:gd name="T7" fmla="*/ 0 h 144"/>
                <a:gd name="T8" fmla="*/ 0 w 181"/>
                <a:gd name="T9" fmla="*/ 139 h 144"/>
                <a:gd name="T10" fmla="*/ 0 60000 65536"/>
                <a:gd name="T11" fmla="*/ 0 60000 65536"/>
                <a:gd name="T12" fmla="*/ 0 60000 65536"/>
                <a:gd name="T13" fmla="*/ 0 60000 65536"/>
                <a:gd name="T14" fmla="*/ 0 60000 65536"/>
                <a:gd name="T15" fmla="*/ 0 w 181"/>
                <a:gd name="T16" fmla="*/ 0 h 144"/>
                <a:gd name="T17" fmla="*/ 181 w 181"/>
                <a:gd name="T18" fmla="*/ 144 h 144"/>
              </a:gdLst>
              <a:ahLst/>
              <a:cxnLst>
                <a:cxn ang="T10">
                  <a:pos x="T0" y="T1"/>
                </a:cxn>
                <a:cxn ang="T11">
                  <a:pos x="T2" y="T3"/>
                </a:cxn>
                <a:cxn ang="T12">
                  <a:pos x="T4" y="T5"/>
                </a:cxn>
                <a:cxn ang="T13">
                  <a:pos x="T6" y="T7"/>
                </a:cxn>
                <a:cxn ang="T14">
                  <a:pos x="T8" y="T9"/>
                </a:cxn>
              </a:cxnLst>
              <a:rect l="T15" t="T16" r="T17" b="T18"/>
              <a:pathLst>
                <a:path w="181" h="144">
                  <a:moveTo>
                    <a:pt x="0" y="139"/>
                  </a:moveTo>
                  <a:lnTo>
                    <a:pt x="5" y="144"/>
                  </a:lnTo>
                  <a:lnTo>
                    <a:pt x="181" y="6"/>
                  </a:lnTo>
                  <a:lnTo>
                    <a:pt x="176" y="0"/>
                  </a:lnTo>
                  <a:lnTo>
                    <a:pt x="0" y="139"/>
                  </a:lnTo>
                  <a:close/>
                </a:path>
              </a:pathLst>
            </a:custGeom>
            <a:solidFill>
              <a:srgbClr val="C195DB"/>
            </a:solidFill>
            <a:ln w="9525">
              <a:noFill/>
              <a:round/>
              <a:headEnd/>
              <a:tailEnd/>
            </a:ln>
          </p:spPr>
          <p:txBody>
            <a:bodyPr/>
            <a:lstStyle/>
            <a:p>
              <a:endParaRPr lang="ru-RU"/>
            </a:p>
          </p:txBody>
        </p:sp>
        <p:sp>
          <p:nvSpPr>
            <p:cNvPr id="161774" name="Freeform 3431"/>
            <p:cNvSpPr>
              <a:spLocks/>
            </p:cNvSpPr>
            <p:nvPr/>
          </p:nvSpPr>
          <p:spPr bwMode="auto">
            <a:xfrm>
              <a:off x="2120" y="2672"/>
              <a:ext cx="3" cy="5"/>
            </a:xfrm>
            <a:custGeom>
              <a:avLst/>
              <a:gdLst>
                <a:gd name="T0" fmla="*/ 2 w 3"/>
                <a:gd name="T1" fmla="*/ 5 h 5"/>
                <a:gd name="T2" fmla="*/ 3 w 3"/>
                <a:gd name="T3" fmla="*/ 5 h 5"/>
                <a:gd name="T4" fmla="*/ 0 w 3"/>
                <a:gd name="T5" fmla="*/ 0 h 5"/>
                <a:gd name="T6" fmla="*/ 2 w 3"/>
                <a:gd name="T7" fmla="*/ 0 h 5"/>
                <a:gd name="T8" fmla="*/ 2 w 3"/>
                <a:gd name="T9" fmla="*/ 5 h 5"/>
                <a:gd name="T10" fmla="*/ 0 60000 65536"/>
                <a:gd name="T11" fmla="*/ 0 60000 65536"/>
                <a:gd name="T12" fmla="*/ 0 60000 65536"/>
                <a:gd name="T13" fmla="*/ 0 60000 65536"/>
                <a:gd name="T14" fmla="*/ 0 60000 65536"/>
                <a:gd name="T15" fmla="*/ 0 w 3"/>
                <a:gd name="T16" fmla="*/ 0 h 5"/>
                <a:gd name="T17" fmla="*/ 3 w 3"/>
                <a:gd name="T18" fmla="*/ 5 h 5"/>
              </a:gdLst>
              <a:ahLst/>
              <a:cxnLst>
                <a:cxn ang="T10">
                  <a:pos x="T0" y="T1"/>
                </a:cxn>
                <a:cxn ang="T11">
                  <a:pos x="T2" y="T3"/>
                </a:cxn>
                <a:cxn ang="T12">
                  <a:pos x="T4" y="T5"/>
                </a:cxn>
                <a:cxn ang="T13">
                  <a:pos x="T6" y="T7"/>
                </a:cxn>
                <a:cxn ang="T14">
                  <a:pos x="T8" y="T9"/>
                </a:cxn>
              </a:cxnLst>
              <a:rect l="T15" t="T16" r="T17" b="T18"/>
              <a:pathLst>
                <a:path w="3" h="5">
                  <a:moveTo>
                    <a:pt x="2" y="5"/>
                  </a:moveTo>
                  <a:lnTo>
                    <a:pt x="3" y="5"/>
                  </a:lnTo>
                  <a:lnTo>
                    <a:pt x="0" y="0"/>
                  </a:lnTo>
                  <a:lnTo>
                    <a:pt x="2" y="0"/>
                  </a:lnTo>
                  <a:lnTo>
                    <a:pt x="2" y="5"/>
                  </a:lnTo>
                  <a:close/>
                </a:path>
              </a:pathLst>
            </a:custGeom>
            <a:solidFill>
              <a:srgbClr val="C195DB"/>
            </a:solidFill>
            <a:ln w="9525">
              <a:noFill/>
              <a:round/>
              <a:headEnd/>
              <a:tailEnd/>
            </a:ln>
          </p:spPr>
          <p:txBody>
            <a:bodyPr/>
            <a:lstStyle/>
            <a:p>
              <a:endParaRPr lang="ru-RU"/>
            </a:p>
          </p:txBody>
        </p:sp>
        <p:sp>
          <p:nvSpPr>
            <p:cNvPr id="161775" name="Freeform 3432"/>
            <p:cNvSpPr>
              <a:spLocks/>
            </p:cNvSpPr>
            <p:nvPr/>
          </p:nvSpPr>
          <p:spPr bwMode="auto">
            <a:xfrm>
              <a:off x="2244" y="2524"/>
              <a:ext cx="57" cy="16"/>
            </a:xfrm>
            <a:custGeom>
              <a:avLst/>
              <a:gdLst>
                <a:gd name="T0" fmla="*/ 57 w 57"/>
                <a:gd name="T1" fmla="*/ 16 h 16"/>
                <a:gd name="T2" fmla="*/ 57 w 57"/>
                <a:gd name="T3" fmla="*/ 10 h 16"/>
                <a:gd name="T4" fmla="*/ 0 w 57"/>
                <a:gd name="T5" fmla="*/ 0 h 16"/>
                <a:gd name="T6" fmla="*/ 0 w 57"/>
                <a:gd name="T7" fmla="*/ 6 h 16"/>
                <a:gd name="T8" fmla="*/ 57 w 57"/>
                <a:gd name="T9" fmla="*/ 16 h 16"/>
                <a:gd name="T10" fmla="*/ 0 60000 65536"/>
                <a:gd name="T11" fmla="*/ 0 60000 65536"/>
                <a:gd name="T12" fmla="*/ 0 60000 65536"/>
                <a:gd name="T13" fmla="*/ 0 60000 65536"/>
                <a:gd name="T14" fmla="*/ 0 60000 65536"/>
                <a:gd name="T15" fmla="*/ 0 w 57"/>
                <a:gd name="T16" fmla="*/ 0 h 16"/>
                <a:gd name="T17" fmla="*/ 57 w 57"/>
                <a:gd name="T18" fmla="*/ 16 h 16"/>
              </a:gdLst>
              <a:ahLst/>
              <a:cxnLst>
                <a:cxn ang="T10">
                  <a:pos x="T0" y="T1"/>
                </a:cxn>
                <a:cxn ang="T11">
                  <a:pos x="T2" y="T3"/>
                </a:cxn>
                <a:cxn ang="T12">
                  <a:pos x="T4" y="T5"/>
                </a:cxn>
                <a:cxn ang="T13">
                  <a:pos x="T6" y="T7"/>
                </a:cxn>
                <a:cxn ang="T14">
                  <a:pos x="T8" y="T9"/>
                </a:cxn>
              </a:cxnLst>
              <a:rect l="T15" t="T16" r="T17" b="T18"/>
              <a:pathLst>
                <a:path w="57" h="16">
                  <a:moveTo>
                    <a:pt x="57" y="16"/>
                  </a:moveTo>
                  <a:lnTo>
                    <a:pt x="57" y="10"/>
                  </a:lnTo>
                  <a:lnTo>
                    <a:pt x="0" y="0"/>
                  </a:lnTo>
                  <a:lnTo>
                    <a:pt x="0" y="6"/>
                  </a:lnTo>
                  <a:lnTo>
                    <a:pt x="57" y="16"/>
                  </a:lnTo>
                  <a:close/>
                </a:path>
              </a:pathLst>
            </a:custGeom>
            <a:solidFill>
              <a:srgbClr val="C195DB"/>
            </a:solidFill>
            <a:ln w="9525">
              <a:noFill/>
              <a:round/>
              <a:headEnd/>
              <a:tailEnd/>
            </a:ln>
          </p:spPr>
          <p:txBody>
            <a:bodyPr/>
            <a:lstStyle/>
            <a:p>
              <a:endParaRPr lang="ru-RU"/>
            </a:p>
          </p:txBody>
        </p:sp>
        <p:sp>
          <p:nvSpPr>
            <p:cNvPr id="161776" name="Freeform 3433"/>
            <p:cNvSpPr>
              <a:spLocks/>
            </p:cNvSpPr>
            <p:nvPr/>
          </p:nvSpPr>
          <p:spPr bwMode="auto">
            <a:xfrm>
              <a:off x="2298" y="2534"/>
              <a:ext cx="7" cy="6"/>
            </a:xfrm>
            <a:custGeom>
              <a:avLst/>
              <a:gdLst>
                <a:gd name="T0" fmla="*/ 4 w 7"/>
                <a:gd name="T1" fmla="*/ 6 h 6"/>
                <a:gd name="T2" fmla="*/ 7 w 7"/>
                <a:gd name="T3" fmla="*/ 2 h 6"/>
                <a:gd name="T4" fmla="*/ 3 w 7"/>
                <a:gd name="T5" fmla="*/ 0 h 6"/>
                <a:gd name="T6" fmla="*/ 3 w 7"/>
                <a:gd name="T7" fmla="*/ 6 h 6"/>
                <a:gd name="T8" fmla="*/ 0 w 7"/>
                <a:gd name="T9" fmla="*/ 0 h 6"/>
                <a:gd name="T10" fmla="*/ 4 w 7"/>
                <a:gd name="T11" fmla="*/ 6 h 6"/>
                <a:gd name="T12" fmla="*/ 0 60000 65536"/>
                <a:gd name="T13" fmla="*/ 0 60000 65536"/>
                <a:gd name="T14" fmla="*/ 0 60000 65536"/>
                <a:gd name="T15" fmla="*/ 0 60000 65536"/>
                <a:gd name="T16" fmla="*/ 0 60000 65536"/>
                <a:gd name="T17" fmla="*/ 0 60000 65536"/>
                <a:gd name="T18" fmla="*/ 0 w 7"/>
                <a:gd name="T19" fmla="*/ 0 h 6"/>
                <a:gd name="T20" fmla="*/ 7 w 7"/>
                <a:gd name="T21" fmla="*/ 6 h 6"/>
              </a:gdLst>
              <a:ahLst/>
              <a:cxnLst>
                <a:cxn ang="T12">
                  <a:pos x="T0" y="T1"/>
                </a:cxn>
                <a:cxn ang="T13">
                  <a:pos x="T2" y="T3"/>
                </a:cxn>
                <a:cxn ang="T14">
                  <a:pos x="T4" y="T5"/>
                </a:cxn>
                <a:cxn ang="T15">
                  <a:pos x="T6" y="T7"/>
                </a:cxn>
                <a:cxn ang="T16">
                  <a:pos x="T8" y="T9"/>
                </a:cxn>
                <a:cxn ang="T17">
                  <a:pos x="T10" y="T11"/>
                </a:cxn>
              </a:cxnLst>
              <a:rect l="T18" t="T19" r="T20" b="T21"/>
              <a:pathLst>
                <a:path w="7" h="6">
                  <a:moveTo>
                    <a:pt x="4" y="6"/>
                  </a:moveTo>
                  <a:lnTo>
                    <a:pt x="7" y="2"/>
                  </a:lnTo>
                  <a:lnTo>
                    <a:pt x="3" y="0"/>
                  </a:lnTo>
                  <a:lnTo>
                    <a:pt x="3" y="6"/>
                  </a:lnTo>
                  <a:lnTo>
                    <a:pt x="0" y="0"/>
                  </a:lnTo>
                  <a:lnTo>
                    <a:pt x="4" y="6"/>
                  </a:lnTo>
                  <a:close/>
                </a:path>
              </a:pathLst>
            </a:custGeom>
            <a:solidFill>
              <a:srgbClr val="C195DB"/>
            </a:solidFill>
            <a:ln w="9525">
              <a:noFill/>
              <a:round/>
              <a:headEnd/>
              <a:tailEnd/>
            </a:ln>
          </p:spPr>
          <p:txBody>
            <a:bodyPr/>
            <a:lstStyle/>
            <a:p>
              <a:endParaRPr lang="ru-RU"/>
            </a:p>
          </p:txBody>
        </p:sp>
        <p:sp>
          <p:nvSpPr>
            <p:cNvPr id="161777" name="Freeform 3434"/>
            <p:cNvSpPr>
              <a:spLocks/>
            </p:cNvSpPr>
            <p:nvPr/>
          </p:nvSpPr>
          <p:spPr bwMode="auto">
            <a:xfrm>
              <a:off x="2241" y="2493"/>
              <a:ext cx="58" cy="34"/>
            </a:xfrm>
            <a:custGeom>
              <a:avLst/>
              <a:gdLst>
                <a:gd name="T0" fmla="*/ 0 w 58"/>
                <a:gd name="T1" fmla="*/ 29 h 34"/>
                <a:gd name="T2" fmla="*/ 3 w 58"/>
                <a:gd name="T3" fmla="*/ 34 h 34"/>
                <a:gd name="T4" fmla="*/ 58 w 58"/>
                <a:gd name="T5" fmla="*/ 5 h 34"/>
                <a:gd name="T6" fmla="*/ 55 w 58"/>
                <a:gd name="T7" fmla="*/ 0 h 34"/>
                <a:gd name="T8" fmla="*/ 0 w 58"/>
                <a:gd name="T9" fmla="*/ 29 h 34"/>
                <a:gd name="T10" fmla="*/ 0 60000 65536"/>
                <a:gd name="T11" fmla="*/ 0 60000 65536"/>
                <a:gd name="T12" fmla="*/ 0 60000 65536"/>
                <a:gd name="T13" fmla="*/ 0 60000 65536"/>
                <a:gd name="T14" fmla="*/ 0 60000 65536"/>
                <a:gd name="T15" fmla="*/ 0 w 58"/>
                <a:gd name="T16" fmla="*/ 0 h 34"/>
                <a:gd name="T17" fmla="*/ 58 w 58"/>
                <a:gd name="T18" fmla="*/ 34 h 34"/>
              </a:gdLst>
              <a:ahLst/>
              <a:cxnLst>
                <a:cxn ang="T10">
                  <a:pos x="T0" y="T1"/>
                </a:cxn>
                <a:cxn ang="T11">
                  <a:pos x="T2" y="T3"/>
                </a:cxn>
                <a:cxn ang="T12">
                  <a:pos x="T4" y="T5"/>
                </a:cxn>
                <a:cxn ang="T13">
                  <a:pos x="T6" y="T7"/>
                </a:cxn>
                <a:cxn ang="T14">
                  <a:pos x="T8" y="T9"/>
                </a:cxn>
              </a:cxnLst>
              <a:rect l="T15" t="T16" r="T17" b="T18"/>
              <a:pathLst>
                <a:path w="58" h="34">
                  <a:moveTo>
                    <a:pt x="0" y="29"/>
                  </a:moveTo>
                  <a:lnTo>
                    <a:pt x="3" y="34"/>
                  </a:lnTo>
                  <a:lnTo>
                    <a:pt x="58" y="5"/>
                  </a:lnTo>
                  <a:lnTo>
                    <a:pt x="55" y="0"/>
                  </a:lnTo>
                  <a:lnTo>
                    <a:pt x="0" y="29"/>
                  </a:lnTo>
                  <a:close/>
                </a:path>
              </a:pathLst>
            </a:custGeom>
            <a:solidFill>
              <a:srgbClr val="C195DB"/>
            </a:solidFill>
            <a:ln w="9525">
              <a:noFill/>
              <a:round/>
              <a:headEnd/>
              <a:tailEnd/>
            </a:ln>
          </p:spPr>
          <p:txBody>
            <a:bodyPr/>
            <a:lstStyle/>
            <a:p>
              <a:endParaRPr lang="ru-RU"/>
            </a:p>
          </p:txBody>
        </p:sp>
        <p:sp>
          <p:nvSpPr>
            <p:cNvPr id="161778" name="Freeform 3435"/>
            <p:cNvSpPr>
              <a:spLocks/>
            </p:cNvSpPr>
            <p:nvPr/>
          </p:nvSpPr>
          <p:spPr bwMode="auto">
            <a:xfrm>
              <a:off x="2234" y="2524"/>
              <a:ext cx="10" cy="5"/>
            </a:xfrm>
            <a:custGeom>
              <a:avLst/>
              <a:gdLst>
                <a:gd name="T0" fmla="*/ 9 w 10"/>
                <a:gd name="T1" fmla="*/ 5 h 5"/>
                <a:gd name="T2" fmla="*/ 0 w 10"/>
                <a:gd name="T3" fmla="*/ 3 h 5"/>
                <a:gd name="T4" fmla="*/ 8 w 10"/>
                <a:gd name="T5" fmla="*/ 0 h 5"/>
                <a:gd name="T6" fmla="*/ 10 w 10"/>
                <a:gd name="T7" fmla="*/ 3 h 5"/>
                <a:gd name="T8" fmla="*/ 9 w 10"/>
                <a:gd name="T9" fmla="*/ 0 h 5"/>
                <a:gd name="T10" fmla="*/ 9 w 10"/>
                <a:gd name="T11" fmla="*/ 5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9" y="5"/>
                  </a:moveTo>
                  <a:lnTo>
                    <a:pt x="0" y="3"/>
                  </a:lnTo>
                  <a:lnTo>
                    <a:pt x="8" y="0"/>
                  </a:lnTo>
                  <a:lnTo>
                    <a:pt x="10" y="3"/>
                  </a:lnTo>
                  <a:lnTo>
                    <a:pt x="9" y="0"/>
                  </a:lnTo>
                  <a:lnTo>
                    <a:pt x="9" y="5"/>
                  </a:lnTo>
                  <a:close/>
                </a:path>
              </a:pathLst>
            </a:custGeom>
            <a:solidFill>
              <a:srgbClr val="C195DB"/>
            </a:solidFill>
            <a:ln w="9525">
              <a:noFill/>
              <a:round/>
              <a:headEnd/>
              <a:tailEnd/>
            </a:ln>
          </p:spPr>
          <p:txBody>
            <a:bodyPr/>
            <a:lstStyle/>
            <a:p>
              <a:endParaRPr lang="ru-RU"/>
            </a:p>
          </p:txBody>
        </p:sp>
        <p:sp>
          <p:nvSpPr>
            <p:cNvPr id="161779" name="Freeform 3436"/>
            <p:cNvSpPr>
              <a:spLocks/>
            </p:cNvSpPr>
            <p:nvPr/>
          </p:nvSpPr>
          <p:spPr bwMode="auto">
            <a:xfrm>
              <a:off x="2298" y="2493"/>
              <a:ext cx="3" cy="7"/>
            </a:xfrm>
            <a:custGeom>
              <a:avLst/>
              <a:gdLst>
                <a:gd name="T0" fmla="*/ 3 w 3"/>
                <a:gd name="T1" fmla="*/ 6 h 7"/>
                <a:gd name="T2" fmla="*/ 0 w 3"/>
                <a:gd name="T3" fmla="*/ 0 h 7"/>
                <a:gd name="T4" fmla="*/ 1 w 3"/>
                <a:gd name="T5" fmla="*/ 7 h 7"/>
                <a:gd name="T6" fmla="*/ 0 w 3"/>
                <a:gd name="T7" fmla="*/ 0 h 7"/>
                <a:gd name="T8" fmla="*/ 3 w 3"/>
                <a:gd name="T9" fmla="*/ 6 h 7"/>
                <a:gd name="T10" fmla="*/ 0 60000 65536"/>
                <a:gd name="T11" fmla="*/ 0 60000 65536"/>
                <a:gd name="T12" fmla="*/ 0 60000 65536"/>
                <a:gd name="T13" fmla="*/ 0 60000 65536"/>
                <a:gd name="T14" fmla="*/ 0 60000 65536"/>
                <a:gd name="T15" fmla="*/ 0 w 3"/>
                <a:gd name="T16" fmla="*/ 0 h 7"/>
                <a:gd name="T17" fmla="*/ 3 w 3"/>
                <a:gd name="T18" fmla="*/ 7 h 7"/>
              </a:gdLst>
              <a:ahLst/>
              <a:cxnLst>
                <a:cxn ang="T10">
                  <a:pos x="T0" y="T1"/>
                </a:cxn>
                <a:cxn ang="T11">
                  <a:pos x="T2" y="T3"/>
                </a:cxn>
                <a:cxn ang="T12">
                  <a:pos x="T4" y="T5"/>
                </a:cxn>
                <a:cxn ang="T13">
                  <a:pos x="T6" y="T7"/>
                </a:cxn>
                <a:cxn ang="T14">
                  <a:pos x="T8" y="T9"/>
                </a:cxn>
              </a:cxnLst>
              <a:rect l="T15" t="T16" r="T17" b="T18"/>
              <a:pathLst>
                <a:path w="3" h="7">
                  <a:moveTo>
                    <a:pt x="3" y="6"/>
                  </a:moveTo>
                  <a:lnTo>
                    <a:pt x="0" y="0"/>
                  </a:lnTo>
                  <a:lnTo>
                    <a:pt x="1" y="7"/>
                  </a:lnTo>
                  <a:lnTo>
                    <a:pt x="0" y="0"/>
                  </a:lnTo>
                  <a:lnTo>
                    <a:pt x="3" y="6"/>
                  </a:lnTo>
                  <a:close/>
                </a:path>
              </a:pathLst>
            </a:custGeom>
            <a:solidFill>
              <a:srgbClr val="C195DB"/>
            </a:solidFill>
            <a:ln w="9525">
              <a:noFill/>
              <a:round/>
              <a:headEnd/>
              <a:tailEnd/>
            </a:ln>
          </p:spPr>
          <p:txBody>
            <a:bodyPr/>
            <a:lstStyle/>
            <a:p>
              <a:endParaRPr lang="ru-RU"/>
            </a:p>
          </p:txBody>
        </p:sp>
        <p:sp>
          <p:nvSpPr>
            <p:cNvPr id="161780" name="Freeform 3437"/>
            <p:cNvSpPr>
              <a:spLocks/>
            </p:cNvSpPr>
            <p:nvPr/>
          </p:nvSpPr>
          <p:spPr bwMode="auto">
            <a:xfrm>
              <a:off x="2064" y="2612"/>
              <a:ext cx="58" cy="72"/>
            </a:xfrm>
            <a:custGeom>
              <a:avLst/>
              <a:gdLst>
                <a:gd name="T0" fmla="*/ 6 w 58"/>
                <a:gd name="T1" fmla="*/ 0 h 72"/>
                <a:gd name="T2" fmla="*/ 0 w 58"/>
                <a:gd name="T3" fmla="*/ 5 h 72"/>
                <a:gd name="T4" fmla="*/ 51 w 58"/>
                <a:gd name="T5" fmla="*/ 72 h 72"/>
                <a:gd name="T6" fmla="*/ 58 w 58"/>
                <a:gd name="T7" fmla="*/ 68 h 72"/>
                <a:gd name="T8" fmla="*/ 6 w 58"/>
                <a:gd name="T9" fmla="*/ 0 h 72"/>
                <a:gd name="T10" fmla="*/ 0 60000 65536"/>
                <a:gd name="T11" fmla="*/ 0 60000 65536"/>
                <a:gd name="T12" fmla="*/ 0 60000 65536"/>
                <a:gd name="T13" fmla="*/ 0 60000 65536"/>
                <a:gd name="T14" fmla="*/ 0 60000 65536"/>
                <a:gd name="T15" fmla="*/ 0 w 58"/>
                <a:gd name="T16" fmla="*/ 0 h 72"/>
                <a:gd name="T17" fmla="*/ 58 w 58"/>
                <a:gd name="T18" fmla="*/ 72 h 72"/>
              </a:gdLst>
              <a:ahLst/>
              <a:cxnLst>
                <a:cxn ang="T10">
                  <a:pos x="T0" y="T1"/>
                </a:cxn>
                <a:cxn ang="T11">
                  <a:pos x="T2" y="T3"/>
                </a:cxn>
                <a:cxn ang="T12">
                  <a:pos x="T4" y="T5"/>
                </a:cxn>
                <a:cxn ang="T13">
                  <a:pos x="T6" y="T7"/>
                </a:cxn>
                <a:cxn ang="T14">
                  <a:pos x="T8" y="T9"/>
                </a:cxn>
              </a:cxnLst>
              <a:rect l="T15" t="T16" r="T17" b="T18"/>
              <a:pathLst>
                <a:path w="58" h="72">
                  <a:moveTo>
                    <a:pt x="6" y="0"/>
                  </a:moveTo>
                  <a:lnTo>
                    <a:pt x="0" y="5"/>
                  </a:lnTo>
                  <a:lnTo>
                    <a:pt x="51" y="72"/>
                  </a:lnTo>
                  <a:lnTo>
                    <a:pt x="58" y="68"/>
                  </a:lnTo>
                  <a:lnTo>
                    <a:pt x="6" y="0"/>
                  </a:lnTo>
                  <a:close/>
                </a:path>
              </a:pathLst>
            </a:custGeom>
            <a:solidFill>
              <a:srgbClr val="C195DB"/>
            </a:solidFill>
            <a:ln w="9525">
              <a:noFill/>
              <a:round/>
              <a:headEnd/>
              <a:tailEnd/>
            </a:ln>
          </p:spPr>
          <p:txBody>
            <a:bodyPr/>
            <a:lstStyle/>
            <a:p>
              <a:endParaRPr lang="ru-RU"/>
            </a:p>
          </p:txBody>
        </p:sp>
        <p:sp>
          <p:nvSpPr>
            <p:cNvPr id="161781" name="Line 3438"/>
            <p:cNvSpPr>
              <a:spLocks noChangeShapeType="1"/>
            </p:cNvSpPr>
            <p:nvPr/>
          </p:nvSpPr>
          <p:spPr bwMode="auto">
            <a:xfrm>
              <a:off x="2076" y="2665"/>
              <a:ext cx="44" cy="16"/>
            </a:xfrm>
            <a:prstGeom prst="line">
              <a:avLst/>
            </a:prstGeom>
            <a:noFill/>
            <a:ln w="6350" cap="rnd">
              <a:solidFill>
                <a:srgbClr val="C195DB"/>
              </a:solidFill>
              <a:round/>
              <a:headEnd/>
              <a:tailEnd/>
            </a:ln>
          </p:spPr>
          <p:txBody>
            <a:bodyPr/>
            <a:lstStyle/>
            <a:p>
              <a:endParaRPr lang="ru-RU"/>
            </a:p>
          </p:txBody>
        </p:sp>
        <p:sp>
          <p:nvSpPr>
            <p:cNvPr id="161782" name="Line 3439"/>
            <p:cNvSpPr>
              <a:spLocks noChangeShapeType="1"/>
            </p:cNvSpPr>
            <p:nvPr/>
          </p:nvSpPr>
          <p:spPr bwMode="auto">
            <a:xfrm flipH="1" flipV="1">
              <a:off x="2068" y="2620"/>
              <a:ext cx="9" cy="45"/>
            </a:xfrm>
            <a:prstGeom prst="line">
              <a:avLst/>
            </a:prstGeom>
            <a:noFill/>
            <a:ln w="6350" cap="rnd">
              <a:solidFill>
                <a:srgbClr val="C195DB"/>
              </a:solidFill>
              <a:round/>
              <a:headEnd/>
              <a:tailEnd/>
            </a:ln>
          </p:spPr>
          <p:txBody>
            <a:bodyPr/>
            <a:lstStyle/>
            <a:p>
              <a:endParaRPr lang="ru-RU"/>
            </a:p>
          </p:txBody>
        </p:sp>
        <p:sp>
          <p:nvSpPr>
            <p:cNvPr id="161783" name="Line 3440"/>
            <p:cNvSpPr>
              <a:spLocks noChangeShapeType="1"/>
            </p:cNvSpPr>
            <p:nvPr/>
          </p:nvSpPr>
          <p:spPr bwMode="auto">
            <a:xfrm flipH="1">
              <a:off x="2041" y="2665"/>
              <a:ext cx="35" cy="23"/>
            </a:xfrm>
            <a:prstGeom prst="line">
              <a:avLst/>
            </a:prstGeom>
            <a:noFill/>
            <a:ln w="6350" cap="rnd">
              <a:solidFill>
                <a:srgbClr val="C195DB"/>
              </a:solidFill>
              <a:round/>
              <a:headEnd/>
              <a:tailEnd/>
            </a:ln>
          </p:spPr>
          <p:txBody>
            <a:bodyPr/>
            <a:lstStyle/>
            <a:p>
              <a:endParaRPr lang="ru-RU"/>
            </a:p>
          </p:txBody>
        </p:sp>
        <p:sp>
          <p:nvSpPr>
            <p:cNvPr id="161784" name="Freeform 3441"/>
            <p:cNvSpPr>
              <a:spLocks/>
            </p:cNvSpPr>
            <p:nvPr/>
          </p:nvSpPr>
          <p:spPr bwMode="auto">
            <a:xfrm>
              <a:off x="1710" y="2770"/>
              <a:ext cx="49" cy="64"/>
            </a:xfrm>
            <a:custGeom>
              <a:avLst/>
              <a:gdLst>
                <a:gd name="T0" fmla="*/ 6 w 49"/>
                <a:gd name="T1" fmla="*/ 0 h 64"/>
                <a:gd name="T2" fmla="*/ 0 w 49"/>
                <a:gd name="T3" fmla="*/ 6 h 64"/>
                <a:gd name="T4" fmla="*/ 43 w 49"/>
                <a:gd name="T5" fmla="*/ 64 h 64"/>
                <a:gd name="T6" fmla="*/ 49 w 49"/>
                <a:gd name="T7" fmla="*/ 60 h 64"/>
                <a:gd name="T8" fmla="*/ 6 w 49"/>
                <a:gd name="T9" fmla="*/ 0 h 64"/>
                <a:gd name="T10" fmla="*/ 0 60000 65536"/>
                <a:gd name="T11" fmla="*/ 0 60000 65536"/>
                <a:gd name="T12" fmla="*/ 0 60000 65536"/>
                <a:gd name="T13" fmla="*/ 0 60000 65536"/>
                <a:gd name="T14" fmla="*/ 0 60000 65536"/>
                <a:gd name="T15" fmla="*/ 0 w 49"/>
                <a:gd name="T16" fmla="*/ 0 h 64"/>
                <a:gd name="T17" fmla="*/ 49 w 49"/>
                <a:gd name="T18" fmla="*/ 64 h 64"/>
              </a:gdLst>
              <a:ahLst/>
              <a:cxnLst>
                <a:cxn ang="T10">
                  <a:pos x="T0" y="T1"/>
                </a:cxn>
                <a:cxn ang="T11">
                  <a:pos x="T2" y="T3"/>
                </a:cxn>
                <a:cxn ang="T12">
                  <a:pos x="T4" y="T5"/>
                </a:cxn>
                <a:cxn ang="T13">
                  <a:pos x="T6" y="T7"/>
                </a:cxn>
                <a:cxn ang="T14">
                  <a:pos x="T8" y="T9"/>
                </a:cxn>
              </a:cxnLst>
              <a:rect l="T15" t="T16" r="T17" b="T18"/>
              <a:pathLst>
                <a:path w="49" h="64">
                  <a:moveTo>
                    <a:pt x="6" y="0"/>
                  </a:moveTo>
                  <a:lnTo>
                    <a:pt x="0" y="6"/>
                  </a:lnTo>
                  <a:lnTo>
                    <a:pt x="43" y="64"/>
                  </a:lnTo>
                  <a:lnTo>
                    <a:pt x="49" y="60"/>
                  </a:lnTo>
                  <a:lnTo>
                    <a:pt x="6" y="0"/>
                  </a:lnTo>
                  <a:close/>
                </a:path>
              </a:pathLst>
            </a:custGeom>
            <a:solidFill>
              <a:srgbClr val="C195DB"/>
            </a:solidFill>
            <a:ln w="9525">
              <a:noFill/>
              <a:round/>
              <a:headEnd/>
              <a:tailEnd/>
            </a:ln>
          </p:spPr>
          <p:txBody>
            <a:bodyPr/>
            <a:lstStyle/>
            <a:p>
              <a:endParaRPr lang="ru-RU"/>
            </a:p>
          </p:txBody>
        </p:sp>
        <p:sp>
          <p:nvSpPr>
            <p:cNvPr id="161785" name="Freeform 3442"/>
            <p:cNvSpPr>
              <a:spLocks/>
            </p:cNvSpPr>
            <p:nvPr/>
          </p:nvSpPr>
          <p:spPr bwMode="auto">
            <a:xfrm>
              <a:off x="2878" y="503"/>
              <a:ext cx="13" cy="569"/>
            </a:xfrm>
            <a:custGeom>
              <a:avLst/>
              <a:gdLst>
                <a:gd name="T0" fmla="*/ 12 w 13"/>
                <a:gd name="T1" fmla="*/ 0 h 569"/>
                <a:gd name="T2" fmla="*/ 0 w 13"/>
                <a:gd name="T3" fmla="*/ 0 h 569"/>
                <a:gd name="T4" fmla="*/ 1 w 13"/>
                <a:gd name="T5" fmla="*/ 569 h 569"/>
                <a:gd name="T6" fmla="*/ 13 w 13"/>
                <a:gd name="T7" fmla="*/ 569 h 569"/>
                <a:gd name="T8" fmla="*/ 12 w 13"/>
                <a:gd name="T9" fmla="*/ 0 h 569"/>
                <a:gd name="T10" fmla="*/ 0 60000 65536"/>
                <a:gd name="T11" fmla="*/ 0 60000 65536"/>
                <a:gd name="T12" fmla="*/ 0 60000 65536"/>
                <a:gd name="T13" fmla="*/ 0 60000 65536"/>
                <a:gd name="T14" fmla="*/ 0 60000 65536"/>
                <a:gd name="T15" fmla="*/ 0 w 13"/>
                <a:gd name="T16" fmla="*/ 0 h 569"/>
                <a:gd name="T17" fmla="*/ 13 w 13"/>
                <a:gd name="T18" fmla="*/ 569 h 569"/>
              </a:gdLst>
              <a:ahLst/>
              <a:cxnLst>
                <a:cxn ang="T10">
                  <a:pos x="T0" y="T1"/>
                </a:cxn>
                <a:cxn ang="T11">
                  <a:pos x="T2" y="T3"/>
                </a:cxn>
                <a:cxn ang="T12">
                  <a:pos x="T4" y="T5"/>
                </a:cxn>
                <a:cxn ang="T13">
                  <a:pos x="T6" y="T7"/>
                </a:cxn>
                <a:cxn ang="T14">
                  <a:pos x="T8" y="T9"/>
                </a:cxn>
              </a:cxnLst>
              <a:rect l="T15" t="T16" r="T17" b="T18"/>
              <a:pathLst>
                <a:path w="13" h="569">
                  <a:moveTo>
                    <a:pt x="12" y="0"/>
                  </a:moveTo>
                  <a:lnTo>
                    <a:pt x="0" y="0"/>
                  </a:lnTo>
                  <a:lnTo>
                    <a:pt x="1" y="569"/>
                  </a:lnTo>
                  <a:lnTo>
                    <a:pt x="13" y="569"/>
                  </a:lnTo>
                  <a:lnTo>
                    <a:pt x="12" y="0"/>
                  </a:lnTo>
                  <a:close/>
                </a:path>
              </a:pathLst>
            </a:custGeom>
            <a:solidFill>
              <a:srgbClr val="F8BDD6"/>
            </a:solidFill>
            <a:ln w="9525">
              <a:noFill/>
              <a:round/>
              <a:headEnd/>
              <a:tailEnd/>
            </a:ln>
          </p:spPr>
          <p:txBody>
            <a:bodyPr/>
            <a:lstStyle/>
            <a:p>
              <a:endParaRPr lang="ru-RU"/>
            </a:p>
          </p:txBody>
        </p:sp>
        <p:sp>
          <p:nvSpPr>
            <p:cNvPr id="161786" name="Freeform 3443"/>
            <p:cNvSpPr>
              <a:spLocks/>
            </p:cNvSpPr>
            <p:nvPr/>
          </p:nvSpPr>
          <p:spPr bwMode="auto">
            <a:xfrm>
              <a:off x="2840" y="488"/>
              <a:ext cx="86" cy="86"/>
            </a:xfrm>
            <a:custGeom>
              <a:avLst/>
              <a:gdLst>
                <a:gd name="T0" fmla="*/ 0 w 483"/>
                <a:gd name="T1" fmla="*/ 0 h 426"/>
                <a:gd name="T2" fmla="*/ 0 w 483"/>
                <a:gd name="T3" fmla="*/ 0 h 426"/>
                <a:gd name="T4" fmla="*/ 0 w 483"/>
                <a:gd name="T5" fmla="*/ 0 h 426"/>
                <a:gd name="T6" fmla="*/ 0 w 483"/>
                <a:gd name="T7" fmla="*/ 0 h 426"/>
                <a:gd name="T8" fmla="*/ 0 w 483"/>
                <a:gd name="T9" fmla="*/ 0 h 426"/>
                <a:gd name="T10" fmla="*/ 0 60000 65536"/>
                <a:gd name="T11" fmla="*/ 0 60000 65536"/>
                <a:gd name="T12" fmla="*/ 0 60000 65536"/>
                <a:gd name="T13" fmla="*/ 0 60000 65536"/>
                <a:gd name="T14" fmla="*/ 0 60000 65536"/>
                <a:gd name="T15" fmla="*/ 0 w 483"/>
                <a:gd name="T16" fmla="*/ 0 h 426"/>
                <a:gd name="T17" fmla="*/ 483 w 483"/>
                <a:gd name="T18" fmla="*/ 426 h 426"/>
              </a:gdLst>
              <a:ahLst/>
              <a:cxnLst>
                <a:cxn ang="T10">
                  <a:pos x="T0" y="T1"/>
                </a:cxn>
                <a:cxn ang="T11">
                  <a:pos x="T2" y="T3"/>
                </a:cxn>
                <a:cxn ang="T12">
                  <a:pos x="T4" y="T5"/>
                </a:cxn>
                <a:cxn ang="T13">
                  <a:pos x="T6" y="T7"/>
                </a:cxn>
                <a:cxn ang="T14">
                  <a:pos x="T8" y="T9"/>
                </a:cxn>
              </a:cxnLst>
              <a:rect l="T15" t="T16" r="T17" b="T18"/>
              <a:pathLst>
                <a:path w="483" h="426">
                  <a:moveTo>
                    <a:pt x="483" y="213"/>
                  </a:moveTo>
                  <a:cubicBezTo>
                    <a:pt x="483" y="95"/>
                    <a:pt x="375" y="0"/>
                    <a:pt x="241" y="0"/>
                  </a:cubicBezTo>
                  <a:cubicBezTo>
                    <a:pt x="108" y="1"/>
                    <a:pt x="0" y="96"/>
                    <a:pt x="0" y="213"/>
                  </a:cubicBezTo>
                  <a:cubicBezTo>
                    <a:pt x="0" y="331"/>
                    <a:pt x="108" y="426"/>
                    <a:pt x="242" y="425"/>
                  </a:cubicBezTo>
                  <a:cubicBezTo>
                    <a:pt x="375" y="425"/>
                    <a:pt x="483" y="330"/>
                    <a:pt x="483" y="213"/>
                  </a:cubicBezTo>
                </a:path>
              </a:pathLst>
            </a:custGeom>
            <a:solidFill>
              <a:srgbClr val="F561AF"/>
            </a:solidFill>
            <a:ln w="0">
              <a:solidFill>
                <a:srgbClr val="000000"/>
              </a:solidFill>
              <a:prstDash val="solid"/>
              <a:round/>
              <a:headEnd/>
              <a:tailEnd/>
            </a:ln>
          </p:spPr>
          <p:txBody>
            <a:bodyPr/>
            <a:lstStyle/>
            <a:p>
              <a:endParaRPr lang="ru-RU"/>
            </a:p>
          </p:txBody>
        </p:sp>
        <p:sp>
          <p:nvSpPr>
            <p:cNvPr id="161787" name="Oval 3444"/>
            <p:cNvSpPr>
              <a:spLocks noChangeArrowheads="1"/>
            </p:cNvSpPr>
            <p:nvPr/>
          </p:nvSpPr>
          <p:spPr bwMode="auto">
            <a:xfrm>
              <a:off x="2840" y="488"/>
              <a:ext cx="86" cy="84"/>
            </a:xfrm>
            <a:prstGeom prst="ellipse">
              <a:avLst/>
            </a:prstGeom>
            <a:noFill/>
            <a:ln w="9525" cap="rnd">
              <a:solidFill>
                <a:srgbClr val="F8BDD6"/>
              </a:solidFill>
              <a:round/>
              <a:headEnd/>
              <a:tailEnd/>
            </a:ln>
          </p:spPr>
          <p:txBody>
            <a:bodyPr/>
            <a:lstStyle/>
            <a:p>
              <a:endParaRPr lang="en-US"/>
            </a:p>
          </p:txBody>
        </p:sp>
        <p:sp>
          <p:nvSpPr>
            <p:cNvPr id="161788" name="Freeform 3445"/>
            <p:cNvSpPr>
              <a:spLocks/>
            </p:cNvSpPr>
            <p:nvPr/>
          </p:nvSpPr>
          <p:spPr bwMode="auto">
            <a:xfrm>
              <a:off x="2759" y="488"/>
              <a:ext cx="87" cy="86"/>
            </a:xfrm>
            <a:custGeom>
              <a:avLst/>
              <a:gdLst>
                <a:gd name="T0" fmla="*/ 0 w 483"/>
                <a:gd name="T1" fmla="*/ 0 h 426"/>
                <a:gd name="T2" fmla="*/ 0 w 483"/>
                <a:gd name="T3" fmla="*/ 0 h 426"/>
                <a:gd name="T4" fmla="*/ 0 w 483"/>
                <a:gd name="T5" fmla="*/ 0 h 426"/>
                <a:gd name="T6" fmla="*/ 0 w 483"/>
                <a:gd name="T7" fmla="*/ 0 h 426"/>
                <a:gd name="T8" fmla="*/ 0 w 483"/>
                <a:gd name="T9" fmla="*/ 0 h 426"/>
                <a:gd name="T10" fmla="*/ 0 60000 65536"/>
                <a:gd name="T11" fmla="*/ 0 60000 65536"/>
                <a:gd name="T12" fmla="*/ 0 60000 65536"/>
                <a:gd name="T13" fmla="*/ 0 60000 65536"/>
                <a:gd name="T14" fmla="*/ 0 60000 65536"/>
                <a:gd name="T15" fmla="*/ 0 w 483"/>
                <a:gd name="T16" fmla="*/ 0 h 426"/>
                <a:gd name="T17" fmla="*/ 483 w 483"/>
                <a:gd name="T18" fmla="*/ 426 h 426"/>
              </a:gdLst>
              <a:ahLst/>
              <a:cxnLst>
                <a:cxn ang="T10">
                  <a:pos x="T0" y="T1"/>
                </a:cxn>
                <a:cxn ang="T11">
                  <a:pos x="T2" y="T3"/>
                </a:cxn>
                <a:cxn ang="T12">
                  <a:pos x="T4" y="T5"/>
                </a:cxn>
                <a:cxn ang="T13">
                  <a:pos x="T6" y="T7"/>
                </a:cxn>
                <a:cxn ang="T14">
                  <a:pos x="T8" y="T9"/>
                </a:cxn>
              </a:cxnLst>
              <a:rect l="T15" t="T16" r="T17" b="T18"/>
              <a:pathLst>
                <a:path w="483" h="426">
                  <a:moveTo>
                    <a:pt x="483" y="213"/>
                  </a:moveTo>
                  <a:cubicBezTo>
                    <a:pt x="483" y="95"/>
                    <a:pt x="375" y="0"/>
                    <a:pt x="241" y="0"/>
                  </a:cubicBezTo>
                  <a:cubicBezTo>
                    <a:pt x="108" y="1"/>
                    <a:pt x="0" y="96"/>
                    <a:pt x="0" y="213"/>
                  </a:cubicBezTo>
                  <a:cubicBezTo>
                    <a:pt x="0" y="331"/>
                    <a:pt x="108" y="426"/>
                    <a:pt x="242" y="425"/>
                  </a:cubicBezTo>
                  <a:cubicBezTo>
                    <a:pt x="375" y="425"/>
                    <a:pt x="483" y="330"/>
                    <a:pt x="483" y="213"/>
                  </a:cubicBezTo>
                </a:path>
              </a:pathLst>
            </a:custGeom>
            <a:solidFill>
              <a:srgbClr val="F561AF"/>
            </a:solidFill>
            <a:ln w="0">
              <a:solidFill>
                <a:srgbClr val="000000"/>
              </a:solidFill>
              <a:prstDash val="solid"/>
              <a:round/>
              <a:headEnd/>
              <a:tailEnd/>
            </a:ln>
          </p:spPr>
          <p:txBody>
            <a:bodyPr/>
            <a:lstStyle/>
            <a:p>
              <a:endParaRPr lang="ru-RU"/>
            </a:p>
          </p:txBody>
        </p:sp>
        <p:sp>
          <p:nvSpPr>
            <p:cNvPr id="161789" name="Oval 3446"/>
            <p:cNvSpPr>
              <a:spLocks noChangeArrowheads="1"/>
            </p:cNvSpPr>
            <p:nvPr/>
          </p:nvSpPr>
          <p:spPr bwMode="auto">
            <a:xfrm>
              <a:off x="2759" y="488"/>
              <a:ext cx="87" cy="84"/>
            </a:xfrm>
            <a:prstGeom prst="ellipse">
              <a:avLst/>
            </a:prstGeom>
            <a:noFill/>
            <a:ln w="9525" cap="rnd">
              <a:solidFill>
                <a:srgbClr val="F8BDD6"/>
              </a:solidFill>
              <a:round/>
              <a:headEnd/>
              <a:tailEnd/>
            </a:ln>
          </p:spPr>
          <p:txBody>
            <a:bodyPr/>
            <a:lstStyle/>
            <a:p>
              <a:endParaRPr lang="en-US"/>
            </a:p>
          </p:txBody>
        </p:sp>
        <p:sp>
          <p:nvSpPr>
            <p:cNvPr id="161790" name="Freeform 3447"/>
            <p:cNvSpPr>
              <a:spLocks/>
            </p:cNvSpPr>
            <p:nvPr/>
          </p:nvSpPr>
          <p:spPr bwMode="auto">
            <a:xfrm>
              <a:off x="2922" y="486"/>
              <a:ext cx="88" cy="86"/>
            </a:xfrm>
            <a:custGeom>
              <a:avLst/>
              <a:gdLst>
                <a:gd name="T0" fmla="*/ 0 w 492"/>
                <a:gd name="T1" fmla="*/ 0 h 425"/>
                <a:gd name="T2" fmla="*/ 0 w 492"/>
                <a:gd name="T3" fmla="*/ 0 h 425"/>
                <a:gd name="T4" fmla="*/ 0 w 492"/>
                <a:gd name="T5" fmla="*/ 0 h 425"/>
                <a:gd name="T6" fmla="*/ 0 w 492"/>
                <a:gd name="T7" fmla="*/ 0 h 425"/>
                <a:gd name="T8" fmla="*/ 0 w 492"/>
                <a:gd name="T9" fmla="*/ 0 h 425"/>
                <a:gd name="T10" fmla="*/ 0 60000 65536"/>
                <a:gd name="T11" fmla="*/ 0 60000 65536"/>
                <a:gd name="T12" fmla="*/ 0 60000 65536"/>
                <a:gd name="T13" fmla="*/ 0 60000 65536"/>
                <a:gd name="T14" fmla="*/ 0 60000 65536"/>
                <a:gd name="T15" fmla="*/ 0 w 492"/>
                <a:gd name="T16" fmla="*/ 0 h 425"/>
                <a:gd name="T17" fmla="*/ 492 w 492"/>
                <a:gd name="T18" fmla="*/ 425 h 425"/>
              </a:gdLst>
              <a:ahLst/>
              <a:cxnLst>
                <a:cxn ang="T10">
                  <a:pos x="T0" y="T1"/>
                </a:cxn>
                <a:cxn ang="T11">
                  <a:pos x="T2" y="T3"/>
                </a:cxn>
                <a:cxn ang="T12">
                  <a:pos x="T4" y="T5"/>
                </a:cxn>
                <a:cxn ang="T13">
                  <a:pos x="T6" y="T7"/>
                </a:cxn>
                <a:cxn ang="T14">
                  <a:pos x="T8" y="T9"/>
                </a:cxn>
              </a:cxnLst>
              <a:rect l="T15" t="T16" r="T17" b="T18"/>
              <a:pathLst>
                <a:path w="492" h="425">
                  <a:moveTo>
                    <a:pt x="492" y="212"/>
                  </a:moveTo>
                  <a:cubicBezTo>
                    <a:pt x="492" y="95"/>
                    <a:pt x="381" y="0"/>
                    <a:pt x="246" y="0"/>
                  </a:cubicBezTo>
                  <a:cubicBezTo>
                    <a:pt x="110" y="0"/>
                    <a:pt x="0" y="96"/>
                    <a:pt x="0" y="213"/>
                  </a:cubicBezTo>
                  <a:cubicBezTo>
                    <a:pt x="0" y="330"/>
                    <a:pt x="111" y="425"/>
                    <a:pt x="246" y="425"/>
                  </a:cubicBezTo>
                  <a:cubicBezTo>
                    <a:pt x="382" y="425"/>
                    <a:pt x="492" y="330"/>
                    <a:pt x="492" y="212"/>
                  </a:cubicBezTo>
                </a:path>
              </a:pathLst>
            </a:custGeom>
            <a:solidFill>
              <a:srgbClr val="F561AF"/>
            </a:solidFill>
            <a:ln w="0">
              <a:solidFill>
                <a:srgbClr val="000000"/>
              </a:solidFill>
              <a:prstDash val="solid"/>
              <a:round/>
              <a:headEnd/>
              <a:tailEnd/>
            </a:ln>
          </p:spPr>
          <p:txBody>
            <a:bodyPr/>
            <a:lstStyle/>
            <a:p>
              <a:endParaRPr lang="ru-RU"/>
            </a:p>
          </p:txBody>
        </p:sp>
        <p:sp>
          <p:nvSpPr>
            <p:cNvPr id="161791" name="Freeform 3448"/>
            <p:cNvSpPr>
              <a:spLocks/>
            </p:cNvSpPr>
            <p:nvPr/>
          </p:nvSpPr>
          <p:spPr bwMode="auto">
            <a:xfrm>
              <a:off x="2922" y="486"/>
              <a:ext cx="88" cy="85"/>
            </a:xfrm>
            <a:custGeom>
              <a:avLst/>
              <a:gdLst>
                <a:gd name="T0" fmla="*/ 88 w 88"/>
                <a:gd name="T1" fmla="*/ 42 h 85"/>
                <a:gd name="T2" fmla="*/ 44 w 88"/>
                <a:gd name="T3" fmla="*/ 0 h 85"/>
                <a:gd name="T4" fmla="*/ 0 w 88"/>
                <a:gd name="T5" fmla="*/ 42 h 85"/>
                <a:gd name="T6" fmla="*/ 44 w 88"/>
                <a:gd name="T7" fmla="*/ 85 h 85"/>
                <a:gd name="T8" fmla="*/ 88 w 88"/>
                <a:gd name="T9" fmla="*/ 42 h 85"/>
                <a:gd name="T10" fmla="*/ 0 60000 65536"/>
                <a:gd name="T11" fmla="*/ 0 60000 65536"/>
                <a:gd name="T12" fmla="*/ 0 60000 65536"/>
                <a:gd name="T13" fmla="*/ 0 60000 65536"/>
                <a:gd name="T14" fmla="*/ 0 60000 65536"/>
                <a:gd name="T15" fmla="*/ 0 w 88"/>
                <a:gd name="T16" fmla="*/ 0 h 85"/>
                <a:gd name="T17" fmla="*/ 88 w 88"/>
                <a:gd name="T18" fmla="*/ 85 h 85"/>
              </a:gdLst>
              <a:ahLst/>
              <a:cxnLst>
                <a:cxn ang="T10">
                  <a:pos x="T0" y="T1"/>
                </a:cxn>
                <a:cxn ang="T11">
                  <a:pos x="T2" y="T3"/>
                </a:cxn>
                <a:cxn ang="T12">
                  <a:pos x="T4" y="T5"/>
                </a:cxn>
                <a:cxn ang="T13">
                  <a:pos x="T6" y="T7"/>
                </a:cxn>
                <a:cxn ang="T14">
                  <a:pos x="T8" y="T9"/>
                </a:cxn>
              </a:cxnLst>
              <a:rect l="T15" t="T16" r="T17" b="T18"/>
              <a:pathLst>
                <a:path w="88" h="85">
                  <a:moveTo>
                    <a:pt x="88" y="42"/>
                  </a:moveTo>
                  <a:cubicBezTo>
                    <a:pt x="88" y="19"/>
                    <a:pt x="68" y="0"/>
                    <a:pt x="44" y="0"/>
                  </a:cubicBezTo>
                  <a:cubicBezTo>
                    <a:pt x="19" y="0"/>
                    <a:pt x="0" y="19"/>
                    <a:pt x="0" y="42"/>
                  </a:cubicBezTo>
                  <a:cubicBezTo>
                    <a:pt x="0" y="66"/>
                    <a:pt x="20" y="85"/>
                    <a:pt x="44" y="85"/>
                  </a:cubicBezTo>
                  <a:cubicBezTo>
                    <a:pt x="68" y="85"/>
                    <a:pt x="88" y="66"/>
                    <a:pt x="88" y="42"/>
                  </a:cubicBezTo>
                </a:path>
              </a:pathLst>
            </a:custGeom>
            <a:noFill/>
            <a:ln w="9525" cap="rnd">
              <a:solidFill>
                <a:srgbClr val="F8BDD6"/>
              </a:solidFill>
              <a:prstDash val="solid"/>
              <a:round/>
              <a:headEnd/>
              <a:tailEnd/>
            </a:ln>
          </p:spPr>
          <p:txBody>
            <a:bodyPr/>
            <a:lstStyle/>
            <a:p>
              <a:endParaRPr lang="ru-RU"/>
            </a:p>
          </p:txBody>
        </p:sp>
        <p:sp>
          <p:nvSpPr>
            <p:cNvPr id="161792" name="Freeform 3449"/>
            <p:cNvSpPr>
              <a:spLocks/>
            </p:cNvSpPr>
            <p:nvPr/>
          </p:nvSpPr>
          <p:spPr bwMode="auto">
            <a:xfrm>
              <a:off x="3125" y="537"/>
              <a:ext cx="134" cy="554"/>
            </a:xfrm>
            <a:custGeom>
              <a:avLst/>
              <a:gdLst>
                <a:gd name="T0" fmla="*/ 134 w 134"/>
                <a:gd name="T1" fmla="*/ 3 h 554"/>
                <a:gd name="T2" fmla="*/ 121 w 134"/>
                <a:gd name="T3" fmla="*/ 0 h 554"/>
                <a:gd name="T4" fmla="*/ 0 w 134"/>
                <a:gd name="T5" fmla="*/ 551 h 554"/>
                <a:gd name="T6" fmla="*/ 12 w 134"/>
                <a:gd name="T7" fmla="*/ 554 h 554"/>
                <a:gd name="T8" fmla="*/ 134 w 134"/>
                <a:gd name="T9" fmla="*/ 3 h 554"/>
                <a:gd name="T10" fmla="*/ 0 60000 65536"/>
                <a:gd name="T11" fmla="*/ 0 60000 65536"/>
                <a:gd name="T12" fmla="*/ 0 60000 65536"/>
                <a:gd name="T13" fmla="*/ 0 60000 65536"/>
                <a:gd name="T14" fmla="*/ 0 60000 65536"/>
                <a:gd name="T15" fmla="*/ 0 w 134"/>
                <a:gd name="T16" fmla="*/ 0 h 554"/>
                <a:gd name="T17" fmla="*/ 134 w 134"/>
                <a:gd name="T18" fmla="*/ 554 h 554"/>
              </a:gdLst>
              <a:ahLst/>
              <a:cxnLst>
                <a:cxn ang="T10">
                  <a:pos x="T0" y="T1"/>
                </a:cxn>
                <a:cxn ang="T11">
                  <a:pos x="T2" y="T3"/>
                </a:cxn>
                <a:cxn ang="T12">
                  <a:pos x="T4" y="T5"/>
                </a:cxn>
                <a:cxn ang="T13">
                  <a:pos x="T6" y="T7"/>
                </a:cxn>
                <a:cxn ang="T14">
                  <a:pos x="T8" y="T9"/>
                </a:cxn>
              </a:cxnLst>
              <a:rect l="T15" t="T16" r="T17" b="T18"/>
              <a:pathLst>
                <a:path w="134" h="554">
                  <a:moveTo>
                    <a:pt x="134" y="3"/>
                  </a:moveTo>
                  <a:lnTo>
                    <a:pt x="121" y="0"/>
                  </a:lnTo>
                  <a:lnTo>
                    <a:pt x="0" y="551"/>
                  </a:lnTo>
                  <a:lnTo>
                    <a:pt x="12" y="554"/>
                  </a:lnTo>
                  <a:lnTo>
                    <a:pt x="134" y="3"/>
                  </a:lnTo>
                  <a:close/>
                </a:path>
              </a:pathLst>
            </a:custGeom>
            <a:solidFill>
              <a:srgbClr val="F8BDD6"/>
            </a:solidFill>
            <a:ln w="9525">
              <a:noFill/>
              <a:round/>
              <a:headEnd/>
              <a:tailEnd/>
            </a:ln>
          </p:spPr>
          <p:txBody>
            <a:bodyPr/>
            <a:lstStyle/>
            <a:p>
              <a:endParaRPr lang="ru-RU"/>
            </a:p>
          </p:txBody>
        </p:sp>
        <p:sp>
          <p:nvSpPr>
            <p:cNvPr id="161793" name="Freeform 3450"/>
            <p:cNvSpPr>
              <a:spLocks/>
            </p:cNvSpPr>
            <p:nvPr/>
          </p:nvSpPr>
          <p:spPr bwMode="auto">
            <a:xfrm>
              <a:off x="3189" y="528"/>
              <a:ext cx="88" cy="86"/>
            </a:xfrm>
            <a:custGeom>
              <a:avLst/>
              <a:gdLst>
                <a:gd name="T0" fmla="*/ 0 w 88"/>
                <a:gd name="T1" fmla="*/ 35 h 86"/>
                <a:gd name="T2" fmla="*/ 3 w 88"/>
                <a:gd name="T3" fmla="*/ 26 h 86"/>
                <a:gd name="T4" fmla="*/ 8 w 88"/>
                <a:gd name="T5" fmla="*/ 20 h 86"/>
                <a:gd name="T6" fmla="*/ 13 w 88"/>
                <a:gd name="T7" fmla="*/ 13 h 86"/>
                <a:gd name="T8" fmla="*/ 19 w 88"/>
                <a:gd name="T9" fmla="*/ 7 h 86"/>
                <a:gd name="T10" fmla="*/ 26 w 88"/>
                <a:gd name="T11" fmla="*/ 4 h 86"/>
                <a:gd name="T12" fmla="*/ 34 w 88"/>
                <a:gd name="T13" fmla="*/ 0 h 86"/>
                <a:gd name="T14" fmla="*/ 43 w 88"/>
                <a:gd name="T15" fmla="*/ 0 h 86"/>
                <a:gd name="T16" fmla="*/ 52 w 88"/>
                <a:gd name="T17" fmla="*/ 2 h 86"/>
                <a:gd name="T18" fmla="*/ 61 w 88"/>
                <a:gd name="T19" fmla="*/ 4 h 86"/>
                <a:gd name="T20" fmla="*/ 69 w 88"/>
                <a:gd name="T21" fmla="*/ 9 h 86"/>
                <a:gd name="T22" fmla="*/ 75 w 88"/>
                <a:gd name="T23" fmla="*/ 13 h 86"/>
                <a:gd name="T24" fmla="*/ 80 w 88"/>
                <a:gd name="T25" fmla="*/ 20 h 86"/>
                <a:gd name="T26" fmla="*/ 84 w 88"/>
                <a:gd name="T27" fmla="*/ 27 h 86"/>
                <a:gd name="T28" fmla="*/ 84 w 88"/>
                <a:gd name="T29" fmla="*/ 30 h 86"/>
                <a:gd name="T30" fmla="*/ 86 w 88"/>
                <a:gd name="T31" fmla="*/ 35 h 86"/>
                <a:gd name="T32" fmla="*/ 88 w 88"/>
                <a:gd name="T33" fmla="*/ 42 h 86"/>
                <a:gd name="T34" fmla="*/ 86 w 88"/>
                <a:gd name="T35" fmla="*/ 52 h 86"/>
                <a:gd name="T36" fmla="*/ 83 w 88"/>
                <a:gd name="T37" fmla="*/ 59 h 86"/>
                <a:gd name="T38" fmla="*/ 80 w 88"/>
                <a:gd name="T39" fmla="*/ 68 h 86"/>
                <a:gd name="T40" fmla="*/ 73 w 88"/>
                <a:gd name="T41" fmla="*/ 74 h 86"/>
                <a:gd name="T42" fmla="*/ 67 w 88"/>
                <a:gd name="T43" fmla="*/ 78 h 86"/>
                <a:gd name="T44" fmla="*/ 60 w 88"/>
                <a:gd name="T45" fmla="*/ 83 h 86"/>
                <a:gd name="T46" fmla="*/ 52 w 88"/>
                <a:gd name="T47" fmla="*/ 85 h 86"/>
                <a:gd name="T48" fmla="*/ 43 w 88"/>
                <a:gd name="T49" fmla="*/ 86 h 86"/>
                <a:gd name="T50" fmla="*/ 34 w 88"/>
                <a:gd name="T51" fmla="*/ 85 h 86"/>
                <a:gd name="T52" fmla="*/ 25 w 88"/>
                <a:gd name="T53" fmla="*/ 81 h 86"/>
                <a:gd name="T54" fmla="*/ 19 w 88"/>
                <a:gd name="T55" fmla="*/ 78 h 86"/>
                <a:gd name="T56" fmla="*/ 13 w 88"/>
                <a:gd name="T57" fmla="*/ 72 h 86"/>
                <a:gd name="T58" fmla="*/ 6 w 88"/>
                <a:gd name="T59" fmla="*/ 66 h 86"/>
                <a:gd name="T60" fmla="*/ 3 w 88"/>
                <a:gd name="T61" fmla="*/ 59 h 86"/>
                <a:gd name="T62" fmla="*/ 1 w 88"/>
                <a:gd name="T63" fmla="*/ 55 h 86"/>
                <a:gd name="T64" fmla="*/ 0 w 88"/>
                <a:gd name="T65" fmla="*/ 50 h 86"/>
                <a:gd name="T66" fmla="*/ 0 w 88"/>
                <a:gd name="T67" fmla="*/ 43 h 86"/>
                <a:gd name="T68" fmla="*/ 0 w 88"/>
                <a:gd name="T69" fmla="*/ 35 h 8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88"/>
                <a:gd name="T106" fmla="*/ 0 h 86"/>
                <a:gd name="T107" fmla="*/ 88 w 88"/>
                <a:gd name="T108" fmla="*/ 86 h 8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88" h="86">
                  <a:moveTo>
                    <a:pt x="0" y="35"/>
                  </a:moveTo>
                  <a:lnTo>
                    <a:pt x="3" y="26"/>
                  </a:lnTo>
                  <a:lnTo>
                    <a:pt x="8" y="20"/>
                  </a:lnTo>
                  <a:lnTo>
                    <a:pt x="13" y="13"/>
                  </a:lnTo>
                  <a:lnTo>
                    <a:pt x="19" y="7"/>
                  </a:lnTo>
                  <a:lnTo>
                    <a:pt x="26" y="4"/>
                  </a:lnTo>
                  <a:lnTo>
                    <a:pt x="34" y="0"/>
                  </a:lnTo>
                  <a:lnTo>
                    <a:pt x="43" y="0"/>
                  </a:lnTo>
                  <a:lnTo>
                    <a:pt x="52" y="2"/>
                  </a:lnTo>
                  <a:lnTo>
                    <a:pt x="61" y="4"/>
                  </a:lnTo>
                  <a:lnTo>
                    <a:pt x="69" y="9"/>
                  </a:lnTo>
                  <a:lnTo>
                    <a:pt x="75" y="13"/>
                  </a:lnTo>
                  <a:lnTo>
                    <a:pt x="80" y="20"/>
                  </a:lnTo>
                  <a:lnTo>
                    <a:pt x="84" y="27"/>
                  </a:lnTo>
                  <a:lnTo>
                    <a:pt x="84" y="30"/>
                  </a:lnTo>
                  <a:lnTo>
                    <a:pt x="86" y="35"/>
                  </a:lnTo>
                  <a:lnTo>
                    <a:pt x="88" y="42"/>
                  </a:lnTo>
                  <a:lnTo>
                    <a:pt x="86" y="52"/>
                  </a:lnTo>
                  <a:lnTo>
                    <a:pt x="83" y="59"/>
                  </a:lnTo>
                  <a:lnTo>
                    <a:pt x="80" y="68"/>
                  </a:lnTo>
                  <a:lnTo>
                    <a:pt x="73" y="74"/>
                  </a:lnTo>
                  <a:lnTo>
                    <a:pt x="67" y="78"/>
                  </a:lnTo>
                  <a:lnTo>
                    <a:pt x="60" y="83"/>
                  </a:lnTo>
                  <a:lnTo>
                    <a:pt x="52" y="85"/>
                  </a:lnTo>
                  <a:lnTo>
                    <a:pt x="43" y="86"/>
                  </a:lnTo>
                  <a:lnTo>
                    <a:pt x="34" y="85"/>
                  </a:lnTo>
                  <a:lnTo>
                    <a:pt x="25" y="81"/>
                  </a:lnTo>
                  <a:lnTo>
                    <a:pt x="19" y="78"/>
                  </a:lnTo>
                  <a:lnTo>
                    <a:pt x="13" y="72"/>
                  </a:lnTo>
                  <a:lnTo>
                    <a:pt x="6" y="66"/>
                  </a:lnTo>
                  <a:lnTo>
                    <a:pt x="3" y="59"/>
                  </a:lnTo>
                  <a:lnTo>
                    <a:pt x="1" y="55"/>
                  </a:lnTo>
                  <a:lnTo>
                    <a:pt x="0" y="50"/>
                  </a:lnTo>
                  <a:lnTo>
                    <a:pt x="0" y="43"/>
                  </a:lnTo>
                  <a:lnTo>
                    <a:pt x="0" y="35"/>
                  </a:lnTo>
                  <a:close/>
                </a:path>
              </a:pathLst>
            </a:custGeom>
            <a:solidFill>
              <a:srgbClr val="F561AF"/>
            </a:solidFill>
            <a:ln w="9525">
              <a:noFill/>
              <a:round/>
              <a:headEnd/>
              <a:tailEnd/>
            </a:ln>
          </p:spPr>
          <p:txBody>
            <a:bodyPr/>
            <a:lstStyle/>
            <a:p>
              <a:endParaRPr lang="ru-RU"/>
            </a:p>
          </p:txBody>
        </p:sp>
        <p:sp>
          <p:nvSpPr>
            <p:cNvPr id="161794" name="Freeform 3451"/>
            <p:cNvSpPr>
              <a:spLocks/>
            </p:cNvSpPr>
            <p:nvPr/>
          </p:nvSpPr>
          <p:spPr bwMode="auto">
            <a:xfrm>
              <a:off x="3187" y="525"/>
              <a:ext cx="57" cy="39"/>
            </a:xfrm>
            <a:custGeom>
              <a:avLst/>
              <a:gdLst>
                <a:gd name="T0" fmla="*/ 0 w 57"/>
                <a:gd name="T1" fmla="*/ 35 h 39"/>
                <a:gd name="T2" fmla="*/ 8 w 57"/>
                <a:gd name="T3" fmla="*/ 18 h 39"/>
                <a:gd name="T4" fmla="*/ 23 w 57"/>
                <a:gd name="T5" fmla="*/ 6 h 39"/>
                <a:gd name="T6" fmla="*/ 38 w 57"/>
                <a:gd name="T7" fmla="*/ 0 h 39"/>
                <a:gd name="T8" fmla="*/ 57 w 57"/>
                <a:gd name="T9" fmla="*/ 0 h 39"/>
                <a:gd name="T10" fmla="*/ 57 w 57"/>
                <a:gd name="T11" fmla="*/ 6 h 39"/>
                <a:gd name="T12" fmla="*/ 38 w 57"/>
                <a:gd name="T13" fmla="*/ 4 h 39"/>
                <a:gd name="T14" fmla="*/ 26 w 57"/>
                <a:gd name="T15" fmla="*/ 11 h 39"/>
                <a:gd name="T16" fmla="*/ 13 w 57"/>
                <a:gd name="T17" fmla="*/ 23 h 39"/>
                <a:gd name="T18" fmla="*/ 5 w 57"/>
                <a:gd name="T19" fmla="*/ 39 h 39"/>
                <a:gd name="T20" fmla="*/ 0 w 57"/>
                <a:gd name="T21" fmla="*/ 35 h 3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7"/>
                <a:gd name="T34" fmla="*/ 0 h 39"/>
                <a:gd name="T35" fmla="*/ 57 w 57"/>
                <a:gd name="T36" fmla="*/ 39 h 3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7" h="39">
                  <a:moveTo>
                    <a:pt x="0" y="35"/>
                  </a:moveTo>
                  <a:lnTo>
                    <a:pt x="8" y="18"/>
                  </a:lnTo>
                  <a:lnTo>
                    <a:pt x="23" y="6"/>
                  </a:lnTo>
                  <a:lnTo>
                    <a:pt x="38" y="0"/>
                  </a:lnTo>
                  <a:lnTo>
                    <a:pt x="57" y="0"/>
                  </a:lnTo>
                  <a:lnTo>
                    <a:pt x="57" y="6"/>
                  </a:lnTo>
                  <a:lnTo>
                    <a:pt x="38" y="4"/>
                  </a:lnTo>
                  <a:lnTo>
                    <a:pt x="26" y="11"/>
                  </a:lnTo>
                  <a:lnTo>
                    <a:pt x="13" y="23"/>
                  </a:lnTo>
                  <a:lnTo>
                    <a:pt x="5" y="39"/>
                  </a:lnTo>
                  <a:lnTo>
                    <a:pt x="0" y="35"/>
                  </a:lnTo>
                  <a:close/>
                </a:path>
              </a:pathLst>
            </a:custGeom>
            <a:solidFill>
              <a:srgbClr val="F8BDD6"/>
            </a:solidFill>
            <a:ln w="9525">
              <a:noFill/>
              <a:round/>
              <a:headEnd/>
              <a:tailEnd/>
            </a:ln>
          </p:spPr>
          <p:txBody>
            <a:bodyPr/>
            <a:lstStyle/>
            <a:p>
              <a:endParaRPr lang="ru-RU"/>
            </a:p>
          </p:txBody>
        </p:sp>
        <p:sp>
          <p:nvSpPr>
            <p:cNvPr id="161795" name="Freeform 3452"/>
            <p:cNvSpPr>
              <a:spLocks/>
            </p:cNvSpPr>
            <p:nvPr/>
          </p:nvSpPr>
          <p:spPr bwMode="auto">
            <a:xfrm>
              <a:off x="3240" y="525"/>
              <a:ext cx="40" cy="56"/>
            </a:xfrm>
            <a:custGeom>
              <a:avLst/>
              <a:gdLst>
                <a:gd name="T0" fmla="*/ 4 w 40"/>
                <a:gd name="T1" fmla="*/ 0 h 56"/>
                <a:gd name="T2" fmla="*/ 20 w 40"/>
                <a:gd name="T3" fmla="*/ 8 h 56"/>
                <a:gd name="T4" fmla="*/ 32 w 40"/>
                <a:gd name="T5" fmla="*/ 21 h 56"/>
                <a:gd name="T6" fmla="*/ 40 w 40"/>
                <a:gd name="T7" fmla="*/ 38 h 56"/>
                <a:gd name="T8" fmla="*/ 40 w 40"/>
                <a:gd name="T9" fmla="*/ 56 h 56"/>
                <a:gd name="T10" fmla="*/ 33 w 40"/>
                <a:gd name="T11" fmla="*/ 56 h 56"/>
                <a:gd name="T12" fmla="*/ 33 w 40"/>
                <a:gd name="T13" fmla="*/ 38 h 56"/>
                <a:gd name="T14" fmla="*/ 27 w 40"/>
                <a:gd name="T15" fmla="*/ 23 h 56"/>
                <a:gd name="T16" fmla="*/ 15 w 40"/>
                <a:gd name="T17" fmla="*/ 12 h 56"/>
                <a:gd name="T18" fmla="*/ 0 w 40"/>
                <a:gd name="T19" fmla="*/ 4 h 56"/>
                <a:gd name="T20" fmla="*/ 4 w 40"/>
                <a:gd name="T21" fmla="*/ 0 h 5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0"/>
                <a:gd name="T34" fmla="*/ 0 h 56"/>
                <a:gd name="T35" fmla="*/ 40 w 40"/>
                <a:gd name="T36" fmla="*/ 56 h 5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0" h="56">
                  <a:moveTo>
                    <a:pt x="4" y="0"/>
                  </a:moveTo>
                  <a:lnTo>
                    <a:pt x="20" y="8"/>
                  </a:lnTo>
                  <a:lnTo>
                    <a:pt x="32" y="21"/>
                  </a:lnTo>
                  <a:lnTo>
                    <a:pt x="40" y="38"/>
                  </a:lnTo>
                  <a:lnTo>
                    <a:pt x="40" y="56"/>
                  </a:lnTo>
                  <a:lnTo>
                    <a:pt x="33" y="56"/>
                  </a:lnTo>
                  <a:lnTo>
                    <a:pt x="33" y="38"/>
                  </a:lnTo>
                  <a:lnTo>
                    <a:pt x="27" y="23"/>
                  </a:lnTo>
                  <a:lnTo>
                    <a:pt x="15" y="12"/>
                  </a:lnTo>
                  <a:lnTo>
                    <a:pt x="0" y="4"/>
                  </a:lnTo>
                  <a:lnTo>
                    <a:pt x="4" y="0"/>
                  </a:lnTo>
                  <a:close/>
                </a:path>
              </a:pathLst>
            </a:custGeom>
            <a:solidFill>
              <a:srgbClr val="F8BDD6"/>
            </a:solidFill>
            <a:ln w="9525">
              <a:noFill/>
              <a:round/>
              <a:headEnd/>
              <a:tailEnd/>
            </a:ln>
          </p:spPr>
          <p:txBody>
            <a:bodyPr/>
            <a:lstStyle/>
            <a:p>
              <a:endParaRPr lang="ru-RU"/>
            </a:p>
          </p:txBody>
        </p:sp>
        <p:sp>
          <p:nvSpPr>
            <p:cNvPr id="161796" name="Freeform 3453"/>
            <p:cNvSpPr>
              <a:spLocks/>
            </p:cNvSpPr>
            <p:nvPr/>
          </p:nvSpPr>
          <p:spPr bwMode="auto">
            <a:xfrm>
              <a:off x="3241" y="525"/>
              <a:ext cx="6" cy="7"/>
            </a:xfrm>
            <a:custGeom>
              <a:avLst/>
              <a:gdLst>
                <a:gd name="T0" fmla="*/ 4 w 6"/>
                <a:gd name="T1" fmla="*/ 0 h 7"/>
                <a:gd name="T2" fmla="*/ 6 w 6"/>
                <a:gd name="T3" fmla="*/ 0 h 7"/>
                <a:gd name="T4" fmla="*/ 0 w 6"/>
                <a:gd name="T5" fmla="*/ 5 h 7"/>
                <a:gd name="T6" fmla="*/ 4 w 6"/>
                <a:gd name="T7" fmla="*/ 7 h 7"/>
                <a:gd name="T8" fmla="*/ 4 w 6"/>
                <a:gd name="T9" fmla="*/ 0 h 7"/>
                <a:gd name="T10" fmla="*/ 0 60000 65536"/>
                <a:gd name="T11" fmla="*/ 0 60000 65536"/>
                <a:gd name="T12" fmla="*/ 0 60000 65536"/>
                <a:gd name="T13" fmla="*/ 0 60000 65536"/>
                <a:gd name="T14" fmla="*/ 0 60000 65536"/>
                <a:gd name="T15" fmla="*/ 0 w 6"/>
                <a:gd name="T16" fmla="*/ 0 h 7"/>
                <a:gd name="T17" fmla="*/ 6 w 6"/>
                <a:gd name="T18" fmla="*/ 7 h 7"/>
              </a:gdLst>
              <a:ahLst/>
              <a:cxnLst>
                <a:cxn ang="T10">
                  <a:pos x="T0" y="T1"/>
                </a:cxn>
                <a:cxn ang="T11">
                  <a:pos x="T2" y="T3"/>
                </a:cxn>
                <a:cxn ang="T12">
                  <a:pos x="T4" y="T5"/>
                </a:cxn>
                <a:cxn ang="T13">
                  <a:pos x="T6" y="T7"/>
                </a:cxn>
                <a:cxn ang="T14">
                  <a:pos x="T8" y="T9"/>
                </a:cxn>
              </a:cxnLst>
              <a:rect l="T15" t="T16" r="T17" b="T18"/>
              <a:pathLst>
                <a:path w="6" h="7">
                  <a:moveTo>
                    <a:pt x="4" y="0"/>
                  </a:moveTo>
                  <a:lnTo>
                    <a:pt x="6" y="0"/>
                  </a:lnTo>
                  <a:lnTo>
                    <a:pt x="0" y="5"/>
                  </a:lnTo>
                  <a:lnTo>
                    <a:pt x="4" y="7"/>
                  </a:lnTo>
                  <a:lnTo>
                    <a:pt x="4" y="0"/>
                  </a:lnTo>
                  <a:close/>
                </a:path>
              </a:pathLst>
            </a:custGeom>
            <a:solidFill>
              <a:srgbClr val="F8BDD6"/>
            </a:solidFill>
            <a:ln w="9525">
              <a:noFill/>
              <a:round/>
              <a:headEnd/>
              <a:tailEnd/>
            </a:ln>
          </p:spPr>
          <p:txBody>
            <a:bodyPr/>
            <a:lstStyle/>
            <a:p>
              <a:endParaRPr lang="ru-RU"/>
            </a:p>
          </p:txBody>
        </p:sp>
        <p:sp>
          <p:nvSpPr>
            <p:cNvPr id="161797" name="Freeform 3454"/>
            <p:cNvSpPr>
              <a:spLocks/>
            </p:cNvSpPr>
            <p:nvPr/>
          </p:nvSpPr>
          <p:spPr bwMode="auto">
            <a:xfrm>
              <a:off x="3225" y="579"/>
              <a:ext cx="55" cy="37"/>
            </a:xfrm>
            <a:custGeom>
              <a:avLst/>
              <a:gdLst>
                <a:gd name="T0" fmla="*/ 55 w 55"/>
                <a:gd name="T1" fmla="*/ 2 h 37"/>
                <a:gd name="T2" fmla="*/ 47 w 55"/>
                <a:gd name="T3" fmla="*/ 18 h 37"/>
                <a:gd name="T4" fmla="*/ 33 w 55"/>
                <a:gd name="T5" fmla="*/ 30 h 37"/>
                <a:gd name="T6" fmla="*/ 18 w 55"/>
                <a:gd name="T7" fmla="*/ 37 h 37"/>
                <a:gd name="T8" fmla="*/ 0 w 55"/>
                <a:gd name="T9" fmla="*/ 37 h 37"/>
                <a:gd name="T10" fmla="*/ 0 w 55"/>
                <a:gd name="T11" fmla="*/ 30 h 37"/>
                <a:gd name="T12" fmla="*/ 16 w 55"/>
                <a:gd name="T13" fmla="*/ 30 h 37"/>
                <a:gd name="T14" fmla="*/ 31 w 55"/>
                <a:gd name="T15" fmla="*/ 25 h 37"/>
                <a:gd name="T16" fmla="*/ 42 w 55"/>
                <a:gd name="T17" fmla="*/ 14 h 37"/>
                <a:gd name="T18" fmla="*/ 48 w 55"/>
                <a:gd name="T19" fmla="*/ 0 h 37"/>
                <a:gd name="T20" fmla="*/ 55 w 55"/>
                <a:gd name="T21" fmla="*/ 2 h 3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5"/>
                <a:gd name="T34" fmla="*/ 0 h 37"/>
                <a:gd name="T35" fmla="*/ 55 w 55"/>
                <a:gd name="T36" fmla="*/ 37 h 3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5" h="37">
                  <a:moveTo>
                    <a:pt x="55" y="2"/>
                  </a:moveTo>
                  <a:lnTo>
                    <a:pt x="47" y="18"/>
                  </a:lnTo>
                  <a:lnTo>
                    <a:pt x="33" y="30"/>
                  </a:lnTo>
                  <a:lnTo>
                    <a:pt x="18" y="37"/>
                  </a:lnTo>
                  <a:lnTo>
                    <a:pt x="0" y="37"/>
                  </a:lnTo>
                  <a:lnTo>
                    <a:pt x="0" y="30"/>
                  </a:lnTo>
                  <a:lnTo>
                    <a:pt x="16" y="30"/>
                  </a:lnTo>
                  <a:lnTo>
                    <a:pt x="31" y="25"/>
                  </a:lnTo>
                  <a:lnTo>
                    <a:pt x="42" y="14"/>
                  </a:lnTo>
                  <a:lnTo>
                    <a:pt x="48" y="0"/>
                  </a:lnTo>
                  <a:lnTo>
                    <a:pt x="55" y="2"/>
                  </a:lnTo>
                  <a:close/>
                </a:path>
              </a:pathLst>
            </a:custGeom>
            <a:solidFill>
              <a:srgbClr val="F8BDD6"/>
            </a:solidFill>
            <a:ln w="9525">
              <a:noFill/>
              <a:round/>
              <a:headEnd/>
              <a:tailEnd/>
            </a:ln>
          </p:spPr>
          <p:txBody>
            <a:bodyPr/>
            <a:lstStyle/>
            <a:p>
              <a:endParaRPr lang="ru-RU"/>
            </a:p>
          </p:txBody>
        </p:sp>
        <p:sp>
          <p:nvSpPr>
            <p:cNvPr id="161798" name="Freeform 3455"/>
            <p:cNvSpPr>
              <a:spLocks/>
            </p:cNvSpPr>
            <p:nvPr/>
          </p:nvSpPr>
          <p:spPr bwMode="auto">
            <a:xfrm>
              <a:off x="3272" y="579"/>
              <a:ext cx="8" cy="2"/>
            </a:xfrm>
            <a:custGeom>
              <a:avLst/>
              <a:gdLst>
                <a:gd name="T0" fmla="*/ 8 w 8"/>
                <a:gd name="T1" fmla="*/ 2 h 2"/>
                <a:gd name="T2" fmla="*/ 0 w 8"/>
                <a:gd name="T3" fmla="*/ 0 h 2"/>
                <a:gd name="T4" fmla="*/ 0 w 8"/>
                <a:gd name="T5" fmla="*/ 2 h 2"/>
                <a:gd name="T6" fmla="*/ 8 w 8"/>
                <a:gd name="T7" fmla="*/ 2 h 2"/>
                <a:gd name="T8" fmla="*/ 0 60000 65536"/>
                <a:gd name="T9" fmla="*/ 0 60000 65536"/>
                <a:gd name="T10" fmla="*/ 0 60000 65536"/>
                <a:gd name="T11" fmla="*/ 0 60000 65536"/>
                <a:gd name="T12" fmla="*/ 0 w 8"/>
                <a:gd name="T13" fmla="*/ 0 h 2"/>
                <a:gd name="T14" fmla="*/ 8 w 8"/>
                <a:gd name="T15" fmla="*/ 2 h 2"/>
              </a:gdLst>
              <a:ahLst/>
              <a:cxnLst>
                <a:cxn ang="T8">
                  <a:pos x="T0" y="T1"/>
                </a:cxn>
                <a:cxn ang="T9">
                  <a:pos x="T2" y="T3"/>
                </a:cxn>
                <a:cxn ang="T10">
                  <a:pos x="T4" y="T5"/>
                </a:cxn>
                <a:cxn ang="T11">
                  <a:pos x="T6" y="T7"/>
                </a:cxn>
              </a:cxnLst>
              <a:rect l="T12" t="T13" r="T14" b="T15"/>
              <a:pathLst>
                <a:path w="8" h="2">
                  <a:moveTo>
                    <a:pt x="8" y="2"/>
                  </a:moveTo>
                  <a:lnTo>
                    <a:pt x="0" y="0"/>
                  </a:lnTo>
                  <a:lnTo>
                    <a:pt x="0" y="2"/>
                  </a:lnTo>
                  <a:lnTo>
                    <a:pt x="8" y="2"/>
                  </a:lnTo>
                  <a:close/>
                </a:path>
              </a:pathLst>
            </a:custGeom>
            <a:solidFill>
              <a:srgbClr val="F8BDD6"/>
            </a:solidFill>
            <a:ln w="9525">
              <a:noFill/>
              <a:round/>
              <a:headEnd/>
              <a:tailEnd/>
            </a:ln>
          </p:spPr>
          <p:txBody>
            <a:bodyPr/>
            <a:lstStyle/>
            <a:p>
              <a:endParaRPr lang="ru-RU"/>
            </a:p>
          </p:txBody>
        </p:sp>
        <p:sp>
          <p:nvSpPr>
            <p:cNvPr id="161799" name="Freeform 3456"/>
            <p:cNvSpPr>
              <a:spLocks/>
            </p:cNvSpPr>
            <p:nvPr/>
          </p:nvSpPr>
          <p:spPr bwMode="auto">
            <a:xfrm>
              <a:off x="3186" y="562"/>
              <a:ext cx="40" cy="54"/>
            </a:xfrm>
            <a:custGeom>
              <a:avLst/>
              <a:gdLst>
                <a:gd name="T0" fmla="*/ 38 w 40"/>
                <a:gd name="T1" fmla="*/ 54 h 54"/>
                <a:gd name="T2" fmla="*/ 19 w 40"/>
                <a:gd name="T3" fmla="*/ 44 h 54"/>
                <a:gd name="T4" fmla="*/ 7 w 40"/>
                <a:gd name="T5" fmla="*/ 34 h 54"/>
                <a:gd name="T6" fmla="*/ 0 w 40"/>
                <a:gd name="T7" fmla="*/ 19 h 54"/>
                <a:gd name="T8" fmla="*/ 0 w 40"/>
                <a:gd name="T9" fmla="*/ 0 h 54"/>
                <a:gd name="T10" fmla="*/ 7 w 40"/>
                <a:gd name="T11" fmla="*/ 0 h 54"/>
                <a:gd name="T12" fmla="*/ 5 w 40"/>
                <a:gd name="T13" fmla="*/ 15 h 54"/>
                <a:gd name="T14" fmla="*/ 11 w 40"/>
                <a:gd name="T15" fmla="*/ 29 h 54"/>
                <a:gd name="T16" fmla="*/ 24 w 40"/>
                <a:gd name="T17" fmla="*/ 40 h 54"/>
                <a:gd name="T18" fmla="*/ 40 w 40"/>
                <a:gd name="T19" fmla="*/ 47 h 54"/>
                <a:gd name="T20" fmla="*/ 38 w 40"/>
                <a:gd name="T21" fmla="*/ 54 h 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0"/>
                <a:gd name="T34" fmla="*/ 0 h 54"/>
                <a:gd name="T35" fmla="*/ 40 w 40"/>
                <a:gd name="T36" fmla="*/ 54 h 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0" h="54">
                  <a:moveTo>
                    <a:pt x="38" y="54"/>
                  </a:moveTo>
                  <a:lnTo>
                    <a:pt x="19" y="44"/>
                  </a:lnTo>
                  <a:lnTo>
                    <a:pt x="7" y="34"/>
                  </a:lnTo>
                  <a:lnTo>
                    <a:pt x="0" y="19"/>
                  </a:lnTo>
                  <a:lnTo>
                    <a:pt x="0" y="0"/>
                  </a:lnTo>
                  <a:lnTo>
                    <a:pt x="7" y="0"/>
                  </a:lnTo>
                  <a:lnTo>
                    <a:pt x="5" y="15"/>
                  </a:lnTo>
                  <a:lnTo>
                    <a:pt x="11" y="29"/>
                  </a:lnTo>
                  <a:lnTo>
                    <a:pt x="24" y="40"/>
                  </a:lnTo>
                  <a:lnTo>
                    <a:pt x="40" y="47"/>
                  </a:lnTo>
                  <a:lnTo>
                    <a:pt x="38" y="54"/>
                  </a:lnTo>
                  <a:close/>
                </a:path>
              </a:pathLst>
            </a:custGeom>
            <a:solidFill>
              <a:srgbClr val="F8BDD6"/>
            </a:solidFill>
            <a:ln w="9525">
              <a:noFill/>
              <a:round/>
              <a:headEnd/>
              <a:tailEnd/>
            </a:ln>
          </p:spPr>
          <p:txBody>
            <a:bodyPr/>
            <a:lstStyle/>
            <a:p>
              <a:endParaRPr lang="ru-RU"/>
            </a:p>
          </p:txBody>
        </p:sp>
        <p:sp>
          <p:nvSpPr>
            <p:cNvPr id="161800" name="Freeform 3457"/>
            <p:cNvSpPr>
              <a:spLocks/>
            </p:cNvSpPr>
            <p:nvPr/>
          </p:nvSpPr>
          <p:spPr bwMode="auto">
            <a:xfrm>
              <a:off x="3225" y="611"/>
              <a:ext cx="1" cy="5"/>
            </a:xfrm>
            <a:custGeom>
              <a:avLst/>
              <a:gdLst>
                <a:gd name="T0" fmla="*/ 0 w 1"/>
                <a:gd name="T1" fmla="*/ 5 h 5"/>
                <a:gd name="T2" fmla="*/ 1 w 1"/>
                <a:gd name="T3" fmla="*/ 0 h 5"/>
                <a:gd name="T4" fmla="*/ 0 w 1"/>
                <a:gd name="T5" fmla="*/ 0 h 5"/>
                <a:gd name="T6" fmla="*/ 0 w 1"/>
                <a:gd name="T7" fmla="*/ 5 h 5"/>
                <a:gd name="T8" fmla="*/ 0 60000 65536"/>
                <a:gd name="T9" fmla="*/ 0 60000 65536"/>
                <a:gd name="T10" fmla="*/ 0 60000 65536"/>
                <a:gd name="T11" fmla="*/ 0 60000 65536"/>
                <a:gd name="T12" fmla="*/ 0 w 1"/>
                <a:gd name="T13" fmla="*/ 0 h 5"/>
                <a:gd name="T14" fmla="*/ 1 w 1"/>
                <a:gd name="T15" fmla="*/ 5 h 5"/>
              </a:gdLst>
              <a:ahLst/>
              <a:cxnLst>
                <a:cxn ang="T8">
                  <a:pos x="T0" y="T1"/>
                </a:cxn>
                <a:cxn ang="T9">
                  <a:pos x="T2" y="T3"/>
                </a:cxn>
                <a:cxn ang="T10">
                  <a:pos x="T4" y="T5"/>
                </a:cxn>
                <a:cxn ang="T11">
                  <a:pos x="T6" y="T7"/>
                </a:cxn>
              </a:cxnLst>
              <a:rect l="T12" t="T13" r="T14" b="T15"/>
              <a:pathLst>
                <a:path w="1" h="5">
                  <a:moveTo>
                    <a:pt x="0" y="5"/>
                  </a:moveTo>
                  <a:lnTo>
                    <a:pt x="1" y="0"/>
                  </a:lnTo>
                  <a:lnTo>
                    <a:pt x="0" y="0"/>
                  </a:lnTo>
                  <a:lnTo>
                    <a:pt x="0" y="5"/>
                  </a:lnTo>
                  <a:close/>
                </a:path>
              </a:pathLst>
            </a:custGeom>
            <a:solidFill>
              <a:srgbClr val="F8BDD6"/>
            </a:solidFill>
            <a:ln w="9525">
              <a:noFill/>
              <a:round/>
              <a:headEnd/>
              <a:tailEnd/>
            </a:ln>
          </p:spPr>
          <p:txBody>
            <a:bodyPr/>
            <a:lstStyle/>
            <a:p>
              <a:endParaRPr lang="ru-RU"/>
            </a:p>
          </p:txBody>
        </p:sp>
        <p:sp>
          <p:nvSpPr>
            <p:cNvPr id="161801" name="Freeform 3458"/>
            <p:cNvSpPr>
              <a:spLocks/>
            </p:cNvSpPr>
            <p:nvPr/>
          </p:nvSpPr>
          <p:spPr bwMode="auto">
            <a:xfrm>
              <a:off x="3187" y="560"/>
              <a:ext cx="6" cy="4"/>
            </a:xfrm>
            <a:custGeom>
              <a:avLst/>
              <a:gdLst>
                <a:gd name="T0" fmla="*/ 0 w 6"/>
                <a:gd name="T1" fmla="*/ 2 h 4"/>
                <a:gd name="T2" fmla="*/ 0 w 6"/>
                <a:gd name="T3" fmla="*/ 0 h 4"/>
                <a:gd name="T4" fmla="*/ 5 w 6"/>
                <a:gd name="T5" fmla="*/ 4 h 4"/>
                <a:gd name="T6" fmla="*/ 6 w 6"/>
                <a:gd name="T7" fmla="*/ 2 h 4"/>
                <a:gd name="T8" fmla="*/ 0 w 6"/>
                <a:gd name="T9" fmla="*/ 2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2"/>
                  </a:moveTo>
                  <a:lnTo>
                    <a:pt x="0" y="0"/>
                  </a:lnTo>
                  <a:lnTo>
                    <a:pt x="5" y="4"/>
                  </a:lnTo>
                  <a:lnTo>
                    <a:pt x="6" y="2"/>
                  </a:lnTo>
                  <a:lnTo>
                    <a:pt x="0" y="2"/>
                  </a:lnTo>
                  <a:close/>
                </a:path>
              </a:pathLst>
            </a:custGeom>
            <a:solidFill>
              <a:srgbClr val="F8BDD6"/>
            </a:solidFill>
            <a:ln w="9525">
              <a:noFill/>
              <a:round/>
              <a:headEnd/>
              <a:tailEnd/>
            </a:ln>
          </p:spPr>
          <p:txBody>
            <a:bodyPr/>
            <a:lstStyle/>
            <a:p>
              <a:endParaRPr lang="ru-RU"/>
            </a:p>
          </p:txBody>
        </p:sp>
        <p:sp>
          <p:nvSpPr>
            <p:cNvPr id="161802" name="Freeform 3459"/>
            <p:cNvSpPr>
              <a:spLocks/>
            </p:cNvSpPr>
            <p:nvPr/>
          </p:nvSpPr>
          <p:spPr bwMode="auto">
            <a:xfrm>
              <a:off x="3111" y="511"/>
              <a:ext cx="90" cy="87"/>
            </a:xfrm>
            <a:custGeom>
              <a:avLst/>
              <a:gdLst>
                <a:gd name="T0" fmla="*/ 0 w 90"/>
                <a:gd name="T1" fmla="*/ 34 h 87"/>
                <a:gd name="T2" fmla="*/ 3 w 90"/>
                <a:gd name="T3" fmla="*/ 26 h 87"/>
                <a:gd name="T4" fmla="*/ 8 w 90"/>
                <a:gd name="T5" fmla="*/ 18 h 87"/>
                <a:gd name="T6" fmla="*/ 13 w 90"/>
                <a:gd name="T7" fmla="*/ 12 h 87"/>
                <a:gd name="T8" fmla="*/ 21 w 90"/>
                <a:gd name="T9" fmla="*/ 6 h 87"/>
                <a:gd name="T10" fmla="*/ 27 w 90"/>
                <a:gd name="T11" fmla="*/ 4 h 87"/>
                <a:gd name="T12" fmla="*/ 35 w 90"/>
                <a:gd name="T13" fmla="*/ 0 h 87"/>
                <a:gd name="T14" fmla="*/ 45 w 90"/>
                <a:gd name="T15" fmla="*/ 0 h 87"/>
                <a:gd name="T16" fmla="*/ 54 w 90"/>
                <a:gd name="T17" fmla="*/ 0 h 87"/>
                <a:gd name="T18" fmla="*/ 63 w 90"/>
                <a:gd name="T19" fmla="*/ 4 h 87"/>
                <a:gd name="T20" fmla="*/ 71 w 90"/>
                <a:gd name="T21" fmla="*/ 6 h 87"/>
                <a:gd name="T22" fmla="*/ 77 w 90"/>
                <a:gd name="T23" fmla="*/ 13 h 87"/>
                <a:gd name="T24" fmla="*/ 82 w 90"/>
                <a:gd name="T25" fmla="*/ 19 h 87"/>
                <a:gd name="T26" fmla="*/ 86 w 90"/>
                <a:gd name="T27" fmla="*/ 27 h 87"/>
                <a:gd name="T28" fmla="*/ 88 w 90"/>
                <a:gd name="T29" fmla="*/ 31 h 87"/>
                <a:gd name="T30" fmla="*/ 88 w 90"/>
                <a:gd name="T31" fmla="*/ 36 h 87"/>
                <a:gd name="T32" fmla="*/ 90 w 90"/>
                <a:gd name="T33" fmla="*/ 44 h 87"/>
                <a:gd name="T34" fmla="*/ 88 w 90"/>
                <a:gd name="T35" fmla="*/ 53 h 87"/>
                <a:gd name="T36" fmla="*/ 84 w 90"/>
                <a:gd name="T37" fmla="*/ 61 h 87"/>
                <a:gd name="T38" fmla="*/ 82 w 90"/>
                <a:gd name="T39" fmla="*/ 67 h 87"/>
                <a:gd name="T40" fmla="*/ 75 w 90"/>
                <a:gd name="T41" fmla="*/ 74 h 87"/>
                <a:gd name="T42" fmla="*/ 69 w 90"/>
                <a:gd name="T43" fmla="*/ 80 h 87"/>
                <a:gd name="T44" fmla="*/ 61 w 90"/>
                <a:gd name="T45" fmla="*/ 84 h 87"/>
                <a:gd name="T46" fmla="*/ 53 w 90"/>
                <a:gd name="T47" fmla="*/ 87 h 87"/>
                <a:gd name="T48" fmla="*/ 45 w 90"/>
                <a:gd name="T49" fmla="*/ 87 h 87"/>
                <a:gd name="T50" fmla="*/ 35 w 90"/>
                <a:gd name="T51" fmla="*/ 87 h 87"/>
                <a:gd name="T52" fmla="*/ 27 w 90"/>
                <a:gd name="T53" fmla="*/ 84 h 87"/>
                <a:gd name="T54" fmla="*/ 19 w 90"/>
                <a:gd name="T55" fmla="*/ 79 h 87"/>
                <a:gd name="T56" fmla="*/ 13 w 90"/>
                <a:gd name="T57" fmla="*/ 74 h 87"/>
                <a:gd name="T58" fmla="*/ 6 w 90"/>
                <a:gd name="T59" fmla="*/ 67 h 87"/>
                <a:gd name="T60" fmla="*/ 3 w 90"/>
                <a:gd name="T61" fmla="*/ 60 h 87"/>
                <a:gd name="T62" fmla="*/ 2 w 90"/>
                <a:gd name="T63" fmla="*/ 56 h 87"/>
                <a:gd name="T64" fmla="*/ 0 w 90"/>
                <a:gd name="T65" fmla="*/ 52 h 87"/>
                <a:gd name="T66" fmla="*/ 0 w 90"/>
                <a:gd name="T67" fmla="*/ 44 h 87"/>
                <a:gd name="T68" fmla="*/ 0 w 90"/>
                <a:gd name="T69" fmla="*/ 34 h 8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0"/>
                <a:gd name="T106" fmla="*/ 0 h 87"/>
                <a:gd name="T107" fmla="*/ 90 w 90"/>
                <a:gd name="T108" fmla="*/ 87 h 8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0" h="87">
                  <a:moveTo>
                    <a:pt x="0" y="34"/>
                  </a:moveTo>
                  <a:lnTo>
                    <a:pt x="3" y="26"/>
                  </a:lnTo>
                  <a:lnTo>
                    <a:pt x="8" y="18"/>
                  </a:lnTo>
                  <a:lnTo>
                    <a:pt x="13" y="12"/>
                  </a:lnTo>
                  <a:lnTo>
                    <a:pt x="21" y="6"/>
                  </a:lnTo>
                  <a:lnTo>
                    <a:pt x="27" y="4"/>
                  </a:lnTo>
                  <a:lnTo>
                    <a:pt x="35" y="0"/>
                  </a:lnTo>
                  <a:lnTo>
                    <a:pt x="45" y="0"/>
                  </a:lnTo>
                  <a:lnTo>
                    <a:pt x="54" y="0"/>
                  </a:lnTo>
                  <a:lnTo>
                    <a:pt x="63" y="4"/>
                  </a:lnTo>
                  <a:lnTo>
                    <a:pt x="71" y="6"/>
                  </a:lnTo>
                  <a:lnTo>
                    <a:pt x="77" y="13"/>
                  </a:lnTo>
                  <a:lnTo>
                    <a:pt x="82" y="19"/>
                  </a:lnTo>
                  <a:lnTo>
                    <a:pt x="86" y="27"/>
                  </a:lnTo>
                  <a:lnTo>
                    <a:pt x="88" y="31"/>
                  </a:lnTo>
                  <a:lnTo>
                    <a:pt x="88" y="36"/>
                  </a:lnTo>
                  <a:lnTo>
                    <a:pt x="90" y="44"/>
                  </a:lnTo>
                  <a:lnTo>
                    <a:pt x="88" y="53"/>
                  </a:lnTo>
                  <a:lnTo>
                    <a:pt x="84" y="61"/>
                  </a:lnTo>
                  <a:lnTo>
                    <a:pt x="82" y="67"/>
                  </a:lnTo>
                  <a:lnTo>
                    <a:pt x="75" y="74"/>
                  </a:lnTo>
                  <a:lnTo>
                    <a:pt x="69" y="80"/>
                  </a:lnTo>
                  <a:lnTo>
                    <a:pt x="61" y="84"/>
                  </a:lnTo>
                  <a:lnTo>
                    <a:pt x="53" y="87"/>
                  </a:lnTo>
                  <a:lnTo>
                    <a:pt x="45" y="87"/>
                  </a:lnTo>
                  <a:lnTo>
                    <a:pt x="35" y="87"/>
                  </a:lnTo>
                  <a:lnTo>
                    <a:pt x="27" y="84"/>
                  </a:lnTo>
                  <a:lnTo>
                    <a:pt x="19" y="79"/>
                  </a:lnTo>
                  <a:lnTo>
                    <a:pt x="13" y="74"/>
                  </a:lnTo>
                  <a:lnTo>
                    <a:pt x="6" y="67"/>
                  </a:lnTo>
                  <a:lnTo>
                    <a:pt x="3" y="60"/>
                  </a:lnTo>
                  <a:lnTo>
                    <a:pt x="2" y="56"/>
                  </a:lnTo>
                  <a:lnTo>
                    <a:pt x="0" y="52"/>
                  </a:lnTo>
                  <a:lnTo>
                    <a:pt x="0" y="44"/>
                  </a:lnTo>
                  <a:lnTo>
                    <a:pt x="0" y="34"/>
                  </a:lnTo>
                  <a:close/>
                </a:path>
              </a:pathLst>
            </a:custGeom>
            <a:solidFill>
              <a:srgbClr val="F561AF"/>
            </a:solidFill>
            <a:ln w="9525">
              <a:noFill/>
              <a:round/>
              <a:headEnd/>
              <a:tailEnd/>
            </a:ln>
          </p:spPr>
          <p:txBody>
            <a:bodyPr/>
            <a:lstStyle/>
            <a:p>
              <a:endParaRPr lang="ru-RU"/>
            </a:p>
          </p:txBody>
        </p:sp>
        <p:sp>
          <p:nvSpPr>
            <p:cNvPr id="161803" name="Freeform 3460"/>
            <p:cNvSpPr>
              <a:spLocks/>
            </p:cNvSpPr>
            <p:nvPr/>
          </p:nvSpPr>
          <p:spPr bwMode="auto">
            <a:xfrm>
              <a:off x="3108" y="510"/>
              <a:ext cx="55" cy="39"/>
            </a:xfrm>
            <a:custGeom>
              <a:avLst/>
              <a:gdLst>
                <a:gd name="T0" fmla="*/ 0 w 55"/>
                <a:gd name="T1" fmla="*/ 35 h 39"/>
                <a:gd name="T2" fmla="*/ 6 w 55"/>
                <a:gd name="T3" fmla="*/ 18 h 39"/>
                <a:gd name="T4" fmla="*/ 21 w 55"/>
                <a:gd name="T5" fmla="*/ 7 h 39"/>
                <a:gd name="T6" fmla="*/ 38 w 55"/>
                <a:gd name="T7" fmla="*/ 0 h 39"/>
                <a:gd name="T8" fmla="*/ 55 w 55"/>
                <a:gd name="T9" fmla="*/ 0 h 39"/>
                <a:gd name="T10" fmla="*/ 55 w 55"/>
                <a:gd name="T11" fmla="*/ 7 h 39"/>
                <a:gd name="T12" fmla="*/ 38 w 55"/>
                <a:gd name="T13" fmla="*/ 5 h 39"/>
                <a:gd name="T14" fmla="*/ 24 w 55"/>
                <a:gd name="T15" fmla="*/ 11 h 39"/>
                <a:gd name="T16" fmla="*/ 11 w 55"/>
                <a:gd name="T17" fmla="*/ 22 h 39"/>
                <a:gd name="T18" fmla="*/ 5 w 55"/>
                <a:gd name="T19" fmla="*/ 39 h 39"/>
                <a:gd name="T20" fmla="*/ 0 w 55"/>
                <a:gd name="T21" fmla="*/ 35 h 3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5"/>
                <a:gd name="T34" fmla="*/ 0 h 39"/>
                <a:gd name="T35" fmla="*/ 55 w 55"/>
                <a:gd name="T36" fmla="*/ 39 h 3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5" h="39">
                  <a:moveTo>
                    <a:pt x="0" y="35"/>
                  </a:moveTo>
                  <a:lnTo>
                    <a:pt x="6" y="18"/>
                  </a:lnTo>
                  <a:lnTo>
                    <a:pt x="21" y="7"/>
                  </a:lnTo>
                  <a:lnTo>
                    <a:pt x="38" y="0"/>
                  </a:lnTo>
                  <a:lnTo>
                    <a:pt x="55" y="0"/>
                  </a:lnTo>
                  <a:lnTo>
                    <a:pt x="55" y="7"/>
                  </a:lnTo>
                  <a:lnTo>
                    <a:pt x="38" y="5"/>
                  </a:lnTo>
                  <a:lnTo>
                    <a:pt x="24" y="11"/>
                  </a:lnTo>
                  <a:lnTo>
                    <a:pt x="11" y="22"/>
                  </a:lnTo>
                  <a:lnTo>
                    <a:pt x="5" y="39"/>
                  </a:lnTo>
                  <a:lnTo>
                    <a:pt x="0" y="35"/>
                  </a:lnTo>
                  <a:close/>
                </a:path>
              </a:pathLst>
            </a:custGeom>
            <a:solidFill>
              <a:srgbClr val="F8BDD6"/>
            </a:solidFill>
            <a:ln w="9525">
              <a:noFill/>
              <a:round/>
              <a:headEnd/>
              <a:tailEnd/>
            </a:ln>
          </p:spPr>
          <p:txBody>
            <a:bodyPr/>
            <a:lstStyle/>
            <a:p>
              <a:endParaRPr lang="ru-RU"/>
            </a:p>
          </p:txBody>
        </p:sp>
        <p:sp>
          <p:nvSpPr>
            <p:cNvPr id="161804" name="Freeform 3461"/>
            <p:cNvSpPr>
              <a:spLocks/>
            </p:cNvSpPr>
            <p:nvPr/>
          </p:nvSpPr>
          <p:spPr bwMode="auto">
            <a:xfrm>
              <a:off x="3160" y="510"/>
              <a:ext cx="41" cy="54"/>
            </a:xfrm>
            <a:custGeom>
              <a:avLst/>
              <a:gdLst>
                <a:gd name="T0" fmla="*/ 5 w 41"/>
                <a:gd name="T1" fmla="*/ 0 h 54"/>
                <a:gd name="T2" fmla="*/ 22 w 41"/>
                <a:gd name="T3" fmla="*/ 7 h 54"/>
                <a:gd name="T4" fmla="*/ 33 w 41"/>
                <a:gd name="T5" fmla="*/ 20 h 54"/>
                <a:gd name="T6" fmla="*/ 41 w 41"/>
                <a:gd name="T7" fmla="*/ 38 h 54"/>
                <a:gd name="T8" fmla="*/ 41 w 41"/>
                <a:gd name="T9" fmla="*/ 54 h 54"/>
                <a:gd name="T10" fmla="*/ 34 w 41"/>
                <a:gd name="T11" fmla="*/ 54 h 54"/>
                <a:gd name="T12" fmla="*/ 34 w 41"/>
                <a:gd name="T13" fmla="*/ 38 h 54"/>
                <a:gd name="T14" fmla="*/ 28 w 41"/>
                <a:gd name="T15" fmla="*/ 24 h 54"/>
                <a:gd name="T16" fmla="*/ 16 w 41"/>
                <a:gd name="T17" fmla="*/ 11 h 54"/>
                <a:gd name="T18" fmla="*/ 0 w 41"/>
                <a:gd name="T19" fmla="*/ 5 h 54"/>
                <a:gd name="T20" fmla="*/ 5 w 41"/>
                <a:gd name="T21" fmla="*/ 0 h 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1"/>
                <a:gd name="T34" fmla="*/ 0 h 54"/>
                <a:gd name="T35" fmla="*/ 41 w 41"/>
                <a:gd name="T36" fmla="*/ 54 h 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1" h="54">
                  <a:moveTo>
                    <a:pt x="5" y="0"/>
                  </a:moveTo>
                  <a:lnTo>
                    <a:pt x="22" y="7"/>
                  </a:lnTo>
                  <a:lnTo>
                    <a:pt x="33" y="20"/>
                  </a:lnTo>
                  <a:lnTo>
                    <a:pt x="41" y="38"/>
                  </a:lnTo>
                  <a:lnTo>
                    <a:pt x="41" y="54"/>
                  </a:lnTo>
                  <a:lnTo>
                    <a:pt x="34" y="54"/>
                  </a:lnTo>
                  <a:lnTo>
                    <a:pt x="34" y="38"/>
                  </a:lnTo>
                  <a:lnTo>
                    <a:pt x="28" y="24"/>
                  </a:lnTo>
                  <a:lnTo>
                    <a:pt x="16" y="11"/>
                  </a:lnTo>
                  <a:lnTo>
                    <a:pt x="0" y="5"/>
                  </a:lnTo>
                  <a:lnTo>
                    <a:pt x="5" y="0"/>
                  </a:lnTo>
                  <a:close/>
                </a:path>
              </a:pathLst>
            </a:custGeom>
            <a:solidFill>
              <a:srgbClr val="F8BDD6"/>
            </a:solidFill>
            <a:ln w="9525">
              <a:noFill/>
              <a:round/>
              <a:headEnd/>
              <a:tailEnd/>
            </a:ln>
          </p:spPr>
          <p:txBody>
            <a:bodyPr/>
            <a:lstStyle/>
            <a:p>
              <a:endParaRPr lang="ru-RU"/>
            </a:p>
          </p:txBody>
        </p:sp>
        <p:sp>
          <p:nvSpPr>
            <p:cNvPr id="161805" name="Freeform 3462"/>
            <p:cNvSpPr>
              <a:spLocks/>
            </p:cNvSpPr>
            <p:nvPr/>
          </p:nvSpPr>
          <p:spPr bwMode="auto">
            <a:xfrm>
              <a:off x="3162" y="510"/>
              <a:ext cx="6" cy="5"/>
            </a:xfrm>
            <a:custGeom>
              <a:avLst/>
              <a:gdLst>
                <a:gd name="T0" fmla="*/ 4 w 6"/>
                <a:gd name="T1" fmla="*/ 0 h 5"/>
                <a:gd name="T2" fmla="*/ 6 w 6"/>
                <a:gd name="T3" fmla="*/ 0 h 5"/>
                <a:gd name="T4" fmla="*/ 0 w 6"/>
                <a:gd name="T5" fmla="*/ 4 h 5"/>
                <a:gd name="T6" fmla="*/ 4 w 6"/>
                <a:gd name="T7" fmla="*/ 5 h 5"/>
                <a:gd name="T8" fmla="*/ 4 w 6"/>
                <a:gd name="T9" fmla="*/ 0 h 5"/>
                <a:gd name="T10" fmla="*/ 0 60000 65536"/>
                <a:gd name="T11" fmla="*/ 0 60000 65536"/>
                <a:gd name="T12" fmla="*/ 0 60000 65536"/>
                <a:gd name="T13" fmla="*/ 0 60000 65536"/>
                <a:gd name="T14" fmla="*/ 0 60000 65536"/>
                <a:gd name="T15" fmla="*/ 0 w 6"/>
                <a:gd name="T16" fmla="*/ 0 h 5"/>
                <a:gd name="T17" fmla="*/ 6 w 6"/>
                <a:gd name="T18" fmla="*/ 5 h 5"/>
              </a:gdLst>
              <a:ahLst/>
              <a:cxnLst>
                <a:cxn ang="T10">
                  <a:pos x="T0" y="T1"/>
                </a:cxn>
                <a:cxn ang="T11">
                  <a:pos x="T2" y="T3"/>
                </a:cxn>
                <a:cxn ang="T12">
                  <a:pos x="T4" y="T5"/>
                </a:cxn>
                <a:cxn ang="T13">
                  <a:pos x="T6" y="T7"/>
                </a:cxn>
                <a:cxn ang="T14">
                  <a:pos x="T8" y="T9"/>
                </a:cxn>
              </a:cxnLst>
              <a:rect l="T15" t="T16" r="T17" b="T18"/>
              <a:pathLst>
                <a:path w="6" h="5">
                  <a:moveTo>
                    <a:pt x="4" y="0"/>
                  </a:moveTo>
                  <a:lnTo>
                    <a:pt x="6" y="0"/>
                  </a:lnTo>
                  <a:lnTo>
                    <a:pt x="0" y="4"/>
                  </a:lnTo>
                  <a:lnTo>
                    <a:pt x="4" y="5"/>
                  </a:lnTo>
                  <a:lnTo>
                    <a:pt x="4" y="0"/>
                  </a:lnTo>
                  <a:close/>
                </a:path>
              </a:pathLst>
            </a:custGeom>
            <a:solidFill>
              <a:srgbClr val="F8BDD6"/>
            </a:solidFill>
            <a:ln w="9525">
              <a:noFill/>
              <a:round/>
              <a:headEnd/>
              <a:tailEnd/>
            </a:ln>
          </p:spPr>
          <p:txBody>
            <a:bodyPr/>
            <a:lstStyle/>
            <a:p>
              <a:endParaRPr lang="ru-RU"/>
            </a:p>
          </p:txBody>
        </p:sp>
        <p:sp>
          <p:nvSpPr>
            <p:cNvPr id="161806" name="Freeform 3463"/>
            <p:cNvSpPr>
              <a:spLocks/>
            </p:cNvSpPr>
            <p:nvPr/>
          </p:nvSpPr>
          <p:spPr bwMode="auto">
            <a:xfrm>
              <a:off x="3146" y="562"/>
              <a:ext cx="55" cy="39"/>
            </a:xfrm>
            <a:custGeom>
              <a:avLst/>
              <a:gdLst>
                <a:gd name="T0" fmla="*/ 55 w 55"/>
                <a:gd name="T1" fmla="*/ 2 h 39"/>
                <a:gd name="T2" fmla="*/ 47 w 55"/>
                <a:gd name="T3" fmla="*/ 19 h 39"/>
                <a:gd name="T4" fmla="*/ 33 w 55"/>
                <a:gd name="T5" fmla="*/ 33 h 39"/>
                <a:gd name="T6" fmla="*/ 17 w 55"/>
                <a:gd name="T7" fmla="*/ 39 h 39"/>
                <a:gd name="T8" fmla="*/ 0 w 55"/>
                <a:gd name="T9" fmla="*/ 37 h 39"/>
                <a:gd name="T10" fmla="*/ 0 w 55"/>
                <a:gd name="T11" fmla="*/ 31 h 39"/>
                <a:gd name="T12" fmla="*/ 16 w 55"/>
                <a:gd name="T13" fmla="*/ 33 h 39"/>
                <a:gd name="T14" fmla="*/ 31 w 55"/>
                <a:gd name="T15" fmla="*/ 26 h 39"/>
                <a:gd name="T16" fmla="*/ 42 w 55"/>
                <a:gd name="T17" fmla="*/ 14 h 39"/>
                <a:gd name="T18" fmla="*/ 48 w 55"/>
                <a:gd name="T19" fmla="*/ 0 h 39"/>
                <a:gd name="T20" fmla="*/ 55 w 55"/>
                <a:gd name="T21" fmla="*/ 2 h 3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5"/>
                <a:gd name="T34" fmla="*/ 0 h 39"/>
                <a:gd name="T35" fmla="*/ 55 w 55"/>
                <a:gd name="T36" fmla="*/ 39 h 3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5" h="39">
                  <a:moveTo>
                    <a:pt x="55" y="2"/>
                  </a:moveTo>
                  <a:lnTo>
                    <a:pt x="47" y="19"/>
                  </a:lnTo>
                  <a:lnTo>
                    <a:pt x="33" y="33"/>
                  </a:lnTo>
                  <a:lnTo>
                    <a:pt x="17" y="39"/>
                  </a:lnTo>
                  <a:lnTo>
                    <a:pt x="0" y="37"/>
                  </a:lnTo>
                  <a:lnTo>
                    <a:pt x="0" y="31"/>
                  </a:lnTo>
                  <a:lnTo>
                    <a:pt x="16" y="33"/>
                  </a:lnTo>
                  <a:lnTo>
                    <a:pt x="31" y="26"/>
                  </a:lnTo>
                  <a:lnTo>
                    <a:pt x="42" y="14"/>
                  </a:lnTo>
                  <a:lnTo>
                    <a:pt x="48" y="0"/>
                  </a:lnTo>
                  <a:lnTo>
                    <a:pt x="55" y="2"/>
                  </a:lnTo>
                  <a:close/>
                </a:path>
              </a:pathLst>
            </a:custGeom>
            <a:solidFill>
              <a:srgbClr val="F8BDD6"/>
            </a:solidFill>
            <a:ln w="9525">
              <a:noFill/>
              <a:round/>
              <a:headEnd/>
              <a:tailEnd/>
            </a:ln>
          </p:spPr>
          <p:txBody>
            <a:bodyPr/>
            <a:lstStyle/>
            <a:p>
              <a:endParaRPr lang="ru-RU"/>
            </a:p>
          </p:txBody>
        </p:sp>
        <p:sp>
          <p:nvSpPr>
            <p:cNvPr id="161807" name="Freeform 3464"/>
            <p:cNvSpPr>
              <a:spLocks/>
            </p:cNvSpPr>
            <p:nvPr/>
          </p:nvSpPr>
          <p:spPr bwMode="auto">
            <a:xfrm>
              <a:off x="3193" y="562"/>
              <a:ext cx="8" cy="2"/>
            </a:xfrm>
            <a:custGeom>
              <a:avLst/>
              <a:gdLst>
                <a:gd name="T0" fmla="*/ 8 w 8"/>
                <a:gd name="T1" fmla="*/ 2 h 2"/>
                <a:gd name="T2" fmla="*/ 0 w 8"/>
                <a:gd name="T3" fmla="*/ 0 h 2"/>
                <a:gd name="T4" fmla="*/ 0 w 8"/>
                <a:gd name="T5" fmla="*/ 2 h 2"/>
                <a:gd name="T6" fmla="*/ 8 w 8"/>
                <a:gd name="T7" fmla="*/ 2 h 2"/>
                <a:gd name="T8" fmla="*/ 0 60000 65536"/>
                <a:gd name="T9" fmla="*/ 0 60000 65536"/>
                <a:gd name="T10" fmla="*/ 0 60000 65536"/>
                <a:gd name="T11" fmla="*/ 0 60000 65536"/>
                <a:gd name="T12" fmla="*/ 0 w 8"/>
                <a:gd name="T13" fmla="*/ 0 h 2"/>
                <a:gd name="T14" fmla="*/ 8 w 8"/>
                <a:gd name="T15" fmla="*/ 2 h 2"/>
              </a:gdLst>
              <a:ahLst/>
              <a:cxnLst>
                <a:cxn ang="T8">
                  <a:pos x="T0" y="T1"/>
                </a:cxn>
                <a:cxn ang="T9">
                  <a:pos x="T2" y="T3"/>
                </a:cxn>
                <a:cxn ang="T10">
                  <a:pos x="T4" y="T5"/>
                </a:cxn>
                <a:cxn ang="T11">
                  <a:pos x="T6" y="T7"/>
                </a:cxn>
              </a:cxnLst>
              <a:rect l="T12" t="T13" r="T14" b="T15"/>
              <a:pathLst>
                <a:path w="8" h="2">
                  <a:moveTo>
                    <a:pt x="8" y="2"/>
                  </a:moveTo>
                  <a:lnTo>
                    <a:pt x="0" y="0"/>
                  </a:lnTo>
                  <a:lnTo>
                    <a:pt x="0" y="2"/>
                  </a:lnTo>
                  <a:lnTo>
                    <a:pt x="8" y="2"/>
                  </a:lnTo>
                  <a:close/>
                </a:path>
              </a:pathLst>
            </a:custGeom>
            <a:solidFill>
              <a:srgbClr val="F8BDD6"/>
            </a:solidFill>
            <a:ln w="9525">
              <a:noFill/>
              <a:round/>
              <a:headEnd/>
              <a:tailEnd/>
            </a:ln>
          </p:spPr>
          <p:txBody>
            <a:bodyPr/>
            <a:lstStyle/>
            <a:p>
              <a:endParaRPr lang="ru-RU"/>
            </a:p>
          </p:txBody>
        </p:sp>
        <p:sp>
          <p:nvSpPr>
            <p:cNvPr id="161808" name="Freeform 3465"/>
            <p:cNvSpPr>
              <a:spLocks/>
            </p:cNvSpPr>
            <p:nvPr/>
          </p:nvSpPr>
          <p:spPr bwMode="auto">
            <a:xfrm>
              <a:off x="3110" y="547"/>
              <a:ext cx="39" cy="52"/>
            </a:xfrm>
            <a:custGeom>
              <a:avLst/>
              <a:gdLst>
                <a:gd name="T0" fmla="*/ 37 w 39"/>
                <a:gd name="T1" fmla="*/ 52 h 52"/>
                <a:gd name="T2" fmla="*/ 18 w 39"/>
                <a:gd name="T3" fmla="*/ 45 h 52"/>
                <a:gd name="T4" fmla="*/ 6 w 39"/>
                <a:gd name="T5" fmla="*/ 34 h 52"/>
                <a:gd name="T6" fmla="*/ 0 w 39"/>
                <a:gd name="T7" fmla="*/ 19 h 52"/>
                <a:gd name="T8" fmla="*/ 1 w 39"/>
                <a:gd name="T9" fmla="*/ 0 h 52"/>
                <a:gd name="T10" fmla="*/ 7 w 39"/>
                <a:gd name="T11" fmla="*/ 0 h 52"/>
                <a:gd name="T12" fmla="*/ 5 w 39"/>
                <a:gd name="T13" fmla="*/ 15 h 52"/>
                <a:gd name="T14" fmla="*/ 11 w 39"/>
                <a:gd name="T15" fmla="*/ 29 h 52"/>
                <a:gd name="T16" fmla="*/ 23 w 39"/>
                <a:gd name="T17" fmla="*/ 40 h 52"/>
                <a:gd name="T18" fmla="*/ 39 w 39"/>
                <a:gd name="T19" fmla="*/ 46 h 52"/>
                <a:gd name="T20" fmla="*/ 37 w 39"/>
                <a:gd name="T21" fmla="*/ 52 h 5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9"/>
                <a:gd name="T34" fmla="*/ 0 h 52"/>
                <a:gd name="T35" fmla="*/ 39 w 39"/>
                <a:gd name="T36" fmla="*/ 52 h 5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9" h="52">
                  <a:moveTo>
                    <a:pt x="37" y="52"/>
                  </a:moveTo>
                  <a:lnTo>
                    <a:pt x="18" y="45"/>
                  </a:lnTo>
                  <a:lnTo>
                    <a:pt x="6" y="34"/>
                  </a:lnTo>
                  <a:lnTo>
                    <a:pt x="0" y="19"/>
                  </a:lnTo>
                  <a:lnTo>
                    <a:pt x="1" y="0"/>
                  </a:lnTo>
                  <a:lnTo>
                    <a:pt x="7" y="0"/>
                  </a:lnTo>
                  <a:lnTo>
                    <a:pt x="5" y="15"/>
                  </a:lnTo>
                  <a:lnTo>
                    <a:pt x="11" y="29"/>
                  </a:lnTo>
                  <a:lnTo>
                    <a:pt x="23" y="40"/>
                  </a:lnTo>
                  <a:lnTo>
                    <a:pt x="39" y="46"/>
                  </a:lnTo>
                  <a:lnTo>
                    <a:pt x="37" y="52"/>
                  </a:lnTo>
                  <a:close/>
                </a:path>
              </a:pathLst>
            </a:custGeom>
            <a:solidFill>
              <a:srgbClr val="F8BDD6"/>
            </a:solidFill>
            <a:ln w="9525">
              <a:noFill/>
              <a:round/>
              <a:headEnd/>
              <a:tailEnd/>
            </a:ln>
          </p:spPr>
          <p:txBody>
            <a:bodyPr/>
            <a:lstStyle/>
            <a:p>
              <a:endParaRPr lang="ru-RU"/>
            </a:p>
          </p:txBody>
        </p:sp>
        <p:sp>
          <p:nvSpPr>
            <p:cNvPr id="161809" name="Freeform 3466"/>
            <p:cNvSpPr>
              <a:spLocks/>
            </p:cNvSpPr>
            <p:nvPr/>
          </p:nvSpPr>
          <p:spPr bwMode="auto">
            <a:xfrm>
              <a:off x="3146" y="592"/>
              <a:ext cx="1" cy="7"/>
            </a:xfrm>
            <a:custGeom>
              <a:avLst/>
              <a:gdLst>
                <a:gd name="T0" fmla="*/ 0 w 1"/>
                <a:gd name="T1" fmla="*/ 7 h 7"/>
                <a:gd name="T2" fmla="*/ 1 w 1"/>
                <a:gd name="T3" fmla="*/ 0 h 7"/>
                <a:gd name="T4" fmla="*/ 0 w 1"/>
                <a:gd name="T5" fmla="*/ 0 h 7"/>
                <a:gd name="T6" fmla="*/ 0 w 1"/>
                <a:gd name="T7" fmla="*/ 7 h 7"/>
                <a:gd name="T8" fmla="*/ 0 60000 65536"/>
                <a:gd name="T9" fmla="*/ 0 60000 65536"/>
                <a:gd name="T10" fmla="*/ 0 60000 65536"/>
                <a:gd name="T11" fmla="*/ 0 60000 65536"/>
                <a:gd name="T12" fmla="*/ 0 w 1"/>
                <a:gd name="T13" fmla="*/ 0 h 7"/>
                <a:gd name="T14" fmla="*/ 1 w 1"/>
                <a:gd name="T15" fmla="*/ 7 h 7"/>
              </a:gdLst>
              <a:ahLst/>
              <a:cxnLst>
                <a:cxn ang="T8">
                  <a:pos x="T0" y="T1"/>
                </a:cxn>
                <a:cxn ang="T9">
                  <a:pos x="T2" y="T3"/>
                </a:cxn>
                <a:cxn ang="T10">
                  <a:pos x="T4" y="T5"/>
                </a:cxn>
                <a:cxn ang="T11">
                  <a:pos x="T6" y="T7"/>
                </a:cxn>
              </a:cxnLst>
              <a:rect l="T12" t="T13" r="T14" b="T15"/>
              <a:pathLst>
                <a:path w="1" h="7">
                  <a:moveTo>
                    <a:pt x="0" y="7"/>
                  </a:moveTo>
                  <a:lnTo>
                    <a:pt x="1" y="0"/>
                  </a:lnTo>
                  <a:lnTo>
                    <a:pt x="0" y="0"/>
                  </a:lnTo>
                  <a:lnTo>
                    <a:pt x="0" y="7"/>
                  </a:lnTo>
                  <a:close/>
                </a:path>
              </a:pathLst>
            </a:custGeom>
            <a:solidFill>
              <a:srgbClr val="F8BDD6"/>
            </a:solidFill>
            <a:ln w="9525">
              <a:noFill/>
              <a:round/>
              <a:headEnd/>
              <a:tailEnd/>
            </a:ln>
          </p:spPr>
          <p:txBody>
            <a:bodyPr/>
            <a:lstStyle/>
            <a:p>
              <a:endParaRPr lang="ru-RU"/>
            </a:p>
          </p:txBody>
        </p:sp>
        <p:sp>
          <p:nvSpPr>
            <p:cNvPr id="161810" name="Freeform 3467"/>
            <p:cNvSpPr>
              <a:spLocks/>
            </p:cNvSpPr>
            <p:nvPr/>
          </p:nvSpPr>
          <p:spPr bwMode="auto">
            <a:xfrm>
              <a:off x="3110" y="543"/>
              <a:ext cx="6" cy="5"/>
            </a:xfrm>
            <a:custGeom>
              <a:avLst/>
              <a:gdLst>
                <a:gd name="T0" fmla="*/ 0 w 6"/>
                <a:gd name="T1" fmla="*/ 3 h 5"/>
                <a:gd name="T2" fmla="*/ 0 w 6"/>
                <a:gd name="T3" fmla="*/ 0 h 5"/>
                <a:gd name="T4" fmla="*/ 4 w 6"/>
                <a:gd name="T5" fmla="*/ 5 h 5"/>
                <a:gd name="T6" fmla="*/ 6 w 6"/>
                <a:gd name="T7" fmla="*/ 3 h 5"/>
                <a:gd name="T8" fmla="*/ 0 w 6"/>
                <a:gd name="T9" fmla="*/ 3 h 5"/>
                <a:gd name="T10" fmla="*/ 0 60000 65536"/>
                <a:gd name="T11" fmla="*/ 0 60000 65536"/>
                <a:gd name="T12" fmla="*/ 0 60000 65536"/>
                <a:gd name="T13" fmla="*/ 0 60000 65536"/>
                <a:gd name="T14" fmla="*/ 0 60000 65536"/>
                <a:gd name="T15" fmla="*/ 0 w 6"/>
                <a:gd name="T16" fmla="*/ 0 h 5"/>
                <a:gd name="T17" fmla="*/ 6 w 6"/>
                <a:gd name="T18" fmla="*/ 5 h 5"/>
              </a:gdLst>
              <a:ahLst/>
              <a:cxnLst>
                <a:cxn ang="T10">
                  <a:pos x="T0" y="T1"/>
                </a:cxn>
                <a:cxn ang="T11">
                  <a:pos x="T2" y="T3"/>
                </a:cxn>
                <a:cxn ang="T12">
                  <a:pos x="T4" y="T5"/>
                </a:cxn>
                <a:cxn ang="T13">
                  <a:pos x="T6" y="T7"/>
                </a:cxn>
                <a:cxn ang="T14">
                  <a:pos x="T8" y="T9"/>
                </a:cxn>
              </a:cxnLst>
              <a:rect l="T15" t="T16" r="T17" b="T18"/>
              <a:pathLst>
                <a:path w="6" h="5">
                  <a:moveTo>
                    <a:pt x="0" y="3"/>
                  </a:moveTo>
                  <a:lnTo>
                    <a:pt x="0" y="0"/>
                  </a:lnTo>
                  <a:lnTo>
                    <a:pt x="4" y="5"/>
                  </a:lnTo>
                  <a:lnTo>
                    <a:pt x="6" y="3"/>
                  </a:lnTo>
                  <a:lnTo>
                    <a:pt x="0" y="3"/>
                  </a:lnTo>
                  <a:close/>
                </a:path>
              </a:pathLst>
            </a:custGeom>
            <a:solidFill>
              <a:srgbClr val="F8BDD6"/>
            </a:solidFill>
            <a:ln w="9525">
              <a:noFill/>
              <a:round/>
              <a:headEnd/>
              <a:tailEnd/>
            </a:ln>
          </p:spPr>
          <p:txBody>
            <a:bodyPr/>
            <a:lstStyle/>
            <a:p>
              <a:endParaRPr lang="ru-RU"/>
            </a:p>
          </p:txBody>
        </p:sp>
        <p:sp>
          <p:nvSpPr>
            <p:cNvPr id="161811" name="Freeform 3468"/>
            <p:cNvSpPr>
              <a:spLocks/>
            </p:cNvSpPr>
            <p:nvPr/>
          </p:nvSpPr>
          <p:spPr bwMode="auto">
            <a:xfrm>
              <a:off x="3272" y="547"/>
              <a:ext cx="90" cy="84"/>
            </a:xfrm>
            <a:custGeom>
              <a:avLst/>
              <a:gdLst>
                <a:gd name="T0" fmla="*/ 1 w 90"/>
                <a:gd name="T1" fmla="*/ 32 h 84"/>
                <a:gd name="T2" fmla="*/ 3 w 90"/>
                <a:gd name="T3" fmla="*/ 25 h 84"/>
                <a:gd name="T4" fmla="*/ 8 w 90"/>
                <a:gd name="T5" fmla="*/ 17 h 84"/>
                <a:gd name="T6" fmla="*/ 12 w 90"/>
                <a:gd name="T7" fmla="*/ 11 h 84"/>
                <a:gd name="T8" fmla="*/ 21 w 90"/>
                <a:gd name="T9" fmla="*/ 6 h 84"/>
                <a:gd name="T10" fmla="*/ 27 w 90"/>
                <a:gd name="T11" fmla="*/ 2 h 84"/>
                <a:gd name="T12" fmla="*/ 37 w 90"/>
                <a:gd name="T13" fmla="*/ 0 h 84"/>
                <a:gd name="T14" fmla="*/ 45 w 90"/>
                <a:gd name="T15" fmla="*/ 0 h 84"/>
                <a:gd name="T16" fmla="*/ 54 w 90"/>
                <a:gd name="T17" fmla="*/ 0 h 84"/>
                <a:gd name="T18" fmla="*/ 62 w 90"/>
                <a:gd name="T19" fmla="*/ 2 h 84"/>
                <a:gd name="T20" fmla="*/ 71 w 90"/>
                <a:gd name="T21" fmla="*/ 8 h 84"/>
                <a:gd name="T22" fmla="*/ 77 w 90"/>
                <a:gd name="T23" fmla="*/ 12 h 84"/>
                <a:gd name="T24" fmla="*/ 82 w 90"/>
                <a:gd name="T25" fmla="*/ 19 h 84"/>
                <a:gd name="T26" fmla="*/ 86 w 90"/>
                <a:gd name="T27" fmla="*/ 26 h 84"/>
                <a:gd name="T28" fmla="*/ 88 w 90"/>
                <a:gd name="T29" fmla="*/ 30 h 84"/>
                <a:gd name="T30" fmla="*/ 88 w 90"/>
                <a:gd name="T31" fmla="*/ 34 h 84"/>
                <a:gd name="T32" fmla="*/ 90 w 90"/>
                <a:gd name="T33" fmla="*/ 42 h 84"/>
                <a:gd name="T34" fmla="*/ 88 w 90"/>
                <a:gd name="T35" fmla="*/ 51 h 84"/>
                <a:gd name="T36" fmla="*/ 85 w 90"/>
                <a:gd name="T37" fmla="*/ 59 h 84"/>
                <a:gd name="T38" fmla="*/ 82 w 90"/>
                <a:gd name="T39" fmla="*/ 67 h 84"/>
                <a:gd name="T40" fmla="*/ 75 w 90"/>
                <a:gd name="T41" fmla="*/ 73 h 84"/>
                <a:gd name="T42" fmla="*/ 69 w 90"/>
                <a:gd name="T43" fmla="*/ 78 h 84"/>
                <a:gd name="T44" fmla="*/ 61 w 90"/>
                <a:gd name="T45" fmla="*/ 81 h 84"/>
                <a:gd name="T46" fmla="*/ 53 w 90"/>
                <a:gd name="T47" fmla="*/ 84 h 84"/>
                <a:gd name="T48" fmla="*/ 45 w 90"/>
                <a:gd name="T49" fmla="*/ 84 h 84"/>
                <a:gd name="T50" fmla="*/ 35 w 90"/>
                <a:gd name="T51" fmla="*/ 84 h 84"/>
                <a:gd name="T52" fmla="*/ 27 w 90"/>
                <a:gd name="T53" fmla="*/ 81 h 84"/>
                <a:gd name="T54" fmla="*/ 20 w 90"/>
                <a:gd name="T55" fmla="*/ 77 h 84"/>
                <a:gd name="T56" fmla="*/ 13 w 90"/>
                <a:gd name="T57" fmla="*/ 72 h 84"/>
                <a:gd name="T58" fmla="*/ 7 w 90"/>
                <a:gd name="T59" fmla="*/ 66 h 84"/>
                <a:gd name="T60" fmla="*/ 3 w 90"/>
                <a:gd name="T61" fmla="*/ 58 h 84"/>
                <a:gd name="T62" fmla="*/ 1 w 90"/>
                <a:gd name="T63" fmla="*/ 55 h 84"/>
                <a:gd name="T64" fmla="*/ 0 w 90"/>
                <a:gd name="T65" fmla="*/ 50 h 84"/>
                <a:gd name="T66" fmla="*/ 0 w 90"/>
                <a:gd name="T67" fmla="*/ 42 h 84"/>
                <a:gd name="T68" fmla="*/ 1 w 90"/>
                <a:gd name="T69" fmla="*/ 32 h 8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0"/>
                <a:gd name="T106" fmla="*/ 0 h 84"/>
                <a:gd name="T107" fmla="*/ 90 w 90"/>
                <a:gd name="T108" fmla="*/ 84 h 8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0" h="84">
                  <a:moveTo>
                    <a:pt x="1" y="32"/>
                  </a:moveTo>
                  <a:lnTo>
                    <a:pt x="3" y="25"/>
                  </a:lnTo>
                  <a:lnTo>
                    <a:pt x="8" y="17"/>
                  </a:lnTo>
                  <a:lnTo>
                    <a:pt x="12" y="11"/>
                  </a:lnTo>
                  <a:lnTo>
                    <a:pt x="21" y="6"/>
                  </a:lnTo>
                  <a:lnTo>
                    <a:pt x="27" y="2"/>
                  </a:lnTo>
                  <a:lnTo>
                    <a:pt x="37" y="0"/>
                  </a:lnTo>
                  <a:lnTo>
                    <a:pt x="45" y="0"/>
                  </a:lnTo>
                  <a:lnTo>
                    <a:pt x="54" y="0"/>
                  </a:lnTo>
                  <a:lnTo>
                    <a:pt x="62" y="2"/>
                  </a:lnTo>
                  <a:lnTo>
                    <a:pt x="71" y="8"/>
                  </a:lnTo>
                  <a:lnTo>
                    <a:pt x="77" y="12"/>
                  </a:lnTo>
                  <a:lnTo>
                    <a:pt x="82" y="19"/>
                  </a:lnTo>
                  <a:lnTo>
                    <a:pt x="86" y="26"/>
                  </a:lnTo>
                  <a:lnTo>
                    <a:pt x="88" y="30"/>
                  </a:lnTo>
                  <a:lnTo>
                    <a:pt x="88" y="34"/>
                  </a:lnTo>
                  <a:lnTo>
                    <a:pt x="90" y="42"/>
                  </a:lnTo>
                  <a:lnTo>
                    <a:pt x="88" y="51"/>
                  </a:lnTo>
                  <a:lnTo>
                    <a:pt x="85" y="59"/>
                  </a:lnTo>
                  <a:lnTo>
                    <a:pt x="82" y="67"/>
                  </a:lnTo>
                  <a:lnTo>
                    <a:pt x="75" y="73"/>
                  </a:lnTo>
                  <a:lnTo>
                    <a:pt x="69" y="78"/>
                  </a:lnTo>
                  <a:lnTo>
                    <a:pt x="61" y="81"/>
                  </a:lnTo>
                  <a:lnTo>
                    <a:pt x="53" y="84"/>
                  </a:lnTo>
                  <a:lnTo>
                    <a:pt x="45" y="84"/>
                  </a:lnTo>
                  <a:lnTo>
                    <a:pt x="35" y="84"/>
                  </a:lnTo>
                  <a:lnTo>
                    <a:pt x="27" y="81"/>
                  </a:lnTo>
                  <a:lnTo>
                    <a:pt x="20" y="77"/>
                  </a:lnTo>
                  <a:lnTo>
                    <a:pt x="13" y="72"/>
                  </a:lnTo>
                  <a:lnTo>
                    <a:pt x="7" y="66"/>
                  </a:lnTo>
                  <a:lnTo>
                    <a:pt x="3" y="58"/>
                  </a:lnTo>
                  <a:lnTo>
                    <a:pt x="1" y="55"/>
                  </a:lnTo>
                  <a:lnTo>
                    <a:pt x="0" y="50"/>
                  </a:lnTo>
                  <a:lnTo>
                    <a:pt x="0" y="42"/>
                  </a:lnTo>
                  <a:lnTo>
                    <a:pt x="1" y="32"/>
                  </a:lnTo>
                  <a:close/>
                </a:path>
              </a:pathLst>
            </a:custGeom>
            <a:solidFill>
              <a:srgbClr val="F561AF"/>
            </a:solidFill>
            <a:ln w="9525">
              <a:noFill/>
              <a:round/>
              <a:headEnd/>
              <a:tailEnd/>
            </a:ln>
          </p:spPr>
          <p:txBody>
            <a:bodyPr/>
            <a:lstStyle/>
            <a:p>
              <a:endParaRPr lang="ru-RU"/>
            </a:p>
          </p:txBody>
        </p:sp>
        <p:sp>
          <p:nvSpPr>
            <p:cNvPr id="161812" name="Freeform 3469"/>
            <p:cNvSpPr>
              <a:spLocks/>
            </p:cNvSpPr>
            <p:nvPr/>
          </p:nvSpPr>
          <p:spPr bwMode="auto">
            <a:xfrm>
              <a:off x="3271" y="542"/>
              <a:ext cx="57" cy="39"/>
            </a:xfrm>
            <a:custGeom>
              <a:avLst/>
              <a:gdLst>
                <a:gd name="T0" fmla="*/ 0 w 57"/>
                <a:gd name="T1" fmla="*/ 35 h 39"/>
                <a:gd name="T2" fmla="*/ 6 w 57"/>
                <a:gd name="T3" fmla="*/ 17 h 39"/>
                <a:gd name="T4" fmla="*/ 21 w 57"/>
                <a:gd name="T5" fmla="*/ 6 h 39"/>
                <a:gd name="T6" fmla="*/ 39 w 57"/>
                <a:gd name="T7" fmla="*/ 0 h 39"/>
                <a:gd name="T8" fmla="*/ 57 w 57"/>
                <a:gd name="T9" fmla="*/ 0 h 39"/>
                <a:gd name="T10" fmla="*/ 57 w 57"/>
                <a:gd name="T11" fmla="*/ 6 h 39"/>
                <a:gd name="T12" fmla="*/ 39 w 57"/>
                <a:gd name="T13" fmla="*/ 5 h 39"/>
                <a:gd name="T14" fmla="*/ 24 w 57"/>
                <a:gd name="T15" fmla="*/ 11 h 39"/>
                <a:gd name="T16" fmla="*/ 11 w 57"/>
                <a:gd name="T17" fmla="*/ 23 h 39"/>
                <a:gd name="T18" fmla="*/ 4 w 57"/>
                <a:gd name="T19" fmla="*/ 39 h 39"/>
                <a:gd name="T20" fmla="*/ 0 w 57"/>
                <a:gd name="T21" fmla="*/ 35 h 3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7"/>
                <a:gd name="T34" fmla="*/ 0 h 39"/>
                <a:gd name="T35" fmla="*/ 57 w 57"/>
                <a:gd name="T36" fmla="*/ 39 h 3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7" h="39">
                  <a:moveTo>
                    <a:pt x="0" y="35"/>
                  </a:moveTo>
                  <a:lnTo>
                    <a:pt x="6" y="17"/>
                  </a:lnTo>
                  <a:lnTo>
                    <a:pt x="21" y="6"/>
                  </a:lnTo>
                  <a:lnTo>
                    <a:pt x="39" y="0"/>
                  </a:lnTo>
                  <a:lnTo>
                    <a:pt x="57" y="0"/>
                  </a:lnTo>
                  <a:lnTo>
                    <a:pt x="57" y="6"/>
                  </a:lnTo>
                  <a:lnTo>
                    <a:pt x="39" y="5"/>
                  </a:lnTo>
                  <a:lnTo>
                    <a:pt x="24" y="11"/>
                  </a:lnTo>
                  <a:lnTo>
                    <a:pt x="11" y="23"/>
                  </a:lnTo>
                  <a:lnTo>
                    <a:pt x="4" y="39"/>
                  </a:lnTo>
                  <a:lnTo>
                    <a:pt x="0" y="35"/>
                  </a:lnTo>
                  <a:close/>
                </a:path>
              </a:pathLst>
            </a:custGeom>
            <a:solidFill>
              <a:srgbClr val="F8BDD6"/>
            </a:solidFill>
            <a:ln w="9525">
              <a:noFill/>
              <a:round/>
              <a:headEnd/>
              <a:tailEnd/>
            </a:ln>
          </p:spPr>
          <p:txBody>
            <a:bodyPr/>
            <a:lstStyle/>
            <a:p>
              <a:endParaRPr lang="ru-RU"/>
            </a:p>
          </p:txBody>
        </p:sp>
        <p:sp>
          <p:nvSpPr>
            <p:cNvPr id="161813" name="Freeform 3470"/>
            <p:cNvSpPr>
              <a:spLocks/>
            </p:cNvSpPr>
            <p:nvPr/>
          </p:nvSpPr>
          <p:spPr bwMode="auto">
            <a:xfrm>
              <a:off x="3322" y="542"/>
              <a:ext cx="40" cy="56"/>
            </a:xfrm>
            <a:custGeom>
              <a:avLst/>
              <a:gdLst>
                <a:gd name="T0" fmla="*/ 4 w 40"/>
                <a:gd name="T1" fmla="*/ 0 h 56"/>
                <a:gd name="T2" fmla="*/ 20 w 40"/>
                <a:gd name="T3" fmla="*/ 8 h 56"/>
                <a:gd name="T4" fmla="*/ 31 w 40"/>
                <a:gd name="T5" fmla="*/ 21 h 56"/>
                <a:gd name="T6" fmla="*/ 40 w 40"/>
                <a:gd name="T7" fmla="*/ 38 h 56"/>
                <a:gd name="T8" fmla="*/ 40 w 40"/>
                <a:gd name="T9" fmla="*/ 56 h 56"/>
                <a:gd name="T10" fmla="*/ 33 w 40"/>
                <a:gd name="T11" fmla="*/ 56 h 56"/>
                <a:gd name="T12" fmla="*/ 33 w 40"/>
                <a:gd name="T13" fmla="*/ 38 h 56"/>
                <a:gd name="T14" fmla="*/ 27 w 40"/>
                <a:gd name="T15" fmla="*/ 24 h 56"/>
                <a:gd name="T16" fmla="*/ 15 w 40"/>
                <a:gd name="T17" fmla="*/ 13 h 56"/>
                <a:gd name="T18" fmla="*/ 0 w 40"/>
                <a:gd name="T19" fmla="*/ 5 h 56"/>
                <a:gd name="T20" fmla="*/ 4 w 40"/>
                <a:gd name="T21" fmla="*/ 0 h 5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0"/>
                <a:gd name="T34" fmla="*/ 0 h 56"/>
                <a:gd name="T35" fmla="*/ 40 w 40"/>
                <a:gd name="T36" fmla="*/ 56 h 5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0" h="56">
                  <a:moveTo>
                    <a:pt x="4" y="0"/>
                  </a:moveTo>
                  <a:lnTo>
                    <a:pt x="20" y="8"/>
                  </a:lnTo>
                  <a:lnTo>
                    <a:pt x="31" y="21"/>
                  </a:lnTo>
                  <a:lnTo>
                    <a:pt x="40" y="38"/>
                  </a:lnTo>
                  <a:lnTo>
                    <a:pt x="40" y="56"/>
                  </a:lnTo>
                  <a:lnTo>
                    <a:pt x="33" y="56"/>
                  </a:lnTo>
                  <a:lnTo>
                    <a:pt x="33" y="38"/>
                  </a:lnTo>
                  <a:lnTo>
                    <a:pt x="27" y="24"/>
                  </a:lnTo>
                  <a:lnTo>
                    <a:pt x="15" y="13"/>
                  </a:lnTo>
                  <a:lnTo>
                    <a:pt x="0" y="5"/>
                  </a:lnTo>
                  <a:lnTo>
                    <a:pt x="4" y="0"/>
                  </a:lnTo>
                  <a:close/>
                </a:path>
              </a:pathLst>
            </a:custGeom>
            <a:solidFill>
              <a:srgbClr val="F8BDD6"/>
            </a:solidFill>
            <a:ln w="9525">
              <a:noFill/>
              <a:round/>
              <a:headEnd/>
              <a:tailEnd/>
            </a:ln>
          </p:spPr>
          <p:txBody>
            <a:bodyPr/>
            <a:lstStyle/>
            <a:p>
              <a:endParaRPr lang="ru-RU"/>
            </a:p>
          </p:txBody>
        </p:sp>
        <p:sp>
          <p:nvSpPr>
            <p:cNvPr id="161814" name="Freeform 3471"/>
            <p:cNvSpPr>
              <a:spLocks/>
            </p:cNvSpPr>
            <p:nvPr/>
          </p:nvSpPr>
          <p:spPr bwMode="auto">
            <a:xfrm>
              <a:off x="3323" y="542"/>
              <a:ext cx="6" cy="8"/>
            </a:xfrm>
            <a:custGeom>
              <a:avLst/>
              <a:gdLst>
                <a:gd name="T0" fmla="*/ 4 w 6"/>
                <a:gd name="T1" fmla="*/ 0 h 8"/>
                <a:gd name="T2" fmla="*/ 6 w 6"/>
                <a:gd name="T3" fmla="*/ 0 h 8"/>
                <a:gd name="T4" fmla="*/ 0 w 6"/>
                <a:gd name="T5" fmla="*/ 7 h 8"/>
                <a:gd name="T6" fmla="*/ 4 w 6"/>
                <a:gd name="T7" fmla="*/ 8 h 8"/>
                <a:gd name="T8" fmla="*/ 4 w 6"/>
                <a:gd name="T9" fmla="*/ 0 h 8"/>
                <a:gd name="T10" fmla="*/ 0 60000 65536"/>
                <a:gd name="T11" fmla="*/ 0 60000 65536"/>
                <a:gd name="T12" fmla="*/ 0 60000 65536"/>
                <a:gd name="T13" fmla="*/ 0 60000 65536"/>
                <a:gd name="T14" fmla="*/ 0 60000 65536"/>
                <a:gd name="T15" fmla="*/ 0 w 6"/>
                <a:gd name="T16" fmla="*/ 0 h 8"/>
                <a:gd name="T17" fmla="*/ 6 w 6"/>
                <a:gd name="T18" fmla="*/ 8 h 8"/>
              </a:gdLst>
              <a:ahLst/>
              <a:cxnLst>
                <a:cxn ang="T10">
                  <a:pos x="T0" y="T1"/>
                </a:cxn>
                <a:cxn ang="T11">
                  <a:pos x="T2" y="T3"/>
                </a:cxn>
                <a:cxn ang="T12">
                  <a:pos x="T4" y="T5"/>
                </a:cxn>
                <a:cxn ang="T13">
                  <a:pos x="T6" y="T7"/>
                </a:cxn>
                <a:cxn ang="T14">
                  <a:pos x="T8" y="T9"/>
                </a:cxn>
              </a:cxnLst>
              <a:rect l="T15" t="T16" r="T17" b="T18"/>
              <a:pathLst>
                <a:path w="6" h="8">
                  <a:moveTo>
                    <a:pt x="4" y="0"/>
                  </a:moveTo>
                  <a:lnTo>
                    <a:pt x="6" y="0"/>
                  </a:lnTo>
                  <a:lnTo>
                    <a:pt x="0" y="7"/>
                  </a:lnTo>
                  <a:lnTo>
                    <a:pt x="4" y="8"/>
                  </a:lnTo>
                  <a:lnTo>
                    <a:pt x="4" y="0"/>
                  </a:lnTo>
                  <a:close/>
                </a:path>
              </a:pathLst>
            </a:custGeom>
            <a:solidFill>
              <a:srgbClr val="F8BDD6"/>
            </a:solidFill>
            <a:ln w="9525">
              <a:noFill/>
              <a:round/>
              <a:headEnd/>
              <a:tailEnd/>
            </a:ln>
          </p:spPr>
          <p:txBody>
            <a:bodyPr/>
            <a:lstStyle/>
            <a:p>
              <a:endParaRPr lang="ru-RU"/>
            </a:p>
          </p:txBody>
        </p:sp>
        <p:sp>
          <p:nvSpPr>
            <p:cNvPr id="161815" name="Freeform 3472"/>
            <p:cNvSpPr>
              <a:spLocks/>
            </p:cNvSpPr>
            <p:nvPr/>
          </p:nvSpPr>
          <p:spPr bwMode="auto">
            <a:xfrm>
              <a:off x="3307" y="596"/>
              <a:ext cx="55" cy="37"/>
            </a:xfrm>
            <a:custGeom>
              <a:avLst/>
              <a:gdLst>
                <a:gd name="T0" fmla="*/ 55 w 55"/>
                <a:gd name="T1" fmla="*/ 1 h 37"/>
                <a:gd name="T2" fmla="*/ 46 w 55"/>
                <a:gd name="T3" fmla="*/ 18 h 37"/>
                <a:gd name="T4" fmla="*/ 33 w 55"/>
                <a:gd name="T5" fmla="*/ 30 h 37"/>
                <a:gd name="T6" fmla="*/ 17 w 55"/>
                <a:gd name="T7" fmla="*/ 37 h 37"/>
                <a:gd name="T8" fmla="*/ 0 w 55"/>
                <a:gd name="T9" fmla="*/ 37 h 37"/>
                <a:gd name="T10" fmla="*/ 0 w 55"/>
                <a:gd name="T11" fmla="*/ 30 h 37"/>
                <a:gd name="T12" fmla="*/ 16 w 55"/>
                <a:gd name="T13" fmla="*/ 30 h 37"/>
                <a:gd name="T14" fmla="*/ 31 w 55"/>
                <a:gd name="T15" fmla="*/ 24 h 37"/>
                <a:gd name="T16" fmla="*/ 42 w 55"/>
                <a:gd name="T17" fmla="*/ 13 h 37"/>
                <a:gd name="T18" fmla="*/ 48 w 55"/>
                <a:gd name="T19" fmla="*/ 0 h 37"/>
                <a:gd name="T20" fmla="*/ 55 w 55"/>
                <a:gd name="T21" fmla="*/ 1 h 3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5"/>
                <a:gd name="T34" fmla="*/ 0 h 37"/>
                <a:gd name="T35" fmla="*/ 55 w 55"/>
                <a:gd name="T36" fmla="*/ 37 h 3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5" h="37">
                  <a:moveTo>
                    <a:pt x="55" y="1"/>
                  </a:moveTo>
                  <a:lnTo>
                    <a:pt x="46" y="18"/>
                  </a:lnTo>
                  <a:lnTo>
                    <a:pt x="33" y="30"/>
                  </a:lnTo>
                  <a:lnTo>
                    <a:pt x="17" y="37"/>
                  </a:lnTo>
                  <a:lnTo>
                    <a:pt x="0" y="37"/>
                  </a:lnTo>
                  <a:lnTo>
                    <a:pt x="0" y="30"/>
                  </a:lnTo>
                  <a:lnTo>
                    <a:pt x="16" y="30"/>
                  </a:lnTo>
                  <a:lnTo>
                    <a:pt x="31" y="24"/>
                  </a:lnTo>
                  <a:lnTo>
                    <a:pt x="42" y="13"/>
                  </a:lnTo>
                  <a:lnTo>
                    <a:pt x="48" y="0"/>
                  </a:lnTo>
                  <a:lnTo>
                    <a:pt x="55" y="1"/>
                  </a:lnTo>
                  <a:close/>
                </a:path>
              </a:pathLst>
            </a:custGeom>
            <a:solidFill>
              <a:srgbClr val="F8BDD6"/>
            </a:solidFill>
            <a:ln w="9525">
              <a:noFill/>
              <a:round/>
              <a:headEnd/>
              <a:tailEnd/>
            </a:ln>
          </p:spPr>
          <p:txBody>
            <a:bodyPr/>
            <a:lstStyle/>
            <a:p>
              <a:endParaRPr lang="ru-RU"/>
            </a:p>
          </p:txBody>
        </p:sp>
        <p:sp>
          <p:nvSpPr>
            <p:cNvPr id="161816" name="Freeform 3473"/>
            <p:cNvSpPr>
              <a:spLocks/>
            </p:cNvSpPr>
            <p:nvPr/>
          </p:nvSpPr>
          <p:spPr bwMode="auto">
            <a:xfrm>
              <a:off x="3354" y="596"/>
              <a:ext cx="8" cy="2"/>
            </a:xfrm>
            <a:custGeom>
              <a:avLst/>
              <a:gdLst>
                <a:gd name="T0" fmla="*/ 8 w 8"/>
                <a:gd name="T1" fmla="*/ 2 h 2"/>
                <a:gd name="T2" fmla="*/ 0 w 8"/>
                <a:gd name="T3" fmla="*/ 0 h 2"/>
                <a:gd name="T4" fmla="*/ 0 w 8"/>
                <a:gd name="T5" fmla="*/ 2 h 2"/>
                <a:gd name="T6" fmla="*/ 8 w 8"/>
                <a:gd name="T7" fmla="*/ 2 h 2"/>
                <a:gd name="T8" fmla="*/ 0 60000 65536"/>
                <a:gd name="T9" fmla="*/ 0 60000 65536"/>
                <a:gd name="T10" fmla="*/ 0 60000 65536"/>
                <a:gd name="T11" fmla="*/ 0 60000 65536"/>
                <a:gd name="T12" fmla="*/ 0 w 8"/>
                <a:gd name="T13" fmla="*/ 0 h 2"/>
                <a:gd name="T14" fmla="*/ 8 w 8"/>
                <a:gd name="T15" fmla="*/ 2 h 2"/>
              </a:gdLst>
              <a:ahLst/>
              <a:cxnLst>
                <a:cxn ang="T8">
                  <a:pos x="T0" y="T1"/>
                </a:cxn>
                <a:cxn ang="T9">
                  <a:pos x="T2" y="T3"/>
                </a:cxn>
                <a:cxn ang="T10">
                  <a:pos x="T4" y="T5"/>
                </a:cxn>
                <a:cxn ang="T11">
                  <a:pos x="T6" y="T7"/>
                </a:cxn>
              </a:cxnLst>
              <a:rect l="T12" t="T13" r="T14" b="T15"/>
              <a:pathLst>
                <a:path w="8" h="2">
                  <a:moveTo>
                    <a:pt x="8" y="2"/>
                  </a:moveTo>
                  <a:lnTo>
                    <a:pt x="0" y="0"/>
                  </a:lnTo>
                  <a:lnTo>
                    <a:pt x="0" y="2"/>
                  </a:lnTo>
                  <a:lnTo>
                    <a:pt x="8" y="2"/>
                  </a:lnTo>
                  <a:close/>
                </a:path>
              </a:pathLst>
            </a:custGeom>
            <a:solidFill>
              <a:srgbClr val="F8BDD6"/>
            </a:solidFill>
            <a:ln w="9525">
              <a:noFill/>
              <a:round/>
              <a:headEnd/>
              <a:tailEnd/>
            </a:ln>
          </p:spPr>
          <p:txBody>
            <a:bodyPr/>
            <a:lstStyle/>
            <a:p>
              <a:endParaRPr lang="ru-RU"/>
            </a:p>
          </p:txBody>
        </p:sp>
        <p:sp>
          <p:nvSpPr>
            <p:cNvPr id="161817" name="Freeform 3474"/>
            <p:cNvSpPr>
              <a:spLocks/>
            </p:cNvSpPr>
            <p:nvPr/>
          </p:nvSpPr>
          <p:spPr bwMode="auto">
            <a:xfrm>
              <a:off x="3269" y="579"/>
              <a:ext cx="38" cy="54"/>
            </a:xfrm>
            <a:custGeom>
              <a:avLst/>
              <a:gdLst>
                <a:gd name="T0" fmla="*/ 36 w 38"/>
                <a:gd name="T1" fmla="*/ 54 h 54"/>
                <a:gd name="T2" fmla="*/ 17 w 38"/>
                <a:gd name="T3" fmla="*/ 45 h 54"/>
                <a:gd name="T4" fmla="*/ 6 w 38"/>
                <a:gd name="T5" fmla="*/ 34 h 54"/>
                <a:gd name="T6" fmla="*/ 0 w 38"/>
                <a:gd name="T7" fmla="*/ 18 h 54"/>
                <a:gd name="T8" fmla="*/ 0 w 38"/>
                <a:gd name="T9" fmla="*/ 0 h 54"/>
                <a:gd name="T10" fmla="*/ 6 w 38"/>
                <a:gd name="T11" fmla="*/ 0 h 54"/>
                <a:gd name="T12" fmla="*/ 5 w 38"/>
                <a:gd name="T13" fmla="*/ 16 h 54"/>
                <a:gd name="T14" fmla="*/ 11 w 38"/>
                <a:gd name="T15" fmla="*/ 29 h 54"/>
                <a:gd name="T16" fmla="*/ 22 w 38"/>
                <a:gd name="T17" fmla="*/ 40 h 54"/>
                <a:gd name="T18" fmla="*/ 38 w 38"/>
                <a:gd name="T19" fmla="*/ 47 h 54"/>
                <a:gd name="T20" fmla="*/ 36 w 38"/>
                <a:gd name="T21" fmla="*/ 54 h 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8"/>
                <a:gd name="T34" fmla="*/ 0 h 54"/>
                <a:gd name="T35" fmla="*/ 38 w 38"/>
                <a:gd name="T36" fmla="*/ 54 h 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8" h="54">
                  <a:moveTo>
                    <a:pt x="36" y="54"/>
                  </a:moveTo>
                  <a:lnTo>
                    <a:pt x="17" y="45"/>
                  </a:lnTo>
                  <a:lnTo>
                    <a:pt x="6" y="34"/>
                  </a:lnTo>
                  <a:lnTo>
                    <a:pt x="0" y="18"/>
                  </a:lnTo>
                  <a:lnTo>
                    <a:pt x="0" y="0"/>
                  </a:lnTo>
                  <a:lnTo>
                    <a:pt x="6" y="0"/>
                  </a:lnTo>
                  <a:lnTo>
                    <a:pt x="5" y="16"/>
                  </a:lnTo>
                  <a:lnTo>
                    <a:pt x="11" y="29"/>
                  </a:lnTo>
                  <a:lnTo>
                    <a:pt x="22" y="40"/>
                  </a:lnTo>
                  <a:lnTo>
                    <a:pt x="38" y="47"/>
                  </a:lnTo>
                  <a:lnTo>
                    <a:pt x="36" y="54"/>
                  </a:lnTo>
                  <a:close/>
                </a:path>
              </a:pathLst>
            </a:custGeom>
            <a:solidFill>
              <a:srgbClr val="F8BDD6"/>
            </a:solidFill>
            <a:ln w="9525">
              <a:noFill/>
              <a:round/>
              <a:headEnd/>
              <a:tailEnd/>
            </a:ln>
          </p:spPr>
          <p:txBody>
            <a:bodyPr/>
            <a:lstStyle/>
            <a:p>
              <a:endParaRPr lang="ru-RU"/>
            </a:p>
          </p:txBody>
        </p:sp>
        <p:sp>
          <p:nvSpPr>
            <p:cNvPr id="161818" name="Freeform 3475"/>
            <p:cNvSpPr>
              <a:spLocks/>
            </p:cNvSpPr>
            <p:nvPr/>
          </p:nvSpPr>
          <p:spPr bwMode="auto">
            <a:xfrm>
              <a:off x="3305" y="628"/>
              <a:ext cx="2" cy="5"/>
            </a:xfrm>
            <a:custGeom>
              <a:avLst/>
              <a:gdLst>
                <a:gd name="T0" fmla="*/ 0 w 2"/>
                <a:gd name="T1" fmla="*/ 5 h 5"/>
                <a:gd name="T2" fmla="*/ 2 w 2"/>
                <a:gd name="T3" fmla="*/ 0 h 5"/>
                <a:gd name="T4" fmla="*/ 0 w 2"/>
                <a:gd name="T5" fmla="*/ 0 h 5"/>
                <a:gd name="T6" fmla="*/ 0 w 2"/>
                <a:gd name="T7" fmla="*/ 5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5"/>
                  </a:moveTo>
                  <a:lnTo>
                    <a:pt x="2" y="0"/>
                  </a:lnTo>
                  <a:lnTo>
                    <a:pt x="0" y="0"/>
                  </a:lnTo>
                  <a:lnTo>
                    <a:pt x="0" y="5"/>
                  </a:lnTo>
                  <a:close/>
                </a:path>
              </a:pathLst>
            </a:custGeom>
            <a:solidFill>
              <a:srgbClr val="F8BDD6"/>
            </a:solidFill>
            <a:ln w="9525">
              <a:noFill/>
              <a:round/>
              <a:headEnd/>
              <a:tailEnd/>
            </a:ln>
          </p:spPr>
          <p:txBody>
            <a:bodyPr/>
            <a:lstStyle/>
            <a:p>
              <a:endParaRPr lang="ru-RU"/>
            </a:p>
          </p:txBody>
        </p:sp>
        <p:sp>
          <p:nvSpPr>
            <p:cNvPr id="161819" name="Freeform 3476"/>
            <p:cNvSpPr>
              <a:spLocks/>
            </p:cNvSpPr>
            <p:nvPr/>
          </p:nvSpPr>
          <p:spPr bwMode="auto">
            <a:xfrm>
              <a:off x="3271" y="577"/>
              <a:ext cx="6" cy="4"/>
            </a:xfrm>
            <a:custGeom>
              <a:avLst/>
              <a:gdLst>
                <a:gd name="T0" fmla="*/ 0 w 6"/>
                <a:gd name="T1" fmla="*/ 2 h 4"/>
                <a:gd name="T2" fmla="*/ 0 w 6"/>
                <a:gd name="T3" fmla="*/ 0 h 4"/>
                <a:gd name="T4" fmla="*/ 4 w 6"/>
                <a:gd name="T5" fmla="*/ 4 h 4"/>
                <a:gd name="T6" fmla="*/ 6 w 6"/>
                <a:gd name="T7" fmla="*/ 2 h 4"/>
                <a:gd name="T8" fmla="*/ 0 w 6"/>
                <a:gd name="T9" fmla="*/ 2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2"/>
                  </a:moveTo>
                  <a:lnTo>
                    <a:pt x="0" y="0"/>
                  </a:lnTo>
                  <a:lnTo>
                    <a:pt x="4" y="4"/>
                  </a:lnTo>
                  <a:lnTo>
                    <a:pt x="6" y="2"/>
                  </a:lnTo>
                  <a:lnTo>
                    <a:pt x="0" y="2"/>
                  </a:lnTo>
                  <a:close/>
                </a:path>
              </a:pathLst>
            </a:custGeom>
            <a:solidFill>
              <a:srgbClr val="F8BDD6"/>
            </a:solidFill>
            <a:ln w="9525">
              <a:noFill/>
              <a:round/>
              <a:headEnd/>
              <a:tailEnd/>
            </a:ln>
          </p:spPr>
          <p:txBody>
            <a:bodyPr/>
            <a:lstStyle/>
            <a:p>
              <a:endParaRPr lang="ru-RU"/>
            </a:p>
          </p:txBody>
        </p:sp>
        <p:sp>
          <p:nvSpPr>
            <p:cNvPr id="161820" name="Freeform 3477"/>
            <p:cNvSpPr>
              <a:spLocks/>
            </p:cNvSpPr>
            <p:nvPr/>
          </p:nvSpPr>
          <p:spPr bwMode="auto">
            <a:xfrm>
              <a:off x="3768" y="1601"/>
              <a:ext cx="474" cy="301"/>
            </a:xfrm>
            <a:custGeom>
              <a:avLst/>
              <a:gdLst>
                <a:gd name="T0" fmla="*/ 0 w 474"/>
                <a:gd name="T1" fmla="*/ 160 h 301"/>
                <a:gd name="T2" fmla="*/ 415 w 474"/>
                <a:gd name="T3" fmla="*/ 0 h 301"/>
                <a:gd name="T4" fmla="*/ 438 w 474"/>
                <a:gd name="T5" fmla="*/ 0 h 301"/>
                <a:gd name="T6" fmla="*/ 447 w 474"/>
                <a:gd name="T7" fmla="*/ 8 h 301"/>
                <a:gd name="T8" fmla="*/ 443 w 474"/>
                <a:gd name="T9" fmla="*/ 32 h 301"/>
                <a:gd name="T10" fmla="*/ 464 w 474"/>
                <a:gd name="T11" fmla="*/ 29 h 301"/>
                <a:gd name="T12" fmla="*/ 474 w 474"/>
                <a:gd name="T13" fmla="*/ 39 h 301"/>
                <a:gd name="T14" fmla="*/ 472 w 474"/>
                <a:gd name="T15" fmla="*/ 57 h 301"/>
                <a:gd name="T16" fmla="*/ 465 w 474"/>
                <a:gd name="T17" fmla="*/ 63 h 301"/>
                <a:gd name="T18" fmla="*/ 473 w 474"/>
                <a:gd name="T19" fmla="*/ 73 h 301"/>
                <a:gd name="T20" fmla="*/ 466 w 474"/>
                <a:gd name="T21" fmla="*/ 84 h 301"/>
                <a:gd name="T22" fmla="*/ 68 w 474"/>
                <a:gd name="T23" fmla="*/ 301 h 301"/>
                <a:gd name="T24" fmla="*/ 0 w 474"/>
                <a:gd name="T25" fmla="*/ 160 h 30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74"/>
                <a:gd name="T40" fmla="*/ 0 h 301"/>
                <a:gd name="T41" fmla="*/ 474 w 474"/>
                <a:gd name="T42" fmla="*/ 301 h 30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74" h="301">
                  <a:moveTo>
                    <a:pt x="0" y="160"/>
                  </a:moveTo>
                  <a:lnTo>
                    <a:pt x="415" y="0"/>
                  </a:lnTo>
                  <a:lnTo>
                    <a:pt x="438" y="0"/>
                  </a:lnTo>
                  <a:lnTo>
                    <a:pt x="447" y="8"/>
                  </a:lnTo>
                  <a:lnTo>
                    <a:pt x="443" y="32"/>
                  </a:lnTo>
                  <a:lnTo>
                    <a:pt x="464" y="29"/>
                  </a:lnTo>
                  <a:lnTo>
                    <a:pt x="474" y="39"/>
                  </a:lnTo>
                  <a:lnTo>
                    <a:pt x="472" y="57"/>
                  </a:lnTo>
                  <a:lnTo>
                    <a:pt x="465" y="63"/>
                  </a:lnTo>
                  <a:lnTo>
                    <a:pt x="473" y="73"/>
                  </a:lnTo>
                  <a:lnTo>
                    <a:pt x="466" y="84"/>
                  </a:lnTo>
                  <a:lnTo>
                    <a:pt x="68" y="301"/>
                  </a:lnTo>
                  <a:lnTo>
                    <a:pt x="0" y="160"/>
                  </a:lnTo>
                  <a:close/>
                </a:path>
              </a:pathLst>
            </a:custGeom>
            <a:solidFill>
              <a:srgbClr val="D7AB00"/>
            </a:solidFill>
            <a:ln w="9525">
              <a:noFill/>
              <a:round/>
              <a:headEnd/>
              <a:tailEnd/>
            </a:ln>
          </p:spPr>
          <p:txBody>
            <a:bodyPr/>
            <a:lstStyle/>
            <a:p>
              <a:endParaRPr lang="ru-RU"/>
            </a:p>
          </p:txBody>
        </p:sp>
        <p:sp>
          <p:nvSpPr>
            <p:cNvPr id="161821" name="Freeform 3478"/>
            <p:cNvSpPr>
              <a:spLocks/>
            </p:cNvSpPr>
            <p:nvPr/>
          </p:nvSpPr>
          <p:spPr bwMode="auto">
            <a:xfrm>
              <a:off x="3768" y="1597"/>
              <a:ext cx="418" cy="167"/>
            </a:xfrm>
            <a:custGeom>
              <a:avLst/>
              <a:gdLst>
                <a:gd name="T0" fmla="*/ 0 w 418"/>
                <a:gd name="T1" fmla="*/ 162 h 167"/>
                <a:gd name="T2" fmla="*/ 3 w 418"/>
                <a:gd name="T3" fmla="*/ 167 h 167"/>
                <a:gd name="T4" fmla="*/ 418 w 418"/>
                <a:gd name="T5" fmla="*/ 5 h 167"/>
                <a:gd name="T6" fmla="*/ 414 w 418"/>
                <a:gd name="T7" fmla="*/ 0 h 167"/>
                <a:gd name="T8" fmla="*/ 0 w 418"/>
                <a:gd name="T9" fmla="*/ 162 h 167"/>
                <a:gd name="T10" fmla="*/ 0 60000 65536"/>
                <a:gd name="T11" fmla="*/ 0 60000 65536"/>
                <a:gd name="T12" fmla="*/ 0 60000 65536"/>
                <a:gd name="T13" fmla="*/ 0 60000 65536"/>
                <a:gd name="T14" fmla="*/ 0 60000 65536"/>
                <a:gd name="T15" fmla="*/ 0 w 418"/>
                <a:gd name="T16" fmla="*/ 0 h 167"/>
                <a:gd name="T17" fmla="*/ 418 w 418"/>
                <a:gd name="T18" fmla="*/ 167 h 167"/>
              </a:gdLst>
              <a:ahLst/>
              <a:cxnLst>
                <a:cxn ang="T10">
                  <a:pos x="T0" y="T1"/>
                </a:cxn>
                <a:cxn ang="T11">
                  <a:pos x="T2" y="T3"/>
                </a:cxn>
                <a:cxn ang="T12">
                  <a:pos x="T4" y="T5"/>
                </a:cxn>
                <a:cxn ang="T13">
                  <a:pos x="T6" y="T7"/>
                </a:cxn>
                <a:cxn ang="T14">
                  <a:pos x="T8" y="T9"/>
                </a:cxn>
              </a:cxnLst>
              <a:rect l="T15" t="T16" r="T17" b="T18"/>
              <a:pathLst>
                <a:path w="418" h="167">
                  <a:moveTo>
                    <a:pt x="0" y="162"/>
                  </a:moveTo>
                  <a:lnTo>
                    <a:pt x="3" y="167"/>
                  </a:lnTo>
                  <a:lnTo>
                    <a:pt x="418" y="5"/>
                  </a:lnTo>
                  <a:lnTo>
                    <a:pt x="414" y="0"/>
                  </a:lnTo>
                  <a:lnTo>
                    <a:pt x="0" y="162"/>
                  </a:lnTo>
                  <a:close/>
                </a:path>
              </a:pathLst>
            </a:custGeom>
            <a:solidFill>
              <a:srgbClr val="000000"/>
            </a:solidFill>
            <a:ln w="9525">
              <a:noFill/>
              <a:round/>
              <a:headEnd/>
              <a:tailEnd/>
            </a:ln>
          </p:spPr>
          <p:txBody>
            <a:bodyPr/>
            <a:lstStyle/>
            <a:p>
              <a:endParaRPr lang="ru-RU"/>
            </a:p>
          </p:txBody>
        </p:sp>
        <p:sp>
          <p:nvSpPr>
            <p:cNvPr id="161822" name="Rectangle 3479"/>
            <p:cNvSpPr>
              <a:spLocks noChangeArrowheads="1"/>
            </p:cNvSpPr>
            <p:nvPr/>
          </p:nvSpPr>
          <p:spPr bwMode="auto">
            <a:xfrm>
              <a:off x="4183" y="1598"/>
              <a:ext cx="22" cy="7"/>
            </a:xfrm>
            <a:prstGeom prst="rect">
              <a:avLst/>
            </a:prstGeom>
            <a:solidFill>
              <a:srgbClr val="000000"/>
            </a:solidFill>
            <a:ln w="9525">
              <a:noFill/>
              <a:miter lim="800000"/>
              <a:headEnd/>
              <a:tailEnd/>
            </a:ln>
          </p:spPr>
          <p:txBody>
            <a:bodyPr/>
            <a:lstStyle/>
            <a:p>
              <a:endParaRPr lang="en-US"/>
            </a:p>
          </p:txBody>
        </p:sp>
        <p:sp>
          <p:nvSpPr>
            <p:cNvPr id="161823" name="Freeform 3480"/>
            <p:cNvSpPr>
              <a:spLocks/>
            </p:cNvSpPr>
            <p:nvPr/>
          </p:nvSpPr>
          <p:spPr bwMode="auto">
            <a:xfrm>
              <a:off x="4183" y="1598"/>
              <a:ext cx="3" cy="7"/>
            </a:xfrm>
            <a:custGeom>
              <a:avLst/>
              <a:gdLst>
                <a:gd name="T0" fmla="*/ 0 w 3"/>
                <a:gd name="T1" fmla="*/ 0 h 7"/>
                <a:gd name="T2" fmla="*/ 1 w 3"/>
                <a:gd name="T3" fmla="*/ 0 h 7"/>
                <a:gd name="T4" fmla="*/ 1 w 3"/>
                <a:gd name="T5" fmla="*/ 7 h 7"/>
                <a:gd name="T6" fmla="*/ 3 w 3"/>
                <a:gd name="T7" fmla="*/ 5 h 7"/>
                <a:gd name="T8" fmla="*/ 0 w 3"/>
                <a:gd name="T9" fmla="*/ 0 h 7"/>
                <a:gd name="T10" fmla="*/ 0 60000 65536"/>
                <a:gd name="T11" fmla="*/ 0 60000 65536"/>
                <a:gd name="T12" fmla="*/ 0 60000 65536"/>
                <a:gd name="T13" fmla="*/ 0 60000 65536"/>
                <a:gd name="T14" fmla="*/ 0 60000 65536"/>
                <a:gd name="T15" fmla="*/ 0 w 3"/>
                <a:gd name="T16" fmla="*/ 0 h 7"/>
                <a:gd name="T17" fmla="*/ 3 w 3"/>
                <a:gd name="T18" fmla="*/ 7 h 7"/>
              </a:gdLst>
              <a:ahLst/>
              <a:cxnLst>
                <a:cxn ang="T10">
                  <a:pos x="T0" y="T1"/>
                </a:cxn>
                <a:cxn ang="T11">
                  <a:pos x="T2" y="T3"/>
                </a:cxn>
                <a:cxn ang="T12">
                  <a:pos x="T4" y="T5"/>
                </a:cxn>
                <a:cxn ang="T13">
                  <a:pos x="T6" y="T7"/>
                </a:cxn>
                <a:cxn ang="T14">
                  <a:pos x="T8" y="T9"/>
                </a:cxn>
              </a:cxnLst>
              <a:rect l="T15" t="T16" r="T17" b="T18"/>
              <a:pathLst>
                <a:path w="3" h="7">
                  <a:moveTo>
                    <a:pt x="0" y="0"/>
                  </a:moveTo>
                  <a:lnTo>
                    <a:pt x="1" y="0"/>
                  </a:lnTo>
                  <a:lnTo>
                    <a:pt x="1" y="7"/>
                  </a:lnTo>
                  <a:lnTo>
                    <a:pt x="3" y="5"/>
                  </a:lnTo>
                  <a:lnTo>
                    <a:pt x="0" y="0"/>
                  </a:lnTo>
                  <a:close/>
                </a:path>
              </a:pathLst>
            </a:custGeom>
            <a:solidFill>
              <a:srgbClr val="000000"/>
            </a:solidFill>
            <a:ln w="9525">
              <a:noFill/>
              <a:round/>
              <a:headEnd/>
              <a:tailEnd/>
            </a:ln>
          </p:spPr>
          <p:txBody>
            <a:bodyPr/>
            <a:lstStyle/>
            <a:p>
              <a:endParaRPr lang="ru-RU"/>
            </a:p>
          </p:txBody>
        </p:sp>
        <p:sp>
          <p:nvSpPr>
            <p:cNvPr id="161824" name="Freeform 3481"/>
            <p:cNvSpPr>
              <a:spLocks/>
            </p:cNvSpPr>
            <p:nvPr/>
          </p:nvSpPr>
          <p:spPr bwMode="auto">
            <a:xfrm>
              <a:off x="4202" y="1598"/>
              <a:ext cx="13" cy="12"/>
            </a:xfrm>
            <a:custGeom>
              <a:avLst/>
              <a:gdLst>
                <a:gd name="T0" fmla="*/ 5 w 13"/>
                <a:gd name="T1" fmla="*/ 0 h 12"/>
                <a:gd name="T2" fmla="*/ 0 w 13"/>
                <a:gd name="T3" fmla="*/ 4 h 12"/>
                <a:gd name="T4" fmla="*/ 9 w 13"/>
                <a:gd name="T5" fmla="*/ 12 h 12"/>
                <a:gd name="T6" fmla="*/ 13 w 13"/>
                <a:gd name="T7" fmla="*/ 7 h 12"/>
                <a:gd name="T8" fmla="*/ 5 w 13"/>
                <a:gd name="T9" fmla="*/ 0 h 12"/>
                <a:gd name="T10" fmla="*/ 0 60000 65536"/>
                <a:gd name="T11" fmla="*/ 0 60000 65536"/>
                <a:gd name="T12" fmla="*/ 0 60000 65536"/>
                <a:gd name="T13" fmla="*/ 0 60000 65536"/>
                <a:gd name="T14" fmla="*/ 0 60000 65536"/>
                <a:gd name="T15" fmla="*/ 0 w 13"/>
                <a:gd name="T16" fmla="*/ 0 h 12"/>
                <a:gd name="T17" fmla="*/ 13 w 13"/>
                <a:gd name="T18" fmla="*/ 12 h 12"/>
              </a:gdLst>
              <a:ahLst/>
              <a:cxnLst>
                <a:cxn ang="T10">
                  <a:pos x="T0" y="T1"/>
                </a:cxn>
                <a:cxn ang="T11">
                  <a:pos x="T2" y="T3"/>
                </a:cxn>
                <a:cxn ang="T12">
                  <a:pos x="T4" y="T5"/>
                </a:cxn>
                <a:cxn ang="T13">
                  <a:pos x="T6" y="T7"/>
                </a:cxn>
                <a:cxn ang="T14">
                  <a:pos x="T8" y="T9"/>
                </a:cxn>
              </a:cxnLst>
              <a:rect l="T15" t="T16" r="T17" b="T18"/>
              <a:pathLst>
                <a:path w="13" h="12">
                  <a:moveTo>
                    <a:pt x="5" y="0"/>
                  </a:moveTo>
                  <a:lnTo>
                    <a:pt x="0" y="4"/>
                  </a:lnTo>
                  <a:lnTo>
                    <a:pt x="9" y="12"/>
                  </a:lnTo>
                  <a:lnTo>
                    <a:pt x="13" y="7"/>
                  </a:lnTo>
                  <a:lnTo>
                    <a:pt x="5" y="0"/>
                  </a:lnTo>
                  <a:close/>
                </a:path>
              </a:pathLst>
            </a:custGeom>
            <a:solidFill>
              <a:srgbClr val="000000"/>
            </a:solidFill>
            <a:ln w="9525">
              <a:noFill/>
              <a:round/>
              <a:headEnd/>
              <a:tailEnd/>
            </a:ln>
          </p:spPr>
          <p:txBody>
            <a:bodyPr/>
            <a:lstStyle/>
            <a:p>
              <a:endParaRPr lang="ru-RU"/>
            </a:p>
          </p:txBody>
        </p:sp>
        <p:sp>
          <p:nvSpPr>
            <p:cNvPr id="161825" name="Freeform 3482"/>
            <p:cNvSpPr>
              <a:spLocks/>
            </p:cNvSpPr>
            <p:nvPr/>
          </p:nvSpPr>
          <p:spPr bwMode="auto">
            <a:xfrm>
              <a:off x="4203" y="1598"/>
              <a:ext cx="3" cy="7"/>
            </a:xfrm>
            <a:custGeom>
              <a:avLst/>
              <a:gdLst>
                <a:gd name="T0" fmla="*/ 3 w 3"/>
                <a:gd name="T1" fmla="*/ 0 h 7"/>
                <a:gd name="T2" fmla="*/ 3 w 3"/>
                <a:gd name="T3" fmla="*/ 0 h 7"/>
                <a:gd name="T4" fmla="*/ 0 w 3"/>
                <a:gd name="T5" fmla="*/ 5 h 7"/>
                <a:gd name="T6" fmla="*/ 3 w 3"/>
                <a:gd name="T7" fmla="*/ 7 h 7"/>
                <a:gd name="T8" fmla="*/ 3 w 3"/>
                <a:gd name="T9" fmla="*/ 0 h 7"/>
                <a:gd name="T10" fmla="*/ 0 60000 65536"/>
                <a:gd name="T11" fmla="*/ 0 60000 65536"/>
                <a:gd name="T12" fmla="*/ 0 60000 65536"/>
                <a:gd name="T13" fmla="*/ 0 60000 65536"/>
                <a:gd name="T14" fmla="*/ 0 60000 65536"/>
                <a:gd name="T15" fmla="*/ 0 w 3"/>
                <a:gd name="T16" fmla="*/ 0 h 7"/>
                <a:gd name="T17" fmla="*/ 3 w 3"/>
                <a:gd name="T18" fmla="*/ 7 h 7"/>
              </a:gdLst>
              <a:ahLst/>
              <a:cxnLst>
                <a:cxn ang="T10">
                  <a:pos x="T0" y="T1"/>
                </a:cxn>
                <a:cxn ang="T11">
                  <a:pos x="T2" y="T3"/>
                </a:cxn>
                <a:cxn ang="T12">
                  <a:pos x="T4" y="T5"/>
                </a:cxn>
                <a:cxn ang="T13">
                  <a:pos x="T6" y="T7"/>
                </a:cxn>
                <a:cxn ang="T14">
                  <a:pos x="T8" y="T9"/>
                </a:cxn>
              </a:cxnLst>
              <a:rect l="T15" t="T16" r="T17" b="T18"/>
              <a:pathLst>
                <a:path w="3" h="7">
                  <a:moveTo>
                    <a:pt x="3" y="0"/>
                  </a:moveTo>
                  <a:lnTo>
                    <a:pt x="3" y="0"/>
                  </a:lnTo>
                  <a:lnTo>
                    <a:pt x="0" y="5"/>
                  </a:lnTo>
                  <a:lnTo>
                    <a:pt x="3" y="7"/>
                  </a:lnTo>
                  <a:lnTo>
                    <a:pt x="3" y="0"/>
                  </a:lnTo>
                  <a:close/>
                </a:path>
              </a:pathLst>
            </a:custGeom>
            <a:solidFill>
              <a:srgbClr val="000000"/>
            </a:solidFill>
            <a:ln w="9525">
              <a:noFill/>
              <a:round/>
              <a:headEnd/>
              <a:tailEnd/>
            </a:ln>
          </p:spPr>
          <p:txBody>
            <a:bodyPr/>
            <a:lstStyle/>
            <a:p>
              <a:endParaRPr lang="ru-RU"/>
            </a:p>
          </p:txBody>
        </p:sp>
        <p:sp>
          <p:nvSpPr>
            <p:cNvPr id="161826" name="Freeform 3483"/>
            <p:cNvSpPr>
              <a:spLocks/>
            </p:cNvSpPr>
            <p:nvPr/>
          </p:nvSpPr>
          <p:spPr bwMode="auto">
            <a:xfrm>
              <a:off x="4206" y="1606"/>
              <a:ext cx="12" cy="27"/>
            </a:xfrm>
            <a:custGeom>
              <a:avLst/>
              <a:gdLst>
                <a:gd name="T0" fmla="*/ 12 w 12"/>
                <a:gd name="T1" fmla="*/ 2 h 27"/>
                <a:gd name="T2" fmla="*/ 5 w 12"/>
                <a:gd name="T3" fmla="*/ 0 h 27"/>
                <a:gd name="T4" fmla="*/ 0 w 12"/>
                <a:gd name="T5" fmla="*/ 25 h 27"/>
                <a:gd name="T6" fmla="*/ 7 w 12"/>
                <a:gd name="T7" fmla="*/ 27 h 27"/>
                <a:gd name="T8" fmla="*/ 12 w 12"/>
                <a:gd name="T9" fmla="*/ 2 h 27"/>
                <a:gd name="T10" fmla="*/ 0 60000 65536"/>
                <a:gd name="T11" fmla="*/ 0 60000 65536"/>
                <a:gd name="T12" fmla="*/ 0 60000 65536"/>
                <a:gd name="T13" fmla="*/ 0 60000 65536"/>
                <a:gd name="T14" fmla="*/ 0 60000 65536"/>
                <a:gd name="T15" fmla="*/ 0 w 12"/>
                <a:gd name="T16" fmla="*/ 0 h 27"/>
                <a:gd name="T17" fmla="*/ 12 w 12"/>
                <a:gd name="T18" fmla="*/ 27 h 27"/>
              </a:gdLst>
              <a:ahLst/>
              <a:cxnLst>
                <a:cxn ang="T10">
                  <a:pos x="T0" y="T1"/>
                </a:cxn>
                <a:cxn ang="T11">
                  <a:pos x="T2" y="T3"/>
                </a:cxn>
                <a:cxn ang="T12">
                  <a:pos x="T4" y="T5"/>
                </a:cxn>
                <a:cxn ang="T13">
                  <a:pos x="T6" y="T7"/>
                </a:cxn>
                <a:cxn ang="T14">
                  <a:pos x="T8" y="T9"/>
                </a:cxn>
              </a:cxnLst>
              <a:rect l="T15" t="T16" r="T17" b="T18"/>
              <a:pathLst>
                <a:path w="12" h="27">
                  <a:moveTo>
                    <a:pt x="12" y="2"/>
                  </a:moveTo>
                  <a:lnTo>
                    <a:pt x="5" y="0"/>
                  </a:lnTo>
                  <a:lnTo>
                    <a:pt x="0" y="25"/>
                  </a:lnTo>
                  <a:lnTo>
                    <a:pt x="7" y="27"/>
                  </a:lnTo>
                  <a:lnTo>
                    <a:pt x="12" y="2"/>
                  </a:lnTo>
                  <a:close/>
                </a:path>
              </a:pathLst>
            </a:custGeom>
            <a:solidFill>
              <a:srgbClr val="000000"/>
            </a:solidFill>
            <a:ln w="9525">
              <a:noFill/>
              <a:round/>
              <a:headEnd/>
              <a:tailEnd/>
            </a:ln>
          </p:spPr>
          <p:txBody>
            <a:bodyPr/>
            <a:lstStyle/>
            <a:p>
              <a:endParaRPr lang="ru-RU"/>
            </a:p>
          </p:txBody>
        </p:sp>
        <p:sp>
          <p:nvSpPr>
            <p:cNvPr id="161827" name="Freeform 3484"/>
            <p:cNvSpPr>
              <a:spLocks/>
            </p:cNvSpPr>
            <p:nvPr/>
          </p:nvSpPr>
          <p:spPr bwMode="auto">
            <a:xfrm>
              <a:off x="4210" y="1605"/>
              <a:ext cx="7" cy="5"/>
            </a:xfrm>
            <a:custGeom>
              <a:avLst/>
              <a:gdLst>
                <a:gd name="T0" fmla="*/ 5 w 7"/>
                <a:gd name="T1" fmla="*/ 0 h 5"/>
                <a:gd name="T2" fmla="*/ 7 w 7"/>
                <a:gd name="T3" fmla="*/ 2 h 5"/>
                <a:gd name="T4" fmla="*/ 7 w 7"/>
                <a:gd name="T5" fmla="*/ 4 h 5"/>
                <a:gd name="T6" fmla="*/ 0 w 7"/>
                <a:gd name="T7" fmla="*/ 2 h 5"/>
                <a:gd name="T8" fmla="*/ 0 w 7"/>
                <a:gd name="T9" fmla="*/ 5 h 5"/>
                <a:gd name="T10" fmla="*/ 5 w 7"/>
                <a:gd name="T11" fmla="*/ 0 h 5"/>
                <a:gd name="T12" fmla="*/ 0 60000 65536"/>
                <a:gd name="T13" fmla="*/ 0 60000 65536"/>
                <a:gd name="T14" fmla="*/ 0 60000 65536"/>
                <a:gd name="T15" fmla="*/ 0 60000 65536"/>
                <a:gd name="T16" fmla="*/ 0 60000 65536"/>
                <a:gd name="T17" fmla="*/ 0 60000 65536"/>
                <a:gd name="T18" fmla="*/ 0 w 7"/>
                <a:gd name="T19" fmla="*/ 0 h 5"/>
                <a:gd name="T20" fmla="*/ 7 w 7"/>
                <a:gd name="T21" fmla="*/ 5 h 5"/>
              </a:gdLst>
              <a:ahLst/>
              <a:cxnLst>
                <a:cxn ang="T12">
                  <a:pos x="T0" y="T1"/>
                </a:cxn>
                <a:cxn ang="T13">
                  <a:pos x="T2" y="T3"/>
                </a:cxn>
                <a:cxn ang="T14">
                  <a:pos x="T4" y="T5"/>
                </a:cxn>
                <a:cxn ang="T15">
                  <a:pos x="T6" y="T7"/>
                </a:cxn>
                <a:cxn ang="T16">
                  <a:pos x="T8" y="T9"/>
                </a:cxn>
                <a:cxn ang="T17">
                  <a:pos x="T10" y="T11"/>
                </a:cxn>
              </a:cxnLst>
              <a:rect l="T18" t="T19" r="T20" b="T21"/>
              <a:pathLst>
                <a:path w="7" h="5">
                  <a:moveTo>
                    <a:pt x="5" y="0"/>
                  </a:moveTo>
                  <a:lnTo>
                    <a:pt x="7" y="2"/>
                  </a:lnTo>
                  <a:lnTo>
                    <a:pt x="7" y="4"/>
                  </a:lnTo>
                  <a:lnTo>
                    <a:pt x="0" y="2"/>
                  </a:lnTo>
                  <a:lnTo>
                    <a:pt x="0" y="5"/>
                  </a:lnTo>
                  <a:lnTo>
                    <a:pt x="5" y="0"/>
                  </a:lnTo>
                  <a:close/>
                </a:path>
              </a:pathLst>
            </a:custGeom>
            <a:solidFill>
              <a:srgbClr val="000000"/>
            </a:solidFill>
            <a:ln w="9525">
              <a:noFill/>
              <a:round/>
              <a:headEnd/>
              <a:tailEnd/>
            </a:ln>
          </p:spPr>
          <p:txBody>
            <a:bodyPr/>
            <a:lstStyle/>
            <a:p>
              <a:endParaRPr lang="ru-RU"/>
            </a:p>
          </p:txBody>
        </p:sp>
        <p:sp>
          <p:nvSpPr>
            <p:cNvPr id="161828" name="Freeform 3485"/>
            <p:cNvSpPr>
              <a:spLocks/>
            </p:cNvSpPr>
            <p:nvPr/>
          </p:nvSpPr>
          <p:spPr bwMode="auto">
            <a:xfrm>
              <a:off x="4210" y="1626"/>
              <a:ext cx="20" cy="9"/>
            </a:xfrm>
            <a:custGeom>
              <a:avLst/>
              <a:gdLst>
                <a:gd name="T0" fmla="*/ 0 w 20"/>
                <a:gd name="T1" fmla="*/ 4 h 9"/>
                <a:gd name="T2" fmla="*/ 0 w 20"/>
                <a:gd name="T3" fmla="*/ 9 h 9"/>
                <a:gd name="T4" fmla="*/ 20 w 20"/>
                <a:gd name="T5" fmla="*/ 5 h 9"/>
                <a:gd name="T6" fmla="*/ 20 w 20"/>
                <a:gd name="T7" fmla="*/ 0 h 9"/>
                <a:gd name="T8" fmla="*/ 0 w 20"/>
                <a:gd name="T9" fmla="*/ 4 h 9"/>
                <a:gd name="T10" fmla="*/ 0 60000 65536"/>
                <a:gd name="T11" fmla="*/ 0 60000 65536"/>
                <a:gd name="T12" fmla="*/ 0 60000 65536"/>
                <a:gd name="T13" fmla="*/ 0 60000 65536"/>
                <a:gd name="T14" fmla="*/ 0 60000 65536"/>
                <a:gd name="T15" fmla="*/ 0 w 20"/>
                <a:gd name="T16" fmla="*/ 0 h 9"/>
                <a:gd name="T17" fmla="*/ 20 w 20"/>
                <a:gd name="T18" fmla="*/ 9 h 9"/>
              </a:gdLst>
              <a:ahLst/>
              <a:cxnLst>
                <a:cxn ang="T10">
                  <a:pos x="T0" y="T1"/>
                </a:cxn>
                <a:cxn ang="T11">
                  <a:pos x="T2" y="T3"/>
                </a:cxn>
                <a:cxn ang="T12">
                  <a:pos x="T4" y="T5"/>
                </a:cxn>
                <a:cxn ang="T13">
                  <a:pos x="T6" y="T7"/>
                </a:cxn>
                <a:cxn ang="T14">
                  <a:pos x="T8" y="T9"/>
                </a:cxn>
              </a:cxnLst>
              <a:rect l="T15" t="T16" r="T17" b="T18"/>
              <a:pathLst>
                <a:path w="20" h="9">
                  <a:moveTo>
                    <a:pt x="0" y="4"/>
                  </a:moveTo>
                  <a:lnTo>
                    <a:pt x="0" y="9"/>
                  </a:lnTo>
                  <a:lnTo>
                    <a:pt x="20" y="5"/>
                  </a:lnTo>
                  <a:lnTo>
                    <a:pt x="20" y="0"/>
                  </a:lnTo>
                  <a:lnTo>
                    <a:pt x="0" y="4"/>
                  </a:lnTo>
                  <a:close/>
                </a:path>
              </a:pathLst>
            </a:custGeom>
            <a:solidFill>
              <a:srgbClr val="000000"/>
            </a:solidFill>
            <a:ln w="9525">
              <a:noFill/>
              <a:round/>
              <a:headEnd/>
              <a:tailEnd/>
            </a:ln>
          </p:spPr>
          <p:txBody>
            <a:bodyPr/>
            <a:lstStyle/>
            <a:p>
              <a:endParaRPr lang="ru-RU"/>
            </a:p>
          </p:txBody>
        </p:sp>
        <p:sp>
          <p:nvSpPr>
            <p:cNvPr id="161829" name="Freeform 3486"/>
            <p:cNvSpPr>
              <a:spLocks/>
            </p:cNvSpPr>
            <p:nvPr/>
          </p:nvSpPr>
          <p:spPr bwMode="auto">
            <a:xfrm>
              <a:off x="4206" y="1630"/>
              <a:ext cx="6" cy="5"/>
            </a:xfrm>
            <a:custGeom>
              <a:avLst/>
              <a:gdLst>
                <a:gd name="T0" fmla="*/ 0 w 6"/>
                <a:gd name="T1" fmla="*/ 1 h 5"/>
                <a:gd name="T2" fmla="*/ 0 w 6"/>
                <a:gd name="T3" fmla="*/ 5 h 5"/>
                <a:gd name="T4" fmla="*/ 4 w 6"/>
                <a:gd name="T5" fmla="*/ 5 h 5"/>
                <a:gd name="T6" fmla="*/ 4 w 6"/>
                <a:gd name="T7" fmla="*/ 0 h 5"/>
                <a:gd name="T8" fmla="*/ 6 w 6"/>
                <a:gd name="T9" fmla="*/ 3 h 5"/>
                <a:gd name="T10" fmla="*/ 0 w 6"/>
                <a:gd name="T11" fmla="*/ 1 h 5"/>
                <a:gd name="T12" fmla="*/ 0 60000 65536"/>
                <a:gd name="T13" fmla="*/ 0 60000 65536"/>
                <a:gd name="T14" fmla="*/ 0 60000 65536"/>
                <a:gd name="T15" fmla="*/ 0 60000 65536"/>
                <a:gd name="T16" fmla="*/ 0 60000 65536"/>
                <a:gd name="T17" fmla="*/ 0 60000 65536"/>
                <a:gd name="T18" fmla="*/ 0 w 6"/>
                <a:gd name="T19" fmla="*/ 0 h 5"/>
                <a:gd name="T20" fmla="*/ 6 w 6"/>
                <a:gd name="T21" fmla="*/ 5 h 5"/>
              </a:gdLst>
              <a:ahLst/>
              <a:cxnLst>
                <a:cxn ang="T12">
                  <a:pos x="T0" y="T1"/>
                </a:cxn>
                <a:cxn ang="T13">
                  <a:pos x="T2" y="T3"/>
                </a:cxn>
                <a:cxn ang="T14">
                  <a:pos x="T4" y="T5"/>
                </a:cxn>
                <a:cxn ang="T15">
                  <a:pos x="T6" y="T7"/>
                </a:cxn>
                <a:cxn ang="T16">
                  <a:pos x="T8" y="T9"/>
                </a:cxn>
                <a:cxn ang="T17">
                  <a:pos x="T10" y="T11"/>
                </a:cxn>
              </a:cxnLst>
              <a:rect l="T18" t="T19" r="T20" b="T21"/>
              <a:pathLst>
                <a:path w="6" h="5">
                  <a:moveTo>
                    <a:pt x="0" y="1"/>
                  </a:moveTo>
                  <a:lnTo>
                    <a:pt x="0" y="5"/>
                  </a:lnTo>
                  <a:lnTo>
                    <a:pt x="4" y="5"/>
                  </a:lnTo>
                  <a:lnTo>
                    <a:pt x="4" y="0"/>
                  </a:lnTo>
                  <a:lnTo>
                    <a:pt x="6" y="3"/>
                  </a:lnTo>
                  <a:lnTo>
                    <a:pt x="0" y="1"/>
                  </a:lnTo>
                  <a:close/>
                </a:path>
              </a:pathLst>
            </a:custGeom>
            <a:solidFill>
              <a:srgbClr val="000000"/>
            </a:solidFill>
            <a:ln w="9525">
              <a:noFill/>
              <a:round/>
              <a:headEnd/>
              <a:tailEnd/>
            </a:ln>
          </p:spPr>
          <p:txBody>
            <a:bodyPr/>
            <a:lstStyle/>
            <a:p>
              <a:endParaRPr lang="ru-RU"/>
            </a:p>
          </p:txBody>
        </p:sp>
        <p:sp>
          <p:nvSpPr>
            <p:cNvPr id="161830" name="Freeform 3487"/>
            <p:cNvSpPr>
              <a:spLocks/>
            </p:cNvSpPr>
            <p:nvPr/>
          </p:nvSpPr>
          <p:spPr bwMode="auto">
            <a:xfrm>
              <a:off x="4226" y="1626"/>
              <a:ext cx="16" cy="17"/>
            </a:xfrm>
            <a:custGeom>
              <a:avLst/>
              <a:gdLst>
                <a:gd name="T0" fmla="*/ 4 w 16"/>
                <a:gd name="T1" fmla="*/ 0 h 17"/>
                <a:gd name="T2" fmla="*/ 0 w 16"/>
                <a:gd name="T3" fmla="*/ 5 h 17"/>
                <a:gd name="T4" fmla="*/ 12 w 16"/>
                <a:gd name="T5" fmla="*/ 17 h 17"/>
                <a:gd name="T6" fmla="*/ 16 w 16"/>
                <a:gd name="T7" fmla="*/ 13 h 17"/>
                <a:gd name="T8" fmla="*/ 4 w 16"/>
                <a:gd name="T9" fmla="*/ 0 h 17"/>
                <a:gd name="T10" fmla="*/ 0 60000 65536"/>
                <a:gd name="T11" fmla="*/ 0 60000 65536"/>
                <a:gd name="T12" fmla="*/ 0 60000 65536"/>
                <a:gd name="T13" fmla="*/ 0 60000 65536"/>
                <a:gd name="T14" fmla="*/ 0 60000 65536"/>
                <a:gd name="T15" fmla="*/ 0 w 16"/>
                <a:gd name="T16" fmla="*/ 0 h 17"/>
                <a:gd name="T17" fmla="*/ 16 w 16"/>
                <a:gd name="T18" fmla="*/ 17 h 17"/>
              </a:gdLst>
              <a:ahLst/>
              <a:cxnLst>
                <a:cxn ang="T10">
                  <a:pos x="T0" y="T1"/>
                </a:cxn>
                <a:cxn ang="T11">
                  <a:pos x="T2" y="T3"/>
                </a:cxn>
                <a:cxn ang="T12">
                  <a:pos x="T4" y="T5"/>
                </a:cxn>
                <a:cxn ang="T13">
                  <a:pos x="T6" y="T7"/>
                </a:cxn>
                <a:cxn ang="T14">
                  <a:pos x="T8" y="T9"/>
                </a:cxn>
              </a:cxnLst>
              <a:rect l="T15" t="T16" r="T17" b="T18"/>
              <a:pathLst>
                <a:path w="16" h="17">
                  <a:moveTo>
                    <a:pt x="4" y="0"/>
                  </a:moveTo>
                  <a:lnTo>
                    <a:pt x="0" y="5"/>
                  </a:lnTo>
                  <a:lnTo>
                    <a:pt x="12" y="17"/>
                  </a:lnTo>
                  <a:lnTo>
                    <a:pt x="16" y="13"/>
                  </a:lnTo>
                  <a:lnTo>
                    <a:pt x="4" y="0"/>
                  </a:lnTo>
                  <a:close/>
                </a:path>
              </a:pathLst>
            </a:custGeom>
            <a:solidFill>
              <a:srgbClr val="000000"/>
            </a:solidFill>
            <a:ln w="9525">
              <a:noFill/>
              <a:round/>
              <a:headEnd/>
              <a:tailEnd/>
            </a:ln>
          </p:spPr>
          <p:txBody>
            <a:bodyPr/>
            <a:lstStyle/>
            <a:p>
              <a:endParaRPr lang="ru-RU"/>
            </a:p>
          </p:txBody>
        </p:sp>
        <p:sp>
          <p:nvSpPr>
            <p:cNvPr id="161831" name="Freeform 3488"/>
            <p:cNvSpPr>
              <a:spLocks/>
            </p:cNvSpPr>
            <p:nvPr/>
          </p:nvSpPr>
          <p:spPr bwMode="auto">
            <a:xfrm>
              <a:off x="4226" y="1626"/>
              <a:ext cx="4" cy="5"/>
            </a:xfrm>
            <a:custGeom>
              <a:avLst/>
              <a:gdLst>
                <a:gd name="T0" fmla="*/ 3 w 4"/>
                <a:gd name="T1" fmla="*/ 0 h 5"/>
                <a:gd name="T2" fmla="*/ 4 w 4"/>
                <a:gd name="T3" fmla="*/ 0 h 5"/>
                <a:gd name="T4" fmla="*/ 0 w 4"/>
                <a:gd name="T5" fmla="*/ 5 h 5"/>
                <a:gd name="T6" fmla="*/ 3 w 4"/>
                <a:gd name="T7" fmla="*/ 5 h 5"/>
                <a:gd name="T8" fmla="*/ 3 w 4"/>
                <a:gd name="T9" fmla="*/ 0 h 5"/>
                <a:gd name="T10" fmla="*/ 0 60000 65536"/>
                <a:gd name="T11" fmla="*/ 0 60000 65536"/>
                <a:gd name="T12" fmla="*/ 0 60000 65536"/>
                <a:gd name="T13" fmla="*/ 0 60000 65536"/>
                <a:gd name="T14" fmla="*/ 0 60000 65536"/>
                <a:gd name="T15" fmla="*/ 0 w 4"/>
                <a:gd name="T16" fmla="*/ 0 h 5"/>
                <a:gd name="T17" fmla="*/ 4 w 4"/>
                <a:gd name="T18" fmla="*/ 5 h 5"/>
              </a:gdLst>
              <a:ahLst/>
              <a:cxnLst>
                <a:cxn ang="T10">
                  <a:pos x="T0" y="T1"/>
                </a:cxn>
                <a:cxn ang="T11">
                  <a:pos x="T2" y="T3"/>
                </a:cxn>
                <a:cxn ang="T12">
                  <a:pos x="T4" y="T5"/>
                </a:cxn>
                <a:cxn ang="T13">
                  <a:pos x="T6" y="T7"/>
                </a:cxn>
                <a:cxn ang="T14">
                  <a:pos x="T8" y="T9"/>
                </a:cxn>
              </a:cxnLst>
              <a:rect l="T15" t="T16" r="T17" b="T18"/>
              <a:pathLst>
                <a:path w="4" h="5">
                  <a:moveTo>
                    <a:pt x="3" y="0"/>
                  </a:moveTo>
                  <a:lnTo>
                    <a:pt x="4" y="0"/>
                  </a:lnTo>
                  <a:lnTo>
                    <a:pt x="0" y="5"/>
                  </a:lnTo>
                  <a:lnTo>
                    <a:pt x="3" y="5"/>
                  </a:lnTo>
                  <a:lnTo>
                    <a:pt x="3" y="0"/>
                  </a:lnTo>
                  <a:close/>
                </a:path>
              </a:pathLst>
            </a:custGeom>
            <a:solidFill>
              <a:srgbClr val="000000"/>
            </a:solidFill>
            <a:ln w="9525">
              <a:noFill/>
              <a:round/>
              <a:headEnd/>
              <a:tailEnd/>
            </a:ln>
          </p:spPr>
          <p:txBody>
            <a:bodyPr/>
            <a:lstStyle/>
            <a:p>
              <a:endParaRPr lang="ru-RU"/>
            </a:p>
          </p:txBody>
        </p:sp>
        <p:sp>
          <p:nvSpPr>
            <p:cNvPr id="161832" name="Freeform 3489"/>
            <p:cNvSpPr>
              <a:spLocks/>
            </p:cNvSpPr>
            <p:nvPr/>
          </p:nvSpPr>
          <p:spPr bwMode="auto">
            <a:xfrm>
              <a:off x="4233" y="1642"/>
              <a:ext cx="11" cy="17"/>
            </a:xfrm>
            <a:custGeom>
              <a:avLst/>
              <a:gdLst>
                <a:gd name="T0" fmla="*/ 11 w 11"/>
                <a:gd name="T1" fmla="*/ 0 h 17"/>
                <a:gd name="T2" fmla="*/ 4 w 11"/>
                <a:gd name="T3" fmla="*/ 0 h 17"/>
                <a:gd name="T4" fmla="*/ 0 w 11"/>
                <a:gd name="T5" fmla="*/ 17 h 17"/>
                <a:gd name="T6" fmla="*/ 7 w 11"/>
                <a:gd name="T7" fmla="*/ 16 h 17"/>
                <a:gd name="T8" fmla="*/ 11 w 11"/>
                <a:gd name="T9" fmla="*/ 0 h 17"/>
                <a:gd name="T10" fmla="*/ 0 60000 65536"/>
                <a:gd name="T11" fmla="*/ 0 60000 65536"/>
                <a:gd name="T12" fmla="*/ 0 60000 65536"/>
                <a:gd name="T13" fmla="*/ 0 60000 65536"/>
                <a:gd name="T14" fmla="*/ 0 60000 65536"/>
                <a:gd name="T15" fmla="*/ 0 w 11"/>
                <a:gd name="T16" fmla="*/ 0 h 17"/>
                <a:gd name="T17" fmla="*/ 11 w 11"/>
                <a:gd name="T18" fmla="*/ 17 h 17"/>
              </a:gdLst>
              <a:ahLst/>
              <a:cxnLst>
                <a:cxn ang="T10">
                  <a:pos x="T0" y="T1"/>
                </a:cxn>
                <a:cxn ang="T11">
                  <a:pos x="T2" y="T3"/>
                </a:cxn>
                <a:cxn ang="T12">
                  <a:pos x="T4" y="T5"/>
                </a:cxn>
                <a:cxn ang="T13">
                  <a:pos x="T6" y="T7"/>
                </a:cxn>
                <a:cxn ang="T14">
                  <a:pos x="T8" y="T9"/>
                </a:cxn>
              </a:cxnLst>
              <a:rect l="T15" t="T16" r="T17" b="T18"/>
              <a:pathLst>
                <a:path w="11" h="17">
                  <a:moveTo>
                    <a:pt x="11" y="0"/>
                  </a:moveTo>
                  <a:lnTo>
                    <a:pt x="4" y="0"/>
                  </a:lnTo>
                  <a:lnTo>
                    <a:pt x="0" y="17"/>
                  </a:lnTo>
                  <a:lnTo>
                    <a:pt x="7" y="16"/>
                  </a:lnTo>
                  <a:lnTo>
                    <a:pt x="11" y="0"/>
                  </a:lnTo>
                  <a:close/>
                </a:path>
              </a:pathLst>
            </a:custGeom>
            <a:solidFill>
              <a:srgbClr val="000000"/>
            </a:solidFill>
            <a:ln w="9525">
              <a:noFill/>
              <a:round/>
              <a:headEnd/>
              <a:tailEnd/>
            </a:ln>
          </p:spPr>
          <p:txBody>
            <a:bodyPr/>
            <a:lstStyle/>
            <a:p>
              <a:endParaRPr lang="ru-RU"/>
            </a:p>
          </p:txBody>
        </p:sp>
        <p:sp>
          <p:nvSpPr>
            <p:cNvPr id="161833" name="Freeform 3490"/>
            <p:cNvSpPr>
              <a:spLocks/>
            </p:cNvSpPr>
            <p:nvPr/>
          </p:nvSpPr>
          <p:spPr bwMode="auto">
            <a:xfrm>
              <a:off x="4239" y="1638"/>
              <a:ext cx="6" cy="5"/>
            </a:xfrm>
            <a:custGeom>
              <a:avLst/>
              <a:gdLst>
                <a:gd name="T0" fmla="*/ 5 w 6"/>
                <a:gd name="T1" fmla="*/ 0 h 5"/>
                <a:gd name="T2" fmla="*/ 6 w 6"/>
                <a:gd name="T3" fmla="*/ 2 h 5"/>
                <a:gd name="T4" fmla="*/ 6 w 6"/>
                <a:gd name="T5" fmla="*/ 3 h 5"/>
                <a:gd name="T6" fmla="*/ 0 w 6"/>
                <a:gd name="T7" fmla="*/ 3 h 5"/>
                <a:gd name="T8" fmla="*/ 0 w 6"/>
                <a:gd name="T9" fmla="*/ 5 h 5"/>
                <a:gd name="T10" fmla="*/ 5 w 6"/>
                <a:gd name="T11" fmla="*/ 0 h 5"/>
                <a:gd name="T12" fmla="*/ 0 60000 65536"/>
                <a:gd name="T13" fmla="*/ 0 60000 65536"/>
                <a:gd name="T14" fmla="*/ 0 60000 65536"/>
                <a:gd name="T15" fmla="*/ 0 60000 65536"/>
                <a:gd name="T16" fmla="*/ 0 60000 65536"/>
                <a:gd name="T17" fmla="*/ 0 60000 65536"/>
                <a:gd name="T18" fmla="*/ 0 w 6"/>
                <a:gd name="T19" fmla="*/ 0 h 5"/>
                <a:gd name="T20" fmla="*/ 6 w 6"/>
                <a:gd name="T21" fmla="*/ 5 h 5"/>
              </a:gdLst>
              <a:ahLst/>
              <a:cxnLst>
                <a:cxn ang="T12">
                  <a:pos x="T0" y="T1"/>
                </a:cxn>
                <a:cxn ang="T13">
                  <a:pos x="T2" y="T3"/>
                </a:cxn>
                <a:cxn ang="T14">
                  <a:pos x="T4" y="T5"/>
                </a:cxn>
                <a:cxn ang="T15">
                  <a:pos x="T6" y="T7"/>
                </a:cxn>
                <a:cxn ang="T16">
                  <a:pos x="T8" y="T9"/>
                </a:cxn>
                <a:cxn ang="T17">
                  <a:pos x="T10" y="T11"/>
                </a:cxn>
              </a:cxnLst>
              <a:rect l="T18" t="T19" r="T20" b="T21"/>
              <a:pathLst>
                <a:path w="6" h="5">
                  <a:moveTo>
                    <a:pt x="5" y="0"/>
                  </a:moveTo>
                  <a:lnTo>
                    <a:pt x="6" y="2"/>
                  </a:lnTo>
                  <a:lnTo>
                    <a:pt x="6" y="3"/>
                  </a:lnTo>
                  <a:lnTo>
                    <a:pt x="0" y="3"/>
                  </a:lnTo>
                  <a:lnTo>
                    <a:pt x="0" y="5"/>
                  </a:lnTo>
                  <a:lnTo>
                    <a:pt x="5" y="0"/>
                  </a:lnTo>
                  <a:close/>
                </a:path>
              </a:pathLst>
            </a:custGeom>
            <a:solidFill>
              <a:srgbClr val="000000"/>
            </a:solidFill>
            <a:ln w="9525">
              <a:noFill/>
              <a:round/>
              <a:headEnd/>
              <a:tailEnd/>
            </a:ln>
          </p:spPr>
          <p:txBody>
            <a:bodyPr/>
            <a:lstStyle/>
            <a:p>
              <a:endParaRPr lang="ru-RU"/>
            </a:p>
          </p:txBody>
        </p:sp>
        <p:sp>
          <p:nvSpPr>
            <p:cNvPr id="161834" name="Freeform 3491"/>
            <p:cNvSpPr>
              <a:spLocks/>
            </p:cNvSpPr>
            <p:nvPr/>
          </p:nvSpPr>
          <p:spPr bwMode="auto">
            <a:xfrm>
              <a:off x="4229" y="1655"/>
              <a:ext cx="12" cy="10"/>
            </a:xfrm>
            <a:custGeom>
              <a:avLst/>
              <a:gdLst>
                <a:gd name="T0" fmla="*/ 12 w 12"/>
                <a:gd name="T1" fmla="*/ 5 h 10"/>
                <a:gd name="T2" fmla="*/ 6 w 12"/>
                <a:gd name="T3" fmla="*/ 0 h 10"/>
                <a:gd name="T4" fmla="*/ 0 w 12"/>
                <a:gd name="T5" fmla="*/ 6 h 10"/>
                <a:gd name="T6" fmla="*/ 5 w 12"/>
                <a:gd name="T7" fmla="*/ 10 h 10"/>
                <a:gd name="T8" fmla="*/ 12 w 12"/>
                <a:gd name="T9" fmla="*/ 5 h 10"/>
                <a:gd name="T10" fmla="*/ 0 60000 65536"/>
                <a:gd name="T11" fmla="*/ 0 60000 65536"/>
                <a:gd name="T12" fmla="*/ 0 60000 65536"/>
                <a:gd name="T13" fmla="*/ 0 60000 65536"/>
                <a:gd name="T14" fmla="*/ 0 60000 65536"/>
                <a:gd name="T15" fmla="*/ 0 w 12"/>
                <a:gd name="T16" fmla="*/ 0 h 10"/>
                <a:gd name="T17" fmla="*/ 12 w 12"/>
                <a:gd name="T18" fmla="*/ 10 h 10"/>
              </a:gdLst>
              <a:ahLst/>
              <a:cxnLst>
                <a:cxn ang="T10">
                  <a:pos x="T0" y="T1"/>
                </a:cxn>
                <a:cxn ang="T11">
                  <a:pos x="T2" y="T3"/>
                </a:cxn>
                <a:cxn ang="T12">
                  <a:pos x="T4" y="T5"/>
                </a:cxn>
                <a:cxn ang="T13">
                  <a:pos x="T6" y="T7"/>
                </a:cxn>
                <a:cxn ang="T14">
                  <a:pos x="T8" y="T9"/>
                </a:cxn>
              </a:cxnLst>
              <a:rect l="T15" t="T16" r="T17" b="T18"/>
              <a:pathLst>
                <a:path w="12" h="10">
                  <a:moveTo>
                    <a:pt x="12" y="5"/>
                  </a:moveTo>
                  <a:lnTo>
                    <a:pt x="6" y="0"/>
                  </a:lnTo>
                  <a:lnTo>
                    <a:pt x="0" y="6"/>
                  </a:lnTo>
                  <a:lnTo>
                    <a:pt x="5" y="10"/>
                  </a:lnTo>
                  <a:lnTo>
                    <a:pt x="12" y="5"/>
                  </a:lnTo>
                  <a:close/>
                </a:path>
              </a:pathLst>
            </a:custGeom>
            <a:solidFill>
              <a:srgbClr val="000000"/>
            </a:solidFill>
            <a:ln w="9525">
              <a:noFill/>
              <a:round/>
              <a:headEnd/>
              <a:tailEnd/>
            </a:ln>
          </p:spPr>
          <p:txBody>
            <a:bodyPr/>
            <a:lstStyle/>
            <a:p>
              <a:endParaRPr lang="ru-RU"/>
            </a:p>
          </p:txBody>
        </p:sp>
        <p:sp>
          <p:nvSpPr>
            <p:cNvPr id="161835" name="Freeform 3492"/>
            <p:cNvSpPr>
              <a:spLocks/>
            </p:cNvSpPr>
            <p:nvPr/>
          </p:nvSpPr>
          <p:spPr bwMode="auto">
            <a:xfrm>
              <a:off x="4233" y="1655"/>
              <a:ext cx="8" cy="5"/>
            </a:xfrm>
            <a:custGeom>
              <a:avLst/>
              <a:gdLst>
                <a:gd name="T0" fmla="*/ 8 w 8"/>
                <a:gd name="T1" fmla="*/ 3 h 5"/>
                <a:gd name="T2" fmla="*/ 7 w 8"/>
                <a:gd name="T3" fmla="*/ 5 h 5"/>
                <a:gd name="T4" fmla="*/ 0 w 8"/>
                <a:gd name="T5" fmla="*/ 0 h 5"/>
                <a:gd name="T6" fmla="*/ 0 w 8"/>
                <a:gd name="T7" fmla="*/ 4 h 5"/>
                <a:gd name="T8" fmla="*/ 8 w 8"/>
                <a:gd name="T9" fmla="*/ 3 h 5"/>
                <a:gd name="T10" fmla="*/ 0 60000 65536"/>
                <a:gd name="T11" fmla="*/ 0 60000 65536"/>
                <a:gd name="T12" fmla="*/ 0 60000 65536"/>
                <a:gd name="T13" fmla="*/ 0 60000 65536"/>
                <a:gd name="T14" fmla="*/ 0 60000 65536"/>
                <a:gd name="T15" fmla="*/ 0 w 8"/>
                <a:gd name="T16" fmla="*/ 0 h 5"/>
                <a:gd name="T17" fmla="*/ 8 w 8"/>
                <a:gd name="T18" fmla="*/ 5 h 5"/>
              </a:gdLst>
              <a:ahLst/>
              <a:cxnLst>
                <a:cxn ang="T10">
                  <a:pos x="T0" y="T1"/>
                </a:cxn>
                <a:cxn ang="T11">
                  <a:pos x="T2" y="T3"/>
                </a:cxn>
                <a:cxn ang="T12">
                  <a:pos x="T4" y="T5"/>
                </a:cxn>
                <a:cxn ang="T13">
                  <a:pos x="T6" y="T7"/>
                </a:cxn>
                <a:cxn ang="T14">
                  <a:pos x="T8" y="T9"/>
                </a:cxn>
              </a:cxnLst>
              <a:rect l="T15" t="T16" r="T17" b="T18"/>
              <a:pathLst>
                <a:path w="8" h="5">
                  <a:moveTo>
                    <a:pt x="8" y="3"/>
                  </a:moveTo>
                  <a:lnTo>
                    <a:pt x="7" y="5"/>
                  </a:lnTo>
                  <a:lnTo>
                    <a:pt x="0" y="0"/>
                  </a:lnTo>
                  <a:lnTo>
                    <a:pt x="0" y="4"/>
                  </a:lnTo>
                  <a:lnTo>
                    <a:pt x="8" y="3"/>
                  </a:lnTo>
                  <a:close/>
                </a:path>
              </a:pathLst>
            </a:custGeom>
            <a:solidFill>
              <a:srgbClr val="000000"/>
            </a:solidFill>
            <a:ln w="9525">
              <a:noFill/>
              <a:round/>
              <a:headEnd/>
              <a:tailEnd/>
            </a:ln>
          </p:spPr>
          <p:txBody>
            <a:bodyPr/>
            <a:lstStyle/>
            <a:p>
              <a:endParaRPr lang="ru-RU"/>
            </a:p>
          </p:txBody>
        </p:sp>
        <p:sp>
          <p:nvSpPr>
            <p:cNvPr id="161836" name="Freeform 3493"/>
            <p:cNvSpPr>
              <a:spLocks/>
            </p:cNvSpPr>
            <p:nvPr/>
          </p:nvSpPr>
          <p:spPr bwMode="auto">
            <a:xfrm>
              <a:off x="4227" y="1662"/>
              <a:ext cx="14" cy="13"/>
            </a:xfrm>
            <a:custGeom>
              <a:avLst/>
              <a:gdLst>
                <a:gd name="T0" fmla="*/ 5 w 14"/>
                <a:gd name="T1" fmla="*/ 0 h 13"/>
                <a:gd name="T2" fmla="*/ 0 w 14"/>
                <a:gd name="T3" fmla="*/ 5 h 13"/>
                <a:gd name="T4" fmla="*/ 9 w 14"/>
                <a:gd name="T5" fmla="*/ 13 h 13"/>
                <a:gd name="T6" fmla="*/ 14 w 14"/>
                <a:gd name="T7" fmla="*/ 9 h 13"/>
                <a:gd name="T8" fmla="*/ 5 w 14"/>
                <a:gd name="T9" fmla="*/ 0 h 13"/>
                <a:gd name="T10" fmla="*/ 0 60000 65536"/>
                <a:gd name="T11" fmla="*/ 0 60000 65536"/>
                <a:gd name="T12" fmla="*/ 0 60000 65536"/>
                <a:gd name="T13" fmla="*/ 0 60000 65536"/>
                <a:gd name="T14" fmla="*/ 0 60000 65536"/>
                <a:gd name="T15" fmla="*/ 0 w 14"/>
                <a:gd name="T16" fmla="*/ 0 h 13"/>
                <a:gd name="T17" fmla="*/ 14 w 14"/>
                <a:gd name="T18" fmla="*/ 13 h 13"/>
              </a:gdLst>
              <a:ahLst/>
              <a:cxnLst>
                <a:cxn ang="T10">
                  <a:pos x="T0" y="T1"/>
                </a:cxn>
                <a:cxn ang="T11">
                  <a:pos x="T2" y="T3"/>
                </a:cxn>
                <a:cxn ang="T12">
                  <a:pos x="T4" y="T5"/>
                </a:cxn>
                <a:cxn ang="T13">
                  <a:pos x="T6" y="T7"/>
                </a:cxn>
                <a:cxn ang="T14">
                  <a:pos x="T8" y="T9"/>
                </a:cxn>
              </a:cxnLst>
              <a:rect l="T15" t="T16" r="T17" b="T18"/>
              <a:pathLst>
                <a:path w="14" h="13">
                  <a:moveTo>
                    <a:pt x="5" y="0"/>
                  </a:moveTo>
                  <a:lnTo>
                    <a:pt x="0" y="5"/>
                  </a:lnTo>
                  <a:lnTo>
                    <a:pt x="9" y="13"/>
                  </a:lnTo>
                  <a:lnTo>
                    <a:pt x="14" y="9"/>
                  </a:lnTo>
                  <a:lnTo>
                    <a:pt x="5" y="0"/>
                  </a:lnTo>
                  <a:close/>
                </a:path>
              </a:pathLst>
            </a:custGeom>
            <a:solidFill>
              <a:srgbClr val="000000"/>
            </a:solidFill>
            <a:ln w="9525">
              <a:noFill/>
              <a:round/>
              <a:headEnd/>
              <a:tailEnd/>
            </a:ln>
          </p:spPr>
          <p:txBody>
            <a:bodyPr/>
            <a:lstStyle/>
            <a:p>
              <a:endParaRPr lang="ru-RU"/>
            </a:p>
          </p:txBody>
        </p:sp>
        <p:sp>
          <p:nvSpPr>
            <p:cNvPr id="161837" name="Freeform 3494"/>
            <p:cNvSpPr>
              <a:spLocks/>
            </p:cNvSpPr>
            <p:nvPr/>
          </p:nvSpPr>
          <p:spPr bwMode="auto">
            <a:xfrm>
              <a:off x="4227" y="1662"/>
              <a:ext cx="6" cy="3"/>
            </a:xfrm>
            <a:custGeom>
              <a:avLst/>
              <a:gdLst>
                <a:gd name="T0" fmla="*/ 2 w 6"/>
                <a:gd name="T1" fmla="*/ 0 h 3"/>
                <a:gd name="T2" fmla="*/ 0 w 6"/>
                <a:gd name="T3" fmla="*/ 1 h 3"/>
                <a:gd name="T4" fmla="*/ 2 w 6"/>
                <a:gd name="T5" fmla="*/ 3 h 3"/>
                <a:gd name="T6" fmla="*/ 6 w 6"/>
                <a:gd name="T7" fmla="*/ 0 h 3"/>
                <a:gd name="T8" fmla="*/ 6 w 6"/>
                <a:gd name="T9" fmla="*/ 3 h 3"/>
                <a:gd name="T10" fmla="*/ 2 w 6"/>
                <a:gd name="T11" fmla="*/ 0 h 3"/>
                <a:gd name="T12" fmla="*/ 0 60000 65536"/>
                <a:gd name="T13" fmla="*/ 0 60000 65536"/>
                <a:gd name="T14" fmla="*/ 0 60000 65536"/>
                <a:gd name="T15" fmla="*/ 0 60000 65536"/>
                <a:gd name="T16" fmla="*/ 0 60000 65536"/>
                <a:gd name="T17" fmla="*/ 0 60000 65536"/>
                <a:gd name="T18" fmla="*/ 0 w 6"/>
                <a:gd name="T19" fmla="*/ 0 h 3"/>
                <a:gd name="T20" fmla="*/ 6 w 6"/>
                <a:gd name="T21" fmla="*/ 3 h 3"/>
              </a:gdLst>
              <a:ahLst/>
              <a:cxnLst>
                <a:cxn ang="T12">
                  <a:pos x="T0" y="T1"/>
                </a:cxn>
                <a:cxn ang="T13">
                  <a:pos x="T2" y="T3"/>
                </a:cxn>
                <a:cxn ang="T14">
                  <a:pos x="T4" y="T5"/>
                </a:cxn>
                <a:cxn ang="T15">
                  <a:pos x="T6" y="T7"/>
                </a:cxn>
                <a:cxn ang="T16">
                  <a:pos x="T8" y="T9"/>
                </a:cxn>
                <a:cxn ang="T17">
                  <a:pos x="T10" y="T11"/>
                </a:cxn>
              </a:cxnLst>
              <a:rect l="T18" t="T19" r="T20" b="T21"/>
              <a:pathLst>
                <a:path w="6" h="3">
                  <a:moveTo>
                    <a:pt x="2" y="0"/>
                  </a:moveTo>
                  <a:lnTo>
                    <a:pt x="0" y="1"/>
                  </a:lnTo>
                  <a:lnTo>
                    <a:pt x="2" y="3"/>
                  </a:lnTo>
                  <a:lnTo>
                    <a:pt x="6" y="0"/>
                  </a:lnTo>
                  <a:lnTo>
                    <a:pt x="6" y="3"/>
                  </a:lnTo>
                  <a:lnTo>
                    <a:pt x="2" y="0"/>
                  </a:lnTo>
                  <a:close/>
                </a:path>
              </a:pathLst>
            </a:custGeom>
            <a:solidFill>
              <a:srgbClr val="000000"/>
            </a:solidFill>
            <a:ln w="9525">
              <a:noFill/>
              <a:round/>
              <a:headEnd/>
              <a:tailEnd/>
            </a:ln>
          </p:spPr>
          <p:txBody>
            <a:bodyPr/>
            <a:lstStyle/>
            <a:p>
              <a:endParaRPr lang="ru-RU"/>
            </a:p>
          </p:txBody>
        </p:sp>
        <p:sp>
          <p:nvSpPr>
            <p:cNvPr id="161838" name="Freeform 3495"/>
            <p:cNvSpPr>
              <a:spLocks/>
            </p:cNvSpPr>
            <p:nvPr/>
          </p:nvSpPr>
          <p:spPr bwMode="auto">
            <a:xfrm>
              <a:off x="4229" y="1672"/>
              <a:ext cx="13" cy="14"/>
            </a:xfrm>
            <a:custGeom>
              <a:avLst/>
              <a:gdLst>
                <a:gd name="T0" fmla="*/ 13 w 13"/>
                <a:gd name="T1" fmla="*/ 2 h 14"/>
                <a:gd name="T2" fmla="*/ 7 w 13"/>
                <a:gd name="T3" fmla="*/ 0 h 14"/>
                <a:gd name="T4" fmla="*/ 0 w 13"/>
                <a:gd name="T5" fmla="*/ 12 h 14"/>
                <a:gd name="T6" fmla="*/ 7 w 13"/>
                <a:gd name="T7" fmla="*/ 14 h 14"/>
                <a:gd name="T8" fmla="*/ 13 w 13"/>
                <a:gd name="T9" fmla="*/ 2 h 14"/>
                <a:gd name="T10" fmla="*/ 0 60000 65536"/>
                <a:gd name="T11" fmla="*/ 0 60000 65536"/>
                <a:gd name="T12" fmla="*/ 0 60000 65536"/>
                <a:gd name="T13" fmla="*/ 0 60000 65536"/>
                <a:gd name="T14" fmla="*/ 0 60000 65536"/>
                <a:gd name="T15" fmla="*/ 0 w 13"/>
                <a:gd name="T16" fmla="*/ 0 h 14"/>
                <a:gd name="T17" fmla="*/ 13 w 13"/>
                <a:gd name="T18" fmla="*/ 14 h 14"/>
              </a:gdLst>
              <a:ahLst/>
              <a:cxnLst>
                <a:cxn ang="T10">
                  <a:pos x="T0" y="T1"/>
                </a:cxn>
                <a:cxn ang="T11">
                  <a:pos x="T2" y="T3"/>
                </a:cxn>
                <a:cxn ang="T12">
                  <a:pos x="T4" y="T5"/>
                </a:cxn>
                <a:cxn ang="T13">
                  <a:pos x="T6" y="T7"/>
                </a:cxn>
                <a:cxn ang="T14">
                  <a:pos x="T8" y="T9"/>
                </a:cxn>
              </a:cxnLst>
              <a:rect l="T15" t="T16" r="T17" b="T18"/>
              <a:pathLst>
                <a:path w="13" h="14">
                  <a:moveTo>
                    <a:pt x="13" y="2"/>
                  </a:moveTo>
                  <a:lnTo>
                    <a:pt x="7" y="0"/>
                  </a:lnTo>
                  <a:lnTo>
                    <a:pt x="0" y="12"/>
                  </a:lnTo>
                  <a:lnTo>
                    <a:pt x="7" y="14"/>
                  </a:lnTo>
                  <a:lnTo>
                    <a:pt x="13" y="2"/>
                  </a:lnTo>
                  <a:close/>
                </a:path>
              </a:pathLst>
            </a:custGeom>
            <a:solidFill>
              <a:srgbClr val="000000"/>
            </a:solidFill>
            <a:ln w="9525">
              <a:noFill/>
              <a:round/>
              <a:headEnd/>
              <a:tailEnd/>
            </a:ln>
          </p:spPr>
          <p:txBody>
            <a:bodyPr/>
            <a:lstStyle/>
            <a:p>
              <a:endParaRPr lang="ru-RU"/>
            </a:p>
          </p:txBody>
        </p:sp>
        <p:sp>
          <p:nvSpPr>
            <p:cNvPr id="161839" name="Freeform 3496"/>
            <p:cNvSpPr>
              <a:spLocks/>
            </p:cNvSpPr>
            <p:nvPr/>
          </p:nvSpPr>
          <p:spPr bwMode="auto">
            <a:xfrm>
              <a:off x="4238" y="1670"/>
              <a:ext cx="6" cy="5"/>
            </a:xfrm>
            <a:custGeom>
              <a:avLst/>
              <a:gdLst>
                <a:gd name="T0" fmla="*/ 4 w 6"/>
                <a:gd name="T1" fmla="*/ 0 h 5"/>
                <a:gd name="T2" fmla="*/ 6 w 6"/>
                <a:gd name="T3" fmla="*/ 4 h 5"/>
                <a:gd name="T4" fmla="*/ 0 w 6"/>
                <a:gd name="T5" fmla="*/ 2 h 5"/>
                <a:gd name="T6" fmla="*/ 0 w 6"/>
                <a:gd name="T7" fmla="*/ 5 h 5"/>
                <a:gd name="T8" fmla="*/ 4 w 6"/>
                <a:gd name="T9" fmla="*/ 0 h 5"/>
                <a:gd name="T10" fmla="*/ 0 60000 65536"/>
                <a:gd name="T11" fmla="*/ 0 60000 65536"/>
                <a:gd name="T12" fmla="*/ 0 60000 65536"/>
                <a:gd name="T13" fmla="*/ 0 60000 65536"/>
                <a:gd name="T14" fmla="*/ 0 60000 65536"/>
                <a:gd name="T15" fmla="*/ 0 w 6"/>
                <a:gd name="T16" fmla="*/ 0 h 5"/>
                <a:gd name="T17" fmla="*/ 6 w 6"/>
                <a:gd name="T18" fmla="*/ 5 h 5"/>
              </a:gdLst>
              <a:ahLst/>
              <a:cxnLst>
                <a:cxn ang="T10">
                  <a:pos x="T0" y="T1"/>
                </a:cxn>
                <a:cxn ang="T11">
                  <a:pos x="T2" y="T3"/>
                </a:cxn>
                <a:cxn ang="T12">
                  <a:pos x="T4" y="T5"/>
                </a:cxn>
                <a:cxn ang="T13">
                  <a:pos x="T6" y="T7"/>
                </a:cxn>
                <a:cxn ang="T14">
                  <a:pos x="T8" y="T9"/>
                </a:cxn>
              </a:cxnLst>
              <a:rect l="T15" t="T16" r="T17" b="T18"/>
              <a:pathLst>
                <a:path w="6" h="5">
                  <a:moveTo>
                    <a:pt x="4" y="0"/>
                  </a:moveTo>
                  <a:lnTo>
                    <a:pt x="6" y="4"/>
                  </a:lnTo>
                  <a:lnTo>
                    <a:pt x="0" y="2"/>
                  </a:lnTo>
                  <a:lnTo>
                    <a:pt x="0" y="5"/>
                  </a:lnTo>
                  <a:lnTo>
                    <a:pt x="4" y="0"/>
                  </a:lnTo>
                  <a:close/>
                </a:path>
              </a:pathLst>
            </a:custGeom>
            <a:solidFill>
              <a:srgbClr val="000000"/>
            </a:solidFill>
            <a:ln w="9525">
              <a:noFill/>
              <a:round/>
              <a:headEnd/>
              <a:tailEnd/>
            </a:ln>
          </p:spPr>
          <p:txBody>
            <a:bodyPr/>
            <a:lstStyle/>
            <a:p>
              <a:endParaRPr lang="ru-RU"/>
            </a:p>
          </p:txBody>
        </p:sp>
        <p:sp>
          <p:nvSpPr>
            <p:cNvPr id="161840" name="Freeform 3497"/>
            <p:cNvSpPr>
              <a:spLocks/>
            </p:cNvSpPr>
            <p:nvPr/>
          </p:nvSpPr>
          <p:spPr bwMode="auto">
            <a:xfrm>
              <a:off x="3834" y="1682"/>
              <a:ext cx="398" cy="224"/>
            </a:xfrm>
            <a:custGeom>
              <a:avLst/>
              <a:gdLst>
                <a:gd name="T0" fmla="*/ 398 w 398"/>
                <a:gd name="T1" fmla="*/ 7 h 224"/>
                <a:gd name="T2" fmla="*/ 396 w 398"/>
                <a:gd name="T3" fmla="*/ 0 h 224"/>
                <a:gd name="T4" fmla="*/ 0 w 398"/>
                <a:gd name="T5" fmla="*/ 218 h 224"/>
                <a:gd name="T6" fmla="*/ 1 w 398"/>
                <a:gd name="T7" fmla="*/ 224 h 224"/>
                <a:gd name="T8" fmla="*/ 398 w 398"/>
                <a:gd name="T9" fmla="*/ 7 h 224"/>
                <a:gd name="T10" fmla="*/ 0 60000 65536"/>
                <a:gd name="T11" fmla="*/ 0 60000 65536"/>
                <a:gd name="T12" fmla="*/ 0 60000 65536"/>
                <a:gd name="T13" fmla="*/ 0 60000 65536"/>
                <a:gd name="T14" fmla="*/ 0 60000 65536"/>
                <a:gd name="T15" fmla="*/ 0 w 398"/>
                <a:gd name="T16" fmla="*/ 0 h 224"/>
                <a:gd name="T17" fmla="*/ 398 w 398"/>
                <a:gd name="T18" fmla="*/ 224 h 224"/>
              </a:gdLst>
              <a:ahLst/>
              <a:cxnLst>
                <a:cxn ang="T10">
                  <a:pos x="T0" y="T1"/>
                </a:cxn>
                <a:cxn ang="T11">
                  <a:pos x="T2" y="T3"/>
                </a:cxn>
                <a:cxn ang="T12">
                  <a:pos x="T4" y="T5"/>
                </a:cxn>
                <a:cxn ang="T13">
                  <a:pos x="T6" y="T7"/>
                </a:cxn>
                <a:cxn ang="T14">
                  <a:pos x="T8" y="T9"/>
                </a:cxn>
              </a:cxnLst>
              <a:rect l="T15" t="T16" r="T17" b="T18"/>
              <a:pathLst>
                <a:path w="398" h="224">
                  <a:moveTo>
                    <a:pt x="398" y="7"/>
                  </a:moveTo>
                  <a:lnTo>
                    <a:pt x="396" y="0"/>
                  </a:lnTo>
                  <a:lnTo>
                    <a:pt x="0" y="218"/>
                  </a:lnTo>
                  <a:lnTo>
                    <a:pt x="1" y="224"/>
                  </a:lnTo>
                  <a:lnTo>
                    <a:pt x="398" y="7"/>
                  </a:lnTo>
                  <a:close/>
                </a:path>
              </a:pathLst>
            </a:custGeom>
            <a:solidFill>
              <a:srgbClr val="000000"/>
            </a:solidFill>
            <a:ln w="9525">
              <a:noFill/>
              <a:round/>
              <a:headEnd/>
              <a:tailEnd/>
            </a:ln>
          </p:spPr>
          <p:txBody>
            <a:bodyPr/>
            <a:lstStyle/>
            <a:p>
              <a:endParaRPr lang="ru-RU"/>
            </a:p>
          </p:txBody>
        </p:sp>
        <p:sp>
          <p:nvSpPr>
            <p:cNvPr id="161841" name="Freeform 3498"/>
            <p:cNvSpPr>
              <a:spLocks/>
            </p:cNvSpPr>
            <p:nvPr/>
          </p:nvSpPr>
          <p:spPr bwMode="auto">
            <a:xfrm>
              <a:off x="4229" y="1682"/>
              <a:ext cx="7" cy="5"/>
            </a:xfrm>
            <a:custGeom>
              <a:avLst/>
              <a:gdLst>
                <a:gd name="T0" fmla="*/ 7 w 7"/>
                <a:gd name="T1" fmla="*/ 3 h 5"/>
                <a:gd name="T2" fmla="*/ 5 w 7"/>
                <a:gd name="T3" fmla="*/ 4 h 5"/>
                <a:gd name="T4" fmla="*/ 3 w 7"/>
                <a:gd name="T5" fmla="*/ 5 h 5"/>
                <a:gd name="T6" fmla="*/ 1 w 7"/>
                <a:gd name="T7" fmla="*/ 0 h 5"/>
                <a:gd name="T8" fmla="*/ 0 w 7"/>
                <a:gd name="T9" fmla="*/ 1 h 5"/>
                <a:gd name="T10" fmla="*/ 7 w 7"/>
                <a:gd name="T11" fmla="*/ 3 h 5"/>
                <a:gd name="T12" fmla="*/ 0 60000 65536"/>
                <a:gd name="T13" fmla="*/ 0 60000 65536"/>
                <a:gd name="T14" fmla="*/ 0 60000 65536"/>
                <a:gd name="T15" fmla="*/ 0 60000 65536"/>
                <a:gd name="T16" fmla="*/ 0 60000 65536"/>
                <a:gd name="T17" fmla="*/ 0 60000 65536"/>
                <a:gd name="T18" fmla="*/ 0 w 7"/>
                <a:gd name="T19" fmla="*/ 0 h 5"/>
                <a:gd name="T20" fmla="*/ 7 w 7"/>
                <a:gd name="T21" fmla="*/ 5 h 5"/>
              </a:gdLst>
              <a:ahLst/>
              <a:cxnLst>
                <a:cxn ang="T12">
                  <a:pos x="T0" y="T1"/>
                </a:cxn>
                <a:cxn ang="T13">
                  <a:pos x="T2" y="T3"/>
                </a:cxn>
                <a:cxn ang="T14">
                  <a:pos x="T4" y="T5"/>
                </a:cxn>
                <a:cxn ang="T15">
                  <a:pos x="T6" y="T7"/>
                </a:cxn>
                <a:cxn ang="T16">
                  <a:pos x="T8" y="T9"/>
                </a:cxn>
                <a:cxn ang="T17">
                  <a:pos x="T10" y="T11"/>
                </a:cxn>
              </a:cxnLst>
              <a:rect l="T18" t="T19" r="T20" b="T21"/>
              <a:pathLst>
                <a:path w="7" h="5">
                  <a:moveTo>
                    <a:pt x="7" y="3"/>
                  </a:moveTo>
                  <a:lnTo>
                    <a:pt x="5" y="4"/>
                  </a:lnTo>
                  <a:lnTo>
                    <a:pt x="3" y="5"/>
                  </a:lnTo>
                  <a:lnTo>
                    <a:pt x="1" y="0"/>
                  </a:lnTo>
                  <a:lnTo>
                    <a:pt x="0" y="1"/>
                  </a:lnTo>
                  <a:lnTo>
                    <a:pt x="7" y="3"/>
                  </a:lnTo>
                  <a:close/>
                </a:path>
              </a:pathLst>
            </a:custGeom>
            <a:solidFill>
              <a:srgbClr val="000000"/>
            </a:solidFill>
            <a:ln w="9525">
              <a:noFill/>
              <a:round/>
              <a:headEnd/>
              <a:tailEnd/>
            </a:ln>
          </p:spPr>
          <p:txBody>
            <a:bodyPr/>
            <a:lstStyle/>
            <a:p>
              <a:endParaRPr lang="ru-RU"/>
            </a:p>
          </p:txBody>
        </p:sp>
        <p:sp>
          <p:nvSpPr>
            <p:cNvPr id="161842" name="Freeform 3499"/>
            <p:cNvSpPr>
              <a:spLocks/>
            </p:cNvSpPr>
            <p:nvPr/>
          </p:nvSpPr>
          <p:spPr bwMode="auto">
            <a:xfrm>
              <a:off x="3765" y="1760"/>
              <a:ext cx="73" cy="145"/>
            </a:xfrm>
            <a:custGeom>
              <a:avLst/>
              <a:gdLst>
                <a:gd name="T0" fmla="*/ 68 w 73"/>
                <a:gd name="T1" fmla="*/ 145 h 145"/>
                <a:gd name="T2" fmla="*/ 73 w 73"/>
                <a:gd name="T3" fmla="*/ 141 h 145"/>
                <a:gd name="T4" fmla="*/ 5 w 73"/>
                <a:gd name="T5" fmla="*/ 0 h 145"/>
                <a:gd name="T6" fmla="*/ 0 w 73"/>
                <a:gd name="T7" fmla="*/ 4 h 145"/>
                <a:gd name="T8" fmla="*/ 68 w 73"/>
                <a:gd name="T9" fmla="*/ 145 h 145"/>
                <a:gd name="T10" fmla="*/ 0 60000 65536"/>
                <a:gd name="T11" fmla="*/ 0 60000 65536"/>
                <a:gd name="T12" fmla="*/ 0 60000 65536"/>
                <a:gd name="T13" fmla="*/ 0 60000 65536"/>
                <a:gd name="T14" fmla="*/ 0 60000 65536"/>
                <a:gd name="T15" fmla="*/ 0 w 73"/>
                <a:gd name="T16" fmla="*/ 0 h 145"/>
                <a:gd name="T17" fmla="*/ 73 w 73"/>
                <a:gd name="T18" fmla="*/ 145 h 145"/>
              </a:gdLst>
              <a:ahLst/>
              <a:cxnLst>
                <a:cxn ang="T10">
                  <a:pos x="T0" y="T1"/>
                </a:cxn>
                <a:cxn ang="T11">
                  <a:pos x="T2" y="T3"/>
                </a:cxn>
                <a:cxn ang="T12">
                  <a:pos x="T4" y="T5"/>
                </a:cxn>
                <a:cxn ang="T13">
                  <a:pos x="T6" y="T7"/>
                </a:cxn>
                <a:cxn ang="T14">
                  <a:pos x="T8" y="T9"/>
                </a:cxn>
              </a:cxnLst>
              <a:rect l="T15" t="T16" r="T17" b="T18"/>
              <a:pathLst>
                <a:path w="73" h="145">
                  <a:moveTo>
                    <a:pt x="68" y="145"/>
                  </a:moveTo>
                  <a:lnTo>
                    <a:pt x="73" y="141"/>
                  </a:lnTo>
                  <a:lnTo>
                    <a:pt x="5" y="0"/>
                  </a:lnTo>
                  <a:lnTo>
                    <a:pt x="0" y="4"/>
                  </a:lnTo>
                  <a:lnTo>
                    <a:pt x="68" y="145"/>
                  </a:lnTo>
                  <a:close/>
                </a:path>
              </a:pathLst>
            </a:custGeom>
            <a:solidFill>
              <a:srgbClr val="000000"/>
            </a:solidFill>
            <a:ln w="9525">
              <a:noFill/>
              <a:round/>
              <a:headEnd/>
              <a:tailEnd/>
            </a:ln>
          </p:spPr>
          <p:txBody>
            <a:bodyPr/>
            <a:lstStyle/>
            <a:p>
              <a:endParaRPr lang="ru-RU"/>
            </a:p>
          </p:txBody>
        </p:sp>
        <p:sp>
          <p:nvSpPr>
            <p:cNvPr id="161843" name="Freeform 3500"/>
            <p:cNvSpPr>
              <a:spLocks/>
            </p:cNvSpPr>
            <p:nvPr/>
          </p:nvSpPr>
          <p:spPr bwMode="auto">
            <a:xfrm>
              <a:off x="3833" y="1900"/>
              <a:ext cx="6" cy="7"/>
            </a:xfrm>
            <a:custGeom>
              <a:avLst/>
              <a:gdLst>
                <a:gd name="T0" fmla="*/ 4 w 6"/>
                <a:gd name="T1" fmla="*/ 5 h 7"/>
                <a:gd name="T2" fmla="*/ 2 w 6"/>
                <a:gd name="T3" fmla="*/ 7 h 7"/>
                <a:gd name="T4" fmla="*/ 0 w 6"/>
                <a:gd name="T5" fmla="*/ 4 h 7"/>
                <a:gd name="T6" fmla="*/ 6 w 6"/>
                <a:gd name="T7" fmla="*/ 0 h 7"/>
                <a:gd name="T8" fmla="*/ 2 w 6"/>
                <a:gd name="T9" fmla="*/ 0 h 7"/>
                <a:gd name="T10" fmla="*/ 4 w 6"/>
                <a:gd name="T11" fmla="*/ 5 h 7"/>
                <a:gd name="T12" fmla="*/ 0 60000 65536"/>
                <a:gd name="T13" fmla="*/ 0 60000 65536"/>
                <a:gd name="T14" fmla="*/ 0 60000 65536"/>
                <a:gd name="T15" fmla="*/ 0 60000 65536"/>
                <a:gd name="T16" fmla="*/ 0 60000 65536"/>
                <a:gd name="T17" fmla="*/ 0 60000 65536"/>
                <a:gd name="T18" fmla="*/ 0 w 6"/>
                <a:gd name="T19" fmla="*/ 0 h 7"/>
                <a:gd name="T20" fmla="*/ 6 w 6"/>
                <a:gd name="T21" fmla="*/ 7 h 7"/>
              </a:gdLst>
              <a:ahLst/>
              <a:cxnLst>
                <a:cxn ang="T12">
                  <a:pos x="T0" y="T1"/>
                </a:cxn>
                <a:cxn ang="T13">
                  <a:pos x="T2" y="T3"/>
                </a:cxn>
                <a:cxn ang="T14">
                  <a:pos x="T4" y="T5"/>
                </a:cxn>
                <a:cxn ang="T15">
                  <a:pos x="T6" y="T7"/>
                </a:cxn>
                <a:cxn ang="T16">
                  <a:pos x="T8" y="T9"/>
                </a:cxn>
                <a:cxn ang="T17">
                  <a:pos x="T10" y="T11"/>
                </a:cxn>
              </a:cxnLst>
              <a:rect l="T18" t="T19" r="T20" b="T21"/>
              <a:pathLst>
                <a:path w="6" h="7">
                  <a:moveTo>
                    <a:pt x="4" y="5"/>
                  </a:moveTo>
                  <a:lnTo>
                    <a:pt x="2" y="7"/>
                  </a:lnTo>
                  <a:lnTo>
                    <a:pt x="0" y="4"/>
                  </a:lnTo>
                  <a:lnTo>
                    <a:pt x="6" y="0"/>
                  </a:lnTo>
                  <a:lnTo>
                    <a:pt x="2" y="0"/>
                  </a:lnTo>
                  <a:lnTo>
                    <a:pt x="4" y="5"/>
                  </a:lnTo>
                  <a:close/>
                </a:path>
              </a:pathLst>
            </a:custGeom>
            <a:solidFill>
              <a:srgbClr val="000000"/>
            </a:solidFill>
            <a:ln w="9525">
              <a:noFill/>
              <a:round/>
              <a:headEnd/>
              <a:tailEnd/>
            </a:ln>
          </p:spPr>
          <p:txBody>
            <a:bodyPr/>
            <a:lstStyle/>
            <a:p>
              <a:endParaRPr lang="ru-RU"/>
            </a:p>
          </p:txBody>
        </p:sp>
        <p:sp>
          <p:nvSpPr>
            <p:cNvPr id="161844" name="Freeform 3501"/>
            <p:cNvSpPr>
              <a:spLocks/>
            </p:cNvSpPr>
            <p:nvPr/>
          </p:nvSpPr>
          <p:spPr bwMode="auto">
            <a:xfrm>
              <a:off x="3763" y="1760"/>
              <a:ext cx="5" cy="5"/>
            </a:xfrm>
            <a:custGeom>
              <a:avLst/>
              <a:gdLst>
                <a:gd name="T0" fmla="*/ 1 w 5"/>
                <a:gd name="T1" fmla="*/ 5 h 5"/>
                <a:gd name="T2" fmla="*/ 0 w 5"/>
                <a:gd name="T3" fmla="*/ 2 h 5"/>
                <a:gd name="T4" fmla="*/ 3 w 5"/>
                <a:gd name="T5" fmla="*/ 0 h 5"/>
                <a:gd name="T6" fmla="*/ 5 w 5"/>
                <a:gd name="T7" fmla="*/ 5 h 5"/>
                <a:gd name="T8" fmla="*/ 5 w 5"/>
                <a:gd name="T9" fmla="*/ 0 h 5"/>
                <a:gd name="T10" fmla="*/ 1 w 5"/>
                <a:gd name="T11" fmla="*/ 5 h 5"/>
                <a:gd name="T12" fmla="*/ 0 60000 65536"/>
                <a:gd name="T13" fmla="*/ 0 60000 65536"/>
                <a:gd name="T14" fmla="*/ 0 60000 65536"/>
                <a:gd name="T15" fmla="*/ 0 60000 65536"/>
                <a:gd name="T16" fmla="*/ 0 60000 65536"/>
                <a:gd name="T17" fmla="*/ 0 60000 65536"/>
                <a:gd name="T18" fmla="*/ 0 w 5"/>
                <a:gd name="T19" fmla="*/ 0 h 5"/>
                <a:gd name="T20" fmla="*/ 5 w 5"/>
                <a:gd name="T21" fmla="*/ 5 h 5"/>
              </a:gdLst>
              <a:ahLst/>
              <a:cxnLst>
                <a:cxn ang="T12">
                  <a:pos x="T0" y="T1"/>
                </a:cxn>
                <a:cxn ang="T13">
                  <a:pos x="T2" y="T3"/>
                </a:cxn>
                <a:cxn ang="T14">
                  <a:pos x="T4" y="T5"/>
                </a:cxn>
                <a:cxn ang="T15">
                  <a:pos x="T6" y="T7"/>
                </a:cxn>
                <a:cxn ang="T16">
                  <a:pos x="T8" y="T9"/>
                </a:cxn>
                <a:cxn ang="T17">
                  <a:pos x="T10" y="T11"/>
                </a:cxn>
              </a:cxnLst>
              <a:rect l="T18" t="T19" r="T20" b="T21"/>
              <a:pathLst>
                <a:path w="5" h="5">
                  <a:moveTo>
                    <a:pt x="1" y="5"/>
                  </a:moveTo>
                  <a:lnTo>
                    <a:pt x="0" y="2"/>
                  </a:lnTo>
                  <a:lnTo>
                    <a:pt x="3" y="0"/>
                  </a:lnTo>
                  <a:lnTo>
                    <a:pt x="5" y="5"/>
                  </a:lnTo>
                  <a:lnTo>
                    <a:pt x="5" y="0"/>
                  </a:lnTo>
                  <a:lnTo>
                    <a:pt x="1" y="5"/>
                  </a:lnTo>
                  <a:close/>
                </a:path>
              </a:pathLst>
            </a:custGeom>
            <a:solidFill>
              <a:srgbClr val="000000"/>
            </a:solidFill>
            <a:ln w="9525">
              <a:noFill/>
              <a:round/>
              <a:headEnd/>
              <a:tailEnd/>
            </a:ln>
          </p:spPr>
          <p:txBody>
            <a:bodyPr/>
            <a:lstStyle/>
            <a:p>
              <a:endParaRPr lang="ru-RU"/>
            </a:p>
          </p:txBody>
        </p:sp>
        <p:sp>
          <p:nvSpPr>
            <p:cNvPr id="161845" name="Line 3502"/>
            <p:cNvSpPr>
              <a:spLocks noChangeShapeType="1"/>
            </p:cNvSpPr>
            <p:nvPr/>
          </p:nvSpPr>
          <p:spPr bwMode="auto">
            <a:xfrm flipV="1">
              <a:off x="3804" y="1631"/>
              <a:ext cx="408" cy="173"/>
            </a:xfrm>
            <a:prstGeom prst="line">
              <a:avLst/>
            </a:prstGeom>
            <a:noFill/>
            <a:ln w="6350" cap="rnd">
              <a:solidFill>
                <a:srgbClr val="000000"/>
              </a:solidFill>
              <a:round/>
              <a:headEnd/>
              <a:tailEnd/>
            </a:ln>
          </p:spPr>
          <p:txBody>
            <a:bodyPr/>
            <a:lstStyle/>
            <a:p>
              <a:endParaRPr lang="ru-RU"/>
            </a:p>
          </p:txBody>
        </p:sp>
        <p:sp>
          <p:nvSpPr>
            <p:cNvPr id="161846" name="Line 3503"/>
            <p:cNvSpPr>
              <a:spLocks noChangeShapeType="1"/>
            </p:cNvSpPr>
            <p:nvPr/>
          </p:nvSpPr>
          <p:spPr bwMode="auto">
            <a:xfrm flipV="1">
              <a:off x="3844" y="1665"/>
              <a:ext cx="383" cy="190"/>
            </a:xfrm>
            <a:prstGeom prst="line">
              <a:avLst/>
            </a:prstGeom>
            <a:noFill/>
            <a:ln w="6350" cap="rnd">
              <a:solidFill>
                <a:srgbClr val="000000"/>
              </a:solidFill>
              <a:round/>
              <a:headEnd/>
              <a:tailEnd/>
            </a:ln>
          </p:spPr>
          <p:txBody>
            <a:bodyPr/>
            <a:lstStyle/>
            <a:p>
              <a:endParaRPr lang="ru-RU"/>
            </a:p>
          </p:txBody>
        </p:sp>
        <p:sp>
          <p:nvSpPr>
            <p:cNvPr id="161847" name="Oval 3504"/>
            <p:cNvSpPr>
              <a:spLocks noChangeArrowheads="1"/>
            </p:cNvSpPr>
            <p:nvPr/>
          </p:nvSpPr>
          <p:spPr bwMode="auto">
            <a:xfrm>
              <a:off x="3732" y="1812"/>
              <a:ext cx="70" cy="63"/>
            </a:xfrm>
            <a:prstGeom prst="ellipse">
              <a:avLst/>
            </a:prstGeom>
            <a:solidFill>
              <a:srgbClr val="D7AB00"/>
            </a:solidFill>
            <a:ln w="0">
              <a:solidFill>
                <a:srgbClr val="000000"/>
              </a:solidFill>
              <a:round/>
              <a:headEnd/>
              <a:tailEnd/>
            </a:ln>
          </p:spPr>
          <p:txBody>
            <a:bodyPr/>
            <a:lstStyle/>
            <a:p>
              <a:endParaRPr lang="en-US"/>
            </a:p>
          </p:txBody>
        </p:sp>
        <p:sp>
          <p:nvSpPr>
            <p:cNvPr id="161848" name="Oval 3505"/>
            <p:cNvSpPr>
              <a:spLocks noChangeArrowheads="1"/>
            </p:cNvSpPr>
            <p:nvPr/>
          </p:nvSpPr>
          <p:spPr bwMode="auto">
            <a:xfrm>
              <a:off x="3732" y="1812"/>
              <a:ext cx="70" cy="63"/>
            </a:xfrm>
            <a:prstGeom prst="ellipse">
              <a:avLst/>
            </a:prstGeom>
            <a:noFill/>
            <a:ln w="6350" cap="rnd">
              <a:solidFill>
                <a:srgbClr val="000000"/>
              </a:solidFill>
              <a:round/>
              <a:headEnd/>
              <a:tailEnd/>
            </a:ln>
          </p:spPr>
          <p:txBody>
            <a:bodyPr/>
            <a:lstStyle/>
            <a:p>
              <a:endParaRPr lang="en-US"/>
            </a:p>
          </p:txBody>
        </p:sp>
        <p:sp>
          <p:nvSpPr>
            <p:cNvPr id="161849" name="Freeform 3506"/>
            <p:cNvSpPr>
              <a:spLocks/>
            </p:cNvSpPr>
            <p:nvPr/>
          </p:nvSpPr>
          <p:spPr bwMode="auto">
            <a:xfrm>
              <a:off x="3783" y="1848"/>
              <a:ext cx="67" cy="62"/>
            </a:xfrm>
            <a:custGeom>
              <a:avLst/>
              <a:gdLst>
                <a:gd name="T0" fmla="*/ 0 w 376"/>
                <a:gd name="T1" fmla="*/ 0 h 308"/>
                <a:gd name="T2" fmla="*/ 0 w 376"/>
                <a:gd name="T3" fmla="*/ 0 h 308"/>
                <a:gd name="T4" fmla="*/ 0 w 376"/>
                <a:gd name="T5" fmla="*/ 0 h 308"/>
                <a:gd name="T6" fmla="*/ 0 w 376"/>
                <a:gd name="T7" fmla="*/ 0 h 308"/>
                <a:gd name="T8" fmla="*/ 0 w 376"/>
                <a:gd name="T9" fmla="*/ 0 h 308"/>
                <a:gd name="T10" fmla="*/ 0 60000 65536"/>
                <a:gd name="T11" fmla="*/ 0 60000 65536"/>
                <a:gd name="T12" fmla="*/ 0 60000 65536"/>
                <a:gd name="T13" fmla="*/ 0 60000 65536"/>
                <a:gd name="T14" fmla="*/ 0 60000 65536"/>
                <a:gd name="T15" fmla="*/ 0 w 376"/>
                <a:gd name="T16" fmla="*/ 0 h 308"/>
                <a:gd name="T17" fmla="*/ 376 w 376"/>
                <a:gd name="T18" fmla="*/ 308 h 308"/>
              </a:gdLst>
              <a:ahLst/>
              <a:cxnLst>
                <a:cxn ang="T10">
                  <a:pos x="T0" y="T1"/>
                </a:cxn>
                <a:cxn ang="T11">
                  <a:pos x="T2" y="T3"/>
                </a:cxn>
                <a:cxn ang="T12">
                  <a:pos x="T4" y="T5"/>
                </a:cxn>
                <a:cxn ang="T13">
                  <a:pos x="T6" y="T7"/>
                </a:cxn>
                <a:cxn ang="T14">
                  <a:pos x="T8" y="T9"/>
                </a:cxn>
              </a:cxnLst>
              <a:rect l="T15" t="T16" r="T17" b="T18"/>
              <a:pathLst>
                <a:path w="376" h="308">
                  <a:moveTo>
                    <a:pt x="375" y="154"/>
                  </a:moveTo>
                  <a:cubicBezTo>
                    <a:pt x="375" y="69"/>
                    <a:pt x="291" y="0"/>
                    <a:pt x="188" y="0"/>
                  </a:cubicBezTo>
                  <a:cubicBezTo>
                    <a:pt x="84" y="0"/>
                    <a:pt x="0" y="69"/>
                    <a:pt x="0" y="154"/>
                  </a:cubicBezTo>
                  <a:cubicBezTo>
                    <a:pt x="1" y="239"/>
                    <a:pt x="85" y="308"/>
                    <a:pt x="188" y="308"/>
                  </a:cubicBezTo>
                  <a:cubicBezTo>
                    <a:pt x="292" y="308"/>
                    <a:pt x="376" y="239"/>
                    <a:pt x="375" y="154"/>
                  </a:cubicBezTo>
                </a:path>
              </a:pathLst>
            </a:custGeom>
            <a:solidFill>
              <a:srgbClr val="D7AB00"/>
            </a:solidFill>
            <a:ln w="0">
              <a:solidFill>
                <a:srgbClr val="000000"/>
              </a:solidFill>
              <a:prstDash val="solid"/>
              <a:round/>
              <a:headEnd/>
              <a:tailEnd/>
            </a:ln>
          </p:spPr>
          <p:txBody>
            <a:bodyPr/>
            <a:lstStyle/>
            <a:p>
              <a:endParaRPr lang="ru-RU"/>
            </a:p>
          </p:txBody>
        </p:sp>
        <p:sp>
          <p:nvSpPr>
            <p:cNvPr id="161850" name="Oval 3507"/>
            <p:cNvSpPr>
              <a:spLocks noChangeArrowheads="1"/>
            </p:cNvSpPr>
            <p:nvPr/>
          </p:nvSpPr>
          <p:spPr bwMode="auto">
            <a:xfrm>
              <a:off x="3783" y="1848"/>
              <a:ext cx="67" cy="62"/>
            </a:xfrm>
            <a:prstGeom prst="ellipse">
              <a:avLst/>
            </a:prstGeom>
            <a:noFill/>
            <a:ln w="6350" cap="rnd">
              <a:solidFill>
                <a:srgbClr val="000000"/>
              </a:solidFill>
              <a:round/>
              <a:headEnd/>
              <a:tailEnd/>
            </a:ln>
          </p:spPr>
          <p:txBody>
            <a:bodyPr/>
            <a:lstStyle/>
            <a:p>
              <a:endParaRPr lang="en-US"/>
            </a:p>
          </p:txBody>
        </p:sp>
        <p:sp>
          <p:nvSpPr>
            <p:cNvPr id="161851" name="Freeform 3508"/>
            <p:cNvSpPr>
              <a:spLocks/>
            </p:cNvSpPr>
            <p:nvPr/>
          </p:nvSpPr>
          <p:spPr bwMode="auto">
            <a:xfrm>
              <a:off x="3787" y="1800"/>
              <a:ext cx="70" cy="63"/>
            </a:xfrm>
            <a:custGeom>
              <a:avLst/>
              <a:gdLst>
                <a:gd name="T0" fmla="*/ 0 w 392"/>
                <a:gd name="T1" fmla="*/ 0 h 309"/>
                <a:gd name="T2" fmla="*/ 0 w 392"/>
                <a:gd name="T3" fmla="*/ 0 h 309"/>
                <a:gd name="T4" fmla="*/ 0 w 392"/>
                <a:gd name="T5" fmla="*/ 0 h 309"/>
                <a:gd name="T6" fmla="*/ 0 w 392"/>
                <a:gd name="T7" fmla="*/ 0 h 309"/>
                <a:gd name="T8" fmla="*/ 0 w 392"/>
                <a:gd name="T9" fmla="*/ 0 h 309"/>
                <a:gd name="T10" fmla="*/ 0 60000 65536"/>
                <a:gd name="T11" fmla="*/ 0 60000 65536"/>
                <a:gd name="T12" fmla="*/ 0 60000 65536"/>
                <a:gd name="T13" fmla="*/ 0 60000 65536"/>
                <a:gd name="T14" fmla="*/ 0 60000 65536"/>
                <a:gd name="T15" fmla="*/ 0 w 392"/>
                <a:gd name="T16" fmla="*/ 0 h 309"/>
                <a:gd name="T17" fmla="*/ 392 w 392"/>
                <a:gd name="T18" fmla="*/ 309 h 309"/>
              </a:gdLst>
              <a:ahLst/>
              <a:cxnLst>
                <a:cxn ang="T10">
                  <a:pos x="T0" y="T1"/>
                </a:cxn>
                <a:cxn ang="T11">
                  <a:pos x="T2" y="T3"/>
                </a:cxn>
                <a:cxn ang="T12">
                  <a:pos x="T4" y="T5"/>
                </a:cxn>
                <a:cxn ang="T13">
                  <a:pos x="T6" y="T7"/>
                </a:cxn>
                <a:cxn ang="T14">
                  <a:pos x="T8" y="T9"/>
                </a:cxn>
              </a:cxnLst>
              <a:rect l="T15" t="T16" r="T17" b="T18"/>
              <a:pathLst>
                <a:path w="392" h="309">
                  <a:moveTo>
                    <a:pt x="392" y="154"/>
                  </a:moveTo>
                  <a:cubicBezTo>
                    <a:pt x="392" y="69"/>
                    <a:pt x="304" y="0"/>
                    <a:pt x="196" y="0"/>
                  </a:cubicBezTo>
                  <a:cubicBezTo>
                    <a:pt x="88" y="1"/>
                    <a:pt x="0" y="70"/>
                    <a:pt x="0" y="155"/>
                  </a:cubicBezTo>
                  <a:cubicBezTo>
                    <a:pt x="1" y="240"/>
                    <a:pt x="88" y="309"/>
                    <a:pt x="197" y="309"/>
                  </a:cubicBezTo>
                  <a:cubicBezTo>
                    <a:pt x="305" y="309"/>
                    <a:pt x="392" y="239"/>
                    <a:pt x="392" y="154"/>
                  </a:cubicBezTo>
                </a:path>
              </a:pathLst>
            </a:custGeom>
            <a:solidFill>
              <a:srgbClr val="D7AB00"/>
            </a:solidFill>
            <a:ln w="0">
              <a:solidFill>
                <a:srgbClr val="000000"/>
              </a:solidFill>
              <a:prstDash val="solid"/>
              <a:round/>
              <a:headEnd/>
              <a:tailEnd/>
            </a:ln>
          </p:spPr>
          <p:txBody>
            <a:bodyPr/>
            <a:lstStyle/>
            <a:p>
              <a:endParaRPr lang="ru-RU"/>
            </a:p>
          </p:txBody>
        </p:sp>
        <p:sp>
          <p:nvSpPr>
            <p:cNvPr id="161852" name="Freeform 3509"/>
            <p:cNvSpPr>
              <a:spLocks/>
            </p:cNvSpPr>
            <p:nvPr/>
          </p:nvSpPr>
          <p:spPr bwMode="auto">
            <a:xfrm>
              <a:off x="3790" y="1800"/>
              <a:ext cx="69" cy="63"/>
            </a:xfrm>
            <a:custGeom>
              <a:avLst/>
              <a:gdLst>
                <a:gd name="T0" fmla="*/ 69 w 69"/>
                <a:gd name="T1" fmla="*/ 32 h 63"/>
                <a:gd name="T2" fmla="*/ 35 w 69"/>
                <a:gd name="T3" fmla="*/ 0 h 63"/>
                <a:gd name="T4" fmla="*/ 0 w 69"/>
                <a:gd name="T5" fmla="*/ 32 h 63"/>
                <a:gd name="T6" fmla="*/ 35 w 69"/>
                <a:gd name="T7" fmla="*/ 63 h 63"/>
                <a:gd name="T8" fmla="*/ 69 w 69"/>
                <a:gd name="T9" fmla="*/ 32 h 63"/>
                <a:gd name="T10" fmla="*/ 0 60000 65536"/>
                <a:gd name="T11" fmla="*/ 0 60000 65536"/>
                <a:gd name="T12" fmla="*/ 0 60000 65536"/>
                <a:gd name="T13" fmla="*/ 0 60000 65536"/>
                <a:gd name="T14" fmla="*/ 0 60000 65536"/>
                <a:gd name="T15" fmla="*/ 0 w 69"/>
                <a:gd name="T16" fmla="*/ 0 h 63"/>
                <a:gd name="T17" fmla="*/ 69 w 69"/>
                <a:gd name="T18" fmla="*/ 63 h 63"/>
              </a:gdLst>
              <a:ahLst/>
              <a:cxnLst>
                <a:cxn ang="T10">
                  <a:pos x="T0" y="T1"/>
                </a:cxn>
                <a:cxn ang="T11">
                  <a:pos x="T2" y="T3"/>
                </a:cxn>
                <a:cxn ang="T12">
                  <a:pos x="T4" y="T5"/>
                </a:cxn>
                <a:cxn ang="T13">
                  <a:pos x="T6" y="T7"/>
                </a:cxn>
                <a:cxn ang="T14">
                  <a:pos x="T8" y="T9"/>
                </a:cxn>
              </a:cxnLst>
              <a:rect l="T15" t="T16" r="T17" b="T18"/>
              <a:pathLst>
                <a:path w="69" h="63">
                  <a:moveTo>
                    <a:pt x="69" y="32"/>
                  </a:moveTo>
                  <a:cubicBezTo>
                    <a:pt x="69" y="14"/>
                    <a:pt x="53" y="0"/>
                    <a:pt x="35" y="0"/>
                  </a:cubicBezTo>
                  <a:cubicBezTo>
                    <a:pt x="16" y="1"/>
                    <a:pt x="0" y="15"/>
                    <a:pt x="0" y="32"/>
                  </a:cubicBezTo>
                  <a:cubicBezTo>
                    <a:pt x="0" y="49"/>
                    <a:pt x="16" y="63"/>
                    <a:pt x="35" y="63"/>
                  </a:cubicBezTo>
                  <a:cubicBezTo>
                    <a:pt x="54" y="63"/>
                    <a:pt x="69" y="49"/>
                    <a:pt x="69" y="32"/>
                  </a:cubicBezTo>
                </a:path>
              </a:pathLst>
            </a:custGeom>
            <a:noFill/>
            <a:ln w="6350" cap="rnd">
              <a:solidFill>
                <a:srgbClr val="000000"/>
              </a:solidFill>
              <a:prstDash val="solid"/>
              <a:round/>
              <a:headEnd/>
              <a:tailEnd/>
            </a:ln>
          </p:spPr>
          <p:txBody>
            <a:bodyPr/>
            <a:lstStyle/>
            <a:p>
              <a:endParaRPr lang="ru-RU"/>
            </a:p>
          </p:txBody>
        </p:sp>
        <p:sp>
          <p:nvSpPr>
            <p:cNvPr id="161853" name="Freeform 3510"/>
            <p:cNvSpPr>
              <a:spLocks/>
            </p:cNvSpPr>
            <p:nvPr/>
          </p:nvSpPr>
          <p:spPr bwMode="auto">
            <a:xfrm>
              <a:off x="3736" y="1763"/>
              <a:ext cx="71" cy="61"/>
            </a:xfrm>
            <a:custGeom>
              <a:avLst/>
              <a:gdLst>
                <a:gd name="T0" fmla="*/ 0 w 392"/>
                <a:gd name="T1" fmla="*/ 0 h 300"/>
                <a:gd name="T2" fmla="*/ 0 w 392"/>
                <a:gd name="T3" fmla="*/ 0 h 300"/>
                <a:gd name="T4" fmla="*/ 0 w 392"/>
                <a:gd name="T5" fmla="*/ 0 h 300"/>
                <a:gd name="T6" fmla="*/ 0 w 392"/>
                <a:gd name="T7" fmla="*/ 0 h 300"/>
                <a:gd name="T8" fmla="*/ 0 w 392"/>
                <a:gd name="T9" fmla="*/ 0 h 300"/>
                <a:gd name="T10" fmla="*/ 0 60000 65536"/>
                <a:gd name="T11" fmla="*/ 0 60000 65536"/>
                <a:gd name="T12" fmla="*/ 0 60000 65536"/>
                <a:gd name="T13" fmla="*/ 0 60000 65536"/>
                <a:gd name="T14" fmla="*/ 0 60000 65536"/>
                <a:gd name="T15" fmla="*/ 0 w 392"/>
                <a:gd name="T16" fmla="*/ 0 h 300"/>
                <a:gd name="T17" fmla="*/ 392 w 392"/>
                <a:gd name="T18" fmla="*/ 300 h 300"/>
              </a:gdLst>
              <a:ahLst/>
              <a:cxnLst>
                <a:cxn ang="T10">
                  <a:pos x="T0" y="T1"/>
                </a:cxn>
                <a:cxn ang="T11">
                  <a:pos x="T2" y="T3"/>
                </a:cxn>
                <a:cxn ang="T12">
                  <a:pos x="T4" y="T5"/>
                </a:cxn>
                <a:cxn ang="T13">
                  <a:pos x="T6" y="T7"/>
                </a:cxn>
                <a:cxn ang="T14">
                  <a:pos x="T8" y="T9"/>
                </a:cxn>
              </a:cxnLst>
              <a:rect l="T15" t="T16" r="T17" b="T18"/>
              <a:pathLst>
                <a:path w="392" h="300">
                  <a:moveTo>
                    <a:pt x="392" y="150"/>
                  </a:moveTo>
                  <a:cubicBezTo>
                    <a:pt x="392" y="67"/>
                    <a:pt x="304" y="0"/>
                    <a:pt x="196" y="0"/>
                  </a:cubicBezTo>
                  <a:cubicBezTo>
                    <a:pt x="88" y="0"/>
                    <a:pt x="0" y="68"/>
                    <a:pt x="0" y="150"/>
                  </a:cubicBezTo>
                  <a:cubicBezTo>
                    <a:pt x="0" y="233"/>
                    <a:pt x="88" y="300"/>
                    <a:pt x="196" y="300"/>
                  </a:cubicBezTo>
                  <a:cubicBezTo>
                    <a:pt x="304" y="300"/>
                    <a:pt x="392" y="233"/>
                    <a:pt x="392" y="150"/>
                  </a:cubicBezTo>
                </a:path>
              </a:pathLst>
            </a:custGeom>
            <a:solidFill>
              <a:srgbClr val="D7AB00"/>
            </a:solidFill>
            <a:ln w="0">
              <a:solidFill>
                <a:srgbClr val="000000"/>
              </a:solidFill>
              <a:prstDash val="solid"/>
              <a:round/>
              <a:headEnd/>
              <a:tailEnd/>
            </a:ln>
          </p:spPr>
          <p:txBody>
            <a:bodyPr/>
            <a:lstStyle/>
            <a:p>
              <a:endParaRPr lang="ru-RU"/>
            </a:p>
          </p:txBody>
        </p:sp>
        <p:sp>
          <p:nvSpPr>
            <p:cNvPr id="161854" name="Oval 3511"/>
            <p:cNvSpPr>
              <a:spLocks noChangeArrowheads="1"/>
            </p:cNvSpPr>
            <p:nvPr/>
          </p:nvSpPr>
          <p:spPr bwMode="auto">
            <a:xfrm>
              <a:off x="3738" y="1763"/>
              <a:ext cx="69" cy="61"/>
            </a:xfrm>
            <a:prstGeom prst="ellipse">
              <a:avLst/>
            </a:prstGeom>
            <a:noFill/>
            <a:ln w="6350" cap="rnd">
              <a:solidFill>
                <a:srgbClr val="000000"/>
              </a:solidFill>
              <a:round/>
              <a:headEnd/>
              <a:tailEnd/>
            </a:ln>
          </p:spPr>
          <p:txBody>
            <a:bodyPr/>
            <a:lstStyle/>
            <a:p>
              <a:endParaRPr lang="en-US"/>
            </a:p>
          </p:txBody>
        </p:sp>
        <p:sp>
          <p:nvSpPr>
            <p:cNvPr id="161855" name="Freeform 3512"/>
            <p:cNvSpPr>
              <a:spLocks/>
            </p:cNvSpPr>
            <p:nvPr/>
          </p:nvSpPr>
          <p:spPr bwMode="auto">
            <a:xfrm>
              <a:off x="3129" y="869"/>
              <a:ext cx="248" cy="443"/>
            </a:xfrm>
            <a:custGeom>
              <a:avLst/>
              <a:gdLst>
                <a:gd name="T0" fmla="*/ 0 w 248"/>
                <a:gd name="T1" fmla="*/ 396 h 443"/>
                <a:gd name="T2" fmla="*/ 142 w 248"/>
                <a:gd name="T3" fmla="*/ 15 h 443"/>
                <a:gd name="T4" fmla="*/ 157 w 248"/>
                <a:gd name="T5" fmla="*/ 1 h 443"/>
                <a:gd name="T6" fmla="*/ 170 w 248"/>
                <a:gd name="T7" fmla="*/ 0 h 443"/>
                <a:gd name="T8" fmla="*/ 186 w 248"/>
                <a:gd name="T9" fmla="*/ 18 h 443"/>
                <a:gd name="T10" fmla="*/ 199 w 248"/>
                <a:gd name="T11" fmla="*/ 4 h 443"/>
                <a:gd name="T12" fmla="*/ 214 w 248"/>
                <a:gd name="T13" fmla="*/ 4 h 443"/>
                <a:gd name="T14" fmla="*/ 227 w 248"/>
                <a:gd name="T15" fmla="*/ 17 h 443"/>
                <a:gd name="T16" fmla="*/ 227 w 248"/>
                <a:gd name="T17" fmla="*/ 24 h 443"/>
                <a:gd name="T18" fmla="*/ 242 w 248"/>
                <a:gd name="T19" fmla="*/ 26 h 443"/>
                <a:gd name="T20" fmla="*/ 248 w 248"/>
                <a:gd name="T21" fmla="*/ 38 h 443"/>
                <a:gd name="T22" fmla="*/ 163 w 248"/>
                <a:gd name="T23" fmla="*/ 443 h 443"/>
                <a:gd name="T24" fmla="*/ 0 w 248"/>
                <a:gd name="T25" fmla="*/ 396 h 44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8"/>
                <a:gd name="T40" fmla="*/ 0 h 443"/>
                <a:gd name="T41" fmla="*/ 248 w 248"/>
                <a:gd name="T42" fmla="*/ 443 h 44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8" h="443">
                  <a:moveTo>
                    <a:pt x="0" y="396"/>
                  </a:moveTo>
                  <a:lnTo>
                    <a:pt x="142" y="15"/>
                  </a:lnTo>
                  <a:lnTo>
                    <a:pt x="157" y="1"/>
                  </a:lnTo>
                  <a:lnTo>
                    <a:pt x="170" y="0"/>
                  </a:lnTo>
                  <a:lnTo>
                    <a:pt x="186" y="18"/>
                  </a:lnTo>
                  <a:lnTo>
                    <a:pt x="199" y="4"/>
                  </a:lnTo>
                  <a:lnTo>
                    <a:pt x="214" y="4"/>
                  </a:lnTo>
                  <a:lnTo>
                    <a:pt x="227" y="17"/>
                  </a:lnTo>
                  <a:lnTo>
                    <a:pt x="227" y="24"/>
                  </a:lnTo>
                  <a:lnTo>
                    <a:pt x="242" y="26"/>
                  </a:lnTo>
                  <a:lnTo>
                    <a:pt x="248" y="38"/>
                  </a:lnTo>
                  <a:lnTo>
                    <a:pt x="163" y="443"/>
                  </a:lnTo>
                  <a:lnTo>
                    <a:pt x="0" y="396"/>
                  </a:lnTo>
                  <a:close/>
                </a:path>
              </a:pathLst>
            </a:custGeom>
            <a:solidFill>
              <a:srgbClr val="D7AB00"/>
            </a:solidFill>
            <a:ln w="9525">
              <a:noFill/>
              <a:round/>
              <a:headEnd/>
              <a:tailEnd/>
            </a:ln>
          </p:spPr>
          <p:txBody>
            <a:bodyPr/>
            <a:lstStyle/>
            <a:p>
              <a:endParaRPr lang="ru-RU"/>
            </a:p>
          </p:txBody>
        </p:sp>
        <p:sp>
          <p:nvSpPr>
            <p:cNvPr id="161856" name="Freeform 3513"/>
            <p:cNvSpPr>
              <a:spLocks/>
            </p:cNvSpPr>
            <p:nvPr/>
          </p:nvSpPr>
          <p:spPr bwMode="auto">
            <a:xfrm>
              <a:off x="3126" y="881"/>
              <a:ext cx="146" cy="387"/>
            </a:xfrm>
            <a:custGeom>
              <a:avLst/>
              <a:gdLst>
                <a:gd name="T0" fmla="*/ 0 w 146"/>
                <a:gd name="T1" fmla="*/ 385 h 387"/>
                <a:gd name="T2" fmla="*/ 6 w 146"/>
                <a:gd name="T3" fmla="*/ 387 h 387"/>
                <a:gd name="T4" fmla="*/ 146 w 146"/>
                <a:gd name="T5" fmla="*/ 4 h 387"/>
                <a:gd name="T6" fmla="*/ 141 w 146"/>
                <a:gd name="T7" fmla="*/ 0 h 387"/>
                <a:gd name="T8" fmla="*/ 0 w 146"/>
                <a:gd name="T9" fmla="*/ 385 h 387"/>
                <a:gd name="T10" fmla="*/ 0 60000 65536"/>
                <a:gd name="T11" fmla="*/ 0 60000 65536"/>
                <a:gd name="T12" fmla="*/ 0 60000 65536"/>
                <a:gd name="T13" fmla="*/ 0 60000 65536"/>
                <a:gd name="T14" fmla="*/ 0 60000 65536"/>
                <a:gd name="T15" fmla="*/ 0 w 146"/>
                <a:gd name="T16" fmla="*/ 0 h 387"/>
                <a:gd name="T17" fmla="*/ 146 w 146"/>
                <a:gd name="T18" fmla="*/ 387 h 387"/>
              </a:gdLst>
              <a:ahLst/>
              <a:cxnLst>
                <a:cxn ang="T10">
                  <a:pos x="T0" y="T1"/>
                </a:cxn>
                <a:cxn ang="T11">
                  <a:pos x="T2" y="T3"/>
                </a:cxn>
                <a:cxn ang="T12">
                  <a:pos x="T4" y="T5"/>
                </a:cxn>
                <a:cxn ang="T13">
                  <a:pos x="T6" y="T7"/>
                </a:cxn>
                <a:cxn ang="T14">
                  <a:pos x="T8" y="T9"/>
                </a:cxn>
              </a:cxnLst>
              <a:rect l="T15" t="T16" r="T17" b="T18"/>
              <a:pathLst>
                <a:path w="146" h="387">
                  <a:moveTo>
                    <a:pt x="0" y="385"/>
                  </a:moveTo>
                  <a:lnTo>
                    <a:pt x="6" y="387"/>
                  </a:lnTo>
                  <a:lnTo>
                    <a:pt x="146" y="4"/>
                  </a:lnTo>
                  <a:lnTo>
                    <a:pt x="141" y="0"/>
                  </a:lnTo>
                  <a:lnTo>
                    <a:pt x="0" y="385"/>
                  </a:lnTo>
                  <a:close/>
                </a:path>
              </a:pathLst>
            </a:custGeom>
            <a:solidFill>
              <a:srgbClr val="000000"/>
            </a:solidFill>
            <a:ln w="9525">
              <a:noFill/>
              <a:round/>
              <a:headEnd/>
              <a:tailEnd/>
            </a:ln>
          </p:spPr>
          <p:txBody>
            <a:bodyPr/>
            <a:lstStyle/>
            <a:p>
              <a:endParaRPr lang="ru-RU"/>
            </a:p>
          </p:txBody>
        </p:sp>
        <p:sp>
          <p:nvSpPr>
            <p:cNvPr id="161857" name="Freeform 3514"/>
            <p:cNvSpPr>
              <a:spLocks/>
            </p:cNvSpPr>
            <p:nvPr/>
          </p:nvSpPr>
          <p:spPr bwMode="auto">
            <a:xfrm>
              <a:off x="3268" y="868"/>
              <a:ext cx="19" cy="17"/>
            </a:xfrm>
            <a:custGeom>
              <a:avLst/>
              <a:gdLst>
                <a:gd name="T0" fmla="*/ 0 w 19"/>
                <a:gd name="T1" fmla="*/ 14 h 17"/>
                <a:gd name="T2" fmla="*/ 5 w 19"/>
                <a:gd name="T3" fmla="*/ 17 h 17"/>
                <a:gd name="T4" fmla="*/ 19 w 19"/>
                <a:gd name="T5" fmla="*/ 3 h 17"/>
                <a:gd name="T6" fmla="*/ 15 w 19"/>
                <a:gd name="T7" fmla="*/ 0 h 17"/>
                <a:gd name="T8" fmla="*/ 0 w 19"/>
                <a:gd name="T9" fmla="*/ 14 h 17"/>
                <a:gd name="T10" fmla="*/ 0 60000 65536"/>
                <a:gd name="T11" fmla="*/ 0 60000 65536"/>
                <a:gd name="T12" fmla="*/ 0 60000 65536"/>
                <a:gd name="T13" fmla="*/ 0 60000 65536"/>
                <a:gd name="T14" fmla="*/ 0 60000 65536"/>
                <a:gd name="T15" fmla="*/ 0 w 19"/>
                <a:gd name="T16" fmla="*/ 0 h 17"/>
                <a:gd name="T17" fmla="*/ 19 w 19"/>
                <a:gd name="T18" fmla="*/ 17 h 17"/>
              </a:gdLst>
              <a:ahLst/>
              <a:cxnLst>
                <a:cxn ang="T10">
                  <a:pos x="T0" y="T1"/>
                </a:cxn>
                <a:cxn ang="T11">
                  <a:pos x="T2" y="T3"/>
                </a:cxn>
                <a:cxn ang="T12">
                  <a:pos x="T4" y="T5"/>
                </a:cxn>
                <a:cxn ang="T13">
                  <a:pos x="T6" y="T7"/>
                </a:cxn>
                <a:cxn ang="T14">
                  <a:pos x="T8" y="T9"/>
                </a:cxn>
              </a:cxnLst>
              <a:rect l="T15" t="T16" r="T17" b="T18"/>
              <a:pathLst>
                <a:path w="19" h="17">
                  <a:moveTo>
                    <a:pt x="0" y="14"/>
                  </a:moveTo>
                  <a:lnTo>
                    <a:pt x="5" y="17"/>
                  </a:lnTo>
                  <a:lnTo>
                    <a:pt x="19" y="3"/>
                  </a:lnTo>
                  <a:lnTo>
                    <a:pt x="15" y="0"/>
                  </a:lnTo>
                  <a:lnTo>
                    <a:pt x="0" y="14"/>
                  </a:lnTo>
                  <a:close/>
                </a:path>
              </a:pathLst>
            </a:custGeom>
            <a:solidFill>
              <a:srgbClr val="000000"/>
            </a:solidFill>
            <a:ln w="9525">
              <a:noFill/>
              <a:round/>
              <a:headEnd/>
              <a:tailEnd/>
            </a:ln>
          </p:spPr>
          <p:txBody>
            <a:bodyPr/>
            <a:lstStyle/>
            <a:p>
              <a:endParaRPr lang="ru-RU"/>
            </a:p>
          </p:txBody>
        </p:sp>
        <p:sp>
          <p:nvSpPr>
            <p:cNvPr id="161858" name="Freeform 3515"/>
            <p:cNvSpPr>
              <a:spLocks/>
            </p:cNvSpPr>
            <p:nvPr/>
          </p:nvSpPr>
          <p:spPr bwMode="auto">
            <a:xfrm>
              <a:off x="3269" y="881"/>
              <a:ext cx="3" cy="4"/>
            </a:xfrm>
            <a:custGeom>
              <a:avLst/>
              <a:gdLst>
                <a:gd name="T0" fmla="*/ 0 w 3"/>
                <a:gd name="T1" fmla="*/ 0 h 4"/>
                <a:gd name="T2" fmla="*/ 3 w 3"/>
                <a:gd name="T3" fmla="*/ 4 h 4"/>
                <a:gd name="T4" fmla="*/ 0 w 3"/>
                <a:gd name="T5" fmla="*/ 0 h 4"/>
                <a:gd name="T6" fmla="*/ 0 60000 65536"/>
                <a:gd name="T7" fmla="*/ 0 60000 65536"/>
                <a:gd name="T8" fmla="*/ 0 60000 65536"/>
                <a:gd name="T9" fmla="*/ 0 w 3"/>
                <a:gd name="T10" fmla="*/ 0 h 4"/>
                <a:gd name="T11" fmla="*/ 3 w 3"/>
                <a:gd name="T12" fmla="*/ 4 h 4"/>
              </a:gdLst>
              <a:ahLst/>
              <a:cxnLst>
                <a:cxn ang="T6">
                  <a:pos x="T0" y="T1"/>
                </a:cxn>
                <a:cxn ang="T7">
                  <a:pos x="T2" y="T3"/>
                </a:cxn>
                <a:cxn ang="T8">
                  <a:pos x="T4" y="T5"/>
                </a:cxn>
              </a:cxnLst>
              <a:rect l="T9" t="T10" r="T11" b="T12"/>
              <a:pathLst>
                <a:path w="3" h="4">
                  <a:moveTo>
                    <a:pt x="0" y="0"/>
                  </a:moveTo>
                  <a:lnTo>
                    <a:pt x="3" y="4"/>
                  </a:lnTo>
                  <a:lnTo>
                    <a:pt x="0" y="0"/>
                  </a:lnTo>
                  <a:close/>
                </a:path>
              </a:pathLst>
            </a:custGeom>
            <a:solidFill>
              <a:srgbClr val="000000"/>
            </a:solidFill>
            <a:ln w="9525">
              <a:noFill/>
              <a:round/>
              <a:headEnd/>
              <a:tailEnd/>
            </a:ln>
          </p:spPr>
          <p:txBody>
            <a:bodyPr/>
            <a:lstStyle/>
            <a:p>
              <a:endParaRPr lang="ru-RU"/>
            </a:p>
          </p:txBody>
        </p:sp>
        <p:sp>
          <p:nvSpPr>
            <p:cNvPr id="161859" name="Rectangle 3516"/>
            <p:cNvSpPr>
              <a:spLocks noChangeArrowheads="1"/>
            </p:cNvSpPr>
            <p:nvPr/>
          </p:nvSpPr>
          <p:spPr bwMode="auto">
            <a:xfrm>
              <a:off x="3287" y="866"/>
              <a:ext cx="12" cy="5"/>
            </a:xfrm>
            <a:prstGeom prst="rect">
              <a:avLst/>
            </a:prstGeom>
            <a:solidFill>
              <a:srgbClr val="000000"/>
            </a:solidFill>
            <a:ln w="9525">
              <a:noFill/>
              <a:miter lim="800000"/>
              <a:headEnd/>
              <a:tailEnd/>
            </a:ln>
          </p:spPr>
          <p:txBody>
            <a:bodyPr/>
            <a:lstStyle/>
            <a:p>
              <a:endParaRPr lang="en-US"/>
            </a:p>
          </p:txBody>
        </p:sp>
        <p:sp>
          <p:nvSpPr>
            <p:cNvPr id="161860" name="Freeform 3517"/>
            <p:cNvSpPr>
              <a:spLocks/>
            </p:cNvSpPr>
            <p:nvPr/>
          </p:nvSpPr>
          <p:spPr bwMode="auto">
            <a:xfrm>
              <a:off x="3283" y="866"/>
              <a:ext cx="4" cy="5"/>
            </a:xfrm>
            <a:custGeom>
              <a:avLst/>
              <a:gdLst>
                <a:gd name="T0" fmla="*/ 0 w 4"/>
                <a:gd name="T1" fmla="*/ 1 h 5"/>
                <a:gd name="T2" fmla="*/ 1 w 4"/>
                <a:gd name="T3" fmla="*/ 0 h 5"/>
                <a:gd name="T4" fmla="*/ 3 w 4"/>
                <a:gd name="T5" fmla="*/ 0 h 5"/>
                <a:gd name="T6" fmla="*/ 3 w 4"/>
                <a:gd name="T7" fmla="*/ 5 h 5"/>
                <a:gd name="T8" fmla="*/ 4 w 4"/>
                <a:gd name="T9" fmla="*/ 4 h 5"/>
                <a:gd name="T10" fmla="*/ 0 w 4"/>
                <a:gd name="T11" fmla="*/ 1 h 5"/>
                <a:gd name="T12" fmla="*/ 0 60000 65536"/>
                <a:gd name="T13" fmla="*/ 0 60000 65536"/>
                <a:gd name="T14" fmla="*/ 0 60000 65536"/>
                <a:gd name="T15" fmla="*/ 0 60000 65536"/>
                <a:gd name="T16" fmla="*/ 0 60000 65536"/>
                <a:gd name="T17" fmla="*/ 0 60000 65536"/>
                <a:gd name="T18" fmla="*/ 0 w 4"/>
                <a:gd name="T19" fmla="*/ 0 h 5"/>
                <a:gd name="T20" fmla="*/ 4 w 4"/>
                <a:gd name="T21" fmla="*/ 5 h 5"/>
              </a:gdLst>
              <a:ahLst/>
              <a:cxnLst>
                <a:cxn ang="T12">
                  <a:pos x="T0" y="T1"/>
                </a:cxn>
                <a:cxn ang="T13">
                  <a:pos x="T2" y="T3"/>
                </a:cxn>
                <a:cxn ang="T14">
                  <a:pos x="T4" y="T5"/>
                </a:cxn>
                <a:cxn ang="T15">
                  <a:pos x="T6" y="T7"/>
                </a:cxn>
                <a:cxn ang="T16">
                  <a:pos x="T8" y="T9"/>
                </a:cxn>
                <a:cxn ang="T17">
                  <a:pos x="T10" y="T11"/>
                </a:cxn>
              </a:cxnLst>
              <a:rect l="T18" t="T19" r="T20" b="T21"/>
              <a:pathLst>
                <a:path w="4" h="5">
                  <a:moveTo>
                    <a:pt x="0" y="1"/>
                  </a:moveTo>
                  <a:lnTo>
                    <a:pt x="1" y="0"/>
                  </a:lnTo>
                  <a:lnTo>
                    <a:pt x="3" y="0"/>
                  </a:lnTo>
                  <a:lnTo>
                    <a:pt x="3" y="5"/>
                  </a:lnTo>
                  <a:lnTo>
                    <a:pt x="4" y="4"/>
                  </a:lnTo>
                  <a:lnTo>
                    <a:pt x="0" y="1"/>
                  </a:lnTo>
                  <a:close/>
                </a:path>
              </a:pathLst>
            </a:custGeom>
            <a:solidFill>
              <a:srgbClr val="000000"/>
            </a:solidFill>
            <a:ln w="9525">
              <a:noFill/>
              <a:round/>
              <a:headEnd/>
              <a:tailEnd/>
            </a:ln>
          </p:spPr>
          <p:txBody>
            <a:bodyPr/>
            <a:lstStyle/>
            <a:p>
              <a:endParaRPr lang="ru-RU"/>
            </a:p>
          </p:txBody>
        </p:sp>
        <p:sp>
          <p:nvSpPr>
            <p:cNvPr id="161861" name="Freeform 3518"/>
            <p:cNvSpPr>
              <a:spLocks/>
            </p:cNvSpPr>
            <p:nvPr/>
          </p:nvSpPr>
          <p:spPr bwMode="auto">
            <a:xfrm>
              <a:off x="3296" y="866"/>
              <a:ext cx="21" cy="22"/>
            </a:xfrm>
            <a:custGeom>
              <a:avLst/>
              <a:gdLst>
                <a:gd name="T0" fmla="*/ 5 w 21"/>
                <a:gd name="T1" fmla="*/ 0 h 22"/>
                <a:gd name="T2" fmla="*/ 0 w 21"/>
                <a:gd name="T3" fmla="*/ 5 h 22"/>
                <a:gd name="T4" fmla="*/ 17 w 21"/>
                <a:gd name="T5" fmla="*/ 22 h 22"/>
                <a:gd name="T6" fmla="*/ 21 w 21"/>
                <a:gd name="T7" fmla="*/ 18 h 22"/>
                <a:gd name="T8" fmla="*/ 5 w 21"/>
                <a:gd name="T9" fmla="*/ 0 h 22"/>
                <a:gd name="T10" fmla="*/ 0 60000 65536"/>
                <a:gd name="T11" fmla="*/ 0 60000 65536"/>
                <a:gd name="T12" fmla="*/ 0 60000 65536"/>
                <a:gd name="T13" fmla="*/ 0 60000 65536"/>
                <a:gd name="T14" fmla="*/ 0 60000 65536"/>
                <a:gd name="T15" fmla="*/ 0 w 21"/>
                <a:gd name="T16" fmla="*/ 0 h 22"/>
                <a:gd name="T17" fmla="*/ 21 w 21"/>
                <a:gd name="T18" fmla="*/ 22 h 22"/>
              </a:gdLst>
              <a:ahLst/>
              <a:cxnLst>
                <a:cxn ang="T10">
                  <a:pos x="T0" y="T1"/>
                </a:cxn>
                <a:cxn ang="T11">
                  <a:pos x="T2" y="T3"/>
                </a:cxn>
                <a:cxn ang="T12">
                  <a:pos x="T4" y="T5"/>
                </a:cxn>
                <a:cxn ang="T13">
                  <a:pos x="T6" y="T7"/>
                </a:cxn>
                <a:cxn ang="T14">
                  <a:pos x="T8" y="T9"/>
                </a:cxn>
              </a:cxnLst>
              <a:rect l="T15" t="T16" r="T17" b="T18"/>
              <a:pathLst>
                <a:path w="21" h="22">
                  <a:moveTo>
                    <a:pt x="5" y="0"/>
                  </a:moveTo>
                  <a:lnTo>
                    <a:pt x="0" y="5"/>
                  </a:lnTo>
                  <a:lnTo>
                    <a:pt x="17" y="22"/>
                  </a:lnTo>
                  <a:lnTo>
                    <a:pt x="21" y="18"/>
                  </a:lnTo>
                  <a:lnTo>
                    <a:pt x="5" y="0"/>
                  </a:lnTo>
                  <a:close/>
                </a:path>
              </a:pathLst>
            </a:custGeom>
            <a:solidFill>
              <a:srgbClr val="000000"/>
            </a:solidFill>
            <a:ln w="9525">
              <a:noFill/>
              <a:round/>
              <a:headEnd/>
              <a:tailEnd/>
            </a:ln>
          </p:spPr>
          <p:txBody>
            <a:bodyPr/>
            <a:lstStyle/>
            <a:p>
              <a:endParaRPr lang="ru-RU"/>
            </a:p>
          </p:txBody>
        </p:sp>
        <p:sp>
          <p:nvSpPr>
            <p:cNvPr id="161862" name="Freeform 3519"/>
            <p:cNvSpPr>
              <a:spLocks/>
            </p:cNvSpPr>
            <p:nvPr/>
          </p:nvSpPr>
          <p:spPr bwMode="auto">
            <a:xfrm>
              <a:off x="3295" y="866"/>
              <a:ext cx="4" cy="5"/>
            </a:xfrm>
            <a:custGeom>
              <a:avLst/>
              <a:gdLst>
                <a:gd name="T0" fmla="*/ 3 w 4"/>
                <a:gd name="T1" fmla="*/ 0 h 5"/>
                <a:gd name="T2" fmla="*/ 4 w 4"/>
                <a:gd name="T3" fmla="*/ 0 h 5"/>
                <a:gd name="T4" fmla="*/ 0 w 4"/>
                <a:gd name="T5" fmla="*/ 4 h 5"/>
                <a:gd name="T6" fmla="*/ 3 w 4"/>
                <a:gd name="T7" fmla="*/ 5 h 5"/>
                <a:gd name="T8" fmla="*/ 3 w 4"/>
                <a:gd name="T9" fmla="*/ 0 h 5"/>
                <a:gd name="T10" fmla="*/ 0 60000 65536"/>
                <a:gd name="T11" fmla="*/ 0 60000 65536"/>
                <a:gd name="T12" fmla="*/ 0 60000 65536"/>
                <a:gd name="T13" fmla="*/ 0 60000 65536"/>
                <a:gd name="T14" fmla="*/ 0 60000 65536"/>
                <a:gd name="T15" fmla="*/ 0 w 4"/>
                <a:gd name="T16" fmla="*/ 0 h 5"/>
                <a:gd name="T17" fmla="*/ 4 w 4"/>
                <a:gd name="T18" fmla="*/ 5 h 5"/>
              </a:gdLst>
              <a:ahLst/>
              <a:cxnLst>
                <a:cxn ang="T10">
                  <a:pos x="T0" y="T1"/>
                </a:cxn>
                <a:cxn ang="T11">
                  <a:pos x="T2" y="T3"/>
                </a:cxn>
                <a:cxn ang="T12">
                  <a:pos x="T4" y="T5"/>
                </a:cxn>
                <a:cxn ang="T13">
                  <a:pos x="T6" y="T7"/>
                </a:cxn>
                <a:cxn ang="T14">
                  <a:pos x="T8" y="T9"/>
                </a:cxn>
              </a:cxnLst>
              <a:rect l="T15" t="T16" r="T17" b="T18"/>
              <a:pathLst>
                <a:path w="4" h="5">
                  <a:moveTo>
                    <a:pt x="3" y="0"/>
                  </a:moveTo>
                  <a:lnTo>
                    <a:pt x="4" y="0"/>
                  </a:lnTo>
                  <a:lnTo>
                    <a:pt x="0" y="4"/>
                  </a:lnTo>
                  <a:lnTo>
                    <a:pt x="3" y="5"/>
                  </a:lnTo>
                  <a:lnTo>
                    <a:pt x="3" y="0"/>
                  </a:lnTo>
                  <a:close/>
                </a:path>
              </a:pathLst>
            </a:custGeom>
            <a:solidFill>
              <a:srgbClr val="000000"/>
            </a:solidFill>
            <a:ln w="9525">
              <a:noFill/>
              <a:round/>
              <a:headEnd/>
              <a:tailEnd/>
            </a:ln>
          </p:spPr>
          <p:txBody>
            <a:bodyPr/>
            <a:lstStyle/>
            <a:p>
              <a:endParaRPr lang="ru-RU"/>
            </a:p>
          </p:txBody>
        </p:sp>
        <p:sp>
          <p:nvSpPr>
            <p:cNvPr id="161863" name="Freeform 3520"/>
            <p:cNvSpPr>
              <a:spLocks/>
            </p:cNvSpPr>
            <p:nvPr/>
          </p:nvSpPr>
          <p:spPr bwMode="auto">
            <a:xfrm>
              <a:off x="3311" y="870"/>
              <a:ext cx="18" cy="18"/>
            </a:xfrm>
            <a:custGeom>
              <a:avLst/>
              <a:gdLst>
                <a:gd name="T0" fmla="*/ 0 w 18"/>
                <a:gd name="T1" fmla="*/ 14 h 18"/>
                <a:gd name="T2" fmla="*/ 5 w 18"/>
                <a:gd name="T3" fmla="*/ 18 h 18"/>
                <a:gd name="T4" fmla="*/ 18 w 18"/>
                <a:gd name="T5" fmla="*/ 5 h 18"/>
                <a:gd name="T6" fmla="*/ 13 w 18"/>
                <a:gd name="T7" fmla="*/ 0 h 18"/>
                <a:gd name="T8" fmla="*/ 0 w 18"/>
                <a:gd name="T9" fmla="*/ 14 h 18"/>
                <a:gd name="T10" fmla="*/ 0 60000 65536"/>
                <a:gd name="T11" fmla="*/ 0 60000 65536"/>
                <a:gd name="T12" fmla="*/ 0 60000 65536"/>
                <a:gd name="T13" fmla="*/ 0 60000 65536"/>
                <a:gd name="T14" fmla="*/ 0 60000 65536"/>
                <a:gd name="T15" fmla="*/ 0 w 18"/>
                <a:gd name="T16" fmla="*/ 0 h 18"/>
                <a:gd name="T17" fmla="*/ 18 w 18"/>
                <a:gd name="T18" fmla="*/ 18 h 18"/>
              </a:gdLst>
              <a:ahLst/>
              <a:cxnLst>
                <a:cxn ang="T10">
                  <a:pos x="T0" y="T1"/>
                </a:cxn>
                <a:cxn ang="T11">
                  <a:pos x="T2" y="T3"/>
                </a:cxn>
                <a:cxn ang="T12">
                  <a:pos x="T4" y="T5"/>
                </a:cxn>
                <a:cxn ang="T13">
                  <a:pos x="T6" y="T7"/>
                </a:cxn>
                <a:cxn ang="T14">
                  <a:pos x="T8" y="T9"/>
                </a:cxn>
              </a:cxnLst>
              <a:rect l="T15" t="T16" r="T17" b="T18"/>
              <a:pathLst>
                <a:path w="18" h="18">
                  <a:moveTo>
                    <a:pt x="0" y="14"/>
                  </a:moveTo>
                  <a:lnTo>
                    <a:pt x="5" y="18"/>
                  </a:lnTo>
                  <a:lnTo>
                    <a:pt x="18" y="5"/>
                  </a:lnTo>
                  <a:lnTo>
                    <a:pt x="13" y="0"/>
                  </a:lnTo>
                  <a:lnTo>
                    <a:pt x="0" y="14"/>
                  </a:lnTo>
                  <a:close/>
                </a:path>
              </a:pathLst>
            </a:custGeom>
            <a:solidFill>
              <a:srgbClr val="000000"/>
            </a:solidFill>
            <a:ln w="9525">
              <a:noFill/>
              <a:round/>
              <a:headEnd/>
              <a:tailEnd/>
            </a:ln>
          </p:spPr>
          <p:txBody>
            <a:bodyPr/>
            <a:lstStyle/>
            <a:p>
              <a:endParaRPr lang="ru-RU"/>
            </a:p>
          </p:txBody>
        </p:sp>
        <p:sp>
          <p:nvSpPr>
            <p:cNvPr id="161864" name="Freeform 3521"/>
            <p:cNvSpPr>
              <a:spLocks/>
            </p:cNvSpPr>
            <p:nvPr/>
          </p:nvSpPr>
          <p:spPr bwMode="auto">
            <a:xfrm>
              <a:off x="3311" y="883"/>
              <a:ext cx="6" cy="7"/>
            </a:xfrm>
            <a:custGeom>
              <a:avLst/>
              <a:gdLst>
                <a:gd name="T0" fmla="*/ 0 w 6"/>
                <a:gd name="T1" fmla="*/ 4 h 7"/>
                <a:gd name="T2" fmla="*/ 4 w 6"/>
                <a:gd name="T3" fmla="*/ 7 h 7"/>
                <a:gd name="T4" fmla="*/ 6 w 6"/>
                <a:gd name="T5" fmla="*/ 4 h 7"/>
                <a:gd name="T6" fmla="*/ 0 w 6"/>
                <a:gd name="T7" fmla="*/ 0 h 7"/>
                <a:gd name="T8" fmla="*/ 6 w 6"/>
                <a:gd name="T9" fmla="*/ 0 h 7"/>
                <a:gd name="T10" fmla="*/ 0 w 6"/>
                <a:gd name="T11" fmla="*/ 4 h 7"/>
                <a:gd name="T12" fmla="*/ 0 60000 65536"/>
                <a:gd name="T13" fmla="*/ 0 60000 65536"/>
                <a:gd name="T14" fmla="*/ 0 60000 65536"/>
                <a:gd name="T15" fmla="*/ 0 60000 65536"/>
                <a:gd name="T16" fmla="*/ 0 60000 65536"/>
                <a:gd name="T17" fmla="*/ 0 60000 65536"/>
                <a:gd name="T18" fmla="*/ 0 w 6"/>
                <a:gd name="T19" fmla="*/ 0 h 7"/>
                <a:gd name="T20" fmla="*/ 6 w 6"/>
                <a:gd name="T21" fmla="*/ 7 h 7"/>
              </a:gdLst>
              <a:ahLst/>
              <a:cxnLst>
                <a:cxn ang="T12">
                  <a:pos x="T0" y="T1"/>
                </a:cxn>
                <a:cxn ang="T13">
                  <a:pos x="T2" y="T3"/>
                </a:cxn>
                <a:cxn ang="T14">
                  <a:pos x="T4" y="T5"/>
                </a:cxn>
                <a:cxn ang="T15">
                  <a:pos x="T6" y="T7"/>
                </a:cxn>
                <a:cxn ang="T16">
                  <a:pos x="T8" y="T9"/>
                </a:cxn>
                <a:cxn ang="T17">
                  <a:pos x="T10" y="T11"/>
                </a:cxn>
              </a:cxnLst>
              <a:rect l="T18" t="T19" r="T20" b="T21"/>
              <a:pathLst>
                <a:path w="6" h="7">
                  <a:moveTo>
                    <a:pt x="0" y="4"/>
                  </a:moveTo>
                  <a:lnTo>
                    <a:pt x="4" y="7"/>
                  </a:lnTo>
                  <a:lnTo>
                    <a:pt x="6" y="4"/>
                  </a:lnTo>
                  <a:lnTo>
                    <a:pt x="0" y="0"/>
                  </a:lnTo>
                  <a:lnTo>
                    <a:pt x="6" y="0"/>
                  </a:lnTo>
                  <a:lnTo>
                    <a:pt x="0" y="4"/>
                  </a:lnTo>
                  <a:close/>
                </a:path>
              </a:pathLst>
            </a:custGeom>
            <a:solidFill>
              <a:srgbClr val="000000"/>
            </a:solidFill>
            <a:ln w="9525">
              <a:noFill/>
              <a:round/>
              <a:headEnd/>
              <a:tailEnd/>
            </a:ln>
          </p:spPr>
          <p:txBody>
            <a:bodyPr/>
            <a:lstStyle/>
            <a:p>
              <a:endParaRPr lang="ru-RU"/>
            </a:p>
          </p:txBody>
        </p:sp>
        <p:sp>
          <p:nvSpPr>
            <p:cNvPr id="161865" name="Rectangle 3522"/>
            <p:cNvSpPr>
              <a:spLocks noChangeArrowheads="1"/>
            </p:cNvSpPr>
            <p:nvPr/>
          </p:nvSpPr>
          <p:spPr bwMode="auto">
            <a:xfrm>
              <a:off x="3329" y="870"/>
              <a:ext cx="15" cy="3"/>
            </a:xfrm>
            <a:prstGeom prst="rect">
              <a:avLst/>
            </a:prstGeom>
            <a:solidFill>
              <a:srgbClr val="000000"/>
            </a:solidFill>
            <a:ln w="9525">
              <a:noFill/>
              <a:miter lim="800000"/>
              <a:headEnd/>
              <a:tailEnd/>
            </a:ln>
          </p:spPr>
          <p:txBody>
            <a:bodyPr/>
            <a:lstStyle/>
            <a:p>
              <a:endParaRPr lang="en-US"/>
            </a:p>
          </p:txBody>
        </p:sp>
        <p:sp>
          <p:nvSpPr>
            <p:cNvPr id="161866" name="Freeform 3523"/>
            <p:cNvSpPr>
              <a:spLocks/>
            </p:cNvSpPr>
            <p:nvPr/>
          </p:nvSpPr>
          <p:spPr bwMode="auto">
            <a:xfrm>
              <a:off x="3326" y="870"/>
              <a:ext cx="3" cy="3"/>
            </a:xfrm>
            <a:custGeom>
              <a:avLst/>
              <a:gdLst>
                <a:gd name="T0" fmla="*/ 0 w 3"/>
                <a:gd name="T1" fmla="*/ 0 h 3"/>
                <a:gd name="T2" fmla="*/ 2 w 3"/>
                <a:gd name="T3" fmla="*/ 0 h 3"/>
                <a:gd name="T4" fmla="*/ 2 w 3"/>
                <a:gd name="T5" fmla="*/ 3 h 3"/>
                <a:gd name="T6" fmla="*/ 3 w 3"/>
                <a:gd name="T7" fmla="*/ 3 h 3"/>
                <a:gd name="T8" fmla="*/ 0 w 3"/>
                <a:gd name="T9" fmla="*/ 0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0"/>
                  </a:moveTo>
                  <a:lnTo>
                    <a:pt x="2" y="0"/>
                  </a:lnTo>
                  <a:lnTo>
                    <a:pt x="2" y="3"/>
                  </a:lnTo>
                  <a:lnTo>
                    <a:pt x="3" y="3"/>
                  </a:lnTo>
                  <a:lnTo>
                    <a:pt x="0" y="0"/>
                  </a:lnTo>
                  <a:close/>
                </a:path>
              </a:pathLst>
            </a:custGeom>
            <a:solidFill>
              <a:srgbClr val="000000"/>
            </a:solidFill>
            <a:ln w="9525">
              <a:noFill/>
              <a:round/>
              <a:headEnd/>
              <a:tailEnd/>
            </a:ln>
          </p:spPr>
          <p:txBody>
            <a:bodyPr/>
            <a:lstStyle/>
            <a:p>
              <a:endParaRPr lang="ru-RU"/>
            </a:p>
          </p:txBody>
        </p:sp>
        <p:sp>
          <p:nvSpPr>
            <p:cNvPr id="161867" name="Freeform 3524"/>
            <p:cNvSpPr>
              <a:spLocks/>
            </p:cNvSpPr>
            <p:nvPr/>
          </p:nvSpPr>
          <p:spPr bwMode="auto">
            <a:xfrm>
              <a:off x="3339" y="870"/>
              <a:ext cx="17" cy="16"/>
            </a:xfrm>
            <a:custGeom>
              <a:avLst/>
              <a:gdLst>
                <a:gd name="T0" fmla="*/ 5 w 17"/>
                <a:gd name="T1" fmla="*/ 0 h 16"/>
                <a:gd name="T2" fmla="*/ 0 w 17"/>
                <a:gd name="T3" fmla="*/ 5 h 16"/>
                <a:gd name="T4" fmla="*/ 13 w 17"/>
                <a:gd name="T5" fmla="*/ 16 h 16"/>
                <a:gd name="T6" fmla="*/ 17 w 17"/>
                <a:gd name="T7" fmla="*/ 12 h 16"/>
                <a:gd name="T8" fmla="*/ 5 w 17"/>
                <a:gd name="T9" fmla="*/ 0 h 16"/>
                <a:gd name="T10" fmla="*/ 0 60000 65536"/>
                <a:gd name="T11" fmla="*/ 0 60000 65536"/>
                <a:gd name="T12" fmla="*/ 0 60000 65536"/>
                <a:gd name="T13" fmla="*/ 0 60000 65536"/>
                <a:gd name="T14" fmla="*/ 0 60000 65536"/>
                <a:gd name="T15" fmla="*/ 0 w 17"/>
                <a:gd name="T16" fmla="*/ 0 h 16"/>
                <a:gd name="T17" fmla="*/ 17 w 17"/>
                <a:gd name="T18" fmla="*/ 16 h 16"/>
              </a:gdLst>
              <a:ahLst/>
              <a:cxnLst>
                <a:cxn ang="T10">
                  <a:pos x="T0" y="T1"/>
                </a:cxn>
                <a:cxn ang="T11">
                  <a:pos x="T2" y="T3"/>
                </a:cxn>
                <a:cxn ang="T12">
                  <a:pos x="T4" y="T5"/>
                </a:cxn>
                <a:cxn ang="T13">
                  <a:pos x="T6" y="T7"/>
                </a:cxn>
                <a:cxn ang="T14">
                  <a:pos x="T8" y="T9"/>
                </a:cxn>
              </a:cxnLst>
              <a:rect l="T15" t="T16" r="T17" b="T18"/>
              <a:pathLst>
                <a:path w="17" h="16">
                  <a:moveTo>
                    <a:pt x="5" y="0"/>
                  </a:moveTo>
                  <a:lnTo>
                    <a:pt x="0" y="5"/>
                  </a:lnTo>
                  <a:lnTo>
                    <a:pt x="13" y="16"/>
                  </a:lnTo>
                  <a:lnTo>
                    <a:pt x="17" y="12"/>
                  </a:lnTo>
                  <a:lnTo>
                    <a:pt x="5" y="0"/>
                  </a:lnTo>
                  <a:close/>
                </a:path>
              </a:pathLst>
            </a:custGeom>
            <a:solidFill>
              <a:srgbClr val="000000"/>
            </a:solidFill>
            <a:ln w="9525">
              <a:noFill/>
              <a:round/>
              <a:headEnd/>
              <a:tailEnd/>
            </a:ln>
          </p:spPr>
          <p:txBody>
            <a:bodyPr/>
            <a:lstStyle/>
            <a:p>
              <a:endParaRPr lang="ru-RU"/>
            </a:p>
          </p:txBody>
        </p:sp>
        <p:sp>
          <p:nvSpPr>
            <p:cNvPr id="161868" name="Freeform 3525"/>
            <p:cNvSpPr>
              <a:spLocks/>
            </p:cNvSpPr>
            <p:nvPr/>
          </p:nvSpPr>
          <p:spPr bwMode="auto">
            <a:xfrm>
              <a:off x="3339" y="870"/>
              <a:ext cx="5" cy="3"/>
            </a:xfrm>
            <a:custGeom>
              <a:avLst/>
              <a:gdLst>
                <a:gd name="T0" fmla="*/ 3 w 5"/>
                <a:gd name="T1" fmla="*/ 0 h 3"/>
                <a:gd name="T2" fmla="*/ 5 w 5"/>
                <a:gd name="T3" fmla="*/ 0 h 3"/>
                <a:gd name="T4" fmla="*/ 0 w 5"/>
                <a:gd name="T5" fmla="*/ 3 h 3"/>
                <a:gd name="T6" fmla="*/ 3 w 5"/>
                <a:gd name="T7" fmla="*/ 3 h 3"/>
                <a:gd name="T8" fmla="*/ 3 w 5"/>
                <a:gd name="T9" fmla="*/ 0 h 3"/>
                <a:gd name="T10" fmla="*/ 0 60000 65536"/>
                <a:gd name="T11" fmla="*/ 0 60000 65536"/>
                <a:gd name="T12" fmla="*/ 0 60000 65536"/>
                <a:gd name="T13" fmla="*/ 0 60000 65536"/>
                <a:gd name="T14" fmla="*/ 0 60000 65536"/>
                <a:gd name="T15" fmla="*/ 0 w 5"/>
                <a:gd name="T16" fmla="*/ 0 h 3"/>
                <a:gd name="T17" fmla="*/ 5 w 5"/>
                <a:gd name="T18" fmla="*/ 3 h 3"/>
              </a:gdLst>
              <a:ahLst/>
              <a:cxnLst>
                <a:cxn ang="T10">
                  <a:pos x="T0" y="T1"/>
                </a:cxn>
                <a:cxn ang="T11">
                  <a:pos x="T2" y="T3"/>
                </a:cxn>
                <a:cxn ang="T12">
                  <a:pos x="T4" y="T5"/>
                </a:cxn>
                <a:cxn ang="T13">
                  <a:pos x="T6" y="T7"/>
                </a:cxn>
                <a:cxn ang="T14">
                  <a:pos x="T8" y="T9"/>
                </a:cxn>
              </a:cxnLst>
              <a:rect l="T15" t="T16" r="T17" b="T18"/>
              <a:pathLst>
                <a:path w="5" h="3">
                  <a:moveTo>
                    <a:pt x="3" y="0"/>
                  </a:moveTo>
                  <a:lnTo>
                    <a:pt x="5" y="0"/>
                  </a:lnTo>
                  <a:lnTo>
                    <a:pt x="0" y="3"/>
                  </a:lnTo>
                  <a:lnTo>
                    <a:pt x="3" y="3"/>
                  </a:lnTo>
                  <a:lnTo>
                    <a:pt x="3" y="0"/>
                  </a:lnTo>
                  <a:close/>
                </a:path>
              </a:pathLst>
            </a:custGeom>
            <a:solidFill>
              <a:srgbClr val="000000"/>
            </a:solidFill>
            <a:ln w="9525">
              <a:noFill/>
              <a:round/>
              <a:headEnd/>
              <a:tailEnd/>
            </a:ln>
          </p:spPr>
          <p:txBody>
            <a:bodyPr/>
            <a:lstStyle/>
            <a:p>
              <a:endParaRPr lang="ru-RU"/>
            </a:p>
          </p:txBody>
        </p:sp>
        <p:sp>
          <p:nvSpPr>
            <p:cNvPr id="161869" name="Rectangle 3526"/>
            <p:cNvSpPr>
              <a:spLocks noChangeArrowheads="1"/>
            </p:cNvSpPr>
            <p:nvPr/>
          </p:nvSpPr>
          <p:spPr bwMode="auto">
            <a:xfrm>
              <a:off x="3351" y="885"/>
              <a:ext cx="8" cy="7"/>
            </a:xfrm>
            <a:prstGeom prst="rect">
              <a:avLst/>
            </a:prstGeom>
            <a:solidFill>
              <a:srgbClr val="000000"/>
            </a:solidFill>
            <a:ln w="9525">
              <a:noFill/>
              <a:miter lim="800000"/>
              <a:headEnd/>
              <a:tailEnd/>
            </a:ln>
          </p:spPr>
          <p:txBody>
            <a:bodyPr/>
            <a:lstStyle/>
            <a:p>
              <a:endParaRPr lang="en-US"/>
            </a:p>
          </p:txBody>
        </p:sp>
        <p:sp>
          <p:nvSpPr>
            <p:cNvPr id="161870" name="Freeform 3527"/>
            <p:cNvSpPr>
              <a:spLocks/>
            </p:cNvSpPr>
            <p:nvPr/>
          </p:nvSpPr>
          <p:spPr bwMode="auto">
            <a:xfrm>
              <a:off x="3351" y="881"/>
              <a:ext cx="8" cy="5"/>
            </a:xfrm>
            <a:custGeom>
              <a:avLst/>
              <a:gdLst>
                <a:gd name="T0" fmla="*/ 6 w 8"/>
                <a:gd name="T1" fmla="*/ 0 h 5"/>
                <a:gd name="T2" fmla="*/ 8 w 8"/>
                <a:gd name="T3" fmla="*/ 2 h 5"/>
                <a:gd name="T4" fmla="*/ 8 w 8"/>
                <a:gd name="T5" fmla="*/ 4 h 5"/>
                <a:gd name="T6" fmla="*/ 0 w 8"/>
                <a:gd name="T7" fmla="*/ 4 h 5"/>
                <a:gd name="T8" fmla="*/ 0 w 8"/>
                <a:gd name="T9" fmla="*/ 5 h 5"/>
                <a:gd name="T10" fmla="*/ 6 w 8"/>
                <a:gd name="T11" fmla="*/ 0 h 5"/>
                <a:gd name="T12" fmla="*/ 0 60000 65536"/>
                <a:gd name="T13" fmla="*/ 0 60000 65536"/>
                <a:gd name="T14" fmla="*/ 0 60000 65536"/>
                <a:gd name="T15" fmla="*/ 0 60000 65536"/>
                <a:gd name="T16" fmla="*/ 0 60000 65536"/>
                <a:gd name="T17" fmla="*/ 0 60000 65536"/>
                <a:gd name="T18" fmla="*/ 0 w 8"/>
                <a:gd name="T19" fmla="*/ 0 h 5"/>
                <a:gd name="T20" fmla="*/ 8 w 8"/>
                <a:gd name="T21" fmla="*/ 5 h 5"/>
              </a:gdLst>
              <a:ahLst/>
              <a:cxnLst>
                <a:cxn ang="T12">
                  <a:pos x="T0" y="T1"/>
                </a:cxn>
                <a:cxn ang="T13">
                  <a:pos x="T2" y="T3"/>
                </a:cxn>
                <a:cxn ang="T14">
                  <a:pos x="T4" y="T5"/>
                </a:cxn>
                <a:cxn ang="T15">
                  <a:pos x="T6" y="T7"/>
                </a:cxn>
                <a:cxn ang="T16">
                  <a:pos x="T8" y="T9"/>
                </a:cxn>
                <a:cxn ang="T17">
                  <a:pos x="T10" y="T11"/>
                </a:cxn>
              </a:cxnLst>
              <a:rect l="T18" t="T19" r="T20" b="T21"/>
              <a:pathLst>
                <a:path w="8" h="5">
                  <a:moveTo>
                    <a:pt x="6" y="0"/>
                  </a:moveTo>
                  <a:lnTo>
                    <a:pt x="8" y="2"/>
                  </a:lnTo>
                  <a:lnTo>
                    <a:pt x="8" y="4"/>
                  </a:lnTo>
                  <a:lnTo>
                    <a:pt x="0" y="4"/>
                  </a:lnTo>
                  <a:lnTo>
                    <a:pt x="0" y="5"/>
                  </a:lnTo>
                  <a:lnTo>
                    <a:pt x="6" y="0"/>
                  </a:lnTo>
                  <a:close/>
                </a:path>
              </a:pathLst>
            </a:custGeom>
            <a:solidFill>
              <a:srgbClr val="000000"/>
            </a:solidFill>
            <a:ln w="9525">
              <a:noFill/>
              <a:round/>
              <a:headEnd/>
              <a:tailEnd/>
            </a:ln>
          </p:spPr>
          <p:txBody>
            <a:bodyPr/>
            <a:lstStyle/>
            <a:p>
              <a:endParaRPr lang="ru-RU"/>
            </a:p>
          </p:txBody>
        </p:sp>
        <p:sp>
          <p:nvSpPr>
            <p:cNvPr id="161871" name="Freeform 3528"/>
            <p:cNvSpPr>
              <a:spLocks/>
            </p:cNvSpPr>
            <p:nvPr/>
          </p:nvSpPr>
          <p:spPr bwMode="auto">
            <a:xfrm>
              <a:off x="3354" y="890"/>
              <a:ext cx="18" cy="5"/>
            </a:xfrm>
            <a:custGeom>
              <a:avLst/>
              <a:gdLst>
                <a:gd name="T0" fmla="*/ 4 w 18"/>
                <a:gd name="T1" fmla="*/ 0 h 5"/>
                <a:gd name="T2" fmla="*/ 0 w 18"/>
                <a:gd name="T3" fmla="*/ 4 h 5"/>
                <a:gd name="T4" fmla="*/ 15 w 18"/>
                <a:gd name="T5" fmla="*/ 5 h 5"/>
                <a:gd name="T6" fmla="*/ 18 w 18"/>
                <a:gd name="T7" fmla="*/ 1 h 5"/>
                <a:gd name="T8" fmla="*/ 4 w 18"/>
                <a:gd name="T9" fmla="*/ 0 h 5"/>
                <a:gd name="T10" fmla="*/ 0 60000 65536"/>
                <a:gd name="T11" fmla="*/ 0 60000 65536"/>
                <a:gd name="T12" fmla="*/ 0 60000 65536"/>
                <a:gd name="T13" fmla="*/ 0 60000 65536"/>
                <a:gd name="T14" fmla="*/ 0 60000 65536"/>
                <a:gd name="T15" fmla="*/ 0 w 18"/>
                <a:gd name="T16" fmla="*/ 0 h 5"/>
                <a:gd name="T17" fmla="*/ 18 w 18"/>
                <a:gd name="T18" fmla="*/ 5 h 5"/>
              </a:gdLst>
              <a:ahLst/>
              <a:cxnLst>
                <a:cxn ang="T10">
                  <a:pos x="T0" y="T1"/>
                </a:cxn>
                <a:cxn ang="T11">
                  <a:pos x="T2" y="T3"/>
                </a:cxn>
                <a:cxn ang="T12">
                  <a:pos x="T4" y="T5"/>
                </a:cxn>
                <a:cxn ang="T13">
                  <a:pos x="T6" y="T7"/>
                </a:cxn>
                <a:cxn ang="T14">
                  <a:pos x="T8" y="T9"/>
                </a:cxn>
              </a:cxnLst>
              <a:rect l="T15" t="T16" r="T17" b="T18"/>
              <a:pathLst>
                <a:path w="18" h="5">
                  <a:moveTo>
                    <a:pt x="4" y="0"/>
                  </a:moveTo>
                  <a:lnTo>
                    <a:pt x="0" y="4"/>
                  </a:lnTo>
                  <a:lnTo>
                    <a:pt x="15" y="5"/>
                  </a:lnTo>
                  <a:lnTo>
                    <a:pt x="18" y="1"/>
                  </a:lnTo>
                  <a:lnTo>
                    <a:pt x="4" y="0"/>
                  </a:lnTo>
                  <a:close/>
                </a:path>
              </a:pathLst>
            </a:custGeom>
            <a:solidFill>
              <a:srgbClr val="000000"/>
            </a:solidFill>
            <a:ln w="9525">
              <a:noFill/>
              <a:round/>
              <a:headEnd/>
              <a:tailEnd/>
            </a:ln>
          </p:spPr>
          <p:txBody>
            <a:bodyPr/>
            <a:lstStyle/>
            <a:p>
              <a:endParaRPr lang="ru-RU"/>
            </a:p>
          </p:txBody>
        </p:sp>
        <p:sp>
          <p:nvSpPr>
            <p:cNvPr id="161872" name="Freeform 3529"/>
            <p:cNvSpPr>
              <a:spLocks/>
            </p:cNvSpPr>
            <p:nvPr/>
          </p:nvSpPr>
          <p:spPr bwMode="auto">
            <a:xfrm>
              <a:off x="3351" y="890"/>
              <a:ext cx="8" cy="3"/>
            </a:xfrm>
            <a:custGeom>
              <a:avLst/>
              <a:gdLst>
                <a:gd name="T0" fmla="*/ 0 w 8"/>
                <a:gd name="T1" fmla="*/ 2 h 3"/>
                <a:gd name="T2" fmla="*/ 2 w 8"/>
                <a:gd name="T3" fmla="*/ 3 h 3"/>
                <a:gd name="T4" fmla="*/ 6 w 8"/>
                <a:gd name="T5" fmla="*/ 0 h 3"/>
                <a:gd name="T6" fmla="*/ 8 w 8"/>
                <a:gd name="T7" fmla="*/ 2 h 3"/>
                <a:gd name="T8" fmla="*/ 0 w 8"/>
                <a:gd name="T9" fmla="*/ 2 h 3"/>
                <a:gd name="T10" fmla="*/ 0 60000 65536"/>
                <a:gd name="T11" fmla="*/ 0 60000 65536"/>
                <a:gd name="T12" fmla="*/ 0 60000 65536"/>
                <a:gd name="T13" fmla="*/ 0 60000 65536"/>
                <a:gd name="T14" fmla="*/ 0 60000 65536"/>
                <a:gd name="T15" fmla="*/ 0 w 8"/>
                <a:gd name="T16" fmla="*/ 0 h 3"/>
                <a:gd name="T17" fmla="*/ 8 w 8"/>
                <a:gd name="T18" fmla="*/ 3 h 3"/>
              </a:gdLst>
              <a:ahLst/>
              <a:cxnLst>
                <a:cxn ang="T10">
                  <a:pos x="T0" y="T1"/>
                </a:cxn>
                <a:cxn ang="T11">
                  <a:pos x="T2" y="T3"/>
                </a:cxn>
                <a:cxn ang="T12">
                  <a:pos x="T4" y="T5"/>
                </a:cxn>
                <a:cxn ang="T13">
                  <a:pos x="T6" y="T7"/>
                </a:cxn>
                <a:cxn ang="T14">
                  <a:pos x="T8" y="T9"/>
                </a:cxn>
              </a:cxnLst>
              <a:rect l="T15" t="T16" r="T17" b="T18"/>
              <a:pathLst>
                <a:path w="8" h="3">
                  <a:moveTo>
                    <a:pt x="0" y="2"/>
                  </a:moveTo>
                  <a:lnTo>
                    <a:pt x="2" y="3"/>
                  </a:lnTo>
                  <a:lnTo>
                    <a:pt x="6" y="0"/>
                  </a:lnTo>
                  <a:lnTo>
                    <a:pt x="8" y="2"/>
                  </a:lnTo>
                  <a:lnTo>
                    <a:pt x="0" y="2"/>
                  </a:lnTo>
                  <a:close/>
                </a:path>
              </a:pathLst>
            </a:custGeom>
            <a:solidFill>
              <a:srgbClr val="000000"/>
            </a:solidFill>
            <a:ln w="9525">
              <a:noFill/>
              <a:round/>
              <a:headEnd/>
              <a:tailEnd/>
            </a:ln>
          </p:spPr>
          <p:txBody>
            <a:bodyPr/>
            <a:lstStyle/>
            <a:p>
              <a:endParaRPr lang="ru-RU"/>
            </a:p>
          </p:txBody>
        </p:sp>
        <p:sp>
          <p:nvSpPr>
            <p:cNvPr id="161873" name="Freeform 3530"/>
            <p:cNvSpPr>
              <a:spLocks/>
            </p:cNvSpPr>
            <p:nvPr/>
          </p:nvSpPr>
          <p:spPr bwMode="auto">
            <a:xfrm>
              <a:off x="3368" y="893"/>
              <a:ext cx="12" cy="17"/>
            </a:xfrm>
            <a:custGeom>
              <a:avLst/>
              <a:gdLst>
                <a:gd name="T0" fmla="*/ 5 w 12"/>
                <a:gd name="T1" fmla="*/ 0 h 17"/>
                <a:gd name="T2" fmla="*/ 0 w 12"/>
                <a:gd name="T3" fmla="*/ 1 h 17"/>
                <a:gd name="T4" fmla="*/ 5 w 12"/>
                <a:gd name="T5" fmla="*/ 17 h 17"/>
                <a:gd name="T6" fmla="*/ 12 w 12"/>
                <a:gd name="T7" fmla="*/ 15 h 17"/>
                <a:gd name="T8" fmla="*/ 5 w 12"/>
                <a:gd name="T9" fmla="*/ 0 h 17"/>
                <a:gd name="T10" fmla="*/ 0 60000 65536"/>
                <a:gd name="T11" fmla="*/ 0 60000 65536"/>
                <a:gd name="T12" fmla="*/ 0 60000 65536"/>
                <a:gd name="T13" fmla="*/ 0 60000 65536"/>
                <a:gd name="T14" fmla="*/ 0 60000 65536"/>
                <a:gd name="T15" fmla="*/ 0 w 12"/>
                <a:gd name="T16" fmla="*/ 0 h 17"/>
                <a:gd name="T17" fmla="*/ 12 w 12"/>
                <a:gd name="T18" fmla="*/ 17 h 17"/>
              </a:gdLst>
              <a:ahLst/>
              <a:cxnLst>
                <a:cxn ang="T10">
                  <a:pos x="T0" y="T1"/>
                </a:cxn>
                <a:cxn ang="T11">
                  <a:pos x="T2" y="T3"/>
                </a:cxn>
                <a:cxn ang="T12">
                  <a:pos x="T4" y="T5"/>
                </a:cxn>
                <a:cxn ang="T13">
                  <a:pos x="T6" y="T7"/>
                </a:cxn>
                <a:cxn ang="T14">
                  <a:pos x="T8" y="T9"/>
                </a:cxn>
              </a:cxnLst>
              <a:rect l="T15" t="T16" r="T17" b="T18"/>
              <a:pathLst>
                <a:path w="12" h="17">
                  <a:moveTo>
                    <a:pt x="5" y="0"/>
                  </a:moveTo>
                  <a:lnTo>
                    <a:pt x="0" y="1"/>
                  </a:lnTo>
                  <a:lnTo>
                    <a:pt x="5" y="17"/>
                  </a:lnTo>
                  <a:lnTo>
                    <a:pt x="12" y="15"/>
                  </a:lnTo>
                  <a:lnTo>
                    <a:pt x="5" y="0"/>
                  </a:lnTo>
                  <a:close/>
                </a:path>
              </a:pathLst>
            </a:custGeom>
            <a:solidFill>
              <a:srgbClr val="000000"/>
            </a:solidFill>
            <a:ln w="9525">
              <a:noFill/>
              <a:round/>
              <a:headEnd/>
              <a:tailEnd/>
            </a:ln>
          </p:spPr>
          <p:txBody>
            <a:bodyPr/>
            <a:lstStyle/>
            <a:p>
              <a:endParaRPr lang="ru-RU"/>
            </a:p>
          </p:txBody>
        </p:sp>
        <p:sp>
          <p:nvSpPr>
            <p:cNvPr id="161874" name="Freeform 3531"/>
            <p:cNvSpPr>
              <a:spLocks/>
            </p:cNvSpPr>
            <p:nvPr/>
          </p:nvSpPr>
          <p:spPr bwMode="auto">
            <a:xfrm>
              <a:off x="3368" y="890"/>
              <a:ext cx="6" cy="5"/>
            </a:xfrm>
            <a:custGeom>
              <a:avLst/>
              <a:gdLst>
                <a:gd name="T0" fmla="*/ 5 w 6"/>
                <a:gd name="T1" fmla="*/ 0 h 5"/>
                <a:gd name="T2" fmla="*/ 6 w 6"/>
                <a:gd name="T3" fmla="*/ 4 h 5"/>
                <a:gd name="T4" fmla="*/ 0 w 6"/>
                <a:gd name="T5" fmla="*/ 5 h 5"/>
                <a:gd name="T6" fmla="*/ 2 w 6"/>
                <a:gd name="T7" fmla="*/ 5 h 5"/>
                <a:gd name="T8" fmla="*/ 5 w 6"/>
                <a:gd name="T9" fmla="*/ 0 h 5"/>
                <a:gd name="T10" fmla="*/ 0 60000 65536"/>
                <a:gd name="T11" fmla="*/ 0 60000 65536"/>
                <a:gd name="T12" fmla="*/ 0 60000 65536"/>
                <a:gd name="T13" fmla="*/ 0 60000 65536"/>
                <a:gd name="T14" fmla="*/ 0 60000 65536"/>
                <a:gd name="T15" fmla="*/ 0 w 6"/>
                <a:gd name="T16" fmla="*/ 0 h 5"/>
                <a:gd name="T17" fmla="*/ 6 w 6"/>
                <a:gd name="T18" fmla="*/ 5 h 5"/>
              </a:gdLst>
              <a:ahLst/>
              <a:cxnLst>
                <a:cxn ang="T10">
                  <a:pos x="T0" y="T1"/>
                </a:cxn>
                <a:cxn ang="T11">
                  <a:pos x="T2" y="T3"/>
                </a:cxn>
                <a:cxn ang="T12">
                  <a:pos x="T4" y="T5"/>
                </a:cxn>
                <a:cxn ang="T13">
                  <a:pos x="T6" y="T7"/>
                </a:cxn>
                <a:cxn ang="T14">
                  <a:pos x="T8" y="T9"/>
                </a:cxn>
              </a:cxnLst>
              <a:rect l="T15" t="T16" r="T17" b="T18"/>
              <a:pathLst>
                <a:path w="6" h="5">
                  <a:moveTo>
                    <a:pt x="5" y="0"/>
                  </a:moveTo>
                  <a:lnTo>
                    <a:pt x="6" y="4"/>
                  </a:lnTo>
                  <a:lnTo>
                    <a:pt x="0" y="5"/>
                  </a:lnTo>
                  <a:lnTo>
                    <a:pt x="2" y="5"/>
                  </a:lnTo>
                  <a:lnTo>
                    <a:pt x="5" y="0"/>
                  </a:lnTo>
                  <a:close/>
                </a:path>
              </a:pathLst>
            </a:custGeom>
            <a:solidFill>
              <a:srgbClr val="000000"/>
            </a:solidFill>
            <a:ln w="9525">
              <a:noFill/>
              <a:round/>
              <a:headEnd/>
              <a:tailEnd/>
            </a:ln>
          </p:spPr>
          <p:txBody>
            <a:bodyPr/>
            <a:lstStyle/>
            <a:p>
              <a:endParaRPr lang="ru-RU"/>
            </a:p>
          </p:txBody>
        </p:sp>
        <p:sp>
          <p:nvSpPr>
            <p:cNvPr id="161875" name="Freeform 3532"/>
            <p:cNvSpPr>
              <a:spLocks/>
            </p:cNvSpPr>
            <p:nvPr/>
          </p:nvSpPr>
          <p:spPr bwMode="auto">
            <a:xfrm>
              <a:off x="3288" y="907"/>
              <a:ext cx="90" cy="405"/>
            </a:xfrm>
            <a:custGeom>
              <a:avLst/>
              <a:gdLst>
                <a:gd name="T0" fmla="*/ 90 w 90"/>
                <a:gd name="T1" fmla="*/ 1 h 405"/>
                <a:gd name="T2" fmla="*/ 83 w 90"/>
                <a:gd name="T3" fmla="*/ 0 h 405"/>
                <a:gd name="T4" fmla="*/ 0 w 90"/>
                <a:gd name="T5" fmla="*/ 404 h 405"/>
                <a:gd name="T6" fmla="*/ 6 w 90"/>
                <a:gd name="T7" fmla="*/ 405 h 405"/>
                <a:gd name="T8" fmla="*/ 90 w 90"/>
                <a:gd name="T9" fmla="*/ 1 h 405"/>
                <a:gd name="T10" fmla="*/ 0 60000 65536"/>
                <a:gd name="T11" fmla="*/ 0 60000 65536"/>
                <a:gd name="T12" fmla="*/ 0 60000 65536"/>
                <a:gd name="T13" fmla="*/ 0 60000 65536"/>
                <a:gd name="T14" fmla="*/ 0 60000 65536"/>
                <a:gd name="T15" fmla="*/ 0 w 90"/>
                <a:gd name="T16" fmla="*/ 0 h 405"/>
                <a:gd name="T17" fmla="*/ 90 w 90"/>
                <a:gd name="T18" fmla="*/ 405 h 405"/>
              </a:gdLst>
              <a:ahLst/>
              <a:cxnLst>
                <a:cxn ang="T10">
                  <a:pos x="T0" y="T1"/>
                </a:cxn>
                <a:cxn ang="T11">
                  <a:pos x="T2" y="T3"/>
                </a:cxn>
                <a:cxn ang="T12">
                  <a:pos x="T4" y="T5"/>
                </a:cxn>
                <a:cxn ang="T13">
                  <a:pos x="T6" y="T7"/>
                </a:cxn>
                <a:cxn ang="T14">
                  <a:pos x="T8" y="T9"/>
                </a:cxn>
              </a:cxnLst>
              <a:rect l="T15" t="T16" r="T17" b="T18"/>
              <a:pathLst>
                <a:path w="90" h="405">
                  <a:moveTo>
                    <a:pt x="90" y="1"/>
                  </a:moveTo>
                  <a:lnTo>
                    <a:pt x="83" y="0"/>
                  </a:lnTo>
                  <a:lnTo>
                    <a:pt x="0" y="404"/>
                  </a:lnTo>
                  <a:lnTo>
                    <a:pt x="6" y="405"/>
                  </a:lnTo>
                  <a:lnTo>
                    <a:pt x="90" y="1"/>
                  </a:lnTo>
                  <a:close/>
                </a:path>
              </a:pathLst>
            </a:custGeom>
            <a:solidFill>
              <a:srgbClr val="000000"/>
            </a:solidFill>
            <a:ln w="9525">
              <a:noFill/>
              <a:round/>
              <a:headEnd/>
              <a:tailEnd/>
            </a:ln>
          </p:spPr>
          <p:txBody>
            <a:bodyPr/>
            <a:lstStyle/>
            <a:p>
              <a:endParaRPr lang="ru-RU"/>
            </a:p>
          </p:txBody>
        </p:sp>
        <p:sp>
          <p:nvSpPr>
            <p:cNvPr id="161876" name="Freeform 3533"/>
            <p:cNvSpPr>
              <a:spLocks/>
            </p:cNvSpPr>
            <p:nvPr/>
          </p:nvSpPr>
          <p:spPr bwMode="auto">
            <a:xfrm>
              <a:off x="3374" y="907"/>
              <a:ext cx="6" cy="3"/>
            </a:xfrm>
            <a:custGeom>
              <a:avLst/>
              <a:gdLst>
                <a:gd name="T0" fmla="*/ 6 w 6"/>
                <a:gd name="T1" fmla="*/ 1 h 3"/>
                <a:gd name="T2" fmla="*/ 0 w 6"/>
                <a:gd name="T3" fmla="*/ 0 h 3"/>
                <a:gd name="T4" fmla="*/ 0 w 6"/>
                <a:gd name="T5" fmla="*/ 3 h 3"/>
                <a:gd name="T6" fmla="*/ 6 w 6"/>
                <a:gd name="T7" fmla="*/ 1 h 3"/>
                <a:gd name="T8" fmla="*/ 0 60000 65536"/>
                <a:gd name="T9" fmla="*/ 0 60000 65536"/>
                <a:gd name="T10" fmla="*/ 0 60000 65536"/>
                <a:gd name="T11" fmla="*/ 0 60000 65536"/>
                <a:gd name="T12" fmla="*/ 0 w 6"/>
                <a:gd name="T13" fmla="*/ 0 h 3"/>
                <a:gd name="T14" fmla="*/ 6 w 6"/>
                <a:gd name="T15" fmla="*/ 3 h 3"/>
              </a:gdLst>
              <a:ahLst/>
              <a:cxnLst>
                <a:cxn ang="T8">
                  <a:pos x="T0" y="T1"/>
                </a:cxn>
                <a:cxn ang="T9">
                  <a:pos x="T2" y="T3"/>
                </a:cxn>
                <a:cxn ang="T10">
                  <a:pos x="T4" y="T5"/>
                </a:cxn>
                <a:cxn ang="T11">
                  <a:pos x="T6" y="T7"/>
                </a:cxn>
              </a:cxnLst>
              <a:rect l="T12" t="T13" r="T14" b="T15"/>
              <a:pathLst>
                <a:path w="6" h="3">
                  <a:moveTo>
                    <a:pt x="6" y="1"/>
                  </a:moveTo>
                  <a:lnTo>
                    <a:pt x="0" y="0"/>
                  </a:lnTo>
                  <a:lnTo>
                    <a:pt x="0" y="3"/>
                  </a:lnTo>
                  <a:lnTo>
                    <a:pt x="6" y="1"/>
                  </a:lnTo>
                  <a:close/>
                </a:path>
              </a:pathLst>
            </a:custGeom>
            <a:solidFill>
              <a:srgbClr val="000000"/>
            </a:solidFill>
            <a:ln w="9525">
              <a:noFill/>
              <a:round/>
              <a:headEnd/>
              <a:tailEnd/>
            </a:ln>
          </p:spPr>
          <p:txBody>
            <a:bodyPr/>
            <a:lstStyle/>
            <a:p>
              <a:endParaRPr lang="ru-RU"/>
            </a:p>
          </p:txBody>
        </p:sp>
        <p:sp>
          <p:nvSpPr>
            <p:cNvPr id="161877" name="Freeform 3534"/>
            <p:cNvSpPr>
              <a:spLocks/>
            </p:cNvSpPr>
            <p:nvPr/>
          </p:nvSpPr>
          <p:spPr bwMode="auto">
            <a:xfrm>
              <a:off x="3129" y="1263"/>
              <a:ext cx="164" cy="52"/>
            </a:xfrm>
            <a:custGeom>
              <a:avLst/>
              <a:gdLst>
                <a:gd name="T0" fmla="*/ 163 w 164"/>
                <a:gd name="T1" fmla="*/ 52 h 52"/>
                <a:gd name="T2" fmla="*/ 164 w 164"/>
                <a:gd name="T3" fmla="*/ 47 h 52"/>
                <a:gd name="T4" fmla="*/ 2 w 164"/>
                <a:gd name="T5" fmla="*/ 0 h 52"/>
                <a:gd name="T6" fmla="*/ 0 w 164"/>
                <a:gd name="T7" fmla="*/ 6 h 52"/>
                <a:gd name="T8" fmla="*/ 163 w 164"/>
                <a:gd name="T9" fmla="*/ 52 h 52"/>
                <a:gd name="T10" fmla="*/ 0 60000 65536"/>
                <a:gd name="T11" fmla="*/ 0 60000 65536"/>
                <a:gd name="T12" fmla="*/ 0 60000 65536"/>
                <a:gd name="T13" fmla="*/ 0 60000 65536"/>
                <a:gd name="T14" fmla="*/ 0 60000 65536"/>
                <a:gd name="T15" fmla="*/ 0 w 164"/>
                <a:gd name="T16" fmla="*/ 0 h 52"/>
                <a:gd name="T17" fmla="*/ 164 w 164"/>
                <a:gd name="T18" fmla="*/ 52 h 52"/>
              </a:gdLst>
              <a:ahLst/>
              <a:cxnLst>
                <a:cxn ang="T10">
                  <a:pos x="T0" y="T1"/>
                </a:cxn>
                <a:cxn ang="T11">
                  <a:pos x="T2" y="T3"/>
                </a:cxn>
                <a:cxn ang="T12">
                  <a:pos x="T4" y="T5"/>
                </a:cxn>
                <a:cxn ang="T13">
                  <a:pos x="T6" y="T7"/>
                </a:cxn>
                <a:cxn ang="T14">
                  <a:pos x="T8" y="T9"/>
                </a:cxn>
              </a:cxnLst>
              <a:rect l="T15" t="T16" r="T17" b="T18"/>
              <a:pathLst>
                <a:path w="164" h="52">
                  <a:moveTo>
                    <a:pt x="163" y="52"/>
                  </a:moveTo>
                  <a:lnTo>
                    <a:pt x="164" y="47"/>
                  </a:lnTo>
                  <a:lnTo>
                    <a:pt x="2" y="0"/>
                  </a:lnTo>
                  <a:lnTo>
                    <a:pt x="0" y="6"/>
                  </a:lnTo>
                  <a:lnTo>
                    <a:pt x="163" y="52"/>
                  </a:lnTo>
                  <a:close/>
                </a:path>
              </a:pathLst>
            </a:custGeom>
            <a:solidFill>
              <a:srgbClr val="000000"/>
            </a:solidFill>
            <a:ln w="9525">
              <a:noFill/>
              <a:round/>
              <a:headEnd/>
              <a:tailEnd/>
            </a:ln>
          </p:spPr>
          <p:txBody>
            <a:bodyPr/>
            <a:lstStyle/>
            <a:p>
              <a:endParaRPr lang="ru-RU"/>
            </a:p>
          </p:txBody>
        </p:sp>
        <p:sp>
          <p:nvSpPr>
            <p:cNvPr id="161878" name="Freeform 3535"/>
            <p:cNvSpPr>
              <a:spLocks/>
            </p:cNvSpPr>
            <p:nvPr/>
          </p:nvSpPr>
          <p:spPr bwMode="auto">
            <a:xfrm>
              <a:off x="3289" y="1309"/>
              <a:ext cx="6" cy="7"/>
            </a:xfrm>
            <a:custGeom>
              <a:avLst/>
              <a:gdLst>
                <a:gd name="T0" fmla="*/ 6 w 6"/>
                <a:gd name="T1" fmla="*/ 4 h 7"/>
                <a:gd name="T2" fmla="*/ 5 w 6"/>
                <a:gd name="T3" fmla="*/ 7 h 7"/>
                <a:gd name="T4" fmla="*/ 3 w 6"/>
                <a:gd name="T5" fmla="*/ 7 h 7"/>
                <a:gd name="T6" fmla="*/ 5 w 6"/>
                <a:gd name="T7" fmla="*/ 0 h 7"/>
                <a:gd name="T8" fmla="*/ 0 w 6"/>
                <a:gd name="T9" fmla="*/ 2 h 7"/>
                <a:gd name="T10" fmla="*/ 6 w 6"/>
                <a:gd name="T11" fmla="*/ 4 h 7"/>
                <a:gd name="T12" fmla="*/ 0 60000 65536"/>
                <a:gd name="T13" fmla="*/ 0 60000 65536"/>
                <a:gd name="T14" fmla="*/ 0 60000 65536"/>
                <a:gd name="T15" fmla="*/ 0 60000 65536"/>
                <a:gd name="T16" fmla="*/ 0 60000 65536"/>
                <a:gd name="T17" fmla="*/ 0 60000 65536"/>
                <a:gd name="T18" fmla="*/ 0 w 6"/>
                <a:gd name="T19" fmla="*/ 0 h 7"/>
                <a:gd name="T20" fmla="*/ 6 w 6"/>
                <a:gd name="T21" fmla="*/ 7 h 7"/>
              </a:gdLst>
              <a:ahLst/>
              <a:cxnLst>
                <a:cxn ang="T12">
                  <a:pos x="T0" y="T1"/>
                </a:cxn>
                <a:cxn ang="T13">
                  <a:pos x="T2" y="T3"/>
                </a:cxn>
                <a:cxn ang="T14">
                  <a:pos x="T4" y="T5"/>
                </a:cxn>
                <a:cxn ang="T15">
                  <a:pos x="T6" y="T7"/>
                </a:cxn>
                <a:cxn ang="T16">
                  <a:pos x="T8" y="T9"/>
                </a:cxn>
                <a:cxn ang="T17">
                  <a:pos x="T10" y="T11"/>
                </a:cxn>
              </a:cxnLst>
              <a:rect l="T18" t="T19" r="T20" b="T21"/>
              <a:pathLst>
                <a:path w="6" h="7">
                  <a:moveTo>
                    <a:pt x="6" y="4"/>
                  </a:moveTo>
                  <a:lnTo>
                    <a:pt x="5" y="7"/>
                  </a:lnTo>
                  <a:lnTo>
                    <a:pt x="3" y="7"/>
                  </a:lnTo>
                  <a:lnTo>
                    <a:pt x="5" y="0"/>
                  </a:lnTo>
                  <a:lnTo>
                    <a:pt x="0" y="2"/>
                  </a:lnTo>
                  <a:lnTo>
                    <a:pt x="6" y="4"/>
                  </a:lnTo>
                  <a:close/>
                </a:path>
              </a:pathLst>
            </a:custGeom>
            <a:solidFill>
              <a:srgbClr val="000000"/>
            </a:solidFill>
            <a:ln w="9525">
              <a:noFill/>
              <a:round/>
              <a:headEnd/>
              <a:tailEnd/>
            </a:ln>
          </p:spPr>
          <p:txBody>
            <a:bodyPr/>
            <a:lstStyle/>
            <a:p>
              <a:endParaRPr lang="ru-RU"/>
            </a:p>
          </p:txBody>
        </p:sp>
        <p:sp>
          <p:nvSpPr>
            <p:cNvPr id="161879" name="Freeform 3536"/>
            <p:cNvSpPr>
              <a:spLocks/>
            </p:cNvSpPr>
            <p:nvPr/>
          </p:nvSpPr>
          <p:spPr bwMode="auto">
            <a:xfrm>
              <a:off x="3123" y="1263"/>
              <a:ext cx="5" cy="7"/>
            </a:xfrm>
            <a:custGeom>
              <a:avLst/>
              <a:gdLst>
                <a:gd name="T0" fmla="*/ 3 w 5"/>
                <a:gd name="T1" fmla="*/ 7 h 7"/>
                <a:gd name="T2" fmla="*/ 0 w 5"/>
                <a:gd name="T3" fmla="*/ 5 h 7"/>
                <a:gd name="T4" fmla="*/ 1 w 5"/>
                <a:gd name="T5" fmla="*/ 2 h 7"/>
                <a:gd name="T6" fmla="*/ 5 w 5"/>
                <a:gd name="T7" fmla="*/ 5 h 7"/>
                <a:gd name="T8" fmla="*/ 5 w 5"/>
                <a:gd name="T9" fmla="*/ 0 h 7"/>
                <a:gd name="T10" fmla="*/ 3 w 5"/>
                <a:gd name="T11" fmla="*/ 7 h 7"/>
                <a:gd name="T12" fmla="*/ 0 60000 65536"/>
                <a:gd name="T13" fmla="*/ 0 60000 65536"/>
                <a:gd name="T14" fmla="*/ 0 60000 65536"/>
                <a:gd name="T15" fmla="*/ 0 60000 65536"/>
                <a:gd name="T16" fmla="*/ 0 60000 65536"/>
                <a:gd name="T17" fmla="*/ 0 60000 65536"/>
                <a:gd name="T18" fmla="*/ 0 w 5"/>
                <a:gd name="T19" fmla="*/ 0 h 7"/>
                <a:gd name="T20" fmla="*/ 5 w 5"/>
                <a:gd name="T21" fmla="*/ 7 h 7"/>
              </a:gdLst>
              <a:ahLst/>
              <a:cxnLst>
                <a:cxn ang="T12">
                  <a:pos x="T0" y="T1"/>
                </a:cxn>
                <a:cxn ang="T13">
                  <a:pos x="T2" y="T3"/>
                </a:cxn>
                <a:cxn ang="T14">
                  <a:pos x="T4" y="T5"/>
                </a:cxn>
                <a:cxn ang="T15">
                  <a:pos x="T6" y="T7"/>
                </a:cxn>
                <a:cxn ang="T16">
                  <a:pos x="T8" y="T9"/>
                </a:cxn>
                <a:cxn ang="T17">
                  <a:pos x="T10" y="T11"/>
                </a:cxn>
              </a:cxnLst>
              <a:rect l="T18" t="T19" r="T20" b="T21"/>
              <a:pathLst>
                <a:path w="5" h="7">
                  <a:moveTo>
                    <a:pt x="3" y="7"/>
                  </a:moveTo>
                  <a:lnTo>
                    <a:pt x="0" y="5"/>
                  </a:lnTo>
                  <a:lnTo>
                    <a:pt x="1" y="2"/>
                  </a:lnTo>
                  <a:lnTo>
                    <a:pt x="5" y="5"/>
                  </a:lnTo>
                  <a:lnTo>
                    <a:pt x="5" y="0"/>
                  </a:lnTo>
                  <a:lnTo>
                    <a:pt x="3" y="7"/>
                  </a:lnTo>
                  <a:close/>
                </a:path>
              </a:pathLst>
            </a:custGeom>
            <a:solidFill>
              <a:srgbClr val="000000"/>
            </a:solidFill>
            <a:ln w="9525">
              <a:noFill/>
              <a:round/>
              <a:headEnd/>
              <a:tailEnd/>
            </a:ln>
          </p:spPr>
          <p:txBody>
            <a:bodyPr/>
            <a:lstStyle/>
            <a:p>
              <a:endParaRPr lang="ru-RU"/>
            </a:p>
          </p:txBody>
        </p:sp>
        <p:sp>
          <p:nvSpPr>
            <p:cNvPr id="161880" name="Line 3537"/>
            <p:cNvSpPr>
              <a:spLocks noChangeShapeType="1"/>
            </p:cNvSpPr>
            <p:nvPr/>
          </p:nvSpPr>
          <p:spPr bwMode="auto">
            <a:xfrm flipV="1">
              <a:off x="3186" y="883"/>
              <a:ext cx="129" cy="387"/>
            </a:xfrm>
            <a:prstGeom prst="line">
              <a:avLst/>
            </a:prstGeom>
            <a:noFill/>
            <a:ln w="6350" cap="rnd">
              <a:solidFill>
                <a:srgbClr val="000000"/>
              </a:solidFill>
              <a:round/>
              <a:headEnd/>
              <a:tailEnd/>
            </a:ln>
          </p:spPr>
          <p:txBody>
            <a:bodyPr/>
            <a:lstStyle/>
            <a:p>
              <a:endParaRPr lang="ru-RU"/>
            </a:p>
          </p:txBody>
        </p:sp>
        <p:sp>
          <p:nvSpPr>
            <p:cNvPr id="161881" name="Line 3538"/>
            <p:cNvSpPr>
              <a:spLocks noChangeShapeType="1"/>
            </p:cNvSpPr>
            <p:nvPr/>
          </p:nvSpPr>
          <p:spPr bwMode="auto">
            <a:xfrm flipV="1">
              <a:off x="3255" y="895"/>
              <a:ext cx="99" cy="384"/>
            </a:xfrm>
            <a:prstGeom prst="line">
              <a:avLst/>
            </a:prstGeom>
            <a:noFill/>
            <a:ln w="6350" cap="rnd">
              <a:solidFill>
                <a:srgbClr val="000000"/>
              </a:solidFill>
              <a:round/>
              <a:headEnd/>
              <a:tailEnd/>
            </a:ln>
          </p:spPr>
          <p:txBody>
            <a:bodyPr/>
            <a:lstStyle/>
            <a:p>
              <a:endParaRPr lang="ru-RU"/>
            </a:p>
          </p:txBody>
        </p:sp>
        <p:sp>
          <p:nvSpPr>
            <p:cNvPr id="161882" name="Freeform 3539"/>
            <p:cNvSpPr>
              <a:spLocks/>
            </p:cNvSpPr>
            <p:nvPr/>
          </p:nvSpPr>
          <p:spPr bwMode="auto">
            <a:xfrm>
              <a:off x="3151" y="1300"/>
              <a:ext cx="69" cy="61"/>
            </a:xfrm>
            <a:custGeom>
              <a:avLst/>
              <a:gdLst>
                <a:gd name="T0" fmla="*/ 12 w 69"/>
                <a:gd name="T1" fmla="*/ 53 h 61"/>
                <a:gd name="T2" fmla="*/ 7 w 69"/>
                <a:gd name="T3" fmla="*/ 49 h 61"/>
                <a:gd name="T4" fmla="*/ 3 w 69"/>
                <a:gd name="T5" fmla="*/ 44 h 61"/>
                <a:gd name="T6" fmla="*/ 1 w 69"/>
                <a:gd name="T7" fmla="*/ 38 h 61"/>
                <a:gd name="T8" fmla="*/ 0 w 69"/>
                <a:gd name="T9" fmla="*/ 33 h 61"/>
                <a:gd name="T10" fmla="*/ 0 w 69"/>
                <a:gd name="T11" fmla="*/ 27 h 61"/>
                <a:gd name="T12" fmla="*/ 2 w 69"/>
                <a:gd name="T13" fmla="*/ 21 h 61"/>
                <a:gd name="T14" fmla="*/ 3 w 69"/>
                <a:gd name="T15" fmla="*/ 16 h 61"/>
                <a:gd name="T16" fmla="*/ 8 w 69"/>
                <a:gd name="T17" fmla="*/ 11 h 61"/>
                <a:gd name="T18" fmla="*/ 13 w 69"/>
                <a:gd name="T19" fmla="*/ 6 h 61"/>
                <a:gd name="T20" fmla="*/ 20 w 69"/>
                <a:gd name="T21" fmla="*/ 4 h 61"/>
                <a:gd name="T22" fmla="*/ 26 w 69"/>
                <a:gd name="T23" fmla="*/ 2 h 61"/>
                <a:gd name="T24" fmla="*/ 32 w 69"/>
                <a:gd name="T25" fmla="*/ 0 h 61"/>
                <a:gd name="T26" fmla="*/ 39 w 69"/>
                <a:gd name="T27" fmla="*/ 0 h 61"/>
                <a:gd name="T28" fmla="*/ 45 w 69"/>
                <a:gd name="T29" fmla="*/ 2 h 61"/>
                <a:gd name="T30" fmla="*/ 52 w 69"/>
                <a:gd name="T31" fmla="*/ 4 h 61"/>
                <a:gd name="T32" fmla="*/ 58 w 69"/>
                <a:gd name="T33" fmla="*/ 8 h 61"/>
                <a:gd name="T34" fmla="*/ 62 w 69"/>
                <a:gd name="T35" fmla="*/ 13 h 61"/>
                <a:gd name="T36" fmla="*/ 66 w 69"/>
                <a:gd name="T37" fmla="*/ 17 h 61"/>
                <a:gd name="T38" fmla="*/ 67 w 69"/>
                <a:gd name="T39" fmla="*/ 24 h 61"/>
                <a:gd name="T40" fmla="*/ 69 w 69"/>
                <a:gd name="T41" fmla="*/ 30 h 61"/>
                <a:gd name="T42" fmla="*/ 69 w 69"/>
                <a:gd name="T43" fmla="*/ 34 h 61"/>
                <a:gd name="T44" fmla="*/ 67 w 69"/>
                <a:gd name="T45" fmla="*/ 41 h 61"/>
                <a:gd name="T46" fmla="*/ 64 w 69"/>
                <a:gd name="T47" fmla="*/ 47 h 61"/>
                <a:gd name="T48" fmla="*/ 61 w 69"/>
                <a:gd name="T49" fmla="*/ 52 h 61"/>
                <a:gd name="T50" fmla="*/ 54 w 69"/>
                <a:gd name="T51" fmla="*/ 54 h 61"/>
                <a:gd name="T52" fmla="*/ 50 w 69"/>
                <a:gd name="T53" fmla="*/ 58 h 61"/>
                <a:gd name="T54" fmla="*/ 43 w 69"/>
                <a:gd name="T55" fmla="*/ 61 h 61"/>
                <a:gd name="T56" fmla="*/ 35 w 69"/>
                <a:gd name="T57" fmla="*/ 61 h 61"/>
                <a:gd name="T58" fmla="*/ 29 w 69"/>
                <a:gd name="T59" fmla="*/ 61 h 61"/>
                <a:gd name="T60" fmla="*/ 22 w 69"/>
                <a:gd name="T61" fmla="*/ 60 h 61"/>
                <a:gd name="T62" fmla="*/ 16 w 69"/>
                <a:gd name="T63" fmla="*/ 58 h 61"/>
                <a:gd name="T64" fmla="*/ 12 w 69"/>
                <a:gd name="T65" fmla="*/ 53 h 6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9"/>
                <a:gd name="T100" fmla="*/ 0 h 61"/>
                <a:gd name="T101" fmla="*/ 69 w 69"/>
                <a:gd name="T102" fmla="*/ 61 h 6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9" h="61">
                  <a:moveTo>
                    <a:pt x="12" y="53"/>
                  </a:moveTo>
                  <a:lnTo>
                    <a:pt x="7" y="49"/>
                  </a:lnTo>
                  <a:lnTo>
                    <a:pt x="3" y="44"/>
                  </a:lnTo>
                  <a:lnTo>
                    <a:pt x="1" y="38"/>
                  </a:lnTo>
                  <a:lnTo>
                    <a:pt x="0" y="33"/>
                  </a:lnTo>
                  <a:lnTo>
                    <a:pt x="0" y="27"/>
                  </a:lnTo>
                  <a:lnTo>
                    <a:pt x="2" y="21"/>
                  </a:lnTo>
                  <a:lnTo>
                    <a:pt x="3" y="16"/>
                  </a:lnTo>
                  <a:lnTo>
                    <a:pt x="8" y="11"/>
                  </a:lnTo>
                  <a:lnTo>
                    <a:pt x="13" y="6"/>
                  </a:lnTo>
                  <a:lnTo>
                    <a:pt x="20" y="4"/>
                  </a:lnTo>
                  <a:lnTo>
                    <a:pt x="26" y="2"/>
                  </a:lnTo>
                  <a:lnTo>
                    <a:pt x="32" y="0"/>
                  </a:lnTo>
                  <a:lnTo>
                    <a:pt x="39" y="0"/>
                  </a:lnTo>
                  <a:lnTo>
                    <a:pt x="45" y="2"/>
                  </a:lnTo>
                  <a:lnTo>
                    <a:pt x="52" y="4"/>
                  </a:lnTo>
                  <a:lnTo>
                    <a:pt x="58" y="8"/>
                  </a:lnTo>
                  <a:lnTo>
                    <a:pt x="62" y="13"/>
                  </a:lnTo>
                  <a:lnTo>
                    <a:pt x="66" y="17"/>
                  </a:lnTo>
                  <a:lnTo>
                    <a:pt x="67" y="24"/>
                  </a:lnTo>
                  <a:lnTo>
                    <a:pt x="69" y="30"/>
                  </a:lnTo>
                  <a:lnTo>
                    <a:pt x="69" y="34"/>
                  </a:lnTo>
                  <a:lnTo>
                    <a:pt x="67" y="41"/>
                  </a:lnTo>
                  <a:lnTo>
                    <a:pt x="64" y="47"/>
                  </a:lnTo>
                  <a:lnTo>
                    <a:pt x="61" y="52"/>
                  </a:lnTo>
                  <a:lnTo>
                    <a:pt x="54" y="54"/>
                  </a:lnTo>
                  <a:lnTo>
                    <a:pt x="50" y="58"/>
                  </a:lnTo>
                  <a:lnTo>
                    <a:pt x="43" y="61"/>
                  </a:lnTo>
                  <a:lnTo>
                    <a:pt x="35" y="61"/>
                  </a:lnTo>
                  <a:lnTo>
                    <a:pt x="29" y="61"/>
                  </a:lnTo>
                  <a:lnTo>
                    <a:pt x="22" y="60"/>
                  </a:lnTo>
                  <a:lnTo>
                    <a:pt x="16" y="58"/>
                  </a:lnTo>
                  <a:lnTo>
                    <a:pt x="12" y="53"/>
                  </a:lnTo>
                  <a:close/>
                </a:path>
              </a:pathLst>
            </a:custGeom>
            <a:solidFill>
              <a:srgbClr val="D7AB00"/>
            </a:solidFill>
            <a:ln w="9525">
              <a:noFill/>
              <a:round/>
              <a:headEnd/>
              <a:tailEnd/>
            </a:ln>
          </p:spPr>
          <p:txBody>
            <a:bodyPr/>
            <a:lstStyle/>
            <a:p>
              <a:endParaRPr lang="ru-RU"/>
            </a:p>
          </p:txBody>
        </p:sp>
        <p:sp>
          <p:nvSpPr>
            <p:cNvPr id="161883" name="Freeform 3540"/>
            <p:cNvSpPr>
              <a:spLocks/>
            </p:cNvSpPr>
            <p:nvPr/>
          </p:nvSpPr>
          <p:spPr bwMode="auto">
            <a:xfrm>
              <a:off x="3151" y="1300"/>
              <a:ext cx="69" cy="61"/>
            </a:xfrm>
            <a:custGeom>
              <a:avLst/>
              <a:gdLst>
                <a:gd name="T0" fmla="*/ 12 w 69"/>
                <a:gd name="T1" fmla="*/ 53 h 61"/>
                <a:gd name="T2" fmla="*/ 3 w 69"/>
                <a:gd name="T3" fmla="*/ 44 h 61"/>
                <a:gd name="T4" fmla="*/ 0 w 69"/>
                <a:gd name="T5" fmla="*/ 33 h 61"/>
                <a:gd name="T6" fmla="*/ 2 w 69"/>
                <a:gd name="T7" fmla="*/ 21 h 61"/>
                <a:gd name="T8" fmla="*/ 8 w 69"/>
                <a:gd name="T9" fmla="*/ 11 h 61"/>
                <a:gd name="T10" fmla="*/ 20 w 69"/>
                <a:gd name="T11" fmla="*/ 4 h 61"/>
                <a:gd name="T12" fmla="*/ 32 w 69"/>
                <a:gd name="T13" fmla="*/ 0 h 61"/>
                <a:gd name="T14" fmla="*/ 46 w 69"/>
                <a:gd name="T15" fmla="*/ 2 h 61"/>
                <a:gd name="T16" fmla="*/ 58 w 69"/>
                <a:gd name="T17" fmla="*/ 8 h 61"/>
                <a:gd name="T18" fmla="*/ 66 w 69"/>
                <a:gd name="T19" fmla="*/ 17 h 61"/>
                <a:gd name="T20" fmla="*/ 69 w 69"/>
                <a:gd name="T21" fmla="*/ 30 h 61"/>
                <a:gd name="T22" fmla="*/ 67 w 69"/>
                <a:gd name="T23" fmla="*/ 41 h 61"/>
                <a:gd name="T24" fmla="*/ 61 w 69"/>
                <a:gd name="T25" fmla="*/ 52 h 61"/>
                <a:gd name="T26" fmla="*/ 50 w 69"/>
                <a:gd name="T27" fmla="*/ 58 h 61"/>
                <a:gd name="T28" fmla="*/ 37 w 69"/>
                <a:gd name="T29" fmla="*/ 61 h 61"/>
                <a:gd name="T30" fmla="*/ 22 w 69"/>
                <a:gd name="T31" fmla="*/ 60 h 61"/>
                <a:gd name="T32" fmla="*/ 12 w 69"/>
                <a:gd name="T33" fmla="*/ 53 h 6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
                <a:gd name="T52" fmla="*/ 0 h 61"/>
                <a:gd name="T53" fmla="*/ 69 w 69"/>
                <a:gd name="T54" fmla="*/ 61 h 6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 h="61">
                  <a:moveTo>
                    <a:pt x="12" y="53"/>
                  </a:moveTo>
                  <a:lnTo>
                    <a:pt x="3" y="44"/>
                  </a:lnTo>
                  <a:lnTo>
                    <a:pt x="0" y="33"/>
                  </a:lnTo>
                  <a:lnTo>
                    <a:pt x="2" y="21"/>
                  </a:lnTo>
                  <a:lnTo>
                    <a:pt x="8" y="11"/>
                  </a:lnTo>
                  <a:lnTo>
                    <a:pt x="20" y="4"/>
                  </a:lnTo>
                  <a:lnTo>
                    <a:pt x="32" y="0"/>
                  </a:lnTo>
                  <a:lnTo>
                    <a:pt x="46" y="2"/>
                  </a:lnTo>
                  <a:lnTo>
                    <a:pt x="58" y="8"/>
                  </a:lnTo>
                  <a:lnTo>
                    <a:pt x="66" y="17"/>
                  </a:lnTo>
                  <a:lnTo>
                    <a:pt x="69" y="30"/>
                  </a:lnTo>
                  <a:lnTo>
                    <a:pt x="67" y="41"/>
                  </a:lnTo>
                  <a:lnTo>
                    <a:pt x="61" y="52"/>
                  </a:lnTo>
                  <a:lnTo>
                    <a:pt x="50" y="58"/>
                  </a:lnTo>
                  <a:lnTo>
                    <a:pt x="37" y="61"/>
                  </a:lnTo>
                  <a:lnTo>
                    <a:pt x="22" y="60"/>
                  </a:lnTo>
                  <a:lnTo>
                    <a:pt x="12" y="53"/>
                  </a:lnTo>
                </a:path>
              </a:pathLst>
            </a:custGeom>
            <a:noFill/>
            <a:ln w="6350" cap="rnd">
              <a:solidFill>
                <a:srgbClr val="000000"/>
              </a:solidFill>
              <a:prstDash val="solid"/>
              <a:round/>
              <a:headEnd/>
              <a:tailEnd/>
            </a:ln>
          </p:spPr>
          <p:txBody>
            <a:bodyPr/>
            <a:lstStyle/>
            <a:p>
              <a:endParaRPr lang="ru-RU"/>
            </a:p>
          </p:txBody>
        </p:sp>
        <p:sp>
          <p:nvSpPr>
            <p:cNvPr id="161884" name="Freeform 3541"/>
            <p:cNvSpPr>
              <a:spLocks/>
            </p:cNvSpPr>
            <p:nvPr/>
          </p:nvSpPr>
          <p:spPr bwMode="auto">
            <a:xfrm>
              <a:off x="3213" y="1294"/>
              <a:ext cx="70" cy="59"/>
            </a:xfrm>
            <a:custGeom>
              <a:avLst/>
              <a:gdLst>
                <a:gd name="T0" fmla="*/ 11 w 70"/>
                <a:gd name="T1" fmla="*/ 51 h 59"/>
                <a:gd name="T2" fmla="*/ 7 w 70"/>
                <a:gd name="T3" fmla="*/ 49 h 59"/>
                <a:gd name="T4" fmla="*/ 3 w 70"/>
                <a:gd name="T5" fmla="*/ 42 h 59"/>
                <a:gd name="T6" fmla="*/ 1 w 70"/>
                <a:gd name="T7" fmla="*/ 37 h 59"/>
                <a:gd name="T8" fmla="*/ 0 w 70"/>
                <a:gd name="T9" fmla="*/ 31 h 59"/>
                <a:gd name="T10" fmla="*/ 0 w 70"/>
                <a:gd name="T11" fmla="*/ 24 h 59"/>
                <a:gd name="T12" fmla="*/ 1 w 70"/>
                <a:gd name="T13" fmla="*/ 19 h 59"/>
                <a:gd name="T14" fmla="*/ 5 w 70"/>
                <a:gd name="T15" fmla="*/ 13 h 59"/>
                <a:gd name="T16" fmla="*/ 10 w 70"/>
                <a:gd name="T17" fmla="*/ 9 h 59"/>
                <a:gd name="T18" fmla="*/ 14 w 70"/>
                <a:gd name="T19" fmla="*/ 4 h 59"/>
                <a:gd name="T20" fmla="*/ 20 w 70"/>
                <a:gd name="T21" fmla="*/ 1 h 59"/>
                <a:gd name="T22" fmla="*/ 26 w 70"/>
                <a:gd name="T23" fmla="*/ 0 h 59"/>
                <a:gd name="T24" fmla="*/ 33 w 70"/>
                <a:gd name="T25" fmla="*/ 0 h 59"/>
                <a:gd name="T26" fmla="*/ 40 w 70"/>
                <a:gd name="T27" fmla="*/ 0 h 59"/>
                <a:gd name="T28" fmla="*/ 46 w 70"/>
                <a:gd name="T29" fmla="*/ 1 h 59"/>
                <a:gd name="T30" fmla="*/ 52 w 70"/>
                <a:gd name="T31" fmla="*/ 2 h 59"/>
                <a:gd name="T32" fmla="*/ 58 w 70"/>
                <a:gd name="T33" fmla="*/ 7 h 59"/>
                <a:gd name="T34" fmla="*/ 62 w 70"/>
                <a:gd name="T35" fmla="*/ 10 h 59"/>
                <a:gd name="T36" fmla="*/ 67 w 70"/>
                <a:gd name="T37" fmla="*/ 17 h 59"/>
                <a:gd name="T38" fmla="*/ 69 w 70"/>
                <a:gd name="T39" fmla="*/ 21 h 59"/>
                <a:gd name="T40" fmla="*/ 70 w 70"/>
                <a:gd name="T41" fmla="*/ 28 h 59"/>
                <a:gd name="T42" fmla="*/ 69 w 70"/>
                <a:gd name="T43" fmla="*/ 34 h 59"/>
                <a:gd name="T44" fmla="*/ 67 w 70"/>
                <a:gd name="T45" fmla="*/ 39 h 59"/>
                <a:gd name="T46" fmla="*/ 66 w 70"/>
                <a:gd name="T47" fmla="*/ 45 h 59"/>
                <a:gd name="T48" fmla="*/ 60 w 70"/>
                <a:gd name="T49" fmla="*/ 49 h 59"/>
                <a:gd name="T50" fmla="*/ 56 w 70"/>
                <a:gd name="T51" fmla="*/ 54 h 59"/>
                <a:gd name="T52" fmla="*/ 50 w 70"/>
                <a:gd name="T53" fmla="*/ 58 h 59"/>
                <a:gd name="T54" fmla="*/ 43 w 70"/>
                <a:gd name="T55" fmla="*/ 59 h 59"/>
                <a:gd name="T56" fmla="*/ 37 w 70"/>
                <a:gd name="T57" fmla="*/ 59 h 59"/>
                <a:gd name="T58" fmla="*/ 30 w 70"/>
                <a:gd name="T59" fmla="*/ 59 h 59"/>
                <a:gd name="T60" fmla="*/ 24 w 70"/>
                <a:gd name="T61" fmla="*/ 58 h 59"/>
                <a:gd name="T62" fmla="*/ 18 w 70"/>
                <a:gd name="T63" fmla="*/ 56 h 59"/>
                <a:gd name="T64" fmla="*/ 11 w 70"/>
                <a:gd name="T65" fmla="*/ 51 h 5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0"/>
                <a:gd name="T100" fmla="*/ 0 h 59"/>
                <a:gd name="T101" fmla="*/ 70 w 70"/>
                <a:gd name="T102" fmla="*/ 59 h 5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0" h="59">
                  <a:moveTo>
                    <a:pt x="11" y="51"/>
                  </a:moveTo>
                  <a:lnTo>
                    <a:pt x="7" y="49"/>
                  </a:lnTo>
                  <a:lnTo>
                    <a:pt x="3" y="42"/>
                  </a:lnTo>
                  <a:lnTo>
                    <a:pt x="1" y="37"/>
                  </a:lnTo>
                  <a:lnTo>
                    <a:pt x="0" y="31"/>
                  </a:lnTo>
                  <a:lnTo>
                    <a:pt x="0" y="24"/>
                  </a:lnTo>
                  <a:lnTo>
                    <a:pt x="1" y="19"/>
                  </a:lnTo>
                  <a:lnTo>
                    <a:pt x="5" y="13"/>
                  </a:lnTo>
                  <a:lnTo>
                    <a:pt x="10" y="9"/>
                  </a:lnTo>
                  <a:lnTo>
                    <a:pt x="14" y="4"/>
                  </a:lnTo>
                  <a:lnTo>
                    <a:pt x="20" y="1"/>
                  </a:lnTo>
                  <a:lnTo>
                    <a:pt x="26" y="0"/>
                  </a:lnTo>
                  <a:lnTo>
                    <a:pt x="33" y="0"/>
                  </a:lnTo>
                  <a:lnTo>
                    <a:pt x="40" y="0"/>
                  </a:lnTo>
                  <a:lnTo>
                    <a:pt x="46" y="1"/>
                  </a:lnTo>
                  <a:lnTo>
                    <a:pt x="52" y="2"/>
                  </a:lnTo>
                  <a:lnTo>
                    <a:pt x="58" y="7"/>
                  </a:lnTo>
                  <a:lnTo>
                    <a:pt x="62" y="10"/>
                  </a:lnTo>
                  <a:lnTo>
                    <a:pt x="67" y="17"/>
                  </a:lnTo>
                  <a:lnTo>
                    <a:pt x="69" y="21"/>
                  </a:lnTo>
                  <a:lnTo>
                    <a:pt x="70" y="28"/>
                  </a:lnTo>
                  <a:lnTo>
                    <a:pt x="69" y="34"/>
                  </a:lnTo>
                  <a:lnTo>
                    <a:pt x="67" y="39"/>
                  </a:lnTo>
                  <a:lnTo>
                    <a:pt x="66" y="45"/>
                  </a:lnTo>
                  <a:lnTo>
                    <a:pt x="60" y="49"/>
                  </a:lnTo>
                  <a:lnTo>
                    <a:pt x="56" y="54"/>
                  </a:lnTo>
                  <a:lnTo>
                    <a:pt x="50" y="58"/>
                  </a:lnTo>
                  <a:lnTo>
                    <a:pt x="43" y="59"/>
                  </a:lnTo>
                  <a:lnTo>
                    <a:pt x="37" y="59"/>
                  </a:lnTo>
                  <a:lnTo>
                    <a:pt x="30" y="59"/>
                  </a:lnTo>
                  <a:lnTo>
                    <a:pt x="24" y="58"/>
                  </a:lnTo>
                  <a:lnTo>
                    <a:pt x="18" y="56"/>
                  </a:lnTo>
                  <a:lnTo>
                    <a:pt x="11" y="51"/>
                  </a:lnTo>
                  <a:close/>
                </a:path>
              </a:pathLst>
            </a:custGeom>
            <a:solidFill>
              <a:srgbClr val="D7AB00"/>
            </a:solidFill>
            <a:ln w="9525">
              <a:noFill/>
              <a:round/>
              <a:headEnd/>
              <a:tailEnd/>
            </a:ln>
          </p:spPr>
          <p:txBody>
            <a:bodyPr/>
            <a:lstStyle/>
            <a:p>
              <a:endParaRPr lang="ru-RU"/>
            </a:p>
          </p:txBody>
        </p:sp>
        <p:sp>
          <p:nvSpPr>
            <p:cNvPr id="161885" name="Freeform 3542"/>
            <p:cNvSpPr>
              <a:spLocks/>
            </p:cNvSpPr>
            <p:nvPr/>
          </p:nvSpPr>
          <p:spPr bwMode="auto">
            <a:xfrm>
              <a:off x="3213" y="1292"/>
              <a:ext cx="70" cy="61"/>
            </a:xfrm>
            <a:custGeom>
              <a:avLst/>
              <a:gdLst>
                <a:gd name="T0" fmla="*/ 11 w 70"/>
                <a:gd name="T1" fmla="*/ 53 h 61"/>
                <a:gd name="T2" fmla="*/ 3 w 70"/>
                <a:gd name="T3" fmla="*/ 44 h 61"/>
                <a:gd name="T4" fmla="*/ 0 w 70"/>
                <a:gd name="T5" fmla="*/ 33 h 61"/>
                <a:gd name="T6" fmla="*/ 1 w 70"/>
                <a:gd name="T7" fmla="*/ 21 h 61"/>
                <a:gd name="T8" fmla="*/ 10 w 70"/>
                <a:gd name="T9" fmla="*/ 11 h 61"/>
                <a:gd name="T10" fmla="*/ 20 w 70"/>
                <a:gd name="T11" fmla="*/ 3 h 61"/>
                <a:gd name="T12" fmla="*/ 33 w 70"/>
                <a:gd name="T13" fmla="*/ 0 h 61"/>
                <a:gd name="T14" fmla="*/ 46 w 70"/>
                <a:gd name="T15" fmla="*/ 2 h 61"/>
                <a:gd name="T16" fmla="*/ 58 w 70"/>
                <a:gd name="T17" fmla="*/ 8 h 61"/>
                <a:gd name="T18" fmla="*/ 67 w 70"/>
                <a:gd name="T19" fmla="*/ 19 h 61"/>
                <a:gd name="T20" fmla="*/ 70 w 70"/>
                <a:gd name="T21" fmla="*/ 30 h 61"/>
                <a:gd name="T22" fmla="*/ 69 w 70"/>
                <a:gd name="T23" fmla="*/ 41 h 61"/>
                <a:gd name="T24" fmla="*/ 60 w 70"/>
                <a:gd name="T25" fmla="*/ 51 h 61"/>
                <a:gd name="T26" fmla="*/ 50 w 70"/>
                <a:gd name="T27" fmla="*/ 58 h 61"/>
                <a:gd name="T28" fmla="*/ 37 w 70"/>
                <a:gd name="T29" fmla="*/ 61 h 61"/>
                <a:gd name="T30" fmla="*/ 24 w 70"/>
                <a:gd name="T31" fmla="*/ 60 h 61"/>
                <a:gd name="T32" fmla="*/ 11 w 70"/>
                <a:gd name="T33" fmla="*/ 53 h 6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0"/>
                <a:gd name="T52" fmla="*/ 0 h 61"/>
                <a:gd name="T53" fmla="*/ 70 w 70"/>
                <a:gd name="T54" fmla="*/ 61 h 6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0" h="61">
                  <a:moveTo>
                    <a:pt x="11" y="53"/>
                  </a:moveTo>
                  <a:lnTo>
                    <a:pt x="3" y="44"/>
                  </a:lnTo>
                  <a:lnTo>
                    <a:pt x="0" y="33"/>
                  </a:lnTo>
                  <a:lnTo>
                    <a:pt x="1" y="21"/>
                  </a:lnTo>
                  <a:lnTo>
                    <a:pt x="10" y="11"/>
                  </a:lnTo>
                  <a:lnTo>
                    <a:pt x="20" y="3"/>
                  </a:lnTo>
                  <a:lnTo>
                    <a:pt x="33" y="0"/>
                  </a:lnTo>
                  <a:lnTo>
                    <a:pt x="46" y="2"/>
                  </a:lnTo>
                  <a:lnTo>
                    <a:pt x="58" y="8"/>
                  </a:lnTo>
                  <a:lnTo>
                    <a:pt x="67" y="19"/>
                  </a:lnTo>
                  <a:lnTo>
                    <a:pt x="70" y="30"/>
                  </a:lnTo>
                  <a:lnTo>
                    <a:pt x="69" y="41"/>
                  </a:lnTo>
                  <a:lnTo>
                    <a:pt x="60" y="51"/>
                  </a:lnTo>
                  <a:lnTo>
                    <a:pt x="50" y="58"/>
                  </a:lnTo>
                  <a:lnTo>
                    <a:pt x="37" y="61"/>
                  </a:lnTo>
                  <a:lnTo>
                    <a:pt x="24" y="60"/>
                  </a:lnTo>
                  <a:lnTo>
                    <a:pt x="11" y="53"/>
                  </a:lnTo>
                </a:path>
              </a:pathLst>
            </a:custGeom>
            <a:noFill/>
            <a:ln w="6350" cap="rnd">
              <a:solidFill>
                <a:srgbClr val="000000"/>
              </a:solidFill>
              <a:prstDash val="solid"/>
              <a:round/>
              <a:headEnd/>
              <a:tailEnd/>
            </a:ln>
          </p:spPr>
          <p:txBody>
            <a:bodyPr/>
            <a:lstStyle/>
            <a:p>
              <a:endParaRPr lang="ru-RU"/>
            </a:p>
          </p:txBody>
        </p:sp>
        <p:sp>
          <p:nvSpPr>
            <p:cNvPr id="161886" name="Freeform 3543"/>
            <p:cNvSpPr>
              <a:spLocks/>
            </p:cNvSpPr>
            <p:nvPr/>
          </p:nvSpPr>
          <p:spPr bwMode="auto">
            <a:xfrm>
              <a:off x="3180" y="1255"/>
              <a:ext cx="68" cy="62"/>
            </a:xfrm>
            <a:custGeom>
              <a:avLst/>
              <a:gdLst>
                <a:gd name="T0" fmla="*/ 11 w 68"/>
                <a:gd name="T1" fmla="*/ 55 h 62"/>
                <a:gd name="T2" fmla="*/ 6 w 68"/>
                <a:gd name="T3" fmla="*/ 49 h 62"/>
                <a:gd name="T4" fmla="*/ 3 w 68"/>
                <a:gd name="T5" fmla="*/ 45 h 62"/>
                <a:gd name="T6" fmla="*/ 0 w 68"/>
                <a:gd name="T7" fmla="*/ 39 h 62"/>
                <a:gd name="T8" fmla="*/ 0 w 68"/>
                <a:gd name="T9" fmla="*/ 34 h 62"/>
                <a:gd name="T10" fmla="*/ 0 w 68"/>
                <a:gd name="T11" fmla="*/ 28 h 62"/>
                <a:gd name="T12" fmla="*/ 2 w 68"/>
                <a:gd name="T13" fmla="*/ 21 h 62"/>
                <a:gd name="T14" fmla="*/ 4 w 68"/>
                <a:gd name="T15" fmla="*/ 16 h 62"/>
                <a:gd name="T16" fmla="*/ 8 w 68"/>
                <a:gd name="T17" fmla="*/ 9 h 62"/>
                <a:gd name="T18" fmla="*/ 13 w 68"/>
                <a:gd name="T19" fmla="*/ 7 h 62"/>
                <a:gd name="T20" fmla="*/ 19 w 68"/>
                <a:gd name="T21" fmla="*/ 3 h 62"/>
                <a:gd name="T22" fmla="*/ 25 w 68"/>
                <a:gd name="T23" fmla="*/ 1 h 62"/>
                <a:gd name="T24" fmla="*/ 32 w 68"/>
                <a:gd name="T25" fmla="*/ 0 h 62"/>
                <a:gd name="T26" fmla="*/ 38 w 68"/>
                <a:gd name="T27" fmla="*/ 0 h 62"/>
                <a:gd name="T28" fmla="*/ 46 w 68"/>
                <a:gd name="T29" fmla="*/ 1 h 62"/>
                <a:gd name="T30" fmla="*/ 51 w 68"/>
                <a:gd name="T31" fmla="*/ 5 h 62"/>
                <a:gd name="T32" fmla="*/ 57 w 68"/>
                <a:gd name="T33" fmla="*/ 8 h 62"/>
                <a:gd name="T34" fmla="*/ 62 w 68"/>
                <a:gd name="T35" fmla="*/ 13 h 62"/>
                <a:gd name="T36" fmla="*/ 65 w 68"/>
                <a:gd name="T37" fmla="*/ 18 h 62"/>
                <a:gd name="T38" fmla="*/ 68 w 68"/>
                <a:gd name="T39" fmla="*/ 24 h 62"/>
                <a:gd name="T40" fmla="*/ 68 w 68"/>
                <a:gd name="T41" fmla="*/ 28 h 62"/>
                <a:gd name="T42" fmla="*/ 68 w 68"/>
                <a:gd name="T43" fmla="*/ 35 h 62"/>
                <a:gd name="T44" fmla="*/ 67 w 68"/>
                <a:gd name="T45" fmla="*/ 41 h 62"/>
                <a:gd name="T46" fmla="*/ 64 w 68"/>
                <a:gd name="T47" fmla="*/ 47 h 62"/>
                <a:gd name="T48" fmla="*/ 61 w 68"/>
                <a:gd name="T49" fmla="*/ 53 h 62"/>
                <a:gd name="T50" fmla="*/ 55 w 68"/>
                <a:gd name="T51" fmla="*/ 56 h 62"/>
                <a:gd name="T52" fmla="*/ 49 w 68"/>
                <a:gd name="T53" fmla="*/ 59 h 62"/>
                <a:gd name="T54" fmla="*/ 43 w 68"/>
                <a:gd name="T55" fmla="*/ 60 h 62"/>
                <a:gd name="T56" fmla="*/ 36 w 68"/>
                <a:gd name="T57" fmla="*/ 62 h 62"/>
                <a:gd name="T58" fmla="*/ 29 w 68"/>
                <a:gd name="T59" fmla="*/ 62 h 62"/>
                <a:gd name="T60" fmla="*/ 22 w 68"/>
                <a:gd name="T61" fmla="*/ 61 h 62"/>
                <a:gd name="T62" fmla="*/ 15 w 68"/>
                <a:gd name="T63" fmla="*/ 58 h 62"/>
                <a:gd name="T64" fmla="*/ 11 w 68"/>
                <a:gd name="T65" fmla="*/ 55 h 6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8"/>
                <a:gd name="T100" fmla="*/ 0 h 62"/>
                <a:gd name="T101" fmla="*/ 68 w 68"/>
                <a:gd name="T102" fmla="*/ 62 h 6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8" h="62">
                  <a:moveTo>
                    <a:pt x="11" y="55"/>
                  </a:moveTo>
                  <a:lnTo>
                    <a:pt x="6" y="49"/>
                  </a:lnTo>
                  <a:lnTo>
                    <a:pt x="3" y="45"/>
                  </a:lnTo>
                  <a:lnTo>
                    <a:pt x="0" y="39"/>
                  </a:lnTo>
                  <a:lnTo>
                    <a:pt x="0" y="34"/>
                  </a:lnTo>
                  <a:lnTo>
                    <a:pt x="0" y="28"/>
                  </a:lnTo>
                  <a:lnTo>
                    <a:pt x="2" y="21"/>
                  </a:lnTo>
                  <a:lnTo>
                    <a:pt x="4" y="16"/>
                  </a:lnTo>
                  <a:lnTo>
                    <a:pt x="8" y="9"/>
                  </a:lnTo>
                  <a:lnTo>
                    <a:pt x="13" y="7"/>
                  </a:lnTo>
                  <a:lnTo>
                    <a:pt x="19" y="3"/>
                  </a:lnTo>
                  <a:lnTo>
                    <a:pt x="25" y="1"/>
                  </a:lnTo>
                  <a:lnTo>
                    <a:pt x="32" y="0"/>
                  </a:lnTo>
                  <a:lnTo>
                    <a:pt x="38" y="0"/>
                  </a:lnTo>
                  <a:lnTo>
                    <a:pt x="46" y="1"/>
                  </a:lnTo>
                  <a:lnTo>
                    <a:pt x="51" y="5"/>
                  </a:lnTo>
                  <a:lnTo>
                    <a:pt x="57" y="8"/>
                  </a:lnTo>
                  <a:lnTo>
                    <a:pt x="62" y="13"/>
                  </a:lnTo>
                  <a:lnTo>
                    <a:pt x="65" y="18"/>
                  </a:lnTo>
                  <a:lnTo>
                    <a:pt x="68" y="24"/>
                  </a:lnTo>
                  <a:lnTo>
                    <a:pt x="68" y="28"/>
                  </a:lnTo>
                  <a:lnTo>
                    <a:pt x="68" y="35"/>
                  </a:lnTo>
                  <a:lnTo>
                    <a:pt x="67" y="41"/>
                  </a:lnTo>
                  <a:lnTo>
                    <a:pt x="64" y="47"/>
                  </a:lnTo>
                  <a:lnTo>
                    <a:pt x="61" y="53"/>
                  </a:lnTo>
                  <a:lnTo>
                    <a:pt x="55" y="56"/>
                  </a:lnTo>
                  <a:lnTo>
                    <a:pt x="49" y="59"/>
                  </a:lnTo>
                  <a:lnTo>
                    <a:pt x="43" y="60"/>
                  </a:lnTo>
                  <a:lnTo>
                    <a:pt x="36" y="62"/>
                  </a:lnTo>
                  <a:lnTo>
                    <a:pt x="29" y="62"/>
                  </a:lnTo>
                  <a:lnTo>
                    <a:pt x="22" y="61"/>
                  </a:lnTo>
                  <a:lnTo>
                    <a:pt x="15" y="58"/>
                  </a:lnTo>
                  <a:lnTo>
                    <a:pt x="11" y="55"/>
                  </a:lnTo>
                  <a:close/>
                </a:path>
              </a:pathLst>
            </a:custGeom>
            <a:solidFill>
              <a:srgbClr val="D7AB00"/>
            </a:solidFill>
            <a:ln w="9525">
              <a:noFill/>
              <a:round/>
              <a:headEnd/>
              <a:tailEnd/>
            </a:ln>
          </p:spPr>
          <p:txBody>
            <a:bodyPr/>
            <a:lstStyle/>
            <a:p>
              <a:endParaRPr lang="ru-RU"/>
            </a:p>
          </p:txBody>
        </p:sp>
        <p:sp>
          <p:nvSpPr>
            <p:cNvPr id="161887" name="Freeform 3544"/>
            <p:cNvSpPr>
              <a:spLocks/>
            </p:cNvSpPr>
            <p:nvPr/>
          </p:nvSpPr>
          <p:spPr bwMode="auto">
            <a:xfrm>
              <a:off x="3180" y="1255"/>
              <a:ext cx="68" cy="62"/>
            </a:xfrm>
            <a:custGeom>
              <a:avLst/>
              <a:gdLst>
                <a:gd name="T0" fmla="*/ 11 w 68"/>
                <a:gd name="T1" fmla="*/ 55 h 62"/>
                <a:gd name="T2" fmla="*/ 3 w 68"/>
                <a:gd name="T3" fmla="*/ 45 h 62"/>
                <a:gd name="T4" fmla="*/ 0 w 68"/>
                <a:gd name="T5" fmla="*/ 32 h 62"/>
                <a:gd name="T6" fmla="*/ 2 w 68"/>
                <a:gd name="T7" fmla="*/ 21 h 62"/>
                <a:gd name="T8" fmla="*/ 8 w 68"/>
                <a:gd name="T9" fmla="*/ 9 h 62"/>
                <a:gd name="T10" fmla="*/ 19 w 68"/>
                <a:gd name="T11" fmla="*/ 3 h 62"/>
                <a:gd name="T12" fmla="*/ 32 w 68"/>
                <a:gd name="T13" fmla="*/ 0 h 62"/>
                <a:gd name="T14" fmla="*/ 46 w 68"/>
                <a:gd name="T15" fmla="*/ 1 h 62"/>
                <a:gd name="T16" fmla="*/ 57 w 68"/>
                <a:gd name="T17" fmla="*/ 8 h 62"/>
                <a:gd name="T18" fmla="*/ 65 w 68"/>
                <a:gd name="T19" fmla="*/ 18 h 62"/>
                <a:gd name="T20" fmla="*/ 68 w 68"/>
                <a:gd name="T21" fmla="*/ 28 h 62"/>
                <a:gd name="T22" fmla="*/ 67 w 68"/>
                <a:gd name="T23" fmla="*/ 41 h 62"/>
                <a:gd name="T24" fmla="*/ 61 w 68"/>
                <a:gd name="T25" fmla="*/ 51 h 62"/>
                <a:gd name="T26" fmla="*/ 49 w 68"/>
                <a:gd name="T27" fmla="*/ 59 h 62"/>
                <a:gd name="T28" fmla="*/ 36 w 68"/>
                <a:gd name="T29" fmla="*/ 62 h 62"/>
                <a:gd name="T30" fmla="*/ 22 w 68"/>
                <a:gd name="T31" fmla="*/ 61 h 62"/>
                <a:gd name="T32" fmla="*/ 11 w 68"/>
                <a:gd name="T33" fmla="*/ 55 h 6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8"/>
                <a:gd name="T52" fmla="*/ 0 h 62"/>
                <a:gd name="T53" fmla="*/ 68 w 68"/>
                <a:gd name="T54" fmla="*/ 62 h 6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8" h="62">
                  <a:moveTo>
                    <a:pt x="11" y="55"/>
                  </a:moveTo>
                  <a:lnTo>
                    <a:pt x="3" y="45"/>
                  </a:lnTo>
                  <a:lnTo>
                    <a:pt x="0" y="32"/>
                  </a:lnTo>
                  <a:lnTo>
                    <a:pt x="2" y="21"/>
                  </a:lnTo>
                  <a:lnTo>
                    <a:pt x="8" y="9"/>
                  </a:lnTo>
                  <a:lnTo>
                    <a:pt x="19" y="3"/>
                  </a:lnTo>
                  <a:lnTo>
                    <a:pt x="32" y="0"/>
                  </a:lnTo>
                  <a:lnTo>
                    <a:pt x="46" y="1"/>
                  </a:lnTo>
                  <a:lnTo>
                    <a:pt x="57" y="8"/>
                  </a:lnTo>
                  <a:lnTo>
                    <a:pt x="65" y="18"/>
                  </a:lnTo>
                  <a:lnTo>
                    <a:pt x="68" y="28"/>
                  </a:lnTo>
                  <a:lnTo>
                    <a:pt x="67" y="41"/>
                  </a:lnTo>
                  <a:lnTo>
                    <a:pt x="61" y="51"/>
                  </a:lnTo>
                  <a:lnTo>
                    <a:pt x="49" y="59"/>
                  </a:lnTo>
                  <a:lnTo>
                    <a:pt x="36" y="62"/>
                  </a:lnTo>
                  <a:lnTo>
                    <a:pt x="22" y="61"/>
                  </a:lnTo>
                  <a:lnTo>
                    <a:pt x="11" y="55"/>
                  </a:lnTo>
                </a:path>
              </a:pathLst>
            </a:custGeom>
            <a:noFill/>
            <a:ln w="6350" cap="rnd">
              <a:solidFill>
                <a:srgbClr val="000000"/>
              </a:solidFill>
              <a:prstDash val="solid"/>
              <a:round/>
              <a:headEnd/>
              <a:tailEnd/>
            </a:ln>
          </p:spPr>
          <p:txBody>
            <a:bodyPr/>
            <a:lstStyle/>
            <a:p>
              <a:endParaRPr lang="ru-RU"/>
            </a:p>
          </p:txBody>
        </p:sp>
        <p:sp>
          <p:nvSpPr>
            <p:cNvPr id="161888" name="Freeform 3545"/>
            <p:cNvSpPr>
              <a:spLocks/>
            </p:cNvSpPr>
            <p:nvPr/>
          </p:nvSpPr>
          <p:spPr bwMode="auto">
            <a:xfrm>
              <a:off x="3110" y="1267"/>
              <a:ext cx="70" cy="60"/>
            </a:xfrm>
            <a:custGeom>
              <a:avLst/>
              <a:gdLst>
                <a:gd name="T0" fmla="*/ 13 w 70"/>
                <a:gd name="T1" fmla="*/ 53 h 60"/>
                <a:gd name="T2" fmla="*/ 8 w 70"/>
                <a:gd name="T3" fmla="*/ 48 h 60"/>
                <a:gd name="T4" fmla="*/ 2 w 70"/>
                <a:gd name="T5" fmla="*/ 44 h 60"/>
                <a:gd name="T6" fmla="*/ 1 w 70"/>
                <a:gd name="T7" fmla="*/ 38 h 60"/>
                <a:gd name="T8" fmla="*/ 0 w 70"/>
                <a:gd name="T9" fmla="*/ 33 h 60"/>
                <a:gd name="T10" fmla="*/ 1 w 70"/>
                <a:gd name="T11" fmla="*/ 27 h 60"/>
                <a:gd name="T12" fmla="*/ 2 w 70"/>
                <a:gd name="T13" fmla="*/ 20 h 60"/>
                <a:gd name="T14" fmla="*/ 4 w 70"/>
                <a:gd name="T15" fmla="*/ 16 h 60"/>
                <a:gd name="T16" fmla="*/ 9 w 70"/>
                <a:gd name="T17" fmla="*/ 11 h 60"/>
                <a:gd name="T18" fmla="*/ 13 w 70"/>
                <a:gd name="T19" fmla="*/ 6 h 60"/>
                <a:gd name="T20" fmla="*/ 20 w 70"/>
                <a:gd name="T21" fmla="*/ 3 h 60"/>
                <a:gd name="T22" fmla="*/ 27 w 70"/>
                <a:gd name="T23" fmla="*/ 1 h 60"/>
                <a:gd name="T24" fmla="*/ 33 w 70"/>
                <a:gd name="T25" fmla="*/ 0 h 60"/>
                <a:gd name="T26" fmla="*/ 39 w 70"/>
                <a:gd name="T27" fmla="*/ 0 h 60"/>
                <a:gd name="T28" fmla="*/ 46 w 70"/>
                <a:gd name="T29" fmla="*/ 1 h 60"/>
                <a:gd name="T30" fmla="*/ 53 w 70"/>
                <a:gd name="T31" fmla="*/ 5 h 60"/>
                <a:gd name="T32" fmla="*/ 59 w 70"/>
                <a:gd name="T33" fmla="*/ 8 h 60"/>
                <a:gd name="T34" fmla="*/ 63 w 70"/>
                <a:gd name="T35" fmla="*/ 12 h 60"/>
                <a:gd name="T36" fmla="*/ 66 w 70"/>
                <a:gd name="T37" fmla="*/ 17 h 60"/>
                <a:gd name="T38" fmla="*/ 68 w 70"/>
                <a:gd name="T39" fmla="*/ 23 h 60"/>
                <a:gd name="T40" fmla="*/ 70 w 70"/>
                <a:gd name="T41" fmla="*/ 29 h 60"/>
                <a:gd name="T42" fmla="*/ 70 w 70"/>
                <a:gd name="T43" fmla="*/ 34 h 60"/>
                <a:gd name="T44" fmla="*/ 68 w 70"/>
                <a:gd name="T45" fmla="*/ 40 h 60"/>
                <a:gd name="T46" fmla="*/ 65 w 70"/>
                <a:gd name="T47" fmla="*/ 45 h 60"/>
                <a:gd name="T48" fmla="*/ 60 w 70"/>
                <a:gd name="T49" fmla="*/ 51 h 60"/>
                <a:gd name="T50" fmla="*/ 55 w 70"/>
                <a:gd name="T51" fmla="*/ 55 h 60"/>
                <a:gd name="T52" fmla="*/ 49 w 70"/>
                <a:gd name="T53" fmla="*/ 58 h 60"/>
                <a:gd name="T54" fmla="*/ 43 w 70"/>
                <a:gd name="T55" fmla="*/ 59 h 60"/>
                <a:gd name="T56" fmla="*/ 36 w 70"/>
                <a:gd name="T57" fmla="*/ 60 h 60"/>
                <a:gd name="T58" fmla="*/ 30 w 70"/>
                <a:gd name="T59" fmla="*/ 60 h 60"/>
                <a:gd name="T60" fmla="*/ 23 w 70"/>
                <a:gd name="T61" fmla="*/ 59 h 60"/>
                <a:gd name="T62" fmla="*/ 17 w 70"/>
                <a:gd name="T63" fmla="*/ 56 h 60"/>
                <a:gd name="T64" fmla="*/ 13 w 70"/>
                <a:gd name="T65" fmla="*/ 53 h 6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0"/>
                <a:gd name="T100" fmla="*/ 0 h 60"/>
                <a:gd name="T101" fmla="*/ 70 w 70"/>
                <a:gd name="T102" fmla="*/ 60 h 6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0" h="60">
                  <a:moveTo>
                    <a:pt x="13" y="53"/>
                  </a:moveTo>
                  <a:lnTo>
                    <a:pt x="8" y="48"/>
                  </a:lnTo>
                  <a:lnTo>
                    <a:pt x="2" y="44"/>
                  </a:lnTo>
                  <a:lnTo>
                    <a:pt x="1" y="38"/>
                  </a:lnTo>
                  <a:lnTo>
                    <a:pt x="0" y="33"/>
                  </a:lnTo>
                  <a:lnTo>
                    <a:pt x="1" y="27"/>
                  </a:lnTo>
                  <a:lnTo>
                    <a:pt x="2" y="20"/>
                  </a:lnTo>
                  <a:lnTo>
                    <a:pt x="4" y="16"/>
                  </a:lnTo>
                  <a:lnTo>
                    <a:pt x="9" y="11"/>
                  </a:lnTo>
                  <a:lnTo>
                    <a:pt x="13" y="6"/>
                  </a:lnTo>
                  <a:lnTo>
                    <a:pt x="20" y="3"/>
                  </a:lnTo>
                  <a:lnTo>
                    <a:pt x="27" y="1"/>
                  </a:lnTo>
                  <a:lnTo>
                    <a:pt x="33" y="0"/>
                  </a:lnTo>
                  <a:lnTo>
                    <a:pt x="39" y="0"/>
                  </a:lnTo>
                  <a:lnTo>
                    <a:pt x="46" y="1"/>
                  </a:lnTo>
                  <a:lnTo>
                    <a:pt x="53" y="5"/>
                  </a:lnTo>
                  <a:lnTo>
                    <a:pt x="59" y="8"/>
                  </a:lnTo>
                  <a:lnTo>
                    <a:pt x="63" y="12"/>
                  </a:lnTo>
                  <a:lnTo>
                    <a:pt x="66" y="17"/>
                  </a:lnTo>
                  <a:lnTo>
                    <a:pt x="68" y="23"/>
                  </a:lnTo>
                  <a:lnTo>
                    <a:pt x="70" y="29"/>
                  </a:lnTo>
                  <a:lnTo>
                    <a:pt x="70" y="34"/>
                  </a:lnTo>
                  <a:lnTo>
                    <a:pt x="68" y="40"/>
                  </a:lnTo>
                  <a:lnTo>
                    <a:pt x="65" y="45"/>
                  </a:lnTo>
                  <a:lnTo>
                    <a:pt x="60" y="51"/>
                  </a:lnTo>
                  <a:lnTo>
                    <a:pt x="55" y="55"/>
                  </a:lnTo>
                  <a:lnTo>
                    <a:pt x="49" y="58"/>
                  </a:lnTo>
                  <a:lnTo>
                    <a:pt x="43" y="59"/>
                  </a:lnTo>
                  <a:lnTo>
                    <a:pt x="36" y="60"/>
                  </a:lnTo>
                  <a:lnTo>
                    <a:pt x="30" y="60"/>
                  </a:lnTo>
                  <a:lnTo>
                    <a:pt x="23" y="59"/>
                  </a:lnTo>
                  <a:lnTo>
                    <a:pt x="17" y="56"/>
                  </a:lnTo>
                  <a:lnTo>
                    <a:pt x="13" y="53"/>
                  </a:lnTo>
                  <a:close/>
                </a:path>
              </a:pathLst>
            </a:custGeom>
            <a:solidFill>
              <a:srgbClr val="D7AB00"/>
            </a:solidFill>
            <a:ln w="9525">
              <a:noFill/>
              <a:round/>
              <a:headEnd/>
              <a:tailEnd/>
            </a:ln>
          </p:spPr>
          <p:txBody>
            <a:bodyPr/>
            <a:lstStyle/>
            <a:p>
              <a:endParaRPr lang="ru-RU"/>
            </a:p>
          </p:txBody>
        </p:sp>
        <p:sp>
          <p:nvSpPr>
            <p:cNvPr id="161889" name="Freeform 3546"/>
            <p:cNvSpPr>
              <a:spLocks/>
            </p:cNvSpPr>
            <p:nvPr/>
          </p:nvSpPr>
          <p:spPr bwMode="auto">
            <a:xfrm>
              <a:off x="3110" y="1267"/>
              <a:ext cx="70" cy="60"/>
            </a:xfrm>
            <a:custGeom>
              <a:avLst/>
              <a:gdLst>
                <a:gd name="T0" fmla="*/ 13 w 70"/>
                <a:gd name="T1" fmla="*/ 53 h 60"/>
                <a:gd name="T2" fmla="*/ 2 w 70"/>
                <a:gd name="T3" fmla="*/ 44 h 60"/>
                <a:gd name="T4" fmla="*/ 0 w 70"/>
                <a:gd name="T5" fmla="*/ 31 h 60"/>
                <a:gd name="T6" fmla="*/ 2 w 70"/>
                <a:gd name="T7" fmla="*/ 20 h 60"/>
                <a:gd name="T8" fmla="*/ 9 w 70"/>
                <a:gd name="T9" fmla="*/ 9 h 60"/>
                <a:gd name="T10" fmla="*/ 20 w 70"/>
                <a:gd name="T11" fmla="*/ 3 h 60"/>
                <a:gd name="T12" fmla="*/ 33 w 70"/>
                <a:gd name="T13" fmla="*/ 0 h 60"/>
                <a:gd name="T14" fmla="*/ 46 w 70"/>
                <a:gd name="T15" fmla="*/ 1 h 60"/>
                <a:gd name="T16" fmla="*/ 59 w 70"/>
                <a:gd name="T17" fmla="*/ 8 h 60"/>
                <a:gd name="T18" fmla="*/ 66 w 70"/>
                <a:gd name="T19" fmla="*/ 17 h 60"/>
                <a:gd name="T20" fmla="*/ 70 w 70"/>
                <a:gd name="T21" fmla="*/ 28 h 60"/>
                <a:gd name="T22" fmla="*/ 68 w 70"/>
                <a:gd name="T23" fmla="*/ 40 h 60"/>
                <a:gd name="T24" fmla="*/ 60 w 70"/>
                <a:gd name="T25" fmla="*/ 49 h 60"/>
                <a:gd name="T26" fmla="*/ 51 w 70"/>
                <a:gd name="T27" fmla="*/ 58 h 60"/>
                <a:gd name="T28" fmla="*/ 36 w 70"/>
                <a:gd name="T29" fmla="*/ 60 h 60"/>
                <a:gd name="T30" fmla="*/ 23 w 70"/>
                <a:gd name="T31" fmla="*/ 59 h 60"/>
                <a:gd name="T32" fmla="*/ 13 w 70"/>
                <a:gd name="T33" fmla="*/ 53 h 6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0"/>
                <a:gd name="T52" fmla="*/ 0 h 60"/>
                <a:gd name="T53" fmla="*/ 70 w 70"/>
                <a:gd name="T54" fmla="*/ 60 h 6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0" h="60">
                  <a:moveTo>
                    <a:pt x="13" y="53"/>
                  </a:moveTo>
                  <a:lnTo>
                    <a:pt x="2" y="44"/>
                  </a:lnTo>
                  <a:lnTo>
                    <a:pt x="0" y="31"/>
                  </a:lnTo>
                  <a:lnTo>
                    <a:pt x="2" y="20"/>
                  </a:lnTo>
                  <a:lnTo>
                    <a:pt x="9" y="9"/>
                  </a:lnTo>
                  <a:lnTo>
                    <a:pt x="20" y="3"/>
                  </a:lnTo>
                  <a:lnTo>
                    <a:pt x="33" y="0"/>
                  </a:lnTo>
                  <a:lnTo>
                    <a:pt x="46" y="1"/>
                  </a:lnTo>
                  <a:lnTo>
                    <a:pt x="59" y="8"/>
                  </a:lnTo>
                  <a:lnTo>
                    <a:pt x="66" y="17"/>
                  </a:lnTo>
                  <a:lnTo>
                    <a:pt x="70" y="28"/>
                  </a:lnTo>
                  <a:lnTo>
                    <a:pt x="68" y="40"/>
                  </a:lnTo>
                  <a:lnTo>
                    <a:pt x="60" y="49"/>
                  </a:lnTo>
                  <a:lnTo>
                    <a:pt x="51" y="58"/>
                  </a:lnTo>
                  <a:lnTo>
                    <a:pt x="36" y="60"/>
                  </a:lnTo>
                  <a:lnTo>
                    <a:pt x="23" y="59"/>
                  </a:lnTo>
                  <a:lnTo>
                    <a:pt x="13" y="53"/>
                  </a:lnTo>
                </a:path>
              </a:pathLst>
            </a:custGeom>
            <a:noFill/>
            <a:ln w="6350" cap="rnd">
              <a:solidFill>
                <a:srgbClr val="000000"/>
              </a:solidFill>
              <a:prstDash val="solid"/>
              <a:round/>
              <a:headEnd/>
              <a:tailEnd/>
            </a:ln>
          </p:spPr>
          <p:txBody>
            <a:bodyPr/>
            <a:lstStyle/>
            <a:p>
              <a:endParaRPr lang="ru-RU"/>
            </a:p>
          </p:txBody>
        </p:sp>
        <p:sp>
          <p:nvSpPr>
            <p:cNvPr id="161890" name="Freeform 3547"/>
            <p:cNvSpPr>
              <a:spLocks/>
            </p:cNvSpPr>
            <p:nvPr/>
          </p:nvSpPr>
          <p:spPr bwMode="auto">
            <a:xfrm>
              <a:off x="2140" y="2350"/>
              <a:ext cx="31" cy="74"/>
            </a:xfrm>
            <a:custGeom>
              <a:avLst/>
              <a:gdLst>
                <a:gd name="T0" fmla="*/ 31 w 31"/>
                <a:gd name="T1" fmla="*/ 74 h 74"/>
                <a:gd name="T2" fmla="*/ 20 w 31"/>
                <a:gd name="T3" fmla="*/ 74 h 74"/>
                <a:gd name="T4" fmla="*/ 19 w 31"/>
                <a:gd name="T5" fmla="*/ 15 h 74"/>
                <a:gd name="T6" fmla="*/ 17 w 31"/>
                <a:gd name="T7" fmla="*/ 19 h 74"/>
                <a:gd name="T8" fmla="*/ 10 w 31"/>
                <a:gd name="T9" fmla="*/ 21 h 74"/>
                <a:gd name="T10" fmla="*/ 0 w 31"/>
                <a:gd name="T11" fmla="*/ 26 h 74"/>
                <a:gd name="T12" fmla="*/ 0 w 31"/>
                <a:gd name="T13" fmla="*/ 19 h 74"/>
                <a:gd name="T14" fmla="*/ 8 w 31"/>
                <a:gd name="T15" fmla="*/ 13 h 74"/>
                <a:gd name="T16" fmla="*/ 15 w 31"/>
                <a:gd name="T17" fmla="*/ 9 h 74"/>
                <a:gd name="T18" fmla="*/ 19 w 31"/>
                <a:gd name="T19" fmla="*/ 4 h 74"/>
                <a:gd name="T20" fmla="*/ 25 w 31"/>
                <a:gd name="T21" fmla="*/ 0 h 74"/>
                <a:gd name="T22" fmla="*/ 31 w 31"/>
                <a:gd name="T23" fmla="*/ 0 h 74"/>
                <a:gd name="T24" fmla="*/ 31 w 31"/>
                <a:gd name="T25" fmla="*/ 74 h 7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1"/>
                <a:gd name="T40" fmla="*/ 0 h 74"/>
                <a:gd name="T41" fmla="*/ 31 w 31"/>
                <a:gd name="T42" fmla="*/ 74 h 7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1" h="74">
                  <a:moveTo>
                    <a:pt x="31" y="74"/>
                  </a:moveTo>
                  <a:lnTo>
                    <a:pt x="20" y="74"/>
                  </a:lnTo>
                  <a:lnTo>
                    <a:pt x="19" y="15"/>
                  </a:lnTo>
                  <a:lnTo>
                    <a:pt x="17" y="19"/>
                  </a:lnTo>
                  <a:lnTo>
                    <a:pt x="10" y="21"/>
                  </a:lnTo>
                  <a:lnTo>
                    <a:pt x="0" y="26"/>
                  </a:lnTo>
                  <a:lnTo>
                    <a:pt x="0" y="19"/>
                  </a:lnTo>
                  <a:lnTo>
                    <a:pt x="8" y="13"/>
                  </a:lnTo>
                  <a:lnTo>
                    <a:pt x="15" y="9"/>
                  </a:lnTo>
                  <a:lnTo>
                    <a:pt x="19" y="4"/>
                  </a:lnTo>
                  <a:lnTo>
                    <a:pt x="25" y="0"/>
                  </a:lnTo>
                  <a:lnTo>
                    <a:pt x="31" y="0"/>
                  </a:lnTo>
                  <a:lnTo>
                    <a:pt x="31" y="74"/>
                  </a:lnTo>
                  <a:close/>
                </a:path>
              </a:pathLst>
            </a:custGeom>
            <a:solidFill>
              <a:srgbClr val="FFFFFF"/>
            </a:solidFill>
            <a:ln w="9525">
              <a:noFill/>
              <a:round/>
              <a:headEnd/>
              <a:tailEnd/>
            </a:ln>
          </p:spPr>
          <p:txBody>
            <a:bodyPr/>
            <a:lstStyle/>
            <a:p>
              <a:endParaRPr lang="ru-RU"/>
            </a:p>
          </p:txBody>
        </p:sp>
        <p:sp>
          <p:nvSpPr>
            <p:cNvPr id="161891" name="Freeform 3548"/>
            <p:cNvSpPr>
              <a:spLocks/>
            </p:cNvSpPr>
            <p:nvPr/>
          </p:nvSpPr>
          <p:spPr bwMode="auto">
            <a:xfrm>
              <a:off x="2326" y="2385"/>
              <a:ext cx="53" cy="76"/>
            </a:xfrm>
            <a:custGeom>
              <a:avLst/>
              <a:gdLst>
                <a:gd name="T0" fmla="*/ 53 w 53"/>
                <a:gd name="T1" fmla="*/ 66 h 76"/>
                <a:gd name="T2" fmla="*/ 53 w 53"/>
                <a:gd name="T3" fmla="*/ 76 h 76"/>
                <a:gd name="T4" fmla="*/ 0 w 53"/>
                <a:gd name="T5" fmla="*/ 76 h 76"/>
                <a:gd name="T6" fmla="*/ 0 w 53"/>
                <a:gd name="T7" fmla="*/ 69 h 76"/>
                <a:gd name="T8" fmla="*/ 3 w 53"/>
                <a:gd name="T9" fmla="*/ 63 h 76"/>
                <a:gd name="T10" fmla="*/ 6 w 53"/>
                <a:gd name="T11" fmla="*/ 58 h 76"/>
                <a:gd name="T12" fmla="*/ 12 w 53"/>
                <a:gd name="T13" fmla="*/ 54 h 76"/>
                <a:gd name="T14" fmla="*/ 19 w 53"/>
                <a:gd name="T15" fmla="*/ 47 h 76"/>
                <a:gd name="T16" fmla="*/ 31 w 53"/>
                <a:gd name="T17" fmla="*/ 38 h 76"/>
                <a:gd name="T18" fmla="*/ 37 w 53"/>
                <a:gd name="T19" fmla="*/ 32 h 76"/>
                <a:gd name="T20" fmla="*/ 41 w 53"/>
                <a:gd name="T21" fmla="*/ 26 h 76"/>
                <a:gd name="T22" fmla="*/ 42 w 53"/>
                <a:gd name="T23" fmla="*/ 21 h 76"/>
                <a:gd name="T24" fmla="*/ 41 w 53"/>
                <a:gd name="T25" fmla="*/ 19 h 76"/>
                <a:gd name="T26" fmla="*/ 41 w 53"/>
                <a:gd name="T27" fmla="*/ 16 h 76"/>
                <a:gd name="T28" fmla="*/ 39 w 53"/>
                <a:gd name="T29" fmla="*/ 13 h 76"/>
                <a:gd name="T30" fmla="*/ 32 w 53"/>
                <a:gd name="T31" fmla="*/ 9 h 76"/>
                <a:gd name="T32" fmla="*/ 30 w 53"/>
                <a:gd name="T33" fmla="*/ 8 h 76"/>
                <a:gd name="T34" fmla="*/ 26 w 53"/>
                <a:gd name="T35" fmla="*/ 8 h 76"/>
                <a:gd name="T36" fmla="*/ 23 w 53"/>
                <a:gd name="T37" fmla="*/ 8 h 76"/>
                <a:gd name="T38" fmla="*/ 21 w 53"/>
                <a:gd name="T39" fmla="*/ 9 h 76"/>
                <a:gd name="T40" fmla="*/ 17 w 53"/>
                <a:gd name="T41" fmla="*/ 11 h 76"/>
                <a:gd name="T42" fmla="*/ 16 w 53"/>
                <a:gd name="T43" fmla="*/ 13 h 76"/>
                <a:gd name="T44" fmla="*/ 14 w 53"/>
                <a:gd name="T45" fmla="*/ 15 h 76"/>
                <a:gd name="T46" fmla="*/ 12 w 53"/>
                <a:gd name="T47" fmla="*/ 17 h 76"/>
                <a:gd name="T48" fmla="*/ 11 w 53"/>
                <a:gd name="T49" fmla="*/ 24 h 76"/>
                <a:gd name="T50" fmla="*/ 0 w 53"/>
                <a:gd name="T51" fmla="*/ 22 h 76"/>
                <a:gd name="T52" fmla="*/ 2 w 53"/>
                <a:gd name="T53" fmla="*/ 17 h 76"/>
                <a:gd name="T54" fmla="*/ 3 w 53"/>
                <a:gd name="T55" fmla="*/ 13 h 76"/>
                <a:gd name="T56" fmla="*/ 6 w 53"/>
                <a:gd name="T57" fmla="*/ 9 h 76"/>
                <a:gd name="T58" fmla="*/ 10 w 53"/>
                <a:gd name="T59" fmla="*/ 6 h 76"/>
                <a:gd name="T60" fmla="*/ 12 w 53"/>
                <a:gd name="T61" fmla="*/ 4 h 76"/>
                <a:gd name="T62" fmla="*/ 17 w 53"/>
                <a:gd name="T63" fmla="*/ 2 h 76"/>
                <a:gd name="T64" fmla="*/ 21 w 53"/>
                <a:gd name="T65" fmla="*/ 2 h 76"/>
                <a:gd name="T66" fmla="*/ 28 w 53"/>
                <a:gd name="T67" fmla="*/ 0 h 76"/>
                <a:gd name="T68" fmla="*/ 32 w 53"/>
                <a:gd name="T69" fmla="*/ 2 h 76"/>
                <a:gd name="T70" fmla="*/ 37 w 53"/>
                <a:gd name="T71" fmla="*/ 2 h 76"/>
                <a:gd name="T72" fmla="*/ 41 w 53"/>
                <a:gd name="T73" fmla="*/ 4 h 76"/>
                <a:gd name="T74" fmla="*/ 45 w 53"/>
                <a:gd name="T75" fmla="*/ 6 h 76"/>
                <a:gd name="T76" fmla="*/ 48 w 53"/>
                <a:gd name="T77" fmla="*/ 9 h 76"/>
                <a:gd name="T78" fmla="*/ 51 w 53"/>
                <a:gd name="T79" fmla="*/ 13 h 76"/>
                <a:gd name="T80" fmla="*/ 53 w 53"/>
                <a:gd name="T81" fmla="*/ 17 h 76"/>
                <a:gd name="T82" fmla="*/ 53 w 53"/>
                <a:gd name="T83" fmla="*/ 21 h 76"/>
                <a:gd name="T84" fmla="*/ 53 w 53"/>
                <a:gd name="T85" fmla="*/ 26 h 76"/>
                <a:gd name="T86" fmla="*/ 51 w 53"/>
                <a:gd name="T87" fmla="*/ 30 h 76"/>
                <a:gd name="T88" fmla="*/ 48 w 53"/>
                <a:gd name="T89" fmla="*/ 35 h 76"/>
                <a:gd name="T90" fmla="*/ 43 w 53"/>
                <a:gd name="T91" fmla="*/ 39 h 76"/>
                <a:gd name="T92" fmla="*/ 30 w 53"/>
                <a:gd name="T93" fmla="*/ 52 h 76"/>
                <a:gd name="T94" fmla="*/ 17 w 53"/>
                <a:gd name="T95" fmla="*/ 61 h 76"/>
                <a:gd name="T96" fmla="*/ 12 w 53"/>
                <a:gd name="T97" fmla="*/ 66 h 76"/>
                <a:gd name="T98" fmla="*/ 53 w 53"/>
                <a:gd name="T99" fmla="*/ 66 h 7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3"/>
                <a:gd name="T151" fmla="*/ 0 h 76"/>
                <a:gd name="T152" fmla="*/ 53 w 53"/>
                <a:gd name="T153" fmla="*/ 76 h 7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3" h="76">
                  <a:moveTo>
                    <a:pt x="53" y="66"/>
                  </a:moveTo>
                  <a:lnTo>
                    <a:pt x="53" y="76"/>
                  </a:lnTo>
                  <a:lnTo>
                    <a:pt x="0" y="76"/>
                  </a:lnTo>
                  <a:lnTo>
                    <a:pt x="0" y="69"/>
                  </a:lnTo>
                  <a:lnTo>
                    <a:pt x="3" y="63"/>
                  </a:lnTo>
                  <a:lnTo>
                    <a:pt x="6" y="58"/>
                  </a:lnTo>
                  <a:lnTo>
                    <a:pt x="12" y="54"/>
                  </a:lnTo>
                  <a:lnTo>
                    <a:pt x="19" y="47"/>
                  </a:lnTo>
                  <a:lnTo>
                    <a:pt x="31" y="38"/>
                  </a:lnTo>
                  <a:lnTo>
                    <a:pt x="37" y="32"/>
                  </a:lnTo>
                  <a:lnTo>
                    <a:pt x="41" y="26"/>
                  </a:lnTo>
                  <a:lnTo>
                    <a:pt x="42" y="21"/>
                  </a:lnTo>
                  <a:lnTo>
                    <a:pt x="41" y="19"/>
                  </a:lnTo>
                  <a:lnTo>
                    <a:pt x="41" y="16"/>
                  </a:lnTo>
                  <a:lnTo>
                    <a:pt x="39" y="13"/>
                  </a:lnTo>
                  <a:lnTo>
                    <a:pt x="32" y="9"/>
                  </a:lnTo>
                  <a:lnTo>
                    <a:pt x="30" y="8"/>
                  </a:lnTo>
                  <a:lnTo>
                    <a:pt x="26" y="8"/>
                  </a:lnTo>
                  <a:lnTo>
                    <a:pt x="23" y="8"/>
                  </a:lnTo>
                  <a:lnTo>
                    <a:pt x="21" y="9"/>
                  </a:lnTo>
                  <a:lnTo>
                    <a:pt x="17" y="11"/>
                  </a:lnTo>
                  <a:lnTo>
                    <a:pt x="16" y="13"/>
                  </a:lnTo>
                  <a:lnTo>
                    <a:pt x="14" y="15"/>
                  </a:lnTo>
                  <a:lnTo>
                    <a:pt x="12" y="17"/>
                  </a:lnTo>
                  <a:lnTo>
                    <a:pt x="11" y="24"/>
                  </a:lnTo>
                  <a:lnTo>
                    <a:pt x="0" y="22"/>
                  </a:lnTo>
                  <a:lnTo>
                    <a:pt x="2" y="17"/>
                  </a:lnTo>
                  <a:lnTo>
                    <a:pt x="3" y="13"/>
                  </a:lnTo>
                  <a:lnTo>
                    <a:pt x="6" y="9"/>
                  </a:lnTo>
                  <a:lnTo>
                    <a:pt x="10" y="6"/>
                  </a:lnTo>
                  <a:lnTo>
                    <a:pt x="12" y="4"/>
                  </a:lnTo>
                  <a:lnTo>
                    <a:pt x="17" y="2"/>
                  </a:lnTo>
                  <a:lnTo>
                    <a:pt x="21" y="2"/>
                  </a:lnTo>
                  <a:lnTo>
                    <a:pt x="28" y="0"/>
                  </a:lnTo>
                  <a:lnTo>
                    <a:pt x="32" y="2"/>
                  </a:lnTo>
                  <a:lnTo>
                    <a:pt x="37" y="2"/>
                  </a:lnTo>
                  <a:lnTo>
                    <a:pt x="41" y="4"/>
                  </a:lnTo>
                  <a:lnTo>
                    <a:pt x="45" y="6"/>
                  </a:lnTo>
                  <a:lnTo>
                    <a:pt x="48" y="9"/>
                  </a:lnTo>
                  <a:lnTo>
                    <a:pt x="51" y="13"/>
                  </a:lnTo>
                  <a:lnTo>
                    <a:pt x="53" y="17"/>
                  </a:lnTo>
                  <a:lnTo>
                    <a:pt x="53" y="21"/>
                  </a:lnTo>
                  <a:lnTo>
                    <a:pt x="53" y="26"/>
                  </a:lnTo>
                  <a:lnTo>
                    <a:pt x="51" y="30"/>
                  </a:lnTo>
                  <a:lnTo>
                    <a:pt x="48" y="35"/>
                  </a:lnTo>
                  <a:lnTo>
                    <a:pt x="43" y="39"/>
                  </a:lnTo>
                  <a:lnTo>
                    <a:pt x="30" y="52"/>
                  </a:lnTo>
                  <a:lnTo>
                    <a:pt x="17" y="61"/>
                  </a:lnTo>
                  <a:lnTo>
                    <a:pt x="12" y="66"/>
                  </a:lnTo>
                  <a:lnTo>
                    <a:pt x="53" y="66"/>
                  </a:lnTo>
                  <a:close/>
                </a:path>
              </a:pathLst>
            </a:custGeom>
            <a:solidFill>
              <a:srgbClr val="FFFFFF"/>
            </a:solidFill>
            <a:ln w="9525">
              <a:noFill/>
              <a:round/>
              <a:headEnd/>
              <a:tailEnd/>
            </a:ln>
          </p:spPr>
          <p:txBody>
            <a:bodyPr/>
            <a:lstStyle/>
            <a:p>
              <a:endParaRPr lang="ru-RU"/>
            </a:p>
          </p:txBody>
        </p:sp>
        <p:sp>
          <p:nvSpPr>
            <p:cNvPr id="161892" name="Freeform 3549"/>
            <p:cNvSpPr>
              <a:spLocks/>
            </p:cNvSpPr>
            <p:nvPr/>
          </p:nvSpPr>
          <p:spPr bwMode="auto">
            <a:xfrm>
              <a:off x="2510" y="2410"/>
              <a:ext cx="52" cy="76"/>
            </a:xfrm>
            <a:custGeom>
              <a:avLst/>
              <a:gdLst>
                <a:gd name="T0" fmla="*/ 11 w 52"/>
                <a:gd name="T1" fmla="*/ 54 h 76"/>
                <a:gd name="T2" fmla="*/ 12 w 52"/>
                <a:gd name="T3" fmla="*/ 60 h 76"/>
                <a:gd name="T4" fmla="*/ 16 w 52"/>
                <a:gd name="T5" fmla="*/ 65 h 76"/>
                <a:gd name="T6" fmla="*/ 20 w 52"/>
                <a:gd name="T7" fmla="*/ 69 h 76"/>
                <a:gd name="T8" fmla="*/ 29 w 52"/>
                <a:gd name="T9" fmla="*/ 69 h 76"/>
                <a:gd name="T10" fmla="*/ 36 w 52"/>
                <a:gd name="T11" fmla="*/ 65 h 76"/>
                <a:gd name="T12" fmla="*/ 41 w 52"/>
                <a:gd name="T13" fmla="*/ 59 h 76"/>
                <a:gd name="T14" fmla="*/ 41 w 52"/>
                <a:gd name="T15" fmla="*/ 48 h 76"/>
                <a:gd name="T16" fmla="*/ 32 w 52"/>
                <a:gd name="T17" fmla="*/ 40 h 76"/>
                <a:gd name="T18" fmla="*/ 26 w 52"/>
                <a:gd name="T19" fmla="*/ 39 h 76"/>
                <a:gd name="T20" fmla="*/ 20 w 52"/>
                <a:gd name="T21" fmla="*/ 32 h 76"/>
                <a:gd name="T22" fmla="*/ 27 w 52"/>
                <a:gd name="T23" fmla="*/ 32 h 76"/>
                <a:gd name="T24" fmla="*/ 32 w 52"/>
                <a:gd name="T25" fmla="*/ 29 h 76"/>
                <a:gd name="T26" fmla="*/ 36 w 52"/>
                <a:gd name="T27" fmla="*/ 26 h 76"/>
                <a:gd name="T28" fmla="*/ 36 w 52"/>
                <a:gd name="T29" fmla="*/ 15 h 76"/>
                <a:gd name="T30" fmla="*/ 32 w 52"/>
                <a:gd name="T31" fmla="*/ 10 h 76"/>
                <a:gd name="T32" fmla="*/ 25 w 52"/>
                <a:gd name="T33" fmla="*/ 9 h 76"/>
                <a:gd name="T34" fmla="*/ 18 w 52"/>
                <a:gd name="T35" fmla="*/ 10 h 76"/>
                <a:gd name="T36" fmla="*/ 12 w 52"/>
                <a:gd name="T37" fmla="*/ 15 h 76"/>
                <a:gd name="T38" fmla="*/ 11 w 52"/>
                <a:gd name="T39" fmla="*/ 21 h 76"/>
                <a:gd name="T40" fmla="*/ 1 w 52"/>
                <a:gd name="T41" fmla="*/ 15 h 76"/>
                <a:gd name="T42" fmla="*/ 9 w 52"/>
                <a:gd name="T43" fmla="*/ 5 h 76"/>
                <a:gd name="T44" fmla="*/ 16 w 52"/>
                <a:gd name="T45" fmla="*/ 2 h 76"/>
                <a:gd name="T46" fmla="*/ 25 w 52"/>
                <a:gd name="T47" fmla="*/ 0 h 76"/>
                <a:gd name="T48" fmla="*/ 36 w 52"/>
                <a:gd name="T49" fmla="*/ 4 h 76"/>
                <a:gd name="T50" fmla="*/ 43 w 52"/>
                <a:gd name="T51" fmla="*/ 9 h 76"/>
                <a:gd name="T52" fmla="*/ 47 w 52"/>
                <a:gd name="T53" fmla="*/ 15 h 76"/>
                <a:gd name="T54" fmla="*/ 47 w 52"/>
                <a:gd name="T55" fmla="*/ 24 h 76"/>
                <a:gd name="T56" fmla="*/ 41 w 52"/>
                <a:gd name="T57" fmla="*/ 32 h 76"/>
                <a:gd name="T58" fmla="*/ 40 w 52"/>
                <a:gd name="T59" fmla="*/ 35 h 76"/>
                <a:gd name="T60" fmla="*/ 47 w 52"/>
                <a:gd name="T61" fmla="*/ 41 h 76"/>
                <a:gd name="T62" fmla="*/ 51 w 52"/>
                <a:gd name="T63" fmla="*/ 46 h 76"/>
                <a:gd name="T64" fmla="*/ 52 w 52"/>
                <a:gd name="T65" fmla="*/ 58 h 76"/>
                <a:gd name="T66" fmla="*/ 47 w 52"/>
                <a:gd name="T67" fmla="*/ 67 h 76"/>
                <a:gd name="T68" fmla="*/ 40 w 52"/>
                <a:gd name="T69" fmla="*/ 73 h 76"/>
                <a:gd name="T70" fmla="*/ 31 w 52"/>
                <a:gd name="T71" fmla="*/ 76 h 76"/>
                <a:gd name="T72" fmla="*/ 20 w 52"/>
                <a:gd name="T73" fmla="*/ 76 h 76"/>
                <a:gd name="T74" fmla="*/ 12 w 52"/>
                <a:gd name="T75" fmla="*/ 73 h 76"/>
                <a:gd name="T76" fmla="*/ 5 w 52"/>
                <a:gd name="T77" fmla="*/ 69 h 76"/>
                <a:gd name="T78" fmla="*/ 2 w 52"/>
                <a:gd name="T79" fmla="*/ 60 h 7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2"/>
                <a:gd name="T121" fmla="*/ 0 h 76"/>
                <a:gd name="T122" fmla="*/ 52 w 52"/>
                <a:gd name="T123" fmla="*/ 76 h 7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2" h="76">
                  <a:moveTo>
                    <a:pt x="0" y="56"/>
                  </a:moveTo>
                  <a:lnTo>
                    <a:pt x="11" y="54"/>
                  </a:lnTo>
                  <a:lnTo>
                    <a:pt x="11" y="59"/>
                  </a:lnTo>
                  <a:lnTo>
                    <a:pt x="12" y="60"/>
                  </a:lnTo>
                  <a:lnTo>
                    <a:pt x="14" y="64"/>
                  </a:lnTo>
                  <a:lnTo>
                    <a:pt x="16" y="65"/>
                  </a:lnTo>
                  <a:lnTo>
                    <a:pt x="18" y="67"/>
                  </a:lnTo>
                  <a:lnTo>
                    <a:pt x="20" y="69"/>
                  </a:lnTo>
                  <a:lnTo>
                    <a:pt x="27" y="69"/>
                  </a:lnTo>
                  <a:lnTo>
                    <a:pt x="29" y="69"/>
                  </a:lnTo>
                  <a:lnTo>
                    <a:pt x="32" y="69"/>
                  </a:lnTo>
                  <a:lnTo>
                    <a:pt x="36" y="65"/>
                  </a:lnTo>
                  <a:lnTo>
                    <a:pt x="40" y="62"/>
                  </a:lnTo>
                  <a:lnTo>
                    <a:pt x="41" y="59"/>
                  </a:lnTo>
                  <a:lnTo>
                    <a:pt x="41" y="54"/>
                  </a:lnTo>
                  <a:lnTo>
                    <a:pt x="41" y="48"/>
                  </a:lnTo>
                  <a:lnTo>
                    <a:pt x="36" y="43"/>
                  </a:lnTo>
                  <a:lnTo>
                    <a:pt x="32" y="40"/>
                  </a:lnTo>
                  <a:lnTo>
                    <a:pt x="29" y="40"/>
                  </a:lnTo>
                  <a:lnTo>
                    <a:pt x="26" y="39"/>
                  </a:lnTo>
                  <a:lnTo>
                    <a:pt x="20" y="40"/>
                  </a:lnTo>
                  <a:lnTo>
                    <a:pt x="20" y="32"/>
                  </a:lnTo>
                  <a:lnTo>
                    <a:pt x="21" y="32"/>
                  </a:lnTo>
                  <a:lnTo>
                    <a:pt x="27" y="32"/>
                  </a:lnTo>
                  <a:lnTo>
                    <a:pt x="30" y="30"/>
                  </a:lnTo>
                  <a:lnTo>
                    <a:pt x="32" y="29"/>
                  </a:lnTo>
                  <a:lnTo>
                    <a:pt x="35" y="28"/>
                  </a:lnTo>
                  <a:lnTo>
                    <a:pt x="36" y="26"/>
                  </a:lnTo>
                  <a:lnTo>
                    <a:pt x="36" y="20"/>
                  </a:lnTo>
                  <a:lnTo>
                    <a:pt x="36" y="15"/>
                  </a:lnTo>
                  <a:lnTo>
                    <a:pt x="34" y="12"/>
                  </a:lnTo>
                  <a:lnTo>
                    <a:pt x="32" y="10"/>
                  </a:lnTo>
                  <a:lnTo>
                    <a:pt x="30" y="9"/>
                  </a:lnTo>
                  <a:lnTo>
                    <a:pt x="25" y="9"/>
                  </a:lnTo>
                  <a:lnTo>
                    <a:pt x="20" y="9"/>
                  </a:lnTo>
                  <a:lnTo>
                    <a:pt x="18" y="10"/>
                  </a:lnTo>
                  <a:lnTo>
                    <a:pt x="16" y="12"/>
                  </a:lnTo>
                  <a:lnTo>
                    <a:pt x="12" y="15"/>
                  </a:lnTo>
                  <a:lnTo>
                    <a:pt x="12" y="18"/>
                  </a:lnTo>
                  <a:lnTo>
                    <a:pt x="11" y="21"/>
                  </a:lnTo>
                  <a:lnTo>
                    <a:pt x="1" y="20"/>
                  </a:lnTo>
                  <a:lnTo>
                    <a:pt x="1" y="15"/>
                  </a:lnTo>
                  <a:lnTo>
                    <a:pt x="3" y="12"/>
                  </a:lnTo>
                  <a:lnTo>
                    <a:pt x="9" y="5"/>
                  </a:lnTo>
                  <a:lnTo>
                    <a:pt x="12" y="4"/>
                  </a:lnTo>
                  <a:lnTo>
                    <a:pt x="16" y="2"/>
                  </a:lnTo>
                  <a:lnTo>
                    <a:pt x="20" y="0"/>
                  </a:lnTo>
                  <a:lnTo>
                    <a:pt x="25" y="0"/>
                  </a:lnTo>
                  <a:lnTo>
                    <a:pt x="30" y="0"/>
                  </a:lnTo>
                  <a:lnTo>
                    <a:pt x="36" y="4"/>
                  </a:lnTo>
                  <a:lnTo>
                    <a:pt x="41" y="7"/>
                  </a:lnTo>
                  <a:lnTo>
                    <a:pt x="43" y="9"/>
                  </a:lnTo>
                  <a:lnTo>
                    <a:pt x="45" y="10"/>
                  </a:lnTo>
                  <a:lnTo>
                    <a:pt x="47" y="15"/>
                  </a:lnTo>
                  <a:lnTo>
                    <a:pt x="47" y="20"/>
                  </a:lnTo>
                  <a:lnTo>
                    <a:pt x="47" y="24"/>
                  </a:lnTo>
                  <a:lnTo>
                    <a:pt x="45" y="29"/>
                  </a:lnTo>
                  <a:lnTo>
                    <a:pt x="41" y="32"/>
                  </a:lnTo>
                  <a:lnTo>
                    <a:pt x="36" y="35"/>
                  </a:lnTo>
                  <a:lnTo>
                    <a:pt x="40" y="35"/>
                  </a:lnTo>
                  <a:lnTo>
                    <a:pt x="43" y="37"/>
                  </a:lnTo>
                  <a:lnTo>
                    <a:pt x="47" y="41"/>
                  </a:lnTo>
                  <a:lnTo>
                    <a:pt x="49" y="43"/>
                  </a:lnTo>
                  <a:lnTo>
                    <a:pt x="51" y="46"/>
                  </a:lnTo>
                  <a:lnTo>
                    <a:pt x="52" y="53"/>
                  </a:lnTo>
                  <a:lnTo>
                    <a:pt x="52" y="58"/>
                  </a:lnTo>
                  <a:lnTo>
                    <a:pt x="51" y="62"/>
                  </a:lnTo>
                  <a:lnTo>
                    <a:pt x="47" y="67"/>
                  </a:lnTo>
                  <a:lnTo>
                    <a:pt x="45" y="70"/>
                  </a:lnTo>
                  <a:lnTo>
                    <a:pt x="40" y="73"/>
                  </a:lnTo>
                  <a:lnTo>
                    <a:pt x="35" y="75"/>
                  </a:lnTo>
                  <a:lnTo>
                    <a:pt x="31" y="76"/>
                  </a:lnTo>
                  <a:lnTo>
                    <a:pt x="25" y="76"/>
                  </a:lnTo>
                  <a:lnTo>
                    <a:pt x="20" y="76"/>
                  </a:lnTo>
                  <a:lnTo>
                    <a:pt x="16" y="75"/>
                  </a:lnTo>
                  <a:lnTo>
                    <a:pt x="12" y="73"/>
                  </a:lnTo>
                  <a:lnTo>
                    <a:pt x="7" y="71"/>
                  </a:lnTo>
                  <a:lnTo>
                    <a:pt x="5" y="69"/>
                  </a:lnTo>
                  <a:lnTo>
                    <a:pt x="3" y="64"/>
                  </a:lnTo>
                  <a:lnTo>
                    <a:pt x="2" y="60"/>
                  </a:lnTo>
                  <a:lnTo>
                    <a:pt x="0" y="56"/>
                  </a:lnTo>
                  <a:close/>
                </a:path>
              </a:pathLst>
            </a:custGeom>
            <a:solidFill>
              <a:srgbClr val="FFFFFF"/>
            </a:solidFill>
            <a:ln w="9525">
              <a:noFill/>
              <a:round/>
              <a:headEnd/>
              <a:tailEnd/>
            </a:ln>
          </p:spPr>
          <p:txBody>
            <a:bodyPr/>
            <a:lstStyle/>
            <a:p>
              <a:endParaRPr lang="ru-RU"/>
            </a:p>
          </p:txBody>
        </p:sp>
        <p:sp>
          <p:nvSpPr>
            <p:cNvPr id="161893" name="Freeform 3550"/>
            <p:cNvSpPr>
              <a:spLocks noEditPoints="1"/>
            </p:cNvSpPr>
            <p:nvPr/>
          </p:nvSpPr>
          <p:spPr bwMode="auto">
            <a:xfrm>
              <a:off x="2711" y="2431"/>
              <a:ext cx="57" cy="74"/>
            </a:xfrm>
            <a:custGeom>
              <a:avLst/>
              <a:gdLst>
                <a:gd name="T0" fmla="*/ 36 w 57"/>
                <a:gd name="T1" fmla="*/ 74 h 74"/>
                <a:gd name="T2" fmla="*/ 36 w 57"/>
                <a:gd name="T3" fmla="*/ 56 h 74"/>
                <a:gd name="T4" fmla="*/ 0 w 57"/>
                <a:gd name="T5" fmla="*/ 56 h 74"/>
                <a:gd name="T6" fmla="*/ 0 w 57"/>
                <a:gd name="T7" fmla="*/ 49 h 74"/>
                <a:gd name="T8" fmla="*/ 38 w 57"/>
                <a:gd name="T9" fmla="*/ 0 h 74"/>
                <a:gd name="T10" fmla="*/ 47 w 57"/>
                <a:gd name="T11" fmla="*/ 0 h 74"/>
                <a:gd name="T12" fmla="*/ 47 w 57"/>
                <a:gd name="T13" fmla="*/ 49 h 74"/>
                <a:gd name="T14" fmla="*/ 57 w 57"/>
                <a:gd name="T15" fmla="*/ 49 h 74"/>
                <a:gd name="T16" fmla="*/ 57 w 57"/>
                <a:gd name="T17" fmla="*/ 56 h 74"/>
                <a:gd name="T18" fmla="*/ 47 w 57"/>
                <a:gd name="T19" fmla="*/ 56 h 74"/>
                <a:gd name="T20" fmla="*/ 47 w 57"/>
                <a:gd name="T21" fmla="*/ 74 h 74"/>
                <a:gd name="T22" fmla="*/ 36 w 57"/>
                <a:gd name="T23" fmla="*/ 74 h 74"/>
                <a:gd name="T24" fmla="*/ 36 w 57"/>
                <a:gd name="T25" fmla="*/ 49 h 74"/>
                <a:gd name="T26" fmla="*/ 36 w 57"/>
                <a:gd name="T27" fmla="*/ 14 h 74"/>
                <a:gd name="T28" fmla="*/ 10 w 57"/>
                <a:gd name="T29" fmla="*/ 49 h 74"/>
                <a:gd name="T30" fmla="*/ 36 w 57"/>
                <a:gd name="T31" fmla="*/ 49 h 7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7"/>
                <a:gd name="T49" fmla="*/ 0 h 74"/>
                <a:gd name="T50" fmla="*/ 57 w 57"/>
                <a:gd name="T51" fmla="*/ 74 h 7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7" h="74">
                  <a:moveTo>
                    <a:pt x="36" y="74"/>
                  </a:moveTo>
                  <a:lnTo>
                    <a:pt x="36" y="56"/>
                  </a:lnTo>
                  <a:lnTo>
                    <a:pt x="0" y="56"/>
                  </a:lnTo>
                  <a:lnTo>
                    <a:pt x="0" y="49"/>
                  </a:lnTo>
                  <a:lnTo>
                    <a:pt x="38" y="0"/>
                  </a:lnTo>
                  <a:lnTo>
                    <a:pt x="47" y="0"/>
                  </a:lnTo>
                  <a:lnTo>
                    <a:pt x="47" y="49"/>
                  </a:lnTo>
                  <a:lnTo>
                    <a:pt x="57" y="49"/>
                  </a:lnTo>
                  <a:lnTo>
                    <a:pt x="57" y="56"/>
                  </a:lnTo>
                  <a:lnTo>
                    <a:pt x="47" y="56"/>
                  </a:lnTo>
                  <a:lnTo>
                    <a:pt x="47" y="74"/>
                  </a:lnTo>
                  <a:lnTo>
                    <a:pt x="36" y="74"/>
                  </a:lnTo>
                  <a:close/>
                  <a:moveTo>
                    <a:pt x="36" y="49"/>
                  </a:moveTo>
                  <a:lnTo>
                    <a:pt x="36" y="14"/>
                  </a:lnTo>
                  <a:lnTo>
                    <a:pt x="10" y="49"/>
                  </a:lnTo>
                  <a:lnTo>
                    <a:pt x="36" y="49"/>
                  </a:lnTo>
                  <a:close/>
                </a:path>
              </a:pathLst>
            </a:custGeom>
            <a:solidFill>
              <a:srgbClr val="FFFFFF"/>
            </a:solidFill>
            <a:ln w="9525">
              <a:noFill/>
              <a:round/>
              <a:headEnd/>
              <a:tailEnd/>
            </a:ln>
          </p:spPr>
          <p:txBody>
            <a:bodyPr/>
            <a:lstStyle/>
            <a:p>
              <a:endParaRPr lang="ru-RU"/>
            </a:p>
          </p:txBody>
        </p:sp>
        <p:sp>
          <p:nvSpPr>
            <p:cNvPr id="161894" name="Freeform 3551"/>
            <p:cNvSpPr>
              <a:spLocks/>
            </p:cNvSpPr>
            <p:nvPr/>
          </p:nvSpPr>
          <p:spPr bwMode="auto">
            <a:xfrm>
              <a:off x="2922" y="2439"/>
              <a:ext cx="55" cy="74"/>
            </a:xfrm>
            <a:custGeom>
              <a:avLst/>
              <a:gdLst>
                <a:gd name="T0" fmla="*/ 0 w 55"/>
                <a:gd name="T1" fmla="*/ 54 h 74"/>
                <a:gd name="T2" fmla="*/ 11 w 55"/>
                <a:gd name="T3" fmla="*/ 54 h 74"/>
                <a:gd name="T4" fmla="*/ 13 w 55"/>
                <a:gd name="T5" fmla="*/ 59 h 74"/>
                <a:gd name="T6" fmla="*/ 13 w 55"/>
                <a:gd name="T7" fmla="*/ 62 h 74"/>
                <a:gd name="T8" fmla="*/ 15 w 55"/>
                <a:gd name="T9" fmla="*/ 63 h 74"/>
                <a:gd name="T10" fmla="*/ 20 w 55"/>
                <a:gd name="T11" fmla="*/ 67 h 74"/>
                <a:gd name="T12" fmla="*/ 27 w 55"/>
                <a:gd name="T13" fmla="*/ 67 h 74"/>
                <a:gd name="T14" fmla="*/ 30 w 55"/>
                <a:gd name="T15" fmla="*/ 67 h 74"/>
                <a:gd name="T16" fmla="*/ 33 w 55"/>
                <a:gd name="T17" fmla="*/ 65 h 74"/>
                <a:gd name="T18" fmla="*/ 36 w 55"/>
                <a:gd name="T19" fmla="*/ 65 h 74"/>
                <a:gd name="T20" fmla="*/ 39 w 55"/>
                <a:gd name="T21" fmla="*/ 62 h 74"/>
                <a:gd name="T22" fmla="*/ 41 w 55"/>
                <a:gd name="T23" fmla="*/ 59 h 74"/>
                <a:gd name="T24" fmla="*/ 43 w 55"/>
                <a:gd name="T25" fmla="*/ 56 h 74"/>
                <a:gd name="T26" fmla="*/ 44 w 55"/>
                <a:gd name="T27" fmla="*/ 50 h 74"/>
                <a:gd name="T28" fmla="*/ 44 w 55"/>
                <a:gd name="T29" fmla="*/ 44 h 74"/>
                <a:gd name="T30" fmla="*/ 43 w 55"/>
                <a:gd name="T31" fmla="*/ 41 h 74"/>
                <a:gd name="T32" fmla="*/ 41 w 55"/>
                <a:gd name="T33" fmla="*/ 39 h 74"/>
                <a:gd name="T34" fmla="*/ 39 w 55"/>
                <a:gd name="T35" fmla="*/ 37 h 74"/>
                <a:gd name="T36" fmla="*/ 36 w 55"/>
                <a:gd name="T37" fmla="*/ 35 h 74"/>
                <a:gd name="T38" fmla="*/ 33 w 55"/>
                <a:gd name="T39" fmla="*/ 33 h 74"/>
                <a:gd name="T40" fmla="*/ 30 w 55"/>
                <a:gd name="T41" fmla="*/ 32 h 74"/>
                <a:gd name="T42" fmla="*/ 26 w 55"/>
                <a:gd name="T43" fmla="*/ 32 h 74"/>
                <a:gd name="T44" fmla="*/ 22 w 55"/>
                <a:gd name="T45" fmla="*/ 33 h 74"/>
                <a:gd name="T46" fmla="*/ 17 w 55"/>
                <a:gd name="T47" fmla="*/ 33 h 74"/>
                <a:gd name="T48" fmla="*/ 13 w 55"/>
                <a:gd name="T49" fmla="*/ 37 h 74"/>
                <a:gd name="T50" fmla="*/ 11 w 55"/>
                <a:gd name="T51" fmla="*/ 39 h 74"/>
                <a:gd name="T52" fmla="*/ 1 w 55"/>
                <a:gd name="T53" fmla="*/ 39 h 74"/>
                <a:gd name="T54" fmla="*/ 9 w 55"/>
                <a:gd name="T55" fmla="*/ 0 h 74"/>
                <a:gd name="T56" fmla="*/ 51 w 55"/>
                <a:gd name="T57" fmla="*/ 0 h 74"/>
                <a:gd name="T58" fmla="*/ 51 w 55"/>
                <a:gd name="T59" fmla="*/ 10 h 74"/>
                <a:gd name="T60" fmla="*/ 17 w 55"/>
                <a:gd name="T61" fmla="*/ 10 h 74"/>
                <a:gd name="T62" fmla="*/ 13 w 55"/>
                <a:gd name="T63" fmla="*/ 29 h 74"/>
                <a:gd name="T64" fmla="*/ 20 w 55"/>
                <a:gd name="T65" fmla="*/ 26 h 74"/>
                <a:gd name="T66" fmla="*/ 28 w 55"/>
                <a:gd name="T67" fmla="*/ 24 h 74"/>
                <a:gd name="T68" fmla="*/ 34 w 55"/>
                <a:gd name="T69" fmla="*/ 24 h 74"/>
                <a:gd name="T70" fmla="*/ 39 w 55"/>
                <a:gd name="T71" fmla="*/ 26 h 74"/>
                <a:gd name="T72" fmla="*/ 43 w 55"/>
                <a:gd name="T73" fmla="*/ 27 h 74"/>
                <a:gd name="T74" fmla="*/ 47 w 55"/>
                <a:gd name="T75" fmla="*/ 30 h 74"/>
                <a:gd name="T76" fmla="*/ 51 w 55"/>
                <a:gd name="T77" fmla="*/ 35 h 74"/>
                <a:gd name="T78" fmla="*/ 52 w 55"/>
                <a:gd name="T79" fmla="*/ 39 h 74"/>
                <a:gd name="T80" fmla="*/ 53 w 55"/>
                <a:gd name="T81" fmla="*/ 43 h 74"/>
                <a:gd name="T82" fmla="*/ 55 w 55"/>
                <a:gd name="T83" fmla="*/ 48 h 74"/>
                <a:gd name="T84" fmla="*/ 53 w 55"/>
                <a:gd name="T85" fmla="*/ 52 h 74"/>
                <a:gd name="T86" fmla="*/ 53 w 55"/>
                <a:gd name="T87" fmla="*/ 57 h 74"/>
                <a:gd name="T88" fmla="*/ 51 w 55"/>
                <a:gd name="T89" fmla="*/ 62 h 74"/>
                <a:gd name="T90" fmla="*/ 47 w 55"/>
                <a:gd name="T91" fmla="*/ 65 h 74"/>
                <a:gd name="T92" fmla="*/ 44 w 55"/>
                <a:gd name="T93" fmla="*/ 69 h 74"/>
                <a:gd name="T94" fmla="*/ 39 w 55"/>
                <a:gd name="T95" fmla="*/ 73 h 74"/>
                <a:gd name="T96" fmla="*/ 33 w 55"/>
                <a:gd name="T97" fmla="*/ 74 h 74"/>
                <a:gd name="T98" fmla="*/ 27 w 55"/>
                <a:gd name="T99" fmla="*/ 74 h 74"/>
                <a:gd name="T100" fmla="*/ 20 w 55"/>
                <a:gd name="T101" fmla="*/ 74 h 74"/>
                <a:gd name="T102" fmla="*/ 15 w 55"/>
                <a:gd name="T103" fmla="*/ 73 h 74"/>
                <a:gd name="T104" fmla="*/ 13 w 55"/>
                <a:gd name="T105" fmla="*/ 71 h 74"/>
                <a:gd name="T106" fmla="*/ 8 w 55"/>
                <a:gd name="T107" fmla="*/ 69 h 74"/>
                <a:gd name="T108" fmla="*/ 4 w 55"/>
                <a:gd name="T109" fmla="*/ 67 h 74"/>
                <a:gd name="T110" fmla="*/ 3 w 55"/>
                <a:gd name="T111" fmla="*/ 62 h 74"/>
                <a:gd name="T112" fmla="*/ 1 w 55"/>
                <a:gd name="T113" fmla="*/ 59 h 74"/>
                <a:gd name="T114" fmla="*/ 0 w 55"/>
                <a:gd name="T115" fmla="*/ 54 h 7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55"/>
                <a:gd name="T175" fmla="*/ 0 h 74"/>
                <a:gd name="T176" fmla="*/ 55 w 55"/>
                <a:gd name="T177" fmla="*/ 74 h 7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55" h="74">
                  <a:moveTo>
                    <a:pt x="0" y="54"/>
                  </a:moveTo>
                  <a:lnTo>
                    <a:pt x="11" y="54"/>
                  </a:lnTo>
                  <a:lnTo>
                    <a:pt x="13" y="59"/>
                  </a:lnTo>
                  <a:lnTo>
                    <a:pt x="13" y="62"/>
                  </a:lnTo>
                  <a:lnTo>
                    <a:pt x="15" y="63"/>
                  </a:lnTo>
                  <a:lnTo>
                    <a:pt x="20" y="67"/>
                  </a:lnTo>
                  <a:lnTo>
                    <a:pt x="27" y="67"/>
                  </a:lnTo>
                  <a:lnTo>
                    <a:pt x="30" y="67"/>
                  </a:lnTo>
                  <a:lnTo>
                    <a:pt x="33" y="65"/>
                  </a:lnTo>
                  <a:lnTo>
                    <a:pt x="36" y="65"/>
                  </a:lnTo>
                  <a:lnTo>
                    <a:pt x="39" y="62"/>
                  </a:lnTo>
                  <a:lnTo>
                    <a:pt x="41" y="59"/>
                  </a:lnTo>
                  <a:lnTo>
                    <a:pt x="43" y="56"/>
                  </a:lnTo>
                  <a:lnTo>
                    <a:pt x="44" y="50"/>
                  </a:lnTo>
                  <a:lnTo>
                    <a:pt x="44" y="44"/>
                  </a:lnTo>
                  <a:lnTo>
                    <a:pt x="43" y="41"/>
                  </a:lnTo>
                  <a:lnTo>
                    <a:pt x="41" y="39"/>
                  </a:lnTo>
                  <a:lnTo>
                    <a:pt x="39" y="37"/>
                  </a:lnTo>
                  <a:lnTo>
                    <a:pt x="36" y="35"/>
                  </a:lnTo>
                  <a:lnTo>
                    <a:pt x="33" y="33"/>
                  </a:lnTo>
                  <a:lnTo>
                    <a:pt x="30" y="32"/>
                  </a:lnTo>
                  <a:lnTo>
                    <a:pt x="26" y="32"/>
                  </a:lnTo>
                  <a:lnTo>
                    <a:pt x="22" y="33"/>
                  </a:lnTo>
                  <a:lnTo>
                    <a:pt x="17" y="33"/>
                  </a:lnTo>
                  <a:lnTo>
                    <a:pt x="13" y="37"/>
                  </a:lnTo>
                  <a:lnTo>
                    <a:pt x="11" y="39"/>
                  </a:lnTo>
                  <a:lnTo>
                    <a:pt x="1" y="39"/>
                  </a:lnTo>
                  <a:lnTo>
                    <a:pt x="9" y="0"/>
                  </a:lnTo>
                  <a:lnTo>
                    <a:pt x="51" y="0"/>
                  </a:lnTo>
                  <a:lnTo>
                    <a:pt x="51" y="10"/>
                  </a:lnTo>
                  <a:lnTo>
                    <a:pt x="17" y="10"/>
                  </a:lnTo>
                  <a:lnTo>
                    <a:pt x="13" y="29"/>
                  </a:lnTo>
                  <a:lnTo>
                    <a:pt x="20" y="26"/>
                  </a:lnTo>
                  <a:lnTo>
                    <a:pt x="28" y="24"/>
                  </a:lnTo>
                  <a:lnTo>
                    <a:pt x="34" y="24"/>
                  </a:lnTo>
                  <a:lnTo>
                    <a:pt x="39" y="26"/>
                  </a:lnTo>
                  <a:lnTo>
                    <a:pt x="43" y="27"/>
                  </a:lnTo>
                  <a:lnTo>
                    <a:pt x="47" y="30"/>
                  </a:lnTo>
                  <a:lnTo>
                    <a:pt x="51" y="35"/>
                  </a:lnTo>
                  <a:lnTo>
                    <a:pt x="52" y="39"/>
                  </a:lnTo>
                  <a:lnTo>
                    <a:pt x="53" y="43"/>
                  </a:lnTo>
                  <a:lnTo>
                    <a:pt x="55" y="48"/>
                  </a:lnTo>
                  <a:lnTo>
                    <a:pt x="53" y="52"/>
                  </a:lnTo>
                  <a:lnTo>
                    <a:pt x="53" y="57"/>
                  </a:lnTo>
                  <a:lnTo>
                    <a:pt x="51" y="62"/>
                  </a:lnTo>
                  <a:lnTo>
                    <a:pt x="47" y="65"/>
                  </a:lnTo>
                  <a:lnTo>
                    <a:pt x="44" y="69"/>
                  </a:lnTo>
                  <a:lnTo>
                    <a:pt x="39" y="73"/>
                  </a:lnTo>
                  <a:lnTo>
                    <a:pt x="33" y="74"/>
                  </a:lnTo>
                  <a:lnTo>
                    <a:pt x="27" y="74"/>
                  </a:lnTo>
                  <a:lnTo>
                    <a:pt x="20" y="74"/>
                  </a:lnTo>
                  <a:lnTo>
                    <a:pt x="15" y="73"/>
                  </a:lnTo>
                  <a:lnTo>
                    <a:pt x="13" y="71"/>
                  </a:lnTo>
                  <a:lnTo>
                    <a:pt x="8" y="69"/>
                  </a:lnTo>
                  <a:lnTo>
                    <a:pt x="4" y="67"/>
                  </a:lnTo>
                  <a:lnTo>
                    <a:pt x="3" y="62"/>
                  </a:lnTo>
                  <a:lnTo>
                    <a:pt x="1" y="59"/>
                  </a:lnTo>
                  <a:lnTo>
                    <a:pt x="0" y="54"/>
                  </a:lnTo>
                  <a:close/>
                </a:path>
              </a:pathLst>
            </a:custGeom>
            <a:solidFill>
              <a:srgbClr val="FFFFFF"/>
            </a:solidFill>
            <a:ln w="9525">
              <a:noFill/>
              <a:round/>
              <a:headEnd/>
              <a:tailEnd/>
            </a:ln>
          </p:spPr>
          <p:txBody>
            <a:bodyPr/>
            <a:lstStyle/>
            <a:p>
              <a:endParaRPr lang="ru-RU"/>
            </a:p>
          </p:txBody>
        </p:sp>
        <p:sp>
          <p:nvSpPr>
            <p:cNvPr id="161895" name="Freeform 3552"/>
            <p:cNvSpPr>
              <a:spLocks noEditPoints="1"/>
            </p:cNvSpPr>
            <p:nvPr/>
          </p:nvSpPr>
          <p:spPr bwMode="auto">
            <a:xfrm>
              <a:off x="3123" y="2419"/>
              <a:ext cx="55" cy="78"/>
            </a:xfrm>
            <a:custGeom>
              <a:avLst/>
              <a:gdLst>
                <a:gd name="T0" fmla="*/ 42 w 55"/>
                <a:gd name="T1" fmla="*/ 20 h 78"/>
                <a:gd name="T2" fmla="*/ 40 w 55"/>
                <a:gd name="T3" fmla="*/ 13 h 78"/>
                <a:gd name="T4" fmla="*/ 35 w 55"/>
                <a:gd name="T5" fmla="*/ 10 h 78"/>
                <a:gd name="T6" fmla="*/ 29 w 55"/>
                <a:gd name="T7" fmla="*/ 8 h 78"/>
                <a:gd name="T8" fmla="*/ 21 w 55"/>
                <a:gd name="T9" fmla="*/ 11 h 78"/>
                <a:gd name="T10" fmla="*/ 12 w 55"/>
                <a:gd name="T11" fmla="*/ 20 h 78"/>
                <a:gd name="T12" fmla="*/ 11 w 55"/>
                <a:gd name="T13" fmla="*/ 37 h 78"/>
                <a:gd name="T14" fmla="*/ 19 w 55"/>
                <a:gd name="T15" fmla="*/ 30 h 78"/>
                <a:gd name="T16" fmla="*/ 30 w 55"/>
                <a:gd name="T17" fmla="*/ 27 h 78"/>
                <a:gd name="T18" fmla="*/ 40 w 55"/>
                <a:gd name="T19" fmla="*/ 29 h 78"/>
                <a:gd name="T20" fmla="*/ 48 w 55"/>
                <a:gd name="T21" fmla="*/ 33 h 78"/>
                <a:gd name="T22" fmla="*/ 52 w 55"/>
                <a:gd name="T23" fmla="*/ 41 h 78"/>
                <a:gd name="T24" fmla="*/ 55 w 55"/>
                <a:gd name="T25" fmla="*/ 52 h 78"/>
                <a:gd name="T26" fmla="*/ 52 w 55"/>
                <a:gd name="T27" fmla="*/ 61 h 78"/>
                <a:gd name="T28" fmla="*/ 48 w 55"/>
                <a:gd name="T29" fmla="*/ 70 h 78"/>
                <a:gd name="T30" fmla="*/ 40 w 55"/>
                <a:gd name="T31" fmla="*/ 76 h 78"/>
                <a:gd name="T32" fmla="*/ 29 w 55"/>
                <a:gd name="T33" fmla="*/ 78 h 78"/>
                <a:gd name="T34" fmla="*/ 18 w 55"/>
                <a:gd name="T35" fmla="*/ 74 h 78"/>
                <a:gd name="T36" fmla="*/ 8 w 55"/>
                <a:gd name="T37" fmla="*/ 68 h 78"/>
                <a:gd name="T38" fmla="*/ 3 w 55"/>
                <a:gd name="T39" fmla="*/ 60 h 78"/>
                <a:gd name="T40" fmla="*/ 0 w 55"/>
                <a:gd name="T41" fmla="*/ 50 h 78"/>
                <a:gd name="T42" fmla="*/ 0 w 55"/>
                <a:gd name="T43" fmla="*/ 30 h 78"/>
                <a:gd name="T44" fmla="*/ 4 w 55"/>
                <a:gd name="T45" fmla="*/ 14 h 78"/>
                <a:gd name="T46" fmla="*/ 11 w 55"/>
                <a:gd name="T47" fmla="*/ 8 h 78"/>
                <a:gd name="T48" fmla="*/ 17 w 55"/>
                <a:gd name="T49" fmla="*/ 3 h 78"/>
                <a:gd name="T50" fmla="*/ 30 w 55"/>
                <a:gd name="T51" fmla="*/ 0 h 78"/>
                <a:gd name="T52" fmla="*/ 38 w 55"/>
                <a:gd name="T53" fmla="*/ 2 h 78"/>
                <a:gd name="T54" fmla="*/ 46 w 55"/>
                <a:gd name="T55" fmla="*/ 7 h 78"/>
                <a:gd name="T56" fmla="*/ 51 w 55"/>
                <a:gd name="T57" fmla="*/ 11 h 78"/>
                <a:gd name="T58" fmla="*/ 54 w 55"/>
                <a:gd name="T59" fmla="*/ 19 h 78"/>
                <a:gd name="T60" fmla="*/ 12 w 55"/>
                <a:gd name="T61" fmla="*/ 55 h 78"/>
                <a:gd name="T62" fmla="*/ 18 w 55"/>
                <a:gd name="T63" fmla="*/ 65 h 78"/>
                <a:gd name="T64" fmla="*/ 23 w 55"/>
                <a:gd name="T65" fmla="*/ 70 h 78"/>
                <a:gd name="T66" fmla="*/ 32 w 55"/>
                <a:gd name="T67" fmla="*/ 70 h 78"/>
                <a:gd name="T68" fmla="*/ 38 w 55"/>
                <a:gd name="T69" fmla="*/ 66 h 78"/>
                <a:gd name="T70" fmla="*/ 42 w 55"/>
                <a:gd name="T71" fmla="*/ 61 h 78"/>
                <a:gd name="T72" fmla="*/ 44 w 55"/>
                <a:gd name="T73" fmla="*/ 55 h 78"/>
                <a:gd name="T74" fmla="*/ 44 w 55"/>
                <a:gd name="T75" fmla="*/ 49 h 78"/>
                <a:gd name="T76" fmla="*/ 40 w 55"/>
                <a:gd name="T77" fmla="*/ 40 h 78"/>
                <a:gd name="T78" fmla="*/ 35 w 55"/>
                <a:gd name="T79" fmla="*/ 37 h 78"/>
                <a:gd name="T80" fmla="*/ 29 w 55"/>
                <a:gd name="T81" fmla="*/ 35 h 78"/>
                <a:gd name="T82" fmla="*/ 22 w 55"/>
                <a:gd name="T83" fmla="*/ 37 h 78"/>
                <a:gd name="T84" fmla="*/ 14 w 55"/>
                <a:gd name="T85" fmla="*/ 43 h 78"/>
                <a:gd name="T86" fmla="*/ 12 w 55"/>
                <a:gd name="T87" fmla="*/ 48 h 7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5"/>
                <a:gd name="T133" fmla="*/ 0 h 78"/>
                <a:gd name="T134" fmla="*/ 55 w 55"/>
                <a:gd name="T135" fmla="*/ 78 h 7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5" h="78">
                  <a:moveTo>
                    <a:pt x="54" y="19"/>
                  </a:moveTo>
                  <a:lnTo>
                    <a:pt x="42" y="20"/>
                  </a:lnTo>
                  <a:lnTo>
                    <a:pt x="41" y="16"/>
                  </a:lnTo>
                  <a:lnTo>
                    <a:pt x="40" y="13"/>
                  </a:lnTo>
                  <a:lnTo>
                    <a:pt x="36" y="11"/>
                  </a:lnTo>
                  <a:lnTo>
                    <a:pt x="35" y="10"/>
                  </a:lnTo>
                  <a:lnTo>
                    <a:pt x="32" y="10"/>
                  </a:lnTo>
                  <a:lnTo>
                    <a:pt x="29" y="8"/>
                  </a:lnTo>
                  <a:lnTo>
                    <a:pt x="25" y="10"/>
                  </a:lnTo>
                  <a:lnTo>
                    <a:pt x="21" y="11"/>
                  </a:lnTo>
                  <a:lnTo>
                    <a:pt x="16" y="14"/>
                  </a:lnTo>
                  <a:lnTo>
                    <a:pt x="12" y="20"/>
                  </a:lnTo>
                  <a:lnTo>
                    <a:pt x="11" y="27"/>
                  </a:lnTo>
                  <a:lnTo>
                    <a:pt x="11" y="37"/>
                  </a:lnTo>
                  <a:lnTo>
                    <a:pt x="14" y="33"/>
                  </a:lnTo>
                  <a:lnTo>
                    <a:pt x="19" y="30"/>
                  </a:lnTo>
                  <a:lnTo>
                    <a:pt x="25" y="29"/>
                  </a:lnTo>
                  <a:lnTo>
                    <a:pt x="30" y="27"/>
                  </a:lnTo>
                  <a:lnTo>
                    <a:pt x="35" y="27"/>
                  </a:lnTo>
                  <a:lnTo>
                    <a:pt x="40" y="29"/>
                  </a:lnTo>
                  <a:lnTo>
                    <a:pt x="44" y="31"/>
                  </a:lnTo>
                  <a:lnTo>
                    <a:pt x="48" y="33"/>
                  </a:lnTo>
                  <a:lnTo>
                    <a:pt x="51" y="38"/>
                  </a:lnTo>
                  <a:lnTo>
                    <a:pt x="52" y="41"/>
                  </a:lnTo>
                  <a:lnTo>
                    <a:pt x="54" y="46"/>
                  </a:lnTo>
                  <a:lnTo>
                    <a:pt x="55" y="52"/>
                  </a:lnTo>
                  <a:lnTo>
                    <a:pt x="54" y="59"/>
                  </a:lnTo>
                  <a:lnTo>
                    <a:pt x="52" y="61"/>
                  </a:lnTo>
                  <a:lnTo>
                    <a:pt x="51" y="65"/>
                  </a:lnTo>
                  <a:lnTo>
                    <a:pt x="48" y="70"/>
                  </a:lnTo>
                  <a:lnTo>
                    <a:pt x="42" y="74"/>
                  </a:lnTo>
                  <a:lnTo>
                    <a:pt x="40" y="76"/>
                  </a:lnTo>
                  <a:lnTo>
                    <a:pt x="36" y="76"/>
                  </a:lnTo>
                  <a:lnTo>
                    <a:pt x="29" y="78"/>
                  </a:lnTo>
                  <a:lnTo>
                    <a:pt x="22" y="76"/>
                  </a:lnTo>
                  <a:lnTo>
                    <a:pt x="18" y="74"/>
                  </a:lnTo>
                  <a:lnTo>
                    <a:pt x="12" y="73"/>
                  </a:lnTo>
                  <a:lnTo>
                    <a:pt x="8" y="68"/>
                  </a:lnTo>
                  <a:lnTo>
                    <a:pt x="4" y="63"/>
                  </a:lnTo>
                  <a:lnTo>
                    <a:pt x="3" y="60"/>
                  </a:lnTo>
                  <a:lnTo>
                    <a:pt x="2" y="57"/>
                  </a:lnTo>
                  <a:lnTo>
                    <a:pt x="0" y="50"/>
                  </a:lnTo>
                  <a:lnTo>
                    <a:pt x="0" y="41"/>
                  </a:lnTo>
                  <a:lnTo>
                    <a:pt x="0" y="30"/>
                  </a:lnTo>
                  <a:lnTo>
                    <a:pt x="2" y="22"/>
                  </a:lnTo>
                  <a:lnTo>
                    <a:pt x="4" y="14"/>
                  </a:lnTo>
                  <a:lnTo>
                    <a:pt x="10" y="10"/>
                  </a:lnTo>
                  <a:lnTo>
                    <a:pt x="11" y="8"/>
                  </a:lnTo>
                  <a:lnTo>
                    <a:pt x="12" y="7"/>
                  </a:lnTo>
                  <a:lnTo>
                    <a:pt x="17" y="3"/>
                  </a:lnTo>
                  <a:lnTo>
                    <a:pt x="23" y="2"/>
                  </a:lnTo>
                  <a:lnTo>
                    <a:pt x="30" y="0"/>
                  </a:lnTo>
                  <a:lnTo>
                    <a:pt x="35" y="2"/>
                  </a:lnTo>
                  <a:lnTo>
                    <a:pt x="38" y="2"/>
                  </a:lnTo>
                  <a:lnTo>
                    <a:pt x="42" y="3"/>
                  </a:lnTo>
                  <a:lnTo>
                    <a:pt x="46" y="7"/>
                  </a:lnTo>
                  <a:lnTo>
                    <a:pt x="49" y="8"/>
                  </a:lnTo>
                  <a:lnTo>
                    <a:pt x="51" y="11"/>
                  </a:lnTo>
                  <a:lnTo>
                    <a:pt x="52" y="16"/>
                  </a:lnTo>
                  <a:lnTo>
                    <a:pt x="54" y="19"/>
                  </a:lnTo>
                  <a:close/>
                  <a:moveTo>
                    <a:pt x="11" y="52"/>
                  </a:moveTo>
                  <a:lnTo>
                    <a:pt x="12" y="55"/>
                  </a:lnTo>
                  <a:lnTo>
                    <a:pt x="14" y="60"/>
                  </a:lnTo>
                  <a:lnTo>
                    <a:pt x="18" y="65"/>
                  </a:lnTo>
                  <a:lnTo>
                    <a:pt x="21" y="66"/>
                  </a:lnTo>
                  <a:lnTo>
                    <a:pt x="23" y="70"/>
                  </a:lnTo>
                  <a:lnTo>
                    <a:pt x="29" y="70"/>
                  </a:lnTo>
                  <a:lnTo>
                    <a:pt x="32" y="70"/>
                  </a:lnTo>
                  <a:lnTo>
                    <a:pt x="35" y="68"/>
                  </a:lnTo>
                  <a:lnTo>
                    <a:pt x="38" y="66"/>
                  </a:lnTo>
                  <a:lnTo>
                    <a:pt x="40" y="65"/>
                  </a:lnTo>
                  <a:lnTo>
                    <a:pt x="42" y="61"/>
                  </a:lnTo>
                  <a:lnTo>
                    <a:pt x="42" y="59"/>
                  </a:lnTo>
                  <a:lnTo>
                    <a:pt x="44" y="55"/>
                  </a:lnTo>
                  <a:lnTo>
                    <a:pt x="44" y="52"/>
                  </a:lnTo>
                  <a:lnTo>
                    <a:pt x="44" y="49"/>
                  </a:lnTo>
                  <a:lnTo>
                    <a:pt x="42" y="44"/>
                  </a:lnTo>
                  <a:lnTo>
                    <a:pt x="40" y="40"/>
                  </a:lnTo>
                  <a:lnTo>
                    <a:pt x="38" y="38"/>
                  </a:lnTo>
                  <a:lnTo>
                    <a:pt x="35" y="37"/>
                  </a:lnTo>
                  <a:lnTo>
                    <a:pt x="32" y="35"/>
                  </a:lnTo>
                  <a:lnTo>
                    <a:pt x="29" y="35"/>
                  </a:lnTo>
                  <a:lnTo>
                    <a:pt x="25" y="35"/>
                  </a:lnTo>
                  <a:lnTo>
                    <a:pt x="22" y="37"/>
                  </a:lnTo>
                  <a:lnTo>
                    <a:pt x="16" y="40"/>
                  </a:lnTo>
                  <a:lnTo>
                    <a:pt x="14" y="43"/>
                  </a:lnTo>
                  <a:lnTo>
                    <a:pt x="12" y="44"/>
                  </a:lnTo>
                  <a:lnTo>
                    <a:pt x="12" y="48"/>
                  </a:lnTo>
                  <a:lnTo>
                    <a:pt x="11" y="52"/>
                  </a:lnTo>
                  <a:close/>
                </a:path>
              </a:pathLst>
            </a:custGeom>
            <a:solidFill>
              <a:srgbClr val="FFFFFF"/>
            </a:solidFill>
            <a:ln w="9525">
              <a:noFill/>
              <a:round/>
              <a:headEnd/>
              <a:tailEnd/>
            </a:ln>
          </p:spPr>
          <p:txBody>
            <a:bodyPr/>
            <a:lstStyle/>
            <a:p>
              <a:endParaRPr lang="ru-RU"/>
            </a:p>
          </p:txBody>
        </p:sp>
        <p:sp>
          <p:nvSpPr>
            <p:cNvPr id="161896" name="Freeform 3553"/>
            <p:cNvSpPr>
              <a:spLocks/>
            </p:cNvSpPr>
            <p:nvPr/>
          </p:nvSpPr>
          <p:spPr bwMode="auto">
            <a:xfrm>
              <a:off x="3320" y="2405"/>
              <a:ext cx="54" cy="76"/>
            </a:xfrm>
            <a:custGeom>
              <a:avLst/>
              <a:gdLst>
                <a:gd name="T0" fmla="*/ 0 w 54"/>
                <a:gd name="T1" fmla="*/ 10 h 76"/>
                <a:gd name="T2" fmla="*/ 0 w 54"/>
                <a:gd name="T3" fmla="*/ 0 h 76"/>
                <a:gd name="T4" fmla="*/ 54 w 54"/>
                <a:gd name="T5" fmla="*/ 0 h 76"/>
                <a:gd name="T6" fmla="*/ 54 w 54"/>
                <a:gd name="T7" fmla="*/ 8 h 76"/>
                <a:gd name="T8" fmla="*/ 50 w 54"/>
                <a:gd name="T9" fmla="*/ 12 h 76"/>
                <a:gd name="T10" fmla="*/ 45 w 54"/>
                <a:gd name="T11" fmla="*/ 16 h 76"/>
                <a:gd name="T12" fmla="*/ 38 w 54"/>
                <a:gd name="T13" fmla="*/ 30 h 76"/>
                <a:gd name="T14" fmla="*/ 32 w 54"/>
                <a:gd name="T15" fmla="*/ 43 h 76"/>
                <a:gd name="T16" fmla="*/ 27 w 54"/>
                <a:gd name="T17" fmla="*/ 55 h 76"/>
                <a:gd name="T18" fmla="*/ 25 w 54"/>
                <a:gd name="T19" fmla="*/ 60 h 76"/>
                <a:gd name="T20" fmla="*/ 24 w 54"/>
                <a:gd name="T21" fmla="*/ 65 h 76"/>
                <a:gd name="T22" fmla="*/ 22 w 54"/>
                <a:gd name="T23" fmla="*/ 76 h 76"/>
                <a:gd name="T24" fmla="*/ 13 w 54"/>
                <a:gd name="T25" fmla="*/ 76 h 76"/>
                <a:gd name="T26" fmla="*/ 13 w 54"/>
                <a:gd name="T27" fmla="*/ 67 h 76"/>
                <a:gd name="T28" fmla="*/ 16 w 54"/>
                <a:gd name="T29" fmla="*/ 54 h 76"/>
                <a:gd name="T30" fmla="*/ 21 w 54"/>
                <a:gd name="T31" fmla="*/ 43 h 76"/>
                <a:gd name="T32" fmla="*/ 27 w 54"/>
                <a:gd name="T33" fmla="*/ 30 h 76"/>
                <a:gd name="T34" fmla="*/ 33 w 54"/>
                <a:gd name="T35" fmla="*/ 20 h 76"/>
                <a:gd name="T36" fmla="*/ 38 w 54"/>
                <a:gd name="T37" fmla="*/ 14 h 76"/>
                <a:gd name="T38" fmla="*/ 41 w 54"/>
                <a:gd name="T39" fmla="*/ 10 h 76"/>
                <a:gd name="T40" fmla="*/ 0 w 54"/>
                <a:gd name="T41" fmla="*/ 10 h 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4"/>
                <a:gd name="T64" fmla="*/ 0 h 76"/>
                <a:gd name="T65" fmla="*/ 54 w 54"/>
                <a:gd name="T66" fmla="*/ 76 h 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4" h="76">
                  <a:moveTo>
                    <a:pt x="0" y="10"/>
                  </a:moveTo>
                  <a:lnTo>
                    <a:pt x="0" y="0"/>
                  </a:lnTo>
                  <a:lnTo>
                    <a:pt x="54" y="0"/>
                  </a:lnTo>
                  <a:lnTo>
                    <a:pt x="54" y="8"/>
                  </a:lnTo>
                  <a:lnTo>
                    <a:pt x="50" y="12"/>
                  </a:lnTo>
                  <a:lnTo>
                    <a:pt x="45" y="16"/>
                  </a:lnTo>
                  <a:lnTo>
                    <a:pt x="38" y="30"/>
                  </a:lnTo>
                  <a:lnTo>
                    <a:pt x="32" y="43"/>
                  </a:lnTo>
                  <a:lnTo>
                    <a:pt x="27" y="55"/>
                  </a:lnTo>
                  <a:lnTo>
                    <a:pt x="25" y="60"/>
                  </a:lnTo>
                  <a:lnTo>
                    <a:pt x="24" y="65"/>
                  </a:lnTo>
                  <a:lnTo>
                    <a:pt x="22" y="76"/>
                  </a:lnTo>
                  <a:lnTo>
                    <a:pt x="13" y="76"/>
                  </a:lnTo>
                  <a:lnTo>
                    <a:pt x="13" y="67"/>
                  </a:lnTo>
                  <a:lnTo>
                    <a:pt x="16" y="54"/>
                  </a:lnTo>
                  <a:lnTo>
                    <a:pt x="21" y="43"/>
                  </a:lnTo>
                  <a:lnTo>
                    <a:pt x="27" y="30"/>
                  </a:lnTo>
                  <a:lnTo>
                    <a:pt x="33" y="20"/>
                  </a:lnTo>
                  <a:lnTo>
                    <a:pt x="38" y="14"/>
                  </a:lnTo>
                  <a:lnTo>
                    <a:pt x="41" y="10"/>
                  </a:lnTo>
                  <a:lnTo>
                    <a:pt x="0" y="10"/>
                  </a:lnTo>
                  <a:close/>
                </a:path>
              </a:pathLst>
            </a:custGeom>
            <a:solidFill>
              <a:srgbClr val="FFFFFF"/>
            </a:solidFill>
            <a:ln w="9525">
              <a:noFill/>
              <a:round/>
              <a:headEnd/>
              <a:tailEnd/>
            </a:ln>
          </p:spPr>
          <p:txBody>
            <a:bodyPr/>
            <a:lstStyle/>
            <a:p>
              <a:endParaRPr lang="ru-RU"/>
            </a:p>
          </p:txBody>
        </p:sp>
        <p:sp>
          <p:nvSpPr>
            <p:cNvPr id="161897" name="Freeform 3554"/>
            <p:cNvSpPr>
              <a:spLocks noEditPoints="1"/>
            </p:cNvSpPr>
            <p:nvPr/>
          </p:nvSpPr>
          <p:spPr bwMode="auto">
            <a:xfrm>
              <a:off x="3520" y="2358"/>
              <a:ext cx="52" cy="76"/>
            </a:xfrm>
            <a:custGeom>
              <a:avLst/>
              <a:gdLst>
                <a:gd name="T0" fmla="*/ 9 w 52"/>
                <a:gd name="T1" fmla="*/ 32 h 76"/>
                <a:gd name="T2" fmla="*/ 4 w 52"/>
                <a:gd name="T3" fmla="*/ 26 h 76"/>
                <a:gd name="T4" fmla="*/ 3 w 52"/>
                <a:gd name="T5" fmla="*/ 20 h 76"/>
                <a:gd name="T6" fmla="*/ 4 w 52"/>
                <a:gd name="T7" fmla="*/ 12 h 76"/>
                <a:gd name="T8" fmla="*/ 9 w 52"/>
                <a:gd name="T9" fmla="*/ 6 h 76"/>
                <a:gd name="T10" fmla="*/ 17 w 52"/>
                <a:gd name="T11" fmla="*/ 2 h 76"/>
                <a:gd name="T12" fmla="*/ 26 w 52"/>
                <a:gd name="T13" fmla="*/ 0 h 76"/>
                <a:gd name="T14" fmla="*/ 35 w 52"/>
                <a:gd name="T15" fmla="*/ 2 h 76"/>
                <a:gd name="T16" fmla="*/ 43 w 52"/>
                <a:gd name="T17" fmla="*/ 6 h 76"/>
                <a:gd name="T18" fmla="*/ 50 w 52"/>
                <a:gd name="T19" fmla="*/ 12 h 76"/>
                <a:gd name="T20" fmla="*/ 52 w 52"/>
                <a:gd name="T21" fmla="*/ 20 h 76"/>
                <a:gd name="T22" fmla="*/ 48 w 52"/>
                <a:gd name="T23" fmla="*/ 28 h 76"/>
                <a:gd name="T24" fmla="*/ 42 w 52"/>
                <a:gd name="T25" fmla="*/ 32 h 76"/>
                <a:gd name="T26" fmla="*/ 42 w 52"/>
                <a:gd name="T27" fmla="*/ 35 h 76"/>
                <a:gd name="T28" fmla="*/ 48 w 52"/>
                <a:gd name="T29" fmla="*/ 39 h 76"/>
                <a:gd name="T30" fmla="*/ 52 w 52"/>
                <a:gd name="T31" fmla="*/ 43 h 76"/>
                <a:gd name="T32" fmla="*/ 52 w 52"/>
                <a:gd name="T33" fmla="*/ 50 h 76"/>
                <a:gd name="T34" fmla="*/ 52 w 52"/>
                <a:gd name="T35" fmla="*/ 57 h 76"/>
                <a:gd name="T36" fmla="*/ 50 w 52"/>
                <a:gd name="T37" fmla="*/ 65 h 76"/>
                <a:gd name="T38" fmla="*/ 42 w 52"/>
                <a:gd name="T39" fmla="*/ 71 h 76"/>
                <a:gd name="T40" fmla="*/ 33 w 52"/>
                <a:gd name="T41" fmla="*/ 74 h 76"/>
                <a:gd name="T42" fmla="*/ 22 w 52"/>
                <a:gd name="T43" fmla="*/ 74 h 76"/>
                <a:gd name="T44" fmla="*/ 13 w 52"/>
                <a:gd name="T45" fmla="*/ 71 h 76"/>
                <a:gd name="T46" fmla="*/ 4 w 52"/>
                <a:gd name="T47" fmla="*/ 65 h 76"/>
                <a:gd name="T48" fmla="*/ 2 w 52"/>
                <a:gd name="T49" fmla="*/ 57 h 76"/>
                <a:gd name="T50" fmla="*/ 2 w 52"/>
                <a:gd name="T51" fmla="*/ 47 h 76"/>
                <a:gd name="T52" fmla="*/ 4 w 52"/>
                <a:gd name="T53" fmla="*/ 41 h 76"/>
                <a:gd name="T54" fmla="*/ 9 w 52"/>
                <a:gd name="T55" fmla="*/ 37 h 76"/>
                <a:gd name="T56" fmla="*/ 15 w 52"/>
                <a:gd name="T57" fmla="*/ 34 h 76"/>
                <a:gd name="T58" fmla="*/ 14 w 52"/>
                <a:gd name="T59" fmla="*/ 23 h 76"/>
                <a:gd name="T60" fmla="*/ 19 w 52"/>
                <a:gd name="T61" fmla="*/ 30 h 76"/>
                <a:gd name="T62" fmla="*/ 26 w 52"/>
                <a:gd name="T63" fmla="*/ 30 h 76"/>
                <a:gd name="T64" fmla="*/ 37 w 52"/>
                <a:gd name="T65" fmla="*/ 28 h 76"/>
                <a:gd name="T66" fmla="*/ 40 w 52"/>
                <a:gd name="T67" fmla="*/ 21 h 76"/>
                <a:gd name="T68" fmla="*/ 39 w 52"/>
                <a:gd name="T69" fmla="*/ 15 h 76"/>
                <a:gd name="T70" fmla="*/ 33 w 52"/>
                <a:gd name="T71" fmla="*/ 9 h 76"/>
                <a:gd name="T72" fmla="*/ 22 w 52"/>
                <a:gd name="T73" fmla="*/ 9 h 76"/>
                <a:gd name="T74" fmla="*/ 14 w 52"/>
                <a:gd name="T75" fmla="*/ 15 h 76"/>
                <a:gd name="T76" fmla="*/ 14 w 52"/>
                <a:gd name="T77" fmla="*/ 19 h 76"/>
                <a:gd name="T78" fmla="*/ 11 w 52"/>
                <a:gd name="T79" fmla="*/ 57 h 76"/>
                <a:gd name="T80" fmla="*/ 15 w 52"/>
                <a:gd name="T81" fmla="*/ 63 h 76"/>
                <a:gd name="T82" fmla="*/ 23 w 52"/>
                <a:gd name="T83" fmla="*/ 67 h 76"/>
                <a:gd name="T84" fmla="*/ 31 w 52"/>
                <a:gd name="T85" fmla="*/ 68 h 76"/>
                <a:gd name="T86" fmla="*/ 36 w 52"/>
                <a:gd name="T87" fmla="*/ 65 h 76"/>
                <a:gd name="T88" fmla="*/ 42 w 52"/>
                <a:gd name="T89" fmla="*/ 59 h 76"/>
                <a:gd name="T90" fmla="*/ 43 w 52"/>
                <a:gd name="T91" fmla="*/ 52 h 76"/>
                <a:gd name="T92" fmla="*/ 42 w 52"/>
                <a:gd name="T93" fmla="*/ 46 h 76"/>
                <a:gd name="T94" fmla="*/ 39 w 52"/>
                <a:gd name="T95" fmla="*/ 41 h 76"/>
                <a:gd name="T96" fmla="*/ 33 w 52"/>
                <a:gd name="T97" fmla="*/ 39 h 76"/>
                <a:gd name="T98" fmla="*/ 26 w 52"/>
                <a:gd name="T99" fmla="*/ 39 h 76"/>
                <a:gd name="T100" fmla="*/ 20 w 52"/>
                <a:gd name="T101" fmla="*/ 39 h 76"/>
                <a:gd name="T102" fmla="*/ 15 w 52"/>
                <a:gd name="T103" fmla="*/ 41 h 76"/>
                <a:gd name="T104" fmla="*/ 13 w 52"/>
                <a:gd name="T105" fmla="*/ 47 h 76"/>
                <a:gd name="T106" fmla="*/ 11 w 52"/>
                <a:gd name="T107" fmla="*/ 52 h 7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52"/>
                <a:gd name="T163" fmla="*/ 0 h 76"/>
                <a:gd name="T164" fmla="*/ 52 w 52"/>
                <a:gd name="T165" fmla="*/ 76 h 7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52" h="76">
                  <a:moveTo>
                    <a:pt x="15" y="34"/>
                  </a:moveTo>
                  <a:lnTo>
                    <a:pt x="9" y="32"/>
                  </a:lnTo>
                  <a:lnTo>
                    <a:pt x="6" y="28"/>
                  </a:lnTo>
                  <a:lnTo>
                    <a:pt x="4" y="26"/>
                  </a:lnTo>
                  <a:lnTo>
                    <a:pt x="4" y="24"/>
                  </a:lnTo>
                  <a:lnTo>
                    <a:pt x="3" y="20"/>
                  </a:lnTo>
                  <a:lnTo>
                    <a:pt x="3" y="15"/>
                  </a:lnTo>
                  <a:lnTo>
                    <a:pt x="4" y="12"/>
                  </a:lnTo>
                  <a:lnTo>
                    <a:pt x="6" y="9"/>
                  </a:lnTo>
                  <a:lnTo>
                    <a:pt x="9" y="6"/>
                  </a:lnTo>
                  <a:lnTo>
                    <a:pt x="13" y="3"/>
                  </a:lnTo>
                  <a:lnTo>
                    <a:pt x="17" y="2"/>
                  </a:lnTo>
                  <a:lnTo>
                    <a:pt x="22" y="0"/>
                  </a:lnTo>
                  <a:lnTo>
                    <a:pt x="26" y="0"/>
                  </a:lnTo>
                  <a:lnTo>
                    <a:pt x="33" y="2"/>
                  </a:lnTo>
                  <a:lnTo>
                    <a:pt x="35" y="2"/>
                  </a:lnTo>
                  <a:lnTo>
                    <a:pt x="40" y="3"/>
                  </a:lnTo>
                  <a:lnTo>
                    <a:pt x="43" y="6"/>
                  </a:lnTo>
                  <a:lnTo>
                    <a:pt x="46" y="9"/>
                  </a:lnTo>
                  <a:lnTo>
                    <a:pt x="50" y="12"/>
                  </a:lnTo>
                  <a:lnTo>
                    <a:pt x="50" y="15"/>
                  </a:lnTo>
                  <a:lnTo>
                    <a:pt x="52" y="20"/>
                  </a:lnTo>
                  <a:lnTo>
                    <a:pt x="50" y="24"/>
                  </a:lnTo>
                  <a:lnTo>
                    <a:pt x="48" y="28"/>
                  </a:lnTo>
                  <a:lnTo>
                    <a:pt x="43" y="32"/>
                  </a:lnTo>
                  <a:lnTo>
                    <a:pt x="42" y="32"/>
                  </a:lnTo>
                  <a:lnTo>
                    <a:pt x="39" y="34"/>
                  </a:lnTo>
                  <a:lnTo>
                    <a:pt x="42" y="35"/>
                  </a:lnTo>
                  <a:lnTo>
                    <a:pt x="45" y="37"/>
                  </a:lnTo>
                  <a:lnTo>
                    <a:pt x="48" y="39"/>
                  </a:lnTo>
                  <a:lnTo>
                    <a:pt x="50" y="41"/>
                  </a:lnTo>
                  <a:lnTo>
                    <a:pt x="52" y="43"/>
                  </a:lnTo>
                  <a:lnTo>
                    <a:pt x="52" y="46"/>
                  </a:lnTo>
                  <a:lnTo>
                    <a:pt x="52" y="50"/>
                  </a:lnTo>
                  <a:lnTo>
                    <a:pt x="52" y="52"/>
                  </a:lnTo>
                  <a:lnTo>
                    <a:pt x="52" y="57"/>
                  </a:lnTo>
                  <a:lnTo>
                    <a:pt x="52" y="62"/>
                  </a:lnTo>
                  <a:lnTo>
                    <a:pt x="50" y="65"/>
                  </a:lnTo>
                  <a:lnTo>
                    <a:pt x="47" y="68"/>
                  </a:lnTo>
                  <a:lnTo>
                    <a:pt x="42" y="71"/>
                  </a:lnTo>
                  <a:lnTo>
                    <a:pt x="37" y="74"/>
                  </a:lnTo>
                  <a:lnTo>
                    <a:pt x="33" y="74"/>
                  </a:lnTo>
                  <a:lnTo>
                    <a:pt x="26" y="76"/>
                  </a:lnTo>
                  <a:lnTo>
                    <a:pt x="22" y="74"/>
                  </a:lnTo>
                  <a:lnTo>
                    <a:pt x="15" y="74"/>
                  </a:lnTo>
                  <a:lnTo>
                    <a:pt x="13" y="71"/>
                  </a:lnTo>
                  <a:lnTo>
                    <a:pt x="8" y="68"/>
                  </a:lnTo>
                  <a:lnTo>
                    <a:pt x="4" y="65"/>
                  </a:lnTo>
                  <a:lnTo>
                    <a:pt x="4" y="62"/>
                  </a:lnTo>
                  <a:lnTo>
                    <a:pt x="2" y="57"/>
                  </a:lnTo>
                  <a:lnTo>
                    <a:pt x="0" y="52"/>
                  </a:lnTo>
                  <a:lnTo>
                    <a:pt x="2" y="47"/>
                  </a:lnTo>
                  <a:lnTo>
                    <a:pt x="4" y="43"/>
                  </a:lnTo>
                  <a:lnTo>
                    <a:pt x="4" y="41"/>
                  </a:lnTo>
                  <a:lnTo>
                    <a:pt x="6" y="39"/>
                  </a:lnTo>
                  <a:lnTo>
                    <a:pt x="9" y="37"/>
                  </a:lnTo>
                  <a:lnTo>
                    <a:pt x="13" y="36"/>
                  </a:lnTo>
                  <a:lnTo>
                    <a:pt x="15" y="34"/>
                  </a:lnTo>
                  <a:close/>
                  <a:moveTo>
                    <a:pt x="14" y="19"/>
                  </a:moveTo>
                  <a:lnTo>
                    <a:pt x="14" y="23"/>
                  </a:lnTo>
                  <a:lnTo>
                    <a:pt x="17" y="28"/>
                  </a:lnTo>
                  <a:lnTo>
                    <a:pt x="19" y="30"/>
                  </a:lnTo>
                  <a:lnTo>
                    <a:pt x="22" y="31"/>
                  </a:lnTo>
                  <a:lnTo>
                    <a:pt x="26" y="30"/>
                  </a:lnTo>
                  <a:lnTo>
                    <a:pt x="33" y="30"/>
                  </a:lnTo>
                  <a:lnTo>
                    <a:pt x="37" y="28"/>
                  </a:lnTo>
                  <a:lnTo>
                    <a:pt x="39" y="24"/>
                  </a:lnTo>
                  <a:lnTo>
                    <a:pt x="40" y="21"/>
                  </a:lnTo>
                  <a:lnTo>
                    <a:pt x="40" y="20"/>
                  </a:lnTo>
                  <a:lnTo>
                    <a:pt x="39" y="15"/>
                  </a:lnTo>
                  <a:lnTo>
                    <a:pt x="37" y="11"/>
                  </a:lnTo>
                  <a:lnTo>
                    <a:pt x="33" y="9"/>
                  </a:lnTo>
                  <a:lnTo>
                    <a:pt x="26" y="8"/>
                  </a:lnTo>
                  <a:lnTo>
                    <a:pt x="22" y="9"/>
                  </a:lnTo>
                  <a:lnTo>
                    <a:pt x="17" y="11"/>
                  </a:lnTo>
                  <a:lnTo>
                    <a:pt x="14" y="15"/>
                  </a:lnTo>
                  <a:lnTo>
                    <a:pt x="14" y="17"/>
                  </a:lnTo>
                  <a:lnTo>
                    <a:pt x="14" y="19"/>
                  </a:lnTo>
                  <a:close/>
                  <a:moveTo>
                    <a:pt x="11" y="52"/>
                  </a:moveTo>
                  <a:lnTo>
                    <a:pt x="11" y="57"/>
                  </a:lnTo>
                  <a:lnTo>
                    <a:pt x="13" y="60"/>
                  </a:lnTo>
                  <a:lnTo>
                    <a:pt x="15" y="63"/>
                  </a:lnTo>
                  <a:lnTo>
                    <a:pt x="19" y="65"/>
                  </a:lnTo>
                  <a:lnTo>
                    <a:pt x="23" y="67"/>
                  </a:lnTo>
                  <a:lnTo>
                    <a:pt x="26" y="68"/>
                  </a:lnTo>
                  <a:lnTo>
                    <a:pt x="31" y="68"/>
                  </a:lnTo>
                  <a:lnTo>
                    <a:pt x="34" y="67"/>
                  </a:lnTo>
                  <a:lnTo>
                    <a:pt x="36" y="65"/>
                  </a:lnTo>
                  <a:lnTo>
                    <a:pt x="39" y="63"/>
                  </a:lnTo>
                  <a:lnTo>
                    <a:pt x="42" y="59"/>
                  </a:lnTo>
                  <a:lnTo>
                    <a:pt x="43" y="56"/>
                  </a:lnTo>
                  <a:lnTo>
                    <a:pt x="43" y="52"/>
                  </a:lnTo>
                  <a:lnTo>
                    <a:pt x="43" y="50"/>
                  </a:lnTo>
                  <a:lnTo>
                    <a:pt x="42" y="46"/>
                  </a:lnTo>
                  <a:lnTo>
                    <a:pt x="41" y="45"/>
                  </a:lnTo>
                  <a:lnTo>
                    <a:pt x="39" y="41"/>
                  </a:lnTo>
                  <a:lnTo>
                    <a:pt x="35" y="40"/>
                  </a:lnTo>
                  <a:lnTo>
                    <a:pt x="33" y="39"/>
                  </a:lnTo>
                  <a:lnTo>
                    <a:pt x="29" y="39"/>
                  </a:lnTo>
                  <a:lnTo>
                    <a:pt x="26" y="39"/>
                  </a:lnTo>
                  <a:lnTo>
                    <a:pt x="23" y="39"/>
                  </a:lnTo>
                  <a:lnTo>
                    <a:pt x="20" y="39"/>
                  </a:lnTo>
                  <a:lnTo>
                    <a:pt x="17" y="41"/>
                  </a:lnTo>
                  <a:lnTo>
                    <a:pt x="15" y="41"/>
                  </a:lnTo>
                  <a:lnTo>
                    <a:pt x="14" y="45"/>
                  </a:lnTo>
                  <a:lnTo>
                    <a:pt x="13" y="47"/>
                  </a:lnTo>
                  <a:lnTo>
                    <a:pt x="11" y="50"/>
                  </a:lnTo>
                  <a:lnTo>
                    <a:pt x="11" y="52"/>
                  </a:lnTo>
                  <a:close/>
                </a:path>
              </a:pathLst>
            </a:custGeom>
            <a:solidFill>
              <a:srgbClr val="FFFFFF"/>
            </a:solidFill>
            <a:ln w="9525">
              <a:noFill/>
              <a:round/>
              <a:headEnd/>
              <a:tailEnd/>
            </a:ln>
          </p:spPr>
          <p:txBody>
            <a:bodyPr/>
            <a:lstStyle/>
            <a:p>
              <a:endParaRPr lang="ru-RU"/>
            </a:p>
          </p:txBody>
        </p:sp>
        <p:sp>
          <p:nvSpPr>
            <p:cNvPr id="161898" name="Freeform 3555"/>
            <p:cNvSpPr>
              <a:spLocks noEditPoints="1"/>
            </p:cNvSpPr>
            <p:nvPr/>
          </p:nvSpPr>
          <p:spPr bwMode="auto">
            <a:xfrm>
              <a:off x="2135" y="1687"/>
              <a:ext cx="58" cy="68"/>
            </a:xfrm>
            <a:custGeom>
              <a:avLst/>
              <a:gdLst>
                <a:gd name="T0" fmla="*/ 0 w 58"/>
                <a:gd name="T1" fmla="*/ 68 h 68"/>
                <a:gd name="T2" fmla="*/ 0 w 58"/>
                <a:gd name="T3" fmla="*/ 0 h 68"/>
                <a:gd name="T4" fmla="*/ 29 w 58"/>
                <a:gd name="T5" fmla="*/ 0 h 68"/>
                <a:gd name="T6" fmla="*/ 41 w 58"/>
                <a:gd name="T7" fmla="*/ 0 h 68"/>
                <a:gd name="T8" fmla="*/ 45 w 58"/>
                <a:gd name="T9" fmla="*/ 2 h 68"/>
                <a:gd name="T10" fmla="*/ 51 w 58"/>
                <a:gd name="T11" fmla="*/ 4 h 68"/>
                <a:gd name="T12" fmla="*/ 53 w 58"/>
                <a:gd name="T13" fmla="*/ 7 h 68"/>
                <a:gd name="T14" fmla="*/ 57 w 58"/>
                <a:gd name="T15" fmla="*/ 10 h 68"/>
                <a:gd name="T16" fmla="*/ 58 w 58"/>
                <a:gd name="T17" fmla="*/ 15 h 68"/>
                <a:gd name="T18" fmla="*/ 58 w 58"/>
                <a:gd name="T19" fmla="*/ 19 h 68"/>
                <a:gd name="T20" fmla="*/ 58 w 58"/>
                <a:gd name="T21" fmla="*/ 24 h 68"/>
                <a:gd name="T22" fmla="*/ 57 w 58"/>
                <a:gd name="T23" fmla="*/ 28 h 68"/>
                <a:gd name="T24" fmla="*/ 55 w 58"/>
                <a:gd name="T25" fmla="*/ 30 h 68"/>
                <a:gd name="T26" fmla="*/ 52 w 58"/>
                <a:gd name="T27" fmla="*/ 33 h 68"/>
                <a:gd name="T28" fmla="*/ 49 w 58"/>
                <a:gd name="T29" fmla="*/ 37 h 68"/>
                <a:gd name="T30" fmla="*/ 44 w 58"/>
                <a:gd name="T31" fmla="*/ 38 h 68"/>
                <a:gd name="T32" fmla="*/ 37 w 58"/>
                <a:gd name="T33" fmla="*/ 40 h 68"/>
                <a:gd name="T34" fmla="*/ 29 w 58"/>
                <a:gd name="T35" fmla="*/ 40 h 68"/>
                <a:gd name="T36" fmla="*/ 10 w 58"/>
                <a:gd name="T37" fmla="*/ 40 h 68"/>
                <a:gd name="T38" fmla="*/ 10 w 58"/>
                <a:gd name="T39" fmla="*/ 68 h 68"/>
                <a:gd name="T40" fmla="*/ 0 w 58"/>
                <a:gd name="T41" fmla="*/ 68 h 68"/>
                <a:gd name="T42" fmla="*/ 10 w 58"/>
                <a:gd name="T43" fmla="*/ 32 h 68"/>
                <a:gd name="T44" fmla="*/ 31 w 58"/>
                <a:gd name="T45" fmla="*/ 32 h 68"/>
                <a:gd name="T46" fmla="*/ 39 w 58"/>
                <a:gd name="T47" fmla="*/ 32 h 68"/>
                <a:gd name="T48" fmla="*/ 43 w 58"/>
                <a:gd name="T49" fmla="*/ 30 h 68"/>
                <a:gd name="T50" fmla="*/ 44 w 58"/>
                <a:gd name="T51" fmla="*/ 28 h 68"/>
                <a:gd name="T52" fmla="*/ 47 w 58"/>
                <a:gd name="T53" fmla="*/ 26 h 68"/>
                <a:gd name="T54" fmla="*/ 49 w 58"/>
                <a:gd name="T55" fmla="*/ 19 h 68"/>
                <a:gd name="T56" fmla="*/ 49 w 58"/>
                <a:gd name="T57" fmla="*/ 16 h 68"/>
                <a:gd name="T58" fmla="*/ 45 w 58"/>
                <a:gd name="T59" fmla="*/ 13 h 68"/>
                <a:gd name="T60" fmla="*/ 45 w 58"/>
                <a:gd name="T61" fmla="*/ 11 h 68"/>
                <a:gd name="T62" fmla="*/ 44 w 58"/>
                <a:gd name="T63" fmla="*/ 10 h 68"/>
                <a:gd name="T64" fmla="*/ 39 w 58"/>
                <a:gd name="T65" fmla="*/ 8 h 68"/>
                <a:gd name="T66" fmla="*/ 31 w 58"/>
                <a:gd name="T67" fmla="*/ 8 h 68"/>
                <a:gd name="T68" fmla="*/ 10 w 58"/>
                <a:gd name="T69" fmla="*/ 8 h 68"/>
                <a:gd name="T70" fmla="*/ 10 w 58"/>
                <a:gd name="T71" fmla="*/ 32 h 6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8"/>
                <a:gd name="T109" fmla="*/ 0 h 68"/>
                <a:gd name="T110" fmla="*/ 58 w 58"/>
                <a:gd name="T111" fmla="*/ 68 h 6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8" h="68">
                  <a:moveTo>
                    <a:pt x="0" y="68"/>
                  </a:moveTo>
                  <a:lnTo>
                    <a:pt x="0" y="0"/>
                  </a:lnTo>
                  <a:lnTo>
                    <a:pt x="29" y="0"/>
                  </a:lnTo>
                  <a:lnTo>
                    <a:pt x="41" y="0"/>
                  </a:lnTo>
                  <a:lnTo>
                    <a:pt x="45" y="2"/>
                  </a:lnTo>
                  <a:lnTo>
                    <a:pt x="51" y="4"/>
                  </a:lnTo>
                  <a:lnTo>
                    <a:pt x="53" y="7"/>
                  </a:lnTo>
                  <a:lnTo>
                    <a:pt x="57" y="10"/>
                  </a:lnTo>
                  <a:lnTo>
                    <a:pt x="58" y="15"/>
                  </a:lnTo>
                  <a:lnTo>
                    <a:pt x="58" y="19"/>
                  </a:lnTo>
                  <a:lnTo>
                    <a:pt x="58" y="24"/>
                  </a:lnTo>
                  <a:lnTo>
                    <a:pt x="57" y="28"/>
                  </a:lnTo>
                  <a:lnTo>
                    <a:pt x="55" y="30"/>
                  </a:lnTo>
                  <a:lnTo>
                    <a:pt x="52" y="33"/>
                  </a:lnTo>
                  <a:lnTo>
                    <a:pt x="49" y="37"/>
                  </a:lnTo>
                  <a:lnTo>
                    <a:pt x="44" y="38"/>
                  </a:lnTo>
                  <a:lnTo>
                    <a:pt x="37" y="40"/>
                  </a:lnTo>
                  <a:lnTo>
                    <a:pt x="29" y="40"/>
                  </a:lnTo>
                  <a:lnTo>
                    <a:pt x="10" y="40"/>
                  </a:lnTo>
                  <a:lnTo>
                    <a:pt x="10" y="68"/>
                  </a:lnTo>
                  <a:lnTo>
                    <a:pt x="0" y="68"/>
                  </a:lnTo>
                  <a:close/>
                  <a:moveTo>
                    <a:pt x="10" y="32"/>
                  </a:moveTo>
                  <a:lnTo>
                    <a:pt x="31" y="32"/>
                  </a:lnTo>
                  <a:lnTo>
                    <a:pt x="39" y="32"/>
                  </a:lnTo>
                  <a:lnTo>
                    <a:pt x="43" y="30"/>
                  </a:lnTo>
                  <a:lnTo>
                    <a:pt x="44" y="28"/>
                  </a:lnTo>
                  <a:lnTo>
                    <a:pt x="47" y="26"/>
                  </a:lnTo>
                  <a:lnTo>
                    <a:pt x="49" y="19"/>
                  </a:lnTo>
                  <a:lnTo>
                    <a:pt x="49" y="16"/>
                  </a:lnTo>
                  <a:lnTo>
                    <a:pt x="45" y="13"/>
                  </a:lnTo>
                  <a:lnTo>
                    <a:pt x="45" y="11"/>
                  </a:lnTo>
                  <a:lnTo>
                    <a:pt x="44" y="10"/>
                  </a:lnTo>
                  <a:lnTo>
                    <a:pt x="39" y="8"/>
                  </a:lnTo>
                  <a:lnTo>
                    <a:pt x="31" y="8"/>
                  </a:lnTo>
                  <a:lnTo>
                    <a:pt x="10" y="8"/>
                  </a:lnTo>
                  <a:lnTo>
                    <a:pt x="10" y="32"/>
                  </a:lnTo>
                  <a:close/>
                </a:path>
              </a:pathLst>
            </a:custGeom>
            <a:solidFill>
              <a:srgbClr val="FFFFFF"/>
            </a:solidFill>
            <a:ln w="9525">
              <a:noFill/>
              <a:round/>
              <a:headEnd/>
              <a:tailEnd/>
            </a:ln>
          </p:spPr>
          <p:txBody>
            <a:bodyPr/>
            <a:lstStyle/>
            <a:p>
              <a:endParaRPr lang="ru-RU"/>
            </a:p>
          </p:txBody>
        </p:sp>
        <p:sp>
          <p:nvSpPr>
            <p:cNvPr id="161899" name="Freeform 3556"/>
            <p:cNvSpPr>
              <a:spLocks noEditPoints="1"/>
            </p:cNvSpPr>
            <p:nvPr/>
          </p:nvSpPr>
          <p:spPr bwMode="auto">
            <a:xfrm>
              <a:off x="2207" y="1687"/>
              <a:ext cx="57" cy="68"/>
            </a:xfrm>
            <a:custGeom>
              <a:avLst/>
              <a:gdLst>
                <a:gd name="T0" fmla="*/ 0 w 57"/>
                <a:gd name="T1" fmla="*/ 68 h 68"/>
                <a:gd name="T2" fmla="*/ 0 w 57"/>
                <a:gd name="T3" fmla="*/ 0 h 68"/>
                <a:gd name="T4" fmla="*/ 28 w 57"/>
                <a:gd name="T5" fmla="*/ 0 h 68"/>
                <a:gd name="T6" fmla="*/ 36 w 57"/>
                <a:gd name="T7" fmla="*/ 0 h 68"/>
                <a:gd name="T8" fmla="*/ 42 w 57"/>
                <a:gd name="T9" fmla="*/ 2 h 68"/>
                <a:gd name="T10" fmla="*/ 47 w 57"/>
                <a:gd name="T11" fmla="*/ 5 h 68"/>
                <a:gd name="T12" fmla="*/ 51 w 57"/>
                <a:gd name="T13" fmla="*/ 8 h 68"/>
                <a:gd name="T14" fmla="*/ 52 w 57"/>
                <a:gd name="T15" fmla="*/ 13 h 68"/>
                <a:gd name="T16" fmla="*/ 53 w 57"/>
                <a:gd name="T17" fmla="*/ 17 h 68"/>
                <a:gd name="T18" fmla="*/ 53 w 57"/>
                <a:gd name="T19" fmla="*/ 21 h 68"/>
                <a:gd name="T20" fmla="*/ 51 w 57"/>
                <a:gd name="T21" fmla="*/ 26 h 68"/>
                <a:gd name="T22" fmla="*/ 47 w 57"/>
                <a:gd name="T23" fmla="*/ 28 h 68"/>
                <a:gd name="T24" fmla="*/ 42 w 57"/>
                <a:gd name="T25" fmla="*/ 32 h 68"/>
                <a:gd name="T26" fmla="*/ 49 w 57"/>
                <a:gd name="T27" fmla="*/ 34 h 68"/>
                <a:gd name="T28" fmla="*/ 53 w 57"/>
                <a:gd name="T29" fmla="*/ 38 h 68"/>
                <a:gd name="T30" fmla="*/ 57 w 57"/>
                <a:gd name="T31" fmla="*/ 43 h 68"/>
                <a:gd name="T32" fmla="*/ 57 w 57"/>
                <a:gd name="T33" fmla="*/ 45 h 68"/>
                <a:gd name="T34" fmla="*/ 57 w 57"/>
                <a:gd name="T35" fmla="*/ 47 h 68"/>
                <a:gd name="T36" fmla="*/ 57 w 57"/>
                <a:gd name="T37" fmla="*/ 52 h 68"/>
                <a:gd name="T38" fmla="*/ 55 w 57"/>
                <a:gd name="T39" fmla="*/ 57 h 68"/>
                <a:gd name="T40" fmla="*/ 52 w 57"/>
                <a:gd name="T41" fmla="*/ 60 h 68"/>
                <a:gd name="T42" fmla="*/ 49 w 57"/>
                <a:gd name="T43" fmla="*/ 64 h 68"/>
                <a:gd name="T44" fmla="*/ 46 w 57"/>
                <a:gd name="T45" fmla="*/ 65 h 68"/>
                <a:gd name="T46" fmla="*/ 41 w 57"/>
                <a:gd name="T47" fmla="*/ 67 h 68"/>
                <a:gd name="T48" fmla="*/ 36 w 57"/>
                <a:gd name="T49" fmla="*/ 68 h 68"/>
                <a:gd name="T50" fmla="*/ 28 w 57"/>
                <a:gd name="T51" fmla="*/ 68 h 68"/>
                <a:gd name="T52" fmla="*/ 0 w 57"/>
                <a:gd name="T53" fmla="*/ 68 h 68"/>
                <a:gd name="T54" fmla="*/ 9 w 57"/>
                <a:gd name="T55" fmla="*/ 29 h 68"/>
                <a:gd name="T56" fmla="*/ 27 w 57"/>
                <a:gd name="T57" fmla="*/ 28 h 68"/>
                <a:gd name="T58" fmla="*/ 36 w 57"/>
                <a:gd name="T59" fmla="*/ 28 h 68"/>
                <a:gd name="T60" fmla="*/ 41 w 57"/>
                <a:gd name="T61" fmla="*/ 24 h 68"/>
                <a:gd name="T62" fmla="*/ 42 w 57"/>
                <a:gd name="T63" fmla="*/ 21 h 68"/>
                <a:gd name="T64" fmla="*/ 44 w 57"/>
                <a:gd name="T65" fmla="*/ 17 h 68"/>
                <a:gd name="T66" fmla="*/ 42 w 57"/>
                <a:gd name="T67" fmla="*/ 15 h 68"/>
                <a:gd name="T68" fmla="*/ 42 w 57"/>
                <a:gd name="T69" fmla="*/ 13 h 68"/>
                <a:gd name="T70" fmla="*/ 41 w 57"/>
                <a:gd name="T71" fmla="*/ 11 h 68"/>
                <a:gd name="T72" fmla="*/ 39 w 57"/>
                <a:gd name="T73" fmla="*/ 10 h 68"/>
                <a:gd name="T74" fmla="*/ 36 w 57"/>
                <a:gd name="T75" fmla="*/ 8 h 68"/>
                <a:gd name="T76" fmla="*/ 32 w 57"/>
                <a:gd name="T77" fmla="*/ 8 h 68"/>
                <a:gd name="T78" fmla="*/ 25 w 57"/>
                <a:gd name="T79" fmla="*/ 8 h 68"/>
                <a:gd name="T80" fmla="*/ 9 w 57"/>
                <a:gd name="T81" fmla="*/ 8 h 68"/>
                <a:gd name="T82" fmla="*/ 9 w 57"/>
                <a:gd name="T83" fmla="*/ 29 h 68"/>
                <a:gd name="T84" fmla="*/ 9 w 57"/>
                <a:gd name="T85" fmla="*/ 60 h 68"/>
                <a:gd name="T86" fmla="*/ 30 w 57"/>
                <a:gd name="T87" fmla="*/ 60 h 68"/>
                <a:gd name="T88" fmla="*/ 36 w 57"/>
                <a:gd name="T89" fmla="*/ 58 h 68"/>
                <a:gd name="T90" fmla="*/ 39 w 57"/>
                <a:gd name="T91" fmla="*/ 58 h 68"/>
                <a:gd name="T92" fmla="*/ 42 w 57"/>
                <a:gd name="T93" fmla="*/ 57 h 68"/>
                <a:gd name="T94" fmla="*/ 44 w 57"/>
                <a:gd name="T95" fmla="*/ 56 h 68"/>
                <a:gd name="T96" fmla="*/ 46 w 57"/>
                <a:gd name="T97" fmla="*/ 54 h 68"/>
                <a:gd name="T98" fmla="*/ 47 w 57"/>
                <a:gd name="T99" fmla="*/ 51 h 68"/>
                <a:gd name="T100" fmla="*/ 47 w 57"/>
                <a:gd name="T101" fmla="*/ 47 h 68"/>
                <a:gd name="T102" fmla="*/ 47 w 57"/>
                <a:gd name="T103" fmla="*/ 45 h 68"/>
                <a:gd name="T104" fmla="*/ 44 w 57"/>
                <a:gd name="T105" fmla="*/ 41 h 68"/>
                <a:gd name="T106" fmla="*/ 42 w 57"/>
                <a:gd name="T107" fmla="*/ 40 h 68"/>
                <a:gd name="T108" fmla="*/ 38 w 57"/>
                <a:gd name="T109" fmla="*/ 38 h 68"/>
                <a:gd name="T110" fmla="*/ 34 w 57"/>
                <a:gd name="T111" fmla="*/ 37 h 68"/>
                <a:gd name="T112" fmla="*/ 27 w 57"/>
                <a:gd name="T113" fmla="*/ 37 h 68"/>
                <a:gd name="T114" fmla="*/ 9 w 57"/>
                <a:gd name="T115" fmla="*/ 37 h 68"/>
                <a:gd name="T116" fmla="*/ 9 w 57"/>
                <a:gd name="T117" fmla="*/ 60 h 6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7"/>
                <a:gd name="T178" fmla="*/ 0 h 68"/>
                <a:gd name="T179" fmla="*/ 57 w 57"/>
                <a:gd name="T180" fmla="*/ 68 h 6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7" h="68">
                  <a:moveTo>
                    <a:pt x="0" y="68"/>
                  </a:moveTo>
                  <a:lnTo>
                    <a:pt x="0" y="0"/>
                  </a:lnTo>
                  <a:lnTo>
                    <a:pt x="28" y="0"/>
                  </a:lnTo>
                  <a:lnTo>
                    <a:pt x="36" y="0"/>
                  </a:lnTo>
                  <a:lnTo>
                    <a:pt x="42" y="2"/>
                  </a:lnTo>
                  <a:lnTo>
                    <a:pt x="47" y="5"/>
                  </a:lnTo>
                  <a:lnTo>
                    <a:pt x="51" y="8"/>
                  </a:lnTo>
                  <a:lnTo>
                    <a:pt x="52" y="13"/>
                  </a:lnTo>
                  <a:lnTo>
                    <a:pt x="53" y="17"/>
                  </a:lnTo>
                  <a:lnTo>
                    <a:pt x="53" y="21"/>
                  </a:lnTo>
                  <a:lnTo>
                    <a:pt x="51" y="26"/>
                  </a:lnTo>
                  <a:lnTo>
                    <a:pt x="47" y="28"/>
                  </a:lnTo>
                  <a:lnTo>
                    <a:pt x="42" y="32"/>
                  </a:lnTo>
                  <a:lnTo>
                    <a:pt x="49" y="34"/>
                  </a:lnTo>
                  <a:lnTo>
                    <a:pt x="53" y="38"/>
                  </a:lnTo>
                  <a:lnTo>
                    <a:pt x="57" y="43"/>
                  </a:lnTo>
                  <a:lnTo>
                    <a:pt x="57" y="45"/>
                  </a:lnTo>
                  <a:lnTo>
                    <a:pt x="57" y="47"/>
                  </a:lnTo>
                  <a:lnTo>
                    <a:pt x="57" y="52"/>
                  </a:lnTo>
                  <a:lnTo>
                    <a:pt x="55" y="57"/>
                  </a:lnTo>
                  <a:lnTo>
                    <a:pt x="52" y="60"/>
                  </a:lnTo>
                  <a:lnTo>
                    <a:pt x="49" y="64"/>
                  </a:lnTo>
                  <a:lnTo>
                    <a:pt x="46" y="65"/>
                  </a:lnTo>
                  <a:lnTo>
                    <a:pt x="41" y="67"/>
                  </a:lnTo>
                  <a:lnTo>
                    <a:pt x="36" y="68"/>
                  </a:lnTo>
                  <a:lnTo>
                    <a:pt x="28" y="68"/>
                  </a:lnTo>
                  <a:lnTo>
                    <a:pt x="0" y="68"/>
                  </a:lnTo>
                  <a:close/>
                  <a:moveTo>
                    <a:pt x="9" y="29"/>
                  </a:moveTo>
                  <a:lnTo>
                    <a:pt x="27" y="28"/>
                  </a:lnTo>
                  <a:lnTo>
                    <a:pt x="36" y="28"/>
                  </a:lnTo>
                  <a:lnTo>
                    <a:pt x="41" y="24"/>
                  </a:lnTo>
                  <a:lnTo>
                    <a:pt x="42" y="21"/>
                  </a:lnTo>
                  <a:lnTo>
                    <a:pt x="44" y="17"/>
                  </a:lnTo>
                  <a:lnTo>
                    <a:pt x="42" y="15"/>
                  </a:lnTo>
                  <a:lnTo>
                    <a:pt x="42" y="13"/>
                  </a:lnTo>
                  <a:lnTo>
                    <a:pt x="41" y="11"/>
                  </a:lnTo>
                  <a:lnTo>
                    <a:pt x="39" y="10"/>
                  </a:lnTo>
                  <a:lnTo>
                    <a:pt x="36" y="8"/>
                  </a:lnTo>
                  <a:lnTo>
                    <a:pt x="32" y="8"/>
                  </a:lnTo>
                  <a:lnTo>
                    <a:pt x="25" y="8"/>
                  </a:lnTo>
                  <a:lnTo>
                    <a:pt x="9" y="8"/>
                  </a:lnTo>
                  <a:lnTo>
                    <a:pt x="9" y="29"/>
                  </a:lnTo>
                  <a:close/>
                  <a:moveTo>
                    <a:pt x="9" y="60"/>
                  </a:moveTo>
                  <a:lnTo>
                    <a:pt x="30" y="60"/>
                  </a:lnTo>
                  <a:lnTo>
                    <a:pt x="36" y="58"/>
                  </a:lnTo>
                  <a:lnTo>
                    <a:pt x="39" y="58"/>
                  </a:lnTo>
                  <a:lnTo>
                    <a:pt x="42" y="57"/>
                  </a:lnTo>
                  <a:lnTo>
                    <a:pt x="44" y="56"/>
                  </a:lnTo>
                  <a:lnTo>
                    <a:pt x="46" y="54"/>
                  </a:lnTo>
                  <a:lnTo>
                    <a:pt x="47" y="51"/>
                  </a:lnTo>
                  <a:lnTo>
                    <a:pt x="47" y="47"/>
                  </a:lnTo>
                  <a:lnTo>
                    <a:pt x="47" y="45"/>
                  </a:lnTo>
                  <a:lnTo>
                    <a:pt x="44" y="41"/>
                  </a:lnTo>
                  <a:lnTo>
                    <a:pt x="42" y="40"/>
                  </a:lnTo>
                  <a:lnTo>
                    <a:pt x="38" y="38"/>
                  </a:lnTo>
                  <a:lnTo>
                    <a:pt x="34" y="37"/>
                  </a:lnTo>
                  <a:lnTo>
                    <a:pt x="27" y="37"/>
                  </a:lnTo>
                  <a:lnTo>
                    <a:pt x="9" y="37"/>
                  </a:lnTo>
                  <a:lnTo>
                    <a:pt x="9" y="60"/>
                  </a:lnTo>
                  <a:close/>
                </a:path>
              </a:pathLst>
            </a:custGeom>
            <a:solidFill>
              <a:srgbClr val="FFFFFF"/>
            </a:solidFill>
            <a:ln w="9525">
              <a:noFill/>
              <a:round/>
              <a:headEnd/>
              <a:tailEnd/>
            </a:ln>
          </p:spPr>
          <p:txBody>
            <a:bodyPr/>
            <a:lstStyle/>
            <a:p>
              <a:endParaRPr lang="ru-RU"/>
            </a:p>
          </p:txBody>
        </p:sp>
        <p:sp>
          <p:nvSpPr>
            <p:cNvPr id="161900" name="Freeform 3557"/>
            <p:cNvSpPr>
              <a:spLocks/>
            </p:cNvSpPr>
            <p:nvPr/>
          </p:nvSpPr>
          <p:spPr bwMode="auto">
            <a:xfrm>
              <a:off x="2274" y="1687"/>
              <a:ext cx="48" cy="68"/>
            </a:xfrm>
            <a:custGeom>
              <a:avLst/>
              <a:gdLst>
                <a:gd name="T0" fmla="*/ 48 w 48"/>
                <a:gd name="T1" fmla="*/ 58 h 68"/>
                <a:gd name="T2" fmla="*/ 48 w 48"/>
                <a:gd name="T3" fmla="*/ 68 h 68"/>
                <a:gd name="T4" fmla="*/ 0 w 48"/>
                <a:gd name="T5" fmla="*/ 68 h 68"/>
                <a:gd name="T6" fmla="*/ 2 w 48"/>
                <a:gd name="T7" fmla="*/ 62 h 68"/>
                <a:gd name="T8" fmla="*/ 3 w 48"/>
                <a:gd name="T9" fmla="*/ 57 h 68"/>
                <a:gd name="T10" fmla="*/ 6 w 48"/>
                <a:gd name="T11" fmla="*/ 53 h 68"/>
                <a:gd name="T12" fmla="*/ 11 w 48"/>
                <a:gd name="T13" fmla="*/ 47 h 68"/>
                <a:gd name="T14" fmla="*/ 18 w 48"/>
                <a:gd name="T15" fmla="*/ 41 h 68"/>
                <a:gd name="T16" fmla="*/ 28 w 48"/>
                <a:gd name="T17" fmla="*/ 34 h 68"/>
                <a:gd name="T18" fmla="*/ 34 w 48"/>
                <a:gd name="T19" fmla="*/ 28 h 68"/>
                <a:gd name="T20" fmla="*/ 37 w 48"/>
                <a:gd name="T21" fmla="*/ 23 h 68"/>
                <a:gd name="T22" fmla="*/ 39 w 48"/>
                <a:gd name="T23" fmla="*/ 17 h 68"/>
                <a:gd name="T24" fmla="*/ 37 w 48"/>
                <a:gd name="T25" fmla="*/ 13 h 68"/>
                <a:gd name="T26" fmla="*/ 35 w 48"/>
                <a:gd name="T27" fmla="*/ 10 h 68"/>
                <a:gd name="T28" fmla="*/ 33 w 48"/>
                <a:gd name="T29" fmla="*/ 8 h 68"/>
                <a:gd name="T30" fmla="*/ 31 w 48"/>
                <a:gd name="T31" fmla="*/ 7 h 68"/>
                <a:gd name="T32" fmla="*/ 25 w 48"/>
                <a:gd name="T33" fmla="*/ 7 h 68"/>
                <a:gd name="T34" fmla="*/ 18 w 48"/>
                <a:gd name="T35" fmla="*/ 8 h 68"/>
                <a:gd name="T36" fmla="*/ 14 w 48"/>
                <a:gd name="T37" fmla="*/ 10 h 68"/>
                <a:gd name="T38" fmla="*/ 11 w 48"/>
                <a:gd name="T39" fmla="*/ 15 h 68"/>
                <a:gd name="T40" fmla="*/ 11 w 48"/>
                <a:gd name="T41" fmla="*/ 21 h 68"/>
                <a:gd name="T42" fmla="*/ 2 w 48"/>
                <a:gd name="T43" fmla="*/ 19 h 68"/>
                <a:gd name="T44" fmla="*/ 2 w 48"/>
                <a:gd name="T45" fmla="*/ 15 h 68"/>
                <a:gd name="T46" fmla="*/ 3 w 48"/>
                <a:gd name="T47" fmla="*/ 11 h 68"/>
                <a:gd name="T48" fmla="*/ 5 w 48"/>
                <a:gd name="T49" fmla="*/ 8 h 68"/>
                <a:gd name="T50" fmla="*/ 6 w 48"/>
                <a:gd name="T51" fmla="*/ 7 h 68"/>
                <a:gd name="T52" fmla="*/ 8 w 48"/>
                <a:gd name="T53" fmla="*/ 6 h 68"/>
                <a:gd name="T54" fmla="*/ 13 w 48"/>
                <a:gd name="T55" fmla="*/ 2 h 68"/>
                <a:gd name="T56" fmla="*/ 15 w 48"/>
                <a:gd name="T57" fmla="*/ 0 h 68"/>
                <a:gd name="T58" fmla="*/ 20 w 48"/>
                <a:gd name="T59" fmla="*/ 0 h 68"/>
                <a:gd name="T60" fmla="*/ 25 w 48"/>
                <a:gd name="T61" fmla="*/ 0 h 68"/>
                <a:gd name="T62" fmla="*/ 29 w 48"/>
                <a:gd name="T63" fmla="*/ 0 h 68"/>
                <a:gd name="T64" fmla="*/ 34 w 48"/>
                <a:gd name="T65" fmla="*/ 0 h 68"/>
                <a:gd name="T66" fmla="*/ 38 w 48"/>
                <a:gd name="T67" fmla="*/ 2 h 68"/>
                <a:gd name="T68" fmla="*/ 42 w 48"/>
                <a:gd name="T69" fmla="*/ 5 h 68"/>
                <a:gd name="T70" fmla="*/ 46 w 48"/>
                <a:gd name="T71" fmla="*/ 11 h 68"/>
                <a:gd name="T72" fmla="*/ 48 w 48"/>
                <a:gd name="T73" fmla="*/ 15 h 68"/>
                <a:gd name="T74" fmla="*/ 48 w 48"/>
                <a:gd name="T75" fmla="*/ 17 h 68"/>
                <a:gd name="T76" fmla="*/ 48 w 48"/>
                <a:gd name="T77" fmla="*/ 23 h 68"/>
                <a:gd name="T78" fmla="*/ 46 w 48"/>
                <a:gd name="T79" fmla="*/ 26 h 68"/>
                <a:gd name="T80" fmla="*/ 44 w 48"/>
                <a:gd name="T81" fmla="*/ 30 h 68"/>
                <a:gd name="T82" fmla="*/ 40 w 48"/>
                <a:gd name="T83" fmla="*/ 35 h 68"/>
                <a:gd name="T84" fmla="*/ 26 w 48"/>
                <a:gd name="T85" fmla="*/ 46 h 68"/>
                <a:gd name="T86" fmla="*/ 15 w 48"/>
                <a:gd name="T87" fmla="*/ 54 h 68"/>
                <a:gd name="T88" fmla="*/ 13 w 48"/>
                <a:gd name="T89" fmla="*/ 58 h 68"/>
                <a:gd name="T90" fmla="*/ 48 w 48"/>
                <a:gd name="T91" fmla="*/ 58 h 6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8"/>
                <a:gd name="T139" fmla="*/ 0 h 68"/>
                <a:gd name="T140" fmla="*/ 48 w 48"/>
                <a:gd name="T141" fmla="*/ 68 h 6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8" h="68">
                  <a:moveTo>
                    <a:pt x="48" y="58"/>
                  </a:moveTo>
                  <a:lnTo>
                    <a:pt x="48" y="68"/>
                  </a:lnTo>
                  <a:lnTo>
                    <a:pt x="0" y="68"/>
                  </a:lnTo>
                  <a:lnTo>
                    <a:pt x="2" y="62"/>
                  </a:lnTo>
                  <a:lnTo>
                    <a:pt x="3" y="57"/>
                  </a:lnTo>
                  <a:lnTo>
                    <a:pt x="6" y="53"/>
                  </a:lnTo>
                  <a:lnTo>
                    <a:pt x="11" y="47"/>
                  </a:lnTo>
                  <a:lnTo>
                    <a:pt x="18" y="41"/>
                  </a:lnTo>
                  <a:lnTo>
                    <a:pt x="28" y="34"/>
                  </a:lnTo>
                  <a:lnTo>
                    <a:pt x="34" y="28"/>
                  </a:lnTo>
                  <a:lnTo>
                    <a:pt x="37" y="23"/>
                  </a:lnTo>
                  <a:lnTo>
                    <a:pt x="39" y="17"/>
                  </a:lnTo>
                  <a:lnTo>
                    <a:pt x="37" y="13"/>
                  </a:lnTo>
                  <a:lnTo>
                    <a:pt x="35" y="10"/>
                  </a:lnTo>
                  <a:lnTo>
                    <a:pt x="33" y="8"/>
                  </a:lnTo>
                  <a:lnTo>
                    <a:pt x="31" y="7"/>
                  </a:lnTo>
                  <a:lnTo>
                    <a:pt x="25" y="7"/>
                  </a:lnTo>
                  <a:lnTo>
                    <a:pt x="18" y="8"/>
                  </a:lnTo>
                  <a:lnTo>
                    <a:pt x="14" y="10"/>
                  </a:lnTo>
                  <a:lnTo>
                    <a:pt x="11" y="15"/>
                  </a:lnTo>
                  <a:lnTo>
                    <a:pt x="11" y="21"/>
                  </a:lnTo>
                  <a:lnTo>
                    <a:pt x="2" y="19"/>
                  </a:lnTo>
                  <a:lnTo>
                    <a:pt x="2" y="15"/>
                  </a:lnTo>
                  <a:lnTo>
                    <a:pt x="3" y="11"/>
                  </a:lnTo>
                  <a:lnTo>
                    <a:pt x="5" y="8"/>
                  </a:lnTo>
                  <a:lnTo>
                    <a:pt x="6" y="7"/>
                  </a:lnTo>
                  <a:lnTo>
                    <a:pt x="8" y="6"/>
                  </a:lnTo>
                  <a:lnTo>
                    <a:pt x="13" y="2"/>
                  </a:lnTo>
                  <a:lnTo>
                    <a:pt x="15" y="0"/>
                  </a:lnTo>
                  <a:lnTo>
                    <a:pt x="20" y="0"/>
                  </a:lnTo>
                  <a:lnTo>
                    <a:pt x="25" y="0"/>
                  </a:lnTo>
                  <a:lnTo>
                    <a:pt x="29" y="0"/>
                  </a:lnTo>
                  <a:lnTo>
                    <a:pt x="34" y="0"/>
                  </a:lnTo>
                  <a:lnTo>
                    <a:pt x="38" y="2"/>
                  </a:lnTo>
                  <a:lnTo>
                    <a:pt x="42" y="5"/>
                  </a:lnTo>
                  <a:lnTo>
                    <a:pt x="46" y="11"/>
                  </a:lnTo>
                  <a:lnTo>
                    <a:pt x="48" y="15"/>
                  </a:lnTo>
                  <a:lnTo>
                    <a:pt x="48" y="17"/>
                  </a:lnTo>
                  <a:lnTo>
                    <a:pt x="48" y="23"/>
                  </a:lnTo>
                  <a:lnTo>
                    <a:pt x="46" y="26"/>
                  </a:lnTo>
                  <a:lnTo>
                    <a:pt x="44" y="30"/>
                  </a:lnTo>
                  <a:lnTo>
                    <a:pt x="40" y="35"/>
                  </a:lnTo>
                  <a:lnTo>
                    <a:pt x="26" y="46"/>
                  </a:lnTo>
                  <a:lnTo>
                    <a:pt x="15" y="54"/>
                  </a:lnTo>
                  <a:lnTo>
                    <a:pt x="13" y="58"/>
                  </a:lnTo>
                  <a:lnTo>
                    <a:pt x="48" y="58"/>
                  </a:lnTo>
                  <a:close/>
                </a:path>
              </a:pathLst>
            </a:custGeom>
            <a:solidFill>
              <a:srgbClr val="FFFFFF"/>
            </a:solidFill>
            <a:ln w="9525">
              <a:noFill/>
              <a:round/>
              <a:headEnd/>
              <a:tailEnd/>
            </a:ln>
          </p:spPr>
          <p:txBody>
            <a:bodyPr/>
            <a:lstStyle/>
            <a:p>
              <a:endParaRPr lang="ru-RU"/>
            </a:p>
          </p:txBody>
        </p:sp>
        <p:sp>
          <p:nvSpPr>
            <p:cNvPr id="161901" name="Freeform 3558"/>
            <p:cNvSpPr>
              <a:spLocks noEditPoints="1"/>
            </p:cNvSpPr>
            <p:nvPr/>
          </p:nvSpPr>
          <p:spPr bwMode="auto">
            <a:xfrm>
              <a:off x="2386" y="1687"/>
              <a:ext cx="57" cy="68"/>
            </a:xfrm>
            <a:custGeom>
              <a:avLst/>
              <a:gdLst>
                <a:gd name="T0" fmla="*/ 0 w 57"/>
                <a:gd name="T1" fmla="*/ 68 h 68"/>
                <a:gd name="T2" fmla="*/ 0 w 57"/>
                <a:gd name="T3" fmla="*/ 0 h 68"/>
                <a:gd name="T4" fmla="*/ 28 w 57"/>
                <a:gd name="T5" fmla="*/ 0 h 68"/>
                <a:gd name="T6" fmla="*/ 39 w 57"/>
                <a:gd name="T7" fmla="*/ 0 h 68"/>
                <a:gd name="T8" fmla="*/ 44 w 57"/>
                <a:gd name="T9" fmla="*/ 2 h 68"/>
                <a:gd name="T10" fmla="*/ 49 w 57"/>
                <a:gd name="T11" fmla="*/ 4 h 68"/>
                <a:gd name="T12" fmla="*/ 52 w 57"/>
                <a:gd name="T13" fmla="*/ 7 h 68"/>
                <a:gd name="T14" fmla="*/ 55 w 57"/>
                <a:gd name="T15" fmla="*/ 10 h 68"/>
                <a:gd name="T16" fmla="*/ 57 w 57"/>
                <a:gd name="T17" fmla="*/ 15 h 68"/>
                <a:gd name="T18" fmla="*/ 57 w 57"/>
                <a:gd name="T19" fmla="*/ 19 h 68"/>
                <a:gd name="T20" fmla="*/ 57 w 57"/>
                <a:gd name="T21" fmla="*/ 24 h 68"/>
                <a:gd name="T22" fmla="*/ 55 w 57"/>
                <a:gd name="T23" fmla="*/ 28 h 68"/>
                <a:gd name="T24" fmla="*/ 53 w 57"/>
                <a:gd name="T25" fmla="*/ 30 h 68"/>
                <a:gd name="T26" fmla="*/ 51 w 57"/>
                <a:gd name="T27" fmla="*/ 33 h 68"/>
                <a:gd name="T28" fmla="*/ 47 w 57"/>
                <a:gd name="T29" fmla="*/ 37 h 68"/>
                <a:gd name="T30" fmla="*/ 43 w 57"/>
                <a:gd name="T31" fmla="*/ 38 h 68"/>
                <a:gd name="T32" fmla="*/ 36 w 57"/>
                <a:gd name="T33" fmla="*/ 40 h 68"/>
                <a:gd name="T34" fmla="*/ 30 w 57"/>
                <a:gd name="T35" fmla="*/ 40 h 68"/>
                <a:gd name="T36" fmla="*/ 9 w 57"/>
                <a:gd name="T37" fmla="*/ 40 h 68"/>
                <a:gd name="T38" fmla="*/ 10 w 57"/>
                <a:gd name="T39" fmla="*/ 68 h 68"/>
                <a:gd name="T40" fmla="*/ 0 w 57"/>
                <a:gd name="T41" fmla="*/ 68 h 68"/>
                <a:gd name="T42" fmla="*/ 9 w 57"/>
                <a:gd name="T43" fmla="*/ 32 h 68"/>
                <a:gd name="T44" fmla="*/ 30 w 57"/>
                <a:gd name="T45" fmla="*/ 32 h 68"/>
                <a:gd name="T46" fmla="*/ 38 w 57"/>
                <a:gd name="T47" fmla="*/ 32 h 68"/>
                <a:gd name="T48" fmla="*/ 41 w 57"/>
                <a:gd name="T49" fmla="*/ 30 h 68"/>
                <a:gd name="T50" fmla="*/ 43 w 57"/>
                <a:gd name="T51" fmla="*/ 28 h 68"/>
                <a:gd name="T52" fmla="*/ 46 w 57"/>
                <a:gd name="T53" fmla="*/ 26 h 68"/>
                <a:gd name="T54" fmla="*/ 47 w 57"/>
                <a:gd name="T55" fmla="*/ 19 h 68"/>
                <a:gd name="T56" fmla="*/ 47 w 57"/>
                <a:gd name="T57" fmla="*/ 16 h 68"/>
                <a:gd name="T58" fmla="*/ 46 w 57"/>
                <a:gd name="T59" fmla="*/ 13 h 68"/>
                <a:gd name="T60" fmla="*/ 44 w 57"/>
                <a:gd name="T61" fmla="*/ 11 h 68"/>
                <a:gd name="T62" fmla="*/ 43 w 57"/>
                <a:gd name="T63" fmla="*/ 10 h 68"/>
                <a:gd name="T64" fmla="*/ 39 w 57"/>
                <a:gd name="T65" fmla="*/ 8 h 68"/>
                <a:gd name="T66" fmla="*/ 30 w 57"/>
                <a:gd name="T67" fmla="*/ 8 h 68"/>
                <a:gd name="T68" fmla="*/ 9 w 57"/>
                <a:gd name="T69" fmla="*/ 8 h 68"/>
                <a:gd name="T70" fmla="*/ 9 w 57"/>
                <a:gd name="T71" fmla="*/ 32 h 6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7"/>
                <a:gd name="T109" fmla="*/ 0 h 68"/>
                <a:gd name="T110" fmla="*/ 57 w 57"/>
                <a:gd name="T111" fmla="*/ 68 h 6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7" h="68">
                  <a:moveTo>
                    <a:pt x="0" y="68"/>
                  </a:moveTo>
                  <a:lnTo>
                    <a:pt x="0" y="0"/>
                  </a:lnTo>
                  <a:lnTo>
                    <a:pt x="28" y="0"/>
                  </a:lnTo>
                  <a:lnTo>
                    <a:pt x="39" y="0"/>
                  </a:lnTo>
                  <a:lnTo>
                    <a:pt x="44" y="2"/>
                  </a:lnTo>
                  <a:lnTo>
                    <a:pt x="49" y="4"/>
                  </a:lnTo>
                  <a:lnTo>
                    <a:pt x="52" y="7"/>
                  </a:lnTo>
                  <a:lnTo>
                    <a:pt x="55" y="10"/>
                  </a:lnTo>
                  <a:lnTo>
                    <a:pt x="57" y="15"/>
                  </a:lnTo>
                  <a:lnTo>
                    <a:pt x="57" y="19"/>
                  </a:lnTo>
                  <a:lnTo>
                    <a:pt x="57" y="24"/>
                  </a:lnTo>
                  <a:lnTo>
                    <a:pt x="55" y="28"/>
                  </a:lnTo>
                  <a:lnTo>
                    <a:pt x="53" y="30"/>
                  </a:lnTo>
                  <a:lnTo>
                    <a:pt x="51" y="33"/>
                  </a:lnTo>
                  <a:lnTo>
                    <a:pt x="47" y="37"/>
                  </a:lnTo>
                  <a:lnTo>
                    <a:pt x="43" y="38"/>
                  </a:lnTo>
                  <a:lnTo>
                    <a:pt x="36" y="40"/>
                  </a:lnTo>
                  <a:lnTo>
                    <a:pt x="30" y="40"/>
                  </a:lnTo>
                  <a:lnTo>
                    <a:pt x="9" y="40"/>
                  </a:lnTo>
                  <a:lnTo>
                    <a:pt x="10" y="68"/>
                  </a:lnTo>
                  <a:lnTo>
                    <a:pt x="0" y="68"/>
                  </a:lnTo>
                  <a:close/>
                  <a:moveTo>
                    <a:pt x="9" y="32"/>
                  </a:moveTo>
                  <a:lnTo>
                    <a:pt x="30" y="32"/>
                  </a:lnTo>
                  <a:lnTo>
                    <a:pt x="38" y="32"/>
                  </a:lnTo>
                  <a:lnTo>
                    <a:pt x="41" y="30"/>
                  </a:lnTo>
                  <a:lnTo>
                    <a:pt x="43" y="28"/>
                  </a:lnTo>
                  <a:lnTo>
                    <a:pt x="46" y="26"/>
                  </a:lnTo>
                  <a:lnTo>
                    <a:pt x="47" y="19"/>
                  </a:lnTo>
                  <a:lnTo>
                    <a:pt x="47" y="16"/>
                  </a:lnTo>
                  <a:lnTo>
                    <a:pt x="46" y="13"/>
                  </a:lnTo>
                  <a:lnTo>
                    <a:pt x="44" y="11"/>
                  </a:lnTo>
                  <a:lnTo>
                    <a:pt x="43" y="10"/>
                  </a:lnTo>
                  <a:lnTo>
                    <a:pt x="39" y="8"/>
                  </a:lnTo>
                  <a:lnTo>
                    <a:pt x="30" y="8"/>
                  </a:lnTo>
                  <a:lnTo>
                    <a:pt x="9" y="8"/>
                  </a:lnTo>
                  <a:lnTo>
                    <a:pt x="9" y="32"/>
                  </a:lnTo>
                  <a:close/>
                </a:path>
              </a:pathLst>
            </a:custGeom>
            <a:solidFill>
              <a:srgbClr val="FFFFFF"/>
            </a:solidFill>
            <a:ln w="9525">
              <a:noFill/>
              <a:round/>
              <a:headEnd/>
              <a:tailEnd/>
            </a:ln>
          </p:spPr>
          <p:txBody>
            <a:bodyPr/>
            <a:lstStyle/>
            <a:p>
              <a:endParaRPr lang="ru-RU"/>
            </a:p>
          </p:txBody>
        </p:sp>
        <p:sp>
          <p:nvSpPr>
            <p:cNvPr id="161902" name="Freeform 3559"/>
            <p:cNvSpPr>
              <a:spLocks noEditPoints="1"/>
            </p:cNvSpPr>
            <p:nvPr/>
          </p:nvSpPr>
          <p:spPr bwMode="auto">
            <a:xfrm>
              <a:off x="2453" y="1687"/>
              <a:ext cx="58" cy="68"/>
            </a:xfrm>
            <a:custGeom>
              <a:avLst/>
              <a:gdLst>
                <a:gd name="T0" fmla="*/ 0 w 58"/>
                <a:gd name="T1" fmla="*/ 68 h 68"/>
                <a:gd name="T2" fmla="*/ 0 w 58"/>
                <a:gd name="T3" fmla="*/ 0 h 68"/>
                <a:gd name="T4" fmla="*/ 29 w 58"/>
                <a:gd name="T5" fmla="*/ 0 h 68"/>
                <a:gd name="T6" fmla="*/ 37 w 58"/>
                <a:gd name="T7" fmla="*/ 0 h 68"/>
                <a:gd name="T8" fmla="*/ 44 w 58"/>
                <a:gd name="T9" fmla="*/ 2 h 68"/>
                <a:gd name="T10" fmla="*/ 49 w 58"/>
                <a:gd name="T11" fmla="*/ 5 h 68"/>
                <a:gd name="T12" fmla="*/ 52 w 58"/>
                <a:gd name="T13" fmla="*/ 8 h 68"/>
                <a:gd name="T14" fmla="*/ 55 w 58"/>
                <a:gd name="T15" fmla="*/ 13 h 68"/>
                <a:gd name="T16" fmla="*/ 55 w 58"/>
                <a:gd name="T17" fmla="*/ 17 h 68"/>
                <a:gd name="T18" fmla="*/ 55 w 58"/>
                <a:gd name="T19" fmla="*/ 21 h 68"/>
                <a:gd name="T20" fmla="*/ 52 w 58"/>
                <a:gd name="T21" fmla="*/ 26 h 68"/>
                <a:gd name="T22" fmla="*/ 49 w 58"/>
                <a:gd name="T23" fmla="*/ 28 h 68"/>
                <a:gd name="T24" fmla="*/ 44 w 58"/>
                <a:gd name="T25" fmla="*/ 32 h 68"/>
                <a:gd name="T26" fmla="*/ 50 w 58"/>
                <a:gd name="T27" fmla="*/ 34 h 68"/>
                <a:gd name="T28" fmla="*/ 55 w 58"/>
                <a:gd name="T29" fmla="*/ 38 h 68"/>
                <a:gd name="T30" fmla="*/ 58 w 58"/>
                <a:gd name="T31" fmla="*/ 43 h 68"/>
                <a:gd name="T32" fmla="*/ 58 w 58"/>
                <a:gd name="T33" fmla="*/ 45 h 68"/>
                <a:gd name="T34" fmla="*/ 58 w 58"/>
                <a:gd name="T35" fmla="*/ 47 h 68"/>
                <a:gd name="T36" fmla="*/ 58 w 58"/>
                <a:gd name="T37" fmla="*/ 52 h 68"/>
                <a:gd name="T38" fmla="*/ 57 w 58"/>
                <a:gd name="T39" fmla="*/ 57 h 68"/>
                <a:gd name="T40" fmla="*/ 54 w 58"/>
                <a:gd name="T41" fmla="*/ 60 h 68"/>
                <a:gd name="T42" fmla="*/ 50 w 58"/>
                <a:gd name="T43" fmla="*/ 64 h 68"/>
                <a:gd name="T44" fmla="*/ 47 w 58"/>
                <a:gd name="T45" fmla="*/ 65 h 68"/>
                <a:gd name="T46" fmla="*/ 43 w 58"/>
                <a:gd name="T47" fmla="*/ 67 h 68"/>
                <a:gd name="T48" fmla="*/ 37 w 58"/>
                <a:gd name="T49" fmla="*/ 68 h 68"/>
                <a:gd name="T50" fmla="*/ 31 w 58"/>
                <a:gd name="T51" fmla="*/ 68 h 68"/>
                <a:gd name="T52" fmla="*/ 0 w 58"/>
                <a:gd name="T53" fmla="*/ 68 h 68"/>
                <a:gd name="T54" fmla="*/ 12 w 58"/>
                <a:gd name="T55" fmla="*/ 29 h 68"/>
                <a:gd name="T56" fmla="*/ 27 w 58"/>
                <a:gd name="T57" fmla="*/ 28 h 68"/>
                <a:gd name="T58" fmla="*/ 37 w 58"/>
                <a:gd name="T59" fmla="*/ 28 h 68"/>
                <a:gd name="T60" fmla="*/ 44 w 58"/>
                <a:gd name="T61" fmla="*/ 24 h 68"/>
                <a:gd name="T62" fmla="*/ 44 w 58"/>
                <a:gd name="T63" fmla="*/ 21 h 68"/>
                <a:gd name="T64" fmla="*/ 45 w 58"/>
                <a:gd name="T65" fmla="*/ 17 h 68"/>
                <a:gd name="T66" fmla="*/ 44 w 58"/>
                <a:gd name="T67" fmla="*/ 15 h 68"/>
                <a:gd name="T68" fmla="*/ 44 w 58"/>
                <a:gd name="T69" fmla="*/ 13 h 68"/>
                <a:gd name="T70" fmla="*/ 43 w 58"/>
                <a:gd name="T71" fmla="*/ 11 h 68"/>
                <a:gd name="T72" fmla="*/ 41 w 58"/>
                <a:gd name="T73" fmla="*/ 10 h 68"/>
                <a:gd name="T74" fmla="*/ 37 w 58"/>
                <a:gd name="T75" fmla="*/ 8 h 68"/>
                <a:gd name="T76" fmla="*/ 34 w 58"/>
                <a:gd name="T77" fmla="*/ 8 h 68"/>
                <a:gd name="T78" fmla="*/ 26 w 58"/>
                <a:gd name="T79" fmla="*/ 8 h 68"/>
                <a:gd name="T80" fmla="*/ 12 w 58"/>
                <a:gd name="T81" fmla="*/ 8 h 68"/>
                <a:gd name="T82" fmla="*/ 12 w 58"/>
                <a:gd name="T83" fmla="*/ 29 h 68"/>
                <a:gd name="T84" fmla="*/ 12 w 58"/>
                <a:gd name="T85" fmla="*/ 60 h 68"/>
                <a:gd name="T86" fmla="*/ 31 w 58"/>
                <a:gd name="T87" fmla="*/ 60 h 68"/>
                <a:gd name="T88" fmla="*/ 37 w 58"/>
                <a:gd name="T89" fmla="*/ 58 h 68"/>
                <a:gd name="T90" fmla="*/ 41 w 58"/>
                <a:gd name="T91" fmla="*/ 58 h 68"/>
                <a:gd name="T92" fmla="*/ 44 w 58"/>
                <a:gd name="T93" fmla="*/ 57 h 68"/>
                <a:gd name="T94" fmla="*/ 45 w 58"/>
                <a:gd name="T95" fmla="*/ 56 h 68"/>
                <a:gd name="T96" fmla="*/ 47 w 58"/>
                <a:gd name="T97" fmla="*/ 54 h 68"/>
                <a:gd name="T98" fmla="*/ 49 w 58"/>
                <a:gd name="T99" fmla="*/ 51 h 68"/>
                <a:gd name="T100" fmla="*/ 49 w 58"/>
                <a:gd name="T101" fmla="*/ 47 h 68"/>
                <a:gd name="T102" fmla="*/ 49 w 58"/>
                <a:gd name="T103" fmla="*/ 45 h 68"/>
                <a:gd name="T104" fmla="*/ 47 w 58"/>
                <a:gd name="T105" fmla="*/ 41 h 68"/>
                <a:gd name="T106" fmla="*/ 44 w 58"/>
                <a:gd name="T107" fmla="*/ 40 h 68"/>
                <a:gd name="T108" fmla="*/ 41 w 58"/>
                <a:gd name="T109" fmla="*/ 38 h 68"/>
                <a:gd name="T110" fmla="*/ 35 w 58"/>
                <a:gd name="T111" fmla="*/ 37 h 68"/>
                <a:gd name="T112" fmla="*/ 29 w 58"/>
                <a:gd name="T113" fmla="*/ 37 h 68"/>
                <a:gd name="T114" fmla="*/ 12 w 58"/>
                <a:gd name="T115" fmla="*/ 37 h 68"/>
                <a:gd name="T116" fmla="*/ 12 w 58"/>
                <a:gd name="T117" fmla="*/ 60 h 6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8"/>
                <a:gd name="T178" fmla="*/ 0 h 68"/>
                <a:gd name="T179" fmla="*/ 58 w 58"/>
                <a:gd name="T180" fmla="*/ 68 h 6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8" h="68">
                  <a:moveTo>
                    <a:pt x="0" y="68"/>
                  </a:moveTo>
                  <a:lnTo>
                    <a:pt x="0" y="0"/>
                  </a:lnTo>
                  <a:lnTo>
                    <a:pt x="29" y="0"/>
                  </a:lnTo>
                  <a:lnTo>
                    <a:pt x="37" y="0"/>
                  </a:lnTo>
                  <a:lnTo>
                    <a:pt x="44" y="2"/>
                  </a:lnTo>
                  <a:lnTo>
                    <a:pt x="49" y="5"/>
                  </a:lnTo>
                  <a:lnTo>
                    <a:pt x="52" y="8"/>
                  </a:lnTo>
                  <a:lnTo>
                    <a:pt x="55" y="13"/>
                  </a:lnTo>
                  <a:lnTo>
                    <a:pt x="55" y="17"/>
                  </a:lnTo>
                  <a:lnTo>
                    <a:pt x="55" y="21"/>
                  </a:lnTo>
                  <a:lnTo>
                    <a:pt x="52" y="26"/>
                  </a:lnTo>
                  <a:lnTo>
                    <a:pt x="49" y="28"/>
                  </a:lnTo>
                  <a:lnTo>
                    <a:pt x="44" y="32"/>
                  </a:lnTo>
                  <a:lnTo>
                    <a:pt x="50" y="34"/>
                  </a:lnTo>
                  <a:lnTo>
                    <a:pt x="55" y="38"/>
                  </a:lnTo>
                  <a:lnTo>
                    <a:pt x="58" y="43"/>
                  </a:lnTo>
                  <a:lnTo>
                    <a:pt x="58" y="45"/>
                  </a:lnTo>
                  <a:lnTo>
                    <a:pt x="58" y="47"/>
                  </a:lnTo>
                  <a:lnTo>
                    <a:pt x="58" y="52"/>
                  </a:lnTo>
                  <a:lnTo>
                    <a:pt x="57" y="57"/>
                  </a:lnTo>
                  <a:lnTo>
                    <a:pt x="54" y="60"/>
                  </a:lnTo>
                  <a:lnTo>
                    <a:pt x="50" y="64"/>
                  </a:lnTo>
                  <a:lnTo>
                    <a:pt x="47" y="65"/>
                  </a:lnTo>
                  <a:lnTo>
                    <a:pt x="43" y="67"/>
                  </a:lnTo>
                  <a:lnTo>
                    <a:pt x="37" y="68"/>
                  </a:lnTo>
                  <a:lnTo>
                    <a:pt x="31" y="68"/>
                  </a:lnTo>
                  <a:lnTo>
                    <a:pt x="0" y="68"/>
                  </a:lnTo>
                  <a:close/>
                  <a:moveTo>
                    <a:pt x="12" y="29"/>
                  </a:moveTo>
                  <a:lnTo>
                    <a:pt x="27" y="28"/>
                  </a:lnTo>
                  <a:lnTo>
                    <a:pt x="37" y="28"/>
                  </a:lnTo>
                  <a:lnTo>
                    <a:pt x="44" y="24"/>
                  </a:lnTo>
                  <a:lnTo>
                    <a:pt x="44" y="21"/>
                  </a:lnTo>
                  <a:lnTo>
                    <a:pt x="45" y="17"/>
                  </a:lnTo>
                  <a:lnTo>
                    <a:pt x="44" y="15"/>
                  </a:lnTo>
                  <a:lnTo>
                    <a:pt x="44" y="13"/>
                  </a:lnTo>
                  <a:lnTo>
                    <a:pt x="43" y="11"/>
                  </a:lnTo>
                  <a:lnTo>
                    <a:pt x="41" y="10"/>
                  </a:lnTo>
                  <a:lnTo>
                    <a:pt x="37" y="8"/>
                  </a:lnTo>
                  <a:lnTo>
                    <a:pt x="34" y="8"/>
                  </a:lnTo>
                  <a:lnTo>
                    <a:pt x="26" y="8"/>
                  </a:lnTo>
                  <a:lnTo>
                    <a:pt x="12" y="8"/>
                  </a:lnTo>
                  <a:lnTo>
                    <a:pt x="12" y="29"/>
                  </a:lnTo>
                  <a:close/>
                  <a:moveTo>
                    <a:pt x="12" y="60"/>
                  </a:moveTo>
                  <a:lnTo>
                    <a:pt x="31" y="60"/>
                  </a:lnTo>
                  <a:lnTo>
                    <a:pt x="37" y="58"/>
                  </a:lnTo>
                  <a:lnTo>
                    <a:pt x="41" y="58"/>
                  </a:lnTo>
                  <a:lnTo>
                    <a:pt x="44" y="57"/>
                  </a:lnTo>
                  <a:lnTo>
                    <a:pt x="45" y="56"/>
                  </a:lnTo>
                  <a:lnTo>
                    <a:pt x="47" y="54"/>
                  </a:lnTo>
                  <a:lnTo>
                    <a:pt x="49" y="51"/>
                  </a:lnTo>
                  <a:lnTo>
                    <a:pt x="49" y="47"/>
                  </a:lnTo>
                  <a:lnTo>
                    <a:pt x="49" y="45"/>
                  </a:lnTo>
                  <a:lnTo>
                    <a:pt x="47" y="41"/>
                  </a:lnTo>
                  <a:lnTo>
                    <a:pt x="44" y="40"/>
                  </a:lnTo>
                  <a:lnTo>
                    <a:pt x="41" y="38"/>
                  </a:lnTo>
                  <a:lnTo>
                    <a:pt x="35" y="37"/>
                  </a:lnTo>
                  <a:lnTo>
                    <a:pt x="29" y="37"/>
                  </a:lnTo>
                  <a:lnTo>
                    <a:pt x="12" y="37"/>
                  </a:lnTo>
                  <a:lnTo>
                    <a:pt x="12" y="60"/>
                  </a:lnTo>
                  <a:close/>
                </a:path>
              </a:pathLst>
            </a:custGeom>
            <a:solidFill>
              <a:srgbClr val="FFFFFF"/>
            </a:solidFill>
            <a:ln w="9525">
              <a:noFill/>
              <a:round/>
              <a:headEnd/>
              <a:tailEnd/>
            </a:ln>
          </p:spPr>
          <p:txBody>
            <a:bodyPr/>
            <a:lstStyle/>
            <a:p>
              <a:endParaRPr lang="ru-RU"/>
            </a:p>
          </p:txBody>
        </p:sp>
        <p:sp>
          <p:nvSpPr>
            <p:cNvPr id="161903" name="Freeform 3560"/>
            <p:cNvSpPr>
              <a:spLocks/>
            </p:cNvSpPr>
            <p:nvPr/>
          </p:nvSpPr>
          <p:spPr bwMode="auto">
            <a:xfrm>
              <a:off x="2528" y="1687"/>
              <a:ext cx="28" cy="68"/>
            </a:xfrm>
            <a:custGeom>
              <a:avLst/>
              <a:gdLst>
                <a:gd name="T0" fmla="*/ 28 w 28"/>
                <a:gd name="T1" fmla="*/ 68 h 68"/>
                <a:gd name="T2" fmla="*/ 18 w 28"/>
                <a:gd name="T3" fmla="*/ 68 h 68"/>
                <a:gd name="T4" fmla="*/ 18 w 28"/>
                <a:gd name="T5" fmla="*/ 15 h 68"/>
                <a:gd name="T6" fmla="*/ 9 w 28"/>
                <a:gd name="T7" fmla="*/ 21 h 68"/>
                <a:gd name="T8" fmla="*/ 0 w 28"/>
                <a:gd name="T9" fmla="*/ 24 h 68"/>
                <a:gd name="T10" fmla="*/ 0 w 28"/>
                <a:gd name="T11" fmla="*/ 16 h 68"/>
                <a:gd name="T12" fmla="*/ 8 w 28"/>
                <a:gd name="T13" fmla="*/ 13 h 68"/>
                <a:gd name="T14" fmla="*/ 14 w 28"/>
                <a:gd name="T15" fmla="*/ 8 h 68"/>
                <a:gd name="T16" fmla="*/ 18 w 28"/>
                <a:gd name="T17" fmla="*/ 4 h 68"/>
                <a:gd name="T18" fmla="*/ 21 w 28"/>
                <a:gd name="T19" fmla="*/ 0 h 68"/>
                <a:gd name="T20" fmla="*/ 28 w 28"/>
                <a:gd name="T21" fmla="*/ 0 h 68"/>
                <a:gd name="T22" fmla="*/ 28 w 28"/>
                <a:gd name="T23" fmla="*/ 68 h 6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
                <a:gd name="T37" fmla="*/ 0 h 68"/>
                <a:gd name="T38" fmla="*/ 28 w 28"/>
                <a:gd name="T39" fmla="*/ 68 h 6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 h="68">
                  <a:moveTo>
                    <a:pt x="28" y="68"/>
                  </a:moveTo>
                  <a:lnTo>
                    <a:pt x="18" y="68"/>
                  </a:lnTo>
                  <a:lnTo>
                    <a:pt x="18" y="15"/>
                  </a:lnTo>
                  <a:lnTo>
                    <a:pt x="9" y="21"/>
                  </a:lnTo>
                  <a:lnTo>
                    <a:pt x="0" y="24"/>
                  </a:lnTo>
                  <a:lnTo>
                    <a:pt x="0" y="16"/>
                  </a:lnTo>
                  <a:lnTo>
                    <a:pt x="8" y="13"/>
                  </a:lnTo>
                  <a:lnTo>
                    <a:pt x="14" y="8"/>
                  </a:lnTo>
                  <a:lnTo>
                    <a:pt x="18" y="4"/>
                  </a:lnTo>
                  <a:lnTo>
                    <a:pt x="21" y="0"/>
                  </a:lnTo>
                  <a:lnTo>
                    <a:pt x="28" y="0"/>
                  </a:lnTo>
                  <a:lnTo>
                    <a:pt x="28" y="68"/>
                  </a:lnTo>
                  <a:close/>
                </a:path>
              </a:pathLst>
            </a:custGeom>
            <a:solidFill>
              <a:srgbClr val="FFFFFF"/>
            </a:solidFill>
            <a:ln w="9525">
              <a:noFill/>
              <a:round/>
              <a:headEnd/>
              <a:tailEnd/>
            </a:ln>
          </p:spPr>
          <p:txBody>
            <a:bodyPr/>
            <a:lstStyle/>
            <a:p>
              <a:endParaRPr lang="ru-RU"/>
            </a:p>
          </p:txBody>
        </p:sp>
        <p:sp>
          <p:nvSpPr>
            <p:cNvPr id="161904" name="Freeform 3561"/>
            <p:cNvSpPr>
              <a:spLocks noEditPoints="1"/>
            </p:cNvSpPr>
            <p:nvPr/>
          </p:nvSpPr>
          <p:spPr bwMode="auto">
            <a:xfrm>
              <a:off x="2604" y="1721"/>
              <a:ext cx="57" cy="68"/>
            </a:xfrm>
            <a:custGeom>
              <a:avLst/>
              <a:gdLst>
                <a:gd name="T0" fmla="*/ 0 w 57"/>
                <a:gd name="T1" fmla="*/ 68 h 68"/>
                <a:gd name="T2" fmla="*/ 0 w 57"/>
                <a:gd name="T3" fmla="*/ 0 h 68"/>
                <a:gd name="T4" fmla="*/ 28 w 57"/>
                <a:gd name="T5" fmla="*/ 0 h 68"/>
                <a:gd name="T6" fmla="*/ 39 w 57"/>
                <a:gd name="T7" fmla="*/ 2 h 68"/>
                <a:gd name="T8" fmla="*/ 45 w 57"/>
                <a:gd name="T9" fmla="*/ 2 h 68"/>
                <a:gd name="T10" fmla="*/ 49 w 57"/>
                <a:gd name="T11" fmla="*/ 4 h 68"/>
                <a:gd name="T12" fmla="*/ 52 w 57"/>
                <a:gd name="T13" fmla="*/ 6 h 68"/>
                <a:gd name="T14" fmla="*/ 55 w 57"/>
                <a:gd name="T15" fmla="*/ 11 h 68"/>
                <a:gd name="T16" fmla="*/ 57 w 57"/>
                <a:gd name="T17" fmla="*/ 16 h 68"/>
                <a:gd name="T18" fmla="*/ 57 w 57"/>
                <a:gd name="T19" fmla="*/ 21 h 68"/>
                <a:gd name="T20" fmla="*/ 57 w 57"/>
                <a:gd name="T21" fmla="*/ 23 h 68"/>
                <a:gd name="T22" fmla="*/ 57 w 57"/>
                <a:gd name="T23" fmla="*/ 28 h 68"/>
                <a:gd name="T24" fmla="*/ 54 w 57"/>
                <a:gd name="T25" fmla="*/ 32 h 68"/>
                <a:gd name="T26" fmla="*/ 52 w 57"/>
                <a:gd name="T27" fmla="*/ 34 h 68"/>
                <a:gd name="T28" fmla="*/ 47 w 57"/>
                <a:gd name="T29" fmla="*/ 38 h 68"/>
                <a:gd name="T30" fmla="*/ 43 w 57"/>
                <a:gd name="T31" fmla="*/ 39 h 68"/>
                <a:gd name="T32" fmla="*/ 36 w 57"/>
                <a:gd name="T33" fmla="*/ 39 h 68"/>
                <a:gd name="T34" fmla="*/ 30 w 57"/>
                <a:gd name="T35" fmla="*/ 41 h 68"/>
                <a:gd name="T36" fmla="*/ 11 w 57"/>
                <a:gd name="T37" fmla="*/ 41 h 68"/>
                <a:gd name="T38" fmla="*/ 11 w 57"/>
                <a:gd name="T39" fmla="*/ 68 h 68"/>
                <a:gd name="T40" fmla="*/ 0 w 57"/>
                <a:gd name="T41" fmla="*/ 68 h 68"/>
                <a:gd name="T42" fmla="*/ 11 w 57"/>
                <a:gd name="T43" fmla="*/ 33 h 68"/>
                <a:gd name="T44" fmla="*/ 30 w 57"/>
                <a:gd name="T45" fmla="*/ 33 h 68"/>
                <a:gd name="T46" fmla="*/ 38 w 57"/>
                <a:gd name="T47" fmla="*/ 32 h 68"/>
                <a:gd name="T48" fmla="*/ 41 w 57"/>
                <a:gd name="T49" fmla="*/ 30 h 68"/>
                <a:gd name="T50" fmla="*/ 44 w 57"/>
                <a:gd name="T51" fmla="*/ 30 h 68"/>
                <a:gd name="T52" fmla="*/ 47 w 57"/>
                <a:gd name="T53" fmla="*/ 25 h 68"/>
                <a:gd name="T54" fmla="*/ 47 w 57"/>
                <a:gd name="T55" fmla="*/ 21 h 68"/>
                <a:gd name="T56" fmla="*/ 47 w 57"/>
                <a:gd name="T57" fmla="*/ 16 h 68"/>
                <a:gd name="T58" fmla="*/ 45 w 57"/>
                <a:gd name="T59" fmla="*/ 12 h 68"/>
                <a:gd name="T60" fmla="*/ 44 w 57"/>
                <a:gd name="T61" fmla="*/ 11 h 68"/>
                <a:gd name="T62" fmla="*/ 43 w 57"/>
                <a:gd name="T63" fmla="*/ 11 h 68"/>
                <a:gd name="T64" fmla="*/ 39 w 57"/>
                <a:gd name="T65" fmla="*/ 9 h 68"/>
                <a:gd name="T66" fmla="*/ 30 w 57"/>
                <a:gd name="T67" fmla="*/ 8 h 68"/>
                <a:gd name="T68" fmla="*/ 11 w 57"/>
                <a:gd name="T69" fmla="*/ 8 h 68"/>
                <a:gd name="T70" fmla="*/ 11 w 57"/>
                <a:gd name="T71" fmla="*/ 33 h 6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7"/>
                <a:gd name="T109" fmla="*/ 0 h 68"/>
                <a:gd name="T110" fmla="*/ 57 w 57"/>
                <a:gd name="T111" fmla="*/ 68 h 6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7" h="68">
                  <a:moveTo>
                    <a:pt x="0" y="68"/>
                  </a:moveTo>
                  <a:lnTo>
                    <a:pt x="0" y="0"/>
                  </a:lnTo>
                  <a:lnTo>
                    <a:pt x="28" y="0"/>
                  </a:lnTo>
                  <a:lnTo>
                    <a:pt x="39" y="2"/>
                  </a:lnTo>
                  <a:lnTo>
                    <a:pt x="45" y="2"/>
                  </a:lnTo>
                  <a:lnTo>
                    <a:pt x="49" y="4"/>
                  </a:lnTo>
                  <a:lnTo>
                    <a:pt x="52" y="6"/>
                  </a:lnTo>
                  <a:lnTo>
                    <a:pt x="55" y="11"/>
                  </a:lnTo>
                  <a:lnTo>
                    <a:pt x="57" y="16"/>
                  </a:lnTo>
                  <a:lnTo>
                    <a:pt x="57" y="21"/>
                  </a:lnTo>
                  <a:lnTo>
                    <a:pt x="57" y="23"/>
                  </a:lnTo>
                  <a:lnTo>
                    <a:pt x="57" y="28"/>
                  </a:lnTo>
                  <a:lnTo>
                    <a:pt x="54" y="32"/>
                  </a:lnTo>
                  <a:lnTo>
                    <a:pt x="52" y="34"/>
                  </a:lnTo>
                  <a:lnTo>
                    <a:pt x="47" y="38"/>
                  </a:lnTo>
                  <a:lnTo>
                    <a:pt x="43" y="39"/>
                  </a:lnTo>
                  <a:lnTo>
                    <a:pt x="36" y="39"/>
                  </a:lnTo>
                  <a:lnTo>
                    <a:pt x="30" y="41"/>
                  </a:lnTo>
                  <a:lnTo>
                    <a:pt x="11" y="41"/>
                  </a:lnTo>
                  <a:lnTo>
                    <a:pt x="11" y="68"/>
                  </a:lnTo>
                  <a:lnTo>
                    <a:pt x="0" y="68"/>
                  </a:lnTo>
                  <a:close/>
                  <a:moveTo>
                    <a:pt x="11" y="33"/>
                  </a:moveTo>
                  <a:lnTo>
                    <a:pt x="30" y="33"/>
                  </a:lnTo>
                  <a:lnTo>
                    <a:pt x="38" y="32"/>
                  </a:lnTo>
                  <a:lnTo>
                    <a:pt x="41" y="30"/>
                  </a:lnTo>
                  <a:lnTo>
                    <a:pt x="44" y="30"/>
                  </a:lnTo>
                  <a:lnTo>
                    <a:pt x="47" y="25"/>
                  </a:lnTo>
                  <a:lnTo>
                    <a:pt x="47" y="21"/>
                  </a:lnTo>
                  <a:lnTo>
                    <a:pt x="47" y="16"/>
                  </a:lnTo>
                  <a:lnTo>
                    <a:pt x="45" y="12"/>
                  </a:lnTo>
                  <a:lnTo>
                    <a:pt x="44" y="11"/>
                  </a:lnTo>
                  <a:lnTo>
                    <a:pt x="43" y="11"/>
                  </a:lnTo>
                  <a:lnTo>
                    <a:pt x="39" y="9"/>
                  </a:lnTo>
                  <a:lnTo>
                    <a:pt x="30" y="8"/>
                  </a:lnTo>
                  <a:lnTo>
                    <a:pt x="11" y="8"/>
                  </a:lnTo>
                  <a:lnTo>
                    <a:pt x="11" y="33"/>
                  </a:lnTo>
                  <a:close/>
                </a:path>
              </a:pathLst>
            </a:custGeom>
            <a:solidFill>
              <a:srgbClr val="FFFFFF"/>
            </a:solidFill>
            <a:ln w="9525">
              <a:noFill/>
              <a:round/>
              <a:headEnd/>
              <a:tailEnd/>
            </a:ln>
          </p:spPr>
          <p:txBody>
            <a:bodyPr/>
            <a:lstStyle/>
            <a:p>
              <a:endParaRPr lang="ru-RU"/>
            </a:p>
          </p:txBody>
        </p:sp>
        <p:sp>
          <p:nvSpPr>
            <p:cNvPr id="161905" name="Freeform 3562"/>
            <p:cNvSpPr>
              <a:spLocks noEditPoints="1"/>
            </p:cNvSpPr>
            <p:nvPr/>
          </p:nvSpPr>
          <p:spPr bwMode="auto">
            <a:xfrm>
              <a:off x="2659" y="1721"/>
              <a:ext cx="72" cy="68"/>
            </a:xfrm>
            <a:custGeom>
              <a:avLst/>
              <a:gdLst>
                <a:gd name="T0" fmla="*/ 0 w 72"/>
                <a:gd name="T1" fmla="*/ 68 h 68"/>
                <a:gd name="T2" fmla="*/ 28 w 72"/>
                <a:gd name="T3" fmla="*/ 0 h 68"/>
                <a:gd name="T4" fmla="*/ 40 w 72"/>
                <a:gd name="T5" fmla="*/ 0 h 68"/>
                <a:gd name="T6" fmla="*/ 72 w 72"/>
                <a:gd name="T7" fmla="*/ 68 h 68"/>
                <a:gd name="T8" fmla="*/ 61 w 72"/>
                <a:gd name="T9" fmla="*/ 68 h 68"/>
                <a:gd name="T10" fmla="*/ 51 w 72"/>
                <a:gd name="T11" fmla="*/ 47 h 68"/>
                <a:gd name="T12" fmla="*/ 19 w 72"/>
                <a:gd name="T13" fmla="*/ 47 h 68"/>
                <a:gd name="T14" fmla="*/ 11 w 72"/>
                <a:gd name="T15" fmla="*/ 68 h 68"/>
                <a:gd name="T16" fmla="*/ 0 w 72"/>
                <a:gd name="T17" fmla="*/ 68 h 68"/>
                <a:gd name="T18" fmla="*/ 23 w 72"/>
                <a:gd name="T19" fmla="*/ 41 h 68"/>
                <a:gd name="T20" fmla="*/ 48 w 72"/>
                <a:gd name="T21" fmla="*/ 41 h 68"/>
                <a:gd name="T22" fmla="*/ 40 w 72"/>
                <a:gd name="T23" fmla="*/ 21 h 68"/>
                <a:gd name="T24" fmla="*/ 35 w 72"/>
                <a:gd name="T25" fmla="*/ 8 h 68"/>
                <a:gd name="T26" fmla="*/ 30 w 72"/>
                <a:gd name="T27" fmla="*/ 21 h 68"/>
                <a:gd name="T28" fmla="*/ 23 w 72"/>
                <a:gd name="T29" fmla="*/ 41 h 6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2"/>
                <a:gd name="T46" fmla="*/ 0 h 68"/>
                <a:gd name="T47" fmla="*/ 72 w 72"/>
                <a:gd name="T48" fmla="*/ 68 h 6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2" h="68">
                  <a:moveTo>
                    <a:pt x="0" y="68"/>
                  </a:moveTo>
                  <a:lnTo>
                    <a:pt x="28" y="0"/>
                  </a:lnTo>
                  <a:lnTo>
                    <a:pt x="40" y="0"/>
                  </a:lnTo>
                  <a:lnTo>
                    <a:pt x="72" y="68"/>
                  </a:lnTo>
                  <a:lnTo>
                    <a:pt x="61" y="68"/>
                  </a:lnTo>
                  <a:lnTo>
                    <a:pt x="51" y="47"/>
                  </a:lnTo>
                  <a:lnTo>
                    <a:pt x="19" y="47"/>
                  </a:lnTo>
                  <a:lnTo>
                    <a:pt x="11" y="68"/>
                  </a:lnTo>
                  <a:lnTo>
                    <a:pt x="0" y="68"/>
                  </a:lnTo>
                  <a:close/>
                  <a:moveTo>
                    <a:pt x="23" y="41"/>
                  </a:moveTo>
                  <a:lnTo>
                    <a:pt x="48" y="41"/>
                  </a:lnTo>
                  <a:lnTo>
                    <a:pt x="40" y="21"/>
                  </a:lnTo>
                  <a:lnTo>
                    <a:pt x="35" y="8"/>
                  </a:lnTo>
                  <a:lnTo>
                    <a:pt x="30" y="21"/>
                  </a:lnTo>
                  <a:lnTo>
                    <a:pt x="23" y="41"/>
                  </a:lnTo>
                  <a:close/>
                </a:path>
              </a:pathLst>
            </a:custGeom>
            <a:solidFill>
              <a:srgbClr val="FFFFFF"/>
            </a:solidFill>
            <a:ln w="9525">
              <a:noFill/>
              <a:round/>
              <a:headEnd/>
              <a:tailEnd/>
            </a:ln>
          </p:spPr>
          <p:txBody>
            <a:bodyPr/>
            <a:lstStyle/>
            <a:p>
              <a:endParaRPr lang="ru-RU"/>
            </a:p>
          </p:txBody>
        </p:sp>
        <p:sp>
          <p:nvSpPr>
            <p:cNvPr id="161906" name="Freeform 3563"/>
            <p:cNvSpPr>
              <a:spLocks/>
            </p:cNvSpPr>
            <p:nvPr/>
          </p:nvSpPr>
          <p:spPr bwMode="auto">
            <a:xfrm>
              <a:off x="2804" y="1785"/>
              <a:ext cx="58" cy="66"/>
            </a:xfrm>
            <a:custGeom>
              <a:avLst/>
              <a:gdLst>
                <a:gd name="T0" fmla="*/ 0 w 58"/>
                <a:gd name="T1" fmla="*/ 66 h 66"/>
                <a:gd name="T2" fmla="*/ 0 w 58"/>
                <a:gd name="T3" fmla="*/ 0 h 66"/>
                <a:gd name="T4" fmla="*/ 9 w 58"/>
                <a:gd name="T5" fmla="*/ 0 h 66"/>
                <a:gd name="T6" fmla="*/ 9 w 58"/>
                <a:gd name="T7" fmla="*/ 28 h 66"/>
                <a:gd name="T8" fmla="*/ 49 w 58"/>
                <a:gd name="T9" fmla="*/ 28 h 66"/>
                <a:gd name="T10" fmla="*/ 49 w 58"/>
                <a:gd name="T11" fmla="*/ 0 h 66"/>
                <a:gd name="T12" fmla="*/ 58 w 58"/>
                <a:gd name="T13" fmla="*/ 0 h 66"/>
                <a:gd name="T14" fmla="*/ 58 w 58"/>
                <a:gd name="T15" fmla="*/ 66 h 66"/>
                <a:gd name="T16" fmla="*/ 49 w 58"/>
                <a:gd name="T17" fmla="*/ 66 h 66"/>
                <a:gd name="T18" fmla="*/ 49 w 58"/>
                <a:gd name="T19" fmla="*/ 36 h 66"/>
                <a:gd name="T20" fmla="*/ 9 w 58"/>
                <a:gd name="T21" fmla="*/ 36 h 66"/>
                <a:gd name="T22" fmla="*/ 9 w 58"/>
                <a:gd name="T23" fmla="*/ 66 h 66"/>
                <a:gd name="T24" fmla="*/ 0 w 58"/>
                <a:gd name="T25" fmla="*/ 66 h 6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66"/>
                <a:gd name="T41" fmla="*/ 58 w 58"/>
                <a:gd name="T42" fmla="*/ 66 h 6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66">
                  <a:moveTo>
                    <a:pt x="0" y="66"/>
                  </a:moveTo>
                  <a:lnTo>
                    <a:pt x="0" y="0"/>
                  </a:lnTo>
                  <a:lnTo>
                    <a:pt x="9" y="0"/>
                  </a:lnTo>
                  <a:lnTo>
                    <a:pt x="9" y="28"/>
                  </a:lnTo>
                  <a:lnTo>
                    <a:pt x="49" y="28"/>
                  </a:lnTo>
                  <a:lnTo>
                    <a:pt x="49" y="0"/>
                  </a:lnTo>
                  <a:lnTo>
                    <a:pt x="58" y="0"/>
                  </a:lnTo>
                  <a:lnTo>
                    <a:pt x="58" y="66"/>
                  </a:lnTo>
                  <a:lnTo>
                    <a:pt x="49" y="66"/>
                  </a:lnTo>
                  <a:lnTo>
                    <a:pt x="49" y="36"/>
                  </a:lnTo>
                  <a:lnTo>
                    <a:pt x="9" y="36"/>
                  </a:lnTo>
                  <a:lnTo>
                    <a:pt x="9" y="66"/>
                  </a:lnTo>
                  <a:lnTo>
                    <a:pt x="0" y="66"/>
                  </a:lnTo>
                  <a:close/>
                </a:path>
              </a:pathLst>
            </a:custGeom>
            <a:solidFill>
              <a:srgbClr val="FFFFFF"/>
            </a:solidFill>
            <a:ln w="9525">
              <a:noFill/>
              <a:round/>
              <a:headEnd/>
              <a:tailEnd/>
            </a:ln>
          </p:spPr>
          <p:txBody>
            <a:bodyPr/>
            <a:lstStyle/>
            <a:p>
              <a:endParaRPr lang="ru-RU"/>
            </a:p>
          </p:txBody>
        </p:sp>
        <p:sp>
          <p:nvSpPr>
            <p:cNvPr id="161907" name="Freeform 3564"/>
            <p:cNvSpPr>
              <a:spLocks noEditPoints="1"/>
            </p:cNvSpPr>
            <p:nvPr/>
          </p:nvSpPr>
          <p:spPr bwMode="auto">
            <a:xfrm>
              <a:off x="2871" y="1785"/>
              <a:ext cx="70" cy="66"/>
            </a:xfrm>
            <a:custGeom>
              <a:avLst/>
              <a:gdLst>
                <a:gd name="T0" fmla="*/ 0 w 70"/>
                <a:gd name="T1" fmla="*/ 66 h 66"/>
                <a:gd name="T2" fmla="*/ 28 w 70"/>
                <a:gd name="T3" fmla="*/ 0 h 66"/>
                <a:gd name="T4" fmla="*/ 40 w 70"/>
                <a:gd name="T5" fmla="*/ 0 h 66"/>
                <a:gd name="T6" fmla="*/ 70 w 70"/>
                <a:gd name="T7" fmla="*/ 66 h 66"/>
                <a:gd name="T8" fmla="*/ 59 w 70"/>
                <a:gd name="T9" fmla="*/ 66 h 66"/>
                <a:gd name="T10" fmla="*/ 51 w 70"/>
                <a:gd name="T11" fmla="*/ 46 h 66"/>
                <a:gd name="T12" fmla="*/ 17 w 70"/>
                <a:gd name="T13" fmla="*/ 46 h 66"/>
                <a:gd name="T14" fmla="*/ 9 w 70"/>
                <a:gd name="T15" fmla="*/ 66 h 66"/>
                <a:gd name="T16" fmla="*/ 0 w 70"/>
                <a:gd name="T17" fmla="*/ 66 h 66"/>
                <a:gd name="T18" fmla="*/ 21 w 70"/>
                <a:gd name="T19" fmla="*/ 38 h 66"/>
                <a:gd name="T20" fmla="*/ 48 w 70"/>
                <a:gd name="T21" fmla="*/ 38 h 66"/>
                <a:gd name="T22" fmla="*/ 40 w 70"/>
                <a:gd name="T23" fmla="*/ 22 h 66"/>
                <a:gd name="T24" fmla="*/ 34 w 70"/>
                <a:gd name="T25" fmla="*/ 8 h 66"/>
                <a:gd name="T26" fmla="*/ 30 w 70"/>
                <a:gd name="T27" fmla="*/ 20 h 66"/>
                <a:gd name="T28" fmla="*/ 21 w 70"/>
                <a:gd name="T29" fmla="*/ 38 h 6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0"/>
                <a:gd name="T46" fmla="*/ 0 h 66"/>
                <a:gd name="T47" fmla="*/ 70 w 70"/>
                <a:gd name="T48" fmla="*/ 66 h 6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0" h="66">
                  <a:moveTo>
                    <a:pt x="0" y="66"/>
                  </a:moveTo>
                  <a:lnTo>
                    <a:pt x="28" y="0"/>
                  </a:lnTo>
                  <a:lnTo>
                    <a:pt x="40" y="0"/>
                  </a:lnTo>
                  <a:lnTo>
                    <a:pt x="70" y="66"/>
                  </a:lnTo>
                  <a:lnTo>
                    <a:pt x="59" y="66"/>
                  </a:lnTo>
                  <a:lnTo>
                    <a:pt x="51" y="46"/>
                  </a:lnTo>
                  <a:lnTo>
                    <a:pt x="17" y="46"/>
                  </a:lnTo>
                  <a:lnTo>
                    <a:pt x="9" y="66"/>
                  </a:lnTo>
                  <a:lnTo>
                    <a:pt x="0" y="66"/>
                  </a:lnTo>
                  <a:close/>
                  <a:moveTo>
                    <a:pt x="21" y="38"/>
                  </a:moveTo>
                  <a:lnTo>
                    <a:pt x="48" y="38"/>
                  </a:lnTo>
                  <a:lnTo>
                    <a:pt x="40" y="22"/>
                  </a:lnTo>
                  <a:lnTo>
                    <a:pt x="34" y="8"/>
                  </a:lnTo>
                  <a:lnTo>
                    <a:pt x="30" y="20"/>
                  </a:lnTo>
                  <a:lnTo>
                    <a:pt x="21" y="38"/>
                  </a:lnTo>
                  <a:close/>
                </a:path>
              </a:pathLst>
            </a:custGeom>
            <a:solidFill>
              <a:srgbClr val="FFFFFF"/>
            </a:solidFill>
            <a:ln w="9525">
              <a:noFill/>
              <a:round/>
              <a:headEnd/>
              <a:tailEnd/>
            </a:ln>
          </p:spPr>
          <p:txBody>
            <a:bodyPr/>
            <a:lstStyle/>
            <a:p>
              <a:endParaRPr lang="ru-RU"/>
            </a:p>
          </p:txBody>
        </p:sp>
        <p:sp>
          <p:nvSpPr>
            <p:cNvPr id="161908" name="Freeform 3565"/>
            <p:cNvSpPr>
              <a:spLocks/>
            </p:cNvSpPr>
            <p:nvPr/>
          </p:nvSpPr>
          <p:spPr bwMode="auto">
            <a:xfrm>
              <a:off x="2992" y="1844"/>
              <a:ext cx="58" cy="68"/>
            </a:xfrm>
            <a:custGeom>
              <a:avLst/>
              <a:gdLst>
                <a:gd name="T0" fmla="*/ 0 w 58"/>
                <a:gd name="T1" fmla="*/ 68 h 68"/>
                <a:gd name="T2" fmla="*/ 0 w 58"/>
                <a:gd name="T3" fmla="*/ 0 h 68"/>
                <a:gd name="T4" fmla="*/ 11 w 58"/>
                <a:gd name="T5" fmla="*/ 0 h 68"/>
                <a:gd name="T6" fmla="*/ 49 w 58"/>
                <a:gd name="T7" fmla="*/ 54 h 68"/>
                <a:gd name="T8" fmla="*/ 49 w 58"/>
                <a:gd name="T9" fmla="*/ 0 h 68"/>
                <a:gd name="T10" fmla="*/ 58 w 58"/>
                <a:gd name="T11" fmla="*/ 0 h 68"/>
                <a:gd name="T12" fmla="*/ 58 w 58"/>
                <a:gd name="T13" fmla="*/ 68 h 68"/>
                <a:gd name="T14" fmla="*/ 49 w 58"/>
                <a:gd name="T15" fmla="*/ 68 h 68"/>
                <a:gd name="T16" fmla="*/ 9 w 58"/>
                <a:gd name="T17" fmla="*/ 17 h 68"/>
                <a:gd name="T18" fmla="*/ 9 w 58"/>
                <a:gd name="T19" fmla="*/ 68 h 68"/>
                <a:gd name="T20" fmla="*/ 0 w 58"/>
                <a:gd name="T21" fmla="*/ 68 h 6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8"/>
                <a:gd name="T34" fmla="*/ 0 h 68"/>
                <a:gd name="T35" fmla="*/ 58 w 58"/>
                <a:gd name="T36" fmla="*/ 68 h 6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8" h="68">
                  <a:moveTo>
                    <a:pt x="0" y="68"/>
                  </a:moveTo>
                  <a:lnTo>
                    <a:pt x="0" y="0"/>
                  </a:lnTo>
                  <a:lnTo>
                    <a:pt x="11" y="0"/>
                  </a:lnTo>
                  <a:lnTo>
                    <a:pt x="49" y="54"/>
                  </a:lnTo>
                  <a:lnTo>
                    <a:pt x="49" y="0"/>
                  </a:lnTo>
                  <a:lnTo>
                    <a:pt x="58" y="0"/>
                  </a:lnTo>
                  <a:lnTo>
                    <a:pt x="58" y="68"/>
                  </a:lnTo>
                  <a:lnTo>
                    <a:pt x="49" y="68"/>
                  </a:lnTo>
                  <a:lnTo>
                    <a:pt x="9" y="17"/>
                  </a:lnTo>
                  <a:lnTo>
                    <a:pt x="9" y="68"/>
                  </a:lnTo>
                  <a:lnTo>
                    <a:pt x="0" y="68"/>
                  </a:lnTo>
                  <a:close/>
                </a:path>
              </a:pathLst>
            </a:custGeom>
            <a:solidFill>
              <a:srgbClr val="FFFFFF"/>
            </a:solidFill>
            <a:ln w="9525">
              <a:noFill/>
              <a:round/>
              <a:headEnd/>
              <a:tailEnd/>
            </a:ln>
          </p:spPr>
          <p:txBody>
            <a:bodyPr/>
            <a:lstStyle/>
            <a:p>
              <a:endParaRPr lang="ru-RU"/>
            </a:p>
          </p:txBody>
        </p:sp>
        <p:sp>
          <p:nvSpPr>
            <p:cNvPr id="161909" name="Freeform 3566"/>
            <p:cNvSpPr>
              <a:spLocks noEditPoints="1"/>
            </p:cNvSpPr>
            <p:nvPr/>
          </p:nvSpPr>
          <p:spPr bwMode="auto">
            <a:xfrm>
              <a:off x="3071" y="1844"/>
              <a:ext cx="57" cy="68"/>
            </a:xfrm>
            <a:custGeom>
              <a:avLst/>
              <a:gdLst>
                <a:gd name="T0" fmla="*/ 0 w 57"/>
                <a:gd name="T1" fmla="*/ 68 h 68"/>
                <a:gd name="T2" fmla="*/ 0 w 57"/>
                <a:gd name="T3" fmla="*/ 0 h 68"/>
                <a:gd name="T4" fmla="*/ 28 w 57"/>
                <a:gd name="T5" fmla="*/ 0 h 68"/>
                <a:gd name="T6" fmla="*/ 39 w 57"/>
                <a:gd name="T7" fmla="*/ 2 h 68"/>
                <a:gd name="T8" fmla="*/ 45 w 57"/>
                <a:gd name="T9" fmla="*/ 4 h 68"/>
                <a:gd name="T10" fmla="*/ 49 w 57"/>
                <a:gd name="T11" fmla="*/ 5 h 68"/>
                <a:gd name="T12" fmla="*/ 52 w 57"/>
                <a:gd name="T13" fmla="*/ 8 h 68"/>
                <a:gd name="T14" fmla="*/ 56 w 57"/>
                <a:gd name="T15" fmla="*/ 12 h 68"/>
                <a:gd name="T16" fmla="*/ 57 w 57"/>
                <a:gd name="T17" fmla="*/ 17 h 68"/>
                <a:gd name="T18" fmla="*/ 57 w 57"/>
                <a:gd name="T19" fmla="*/ 21 h 68"/>
                <a:gd name="T20" fmla="*/ 57 w 57"/>
                <a:gd name="T21" fmla="*/ 24 h 68"/>
                <a:gd name="T22" fmla="*/ 56 w 57"/>
                <a:gd name="T23" fmla="*/ 29 h 68"/>
                <a:gd name="T24" fmla="*/ 54 w 57"/>
                <a:gd name="T25" fmla="*/ 32 h 68"/>
                <a:gd name="T26" fmla="*/ 51 w 57"/>
                <a:gd name="T27" fmla="*/ 35 h 68"/>
                <a:gd name="T28" fmla="*/ 47 w 57"/>
                <a:gd name="T29" fmla="*/ 38 h 68"/>
                <a:gd name="T30" fmla="*/ 43 w 57"/>
                <a:gd name="T31" fmla="*/ 40 h 68"/>
                <a:gd name="T32" fmla="*/ 36 w 57"/>
                <a:gd name="T33" fmla="*/ 42 h 68"/>
                <a:gd name="T34" fmla="*/ 30 w 57"/>
                <a:gd name="T35" fmla="*/ 42 h 68"/>
                <a:gd name="T36" fmla="*/ 9 w 57"/>
                <a:gd name="T37" fmla="*/ 42 h 68"/>
                <a:gd name="T38" fmla="*/ 10 w 57"/>
                <a:gd name="T39" fmla="*/ 68 h 68"/>
                <a:gd name="T40" fmla="*/ 0 w 57"/>
                <a:gd name="T41" fmla="*/ 68 h 68"/>
                <a:gd name="T42" fmla="*/ 9 w 57"/>
                <a:gd name="T43" fmla="*/ 34 h 68"/>
                <a:gd name="T44" fmla="*/ 30 w 57"/>
                <a:gd name="T45" fmla="*/ 34 h 68"/>
                <a:gd name="T46" fmla="*/ 38 w 57"/>
                <a:gd name="T47" fmla="*/ 32 h 68"/>
                <a:gd name="T48" fmla="*/ 41 w 57"/>
                <a:gd name="T49" fmla="*/ 32 h 68"/>
                <a:gd name="T50" fmla="*/ 43 w 57"/>
                <a:gd name="T51" fmla="*/ 30 h 68"/>
                <a:gd name="T52" fmla="*/ 46 w 57"/>
                <a:gd name="T53" fmla="*/ 26 h 68"/>
                <a:gd name="T54" fmla="*/ 47 w 57"/>
                <a:gd name="T55" fmla="*/ 21 h 68"/>
                <a:gd name="T56" fmla="*/ 47 w 57"/>
                <a:gd name="T57" fmla="*/ 17 h 68"/>
                <a:gd name="T58" fmla="*/ 46 w 57"/>
                <a:gd name="T59" fmla="*/ 13 h 68"/>
                <a:gd name="T60" fmla="*/ 45 w 57"/>
                <a:gd name="T61" fmla="*/ 13 h 68"/>
                <a:gd name="T62" fmla="*/ 43 w 57"/>
                <a:gd name="T63" fmla="*/ 12 h 68"/>
                <a:gd name="T64" fmla="*/ 39 w 57"/>
                <a:gd name="T65" fmla="*/ 10 h 68"/>
                <a:gd name="T66" fmla="*/ 30 w 57"/>
                <a:gd name="T67" fmla="*/ 8 h 68"/>
                <a:gd name="T68" fmla="*/ 9 w 57"/>
                <a:gd name="T69" fmla="*/ 8 h 68"/>
                <a:gd name="T70" fmla="*/ 9 w 57"/>
                <a:gd name="T71" fmla="*/ 34 h 6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7"/>
                <a:gd name="T109" fmla="*/ 0 h 68"/>
                <a:gd name="T110" fmla="*/ 57 w 57"/>
                <a:gd name="T111" fmla="*/ 68 h 6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7" h="68">
                  <a:moveTo>
                    <a:pt x="0" y="68"/>
                  </a:moveTo>
                  <a:lnTo>
                    <a:pt x="0" y="0"/>
                  </a:lnTo>
                  <a:lnTo>
                    <a:pt x="28" y="0"/>
                  </a:lnTo>
                  <a:lnTo>
                    <a:pt x="39" y="2"/>
                  </a:lnTo>
                  <a:lnTo>
                    <a:pt x="45" y="4"/>
                  </a:lnTo>
                  <a:lnTo>
                    <a:pt x="49" y="5"/>
                  </a:lnTo>
                  <a:lnTo>
                    <a:pt x="52" y="8"/>
                  </a:lnTo>
                  <a:lnTo>
                    <a:pt x="56" y="12"/>
                  </a:lnTo>
                  <a:lnTo>
                    <a:pt x="57" y="17"/>
                  </a:lnTo>
                  <a:lnTo>
                    <a:pt x="57" y="21"/>
                  </a:lnTo>
                  <a:lnTo>
                    <a:pt x="57" y="24"/>
                  </a:lnTo>
                  <a:lnTo>
                    <a:pt x="56" y="29"/>
                  </a:lnTo>
                  <a:lnTo>
                    <a:pt x="54" y="32"/>
                  </a:lnTo>
                  <a:lnTo>
                    <a:pt x="51" y="35"/>
                  </a:lnTo>
                  <a:lnTo>
                    <a:pt x="47" y="38"/>
                  </a:lnTo>
                  <a:lnTo>
                    <a:pt x="43" y="40"/>
                  </a:lnTo>
                  <a:lnTo>
                    <a:pt x="36" y="42"/>
                  </a:lnTo>
                  <a:lnTo>
                    <a:pt x="30" y="42"/>
                  </a:lnTo>
                  <a:lnTo>
                    <a:pt x="9" y="42"/>
                  </a:lnTo>
                  <a:lnTo>
                    <a:pt x="10" y="68"/>
                  </a:lnTo>
                  <a:lnTo>
                    <a:pt x="0" y="68"/>
                  </a:lnTo>
                  <a:close/>
                  <a:moveTo>
                    <a:pt x="9" y="34"/>
                  </a:moveTo>
                  <a:lnTo>
                    <a:pt x="30" y="34"/>
                  </a:lnTo>
                  <a:lnTo>
                    <a:pt x="38" y="32"/>
                  </a:lnTo>
                  <a:lnTo>
                    <a:pt x="41" y="32"/>
                  </a:lnTo>
                  <a:lnTo>
                    <a:pt x="43" y="30"/>
                  </a:lnTo>
                  <a:lnTo>
                    <a:pt x="46" y="26"/>
                  </a:lnTo>
                  <a:lnTo>
                    <a:pt x="47" y="21"/>
                  </a:lnTo>
                  <a:lnTo>
                    <a:pt x="47" y="17"/>
                  </a:lnTo>
                  <a:lnTo>
                    <a:pt x="46" y="13"/>
                  </a:lnTo>
                  <a:lnTo>
                    <a:pt x="45" y="13"/>
                  </a:lnTo>
                  <a:lnTo>
                    <a:pt x="43" y="12"/>
                  </a:lnTo>
                  <a:lnTo>
                    <a:pt x="39" y="10"/>
                  </a:lnTo>
                  <a:lnTo>
                    <a:pt x="30" y="8"/>
                  </a:lnTo>
                  <a:lnTo>
                    <a:pt x="9" y="8"/>
                  </a:lnTo>
                  <a:lnTo>
                    <a:pt x="9" y="34"/>
                  </a:lnTo>
                  <a:close/>
                </a:path>
              </a:pathLst>
            </a:custGeom>
            <a:solidFill>
              <a:srgbClr val="FFFFFF"/>
            </a:solidFill>
            <a:ln w="9525">
              <a:noFill/>
              <a:round/>
              <a:headEnd/>
              <a:tailEnd/>
            </a:ln>
          </p:spPr>
          <p:txBody>
            <a:bodyPr/>
            <a:lstStyle/>
            <a:p>
              <a:endParaRPr lang="ru-RU"/>
            </a:p>
          </p:txBody>
        </p:sp>
        <p:sp>
          <p:nvSpPr>
            <p:cNvPr id="161910" name="Freeform 3567"/>
            <p:cNvSpPr>
              <a:spLocks/>
            </p:cNvSpPr>
            <p:nvPr/>
          </p:nvSpPr>
          <p:spPr bwMode="auto">
            <a:xfrm>
              <a:off x="3208" y="1887"/>
              <a:ext cx="58" cy="64"/>
            </a:xfrm>
            <a:custGeom>
              <a:avLst/>
              <a:gdLst>
                <a:gd name="T0" fmla="*/ 0 w 58"/>
                <a:gd name="T1" fmla="*/ 64 h 64"/>
                <a:gd name="T2" fmla="*/ 0 w 58"/>
                <a:gd name="T3" fmla="*/ 0 h 64"/>
                <a:gd name="T4" fmla="*/ 11 w 58"/>
                <a:gd name="T5" fmla="*/ 0 h 64"/>
                <a:gd name="T6" fmla="*/ 49 w 58"/>
                <a:gd name="T7" fmla="*/ 50 h 64"/>
                <a:gd name="T8" fmla="*/ 49 w 58"/>
                <a:gd name="T9" fmla="*/ 0 h 64"/>
                <a:gd name="T10" fmla="*/ 58 w 58"/>
                <a:gd name="T11" fmla="*/ 0 h 64"/>
                <a:gd name="T12" fmla="*/ 58 w 58"/>
                <a:gd name="T13" fmla="*/ 64 h 64"/>
                <a:gd name="T14" fmla="*/ 49 w 58"/>
                <a:gd name="T15" fmla="*/ 64 h 64"/>
                <a:gd name="T16" fmla="*/ 10 w 58"/>
                <a:gd name="T17" fmla="*/ 14 h 64"/>
                <a:gd name="T18" fmla="*/ 10 w 58"/>
                <a:gd name="T19" fmla="*/ 64 h 64"/>
                <a:gd name="T20" fmla="*/ 0 w 58"/>
                <a:gd name="T21" fmla="*/ 64 h 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8"/>
                <a:gd name="T34" fmla="*/ 0 h 64"/>
                <a:gd name="T35" fmla="*/ 58 w 58"/>
                <a:gd name="T36" fmla="*/ 64 h 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8" h="64">
                  <a:moveTo>
                    <a:pt x="0" y="64"/>
                  </a:moveTo>
                  <a:lnTo>
                    <a:pt x="0" y="0"/>
                  </a:lnTo>
                  <a:lnTo>
                    <a:pt x="11" y="0"/>
                  </a:lnTo>
                  <a:lnTo>
                    <a:pt x="49" y="50"/>
                  </a:lnTo>
                  <a:lnTo>
                    <a:pt x="49" y="0"/>
                  </a:lnTo>
                  <a:lnTo>
                    <a:pt x="58" y="0"/>
                  </a:lnTo>
                  <a:lnTo>
                    <a:pt x="58" y="64"/>
                  </a:lnTo>
                  <a:lnTo>
                    <a:pt x="49" y="64"/>
                  </a:lnTo>
                  <a:lnTo>
                    <a:pt x="10" y="14"/>
                  </a:lnTo>
                  <a:lnTo>
                    <a:pt x="10" y="64"/>
                  </a:lnTo>
                  <a:lnTo>
                    <a:pt x="0" y="64"/>
                  </a:lnTo>
                  <a:close/>
                </a:path>
              </a:pathLst>
            </a:custGeom>
            <a:solidFill>
              <a:srgbClr val="FFFFFF"/>
            </a:solidFill>
            <a:ln w="9525">
              <a:noFill/>
              <a:round/>
              <a:headEnd/>
              <a:tailEnd/>
            </a:ln>
          </p:spPr>
          <p:txBody>
            <a:bodyPr/>
            <a:lstStyle/>
            <a:p>
              <a:endParaRPr lang="ru-RU"/>
            </a:p>
          </p:txBody>
        </p:sp>
        <p:sp>
          <p:nvSpPr>
            <p:cNvPr id="161911" name="Freeform 3568"/>
            <p:cNvSpPr>
              <a:spLocks noEditPoints="1"/>
            </p:cNvSpPr>
            <p:nvPr/>
          </p:nvSpPr>
          <p:spPr bwMode="auto">
            <a:xfrm>
              <a:off x="3275" y="1887"/>
              <a:ext cx="71" cy="66"/>
            </a:xfrm>
            <a:custGeom>
              <a:avLst/>
              <a:gdLst>
                <a:gd name="T0" fmla="*/ 0 w 71"/>
                <a:gd name="T1" fmla="*/ 66 h 66"/>
                <a:gd name="T2" fmla="*/ 29 w 71"/>
                <a:gd name="T3" fmla="*/ 0 h 66"/>
                <a:gd name="T4" fmla="*/ 40 w 71"/>
                <a:gd name="T5" fmla="*/ 0 h 66"/>
                <a:gd name="T6" fmla="*/ 71 w 71"/>
                <a:gd name="T7" fmla="*/ 65 h 66"/>
                <a:gd name="T8" fmla="*/ 59 w 71"/>
                <a:gd name="T9" fmla="*/ 65 h 66"/>
                <a:gd name="T10" fmla="*/ 52 w 71"/>
                <a:gd name="T11" fmla="*/ 46 h 66"/>
                <a:gd name="T12" fmla="*/ 19 w 71"/>
                <a:gd name="T13" fmla="*/ 46 h 66"/>
                <a:gd name="T14" fmla="*/ 10 w 71"/>
                <a:gd name="T15" fmla="*/ 66 h 66"/>
                <a:gd name="T16" fmla="*/ 0 w 71"/>
                <a:gd name="T17" fmla="*/ 66 h 66"/>
                <a:gd name="T18" fmla="*/ 21 w 71"/>
                <a:gd name="T19" fmla="*/ 38 h 66"/>
                <a:gd name="T20" fmla="*/ 49 w 71"/>
                <a:gd name="T21" fmla="*/ 38 h 66"/>
                <a:gd name="T22" fmla="*/ 40 w 71"/>
                <a:gd name="T23" fmla="*/ 20 h 66"/>
                <a:gd name="T24" fmla="*/ 34 w 71"/>
                <a:gd name="T25" fmla="*/ 5 h 66"/>
                <a:gd name="T26" fmla="*/ 31 w 71"/>
                <a:gd name="T27" fmla="*/ 18 h 66"/>
                <a:gd name="T28" fmla="*/ 21 w 71"/>
                <a:gd name="T29" fmla="*/ 38 h 6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1"/>
                <a:gd name="T46" fmla="*/ 0 h 66"/>
                <a:gd name="T47" fmla="*/ 71 w 71"/>
                <a:gd name="T48" fmla="*/ 66 h 6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1" h="66">
                  <a:moveTo>
                    <a:pt x="0" y="66"/>
                  </a:moveTo>
                  <a:lnTo>
                    <a:pt x="29" y="0"/>
                  </a:lnTo>
                  <a:lnTo>
                    <a:pt x="40" y="0"/>
                  </a:lnTo>
                  <a:lnTo>
                    <a:pt x="71" y="65"/>
                  </a:lnTo>
                  <a:lnTo>
                    <a:pt x="59" y="65"/>
                  </a:lnTo>
                  <a:lnTo>
                    <a:pt x="52" y="46"/>
                  </a:lnTo>
                  <a:lnTo>
                    <a:pt x="19" y="46"/>
                  </a:lnTo>
                  <a:lnTo>
                    <a:pt x="10" y="66"/>
                  </a:lnTo>
                  <a:lnTo>
                    <a:pt x="0" y="66"/>
                  </a:lnTo>
                  <a:close/>
                  <a:moveTo>
                    <a:pt x="21" y="38"/>
                  </a:moveTo>
                  <a:lnTo>
                    <a:pt x="49" y="38"/>
                  </a:lnTo>
                  <a:lnTo>
                    <a:pt x="40" y="20"/>
                  </a:lnTo>
                  <a:lnTo>
                    <a:pt x="34" y="5"/>
                  </a:lnTo>
                  <a:lnTo>
                    <a:pt x="31" y="18"/>
                  </a:lnTo>
                  <a:lnTo>
                    <a:pt x="21" y="38"/>
                  </a:lnTo>
                  <a:close/>
                </a:path>
              </a:pathLst>
            </a:custGeom>
            <a:solidFill>
              <a:srgbClr val="FFFFFF"/>
            </a:solidFill>
            <a:ln w="9525">
              <a:noFill/>
              <a:round/>
              <a:headEnd/>
              <a:tailEnd/>
            </a:ln>
          </p:spPr>
          <p:txBody>
            <a:bodyPr/>
            <a:lstStyle/>
            <a:p>
              <a:endParaRPr lang="ru-RU"/>
            </a:p>
          </p:txBody>
        </p:sp>
        <p:sp>
          <p:nvSpPr>
            <p:cNvPr id="161912" name="Freeform 3569"/>
            <p:cNvSpPr>
              <a:spLocks/>
            </p:cNvSpPr>
            <p:nvPr/>
          </p:nvSpPr>
          <p:spPr bwMode="auto">
            <a:xfrm>
              <a:off x="3407" y="2050"/>
              <a:ext cx="73" cy="70"/>
            </a:xfrm>
            <a:custGeom>
              <a:avLst/>
              <a:gdLst>
                <a:gd name="T0" fmla="*/ 0 w 73"/>
                <a:gd name="T1" fmla="*/ 70 h 70"/>
                <a:gd name="T2" fmla="*/ 0 w 73"/>
                <a:gd name="T3" fmla="*/ 1 h 70"/>
                <a:gd name="T4" fmla="*/ 16 w 73"/>
                <a:gd name="T5" fmla="*/ 1 h 70"/>
                <a:gd name="T6" fmla="*/ 33 w 73"/>
                <a:gd name="T7" fmla="*/ 49 h 70"/>
                <a:gd name="T8" fmla="*/ 37 w 73"/>
                <a:gd name="T9" fmla="*/ 59 h 70"/>
                <a:gd name="T10" fmla="*/ 40 w 73"/>
                <a:gd name="T11" fmla="*/ 47 h 70"/>
                <a:gd name="T12" fmla="*/ 59 w 73"/>
                <a:gd name="T13" fmla="*/ 1 h 70"/>
                <a:gd name="T14" fmla="*/ 73 w 73"/>
                <a:gd name="T15" fmla="*/ 0 h 70"/>
                <a:gd name="T16" fmla="*/ 73 w 73"/>
                <a:gd name="T17" fmla="*/ 70 h 70"/>
                <a:gd name="T18" fmla="*/ 62 w 73"/>
                <a:gd name="T19" fmla="*/ 70 h 70"/>
                <a:gd name="T20" fmla="*/ 62 w 73"/>
                <a:gd name="T21" fmla="*/ 12 h 70"/>
                <a:gd name="T22" fmla="*/ 40 w 73"/>
                <a:gd name="T23" fmla="*/ 70 h 70"/>
                <a:gd name="T24" fmla="*/ 33 w 73"/>
                <a:gd name="T25" fmla="*/ 70 h 70"/>
                <a:gd name="T26" fmla="*/ 11 w 73"/>
                <a:gd name="T27" fmla="*/ 10 h 70"/>
                <a:gd name="T28" fmla="*/ 11 w 73"/>
                <a:gd name="T29" fmla="*/ 70 h 70"/>
                <a:gd name="T30" fmla="*/ 0 w 73"/>
                <a:gd name="T31" fmla="*/ 70 h 7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3"/>
                <a:gd name="T49" fmla="*/ 0 h 70"/>
                <a:gd name="T50" fmla="*/ 73 w 73"/>
                <a:gd name="T51" fmla="*/ 70 h 7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3" h="70">
                  <a:moveTo>
                    <a:pt x="0" y="70"/>
                  </a:moveTo>
                  <a:lnTo>
                    <a:pt x="0" y="1"/>
                  </a:lnTo>
                  <a:lnTo>
                    <a:pt x="16" y="1"/>
                  </a:lnTo>
                  <a:lnTo>
                    <a:pt x="33" y="49"/>
                  </a:lnTo>
                  <a:lnTo>
                    <a:pt x="37" y="59"/>
                  </a:lnTo>
                  <a:lnTo>
                    <a:pt x="40" y="47"/>
                  </a:lnTo>
                  <a:lnTo>
                    <a:pt x="59" y="1"/>
                  </a:lnTo>
                  <a:lnTo>
                    <a:pt x="73" y="0"/>
                  </a:lnTo>
                  <a:lnTo>
                    <a:pt x="73" y="70"/>
                  </a:lnTo>
                  <a:lnTo>
                    <a:pt x="62" y="70"/>
                  </a:lnTo>
                  <a:lnTo>
                    <a:pt x="62" y="12"/>
                  </a:lnTo>
                  <a:lnTo>
                    <a:pt x="40" y="70"/>
                  </a:lnTo>
                  <a:lnTo>
                    <a:pt x="33" y="70"/>
                  </a:lnTo>
                  <a:lnTo>
                    <a:pt x="11" y="10"/>
                  </a:lnTo>
                  <a:lnTo>
                    <a:pt x="11" y="70"/>
                  </a:lnTo>
                  <a:lnTo>
                    <a:pt x="0" y="70"/>
                  </a:lnTo>
                  <a:close/>
                </a:path>
              </a:pathLst>
            </a:custGeom>
            <a:solidFill>
              <a:srgbClr val="FFFFFF"/>
            </a:solidFill>
            <a:ln w="9525">
              <a:noFill/>
              <a:round/>
              <a:headEnd/>
              <a:tailEnd/>
            </a:ln>
          </p:spPr>
          <p:txBody>
            <a:bodyPr/>
            <a:lstStyle/>
            <a:p>
              <a:endParaRPr lang="ru-RU"/>
            </a:p>
          </p:txBody>
        </p:sp>
        <p:sp>
          <p:nvSpPr>
            <p:cNvPr id="161913" name="Freeform 3570"/>
            <p:cNvSpPr>
              <a:spLocks/>
            </p:cNvSpPr>
            <p:nvPr/>
          </p:nvSpPr>
          <p:spPr bwMode="auto">
            <a:xfrm>
              <a:off x="3589" y="2078"/>
              <a:ext cx="58" cy="67"/>
            </a:xfrm>
            <a:custGeom>
              <a:avLst/>
              <a:gdLst>
                <a:gd name="T0" fmla="*/ 0 w 58"/>
                <a:gd name="T1" fmla="*/ 67 h 67"/>
                <a:gd name="T2" fmla="*/ 0 w 58"/>
                <a:gd name="T3" fmla="*/ 0 h 67"/>
                <a:gd name="T4" fmla="*/ 11 w 58"/>
                <a:gd name="T5" fmla="*/ 0 h 67"/>
                <a:gd name="T6" fmla="*/ 49 w 58"/>
                <a:gd name="T7" fmla="*/ 51 h 67"/>
                <a:gd name="T8" fmla="*/ 48 w 58"/>
                <a:gd name="T9" fmla="*/ 0 h 67"/>
                <a:gd name="T10" fmla="*/ 58 w 58"/>
                <a:gd name="T11" fmla="*/ 0 h 67"/>
                <a:gd name="T12" fmla="*/ 58 w 58"/>
                <a:gd name="T13" fmla="*/ 67 h 67"/>
                <a:gd name="T14" fmla="*/ 49 w 58"/>
                <a:gd name="T15" fmla="*/ 67 h 67"/>
                <a:gd name="T16" fmla="*/ 9 w 58"/>
                <a:gd name="T17" fmla="*/ 13 h 67"/>
                <a:gd name="T18" fmla="*/ 9 w 58"/>
                <a:gd name="T19" fmla="*/ 67 h 67"/>
                <a:gd name="T20" fmla="*/ 0 w 58"/>
                <a:gd name="T21" fmla="*/ 67 h 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8"/>
                <a:gd name="T34" fmla="*/ 0 h 67"/>
                <a:gd name="T35" fmla="*/ 58 w 58"/>
                <a:gd name="T36" fmla="*/ 67 h 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8" h="67">
                  <a:moveTo>
                    <a:pt x="0" y="67"/>
                  </a:moveTo>
                  <a:lnTo>
                    <a:pt x="0" y="0"/>
                  </a:lnTo>
                  <a:lnTo>
                    <a:pt x="11" y="0"/>
                  </a:lnTo>
                  <a:lnTo>
                    <a:pt x="49" y="51"/>
                  </a:lnTo>
                  <a:lnTo>
                    <a:pt x="48" y="0"/>
                  </a:lnTo>
                  <a:lnTo>
                    <a:pt x="58" y="0"/>
                  </a:lnTo>
                  <a:lnTo>
                    <a:pt x="58" y="67"/>
                  </a:lnTo>
                  <a:lnTo>
                    <a:pt x="49" y="67"/>
                  </a:lnTo>
                  <a:lnTo>
                    <a:pt x="9" y="13"/>
                  </a:lnTo>
                  <a:lnTo>
                    <a:pt x="9" y="67"/>
                  </a:lnTo>
                  <a:lnTo>
                    <a:pt x="0" y="67"/>
                  </a:lnTo>
                  <a:close/>
                </a:path>
              </a:pathLst>
            </a:custGeom>
            <a:solidFill>
              <a:srgbClr val="FFFFFF"/>
            </a:solidFill>
            <a:ln w="9525">
              <a:noFill/>
              <a:round/>
              <a:headEnd/>
              <a:tailEnd/>
            </a:ln>
          </p:spPr>
          <p:txBody>
            <a:bodyPr/>
            <a:lstStyle/>
            <a:p>
              <a:endParaRPr lang="ru-RU"/>
            </a:p>
          </p:txBody>
        </p:sp>
        <p:sp>
          <p:nvSpPr>
            <p:cNvPr id="161914" name="Freeform 3571"/>
            <p:cNvSpPr>
              <a:spLocks/>
            </p:cNvSpPr>
            <p:nvPr/>
          </p:nvSpPr>
          <p:spPr bwMode="auto">
            <a:xfrm>
              <a:off x="3663" y="2076"/>
              <a:ext cx="60" cy="69"/>
            </a:xfrm>
            <a:custGeom>
              <a:avLst/>
              <a:gdLst>
                <a:gd name="T0" fmla="*/ 10 w 60"/>
                <a:gd name="T1" fmla="*/ 47 h 69"/>
                <a:gd name="T2" fmla="*/ 12 w 60"/>
                <a:gd name="T3" fmla="*/ 55 h 69"/>
                <a:gd name="T4" fmla="*/ 20 w 60"/>
                <a:gd name="T5" fmla="*/ 60 h 69"/>
                <a:gd name="T6" fmla="*/ 31 w 60"/>
                <a:gd name="T7" fmla="*/ 61 h 69"/>
                <a:gd name="T8" fmla="*/ 40 w 60"/>
                <a:gd name="T9" fmla="*/ 60 h 69"/>
                <a:gd name="T10" fmla="*/ 47 w 60"/>
                <a:gd name="T11" fmla="*/ 56 h 69"/>
                <a:gd name="T12" fmla="*/ 49 w 60"/>
                <a:gd name="T13" fmla="*/ 50 h 69"/>
                <a:gd name="T14" fmla="*/ 47 w 60"/>
                <a:gd name="T15" fmla="*/ 45 h 69"/>
                <a:gd name="T16" fmla="*/ 40 w 60"/>
                <a:gd name="T17" fmla="*/ 41 h 69"/>
                <a:gd name="T18" fmla="*/ 28 w 60"/>
                <a:gd name="T19" fmla="*/ 37 h 69"/>
                <a:gd name="T20" fmla="*/ 14 w 60"/>
                <a:gd name="T21" fmla="*/ 33 h 69"/>
                <a:gd name="T22" fmla="*/ 5 w 60"/>
                <a:gd name="T23" fmla="*/ 26 h 69"/>
                <a:gd name="T24" fmla="*/ 3 w 60"/>
                <a:gd name="T25" fmla="*/ 19 h 69"/>
                <a:gd name="T26" fmla="*/ 6 w 60"/>
                <a:gd name="T27" fmla="*/ 9 h 69"/>
                <a:gd name="T28" fmla="*/ 16 w 60"/>
                <a:gd name="T29" fmla="*/ 3 h 69"/>
                <a:gd name="T30" fmla="*/ 30 w 60"/>
                <a:gd name="T31" fmla="*/ 0 h 69"/>
                <a:gd name="T32" fmla="*/ 44 w 60"/>
                <a:gd name="T33" fmla="*/ 3 h 69"/>
                <a:gd name="T34" fmla="*/ 53 w 60"/>
                <a:gd name="T35" fmla="*/ 9 h 69"/>
                <a:gd name="T36" fmla="*/ 58 w 60"/>
                <a:gd name="T37" fmla="*/ 20 h 69"/>
                <a:gd name="T38" fmla="*/ 46 w 60"/>
                <a:gd name="T39" fmla="*/ 15 h 69"/>
                <a:gd name="T40" fmla="*/ 42 w 60"/>
                <a:gd name="T41" fmla="*/ 11 h 69"/>
                <a:gd name="T42" fmla="*/ 38 w 60"/>
                <a:gd name="T43" fmla="*/ 9 h 69"/>
                <a:gd name="T44" fmla="*/ 22 w 60"/>
                <a:gd name="T45" fmla="*/ 9 h 69"/>
                <a:gd name="T46" fmla="*/ 17 w 60"/>
                <a:gd name="T47" fmla="*/ 11 h 69"/>
                <a:gd name="T48" fmla="*/ 12 w 60"/>
                <a:gd name="T49" fmla="*/ 19 h 69"/>
                <a:gd name="T50" fmla="*/ 14 w 60"/>
                <a:gd name="T51" fmla="*/ 24 h 69"/>
                <a:gd name="T52" fmla="*/ 20 w 60"/>
                <a:gd name="T53" fmla="*/ 26 h 69"/>
                <a:gd name="T54" fmla="*/ 40 w 60"/>
                <a:gd name="T55" fmla="*/ 32 h 69"/>
                <a:gd name="T56" fmla="*/ 52 w 60"/>
                <a:gd name="T57" fmla="*/ 36 h 69"/>
                <a:gd name="T58" fmla="*/ 58 w 60"/>
                <a:gd name="T59" fmla="*/ 43 h 69"/>
                <a:gd name="T60" fmla="*/ 58 w 60"/>
                <a:gd name="T61" fmla="*/ 55 h 69"/>
                <a:gd name="T62" fmla="*/ 53 w 60"/>
                <a:gd name="T63" fmla="*/ 63 h 69"/>
                <a:gd name="T64" fmla="*/ 46 w 60"/>
                <a:gd name="T65" fmla="*/ 67 h 69"/>
                <a:gd name="T66" fmla="*/ 31 w 60"/>
                <a:gd name="T67" fmla="*/ 69 h 69"/>
                <a:gd name="T68" fmla="*/ 14 w 60"/>
                <a:gd name="T69" fmla="*/ 67 h 69"/>
                <a:gd name="T70" fmla="*/ 8 w 60"/>
                <a:gd name="T71" fmla="*/ 64 h 69"/>
                <a:gd name="T72" fmla="*/ 3 w 60"/>
                <a:gd name="T73" fmla="*/ 60 h 69"/>
                <a:gd name="T74" fmla="*/ 0 w 60"/>
                <a:gd name="T75" fmla="*/ 47 h 6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0"/>
                <a:gd name="T115" fmla="*/ 0 h 69"/>
                <a:gd name="T116" fmla="*/ 60 w 60"/>
                <a:gd name="T117" fmla="*/ 69 h 6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0" h="69">
                  <a:moveTo>
                    <a:pt x="0" y="47"/>
                  </a:moveTo>
                  <a:lnTo>
                    <a:pt x="10" y="47"/>
                  </a:lnTo>
                  <a:lnTo>
                    <a:pt x="11" y="50"/>
                  </a:lnTo>
                  <a:lnTo>
                    <a:pt x="12" y="55"/>
                  </a:lnTo>
                  <a:lnTo>
                    <a:pt x="16" y="58"/>
                  </a:lnTo>
                  <a:lnTo>
                    <a:pt x="20" y="60"/>
                  </a:lnTo>
                  <a:lnTo>
                    <a:pt x="25" y="62"/>
                  </a:lnTo>
                  <a:lnTo>
                    <a:pt x="31" y="61"/>
                  </a:lnTo>
                  <a:lnTo>
                    <a:pt x="36" y="61"/>
                  </a:lnTo>
                  <a:lnTo>
                    <a:pt x="40" y="60"/>
                  </a:lnTo>
                  <a:lnTo>
                    <a:pt x="44" y="58"/>
                  </a:lnTo>
                  <a:lnTo>
                    <a:pt x="47" y="56"/>
                  </a:lnTo>
                  <a:lnTo>
                    <a:pt x="49" y="53"/>
                  </a:lnTo>
                  <a:lnTo>
                    <a:pt x="49" y="50"/>
                  </a:lnTo>
                  <a:lnTo>
                    <a:pt x="49" y="47"/>
                  </a:lnTo>
                  <a:lnTo>
                    <a:pt x="47" y="45"/>
                  </a:lnTo>
                  <a:lnTo>
                    <a:pt x="46" y="43"/>
                  </a:lnTo>
                  <a:lnTo>
                    <a:pt x="40" y="41"/>
                  </a:lnTo>
                  <a:lnTo>
                    <a:pt x="36" y="39"/>
                  </a:lnTo>
                  <a:lnTo>
                    <a:pt x="28" y="37"/>
                  </a:lnTo>
                  <a:lnTo>
                    <a:pt x="19" y="36"/>
                  </a:lnTo>
                  <a:lnTo>
                    <a:pt x="14" y="33"/>
                  </a:lnTo>
                  <a:lnTo>
                    <a:pt x="10" y="32"/>
                  </a:lnTo>
                  <a:lnTo>
                    <a:pt x="5" y="26"/>
                  </a:lnTo>
                  <a:lnTo>
                    <a:pt x="3" y="24"/>
                  </a:lnTo>
                  <a:lnTo>
                    <a:pt x="3" y="19"/>
                  </a:lnTo>
                  <a:lnTo>
                    <a:pt x="3" y="14"/>
                  </a:lnTo>
                  <a:lnTo>
                    <a:pt x="6" y="9"/>
                  </a:lnTo>
                  <a:lnTo>
                    <a:pt x="10" y="4"/>
                  </a:lnTo>
                  <a:lnTo>
                    <a:pt x="16" y="3"/>
                  </a:lnTo>
                  <a:lnTo>
                    <a:pt x="22" y="0"/>
                  </a:lnTo>
                  <a:lnTo>
                    <a:pt x="30" y="0"/>
                  </a:lnTo>
                  <a:lnTo>
                    <a:pt x="38" y="2"/>
                  </a:lnTo>
                  <a:lnTo>
                    <a:pt x="44" y="3"/>
                  </a:lnTo>
                  <a:lnTo>
                    <a:pt x="50" y="6"/>
                  </a:lnTo>
                  <a:lnTo>
                    <a:pt x="53" y="9"/>
                  </a:lnTo>
                  <a:lnTo>
                    <a:pt x="57" y="13"/>
                  </a:lnTo>
                  <a:lnTo>
                    <a:pt x="58" y="20"/>
                  </a:lnTo>
                  <a:lnTo>
                    <a:pt x="47" y="20"/>
                  </a:lnTo>
                  <a:lnTo>
                    <a:pt x="46" y="15"/>
                  </a:lnTo>
                  <a:lnTo>
                    <a:pt x="44" y="13"/>
                  </a:lnTo>
                  <a:lnTo>
                    <a:pt x="42" y="11"/>
                  </a:lnTo>
                  <a:lnTo>
                    <a:pt x="40" y="9"/>
                  </a:lnTo>
                  <a:lnTo>
                    <a:pt x="38" y="9"/>
                  </a:lnTo>
                  <a:lnTo>
                    <a:pt x="30" y="8"/>
                  </a:lnTo>
                  <a:lnTo>
                    <a:pt x="22" y="9"/>
                  </a:lnTo>
                  <a:lnTo>
                    <a:pt x="19" y="9"/>
                  </a:lnTo>
                  <a:lnTo>
                    <a:pt x="17" y="11"/>
                  </a:lnTo>
                  <a:lnTo>
                    <a:pt x="14" y="13"/>
                  </a:lnTo>
                  <a:lnTo>
                    <a:pt x="12" y="19"/>
                  </a:lnTo>
                  <a:lnTo>
                    <a:pt x="12" y="22"/>
                  </a:lnTo>
                  <a:lnTo>
                    <a:pt x="14" y="24"/>
                  </a:lnTo>
                  <a:lnTo>
                    <a:pt x="16" y="24"/>
                  </a:lnTo>
                  <a:lnTo>
                    <a:pt x="20" y="26"/>
                  </a:lnTo>
                  <a:lnTo>
                    <a:pt x="30" y="28"/>
                  </a:lnTo>
                  <a:lnTo>
                    <a:pt x="40" y="32"/>
                  </a:lnTo>
                  <a:lnTo>
                    <a:pt x="47" y="33"/>
                  </a:lnTo>
                  <a:lnTo>
                    <a:pt x="52" y="36"/>
                  </a:lnTo>
                  <a:lnTo>
                    <a:pt x="57" y="41"/>
                  </a:lnTo>
                  <a:lnTo>
                    <a:pt x="58" y="43"/>
                  </a:lnTo>
                  <a:lnTo>
                    <a:pt x="60" y="50"/>
                  </a:lnTo>
                  <a:lnTo>
                    <a:pt x="58" y="55"/>
                  </a:lnTo>
                  <a:lnTo>
                    <a:pt x="57" y="60"/>
                  </a:lnTo>
                  <a:lnTo>
                    <a:pt x="53" y="63"/>
                  </a:lnTo>
                  <a:lnTo>
                    <a:pt x="52" y="64"/>
                  </a:lnTo>
                  <a:lnTo>
                    <a:pt x="46" y="67"/>
                  </a:lnTo>
                  <a:lnTo>
                    <a:pt x="40" y="69"/>
                  </a:lnTo>
                  <a:lnTo>
                    <a:pt x="31" y="69"/>
                  </a:lnTo>
                  <a:lnTo>
                    <a:pt x="22" y="69"/>
                  </a:lnTo>
                  <a:lnTo>
                    <a:pt x="14" y="67"/>
                  </a:lnTo>
                  <a:lnTo>
                    <a:pt x="11" y="66"/>
                  </a:lnTo>
                  <a:lnTo>
                    <a:pt x="8" y="64"/>
                  </a:lnTo>
                  <a:lnTo>
                    <a:pt x="6" y="62"/>
                  </a:lnTo>
                  <a:lnTo>
                    <a:pt x="3" y="60"/>
                  </a:lnTo>
                  <a:lnTo>
                    <a:pt x="1" y="53"/>
                  </a:lnTo>
                  <a:lnTo>
                    <a:pt x="0" y="47"/>
                  </a:lnTo>
                  <a:close/>
                </a:path>
              </a:pathLst>
            </a:custGeom>
            <a:solidFill>
              <a:srgbClr val="FFFFFF"/>
            </a:solidFill>
            <a:ln w="9525">
              <a:noFill/>
              <a:round/>
              <a:headEnd/>
              <a:tailEnd/>
            </a:ln>
          </p:spPr>
          <p:txBody>
            <a:bodyPr/>
            <a:lstStyle/>
            <a:p>
              <a:endParaRPr lang="ru-RU"/>
            </a:p>
          </p:txBody>
        </p:sp>
        <p:sp>
          <p:nvSpPr>
            <p:cNvPr id="161915" name="Freeform 3572"/>
            <p:cNvSpPr>
              <a:spLocks/>
            </p:cNvSpPr>
            <p:nvPr/>
          </p:nvSpPr>
          <p:spPr bwMode="auto">
            <a:xfrm>
              <a:off x="1823" y="814"/>
              <a:ext cx="441" cy="557"/>
            </a:xfrm>
            <a:custGeom>
              <a:avLst/>
              <a:gdLst>
                <a:gd name="T0" fmla="*/ 404 w 441"/>
                <a:gd name="T1" fmla="*/ 554 h 557"/>
                <a:gd name="T2" fmla="*/ 392 w 441"/>
                <a:gd name="T3" fmla="*/ 557 h 557"/>
                <a:gd name="T4" fmla="*/ 379 w 441"/>
                <a:gd name="T5" fmla="*/ 555 h 557"/>
                <a:gd name="T6" fmla="*/ 366 w 441"/>
                <a:gd name="T7" fmla="*/ 552 h 557"/>
                <a:gd name="T8" fmla="*/ 355 w 441"/>
                <a:gd name="T9" fmla="*/ 546 h 557"/>
                <a:gd name="T10" fmla="*/ 348 w 441"/>
                <a:gd name="T11" fmla="*/ 537 h 557"/>
                <a:gd name="T12" fmla="*/ 342 w 441"/>
                <a:gd name="T13" fmla="*/ 526 h 557"/>
                <a:gd name="T14" fmla="*/ 338 w 441"/>
                <a:gd name="T15" fmla="*/ 511 h 557"/>
                <a:gd name="T16" fmla="*/ 338 w 441"/>
                <a:gd name="T17" fmla="*/ 496 h 557"/>
                <a:gd name="T18" fmla="*/ 342 w 441"/>
                <a:gd name="T19" fmla="*/ 484 h 557"/>
                <a:gd name="T20" fmla="*/ 340 w 441"/>
                <a:gd name="T21" fmla="*/ 477 h 557"/>
                <a:gd name="T22" fmla="*/ 321 w 441"/>
                <a:gd name="T23" fmla="*/ 455 h 557"/>
                <a:gd name="T24" fmla="*/ 242 w 441"/>
                <a:gd name="T25" fmla="*/ 374 h 557"/>
                <a:gd name="T26" fmla="*/ 182 w 441"/>
                <a:gd name="T27" fmla="*/ 309 h 557"/>
                <a:gd name="T28" fmla="*/ 118 w 441"/>
                <a:gd name="T29" fmla="*/ 234 h 557"/>
                <a:gd name="T30" fmla="*/ 62 w 441"/>
                <a:gd name="T31" fmla="*/ 161 h 557"/>
                <a:gd name="T32" fmla="*/ 40 w 441"/>
                <a:gd name="T33" fmla="*/ 126 h 557"/>
                <a:gd name="T34" fmla="*/ 13 w 441"/>
                <a:gd name="T35" fmla="*/ 79 h 557"/>
                <a:gd name="T36" fmla="*/ 4 w 441"/>
                <a:gd name="T37" fmla="*/ 52 h 557"/>
                <a:gd name="T38" fmla="*/ 0 w 441"/>
                <a:gd name="T39" fmla="*/ 28 h 557"/>
                <a:gd name="T40" fmla="*/ 2 w 441"/>
                <a:gd name="T41" fmla="*/ 21 h 557"/>
                <a:gd name="T42" fmla="*/ 6 w 441"/>
                <a:gd name="T43" fmla="*/ 13 h 557"/>
                <a:gd name="T44" fmla="*/ 13 w 441"/>
                <a:gd name="T45" fmla="*/ 6 h 557"/>
                <a:gd name="T46" fmla="*/ 21 w 441"/>
                <a:gd name="T47" fmla="*/ 2 h 557"/>
                <a:gd name="T48" fmla="*/ 28 w 441"/>
                <a:gd name="T49" fmla="*/ 0 h 557"/>
                <a:gd name="T50" fmla="*/ 45 w 441"/>
                <a:gd name="T51" fmla="*/ 4 h 557"/>
                <a:gd name="T52" fmla="*/ 60 w 441"/>
                <a:gd name="T53" fmla="*/ 11 h 557"/>
                <a:gd name="T54" fmla="*/ 84 w 441"/>
                <a:gd name="T55" fmla="*/ 30 h 557"/>
                <a:gd name="T56" fmla="*/ 109 w 441"/>
                <a:gd name="T57" fmla="*/ 55 h 557"/>
                <a:gd name="T58" fmla="*/ 148 w 441"/>
                <a:gd name="T59" fmla="*/ 103 h 557"/>
                <a:gd name="T60" fmla="*/ 204 w 441"/>
                <a:gd name="T61" fmla="*/ 179 h 557"/>
                <a:gd name="T62" fmla="*/ 256 w 441"/>
                <a:gd name="T63" fmla="*/ 261 h 557"/>
                <a:gd name="T64" fmla="*/ 302 w 441"/>
                <a:gd name="T65" fmla="*/ 338 h 557"/>
                <a:gd name="T66" fmla="*/ 363 w 441"/>
                <a:gd name="T67" fmla="*/ 443 h 557"/>
                <a:gd name="T68" fmla="*/ 371 w 441"/>
                <a:gd name="T69" fmla="*/ 451 h 557"/>
                <a:gd name="T70" fmla="*/ 387 w 441"/>
                <a:gd name="T71" fmla="*/ 460 h 557"/>
                <a:gd name="T72" fmla="*/ 403 w 441"/>
                <a:gd name="T73" fmla="*/ 462 h 557"/>
                <a:gd name="T74" fmla="*/ 417 w 441"/>
                <a:gd name="T75" fmla="*/ 467 h 557"/>
                <a:gd name="T76" fmla="*/ 430 w 441"/>
                <a:gd name="T77" fmla="*/ 476 h 557"/>
                <a:gd name="T78" fmla="*/ 438 w 441"/>
                <a:gd name="T79" fmla="*/ 488 h 557"/>
                <a:gd name="T80" fmla="*/ 441 w 441"/>
                <a:gd name="T81" fmla="*/ 500 h 557"/>
                <a:gd name="T82" fmla="*/ 441 w 441"/>
                <a:gd name="T83" fmla="*/ 513 h 557"/>
                <a:gd name="T84" fmla="*/ 436 w 441"/>
                <a:gd name="T85" fmla="*/ 525 h 557"/>
                <a:gd name="T86" fmla="*/ 425 w 441"/>
                <a:gd name="T87" fmla="*/ 541 h 557"/>
                <a:gd name="T88" fmla="*/ 415 w 441"/>
                <a:gd name="T89" fmla="*/ 549 h 55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41"/>
                <a:gd name="T136" fmla="*/ 0 h 557"/>
                <a:gd name="T137" fmla="*/ 441 w 441"/>
                <a:gd name="T138" fmla="*/ 557 h 55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41" h="557">
                  <a:moveTo>
                    <a:pt x="409" y="552"/>
                  </a:moveTo>
                  <a:lnTo>
                    <a:pt x="404" y="554"/>
                  </a:lnTo>
                  <a:lnTo>
                    <a:pt x="398" y="555"/>
                  </a:lnTo>
                  <a:lnTo>
                    <a:pt x="392" y="557"/>
                  </a:lnTo>
                  <a:lnTo>
                    <a:pt x="385" y="557"/>
                  </a:lnTo>
                  <a:lnTo>
                    <a:pt x="379" y="555"/>
                  </a:lnTo>
                  <a:lnTo>
                    <a:pt x="373" y="554"/>
                  </a:lnTo>
                  <a:lnTo>
                    <a:pt x="366" y="552"/>
                  </a:lnTo>
                  <a:lnTo>
                    <a:pt x="362" y="549"/>
                  </a:lnTo>
                  <a:lnTo>
                    <a:pt x="355" y="546"/>
                  </a:lnTo>
                  <a:lnTo>
                    <a:pt x="351" y="541"/>
                  </a:lnTo>
                  <a:lnTo>
                    <a:pt x="348" y="537"/>
                  </a:lnTo>
                  <a:lnTo>
                    <a:pt x="344" y="530"/>
                  </a:lnTo>
                  <a:lnTo>
                    <a:pt x="342" y="526"/>
                  </a:lnTo>
                  <a:lnTo>
                    <a:pt x="338" y="518"/>
                  </a:lnTo>
                  <a:lnTo>
                    <a:pt x="338" y="511"/>
                  </a:lnTo>
                  <a:lnTo>
                    <a:pt x="338" y="503"/>
                  </a:lnTo>
                  <a:lnTo>
                    <a:pt x="338" y="496"/>
                  </a:lnTo>
                  <a:lnTo>
                    <a:pt x="340" y="490"/>
                  </a:lnTo>
                  <a:lnTo>
                    <a:pt x="342" y="484"/>
                  </a:lnTo>
                  <a:lnTo>
                    <a:pt x="342" y="481"/>
                  </a:lnTo>
                  <a:lnTo>
                    <a:pt x="340" y="477"/>
                  </a:lnTo>
                  <a:lnTo>
                    <a:pt x="336" y="472"/>
                  </a:lnTo>
                  <a:lnTo>
                    <a:pt x="321" y="455"/>
                  </a:lnTo>
                  <a:lnTo>
                    <a:pt x="291" y="425"/>
                  </a:lnTo>
                  <a:lnTo>
                    <a:pt x="242" y="374"/>
                  </a:lnTo>
                  <a:lnTo>
                    <a:pt x="214" y="343"/>
                  </a:lnTo>
                  <a:lnTo>
                    <a:pt x="182" y="309"/>
                  </a:lnTo>
                  <a:lnTo>
                    <a:pt x="150" y="272"/>
                  </a:lnTo>
                  <a:lnTo>
                    <a:pt x="118" y="234"/>
                  </a:lnTo>
                  <a:lnTo>
                    <a:pt x="90" y="198"/>
                  </a:lnTo>
                  <a:lnTo>
                    <a:pt x="62" y="161"/>
                  </a:lnTo>
                  <a:lnTo>
                    <a:pt x="51" y="143"/>
                  </a:lnTo>
                  <a:lnTo>
                    <a:pt x="40" y="126"/>
                  </a:lnTo>
                  <a:lnTo>
                    <a:pt x="21" y="94"/>
                  </a:lnTo>
                  <a:lnTo>
                    <a:pt x="13" y="79"/>
                  </a:lnTo>
                  <a:lnTo>
                    <a:pt x="6" y="64"/>
                  </a:lnTo>
                  <a:lnTo>
                    <a:pt x="4" y="52"/>
                  </a:lnTo>
                  <a:lnTo>
                    <a:pt x="0" y="40"/>
                  </a:lnTo>
                  <a:lnTo>
                    <a:pt x="0" y="28"/>
                  </a:lnTo>
                  <a:lnTo>
                    <a:pt x="0" y="23"/>
                  </a:lnTo>
                  <a:lnTo>
                    <a:pt x="2" y="21"/>
                  </a:lnTo>
                  <a:lnTo>
                    <a:pt x="4" y="16"/>
                  </a:lnTo>
                  <a:lnTo>
                    <a:pt x="6" y="13"/>
                  </a:lnTo>
                  <a:lnTo>
                    <a:pt x="9" y="10"/>
                  </a:lnTo>
                  <a:lnTo>
                    <a:pt x="13" y="6"/>
                  </a:lnTo>
                  <a:lnTo>
                    <a:pt x="16" y="4"/>
                  </a:lnTo>
                  <a:lnTo>
                    <a:pt x="21" y="2"/>
                  </a:lnTo>
                  <a:lnTo>
                    <a:pt x="25" y="2"/>
                  </a:lnTo>
                  <a:lnTo>
                    <a:pt x="28" y="0"/>
                  </a:lnTo>
                  <a:lnTo>
                    <a:pt x="40" y="2"/>
                  </a:lnTo>
                  <a:lnTo>
                    <a:pt x="45" y="4"/>
                  </a:lnTo>
                  <a:lnTo>
                    <a:pt x="49" y="6"/>
                  </a:lnTo>
                  <a:lnTo>
                    <a:pt x="60" y="11"/>
                  </a:lnTo>
                  <a:lnTo>
                    <a:pt x="71" y="21"/>
                  </a:lnTo>
                  <a:lnTo>
                    <a:pt x="84" y="30"/>
                  </a:lnTo>
                  <a:lnTo>
                    <a:pt x="96" y="41"/>
                  </a:lnTo>
                  <a:lnTo>
                    <a:pt x="109" y="55"/>
                  </a:lnTo>
                  <a:lnTo>
                    <a:pt x="122" y="69"/>
                  </a:lnTo>
                  <a:lnTo>
                    <a:pt x="148" y="103"/>
                  </a:lnTo>
                  <a:lnTo>
                    <a:pt x="177" y="140"/>
                  </a:lnTo>
                  <a:lnTo>
                    <a:pt x="204" y="179"/>
                  </a:lnTo>
                  <a:lnTo>
                    <a:pt x="231" y="220"/>
                  </a:lnTo>
                  <a:lnTo>
                    <a:pt x="256" y="261"/>
                  </a:lnTo>
                  <a:lnTo>
                    <a:pt x="280" y="301"/>
                  </a:lnTo>
                  <a:lnTo>
                    <a:pt x="302" y="338"/>
                  </a:lnTo>
                  <a:lnTo>
                    <a:pt x="355" y="432"/>
                  </a:lnTo>
                  <a:lnTo>
                    <a:pt x="363" y="443"/>
                  </a:lnTo>
                  <a:lnTo>
                    <a:pt x="368" y="449"/>
                  </a:lnTo>
                  <a:lnTo>
                    <a:pt x="371" y="451"/>
                  </a:lnTo>
                  <a:lnTo>
                    <a:pt x="379" y="456"/>
                  </a:lnTo>
                  <a:lnTo>
                    <a:pt x="387" y="460"/>
                  </a:lnTo>
                  <a:lnTo>
                    <a:pt x="395" y="460"/>
                  </a:lnTo>
                  <a:lnTo>
                    <a:pt x="403" y="462"/>
                  </a:lnTo>
                  <a:lnTo>
                    <a:pt x="411" y="464"/>
                  </a:lnTo>
                  <a:lnTo>
                    <a:pt x="417" y="467"/>
                  </a:lnTo>
                  <a:lnTo>
                    <a:pt x="425" y="471"/>
                  </a:lnTo>
                  <a:lnTo>
                    <a:pt x="430" y="476"/>
                  </a:lnTo>
                  <a:lnTo>
                    <a:pt x="434" y="483"/>
                  </a:lnTo>
                  <a:lnTo>
                    <a:pt x="438" y="488"/>
                  </a:lnTo>
                  <a:lnTo>
                    <a:pt x="441" y="494"/>
                  </a:lnTo>
                  <a:lnTo>
                    <a:pt x="441" y="500"/>
                  </a:lnTo>
                  <a:lnTo>
                    <a:pt x="441" y="506"/>
                  </a:lnTo>
                  <a:lnTo>
                    <a:pt x="441" y="513"/>
                  </a:lnTo>
                  <a:lnTo>
                    <a:pt x="439" y="519"/>
                  </a:lnTo>
                  <a:lnTo>
                    <a:pt x="436" y="525"/>
                  </a:lnTo>
                  <a:lnTo>
                    <a:pt x="430" y="537"/>
                  </a:lnTo>
                  <a:lnTo>
                    <a:pt x="425" y="541"/>
                  </a:lnTo>
                  <a:lnTo>
                    <a:pt x="420" y="544"/>
                  </a:lnTo>
                  <a:lnTo>
                    <a:pt x="415" y="549"/>
                  </a:lnTo>
                  <a:lnTo>
                    <a:pt x="409" y="552"/>
                  </a:lnTo>
                  <a:close/>
                </a:path>
              </a:pathLst>
            </a:custGeom>
            <a:solidFill>
              <a:srgbClr val="844CD6"/>
            </a:solidFill>
            <a:ln w="9525">
              <a:noFill/>
              <a:round/>
              <a:headEnd/>
              <a:tailEnd/>
            </a:ln>
          </p:spPr>
          <p:txBody>
            <a:bodyPr/>
            <a:lstStyle/>
            <a:p>
              <a:endParaRPr lang="ru-RU"/>
            </a:p>
          </p:txBody>
        </p:sp>
        <p:sp>
          <p:nvSpPr>
            <p:cNvPr id="161916" name="Freeform 3573"/>
            <p:cNvSpPr>
              <a:spLocks/>
            </p:cNvSpPr>
            <p:nvPr/>
          </p:nvSpPr>
          <p:spPr bwMode="auto">
            <a:xfrm>
              <a:off x="2159" y="1317"/>
              <a:ext cx="75" cy="58"/>
            </a:xfrm>
            <a:custGeom>
              <a:avLst/>
              <a:gdLst>
                <a:gd name="T0" fmla="*/ 75 w 75"/>
                <a:gd name="T1" fmla="*/ 53 h 58"/>
                <a:gd name="T2" fmla="*/ 51 w 75"/>
                <a:gd name="T3" fmla="*/ 58 h 58"/>
                <a:gd name="T4" fmla="*/ 39 w 75"/>
                <a:gd name="T5" fmla="*/ 55 h 58"/>
                <a:gd name="T6" fmla="*/ 24 w 75"/>
                <a:gd name="T7" fmla="*/ 49 h 58"/>
                <a:gd name="T8" fmla="*/ 15 w 75"/>
                <a:gd name="T9" fmla="*/ 41 h 58"/>
                <a:gd name="T10" fmla="*/ 7 w 75"/>
                <a:gd name="T11" fmla="*/ 30 h 58"/>
                <a:gd name="T12" fmla="*/ 2 w 75"/>
                <a:gd name="T13" fmla="*/ 18 h 58"/>
                <a:gd name="T14" fmla="*/ 0 w 75"/>
                <a:gd name="T15" fmla="*/ 0 h 58"/>
                <a:gd name="T16" fmla="*/ 5 w 75"/>
                <a:gd name="T17" fmla="*/ 0 h 58"/>
                <a:gd name="T18" fmla="*/ 7 w 75"/>
                <a:gd name="T19" fmla="*/ 15 h 58"/>
                <a:gd name="T20" fmla="*/ 11 w 75"/>
                <a:gd name="T21" fmla="*/ 26 h 58"/>
                <a:gd name="T22" fmla="*/ 19 w 75"/>
                <a:gd name="T23" fmla="*/ 37 h 58"/>
                <a:gd name="T24" fmla="*/ 29 w 75"/>
                <a:gd name="T25" fmla="*/ 44 h 58"/>
                <a:gd name="T26" fmla="*/ 40 w 75"/>
                <a:gd name="T27" fmla="*/ 49 h 58"/>
                <a:gd name="T28" fmla="*/ 51 w 75"/>
                <a:gd name="T29" fmla="*/ 52 h 58"/>
                <a:gd name="T30" fmla="*/ 73 w 75"/>
                <a:gd name="T31" fmla="*/ 47 h 58"/>
                <a:gd name="T32" fmla="*/ 75 w 75"/>
                <a:gd name="T33" fmla="*/ 53 h 5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5"/>
                <a:gd name="T52" fmla="*/ 0 h 58"/>
                <a:gd name="T53" fmla="*/ 75 w 75"/>
                <a:gd name="T54" fmla="*/ 58 h 5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5" h="58">
                  <a:moveTo>
                    <a:pt x="75" y="53"/>
                  </a:moveTo>
                  <a:lnTo>
                    <a:pt x="51" y="58"/>
                  </a:lnTo>
                  <a:lnTo>
                    <a:pt x="39" y="55"/>
                  </a:lnTo>
                  <a:lnTo>
                    <a:pt x="24" y="49"/>
                  </a:lnTo>
                  <a:lnTo>
                    <a:pt x="15" y="41"/>
                  </a:lnTo>
                  <a:lnTo>
                    <a:pt x="7" y="30"/>
                  </a:lnTo>
                  <a:lnTo>
                    <a:pt x="2" y="18"/>
                  </a:lnTo>
                  <a:lnTo>
                    <a:pt x="0" y="0"/>
                  </a:lnTo>
                  <a:lnTo>
                    <a:pt x="5" y="0"/>
                  </a:lnTo>
                  <a:lnTo>
                    <a:pt x="7" y="15"/>
                  </a:lnTo>
                  <a:lnTo>
                    <a:pt x="11" y="26"/>
                  </a:lnTo>
                  <a:lnTo>
                    <a:pt x="19" y="37"/>
                  </a:lnTo>
                  <a:lnTo>
                    <a:pt x="29" y="44"/>
                  </a:lnTo>
                  <a:lnTo>
                    <a:pt x="40" y="49"/>
                  </a:lnTo>
                  <a:lnTo>
                    <a:pt x="51" y="52"/>
                  </a:lnTo>
                  <a:lnTo>
                    <a:pt x="73" y="47"/>
                  </a:lnTo>
                  <a:lnTo>
                    <a:pt x="75" y="53"/>
                  </a:lnTo>
                  <a:close/>
                </a:path>
              </a:pathLst>
            </a:custGeom>
            <a:solidFill>
              <a:srgbClr val="C195DB"/>
            </a:solidFill>
            <a:ln w="9525">
              <a:noFill/>
              <a:round/>
              <a:headEnd/>
              <a:tailEnd/>
            </a:ln>
          </p:spPr>
          <p:txBody>
            <a:bodyPr/>
            <a:lstStyle/>
            <a:p>
              <a:endParaRPr lang="ru-RU"/>
            </a:p>
          </p:txBody>
        </p:sp>
        <p:sp>
          <p:nvSpPr>
            <p:cNvPr id="161917" name="Freeform 3574"/>
            <p:cNvSpPr>
              <a:spLocks/>
            </p:cNvSpPr>
            <p:nvPr/>
          </p:nvSpPr>
          <p:spPr bwMode="auto">
            <a:xfrm>
              <a:off x="2141" y="1268"/>
              <a:ext cx="26" cy="49"/>
            </a:xfrm>
            <a:custGeom>
              <a:avLst/>
              <a:gdLst>
                <a:gd name="T0" fmla="*/ 17 w 26"/>
                <a:gd name="T1" fmla="*/ 49 h 49"/>
                <a:gd name="T2" fmla="*/ 19 w 26"/>
                <a:gd name="T3" fmla="*/ 38 h 49"/>
                <a:gd name="T4" fmla="*/ 21 w 26"/>
                <a:gd name="T5" fmla="*/ 31 h 49"/>
                <a:gd name="T6" fmla="*/ 16 w 26"/>
                <a:gd name="T7" fmla="*/ 22 h 49"/>
                <a:gd name="T8" fmla="*/ 0 w 26"/>
                <a:gd name="T9" fmla="*/ 5 h 49"/>
                <a:gd name="T10" fmla="*/ 5 w 26"/>
                <a:gd name="T11" fmla="*/ 0 h 49"/>
                <a:gd name="T12" fmla="*/ 21 w 26"/>
                <a:gd name="T13" fmla="*/ 18 h 49"/>
                <a:gd name="T14" fmla="*/ 26 w 26"/>
                <a:gd name="T15" fmla="*/ 29 h 49"/>
                <a:gd name="T16" fmla="*/ 24 w 26"/>
                <a:gd name="T17" fmla="*/ 38 h 49"/>
                <a:gd name="T18" fmla="*/ 22 w 26"/>
                <a:gd name="T19" fmla="*/ 49 h 49"/>
                <a:gd name="T20" fmla="*/ 17 w 26"/>
                <a:gd name="T21" fmla="*/ 49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6"/>
                <a:gd name="T34" fmla="*/ 0 h 49"/>
                <a:gd name="T35" fmla="*/ 26 w 26"/>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6" h="49">
                  <a:moveTo>
                    <a:pt x="17" y="49"/>
                  </a:moveTo>
                  <a:lnTo>
                    <a:pt x="19" y="38"/>
                  </a:lnTo>
                  <a:lnTo>
                    <a:pt x="21" y="31"/>
                  </a:lnTo>
                  <a:lnTo>
                    <a:pt x="16" y="22"/>
                  </a:lnTo>
                  <a:lnTo>
                    <a:pt x="0" y="5"/>
                  </a:lnTo>
                  <a:lnTo>
                    <a:pt x="5" y="0"/>
                  </a:lnTo>
                  <a:lnTo>
                    <a:pt x="21" y="18"/>
                  </a:lnTo>
                  <a:lnTo>
                    <a:pt x="26" y="29"/>
                  </a:lnTo>
                  <a:lnTo>
                    <a:pt x="24" y="38"/>
                  </a:lnTo>
                  <a:lnTo>
                    <a:pt x="22" y="49"/>
                  </a:lnTo>
                  <a:lnTo>
                    <a:pt x="17" y="49"/>
                  </a:lnTo>
                  <a:close/>
                </a:path>
              </a:pathLst>
            </a:custGeom>
            <a:solidFill>
              <a:srgbClr val="C195DB"/>
            </a:solidFill>
            <a:ln w="9525">
              <a:noFill/>
              <a:round/>
              <a:headEnd/>
              <a:tailEnd/>
            </a:ln>
          </p:spPr>
          <p:txBody>
            <a:bodyPr/>
            <a:lstStyle/>
            <a:p>
              <a:endParaRPr lang="ru-RU"/>
            </a:p>
          </p:txBody>
        </p:sp>
        <p:sp>
          <p:nvSpPr>
            <p:cNvPr id="161918" name="Freeform 3575"/>
            <p:cNvSpPr>
              <a:spLocks/>
            </p:cNvSpPr>
            <p:nvPr/>
          </p:nvSpPr>
          <p:spPr bwMode="auto">
            <a:xfrm>
              <a:off x="2158" y="1317"/>
              <a:ext cx="4" cy="1"/>
            </a:xfrm>
            <a:custGeom>
              <a:avLst/>
              <a:gdLst>
                <a:gd name="T0" fmla="*/ 0 w 4"/>
                <a:gd name="T1" fmla="*/ 0 h 1"/>
                <a:gd name="T2" fmla="*/ 4 w 4"/>
                <a:gd name="T3" fmla="*/ 0 h 1"/>
                <a:gd name="T4" fmla="*/ 0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4" y="0"/>
                  </a:lnTo>
                  <a:lnTo>
                    <a:pt x="0" y="0"/>
                  </a:lnTo>
                  <a:close/>
                </a:path>
              </a:pathLst>
            </a:custGeom>
            <a:solidFill>
              <a:srgbClr val="C195DB"/>
            </a:solidFill>
            <a:ln w="9525">
              <a:noFill/>
              <a:round/>
              <a:headEnd/>
              <a:tailEnd/>
            </a:ln>
          </p:spPr>
          <p:txBody>
            <a:bodyPr/>
            <a:lstStyle/>
            <a:p>
              <a:endParaRPr lang="ru-RU"/>
            </a:p>
          </p:txBody>
        </p:sp>
        <p:sp>
          <p:nvSpPr>
            <p:cNvPr id="161919" name="Freeform 3576"/>
            <p:cNvSpPr>
              <a:spLocks/>
            </p:cNvSpPr>
            <p:nvPr/>
          </p:nvSpPr>
          <p:spPr bwMode="auto">
            <a:xfrm>
              <a:off x="1819" y="819"/>
              <a:ext cx="327" cy="452"/>
            </a:xfrm>
            <a:custGeom>
              <a:avLst/>
              <a:gdLst>
                <a:gd name="T0" fmla="*/ 322 w 327"/>
                <a:gd name="T1" fmla="*/ 452 h 452"/>
                <a:gd name="T2" fmla="*/ 244 w 327"/>
                <a:gd name="T3" fmla="*/ 370 h 452"/>
                <a:gd name="T4" fmla="*/ 182 w 327"/>
                <a:gd name="T5" fmla="*/ 306 h 452"/>
                <a:gd name="T6" fmla="*/ 120 w 327"/>
                <a:gd name="T7" fmla="*/ 232 h 452"/>
                <a:gd name="T8" fmla="*/ 64 w 327"/>
                <a:gd name="T9" fmla="*/ 158 h 452"/>
                <a:gd name="T10" fmla="*/ 39 w 327"/>
                <a:gd name="T11" fmla="*/ 123 h 452"/>
                <a:gd name="T12" fmla="*/ 20 w 327"/>
                <a:gd name="T13" fmla="*/ 92 h 452"/>
                <a:gd name="T14" fmla="*/ 7 w 327"/>
                <a:gd name="T15" fmla="*/ 62 h 452"/>
                <a:gd name="T16" fmla="*/ 0 w 327"/>
                <a:gd name="T17" fmla="*/ 37 h 452"/>
                <a:gd name="T18" fmla="*/ 0 w 327"/>
                <a:gd name="T19" fmla="*/ 24 h 452"/>
                <a:gd name="T20" fmla="*/ 1 w 327"/>
                <a:gd name="T21" fmla="*/ 13 h 452"/>
                <a:gd name="T22" fmla="*/ 7 w 327"/>
                <a:gd name="T23" fmla="*/ 5 h 452"/>
                <a:gd name="T24" fmla="*/ 13 w 327"/>
                <a:gd name="T25" fmla="*/ 0 h 452"/>
                <a:gd name="T26" fmla="*/ 18 w 327"/>
                <a:gd name="T27" fmla="*/ 4 h 452"/>
                <a:gd name="T28" fmla="*/ 11 w 327"/>
                <a:gd name="T29" fmla="*/ 10 h 452"/>
                <a:gd name="T30" fmla="*/ 7 w 327"/>
                <a:gd name="T31" fmla="*/ 16 h 452"/>
                <a:gd name="T32" fmla="*/ 5 w 327"/>
                <a:gd name="T33" fmla="*/ 24 h 452"/>
                <a:gd name="T34" fmla="*/ 5 w 327"/>
                <a:gd name="T35" fmla="*/ 34 h 452"/>
                <a:gd name="T36" fmla="*/ 11 w 327"/>
                <a:gd name="T37" fmla="*/ 59 h 452"/>
                <a:gd name="T38" fmla="*/ 26 w 327"/>
                <a:gd name="T39" fmla="*/ 88 h 452"/>
                <a:gd name="T40" fmla="*/ 45 w 327"/>
                <a:gd name="T41" fmla="*/ 119 h 452"/>
                <a:gd name="T42" fmla="*/ 68 w 327"/>
                <a:gd name="T43" fmla="*/ 153 h 452"/>
                <a:gd name="T44" fmla="*/ 126 w 327"/>
                <a:gd name="T45" fmla="*/ 228 h 452"/>
                <a:gd name="T46" fmla="*/ 187 w 327"/>
                <a:gd name="T47" fmla="*/ 301 h 452"/>
                <a:gd name="T48" fmla="*/ 249 w 327"/>
                <a:gd name="T49" fmla="*/ 366 h 452"/>
                <a:gd name="T50" fmla="*/ 327 w 327"/>
                <a:gd name="T51" fmla="*/ 447 h 452"/>
                <a:gd name="T52" fmla="*/ 322 w 327"/>
                <a:gd name="T53" fmla="*/ 452 h 45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27"/>
                <a:gd name="T82" fmla="*/ 0 h 452"/>
                <a:gd name="T83" fmla="*/ 327 w 327"/>
                <a:gd name="T84" fmla="*/ 452 h 45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27" h="452">
                  <a:moveTo>
                    <a:pt x="322" y="452"/>
                  </a:moveTo>
                  <a:lnTo>
                    <a:pt x="244" y="370"/>
                  </a:lnTo>
                  <a:lnTo>
                    <a:pt x="182" y="306"/>
                  </a:lnTo>
                  <a:lnTo>
                    <a:pt x="120" y="232"/>
                  </a:lnTo>
                  <a:lnTo>
                    <a:pt x="64" y="158"/>
                  </a:lnTo>
                  <a:lnTo>
                    <a:pt x="39" y="123"/>
                  </a:lnTo>
                  <a:lnTo>
                    <a:pt x="20" y="92"/>
                  </a:lnTo>
                  <a:lnTo>
                    <a:pt x="7" y="62"/>
                  </a:lnTo>
                  <a:lnTo>
                    <a:pt x="0" y="37"/>
                  </a:lnTo>
                  <a:lnTo>
                    <a:pt x="0" y="24"/>
                  </a:lnTo>
                  <a:lnTo>
                    <a:pt x="1" y="13"/>
                  </a:lnTo>
                  <a:lnTo>
                    <a:pt x="7" y="5"/>
                  </a:lnTo>
                  <a:lnTo>
                    <a:pt x="13" y="0"/>
                  </a:lnTo>
                  <a:lnTo>
                    <a:pt x="18" y="4"/>
                  </a:lnTo>
                  <a:lnTo>
                    <a:pt x="11" y="10"/>
                  </a:lnTo>
                  <a:lnTo>
                    <a:pt x="7" y="16"/>
                  </a:lnTo>
                  <a:lnTo>
                    <a:pt x="5" y="24"/>
                  </a:lnTo>
                  <a:lnTo>
                    <a:pt x="5" y="34"/>
                  </a:lnTo>
                  <a:lnTo>
                    <a:pt x="11" y="59"/>
                  </a:lnTo>
                  <a:lnTo>
                    <a:pt x="26" y="88"/>
                  </a:lnTo>
                  <a:lnTo>
                    <a:pt x="45" y="119"/>
                  </a:lnTo>
                  <a:lnTo>
                    <a:pt x="68" y="153"/>
                  </a:lnTo>
                  <a:lnTo>
                    <a:pt x="126" y="228"/>
                  </a:lnTo>
                  <a:lnTo>
                    <a:pt x="187" y="301"/>
                  </a:lnTo>
                  <a:lnTo>
                    <a:pt x="249" y="366"/>
                  </a:lnTo>
                  <a:lnTo>
                    <a:pt x="327" y="447"/>
                  </a:lnTo>
                  <a:lnTo>
                    <a:pt x="322" y="452"/>
                  </a:lnTo>
                  <a:close/>
                </a:path>
              </a:pathLst>
            </a:custGeom>
            <a:solidFill>
              <a:srgbClr val="C195DB"/>
            </a:solidFill>
            <a:ln w="9525">
              <a:noFill/>
              <a:round/>
              <a:headEnd/>
              <a:tailEnd/>
            </a:ln>
          </p:spPr>
          <p:txBody>
            <a:bodyPr/>
            <a:lstStyle/>
            <a:p>
              <a:endParaRPr lang="ru-RU"/>
            </a:p>
          </p:txBody>
        </p:sp>
        <p:sp>
          <p:nvSpPr>
            <p:cNvPr id="161920" name="Freeform 3577"/>
            <p:cNvSpPr>
              <a:spLocks/>
            </p:cNvSpPr>
            <p:nvPr/>
          </p:nvSpPr>
          <p:spPr bwMode="auto">
            <a:xfrm>
              <a:off x="2141" y="1268"/>
              <a:ext cx="5" cy="4"/>
            </a:xfrm>
            <a:custGeom>
              <a:avLst/>
              <a:gdLst>
                <a:gd name="T0" fmla="*/ 5 w 5"/>
                <a:gd name="T1" fmla="*/ 0 h 4"/>
                <a:gd name="T2" fmla="*/ 0 w 5"/>
                <a:gd name="T3" fmla="*/ 4 h 4"/>
                <a:gd name="T4" fmla="*/ 5 w 5"/>
                <a:gd name="T5" fmla="*/ 0 h 4"/>
                <a:gd name="T6" fmla="*/ 0 60000 65536"/>
                <a:gd name="T7" fmla="*/ 0 60000 65536"/>
                <a:gd name="T8" fmla="*/ 0 60000 65536"/>
                <a:gd name="T9" fmla="*/ 0 w 5"/>
                <a:gd name="T10" fmla="*/ 0 h 4"/>
                <a:gd name="T11" fmla="*/ 5 w 5"/>
                <a:gd name="T12" fmla="*/ 4 h 4"/>
              </a:gdLst>
              <a:ahLst/>
              <a:cxnLst>
                <a:cxn ang="T6">
                  <a:pos x="T0" y="T1"/>
                </a:cxn>
                <a:cxn ang="T7">
                  <a:pos x="T2" y="T3"/>
                </a:cxn>
                <a:cxn ang="T8">
                  <a:pos x="T4" y="T5"/>
                </a:cxn>
              </a:cxnLst>
              <a:rect l="T9" t="T10" r="T11" b="T12"/>
              <a:pathLst>
                <a:path w="5" h="4">
                  <a:moveTo>
                    <a:pt x="5" y="0"/>
                  </a:moveTo>
                  <a:lnTo>
                    <a:pt x="0" y="4"/>
                  </a:lnTo>
                  <a:lnTo>
                    <a:pt x="5" y="0"/>
                  </a:lnTo>
                  <a:close/>
                </a:path>
              </a:pathLst>
            </a:custGeom>
            <a:solidFill>
              <a:srgbClr val="C195DB"/>
            </a:solidFill>
            <a:ln w="9525">
              <a:noFill/>
              <a:round/>
              <a:headEnd/>
              <a:tailEnd/>
            </a:ln>
          </p:spPr>
          <p:txBody>
            <a:bodyPr/>
            <a:lstStyle/>
            <a:p>
              <a:endParaRPr lang="ru-RU"/>
            </a:p>
          </p:txBody>
        </p:sp>
        <p:sp>
          <p:nvSpPr>
            <p:cNvPr id="161921" name="Freeform 3578"/>
            <p:cNvSpPr>
              <a:spLocks/>
            </p:cNvSpPr>
            <p:nvPr/>
          </p:nvSpPr>
          <p:spPr bwMode="auto">
            <a:xfrm>
              <a:off x="1832" y="812"/>
              <a:ext cx="348" cy="437"/>
            </a:xfrm>
            <a:custGeom>
              <a:avLst/>
              <a:gdLst>
                <a:gd name="T0" fmla="*/ 0 w 348"/>
                <a:gd name="T1" fmla="*/ 7 h 437"/>
                <a:gd name="T2" fmla="*/ 8 w 348"/>
                <a:gd name="T3" fmla="*/ 2 h 437"/>
                <a:gd name="T4" fmla="*/ 21 w 348"/>
                <a:gd name="T5" fmla="*/ 0 h 437"/>
                <a:gd name="T6" fmla="*/ 40 w 348"/>
                <a:gd name="T7" fmla="*/ 7 h 437"/>
                <a:gd name="T8" fmla="*/ 64 w 348"/>
                <a:gd name="T9" fmla="*/ 19 h 437"/>
                <a:gd name="T10" fmla="*/ 87 w 348"/>
                <a:gd name="T11" fmla="*/ 41 h 437"/>
                <a:gd name="T12" fmla="*/ 142 w 348"/>
                <a:gd name="T13" fmla="*/ 103 h 437"/>
                <a:gd name="T14" fmla="*/ 195 w 348"/>
                <a:gd name="T15" fmla="*/ 180 h 437"/>
                <a:gd name="T16" fmla="*/ 248 w 348"/>
                <a:gd name="T17" fmla="*/ 262 h 437"/>
                <a:gd name="T18" fmla="*/ 295 w 348"/>
                <a:gd name="T19" fmla="*/ 338 h 437"/>
                <a:gd name="T20" fmla="*/ 348 w 348"/>
                <a:gd name="T21" fmla="*/ 434 h 437"/>
                <a:gd name="T22" fmla="*/ 344 w 348"/>
                <a:gd name="T23" fmla="*/ 437 h 437"/>
                <a:gd name="T24" fmla="*/ 290 w 348"/>
                <a:gd name="T25" fmla="*/ 343 h 437"/>
                <a:gd name="T26" fmla="*/ 244 w 348"/>
                <a:gd name="T27" fmla="*/ 266 h 437"/>
                <a:gd name="T28" fmla="*/ 191 w 348"/>
                <a:gd name="T29" fmla="*/ 185 h 437"/>
                <a:gd name="T30" fmla="*/ 137 w 348"/>
                <a:gd name="T31" fmla="*/ 107 h 437"/>
                <a:gd name="T32" fmla="*/ 83 w 348"/>
                <a:gd name="T33" fmla="*/ 46 h 437"/>
                <a:gd name="T34" fmla="*/ 59 w 348"/>
                <a:gd name="T35" fmla="*/ 24 h 437"/>
                <a:gd name="T36" fmla="*/ 35 w 348"/>
                <a:gd name="T37" fmla="*/ 11 h 437"/>
                <a:gd name="T38" fmla="*/ 17 w 348"/>
                <a:gd name="T39" fmla="*/ 6 h 437"/>
                <a:gd name="T40" fmla="*/ 11 w 348"/>
                <a:gd name="T41" fmla="*/ 7 h 437"/>
                <a:gd name="T42" fmla="*/ 3 w 348"/>
                <a:gd name="T43" fmla="*/ 12 h 437"/>
                <a:gd name="T44" fmla="*/ 0 w 348"/>
                <a:gd name="T45" fmla="*/ 7 h 43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48"/>
                <a:gd name="T70" fmla="*/ 0 h 437"/>
                <a:gd name="T71" fmla="*/ 348 w 348"/>
                <a:gd name="T72" fmla="*/ 437 h 43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48" h="437">
                  <a:moveTo>
                    <a:pt x="0" y="7"/>
                  </a:moveTo>
                  <a:lnTo>
                    <a:pt x="8" y="2"/>
                  </a:lnTo>
                  <a:lnTo>
                    <a:pt x="21" y="0"/>
                  </a:lnTo>
                  <a:lnTo>
                    <a:pt x="40" y="7"/>
                  </a:lnTo>
                  <a:lnTo>
                    <a:pt x="64" y="19"/>
                  </a:lnTo>
                  <a:lnTo>
                    <a:pt x="87" y="41"/>
                  </a:lnTo>
                  <a:lnTo>
                    <a:pt x="142" y="103"/>
                  </a:lnTo>
                  <a:lnTo>
                    <a:pt x="195" y="180"/>
                  </a:lnTo>
                  <a:lnTo>
                    <a:pt x="248" y="262"/>
                  </a:lnTo>
                  <a:lnTo>
                    <a:pt x="295" y="338"/>
                  </a:lnTo>
                  <a:lnTo>
                    <a:pt x="348" y="434"/>
                  </a:lnTo>
                  <a:lnTo>
                    <a:pt x="344" y="437"/>
                  </a:lnTo>
                  <a:lnTo>
                    <a:pt x="290" y="343"/>
                  </a:lnTo>
                  <a:lnTo>
                    <a:pt x="244" y="266"/>
                  </a:lnTo>
                  <a:lnTo>
                    <a:pt x="191" y="185"/>
                  </a:lnTo>
                  <a:lnTo>
                    <a:pt x="137" y="107"/>
                  </a:lnTo>
                  <a:lnTo>
                    <a:pt x="83" y="46"/>
                  </a:lnTo>
                  <a:lnTo>
                    <a:pt x="59" y="24"/>
                  </a:lnTo>
                  <a:lnTo>
                    <a:pt x="35" y="11"/>
                  </a:lnTo>
                  <a:lnTo>
                    <a:pt x="17" y="6"/>
                  </a:lnTo>
                  <a:lnTo>
                    <a:pt x="11" y="7"/>
                  </a:lnTo>
                  <a:lnTo>
                    <a:pt x="3" y="12"/>
                  </a:lnTo>
                  <a:lnTo>
                    <a:pt x="0" y="7"/>
                  </a:lnTo>
                  <a:close/>
                </a:path>
              </a:pathLst>
            </a:custGeom>
            <a:solidFill>
              <a:srgbClr val="C195DB"/>
            </a:solidFill>
            <a:ln w="9525">
              <a:noFill/>
              <a:round/>
              <a:headEnd/>
              <a:tailEnd/>
            </a:ln>
          </p:spPr>
          <p:txBody>
            <a:bodyPr/>
            <a:lstStyle/>
            <a:p>
              <a:endParaRPr lang="ru-RU"/>
            </a:p>
          </p:txBody>
        </p:sp>
        <p:sp>
          <p:nvSpPr>
            <p:cNvPr id="161922" name="Freeform 3579"/>
            <p:cNvSpPr>
              <a:spLocks/>
            </p:cNvSpPr>
            <p:nvPr/>
          </p:nvSpPr>
          <p:spPr bwMode="auto">
            <a:xfrm>
              <a:off x="1832" y="819"/>
              <a:ext cx="5" cy="5"/>
            </a:xfrm>
            <a:custGeom>
              <a:avLst/>
              <a:gdLst>
                <a:gd name="T0" fmla="*/ 0 w 5"/>
                <a:gd name="T1" fmla="*/ 1 h 5"/>
                <a:gd name="T2" fmla="*/ 2 w 5"/>
                <a:gd name="T3" fmla="*/ 0 h 5"/>
                <a:gd name="T4" fmla="*/ 5 w 5"/>
                <a:gd name="T5" fmla="*/ 5 h 5"/>
                <a:gd name="T6" fmla="*/ 0 w 5"/>
                <a:gd name="T7" fmla="*/ 1 h 5"/>
                <a:gd name="T8" fmla="*/ 0 60000 65536"/>
                <a:gd name="T9" fmla="*/ 0 60000 65536"/>
                <a:gd name="T10" fmla="*/ 0 60000 65536"/>
                <a:gd name="T11" fmla="*/ 0 60000 65536"/>
                <a:gd name="T12" fmla="*/ 0 w 5"/>
                <a:gd name="T13" fmla="*/ 0 h 5"/>
                <a:gd name="T14" fmla="*/ 5 w 5"/>
                <a:gd name="T15" fmla="*/ 5 h 5"/>
              </a:gdLst>
              <a:ahLst/>
              <a:cxnLst>
                <a:cxn ang="T8">
                  <a:pos x="T0" y="T1"/>
                </a:cxn>
                <a:cxn ang="T9">
                  <a:pos x="T2" y="T3"/>
                </a:cxn>
                <a:cxn ang="T10">
                  <a:pos x="T4" y="T5"/>
                </a:cxn>
                <a:cxn ang="T11">
                  <a:pos x="T6" y="T7"/>
                </a:cxn>
              </a:cxnLst>
              <a:rect l="T12" t="T13" r="T14" b="T15"/>
              <a:pathLst>
                <a:path w="5" h="5">
                  <a:moveTo>
                    <a:pt x="0" y="1"/>
                  </a:moveTo>
                  <a:lnTo>
                    <a:pt x="2" y="0"/>
                  </a:lnTo>
                  <a:lnTo>
                    <a:pt x="5" y="5"/>
                  </a:lnTo>
                  <a:lnTo>
                    <a:pt x="0" y="1"/>
                  </a:lnTo>
                  <a:close/>
                </a:path>
              </a:pathLst>
            </a:custGeom>
            <a:solidFill>
              <a:srgbClr val="C195DB"/>
            </a:solidFill>
            <a:ln w="9525">
              <a:noFill/>
              <a:round/>
              <a:headEnd/>
              <a:tailEnd/>
            </a:ln>
          </p:spPr>
          <p:txBody>
            <a:bodyPr/>
            <a:lstStyle/>
            <a:p>
              <a:endParaRPr lang="ru-RU"/>
            </a:p>
          </p:txBody>
        </p:sp>
        <p:sp>
          <p:nvSpPr>
            <p:cNvPr id="161923" name="Freeform 3580"/>
            <p:cNvSpPr>
              <a:spLocks/>
            </p:cNvSpPr>
            <p:nvPr/>
          </p:nvSpPr>
          <p:spPr bwMode="auto">
            <a:xfrm>
              <a:off x="2177" y="1245"/>
              <a:ext cx="69" cy="40"/>
            </a:xfrm>
            <a:custGeom>
              <a:avLst/>
              <a:gdLst>
                <a:gd name="T0" fmla="*/ 4 w 69"/>
                <a:gd name="T1" fmla="*/ 0 h 40"/>
                <a:gd name="T2" fmla="*/ 12 w 69"/>
                <a:gd name="T3" fmla="*/ 10 h 40"/>
                <a:gd name="T4" fmla="*/ 21 w 69"/>
                <a:gd name="T5" fmla="*/ 19 h 40"/>
                <a:gd name="T6" fmla="*/ 29 w 69"/>
                <a:gd name="T7" fmla="*/ 23 h 40"/>
                <a:gd name="T8" fmla="*/ 37 w 69"/>
                <a:gd name="T9" fmla="*/ 27 h 40"/>
                <a:gd name="T10" fmla="*/ 52 w 69"/>
                <a:gd name="T11" fmla="*/ 30 h 40"/>
                <a:gd name="T12" fmla="*/ 69 w 69"/>
                <a:gd name="T13" fmla="*/ 35 h 40"/>
                <a:gd name="T14" fmla="*/ 65 w 69"/>
                <a:gd name="T15" fmla="*/ 40 h 40"/>
                <a:gd name="T16" fmla="*/ 50 w 69"/>
                <a:gd name="T17" fmla="*/ 35 h 40"/>
                <a:gd name="T18" fmla="*/ 33 w 69"/>
                <a:gd name="T19" fmla="*/ 31 h 40"/>
                <a:gd name="T20" fmla="*/ 24 w 69"/>
                <a:gd name="T21" fmla="*/ 29 h 40"/>
                <a:gd name="T22" fmla="*/ 16 w 69"/>
                <a:gd name="T23" fmla="*/ 23 h 40"/>
                <a:gd name="T24" fmla="*/ 8 w 69"/>
                <a:gd name="T25" fmla="*/ 15 h 40"/>
                <a:gd name="T26" fmla="*/ 0 w 69"/>
                <a:gd name="T27" fmla="*/ 4 h 40"/>
                <a:gd name="T28" fmla="*/ 4 w 69"/>
                <a:gd name="T29" fmla="*/ 0 h 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9"/>
                <a:gd name="T46" fmla="*/ 0 h 40"/>
                <a:gd name="T47" fmla="*/ 69 w 69"/>
                <a:gd name="T48" fmla="*/ 40 h 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9" h="40">
                  <a:moveTo>
                    <a:pt x="4" y="0"/>
                  </a:moveTo>
                  <a:lnTo>
                    <a:pt x="12" y="10"/>
                  </a:lnTo>
                  <a:lnTo>
                    <a:pt x="21" y="19"/>
                  </a:lnTo>
                  <a:lnTo>
                    <a:pt x="29" y="23"/>
                  </a:lnTo>
                  <a:lnTo>
                    <a:pt x="37" y="27"/>
                  </a:lnTo>
                  <a:lnTo>
                    <a:pt x="52" y="30"/>
                  </a:lnTo>
                  <a:lnTo>
                    <a:pt x="69" y="35"/>
                  </a:lnTo>
                  <a:lnTo>
                    <a:pt x="65" y="40"/>
                  </a:lnTo>
                  <a:lnTo>
                    <a:pt x="50" y="35"/>
                  </a:lnTo>
                  <a:lnTo>
                    <a:pt x="33" y="31"/>
                  </a:lnTo>
                  <a:lnTo>
                    <a:pt x="24" y="29"/>
                  </a:lnTo>
                  <a:lnTo>
                    <a:pt x="16" y="23"/>
                  </a:lnTo>
                  <a:lnTo>
                    <a:pt x="8" y="15"/>
                  </a:lnTo>
                  <a:lnTo>
                    <a:pt x="0" y="4"/>
                  </a:lnTo>
                  <a:lnTo>
                    <a:pt x="4" y="0"/>
                  </a:lnTo>
                  <a:close/>
                </a:path>
              </a:pathLst>
            </a:custGeom>
            <a:solidFill>
              <a:srgbClr val="C195DB"/>
            </a:solidFill>
            <a:ln w="9525">
              <a:noFill/>
              <a:round/>
              <a:headEnd/>
              <a:tailEnd/>
            </a:ln>
          </p:spPr>
          <p:txBody>
            <a:bodyPr/>
            <a:lstStyle/>
            <a:p>
              <a:endParaRPr lang="ru-RU"/>
            </a:p>
          </p:txBody>
        </p:sp>
        <p:sp>
          <p:nvSpPr>
            <p:cNvPr id="161924" name="Freeform 3581"/>
            <p:cNvSpPr>
              <a:spLocks/>
            </p:cNvSpPr>
            <p:nvPr/>
          </p:nvSpPr>
          <p:spPr bwMode="auto">
            <a:xfrm>
              <a:off x="2176" y="1245"/>
              <a:ext cx="4" cy="5"/>
            </a:xfrm>
            <a:custGeom>
              <a:avLst/>
              <a:gdLst>
                <a:gd name="T0" fmla="*/ 0 w 4"/>
                <a:gd name="T1" fmla="*/ 5 h 5"/>
                <a:gd name="T2" fmla="*/ 4 w 4"/>
                <a:gd name="T3" fmla="*/ 0 h 5"/>
                <a:gd name="T4" fmla="*/ 4 w 4"/>
                <a:gd name="T5" fmla="*/ 1 h 5"/>
                <a:gd name="T6" fmla="*/ 0 w 4"/>
                <a:gd name="T7" fmla="*/ 5 h 5"/>
                <a:gd name="T8" fmla="*/ 0 60000 65536"/>
                <a:gd name="T9" fmla="*/ 0 60000 65536"/>
                <a:gd name="T10" fmla="*/ 0 60000 65536"/>
                <a:gd name="T11" fmla="*/ 0 60000 65536"/>
                <a:gd name="T12" fmla="*/ 0 w 4"/>
                <a:gd name="T13" fmla="*/ 0 h 5"/>
                <a:gd name="T14" fmla="*/ 4 w 4"/>
                <a:gd name="T15" fmla="*/ 5 h 5"/>
              </a:gdLst>
              <a:ahLst/>
              <a:cxnLst>
                <a:cxn ang="T8">
                  <a:pos x="T0" y="T1"/>
                </a:cxn>
                <a:cxn ang="T9">
                  <a:pos x="T2" y="T3"/>
                </a:cxn>
                <a:cxn ang="T10">
                  <a:pos x="T4" y="T5"/>
                </a:cxn>
                <a:cxn ang="T11">
                  <a:pos x="T6" y="T7"/>
                </a:cxn>
              </a:cxnLst>
              <a:rect l="T12" t="T13" r="T14" b="T15"/>
              <a:pathLst>
                <a:path w="4" h="5">
                  <a:moveTo>
                    <a:pt x="0" y="5"/>
                  </a:moveTo>
                  <a:lnTo>
                    <a:pt x="4" y="0"/>
                  </a:lnTo>
                  <a:lnTo>
                    <a:pt x="4" y="1"/>
                  </a:lnTo>
                  <a:lnTo>
                    <a:pt x="0" y="5"/>
                  </a:lnTo>
                  <a:close/>
                </a:path>
              </a:pathLst>
            </a:custGeom>
            <a:solidFill>
              <a:srgbClr val="C195DB"/>
            </a:solidFill>
            <a:ln w="9525">
              <a:noFill/>
              <a:round/>
              <a:headEnd/>
              <a:tailEnd/>
            </a:ln>
          </p:spPr>
          <p:txBody>
            <a:bodyPr/>
            <a:lstStyle/>
            <a:p>
              <a:endParaRPr lang="ru-RU"/>
            </a:p>
          </p:txBody>
        </p:sp>
        <p:sp>
          <p:nvSpPr>
            <p:cNvPr id="161925" name="Freeform 3582"/>
            <p:cNvSpPr>
              <a:spLocks/>
            </p:cNvSpPr>
            <p:nvPr/>
          </p:nvSpPr>
          <p:spPr bwMode="auto">
            <a:xfrm>
              <a:off x="2231" y="1280"/>
              <a:ext cx="39" cy="90"/>
            </a:xfrm>
            <a:custGeom>
              <a:avLst/>
              <a:gdLst>
                <a:gd name="T0" fmla="*/ 15 w 39"/>
                <a:gd name="T1" fmla="*/ 0 h 90"/>
                <a:gd name="T2" fmla="*/ 28 w 39"/>
                <a:gd name="T3" fmla="*/ 9 h 90"/>
                <a:gd name="T4" fmla="*/ 36 w 39"/>
                <a:gd name="T5" fmla="*/ 24 h 90"/>
                <a:gd name="T6" fmla="*/ 39 w 39"/>
                <a:gd name="T7" fmla="*/ 36 h 90"/>
                <a:gd name="T8" fmla="*/ 39 w 39"/>
                <a:gd name="T9" fmla="*/ 49 h 90"/>
                <a:gd name="T10" fmla="*/ 34 w 39"/>
                <a:gd name="T11" fmla="*/ 62 h 90"/>
                <a:gd name="T12" fmla="*/ 26 w 39"/>
                <a:gd name="T13" fmla="*/ 73 h 90"/>
                <a:gd name="T14" fmla="*/ 17 w 39"/>
                <a:gd name="T15" fmla="*/ 82 h 90"/>
                <a:gd name="T16" fmla="*/ 5 w 39"/>
                <a:gd name="T17" fmla="*/ 90 h 90"/>
                <a:gd name="T18" fmla="*/ 0 w 39"/>
                <a:gd name="T19" fmla="*/ 86 h 90"/>
                <a:gd name="T20" fmla="*/ 11 w 39"/>
                <a:gd name="T21" fmla="*/ 77 h 90"/>
                <a:gd name="T22" fmla="*/ 21 w 39"/>
                <a:gd name="T23" fmla="*/ 67 h 90"/>
                <a:gd name="T24" fmla="*/ 28 w 39"/>
                <a:gd name="T25" fmla="*/ 60 h 90"/>
                <a:gd name="T26" fmla="*/ 32 w 39"/>
                <a:gd name="T27" fmla="*/ 47 h 90"/>
                <a:gd name="T28" fmla="*/ 32 w 39"/>
                <a:gd name="T29" fmla="*/ 36 h 90"/>
                <a:gd name="T30" fmla="*/ 29 w 39"/>
                <a:gd name="T31" fmla="*/ 26 h 90"/>
                <a:gd name="T32" fmla="*/ 23 w 39"/>
                <a:gd name="T33" fmla="*/ 15 h 90"/>
                <a:gd name="T34" fmla="*/ 10 w 39"/>
                <a:gd name="T35" fmla="*/ 5 h 90"/>
                <a:gd name="T36" fmla="*/ 15 w 39"/>
                <a:gd name="T37" fmla="*/ 0 h 9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9"/>
                <a:gd name="T58" fmla="*/ 0 h 90"/>
                <a:gd name="T59" fmla="*/ 39 w 39"/>
                <a:gd name="T60" fmla="*/ 90 h 9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9" h="90">
                  <a:moveTo>
                    <a:pt x="15" y="0"/>
                  </a:moveTo>
                  <a:lnTo>
                    <a:pt x="28" y="9"/>
                  </a:lnTo>
                  <a:lnTo>
                    <a:pt x="36" y="24"/>
                  </a:lnTo>
                  <a:lnTo>
                    <a:pt x="39" y="36"/>
                  </a:lnTo>
                  <a:lnTo>
                    <a:pt x="39" y="49"/>
                  </a:lnTo>
                  <a:lnTo>
                    <a:pt x="34" y="62"/>
                  </a:lnTo>
                  <a:lnTo>
                    <a:pt x="26" y="73"/>
                  </a:lnTo>
                  <a:lnTo>
                    <a:pt x="17" y="82"/>
                  </a:lnTo>
                  <a:lnTo>
                    <a:pt x="5" y="90"/>
                  </a:lnTo>
                  <a:lnTo>
                    <a:pt x="0" y="86"/>
                  </a:lnTo>
                  <a:lnTo>
                    <a:pt x="11" y="77"/>
                  </a:lnTo>
                  <a:lnTo>
                    <a:pt x="21" y="67"/>
                  </a:lnTo>
                  <a:lnTo>
                    <a:pt x="28" y="60"/>
                  </a:lnTo>
                  <a:lnTo>
                    <a:pt x="32" y="47"/>
                  </a:lnTo>
                  <a:lnTo>
                    <a:pt x="32" y="36"/>
                  </a:lnTo>
                  <a:lnTo>
                    <a:pt x="29" y="26"/>
                  </a:lnTo>
                  <a:lnTo>
                    <a:pt x="23" y="15"/>
                  </a:lnTo>
                  <a:lnTo>
                    <a:pt x="10" y="5"/>
                  </a:lnTo>
                  <a:lnTo>
                    <a:pt x="15" y="0"/>
                  </a:lnTo>
                  <a:close/>
                </a:path>
              </a:pathLst>
            </a:custGeom>
            <a:solidFill>
              <a:srgbClr val="C195DB"/>
            </a:solidFill>
            <a:ln w="9525">
              <a:noFill/>
              <a:round/>
              <a:headEnd/>
              <a:tailEnd/>
            </a:ln>
          </p:spPr>
          <p:txBody>
            <a:bodyPr/>
            <a:lstStyle/>
            <a:p>
              <a:endParaRPr lang="ru-RU"/>
            </a:p>
          </p:txBody>
        </p:sp>
        <p:sp>
          <p:nvSpPr>
            <p:cNvPr id="161926" name="Freeform 3583"/>
            <p:cNvSpPr>
              <a:spLocks/>
            </p:cNvSpPr>
            <p:nvPr/>
          </p:nvSpPr>
          <p:spPr bwMode="auto">
            <a:xfrm>
              <a:off x="2240" y="1280"/>
              <a:ext cx="6" cy="5"/>
            </a:xfrm>
            <a:custGeom>
              <a:avLst/>
              <a:gdLst>
                <a:gd name="T0" fmla="*/ 6 w 6"/>
                <a:gd name="T1" fmla="*/ 0 h 5"/>
                <a:gd name="T2" fmla="*/ 0 w 6"/>
                <a:gd name="T3" fmla="*/ 5 h 5"/>
                <a:gd name="T4" fmla="*/ 2 w 6"/>
                <a:gd name="T5" fmla="*/ 5 h 5"/>
                <a:gd name="T6" fmla="*/ 6 w 6"/>
                <a:gd name="T7" fmla="*/ 0 h 5"/>
                <a:gd name="T8" fmla="*/ 0 60000 65536"/>
                <a:gd name="T9" fmla="*/ 0 60000 65536"/>
                <a:gd name="T10" fmla="*/ 0 60000 65536"/>
                <a:gd name="T11" fmla="*/ 0 60000 65536"/>
                <a:gd name="T12" fmla="*/ 0 w 6"/>
                <a:gd name="T13" fmla="*/ 0 h 5"/>
                <a:gd name="T14" fmla="*/ 6 w 6"/>
                <a:gd name="T15" fmla="*/ 5 h 5"/>
              </a:gdLst>
              <a:ahLst/>
              <a:cxnLst>
                <a:cxn ang="T8">
                  <a:pos x="T0" y="T1"/>
                </a:cxn>
                <a:cxn ang="T9">
                  <a:pos x="T2" y="T3"/>
                </a:cxn>
                <a:cxn ang="T10">
                  <a:pos x="T4" y="T5"/>
                </a:cxn>
                <a:cxn ang="T11">
                  <a:pos x="T6" y="T7"/>
                </a:cxn>
              </a:cxnLst>
              <a:rect l="T12" t="T13" r="T14" b="T15"/>
              <a:pathLst>
                <a:path w="6" h="5">
                  <a:moveTo>
                    <a:pt x="6" y="0"/>
                  </a:moveTo>
                  <a:lnTo>
                    <a:pt x="0" y="5"/>
                  </a:lnTo>
                  <a:lnTo>
                    <a:pt x="2" y="5"/>
                  </a:lnTo>
                  <a:lnTo>
                    <a:pt x="6" y="0"/>
                  </a:lnTo>
                  <a:close/>
                </a:path>
              </a:pathLst>
            </a:custGeom>
            <a:solidFill>
              <a:srgbClr val="C195DB"/>
            </a:solidFill>
            <a:ln w="9525">
              <a:noFill/>
              <a:round/>
              <a:headEnd/>
              <a:tailEnd/>
            </a:ln>
          </p:spPr>
          <p:txBody>
            <a:bodyPr/>
            <a:lstStyle/>
            <a:p>
              <a:endParaRPr lang="ru-RU"/>
            </a:p>
          </p:txBody>
        </p:sp>
        <p:sp>
          <p:nvSpPr>
            <p:cNvPr id="161927" name="Freeform 3584"/>
            <p:cNvSpPr>
              <a:spLocks/>
            </p:cNvSpPr>
            <p:nvPr/>
          </p:nvSpPr>
          <p:spPr bwMode="auto">
            <a:xfrm>
              <a:off x="2229" y="1364"/>
              <a:ext cx="5" cy="6"/>
            </a:xfrm>
            <a:custGeom>
              <a:avLst/>
              <a:gdLst>
                <a:gd name="T0" fmla="*/ 5 w 5"/>
                <a:gd name="T1" fmla="*/ 4 h 6"/>
                <a:gd name="T2" fmla="*/ 3 w 5"/>
                <a:gd name="T3" fmla="*/ 6 h 6"/>
                <a:gd name="T4" fmla="*/ 2 w 5"/>
                <a:gd name="T5" fmla="*/ 0 h 6"/>
                <a:gd name="T6" fmla="*/ 0 w 5"/>
                <a:gd name="T7" fmla="*/ 0 h 6"/>
                <a:gd name="T8" fmla="*/ 5 w 5"/>
                <a:gd name="T9" fmla="*/ 4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5" y="4"/>
                  </a:moveTo>
                  <a:lnTo>
                    <a:pt x="3" y="6"/>
                  </a:lnTo>
                  <a:lnTo>
                    <a:pt x="2" y="0"/>
                  </a:lnTo>
                  <a:lnTo>
                    <a:pt x="0" y="0"/>
                  </a:lnTo>
                  <a:lnTo>
                    <a:pt x="5" y="4"/>
                  </a:lnTo>
                  <a:close/>
                </a:path>
              </a:pathLst>
            </a:custGeom>
            <a:solidFill>
              <a:srgbClr val="C195DB"/>
            </a:solidFill>
            <a:ln w="9525">
              <a:noFill/>
              <a:round/>
              <a:headEnd/>
              <a:tailEnd/>
            </a:ln>
          </p:spPr>
          <p:txBody>
            <a:bodyPr/>
            <a:lstStyle/>
            <a:p>
              <a:endParaRPr lang="ru-RU"/>
            </a:p>
          </p:txBody>
        </p:sp>
        <p:sp>
          <p:nvSpPr>
            <p:cNvPr id="161928" name="Freeform 3585"/>
            <p:cNvSpPr>
              <a:spLocks/>
            </p:cNvSpPr>
            <p:nvPr/>
          </p:nvSpPr>
          <p:spPr bwMode="auto">
            <a:xfrm>
              <a:off x="1316" y="1340"/>
              <a:ext cx="623" cy="372"/>
            </a:xfrm>
            <a:custGeom>
              <a:avLst/>
              <a:gdLst>
                <a:gd name="T0" fmla="*/ 608 w 623"/>
                <a:gd name="T1" fmla="*/ 358 h 372"/>
                <a:gd name="T2" fmla="*/ 597 w 623"/>
                <a:gd name="T3" fmla="*/ 365 h 372"/>
                <a:gd name="T4" fmla="*/ 586 w 623"/>
                <a:gd name="T5" fmla="*/ 370 h 372"/>
                <a:gd name="T6" fmla="*/ 573 w 623"/>
                <a:gd name="T7" fmla="*/ 372 h 372"/>
                <a:gd name="T8" fmla="*/ 561 w 623"/>
                <a:gd name="T9" fmla="*/ 371 h 372"/>
                <a:gd name="T10" fmla="*/ 548 w 623"/>
                <a:gd name="T11" fmla="*/ 364 h 372"/>
                <a:gd name="T12" fmla="*/ 539 w 623"/>
                <a:gd name="T13" fmla="*/ 358 h 372"/>
                <a:gd name="T14" fmla="*/ 531 w 623"/>
                <a:gd name="T15" fmla="*/ 352 h 372"/>
                <a:gd name="T16" fmla="*/ 523 w 623"/>
                <a:gd name="T17" fmla="*/ 337 h 372"/>
                <a:gd name="T18" fmla="*/ 514 w 623"/>
                <a:gd name="T19" fmla="*/ 317 h 372"/>
                <a:gd name="T20" fmla="*/ 507 w 623"/>
                <a:gd name="T21" fmla="*/ 309 h 372"/>
                <a:gd name="T22" fmla="*/ 469 w 623"/>
                <a:gd name="T23" fmla="*/ 290 h 372"/>
                <a:gd name="T24" fmla="*/ 375 w 623"/>
                <a:gd name="T25" fmla="*/ 255 h 372"/>
                <a:gd name="T26" fmla="*/ 246 w 623"/>
                <a:gd name="T27" fmla="*/ 201 h 372"/>
                <a:gd name="T28" fmla="*/ 158 w 623"/>
                <a:gd name="T29" fmla="*/ 160 h 372"/>
                <a:gd name="T30" fmla="*/ 98 w 623"/>
                <a:gd name="T31" fmla="*/ 127 h 372"/>
                <a:gd name="T32" fmla="*/ 63 w 623"/>
                <a:gd name="T33" fmla="*/ 106 h 372"/>
                <a:gd name="T34" fmla="*/ 35 w 623"/>
                <a:gd name="T35" fmla="*/ 83 h 372"/>
                <a:gd name="T36" fmla="*/ 14 w 623"/>
                <a:gd name="T37" fmla="*/ 63 h 372"/>
                <a:gd name="T38" fmla="*/ 3 w 623"/>
                <a:gd name="T39" fmla="*/ 43 h 372"/>
                <a:gd name="T40" fmla="*/ 0 w 623"/>
                <a:gd name="T41" fmla="*/ 33 h 372"/>
                <a:gd name="T42" fmla="*/ 2 w 623"/>
                <a:gd name="T43" fmla="*/ 22 h 372"/>
                <a:gd name="T44" fmla="*/ 6 w 623"/>
                <a:gd name="T45" fmla="*/ 9 h 372"/>
                <a:gd name="T46" fmla="*/ 14 w 623"/>
                <a:gd name="T47" fmla="*/ 5 h 372"/>
                <a:gd name="T48" fmla="*/ 22 w 623"/>
                <a:gd name="T49" fmla="*/ 1 h 372"/>
                <a:gd name="T50" fmla="*/ 32 w 623"/>
                <a:gd name="T51" fmla="*/ 0 h 372"/>
                <a:gd name="T52" fmla="*/ 50 w 623"/>
                <a:gd name="T53" fmla="*/ 0 h 372"/>
                <a:gd name="T54" fmla="*/ 79 w 623"/>
                <a:gd name="T55" fmla="*/ 7 h 372"/>
                <a:gd name="T56" fmla="*/ 114 w 623"/>
                <a:gd name="T57" fmla="*/ 20 h 372"/>
                <a:gd name="T58" fmla="*/ 170 w 623"/>
                <a:gd name="T59" fmla="*/ 48 h 372"/>
                <a:gd name="T60" fmla="*/ 212 w 623"/>
                <a:gd name="T61" fmla="*/ 72 h 372"/>
                <a:gd name="T62" fmla="*/ 295 w 623"/>
                <a:gd name="T63" fmla="*/ 124 h 372"/>
                <a:gd name="T64" fmla="*/ 375 w 623"/>
                <a:gd name="T65" fmla="*/ 177 h 372"/>
                <a:gd name="T66" fmla="*/ 503 w 623"/>
                <a:gd name="T67" fmla="*/ 266 h 372"/>
                <a:gd name="T68" fmla="*/ 523 w 623"/>
                <a:gd name="T69" fmla="*/ 276 h 372"/>
                <a:gd name="T70" fmla="*/ 537 w 623"/>
                <a:gd name="T71" fmla="*/ 279 h 372"/>
                <a:gd name="T72" fmla="*/ 561 w 623"/>
                <a:gd name="T73" fmla="*/ 276 h 372"/>
                <a:gd name="T74" fmla="*/ 576 w 623"/>
                <a:gd name="T75" fmla="*/ 274 h 372"/>
                <a:gd name="T76" fmla="*/ 593 w 623"/>
                <a:gd name="T77" fmla="*/ 277 h 372"/>
                <a:gd name="T78" fmla="*/ 606 w 623"/>
                <a:gd name="T79" fmla="*/ 285 h 372"/>
                <a:gd name="T80" fmla="*/ 614 w 623"/>
                <a:gd name="T81" fmla="*/ 294 h 372"/>
                <a:gd name="T82" fmla="*/ 621 w 623"/>
                <a:gd name="T83" fmla="*/ 305 h 372"/>
                <a:gd name="T84" fmla="*/ 623 w 623"/>
                <a:gd name="T85" fmla="*/ 318 h 372"/>
                <a:gd name="T86" fmla="*/ 623 w 623"/>
                <a:gd name="T87" fmla="*/ 331 h 372"/>
                <a:gd name="T88" fmla="*/ 617 w 623"/>
                <a:gd name="T89" fmla="*/ 342 h 372"/>
                <a:gd name="T90" fmla="*/ 612 w 623"/>
                <a:gd name="T91" fmla="*/ 353 h 37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3"/>
                <a:gd name="T139" fmla="*/ 0 h 372"/>
                <a:gd name="T140" fmla="*/ 623 w 623"/>
                <a:gd name="T141" fmla="*/ 372 h 37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3" h="372">
                  <a:moveTo>
                    <a:pt x="612" y="353"/>
                  </a:moveTo>
                  <a:lnTo>
                    <a:pt x="608" y="358"/>
                  </a:lnTo>
                  <a:lnTo>
                    <a:pt x="603" y="363"/>
                  </a:lnTo>
                  <a:lnTo>
                    <a:pt x="597" y="365"/>
                  </a:lnTo>
                  <a:lnTo>
                    <a:pt x="593" y="369"/>
                  </a:lnTo>
                  <a:lnTo>
                    <a:pt x="586" y="370"/>
                  </a:lnTo>
                  <a:lnTo>
                    <a:pt x="580" y="372"/>
                  </a:lnTo>
                  <a:lnTo>
                    <a:pt x="573" y="372"/>
                  </a:lnTo>
                  <a:lnTo>
                    <a:pt x="567" y="370"/>
                  </a:lnTo>
                  <a:lnTo>
                    <a:pt x="561" y="371"/>
                  </a:lnTo>
                  <a:lnTo>
                    <a:pt x="554" y="367"/>
                  </a:lnTo>
                  <a:lnTo>
                    <a:pt x="548" y="364"/>
                  </a:lnTo>
                  <a:lnTo>
                    <a:pt x="542" y="361"/>
                  </a:lnTo>
                  <a:lnTo>
                    <a:pt x="539" y="358"/>
                  </a:lnTo>
                  <a:lnTo>
                    <a:pt x="537" y="356"/>
                  </a:lnTo>
                  <a:lnTo>
                    <a:pt x="531" y="352"/>
                  </a:lnTo>
                  <a:lnTo>
                    <a:pt x="526" y="345"/>
                  </a:lnTo>
                  <a:lnTo>
                    <a:pt x="523" y="337"/>
                  </a:lnTo>
                  <a:lnTo>
                    <a:pt x="518" y="324"/>
                  </a:lnTo>
                  <a:lnTo>
                    <a:pt x="514" y="317"/>
                  </a:lnTo>
                  <a:lnTo>
                    <a:pt x="512" y="314"/>
                  </a:lnTo>
                  <a:lnTo>
                    <a:pt x="507" y="309"/>
                  </a:lnTo>
                  <a:lnTo>
                    <a:pt x="485" y="298"/>
                  </a:lnTo>
                  <a:lnTo>
                    <a:pt x="469" y="290"/>
                  </a:lnTo>
                  <a:lnTo>
                    <a:pt x="445" y="281"/>
                  </a:lnTo>
                  <a:lnTo>
                    <a:pt x="375" y="255"/>
                  </a:lnTo>
                  <a:lnTo>
                    <a:pt x="292" y="220"/>
                  </a:lnTo>
                  <a:lnTo>
                    <a:pt x="246" y="201"/>
                  </a:lnTo>
                  <a:lnTo>
                    <a:pt x="202" y="181"/>
                  </a:lnTo>
                  <a:lnTo>
                    <a:pt x="158" y="160"/>
                  </a:lnTo>
                  <a:lnTo>
                    <a:pt x="117" y="138"/>
                  </a:lnTo>
                  <a:lnTo>
                    <a:pt x="98" y="127"/>
                  </a:lnTo>
                  <a:lnTo>
                    <a:pt x="79" y="117"/>
                  </a:lnTo>
                  <a:lnTo>
                    <a:pt x="63" y="106"/>
                  </a:lnTo>
                  <a:lnTo>
                    <a:pt x="49" y="95"/>
                  </a:lnTo>
                  <a:lnTo>
                    <a:pt x="35" y="83"/>
                  </a:lnTo>
                  <a:lnTo>
                    <a:pt x="24" y="72"/>
                  </a:lnTo>
                  <a:lnTo>
                    <a:pt x="14" y="63"/>
                  </a:lnTo>
                  <a:lnTo>
                    <a:pt x="8" y="52"/>
                  </a:lnTo>
                  <a:lnTo>
                    <a:pt x="3" y="43"/>
                  </a:lnTo>
                  <a:lnTo>
                    <a:pt x="2" y="37"/>
                  </a:lnTo>
                  <a:lnTo>
                    <a:pt x="0" y="33"/>
                  </a:lnTo>
                  <a:lnTo>
                    <a:pt x="0" y="27"/>
                  </a:lnTo>
                  <a:lnTo>
                    <a:pt x="2" y="22"/>
                  </a:lnTo>
                  <a:lnTo>
                    <a:pt x="5" y="14"/>
                  </a:lnTo>
                  <a:lnTo>
                    <a:pt x="6" y="9"/>
                  </a:lnTo>
                  <a:lnTo>
                    <a:pt x="9" y="7"/>
                  </a:lnTo>
                  <a:lnTo>
                    <a:pt x="14" y="5"/>
                  </a:lnTo>
                  <a:lnTo>
                    <a:pt x="17" y="3"/>
                  </a:lnTo>
                  <a:lnTo>
                    <a:pt x="22" y="1"/>
                  </a:lnTo>
                  <a:lnTo>
                    <a:pt x="26" y="0"/>
                  </a:lnTo>
                  <a:lnTo>
                    <a:pt x="32" y="0"/>
                  </a:lnTo>
                  <a:lnTo>
                    <a:pt x="38" y="0"/>
                  </a:lnTo>
                  <a:lnTo>
                    <a:pt x="50" y="0"/>
                  </a:lnTo>
                  <a:lnTo>
                    <a:pt x="63" y="3"/>
                  </a:lnTo>
                  <a:lnTo>
                    <a:pt x="79" y="7"/>
                  </a:lnTo>
                  <a:lnTo>
                    <a:pt x="95" y="14"/>
                  </a:lnTo>
                  <a:lnTo>
                    <a:pt x="114" y="20"/>
                  </a:lnTo>
                  <a:lnTo>
                    <a:pt x="131" y="30"/>
                  </a:lnTo>
                  <a:lnTo>
                    <a:pt x="170" y="48"/>
                  </a:lnTo>
                  <a:lnTo>
                    <a:pt x="191" y="61"/>
                  </a:lnTo>
                  <a:lnTo>
                    <a:pt x="212" y="72"/>
                  </a:lnTo>
                  <a:lnTo>
                    <a:pt x="254" y="97"/>
                  </a:lnTo>
                  <a:lnTo>
                    <a:pt x="295" y="124"/>
                  </a:lnTo>
                  <a:lnTo>
                    <a:pt x="336" y="152"/>
                  </a:lnTo>
                  <a:lnTo>
                    <a:pt x="375" y="177"/>
                  </a:lnTo>
                  <a:lnTo>
                    <a:pt x="412" y="202"/>
                  </a:lnTo>
                  <a:lnTo>
                    <a:pt x="503" y="266"/>
                  </a:lnTo>
                  <a:lnTo>
                    <a:pt x="516" y="274"/>
                  </a:lnTo>
                  <a:lnTo>
                    <a:pt x="523" y="276"/>
                  </a:lnTo>
                  <a:lnTo>
                    <a:pt x="527" y="277"/>
                  </a:lnTo>
                  <a:lnTo>
                    <a:pt x="537" y="279"/>
                  </a:lnTo>
                  <a:lnTo>
                    <a:pt x="545" y="279"/>
                  </a:lnTo>
                  <a:lnTo>
                    <a:pt x="561" y="276"/>
                  </a:lnTo>
                  <a:lnTo>
                    <a:pt x="569" y="274"/>
                  </a:lnTo>
                  <a:lnTo>
                    <a:pt x="576" y="274"/>
                  </a:lnTo>
                  <a:lnTo>
                    <a:pt x="586" y="276"/>
                  </a:lnTo>
                  <a:lnTo>
                    <a:pt x="593" y="277"/>
                  </a:lnTo>
                  <a:lnTo>
                    <a:pt x="600" y="281"/>
                  </a:lnTo>
                  <a:lnTo>
                    <a:pt x="606" y="285"/>
                  </a:lnTo>
                  <a:lnTo>
                    <a:pt x="611" y="290"/>
                  </a:lnTo>
                  <a:lnTo>
                    <a:pt x="614" y="294"/>
                  </a:lnTo>
                  <a:lnTo>
                    <a:pt x="617" y="299"/>
                  </a:lnTo>
                  <a:lnTo>
                    <a:pt x="621" y="305"/>
                  </a:lnTo>
                  <a:lnTo>
                    <a:pt x="622" y="312"/>
                  </a:lnTo>
                  <a:lnTo>
                    <a:pt x="623" y="318"/>
                  </a:lnTo>
                  <a:lnTo>
                    <a:pt x="623" y="324"/>
                  </a:lnTo>
                  <a:lnTo>
                    <a:pt x="623" y="331"/>
                  </a:lnTo>
                  <a:lnTo>
                    <a:pt x="621" y="335"/>
                  </a:lnTo>
                  <a:lnTo>
                    <a:pt x="617" y="342"/>
                  </a:lnTo>
                  <a:lnTo>
                    <a:pt x="616" y="348"/>
                  </a:lnTo>
                  <a:lnTo>
                    <a:pt x="612" y="353"/>
                  </a:lnTo>
                  <a:close/>
                </a:path>
              </a:pathLst>
            </a:custGeom>
            <a:solidFill>
              <a:srgbClr val="844CD6"/>
            </a:solidFill>
            <a:ln w="9525">
              <a:noFill/>
              <a:round/>
              <a:headEnd/>
              <a:tailEnd/>
            </a:ln>
          </p:spPr>
          <p:txBody>
            <a:bodyPr/>
            <a:lstStyle/>
            <a:p>
              <a:endParaRPr lang="ru-RU"/>
            </a:p>
          </p:txBody>
        </p:sp>
        <p:sp>
          <p:nvSpPr>
            <p:cNvPr id="161929" name="Freeform 3586"/>
            <p:cNvSpPr>
              <a:spLocks/>
            </p:cNvSpPr>
            <p:nvPr/>
          </p:nvSpPr>
          <p:spPr bwMode="auto">
            <a:xfrm>
              <a:off x="1835" y="1675"/>
              <a:ext cx="96" cy="39"/>
            </a:xfrm>
            <a:custGeom>
              <a:avLst/>
              <a:gdLst>
                <a:gd name="T0" fmla="*/ 96 w 96"/>
                <a:gd name="T1" fmla="*/ 20 h 39"/>
                <a:gd name="T2" fmla="*/ 87 w 96"/>
                <a:gd name="T3" fmla="*/ 29 h 39"/>
                <a:gd name="T4" fmla="*/ 75 w 96"/>
                <a:gd name="T5" fmla="*/ 38 h 39"/>
                <a:gd name="T6" fmla="*/ 62 w 96"/>
                <a:gd name="T7" fmla="*/ 39 h 39"/>
                <a:gd name="T8" fmla="*/ 49 w 96"/>
                <a:gd name="T9" fmla="*/ 39 h 39"/>
                <a:gd name="T10" fmla="*/ 35 w 96"/>
                <a:gd name="T11" fmla="*/ 36 h 39"/>
                <a:gd name="T12" fmla="*/ 20 w 96"/>
                <a:gd name="T13" fmla="*/ 29 h 39"/>
                <a:gd name="T14" fmla="*/ 8 w 96"/>
                <a:gd name="T15" fmla="*/ 18 h 39"/>
                <a:gd name="T16" fmla="*/ 0 w 96"/>
                <a:gd name="T17" fmla="*/ 6 h 39"/>
                <a:gd name="T18" fmla="*/ 5 w 96"/>
                <a:gd name="T19" fmla="*/ 0 h 39"/>
                <a:gd name="T20" fmla="*/ 14 w 96"/>
                <a:gd name="T21" fmla="*/ 13 h 39"/>
                <a:gd name="T22" fmla="*/ 25 w 96"/>
                <a:gd name="T23" fmla="*/ 24 h 39"/>
                <a:gd name="T24" fmla="*/ 37 w 96"/>
                <a:gd name="T25" fmla="*/ 29 h 39"/>
                <a:gd name="T26" fmla="*/ 49 w 96"/>
                <a:gd name="T27" fmla="*/ 33 h 39"/>
                <a:gd name="T28" fmla="*/ 62 w 96"/>
                <a:gd name="T29" fmla="*/ 33 h 39"/>
                <a:gd name="T30" fmla="*/ 73 w 96"/>
                <a:gd name="T31" fmla="*/ 31 h 39"/>
                <a:gd name="T32" fmla="*/ 83 w 96"/>
                <a:gd name="T33" fmla="*/ 25 h 39"/>
                <a:gd name="T34" fmla="*/ 91 w 96"/>
                <a:gd name="T35" fmla="*/ 16 h 39"/>
                <a:gd name="T36" fmla="*/ 96 w 96"/>
                <a:gd name="T37" fmla="*/ 20 h 3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6"/>
                <a:gd name="T58" fmla="*/ 0 h 39"/>
                <a:gd name="T59" fmla="*/ 96 w 96"/>
                <a:gd name="T60" fmla="*/ 39 h 3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6" h="39">
                  <a:moveTo>
                    <a:pt x="96" y="20"/>
                  </a:moveTo>
                  <a:lnTo>
                    <a:pt x="87" y="29"/>
                  </a:lnTo>
                  <a:lnTo>
                    <a:pt x="75" y="38"/>
                  </a:lnTo>
                  <a:lnTo>
                    <a:pt x="62" y="39"/>
                  </a:lnTo>
                  <a:lnTo>
                    <a:pt x="49" y="39"/>
                  </a:lnTo>
                  <a:lnTo>
                    <a:pt x="35" y="36"/>
                  </a:lnTo>
                  <a:lnTo>
                    <a:pt x="20" y="29"/>
                  </a:lnTo>
                  <a:lnTo>
                    <a:pt x="8" y="18"/>
                  </a:lnTo>
                  <a:lnTo>
                    <a:pt x="0" y="6"/>
                  </a:lnTo>
                  <a:lnTo>
                    <a:pt x="5" y="0"/>
                  </a:lnTo>
                  <a:lnTo>
                    <a:pt x="14" y="13"/>
                  </a:lnTo>
                  <a:lnTo>
                    <a:pt x="25" y="24"/>
                  </a:lnTo>
                  <a:lnTo>
                    <a:pt x="37" y="29"/>
                  </a:lnTo>
                  <a:lnTo>
                    <a:pt x="49" y="33"/>
                  </a:lnTo>
                  <a:lnTo>
                    <a:pt x="62" y="33"/>
                  </a:lnTo>
                  <a:lnTo>
                    <a:pt x="73" y="31"/>
                  </a:lnTo>
                  <a:lnTo>
                    <a:pt x="83" y="25"/>
                  </a:lnTo>
                  <a:lnTo>
                    <a:pt x="91" y="16"/>
                  </a:lnTo>
                  <a:lnTo>
                    <a:pt x="96" y="20"/>
                  </a:lnTo>
                  <a:close/>
                </a:path>
              </a:pathLst>
            </a:custGeom>
            <a:solidFill>
              <a:srgbClr val="C195DB"/>
            </a:solidFill>
            <a:ln w="9525">
              <a:noFill/>
              <a:round/>
              <a:headEnd/>
              <a:tailEnd/>
            </a:ln>
          </p:spPr>
          <p:txBody>
            <a:bodyPr/>
            <a:lstStyle/>
            <a:p>
              <a:endParaRPr lang="ru-RU"/>
            </a:p>
          </p:txBody>
        </p:sp>
        <p:sp>
          <p:nvSpPr>
            <p:cNvPr id="161930" name="Freeform 3587"/>
            <p:cNvSpPr>
              <a:spLocks/>
            </p:cNvSpPr>
            <p:nvPr/>
          </p:nvSpPr>
          <p:spPr bwMode="auto">
            <a:xfrm>
              <a:off x="1799" y="1637"/>
              <a:ext cx="41" cy="44"/>
            </a:xfrm>
            <a:custGeom>
              <a:avLst/>
              <a:gdLst>
                <a:gd name="T0" fmla="*/ 36 w 41"/>
                <a:gd name="T1" fmla="*/ 44 h 44"/>
                <a:gd name="T2" fmla="*/ 31 w 41"/>
                <a:gd name="T3" fmla="*/ 31 h 44"/>
                <a:gd name="T4" fmla="*/ 29 w 41"/>
                <a:gd name="T5" fmla="*/ 23 h 44"/>
                <a:gd name="T6" fmla="*/ 20 w 41"/>
                <a:gd name="T7" fmla="*/ 16 h 44"/>
                <a:gd name="T8" fmla="*/ 0 w 41"/>
                <a:gd name="T9" fmla="*/ 6 h 44"/>
                <a:gd name="T10" fmla="*/ 2 w 41"/>
                <a:gd name="T11" fmla="*/ 0 h 44"/>
                <a:gd name="T12" fmla="*/ 25 w 41"/>
                <a:gd name="T13" fmla="*/ 11 h 44"/>
                <a:gd name="T14" fmla="*/ 33 w 41"/>
                <a:gd name="T15" fmla="*/ 19 h 44"/>
                <a:gd name="T16" fmla="*/ 36 w 41"/>
                <a:gd name="T17" fmla="*/ 28 h 44"/>
                <a:gd name="T18" fmla="*/ 41 w 41"/>
                <a:gd name="T19" fmla="*/ 40 h 44"/>
                <a:gd name="T20" fmla="*/ 36 w 41"/>
                <a:gd name="T21" fmla="*/ 44 h 4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1"/>
                <a:gd name="T34" fmla="*/ 0 h 44"/>
                <a:gd name="T35" fmla="*/ 41 w 41"/>
                <a:gd name="T36" fmla="*/ 44 h 4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1" h="44">
                  <a:moveTo>
                    <a:pt x="36" y="44"/>
                  </a:moveTo>
                  <a:lnTo>
                    <a:pt x="31" y="31"/>
                  </a:lnTo>
                  <a:lnTo>
                    <a:pt x="29" y="23"/>
                  </a:lnTo>
                  <a:lnTo>
                    <a:pt x="20" y="16"/>
                  </a:lnTo>
                  <a:lnTo>
                    <a:pt x="0" y="6"/>
                  </a:lnTo>
                  <a:lnTo>
                    <a:pt x="2" y="0"/>
                  </a:lnTo>
                  <a:lnTo>
                    <a:pt x="25" y="11"/>
                  </a:lnTo>
                  <a:lnTo>
                    <a:pt x="33" y="19"/>
                  </a:lnTo>
                  <a:lnTo>
                    <a:pt x="36" y="28"/>
                  </a:lnTo>
                  <a:lnTo>
                    <a:pt x="41" y="40"/>
                  </a:lnTo>
                  <a:lnTo>
                    <a:pt x="36" y="44"/>
                  </a:lnTo>
                  <a:close/>
                </a:path>
              </a:pathLst>
            </a:custGeom>
            <a:solidFill>
              <a:srgbClr val="C195DB"/>
            </a:solidFill>
            <a:ln w="9525">
              <a:noFill/>
              <a:round/>
              <a:headEnd/>
              <a:tailEnd/>
            </a:ln>
          </p:spPr>
          <p:txBody>
            <a:bodyPr/>
            <a:lstStyle/>
            <a:p>
              <a:endParaRPr lang="ru-RU"/>
            </a:p>
          </p:txBody>
        </p:sp>
        <p:sp>
          <p:nvSpPr>
            <p:cNvPr id="161931" name="Freeform 3588"/>
            <p:cNvSpPr>
              <a:spLocks/>
            </p:cNvSpPr>
            <p:nvPr/>
          </p:nvSpPr>
          <p:spPr bwMode="auto">
            <a:xfrm>
              <a:off x="1835" y="1675"/>
              <a:ext cx="6" cy="6"/>
            </a:xfrm>
            <a:custGeom>
              <a:avLst/>
              <a:gdLst>
                <a:gd name="T0" fmla="*/ 0 w 6"/>
                <a:gd name="T1" fmla="*/ 6 h 6"/>
                <a:gd name="T2" fmla="*/ 6 w 6"/>
                <a:gd name="T3" fmla="*/ 2 h 6"/>
                <a:gd name="T4" fmla="*/ 6 w 6"/>
                <a:gd name="T5" fmla="*/ 0 h 6"/>
                <a:gd name="T6" fmla="*/ 0 w 6"/>
                <a:gd name="T7" fmla="*/ 6 h 6"/>
                <a:gd name="T8" fmla="*/ 0 60000 65536"/>
                <a:gd name="T9" fmla="*/ 0 60000 65536"/>
                <a:gd name="T10" fmla="*/ 0 60000 65536"/>
                <a:gd name="T11" fmla="*/ 0 60000 65536"/>
                <a:gd name="T12" fmla="*/ 0 w 6"/>
                <a:gd name="T13" fmla="*/ 0 h 6"/>
                <a:gd name="T14" fmla="*/ 6 w 6"/>
                <a:gd name="T15" fmla="*/ 6 h 6"/>
              </a:gdLst>
              <a:ahLst/>
              <a:cxnLst>
                <a:cxn ang="T8">
                  <a:pos x="T0" y="T1"/>
                </a:cxn>
                <a:cxn ang="T9">
                  <a:pos x="T2" y="T3"/>
                </a:cxn>
                <a:cxn ang="T10">
                  <a:pos x="T4" y="T5"/>
                </a:cxn>
                <a:cxn ang="T11">
                  <a:pos x="T6" y="T7"/>
                </a:cxn>
              </a:cxnLst>
              <a:rect l="T12" t="T13" r="T14" b="T15"/>
              <a:pathLst>
                <a:path w="6" h="6">
                  <a:moveTo>
                    <a:pt x="0" y="6"/>
                  </a:moveTo>
                  <a:lnTo>
                    <a:pt x="6" y="2"/>
                  </a:lnTo>
                  <a:lnTo>
                    <a:pt x="6" y="0"/>
                  </a:lnTo>
                  <a:lnTo>
                    <a:pt x="0" y="6"/>
                  </a:lnTo>
                  <a:close/>
                </a:path>
              </a:pathLst>
            </a:custGeom>
            <a:solidFill>
              <a:srgbClr val="C195DB"/>
            </a:solidFill>
            <a:ln w="9525">
              <a:noFill/>
              <a:round/>
              <a:headEnd/>
              <a:tailEnd/>
            </a:ln>
          </p:spPr>
          <p:txBody>
            <a:bodyPr/>
            <a:lstStyle/>
            <a:p>
              <a:endParaRPr lang="ru-RU"/>
            </a:p>
          </p:txBody>
        </p:sp>
        <p:sp>
          <p:nvSpPr>
            <p:cNvPr id="161932" name="Freeform 3589"/>
            <p:cNvSpPr>
              <a:spLocks/>
            </p:cNvSpPr>
            <p:nvPr/>
          </p:nvSpPr>
          <p:spPr bwMode="auto">
            <a:xfrm>
              <a:off x="1313" y="1352"/>
              <a:ext cx="490" cy="291"/>
            </a:xfrm>
            <a:custGeom>
              <a:avLst/>
              <a:gdLst>
                <a:gd name="T0" fmla="*/ 488 w 490"/>
                <a:gd name="T1" fmla="*/ 291 h 291"/>
                <a:gd name="T2" fmla="*/ 379 w 490"/>
                <a:gd name="T3" fmla="*/ 246 h 291"/>
                <a:gd name="T4" fmla="*/ 296 w 490"/>
                <a:gd name="T5" fmla="*/ 212 h 291"/>
                <a:gd name="T6" fmla="*/ 206 w 490"/>
                <a:gd name="T7" fmla="*/ 172 h 291"/>
                <a:gd name="T8" fmla="*/ 120 w 490"/>
                <a:gd name="T9" fmla="*/ 129 h 291"/>
                <a:gd name="T10" fmla="*/ 81 w 490"/>
                <a:gd name="T11" fmla="*/ 105 h 291"/>
                <a:gd name="T12" fmla="*/ 50 w 490"/>
                <a:gd name="T13" fmla="*/ 84 h 291"/>
                <a:gd name="T14" fmla="*/ 24 w 490"/>
                <a:gd name="T15" fmla="*/ 62 h 291"/>
                <a:gd name="T16" fmla="*/ 9 w 490"/>
                <a:gd name="T17" fmla="*/ 41 h 291"/>
                <a:gd name="T18" fmla="*/ 3 w 490"/>
                <a:gd name="T19" fmla="*/ 31 h 291"/>
                <a:gd name="T20" fmla="*/ 0 w 490"/>
                <a:gd name="T21" fmla="*/ 19 h 291"/>
                <a:gd name="T22" fmla="*/ 5 w 490"/>
                <a:gd name="T23" fmla="*/ 0 h 291"/>
                <a:gd name="T24" fmla="*/ 9 w 490"/>
                <a:gd name="T25" fmla="*/ 0 h 291"/>
                <a:gd name="T26" fmla="*/ 5 w 490"/>
                <a:gd name="T27" fmla="*/ 18 h 291"/>
                <a:gd name="T28" fmla="*/ 9 w 490"/>
                <a:gd name="T29" fmla="*/ 28 h 291"/>
                <a:gd name="T30" fmla="*/ 13 w 490"/>
                <a:gd name="T31" fmla="*/ 36 h 291"/>
                <a:gd name="T32" fmla="*/ 29 w 490"/>
                <a:gd name="T33" fmla="*/ 56 h 291"/>
                <a:gd name="T34" fmla="*/ 54 w 490"/>
                <a:gd name="T35" fmla="*/ 79 h 291"/>
                <a:gd name="T36" fmla="*/ 86 w 490"/>
                <a:gd name="T37" fmla="*/ 101 h 291"/>
                <a:gd name="T38" fmla="*/ 122 w 490"/>
                <a:gd name="T39" fmla="*/ 123 h 291"/>
                <a:gd name="T40" fmla="*/ 207 w 490"/>
                <a:gd name="T41" fmla="*/ 166 h 291"/>
                <a:gd name="T42" fmla="*/ 298 w 490"/>
                <a:gd name="T43" fmla="*/ 205 h 291"/>
                <a:gd name="T44" fmla="*/ 381 w 490"/>
                <a:gd name="T45" fmla="*/ 240 h 291"/>
                <a:gd name="T46" fmla="*/ 490 w 490"/>
                <a:gd name="T47" fmla="*/ 284 h 291"/>
                <a:gd name="T48" fmla="*/ 488 w 490"/>
                <a:gd name="T49" fmla="*/ 291 h 2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90"/>
                <a:gd name="T76" fmla="*/ 0 h 291"/>
                <a:gd name="T77" fmla="*/ 490 w 490"/>
                <a:gd name="T78" fmla="*/ 291 h 2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90" h="291">
                  <a:moveTo>
                    <a:pt x="488" y="291"/>
                  </a:moveTo>
                  <a:lnTo>
                    <a:pt x="379" y="246"/>
                  </a:lnTo>
                  <a:lnTo>
                    <a:pt x="296" y="212"/>
                  </a:lnTo>
                  <a:lnTo>
                    <a:pt x="206" y="172"/>
                  </a:lnTo>
                  <a:lnTo>
                    <a:pt x="120" y="129"/>
                  </a:lnTo>
                  <a:lnTo>
                    <a:pt x="81" y="105"/>
                  </a:lnTo>
                  <a:lnTo>
                    <a:pt x="50" y="84"/>
                  </a:lnTo>
                  <a:lnTo>
                    <a:pt x="24" y="62"/>
                  </a:lnTo>
                  <a:lnTo>
                    <a:pt x="9" y="41"/>
                  </a:lnTo>
                  <a:lnTo>
                    <a:pt x="3" y="31"/>
                  </a:lnTo>
                  <a:lnTo>
                    <a:pt x="0" y="19"/>
                  </a:lnTo>
                  <a:lnTo>
                    <a:pt x="5" y="0"/>
                  </a:lnTo>
                  <a:lnTo>
                    <a:pt x="9" y="0"/>
                  </a:lnTo>
                  <a:lnTo>
                    <a:pt x="5" y="18"/>
                  </a:lnTo>
                  <a:lnTo>
                    <a:pt x="9" y="28"/>
                  </a:lnTo>
                  <a:lnTo>
                    <a:pt x="13" y="36"/>
                  </a:lnTo>
                  <a:lnTo>
                    <a:pt x="29" y="56"/>
                  </a:lnTo>
                  <a:lnTo>
                    <a:pt x="54" y="79"/>
                  </a:lnTo>
                  <a:lnTo>
                    <a:pt x="86" y="101"/>
                  </a:lnTo>
                  <a:lnTo>
                    <a:pt x="122" y="123"/>
                  </a:lnTo>
                  <a:lnTo>
                    <a:pt x="207" y="166"/>
                  </a:lnTo>
                  <a:lnTo>
                    <a:pt x="298" y="205"/>
                  </a:lnTo>
                  <a:lnTo>
                    <a:pt x="381" y="240"/>
                  </a:lnTo>
                  <a:lnTo>
                    <a:pt x="490" y="284"/>
                  </a:lnTo>
                  <a:lnTo>
                    <a:pt x="488" y="291"/>
                  </a:lnTo>
                  <a:close/>
                </a:path>
              </a:pathLst>
            </a:custGeom>
            <a:solidFill>
              <a:srgbClr val="C195DB"/>
            </a:solidFill>
            <a:ln w="9525">
              <a:noFill/>
              <a:round/>
              <a:headEnd/>
              <a:tailEnd/>
            </a:ln>
          </p:spPr>
          <p:txBody>
            <a:bodyPr/>
            <a:lstStyle/>
            <a:p>
              <a:endParaRPr lang="ru-RU"/>
            </a:p>
          </p:txBody>
        </p:sp>
        <p:sp>
          <p:nvSpPr>
            <p:cNvPr id="161933" name="Freeform 3590"/>
            <p:cNvSpPr>
              <a:spLocks/>
            </p:cNvSpPr>
            <p:nvPr/>
          </p:nvSpPr>
          <p:spPr bwMode="auto">
            <a:xfrm>
              <a:off x="1801" y="1637"/>
              <a:ext cx="3" cy="6"/>
            </a:xfrm>
            <a:custGeom>
              <a:avLst/>
              <a:gdLst>
                <a:gd name="T0" fmla="*/ 3 w 3"/>
                <a:gd name="T1" fmla="*/ 0 h 6"/>
                <a:gd name="T2" fmla="*/ 0 w 3"/>
                <a:gd name="T3" fmla="*/ 6 h 6"/>
                <a:gd name="T4" fmla="*/ 3 w 3"/>
                <a:gd name="T5" fmla="*/ 0 h 6"/>
                <a:gd name="T6" fmla="*/ 0 60000 65536"/>
                <a:gd name="T7" fmla="*/ 0 60000 65536"/>
                <a:gd name="T8" fmla="*/ 0 60000 65536"/>
                <a:gd name="T9" fmla="*/ 0 w 3"/>
                <a:gd name="T10" fmla="*/ 0 h 6"/>
                <a:gd name="T11" fmla="*/ 3 w 3"/>
                <a:gd name="T12" fmla="*/ 6 h 6"/>
              </a:gdLst>
              <a:ahLst/>
              <a:cxnLst>
                <a:cxn ang="T6">
                  <a:pos x="T0" y="T1"/>
                </a:cxn>
                <a:cxn ang="T7">
                  <a:pos x="T2" y="T3"/>
                </a:cxn>
                <a:cxn ang="T8">
                  <a:pos x="T4" y="T5"/>
                </a:cxn>
              </a:cxnLst>
              <a:rect l="T9" t="T10" r="T11" b="T12"/>
              <a:pathLst>
                <a:path w="3" h="6">
                  <a:moveTo>
                    <a:pt x="3" y="0"/>
                  </a:moveTo>
                  <a:lnTo>
                    <a:pt x="0" y="6"/>
                  </a:lnTo>
                  <a:lnTo>
                    <a:pt x="3" y="0"/>
                  </a:lnTo>
                  <a:close/>
                </a:path>
              </a:pathLst>
            </a:custGeom>
            <a:solidFill>
              <a:srgbClr val="C195DB"/>
            </a:solidFill>
            <a:ln w="9525">
              <a:noFill/>
              <a:round/>
              <a:headEnd/>
              <a:tailEnd/>
            </a:ln>
          </p:spPr>
          <p:txBody>
            <a:bodyPr/>
            <a:lstStyle/>
            <a:p>
              <a:endParaRPr lang="ru-RU"/>
            </a:p>
          </p:txBody>
        </p:sp>
        <p:sp>
          <p:nvSpPr>
            <p:cNvPr id="161934" name="Freeform 3591"/>
            <p:cNvSpPr>
              <a:spLocks/>
            </p:cNvSpPr>
            <p:nvPr/>
          </p:nvSpPr>
          <p:spPr bwMode="auto">
            <a:xfrm>
              <a:off x="1316" y="1334"/>
              <a:ext cx="505" cy="275"/>
            </a:xfrm>
            <a:custGeom>
              <a:avLst/>
              <a:gdLst>
                <a:gd name="T0" fmla="*/ 0 w 505"/>
                <a:gd name="T1" fmla="*/ 14 h 275"/>
                <a:gd name="T2" fmla="*/ 4 w 505"/>
                <a:gd name="T3" fmla="*/ 8 h 275"/>
                <a:gd name="T4" fmla="*/ 14 w 505"/>
                <a:gd name="T5" fmla="*/ 3 h 275"/>
                <a:gd name="T6" fmla="*/ 36 w 505"/>
                <a:gd name="T7" fmla="*/ 0 h 275"/>
                <a:gd name="T8" fmla="*/ 64 w 505"/>
                <a:gd name="T9" fmla="*/ 5 h 275"/>
                <a:gd name="T10" fmla="*/ 96 w 505"/>
                <a:gd name="T11" fmla="*/ 16 h 275"/>
                <a:gd name="T12" fmla="*/ 131 w 505"/>
                <a:gd name="T13" fmla="*/ 32 h 275"/>
                <a:gd name="T14" fmla="*/ 171 w 505"/>
                <a:gd name="T15" fmla="*/ 51 h 275"/>
                <a:gd name="T16" fmla="*/ 254 w 505"/>
                <a:gd name="T17" fmla="*/ 100 h 275"/>
                <a:gd name="T18" fmla="*/ 339 w 505"/>
                <a:gd name="T19" fmla="*/ 153 h 275"/>
                <a:gd name="T20" fmla="*/ 413 w 505"/>
                <a:gd name="T21" fmla="*/ 206 h 275"/>
                <a:gd name="T22" fmla="*/ 505 w 505"/>
                <a:gd name="T23" fmla="*/ 271 h 275"/>
                <a:gd name="T24" fmla="*/ 500 w 505"/>
                <a:gd name="T25" fmla="*/ 275 h 275"/>
                <a:gd name="T26" fmla="*/ 408 w 505"/>
                <a:gd name="T27" fmla="*/ 211 h 275"/>
                <a:gd name="T28" fmla="*/ 333 w 505"/>
                <a:gd name="T29" fmla="*/ 158 h 275"/>
                <a:gd name="T30" fmla="*/ 250 w 505"/>
                <a:gd name="T31" fmla="*/ 104 h 275"/>
                <a:gd name="T32" fmla="*/ 166 w 505"/>
                <a:gd name="T33" fmla="*/ 55 h 275"/>
                <a:gd name="T34" fmla="*/ 126 w 505"/>
                <a:gd name="T35" fmla="*/ 37 h 275"/>
                <a:gd name="T36" fmla="*/ 94 w 505"/>
                <a:gd name="T37" fmla="*/ 21 h 275"/>
                <a:gd name="T38" fmla="*/ 62 w 505"/>
                <a:gd name="T39" fmla="*/ 10 h 275"/>
                <a:gd name="T40" fmla="*/ 36 w 505"/>
                <a:gd name="T41" fmla="*/ 5 h 275"/>
                <a:gd name="T42" fmla="*/ 17 w 505"/>
                <a:gd name="T43" fmla="*/ 8 h 275"/>
                <a:gd name="T44" fmla="*/ 9 w 505"/>
                <a:gd name="T45" fmla="*/ 13 h 275"/>
                <a:gd name="T46" fmla="*/ 4 w 505"/>
                <a:gd name="T47" fmla="*/ 20 h 275"/>
                <a:gd name="T48" fmla="*/ 0 w 505"/>
                <a:gd name="T49" fmla="*/ 14 h 27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05"/>
                <a:gd name="T76" fmla="*/ 0 h 275"/>
                <a:gd name="T77" fmla="*/ 505 w 505"/>
                <a:gd name="T78" fmla="*/ 275 h 27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05" h="275">
                  <a:moveTo>
                    <a:pt x="0" y="14"/>
                  </a:moveTo>
                  <a:lnTo>
                    <a:pt x="4" y="8"/>
                  </a:lnTo>
                  <a:lnTo>
                    <a:pt x="14" y="3"/>
                  </a:lnTo>
                  <a:lnTo>
                    <a:pt x="36" y="0"/>
                  </a:lnTo>
                  <a:lnTo>
                    <a:pt x="64" y="5"/>
                  </a:lnTo>
                  <a:lnTo>
                    <a:pt x="96" y="16"/>
                  </a:lnTo>
                  <a:lnTo>
                    <a:pt x="131" y="32"/>
                  </a:lnTo>
                  <a:lnTo>
                    <a:pt x="171" y="51"/>
                  </a:lnTo>
                  <a:lnTo>
                    <a:pt x="254" y="100"/>
                  </a:lnTo>
                  <a:lnTo>
                    <a:pt x="339" y="153"/>
                  </a:lnTo>
                  <a:lnTo>
                    <a:pt x="413" y="206"/>
                  </a:lnTo>
                  <a:lnTo>
                    <a:pt x="505" y="271"/>
                  </a:lnTo>
                  <a:lnTo>
                    <a:pt x="500" y="275"/>
                  </a:lnTo>
                  <a:lnTo>
                    <a:pt x="408" y="211"/>
                  </a:lnTo>
                  <a:lnTo>
                    <a:pt x="333" y="158"/>
                  </a:lnTo>
                  <a:lnTo>
                    <a:pt x="250" y="104"/>
                  </a:lnTo>
                  <a:lnTo>
                    <a:pt x="166" y="55"/>
                  </a:lnTo>
                  <a:lnTo>
                    <a:pt x="126" y="37"/>
                  </a:lnTo>
                  <a:lnTo>
                    <a:pt x="94" y="21"/>
                  </a:lnTo>
                  <a:lnTo>
                    <a:pt x="62" y="10"/>
                  </a:lnTo>
                  <a:lnTo>
                    <a:pt x="36" y="5"/>
                  </a:lnTo>
                  <a:lnTo>
                    <a:pt x="17" y="8"/>
                  </a:lnTo>
                  <a:lnTo>
                    <a:pt x="9" y="13"/>
                  </a:lnTo>
                  <a:lnTo>
                    <a:pt x="4" y="20"/>
                  </a:lnTo>
                  <a:lnTo>
                    <a:pt x="0" y="14"/>
                  </a:lnTo>
                  <a:close/>
                </a:path>
              </a:pathLst>
            </a:custGeom>
            <a:solidFill>
              <a:srgbClr val="C195DB"/>
            </a:solidFill>
            <a:ln w="9525">
              <a:noFill/>
              <a:round/>
              <a:headEnd/>
              <a:tailEnd/>
            </a:ln>
          </p:spPr>
          <p:txBody>
            <a:bodyPr/>
            <a:lstStyle/>
            <a:p>
              <a:endParaRPr lang="ru-RU"/>
            </a:p>
          </p:txBody>
        </p:sp>
        <p:sp>
          <p:nvSpPr>
            <p:cNvPr id="161935" name="Freeform 3592"/>
            <p:cNvSpPr>
              <a:spLocks/>
            </p:cNvSpPr>
            <p:nvPr/>
          </p:nvSpPr>
          <p:spPr bwMode="auto">
            <a:xfrm>
              <a:off x="1315" y="1348"/>
              <a:ext cx="4" cy="5"/>
            </a:xfrm>
            <a:custGeom>
              <a:avLst/>
              <a:gdLst>
                <a:gd name="T0" fmla="*/ 0 w 4"/>
                <a:gd name="T1" fmla="*/ 3 h 5"/>
                <a:gd name="T2" fmla="*/ 1 w 4"/>
                <a:gd name="T3" fmla="*/ 0 h 5"/>
                <a:gd name="T4" fmla="*/ 0 w 4"/>
                <a:gd name="T5" fmla="*/ 1 h 5"/>
                <a:gd name="T6" fmla="*/ 4 w 4"/>
                <a:gd name="T7" fmla="*/ 5 h 5"/>
                <a:gd name="T8" fmla="*/ 4 w 4"/>
                <a:gd name="T9" fmla="*/ 3 h 5"/>
                <a:gd name="T10" fmla="*/ 0 w 4"/>
                <a:gd name="T11" fmla="*/ 3 h 5"/>
                <a:gd name="T12" fmla="*/ 0 60000 65536"/>
                <a:gd name="T13" fmla="*/ 0 60000 65536"/>
                <a:gd name="T14" fmla="*/ 0 60000 65536"/>
                <a:gd name="T15" fmla="*/ 0 60000 65536"/>
                <a:gd name="T16" fmla="*/ 0 60000 65536"/>
                <a:gd name="T17" fmla="*/ 0 60000 65536"/>
                <a:gd name="T18" fmla="*/ 0 w 4"/>
                <a:gd name="T19" fmla="*/ 0 h 5"/>
                <a:gd name="T20" fmla="*/ 4 w 4"/>
                <a:gd name="T21" fmla="*/ 5 h 5"/>
              </a:gdLst>
              <a:ahLst/>
              <a:cxnLst>
                <a:cxn ang="T12">
                  <a:pos x="T0" y="T1"/>
                </a:cxn>
                <a:cxn ang="T13">
                  <a:pos x="T2" y="T3"/>
                </a:cxn>
                <a:cxn ang="T14">
                  <a:pos x="T4" y="T5"/>
                </a:cxn>
                <a:cxn ang="T15">
                  <a:pos x="T6" y="T7"/>
                </a:cxn>
                <a:cxn ang="T16">
                  <a:pos x="T8" y="T9"/>
                </a:cxn>
                <a:cxn ang="T17">
                  <a:pos x="T10" y="T11"/>
                </a:cxn>
              </a:cxnLst>
              <a:rect l="T18" t="T19" r="T20" b="T21"/>
              <a:pathLst>
                <a:path w="4" h="5">
                  <a:moveTo>
                    <a:pt x="0" y="3"/>
                  </a:moveTo>
                  <a:lnTo>
                    <a:pt x="1" y="0"/>
                  </a:lnTo>
                  <a:lnTo>
                    <a:pt x="0" y="1"/>
                  </a:lnTo>
                  <a:lnTo>
                    <a:pt x="4" y="5"/>
                  </a:lnTo>
                  <a:lnTo>
                    <a:pt x="4" y="3"/>
                  </a:lnTo>
                  <a:lnTo>
                    <a:pt x="0" y="3"/>
                  </a:lnTo>
                  <a:close/>
                </a:path>
              </a:pathLst>
            </a:custGeom>
            <a:solidFill>
              <a:srgbClr val="C195DB"/>
            </a:solidFill>
            <a:ln w="9525">
              <a:noFill/>
              <a:round/>
              <a:headEnd/>
              <a:tailEnd/>
            </a:ln>
          </p:spPr>
          <p:txBody>
            <a:bodyPr/>
            <a:lstStyle/>
            <a:p>
              <a:endParaRPr lang="ru-RU"/>
            </a:p>
          </p:txBody>
        </p:sp>
        <p:sp>
          <p:nvSpPr>
            <p:cNvPr id="161936" name="Freeform 3593"/>
            <p:cNvSpPr>
              <a:spLocks/>
            </p:cNvSpPr>
            <p:nvPr/>
          </p:nvSpPr>
          <p:spPr bwMode="auto">
            <a:xfrm>
              <a:off x="1816" y="1605"/>
              <a:ext cx="79" cy="16"/>
            </a:xfrm>
            <a:custGeom>
              <a:avLst/>
              <a:gdLst>
                <a:gd name="T0" fmla="*/ 4 w 79"/>
                <a:gd name="T1" fmla="*/ 0 h 16"/>
                <a:gd name="T2" fmla="*/ 29 w 79"/>
                <a:gd name="T3" fmla="*/ 10 h 16"/>
                <a:gd name="T4" fmla="*/ 47 w 79"/>
                <a:gd name="T5" fmla="*/ 11 h 16"/>
                <a:gd name="T6" fmla="*/ 62 w 79"/>
                <a:gd name="T7" fmla="*/ 7 h 16"/>
                <a:gd name="T8" fmla="*/ 79 w 79"/>
                <a:gd name="T9" fmla="*/ 7 h 16"/>
                <a:gd name="T10" fmla="*/ 79 w 79"/>
                <a:gd name="T11" fmla="*/ 11 h 16"/>
                <a:gd name="T12" fmla="*/ 62 w 79"/>
                <a:gd name="T13" fmla="*/ 11 h 16"/>
                <a:gd name="T14" fmla="*/ 47 w 79"/>
                <a:gd name="T15" fmla="*/ 16 h 16"/>
                <a:gd name="T16" fmla="*/ 26 w 79"/>
                <a:gd name="T17" fmla="*/ 15 h 16"/>
                <a:gd name="T18" fmla="*/ 0 w 79"/>
                <a:gd name="T19" fmla="*/ 4 h 16"/>
                <a:gd name="T20" fmla="*/ 4 w 79"/>
                <a:gd name="T21" fmla="*/ 0 h 1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9"/>
                <a:gd name="T34" fmla="*/ 0 h 16"/>
                <a:gd name="T35" fmla="*/ 79 w 79"/>
                <a:gd name="T36" fmla="*/ 16 h 1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9" h="16">
                  <a:moveTo>
                    <a:pt x="4" y="0"/>
                  </a:moveTo>
                  <a:lnTo>
                    <a:pt x="29" y="10"/>
                  </a:lnTo>
                  <a:lnTo>
                    <a:pt x="47" y="11"/>
                  </a:lnTo>
                  <a:lnTo>
                    <a:pt x="62" y="7"/>
                  </a:lnTo>
                  <a:lnTo>
                    <a:pt x="79" y="7"/>
                  </a:lnTo>
                  <a:lnTo>
                    <a:pt x="79" y="11"/>
                  </a:lnTo>
                  <a:lnTo>
                    <a:pt x="62" y="11"/>
                  </a:lnTo>
                  <a:lnTo>
                    <a:pt x="47" y="16"/>
                  </a:lnTo>
                  <a:lnTo>
                    <a:pt x="26" y="15"/>
                  </a:lnTo>
                  <a:lnTo>
                    <a:pt x="0" y="4"/>
                  </a:lnTo>
                  <a:lnTo>
                    <a:pt x="4" y="0"/>
                  </a:lnTo>
                  <a:close/>
                </a:path>
              </a:pathLst>
            </a:custGeom>
            <a:solidFill>
              <a:srgbClr val="C195DB"/>
            </a:solidFill>
            <a:ln w="9525">
              <a:noFill/>
              <a:round/>
              <a:headEnd/>
              <a:tailEnd/>
            </a:ln>
          </p:spPr>
          <p:txBody>
            <a:bodyPr/>
            <a:lstStyle/>
            <a:p>
              <a:endParaRPr lang="ru-RU"/>
            </a:p>
          </p:txBody>
        </p:sp>
        <p:sp>
          <p:nvSpPr>
            <p:cNvPr id="161937" name="Freeform 3594"/>
            <p:cNvSpPr>
              <a:spLocks/>
            </p:cNvSpPr>
            <p:nvPr/>
          </p:nvSpPr>
          <p:spPr bwMode="auto">
            <a:xfrm>
              <a:off x="1816" y="1605"/>
              <a:ext cx="4" cy="5"/>
            </a:xfrm>
            <a:custGeom>
              <a:avLst/>
              <a:gdLst>
                <a:gd name="T0" fmla="*/ 0 w 4"/>
                <a:gd name="T1" fmla="*/ 5 h 5"/>
                <a:gd name="T2" fmla="*/ 4 w 4"/>
                <a:gd name="T3" fmla="*/ 0 h 5"/>
                <a:gd name="T4" fmla="*/ 0 w 4"/>
                <a:gd name="T5" fmla="*/ 5 h 5"/>
                <a:gd name="T6" fmla="*/ 0 60000 65536"/>
                <a:gd name="T7" fmla="*/ 0 60000 65536"/>
                <a:gd name="T8" fmla="*/ 0 60000 65536"/>
                <a:gd name="T9" fmla="*/ 0 w 4"/>
                <a:gd name="T10" fmla="*/ 0 h 5"/>
                <a:gd name="T11" fmla="*/ 4 w 4"/>
                <a:gd name="T12" fmla="*/ 5 h 5"/>
              </a:gdLst>
              <a:ahLst/>
              <a:cxnLst>
                <a:cxn ang="T6">
                  <a:pos x="T0" y="T1"/>
                </a:cxn>
                <a:cxn ang="T7">
                  <a:pos x="T2" y="T3"/>
                </a:cxn>
                <a:cxn ang="T8">
                  <a:pos x="T4" y="T5"/>
                </a:cxn>
              </a:cxnLst>
              <a:rect l="T9" t="T10" r="T11" b="T12"/>
              <a:pathLst>
                <a:path w="4" h="5">
                  <a:moveTo>
                    <a:pt x="0" y="5"/>
                  </a:moveTo>
                  <a:lnTo>
                    <a:pt x="4" y="0"/>
                  </a:lnTo>
                  <a:lnTo>
                    <a:pt x="0" y="5"/>
                  </a:lnTo>
                  <a:close/>
                </a:path>
              </a:pathLst>
            </a:custGeom>
            <a:solidFill>
              <a:srgbClr val="C195DB"/>
            </a:solidFill>
            <a:ln w="9525">
              <a:noFill/>
              <a:round/>
              <a:headEnd/>
              <a:tailEnd/>
            </a:ln>
          </p:spPr>
          <p:txBody>
            <a:bodyPr/>
            <a:lstStyle/>
            <a:p>
              <a:endParaRPr lang="ru-RU"/>
            </a:p>
          </p:txBody>
        </p:sp>
        <p:sp>
          <p:nvSpPr>
            <p:cNvPr id="161938" name="Freeform 3595"/>
            <p:cNvSpPr>
              <a:spLocks/>
            </p:cNvSpPr>
            <p:nvPr/>
          </p:nvSpPr>
          <p:spPr bwMode="auto">
            <a:xfrm>
              <a:off x="1895" y="1611"/>
              <a:ext cx="48" cy="83"/>
            </a:xfrm>
            <a:custGeom>
              <a:avLst/>
              <a:gdLst>
                <a:gd name="T0" fmla="*/ 3 w 48"/>
                <a:gd name="T1" fmla="*/ 0 h 83"/>
                <a:gd name="T2" fmla="*/ 18 w 48"/>
                <a:gd name="T3" fmla="*/ 3 h 83"/>
                <a:gd name="T4" fmla="*/ 31 w 48"/>
                <a:gd name="T5" fmla="*/ 11 h 83"/>
                <a:gd name="T6" fmla="*/ 39 w 48"/>
                <a:gd name="T7" fmla="*/ 21 h 83"/>
                <a:gd name="T8" fmla="*/ 46 w 48"/>
                <a:gd name="T9" fmla="*/ 35 h 83"/>
                <a:gd name="T10" fmla="*/ 48 w 48"/>
                <a:gd name="T11" fmla="*/ 46 h 83"/>
                <a:gd name="T12" fmla="*/ 48 w 48"/>
                <a:gd name="T13" fmla="*/ 59 h 83"/>
                <a:gd name="T14" fmla="*/ 37 w 48"/>
                <a:gd name="T15" fmla="*/ 83 h 83"/>
                <a:gd name="T16" fmla="*/ 31 w 48"/>
                <a:gd name="T17" fmla="*/ 81 h 83"/>
                <a:gd name="T18" fmla="*/ 42 w 48"/>
                <a:gd name="T19" fmla="*/ 57 h 83"/>
                <a:gd name="T20" fmla="*/ 42 w 48"/>
                <a:gd name="T21" fmla="*/ 46 h 83"/>
                <a:gd name="T22" fmla="*/ 40 w 48"/>
                <a:gd name="T23" fmla="*/ 37 h 83"/>
                <a:gd name="T24" fmla="*/ 34 w 48"/>
                <a:gd name="T25" fmla="*/ 25 h 83"/>
                <a:gd name="T26" fmla="*/ 26 w 48"/>
                <a:gd name="T27" fmla="*/ 16 h 83"/>
                <a:gd name="T28" fmla="*/ 16 w 48"/>
                <a:gd name="T29" fmla="*/ 8 h 83"/>
                <a:gd name="T30" fmla="*/ 0 w 48"/>
                <a:gd name="T31" fmla="*/ 5 h 83"/>
                <a:gd name="T32" fmla="*/ 3 w 48"/>
                <a:gd name="T33" fmla="*/ 0 h 8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8"/>
                <a:gd name="T52" fmla="*/ 0 h 83"/>
                <a:gd name="T53" fmla="*/ 48 w 48"/>
                <a:gd name="T54" fmla="*/ 83 h 8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8" h="83">
                  <a:moveTo>
                    <a:pt x="3" y="0"/>
                  </a:moveTo>
                  <a:lnTo>
                    <a:pt x="18" y="3"/>
                  </a:lnTo>
                  <a:lnTo>
                    <a:pt x="31" y="11"/>
                  </a:lnTo>
                  <a:lnTo>
                    <a:pt x="39" y="21"/>
                  </a:lnTo>
                  <a:lnTo>
                    <a:pt x="46" y="35"/>
                  </a:lnTo>
                  <a:lnTo>
                    <a:pt x="48" y="46"/>
                  </a:lnTo>
                  <a:lnTo>
                    <a:pt x="48" y="59"/>
                  </a:lnTo>
                  <a:lnTo>
                    <a:pt x="37" y="83"/>
                  </a:lnTo>
                  <a:lnTo>
                    <a:pt x="31" y="81"/>
                  </a:lnTo>
                  <a:lnTo>
                    <a:pt x="42" y="57"/>
                  </a:lnTo>
                  <a:lnTo>
                    <a:pt x="42" y="46"/>
                  </a:lnTo>
                  <a:lnTo>
                    <a:pt x="40" y="37"/>
                  </a:lnTo>
                  <a:lnTo>
                    <a:pt x="34" y="25"/>
                  </a:lnTo>
                  <a:lnTo>
                    <a:pt x="26" y="16"/>
                  </a:lnTo>
                  <a:lnTo>
                    <a:pt x="16" y="8"/>
                  </a:lnTo>
                  <a:lnTo>
                    <a:pt x="0" y="5"/>
                  </a:lnTo>
                  <a:lnTo>
                    <a:pt x="3" y="0"/>
                  </a:lnTo>
                  <a:close/>
                </a:path>
              </a:pathLst>
            </a:custGeom>
            <a:solidFill>
              <a:srgbClr val="C195DB"/>
            </a:solidFill>
            <a:ln w="9525">
              <a:noFill/>
              <a:round/>
              <a:headEnd/>
              <a:tailEnd/>
            </a:ln>
          </p:spPr>
          <p:txBody>
            <a:bodyPr/>
            <a:lstStyle/>
            <a:p>
              <a:endParaRPr lang="ru-RU"/>
            </a:p>
          </p:txBody>
        </p:sp>
        <p:sp>
          <p:nvSpPr>
            <p:cNvPr id="161939" name="Freeform 3596"/>
            <p:cNvSpPr>
              <a:spLocks/>
            </p:cNvSpPr>
            <p:nvPr/>
          </p:nvSpPr>
          <p:spPr bwMode="auto">
            <a:xfrm>
              <a:off x="1893" y="1611"/>
              <a:ext cx="2" cy="5"/>
            </a:xfrm>
            <a:custGeom>
              <a:avLst/>
              <a:gdLst>
                <a:gd name="T0" fmla="*/ 1 w 2"/>
                <a:gd name="T1" fmla="*/ 0 h 5"/>
                <a:gd name="T2" fmla="*/ 2 w 2"/>
                <a:gd name="T3" fmla="*/ 0 h 5"/>
                <a:gd name="T4" fmla="*/ 0 w 2"/>
                <a:gd name="T5" fmla="*/ 5 h 5"/>
                <a:gd name="T6" fmla="*/ 1 w 2"/>
                <a:gd name="T7" fmla="*/ 5 h 5"/>
                <a:gd name="T8" fmla="*/ 1 w 2"/>
                <a:gd name="T9" fmla="*/ 0 h 5"/>
                <a:gd name="T10" fmla="*/ 0 60000 65536"/>
                <a:gd name="T11" fmla="*/ 0 60000 65536"/>
                <a:gd name="T12" fmla="*/ 0 60000 65536"/>
                <a:gd name="T13" fmla="*/ 0 60000 65536"/>
                <a:gd name="T14" fmla="*/ 0 60000 65536"/>
                <a:gd name="T15" fmla="*/ 0 w 2"/>
                <a:gd name="T16" fmla="*/ 0 h 5"/>
                <a:gd name="T17" fmla="*/ 2 w 2"/>
                <a:gd name="T18" fmla="*/ 5 h 5"/>
              </a:gdLst>
              <a:ahLst/>
              <a:cxnLst>
                <a:cxn ang="T10">
                  <a:pos x="T0" y="T1"/>
                </a:cxn>
                <a:cxn ang="T11">
                  <a:pos x="T2" y="T3"/>
                </a:cxn>
                <a:cxn ang="T12">
                  <a:pos x="T4" y="T5"/>
                </a:cxn>
                <a:cxn ang="T13">
                  <a:pos x="T6" y="T7"/>
                </a:cxn>
                <a:cxn ang="T14">
                  <a:pos x="T8" y="T9"/>
                </a:cxn>
              </a:cxnLst>
              <a:rect l="T15" t="T16" r="T17" b="T18"/>
              <a:pathLst>
                <a:path w="2" h="5">
                  <a:moveTo>
                    <a:pt x="1" y="0"/>
                  </a:moveTo>
                  <a:lnTo>
                    <a:pt x="2" y="0"/>
                  </a:lnTo>
                  <a:lnTo>
                    <a:pt x="0" y="5"/>
                  </a:lnTo>
                  <a:lnTo>
                    <a:pt x="1" y="5"/>
                  </a:lnTo>
                  <a:lnTo>
                    <a:pt x="1" y="0"/>
                  </a:lnTo>
                  <a:close/>
                </a:path>
              </a:pathLst>
            </a:custGeom>
            <a:solidFill>
              <a:srgbClr val="C195DB"/>
            </a:solidFill>
            <a:ln w="9525">
              <a:noFill/>
              <a:round/>
              <a:headEnd/>
              <a:tailEnd/>
            </a:ln>
          </p:spPr>
          <p:txBody>
            <a:bodyPr/>
            <a:lstStyle/>
            <a:p>
              <a:endParaRPr lang="ru-RU"/>
            </a:p>
          </p:txBody>
        </p:sp>
        <p:sp>
          <p:nvSpPr>
            <p:cNvPr id="161940" name="Freeform 3597"/>
            <p:cNvSpPr>
              <a:spLocks/>
            </p:cNvSpPr>
            <p:nvPr/>
          </p:nvSpPr>
          <p:spPr bwMode="auto">
            <a:xfrm>
              <a:off x="1923" y="1691"/>
              <a:ext cx="8" cy="5"/>
            </a:xfrm>
            <a:custGeom>
              <a:avLst/>
              <a:gdLst>
                <a:gd name="T0" fmla="*/ 8 w 8"/>
                <a:gd name="T1" fmla="*/ 4 h 5"/>
                <a:gd name="T2" fmla="*/ 7 w 8"/>
                <a:gd name="T3" fmla="*/ 5 h 5"/>
                <a:gd name="T4" fmla="*/ 0 w 8"/>
                <a:gd name="T5" fmla="*/ 0 h 5"/>
                <a:gd name="T6" fmla="*/ 0 w 8"/>
                <a:gd name="T7" fmla="*/ 2 h 5"/>
                <a:gd name="T8" fmla="*/ 8 w 8"/>
                <a:gd name="T9" fmla="*/ 4 h 5"/>
                <a:gd name="T10" fmla="*/ 0 60000 65536"/>
                <a:gd name="T11" fmla="*/ 0 60000 65536"/>
                <a:gd name="T12" fmla="*/ 0 60000 65536"/>
                <a:gd name="T13" fmla="*/ 0 60000 65536"/>
                <a:gd name="T14" fmla="*/ 0 60000 65536"/>
                <a:gd name="T15" fmla="*/ 0 w 8"/>
                <a:gd name="T16" fmla="*/ 0 h 5"/>
                <a:gd name="T17" fmla="*/ 8 w 8"/>
                <a:gd name="T18" fmla="*/ 5 h 5"/>
              </a:gdLst>
              <a:ahLst/>
              <a:cxnLst>
                <a:cxn ang="T10">
                  <a:pos x="T0" y="T1"/>
                </a:cxn>
                <a:cxn ang="T11">
                  <a:pos x="T2" y="T3"/>
                </a:cxn>
                <a:cxn ang="T12">
                  <a:pos x="T4" y="T5"/>
                </a:cxn>
                <a:cxn ang="T13">
                  <a:pos x="T6" y="T7"/>
                </a:cxn>
                <a:cxn ang="T14">
                  <a:pos x="T8" y="T9"/>
                </a:cxn>
              </a:cxnLst>
              <a:rect l="T15" t="T16" r="T17" b="T18"/>
              <a:pathLst>
                <a:path w="8" h="5">
                  <a:moveTo>
                    <a:pt x="8" y="4"/>
                  </a:moveTo>
                  <a:lnTo>
                    <a:pt x="7" y="5"/>
                  </a:lnTo>
                  <a:lnTo>
                    <a:pt x="0" y="0"/>
                  </a:lnTo>
                  <a:lnTo>
                    <a:pt x="0" y="2"/>
                  </a:lnTo>
                  <a:lnTo>
                    <a:pt x="8" y="4"/>
                  </a:lnTo>
                  <a:close/>
                </a:path>
              </a:pathLst>
            </a:custGeom>
            <a:solidFill>
              <a:srgbClr val="C195DB"/>
            </a:solidFill>
            <a:ln w="9525">
              <a:noFill/>
              <a:round/>
              <a:headEnd/>
              <a:tailEnd/>
            </a:ln>
          </p:spPr>
          <p:txBody>
            <a:bodyPr/>
            <a:lstStyle/>
            <a:p>
              <a:endParaRPr lang="ru-RU"/>
            </a:p>
          </p:txBody>
        </p:sp>
        <p:sp>
          <p:nvSpPr>
            <p:cNvPr id="161941" name="Freeform 3598"/>
            <p:cNvSpPr>
              <a:spLocks/>
            </p:cNvSpPr>
            <p:nvPr/>
          </p:nvSpPr>
          <p:spPr bwMode="auto">
            <a:xfrm>
              <a:off x="1161" y="1671"/>
              <a:ext cx="692" cy="269"/>
            </a:xfrm>
            <a:custGeom>
              <a:avLst/>
              <a:gdLst>
                <a:gd name="T0" fmla="*/ 683 w 692"/>
                <a:gd name="T1" fmla="*/ 249 h 269"/>
                <a:gd name="T2" fmla="*/ 675 w 692"/>
                <a:gd name="T3" fmla="*/ 258 h 269"/>
                <a:gd name="T4" fmla="*/ 664 w 692"/>
                <a:gd name="T5" fmla="*/ 264 h 269"/>
                <a:gd name="T6" fmla="*/ 653 w 692"/>
                <a:gd name="T7" fmla="*/ 267 h 269"/>
                <a:gd name="T8" fmla="*/ 632 w 692"/>
                <a:gd name="T9" fmla="*/ 267 h 269"/>
                <a:gd name="T10" fmla="*/ 620 w 692"/>
                <a:gd name="T11" fmla="*/ 262 h 269"/>
                <a:gd name="T12" fmla="*/ 607 w 692"/>
                <a:gd name="T13" fmla="*/ 255 h 269"/>
                <a:gd name="T14" fmla="*/ 596 w 692"/>
                <a:gd name="T15" fmla="*/ 244 h 269"/>
                <a:gd name="T16" fmla="*/ 590 w 692"/>
                <a:gd name="T17" fmla="*/ 233 h 269"/>
                <a:gd name="T18" fmla="*/ 585 w 692"/>
                <a:gd name="T19" fmla="*/ 223 h 269"/>
                <a:gd name="T20" fmla="*/ 581 w 692"/>
                <a:gd name="T21" fmla="*/ 219 h 269"/>
                <a:gd name="T22" fmla="*/ 575 w 692"/>
                <a:gd name="T23" fmla="*/ 214 h 269"/>
                <a:gd name="T24" fmla="*/ 551 w 692"/>
                <a:gd name="T25" fmla="*/ 206 h 269"/>
                <a:gd name="T26" fmla="*/ 507 w 692"/>
                <a:gd name="T27" fmla="*/ 197 h 269"/>
                <a:gd name="T28" fmla="*/ 339 w 692"/>
                <a:gd name="T29" fmla="*/ 167 h 269"/>
                <a:gd name="T30" fmla="*/ 239 w 692"/>
                <a:gd name="T31" fmla="*/ 145 h 269"/>
                <a:gd name="T32" fmla="*/ 142 w 692"/>
                <a:gd name="T33" fmla="*/ 121 h 269"/>
                <a:gd name="T34" fmla="*/ 100 w 692"/>
                <a:gd name="T35" fmla="*/ 106 h 269"/>
                <a:gd name="T36" fmla="*/ 63 w 692"/>
                <a:gd name="T37" fmla="*/ 93 h 269"/>
                <a:gd name="T38" fmla="*/ 33 w 692"/>
                <a:gd name="T39" fmla="*/ 77 h 269"/>
                <a:gd name="T40" fmla="*/ 11 w 692"/>
                <a:gd name="T41" fmla="*/ 61 h 269"/>
                <a:gd name="T42" fmla="*/ 2 w 692"/>
                <a:gd name="T43" fmla="*/ 49 h 269"/>
                <a:gd name="T44" fmla="*/ 0 w 692"/>
                <a:gd name="T45" fmla="*/ 39 h 269"/>
                <a:gd name="T46" fmla="*/ 0 w 692"/>
                <a:gd name="T47" fmla="*/ 30 h 269"/>
                <a:gd name="T48" fmla="*/ 2 w 692"/>
                <a:gd name="T49" fmla="*/ 22 h 269"/>
                <a:gd name="T50" fmla="*/ 9 w 692"/>
                <a:gd name="T51" fmla="*/ 14 h 269"/>
                <a:gd name="T52" fmla="*/ 21 w 692"/>
                <a:gd name="T53" fmla="*/ 6 h 269"/>
                <a:gd name="T54" fmla="*/ 39 w 692"/>
                <a:gd name="T55" fmla="*/ 2 h 269"/>
                <a:gd name="T56" fmla="*/ 61 w 692"/>
                <a:gd name="T57" fmla="*/ 0 h 269"/>
                <a:gd name="T58" fmla="*/ 96 w 692"/>
                <a:gd name="T59" fmla="*/ 3 h 269"/>
                <a:gd name="T60" fmla="*/ 136 w 692"/>
                <a:gd name="T61" fmla="*/ 13 h 269"/>
                <a:gd name="T62" fmla="*/ 201 w 692"/>
                <a:gd name="T63" fmla="*/ 31 h 269"/>
                <a:gd name="T64" fmla="*/ 249 w 692"/>
                <a:gd name="T65" fmla="*/ 46 h 269"/>
                <a:gd name="T66" fmla="*/ 320 w 692"/>
                <a:gd name="T67" fmla="*/ 74 h 269"/>
                <a:gd name="T68" fmla="*/ 368 w 692"/>
                <a:gd name="T69" fmla="*/ 92 h 269"/>
                <a:gd name="T70" fmla="*/ 521 w 692"/>
                <a:gd name="T71" fmla="*/ 159 h 269"/>
                <a:gd name="T72" fmla="*/ 561 w 692"/>
                <a:gd name="T73" fmla="*/ 175 h 269"/>
                <a:gd name="T74" fmla="*/ 583 w 692"/>
                <a:gd name="T75" fmla="*/ 181 h 269"/>
                <a:gd name="T76" fmla="*/ 596 w 692"/>
                <a:gd name="T77" fmla="*/ 181 h 269"/>
                <a:gd name="T78" fmla="*/ 609 w 692"/>
                <a:gd name="T79" fmla="*/ 180 h 269"/>
                <a:gd name="T80" fmla="*/ 630 w 692"/>
                <a:gd name="T81" fmla="*/ 172 h 269"/>
                <a:gd name="T82" fmla="*/ 637 w 692"/>
                <a:gd name="T83" fmla="*/ 170 h 269"/>
                <a:gd name="T84" fmla="*/ 654 w 692"/>
                <a:gd name="T85" fmla="*/ 172 h 269"/>
                <a:gd name="T86" fmla="*/ 669 w 692"/>
                <a:gd name="T87" fmla="*/ 176 h 269"/>
                <a:gd name="T88" fmla="*/ 679 w 692"/>
                <a:gd name="T89" fmla="*/ 184 h 269"/>
                <a:gd name="T90" fmla="*/ 686 w 692"/>
                <a:gd name="T91" fmla="*/ 193 h 269"/>
                <a:gd name="T92" fmla="*/ 691 w 692"/>
                <a:gd name="T93" fmla="*/ 206 h 269"/>
                <a:gd name="T94" fmla="*/ 692 w 692"/>
                <a:gd name="T95" fmla="*/ 219 h 269"/>
                <a:gd name="T96" fmla="*/ 690 w 692"/>
                <a:gd name="T97" fmla="*/ 237 h 26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92"/>
                <a:gd name="T148" fmla="*/ 0 h 269"/>
                <a:gd name="T149" fmla="*/ 692 w 692"/>
                <a:gd name="T150" fmla="*/ 269 h 26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92" h="269">
                  <a:moveTo>
                    <a:pt x="686" y="243"/>
                  </a:moveTo>
                  <a:lnTo>
                    <a:pt x="683" y="249"/>
                  </a:lnTo>
                  <a:lnTo>
                    <a:pt x="680" y="253"/>
                  </a:lnTo>
                  <a:lnTo>
                    <a:pt x="675" y="258"/>
                  </a:lnTo>
                  <a:lnTo>
                    <a:pt x="671" y="261"/>
                  </a:lnTo>
                  <a:lnTo>
                    <a:pt x="664" y="264"/>
                  </a:lnTo>
                  <a:lnTo>
                    <a:pt x="658" y="266"/>
                  </a:lnTo>
                  <a:lnTo>
                    <a:pt x="653" y="267"/>
                  </a:lnTo>
                  <a:lnTo>
                    <a:pt x="647" y="269"/>
                  </a:lnTo>
                  <a:lnTo>
                    <a:pt x="632" y="267"/>
                  </a:lnTo>
                  <a:lnTo>
                    <a:pt x="626" y="266"/>
                  </a:lnTo>
                  <a:lnTo>
                    <a:pt x="620" y="262"/>
                  </a:lnTo>
                  <a:lnTo>
                    <a:pt x="613" y="260"/>
                  </a:lnTo>
                  <a:lnTo>
                    <a:pt x="607" y="255"/>
                  </a:lnTo>
                  <a:lnTo>
                    <a:pt x="601" y="250"/>
                  </a:lnTo>
                  <a:lnTo>
                    <a:pt x="596" y="244"/>
                  </a:lnTo>
                  <a:lnTo>
                    <a:pt x="591" y="239"/>
                  </a:lnTo>
                  <a:lnTo>
                    <a:pt x="590" y="233"/>
                  </a:lnTo>
                  <a:lnTo>
                    <a:pt x="588" y="228"/>
                  </a:lnTo>
                  <a:lnTo>
                    <a:pt x="585" y="223"/>
                  </a:lnTo>
                  <a:lnTo>
                    <a:pt x="583" y="222"/>
                  </a:lnTo>
                  <a:lnTo>
                    <a:pt x="581" y="219"/>
                  </a:lnTo>
                  <a:lnTo>
                    <a:pt x="579" y="217"/>
                  </a:lnTo>
                  <a:lnTo>
                    <a:pt x="575" y="214"/>
                  </a:lnTo>
                  <a:lnTo>
                    <a:pt x="566" y="211"/>
                  </a:lnTo>
                  <a:lnTo>
                    <a:pt x="551" y="206"/>
                  </a:lnTo>
                  <a:lnTo>
                    <a:pt x="534" y="203"/>
                  </a:lnTo>
                  <a:lnTo>
                    <a:pt x="507" y="197"/>
                  </a:lnTo>
                  <a:lnTo>
                    <a:pt x="432" y="184"/>
                  </a:lnTo>
                  <a:lnTo>
                    <a:pt x="339" y="167"/>
                  </a:lnTo>
                  <a:lnTo>
                    <a:pt x="288" y="156"/>
                  </a:lnTo>
                  <a:lnTo>
                    <a:pt x="239" y="145"/>
                  </a:lnTo>
                  <a:lnTo>
                    <a:pt x="188" y="134"/>
                  </a:lnTo>
                  <a:lnTo>
                    <a:pt x="142" y="121"/>
                  </a:lnTo>
                  <a:lnTo>
                    <a:pt x="120" y="115"/>
                  </a:lnTo>
                  <a:lnTo>
                    <a:pt x="100" y="106"/>
                  </a:lnTo>
                  <a:lnTo>
                    <a:pt x="81" y="100"/>
                  </a:lnTo>
                  <a:lnTo>
                    <a:pt x="63" y="93"/>
                  </a:lnTo>
                  <a:lnTo>
                    <a:pt x="47" y="85"/>
                  </a:lnTo>
                  <a:lnTo>
                    <a:pt x="33" y="77"/>
                  </a:lnTo>
                  <a:lnTo>
                    <a:pt x="21" y="69"/>
                  </a:lnTo>
                  <a:lnTo>
                    <a:pt x="11" y="61"/>
                  </a:lnTo>
                  <a:lnTo>
                    <a:pt x="4" y="52"/>
                  </a:lnTo>
                  <a:lnTo>
                    <a:pt x="2" y="49"/>
                  </a:lnTo>
                  <a:lnTo>
                    <a:pt x="0" y="44"/>
                  </a:lnTo>
                  <a:lnTo>
                    <a:pt x="0" y="39"/>
                  </a:lnTo>
                  <a:lnTo>
                    <a:pt x="0" y="35"/>
                  </a:lnTo>
                  <a:lnTo>
                    <a:pt x="0" y="30"/>
                  </a:lnTo>
                  <a:lnTo>
                    <a:pt x="2" y="26"/>
                  </a:lnTo>
                  <a:lnTo>
                    <a:pt x="2" y="22"/>
                  </a:lnTo>
                  <a:lnTo>
                    <a:pt x="6" y="17"/>
                  </a:lnTo>
                  <a:lnTo>
                    <a:pt x="9" y="14"/>
                  </a:lnTo>
                  <a:lnTo>
                    <a:pt x="12" y="11"/>
                  </a:lnTo>
                  <a:lnTo>
                    <a:pt x="21" y="6"/>
                  </a:lnTo>
                  <a:lnTo>
                    <a:pt x="33" y="3"/>
                  </a:lnTo>
                  <a:lnTo>
                    <a:pt x="39" y="2"/>
                  </a:lnTo>
                  <a:lnTo>
                    <a:pt x="45" y="0"/>
                  </a:lnTo>
                  <a:lnTo>
                    <a:pt x="61" y="0"/>
                  </a:lnTo>
                  <a:lnTo>
                    <a:pt x="77" y="2"/>
                  </a:lnTo>
                  <a:lnTo>
                    <a:pt x="96" y="3"/>
                  </a:lnTo>
                  <a:lnTo>
                    <a:pt x="115" y="8"/>
                  </a:lnTo>
                  <a:lnTo>
                    <a:pt x="136" y="13"/>
                  </a:lnTo>
                  <a:lnTo>
                    <a:pt x="179" y="24"/>
                  </a:lnTo>
                  <a:lnTo>
                    <a:pt x="201" y="31"/>
                  </a:lnTo>
                  <a:lnTo>
                    <a:pt x="224" y="39"/>
                  </a:lnTo>
                  <a:lnTo>
                    <a:pt x="249" y="46"/>
                  </a:lnTo>
                  <a:lnTo>
                    <a:pt x="272" y="55"/>
                  </a:lnTo>
                  <a:lnTo>
                    <a:pt x="320" y="74"/>
                  </a:lnTo>
                  <a:lnTo>
                    <a:pt x="343" y="83"/>
                  </a:lnTo>
                  <a:lnTo>
                    <a:pt x="368" y="92"/>
                  </a:lnTo>
                  <a:lnTo>
                    <a:pt x="453" y="130"/>
                  </a:lnTo>
                  <a:lnTo>
                    <a:pt x="521" y="159"/>
                  </a:lnTo>
                  <a:lnTo>
                    <a:pt x="545" y="169"/>
                  </a:lnTo>
                  <a:lnTo>
                    <a:pt x="561" y="175"/>
                  </a:lnTo>
                  <a:lnTo>
                    <a:pt x="577" y="180"/>
                  </a:lnTo>
                  <a:lnTo>
                    <a:pt x="583" y="181"/>
                  </a:lnTo>
                  <a:lnTo>
                    <a:pt x="590" y="181"/>
                  </a:lnTo>
                  <a:lnTo>
                    <a:pt x="596" y="181"/>
                  </a:lnTo>
                  <a:lnTo>
                    <a:pt x="601" y="181"/>
                  </a:lnTo>
                  <a:lnTo>
                    <a:pt x="609" y="180"/>
                  </a:lnTo>
                  <a:lnTo>
                    <a:pt x="623" y="175"/>
                  </a:lnTo>
                  <a:lnTo>
                    <a:pt x="630" y="172"/>
                  </a:lnTo>
                  <a:lnTo>
                    <a:pt x="634" y="172"/>
                  </a:lnTo>
                  <a:lnTo>
                    <a:pt x="637" y="170"/>
                  </a:lnTo>
                  <a:lnTo>
                    <a:pt x="647" y="170"/>
                  </a:lnTo>
                  <a:lnTo>
                    <a:pt x="654" y="172"/>
                  </a:lnTo>
                  <a:lnTo>
                    <a:pt x="660" y="174"/>
                  </a:lnTo>
                  <a:lnTo>
                    <a:pt x="669" y="176"/>
                  </a:lnTo>
                  <a:lnTo>
                    <a:pt x="673" y="180"/>
                  </a:lnTo>
                  <a:lnTo>
                    <a:pt x="679" y="184"/>
                  </a:lnTo>
                  <a:lnTo>
                    <a:pt x="683" y="189"/>
                  </a:lnTo>
                  <a:lnTo>
                    <a:pt x="686" y="193"/>
                  </a:lnTo>
                  <a:lnTo>
                    <a:pt x="688" y="200"/>
                  </a:lnTo>
                  <a:lnTo>
                    <a:pt x="691" y="206"/>
                  </a:lnTo>
                  <a:lnTo>
                    <a:pt x="691" y="213"/>
                  </a:lnTo>
                  <a:lnTo>
                    <a:pt x="692" y="219"/>
                  </a:lnTo>
                  <a:lnTo>
                    <a:pt x="691" y="232"/>
                  </a:lnTo>
                  <a:lnTo>
                    <a:pt x="690" y="237"/>
                  </a:lnTo>
                  <a:lnTo>
                    <a:pt x="686" y="243"/>
                  </a:lnTo>
                  <a:close/>
                </a:path>
              </a:pathLst>
            </a:custGeom>
            <a:solidFill>
              <a:srgbClr val="844CD6"/>
            </a:solidFill>
            <a:ln w="9525">
              <a:noFill/>
              <a:round/>
              <a:headEnd/>
              <a:tailEnd/>
            </a:ln>
          </p:spPr>
          <p:txBody>
            <a:bodyPr/>
            <a:lstStyle/>
            <a:p>
              <a:endParaRPr lang="ru-RU"/>
            </a:p>
          </p:txBody>
        </p:sp>
        <p:sp>
          <p:nvSpPr>
            <p:cNvPr id="161942" name="Freeform 3599"/>
            <p:cNvSpPr>
              <a:spLocks/>
            </p:cNvSpPr>
            <p:nvPr/>
          </p:nvSpPr>
          <p:spPr bwMode="auto">
            <a:xfrm>
              <a:off x="1753" y="1910"/>
              <a:ext cx="96" cy="34"/>
            </a:xfrm>
            <a:custGeom>
              <a:avLst/>
              <a:gdLst>
                <a:gd name="T0" fmla="*/ 96 w 96"/>
                <a:gd name="T1" fmla="*/ 5 h 34"/>
                <a:gd name="T2" fmla="*/ 89 w 96"/>
                <a:gd name="T3" fmla="*/ 16 h 34"/>
                <a:gd name="T4" fmla="*/ 79 w 96"/>
                <a:gd name="T5" fmla="*/ 24 h 34"/>
                <a:gd name="T6" fmla="*/ 67 w 96"/>
                <a:gd name="T7" fmla="*/ 31 h 34"/>
                <a:gd name="T8" fmla="*/ 55 w 96"/>
                <a:gd name="T9" fmla="*/ 34 h 34"/>
                <a:gd name="T10" fmla="*/ 40 w 96"/>
                <a:gd name="T11" fmla="*/ 32 h 34"/>
                <a:gd name="T12" fmla="*/ 28 w 96"/>
                <a:gd name="T13" fmla="*/ 27 h 34"/>
                <a:gd name="T14" fmla="*/ 12 w 96"/>
                <a:gd name="T15" fmla="*/ 18 h 34"/>
                <a:gd name="T16" fmla="*/ 0 w 96"/>
                <a:gd name="T17" fmla="*/ 6 h 34"/>
                <a:gd name="T18" fmla="*/ 5 w 96"/>
                <a:gd name="T19" fmla="*/ 2 h 34"/>
                <a:gd name="T20" fmla="*/ 17 w 96"/>
                <a:gd name="T21" fmla="*/ 13 h 34"/>
                <a:gd name="T22" fmla="*/ 29 w 96"/>
                <a:gd name="T23" fmla="*/ 21 h 34"/>
                <a:gd name="T24" fmla="*/ 40 w 96"/>
                <a:gd name="T25" fmla="*/ 25 h 34"/>
                <a:gd name="T26" fmla="*/ 55 w 96"/>
                <a:gd name="T27" fmla="*/ 27 h 34"/>
                <a:gd name="T28" fmla="*/ 66 w 96"/>
                <a:gd name="T29" fmla="*/ 24 h 34"/>
                <a:gd name="T30" fmla="*/ 75 w 96"/>
                <a:gd name="T31" fmla="*/ 19 h 34"/>
                <a:gd name="T32" fmla="*/ 85 w 96"/>
                <a:gd name="T33" fmla="*/ 11 h 34"/>
                <a:gd name="T34" fmla="*/ 91 w 96"/>
                <a:gd name="T35" fmla="*/ 0 h 34"/>
                <a:gd name="T36" fmla="*/ 96 w 96"/>
                <a:gd name="T37" fmla="*/ 5 h 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6"/>
                <a:gd name="T58" fmla="*/ 0 h 34"/>
                <a:gd name="T59" fmla="*/ 96 w 96"/>
                <a:gd name="T60" fmla="*/ 34 h 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6" h="34">
                  <a:moveTo>
                    <a:pt x="96" y="5"/>
                  </a:moveTo>
                  <a:lnTo>
                    <a:pt x="89" y="16"/>
                  </a:lnTo>
                  <a:lnTo>
                    <a:pt x="79" y="24"/>
                  </a:lnTo>
                  <a:lnTo>
                    <a:pt x="67" y="31"/>
                  </a:lnTo>
                  <a:lnTo>
                    <a:pt x="55" y="34"/>
                  </a:lnTo>
                  <a:lnTo>
                    <a:pt x="40" y="32"/>
                  </a:lnTo>
                  <a:lnTo>
                    <a:pt x="28" y="27"/>
                  </a:lnTo>
                  <a:lnTo>
                    <a:pt x="12" y="18"/>
                  </a:lnTo>
                  <a:lnTo>
                    <a:pt x="0" y="6"/>
                  </a:lnTo>
                  <a:lnTo>
                    <a:pt x="5" y="2"/>
                  </a:lnTo>
                  <a:lnTo>
                    <a:pt x="17" y="13"/>
                  </a:lnTo>
                  <a:lnTo>
                    <a:pt x="29" y="21"/>
                  </a:lnTo>
                  <a:lnTo>
                    <a:pt x="40" y="25"/>
                  </a:lnTo>
                  <a:lnTo>
                    <a:pt x="55" y="27"/>
                  </a:lnTo>
                  <a:lnTo>
                    <a:pt x="66" y="24"/>
                  </a:lnTo>
                  <a:lnTo>
                    <a:pt x="75" y="19"/>
                  </a:lnTo>
                  <a:lnTo>
                    <a:pt x="85" y="11"/>
                  </a:lnTo>
                  <a:lnTo>
                    <a:pt x="91" y="0"/>
                  </a:lnTo>
                  <a:lnTo>
                    <a:pt x="96" y="5"/>
                  </a:lnTo>
                  <a:close/>
                </a:path>
              </a:pathLst>
            </a:custGeom>
            <a:solidFill>
              <a:srgbClr val="C195DB"/>
            </a:solidFill>
            <a:ln w="9525">
              <a:noFill/>
              <a:round/>
              <a:headEnd/>
              <a:tailEnd/>
            </a:ln>
          </p:spPr>
          <p:txBody>
            <a:bodyPr/>
            <a:lstStyle/>
            <a:p>
              <a:endParaRPr lang="ru-RU"/>
            </a:p>
          </p:txBody>
        </p:sp>
        <p:sp>
          <p:nvSpPr>
            <p:cNvPr id="161943" name="Freeform 3600"/>
            <p:cNvSpPr>
              <a:spLocks/>
            </p:cNvSpPr>
            <p:nvPr/>
          </p:nvSpPr>
          <p:spPr bwMode="auto">
            <a:xfrm>
              <a:off x="1713" y="1875"/>
              <a:ext cx="45" cy="42"/>
            </a:xfrm>
            <a:custGeom>
              <a:avLst/>
              <a:gdLst>
                <a:gd name="T0" fmla="*/ 40 w 45"/>
                <a:gd name="T1" fmla="*/ 42 h 42"/>
                <a:gd name="T2" fmla="*/ 34 w 45"/>
                <a:gd name="T3" fmla="*/ 31 h 42"/>
                <a:gd name="T4" fmla="*/ 29 w 45"/>
                <a:gd name="T5" fmla="*/ 22 h 42"/>
                <a:gd name="T6" fmla="*/ 20 w 45"/>
                <a:gd name="T7" fmla="*/ 13 h 42"/>
                <a:gd name="T8" fmla="*/ 14 w 45"/>
                <a:gd name="T9" fmla="*/ 10 h 42"/>
                <a:gd name="T10" fmla="*/ 0 w 45"/>
                <a:gd name="T11" fmla="*/ 7 h 42"/>
                <a:gd name="T12" fmla="*/ 2 w 45"/>
                <a:gd name="T13" fmla="*/ 0 h 42"/>
                <a:gd name="T14" fmla="*/ 16 w 45"/>
                <a:gd name="T15" fmla="*/ 3 h 42"/>
                <a:gd name="T16" fmla="*/ 25 w 45"/>
                <a:gd name="T17" fmla="*/ 8 h 42"/>
                <a:gd name="T18" fmla="*/ 34 w 45"/>
                <a:gd name="T19" fmla="*/ 18 h 42"/>
                <a:gd name="T20" fmla="*/ 38 w 45"/>
                <a:gd name="T21" fmla="*/ 27 h 42"/>
                <a:gd name="T22" fmla="*/ 45 w 45"/>
                <a:gd name="T23" fmla="*/ 38 h 42"/>
                <a:gd name="T24" fmla="*/ 40 w 45"/>
                <a:gd name="T25" fmla="*/ 42 h 4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5"/>
                <a:gd name="T40" fmla="*/ 0 h 42"/>
                <a:gd name="T41" fmla="*/ 45 w 45"/>
                <a:gd name="T42" fmla="*/ 42 h 4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5" h="42">
                  <a:moveTo>
                    <a:pt x="40" y="42"/>
                  </a:moveTo>
                  <a:lnTo>
                    <a:pt x="34" y="31"/>
                  </a:lnTo>
                  <a:lnTo>
                    <a:pt x="29" y="22"/>
                  </a:lnTo>
                  <a:lnTo>
                    <a:pt x="20" y="13"/>
                  </a:lnTo>
                  <a:lnTo>
                    <a:pt x="14" y="10"/>
                  </a:lnTo>
                  <a:lnTo>
                    <a:pt x="0" y="7"/>
                  </a:lnTo>
                  <a:lnTo>
                    <a:pt x="2" y="0"/>
                  </a:lnTo>
                  <a:lnTo>
                    <a:pt x="16" y="3"/>
                  </a:lnTo>
                  <a:lnTo>
                    <a:pt x="25" y="8"/>
                  </a:lnTo>
                  <a:lnTo>
                    <a:pt x="34" y="18"/>
                  </a:lnTo>
                  <a:lnTo>
                    <a:pt x="38" y="27"/>
                  </a:lnTo>
                  <a:lnTo>
                    <a:pt x="45" y="38"/>
                  </a:lnTo>
                  <a:lnTo>
                    <a:pt x="40" y="42"/>
                  </a:lnTo>
                  <a:close/>
                </a:path>
              </a:pathLst>
            </a:custGeom>
            <a:solidFill>
              <a:srgbClr val="C195DB"/>
            </a:solidFill>
            <a:ln w="9525">
              <a:noFill/>
              <a:round/>
              <a:headEnd/>
              <a:tailEnd/>
            </a:ln>
          </p:spPr>
          <p:txBody>
            <a:bodyPr/>
            <a:lstStyle/>
            <a:p>
              <a:endParaRPr lang="ru-RU"/>
            </a:p>
          </p:txBody>
        </p:sp>
        <p:sp>
          <p:nvSpPr>
            <p:cNvPr id="161944" name="Freeform 3601"/>
            <p:cNvSpPr>
              <a:spLocks/>
            </p:cNvSpPr>
            <p:nvPr/>
          </p:nvSpPr>
          <p:spPr bwMode="auto">
            <a:xfrm>
              <a:off x="1752" y="1912"/>
              <a:ext cx="4" cy="5"/>
            </a:xfrm>
            <a:custGeom>
              <a:avLst/>
              <a:gdLst>
                <a:gd name="T0" fmla="*/ 0 w 4"/>
                <a:gd name="T1" fmla="*/ 5 h 5"/>
                <a:gd name="T2" fmla="*/ 4 w 4"/>
                <a:gd name="T3" fmla="*/ 0 h 5"/>
                <a:gd name="T4" fmla="*/ 0 w 4"/>
                <a:gd name="T5" fmla="*/ 5 h 5"/>
                <a:gd name="T6" fmla="*/ 0 60000 65536"/>
                <a:gd name="T7" fmla="*/ 0 60000 65536"/>
                <a:gd name="T8" fmla="*/ 0 60000 65536"/>
                <a:gd name="T9" fmla="*/ 0 w 4"/>
                <a:gd name="T10" fmla="*/ 0 h 5"/>
                <a:gd name="T11" fmla="*/ 4 w 4"/>
                <a:gd name="T12" fmla="*/ 5 h 5"/>
              </a:gdLst>
              <a:ahLst/>
              <a:cxnLst>
                <a:cxn ang="T6">
                  <a:pos x="T0" y="T1"/>
                </a:cxn>
                <a:cxn ang="T7">
                  <a:pos x="T2" y="T3"/>
                </a:cxn>
                <a:cxn ang="T8">
                  <a:pos x="T4" y="T5"/>
                </a:cxn>
              </a:cxnLst>
              <a:rect l="T9" t="T10" r="T11" b="T12"/>
              <a:pathLst>
                <a:path w="4" h="5">
                  <a:moveTo>
                    <a:pt x="0" y="5"/>
                  </a:moveTo>
                  <a:lnTo>
                    <a:pt x="4" y="0"/>
                  </a:lnTo>
                  <a:lnTo>
                    <a:pt x="0" y="5"/>
                  </a:lnTo>
                  <a:close/>
                </a:path>
              </a:pathLst>
            </a:custGeom>
            <a:solidFill>
              <a:srgbClr val="C195DB"/>
            </a:solidFill>
            <a:ln w="9525">
              <a:noFill/>
              <a:round/>
              <a:headEnd/>
              <a:tailEnd/>
            </a:ln>
          </p:spPr>
          <p:txBody>
            <a:bodyPr/>
            <a:lstStyle/>
            <a:p>
              <a:endParaRPr lang="ru-RU"/>
            </a:p>
          </p:txBody>
        </p:sp>
        <p:sp>
          <p:nvSpPr>
            <p:cNvPr id="161945" name="Freeform 3602"/>
            <p:cNvSpPr>
              <a:spLocks/>
            </p:cNvSpPr>
            <p:nvPr/>
          </p:nvSpPr>
          <p:spPr bwMode="auto">
            <a:xfrm>
              <a:off x="1158" y="1695"/>
              <a:ext cx="554" cy="186"/>
            </a:xfrm>
            <a:custGeom>
              <a:avLst/>
              <a:gdLst>
                <a:gd name="T0" fmla="*/ 554 w 554"/>
                <a:gd name="T1" fmla="*/ 186 h 186"/>
                <a:gd name="T2" fmla="*/ 511 w 554"/>
                <a:gd name="T3" fmla="*/ 177 h 186"/>
                <a:gd name="T4" fmla="*/ 435 w 554"/>
                <a:gd name="T5" fmla="*/ 164 h 186"/>
                <a:gd name="T6" fmla="*/ 342 w 554"/>
                <a:gd name="T7" fmla="*/ 147 h 186"/>
                <a:gd name="T8" fmla="*/ 241 w 554"/>
                <a:gd name="T9" fmla="*/ 124 h 186"/>
                <a:gd name="T10" fmla="*/ 144 w 554"/>
                <a:gd name="T11" fmla="*/ 99 h 186"/>
                <a:gd name="T12" fmla="*/ 65 w 554"/>
                <a:gd name="T13" fmla="*/ 70 h 186"/>
                <a:gd name="T14" fmla="*/ 32 w 554"/>
                <a:gd name="T15" fmla="*/ 53 h 186"/>
                <a:gd name="T16" fmla="*/ 11 w 554"/>
                <a:gd name="T17" fmla="*/ 37 h 186"/>
                <a:gd name="T18" fmla="*/ 3 w 554"/>
                <a:gd name="T19" fmla="*/ 28 h 186"/>
                <a:gd name="T20" fmla="*/ 0 w 554"/>
                <a:gd name="T21" fmla="*/ 20 h 186"/>
                <a:gd name="T22" fmla="*/ 0 w 554"/>
                <a:gd name="T23" fmla="*/ 0 h 186"/>
                <a:gd name="T24" fmla="*/ 4 w 554"/>
                <a:gd name="T25" fmla="*/ 0 h 186"/>
                <a:gd name="T26" fmla="*/ 4 w 554"/>
                <a:gd name="T27" fmla="*/ 17 h 186"/>
                <a:gd name="T28" fmla="*/ 8 w 554"/>
                <a:gd name="T29" fmla="*/ 23 h 186"/>
                <a:gd name="T30" fmla="*/ 15 w 554"/>
                <a:gd name="T31" fmla="*/ 32 h 186"/>
                <a:gd name="T32" fmla="*/ 36 w 554"/>
                <a:gd name="T33" fmla="*/ 49 h 186"/>
                <a:gd name="T34" fmla="*/ 66 w 554"/>
                <a:gd name="T35" fmla="*/ 64 h 186"/>
                <a:gd name="T36" fmla="*/ 146 w 554"/>
                <a:gd name="T37" fmla="*/ 93 h 186"/>
                <a:gd name="T38" fmla="*/ 241 w 554"/>
                <a:gd name="T39" fmla="*/ 118 h 186"/>
                <a:gd name="T40" fmla="*/ 342 w 554"/>
                <a:gd name="T41" fmla="*/ 140 h 186"/>
                <a:gd name="T42" fmla="*/ 435 w 554"/>
                <a:gd name="T43" fmla="*/ 158 h 186"/>
                <a:gd name="T44" fmla="*/ 511 w 554"/>
                <a:gd name="T45" fmla="*/ 170 h 186"/>
                <a:gd name="T46" fmla="*/ 554 w 554"/>
                <a:gd name="T47" fmla="*/ 179 h 186"/>
                <a:gd name="T48" fmla="*/ 554 w 554"/>
                <a:gd name="T49" fmla="*/ 186 h 18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54"/>
                <a:gd name="T76" fmla="*/ 0 h 186"/>
                <a:gd name="T77" fmla="*/ 554 w 554"/>
                <a:gd name="T78" fmla="*/ 186 h 18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54" h="186">
                  <a:moveTo>
                    <a:pt x="554" y="186"/>
                  </a:moveTo>
                  <a:lnTo>
                    <a:pt x="511" y="177"/>
                  </a:lnTo>
                  <a:lnTo>
                    <a:pt x="435" y="164"/>
                  </a:lnTo>
                  <a:lnTo>
                    <a:pt x="342" y="147"/>
                  </a:lnTo>
                  <a:lnTo>
                    <a:pt x="241" y="124"/>
                  </a:lnTo>
                  <a:lnTo>
                    <a:pt x="144" y="99"/>
                  </a:lnTo>
                  <a:lnTo>
                    <a:pt x="65" y="70"/>
                  </a:lnTo>
                  <a:lnTo>
                    <a:pt x="32" y="53"/>
                  </a:lnTo>
                  <a:lnTo>
                    <a:pt x="11" y="37"/>
                  </a:lnTo>
                  <a:lnTo>
                    <a:pt x="3" y="28"/>
                  </a:lnTo>
                  <a:lnTo>
                    <a:pt x="0" y="20"/>
                  </a:lnTo>
                  <a:lnTo>
                    <a:pt x="0" y="0"/>
                  </a:lnTo>
                  <a:lnTo>
                    <a:pt x="4" y="0"/>
                  </a:lnTo>
                  <a:lnTo>
                    <a:pt x="4" y="17"/>
                  </a:lnTo>
                  <a:lnTo>
                    <a:pt x="8" y="23"/>
                  </a:lnTo>
                  <a:lnTo>
                    <a:pt x="15" y="32"/>
                  </a:lnTo>
                  <a:lnTo>
                    <a:pt x="36" y="49"/>
                  </a:lnTo>
                  <a:lnTo>
                    <a:pt x="66" y="64"/>
                  </a:lnTo>
                  <a:lnTo>
                    <a:pt x="146" y="93"/>
                  </a:lnTo>
                  <a:lnTo>
                    <a:pt x="241" y="118"/>
                  </a:lnTo>
                  <a:lnTo>
                    <a:pt x="342" y="140"/>
                  </a:lnTo>
                  <a:lnTo>
                    <a:pt x="435" y="158"/>
                  </a:lnTo>
                  <a:lnTo>
                    <a:pt x="511" y="170"/>
                  </a:lnTo>
                  <a:lnTo>
                    <a:pt x="554" y="179"/>
                  </a:lnTo>
                  <a:lnTo>
                    <a:pt x="554" y="186"/>
                  </a:lnTo>
                  <a:close/>
                </a:path>
              </a:pathLst>
            </a:custGeom>
            <a:solidFill>
              <a:srgbClr val="C195DB"/>
            </a:solidFill>
            <a:ln w="9525">
              <a:noFill/>
              <a:round/>
              <a:headEnd/>
              <a:tailEnd/>
            </a:ln>
          </p:spPr>
          <p:txBody>
            <a:bodyPr/>
            <a:lstStyle/>
            <a:p>
              <a:endParaRPr lang="ru-RU"/>
            </a:p>
          </p:txBody>
        </p:sp>
        <p:sp>
          <p:nvSpPr>
            <p:cNvPr id="161946" name="Freeform 3603"/>
            <p:cNvSpPr>
              <a:spLocks/>
            </p:cNvSpPr>
            <p:nvPr/>
          </p:nvSpPr>
          <p:spPr bwMode="auto">
            <a:xfrm>
              <a:off x="1712" y="1875"/>
              <a:ext cx="1" cy="6"/>
            </a:xfrm>
            <a:custGeom>
              <a:avLst/>
              <a:gdLst>
                <a:gd name="T0" fmla="*/ 1 w 1"/>
                <a:gd name="T1" fmla="*/ 0 h 6"/>
                <a:gd name="T2" fmla="*/ 0 w 1"/>
                <a:gd name="T3" fmla="*/ 0 h 6"/>
                <a:gd name="T4" fmla="*/ 0 w 1"/>
                <a:gd name="T5" fmla="*/ 6 h 6"/>
                <a:gd name="T6" fmla="*/ 1 w 1"/>
                <a:gd name="T7" fmla="*/ 0 h 6"/>
                <a:gd name="T8" fmla="*/ 0 60000 65536"/>
                <a:gd name="T9" fmla="*/ 0 60000 65536"/>
                <a:gd name="T10" fmla="*/ 0 60000 65536"/>
                <a:gd name="T11" fmla="*/ 0 60000 65536"/>
                <a:gd name="T12" fmla="*/ 0 w 1"/>
                <a:gd name="T13" fmla="*/ 0 h 6"/>
                <a:gd name="T14" fmla="*/ 1 w 1"/>
                <a:gd name="T15" fmla="*/ 6 h 6"/>
              </a:gdLst>
              <a:ahLst/>
              <a:cxnLst>
                <a:cxn ang="T8">
                  <a:pos x="T0" y="T1"/>
                </a:cxn>
                <a:cxn ang="T9">
                  <a:pos x="T2" y="T3"/>
                </a:cxn>
                <a:cxn ang="T10">
                  <a:pos x="T4" y="T5"/>
                </a:cxn>
                <a:cxn ang="T11">
                  <a:pos x="T6" y="T7"/>
                </a:cxn>
              </a:cxnLst>
              <a:rect l="T12" t="T13" r="T14" b="T15"/>
              <a:pathLst>
                <a:path w="1" h="6">
                  <a:moveTo>
                    <a:pt x="1" y="0"/>
                  </a:moveTo>
                  <a:lnTo>
                    <a:pt x="0" y="0"/>
                  </a:lnTo>
                  <a:lnTo>
                    <a:pt x="0" y="6"/>
                  </a:lnTo>
                  <a:lnTo>
                    <a:pt x="1" y="0"/>
                  </a:lnTo>
                  <a:close/>
                </a:path>
              </a:pathLst>
            </a:custGeom>
            <a:solidFill>
              <a:srgbClr val="C195DB"/>
            </a:solidFill>
            <a:ln w="9525">
              <a:noFill/>
              <a:round/>
              <a:headEnd/>
              <a:tailEnd/>
            </a:ln>
          </p:spPr>
          <p:txBody>
            <a:bodyPr/>
            <a:lstStyle/>
            <a:p>
              <a:endParaRPr lang="ru-RU"/>
            </a:p>
          </p:txBody>
        </p:sp>
        <p:sp>
          <p:nvSpPr>
            <p:cNvPr id="161947" name="Freeform 3604"/>
            <p:cNvSpPr>
              <a:spLocks/>
            </p:cNvSpPr>
            <p:nvPr/>
          </p:nvSpPr>
          <p:spPr bwMode="auto">
            <a:xfrm>
              <a:off x="1159" y="1667"/>
              <a:ext cx="565" cy="180"/>
            </a:xfrm>
            <a:custGeom>
              <a:avLst/>
              <a:gdLst>
                <a:gd name="T0" fmla="*/ 0 w 565"/>
                <a:gd name="T1" fmla="*/ 28 h 180"/>
                <a:gd name="T2" fmla="*/ 5 w 565"/>
                <a:gd name="T3" fmla="*/ 18 h 180"/>
                <a:gd name="T4" fmla="*/ 13 w 565"/>
                <a:gd name="T5" fmla="*/ 12 h 180"/>
                <a:gd name="T6" fmla="*/ 35 w 565"/>
                <a:gd name="T7" fmla="*/ 2 h 180"/>
                <a:gd name="T8" fmla="*/ 63 w 565"/>
                <a:gd name="T9" fmla="*/ 0 h 180"/>
                <a:gd name="T10" fmla="*/ 100 w 565"/>
                <a:gd name="T11" fmla="*/ 4 h 180"/>
                <a:gd name="T12" fmla="*/ 140 w 565"/>
                <a:gd name="T13" fmla="*/ 11 h 180"/>
                <a:gd name="T14" fmla="*/ 183 w 565"/>
                <a:gd name="T15" fmla="*/ 24 h 180"/>
                <a:gd name="T16" fmla="*/ 276 w 565"/>
                <a:gd name="T17" fmla="*/ 56 h 180"/>
                <a:gd name="T18" fmla="*/ 372 w 565"/>
                <a:gd name="T19" fmla="*/ 93 h 180"/>
                <a:gd name="T20" fmla="*/ 459 w 565"/>
                <a:gd name="T21" fmla="*/ 130 h 180"/>
                <a:gd name="T22" fmla="*/ 525 w 565"/>
                <a:gd name="T23" fmla="*/ 160 h 180"/>
                <a:gd name="T24" fmla="*/ 565 w 565"/>
                <a:gd name="T25" fmla="*/ 176 h 180"/>
                <a:gd name="T26" fmla="*/ 560 w 565"/>
                <a:gd name="T27" fmla="*/ 180 h 180"/>
                <a:gd name="T28" fmla="*/ 521 w 565"/>
                <a:gd name="T29" fmla="*/ 165 h 180"/>
                <a:gd name="T30" fmla="*/ 453 w 565"/>
                <a:gd name="T31" fmla="*/ 135 h 180"/>
                <a:gd name="T32" fmla="*/ 366 w 565"/>
                <a:gd name="T33" fmla="*/ 98 h 180"/>
                <a:gd name="T34" fmla="*/ 273 w 565"/>
                <a:gd name="T35" fmla="*/ 60 h 180"/>
                <a:gd name="T36" fmla="*/ 179 w 565"/>
                <a:gd name="T37" fmla="*/ 29 h 180"/>
                <a:gd name="T38" fmla="*/ 136 w 565"/>
                <a:gd name="T39" fmla="*/ 16 h 180"/>
                <a:gd name="T40" fmla="*/ 97 w 565"/>
                <a:gd name="T41" fmla="*/ 9 h 180"/>
                <a:gd name="T42" fmla="*/ 63 w 565"/>
                <a:gd name="T43" fmla="*/ 5 h 180"/>
                <a:gd name="T44" fmla="*/ 35 w 565"/>
                <a:gd name="T45" fmla="*/ 7 h 180"/>
                <a:gd name="T46" fmla="*/ 16 w 565"/>
                <a:gd name="T47" fmla="*/ 17 h 180"/>
                <a:gd name="T48" fmla="*/ 10 w 565"/>
                <a:gd name="T49" fmla="*/ 23 h 180"/>
                <a:gd name="T50" fmla="*/ 5 w 565"/>
                <a:gd name="T51" fmla="*/ 30 h 180"/>
                <a:gd name="T52" fmla="*/ 0 w 565"/>
                <a:gd name="T53" fmla="*/ 28 h 18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65"/>
                <a:gd name="T82" fmla="*/ 0 h 180"/>
                <a:gd name="T83" fmla="*/ 565 w 565"/>
                <a:gd name="T84" fmla="*/ 180 h 18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65" h="180">
                  <a:moveTo>
                    <a:pt x="0" y="28"/>
                  </a:moveTo>
                  <a:lnTo>
                    <a:pt x="5" y="18"/>
                  </a:lnTo>
                  <a:lnTo>
                    <a:pt x="13" y="12"/>
                  </a:lnTo>
                  <a:lnTo>
                    <a:pt x="35" y="2"/>
                  </a:lnTo>
                  <a:lnTo>
                    <a:pt x="63" y="0"/>
                  </a:lnTo>
                  <a:lnTo>
                    <a:pt x="100" y="4"/>
                  </a:lnTo>
                  <a:lnTo>
                    <a:pt x="140" y="11"/>
                  </a:lnTo>
                  <a:lnTo>
                    <a:pt x="183" y="24"/>
                  </a:lnTo>
                  <a:lnTo>
                    <a:pt x="276" y="56"/>
                  </a:lnTo>
                  <a:lnTo>
                    <a:pt x="372" y="93"/>
                  </a:lnTo>
                  <a:lnTo>
                    <a:pt x="459" y="130"/>
                  </a:lnTo>
                  <a:lnTo>
                    <a:pt x="525" y="160"/>
                  </a:lnTo>
                  <a:lnTo>
                    <a:pt x="565" y="176"/>
                  </a:lnTo>
                  <a:lnTo>
                    <a:pt x="560" y="180"/>
                  </a:lnTo>
                  <a:lnTo>
                    <a:pt x="521" y="165"/>
                  </a:lnTo>
                  <a:lnTo>
                    <a:pt x="453" y="135"/>
                  </a:lnTo>
                  <a:lnTo>
                    <a:pt x="366" y="98"/>
                  </a:lnTo>
                  <a:lnTo>
                    <a:pt x="273" y="60"/>
                  </a:lnTo>
                  <a:lnTo>
                    <a:pt x="179" y="29"/>
                  </a:lnTo>
                  <a:lnTo>
                    <a:pt x="136" y="16"/>
                  </a:lnTo>
                  <a:lnTo>
                    <a:pt x="97" y="9"/>
                  </a:lnTo>
                  <a:lnTo>
                    <a:pt x="63" y="5"/>
                  </a:lnTo>
                  <a:lnTo>
                    <a:pt x="35" y="7"/>
                  </a:lnTo>
                  <a:lnTo>
                    <a:pt x="16" y="17"/>
                  </a:lnTo>
                  <a:lnTo>
                    <a:pt x="10" y="23"/>
                  </a:lnTo>
                  <a:lnTo>
                    <a:pt x="5" y="30"/>
                  </a:lnTo>
                  <a:lnTo>
                    <a:pt x="0" y="28"/>
                  </a:lnTo>
                  <a:close/>
                </a:path>
              </a:pathLst>
            </a:custGeom>
            <a:solidFill>
              <a:srgbClr val="C195DB"/>
            </a:solidFill>
            <a:ln w="9525">
              <a:noFill/>
              <a:round/>
              <a:headEnd/>
              <a:tailEnd/>
            </a:ln>
          </p:spPr>
          <p:txBody>
            <a:bodyPr/>
            <a:lstStyle/>
            <a:p>
              <a:endParaRPr lang="ru-RU"/>
            </a:p>
          </p:txBody>
        </p:sp>
        <p:sp>
          <p:nvSpPr>
            <p:cNvPr id="161948" name="Freeform 3605"/>
            <p:cNvSpPr>
              <a:spLocks/>
            </p:cNvSpPr>
            <p:nvPr/>
          </p:nvSpPr>
          <p:spPr bwMode="auto">
            <a:xfrm>
              <a:off x="1158" y="1692"/>
              <a:ext cx="4" cy="4"/>
            </a:xfrm>
            <a:custGeom>
              <a:avLst/>
              <a:gdLst>
                <a:gd name="T0" fmla="*/ 0 w 4"/>
                <a:gd name="T1" fmla="*/ 3 h 4"/>
                <a:gd name="T2" fmla="*/ 0 w 4"/>
                <a:gd name="T3" fmla="*/ 0 h 4"/>
                <a:gd name="T4" fmla="*/ 4 w 4"/>
                <a:gd name="T5" fmla="*/ 4 h 4"/>
                <a:gd name="T6" fmla="*/ 4 w 4"/>
                <a:gd name="T7" fmla="*/ 3 h 4"/>
                <a:gd name="T8" fmla="*/ 0 w 4"/>
                <a:gd name="T9" fmla="*/ 3 h 4"/>
                <a:gd name="T10" fmla="*/ 0 60000 65536"/>
                <a:gd name="T11" fmla="*/ 0 60000 65536"/>
                <a:gd name="T12" fmla="*/ 0 60000 65536"/>
                <a:gd name="T13" fmla="*/ 0 60000 65536"/>
                <a:gd name="T14" fmla="*/ 0 60000 65536"/>
                <a:gd name="T15" fmla="*/ 0 w 4"/>
                <a:gd name="T16" fmla="*/ 0 h 4"/>
                <a:gd name="T17" fmla="*/ 4 w 4"/>
                <a:gd name="T18" fmla="*/ 4 h 4"/>
              </a:gdLst>
              <a:ahLst/>
              <a:cxnLst>
                <a:cxn ang="T10">
                  <a:pos x="T0" y="T1"/>
                </a:cxn>
                <a:cxn ang="T11">
                  <a:pos x="T2" y="T3"/>
                </a:cxn>
                <a:cxn ang="T12">
                  <a:pos x="T4" y="T5"/>
                </a:cxn>
                <a:cxn ang="T13">
                  <a:pos x="T6" y="T7"/>
                </a:cxn>
                <a:cxn ang="T14">
                  <a:pos x="T8" y="T9"/>
                </a:cxn>
              </a:cxnLst>
              <a:rect l="T15" t="T16" r="T17" b="T18"/>
              <a:pathLst>
                <a:path w="4" h="4">
                  <a:moveTo>
                    <a:pt x="0" y="3"/>
                  </a:moveTo>
                  <a:lnTo>
                    <a:pt x="0" y="0"/>
                  </a:lnTo>
                  <a:lnTo>
                    <a:pt x="4" y="4"/>
                  </a:lnTo>
                  <a:lnTo>
                    <a:pt x="4" y="3"/>
                  </a:lnTo>
                  <a:lnTo>
                    <a:pt x="0" y="3"/>
                  </a:lnTo>
                  <a:close/>
                </a:path>
              </a:pathLst>
            </a:custGeom>
            <a:solidFill>
              <a:srgbClr val="C195DB"/>
            </a:solidFill>
            <a:ln w="9525">
              <a:noFill/>
              <a:round/>
              <a:headEnd/>
              <a:tailEnd/>
            </a:ln>
          </p:spPr>
          <p:txBody>
            <a:bodyPr/>
            <a:lstStyle/>
            <a:p>
              <a:endParaRPr lang="ru-RU"/>
            </a:p>
          </p:txBody>
        </p:sp>
        <p:sp>
          <p:nvSpPr>
            <p:cNvPr id="161949" name="Freeform 3606"/>
            <p:cNvSpPr>
              <a:spLocks/>
            </p:cNvSpPr>
            <p:nvPr/>
          </p:nvSpPr>
          <p:spPr bwMode="auto">
            <a:xfrm>
              <a:off x="1717" y="1837"/>
              <a:ext cx="80" cy="16"/>
            </a:xfrm>
            <a:custGeom>
              <a:avLst/>
              <a:gdLst>
                <a:gd name="T0" fmla="*/ 3 w 80"/>
                <a:gd name="T1" fmla="*/ 6 h 16"/>
                <a:gd name="T2" fmla="*/ 31 w 80"/>
                <a:gd name="T3" fmla="*/ 11 h 16"/>
                <a:gd name="T4" fmla="*/ 48 w 80"/>
                <a:gd name="T5" fmla="*/ 9 h 16"/>
                <a:gd name="T6" fmla="*/ 62 w 80"/>
                <a:gd name="T7" fmla="*/ 4 h 16"/>
                <a:gd name="T8" fmla="*/ 80 w 80"/>
                <a:gd name="T9" fmla="*/ 0 h 16"/>
                <a:gd name="T10" fmla="*/ 80 w 80"/>
                <a:gd name="T11" fmla="*/ 5 h 16"/>
                <a:gd name="T12" fmla="*/ 65 w 80"/>
                <a:gd name="T13" fmla="*/ 8 h 16"/>
                <a:gd name="T14" fmla="*/ 51 w 80"/>
                <a:gd name="T15" fmla="*/ 14 h 16"/>
                <a:gd name="T16" fmla="*/ 31 w 80"/>
                <a:gd name="T17" fmla="*/ 16 h 16"/>
                <a:gd name="T18" fmla="*/ 0 w 80"/>
                <a:gd name="T19" fmla="*/ 10 h 16"/>
                <a:gd name="T20" fmla="*/ 3 w 80"/>
                <a:gd name="T21" fmla="*/ 6 h 1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0"/>
                <a:gd name="T34" fmla="*/ 0 h 16"/>
                <a:gd name="T35" fmla="*/ 80 w 80"/>
                <a:gd name="T36" fmla="*/ 16 h 1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0" h="16">
                  <a:moveTo>
                    <a:pt x="3" y="6"/>
                  </a:moveTo>
                  <a:lnTo>
                    <a:pt x="31" y="11"/>
                  </a:lnTo>
                  <a:lnTo>
                    <a:pt x="48" y="9"/>
                  </a:lnTo>
                  <a:lnTo>
                    <a:pt x="62" y="4"/>
                  </a:lnTo>
                  <a:lnTo>
                    <a:pt x="80" y="0"/>
                  </a:lnTo>
                  <a:lnTo>
                    <a:pt x="80" y="5"/>
                  </a:lnTo>
                  <a:lnTo>
                    <a:pt x="65" y="8"/>
                  </a:lnTo>
                  <a:lnTo>
                    <a:pt x="51" y="14"/>
                  </a:lnTo>
                  <a:lnTo>
                    <a:pt x="31" y="16"/>
                  </a:lnTo>
                  <a:lnTo>
                    <a:pt x="0" y="10"/>
                  </a:lnTo>
                  <a:lnTo>
                    <a:pt x="3" y="6"/>
                  </a:lnTo>
                  <a:close/>
                </a:path>
              </a:pathLst>
            </a:custGeom>
            <a:solidFill>
              <a:srgbClr val="C195DB"/>
            </a:solidFill>
            <a:ln w="9525">
              <a:noFill/>
              <a:round/>
              <a:headEnd/>
              <a:tailEnd/>
            </a:ln>
          </p:spPr>
          <p:txBody>
            <a:bodyPr/>
            <a:lstStyle/>
            <a:p>
              <a:endParaRPr lang="ru-RU"/>
            </a:p>
          </p:txBody>
        </p:sp>
        <p:sp>
          <p:nvSpPr>
            <p:cNvPr id="161950" name="Freeform 3607"/>
            <p:cNvSpPr>
              <a:spLocks/>
            </p:cNvSpPr>
            <p:nvPr/>
          </p:nvSpPr>
          <p:spPr bwMode="auto">
            <a:xfrm>
              <a:off x="1717" y="1843"/>
              <a:ext cx="6" cy="5"/>
            </a:xfrm>
            <a:custGeom>
              <a:avLst/>
              <a:gdLst>
                <a:gd name="T0" fmla="*/ 0 w 6"/>
                <a:gd name="T1" fmla="*/ 5 h 5"/>
                <a:gd name="T2" fmla="*/ 3 w 6"/>
                <a:gd name="T3" fmla="*/ 5 h 5"/>
                <a:gd name="T4" fmla="*/ 6 w 6"/>
                <a:gd name="T5" fmla="*/ 0 h 5"/>
                <a:gd name="T6" fmla="*/ 0 w 6"/>
                <a:gd name="T7" fmla="*/ 5 h 5"/>
                <a:gd name="T8" fmla="*/ 0 60000 65536"/>
                <a:gd name="T9" fmla="*/ 0 60000 65536"/>
                <a:gd name="T10" fmla="*/ 0 60000 65536"/>
                <a:gd name="T11" fmla="*/ 0 60000 65536"/>
                <a:gd name="T12" fmla="*/ 0 w 6"/>
                <a:gd name="T13" fmla="*/ 0 h 5"/>
                <a:gd name="T14" fmla="*/ 6 w 6"/>
                <a:gd name="T15" fmla="*/ 5 h 5"/>
              </a:gdLst>
              <a:ahLst/>
              <a:cxnLst>
                <a:cxn ang="T8">
                  <a:pos x="T0" y="T1"/>
                </a:cxn>
                <a:cxn ang="T9">
                  <a:pos x="T2" y="T3"/>
                </a:cxn>
                <a:cxn ang="T10">
                  <a:pos x="T4" y="T5"/>
                </a:cxn>
                <a:cxn ang="T11">
                  <a:pos x="T6" y="T7"/>
                </a:cxn>
              </a:cxnLst>
              <a:rect l="T12" t="T13" r="T14" b="T15"/>
              <a:pathLst>
                <a:path w="6" h="5">
                  <a:moveTo>
                    <a:pt x="0" y="5"/>
                  </a:moveTo>
                  <a:lnTo>
                    <a:pt x="3" y="5"/>
                  </a:lnTo>
                  <a:lnTo>
                    <a:pt x="6" y="0"/>
                  </a:lnTo>
                  <a:lnTo>
                    <a:pt x="0" y="5"/>
                  </a:lnTo>
                  <a:close/>
                </a:path>
              </a:pathLst>
            </a:custGeom>
            <a:solidFill>
              <a:srgbClr val="C195DB"/>
            </a:solidFill>
            <a:ln w="9525">
              <a:noFill/>
              <a:round/>
              <a:headEnd/>
              <a:tailEnd/>
            </a:ln>
          </p:spPr>
          <p:txBody>
            <a:bodyPr/>
            <a:lstStyle/>
            <a:p>
              <a:endParaRPr lang="ru-RU"/>
            </a:p>
          </p:txBody>
        </p:sp>
        <p:sp>
          <p:nvSpPr>
            <p:cNvPr id="161951" name="Freeform 3608"/>
            <p:cNvSpPr>
              <a:spLocks/>
            </p:cNvSpPr>
            <p:nvPr/>
          </p:nvSpPr>
          <p:spPr bwMode="auto">
            <a:xfrm>
              <a:off x="1798" y="1838"/>
              <a:ext cx="57" cy="76"/>
            </a:xfrm>
            <a:custGeom>
              <a:avLst/>
              <a:gdLst>
                <a:gd name="T0" fmla="*/ 0 w 57"/>
                <a:gd name="T1" fmla="*/ 0 h 76"/>
                <a:gd name="T2" fmla="*/ 17 w 57"/>
                <a:gd name="T3" fmla="*/ 1 h 76"/>
                <a:gd name="T4" fmla="*/ 32 w 57"/>
                <a:gd name="T5" fmla="*/ 6 h 76"/>
                <a:gd name="T6" fmla="*/ 41 w 57"/>
                <a:gd name="T7" fmla="*/ 14 h 76"/>
                <a:gd name="T8" fmla="*/ 51 w 57"/>
                <a:gd name="T9" fmla="*/ 26 h 76"/>
                <a:gd name="T10" fmla="*/ 55 w 57"/>
                <a:gd name="T11" fmla="*/ 39 h 76"/>
                <a:gd name="T12" fmla="*/ 57 w 57"/>
                <a:gd name="T13" fmla="*/ 52 h 76"/>
                <a:gd name="T14" fmla="*/ 55 w 57"/>
                <a:gd name="T15" fmla="*/ 65 h 76"/>
                <a:gd name="T16" fmla="*/ 51 w 57"/>
                <a:gd name="T17" fmla="*/ 76 h 76"/>
                <a:gd name="T18" fmla="*/ 44 w 57"/>
                <a:gd name="T19" fmla="*/ 74 h 76"/>
                <a:gd name="T20" fmla="*/ 49 w 57"/>
                <a:gd name="T21" fmla="*/ 63 h 76"/>
                <a:gd name="T22" fmla="*/ 51 w 57"/>
                <a:gd name="T23" fmla="*/ 52 h 76"/>
                <a:gd name="T24" fmla="*/ 49 w 57"/>
                <a:gd name="T25" fmla="*/ 39 h 76"/>
                <a:gd name="T26" fmla="*/ 44 w 57"/>
                <a:gd name="T27" fmla="*/ 28 h 76"/>
                <a:gd name="T28" fmla="*/ 36 w 57"/>
                <a:gd name="T29" fmla="*/ 18 h 76"/>
                <a:gd name="T30" fmla="*/ 27 w 57"/>
                <a:gd name="T31" fmla="*/ 11 h 76"/>
                <a:gd name="T32" fmla="*/ 14 w 57"/>
                <a:gd name="T33" fmla="*/ 7 h 76"/>
                <a:gd name="T34" fmla="*/ 0 w 57"/>
                <a:gd name="T35" fmla="*/ 5 h 76"/>
                <a:gd name="T36" fmla="*/ 0 w 57"/>
                <a:gd name="T37" fmla="*/ 0 h 7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7"/>
                <a:gd name="T58" fmla="*/ 0 h 76"/>
                <a:gd name="T59" fmla="*/ 57 w 57"/>
                <a:gd name="T60" fmla="*/ 76 h 7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7" h="76">
                  <a:moveTo>
                    <a:pt x="0" y="0"/>
                  </a:moveTo>
                  <a:lnTo>
                    <a:pt x="17" y="1"/>
                  </a:lnTo>
                  <a:lnTo>
                    <a:pt x="32" y="6"/>
                  </a:lnTo>
                  <a:lnTo>
                    <a:pt x="41" y="14"/>
                  </a:lnTo>
                  <a:lnTo>
                    <a:pt x="51" y="26"/>
                  </a:lnTo>
                  <a:lnTo>
                    <a:pt x="55" y="39"/>
                  </a:lnTo>
                  <a:lnTo>
                    <a:pt x="57" y="52"/>
                  </a:lnTo>
                  <a:lnTo>
                    <a:pt x="55" y="65"/>
                  </a:lnTo>
                  <a:lnTo>
                    <a:pt x="51" y="76"/>
                  </a:lnTo>
                  <a:lnTo>
                    <a:pt x="44" y="74"/>
                  </a:lnTo>
                  <a:lnTo>
                    <a:pt x="49" y="63"/>
                  </a:lnTo>
                  <a:lnTo>
                    <a:pt x="51" y="52"/>
                  </a:lnTo>
                  <a:lnTo>
                    <a:pt x="49" y="39"/>
                  </a:lnTo>
                  <a:lnTo>
                    <a:pt x="44" y="28"/>
                  </a:lnTo>
                  <a:lnTo>
                    <a:pt x="36" y="18"/>
                  </a:lnTo>
                  <a:lnTo>
                    <a:pt x="27" y="11"/>
                  </a:lnTo>
                  <a:lnTo>
                    <a:pt x="14" y="7"/>
                  </a:lnTo>
                  <a:lnTo>
                    <a:pt x="0" y="5"/>
                  </a:lnTo>
                  <a:lnTo>
                    <a:pt x="0" y="0"/>
                  </a:lnTo>
                  <a:close/>
                </a:path>
              </a:pathLst>
            </a:custGeom>
            <a:solidFill>
              <a:srgbClr val="C195DB"/>
            </a:solidFill>
            <a:ln w="9525">
              <a:noFill/>
              <a:round/>
              <a:headEnd/>
              <a:tailEnd/>
            </a:ln>
          </p:spPr>
          <p:txBody>
            <a:bodyPr/>
            <a:lstStyle/>
            <a:p>
              <a:endParaRPr lang="ru-RU"/>
            </a:p>
          </p:txBody>
        </p:sp>
        <p:sp>
          <p:nvSpPr>
            <p:cNvPr id="161952" name="Freeform 3609"/>
            <p:cNvSpPr>
              <a:spLocks/>
            </p:cNvSpPr>
            <p:nvPr/>
          </p:nvSpPr>
          <p:spPr bwMode="auto">
            <a:xfrm>
              <a:off x="1797" y="1838"/>
              <a:ext cx="1" cy="5"/>
            </a:xfrm>
            <a:custGeom>
              <a:avLst/>
              <a:gdLst>
                <a:gd name="T0" fmla="*/ 0 w 1"/>
                <a:gd name="T1" fmla="*/ 0 h 5"/>
                <a:gd name="T2" fmla="*/ 0 w 1"/>
                <a:gd name="T3" fmla="*/ 5 h 5"/>
                <a:gd name="T4" fmla="*/ 0 w 1"/>
                <a:gd name="T5" fmla="*/ 0 h 5"/>
                <a:gd name="T6" fmla="*/ 0 60000 65536"/>
                <a:gd name="T7" fmla="*/ 0 60000 65536"/>
                <a:gd name="T8" fmla="*/ 0 60000 65536"/>
                <a:gd name="T9" fmla="*/ 0 w 1"/>
                <a:gd name="T10" fmla="*/ 0 h 5"/>
                <a:gd name="T11" fmla="*/ 1 w 1"/>
                <a:gd name="T12" fmla="*/ 5 h 5"/>
              </a:gdLst>
              <a:ahLst/>
              <a:cxnLst>
                <a:cxn ang="T6">
                  <a:pos x="T0" y="T1"/>
                </a:cxn>
                <a:cxn ang="T7">
                  <a:pos x="T2" y="T3"/>
                </a:cxn>
                <a:cxn ang="T8">
                  <a:pos x="T4" y="T5"/>
                </a:cxn>
              </a:cxnLst>
              <a:rect l="T9" t="T10" r="T11" b="T12"/>
              <a:pathLst>
                <a:path w="1" h="5">
                  <a:moveTo>
                    <a:pt x="0" y="0"/>
                  </a:moveTo>
                  <a:lnTo>
                    <a:pt x="0" y="5"/>
                  </a:lnTo>
                  <a:lnTo>
                    <a:pt x="0" y="0"/>
                  </a:lnTo>
                  <a:close/>
                </a:path>
              </a:pathLst>
            </a:custGeom>
            <a:solidFill>
              <a:srgbClr val="C195DB"/>
            </a:solidFill>
            <a:ln w="9525">
              <a:noFill/>
              <a:round/>
              <a:headEnd/>
              <a:tailEnd/>
            </a:ln>
          </p:spPr>
          <p:txBody>
            <a:bodyPr/>
            <a:lstStyle/>
            <a:p>
              <a:endParaRPr lang="ru-RU"/>
            </a:p>
          </p:txBody>
        </p:sp>
        <p:sp>
          <p:nvSpPr>
            <p:cNvPr id="161953" name="Freeform 3610"/>
            <p:cNvSpPr>
              <a:spLocks/>
            </p:cNvSpPr>
            <p:nvPr/>
          </p:nvSpPr>
          <p:spPr bwMode="auto">
            <a:xfrm>
              <a:off x="1841" y="1910"/>
              <a:ext cx="8" cy="5"/>
            </a:xfrm>
            <a:custGeom>
              <a:avLst/>
              <a:gdLst>
                <a:gd name="T0" fmla="*/ 8 w 8"/>
                <a:gd name="T1" fmla="*/ 4 h 5"/>
                <a:gd name="T2" fmla="*/ 6 w 8"/>
                <a:gd name="T3" fmla="*/ 5 h 5"/>
                <a:gd name="T4" fmla="*/ 0 w 8"/>
                <a:gd name="T5" fmla="*/ 0 h 5"/>
                <a:gd name="T6" fmla="*/ 0 w 8"/>
                <a:gd name="T7" fmla="*/ 2 h 5"/>
                <a:gd name="T8" fmla="*/ 8 w 8"/>
                <a:gd name="T9" fmla="*/ 4 h 5"/>
                <a:gd name="T10" fmla="*/ 0 60000 65536"/>
                <a:gd name="T11" fmla="*/ 0 60000 65536"/>
                <a:gd name="T12" fmla="*/ 0 60000 65536"/>
                <a:gd name="T13" fmla="*/ 0 60000 65536"/>
                <a:gd name="T14" fmla="*/ 0 60000 65536"/>
                <a:gd name="T15" fmla="*/ 0 w 8"/>
                <a:gd name="T16" fmla="*/ 0 h 5"/>
                <a:gd name="T17" fmla="*/ 8 w 8"/>
                <a:gd name="T18" fmla="*/ 5 h 5"/>
              </a:gdLst>
              <a:ahLst/>
              <a:cxnLst>
                <a:cxn ang="T10">
                  <a:pos x="T0" y="T1"/>
                </a:cxn>
                <a:cxn ang="T11">
                  <a:pos x="T2" y="T3"/>
                </a:cxn>
                <a:cxn ang="T12">
                  <a:pos x="T4" y="T5"/>
                </a:cxn>
                <a:cxn ang="T13">
                  <a:pos x="T6" y="T7"/>
                </a:cxn>
                <a:cxn ang="T14">
                  <a:pos x="T8" y="T9"/>
                </a:cxn>
              </a:cxnLst>
              <a:rect l="T15" t="T16" r="T17" b="T18"/>
              <a:pathLst>
                <a:path w="8" h="5">
                  <a:moveTo>
                    <a:pt x="8" y="4"/>
                  </a:moveTo>
                  <a:lnTo>
                    <a:pt x="6" y="5"/>
                  </a:lnTo>
                  <a:lnTo>
                    <a:pt x="0" y="0"/>
                  </a:lnTo>
                  <a:lnTo>
                    <a:pt x="0" y="2"/>
                  </a:lnTo>
                  <a:lnTo>
                    <a:pt x="8" y="4"/>
                  </a:lnTo>
                  <a:close/>
                </a:path>
              </a:pathLst>
            </a:custGeom>
            <a:solidFill>
              <a:srgbClr val="C195DB"/>
            </a:solidFill>
            <a:ln w="9525">
              <a:noFill/>
              <a:round/>
              <a:headEnd/>
              <a:tailEnd/>
            </a:ln>
          </p:spPr>
          <p:txBody>
            <a:bodyPr/>
            <a:lstStyle/>
            <a:p>
              <a:endParaRPr lang="ru-RU"/>
            </a:p>
          </p:txBody>
        </p:sp>
        <p:sp>
          <p:nvSpPr>
            <p:cNvPr id="161954" name="Freeform 3611"/>
            <p:cNvSpPr>
              <a:spLocks/>
            </p:cNvSpPr>
            <p:nvPr/>
          </p:nvSpPr>
          <p:spPr bwMode="auto">
            <a:xfrm>
              <a:off x="3971" y="2005"/>
              <a:ext cx="725" cy="154"/>
            </a:xfrm>
            <a:custGeom>
              <a:avLst/>
              <a:gdLst>
                <a:gd name="T0" fmla="*/ 3 w 725"/>
                <a:gd name="T1" fmla="*/ 126 h 154"/>
                <a:gd name="T2" fmla="*/ 9 w 725"/>
                <a:gd name="T3" fmla="*/ 135 h 154"/>
                <a:gd name="T4" fmla="*/ 19 w 725"/>
                <a:gd name="T5" fmla="*/ 145 h 154"/>
                <a:gd name="T6" fmla="*/ 30 w 725"/>
                <a:gd name="T7" fmla="*/ 150 h 154"/>
                <a:gd name="T8" fmla="*/ 42 w 725"/>
                <a:gd name="T9" fmla="*/ 154 h 154"/>
                <a:gd name="T10" fmla="*/ 55 w 725"/>
                <a:gd name="T11" fmla="*/ 154 h 154"/>
                <a:gd name="T12" fmla="*/ 69 w 725"/>
                <a:gd name="T13" fmla="*/ 150 h 154"/>
                <a:gd name="T14" fmla="*/ 83 w 725"/>
                <a:gd name="T15" fmla="*/ 144 h 154"/>
                <a:gd name="T16" fmla="*/ 93 w 725"/>
                <a:gd name="T17" fmla="*/ 135 h 154"/>
                <a:gd name="T18" fmla="*/ 101 w 725"/>
                <a:gd name="T19" fmla="*/ 127 h 154"/>
                <a:gd name="T20" fmla="*/ 109 w 725"/>
                <a:gd name="T21" fmla="*/ 116 h 154"/>
                <a:gd name="T22" fmla="*/ 114 w 725"/>
                <a:gd name="T23" fmla="*/ 113 h 154"/>
                <a:gd name="T24" fmla="*/ 128 w 725"/>
                <a:gd name="T25" fmla="*/ 110 h 154"/>
                <a:gd name="T26" fmla="*/ 160 w 725"/>
                <a:gd name="T27" fmla="*/ 110 h 154"/>
                <a:gd name="T28" fmla="*/ 262 w 725"/>
                <a:gd name="T29" fmla="*/ 111 h 154"/>
                <a:gd name="T30" fmla="*/ 360 w 725"/>
                <a:gd name="T31" fmla="*/ 113 h 154"/>
                <a:gd name="T32" fmla="*/ 462 w 725"/>
                <a:gd name="T33" fmla="*/ 113 h 154"/>
                <a:gd name="T34" fmla="*/ 538 w 725"/>
                <a:gd name="T35" fmla="*/ 108 h 154"/>
                <a:gd name="T36" fmla="*/ 608 w 725"/>
                <a:gd name="T37" fmla="*/ 101 h 154"/>
                <a:gd name="T38" fmla="*/ 648 w 725"/>
                <a:gd name="T39" fmla="*/ 94 h 154"/>
                <a:gd name="T40" fmla="*/ 680 w 725"/>
                <a:gd name="T41" fmla="*/ 85 h 154"/>
                <a:gd name="T42" fmla="*/ 704 w 725"/>
                <a:gd name="T43" fmla="*/ 73 h 154"/>
                <a:gd name="T44" fmla="*/ 720 w 725"/>
                <a:gd name="T45" fmla="*/ 58 h 154"/>
                <a:gd name="T46" fmla="*/ 725 w 725"/>
                <a:gd name="T47" fmla="*/ 45 h 154"/>
                <a:gd name="T48" fmla="*/ 723 w 725"/>
                <a:gd name="T49" fmla="*/ 36 h 154"/>
                <a:gd name="T50" fmla="*/ 720 w 725"/>
                <a:gd name="T51" fmla="*/ 26 h 154"/>
                <a:gd name="T52" fmla="*/ 712 w 725"/>
                <a:gd name="T53" fmla="*/ 20 h 154"/>
                <a:gd name="T54" fmla="*/ 704 w 725"/>
                <a:gd name="T55" fmla="*/ 13 h 154"/>
                <a:gd name="T56" fmla="*/ 685 w 725"/>
                <a:gd name="T57" fmla="*/ 7 h 154"/>
                <a:gd name="T58" fmla="*/ 655 w 725"/>
                <a:gd name="T59" fmla="*/ 1 h 154"/>
                <a:gd name="T60" fmla="*/ 638 w 725"/>
                <a:gd name="T61" fmla="*/ 0 h 154"/>
                <a:gd name="T62" fmla="*/ 574 w 725"/>
                <a:gd name="T63" fmla="*/ 1 h 154"/>
                <a:gd name="T64" fmla="*/ 527 w 725"/>
                <a:gd name="T65" fmla="*/ 6 h 154"/>
                <a:gd name="T66" fmla="*/ 452 w 725"/>
                <a:gd name="T67" fmla="*/ 15 h 154"/>
                <a:gd name="T68" fmla="*/ 350 w 725"/>
                <a:gd name="T69" fmla="*/ 34 h 154"/>
                <a:gd name="T70" fmla="*/ 256 w 725"/>
                <a:gd name="T71" fmla="*/ 53 h 154"/>
                <a:gd name="T72" fmla="*/ 158 w 725"/>
                <a:gd name="T73" fmla="*/ 75 h 154"/>
                <a:gd name="T74" fmla="*/ 123 w 725"/>
                <a:gd name="T75" fmla="*/ 78 h 154"/>
                <a:gd name="T76" fmla="*/ 106 w 725"/>
                <a:gd name="T77" fmla="*/ 77 h 154"/>
                <a:gd name="T78" fmla="*/ 93 w 725"/>
                <a:gd name="T79" fmla="*/ 72 h 154"/>
                <a:gd name="T80" fmla="*/ 82 w 725"/>
                <a:gd name="T81" fmla="*/ 64 h 154"/>
                <a:gd name="T82" fmla="*/ 68 w 725"/>
                <a:gd name="T83" fmla="*/ 58 h 154"/>
                <a:gd name="T84" fmla="*/ 51 w 725"/>
                <a:gd name="T85" fmla="*/ 54 h 154"/>
                <a:gd name="T86" fmla="*/ 36 w 725"/>
                <a:gd name="T87" fmla="*/ 56 h 154"/>
                <a:gd name="T88" fmla="*/ 23 w 725"/>
                <a:gd name="T89" fmla="*/ 63 h 154"/>
                <a:gd name="T90" fmla="*/ 14 w 725"/>
                <a:gd name="T91" fmla="*/ 70 h 154"/>
                <a:gd name="T92" fmla="*/ 6 w 725"/>
                <a:gd name="T93" fmla="*/ 82 h 154"/>
                <a:gd name="T94" fmla="*/ 1 w 725"/>
                <a:gd name="T95" fmla="*/ 93 h 154"/>
                <a:gd name="T96" fmla="*/ 0 w 725"/>
                <a:gd name="T97" fmla="*/ 105 h 154"/>
                <a:gd name="T98" fmla="*/ 1 w 725"/>
                <a:gd name="T99" fmla="*/ 120 h 15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25"/>
                <a:gd name="T151" fmla="*/ 0 h 154"/>
                <a:gd name="T152" fmla="*/ 725 w 725"/>
                <a:gd name="T153" fmla="*/ 154 h 154"/>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25" h="154">
                  <a:moveTo>
                    <a:pt x="1" y="120"/>
                  </a:moveTo>
                  <a:lnTo>
                    <a:pt x="3" y="126"/>
                  </a:lnTo>
                  <a:lnTo>
                    <a:pt x="6" y="131"/>
                  </a:lnTo>
                  <a:lnTo>
                    <a:pt x="9" y="135"/>
                  </a:lnTo>
                  <a:lnTo>
                    <a:pt x="14" y="141"/>
                  </a:lnTo>
                  <a:lnTo>
                    <a:pt x="19" y="145"/>
                  </a:lnTo>
                  <a:lnTo>
                    <a:pt x="23" y="148"/>
                  </a:lnTo>
                  <a:lnTo>
                    <a:pt x="30" y="150"/>
                  </a:lnTo>
                  <a:lnTo>
                    <a:pt x="36" y="154"/>
                  </a:lnTo>
                  <a:lnTo>
                    <a:pt x="42" y="154"/>
                  </a:lnTo>
                  <a:lnTo>
                    <a:pt x="49" y="154"/>
                  </a:lnTo>
                  <a:lnTo>
                    <a:pt x="55" y="154"/>
                  </a:lnTo>
                  <a:lnTo>
                    <a:pt x="61" y="153"/>
                  </a:lnTo>
                  <a:lnTo>
                    <a:pt x="69" y="150"/>
                  </a:lnTo>
                  <a:lnTo>
                    <a:pt x="76" y="146"/>
                  </a:lnTo>
                  <a:lnTo>
                    <a:pt x="83" y="144"/>
                  </a:lnTo>
                  <a:lnTo>
                    <a:pt x="90" y="139"/>
                  </a:lnTo>
                  <a:lnTo>
                    <a:pt x="93" y="135"/>
                  </a:lnTo>
                  <a:lnTo>
                    <a:pt x="96" y="133"/>
                  </a:lnTo>
                  <a:lnTo>
                    <a:pt x="101" y="127"/>
                  </a:lnTo>
                  <a:lnTo>
                    <a:pt x="107" y="118"/>
                  </a:lnTo>
                  <a:lnTo>
                    <a:pt x="109" y="116"/>
                  </a:lnTo>
                  <a:lnTo>
                    <a:pt x="110" y="114"/>
                  </a:lnTo>
                  <a:lnTo>
                    <a:pt x="114" y="113"/>
                  </a:lnTo>
                  <a:lnTo>
                    <a:pt x="117" y="113"/>
                  </a:lnTo>
                  <a:lnTo>
                    <a:pt x="128" y="110"/>
                  </a:lnTo>
                  <a:lnTo>
                    <a:pt x="142" y="110"/>
                  </a:lnTo>
                  <a:lnTo>
                    <a:pt x="160" y="110"/>
                  </a:lnTo>
                  <a:lnTo>
                    <a:pt x="187" y="110"/>
                  </a:lnTo>
                  <a:lnTo>
                    <a:pt x="262" y="111"/>
                  </a:lnTo>
                  <a:lnTo>
                    <a:pt x="309" y="113"/>
                  </a:lnTo>
                  <a:lnTo>
                    <a:pt x="360" y="113"/>
                  </a:lnTo>
                  <a:lnTo>
                    <a:pt x="409" y="113"/>
                  </a:lnTo>
                  <a:lnTo>
                    <a:pt x="462" y="113"/>
                  </a:lnTo>
                  <a:lnTo>
                    <a:pt x="513" y="109"/>
                  </a:lnTo>
                  <a:lnTo>
                    <a:pt x="538" y="108"/>
                  </a:lnTo>
                  <a:lnTo>
                    <a:pt x="562" y="106"/>
                  </a:lnTo>
                  <a:lnTo>
                    <a:pt x="608" y="101"/>
                  </a:lnTo>
                  <a:lnTo>
                    <a:pt x="629" y="98"/>
                  </a:lnTo>
                  <a:lnTo>
                    <a:pt x="648" y="94"/>
                  </a:lnTo>
                  <a:lnTo>
                    <a:pt x="665" y="90"/>
                  </a:lnTo>
                  <a:lnTo>
                    <a:pt x="680" y="85"/>
                  </a:lnTo>
                  <a:lnTo>
                    <a:pt x="693" y="79"/>
                  </a:lnTo>
                  <a:lnTo>
                    <a:pt x="704" y="73"/>
                  </a:lnTo>
                  <a:lnTo>
                    <a:pt x="714" y="66"/>
                  </a:lnTo>
                  <a:lnTo>
                    <a:pt x="720" y="58"/>
                  </a:lnTo>
                  <a:lnTo>
                    <a:pt x="723" y="50"/>
                  </a:lnTo>
                  <a:lnTo>
                    <a:pt x="725" y="45"/>
                  </a:lnTo>
                  <a:lnTo>
                    <a:pt x="723" y="41"/>
                  </a:lnTo>
                  <a:lnTo>
                    <a:pt x="723" y="36"/>
                  </a:lnTo>
                  <a:lnTo>
                    <a:pt x="722" y="31"/>
                  </a:lnTo>
                  <a:lnTo>
                    <a:pt x="720" y="26"/>
                  </a:lnTo>
                  <a:lnTo>
                    <a:pt x="717" y="23"/>
                  </a:lnTo>
                  <a:lnTo>
                    <a:pt x="712" y="20"/>
                  </a:lnTo>
                  <a:lnTo>
                    <a:pt x="709" y="17"/>
                  </a:lnTo>
                  <a:lnTo>
                    <a:pt x="704" y="13"/>
                  </a:lnTo>
                  <a:lnTo>
                    <a:pt x="698" y="10"/>
                  </a:lnTo>
                  <a:lnTo>
                    <a:pt x="685" y="7"/>
                  </a:lnTo>
                  <a:lnTo>
                    <a:pt x="671" y="3"/>
                  </a:lnTo>
                  <a:lnTo>
                    <a:pt x="655" y="1"/>
                  </a:lnTo>
                  <a:lnTo>
                    <a:pt x="646" y="1"/>
                  </a:lnTo>
                  <a:lnTo>
                    <a:pt x="638" y="0"/>
                  </a:lnTo>
                  <a:lnTo>
                    <a:pt x="597" y="0"/>
                  </a:lnTo>
                  <a:lnTo>
                    <a:pt x="574" y="1"/>
                  </a:lnTo>
                  <a:lnTo>
                    <a:pt x="550" y="3"/>
                  </a:lnTo>
                  <a:lnTo>
                    <a:pt x="527" y="6"/>
                  </a:lnTo>
                  <a:lnTo>
                    <a:pt x="503" y="8"/>
                  </a:lnTo>
                  <a:lnTo>
                    <a:pt x="452" y="15"/>
                  </a:lnTo>
                  <a:lnTo>
                    <a:pt x="400" y="23"/>
                  </a:lnTo>
                  <a:lnTo>
                    <a:pt x="350" y="34"/>
                  </a:lnTo>
                  <a:lnTo>
                    <a:pt x="302" y="44"/>
                  </a:lnTo>
                  <a:lnTo>
                    <a:pt x="256" y="53"/>
                  </a:lnTo>
                  <a:lnTo>
                    <a:pt x="183" y="68"/>
                  </a:lnTo>
                  <a:lnTo>
                    <a:pt x="158" y="75"/>
                  </a:lnTo>
                  <a:lnTo>
                    <a:pt x="140" y="77"/>
                  </a:lnTo>
                  <a:lnTo>
                    <a:pt x="123" y="78"/>
                  </a:lnTo>
                  <a:lnTo>
                    <a:pt x="110" y="77"/>
                  </a:lnTo>
                  <a:lnTo>
                    <a:pt x="106" y="77"/>
                  </a:lnTo>
                  <a:lnTo>
                    <a:pt x="101" y="75"/>
                  </a:lnTo>
                  <a:lnTo>
                    <a:pt x="93" y="72"/>
                  </a:lnTo>
                  <a:lnTo>
                    <a:pt x="87" y="69"/>
                  </a:lnTo>
                  <a:lnTo>
                    <a:pt x="82" y="64"/>
                  </a:lnTo>
                  <a:lnTo>
                    <a:pt x="76" y="61"/>
                  </a:lnTo>
                  <a:lnTo>
                    <a:pt x="68" y="58"/>
                  </a:lnTo>
                  <a:lnTo>
                    <a:pt x="58" y="56"/>
                  </a:lnTo>
                  <a:lnTo>
                    <a:pt x="51" y="54"/>
                  </a:lnTo>
                  <a:lnTo>
                    <a:pt x="42" y="54"/>
                  </a:lnTo>
                  <a:lnTo>
                    <a:pt x="36" y="56"/>
                  </a:lnTo>
                  <a:lnTo>
                    <a:pt x="30" y="59"/>
                  </a:lnTo>
                  <a:lnTo>
                    <a:pt x="23" y="63"/>
                  </a:lnTo>
                  <a:lnTo>
                    <a:pt x="19" y="65"/>
                  </a:lnTo>
                  <a:lnTo>
                    <a:pt x="14" y="70"/>
                  </a:lnTo>
                  <a:lnTo>
                    <a:pt x="9" y="75"/>
                  </a:lnTo>
                  <a:lnTo>
                    <a:pt x="6" y="82"/>
                  </a:lnTo>
                  <a:lnTo>
                    <a:pt x="3" y="86"/>
                  </a:lnTo>
                  <a:lnTo>
                    <a:pt x="1" y="93"/>
                  </a:lnTo>
                  <a:lnTo>
                    <a:pt x="0" y="99"/>
                  </a:lnTo>
                  <a:lnTo>
                    <a:pt x="0" y="105"/>
                  </a:lnTo>
                  <a:lnTo>
                    <a:pt x="0" y="114"/>
                  </a:lnTo>
                  <a:lnTo>
                    <a:pt x="1" y="120"/>
                  </a:lnTo>
                  <a:close/>
                </a:path>
              </a:pathLst>
            </a:custGeom>
            <a:solidFill>
              <a:srgbClr val="844CD6"/>
            </a:solidFill>
            <a:ln w="9525">
              <a:noFill/>
              <a:round/>
              <a:headEnd/>
              <a:tailEnd/>
            </a:ln>
          </p:spPr>
          <p:txBody>
            <a:bodyPr/>
            <a:lstStyle/>
            <a:p>
              <a:endParaRPr lang="ru-RU"/>
            </a:p>
          </p:txBody>
        </p:sp>
        <p:sp>
          <p:nvSpPr>
            <p:cNvPr id="161955" name="Freeform 3612"/>
            <p:cNvSpPr>
              <a:spLocks/>
            </p:cNvSpPr>
            <p:nvPr/>
          </p:nvSpPr>
          <p:spPr bwMode="auto">
            <a:xfrm>
              <a:off x="3968" y="2123"/>
              <a:ext cx="94" cy="34"/>
            </a:xfrm>
            <a:custGeom>
              <a:avLst/>
              <a:gdLst>
                <a:gd name="T0" fmla="*/ 6 w 94"/>
                <a:gd name="T1" fmla="*/ 0 h 34"/>
                <a:gd name="T2" fmla="*/ 9 w 94"/>
                <a:gd name="T3" fmla="*/ 8 h 34"/>
                <a:gd name="T4" fmla="*/ 17 w 94"/>
                <a:gd name="T5" fmla="*/ 18 h 34"/>
                <a:gd name="T6" fmla="*/ 27 w 94"/>
                <a:gd name="T7" fmla="*/ 25 h 34"/>
                <a:gd name="T8" fmla="*/ 38 w 94"/>
                <a:gd name="T9" fmla="*/ 29 h 34"/>
                <a:gd name="T10" fmla="*/ 63 w 94"/>
                <a:gd name="T11" fmla="*/ 29 h 34"/>
                <a:gd name="T12" fmla="*/ 76 w 94"/>
                <a:gd name="T13" fmla="*/ 24 h 34"/>
                <a:gd name="T14" fmla="*/ 89 w 94"/>
                <a:gd name="T15" fmla="*/ 16 h 34"/>
                <a:gd name="T16" fmla="*/ 94 w 94"/>
                <a:gd name="T17" fmla="*/ 21 h 34"/>
                <a:gd name="T18" fmla="*/ 80 w 94"/>
                <a:gd name="T19" fmla="*/ 29 h 34"/>
                <a:gd name="T20" fmla="*/ 63 w 94"/>
                <a:gd name="T21" fmla="*/ 34 h 34"/>
                <a:gd name="T22" fmla="*/ 38 w 94"/>
                <a:gd name="T23" fmla="*/ 34 h 34"/>
                <a:gd name="T24" fmla="*/ 22 w 94"/>
                <a:gd name="T25" fmla="*/ 31 h 34"/>
                <a:gd name="T26" fmla="*/ 12 w 94"/>
                <a:gd name="T27" fmla="*/ 23 h 34"/>
                <a:gd name="T28" fmla="*/ 4 w 94"/>
                <a:gd name="T29" fmla="*/ 13 h 34"/>
                <a:gd name="T30" fmla="*/ 0 w 94"/>
                <a:gd name="T31" fmla="*/ 2 h 34"/>
                <a:gd name="T32" fmla="*/ 6 w 94"/>
                <a:gd name="T33" fmla="*/ 0 h 3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4"/>
                <a:gd name="T52" fmla="*/ 0 h 34"/>
                <a:gd name="T53" fmla="*/ 94 w 94"/>
                <a:gd name="T54" fmla="*/ 34 h 3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4" h="34">
                  <a:moveTo>
                    <a:pt x="6" y="0"/>
                  </a:moveTo>
                  <a:lnTo>
                    <a:pt x="9" y="8"/>
                  </a:lnTo>
                  <a:lnTo>
                    <a:pt x="17" y="18"/>
                  </a:lnTo>
                  <a:lnTo>
                    <a:pt x="27" y="25"/>
                  </a:lnTo>
                  <a:lnTo>
                    <a:pt x="38" y="29"/>
                  </a:lnTo>
                  <a:lnTo>
                    <a:pt x="63" y="29"/>
                  </a:lnTo>
                  <a:lnTo>
                    <a:pt x="76" y="24"/>
                  </a:lnTo>
                  <a:lnTo>
                    <a:pt x="89" y="16"/>
                  </a:lnTo>
                  <a:lnTo>
                    <a:pt x="94" y="21"/>
                  </a:lnTo>
                  <a:lnTo>
                    <a:pt x="80" y="29"/>
                  </a:lnTo>
                  <a:lnTo>
                    <a:pt x="63" y="34"/>
                  </a:lnTo>
                  <a:lnTo>
                    <a:pt x="38" y="34"/>
                  </a:lnTo>
                  <a:lnTo>
                    <a:pt x="22" y="31"/>
                  </a:lnTo>
                  <a:lnTo>
                    <a:pt x="12" y="23"/>
                  </a:lnTo>
                  <a:lnTo>
                    <a:pt x="4" y="13"/>
                  </a:lnTo>
                  <a:lnTo>
                    <a:pt x="0" y="2"/>
                  </a:lnTo>
                  <a:lnTo>
                    <a:pt x="6" y="0"/>
                  </a:lnTo>
                  <a:close/>
                </a:path>
              </a:pathLst>
            </a:custGeom>
            <a:solidFill>
              <a:srgbClr val="C195DB"/>
            </a:solidFill>
            <a:ln w="9525">
              <a:noFill/>
              <a:round/>
              <a:headEnd/>
              <a:tailEnd/>
            </a:ln>
          </p:spPr>
          <p:txBody>
            <a:bodyPr/>
            <a:lstStyle/>
            <a:p>
              <a:endParaRPr lang="ru-RU"/>
            </a:p>
          </p:txBody>
        </p:sp>
        <p:sp>
          <p:nvSpPr>
            <p:cNvPr id="161956" name="Freeform 3613"/>
            <p:cNvSpPr>
              <a:spLocks/>
            </p:cNvSpPr>
            <p:nvPr/>
          </p:nvSpPr>
          <p:spPr bwMode="auto">
            <a:xfrm>
              <a:off x="4057" y="2111"/>
              <a:ext cx="55" cy="32"/>
            </a:xfrm>
            <a:custGeom>
              <a:avLst/>
              <a:gdLst>
                <a:gd name="T0" fmla="*/ 0 w 55"/>
                <a:gd name="T1" fmla="*/ 29 h 32"/>
                <a:gd name="T2" fmla="*/ 11 w 55"/>
                <a:gd name="T3" fmla="*/ 17 h 32"/>
                <a:gd name="T4" fmla="*/ 18 w 55"/>
                <a:gd name="T5" fmla="*/ 8 h 32"/>
                <a:gd name="T6" fmla="*/ 23 w 55"/>
                <a:gd name="T7" fmla="*/ 5 h 32"/>
                <a:gd name="T8" fmla="*/ 32 w 55"/>
                <a:gd name="T9" fmla="*/ 4 h 32"/>
                <a:gd name="T10" fmla="*/ 55 w 55"/>
                <a:gd name="T11" fmla="*/ 0 h 32"/>
                <a:gd name="T12" fmla="*/ 55 w 55"/>
                <a:gd name="T13" fmla="*/ 5 h 32"/>
                <a:gd name="T14" fmla="*/ 32 w 55"/>
                <a:gd name="T15" fmla="*/ 8 h 32"/>
                <a:gd name="T16" fmla="*/ 25 w 55"/>
                <a:gd name="T17" fmla="*/ 9 h 32"/>
                <a:gd name="T18" fmla="*/ 23 w 55"/>
                <a:gd name="T19" fmla="*/ 13 h 32"/>
                <a:gd name="T20" fmla="*/ 16 w 55"/>
                <a:gd name="T21" fmla="*/ 22 h 32"/>
                <a:gd name="T22" fmla="*/ 5 w 55"/>
                <a:gd name="T23" fmla="*/ 32 h 32"/>
                <a:gd name="T24" fmla="*/ 0 w 55"/>
                <a:gd name="T25" fmla="*/ 29 h 3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5"/>
                <a:gd name="T40" fmla="*/ 0 h 32"/>
                <a:gd name="T41" fmla="*/ 55 w 55"/>
                <a:gd name="T42" fmla="*/ 32 h 3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5" h="32">
                  <a:moveTo>
                    <a:pt x="0" y="29"/>
                  </a:moveTo>
                  <a:lnTo>
                    <a:pt x="11" y="17"/>
                  </a:lnTo>
                  <a:lnTo>
                    <a:pt x="18" y="8"/>
                  </a:lnTo>
                  <a:lnTo>
                    <a:pt x="23" y="5"/>
                  </a:lnTo>
                  <a:lnTo>
                    <a:pt x="32" y="4"/>
                  </a:lnTo>
                  <a:lnTo>
                    <a:pt x="55" y="0"/>
                  </a:lnTo>
                  <a:lnTo>
                    <a:pt x="55" y="5"/>
                  </a:lnTo>
                  <a:lnTo>
                    <a:pt x="32" y="8"/>
                  </a:lnTo>
                  <a:lnTo>
                    <a:pt x="25" y="9"/>
                  </a:lnTo>
                  <a:lnTo>
                    <a:pt x="23" y="13"/>
                  </a:lnTo>
                  <a:lnTo>
                    <a:pt x="16" y="22"/>
                  </a:lnTo>
                  <a:lnTo>
                    <a:pt x="5" y="32"/>
                  </a:lnTo>
                  <a:lnTo>
                    <a:pt x="0" y="29"/>
                  </a:lnTo>
                  <a:close/>
                </a:path>
              </a:pathLst>
            </a:custGeom>
            <a:solidFill>
              <a:srgbClr val="C195DB"/>
            </a:solidFill>
            <a:ln w="9525">
              <a:noFill/>
              <a:round/>
              <a:headEnd/>
              <a:tailEnd/>
            </a:ln>
          </p:spPr>
          <p:txBody>
            <a:bodyPr/>
            <a:lstStyle/>
            <a:p>
              <a:endParaRPr lang="ru-RU"/>
            </a:p>
          </p:txBody>
        </p:sp>
        <p:sp>
          <p:nvSpPr>
            <p:cNvPr id="161957" name="Freeform 3614"/>
            <p:cNvSpPr>
              <a:spLocks/>
            </p:cNvSpPr>
            <p:nvPr/>
          </p:nvSpPr>
          <p:spPr bwMode="auto">
            <a:xfrm>
              <a:off x="4057" y="2140"/>
              <a:ext cx="5" cy="3"/>
            </a:xfrm>
            <a:custGeom>
              <a:avLst/>
              <a:gdLst>
                <a:gd name="T0" fmla="*/ 5 w 5"/>
                <a:gd name="T1" fmla="*/ 3 h 3"/>
                <a:gd name="T2" fmla="*/ 0 w 5"/>
                <a:gd name="T3" fmla="*/ 1 h 3"/>
                <a:gd name="T4" fmla="*/ 0 w 5"/>
                <a:gd name="T5" fmla="*/ 0 h 3"/>
                <a:gd name="T6" fmla="*/ 5 w 5"/>
                <a:gd name="T7" fmla="*/ 3 h 3"/>
                <a:gd name="T8" fmla="*/ 0 60000 65536"/>
                <a:gd name="T9" fmla="*/ 0 60000 65536"/>
                <a:gd name="T10" fmla="*/ 0 60000 65536"/>
                <a:gd name="T11" fmla="*/ 0 60000 65536"/>
                <a:gd name="T12" fmla="*/ 0 w 5"/>
                <a:gd name="T13" fmla="*/ 0 h 3"/>
                <a:gd name="T14" fmla="*/ 5 w 5"/>
                <a:gd name="T15" fmla="*/ 3 h 3"/>
              </a:gdLst>
              <a:ahLst/>
              <a:cxnLst>
                <a:cxn ang="T8">
                  <a:pos x="T0" y="T1"/>
                </a:cxn>
                <a:cxn ang="T9">
                  <a:pos x="T2" y="T3"/>
                </a:cxn>
                <a:cxn ang="T10">
                  <a:pos x="T4" y="T5"/>
                </a:cxn>
                <a:cxn ang="T11">
                  <a:pos x="T6" y="T7"/>
                </a:cxn>
              </a:cxnLst>
              <a:rect l="T12" t="T13" r="T14" b="T15"/>
              <a:pathLst>
                <a:path w="5" h="3">
                  <a:moveTo>
                    <a:pt x="5" y="3"/>
                  </a:moveTo>
                  <a:lnTo>
                    <a:pt x="0" y="1"/>
                  </a:lnTo>
                  <a:lnTo>
                    <a:pt x="0" y="0"/>
                  </a:lnTo>
                  <a:lnTo>
                    <a:pt x="5" y="3"/>
                  </a:lnTo>
                  <a:close/>
                </a:path>
              </a:pathLst>
            </a:custGeom>
            <a:solidFill>
              <a:srgbClr val="C195DB"/>
            </a:solidFill>
            <a:ln w="9525">
              <a:noFill/>
              <a:round/>
              <a:headEnd/>
              <a:tailEnd/>
            </a:ln>
          </p:spPr>
          <p:txBody>
            <a:bodyPr/>
            <a:lstStyle/>
            <a:p>
              <a:endParaRPr lang="ru-RU"/>
            </a:p>
          </p:txBody>
        </p:sp>
        <p:sp>
          <p:nvSpPr>
            <p:cNvPr id="161958" name="Freeform 3615"/>
            <p:cNvSpPr>
              <a:spLocks/>
            </p:cNvSpPr>
            <p:nvPr/>
          </p:nvSpPr>
          <p:spPr bwMode="auto">
            <a:xfrm>
              <a:off x="4112" y="2045"/>
              <a:ext cx="584" cy="77"/>
            </a:xfrm>
            <a:custGeom>
              <a:avLst/>
              <a:gdLst>
                <a:gd name="T0" fmla="*/ 0 w 584"/>
                <a:gd name="T1" fmla="*/ 67 h 77"/>
                <a:gd name="T2" fmla="*/ 45 w 584"/>
                <a:gd name="T3" fmla="*/ 67 h 77"/>
                <a:gd name="T4" fmla="*/ 121 w 584"/>
                <a:gd name="T5" fmla="*/ 69 h 77"/>
                <a:gd name="T6" fmla="*/ 218 w 584"/>
                <a:gd name="T7" fmla="*/ 71 h 77"/>
                <a:gd name="T8" fmla="*/ 320 w 584"/>
                <a:gd name="T9" fmla="*/ 70 h 77"/>
                <a:gd name="T10" fmla="*/ 419 w 584"/>
                <a:gd name="T11" fmla="*/ 64 h 77"/>
                <a:gd name="T12" fmla="*/ 466 w 584"/>
                <a:gd name="T13" fmla="*/ 58 h 77"/>
                <a:gd name="T14" fmla="*/ 505 w 584"/>
                <a:gd name="T15" fmla="*/ 50 h 77"/>
                <a:gd name="T16" fmla="*/ 537 w 584"/>
                <a:gd name="T17" fmla="*/ 43 h 77"/>
                <a:gd name="T18" fmla="*/ 558 w 584"/>
                <a:gd name="T19" fmla="*/ 29 h 77"/>
                <a:gd name="T20" fmla="*/ 575 w 584"/>
                <a:gd name="T21" fmla="*/ 16 h 77"/>
                <a:gd name="T22" fmla="*/ 579 w 584"/>
                <a:gd name="T23" fmla="*/ 0 h 77"/>
                <a:gd name="T24" fmla="*/ 584 w 584"/>
                <a:gd name="T25" fmla="*/ 0 h 77"/>
                <a:gd name="T26" fmla="*/ 579 w 584"/>
                <a:gd name="T27" fmla="*/ 20 h 77"/>
                <a:gd name="T28" fmla="*/ 563 w 584"/>
                <a:gd name="T29" fmla="*/ 34 h 77"/>
                <a:gd name="T30" fmla="*/ 539 w 584"/>
                <a:gd name="T31" fmla="*/ 47 h 77"/>
                <a:gd name="T32" fmla="*/ 505 w 584"/>
                <a:gd name="T33" fmla="*/ 55 h 77"/>
                <a:gd name="T34" fmla="*/ 466 w 584"/>
                <a:gd name="T35" fmla="*/ 64 h 77"/>
                <a:gd name="T36" fmla="*/ 419 w 584"/>
                <a:gd name="T37" fmla="*/ 68 h 77"/>
                <a:gd name="T38" fmla="*/ 320 w 584"/>
                <a:gd name="T39" fmla="*/ 75 h 77"/>
                <a:gd name="T40" fmla="*/ 218 w 584"/>
                <a:gd name="T41" fmla="*/ 77 h 77"/>
                <a:gd name="T42" fmla="*/ 121 w 584"/>
                <a:gd name="T43" fmla="*/ 74 h 77"/>
                <a:gd name="T44" fmla="*/ 45 w 584"/>
                <a:gd name="T45" fmla="*/ 73 h 77"/>
                <a:gd name="T46" fmla="*/ 0 w 584"/>
                <a:gd name="T47" fmla="*/ 74 h 77"/>
                <a:gd name="T48" fmla="*/ 0 w 584"/>
                <a:gd name="T49" fmla="*/ 67 h 7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84"/>
                <a:gd name="T76" fmla="*/ 0 h 77"/>
                <a:gd name="T77" fmla="*/ 584 w 584"/>
                <a:gd name="T78" fmla="*/ 77 h 7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84" h="77">
                  <a:moveTo>
                    <a:pt x="0" y="67"/>
                  </a:moveTo>
                  <a:lnTo>
                    <a:pt x="45" y="67"/>
                  </a:lnTo>
                  <a:lnTo>
                    <a:pt x="121" y="69"/>
                  </a:lnTo>
                  <a:lnTo>
                    <a:pt x="218" y="71"/>
                  </a:lnTo>
                  <a:lnTo>
                    <a:pt x="320" y="70"/>
                  </a:lnTo>
                  <a:lnTo>
                    <a:pt x="419" y="64"/>
                  </a:lnTo>
                  <a:lnTo>
                    <a:pt x="466" y="58"/>
                  </a:lnTo>
                  <a:lnTo>
                    <a:pt x="505" y="50"/>
                  </a:lnTo>
                  <a:lnTo>
                    <a:pt x="537" y="43"/>
                  </a:lnTo>
                  <a:lnTo>
                    <a:pt x="558" y="29"/>
                  </a:lnTo>
                  <a:lnTo>
                    <a:pt x="575" y="16"/>
                  </a:lnTo>
                  <a:lnTo>
                    <a:pt x="579" y="0"/>
                  </a:lnTo>
                  <a:lnTo>
                    <a:pt x="584" y="0"/>
                  </a:lnTo>
                  <a:lnTo>
                    <a:pt x="579" y="20"/>
                  </a:lnTo>
                  <a:lnTo>
                    <a:pt x="563" y="34"/>
                  </a:lnTo>
                  <a:lnTo>
                    <a:pt x="539" y="47"/>
                  </a:lnTo>
                  <a:lnTo>
                    <a:pt x="505" y="55"/>
                  </a:lnTo>
                  <a:lnTo>
                    <a:pt x="466" y="64"/>
                  </a:lnTo>
                  <a:lnTo>
                    <a:pt x="419" y="68"/>
                  </a:lnTo>
                  <a:lnTo>
                    <a:pt x="320" y="75"/>
                  </a:lnTo>
                  <a:lnTo>
                    <a:pt x="218" y="77"/>
                  </a:lnTo>
                  <a:lnTo>
                    <a:pt x="121" y="74"/>
                  </a:lnTo>
                  <a:lnTo>
                    <a:pt x="45" y="73"/>
                  </a:lnTo>
                  <a:lnTo>
                    <a:pt x="0" y="74"/>
                  </a:lnTo>
                  <a:lnTo>
                    <a:pt x="0" y="67"/>
                  </a:lnTo>
                  <a:close/>
                </a:path>
              </a:pathLst>
            </a:custGeom>
            <a:solidFill>
              <a:srgbClr val="C195DB"/>
            </a:solidFill>
            <a:ln w="9525">
              <a:noFill/>
              <a:round/>
              <a:headEnd/>
              <a:tailEnd/>
            </a:ln>
          </p:spPr>
          <p:txBody>
            <a:bodyPr/>
            <a:lstStyle/>
            <a:p>
              <a:endParaRPr lang="ru-RU"/>
            </a:p>
          </p:txBody>
        </p:sp>
        <p:sp>
          <p:nvSpPr>
            <p:cNvPr id="161959" name="Freeform 3616"/>
            <p:cNvSpPr>
              <a:spLocks/>
            </p:cNvSpPr>
            <p:nvPr/>
          </p:nvSpPr>
          <p:spPr bwMode="auto">
            <a:xfrm>
              <a:off x="4112" y="2111"/>
              <a:ext cx="1" cy="7"/>
            </a:xfrm>
            <a:custGeom>
              <a:avLst/>
              <a:gdLst>
                <a:gd name="T0" fmla="*/ 0 w 1"/>
                <a:gd name="T1" fmla="*/ 0 h 7"/>
                <a:gd name="T2" fmla="*/ 0 w 1"/>
                <a:gd name="T3" fmla="*/ 7 h 7"/>
                <a:gd name="T4" fmla="*/ 0 w 1"/>
                <a:gd name="T5" fmla="*/ 5 h 7"/>
                <a:gd name="T6" fmla="*/ 0 w 1"/>
                <a:gd name="T7" fmla="*/ 0 h 7"/>
                <a:gd name="T8" fmla="*/ 0 60000 65536"/>
                <a:gd name="T9" fmla="*/ 0 60000 65536"/>
                <a:gd name="T10" fmla="*/ 0 60000 65536"/>
                <a:gd name="T11" fmla="*/ 0 60000 65536"/>
                <a:gd name="T12" fmla="*/ 0 w 1"/>
                <a:gd name="T13" fmla="*/ 0 h 7"/>
                <a:gd name="T14" fmla="*/ 1 w 1"/>
                <a:gd name="T15" fmla="*/ 7 h 7"/>
              </a:gdLst>
              <a:ahLst/>
              <a:cxnLst>
                <a:cxn ang="T8">
                  <a:pos x="T0" y="T1"/>
                </a:cxn>
                <a:cxn ang="T9">
                  <a:pos x="T2" y="T3"/>
                </a:cxn>
                <a:cxn ang="T10">
                  <a:pos x="T4" y="T5"/>
                </a:cxn>
                <a:cxn ang="T11">
                  <a:pos x="T6" y="T7"/>
                </a:cxn>
              </a:cxnLst>
              <a:rect l="T12" t="T13" r="T14" b="T15"/>
              <a:pathLst>
                <a:path w="1" h="7">
                  <a:moveTo>
                    <a:pt x="0" y="0"/>
                  </a:moveTo>
                  <a:lnTo>
                    <a:pt x="0" y="7"/>
                  </a:lnTo>
                  <a:lnTo>
                    <a:pt x="0" y="5"/>
                  </a:lnTo>
                  <a:lnTo>
                    <a:pt x="0" y="0"/>
                  </a:lnTo>
                  <a:close/>
                </a:path>
              </a:pathLst>
            </a:custGeom>
            <a:solidFill>
              <a:srgbClr val="C195DB"/>
            </a:solidFill>
            <a:ln w="9525">
              <a:noFill/>
              <a:round/>
              <a:headEnd/>
              <a:tailEnd/>
            </a:ln>
          </p:spPr>
          <p:txBody>
            <a:bodyPr/>
            <a:lstStyle/>
            <a:p>
              <a:endParaRPr lang="ru-RU"/>
            </a:p>
          </p:txBody>
        </p:sp>
        <p:sp>
          <p:nvSpPr>
            <p:cNvPr id="161960" name="Freeform 3617"/>
            <p:cNvSpPr>
              <a:spLocks/>
            </p:cNvSpPr>
            <p:nvPr/>
          </p:nvSpPr>
          <p:spPr bwMode="auto">
            <a:xfrm>
              <a:off x="4110" y="2003"/>
              <a:ext cx="588" cy="80"/>
            </a:xfrm>
            <a:custGeom>
              <a:avLst/>
              <a:gdLst>
                <a:gd name="T0" fmla="*/ 582 w 588"/>
                <a:gd name="T1" fmla="*/ 45 h 80"/>
                <a:gd name="T2" fmla="*/ 580 w 588"/>
                <a:gd name="T3" fmla="*/ 35 h 80"/>
                <a:gd name="T4" fmla="*/ 575 w 588"/>
                <a:gd name="T5" fmla="*/ 27 h 80"/>
                <a:gd name="T6" fmla="*/ 559 w 588"/>
                <a:gd name="T7" fmla="*/ 17 h 80"/>
                <a:gd name="T8" fmla="*/ 531 w 588"/>
                <a:gd name="T9" fmla="*/ 9 h 80"/>
                <a:gd name="T10" fmla="*/ 499 w 588"/>
                <a:gd name="T11" fmla="*/ 6 h 80"/>
                <a:gd name="T12" fmla="*/ 458 w 588"/>
                <a:gd name="T13" fmla="*/ 7 h 80"/>
                <a:gd name="T14" fmla="*/ 411 w 588"/>
                <a:gd name="T15" fmla="*/ 9 h 80"/>
                <a:gd name="T16" fmla="*/ 313 w 588"/>
                <a:gd name="T17" fmla="*/ 22 h 80"/>
                <a:gd name="T18" fmla="*/ 117 w 588"/>
                <a:gd name="T19" fmla="*/ 57 h 80"/>
                <a:gd name="T20" fmla="*/ 1 w 588"/>
                <a:gd name="T21" fmla="*/ 80 h 80"/>
                <a:gd name="T22" fmla="*/ 0 w 588"/>
                <a:gd name="T23" fmla="*/ 75 h 80"/>
                <a:gd name="T24" fmla="*/ 115 w 588"/>
                <a:gd name="T25" fmla="*/ 51 h 80"/>
                <a:gd name="T26" fmla="*/ 311 w 588"/>
                <a:gd name="T27" fmla="*/ 16 h 80"/>
                <a:gd name="T28" fmla="*/ 411 w 588"/>
                <a:gd name="T29" fmla="*/ 4 h 80"/>
                <a:gd name="T30" fmla="*/ 458 w 588"/>
                <a:gd name="T31" fmla="*/ 0 h 80"/>
                <a:gd name="T32" fmla="*/ 499 w 588"/>
                <a:gd name="T33" fmla="*/ 0 h 80"/>
                <a:gd name="T34" fmla="*/ 531 w 588"/>
                <a:gd name="T35" fmla="*/ 3 h 80"/>
                <a:gd name="T36" fmla="*/ 560 w 588"/>
                <a:gd name="T37" fmla="*/ 10 h 80"/>
                <a:gd name="T38" fmla="*/ 580 w 588"/>
                <a:gd name="T39" fmla="*/ 23 h 80"/>
                <a:gd name="T40" fmla="*/ 584 w 588"/>
                <a:gd name="T41" fmla="*/ 30 h 80"/>
                <a:gd name="T42" fmla="*/ 588 w 588"/>
                <a:gd name="T43" fmla="*/ 41 h 80"/>
                <a:gd name="T44" fmla="*/ 582 w 588"/>
                <a:gd name="T45" fmla="*/ 45 h 8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588"/>
                <a:gd name="T70" fmla="*/ 0 h 80"/>
                <a:gd name="T71" fmla="*/ 588 w 588"/>
                <a:gd name="T72" fmla="*/ 80 h 8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588" h="80">
                  <a:moveTo>
                    <a:pt x="582" y="45"/>
                  </a:moveTo>
                  <a:lnTo>
                    <a:pt x="580" y="35"/>
                  </a:lnTo>
                  <a:lnTo>
                    <a:pt x="575" y="27"/>
                  </a:lnTo>
                  <a:lnTo>
                    <a:pt x="559" y="17"/>
                  </a:lnTo>
                  <a:lnTo>
                    <a:pt x="531" y="9"/>
                  </a:lnTo>
                  <a:lnTo>
                    <a:pt x="499" y="6"/>
                  </a:lnTo>
                  <a:lnTo>
                    <a:pt x="458" y="7"/>
                  </a:lnTo>
                  <a:lnTo>
                    <a:pt x="411" y="9"/>
                  </a:lnTo>
                  <a:lnTo>
                    <a:pt x="313" y="22"/>
                  </a:lnTo>
                  <a:lnTo>
                    <a:pt x="117" y="57"/>
                  </a:lnTo>
                  <a:lnTo>
                    <a:pt x="1" y="80"/>
                  </a:lnTo>
                  <a:lnTo>
                    <a:pt x="0" y="75"/>
                  </a:lnTo>
                  <a:lnTo>
                    <a:pt x="115" y="51"/>
                  </a:lnTo>
                  <a:lnTo>
                    <a:pt x="311" y="16"/>
                  </a:lnTo>
                  <a:lnTo>
                    <a:pt x="411" y="4"/>
                  </a:lnTo>
                  <a:lnTo>
                    <a:pt x="458" y="0"/>
                  </a:lnTo>
                  <a:lnTo>
                    <a:pt x="499" y="0"/>
                  </a:lnTo>
                  <a:lnTo>
                    <a:pt x="531" y="3"/>
                  </a:lnTo>
                  <a:lnTo>
                    <a:pt x="560" y="10"/>
                  </a:lnTo>
                  <a:lnTo>
                    <a:pt x="580" y="23"/>
                  </a:lnTo>
                  <a:lnTo>
                    <a:pt x="584" y="30"/>
                  </a:lnTo>
                  <a:lnTo>
                    <a:pt x="588" y="41"/>
                  </a:lnTo>
                  <a:lnTo>
                    <a:pt x="582" y="45"/>
                  </a:lnTo>
                  <a:close/>
                </a:path>
              </a:pathLst>
            </a:custGeom>
            <a:solidFill>
              <a:srgbClr val="C195DB"/>
            </a:solidFill>
            <a:ln w="9525">
              <a:noFill/>
              <a:round/>
              <a:headEnd/>
              <a:tailEnd/>
            </a:ln>
          </p:spPr>
          <p:txBody>
            <a:bodyPr/>
            <a:lstStyle/>
            <a:p>
              <a:endParaRPr lang="ru-RU"/>
            </a:p>
          </p:txBody>
        </p:sp>
        <p:sp>
          <p:nvSpPr>
            <p:cNvPr id="161961" name="Freeform 3618"/>
            <p:cNvSpPr>
              <a:spLocks/>
            </p:cNvSpPr>
            <p:nvPr/>
          </p:nvSpPr>
          <p:spPr bwMode="auto">
            <a:xfrm>
              <a:off x="4692" y="2044"/>
              <a:ext cx="4" cy="3"/>
            </a:xfrm>
            <a:custGeom>
              <a:avLst/>
              <a:gdLst>
                <a:gd name="T0" fmla="*/ 4 w 4"/>
                <a:gd name="T1" fmla="*/ 1 h 3"/>
                <a:gd name="T2" fmla="*/ 4 w 4"/>
                <a:gd name="T3" fmla="*/ 0 h 3"/>
                <a:gd name="T4" fmla="*/ 0 w 4"/>
                <a:gd name="T5" fmla="*/ 3 h 3"/>
                <a:gd name="T6" fmla="*/ 0 w 4"/>
                <a:gd name="T7" fmla="*/ 1 h 3"/>
                <a:gd name="T8" fmla="*/ 4 w 4"/>
                <a:gd name="T9" fmla="*/ 1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4" y="1"/>
                  </a:moveTo>
                  <a:lnTo>
                    <a:pt x="4" y="0"/>
                  </a:lnTo>
                  <a:lnTo>
                    <a:pt x="0" y="3"/>
                  </a:lnTo>
                  <a:lnTo>
                    <a:pt x="0" y="1"/>
                  </a:lnTo>
                  <a:lnTo>
                    <a:pt x="4" y="1"/>
                  </a:lnTo>
                  <a:close/>
                </a:path>
              </a:pathLst>
            </a:custGeom>
            <a:solidFill>
              <a:srgbClr val="C195DB"/>
            </a:solidFill>
            <a:ln w="9525">
              <a:noFill/>
              <a:round/>
              <a:headEnd/>
              <a:tailEnd/>
            </a:ln>
          </p:spPr>
          <p:txBody>
            <a:bodyPr/>
            <a:lstStyle/>
            <a:p>
              <a:endParaRPr lang="ru-RU"/>
            </a:p>
          </p:txBody>
        </p:sp>
        <p:sp>
          <p:nvSpPr>
            <p:cNvPr id="161962" name="Freeform 3619"/>
            <p:cNvSpPr>
              <a:spLocks/>
            </p:cNvSpPr>
            <p:nvPr/>
          </p:nvSpPr>
          <p:spPr bwMode="auto">
            <a:xfrm>
              <a:off x="4038" y="2059"/>
              <a:ext cx="73" cy="24"/>
            </a:xfrm>
            <a:custGeom>
              <a:avLst/>
              <a:gdLst>
                <a:gd name="T0" fmla="*/ 73 w 73"/>
                <a:gd name="T1" fmla="*/ 24 h 24"/>
                <a:gd name="T2" fmla="*/ 43 w 73"/>
                <a:gd name="T3" fmla="*/ 24 h 24"/>
                <a:gd name="T4" fmla="*/ 25 w 73"/>
                <a:gd name="T5" fmla="*/ 19 h 24"/>
                <a:gd name="T6" fmla="*/ 14 w 73"/>
                <a:gd name="T7" fmla="*/ 12 h 24"/>
                <a:gd name="T8" fmla="*/ 0 w 73"/>
                <a:gd name="T9" fmla="*/ 6 h 24"/>
                <a:gd name="T10" fmla="*/ 2 w 73"/>
                <a:gd name="T11" fmla="*/ 0 h 24"/>
                <a:gd name="T12" fmla="*/ 16 w 73"/>
                <a:gd name="T13" fmla="*/ 6 h 24"/>
                <a:gd name="T14" fmla="*/ 27 w 73"/>
                <a:gd name="T15" fmla="*/ 13 h 24"/>
                <a:gd name="T16" fmla="*/ 43 w 73"/>
                <a:gd name="T17" fmla="*/ 18 h 24"/>
                <a:gd name="T18" fmla="*/ 73 w 73"/>
                <a:gd name="T19" fmla="*/ 18 h 24"/>
                <a:gd name="T20" fmla="*/ 73 w 73"/>
                <a:gd name="T21" fmla="*/ 24 h 2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24"/>
                <a:gd name="T35" fmla="*/ 73 w 73"/>
                <a:gd name="T36" fmla="*/ 24 h 2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24">
                  <a:moveTo>
                    <a:pt x="73" y="24"/>
                  </a:moveTo>
                  <a:lnTo>
                    <a:pt x="43" y="24"/>
                  </a:lnTo>
                  <a:lnTo>
                    <a:pt x="25" y="19"/>
                  </a:lnTo>
                  <a:lnTo>
                    <a:pt x="14" y="12"/>
                  </a:lnTo>
                  <a:lnTo>
                    <a:pt x="0" y="6"/>
                  </a:lnTo>
                  <a:lnTo>
                    <a:pt x="2" y="0"/>
                  </a:lnTo>
                  <a:lnTo>
                    <a:pt x="16" y="6"/>
                  </a:lnTo>
                  <a:lnTo>
                    <a:pt x="27" y="13"/>
                  </a:lnTo>
                  <a:lnTo>
                    <a:pt x="43" y="18"/>
                  </a:lnTo>
                  <a:lnTo>
                    <a:pt x="73" y="18"/>
                  </a:lnTo>
                  <a:lnTo>
                    <a:pt x="73" y="24"/>
                  </a:lnTo>
                  <a:close/>
                </a:path>
              </a:pathLst>
            </a:custGeom>
            <a:solidFill>
              <a:srgbClr val="C195DB"/>
            </a:solidFill>
            <a:ln w="9525">
              <a:noFill/>
              <a:round/>
              <a:headEnd/>
              <a:tailEnd/>
            </a:ln>
          </p:spPr>
          <p:txBody>
            <a:bodyPr/>
            <a:lstStyle/>
            <a:p>
              <a:endParaRPr lang="ru-RU"/>
            </a:p>
          </p:txBody>
        </p:sp>
        <p:sp>
          <p:nvSpPr>
            <p:cNvPr id="161963" name="Freeform 3620"/>
            <p:cNvSpPr>
              <a:spLocks/>
            </p:cNvSpPr>
            <p:nvPr/>
          </p:nvSpPr>
          <p:spPr bwMode="auto">
            <a:xfrm>
              <a:off x="4109" y="2078"/>
              <a:ext cx="3" cy="5"/>
            </a:xfrm>
            <a:custGeom>
              <a:avLst/>
              <a:gdLst>
                <a:gd name="T0" fmla="*/ 3 w 3"/>
                <a:gd name="T1" fmla="*/ 5 h 5"/>
                <a:gd name="T2" fmla="*/ 3 w 3"/>
                <a:gd name="T3" fmla="*/ 0 h 5"/>
                <a:gd name="T4" fmla="*/ 0 w 3"/>
                <a:gd name="T5" fmla="*/ 0 h 5"/>
                <a:gd name="T6" fmla="*/ 3 w 3"/>
                <a:gd name="T7" fmla="*/ 5 h 5"/>
                <a:gd name="T8" fmla="*/ 0 60000 65536"/>
                <a:gd name="T9" fmla="*/ 0 60000 65536"/>
                <a:gd name="T10" fmla="*/ 0 60000 65536"/>
                <a:gd name="T11" fmla="*/ 0 60000 65536"/>
                <a:gd name="T12" fmla="*/ 0 w 3"/>
                <a:gd name="T13" fmla="*/ 0 h 5"/>
                <a:gd name="T14" fmla="*/ 3 w 3"/>
                <a:gd name="T15" fmla="*/ 5 h 5"/>
              </a:gdLst>
              <a:ahLst/>
              <a:cxnLst>
                <a:cxn ang="T8">
                  <a:pos x="T0" y="T1"/>
                </a:cxn>
                <a:cxn ang="T9">
                  <a:pos x="T2" y="T3"/>
                </a:cxn>
                <a:cxn ang="T10">
                  <a:pos x="T4" y="T5"/>
                </a:cxn>
                <a:cxn ang="T11">
                  <a:pos x="T6" y="T7"/>
                </a:cxn>
              </a:cxnLst>
              <a:rect l="T12" t="T13" r="T14" b="T15"/>
              <a:pathLst>
                <a:path w="3" h="5">
                  <a:moveTo>
                    <a:pt x="3" y="5"/>
                  </a:moveTo>
                  <a:lnTo>
                    <a:pt x="3" y="0"/>
                  </a:lnTo>
                  <a:lnTo>
                    <a:pt x="0" y="0"/>
                  </a:lnTo>
                  <a:lnTo>
                    <a:pt x="3" y="5"/>
                  </a:lnTo>
                  <a:close/>
                </a:path>
              </a:pathLst>
            </a:custGeom>
            <a:solidFill>
              <a:srgbClr val="C195DB"/>
            </a:solidFill>
            <a:ln w="9525">
              <a:noFill/>
              <a:round/>
              <a:headEnd/>
              <a:tailEnd/>
            </a:ln>
          </p:spPr>
          <p:txBody>
            <a:bodyPr/>
            <a:lstStyle/>
            <a:p>
              <a:endParaRPr lang="ru-RU"/>
            </a:p>
          </p:txBody>
        </p:sp>
        <p:sp>
          <p:nvSpPr>
            <p:cNvPr id="161964" name="Freeform 3621"/>
            <p:cNvSpPr>
              <a:spLocks/>
            </p:cNvSpPr>
            <p:nvPr/>
          </p:nvSpPr>
          <p:spPr bwMode="auto">
            <a:xfrm>
              <a:off x="3968" y="2056"/>
              <a:ext cx="70" cy="67"/>
            </a:xfrm>
            <a:custGeom>
              <a:avLst/>
              <a:gdLst>
                <a:gd name="T0" fmla="*/ 70 w 70"/>
                <a:gd name="T1" fmla="*/ 9 h 67"/>
                <a:gd name="T2" fmla="*/ 53 w 70"/>
                <a:gd name="T3" fmla="*/ 6 h 67"/>
                <a:gd name="T4" fmla="*/ 38 w 70"/>
                <a:gd name="T5" fmla="*/ 7 h 67"/>
                <a:gd name="T6" fmla="*/ 27 w 70"/>
                <a:gd name="T7" fmla="*/ 12 h 67"/>
                <a:gd name="T8" fmla="*/ 17 w 70"/>
                <a:gd name="T9" fmla="*/ 20 h 67"/>
                <a:gd name="T10" fmla="*/ 11 w 70"/>
                <a:gd name="T11" fmla="*/ 30 h 67"/>
                <a:gd name="T12" fmla="*/ 6 w 70"/>
                <a:gd name="T13" fmla="*/ 41 h 67"/>
                <a:gd name="T14" fmla="*/ 6 w 70"/>
                <a:gd name="T15" fmla="*/ 67 h 67"/>
                <a:gd name="T16" fmla="*/ 0 w 70"/>
                <a:gd name="T17" fmla="*/ 67 h 67"/>
                <a:gd name="T18" fmla="*/ 0 w 70"/>
                <a:gd name="T19" fmla="*/ 41 h 67"/>
                <a:gd name="T20" fmla="*/ 4 w 70"/>
                <a:gd name="T21" fmla="*/ 28 h 67"/>
                <a:gd name="T22" fmla="*/ 12 w 70"/>
                <a:gd name="T23" fmla="*/ 15 h 67"/>
                <a:gd name="T24" fmla="*/ 22 w 70"/>
                <a:gd name="T25" fmla="*/ 7 h 67"/>
                <a:gd name="T26" fmla="*/ 36 w 70"/>
                <a:gd name="T27" fmla="*/ 1 h 67"/>
                <a:gd name="T28" fmla="*/ 52 w 70"/>
                <a:gd name="T29" fmla="*/ 0 h 67"/>
                <a:gd name="T30" fmla="*/ 70 w 70"/>
                <a:gd name="T31" fmla="*/ 2 h 67"/>
                <a:gd name="T32" fmla="*/ 70 w 70"/>
                <a:gd name="T33" fmla="*/ 9 h 6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0"/>
                <a:gd name="T52" fmla="*/ 0 h 67"/>
                <a:gd name="T53" fmla="*/ 70 w 70"/>
                <a:gd name="T54" fmla="*/ 67 h 6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0" h="67">
                  <a:moveTo>
                    <a:pt x="70" y="9"/>
                  </a:moveTo>
                  <a:lnTo>
                    <a:pt x="53" y="6"/>
                  </a:lnTo>
                  <a:lnTo>
                    <a:pt x="38" y="7"/>
                  </a:lnTo>
                  <a:lnTo>
                    <a:pt x="27" y="12"/>
                  </a:lnTo>
                  <a:lnTo>
                    <a:pt x="17" y="20"/>
                  </a:lnTo>
                  <a:lnTo>
                    <a:pt x="11" y="30"/>
                  </a:lnTo>
                  <a:lnTo>
                    <a:pt x="6" y="41"/>
                  </a:lnTo>
                  <a:lnTo>
                    <a:pt x="6" y="67"/>
                  </a:lnTo>
                  <a:lnTo>
                    <a:pt x="0" y="67"/>
                  </a:lnTo>
                  <a:lnTo>
                    <a:pt x="0" y="41"/>
                  </a:lnTo>
                  <a:lnTo>
                    <a:pt x="4" y="28"/>
                  </a:lnTo>
                  <a:lnTo>
                    <a:pt x="12" y="15"/>
                  </a:lnTo>
                  <a:lnTo>
                    <a:pt x="22" y="7"/>
                  </a:lnTo>
                  <a:lnTo>
                    <a:pt x="36" y="1"/>
                  </a:lnTo>
                  <a:lnTo>
                    <a:pt x="52" y="0"/>
                  </a:lnTo>
                  <a:lnTo>
                    <a:pt x="70" y="2"/>
                  </a:lnTo>
                  <a:lnTo>
                    <a:pt x="70" y="9"/>
                  </a:lnTo>
                  <a:close/>
                </a:path>
              </a:pathLst>
            </a:custGeom>
            <a:solidFill>
              <a:srgbClr val="C195DB"/>
            </a:solidFill>
            <a:ln w="9525">
              <a:noFill/>
              <a:round/>
              <a:headEnd/>
              <a:tailEnd/>
            </a:ln>
          </p:spPr>
          <p:txBody>
            <a:bodyPr/>
            <a:lstStyle/>
            <a:p>
              <a:endParaRPr lang="ru-RU"/>
            </a:p>
          </p:txBody>
        </p:sp>
        <p:sp>
          <p:nvSpPr>
            <p:cNvPr id="161965" name="Freeform 3622"/>
            <p:cNvSpPr>
              <a:spLocks/>
            </p:cNvSpPr>
            <p:nvPr/>
          </p:nvSpPr>
          <p:spPr bwMode="auto">
            <a:xfrm>
              <a:off x="4038" y="2059"/>
              <a:ext cx="1" cy="5"/>
            </a:xfrm>
            <a:custGeom>
              <a:avLst/>
              <a:gdLst>
                <a:gd name="T0" fmla="*/ 1 w 1"/>
                <a:gd name="T1" fmla="*/ 0 h 5"/>
                <a:gd name="T2" fmla="*/ 0 w 1"/>
                <a:gd name="T3" fmla="*/ 0 h 5"/>
                <a:gd name="T4" fmla="*/ 0 w 1"/>
                <a:gd name="T5" fmla="*/ 5 h 5"/>
                <a:gd name="T6" fmla="*/ 1 w 1"/>
                <a:gd name="T7" fmla="*/ 0 h 5"/>
                <a:gd name="T8" fmla="*/ 0 60000 65536"/>
                <a:gd name="T9" fmla="*/ 0 60000 65536"/>
                <a:gd name="T10" fmla="*/ 0 60000 65536"/>
                <a:gd name="T11" fmla="*/ 0 60000 65536"/>
                <a:gd name="T12" fmla="*/ 0 w 1"/>
                <a:gd name="T13" fmla="*/ 0 h 5"/>
                <a:gd name="T14" fmla="*/ 1 w 1"/>
                <a:gd name="T15" fmla="*/ 5 h 5"/>
              </a:gdLst>
              <a:ahLst/>
              <a:cxnLst>
                <a:cxn ang="T8">
                  <a:pos x="T0" y="T1"/>
                </a:cxn>
                <a:cxn ang="T9">
                  <a:pos x="T2" y="T3"/>
                </a:cxn>
                <a:cxn ang="T10">
                  <a:pos x="T4" y="T5"/>
                </a:cxn>
                <a:cxn ang="T11">
                  <a:pos x="T6" y="T7"/>
                </a:cxn>
              </a:cxnLst>
              <a:rect l="T12" t="T13" r="T14" b="T15"/>
              <a:pathLst>
                <a:path w="1" h="5">
                  <a:moveTo>
                    <a:pt x="1" y="0"/>
                  </a:moveTo>
                  <a:lnTo>
                    <a:pt x="0" y="0"/>
                  </a:lnTo>
                  <a:lnTo>
                    <a:pt x="0" y="5"/>
                  </a:lnTo>
                  <a:lnTo>
                    <a:pt x="1" y="0"/>
                  </a:lnTo>
                  <a:close/>
                </a:path>
              </a:pathLst>
            </a:custGeom>
            <a:solidFill>
              <a:srgbClr val="C195DB"/>
            </a:solidFill>
            <a:ln w="9525">
              <a:noFill/>
              <a:round/>
              <a:headEnd/>
              <a:tailEnd/>
            </a:ln>
          </p:spPr>
          <p:txBody>
            <a:bodyPr/>
            <a:lstStyle/>
            <a:p>
              <a:endParaRPr lang="ru-RU"/>
            </a:p>
          </p:txBody>
        </p:sp>
        <p:sp>
          <p:nvSpPr>
            <p:cNvPr id="161966" name="Freeform 3623"/>
            <p:cNvSpPr>
              <a:spLocks/>
            </p:cNvSpPr>
            <p:nvPr/>
          </p:nvSpPr>
          <p:spPr bwMode="auto">
            <a:xfrm>
              <a:off x="3968" y="2123"/>
              <a:ext cx="7" cy="2"/>
            </a:xfrm>
            <a:custGeom>
              <a:avLst/>
              <a:gdLst>
                <a:gd name="T0" fmla="*/ 0 w 7"/>
                <a:gd name="T1" fmla="*/ 0 h 2"/>
                <a:gd name="T2" fmla="*/ 0 w 7"/>
                <a:gd name="T3" fmla="*/ 2 h 2"/>
                <a:gd name="T4" fmla="*/ 7 w 7"/>
                <a:gd name="T5" fmla="*/ 0 h 2"/>
                <a:gd name="T6" fmla="*/ 0 w 7"/>
                <a:gd name="T7" fmla="*/ 0 h 2"/>
                <a:gd name="T8" fmla="*/ 0 60000 65536"/>
                <a:gd name="T9" fmla="*/ 0 60000 65536"/>
                <a:gd name="T10" fmla="*/ 0 60000 65536"/>
                <a:gd name="T11" fmla="*/ 0 60000 65536"/>
                <a:gd name="T12" fmla="*/ 0 w 7"/>
                <a:gd name="T13" fmla="*/ 0 h 2"/>
                <a:gd name="T14" fmla="*/ 7 w 7"/>
                <a:gd name="T15" fmla="*/ 2 h 2"/>
              </a:gdLst>
              <a:ahLst/>
              <a:cxnLst>
                <a:cxn ang="T8">
                  <a:pos x="T0" y="T1"/>
                </a:cxn>
                <a:cxn ang="T9">
                  <a:pos x="T2" y="T3"/>
                </a:cxn>
                <a:cxn ang="T10">
                  <a:pos x="T4" y="T5"/>
                </a:cxn>
                <a:cxn ang="T11">
                  <a:pos x="T6" y="T7"/>
                </a:cxn>
              </a:cxnLst>
              <a:rect l="T12" t="T13" r="T14" b="T15"/>
              <a:pathLst>
                <a:path w="7" h="2">
                  <a:moveTo>
                    <a:pt x="0" y="0"/>
                  </a:moveTo>
                  <a:lnTo>
                    <a:pt x="0" y="2"/>
                  </a:lnTo>
                  <a:lnTo>
                    <a:pt x="7" y="0"/>
                  </a:lnTo>
                  <a:lnTo>
                    <a:pt x="0" y="0"/>
                  </a:lnTo>
                  <a:close/>
                </a:path>
              </a:pathLst>
            </a:custGeom>
            <a:solidFill>
              <a:srgbClr val="C195DB"/>
            </a:solidFill>
            <a:ln w="9525">
              <a:noFill/>
              <a:round/>
              <a:headEnd/>
              <a:tailEnd/>
            </a:ln>
          </p:spPr>
          <p:txBody>
            <a:bodyPr/>
            <a:lstStyle/>
            <a:p>
              <a:endParaRPr lang="ru-RU"/>
            </a:p>
          </p:txBody>
        </p:sp>
        <p:sp>
          <p:nvSpPr>
            <p:cNvPr id="161967" name="Freeform 3624"/>
            <p:cNvSpPr>
              <a:spLocks/>
            </p:cNvSpPr>
            <p:nvPr/>
          </p:nvSpPr>
          <p:spPr bwMode="auto">
            <a:xfrm>
              <a:off x="3508" y="812"/>
              <a:ext cx="436" cy="555"/>
            </a:xfrm>
            <a:custGeom>
              <a:avLst/>
              <a:gdLst>
                <a:gd name="T0" fmla="*/ 38 w 436"/>
                <a:gd name="T1" fmla="*/ 553 h 555"/>
                <a:gd name="T2" fmla="*/ 51 w 436"/>
                <a:gd name="T3" fmla="*/ 555 h 555"/>
                <a:gd name="T4" fmla="*/ 64 w 436"/>
                <a:gd name="T5" fmla="*/ 555 h 555"/>
                <a:gd name="T6" fmla="*/ 75 w 436"/>
                <a:gd name="T7" fmla="*/ 550 h 555"/>
                <a:gd name="T8" fmla="*/ 86 w 436"/>
                <a:gd name="T9" fmla="*/ 543 h 555"/>
                <a:gd name="T10" fmla="*/ 95 w 436"/>
                <a:gd name="T11" fmla="*/ 534 h 555"/>
                <a:gd name="T12" fmla="*/ 102 w 436"/>
                <a:gd name="T13" fmla="*/ 523 h 555"/>
                <a:gd name="T14" fmla="*/ 105 w 436"/>
                <a:gd name="T15" fmla="*/ 509 h 555"/>
                <a:gd name="T16" fmla="*/ 104 w 436"/>
                <a:gd name="T17" fmla="*/ 493 h 555"/>
                <a:gd name="T18" fmla="*/ 100 w 436"/>
                <a:gd name="T19" fmla="*/ 479 h 555"/>
                <a:gd name="T20" fmla="*/ 102 w 436"/>
                <a:gd name="T21" fmla="*/ 474 h 555"/>
                <a:gd name="T22" fmla="*/ 110 w 436"/>
                <a:gd name="T23" fmla="*/ 462 h 555"/>
                <a:gd name="T24" fmla="*/ 148 w 436"/>
                <a:gd name="T25" fmla="*/ 421 h 555"/>
                <a:gd name="T26" fmla="*/ 225 w 436"/>
                <a:gd name="T27" fmla="*/ 339 h 555"/>
                <a:gd name="T28" fmla="*/ 287 w 436"/>
                <a:gd name="T29" fmla="*/ 269 h 555"/>
                <a:gd name="T30" fmla="*/ 347 w 436"/>
                <a:gd name="T31" fmla="*/ 195 h 555"/>
                <a:gd name="T32" fmla="*/ 387 w 436"/>
                <a:gd name="T33" fmla="*/ 142 h 555"/>
                <a:gd name="T34" fmla="*/ 407 w 436"/>
                <a:gd name="T35" fmla="*/ 108 h 555"/>
                <a:gd name="T36" fmla="*/ 424 w 436"/>
                <a:gd name="T37" fmla="*/ 78 h 555"/>
                <a:gd name="T38" fmla="*/ 433 w 436"/>
                <a:gd name="T39" fmla="*/ 52 h 555"/>
                <a:gd name="T40" fmla="*/ 436 w 436"/>
                <a:gd name="T41" fmla="*/ 39 h 555"/>
                <a:gd name="T42" fmla="*/ 434 w 436"/>
                <a:gd name="T43" fmla="*/ 25 h 555"/>
                <a:gd name="T44" fmla="*/ 431 w 436"/>
                <a:gd name="T45" fmla="*/ 15 h 555"/>
                <a:gd name="T46" fmla="*/ 426 w 436"/>
                <a:gd name="T47" fmla="*/ 9 h 555"/>
                <a:gd name="T48" fmla="*/ 418 w 436"/>
                <a:gd name="T49" fmla="*/ 3 h 555"/>
                <a:gd name="T50" fmla="*/ 405 w 436"/>
                <a:gd name="T51" fmla="*/ 0 h 555"/>
                <a:gd name="T52" fmla="*/ 386 w 436"/>
                <a:gd name="T53" fmla="*/ 6 h 555"/>
                <a:gd name="T54" fmla="*/ 364 w 436"/>
                <a:gd name="T55" fmla="*/ 20 h 555"/>
                <a:gd name="T56" fmla="*/ 341 w 436"/>
                <a:gd name="T57" fmla="*/ 41 h 555"/>
                <a:gd name="T58" fmla="*/ 314 w 436"/>
                <a:gd name="T59" fmla="*/ 69 h 555"/>
                <a:gd name="T60" fmla="*/ 262 w 436"/>
                <a:gd name="T61" fmla="*/ 140 h 555"/>
                <a:gd name="T62" fmla="*/ 209 w 436"/>
                <a:gd name="T63" fmla="*/ 221 h 555"/>
                <a:gd name="T64" fmla="*/ 160 w 436"/>
                <a:gd name="T65" fmla="*/ 299 h 555"/>
                <a:gd name="T66" fmla="*/ 87 w 436"/>
                <a:gd name="T67" fmla="*/ 430 h 555"/>
                <a:gd name="T68" fmla="*/ 74 w 436"/>
                <a:gd name="T69" fmla="*/ 446 h 555"/>
                <a:gd name="T70" fmla="*/ 62 w 436"/>
                <a:gd name="T71" fmla="*/ 454 h 555"/>
                <a:gd name="T72" fmla="*/ 48 w 436"/>
                <a:gd name="T73" fmla="*/ 459 h 555"/>
                <a:gd name="T74" fmla="*/ 32 w 436"/>
                <a:gd name="T75" fmla="*/ 462 h 555"/>
                <a:gd name="T76" fmla="*/ 18 w 436"/>
                <a:gd name="T77" fmla="*/ 470 h 555"/>
                <a:gd name="T78" fmla="*/ 6 w 436"/>
                <a:gd name="T79" fmla="*/ 481 h 555"/>
                <a:gd name="T80" fmla="*/ 2 w 436"/>
                <a:gd name="T81" fmla="*/ 493 h 555"/>
                <a:gd name="T82" fmla="*/ 0 w 436"/>
                <a:gd name="T83" fmla="*/ 506 h 555"/>
                <a:gd name="T84" fmla="*/ 4 w 436"/>
                <a:gd name="T85" fmla="*/ 517 h 555"/>
                <a:gd name="T86" fmla="*/ 13 w 436"/>
                <a:gd name="T87" fmla="*/ 534 h 555"/>
                <a:gd name="T88" fmla="*/ 23 w 436"/>
                <a:gd name="T89" fmla="*/ 544 h 555"/>
                <a:gd name="T90" fmla="*/ 32 w 436"/>
                <a:gd name="T91" fmla="*/ 550 h 55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36"/>
                <a:gd name="T139" fmla="*/ 0 h 555"/>
                <a:gd name="T140" fmla="*/ 436 w 436"/>
                <a:gd name="T141" fmla="*/ 555 h 55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36" h="555">
                  <a:moveTo>
                    <a:pt x="32" y="550"/>
                  </a:moveTo>
                  <a:lnTo>
                    <a:pt x="38" y="553"/>
                  </a:lnTo>
                  <a:lnTo>
                    <a:pt x="45" y="555"/>
                  </a:lnTo>
                  <a:lnTo>
                    <a:pt x="51" y="555"/>
                  </a:lnTo>
                  <a:lnTo>
                    <a:pt x="57" y="555"/>
                  </a:lnTo>
                  <a:lnTo>
                    <a:pt x="64" y="555"/>
                  </a:lnTo>
                  <a:lnTo>
                    <a:pt x="70" y="553"/>
                  </a:lnTo>
                  <a:lnTo>
                    <a:pt x="75" y="550"/>
                  </a:lnTo>
                  <a:lnTo>
                    <a:pt x="81" y="548"/>
                  </a:lnTo>
                  <a:lnTo>
                    <a:pt x="86" y="543"/>
                  </a:lnTo>
                  <a:lnTo>
                    <a:pt x="91" y="541"/>
                  </a:lnTo>
                  <a:lnTo>
                    <a:pt x="95" y="534"/>
                  </a:lnTo>
                  <a:lnTo>
                    <a:pt x="99" y="530"/>
                  </a:lnTo>
                  <a:lnTo>
                    <a:pt x="102" y="523"/>
                  </a:lnTo>
                  <a:lnTo>
                    <a:pt x="104" y="517"/>
                  </a:lnTo>
                  <a:lnTo>
                    <a:pt x="105" y="509"/>
                  </a:lnTo>
                  <a:lnTo>
                    <a:pt x="105" y="501"/>
                  </a:lnTo>
                  <a:lnTo>
                    <a:pt x="104" y="493"/>
                  </a:lnTo>
                  <a:lnTo>
                    <a:pt x="102" y="487"/>
                  </a:lnTo>
                  <a:lnTo>
                    <a:pt x="100" y="479"/>
                  </a:lnTo>
                  <a:lnTo>
                    <a:pt x="100" y="476"/>
                  </a:lnTo>
                  <a:lnTo>
                    <a:pt x="102" y="474"/>
                  </a:lnTo>
                  <a:lnTo>
                    <a:pt x="104" y="468"/>
                  </a:lnTo>
                  <a:lnTo>
                    <a:pt x="110" y="462"/>
                  </a:lnTo>
                  <a:lnTo>
                    <a:pt x="119" y="451"/>
                  </a:lnTo>
                  <a:lnTo>
                    <a:pt x="148" y="421"/>
                  </a:lnTo>
                  <a:lnTo>
                    <a:pt x="197" y="370"/>
                  </a:lnTo>
                  <a:lnTo>
                    <a:pt x="225" y="339"/>
                  </a:lnTo>
                  <a:lnTo>
                    <a:pt x="257" y="305"/>
                  </a:lnTo>
                  <a:lnTo>
                    <a:pt x="287" y="269"/>
                  </a:lnTo>
                  <a:lnTo>
                    <a:pt x="319" y="233"/>
                  </a:lnTo>
                  <a:lnTo>
                    <a:pt x="347" y="195"/>
                  </a:lnTo>
                  <a:lnTo>
                    <a:pt x="374" y="161"/>
                  </a:lnTo>
                  <a:lnTo>
                    <a:pt x="387" y="142"/>
                  </a:lnTo>
                  <a:lnTo>
                    <a:pt x="398" y="126"/>
                  </a:lnTo>
                  <a:lnTo>
                    <a:pt x="407" y="108"/>
                  </a:lnTo>
                  <a:lnTo>
                    <a:pt x="417" y="93"/>
                  </a:lnTo>
                  <a:lnTo>
                    <a:pt x="424" y="78"/>
                  </a:lnTo>
                  <a:lnTo>
                    <a:pt x="430" y="65"/>
                  </a:lnTo>
                  <a:lnTo>
                    <a:pt x="433" y="52"/>
                  </a:lnTo>
                  <a:lnTo>
                    <a:pt x="434" y="45"/>
                  </a:lnTo>
                  <a:lnTo>
                    <a:pt x="436" y="39"/>
                  </a:lnTo>
                  <a:lnTo>
                    <a:pt x="436" y="30"/>
                  </a:lnTo>
                  <a:lnTo>
                    <a:pt x="434" y="25"/>
                  </a:lnTo>
                  <a:lnTo>
                    <a:pt x="434" y="20"/>
                  </a:lnTo>
                  <a:lnTo>
                    <a:pt x="431" y="15"/>
                  </a:lnTo>
                  <a:lnTo>
                    <a:pt x="430" y="13"/>
                  </a:lnTo>
                  <a:lnTo>
                    <a:pt x="426" y="9"/>
                  </a:lnTo>
                  <a:lnTo>
                    <a:pt x="423" y="6"/>
                  </a:lnTo>
                  <a:lnTo>
                    <a:pt x="418" y="3"/>
                  </a:lnTo>
                  <a:lnTo>
                    <a:pt x="415" y="1"/>
                  </a:lnTo>
                  <a:lnTo>
                    <a:pt x="405" y="0"/>
                  </a:lnTo>
                  <a:lnTo>
                    <a:pt x="396" y="1"/>
                  </a:lnTo>
                  <a:lnTo>
                    <a:pt x="386" y="6"/>
                  </a:lnTo>
                  <a:lnTo>
                    <a:pt x="375" y="11"/>
                  </a:lnTo>
                  <a:lnTo>
                    <a:pt x="364" y="20"/>
                  </a:lnTo>
                  <a:lnTo>
                    <a:pt x="352" y="30"/>
                  </a:lnTo>
                  <a:lnTo>
                    <a:pt x="341" y="41"/>
                  </a:lnTo>
                  <a:lnTo>
                    <a:pt x="328" y="55"/>
                  </a:lnTo>
                  <a:lnTo>
                    <a:pt x="314" y="69"/>
                  </a:lnTo>
                  <a:lnTo>
                    <a:pt x="288" y="103"/>
                  </a:lnTo>
                  <a:lnTo>
                    <a:pt x="262" y="140"/>
                  </a:lnTo>
                  <a:lnTo>
                    <a:pt x="234" y="180"/>
                  </a:lnTo>
                  <a:lnTo>
                    <a:pt x="209" y="221"/>
                  </a:lnTo>
                  <a:lnTo>
                    <a:pt x="184" y="260"/>
                  </a:lnTo>
                  <a:lnTo>
                    <a:pt x="160" y="299"/>
                  </a:lnTo>
                  <a:lnTo>
                    <a:pt x="140" y="336"/>
                  </a:lnTo>
                  <a:lnTo>
                    <a:pt x="87" y="430"/>
                  </a:lnTo>
                  <a:lnTo>
                    <a:pt x="78" y="442"/>
                  </a:lnTo>
                  <a:lnTo>
                    <a:pt x="74" y="446"/>
                  </a:lnTo>
                  <a:lnTo>
                    <a:pt x="70" y="449"/>
                  </a:lnTo>
                  <a:lnTo>
                    <a:pt x="62" y="454"/>
                  </a:lnTo>
                  <a:lnTo>
                    <a:pt x="55" y="457"/>
                  </a:lnTo>
                  <a:lnTo>
                    <a:pt x="48" y="459"/>
                  </a:lnTo>
                  <a:lnTo>
                    <a:pt x="40" y="460"/>
                  </a:lnTo>
                  <a:lnTo>
                    <a:pt x="32" y="462"/>
                  </a:lnTo>
                  <a:lnTo>
                    <a:pt x="24" y="465"/>
                  </a:lnTo>
                  <a:lnTo>
                    <a:pt x="18" y="470"/>
                  </a:lnTo>
                  <a:lnTo>
                    <a:pt x="12" y="476"/>
                  </a:lnTo>
                  <a:lnTo>
                    <a:pt x="6" y="481"/>
                  </a:lnTo>
                  <a:lnTo>
                    <a:pt x="4" y="487"/>
                  </a:lnTo>
                  <a:lnTo>
                    <a:pt x="2" y="493"/>
                  </a:lnTo>
                  <a:lnTo>
                    <a:pt x="0" y="500"/>
                  </a:lnTo>
                  <a:lnTo>
                    <a:pt x="0" y="506"/>
                  </a:lnTo>
                  <a:lnTo>
                    <a:pt x="2" y="511"/>
                  </a:lnTo>
                  <a:lnTo>
                    <a:pt x="4" y="517"/>
                  </a:lnTo>
                  <a:lnTo>
                    <a:pt x="7" y="523"/>
                  </a:lnTo>
                  <a:lnTo>
                    <a:pt x="13" y="534"/>
                  </a:lnTo>
                  <a:lnTo>
                    <a:pt x="18" y="539"/>
                  </a:lnTo>
                  <a:lnTo>
                    <a:pt x="23" y="544"/>
                  </a:lnTo>
                  <a:lnTo>
                    <a:pt x="27" y="547"/>
                  </a:lnTo>
                  <a:lnTo>
                    <a:pt x="32" y="550"/>
                  </a:lnTo>
                  <a:close/>
                </a:path>
              </a:pathLst>
            </a:custGeom>
            <a:solidFill>
              <a:srgbClr val="844CD6"/>
            </a:solidFill>
            <a:ln w="9525">
              <a:noFill/>
              <a:round/>
              <a:headEnd/>
              <a:tailEnd/>
            </a:ln>
          </p:spPr>
          <p:txBody>
            <a:bodyPr/>
            <a:lstStyle/>
            <a:p>
              <a:endParaRPr lang="ru-RU"/>
            </a:p>
          </p:txBody>
        </p:sp>
        <p:sp>
          <p:nvSpPr>
            <p:cNvPr id="161968" name="Freeform 3625"/>
            <p:cNvSpPr>
              <a:spLocks/>
            </p:cNvSpPr>
            <p:nvPr/>
          </p:nvSpPr>
          <p:spPr bwMode="auto">
            <a:xfrm>
              <a:off x="3537" y="1312"/>
              <a:ext cx="76" cy="56"/>
            </a:xfrm>
            <a:custGeom>
              <a:avLst/>
              <a:gdLst>
                <a:gd name="T0" fmla="*/ 3 w 76"/>
                <a:gd name="T1" fmla="*/ 46 h 56"/>
                <a:gd name="T2" fmla="*/ 26 w 76"/>
                <a:gd name="T3" fmla="*/ 52 h 56"/>
                <a:gd name="T4" fmla="*/ 38 w 76"/>
                <a:gd name="T5" fmla="*/ 50 h 56"/>
                <a:gd name="T6" fmla="*/ 47 w 76"/>
                <a:gd name="T7" fmla="*/ 43 h 56"/>
                <a:gd name="T8" fmla="*/ 57 w 76"/>
                <a:gd name="T9" fmla="*/ 37 h 56"/>
                <a:gd name="T10" fmla="*/ 64 w 76"/>
                <a:gd name="T11" fmla="*/ 27 h 56"/>
                <a:gd name="T12" fmla="*/ 70 w 76"/>
                <a:gd name="T13" fmla="*/ 16 h 56"/>
                <a:gd name="T14" fmla="*/ 71 w 76"/>
                <a:gd name="T15" fmla="*/ 0 h 56"/>
                <a:gd name="T16" fmla="*/ 76 w 76"/>
                <a:gd name="T17" fmla="*/ 0 h 56"/>
                <a:gd name="T18" fmla="*/ 74 w 76"/>
                <a:gd name="T19" fmla="*/ 16 h 56"/>
                <a:gd name="T20" fmla="*/ 70 w 76"/>
                <a:gd name="T21" fmla="*/ 31 h 56"/>
                <a:gd name="T22" fmla="*/ 62 w 76"/>
                <a:gd name="T23" fmla="*/ 40 h 56"/>
                <a:gd name="T24" fmla="*/ 52 w 76"/>
                <a:gd name="T25" fmla="*/ 48 h 56"/>
                <a:gd name="T26" fmla="*/ 41 w 76"/>
                <a:gd name="T27" fmla="*/ 54 h 56"/>
                <a:gd name="T28" fmla="*/ 26 w 76"/>
                <a:gd name="T29" fmla="*/ 56 h 56"/>
                <a:gd name="T30" fmla="*/ 0 w 76"/>
                <a:gd name="T31" fmla="*/ 52 h 56"/>
                <a:gd name="T32" fmla="*/ 3 w 76"/>
                <a:gd name="T33" fmla="*/ 46 h 5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6"/>
                <a:gd name="T52" fmla="*/ 0 h 56"/>
                <a:gd name="T53" fmla="*/ 76 w 76"/>
                <a:gd name="T54" fmla="*/ 56 h 5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6" h="56">
                  <a:moveTo>
                    <a:pt x="3" y="46"/>
                  </a:moveTo>
                  <a:lnTo>
                    <a:pt x="26" y="52"/>
                  </a:lnTo>
                  <a:lnTo>
                    <a:pt x="38" y="50"/>
                  </a:lnTo>
                  <a:lnTo>
                    <a:pt x="47" y="43"/>
                  </a:lnTo>
                  <a:lnTo>
                    <a:pt x="57" y="37"/>
                  </a:lnTo>
                  <a:lnTo>
                    <a:pt x="64" y="27"/>
                  </a:lnTo>
                  <a:lnTo>
                    <a:pt x="70" y="16"/>
                  </a:lnTo>
                  <a:lnTo>
                    <a:pt x="71" y="0"/>
                  </a:lnTo>
                  <a:lnTo>
                    <a:pt x="76" y="0"/>
                  </a:lnTo>
                  <a:lnTo>
                    <a:pt x="74" y="16"/>
                  </a:lnTo>
                  <a:lnTo>
                    <a:pt x="70" y="31"/>
                  </a:lnTo>
                  <a:lnTo>
                    <a:pt x="62" y="40"/>
                  </a:lnTo>
                  <a:lnTo>
                    <a:pt x="52" y="48"/>
                  </a:lnTo>
                  <a:lnTo>
                    <a:pt x="41" y="54"/>
                  </a:lnTo>
                  <a:lnTo>
                    <a:pt x="26" y="56"/>
                  </a:lnTo>
                  <a:lnTo>
                    <a:pt x="0" y="52"/>
                  </a:lnTo>
                  <a:lnTo>
                    <a:pt x="3" y="46"/>
                  </a:lnTo>
                  <a:close/>
                </a:path>
              </a:pathLst>
            </a:custGeom>
            <a:solidFill>
              <a:srgbClr val="C195DB"/>
            </a:solidFill>
            <a:ln w="9525">
              <a:noFill/>
              <a:round/>
              <a:headEnd/>
              <a:tailEnd/>
            </a:ln>
          </p:spPr>
          <p:txBody>
            <a:bodyPr/>
            <a:lstStyle/>
            <a:p>
              <a:endParaRPr lang="ru-RU"/>
            </a:p>
          </p:txBody>
        </p:sp>
        <p:sp>
          <p:nvSpPr>
            <p:cNvPr id="161969" name="Freeform 3626"/>
            <p:cNvSpPr>
              <a:spLocks/>
            </p:cNvSpPr>
            <p:nvPr/>
          </p:nvSpPr>
          <p:spPr bwMode="auto">
            <a:xfrm>
              <a:off x="3604" y="1258"/>
              <a:ext cx="22" cy="56"/>
            </a:xfrm>
            <a:custGeom>
              <a:avLst/>
              <a:gdLst>
                <a:gd name="T0" fmla="*/ 4 w 22"/>
                <a:gd name="T1" fmla="*/ 56 h 56"/>
                <a:gd name="T2" fmla="*/ 3 w 22"/>
                <a:gd name="T3" fmla="*/ 42 h 56"/>
                <a:gd name="T4" fmla="*/ 0 w 22"/>
                <a:gd name="T5" fmla="*/ 31 h 56"/>
                <a:gd name="T6" fmla="*/ 4 w 22"/>
                <a:gd name="T7" fmla="*/ 17 h 56"/>
                <a:gd name="T8" fmla="*/ 17 w 22"/>
                <a:gd name="T9" fmla="*/ 0 h 56"/>
                <a:gd name="T10" fmla="*/ 22 w 22"/>
                <a:gd name="T11" fmla="*/ 5 h 56"/>
                <a:gd name="T12" fmla="*/ 9 w 22"/>
                <a:gd name="T13" fmla="*/ 23 h 56"/>
                <a:gd name="T14" fmla="*/ 4 w 22"/>
                <a:gd name="T15" fmla="*/ 31 h 56"/>
                <a:gd name="T16" fmla="*/ 7 w 22"/>
                <a:gd name="T17" fmla="*/ 39 h 56"/>
                <a:gd name="T18" fmla="*/ 9 w 22"/>
                <a:gd name="T19" fmla="*/ 53 h 56"/>
                <a:gd name="T20" fmla="*/ 4 w 22"/>
                <a:gd name="T21" fmla="*/ 56 h 5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
                <a:gd name="T34" fmla="*/ 0 h 56"/>
                <a:gd name="T35" fmla="*/ 22 w 22"/>
                <a:gd name="T36" fmla="*/ 56 h 5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 h="56">
                  <a:moveTo>
                    <a:pt x="4" y="56"/>
                  </a:moveTo>
                  <a:lnTo>
                    <a:pt x="3" y="42"/>
                  </a:lnTo>
                  <a:lnTo>
                    <a:pt x="0" y="31"/>
                  </a:lnTo>
                  <a:lnTo>
                    <a:pt x="4" y="17"/>
                  </a:lnTo>
                  <a:lnTo>
                    <a:pt x="17" y="0"/>
                  </a:lnTo>
                  <a:lnTo>
                    <a:pt x="22" y="5"/>
                  </a:lnTo>
                  <a:lnTo>
                    <a:pt x="9" y="23"/>
                  </a:lnTo>
                  <a:lnTo>
                    <a:pt x="4" y="31"/>
                  </a:lnTo>
                  <a:lnTo>
                    <a:pt x="7" y="39"/>
                  </a:lnTo>
                  <a:lnTo>
                    <a:pt x="9" y="53"/>
                  </a:lnTo>
                  <a:lnTo>
                    <a:pt x="4" y="56"/>
                  </a:lnTo>
                  <a:close/>
                </a:path>
              </a:pathLst>
            </a:custGeom>
            <a:solidFill>
              <a:srgbClr val="C195DB"/>
            </a:solidFill>
            <a:ln w="9525">
              <a:noFill/>
              <a:round/>
              <a:headEnd/>
              <a:tailEnd/>
            </a:ln>
          </p:spPr>
          <p:txBody>
            <a:bodyPr/>
            <a:lstStyle/>
            <a:p>
              <a:endParaRPr lang="ru-RU"/>
            </a:p>
          </p:txBody>
        </p:sp>
        <p:sp>
          <p:nvSpPr>
            <p:cNvPr id="161970" name="Freeform 3627"/>
            <p:cNvSpPr>
              <a:spLocks/>
            </p:cNvSpPr>
            <p:nvPr/>
          </p:nvSpPr>
          <p:spPr bwMode="auto">
            <a:xfrm>
              <a:off x="3608" y="1311"/>
              <a:ext cx="6" cy="3"/>
            </a:xfrm>
            <a:custGeom>
              <a:avLst/>
              <a:gdLst>
                <a:gd name="T0" fmla="*/ 6 w 6"/>
                <a:gd name="T1" fmla="*/ 2 h 3"/>
                <a:gd name="T2" fmla="*/ 6 w 6"/>
                <a:gd name="T3" fmla="*/ 0 h 3"/>
                <a:gd name="T4" fmla="*/ 0 w 6"/>
                <a:gd name="T5" fmla="*/ 3 h 3"/>
                <a:gd name="T6" fmla="*/ 0 w 6"/>
                <a:gd name="T7" fmla="*/ 2 h 3"/>
                <a:gd name="T8" fmla="*/ 6 w 6"/>
                <a:gd name="T9" fmla="*/ 2 h 3"/>
                <a:gd name="T10" fmla="*/ 0 60000 65536"/>
                <a:gd name="T11" fmla="*/ 0 60000 65536"/>
                <a:gd name="T12" fmla="*/ 0 60000 65536"/>
                <a:gd name="T13" fmla="*/ 0 60000 65536"/>
                <a:gd name="T14" fmla="*/ 0 60000 65536"/>
                <a:gd name="T15" fmla="*/ 0 w 6"/>
                <a:gd name="T16" fmla="*/ 0 h 3"/>
                <a:gd name="T17" fmla="*/ 6 w 6"/>
                <a:gd name="T18" fmla="*/ 3 h 3"/>
              </a:gdLst>
              <a:ahLst/>
              <a:cxnLst>
                <a:cxn ang="T10">
                  <a:pos x="T0" y="T1"/>
                </a:cxn>
                <a:cxn ang="T11">
                  <a:pos x="T2" y="T3"/>
                </a:cxn>
                <a:cxn ang="T12">
                  <a:pos x="T4" y="T5"/>
                </a:cxn>
                <a:cxn ang="T13">
                  <a:pos x="T6" y="T7"/>
                </a:cxn>
                <a:cxn ang="T14">
                  <a:pos x="T8" y="T9"/>
                </a:cxn>
              </a:cxnLst>
              <a:rect l="T15" t="T16" r="T17" b="T18"/>
              <a:pathLst>
                <a:path w="6" h="3">
                  <a:moveTo>
                    <a:pt x="6" y="2"/>
                  </a:moveTo>
                  <a:lnTo>
                    <a:pt x="6" y="0"/>
                  </a:lnTo>
                  <a:lnTo>
                    <a:pt x="0" y="3"/>
                  </a:lnTo>
                  <a:lnTo>
                    <a:pt x="0" y="2"/>
                  </a:lnTo>
                  <a:lnTo>
                    <a:pt x="6" y="2"/>
                  </a:lnTo>
                  <a:close/>
                </a:path>
              </a:pathLst>
            </a:custGeom>
            <a:solidFill>
              <a:srgbClr val="C195DB"/>
            </a:solidFill>
            <a:ln w="9525">
              <a:noFill/>
              <a:round/>
              <a:headEnd/>
              <a:tailEnd/>
            </a:ln>
          </p:spPr>
          <p:txBody>
            <a:bodyPr/>
            <a:lstStyle/>
            <a:p>
              <a:endParaRPr lang="ru-RU"/>
            </a:p>
          </p:txBody>
        </p:sp>
        <p:sp>
          <p:nvSpPr>
            <p:cNvPr id="161971" name="Freeform 3628"/>
            <p:cNvSpPr>
              <a:spLocks/>
            </p:cNvSpPr>
            <p:nvPr/>
          </p:nvSpPr>
          <p:spPr bwMode="auto">
            <a:xfrm>
              <a:off x="3623" y="814"/>
              <a:ext cx="321" cy="451"/>
            </a:xfrm>
            <a:custGeom>
              <a:avLst/>
              <a:gdLst>
                <a:gd name="T0" fmla="*/ 0 w 321"/>
                <a:gd name="T1" fmla="*/ 448 h 451"/>
                <a:gd name="T2" fmla="*/ 78 w 321"/>
                <a:gd name="T3" fmla="*/ 367 h 451"/>
                <a:gd name="T4" fmla="*/ 199 w 321"/>
                <a:gd name="T5" fmla="*/ 228 h 451"/>
                <a:gd name="T6" fmla="*/ 228 w 321"/>
                <a:gd name="T7" fmla="*/ 190 h 451"/>
                <a:gd name="T8" fmla="*/ 255 w 321"/>
                <a:gd name="T9" fmla="*/ 153 h 451"/>
                <a:gd name="T10" fmla="*/ 278 w 321"/>
                <a:gd name="T11" fmla="*/ 120 h 451"/>
                <a:gd name="T12" fmla="*/ 298 w 321"/>
                <a:gd name="T13" fmla="*/ 88 h 451"/>
                <a:gd name="T14" fmla="*/ 310 w 321"/>
                <a:gd name="T15" fmla="*/ 60 h 451"/>
                <a:gd name="T16" fmla="*/ 316 w 321"/>
                <a:gd name="T17" fmla="*/ 36 h 451"/>
                <a:gd name="T18" fmla="*/ 316 w 321"/>
                <a:gd name="T19" fmla="*/ 26 h 451"/>
                <a:gd name="T20" fmla="*/ 315 w 321"/>
                <a:gd name="T21" fmla="*/ 19 h 451"/>
                <a:gd name="T22" fmla="*/ 310 w 321"/>
                <a:gd name="T23" fmla="*/ 11 h 451"/>
                <a:gd name="T24" fmla="*/ 303 w 321"/>
                <a:gd name="T25" fmla="*/ 4 h 451"/>
                <a:gd name="T26" fmla="*/ 308 w 321"/>
                <a:gd name="T27" fmla="*/ 0 h 451"/>
                <a:gd name="T28" fmla="*/ 315 w 321"/>
                <a:gd name="T29" fmla="*/ 6 h 451"/>
                <a:gd name="T30" fmla="*/ 319 w 321"/>
                <a:gd name="T31" fmla="*/ 15 h 451"/>
                <a:gd name="T32" fmla="*/ 321 w 321"/>
                <a:gd name="T33" fmla="*/ 23 h 451"/>
                <a:gd name="T34" fmla="*/ 321 w 321"/>
                <a:gd name="T35" fmla="*/ 36 h 451"/>
                <a:gd name="T36" fmla="*/ 315 w 321"/>
                <a:gd name="T37" fmla="*/ 62 h 451"/>
                <a:gd name="T38" fmla="*/ 302 w 321"/>
                <a:gd name="T39" fmla="*/ 91 h 451"/>
                <a:gd name="T40" fmla="*/ 283 w 321"/>
                <a:gd name="T41" fmla="*/ 124 h 451"/>
                <a:gd name="T42" fmla="*/ 259 w 321"/>
                <a:gd name="T43" fmla="*/ 158 h 451"/>
                <a:gd name="T44" fmla="*/ 233 w 321"/>
                <a:gd name="T45" fmla="*/ 194 h 451"/>
                <a:gd name="T46" fmla="*/ 204 w 321"/>
                <a:gd name="T47" fmla="*/ 232 h 451"/>
                <a:gd name="T48" fmla="*/ 83 w 321"/>
                <a:gd name="T49" fmla="*/ 370 h 451"/>
                <a:gd name="T50" fmla="*/ 5 w 321"/>
                <a:gd name="T51" fmla="*/ 451 h 451"/>
                <a:gd name="T52" fmla="*/ 0 w 321"/>
                <a:gd name="T53" fmla="*/ 448 h 45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21"/>
                <a:gd name="T82" fmla="*/ 0 h 451"/>
                <a:gd name="T83" fmla="*/ 321 w 321"/>
                <a:gd name="T84" fmla="*/ 451 h 45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21" h="451">
                  <a:moveTo>
                    <a:pt x="0" y="448"/>
                  </a:moveTo>
                  <a:lnTo>
                    <a:pt x="78" y="367"/>
                  </a:lnTo>
                  <a:lnTo>
                    <a:pt x="199" y="228"/>
                  </a:lnTo>
                  <a:lnTo>
                    <a:pt x="228" y="190"/>
                  </a:lnTo>
                  <a:lnTo>
                    <a:pt x="255" y="153"/>
                  </a:lnTo>
                  <a:lnTo>
                    <a:pt x="278" y="120"/>
                  </a:lnTo>
                  <a:lnTo>
                    <a:pt x="298" y="88"/>
                  </a:lnTo>
                  <a:lnTo>
                    <a:pt x="310" y="60"/>
                  </a:lnTo>
                  <a:lnTo>
                    <a:pt x="316" y="36"/>
                  </a:lnTo>
                  <a:lnTo>
                    <a:pt x="316" y="26"/>
                  </a:lnTo>
                  <a:lnTo>
                    <a:pt x="315" y="19"/>
                  </a:lnTo>
                  <a:lnTo>
                    <a:pt x="310" y="11"/>
                  </a:lnTo>
                  <a:lnTo>
                    <a:pt x="303" y="4"/>
                  </a:lnTo>
                  <a:lnTo>
                    <a:pt x="308" y="0"/>
                  </a:lnTo>
                  <a:lnTo>
                    <a:pt x="315" y="6"/>
                  </a:lnTo>
                  <a:lnTo>
                    <a:pt x="319" y="15"/>
                  </a:lnTo>
                  <a:lnTo>
                    <a:pt x="321" y="23"/>
                  </a:lnTo>
                  <a:lnTo>
                    <a:pt x="321" y="36"/>
                  </a:lnTo>
                  <a:lnTo>
                    <a:pt x="315" y="62"/>
                  </a:lnTo>
                  <a:lnTo>
                    <a:pt x="302" y="91"/>
                  </a:lnTo>
                  <a:lnTo>
                    <a:pt x="283" y="124"/>
                  </a:lnTo>
                  <a:lnTo>
                    <a:pt x="259" y="158"/>
                  </a:lnTo>
                  <a:lnTo>
                    <a:pt x="233" y="194"/>
                  </a:lnTo>
                  <a:lnTo>
                    <a:pt x="204" y="232"/>
                  </a:lnTo>
                  <a:lnTo>
                    <a:pt x="83" y="370"/>
                  </a:lnTo>
                  <a:lnTo>
                    <a:pt x="5" y="451"/>
                  </a:lnTo>
                  <a:lnTo>
                    <a:pt x="0" y="448"/>
                  </a:lnTo>
                  <a:close/>
                </a:path>
              </a:pathLst>
            </a:custGeom>
            <a:solidFill>
              <a:srgbClr val="C195DB"/>
            </a:solidFill>
            <a:ln w="9525">
              <a:noFill/>
              <a:round/>
              <a:headEnd/>
              <a:tailEnd/>
            </a:ln>
          </p:spPr>
          <p:txBody>
            <a:bodyPr/>
            <a:lstStyle/>
            <a:p>
              <a:endParaRPr lang="ru-RU"/>
            </a:p>
          </p:txBody>
        </p:sp>
        <p:sp>
          <p:nvSpPr>
            <p:cNvPr id="161972" name="Freeform 3629"/>
            <p:cNvSpPr>
              <a:spLocks/>
            </p:cNvSpPr>
            <p:nvPr/>
          </p:nvSpPr>
          <p:spPr bwMode="auto">
            <a:xfrm>
              <a:off x="3625" y="1258"/>
              <a:ext cx="3" cy="7"/>
            </a:xfrm>
            <a:custGeom>
              <a:avLst/>
              <a:gdLst>
                <a:gd name="T0" fmla="*/ 0 w 3"/>
                <a:gd name="T1" fmla="*/ 0 h 7"/>
                <a:gd name="T2" fmla="*/ 0 w 3"/>
                <a:gd name="T3" fmla="*/ 2 h 7"/>
                <a:gd name="T4" fmla="*/ 3 w 3"/>
                <a:gd name="T5" fmla="*/ 7 h 7"/>
                <a:gd name="T6" fmla="*/ 0 w 3"/>
                <a:gd name="T7" fmla="*/ 0 h 7"/>
                <a:gd name="T8" fmla="*/ 0 60000 65536"/>
                <a:gd name="T9" fmla="*/ 0 60000 65536"/>
                <a:gd name="T10" fmla="*/ 0 60000 65536"/>
                <a:gd name="T11" fmla="*/ 0 60000 65536"/>
                <a:gd name="T12" fmla="*/ 0 w 3"/>
                <a:gd name="T13" fmla="*/ 0 h 7"/>
                <a:gd name="T14" fmla="*/ 3 w 3"/>
                <a:gd name="T15" fmla="*/ 7 h 7"/>
              </a:gdLst>
              <a:ahLst/>
              <a:cxnLst>
                <a:cxn ang="T8">
                  <a:pos x="T0" y="T1"/>
                </a:cxn>
                <a:cxn ang="T9">
                  <a:pos x="T2" y="T3"/>
                </a:cxn>
                <a:cxn ang="T10">
                  <a:pos x="T4" y="T5"/>
                </a:cxn>
                <a:cxn ang="T11">
                  <a:pos x="T6" y="T7"/>
                </a:cxn>
              </a:cxnLst>
              <a:rect l="T12" t="T13" r="T14" b="T15"/>
              <a:pathLst>
                <a:path w="3" h="7">
                  <a:moveTo>
                    <a:pt x="0" y="0"/>
                  </a:moveTo>
                  <a:lnTo>
                    <a:pt x="0" y="2"/>
                  </a:lnTo>
                  <a:lnTo>
                    <a:pt x="3" y="7"/>
                  </a:lnTo>
                  <a:lnTo>
                    <a:pt x="0" y="0"/>
                  </a:lnTo>
                  <a:close/>
                </a:path>
              </a:pathLst>
            </a:custGeom>
            <a:solidFill>
              <a:srgbClr val="C195DB"/>
            </a:solidFill>
            <a:ln w="9525">
              <a:noFill/>
              <a:round/>
              <a:headEnd/>
              <a:tailEnd/>
            </a:ln>
          </p:spPr>
          <p:txBody>
            <a:bodyPr/>
            <a:lstStyle/>
            <a:p>
              <a:endParaRPr lang="ru-RU"/>
            </a:p>
          </p:txBody>
        </p:sp>
        <p:sp>
          <p:nvSpPr>
            <p:cNvPr id="161973" name="Freeform 3630"/>
            <p:cNvSpPr>
              <a:spLocks/>
            </p:cNvSpPr>
            <p:nvPr/>
          </p:nvSpPr>
          <p:spPr bwMode="auto">
            <a:xfrm>
              <a:off x="3592" y="808"/>
              <a:ext cx="340" cy="435"/>
            </a:xfrm>
            <a:custGeom>
              <a:avLst/>
              <a:gdLst>
                <a:gd name="T0" fmla="*/ 339 w 340"/>
                <a:gd name="T1" fmla="*/ 13 h 435"/>
                <a:gd name="T2" fmla="*/ 330 w 340"/>
                <a:gd name="T3" fmla="*/ 9 h 435"/>
                <a:gd name="T4" fmla="*/ 321 w 340"/>
                <a:gd name="T5" fmla="*/ 7 h 435"/>
                <a:gd name="T6" fmla="*/ 302 w 340"/>
                <a:gd name="T7" fmla="*/ 13 h 435"/>
                <a:gd name="T8" fmla="*/ 281 w 340"/>
                <a:gd name="T9" fmla="*/ 25 h 435"/>
                <a:gd name="T10" fmla="*/ 258 w 340"/>
                <a:gd name="T11" fmla="*/ 47 h 435"/>
                <a:gd name="T12" fmla="*/ 232 w 340"/>
                <a:gd name="T13" fmla="*/ 75 h 435"/>
                <a:gd name="T14" fmla="*/ 205 w 340"/>
                <a:gd name="T15" fmla="*/ 108 h 435"/>
                <a:gd name="T16" fmla="*/ 179 w 340"/>
                <a:gd name="T17" fmla="*/ 144 h 435"/>
                <a:gd name="T18" fmla="*/ 151 w 340"/>
                <a:gd name="T19" fmla="*/ 185 h 435"/>
                <a:gd name="T20" fmla="*/ 101 w 340"/>
                <a:gd name="T21" fmla="*/ 265 h 435"/>
                <a:gd name="T22" fmla="*/ 57 w 340"/>
                <a:gd name="T23" fmla="*/ 340 h 435"/>
                <a:gd name="T24" fmla="*/ 4 w 340"/>
                <a:gd name="T25" fmla="*/ 435 h 435"/>
                <a:gd name="T26" fmla="*/ 0 w 340"/>
                <a:gd name="T27" fmla="*/ 430 h 435"/>
                <a:gd name="T28" fmla="*/ 52 w 340"/>
                <a:gd name="T29" fmla="*/ 336 h 435"/>
                <a:gd name="T30" fmla="*/ 96 w 340"/>
                <a:gd name="T31" fmla="*/ 260 h 435"/>
                <a:gd name="T32" fmla="*/ 147 w 340"/>
                <a:gd name="T33" fmla="*/ 180 h 435"/>
                <a:gd name="T34" fmla="*/ 174 w 340"/>
                <a:gd name="T35" fmla="*/ 139 h 435"/>
                <a:gd name="T36" fmla="*/ 200 w 340"/>
                <a:gd name="T37" fmla="*/ 103 h 435"/>
                <a:gd name="T38" fmla="*/ 228 w 340"/>
                <a:gd name="T39" fmla="*/ 70 h 435"/>
                <a:gd name="T40" fmla="*/ 253 w 340"/>
                <a:gd name="T41" fmla="*/ 42 h 435"/>
                <a:gd name="T42" fmla="*/ 277 w 340"/>
                <a:gd name="T43" fmla="*/ 19 h 435"/>
                <a:gd name="T44" fmla="*/ 300 w 340"/>
                <a:gd name="T45" fmla="*/ 7 h 435"/>
                <a:gd name="T46" fmla="*/ 319 w 340"/>
                <a:gd name="T47" fmla="*/ 0 h 435"/>
                <a:gd name="T48" fmla="*/ 332 w 340"/>
                <a:gd name="T49" fmla="*/ 2 h 435"/>
                <a:gd name="T50" fmla="*/ 340 w 340"/>
                <a:gd name="T51" fmla="*/ 7 h 435"/>
                <a:gd name="T52" fmla="*/ 339 w 340"/>
                <a:gd name="T53" fmla="*/ 13 h 43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40"/>
                <a:gd name="T82" fmla="*/ 0 h 435"/>
                <a:gd name="T83" fmla="*/ 340 w 340"/>
                <a:gd name="T84" fmla="*/ 435 h 43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40" h="435">
                  <a:moveTo>
                    <a:pt x="339" y="13"/>
                  </a:moveTo>
                  <a:lnTo>
                    <a:pt x="330" y="9"/>
                  </a:lnTo>
                  <a:lnTo>
                    <a:pt x="321" y="7"/>
                  </a:lnTo>
                  <a:lnTo>
                    <a:pt x="302" y="13"/>
                  </a:lnTo>
                  <a:lnTo>
                    <a:pt x="281" y="25"/>
                  </a:lnTo>
                  <a:lnTo>
                    <a:pt x="258" y="47"/>
                  </a:lnTo>
                  <a:lnTo>
                    <a:pt x="232" y="75"/>
                  </a:lnTo>
                  <a:lnTo>
                    <a:pt x="205" y="108"/>
                  </a:lnTo>
                  <a:lnTo>
                    <a:pt x="179" y="144"/>
                  </a:lnTo>
                  <a:lnTo>
                    <a:pt x="151" y="185"/>
                  </a:lnTo>
                  <a:lnTo>
                    <a:pt x="101" y="265"/>
                  </a:lnTo>
                  <a:lnTo>
                    <a:pt x="57" y="340"/>
                  </a:lnTo>
                  <a:lnTo>
                    <a:pt x="4" y="435"/>
                  </a:lnTo>
                  <a:lnTo>
                    <a:pt x="0" y="430"/>
                  </a:lnTo>
                  <a:lnTo>
                    <a:pt x="52" y="336"/>
                  </a:lnTo>
                  <a:lnTo>
                    <a:pt x="96" y="260"/>
                  </a:lnTo>
                  <a:lnTo>
                    <a:pt x="147" y="180"/>
                  </a:lnTo>
                  <a:lnTo>
                    <a:pt x="174" y="139"/>
                  </a:lnTo>
                  <a:lnTo>
                    <a:pt x="200" y="103"/>
                  </a:lnTo>
                  <a:lnTo>
                    <a:pt x="228" y="70"/>
                  </a:lnTo>
                  <a:lnTo>
                    <a:pt x="253" y="42"/>
                  </a:lnTo>
                  <a:lnTo>
                    <a:pt x="277" y="19"/>
                  </a:lnTo>
                  <a:lnTo>
                    <a:pt x="300" y="7"/>
                  </a:lnTo>
                  <a:lnTo>
                    <a:pt x="319" y="0"/>
                  </a:lnTo>
                  <a:lnTo>
                    <a:pt x="332" y="2"/>
                  </a:lnTo>
                  <a:lnTo>
                    <a:pt x="340" y="7"/>
                  </a:lnTo>
                  <a:lnTo>
                    <a:pt x="339" y="13"/>
                  </a:lnTo>
                  <a:close/>
                </a:path>
              </a:pathLst>
            </a:custGeom>
            <a:solidFill>
              <a:srgbClr val="C195DB"/>
            </a:solidFill>
            <a:ln w="9525">
              <a:noFill/>
              <a:round/>
              <a:headEnd/>
              <a:tailEnd/>
            </a:ln>
          </p:spPr>
          <p:txBody>
            <a:bodyPr/>
            <a:lstStyle/>
            <a:p>
              <a:endParaRPr lang="ru-RU"/>
            </a:p>
          </p:txBody>
        </p:sp>
        <p:sp>
          <p:nvSpPr>
            <p:cNvPr id="161974" name="Freeform 3631"/>
            <p:cNvSpPr>
              <a:spLocks/>
            </p:cNvSpPr>
            <p:nvPr/>
          </p:nvSpPr>
          <p:spPr bwMode="auto">
            <a:xfrm>
              <a:off x="3926" y="812"/>
              <a:ext cx="6" cy="7"/>
            </a:xfrm>
            <a:custGeom>
              <a:avLst/>
              <a:gdLst>
                <a:gd name="T0" fmla="*/ 6 w 6"/>
                <a:gd name="T1" fmla="*/ 0 h 7"/>
                <a:gd name="T2" fmla="*/ 5 w 6"/>
                <a:gd name="T3" fmla="*/ 7 h 7"/>
                <a:gd name="T4" fmla="*/ 0 w 6"/>
                <a:gd name="T5" fmla="*/ 5 h 7"/>
                <a:gd name="T6" fmla="*/ 6 w 6"/>
                <a:gd name="T7" fmla="*/ 0 h 7"/>
                <a:gd name="T8" fmla="*/ 0 60000 65536"/>
                <a:gd name="T9" fmla="*/ 0 60000 65536"/>
                <a:gd name="T10" fmla="*/ 0 60000 65536"/>
                <a:gd name="T11" fmla="*/ 0 60000 65536"/>
                <a:gd name="T12" fmla="*/ 0 w 6"/>
                <a:gd name="T13" fmla="*/ 0 h 7"/>
                <a:gd name="T14" fmla="*/ 6 w 6"/>
                <a:gd name="T15" fmla="*/ 7 h 7"/>
              </a:gdLst>
              <a:ahLst/>
              <a:cxnLst>
                <a:cxn ang="T8">
                  <a:pos x="T0" y="T1"/>
                </a:cxn>
                <a:cxn ang="T9">
                  <a:pos x="T2" y="T3"/>
                </a:cxn>
                <a:cxn ang="T10">
                  <a:pos x="T4" y="T5"/>
                </a:cxn>
                <a:cxn ang="T11">
                  <a:pos x="T6" y="T7"/>
                </a:cxn>
              </a:cxnLst>
              <a:rect l="T12" t="T13" r="T14" b="T15"/>
              <a:pathLst>
                <a:path w="6" h="7">
                  <a:moveTo>
                    <a:pt x="6" y="0"/>
                  </a:moveTo>
                  <a:lnTo>
                    <a:pt x="5" y="7"/>
                  </a:lnTo>
                  <a:lnTo>
                    <a:pt x="0" y="5"/>
                  </a:lnTo>
                  <a:lnTo>
                    <a:pt x="6" y="0"/>
                  </a:lnTo>
                  <a:close/>
                </a:path>
              </a:pathLst>
            </a:custGeom>
            <a:solidFill>
              <a:srgbClr val="C195DB"/>
            </a:solidFill>
            <a:ln w="9525">
              <a:noFill/>
              <a:round/>
              <a:headEnd/>
              <a:tailEnd/>
            </a:ln>
          </p:spPr>
          <p:txBody>
            <a:bodyPr/>
            <a:lstStyle/>
            <a:p>
              <a:endParaRPr lang="ru-RU"/>
            </a:p>
          </p:txBody>
        </p:sp>
        <p:sp>
          <p:nvSpPr>
            <p:cNvPr id="161975" name="Freeform 3632"/>
            <p:cNvSpPr>
              <a:spLocks/>
            </p:cNvSpPr>
            <p:nvPr/>
          </p:nvSpPr>
          <p:spPr bwMode="auto">
            <a:xfrm>
              <a:off x="3528" y="1238"/>
              <a:ext cx="67" cy="42"/>
            </a:xfrm>
            <a:custGeom>
              <a:avLst/>
              <a:gdLst>
                <a:gd name="T0" fmla="*/ 67 w 67"/>
                <a:gd name="T1" fmla="*/ 5 h 42"/>
                <a:gd name="T2" fmla="*/ 59 w 67"/>
                <a:gd name="T3" fmla="*/ 16 h 42"/>
                <a:gd name="T4" fmla="*/ 51 w 67"/>
                <a:gd name="T5" fmla="*/ 25 h 42"/>
                <a:gd name="T6" fmla="*/ 41 w 67"/>
                <a:gd name="T7" fmla="*/ 31 h 42"/>
                <a:gd name="T8" fmla="*/ 33 w 67"/>
                <a:gd name="T9" fmla="*/ 34 h 42"/>
                <a:gd name="T10" fmla="*/ 17 w 67"/>
                <a:gd name="T11" fmla="*/ 37 h 42"/>
                <a:gd name="T12" fmla="*/ 1 w 67"/>
                <a:gd name="T13" fmla="*/ 42 h 42"/>
                <a:gd name="T14" fmla="*/ 0 w 67"/>
                <a:gd name="T15" fmla="*/ 36 h 42"/>
                <a:gd name="T16" fmla="*/ 15 w 67"/>
                <a:gd name="T17" fmla="*/ 31 h 42"/>
                <a:gd name="T18" fmla="*/ 32 w 67"/>
                <a:gd name="T19" fmla="*/ 27 h 42"/>
                <a:gd name="T20" fmla="*/ 40 w 67"/>
                <a:gd name="T21" fmla="*/ 25 h 42"/>
                <a:gd name="T22" fmla="*/ 46 w 67"/>
                <a:gd name="T23" fmla="*/ 19 h 42"/>
                <a:gd name="T24" fmla="*/ 54 w 67"/>
                <a:gd name="T25" fmla="*/ 11 h 42"/>
                <a:gd name="T26" fmla="*/ 62 w 67"/>
                <a:gd name="T27" fmla="*/ 0 h 42"/>
                <a:gd name="T28" fmla="*/ 67 w 67"/>
                <a:gd name="T29" fmla="*/ 5 h 4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7"/>
                <a:gd name="T46" fmla="*/ 0 h 42"/>
                <a:gd name="T47" fmla="*/ 67 w 67"/>
                <a:gd name="T48" fmla="*/ 42 h 4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7" h="42">
                  <a:moveTo>
                    <a:pt x="67" y="5"/>
                  </a:moveTo>
                  <a:lnTo>
                    <a:pt x="59" y="16"/>
                  </a:lnTo>
                  <a:lnTo>
                    <a:pt x="51" y="25"/>
                  </a:lnTo>
                  <a:lnTo>
                    <a:pt x="41" y="31"/>
                  </a:lnTo>
                  <a:lnTo>
                    <a:pt x="33" y="34"/>
                  </a:lnTo>
                  <a:lnTo>
                    <a:pt x="17" y="37"/>
                  </a:lnTo>
                  <a:lnTo>
                    <a:pt x="1" y="42"/>
                  </a:lnTo>
                  <a:lnTo>
                    <a:pt x="0" y="36"/>
                  </a:lnTo>
                  <a:lnTo>
                    <a:pt x="15" y="31"/>
                  </a:lnTo>
                  <a:lnTo>
                    <a:pt x="32" y="27"/>
                  </a:lnTo>
                  <a:lnTo>
                    <a:pt x="40" y="25"/>
                  </a:lnTo>
                  <a:lnTo>
                    <a:pt x="46" y="19"/>
                  </a:lnTo>
                  <a:lnTo>
                    <a:pt x="54" y="11"/>
                  </a:lnTo>
                  <a:lnTo>
                    <a:pt x="62" y="0"/>
                  </a:lnTo>
                  <a:lnTo>
                    <a:pt x="67" y="5"/>
                  </a:lnTo>
                  <a:close/>
                </a:path>
              </a:pathLst>
            </a:custGeom>
            <a:solidFill>
              <a:srgbClr val="C195DB"/>
            </a:solidFill>
            <a:ln w="9525">
              <a:noFill/>
              <a:round/>
              <a:headEnd/>
              <a:tailEnd/>
            </a:ln>
          </p:spPr>
          <p:txBody>
            <a:bodyPr/>
            <a:lstStyle/>
            <a:p>
              <a:endParaRPr lang="ru-RU"/>
            </a:p>
          </p:txBody>
        </p:sp>
        <p:sp>
          <p:nvSpPr>
            <p:cNvPr id="161976" name="Freeform 3633"/>
            <p:cNvSpPr>
              <a:spLocks/>
            </p:cNvSpPr>
            <p:nvPr/>
          </p:nvSpPr>
          <p:spPr bwMode="auto">
            <a:xfrm>
              <a:off x="3590" y="1238"/>
              <a:ext cx="5" cy="5"/>
            </a:xfrm>
            <a:custGeom>
              <a:avLst/>
              <a:gdLst>
                <a:gd name="T0" fmla="*/ 5 w 5"/>
                <a:gd name="T1" fmla="*/ 5 h 5"/>
                <a:gd name="T2" fmla="*/ 0 w 5"/>
                <a:gd name="T3" fmla="*/ 0 h 5"/>
                <a:gd name="T4" fmla="*/ 5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5"/>
                  </a:moveTo>
                  <a:lnTo>
                    <a:pt x="0" y="0"/>
                  </a:lnTo>
                  <a:lnTo>
                    <a:pt x="5" y="5"/>
                  </a:lnTo>
                  <a:close/>
                </a:path>
              </a:pathLst>
            </a:custGeom>
            <a:solidFill>
              <a:srgbClr val="C195DB"/>
            </a:solidFill>
            <a:ln w="9525">
              <a:noFill/>
              <a:round/>
              <a:headEnd/>
              <a:tailEnd/>
            </a:ln>
          </p:spPr>
          <p:txBody>
            <a:bodyPr/>
            <a:lstStyle/>
            <a:p>
              <a:endParaRPr lang="ru-RU"/>
            </a:p>
          </p:txBody>
        </p:sp>
        <p:sp>
          <p:nvSpPr>
            <p:cNvPr id="161977" name="Freeform 3634"/>
            <p:cNvSpPr>
              <a:spLocks/>
            </p:cNvSpPr>
            <p:nvPr/>
          </p:nvSpPr>
          <p:spPr bwMode="auto">
            <a:xfrm>
              <a:off x="3507" y="1273"/>
              <a:ext cx="34" cy="90"/>
            </a:xfrm>
            <a:custGeom>
              <a:avLst/>
              <a:gdLst>
                <a:gd name="T0" fmla="*/ 25 w 34"/>
                <a:gd name="T1" fmla="*/ 5 h 90"/>
                <a:gd name="T2" fmla="*/ 14 w 34"/>
                <a:gd name="T3" fmla="*/ 16 h 90"/>
                <a:gd name="T4" fmla="*/ 9 w 34"/>
                <a:gd name="T5" fmla="*/ 25 h 90"/>
                <a:gd name="T6" fmla="*/ 5 w 34"/>
                <a:gd name="T7" fmla="*/ 38 h 90"/>
                <a:gd name="T8" fmla="*/ 6 w 34"/>
                <a:gd name="T9" fmla="*/ 49 h 90"/>
                <a:gd name="T10" fmla="*/ 11 w 34"/>
                <a:gd name="T11" fmla="*/ 61 h 90"/>
                <a:gd name="T12" fmla="*/ 16 w 34"/>
                <a:gd name="T13" fmla="*/ 69 h 90"/>
                <a:gd name="T14" fmla="*/ 25 w 34"/>
                <a:gd name="T15" fmla="*/ 79 h 90"/>
                <a:gd name="T16" fmla="*/ 34 w 34"/>
                <a:gd name="T17" fmla="*/ 85 h 90"/>
                <a:gd name="T18" fmla="*/ 29 w 34"/>
                <a:gd name="T19" fmla="*/ 90 h 90"/>
                <a:gd name="T20" fmla="*/ 20 w 34"/>
                <a:gd name="T21" fmla="*/ 83 h 90"/>
                <a:gd name="T22" fmla="*/ 11 w 34"/>
                <a:gd name="T23" fmla="*/ 74 h 90"/>
                <a:gd name="T24" fmla="*/ 5 w 34"/>
                <a:gd name="T25" fmla="*/ 63 h 90"/>
                <a:gd name="T26" fmla="*/ 0 w 34"/>
                <a:gd name="T27" fmla="*/ 49 h 90"/>
                <a:gd name="T28" fmla="*/ 0 w 34"/>
                <a:gd name="T29" fmla="*/ 38 h 90"/>
                <a:gd name="T30" fmla="*/ 3 w 34"/>
                <a:gd name="T31" fmla="*/ 23 h 90"/>
                <a:gd name="T32" fmla="*/ 9 w 34"/>
                <a:gd name="T33" fmla="*/ 11 h 90"/>
                <a:gd name="T34" fmla="*/ 21 w 34"/>
                <a:gd name="T35" fmla="*/ 0 h 90"/>
                <a:gd name="T36" fmla="*/ 25 w 34"/>
                <a:gd name="T37" fmla="*/ 5 h 9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4"/>
                <a:gd name="T58" fmla="*/ 0 h 90"/>
                <a:gd name="T59" fmla="*/ 34 w 34"/>
                <a:gd name="T60" fmla="*/ 90 h 9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4" h="90">
                  <a:moveTo>
                    <a:pt x="25" y="5"/>
                  </a:moveTo>
                  <a:lnTo>
                    <a:pt x="14" y="16"/>
                  </a:lnTo>
                  <a:lnTo>
                    <a:pt x="9" y="25"/>
                  </a:lnTo>
                  <a:lnTo>
                    <a:pt x="5" y="38"/>
                  </a:lnTo>
                  <a:lnTo>
                    <a:pt x="6" y="49"/>
                  </a:lnTo>
                  <a:lnTo>
                    <a:pt x="11" y="61"/>
                  </a:lnTo>
                  <a:lnTo>
                    <a:pt x="16" y="69"/>
                  </a:lnTo>
                  <a:lnTo>
                    <a:pt x="25" y="79"/>
                  </a:lnTo>
                  <a:lnTo>
                    <a:pt x="34" y="85"/>
                  </a:lnTo>
                  <a:lnTo>
                    <a:pt x="29" y="90"/>
                  </a:lnTo>
                  <a:lnTo>
                    <a:pt x="20" y="83"/>
                  </a:lnTo>
                  <a:lnTo>
                    <a:pt x="11" y="74"/>
                  </a:lnTo>
                  <a:lnTo>
                    <a:pt x="5" y="63"/>
                  </a:lnTo>
                  <a:lnTo>
                    <a:pt x="0" y="49"/>
                  </a:lnTo>
                  <a:lnTo>
                    <a:pt x="0" y="38"/>
                  </a:lnTo>
                  <a:lnTo>
                    <a:pt x="3" y="23"/>
                  </a:lnTo>
                  <a:lnTo>
                    <a:pt x="9" y="11"/>
                  </a:lnTo>
                  <a:lnTo>
                    <a:pt x="21" y="0"/>
                  </a:lnTo>
                  <a:lnTo>
                    <a:pt x="25" y="5"/>
                  </a:lnTo>
                  <a:close/>
                </a:path>
              </a:pathLst>
            </a:custGeom>
            <a:solidFill>
              <a:srgbClr val="C195DB"/>
            </a:solidFill>
            <a:ln w="9525">
              <a:noFill/>
              <a:round/>
              <a:headEnd/>
              <a:tailEnd/>
            </a:ln>
          </p:spPr>
          <p:txBody>
            <a:bodyPr/>
            <a:lstStyle/>
            <a:p>
              <a:endParaRPr lang="ru-RU"/>
            </a:p>
          </p:txBody>
        </p:sp>
        <p:sp>
          <p:nvSpPr>
            <p:cNvPr id="161978" name="Freeform 3635"/>
            <p:cNvSpPr>
              <a:spLocks/>
            </p:cNvSpPr>
            <p:nvPr/>
          </p:nvSpPr>
          <p:spPr bwMode="auto">
            <a:xfrm>
              <a:off x="3527" y="1273"/>
              <a:ext cx="7" cy="7"/>
            </a:xfrm>
            <a:custGeom>
              <a:avLst/>
              <a:gdLst>
                <a:gd name="T0" fmla="*/ 3 w 7"/>
                <a:gd name="T1" fmla="*/ 0 h 7"/>
                <a:gd name="T2" fmla="*/ 0 w 7"/>
                <a:gd name="T3" fmla="*/ 0 h 7"/>
                <a:gd name="T4" fmla="*/ 7 w 7"/>
                <a:gd name="T5" fmla="*/ 5 h 7"/>
                <a:gd name="T6" fmla="*/ 5 w 7"/>
                <a:gd name="T7" fmla="*/ 7 h 7"/>
                <a:gd name="T8" fmla="*/ 3 w 7"/>
                <a:gd name="T9" fmla="*/ 0 h 7"/>
                <a:gd name="T10" fmla="*/ 0 60000 65536"/>
                <a:gd name="T11" fmla="*/ 0 60000 65536"/>
                <a:gd name="T12" fmla="*/ 0 60000 65536"/>
                <a:gd name="T13" fmla="*/ 0 60000 65536"/>
                <a:gd name="T14" fmla="*/ 0 60000 65536"/>
                <a:gd name="T15" fmla="*/ 0 w 7"/>
                <a:gd name="T16" fmla="*/ 0 h 7"/>
                <a:gd name="T17" fmla="*/ 7 w 7"/>
                <a:gd name="T18" fmla="*/ 7 h 7"/>
              </a:gdLst>
              <a:ahLst/>
              <a:cxnLst>
                <a:cxn ang="T10">
                  <a:pos x="T0" y="T1"/>
                </a:cxn>
                <a:cxn ang="T11">
                  <a:pos x="T2" y="T3"/>
                </a:cxn>
                <a:cxn ang="T12">
                  <a:pos x="T4" y="T5"/>
                </a:cxn>
                <a:cxn ang="T13">
                  <a:pos x="T6" y="T7"/>
                </a:cxn>
                <a:cxn ang="T14">
                  <a:pos x="T8" y="T9"/>
                </a:cxn>
              </a:cxnLst>
              <a:rect l="T15" t="T16" r="T17" b="T18"/>
              <a:pathLst>
                <a:path w="7" h="7">
                  <a:moveTo>
                    <a:pt x="3" y="0"/>
                  </a:moveTo>
                  <a:lnTo>
                    <a:pt x="0" y="0"/>
                  </a:lnTo>
                  <a:lnTo>
                    <a:pt x="7" y="5"/>
                  </a:lnTo>
                  <a:lnTo>
                    <a:pt x="5" y="7"/>
                  </a:lnTo>
                  <a:lnTo>
                    <a:pt x="3" y="0"/>
                  </a:lnTo>
                  <a:close/>
                </a:path>
              </a:pathLst>
            </a:custGeom>
            <a:solidFill>
              <a:srgbClr val="C195DB"/>
            </a:solidFill>
            <a:ln w="9525">
              <a:noFill/>
              <a:round/>
              <a:headEnd/>
              <a:tailEnd/>
            </a:ln>
          </p:spPr>
          <p:txBody>
            <a:bodyPr/>
            <a:lstStyle/>
            <a:p>
              <a:endParaRPr lang="ru-RU"/>
            </a:p>
          </p:txBody>
        </p:sp>
        <p:sp>
          <p:nvSpPr>
            <p:cNvPr id="161979" name="Freeform 3636"/>
            <p:cNvSpPr>
              <a:spLocks/>
            </p:cNvSpPr>
            <p:nvPr/>
          </p:nvSpPr>
          <p:spPr bwMode="auto">
            <a:xfrm>
              <a:off x="3536" y="1358"/>
              <a:ext cx="7" cy="5"/>
            </a:xfrm>
            <a:custGeom>
              <a:avLst/>
              <a:gdLst>
                <a:gd name="T0" fmla="*/ 0 w 7"/>
                <a:gd name="T1" fmla="*/ 5 h 5"/>
                <a:gd name="T2" fmla="*/ 3 w 7"/>
                <a:gd name="T3" fmla="*/ 5 h 5"/>
                <a:gd name="T4" fmla="*/ 7 w 7"/>
                <a:gd name="T5" fmla="*/ 0 h 5"/>
                <a:gd name="T6" fmla="*/ 0 w 7"/>
                <a:gd name="T7" fmla="*/ 5 h 5"/>
                <a:gd name="T8" fmla="*/ 0 60000 65536"/>
                <a:gd name="T9" fmla="*/ 0 60000 65536"/>
                <a:gd name="T10" fmla="*/ 0 60000 65536"/>
                <a:gd name="T11" fmla="*/ 0 60000 65536"/>
                <a:gd name="T12" fmla="*/ 0 w 7"/>
                <a:gd name="T13" fmla="*/ 0 h 5"/>
                <a:gd name="T14" fmla="*/ 7 w 7"/>
                <a:gd name="T15" fmla="*/ 5 h 5"/>
              </a:gdLst>
              <a:ahLst/>
              <a:cxnLst>
                <a:cxn ang="T8">
                  <a:pos x="T0" y="T1"/>
                </a:cxn>
                <a:cxn ang="T9">
                  <a:pos x="T2" y="T3"/>
                </a:cxn>
                <a:cxn ang="T10">
                  <a:pos x="T4" y="T5"/>
                </a:cxn>
                <a:cxn ang="T11">
                  <a:pos x="T6" y="T7"/>
                </a:cxn>
              </a:cxnLst>
              <a:rect l="T12" t="T13" r="T14" b="T15"/>
              <a:pathLst>
                <a:path w="7" h="5">
                  <a:moveTo>
                    <a:pt x="0" y="5"/>
                  </a:moveTo>
                  <a:lnTo>
                    <a:pt x="3" y="5"/>
                  </a:lnTo>
                  <a:lnTo>
                    <a:pt x="7" y="0"/>
                  </a:lnTo>
                  <a:lnTo>
                    <a:pt x="0" y="5"/>
                  </a:lnTo>
                  <a:close/>
                </a:path>
              </a:pathLst>
            </a:custGeom>
            <a:solidFill>
              <a:srgbClr val="C195DB"/>
            </a:solidFill>
            <a:ln w="9525">
              <a:noFill/>
              <a:round/>
              <a:headEnd/>
              <a:tailEnd/>
            </a:ln>
          </p:spPr>
          <p:txBody>
            <a:bodyPr/>
            <a:lstStyle/>
            <a:p>
              <a:endParaRPr lang="ru-RU"/>
            </a:p>
          </p:txBody>
        </p:sp>
        <p:sp>
          <p:nvSpPr>
            <p:cNvPr id="161980" name="Freeform 3637"/>
            <p:cNvSpPr>
              <a:spLocks/>
            </p:cNvSpPr>
            <p:nvPr/>
          </p:nvSpPr>
          <p:spPr bwMode="auto">
            <a:xfrm>
              <a:off x="2350" y="1141"/>
              <a:ext cx="85" cy="87"/>
            </a:xfrm>
            <a:custGeom>
              <a:avLst/>
              <a:gdLst>
                <a:gd name="T0" fmla="*/ 4 w 85"/>
                <a:gd name="T1" fmla="*/ 62 h 87"/>
                <a:gd name="T2" fmla="*/ 0 w 85"/>
                <a:gd name="T3" fmla="*/ 54 h 87"/>
                <a:gd name="T4" fmla="*/ 0 w 85"/>
                <a:gd name="T5" fmla="*/ 45 h 87"/>
                <a:gd name="T6" fmla="*/ 0 w 85"/>
                <a:gd name="T7" fmla="*/ 41 h 87"/>
                <a:gd name="T8" fmla="*/ 0 w 85"/>
                <a:gd name="T9" fmla="*/ 36 h 87"/>
                <a:gd name="T10" fmla="*/ 2 w 85"/>
                <a:gd name="T11" fmla="*/ 33 h 87"/>
                <a:gd name="T12" fmla="*/ 2 w 85"/>
                <a:gd name="T13" fmla="*/ 28 h 87"/>
                <a:gd name="T14" fmla="*/ 7 w 85"/>
                <a:gd name="T15" fmla="*/ 22 h 87"/>
                <a:gd name="T16" fmla="*/ 11 w 85"/>
                <a:gd name="T17" fmla="*/ 14 h 87"/>
                <a:gd name="T18" fmla="*/ 14 w 85"/>
                <a:gd name="T19" fmla="*/ 12 h 87"/>
                <a:gd name="T20" fmla="*/ 17 w 85"/>
                <a:gd name="T21" fmla="*/ 8 h 87"/>
                <a:gd name="T22" fmla="*/ 25 w 85"/>
                <a:gd name="T23" fmla="*/ 4 h 87"/>
                <a:gd name="T24" fmla="*/ 35 w 85"/>
                <a:gd name="T25" fmla="*/ 1 h 87"/>
                <a:gd name="T26" fmla="*/ 42 w 85"/>
                <a:gd name="T27" fmla="*/ 0 h 87"/>
                <a:gd name="T28" fmla="*/ 46 w 85"/>
                <a:gd name="T29" fmla="*/ 0 h 87"/>
                <a:gd name="T30" fmla="*/ 50 w 85"/>
                <a:gd name="T31" fmla="*/ 0 h 87"/>
                <a:gd name="T32" fmla="*/ 59 w 85"/>
                <a:gd name="T33" fmla="*/ 4 h 87"/>
                <a:gd name="T34" fmla="*/ 65 w 85"/>
                <a:gd name="T35" fmla="*/ 7 h 87"/>
                <a:gd name="T36" fmla="*/ 73 w 85"/>
                <a:gd name="T37" fmla="*/ 12 h 87"/>
                <a:gd name="T38" fmla="*/ 78 w 85"/>
                <a:gd name="T39" fmla="*/ 18 h 87"/>
                <a:gd name="T40" fmla="*/ 83 w 85"/>
                <a:gd name="T41" fmla="*/ 26 h 87"/>
                <a:gd name="T42" fmla="*/ 85 w 85"/>
                <a:gd name="T43" fmla="*/ 35 h 87"/>
                <a:gd name="T44" fmla="*/ 85 w 85"/>
                <a:gd name="T45" fmla="*/ 44 h 87"/>
                <a:gd name="T46" fmla="*/ 85 w 85"/>
                <a:gd name="T47" fmla="*/ 47 h 87"/>
                <a:gd name="T48" fmla="*/ 85 w 85"/>
                <a:gd name="T49" fmla="*/ 52 h 87"/>
                <a:gd name="T50" fmla="*/ 84 w 85"/>
                <a:gd name="T51" fmla="*/ 55 h 87"/>
                <a:gd name="T52" fmla="*/ 84 w 85"/>
                <a:gd name="T53" fmla="*/ 60 h 87"/>
                <a:gd name="T54" fmla="*/ 79 w 85"/>
                <a:gd name="T55" fmla="*/ 68 h 87"/>
                <a:gd name="T56" fmla="*/ 75 w 85"/>
                <a:gd name="T57" fmla="*/ 74 h 87"/>
                <a:gd name="T58" fmla="*/ 72 w 85"/>
                <a:gd name="T59" fmla="*/ 77 h 87"/>
                <a:gd name="T60" fmla="*/ 69 w 85"/>
                <a:gd name="T61" fmla="*/ 79 h 87"/>
                <a:gd name="T62" fmla="*/ 61 w 85"/>
                <a:gd name="T63" fmla="*/ 84 h 87"/>
                <a:gd name="T64" fmla="*/ 52 w 85"/>
                <a:gd name="T65" fmla="*/ 87 h 87"/>
                <a:gd name="T66" fmla="*/ 44 w 85"/>
                <a:gd name="T67" fmla="*/ 87 h 87"/>
                <a:gd name="T68" fmla="*/ 39 w 85"/>
                <a:gd name="T69" fmla="*/ 87 h 87"/>
                <a:gd name="T70" fmla="*/ 36 w 85"/>
                <a:gd name="T71" fmla="*/ 87 h 87"/>
                <a:gd name="T72" fmla="*/ 26 w 85"/>
                <a:gd name="T73" fmla="*/ 85 h 87"/>
                <a:gd name="T74" fmla="*/ 21 w 85"/>
                <a:gd name="T75" fmla="*/ 81 h 87"/>
                <a:gd name="T76" fmla="*/ 13 w 85"/>
                <a:gd name="T77" fmla="*/ 75 h 87"/>
                <a:gd name="T78" fmla="*/ 8 w 85"/>
                <a:gd name="T79" fmla="*/ 69 h 87"/>
                <a:gd name="T80" fmla="*/ 4 w 85"/>
                <a:gd name="T81" fmla="*/ 62 h 8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5"/>
                <a:gd name="T124" fmla="*/ 0 h 87"/>
                <a:gd name="T125" fmla="*/ 85 w 85"/>
                <a:gd name="T126" fmla="*/ 87 h 8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5" h="87">
                  <a:moveTo>
                    <a:pt x="4" y="62"/>
                  </a:moveTo>
                  <a:lnTo>
                    <a:pt x="0" y="54"/>
                  </a:lnTo>
                  <a:lnTo>
                    <a:pt x="0" y="45"/>
                  </a:lnTo>
                  <a:lnTo>
                    <a:pt x="0" y="41"/>
                  </a:lnTo>
                  <a:lnTo>
                    <a:pt x="0" y="36"/>
                  </a:lnTo>
                  <a:lnTo>
                    <a:pt x="2" y="33"/>
                  </a:lnTo>
                  <a:lnTo>
                    <a:pt x="2" y="28"/>
                  </a:lnTo>
                  <a:lnTo>
                    <a:pt x="7" y="22"/>
                  </a:lnTo>
                  <a:lnTo>
                    <a:pt x="11" y="14"/>
                  </a:lnTo>
                  <a:lnTo>
                    <a:pt x="14" y="12"/>
                  </a:lnTo>
                  <a:lnTo>
                    <a:pt x="17" y="8"/>
                  </a:lnTo>
                  <a:lnTo>
                    <a:pt x="25" y="4"/>
                  </a:lnTo>
                  <a:lnTo>
                    <a:pt x="35" y="1"/>
                  </a:lnTo>
                  <a:lnTo>
                    <a:pt x="42" y="0"/>
                  </a:lnTo>
                  <a:lnTo>
                    <a:pt x="46" y="0"/>
                  </a:lnTo>
                  <a:lnTo>
                    <a:pt x="50" y="0"/>
                  </a:lnTo>
                  <a:lnTo>
                    <a:pt x="59" y="4"/>
                  </a:lnTo>
                  <a:lnTo>
                    <a:pt x="65" y="7"/>
                  </a:lnTo>
                  <a:lnTo>
                    <a:pt x="73" y="12"/>
                  </a:lnTo>
                  <a:lnTo>
                    <a:pt x="78" y="18"/>
                  </a:lnTo>
                  <a:lnTo>
                    <a:pt x="83" y="26"/>
                  </a:lnTo>
                  <a:lnTo>
                    <a:pt x="85" y="35"/>
                  </a:lnTo>
                  <a:lnTo>
                    <a:pt x="85" y="44"/>
                  </a:lnTo>
                  <a:lnTo>
                    <a:pt x="85" y="47"/>
                  </a:lnTo>
                  <a:lnTo>
                    <a:pt x="85" y="52"/>
                  </a:lnTo>
                  <a:lnTo>
                    <a:pt x="84" y="55"/>
                  </a:lnTo>
                  <a:lnTo>
                    <a:pt x="84" y="60"/>
                  </a:lnTo>
                  <a:lnTo>
                    <a:pt x="79" y="68"/>
                  </a:lnTo>
                  <a:lnTo>
                    <a:pt x="75" y="74"/>
                  </a:lnTo>
                  <a:lnTo>
                    <a:pt x="72" y="77"/>
                  </a:lnTo>
                  <a:lnTo>
                    <a:pt x="69" y="79"/>
                  </a:lnTo>
                  <a:lnTo>
                    <a:pt x="61" y="84"/>
                  </a:lnTo>
                  <a:lnTo>
                    <a:pt x="52" y="87"/>
                  </a:lnTo>
                  <a:lnTo>
                    <a:pt x="44" y="87"/>
                  </a:lnTo>
                  <a:lnTo>
                    <a:pt x="39" y="87"/>
                  </a:lnTo>
                  <a:lnTo>
                    <a:pt x="36" y="87"/>
                  </a:lnTo>
                  <a:lnTo>
                    <a:pt x="26" y="85"/>
                  </a:lnTo>
                  <a:lnTo>
                    <a:pt x="21" y="81"/>
                  </a:lnTo>
                  <a:lnTo>
                    <a:pt x="13" y="75"/>
                  </a:lnTo>
                  <a:lnTo>
                    <a:pt x="8" y="69"/>
                  </a:lnTo>
                  <a:lnTo>
                    <a:pt x="4" y="62"/>
                  </a:lnTo>
                  <a:close/>
                </a:path>
              </a:pathLst>
            </a:custGeom>
            <a:solidFill>
              <a:srgbClr val="F561AF"/>
            </a:solidFill>
            <a:ln w="9525">
              <a:noFill/>
              <a:round/>
              <a:headEnd/>
              <a:tailEnd/>
            </a:ln>
          </p:spPr>
          <p:txBody>
            <a:bodyPr/>
            <a:lstStyle/>
            <a:p>
              <a:endParaRPr lang="ru-RU"/>
            </a:p>
          </p:txBody>
        </p:sp>
        <p:sp>
          <p:nvSpPr>
            <p:cNvPr id="161981" name="Freeform 3638"/>
            <p:cNvSpPr>
              <a:spLocks/>
            </p:cNvSpPr>
            <p:nvPr/>
          </p:nvSpPr>
          <p:spPr bwMode="auto">
            <a:xfrm>
              <a:off x="2347" y="1141"/>
              <a:ext cx="29" cy="63"/>
            </a:xfrm>
            <a:custGeom>
              <a:avLst/>
              <a:gdLst>
                <a:gd name="T0" fmla="*/ 3 w 29"/>
                <a:gd name="T1" fmla="*/ 63 h 63"/>
                <a:gd name="T2" fmla="*/ 0 w 29"/>
                <a:gd name="T3" fmla="*/ 55 h 63"/>
                <a:gd name="T4" fmla="*/ 0 w 29"/>
                <a:gd name="T5" fmla="*/ 45 h 63"/>
                <a:gd name="T6" fmla="*/ 3 w 29"/>
                <a:gd name="T7" fmla="*/ 26 h 63"/>
                <a:gd name="T8" fmla="*/ 11 w 29"/>
                <a:gd name="T9" fmla="*/ 10 h 63"/>
                <a:gd name="T10" fmla="*/ 17 w 29"/>
                <a:gd name="T11" fmla="*/ 5 h 63"/>
                <a:gd name="T12" fmla="*/ 26 w 29"/>
                <a:gd name="T13" fmla="*/ 0 h 63"/>
                <a:gd name="T14" fmla="*/ 29 w 29"/>
                <a:gd name="T15" fmla="*/ 5 h 63"/>
                <a:gd name="T16" fmla="*/ 21 w 29"/>
                <a:gd name="T17" fmla="*/ 10 h 63"/>
                <a:gd name="T18" fmla="*/ 16 w 29"/>
                <a:gd name="T19" fmla="*/ 14 h 63"/>
                <a:gd name="T20" fmla="*/ 8 w 29"/>
                <a:gd name="T21" fmla="*/ 29 h 63"/>
                <a:gd name="T22" fmla="*/ 5 w 29"/>
                <a:gd name="T23" fmla="*/ 45 h 63"/>
                <a:gd name="T24" fmla="*/ 5 w 29"/>
                <a:gd name="T25" fmla="*/ 52 h 63"/>
                <a:gd name="T26" fmla="*/ 8 w 29"/>
                <a:gd name="T27" fmla="*/ 60 h 63"/>
                <a:gd name="T28" fmla="*/ 3 w 29"/>
                <a:gd name="T29" fmla="*/ 63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9"/>
                <a:gd name="T46" fmla="*/ 0 h 63"/>
                <a:gd name="T47" fmla="*/ 29 w 29"/>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9" h="63">
                  <a:moveTo>
                    <a:pt x="3" y="63"/>
                  </a:moveTo>
                  <a:lnTo>
                    <a:pt x="0" y="55"/>
                  </a:lnTo>
                  <a:lnTo>
                    <a:pt x="0" y="45"/>
                  </a:lnTo>
                  <a:lnTo>
                    <a:pt x="3" y="26"/>
                  </a:lnTo>
                  <a:lnTo>
                    <a:pt x="11" y="10"/>
                  </a:lnTo>
                  <a:lnTo>
                    <a:pt x="17" y="5"/>
                  </a:lnTo>
                  <a:lnTo>
                    <a:pt x="26" y="0"/>
                  </a:lnTo>
                  <a:lnTo>
                    <a:pt x="29" y="5"/>
                  </a:lnTo>
                  <a:lnTo>
                    <a:pt x="21" y="10"/>
                  </a:lnTo>
                  <a:lnTo>
                    <a:pt x="16" y="14"/>
                  </a:lnTo>
                  <a:lnTo>
                    <a:pt x="8" y="29"/>
                  </a:lnTo>
                  <a:lnTo>
                    <a:pt x="5" y="45"/>
                  </a:lnTo>
                  <a:lnTo>
                    <a:pt x="5" y="52"/>
                  </a:lnTo>
                  <a:lnTo>
                    <a:pt x="8" y="60"/>
                  </a:lnTo>
                  <a:lnTo>
                    <a:pt x="3" y="63"/>
                  </a:lnTo>
                  <a:close/>
                </a:path>
              </a:pathLst>
            </a:custGeom>
            <a:solidFill>
              <a:srgbClr val="F8BDD6"/>
            </a:solidFill>
            <a:ln w="9525">
              <a:noFill/>
              <a:round/>
              <a:headEnd/>
              <a:tailEnd/>
            </a:ln>
          </p:spPr>
          <p:txBody>
            <a:bodyPr/>
            <a:lstStyle/>
            <a:p>
              <a:endParaRPr lang="ru-RU"/>
            </a:p>
          </p:txBody>
        </p:sp>
        <p:sp>
          <p:nvSpPr>
            <p:cNvPr id="161982" name="Freeform 3639"/>
            <p:cNvSpPr>
              <a:spLocks/>
            </p:cNvSpPr>
            <p:nvPr/>
          </p:nvSpPr>
          <p:spPr bwMode="auto">
            <a:xfrm>
              <a:off x="2372" y="1138"/>
              <a:ext cx="62" cy="32"/>
            </a:xfrm>
            <a:custGeom>
              <a:avLst/>
              <a:gdLst>
                <a:gd name="T0" fmla="*/ 0 w 62"/>
                <a:gd name="T1" fmla="*/ 4 h 32"/>
                <a:gd name="T2" fmla="*/ 12 w 62"/>
                <a:gd name="T3" fmla="*/ 0 h 32"/>
                <a:gd name="T4" fmla="*/ 19 w 62"/>
                <a:gd name="T5" fmla="*/ 0 h 32"/>
                <a:gd name="T6" fmla="*/ 38 w 62"/>
                <a:gd name="T7" fmla="*/ 4 h 32"/>
                <a:gd name="T8" fmla="*/ 52 w 62"/>
                <a:gd name="T9" fmla="*/ 12 h 32"/>
                <a:gd name="T10" fmla="*/ 57 w 62"/>
                <a:gd name="T11" fmla="*/ 18 h 32"/>
                <a:gd name="T12" fmla="*/ 62 w 62"/>
                <a:gd name="T13" fmla="*/ 28 h 32"/>
                <a:gd name="T14" fmla="*/ 57 w 62"/>
                <a:gd name="T15" fmla="*/ 32 h 32"/>
                <a:gd name="T16" fmla="*/ 52 w 62"/>
                <a:gd name="T17" fmla="*/ 24 h 32"/>
                <a:gd name="T18" fmla="*/ 47 w 62"/>
                <a:gd name="T19" fmla="*/ 18 h 32"/>
                <a:gd name="T20" fmla="*/ 35 w 62"/>
                <a:gd name="T21" fmla="*/ 8 h 32"/>
                <a:gd name="T22" fmla="*/ 19 w 62"/>
                <a:gd name="T23" fmla="*/ 6 h 32"/>
                <a:gd name="T24" fmla="*/ 12 w 62"/>
                <a:gd name="T25" fmla="*/ 6 h 32"/>
                <a:gd name="T26" fmla="*/ 3 w 62"/>
                <a:gd name="T27" fmla="*/ 9 h 32"/>
                <a:gd name="T28" fmla="*/ 0 w 62"/>
                <a:gd name="T29" fmla="*/ 4 h 3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2"/>
                <a:gd name="T46" fmla="*/ 0 h 32"/>
                <a:gd name="T47" fmla="*/ 62 w 62"/>
                <a:gd name="T48" fmla="*/ 32 h 3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2" h="32">
                  <a:moveTo>
                    <a:pt x="0" y="4"/>
                  </a:moveTo>
                  <a:lnTo>
                    <a:pt x="12" y="0"/>
                  </a:lnTo>
                  <a:lnTo>
                    <a:pt x="19" y="0"/>
                  </a:lnTo>
                  <a:lnTo>
                    <a:pt x="38" y="4"/>
                  </a:lnTo>
                  <a:lnTo>
                    <a:pt x="52" y="12"/>
                  </a:lnTo>
                  <a:lnTo>
                    <a:pt x="57" y="18"/>
                  </a:lnTo>
                  <a:lnTo>
                    <a:pt x="62" y="28"/>
                  </a:lnTo>
                  <a:lnTo>
                    <a:pt x="57" y="32"/>
                  </a:lnTo>
                  <a:lnTo>
                    <a:pt x="52" y="24"/>
                  </a:lnTo>
                  <a:lnTo>
                    <a:pt x="47" y="18"/>
                  </a:lnTo>
                  <a:lnTo>
                    <a:pt x="35" y="8"/>
                  </a:lnTo>
                  <a:lnTo>
                    <a:pt x="19" y="6"/>
                  </a:lnTo>
                  <a:lnTo>
                    <a:pt x="12" y="6"/>
                  </a:lnTo>
                  <a:lnTo>
                    <a:pt x="3" y="9"/>
                  </a:lnTo>
                  <a:lnTo>
                    <a:pt x="0" y="4"/>
                  </a:lnTo>
                  <a:close/>
                </a:path>
              </a:pathLst>
            </a:custGeom>
            <a:solidFill>
              <a:srgbClr val="F8BDD6"/>
            </a:solidFill>
            <a:ln w="9525">
              <a:noFill/>
              <a:round/>
              <a:headEnd/>
              <a:tailEnd/>
            </a:ln>
          </p:spPr>
          <p:txBody>
            <a:bodyPr/>
            <a:lstStyle/>
            <a:p>
              <a:endParaRPr lang="ru-RU"/>
            </a:p>
          </p:txBody>
        </p:sp>
        <p:sp>
          <p:nvSpPr>
            <p:cNvPr id="161983" name="Freeform 3640"/>
            <p:cNvSpPr>
              <a:spLocks/>
            </p:cNvSpPr>
            <p:nvPr/>
          </p:nvSpPr>
          <p:spPr bwMode="auto">
            <a:xfrm>
              <a:off x="2374" y="1141"/>
              <a:ext cx="3" cy="7"/>
            </a:xfrm>
            <a:custGeom>
              <a:avLst/>
              <a:gdLst>
                <a:gd name="T0" fmla="*/ 0 w 3"/>
                <a:gd name="T1" fmla="*/ 0 h 7"/>
                <a:gd name="T2" fmla="*/ 3 w 3"/>
                <a:gd name="T3" fmla="*/ 7 h 7"/>
                <a:gd name="T4" fmla="*/ 0 w 3"/>
                <a:gd name="T5" fmla="*/ 0 h 7"/>
                <a:gd name="T6" fmla="*/ 0 60000 65536"/>
                <a:gd name="T7" fmla="*/ 0 60000 65536"/>
                <a:gd name="T8" fmla="*/ 0 60000 65536"/>
                <a:gd name="T9" fmla="*/ 0 w 3"/>
                <a:gd name="T10" fmla="*/ 0 h 7"/>
                <a:gd name="T11" fmla="*/ 3 w 3"/>
                <a:gd name="T12" fmla="*/ 7 h 7"/>
              </a:gdLst>
              <a:ahLst/>
              <a:cxnLst>
                <a:cxn ang="T6">
                  <a:pos x="T0" y="T1"/>
                </a:cxn>
                <a:cxn ang="T7">
                  <a:pos x="T2" y="T3"/>
                </a:cxn>
                <a:cxn ang="T8">
                  <a:pos x="T4" y="T5"/>
                </a:cxn>
              </a:cxnLst>
              <a:rect l="T9" t="T10" r="T11" b="T12"/>
              <a:pathLst>
                <a:path w="3" h="7">
                  <a:moveTo>
                    <a:pt x="0" y="0"/>
                  </a:moveTo>
                  <a:lnTo>
                    <a:pt x="3" y="7"/>
                  </a:lnTo>
                  <a:lnTo>
                    <a:pt x="0" y="0"/>
                  </a:lnTo>
                  <a:close/>
                </a:path>
              </a:pathLst>
            </a:custGeom>
            <a:solidFill>
              <a:srgbClr val="F8BDD6"/>
            </a:solidFill>
            <a:ln w="9525">
              <a:noFill/>
              <a:round/>
              <a:headEnd/>
              <a:tailEnd/>
            </a:ln>
          </p:spPr>
          <p:txBody>
            <a:bodyPr/>
            <a:lstStyle/>
            <a:p>
              <a:endParaRPr lang="ru-RU"/>
            </a:p>
          </p:txBody>
        </p:sp>
        <p:sp>
          <p:nvSpPr>
            <p:cNvPr id="161984" name="Freeform 3641"/>
            <p:cNvSpPr>
              <a:spLocks/>
            </p:cNvSpPr>
            <p:nvPr/>
          </p:nvSpPr>
          <p:spPr bwMode="auto">
            <a:xfrm>
              <a:off x="2410" y="1169"/>
              <a:ext cx="33" cy="57"/>
            </a:xfrm>
            <a:custGeom>
              <a:avLst/>
              <a:gdLst>
                <a:gd name="T0" fmla="*/ 28 w 33"/>
                <a:gd name="T1" fmla="*/ 0 h 57"/>
                <a:gd name="T2" fmla="*/ 31 w 33"/>
                <a:gd name="T3" fmla="*/ 8 h 57"/>
                <a:gd name="T4" fmla="*/ 33 w 33"/>
                <a:gd name="T5" fmla="*/ 16 h 57"/>
                <a:gd name="T6" fmla="*/ 29 w 33"/>
                <a:gd name="T7" fmla="*/ 32 h 57"/>
                <a:gd name="T8" fmla="*/ 18 w 33"/>
                <a:gd name="T9" fmla="*/ 48 h 57"/>
                <a:gd name="T10" fmla="*/ 13 w 33"/>
                <a:gd name="T11" fmla="*/ 53 h 57"/>
                <a:gd name="T12" fmla="*/ 5 w 33"/>
                <a:gd name="T13" fmla="*/ 57 h 57"/>
                <a:gd name="T14" fmla="*/ 0 w 33"/>
                <a:gd name="T15" fmla="*/ 53 h 57"/>
                <a:gd name="T16" fmla="*/ 7 w 33"/>
                <a:gd name="T17" fmla="*/ 48 h 57"/>
                <a:gd name="T18" fmla="*/ 14 w 33"/>
                <a:gd name="T19" fmla="*/ 43 h 57"/>
                <a:gd name="T20" fmla="*/ 23 w 33"/>
                <a:gd name="T21" fmla="*/ 31 h 57"/>
                <a:gd name="T22" fmla="*/ 27 w 33"/>
                <a:gd name="T23" fmla="*/ 16 h 57"/>
                <a:gd name="T24" fmla="*/ 25 w 33"/>
                <a:gd name="T25" fmla="*/ 8 h 57"/>
                <a:gd name="T26" fmla="*/ 22 w 33"/>
                <a:gd name="T27" fmla="*/ 1 h 57"/>
                <a:gd name="T28" fmla="*/ 28 w 33"/>
                <a:gd name="T29" fmla="*/ 0 h 5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3"/>
                <a:gd name="T46" fmla="*/ 0 h 57"/>
                <a:gd name="T47" fmla="*/ 33 w 33"/>
                <a:gd name="T48" fmla="*/ 57 h 5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3" h="57">
                  <a:moveTo>
                    <a:pt x="28" y="0"/>
                  </a:moveTo>
                  <a:lnTo>
                    <a:pt x="31" y="8"/>
                  </a:lnTo>
                  <a:lnTo>
                    <a:pt x="33" y="16"/>
                  </a:lnTo>
                  <a:lnTo>
                    <a:pt x="29" y="32"/>
                  </a:lnTo>
                  <a:lnTo>
                    <a:pt x="18" y="48"/>
                  </a:lnTo>
                  <a:lnTo>
                    <a:pt x="13" y="53"/>
                  </a:lnTo>
                  <a:lnTo>
                    <a:pt x="5" y="57"/>
                  </a:lnTo>
                  <a:lnTo>
                    <a:pt x="0" y="53"/>
                  </a:lnTo>
                  <a:lnTo>
                    <a:pt x="7" y="48"/>
                  </a:lnTo>
                  <a:lnTo>
                    <a:pt x="14" y="43"/>
                  </a:lnTo>
                  <a:lnTo>
                    <a:pt x="23" y="31"/>
                  </a:lnTo>
                  <a:lnTo>
                    <a:pt x="27" y="16"/>
                  </a:lnTo>
                  <a:lnTo>
                    <a:pt x="25" y="8"/>
                  </a:lnTo>
                  <a:lnTo>
                    <a:pt x="22" y="1"/>
                  </a:lnTo>
                  <a:lnTo>
                    <a:pt x="28" y="0"/>
                  </a:lnTo>
                  <a:close/>
                </a:path>
              </a:pathLst>
            </a:custGeom>
            <a:solidFill>
              <a:srgbClr val="F8BDD6"/>
            </a:solidFill>
            <a:ln w="9525">
              <a:noFill/>
              <a:round/>
              <a:headEnd/>
              <a:tailEnd/>
            </a:ln>
          </p:spPr>
          <p:txBody>
            <a:bodyPr/>
            <a:lstStyle/>
            <a:p>
              <a:endParaRPr lang="ru-RU"/>
            </a:p>
          </p:txBody>
        </p:sp>
        <p:sp>
          <p:nvSpPr>
            <p:cNvPr id="161985" name="Freeform 3642"/>
            <p:cNvSpPr>
              <a:spLocks/>
            </p:cNvSpPr>
            <p:nvPr/>
          </p:nvSpPr>
          <p:spPr bwMode="auto">
            <a:xfrm>
              <a:off x="2878" y="503"/>
              <a:ext cx="13" cy="569"/>
            </a:xfrm>
            <a:custGeom>
              <a:avLst/>
              <a:gdLst>
                <a:gd name="T0" fmla="*/ 12 w 13"/>
                <a:gd name="T1" fmla="*/ 0 h 569"/>
                <a:gd name="T2" fmla="*/ 0 w 13"/>
                <a:gd name="T3" fmla="*/ 0 h 569"/>
                <a:gd name="T4" fmla="*/ 1 w 13"/>
                <a:gd name="T5" fmla="*/ 569 h 569"/>
                <a:gd name="T6" fmla="*/ 13 w 13"/>
                <a:gd name="T7" fmla="*/ 569 h 569"/>
                <a:gd name="T8" fmla="*/ 12 w 13"/>
                <a:gd name="T9" fmla="*/ 0 h 569"/>
                <a:gd name="T10" fmla="*/ 0 60000 65536"/>
                <a:gd name="T11" fmla="*/ 0 60000 65536"/>
                <a:gd name="T12" fmla="*/ 0 60000 65536"/>
                <a:gd name="T13" fmla="*/ 0 60000 65536"/>
                <a:gd name="T14" fmla="*/ 0 60000 65536"/>
                <a:gd name="T15" fmla="*/ 0 w 13"/>
                <a:gd name="T16" fmla="*/ 0 h 569"/>
                <a:gd name="T17" fmla="*/ 13 w 13"/>
                <a:gd name="T18" fmla="*/ 569 h 569"/>
              </a:gdLst>
              <a:ahLst/>
              <a:cxnLst>
                <a:cxn ang="T10">
                  <a:pos x="T0" y="T1"/>
                </a:cxn>
                <a:cxn ang="T11">
                  <a:pos x="T2" y="T3"/>
                </a:cxn>
                <a:cxn ang="T12">
                  <a:pos x="T4" y="T5"/>
                </a:cxn>
                <a:cxn ang="T13">
                  <a:pos x="T6" y="T7"/>
                </a:cxn>
                <a:cxn ang="T14">
                  <a:pos x="T8" y="T9"/>
                </a:cxn>
              </a:cxnLst>
              <a:rect l="T15" t="T16" r="T17" b="T18"/>
              <a:pathLst>
                <a:path w="13" h="569">
                  <a:moveTo>
                    <a:pt x="12" y="0"/>
                  </a:moveTo>
                  <a:lnTo>
                    <a:pt x="0" y="0"/>
                  </a:lnTo>
                  <a:lnTo>
                    <a:pt x="1" y="569"/>
                  </a:lnTo>
                  <a:lnTo>
                    <a:pt x="13" y="569"/>
                  </a:lnTo>
                  <a:lnTo>
                    <a:pt x="12" y="0"/>
                  </a:lnTo>
                  <a:close/>
                </a:path>
              </a:pathLst>
            </a:custGeom>
            <a:solidFill>
              <a:srgbClr val="F8BDD6"/>
            </a:solidFill>
            <a:ln w="9525">
              <a:noFill/>
              <a:round/>
              <a:headEnd/>
              <a:tailEnd/>
            </a:ln>
          </p:spPr>
          <p:txBody>
            <a:bodyPr/>
            <a:lstStyle/>
            <a:p>
              <a:endParaRPr lang="ru-RU"/>
            </a:p>
          </p:txBody>
        </p:sp>
        <p:sp>
          <p:nvSpPr>
            <p:cNvPr id="161986" name="Freeform 3643"/>
            <p:cNvSpPr>
              <a:spLocks/>
            </p:cNvSpPr>
            <p:nvPr/>
          </p:nvSpPr>
          <p:spPr bwMode="auto">
            <a:xfrm>
              <a:off x="2840" y="488"/>
              <a:ext cx="86" cy="86"/>
            </a:xfrm>
            <a:custGeom>
              <a:avLst/>
              <a:gdLst>
                <a:gd name="T0" fmla="*/ 0 w 483"/>
                <a:gd name="T1" fmla="*/ 0 h 426"/>
                <a:gd name="T2" fmla="*/ 0 w 483"/>
                <a:gd name="T3" fmla="*/ 0 h 426"/>
                <a:gd name="T4" fmla="*/ 0 w 483"/>
                <a:gd name="T5" fmla="*/ 0 h 426"/>
                <a:gd name="T6" fmla="*/ 0 w 483"/>
                <a:gd name="T7" fmla="*/ 0 h 426"/>
                <a:gd name="T8" fmla="*/ 0 w 483"/>
                <a:gd name="T9" fmla="*/ 0 h 426"/>
                <a:gd name="T10" fmla="*/ 0 60000 65536"/>
                <a:gd name="T11" fmla="*/ 0 60000 65536"/>
                <a:gd name="T12" fmla="*/ 0 60000 65536"/>
                <a:gd name="T13" fmla="*/ 0 60000 65536"/>
                <a:gd name="T14" fmla="*/ 0 60000 65536"/>
                <a:gd name="T15" fmla="*/ 0 w 483"/>
                <a:gd name="T16" fmla="*/ 0 h 426"/>
                <a:gd name="T17" fmla="*/ 483 w 483"/>
                <a:gd name="T18" fmla="*/ 426 h 426"/>
              </a:gdLst>
              <a:ahLst/>
              <a:cxnLst>
                <a:cxn ang="T10">
                  <a:pos x="T0" y="T1"/>
                </a:cxn>
                <a:cxn ang="T11">
                  <a:pos x="T2" y="T3"/>
                </a:cxn>
                <a:cxn ang="T12">
                  <a:pos x="T4" y="T5"/>
                </a:cxn>
                <a:cxn ang="T13">
                  <a:pos x="T6" y="T7"/>
                </a:cxn>
                <a:cxn ang="T14">
                  <a:pos x="T8" y="T9"/>
                </a:cxn>
              </a:cxnLst>
              <a:rect l="T15" t="T16" r="T17" b="T18"/>
              <a:pathLst>
                <a:path w="483" h="426">
                  <a:moveTo>
                    <a:pt x="483" y="213"/>
                  </a:moveTo>
                  <a:cubicBezTo>
                    <a:pt x="483" y="95"/>
                    <a:pt x="375" y="0"/>
                    <a:pt x="241" y="0"/>
                  </a:cubicBezTo>
                  <a:cubicBezTo>
                    <a:pt x="108" y="1"/>
                    <a:pt x="0" y="96"/>
                    <a:pt x="0" y="213"/>
                  </a:cubicBezTo>
                  <a:cubicBezTo>
                    <a:pt x="0" y="331"/>
                    <a:pt x="108" y="426"/>
                    <a:pt x="242" y="425"/>
                  </a:cubicBezTo>
                  <a:cubicBezTo>
                    <a:pt x="375" y="425"/>
                    <a:pt x="483" y="330"/>
                    <a:pt x="483" y="213"/>
                  </a:cubicBezTo>
                </a:path>
              </a:pathLst>
            </a:custGeom>
            <a:solidFill>
              <a:srgbClr val="F561AF"/>
            </a:solidFill>
            <a:ln w="0">
              <a:solidFill>
                <a:srgbClr val="000000"/>
              </a:solidFill>
              <a:prstDash val="solid"/>
              <a:round/>
              <a:headEnd/>
              <a:tailEnd/>
            </a:ln>
          </p:spPr>
          <p:txBody>
            <a:bodyPr/>
            <a:lstStyle/>
            <a:p>
              <a:endParaRPr lang="ru-RU"/>
            </a:p>
          </p:txBody>
        </p:sp>
        <p:sp>
          <p:nvSpPr>
            <p:cNvPr id="161987" name="Oval 3644"/>
            <p:cNvSpPr>
              <a:spLocks noChangeArrowheads="1"/>
            </p:cNvSpPr>
            <p:nvPr/>
          </p:nvSpPr>
          <p:spPr bwMode="auto">
            <a:xfrm>
              <a:off x="2840" y="488"/>
              <a:ext cx="86" cy="84"/>
            </a:xfrm>
            <a:prstGeom prst="ellipse">
              <a:avLst/>
            </a:prstGeom>
            <a:noFill/>
            <a:ln w="9525" cap="rnd">
              <a:solidFill>
                <a:srgbClr val="F8BDD6"/>
              </a:solidFill>
              <a:round/>
              <a:headEnd/>
              <a:tailEnd/>
            </a:ln>
          </p:spPr>
          <p:txBody>
            <a:bodyPr/>
            <a:lstStyle/>
            <a:p>
              <a:endParaRPr lang="en-US"/>
            </a:p>
          </p:txBody>
        </p:sp>
        <p:sp>
          <p:nvSpPr>
            <p:cNvPr id="161988" name="Freeform 3645"/>
            <p:cNvSpPr>
              <a:spLocks/>
            </p:cNvSpPr>
            <p:nvPr/>
          </p:nvSpPr>
          <p:spPr bwMode="auto">
            <a:xfrm>
              <a:off x="2759" y="488"/>
              <a:ext cx="87" cy="86"/>
            </a:xfrm>
            <a:custGeom>
              <a:avLst/>
              <a:gdLst>
                <a:gd name="T0" fmla="*/ 0 w 483"/>
                <a:gd name="T1" fmla="*/ 0 h 426"/>
                <a:gd name="T2" fmla="*/ 0 w 483"/>
                <a:gd name="T3" fmla="*/ 0 h 426"/>
                <a:gd name="T4" fmla="*/ 0 w 483"/>
                <a:gd name="T5" fmla="*/ 0 h 426"/>
                <a:gd name="T6" fmla="*/ 0 w 483"/>
                <a:gd name="T7" fmla="*/ 0 h 426"/>
                <a:gd name="T8" fmla="*/ 0 w 483"/>
                <a:gd name="T9" fmla="*/ 0 h 426"/>
                <a:gd name="T10" fmla="*/ 0 60000 65536"/>
                <a:gd name="T11" fmla="*/ 0 60000 65536"/>
                <a:gd name="T12" fmla="*/ 0 60000 65536"/>
                <a:gd name="T13" fmla="*/ 0 60000 65536"/>
                <a:gd name="T14" fmla="*/ 0 60000 65536"/>
                <a:gd name="T15" fmla="*/ 0 w 483"/>
                <a:gd name="T16" fmla="*/ 0 h 426"/>
                <a:gd name="T17" fmla="*/ 483 w 483"/>
                <a:gd name="T18" fmla="*/ 426 h 426"/>
              </a:gdLst>
              <a:ahLst/>
              <a:cxnLst>
                <a:cxn ang="T10">
                  <a:pos x="T0" y="T1"/>
                </a:cxn>
                <a:cxn ang="T11">
                  <a:pos x="T2" y="T3"/>
                </a:cxn>
                <a:cxn ang="T12">
                  <a:pos x="T4" y="T5"/>
                </a:cxn>
                <a:cxn ang="T13">
                  <a:pos x="T6" y="T7"/>
                </a:cxn>
                <a:cxn ang="T14">
                  <a:pos x="T8" y="T9"/>
                </a:cxn>
              </a:cxnLst>
              <a:rect l="T15" t="T16" r="T17" b="T18"/>
              <a:pathLst>
                <a:path w="483" h="426">
                  <a:moveTo>
                    <a:pt x="483" y="213"/>
                  </a:moveTo>
                  <a:cubicBezTo>
                    <a:pt x="483" y="95"/>
                    <a:pt x="375" y="0"/>
                    <a:pt x="241" y="0"/>
                  </a:cubicBezTo>
                  <a:cubicBezTo>
                    <a:pt x="108" y="1"/>
                    <a:pt x="0" y="96"/>
                    <a:pt x="0" y="213"/>
                  </a:cubicBezTo>
                  <a:cubicBezTo>
                    <a:pt x="0" y="331"/>
                    <a:pt x="108" y="426"/>
                    <a:pt x="242" y="425"/>
                  </a:cubicBezTo>
                  <a:cubicBezTo>
                    <a:pt x="375" y="425"/>
                    <a:pt x="483" y="330"/>
                    <a:pt x="483" y="213"/>
                  </a:cubicBezTo>
                </a:path>
              </a:pathLst>
            </a:custGeom>
            <a:solidFill>
              <a:srgbClr val="F561AF"/>
            </a:solidFill>
            <a:ln w="0">
              <a:solidFill>
                <a:srgbClr val="000000"/>
              </a:solidFill>
              <a:prstDash val="solid"/>
              <a:round/>
              <a:headEnd/>
              <a:tailEnd/>
            </a:ln>
          </p:spPr>
          <p:txBody>
            <a:bodyPr/>
            <a:lstStyle/>
            <a:p>
              <a:endParaRPr lang="ru-RU"/>
            </a:p>
          </p:txBody>
        </p:sp>
        <p:sp>
          <p:nvSpPr>
            <p:cNvPr id="161989" name="Oval 3646"/>
            <p:cNvSpPr>
              <a:spLocks noChangeArrowheads="1"/>
            </p:cNvSpPr>
            <p:nvPr/>
          </p:nvSpPr>
          <p:spPr bwMode="auto">
            <a:xfrm>
              <a:off x="2759" y="488"/>
              <a:ext cx="87" cy="84"/>
            </a:xfrm>
            <a:prstGeom prst="ellipse">
              <a:avLst/>
            </a:prstGeom>
            <a:noFill/>
            <a:ln w="9525" cap="rnd">
              <a:solidFill>
                <a:srgbClr val="F8BDD6"/>
              </a:solidFill>
              <a:round/>
              <a:headEnd/>
              <a:tailEnd/>
            </a:ln>
          </p:spPr>
          <p:txBody>
            <a:bodyPr/>
            <a:lstStyle/>
            <a:p>
              <a:endParaRPr lang="en-US"/>
            </a:p>
          </p:txBody>
        </p:sp>
        <p:sp>
          <p:nvSpPr>
            <p:cNvPr id="161990" name="Freeform 3647"/>
            <p:cNvSpPr>
              <a:spLocks/>
            </p:cNvSpPr>
            <p:nvPr/>
          </p:nvSpPr>
          <p:spPr bwMode="auto">
            <a:xfrm>
              <a:off x="2922" y="486"/>
              <a:ext cx="88" cy="86"/>
            </a:xfrm>
            <a:custGeom>
              <a:avLst/>
              <a:gdLst>
                <a:gd name="T0" fmla="*/ 0 w 492"/>
                <a:gd name="T1" fmla="*/ 0 h 425"/>
                <a:gd name="T2" fmla="*/ 0 w 492"/>
                <a:gd name="T3" fmla="*/ 0 h 425"/>
                <a:gd name="T4" fmla="*/ 0 w 492"/>
                <a:gd name="T5" fmla="*/ 0 h 425"/>
                <a:gd name="T6" fmla="*/ 0 w 492"/>
                <a:gd name="T7" fmla="*/ 0 h 425"/>
                <a:gd name="T8" fmla="*/ 0 w 492"/>
                <a:gd name="T9" fmla="*/ 0 h 425"/>
                <a:gd name="T10" fmla="*/ 0 60000 65536"/>
                <a:gd name="T11" fmla="*/ 0 60000 65536"/>
                <a:gd name="T12" fmla="*/ 0 60000 65536"/>
                <a:gd name="T13" fmla="*/ 0 60000 65536"/>
                <a:gd name="T14" fmla="*/ 0 60000 65536"/>
                <a:gd name="T15" fmla="*/ 0 w 492"/>
                <a:gd name="T16" fmla="*/ 0 h 425"/>
                <a:gd name="T17" fmla="*/ 492 w 492"/>
                <a:gd name="T18" fmla="*/ 425 h 425"/>
              </a:gdLst>
              <a:ahLst/>
              <a:cxnLst>
                <a:cxn ang="T10">
                  <a:pos x="T0" y="T1"/>
                </a:cxn>
                <a:cxn ang="T11">
                  <a:pos x="T2" y="T3"/>
                </a:cxn>
                <a:cxn ang="T12">
                  <a:pos x="T4" y="T5"/>
                </a:cxn>
                <a:cxn ang="T13">
                  <a:pos x="T6" y="T7"/>
                </a:cxn>
                <a:cxn ang="T14">
                  <a:pos x="T8" y="T9"/>
                </a:cxn>
              </a:cxnLst>
              <a:rect l="T15" t="T16" r="T17" b="T18"/>
              <a:pathLst>
                <a:path w="492" h="425">
                  <a:moveTo>
                    <a:pt x="492" y="212"/>
                  </a:moveTo>
                  <a:cubicBezTo>
                    <a:pt x="492" y="95"/>
                    <a:pt x="381" y="0"/>
                    <a:pt x="246" y="0"/>
                  </a:cubicBezTo>
                  <a:cubicBezTo>
                    <a:pt x="110" y="0"/>
                    <a:pt x="0" y="96"/>
                    <a:pt x="0" y="213"/>
                  </a:cubicBezTo>
                  <a:cubicBezTo>
                    <a:pt x="0" y="330"/>
                    <a:pt x="111" y="425"/>
                    <a:pt x="246" y="425"/>
                  </a:cubicBezTo>
                  <a:cubicBezTo>
                    <a:pt x="382" y="425"/>
                    <a:pt x="492" y="330"/>
                    <a:pt x="492" y="212"/>
                  </a:cubicBezTo>
                </a:path>
              </a:pathLst>
            </a:custGeom>
            <a:solidFill>
              <a:srgbClr val="F561AF"/>
            </a:solidFill>
            <a:ln w="0">
              <a:solidFill>
                <a:srgbClr val="000000"/>
              </a:solidFill>
              <a:prstDash val="solid"/>
              <a:round/>
              <a:headEnd/>
              <a:tailEnd/>
            </a:ln>
          </p:spPr>
          <p:txBody>
            <a:bodyPr/>
            <a:lstStyle/>
            <a:p>
              <a:endParaRPr lang="ru-RU"/>
            </a:p>
          </p:txBody>
        </p:sp>
        <p:sp>
          <p:nvSpPr>
            <p:cNvPr id="161991" name="Freeform 3648"/>
            <p:cNvSpPr>
              <a:spLocks/>
            </p:cNvSpPr>
            <p:nvPr/>
          </p:nvSpPr>
          <p:spPr bwMode="auto">
            <a:xfrm>
              <a:off x="2922" y="486"/>
              <a:ext cx="88" cy="85"/>
            </a:xfrm>
            <a:custGeom>
              <a:avLst/>
              <a:gdLst>
                <a:gd name="T0" fmla="*/ 88 w 88"/>
                <a:gd name="T1" fmla="*/ 42 h 85"/>
                <a:gd name="T2" fmla="*/ 44 w 88"/>
                <a:gd name="T3" fmla="*/ 0 h 85"/>
                <a:gd name="T4" fmla="*/ 0 w 88"/>
                <a:gd name="T5" fmla="*/ 42 h 85"/>
                <a:gd name="T6" fmla="*/ 44 w 88"/>
                <a:gd name="T7" fmla="*/ 85 h 85"/>
                <a:gd name="T8" fmla="*/ 88 w 88"/>
                <a:gd name="T9" fmla="*/ 42 h 85"/>
                <a:gd name="T10" fmla="*/ 0 60000 65536"/>
                <a:gd name="T11" fmla="*/ 0 60000 65536"/>
                <a:gd name="T12" fmla="*/ 0 60000 65536"/>
                <a:gd name="T13" fmla="*/ 0 60000 65536"/>
                <a:gd name="T14" fmla="*/ 0 60000 65536"/>
                <a:gd name="T15" fmla="*/ 0 w 88"/>
                <a:gd name="T16" fmla="*/ 0 h 85"/>
                <a:gd name="T17" fmla="*/ 88 w 88"/>
                <a:gd name="T18" fmla="*/ 85 h 85"/>
              </a:gdLst>
              <a:ahLst/>
              <a:cxnLst>
                <a:cxn ang="T10">
                  <a:pos x="T0" y="T1"/>
                </a:cxn>
                <a:cxn ang="T11">
                  <a:pos x="T2" y="T3"/>
                </a:cxn>
                <a:cxn ang="T12">
                  <a:pos x="T4" y="T5"/>
                </a:cxn>
                <a:cxn ang="T13">
                  <a:pos x="T6" y="T7"/>
                </a:cxn>
                <a:cxn ang="T14">
                  <a:pos x="T8" y="T9"/>
                </a:cxn>
              </a:cxnLst>
              <a:rect l="T15" t="T16" r="T17" b="T18"/>
              <a:pathLst>
                <a:path w="88" h="85">
                  <a:moveTo>
                    <a:pt x="88" y="42"/>
                  </a:moveTo>
                  <a:cubicBezTo>
                    <a:pt x="88" y="19"/>
                    <a:pt x="68" y="0"/>
                    <a:pt x="44" y="0"/>
                  </a:cubicBezTo>
                  <a:cubicBezTo>
                    <a:pt x="19" y="0"/>
                    <a:pt x="0" y="19"/>
                    <a:pt x="0" y="42"/>
                  </a:cubicBezTo>
                  <a:cubicBezTo>
                    <a:pt x="0" y="66"/>
                    <a:pt x="20" y="85"/>
                    <a:pt x="44" y="85"/>
                  </a:cubicBezTo>
                  <a:cubicBezTo>
                    <a:pt x="68" y="85"/>
                    <a:pt x="88" y="66"/>
                    <a:pt x="88" y="42"/>
                  </a:cubicBezTo>
                </a:path>
              </a:pathLst>
            </a:custGeom>
            <a:noFill/>
            <a:ln w="9525" cap="rnd">
              <a:solidFill>
                <a:srgbClr val="F8BDD6"/>
              </a:solidFill>
              <a:prstDash val="solid"/>
              <a:round/>
              <a:headEnd/>
              <a:tailEnd/>
            </a:ln>
          </p:spPr>
          <p:txBody>
            <a:bodyPr/>
            <a:lstStyle/>
            <a:p>
              <a:endParaRPr lang="ru-RU"/>
            </a:p>
          </p:txBody>
        </p:sp>
        <p:sp>
          <p:nvSpPr>
            <p:cNvPr id="161992" name="Freeform 3649"/>
            <p:cNvSpPr>
              <a:spLocks/>
            </p:cNvSpPr>
            <p:nvPr/>
          </p:nvSpPr>
          <p:spPr bwMode="auto">
            <a:xfrm>
              <a:off x="3125" y="537"/>
              <a:ext cx="134" cy="554"/>
            </a:xfrm>
            <a:custGeom>
              <a:avLst/>
              <a:gdLst>
                <a:gd name="T0" fmla="*/ 134 w 134"/>
                <a:gd name="T1" fmla="*/ 3 h 554"/>
                <a:gd name="T2" fmla="*/ 121 w 134"/>
                <a:gd name="T3" fmla="*/ 0 h 554"/>
                <a:gd name="T4" fmla="*/ 0 w 134"/>
                <a:gd name="T5" fmla="*/ 551 h 554"/>
                <a:gd name="T6" fmla="*/ 12 w 134"/>
                <a:gd name="T7" fmla="*/ 554 h 554"/>
                <a:gd name="T8" fmla="*/ 134 w 134"/>
                <a:gd name="T9" fmla="*/ 3 h 554"/>
                <a:gd name="T10" fmla="*/ 0 60000 65536"/>
                <a:gd name="T11" fmla="*/ 0 60000 65536"/>
                <a:gd name="T12" fmla="*/ 0 60000 65536"/>
                <a:gd name="T13" fmla="*/ 0 60000 65536"/>
                <a:gd name="T14" fmla="*/ 0 60000 65536"/>
                <a:gd name="T15" fmla="*/ 0 w 134"/>
                <a:gd name="T16" fmla="*/ 0 h 554"/>
                <a:gd name="T17" fmla="*/ 134 w 134"/>
                <a:gd name="T18" fmla="*/ 554 h 554"/>
              </a:gdLst>
              <a:ahLst/>
              <a:cxnLst>
                <a:cxn ang="T10">
                  <a:pos x="T0" y="T1"/>
                </a:cxn>
                <a:cxn ang="T11">
                  <a:pos x="T2" y="T3"/>
                </a:cxn>
                <a:cxn ang="T12">
                  <a:pos x="T4" y="T5"/>
                </a:cxn>
                <a:cxn ang="T13">
                  <a:pos x="T6" y="T7"/>
                </a:cxn>
                <a:cxn ang="T14">
                  <a:pos x="T8" y="T9"/>
                </a:cxn>
              </a:cxnLst>
              <a:rect l="T15" t="T16" r="T17" b="T18"/>
              <a:pathLst>
                <a:path w="134" h="554">
                  <a:moveTo>
                    <a:pt x="134" y="3"/>
                  </a:moveTo>
                  <a:lnTo>
                    <a:pt x="121" y="0"/>
                  </a:lnTo>
                  <a:lnTo>
                    <a:pt x="0" y="551"/>
                  </a:lnTo>
                  <a:lnTo>
                    <a:pt x="12" y="554"/>
                  </a:lnTo>
                  <a:lnTo>
                    <a:pt x="134" y="3"/>
                  </a:lnTo>
                  <a:close/>
                </a:path>
              </a:pathLst>
            </a:custGeom>
            <a:solidFill>
              <a:srgbClr val="F8BDD6"/>
            </a:solidFill>
            <a:ln w="9525">
              <a:noFill/>
              <a:round/>
              <a:headEnd/>
              <a:tailEnd/>
            </a:ln>
          </p:spPr>
          <p:txBody>
            <a:bodyPr/>
            <a:lstStyle/>
            <a:p>
              <a:endParaRPr lang="ru-RU"/>
            </a:p>
          </p:txBody>
        </p:sp>
        <p:sp>
          <p:nvSpPr>
            <p:cNvPr id="161993" name="Freeform 3650"/>
            <p:cNvSpPr>
              <a:spLocks/>
            </p:cNvSpPr>
            <p:nvPr/>
          </p:nvSpPr>
          <p:spPr bwMode="auto">
            <a:xfrm>
              <a:off x="3189" y="528"/>
              <a:ext cx="88" cy="86"/>
            </a:xfrm>
            <a:custGeom>
              <a:avLst/>
              <a:gdLst>
                <a:gd name="T0" fmla="*/ 0 w 88"/>
                <a:gd name="T1" fmla="*/ 35 h 86"/>
                <a:gd name="T2" fmla="*/ 3 w 88"/>
                <a:gd name="T3" fmla="*/ 26 h 86"/>
                <a:gd name="T4" fmla="*/ 8 w 88"/>
                <a:gd name="T5" fmla="*/ 20 h 86"/>
                <a:gd name="T6" fmla="*/ 13 w 88"/>
                <a:gd name="T7" fmla="*/ 13 h 86"/>
                <a:gd name="T8" fmla="*/ 19 w 88"/>
                <a:gd name="T9" fmla="*/ 7 h 86"/>
                <a:gd name="T10" fmla="*/ 26 w 88"/>
                <a:gd name="T11" fmla="*/ 4 h 86"/>
                <a:gd name="T12" fmla="*/ 34 w 88"/>
                <a:gd name="T13" fmla="*/ 0 h 86"/>
                <a:gd name="T14" fmla="*/ 43 w 88"/>
                <a:gd name="T15" fmla="*/ 0 h 86"/>
                <a:gd name="T16" fmla="*/ 52 w 88"/>
                <a:gd name="T17" fmla="*/ 2 h 86"/>
                <a:gd name="T18" fmla="*/ 61 w 88"/>
                <a:gd name="T19" fmla="*/ 4 h 86"/>
                <a:gd name="T20" fmla="*/ 69 w 88"/>
                <a:gd name="T21" fmla="*/ 9 h 86"/>
                <a:gd name="T22" fmla="*/ 75 w 88"/>
                <a:gd name="T23" fmla="*/ 13 h 86"/>
                <a:gd name="T24" fmla="*/ 80 w 88"/>
                <a:gd name="T25" fmla="*/ 20 h 86"/>
                <a:gd name="T26" fmla="*/ 84 w 88"/>
                <a:gd name="T27" fmla="*/ 27 h 86"/>
                <a:gd name="T28" fmla="*/ 84 w 88"/>
                <a:gd name="T29" fmla="*/ 30 h 86"/>
                <a:gd name="T30" fmla="*/ 86 w 88"/>
                <a:gd name="T31" fmla="*/ 35 h 86"/>
                <a:gd name="T32" fmla="*/ 88 w 88"/>
                <a:gd name="T33" fmla="*/ 42 h 86"/>
                <a:gd name="T34" fmla="*/ 86 w 88"/>
                <a:gd name="T35" fmla="*/ 52 h 86"/>
                <a:gd name="T36" fmla="*/ 83 w 88"/>
                <a:gd name="T37" fmla="*/ 59 h 86"/>
                <a:gd name="T38" fmla="*/ 80 w 88"/>
                <a:gd name="T39" fmla="*/ 68 h 86"/>
                <a:gd name="T40" fmla="*/ 73 w 88"/>
                <a:gd name="T41" fmla="*/ 74 h 86"/>
                <a:gd name="T42" fmla="*/ 67 w 88"/>
                <a:gd name="T43" fmla="*/ 78 h 86"/>
                <a:gd name="T44" fmla="*/ 60 w 88"/>
                <a:gd name="T45" fmla="*/ 83 h 86"/>
                <a:gd name="T46" fmla="*/ 52 w 88"/>
                <a:gd name="T47" fmla="*/ 85 h 86"/>
                <a:gd name="T48" fmla="*/ 43 w 88"/>
                <a:gd name="T49" fmla="*/ 86 h 86"/>
                <a:gd name="T50" fmla="*/ 34 w 88"/>
                <a:gd name="T51" fmla="*/ 85 h 86"/>
                <a:gd name="T52" fmla="*/ 25 w 88"/>
                <a:gd name="T53" fmla="*/ 81 h 86"/>
                <a:gd name="T54" fmla="*/ 19 w 88"/>
                <a:gd name="T55" fmla="*/ 78 h 86"/>
                <a:gd name="T56" fmla="*/ 13 w 88"/>
                <a:gd name="T57" fmla="*/ 72 h 86"/>
                <a:gd name="T58" fmla="*/ 6 w 88"/>
                <a:gd name="T59" fmla="*/ 66 h 86"/>
                <a:gd name="T60" fmla="*/ 3 w 88"/>
                <a:gd name="T61" fmla="*/ 59 h 86"/>
                <a:gd name="T62" fmla="*/ 1 w 88"/>
                <a:gd name="T63" fmla="*/ 55 h 86"/>
                <a:gd name="T64" fmla="*/ 0 w 88"/>
                <a:gd name="T65" fmla="*/ 50 h 86"/>
                <a:gd name="T66" fmla="*/ 0 w 88"/>
                <a:gd name="T67" fmla="*/ 43 h 86"/>
                <a:gd name="T68" fmla="*/ 0 w 88"/>
                <a:gd name="T69" fmla="*/ 35 h 8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88"/>
                <a:gd name="T106" fmla="*/ 0 h 86"/>
                <a:gd name="T107" fmla="*/ 88 w 88"/>
                <a:gd name="T108" fmla="*/ 86 h 8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88" h="86">
                  <a:moveTo>
                    <a:pt x="0" y="35"/>
                  </a:moveTo>
                  <a:lnTo>
                    <a:pt x="3" y="26"/>
                  </a:lnTo>
                  <a:lnTo>
                    <a:pt x="8" y="20"/>
                  </a:lnTo>
                  <a:lnTo>
                    <a:pt x="13" y="13"/>
                  </a:lnTo>
                  <a:lnTo>
                    <a:pt x="19" y="7"/>
                  </a:lnTo>
                  <a:lnTo>
                    <a:pt x="26" y="4"/>
                  </a:lnTo>
                  <a:lnTo>
                    <a:pt x="34" y="0"/>
                  </a:lnTo>
                  <a:lnTo>
                    <a:pt x="43" y="0"/>
                  </a:lnTo>
                  <a:lnTo>
                    <a:pt x="52" y="2"/>
                  </a:lnTo>
                  <a:lnTo>
                    <a:pt x="61" y="4"/>
                  </a:lnTo>
                  <a:lnTo>
                    <a:pt x="69" y="9"/>
                  </a:lnTo>
                  <a:lnTo>
                    <a:pt x="75" y="13"/>
                  </a:lnTo>
                  <a:lnTo>
                    <a:pt x="80" y="20"/>
                  </a:lnTo>
                  <a:lnTo>
                    <a:pt x="84" y="27"/>
                  </a:lnTo>
                  <a:lnTo>
                    <a:pt x="84" y="30"/>
                  </a:lnTo>
                  <a:lnTo>
                    <a:pt x="86" y="35"/>
                  </a:lnTo>
                  <a:lnTo>
                    <a:pt x="88" y="42"/>
                  </a:lnTo>
                  <a:lnTo>
                    <a:pt x="86" y="52"/>
                  </a:lnTo>
                  <a:lnTo>
                    <a:pt x="83" y="59"/>
                  </a:lnTo>
                  <a:lnTo>
                    <a:pt x="80" y="68"/>
                  </a:lnTo>
                  <a:lnTo>
                    <a:pt x="73" y="74"/>
                  </a:lnTo>
                  <a:lnTo>
                    <a:pt x="67" y="78"/>
                  </a:lnTo>
                  <a:lnTo>
                    <a:pt x="60" y="83"/>
                  </a:lnTo>
                  <a:lnTo>
                    <a:pt x="52" y="85"/>
                  </a:lnTo>
                  <a:lnTo>
                    <a:pt x="43" y="86"/>
                  </a:lnTo>
                  <a:lnTo>
                    <a:pt x="34" y="85"/>
                  </a:lnTo>
                  <a:lnTo>
                    <a:pt x="25" y="81"/>
                  </a:lnTo>
                  <a:lnTo>
                    <a:pt x="19" y="78"/>
                  </a:lnTo>
                  <a:lnTo>
                    <a:pt x="13" y="72"/>
                  </a:lnTo>
                  <a:lnTo>
                    <a:pt x="6" y="66"/>
                  </a:lnTo>
                  <a:lnTo>
                    <a:pt x="3" y="59"/>
                  </a:lnTo>
                  <a:lnTo>
                    <a:pt x="1" y="55"/>
                  </a:lnTo>
                  <a:lnTo>
                    <a:pt x="0" y="50"/>
                  </a:lnTo>
                  <a:lnTo>
                    <a:pt x="0" y="43"/>
                  </a:lnTo>
                  <a:lnTo>
                    <a:pt x="0" y="35"/>
                  </a:lnTo>
                  <a:close/>
                </a:path>
              </a:pathLst>
            </a:custGeom>
            <a:solidFill>
              <a:srgbClr val="F561AF"/>
            </a:solidFill>
            <a:ln w="9525">
              <a:noFill/>
              <a:round/>
              <a:headEnd/>
              <a:tailEnd/>
            </a:ln>
          </p:spPr>
          <p:txBody>
            <a:bodyPr/>
            <a:lstStyle/>
            <a:p>
              <a:endParaRPr lang="ru-RU"/>
            </a:p>
          </p:txBody>
        </p:sp>
        <p:sp>
          <p:nvSpPr>
            <p:cNvPr id="161994" name="Freeform 3651"/>
            <p:cNvSpPr>
              <a:spLocks/>
            </p:cNvSpPr>
            <p:nvPr/>
          </p:nvSpPr>
          <p:spPr bwMode="auto">
            <a:xfrm>
              <a:off x="3187" y="525"/>
              <a:ext cx="57" cy="39"/>
            </a:xfrm>
            <a:custGeom>
              <a:avLst/>
              <a:gdLst>
                <a:gd name="T0" fmla="*/ 0 w 57"/>
                <a:gd name="T1" fmla="*/ 35 h 39"/>
                <a:gd name="T2" fmla="*/ 8 w 57"/>
                <a:gd name="T3" fmla="*/ 18 h 39"/>
                <a:gd name="T4" fmla="*/ 23 w 57"/>
                <a:gd name="T5" fmla="*/ 6 h 39"/>
                <a:gd name="T6" fmla="*/ 38 w 57"/>
                <a:gd name="T7" fmla="*/ 0 h 39"/>
                <a:gd name="T8" fmla="*/ 57 w 57"/>
                <a:gd name="T9" fmla="*/ 0 h 39"/>
                <a:gd name="T10" fmla="*/ 57 w 57"/>
                <a:gd name="T11" fmla="*/ 6 h 39"/>
                <a:gd name="T12" fmla="*/ 38 w 57"/>
                <a:gd name="T13" fmla="*/ 4 h 39"/>
                <a:gd name="T14" fmla="*/ 26 w 57"/>
                <a:gd name="T15" fmla="*/ 11 h 39"/>
                <a:gd name="T16" fmla="*/ 13 w 57"/>
                <a:gd name="T17" fmla="*/ 23 h 39"/>
                <a:gd name="T18" fmla="*/ 5 w 57"/>
                <a:gd name="T19" fmla="*/ 39 h 39"/>
                <a:gd name="T20" fmla="*/ 0 w 57"/>
                <a:gd name="T21" fmla="*/ 35 h 3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7"/>
                <a:gd name="T34" fmla="*/ 0 h 39"/>
                <a:gd name="T35" fmla="*/ 57 w 57"/>
                <a:gd name="T36" fmla="*/ 39 h 3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7" h="39">
                  <a:moveTo>
                    <a:pt x="0" y="35"/>
                  </a:moveTo>
                  <a:lnTo>
                    <a:pt x="8" y="18"/>
                  </a:lnTo>
                  <a:lnTo>
                    <a:pt x="23" y="6"/>
                  </a:lnTo>
                  <a:lnTo>
                    <a:pt x="38" y="0"/>
                  </a:lnTo>
                  <a:lnTo>
                    <a:pt x="57" y="0"/>
                  </a:lnTo>
                  <a:lnTo>
                    <a:pt x="57" y="6"/>
                  </a:lnTo>
                  <a:lnTo>
                    <a:pt x="38" y="4"/>
                  </a:lnTo>
                  <a:lnTo>
                    <a:pt x="26" y="11"/>
                  </a:lnTo>
                  <a:lnTo>
                    <a:pt x="13" y="23"/>
                  </a:lnTo>
                  <a:lnTo>
                    <a:pt x="5" y="39"/>
                  </a:lnTo>
                  <a:lnTo>
                    <a:pt x="0" y="35"/>
                  </a:lnTo>
                  <a:close/>
                </a:path>
              </a:pathLst>
            </a:custGeom>
            <a:solidFill>
              <a:srgbClr val="F8BDD6"/>
            </a:solidFill>
            <a:ln w="9525">
              <a:noFill/>
              <a:round/>
              <a:headEnd/>
              <a:tailEnd/>
            </a:ln>
          </p:spPr>
          <p:txBody>
            <a:bodyPr/>
            <a:lstStyle/>
            <a:p>
              <a:endParaRPr lang="ru-RU"/>
            </a:p>
          </p:txBody>
        </p:sp>
        <p:sp>
          <p:nvSpPr>
            <p:cNvPr id="161995" name="Freeform 3652"/>
            <p:cNvSpPr>
              <a:spLocks/>
            </p:cNvSpPr>
            <p:nvPr/>
          </p:nvSpPr>
          <p:spPr bwMode="auto">
            <a:xfrm>
              <a:off x="3240" y="525"/>
              <a:ext cx="40" cy="56"/>
            </a:xfrm>
            <a:custGeom>
              <a:avLst/>
              <a:gdLst>
                <a:gd name="T0" fmla="*/ 4 w 40"/>
                <a:gd name="T1" fmla="*/ 0 h 56"/>
                <a:gd name="T2" fmla="*/ 20 w 40"/>
                <a:gd name="T3" fmla="*/ 8 h 56"/>
                <a:gd name="T4" fmla="*/ 32 w 40"/>
                <a:gd name="T5" fmla="*/ 21 h 56"/>
                <a:gd name="T6" fmla="*/ 40 w 40"/>
                <a:gd name="T7" fmla="*/ 38 h 56"/>
                <a:gd name="T8" fmla="*/ 40 w 40"/>
                <a:gd name="T9" fmla="*/ 56 h 56"/>
                <a:gd name="T10" fmla="*/ 33 w 40"/>
                <a:gd name="T11" fmla="*/ 56 h 56"/>
                <a:gd name="T12" fmla="*/ 33 w 40"/>
                <a:gd name="T13" fmla="*/ 38 h 56"/>
                <a:gd name="T14" fmla="*/ 27 w 40"/>
                <a:gd name="T15" fmla="*/ 23 h 56"/>
                <a:gd name="T16" fmla="*/ 15 w 40"/>
                <a:gd name="T17" fmla="*/ 12 h 56"/>
                <a:gd name="T18" fmla="*/ 0 w 40"/>
                <a:gd name="T19" fmla="*/ 4 h 56"/>
                <a:gd name="T20" fmla="*/ 4 w 40"/>
                <a:gd name="T21" fmla="*/ 0 h 5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0"/>
                <a:gd name="T34" fmla="*/ 0 h 56"/>
                <a:gd name="T35" fmla="*/ 40 w 40"/>
                <a:gd name="T36" fmla="*/ 56 h 5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0" h="56">
                  <a:moveTo>
                    <a:pt x="4" y="0"/>
                  </a:moveTo>
                  <a:lnTo>
                    <a:pt x="20" y="8"/>
                  </a:lnTo>
                  <a:lnTo>
                    <a:pt x="32" y="21"/>
                  </a:lnTo>
                  <a:lnTo>
                    <a:pt x="40" y="38"/>
                  </a:lnTo>
                  <a:lnTo>
                    <a:pt x="40" y="56"/>
                  </a:lnTo>
                  <a:lnTo>
                    <a:pt x="33" y="56"/>
                  </a:lnTo>
                  <a:lnTo>
                    <a:pt x="33" y="38"/>
                  </a:lnTo>
                  <a:lnTo>
                    <a:pt x="27" y="23"/>
                  </a:lnTo>
                  <a:lnTo>
                    <a:pt x="15" y="12"/>
                  </a:lnTo>
                  <a:lnTo>
                    <a:pt x="0" y="4"/>
                  </a:lnTo>
                  <a:lnTo>
                    <a:pt x="4" y="0"/>
                  </a:lnTo>
                  <a:close/>
                </a:path>
              </a:pathLst>
            </a:custGeom>
            <a:solidFill>
              <a:srgbClr val="F8BDD6"/>
            </a:solidFill>
            <a:ln w="9525">
              <a:noFill/>
              <a:round/>
              <a:headEnd/>
              <a:tailEnd/>
            </a:ln>
          </p:spPr>
          <p:txBody>
            <a:bodyPr/>
            <a:lstStyle/>
            <a:p>
              <a:endParaRPr lang="ru-RU"/>
            </a:p>
          </p:txBody>
        </p:sp>
        <p:sp>
          <p:nvSpPr>
            <p:cNvPr id="161996" name="Freeform 3653"/>
            <p:cNvSpPr>
              <a:spLocks/>
            </p:cNvSpPr>
            <p:nvPr/>
          </p:nvSpPr>
          <p:spPr bwMode="auto">
            <a:xfrm>
              <a:off x="3241" y="525"/>
              <a:ext cx="6" cy="7"/>
            </a:xfrm>
            <a:custGeom>
              <a:avLst/>
              <a:gdLst>
                <a:gd name="T0" fmla="*/ 4 w 6"/>
                <a:gd name="T1" fmla="*/ 0 h 7"/>
                <a:gd name="T2" fmla="*/ 6 w 6"/>
                <a:gd name="T3" fmla="*/ 0 h 7"/>
                <a:gd name="T4" fmla="*/ 0 w 6"/>
                <a:gd name="T5" fmla="*/ 5 h 7"/>
                <a:gd name="T6" fmla="*/ 4 w 6"/>
                <a:gd name="T7" fmla="*/ 7 h 7"/>
                <a:gd name="T8" fmla="*/ 4 w 6"/>
                <a:gd name="T9" fmla="*/ 0 h 7"/>
                <a:gd name="T10" fmla="*/ 0 60000 65536"/>
                <a:gd name="T11" fmla="*/ 0 60000 65536"/>
                <a:gd name="T12" fmla="*/ 0 60000 65536"/>
                <a:gd name="T13" fmla="*/ 0 60000 65536"/>
                <a:gd name="T14" fmla="*/ 0 60000 65536"/>
                <a:gd name="T15" fmla="*/ 0 w 6"/>
                <a:gd name="T16" fmla="*/ 0 h 7"/>
                <a:gd name="T17" fmla="*/ 6 w 6"/>
                <a:gd name="T18" fmla="*/ 7 h 7"/>
              </a:gdLst>
              <a:ahLst/>
              <a:cxnLst>
                <a:cxn ang="T10">
                  <a:pos x="T0" y="T1"/>
                </a:cxn>
                <a:cxn ang="T11">
                  <a:pos x="T2" y="T3"/>
                </a:cxn>
                <a:cxn ang="T12">
                  <a:pos x="T4" y="T5"/>
                </a:cxn>
                <a:cxn ang="T13">
                  <a:pos x="T6" y="T7"/>
                </a:cxn>
                <a:cxn ang="T14">
                  <a:pos x="T8" y="T9"/>
                </a:cxn>
              </a:cxnLst>
              <a:rect l="T15" t="T16" r="T17" b="T18"/>
              <a:pathLst>
                <a:path w="6" h="7">
                  <a:moveTo>
                    <a:pt x="4" y="0"/>
                  </a:moveTo>
                  <a:lnTo>
                    <a:pt x="6" y="0"/>
                  </a:lnTo>
                  <a:lnTo>
                    <a:pt x="0" y="5"/>
                  </a:lnTo>
                  <a:lnTo>
                    <a:pt x="4" y="7"/>
                  </a:lnTo>
                  <a:lnTo>
                    <a:pt x="4" y="0"/>
                  </a:lnTo>
                  <a:close/>
                </a:path>
              </a:pathLst>
            </a:custGeom>
            <a:solidFill>
              <a:srgbClr val="F8BDD6"/>
            </a:solidFill>
            <a:ln w="9525">
              <a:noFill/>
              <a:round/>
              <a:headEnd/>
              <a:tailEnd/>
            </a:ln>
          </p:spPr>
          <p:txBody>
            <a:bodyPr/>
            <a:lstStyle/>
            <a:p>
              <a:endParaRPr lang="ru-RU"/>
            </a:p>
          </p:txBody>
        </p:sp>
        <p:sp>
          <p:nvSpPr>
            <p:cNvPr id="161997" name="Freeform 3654"/>
            <p:cNvSpPr>
              <a:spLocks/>
            </p:cNvSpPr>
            <p:nvPr/>
          </p:nvSpPr>
          <p:spPr bwMode="auto">
            <a:xfrm>
              <a:off x="3225" y="579"/>
              <a:ext cx="55" cy="37"/>
            </a:xfrm>
            <a:custGeom>
              <a:avLst/>
              <a:gdLst>
                <a:gd name="T0" fmla="*/ 55 w 55"/>
                <a:gd name="T1" fmla="*/ 2 h 37"/>
                <a:gd name="T2" fmla="*/ 47 w 55"/>
                <a:gd name="T3" fmla="*/ 18 h 37"/>
                <a:gd name="T4" fmla="*/ 33 w 55"/>
                <a:gd name="T5" fmla="*/ 30 h 37"/>
                <a:gd name="T6" fmla="*/ 18 w 55"/>
                <a:gd name="T7" fmla="*/ 37 h 37"/>
                <a:gd name="T8" fmla="*/ 0 w 55"/>
                <a:gd name="T9" fmla="*/ 37 h 37"/>
                <a:gd name="T10" fmla="*/ 0 w 55"/>
                <a:gd name="T11" fmla="*/ 30 h 37"/>
                <a:gd name="T12" fmla="*/ 16 w 55"/>
                <a:gd name="T13" fmla="*/ 30 h 37"/>
                <a:gd name="T14" fmla="*/ 31 w 55"/>
                <a:gd name="T15" fmla="*/ 25 h 37"/>
                <a:gd name="T16" fmla="*/ 42 w 55"/>
                <a:gd name="T17" fmla="*/ 14 h 37"/>
                <a:gd name="T18" fmla="*/ 48 w 55"/>
                <a:gd name="T19" fmla="*/ 0 h 37"/>
                <a:gd name="T20" fmla="*/ 55 w 55"/>
                <a:gd name="T21" fmla="*/ 2 h 3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5"/>
                <a:gd name="T34" fmla="*/ 0 h 37"/>
                <a:gd name="T35" fmla="*/ 55 w 55"/>
                <a:gd name="T36" fmla="*/ 37 h 3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5" h="37">
                  <a:moveTo>
                    <a:pt x="55" y="2"/>
                  </a:moveTo>
                  <a:lnTo>
                    <a:pt x="47" y="18"/>
                  </a:lnTo>
                  <a:lnTo>
                    <a:pt x="33" y="30"/>
                  </a:lnTo>
                  <a:lnTo>
                    <a:pt x="18" y="37"/>
                  </a:lnTo>
                  <a:lnTo>
                    <a:pt x="0" y="37"/>
                  </a:lnTo>
                  <a:lnTo>
                    <a:pt x="0" y="30"/>
                  </a:lnTo>
                  <a:lnTo>
                    <a:pt x="16" y="30"/>
                  </a:lnTo>
                  <a:lnTo>
                    <a:pt x="31" y="25"/>
                  </a:lnTo>
                  <a:lnTo>
                    <a:pt x="42" y="14"/>
                  </a:lnTo>
                  <a:lnTo>
                    <a:pt x="48" y="0"/>
                  </a:lnTo>
                  <a:lnTo>
                    <a:pt x="55" y="2"/>
                  </a:lnTo>
                  <a:close/>
                </a:path>
              </a:pathLst>
            </a:custGeom>
            <a:solidFill>
              <a:srgbClr val="F8BDD6"/>
            </a:solidFill>
            <a:ln w="9525">
              <a:noFill/>
              <a:round/>
              <a:headEnd/>
              <a:tailEnd/>
            </a:ln>
          </p:spPr>
          <p:txBody>
            <a:bodyPr/>
            <a:lstStyle/>
            <a:p>
              <a:endParaRPr lang="ru-RU"/>
            </a:p>
          </p:txBody>
        </p:sp>
        <p:sp>
          <p:nvSpPr>
            <p:cNvPr id="161998" name="Freeform 3655"/>
            <p:cNvSpPr>
              <a:spLocks/>
            </p:cNvSpPr>
            <p:nvPr/>
          </p:nvSpPr>
          <p:spPr bwMode="auto">
            <a:xfrm>
              <a:off x="3272" y="579"/>
              <a:ext cx="8" cy="2"/>
            </a:xfrm>
            <a:custGeom>
              <a:avLst/>
              <a:gdLst>
                <a:gd name="T0" fmla="*/ 8 w 8"/>
                <a:gd name="T1" fmla="*/ 2 h 2"/>
                <a:gd name="T2" fmla="*/ 0 w 8"/>
                <a:gd name="T3" fmla="*/ 0 h 2"/>
                <a:gd name="T4" fmla="*/ 0 w 8"/>
                <a:gd name="T5" fmla="*/ 2 h 2"/>
                <a:gd name="T6" fmla="*/ 8 w 8"/>
                <a:gd name="T7" fmla="*/ 2 h 2"/>
                <a:gd name="T8" fmla="*/ 0 60000 65536"/>
                <a:gd name="T9" fmla="*/ 0 60000 65536"/>
                <a:gd name="T10" fmla="*/ 0 60000 65536"/>
                <a:gd name="T11" fmla="*/ 0 60000 65536"/>
                <a:gd name="T12" fmla="*/ 0 w 8"/>
                <a:gd name="T13" fmla="*/ 0 h 2"/>
                <a:gd name="T14" fmla="*/ 8 w 8"/>
                <a:gd name="T15" fmla="*/ 2 h 2"/>
              </a:gdLst>
              <a:ahLst/>
              <a:cxnLst>
                <a:cxn ang="T8">
                  <a:pos x="T0" y="T1"/>
                </a:cxn>
                <a:cxn ang="T9">
                  <a:pos x="T2" y="T3"/>
                </a:cxn>
                <a:cxn ang="T10">
                  <a:pos x="T4" y="T5"/>
                </a:cxn>
                <a:cxn ang="T11">
                  <a:pos x="T6" y="T7"/>
                </a:cxn>
              </a:cxnLst>
              <a:rect l="T12" t="T13" r="T14" b="T15"/>
              <a:pathLst>
                <a:path w="8" h="2">
                  <a:moveTo>
                    <a:pt x="8" y="2"/>
                  </a:moveTo>
                  <a:lnTo>
                    <a:pt x="0" y="0"/>
                  </a:lnTo>
                  <a:lnTo>
                    <a:pt x="0" y="2"/>
                  </a:lnTo>
                  <a:lnTo>
                    <a:pt x="8" y="2"/>
                  </a:lnTo>
                  <a:close/>
                </a:path>
              </a:pathLst>
            </a:custGeom>
            <a:solidFill>
              <a:srgbClr val="F8BDD6"/>
            </a:solidFill>
            <a:ln w="9525">
              <a:noFill/>
              <a:round/>
              <a:headEnd/>
              <a:tailEnd/>
            </a:ln>
          </p:spPr>
          <p:txBody>
            <a:bodyPr/>
            <a:lstStyle/>
            <a:p>
              <a:endParaRPr lang="ru-RU"/>
            </a:p>
          </p:txBody>
        </p:sp>
        <p:sp>
          <p:nvSpPr>
            <p:cNvPr id="161999" name="Freeform 3656"/>
            <p:cNvSpPr>
              <a:spLocks/>
            </p:cNvSpPr>
            <p:nvPr/>
          </p:nvSpPr>
          <p:spPr bwMode="auto">
            <a:xfrm>
              <a:off x="3186" y="562"/>
              <a:ext cx="40" cy="54"/>
            </a:xfrm>
            <a:custGeom>
              <a:avLst/>
              <a:gdLst>
                <a:gd name="T0" fmla="*/ 38 w 40"/>
                <a:gd name="T1" fmla="*/ 54 h 54"/>
                <a:gd name="T2" fmla="*/ 19 w 40"/>
                <a:gd name="T3" fmla="*/ 44 h 54"/>
                <a:gd name="T4" fmla="*/ 7 w 40"/>
                <a:gd name="T5" fmla="*/ 34 h 54"/>
                <a:gd name="T6" fmla="*/ 0 w 40"/>
                <a:gd name="T7" fmla="*/ 19 h 54"/>
                <a:gd name="T8" fmla="*/ 0 w 40"/>
                <a:gd name="T9" fmla="*/ 0 h 54"/>
                <a:gd name="T10" fmla="*/ 7 w 40"/>
                <a:gd name="T11" fmla="*/ 0 h 54"/>
                <a:gd name="T12" fmla="*/ 5 w 40"/>
                <a:gd name="T13" fmla="*/ 15 h 54"/>
                <a:gd name="T14" fmla="*/ 11 w 40"/>
                <a:gd name="T15" fmla="*/ 29 h 54"/>
                <a:gd name="T16" fmla="*/ 24 w 40"/>
                <a:gd name="T17" fmla="*/ 40 h 54"/>
                <a:gd name="T18" fmla="*/ 40 w 40"/>
                <a:gd name="T19" fmla="*/ 47 h 54"/>
                <a:gd name="T20" fmla="*/ 38 w 40"/>
                <a:gd name="T21" fmla="*/ 54 h 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0"/>
                <a:gd name="T34" fmla="*/ 0 h 54"/>
                <a:gd name="T35" fmla="*/ 40 w 40"/>
                <a:gd name="T36" fmla="*/ 54 h 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0" h="54">
                  <a:moveTo>
                    <a:pt x="38" y="54"/>
                  </a:moveTo>
                  <a:lnTo>
                    <a:pt x="19" y="44"/>
                  </a:lnTo>
                  <a:lnTo>
                    <a:pt x="7" y="34"/>
                  </a:lnTo>
                  <a:lnTo>
                    <a:pt x="0" y="19"/>
                  </a:lnTo>
                  <a:lnTo>
                    <a:pt x="0" y="0"/>
                  </a:lnTo>
                  <a:lnTo>
                    <a:pt x="7" y="0"/>
                  </a:lnTo>
                  <a:lnTo>
                    <a:pt x="5" y="15"/>
                  </a:lnTo>
                  <a:lnTo>
                    <a:pt x="11" y="29"/>
                  </a:lnTo>
                  <a:lnTo>
                    <a:pt x="24" y="40"/>
                  </a:lnTo>
                  <a:lnTo>
                    <a:pt x="40" y="47"/>
                  </a:lnTo>
                  <a:lnTo>
                    <a:pt x="38" y="54"/>
                  </a:lnTo>
                  <a:close/>
                </a:path>
              </a:pathLst>
            </a:custGeom>
            <a:solidFill>
              <a:srgbClr val="F8BDD6"/>
            </a:solidFill>
            <a:ln w="9525">
              <a:noFill/>
              <a:round/>
              <a:headEnd/>
              <a:tailEnd/>
            </a:ln>
          </p:spPr>
          <p:txBody>
            <a:bodyPr/>
            <a:lstStyle/>
            <a:p>
              <a:endParaRPr lang="ru-RU"/>
            </a:p>
          </p:txBody>
        </p:sp>
        <p:sp>
          <p:nvSpPr>
            <p:cNvPr id="162000" name="Freeform 3657"/>
            <p:cNvSpPr>
              <a:spLocks/>
            </p:cNvSpPr>
            <p:nvPr/>
          </p:nvSpPr>
          <p:spPr bwMode="auto">
            <a:xfrm>
              <a:off x="3225" y="611"/>
              <a:ext cx="1" cy="5"/>
            </a:xfrm>
            <a:custGeom>
              <a:avLst/>
              <a:gdLst>
                <a:gd name="T0" fmla="*/ 0 w 1"/>
                <a:gd name="T1" fmla="*/ 5 h 5"/>
                <a:gd name="T2" fmla="*/ 1 w 1"/>
                <a:gd name="T3" fmla="*/ 0 h 5"/>
                <a:gd name="T4" fmla="*/ 0 w 1"/>
                <a:gd name="T5" fmla="*/ 0 h 5"/>
                <a:gd name="T6" fmla="*/ 0 w 1"/>
                <a:gd name="T7" fmla="*/ 5 h 5"/>
                <a:gd name="T8" fmla="*/ 0 60000 65536"/>
                <a:gd name="T9" fmla="*/ 0 60000 65536"/>
                <a:gd name="T10" fmla="*/ 0 60000 65536"/>
                <a:gd name="T11" fmla="*/ 0 60000 65536"/>
                <a:gd name="T12" fmla="*/ 0 w 1"/>
                <a:gd name="T13" fmla="*/ 0 h 5"/>
                <a:gd name="T14" fmla="*/ 1 w 1"/>
                <a:gd name="T15" fmla="*/ 5 h 5"/>
              </a:gdLst>
              <a:ahLst/>
              <a:cxnLst>
                <a:cxn ang="T8">
                  <a:pos x="T0" y="T1"/>
                </a:cxn>
                <a:cxn ang="T9">
                  <a:pos x="T2" y="T3"/>
                </a:cxn>
                <a:cxn ang="T10">
                  <a:pos x="T4" y="T5"/>
                </a:cxn>
                <a:cxn ang="T11">
                  <a:pos x="T6" y="T7"/>
                </a:cxn>
              </a:cxnLst>
              <a:rect l="T12" t="T13" r="T14" b="T15"/>
              <a:pathLst>
                <a:path w="1" h="5">
                  <a:moveTo>
                    <a:pt x="0" y="5"/>
                  </a:moveTo>
                  <a:lnTo>
                    <a:pt x="1" y="0"/>
                  </a:lnTo>
                  <a:lnTo>
                    <a:pt x="0" y="0"/>
                  </a:lnTo>
                  <a:lnTo>
                    <a:pt x="0" y="5"/>
                  </a:lnTo>
                  <a:close/>
                </a:path>
              </a:pathLst>
            </a:custGeom>
            <a:solidFill>
              <a:srgbClr val="F8BDD6"/>
            </a:solidFill>
            <a:ln w="9525">
              <a:noFill/>
              <a:round/>
              <a:headEnd/>
              <a:tailEnd/>
            </a:ln>
          </p:spPr>
          <p:txBody>
            <a:bodyPr/>
            <a:lstStyle/>
            <a:p>
              <a:endParaRPr lang="ru-RU"/>
            </a:p>
          </p:txBody>
        </p:sp>
        <p:sp>
          <p:nvSpPr>
            <p:cNvPr id="162001" name="Freeform 3658"/>
            <p:cNvSpPr>
              <a:spLocks/>
            </p:cNvSpPr>
            <p:nvPr/>
          </p:nvSpPr>
          <p:spPr bwMode="auto">
            <a:xfrm>
              <a:off x="3187" y="560"/>
              <a:ext cx="6" cy="4"/>
            </a:xfrm>
            <a:custGeom>
              <a:avLst/>
              <a:gdLst>
                <a:gd name="T0" fmla="*/ 0 w 6"/>
                <a:gd name="T1" fmla="*/ 2 h 4"/>
                <a:gd name="T2" fmla="*/ 0 w 6"/>
                <a:gd name="T3" fmla="*/ 0 h 4"/>
                <a:gd name="T4" fmla="*/ 5 w 6"/>
                <a:gd name="T5" fmla="*/ 4 h 4"/>
                <a:gd name="T6" fmla="*/ 6 w 6"/>
                <a:gd name="T7" fmla="*/ 2 h 4"/>
                <a:gd name="T8" fmla="*/ 0 w 6"/>
                <a:gd name="T9" fmla="*/ 2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2"/>
                  </a:moveTo>
                  <a:lnTo>
                    <a:pt x="0" y="0"/>
                  </a:lnTo>
                  <a:lnTo>
                    <a:pt x="5" y="4"/>
                  </a:lnTo>
                  <a:lnTo>
                    <a:pt x="6" y="2"/>
                  </a:lnTo>
                  <a:lnTo>
                    <a:pt x="0" y="2"/>
                  </a:lnTo>
                  <a:close/>
                </a:path>
              </a:pathLst>
            </a:custGeom>
            <a:solidFill>
              <a:srgbClr val="F8BDD6"/>
            </a:solidFill>
            <a:ln w="9525">
              <a:noFill/>
              <a:round/>
              <a:headEnd/>
              <a:tailEnd/>
            </a:ln>
          </p:spPr>
          <p:txBody>
            <a:bodyPr/>
            <a:lstStyle/>
            <a:p>
              <a:endParaRPr lang="ru-RU"/>
            </a:p>
          </p:txBody>
        </p:sp>
        <p:sp>
          <p:nvSpPr>
            <p:cNvPr id="162002" name="Freeform 3659"/>
            <p:cNvSpPr>
              <a:spLocks/>
            </p:cNvSpPr>
            <p:nvPr/>
          </p:nvSpPr>
          <p:spPr bwMode="auto">
            <a:xfrm>
              <a:off x="3111" y="511"/>
              <a:ext cx="90" cy="87"/>
            </a:xfrm>
            <a:custGeom>
              <a:avLst/>
              <a:gdLst>
                <a:gd name="T0" fmla="*/ 0 w 90"/>
                <a:gd name="T1" fmla="*/ 34 h 87"/>
                <a:gd name="T2" fmla="*/ 3 w 90"/>
                <a:gd name="T3" fmla="*/ 26 h 87"/>
                <a:gd name="T4" fmla="*/ 8 w 90"/>
                <a:gd name="T5" fmla="*/ 18 h 87"/>
                <a:gd name="T6" fmla="*/ 13 w 90"/>
                <a:gd name="T7" fmla="*/ 12 h 87"/>
                <a:gd name="T8" fmla="*/ 21 w 90"/>
                <a:gd name="T9" fmla="*/ 6 h 87"/>
                <a:gd name="T10" fmla="*/ 27 w 90"/>
                <a:gd name="T11" fmla="*/ 4 h 87"/>
                <a:gd name="T12" fmla="*/ 35 w 90"/>
                <a:gd name="T13" fmla="*/ 0 h 87"/>
                <a:gd name="T14" fmla="*/ 45 w 90"/>
                <a:gd name="T15" fmla="*/ 0 h 87"/>
                <a:gd name="T16" fmla="*/ 54 w 90"/>
                <a:gd name="T17" fmla="*/ 0 h 87"/>
                <a:gd name="T18" fmla="*/ 63 w 90"/>
                <a:gd name="T19" fmla="*/ 4 h 87"/>
                <a:gd name="T20" fmla="*/ 71 w 90"/>
                <a:gd name="T21" fmla="*/ 6 h 87"/>
                <a:gd name="T22" fmla="*/ 77 w 90"/>
                <a:gd name="T23" fmla="*/ 13 h 87"/>
                <a:gd name="T24" fmla="*/ 82 w 90"/>
                <a:gd name="T25" fmla="*/ 19 h 87"/>
                <a:gd name="T26" fmla="*/ 86 w 90"/>
                <a:gd name="T27" fmla="*/ 27 h 87"/>
                <a:gd name="T28" fmla="*/ 88 w 90"/>
                <a:gd name="T29" fmla="*/ 31 h 87"/>
                <a:gd name="T30" fmla="*/ 88 w 90"/>
                <a:gd name="T31" fmla="*/ 36 h 87"/>
                <a:gd name="T32" fmla="*/ 90 w 90"/>
                <a:gd name="T33" fmla="*/ 44 h 87"/>
                <a:gd name="T34" fmla="*/ 88 w 90"/>
                <a:gd name="T35" fmla="*/ 53 h 87"/>
                <a:gd name="T36" fmla="*/ 84 w 90"/>
                <a:gd name="T37" fmla="*/ 61 h 87"/>
                <a:gd name="T38" fmla="*/ 82 w 90"/>
                <a:gd name="T39" fmla="*/ 67 h 87"/>
                <a:gd name="T40" fmla="*/ 75 w 90"/>
                <a:gd name="T41" fmla="*/ 74 h 87"/>
                <a:gd name="T42" fmla="*/ 69 w 90"/>
                <a:gd name="T43" fmla="*/ 80 h 87"/>
                <a:gd name="T44" fmla="*/ 61 w 90"/>
                <a:gd name="T45" fmla="*/ 84 h 87"/>
                <a:gd name="T46" fmla="*/ 53 w 90"/>
                <a:gd name="T47" fmla="*/ 87 h 87"/>
                <a:gd name="T48" fmla="*/ 45 w 90"/>
                <a:gd name="T49" fmla="*/ 87 h 87"/>
                <a:gd name="T50" fmla="*/ 35 w 90"/>
                <a:gd name="T51" fmla="*/ 87 h 87"/>
                <a:gd name="T52" fmla="*/ 27 w 90"/>
                <a:gd name="T53" fmla="*/ 84 h 87"/>
                <a:gd name="T54" fmla="*/ 19 w 90"/>
                <a:gd name="T55" fmla="*/ 79 h 87"/>
                <a:gd name="T56" fmla="*/ 13 w 90"/>
                <a:gd name="T57" fmla="*/ 74 h 87"/>
                <a:gd name="T58" fmla="*/ 6 w 90"/>
                <a:gd name="T59" fmla="*/ 67 h 87"/>
                <a:gd name="T60" fmla="*/ 3 w 90"/>
                <a:gd name="T61" fmla="*/ 60 h 87"/>
                <a:gd name="T62" fmla="*/ 2 w 90"/>
                <a:gd name="T63" fmla="*/ 56 h 87"/>
                <a:gd name="T64" fmla="*/ 0 w 90"/>
                <a:gd name="T65" fmla="*/ 52 h 87"/>
                <a:gd name="T66" fmla="*/ 0 w 90"/>
                <a:gd name="T67" fmla="*/ 44 h 87"/>
                <a:gd name="T68" fmla="*/ 0 w 90"/>
                <a:gd name="T69" fmla="*/ 34 h 8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0"/>
                <a:gd name="T106" fmla="*/ 0 h 87"/>
                <a:gd name="T107" fmla="*/ 90 w 90"/>
                <a:gd name="T108" fmla="*/ 87 h 8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0" h="87">
                  <a:moveTo>
                    <a:pt x="0" y="34"/>
                  </a:moveTo>
                  <a:lnTo>
                    <a:pt x="3" y="26"/>
                  </a:lnTo>
                  <a:lnTo>
                    <a:pt x="8" y="18"/>
                  </a:lnTo>
                  <a:lnTo>
                    <a:pt x="13" y="12"/>
                  </a:lnTo>
                  <a:lnTo>
                    <a:pt x="21" y="6"/>
                  </a:lnTo>
                  <a:lnTo>
                    <a:pt x="27" y="4"/>
                  </a:lnTo>
                  <a:lnTo>
                    <a:pt x="35" y="0"/>
                  </a:lnTo>
                  <a:lnTo>
                    <a:pt x="45" y="0"/>
                  </a:lnTo>
                  <a:lnTo>
                    <a:pt x="54" y="0"/>
                  </a:lnTo>
                  <a:lnTo>
                    <a:pt x="63" y="4"/>
                  </a:lnTo>
                  <a:lnTo>
                    <a:pt x="71" y="6"/>
                  </a:lnTo>
                  <a:lnTo>
                    <a:pt x="77" y="13"/>
                  </a:lnTo>
                  <a:lnTo>
                    <a:pt x="82" y="19"/>
                  </a:lnTo>
                  <a:lnTo>
                    <a:pt x="86" y="27"/>
                  </a:lnTo>
                  <a:lnTo>
                    <a:pt x="88" y="31"/>
                  </a:lnTo>
                  <a:lnTo>
                    <a:pt x="88" y="36"/>
                  </a:lnTo>
                  <a:lnTo>
                    <a:pt x="90" y="44"/>
                  </a:lnTo>
                  <a:lnTo>
                    <a:pt x="88" y="53"/>
                  </a:lnTo>
                  <a:lnTo>
                    <a:pt x="84" y="61"/>
                  </a:lnTo>
                  <a:lnTo>
                    <a:pt x="82" y="67"/>
                  </a:lnTo>
                  <a:lnTo>
                    <a:pt x="75" y="74"/>
                  </a:lnTo>
                  <a:lnTo>
                    <a:pt x="69" y="80"/>
                  </a:lnTo>
                  <a:lnTo>
                    <a:pt x="61" y="84"/>
                  </a:lnTo>
                  <a:lnTo>
                    <a:pt x="53" y="87"/>
                  </a:lnTo>
                  <a:lnTo>
                    <a:pt x="45" y="87"/>
                  </a:lnTo>
                  <a:lnTo>
                    <a:pt x="35" y="87"/>
                  </a:lnTo>
                  <a:lnTo>
                    <a:pt x="27" y="84"/>
                  </a:lnTo>
                  <a:lnTo>
                    <a:pt x="19" y="79"/>
                  </a:lnTo>
                  <a:lnTo>
                    <a:pt x="13" y="74"/>
                  </a:lnTo>
                  <a:lnTo>
                    <a:pt x="6" y="67"/>
                  </a:lnTo>
                  <a:lnTo>
                    <a:pt x="3" y="60"/>
                  </a:lnTo>
                  <a:lnTo>
                    <a:pt x="2" y="56"/>
                  </a:lnTo>
                  <a:lnTo>
                    <a:pt x="0" y="52"/>
                  </a:lnTo>
                  <a:lnTo>
                    <a:pt x="0" y="44"/>
                  </a:lnTo>
                  <a:lnTo>
                    <a:pt x="0" y="34"/>
                  </a:lnTo>
                  <a:close/>
                </a:path>
              </a:pathLst>
            </a:custGeom>
            <a:solidFill>
              <a:srgbClr val="F561AF"/>
            </a:solidFill>
            <a:ln w="9525">
              <a:noFill/>
              <a:round/>
              <a:headEnd/>
              <a:tailEnd/>
            </a:ln>
          </p:spPr>
          <p:txBody>
            <a:bodyPr/>
            <a:lstStyle/>
            <a:p>
              <a:endParaRPr lang="ru-RU"/>
            </a:p>
          </p:txBody>
        </p:sp>
        <p:sp>
          <p:nvSpPr>
            <p:cNvPr id="162003" name="Freeform 3660"/>
            <p:cNvSpPr>
              <a:spLocks/>
            </p:cNvSpPr>
            <p:nvPr/>
          </p:nvSpPr>
          <p:spPr bwMode="auto">
            <a:xfrm>
              <a:off x="3108" y="510"/>
              <a:ext cx="55" cy="39"/>
            </a:xfrm>
            <a:custGeom>
              <a:avLst/>
              <a:gdLst>
                <a:gd name="T0" fmla="*/ 0 w 55"/>
                <a:gd name="T1" fmla="*/ 35 h 39"/>
                <a:gd name="T2" fmla="*/ 6 w 55"/>
                <a:gd name="T3" fmla="*/ 18 h 39"/>
                <a:gd name="T4" fmla="*/ 21 w 55"/>
                <a:gd name="T5" fmla="*/ 7 h 39"/>
                <a:gd name="T6" fmla="*/ 38 w 55"/>
                <a:gd name="T7" fmla="*/ 0 h 39"/>
                <a:gd name="T8" fmla="*/ 55 w 55"/>
                <a:gd name="T9" fmla="*/ 0 h 39"/>
                <a:gd name="T10" fmla="*/ 55 w 55"/>
                <a:gd name="T11" fmla="*/ 7 h 39"/>
                <a:gd name="T12" fmla="*/ 38 w 55"/>
                <a:gd name="T13" fmla="*/ 5 h 39"/>
                <a:gd name="T14" fmla="*/ 24 w 55"/>
                <a:gd name="T15" fmla="*/ 11 h 39"/>
                <a:gd name="T16" fmla="*/ 11 w 55"/>
                <a:gd name="T17" fmla="*/ 22 h 39"/>
                <a:gd name="T18" fmla="*/ 5 w 55"/>
                <a:gd name="T19" fmla="*/ 39 h 39"/>
                <a:gd name="T20" fmla="*/ 0 w 55"/>
                <a:gd name="T21" fmla="*/ 35 h 3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5"/>
                <a:gd name="T34" fmla="*/ 0 h 39"/>
                <a:gd name="T35" fmla="*/ 55 w 55"/>
                <a:gd name="T36" fmla="*/ 39 h 3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5" h="39">
                  <a:moveTo>
                    <a:pt x="0" y="35"/>
                  </a:moveTo>
                  <a:lnTo>
                    <a:pt x="6" y="18"/>
                  </a:lnTo>
                  <a:lnTo>
                    <a:pt x="21" y="7"/>
                  </a:lnTo>
                  <a:lnTo>
                    <a:pt x="38" y="0"/>
                  </a:lnTo>
                  <a:lnTo>
                    <a:pt x="55" y="0"/>
                  </a:lnTo>
                  <a:lnTo>
                    <a:pt x="55" y="7"/>
                  </a:lnTo>
                  <a:lnTo>
                    <a:pt x="38" y="5"/>
                  </a:lnTo>
                  <a:lnTo>
                    <a:pt x="24" y="11"/>
                  </a:lnTo>
                  <a:lnTo>
                    <a:pt x="11" y="22"/>
                  </a:lnTo>
                  <a:lnTo>
                    <a:pt x="5" y="39"/>
                  </a:lnTo>
                  <a:lnTo>
                    <a:pt x="0" y="35"/>
                  </a:lnTo>
                  <a:close/>
                </a:path>
              </a:pathLst>
            </a:custGeom>
            <a:solidFill>
              <a:srgbClr val="F8BDD6"/>
            </a:solidFill>
            <a:ln w="9525">
              <a:noFill/>
              <a:round/>
              <a:headEnd/>
              <a:tailEnd/>
            </a:ln>
          </p:spPr>
          <p:txBody>
            <a:bodyPr/>
            <a:lstStyle/>
            <a:p>
              <a:endParaRPr lang="ru-RU"/>
            </a:p>
          </p:txBody>
        </p:sp>
        <p:sp>
          <p:nvSpPr>
            <p:cNvPr id="162004" name="Freeform 3661"/>
            <p:cNvSpPr>
              <a:spLocks/>
            </p:cNvSpPr>
            <p:nvPr/>
          </p:nvSpPr>
          <p:spPr bwMode="auto">
            <a:xfrm>
              <a:off x="3160" y="510"/>
              <a:ext cx="41" cy="54"/>
            </a:xfrm>
            <a:custGeom>
              <a:avLst/>
              <a:gdLst>
                <a:gd name="T0" fmla="*/ 5 w 41"/>
                <a:gd name="T1" fmla="*/ 0 h 54"/>
                <a:gd name="T2" fmla="*/ 22 w 41"/>
                <a:gd name="T3" fmla="*/ 7 h 54"/>
                <a:gd name="T4" fmla="*/ 33 w 41"/>
                <a:gd name="T5" fmla="*/ 20 h 54"/>
                <a:gd name="T6" fmla="*/ 41 w 41"/>
                <a:gd name="T7" fmla="*/ 38 h 54"/>
                <a:gd name="T8" fmla="*/ 41 w 41"/>
                <a:gd name="T9" fmla="*/ 54 h 54"/>
                <a:gd name="T10" fmla="*/ 34 w 41"/>
                <a:gd name="T11" fmla="*/ 54 h 54"/>
                <a:gd name="T12" fmla="*/ 34 w 41"/>
                <a:gd name="T13" fmla="*/ 38 h 54"/>
                <a:gd name="T14" fmla="*/ 28 w 41"/>
                <a:gd name="T15" fmla="*/ 24 h 54"/>
                <a:gd name="T16" fmla="*/ 16 w 41"/>
                <a:gd name="T17" fmla="*/ 11 h 54"/>
                <a:gd name="T18" fmla="*/ 0 w 41"/>
                <a:gd name="T19" fmla="*/ 5 h 54"/>
                <a:gd name="T20" fmla="*/ 5 w 41"/>
                <a:gd name="T21" fmla="*/ 0 h 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1"/>
                <a:gd name="T34" fmla="*/ 0 h 54"/>
                <a:gd name="T35" fmla="*/ 41 w 41"/>
                <a:gd name="T36" fmla="*/ 54 h 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1" h="54">
                  <a:moveTo>
                    <a:pt x="5" y="0"/>
                  </a:moveTo>
                  <a:lnTo>
                    <a:pt x="22" y="7"/>
                  </a:lnTo>
                  <a:lnTo>
                    <a:pt x="33" y="20"/>
                  </a:lnTo>
                  <a:lnTo>
                    <a:pt x="41" y="38"/>
                  </a:lnTo>
                  <a:lnTo>
                    <a:pt x="41" y="54"/>
                  </a:lnTo>
                  <a:lnTo>
                    <a:pt x="34" y="54"/>
                  </a:lnTo>
                  <a:lnTo>
                    <a:pt x="34" y="38"/>
                  </a:lnTo>
                  <a:lnTo>
                    <a:pt x="28" y="24"/>
                  </a:lnTo>
                  <a:lnTo>
                    <a:pt x="16" y="11"/>
                  </a:lnTo>
                  <a:lnTo>
                    <a:pt x="0" y="5"/>
                  </a:lnTo>
                  <a:lnTo>
                    <a:pt x="5" y="0"/>
                  </a:lnTo>
                  <a:close/>
                </a:path>
              </a:pathLst>
            </a:custGeom>
            <a:solidFill>
              <a:srgbClr val="F8BDD6"/>
            </a:solidFill>
            <a:ln w="9525">
              <a:noFill/>
              <a:round/>
              <a:headEnd/>
              <a:tailEnd/>
            </a:ln>
          </p:spPr>
          <p:txBody>
            <a:bodyPr/>
            <a:lstStyle/>
            <a:p>
              <a:endParaRPr lang="ru-RU"/>
            </a:p>
          </p:txBody>
        </p:sp>
        <p:sp>
          <p:nvSpPr>
            <p:cNvPr id="162005" name="Freeform 3662"/>
            <p:cNvSpPr>
              <a:spLocks/>
            </p:cNvSpPr>
            <p:nvPr/>
          </p:nvSpPr>
          <p:spPr bwMode="auto">
            <a:xfrm>
              <a:off x="3162" y="510"/>
              <a:ext cx="6" cy="5"/>
            </a:xfrm>
            <a:custGeom>
              <a:avLst/>
              <a:gdLst>
                <a:gd name="T0" fmla="*/ 4 w 6"/>
                <a:gd name="T1" fmla="*/ 0 h 5"/>
                <a:gd name="T2" fmla="*/ 6 w 6"/>
                <a:gd name="T3" fmla="*/ 0 h 5"/>
                <a:gd name="T4" fmla="*/ 0 w 6"/>
                <a:gd name="T5" fmla="*/ 4 h 5"/>
                <a:gd name="T6" fmla="*/ 4 w 6"/>
                <a:gd name="T7" fmla="*/ 5 h 5"/>
                <a:gd name="T8" fmla="*/ 4 w 6"/>
                <a:gd name="T9" fmla="*/ 0 h 5"/>
                <a:gd name="T10" fmla="*/ 0 60000 65536"/>
                <a:gd name="T11" fmla="*/ 0 60000 65536"/>
                <a:gd name="T12" fmla="*/ 0 60000 65536"/>
                <a:gd name="T13" fmla="*/ 0 60000 65536"/>
                <a:gd name="T14" fmla="*/ 0 60000 65536"/>
                <a:gd name="T15" fmla="*/ 0 w 6"/>
                <a:gd name="T16" fmla="*/ 0 h 5"/>
                <a:gd name="T17" fmla="*/ 6 w 6"/>
                <a:gd name="T18" fmla="*/ 5 h 5"/>
              </a:gdLst>
              <a:ahLst/>
              <a:cxnLst>
                <a:cxn ang="T10">
                  <a:pos x="T0" y="T1"/>
                </a:cxn>
                <a:cxn ang="T11">
                  <a:pos x="T2" y="T3"/>
                </a:cxn>
                <a:cxn ang="T12">
                  <a:pos x="T4" y="T5"/>
                </a:cxn>
                <a:cxn ang="T13">
                  <a:pos x="T6" y="T7"/>
                </a:cxn>
                <a:cxn ang="T14">
                  <a:pos x="T8" y="T9"/>
                </a:cxn>
              </a:cxnLst>
              <a:rect l="T15" t="T16" r="T17" b="T18"/>
              <a:pathLst>
                <a:path w="6" h="5">
                  <a:moveTo>
                    <a:pt x="4" y="0"/>
                  </a:moveTo>
                  <a:lnTo>
                    <a:pt x="6" y="0"/>
                  </a:lnTo>
                  <a:lnTo>
                    <a:pt x="0" y="4"/>
                  </a:lnTo>
                  <a:lnTo>
                    <a:pt x="4" y="5"/>
                  </a:lnTo>
                  <a:lnTo>
                    <a:pt x="4" y="0"/>
                  </a:lnTo>
                  <a:close/>
                </a:path>
              </a:pathLst>
            </a:custGeom>
            <a:solidFill>
              <a:srgbClr val="F8BDD6"/>
            </a:solidFill>
            <a:ln w="9525">
              <a:noFill/>
              <a:round/>
              <a:headEnd/>
              <a:tailEnd/>
            </a:ln>
          </p:spPr>
          <p:txBody>
            <a:bodyPr/>
            <a:lstStyle/>
            <a:p>
              <a:endParaRPr lang="ru-RU"/>
            </a:p>
          </p:txBody>
        </p:sp>
        <p:sp>
          <p:nvSpPr>
            <p:cNvPr id="162006" name="Freeform 3663"/>
            <p:cNvSpPr>
              <a:spLocks/>
            </p:cNvSpPr>
            <p:nvPr/>
          </p:nvSpPr>
          <p:spPr bwMode="auto">
            <a:xfrm>
              <a:off x="3146" y="562"/>
              <a:ext cx="55" cy="39"/>
            </a:xfrm>
            <a:custGeom>
              <a:avLst/>
              <a:gdLst>
                <a:gd name="T0" fmla="*/ 55 w 55"/>
                <a:gd name="T1" fmla="*/ 2 h 39"/>
                <a:gd name="T2" fmla="*/ 47 w 55"/>
                <a:gd name="T3" fmla="*/ 19 h 39"/>
                <a:gd name="T4" fmla="*/ 33 w 55"/>
                <a:gd name="T5" fmla="*/ 33 h 39"/>
                <a:gd name="T6" fmla="*/ 17 w 55"/>
                <a:gd name="T7" fmla="*/ 39 h 39"/>
                <a:gd name="T8" fmla="*/ 0 w 55"/>
                <a:gd name="T9" fmla="*/ 37 h 39"/>
                <a:gd name="T10" fmla="*/ 0 w 55"/>
                <a:gd name="T11" fmla="*/ 31 h 39"/>
                <a:gd name="T12" fmla="*/ 16 w 55"/>
                <a:gd name="T13" fmla="*/ 33 h 39"/>
                <a:gd name="T14" fmla="*/ 31 w 55"/>
                <a:gd name="T15" fmla="*/ 26 h 39"/>
                <a:gd name="T16" fmla="*/ 42 w 55"/>
                <a:gd name="T17" fmla="*/ 14 h 39"/>
                <a:gd name="T18" fmla="*/ 48 w 55"/>
                <a:gd name="T19" fmla="*/ 0 h 39"/>
                <a:gd name="T20" fmla="*/ 55 w 55"/>
                <a:gd name="T21" fmla="*/ 2 h 3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5"/>
                <a:gd name="T34" fmla="*/ 0 h 39"/>
                <a:gd name="T35" fmla="*/ 55 w 55"/>
                <a:gd name="T36" fmla="*/ 39 h 3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5" h="39">
                  <a:moveTo>
                    <a:pt x="55" y="2"/>
                  </a:moveTo>
                  <a:lnTo>
                    <a:pt x="47" y="19"/>
                  </a:lnTo>
                  <a:lnTo>
                    <a:pt x="33" y="33"/>
                  </a:lnTo>
                  <a:lnTo>
                    <a:pt x="17" y="39"/>
                  </a:lnTo>
                  <a:lnTo>
                    <a:pt x="0" y="37"/>
                  </a:lnTo>
                  <a:lnTo>
                    <a:pt x="0" y="31"/>
                  </a:lnTo>
                  <a:lnTo>
                    <a:pt x="16" y="33"/>
                  </a:lnTo>
                  <a:lnTo>
                    <a:pt x="31" y="26"/>
                  </a:lnTo>
                  <a:lnTo>
                    <a:pt x="42" y="14"/>
                  </a:lnTo>
                  <a:lnTo>
                    <a:pt x="48" y="0"/>
                  </a:lnTo>
                  <a:lnTo>
                    <a:pt x="55" y="2"/>
                  </a:lnTo>
                  <a:close/>
                </a:path>
              </a:pathLst>
            </a:custGeom>
            <a:solidFill>
              <a:srgbClr val="F8BDD6"/>
            </a:solidFill>
            <a:ln w="9525">
              <a:noFill/>
              <a:round/>
              <a:headEnd/>
              <a:tailEnd/>
            </a:ln>
          </p:spPr>
          <p:txBody>
            <a:bodyPr/>
            <a:lstStyle/>
            <a:p>
              <a:endParaRPr lang="ru-RU"/>
            </a:p>
          </p:txBody>
        </p:sp>
        <p:sp>
          <p:nvSpPr>
            <p:cNvPr id="162007" name="Freeform 3664"/>
            <p:cNvSpPr>
              <a:spLocks/>
            </p:cNvSpPr>
            <p:nvPr/>
          </p:nvSpPr>
          <p:spPr bwMode="auto">
            <a:xfrm>
              <a:off x="3193" y="562"/>
              <a:ext cx="8" cy="2"/>
            </a:xfrm>
            <a:custGeom>
              <a:avLst/>
              <a:gdLst>
                <a:gd name="T0" fmla="*/ 8 w 8"/>
                <a:gd name="T1" fmla="*/ 2 h 2"/>
                <a:gd name="T2" fmla="*/ 0 w 8"/>
                <a:gd name="T3" fmla="*/ 0 h 2"/>
                <a:gd name="T4" fmla="*/ 0 w 8"/>
                <a:gd name="T5" fmla="*/ 2 h 2"/>
                <a:gd name="T6" fmla="*/ 8 w 8"/>
                <a:gd name="T7" fmla="*/ 2 h 2"/>
                <a:gd name="T8" fmla="*/ 0 60000 65536"/>
                <a:gd name="T9" fmla="*/ 0 60000 65536"/>
                <a:gd name="T10" fmla="*/ 0 60000 65536"/>
                <a:gd name="T11" fmla="*/ 0 60000 65536"/>
                <a:gd name="T12" fmla="*/ 0 w 8"/>
                <a:gd name="T13" fmla="*/ 0 h 2"/>
                <a:gd name="T14" fmla="*/ 8 w 8"/>
                <a:gd name="T15" fmla="*/ 2 h 2"/>
              </a:gdLst>
              <a:ahLst/>
              <a:cxnLst>
                <a:cxn ang="T8">
                  <a:pos x="T0" y="T1"/>
                </a:cxn>
                <a:cxn ang="T9">
                  <a:pos x="T2" y="T3"/>
                </a:cxn>
                <a:cxn ang="T10">
                  <a:pos x="T4" y="T5"/>
                </a:cxn>
                <a:cxn ang="T11">
                  <a:pos x="T6" y="T7"/>
                </a:cxn>
              </a:cxnLst>
              <a:rect l="T12" t="T13" r="T14" b="T15"/>
              <a:pathLst>
                <a:path w="8" h="2">
                  <a:moveTo>
                    <a:pt x="8" y="2"/>
                  </a:moveTo>
                  <a:lnTo>
                    <a:pt x="0" y="0"/>
                  </a:lnTo>
                  <a:lnTo>
                    <a:pt x="0" y="2"/>
                  </a:lnTo>
                  <a:lnTo>
                    <a:pt x="8" y="2"/>
                  </a:lnTo>
                  <a:close/>
                </a:path>
              </a:pathLst>
            </a:custGeom>
            <a:solidFill>
              <a:srgbClr val="F8BDD6"/>
            </a:solidFill>
            <a:ln w="9525">
              <a:noFill/>
              <a:round/>
              <a:headEnd/>
              <a:tailEnd/>
            </a:ln>
          </p:spPr>
          <p:txBody>
            <a:bodyPr/>
            <a:lstStyle/>
            <a:p>
              <a:endParaRPr lang="ru-RU"/>
            </a:p>
          </p:txBody>
        </p:sp>
        <p:sp>
          <p:nvSpPr>
            <p:cNvPr id="162008" name="Freeform 3665"/>
            <p:cNvSpPr>
              <a:spLocks/>
            </p:cNvSpPr>
            <p:nvPr/>
          </p:nvSpPr>
          <p:spPr bwMode="auto">
            <a:xfrm>
              <a:off x="3110" y="547"/>
              <a:ext cx="39" cy="52"/>
            </a:xfrm>
            <a:custGeom>
              <a:avLst/>
              <a:gdLst>
                <a:gd name="T0" fmla="*/ 37 w 39"/>
                <a:gd name="T1" fmla="*/ 52 h 52"/>
                <a:gd name="T2" fmla="*/ 18 w 39"/>
                <a:gd name="T3" fmla="*/ 45 h 52"/>
                <a:gd name="T4" fmla="*/ 6 w 39"/>
                <a:gd name="T5" fmla="*/ 34 h 52"/>
                <a:gd name="T6" fmla="*/ 0 w 39"/>
                <a:gd name="T7" fmla="*/ 19 h 52"/>
                <a:gd name="T8" fmla="*/ 1 w 39"/>
                <a:gd name="T9" fmla="*/ 0 h 52"/>
                <a:gd name="T10" fmla="*/ 7 w 39"/>
                <a:gd name="T11" fmla="*/ 0 h 52"/>
                <a:gd name="T12" fmla="*/ 5 w 39"/>
                <a:gd name="T13" fmla="*/ 15 h 52"/>
                <a:gd name="T14" fmla="*/ 11 w 39"/>
                <a:gd name="T15" fmla="*/ 29 h 52"/>
                <a:gd name="T16" fmla="*/ 23 w 39"/>
                <a:gd name="T17" fmla="*/ 40 h 52"/>
                <a:gd name="T18" fmla="*/ 39 w 39"/>
                <a:gd name="T19" fmla="*/ 46 h 52"/>
                <a:gd name="T20" fmla="*/ 37 w 39"/>
                <a:gd name="T21" fmla="*/ 52 h 5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9"/>
                <a:gd name="T34" fmla="*/ 0 h 52"/>
                <a:gd name="T35" fmla="*/ 39 w 39"/>
                <a:gd name="T36" fmla="*/ 52 h 5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9" h="52">
                  <a:moveTo>
                    <a:pt x="37" y="52"/>
                  </a:moveTo>
                  <a:lnTo>
                    <a:pt x="18" y="45"/>
                  </a:lnTo>
                  <a:lnTo>
                    <a:pt x="6" y="34"/>
                  </a:lnTo>
                  <a:lnTo>
                    <a:pt x="0" y="19"/>
                  </a:lnTo>
                  <a:lnTo>
                    <a:pt x="1" y="0"/>
                  </a:lnTo>
                  <a:lnTo>
                    <a:pt x="7" y="0"/>
                  </a:lnTo>
                  <a:lnTo>
                    <a:pt x="5" y="15"/>
                  </a:lnTo>
                  <a:lnTo>
                    <a:pt x="11" y="29"/>
                  </a:lnTo>
                  <a:lnTo>
                    <a:pt x="23" y="40"/>
                  </a:lnTo>
                  <a:lnTo>
                    <a:pt x="39" y="46"/>
                  </a:lnTo>
                  <a:lnTo>
                    <a:pt x="37" y="52"/>
                  </a:lnTo>
                  <a:close/>
                </a:path>
              </a:pathLst>
            </a:custGeom>
            <a:solidFill>
              <a:srgbClr val="F8BDD6"/>
            </a:solidFill>
            <a:ln w="9525">
              <a:noFill/>
              <a:round/>
              <a:headEnd/>
              <a:tailEnd/>
            </a:ln>
          </p:spPr>
          <p:txBody>
            <a:bodyPr/>
            <a:lstStyle/>
            <a:p>
              <a:endParaRPr lang="ru-RU"/>
            </a:p>
          </p:txBody>
        </p:sp>
        <p:sp>
          <p:nvSpPr>
            <p:cNvPr id="162009" name="Freeform 3666"/>
            <p:cNvSpPr>
              <a:spLocks/>
            </p:cNvSpPr>
            <p:nvPr/>
          </p:nvSpPr>
          <p:spPr bwMode="auto">
            <a:xfrm>
              <a:off x="3146" y="592"/>
              <a:ext cx="1" cy="7"/>
            </a:xfrm>
            <a:custGeom>
              <a:avLst/>
              <a:gdLst>
                <a:gd name="T0" fmla="*/ 0 w 1"/>
                <a:gd name="T1" fmla="*/ 7 h 7"/>
                <a:gd name="T2" fmla="*/ 1 w 1"/>
                <a:gd name="T3" fmla="*/ 0 h 7"/>
                <a:gd name="T4" fmla="*/ 0 w 1"/>
                <a:gd name="T5" fmla="*/ 0 h 7"/>
                <a:gd name="T6" fmla="*/ 0 w 1"/>
                <a:gd name="T7" fmla="*/ 7 h 7"/>
                <a:gd name="T8" fmla="*/ 0 60000 65536"/>
                <a:gd name="T9" fmla="*/ 0 60000 65536"/>
                <a:gd name="T10" fmla="*/ 0 60000 65536"/>
                <a:gd name="T11" fmla="*/ 0 60000 65536"/>
                <a:gd name="T12" fmla="*/ 0 w 1"/>
                <a:gd name="T13" fmla="*/ 0 h 7"/>
                <a:gd name="T14" fmla="*/ 1 w 1"/>
                <a:gd name="T15" fmla="*/ 7 h 7"/>
              </a:gdLst>
              <a:ahLst/>
              <a:cxnLst>
                <a:cxn ang="T8">
                  <a:pos x="T0" y="T1"/>
                </a:cxn>
                <a:cxn ang="T9">
                  <a:pos x="T2" y="T3"/>
                </a:cxn>
                <a:cxn ang="T10">
                  <a:pos x="T4" y="T5"/>
                </a:cxn>
                <a:cxn ang="T11">
                  <a:pos x="T6" y="T7"/>
                </a:cxn>
              </a:cxnLst>
              <a:rect l="T12" t="T13" r="T14" b="T15"/>
              <a:pathLst>
                <a:path w="1" h="7">
                  <a:moveTo>
                    <a:pt x="0" y="7"/>
                  </a:moveTo>
                  <a:lnTo>
                    <a:pt x="1" y="0"/>
                  </a:lnTo>
                  <a:lnTo>
                    <a:pt x="0" y="0"/>
                  </a:lnTo>
                  <a:lnTo>
                    <a:pt x="0" y="7"/>
                  </a:lnTo>
                  <a:close/>
                </a:path>
              </a:pathLst>
            </a:custGeom>
            <a:solidFill>
              <a:srgbClr val="F8BDD6"/>
            </a:solidFill>
            <a:ln w="9525">
              <a:noFill/>
              <a:round/>
              <a:headEnd/>
              <a:tailEnd/>
            </a:ln>
          </p:spPr>
          <p:txBody>
            <a:bodyPr/>
            <a:lstStyle/>
            <a:p>
              <a:endParaRPr lang="ru-RU"/>
            </a:p>
          </p:txBody>
        </p:sp>
        <p:sp>
          <p:nvSpPr>
            <p:cNvPr id="162010" name="Freeform 3667"/>
            <p:cNvSpPr>
              <a:spLocks/>
            </p:cNvSpPr>
            <p:nvPr/>
          </p:nvSpPr>
          <p:spPr bwMode="auto">
            <a:xfrm>
              <a:off x="3110" y="543"/>
              <a:ext cx="6" cy="5"/>
            </a:xfrm>
            <a:custGeom>
              <a:avLst/>
              <a:gdLst>
                <a:gd name="T0" fmla="*/ 0 w 6"/>
                <a:gd name="T1" fmla="*/ 3 h 5"/>
                <a:gd name="T2" fmla="*/ 0 w 6"/>
                <a:gd name="T3" fmla="*/ 0 h 5"/>
                <a:gd name="T4" fmla="*/ 4 w 6"/>
                <a:gd name="T5" fmla="*/ 5 h 5"/>
                <a:gd name="T6" fmla="*/ 6 w 6"/>
                <a:gd name="T7" fmla="*/ 3 h 5"/>
                <a:gd name="T8" fmla="*/ 0 w 6"/>
                <a:gd name="T9" fmla="*/ 3 h 5"/>
                <a:gd name="T10" fmla="*/ 0 60000 65536"/>
                <a:gd name="T11" fmla="*/ 0 60000 65536"/>
                <a:gd name="T12" fmla="*/ 0 60000 65536"/>
                <a:gd name="T13" fmla="*/ 0 60000 65536"/>
                <a:gd name="T14" fmla="*/ 0 60000 65536"/>
                <a:gd name="T15" fmla="*/ 0 w 6"/>
                <a:gd name="T16" fmla="*/ 0 h 5"/>
                <a:gd name="T17" fmla="*/ 6 w 6"/>
                <a:gd name="T18" fmla="*/ 5 h 5"/>
              </a:gdLst>
              <a:ahLst/>
              <a:cxnLst>
                <a:cxn ang="T10">
                  <a:pos x="T0" y="T1"/>
                </a:cxn>
                <a:cxn ang="T11">
                  <a:pos x="T2" y="T3"/>
                </a:cxn>
                <a:cxn ang="T12">
                  <a:pos x="T4" y="T5"/>
                </a:cxn>
                <a:cxn ang="T13">
                  <a:pos x="T6" y="T7"/>
                </a:cxn>
                <a:cxn ang="T14">
                  <a:pos x="T8" y="T9"/>
                </a:cxn>
              </a:cxnLst>
              <a:rect l="T15" t="T16" r="T17" b="T18"/>
              <a:pathLst>
                <a:path w="6" h="5">
                  <a:moveTo>
                    <a:pt x="0" y="3"/>
                  </a:moveTo>
                  <a:lnTo>
                    <a:pt x="0" y="0"/>
                  </a:lnTo>
                  <a:lnTo>
                    <a:pt x="4" y="5"/>
                  </a:lnTo>
                  <a:lnTo>
                    <a:pt x="6" y="3"/>
                  </a:lnTo>
                  <a:lnTo>
                    <a:pt x="0" y="3"/>
                  </a:lnTo>
                  <a:close/>
                </a:path>
              </a:pathLst>
            </a:custGeom>
            <a:solidFill>
              <a:srgbClr val="F8BDD6"/>
            </a:solidFill>
            <a:ln w="9525">
              <a:noFill/>
              <a:round/>
              <a:headEnd/>
              <a:tailEnd/>
            </a:ln>
          </p:spPr>
          <p:txBody>
            <a:bodyPr/>
            <a:lstStyle/>
            <a:p>
              <a:endParaRPr lang="ru-RU"/>
            </a:p>
          </p:txBody>
        </p:sp>
        <p:sp>
          <p:nvSpPr>
            <p:cNvPr id="162011" name="Freeform 3668"/>
            <p:cNvSpPr>
              <a:spLocks/>
            </p:cNvSpPr>
            <p:nvPr/>
          </p:nvSpPr>
          <p:spPr bwMode="auto">
            <a:xfrm>
              <a:off x="3272" y="547"/>
              <a:ext cx="90" cy="84"/>
            </a:xfrm>
            <a:custGeom>
              <a:avLst/>
              <a:gdLst>
                <a:gd name="T0" fmla="*/ 1 w 90"/>
                <a:gd name="T1" fmla="*/ 32 h 84"/>
                <a:gd name="T2" fmla="*/ 3 w 90"/>
                <a:gd name="T3" fmla="*/ 25 h 84"/>
                <a:gd name="T4" fmla="*/ 8 w 90"/>
                <a:gd name="T5" fmla="*/ 17 h 84"/>
                <a:gd name="T6" fmla="*/ 12 w 90"/>
                <a:gd name="T7" fmla="*/ 11 h 84"/>
                <a:gd name="T8" fmla="*/ 21 w 90"/>
                <a:gd name="T9" fmla="*/ 6 h 84"/>
                <a:gd name="T10" fmla="*/ 27 w 90"/>
                <a:gd name="T11" fmla="*/ 2 h 84"/>
                <a:gd name="T12" fmla="*/ 37 w 90"/>
                <a:gd name="T13" fmla="*/ 0 h 84"/>
                <a:gd name="T14" fmla="*/ 45 w 90"/>
                <a:gd name="T15" fmla="*/ 0 h 84"/>
                <a:gd name="T16" fmla="*/ 54 w 90"/>
                <a:gd name="T17" fmla="*/ 0 h 84"/>
                <a:gd name="T18" fmla="*/ 62 w 90"/>
                <a:gd name="T19" fmla="*/ 2 h 84"/>
                <a:gd name="T20" fmla="*/ 71 w 90"/>
                <a:gd name="T21" fmla="*/ 8 h 84"/>
                <a:gd name="T22" fmla="*/ 77 w 90"/>
                <a:gd name="T23" fmla="*/ 12 h 84"/>
                <a:gd name="T24" fmla="*/ 82 w 90"/>
                <a:gd name="T25" fmla="*/ 19 h 84"/>
                <a:gd name="T26" fmla="*/ 86 w 90"/>
                <a:gd name="T27" fmla="*/ 26 h 84"/>
                <a:gd name="T28" fmla="*/ 88 w 90"/>
                <a:gd name="T29" fmla="*/ 30 h 84"/>
                <a:gd name="T30" fmla="*/ 88 w 90"/>
                <a:gd name="T31" fmla="*/ 34 h 84"/>
                <a:gd name="T32" fmla="*/ 90 w 90"/>
                <a:gd name="T33" fmla="*/ 42 h 84"/>
                <a:gd name="T34" fmla="*/ 88 w 90"/>
                <a:gd name="T35" fmla="*/ 51 h 84"/>
                <a:gd name="T36" fmla="*/ 85 w 90"/>
                <a:gd name="T37" fmla="*/ 59 h 84"/>
                <a:gd name="T38" fmla="*/ 82 w 90"/>
                <a:gd name="T39" fmla="*/ 67 h 84"/>
                <a:gd name="T40" fmla="*/ 75 w 90"/>
                <a:gd name="T41" fmla="*/ 73 h 84"/>
                <a:gd name="T42" fmla="*/ 69 w 90"/>
                <a:gd name="T43" fmla="*/ 78 h 84"/>
                <a:gd name="T44" fmla="*/ 61 w 90"/>
                <a:gd name="T45" fmla="*/ 81 h 84"/>
                <a:gd name="T46" fmla="*/ 53 w 90"/>
                <a:gd name="T47" fmla="*/ 84 h 84"/>
                <a:gd name="T48" fmla="*/ 45 w 90"/>
                <a:gd name="T49" fmla="*/ 84 h 84"/>
                <a:gd name="T50" fmla="*/ 35 w 90"/>
                <a:gd name="T51" fmla="*/ 84 h 84"/>
                <a:gd name="T52" fmla="*/ 27 w 90"/>
                <a:gd name="T53" fmla="*/ 81 h 84"/>
                <a:gd name="T54" fmla="*/ 20 w 90"/>
                <a:gd name="T55" fmla="*/ 77 h 84"/>
                <a:gd name="T56" fmla="*/ 13 w 90"/>
                <a:gd name="T57" fmla="*/ 72 h 84"/>
                <a:gd name="T58" fmla="*/ 7 w 90"/>
                <a:gd name="T59" fmla="*/ 66 h 84"/>
                <a:gd name="T60" fmla="*/ 3 w 90"/>
                <a:gd name="T61" fmla="*/ 58 h 84"/>
                <a:gd name="T62" fmla="*/ 1 w 90"/>
                <a:gd name="T63" fmla="*/ 55 h 84"/>
                <a:gd name="T64" fmla="*/ 0 w 90"/>
                <a:gd name="T65" fmla="*/ 50 h 84"/>
                <a:gd name="T66" fmla="*/ 0 w 90"/>
                <a:gd name="T67" fmla="*/ 42 h 84"/>
                <a:gd name="T68" fmla="*/ 1 w 90"/>
                <a:gd name="T69" fmla="*/ 32 h 8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0"/>
                <a:gd name="T106" fmla="*/ 0 h 84"/>
                <a:gd name="T107" fmla="*/ 90 w 90"/>
                <a:gd name="T108" fmla="*/ 84 h 8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0" h="84">
                  <a:moveTo>
                    <a:pt x="1" y="32"/>
                  </a:moveTo>
                  <a:lnTo>
                    <a:pt x="3" y="25"/>
                  </a:lnTo>
                  <a:lnTo>
                    <a:pt x="8" y="17"/>
                  </a:lnTo>
                  <a:lnTo>
                    <a:pt x="12" y="11"/>
                  </a:lnTo>
                  <a:lnTo>
                    <a:pt x="21" y="6"/>
                  </a:lnTo>
                  <a:lnTo>
                    <a:pt x="27" y="2"/>
                  </a:lnTo>
                  <a:lnTo>
                    <a:pt x="37" y="0"/>
                  </a:lnTo>
                  <a:lnTo>
                    <a:pt x="45" y="0"/>
                  </a:lnTo>
                  <a:lnTo>
                    <a:pt x="54" y="0"/>
                  </a:lnTo>
                  <a:lnTo>
                    <a:pt x="62" y="2"/>
                  </a:lnTo>
                  <a:lnTo>
                    <a:pt x="71" y="8"/>
                  </a:lnTo>
                  <a:lnTo>
                    <a:pt x="77" y="12"/>
                  </a:lnTo>
                  <a:lnTo>
                    <a:pt x="82" y="19"/>
                  </a:lnTo>
                  <a:lnTo>
                    <a:pt x="86" y="26"/>
                  </a:lnTo>
                  <a:lnTo>
                    <a:pt x="88" y="30"/>
                  </a:lnTo>
                  <a:lnTo>
                    <a:pt x="88" y="34"/>
                  </a:lnTo>
                  <a:lnTo>
                    <a:pt x="90" y="42"/>
                  </a:lnTo>
                  <a:lnTo>
                    <a:pt x="88" y="51"/>
                  </a:lnTo>
                  <a:lnTo>
                    <a:pt x="85" y="59"/>
                  </a:lnTo>
                  <a:lnTo>
                    <a:pt x="82" y="67"/>
                  </a:lnTo>
                  <a:lnTo>
                    <a:pt x="75" y="73"/>
                  </a:lnTo>
                  <a:lnTo>
                    <a:pt x="69" y="78"/>
                  </a:lnTo>
                  <a:lnTo>
                    <a:pt x="61" y="81"/>
                  </a:lnTo>
                  <a:lnTo>
                    <a:pt x="53" y="84"/>
                  </a:lnTo>
                  <a:lnTo>
                    <a:pt x="45" y="84"/>
                  </a:lnTo>
                  <a:lnTo>
                    <a:pt x="35" y="84"/>
                  </a:lnTo>
                  <a:lnTo>
                    <a:pt x="27" y="81"/>
                  </a:lnTo>
                  <a:lnTo>
                    <a:pt x="20" y="77"/>
                  </a:lnTo>
                  <a:lnTo>
                    <a:pt x="13" y="72"/>
                  </a:lnTo>
                  <a:lnTo>
                    <a:pt x="7" y="66"/>
                  </a:lnTo>
                  <a:lnTo>
                    <a:pt x="3" y="58"/>
                  </a:lnTo>
                  <a:lnTo>
                    <a:pt x="1" y="55"/>
                  </a:lnTo>
                  <a:lnTo>
                    <a:pt x="0" y="50"/>
                  </a:lnTo>
                  <a:lnTo>
                    <a:pt x="0" y="42"/>
                  </a:lnTo>
                  <a:lnTo>
                    <a:pt x="1" y="32"/>
                  </a:lnTo>
                  <a:close/>
                </a:path>
              </a:pathLst>
            </a:custGeom>
            <a:solidFill>
              <a:srgbClr val="F561AF"/>
            </a:solidFill>
            <a:ln w="9525">
              <a:noFill/>
              <a:round/>
              <a:headEnd/>
              <a:tailEnd/>
            </a:ln>
          </p:spPr>
          <p:txBody>
            <a:bodyPr/>
            <a:lstStyle/>
            <a:p>
              <a:endParaRPr lang="ru-RU"/>
            </a:p>
          </p:txBody>
        </p:sp>
        <p:sp>
          <p:nvSpPr>
            <p:cNvPr id="162012" name="Freeform 3669"/>
            <p:cNvSpPr>
              <a:spLocks/>
            </p:cNvSpPr>
            <p:nvPr/>
          </p:nvSpPr>
          <p:spPr bwMode="auto">
            <a:xfrm>
              <a:off x="3271" y="542"/>
              <a:ext cx="57" cy="39"/>
            </a:xfrm>
            <a:custGeom>
              <a:avLst/>
              <a:gdLst>
                <a:gd name="T0" fmla="*/ 0 w 57"/>
                <a:gd name="T1" fmla="*/ 35 h 39"/>
                <a:gd name="T2" fmla="*/ 6 w 57"/>
                <a:gd name="T3" fmla="*/ 17 h 39"/>
                <a:gd name="T4" fmla="*/ 21 w 57"/>
                <a:gd name="T5" fmla="*/ 6 h 39"/>
                <a:gd name="T6" fmla="*/ 39 w 57"/>
                <a:gd name="T7" fmla="*/ 0 h 39"/>
                <a:gd name="T8" fmla="*/ 57 w 57"/>
                <a:gd name="T9" fmla="*/ 0 h 39"/>
                <a:gd name="T10" fmla="*/ 57 w 57"/>
                <a:gd name="T11" fmla="*/ 6 h 39"/>
                <a:gd name="T12" fmla="*/ 39 w 57"/>
                <a:gd name="T13" fmla="*/ 5 h 39"/>
                <a:gd name="T14" fmla="*/ 24 w 57"/>
                <a:gd name="T15" fmla="*/ 11 h 39"/>
                <a:gd name="T16" fmla="*/ 11 w 57"/>
                <a:gd name="T17" fmla="*/ 23 h 39"/>
                <a:gd name="T18" fmla="*/ 4 w 57"/>
                <a:gd name="T19" fmla="*/ 39 h 39"/>
                <a:gd name="T20" fmla="*/ 0 w 57"/>
                <a:gd name="T21" fmla="*/ 35 h 3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7"/>
                <a:gd name="T34" fmla="*/ 0 h 39"/>
                <a:gd name="T35" fmla="*/ 57 w 57"/>
                <a:gd name="T36" fmla="*/ 39 h 3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7" h="39">
                  <a:moveTo>
                    <a:pt x="0" y="35"/>
                  </a:moveTo>
                  <a:lnTo>
                    <a:pt x="6" y="17"/>
                  </a:lnTo>
                  <a:lnTo>
                    <a:pt x="21" y="6"/>
                  </a:lnTo>
                  <a:lnTo>
                    <a:pt x="39" y="0"/>
                  </a:lnTo>
                  <a:lnTo>
                    <a:pt x="57" y="0"/>
                  </a:lnTo>
                  <a:lnTo>
                    <a:pt x="57" y="6"/>
                  </a:lnTo>
                  <a:lnTo>
                    <a:pt x="39" y="5"/>
                  </a:lnTo>
                  <a:lnTo>
                    <a:pt x="24" y="11"/>
                  </a:lnTo>
                  <a:lnTo>
                    <a:pt x="11" y="23"/>
                  </a:lnTo>
                  <a:lnTo>
                    <a:pt x="4" y="39"/>
                  </a:lnTo>
                  <a:lnTo>
                    <a:pt x="0" y="35"/>
                  </a:lnTo>
                  <a:close/>
                </a:path>
              </a:pathLst>
            </a:custGeom>
            <a:solidFill>
              <a:srgbClr val="F8BDD6"/>
            </a:solidFill>
            <a:ln w="9525">
              <a:noFill/>
              <a:round/>
              <a:headEnd/>
              <a:tailEnd/>
            </a:ln>
          </p:spPr>
          <p:txBody>
            <a:bodyPr/>
            <a:lstStyle/>
            <a:p>
              <a:endParaRPr lang="ru-RU"/>
            </a:p>
          </p:txBody>
        </p:sp>
        <p:sp>
          <p:nvSpPr>
            <p:cNvPr id="162013" name="Freeform 3670"/>
            <p:cNvSpPr>
              <a:spLocks/>
            </p:cNvSpPr>
            <p:nvPr/>
          </p:nvSpPr>
          <p:spPr bwMode="auto">
            <a:xfrm>
              <a:off x="3322" y="542"/>
              <a:ext cx="40" cy="56"/>
            </a:xfrm>
            <a:custGeom>
              <a:avLst/>
              <a:gdLst>
                <a:gd name="T0" fmla="*/ 4 w 40"/>
                <a:gd name="T1" fmla="*/ 0 h 56"/>
                <a:gd name="T2" fmla="*/ 20 w 40"/>
                <a:gd name="T3" fmla="*/ 8 h 56"/>
                <a:gd name="T4" fmla="*/ 31 w 40"/>
                <a:gd name="T5" fmla="*/ 21 h 56"/>
                <a:gd name="T6" fmla="*/ 40 w 40"/>
                <a:gd name="T7" fmla="*/ 38 h 56"/>
                <a:gd name="T8" fmla="*/ 40 w 40"/>
                <a:gd name="T9" fmla="*/ 56 h 56"/>
                <a:gd name="T10" fmla="*/ 33 w 40"/>
                <a:gd name="T11" fmla="*/ 56 h 56"/>
                <a:gd name="T12" fmla="*/ 33 w 40"/>
                <a:gd name="T13" fmla="*/ 38 h 56"/>
                <a:gd name="T14" fmla="*/ 27 w 40"/>
                <a:gd name="T15" fmla="*/ 24 h 56"/>
                <a:gd name="T16" fmla="*/ 15 w 40"/>
                <a:gd name="T17" fmla="*/ 13 h 56"/>
                <a:gd name="T18" fmla="*/ 0 w 40"/>
                <a:gd name="T19" fmla="*/ 5 h 56"/>
                <a:gd name="T20" fmla="*/ 4 w 40"/>
                <a:gd name="T21" fmla="*/ 0 h 5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0"/>
                <a:gd name="T34" fmla="*/ 0 h 56"/>
                <a:gd name="T35" fmla="*/ 40 w 40"/>
                <a:gd name="T36" fmla="*/ 56 h 5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0" h="56">
                  <a:moveTo>
                    <a:pt x="4" y="0"/>
                  </a:moveTo>
                  <a:lnTo>
                    <a:pt x="20" y="8"/>
                  </a:lnTo>
                  <a:lnTo>
                    <a:pt x="31" y="21"/>
                  </a:lnTo>
                  <a:lnTo>
                    <a:pt x="40" y="38"/>
                  </a:lnTo>
                  <a:lnTo>
                    <a:pt x="40" y="56"/>
                  </a:lnTo>
                  <a:lnTo>
                    <a:pt x="33" y="56"/>
                  </a:lnTo>
                  <a:lnTo>
                    <a:pt x="33" y="38"/>
                  </a:lnTo>
                  <a:lnTo>
                    <a:pt x="27" y="24"/>
                  </a:lnTo>
                  <a:lnTo>
                    <a:pt x="15" y="13"/>
                  </a:lnTo>
                  <a:lnTo>
                    <a:pt x="0" y="5"/>
                  </a:lnTo>
                  <a:lnTo>
                    <a:pt x="4" y="0"/>
                  </a:lnTo>
                  <a:close/>
                </a:path>
              </a:pathLst>
            </a:custGeom>
            <a:solidFill>
              <a:srgbClr val="F8BDD6"/>
            </a:solidFill>
            <a:ln w="9525">
              <a:noFill/>
              <a:round/>
              <a:headEnd/>
              <a:tailEnd/>
            </a:ln>
          </p:spPr>
          <p:txBody>
            <a:bodyPr/>
            <a:lstStyle/>
            <a:p>
              <a:endParaRPr lang="ru-RU"/>
            </a:p>
          </p:txBody>
        </p:sp>
        <p:sp>
          <p:nvSpPr>
            <p:cNvPr id="162014" name="Freeform 3671"/>
            <p:cNvSpPr>
              <a:spLocks/>
            </p:cNvSpPr>
            <p:nvPr/>
          </p:nvSpPr>
          <p:spPr bwMode="auto">
            <a:xfrm>
              <a:off x="3323" y="542"/>
              <a:ext cx="6" cy="8"/>
            </a:xfrm>
            <a:custGeom>
              <a:avLst/>
              <a:gdLst>
                <a:gd name="T0" fmla="*/ 4 w 6"/>
                <a:gd name="T1" fmla="*/ 0 h 8"/>
                <a:gd name="T2" fmla="*/ 6 w 6"/>
                <a:gd name="T3" fmla="*/ 0 h 8"/>
                <a:gd name="T4" fmla="*/ 0 w 6"/>
                <a:gd name="T5" fmla="*/ 7 h 8"/>
                <a:gd name="T6" fmla="*/ 4 w 6"/>
                <a:gd name="T7" fmla="*/ 8 h 8"/>
                <a:gd name="T8" fmla="*/ 4 w 6"/>
                <a:gd name="T9" fmla="*/ 0 h 8"/>
                <a:gd name="T10" fmla="*/ 0 60000 65536"/>
                <a:gd name="T11" fmla="*/ 0 60000 65536"/>
                <a:gd name="T12" fmla="*/ 0 60000 65536"/>
                <a:gd name="T13" fmla="*/ 0 60000 65536"/>
                <a:gd name="T14" fmla="*/ 0 60000 65536"/>
                <a:gd name="T15" fmla="*/ 0 w 6"/>
                <a:gd name="T16" fmla="*/ 0 h 8"/>
                <a:gd name="T17" fmla="*/ 6 w 6"/>
                <a:gd name="T18" fmla="*/ 8 h 8"/>
              </a:gdLst>
              <a:ahLst/>
              <a:cxnLst>
                <a:cxn ang="T10">
                  <a:pos x="T0" y="T1"/>
                </a:cxn>
                <a:cxn ang="T11">
                  <a:pos x="T2" y="T3"/>
                </a:cxn>
                <a:cxn ang="T12">
                  <a:pos x="T4" y="T5"/>
                </a:cxn>
                <a:cxn ang="T13">
                  <a:pos x="T6" y="T7"/>
                </a:cxn>
                <a:cxn ang="T14">
                  <a:pos x="T8" y="T9"/>
                </a:cxn>
              </a:cxnLst>
              <a:rect l="T15" t="T16" r="T17" b="T18"/>
              <a:pathLst>
                <a:path w="6" h="8">
                  <a:moveTo>
                    <a:pt x="4" y="0"/>
                  </a:moveTo>
                  <a:lnTo>
                    <a:pt x="6" y="0"/>
                  </a:lnTo>
                  <a:lnTo>
                    <a:pt x="0" y="7"/>
                  </a:lnTo>
                  <a:lnTo>
                    <a:pt x="4" y="8"/>
                  </a:lnTo>
                  <a:lnTo>
                    <a:pt x="4" y="0"/>
                  </a:lnTo>
                  <a:close/>
                </a:path>
              </a:pathLst>
            </a:custGeom>
            <a:solidFill>
              <a:srgbClr val="F8BDD6"/>
            </a:solidFill>
            <a:ln w="9525">
              <a:noFill/>
              <a:round/>
              <a:headEnd/>
              <a:tailEnd/>
            </a:ln>
          </p:spPr>
          <p:txBody>
            <a:bodyPr/>
            <a:lstStyle/>
            <a:p>
              <a:endParaRPr lang="ru-RU"/>
            </a:p>
          </p:txBody>
        </p:sp>
        <p:sp>
          <p:nvSpPr>
            <p:cNvPr id="162015" name="Freeform 3672"/>
            <p:cNvSpPr>
              <a:spLocks/>
            </p:cNvSpPr>
            <p:nvPr/>
          </p:nvSpPr>
          <p:spPr bwMode="auto">
            <a:xfrm>
              <a:off x="3307" y="596"/>
              <a:ext cx="55" cy="37"/>
            </a:xfrm>
            <a:custGeom>
              <a:avLst/>
              <a:gdLst>
                <a:gd name="T0" fmla="*/ 55 w 55"/>
                <a:gd name="T1" fmla="*/ 1 h 37"/>
                <a:gd name="T2" fmla="*/ 46 w 55"/>
                <a:gd name="T3" fmla="*/ 18 h 37"/>
                <a:gd name="T4" fmla="*/ 33 w 55"/>
                <a:gd name="T5" fmla="*/ 30 h 37"/>
                <a:gd name="T6" fmla="*/ 17 w 55"/>
                <a:gd name="T7" fmla="*/ 37 h 37"/>
                <a:gd name="T8" fmla="*/ 0 w 55"/>
                <a:gd name="T9" fmla="*/ 37 h 37"/>
                <a:gd name="T10" fmla="*/ 0 w 55"/>
                <a:gd name="T11" fmla="*/ 30 h 37"/>
                <a:gd name="T12" fmla="*/ 16 w 55"/>
                <a:gd name="T13" fmla="*/ 30 h 37"/>
                <a:gd name="T14" fmla="*/ 31 w 55"/>
                <a:gd name="T15" fmla="*/ 24 h 37"/>
                <a:gd name="T16" fmla="*/ 42 w 55"/>
                <a:gd name="T17" fmla="*/ 13 h 37"/>
                <a:gd name="T18" fmla="*/ 48 w 55"/>
                <a:gd name="T19" fmla="*/ 0 h 37"/>
                <a:gd name="T20" fmla="*/ 55 w 55"/>
                <a:gd name="T21" fmla="*/ 1 h 3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5"/>
                <a:gd name="T34" fmla="*/ 0 h 37"/>
                <a:gd name="T35" fmla="*/ 55 w 55"/>
                <a:gd name="T36" fmla="*/ 37 h 3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5" h="37">
                  <a:moveTo>
                    <a:pt x="55" y="1"/>
                  </a:moveTo>
                  <a:lnTo>
                    <a:pt x="46" y="18"/>
                  </a:lnTo>
                  <a:lnTo>
                    <a:pt x="33" y="30"/>
                  </a:lnTo>
                  <a:lnTo>
                    <a:pt x="17" y="37"/>
                  </a:lnTo>
                  <a:lnTo>
                    <a:pt x="0" y="37"/>
                  </a:lnTo>
                  <a:lnTo>
                    <a:pt x="0" y="30"/>
                  </a:lnTo>
                  <a:lnTo>
                    <a:pt x="16" y="30"/>
                  </a:lnTo>
                  <a:lnTo>
                    <a:pt x="31" y="24"/>
                  </a:lnTo>
                  <a:lnTo>
                    <a:pt x="42" y="13"/>
                  </a:lnTo>
                  <a:lnTo>
                    <a:pt x="48" y="0"/>
                  </a:lnTo>
                  <a:lnTo>
                    <a:pt x="55" y="1"/>
                  </a:lnTo>
                  <a:close/>
                </a:path>
              </a:pathLst>
            </a:custGeom>
            <a:solidFill>
              <a:srgbClr val="F8BDD6"/>
            </a:solidFill>
            <a:ln w="9525">
              <a:noFill/>
              <a:round/>
              <a:headEnd/>
              <a:tailEnd/>
            </a:ln>
          </p:spPr>
          <p:txBody>
            <a:bodyPr/>
            <a:lstStyle/>
            <a:p>
              <a:endParaRPr lang="ru-RU"/>
            </a:p>
          </p:txBody>
        </p:sp>
        <p:sp>
          <p:nvSpPr>
            <p:cNvPr id="162016" name="Freeform 3673"/>
            <p:cNvSpPr>
              <a:spLocks/>
            </p:cNvSpPr>
            <p:nvPr/>
          </p:nvSpPr>
          <p:spPr bwMode="auto">
            <a:xfrm>
              <a:off x="3354" y="596"/>
              <a:ext cx="8" cy="2"/>
            </a:xfrm>
            <a:custGeom>
              <a:avLst/>
              <a:gdLst>
                <a:gd name="T0" fmla="*/ 8 w 8"/>
                <a:gd name="T1" fmla="*/ 2 h 2"/>
                <a:gd name="T2" fmla="*/ 0 w 8"/>
                <a:gd name="T3" fmla="*/ 0 h 2"/>
                <a:gd name="T4" fmla="*/ 0 w 8"/>
                <a:gd name="T5" fmla="*/ 2 h 2"/>
                <a:gd name="T6" fmla="*/ 8 w 8"/>
                <a:gd name="T7" fmla="*/ 2 h 2"/>
                <a:gd name="T8" fmla="*/ 0 60000 65536"/>
                <a:gd name="T9" fmla="*/ 0 60000 65536"/>
                <a:gd name="T10" fmla="*/ 0 60000 65536"/>
                <a:gd name="T11" fmla="*/ 0 60000 65536"/>
                <a:gd name="T12" fmla="*/ 0 w 8"/>
                <a:gd name="T13" fmla="*/ 0 h 2"/>
                <a:gd name="T14" fmla="*/ 8 w 8"/>
                <a:gd name="T15" fmla="*/ 2 h 2"/>
              </a:gdLst>
              <a:ahLst/>
              <a:cxnLst>
                <a:cxn ang="T8">
                  <a:pos x="T0" y="T1"/>
                </a:cxn>
                <a:cxn ang="T9">
                  <a:pos x="T2" y="T3"/>
                </a:cxn>
                <a:cxn ang="T10">
                  <a:pos x="T4" y="T5"/>
                </a:cxn>
                <a:cxn ang="T11">
                  <a:pos x="T6" y="T7"/>
                </a:cxn>
              </a:cxnLst>
              <a:rect l="T12" t="T13" r="T14" b="T15"/>
              <a:pathLst>
                <a:path w="8" h="2">
                  <a:moveTo>
                    <a:pt x="8" y="2"/>
                  </a:moveTo>
                  <a:lnTo>
                    <a:pt x="0" y="0"/>
                  </a:lnTo>
                  <a:lnTo>
                    <a:pt x="0" y="2"/>
                  </a:lnTo>
                  <a:lnTo>
                    <a:pt x="8" y="2"/>
                  </a:lnTo>
                  <a:close/>
                </a:path>
              </a:pathLst>
            </a:custGeom>
            <a:solidFill>
              <a:srgbClr val="F8BDD6"/>
            </a:solidFill>
            <a:ln w="9525">
              <a:noFill/>
              <a:round/>
              <a:headEnd/>
              <a:tailEnd/>
            </a:ln>
          </p:spPr>
          <p:txBody>
            <a:bodyPr/>
            <a:lstStyle/>
            <a:p>
              <a:endParaRPr lang="ru-RU"/>
            </a:p>
          </p:txBody>
        </p:sp>
        <p:sp>
          <p:nvSpPr>
            <p:cNvPr id="162017" name="Freeform 3674"/>
            <p:cNvSpPr>
              <a:spLocks/>
            </p:cNvSpPr>
            <p:nvPr/>
          </p:nvSpPr>
          <p:spPr bwMode="auto">
            <a:xfrm>
              <a:off x="3269" y="579"/>
              <a:ext cx="38" cy="54"/>
            </a:xfrm>
            <a:custGeom>
              <a:avLst/>
              <a:gdLst>
                <a:gd name="T0" fmla="*/ 36 w 38"/>
                <a:gd name="T1" fmla="*/ 54 h 54"/>
                <a:gd name="T2" fmla="*/ 17 w 38"/>
                <a:gd name="T3" fmla="*/ 45 h 54"/>
                <a:gd name="T4" fmla="*/ 6 w 38"/>
                <a:gd name="T5" fmla="*/ 34 h 54"/>
                <a:gd name="T6" fmla="*/ 0 w 38"/>
                <a:gd name="T7" fmla="*/ 18 h 54"/>
                <a:gd name="T8" fmla="*/ 0 w 38"/>
                <a:gd name="T9" fmla="*/ 0 h 54"/>
                <a:gd name="T10" fmla="*/ 6 w 38"/>
                <a:gd name="T11" fmla="*/ 0 h 54"/>
                <a:gd name="T12" fmla="*/ 5 w 38"/>
                <a:gd name="T13" fmla="*/ 16 h 54"/>
                <a:gd name="T14" fmla="*/ 11 w 38"/>
                <a:gd name="T15" fmla="*/ 29 h 54"/>
                <a:gd name="T16" fmla="*/ 22 w 38"/>
                <a:gd name="T17" fmla="*/ 40 h 54"/>
                <a:gd name="T18" fmla="*/ 38 w 38"/>
                <a:gd name="T19" fmla="*/ 47 h 54"/>
                <a:gd name="T20" fmla="*/ 36 w 38"/>
                <a:gd name="T21" fmla="*/ 54 h 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8"/>
                <a:gd name="T34" fmla="*/ 0 h 54"/>
                <a:gd name="T35" fmla="*/ 38 w 38"/>
                <a:gd name="T36" fmla="*/ 54 h 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8" h="54">
                  <a:moveTo>
                    <a:pt x="36" y="54"/>
                  </a:moveTo>
                  <a:lnTo>
                    <a:pt x="17" y="45"/>
                  </a:lnTo>
                  <a:lnTo>
                    <a:pt x="6" y="34"/>
                  </a:lnTo>
                  <a:lnTo>
                    <a:pt x="0" y="18"/>
                  </a:lnTo>
                  <a:lnTo>
                    <a:pt x="0" y="0"/>
                  </a:lnTo>
                  <a:lnTo>
                    <a:pt x="6" y="0"/>
                  </a:lnTo>
                  <a:lnTo>
                    <a:pt x="5" y="16"/>
                  </a:lnTo>
                  <a:lnTo>
                    <a:pt x="11" y="29"/>
                  </a:lnTo>
                  <a:lnTo>
                    <a:pt x="22" y="40"/>
                  </a:lnTo>
                  <a:lnTo>
                    <a:pt x="38" y="47"/>
                  </a:lnTo>
                  <a:lnTo>
                    <a:pt x="36" y="54"/>
                  </a:lnTo>
                  <a:close/>
                </a:path>
              </a:pathLst>
            </a:custGeom>
            <a:solidFill>
              <a:srgbClr val="F8BDD6"/>
            </a:solidFill>
            <a:ln w="9525">
              <a:noFill/>
              <a:round/>
              <a:headEnd/>
              <a:tailEnd/>
            </a:ln>
          </p:spPr>
          <p:txBody>
            <a:bodyPr/>
            <a:lstStyle/>
            <a:p>
              <a:endParaRPr lang="ru-RU"/>
            </a:p>
          </p:txBody>
        </p:sp>
        <p:sp>
          <p:nvSpPr>
            <p:cNvPr id="162018" name="Freeform 3675"/>
            <p:cNvSpPr>
              <a:spLocks/>
            </p:cNvSpPr>
            <p:nvPr/>
          </p:nvSpPr>
          <p:spPr bwMode="auto">
            <a:xfrm>
              <a:off x="3305" y="628"/>
              <a:ext cx="2" cy="5"/>
            </a:xfrm>
            <a:custGeom>
              <a:avLst/>
              <a:gdLst>
                <a:gd name="T0" fmla="*/ 0 w 2"/>
                <a:gd name="T1" fmla="*/ 5 h 5"/>
                <a:gd name="T2" fmla="*/ 2 w 2"/>
                <a:gd name="T3" fmla="*/ 0 h 5"/>
                <a:gd name="T4" fmla="*/ 0 w 2"/>
                <a:gd name="T5" fmla="*/ 0 h 5"/>
                <a:gd name="T6" fmla="*/ 0 w 2"/>
                <a:gd name="T7" fmla="*/ 5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5"/>
                  </a:moveTo>
                  <a:lnTo>
                    <a:pt x="2" y="0"/>
                  </a:lnTo>
                  <a:lnTo>
                    <a:pt x="0" y="0"/>
                  </a:lnTo>
                  <a:lnTo>
                    <a:pt x="0" y="5"/>
                  </a:lnTo>
                  <a:close/>
                </a:path>
              </a:pathLst>
            </a:custGeom>
            <a:solidFill>
              <a:srgbClr val="F8BDD6"/>
            </a:solidFill>
            <a:ln w="9525">
              <a:noFill/>
              <a:round/>
              <a:headEnd/>
              <a:tailEnd/>
            </a:ln>
          </p:spPr>
          <p:txBody>
            <a:bodyPr/>
            <a:lstStyle/>
            <a:p>
              <a:endParaRPr lang="ru-RU"/>
            </a:p>
          </p:txBody>
        </p:sp>
        <p:sp>
          <p:nvSpPr>
            <p:cNvPr id="162019" name="Freeform 3676"/>
            <p:cNvSpPr>
              <a:spLocks/>
            </p:cNvSpPr>
            <p:nvPr/>
          </p:nvSpPr>
          <p:spPr bwMode="auto">
            <a:xfrm>
              <a:off x="3271" y="577"/>
              <a:ext cx="6" cy="4"/>
            </a:xfrm>
            <a:custGeom>
              <a:avLst/>
              <a:gdLst>
                <a:gd name="T0" fmla="*/ 0 w 6"/>
                <a:gd name="T1" fmla="*/ 2 h 4"/>
                <a:gd name="T2" fmla="*/ 0 w 6"/>
                <a:gd name="T3" fmla="*/ 0 h 4"/>
                <a:gd name="T4" fmla="*/ 4 w 6"/>
                <a:gd name="T5" fmla="*/ 4 h 4"/>
                <a:gd name="T6" fmla="*/ 6 w 6"/>
                <a:gd name="T7" fmla="*/ 2 h 4"/>
                <a:gd name="T8" fmla="*/ 0 w 6"/>
                <a:gd name="T9" fmla="*/ 2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2"/>
                  </a:moveTo>
                  <a:lnTo>
                    <a:pt x="0" y="0"/>
                  </a:lnTo>
                  <a:lnTo>
                    <a:pt x="4" y="4"/>
                  </a:lnTo>
                  <a:lnTo>
                    <a:pt x="6" y="2"/>
                  </a:lnTo>
                  <a:lnTo>
                    <a:pt x="0" y="2"/>
                  </a:lnTo>
                  <a:close/>
                </a:path>
              </a:pathLst>
            </a:custGeom>
            <a:solidFill>
              <a:srgbClr val="F8BDD6"/>
            </a:solidFill>
            <a:ln w="9525">
              <a:noFill/>
              <a:round/>
              <a:headEnd/>
              <a:tailEnd/>
            </a:ln>
          </p:spPr>
          <p:txBody>
            <a:bodyPr/>
            <a:lstStyle/>
            <a:p>
              <a:endParaRPr lang="ru-RU"/>
            </a:p>
          </p:txBody>
        </p:sp>
        <p:sp>
          <p:nvSpPr>
            <p:cNvPr id="162020" name="Freeform 3677"/>
            <p:cNvSpPr>
              <a:spLocks/>
            </p:cNvSpPr>
            <p:nvPr/>
          </p:nvSpPr>
          <p:spPr bwMode="auto">
            <a:xfrm>
              <a:off x="3768" y="1601"/>
              <a:ext cx="474" cy="301"/>
            </a:xfrm>
            <a:custGeom>
              <a:avLst/>
              <a:gdLst>
                <a:gd name="T0" fmla="*/ 0 w 474"/>
                <a:gd name="T1" fmla="*/ 160 h 301"/>
                <a:gd name="T2" fmla="*/ 415 w 474"/>
                <a:gd name="T3" fmla="*/ 0 h 301"/>
                <a:gd name="T4" fmla="*/ 438 w 474"/>
                <a:gd name="T5" fmla="*/ 0 h 301"/>
                <a:gd name="T6" fmla="*/ 447 w 474"/>
                <a:gd name="T7" fmla="*/ 8 h 301"/>
                <a:gd name="T8" fmla="*/ 443 w 474"/>
                <a:gd name="T9" fmla="*/ 32 h 301"/>
                <a:gd name="T10" fmla="*/ 464 w 474"/>
                <a:gd name="T11" fmla="*/ 29 h 301"/>
                <a:gd name="T12" fmla="*/ 474 w 474"/>
                <a:gd name="T13" fmla="*/ 39 h 301"/>
                <a:gd name="T14" fmla="*/ 472 w 474"/>
                <a:gd name="T15" fmla="*/ 57 h 301"/>
                <a:gd name="T16" fmla="*/ 465 w 474"/>
                <a:gd name="T17" fmla="*/ 63 h 301"/>
                <a:gd name="T18" fmla="*/ 473 w 474"/>
                <a:gd name="T19" fmla="*/ 73 h 301"/>
                <a:gd name="T20" fmla="*/ 466 w 474"/>
                <a:gd name="T21" fmla="*/ 84 h 301"/>
                <a:gd name="T22" fmla="*/ 68 w 474"/>
                <a:gd name="T23" fmla="*/ 301 h 301"/>
                <a:gd name="T24" fmla="*/ 0 w 474"/>
                <a:gd name="T25" fmla="*/ 160 h 30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74"/>
                <a:gd name="T40" fmla="*/ 0 h 301"/>
                <a:gd name="T41" fmla="*/ 474 w 474"/>
                <a:gd name="T42" fmla="*/ 301 h 30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74" h="301">
                  <a:moveTo>
                    <a:pt x="0" y="160"/>
                  </a:moveTo>
                  <a:lnTo>
                    <a:pt x="415" y="0"/>
                  </a:lnTo>
                  <a:lnTo>
                    <a:pt x="438" y="0"/>
                  </a:lnTo>
                  <a:lnTo>
                    <a:pt x="447" y="8"/>
                  </a:lnTo>
                  <a:lnTo>
                    <a:pt x="443" y="32"/>
                  </a:lnTo>
                  <a:lnTo>
                    <a:pt x="464" y="29"/>
                  </a:lnTo>
                  <a:lnTo>
                    <a:pt x="474" y="39"/>
                  </a:lnTo>
                  <a:lnTo>
                    <a:pt x="472" y="57"/>
                  </a:lnTo>
                  <a:lnTo>
                    <a:pt x="465" y="63"/>
                  </a:lnTo>
                  <a:lnTo>
                    <a:pt x="473" y="73"/>
                  </a:lnTo>
                  <a:lnTo>
                    <a:pt x="466" y="84"/>
                  </a:lnTo>
                  <a:lnTo>
                    <a:pt x="68" y="301"/>
                  </a:lnTo>
                  <a:lnTo>
                    <a:pt x="0" y="160"/>
                  </a:lnTo>
                  <a:close/>
                </a:path>
              </a:pathLst>
            </a:custGeom>
            <a:solidFill>
              <a:srgbClr val="D7AB00"/>
            </a:solidFill>
            <a:ln w="9525">
              <a:noFill/>
              <a:round/>
              <a:headEnd/>
              <a:tailEnd/>
            </a:ln>
          </p:spPr>
          <p:txBody>
            <a:bodyPr/>
            <a:lstStyle/>
            <a:p>
              <a:endParaRPr lang="ru-RU"/>
            </a:p>
          </p:txBody>
        </p:sp>
        <p:sp>
          <p:nvSpPr>
            <p:cNvPr id="162021" name="Freeform 3678"/>
            <p:cNvSpPr>
              <a:spLocks/>
            </p:cNvSpPr>
            <p:nvPr/>
          </p:nvSpPr>
          <p:spPr bwMode="auto">
            <a:xfrm>
              <a:off x="3768" y="1597"/>
              <a:ext cx="418" cy="167"/>
            </a:xfrm>
            <a:custGeom>
              <a:avLst/>
              <a:gdLst>
                <a:gd name="T0" fmla="*/ 0 w 418"/>
                <a:gd name="T1" fmla="*/ 162 h 167"/>
                <a:gd name="T2" fmla="*/ 3 w 418"/>
                <a:gd name="T3" fmla="*/ 167 h 167"/>
                <a:gd name="T4" fmla="*/ 418 w 418"/>
                <a:gd name="T5" fmla="*/ 5 h 167"/>
                <a:gd name="T6" fmla="*/ 414 w 418"/>
                <a:gd name="T7" fmla="*/ 0 h 167"/>
                <a:gd name="T8" fmla="*/ 0 w 418"/>
                <a:gd name="T9" fmla="*/ 162 h 167"/>
                <a:gd name="T10" fmla="*/ 0 60000 65536"/>
                <a:gd name="T11" fmla="*/ 0 60000 65536"/>
                <a:gd name="T12" fmla="*/ 0 60000 65536"/>
                <a:gd name="T13" fmla="*/ 0 60000 65536"/>
                <a:gd name="T14" fmla="*/ 0 60000 65536"/>
                <a:gd name="T15" fmla="*/ 0 w 418"/>
                <a:gd name="T16" fmla="*/ 0 h 167"/>
                <a:gd name="T17" fmla="*/ 418 w 418"/>
                <a:gd name="T18" fmla="*/ 167 h 167"/>
              </a:gdLst>
              <a:ahLst/>
              <a:cxnLst>
                <a:cxn ang="T10">
                  <a:pos x="T0" y="T1"/>
                </a:cxn>
                <a:cxn ang="T11">
                  <a:pos x="T2" y="T3"/>
                </a:cxn>
                <a:cxn ang="T12">
                  <a:pos x="T4" y="T5"/>
                </a:cxn>
                <a:cxn ang="T13">
                  <a:pos x="T6" y="T7"/>
                </a:cxn>
                <a:cxn ang="T14">
                  <a:pos x="T8" y="T9"/>
                </a:cxn>
              </a:cxnLst>
              <a:rect l="T15" t="T16" r="T17" b="T18"/>
              <a:pathLst>
                <a:path w="418" h="167">
                  <a:moveTo>
                    <a:pt x="0" y="162"/>
                  </a:moveTo>
                  <a:lnTo>
                    <a:pt x="3" y="167"/>
                  </a:lnTo>
                  <a:lnTo>
                    <a:pt x="418" y="5"/>
                  </a:lnTo>
                  <a:lnTo>
                    <a:pt x="414" y="0"/>
                  </a:lnTo>
                  <a:lnTo>
                    <a:pt x="0" y="162"/>
                  </a:lnTo>
                  <a:close/>
                </a:path>
              </a:pathLst>
            </a:custGeom>
            <a:solidFill>
              <a:srgbClr val="000000"/>
            </a:solidFill>
            <a:ln w="9525">
              <a:noFill/>
              <a:round/>
              <a:headEnd/>
              <a:tailEnd/>
            </a:ln>
          </p:spPr>
          <p:txBody>
            <a:bodyPr/>
            <a:lstStyle/>
            <a:p>
              <a:endParaRPr lang="ru-RU"/>
            </a:p>
          </p:txBody>
        </p:sp>
        <p:sp>
          <p:nvSpPr>
            <p:cNvPr id="162022" name="Rectangle 3679"/>
            <p:cNvSpPr>
              <a:spLocks noChangeArrowheads="1"/>
            </p:cNvSpPr>
            <p:nvPr/>
          </p:nvSpPr>
          <p:spPr bwMode="auto">
            <a:xfrm>
              <a:off x="4183" y="1598"/>
              <a:ext cx="22" cy="7"/>
            </a:xfrm>
            <a:prstGeom prst="rect">
              <a:avLst/>
            </a:prstGeom>
            <a:solidFill>
              <a:srgbClr val="000000"/>
            </a:solidFill>
            <a:ln w="9525">
              <a:noFill/>
              <a:miter lim="800000"/>
              <a:headEnd/>
              <a:tailEnd/>
            </a:ln>
          </p:spPr>
          <p:txBody>
            <a:bodyPr/>
            <a:lstStyle/>
            <a:p>
              <a:endParaRPr lang="en-US"/>
            </a:p>
          </p:txBody>
        </p:sp>
        <p:sp>
          <p:nvSpPr>
            <p:cNvPr id="162023" name="Freeform 3680"/>
            <p:cNvSpPr>
              <a:spLocks/>
            </p:cNvSpPr>
            <p:nvPr/>
          </p:nvSpPr>
          <p:spPr bwMode="auto">
            <a:xfrm>
              <a:off x="4183" y="1598"/>
              <a:ext cx="3" cy="7"/>
            </a:xfrm>
            <a:custGeom>
              <a:avLst/>
              <a:gdLst>
                <a:gd name="T0" fmla="*/ 0 w 3"/>
                <a:gd name="T1" fmla="*/ 0 h 7"/>
                <a:gd name="T2" fmla="*/ 1 w 3"/>
                <a:gd name="T3" fmla="*/ 0 h 7"/>
                <a:gd name="T4" fmla="*/ 1 w 3"/>
                <a:gd name="T5" fmla="*/ 7 h 7"/>
                <a:gd name="T6" fmla="*/ 3 w 3"/>
                <a:gd name="T7" fmla="*/ 5 h 7"/>
                <a:gd name="T8" fmla="*/ 0 w 3"/>
                <a:gd name="T9" fmla="*/ 0 h 7"/>
                <a:gd name="T10" fmla="*/ 0 60000 65536"/>
                <a:gd name="T11" fmla="*/ 0 60000 65536"/>
                <a:gd name="T12" fmla="*/ 0 60000 65536"/>
                <a:gd name="T13" fmla="*/ 0 60000 65536"/>
                <a:gd name="T14" fmla="*/ 0 60000 65536"/>
                <a:gd name="T15" fmla="*/ 0 w 3"/>
                <a:gd name="T16" fmla="*/ 0 h 7"/>
                <a:gd name="T17" fmla="*/ 3 w 3"/>
                <a:gd name="T18" fmla="*/ 7 h 7"/>
              </a:gdLst>
              <a:ahLst/>
              <a:cxnLst>
                <a:cxn ang="T10">
                  <a:pos x="T0" y="T1"/>
                </a:cxn>
                <a:cxn ang="T11">
                  <a:pos x="T2" y="T3"/>
                </a:cxn>
                <a:cxn ang="T12">
                  <a:pos x="T4" y="T5"/>
                </a:cxn>
                <a:cxn ang="T13">
                  <a:pos x="T6" y="T7"/>
                </a:cxn>
                <a:cxn ang="T14">
                  <a:pos x="T8" y="T9"/>
                </a:cxn>
              </a:cxnLst>
              <a:rect l="T15" t="T16" r="T17" b="T18"/>
              <a:pathLst>
                <a:path w="3" h="7">
                  <a:moveTo>
                    <a:pt x="0" y="0"/>
                  </a:moveTo>
                  <a:lnTo>
                    <a:pt x="1" y="0"/>
                  </a:lnTo>
                  <a:lnTo>
                    <a:pt x="1" y="7"/>
                  </a:lnTo>
                  <a:lnTo>
                    <a:pt x="3" y="5"/>
                  </a:lnTo>
                  <a:lnTo>
                    <a:pt x="0" y="0"/>
                  </a:lnTo>
                  <a:close/>
                </a:path>
              </a:pathLst>
            </a:custGeom>
            <a:solidFill>
              <a:srgbClr val="000000"/>
            </a:solidFill>
            <a:ln w="9525">
              <a:noFill/>
              <a:round/>
              <a:headEnd/>
              <a:tailEnd/>
            </a:ln>
          </p:spPr>
          <p:txBody>
            <a:bodyPr/>
            <a:lstStyle/>
            <a:p>
              <a:endParaRPr lang="ru-RU"/>
            </a:p>
          </p:txBody>
        </p:sp>
        <p:sp>
          <p:nvSpPr>
            <p:cNvPr id="162024" name="Freeform 3681"/>
            <p:cNvSpPr>
              <a:spLocks/>
            </p:cNvSpPr>
            <p:nvPr/>
          </p:nvSpPr>
          <p:spPr bwMode="auto">
            <a:xfrm>
              <a:off x="4202" y="1598"/>
              <a:ext cx="13" cy="12"/>
            </a:xfrm>
            <a:custGeom>
              <a:avLst/>
              <a:gdLst>
                <a:gd name="T0" fmla="*/ 5 w 13"/>
                <a:gd name="T1" fmla="*/ 0 h 12"/>
                <a:gd name="T2" fmla="*/ 0 w 13"/>
                <a:gd name="T3" fmla="*/ 4 h 12"/>
                <a:gd name="T4" fmla="*/ 9 w 13"/>
                <a:gd name="T5" fmla="*/ 12 h 12"/>
                <a:gd name="T6" fmla="*/ 13 w 13"/>
                <a:gd name="T7" fmla="*/ 7 h 12"/>
                <a:gd name="T8" fmla="*/ 5 w 13"/>
                <a:gd name="T9" fmla="*/ 0 h 12"/>
                <a:gd name="T10" fmla="*/ 0 60000 65536"/>
                <a:gd name="T11" fmla="*/ 0 60000 65536"/>
                <a:gd name="T12" fmla="*/ 0 60000 65536"/>
                <a:gd name="T13" fmla="*/ 0 60000 65536"/>
                <a:gd name="T14" fmla="*/ 0 60000 65536"/>
                <a:gd name="T15" fmla="*/ 0 w 13"/>
                <a:gd name="T16" fmla="*/ 0 h 12"/>
                <a:gd name="T17" fmla="*/ 13 w 13"/>
                <a:gd name="T18" fmla="*/ 12 h 12"/>
              </a:gdLst>
              <a:ahLst/>
              <a:cxnLst>
                <a:cxn ang="T10">
                  <a:pos x="T0" y="T1"/>
                </a:cxn>
                <a:cxn ang="T11">
                  <a:pos x="T2" y="T3"/>
                </a:cxn>
                <a:cxn ang="T12">
                  <a:pos x="T4" y="T5"/>
                </a:cxn>
                <a:cxn ang="T13">
                  <a:pos x="T6" y="T7"/>
                </a:cxn>
                <a:cxn ang="T14">
                  <a:pos x="T8" y="T9"/>
                </a:cxn>
              </a:cxnLst>
              <a:rect l="T15" t="T16" r="T17" b="T18"/>
              <a:pathLst>
                <a:path w="13" h="12">
                  <a:moveTo>
                    <a:pt x="5" y="0"/>
                  </a:moveTo>
                  <a:lnTo>
                    <a:pt x="0" y="4"/>
                  </a:lnTo>
                  <a:lnTo>
                    <a:pt x="9" y="12"/>
                  </a:lnTo>
                  <a:lnTo>
                    <a:pt x="13" y="7"/>
                  </a:lnTo>
                  <a:lnTo>
                    <a:pt x="5" y="0"/>
                  </a:lnTo>
                  <a:close/>
                </a:path>
              </a:pathLst>
            </a:custGeom>
            <a:solidFill>
              <a:srgbClr val="000000"/>
            </a:solidFill>
            <a:ln w="9525">
              <a:noFill/>
              <a:round/>
              <a:headEnd/>
              <a:tailEnd/>
            </a:ln>
          </p:spPr>
          <p:txBody>
            <a:bodyPr/>
            <a:lstStyle/>
            <a:p>
              <a:endParaRPr lang="ru-RU"/>
            </a:p>
          </p:txBody>
        </p:sp>
        <p:sp>
          <p:nvSpPr>
            <p:cNvPr id="162025" name="Freeform 3682"/>
            <p:cNvSpPr>
              <a:spLocks/>
            </p:cNvSpPr>
            <p:nvPr/>
          </p:nvSpPr>
          <p:spPr bwMode="auto">
            <a:xfrm>
              <a:off x="4203" y="1598"/>
              <a:ext cx="3" cy="7"/>
            </a:xfrm>
            <a:custGeom>
              <a:avLst/>
              <a:gdLst>
                <a:gd name="T0" fmla="*/ 3 w 3"/>
                <a:gd name="T1" fmla="*/ 0 h 7"/>
                <a:gd name="T2" fmla="*/ 3 w 3"/>
                <a:gd name="T3" fmla="*/ 0 h 7"/>
                <a:gd name="T4" fmla="*/ 0 w 3"/>
                <a:gd name="T5" fmla="*/ 5 h 7"/>
                <a:gd name="T6" fmla="*/ 3 w 3"/>
                <a:gd name="T7" fmla="*/ 7 h 7"/>
                <a:gd name="T8" fmla="*/ 3 w 3"/>
                <a:gd name="T9" fmla="*/ 0 h 7"/>
                <a:gd name="T10" fmla="*/ 0 60000 65536"/>
                <a:gd name="T11" fmla="*/ 0 60000 65536"/>
                <a:gd name="T12" fmla="*/ 0 60000 65536"/>
                <a:gd name="T13" fmla="*/ 0 60000 65536"/>
                <a:gd name="T14" fmla="*/ 0 60000 65536"/>
                <a:gd name="T15" fmla="*/ 0 w 3"/>
                <a:gd name="T16" fmla="*/ 0 h 7"/>
                <a:gd name="T17" fmla="*/ 3 w 3"/>
                <a:gd name="T18" fmla="*/ 7 h 7"/>
              </a:gdLst>
              <a:ahLst/>
              <a:cxnLst>
                <a:cxn ang="T10">
                  <a:pos x="T0" y="T1"/>
                </a:cxn>
                <a:cxn ang="T11">
                  <a:pos x="T2" y="T3"/>
                </a:cxn>
                <a:cxn ang="T12">
                  <a:pos x="T4" y="T5"/>
                </a:cxn>
                <a:cxn ang="T13">
                  <a:pos x="T6" y="T7"/>
                </a:cxn>
                <a:cxn ang="T14">
                  <a:pos x="T8" y="T9"/>
                </a:cxn>
              </a:cxnLst>
              <a:rect l="T15" t="T16" r="T17" b="T18"/>
              <a:pathLst>
                <a:path w="3" h="7">
                  <a:moveTo>
                    <a:pt x="3" y="0"/>
                  </a:moveTo>
                  <a:lnTo>
                    <a:pt x="3" y="0"/>
                  </a:lnTo>
                  <a:lnTo>
                    <a:pt x="0" y="5"/>
                  </a:lnTo>
                  <a:lnTo>
                    <a:pt x="3" y="7"/>
                  </a:lnTo>
                  <a:lnTo>
                    <a:pt x="3" y="0"/>
                  </a:lnTo>
                  <a:close/>
                </a:path>
              </a:pathLst>
            </a:custGeom>
            <a:solidFill>
              <a:srgbClr val="000000"/>
            </a:solidFill>
            <a:ln w="9525">
              <a:noFill/>
              <a:round/>
              <a:headEnd/>
              <a:tailEnd/>
            </a:ln>
          </p:spPr>
          <p:txBody>
            <a:bodyPr/>
            <a:lstStyle/>
            <a:p>
              <a:endParaRPr lang="ru-RU"/>
            </a:p>
          </p:txBody>
        </p:sp>
        <p:sp>
          <p:nvSpPr>
            <p:cNvPr id="162026" name="Freeform 3683"/>
            <p:cNvSpPr>
              <a:spLocks/>
            </p:cNvSpPr>
            <p:nvPr/>
          </p:nvSpPr>
          <p:spPr bwMode="auto">
            <a:xfrm>
              <a:off x="4206" y="1606"/>
              <a:ext cx="12" cy="27"/>
            </a:xfrm>
            <a:custGeom>
              <a:avLst/>
              <a:gdLst>
                <a:gd name="T0" fmla="*/ 12 w 12"/>
                <a:gd name="T1" fmla="*/ 2 h 27"/>
                <a:gd name="T2" fmla="*/ 5 w 12"/>
                <a:gd name="T3" fmla="*/ 0 h 27"/>
                <a:gd name="T4" fmla="*/ 0 w 12"/>
                <a:gd name="T5" fmla="*/ 25 h 27"/>
                <a:gd name="T6" fmla="*/ 7 w 12"/>
                <a:gd name="T7" fmla="*/ 27 h 27"/>
                <a:gd name="T8" fmla="*/ 12 w 12"/>
                <a:gd name="T9" fmla="*/ 2 h 27"/>
                <a:gd name="T10" fmla="*/ 0 60000 65536"/>
                <a:gd name="T11" fmla="*/ 0 60000 65536"/>
                <a:gd name="T12" fmla="*/ 0 60000 65536"/>
                <a:gd name="T13" fmla="*/ 0 60000 65536"/>
                <a:gd name="T14" fmla="*/ 0 60000 65536"/>
                <a:gd name="T15" fmla="*/ 0 w 12"/>
                <a:gd name="T16" fmla="*/ 0 h 27"/>
                <a:gd name="T17" fmla="*/ 12 w 12"/>
                <a:gd name="T18" fmla="*/ 27 h 27"/>
              </a:gdLst>
              <a:ahLst/>
              <a:cxnLst>
                <a:cxn ang="T10">
                  <a:pos x="T0" y="T1"/>
                </a:cxn>
                <a:cxn ang="T11">
                  <a:pos x="T2" y="T3"/>
                </a:cxn>
                <a:cxn ang="T12">
                  <a:pos x="T4" y="T5"/>
                </a:cxn>
                <a:cxn ang="T13">
                  <a:pos x="T6" y="T7"/>
                </a:cxn>
                <a:cxn ang="T14">
                  <a:pos x="T8" y="T9"/>
                </a:cxn>
              </a:cxnLst>
              <a:rect l="T15" t="T16" r="T17" b="T18"/>
              <a:pathLst>
                <a:path w="12" h="27">
                  <a:moveTo>
                    <a:pt x="12" y="2"/>
                  </a:moveTo>
                  <a:lnTo>
                    <a:pt x="5" y="0"/>
                  </a:lnTo>
                  <a:lnTo>
                    <a:pt x="0" y="25"/>
                  </a:lnTo>
                  <a:lnTo>
                    <a:pt x="7" y="27"/>
                  </a:lnTo>
                  <a:lnTo>
                    <a:pt x="12" y="2"/>
                  </a:lnTo>
                  <a:close/>
                </a:path>
              </a:pathLst>
            </a:custGeom>
            <a:solidFill>
              <a:srgbClr val="000000"/>
            </a:solidFill>
            <a:ln w="9525">
              <a:noFill/>
              <a:round/>
              <a:headEnd/>
              <a:tailEnd/>
            </a:ln>
          </p:spPr>
          <p:txBody>
            <a:bodyPr/>
            <a:lstStyle/>
            <a:p>
              <a:endParaRPr lang="ru-RU"/>
            </a:p>
          </p:txBody>
        </p:sp>
        <p:sp>
          <p:nvSpPr>
            <p:cNvPr id="162027" name="Freeform 3684"/>
            <p:cNvSpPr>
              <a:spLocks/>
            </p:cNvSpPr>
            <p:nvPr/>
          </p:nvSpPr>
          <p:spPr bwMode="auto">
            <a:xfrm>
              <a:off x="4210" y="1605"/>
              <a:ext cx="7" cy="5"/>
            </a:xfrm>
            <a:custGeom>
              <a:avLst/>
              <a:gdLst>
                <a:gd name="T0" fmla="*/ 5 w 7"/>
                <a:gd name="T1" fmla="*/ 0 h 5"/>
                <a:gd name="T2" fmla="*/ 7 w 7"/>
                <a:gd name="T3" fmla="*/ 2 h 5"/>
                <a:gd name="T4" fmla="*/ 7 w 7"/>
                <a:gd name="T5" fmla="*/ 4 h 5"/>
                <a:gd name="T6" fmla="*/ 0 w 7"/>
                <a:gd name="T7" fmla="*/ 2 h 5"/>
                <a:gd name="T8" fmla="*/ 0 w 7"/>
                <a:gd name="T9" fmla="*/ 5 h 5"/>
                <a:gd name="T10" fmla="*/ 5 w 7"/>
                <a:gd name="T11" fmla="*/ 0 h 5"/>
                <a:gd name="T12" fmla="*/ 0 60000 65536"/>
                <a:gd name="T13" fmla="*/ 0 60000 65536"/>
                <a:gd name="T14" fmla="*/ 0 60000 65536"/>
                <a:gd name="T15" fmla="*/ 0 60000 65536"/>
                <a:gd name="T16" fmla="*/ 0 60000 65536"/>
                <a:gd name="T17" fmla="*/ 0 60000 65536"/>
                <a:gd name="T18" fmla="*/ 0 w 7"/>
                <a:gd name="T19" fmla="*/ 0 h 5"/>
                <a:gd name="T20" fmla="*/ 7 w 7"/>
                <a:gd name="T21" fmla="*/ 5 h 5"/>
              </a:gdLst>
              <a:ahLst/>
              <a:cxnLst>
                <a:cxn ang="T12">
                  <a:pos x="T0" y="T1"/>
                </a:cxn>
                <a:cxn ang="T13">
                  <a:pos x="T2" y="T3"/>
                </a:cxn>
                <a:cxn ang="T14">
                  <a:pos x="T4" y="T5"/>
                </a:cxn>
                <a:cxn ang="T15">
                  <a:pos x="T6" y="T7"/>
                </a:cxn>
                <a:cxn ang="T16">
                  <a:pos x="T8" y="T9"/>
                </a:cxn>
                <a:cxn ang="T17">
                  <a:pos x="T10" y="T11"/>
                </a:cxn>
              </a:cxnLst>
              <a:rect l="T18" t="T19" r="T20" b="T21"/>
              <a:pathLst>
                <a:path w="7" h="5">
                  <a:moveTo>
                    <a:pt x="5" y="0"/>
                  </a:moveTo>
                  <a:lnTo>
                    <a:pt x="7" y="2"/>
                  </a:lnTo>
                  <a:lnTo>
                    <a:pt x="7" y="4"/>
                  </a:lnTo>
                  <a:lnTo>
                    <a:pt x="0" y="2"/>
                  </a:lnTo>
                  <a:lnTo>
                    <a:pt x="0" y="5"/>
                  </a:lnTo>
                  <a:lnTo>
                    <a:pt x="5" y="0"/>
                  </a:lnTo>
                  <a:close/>
                </a:path>
              </a:pathLst>
            </a:custGeom>
            <a:solidFill>
              <a:srgbClr val="000000"/>
            </a:solidFill>
            <a:ln w="9525">
              <a:noFill/>
              <a:round/>
              <a:headEnd/>
              <a:tailEnd/>
            </a:ln>
          </p:spPr>
          <p:txBody>
            <a:bodyPr/>
            <a:lstStyle/>
            <a:p>
              <a:endParaRPr lang="ru-RU"/>
            </a:p>
          </p:txBody>
        </p:sp>
        <p:sp>
          <p:nvSpPr>
            <p:cNvPr id="162028" name="Freeform 3685"/>
            <p:cNvSpPr>
              <a:spLocks/>
            </p:cNvSpPr>
            <p:nvPr/>
          </p:nvSpPr>
          <p:spPr bwMode="auto">
            <a:xfrm>
              <a:off x="4210" y="1626"/>
              <a:ext cx="20" cy="9"/>
            </a:xfrm>
            <a:custGeom>
              <a:avLst/>
              <a:gdLst>
                <a:gd name="T0" fmla="*/ 0 w 20"/>
                <a:gd name="T1" fmla="*/ 4 h 9"/>
                <a:gd name="T2" fmla="*/ 0 w 20"/>
                <a:gd name="T3" fmla="*/ 9 h 9"/>
                <a:gd name="T4" fmla="*/ 20 w 20"/>
                <a:gd name="T5" fmla="*/ 5 h 9"/>
                <a:gd name="T6" fmla="*/ 20 w 20"/>
                <a:gd name="T7" fmla="*/ 0 h 9"/>
                <a:gd name="T8" fmla="*/ 0 w 20"/>
                <a:gd name="T9" fmla="*/ 4 h 9"/>
                <a:gd name="T10" fmla="*/ 0 60000 65536"/>
                <a:gd name="T11" fmla="*/ 0 60000 65536"/>
                <a:gd name="T12" fmla="*/ 0 60000 65536"/>
                <a:gd name="T13" fmla="*/ 0 60000 65536"/>
                <a:gd name="T14" fmla="*/ 0 60000 65536"/>
                <a:gd name="T15" fmla="*/ 0 w 20"/>
                <a:gd name="T16" fmla="*/ 0 h 9"/>
                <a:gd name="T17" fmla="*/ 20 w 20"/>
                <a:gd name="T18" fmla="*/ 9 h 9"/>
              </a:gdLst>
              <a:ahLst/>
              <a:cxnLst>
                <a:cxn ang="T10">
                  <a:pos x="T0" y="T1"/>
                </a:cxn>
                <a:cxn ang="T11">
                  <a:pos x="T2" y="T3"/>
                </a:cxn>
                <a:cxn ang="T12">
                  <a:pos x="T4" y="T5"/>
                </a:cxn>
                <a:cxn ang="T13">
                  <a:pos x="T6" y="T7"/>
                </a:cxn>
                <a:cxn ang="T14">
                  <a:pos x="T8" y="T9"/>
                </a:cxn>
              </a:cxnLst>
              <a:rect l="T15" t="T16" r="T17" b="T18"/>
              <a:pathLst>
                <a:path w="20" h="9">
                  <a:moveTo>
                    <a:pt x="0" y="4"/>
                  </a:moveTo>
                  <a:lnTo>
                    <a:pt x="0" y="9"/>
                  </a:lnTo>
                  <a:lnTo>
                    <a:pt x="20" y="5"/>
                  </a:lnTo>
                  <a:lnTo>
                    <a:pt x="20" y="0"/>
                  </a:lnTo>
                  <a:lnTo>
                    <a:pt x="0" y="4"/>
                  </a:lnTo>
                  <a:close/>
                </a:path>
              </a:pathLst>
            </a:custGeom>
            <a:solidFill>
              <a:srgbClr val="000000"/>
            </a:solidFill>
            <a:ln w="9525">
              <a:noFill/>
              <a:round/>
              <a:headEnd/>
              <a:tailEnd/>
            </a:ln>
          </p:spPr>
          <p:txBody>
            <a:bodyPr/>
            <a:lstStyle/>
            <a:p>
              <a:endParaRPr lang="ru-RU"/>
            </a:p>
          </p:txBody>
        </p:sp>
        <p:sp>
          <p:nvSpPr>
            <p:cNvPr id="162029" name="Freeform 3686"/>
            <p:cNvSpPr>
              <a:spLocks/>
            </p:cNvSpPr>
            <p:nvPr/>
          </p:nvSpPr>
          <p:spPr bwMode="auto">
            <a:xfrm>
              <a:off x="4206" y="1630"/>
              <a:ext cx="6" cy="5"/>
            </a:xfrm>
            <a:custGeom>
              <a:avLst/>
              <a:gdLst>
                <a:gd name="T0" fmla="*/ 0 w 6"/>
                <a:gd name="T1" fmla="*/ 1 h 5"/>
                <a:gd name="T2" fmla="*/ 0 w 6"/>
                <a:gd name="T3" fmla="*/ 5 h 5"/>
                <a:gd name="T4" fmla="*/ 4 w 6"/>
                <a:gd name="T5" fmla="*/ 5 h 5"/>
                <a:gd name="T6" fmla="*/ 4 w 6"/>
                <a:gd name="T7" fmla="*/ 0 h 5"/>
                <a:gd name="T8" fmla="*/ 6 w 6"/>
                <a:gd name="T9" fmla="*/ 3 h 5"/>
                <a:gd name="T10" fmla="*/ 0 w 6"/>
                <a:gd name="T11" fmla="*/ 1 h 5"/>
                <a:gd name="T12" fmla="*/ 0 60000 65536"/>
                <a:gd name="T13" fmla="*/ 0 60000 65536"/>
                <a:gd name="T14" fmla="*/ 0 60000 65536"/>
                <a:gd name="T15" fmla="*/ 0 60000 65536"/>
                <a:gd name="T16" fmla="*/ 0 60000 65536"/>
                <a:gd name="T17" fmla="*/ 0 60000 65536"/>
                <a:gd name="T18" fmla="*/ 0 w 6"/>
                <a:gd name="T19" fmla="*/ 0 h 5"/>
                <a:gd name="T20" fmla="*/ 6 w 6"/>
                <a:gd name="T21" fmla="*/ 5 h 5"/>
              </a:gdLst>
              <a:ahLst/>
              <a:cxnLst>
                <a:cxn ang="T12">
                  <a:pos x="T0" y="T1"/>
                </a:cxn>
                <a:cxn ang="T13">
                  <a:pos x="T2" y="T3"/>
                </a:cxn>
                <a:cxn ang="T14">
                  <a:pos x="T4" y="T5"/>
                </a:cxn>
                <a:cxn ang="T15">
                  <a:pos x="T6" y="T7"/>
                </a:cxn>
                <a:cxn ang="T16">
                  <a:pos x="T8" y="T9"/>
                </a:cxn>
                <a:cxn ang="T17">
                  <a:pos x="T10" y="T11"/>
                </a:cxn>
              </a:cxnLst>
              <a:rect l="T18" t="T19" r="T20" b="T21"/>
              <a:pathLst>
                <a:path w="6" h="5">
                  <a:moveTo>
                    <a:pt x="0" y="1"/>
                  </a:moveTo>
                  <a:lnTo>
                    <a:pt x="0" y="5"/>
                  </a:lnTo>
                  <a:lnTo>
                    <a:pt x="4" y="5"/>
                  </a:lnTo>
                  <a:lnTo>
                    <a:pt x="4" y="0"/>
                  </a:lnTo>
                  <a:lnTo>
                    <a:pt x="6" y="3"/>
                  </a:lnTo>
                  <a:lnTo>
                    <a:pt x="0" y="1"/>
                  </a:lnTo>
                  <a:close/>
                </a:path>
              </a:pathLst>
            </a:custGeom>
            <a:solidFill>
              <a:srgbClr val="000000"/>
            </a:solidFill>
            <a:ln w="9525">
              <a:noFill/>
              <a:round/>
              <a:headEnd/>
              <a:tailEnd/>
            </a:ln>
          </p:spPr>
          <p:txBody>
            <a:bodyPr/>
            <a:lstStyle/>
            <a:p>
              <a:endParaRPr lang="ru-RU"/>
            </a:p>
          </p:txBody>
        </p:sp>
        <p:sp>
          <p:nvSpPr>
            <p:cNvPr id="162030" name="Freeform 3687"/>
            <p:cNvSpPr>
              <a:spLocks/>
            </p:cNvSpPr>
            <p:nvPr/>
          </p:nvSpPr>
          <p:spPr bwMode="auto">
            <a:xfrm>
              <a:off x="4226" y="1626"/>
              <a:ext cx="16" cy="17"/>
            </a:xfrm>
            <a:custGeom>
              <a:avLst/>
              <a:gdLst>
                <a:gd name="T0" fmla="*/ 4 w 16"/>
                <a:gd name="T1" fmla="*/ 0 h 17"/>
                <a:gd name="T2" fmla="*/ 0 w 16"/>
                <a:gd name="T3" fmla="*/ 5 h 17"/>
                <a:gd name="T4" fmla="*/ 12 w 16"/>
                <a:gd name="T5" fmla="*/ 17 h 17"/>
                <a:gd name="T6" fmla="*/ 16 w 16"/>
                <a:gd name="T7" fmla="*/ 13 h 17"/>
                <a:gd name="T8" fmla="*/ 4 w 16"/>
                <a:gd name="T9" fmla="*/ 0 h 17"/>
                <a:gd name="T10" fmla="*/ 0 60000 65536"/>
                <a:gd name="T11" fmla="*/ 0 60000 65536"/>
                <a:gd name="T12" fmla="*/ 0 60000 65536"/>
                <a:gd name="T13" fmla="*/ 0 60000 65536"/>
                <a:gd name="T14" fmla="*/ 0 60000 65536"/>
                <a:gd name="T15" fmla="*/ 0 w 16"/>
                <a:gd name="T16" fmla="*/ 0 h 17"/>
                <a:gd name="T17" fmla="*/ 16 w 16"/>
                <a:gd name="T18" fmla="*/ 17 h 17"/>
              </a:gdLst>
              <a:ahLst/>
              <a:cxnLst>
                <a:cxn ang="T10">
                  <a:pos x="T0" y="T1"/>
                </a:cxn>
                <a:cxn ang="T11">
                  <a:pos x="T2" y="T3"/>
                </a:cxn>
                <a:cxn ang="T12">
                  <a:pos x="T4" y="T5"/>
                </a:cxn>
                <a:cxn ang="T13">
                  <a:pos x="T6" y="T7"/>
                </a:cxn>
                <a:cxn ang="T14">
                  <a:pos x="T8" y="T9"/>
                </a:cxn>
              </a:cxnLst>
              <a:rect l="T15" t="T16" r="T17" b="T18"/>
              <a:pathLst>
                <a:path w="16" h="17">
                  <a:moveTo>
                    <a:pt x="4" y="0"/>
                  </a:moveTo>
                  <a:lnTo>
                    <a:pt x="0" y="5"/>
                  </a:lnTo>
                  <a:lnTo>
                    <a:pt x="12" y="17"/>
                  </a:lnTo>
                  <a:lnTo>
                    <a:pt x="16" y="13"/>
                  </a:lnTo>
                  <a:lnTo>
                    <a:pt x="4" y="0"/>
                  </a:lnTo>
                  <a:close/>
                </a:path>
              </a:pathLst>
            </a:custGeom>
            <a:solidFill>
              <a:srgbClr val="000000"/>
            </a:solidFill>
            <a:ln w="9525">
              <a:noFill/>
              <a:round/>
              <a:headEnd/>
              <a:tailEnd/>
            </a:ln>
          </p:spPr>
          <p:txBody>
            <a:bodyPr/>
            <a:lstStyle/>
            <a:p>
              <a:endParaRPr lang="ru-RU"/>
            </a:p>
          </p:txBody>
        </p:sp>
        <p:sp>
          <p:nvSpPr>
            <p:cNvPr id="162031" name="Freeform 3688"/>
            <p:cNvSpPr>
              <a:spLocks/>
            </p:cNvSpPr>
            <p:nvPr/>
          </p:nvSpPr>
          <p:spPr bwMode="auto">
            <a:xfrm>
              <a:off x="4226" y="1626"/>
              <a:ext cx="4" cy="5"/>
            </a:xfrm>
            <a:custGeom>
              <a:avLst/>
              <a:gdLst>
                <a:gd name="T0" fmla="*/ 3 w 4"/>
                <a:gd name="T1" fmla="*/ 0 h 5"/>
                <a:gd name="T2" fmla="*/ 4 w 4"/>
                <a:gd name="T3" fmla="*/ 0 h 5"/>
                <a:gd name="T4" fmla="*/ 0 w 4"/>
                <a:gd name="T5" fmla="*/ 5 h 5"/>
                <a:gd name="T6" fmla="*/ 3 w 4"/>
                <a:gd name="T7" fmla="*/ 5 h 5"/>
                <a:gd name="T8" fmla="*/ 3 w 4"/>
                <a:gd name="T9" fmla="*/ 0 h 5"/>
                <a:gd name="T10" fmla="*/ 0 60000 65536"/>
                <a:gd name="T11" fmla="*/ 0 60000 65536"/>
                <a:gd name="T12" fmla="*/ 0 60000 65536"/>
                <a:gd name="T13" fmla="*/ 0 60000 65536"/>
                <a:gd name="T14" fmla="*/ 0 60000 65536"/>
                <a:gd name="T15" fmla="*/ 0 w 4"/>
                <a:gd name="T16" fmla="*/ 0 h 5"/>
                <a:gd name="T17" fmla="*/ 4 w 4"/>
                <a:gd name="T18" fmla="*/ 5 h 5"/>
              </a:gdLst>
              <a:ahLst/>
              <a:cxnLst>
                <a:cxn ang="T10">
                  <a:pos x="T0" y="T1"/>
                </a:cxn>
                <a:cxn ang="T11">
                  <a:pos x="T2" y="T3"/>
                </a:cxn>
                <a:cxn ang="T12">
                  <a:pos x="T4" y="T5"/>
                </a:cxn>
                <a:cxn ang="T13">
                  <a:pos x="T6" y="T7"/>
                </a:cxn>
                <a:cxn ang="T14">
                  <a:pos x="T8" y="T9"/>
                </a:cxn>
              </a:cxnLst>
              <a:rect l="T15" t="T16" r="T17" b="T18"/>
              <a:pathLst>
                <a:path w="4" h="5">
                  <a:moveTo>
                    <a:pt x="3" y="0"/>
                  </a:moveTo>
                  <a:lnTo>
                    <a:pt x="4" y="0"/>
                  </a:lnTo>
                  <a:lnTo>
                    <a:pt x="0" y="5"/>
                  </a:lnTo>
                  <a:lnTo>
                    <a:pt x="3" y="5"/>
                  </a:lnTo>
                  <a:lnTo>
                    <a:pt x="3" y="0"/>
                  </a:lnTo>
                  <a:close/>
                </a:path>
              </a:pathLst>
            </a:custGeom>
            <a:solidFill>
              <a:srgbClr val="000000"/>
            </a:solidFill>
            <a:ln w="9525">
              <a:noFill/>
              <a:round/>
              <a:headEnd/>
              <a:tailEnd/>
            </a:ln>
          </p:spPr>
          <p:txBody>
            <a:bodyPr/>
            <a:lstStyle/>
            <a:p>
              <a:endParaRPr lang="ru-RU"/>
            </a:p>
          </p:txBody>
        </p:sp>
        <p:sp>
          <p:nvSpPr>
            <p:cNvPr id="162032" name="Freeform 3689"/>
            <p:cNvSpPr>
              <a:spLocks/>
            </p:cNvSpPr>
            <p:nvPr/>
          </p:nvSpPr>
          <p:spPr bwMode="auto">
            <a:xfrm>
              <a:off x="4233" y="1642"/>
              <a:ext cx="11" cy="17"/>
            </a:xfrm>
            <a:custGeom>
              <a:avLst/>
              <a:gdLst>
                <a:gd name="T0" fmla="*/ 11 w 11"/>
                <a:gd name="T1" fmla="*/ 0 h 17"/>
                <a:gd name="T2" fmla="*/ 4 w 11"/>
                <a:gd name="T3" fmla="*/ 0 h 17"/>
                <a:gd name="T4" fmla="*/ 0 w 11"/>
                <a:gd name="T5" fmla="*/ 17 h 17"/>
                <a:gd name="T6" fmla="*/ 7 w 11"/>
                <a:gd name="T7" fmla="*/ 16 h 17"/>
                <a:gd name="T8" fmla="*/ 11 w 11"/>
                <a:gd name="T9" fmla="*/ 0 h 17"/>
                <a:gd name="T10" fmla="*/ 0 60000 65536"/>
                <a:gd name="T11" fmla="*/ 0 60000 65536"/>
                <a:gd name="T12" fmla="*/ 0 60000 65536"/>
                <a:gd name="T13" fmla="*/ 0 60000 65536"/>
                <a:gd name="T14" fmla="*/ 0 60000 65536"/>
                <a:gd name="T15" fmla="*/ 0 w 11"/>
                <a:gd name="T16" fmla="*/ 0 h 17"/>
                <a:gd name="T17" fmla="*/ 11 w 11"/>
                <a:gd name="T18" fmla="*/ 17 h 17"/>
              </a:gdLst>
              <a:ahLst/>
              <a:cxnLst>
                <a:cxn ang="T10">
                  <a:pos x="T0" y="T1"/>
                </a:cxn>
                <a:cxn ang="T11">
                  <a:pos x="T2" y="T3"/>
                </a:cxn>
                <a:cxn ang="T12">
                  <a:pos x="T4" y="T5"/>
                </a:cxn>
                <a:cxn ang="T13">
                  <a:pos x="T6" y="T7"/>
                </a:cxn>
                <a:cxn ang="T14">
                  <a:pos x="T8" y="T9"/>
                </a:cxn>
              </a:cxnLst>
              <a:rect l="T15" t="T16" r="T17" b="T18"/>
              <a:pathLst>
                <a:path w="11" h="17">
                  <a:moveTo>
                    <a:pt x="11" y="0"/>
                  </a:moveTo>
                  <a:lnTo>
                    <a:pt x="4" y="0"/>
                  </a:lnTo>
                  <a:lnTo>
                    <a:pt x="0" y="17"/>
                  </a:lnTo>
                  <a:lnTo>
                    <a:pt x="7" y="16"/>
                  </a:lnTo>
                  <a:lnTo>
                    <a:pt x="11" y="0"/>
                  </a:lnTo>
                  <a:close/>
                </a:path>
              </a:pathLst>
            </a:custGeom>
            <a:solidFill>
              <a:srgbClr val="000000"/>
            </a:solidFill>
            <a:ln w="9525">
              <a:noFill/>
              <a:round/>
              <a:headEnd/>
              <a:tailEnd/>
            </a:ln>
          </p:spPr>
          <p:txBody>
            <a:bodyPr/>
            <a:lstStyle/>
            <a:p>
              <a:endParaRPr lang="ru-RU"/>
            </a:p>
          </p:txBody>
        </p:sp>
        <p:sp>
          <p:nvSpPr>
            <p:cNvPr id="162033" name="Freeform 3690"/>
            <p:cNvSpPr>
              <a:spLocks/>
            </p:cNvSpPr>
            <p:nvPr/>
          </p:nvSpPr>
          <p:spPr bwMode="auto">
            <a:xfrm>
              <a:off x="4239" y="1638"/>
              <a:ext cx="6" cy="5"/>
            </a:xfrm>
            <a:custGeom>
              <a:avLst/>
              <a:gdLst>
                <a:gd name="T0" fmla="*/ 5 w 6"/>
                <a:gd name="T1" fmla="*/ 0 h 5"/>
                <a:gd name="T2" fmla="*/ 6 w 6"/>
                <a:gd name="T3" fmla="*/ 2 h 5"/>
                <a:gd name="T4" fmla="*/ 6 w 6"/>
                <a:gd name="T5" fmla="*/ 3 h 5"/>
                <a:gd name="T6" fmla="*/ 0 w 6"/>
                <a:gd name="T7" fmla="*/ 3 h 5"/>
                <a:gd name="T8" fmla="*/ 0 w 6"/>
                <a:gd name="T9" fmla="*/ 5 h 5"/>
                <a:gd name="T10" fmla="*/ 5 w 6"/>
                <a:gd name="T11" fmla="*/ 0 h 5"/>
                <a:gd name="T12" fmla="*/ 0 60000 65536"/>
                <a:gd name="T13" fmla="*/ 0 60000 65536"/>
                <a:gd name="T14" fmla="*/ 0 60000 65536"/>
                <a:gd name="T15" fmla="*/ 0 60000 65536"/>
                <a:gd name="T16" fmla="*/ 0 60000 65536"/>
                <a:gd name="T17" fmla="*/ 0 60000 65536"/>
                <a:gd name="T18" fmla="*/ 0 w 6"/>
                <a:gd name="T19" fmla="*/ 0 h 5"/>
                <a:gd name="T20" fmla="*/ 6 w 6"/>
                <a:gd name="T21" fmla="*/ 5 h 5"/>
              </a:gdLst>
              <a:ahLst/>
              <a:cxnLst>
                <a:cxn ang="T12">
                  <a:pos x="T0" y="T1"/>
                </a:cxn>
                <a:cxn ang="T13">
                  <a:pos x="T2" y="T3"/>
                </a:cxn>
                <a:cxn ang="T14">
                  <a:pos x="T4" y="T5"/>
                </a:cxn>
                <a:cxn ang="T15">
                  <a:pos x="T6" y="T7"/>
                </a:cxn>
                <a:cxn ang="T16">
                  <a:pos x="T8" y="T9"/>
                </a:cxn>
                <a:cxn ang="T17">
                  <a:pos x="T10" y="T11"/>
                </a:cxn>
              </a:cxnLst>
              <a:rect l="T18" t="T19" r="T20" b="T21"/>
              <a:pathLst>
                <a:path w="6" h="5">
                  <a:moveTo>
                    <a:pt x="5" y="0"/>
                  </a:moveTo>
                  <a:lnTo>
                    <a:pt x="6" y="2"/>
                  </a:lnTo>
                  <a:lnTo>
                    <a:pt x="6" y="3"/>
                  </a:lnTo>
                  <a:lnTo>
                    <a:pt x="0" y="3"/>
                  </a:lnTo>
                  <a:lnTo>
                    <a:pt x="0" y="5"/>
                  </a:lnTo>
                  <a:lnTo>
                    <a:pt x="5" y="0"/>
                  </a:lnTo>
                  <a:close/>
                </a:path>
              </a:pathLst>
            </a:custGeom>
            <a:solidFill>
              <a:srgbClr val="000000"/>
            </a:solidFill>
            <a:ln w="9525">
              <a:noFill/>
              <a:round/>
              <a:headEnd/>
              <a:tailEnd/>
            </a:ln>
          </p:spPr>
          <p:txBody>
            <a:bodyPr/>
            <a:lstStyle/>
            <a:p>
              <a:endParaRPr lang="ru-RU"/>
            </a:p>
          </p:txBody>
        </p:sp>
        <p:sp>
          <p:nvSpPr>
            <p:cNvPr id="162034" name="Freeform 3691"/>
            <p:cNvSpPr>
              <a:spLocks/>
            </p:cNvSpPr>
            <p:nvPr/>
          </p:nvSpPr>
          <p:spPr bwMode="auto">
            <a:xfrm>
              <a:off x="4229" y="1655"/>
              <a:ext cx="12" cy="10"/>
            </a:xfrm>
            <a:custGeom>
              <a:avLst/>
              <a:gdLst>
                <a:gd name="T0" fmla="*/ 12 w 12"/>
                <a:gd name="T1" fmla="*/ 5 h 10"/>
                <a:gd name="T2" fmla="*/ 6 w 12"/>
                <a:gd name="T3" fmla="*/ 0 h 10"/>
                <a:gd name="T4" fmla="*/ 0 w 12"/>
                <a:gd name="T5" fmla="*/ 6 h 10"/>
                <a:gd name="T6" fmla="*/ 5 w 12"/>
                <a:gd name="T7" fmla="*/ 10 h 10"/>
                <a:gd name="T8" fmla="*/ 12 w 12"/>
                <a:gd name="T9" fmla="*/ 5 h 10"/>
                <a:gd name="T10" fmla="*/ 0 60000 65536"/>
                <a:gd name="T11" fmla="*/ 0 60000 65536"/>
                <a:gd name="T12" fmla="*/ 0 60000 65536"/>
                <a:gd name="T13" fmla="*/ 0 60000 65536"/>
                <a:gd name="T14" fmla="*/ 0 60000 65536"/>
                <a:gd name="T15" fmla="*/ 0 w 12"/>
                <a:gd name="T16" fmla="*/ 0 h 10"/>
                <a:gd name="T17" fmla="*/ 12 w 12"/>
                <a:gd name="T18" fmla="*/ 10 h 10"/>
              </a:gdLst>
              <a:ahLst/>
              <a:cxnLst>
                <a:cxn ang="T10">
                  <a:pos x="T0" y="T1"/>
                </a:cxn>
                <a:cxn ang="T11">
                  <a:pos x="T2" y="T3"/>
                </a:cxn>
                <a:cxn ang="T12">
                  <a:pos x="T4" y="T5"/>
                </a:cxn>
                <a:cxn ang="T13">
                  <a:pos x="T6" y="T7"/>
                </a:cxn>
                <a:cxn ang="T14">
                  <a:pos x="T8" y="T9"/>
                </a:cxn>
              </a:cxnLst>
              <a:rect l="T15" t="T16" r="T17" b="T18"/>
              <a:pathLst>
                <a:path w="12" h="10">
                  <a:moveTo>
                    <a:pt x="12" y="5"/>
                  </a:moveTo>
                  <a:lnTo>
                    <a:pt x="6" y="0"/>
                  </a:lnTo>
                  <a:lnTo>
                    <a:pt x="0" y="6"/>
                  </a:lnTo>
                  <a:lnTo>
                    <a:pt x="5" y="10"/>
                  </a:lnTo>
                  <a:lnTo>
                    <a:pt x="12" y="5"/>
                  </a:lnTo>
                  <a:close/>
                </a:path>
              </a:pathLst>
            </a:custGeom>
            <a:solidFill>
              <a:srgbClr val="000000"/>
            </a:solidFill>
            <a:ln w="9525">
              <a:noFill/>
              <a:round/>
              <a:headEnd/>
              <a:tailEnd/>
            </a:ln>
          </p:spPr>
          <p:txBody>
            <a:bodyPr/>
            <a:lstStyle/>
            <a:p>
              <a:endParaRPr lang="ru-RU"/>
            </a:p>
          </p:txBody>
        </p:sp>
        <p:sp>
          <p:nvSpPr>
            <p:cNvPr id="162035" name="Freeform 3692"/>
            <p:cNvSpPr>
              <a:spLocks/>
            </p:cNvSpPr>
            <p:nvPr/>
          </p:nvSpPr>
          <p:spPr bwMode="auto">
            <a:xfrm>
              <a:off x="4233" y="1655"/>
              <a:ext cx="8" cy="5"/>
            </a:xfrm>
            <a:custGeom>
              <a:avLst/>
              <a:gdLst>
                <a:gd name="T0" fmla="*/ 8 w 8"/>
                <a:gd name="T1" fmla="*/ 3 h 5"/>
                <a:gd name="T2" fmla="*/ 7 w 8"/>
                <a:gd name="T3" fmla="*/ 5 h 5"/>
                <a:gd name="T4" fmla="*/ 0 w 8"/>
                <a:gd name="T5" fmla="*/ 0 h 5"/>
                <a:gd name="T6" fmla="*/ 0 w 8"/>
                <a:gd name="T7" fmla="*/ 4 h 5"/>
                <a:gd name="T8" fmla="*/ 8 w 8"/>
                <a:gd name="T9" fmla="*/ 3 h 5"/>
                <a:gd name="T10" fmla="*/ 0 60000 65536"/>
                <a:gd name="T11" fmla="*/ 0 60000 65536"/>
                <a:gd name="T12" fmla="*/ 0 60000 65536"/>
                <a:gd name="T13" fmla="*/ 0 60000 65536"/>
                <a:gd name="T14" fmla="*/ 0 60000 65536"/>
                <a:gd name="T15" fmla="*/ 0 w 8"/>
                <a:gd name="T16" fmla="*/ 0 h 5"/>
                <a:gd name="T17" fmla="*/ 8 w 8"/>
                <a:gd name="T18" fmla="*/ 5 h 5"/>
              </a:gdLst>
              <a:ahLst/>
              <a:cxnLst>
                <a:cxn ang="T10">
                  <a:pos x="T0" y="T1"/>
                </a:cxn>
                <a:cxn ang="T11">
                  <a:pos x="T2" y="T3"/>
                </a:cxn>
                <a:cxn ang="T12">
                  <a:pos x="T4" y="T5"/>
                </a:cxn>
                <a:cxn ang="T13">
                  <a:pos x="T6" y="T7"/>
                </a:cxn>
                <a:cxn ang="T14">
                  <a:pos x="T8" y="T9"/>
                </a:cxn>
              </a:cxnLst>
              <a:rect l="T15" t="T16" r="T17" b="T18"/>
              <a:pathLst>
                <a:path w="8" h="5">
                  <a:moveTo>
                    <a:pt x="8" y="3"/>
                  </a:moveTo>
                  <a:lnTo>
                    <a:pt x="7" y="5"/>
                  </a:lnTo>
                  <a:lnTo>
                    <a:pt x="0" y="0"/>
                  </a:lnTo>
                  <a:lnTo>
                    <a:pt x="0" y="4"/>
                  </a:lnTo>
                  <a:lnTo>
                    <a:pt x="8" y="3"/>
                  </a:lnTo>
                  <a:close/>
                </a:path>
              </a:pathLst>
            </a:custGeom>
            <a:solidFill>
              <a:srgbClr val="000000"/>
            </a:solidFill>
            <a:ln w="9525">
              <a:noFill/>
              <a:round/>
              <a:headEnd/>
              <a:tailEnd/>
            </a:ln>
          </p:spPr>
          <p:txBody>
            <a:bodyPr/>
            <a:lstStyle/>
            <a:p>
              <a:endParaRPr lang="ru-RU"/>
            </a:p>
          </p:txBody>
        </p:sp>
        <p:sp>
          <p:nvSpPr>
            <p:cNvPr id="162036" name="Freeform 3693"/>
            <p:cNvSpPr>
              <a:spLocks/>
            </p:cNvSpPr>
            <p:nvPr/>
          </p:nvSpPr>
          <p:spPr bwMode="auto">
            <a:xfrm>
              <a:off x="4227" y="1662"/>
              <a:ext cx="14" cy="13"/>
            </a:xfrm>
            <a:custGeom>
              <a:avLst/>
              <a:gdLst>
                <a:gd name="T0" fmla="*/ 5 w 14"/>
                <a:gd name="T1" fmla="*/ 0 h 13"/>
                <a:gd name="T2" fmla="*/ 0 w 14"/>
                <a:gd name="T3" fmla="*/ 5 h 13"/>
                <a:gd name="T4" fmla="*/ 9 w 14"/>
                <a:gd name="T5" fmla="*/ 13 h 13"/>
                <a:gd name="T6" fmla="*/ 14 w 14"/>
                <a:gd name="T7" fmla="*/ 9 h 13"/>
                <a:gd name="T8" fmla="*/ 5 w 14"/>
                <a:gd name="T9" fmla="*/ 0 h 13"/>
                <a:gd name="T10" fmla="*/ 0 60000 65536"/>
                <a:gd name="T11" fmla="*/ 0 60000 65536"/>
                <a:gd name="T12" fmla="*/ 0 60000 65536"/>
                <a:gd name="T13" fmla="*/ 0 60000 65536"/>
                <a:gd name="T14" fmla="*/ 0 60000 65536"/>
                <a:gd name="T15" fmla="*/ 0 w 14"/>
                <a:gd name="T16" fmla="*/ 0 h 13"/>
                <a:gd name="T17" fmla="*/ 14 w 14"/>
                <a:gd name="T18" fmla="*/ 13 h 13"/>
              </a:gdLst>
              <a:ahLst/>
              <a:cxnLst>
                <a:cxn ang="T10">
                  <a:pos x="T0" y="T1"/>
                </a:cxn>
                <a:cxn ang="T11">
                  <a:pos x="T2" y="T3"/>
                </a:cxn>
                <a:cxn ang="T12">
                  <a:pos x="T4" y="T5"/>
                </a:cxn>
                <a:cxn ang="T13">
                  <a:pos x="T6" y="T7"/>
                </a:cxn>
                <a:cxn ang="T14">
                  <a:pos x="T8" y="T9"/>
                </a:cxn>
              </a:cxnLst>
              <a:rect l="T15" t="T16" r="T17" b="T18"/>
              <a:pathLst>
                <a:path w="14" h="13">
                  <a:moveTo>
                    <a:pt x="5" y="0"/>
                  </a:moveTo>
                  <a:lnTo>
                    <a:pt x="0" y="5"/>
                  </a:lnTo>
                  <a:lnTo>
                    <a:pt x="9" y="13"/>
                  </a:lnTo>
                  <a:lnTo>
                    <a:pt x="14" y="9"/>
                  </a:lnTo>
                  <a:lnTo>
                    <a:pt x="5" y="0"/>
                  </a:lnTo>
                  <a:close/>
                </a:path>
              </a:pathLst>
            </a:custGeom>
            <a:solidFill>
              <a:srgbClr val="000000"/>
            </a:solidFill>
            <a:ln w="9525">
              <a:noFill/>
              <a:round/>
              <a:headEnd/>
              <a:tailEnd/>
            </a:ln>
          </p:spPr>
          <p:txBody>
            <a:bodyPr/>
            <a:lstStyle/>
            <a:p>
              <a:endParaRPr lang="ru-RU"/>
            </a:p>
          </p:txBody>
        </p:sp>
        <p:sp>
          <p:nvSpPr>
            <p:cNvPr id="162037" name="Freeform 3694"/>
            <p:cNvSpPr>
              <a:spLocks/>
            </p:cNvSpPr>
            <p:nvPr/>
          </p:nvSpPr>
          <p:spPr bwMode="auto">
            <a:xfrm>
              <a:off x="4227" y="1662"/>
              <a:ext cx="6" cy="3"/>
            </a:xfrm>
            <a:custGeom>
              <a:avLst/>
              <a:gdLst>
                <a:gd name="T0" fmla="*/ 2 w 6"/>
                <a:gd name="T1" fmla="*/ 0 h 3"/>
                <a:gd name="T2" fmla="*/ 0 w 6"/>
                <a:gd name="T3" fmla="*/ 1 h 3"/>
                <a:gd name="T4" fmla="*/ 2 w 6"/>
                <a:gd name="T5" fmla="*/ 3 h 3"/>
                <a:gd name="T6" fmla="*/ 6 w 6"/>
                <a:gd name="T7" fmla="*/ 0 h 3"/>
                <a:gd name="T8" fmla="*/ 6 w 6"/>
                <a:gd name="T9" fmla="*/ 3 h 3"/>
                <a:gd name="T10" fmla="*/ 2 w 6"/>
                <a:gd name="T11" fmla="*/ 0 h 3"/>
                <a:gd name="T12" fmla="*/ 0 60000 65536"/>
                <a:gd name="T13" fmla="*/ 0 60000 65536"/>
                <a:gd name="T14" fmla="*/ 0 60000 65536"/>
                <a:gd name="T15" fmla="*/ 0 60000 65536"/>
                <a:gd name="T16" fmla="*/ 0 60000 65536"/>
                <a:gd name="T17" fmla="*/ 0 60000 65536"/>
                <a:gd name="T18" fmla="*/ 0 w 6"/>
                <a:gd name="T19" fmla="*/ 0 h 3"/>
                <a:gd name="T20" fmla="*/ 6 w 6"/>
                <a:gd name="T21" fmla="*/ 3 h 3"/>
              </a:gdLst>
              <a:ahLst/>
              <a:cxnLst>
                <a:cxn ang="T12">
                  <a:pos x="T0" y="T1"/>
                </a:cxn>
                <a:cxn ang="T13">
                  <a:pos x="T2" y="T3"/>
                </a:cxn>
                <a:cxn ang="T14">
                  <a:pos x="T4" y="T5"/>
                </a:cxn>
                <a:cxn ang="T15">
                  <a:pos x="T6" y="T7"/>
                </a:cxn>
                <a:cxn ang="T16">
                  <a:pos x="T8" y="T9"/>
                </a:cxn>
                <a:cxn ang="T17">
                  <a:pos x="T10" y="T11"/>
                </a:cxn>
              </a:cxnLst>
              <a:rect l="T18" t="T19" r="T20" b="T21"/>
              <a:pathLst>
                <a:path w="6" h="3">
                  <a:moveTo>
                    <a:pt x="2" y="0"/>
                  </a:moveTo>
                  <a:lnTo>
                    <a:pt x="0" y="1"/>
                  </a:lnTo>
                  <a:lnTo>
                    <a:pt x="2" y="3"/>
                  </a:lnTo>
                  <a:lnTo>
                    <a:pt x="6" y="0"/>
                  </a:lnTo>
                  <a:lnTo>
                    <a:pt x="6" y="3"/>
                  </a:lnTo>
                  <a:lnTo>
                    <a:pt x="2" y="0"/>
                  </a:lnTo>
                  <a:close/>
                </a:path>
              </a:pathLst>
            </a:custGeom>
            <a:solidFill>
              <a:srgbClr val="000000"/>
            </a:solidFill>
            <a:ln w="9525">
              <a:noFill/>
              <a:round/>
              <a:headEnd/>
              <a:tailEnd/>
            </a:ln>
          </p:spPr>
          <p:txBody>
            <a:bodyPr/>
            <a:lstStyle/>
            <a:p>
              <a:endParaRPr lang="ru-RU"/>
            </a:p>
          </p:txBody>
        </p:sp>
        <p:sp>
          <p:nvSpPr>
            <p:cNvPr id="162038" name="Freeform 3695"/>
            <p:cNvSpPr>
              <a:spLocks/>
            </p:cNvSpPr>
            <p:nvPr/>
          </p:nvSpPr>
          <p:spPr bwMode="auto">
            <a:xfrm>
              <a:off x="4229" y="1672"/>
              <a:ext cx="13" cy="14"/>
            </a:xfrm>
            <a:custGeom>
              <a:avLst/>
              <a:gdLst>
                <a:gd name="T0" fmla="*/ 13 w 13"/>
                <a:gd name="T1" fmla="*/ 2 h 14"/>
                <a:gd name="T2" fmla="*/ 7 w 13"/>
                <a:gd name="T3" fmla="*/ 0 h 14"/>
                <a:gd name="T4" fmla="*/ 0 w 13"/>
                <a:gd name="T5" fmla="*/ 12 h 14"/>
                <a:gd name="T6" fmla="*/ 7 w 13"/>
                <a:gd name="T7" fmla="*/ 14 h 14"/>
                <a:gd name="T8" fmla="*/ 13 w 13"/>
                <a:gd name="T9" fmla="*/ 2 h 14"/>
                <a:gd name="T10" fmla="*/ 0 60000 65536"/>
                <a:gd name="T11" fmla="*/ 0 60000 65536"/>
                <a:gd name="T12" fmla="*/ 0 60000 65536"/>
                <a:gd name="T13" fmla="*/ 0 60000 65536"/>
                <a:gd name="T14" fmla="*/ 0 60000 65536"/>
                <a:gd name="T15" fmla="*/ 0 w 13"/>
                <a:gd name="T16" fmla="*/ 0 h 14"/>
                <a:gd name="T17" fmla="*/ 13 w 13"/>
                <a:gd name="T18" fmla="*/ 14 h 14"/>
              </a:gdLst>
              <a:ahLst/>
              <a:cxnLst>
                <a:cxn ang="T10">
                  <a:pos x="T0" y="T1"/>
                </a:cxn>
                <a:cxn ang="T11">
                  <a:pos x="T2" y="T3"/>
                </a:cxn>
                <a:cxn ang="T12">
                  <a:pos x="T4" y="T5"/>
                </a:cxn>
                <a:cxn ang="T13">
                  <a:pos x="T6" y="T7"/>
                </a:cxn>
                <a:cxn ang="T14">
                  <a:pos x="T8" y="T9"/>
                </a:cxn>
              </a:cxnLst>
              <a:rect l="T15" t="T16" r="T17" b="T18"/>
              <a:pathLst>
                <a:path w="13" h="14">
                  <a:moveTo>
                    <a:pt x="13" y="2"/>
                  </a:moveTo>
                  <a:lnTo>
                    <a:pt x="7" y="0"/>
                  </a:lnTo>
                  <a:lnTo>
                    <a:pt x="0" y="12"/>
                  </a:lnTo>
                  <a:lnTo>
                    <a:pt x="7" y="14"/>
                  </a:lnTo>
                  <a:lnTo>
                    <a:pt x="13" y="2"/>
                  </a:lnTo>
                  <a:close/>
                </a:path>
              </a:pathLst>
            </a:custGeom>
            <a:solidFill>
              <a:srgbClr val="000000"/>
            </a:solidFill>
            <a:ln w="9525">
              <a:noFill/>
              <a:round/>
              <a:headEnd/>
              <a:tailEnd/>
            </a:ln>
          </p:spPr>
          <p:txBody>
            <a:bodyPr/>
            <a:lstStyle/>
            <a:p>
              <a:endParaRPr lang="ru-RU"/>
            </a:p>
          </p:txBody>
        </p:sp>
        <p:sp>
          <p:nvSpPr>
            <p:cNvPr id="162039" name="Freeform 3696"/>
            <p:cNvSpPr>
              <a:spLocks/>
            </p:cNvSpPr>
            <p:nvPr/>
          </p:nvSpPr>
          <p:spPr bwMode="auto">
            <a:xfrm>
              <a:off x="4238" y="1670"/>
              <a:ext cx="6" cy="5"/>
            </a:xfrm>
            <a:custGeom>
              <a:avLst/>
              <a:gdLst>
                <a:gd name="T0" fmla="*/ 4 w 6"/>
                <a:gd name="T1" fmla="*/ 0 h 5"/>
                <a:gd name="T2" fmla="*/ 6 w 6"/>
                <a:gd name="T3" fmla="*/ 4 h 5"/>
                <a:gd name="T4" fmla="*/ 0 w 6"/>
                <a:gd name="T5" fmla="*/ 2 h 5"/>
                <a:gd name="T6" fmla="*/ 0 w 6"/>
                <a:gd name="T7" fmla="*/ 5 h 5"/>
                <a:gd name="T8" fmla="*/ 4 w 6"/>
                <a:gd name="T9" fmla="*/ 0 h 5"/>
                <a:gd name="T10" fmla="*/ 0 60000 65536"/>
                <a:gd name="T11" fmla="*/ 0 60000 65536"/>
                <a:gd name="T12" fmla="*/ 0 60000 65536"/>
                <a:gd name="T13" fmla="*/ 0 60000 65536"/>
                <a:gd name="T14" fmla="*/ 0 60000 65536"/>
                <a:gd name="T15" fmla="*/ 0 w 6"/>
                <a:gd name="T16" fmla="*/ 0 h 5"/>
                <a:gd name="T17" fmla="*/ 6 w 6"/>
                <a:gd name="T18" fmla="*/ 5 h 5"/>
              </a:gdLst>
              <a:ahLst/>
              <a:cxnLst>
                <a:cxn ang="T10">
                  <a:pos x="T0" y="T1"/>
                </a:cxn>
                <a:cxn ang="T11">
                  <a:pos x="T2" y="T3"/>
                </a:cxn>
                <a:cxn ang="T12">
                  <a:pos x="T4" y="T5"/>
                </a:cxn>
                <a:cxn ang="T13">
                  <a:pos x="T6" y="T7"/>
                </a:cxn>
                <a:cxn ang="T14">
                  <a:pos x="T8" y="T9"/>
                </a:cxn>
              </a:cxnLst>
              <a:rect l="T15" t="T16" r="T17" b="T18"/>
              <a:pathLst>
                <a:path w="6" h="5">
                  <a:moveTo>
                    <a:pt x="4" y="0"/>
                  </a:moveTo>
                  <a:lnTo>
                    <a:pt x="6" y="4"/>
                  </a:lnTo>
                  <a:lnTo>
                    <a:pt x="0" y="2"/>
                  </a:lnTo>
                  <a:lnTo>
                    <a:pt x="0" y="5"/>
                  </a:lnTo>
                  <a:lnTo>
                    <a:pt x="4" y="0"/>
                  </a:lnTo>
                  <a:close/>
                </a:path>
              </a:pathLst>
            </a:custGeom>
            <a:solidFill>
              <a:srgbClr val="000000"/>
            </a:solidFill>
            <a:ln w="9525">
              <a:noFill/>
              <a:round/>
              <a:headEnd/>
              <a:tailEnd/>
            </a:ln>
          </p:spPr>
          <p:txBody>
            <a:bodyPr/>
            <a:lstStyle/>
            <a:p>
              <a:endParaRPr lang="ru-RU"/>
            </a:p>
          </p:txBody>
        </p:sp>
        <p:sp>
          <p:nvSpPr>
            <p:cNvPr id="162040" name="Freeform 3697"/>
            <p:cNvSpPr>
              <a:spLocks/>
            </p:cNvSpPr>
            <p:nvPr/>
          </p:nvSpPr>
          <p:spPr bwMode="auto">
            <a:xfrm>
              <a:off x="3834" y="1682"/>
              <a:ext cx="398" cy="224"/>
            </a:xfrm>
            <a:custGeom>
              <a:avLst/>
              <a:gdLst>
                <a:gd name="T0" fmla="*/ 398 w 398"/>
                <a:gd name="T1" fmla="*/ 7 h 224"/>
                <a:gd name="T2" fmla="*/ 396 w 398"/>
                <a:gd name="T3" fmla="*/ 0 h 224"/>
                <a:gd name="T4" fmla="*/ 0 w 398"/>
                <a:gd name="T5" fmla="*/ 218 h 224"/>
                <a:gd name="T6" fmla="*/ 1 w 398"/>
                <a:gd name="T7" fmla="*/ 224 h 224"/>
                <a:gd name="T8" fmla="*/ 398 w 398"/>
                <a:gd name="T9" fmla="*/ 7 h 224"/>
                <a:gd name="T10" fmla="*/ 0 60000 65536"/>
                <a:gd name="T11" fmla="*/ 0 60000 65536"/>
                <a:gd name="T12" fmla="*/ 0 60000 65536"/>
                <a:gd name="T13" fmla="*/ 0 60000 65536"/>
                <a:gd name="T14" fmla="*/ 0 60000 65536"/>
                <a:gd name="T15" fmla="*/ 0 w 398"/>
                <a:gd name="T16" fmla="*/ 0 h 224"/>
                <a:gd name="T17" fmla="*/ 398 w 398"/>
                <a:gd name="T18" fmla="*/ 224 h 224"/>
              </a:gdLst>
              <a:ahLst/>
              <a:cxnLst>
                <a:cxn ang="T10">
                  <a:pos x="T0" y="T1"/>
                </a:cxn>
                <a:cxn ang="T11">
                  <a:pos x="T2" y="T3"/>
                </a:cxn>
                <a:cxn ang="T12">
                  <a:pos x="T4" y="T5"/>
                </a:cxn>
                <a:cxn ang="T13">
                  <a:pos x="T6" y="T7"/>
                </a:cxn>
                <a:cxn ang="T14">
                  <a:pos x="T8" y="T9"/>
                </a:cxn>
              </a:cxnLst>
              <a:rect l="T15" t="T16" r="T17" b="T18"/>
              <a:pathLst>
                <a:path w="398" h="224">
                  <a:moveTo>
                    <a:pt x="398" y="7"/>
                  </a:moveTo>
                  <a:lnTo>
                    <a:pt x="396" y="0"/>
                  </a:lnTo>
                  <a:lnTo>
                    <a:pt x="0" y="218"/>
                  </a:lnTo>
                  <a:lnTo>
                    <a:pt x="1" y="224"/>
                  </a:lnTo>
                  <a:lnTo>
                    <a:pt x="398" y="7"/>
                  </a:lnTo>
                  <a:close/>
                </a:path>
              </a:pathLst>
            </a:custGeom>
            <a:solidFill>
              <a:srgbClr val="000000"/>
            </a:solidFill>
            <a:ln w="9525">
              <a:noFill/>
              <a:round/>
              <a:headEnd/>
              <a:tailEnd/>
            </a:ln>
          </p:spPr>
          <p:txBody>
            <a:bodyPr/>
            <a:lstStyle/>
            <a:p>
              <a:endParaRPr lang="ru-RU"/>
            </a:p>
          </p:txBody>
        </p:sp>
        <p:sp>
          <p:nvSpPr>
            <p:cNvPr id="162041" name="Freeform 3698"/>
            <p:cNvSpPr>
              <a:spLocks/>
            </p:cNvSpPr>
            <p:nvPr/>
          </p:nvSpPr>
          <p:spPr bwMode="auto">
            <a:xfrm>
              <a:off x="4229" y="1682"/>
              <a:ext cx="7" cy="5"/>
            </a:xfrm>
            <a:custGeom>
              <a:avLst/>
              <a:gdLst>
                <a:gd name="T0" fmla="*/ 7 w 7"/>
                <a:gd name="T1" fmla="*/ 3 h 5"/>
                <a:gd name="T2" fmla="*/ 5 w 7"/>
                <a:gd name="T3" fmla="*/ 4 h 5"/>
                <a:gd name="T4" fmla="*/ 3 w 7"/>
                <a:gd name="T5" fmla="*/ 5 h 5"/>
                <a:gd name="T6" fmla="*/ 1 w 7"/>
                <a:gd name="T7" fmla="*/ 0 h 5"/>
                <a:gd name="T8" fmla="*/ 0 w 7"/>
                <a:gd name="T9" fmla="*/ 1 h 5"/>
                <a:gd name="T10" fmla="*/ 7 w 7"/>
                <a:gd name="T11" fmla="*/ 3 h 5"/>
                <a:gd name="T12" fmla="*/ 0 60000 65536"/>
                <a:gd name="T13" fmla="*/ 0 60000 65536"/>
                <a:gd name="T14" fmla="*/ 0 60000 65536"/>
                <a:gd name="T15" fmla="*/ 0 60000 65536"/>
                <a:gd name="T16" fmla="*/ 0 60000 65536"/>
                <a:gd name="T17" fmla="*/ 0 60000 65536"/>
                <a:gd name="T18" fmla="*/ 0 w 7"/>
                <a:gd name="T19" fmla="*/ 0 h 5"/>
                <a:gd name="T20" fmla="*/ 7 w 7"/>
                <a:gd name="T21" fmla="*/ 5 h 5"/>
              </a:gdLst>
              <a:ahLst/>
              <a:cxnLst>
                <a:cxn ang="T12">
                  <a:pos x="T0" y="T1"/>
                </a:cxn>
                <a:cxn ang="T13">
                  <a:pos x="T2" y="T3"/>
                </a:cxn>
                <a:cxn ang="T14">
                  <a:pos x="T4" y="T5"/>
                </a:cxn>
                <a:cxn ang="T15">
                  <a:pos x="T6" y="T7"/>
                </a:cxn>
                <a:cxn ang="T16">
                  <a:pos x="T8" y="T9"/>
                </a:cxn>
                <a:cxn ang="T17">
                  <a:pos x="T10" y="T11"/>
                </a:cxn>
              </a:cxnLst>
              <a:rect l="T18" t="T19" r="T20" b="T21"/>
              <a:pathLst>
                <a:path w="7" h="5">
                  <a:moveTo>
                    <a:pt x="7" y="3"/>
                  </a:moveTo>
                  <a:lnTo>
                    <a:pt x="5" y="4"/>
                  </a:lnTo>
                  <a:lnTo>
                    <a:pt x="3" y="5"/>
                  </a:lnTo>
                  <a:lnTo>
                    <a:pt x="1" y="0"/>
                  </a:lnTo>
                  <a:lnTo>
                    <a:pt x="0" y="1"/>
                  </a:lnTo>
                  <a:lnTo>
                    <a:pt x="7" y="3"/>
                  </a:lnTo>
                  <a:close/>
                </a:path>
              </a:pathLst>
            </a:custGeom>
            <a:solidFill>
              <a:srgbClr val="000000"/>
            </a:solidFill>
            <a:ln w="9525">
              <a:noFill/>
              <a:round/>
              <a:headEnd/>
              <a:tailEnd/>
            </a:ln>
          </p:spPr>
          <p:txBody>
            <a:bodyPr/>
            <a:lstStyle/>
            <a:p>
              <a:endParaRPr lang="ru-RU"/>
            </a:p>
          </p:txBody>
        </p:sp>
        <p:sp>
          <p:nvSpPr>
            <p:cNvPr id="162042" name="Freeform 3699"/>
            <p:cNvSpPr>
              <a:spLocks/>
            </p:cNvSpPr>
            <p:nvPr/>
          </p:nvSpPr>
          <p:spPr bwMode="auto">
            <a:xfrm>
              <a:off x="3765" y="1760"/>
              <a:ext cx="73" cy="145"/>
            </a:xfrm>
            <a:custGeom>
              <a:avLst/>
              <a:gdLst>
                <a:gd name="T0" fmla="*/ 68 w 73"/>
                <a:gd name="T1" fmla="*/ 145 h 145"/>
                <a:gd name="T2" fmla="*/ 73 w 73"/>
                <a:gd name="T3" fmla="*/ 141 h 145"/>
                <a:gd name="T4" fmla="*/ 5 w 73"/>
                <a:gd name="T5" fmla="*/ 0 h 145"/>
                <a:gd name="T6" fmla="*/ 0 w 73"/>
                <a:gd name="T7" fmla="*/ 4 h 145"/>
                <a:gd name="T8" fmla="*/ 68 w 73"/>
                <a:gd name="T9" fmla="*/ 145 h 145"/>
                <a:gd name="T10" fmla="*/ 0 60000 65536"/>
                <a:gd name="T11" fmla="*/ 0 60000 65536"/>
                <a:gd name="T12" fmla="*/ 0 60000 65536"/>
                <a:gd name="T13" fmla="*/ 0 60000 65536"/>
                <a:gd name="T14" fmla="*/ 0 60000 65536"/>
                <a:gd name="T15" fmla="*/ 0 w 73"/>
                <a:gd name="T16" fmla="*/ 0 h 145"/>
                <a:gd name="T17" fmla="*/ 73 w 73"/>
                <a:gd name="T18" fmla="*/ 145 h 145"/>
              </a:gdLst>
              <a:ahLst/>
              <a:cxnLst>
                <a:cxn ang="T10">
                  <a:pos x="T0" y="T1"/>
                </a:cxn>
                <a:cxn ang="T11">
                  <a:pos x="T2" y="T3"/>
                </a:cxn>
                <a:cxn ang="T12">
                  <a:pos x="T4" y="T5"/>
                </a:cxn>
                <a:cxn ang="T13">
                  <a:pos x="T6" y="T7"/>
                </a:cxn>
                <a:cxn ang="T14">
                  <a:pos x="T8" y="T9"/>
                </a:cxn>
              </a:cxnLst>
              <a:rect l="T15" t="T16" r="T17" b="T18"/>
              <a:pathLst>
                <a:path w="73" h="145">
                  <a:moveTo>
                    <a:pt x="68" y="145"/>
                  </a:moveTo>
                  <a:lnTo>
                    <a:pt x="73" y="141"/>
                  </a:lnTo>
                  <a:lnTo>
                    <a:pt x="5" y="0"/>
                  </a:lnTo>
                  <a:lnTo>
                    <a:pt x="0" y="4"/>
                  </a:lnTo>
                  <a:lnTo>
                    <a:pt x="68" y="145"/>
                  </a:lnTo>
                  <a:close/>
                </a:path>
              </a:pathLst>
            </a:custGeom>
            <a:solidFill>
              <a:srgbClr val="000000"/>
            </a:solidFill>
            <a:ln w="9525">
              <a:noFill/>
              <a:round/>
              <a:headEnd/>
              <a:tailEnd/>
            </a:ln>
          </p:spPr>
          <p:txBody>
            <a:bodyPr/>
            <a:lstStyle/>
            <a:p>
              <a:endParaRPr lang="ru-RU"/>
            </a:p>
          </p:txBody>
        </p:sp>
        <p:sp>
          <p:nvSpPr>
            <p:cNvPr id="162043" name="Freeform 3700"/>
            <p:cNvSpPr>
              <a:spLocks/>
            </p:cNvSpPr>
            <p:nvPr/>
          </p:nvSpPr>
          <p:spPr bwMode="auto">
            <a:xfrm>
              <a:off x="3833" y="1900"/>
              <a:ext cx="6" cy="7"/>
            </a:xfrm>
            <a:custGeom>
              <a:avLst/>
              <a:gdLst>
                <a:gd name="T0" fmla="*/ 4 w 6"/>
                <a:gd name="T1" fmla="*/ 5 h 7"/>
                <a:gd name="T2" fmla="*/ 2 w 6"/>
                <a:gd name="T3" fmla="*/ 7 h 7"/>
                <a:gd name="T4" fmla="*/ 0 w 6"/>
                <a:gd name="T5" fmla="*/ 4 h 7"/>
                <a:gd name="T6" fmla="*/ 6 w 6"/>
                <a:gd name="T7" fmla="*/ 0 h 7"/>
                <a:gd name="T8" fmla="*/ 2 w 6"/>
                <a:gd name="T9" fmla="*/ 0 h 7"/>
                <a:gd name="T10" fmla="*/ 4 w 6"/>
                <a:gd name="T11" fmla="*/ 5 h 7"/>
                <a:gd name="T12" fmla="*/ 0 60000 65536"/>
                <a:gd name="T13" fmla="*/ 0 60000 65536"/>
                <a:gd name="T14" fmla="*/ 0 60000 65536"/>
                <a:gd name="T15" fmla="*/ 0 60000 65536"/>
                <a:gd name="T16" fmla="*/ 0 60000 65536"/>
                <a:gd name="T17" fmla="*/ 0 60000 65536"/>
                <a:gd name="T18" fmla="*/ 0 w 6"/>
                <a:gd name="T19" fmla="*/ 0 h 7"/>
                <a:gd name="T20" fmla="*/ 6 w 6"/>
                <a:gd name="T21" fmla="*/ 7 h 7"/>
              </a:gdLst>
              <a:ahLst/>
              <a:cxnLst>
                <a:cxn ang="T12">
                  <a:pos x="T0" y="T1"/>
                </a:cxn>
                <a:cxn ang="T13">
                  <a:pos x="T2" y="T3"/>
                </a:cxn>
                <a:cxn ang="T14">
                  <a:pos x="T4" y="T5"/>
                </a:cxn>
                <a:cxn ang="T15">
                  <a:pos x="T6" y="T7"/>
                </a:cxn>
                <a:cxn ang="T16">
                  <a:pos x="T8" y="T9"/>
                </a:cxn>
                <a:cxn ang="T17">
                  <a:pos x="T10" y="T11"/>
                </a:cxn>
              </a:cxnLst>
              <a:rect l="T18" t="T19" r="T20" b="T21"/>
              <a:pathLst>
                <a:path w="6" h="7">
                  <a:moveTo>
                    <a:pt x="4" y="5"/>
                  </a:moveTo>
                  <a:lnTo>
                    <a:pt x="2" y="7"/>
                  </a:lnTo>
                  <a:lnTo>
                    <a:pt x="0" y="4"/>
                  </a:lnTo>
                  <a:lnTo>
                    <a:pt x="6" y="0"/>
                  </a:lnTo>
                  <a:lnTo>
                    <a:pt x="2" y="0"/>
                  </a:lnTo>
                  <a:lnTo>
                    <a:pt x="4" y="5"/>
                  </a:lnTo>
                  <a:close/>
                </a:path>
              </a:pathLst>
            </a:custGeom>
            <a:solidFill>
              <a:srgbClr val="000000"/>
            </a:solidFill>
            <a:ln w="9525">
              <a:noFill/>
              <a:round/>
              <a:headEnd/>
              <a:tailEnd/>
            </a:ln>
          </p:spPr>
          <p:txBody>
            <a:bodyPr/>
            <a:lstStyle/>
            <a:p>
              <a:endParaRPr lang="ru-RU"/>
            </a:p>
          </p:txBody>
        </p:sp>
        <p:sp>
          <p:nvSpPr>
            <p:cNvPr id="162044" name="Freeform 3701"/>
            <p:cNvSpPr>
              <a:spLocks/>
            </p:cNvSpPr>
            <p:nvPr/>
          </p:nvSpPr>
          <p:spPr bwMode="auto">
            <a:xfrm>
              <a:off x="3763" y="1760"/>
              <a:ext cx="5" cy="5"/>
            </a:xfrm>
            <a:custGeom>
              <a:avLst/>
              <a:gdLst>
                <a:gd name="T0" fmla="*/ 1 w 5"/>
                <a:gd name="T1" fmla="*/ 5 h 5"/>
                <a:gd name="T2" fmla="*/ 0 w 5"/>
                <a:gd name="T3" fmla="*/ 2 h 5"/>
                <a:gd name="T4" fmla="*/ 3 w 5"/>
                <a:gd name="T5" fmla="*/ 0 h 5"/>
                <a:gd name="T6" fmla="*/ 5 w 5"/>
                <a:gd name="T7" fmla="*/ 5 h 5"/>
                <a:gd name="T8" fmla="*/ 5 w 5"/>
                <a:gd name="T9" fmla="*/ 0 h 5"/>
                <a:gd name="T10" fmla="*/ 1 w 5"/>
                <a:gd name="T11" fmla="*/ 5 h 5"/>
                <a:gd name="T12" fmla="*/ 0 60000 65536"/>
                <a:gd name="T13" fmla="*/ 0 60000 65536"/>
                <a:gd name="T14" fmla="*/ 0 60000 65536"/>
                <a:gd name="T15" fmla="*/ 0 60000 65536"/>
                <a:gd name="T16" fmla="*/ 0 60000 65536"/>
                <a:gd name="T17" fmla="*/ 0 60000 65536"/>
                <a:gd name="T18" fmla="*/ 0 w 5"/>
                <a:gd name="T19" fmla="*/ 0 h 5"/>
                <a:gd name="T20" fmla="*/ 5 w 5"/>
                <a:gd name="T21" fmla="*/ 5 h 5"/>
              </a:gdLst>
              <a:ahLst/>
              <a:cxnLst>
                <a:cxn ang="T12">
                  <a:pos x="T0" y="T1"/>
                </a:cxn>
                <a:cxn ang="T13">
                  <a:pos x="T2" y="T3"/>
                </a:cxn>
                <a:cxn ang="T14">
                  <a:pos x="T4" y="T5"/>
                </a:cxn>
                <a:cxn ang="T15">
                  <a:pos x="T6" y="T7"/>
                </a:cxn>
                <a:cxn ang="T16">
                  <a:pos x="T8" y="T9"/>
                </a:cxn>
                <a:cxn ang="T17">
                  <a:pos x="T10" y="T11"/>
                </a:cxn>
              </a:cxnLst>
              <a:rect l="T18" t="T19" r="T20" b="T21"/>
              <a:pathLst>
                <a:path w="5" h="5">
                  <a:moveTo>
                    <a:pt x="1" y="5"/>
                  </a:moveTo>
                  <a:lnTo>
                    <a:pt x="0" y="2"/>
                  </a:lnTo>
                  <a:lnTo>
                    <a:pt x="3" y="0"/>
                  </a:lnTo>
                  <a:lnTo>
                    <a:pt x="5" y="5"/>
                  </a:lnTo>
                  <a:lnTo>
                    <a:pt x="5" y="0"/>
                  </a:lnTo>
                  <a:lnTo>
                    <a:pt x="1" y="5"/>
                  </a:lnTo>
                  <a:close/>
                </a:path>
              </a:pathLst>
            </a:custGeom>
            <a:solidFill>
              <a:srgbClr val="000000"/>
            </a:solidFill>
            <a:ln w="9525">
              <a:noFill/>
              <a:round/>
              <a:headEnd/>
              <a:tailEnd/>
            </a:ln>
          </p:spPr>
          <p:txBody>
            <a:bodyPr/>
            <a:lstStyle/>
            <a:p>
              <a:endParaRPr lang="ru-RU"/>
            </a:p>
          </p:txBody>
        </p:sp>
        <p:sp>
          <p:nvSpPr>
            <p:cNvPr id="162045" name="Line 3702"/>
            <p:cNvSpPr>
              <a:spLocks noChangeShapeType="1"/>
            </p:cNvSpPr>
            <p:nvPr/>
          </p:nvSpPr>
          <p:spPr bwMode="auto">
            <a:xfrm flipV="1">
              <a:off x="3804" y="1631"/>
              <a:ext cx="408" cy="173"/>
            </a:xfrm>
            <a:prstGeom prst="line">
              <a:avLst/>
            </a:prstGeom>
            <a:noFill/>
            <a:ln w="6350" cap="rnd">
              <a:solidFill>
                <a:srgbClr val="000000"/>
              </a:solidFill>
              <a:round/>
              <a:headEnd/>
              <a:tailEnd/>
            </a:ln>
          </p:spPr>
          <p:txBody>
            <a:bodyPr/>
            <a:lstStyle/>
            <a:p>
              <a:endParaRPr lang="ru-RU"/>
            </a:p>
          </p:txBody>
        </p:sp>
        <p:sp>
          <p:nvSpPr>
            <p:cNvPr id="162046" name="Line 3703"/>
            <p:cNvSpPr>
              <a:spLocks noChangeShapeType="1"/>
            </p:cNvSpPr>
            <p:nvPr/>
          </p:nvSpPr>
          <p:spPr bwMode="auto">
            <a:xfrm flipV="1">
              <a:off x="3844" y="1665"/>
              <a:ext cx="383" cy="190"/>
            </a:xfrm>
            <a:prstGeom prst="line">
              <a:avLst/>
            </a:prstGeom>
            <a:noFill/>
            <a:ln w="6350" cap="rnd">
              <a:solidFill>
                <a:srgbClr val="000000"/>
              </a:solidFill>
              <a:round/>
              <a:headEnd/>
              <a:tailEnd/>
            </a:ln>
          </p:spPr>
          <p:txBody>
            <a:bodyPr/>
            <a:lstStyle/>
            <a:p>
              <a:endParaRPr lang="ru-RU"/>
            </a:p>
          </p:txBody>
        </p:sp>
        <p:sp>
          <p:nvSpPr>
            <p:cNvPr id="162047" name="Oval 3704"/>
            <p:cNvSpPr>
              <a:spLocks noChangeArrowheads="1"/>
            </p:cNvSpPr>
            <p:nvPr/>
          </p:nvSpPr>
          <p:spPr bwMode="auto">
            <a:xfrm>
              <a:off x="3732" y="1812"/>
              <a:ext cx="70" cy="63"/>
            </a:xfrm>
            <a:prstGeom prst="ellipse">
              <a:avLst/>
            </a:prstGeom>
            <a:solidFill>
              <a:srgbClr val="D7AB00"/>
            </a:solidFill>
            <a:ln w="0">
              <a:solidFill>
                <a:srgbClr val="000000"/>
              </a:solidFill>
              <a:round/>
              <a:headEnd/>
              <a:tailEnd/>
            </a:ln>
          </p:spPr>
          <p:txBody>
            <a:bodyPr/>
            <a:lstStyle/>
            <a:p>
              <a:endParaRPr lang="en-US"/>
            </a:p>
          </p:txBody>
        </p:sp>
        <p:sp>
          <p:nvSpPr>
            <p:cNvPr id="162048" name="Oval 3705"/>
            <p:cNvSpPr>
              <a:spLocks noChangeArrowheads="1"/>
            </p:cNvSpPr>
            <p:nvPr/>
          </p:nvSpPr>
          <p:spPr bwMode="auto">
            <a:xfrm>
              <a:off x="3732" y="1812"/>
              <a:ext cx="70" cy="63"/>
            </a:xfrm>
            <a:prstGeom prst="ellipse">
              <a:avLst/>
            </a:prstGeom>
            <a:noFill/>
            <a:ln w="6350" cap="rnd">
              <a:solidFill>
                <a:srgbClr val="000000"/>
              </a:solidFill>
              <a:round/>
              <a:headEnd/>
              <a:tailEnd/>
            </a:ln>
          </p:spPr>
          <p:txBody>
            <a:bodyPr/>
            <a:lstStyle/>
            <a:p>
              <a:endParaRPr lang="en-US"/>
            </a:p>
          </p:txBody>
        </p:sp>
        <p:sp>
          <p:nvSpPr>
            <p:cNvPr id="162049" name="Freeform 3706"/>
            <p:cNvSpPr>
              <a:spLocks/>
            </p:cNvSpPr>
            <p:nvPr/>
          </p:nvSpPr>
          <p:spPr bwMode="auto">
            <a:xfrm>
              <a:off x="3783" y="1848"/>
              <a:ext cx="67" cy="62"/>
            </a:xfrm>
            <a:custGeom>
              <a:avLst/>
              <a:gdLst>
                <a:gd name="T0" fmla="*/ 0 w 376"/>
                <a:gd name="T1" fmla="*/ 0 h 308"/>
                <a:gd name="T2" fmla="*/ 0 w 376"/>
                <a:gd name="T3" fmla="*/ 0 h 308"/>
                <a:gd name="T4" fmla="*/ 0 w 376"/>
                <a:gd name="T5" fmla="*/ 0 h 308"/>
                <a:gd name="T6" fmla="*/ 0 w 376"/>
                <a:gd name="T7" fmla="*/ 0 h 308"/>
                <a:gd name="T8" fmla="*/ 0 w 376"/>
                <a:gd name="T9" fmla="*/ 0 h 308"/>
                <a:gd name="T10" fmla="*/ 0 60000 65536"/>
                <a:gd name="T11" fmla="*/ 0 60000 65536"/>
                <a:gd name="T12" fmla="*/ 0 60000 65536"/>
                <a:gd name="T13" fmla="*/ 0 60000 65536"/>
                <a:gd name="T14" fmla="*/ 0 60000 65536"/>
                <a:gd name="T15" fmla="*/ 0 w 376"/>
                <a:gd name="T16" fmla="*/ 0 h 308"/>
                <a:gd name="T17" fmla="*/ 376 w 376"/>
                <a:gd name="T18" fmla="*/ 308 h 308"/>
              </a:gdLst>
              <a:ahLst/>
              <a:cxnLst>
                <a:cxn ang="T10">
                  <a:pos x="T0" y="T1"/>
                </a:cxn>
                <a:cxn ang="T11">
                  <a:pos x="T2" y="T3"/>
                </a:cxn>
                <a:cxn ang="T12">
                  <a:pos x="T4" y="T5"/>
                </a:cxn>
                <a:cxn ang="T13">
                  <a:pos x="T6" y="T7"/>
                </a:cxn>
                <a:cxn ang="T14">
                  <a:pos x="T8" y="T9"/>
                </a:cxn>
              </a:cxnLst>
              <a:rect l="T15" t="T16" r="T17" b="T18"/>
              <a:pathLst>
                <a:path w="376" h="308">
                  <a:moveTo>
                    <a:pt x="375" y="154"/>
                  </a:moveTo>
                  <a:cubicBezTo>
                    <a:pt x="375" y="69"/>
                    <a:pt x="291" y="0"/>
                    <a:pt x="188" y="0"/>
                  </a:cubicBezTo>
                  <a:cubicBezTo>
                    <a:pt x="84" y="0"/>
                    <a:pt x="0" y="69"/>
                    <a:pt x="0" y="154"/>
                  </a:cubicBezTo>
                  <a:cubicBezTo>
                    <a:pt x="1" y="239"/>
                    <a:pt x="85" y="308"/>
                    <a:pt x="188" y="308"/>
                  </a:cubicBezTo>
                  <a:cubicBezTo>
                    <a:pt x="292" y="308"/>
                    <a:pt x="376" y="239"/>
                    <a:pt x="375" y="154"/>
                  </a:cubicBezTo>
                </a:path>
              </a:pathLst>
            </a:custGeom>
            <a:solidFill>
              <a:srgbClr val="D7AB00"/>
            </a:solidFill>
            <a:ln w="0">
              <a:solidFill>
                <a:srgbClr val="000000"/>
              </a:solidFill>
              <a:prstDash val="solid"/>
              <a:round/>
              <a:headEnd/>
              <a:tailEnd/>
            </a:ln>
          </p:spPr>
          <p:txBody>
            <a:bodyPr/>
            <a:lstStyle/>
            <a:p>
              <a:endParaRPr lang="ru-RU"/>
            </a:p>
          </p:txBody>
        </p:sp>
        <p:sp>
          <p:nvSpPr>
            <p:cNvPr id="162050" name="Oval 3707"/>
            <p:cNvSpPr>
              <a:spLocks noChangeArrowheads="1"/>
            </p:cNvSpPr>
            <p:nvPr/>
          </p:nvSpPr>
          <p:spPr bwMode="auto">
            <a:xfrm>
              <a:off x="3783" y="1848"/>
              <a:ext cx="67" cy="62"/>
            </a:xfrm>
            <a:prstGeom prst="ellipse">
              <a:avLst/>
            </a:prstGeom>
            <a:noFill/>
            <a:ln w="6350" cap="rnd">
              <a:solidFill>
                <a:srgbClr val="000000"/>
              </a:solidFill>
              <a:round/>
              <a:headEnd/>
              <a:tailEnd/>
            </a:ln>
          </p:spPr>
          <p:txBody>
            <a:bodyPr/>
            <a:lstStyle/>
            <a:p>
              <a:endParaRPr lang="en-US"/>
            </a:p>
          </p:txBody>
        </p:sp>
        <p:sp>
          <p:nvSpPr>
            <p:cNvPr id="162051" name="Freeform 3708"/>
            <p:cNvSpPr>
              <a:spLocks/>
            </p:cNvSpPr>
            <p:nvPr/>
          </p:nvSpPr>
          <p:spPr bwMode="auto">
            <a:xfrm>
              <a:off x="3787" y="1800"/>
              <a:ext cx="70" cy="63"/>
            </a:xfrm>
            <a:custGeom>
              <a:avLst/>
              <a:gdLst>
                <a:gd name="T0" fmla="*/ 0 w 392"/>
                <a:gd name="T1" fmla="*/ 0 h 309"/>
                <a:gd name="T2" fmla="*/ 0 w 392"/>
                <a:gd name="T3" fmla="*/ 0 h 309"/>
                <a:gd name="T4" fmla="*/ 0 w 392"/>
                <a:gd name="T5" fmla="*/ 0 h 309"/>
                <a:gd name="T6" fmla="*/ 0 w 392"/>
                <a:gd name="T7" fmla="*/ 0 h 309"/>
                <a:gd name="T8" fmla="*/ 0 w 392"/>
                <a:gd name="T9" fmla="*/ 0 h 309"/>
                <a:gd name="T10" fmla="*/ 0 60000 65536"/>
                <a:gd name="T11" fmla="*/ 0 60000 65536"/>
                <a:gd name="T12" fmla="*/ 0 60000 65536"/>
                <a:gd name="T13" fmla="*/ 0 60000 65536"/>
                <a:gd name="T14" fmla="*/ 0 60000 65536"/>
                <a:gd name="T15" fmla="*/ 0 w 392"/>
                <a:gd name="T16" fmla="*/ 0 h 309"/>
                <a:gd name="T17" fmla="*/ 392 w 392"/>
                <a:gd name="T18" fmla="*/ 309 h 309"/>
              </a:gdLst>
              <a:ahLst/>
              <a:cxnLst>
                <a:cxn ang="T10">
                  <a:pos x="T0" y="T1"/>
                </a:cxn>
                <a:cxn ang="T11">
                  <a:pos x="T2" y="T3"/>
                </a:cxn>
                <a:cxn ang="T12">
                  <a:pos x="T4" y="T5"/>
                </a:cxn>
                <a:cxn ang="T13">
                  <a:pos x="T6" y="T7"/>
                </a:cxn>
                <a:cxn ang="T14">
                  <a:pos x="T8" y="T9"/>
                </a:cxn>
              </a:cxnLst>
              <a:rect l="T15" t="T16" r="T17" b="T18"/>
              <a:pathLst>
                <a:path w="392" h="309">
                  <a:moveTo>
                    <a:pt x="392" y="154"/>
                  </a:moveTo>
                  <a:cubicBezTo>
                    <a:pt x="392" y="69"/>
                    <a:pt x="304" y="0"/>
                    <a:pt x="196" y="0"/>
                  </a:cubicBezTo>
                  <a:cubicBezTo>
                    <a:pt x="88" y="1"/>
                    <a:pt x="0" y="70"/>
                    <a:pt x="0" y="155"/>
                  </a:cubicBezTo>
                  <a:cubicBezTo>
                    <a:pt x="1" y="240"/>
                    <a:pt x="88" y="309"/>
                    <a:pt x="197" y="309"/>
                  </a:cubicBezTo>
                  <a:cubicBezTo>
                    <a:pt x="305" y="309"/>
                    <a:pt x="392" y="239"/>
                    <a:pt x="392" y="154"/>
                  </a:cubicBezTo>
                </a:path>
              </a:pathLst>
            </a:custGeom>
            <a:solidFill>
              <a:srgbClr val="D7AB00"/>
            </a:solidFill>
            <a:ln w="0">
              <a:solidFill>
                <a:srgbClr val="000000"/>
              </a:solidFill>
              <a:prstDash val="solid"/>
              <a:round/>
              <a:headEnd/>
              <a:tailEnd/>
            </a:ln>
          </p:spPr>
          <p:txBody>
            <a:bodyPr/>
            <a:lstStyle/>
            <a:p>
              <a:endParaRPr lang="ru-RU"/>
            </a:p>
          </p:txBody>
        </p:sp>
        <p:sp>
          <p:nvSpPr>
            <p:cNvPr id="162052" name="Freeform 3709"/>
            <p:cNvSpPr>
              <a:spLocks/>
            </p:cNvSpPr>
            <p:nvPr/>
          </p:nvSpPr>
          <p:spPr bwMode="auto">
            <a:xfrm>
              <a:off x="3790" y="1800"/>
              <a:ext cx="69" cy="63"/>
            </a:xfrm>
            <a:custGeom>
              <a:avLst/>
              <a:gdLst>
                <a:gd name="T0" fmla="*/ 69 w 69"/>
                <a:gd name="T1" fmla="*/ 32 h 63"/>
                <a:gd name="T2" fmla="*/ 35 w 69"/>
                <a:gd name="T3" fmla="*/ 0 h 63"/>
                <a:gd name="T4" fmla="*/ 0 w 69"/>
                <a:gd name="T5" fmla="*/ 32 h 63"/>
                <a:gd name="T6" fmla="*/ 35 w 69"/>
                <a:gd name="T7" fmla="*/ 63 h 63"/>
                <a:gd name="T8" fmla="*/ 69 w 69"/>
                <a:gd name="T9" fmla="*/ 32 h 63"/>
                <a:gd name="T10" fmla="*/ 0 60000 65536"/>
                <a:gd name="T11" fmla="*/ 0 60000 65536"/>
                <a:gd name="T12" fmla="*/ 0 60000 65536"/>
                <a:gd name="T13" fmla="*/ 0 60000 65536"/>
                <a:gd name="T14" fmla="*/ 0 60000 65536"/>
                <a:gd name="T15" fmla="*/ 0 w 69"/>
                <a:gd name="T16" fmla="*/ 0 h 63"/>
                <a:gd name="T17" fmla="*/ 69 w 69"/>
                <a:gd name="T18" fmla="*/ 63 h 63"/>
              </a:gdLst>
              <a:ahLst/>
              <a:cxnLst>
                <a:cxn ang="T10">
                  <a:pos x="T0" y="T1"/>
                </a:cxn>
                <a:cxn ang="T11">
                  <a:pos x="T2" y="T3"/>
                </a:cxn>
                <a:cxn ang="T12">
                  <a:pos x="T4" y="T5"/>
                </a:cxn>
                <a:cxn ang="T13">
                  <a:pos x="T6" y="T7"/>
                </a:cxn>
                <a:cxn ang="T14">
                  <a:pos x="T8" y="T9"/>
                </a:cxn>
              </a:cxnLst>
              <a:rect l="T15" t="T16" r="T17" b="T18"/>
              <a:pathLst>
                <a:path w="69" h="63">
                  <a:moveTo>
                    <a:pt x="69" y="32"/>
                  </a:moveTo>
                  <a:cubicBezTo>
                    <a:pt x="69" y="14"/>
                    <a:pt x="53" y="0"/>
                    <a:pt x="35" y="0"/>
                  </a:cubicBezTo>
                  <a:cubicBezTo>
                    <a:pt x="16" y="1"/>
                    <a:pt x="0" y="15"/>
                    <a:pt x="0" y="32"/>
                  </a:cubicBezTo>
                  <a:cubicBezTo>
                    <a:pt x="0" y="49"/>
                    <a:pt x="16" y="63"/>
                    <a:pt x="35" y="63"/>
                  </a:cubicBezTo>
                  <a:cubicBezTo>
                    <a:pt x="54" y="63"/>
                    <a:pt x="69" y="49"/>
                    <a:pt x="69" y="32"/>
                  </a:cubicBezTo>
                </a:path>
              </a:pathLst>
            </a:custGeom>
            <a:noFill/>
            <a:ln w="6350" cap="rnd">
              <a:solidFill>
                <a:srgbClr val="000000"/>
              </a:solidFill>
              <a:prstDash val="solid"/>
              <a:round/>
              <a:headEnd/>
              <a:tailEnd/>
            </a:ln>
          </p:spPr>
          <p:txBody>
            <a:bodyPr/>
            <a:lstStyle/>
            <a:p>
              <a:endParaRPr lang="ru-RU"/>
            </a:p>
          </p:txBody>
        </p:sp>
        <p:sp>
          <p:nvSpPr>
            <p:cNvPr id="162053" name="Freeform 3710"/>
            <p:cNvSpPr>
              <a:spLocks/>
            </p:cNvSpPr>
            <p:nvPr/>
          </p:nvSpPr>
          <p:spPr bwMode="auto">
            <a:xfrm>
              <a:off x="3736" y="1763"/>
              <a:ext cx="71" cy="61"/>
            </a:xfrm>
            <a:custGeom>
              <a:avLst/>
              <a:gdLst>
                <a:gd name="T0" fmla="*/ 0 w 392"/>
                <a:gd name="T1" fmla="*/ 0 h 300"/>
                <a:gd name="T2" fmla="*/ 0 w 392"/>
                <a:gd name="T3" fmla="*/ 0 h 300"/>
                <a:gd name="T4" fmla="*/ 0 w 392"/>
                <a:gd name="T5" fmla="*/ 0 h 300"/>
                <a:gd name="T6" fmla="*/ 0 w 392"/>
                <a:gd name="T7" fmla="*/ 0 h 300"/>
                <a:gd name="T8" fmla="*/ 0 w 392"/>
                <a:gd name="T9" fmla="*/ 0 h 300"/>
                <a:gd name="T10" fmla="*/ 0 60000 65536"/>
                <a:gd name="T11" fmla="*/ 0 60000 65536"/>
                <a:gd name="T12" fmla="*/ 0 60000 65536"/>
                <a:gd name="T13" fmla="*/ 0 60000 65536"/>
                <a:gd name="T14" fmla="*/ 0 60000 65536"/>
                <a:gd name="T15" fmla="*/ 0 w 392"/>
                <a:gd name="T16" fmla="*/ 0 h 300"/>
                <a:gd name="T17" fmla="*/ 392 w 392"/>
                <a:gd name="T18" fmla="*/ 300 h 300"/>
              </a:gdLst>
              <a:ahLst/>
              <a:cxnLst>
                <a:cxn ang="T10">
                  <a:pos x="T0" y="T1"/>
                </a:cxn>
                <a:cxn ang="T11">
                  <a:pos x="T2" y="T3"/>
                </a:cxn>
                <a:cxn ang="T12">
                  <a:pos x="T4" y="T5"/>
                </a:cxn>
                <a:cxn ang="T13">
                  <a:pos x="T6" y="T7"/>
                </a:cxn>
                <a:cxn ang="T14">
                  <a:pos x="T8" y="T9"/>
                </a:cxn>
              </a:cxnLst>
              <a:rect l="T15" t="T16" r="T17" b="T18"/>
              <a:pathLst>
                <a:path w="392" h="300">
                  <a:moveTo>
                    <a:pt x="392" y="150"/>
                  </a:moveTo>
                  <a:cubicBezTo>
                    <a:pt x="392" y="67"/>
                    <a:pt x="304" y="0"/>
                    <a:pt x="196" y="0"/>
                  </a:cubicBezTo>
                  <a:cubicBezTo>
                    <a:pt x="88" y="0"/>
                    <a:pt x="0" y="68"/>
                    <a:pt x="0" y="150"/>
                  </a:cubicBezTo>
                  <a:cubicBezTo>
                    <a:pt x="0" y="233"/>
                    <a:pt x="88" y="300"/>
                    <a:pt x="196" y="300"/>
                  </a:cubicBezTo>
                  <a:cubicBezTo>
                    <a:pt x="304" y="300"/>
                    <a:pt x="392" y="233"/>
                    <a:pt x="392" y="150"/>
                  </a:cubicBezTo>
                </a:path>
              </a:pathLst>
            </a:custGeom>
            <a:solidFill>
              <a:srgbClr val="D7AB00"/>
            </a:solidFill>
            <a:ln w="0">
              <a:solidFill>
                <a:srgbClr val="000000"/>
              </a:solidFill>
              <a:prstDash val="solid"/>
              <a:round/>
              <a:headEnd/>
              <a:tailEnd/>
            </a:ln>
          </p:spPr>
          <p:txBody>
            <a:bodyPr/>
            <a:lstStyle/>
            <a:p>
              <a:endParaRPr lang="ru-RU"/>
            </a:p>
          </p:txBody>
        </p:sp>
        <p:sp>
          <p:nvSpPr>
            <p:cNvPr id="162054" name="Oval 3711"/>
            <p:cNvSpPr>
              <a:spLocks noChangeArrowheads="1"/>
            </p:cNvSpPr>
            <p:nvPr/>
          </p:nvSpPr>
          <p:spPr bwMode="auto">
            <a:xfrm>
              <a:off x="3738" y="1763"/>
              <a:ext cx="69" cy="61"/>
            </a:xfrm>
            <a:prstGeom prst="ellipse">
              <a:avLst/>
            </a:prstGeom>
            <a:noFill/>
            <a:ln w="6350" cap="rnd">
              <a:solidFill>
                <a:srgbClr val="000000"/>
              </a:solidFill>
              <a:round/>
              <a:headEnd/>
              <a:tailEnd/>
            </a:ln>
          </p:spPr>
          <p:txBody>
            <a:bodyPr/>
            <a:lstStyle/>
            <a:p>
              <a:endParaRPr lang="en-US"/>
            </a:p>
          </p:txBody>
        </p:sp>
        <p:sp>
          <p:nvSpPr>
            <p:cNvPr id="162055" name="Freeform 3712"/>
            <p:cNvSpPr>
              <a:spLocks/>
            </p:cNvSpPr>
            <p:nvPr/>
          </p:nvSpPr>
          <p:spPr bwMode="auto">
            <a:xfrm>
              <a:off x="3129" y="869"/>
              <a:ext cx="248" cy="443"/>
            </a:xfrm>
            <a:custGeom>
              <a:avLst/>
              <a:gdLst>
                <a:gd name="T0" fmla="*/ 0 w 248"/>
                <a:gd name="T1" fmla="*/ 396 h 443"/>
                <a:gd name="T2" fmla="*/ 142 w 248"/>
                <a:gd name="T3" fmla="*/ 15 h 443"/>
                <a:gd name="T4" fmla="*/ 157 w 248"/>
                <a:gd name="T5" fmla="*/ 1 h 443"/>
                <a:gd name="T6" fmla="*/ 170 w 248"/>
                <a:gd name="T7" fmla="*/ 0 h 443"/>
                <a:gd name="T8" fmla="*/ 186 w 248"/>
                <a:gd name="T9" fmla="*/ 18 h 443"/>
                <a:gd name="T10" fmla="*/ 199 w 248"/>
                <a:gd name="T11" fmla="*/ 4 h 443"/>
                <a:gd name="T12" fmla="*/ 214 w 248"/>
                <a:gd name="T13" fmla="*/ 4 h 443"/>
                <a:gd name="T14" fmla="*/ 227 w 248"/>
                <a:gd name="T15" fmla="*/ 17 h 443"/>
                <a:gd name="T16" fmla="*/ 227 w 248"/>
                <a:gd name="T17" fmla="*/ 24 h 443"/>
                <a:gd name="T18" fmla="*/ 242 w 248"/>
                <a:gd name="T19" fmla="*/ 26 h 443"/>
                <a:gd name="T20" fmla="*/ 248 w 248"/>
                <a:gd name="T21" fmla="*/ 38 h 443"/>
                <a:gd name="T22" fmla="*/ 163 w 248"/>
                <a:gd name="T23" fmla="*/ 443 h 443"/>
                <a:gd name="T24" fmla="*/ 0 w 248"/>
                <a:gd name="T25" fmla="*/ 396 h 44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8"/>
                <a:gd name="T40" fmla="*/ 0 h 443"/>
                <a:gd name="T41" fmla="*/ 248 w 248"/>
                <a:gd name="T42" fmla="*/ 443 h 44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8" h="443">
                  <a:moveTo>
                    <a:pt x="0" y="396"/>
                  </a:moveTo>
                  <a:lnTo>
                    <a:pt x="142" y="15"/>
                  </a:lnTo>
                  <a:lnTo>
                    <a:pt x="157" y="1"/>
                  </a:lnTo>
                  <a:lnTo>
                    <a:pt x="170" y="0"/>
                  </a:lnTo>
                  <a:lnTo>
                    <a:pt x="186" y="18"/>
                  </a:lnTo>
                  <a:lnTo>
                    <a:pt x="199" y="4"/>
                  </a:lnTo>
                  <a:lnTo>
                    <a:pt x="214" y="4"/>
                  </a:lnTo>
                  <a:lnTo>
                    <a:pt x="227" y="17"/>
                  </a:lnTo>
                  <a:lnTo>
                    <a:pt x="227" y="24"/>
                  </a:lnTo>
                  <a:lnTo>
                    <a:pt x="242" y="26"/>
                  </a:lnTo>
                  <a:lnTo>
                    <a:pt x="248" y="38"/>
                  </a:lnTo>
                  <a:lnTo>
                    <a:pt x="163" y="443"/>
                  </a:lnTo>
                  <a:lnTo>
                    <a:pt x="0" y="396"/>
                  </a:lnTo>
                  <a:close/>
                </a:path>
              </a:pathLst>
            </a:custGeom>
            <a:solidFill>
              <a:srgbClr val="D7AB00"/>
            </a:solidFill>
            <a:ln w="9525">
              <a:noFill/>
              <a:round/>
              <a:headEnd/>
              <a:tailEnd/>
            </a:ln>
          </p:spPr>
          <p:txBody>
            <a:bodyPr/>
            <a:lstStyle/>
            <a:p>
              <a:endParaRPr lang="ru-RU"/>
            </a:p>
          </p:txBody>
        </p:sp>
        <p:sp>
          <p:nvSpPr>
            <p:cNvPr id="162056" name="Freeform 3713"/>
            <p:cNvSpPr>
              <a:spLocks/>
            </p:cNvSpPr>
            <p:nvPr/>
          </p:nvSpPr>
          <p:spPr bwMode="auto">
            <a:xfrm>
              <a:off x="3126" y="881"/>
              <a:ext cx="146" cy="387"/>
            </a:xfrm>
            <a:custGeom>
              <a:avLst/>
              <a:gdLst>
                <a:gd name="T0" fmla="*/ 0 w 146"/>
                <a:gd name="T1" fmla="*/ 385 h 387"/>
                <a:gd name="T2" fmla="*/ 6 w 146"/>
                <a:gd name="T3" fmla="*/ 387 h 387"/>
                <a:gd name="T4" fmla="*/ 146 w 146"/>
                <a:gd name="T5" fmla="*/ 4 h 387"/>
                <a:gd name="T6" fmla="*/ 141 w 146"/>
                <a:gd name="T7" fmla="*/ 0 h 387"/>
                <a:gd name="T8" fmla="*/ 0 w 146"/>
                <a:gd name="T9" fmla="*/ 385 h 387"/>
                <a:gd name="T10" fmla="*/ 0 60000 65536"/>
                <a:gd name="T11" fmla="*/ 0 60000 65536"/>
                <a:gd name="T12" fmla="*/ 0 60000 65536"/>
                <a:gd name="T13" fmla="*/ 0 60000 65536"/>
                <a:gd name="T14" fmla="*/ 0 60000 65536"/>
                <a:gd name="T15" fmla="*/ 0 w 146"/>
                <a:gd name="T16" fmla="*/ 0 h 387"/>
                <a:gd name="T17" fmla="*/ 146 w 146"/>
                <a:gd name="T18" fmla="*/ 387 h 387"/>
              </a:gdLst>
              <a:ahLst/>
              <a:cxnLst>
                <a:cxn ang="T10">
                  <a:pos x="T0" y="T1"/>
                </a:cxn>
                <a:cxn ang="T11">
                  <a:pos x="T2" y="T3"/>
                </a:cxn>
                <a:cxn ang="T12">
                  <a:pos x="T4" y="T5"/>
                </a:cxn>
                <a:cxn ang="T13">
                  <a:pos x="T6" y="T7"/>
                </a:cxn>
                <a:cxn ang="T14">
                  <a:pos x="T8" y="T9"/>
                </a:cxn>
              </a:cxnLst>
              <a:rect l="T15" t="T16" r="T17" b="T18"/>
              <a:pathLst>
                <a:path w="146" h="387">
                  <a:moveTo>
                    <a:pt x="0" y="385"/>
                  </a:moveTo>
                  <a:lnTo>
                    <a:pt x="6" y="387"/>
                  </a:lnTo>
                  <a:lnTo>
                    <a:pt x="146" y="4"/>
                  </a:lnTo>
                  <a:lnTo>
                    <a:pt x="141" y="0"/>
                  </a:lnTo>
                  <a:lnTo>
                    <a:pt x="0" y="385"/>
                  </a:lnTo>
                  <a:close/>
                </a:path>
              </a:pathLst>
            </a:custGeom>
            <a:solidFill>
              <a:srgbClr val="000000"/>
            </a:solidFill>
            <a:ln w="9525">
              <a:noFill/>
              <a:round/>
              <a:headEnd/>
              <a:tailEnd/>
            </a:ln>
          </p:spPr>
          <p:txBody>
            <a:bodyPr/>
            <a:lstStyle/>
            <a:p>
              <a:endParaRPr lang="ru-RU"/>
            </a:p>
          </p:txBody>
        </p:sp>
        <p:sp>
          <p:nvSpPr>
            <p:cNvPr id="162057" name="Freeform 3714"/>
            <p:cNvSpPr>
              <a:spLocks/>
            </p:cNvSpPr>
            <p:nvPr/>
          </p:nvSpPr>
          <p:spPr bwMode="auto">
            <a:xfrm>
              <a:off x="3268" y="868"/>
              <a:ext cx="19" cy="17"/>
            </a:xfrm>
            <a:custGeom>
              <a:avLst/>
              <a:gdLst>
                <a:gd name="T0" fmla="*/ 0 w 19"/>
                <a:gd name="T1" fmla="*/ 14 h 17"/>
                <a:gd name="T2" fmla="*/ 5 w 19"/>
                <a:gd name="T3" fmla="*/ 17 h 17"/>
                <a:gd name="T4" fmla="*/ 19 w 19"/>
                <a:gd name="T5" fmla="*/ 3 h 17"/>
                <a:gd name="T6" fmla="*/ 15 w 19"/>
                <a:gd name="T7" fmla="*/ 0 h 17"/>
                <a:gd name="T8" fmla="*/ 0 w 19"/>
                <a:gd name="T9" fmla="*/ 14 h 17"/>
                <a:gd name="T10" fmla="*/ 0 60000 65536"/>
                <a:gd name="T11" fmla="*/ 0 60000 65536"/>
                <a:gd name="T12" fmla="*/ 0 60000 65536"/>
                <a:gd name="T13" fmla="*/ 0 60000 65536"/>
                <a:gd name="T14" fmla="*/ 0 60000 65536"/>
                <a:gd name="T15" fmla="*/ 0 w 19"/>
                <a:gd name="T16" fmla="*/ 0 h 17"/>
                <a:gd name="T17" fmla="*/ 19 w 19"/>
                <a:gd name="T18" fmla="*/ 17 h 17"/>
              </a:gdLst>
              <a:ahLst/>
              <a:cxnLst>
                <a:cxn ang="T10">
                  <a:pos x="T0" y="T1"/>
                </a:cxn>
                <a:cxn ang="T11">
                  <a:pos x="T2" y="T3"/>
                </a:cxn>
                <a:cxn ang="T12">
                  <a:pos x="T4" y="T5"/>
                </a:cxn>
                <a:cxn ang="T13">
                  <a:pos x="T6" y="T7"/>
                </a:cxn>
                <a:cxn ang="T14">
                  <a:pos x="T8" y="T9"/>
                </a:cxn>
              </a:cxnLst>
              <a:rect l="T15" t="T16" r="T17" b="T18"/>
              <a:pathLst>
                <a:path w="19" h="17">
                  <a:moveTo>
                    <a:pt x="0" y="14"/>
                  </a:moveTo>
                  <a:lnTo>
                    <a:pt x="5" y="17"/>
                  </a:lnTo>
                  <a:lnTo>
                    <a:pt x="19" y="3"/>
                  </a:lnTo>
                  <a:lnTo>
                    <a:pt x="15" y="0"/>
                  </a:lnTo>
                  <a:lnTo>
                    <a:pt x="0" y="14"/>
                  </a:lnTo>
                  <a:close/>
                </a:path>
              </a:pathLst>
            </a:custGeom>
            <a:solidFill>
              <a:srgbClr val="000000"/>
            </a:solidFill>
            <a:ln w="9525">
              <a:noFill/>
              <a:round/>
              <a:headEnd/>
              <a:tailEnd/>
            </a:ln>
          </p:spPr>
          <p:txBody>
            <a:bodyPr/>
            <a:lstStyle/>
            <a:p>
              <a:endParaRPr lang="ru-RU"/>
            </a:p>
          </p:txBody>
        </p:sp>
        <p:sp>
          <p:nvSpPr>
            <p:cNvPr id="162058" name="Freeform 3715"/>
            <p:cNvSpPr>
              <a:spLocks/>
            </p:cNvSpPr>
            <p:nvPr/>
          </p:nvSpPr>
          <p:spPr bwMode="auto">
            <a:xfrm>
              <a:off x="3269" y="881"/>
              <a:ext cx="3" cy="4"/>
            </a:xfrm>
            <a:custGeom>
              <a:avLst/>
              <a:gdLst>
                <a:gd name="T0" fmla="*/ 0 w 3"/>
                <a:gd name="T1" fmla="*/ 0 h 4"/>
                <a:gd name="T2" fmla="*/ 3 w 3"/>
                <a:gd name="T3" fmla="*/ 4 h 4"/>
                <a:gd name="T4" fmla="*/ 0 w 3"/>
                <a:gd name="T5" fmla="*/ 0 h 4"/>
                <a:gd name="T6" fmla="*/ 0 60000 65536"/>
                <a:gd name="T7" fmla="*/ 0 60000 65536"/>
                <a:gd name="T8" fmla="*/ 0 60000 65536"/>
                <a:gd name="T9" fmla="*/ 0 w 3"/>
                <a:gd name="T10" fmla="*/ 0 h 4"/>
                <a:gd name="T11" fmla="*/ 3 w 3"/>
                <a:gd name="T12" fmla="*/ 4 h 4"/>
              </a:gdLst>
              <a:ahLst/>
              <a:cxnLst>
                <a:cxn ang="T6">
                  <a:pos x="T0" y="T1"/>
                </a:cxn>
                <a:cxn ang="T7">
                  <a:pos x="T2" y="T3"/>
                </a:cxn>
                <a:cxn ang="T8">
                  <a:pos x="T4" y="T5"/>
                </a:cxn>
              </a:cxnLst>
              <a:rect l="T9" t="T10" r="T11" b="T12"/>
              <a:pathLst>
                <a:path w="3" h="4">
                  <a:moveTo>
                    <a:pt x="0" y="0"/>
                  </a:moveTo>
                  <a:lnTo>
                    <a:pt x="3" y="4"/>
                  </a:lnTo>
                  <a:lnTo>
                    <a:pt x="0" y="0"/>
                  </a:lnTo>
                  <a:close/>
                </a:path>
              </a:pathLst>
            </a:custGeom>
            <a:solidFill>
              <a:srgbClr val="000000"/>
            </a:solidFill>
            <a:ln w="9525">
              <a:noFill/>
              <a:round/>
              <a:headEnd/>
              <a:tailEnd/>
            </a:ln>
          </p:spPr>
          <p:txBody>
            <a:bodyPr/>
            <a:lstStyle/>
            <a:p>
              <a:endParaRPr lang="ru-RU"/>
            </a:p>
          </p:txBody>
        </p:sp>
        <p:sp>
          <p:nvSpPr>
            <p:cNvPr id="162059" name="Rectangle 3716"/>
            <p:cNvSpPr>
              <a:spLocks noChangeArrowheads="1"/>
            </p:cNvSpPr>
            <p:nvPr/>
          </p:nvSpPr>
          <p:spPr bwMode="auto">
            <a:xfrm>
              <a:off x="3287" y="866"/>
              <a:ext cx="12" cy="5"/>
            </a:xfrm>
            <a:prstGeom prst="rect">
              <a:avLst/>
            </a:prstGeom>
            <a:solidFill>
              <a:srgbClr val="000000"/>
            </a:solidFill>
            <a:ln w="9525">
              <a:noFill/>
              <a:miter lim="800000"/>
              <a:headEnd/>
              <a:tailEnd/>
            </a:ln>
          </p:spPr>
          <p:txBody>
            <a:bodyPr/>
            <a:lstStyle/>
            <a:p>
              <a:endParaRPr lang="en-US"/>
            </a:p>
          </p:txBody>
        </p:sp>
        <p:sp>
          <p:nvSpPr>
            <p:cNvPr id="162060" name="Freeform 3717"/>
            <p:cNvSpPr>
              <a:spLocks/>
            </p:cNvSpPr>
            <p:nvPr/>
          </p:nvSpPr>
          <p:spPr bwMode="auto">
            <a:xfrm>
              <a:off x="3283" y="866"/>
              <a:ext cx="4" cy="5"/>
            </a:xfrm>
            <a:custGeom>
              <a:avLst/>
              <a:gdLst>
                <a:gd name="T0" fmla="*/ 0 w 4"/>
                <a:gd name="T1" fmla="*/ 1 h 5"/>
                <a:gd name="T2" fmla="*/ 1 w 4"/>
                <a:gd name="T3" fmla="*/ 0 h 5"/>
                <a:gd name="T4" fmla="*/ 3 w 4"/>
                <a:gd name="T5" fmla="*/ 0 h 5"/>
                <a:gd name="T6" fmla="*/ 3 w 4"/>
                <a:gd name="T7" fmla="*/ 5 h 5"/>
                <a:gd name="T8" fmla="*/ 4 w 4"/>
                <a:gd name="T9" fmla="*/ 4 h 5"/>
                <a:gd name="T10" fmla="*/ 0 w 4"/>
                <a:gd name="T11" fmla="*/ 1 h 5"/>
                <a:gd name="T12" fmla="*/ 0 60000 65536"/>
                <a:gd name="T13" fmla="*/ 0 60000 65536"/>
                <a:gd name="T14" fmla="*/ 0 60000 65536"/>
                <a:gd name="T15" fmla="*/ 0 60000 65536"/>
                <a:gd name="T16" fmla="*/ 0 60000 65536"/>
                <a:gd name="T17" fmla="*/ 0 60000 65536"/>
                <a:gd name="T18" fmla="*/ 0 w 4"/>
                <a:gd name="T19" fmla="*/ 0 h 5"/>
                <a:gd name="T20" fmla="*/ 4 w 4"/>
                <a:gd name="T21" fmla="*/ 5 h 5"/>
              </a:gdLst>
              <a:ahLst/>
              <a:cxnLst>
                <a:cxn ang="T12">
                  <a:pos x="T0" y="T1"/>
                </a:cxn>
                <a:cxn ang="T13">
                  <a:pos x="T2" y="T3"/>
                </a:cxn>
                <a:cxn ang="T14">
                  <a:pos x="T4" y="T5"/>
                </a:cxn>
                <a:cxn ang="T15">
                  <a:pos x="T6" y="T7"/>
                </a:cxn>
                <a:cxn ang="T16">
                  <a:pos x="T8" y="T9"/>
                </a:cxn>
                <a:cxn ang="T17">
                  <a:pos x="T10" y="T11"/>
                </a:cxn>
              </a:cxnLst>
              <a:rect l="T18" t="T19" r="T20" b="T21"/>
              <a:pathLst>
                <a:path w="4" h="5">
                  <a:moveTo>
                    <a:pt x="0" y="1"/>
                  </a:moveTo>
                  <a:lnTo>
                    <a:pt x="1" y="0"/>
                  </a:lnTo>
                  <a:lnTo>
                    <a:pt x="3" y="0"/>
                  </a:lnTo>
                  <a:lnTo>
                    <a:pt x="3" y="5"/>
                  </a:lnTo>
                  <a:lnTo>
                    <a:pt x="4" y="4"/>
                  </a:lnTo>
                  <a:lnTo>
                    <a:pt x="0" y="1"/>
                  </a:lnTo>
                  <a:close/>
                </a:path>
              </a:pathLst>
            </a:custGeom>
            <a:solidFill>
              <a:srgbClr val="000000"/>
            </a:solidFill>
            <a:ln w="9525">
              <a:noFill/>
              <a:round/>
              <a:headEnd/>
              <a:tailEnd/>
            </a:ln>
          </p:spPr>
          <p:txBody>
            <a:bodyPr/>
            <a:lstStyle/>
            <a:p>
              <a:endParaRPr lang="ru-RU"/>
            </a:p>
          </p:txBody>
        </p:sp>
        <p:sp>
          <p:nvSpPr>
            <p:cNvPr id="162061" name="Freeform 3718"/>
            <p:cNvSpPr>
              <a:spLocks/>
            </p:cNvSpPr>
            <p:nvPr/>
          </p:nvSpPr>
          <p:spPr bwMode="auto">
            <a:xfrm>
              <a:off x="3296" y="866"/>
              <a:ext cx="21" cy="22"/>
            </a:xfrm>
            <a:custGeom>
              <a:avLst/>
              <a:gdLst>
                <a:gd name="T0" fmla="*/ 5 w 21"/>
                <a:gd name="T1" fmla="*/ 0 h 22"/>
                <a:gd name="T2" fmla="*/ 0 w 21"/>
                <a:gd name="T3" fmla="*/ 5 h 22"/>
                <a:gd name="T4" fmla="*/ 17 w 21"/>
                <a:gd name="T5" fmla="*/ 22 h 22"/>
                <a:gd name="T6" fmla="*/ 21 w 21"/>
                <a:gd name="T7" fmla="*/ 18 h 22"/>
                <a:gd name="T8" fmla="*/ 5 w 21"/>
                <a:gd name="T9" fmla="*/ 0 h 22"/>
                <a:gd name="T10" fmla="*/ 0 60000 65536"/>
                <a:gd name="T11" fmla="*/ 0 60000 65536"/>
                <a:gd name="T12" fmla="*/ 0 60000 65536"/>
                <a:gd name="T13" fmla="*/ 0 60000 65536"/>
                <a:gd name="T14" fmla="*/ 0 60000 65536"/>
                <a:gd name="T15" fmla="*/ 0 w 21"/>
                <a:gd name="T16" fmla="*/ 0 h 22"/>
                <a:gd name="T17" fmla="*/ 21 w 21"/>
                <a:gd name="T18" fmla="*/ 22 h 22"/>
              </a:gdLst>
              <a:ahLst/>
              <a:cxnLst>
                <a:cxn ang="T10">
                  <a:pos x="T0" y="T1"/>
                </a:cxn>
                <a:cxn ang="T11">
                  <a:pos x="T2" y="T3"/>
                </a:cxn>
                <a:cxn ang="T12">
                  <a:pos x="T4" y="T5"/>
                </a:cxn>
                <a:cxn ang="T13">
                  <a:pos x="T6" y="T7"/>
                </a:cxn>
                <a:cxn ang="T14">
                  <a:pos x="T8" y="T9"/>
                </a:cxn>
              </a:cxnLst>
              <a:rect l="T15" t="T16" r="T17" b="T18"/>
              <a:pathLst>
                <a:path w="21" h="22">
                  <a:moveTo>
                    <a:pt x="5" y="0"/>
                  </a:moveTo>
                  <a:lnTo>
                    <a:pt x="0" y="5"/>
                  </a:lnTo>
                  <a:lnTo>
                    <a:pt x="17" y="22"/>
                  </a:lnTo>
                  <a:lnTo>
                    <a:pt x="21" y="18"/>
                  </a:lnTo>
                  <a:lnTo>
                    <a:pt x="5" y="0"/>
                  </a:lnTo>
                  <a:close/>
                </a:path>
              </a:pathLst>
            </a:custGeom>
            <a:solidFill>
              <a:srgbClr val="000000"/>
            </a:solidFill>
            <a:ln w="9525">
              <a:noFill/>
              <a:round/>
              <a:headEnd/>
              <a:tailEnd/>
            </a:ln>
          </p:spPr>
          <p:txBody>
            <a:bodyPr/>
            <a:lstStyle/>
            <a:p>
              <a:endParaRPr lang="ru-RU"/>
            </a:p>
          </p:txBody>
        </p:sp>
        <p:sp>
          <p:nvSpPr>
            <p:cNvPr id="162062" name="Freeform 3719"/>
            <p:cNvSpPr>
              <a:spLocks/>
            </p:cNvSpPr>
            <p:nvPr/>
          </p:nvSpPr>
          <p:spPr bwMode="auto">
            <a:xfrm>
              <a:off x="3295" y="866"/>
              <a:ext cx="4" cy="5"/>
            </a:xfrm>
            <a:custGeom>
              <a:avLst/>
              <a:gdLst>
                <a:gd name="T0" fmla="*/ 3 w 4"/>
                <a:gd name="T1" fmla="*/ 0 h 5"/>
                <a:gd name="T2" fmla="*/ 4 w 4"/>
                <a:gd name="T3" fmla="*/ 0 h 5"/>
                <a:gd name="T4" fmla="*/ 0 w 4"/>
                <a:gd name="T5" fmla="*/ 4 h 5"/>
                <a:gd name="T6" fmla="*/ 3 w 4"/>
                <a:gd name="T7" fmla="*/ 5 h 5"/>
                <a:gd name="T8" fmla="*/ 3 w 4"/>
                <a:gd name="T9" fmla="*/ 0 h 5"/>
                <a:gd name="T10" fmla="*/ 0 60000 65536"/>
                <a:gd name="T11" fmla="*/ 0 60000 65536"/>
                <a:gd name="T12" fmla="*/ 0 60000 65536"/>
                <a:gd name="T13" fmla="*/ 0 60000 65536"/>
                <a:gd name="T14" fmla="*/ 0 60000 65536"/>
                <a:gd name="T15" fmla="*/ 0 w 4"/>
                <a:gd name="T16" fmla="*/ 0 h 5"/>
                <a:gd name="T17" fmla="*/ 4 w 4"/>
                <a:gd name="T18" fmla="*/ 5 h 5"/>
              </a:gdLst>
              <a:ahLst/>
              <a:cxnLst>
                <a:cxn ang="T10">
                  <a:pos x="T0" y="T1"/>
                </a:cxn>
                <a:cxn ang="T11">
                  <a:pos x="T2" y="T3"/>
                </a:cxn>
                <a:cxn ang="T12">
                  <a:pos x="T4" y="T5"/>
                </a:cxn>
                <a:cxn ang="T13">
                  <a:pos x="T6" y="T7"/>
                </a:cxn>
                <a:cxn ang="T14">
                  <a:pos x="T8" y="T9"/>
                </a:cxn>
              </a:cxnLst>
              <a:rect l="T15" t="T16" r="T17" b="T18"/>
              <a:pathLst>
                <a:path w="4" h="5">
                  <a:moveTo>
                    <a:pt x="3" y="0"/>
                  </a:moveTo>
                  <a:lnTo>
                    <a:pt x="4" y="0"/>
                  </a:lnTo>
                  <a:lnTo>
                    <a:pt x="0" y="4"/>
                  </a:lnTo>
                  <a:lnTo>
                    <a:pt x="3" y="5"/>
                  </a:lnTo>
                  <a:lnTo>
                    <a:pt x="3" y="0"/>
                  </a:lnTo>
                  <a:close/>
                </a:path>
              </a:pathLst>
            </a:custGeom>
            <a:solidFill>
              <a:srgbClr val="000000"/>
            </a:solidFill>
            <a:ln w="9525">
              <a:noFill/>
              <a:round/>
              <a:headEnd/>
              <a:tailEnd/>
            </a:ln>
          </p:spPr>
          <p:txBody>
            <a:bodyPr/>
            <a:lstStyle/>
            <a:p>
              <a:endParaRPr lang="ru-RU"/>
            </a:p>
          </p:txBody>
        </p:sp>
        <p:sp>
          <p:nvSpPr>
            <p:cNvPr id="162063" name="Freeform 3720"/>
            <p:cNvSpPr>
              <a:spLocks/>
            </p:cNvSpPr>
            <p:nvPr/>
          </p:nvSpPr>
          <p:spPr bwMode="auto">
            <a:xfrm>
              <a:off x="3311" y="870"/>
              <a:ext cx="18" cy="18"/>
            </a:xfrm>
            <a:custGeom>
              <a:avLst/>
              <a:gdLst>
                <a:gd name="T0" fmla="*/ 0 w 18"/>
                <a:gd name="T1" fmla="*/ 14 h 18"/>
                <a:gd name="T2" fmla="*/ 5 w 18"/>
                <a:gd name="T3" fmla="*/ 18 h 18"/>
                <a:gd name="T4" fmla="*/ 18 w 18"/>
                <a:gd name="T5" fmla="*/ 5 h 18"/>
                <a:gd name="T6" fmla="*/ 13 w 18"/>
                <a:gd name="T7" fmla="*/ 0 h 18"/>
                <a:gd name="T8" fmla="*/ 0 w 18"/>
                <a:gd name="T9" fmla="*/ 14 h 18"/>
                <a:gd name="T10" fmla="*/ 0 60000 65536"/>
                <a:gd name="T11" fmla="*/ 0 60000 65536"/>
                <a:gd name="T12" fmla="*/ 0 60000 65536"/>
                <a:gd name="T13" fmla="*/ 0 60000 65536"/>
                <a:gd name="T14" fmla="*/ 0 60000 65536"/>
                <a:gd name="T15" fmla="*/ 0 w 18"/>
                <a:gd name="T16" fmla="*/ 0 h 18"/>
                <a:gd name="T17" fmla="*/ 18 w 18"/>
                <a:gd name="T18" fmla="*/ 18 h 18"/>
              </a:gdLst>
              <a:ahLst/>
              <a:cxnLst>
                <a:cxn ang="T10">
                  <a:pos x="T0" y="T1"/>
                </a:cxn>
                <a:cxn ang="T11">
                  <a:pos x="T2" y="T3"/>
                </a:cxn>
                <a:cxn ang="T12">
                  <a:pos x="T4" y="T5"/>
                </a:cxn>
                <a:cxn ang="T13">
                  <a:pos x="T6" y="T7"/>
                </a:cxn>
                <a:cxn ang="T14">
                  <a:pos x="T8" y="T9"/>
                </a:cxn>
              </a:cxnLst>
              <a:rect l="T15" t="T16" r="T17" b="T18"/>
              <a:pathLst>
                <a:path w="18" h="18">
                  <a:moveTo>
                    <a:pt x="0" y="14"/>
                  </a:moveTo>
                  <a:lnTo>
                    <a:pt x="5" y="18"/>
                  </a:lnTo>
                  <a:lnTo>
                    <a:pt x="18" y="5"/>
                  </a:lnTo>
                  <a:lnTo>
                    <a:pt x="13" y="0"/>
                  </a:lnTo>
                  <a:lnTo>
                    <a:pt x="0" y="14"/>
                  </a:lnTo>
                  <a:close/>
                </a:path>
              </a:pathLst>
            </a:custGeom>
            <a:solidFill>
              <a:srgbClr val="000000"/>
            </a:solidFill>
            <a:ln w="9525">
              <a:noFill/>
              <a:round/>
              <a:headEnd/>
              <a:tailEnd/>
            </a:ln>
          </p:spPr>
          <p:txBody>
            <a:bodyPr/>
            <a:lstStyle/>
            <a:p>
              <a:endParaRPr lang="ru-RU"/>
            </a:p>
          </p:txBody>
        </p:sp>
        <p:sp>
          <p:nvSpPr>
            <p:cNvPr id="162064" name="Freeform 3721"/>
            <p:cNvSpPr>
              <a:spLocks/>
            </p:cNvSpPr>
            <p:nvPr/>
          </p:nvSpPr>
          <p:spPr bwMode="auto">
            <a:xfrm>
              <a:off x="3311" y="883"/>
              <a:ext cx="6" cy="7"/>
            </a:xfrm>
            <a:custGeom>
              <a:avLst/>
              <a:gdLst>
                <a:gd name="T0" fmla="*/ 0 w 6"/>
                <a:gd name="T1" fmla="*/ 4 h 7"/>
                <a:gd name="T2" fmla="*/ 4 w 6"/>
                <a:gd name="T3" fmla="*/ 7 h 7"/>
                <a:gd name="T4" fmla="*/ 6 w 6"/>
                <a:gd name="T5" fmla="*/ 4 h 7"/>
                <a:gd name="T6" fmla="*/ 0 w 6"/>
                <a:gd name="T7" fmla="*/ 0 h 7"/>
                <a:gd name="T8" fmla="*/ 6 w 6"/>
                <a:gd name="T9" fmla="*/ 0 h 7"/>
                <a:gd name="T10" fmla="*/ 0 w 6"/>
                <a:gd name="T11" fmla="*/ 4 h 7"/>
                <a:gd name="T12" fmla="*/ 0 60000 65536"/>
                <a:gd name="T13" fmla="*/ 0 60000 65536"/>
                <a:gd name="T14" fmla="*/ 0 60000 65536"/>
                <a:gd name="T15" fmla="*/ 0 60000 65536"/>
                <a:gd name="T16" fmla="*/ 0 60000 65536"/>
                <a:gd name="T17" fmla="*/ 0 60000 65536"/>
                <a:gd name="T18" fmla="*/ 0 w 6"/>
                <a:gd name="T19" fmla="*/ 0 h 7"/>
                <a:gd name="T20" fmla="*/ 6 w 6"/>
                <a:gd name="T21" fmla="*/ 7 h 7"/>
              </a:gdLst>
              <a:ahLst/>
              <a:cxnLst>
                <a:cxn ang="T12">
                  <a:pos x="T0" y="T1"/>
                </a:cxn>
                <a:cxn ang="T13">
                  <a:pos x="T2" y="T3"/>
                </a:cxn>
                <a:cxn ang="T14">
                  <a:pos x="T4" y="T5"/>
                </a:cxn>
                <a:cxn ang="T15">
                  <a:pos x="T6" y="T7"/>
                </a:cxn>
                <a:cxn ang="T16">
                  <a:pos x="T8" y="T9"/>
                </a:cxn>
                <a:cxn ang="T17">
                  <a:pos x="T10" y="T11"/>
                </a:cxn>
              </a:cxnLst>
              <a:rect l="T18" t="T19" r="T20" b="T21"/>
              <a:pathLst>
                <a:path w="6" h="7">
                  <a:moveTo>
                    <a:pt x="0" y="4"/>
                  </a:moveTo>
                  <a:lnTo>
                    <a:pt x="4" y="7"/>
                  </a:lnTo>
                  <a:lnTo>
                    <a:pt x="6" y="4"/>
                  </a:lnTo>
                  <a:lnTo>
                    <a:pt x="0" y="0"/>
                  </a:lnTo>
                  <a:lnTo>
                    <a:pt x="6" y="0"/>
                  </a:lnTo>
                  <a:lnTo>
                    <a:pt x="0" y="4"/>
                  </a:lnTo>
                  <a:close/>
                </a:path>
              </a:pathLst>
            </a:custGeom>
            <a:solidFill>
              <a:srgbClr val="000000"/>
            </a:solidFill>
            <a:ln w="9525">
              <a:noFill/>
              <a:round/>
              <a:headEnd/>
              <a:tailEnd/>
            </a:ln>
          </p:spPr>
          <p:txBody>
            <a:bodyPr/>
            <a:lstStyle/>
            <a:p>
              <a:endParaRPr lang="ru-RU"/>
            </a:p>
          </p:txBody>
        </p:sp>
        <p:sp>
          <p:nvSpPr>
            <p:cNvPr id="162065" name="Rectangle 3722"/>
            <p:cNvSpPr>
              <a:spLocks noChangeArrowheads="1"/>
            </p:cNvSpPr>
            <p:nvPr/>
          </p:nvSpPr>
          <p:spPr bwMode="auto">
            <a:xfrm>
              <a:off x="3329" y="870"/>
              <a:ext cx="15" cy="3"/>
            </a:xfrm>
            <a:prstGeom prst="rect">
              <a:avLst/>
            </a:prstGeom>
            <a:solidFill>
              <a:srgbClr val="000000"/>
            </a:solidFill>
            <a:ln w="9525">
              <a:noFill/>
              <a:miter lim="800000"/>
              <a:headEnd/>
              <a:tailEnd/>
            </a:ln>
          </p:spPr>
          <p:txBody>
            <a:bodyPr/>
            <a:lstStyle/>
            <a:p>
              <a:endParaRPr lang="en-US"/>
            </a:p>
          </p:txBody>
        </p:sp>
        <p:sp>
          <p:nvSpPr>
            <p:cNvPr id="162066" name="Freeform 3723"/>
            <p:cNvSpPr>
              <a:spLocks/>
            </p:cNvSpPr>
            <p:nvPr/>
          </p:nvSpPr>
          <p:spPr bwMode="auto">
            <a:xfrm>
              <a:off x="3326" y="870"/>
              <a:ext cx="3" cy="3"/>
            </a:xfrm>
            <a:custGeom>
              <a:avLst/>
              <a:gdLst>
                <a:gd name="T0" fmla="*/ 0 w 3"/>
                <a:gd name="T1" fmla="*/ 0 h 3"/>
                <a:gd name="T2" fmla="*/ 2 w 3"/>
                <a:gd name="T3" fmla="*/ 0 h 3"/>
                <a:gd name="T4" fmla="*/ 2 w 3"/>
                <a:gd name="T5" fmla="*/ 3 h 3"/>
                <a:gd name="T6" fmla="*/ 3 w 3"/>
                <a:gd name="T7" fmla="*/ 3 h 3"/>
                <a:gd name="T8" fmla="*/ 0 w 3"/>
                <a:gd name="T9" fmla="*/ 0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0"/>
                  </a:moveTo>
                  <a:lnTo>
                    <a:pt x="2" y="0"/>
                  </a:lnTo>
                  <a:lnTo>
                    <a:pt x="2" y="3"/>
                  </a:lnTo>
                  <a:lnTo>
                    <a:pt x="3" y="3"/>
                  </a:lnTo>
                  <a:lnTo>
                    <a:pt x="0" y="0"/>
                  </a:lnTo>
                  <a:close/>
                </a:path>
              </a:pathLst>
            </a:custGeom>
            <a:solidFill>
              <a:srgbClr val="000000"/>
            </a:solidFill>
            <a:ln w="9525">
              <a:noFill/>
              <a:round/>
              <a:headEnd/>
              <a:tailEnd/>
            </a:ln>
          </p:spPr>
          <p:txBody>
            <a:bodyPr/>
            <a:lstStyle/>
            <a:p>
              <a:endParaRPr lang="ru-RU"/>
            </a:p>
          </p:txBody>
        </p:sp>
        <p:sp>
          <p:nvSpPr>
            <p:cNvPr id="162067" name="Freeform 3724"/>
            <p:cNvSpPr>
              <a:spLocks/>
            </p:cNvSpPr>
            <p:nvPr/>
          </p:nvSpPr>
          <p:spPr bwMode="auto">
            <a:xfrm>
              <a:off x="3339" y="870"/>
              <a:ext cx="17" cy="16"/>
            </a:xfrm>
            <a:custGeom>
              <a:avLst/>
              <a:gdLst>
                <a:gd name="T0" fmla="*/ 5 w 17"/>
                <a:gd name="T1" fmla="*/ 0 h 16"/>
                <a:gd name="T2" fmla="*/ 0 w 17"/>
                <a:gd name="T3" fmla="*/ 5 h 16"/>
                <a:gd name="T4" fmla="*/ 13 w 17"/>
                <a:gd name="T5" fmla="*/ 16 h 16"/>
                <a:gd name="T6" fmla="*/ 17 w 17"/>
                <a:gd name="T7" fmla="*/ 12 h 16"/>
                <a:gd name="T8" fmla="*/ 5 w 17"/>
                <a:gd name="T9" fmla="*/ 0 h 16"/>
                <a:gd name="T10" fmla="*/ 0 60000 65536"/>
                <a:gd name="T11" fmla="*/ 0 60000 65536"/>
                <a:gd name="T12" fmla="*/ 0 60000 65536"/>
                <a:gd name="T13" fmla="*/ 0 60000 65536"/>
                <a:gd name="T14" fmla="*/ 0 60000 65536"/>
                <a:gd name="T15" fmla="*/ 0 w 17"/>
                <a:gd name="T16" fmla="*/ 0 h 16"/>
                <a:gd name="T17" fmla="*/ 17 w 17"/>
                <a:gd name="T18" fmla="*/ 16 h 16"/>
              </a:gdLst>
              <a:ahLst/>
              <a:cxnLst>
                <a:cxn ang="T10">
                  <a:pos x="T0" y="T1"/>
                </a:cxn>
                <a:cxn ang="T11">
                  <a:pos x="T2" y="T3"/>
                </a:cxn>
                <a:cxn ang="T12">
                  <a:pos x="T4" y="T5"/>
                </a:cxn>
                <a:cxn ang="T13">
                  <a:pos x="T6" y="T7"/>
                </a:cxn>
                <a:cxn ang="T14">
                  <a:pos x="T8" y="T9"/>
                </a:cxn>
              </a:cxnLst>
              <a:rect l="T15" t="T16" r="T17" b="T18"/>
              <a:pathLst>
                <a:path w="17" h="16">
                  <a:moveTo>
                    <a:pt x="5" y="0"/>
                  </a:moveTo>
                  <a:lnTo>
                    <a:pt x="0" y="5"/>
                  </a:lnTo>
                  <a:lnTo>
                    <a:pt x="13" y="16"/>
                  </a:lnTo>
                  <a:lnTo>
                    <a:pt x="17" y="12"/>
                  </a:lnTo>
                  <a:lnTo>
                    <a:pt x="5" y="0"/>
                  </a:lnTo>
                  <a:close/>
                </a:path>
              </a:pathLst>
            </a:custGeom>
            <a:solidFill>
              <a:srgbClr val="000000"/>
            </a:solidFill>
            <a:ln w="9525">
              <a:noFill/>
              <a:round/>
              <a:headEnd/>
              <a:tailEnd/>
            </a:ln>
          </p:spPr>
          <p:txBody>
            <a:bodyPr/>
            <a:lstStyle/>
            <a:p>
              <a:endParaRPr lang="ru-RU"/>
            </a:p>
          </p:txBody>
        </p:sp>
        <p:sp>
          <p:nvSpPr>
            <p:cNvPr id="162068" name="Freeform 3725"/>
            <p:cNvSpPr>
              <a:spLocks/>
            </p:cNvSpPr>
            <p:nvPr/>
          </p:nvSpPr>
          <p:spPr bwMode="auto">
            <a:xfrm>
              <a:off x="3339" y="870"/>
              <a:ext cx="5" cy="3"/>
            </a:xfrm>
            <a:custGeom>
              <a:avLst/>
              <a:gdLst>
                <a:gd name="T0" fmla="*/ 3 w 5"/>
                <a:gd name="T1" fmla="*/ 0 h 3"/>
                <a:gd name="T2" fmla="*/ 5 w 5"/>
                <a:gd name="T3" fmla="*/ 0 h 3"/>
                <a:gd name="T4" fmla="*/ 0 w 5"/>
                <a:gd name="T5" fmla="*/ 3 h 3"/>
                <a:gd name="T6" fmla="*/ 3 w 5"/>
                <a:gd name="T7" fmla="*/ 3 h 3"/>
                <a:gd name="T8" fmla="*/ 3 w 5"/>
                <a:gd name="T9" fmla="*/ 0 h 3"/>
                <a:gd name="T10" fmla="*/ 0 60000 65536"/>
                <a:gd name="T11" fmla="*/ 0 60000 65536"/>
                <a:gd name="T12" fmla="*/ 0 60000 65536"/>
                <a:gd name="T13" fmla="*/ 0 60000 65536"/>
                <a:gd name="T14" fmla="*/ 0 60000 65536"/>
                <a:gd name="T15" fmla="*/ 0 w 5"/>
                <a:gd name="T16" fmla="*/ 0 h 3"/>
                <a:gd name="T17" fmla="*/ 5 w 5"/>
                <a:gd name="T18" fmla="*/ 3 h 3"/>
              </a:gdLst>
              <a:ahLst/>
              <a:cxnLst>
                <a:cxn ang="T10">
                  <a:pos x="T0" y="T1"/>
                </a:cxn>
                <a:cxn ang="T11">
                  <a:pos x="T2" y="T3"/>
                </a:cxn>
                <a:cxn ang="T12">
                  <a:pos x="T4" y="T5"/>
                </a:cxn>
                <a:cxn ang="T13">
                  <a:pos x="T6" y="T7"/>
                </a:cxn>
                <a:cxn ang="T14">
                  <a:pos x="T8" y="T9"/>
                </a:cxn>
              </a:cxnLst>
              <a:rect l="T15" t="T16" r="T17" b="T18"/>
              <a:pathLst>
                <a:path w="5" h="3">
                  <a:moveTo>
                    <a:pt x="3" y="0"/>
                  </a:moveTo>
                  <a:lnTo>
                    <a:pt x="5" y="0"/>
                  </a:lnTo>
                  <a:lnTo>
                    <a:pt x="0" y="3"/>
                  </a:lnTo>
                  <a:lnTo>
                    <a:pt x="3" y="3"/>
                  </a:lnTo>
                  <a:lnTo>
                    <a:pt x="3" y="0"/>
                  </a:lnTo>
                  <a:close/>
                </a:path>
              </a:pathLst>
            </a:custGeom>
            <a:solidFill>
              <a:srgbClr val="000000"/>
            </a:solidFill>
            <a:ln w="9525">
              <a:noFill/>
              <a:round/>
              <a:headEnd/>
              <a:tailEnd/>
            </a:ln>
          </p:spPr>
          <p:txBody>
            <a:bodyPr/>
            <a:lstStyle/>
            <a:p>
              <a:endParaRPr lang="ru-RU"/>
            </a:p>
          </p:txBody>
        </p:sp>
        <p:sp>
          <p:nvSpPr>
            <p:cNvPr id="162069" name="Rectangle 3726"/>
            <p:cNvSpPr>
              <a:spLocks noChangeArrowheads="1"/>
            </p:cNvSpPr>
            <p:nvPr/>
          </p:nvSpPr>
          <p:spPr bwMode="auto">
            <a:xfrm>
              <a:off x="3351" y="885"/>
              <a:ext cx="8" cy="7"/>
            </a:xfrm>
            <a:prstGeom prst="rect">
              <a:avLst/>
            </a:prstGeom>
            <a:solidFill>
              <a:srgbClr val="000000"/>
            </a:solidFill>
            <a:ln w="9525">
              <a:noFill/>
              <a:miter lim="800000"/>
              <a:headEnd/>
              <a:tailEnd/>
            </a:ln>
          </p:spPr>
          <p:txBody>
            <a:bodyPr/>
            <a:lstStyle/>
            <a:p>
              <a:endParaRPr lang="en-US"/>
            </a:p>
          </p:txBody>
        </p:sp>
        <p:sp>
          <p:nvSpPr>
            <p:cNvPr id="162070" name="Freeform 3727"/>
            <p:cNvSpPr>
              <a:spLocks/>
            </p:cNvSpPr>
            <p:nvPr/>
          </p:nvSpPr>
          <p:spPr bwMode="auto">
            <a:xfrm>
              <a:off x="3351" y="881"/>
              <a:ext cx="8" cy="5"/>
            </a:xfrm>
            <a:custGeom>
              <a:avLst/>
              <a:gdLst>
                <a:gd name="T0" fmla="*/ 6 w 8"/>
                <a:gd name="T1" fmla="*/ 0 h 5"/>
                <a:gd name="T2" fmla="*/ 8 w 8"/>
                <a:gd name="T3" fmla="*/ 2 h 5"/>
                <a:gd name="T4" fmla="*/ 8 w 8"/>
                <a:gd name="T5" fmla="*/ 4 h 5"/>
                <a:gd name="T6" fmla="*/ 0 w 8"/>
                <a:gd name="T7" fmla="*/ 4 h 5"/>
                <a:gd name="T8" fmla="*/ 0 w 8"/>
                <a:gd name="T9" fmla="*/ 5 h 5"/>
                <a:gd name="T10" fmla="*/ 6 w 8"/>
                <a:gd name="T11" fmla="*/ 0 h 5"/>
                <a:gd name="T12" fmla="*/ 0 60000 65536"/>
                <a:gd name="T13" fmla="*/ 0 60000 65536"/>
                <a:gd name="T14" fmla="*/ 0 60000 65536"/>
                <a:gd name="T15" fmla="*/ 0 60000 65536"/>
                <a:gd name="T16" fmla="*/ 0 60000 65536"/>
                <a:gd name="T17" fmla="*/ 0 60000 65536"/>
                <a:gd name="T18" fmla="*/ 0 w 8"/>
                <a:gd name="T19" fmla="*/ 0 h 5"/>
                <a:gd name="T20" fmla="*/ 8 w 8"/>
                <a:gd name="T21" fmla="*/ 5 h 5"/>
              </a:gdLst>
              <a:ahLst/>
              <a:cxnLst>
                <a:cxn ang="T12">
                  <a:pos x="T0" y="T1"/>
                </a:cxn>
                <a:cxn ang="T13">
                  <a:pos x="T2" y="T3"/>
                </a:cxn>
                <a:cxn ang="T14">
                  <a:pos x="T4" y="T5"/>
                </a:cxn>
                <a:cxn ang="T15">
                  <a:pos x="T6" y="T7"/>
                </a:cxn>
                <a:cxn ang="T16">
                  <a:pos x="T8" y="T9"/>
                </a:cxn>
                <a:cxn ang="T17">
                  <a:pos x="T10" y="T11"/>
                </a:cxn>
              </a:cxnLst>
              <a:rect l="T18" t="T19" r="T20" b="T21"/>
              <a:pathLst>
                <a:path w="8" h="5">
                  <a:moveTo>
                    <a:pt x="6" y="0"/>
                  </a:moveTo>
                  <a:lnTo>
                    <a:pt x="8" y="2"/>
                  </a:lnTo>
                  <a:lnTo>
                    <a:pt x="8" y="4"/>
                  </a:lnTo>
                  <a:lnTo>
                    <a:pt x="0" y="4"/>
                  </a:lnTo>
                  <a:lnTo>
                    <a:pt x="0" y="5"/>
                  </a:lnTo>
                  <a:lnTo>
                    <a:pt x="6" y="0"/>
                  </a:lnTo>
                  <a:close/>
                </a:path>
              </a:pathLst>
            </a:custGeom>
            <a:solidFill>
              <a:srgbClr val="000000"/>
            </a:solidFill>
            <a:ln w="9525">
              <a:noFill/>
              <a:round/>
              <a:headEnd/>
              <a:tailEnd/>
            </a:ln>
          </p:spPr>
          <p:txBody>
            <a:bodyPr/>
            <a:lstStyle/>
            <a:p>
              <a:endParaRPr lang="ru-RU"/>
            </a:p>
          </p:txBody>
        </p:sp>
        <p:sp>
          <p:nvSpPr>
            <p:cNvPr id="162071" name="Freeform 3728"/>
            <p:cNvSpPr>
              <a:spLocks/>
            </p:cNvSpPr>
            <p:nvPr/>
          </p:nvSpPr>
          <p:spPr bwMode="auto">
            <a:xfrm>
              <a:off x="3354" y="890"/>
              <a:ext cx="18" cy="5"/>
            </a:xfrm>
            <a:custGeom>
              <a:avLst/>
              <a:gdLst>
                <a:gd name="T0" fmla="*/ 4 w 18"/>
                <a:gd name="T1" fmla="*/ 0 h 5"/>
                <a:gd name="T2" fmla="*/ 0 w 18"/>
                <a:gd name="T3" fmla="*/ 4 h 5"/>
                <a:gd name="T4" fmla="*/ 15 w 18"/>
                <a:gd name="T5" fmla="*/ 5 h 5"/>
                <a:gd name="T6" fmla="*/ 18 w 18"/>
                <a:gd name="T7" fmla="*/ 1 h 5"/>
                <a:gd name="T8" fmla="*/ 4 w 18"/>
                <a:gd name="T9" fmla="*/ 0 h 5"/>
                <a:gd name="T10" fmla="*/ 0 60000 65536"/>
                <a:gd name="T11" fmla="*/ 0 60000 65536"/>
                <a:gd name="T12" fmla="*/ 0 60000 65536"/>
                <a:gd name="T13" fmla="*/ 0 60000 65536"/>
                <a:gd name="T14" fmla="*/ 0 60000 65536"/>
                <a:gd name="T15" fmla="*/ 0 w 18"/>
                <a:gd name="T16" fmla="*/ 0 h 5"/>
                <a:gd name="T17" fmla="*/ 18 w 18"/>
                <a:gd name="T18" fmla="*/ 5 h 5"/>
              </a:gdLst>
              <a:ahLst/>
              <a:cxnLst>
                <a:cxn ang="T10">
                  <a:pos x="T0" y="T1"/>
                </a:cxn>
                <a:cxn ang="T11">
                  <a:pos x="T2" y="T3"/>
                </a:cxn>
                <a:cxn ang="T12">
                  <a:pos x="T4" y="T5"/>
                </a:cxn>
                <a:cxn ang="T13">
                  <a:pos x="T6" y="T7"/>
                </a:cxn>
                <a:cxn ang="T14">
                  <a:pos x="T8" y="T9"/>
                </a:cxn>
              </a:cxnLst>
              <a:rect l="T15" t="T16" r="T17" b="T18"/>
              <a:pathLst>
                <a:path w="18" h="5">
                  <a:moveTo>
                    <a:pt x="4" y="0"/>
                  </a:moveTo>
                  <a:lnTo>
                    <a:pt x="0" y="4"/>
                  </a:lnTo>
                  <a:lnTo>
                    <a:pt x="15" y="5"/>
                  </a:lnTo>
                  <a:lnTo>
                    <a:pt x="18" y="1"/>
                  </a:lnTo>
                  <a:lnTo>
                    <a:pt x="4" y="0"/>
                  </a:lnTo>
                  <a:close/>
                </a:path>
              </a:pathLst>
            </a:custGeom>
            <a:solidFill>
              <a:srgbClr val="000000"/>
            </a:solidFill>
            <a:ln w="9525">
              <a:noFill/>
              <a:round/>
              <a:headEnd/>
              <a:tailEnd/>
            </a:ln>
          </p:spPr>
          <p:txBody>
            <a:bodyPr/>
            <a:lstStyle/>
            <a:p>
              <a:endParaRPr lang="ru-RU"/>
            </a:p>
          </p:txBody>
        </p:sp>
        <p:sp>
          <p:nvSpPr>
            <p:cNvPr id="162072" name="Freeform 3729"/>
            <p:cNvSpPr>
              <a:spLocks/>
            </p:cNvSpPr>
            <p:nvPr/>
          </p:nvSpPr>
          <p:spPr bwMode="auto">
            <a:xfrm>
              <a:off x="3351" y="890"/>
              <a:ext cx="8" cy="3"/>
            </a:xfrm>
            <a:custGeom>
              <a:avLst/>
              <a:gdLst>
                <a:gd name="T0" fmla="*/ 0 w 8"/>
                <a:gd name="T1" fmla="*/ 2 h 3"/>
                <a:gd name="T2" fmla="*/ 2 w 8"/>
                <a:gd name="T3" fmla="*/ 3 h 3"/>
                <a:gd name="T4" fmla="*/ 6 w 8"/>
                <a:gd name="T5" fmla="*/ 0 h 3"/>
                <a:gd name="T6" fmla="*/ 8 w 8"/>
                <a:gd name="T7" fmla="*/ 2 h 3"/>
                <a:gd name="T8" fmla="*/ 0 w 8"/>
                <a:gd name="T9" fmla="*/ 2 h 3"/>
                <a:gd name="T10" fmla="*/ 0 60000 65536"/>
                <a:gd name="T11" fmla="*/ 0 60000 65536"/>
                <a:gd name="T12" fmla="*/ 0 60000 65536"/>
                <a:gd name="T13" fmla="*/ 0 60000 65536"/>
                <a:gd name="T14" fmla="*/ 0 60000 65536"/>
                <a:gd name="T15" fmla="*/ 0 w 8"/>
                <a:gd name="T16" fmla="*/ 0 h 3"/>
                <a:gd name="T17" fmla="*/ 8 w 8"/>
                <a:gd name="T18" fmla="*/ 3 h 3"/>
              </a:gdLst>
              <a:ahLst/>
              <a:cxnLst>
                <a:cxn ang="T10">
                  <a:pos x="T0" y="T1"/>
                </a:cxn>
                <a:cxn ang="T11">
                  <a:pos x="T2" y="T3"/>
                </a:cxn>
                <a:cxn ang="T12">
                  <a:pos x="T4" y="T5"/>
                </a:cxn>
                <a:cxn ang="T13">
                  <a:pos x="T6" y="T7"/>
                </a:cxn>
                <a:cxn ang="T14">
                  <a:pos x="T8" y="T9"/>
                </a:cxn>
              </a:cxnLst>
              <a:rect l="T15" t="T16" r="T17" b="T18"/>
              <a:pathLst>
                <a:path w="8" h="3">
                  <a:moveTo>
                    <a:pt x="0" y="2"/>
                  </a:moveTo>
                  <a:lnTo>
                    <a:pt x="2" y="3"/>
                  </a:lnTo>
                  <a:lnTo>
                    <a:pt x="6" y="0"/>
                  </a:lnTo>
                  <a:lnTo>
                    <a:pt x="8" y="2"/>
                  </a:lnTo>
                  <a:lnTo>
                    <a:pt x="0" y="2"/>
                  </a:lnTo>
                  <a:close/>
                </a:path>
              </a:pathLst>
            </a:custGeom>
            <a:solidFill>
              <a:srgbClr val="000000"/>
            </a:solidFill>
            <a:ln w="9525">
              <a:noFill/>
              <a:round/>
              <a:headEnd/>
              <a:tailEnd/>
            </a:ln>
          </p:spPr>
          <p:txBody>
            <a:bodyPr/>
            <a:lstStyle/>
            <a:p>
              <a:endParaRPr lang="ru-RU"/>
            </a:p>
          </p:txBody>
        </p:sp>
        <p:sp>
          <p:nvSpPr>
            <p:cNvPr id="162073" name="Freeform 3730"/>
            <p:cNvSpPr>
              <a:spLocks/>
            </p:cNvSpPr>
            <p:nvPr/>
          </p:nvSpPr>
          <p:spPr bwMode="auto">
            <a:xfrm>
              <a:off x="3368" y="893"/>
              <a:ext cx="12" cy="17"/>
            </a:xfrm>
            <a:custGeom>
              <a:avLst/>
              <a:gdLst>
                <a:gd name="T0" fmla="*/ 5 w 12"/>
                <a:gd name="T1" fmla="*/ 0 h 17"/>
                <a:gd name="T2" fmla="*/ 0 w 12"/>
                <a:gd name="T3" fmla="*/ 1 h 17"/>
                <a:gd name="T4" fmla="*/ 5 w 12"/>
                <a:gd name="T5" fmla="*/ 17 h 17"/>
                <a:gd name="T6" fmla="*/ 12 w 12"/>
                <a:gd name="T7" fmla="*/ 15 h 17"/>
                <a:gd name="T8" fmla="*/ 5 w 12"/>
                <a:gd name="T9" fmla="*/ 0 h 17"/>
                <a:gd name="T10" fmla="*/ 0 60000 65536"/>
                <a:gd name="T11" fmla="*/ 0 60000 65536"/>
                <a:gd name="T12" fmla="*/ 0 60000 65536"/>
                <a:gd name="T13" fmla="*/ 0 60000 65536"/>
                <a:gd name="T14" fmla="*/ 0 60000 65536"/>
                <a:gd name="T15" fmla="*/ 0 w 12"/>
                <a:gd name="T16" fmla="*/ 0 h 17"/>
                <a:gd name="T17" fmla="*/ 12 w 12"/>
                <a:gd name="T18" fmla="*/ 17 h 17"/>
              </a:gdLst>
              <a:ahLst/>
              <a:cxnLst>
                <a:cxn ang="T10">
                  <a:pos x="T0" y="T1"/>
                </a:cxn>
                <a:cxn ang="T11">
                  <a:pos x="T2" y="T3"/>
                </a:cxn>
                <a:cxn ang="T12">
                  <a:pos x="T4" y="T5"/>
                </a:cxn>
                <a:cxn ang="T13">
                  <a:pos x="T6" y="T7"/>
                </a:cxn>
                <a:cxn ang="T14">
                  <a:pos x="T8" y="T9"/>
                </a:cxn>
              </a:cxnLst>
              <a:rect l="T15" t="T16" r="T17" b="T18"/>
              <a:pathLst>
                <a:path w="12" h="17">
                  <a:moveTo>
                    <a:pt x="5" y="0"/>
                  </a:moveTo>
                  <a:lnTo>
                    <a:pt x="0" y="1"/>
                  </a:lnTo>
                  <a:lnTo>
                    <a:pt x="5" y="17"/>
                  </a:lnTo>
                  <a:lnTo>
                    <a:pt x="12" y="15"/>
                  </a:lnTo>
                  <a:lnTo>
                    <a:pt x="5" y="0"/>
                  </a:lnTo>
                  <a:close/>
                </a:path>
              </a:pathLst>
            </a:custGeom>
            <a:solidFill>
              <a:srgbClr val="000000"/>
            </a:solidFill>
            <a:ln w="9525">
              <a:noFill/>
              <a:round/>
              <a:headEnd/>
              <a:tailEnd/>
            </a:ln>
          </p:spPr>
          <p:txBody>
            <a:bodyPr/>
            <a:lstStyle/>
            <a:p>
              <a:endParaRPr lang="ru-RU"/>
            </a:p>
          </p:txBody>
        </p:sp>
        <p:sp>
          <p:nvSpPr>
            <p:cNvPr id="162074" name="Freeform 3731"/>
            <p:cNvSpPr>
              <a:spLocks/>
            </p:cNvSpPr>
            <p:nvPr/>
          </p:nvSpPr>
          <p:spPr bwMode="auto">
            <a:xfrm>
              <a:off x="3368" y="890"/>
              <a:ext cx="6" cy="5"/>
            </a:xfrm>
            <a:custGeom>
              <a:avLst/>
              <a:gdLst>
                <a:gd name="T0" fmla="*/ 5 w 6"/>
                <a:gd name="T1" fmla="*/ 0 h 5"/>
                <a:gd name="T2" fmla="*/ 6 w 6"/>
                <a:gd name="T3" fmla="*/ 4 h 5"/>
                <a:gd name="T4" fmla="*/ 0 w 6"/>
                <a:gd name="T5" fmla="*/ 5 h 5"/>
                <a:gd name="T6" fmla="*/ 2 w 6"/>
                <a:gd name="T7" fmla="*/ 5 h 5"/>
                <a:gd name="T8" fmla="*/ 5 w 6"/>
                <a:gd name="T9" fmla="*/ 0 h 5"/>
                <a:gd name="T10" fmla="*/ 0 60000 65536"/>
                <a:gd name="T11" fmla="*/ 0 60000 65536"/>
                <a:gd name="T12" fmla="*/ 0 60000 65536"/>
                <a:gd name="T13" fmla="*/ 0 60000 65536"/>
                <a:gd name="T14" fmla="*/ 0 60000 65536"/>
                <a:gd name="T15" fmla="*/ 0 w 6"/>
                <a:gd name="T16" fmla="*/ 0 h 5"/>
                <a:gd name="T17" fmla="*/ 6 w 6"/>
                <a:gd name="T18" fmla="*/ 5 h 5"/>
              </a:gdLst>
              <a:ahLst/>
              <a:cxnLst>
                <a:cxn ang="T10">
                  <a:pos x="T0" y="T1"/>
                </a:cxn>
                <a:cxn ang="T11">
                  <a:pos x="T2" y="T3"/>
                </a:cxn>
                <a:cxn ang="T12">
                  <a:pos x="T4" y="T5"/>
                </a:cxn>
                <a:cxn ang="T13">
                  <a:pos x="T6" y="T7"/>
                </a:cxn>
                <a:cxn ang="T14">
                  <a:pos x="T8" y="T9"/>
                </a:cxn>
              </a:cxnLst>
              <a:rect l="T15" t="T16" r="T17" b="T18"/>
              <a:pathLst>
                <a:path w="6" h="5">
                  <a:moveTo>
                    <a:pt x="5" y="0"/>
                  </a:moveTo>
                  <a:lnTo>
                    <a:pt x="6" y="4"/>
                  </a:lnTo>
                  <a:lnTo>
                    <a:pt x="0" y="5"/>
                  </a:lnTo>
                  <a:lnTo>
                    <a:pt x="2" y="5"/>
                  </a:lnTo>
                  <a:lnTo>
                    <a:pt x="5" y="0"/>
                  </a:lnTo>
                  <a:close/>
                </a:path>
              </a:pathLst>
            </a:custGeom>
            <a:solidFill>
              <a:srgbClr val="000000"/>
            </a:solidFill>
            <a:ln w="9525">
              <a:noFill/>
              <a:round/>
              <a:headEnd/>
              <a:tailEnd/>
            </a:ln>
          </p:spPr>
          <p:txBody>
            <a:bodyPr/>
            <a:lstStyle/>
            <a:p>
              <a:endParaRPr lang="ru-RU"/>
            </a:p>
          </p:txBody>
        </p:sp>
        <p:sp>
          <p:nvSpPr>
            <p:cNvPr id="162075" name="Freeform 3732"/>
            <p:cNvSpPr>
              <a:spLocks/>
            </p:cNvSpPr>
            <p:nvPr/>
          </p:nvSpPr>
          <p:spPr bwMode="auto">
            <a:xfrm>
              <a:off x="3288" y="907"/>
              <a:ext cx="90" cy="405"/>
            </a:xfrm>
            <a:custGeom>
              <a:avLst/>
              <a:gdLst>
                <a:gd name="T0" fmla="*/ 90 w 90"/>
                <a:gd name="T1" fmla="*/ 1 h 405"/>
                <a:gd name="T2" fmla="*/ 83 w 90"/>
                <a:gd name="T3" fmla="*/ 0 h 405"/>
                <a:gd name="T4" fmla="*/ 0 w 90"/>
                <a:gd name="T5" fmla="*/ 404 h 405"/>
                <a:gd name="T6" fmla="*/ 6 w 90"/>
                <a:gd name="T7" fmla="*/ 405 h 405"/>
                <a:gd name="T8" fmla="*/ 90 w 90"/>
                <a:gd name="T9" fmla="*/ 1 h 405"/>
                <a:gd name="T10" fmla="*/ 0 60000 65536"/>
                <a:gd name="T11" fmla="*/ 0 60000 65536"/>
                <a:gd name="T12" fmla="*/ 0 60000 65536"/>
                <a:gd name="T13" fmla="*/ 0 60000 65536"/>
                <a:gd name="T14" fmla="*/ 0 60000 65536"/>
                <a:gd name="T15" fmla="*/ 0 w 90"/>
                <a:gd name="T16" fmla="*/ 0 h 405"/>
                <a:gd name="T17" fmla="*/ 90 w 90"/>
                <a:gd name="T18" fmla="*/ 405 h 405"/>
              </a:gdLst>
              <a:ahLst/>
              <a:cxnLst>
                <a:cxn ang="T10">
                  <a:pos x="T0" y="T1"/>
                </a:cxn>
                <a:cxn ang="T11">
                  <a:pos x="T2" y="T3"/>
                </a:cxn>
                <a:cxn ang="T12">
                  <a:pos x="T4" y="T5"/>
                </a:cxn>
                <a:cxn ang="T13">
                  <a:pos x="T6" y="T7"/>
                </a:cxn>
                <a:cxn ang="T14">
                  <a:pos x="T8" y="T9"/>
                </a:cxn>
              </a:cxnLst>
              <a:rect l="T15" t="T16" r="T17" b="T18"/>
              <a:pathLst>
                <a:path w="90" h="405">
                  <a:moveTo>
                    <a:pt x="90" y="1"/>
                  </a:moveTo>
                  <a:lnTo>
                    <a:pt x="83" y="0"/>
                  </a:lnTo>
                  <a:lnTo>
                    <a:pt x="0" y="404"/>
                  </a:lnTo>
                  <a:lnTo>
                    <a:pt x="6" y="405"/>
                  </a:lnTo>
                  <a:lnTo>
                    <a:pt x="90" y="1"/>
                  </a:lnTo>
                  <a:close/>
                </a:path>
              </a:pathLst>
            </a:custGeom>
            <a:solidFill>
              <a:srgbClr val="000000"/>
            </a:solidFill>
            <a:ln w="9525">
              <a:noFill/>
              <a:round/>
              <a:headEnd/>
              <a:tailEnd/>
            </a:ln>
          </p:spPr>
          <p:txBody>
            <a:bodyPr/>
            <a:lstStyle/>
            <a:p>
              <a:endParaRPr lang="ru-RU"/>
            </a:p>
          </p:txBody>
        </p:sp>
        <p:sp>
          <p:nvSpPr>
            <p:cNvPr id="162076" name="Freeform 3733"/>
            <p:cNvSpPr>
              <a:spLocks/>
            </p:cNvSpPr>
            <p:nvPr/>
          </p:nvSpPr>
          <p:spPr bwMode="auto">
            <a:xfrm>
              <a:off x="3374" y="907"/>
              <a:ext cx="6" cy="3"/>
            </a:xfrm>
            <a:custGeom>
              <a:avLst/>
              <a:gdLst>
                <a:gd name="T0" fmla="*/ 6 w 6"/>
                <a:gd name="T1" fmla="*/ 1 h 3"/>
                <a:gd name="T2" fmla="*/ 0 w 6"/>
                <a:gd name="T3" fmla="*/ 0 h 3"/>
                <a:gd name="T4" fmla="*/ 0 w 6"/>
                <a:gd name="T5" fmla="*/ 3 h 3"/>
                <a:gd name="T6" fmla="*/ 6 w 6"/>
                <a:gd name="T7" fmla="*/ 1 h 3"/>
                <a:gd name="T8" fmla="*/ 0 60000 65536"/>
                <a:gd name="T9" fmla="*/ 0 60000 65536"/>
                <a:gd name="T10" fmla="*/ 0 60000 65536"/>
                <a:gd name="T11" fmla="*/ 0 60000 65536"/>
                <a:gd name="T12" fmla="*/ 0 w 6"/>
                <a:gd name="T13" fmla="*/ 0 h 3"/>
                <a:gd name="T14" fmla="*/ 6 w 6"/>
                <a:gd name="T15" fmla="*/ 3 h 3"/>
              </a:gdLst>
              <a:ahLst/>
              <a:cxnLst>
                <a:cxn ang="T8">
                  <a:pos x="T0" y="T1"/>
                </a:cxn>
                <a:cxn ang="T9">
                  <a:pos x="T2" y="T3"/>
                </a:cxn>
                <a:cxn ang="T10">
                  <a:pos x="T4" y="T5"/>
                </a:cxn>
                <a:cxn ang="T11">
                  <a:pos x="T6" y="T7"/>
                </a:cxn>
              </a:cxnLst>
              <a:rect l="T12" t="T13" r="T14" b="T15"/>
              <a:pathLst>
                <a:path w="6" h="3">
                  <a:moveTo>
                    <a:pt x="6" y="1"/>
                  </a:moveTo>
                  <a:lnTo>
                    <a:pt x="0" y="0"/>
                  </a:lnTo>
                  <a:lnTo>
                    <a:pt x="0" y="3"/>
                  </a:lnTo>
                  <a:lnTo>
                    <a:pt x="6" y="1"/>
                  </a:lnTo>
                  <a:close/>
                </a:path>
              </a:pathLst>
            </a:custGeom>
            <a:solidFill>
              <a:srgbClr val="000000"/>
            </a:solidFill>
            <a:ln w="9525">
              <a:noFill/>
              <a:round/>
              <a:headEnd/>
              <a:tailEnd/>
            </a:ln>
          </p:spPr>
          <p:txBody>
            <a:bodyPr/>
            <a:lstStyle/>
            <a:p>
              <a:endParaRPr lang="ru-RU"/>
            </a:p>
          </p:txBody>
        </p:sp>
        <p:sp>
          <p:nvSpPr>
            <p:cNvPr id="162077" name="Freeform 3734"/>
            <p:cNvSpPr>
              <a:spLocks/>
            </p:cNvSpPr>
            <p:nvPr/>
          </p:nvSpPr>
          <p:spPr bwMode="auto">
            <a:xfrm>
              <a:off x="3129" y="1263"/>
              <a:ext cx="164" cy="52"/>
            </a:xfrm>
            <a:custGeom>
              <a:avLst/>
              <a:gdLst>
                <a:gd name="T0" fmla="*/ 163 w 164"/>
                <a:gd name="T1" fmla="*/ 52 h 52"/>
                <a:gd name="T2" fmla="*/ 164 w 164"/>
                <a:gd name="T3" fmla="*/ 47 h 52"/>
                <a:gd name="T4" fmla="*/ 2 w 164"/>
                <a:gd name="T5" fmla="*/ 0 h 52"/>
                <a:gd name="T6" fmla="*/ 0 w 164"/>
                <a:gd name="T7" fmla="*/ 6 h 52"/>
                <a:gd name="T8" fmla="*/ 163 w 164"/>
                <a:gd name="T9" fmla="*/ 52 h 52"/>
                <a:gd name="T10" fmla="*/ 0 60000 65536"/>
                <a:gd name="T11" fmla="*/ 0 60000 65536"/>
                <a:gd name="T12" fmla="*/ 0 60000 65536"/>
                <a:gd name="T13" fmla="*/ 0 60000 65536"/>
                <a:gd name="T14" fmla="*/ 0 60000 65536"/>
                <a:gd name="T15" fmla="*/ 0 w 164"/>
                <a:gd name="T16" fmla="*/ 0 h 52"/>
                <a:gd name="T17" fmla="*/ 164 w 164"/>
                <a:gd name="T18" fmla="*/ 52 h 52"/>
              </a:gdLst>
              <a:ahLst/>
              <a:cxnLst>
                <a:cxn ang="T10">
                  <a:pos x="T0" y="T1"/>
                </a:cxn>
                <a:cxn ang="T11">
                  <a:pos x="T2" y="T3"/>
                </a:cxn>
                <a:cxn ang="T12">
                  <a:pos x="T4" y="T5"/>
                </a:cxn>
                <a:cxn ang="T13">
                  <a:pos x="T6" y="T7"/>
                </a:cxn>
                <a:cxn ang="T14">
                  <a:pos x="T8" y="T9"/>
                </a:cxn>
              </a:cxnLst>
              <a:rect l="T15" t="T16" r="T17" b="T18"/>
              <a:pathLst>
                <a:path w="164" h="52">
                  <a:moveTo>
                    <a:pt x="163" y="52"/>
                  </a:moveTo>
                  <a:lnTo>
                    <a:pt x="164" y="47"/>
                  </a:lnTo>
                  <a:lnTo>
                    <a:pt x="2" y="0"/>
                  </a:lnTo>
                  <a:lnTo>
                    <a:pt x="0" y="6"/>
                  </a:lnTo>
                  <a:lnTo>
                    <a:pt x="163" y="52"/>
                  </a:lnTo>
                  <a:close/>
                </a:path>
              </a:pathLst>
            </a:custGeom>
            <a:solidFill>
              <a:srgbClr val="000000"/>
            </a:solidFill>
            <a:ln w="9525">
              <a:noFill/>
              <a:round/>
              <a:headEnd/>
              <a:tailEnd/>
            </a:ln>
          </p:spPr>
          <p:txBody>
            <a:bodyPr/>
            <a:lstStyle/>
            <a:p>
              <a:endParaRPr lang="ru-RU"/>
            </a:p>
          </p:txBody>
        </p:sp>
        <p:sp>
          <p:nvSpPr>
            <p:cNvPr id="162078" name="Freeform 3735"/>
            <p:cNvSpPr>
              <a:spLocks/>
            </p:cNvSpPr>
            <p:nvPr/>
          </p:nvSpPr>
          <p:spPr bwMode="auto">
            <a:xfrm>
              <a:off x="3289" y="1309"/>
              <a:ext cx="6" cy="7"/>
            </a:xfrm>
            <a:custGeom>
              <a:avLst/>
              <a:gdLst>
                <a:gd name="T0" fmla="*/ 6 w 6"/>
                <a:gd name="T1" fmla="*/ 4 h 7"/>
                <a:gd name="T2" fmla="*/ 5 w 6"/>
                <a:gd name="T3" fmla="*/ 7 h 7"/>
                <a:gd name="T4" fmla="*/ 3 w 6"/>
                <a:gd name="T5" fmla="*/ 7 h 7"/>
                <a:gd name="T6" fmla="*/ 5 w 6"/>
                <a:gd name="T7" fmla="*/ 0 h 7"/>
                <a:gd name="T8" fmla="*/ 0 w 6"/>
                <a:gd name="T9" fmla="*/ 2 h 7"/>
                <a:gd name="T10" fmla="*/ 6 w 6"/>
                <a:gd name="T11" fmla="*/ 4 h 7"/>
                <a:gd name="T12" fmla="*/ 0 60000 65536"/>
                <a:gd name="T13" fmla="*/ 0 60000 65536"/>
                <a:gd name="T14" fmla="*/ 0 60000 65536"/>
                <a:gd name="T15" fmla="*/ 0 60000 65536"/>
                <a:gd name="T16" fmla="*/ 0 60000 65536"/>
                <a:gd name="T17" fmla="*/ 0 60000 65536"/>
                <a:gd name="T18" fmla="*/ 0 w 6"/>
                <a:gd name="T19" fmla="*/ 0 h 7"/>
                <a:gd name="T20" fmla="*/ 6 w 6"/>
                <a:gd name="T21" fmla="*/ 7 h 7"/>
              </a:gdLst>
              <a:ahLst/>
              <a:cxnLst>
                <a:cxn ang="T12">
                  <a:pos x="T0" y="T1"/>
                </a:cxn>
                <a:cxn ang="T13">
                  <a:pos x="T2" y="T3"/>
                </a:cxn>
                <a:cxn ang="T14">
                  <a:pos x="T4" y="T5"/>
                </a:cxn>
                <a:cxn ang="T15">
                  <a:pos x="T6" y="T7"/>
                </a:cxn>
                <a:cxn ang="T16">
                  <a:pos x="T8" y="T9"/>
                </a:cxn>
                <a:cxn ang="T17">
                  <a:pos x="T10" y="T11"/>
                </a:cxn>
              </a:cxnLst>
              <a:rect l="T18" t="T19" r="T20" b="T21"/>
              <a:pathLst>
                <a:path w="6" h="7">
                  <a:moveTo>
                    <a:pt x="6" y="4"/>
                  </a:moveTo>
                  <a:lnTo>
                    <a:pt x="5" y="7"/>
                  </a:lnTo>
                  <a:lnTo>
                    <a:pt x="3" y="7"/>
                  </a:lnTo>
                  <a:lnTo>
                    <a:pt x="5" y="0"/>
                  </a:lnTo>
                  <a:lnTo>
                    <a:pt x="0" y="2"/>
                  </a:lnTo>
                  <a:lnTo>
                    <a:pt x="6" y="4"/>
                  </a:lnTo>
                  <a:close/>
                </a:path>
              </a:pathLst>
            </a:custGeom>
            <a:solidFill>
              <a:srgbClr val="000000"/>
            </a:solidFill>
            <a:ln w="9525">
              <a:noFill/>
              <a:round/>
              <a:headEnd/>
              <a:tailEnd/>
            </a:ln>
          </p:spPr>
          <p:txBody>
            <a:bodyPr/>
            <a:lstStyle/>
            <a:p>
              <a:endParaRPr lang="ru-RU"/>
            </a:p>
          </p:txBody>
        </p:sp>
        <p:sp>
          <p:nvSpPr>
            <p:cNvPr id="162079" name="Freeform 3736"/>
            <p:cNvSpPr>
              <a:spLocks/>
            </p:cNvSpPr>
            <p:nvPr/>
          </p:nvSpPr>
          <p:spPr bwMode="auto">
            <a:xfrm>
              <a:off x="3123" y="1263"/>
              <a:ext cx="5" cy="7"/>
            </a:xfrm>
            <a:custGeom>
              <a:avLst/>
              <a:gdLst>
                <a:gd name="T0" fmla="*/ 3 w 5"/>
                <a:gd name="T1" fmla="*/ 7 h 7"/>
                <a:gd name="T2" fmla="*/ 0 w 5"/>
                <a:gd name="T3" fmla="*/ 5 h 7"/>
                <a:gd name="T4" fmla="*/ 1 w 5"/>
                <a:gd name="T5" fmla="*/ 2 h 7"/>
                <a:gd name="T6" fmla="*/ 5 w 5"/>
                <a:gd name="T7" fmla="*/ 5 h 7"/>
                <a:gd name="T8" fmla="*/ 5 w 5"/>
                <a:gd name="T9" fmla="*/ 0 h 7"/>
                <a:gd name="T10" fmla="*/ 3 w 5"/>
                <a:gd name="T11" fmla="*/ 7 h 7"/>
                <a:gd name="T12" fmla="*/ 0 60000 65536"/>
                <a:gd name="T13" fmla="*/ 0 60000 65536"/>
                <a:gd name="T14" fmla="*/ 0 60000 65536"/>
                <a:gd name="T15" fmla="*/ 0 60000 65536"/>
                <a:gd name="T16" fmla="*/ 0 60000 65536"/>
                <a:gd name="T17" fmla="*/ 0 60000 65536"/>
                <a:gd name="T18" fmla="*/ 0 w 5"/>
                <a:gd name="T19" fmla="*/ 0 h 7"/>
                <a:gd name="T20" fmla="*/ 5 w 5"/>
                <a:gd name="T21" fmla="*/ 7 h 7"/>
              </a:gdLst>
              <a:ahLst/>
              <a:cxnLst>
                <a:cxn ang="T12">
                  <a:pos x="T0" y="T1"/>
                </a:cxn>
                <a:cxn ang="T13">
                  <a:pos x="T2" y="T3"/>
                </a:cxn>
                <a:cxn ang="T14">
                  <a:pos x="T4" y="T5"/>
                </a:cxn>
                <a:cxn ang="T15">
                  <a:pos x="T6" y="T7"/>
                </a:cxn>
                <a:cxn ang="T16">
                  <a:pos x="T8" y="T9"/>
                </a:cxn>
                <a:cxn ang="T17">
                  <a:pos x="T10" y="T11"/>
                </a:cxn>
              </a:cxnLst>
              <a:rect l="T18" t="T19" r="T20" b="T21"/>
              <a:pathLst>
                <a:path w="5" h="7">
                  <a:moveTo>
                    <a:pt x="3" y="7"/>
                  </a:moveTo>
                  <a:lnTo>
                    <a:pt x="0" y="5"/>
                  </a:lnTo>
                  <a:lnTo>
                    <a:pt x="1" y="2"/>
                  </a:lnTo>
                  <a:lnTo>
                    <a:pt x="5" y="5"/>
                  </a:lnTo>
                  <a:lnTo>
                    <a:pt x="5" y="0"/>
                  </a:lnTo>
                  <a:lnTo>
                    <a:pt x="3" y="7"/>
                  </a:lnTo>
                  <a:close/>
                </a:path>
              </a:pathLst>
            </a:custGeom>
            <a:solidFill>
              <a:srgbClr val="000000"/>
            </a:solidFill>
            <a:ln w="9525">
              <a:noFill/>
              <a:round/>
              <a:headEnd/>
              <a:tailEnd/>
            </a:ln>
          </p:spPr>
          <p:txBody>
            <a:bodyPr/>
            <a:lstStyle/>
            <a:p>
              <a:endParaRPr lang="ru-RU"/>
            </a:p>
          </p:txBody>
        </p:sp>
        <p:sp>
          <p:nvSpPr>
            <p:cNvPr id="162080" name="Line 3737"/>
            <p:cNvSpPr>
              <a:spLocks noChangeShapeType="1"/>
            </p:cNvSpPr>
            <p:nvPr/>
          </p:nvSpPr>
          <p:spPr bwMode="auto">
            <a:xfrm flipV="1">
              <a:off x="3186" y="883"/>
              <a:ext cx="129" cy="387"/>
            </a:xfrm>
            <a:prstGeom prst="line">
              <a:avLst/>
            </a:prstGeom>
            <a:noFill/>
            <a:ln w="6350" cap="rnd">
              <a:solidFill>
                <a:srgbClr val="000000"/>
              </a:solidFill>
              <a:round/>
              <a:headEnd/>
              <a:tailEnd/>
            </a:ln>
          </p:spPr>
          <p:txBody>
            <a:bodyPr/>
            <a:lstStyle/>
            <a:p>
              <a:endParaRPr lang="ru-RU"/>
            </a:p>
          </p:txBody>
        </p:sp>
        <p:sp>
          <p:nvSpPr>
            <p:cNvPr id="162081" name="Line 3738"/>
            <p:cNvSpPr>
              <a:spLocks noChangeShapeType="1"/>
            </p:cNvSpPr>
            <p:nvPr/>
          </p:nvSpPr>
          <p:spPr bwMode="auto">
            <a:xfrm flipV="1">
              <a:off x="3255" y="895"/>
              <a:ext cx="99" cy="384"/>
            </a:xfrm>
            <a:prstGeom prst="line">
              <a:avLst/>
            </a:prstGeom>
            <a:noFill/>
            <a:ln w="6350" cap="rnd">
              <a:solidFill>
                <a:srgbClr val="000000"/>
              </a:solidFill>
              <a:round/>
              <a:headEnd/>
              <a:tailEnd/>
            </a:ln>
          </p:spPr>
          <p:txBody>
            <a:bodyPr/>
            <a:lstStyle/>
            <a:p>
              <a:endParaRPr lang="ru-RU"/>
            </a:p>
          </p:txBody>
        </p:sp>
        <p:sp>
          <p:nvSpPr>
            <p:cNvPr id="162082" name="Freeform 3739"/>
            <p:cNvSpPr>
              <a:spLocks/>
            </p:cNvSpPr>
            <p:nvPr/>
          </p:nvSpPr>
          <p:spPr bwMode="auto">
            <a:xfrm>
              <a:off x="3151" y="1300"/>
              <a:ext cx="69" cy="61"/>
            </a:xfrm>
            <a:custGeom>
              <a:avLst/>
              <a:gdLst>
                <a:gd name="T0" fmla="*/ 12 w 69"/>
                <a:gd name="T1" fmla="*/ 53 h 61"/>
                <a:gd name="T2" fmla="*/ 7 w 69"/>
                <a:gd name="T3" fmla="*/ 49 h 61"/>
                <a:gd name="T4" fmla="*/ 3 w 69"/>
                <a:gd name="T5" fmla="*/ 44 h 61"/>
                <a:gd name="T6" fmla="*/ 1 w 69"/>
                <a:gd name="T7" fmla="*/ 38 h 61"/>
                <a:gd name="T8" fmla="*/ 0 w 69"/>
                <a:gd name="T9" fmla="*/ 33 h 61"/>
                <a:gd name="T10" fmla="*/ 0 w 69"/>
                <a:gd name="T11" fmla="*/ 27 h 61"/>
                <a:gd name="T12" fmla="*/ 2 w 69"/>
                <a:gd name="T13" fmla="*/ 21 h 61"/>
                <a:gd name="T14" fmla="*/ 3 w 69"/>
                <a:gd name="T15" fmla="*/ 16 h 61"/>
                <a:gd name="T16" fmla="*/ 8 w 69"/>
                <a:gd name="T17" fmla="*/ 11 h 61"/>
                <a:gd name="T18" fmla="*/ 13 w 69"/>
                <a:gd name="T19" fmla="*/ 6 h 61"/>
                <a:gd name="T20" fmla="*/ 20 w 69"/>
                <a:gd name="T21" fmla="*/ 4 h 61"/>
                <a:gd name="T22" fmla="*/ 26 w 69"/>
                <a:gd name="T23" fmla="*/ 2 h 61"/>
                <a:gd name="T24" fmla="*/ 32 w 69"/>
                <a:gd name="T25" fmla="*/ 0 h 61"/>
                <a:gd name="T26" fmla="*/ 39 w 69"/>
                <a:gd name="T27" fmla="*/ 0 h 61"/>
                <a:gd name="T28" fmla="*/ 45 w 69"/>
                <a:gd name="T29" fmla="*/ 2 h 61"/>
                <a:gd name="T30" fmla="*/ 52 w 69"/>
                <a:gd name="T31" fmla="*/ 4 h 61"/>
                <a:gd name="T32" fmla="*/ 58 w 69"/>
                <a:gd name="T33" fmla="*/ 8 h 61"/>
                <a:gd name="T34" fmla="*/ 62 w 69"/>
                <a:gd name="T35" fmla="*/ 13 h 61"/>
                <a:gd name="T36" fmla="*/ 66 w 69"/>
                <a:gd name="T37" fmla="*/ 17 h 61"/>
                <a:gd name="T38" fmla="*/ 67 w 69"/>
                <a:gd name="T39" fmla="*/ 24 h 61"/>
                <a:gd name="T40" fmla="*/ 69 w 69"/>
                <a:gd name="T41" fmla="*/ 30 h 61"/>
                <a:gd name="T42" fmla="*/ 69 w 69"/>
                <a:gd name="T43" fmla="*/ 34 h 61"/>
                <a:gd name="T44" fmla="*/ 67 w 69"/>
                <a:gd name="T45" fmla="*/ 41 h 61"/>
                <a:gd name="T46" fmla="*/ 64 w 69"/>
                <a:gd name="T47" fmla="*/ 47 h 61"/>
                <a:gd name="T48" fmla="*/ 61 w 69"/>
                <a:gd name="T49" fmla="*/ 52 h 61"/>
                <a:gd name="T50" fmla="*/ 54 w 69"/>
                <a:gd name="T51" fmla="*/ 54 h 61"/>
                <a:gd name="T52" fmla="*/ 50 w 69"/>
                <a:gd name="T53" fmla="*/ 58 h 61"/>
                <a:gd name="T54" fmla="*/ 43 w 69"/>
                <a:gd name="T55" fmla="*/ 61 h 61"/>
                <a:gd name="T56" fmla="*/ 35 w 69"/>
                <a:gd name="T57" fmla="*/ 61 h 61"/>
                <a:gd name="T58" fmla="*/ 29 w 69"/>
                <a:gd name="T59" fmla="*/ 61 h 61"/>
                <a:gd name="T60" fmla="*/ 22 w 69"/>
                <a:gd name="T61" fmla="*/ 60 h 61"/>
                <a:gd name="T62" fmla="*/ 16 w 69"/>
                <a:gd name="T63" fmla="*/ 58 h 61"/>
                <a:gd name="T64" fmla="*/ 12 w 69"/>
                <a:gd name="T65" fmla="*/ 53 h 6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9"/>
                <a:gd name="T100" fmla="*/ 0 h 61"/>
                <a:gd name="T101" fmla="*/ 69 w 69"/>
                <a:gd name="T102" fmla="*/ 61 h 6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9" h="61">
                  <a:moveTo>
                    <a:pt x="12" y="53"/>
                  </a:moveTo>
                  <a:lnTo>
                    <a:pt x="7" y="49"/>
                  </a:lnTo>
                  <a:lnTo>
                    <a:pt x="3" y="44"/>
                  </a:lnTo>
                  <a:lnTo>
                    <a:pt x="1" y="38"/>
                  </a:lnTo>
                  <a:lnTo>
                    <a:pt x="0" y="33"/>
                  </a:lnTo>
                  <a:lnTo>
                    <a:pt x="0" y="27"/>
                  </a:lnTo>
                  <a:lnTo>
                    <a:pt x="2" y="21"/>
                  </a:lnTo>
                  <a:lnTo>
                    <a:pt x="3" y="16"/>
                  </a:lnTo>
                  <a:lnTo>
                    <a:pt x="8" y="11"/>
                  </a:lnTo>
                  <a:lnTo>
                    <a:pt x="13" y="6"/>
                  </a:lnTo>
                  <a:lnTo>
                    <a:pt x="20" y="4"/>
                  </a:lnTo>
                  <a:lnTo>
                    <a:pt x="26" y="2"/>
                  </a:lnTo>
                  <a:lnTo>
                    <a:pt x="32" y="0"/>
                  </a:lnTo>
                  <a:lnTo>
                    <a:pt x="39" y="0"/>
                  </a:lnTo>
                  <a:lnTo>
                    <a:pt x="45" y="2"/>
                  </a:lnTo>
                  <a:lnTo>
                    <a:pt x="52" y="4"/>
                  </a:lnTo>
                  <a:lnTo>
                    <a:pt x="58" y="8"/>
                  </a:lnTo>
                  <a:lnTo>
                    <a:pt x="62" y="13"/>
                  </a:lnTo>
                  <a:lnTo>
                    <a:pt x="66" y="17"/>
                  </a:lnTo>
                  <a:lnTo>
                    <a:pt x="67" y="24"/>
                  </a:lnTo>
                  <a:lnTo>
                    <a:pt x="69" y="30"/>
                  </a:lnTo>
                  <a:lnTo>
                    <a:pt x="69" y="34"/>
                  </a:lnTo>
                  <a:lnTo>
                    <a:pt x="67" y="41"/>
                  </a:lnTo>
                  <a:lnTo>
                    <a:pt x="64" y="47"/>
                  </a:lnTo>
                  <a:lnTo>
                    <a:pt x="61" y="52"/>
                  </a:lnTo>
                  <a:lnTo>
                    <a:pt x="54" y="54"/>
                  </a:lnTo>
                  <a:lnTo>
                    <a:pt x="50" y="58"/>
                  </a:lnTo>
                  <a:lnTo>
                    <a:pt x="43" y="61"/>
                  </a:lnTo>
                  <a:lnTo>
                    <a:pt x="35" y="61"/>
                  </a:lnTo>
                  <a:lnTo>
                    <a:pt x="29" y="61"/>
                  </a:lnTo>
                  <a:lnTo>
                    <a:pt x="22" y="60"/>
                  </a:lnTo>
                  <a:lnTo>
                    <a:pt x="16" y="58"/>
                  </a:lnTo>
                  <a:lnTo>
                    <a:pt x="12" y="53"/>
                  </a:lnTo>
                  <a:close/>
                </a:path>
              </a:pathLst>
            </a:custGeom>
            <a:solidFill>
              <a:srgbClr val="D7AB00"/>
            </a:solidFill>
            <a:ln w="9525">
              <a:noFill/>
              <a:round/>
              <a:headEnd/>
              <a:tailEnd/>
            </a:ln>
          </p:spPr>
          <p:txBody>
            <a:bodyPr/>
            <a:lstStyle/>
            <a:p>
              <a:endParaRPr lang="ru-RU"/>
            </a:p>
          </p:txBody>
        </p:sp>
        <p:sp>
          <p:nvSpPr>
            <p:cNvPr id="162083" name="Freeform 3740"/>
            <p:cNvSpPr>
              <a:spLocks/>
            </p:cNvSpPr>
            <p:nvPr/>
          </p:nvSpPr>
          <p:spPr bwMode="auto">
            <a:xfrm>
              <a:off x="3151" y="1300"/>
              <a:ext cx="69" cy="61"/>
            </a:xfrm>
            <a:custGeom>
              <a:avLst/>
              <a:gdLst>
                <a:gd name="T0" fmla="*/ 12 w 69"/>
                <a:gd name="T1" fmla="*/ 53 h 61"/>
                <a:gd name="T2" fmla="*/ 3 w 69"/>
                <a:gd name="T3" fmla="*/ 44 h 61"/>
                <a:gd name="T4" fmla="*/ 0 w 69"/>
                <a:gd name="T5" fmla="*/ 33 h 61"/>
                <a:gd name="T6" fmla="*/ 2 w 69"/>
                <a:gd name="T7" fmla="*/ 21 h 61"/>
                <a:gd name="T8" fmla="*/ 8 w 69"/>
                <a:gd name="T9" fmla="*/ 11 h 61"/>
                <a:gd name="T10" fmla="*/ 20 w 69"/>
                <a:gd name="T11" fmla="*/ 4 h 61"/>
                <a:gd name="T12" fmla="*/ 32 w 69"/>
                <a:gd name="T13" fmla="*/ 0 h 61"/>
                <a:gd name="T14" fmla="*/ 46 w 69"/>
                <a:gd name="T15" fmla="*/ 2 h 61"/>
                <a:gd name="T16" fmla="*/ 58 w 69"/>
                <a:gd name="T17" fmla="*/ 8 h 61"/>
                <a:gd name="T18" fmla="*/ 66 w 69"/>
                <a:gd name="T19" fmla="*/ 17 h 61"/>
                <a:gd name="T20" fmla="*/ 69 w 69"/>
                <a:gd name="T21" fmla="*/ 30 h 61"/>
                <a:gd name="T22" fmla="*/ 67 w 69"/>
                <a:gd name="T23" fmla="*/ 41 h 61"/>
                <a:gd name="T24" fmla="*/ 61 w 69"/>
                <a:gd name="T25" fmla="*/ 52 h 61"/>
                <a:gd name="T26" fmla="*/ 50 w 69"/>
                <a:gd name="T27" fmla="*/ 58 h 61"/>
                <a:gd name="T28" fmla="*/ 37 w 69"/>
                <a:gd name="T29" fmla="*/ 61 h 61"/>
                <a:gd name="T30" fmla="*/ 22 w 69"/>
                <a:gd name="T31" fmla="*/ 60 h 61"/>
                <a:gd name="T32" fmla="*/ 12 w 69"/>
                <a:gd name="T33" fmla="*/ 53 h 6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
                <a:gd name="T52" fmla="*/ 0 h 61"/>
                <a:gd name="T53" fmla="*/ 69 w 69"/>
                <a:gd name="T54" fmla="*/ 61 h 6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 h="61">
                  <a:moveTo>
                    <a:pt x="12" y="53"/>
                  </a:moveTo>
                  <a:lnTo>
                    <a:pt x="3" y="44"/>
                  </a:lnTo>
                  <a:lnTo>
                    <a:pt x="0" y="33"/>
                  </a:lnTo>
                  <a:lnTo>
                    <a:pt x="2" y="21"/>
                  </a:lnTo>
                  <a:lnTo>
                    <a:pt x="8" y="11"/>
                  </a:lnTo>
                  <a:lnTo>
                    <a:pt x="20" y="4"/>
                  </a:lnTo>
                  <a:lnTo>
                    <a:pt x="32" y="0"/>
                  </a:lnTo>
                  <a:lnTo>
                    <a:pt x="46" y="2"/>
                  </a:lnTo>
                  <a:lnTo>
                    <a:pt x="58" y="8"/>
                  </a:lnTo>
                  <a:lnTo>
                    <a:pt x="66" y="17"/>
                  </a:lnTo>
                  <a:lnTo>
                    <a:pt x="69" y="30"/>
                  </a:lnTo>
                  <a:lnTo>
                    <a:pt x="67" y="41"/>
                  </a:lnTo>
                  <a:lnTo>
                    <a:pt x="61" y="52"/>
                  </a:lnTo>
                  <a:lnTo>
                    <a:pt x="50" y="58"/>
                  </a:lnTo>
                  <a:lnTo>
                    <a:pt x="37" y="61"/>
                  </a:lnTo>
                  <a:lnTo>
                    <a:pt x="22" y="60"/>
                  </a:lnTo>
                  <a:lnTo>
                    <a:pt x="12" y="53"/>
                  </a:lnTo>
                </a:path>
              </a:pathLst>
            </a:custGeom>
            <a:noFill/>
            <a:ln w="6350" cap="rnd">
              <a:solidFill>
                <a:srgbClr val="000000"/>
              </a:solidFill>
              <a:prstDash val="solid"/>
              <a:round/>
              <a:headEnd/>
              <a:tailEnd/>
            </a:ln>
          </p:spPr>
          <p:txBody>
            <a:bodyPr/>
            <a:lstStyle/>
            <a:p>
              <a:endParaRPr lang="ru-RU"/>
            </a:p>
          </p:txBody>
        </p:sp>
        <p:sp>
          <p:nvSpPr>
            <p:cNvPr id="162084" name="Freeform 3741"/>
            <p:cNvSpPr>
              <a:spLocks/>
            </p:cNvSpPr>
            <p:nvPr/>
          </p:nvSpPr>
          <p:spPr bwMode="auto">
            <a:xfrm>
              <a:off x="3213" y="1294"/>
              <a:ext cx="70" cy="59"/>
            </a:xfrm>
            <a:custGeom>
              <a:avLst/>
              <a:gdLst>
                <a:gd name="T0" fmla="*/ 11 w 70"/>
                <a:gd name="T1" fmla="*/ 51 h 59"/>
                <a:gd name="T2" fmla="*/ 7 w 70"/>
                <a:gd name="T3" fmla="*/ 49 h 59"/>
                <a:gd name="T4" fmla="*/ 3 w 70"/>
                <a:gd name="T5" fmla="*/ 42 h 59"/>
                <a:gd name="T6" fmla="*/ 1 w 70"/>
                <a:gd name="T7" fmla="*/ 37 h 59"/>
                <a:gd name="T8" fmla="*/ 0 w 70"/>
                <a:gd name="T9" fmla="*/ 31 h 59"/>
                <a:gd name="T10" fmla="*/ 0 w 70"/>
                <a:gd name="T11" fmla="*/ 24 h 59"/>
                <a:gd name="T12" fmla="*/ 1 w 70"/>
                <a:gd name="T13" fmla="*/ 19 h 59"/>
                <a:gd name="T14" fmla="*/ 5 w 70"/>
                <a:gd name="T15" fmla="*/ 13 h 59"/>
                <a:gd name="T16" fmla="*/ 10 w 70"/>
                <a:gd name="T17" fmla="*/ 9 h 59"/>
                <a:gd name="T18" fmla="*/ 14 w 70"/>
                <a:gd name="T19" fmla="*/ 4 h 59"/>
                <a:gd name="T20" fmla="*/ 20 w 70"/>
                <a:gd name="T21" fmla="*/ 1 h 59"/>
                <a:gd name="T22" fmla="*/ 26 w 70"/>
                <a:gd name="T23" fmla="*/ 0 h 59"/>
                <a:gd name="T24" fmla="*/ 33 w 70"/>
                <a:gd name="T25" fmla="*/ 0 h 59"/>
                <a:gd name="T26" fmla="*/ 40 w 70"/>
                <a:gd name="T27" fmla="*/ 0 h 59"/>
                <a:gd name="T28" fmla="*/ 46 w 70"/>
                <a:gd name="T29" fmla="*/ 1 h 59"/>
                <a:gd name="T30" fmla="*/ 52 w 70"/>
                <a:gd name="T31" fmla="*/ 2 h 59"/>
                <a:gd name="T32" fmla="*/ 58 w 70"/>
                <a:gd name="T33" fmla="*/ 7 h 59"/>
                <a:gd name="T34" fmla="*/ 62 w 70"/>
                <a:gd name="T35" fmla="*/ 10 h 59"/>
                <a:gd name="T36" fmla="*/ 67 w 70"/>
                <a:gd name="T37" fmla="*/ 17 h 59"/>
                <a:gd name="T38" fmla="*/ 69 w 70"/>
                <a:gd name="T39" fmla="*/ 21 h 59"/>
                <a:gd name="T40" fmla="*/ 70 w 70"/>
                <a:gd name="T41" fmla="*/ 28 h 59"/>
                <a:gd name="T42" fmla="*/ 69 w 70"/>
                <a:gd name="T43" fmla="*/ 34 h 59"/>
                <a:gd name="T44" fmla="*/ 67 w 70"/>
                <a:gd name="T45" fmla="*/ 39 h 59"/>
                <a:gd name="T46" fmla="*/ 66 w 70"/>
                <a:gd name="T47" fmla="*/ 45 h 59"/>
                <a:gd name="T48" fmla="*/ 60 w 70"/>
                <a:gd name="T49" fmla="*/ 49 h 59"/>
                <a:gd name="T50" fmla="*/ 56 w 70"/>
                <a:gd name="T51" fmla="*/ 54 h 59"/>
                <a:gd name="T52" fmla="*/ 50 w 70"/>
                <a:gd name="T53" fmla="*/ 58 h 59"/>
                <a:gd name="T54" fmla="*/ 43 w 70"/>
                <a:gd name="T55" fmla="*/ 59 h 59"/>
                <a:gd name="T56" fmla="*/ 37 w 70"/>
                <a:gd name="T57" fmla="*/ 59 h 59"/>
                <a:gd name="T58" fmla="*/ 30 w 70"/>
                <a:gd name="T59" fmla="*/ 59 h 59"/>
                <a:gd name="T60" fmla="*/ 24 w 70"/>
                <a:gd name="T61" fmla="*/ 58 h 59"/>
                <a:gd name="T62" fmla="*/ 18 w 70"/>
                <a:gd name="T63" fmla="*/ 56 h 59"/>
                <a:gd name="T64" fmla="*/ 11 w 70"/>
                <a:gd name="T65" fmla="*/ 51 h 5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0"/>
                <a:gd name="T100" fmla="*/ 0 h 59"/>
                <a:gd name="T101" fmla="*/ 70 w 70"/>
                <a:gd name="T102" fmla="*/ 59 h 5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0" h="59">
                  <a:moveTo>
                    <a:pt x="11" y="51"/>
                  </a:moveTo>
                  <a:lnTo>
                    <a:pt x="7" y="49"/>
                  </a:lnTo>
                  <a:lnTo>
                    <a:pt x="3" y="42"/>
                  </a:lnTo>
                  <a:lnTo>
                    <a:pt x="1" y="37"/>
                  </a:lnTo>
                  <a:lnTo>
                    <a:pt x="0" y="31"/>
                  </a:lnTo>
                  <a:lnTo>
                    <a:pt x="0" y="24"/>
                  </a:lnTo>
                  <a:lnTo>
                    <a:pt x="1" y="19"/>
                  </a:lnTo>
                  <a:lnTo>
                    <a:pt x="5" y="13"/>
                  </a:lnTo>
                  <a:lnTo>
                    <a:pt x="10" y="9"/>
                  </a:lnTo>
                  <a:lnTo>
                    <a:pt x="14" y="4"/>
                  </a:lnTo>
                  <a:lnTo>
                    <a:pt x="20" y="1"/>
                  </a:lnTo>
                  <a:lnTo>
                    <a:pt x="26" y="0"/>
                  </a:lnTo>
                  <a:lnTo>
                    <a:pt x="33" y="0"/>
                  </a:lnTo>
                  <a:lnTo>
                    <a:pt x="40" y="0"/>
                  </a:lnTo>
                  <a:lnTo>
                    <a:pt x="46" y="1"/>
                  </a:lnTo>
                  <a:lnTo>
                    <a:pt x="52" y="2"/>
                  </a:lnTo>
                  <a:lnTo>
                    <a:pt x="58" y="7"/>
                  </a:lnTo>
                  <a:lnTo>
                    <a:pt x="62" y="10"/>
                  </a:lnTo>
                  <a:lnTo>
                    <a:pt x="67" y="17"/>
                  </a:lnTo>
                  <a:lnTo>
                    <a:pt x="69" y="21"/>
                  </a:lnTo>
                  <a:lnTo>
                    <a:pt x="70" y="28"/>
                  </a:lnTo>
                  <a:lnTo>
                    <a:pt x="69" y="34"/>
                  </a:lnTo>
                  <a:lnTo>
                    <a:pt x="67" y="39"/>
                  </a:lnTo>
                  <a:lnTo>
                    <a:pt x="66" y="45"/>
                  </a:lnTo>
                  <a:lnTo>
                    <a:pt x="60" y="49"/>
                  </a:lnTo>
                  <a:lnTo>
                    <a:pt x="56" y="54"/>
                  </a:lnTo>
                  <a:lnTo>
                    <a:pt x="50" y="58"/>
                  </a:lnTo>
                  <a:lnTo>
                    <a:pt x="43" y="59"/>
                  </a:lnTo>
                  <a:lnTo>
                    <a:pt x="37" y="59"/>
                  </a:lnTo>
                  <a:lnTo>
                    <a:pt x="30" y="59"/>
                  </a:lnTo>
                  <a:lnTo>
                    <a:pt x="24" y="58"/>
                  </a:lnTo>
                  <a:lnTo>
                    <a:pt x="18" y="56"/>
                  </a:lnTo>
                  <a:lnTo>
                    <a:pt x="11" y="51"/>
                  </a:lnTo>
                  <a:close/>
                </a:path>
              </a:pathLst>
            </a:custGeom>
            <a:solidFill>
              <a:srgbClr val="D7AB00"/>
            </a:solidFill>
            <a:ln w="9525">
              <a:noFill/>
              <a:round/>
              <a:headEnd/>
              <a:tailEnd/>
            </a:ln>
          </p:spPr>
          <p:txBody>
            <a:bodyPr/>
            <a:lstStyle/>
            <a:p>
              <a:endParaRPr lang="ru-RU"/>
            </a:p>
          </p:txBody>
        </p:sp>
        <p:sp>
          <p:nvSpPr>
            <p:cNvPr id="162085" name="Freeform 3742"/>
            <p:cNvSpPr>
              <a:spLocks/>
            </p:cNvSpPr>
            <p:nvPr/>
          </p:nvSpPr>
          <p:spPr bwMode="auto">
            <a:xfrm>
              <a:off x="3213" y="1292"/>
              <a:ext cx="70" cy="61"/>
            </a:xfrm>
            <a:custGeom>
              <a:avLst/>
              <a:gdLst>
                <a:gd name="T0" fmla="*/ 11 w 70"/>
                <a:gd name="T1" fmla="*/ 53 h 61"/>
                <a:gd name="T2" fmla="*/ 3 w 70"/>
                <a:gd name="T3" fmla="*/ 44 h 61"/>
                <a:gd name="T4" fmla="*/ 0 w 70"/>
                <a:gd name="T5" fmla="*/ 33 h 61"/>
                <a:gd name="T6" fmla="*/ 1 w 70"/>
                <a:gd name="T7" fmla="*/ 21 h 61"/>
                <a:gd name="T8" fmla="*/ 10 w 70"/>
                <a:gd name="T9" fmla="*/ 11 h 61"/>
                <a:gd name="T10" fmla="*/ 20 w 70"/>
                <a:gd name="T11" fmla="*/ 3 h 61"/>
                <a:gd name="T12" fmla="*/ 33 w 70"/>
                <a:gd name="T13" fmla="*/ 0 h 61"/>
                <a:gd name="T14" fmla="*/ 46 w 70"/>
                <a:gd name="T15" fmla="*/ 2 h 61"/>
                <a:gd name="T16" fmla="*/ 58 w 70"/>
                <a:gd name="T17" fmla="*/ 8 h 61"/>
                <a:gd name="T18" fmla="*/ 67 w 70"/>
                <a:gd name="T19" fmla="*/ 19 h 61"/>
                <a:gd name="T20" fmla="*/ 70 w 70"/>
                <a:gd name="T21" fmla="*/ 30 h 61"/>
                <a:gd name="T22" fmla="*/ 69 w 70"/>
                <a:gd name="T23" fmla="*/ 41 h 61"/>
                <a:gd name="T24" fmla="*/ 60 w 70"/>
                <a:gd name="T25" fmla="*/ 51 h 61"/>
                <a:gd name="T26" fmla="*/ 50 w 70"/>
                <a:gd name="T27" fmla="*/ 58 h 61"/>
                <a:gd name="T28" fmla="*/ 37 w 70"/>
                <a:gd name="T29" fmla="*/ 61 h 61"/>
                <a:gd name="T30" fmla="*/ 24 w 70"/>
                <a:gd name="T31" fmla="*/ 60 h 61"/>
                <a:gd name="T32" fmla="*/ 11 w 70"/>
                <a:gd name="T33" fmla="*/ 53 h 6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0"/>
                <a:gd name="T52" fmla="*/ 0 h 61"/>
                <a:gd name="T53" fmla="*/ 70 w 70"/>
                <a:gd name="T54" fmla="*/ 61 h 6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0" h="61">
                  <a:moveTo>
                    <a:pt x="11" y="53"/>
                  </a:moveTo>
                  <a:lnTo>
                    <a:pt x="3" y="44"/>
                  </a:lnTo>
                  <a:lnTo>
                    <a:pt x="0" y="33"/>
                  </a:lnTo>
                  <a:lnTo>
                    <a:pt x="1" y="21"/>
                  </a:lnTo>
                  <a:lnTo>
                    <a:pt x="10" y="11"/>
                  </a:lnTo>
                  <a:lnTo>
                    <a:pt x="20" y="3"/>
                  </a:lnTo>
                  <a:lnTo>
                    <a:pt x="33" y="0"/>
                  </a:lnTo>
                  <a:lnTo>
                    <a:pt x="46" y="2"/>
                  </a:lnTo>
                  <a:lnTo>
                    <a:pt x="58" y="8"/>
                  </a:lnTo>
                  <a:lnTo>
                    <a:pt x="67" y="19"/>
                  </a:lnTo>
                  <a:lnTo>
                    <a:pt x="70" y="30"/>
                  </a:lnTo>
                  <a:lnTo>
                    <a:pt x="69" y="41"/>
                  </a:lnTo>
                  <a:lnTo>
                    <a:pt x="60" y="51"/>
                  </a:lnTo>
                  <a:lnTo>
                    <a:pt x="50" y="58"/>
                  </a:lnTo>
                  <a:lnTo>
                    <a:pt x="37" y="61"/>
                  </a:lnTo>
                  <a:lnTo>
                    <a:pt x="24" y="60"/>
                  </a:lnTo>
                  <a:lnTo>
                    <a:pt x="11" y="53"/>
                  </a:lnTo>
                </a:path>
              </a:pathLst>
            </a:custGeom>
            <a:noFill/>
            <a:ln w="6350" cap="rnd">
              <a:solidFill>
                <a:srgbClr val="000000"/>
              </a:solidFill>
              <a:prstDash val="solid"/>
              <a:round/>
              <a:headEnd/>
              <a:tailEnd/>
            </a:ln>
          </p:spPr>
          <p:txBody>
            <a:bodyPr/>
            <a:lstStyle/>
            <a:p>
              <a:endParaRPr lang="ru-RU"/>
            </a:p>
          </p:txBody>
        </p:sp>
        <p:sp>
          <p:nvSpPr>
            <p:cNvPr id="162086" name="Freeform 3743"/>
            <p:cNvSpPr>
              <a:spLocks/>
            </p:cNvSpPr>
            <p:nvPr/>
          </p:nvSpPr>
          <p:spPr bwMode="auto">
            <a:xfrm>
              <a:off x="3180" y="1255"/>
              <a:ext cx="68" cy="62"/>
            </a:xfrm>
            <a:custGeom>
              <a:avLst/>
              <a:gdLst>
                <a:gd name="T0" fmla="*/ 11 w 68"/>
                <a:gd name="T1" fmla="*/ 55 h 62"/>
                <a:gd name="T2" fmla="*/ 6 w 68"/>
                <a:gd name="T3" fmla="*/ 49 h 62"/>
                <a:gd name="T4" fmla="*/ 3 w 68"/>
                <a:gd name="T5" fmla="*/ 45 h 62"/>
                <a:gd name="T6" fmla="*/ 0 w 68"/>
                <a:gd name="T7" fmla="*/ 39 h 62"/>
                <a:gd name="T8" fmla="*/ 0 w 68"/>
                <a:gd name="T9" fmla="*/ 34 h 62"/>
                <a:gd name="T10" fmla="*/ 0 w 68"/>
                <a:gd name="T11" fmla="*/ 28 h 62"/>
                <a:gd name="T12" fmla="*/ 2 w 68"/>
                <a:gd name="T13" fmla="*/ 21 h 62"/>
                <a:gd name="T14" fmla="*/ 4 w 68"/>
                <a:gd name="T15" fmla="*/ 16 h 62"/>
                <a:gd name="T16" fmla="*/ 8 w 68"/>
                <a:gd name="T17" fmla="*/ 9 h 62"/>
                <a:gd name="T18" fmla="*/ 13 w 68"/>
                <a:gd name="T19" fmla="*/ 7 h 62"/>
                <a:gd name="T20" fmla="*/ 19 w 68"/>
                <a:gd name="T21" fmla="*/ 3 h 62"/>
                <a:gd name="T22" fmla="*/ 25 w 68"/>
                <a:gd name="T23" fmla="*/ 1 h 62"/>
                <a:gd name="T24" fmla="*/ 32 w 68"/>
                <a:gd name="T25" fmla="*/ 0 h 62"/>
                <a:gd name="T26" fmla="*/ 38 w 68"/>
                <a:gd name="T27" fmla="*/ 0 h 62"/>
                <a:gd name="T28" fmla="*/ 46 w 68"/>
                <a:gd name="T29" fmla="*/ 1 h 62"/>
                <a:gd name="T30" fmla="*/ 51 w 68"/>
                <a:gd name="T31" fmla="*/ 5 h 62"/>
                <a:gd name="T32" fmla="*/ 57 w 68"/>
                <a:gd name="T33" fmla="*/ 8 h 62"/>
                <a:gd name="T34" fmla="*/ 62 w 68"/>
                <a:gd name="T35" fmla="*/ 13 h 62"/>
                <a:gd name="T36" fmla="*/ 65 w 68"/>
                <a:gd name="T37" fmla="*/ 18 h 62"/>
                <a:gd name="T38" fmla="*/ 68 w 68"/>
                <a:gd name="T39" fmla="*/ 24 h 62"/>
                <a:gd name="T40" fmla="*/ 68 w 68"/>
                <a:gd name="T41" fmla="*/ 28 h 62"/>
                <a:gd name="T42" fmla="*/ 68 w 68"/>
                <a:gd name="T43" fmla="*/ 35 h 62"/>
                <a:gd name="T44" fmla="*/ 67 w 68"/>
                <a:gd name="T45" fmla="*/ 41 h 62"/>
                <a:gd name="T46" fmla="*/ 64 w 68"/>
                <a:gd name="T47" fmla="*/ 47 h 62"/>
                <a:gd name="T48" fmla="*/ 61 w 68"/>
                <a:gd name="T49" fmla="*/ 53 h 62"/>
                <a:gd name="T50" fmla="*/ 55 w 68"/>
                <a:gd name="T51" fmla="*/ 56 h 62"/>
                <a:gd name="T52" fmla="*/ 49 w 68"/>
                <a:gd name="T53" fmla="*/ 59 h 62"/>
                <a:gd name="T54" fmla="*/ 43 w 68"/>
                <a:gd name="T55" fmla="*/ 60 h 62"/>
                <a:gd name="T56" fmla="*/ 36 w 68"/>
                <a:gd name="T57" fmla="*/ 62 h 62"/>
                <a:gd name="T58" fmla="*/ 29 w 68"/>
                <a:gd name="T59" fmla="*/ 62 h 62"/>
                <a:gd name="T60" fmla="*/ 22 w 68"/>
                <a:gd name="T61" fmla="*/ 61 h 62"/>
                <a:gd name="T62" fmla="*/ 15 w 68"/>
                <a:gd name="T63" fmla="*/ 58 h 62"/>
                <a:gd name="T64" fmla="*/ 11 w 68"/>
                <a:gd name="T65" fmla="*/ 55 h 6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8"/>
                <a:gd name="T100" fmla="*/ 0 h 62"/>
                <a:gd name="T101" fmla="*/ 68 w 68"/>
                <a:gd name="T102" fmla="*/ 62 h 6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8" h="62">
                  <a:moveTo>
                    <a:pt x="11" y="55"/>
                  </a:moveTo>
                  <a:lnTo>
                    <a:pt x="6" y="49"/>
                  </a:lnTo>
                  <a:lnTo>
                    <a:pt x="3" y="45"/>
                  </a:lnTo>
                  <a:lnTo>
                    <a:pt x="0" y="39"/>
                  </a:lnTo>
                  <a:lnTo>
                    <a:pt x="0" y="34"/>
                  </a:lnTo>
                  <a:lnTo>
                    <a:pt x="0" y="28"/>
                  </a:lnTo>
                  <a:lnTo>
                    <a:pt x="2" y="21"/>
                  </a:lnTo>
                  <a:lnTo>
                    <a:pt x="4" y="16"/>
                  </a:lnTo>
                  <a:lnTo>
                    <a:pt x="8" y="9"/>
                  </a:lnTo>
                  <a:lnTo>
                    <a:pt x="13" y="7"/>
                  </a:lnTo>
                  <a:lnTo>
                    <a:pt x="19" y="3"/>
                  </a:lnTo>
                  <a:lnTo>
                    <a:pt x="25" y="1"/>
                  </a:lnTo>
                  <a:lnTo>
                    <a:pt x="32" y="0"/>
                  </a:lnTo>
                  <a:lnTo>
                    <a:pt x="38" y="0"/>
                  </a:lnTo>
                  <a:lnTo>
                    <a:pt x="46" y="1"/>
                  </a:lnTo>
                  <a:lnTo>
                    <a:pt x="51" y="5"/>
                  </a:lnTo>
                  <a:lnTo>
                    <a:pt x="57" y="8"/>
                  </a:lnTo>
                  <a:lnTo>
                    <a:pt x="62" y="13"/>
                  </a:lnTo>
                  <a:lnTo>
                    <a:pt x="65" y="18"/>
                  </a:lnTo>
                  <a:lnTo>
                    <a:pt x="68" y="24"/>
                  </a:lnTo>
                  <a:lnTo>
                    <a:pt x="68" y="28"/>
                  </a:lnTo>
                  <a:lnTo>
                    <a:pt x="68" y="35"/>
                  </a:lnTo>
                  <a:lnTo>
                    <a:pt x="67" y="41"/>
                  </a:lnTo>
                  <a:lnTo>
                    <a:pt x="64" y="47"/>
                  </a:lnTo>
                  <a:lnTo>
                    <a:pt x="61" y="53"/>
                  </a:lnTo>
                  <a:lnTo>
                    <a:pt x="55" y="56"/>
                  </a:lnTo>
                  <a:lnTo>
                    <a:pt x="49" y="59"/>
                  </a:lnTo>
                  <a:lnTo>
                    <a:pt x="43" y="60"/>
                  </a:lnTo>
                  <a:lnTo>
                    <a:pt x="36" y="62"/>
                  </a:lnTo>
                  <a:lnTo>
                    <a:pt x="29" y="62"/>
                  </a:lnTo>
                  <a:lnTo>
                    <a:pt x="22" y="61"/>
                  </a:lnTo>
                  <a:lnTo>
                    <a:pt x="15" y="58"/>
                  </a:lnTo>
                  <a:lnTo>
                    <a:pt x="11" y="55"/>
                  </a:lnTo>
                  <a:close/>
                </a:path>
              </a:pathLst>
            </a:custGeom>
            <a:solidFill>
              <a:srgbClr val="D7AB00"/>
            </a:solidFill>
            <a:ln w="9525">
              <a:noFill/>
              <a:round/>
              <a:headEnd/>
              <a:tailEnd/>
            </a:ln>
          </p:spPr>
          <p:txBody>
            <a:bodyPr/>
            <a:lstStyle/>
            <a:p>
              <a:endParaRPr lang="ru-RU"/>
            </a:p>
          </p:txBody>
        </p:sp>
        <p:sp>
          <p:nvSpPr>
            <p:cNvPr id="162087" name="Freeform 3744"/>
            <p:cNvSpPr>
              <a:spLocks/>
            </p:cNvSpPr>
            <p:nvPr/>
          </p:nvSpPr>
          <p:spPr bwMode="auto">
            <a:xfrm>
              <a:off x="3180" y="1255"/>
              <a:ext cx="68" cy="62"/>
            </a:xfrm>
            <a:custGeom>
              <a:avLst/>
              <a:gdLst>
                <a:gd name="T0" fmla="*/ 11 w 68"/>
                <a:gd name="T1" fmla="*/ 55 h 62"/>
                <a:gd name="T2" fmla="*/ 3 w 68"/>
                <a:gd name="T3" fmla="*/ 45 h 62"/>
                <a:gd name="T4" fmla="*/ 0 w 68"/>
                <a:gd name="T5" fmla="*/ 32 h 62"/>
                <a:gd name="T6" fmla="*/ 2 w 68"/>
                <a:gd name="T7" fmla="*/ 21 h 62"/>
                <a:gd name="T8" fmla="*/ 8 w 68"/>
                <a:gd name="T9" fmla="*/ 9 h 62"/>
                <a:gd name="T10" fmla="*/ 19 w 68"/>
                <a:gd name="T11" fmla="*/ 3 h 62"/>
                <a:gd name="T12" fmla="*/ 32 w 68"/>
                <a:gd name="T13" fmla="*/ 0 h 62"/>
                <a:gd name="T14" fmla="*/ 46 w 68"/>
                <a:gd name="T15" fmla="*/ 1 h 62"/>
                <a:gd name="T16" fmla="*/ 57 w 68"/>
                <a:gd name="T17" fmla="*/ 8 h 62"/>
                <a:gd name="T18" fmla="*/ 65 w 68"/>
                <a:gd name="T19" fmla="*/ 18 h 62"/>
                <a:gd name="T20" fmla="*/ 68 w 68"/>
                <a:gd name="T21" fmla="*/ 28 h 62"/>
                <a:gd name="T22" fmla="*/ 67 w 68"/>
                <a:gd name="T23" fmla="*/ 41 h 62"/>
                <a:gd name="T24" fmla="*/ 61 w 68"/>
                <a:gd name="T25" fmla="*/ 51 h 62"/>
                <a:gd name="T26" fmla="*/ 49 w 68"/>
                <a:gd name="T27" fmla="*/ 59 h 62"/>
                <a:gd name="T28" fmla="*/ 36 w 68"/>
                <a:gd name="T29" fmla="*/ 62 h 62"/>
                <a:gd name="T30" fmla="*/ 22 w 68"/>
                <a:gd name="T31" fmla="*/ 61 h 62"/>
                <a:gd name="T32" fmla="*/ 11 w 68"/>
                <a:gd name="T33" fmla="*/ 55 h 6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8"/>
                <a:gd name="T52" fmla="*/ 0 h 62"/>
                <a:gd name="T53" fmla="*/ 68 w 68"/>
                <a:gd name="T54" fmla="*/ 62 h 6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8" h="62">
                  <a:moveTo>
                    <a:pt x="11" y="55"/>
                  </a:moveTo>
                  <a:lnTo>
                    <a:pt x="3" y="45"/>
                  </a:lnTo>
                  <a:lnTo>
                    <a:pt x="0" y="32"/>
                  </a:lnTo>
                  <a:lnTo>
                    <a:pt x="2" y="21"/>
                  </a:lnTo>
                  <a:lnTo>
                    <a:pt x="8" y="9"/>
                  </a:lnTo>
                  <a:lnTo>
                    <a:pt x="19" y="3"/>
                  </a:lnTo>
                  <a:lnTo>
                    <a:pt x="32" y="0"/>
                  </a:lnTo>
                  <a:lnTo>
                    <a:pt x="46" y="1"/>
                  </a:lnTo>
                  <a:lnTo>
                    <a:pt x="57" y="8"/>
                  </a:lnTo>
                  <a:lnTo>
                    <a:pt x="65" y="18"/>
                  </a:lnTo>
                  <a:lnTo>
                    <a:pt x="68" y="28"/>
                  </a:lnTo>
                  <a:lnTo>
                    <a:pt x="67" y="41"/>
                  </a:lnTo>
                  <a:lnTo>
                    <a:pt x="61" y="51"/>
                  </a:lnTo>
                  <a:lnTo>
                    <a:pt x="49" y="59"/>
                  </a:lnTo>
                  <a:lnTo>
                    <a:pt x="36" y="62"/>
                  </a:lnTo>
                  <a:lnTo>
                    <a:pt x="22" y="61"/>
                  </a:lnTo>
                  <a:lnTo>
                    <a:pt x="11" y="55"/>
                  </a:lnTo>
                </a:path>
              </a:pathLst>
            </a:custGeom>
            <a:noFill/>
            <a:ln w="6350" cap="rnd">
              <a:solidFill>
                <a:srgbClr val="000000"/>
              </a:solidFill>
              <a:prstDash val="solid"/>
              <a:round/>
              <a:headEnd/>
              <a:tailEnd/>
            </a:ln>
          </p:spPr>
          <p:txBody>
            <a:bodyPr/>
            <a:lstStyle/>
            <a:p>
              <a:endParaRPr lang="ru-RU"/>
            </a:p>
          </p:txBody>
        </p:sp>
        <p:sp>
          <p:nvSpPr>
            <p:cNvPr id="162088" name="Freeform 3745"/>
            <p:cNvSpPr>
              <a:spLocks/>
            </p:cNvSpPr>
            <p:nvPr/>
          </p:nvSpPr>
          <p:spPr bwMode="auto">
            <a:xfrm>
              <a:off x="3110" y="1267"/>
              <a:ext cx="70" cy="60"/>
            </a:xfrm>
            <a:custGeom>
              <a:avLst/>
              <a:gdLst>
                <a:gd name="T0" fmla="*/ 13 w 70"/>
                <a:gd name="T1" fmla="*/ 53 h 60"/>
                <a:gd name="T2" fmla="*/ 8 w 70"/>
                <a:gd name="T3" fmla="*/ 48 h 60"/>
                <a:gd name="T4" fmla="*/ 2 w 70"/>
                <a:gd name="T5" fmla="*/ 44 h 60"/>
                <a:gd name="T6" fmla="*/ 1 w 70"/>
                <a:gd name="T7" fmla="*/ 38 h 60"/>
                <a:gd name="T8" fmla="*/ 0 w 70"/>
                <a:gd name="T9" fmla="*/ 33 h 60"/>
                <a:gd name="T10" fmla="*/ 1 w 70"/>
                <a:gd name="T11" fmla="*/ 27 h 60"/>
                <a:gd name="T12" fmla="*/ 2 w 70"/>
                <a:gd name="T13" fmla="*/ 20 h 60"/>
                <a:gd name="T14" fmla="*/ 4 w 70"/>
                <a:gd name="T15" fmla="*/ 16 h 60"/>
                <a:gd name="T16" fmla="*/ 9 w 70"/>
                <a:gd name="T17" fmla="*/ 11 h 60"/>
                <a:gd name="T18" fmla="*/ 13 w 70"/>
                <a:gd name="T19" fmla="*/ 6 h 60"/>
                <a:gd name="T20" fmla="*/ 20 w 70"/>
                <a:gd name="T21" fmla="*/ 3 h 60"/>
                <a:gd name="T22" fmla="*/ 27 w 70"/>
                <a:gd name="T23" fmla="*/ 1 h 60"/>
                <a:gd name="T24" fmla="*/ 33 w 70"/>
                <a:gd name="T25" fmla="*/ 0 h 60"/>
                <a:gd name="T26" fmla="*/ 39 w 70"/>
                <a:gd name="T27" fmla="*/ 0 h 60"/>
                <a:gd name="T28" fmla="*/ 46 w 70"/>
                <a:gd name="T29" fmla="*/ 1 h 60"/>
                <a:gd name="T30" fmla="*/ 53 w 70"/>
                <a:gd name="T31" fmla="*/ 5 h 60"/>
                <a:gd name="T32" fmla="*/ 59 w 70"/>
                <a:gd name="T33" fmla="*/ 8 h 60"/>
                <a:gd name="T34" fmla="*/ 63 w 70"/>
                <a:gd name="T35" fmla="*/ 12 h 60"/>
                <a:gd name="T36" fmla="*/ 66 w 70"/>
                <a:gd name="T37" fmla="*/ 17 h 60"/>
                <a:gd name="T38" fmla="*/ 68 w 70"/>
                <a:gd name="T39" fmla="*/ 23 h 60"/>
                <a:gd name="T40" fmla="*/ 70 w 70"/>
                <a:gd name="T41" fmla="*/ 29 h 60"/>
                <a:gd name="T42" fmla="*/ 70 w 70"/>
                <a:gd name="T43" fmla="*/ 34 h 60"/>
                <a:gd name="T44" fmla="*/ 68 w 70"/>
                <a:gd name="T45" fmla="*/ 40 h 60"/>
                <a:gd name="T46" fmla="*/ 65 w 70"/>
                <a:gd name="T47" fmla="*/ 45 h 60"/>
                <a:gd name="T48" fmla="*/ 60 w 70"/>
                <a:gd name="T49" fmla="*/ 51 h 60"/>
                <a:gd name="T50" fmla="*/ 55 w 70"/>
                <a:gd name="T51" fmla="*/ 55 h 60"/>
                <a:gd name="T52" fmla="*/ 49 w 70"/>
                <a:gd name="T53" fmla="*/ 58 h 60"/>
                <a:gd name="T54" fmla="*/ 43 w 70"/>
                <a:gd name="T55" fmla="*/ 59 h 60"/>
                <a:gd name="T56" fmla="*/ 36 w 70"/>
                <a:gd name="T57" fmla="*/ 60 h 60"/>
                <a:gd name="T58" fmla="*/ 30 w 70"/>
                <a:gd name="T59" fmla="*/ 60 h 60"/>
                <a:gd name="T60" fmla="*/ 23 w 70"/>
                <a:gd name="T61" fmla="*/ 59 h 60"/>
                <a:gd name="T62" fmla="*/ 17 w 70"/>
                <a:gd name="T63" fmla="*/ 56 h 60"/>
                <a:gd name="T64" fmla="*/ 13 w 70"/>
                <a:gd name="T65" fmla="*/ 53 h 6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0"/>
                <a:gd name="T100" fmla="*/ 0 h 60"/>
                <a:gd name="T101" fmla="*/ 70 w 70"/>
                <a:gd name="T102" fmla="*/ 60 h 6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0" h="60">
                  <a:moveTo>
                    <a:pt x="13" y="53"/>
                  </a:moveTo>
                  <a:lnTo>
                    <a:pt x="8" y="48"/>
                  </a:lnTo>
                  <a:lnTo>
                    <a:pt x="2" y="44"/>
                  </a:lnTo>
                  <a:lnTo>
                    <a:pt x="1" y="38"/>
                  </a:lnTo>
                  <a:lnTo>
                    <a:pt x="0" y="33"/>
                  </a:lnTo>
                  <a:lnTo>
                    <a:pt x="1" y="27"/>
                  </a:lnTo>
                  <a:lnTo>
                    <a:pt x="2" y="20"/>
                  </a:lnTo>
                  <a:lnTo>
                    <a:pt x="4" y="16"/>
                  </a:lnTo>
                  <a:lnTo>
                    <a:pt x="9" y="11"/>
                  </a:lnTo>
                  <a:lnTo>
                    <a:pt x="13" y="6"/>
                  </a:lnTo>
                  <a:lnTo>
                    <a:pt x="20" y="3"/>
                  </a:lnTo>
                  <a:lnTo>
                    <a:pt x="27" y="1"/>
                  </a:lnTo>
                  <a:lnTo>
                    <a:pt x="33" y="0"/>
                  </a:lnTo>
                  <a:lnTo>
                    <a:pt x="39" y="0"/>
                  </a:lnTo>
                  <a:lnTo>
                    <a:pt x="46" y="1"/>
                  </a:lnTo>
                  <a:lnTo>
                    <a:pt x="53" y="5"/>
                  </a:lnTo>
                  <a:lnTo>
                    <a:pt x="59" y="8"/>
                  </a:lnTo>
                  <a:lnTo>
                    <a:pt x="63" y="12"/>
                  </a:lnTo>
                  <a:lnTo>
                    <a:pt x="66" y="17"/>
                  </a:lnTo>
                  <a:lnTo>
                    <a:pt x="68" y="23"/>
                  </a:lnTo>
                  <a:lnTo>
                    <a:pt x="70" y="29"/>
                  </a:lnTo>
                  <a:lnTo>
                    <a:pt x="70" y="34"/>
                  </a:lnTo>
                  <a:lnTo>
                    <a:pt x="68" y="40"/>
                  </a:lnTo>
                  <a:lnTo>
                    <a:pt x="65" y="45"/>
                  </a:lnTo>
                  <a:lnTo>
                    <a:pt x="60" y="51"/>
                  </a:lnTo>
                  <a:lnTo>
                    <a:pt x="55" y="55"/>
                  </a:lnTo>
                  <a:lnTo>
                    <a:pt x="49" y="58"/>
                  </a:lnTo>
                  <a:lnTo>
                    <a:pt x="43" y="59"/>
                  </a:lnTo>
                  <a:lnTo>
                    <a:pt x="36" y="60"/>
                  </a:lnTo>
                  <a:lnTo>
                    <a:pt x="30" y="60"/>
                  </a:lnTo>
                  <a:lnTo>
                    <a:pt x="23" y="59"/>
                  </a:lnTo>
                  <a:lnTo>
                    <a:pt x="17" y="56"/>
                  </a:lnTo>
                  <a:lnTo>
                    <a:pt x="13" y="53"/>
                  </a:lnTo>
                  <a:close/>
                </a:path>
              </a:pathLst>
            </a:custGeom>
            <a:solidFill>
              <a:srgbClr val="D7AB00"/>
            </a:solidFill>
            <a:ln w="9525">
              <a:noFill/>
              <a:round/>
              <a:headEnd/>
              <a:tailEnd/>
            </a:ln>
          </p:spPr>
          <p:txBody>
            <a:bodyPr/>
            <a:lstStyle/>
            <a:p>
              <a:endParaRPr lang="ru-RU"/>
            </a:p>
          </p:txBody>
        </p:sp>
        <p:sp>
          <p:nvSpPr>
            <p:cNvPr id="162089" name="Freeform 3746"/>
            <p:cNvSpPr>
              <a:spLocks/>
            </p:cNvSpPr>
            <p:nvPr/>
          </p:nvSpPr>
          <p:spPr bwMode="auto">
            <a:xfrm>
              <a:off x="3110" y="1267"/>
              <a:ext cx="70" cy="60"/>
            </a:xfrm>
            <a:custGeom>
              <a:avLst/>
              <a:gdLst>
                <a:gd name="T0" fmla="*/ 13 w 70"/>
                <a:gd name="T1" fmla="*/ 53 h 60"/>
                <a:gd name="T2" fmla="*/ 2 w 70"/>
                <a:gd name="T3" fmla="*/ 44 h 60"/>
                <a:gd name="T4" fmla="*/ 0 w 70"/>
                <a:gd name="T5" fmla="*/ 31 h 60"/>
                <a:gd name="T6" fmla="*/ 2 w 70"/>
                <a:gd name="T7" fmla="*/ 20 h 60"/>
                <a:gd name="T8" fmla="*/ 9 w 70"/>
                <a:gd name="T9" fmla="*/ 9 h 60"/>
                <a:gd name="T10" fmla="*/ 20 w 70"/>
                <a:gd name="T11" fmla="*/ 3 h 60"/>
                <a:gd name="T12" fmla="*/ 33 w 70"/>
                <a:gd name="T13" fmla="*/ 0 h 60"/>
                <a:gd name="T14" fmla="*/ 46 w 70"/>
                <a:gd name="T15" fmla="*/ 1 h 60"/>
                <a:gd name="T16" fmla="*/ 59 w 70"/>
                <a:gd name="T17" fmla="*/ 8 h 60"/>
                <a:gd name="T18" fmla="*/ 66 w 70"/>
                <a:gd name="T19" fmla="*/ 17 h 60"/>
                <a:gd name="T20" fmla="*/ 70 w 70"/>
                <a:gd name="T21" fmla="*/ 28 h 60"/>
                <a:gd name="T22" fmla="*/ 68 w 70"/>
                <a:gd name="T23" fmla="*/ 40 h 60"/>
                <a:gd name="T24" fmla="*/ 60 w 70"/>
                <a:gd name="T25" fmla="*/ 49 h 60"/>
                <a:gd name="T26" fmla="*/ 51 w 70"/>
                <a:gd name="T27" fmla="*/ 58 h 60"/>
                <a:gd name="T28" fmla="*/ 36 w 70"/>
                <a:gd name="T29" fmla="*/ 60 h 60"/>
                <a:gd name="T30" fmla="*/ 23 w 70"/>
                <a:gd name="T31" fmla="*/ 59 h 60"/>
                <a:gd name="T32" fmla="*/ 13 w 70"/>
                <a:gd name="T33" fmla="*/ 53 h 6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0"/>
                <a:gd name="T52" fmla="*/ 0 h 60"/>
                <a:gd name="T53" fmla="*/ 70 w 70"/>
                <a:gd name="T54" fmla="*/ 60 h 6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0" h="60">
                  <a:moveTo>
                    <a:pt x="13" y="53"/>
                  </a:moveTo>
                  <a:lnTo>
                    <a:pt x="2" y="44"/>
                  </a:lnTo>
                  <a:lnTo>
                    <a:pt x="0" y="31"/>
                  </a:lnTo>
                  <a:lnTo>
                    <a:pt x="2" y="20"/>
                  </a:lnTo>
                  <a:lnTo>
                    <a:pt x="9" y="9"/>
                  </a:lnTo>
                  <a:lnTo>
                    <a:pt x="20" y="3"/>
                  </a:lnTo>
                  <a:lnTo>
                    <a:pt x="33" y="0"/>
                  </a:lnTo>
                  <a:lnTo>
                    <a:pt x="46" y="1"/>
                  </a:lnTo>
                  <a:lnTo>
                    <a:pt x="59" y="8"/>
                  </a:lnTo>
                  <a:lnTo>
                    <a:pt x="66" y="17"/>
                  </a:lnTo>
                  <a:lnTo>
                    <a:pt x="70" y="28"/>
                  </a:lnTo>
                  <a:lnTo>
                    <a:pt x="68" y="40"/>
                  </a:lnTo>
                  <a:lnTo>
                    <a:pt x="60" y="49"/>
                  </a:lnTo>
                  <a:lnTo>
                    <a:pt x="51" y="58"/>
                  </a:lnTo>
                  <a:lnTo>
                    <a:pt x="36" y="60"/>
                  </a:lnTo>
                  <a:lnTo>
                    <a:pt x="23" y="59"/>
                  </a:lnTo>
                  <a:lnTo>
                    <a:pt x="13" y="53"/>
                  </a:lnTo>
                </a:path>
              </a:pathLst>
            </a:custGeom>
            <a:noFill/>
            <a:ln w="6350" cap="rnd">
              <a:solidFill>
                <a:srgbClr val="000000"/>
              </a:solidFill>
              <a:prstDash val="solid"/>
              <a:round/>
              <a:headEnd/>
              <a:tailEnd/>
            </a:ln>
          </p:spPr>
          <p:txBody>
            <a:bodyPr/>
            <a:lstStyle/>
            <a:p>
              <a:endParaRPr lang="ru-RU"/>
            </a:p>
          </p:txBody>
        </p:sp>
        <p:sp>
          <p:nvSpPr>
            <p:cNvPr id="162090" name="Freeform 3747"/>
            <p:cNvSpPr>
              <a:spLocks/>
            </p:cNvSpPr>
            <p:nvPr/>
          </p:nvSpPr>
          <p:spPr bwMode="auto">
            <a:xfrm>
              <a:off x="2140" y="2350"/>
              <a:ext cx="31" cy="74"/>
            </a:xfrm>
            <a:custGeom>
              <a:avLst/>
              <a:gdLst>
                <a:gd name="T0" fmla="*/ 31 w 31"/>
                <a:gd name="T1" fmla="*/ 74 h 74"/>
                <a:gd name="T2" fmla="*/ 20 w 31"/>
                <a:gd name="T3" fmla="*/ 74 h 74"/>
                <a:gd name="T4" fmla="*/ 19 w 31"/>
                <a:gd name="T5" fmla="*/ 15 h 74"/>
                <a:gd name="T6" fmla="*/ 17 w 31"/>
                <a:gd name="T7" fmla="*/ 19 h 74"/>
                <a:gd name="T8" fmla="*/ 10 w 31"/>
                <a:gd name="T9" fmla="*/ 21 h 74"/>
                <a:gd name="T10" fmla="*/ 0 w 31"/>
                <a:gd name="T11" fmla="*/ 26 h 74"/>
                <a:gd name="T12" fmla="*/ 0 w 31"/>
                <a:gd name="T13" fmla="*/ 19 h 74"/>
                <a:gd name="T14" fmla="*/ 8 w 31"/>
                <a:gd name="T15" fmla="*/ 13 h 74"/>
                <a:gd name="T16" fmla="*/ 15 w 31"/>
                <a:gd name="T17" fmla="*/ 9 h 74"/>
                <a:gd name="T18" fmla="*/ 19 w 31"/>
                <a:gd name="T19" fmla="*/ 4 h 74"/>
                <a:gd name="T20" fmla="*/ 25 w 31"/>
                <a:gd name="T21" fmla="*/ 0 h 74"/>
                <a:gd name="T22" fmla="*/ 31 w 31"/>
                <a:gd name="T23" fmla="*/ 0 h 74"/>
                <a:gd name="T24" fmla="*/ 31 w 31"/>
                <a:gd name="T25" fmla="*/ 74 h 7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1"/>
                <a:gd name="T40" fmla="*/ 0 h 74"/>
                <a:gd name="T41" fmla="*/ 31 w 31"/>
                <a:gd name="T42" fmla="*/ 74 h 7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1" h="74">
                  <a:moveTo>
                    <a:pt x="31" y="74"/>
                  </a:moveTo>
                  <a:lnTo>
                    <a:pt x="20" y="74"/>
                  </a:lnTo>
                  <a:lnTo>
                    <a:pt x="19" y="15"/>
                  </a:lnTo>
                  <a:lnTo>
                    <a:pt x="17" y="19"/>
                  </a:lnTo>
                  <a:lnTo>
                    <a:pt x="10" y="21"/>
                  </a:lnTo>
                  <a:lnTo>
                    <a:pt x="0" y="26"/>
                  </a:lnTo>
                  <a:lnTo>
                    <a:pt x="0" y="19"/>
                  </a:lnTo>
                  <a:lnTo>
                    <a:pt x="8" y="13"/>
                  </a:lnTo>
                  <a:lnTo>
                    <a:pt x="15" y="9"/>
                  </a:lnTo>
                  <a:lnTo>
                    <a:pt x="19" y="4"/>
                  </a:lnTo>
                  <a:lnTo>
                    <a:pt x="25" y="0"/>
                  </a:lnTo>
                  <a:lnTo>
                    <a:pt x="31" y="0"/>
                  </a:lnTo>
                  <a:lnTo>
                    <a:pt x="31" y="74"/>
                  </a:lnTo>
                  <a:close/>
                </a:path>
              </a:pathLst>
            </a:custGeom>
            <a:solidFill>
              <a:srgbClr val="FFFFFF"/>
            </a:solidFill>
            <a:ln w="9525">
              <a:noFill/>
              <a:round/>
              <a:headEnd/>
              <a:tailEnd/>
            </a:ln>
          </p:spPr>
          <p:txBody>
            <a:bodyPr/>
            <a:lstStyle/>
            <a:p>
              <a:endParaRPr lang="ru-RU"/>
            </a:p>
          </p:txBody>
        </p:sp>
        <p:sp>
          <p:nvSpPr>
            <p:cNvPr id="162091" name="Freeform 3748"/>
            <p:cNvSpPr>
              <a:spLocks/>
            </p:cNvSpPr>
            <p:nvPr/>
          </p:nvSpPr>
          <p:spPr bwMode="auto">
            <a:xfrm>
              <a:off x="2326" y="2385"/>
              <a:ext cx="53" cy="76"/>
            </a:xfrm>
            <a:custGeom>
              <a:avLst/>
              <a:gdLst>
                <a:gd name="T0" fmla="*/ 53 w 53"/>
                <a:gd name="T1" fmla="*/ 66 h 76"/>
                <a:gd name="T2" fmla="*/ 53 w 53"/>
                <a:gd name="T3" fmla="*/ 76 h 76"/>
                <a:gd name="T4" fmla="*/ 0 w 53"/>
                <a:gd name="T5" fmla="*/ 76 h 76"/>
                <a:gd name="T6" fmla="*/ 0 w 53"/>
                <a:gd name="T7" fmla="*/ 69 h 76"/>
                <a:gd name="T8" fmla="*/ 3 w 53"/>
                <a:gd name="T9" fmla="*/ 63 h 76"/>
                <a:gd name="T10" fmla="*/ 6 w 53"/>
                <a:gd name="T11" fmla="*/ 58 h 76"/>
                <a:gd name="T12" fmla="*/ 12 w 53"/>
                <a:gd name="T13" fmla="*/ 54 h 76"/>
                <a:gd name="T14" fmla="*/ 19 w 53"/>
                <a:gd name="T15" fmla="*/ 47 h 76"/>
                <a:gd name="T16" fmla="*/ 31 w 53"/>
                <a:gd name="T17" fmla="*/ 38 h 76"/>
                <a:gd name="T18" fmla="*/ 37 w 53"/>
                <a:gd name="T19" fmla="*/ 32 h 76"/>
                <a:gd name="T20" fmla="*/ 41 w 53"/>
                <a:gd name="T21" fmla="*/ 26 h 76"/>
                <a:gd name="T22" fmla="*/ 42 w 53"/>
                <a:gd name="T23" fmla="*/ 21 h 76"/>
                <a:gd name="T24" fmla="*/ 41 w 53"/>
                <a:gd name="T25" fmla="*/ 19 h 76"/>
                <a:gd name="T26" fmla="*/ 41 w 53"/>
                <a:gd name="T27" fmla="*/ 16 h 76"/>
                <a:gd name="T28" fmla="*/ 39 w 53"/>
                <a:gd name="T29" fmla="*/ 13 h 76"/>
                <a:gd name="T30" fmla="*/ 32 w 53"/>
                <a:gd name="T31" fmla="*/ 9 h 76"/>
                <a:gd name="T32" fmla="*/ 30 w 53"/>
                <a:gd name="T33" fmla="*/ 8 h 76"/>
                <a:gd name="T34" fmla="*/ 26 w 53"/>
                <a:gd name="T35" fmla="*/ 8 h 76"/>
                <a:gd name="T36" fmla="*/ 23 w 53"/>
                <a:gd name="T37" fmla="*/ 8 h 76"/>
                <a:gd name="T38" fmla="*/ 21 w 53"/>
                <a:gd name="T39" fmla="*/ 9 h 76"/>
                <a:gd name="T40" fmla="*/ 17 w 53"/>
                <a:gd name="T41" fmla="*/ 11 h 76"/>
                <a:gd name="T42" fmla="*/ 16 w 53"/>
                <a:gd name="T43" fmla="*/ 13 h 76"/>
                <a:gd name="T44" fmla="*/ 14 w 53"/>
                <a:gd name="T45" fmla="*/ 15 h 76"/>
                <a:gd name="T46" fmla="*/ 12 w 53"/>
                <a:gd name="T47" fmla="*/ 17 h 76"/>
                <a:gd name="T48" fmla="*/ 11 w 53"/>
                <a:gd name="T49" fmla="*/ 24 h 76"/>
                <a:gd name="T50" fmla="*/ 0 w 53"/>
                <a:gd name="T51" fmla="*/ 22 h 76"/>
                <a:gd name="T52" fmla="*/ 2 w 53"/>
                <a:gd name="T53" fmla="*/ 17 h 76"/>
                <a:gd name="T54" fmla="*/ 3 w 53"/>
                <a:gd name="T55" fmla="*/ 13 h 76"/>
                <a:gd name="T56" fmla="*/ 6 w 53"/>
                <a:gd name="T57" fmla="*/ 9 h 76"/>
                <a:gd name="T58" fmla="*/ 10 w 53"/>
                <a:gd name="T59" fmla="*/ 6 h 76"/>
                <a:gd name="T60" fmla="*/ 12 w 53"/>
                <a:gd name="T61" fmla="*/ 4 h 76"/>
                <a:gd name="T62" fmla="*/ 17 w 53"/>
                <a:gd name="T63" fmla="*/ 2 h 76"/>
                <a:gd name="T64" fmla="*/ 21 w 53"/>
                <a:gd name="T65" fmla="*/ 2 h 76"/>
                <a:gd name="T66" fmla="*/ 28 w 53"/>
                <a:gd name="T67" fmla="*/ 0 h 76"/>
                <a:gd name="T68" fmla="*/ 32 w 53"/>
                <a:gd name="T69" fmla="*/ 2 h 76"/>
                <a:gd name="T70" fmla="*/ 37 w 53"/>
                <a:gd name="T71" fmla="*/ 2 h 76"/>
                <a:gd name="T72" fmla="*/ 41 w 53"/>
                <a:gd name="T73" fmla="*/ 4 h 76"/>
                <a:gd name="T74" fmla="*/ 45 w 53"/>
                <a:gd name="T75" fmla="*/ 6 h 76"/>
                <a:gd name="T76" fmla="*/ 48 w 53"/>
                <a:gd name="T77" fmla="*/ 9 h 76"/>
                <a:gd name="T78" fmla="*/ 51 w 53"/>
                <a:gd name="T79" fmla="*/ 13 h 76"/>
                <a:gd name="T80" fmla="*/ 53 w 53"/>
                <a:gd name="T81" fmla="*/ 17 h 76"/>
                <a:gd name="T82" fmla="*/ 53 w 53"/>
                <a:gd name="T83" fmla="*/ 21 h 76"/>
                <a:gd name="T84" fmla="*/ 53 w 53"/>
                <a:gd name="T85" fmla="*/ 26 h 76"/>
                <a:gd name="T86" fmla="*/ 51 w 53"/>
                <a:gd name="T87" fmla="*/ 30 h 76"/>
                <a:gd name="T88" fmla="*/ 48 w 53"/>
                <a:gd name="T89" fmla="*/ 35 h 76"/>
                <a:gd name="T90" fmla="*/ 43 w 53"/>
                <a:gd name="T91" fmla="*/ 39 h 76"/>
                <a:gd name="T92" fmla="*/ 30 w 53"/>
                <a:gd name="T93" fmla="*/ 52 h 76"/>
                <a:gd name="T94" fmla="*/ 17 w 53"/>
                <a:gd name="T95" fmla="*/ 61 h 76"/>
                <a:gd name="T96" fmla="*/ 12 w 53"/>
                <a:gd name="T97" fmla="*/ 66 h 76"/>
                <a:gd name="T98" fmla="*/ 53 w 53"/>
                <a:gd name="T99" fmla="*/ 66 h 7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3"/>
                <a:gd name="T151" fmla="*/ 0 h 76"/>
                <a:gd name="T152" fmla="*/ 53 w 53"/>
                <a:gd name="T153" fmla="*/ 76 h 7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3" h="76">
                  <a:moveTo>
                    <a:pt x="53" y="66"/>
                  </a:moveTo>
                  <a:lnTo>
                    <a:pt x="53" y="76"/>
                  </a:lnTo>
                  <a:lnTo>
                    <a:pt x="0" y="76"/>
                  </a:lnTo>
                  <a:lnTo>
                    <a:pt x="0" y="69"/>
                  </a:lnTo>
                  <a:lnTo>
                    <a:pt x="3" y="63"/>
                  </a:lnTo>
                  <a:lnTo>
                    <a:pt x="6" y="58"/>
                  </a:lnTo>
                  <a:lnTo>
                    <a:pt x="12" y="54"/>
                  </a:lnTo>
                  <a:lnTo>
                    <a:pt x="19" y="47"/>
                  </a:lnTo>
                  <a:lnTo>
                    <a:pt x="31" y="38"/>
                  </a:lnTo>
                  <a:lnTo>
                    <a:pt x="37" y="32"/>
                  </a:lnTo>
                  <a:lnTo>
                    <a:pt x="41" y="26"/>
                  </a:lnTo>
                  <a:lnTo>
                    <a:pt x="42" y="21"/>
                  </a:lnTo>
                  <a:lnTo>
                    <a:pt x="41" y="19"/>
                  </a:lnTo>
                  <a:lnTo>
                    <a:pt x="41" y="16"/>
                  </a:lnTo>
                  <a:lnTo>
                    <a:pt x="39" y="13"/>
                  </a:lnTo>
                  <a:lnTo>
                    <a:pt x="32" y="9"/>
                  </a:lnTo>
                  <a:lnTo>
                    <a:pt x="30" y="8"/>
                  </a:lnTo>
                  <a:lnTo>
                    <a:pt x="26" y="8"/>
                  </a:lnTo>
                  <a:lnTo>
                    <a:pt x="23" y="8"/>
                  </a:lnTo>
                  <a:lnTo>
                    <a:pt x="21" y="9"/>
                  </a:lnTo>
                  <a:lnTo>
                    <a:pt x="17" y="11"/>
                  </a:lnTo>
                  <a:lnTo>
                    <a:pt x="16" y="13"/>
                  </a:lnTo>
                  <a:lnTo>
                    <a:pt x="14" y="15"/>
                  </a:lnTo>
                  <a:lnTo>
                    <a:pt x="12" y="17"/>
                  </a:lnTo>
                  <a:lnTo>
                    <a:pt x="11" y="24"/>
                  </a:lnTo>
                  <a:lnTo>
                    <a:pt x="0" y="22"/>
                  </a:lnTo>
                  <a:lnTo>
                    <a:pt x="2" y="17"/>
                  </a:lnTo>
                  <a:lnTo>
                    <a:pt x="3" y="13"/>
                  </a:lnTo>
                  <a:lnTo>
                    <a:pt x="6" y="9"/>
                  </a:lnTo>
                  <a:lnTo>
                    <a:pt x="10" y="6"/>
                  </a:lnTo>
                  <a:lnTo>
                    <a:pt x="12" y="4"/>
                  </a:lnTo>
                  <a:lnTo>
                    <a:pt x="17" y="2"/>
                  </a:lnTo>
                  <a:lnTo>
                    <a:pt x="21" y="2"/>
                  </a:lnTo>
                  <a:lnTo>
                    <a:pt x="28" y="0"/>
                  </a:lnTo>
                  <a:lnTo>
                    <a:pt x="32" y="2"/>
                  </a:lnTo>
                  <a:lnTo>
                    <a:pt x="37" y="2"/>
                  </a:lnTo>
                  <a:lnTo>
                    <a:pt x="41" y="4"/>
                  </a:lnTo>
                  <a:lnTo>
                    <a:pt x="45" y="6"/>
                  </a:lnTo>
                  <a:lnTo>
                    <a:pt x="48" y="9"/>
                  </a:lnTo>
                  <a:lnTo>
                    <a:pt x="51" y="13"/>
                  </a:lnTo>
                  <a:lnTo>
                    <a:pt x="53" y="17"/>
                  </a:lnTo>
                  <a:lnTo>
                    <a:pt x="53" y="21"/>
                  </a:lnTo>
                  <a:lnTo>
                    <a:pt x="53" y="26"/>
                  </a:lnTo>
                  <a:lnTo>
                    <a:pt x="51" y="30"/>
                  </a:lnTo>
                  <a:lnTo>
                    <a:pt x="48" y="35"/>
                  </a:lnTo>
                  <a:lnTo>
                    <a:pt x="43" y="39"/>
                  </a:lnTo>
                  <a:lnTo>
                    <a:pt x="30" y="52"/>
                  </a:lnTo>
                  <a:lnTo>
                    <a:pt x="17" y="61"/>
                  </a:lnTo>
                  <a:lnTo>
                    <a:pt x="12" y="66"/>
                  </a:lnTo>
                  <a:lnTo>
                    <a:pt x="53" y="66"/>
                  </a:lnTo>
                  <a:close/>
                </a:path>
              </a:pathLst>
            </a:custGeom>
            <a:solidFill>
              <a:srgbClr val="FFFFFF"/>
            </a:solidFill>
            <a:ln w="9525">
              <a:noFill/>
              <a:round/>
              <a:headEnd/>
              <a:tailEnd/>
            </a:ln>
          </p:spPr>
          <p:txBody>
            <a:bodyPr/>
            <a:lstStyle/>
            <a:p>
              <a:endParaRPr lang="ru-RU"/>
            </a:p>
          </p:txBody>
        </p:sp>
        <p:sp>
          <p:nvSpPr>
            <p:cNvPr id="162092" name="Freeform 3749"/>
            <p:cNvSpPr>
              <a:spLocks/>
            </p:cNvSpPr>
            <p:nvPr/>
          </p:nvSpPr>
          <p:spPr bwMode="auto">
            <a:xfrm>
              <a:off x="2510" y="2410"/>
              <a:ext cx="52" cy="76"/>
            </a:xfrm>
            <a:custGeom>
              <a:avLst/>
              <a:gdLst>
                <a:gd name="T0" fmla="*/ 11 w 52"/>
                <a:gd name="T1" fmla="*/ 54 h 76"/>
                <a:gd name="T2" fmla="*/ 12 w 52"/>
                <a:gd name="T3" fmla="*/ 60 h 76"/>
                <a:gd name="T4" fmla="*/ 16 w 52"/>
                <a:gd name="T5" fmla="*/ 65 h 76"/>
                <a:gd name="T6" fmla="*/ 20 w 52"/>
                <a:gd name="T7" fmla="*/ 69 h 76"/>
                <a:gd name="T8" fmla="*/ 29 w 52"/>
                <a:gd name="T9" fmla="*/ 69 h 76"/>
                <a:gd name="T10" fmla="*/ 36 w 52"/>
                <a:gd name="T11" fmla="*/ 65 h 76"/>
                <a:gd name="T12" fmla="*/ 41 w 52"/>
                <a:gd name="T13" fmla="*/ 59 h 76"/>
                <a:gd name="T14" fmla="*/ 41 w 52"/>
                <a:gd name="T15" fmla="*/ 48 h 76"/>
                <a:gd name="T16" fmla="*/ 32 w 52"/>
                <a:gd name="T17" fmla="*/ 40 h 76"/>
                <a:gd name="T18" fmla="*/ 26 w 52"/>
                <a:gd name="T19" fmla="*/ 39 h 76"/>
                <a:gd name="T20" fmla="*/ 20 w 52"/>
                <a:gd name="T21" fmla="*/ 32 h 76"/>
                <a:gd name="T22" fmla="*/ 27 w 52"/>
                <a:gd name="T23" fmla="*/ 32 h 76"/>
                <a:gd name="T24" fmla="*/ 32 w 52"/>
                <a:gd name="T25" fmla="*/ 29 h 76"/>
                <a:gd name="T26" fmla="*/ 36 w 52"/>
                <a:gd name="T27" fmla="*/ 26 h 76"/>
                <a:gd name="T28" fmla="*/ 36 w 52"/>
                <a:gd name="T29" fmla="*/ 15 h 76"/>
                <a:gd name="T30" fmla="*/ 32 w 52"/>
                <a:gd name="T31" fmla="*/ 10 h 76"/>
                <a:gd name="T32" fmla="*/ 25 w 52"/>
                <a:gd name="T33" fmla="*/ 9 h 76"/>
                <a:gd name="T34" fmla="*/ 18 w 52"/>
                <a:gd name="T35" fmla="*/ 10 h 76"/>
                <a:gd name="T36" fmla="*/ 12 w 52"/>
                <a:gd name="T37" fmla="*/ 15 h 76"/>
                <a:gd name="T38" fmla="*/ 11 w 52"/>
                <a:gd name="T39" fmla="*/ 21 h 76"/>
                <a:gd name="T40" fmla="*/ 1 w 52"/>
                <a:gd name="T41" fmla="*/ 15 h 76"/>
                <a:gd name="T42" fmla="*/ 9 w 52"/>
                <a:gd name="T43" fmla="*/ 5 h 76"/>
                <a:gd name="T44" fmla="*/ 16 w 52"/>
                <a:gd name="T45" fmla="*/ 2 h 76"/>
                <a:gd name="T46" fmla="*/ 25 w 52"/>
                <a:gd name="T47" fmla="*/ 0 h 76"/>
                <a:gd name="T48" fmla="*/ 36 w 52"/>
                <a:gd name="T49" fmla="*/ 4 h 76"/>
                <a:gd name="T50" fmla="*/ 43 w 52"/>
                <a:gd name="T51" fmla="*/ 9 h 76"/>
                <a:gd name="T52" fmla="*/ 47 w 52"/>
                <a:gd name="T53" fmla="*/ 15 h 76"/>
                <a:gd name="T54" fmla="*/ 47 w 52"/>
                <a:gd name="T55" fmla="*/ 24 h 76"/>
                <a:gd name="T56" fmla="*/ 41 w 52"/>
                <a:gd name="T57" fmla="*/ 32 h 76"/>
                <a:gd name="T58" fmla="*/ 40 w 52"/>
                <a:gd name="T59" fmla="*/ 35 h 76"/>
                <a:gd name="T60" fmla="*/ 47 w 52"/>
                <a:gd name="T61" fmla="*/ 41 h 76"/>
                <a:gd name="T62" fmla="*/ 51 w 52"/>
                <a:gd name="T63" fmla="*/ 46 h 76"/>
                <a:gd name="T64" fmla="*/ 52 w 52"/>
                <a:gd name="T65" fmla="*/ 58 h 76"/>
                <a:gd name="T66" fmla="*/ 47 w 52"/>
                <a:gd name="T67" fmla="*/ 67 h 76"/>
                <a:gd name="T68" fmla="*/ 40 w 52"/>
                <a:gd name="T69" fmla="*/ 73 h 76"/>
                <a:gd name="T70" fmla="*/ 31 w 52"/>
                <a:gd name="T71" fmla="*/ 76 h 76"/>
                <a:gd name="T72" fmla="*/ 20 w 52"/>
                <a:gd name="T73" fmla="*/ 76 h 76"/>
                <a:gd name="T74" fmla="*/ 12 w 52"/>
                <a:gd name="T75" fmla="*/ 73 h 76"/>
                <a:gd name="T76" fmla="*/ 5 w 52"/>
                <a:gd name="T77" fmla="*/ 69 h 76"/>
                <a:gd name="T78" fmla="*/ 2 w 52"/>
                <a:gd name="T79" fmla="*/ 60 h 7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2"/>
                <a:gd name="T121" fmla="*/ 0 h 76"/>
                <a:gd name="T122" fmla="*/ 52 w 52"/>
                <a:gd name="T123" fmla="*/ 76 h 7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2" h="76">
                  <a:moveTo>
                    <a:pt x="0" y="56"/>
                  </a:moveTo>
                  <a:lnTo>
                    <a:pt x="11" y="54"/>
                  </a:lnTo>
                  <a:lnTo>
                    <a:pt x="11" y="59"/>
                  </a:lnTo>
                  <a:lnTo>
                    <a:pt x="12" y="60"/>
                  </a:lnTo>
                  <a:lnTo>
                    <a:pt x="14" y="64"/>
                  </a:lnTo>
                  <a:lnTo>
                    <a:pt x="16" y="65"/>
                  </a:lnTo>
                  <a:lnTo>
                    <a:pt x="18" y="67"/>
                  </a:lnTo>
                  <a:lnTo>
                    <a:pt x="20" y="69"/>
                  </a:lnTo>
                  <a:lnTo>
                    <a:pt x="27" y="69"/>
                  </a:lnTo>
                  <a:lnTo>
                    <a:pt x="29" y="69"/>
                  </a:lnTo>
                  <a:lnTo>
                    <a:pt x="32" y="69"/>
                  </a:lnTo>
                  <a:lnTo>
                    <a:pt x="36" y="65"/>
                  </a:lnTo>
                  <a:lnTo>
                    <a:pt x="40" y="62"/>
                  </a:lnTo>
                  <a:lnTo>
                    <a:pt x="41" y="59"/>
                  </a:lnTo>
                  <a:lnTo>
                    <a:pt x="41" y="54"/>
                  </a:lnTo>
                  <a:lnTo>
                    <a:pt x="41" y="48"/>
                  </a:lnTo>
                  <a:lnTo>
                    <a:pt x="36" y="43"/>
                  </a:lnTo>
                  <a:lnTo>
                    <a:pt x="32" y="40"/>
                  </a:lnTo>
                  <a:lnTo>
                    <a:pt x="29" y="40"/>
                  </a:lnTo>
                  <a:lnTo>
                    <a:pt x="26" y="39"/>
                  </a:lnTo>
                  <a:lnTo>
                    <a:pt x="20" y="40"/>
                  </a:lnTo>
                  <a:lnTo>
                    <a:pt x="20" y="32"/>
                  </a:lnTo>
                  <a:lnTo>
                    <a:pt x="21" y="32"/>
                  </a:lnTo>
                  <a:lnTo>
                    <a:pt x="27" y="32"/>
                  </a:lnTo>
                  <a:lnTo>
                    <a:pt x="30" y="30"/>
                  </a:lnTo>
                  <a:lnTo>
                    <a:pt x="32" y="29"/>
                  </a:lnTo>
                  <a:lnTo>
                    <a:pt x="35" y="28"/>
                  </a:lnTo>
                  <a:lnTo>
                    <a:pt x="36" y="26"/>
                  </a:lnTo>
                  <a:lnTo>
                    <a:pt x="36" y="20"/>
                  </a:lnTo>
                  <a:lnTo>
                    <a:pt x="36" y="15"/>
                  </a:lnTo>
                  <a:lnTo>
                    <a:pt x="34" y="12"/>
                  </a:lnTo>
                  <a:lnTo>
                    <a:pt x="32" y="10"/>
                  </a:lnTo>
                  <a:lnTo>
                    <a:pt x="30" y="9"/>
                  </a:lnTo>
                  <a:lnTo>
                    <a:pt x="25" y="9"/>
                  </a:lnTo>
                  <a:lnTo>
                    <a:pt x="20" y="9"/>
                  </a:lnTo>
                  <a:lnTo>
                    <a:pt x="18" y="10"/>
                  </a:lnTo>
                  <a:lnTo>
                    <a:pt x="16" y="12"/>
                  </a:lnTo>
                  <a:lnTo>
                    <a:pt x="12" y="15"/>
                  </a:lnTo>
                  <a:lnTo>
                    <a:pt x="12" y="18"/>
                  </a:lnTo>
                  <a:lnTo>
                    <a:pt x="11" y="21"/>
                  </a:lnTo>
                  <a:lnTo>
                    <a:pt x="1" y="20"/>
                  </a:lnTo>
                  <a:lnTo>
                    <a:pt x="1" y="15"/>
                  </a:lnTo>
                  <a:lnTo>
                    <a:pt x="3" y="12"/>
                  </a:lnTo>
                  <a:lnTo>
                    <a:pt x="9" y="5"/>
                  </a:lnTo>
                  <a:lnTo>
                    <a:pt x="12" y="4"/>
                  </a:lnTo>
                  <a:lnTo>
                    <a:pt x="16" y="2"/>
                  </a:lnTo>
                  <a:lnTo>
                    <a:pt x="20" y="0"/>
                  </a:lnTo>
                  <a:lnTo>
                    <a:pt x="25" y="0"/>
                  </a:lnTo>
                  <a:lnTo>
                    <a:pt x="30" y="0"/>
                  </a:lnTo>
                  <a:lnTo>
                    <a:pt x="36" y="4"/>
                  </a:lnTo>
                  <a:lnTo>
                    <a:pt x="41" y="7"/>
                  </a:lnTo>
                  <a:lnTo>
                    <a:pt x="43" y="9"/>
                  </a:lnTo>
                  <a:lnTo>
                    <a:pt x="45" y="10"/>
                  </a:lnTo>
                  <a:lnTo>
                    <a:pt x="47" y="15"/>
                  </a:lnTo>
                  <a:lnTo>
                    <a:pt x="47" y="20"/>
                  </a:lnTo>
                  <a:lnTo>
                    <a:pt x="47" y="24"/>
                  </a:lnTo>
                  <a:lnTo>
                    <a:pt x="45" y="29"/>
                  </a:lnTo>
                  <a:lnTo>
                    <a:pt x="41" y="32"/>
                  </a:lnTo>
                  <a:lnTo>
                    <a:pt x="36" y="35"/>
                  </a:lnTo>
                  <a:lnTo>
                    <a:pt x="40" y="35"/>
                  </a:lnTo>
                  <a:lnTo>
                    <a:pt x="43" y="37"/>
                  </a:lnTo>
                  <a:lnTo>
                    <a:pt x="47" y="41"/>
                  </a:lnTo>
                  <a:lnTo>
                    <a:pt x="49" y="43"/>
                  </a:lnTo>
                  <a:lnTo>
                    <a:pt x="51" y="46"/>
                  </a:lnTo>
                  <a:lnTo>
                    <a:pt x="52" y="53"/>
                  </a:lnTo>
                  <a:lnTo>
                    <a:pt x="52" y="58"/>
                  </a:lnTo>
                  <a:lnTo>
                    <a:pt x="51" y="62"/>
                  </a:lnTo>
                  <a:lnTo>
                    <a:pt x="47" y="67"/>
                  </a:lnTo>
                  <a:lnTo>
                    <a:pt x="45" y="70"/>
                  </a:lnTo>
                  <a:lnTo>
                    <a:pt x="40" y="73"/>
                  </a:lnTo>
                  <a:lnTo>
                    <a:pt x="35" y="75"/>
                  </a:lnTo>
                  <a:lnTo>
                    <a:pt x="31" y="76"/>
                  </a:lnTo>
                  <a:lnTo>
                    <a:pt x="25" y="76"/>
                  </a:lnTo>
                  <a:lnTo>
                    <a:pt x="20" y="76"/>
                  </a:lnTo>
                  <a:lnTo>
                    <a:pt x="16" y="75"/>
                  </a:lnTo>
                  <a:lnTo>
                    <a:pt x="12" y="73"/>
                  </a:lnTo>
                  <a:lnTo>
                    <a:pt x="7" y="71"/>
                  </a:lnTo>
                  <a:lnTo>
                    <a:pt x="5" y="69"/>
                  </a:lnTo>
                  <a:lnTo>
                    <a:pt x="3" y="64"/>
                  </a:lnTo>
                  <a:lnTo>
                    <a:pt x="2" y="60"/>
                  </a:lnTo>
                  <a:lnTo>
                    <a:pt x="0" y="56"/>
                  </a:lnTo>
                  <a:close/>
                </a:path>
              </a:pathLst>
            </a:custGeom>
            <a:solidFill>
              <a:srgbClr val="FFFFFF"/>
            </a:solidFill>
            <a:ln w="9525">
              <a:noFill/>
              <a:round/>
              <a:headEnd/>
              <a:tailEnd/>
            </a:ln>
          </p:spPr>
          <p:txBody>
            <a:bodyPr/>
            <a:lstStyle/>
            <a:p>
              <a:endParaRPr lang="ru-RU"/>
            </a:p>
          </p:txBody>
        </p:sp>
        <p:sp>
          <p:nvSpPr>
            <p:cNvPr id="162093" name="Freeform 3750"/>
            <p:cNvSpPr>
              <a:spLocks noEditPoints="1"/>
            </p:cNvSpPr>
            <p:nvPr/>
          </p:nvSpPr>
          <p:spPr bwMode="auto">
            <a:xfrm>
              <a:off x="2711" y="2431"/>
              <a:ext cx="57" cy="74"/>
            </a:xfrm>
            <a:custGeom>
              <a:avLst/>
              <a:gdLst>
                <a:gd name="T0" fmla="*/ 36 w 57"/>
                <a:gd name="T1" fmla="*/ 74 h 74"/>
                <a:gd name="T2" fmla="*/ 36 w 57"/>
                <a:gd name="T3" fmla="*/ 56 h 74"/>
                <a:gd name="T4" fmla="*/ 0 w 57"/>
                <a:gd name="T5" fmla="*/ 56 h 74"/>
                <a:gd name="T6" fmla="*/ 0 w 57"/>
                <a:gd name="T7" fmla="*/ 49 h 74"/>
                <a:gd name="T8" fmla="*/ 38 w 57"/>
                <a:gd name="T9" fmla="*/ 0 h 74"/>
                <a:gd name="T10" fmla="*/ 47 w 57"/>
                <a:gd name="T11" fmla="*/ 0 h 74"/>
                <a:gd name="T12" fmla="*/ 47 w 57"/>
                <a:gd name="T13" fmla="*/ 49 h 74"/>
                <a:gd name="T14" fmla="*/ 57 w 57"/>
                <a:gd name="T15" fmla="*/ 49 h 74"/>
                <a:gd name="T16" fmla="*/ 57 w 57"/>
                <a:gd name="T17" fmla="*/ 56 h 74"/>
                <a:gd name="T18" fmla="*/ 47 w 57"/>
                <a:gd name="T19" fmla="*/ 56 h 74"/>
                <a:gd name="T20" fmla="*/ 47 w 57"/>
                <a:gd name="T21" fmla="*/ 74 h 74"/>
                <a:gd name="T22" fmla="*/ 36 w 57"/>
                <a:gd name="T23" fmla="*/ 74 h 74"/>
                <a:gd name="T24" fmla="*/ 36 w 57"/>
                <a:gd name="T25" fmla="*/ 49 h 74"/>
                <a:gd name="T26" fmla="*/ 36 w 57"/>
                <a:gd name="T27" fmla="*/ 14 h 74"/>
                <a:gd name="T28" fmla="*/ 10 w 57"/>
                <a:gd name="T29" fmla="*/ 49 h 74"/>
                <a:gd name="T30" fmla="*/ 36 w 57"/>
                <a:gd name="T31" fmla="*/ 49 h 7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7"/>
                <a:gd name="T49" fmla="*/ 0 h 74"/>
                <a:gd name="T50" fmla="*/ 57 w 57"/>
                <a:gd name="T51" fmla="*/ 74 h 7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7" h="74">
                  <a:moveTo>
                    <a:pt x="36" y="74"/>
                  </a:moveTo>
                  <a:lnTo>
                    <a:pt x="36" y="56"/>
                  </a:lnTo>
                  <a:lnTo>
                    <a:pt x="0" y="56"/>
                  </a:lnTo>
                  <a:lnTo>
                    <a:pt x="0" y="49"/>
                  </a:lnTo>
                  <a:lnTo>
                    <a:pt x="38" y="0"/>
                  </a:lnTo>
                  <a:lnTo>
                    <a:pt x="47" y="0"/>
                  </a:lnTo>
                  <a:lnTo>
                    <a:pt x="47" y="49"/>
                  </a:lnTo>
                  <a:lnTo>
                    <a:pt x="57" y="49"/>
                  </a:lnTo>
                  <a:lnTo>
                    <a:pt x="57" y="56"/>
                  </a:lnTo>
                  <a:lnTo>
                    <a:pt x="47" y="56"/>
                  </a:lnTo>
                  <a:lnTo>
                    <a:pt x="47" y="74"/>
                  </a:lnTo>
                  <a:lnTo>
                    <a:pt x="36" y="74"/>
                  </a:lnTo>
                  <a:close/>
                  <a:moveTo>
                    <a:pt x="36" y="49"/>
                  </a:moveTo>
                  <a:lnTo>
                    <a:pt x="36" y="14"/>
                  </a:lnTo>
                  <a:lnTo>
                    <a:pt x="10" y="49"/>
                  </a:lnTo>
                  <a:lnTo>
                    <a:pt x="36" y="49"/>
                  </a:lnTo>
                  <a:close/>
                </a:path>
              </a:pathLst>
            </a:custGeom>
            <a:solidFill>
              <a:srgbClr val="FFFFFF"/>
            </a:solidFill>
            <a:ln w="9525">
              <a:noFill/>
              <a:round/>
              <a:headEnd/>
              <a:tailEnd/>
            </a:ln>
          </p:spPr>
          <p:txBody>
            <a:bodyPr/>
            <a:lstStyle/>
            <a:p>
              <a:endParaRPr lang="ru-RU"/>
            </a:p>
          </p:txBody>
        </p:sp>
        <p:sp>
          <p:nvSpPr>
            <p:cNvPr id="162094" name="Freeform 3751"/>
            <p:cNvSpPr>
              <a:spLocks/>
            </p:cNvSpPr>
            <p:nvPr/>
          </p:nvSpPr>
          <p:spPr bwMode="auto">
            <a:xfrm>
              <a:off x="2922" y="2439"/>
              <a:ext cx="55" cy="74"/>
            </a:xfrm>
            <a:custGeom>
              <a:avLst/>
              <a:gdLst>
                <a:gd name="T0" fmla="*/ 0 w 55"/>
                <a:gd name="T1" fmla="*/ 54 h 74"/>
                <a:gd name="T2" fmla="*/ 11 w 55"/>
                <a:gd name="T3" fmla="*/ 54 h 74"/>
                <a:gd name="T4" fmla="*/ 13 w 55"/>
                <a:gd name="T5" fmla="*/ 59 h 74"/>
                <a:gd name="T6" fmla="*/ 13 w 55"/>
                <a:gd name="T7" fmla="*/ 62 h 74"/>
                <a:gd name="T8" fmla="*/ 15 w 55"/>
                <a:gd name="T9" fmla="*/ 63 h 74"/>
                <a:gd name="T10" fmla="*/ 20 w 55"/>
                <a:gd name="T11" fmla="*/ 67 h 74"/>
                <a:gd name="T12" fmla="*/ 27 w 55"/>
                <a:gd name="T13" fmla="*/ 67 h 74"/>
                <a:gd name="T14" fmla="*/ 30 w 55"/>
                <a:gd name="T15" fmla="*/ 67 h 74"/>
                <a:gd name="T16" fmla="*/ 33 w 55"/>
                <a:gd name="T17" fmla="*/ 65 h 74"/>
                <a:gd name="T18" fmla="*/ 36 w 55"/>
                <a:gd name="T19" fmla="*/ 65 h 74"/>
                <a:gd name="T20" fmla="*/ 39 w 55"/>
                <a:gd name="T21" fmla="*/ 62 h 74"/>
                <a:gd name="T22" fmla="*/ 41 w 55"/>
                <a:gd name="T23" fmla="*/ 59 h 74"/>
                <a:gd name="T24" fmla="*/ 43 w 55"/>
                <a:gd name="T25" fmla="*/ 56 h 74"/>
                <a:gd name="T26" fmla="*/ 44 w 55"/>
                <a:gd name="T27" fmla="*/ 50 h 74"/>
                <a:gd name="T28" fmla="*/ 44 w 55"/>
                <a:gd name="T29" fmla="*/ 44 h 74"/>
                <a:gd name="T30" fmla="*/ 43 w 55"/>
                <a:gd name="T31" fmla="*/ 41 h 74"/>
                <a:gd name="T32" fmla="*/ 41 w 55"/>
                <a:gd name="T33" fmla="*/ 39 h 74"/>
                <a:gd name="T34" fmla="*/ 39 w 55"/>
                <a:gd name="T35" fmla="*/ 37 h 74"/>
                <a:gd name="T36" fmla="*/ 36 w 55"/>
                <a:gd name="T37" fmla="*/ 35 h 74"/>
                <a:gd name="T38" fmla="*/ 33 w 55"/>
                <a:gd name="T39" fmla="*/ 33 h 74"/>
                <a:gd name="T40" fmla="*/ 30 w 55"/>
                <a:gd name="T41" fmla="*/ 32 h 74"/>
                <a:gd name="T42" fmla="*/ 26 w 55"/>
                <a:gd name="T43" fmla="*/ 32 h 74"/>
                <a:gd name="T44" fmla="*/ 22 w 55"/>
                <a:gd name="T45" fmla="*/ 33 h 74"/>
                <a:gd name="T46" fmla="*/ 17 w 55"/>
                <a:gd name="T47" fmla="*/ 33 h 74"/>
                <a:gd name="T48" fmla="*/ 13 w 55"/>
                <a:gd name="T49" fmla="*/ 37 h 74"/>
                <a:gd name="T50" fmla="*/ 11 w 55"/>
                <a:gd name="T51" fmla="*/ 39 h 74"/>
                <a:gd name="T52" fmla="*/ 1 w 55"/>
                <a:gd name="T53" fmla="*/ 39 h 74"/>
                <a:gd name="T54" fmla="*/ 9 w 55"/>
                <a:gd name="T55" fmla="*/ 0 h 74"/>
                <a:gd name="T56" fmla="*/ 51 w 55"/>
                <a:gd name="T57" fmla="*/ 0 h 74"/>
                <a:gd name="T58" fmla="*/ 51 w 55"/>
                <a:gd name="T59" fmla="*/ 10 h 74"/>
                <a:gd name="T60" fmla="*/ 17 w 55"/>
                <a:gd name="T61" fmla="*/ 10 h 74"/>
                <a:gd name="T62" fmla="*/ 13 w 55"/>
                <a:gd name="T63" fmla="*/ 29 h 74"/>
                <a:gd name="T64" fmla="*/ 20 w 55"/>
                <a:gd name="T65" fmla="*/ 26 h 74"/>
                <a:gd name="T66" fmla="*/ 28 w 55"/>
                <a:gd name="T67" fmla="*/ 24 h 74"/>
                <a:gd name="T68" fmla="*/ 34 w 55"/>
                <a:gd name="T69" fmla="*/ 24 h 74"/>
                <a:gd name="T70" fmla="*/ 39 w 55"/>
                <a:gd name="T71" fmla="*/ 26 h 74"/>
                <a:gd name="T72" fmla="*/ 43 w 55"/>
                <a:gd name="T73" fmla="*/ 27 h 74"/>
                <a:gd name="T74" fmla="*/ 47 w 55"/>
                <a:gd name="T75" fmla="*/ 30 h 74"/>
                <a:gd name="T76" fmla="*/ 51 w 55"/>
                <a:gd name="T77" fmla="*/ 35 h 74"/>
                <a:gd name="T78" fmla="*/ 52 w 55"/>
                <a:gd name="T79" fmla="*/ 39 h 74"/>
                <a:gd name="T80" fmla="*/ 53 w 55"/>
                <a:gd name="T81" fmla="*/ 43 h 74"/>
                <a:gd name="T82" fmla="*/ 55 w 55"/>
                <a:gd name="T83" fmla="*/ 48 h 74"/>
                <a:gd name="T84" fmla="*/ 53 w 55"/>
                <a:gd name="T85" fmla="*/ 52 h 74"/>
                <a:gd name="T86" fmla="*/ 53 w 55"/>
                <a:gd name="T87" fmla="*/ 57 h 74"/>
                <a:gd name="T88" fmla="*/ 51 w 55"/>
                <a:gd name="T89" fmla="*/ 62 h 74"/>
                <a:gd name="T90" fmla="*/ 47 w 55"/>
                <a:gd name="T91" fmla="*/ 65 h 74"/>
                <a:gd name="T92" fmla="*/ 44 w 55"/>
                <a:gd name="T93" fmla="*/ 69 h 74"/>
                <a:gd name="T94" fmla="*/ 39 w 55"/>
                <a:gd name="T95" fmla="*/ 73 h 74"/>
                <a:gd name="T96" fmla="*/ 33 w 55"/>
                <a:gd name="T97" fmla="*/ 74 h 74"/>
                <a:gd name="T98" fmla="*/ 27 w 55"/>
                <a:gd name="T99" fmla="*/ 74 h 74"/>
                <a:gd name="T100" fmla="*/ 20 w 55"/>
                <a:gd name="T101" fmla="*/ 74 h 74"/>
                <a:gd name="T102" fmla="*/ 15 w 55"/>
                <a:gd name="T103" fmla="*/ 73 h 74"/>
                <a:gd name="T104" fmla="*/ 13 w 55"/>
                <a:gd name="T105" fmla="*/ 71 h 74"/>
                <a:gd name="T106" fmla="*/ 8 w 55"/>
                <a:gd name="T107" fmla="*/ 69 h 74"/>
                <a:gd name="T108" fmla="*/ 4 w 55"/>
                <a:gd name="T109" fmla="*/ 67 h 74"/>
                <a:gd name="T110" fmla="*/ 3 w 55"/>
                <a:gd name="T111" fmla="*/ 62 h 74"/>
                <a:gd name="T112" fmla="*/ 1 w 55"/>
                <a:gd name="T113" fmla="*/ 59 h 74"/>
                <a:gd name="T114" fmla="*/ 0 w 55"/>
                <a:gd name="T115" fmla="*/ 54 h 7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55"/>
                <a:gd name="T175" fmla="*/ 0 h 74"/>
                <a:gd name="T176" fmla="*/ 55 w 55"/>
                <a:gd name="T177" fmla="*/ 74 h 7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55" h="74">
                  <a:moveTo>
                    <a:pt x="0" y="54"/>
                  </a:moveTo>
                  <a:lnTo>
                    <a:pt x="11" y="54"/>
                  </a:lnTo>
                  <a:lnTo>
                    <a:pt x="13" y="59"/>
                  </a:lnTo>
                  <a:lnTo>
                    <a:pt x="13" y="62"/>
                  </a:lnTo>
                  <a:lnTo>
                    <a:pt x="15" y="63"/>
                  </a:lnTo>
                  <a:lnTo>
                    <a:pt x="20" y="67"/>
                  </a:lnTo>
                  <a:lnTo>
                    <a:pt x="27" y="67"/>
                  </a:lnTo>
                  <a:lnTo>
                    <a:pt x="30" y="67"/>
                  </a:lnTo>
                  <a:lnTo>
                    <a:pt x="33" y="65"/>
                  </a:lnTo>
                  <a:lnTo>
                    <a:pt x="36" y="65"/>
                  </a:lnTo>
                  <a:lnTo>
                    <a:pt x="39" y="62"/>
                  </a:lnTo>
                  <a:lnTo>
                    <a:pt x="41" y="59"/>
                  </a:lnTo>
                  <a:lnTo>
                    <a:pt x="43" y="56"/>
                  </a:lnTo>
                  <a:lnTo>
                    <a:pt x="44" y="50"/>
                  </a:lnTo>
                  <a:lnTo>
                    <a:pt x="44" y="44"/>
                  </a:lnTo>
                  <a:lnTo>
                    <a:pt x="43" y="41"/>
                  </a:lnTo>
                  <a:lnTo>
                    <a:pt x="41" y="39"/>
                  </a:lnTo>
                  <a:lnTo>
                    <a:pt x="39" y="37"/>
                  </a:lnTo>
                  <a:lnTo>
                    <a:pt x="36" y="35"/>
                  </a:lnTo>
                  <a:lnTo>
                    <a:pt x="33" y="33"/>
                  </a:lnTo>
                  <a:lnTo>
                    <a:pt x="30" y="32"/>
                  </a:lnTo>
                  <a:lnTo>
                    <a:pt x="26" y="32"/>
                  </a:lnTo>
                  <a:lnTo>
                    <a:pt x="22" y="33"/>
                  </a:lnTo>
                  <a:lnTo>
                    <a:pt x="17" y="33"/>
                  </a:lnTo>
                  <a:lnTo>
                    <a:pt x="13" y="37"/>
                  </a:lnTo>
                  <a:lnTo>
                    <a:pt x="11" y="39"/>
                  </a:lnTo>
                  <a:lnTo>
                    <a:pt x="1" y="39"/>
                  </a:lnTo>
                  <a:lnTo>
                    <a:pt x="9" y="0"/>
                  </a:lnTo>
                  <a:lnTo>
                    <a:pt x="51" y="0"/>
                  </a:lnTo>
                  <a:lnTo>
                    <a:pt x="51" y="10"/>
                  </a:lnTo>
                  <a:lnTo>
                    <a:pt x="17" y="10"/>
                  </a:lnTo>
                  <a:lnTo>
                    <a:pt x="13" y="29"/>
                  </a:lnTo>
                  <a:lnTo>
                    <a:pt x="20" y="26"/>
                  </a:lnTo>
                  <a:lnTo>
                    <a:pt x="28" y="24"/>
                  </a:lnTo>
                  <a:lnTo>
                    <a:pt x="34" y="24"/>
                  </a:lnTo>
                  <a:lnTo>
                    <a:pt x="39" y="26"/>
                  </a:lnTo>
                  <a:lnTo>
                    <a:pt x="43" y="27"/>
                  </a:lnTo>
                  <a:lnTo>
                    <a:pt x="47" y="30"/>
                  </a:lnTo>
                  <a:lnTo>
                    <a:pt x="51" y="35"/>
                  </a:lnTo>
                  <a:lnTo>
                    <a:pt x="52" y="39"/>
                  </a:lnTo>
                  <a:lnTo>
                    <a:pt x="53" y="43"/>
                  </a:lnTo>
                  <a:lnTo>
                    <a:pt x="55" y="48"/>
                  </a:lnTo>
                  <a:lnTo>
                    <a:pt x="53" y="52"/>
                  </a:lnTo>
                  <a:lnTo>
                    <a:pt x="53" y="57"/>
                  </a:lnTo>
                  <a:lnTo>
                    <a:pt x="51" y="62"/>
                  </a:lnTo>
                  <a:lnTo>
                    <a:pt x="47" y="65"/>
                  </a:lnTo>
                  <a:lnTo>
                    <a:pt x="44" y="69"/>
                  </a:lnTo>
                  <a:lnTo>
                    <a:pt x="39" y="73"/>
                  </a:lnTo>
                  <a:lnTo>
                    <a:pt x="33" y="74"/>
                  </a:lnTo>
                  <a:lnTo>
                    <a:pt x="27" y="74"/>
                  </a:lnTo>
                  <a:lnTo>
                    <a:pt x="20" y="74"/>
                  </a:lnTo>
                  <a:lnTo>
                    <a:pt x="15" y="73"/>
                  </a:lnTo>
                  <a:lnTo>
                    <a:pt x="13" y="71"/>
                  </a:lnTo>
                  <a:lnTo>
                    <a:pt x="8" y="69"/>
                  </a:lnTo>
                  <a:lnTo>
                    <a:pt x="4" y="67"/>
                  </a:lnTo>
                  <a:lnTo>
                    <a:pt x="3" y="62"/>
                  </a:lnTo>
                  <a:lnTo>
                    <a:pt x="1" y="59"/>
                  </a:lnTo>
                  <a:lnTo>
                    <a:pt x="0" y="54"/>
                  </a:lnTo>
                  <a:close/>
                </a:path>
              </a:pathLst>
            </a:custGeom>
            <a:solidFill>
              <a:srgbClr val="FFFFFF"/>
            </a:solidFill>
            <a:ln w="9525">
              <a:noFill/>
              <a:round/>
              <a:headEnd/>
              <a:tailEnd/>
            </a:ln>
          </p:spPr>
          <p:txBody>
            <a:bodyPr/>
            <a:lstStyle/>
            <a:p>
              <a:endParaRPr lang="ru-RU"/>
            </a:p>
          </p:txBody>
        </p:sp>
        <p:sp>
          <p:nvSpPr>
            <p:cNvPr id="162095" name="Freeform 3752"/>
            <p:cNvSpPr>
              <a:spLocks noEditPoints="1"/>
            </p:cNvSpPr>
            <p:nvPr/>
          </p:nvSpPr>
          <p:spPr bwMode="auto">
            <a:xfrm>
              <a:off x="3123" y="2419"/>
              <a:ext cx="55" cy="78"/>
            </a:xfrm>
            <a:custGeom>
              <a:avLst/>
              <a:gdLst>
                <a:gd name="T0" fmla="*/ 42 w 55"/>
                <a:gd name="T1" fmla="*/ 20 h 78"/>
                <a:gd name="T2" fmla="*/ 40 w 55"/>
                <a:gd name="T3" fmla="*/ 13 h 78"/>
                <a:gd name="T4" fmla="*/ 35 w 55"/>
                <a:gd name="T5" fmla="*/ 10 h 78"/>
                <a:gd name="T6" fmla="*/ 29 w 55"/>
                <a:gd name="T7" fmla="*/ 8 h 78"/>
                <a:gd name="T8" fmla="*/ 21 w 55"/>
                <a:gd name="T9" fmla="*/ 11 h 78"/>
                <a:gd name="T10" fmla="*/ 12 w 55"/>
                <a:gd name="T11" fmla="*/ 20 h 78"/>
                <a:gd name="T12" fmla="*/ 11 w 55"/>
                <a:gd name="T13" fmla="*/ 37 h 78"/>
                <a:gd name="T14" fmla="*/ 19 w 55"/>
                <a:gd name="T15" fmla="*/ 30 h 78"/>
                <a:gd name="T16" fmla="*/ 30 w 55"/>
                <a:gd name="T17" fmla="*/ 27 h 78"/>
                <a:gd name="T18" fmla="*/ 40 w 55"/>
                <a:gd name="T19" fmla="*/ 29 h 78"/>
                <a:gd name="T20" fmla="*/ 48 w 55"/>
                <a:gd name="T21" fmla="*/ 33 h 78"/>
                <a:gd name="T22" fmla="*/ 52 w 55"/>
                <a:gd name="T23" fmla="*/ 41 h 78"/>
                <a:gd name="T24" fmla="*/ 55 w 55"/>
                <a:gd name="T25" fmla="*/ 52 h 78"/>
                <a:gd name="T26" fmla="*/ 52 w 55"/>
                <a:gd name="T27" fmla="*/ 61 h 78"/>
                <a:gd name="T28" fmla="*/ 48 w 55"/>
                <a:gd name="T29" fmla="*/ 70 h 78"/>
                <a:gd name="T30" fmla="*/ 40 w 55"/>
                <a:gd name="T31" fmla="*/ 76 h 78"/>
                <a:gd name="T32" fmla="*/ 29 w 55"/>
                <a:gd name="T33" fmla="*/ 78 h 78"/>
                <a:gd name="T34" fmla="*/ 18 w 55"/>
                <a:gd name="T35" fmla="*/ 74 h 78"/>
                <a:gd name="T36" fmla="*/ 8 w 55"/>
                <a:gd name="T37" fmla="*/ 68 h 78"/>
                <a:gd name="T38" fmla="*/ 3 w 55"/>
                <a:gd name="T39" fmla="*/ 60 h 78"/>
                <a:gd name="T40" fmla="*/ 0 w 55"/>
                <a:gd name="T41" fmla="*/ 50 h 78"/>
                <a:gd name="T42" fmla="*/ 0 w 55"/>
                <a:gd name="T43" fmla="*/ 30 h 78"/>
                <a:gd name="T44" fmla="*/ 4 w 55"/>
                <a:gd name="T45" fmla="*/ 14 h 78"/>
                <a:gd name="T46" fmla="*/ 11 w 55"/>
                <a:gd name="T47" fmla="*/ 8 h 78"/>
                <a:gd name="T48" fmla="*/ 17 w 55"/>
                <a:gd name="T49" fmla="*/ 3 h 78"/>
                <a:gd name="T50" fmla="*/ 30 w 55"/>
                <a:gd name="T51" fmla="*/ 0 h 78"/>
                <a:gd name="T52" fmla="*/ 38 w 55"/>
                <a:gd name="T53" fmla="*/ 2 h 78"/>
                <a:gd name="T54" fmla="*/ 46 w 55"/>
                <a:gd name="T55" fmla="*/ 7 h 78"/>
                <a:gd name="T56" fmla="*/ 51 w 55"/>
                <a:gd name="T57" fmla="*/ 11 h 78"/>
                <a:gd name="T58" fmla="*/ 54 w 55"/>
                <a:gd name="T59" fmla="*/ 19 h 78"/>
                <a:gd name="T60" fmla="*/ 12 w 55"/>
                <a:gd name="T61" fmla="*/ 55 h 78"/>
                <a:gd name="T62" fmla="*/ 18 w 55"/>
                <a:gd name="T63" fmla="*/ 65 h 78"/>
                <a:gd name="T64" fmla="*/ 23 w 55"/>
                <a:gd name="T65" fmla="*/ 70 h 78"/>
                <a:gd name="T66" fmla="*/ 32 w 55"/>
                <a:gd name="T67" fmla="*/ 70 h 78"/>
                <a:gd name="T68" fmla="*/ 38 w 55"/>
                <a:gd name="T69" fmla="*/ 66 h 78"/>
                <a:gd name="T70" fmla="*/ 42 w 55"/>
                <a:gd name="T71" fmla="*/ 61 h 78"/>
                <a:gd name="T72" fmla="*/ 44 w 55"/>
                <a:gd name="T73" fmla="*/ 55 h 78"/>
                <a:gd name="T74" fmla="*/ 44 w 55"/>
                <a:gd name="T75" fmla="*/ 49 h 78"/>
                <a:gd name="T76" fmla="*/ 40 w 55"/>
                <a:gd name="T77" fmla="*/ 40 h 78"/>
                <a:gd name="T78" fmla="*/ 35 w 55"/>
                <a:gd name="T79" fmla="*/ 37 h 78"/>
                <a:gd name="T80" fmla="*/ 29 w 55"/>
                <a:gd name="T81" fmla="*/ 35 h 78"/>
                <a:gd name="T82" fmla="*/ 22 w 55"/>
                <a:gd name="T83" fmla="*/ 37 h 78"/>
                <a:gd name="T84" fmla="*/ 14 w 55"/>
                <a:gd name="T85" fmla="*/ 43 h 78"/>
                <a:gd name="T86" fmla="*/ 12 w 55"/>
                <a:gd name="T87" fmla="*/ 48 h 7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5"/>
                <a:gd name="T133" fmla="*/ 0 h 78"/>
                <a:gd name="T134" fmla="*/ 55 w 55"/>
                <a:gd name="T135" fmla="*/ 78 h 7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5" h="78">
                  <a:moveTo>
                    <a:pt x="54" y="19"/>
                  </a:moveTo>
                  <a:lnTo>
                    <a:pt x="42" y="20"/>
                  </a:lnTo>
                  <a:lnTo>
                    <a:pt x="41" y="16"/>
                  </a:lnTo>
                  <a:lnTo>
                    <a:pt x="40" y="13"/>
                  </a:lnTo>
                  <a:lnTo>
                    <a:pt x="36" y="11"/>
                  </a:lnTo>
                  <a:lnTo>
                    <a:pt x="35" y="10"/>
                  </a:lnTo>
                  <a:lnTo>
                    <a:pt x="32" y="10"/>
                  </a:lnTo>
                  <a:lnTo>
                    <a:pt x="29" y="8"/>
                  </a:lnTo>
                  <a:lnTo>
                    <a:pt x="25" y="10"/>
                  </a:lnTo>
                  <a:lnTo>
                    <a:pt x="21" y="11"/>
                  </a:lnTo>
                  <a:lnTo>
                    <a:pt x="16" y="14"/>
                  </a:lnTo>
                  <a:lnTo>
                    <a:pt x="12" y="20"/>
                  </a:lnTo>
                  <a:lnTo>
                    <a:pt x="11" y="27"/>
                  </a:lnTo>
                  <a:lnTo>
                    <a:pt x="11" y="37"/>
                  </a:lnTo>
                  <a:lnTo>
                    <a:pt x="14" y="33"/>
                  </a:lnTo>
                  <a:lnTo>
                    <a:pt x="19" y="30"/>
                  </a:lnTo>
                  <a:lnTo>
                    <a:pt x="25" y="29"/>
                  </a:lnTo>
                  <a:lnTo>
                    <a:pt x="30" y="27"/>
                  </a:lnTo>
                  <a:lnTo>
                    <a:pt x="35" y="27"/>
                  </a:lnTo>
                  <a:lnTo>
                    <a:pt x="40" y="29"/>
                  </a:lnTo>
                  <a:lnTo>
                    <a:pt x="44" y="31"/>
                  </a:lnTo>
                  <a:lnTo>
                    <a:pt x="48" y="33"/>
                  </a:lnTo>
                  <a:lnTo>
                    <a:pt x="51" y="38"/>
                  </a:lnTo>
                  <a:lnTo>
                    <a:pt x="52" y="41"/>
                  </a:lnTo>
                  <a:lnTo>
                    <a:pt x="54" y="46"/>
                  </a:lnTo>
                  <a:lnTo>
                    <a:pt x="55" y="52"/>
                  </a:lnTo>
                  <a:lnTo>
                    <a:pt x="54" y="59"/>
                  </a:lnTo>
                  <a:lnTo>
                    <a:pt x="52" y="61"/>
                  </a:lnTo>
                  <a:lnTo>
                    <a:pt x="51" y="65"/>
                  </a:lnTo>
                  <a:lnTo>
                    <a:pt x="48" y="70"/>
                  </a:lnTo>
                  <a:lnTo>
                    <a:pt x="42" y="74"/>
                  </a:lnTo>
                  <a:lnTo>
                    <a:pt x="40" y="76"/>
                  </a:lnTo>
                  <a:lnTo>
                    <a:pt x="36" y="76"/>
                  </a:lnTo>
                  <a:lnTo>
                    <a:pt x="29" y="78"/>
                  </a:lnTo>
                  <a:lnTo>
                    <a:pt x="22" y="76"/>
                  </a:lnTo>
                  <a:lnTo>
                    <a:pt x="18" y="74"/>
                  </a:lnTo>
                  <a:lnTo>
                    <a:pt x="12" y="73"/>
                  </a:lnTo>
                  <a:lnTo>
                    <a:pt x="8" y="68"/>
                  </a:lnTo>
                  <a:lnTo>
                    <a:pt x="4" y="63"/>
                  </a:lnTo>
                  <a:lnTo>
                    <a:pt x="3" y="60"/>
                  </a:lnTo>
                  <a:lnTo>
                    <a:pt x="2" y="57"/>
                  </a:lnTo>
                  <a:lnTo>
                    <a:pt x="0" y="50"/>
                  </a:lnTo>
                  <a:lnTo>
                    <a:pt x="0" y="41"/>
                  </a:lnTo>
                  <a:lnTo>
                    <a:pt x="0" y="30"/>
                  </a:lnTo>
                  <a:lnTo>
                    <a:pt x="2" y="22"/>
                  </a:lnTo>
                  <a:lnTo>
                    <a:pt x="4" y="14"/>
                  </a:lnTo>
                  <a:lnTo>
                    <a:pt x="10" y="10"/>
                  </a:lnTo>
                  <a:lnTo>
                    <a:pt x="11" y="8"/>
                  </a:lnTo>
                  <a:lnTo>
                    <a:pt x="12" y="7"/>
                  </a:lnTo>
                  <a:lnTo>
                    <a:pt x="17" y="3"/>
                  </a:lnTo>
                  <a:lnTo>
                    <a:pt x="23" y="2"/>
                  </a:lnTo>
                  <a:lnTo>
                    <a:pt x="30" y="0"/>
                  </a:lnTo>
                  <a:lnTo>
                    <a:pt x="35" y="2"/>
                  </a:lnTo>
                  <a:lnTo>
                    <a:pt x="38" y="2"/>
                  </a:lnTo>
                  <a:lnTo>
                    <a:pt x="42" y="3"/>
                  </a:lnTo>
                  <a:lnTo>
                    <a:pt x="46" y="7"/>
                  </a:lnTo>
                  <a:lnTo>
                    <a:pt x="49" y="8"/>
                  </a:lnTo>
                  <a:lnTo>
                    <a:pt x="51" y="11"/>
                  </a:lnTo>
                  <a:lnTo>
                    <a:pt x="52" y="16"/>
                  </a:lnTo>
                  <a:lnTo>
                    <a:pt x="54" y="19"/>
                  </a:lnTo>
                  <a:close/>
                  <a:moveTo>
                    <a:pt x="11" y="52"/>
                  </a:moveTo>
                  <a:lnTo>
                    <a:pt x="12" y="55"/>
                  </a:lnTo>
                  <a:lnTo>
                    <a:pt x="14" y="60"/>
                  </a:lnTo>
                  <a:lnTo>
                    <a:pt x="18" y="65"/>
                  </a:lnTo>
                  <a:lnTo>
                    <a:pt x="21" y="66"/>
                  </a:lnTo>
                  <a:lnTo>
                    <a:pt x="23" y="70"/>
                  </a:lnTo>
                  <a:lnTo>
                    <a:pt x="29" y="70"/>
                  </a:lnTo>
                  <a:lnTo>
                    <a:pt x="32" y="70"/>
                  </a:lnTo>
                  <a:lnTo>
                    <a:pt x="35" y="68"/>
                  </a:lnTo>
                  <a:lnTo>
                    <a:pt x="38" y="66"/>
                  </a:lnTo>
                  <a:lnTo>
                    <a:pt x="40" y="65"/>
                  </a:lnTo>
                  <a:lnTo>
                    <a:pt x="42" y="61"/>
                  </a:lnTo>
                  <a:lnTo>
                    <a:pt x="42" y="59"/>
                  </a:lnTo>
                  <a:lnTo>
                    <a:pt x="44" y="55"/>
                  </a:lnTo>
                  <a:lnTo>
                    <a:pt x="44" y="52"/>
                  </a:lnTo>
                  <a:lnTo>
                    <a:pt x="44" y="49"/>
                  </a:lnTo>
                  <a:lnTo>
                    <a:pt x="42" y="44"/>
                  </a:lnTo>
                  <a:lnTo>
                    <a:pt x="40" y="40"/>
                  </a:lnTo>
                  <a:lnTo>
                    <a:pt x="38" y="38"/>
                  </a:lnTo>
                  <a:lnTo>
                    <a:pt x="35" y="37"/>
                  </a:lnTo>
                  <a:lnTo>
                    <a:pt x="32" y="35"/>
                  </a:lnTo>
                  <a:lnTo>
                    <a:pt x="29" y="35"/>
                  </a:lnTo>
                  <a:lnTo>
                    <a:pt x="25" y="35"/>
                  </a:lnTo>
                  <a:lnTo>
                    <a:pt x="22" y="37"/>
                  </a:lnTo>
                  <a:lnTo>
                    <a:pt x="16" y="40"/>
                  </a:lnTo>
                  <a:lnTo>
                    <a:pt x="14" y="43"/>
                  </a:lnTo>
                  <a:lnTo>
                    <a:pt x="12" y="44"/>
                  </a:lnTo>
                  <a:lnTo>
                    <a:pt x="12" y="48"/>
                  </a:lnTo>
                  <a:lnTo>
                    <a:pt x="11" y="52"/>
                  </a:lnTo>
                  <a:close/>
                </a:path>
              </a:pathLst>
            </a:custGeom>
            <a:solidFill>
              <a:srgbClr val="FFFFFF"/>
            </a:solidFill>
            <a:ln w="9525">
              <a:noFill/>
              <a:round/>
              <a:headEnd/>
              <a:tailEnd/>
            </a:ln>
          </p:spPr>
          <p:txBody>
            <a:bodyPr/>
            <a:lstStyle/>
            <a:p>
              <a:endParaRPr lang="ru-RU"/>
            </a:p>
          </p:txBody>
        </p:sp>
        <p:sp>
          <p:nvSpPr>
            <p:cNvPr id="162096" name="Freeform 3753"/>
            <p:cNvSpPr>
              <a:spLocks/>
            </p:cNvSpPr>
            <p:nvPr/>
          </p:nvSpPr>
          <p:spPr bwMode="auto">
            <a:xfrm>
              <a:off x="3320" y="2405"/>
              <a:ext cx="54" cy="76"/>
            </a:xfrm>
            <a:custGeom>
              <a:avLst/>
              <a:gdLst>
                <a:gd name="T0" fmla="*/ 0 w 54"/>
                <a:gd name="T1" fmla="*/ 10 h 76"/>
                <a:gd name="T2" fmla="*/ 0 w 54"/>
                <a:gd name="T3" fmla="*/ 0 h 76"/>
                <a:gd name="T4" fmla="*/ 54 w 54"/>
                <a:gd name="T5" fmla="*/ 0 h 76"/>
                <a:gd name="T6" fmla="*/ 54 w 54"/>
                <a:gd name="T7" fmla="*/ 8 h 76"/>
                <a:gd name="T8" fmla="*/ 50 w 54"/>
                <a:gd name="T9" fmla="*/ 12 h 76"/>
                <a:gd name="T10" fmla="*/ 45 w 54"/>
                <a:gd name="T11" fmla="*/ 16 h 76"/>
                <a:gd name="T12" fmla="*/ 38 w 54"/>
                <a:gd name="T13" fmla="*/ 30 h 76"/>
                <a:gd name="T14" fmla="*/ 32 w 54"/>
                <a:gd name="T15" fmla="*/ 43 h 76"/>
                <a:gd name="T16" fmla="*/ 27 w 54"/>
                <a:gd name="T17" fmla="*/ 55 h 76"/>
                <a:gd name="T18" fmla="*/ 25 w 54"/>
                <a:gd name="T19" fmla="*/ 60 h 76"/>
                <a:gd name="T20" fmla="*/ 24 w 54"/>
                <a:gd name="T21" fmla="*/ 65 h 76"/>
                <a:gd name="T22" fmla="*/ 22 w 54"/>
                <a:gd name="T23" fmla="*/ 76 h 76"/>
                <a:gd name="T24" fmla="*/ 13 w 54"/>
                <a:gd name="T25" fmla="*/ 76 h 76"/>
                <a:gd name="T26" fmla="*/ 13 w 54"/>
                <a:gd name="T27" fmla="*/ 67 h 76"/>
                <a:gd name="T28" fmla="*/ 16 w 54"/>
                <a:gd name="T29" fmla="*/ 54 h 76"/>
                <a:gd name="T30" fmla="*/ 21 w 54"/>
                <a:gd name="T31" fmla="*/ 43 h 76"/>
                <a:gd name="T32" fmla="*/ 27 w 54"/>
                <a:gd name="T33" fmla="*/ 30 h 76"/>
                <a:gd name="T34" fmla="*/ 33 w 54"/>
                <a:gd name="T35" fmla="*/ 20 h 76"/>
                <a:gd name="T36" fmla="*/ 38 w 54"/>
                <a:gd name="T37" fmla="*/ 14 h 76"/>
                <a:gd name="T38" fmla="*/ 41 w 54"/>
                <a:gd name="T39" fmla="*/ 10 h 76"/>
                <a:gd name="T40" fmla="*/ 0 w 54"/>
                <a:gd name="T41" fmla="*/ 10 h 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4"/>
                <a:gd name="T64" fmla="*/ 0 h 76"/>
                <a:gd name="T65" fmla="*/ 54 w 54"/>
                <a:gd name="T66" fmla="*/ 76 h 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4" h="76">
                  <a:moveTo>
                    <a:pt x="0" y="10"/>
                  </a:moveTo>
                  <a:lnTo>
                    <a:pt x="0" y="0"/>
                  </a:lnTo>
                  <a:lnTo>
                    <a:pt x="54" y="0"/>
                  </a:lnTo>
                  <a:lnTo>
                    <a:pt x="54" y="8"/>
                  </a:lnTo>
                  <a:lnTo>
                    <a:pt x="50" y="12"/>
                  </a:lnTo>
                  <a:lnTo>
                    <a:pt x="45" y="16"/>
                  </a:lnTo>
                  <a:lnTo>
                    <a:pt x="38" y="30"/>
                  </a:lnTo>
                  <a:lnTo>
                    <a:pt x="32" y="43"/>
                  </a:lnTo>
                  <a:lnTo>
                    <a:pt x="27" y="55"/>
                  </a:lnTo>
                  <a:lnTo>
                    <a:pt x="25" y="60"/>
                  </a:lnTo>
                  <a:lnTo>
                    <a:pt x="24" y="65"/>
                  </a:lnTo>
                  <a:lnTo>
                    <a:pt x="22" y="76"/>
                  </a:lnTo>
                  <a:lnTo>
                    <a:pt x="13" y="76"/>
                  </a:lnTo>
                  <a:lnTo>
                    <a:pt x="13" y="67"/>
                  </a:lnTo>
                  <a:lnTo>
                    <a:pt x="16" y="54"/>
                  </a:lnTo>
                  <a:lnTo>
                    <a:pt x="21" y="43"/>
                  </a:lnTo>
                  <a:lnTo>
                    <a:pt x="27" y="30"/>
                  </a:lnTo>
                  <a:lnTo>
                    <a:pt x="33" y="20"/>
                  </a:lnTo>
                  <a:lnTo>
                    <a:pt x="38" y="14"/>
                  </a:lnTo>
                  <a:lnTo>
                    <a:pt x="41" y="10"/>
                  </a:lnTo>
                  <a:lnTo>
                    <a:pt x="0" y="10"/>
                  </a:lnTo>
                  <a:close/>
                </a:path>
              </a:pathLst>
            </a:custGeom>
            <a:solidFill>
              <a:srgbClr val="FFFFFF"/>
            </a:solidFill>
            <a:ln w="9525">
              <a:noFill/>
              <a:round/>
              <a:headEnd/>
              <a:tailEnd/>
            </a:ln>
          </p:spPr>
          <p:txBody>
            <a:bodyPr/>
            <a:lstStyle/>
            <a:p>
              <a:endParaRPr lang="ru-RU"/>
            </a:p>
          </p:txBody>
        </p:sp>
        <p:sp>
          <p:nvSpPr>
            <p:cNvPr id="162097" name="Freeform 3754"/>
            <p:cNvSpPr>
              <a:spLocks noEditPoints="1"/>
            </p:cNvSpPr>
            <p:nvPr/>
          </p:nvSpPr>
          <p:spPr bwMode="auto">
            <a:xfrm>
              <a:off x="3520" y="2358"/>
              <a:ext cx="52" cy="76"/>
            </a:xfrm>
            <a:custGeom>
              <a:avLst/>
              <a:gdLst>
                <a:gd name="T0" fmla="*/ 9 w 52"/>
                <a:gd name="T1" fmla="*/ 32 h 76"/>
                <a:gd name="T2" fmla="*/ 4 w 52"/>
                <a:gd name="T3" fmla="*/ 26 h 76"/>
                <a:gd name="T4" fmla="*/ 3 w 52"/>
                <a:gd name="T5" fmla="*/ 20 h 76"/>
                <a:gd name="T6" fmla="*/ 4 w 52"/>
                <a:gd name="T7" fmla="*/ 12 h 76"/>
                <a:gd name="T8" fmla="*/ 9 w 52"/>
                <a:gd name="T9" fmla="*/ 6 h 76"/>
                <a:gd name="T10" fmla="*/ 17 w 52"/>
                <a:gd name="T11" fmla="*/ 2 h 76"/>
                <a:gd name="T12" fmla="*/ 26 w 52"/>
                <a:gd name="T13" fmla="*/ 0 h 76"/>
                <a:gd name="T14" fmla="*/ 35 w 52"/>
                <a:gd name="T15" fmla="*/ 2 h 76"/>
                <a:gd name="T16" fmla="*/ 43 w 52"/>
                <a:gd name="T17" fmla="*/ 6 h 76"/>
                <a:gd name="T18" fmla="*/ 50 w 52"/>
                <a:gd name="T19" fmla="*/ 12 h 76"/>
                <a:gd name="T20" fmla="*/ 52 w 52"/>
                <a:gd name="T21" fmla="*/ 20 h 76"/>
                <a:gd name="T22" fmla="*/ 48 w 52"/>
                <a:gd name="T23" fmla="*/ 28 h 76"/>
                <a:gd name="T24" fmla="*/ 42 w 52"/>
                <a:gd name="T25" fmla="*/ 32 h 76"/>
                <a:gd name="T26" fmla="*/ 42 w 52"/>
                <a:gd name="T27" fmla="*/ 35 h 76"/>
                <a:gd name="T28" fmla="*/ 48 w 52"/>
                <a:gd name="T29" fmla="*/ 39 h 76"/>
                <a:gd name="T30" fmla="*/ 52 w 52"/>
                <a:gd name="T31" fmla="*/ 43 h 76"/>
                <a:gd name="T32" fmla="*/ 52 w 52"/>
                <a:gd name="T33" fmla="*/ 50 h 76"/>
                <a:gd name="T34" fmla="*/ 52 w 52"/>
                <a:gd name="T35" fmla="*/ 57 h 76"/>
                <a:gd name="T36" fmla="*/ 50 w 52"/>
                <a:gd name="T37" fmla="*/ 65 h 76"/>
                <a:gd name="T38" fmla="*/ 42 w 52"/>
                <a:gd name="T39" fmla="*/ 71 h 76"/>
                <a:gd name="T40" fmla="*/ 33 w 52"/>
                <a:gd name="T41" fmla="*/ 74 h 76"/>
                <a:gd name="T42" fmla="*/ 22 w 52"/>
                <a:gd name="T43" fmla="*/ 74 h 76"/>
                <a:gd name="T44" fmla="*/ 13 w 52"/>
                <a:gd name="T45" fmla="*/ 71 h 76"/>
                <a:gd name="T46" fmla="*/ 4 w 52"/>
                <a:gd name="T47" fmla="*/ 65 h 76"/>
                <a:gd name="T48" fmla="*/ 2 w 52"/>
                <a:gd name="T49" fmla="*/ 57 h 76"/>
                <a:gd name="T50" fmla="*/ 2 w 52"/>
                <a:gd name="T51" fmla="*/ 47 h 76"/>
                <a:gd name="T52" fmla="*/ 4 w 52"/>
                <a:gd name="T53" fmla="*/ 41 h 76"/>
                <a:gd name="T54" fmla="*/ 9 w 52"/>
                <a:gd name="T55" fmla="*/ 37 h 76"/>
                <a:gd name="T56" fmla="*/ 15 w 52"/>
                <a:gd name="T57" fmla="*/ 34 h 76"/>
                <a:gd name="T58" fmla="*/ 14 w 52"/>
                <a:gd name="T59" fmla="*/ 23 h 76"/>
                <a:gd name="T60" fmla="*/ 19 w 52"/>
                <a:gd name="T61" fmla="*/ 30 h 76"/>
                <a:gd name="T62" fmla="*/ 26 w 52"/>
                <a:gd name="T63" fmla="*/ 30 h 76"/>
                <a:gd name="T64" fmla="*/ 37 w 52"/>
                <a:gd name="T65" fmla="*/ 28 h 76"/>
                <a:gd name="T66" fmla="*/ 40 w 52"/>
                <a:gd name="T67" fmla="*/ 21 h 76"/>
                <a:gd name="T68" fmla="*/ 39 w 52"/>
                <a:gd name="T69" fmla="*/ 15 h 76"/>
                <a:gd name="T70" fmla="*/ 33 w 52"/>
                <a:gd name="T71" fmla="*/ 9 h 76"/>
                <a:gd name="T72" fmla="*/ 22 w 52"/>
                <a:gd name="T73" fmla="*/ 9 h 76"/>
                <a:gd name="T74" fmla="*/ 14 w 52"/>
                <a:gd name="T75" fmla="*/ 15 h 76"/>
                <a:gd name="T76" fmla="*/ 14 w 52"/>
                <a:gd name="T77" fmla="*/ 19 h 76"/>
                <a:gd name="T78" fmla="*/ 11 w 52"/>
                <a:gd name="T79" fmla="*/ 57 h 76"/>
                <a:gd name="T80" fmla="*/ 15 w 52"/>
                <a:gd name="T81" fmla="*/ 63 h 76"/>
                <a:gd name="T82" fmla="*/ 23 w 52"/>
                <a:gd name="T83" fmla="*/ 67 h 76"/>
                <a:gd name="T84" fmla="*/ 31 w 52"/>
                <a:gd name="T85" fmla="*/ 68 h 76"/>
                <a:gd name="T86" fmla="*/ 36 w 52"/>
                <a:gd name="T87" fmla="*/ 65 h 76"/>
                <a:gd name="T88" fmla="*/ 42 w 52"/>
                <a:gd name="T89" fmla="*/ 59 h 76"/>
                <a:gd name="T90" fmla="*/ 43 w 52"/>
                <a:gd name="T91" fmla="*/ 52 h 76"/>
                <a:gd name="T92" fmla="*/ 42 w 52"/>
                <a:gd name="T93" fmla="*/ 46 h 76"/>
                <a:gd name="T94" fmla="*/ 39 w 52"/>
                <a:gd name="T95" fmla="*/ 41 h 76"/>
                <a:gd name="T96" fmla="*/ 33 w 52"/>
                <a:gd name="T97" fmla="*/ 39 h 76"/>
                <a:gd name="T98" fmla="*/ 26 w 52"/>
                <a:gd name="T99" fmla="*/ 39 h 76"/>
                <a:gd name="T100" fmla="*/ 20 w 52"/>
                <a:gd name="T101" fmla="*/ 39 h 76"/>
                <a:gd name="T102" fmla="*/ 15 w 52"/>
                <a:gd name="T103" fmla="*/ 41 h 76"/>
                <a:gd name="T104" fmla="*/ 13 w 52"/>
                <a:gd name="T105" fmla="*/ 47 h 76"/>
                <a:gd name="T106" fmla="*/ 11 w 52"/>
                <a:gd name="T107" fmla="*/ 52 h 7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52"/>
                <a:gd name="T163" fmla="*/ 0 h 76"/>
                <a:gd name="T164" fmla="*/ 52 w 52"/>
                <a:gd name="T165" fmla="*/ 76 h 7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52" h="76">
                  <a:moveTo>
                    <a:pt x="15" y="34"/>
                  </a:moveTo>
                  <a:lnTo>
                    <a:pt x="9" y="32"/>
                  </a:lnTo>
                  <a:lnTo>
                    <a:pt x="6" y="28"/>
                  </a:lnTo>
                  <a:lnTo>
                    <a:pt x="4" y="26"/>
                  </a:lnTo>
                  <a:lnTo>
                    <a:pt x="4" y="24"/>
                  </a:lnTo>
                  <a:lnTo>
                    <a:pt x="3" y="20"/>
                  </a:lnTo>
                  <a:lnTo>
                    <a:pt x="3" y="15"/>
                  </a:lnTo>
                  <a:lnTo>
                    <a:pt x="4" y="12"/>
                  </a:lnTo>
                  <a:lnTo>
                    <a:pt x="6" y="9"/>
                  </a:lnTo>
                  <a:lnTo>
                    <a:pt x="9" y="6"/>
                  </a:lnTo>
                  <a:lnTo>
                    <a:pt x="13" y="3"/>
                  </a:lnTo>
                  <a:lnTo>
                    <a:pt x="17" y="2"/>
                  </a:lnTo>
                  <a:lnTo>
                    <a:pt x="22" y="0"/>
                  </a:lnTo>
                  <a:lnTo>
                    <a:pt x="26" y="0"/>
                  </a:lnTo>
                  <a:lnTo>
                    <a:pt x="33" y="2"/>
                  </a:lnTo>
                  <a:lnTo>
                    <a:pt x="35" y="2"/>
                  </a:lnTo>
                  <a:lnTo>
                    <a:pt x="40" y="3"/>
                  </a:lnTo>
                  <a:lnTo>
                    <a:pt x="43" y="6"/>
                  </a:lnTo>
                  <a:lnTo>
                    <a:pt x="46" y="9"/>
                  </a:lnTo>
                  <a:lnTo>
                    <a:pt x="50" y="12"/>
                  </a:lnTo>
                  <a:lnTo>
                    <a:pt x="50" y="15"/>
                  </a:lnTo>
                  <a:lnTo>
                    <a:pt x="52" y="20"/>
                  </a:lnTo>
                  <a:lnTo>
                    <a:pt x="50" y="24"/>
                  </a:lnTo>
                  <a:lnTo>
                    <a:pt x="48" y="28"/>
                  </a:lnTo>
                  <a:lnTo>
                    <a:pt x="43" y="32"/>
                  </a:lnTo>
                  <a:lnTo>
                    <a:pt x="42" y="32"/>
                  </a:lnTo>
                  <a:lnTo>
                    <a:pt x="39" y="34"/>
                  </a:lnTo>
                  <a:lnTo>
                    <a:pt x="42" y="35"/>
                  </a:lnTo>
                  <a:lnTo>
                    <a:pt x="45" y="37"/>
                  </a:lnTo>
                  <a:lnTo>
                    <a:pt x="48" y="39"/>
                  </a:lnTo>
                  <a:lnTo>
                    <a:pt x="50" y="41"/>
                  </a:lnTo>
                  <a:lnTo>
                    <a:pt x="52" y="43"/>
                  </a:lnTo>
                  <a:lnTo>
                    <a:pt x="52" y="46"/>
                  </a:lnTo>
                  <a:lnTo>
                    <a:pt x="52" y="50"/>
                  </a:lnTo>
                  <a:lnTo>
                    <a:pt x="52" y="52"/>
                  </a:lnTo>
                  <a:lnTo>
                    <a:pt x="52" y="57"/>
                  </a:lnTo>
                  <a:lnTo>
                    <a:pt x="52" y="62"/>
                  </a:lnTo>
                  <a:lnTo>
                    <a:pt x="50" y="65"/>
                  </a:lnTo>
                  <a:lnTo>
                    <a:pt x="47" y="68"/>
                  </a:lnTo>
                  <a:lnTo>
                    <a:pt x="42" y="71"/>
                  </a:lnTo>
                  <a:lnTo>
                    <a:pt x="37" y="74"/>
                  </a:lnTo>
                  <a:lnTo>
                    <a:pt x="33" y="74"/>
                  </a:lnTo>
                  <a:lnTo>
                    <a:pt x="26" y="76"/>
                  </a:lnTo>
                  <a:lnTo>
                    <a:pt x="22" y="74"/>
                  </a:lnTo>
                  <a:lnTo>
                    <a:pt x="15" y="74"/>
                  </a:lnTo>
                  <a:lnTo>
                    <a:pt x="13" y="71"/>
                  </a:lnTo>
                  <a:lnTo>
                    <a:pt x="8" y="68"/>
                  </a:lnTo>
                  <a:lnTo>
                    <a:pt x="4" y="65"/>
                  </a:lnTo>
                  <a:lnTo>
                    <a:pt x="4" y="62"/>
                  </a:lnTo>
                  <a:lnTo>
                    <a:pt x="2" y="57"/>
                  </a:lnTo>
                  <a:lnTo>
                    <a:pt x="0" y="52"/>
                  </a:lnTo>
                  <a:lnTo>
                    <a:pt x="2" y="47"/>
                  </a:lnTo>
                  <a:lnTo>
                    <a:pt x="4" y="43"/>
                  </a:lnTo>
                  <a:lnTo>
                    <a:pt x="4" y="41"/>
                  </a:lnTo>
                  <a:lnTo>
                    <a:pt x="6" y="39"/>
                  </a:lnTo>
                  <a:lnTo>
                    <a:pt x="9" y="37"/>
                  </a:lnTo>
                  <a:lnTo>
                    <a:pt x="13" y="36"/>
                  </a:lnTo>
                  <a:lnTo>
                    <a:pt x="15" y="34"/>
                  </a:lnTo>
                  <a:close/>
                  <a:moveTo>
                    <a:pt x="14" y="19"/>
                  </a:moveTo>
                  <a:lnTo>
                    <a:pt x="14" y="23"/>
                  </a:lnTo>
                  <a:lnTo>
                    <a:pt x="17" y="28"/>
                  </a:lnTo>
                  <a:lnTo>
                    <a:pt x="19" y="30"/>
                  </a:lnTo>
                  <a:lnTo>
                    <a:pt x="22" y="31"/>
                  </a:lnTo>
                  <a:lnTo>
                    <a:pt x="26" y="30"/>
                  </a:lnTo>
                  <a:lnTo>
                    <a:pt x="33" y="30"/>
                  </a:lnTo>
                  <a:lnTo>
                    <a:pt x="37" y="28"/>
                  </a:lnTo>
                  <a:lnTo>
                    <a:pt x="39" y="24"/>
                  </a:lnTo>
                  <a:lnTo>
                    <a:pt x="40" y="21"/>
                  </a:lnTo>
                  <a:lnTo>
                    <a:pt x="40" y="20"/>
                  </a:lnTo>
                  <a:lnTo>
                    <a:pt x="39" y="15"/>
                  </a:lnTo>
                  <a:lnTo>
                    <a:pt x="37" y="11"/>
                  </a:lnTo>
                  <a:lnTo>
                    <a:pt x="33" y="9"/>
                  </a:lnTo>
                  <a:lnTo>
                    <a:pt x="26" y="8"/>
                  </a:lnTo>
                  <a:lnTo>
                    <a:pt x="22" y="9"/>
                  </a:lnTo>
                  <a:lnTo>
                    <a:pt x="17" y="11"/>
                  </a:lnTo>
                  <a:lnTo>
                    <a:pt x="14" y="15"/>
                  </a:lnTo>
                  <a:lnTo>
                    <a:pt x="14" y="17"/>
                  </a:lnTo>
                  <a:lnTo>
                    <a:pt x="14" y="19"/>
                  </a:lnTo>
                  <a:close/>
                  <a:moveTo>
                    <a:pt x="11" y="52"/>
                  </a:moveTo>
                  <a:lnTo>
                    <a:pt x="11" y="57"/>
                  </a:lnTo>
                  <a:lnTo>
                    <a:pt x="13" y="60"/>
                  </a:lnTo>
                  <a:lnTo>
                    <a:pt x="15" y="63"/>
                  </a:lnTo>
                  <a:lnTo>
                    <a:pt x="19" y="65"/>
                  </a:lnTo>
                  <a:lnTo>
                    <a:pt x="23" y="67"/>
                  </a:lnTo>
                  <a:lnTo>
                    <a:pt x="26" y="68"/>
                  </a:lnTo>
                  <a:lnTo>
                    <a:pt x="31" y="68"/>
                  </a:lnTo>
                  <a:lnTo>
                    <a:pt x="34" y="67"/>
                  </a:lnTo>
                  <a:lnTo>
                    <a:pt x="36" y="65"/>
                  </a:lnTo>
                  <a:lnTo>
                    <a:pt x="39" y="63"/>
                  </a:lnTo>
                  <a:lnTo>
                    <a:pt x="42" y="59"/>
                  </a:lnTo>
                  <a:lnTo>
                    <a:pt x="43" y="56"/>
                  </a:lnTo>
                  <a:lnTo>
                    <a:pt x="43" y="52"/>
                  </a:lnTo>
                  <a:lnTo>
                    <a:pt x="43" y="50"/>
                  </a:lnTo>
                  <a:lnTo>
                    <a:pt x="42" y="46"/>
                  </a:lnTo>
                  <a:lnTo>
                    <a:pt x="41" y="45"/>
                  </a:lnTo>
                  <a:lnTo>
                    <a:pt x="39" y="41"/>
                  </a:lnTo>
                  <a:lnTo>
                    <a:pt x="35" y="40"/>
                  </a:lnTo>
                  <a:lnTo>
                    <a:pt x="33" y="39"/>
                  </a:lnTo>
                  <a:lnTo>
                    <a:pt x="29" y="39"/>
                  </a:lnTo>
                  <a:lnTo>
                    <a:pt x="26" y="39"/>
                  </a:lnTo>
                  <a:lnTo>
                    <a:pt x="23" y="39"/>
                  </a:lnTo>
                  <a:lnTo>
                    <a:pt x="20" y="39"/>
                  </a:lnTo>
                  <a:lnTo>
                    <a:pt x="17" y="41"/>
                  </a:lnTo>
                  <a:lnTo>
                    <a:pt x="15" y="41"/>
                  </a:lnTo>
                  <a:lnTo>
                    <a:pt x="14" y="45"/>
                  </a:lnTo>
                  <a:lnTo>
                    <a:pt x="13" y="47"/>
                  </a:lnTo>
                  <a:lnTo>
                    <a:pt x="11" y="50"/>
                  </a:lnTo>
                  <a:lnTo>
                    <a:pt x="11" y="52"/>
                  </a:lnTo>
                  <a:close/>
                </a:path>
              </a:pathLst>
            </a:custGeom>
            <a:solidFill>
              <a:srgbClr val="FFFFFF"/>
            </a:solidFill>
            <a:ln w="9525">
              <a:noFill/>
              <a:round/>
              <a:headEnd/>
              <a:tailEnd/>
            </a:ln>
          </p:spPr>
          <p:txBody>
            <a:bodyPr/>
            <a:lstStyle/>
            <a:p>
              <a:endParaRPr lang="ru-RU"/>
            </a:p>
          </p:txBody>
        </p:sp>
        <p:sp>
          <p:nvSpPr>
            <p:cNvPr id="162098" name="Freeform 3755"/>
            <p:cNvSpPr>
              <a:spLocks noEditPoints="1"/>
            </p:cNvSpPr>
            <p:nvPr/>
          </p:nvSpPr>
          <p:spPr bwMode="auto">
            <a:xfrm>
              <a:off x="2135" y="1687"/>
              <a:ext cx="58" cy="68"/>
            </a:xfrm>
            <a:custGeom>
              <a:avLst/>
              <a:gdLst>
                <a:gd name="T0" fmla="*/ 0 w 58"/>
                <a:gd name="T1" fmla="*/ 68 h 68"/>
                <a:gd name="T2" fmla="*/ 0 w 58"/>
                <a:gd name="T3" fmla="*/ 0 h 68"/>
                <a:gd name="T4" fmla="*/ 29 w 58"/>
                <a:gd name="T5" fmla="*/ 0 h 68"/>
                <a:gd name="T6" fmla="*/ 41 w 58"/>
                <a:gd name="T7" fmla="*/ 0 h 68"/>
                <a:gd name="T8" fmla="*/ 45 w 58"/>
                <a:gd name="T9" fmla="*/ 2 h 68"/>
                <a:gd name="T10" fmla="*/ 51 w 58"/>
                <a:gd name="T11" fmla="*/ 4 h 68"/>
                <a:gd name="T12" fmla="*/ 53 w 58"/>
                <a:gd name="T13" fmla="*/ 7 h 68"/>
                <a:gd name="T14" fmla="*/ 57 w 58"/>
                <a:gd name="T15" fmla="*/ 10 h 68"/>
                <a:gd name="T16" fmla="*/ 58 w 58"/>
                <a:gd name="T17" fmla="*/ 15 h 68"/>
                <a:gd name="T18" fmla="*/ 58 w 58"/>
                <a:gd name="T19" fmla="*/ 19 h 68"/>
                <a:gd name="T20" fmla="*/ 58 w 58"/>
                <a:gd name="T21" fmla="*/ 24 h 68"/>
                <a:gd name="T22" fmla="*/ 57 w 58"/>
                <a:gd name="T23" fmla="*/ 28 h 68"/>
                <a:gd name="T24" fmla="*/ 55 w 58"/>
                <a:gd name="T25" fmla="*/ 30 h 68"/>
                <a:gd name="T26" fmla="*/ 52 w 58"/>
                <a:gd name="T27" fmla="*/ 33 h 68"/>
                <a:gd name="T28" fmla="*/ 49 w 58"/>
                <a:gd name="T29" fmla="*/ 37 h 68"/>
                <a:gd name="T30" fmla="*/ 44 w 58"/>
                <a:gd name="T31" fmla="*/ 38 h 68"/>
                <a:gd name="T32" fmla="*/ 37 w 58"/>
                <a:gd name="T33" fmla="*/ 40 h 68"/>
                <a:gd name="T34" fmla="*/ 29 w 58"/>
                <a:gd name="T35" fmla="*/ 40 h 68"/>
                <a:gd name="T36" fmla="*/ 10 w 58"/>
                <a:gd name="T37" fmla="*/ 40 h 68"/>
                <a:gd name="T38" fmla="*/ 10 w 58"/>
                <a:gd name="T39" fmla="*/ 68 h 68"/>
                <a:gd name="T40" fmla="*/ 0 w 58"/>
                <a:gd name="T41" fmla="*/ 68 h 68"/>
                <a:gd name="T42" fmla="*/ 10 w 58"/>
                <a:gd name="T43" fmla="*/ 32 h 68"/>
                <a:gd name="T44" fmla="*/ 31 w 58"/>
                <a:gd name="T45" fmla="*/ 32 h 68"/>
                <a:gd name="T46" fmla="*/ 39 w 58"/>
                <a:gd name="T47" fmla="*/ 32 h 68"/>
                <a:gd name="T48" fmla="*/ 43 w 58"/>
                <a:gd name="T49" fmla="*/ 30 h 68"/>
                <a:gd name="T50" fmla="*/ 44 w 58"/>
                <a:gd name="T51" fmla="*/ 28 h 68"/>
                <a:gd name="T52" fmla="*/ 47 w 58"/>
                <a:gd name="T53" fmla="*/ 26 h 68"/>
                <a:gd name="T54" fmla="*/ 49 w 58"/>
                <a:gd name="T55" fmla="*/ 19 h 68"/>
                <a:gd name="T56" fmla="*/ 49 w 58"/>
                <a:gd name="T57" fmla="*/ 16 h 68"/>
                <a:gd name="T58" fmla="*/ 45 w 58"/>
                <a:gd name="T59" fmla="*/ 13 h 68"/>
                <a:gd name="T60" fmla="*/ 45 w 58"/>
                <a:gd name="T61" fmla="*/ 11 h 68"/>
                <a:gd name="T62" fmla="*/ 44 w 58"/>
                <a:gd name="T63" fmla="*/ 10 h 68"/>
                <a:gd name="T64" fmla="*/ 39 w 58"/>
                <a:gd name="T65" fmla="*/ 8 h 68"/>
                <a:gd name="T66" fmla="*/ 31 w 58"/>
                <a:gd name="T67" fmla="*/ 8 h 68"/>
                <a:gd name="T68" fmla="*/ 10 w 58"/>
                <a:gd name="T69" fmla="*/ 8 h 68"/>
                <a:gd name="T70" fmla="*/ 10 w 58"/>
                <a:gd name="T71" fmla="*/ 32 h 6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8"/>
                <a:gd name="T109" fmla="*/ 0 h 68"/>
                <a:gd name="T110" fmla="*/ 58 w 58"/>
                <a:gd name="T111" fmla="*/ 68 h 6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8" h="68">
                  <a:moveTo>
                    <a:pt x="0" y="68"/>
                  </a:moveTo>
                  <a:lnTo>
                    <a:pt x="0" y="0"/>
                  </a:lnTo>
                  <a:lnTo>
                    <a:pt x="29" y="0"/>
                  </a:lnTo>
                  <a:lnTo>
                    <a:pt x="41" y="0"/>
                  </a:lnTo>
                  <a:lnTo>
                    <a:pt x="45" y="2"/>
                  </a:lnTo>
                  <a:lnTo>
                    <a:pt x="51" y="4"/>
                  </a:lnTo>
                  <a:lnTo>
                    <a:pt x="53" y="7"/>
                  </a:lnTo>
                  <a:lnTo>
                    <a:pt x="57" y="10"/>
                  </a:lnTo>
                  <a:lnTo>
                    <a:pt x="58" y="15"/>
                  </a:lnTo>
                  <a:lnTo>
                    <a:pt x="58" y="19"/>
                  </a:lnTo>
                  <a:lnTo>
                    <a:pt x="58" y="24"/>
                  </a:lnTo>
                  <a:lnTo>
                    <a:pt x="57" y="28"/>
                  </a:lnTo>
                  <a:lnTo>
                    <a:pt x="55" y="30"/>
                  </a:lnTo>
                  <a:lnTo>
                    <a:pt x="52" y="33"/>
                  </a:lnTo>
                  <a:lnTo>
                    <a:pt x="49" y="37"/>
                  </a:lnTo>
                  <a:lnTo>
                    <a:pt x="44" y="38"/>
                  </a:lnTo>
                  <a:lnTo>
                    <a:pt x="37" y="40"/>
                  </a:lnTo>
                  <a:lnTo>
                    <a:pt x="29" y="40"/>
                  </a:lnTo>
                  <a:lnTo>
                    <a:pt x="10" y="40"/>
                  </a:lnTo>
                  <a:lnTo>
                    <a:pt x="10" y="68"/>
                  </a:lnTo>
                  <a:lnTo>
                    <a:pt x="0" y="68"/>
                  </a:lnTo>
                  <a:close/>
                  <a:moveTo>
                    <a:pt x="10" y="32"/>
                  </a:moveTo>
                  <a:lnTo>
                    <a:pt x="31" y="32"/>
                  </a:lnTo>
                  <a:lnTo>
                    <a:pt x="39" y="32"/>
                  </a:lnTo>
                  <a:lnTo>
                    <a:pt x="43" y="30"/>
                  </a:lnTo>
                  <a:lnTo>
                    <a:pt x="44" y="28"/>
                  </a:lnTo>
                  <a:lnTo>
                    <a:pt x="47" y="26"/>
                  </a:lnTo>
                  <a:lnTo>
                    <a:pt x="49" y="19"/>
                  </a:lnTo>
                  <a:lnTo>
                    <a:pt x="49" y="16"/>
                  </a:lnTo>
                  <a:lnTo>
                    <a:pt x="45" y="13"/>
                  </a:lnTo>
                  <a:lnTo>
                    <a:pt x="45" y="11"/>
                  </a:lnTo>
                  <a:lnTo>
                    <a:pt x="44" y="10"/>
                  </a:lnTo>
                  <a:lnTo>
                    <a:pt x="39" y="8"/>
                  </a:lnTo>
                  <a:lnTo>
                    <a:pt x="31" y="8"/>
                  </a:lnTo>
                  <a:lnTo>
                    <a:pt x="10" y="8"/>
                  </a:lnTo>
                  <a:lnTo>
                    <a:pt x="10" y="32"/>
                  </a:lnTo>
                  <a:close/>
                </a:path>
              </a:pathLst>
            </a:custGeom>
            <a:solidFill>
              <a:srgbClr val="FFFFFF"/>
            </a:solidFill>
            <a:ln w="9525">
              <a:noFill/>
              <a:round/>
              <a:headEnd/>
              <a:tailEnd/>
            </a:ln>
          </p:spPr>
          <p:txBody>
            <a:bodyPr/>
            <a:lstStyle/>
            <a:p>
              <a:endParaRPr lang="ru-RU"/>
            </a:p>
          </p:txBody>
        </p:sp>
        <p:sp>
          <p:nvSpPr>
            <p:cNvPr id="162099" name="Freeform 3756"/>
            <p:cNvSpPr>
              <a:spLocks noEditPoints="1"/>
            </p:cNvSpPr>
            <p:nvPr/>
          </p:nvSpPr>
          <p:spPr bwMode="auto">
            <a:xfrm>
              <a:off x="2207" y="1687"/>
              <a:ext cx="57" cy="68"/>
            </a:xfrm>
            <a:custGeom>
              <a:avLst/>
              <a:gdLst>
                <a:gd name="T0" fmla="*/ 0 w 57"/>
                <a:gd name="T1" fmla="*/ 68 h 68"/>
                <a:gd name="T2" fmla="*/ 0 w 57"/>
                <a:gd name="T3" fmla="*/ 0 h 68"/>
                <a:gd name="T4" fmla="*/ 28 w 57"/>
                <a:gd name="T5" fmla="*/ 0 h 68"/>
                <a:gd name="T6" fmla="*/ 36 w 57"/>
                <a:gd name="T7" fmla="*/ 0 h 68"/>
                <a:gd name="T8" fmla="*/ 42 w 57"/>
                <a:gd name="T9" fmla="*/ 2 h 68"/>
                <a:gd name="T10" fmla="*/ 47 w 57"/>
                <a:gd name="T11" fmla="*/ 5 h 68"/>
                <a:gd name="T12" fmla="*/ 51 w 57"/>
                <a:gd name="T13" fmla="*/ 8 h 68"/>
                <a:gd name="T14" fmla="*/ 52 w 57"/>
                <a:gd name="T15" fmla="*/ 13 h 68"/>
                <a:gd name="T16" fmla="*/ 53 w 57"/>
                <a:gd name="T17" fmla="*/ 17 h 68"/>
                <a:gd name="T18" fmla="*/ 53 w 57"/>
                <a:gd name="T19" fmla="*/ 21 h 68"/>
                <a:gd name="T20" fmla="*/ 51 w 57"/>
                <a:gd name="T21" fmla="*/ 26 h 68"/>
                <a:gd name="T22" fmla="*/ 47 w 57"/>
                <a:gd name="T23" fmla="*/ 28 h 68"/>
                <a:gd name="T24" fmla="*/ 42 w 57"/>
                <a:gd name="T25" fmla="*/ 32 h 68"/>
                <a:gd name="T26" fmla="*/ 49 w 57"/>
                <a:gd name="T27" fmla="*/ 34 h 68"/>
                <a:gd name="T28" fmla="*/ 53 w 57"/>
                <a:gd name="T29" fmla="*/ 38 h 68"/>
                <a:gd name="T30" fmla="*/ 57 w 57"/>
                <a:gd name="T31" fmla="*/ 43 h 68"/>
                <a:gd name="T32" fmla="*/ 57 w 57"/>
                <a:gd name="T33" fmla="*/ 45 h 68"/>
                <a:gd name="T34" fmla="*/ 57 w 57"/>
                <a:gd name="T35" fmla="*/ 47 h 68"/>
                <a:gd name="T36" fmla="*/ 57 w 57"/>
                <a:gd name="T37" fmla="*/ 52 h 68"/>
                <a:gd name="T38" fmla="*/ 55 w 57"/>
                <a:gd name="T39" fmla="*/ 57 h 68"/>
                <a:gd name="T40" fmla="*/ 52 w 57"/>
                <a:gd name="T41" fmla="*/ 60 h 68"/>
                <a:gd name="T42" fmla="*/ 49 w 57"/>
                <a:gd name="T43" fmla="*/ 64 h 68"/>
                <a:gd name="T44" fmla="*/ 46 w 57"/>
                <a:gd name="T45" fmla="*/ 65 h 68"/>
                <a:gd name="T46" fmla="*/ 41 w 57"/>
                <a:gd name="T47" fmla="*/ 67 h 68"/>
                <a:gd name="T48" fmla="*/ 36 w 57"/>
                <a:gd name="T49" fmla="*/ 68 h 68"/>
                <a:gd name="T50" fmla="*/ 28 w 57"/>
                <a:gd name="T51" fmla="*/ 68 h 68"/>
                <a:gd name="T52" fmla="*/ 0 w 57"/>
                <a:gd name="T53" fmla="*/ 68 h 68"/>
                <a:gd name="T54" fmla="*/ 9 w 57"/>
                <a:gd name="T55" fmla="*/ 29 h 68"/>
                <a:gd name="T56" fmla="*/ 27 w 57"/>
                <a:gd name="T57" fmla="*/ 28 h 68"/>
                <a:gd name="T58" fmla="*/ 36 w 57"/>
                <a:gd name="T59" fmla="*/ 28 h 68"/>
                <a:gd name="T60" fmla="*/ 41 w 57"/>
                <a:gd name="T61" fmla="*/ 24 h 68"/>
                <a:gd name="T62" fmla="*/ 42 w 57"/>
                <a:gd name="T63" fmla="*/ 21 h 68"/>
                <a:gd name="T64" fmla="*/ 44 w 57"/>
                <a:gd name="T65" fmla="*/ 17 h 68"/>
                <a:gd name="T66" fmla="*/ 42 w 57"/>
                <a:gd name="T67" fmla="*/ 15 h 68"/>
                <a:gd name="T68" fmla="*/ 42 w 57"/>
                <a:gd name="T69" fmla="*/ 13 h 68"/>
                <a:gd name="T70" fmla="*/ 41 w 57"/>
                <a:gd name="T71" fmla="*/ 11 h 68"/>
                <a:gd name="T72" fmla="*/ 39 w 57"/>
                <a:gd name="T73" fmla="*/ 10 h 68"/>
                <a:gd name="T74" fmla="*/ 36 w 57"/>
                <a:gd name="T75" fmla="*/ 8 h 68"/>
                <a:gd name="T76" fmla="*/ 32 w 57"/>
                <a:gd name="T77" fmla="*/ 8 h 68"/>
                <a:gd name="T78" fmla="*/ 25 w 57"/>
                <a:gd name="T79" fmla="*/ 8 h 68"/>
                <a:gd name="T80" fmla="*/ 9 w 57"/>
                <a:gd name="T81" fmla="*/ 8 h 68"/>
                <a:gd name="T82" fmla="*/ 9 w 57"/>
                <a:gd name="T83" fmla="*/ 29 h 68"/>
                <a:gd name="T84" fmla="*/ 9 w 57"/>
                <a:gd name="T85" fmla="*/ 60 h 68"/>
                <a:gd name="T86" fmla="*/ 30 w 57"/>
                <a:gd name="T87" fmla="*/ 60 h 68"/>
                <a:gd name="T88" fmla="*/ 36 w 57"/>
                <a:gd name="T89" fmla="*/ 58 h 68"/>
                <a:gd name="T90" fmla="*/ 39 w 57"/>
                <a:gd name="T91" fmla="*/ 58 h 68"/>
                <a:gd name="T92" fmla="*/ 42 w 57"/>
                <a:gd name="T93" fmla="*/ 57 h 68"/>
                <a:gd name="T94" fmla="*/ 44 w 57"/>
                <a:gd name="T95" fmla="*/ 56 h 68"/>
                <a:gd name="T96" fmla="*/ 46 w 57"/>
                <a:gd name="T97" fmla="*/ 54 h 68"/>
                <a:gd name="T98" fmla="*/ 47 w 57"/>
                <a:gd name="T99" fmla="*/ 51 h 68"/>
                <a:gd name="T100" fmla="*/ 47 w 57"/>
                <a:gd name="T101" fmla="*/ 47 h 68"/>
                <a:gd name="T102" fmla="*/ 47 w 57"/>
                <a:gd name="T103" fmla="*/ 45 h 68"/>
                <a:gd name="T104" fmla="*/ 44 w 57"/>
                <a:gd name="T105" fmla="*/ 41 h 68"/>
                <a:gd name="T106" fmla="*/ 42 w 57"/>
                <a:gd name="T107" fmla="*/ 40 h 68"/>
                <a:gd name="T108" fmla="*/ 38 w 57"/>
                <a:gd name="T109" fmla="*/ 38 h 68"/>
                <a:gd name="T110" fmla="*/ 34 w 57"/>
                <a:gd name="T111" fmla="*/ 37 h 68"/>
                <a:gd name="T112" fmla="*/ 27 w 57"/>
                <a:gd name="T113" fmla="*/ 37 h 68"/>
                <a:gd name="T114" fmla="*/ 9 w 57"/>
                <a:gd name="T115" fmla="*/ 37 h 68"/>
                <a:gd name="T116" fmla="*/ 9 w 57"/>
                <a:gd name="T117" fmla="*/ 60 h 6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7"/>
                <a:gd name="T178" fmla="*/ 0 h 68"/>
                <a:gd name="T179" fmla="*/ 57 w 57"/>
                <a:gd name="T180" fmla="*/ 68 h 6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7" h="68">
                  <a:moveTo>
                    <a:pt x="0" y="68"/>
                  </a:moveTo>
                  <a:lnTo>
                    <a:pt x="0" y="0"/>
                  </a:lnTo>
                  <a:lnTo>
                    <a:pt x="28" y="0"/>
                  </a:lnTo>
                  <a:lnTo>
                    <a:pt x="36" y="0"/>
                  </a:lnTo>
                  <a:lnTo>
                    <a:pt x="42" y="2"/>
                  </a:lnTo>
                  <a:lnTo>
                    <a:pt x="47" y="5"/>
                  </a:lnTo>
                  <a:lnTo>
                    <a:pt x="51" y="8"/>
                  </a:lnTo>
                  <a:lnTo>
                    <a:pt x="52" y="13"/>
                  </a:lnTo>
                  <a:lnTo>
                    <a:pt x="53" y="17"/>
                  </a:lnTo>
                  <a:lnTo>
                    <a:pt x="53" y="21"/>
                  </a:lnTo>
                  <a:lnTo>
                    <a:pt x="51" y="26"/>
                  </a:lnTo>
                  <a:lnTo>
                    <a:pt x="47" y="28"/>
                  </a:lnTo>
                  <a:lnTo>
                    <a:pt x="42" y="32"/>
                  </a:lnTo>
                  <a:lnTo>
                    <a:pt x="49" y="34"/>
                  </a:lnTo>
                  <a:lnTo>
                    <a:pt x="53" y="38"/>
                  </a:lnTo>
                  <a:lnTo>
                    <a:pt x="57" y="43"/>
                  </a:lnTo>
                  <a:lnTo>
                    <a:pt x="57" y="45"/>
                  </a:lnTo>
                  <a:lnTo>
                    <a:pt x="57" y="47"/>
                  </a:lnTo>
                  <a:lnTo>
                    <a:pt x="57" y="52"/>
                  </a:lnTo>
                  <a:lnTo>
                    <a:pt x="55" y="57"/>
                  </a:lnTo>
                  <a:lnTo>
                    <a:pt x="52" y="60"/>
                  </a:lnTo>
                  <a:lnTo>
                    <a:pt x="49" y="64"/>
                  </a:lnTo>
                  <a:lnTo>
                    <a:pt x="46" y="65"/>
                  </a:lnTo>
                  <a:lnTo>
                    <a:pt x="41" y="67"/>
                  </a:lnTo>
                  <a:lnTo>
                    <a:pt x="36" y="68"/>
                  </a:lnTo>
                  <a:lnTo>
                    <a:pt x="28" y="68"/>
                  </a:lnTo>
                  <a:lnTo>
                    <a:pt x="0" y="68"/>
                  </a:lnTo>
                  <a:close/>
                  <a:moveTo>
                    <a:pt x="9" y="29"/>
                  </a:moveTo>
                  <a:lnTo>
                    <a:pt x="27" y="28"/>
                  </a:lnTo>
                  <a:lnTo>
                    <a:pt x="36" y="28"/>
                  </a:lnTo>
                  <a:lnTo>
                    <a:pt x="41" y="24"/>
                  </a:lnTo>
                  <a:lnTo>
                    <a:pt x="42" y="21"/>
                  </a:lnTo>
                  <a:lnTo>
                    <a:pt x="44" y="17"/>
                  </a:lnTo>
                  <a:lnTo>
                    <a:pt x="42" y="15"/>
                  </a:lnTo>
                  <a:lnTo>
                    <a:pt x="42" y="13"/>
                  </a:lnTo>
                  <a:lnTo>
                    <a:pt x="41" y="11"/>
                  </a:lnTo>
                  <a:lnTo>
                    <a:pt x="39" y="10"/>
                  </a:lnTo>
                  <a:lnTo>
                    <a:pt x="36" y="8"/>
                  </a:lnTo>
                  <a:lnTo>
                    <a:pt x="32" y="8"/>
                  </a:lnTo>
                  <a:lnTo>
                    <a:pt x="25" y="8"/>
                  </a:lnTo>
                  <a:lnTo>
                    <a:pt x="9" y="8"/>
                  </a:lnTo>
                  <a:lnTo>
                    <a:pt x="9" y="29"/>
                  </a:lnTo>
                  <a:close/>
                  <a:moveTo>
                    <a:pt x="9" y="60"/>
                  </a:moveTo>
                  <a:lnTo>
                    <a:pt x="30" y="60"/>
                  </a:lnTo>
                  <a:lnTo>
                    <a:pt x="36" y="58"/>
                  </a:lnTo>
                  <a:lnTo>
                    <a:pt x="39" y="58"/>
                  </a:lnTo>
                  <a:lnTo>
                    <a:pt x="42" y="57"/>
                  </a:lnTo>
                  <a:lnTo>
                    <a:pt x="44" y="56"/>
                  </a:lnTo>
                  <a:lnTo>
                    <a:pt x="46" y="54"/>
                  </a:lnTo>
                  <a:lnTo>
                    <a:pt x="47" y="51"/>
                  </a:lnTo>
                  <a:lnTo>
                    <a:pt x="47" y="47"/>
                  </a:lnTo>
                  <a:lnTo>
                    <a:pt x="47" y="45"/>
                  </a:lnTo>
                  <a:lnTo>
                    <a:pt x="44" y="41"/>
                  </a:lnTo>
                  <a:lnTo>
                    <a:pt x="42" y="40"/>
                  </a:lnTo>
                  <a:lnTo>
                    <a:pt x="38" y="38"/>
                  </a:lnTo>
                  <a:lnTo>
                    <a:pt x="34" y="37"/>
                  </a:lnTo>
                  <a:lnTo>
                    <a:pt x="27" y="37"/>
                  </a:lnTo>
                  <a:lnTo>
                    <a:pt x="9" y="37"/>
                  </a:lnTo>
                  <a:lnTo>
                    <a:pt x="9" y="60"/>
                  </a:lnTo>
                  <a:close/>
                </a:path>
              </a:pathLst>
            </a:custGeom>
            <a:solidFill>
              <a:srgbClr val="FFFFFF"/>
            </a:solidFill>
            <a:ln w="9525">
              <a:noFill/>
              <a:round/>
              <a:headEnd/>
              <a:tailEnd/>
            </a:ln>
          </p:spPr>
          <p:txBody>
            <a:bodyPr/>
            <a:lstStyle/>
            <a:p>
              <a:endParaRPr lang="ru-RU"/>
            </a:p>
          </p:txBody>
        </p:sp>
        <p:sp>
          <p:nvSpPr>
            <p:cNvPr id="162100" name="Freeform 3757"/>
            <p:cNvSpPr>
              <a:spLocks/>
            </p:cNvSpPr>
            <p:nvPr/>
          </p:nvSpPr>
          <p:spPr bwMode="auto">
            <a:xfrm>
              <a:off x="2274" y="1687"/>
              <a:ext cx="48" cy="68"/>
            </a:xfrm>
            <a:custGeom>
              <a:avLst/>
              <a:gdLst>
                <a:gd name="T0" fmla="*/ 48 w 48"/>
                <a:gd name="T1" fmla="*/ 58 h 68"/>
                <a:gd name="T2" fmla="*/ 48 w 48"/>
                <a:gd name="T3" fmla="*/ 68 h 68"/>
                <a:gd name="T4" fmla="*/ 0 w 48"/>
                <a:gd name="T5" fmla="*/ 68 h 68"/>
                <a:gd name="T6" fmla="*/ 2 w 48"/>
                <a:gd name="T7" fmla="*/ 62 h 68"/>
                <a:gd name="T8" fmla="*/ 3 w 48"/>
                <a:gd name="T9" fmla="*/ 57 h 68"/>
                <a:gd name="T10" fmla="*/ 6 w 48"/>
                <a:gd name="T11" fmla="*/ 53 h 68"/>
                <a:gd name="T12" fmla="*/ 11 w 48"/>
                <a:gd name="T13" fmla="*/ 47 h 68"/>
                <a:gd name="T14" fmla="*/ 18 w 48"/>
                <a:gd name="T15" fmla="*/ 41 h 68"/>
                <a:gd name="T16" fmla="*/ 28 w 48"/>
                <a:gd name="T17" fmla="*/ 34 h 68"/>
                <a:gd name="T18" fmla="*/ 34 w 48"/>
                <a:gd name="T19" fmla="*/ 28 h 68"/>
                <a:gd name="T20" fmla="*/ 37 w 48"/>
                <a:gd name="T21" fmla="*/ 23 h 68"/>
                <a:gd name="T22" fmla="*/ 39 w 48"/>
                <a:gd name="T23" fmla="*/ 17 h 68"/>
                <a:gd name="T24" fmla="*/ 37 w 48"/>
                <a:gd name="T25" fmla="*/ 13 h 68"/>
                <a:gd name="T26" fmla="*/ 35 w 48"/>
                <a:gd name="T27" fmla="*/ 10 h 68"/>
                <a:gd name="T28" fmla="*/ 33 w 48"/>
                <a:gd name="T29" fmla="*/ 8 h 68"/>
                <a:gd name="T30" fmla="*/ 31 w 48"/>
                <a:gd name="T31" fmla="*/ 7 h 68"/>
                <a:gd name="T32" fmla="*/ 25 w 48"/>
                <a:gd name="T33" fmla="*/ 7 h 68"/>
                <a:gd name="T34" fmla="*/ 18 w 48"/>
                <a:gd name="T35" fmla="*/ 8 h 68"/>
                <a:gd name="T36" fmla="*/ 14 w 48"/>
                <a:gd name="T37" fmla="*/ 10 h 68"/>
                <a:gd name="T38" fmla="*/ 11 w 48"/>
                <a:gd name="T39" fmla="*/ 15 h 68"/>
                <a:gd name="T40" fmla="*/ 11 w 48"/>
                <a:gd name="T41" fmla="*/ 21 h 68"/>
                <a:gd name="T42" fmla="*/ 2 w 48"/>
                <a:gd name="T43" fmla="*/ 19 h 68"/>
                <a:gd name="T44" fmla="*/ 2 w 48"/>
                <a:gd name="T45" fmla="*/ 15 h 68"/>
                <a:gd name="T46" fmla="*/ 3 w 48"/>
                <a:gd name="T47" fmla="*/ 11 h 68"/>
                <a:gd name="T48" fmla="*/ 5 w 48"/>
                <a:gd name="T49" fmla="*/ 8 h 68"/>
                <a:gd name="T50" fmla="*/ 6 w 48"/>
                <a:gd name="T51" fmla="*/ 7 h 68"/>
                <a:gd name="T52" fmla="*/ 8 w 48"/>
                <a:gd name="T53" fmla="*/ 6 h 68"/>
                <a:gd name="T54" fmla="*/ 13 w 48"/>
                <a:gd name="T55" fmla="*/ 2 h 68"/>
                <a:gd name="T56" fmla="*/ 15 w 48"/>
                <a:gd name="T57" fmla="*/ 0 h 68"/>
                <a:gd name="T58" fmla="*/ 20 w 48"/>
                <a:gd name="T59" fmla="*/ 0 h 68"/>
                <a:gd name="T60" fmla="*/ 25 w 48"/>
                <a:gd name="T61" fmla="*/ 0 h 68"/>
                <a:gd name="T62" fmla="*/ 29 w 48"/>
                <a:gd name="T63" fmla="*/ 0 h 68"/>
                <a:gd name="T64" fmla="*/ 34 w 48"/>
                <a:gd name="T65" fmla="*/ 0 h 68"/>
                <a:gd name="T66" fmla="*/ 38 w 48"/>
                <a:gd name="T67" fmla="*/ 2 h 68"/>
                <a:gd name="T68" fmla="*/ 42 w 48"/>
                <a:gd name="T69" fmla="*/ 5 h 68"/>
                <a:gd name="T70" fmla="*/ 46 w 48"/>
                <a:gd name="T71" fmla="*/ 11 h 68"/>
                <a:gd name="T72" fmla="*/ 48 w 48"/>
                <a:gd name="T73" fmla="*/ 15 h 68"/>
                <a:gd name="T74" fmla="*/ 48 w 48"/>
                <a:gd name="T75" fmla="*/ 17 h 68"/>
                <a:gd name="T76" fmla="*/ 48 w 48"/>
                <a:gd name="T77" fmla="*/ 23 h 68"/>
                <a:gd name="T78" fmla="*/ 46 w 48"/>
                <a:gd name="T79" fmla="*/ 26 h 68"/>
                <a:gd name="T80" fmla="*/ 44 w 48"/>
                <a:gd name="T81" fmla="*/ 30 h 68"/>
                <a:gd name="T82" fmla="*/ 40 w 48"/>
                <a:gd name="T83" fmla="*/ 35 h 68"/>
                <a:gd name="T84" fmla="*/ 26 w 48"/>
                <a:gd name="T85" fmla="*/ 46 h 68"/>
                <a:gd name="T86" fmla="*/ 15 w 48"/>
                <a:gd name="T87" fmla="*/ 54 h 68"/>
                <a:gd name="T88" fmla="*/ 13 w 48"/>
                <a:gd name="T89" fmla="*/ 58 h 68"/>
                <a:gd name="T90" fmla="*/ 48 w 48"/>
                <a:gd name="T91" fmla="*/ 58 h 6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8"/>
                <a:gd name="T139" fmla="*/ 0 h 68"/>
                <a:gd name="T140" fmla="*/ 48 w 48"/>
                <a:gd name="T141" fmla="*/ 68 h 6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8" h="68">
                  <a:moveTo>
                    <a:pt x="48" y="58"/>
                  </a:moveTo>
                  <a:lnTo>
                    <a:pt x="48" y="68"/>
                  </a:lnTo>
                  <a:lnTo>
                    <a:pt x="0" y="68"/>
                  </a:lnTo>
                  <a:lnTo>
                    <a:pt x="2" y="62"/>
                  </a:lnTo>
                  <a:lnTo>
                    <a:pt x="3" y="57"/>
                  </a:lnTo>
                  <a:lnTo>
                    <a:pt x="6" y="53"/>
                  </a:lnTo>
                  <a:lnTo>
                    <a:pt x="11" y="47"/>
                  </a:lnTo>
                  <a:lnTo>
                    <a:pt x="18" y="41"/>
                  </a:lnTo>
                  <a:lnTo>
                    <a:pt x="28" y="34"/>
                  </a:lnTo>
                  <a:lnTo>
                    <a:pt x="34" y="28"/>
                  </a:lnTo>
                  <a:lnTo>
                    <a:pt x="37" y="23"/>
                  </a:lnTo>
                  <a:lnTo>
                    <a:pt x="39" y="17"/>
                  </a:lnTo>
                  <a:lnTo>
                    <a:pt x="37" y="13"/>
                  </a:lnTo>
                  <a:lnTo>
                    <a:pt x="35" y="10"/>
                  </a:lnTo>
                  <a:lnTo>
                    <a:pt x="33" y="8"/>
                  </a:lnTo>
                  <a:lnTo>
                    <a:pt x="31" y="7"/>
                  </a:lnTo>
                  <a:lnTo>
                    <a:pt x="25" y="7"/>
                  </a:lnTo>
                  <a:lnTo>
                    <a:pt x="18" y="8"/>
                  </a:lnTo>
                  <a:lnTo>
                    <a:pt x="14" y="10"/>
                  </a:lnTo>
                  <a:lnTo>
                    <a:pt x="11" y="15"/>
                  </a:lnTo>
                  <a:lnTo>
                    <a:pt x="11" y="21"/>
                  </a:lnTo>
                  <a:lnTo>
                    <a:pt x="2" y="19"/>
                  </a:lnTo>
                  <a:lnTo>
                    <a:pt x="2" y="15"/>
                  </a:lnTo>
                  <a:lnTo>
                    <a:pt x="3" y="11"/>
                  </a:lnTo>
                  <a:lnTo>
                    <a:pt x="5" y="8"/>
                  </a:lnTo>
                  <a:lnTo>
                    <a:pt x="6" y="7"/>
                  </a:lnTo>
                  <a:lnTo>
                    <a:pt x="8" y="6"/>
                  </a:lnTo>
                  <a:lnTo>
                    <a:pt x="13" y="2"/>
                  </a:lnTo>
                  <a:lnTo>
                    <a:pt x="15" y="0"/>
                  </a:lnTo>
                  <a:lnTo>
                    <a:pt x="20" y="0"/>
                  </a:lnTo>
                  <a:lnTo>
                    <a:pt x="25" y="0"/>
                  </a:lnTo>
                  <a:lnTo>
                    <a:pt x="29" y="0"/>
                  </a:lnTo>
                  <a:lnTo>
                    <a:pt x="34" y="0"/>
                  </a:lnTo>
                  <a:lnTo>
                    <a:pt x="38" y="2"/>
                  </a:lnTo>
                  <a:lnTo>
                    <a:pt x="42" y="5"/>
                  </a:lnTo>
                  <a:lnTo>
                    <a:pt x="46" y="11"/>
                  </a:lnTo>
                  <a:lnTo>
                    <a:pt x="48" y="15"/>
                  </a:lnTo>
                  <a:lnTo>
                    <a:pt x="48" y="17"/>
                  </a:lnTo>
                  <a:lnTo>
                    <a:pt x="48" y="23"/>
                  </a:lnTo>
                  <a:lnTo>
                    <a:pt x="46" y="26"/>
                  </a:lnTo>
                  <a:lnTo>
                    <a:pt x="44" y="30"/>
                  </a:lnTo>
                  <a:lnTo>
                    <a:pt x="40" y="35"/>
                  </a:lnTo>
                  <a:lnTo>
                    <a:pt x="26" y="46"/>
                  </a:lnTo>
                  <a:lnTo>
                    <a:pt x="15" y="54"/>
                  </a:lnTo>
                  <a:lnTo>
                    <a:pt x="13" y="58"/>
                  </a:lnTo>
                  <a:lnTo>
                    <a:pt x="48" y="58"/>
                  </a:lnTo>
                  <a:close/>
                </a:path>
              </a:pathLst>
            </a:custGeom>
            <a:solidFill>
              <a:srgbClr val="FFFFFF"/>
            </a:solidFill>
            <a:ln w="9525">
              <a:noFill/>
              <a:round/>
              <a:headEnd/>
              <a:tailEnd/>
            </a:ln>
          </p:spPr>
          <p:txBody>
            <a:bodyPr/>
            <a:lstStyle/>
            <a:p>
              <a:endParaRPr lang="ru-RU"/>
            </a:p>
          </p:txBody>
        </p:sp>
        <p:sp>
          <p:nvSpPr>
            <p:cNvPr id="162101" name="Freeform 3758"/>
            <p:cNvSpPr>
              <a:spLocks noEditPoints="1"/>
            </p:cNvSpPr>
            <p:nvPr/>
          </p:nvSpPr>
          <p:spPr bwMode="auto">
            <a:xfrm>
              <a:off x="2386" y="1687"/>
              <a:ext cx="57" cy="68"/>
            </a:xfrm>
            <a:custGeom>
              <a:avLst/>
              <a:gdLst>
                <a:gd name="T0" fmla="*/ 0 w 57"/>
                <a:gd name="T1" fmla="*/ 68 h 68"/>
                <a:gd name="T2" fmla="*/ 0 w 57"/>
                <a:gd name="T3" fmla="*/ 0 h 68"/>
                <a:gd name="T4" fmla="*/ 28 w 57"/>
                <a:gd name="T5" fmla="*/ 0 h 68"/>
                <a:gd name="T6" fmla="*/ 39 w 57"/>
                <a:gd name="T7" fmla="*/ 0 h 68"/>
                <a:gd name="T8" fmla="*/ 44 w 57"/>
                <a:gd name="T9" fmla="*/ 2 h 68"/>
                <a:gd name="T10" fmla="*/ 49 w 57"/>
                <a:gd name="T11" fmla="*/ 4 h 68"/>
                <a:gd name="T12" fmla="*/ 52 w 57"/>
                <a:gd name="T13" fmla="*/ 7 h 68"/>
                <a:gd name="T14" fmla="*/ 55 w 57"/>
                <a:gd name="T15" fmla="*/ 10 h 68"/>
                <a:gd name="T16" fmla="*/ 57 w 57"/>
                <a:gd name="T17" fmla="*/ 15 h 68"/>
                <a:gd name="T18" fmla="*/ 57 w 57"/>
                <a:gd name="T19" fmla="*/ 19 h 68"/>
                <a:gd name="T20" fmla="*/ 57 w 57"/>
                <a:gd name="T21" fmla="*/ 24 h 68"/>
                <a:gd name="T22" fmla="*/ 55 w 57"/>
                <a:gd name="T23" fmla="*/ 28 h 68"/>
                <a:gd name="T24" fmla="*/ 53 w 57"/>
                <a:gd name="T25" fmla="*/ 30 h 68"/>
                <a:gd name="T26" fmla="*/ 51 w 57"/>
                <a:gd name="T27" fmla="*/ 33 h 68"/>
                <a:gd name="T28" fmla="*/ 47 w 57"/>
                <a:gd name="T29" fmla="*/ 37 h 68"/>
                <a:gd name="T30" fmla="*/ 43 w 57"/>
                <a:gd name="T31" fmla="*/ 38 h 68"/>
                <a:gd name="T32" fmla="*/ 36 w 57"/>
                <a:gd name="T33" fmla="*/ 40 h 68"/>
                <a:gd name="T34" fmla="*/ 30 w 57"/>
                <a:gd name="T35" fmla="*/ 40 h 68"/>
                <a:gd name="T36" fmla="*/ 9 w 57"/>
                <a:gd name="T37" fmla="*/ 40 h 68"/>
                <a:gd name="T38" fmla="*/ 10 w 57"/>
                <a:gd name="T39" fmla="*/ 68 h 68"/>
                <a:gd name="T40" fmla="*/ 0 w 57"/>
                <a:gd name="T41" fmla="*/ 68 h 68"/>
                <a:gd name="T42" fmla="*/ 9 w 57"/>
                <a:gd name="T43" fmla="*/ 32 h 68"/>
                <a:gd name="T44" fmla="*/ 30 w 57"/>
                <a:gd name="T45" fmla="*/ 32 h 68"/>
                <a:gd name="T46" fmla="*/ 38 w 57"/>
                <a:gd name="T47" fmla="*/ 32 h 68"/>
                <a:gd name="T48" fmla="*/ 41 w 57"/>
                <a:gd name="T49" fmla="*/ 30 h 68"/>
                <a:gd name="T50" fmla="*/ 43 w 57"/>
                <a:gd name="T51" fmla="*/ 28 h 68"/>
                <a:gd name="T52" fmla="*/ 46 w 57"/>
                <a:gd name="T53" fmla="*/ 26 h 68"/>
                <a:gd name="T54" fmla="*/ 47 w 57"/>
                <a:gd name="T55" fmla="*/ 19 h 68"/>
                <a:gd name="T56" fmla="*/ 47 w 57"/>
                <a:gd name="T57" fmla="*/ 16 h 68"/>
                <a:gd name="T58" fmla="*/ 46 w 57"/>
                <a:gd name="T59" fmla="*/ 13 h 68"/>
                <a:gd name="T60" fmla="*/ 44 w 57"/>
                <a:gd name="T61" fmla="*/ 11 h 68"/>
                <a:gd name="T62" fmla="*/ 43 w 57"/>
                <a:gd name="T63" fmla="*/ 10 h 68"/>
                <a:gd name="T64" fmla="*/ 39 w 57"/>
                <a:gd name="T65" fmla="*/ 8 h 68"/>
                <a:gd name="T66" fmla="*/ 30 w 57"/>
                <a:gd name="T67" fmla="*/ 8 h 68"/>
                <a:gd name="T68" fmla="*/ 9 w 57"/>
                <a:gd name="T69" fmla="*/ 8 h 68"/>
                <a:gd name="T70" fmla="*/ 9 w 57"/>
                <a:gd name="T71" fmla="*/ 32 h 6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7"/>
                <a:gd name="T109" fmla="*/ 0 h 68"/>
                <a:gd name="T110" fmla="*/ 57 w 57"/>
                <a:gd name="T111" fmla="*/ 68 h 6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7" h="68">
                  <a:moveTo>
                    <a:pt x="0" y="68"/>
                  </a:moveTo>
                  <a:lnTo>
                    <a:pt x="0" y="0"/>
                  </a:lnTo>
                  <a:lnTo>
                    <a:pt x="28" y="0"/>
                  </a:lnTo>
                  <a:lnTo>
                    <a:pt x="39" y="0"/>
                  </a:lnTo>
                  <a:lnTo>
                    <a:pt x="44" y="2"/>
                  </a:lnTo>
                  <a:lnTo>
                    <a:pt x="49" y="4"/>
                  </a:lnTo>
                  <a:lnTo>
                    <a:pt x="52" y="7"/>
                  </a:lnTo>
                  <a:lnTo>
                    <a:pt x="55" y="10"/>
                  </a:lnTo>
                  <a:lnTo>
                    <a:pt x="57" y="15"/>
                  </a:lnTo>
                  <a:lnTo>
                    <a:pt x="57" y="19"/>
                  </a:lnTo>
                  <a:lnTo>
                    <a:pt x="57" y="24"/>
                  </a:lnTo>
                  <a:lnTo>
                    <a:pt x="55" y="28"/>
                  </a:lnTo>
                  <a:lnTo>
                    <a:pt x="53" y="30"/>
                  </a:lnTo>
                  <a:lnTo>
                    <a:pt x="51" y="33"/>
                  </a:lnTo>
                  <a:lnTo>
                    <a:pt x="47" y="37"/>
                  </a:lnTo>
                  <a:lnTo>
                    <a:pt x="43" y="38"/>
                  </a:lnTo>
                  <a:lnTo>
                    <a:pt x="36" y="40"/>
                  </a:lnTo>
                  <a:lnTo>
                    <a:pt x="30" y="40"/>
                  </a:lnTo>
                  <a:lnTo>
                    <a:pt x="9" y="40"/>
                  </a:lnTo>
                  <a:lnTo>
                    <a:pt x="10" y="68"/>
                  </a:lnTo>
                  <a:lnTo>
                    <a:pt x="0" y="68"/>
                  </a:lnTo>
                  <a:close/>
                  <a:moveTo>
                    <a:pt x="9" y="32"/>
                  </a:moveTo>
                  <a:lnTo>
                    <a:pt x="30" y="32"/>
                  </a:lnTo>
                  <a:lnTo>
                    <a:pt x="38" y="32"/>
                  </a:lnTo>
                  <a:lnTo>
                    <a:pt x="41" y="30"/>
                  </a:lnTo>
                  <a:lnTo>
                    <a:pt x="43" y="28"/>
                  </a:lnTo>
                  <a:lnTo>
                    <a:pt x="46" y="26"/>
                  </a:lnTo>
                  <a:lnTo>
                    <a:pt x="47" y="19"/>
                  </a:lnTo>
                  <a:lnTo>
                    <a:pt x="47" y="16"/>
                  </a:lnTo>
                  <a:lnTo>
                    <a:pt x="46" y="13"/>
                  </a:lnTo>
                  <a:lnTo>
                    <a:pt x="44" y="11"/>
                  </a:lnTo>
                  <a:lnTo>
                    <a:pt x="43" y="10"/>
                  </a:lnTo>
                  <a:lnTo>
                    <a:pt x="39" y="8"/>
                  </a:lnTo>
                  <a:lnTo>
                    <a:pt x="30" y="8"/>
                  </a:lnTo>
                  <a:lnTo>
                    <a:pt x="9" y="8"/>
                  </a:lnTo>
                  <a:lnTo>
                    <a:pt x="9" y="32"/>
                  </a:lnTo>
                  <a:close/>
                </a:path>
              </a:pathLst>
            </a:custGeom>
            <a:solidFill>
              <a:srgbClr val="FFFFFF"/>
            </a:solidFill>
            <a:ln w="9525">
              <a:noFill/>
              <a:round/>
              <a:headEnd/>
              <a:tailEnd/>
            </a:ln>
          </p:spPr>
          <p:txBody>
            <a:bodyPr/>
            <a:lstStyle/>
            <a:p>
              <a:endParaRPr lang="ru-RU"/>
            </a:p>
          </p:txBody>
        </p:sp>
        <p:sp>
          <p:nvSpPr>
            <p:cNvPr id="162102" name="Freeform 3759"/>
            <p:cNvSpPr>
              <a:spLocks noEditPoints="1"/>
            </p:cNvSpPr>
            <p:nvPr/>
          </p:nvSpPr>
          <p:spPr bwMode="auto">
            <a:xfrm>
              <a:off x="2453" y="1687"/>
              <a:ext cx="58" cy="68"/>
            </a:xfrm>
            <a:custGeom>
              <a:avLst/>
              <a:gdLst>
                <a:gd name="T0" fmla="*/ 0 w 58"/>
                <a:gd name="T1" fmla="*/ 68 h 68"/>
                <a:gd name="T2" fmla="*/ 0 w 58"/>
                <a:gd name="T3" fmla="*/ 0 h 68"/>
                <a:gd name="T4" fmla="*/ 29 w 58"/>
                <a:gd name="T5" fmla="*/ 0 h 68"/>
                <a:gd name="T6" fmla="*/ 37 w 58"/>
                <a:gd name="T7" fmla="*/ 0 h 68"/>
                <a:gd name="T8" fmla="*/ 44 w 58"/>
                <a:gd name="T9" fmla="*/ 2 h 68"/>
                <a:gd name="T10" fmla="*/ 49 w 58"/>
                <a:gd name="T11" fmla="*/ 5 h 68"/>
                <a:gd name="T12" fmla="*/ 52 w 58"/>
                <a:gd name="T13" fmla="*/ 8 h 68"/>
                <a:gd name="T14" fmla="*/ 55 w 58"/>
                <a:gd name="T15" fmla="*/ 13 h 68"/>
                <a:gd name="T16" fmla="*/ 55 w 58"/>
                <a:gd name="T17" fmla="*/ 17 h 68"/>
                <a:gd name="T18" fmla="*/ 55 w 58"/>
                <a:gd name="T19" fmla="*/ 21 h 68"/>
                <a:gd name="T20" fmla="*/ 52 w 58"/>
                <a:gd name="T21" fmla="*/ 26 h 68"/>
                <a:gd name="T22" fmla="*/ 49 w 58"/>
                <a:gd name="T23" fmla="*/ 28 h 68"/>
                <a:gd name="T24" fmla="*/ 44 w 58"/>
                <a:gd name="T25" fmla="*/ 32 h 68"/>
                <a:gd name="T26" fmla="*/ 50 w 58"/>
                <a:gd name="T27" fmla="*/ 34 h 68"/>
                <a:gd name="T28" fmla="*/ 55 w 58"/>
                <a:gd name="T29" fmla="*/ 38 h 68"/>
                <a:gd name="T30" fmla="*/ 58 w 58"/>
                <a:gd name="T31" fmla="*/ 43 h 68"/>
                <a:gd name="T32" fmla="*/ 58 w 58"/>
                <a:gd name="T33" fmla="*/ 45 h 68"/>
                <a:gd name="T34" fmla="*/ 58 w 58"/>
                <a:gd name="T35" fmla="*/ 47 h 68"/>
                <a:gd name="T36" fmla="*/ 58 w 58"/>
                <a:gd name="T37" fmla="*/ 52 h 68"/>
                <a:gd name="T38" fmla="*/ 57 w 58"/>
                <a:gd name="T39" fmla="*/ 57 h 68"/>
                <a:gd name="T40" fmla="*/ 54 w 58"/>
                <a:gd name="T41" fmla="*/ 60 h 68"/>
                <a:gd name="T42" fmla="*/ 50 w 58"/>
                <a:gd name="T43" fmla="*/ 64 h 68"/>
                <a:gd name="T44" fmla="*/ 47 w 58"/>
                <a:gd name="T45" fmla="*/ 65 h 68"/>
                <a:gd name="T46" fmla="*/ 43 w 58"/>
                <a:gd name="T47" fmla="*/ 67 h 68"/>
                <a:gd name="T48" fmla="*/ 37 w 58"/>
                <a:gd name="T49" fmla="*/ 68 h 68"/>
                <a:gd name="T50" fmla="*/ 31 w 58"/>
                <a:gd name="T51" fmla="*/ 68 h 68"/>
                <a:gd name="T52" fmla="*/ 0 w 58"/>
                <a:gd name="T53" fmla="*/ 68 h 68"/>
                <a:gd name="T54" fmla="*/ 12 w 58"/>
                <a:gd name="T55" fmla="*/ 29 h 68"/>
                <a:gd name="T56" fmla="*/ 27 w 58"/>
                <a:gd name="T57" fmla="*/ 28 h 68"/>
                <a:gd name="T58" fmla="*/ 37 w 58"/>
                <a:gd name="T59" fmla="*/ 28 h 68"/>
                <a:gd name="T60" fmla="*/ 44 w 58"/>
                <a:gd name="T61" fmla="*/ 24 h 68"/>
                <a:gd name="T62" fmla="*/ 44 w 58"/>
                <a:gd name="T63" fmla="*/ 21 h 68"/>
                <a:gd name="T64" fmla="*/ 45 w 58"/>
                <a:gd name="T65" fmla="*/ 17 h 68"/>
                <a:gd name="T66" fmla="*/ 44 w 58"/>
                <a:gd name="T67" fmla="*/ 15 h 68"/>
                <a:gd name="T68" fmla="*/ 44 w 58"/>
                <a:gd name="T69" fmla="*/ 13 h 68"/>
                <a:gd name="T70" fmla="*/ 43 w 58"/>
                <a:gd name="T71" fmla="*/ 11 h 68"/>
                <a:gd name="T72" fmla="*/ 41 w 58"/>
                <a:gd name="T73" fmla="*/ 10 h 68"/>
                <a:gd name="T74" fmla="*/ 37 w 58"/>
                <a:gd name="T75" fmla="*/ 8 h 68"/>
                <a:gd name="T76" fmla="*/ 34 w 58"/>
                <a:gd name="T77" fmla="*/ 8 h 68"/>
                <a:gd name="T78" fmla="*/ 26 w 58"/>
                <a:gd name="T79" fmla="*/ 8 h 68"/>
                <a:gd name="T80" fmla="*/ 12 w 58"/>
                <a:gd name="T81" fmla="*/ 8 h 68"/>
                <a:gd name="T82" fmla="*/ 12 w 58"/>
                <a:gd name="T83" fmla="*/ 29 h 68"/>
                <a:gd name="T84" fmla="*/ 12 w 58"/>
                <a:gd name="T85" fmla="*/ 60 h 68"/>
                <a:gd name="T86" fmla="*/ 31 w 58"/>
                <a:gd name="T87" fmla="*/ 60 h 68"/>
                <a:gd name="T88" fmla="*/ 37 w 58"/>
                <a:gd name="T89" fmla="*/ 58 h 68"/>
                <a:gd name="T90" fmla="*/ 41 w 58"/>
                <a:gd name="T91" fmla="*/ 58 h 68"/>
                <a:gd name="T92" fmla="*/ 44 w 58"/>
                <a:gd name="T93" fmla="*/ 57 h 68"/>
                <a:gd name="T94" fmla="*/ 45 w 58"/>
                <a:gd name="T95" fmla="*/ 56 h 68"/>
                <a:gd name="T96" fmla="*/ 47 w 58"/>
                <a:gd name="T97" fmla="*/ 54 h 68"/>
                <a:gd name="T98" fmla="*/ 49 w 58"/>
                <a:gd name="T99" fmla="*/ 51 h 68"/>
                <a:gd name="T100" fmla="*/ 49 w 58"/>
                <a:gd name="T101" fmla="*/ 47 h 68"/>
                <a:gd name="T102" fmla="*/ 49 w 58"/>
                <a:gd name="T103" fmla="*/ 45 h 68"/>
                <a:gd name="T104" fmla="*/ 47 w 58"/>
                <a:gd name="T105" fmla="*/ 41 h 68"/>
                <a:gd name="T106" fmla="*/ 44 w 58"/>
                <a:gd name="T107" fmla="*/ 40 h 68"/>
                <a:gd name="T108" fmla="*/ 41 w 58"/>
                <a:gd name="T109" fmla="*/ 38 h 68"/>
                <a:gd name="T110" fmla="*/ 35 w 58"/>
                <a:gd name="T111" fmla="*/ 37 h 68"/>
                <a:gd name="T112" fmla="*/ 29 w 58"/>
                <a:gd name="T113" fmla="*/ 37 h 68"/>
                <a:gd name="T114" fmla="*/ 12 w 58"/>
                <a:gd name="T115" fmla="*/ 37 h 68"/>
                <a:gd name="T116" fmla="*/ 12 w 58"/>
                <a:gd name="T117" fmla="*/ 60 h 6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8"/>
                <a:gd name="T178" fmla="*/ 0 h 68"/>
                <a:gd name="T179" fmla="*/ 58 w 58"/>
                <a:gd name="T180" fmla="*/ 68 h 6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8" h="68">
                  <a:moveTo>
                    <a:pt x="0" y="68"/>
                  </a:moveTo>
                  <a:lnTo>
                    <a:pt x="0" y="0"/>
                  </a:lnTo>
                  <a:lnTo>
                    <a:pt x="29" y="0"/>
                  </a:lnTo>
                  <a:lnTo>
                    <a:pt x="37" y="0"/>
                  </a:lnTo>
                  <a:lnTo>
                    <a:pt x="44" y="2"/>
                  </a:lnTo>
                  <a:lnTo>
                    <a:pt x="49" y="5"/>
                  </a:lnTo>
                  <a:lnTo>
                    <a:pt x="52" y="8"/>
                  </a:lnTo>
                  <a:lnTo>
                    <a:pt x="55" y="13"/>
                  </a:lnTo>
                  <a:lnTo>
                    <a:pt x="55" y="17"/>
                  </a:lnTo>
                  <a:lnTo>
                    <a:pt x="55" y="21"/>
                  </a:lnTo>
                  <a:lnTo>
                    <a:pt x="52" y="26"/>
                  </a:lnTo>
                  <a:lnTo>
                    <a:pt x="49" y="28"/>
                  </a:lnTo>
                  <a:lnTo>
                    <a:pt x="44" y="32"/>
                  </a:lnTo>
                  <a:lnTo>
                    <a:pt x="50" y="34"/>
                  </a:lnTo>
                  <a:lnTo>
                    <a:pt x="55" y="38"/>
                  </a:lnTo>
                  <a:lnTo>
                    <a:pt x="58" y="43"/>
                  </a:lnTo>
                  <a:lnTo>
                    <a:pt x="58" y="45"/>
                  </a:lnTo>
                  <a:lnTo>
                    <a:pt x="58" y="47"/>
                  </a:lnTo>
                  <a:lnTo>
                    <a:pt x="58" y="52"/>
                  </a:lnTo>
                  <a:lnTo>
                    <a:pt x="57" y="57"/>
                  </a:lnTo>
                  <a:lnTo>
                    <a:pt x="54" y="60"/>
                  </a:lnTo>
                  <a:lnTo>
                    <a:pt x="50" y="64"/>
                  </a:lnTo>
                  <a:lnTo>
                    <a:pt x="47" y="65"/>
                  </a:lnTo>
                  <a:lnTo>
                    <a:pt x="43" y="67"/>
                  </a:lnTo>
                  <a:lnTo>
                    <a:pt x="37" y="68"/>
                  </a:lnTo>
                  <a:lnTo>
                    <a:pt x="31" y="68"/>
                  </a:lnTo>
                  <a:lnTo>
                    <a:pt x="0" y="68"/>
                  </a:lnTo>
                  <a:close/>
                  <a:moveTo>
                    <a:pt x="12" y="29"/>
                  </a:moveTo>
                  <a:lnTo>
                    <a:pt x="27" y="28"/>
                  </a:lnTo>
                  <a:lnTo>
                    <a:pt x="37" y="28"/>
                  </a:lnTo>
                  <a:lnTo>
                    <a:pt x="44" y="24"/>
                  </a:lnTo>
                  <a:lnTo>
                    <a:pt x="44" y="21"/>
                  </a:lnTo>
                  <a:lnTo>
                    <a:pt x="45" y="17"/>
                  </a:lnTo>
                  <a:lnTo>
                    <a:pt x="44" y="15"/>
                  </a:lnTo>
                  <a:lnTo>
                    <a:pt x="44" y="13"/>
                  </a:lnTo>
                  <a:lnTo>
                    <a:pt x="43" y="11"/>
                  </a:lnTo>
                  <a:lnTo>
                    <a:pt x="41" y="10"/>
                  </a:lnTo>
                  <a:lnTo>
                    <a:pt x="37" y="8"/>
                  </a:lnTo>
                  <a:lnTo>
                    <a:pt x="34" y="8"/>
                  </a:lnTo>
                  <a:lnTo>
                    <a:pt x="26" y="8"/>
                  </a:lnTo>
                  <a:lnTo>
                    <a:pt x="12" y="8"/>
                  </a:lnTo>
                  <a:lnTo>
                    <a:pt x="12" y="29"/>
                  </a:lnTo>
                  <a:close/>
                  <a:moveTo>
                    <a:pt x="12" y="60"/>
                  </a:moveTo>
                  <a:lnTo>
                    <a:pt x="31" y="60"/>
                  </a:lnTo>
                  <a:lnTo>
                    <a:pt x="37" y="58"/>
                  </a:lnTo>
                  <a:lnTo>
                    <a:pt x="41" y="58"/>
                  </a:lnTo>
                  <a:lnTo>
                    <a:pt x="44" y="57"/>
                  </a:lnTo>
                  <a:lnTo>
                    <a:pt x="45" y="56"/>
                  </a:lnTo>
                  <a:lnTo>
                    <a:pt x="47" y="54"/>
                  </a:lnTo>
                  <a:lnTo>
                    <a:pt x="49" y="51"/>
                  </a:lnTo>
                  <a:lnTo>
                    <a:pt x="49" y="47"/>
                  </a:lnTo>
                  <a:lnTo>
                    <a:pt x="49" y="45"/>
                  </a:lnTo>
                  <a:lnTo>
                    <a:pt x="47" y="41"/>
                  </a:lnTo>
                  <a:lnTo>
                    <a:pt x="44" y="40"/>
                  </a:lnTo>
                  <a:lnTo>
                    <a:pt x="41" y="38"/>
                  </a:lnTo>
                  <a:lnTo>
                    <a:pt x="35" y="37"/>
                  </a:lnTo>
                  <a:lnTo>
                    <a:pt x="29" y="37"/>
                  </a:lnTo>
                  <a:lnTo>
                    <a:pt x="12" y="37"/>
                  </a:lnTo>
                  <a:lnTo>
                    <a:pt x="12" y="60"/>
                  </a:lnTo>
                  <a:close/>
                </a:path>
              </a:pathLst>
            </a:custGeom>
            <a:solidFill>
              <a:srgbClr val="FFFFFF"/>
            </a:solidFill>
            <a:ln w="9525">
              <a:noFill/>
              <a:round/>
              <a:headEnd/>
              <a:tailEnd/>
            </a:ln>
          </p:spPr>
          <p:txBody>
            <a:bodyPr/>
            <a:lstStyle/>
            <a:p>
              <a:endParaRPr lang="ru-RU"/>
            </a:p>
          </p:txBody>
        </p:sp>
        <p:sp>
          <p:nvSpPr>
            <p:cNvPr id="162103" name="Freeform 3760"/>
            <p:cNvSpPr>
              <a:spLocks/>
            </p:cNvSpPr>
            <p:nvPr/>
          </p:nvSpPr>
          <p:spPr bwMode="auto">
            <a:xfrm>
              <a:off x="2528" y="1687"/>
              <a:ext cx="28" cy="68"/>
            </a:xfrm>
            <a:custGeom>
              <a:avLst/>
              <a:gdLst>
                <a:gd name="T0" fmla="*/ 28 w 28"/>
                <a:gd name="T1" fmla="*/ 68 h 68"/>
                <a:gd name="T2" fmla="*/ 18 w 28"/>
                <a:gd name="T3" fmla="*/ 68 h 68"/>
                <a:gd name="T4" fmla="*/ 18 w 28"/>
                <a:gd name="T5" fmla="*/ 15 h 68"/>
                <a:gd name="T6" fmla="*/ 9 w 28"/>
                <a:gd name="T7" fmla="*/ 21 h 68"/>
                <a:gd name="T8" fmla="*/ 0 w 28"/>
                <a:gd name="T9" fmla="*/ 24 h 68"/>
                <a:gd name="T10" fmla="*/ 0 w 28"/>
                <a:gd name="T11" fmla="*/ 16 h 68"/>
                <a:gd name="T12" fmla="*/ 8 w 28"/>
                <a:gd name="T13" fmla="*/ 13 h 68"/>
                <a:gd name="T14" fmla="*/ 14 w 28"/>
                <a:gd name="T15" fmla="*/ 8 h 68"/>
                <a:gd name="T16" fmla="*/ 18 w 28"/>
                <a:gd name="T17" fmla="*/ 4 h 68"/>
                <a:gd name="T18" fmla="*/ 21 w 28"/>
                <a:gd name="T19" fmla="*/ 0 h 68"/>
                <a:gd name="T20" fmla="*/ 28 w 28"/>
                <a:gd name="T21" fmla="*/ 0 h 68"/>
                <a:gd name="T22" fmla="*/ 28 w 28"/>
                <a:gd name="T23" fmla="*/ 68 h 6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
                <a:gd name="T37" fmla="*/ 0 h 68"/>
                <a:gd name="T38" fmla="*/ 28 w 28"/>
                <a:gd name="T39" fmla="*/ 68 h 6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 h="68">
                  <a:moveTo>
                    <a:pt x="28" y="68"/>
                  </a:moveTo>
                  <a:lnTo>
                    <a:pt x="18" y="68"/>
                  </a:lnTo>
                  <a:lnTo>
                    <a:pt x="18" y="15"/>
                  </a:lnTo>
                  <a:lnTo>
                    <a:pt x="9" y="21"/>
                  </a:lnTo>
                  <a:lnTo>
                    <a:pt x="0" y="24"/>
                  </a:lnTo>
                  <a:lnTo>
                    <a:pt x="0" y="16"/>
                  </a:lnTo>
                  <a:lnTo>
                    <a:pt x="8" y="13"/>
                  </a:lnTo>
                  <a:lnTo>
                    <a:pt x="14" y="8"/>
                  </a:lnTo>
                  <a:lnTo>
                    <a:pt x="18" y="4"/>
                  </a:lnTo>
                  <a:lnTo>
                    <a:pt x="21" y="0"/>
                  </a:lnTo>
                  <a:lnTo>
                    <a:pt x="28" y="0"/>
                  </a:lnTo>
                  <a:lnTo>
                    <a:pt x="28" y="68"/>
                  </a:lnTo>
                  <a:close/>
                </a:path>
              </a:pathLst>
            </a:custGeom>
            <a:solidFill>
              <a:srgbClr val="FFFFFF"/>
            </a:solidFill>
            <a:ln w="9525">
              <a:noFill/>
              <a:round/>
              <a:headEnd/>
              <a:tailEnd/>
            </a:ln>
          </p:spPr>
          <p:txBody>
            <a:bodyPr/>
            <a:lstStyle/>
            <a:p>
              <a:endParaRPr lang="ru-RU"/>
            </a:p>
          </p:txBody>
        </p:sp>
        <p:sp>
          <p:nvSpPr>
            <p:cNvPr id="162104" name="Freeform 3761"/>
            <p:cNvSpPr>
              <a:spLocks noEditPoints="1"/>
            </p:cNvSpPr>
            <p:nvPr/>
          </p:nvSpPr>
          <p:spPr bwMode="auto">
            <a:xfrm>
              <a:off x="2604" y="1721"/>
              <a:ext cx="57" cy="68"/>
            </a:xfrm>
            <a:custGeom>
              <a:avLst/>
              <a:gdLst>
                <a:gd name="T0" fmla="*/ 0 w 57"/>
                <a:gd name="T1" fmla="*/ 68 h 68"/>
                <a:gd name="T2" fmla="*/ 0 w 57"/>
                <a:gd name="T3" fmla="*/ 0 h 68"/>
                <a:gd name="T4" fmla="*/ 28 w 57"/>
                <a:gd name="T5" fmla="*/ 0 h 68"/>
                <a:gd name="T6" fmla="*/ 39 w 57"/>
                <a:gd name="T7" fmla="*/ 2 h 68"/>
                <a:gd name="T8" fmla="*/ 45 w 57"/>
                <a:gd name="T9" fmla="*/ 2 h 68"/>
                <a:gd name="T10" fmla="*/ 49 w 57"/>
                <a:gd name="T11" fmla="*/ 4 h 68"/>
                <a:gd name="T12" fmla="*/ 52 w 57"/>
                <a:gd name="T13" fmla="*/ 6 h 68"/>
                <a:gd name="T14" fmla="*/ 55 w 57"/>
                <a:gd name="T15" fmla="*/ 11 h 68"/>
                <a:gd name="T16" fmla="*/ 57 w 57"/>
                <a:gd name="T17" fmla="*/ 16 h 68"/>
                <a:gd name="T18" fmla="*/ 57 w 57"/>
                <a:gd name="T19" fmla="*/ 21 h 68"/>
                <a:gd name="T20" fmla="*/ 57 w 57"/>
                <a:gd name="T21" fmla="*/ 23 h 68"/>
                <a:gd name="T22" fmla="*/ 57 w 57"/>
                <a:gd name="T23" fmla="*/ 28 h 68"/>
                <a:gd name="T24" fmla="*/ 54 w 57"/>
                <a:gd name="T25" fmla="*/ 32 h 68"/>
                <a:gd name="T26" fmla="*/ 52 w 57"/>
                <a:gd name="T27" fmla="*/ 34 h 68"/>
                <a:gd name="T28" fmla="*/ 47 w 57"/>
                <a:gd name="T29" fmla="*/ 38 h 68"/>
                <a:gd name="T30" fmla="*/ 43 w 57"/>
                <a:gd name="T31" fmla="*/ 39 h 68"/>
                <a:gd name="T32" fmla="*/ 36 w 57"/>
                <a:gd name="T33" fmla="*/ 39 h 68"/>
                <a:gd name="T34" fmla="*/ 30 w 57"/>
                <a:gd name="T35" fmla="*/ 41 h 68"/>
                <a:gd name="T36" fmla="*/ 11 w 57"/>
                <a:gd name="T37" fmla="*/ 41 h 68"/>
                <a:gd name="T38" fmla="*/ 11 w 57"/>
                <a:gd name="T39" fmla="*/ 68 h 68"/>
                <a:gd name="T40" fmla="*/ 0 w 57"/>
                <a:gd name="T41" fmla="*/ 68 h 68"/>
                <a:gd name="T42" fmla="*/ 11 w 57"/>
                <a:gd name="T43" fmla="*/ 33 h 68"/>
                <a:gd name="T44" fmla="*/ 30 w 57"/>
                <a:gd name="T45" fmla="*/ 33 h 68"/>
                <a:gd name="T46" fmla="*/ 38 w 57"/>
                <a:gd name="T47" fmla="*/ 32 h 68"/>
                <a:gd name="T48" fmla="*/ 41 w 57"/>
                <a:gd name="T49" fmla="*/ 30 h 68"/>
                <a:gd name="T50" fmla="*/ 44 w 57"/>
                <a:gd name="T51" fmla="*/ 30 h 68"/>
                <a:gd name="T52" fmla="*/ 47 w 57"/>
                <a:gd name="T53" fmla="*/ 25 h 68"/>
                <a:gd name="T54" fmla="*/ 47 w 57"/>
                <a:gd name="T55" fmla="*/ 21 h 68"/>
                <a:gd name="T56" fmla="*/ 47 w 57"/>
                <a:gd name="T57" fmla="*/ 16 h 68"/>
                <a:gd name="T58" fmla="*/ 45 w 57"/>
                <a:gd name="T59" fmla="*/ 12 h 68"/>
                <a:gd name="T60" fmla="*/ 44 w 57"/>
                <a:gd name="T61" fmla="*/ 11 h 68"/>
                <a:gd name="T62" fmla="*/ 43 w 57"/>
                <a:gd name="T63" fmla="*/ 11 h 68"/>
                <a:gd name="T64" fmla="*/ 39 w 57"/>
                <a:gd name="T65" fmla="*/ 9 h 68"/>
                <a:gd name="T66" fmla="*/ 30 w 57"/>
                <a:gd name="T67" fmla="*/ 8 h 68"/>
                <a:gd name="T68" fmla="*/ 11 w 57"/>
                <a:gd name="T69" fmla="*/ 8 h 68"/>
                <a:gd name="T70" fmla="*/ 11 w 57"/>
                <a:gd name="T71" fmla="*/ 33 h 6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7"/>
                <a:gd name="T109" fmla="*/ 0 h 68"/>
                <a:gd name="T110" fmla="*/ 57 w 57"/>
                <a:gd name="T111" fmla="*/ 68 h 6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7" h="68">
                  <a:moveTo>
                    <a:pt x="0" y="68"/>
                  </a:moveTo>
                  <a:lnTo>
                    <a:pt x="0" y="0"/>
                  </a:lnTo>
                  <a:lnTo>
                    <a:pt x="28" y="0"/>
                  </a:lnTo>
                  <a:lnTo>
                    <a:pt x="39" y="2"/>
                  </a:lnTo>
                  <a:lnTo>
                    <a:pt x="45" y="2"/>
                  </a:lnTo>
                  <a:lnTo>
                    <a:pt x="49" y="4"/>
                  </a:lnTo>
                  <a:lnTo>
                    <a:pt x="52" y="6"/>
                  </a:lnTo>
                  <a:lnTo>
                    <a:pt x="55" y="11"/>
                  </a:lnTo>
                  <a:lnTo>
                    <a:pt x="57" y="16"/>
                  </a:lnTo>
                  <a:lnTo>
                    <a:pt x="57" y="21"/>
                  </a:lnTo>
                  <a:lnTo>
                    <a:pt x="57" y="23"/>
                  </a:lnTo>
                  <a:lnTo>
                    <a:pt x="57" y="28"/>
                  </a:lnTo>
                  <a:lnTo>
                    <a:pt x="54" y="32"/>
                  </a:lnTo>
                  <a:lnTo>
                    <a:pt x="52" y="34"/>
                  </a:lnTo>
                  <a:lnTo>
                    <a:pt x="47" y="38"/>
                  </a:lnTo>
                  <a:lnTo>
                    <a:pt x="43" y="39"/>
                  </a:lnTo>
                  <a:lnTo>
                    <a:pt x="36" y="39"/>
                  </a:lnTo>
                  <a:lnTo>
                    <a:pt x="30" y="41"/>
                  </a:lnTo>
                  <a:lnTo>
                    <a:pt x="11" y="41"/>
                  </a:lnTo>
                  <a:lnTo>
                    <a:pt x="11" y="68"/>
                  </a:lnTo>
                  <a:lnTo>
                    <a:pt x="0" y="68"/>
                  </a:lnTo>
                  <a:close/>
                  <a:moveTo>
                    <a:pt x="11" y="33"/>
                  </a:moveTo>
                  <a:lnTo>
                    <a:pt x="30" y="33"/>
                  </a:lnTo>
                  <a:lnTo>
                    <a:pt x="38" y="32"/>
                  </a:lnTo>
                  <a:lnTo>
                    <a:pt x="41" y="30"/>
                  </a:lnTo>
                  <a:lnTo>
                    <a:pt x="44" y="30"/>
                  </a:lnTo>
                  <a:lnTo>
                    <a:pt x="47" y="25"/>
                  </a:lnTo>
                  <a:lnTo>
                    <a:pt x="47" y="21"/>
                  </a:lnTo>
                  <a:lnTo>
                    <a:pt x="47" y="16"/>
                  </a:lnTo>
                  <a:lnTo>
                    <a:pt x="45" y="12"/>
                  </a:lnTo>
                  <a:lnTo>
                    <a:pt x="44" y="11"/>
                  </a:lnTo>
                  <a:lnTo>
                    <a:pt x="43" y="11"/>
                  </a:lnTo>
                  <a:lnTo>
                    <a:pt x="39" y="9"/>
                  </a:lnTo>
                  <a:lnTo>
                    <a:pt x="30" y="8"/>
                  </a:lnTo>
                  <a:lnTo>
                    <a:pt x="11" y="8"/>
                  </a:lnTo>
                  <a:lnTo>
                    <a:pt x="11" y="33"/>
                  </a:lnTo>
                  <a:close/>
                </a:path>
              </a:pathLst>
            </a:custGeom>
            <a:solidFill>
              <a:srgbClr val="FFFFFF"/>
            </a:solidFill>
            <a:ln w="9525">
              <a:noFill/>
              <a:round/>
              <a:headEnd/>
              <a:tailEnd/>
            </a:ln>
          </p:spPr>
          <p:txBody>
            <a:bodyPr/>
            <a:lstStyle/>
            <a:p>
              <a:endParaRPr lang="ru-RU"/>
            </a:p>
          </p:txBody>
        </p:sp>
        <p:sp>
          <p:nvSpPr>
            <p:cNvPr id="162105" name="Freeform 3762"/>
            <p:cNvSpPr>
              <a:spLocks noEditPoints="1"/>
            </p:cNvSpPr>
            <p:nvPr/>
          </p:nvSpPr>
          <p:spPr bwMode="auto">
            <a:xfrm>
              <a:off x="2659" y="1721"/>
              <a:ext cx="72" cy="68"/>
            </a:xfrm>
            <a:custGeom>
              <a:avLst/>
              <a:gdLst>
                <a:gd name="T0" fmla="*/ 0 w 72"/>
                <a:gd name="T1" fmla="*/ 68 h 68"/>
                <a:gd name="T2" fmla="*/ 28 w 72"/>
                <a:gd name="T3" fmla="*/ 0 h 68"/>
                <a:gd name="T4" fmla="*/ 40 w 72"/>
                <a:gd name="T5" fmla="*/ 0 h 68"/>
                <a:gd name="T6" fmla="*/ 72 w 72"/>
                <a:gd name="T7" fmla="*/ 68 h 68"/>
                <a:gd name="T8" fmla="*/ 61 w 72"/>
                <a:gd name="T9" fmla="*/ 68 h 68"/>
                <a:gd name="T10" fmla="*/ 51 w 72"/>
                <a:gd name="T11" fmla="*/ 47 h 68"/>
                <a:gd name="T12" fmla="*/ 19 w 72"/>
                <a:gd name="T13" fmla="*/ 47 h 68"/>
                <a:gd name="T14" fmla="*/ 11 w 72"/>
                <a:gd name="T15" fmla="*/ 68 h 68"/>
                <a:gd name="T16" fmla="*/ 0 w 72"/>
                <a:gd name="T17" fmla="*/ 68 h 68"/>
                <a:gd name="T18" fmla="*/ 23 w 72"/>
                <a:gd name="T19" fmla="*/ 41 h 68"/>
                <a:gd name="T20" fmla="*/ 48 w 72"/>
                <a:gd name="T21" fmla="*/ 41 h 68"/>
                <a:gd name="T22" fmla="*/ 40 w 72"/>
                <a:gd name="T23" fmla="*/ 21 h 68"/>
                <a:gd name="T24" fmla="*/ 35 w 72"/>
                <a:gd name="T25" fmla="*/ 8 h 68"/>
                <a:gd name="T26" fmla="*/ 30 w 72"/>
                <a:gd name="T27" fmla="*/ 21 h 68"/>
                <a:gd name="T28" fmla="*/ 23 w 72"/>
                <a:gd name="T29" fmla="*/ 41 h 6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2"/>
                <a:gd name="T46" fmla="*/ 0 h 68"/>
                <a:gd name="T47" fmla="*/ 72 w 72"/>
                <a:gd name="T48" fmla="*/ 68 h 6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2" h="68">
                  <a:moveTo>
                    <a:pt x="0" y="68"/>
                  </a:moveTo>
                  <a:lnTo>
                    <a:pt x="28" y="0"/>
                  </a:lnTo>
                  <a:lnTo>
                    <a:pt x="40" y="0"/>
                  </a:lnTo>
                  <a:lnTo>
                    <a:pt x="72" y="68"/>
                  </a:lnTo>
                  <a:lnTo>
                    <a:pt x="61" y="68"/>
                  </a:lnTo>
                  <a:lnTo>
                    <a:pt x="51" y="47"/>
                  </a:lnTo>
                  <a:lnTo>
                    <a:pt x="19" y="47"/>
                  </a:lnTo>
                  <a:lnTo>
                    <a:pt x="11" y="68"/>
                  </a:lnTo>
                  <a:lnTo>
                    <a:pt x="0" y="68"/>
                  </a:lnTo>
                  <a:close/>
                  <a:moveTo>
                    <a:pt x="23" y="41"/>
                  </a:moveTo>
                  <a:lnTo>
                    <a:pt x="48" y="41"/>
                  </a:lnTo>
                  <a:lnTo>
                    <a:pt x="40" y="21"/>
                  </a:lnTo>
                  <a:lnTo>
                    <a:pt x="35" y="8"/>
                  </a:lnTo>
                  <a:lnTo>
                    <a:pt x="30" y="21"/>
                  </a:lnTo>
                  <a:lnTo>
                    <a:pt x="23" y="41"/>
                  </a:lnTo>
                  <a:close/>
                </a:path>
              </a:pathLst>
            </a:custGeom>
            <a:solidFill>
              <a:srgbClr val="FFFFFF"/>
            </a:solidFill>
            <a:ln w="9525">
              <a:noFill/>
              <a:round/>
              <a:headEnd/>
              <a:tailEnd/>
            </a:ln>
          </p:spPr>
          <p:txBody>
            <a:bodyPr/>
            <a:lstStyle/>
            <a:p>
              <a:endParaRPr lang="ru-RU"/>
            </a:p>
          </p:txBody>
        </p:sp>
        <p:sp>
          <p:nvSpPr>
            <p:cNvPr id="162106" name="Freeform 3763"/>
            <p:cNvSpPr>
              <a:spLocks/>
            </p:cNvSpPr>
            <p:nvPr/>
          </p:nvSpPr>
          <p:spPr bwMode="auto">
            <a:xfrm>
              <a:off x="2804" y="1785"/>
              <a:ext cx="58" cy="66"/>
            </a:xfrm>
            <a:custGeom>
              <a:avLst/>
              <a:gdLst>
                <a:gd name="T0" fmla="*/ 0 w 58"/>
                <a:gd name="T1" fmla="*/ 66 h 66"/>
                <a:gd name="T2" fmla="*/ 0 w 58"/>
                <a:gd name="T3" fmla="*/ 0 h 66"/>
                <a:gd name="T4" fmla="*/ 9 w 58"/>
                <a:gd name="T5" fmla="*/ 0 h 66"/>
                <a:gd name="T6" fmla="*/ 9 w 58"/>
                <a:gd name="T7" fmla="*/ 28 h 66"/>
                <a:gd name="T8" fmla="*/ 49 w 58"/>
                <a:gd name="T9" fmla="*/ 28 h 66"/>
                <a:gd name="T10" fmla="*/ 49 w 58"/>
                <a:gd name="T11" fmla="*/ 0 h 66"/>
                <a:gd name="T12" fmla="*/ 58 w 58"/>
                <a:gd name="T13" fmla="*/ 0 h 66"/>
                <a:gd name="T14" fmla="*/ 58 w 58"/>
                <a:gd name="T15" fmla="*/ 66 h 66"/>
                <a:gd name="T16" fmla="*/ 49 w 58"/>
                <a:gd name="T17" fmla="*/ 66 h 66"/>
                <a:gd name="T18" fmla="*/ 49 w 58"/>
                <a:gd name="T19" fmla="*/ 36 h 66"/>
                <a:gd name="T20" fmla="*/ 9 w 58"/>
                <a:gd name="T21" fmla="*/ 36 h 66"/>
                <a:gd name="T22" fmla="*/ 9 w 58"/>
                <a:gd name="T23" fmla="*/ 66 h 66"/>
                <a:gd name="T24" fmla="*/ 0 w 58"/>
                <a:gd name="T25" fmla="*/ 66 h 6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66"/>
                <a:gd name="T41" fmla="*/ 58 w 58"/>
                <a:gd name="T42" fmla="*/ 66 h 6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66">
                  <a:moveTo>
                    <a:pt x="0" y="66"/>
                  </a:moveTo>
                  <a:lnTo>
                    <a:pt x="0" y="0"/>
                  </a:lnTo>
                  <a:lnTo>
                    <a:pt x="9" y="0"/>
                  </a:lnTo>
                  <a:lnTo>
                    <a:pt x="9" y="28"/>
                  </a:lnTo>
                  <a:lnTo>
                    <a:pt x="49" y="28"/>
                  </a:lnTo>
                  <a:lnTo>
                    <a:pt x="49" y="0"/>
                  </a:lnTo>
                  <a:lnTo>
                    <a:pt x="58" y="0"/>
                  </a:lnTo>
                  <a:lnTo>
                    <a:pt x="58" y="66"/>
                  </a:lnTo>
                  <a:lnTo>
                    <a:pt x="49" y="66"/>
                  </a:lnTo>
                  <a:lnTo>
                    <a:pt x="49" y="36"/>
                  </a:lnTo>
                  <a:lnTo>
                    <a:pt x="9" y="36"/>
                  </a:lnTo>
                  <a:lnTo>
                    <a:pt x="9" y="66"/>
                  </a:lnTo>
                  <a:lnTo>
                    <a:pt x="0" y="66"/>
                  </a:lnTo>
                  <a:close/>
                </a:path>
              </a:pathLst>
            </a:custGeom>
            <a:solidFill>
              <a:srgbClr val="FFFFFF"/>
            </a:solidFill>
            <a:ln w="9525">
              <a:noFill/>
              <a:round/>
              <a:headEnd/>
              <a:tailEnd/>
            </a:ln>
          </p:spPr>
          <p:txBody>
            <a:bodyPr/>
            <a:lstStyle/>
            <a:p>
              <a:endParaRPr lang="ru-RU"/>
            </a:p>
          </p:txBody>
        </p:sp>
        <p:sp>
          <p:nvSpPr>
            <p:cNvPr id="162107" name="Freeform 3764"/>
            <p:cNvSpPr>
              <a:spLocks noEditPoints="1"/>
            </p:cNvSpPr>
            <p:nvPr/>
          </p:nvSpPr>
          <p:spPr bwMode="auto">
            <a:xfrm>
              <a:off x="2871" y="1785"/>
              <a:ext cx="70" cy="66"/>
            </a:xfrm>
            <a:custGeom>
              <a:avLst/>
              <a:gdLst>
                <a:gd name="T0" fmla="*/ 0 w 70"/>
                <a:gd name="T1" fmla="*/ 66 h 66"/>
                <a:gd name="T2" fmla="*/ 28 w 70"/>
                <a:gd name="T3" fmla="*/ 0 h 66"/>
                <a:gd name="T4" fmla="*/ 40 w 70"/>
                <a:gd name="T5" fmla="*/ 0 h 66"/>
                <a:gd name="T6" fmla="*/ 70 w 70"/>
                <a:gd name="T7" fmla="*/ 66 h 66"/>
                <a:gd name="T8" fmla="*/ 59 w 70"/>
                <a:gd name="T9" fmla="*/ 66 h 66"/>
                <a:gd name="T10" fmla="*/ 51 w 70"/>
                <a:gd name="T11" fmla="*/ 46 h 66"/>
                <a:gd name="T12" fmla="*/ 17 w 70"/>
                <a:gd name="T13" fmla="*/ 46 h 66"/>
                <a:gd name="T14" fmla="*/ 9 w 70"/>
                <a:gd name="T15" fmla="*/ 66 h 66"/>
                <a:gd name="T16" fmla="*/ 0 w 70"/>
                <a:gd name="T17" fmla="*/ 66 h 66"/>
                <a:gd name="T18" fmla="*/ 21 w 70"/>
                <a:gd name="T19" fmla="*/ 38 h 66"/>
                <a:gd name="T20" fmla="*/ 48 w 70"/>
                <a:gd name="T21" fmla="*/ 38 h 66"/>
                <a:gd name="T22" fmla="*/ 40 w 70"/>
                <a:gd name="T23" fmla="*/ 22 h 66"/>
                <a:gd name="T24" fmla="*/ 34 w 70"/>
                <a:gd name="T25" fmla="*/ 8 h 66"/>
                <a:gd name="T26" fmla="*/ 30 w 70"/>
                <a:gd name="T27" fmla="*/ 20 h 66"/>
                <a:gd name="T28" fmla="*/ 21 w 70"/>
                <a:gd name="T29" fmla="*/ 38 h 6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0"/>
                <a:gd name="T46" fmla="*/ 0 h 66"/>
                <a:gd name="T47" fmla="*/ 70 w 70"/>
                <a:gd name="T48" fmla="*/ 66 h 6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0" h="66">
                  <a:moveTo>
                    <a:pt x="0" y="66"/>
                  </a:moveTo>
                  <a:lnTo>
                    <a:pt x="28" y="0"/>
                  </a:lnTo>
                  <a:lnTo>
                    <a:pt x="40" y="0"/>
                  </a:lnTo>
                  <a:lnTo>
                    <a:pt x="70" y="66"/>
                  </a:lnTo>
                  <a:lnTo>
                    <a:pt x="59" y="66"/>
                  </a:lnTo>
                  <a:lnTo>
                    <a:pt x="51" y="46"/>
                  </a:lnTo>
                  <a:lnTo>
                    <a:pt x="17" y="46"/>
                  </a:lnTo>
                  <a:lnTo>
                    <a:pt x="9" y="66"/>
                  </a:lnTo>
                  <a:lnTo>
                    <a:pt x="0" y="66"/>
                  </a:lnTo>
                  <a:close/>
                  <a:moveTo>
                    <a:pt x="21" y="38"/>
                  </a:moveTo>
                  <a:lnTo>
                    <a:pt x="48" y="38"/>
                  </a:lnTo>
                  <a:lnTo>
                    <a:pt x="40" y="22"/>
                  </a:lnTo>
                  <a:lnTo>
                    <a:pt x="34" y="8"/>
                  </a:lnTo>
                  <a:lnTo>
                    <a:pt x="30" y="20"/>
                  </a:lnTo>
                  <a:lnTo>
                    <a:pt x="21" y="38"/>
                  </a:lnTo>
                  <a:close/>
                </a:path>
              </a:pathLst>
            </a:custGeom>
            <a:solidFill>
              <a:srgbClr val="FFFFFF"/>
            </a:solidFill>
            <a:ln w="9525">
              <a:noFill/>
              <a:round/>
              <a:headEnd/>
              <a:tailEnd/>
            </a:ln>
          </p:spPr>
          <p:txBody>
            <a:bodyPr/>
            <a:lstStyle/>
            <a:p>
              <a:endParaRPr lang="ru-RU"/>
            </a:p>
          </p:txBody>
        </p:sp>
        <p:sp>
          <p:nvSpPr>
            <p:cNvPr id="162108" name="Freeform 3765"/>
            <p:cNvSpPr>
              <a:spLocks/>
            </p:cNvSpPr>
            <p:nvPr/>
          </p:nvSpPr>
          <p:spPr bwMode="auto">
            <a:xfrm>
              <a:off x="2992" y="1844"/>
              <a:ext cx="58" cy="68"/>
            </a:xfrm>
            <a:custGeom>
              <a:avLst/>
              <a:gdLst>
                <a:gd name="T0" fmla="*/ 0 w 58"/>
                <a:gd name="T1" fmla="*/ 68 h 68"/>
                <a:gd name="T2" fmla="*/ 0 w 58"/>
                <a:gd name="T3" fmla="*/ 0 h 68"/>
                <a:gd name="T4" fmla="*/ 11 w 58"/>
                <a:gd name="T5" fmla="*/ 0 h 68"/>
                <a:gd name="T6" fmla="*/ 49 w 58"/>
                <a:gd name="T7" fmla="*/ 54 h 68"/>
                <a:gd name="T8" fmla="*/ 49 w 58"/>
                <a:gd name="T9" fmla="*/ 0 h 68"/>
                <a:gd name="T10" fmla="*/ 58 w 58"/>
                <a:gd name="T11" fmla="*/ 0 h 68"/>
                <a:gd name="T12" fmla="*/ 58 w 58"/>
                <a:gd name="T13" fmla="*/ 68 h 68"/>
                <a:gd name="T14" fmla="*/ 49 w 58"/>
                <a:gd name="T15" fmla="*/ 68 h 68"/>
                <a:gd name="T16" fmla="*/ 9 w 58"/>
                <a:gd name="T17" fmla="*/ 17 h 68"/>
                <a:gd name="T18" fmla="*/ 9 w 58"/>
                <a:gd name="T19" fmla="*/ 68 h 68"/>
                <a:gd name="T20" fmla="*/ 0 w 58"/>
                <a:gd name="T21" fmla="*/ 68 h 6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8"/>
                <a:gd name="T34" fmla="*/ 0 h 68"/>
                <a:gd name="T35" fmla="*/ 58 w 58"/>
                <a:gd name="T36" fmla="*/ 68 h 6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8" h="68">
                  <a:moveTo>
                    <a:pt x="0" y="68"/>
                  </a:moveTo>
                  <a:lnTo>
                    <a:pt x="0" y="0"/>
                  </a:lnTo>
                  <a:lnTo>
                    <a:pt x="11" y="0"/>
                  </a:lnTo>
                  <a:lnTo>
                    <a:pt x="49" y="54"/>
                  </a:lnTo>
                  <a:lnTo>
                    <a:pt x="49" y="0"/>
                  </a:lnTo>
                  <a:lnTo>
                    <a:pt x="58" y="0"/>
                  </a:lnTo>
                  <a:lnTo>
                    <a:pt x="58" y="68"/>
                  </a:lnTo>
                  <a:lnTo>
                    <a:pt x="49" y="68"/>
                  </a:lnTo>
                  <a:lnTo>
                    <a:pt x="9" y="17"/>
                  </a:lnTo>
                  <a:lnTo>
                    <a:pt x="9" y="68"/>
                  </a:lnTo>
                  <a:lnTo>
                    <a:pt x="0" y="68"/>
                  </a:lnTo>
                  <a:close/>
                </a:path>
              </a:pathLst>
            </a:custGeom>
            <a:solidFill>
              <a:srgbClr val="FFFFFF"/>
            </a:solidFill>
            <a:ln w="9525">
              <a:noFill/>
              <a:round/>
              <a:headEnd/>
              <a:tailEnd/>
            </a:ln>
          </p:spPr>
          <p:txBody>
            <a:bodyPr/>
            <a:lstStyle/>
            <a:p>
              <a:endParaRPr lang="ru-RU"/>
            </a:p>
          </p:txBody>
        </p:sp>
        <p:sp>
          <p:nvSpPr>
            <p:cNvPr id="162109" name="Freeform 3766"/>
            <p:cNvSpPr>
              <a:spLocks noEditPoints="1"/>
            </p:cNvSpPr>
            <p:nvPr/>
          </p:nvSpPr>
          <p:spPr bwMode="auto">
            <a:xfrm>
              <a:off x="3071" y="1844"/>
              <a:ext cx="57" cy="68"/>
            </a:xfrm>
            <a:custGeom>
              <a:avLst/>
              <a:gdLst>
                <a:gd name="T0" fmla="*/ 0 w 57"/>
                <a:gd name="T1" fmla="*/ 68 h 68"/>
                <a:gd name="T2" fmla="*/ 0 w 57"/>
                <a:gd name="T3" fmla="*/ 0 h 68"/>
                <a:gd name="T4" fmla="*/ 28 w 57"/>
                <a:gd name="T5" fmla="*/ 0 h 68"/>
                <a:gd name="T6" fmla="*/ 39 w 57"/>
                <a:gd name="T7" fmla="*/ 2 h 68"/>
                <a:gd name="T8" fmla="*/ 45 w 57"/>
                <a:gd name="T9" fmla="*/ 4 h 68"/>
                <a:gd name="T10" fmla="*/ 49 w 57"/>
                <a:gd name="T11" fmla="*/ 5 h 68"/>
                <a:gd name="T12" fmla="*/ 52 w 57"/>
                <a:gd name="T13" fmla="*/ 8 h 68"/>
                <a:gd name="T14" fmla="*/ 56 w 57"/>
                <a:gd name="T15" fmla="*/ 12 h 68"/>
                <a:gd name="T16" fmla="*/ 57 w 57"/>
                <a:gd name="T17" fmla="*/ 17 h 68"/>
                <a:gd name="T18" fmla="*/ 57 w 57"/>
                <a:gd name="T19" fmla="*/ 21 h 68"/>
                <a:gd name="T20" fmla="*/ 57 w 57"/>
                <a:gd name="T21" fmla="*/ 24 h 68"/>
                <a:gd name="T22" fmla="*/ 56 w 57"/>
                <a:gd name="T23" fmla="*/ 29 h 68"/>
                <a:gd name="T24" fmla="*/ 54 w 57"/>
                <a:gd name="T25" fmla="*/ 32 h 68"/>
                <a:gd name="T26" fmla="*/ 51 w 57"/>
                <a:gd name="T27" fmla="*/ 35 h 68"/>
                <a:gd name="T28" fmla="*/ 47 w 57"/>
                <a:gd name="T29" fmla="*/ 38 h 68"/>
                <a:gd name="T30" fmla="*/ 43 w 57"/>
                <a:gd name="T31" fmla="*/ 40 h 68"/>
                <a:gd name="T32" fmla="*/ 36 w 57"/>
                <a:gd name="T33" fmla="*/ 42 h 68"/>
                <a:gd name="T34" fmla="*/ 30 w 57"/>
                <a:gd name="T35" fmla="*/ 42 h 68"/>
                <a:gd name="T36" fmla="*/ 9 w 57"/>
                <a:gd name="T37" fmla="*/ 42 h 68"/>
                <a:gd name="T38" fmla="*/ 10 w 57"/>
                <a:gd name="T39" fmla="*/ 68 h 68"/>
                <a:gd name="T40" fmla="*/ 0 w 57"/>
                <a:gd name="T41" fmla="*/ 68 h 68"/>
                <a:gd name="T42" fmla="*/ 9 w 57"/>
                <a:gd name="T43" fmla="*/ 34 h 68"/>
                <a:gd name="T44" fmla="*/ 30 w 57"/>
                <a:gd name="T45" fmla="*/ 34 h 68"/>
                <a:gd name="T46" fmla="*/ 38 w 57"/>
                <a:gd name="T47" fmla="*/ 32 h 68"/>
                <a:gd name="T48" fmla="*/ 41 w 57"/>
                <a:gd name="T49" fmla="*/ 32 h 68"/>
                <a:gd name="T50" fmla="*/ 43 w 57"/>
                <a:gd name="T51" fmla="*/ 30 h 68"/>
                <a:gd name="T52" fmla="*/ 46 w 57"/>
                <a:gd name="T53" fmla="*/ 26 h 68"/>
                <a:gd name="T54" fmla="*/ 47 w 57"/>
                <a:gd name="T55" fmla="*/ 21 h 68"/>
                <a:gd name="T56" fmla="*/ 47 w 57"/>
                <a:gd name="T57" fmla="*/ 17 h 68"/>
                <a:gd name="T58" fmla="*/ 46 w 57"/>
                <a:gd name="T59" fmla="*/ 13 h 68"/>
                <a:gd name="T60" fmla="*/ 45 w 57"/>
                <a:gd name="T61" fmla="*/ 13 h 68"/>
                <a:gd name="T62" fmla="*/ 43 w 57"/>
                <a:gd name="T63" fmla="*/ 12 h 68"/>
                <a:gd name="T64" fmla="*/ 39 w 57"/>
                <a:gd name="T65" fmla="*/ 10 h 68"/>
                <a:gd name="T66" fmla="*/ 30 w 57"/>
                <a:gd name="T67" fmla="*/ 8 h 68"/>
                <a:gd name="T68" fmla="*/ 9 w 57"/>
                <a:gd name="T69" fmla="*/ 8 h 68"/>
                <a:gd name="T70" fmla="*/ 9 w 57"/>
                <a:gd name="T71" fmla="*/ 34 h 6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7"/>
                <a:gd name="T109" fmla="*/ 0 h 68"/>
                <a:gd name="T110" fmla="*/ 57 w 57"/>
                <a:gd name="T111" fmla="*/ 68 h 6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7" h="68">
                  <a:moveTo>
                    <a:pt x="0" y="68"/>
                  </a:moveTo>
                  <a:lnTo>
                    <a:pt x="0" y="0"/>
                  </a:lnTo>
                  <a:lnTo>
                    <a:pt x="28" y="0"/>
                  </a:lnTo>
                  <a:lnTo>
                    <a:pt x="39" y="2"/>
                  </a:lnTo>
                  <a:lnTo>
                    <a:pt x="45" y="4"/>
                  </a:lnTo>
                  <a:lnTo>
                    <a:pt x="49" y="5"/>
                  </a:lnTo>
                  <a:lnTo>
                    <a:pt x="52" y="8"/>
                  </a:lnTo>
                  <a:lnTo>
                    <a:pt x="56" y="12"/>
                  </a:lnTo>
                  <a:lnTo>
                    <a:pt x="57" y="17"/>
                  </a:lnTo>
                  <a:lnTo>
                    <a:pt x="57" y="21"/>
                  </a:lnTo>
                  <a:lnTo>
                    <a:pt x="57" y="24"/>
                  </a:lnTo>
                  <a:lnTo>
                    <a:pt x="56" y="29"/>
                  </a:lnTo>
                  <a:lnTo>
                    <a:pt x="54" y="32"/>
                  </a:lnTo>
                  <a:lnTo>
                    <a:pt x="51" y="35"/>
                  </a:lnTo>
                  <a:lnTo>
                    <a:pt x="47" y="38"/>
                  </a:lnTo>
                  <a:lnTo>
                    <a:pt x="43" y="40"/>
                  </a:lnTo>
                  <a:lnTo>
                    <a:pt x="36" y="42"/>
                  </a:lnTo>
                  <a:lnTo>
                    <a:pt x="30" y="42"/>
                  </a:lnTo>
                  <a:lnTo>
                    <a:pt x="9" y="42"/>
                  </a:lnTo>
                  <a:lnTo>
                    <a:pt x="10" y="68"/>
                  </a:lnTo>
                  <a:lnTo>
                    <a:pt x="0" y="68"/>
                  </a:lnTo>
                  <a:close/>
                  <a:moveTo>
                    <a:pt x="9" y="34"/>
                  </a:moveTo>
                  <a:lnTo>
                    <a:pt x="30" y="34"/>
                  </a:lnTo>
                  <a:lnTo>
                    <a:pt x="38" y="32"/>
                  </a:lnTo>
                  <a:lnTo>
                    <a:pt x="41" y="32"/>
                  </a:lnTo>
                  <a:lnTo>
                    <a:pt x="43" y="30"/>
                  </a:lnTo>
                  <a:lnTo>
                    <a:pt x="46" y="26"/>
                  </a:lnTo>
                  <a:lnTo>
                    <a:pt x="47" y="21"/>
                  </a:lnTo>
                  <a:lnTo>
                    <a:pt x="47" y="17"/>
                  </a:lnTo>
                  <a:lnTo>
                    <a:pt x="46" y="13"/>
                  </a:lnTo>
                  <a:lnTo>
                    <a:pt x="45" y="13"/>
                  </a:lnTo>
                  <a:lnTo>
                    <a:pt x="43" y="12"/>
                  </a:lnTo>
                  <a:lnTo>
                    <a:pt x="39" y="10"/>
                  </a:lnTo>
                  <a:lnTo>
                    <a:pt x="30" y="8"/>
                  </a:lnTo>
                  <a:lnTo>
                    <a:pt x="9" y="8"/>
                  </a:lnTo>
                  <a:lnTo>
                    <a:pt x="9" y="34"/>
                  </a:lnTo>
                  <a:close/>
                </a:path>
              </a:pathLst>
            </a:custGeom>
            <a:solidFill>
              <a:srgbClr val="FFFFFF"/>
            </a:solidFill>
            <a:ln w="9525">
              <a:noFill/>
              <a:round/>
              <a:headEnd/>
              <a:tailEnd/>
            </a:ln>
          </p:spPr>
          <p:txBody>
            <a:bodyPr/>
            <a:lstStyle/>
            <a:p>
              <a:endParaRPr lang="ru-RU"/>
            </a:p>
          </p:txBody>
        </p:sp>
        <p:sp>
          <p:nvSpPr>
            <p:cNvPr id="162110" name="Freeform 3767"/>
            <p:cNvSpPr>
              <a:spLocks/>
            </p:cNvSpPr>
            <p:nvPr/>
          </p:nvSpPr>
          <p:spPr bwMode="auto">
            <a:xfrm>
              <a:off x="3208" y="1887"/>
              <a:ext cx="58" cy="64"/>
            </a:xfrm>
            <a:custGeom>
              <a:avLst/>
              <a:gdLst>
                <a:gd name="T0" fmla="*/ 0 w 58"/>
                <a:gd name="T1" fmla="*/ 64 h 64"/>
                <a:gd name="T2" fmla="*/ 0 w 58"/>
                <a:gd name="T3" fmla="*/ 0 h 64"/>
                <a:gd name="T4" fmla="*/ 11 w 58"/>
                <a:gd name="T5" fmla="*/ 0 h 64"/>
                <a:gd name="T6" fmla="*/ 49 w 58"/>
                <a:gd name="T7" fmla="*/ 50 h 64"/>
                <a:gd name="T8" fmla="*/ 49 w 58"/>
                <a:gd name="T9" fmla="*/ 0 h 64"/>
                <a:gd name="T10" fmla="*/ 58 w 58"/>
                <a:gd name="T11" fmla="*/ 0 h 64"/>
                <a:gd name="T12" fmla="*/ 58 w 58"/>
                <a:gd name="T13" fmla="*/ 64 h 64"/>
                <a:gd name="T14" fmla="*/ 49 w 58"/>
                <a:gd name="T15" fmla="*/ 64 h 64"/>
                <a:gd name="T16" fmla="*/ 10 w 58"/>
                <a:gd name="T17" fmla="*/ 14 h 64"/>
                <a:gd name="T18" fmla="*/ 10 w 58"/>
                <a:gd name="T19" fmla="*/ 64 h 64"/>
                <a:gd name="T20" fmla="*/ 0 w 58"/>
                <a:gd name="T21" fmla="*/ 64 h 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8"/>
                <a:gd name="T34" fmla="*/ 0 h 64"/>
                <a:gd name="T35" fmla="*/ 58 w 58"/>
                <a:gd name="T36" fmla="*/ 64 h 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8" h="64">
                  <a:moveTo>
                    <a:pt x="0" y="64"/>
                  </a:moveTo>
                  <a:lnTo>
                    <a:pt x="0" y="0"/>
                  </a:lnTo>
                  <a:lnTo>
                    <a:pt x="11" y="0"/>
                  </a:lnTo>
                  <a:lnTo>
                    <a:pt x="49" y="50"/>
                  </a:lnTo>
                  <a:lnTo>
                    <a:pt x="49" y="0"/>
                  </a:lnTo>
                  <a:lnTo>
                    <a:pt x="58" y="0"/>
                  </a:lnTo>
                  <a:lnTo>
                    <a:pt x="58" y="64"/>
                  </a:lnTo>
                  <a:lnTo>
                    <a:pt x="49" y="64"/>
                  </a:lnTo>
                  <a:lnTo>
                    <a:pt x="10" y="14"/>
                  </a:lnTo>
                  <a:lnTo>
                    <a:pt x="10" y="64"/>
                  </a:lnTo>
                  <a:lnTo>
                    <a:pt x="0" y="64"/>
                  </a:lnTo>
                  <a:close/>
                </a:path>
              </a:pathLst>
            </a:custGeom>
            <a:solidFill>
              <a:srgbClr val="FFFFFF"/>
            </a:solidFill>
            <a:ln w="9525">
              <a:noFill/>
              <a:round/>
              <a:headEnd/>
              <a:tailEnd/>
            </a:ln>
          </p:spPr>
          <p:txBody>
            <a:bodyPr/>
            <a:lstStyle/>
            <a:p>
              <a:endParaRPr lang="ru-RU"/>
            </a:p>
          </p:txBody>
        </p:sp>
        <p:sp>
          <p:nvSpPr>
            <p:cNvPr id="162111" name="Freeform 3768"/>
            <p:cNvSpPr>
              <a:spLocks noEditPoints="1"/>
            </p:cNvSpPr>
            <p:nvPr/>
          </p:nvSpPr>
          <p:spPr bwMode="auto">
            <a:xfrm>
              <a:off x="3275" y="1887"/>
              <a:ext cx="71" cy="66"/>
            </a:xfrm>
            <a:custGeom>
              <a:avLst/>
              <a:gdLst>
                <a:gd name="T0" fmla="*/ 0 w 71"/>
                <a:gd name="T1" fmla="*/ 66 h 66"/>
                <a:gd name="T2" fmla="*/ 29 w 71"/>
                <a:gd name="T3" fmla="*/ 0 h 66"/>
                <a:gd name="T4" fmla="*/ 40 w 71"/>
                <a:gd name="T5" fmla="*/ 0 h 66"/>
                <a:gd name="T6" fmla="*/ 71 w 71"/>
                <a:gd name="T7" fmla="*/ 65 h 66"/>
                <a:gd name="T8" fmla="*/ 59 w 71"/>
                <a:gd name="T9" fmla="*/ 65 h 66"/>
                <a:gd name="T10" fmla="*/ 52 w 71"/>
                <a:gd name="T11" fmla="*/ 46 h 66"/>
                <a:gd name="T12" fmla="*/ 19 w 71"/>
                <a:gd name="T13" fmla="*/ 46 h 66"/>
                <a:gd name="T14" fmla="*/ 10 w 71"/>
                <a:gd name="T15" fmla="*/ 66 h 66"/>
                <a:gd name="T16" fmla="*/ 0 w 71"/>
                <a:gd name="T17" fmla="*/ 66 h 66"/>
                <a:gd name="T18" fmla="*/ 21 w 71"/>
                <a:gd name="T19" fmla="*/ 38 h 66"/>
                <a:gd name="T20" fmla="*/ 49 w 71"/>
                <a:gd name="T21" fmla="*/ 38 h 66"/>
                <a:gd name="T22" fmla="*/ 40 w 71"/>
                <a:gd name="T23" fmla="*/ 20 h 66"/>
                <a:gd name="T24" fmla="*/ 34 w 71"/>
                <a:gd name="T25" fmla="*/ 5 h 66"/>
                <a:gd name="T26" fmla="*/ 31 w 71"/>
                <a:gd name="T27" fmla="*/ 18 h 66"/>
                <a:gd name="T28" fmla="*/ 21 w 71"/>
                <a:gd name="T29" fmla="*/ 38 h 6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1"/>
                <a:gd name="T46" fmla="*/ 0 h 66"/>
                <a:gd name="T47" fmla="*/ 71 w 71"/>
                <a:gd name="T48" fmla="*/ 66 h 6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1" h="66">
                  <a:moveTo>
                    <a:pt x="0" y="66"/>
                  </a:moveTo>
                  <a:lnTo>
                    <a:pt x="29" y="0"/>
                  </a:lnTo>
                  <a:lnTo>
                    <a:pt x="40" y="0"/>
                  </a:lnTo>
                  <a:lnTo>
                    <a:pt x="71" y="65"/>
                  </a:lnTo>
                  <a:lnTo>
                    <a:pt x="59" y="65"/>
                  </a:lnTo>
                  <a:lnTo>
                    <a:pt x="52" y="46"/>
                  </a:lnTo>
                  <a:lnTo>
                    <a:pt x="19" y="46"/>
                  </a:lnTo>
                  <a:lnTo>
                    <a:pt x="10" y="66"/>
                  </a:lnTo>
                  <a:lnTo>
                    <a:pt x="0" y="66"/>
                  </a:lnTo>
                  <a:close/>
                  <a:moveTo>
                    <a:pt x="21" y="38"/>
                  </a:moveTo>
                  <a:lnTo>
                    <a:pt x="49" y="38"/>
                  </a:lnTo>
                  <a:lnTo>
                    <a:pt x="40" y="20"/>
                  </a:lnTo>
                  <a:lnTo>
                    <a:pt x="34" y="5"/>
                  </a:lnTo>
                  <a:lnTo>
                    <a:pt x="31" y="18"/>
                  </a:lnTo>
                  <a:lnTo>
                    <a:pt x="21" y="38"/>
                  </a:lnTo>
                  <a:close/>
                </a:path>
              </a:pathLst>
            </a:custGeom>
            <a:solidFill>
              <a:srgbClr val="FFFFFF"/>
            </a:solidFill>
            <a:ln w="9525">
              <a:noFill/>
              <a:round/>
              <a:headEnd/>
              <a:tailEnd/>
            </a:ln>
          </p:spPr>
          <p:txBody>
            <a:bodyPr/>
            <a:lstStyle/>
            <a:p>
              <a:endParaRPr lang="ru-RU"/>
            </a:p>
          </p:txBody>
        </p:sp>
        <p:sp>
          <p:nvSpPr>
            <p:cNvPr id="162112" name="Freeform 3769"/>
            <p:cNvSpPr>
              <a:spLocks/>
            </p:cNvSpPr>
            <p:nvPr/>
          </p:nvSpPr>
          <p:spPr bwMode="auto">
            <a:xfrm>
              <a:off x="3407" y="2050"/>
              <a:ext cx="73" cy="70"/>
            </a:xfrm>
            <a:custGeom>
              <a:avLst/>
              <a:gdLst>
                <a:gd name="T0" fmla="*/ 0 w 73"/>
                <a:gd name="T1" fmla="*/ 70 h 70"/>
                <a:gd name="T2" fmla="*/ 0 w 73"/>
                <a:gd name="T3" fmla="*/ 1 h 70"/>
                <a:gd name="T4" fmla="*/ 16 w 73"/>
                <a:gd name="T5" fmla="*/ 1 h 70"/>
                <a:gd name="T6" fmla="*/ 33 w 73"/>
                <a:gd name="T7" fmla="*/ 49 h 70"/>
                <a:gd name="T8" fmla="*/ 37 w 73"/>
                <a:gd name="T9" fmla="*/ 59 h 70"/>
                <a:gd name="T10" fmla="*/ 40 w 73"/>
                <a:gd name="T11" fmla="*/ 47 h 70"/>
                <a:gd name="T12" fmla="*/ 59 w 73"/>
                <a:gd name="T13" fmla="*/ 1 h 70"/>
                <a:gd name="T14" fmla="*/ 73 w 73"/>
                <a:gd name="T15" fmla="*/ 0 h 70"/>
                <a:gd name="T16" fmla="*/ 73 w 73"/>
                <a:gd name="T17" fmla="*/ 70 h 70"/>
                <a:gd name="T18" fmla="*/ 62 w 73"/>
                <a:gd name="T19" fmla="*/ 70 h 70"/>
                <a:gd name="T20" fmla="*/ 62 w 73"/>
                <a:gd name="T21" fmla="*/ 12 h 70"/>
                <a:gd name="T22" fmla="*/ 40 w 73"/>
                <a:gd name="T23" fmla="*/ 70 h 70"/>
                <a:gd name="T24" fmla="*/ 33 w 73"/>
                <a:gd name="T25" fmla="*/ 70 h 70"/>
                <a:gd name="T26" fmla="*/ 11 w 73"/>
                <a:gd name="T27" fmla="*/ 10 h 70"/>
                <a:gd name="T28" fmla="*/ 11 w 73"/>
                <a:gd name="T29" fmla="*/ 70 h 70"/>
                <a:gd name="T30" fmla="*/ 0 w 73"/>
                <a:gd name="T31" fmla="*/ 70 h 7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3"/>
                <a:gd name="T49" fmla="*/ 0 h 70"/>
                <a:gd name="T50" fmla="*/ 73 w 73"/>
                <a:gd name="T51" fmla="*/ 70 h 7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3" h="70">
                  <a:moveTo>
                    <a:pt x="0" y="70"/>
                  </a:moveTo>
                  <a:lnTo>
                    <a:pt x="0" y="1"/>
                  </a:lnTo>
                  <a:lnTo>
                    <a:pt x="16" y="1"/>
                  </a:lnTo>
                  <a:lnTo>
                    <a:pt x="33" y="49"/>
                  </a:lnTo>
                  <a:lnTo>
                    <a:pt x="37" y="59"/>
                  </a:lnTo>
                  <a:lnTo>
                    <a:pt x="40" y="47"/>
                  </a:lnTo>
                  <a:lnTo>
                    <a:pt x="59" y="1"/>
                  </a:lnTo>
                  <a:lnTo>
                    <a:pt x="73" y="0"/>
                  </a:lnTo>
                  <a:lnTo>
                    <a:pt x="73" y="70"/>
                  </a:lnTo>
                  <a:lnTo>
                    <a:pt x="62" y="70"/>
                  </a:lnTo>
                  <a:lnTo>
                    <a:pt x="62" y="12"/>
                  </a:lnTo>
                  <a:lnTo>
                    <a:pt x="40" y="70"/>
                  </a:lnTo>
                  <a:lnTo>
                    <a:pt x="33" y="70"/>
                  </a:lnTo>
                  <a:lnTo>
                    <a:pt x="11" y="10"/>
                  </a:lnTo>
                  <a:lnTo>
                    <a:pt x="11" y="70"/>
                  </a:lnTo>
                  <a:lnTo>
                    <a:pt x="0" y="70"/>
                  </a:lnTo>
                  <a:close/>
                </a:path>
              </a:pathLst>
            </a:custGeom>
            <a:solidFill>
              <a:srgbClr val="FFFFFF"/>
            </a:solidFill>
            <a:ln w="9525">
              <a:noFill/>
              <a:round/>
              <a:headEnd/>
              <a:tailEnd/>
            </a:ln>
          </p:spPr>
          <p:txBody>
            <a:bodyPr/>
            <a:lstStyle/>
            <a:p>
              <a:endParaRPr lang="ru-RU"/>
            </a:p>
          </p:txBody>
        </p:sp>
        <p:sp>
          <p:nvSpPr>
            <p:cNvPr id="162113" name="Freeform 3770"/>
            <p:cNvSpPr>
              <a:spLocks/>
            </p:cNvSpPr>
            <p:nvPr/>
          </p:nvSpPr>
          <p:spPr bwMode="auto">
            <a:xfrm>
              <a:off x="3589" y="2078"/>
              <a:ext cx="58" cy="67"/>
            </a:xfrm>
            <a:custGeom>
              <a:avLst/>
              <a:gdLst>
                <a:gd name="T0" fmla="*/ 0 w 58"/>
                <a:gd name="T1" fmla="*/ 67 h 67"/>
                <a:gd name="T2" fmla="*/ 0 w 58"/>
                <a:gd name="T3" fmla="*/ 0 h 67"/>
                <a:gd name="T4" fmla="*/ 11 w 58"/>
                <a:gd name="T5" fmla="*/ 0 h 67"/>
                <a:gd name="T6" fmla="*/ 49 w 58"/>
                <a:gd name="T7" fmla="*/ 51 h 67"/>
                <a:gd name="T8" fmla="*/ 48 w 58"/>
                <a:gd name="T9" fmla="*/ 0 h 67"/>
                <a:gd name="T10" fmla="*/ 58 w 58"/>
                <a:gd name="T11" fmla="*/ 0 h 67"/>
                <a:gd name="T12" fmla="*/ 58 w 58"/>
                <a:gd name="T13" fmla="*/ 67 h 67"/>
                <a:gd name="T14" fmla="*/ 49 w 58"/>
                <a:gd name="T15" fmla="*/ 67 h 67"/>
                <a:gd name="T16" fmla="*/ 9 w 58"/>
                <a:gd name="T17" fmla="*/ 13 h 67"/>
                <a:gd name="T18" fmla="*/ 9 w 58"/>
                <a:gd name="T19" fmla="*/ 67 h 67"/>
                <a:gd name="T20" fmla="*/ 0 w 58"/>
                <a:gd name="T21" fmla="*/ 67 h 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8"/>
                <a:gd name="T34" fmla="*/ 0 h 67"/>
                <a:gd name="T35" fmla="*/ 58 w 58"/>
                <a:gd name="T36" fmla="*/ 67 h 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8" h="67">
                  <a:moveTo>
                    <a:pt x="0" y="67"/>
                  </a:moveTo>
                  <a:lnTo>
                    <a:pt x="0" y="0"/>
                  </a:lnTo>
                  <a:lnTo>
                    <a:pt x="11" y="0"/>
                  </a:lnTo>
                  <a:lnTo>
                    <a:pt x="49" y="51"/>
                  </a:lnTo>
                  <a:lnTo>
                    <a:pt x="48" y="0"/>
                  </a:lnTo>
                  <a:lnTo>
                    <a:pt x="58" y="0"/>
                  </a:lnTo>
                  <a:lnTo>
                    <a:pt x="58" y="67"/>
                  </a:lnTo>
                  <a:lnTo>
                    <a:pt x="49" y="67"/>
                  </a:lnTo>
                  <a:lnTo>
                    <a:pt x="9" y="13"/>
                  </a:lnTo>
                  <a:lnTo>
                    <a:pt x="9" y="67"/>
                  </a:lnTo>
                  <a:lnTo>
                    <a:pt x="0" y="67"/>
                  </a:lnTo>
                  <a:close/>
                </a:path>
              </a:pathLst>
            </a:custGeom>
            <a:solidFill>
              <a:srgbClr val="FFFFFF"/>
            </a:solidFill>
            <a:ln w="9525">
              <a:noFill/>
              <a:round/>
              <a:headEnd/>
              <a:tailEnd/>
            </a:ln>
          </p:spPr>
          <p:txBody>
            <a:bodyPr/>
            <a:lstStyle/>
            <a:p>
              <a:endParaRPr lang="ru-RU"/>
            </a:p>
          </p:txBody>
        </p:sp>
        <p:sp>
          <p:nvSpPr>
            <p:cNvPr id="162114" name="Freeform 3771"/>
            <p:cNvSpPr>
              <a:spLocks/>
            </p:cNvSpPr>
            <p:nvPr/>
          </p:nvSpPr>
          <p:spPr bwMode="auto">
            <a:xfrm>
              <a:off x="3663" y="2076"/>
              <a:ext cx="60" cy="69"/>
            </a:xfrm>
            <a:custGeom>
              <a:avLst/>
              <a:gdLst>
                <a:gd name="T0" fmla="*/ 10 w 60"/>
                <a:gd name="T1" fmla="*/ 47 h 69"/>
                <a:gd name="T2" fmla="*/ 12 w 60"/>
                <a:gd name="T3" fmla="*/ 55 h 69"/>
                <a:gd name="T4" fmla="*/ 20 w 60"/>
                <a:gd name="T5" fmla="*/ 60 h 69"/>
                <a:gd name="T6" fmla="*/ 31 w 60"/>
                <a:gd name="T7" fmla="*/ 61 h 69"/>
                <a:gd name="T8" fmla="*/ 40 w 60"/>
                <a:gd name="T9" fmla="*/ 60 h 69"/>
                <a:gd name="T10" fmla="*/ 47 w 60"/>
                <a:gd name="T11" fmla="*/ 56 h 69"/>
                <a:gd name="T12" fmla="*/ 49 w 60"/>
                <a:gd name="T13" fmla="*/ 50 h 69"/>
                <a:gd name="T14" fmla="*/ 47 w 60"/>
                <a:gd name="T15" fmla="*/ 45 h 69"/>
                <a:gd name="T16" fmla="*/ 40 w 60"/>
                <a:gd name="T17" fmla="*/ 41 h 69"/>
                <a:gd name="T18" fmla="*/ 28 w 60"/>
                <a:gd name="T19" fmla="*/ 37 h 69"/>
                <a:gd name="T20" fmla="*/ 14 w 60"/>
                <a:gd name="T21" fmla="*/ 33 h 69"/>
                <a:gd name="T22" fmla="*/ 5 w 60"/>
                <a:gd name="T23" fmla="*/ 26 h 69"/>
                <a:gd name="T24" fmla="*/ 3 w 60"/>
                <a:gd name="T25" fmla="*/ 19 h 69"/>
                <a:gd name="T26" fmla="*/ 6 w 60"/>
                <a:gd name="T27" fmla="*/ 9 h 69"/>
                <a:gd name="T28" fmla="*/ 16 w 60"/>
                <a:gd name="T29" fmla="*/ 3 h 69"/>
                <a:gd name="T30" fmla="*/ 30 w 60"/>
                <a:gd name="T31" fmla="*/ 0 h 69"/>
                <a:gd name="T32" fmla="*/ 44 w 60"/>
                <a:gd name="T33" fmla="*/ 3 h 69"/>
                <a:gd name="T34" fmla="*/ 53 w 60"/>
                <a:gd name="T35" fmla="*/ 9 h 69"/>
                <a:gd name="T36" fmla="*/ 58 w 60"/>
                <a:gd name="T37" fmla="*/ 20 h 69"/>
                <a:gd name="T38" fmla="*/ 46 w 60"/>
                <a:gd name="T39" fmla="*/ 15 h 69"/>
                <a:gd name="T40" fmla="*/ 42 w 60"/>
                <a:gd name="T41" fmla="*/ 11 h 69"/>
                <a:gd name="T42" fmla="*/ 38 w 60"/>
                <a:gd name="T43" fmla="*/ 9 h 69"/>
                <a:gd name="T44" fmla="*/ 22 w 60"/>
                <a:gd name="T45" fmla="*/ 9 h 69"/>
                <a:gd name="T46" fmla="*/ 17 w 60"/>
                <a:gd name="T47" fmla="*/ 11 h 69"/>
                <a:gd name="T48" fmla="*/ 12 w 60"/>
                <a:gd name="T49" fmla="*/ 19 h 69"/>
                <a:gd name="T50" fmla="*/ 14 w 60"/>
                <a:gd name="T51" fmla="*/ 24 h 69"/>
                <a:gd name="T52" fmla="*/ 20 w 60"/>
                <a:gd name="T53" fmla="*/ 26 h 69"/>
                <a:gd name="T54" fmla="*/ 40 w 60"/>
                <a:gd name="T55" fmla="*/ 32 h 69"/>
                <a:gd name="T56" fmla="*/ 52 w 60"/>
                <a:gd name="T57" fmla="*/ 36 h 69"/>
                <a:gd name="T58" fmla="*/ 58 w 60"/>
                <a:gd name="T59" fmla="*/ 43 h 69"/>
                <a:gd name="T60" fmla="*/ 58 w 60"/>
                <a:gd name="T61" fmla="*/ 55 h 69"/>
                <a:gd name="T62" fmla="*/ 53 w 60"/>
                <a:gd name="T63" fmla="*/ 63 h 69"/>
                <a:gd name="T64" fmla="*/ 46 w 60"/>
                <a:gd name="T65" fmla="*/ 67 h 69"/>
                <a:gd name="T66" fmla="*/ 31 w 60"/>
                <a:gd name="T67" fmla="*/ 69 h 69"/>
                <a:gd name="T68" fmla="*/ 14 w 60"/>
                <a:gd name="T69" fmla="*/ 67 h 69"/>
                <a:gd name="T70" fmla="*/ 8 w 60"/>
                <a:gd name="T71" fmla="*/ 64 h 69"/>
                <a:gd name="T72" fmla="*/ 3 w 60"/>
                <a:gd name="T73" fmla="*/ 60 h 69"/>
                <a:gd name="T74" fmla="*/ 0 w 60"/>
                <a:gd name="T75" fmla="*/ 47 h 6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0"/>
                <a:gd name="T115" fmla="*/ 0 h 69"/>
                <a:gd name="T116" fmla="*/ 60 w 60"/>
                <a:gd name="T117" fmla="*/ 69 h 6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0" h="69">
                  <a:moveTo>
                    <a:pt x="0" y="47"/>
                  </a:moveTo>
                  <a:lnTo>
                    <a:pt x="10" y="47"/>
                  </a:lnTo>
                  <a:lnTo>
                    <a:pt x="11" y="50"/>
                  </a:lnTo>
                  <a:lnTo>
                    <a:pt x="12" y="55"/>
                  </a:lnTo>
                  <a:lnTo>
                    <a:pt x="16" y="58"/>
                  </a:lnTo>
                  <a:lnTo>
                    <a:pt x="20" y="60"/>
                  </a:lnTo>
                  <a:lnTo>
                    <a:pt x="25" y="62"/>
                  </a:lnTo>
                  <a:lnTo>
                    <a:pt x="31" y="61"/>
                  </a:lnTo>
                  <a:lnTo>
                    <a:pt x="36" y="61"/>
                  </a:lnTo>
                  <a:lnTo>
                    <a:pt x="40" y="60"/>
                  </a:lnTo>
                  <a:lnTo>
                    <a:pt x="44" y="58"/>
                  </a:lnTo>
                  <a:lnTo>
                    <a:pt x="47" y="56"/>
                  </a:lnTo>
                  <a:lnTo>
                    <a:pt x="49" y="53"/>
                  </a:lnTo>
                  <a:lnTo>
                    <a:pt x="49" y="50"/>
                  </a:lnTo>
                  <a:lnTo>
                    <a:pt x="49" y="47"/>
                  </a:lnTo>
                  <a:lnTo>
                    <a:pt x="47" y="45"/>
                  </a:lnTo>
                  <a:lnTo>
                    <a:pt x="46" y="43"/>
                  </a:lnTo>
                  <a:lnTo>
                    <a:pt x="40" y="41"/>
                  </a:lnTo>
                  <a:lnTo>
                    <a:pt x="36" y="39"/>
                  </a:lnTo>
                  <a:lnTo>
                    <a:pt x="28" y="37"/>
                  </a:lnTo>
                  <a:lnTo>
                    <a:pt x="19" y="36"/>
                  </a:lnTo>
                  <a:lnTo>
                    <a:pt x="14" y="33"/>
                  </a:lnTo>
                  <a:lnTo>
                    <a:pt x="10" y="32"/>
                  </a:lnTo>
                  <a:lnTo>
                    <a:pt x="5" y="26"/>
                  </a:lnTo>
                  <a:lnTo>
                    <a:pt x="3" y="24"/>
                  </a:lnTo>
                  <a:lnTo>
                    <a:pt x="3" y="19"/>
                  </a:lnTo>
                  <a:lnTo>
                    <a:pt x="3" y="14"/>
                  </a:lnTo>
                  <a:lnTo>
                    <a:pt x="6" y="9"/>
                  </a:lnTo>
                  <a:lnTo>
                    <a:pt x="10" y="4"/>
                  </a:lnTo>
                  <a:lnTo>
                    <a:pt x="16" y="3"/>
                  </a:lnTo>
                  <a:lnTo>
                    <a:pt x="22" y="0"/>
                  </a:lnTo>
                  <a:lnTo>
                    <a:pt x="30" y="0"/>
                  </a:lnTo>
                  <a:lnTo>
                    <a:pt x="38" y="2"/>
                  </a:lnTo>
                  <a:lnTo>
                    <a:pt x="44" y="3"/>
                  </a:lnTo>
                  <a:lnTo>
                    <a:pt x="50" y="6"/>
                  </a:lnTo>
                  <a:lnTo>
                    <a:pt x="53" y="9"/>
                  </a:lnTo>
                  <a:lnTo>
                    <a:pt x="57" y="13"/>
                  </a:lnTo>
                  <a:lnTo>
                    <a:pt x="58" y="20"/>
                  </a:lnTo>
                  <a:lnTo>
                    <a:pt x="47" y="20"/>
                  </a:lnTo>
                  <a:lnTo>
                    <a:pt x="46" y="15"/>
                  </a:lnTo>
                  <a:lnTo>
                    <a:pt x="44" y="13"/>
                  </a:lnTo>
                  <a:lnTo>
                    <a:pt x="42" y="11"/>
                  </a:lnTo>
                  <a:lnTo>
                    <a:pt x="40" y="9"/>
                  </a:lnTo>
                  <a:lnTo>
                    <a:pt x="38" y="9"/>
                  </a:lnTo>
                  <a:lnTo>
                    <a:pt x="30" y="8"/>
                  </a:lnTo>
                  <a:lnTo>
                    <a:pt x="22" y="9"/>
                  </a:lnTo>
                  <a:lnTo>
                    <a:pt x="19" y="9"/>
                  </a:lnTo>
                  <a:lnTo>
                    <a:pt x="17" y="11"/>
                  </a:lnTo>
                  <a:lnTo>
                    <a:pt x="14" y="13"/>
                  </a:lnTo>
                  <a:lnTo>
                    <a:pt x="12" y="19"/>
                  </a:lnTo>
                  <a:lnTo>
                    <a:pt x="12" y="22"/>
                  </a:lnTo>
                  <a:lnTo>
                    <a:pt x="14" y="24"/>
                  </a:lnTo>
                  <a:lnTo>
                    <a:pt x="16" y="24"/>
                  </a:lnTo>
                  <a:lnTo>
                    <a:pt x="20" y="26"/>
                  </a:lnTo>
                  <a:lnTo>
                    <a:pt x="30" y="28"/>
                  </a:lnTo>
                  <a:lnTo>
                    <a:pt x="40" y="32"/>
                  </a:lnTo>
                  <a:lnTo>
                    <a:pt x="47" y="33"/>
                  </a:lnTo>
                  <a:lnTo>
                    <a:pt x="52" y="36"/>
                  </a:lnTo>
                  <a:lnTo>
                    <a:pt x="57" y="41"/>
                  </a:lnTo>
                  <a:lnTo>
                    <a:pt x="58" y="43"/>
                  </a:lnTo>
                  <a:lnTo>
                    <a:pt x="60" y="50"/>
                  </a:lnTo>
                  <a:lnTo>
                    <a:pt x="58" y="55"/>
                  </a:lnTo>
                  <a:lnTo>
                    <a:pt x="57" y="60"/>
                  </a:lnTo>
                  <a:lnTo>
                    <a:pt x="53" y="63"/>
                  </a:lnTo>
                  <a:lnTo>
                    <a:pt x="52" y="64"/>
                  </a:lnTo>
                  <a:lnTo>
                    <a:pt x="46" y="67"/>
                  </a:lnTo>
                  <a:lnTo>
                    <a:pt x="40" y="69"/>
                  </a:lnTo>
                  <a:lnTo>
                    <a:pt x="31" y="69"/>
                  </a:lnTo>
                  <a:lnTo>
                    <a:pt x="22" y="69"/>
                  </a:lnTo>
                  <a:lnTo>
                    <a:pt x="14" y="67"/>
                  </a:lnTo>
                  <a:lnTo>
                    <a:pt x="11" y="66"/>
                  </a:lnTo>
                  <a:lnTo>
                    <a:pt x="8" y="64"/>
                  </a:lnTo>
                  <a:lnTo>
                    <a:pt x="6" y="62"/>
                  </a:lnTo>
                  <a:lnTo>
                    <a:pt x="3" y="60"/>
                  </a:lnTo>
                  <a:lnTo>
                    <a:pt x="1" y="53"/>
                  </a:lnTo>
                  <a:lnTo>
                    <a:pt x="0" y="47"/>
                  </a:lnTo>
                  <a:close/>
                </a:path>
              </a:pathLst>
            </a:custGeom>
            <a:solidFill>
              <a:srgbClr val="FFFFFF"/>
            </a:solidFill>
            <a:ln w="9525">
              <a:noFill/>
              <a:round/>
              <a:headEnd/>
              <a:tailEnd/>
            </a:ln>
          </p:spPr>
          <p:txBody>
            <a:bodyPr/>
            <a:lstStyle/>
            <a:p>
              <a:endParaRPr lang="ru-RU"/>
            </a:p>
          </p:txBody>
        </p:sp>
        <p:sp>
          <p:nvSpPr>
            <p:cNvPr id="162115" name="Freeform 3772"/>
            <p:cNvSpPr>
              <a:spLocks/>
            </p:cNvSpPr>
            <p:nvPr/>
          </p:nvSpPr>
          <p:spPr bwMode="auto">
            <a:xfrm>
              <a:off x="1823" y="814"/>
              <a:ext cx="441" cy="557"/>
            </a:xfrm>
            <a:custGeom>
              <a:avLst/>
              <a:gdLst>
                <a:gd name="T0" fmla="*/ 404 w 441"/>
                <a:gd name="T1" fmla="*/ 554 h 557"/>
                <a:gd name="T2" fmla="*/ 392 w 441"/>
                <a:gd name="T3" fmla="*/ 557 h 557"/>
                <a:gd name="T4" fmla="*/ 379 w 441"/>
                <a:gd name="T5" fmla="*/ 555 h 557"/>
                <a:gd name="T6" fmla="*/ 366 w 441"/>
                <a:gd name="T7" fmla="*/ 552 h 557"/>
                <a:gd name="T8" fmla="*/ 355 w 441"/>
                <a:gd name="T9" fmla="*/ 546 h 557"/>
                <a:gd name="T10" fmla="*/ 348 w 441"/>
                <a:gd name="T11" fmla="*/ 537 h 557"/>
                <a:gd name="T12" fmla="*/ 342 w 441"/>
                <a:gd name="T13" fmla="*/ 526 h 557"/>
                <a:gd name="T14" fmla="*/ 338 w 441"/>
                <a:gd name="T15" fmla="*/ 511 h 557"/>
                <a:gd name="T16" fmla="*/ 338 w 441"/>
                <a:gd name="T17" fmla="*/ 496 h 557"/>
                <a:gd name="T18" fmla="*/ 342 w 441"/>
                <a:gd name="T19" fmla="*/ 484 h 557"/>
                <a:gd name="T20" fmla="*/ 340 w 441"/>
                <a:gd name="T21" fmla="*/ 477 h 557"/>
                <a:gd name="T22" fmla="*/ 321 w 441"/>
                <a:gd name="T23" fmla="*/ 455 h 557"/>
                <a:gd name="T24" fmla="*/ 242 w 441"/>
                <a:gd name="T25" fmla="*/ 374 h 557"/>
                <a:gd name="T26" fmla="*/ 182 w 441"/>
                <a:gd name="T27" fmla="*/ 309 h 557"/>
                <a:gd name="T28" fmla="*/ 118 w 441"/>
                <a:gd name="T29" fmla="*/ 234 h 557"/>
                <a:gd name="T30" fmla="*/ 62 w 441"/>
                <a:gd name="T31" fmla="*/ 161 h 557"/>
                <a:gd name="T32" fmla="*/ 40 w 441"/>
                <a:gd name="T33" fmla="*/ 126 h 557"/>
                <a:gd name="T34" fmla="*/ 13 w 441"/>
                <a:gd name="T35" fmla="*/ 79 h 557"/>
                <a:gd name="T36" fmla="*/ 4 w 441"/>
                <a:gd name="T37" fmla="*/ 52 h 557"/>
                <a:gd name="T38" fmla="*/ 0 w 441"/>
                <a:gd name="T39" fmla="*/ 28 h 557"/>
                <a:gd name="T40" fmla="*/ 2 w 441"/>
                <a:gd name="T41" fmla="*/ 21 h 557"/>
                <a:gd name="T42" fmla="*/ 6 w 441"/>
                <a:gd name="T43" fmla="*/ 13 h 557"/>
                <a:gd name="T44" fmla="*/ 13 w 441"/>
                <a:gd name="T45" fmla="*/ 6 h 557"/>
                <a:gd name="T46" fmla="*/ 21 w 441"/>
                <a:gd name="T47" fmla="*/ 2 h 557"/>
                <a:gd name="T48" fmla="*/ 28 w 441"/>
                <a:gd name="T49" fmla="*/ 0 h 557"/>
                <a:gd name="T50" fmla="*/ 45 w 441"/>
                <a:gd name="T51" fmla="*/ 4 h 557"/>
                <a:gd name="T52" fmla="*/ 60 w 441"/>
                <a:gd name="T53" fmla="*/ 11 h 557"/>
                <a:gd name="T54" fmla="*/ 84 w 441"/>
                <a:gd name="T55" fmla="*/ 30 h 557"/>
                <a:gd name="T56" fmla="*/ 109 w 441"/>
                <a:gd name="T57" fmla="*/ 55 h 557"/>
                <a:gd name="T58" fmla="*/ 148 w 441"/>
                <a:gd name="T59" fmla="*/ 103 h 557"/>
                <a:gd name="T60" fmla="*/ 204 w 441"/>
                <a:gd name="T61" fmla="*/ 179 h 557"/>
                <a:gd name="T62" fmla="*/ 256 w 441"/>
                <a:gd name="T63" fmla="*/ 261 h 557"/>
                <a:gd name="T64" fmla="*/ 302 w 441"/>
                <a:gd name="T65" fmla="*/ 338 h 557"/>
                <a:gd name="T66" fmla="*/ 363 w 441"/>
                <a:gd name="T67" fmla="*/ 443 h 557"/>
                <a:gd name="T68" fmla="*/ 371 w 441"/>
                <a:gd name="T69" fmla="*/ 451 h 557"/>
                <a:gd name="T70" fmla="*/ 387 w 441"/>
                <a:gd name="T71" fmla="*/ 460 h 557"/>
                <a:gd name="T72" fmla="*/ 403 w 441"/>
                <a:gd name="T73" fmla="*/ 462 h 557"/>
                <a:gd name="T74" fmla="*/ 417 w 441"/>
                <a:gd name="T75" fmla="*/ 467 h 557"/>
                <a:gd name="T76" fmla="*/ 430 w 441"/>
                <a:gd name="T77" fmla="*/ 476 h 557"/>
                <a:gd name="T78" fmla="*/ 438 w 441"/>
                <a:gd name="T79" fmla="*/ 488 h 557"/>
                <a:gd name="T80" fmla="*/ 441 w 441"/>
                <a:gd name="T81" fmla="*/ 500 h 557"/>
                <a:gd name="T82" fmla="*/ 441 w 441"/>
                <a:gd name="T83" fmla="*/ 513 h 557"/>
                <a:gd name="T84" fmla="*/ 436 w 441"/>
                <a:gd name="T85" fmla="*/ 525 h 557"/>
                <a:gd name="T86" fmla="*/ 425 w 441"/>
                <a:gd name="T87" fmla="*/ 541 h 557"/>
                <a:gd name="T88" fmla="*/ 415 w 441"/>
                <a:gd name="T89" fmla="*/ 549 h 55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41"/>
                <a:gd name="T136" fmla="*/ 0 h 557"/>
                <a:gd name="T137" fmla="*/ 441 w 441"/>
                <a:gd name="T138" fmla="*/ 557 h 55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41" h="557">
                  <a:moveTo>
                    <a:pt x="409" y="552"/>
                  </a:moveTo>
                  <a:lnTo>
                    <a:pt x="404" y="554"/>
                  </a:lnTo>
                  <a:lnTo>
                    <a:pt x="398" y="555"/>
                  </a:lnTo>
                  <a:lnTo>
                    <a:pt x="392" y="557"/>
                  </a:lnTo>
                  <a:lnTo>
                    <a:pt x="385" y="557"/>
                  </a:lnTo>
                  <a:lnTo>
                    <a:pt x="379" y="555"/>
                  </a:lnTo>
                  <a:lnTo>
                    <a:pt x="373" y="554"/>
                  </a:lnTo>
                  <a:lnTo>
                    <a:pt x="366" y="552"/>
                  </a:lnTo>
                  <a:lnTo>
                    <a:pt x="362" y="549"/>
                  </a:lnTo>
                  <a:lnTo>
                    <a:pt x="355" y="546"/>
                  </a:lnTo>
                  <a:lnTo>
                    <a:pt x="351" y="541"/>
                  </a:lnTo>
                  <a:lnTo>
                    <a:pt x="348" y="537"/>
                  </a:lnTo>
                  <a:lnTo>
                    <a:pt x="344" y="530"/>
                  </a:lnTo>
                  <a:lnTo>
                    <a:pt x="342" y="526"/>
                  </a:lnTo>
                  <a:lnTo>
                    <a:pt x="338" y="518"/>
                  </a:lnTo>
                  <a:lnTo>
                    <a:pt x="338" y="511"/>
                  </a:lnTo>
                  <a:lnTo>
                    <a:pt x="338" y="503"/>
                  </a:lnTo>
                  <a:lnTo>
                    <a:pt x="338" y="496"/>
                  </a:lnTo>
                  <a:lnTo>
                    <a:pt x="340" y="490"/>
                  </a:lnTo>
                  <a:lnTo>
                    <a:pt x="342" y="484"/>
                  </a:lnTo>
                  <a:lnTo>
                    <a:pt x="342" y="481"/>
                  </a:lnTo>
                  <a:lnTo>
                    <a:pt x="340" y="477"/>
                  </a:lnTo>
                  <a:lnTo>
                    <a:pt x="336" y="472"/>
                  </a:lnTo>
                  <a:lnTo>
                    <a:pt x="321" y="455"/>
                  </a:lnTo>
                  <a:lnTo>
                    <a:pt x="291" y="425"/>
                  </a:lnTo>
                  <a:lnTo>
                    <a:pt x="242" y="374"/>
                  </a:lnTo>
                  <a:lnTo>
                    <a:pt x="214" y="343"/>
                  </a:lnTo>
                  <a:lnTo>
                    <a:pt x="182" y="309"/>
                  </a:lnTo>
                  <a:lnTo>
                    <a:pt x="150" y="272"/>
                  </a:lnTo>
                  <a:lnTo>
                    <a:pt x="118" y="234"/>
                  </a:lnTo>
                  <a:lnTo>
                    <a:pt x="90" y="198"/>
                  </a:lnTo>
                  <a:lnTo>
                    <a:pt x="62" y="161"/>
                  </a:lnTo>
                  <a:lnTo>
                    <a:pt x="51" y="143"/>
                  </a:lnTo>
                  <a:lnTo>
                    <a:pt x="40" y="126"/>
                  </a:lnTo>
                  <a:lnTo>
                    <a:pt x="21" y="94"/>
                  </a:lnTo>
                  <a:lnTo>
                    <a:pt x="13" y="79"/>
                  </a:lnTo>
                  <a:lnTo>
                    <a:pt x="6" y="64"/>
                  </a:lnTo>
                  <a:lnTo>
                    <a:pt x="4" y="52"/>
                  </a:lnTo>
                  <a:lnTo>
                    <a:pt x="0" y="40"/>
                  </a:lnTo>
                  <a:lnTo>
                    <a:pt x="0" y="28"/>
                  </a:lnTo>
                  <a:lnTo>
                    <a:pt x="0" y="23"/>
                  </a:lnTo>
                  <a:lnTo>
                    <a:pt x="2" y="21"/>
                  </a:lnTo>
                  <a:lnTo>
                    <a:pt x="4" y="16"/>
                  </a:lnTo>
                  <a:lnTo>
                    <a:pt x="6" y="13"/>
                  </a:lnTo>
                  <a:lnTo>
                    <a:pt x="9" y="10"/>
                  </a:lnTo>
                  <a:lnTo>
                    <a:pt x="13" y="6"/>
                  </a:lnTo>
                  <a:lnTo>
                    <a:pt x="16" y="4"/>
                  </a:lnTo>
                  <a:lnTo>
                    <a:pt x="21" y="2"/>
                  </a:lnTo>
                  <a:lnTo>
                    <a:pt x="25" y="2"/>
                  </a:lnTo>
                  <a:lnTo>
                    <a:pt x="28" y="0"/>
                  </a:lnTo>
                  <a:lnTo>
                    <a:pt x="40" y="2"/>
                  </a:lnTo>
                  <a:lnTo>
                    <a:pt x="45" y="4"/>
                  </a:lnTo>
                  <a:lnTo>
                    <a:pt x="49" y="6"/>
                  </a:lnTo>
                  <a:lnTo>
                    <a:pt x="60" y="11"/>
                  </a:lnTo>
                  <a:lnTo>
                    <a:pt x="71" y="21"/>
                  </a:lnTo>
                  <a:lnTo>
                    <a:pt x="84" y="30"/>
                  </a:lnTo>
                  <a:lnTo>
                    <a:pt x="96" y="41"/>
                  </a:lnTo>
                  <a:lnTo>
                    <a:pt x="109" y="55"/>
                  </a:lnTo>
                  <a:lnTo>
                    <a:pt x="122" y="69"/>
                  </a:lnTo>
                  <a:lnTo>
                    <a:pt x="148" y="103"/>
                  </a:lnTo>
                  <a:lnTo>
                    <a:pt x="177" y="140"/>
                  </a:lnTo>
                  <a:lnTo>
                    <a:pt x="204" y="179"/>
                  </a:lnTo>
                  <a:lnTo>
                    <a:pt x="231" y="220"/>
                  </a:lnTo>
                  <a:lnTo>
                    <a:pt x="256" y="261"/>
                  </a:lnTo>
                  <a:lnTo>
                    <a:pt x="280" y="301"/>
                  </a:lnTo>
                  <a:lnTo>
                    <a:pt x="302" y="338"/>
                  </a:lnTo>
                  <a:lnTo>
                    <a:pt x="355" y="432"/>
                  </a:lnTo>
                  <a:lnTo>
                    <a:pt x="363" y="443"/>
                  </a:lnTo>
                  <a:lnTo>
                    <a:pt x="368" y="449"/>
                  </a:lnTo>
                  <a:lnTo>
                    <a:pt x="371" y="451"/>
                  </a:lnTo>
                  <a:lnTo>
                    <a:pt x="379" y="456"/>
                  </a:lnTo>
                  <a:lnTo>
                    <a:pt x="387" y="460"/>
                  </a:lnTo>
                  <a:lnTo>
                    <a:pt x="395" y="460"/>
                  </a:lnTo>
                  <a:lnTo>
                    <a:pt x="403" y="462"/>
                  </a:lnTo>
                  <a:lnTo>
                    <a:pt x="411" y="464"/>
                  </a:lnTo>
                  <a:lnTo>
                    <a:pt x="417" y="467"/>
                  </a:lnTo>
                  <a:lnTo>
                    <a:pt x="425" y="471"/>
                  </a:lnTo>
                  <a:lnTo>
                    <a:pt x="430" y="476"/>
                  </a:lnTo>
                  <a:lnTo>
                    <a:pt x="434" y="483"/>
                  </a:lnTo>
                  <a:lnTo>
                    <a:pt x="438" y="488"/>
                  </a:lnTo>
                  <a:lnTo>
                    <a:pt x="441" y="494"/>
                  </a:lnTo>
                  <a:lnTo>
                    <a:pt x="441" y="500"/>
                  </a:lnTo>
                  <a:lnTo>
                    <a:pt x="441" y="506"/>
                  </a:lnTo>
                  <a:lnTo>
                    <a:pt x="441" y="513"/>
                  </a:lnTo>
                  <a:lnTo>
                    <a:pt x="439" y="519"/>
                  </a:lnTo>
                  <a:lnTo>
                    <a:pt x="436" y="525"/>
                  </a:lnTo>
                  <a:lnTo>
                    <a:pt x="430" y="537"/>
                  </a:lnTo>
                  <a:lnTo>
                    <a:pt x="425" y="541"/>
                  </a:lnTo>
                  <a:lnTo>
                    <a:pt x="420" y="544"/>
                  </a:lnTo>
                  <a:lnTo>
                    <a:pt x="415" y="549"/>
                  </a:lnTo>
                  <a:lnTo>
                    <a:pt x="409" y="552"/>
                  </a:lnTo>
                  <a:close/>
                </a:path>
              </a:pathLst>
            </a:custGeom>
            <a:solidFill>
              <a:srgbClr val="844CD6"/>
            </a:solidFill>
            <a:ln w="9525">
              <a:noFill/>
              <a:round/>
              <a:headEnd/>
              <a:tailEnd/>
            </a:ln>
          </p:spPr>
          <p:txBody>
            <a:bodyPr/>
            <a:lstStyle/>
            <a:p>
              <a:endParaRPr lang="ru-RU"/>
            </a:p>
          </p:txBody>
        </p:sp>
        <p:sp>
          <p:nvSpPr>
            <p:cNvPr id="162116" name="Freeform 3773"/>
            <p:cNvSpPr>
              <a:spLocks/>
            </p:cNvSpPr>
            <p:nvPr/>
          </p:nvSpPr>
          <p:spPr bwMode="auto">
            <a:xfrm>
              <a:off x="2159" y="1317"/>
              <a:ext cx="75" cy="58"/>
            </a:xfrm>
            <a:custGeom>
              <a:avLst/>
              <a:gdLst>
                <a:gd name="T0" fmla="*/ 75 w 75"/>
                <a:gd name="T1" fmla="*/ 53 h 58"/>
                <a:gd name="T2" fmla="*/ 51 w 75"/>
                <a:gd name="T3" fmla="*/ 58 h 58"/>
                <a:gd name="T4" fmla="*/ 39 w 75"/>
                <a:gd name="T5" fmla="*/ 55 h 58"/>
                <a:gd name="T6" fmla="*/ 24 w 75"/>
                <a:gd name="T7" fmla="*/ 49 h 58"/>
                <a:gd name="T8" fmla="*/ 15 w 75"/>
                <a:gd name="T9" fmla="*/ 41 h 58"/>
                <a:gd name="T10" fmla="*/ 7 w 75"/>
                <a:gd name="T11" fmla="*/ 30 h 58"/>
                <a:gd name="T12" fmla="*/ 2 w 75"/>
                <a:gd name="T13" fmla="*/ 18 h 58"/>
                <a:gd name="T14" fmla="*/ 0 w 75"/>
                <a:gd name="T15" fmla="*/ 0 h 58"/>
                <a:gd name="T16" fmla="*/ 5 w 75"/>
                <a:gd name="T17" fmla="*/ 0 h 58"/>
                <a:gd name="T18" fmla="*/ 7 w 75"/>
                <a:gd name="T19" fmla="*/ 15 h 58"/>
                <a:gd name="T20" fmla="*/ 11 w 75"/>
                <a:gd name="T21" fmla="*/ 26 h 58"/>
                <a:gd name="T22" fmla="*/ 19 w 75"/>
                <a:gd name="T23" fmla="*/ 37 h 58"/>
                <a:gd name="T24" fmla="*/ 29 w 75"/>
                <a:gd name="T25" fmla="*/ 44 h 58"/>
                <a:gd name="T26" fmla="*/ 40 w 75"/>
                <a:gd name="T27" fmla="*/ 49 h 58"/>
                <a:gd name="T28" fmla="*/ 51 w 75"/>
                <a:gd name="T29" fmla="*/ 52 h 58"/>
                <a:gd name="T30" fmla="*/ 73 w 75"/>
                <a:gd name="T31" fmla="*/ 47 h 58"/>
                <a:gd name="T32" fmla="*/ 75 w 75"/>
                <a:gd name="T33" fmla="*/ 53 h 5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5"/>
                <a:gd name="T52" fmla="*/ 0 h 58"/>
                <a:gd name="T53" fmla="*/ 75 w 75"/>
                <a:gd name="T54" fmla="*/ 58 h 5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5" h="58">
                  <a:moveTo>
                    <a:pt x="75" y="53"/>
                  </a:moveTo>
                  <a:lnTo>
                    <a:pt x="51" y="58"/>
                  </a:lnTo>
                  <a:lnTo>
                    <a:pt x="39" y="55"/>
                  </a:lnTo>
                  <a:lnTo>
                    <a:pt x="24" y="49"/>
                  </a:lnTo>
                  <a:lnTo>
                    <a:pt x="15" y="41"/>
                  </a:lnTo>
                  <a:lnTo>
                    <a:pt x="7" y="30"/>
                  </a:lnTo>
                  <a:lnTo>
                    <a:pt x="2" y="18"/>
                  </a:lnTo>
                  <a:lnTo>
                    <a:pt x="0" y="0"/>
                  </a:lnTo>
                  <a:lnTo>
                    <a:pt x="5" y="0"/>
                  </a:lnTo>
                  <a:lnTo>
                    <a:pt x="7" y="15"/>
                  </a:lnTo>
                  <a:lnTo>
                    <a:pt x="11" y="26"/>
                  </a:lnTo>
                  <a:lnTo>
                    <a:pt x="19" y="37"/>
                  </a:lnTo>
                  <a:lnTo>
                    <a:pt x="29" y="44"/>
                  </a:lnTo>
                  <a:lnTo>
                    <a:pt x="40" y="49"/>
                  </a:lnTo>
                  <a:lnTo>
                    <a:pt x="51" y="52"/>
                  </a:lnTo>
                  <a:lnTo>
                    <a:pt x="73" y="47"/>
                  </a:lnTo>
                  <a:lnTo>
                    <a:pt x="75" y="53"/>
                  </a:lnTo>
                  <a:close/>
                </a:path>
              </a:pathLst>
            </a:custGeom>
            <a:solidFill>
              <a:srgbClr val="C195DB"/>
            </a:solidFill>
            <a:ln w="9525">
              <a:noFill/>
              <a:round/>
              <a:headEnd/>
              <a:tailEnd/>
            </a:ln>
          </p:spPr>
          <p:txBody>
            <a:bodyPr/>
            <a:lstStyle/>
            <a:p>
              <a:endParaRPr lang="ru-RU"/>
            </a:p>
          </p:txBody>
        </p:sp>
        <p:sp>
          <p:nvSpPr>
            <p:cNvPr id="162117" name="Freeform 3774"/>
            <p:cNvSpPr>
              <a:spLocks/>
            </p:cNvSpPr>
            <p:nvPr/>
          </p:nvSpPr>
          <p:spPr bwMode="auto">
            <a:xfrm>
              <a:off x="2141" y="1268"/>
              <a:ext cx="26" cy="49"/>
            </a:xfrm>
            <a:custGeom>
              <a:avLst/>
              <a:gdLst>
                <a:gd name="T0" fmla="*/ 17 w 26"/>
                <a:gd name="T1" fmla="*/ 49 h 49"/>
                <a:gd name="T2" fmla="*/ 19 w 26"/>
                <a:gd name="T3" fmla="*/ 38 h 49"/>
                <a:gd name="T4" fmla="*/ 21 w 26"/>
                <a:gd name="T5" fmla="*/ 31 h 49"/>
                <a:gd name="T6" fmla="*/ 16 w 26"/>
                <a:gd name="T7" fmla="*/ 22 h 49"/>
                <a:gd name="T8" fmla="*/ 0 w 26"/>
                <a:gd name="T9" fmla="*/ 5 h 49"/>
                <a:gd name="T10" fmla="*/ 5 w 26"/>
                <a:gd name="T11" fmla="*/ 0 h 49"/>
                <a:gd name="T12" fmla="*/ 21 w 26"/>
                <a:gd name="T13" fmla="*/ 18 h 49"/>
                <a:gd name="T14" fmla="*/ 26 w 26"/>
                <a:gd name="T15" fmla="*/ 29 h 49"/>
                <a:gd name="T16" fmla="*/ 24 w 26"/>
                <a:gd name="T17" fmla="*/ 38 h 49"/>
                <a:gd name="T18" fmla="*/ 22 w 26"/>
                <a:gd name="T19" fmla="*/ 49 h 49"/>
                <a:gd name="T20" fmla="*/ 17 w 26"/>
                <a:gd name="T21" fmla="*/ 49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6"/>
                <a:gd name="T34" fmla="*/ 0 h 49"/>
                <a:gd name="T35" fmla="*/ 26 w 26"/>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6" h="49">
                  <a:moveTo>
                    <a:pt x="17" y="49"/>
                  </a:moveTo>
                  <a:lnTo>
                    <a:pt x="19" y="38"/>
                  </a:lnTo>
                  <a:lnTo>
                    <a:pt x="21" y="31"/>
                  </a:lnTo>
                  <a:lnTo>
                    <a:pt x="16" y="22"/>
                  </a:lnTo>
                  <a:lnTo>
                    <a:pt x="0" y="5"/>
                  </a:lnTo>
                  <a:lnTo>
                    <a:pt x="5" y="0"/>
                  </a:lnTo>
                  <a:lnTo>
                    <a:pt x="21" y="18"/>
                  </a:lnTo>
                  <a:lnTo>
                    <a:pt x="26" y="29"/>
                  </a:lnTo>
                  <a:lnTo>
                    <a:pt x="24" y="38"/>
                  </a:lnTo>
                  <a:lnTo>
                    <a:pt x="22" y="49"/>
                  </a:lnTo>
                  <a:lnTo>
                    <a:pt x="17" y="49"/>
                  </a:lnTo>
                  <a:close/>
                </a:path>
              </a:pathLst>
            </a:custGeom>
            <a:solidFill>
              <a:srgbClr val="C195DB"/>
            </a:solidFill>
            <a:ln w="9525">
              <a:noFill/>
              <a:round/>
              <a:headEnd/>
              <a:tailEnd/>
            </a:ln>
          </p:spPr>
          <p:txBody>
            <a:bodyPr/>
            <a:lstStyle/>
            <a:p>
              <a:endParaRPr lang="ru-RU"/>
            </a:p>
          </p:txBody>
        </p:sp>
        <p:sp>
          <p:nvSpPr>
            <p:cNvPr id="162118" name="Freeform 3775"/>
            <p:cNvSpPr>
              <a:spLocks/>
            </p:cNvSpPr>
            <p:nvPr/>
          </p:nvSpPr>
          <p:spPr bwMode="auto">
            <a:xfrm>
              <a:off x="2158" y="1317"/>
              <a:ext cx="4" cy="1"/>
            </a:xfrm>
            <a:custGeom>
              <a:avLst/>
              <a:gdLst>
                <a:gd name="T0" fmla="*/ 0 w 4"/>
                <a:gd name="T1" fmla="*/ 0 h 1"/>
                <a:gd name="T2" fmla="*/ 4 w 4"/>
                <a:gd name="T3" fmla="*/ 0 h 1"/>
                <a:gd name="T4" fmla="*/ 0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4" y="0"/>
                  </a:lnTo>
                  <a:lnTo>
                    <a:pt x="0" y="0"/>
                  </a:lnTo>
                  <a:close/>
                </a:path>
              </a:pathLst>
            </a:custGeom>
            <a:solidFill>
              <a:srgbClr val="C195DB"/>
            </a:solidFill>
            <a:ln w="9525">
              <a:noFill/>
              <a:round/>
              <a:headEnd/>
              <a:tailEnd/>
            </a:ln>
          </p:spPr>
          <p:txBody>
            <a:bodyPr/>
            <a:lstStyle/>
            <a:p>
              <a:endParaRPr lang="ru-RU"/>
            </a:p>
          </p:txBody>
        </p:sp>
        <p:sp>
          <p:nvSpPr>
            <p:cNvPr id="162119" name="Freeform 3776"/>
            <p:cNvSpPr>
              <a:spLocks/>
            </p:cNvSpPr>
            <p:nvPr/>
          </p:nvSpPr>
          <p:spPr bwMode="auto">
            <a:xfrm>
              <a:off x="1819" y="819"/>
              <a:ext cx="327" cy="452"/>
            </a:xfrm>
            <a:custGeom>
              <a:avLst/>
              <a:gdLst>
                <a:gd name="T0" fmla="*/ 322 w 327"/>
                <a:gd name="T1" fmla="*/ 452 h 452"/>
                <a:gd name="T2" fmla="*/ 244 w 327"/>
                <a:gd name="T3" fmla="*/ 370 h 452"/>
                <a:gd name="T4" fmla="*/ 182 w 327"/>
                <a:gd name="T5" fmla="*/ 306 h 452"/>
                <a:gd name="T6" fmla="*/ 120 w 327"/>
                <a:gd name="T7" fmla="*/ 232 h 452"/>
                <a:gd name="T8" fmla="*/ 64 w 327"/>
                <a:gd name="T9" fmla="*/ 158 h 452"/>
                <a:gd name="T10" fmla="*/ 39 w 327"/>
                <a:gd name="T11" fmla="*/ 123 h 452"/>
                <a:gd name="T12" fmla="*/ 20 w 327"/>
                <a:gd name="T13" fmla="*/ 92 h 452"/>
                <a:gd name="T14" fmla="*/ 7 w 327"/>
                <a:gd name="T15" fmla="*/ 62 h 452"/>
                <a:gd name="T16" fmla="*/ 0 w 327"/>
                <a:gd name="T17" fmla="*/ 37 h 452"/>
                <a:gd name="T18" fmla="*/ 0 w 327"/>
                <a:gd name="T19" fmla="*/ 24 h 452"/>
                <a:gd name="T20" fmla="*/ 1 w 327"/>
                <a:gd name="T21" fmla="*/ 13 h 452"/>
                <a:gd name="T22" fmla="*/ 7 w 327"/>
                <a:gd name="T23" fmla="*/ 5 h 452"/>
                <a:gd name="T24" fmla="*/ 13 w 327"/>
                <a:gd name="T25" fmla="*/ 0 h 452"/>
                <a:gd name="T26" fmla="*/ 18 w 327"/>
                <a:gd name="T27" fmla="*/ 4 h 452"/>
                <a:gd name="T28" fmla="*/ 11 w 327"/>
                <a:gd name="T29" fmla="*/ 10 h 452"/>
                <a:gd name="T30" fmla="*/ 7 w 327"/>
                <a:gd name="T31" fmla="*/ 16 h 452"/>
                <a:gd name="T32" fmla="*/ 5 w 327"/>
                <a:gd name="T33" fmla="*/ 24 h 452"/>
                <a:gd name="T34" fmla="*/ 5 w 327"/>
                <a:gd name="T35" fmla="*/ 34 h 452"/>
                <a:gd name="T36" fmla="*/ 11 w 327"/>
                <a:gd name="T37" fmla="*/ 59 h 452"/>
                <a:gd name="T38" fmla="*/ 26 w 327"/>
                <a:gd name="T39" fmla="*/ 88 h 452"/>
                <a:gd name="T40" fmla="*/ 45 w 327"/>
                <a:gd name="T41" fmla="*/ 119 h 452"/>
                <a:gd name="T42" fmla="*/ 68 w 327"/>
                <a:gd name="T43" fmla="*/ 153 h 452"/>
                <a:gd name="T44" fmla="*/ 126 w 327"/>
                <a:gd name="T45" fmla="*/ 228 h 452"/>
                <a:gd name="T46" fmla="*/ 187 w 327"/>
                <a:gd name="T47" fmla="*/ 301 h 452"/>
                <a:gd name="T48" fmla="*/ 249 w 327"/>
                <a:gd name="T49" fmla="*/ 366 h 452"/>
                <a:gd name="T50" fmla="*/ 327 w 327"/>
                <a:gd name="T51" fmla="*/ 447 h 452"/>
                <a:gd name="T52" fmla="*/ 322 w 327"/>
                <a:gd name="T53" fmla="*/ 452 h 45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27"/>
                <a:gd name="T82" fmla="*/ 0 h 452"/>
                <a:gd name="T83" fmla="*/ 327 w 327"/>
                <a:gd name="T84" fmla="*/ 452 h 45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27" h="452">
                  <a:moveTo>
                    <a:pt x="322" y="452"/>
                  </a:moveTo>
                  <a:lnTo>
                    <a:pt x="244" y="370"/>
                  </a:lnTo>
                  <a:lnTo>
                    <a:pt x="182" y="306"/>
                  </a:lnTo>
                  <a:lnTo>
                    <a:pt x="120" y="232"/>
                  </a:lnTo>
                  <a:lnTo>
                    <a:pt x="64" y="158"/>
                  </a:lnTo>
                  <a:lnTo>
                    <a:pt x="39" y="123"/>
                  </a:lnTo>
                  <a:lnTo>
                    <a:pt x="20" y="92"/>
                  </a:lnTo>
                  <a:lnTo>
                    <a:pt x="7" y="62"/>
                  </a:lnTo>
                  <a:lnTo>
                    <a:pt x="0" y="37"/>
                  </a:lnTo>
                  <a:lnTo>
                    <a:pt x="0" y="24"/>
                  </a:lnTo>
                  <a:lnTo>
                    <a:pt x="1" y="13"/>
                  </a:lnTo>
                  <a:lnTo>
                    <a:pt x="7" y="5"/>
                  </a:lnTo>
                  <a:lnTo>
                    <a:pt x="13" y="0"/>
                  </a:lnTo>
                  <a:lnTo>
                    <a:pt x="18" y="4"/>
                  </a:lnTo>
                  <a:lnTo>
                    <a:pt x="11" y="10"/>
                  </a:lnTo>
                  <a:lnTo>
                    <a:pt x="7" y="16"/>
                  </a:lnTo>
                  <a:lnTo>
                    <a:pt x="5" y="24"/>
                  </a:lnTo>
                  <a:lnTo>
                    <a:pt x="5" y="34"/>
                  </a:lnTo>
                  <a:lnTo>
                    <a:pt x="11" y="59"/>
                  </a:lnTo>
                  <a:lnTo>
                    <a:pt x="26" y="88"/>
                  </a:lnTo>
                  <a:lnTo>
                    <a:pt x="45" y="119"/>
                  </a:lnTo>
                  <a:lnTo>
                    <a:pt x="68" y="153"/>
                  </a:lnTo>
                  <a:lnTo>
                    <a:pt x="126" y="228"/>
                  </a:lnTo>
                  <a:lnTo>
                    <a:pt x="187" y="301"/>
                  </a:lnTo>
                  <a:lnTo>
                    <a:pt x="249" y="366"/>
                  </a:lnTo>
                  <a:lnTo>
                    <a:pt x="327" y="447"/>
                  </a:lnTo>
                  <a:lnTo>
                    <a:pt x="322" y="452"/>
                  </a:lnTo>
                  <a:close/>
                </a:path>
              </a:pathLst>
            </a:custGeom>
            <a:solidFill>
              <a:srgbClr val="C195DB"/>
            </a:solidFill>
            <a:ln w="9525">
              <a:noFill/>
              <a:round/>
              <a:headEnd/>
              <a:tailEnd/>
            </a:ln>
          </p:spPr>
          <p:txBody>
            <a:bodyPr/>
            <a:lstStyle/>
            <a:p>
              <a:endParaRPr lang="ru-RU"/>
            </a:p>
          </p:txBody>
        </p:sp>
        <p:sp>
          <p:nvSpPr>
            <p:cNvPr id="162120" name="Freeform 3777"/>
            <p:cNvSpPr>
              <a:spLocks/>
            </p:cNvSpPr>
            <p:nvPr/>
          </p:nvSpPr>
          <p:spPr bwMode="auto">
            <a:xfrm>
              <a:off x="2141" y="1268"/>
              <a:ext cx="5" cy="4"/>
            </a:xfrm>
            <a:custGeom>
              <a:avLst/>
              <a:gdLst>
                <a:gd name="T0" fmla="*/ 5 w 5"/>
                <a:gd name="T1" fmla="*/ 0 h 4"/>
                <a:gd name="T2" fmla="*/ 0 w 5"/>
                <a:gd name="T3" fmla="*/ 4 h 4"/>
                <a:gd name="T4" fmla="*/ 5 w 5"/>
                <a:gd name="T5" fmla="*/ 0 h 4"/>
                <a:gd name="T6" fmla="*/ 0 60000 65536"/>
                <a:gd name="T7" fmla="*/ 0 60000 65536"/>
                <a:gd name="T8" fmla="*/ 0 60000 65536"/>
                <a:gd name="T9" fmla="*/ 0 w 5"/>
                <a:gd name="T10" fmla="*/ 0 h 4"/>
                <a:gd name="T11" fmla="*/ 5 w 5"/>
                <a:gd name="T12" fmla="*/ 4 h 4"/>
              </a:gdLst>
              <a:ahLst/>
              <a:cxnLst>
                <a:cxn ang="T6">
                  <a:pos x="T0" y="T1"/>
                </a:cxn>
                <a:cxn ang="T7">
                  <a:pos x="T2" y="T3"/>
                </a:cxn>
                <a:cxn ang="T8">
                  <a:pos x="T4" y="T5"/>
                </a:cxn>
              </a:cxnLst>
              <a:rect l="T9" t="T10" r="T11" b="T12"/>
              <a:pathLst>
                <a:path w="5" h="4">
                  <a:moveTo>
                    <a:pt x="5" y="0"/>
                  </a:moveTo>
                  <a:lnTo>
                    <a:pt x="0" y="4"/>
                  </a:lnTo>
                  <a:lnTo>
                    <a:pt x="5" y="0"/>
                  </a:lnTo>
                  <a:close/>
                </a:path>
              </a:pathLst>
            </a:custGeom>
            <a:solidFill>
              <a:srgbClr val="C195DB"/>
            </a:solidFill>
            <a:ln w="9525">
              <a:noFill/>
              <a:round/>
              <a:headEnd/>
              <a:tailEnd/>
            </a:ln>
          </p:spPr>
          <p:txBody>
            <a:bodyPr/>
            <a:lstStyle/>
            <a:p>
              <a:endParaRPr lang="ru-RU"/>
            </a:p>
          </p:txBody>
        </p:sp>
        <p:sp>
          <p:nvSpPr>
            <p:cNvPr id="162121" name="Freeform 3778"/>
            <p:cNvSpPr>
              <a:spLocks/>
            </p:cNvSpPr>
            <p:nvPr/>
          </p:nvSpPr>
          <p:spPr bwMode="auto">
            <a:xfrm>
              <a:off x="1832" y="812"/>
              <a:ext cx="348" cy="437"/>
            </a:xfrm>
            <a:custGeom>
              <a:avLst/>
              <a:gdLst>
                <a:gd name="T0" fmla="*/ 0 w 348"/>
                <a:gd name="T1" fmla="*/ 7 h 437"/>
                <a:gd name="T2" fmla="*/ 8 w 348"/>
                <a:gd name="T3" fmla="*/ 2 h 437"/>
                <a:gd name="T4" fmla="*/ 21 w 348"/>
                <a:gd name="T5" fmla="*/ 0 h 437"/>
                <a:gd name="T6" fmla="*/ 40 w 348"/>
                <a:gd name="T7" fmla="*/ 7 h 437"/>
                <a:gd name="T8" fmla="*/ 64 w 348"/>
                <a:gd name="T9" fmla="*/ 19 h 437"/>
                <a:gd name="T10" fmla="*/ 87 w 348"/>
                <a:gd name="T11" fmla="*/ 41 h 437"/>
                <a:gd name="T12" fmla="*/ 142 w 348"/>
                <a:gd name="T13" fmla="*/ 103 h 437"/>
                <a:gd name="T14" fmla="*/ 195 w 348"/>
                <a:gd name="T15" fmla="*/ 180 h 437"/>
                <a:gd name="T16" fmla="*/ 248 w 348"/>
                <a:gd name="T17" fmla="*/ 262 h 437"/>
                <a:gd name="T18" fmla="*/ 295 w 348"/>
                <a:gd name="T19" fmla="*/ 338 h 437"/>
                <a:gd name="T20" fmla="*/ 348 w 348"/>
                <a:gd name="T21" fmla="*/ 434 h 437"/>
                <a:gd name="T22" fmla="*/ 344 w 348"/>
                <a:gd name="T23" fmla="*/ 437 h 437"/>
                <a:gd name="T24" fmla="*/ 290 w 348"/>
                <a:gd name="T25" fmla="*/ 343 h 437"/>
                <a:gd name="T26" fmla="*/ 244 w 348"/>
                <a:gd name="T27" fmla="*/ 266 h 437"/>
                <a:gd name="T28" fmla="*/ 191 w 348"/>
                <a:gd name="T29" fmla="*/ 185 h 437"/>
                <a:gd name="T30" fmla="*/ 137 w 348"/>
                <a:gd name="T31" fmla="*/ 107 h 437"/>
                <a:gd name="T32" fmla="*/ 83 w 348"/>
                <a:gd name="T33" fmla="*/ 46 h 437"/>
                <a:gd name="T34" fmla="*/ 59 w 348"/>
                <a:gd name="T35" fmla="*/ 24 h 437"/>
                <a:gd name="T36" fmla="*/ 35 w 348"/>
                <a:gd name="T37" fmla="*/ 11 h 437"/>
                <a:gd name="T38" fmla="*/ 17 w 348"/>
                <a:gd name="T39" fmla="*/ 6 h 437"/>
                <a:gd name="T40" fmla="*/ 11 w 348"/>
                <a:gd name="T41" fmla="*/ 7 h 437"/>
                <a:gd name="T42" fmla="*/ 3 w 348"/>
                <a:gd name="T43" fmla="*/ 12 h 437"/>
                <a:gd name="T44" fmla="*/ 0 w 348"/>
                <a:gd name="T45" fmla="*/ 7 h 43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48"/>
                <a:gd name="T70" fmla="*/ 0 h 437"/>
                <a:gd name="T71" fmla="*/ 348 w 348"/>
                <a:gd name="T72" fmla="*/ 437 h 43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48" h="437">
                  <a:moveTo>
                    <a:pt x="0" y="7"/>
                  </a:moveTo>
                  <a:lnTo>
                    <a:pt x="8" y="2"/>
                  </a:lnTo>
                  <a:lnTo>
                    <a:pt x="21" y="0"/>
                  </a:lnTo>
                  <a:lnTo>
                    <a:pt x="40" y="7"/>
                  </a:lnTo>
                  <a:lnTo>
                    <a:pt x="64" y="19"/>
                  </a:lnTo>
                  <a:lnTo>
                    <a:pt x="87" y="41"/>
                  </a:lnTo>
                  <a:lnTo>
                    <a:pt x="142" y="103"/>
                  </a:lnTo>
                  <a:lnTo>
                    <a:pt x="195" y="180"/>
                  </a:lnTo>
                  <a:lnTo>
                    <a:pt x="248" y="262"/>
                  </a:lnTo>
                  <a:lnTo>
                    <a:pt x="295" y="338"/>
                  </a:lnTo>
                  <a:lnTo>
                    <a:pt x="348" y="434"/>
                  </a:lnTo>
                  <a:lnTo>
                    <a:pt x="344" y="437"/>
                  </a:lnTo>
                  <a:lnTo>
                    <a:pt x="290" y="343"/>
                  </a:lnTo>
                  <a:lnTo>
                    <a:pt x="244" y="266"/>
                  </a:lnTo>
                  <a:lnTo>
                    <a:pt x="191" y="185"/>
                  </a:lnTo>
                  <a:lnTo>
                    <a:pt x="137" y="107"/>
                  </a:lnTo>
                  <a:lnTo>
                    <a:pt x="83" y="46"/>
                  </a:lnTo>
                  <a:lnTo>
                    <a:pt x="59" y="24"/>
                  </a:lnTo>
                  <a:lnTo>
                    <a:pt x="35" y="11"/>
                  </a:lnTo>
                  <a:lnTo>
                    <a:pt x="17" y="6"/>
                  </a:lnTo>
                  <a:lnTo>
                    <a:pt x="11" y="7"/>
                  </a:lnTo>
                  <a:lnTo>
                    <a:pt x="3" y="12"/>
                  </a:lnTo>
                  <a:lnTo>
                    <a:pt x="0" y="7"/>
                  </a:lnTo>
                  <a:close/>
                </a:path>
              </a:pathLst>
            </a:custGeom>
            <a:solidFill>
              <a:srgbClr val="C195DB"/>
            </a:solidFill>
            <a:ln w="9525">
              <a:noFill/>
              <a:round/>
              <a:headEnd/>
              <a:tailEnd/>
            </a:ln>
          </p:spPr>
          <p:txBody>
            <a:bodyPr/>
            <a:lstStyle/>
            <a:p>
              <a:endParaRPr lang="ru-RU"/>
            </a:p>
          </p:txBody>
        </p:sp>
        <p:sp>
          <p:nvSpPr>
            <p:cNvPr id="162122" name="Freeform 3779"/>
            <p:cNvSpPr>
              <a:spLocks/>
            </p:cNvSpPr>
            <p:nvPr/>
          </p:nvSpPr>
          <p:spPr bwMode="auto">
            <a:xfrm>
              <a:off x="1832" y="819"/>
              <a:ext cx="5" cy="5"/>
            </a:xfrm>
            <a:custGeom>
              <a:avLst/>
              <a:gdLst>
                <a:gd name="T0" fmla="*/ 0 w 5"/>
                <a:gd name="T1" fmla="*/ 1 h 5"/>
                <a:gd name="T2" fmla="*/ 2 w 5"/>
                <a:gd name="T3" fmla="*/ 0 h 5"/>
                <a:gd name="T4" fmla="*/ 5 w 5"/>
                <a:gd name="T5" fmla="*/ 5 h 5"/>
                <a:gd name="T6" fmla="*/ 0 w 5"/>
                <a:gd name="T7" fmla="*/ 1 h 5"/>
                <a:gd name="T8" fmla="*/ 0 60000 65536"/>
                <a:gd name="T9" fmla="*/ 0 60000 65536"/>
                <a:gd name="T10" fmla="*/ 0 60000 65536"/>
                <a:gd name="T11" fmla="*/ 0 60000 65536"/>
                <a:gd name="T12" fmla="*/ 0 w 5"/>
                <a:gd name="T13" fmla="*/ 0 h 5"/>
                <a:gd name="T14" fmla="*/ 5 w 5"/>
                <a:gd name="T15" fmla="*/ 5 h 5"/>
              </a:gdLst>
              <a:ahLst/>
              <a:cxnLst>
                <a:cxn ang="T8">
                  <a:pos x="T0" y="T1"/>
                </a:cxn>
                <a:cxn ang="T9">
                  <a:pos x="T2" y="T3"/>
                </a:cxn>
                <a:cxn ang="T10">
                  <a:pos x="T4" y="T5"/>
                </a:cxn>
                <a:cxn ang="T11">
                  <a:pos x="T6" y="T7"/>
                </a:cxn>
              </a:cxnLst>
              <a:rect l="T12" t="T13" r="T14" b="T15"/>
              <a:pathLst>
                <a:path w="5" h="5">
                  <a:moveTo>
                    <a:pt x="0" y="1"/>
                  </a:moveTo>
                  <a:lnTo>
                    <a:pt x="2" y="0"/>
                  </a:lnTo>
                  <a:lnTo>
                    <a:pt x="5" y="5"/>
                  </a:lnTo>
                  <a:lnTo>
                    <a:pt x="0" y="1"/>
                  </a:lnTo>
                  <a:close/>
                </a:path>
              </a:pathLst>
            </a:custGeom>
            <a:solidFill>
              <a:srgbClr val="C195DB"/>
            </a:solidFill>
            <a:ln w="9525">
              <a:noFill/>
              <a:round/>
              <a:headEnd/>
              <a:tailEnd/>
            </a:ln>
          </p:spPr>
          <p:txBody>
            <a:bodyPr/>
            <a:lstStyle/>
            <a:p>
              <a:endParaRPr lang="ru-RU"/>
            </a:p>
          </p:txBody>
        </p:sp>
        <p:sp>
          <p:nvSpPr>
            <p:cNvPr id="162123" name="Freeform 3780"/>
            <p:cNvSpPr>
              <a:spLocks/>
            </p:cNvSpPr>
            <p:nvPr/>
          </p:nvSpPr>
          <p:spPr bwMode="auto">
            <a:xfrm>
              <a:off x="2177" y="1245"/>
              <a:ext cx="69" cy="40"/>
            </a:xfrm>
            <a:custGeom>
              <a:avLst/>
              <a:gdLst>
                <a:gd name="T0" fmla="*/ 4 w 69"/>
                <a:gd name="T1" fmla="*/ 0 h 40"/>
                <a:gd name="T2" fmla="*/ 12 w 69"/>
                <a:gd name="T3" fmla="*/ 10 h 40"/>
                <a:gd name="T4" fmla="*/ 21 w 69"/>
                <a:gd name="T5" fmla="*/ 19 h 40"/>
                <a:gd name="T6" fmla="*/ 29 w 69"/>
                <a:gd name="T7" fmla="*/ 23 h 40"/>
                <a:gd name="T8" fmla="*/ 37 w 69"/>
                <a:gd name="T9" fmla="*/ 27 h 40"/>
                <a:gd name="T10" fmla="*/ 52 w 69"/>
                <a:gd name="T11" fmla="*/ 30 h 40"/>
                <a:gd name="T12" fmla="*/ 69 w 69"/>
                <a:gd name="T13" fmla="*/ 35 h 40"/>
                <a:gd name="T14" fmla="*/ 65 w 69"/>
                <a:gd name="T15" fmla="*/ 40 h 40"/>
                <a:gd name="T16" fmla="*/ 50 w 69"/>
                <a:gd name="T17" fmla="*/ 35 h 40"/>
                <a:gd name="T18" fmla="*/ 33 w 69"/>
                <a:gd name="T19" fmla="*/ 31 h 40"/>
                <a:gd name="T20" fmla="*/ 24 w 69"/>
                <a:gd name="T21" fmla="*/ 29 h 40"/>
                <a:gd name="T22" fmla="*/ 16 w 69"/>
                <a:gd name="T23" fmla="*/ 23 h 40"/>
                <a:gd name="T24" fmla="*/ 8 w 69"/>
                <a:gd name="T25" fmla="*/ 15 h 40"/>
                <a:gd name="T26" fmla="*/ 0 w 69"/>
                <a:gd name="T27" fmla="*/ 4 h 40"/>
                <a:gd name="T28" fmla="*/ 4 w 69"/>
                <a:gd name="T29" fmla="*/ 0 h 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9"/>
                <a:gd name="T46" fmla="*/ 0 h 40"/>
                <a:gd name="T47" fmla="*/ 69 w 69"/>
                <a:gd name="T48" fmla="*/ 40 h 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9" h="40">
                  <a:moveTo>
                    <a:pt x="4" y="0"/>
                  </a:moveTo>
                  <a:lnTo>
                    <a:pt x="12" y="10"/>
                  </a:lnTo>
                  <a:lnTo>
                    <a:pt x="21" y="19"/>
                  </a:lnTo>
                  <a:lnTo>
                    <a:pt x="29" y="23"/>
                  </a:lnTo>
                  <a:lnTo>
                    <a:pt x="37" y="27"/>
                  </a:lnTo>
                  <a:lnTo>
                    <a:pt x="52" y="30"/>
                  </a:lnTo>
                  <a:lnTo>
                    <a:pt x="69" y="35"/>
                  </a:lnTo>
                  <a:lnTo>
                    <a:pt x="65" y="40"/>
                  </a:lnTo>
                  <a:lnTo>
                    <a:pt x="50" y="35"/>
                  </a:lnTo>
                  <a:lnTo>
                    <a:pt x="33" y="31"/>
                  </a:lnTo>
                  <a:lnTo>
                    <a:pt x="24" y="29"/>
                  </a:lnTo>
                  <a:lnTo>
                    <a:pt x="16" y="23"/>
                  </a:lnTo>
                  <a:lnTo>
                    <a:pt x="8" y="15"/>
                  </a:lnTo>
                  <a:lnTo>
                    <a:pt x="0" y="4"/>
                  </a:lnTo>
                  <a:lnTo>
                    <a:pt x="4" y="0"/>
                  </a:lnTo>
                  <a:close/>
                </a:path>
              </a:pathLst>
            </a:custGeom>
            <a:solidFill>
              <a:srgbClr val="C195DB"/>
            </a:solidFill>
            <a:ln w="9525">
              <a:noFill/>
              <a:round/>
              <a:headEnd/>
              <a:tailEnd/>
            </a:ln>
          </p:spPr>
          <p:txBody>
            <a:bodyPr/>
            <a:lstStyle/>
            <a:p>
              <a:endParaRPr lang="ru-RU"/>
            </a:p>
          </p:txBody>
        </p:sp>
        <p:sp>
          <p:nvSpPr>
            <p:cNvPr id="162124" name="Freeform 3781"/>
            <p:cNvSpPr>
              <a:spLocks/>
            </p:cNvSpPr>
            <p:nvPr/>
          </p:nvSpPr>
          <p:spPr bwMode="auto">
            <a:xfrm>
              <a:off x="2176" y="1245"/>
              <a:ext cx="4" cy="5"/>
            </a:xfrm>
            <a:custGeom>
              <a:avLst/>
              <a:gdLst>
                <a:gd name="T0" fmla="*/ 0 w 4"/>
                <a:gd name="T1" fmla="*/ 5 h 5"/>
                <a:gd name="T2" fmla="*/ 4 w 4"/>
                <a:gd name="T3" fmla="*/ 0 h 5"/>
                <a:gd name="T4" fmla="*/ 4 w 4"/>
                <a:gd name="T5" fmla="*/ 1 h 5"/>
                <a:gd name="T6" fmla="*/ 0 w 4"/>
                <a:gd name="T7" fmla="*/ 5 h 5"/>
                <a:gd name="T8" fmla="*/ 0 60000 65536"/>
                <a:gd name="T9" fmla="*/ 0 60000 65536"/>
                <a:gd name="T10" fmla="*/ 0 60000 65536"/>
                <a:gd name="T11" fmla="*/ 0 60000 65536"/>
                <a:gd name="T12" fmla="*/ 0 w 4"/>
                <a:gd name="T13" fmla="*/ 0 h 5"/>
                <a:gd name="T14" fmla="*/ 4 w 4"/>
                <a:gd name="T15" fmla="*/ 5 h 5"/>
              </a:gdLst>
              <a:ahLst/>
              <a:cxnLst>
                <a:cxn ang="T8">
                  <a:pos x="T0" y="T1"/>
                </a:cxn>
                <a:cxn ang="T9">
                  <a:pos x="T2" y="T3"/>
                </a:cxn>
                <a:cxn ang="T10">
                  <a:pos x="T4" y="T5"/>
                </a:cxn>
                <a:cxn ang="T11">
                  <a:pos x="T6" y="T7"/>
                </a:cxn>
              </a:cxnLst>
              <a:rect l="T12" t="T13" r="T14" b="T15"/>
              <a:pathLst>
                <a:path w="4" h="5">
                  <a:moveTo>
                    <a:pt x="0" y="5"/>
                  </a:moveTo>
                  <a:lnTo>
                    <a:pt x="4" y="0"/>
                  </a:lnTo>
                  <a:lnTo>
                    <a:pt x="4" y="1"/>
                  </a:lnTo>
                  <a:lnTo>
                    <a:pt x="0" y="5"/>
                  </a:lnTo>
                  <a:close/>
                </a:path>
              </a:pathLst>
            </a:custGeom>
            <a:solidFill>
              <a:srgbClr val="C195DB"/>
            </a:solidFill>
            <a:ln w="9525">
              <a:noFill/>
              <a:round/>
              <a:headEnd/>
              <a:tailEnd/>
            </a:ln>
          </p:spPr>
          <p:txBody>
            <a:bodyPr/>
            <a:lstStyle/>
            <a:p>
              <a:endParaRPr lang="ru-RU"/>
            </a:p>
          </p:txBody>
        </p:sp>
        <p:sp>
          <p:nvSpPr>
            <p:cNvPr id="162125" name="Freeform 3782"/>
            <p:cNvSpPr>
              <a:spLocks/>
            </p:cNvSpPr>
            <p:nvPr/>
          </p:nvSpPr>
          <p:spPr bwMode="auto">
            <a:xfrm>
              <a:off x="2231" y="1280"/>
              <a:ext cx="39" cy="90"/>
            </a:xfrm>
            <a:custGeom>
              <a:avLst/>
              <a:gdLst>
                <a:gd name="T0" fmla="*/ 15 w 39"/>
                <a:gd name="T1" fmla="*/ 0 h 90"/>
                <a:gd name="T2" fmla="*/ 28 w 39"/>
                <a:gd name="T3" fmla="*/ 9 h 90"/>
                <a:gd name="T4" fmla="*/ 36 w 39"/>
                <a:gd name="T5" fmla="*/ 24 h 90"/>
                <a:gd name="T6" fmla="*/ 39 w 39"/>
                <a:gd name="T7" fmla="*/ 36 h 90"/>
                <a:gd name="T8" fmla="*/ 39 w 39"/>
                <a:gd name="T9" fmla="*/ 49 h 90"/>
                <a:gd name="T10" fmla="*/ 34 w 39"/>
                <a:gd name="T11" fmla="*/ 62 h 90"/>
                <a:gd name="T12" fmla="*/ 26 w 39"/>
                <a:gd name="T13" fmla="*/ 73 h 90"/>
                <a:gd name="T14" fmla="*/ 17 w 39"/>
                <a:gd name="T15" fmla="*/ 82 h 90"/>
                <a:gd name="T16" fmla="*/ 5 w 39"/>
                <a:gd name="T17" fmla="*/ 90 h 90"/>
                <a:gd name="T18" fmla="*/ 0 w 39"/>
                <a:gd name="T19" fmla="*/ 86 h 90"/>
                <a:gd name="T20" fmla="*/ 11 w 39"/>
                <a:gd name="T21" fmla="*/ 77 h 90"/>
                <a:gd name="T22" fmla="*/ 21 w 39"/>
                <a:gd name="T23" fmla="*/ 67 h 90"/>
                <a:gd name="T24" fmla="*/ 28 w 39"/>
                <a:gd name="T25" fmla="*/ 60 h 90"/>
                <a:gd name="T26" fmla="*/ 32 w 39"/>
                <a:gd name="T27" fmla="*/ 47 h 90"/>
                <a:gd name="T28" fmla="*/ 32 w 39"/>
                <a:gd name="T29" fmla="*/ 36 h 90"/>
                <a:gd name="T30" fmla="*/ 29 w 39"/>
                <a:gd name="T31" fmla="*/ 26 h 90"/>
                <a:gd name="T32" fmla="*/ 23 w 39"/>
                <a:gd name="T33" fmla="*/ 15 h 90"/>
                <a:gd name="T34" fmla="*/ 10 w 39"/>
                <a:gd name="T35" fmla="*/ 5 h 90"/>
                <a:gd name="T36" fmla="*/ 15 w 39"/>
                <a:gd name="T37" fmla="*/ 0 h 9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9"/>
                <a:gd name="T58" fmla="*/ 0 h 90"/>
                <a:gd name="T59" fmla="*/ 39 w 39"/>
                <a:gd name="T60" fmla="*/ 90 h 9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9" h="90">
                  <a:moveTo>
                    <a:pt x="15" y="0"/>
                  </a:moveTo>
                  <a:lnTo>
                    <a:pt x="28" y="9"/>
                  </a:lnTo>
                  <a:lnTo>
                    <a:pt x="36" y="24"/>
                  </a:lnTo>
                  <a:lnTo>
                    <a:pt x="39" y="36"/>
                  </a:lnTo>
                  <a:lnTo>
                    <a:pt x="39" y="49"/>
                  </a:lnTo>
                  <a:lnTo>
                    <a:pt x="34" y="62"/>
                  </a:lnTo>
                  <a:lnTo>
                    <a:pt x="26" y="73"/>
                  </a:lnTo>
                  <a:lnTo>
                    <a:pt x="17" y="82"/>
                  </a:lnTo>
                  <a:lnTo>
                    <a:pt x="5" y="90"/>
                  </a:lnTo>
                  <a:lnTo>
                    <a:pt x="0" y="86"/>
                  </a:lnTo>
                  <a:lnTo>
                    <a:pt x="11" y="77"/>
                  </a:lnTo>
                  <a:lnTo>
                    <a:pt x="21" y="67"/>
                  </a:lnTo>
                  <a:lnTo>
                    <a:pt x="28" y="60"/>
                  </a:lnTo>
                  <a:lnTo>
                    <a:pt x="32" y="47"/>
                  </a:lnTo>
                  <a:lnTo>
                    <a:pt x="32" y="36"/>
                  </a:lnTo>
                  <a:lnTo>
                    <a:pt x="29" y="26"/>
                  </a:lnTo>
                  <a:lnTo>
                    <a:pt x="23" y="15"/>
                  </a:lnTo>
                  <a:lnTo>
                    <a:pt x="10" y="5"/>
                  </a:lnTo>
                  <a:lnTo>
                    <a:pt x="15" y="0"/>
                  </a:lnTo>
                  <a:close/>
                </a:path>
              </a:pathLst>
            </a:custGeom>
            <a:solidFill>
              <a:srgbClr val="C195DB"/>
            </a:solidFill>
            <a:ln w="9525">
              <a:noFill/>
              <a:round/>
              <a:headEnd/>
              <a:tailEnd/>
            </a:ln>
          </p:spPr>
          <p:txBody>
            <a:bodyPr/>
            <a:lstStyle/>
            <a:p>
              <a:endParaRPr lang="ru-RU"/>
            </a:p>
          </p:txBody>
        </p:sp>
        <p:sp>
          <p:nvSpPr>
            <p:cNvPr id="162126" name="Freeform 3783"/>
            <p:cNvSpPr>
              <a:spLocks/>
            </p:cNvSpPr>
            <p:nvPr/>
          </p:nvSpPr>
          <p:spPr bwMode="auto">
            <a:xfrm>
              <a:off x="2240" y="1280"/>
              <a:ext cx="6" cy="5"/>
            </a:xfrm>
            <a:custGeom>
              <a:avLst/>
              <a:gdLst>
                <a:gd name="T0" fmla="*/ 6 w 6"/>
                <a:gd name="T1" fmla="*/ 0 h 5"/>
                <a:gd name="T2" fmla="*/ 0 w 6"/>
                <a:gd name="T3" fmla="*/ 5 h 5"/>
                <a:gd name="T4" fmla="*/ 2 w 6"/>
                <a:gd name="T5" fmla="*/ 5 h 5"/>
                <a:gd name="T6" fmla="*/ 6 w 6"/>
                <a:gd name="T7" fmla="*/ 0 h 5"/>
                <a:gd name="T8" fmla="*/ 0 60000 65536"/>
                <a:gd name="T9" fmla="*/ 0 60000 65536"/>
                <a:gd name="T10" fmla="*/ 0 60000 65536"/>
                <a:gd name="T11" fmla="*/ 0 60000 65536"/>
                <a:gd name="T12" fmla="*/ 0 w 6"/>
                <a:gd name="T13" fmla="*/ 0 h 5"/>
                <a:gd name="T14" fmla="*/ 6 w 6"/>
                <a:gd name="T15" fmla="*/ 5 h 5"/>
              </a:gdLst>
              <a:ahLst/>
              <a:cxnLst>
                <a:cxn ang="T8">
                  <a:pos x="T0" y="T1"/>
                </a:cxn>
                <a:cxn ang="T9">
                  <a:pos x="T2" y="T3"/>
                </a:cxn>
                <a:cxn ang="T10">
                  <a:pos x="T4" y="T5"/>
                </a:cxn>
                <a:cxn ang="T11">
                  <a:pos x="T6" y="T7"/>
                </a:cxn>
              </a:cxnLst>
              <a:rect l="T12" t="T13" r="T14" b="T15"/>
              <a:pathLst>
                <a:path w="6" h="5">
                  <a:moveTo>
                    <a:pt x="6" y="0"/>
                  </a:moveTo>
                  <a:lnTo>
                    <a:pt x="0" y="5"/>
                  </a:lnTo>
                  <a:lnTo>
                    <a:pt x="2" y="5"/>
                  </a:lnTo>
                  <a:lnTo>
                    <a:pt x="6" y="0"/>
                  </a:lnTo>
                  <a:close/>
                </a:path>
              </a:pathLst>
            </a:custGeom>
            <a:solidFill>
              <a:srgbClr val="C195DB"/>
            </a:solidFill>
            <a:ln w="9525">
              <a:noFill/>
              <a:round/>
              <a:headEnd/>
              <a:tailEnd/>
            </a:ln>
          </p:spPr>
          <p:txBody>
            <a:bodyPr/>
            <a:lstStyle/>
            <a:p>
              <a:endParaRPr lang="ru-RU"/>
            </a:p>
          </p:txBody>
        </p:sp>
        <p:sp>
          <p:nvSpPr>
            <p:cNvPr id="162127" name="Freeform 3784"/>
            <p:cNvSpPr>
              <a:spLocks/>
            </p:cNvSpPr>
            <p:nvPr/>
          </p:nvSpPr>
          <p:spPr bwMode="auto">
            <a:xfrm>
              <a:off x="2229" y="1364"/>
              <a:ext cx="5" cy="6"/>
            </a:xfrm>
            <a:custGeom>
              <a:avLst/>
              <a:gdLst>
                <a:gd name="T0" fmla="*/ 5 w 5"/>
                <a:gd name="T1" fmla="*/ 4 h 6"/>
                <a:gd name="T2" fmla="*/ 3 w 5"/>
                <a:gd name="T3" fmla="*/ 6 h 6"/>
                <a:gd name="T4" fmla="*/ 2 w 5"/>
                <a:gd name="T5" fmla="*/ 0 h 6"/>
                <a:gd name="T6" fmla="*/ 0 w 5"/>
                <a:gd name="T7" fmla="*/ 0 h 6"/>
                <a:gd name="T8" fmla="*/ 5 w 5"/>
                <a:gd name="T9" fmla="*/ 4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5" y="4"/>
                  </a:moveTo>
                  <a:lnTo>
                    <a:pt x="3" y="6"/>
                  </a:lnTo>
                  <a:lnTo>
                    <a:pt x="2" y="0"/>
                  </a:lnTo>
                  <a:lnTo>
                    <a:pt x="0" y="0"/>
                  </a:lnTo>
                  <a:lnTo>
                    <a:pt x="5" y="4"/>
                  </a:lnTo>
                  <a:close/>
                </a:path>
              </a:pathLst>
            </a:custGeom>
            <a:solidFill>
              <a:srgbClr val="C195DB"/>
            </a:solidFill>
            <a:ln w="9525">
              <a:noFill/>
              <a:round/>
              <a:headEnd/>
              <a:tailEnd/>
            </a:ln>
          </p:spPr>
          <p:txBody>
            <a:bodyPr/>
            <a:lstStyle/>
            <a:p>
              <a:endParaRPr lang="ru-RU"/>
            </a:p>
          </p:txBody>
        </p:sp>
        <p:sp>
          <p:nvSpPr>
            <p:cNvPr id="162128" name="Freeform 3785"/>
            <p:cNvSpPr>
              <a:spLocks/>
            </p:cNvSpPr>
            <p:nvPr/>
          </p:nvSpPr>
          <p:spPr bwMode="auto">
            <a:xfrm>
              <a:off x="1316" y="1340"/>
              <a:ext cx="623" cy="372"/>
            </a:xfrm>
            <a:custGeom>
              <a:avLst/>
              <a:gdLst>
                <a:gd name="T0" fmla="*/ 608 w 623"/>
                <a:gd name="T1" fmla="*/ 358 h 372"/>
                <a:gd name="T2" fmla="*/ 597 w 623"/>
                <a:gd name="T3" fmla="*/ 365 h 372"/>
                <a:gd name="T4" fmla="*/ 586 w 623"/>
                <a:gd name="T5" fmla="*/ 370 h 372"/>
                <a:gd name="T6" fmla="*/ 573 w 623"/>
                <a:gd name="T7" fmla="*/ 372 h 372"/>
                <a:gd name="T8" fmla="*/ 561 w 623"/>
                <a:gd name="T9" fmla="*/ 371 h 372"/>
                <a:gd name="T10" fmla="*/ 548 w 623"/>
                <a:gd name="T11" fmla="*/ 364 h 372"/>
                <a:gd name="T12" fmla="*/ 539 w 623"/>
                <a:gd name="T13" fmla="*/ 358 h 372"/>
                <a:gd name="T14" fmla="*/ 531 w 623"/>
                <a:gd name="T15" fmla="*/ 352 h 372"/>
                <a:gd name="T16" fmla="*/ 523 w 623"/>
                <a:gd name="T17" fmla="*/ 337 h 372"/>
                <a:gd name="T18" fmla="*/ 514 w 623"/>
                <a:gd name="T19" fmla="*/ 317 h 372"/>
                <a:gd name="T20" fmla="*/ 507 w 623"/>
                <a:gd name="T21" fmla="*/ 309 h 372"/>
                <a:gd name="T22" fmla="*/ 469 w 623"/>
                <a:gd name="T23" fmla="*/ 290 h 372"/>
                <a:gd name="T24" fmla="*/ 375 w 623"/>
                <a:gd name="T25" fmla="*/ 255 h 372"/>
                <a:gd name="T26" fmla="*/ 246 w 623"/>
                <a:gd name="T27" fmla="*/ 201 h 372"/>
                <a:gd name="T28" fmla="*/ 158 w 623"/>
                <a:gd name="T29" fmla="*/ 160 h 372"/>
                <a:gd name="T30" fmla="*/ 98 w 623"/>
                <a:gd name="T31" fmla="*/ 127 h 372"/>
                <a:gd name="T32" fmla="*/ 63 w 623"/>
                <a:gd name="T33" fmla="*/ 106 h 372"/>
                <a:gd name="T34" fmla="*/ 35 w 623"/>
                <a:gd name="T35" fmla="*/ 83 h 372"/>
                <a:gd name="T36" fmla="*/ 14 w 623"/>
                <a:gd name="T37" fmla="*/ 63 h 372"/>
                <a:gd name="T38" fmla="*/ 3 w 623"/>
                <a:gd name="T39" fmla="*/ 43 h 372"/>
                <a:gd name="T40" fmla="*/ 0 w 623"/>
                <a:gd name="T41" fmla="*/ 33 h 372"/>
                <a:gd name="T42" fmla="*/ 2 w 623"/>
                <a:gd name="T43" fmla="*/ 22 h 372"/>
                <a:gd name="T44" fmla="*/ 6 w 623"/>
                <a:gd name="T45" fmla="*/ 9 h 372"/>
                <a:gd name="T46" fmla="*/ 14 w 623"/>
                <a:gd name="T47" fmla="*/ 5 h 372"/>
                <a:gd name="T48" fmla="*/ 22 w 623"/>
                <a:gd name="T49" fmla="*/ 1 h 372"/>
                <a:gd name="T50" fmla="*/ 32 w 623"/>
                <a:gd name="T51" fmla="*/ 0 h 372"/>
                <a:gd name="T52" fmla="*/ 50 w 623"/>
                <a:gd name="T53" fmla="*/ 0 h 372"/>
                <a:gd name="T54" fmla="*/ 79 w 623"/>
                <a:gd name="T55" fmla="*/ 7 h 372"/>
                <a:gd name="T56" fmla="*/ 114 w 623"/>
                <a:gd name="T57" fmla="*/ 20 h 372"/>
                <a:gd name="T58" fmla="*/ 170 w 623"/>
                <a:gd name="T59" fmla="*/ 48 h 372"/>
                <a:gd name="T60" fmla="*/ 212 w 623"/>
                <a:gd name="T61" fmla="*/ 72 h 372"/>
                <a:gd name="T62" fmla="*/ 295 w 623"/>
                <a:gd name="T63" fmla="*/ 124 h 372"/>
                <a:gd name="T64" fmla="*/ 375 w 623"/>
                <a:gd name="T65" fmla="*/ 177 h 372"/>
                <a:gd name="T66" fmla="*/ 503 w 623"/>
                <a:gd name="T67" fmla="*/ 266 h 372"/>
                <a:gd name="T68" fmla="*/ 523 w 623"/>
                <a:gd name="T69" fmla="*/ 276 h 372"/>
                <a:gd name="T70" fmla="*/ 537 w 623"/>
                <a:gd name="T71" fmla="*/ 279 h 372"/>
                <a:gd name="T72" fmla="*/ 561 w 623"/>
                <a:gd name="T73" fmla="*/ 276 h 372"/>
                <a:gd name="T74" fmla="*/ 576 w 623"/>
                <a:gd name="T75" fmla="*/ 274 h 372"/>
                <a:gd name="T76" fmla="*/ 593 w 623"/>
                <a:gd name="T77" fmla="*/ 277 h 372"/>
                <a:gd name="T78" fmla="*/ 606 w 623"/>
                <a:gd name="T79" fmla="*/ 285 h 372"/>
                <a:gd name="T80" fmla="*/ 614 w 623"/>
                <a:gd name="T81" fmla="*/ 294 h 372"/>
                <a:gd name="T82" fmla="*/ 621 w 623"/>
                <a:gd name="T83" fmla="*/ 305 h 372"/>
                <a:gd name="T84" fmla="*/ 623 w 623"/>
                <a:gd name="T85" fmla="*/ 318 h 372"/>
                <a:gd name="T86" fmla="*/ 623 w 623"/>
                <a:gd name="T87" fmla="*/ 331 h 372"/>
                <a:gd name="T88" fmla="*/ 617 w 623"/>
                <a:gd name="T89" fmla="*/ 342 h 372"/>
                <a:gd name="T90" fmla="*/ 612 w 623"/>
                <a:gd name="T91" fmla="*/ 353 h 37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23"/>
                <a:gd name="T139" fmla="*/ 0 h 372"/>
                <a:gd name="T140" fmla="*/ 623 w 623"/>
                <a:gd name="T141" fmla="*/ 372 h 37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23" h="372">
                  <a:moveTo>
                    <a:pt x="612" y="353"/>
                  </a:moveTo>
                  <a:lnTo>
                    <a:pt x="608" y="358"/>
                  </a:lnTo>
                  <a:lnTo>
                    <a:pt x="603" y="363"/>
                  </a:lnTo>
                  <a:lnTo>
                    <a:pt x="597" y="365"/>
                  </a:lnTo>
                  <a:lnTo>
                    <a:pt x="593" y="369"/>
                  </a:lnTo>
                  <a:lnTo>
                    <a:pt x="586" y="370"/>
                  </a:lnTo>
                  <a:lnTo>
                    <a:pt x="580" y="372"/>
                  </a:lnTo>
                  <a:lnTo>
                    <a:pt x="573" y="372"/>
                  </a:lnTo>
                  <a:lnTo>
                    <a:pt x="567" y="370"/>
                  </a:lnTo>
                  <a:lnTo>
                    <a:pt x="561" y="371"/>
                  </a:lnTo>
                  <a:lnTo>
                    <a:pt x="554" y="367"/>
                  </a:lnTo>
                  <a:lnTo>
                    <a:pt x="548" y="364"/>
                  </a:lnTo>
                  <a:lnTo>
                    <a:pt x="542" y="361"/>
                  </a:lnTo>
                  <a:lnTo>
                    <a:pt x="539" y="358"/>
                  </a:lnTo>
                  <a:lnTo>
                    <a:pt x="537" y="356"/>
                  </a:lnTo>
                  <a:lnTo>
                    <a:pt x="531" y="352"/>
                  </a:lnTo>
                  <a:lnTo>
                    <a:pt x="526" y="345"/>
                  </a:lnTo>
                  <a:lnTo>
                    <a:pt x="523" y="337"/>
                  </a:lnTo>
                  <a:lnTo>
                    <a:pt x="518" y="324"/>
                  </a:lnTo>
                  <a:lnTo>
                    <a:pt x="514" y="317"/>
                  </a:lnTo>
                  <a:lnTo>
                    <a:pt x="512" y="314"/>
                  </a:lnTo>
                  <a:lnTo>
                    <a:pt x="507" y="309"/>
                  </a:lnTo>
                  <a:lnTo>
                    <a:pt x="485" y="298"/>
                  </a:lnTo>
                  <a:lnTo>
                    <a:pt x="469" y="290"/>
                  </a:lnTo>
                  <a:lnTo>
                    <a:pt x="445" y="281"/>
                  </a:lnTo>
                  <a:lnTo>
                    <a:pt x="375" y="255"/>
                  </a:lnTo>
                  <a:lnTo>
                    <a:pt x="292" y="220"/>
                  </a:lnTo>
                  <a:lnTo>
                    <a:pt x="246" y="201"/>
                  </a:lnTo>
                  <a:lnTo>
                    <a:pt x="202" y="181"/>
                  </a:lnTo>
                  <a:lnTo>
                    <a:pt x="158" y="160"/>
                  </a:lnTo>
                  <a:lnTo>
                    <a:pt x="117" y="138"/>
                  </a:lnTo>
                  <a:lnTo>
                    <a:pt x="98" y="127"/>
                  </a:lnTo>
                  <a:lnTo>
                    <a:pt x="79" y="117"/>
                  </a:lnTo>
                  <a:lnTo>
                    <a:pt x="63" y="106"/>
                  </a:lnTo>
                  <a:lnTo>
                    <a:pt x="49" y="95"/>
                  </a:lnTo>
                  <a:lnTo>
                    <a:pt x="35" y="83"/>
                  </a:lnTo>
                  <a:lnTo>
                    <a:pt x="24" y="72"/>
                  </a:lnTo>
                  <a:lnTo>
                    <a:pt x="14" y="63"/>
                  </a:lnTo>
                  <a:lnTo>
                    <a:pt x="8" y="52"/>
                  </a:lnTo>
                  <a:lnTo>
                    <a:pt x="3" y="43"/>
                  </a:lnTo>
                  <a:lnTo>
                    <a:pt x="2" y="37"/>
                  </a:lnTo>
                  <a:lnTo>
                    <a:pt x="0" y="33"/>
                  </a:lnTo>
                  <a:lnTo>
                    <a:pt x="0" y="27"/>
                  </a:lnTo>
                  <a:lnTo>
                    <a:pt x="2" y="22"/>
                  </a:lnTo>
                  <a:lnTo>
                    <a:pt x="5" y="14"/>
                  </a:lnTo>
                  <a:lnTo>
                    <a:pt x="6" y="9"/>
                  </a:lnTo>
                  <a:lnTo>
                    <a:pt x="9" y="7"/>
                  </a:lnTo>
                  <a:lnTo>
                    <a:pt x="14" y="5"/>
                  </a:lnTo>
                  <a:lnTo>
                    <a:pt x="17" y="3"/>
                  </a:lnTo>
                  <a:lnTo>
                    <a:pt x="22" y="1"/>
                  </a:lnTo>
                  <a:lnTo>
                    <a:pt x="26" y="0"/>
                  </a:lnTo>
                  <a:lnTo>
                    <a:pt x="32" y="0"/>
                  </a:lnTo>
                  <a:lnTo>
                    <a:pt x="38" y="0"/>
                  </a:lnTo>
                  <a:lnTo>
                    <a:pt x="50" y="0"/>
                  </a:lnTo>
                  <a:lnTo>
                    <a:pt x="63" y="3"/>
                  </a:lnTo>
                  <a:lnTo>
                    <a:pt x="79" y="7"/>
                  </a:lnTo>
                  <a:lnTo>
                    <a:pt x="95" y="14"/>
                  </a:lnTo>
                  <a:lnTo>
                    <a:pt x="114" y="20"/>
                  </a:lnTo>
                  <a:lnTo>
                    <a:pt x="131" y="30"/>
                  </a:lnTo>
                  <a:lnTo>
                    <a:pt x="170" y="48"/>
                  </a:lnTo>
                  <a:lnTo>
                    <a:pt x="191" y="61"/>
                  </a:lnTo>
                  <a:lnTo>
                    <a:pt x="212" y="72"/>
                  </a:lnTo>
                  <a:lnTo>
                    <a:pt x="254" y="97"/>
                  </a:lnTo>
                  <a:lnTo>
                    <a:pt x="295" y="124"/>
                  </a:lnTo>
                  <a:lnTo>
                    <a:pt x="336" y="152"/>
                  </a:lnTo>
                  <a:lnTo>
                    <a:pt x="375" y="177"/>
                  </a:lnTo>
                  <a:lnTo>
                    <a:pt x="412" y="202"/>
                  </a:lnTo>
                  <a:lnTo>
                    <a:pt x="503" y="266"/>
                  </a:lnTo>
                  <a:lnTo>
                    <a:pt x="516" y="274"/>
                  </a:lnTo>
                  <a:lnTo>
                    <a:pt x="523" y="276"/>
                  </a:lnTo>
                  <a:lnTo>
                    <a:pt x="527" y="277"/>
                  </a:lnTo>
                  <a:lnTo>
                    <a:pt x="537" y="279"/>
                  </a:lnTo>
                  <a:lnTo>
                    <a:pt x="545" y="279"/>
                  </a:lnTo>
                  <a:lnTo>
                    <a:pt x="561" y="276"/>
                  </a:lnTo>
                  <a:lnTo>
                    <a:pt x="569" y="274"/>
                  </a:lnTo>
                  <a:lnTo>
                    <a:pt x="576" y="274"/>
                  </a:lnTo>
                  <a:lnTo>
                    <a:pt x="586" y="276"/>
                  </a:lnTo>
                  <a:lnTo>
                    <a:pt x="593" y="277"/>
                  </a:lnTo>
                  <a:lnTo>
                    <a:pt x="600" y="281"/>
                  </a:lnTo>
                  <a:lnTo>
                    <a:pt x="606" y="285"/>
                  </a:lnTo>
                  <a:lnTo>
                    <a:pt x="611" y="290"/>
                  </a:lnTo>
                  <a:lnTo>
                    <a:pt x="614" y="294"/>
                  </a:lnTo>
                  <a:lnTo>
                    <a:pt x="617" y="299"/>
                  </a:lnTo>
                  <a:lnTo>
                    <a:pt x="621" y="305"/>
                  </a:lnTo>
                  <a:lnTo>
                    <a:pt x="622" y="312"/>
                  </a:lnTo>
                  <a:lnTo>
                    <a:pt x="623" y="318"/>
                  </a:lnTo>
                  <a:lnTo>
                    <a:pt x="623" y="324"/>
                  </a:lnTo>
                  <a:lnTo>
                    <a:pt x="623" y="331"/>
                  </a:lnTo>
                  <a:lnTo>
                    <a:pt x="621" y="335"/>
                  </a:lnTo>
                  <a:lnTo>
                    <a:pt x="617" y="342"/>
                  </a:lnTo>
                  <a:lnTo>
                    <a:pt x="616" y="348"/>
                  </a:lnTo>
                  <a:lnTo>
                    <a:pt x="612" y="353"/>
                  </a:lnTo>
                  <a:close/>
                </a:path>
              </a:pathLst>
            </a:custGeom>
            <a:solidFill>
              <a:srgbClr val="844CD6"/>
            </a:solidFill>
            <a:ln w="9525">
              <a:noFill/>
              <a:round/>
              <a:headEnd/>
              <a:tailEnd/>
            </a:ln>
          </p:spPr>
          <p:txBody>
            <a:bodyPr/>
            <a:lstStyle/>
            <a:p>
              <a:endParaRPr lang="ru-RU"/>
            </a:p>
          </p:txBody>
        </p:sp>
        <p:sp>
          <p:nvSpPr>
            <p:cNvPr id="162129" name="Freeform 3786"/>
            <p:cNvSpPr>
              <a:spLocks/>
            </p:cNvSpPr>
            <p:nvPr/>
          </p:nvSpPr>
          <p:spPr bwMode="auto">
            <a:xfrm>
              <a:off x="1835" y="1675"/>
              <a:ext cx="96" cy="39"/>
            </a:xfrm>
            <a:custGeom>
              <a:avLst/>
              <a:gdLst>
                <a:gd name="T0" fmla="*/ 96 w 96"/>
                <a:gd name="T1" fmla="*/ 20 h 39"/>
                <a:gd name="T2" fmla="*/ 87 w 96"/>
                <a:gd name="T3" fmla="*/ 29 h 39"/>
                <a:gd name="T4" fmla="*/ 75 w 96"/>
                <a:gd name="T5" fmla="*/ 38 h 39"/>
                <a:gd name="T6" fmla="*/ 62 w 96"/>
                <a:gd name="T7" fmla="*/ 39 h 39"/>
                <a:gd name="T8" fmla="*/ 49 w 96"/>
                <a:gd name="T9" fmla="*/ 39 h 39"/>
                <a:gd name="T10" fmla="*/ 35 w 96"/>
                <a:gd name="T11" fmla="*/ 36 h 39"/>
                <a:gd name="T12" fmla="*/ 20 w 96"/>
                <a:gd name="T13" fmla="*/ 29 h 39"/>
                <a:gd name="T14" fmla="*/ 8 w 96"/>
                <a:gd name="T15" fmla="*/ 18 h 39"/>
                <a:gd name="T16" fmla="*/ 0 w 96"/>
                <a:gd name="T17" fmla="*/ 6 h 39"/>
                <a:gd name="T18" fmla="*/ 5 w 96"/>
                <a:gd name="T19" fmla="*/ 0 h 39"/>
                <a:gd name="T20" fmla="*/ 14 w 96"/>
                <a:gd name="T21" fmla="*/ 13 h 39"/>
                <a:gd name="T22" fmla="*/ 25 w 96"/>
                <a:gd name="T23" fmla="*/ 24 h 39"/>
                <a:gd name="T24" fmla="*/ 37 w 96"/>
                <a:gd name="T25" fmla="*/ 29 h 39"/>
                <a:gd name="T26" fmla="*/ 49 w 96"/>
                <a:gd name="T27" fmla="*/ 33 h 39"/>
                <a:gd name="T28" fmla="*/ 62 w 96"/>
                <a:gd name="T29" fmla="*/ 33 h 39"/>
                <a:gd name="T30" fmla="*/ 73 w 96"/>
                <a:gd name="T31" fmla="*/ 31 h 39"/>
                <a:gd name="T32" fmla="*/ 83 w 96"/>
                <a:gd name="T33" fmla="*/ 25 h 39"/>
                <a:gd name="T34" fmla="*/ 91 w 96"/>
                <a:gd name="T35" fmla="*/ 16 h 39"/>
                <a:gd name="T36" fmla="*/ 96 w 96"/>
                <a:gd name="T37" fmla="*/ 20 h 3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6"/>
                <a:gd name="T58" fmla="*/ 0 h 39"/>
                <a:gd name="T59" fmla="*/ 96 w 96"/>
                <a:gd name="T60" fmla="*/ 39 h 3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6" h="39">
                  <a:moveTo>
                    <a:pt x="96" y="20"/>
                  </a:moveTo>
                  <a:lnTo>
                    <a:pt x="87" y="29"/>
                  </a:lnTo>
                  <a:lnTo>
                    <a:pt x="75" y="38"/>
                  </a:lnTo>
                  <a:lnTo>
                    <a:pt x="62" y="39"/>
                  </a:lnTo>
                  <a:lnTo>
                    <a:pt x="49" y="39"/>
                  </a:lnTo>
                  <a:lnTo>
                    <a:pt x="35" y="36"/>
                  </a:lnTo>
                  <a:lnTo>
                    <a:pt x="20" y="29"/>
                  </a:lnTo>
                  <a:lnTo>
                    <a:pt x="8" y="18"/>
                  </a:lnTo>
                  <a:lnTo>
                    <a:pt x="0" y="6"/>
                  </a:lnTo>
                  <a:lnTo>
                    <a:pt x="5" y="0"/>
                  </a:lnTo>
                  <a:lnTo>
                    <a:pt x="14" y="13"/>
                  </a:lnTo>
                  <a:lnTo>
                    <a:pt x="25" y="24"/>
                  </a:lnTo>
                  <a:lnTo>
                    <a:pt x="37" y="29"/>
                  </a:lnTo>
                  <a:lnTo>
                    <a:pt x="49" y="33"/>
                  </a:lnTo>
                  <a:lnTo>
                    <a:pt x="62" y="33"/>
                  </a:lnTo>
                  <a:lnTo>
                    <a:pt x="73" y="31"/>
                  </a:lnTo>
                  <a:lnTo>
                    <a:pt x="83" y="25"/>
                  </a:lnTo>
                  <a:lnTo>
                    <a:pt x="91" y="16"/>
                  </a:lnTo>
                  <a:lnTo>
                    <a:pt x="96" y="20"/>
                  </a:lnTo>
                  <a:close/>
                </a:path>
              </a:pathLst>
            </a:custGeom>
            <a:solidFill>
              <a:srgbClr val="C195DB"/>
            </a:solidFill>
            <a:ln w="9525">
              <a:noFill/>
              <a:round/>
              <a:headEnd/>
              <a:tailEnd/>
            </a:ln>
          </p:spPr>
          <p:txBody>
            <a:bodyPr/>
            <a:lstStyle/>
            <a:p>
              <a:endParaRPr lang="ru-RU"/>
            </a:p>
          </p:txBody>
        </p:sp>
        <p:sp>
          <p:nvSpPr>
            <p:cNvPr id="162130" name="Freeform 3787"/>
            <p:cNvSpPr>
              <a:spLocks/>
            </p:cNvSpPr>
            <p:nvPr/>
          </p:nvSpPr>
          <p:spPr bwMode="auto">
            <a:xfrm>
              <a:off x="1799" y="1637"/>
              <a:ext cx="41" cy="44"/>
            </a:xfrm>
            <a:custGeom>
              <a:avLst/>
              <a:gdLst>
                <a:gd name="T0" fmla="*/ 36 w 41"/>
                <a:gd name="T1" fmla="*/ 44 h 44"/>
                <a:gd name="T2" fmla="*/ 31 w 41"/>
                <a:gd name="T3" fmla="*/ 31 h 44"/>
                <a:gd name="T4" fmla="*/ 29 w 41"/>
                <a:gd name="T5" fmla="*/ 23 h 44"/>
                <a:gd name="T6" fmla="*/ 20 w 41"/>
                <a:gd name="T7" fmla="*/ 16 h 44"/>
                <a:gd name="T8" fmla="*/ 0 w 41"/>
                <a:gd name="T9" fmla="*/ 6 h 44"/>
                <a:gd name="T10" fmla="*/ 2 w 41"/>
                <a:gd name="T11" fmla="*/ 0 h 44"/>
                <a:gd name="T12" fmla="*/ 25 w 41"/>
                <a:gd name="T13" fmla="*/ 11 h 44"/>
                <a:gd name="T14" fmla="*/ 33 w 41"/>
                <a:gd name="T15" fmla="*/ 19 h 44"/>
                <a:gd name="T16" fmla="*/ 36 w 41"/>
                <a:gd name="T17" fmla="*/ 28 h 44"/>
                <a:gd name="T18" fmla="*/ 41 w 41"/>
                <a:gd name="T19" fmla="*/ 40 h 44"/>
                <a:gd name="T20" fmla="*/ 36 w 41"/>
                <a:gd name="T21" fmla="*/ 44 h 4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1"/>
                <a:gd name="T34" fmla="*/ 0 h 44"/>
                <a:gd name="T35" fmla="*/ 41 w 41"/>
                <a:gd name="T36" fmla="*/ 44 h 4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1" h="44">
                  <a:moveTo>
                    <a:pt x="36" y="44"/>
                  </a:moveTo>
                  <a:lnTo>
                    <a:pt x="31" y="31"/>
                  </a:lnTo>
                  <a:lnTo>
                    <a:pt x="29" y="23"/>
                  </a:lnTo>
                  <a:lnTo>
                    <a:pt x="20" y="16"/>
                  </a:lnTo>
                  <a:lnTo>
                    <a:pt x="0" y="6"/>
                  </a:lnTo>
                  <a:lnTo>
                    <a:pt x="2" y="0"/>
                  </a:lnTo>
                  <a:lnTo>
                    <a:pt x="25" y="11"/>
                  </a:lnTo>
                  <a:lnTo>
                    <a:pt x="33" y="19"/>
                  </a:lnTo>
                  <a:lnTo>
                    <a:pt x="36" y="28"/>
                  </a:lnTo>
                  <a:lnTo>
                    <a:pt x="41" y="40"/>
                  </a:lnTo>
                  <a:lnTo>
                    <a:pt x="36" y="44"/>
                  </a:lnTo>
                  <a:close/>
                </a:path>
              </a:pathLst>
            </a:custGeom>
            <a:solidFill>
              <a:srgbClr val="C195DB"/>
            </a:solidFill>
            <a:ln w="9525">
              <a:noFill/>
              <a:round/>
              <a:headEnd/>
              <a:tailEnd/>
            </a:ln>
          </p:spPr>
          <p:txBody>
            <a:bodyPr/>
            <a:lstStyle/>
            <a:p>
              <a:endParaRPr lang="ru-RU"/>
            </a:p>
          </p:txBody>
        </p:sp>
        <p:sp>
          <p:nvSpPr>
            <p:cNvPr id="162131" name="Freeform 3788"/>
            <p:cNvSpPr>
              <a:spLocks/>
            </p:cNvSpPr>
            <p:nvPr/>
          </p:nvSpPr>
          <p:spPr bwMode="auto">
            <a:xfrm>
              <a:off x="1835" y="1675"/>
              <a:ext cx="6" cy="6"/>
            </a:xfrm>
            <a:custGeom>
              <a:avLst/>
              <a:gdLst>
                <a:gd name="T0" fmla="*/ 0 w 6"/>
                <a:gd name="T1" fmla="*/ 6 h 6"/>
                <a:gd name="T2" fmla="*/ 6 w 6"/>
                <a:gd name="T3" fmla="*/ 2 h 6"/>
                <a:gd name="T4" fmla="*/ 6 w 6"/>
                <a:gd name="T5" fmla="*/ 0 h 6"/>
                <a:gd name="T6" fmla="*/ 0 w 6"/>
                <a:gd name="T7" fmla="*/ 6 h 6"/>
                <a:gd name="T8" fmla="*/ 0 60000 65536"/>
                <a:gd name="T9" fmla="*/ 0 60000 65536"/>
                <a:gd name="T10" fmla="*/ 0 60000 65536"/>
                <a:gd name="T11" fmla="*/ 0 60000 65536"/>
                <a:gd name="T12" fmla="*/ 0 w 6"/>
                <a:gd name="T13" fmla="*/ 0 h 6"/>
                <a:gd name="T14" fmla="*/ 6 w 6"/>
                <a:gd name="T15" fmla="*/ 6 h 6"/>
              </a:gdLst>
              <a:ahLst/>
              <a:cxnLst>
                <a:cxn ang="T8">
                  <a:pos x="T0" y="T1"/>
                </a:cxn>
                <a:cxn ang="T9">
                  <a:pos x="T2" y="T3"/>
                </a:cxn>
                <a:cxn ang="T10">
                  <a:pos x="T4" y="T5"/>
                </a:cxn>
                <a:cxn ang="T11">
                  <a:pos x="T6" y="T7"/>
                </a:cxn>
              </a:cxnLst>
              <a:rect l="T12" t="T13" r="T14" b="T15"/>
              <a:pathLst>
                <a:path w="6" h="6">
                  <a:moveTo>
                    <a:pt x="0" y="6"/>
                  </a:moveTo>
                  <a:lnTo>
                    <a:pt x="6" y="2"/>
                  </a:lnTo>
                  <a:lnTo>
                    <a:pt x="6" y="0"/>
                  </a:lnTo>
                  <a:lnTo>
                    <a:pt x="0" y="6"/>
                  </a:lnTo>
                  <a:close/>
                </a:path>
              </a:pathLst>
            </a:custGeom>
            <a:solidFill>
              <a:srgbClr val="C195DB"/>
            </a:solidFill>
            <a:ln w="9525">
              <a:noFill/>
              <a:round/>
              <a:headEnd/>
              <a:tailEnd/>
            </a:ln>
          </p:spPr>
          <p:txBody>
            <a:bodyPr/>
            <a:lstStyle/>
            <a:p>
              <a:endParaRPr lang="ru-RU"/>
            </a:p>
          </p:txBody>
        </p:sp>
        <p:sp>
          <p:nvSpPr>
            <p:cNvPr id="162132" name="Freeform 3789"/>
            <p:cNvSpPr>
              <a:spLocks/>
            </p:cNvSpPr>
            <p:nvPr/>
          </p:nvSpPr>
          <p:spPr bwMode="auto">
            <a:xfrm>
              <a:off x="1313" y="1352"/>
              <a:ext cx="490" cy="291"/>
            </a:xfrm>
            <a:custGeom>
              <a:avLst/>
              <a:gdLst>
                <a:gd name="T0" fmla="*/ 488 w 490"/>
                <a:gd name="T1" fmla="*/ 291 h 291"/>
                <a:gd name="T2" fmla="*/ 379 w 490"/>
                <a:gd name="T3" fmla="*/ 246 h 291"/>
                <a:gd name="T4" fmla="*/ 296 w 490"/>
                <a:gd name="T5" fmla="*/ 212 h 291"/>
                <a:gd name="T6" fmla="*/ 206 w 490"/>
                <a:gd name="T7" fmla="*/ 172 h 291"/>
                <a:gd name="T8" fmla="*/ 120 w 490"/>
                <a:gd name="T9" fmla="*/ 129 h 291"/>
                <a:gd name="T10" fmla="*/ 81 w 490"/>
                <a:gd name="T11" fmla="*/ 105 h 291"/>
                <a:gd name="T12" fmla="*/ 50 w 490"/>
                <a:gd name="T13" fmla="*/ 84 h 291"/>
                <a:gd name="T14" fmla="*/ 24 w 490"/>
                <a:gd name="T15" fmla="*/ 62 h 291"/>
                <a:gd name="T16" fmla="*/ 9 w 490"/>
                <a:gd name="T17" fmla="*/ 41 h 291"/>
                <a:gd name="T18" fmla="*/ 3 w 490"/>
                <a:gd name="T19" fmla="*/ 31 h 291"/>
                <a:gd name="T20" fmla="*/ 0 w 490"/>
                <a:gd name="T21" fmla="*/ 19 h 291"/>
                <a:gd name="T22" fmla="*/ 5 w 490"/>
                <a:gd name="T23" fmla="*/ 0 h 291"/>
                <a:gd name="T24" fmla="*/ 9 w 490"/>
                <a:gd name="T25" fmla="*/ 0 h 291"/>
                <a:gd name="T26" fmla="*/ 5 w 490"/>
                <a:gd name="T27" fmla="*/ 18 h 291"/>
                <a:gd name="T28" fmla="*/ 9 w 490"/>
                <a:gd name="T29" fmla="*/ 28 h 291"/>
                <a:gd name="T30" fmla="*/ 13 w 490"/>
                <a:gd name="T31" fmla="*/ 36 h 291"/>
                <a:gd name="T32" fmla="*/ 29 w 490"/>
                <a:gd name="T33" fmla="*/ 56 h 291"/>
                <a:gd name="T34" fmla="*/ 54 w 490"/>
                <a:gd name="T35" fmla="*/ 79 h 291"/>
                <a:gd name="T36" fmla="*/ 86 w 490"/>
                <a:gd name="T37" fmla="*/ 101 h 291"/>
                <a:gd name="T38" fmla="*/ 122 w 490"/>
                <a:gd name="T39" fmla="*/ 123 h 291"/>
                <a:gd name="T40" fmla="*/ 207 w 490"/>
                <a:gd name="T41" fmla="*/ 166 h 291"/>
                <a:gd name="T42" fmla="*/ 298 w 490"/>
                <a:gd name="T43" fmla="*/ 205 h 291"/>
                <a:gd name="T44" fmla="*/ 381 w 490"/>
                <a:gd name="T45" fmla="*/ 240 h 291"/>
                <a:gd name="T46" fmla="*/ 490 w 490"/>
                <a:gd name="T47" fmla="*/ 284 h 291"/>
                <a:gd name="T48" fmla="*/ 488 w 490"/>
                <a:gd name="T49" fmla="*/ 291 h 2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90"/>
                <a:gd name="T76" fmla="*/ 0 h 291"/>
                <a:gd name="T77" fmla="*/ 490 w 490"/>
                <a:gd name="T78" fmla="*/ 291 h 2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90" h="291">
                  <a:moveTo>
                    <a:pt x="488" y="291"/>
                  </a:moveTo>
                  <a:lnTo>
                    <a:pt x="379" y="246"/>
                  </a:lnTo>
                  <a:lnTo>
                    <a:pt x="296" y="212"/>
                  </a:lnTo>
                  <a:lnTo>
                    <a:pt x="206" y="172"/>
                  </a:lnTo>
                  <a:lnTo>
                    <a:pt x="120" y="129"/>
                  </a:lnTo>
                  <a:lnTo>
                    <a:pt x="81" y="105"/>
                  </a:lnTo>
                  <a:lnTo>
                    <a:pt x="50" y="84"/>
                  </a:lnTo>
                  <a:lnTo>
                    <a:pt x="24" y="62"/>
                  </a:lnTo>
                  <a:lnTo>
                    <a:pt x="9" y="41"/>
                  </a:lnTo>
                  <a:lnTo>
                    <a:pt x="3" y="31"/>
                  </a:lnTo>
                  <a:lnTo>
                    <a:pt x="0" y="19"/>
                  </a:lnTo>
                  <a:lnTo>
                    <a:pt x="5" y="0"/>
                  </a:lnTo>
                  <a:lnTo>
                    <a:pt x="9" y="0"/>
                  </a:lnTo>
                  <a:lnTo>
                    <a:pt x="5" y="18"/>
                  </a:lnTo>
                  <a:lnTo>
                    <a:pt x="9" y="28"/>
                  </a:lnTo>
                  <a:lnTo>
                    <a:pt x="13" y="36"/>
                  </a:lnTo>
                  <a:lnTo>
                    <a:pt x="29" y="56"/>
                  </a:lnTo>
                  <a:lnTo>
                    <a:pt x="54" y="79"/>
                  </a:lnTo>
                  <a:lnTo>
                    <a:pt x="86" y="101"/>
                  </a:lnTo>
                  <a:lnTo>
                    <a:pt x="122" y="123"/>
                  </a:lnTo>
                  <a:lnTo>
                    <a:pt x="207" y="166"/>
                  </a:lnTo>
                  <a:lnTo>
                    <a:pt x="298" y="205"/>
                  </a:lnTo>
                  <a:lnTo>
                    <a:pt x="381" y="240"/>
                  </a:lnTo>
                  <a:lnTo>
                    <a:pt x="490" y="284"/>
                  </a:lnTo>
                  <a:lnTo>
                    <a:pt x="488" y="291"/>
                  </a:lnTo>
                  <a:close/>
                </a:path>
              </a:pathLst>
            </a:custGeom>
            <a:solidFill>
              <a:srgbClr val="C195DB"/>
            </a:solidFill>
            <a:ln w="9525">
              <a:noFill/>
              <a:round/>
              <a:headEnd/>
              <a:tailEnd/>
            </a:ln>
          </p:spPr>
          <p:txBody>
            <a:bodyPr/>
            <a:lstStyle/>
            <a:p>
              <a:endParaRPr lang="ru-RU"/>
            </a:p>
          </p:txBody>
        </p:sp>
        <p:sp>
          <p:nvSpPr>
            <p:cNvPr id="162133" name="Freeform 3790"/>
            <p:cNvSpPr>
              <a:spLocks/>
            </p:cNvSpPr>
            <p:nvPr/>
          </p:nvSpPr>
          <p:spPr bwMode="auto">
            <a:xfrm>
              <a:off x="1801" y="1637"/>
              <a:ext cx="3" cy="6"/>
            </a:xfrm>
            <a:custGeom>
              <a:avLst/>
              <a:gdLst>
                <a:gd name="T0" fmla="*/ 3 w 3"/>
                <a:gd name="T1" fmla="*/ 0 h 6"/>
                <a:gd name="T2" fmla="*/ 0 w 3"/>
                <a:gd name="T3" fmla="*/ 6 h 6"/>
                <a:gd name="T4" fmla="*/ 3 w 3"/>
                <a:gd name="T5" fmla="*/ 0 h 6"/>
                <a:gd name="T6" fmla="*/ 0 60000 65536"/>
                <a:gd name="T7" fmla="*/ 0 60000 65536"/>
                <a:gd name="T8" fmla="*/ 0 60000 65536"/>
                <a:gd name="T9" fmla="*/ 0 w 3"/>
                <a:gd name="T10" fmla="*/ 0 h 6"/>
                <a:gd name="T11" fmla="*/ 3 w 3"/>
                <a:gd name="T12" fmla="*/ 6 h 6"/>
              </a:gdLst>
              <a:ahLst/>
              <a:cxnLst>
                <a:cxn ang="T6">
                  <a:pos x="T0" y="T1"/>
                </a:cxn>
                <a:cxn ang="T7">
                  <a:pos x="T2" y="T3"/>
                </a:cxn>
                <a:cxn ang="T8">
                  <a:pos x="T4" y="T5"/>
                </a:cxn>
              </a:cxnLst>
              <a:rect l="T9" t="T10" r="T11" b="T12"/>
              <a:pathLst>
                <a:path w="3" h="6">
                  <a:moveTo>
                    <a:pt x="3" y="0"/>
                  </a:moveTo>
                  <a:lnTo>
                    <a:pt x="0" y="6"/>
                  </a:lnTo>
                  <a:lnTo>
                    <a:pt x="3" y="0"/>
                  </a:lnTo>
                  <a:close/>
                </a:path>
              </a:pathLst>
            </a:custGeom>
            <a:solidFill>
              <a:srgbClr val="C195DB"/>
            </a:solidFill>
            <a:ln w="9525">
              <a:noFill/>
              <a:round/>
              <a:headEnd/>
              <a:tailEnd/>
            </a:ln>
          </p:spPr>
          <p:txBody>
            <a:bodyPr/>
            <a:lstStyle/>
            <a:p>
              <a:endParaRPr lang="ru-RU"/>
            </a:p>
          </p:txBody>
        </p:sp>
        <p:sp>
          <p:nvSpPr>
            <p:cNvPr id="162134" name="Freeform 3791"/>
            <p:cNvSpPr>
              <a:spLocks/>
            </p:cNvSpPr>
            <p:nvPr/>
          </p:nvSpPr>
          <p:spPr bwMode="auto">
            <a:xfrm>
              <a:off x="1316" y="1334"/>
              <a:ext cx="505" cy="275"/>
            </a:xfrm>
            <a:custGeom>
              <a:avLst/>
              <a:gdLst>
                <a:gd name="T0" fmla="*/ 0 w 505"/>
                <a:gd name="T1" fmla="*/ 14 h 275"/>
                <a:gd name="T2" fmla="*/ 4 w 505"/>
                <a:gd name="T3" fmla="*/ 8 h 275"/>
                <a:gd name="T4" fmla="*/ 14 w 505"/>
                <a:gd name="T5" fmla="*/ 3 h 275"/>
                <a:gd name="T6" fmla="*/ 36 w 505"/>
                <a:gd name="T7" fmla="*/ 0 h 275"/>
                <a:gd name="T8" fmla="*/ 64 w 505"/>
                <a:gd name="T9" fmla="*/ 5 h 275"/>
                <a:gd name="T10" fmla="*/ 96 w 505"/>
                <a:gd name="T11" fmla="*/ 16 h 275"/>
                <a:gd name="T12" fmla="*/ 131 w 505"/>
                <a:gd name="T13" fmla="*/ 32 h 275"/>
                <a:gd name="T14" fmla="*/ 171 w 505"/>
                <a:gd name="T15" fmla="*/ 51 h 275"/>
                <a:gd name="T16" fmla="*/ 254 w 505"/>
                <a:gd name="T17" fmla="*/ 100 h 275"/>
                <a:gd name="T18" fmla="*/ 339 w 505"/>
                <a:gd name="T19" fmla="*/ 153 h 275"/>
                <a:gd name="T20" fmla="*/ 413 w 505"/>
                <a:gd name="T21" fmla="*/ 206 h 275"/>
                <a:gd name="T22" fmla="*/ 505 w 505"/>
                <a:gd name="T23" fmla="*/ 271 h 275"/>
                <a:gd name="T24" fmla="*/ 500 w 505"/>
                <a:gd name="T25" fmla="*/ 275 h 275"/>
                <a:gd name="T26" fmla="*/ 408 w 505"/>
                <a:gd name="T27" fmla="*/ 211 h 275"/>
                <a:gd name="T28" fmla="*/ 333 w 505"/>
                <a:gd name="T29" fmla="*/ 158 h 275"/>
                <a:gd name="T30" fmla="*/ 250 w 505"/>
                <a:gd name="T31" fmla="*/ 104 h 275"/>
                <a:gd name="T32" fmla="*/ 166 w 505"/>
                <a:gd name="T33" fmla="*/ 55 h 275"/>
                <a:gd name="T34" fmla="*/ 126 w 505"/>
                <a:gd name="T35" fmla="*/ 37 h 275"/>
                <a:gd name="T36" fmla="*/ 94 w 505"/>
                <a:gd name="T37" fmla="*/ 21 h 275"/>
                <a:gd name="T38" fmla="*/ 62 w 505"/>
                <a:gd name="T39" fmla="*/ 10 h 275"/>
                <a:gd name="T40" fmla="*/ 36 w 505"/>
                <a:gd name="T41" fmla="*/ 5 h 275"/>
                <a:gd name="T42" fmla="*/ 17 w 505"/>
                <a:gd name="T43" fmla="*/ 8 h 275"/>
                <a:gd name="T44" fmla="*/ 9 w 505"/>
                <a:gd name="T45" fmla="*/ 13 h 275"/>
                <a:gd name="T46" fmla="*/ 4 w 505"/>
                <a:gd name="T47" fmla="*/ 20 h 275"/>
                <a:gd name="T48" fmla="*/ 0 w 505"/>
                <a:gd name="T49" fmla="*/ 14 h 27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05"/>
                <a:gd name="T76" fmla="*/ 0 h 275"/>
                <a:gd name="T77" fmla="*/ 505 w 505"/>
                <a:gd name="T78" fmla="*/ 275 h 27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05" h="275">
                  <a:moveTo>
                    <a:pt x="0" y="14"/>
                  </a:moveTo>
                  <a:lnTo>
                    <a:pt x="4" y="8"/>
                  </a:lnTo>
                  <a:lnTo>
                    <a:pt x="14" y="3"/>
                  </a:lnTo>
                  <a:lnTo>
                    <a:pt x="36" y="0"/>
                  </a:lnTo>
                  <a:lnTo>
                    <a:pt x="64" y="5"/>
                  </a:lnTo>
                  <a:lnTo>
                    <a:pt x="96" y="16"/>
                  </a:lnTo>
                  <a:lnTo>
                    <a:pt x="131" y="32"/>
                  </a:lnTo>
                  <a:lnTo>
                    <a:pt x="171" y="51"/>
                  </a:lnTo>
                  <a:lnTo>
                    <a:pt x="254" y="100"/>
                  </a:lnTo>
                  <a:lnTo>
                    <a:pt x="339" y="153"/>
                  </a:lnTo>
                  <a:lnTo>
                    <a:pt x="413" y="206"/>
                  </a:lnTo>
                  <a:lnTo>
                    <a:pt x="505" y="271"/>
                  </a:lnTo>
                  <a:lnTo>
                    <a:pt x="500" y="275"/>
                  </a:lnTo>
                  <a:lnTo>
                    <a:pt x="408" y="211"/>
                  </a:lnTo>
                  <a:lnTo>
                    <a:pt x="333" y="158"/>
                  </a:lnTo>
                  <a:lnTo>
                    <a:pt x="250" y="104"/>
                  </a:lnTo>
                  <a:lnTo>
                    <a:pt x="166" y="55"/>
                  </a:lnTo>
                  <a:lnTo>
                    <a:pt x="126" y="37"/>
                  </a:lnTo>
                  <a:lnTo>
                    <a:pt x="94" y="21"/>
                  </a:lnTo>
                  <a:lnTo>
                    <a:pt x="62" y="10"/>
                  </a:lnTo>
                  <a:lnTo>
                    <a:pt x="36" y="5"/>
                  </a:lnTo>
                  <a:lnTo>
                    <a:pt x="17" y="8"/>
                  </a:lnTo>
                  <a:lnTo>
                    <a:pt x="9" y="13"/>
                  </a:lnTo>
                  <a:lnTo>
                    <a:pt x="4" y="20"/>
                  </a:lnTo>
                  <a:lnTo>
                    <a:pt x="0" y="14"/>
                  </a:lnTo>
                  <a:close/>
                </a:path>
              </a:pathLst>
            </a:custGeom>
            <a:solidFill>
              <a:srgbClr val="C195DB"/>
            </a:solidFill>
            <a:ln w="9525">
              <a:noFill/>
              <a:round/>
              <a:headEnd/>
              <a:tailEnd/>
            </a:ln>
          </p:spPr>
          <p:txBody>
            <a:bodyPr/>
            <a:lstStyle/>
            <a:p>
              <a:endParaRPr lang="ru-RU"/>
            </a:p>
          </p:txBody>
        </p:sp>
        <p:sp>
          <p:nvSpPr>
            <p:cNvPr id="162135" name="Freeform 3792"/>
            <p:cNvSpPr>
              <a:spLocks/>
            </p:cNvSpPr>
            <p:nvPr/>
          </p:nvSpPr>
          <p:spPr bwMode="auto">
            <a:xfrm>
              <a:off x="1315" y="1348"/>
              <a:ext cx="4" cy="5"/>
            </a:xfrm>
            <a:custGeom>
              <a:avLst/>
              <a:gdLst>
                <a:gd name="T0" fmla="*/ 0 w 4"/>
                <a:gd name="T1" fmla="*/ 3 h 5"/>
                <a:gd name="T2" fmla="*/ 1 w 4"/>
                <a:gd name="T3" fmla="*/ 0 h 5"/>
                <a:gd name="T4" fmla="*/ 0 w 4"/>
                <a:gd name="T5" fmla="*/ 1 h 5"/>
                <a:gd name="T6" fmla="*/ 4 w 4"/>
                <a:gd name="T7" fmla="*/ 5 h 5"/>
                <a:gd name="T8" fmla="*/ 4 w 4"/>
                <a:gd name="T9" fmla="*/ 3 h 5"/>
                <a:gd name="T10" fmla="*/ 0 w 4"/>
                <a:gd name="T11" fmla="*/ 3 h 5"/>
                <a:gd name="T12" fmla="*/ 0 60000 65536"/>
                <a:gd name="T13" fmla="*/ 0 60000 65536"/>
                <a:gd name="T14" fmla="*/ 0 60000 65536"/>
                <a:gd name="T15" fmla="*/ 0 60000 65536"/>
                <a:gd name="T16" fmla="*/ 0 60000 65536"/>
                <a:gd name="T17" fmla="*/ 0 60000 65536"/>
                <a:gd name="T18" fmla="*/ 0 w 4"/>
                <a:gd name="T19" fmla="*/ 0 h 5"/>
                <a:gd name="T20" fmla="*/ 4 w 4"/>
                <a:gd name="T21" fmla="*/ 5 h 5"/>
              </a:gdLst>
              <a:ahLst/>
              <a:cxnLst>
                <a:cxn ang="T12">
                  <a:pos x="T0" y="T1"/>
                </a:cxn>
                <a:cxn ang="T13">
                  <a:pos x="T2" y="T3"/>
                </a:cxn>
                <a:cxn ang="T14">
                  <a:pos x="T4" y="T5"/>
                </a:cxn>
                <a:cxn ang="T15">
                  <a:pos x="T6" y="T7"/>
                </a:cxn>
                <a:cxn ang="T16">
                  <a:pos x="T8" y="T9"/>
                </a:cxn>
                <a:cxn ang="T17">
                  <a:pos x="T10" y="T11"/>
                </a:cxn>
              </a:cxnLst>
              <a:rect l="T18" t="T19" r="T20" b="T21"/>
              <a:pathLst>
                <a:path w="4" h="5">
                  <a:moveTo>
                    <a:pt x="0" y="3"/>
                  </a:moveTo>
                  <a:lnTo>
                    <a:pt x="1" y="0"/>
                  </a:lnTo>
                  <a:lnTo>
                    <a:pt x="0" y="1"/>
                  </a:lnTo>
                  <a:lnTo>
                    <a:pt x="4" y="5"/>
                  </a:lnTo>
                  <a:lnTo>
                    <a:pt x="4" y="3"/>
                  </a:lnTo>
                  <a:lnTo>
                    <a:pt x="0" y="3"/>
                  </a:lnTo>
                  <a:close/>
                </a:path>
              </a:pathLst>
            </a:custGeom>
            <a:solidFill>
              <a:srgbClr val="C195DB"/>
            </a:solidFill>
            <a:ln w="9525">
              <a:noFill/>
              <a:round/>
              <a:headEnd/>
              <a:tailEnd/>
            </a:ln>
          </p:spPr>
          <p:txBody>
            <a:bodyPr/>
            <a:lstStyle/>
            <a:p>
              <a:endParaRPr lang="ru-RU"/>
            </a:p>
          </p:txBody>
        </p:sp>
        <p:sp>
          <p:nvSpPr>
            <p:cNvPr id="162136" name="Freeform 3793"/>
            <p:cNvSpPr>
              <a:spLocks/>
            </p:cNvSpPr>
            <p:nvPr/>
          </p:nvSpPr>
          <p:spPr bwMode="auto">
            <a:xfrm>
              <a:off x="1816" y="1605"/>
              <a:ext cx="79" cy="16"/>
            </a:xfrm>
            <a:custGeom>
              <a:avLst/>
              <a:gdLst>
                <a:gd name="T0" fmla="*/ 4 w 79"/>
                <a:gd name="T1" fmla="*/ 0 h 16"/>
                <a:gd name="T2" fmla="*/ 29 w 79"/>
                <a:gd name="T3" fmla="*/ 10 h 16"/>
                <a:gd name="T4" fmla="*/ 47 w 79"/>
                <a:gd name="T5" fmla="*/ 11 h 16"/>
                <a:gd name="T6" fmla="*/ 62 w 79"/>
                <a:gd name="T7" fmla="*/ 7 h 16"/>
                <a:gd name="T8" fmla="*/ 79 w 79"/>
                <a:gd name="T9" fmla="*/ 7 h 16"/>
                <a:gd name="T10" fmla="*/ 79 w 79"/>
                <a:gd name="T11" fmla="*/ 11 h 16"/>
                <a:gd name="T12" fmla="*/ 62 w 79"/>
                <a:gd name="T13" fmla="*/ 11 h 16"/>
                <a:gd name="T14" fmla="*/ 47 w 79"/>
                <a:gd name="T15" fmla="*/ 16 h 16"/>
                <a:gd name="T16" fmla="*/ 26 w 79"/>
                <a:gd name="T17" fmla="*/ 15 h 16"/>
                <a:gd name="T18" fmla="*/ 0 w 79"/>
                <a:gd name="T19" fmla="*/ 4 h 16"/>
                <a:gd name="T20" fmla="*/ 4 w 79"/>
                <a:gd name="T21" fmla="*/ 0 h 1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9"/>
                <a:gd name="T34" fmla="*/ 0 h 16"/>
                <a:gd name="T35" fmla="*/ 79 w 79"/>
                <a:gd name="T36" fmla="*/ 16 h 1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9" h="16">
                  <a:moveTo>
                    <a:pt x="4" y="0"/>
                  </a:moveTo>
                  <a:lnTo>
                    <a:pt x="29" y="10"/>
                  </a:lnTo>
                  <a:lnTo>
                    <a:pt x="47" y="11"/>
                  </a:lnTo>
                  <a:lnTo>
                    <a:pt x="62" y="7"/>
                  </a:lnTo>
                  <a:lnTo>
                    <a:pt x="79" y="7"/>
                  </a:lnTo>
                  <a:lnTo>
                    <a:pt x="79" y="11"/>
                  </a:lnTo>
                  <a:lnTo>
                    <a:pt x="62" y="11"/>
                  </a:lnTo>
                  <a:lnTo>
                    <a:pt x="47" y="16"/>
                  </a:lnTo>
                  <a:lnTo>
                    <a:pt x="26" y="15"/>
                  </a:lnTo>
                  <a:lnTo>
                    <a:pt x="0" y="4"/>
                  </a:lnTo>
                  <a:lnTo>
                    <a:pt x="4" y="0"/>
                  </a:lnTo>
                  <a:close/>
                </a:path>
              </a:pathLst>
            </a:custGeom>
            <a:solidFill>
              <a:srgbClr val="C195DB"/>
            </a:solidFill>
            <a:ln w="9525">
              <a:noFill/>
              <a:round/>
              <a:headEnd/>
              <a:tailEnd/>
            </a:ln>
          </p:spPr>
          <p:txBody>
            <a:bodyPr/>
            <a:lstStyle/>
            <a:p>
              <a:endParaRPr lang="ru-RU"/>
            </a:p>
          </p:txBody>
        </p:sp>
        <p:sp>
          <p:nvSpPr>
            <p:cNvPr id="162137" name="Freeform 3794"/>
            <p:cNvSpPr>
              <a:spLocks/>
            </p:cNvSpPr>
            <p:nvPr/>
          </p:nvSpPr>
          <p:spPr bwMode="auto">
            <a:xfrm>
              <a:off x="1816" y="1605"/>
              <a:ext cx="4" cy="5"/>
            </a:xfrm>
            <a:custGeom>
              <a:avLst/>
              <a:gdLst>
                <a:gd name="T0" fmla="*/ 0 w 4"/>
                <a:gd name="T1" fmla="*/ 5 h 5"/>
                <a:gd name="T2" fmla="*/ 4 w 4"/>
                <a:gd name="T3" fmla="*/ 0 h 5"/>
                <a:gd name="T4" fmla="*/ 0 w 4"/>
                <a:gd name="T5" fmla="*/ 5 h 5"/>
                <a:gd name="T6" fmla="*/ 0 60000 65536"/>
                <a:gd name="T7" fmla="*/ 0 60000 65536"/>
                <a:gd name="T8" fmla="*/ 0 60000 65536"/>
                <a:gd name="T9" fmla="*/ 0 w 4"/>
                <a:gd name="T10" fmla="*/ 0 h 5"/>
                <a:gd name="T11" fmla="*/ 4 w 4"/>
                <a:gd name="T12" fmla="*/ 5 h 5"/>
              </a:gdLst>
              <a:ahLst/>
              <a:cxnLst>
                <a:cxn ang="T6">
                  <a:pos x="T0" y="T1"/>
                </a:cxn>
                <a:cxn ang="T7">
                  <a:pos x="T2" y="T3"/>
                </a:cxn>
                <a:cxn ang="T8">
                  <a:pos x="T4" y="T5"/>
                </a:cxn>
              </a:cxnLst>
              <a:rect l="T9" t="T10" r="T11" b="T12"/>
              <a:pathLst>
                <a:path w="4" h="5">
                  <a:moveTo>
                    <a:pt x="0" y="5"/>
                  </a:moveTo>
                  <a:lnTo>
                    <a:pt x="4" y="0"/>
                  </a:lnTo>
                  <a:lnTo>
                    <a:pt x="0" y="5"/>
                  </a:lnTo>
                  <a:close/>
                </a:path>
              </a:pathLst>
            </a:custGeom>
            <a:solidFill>
              <a:srgbClr val="C195DB"/>
            </a:solidFill>
            <a:ln w="9525">
              <a:noFill/>
              <a:round/>
              <a:headEnd/>
              <a:tailEnd/>
            </a:ln>
          </p:spPr>
          <p:txBody>
            <a:bodyPr/>
            <a:lstStyle/>
            <a:p>
              <a:endParaRPr lang="ru-RU"/>
            </a:p>
          </p:txBody>
        </p:sp>
        <p:sp>
          <p:nvSpPr>
            <p:cNvPr id="162138" name="Freeform 3795"/>
            <p:cNvSpPr>
              <a:spLocks/>
            </p:cNvSpPr>
            <p:nvPr/>
          </p:nvSpPr>
          <p:spPr bwMode="auto">
            <a:xfrm>
              <a:off x="1895" y="1611"/>
              <a:ext cx="48" cy="83"/>
            </a:xfrm>
            <a:custGeom>
              <a:avLst/>
              <a:gdLst>
                <a:gd name="T0" fmla="*/ 3 w 48"/>
                <a:gd name="T1" fmla="*/ 0 h 83"/>
                <a:gd name="T2" fmla="*/ 18 w 48"/>
                <a:gd name="T3" fmla="*/ 3 h 83"/>
                <a:gd name="T4" fmla="*/ 31 w 48"/>
                <a:gd name="T5" fmla="*/ 11 h 83"/>
                <a:gd name="T6" fmla="*/ 39 w 48"/>
                <a:gd name="T7" fmla="*/ 21 h 83"/>
                <a:gd name="T8" fmla="*/ 46 w 48"/>
                <a:gd name="T9" fmla="*/ 35 h 83"/>
                <a:gd name="T10" fmla="*/ 48 w 48"/>
                <a:gd name="T11" fmla="*/ 46 h 83"/>
                <a:gd name="T12" fmla="*/ 48 w 48"/>
                <a:gd name="T13" fmla="*/ 59 h 83"/>
                <a:gd name="T14" fmla="*/ 37 w 48"/>
                <a:gd name="T15" fmla="*/ 83 h 83"/>
                <a:gd name="T16" fmla="*/ 31 w 48"/>
                <a:gd name="T17" fmla="*/ 81 h 83"/>
                <a:gd name="T18" fmla="*/ 42 w 48"/>
                <a:gd name="T19" fmla="*/ 57 h 83"/>
                <a:gd name="T20" fmla="*/ 42 w 48"/>
                <a:gd name="T21" fmla="*/ 46 h 83"/>
                <a:gd name="T22" fmla="*/ 40 w 48"/>
                <a:gd name="T23" fmla="*/ 37 h 83"/>
                <a:gd name="T24" fmla="*/ 34 w 48"/>
                <a:gd name="T25" fmla="*/ 25 h 83"/>
                <a:gd name="T26" fmla="*/ 26 w 48"/>
                <a:gd name="T27" fmla="*/ 16 h 83"/>
                <a:gd name="T28" fmla="*/ 16 w 48"/>
                <a:gd name="T29" fmla="*/ 8 h 83"/>
                <a:gd name="T30" fmla="*/ 0 w 48"/>
                <a:gd name="T31" fmla="*/ 5 h 83"/>
                <a:gd name="T32" fmla="*/ 3 w 48"/>
                <a:gd name="T33" fmla="*/ 0 h 8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8"/>
                <a:gd name="T52" fmla="*/ 0 h 83"/>
                <a:gd name="T53" fmla="*/ 48 w 48"/>
                <a:gd name="T54" fmla="*/ 83 h 8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8" h="83">
                  <a:moveTo>
                    <a:pt x="3" y="0"/>
                  </a:moveTo>
                  <a:lnTo>
                    <a:pt x="18" y="3"/>
                  </a:lnTo>
                  <a:lnTo>
                    <a:pt x="31" y="11"/>
                  </a:lnTo>
                  <a:lnTo>
                    <a:pt x="39" y="21"/>
                  </a:lnTo>
                  <a:lnTo>
                    <a:pt x="46" y="35"/>
                  </a:lnTo>
                  <a:lnTo>
                    <a:pt x="48" y="46"/>
                  </a:lnTo>
                  <a:lnTo>
                    <a:pt x="48" y="59"/>
                  </a:lnTo>
                  <a:lnTo>
                    <a:pt x="37" y="83"/>
                  </a:lnTo>
                  <a:lnTo>
                    <a:pt x="31" y="81"/>
                  </a:lnTo>
                  <a:lnTo>
                    <a:pt x="42" y="57"/>
                  </a:lnTo>
                  <a:lnTo>
                    <a:pt x="42" y="46"/>
                  </a:lnTo>
                  <a:lnTo>
                    <a:pt x="40" y="37"/>
                  </a:lnTo>
                  <a:lnTo>
                    <a:pt x="34" y="25"/>
                  </a:lnTo>
                  <a:lnTo>
                    <a:pt x="26" y="16"/>
                  </a:lnTo>
                  <a:lnTo>
                    <a:pt x="16" y="8"/>
                  </a:lnTo>
                  <a:lnTo>
                    <a:pt x="0" y="5"/>
                  </a:lnTo>
                  <a:lnTo>
                    <a:pt x="3" y="0"/>
                  </a:lnTo>
                  <a:close/>
                </a:path>
              </a:pathLst>
            </a:custGeom>
            <a:solidFill>
              <a:srgbClr val="C195DB"/>
            </a:solidFill>
            <a:ln w="9525">
              <a:noFill/>
              <a:round/>
              <a:headEnd/>
              <a:tailEnd/>
            </a:ln>
          </p:spPr>
          <p:txBody>
            <a:bodyPr/>
            <a:lstStyle/>
            <a:p>
              <a:endParaRPr lang="ru-RU"/>
            </a:p>
          </p:txBody>
        </p:sp>
        <p:sp>
          <p:nvSpPr>
            <p:cNvPr id="162139" name="Freeform 3796"/>
            <p:cNvSpPr>
              <a:spLocks/>
            </p:cNvSpPr>
            <p:nvPr/>
          </p:nvSpPr>
          <p:spPr bwMode="auto">
            <a:xfrm>
              <a:off x="1893" y="1611"/>
              <a:ext cx="2" cy="5"/>
            </a:xfrm>
            <a:custGeom>
              <a:avLst/>
              <a:gdLst>
                <a:gd name="T0" fmla="*/ 1 w 2"/>
                <a:gd name="T1" fmla="*/ 0 h 5"/>
                <a:gd name="T2" fmla="*/ 2 w 2"/>
                <a:gd name="T3" fmla="*/ 0 h 5"/>
                <a:gd name="T4" fmla="*/ 0 w 2"/>
                <a:gd name="T5" fmla="*/ 5 h 5"/>
                <a:gd name="T6" fmla="*/ 1 w 2"/>
                <a:gd name="T7" fmla="*/ 5 h 5"/>
                <a:gd name="T8" fmla="*/ 1 w 2"/>
                <a:gd name="T9" fmla="*/ 0 h 5"/>
                <a:gd name="T10" fmla="*/ 0 60000 65536"/>
                <a:gd name="T11" fmla="*/ 0 60000 65536"/>
                <a:gd name="T12" fmla="*/ 0 60000 65536"/>
                <a:gd name="T13" fmla="*/ 0 60000 65536"/>
                <a:gd name="T14" fmla="*/ 0 60000 65536"/>
                <a:gd name="T15" fmla="*/ 0 w 2"/>
                <a:gd name="T16" fmla="*/ 0 h 5"/>
                <a:gd name="T17" fmla="*/ 2 w 2"/>
                <a:gd name="T18" fmla="*/ 5 h 5"/>
              </a:gdLst>
              <a:ahLst/>
              <a:cxnLst>
                <a:cxn ang="T10">
                  <a:pos x="T0" y="T1"/>
                </a:cxn>
                <a:cxn ang="T11">
                  <a:pos x="T2" y="T3"/>
                </a:cxn>
                <a:cxn ang="T12">
                  <a:pos x="T4" y="T5"/>
                </a:cxn>
                <a:cxn ang="T13">
                  <a:pos x="T6" y="T7"/>
                </a:cxn>
                <a:cxn ang="T14">
                  <a:pos x="T8" y="T9"/>
                </a:cxn>
              </a:cxnLst>
              <a:rect l="T15" t="T16" r="T17" b="T18"/>
              <a:pathLst>
                <a:path w="2" h="5">
                  <a:moveTo>
                    <a:pt x="1" y="0"/>
                  </a:moveTo>
                  <a:lnTo>
                    <a:pt x="2" y="0"/>
                  </a:lnTo>
                  <a:lnTo>
                    <a:pt x="0" y="5"/>
                  </a:lnTo>
                  <a:lnTo>
                    <a:pt x="1" y="5"/>
                  </a:lnTo>
                  <a:lnTo>
                    <a:pt x="1" y="0"/>
                  </a:lnTo>
                  <a:close/>
                </a:path>
              </a:pathLst>
            </a:custGeom>
            <a:solidFill>
              <a:srgbClr val="C195DB"/>
            </a:solidFill>
            <a:ln w="9525">
              <a:noFill/>
              <a:round/>
              <a:headEnd/>
              <a:tailEnd/>
            </a:ln>
          </p:spPr>
          <p:txBody>
            <a:bodyPr/>
            <a:lstStyle/>
            <a:p>
              <a:endParaRPr lang="ru-RU"/>
            </a:p>
          </p:txBody>
        </p:sp>
        <p:sp>
          <p:nvSpPr>
            <p:cNvPr id="162140" name="Freeform 3797"/>
            <p:cNvSpPr>
              <a:spLocks/>
            </p:cNvSpPr>
            <p:nvPr/>
          </p:nvSpPr>
          <p:spPr bwMode="auto">
            <a:xfrm>
              <a:off x="1923" y="1691"/>
              <a:ext cx="8" cy="5"/>
            </a:xfrm>
            <a:custGeom>
              <a:avLst/>
              <a:gdLst>
                <a:gd name="T0" fmla="*/ 8 w 8"/>
                <a:gd name="T1" fmla="*/ 4 h 5"/>
                <a:gd name="T2" fmla="*/ 7 w 8"/>
                <a:gd name="T3" fmla="*/ 5 h 5"/>
                <a:gd name="T4" fmla="*/ 0 w 8"/>
                <a:gd name="T5" fmla="*/ 0 h 5"/>
                <a:gd name="T6" fmla="*/ 0 w 8"/>
                <a:gd name="T7" fmla="*/ 2 h 5"/>
                <a:gd name="T8" fmla="*/ 8 w 8"/>
                <a:gd name="T9" fmla="*/ 4 h 5"/>
                <a:gd name="T10" fmla="*/ 0 60000 65536"/>
                <a:gd name="T11" fmla="*/ 0 60000 65536"/>
                <a:gd name="T12" fmla="*/ 0 60000 65536"/>
                <a:gd name="T13" fmla="*/ 0 60000 65536"/>
                <a:gd name="T14" fmla="*/ 0 60000 65536"/>
                <a:gd name="T15" fmla="*/ 0 w 8"/>
                <a:gd name="T16" fmla="*/ 0 h 5"/>
                <a:gd name="T17" fmla="*/ 8 w 8"/>
                <a:gd name="T18" fmla="*/ 5 h 5"/>
              </a:gdLst>
              <a:ahLst/>
              <a:cxnLst>
                <a:cxn ang="T10">
                  <a:pos x="T0" y="T1"/>
                </a:cxn>
                <a:cxn ang="T11">
                  <a:pos x="T2" y="T3"/>
                </a:cxn>
                <a:cxn ang="T12">
                  <a:pos x="T4" y="T5"/>
                </a:cxn>
                <a:cxn ang="T13">
                  <a:pos x="T6" y="T7"/>
                </a:cxn>
                <a:cxn ang="T14">
                  <a:pos x="T8" y="T9"/>
                </a:cxn>
              </a:cxnLst>
              <a:rect l="T15" t="T16" r="T17" b="T18"/>
              <a:pathLst>
                <a:path w="8" h="5">
                  <a:moveTo>
                    <a:pt x="8" y="4"/>
                  </a:moveTo>
                  <a:lnTo>
                    <a:pt x="7" y="5"/>
                  </a:lnTo>
                  <a:lnTo>
                    <a:pt x="0" y="0"/>
                  </a:lnTo>
                  <a:lnTo>
                    <a:pt x="0" y="2"/>
                  </a:lnTo>
                  <a:lnTo>
                    <a:pt x="8" y="4"/>
                  </a:lnTo>
                  <a:close/>
                </a:path>
              </a:pathLst>
            </a:custGeom>
            <a:solidFill>
              <a:srgbClr val="C195DB"/>
            </a:solidFill>
            <a:ln w="9525">
              <a:noFill/>
              <a:round/>
              <a:headEnd/>
              <a:tailEnd/>
            </a:ln>
          </p:spPr>
          <p:txBody>
            <a:bodyPr/>
            <a:lstStyle/>
            <a:p>
              <a:endParaRPr lang="ru-RU"/>
            </a:p>
          </p:txBody>
        </p:sp>
        <p:sp>
          <p:nvSpPr>
            <p:cNvPr id="162141" name="Freeform 3798"/>
            <p:cNvSpPr>
              <a:spLocks/>
            </p:cNvSpPr>
            <p:nvPr/>
          </p:nvSpPr>
          <p:spPr bwMode="auto">
            <a:xfrm>
              <a:off x="1161" y="1671"/>
              <a:ext cx="692" cy="269"/>
            </a:xfrm>
            <a:custGeom>
              <a:avLst/>
              <a:gdLst>
                <a:gd name="T0" fmla="*/ 683 w 692"/>
                <a:gd name="T1" fmla="*/ 249 h 269"/>
                <a:gd name="T2" fmla="*/ 675 w 692"/>
                <a:gd name="T3" fmla="*/ 258 h 269"/>
                <a:gd name="T4" fmla="*/ 664 w 692"/>
                <a:gd name="T5" fmla="*/ 264 h 269"/>
                <a:gd name="T6" fmla="*/ 653 w 692"/>
                <a:gd name="T7" fmla="*/ 267 h 269"/>
                <a:gd name="T8" fmla="*/ 632 w 692"/>
                <a:gd name="T9" fmla="*/ 267 h 269"/>
                <a:gd name="T10" fmla="*/ 620 w 692"/>
                <a:gd name="T11" fmla="*/ 262 h 269"/>
                <a:gd name="T12" fmla="*/ 607 w 692"/>
                <a:gd name="T13" fmla="*/ 255 h 269"/>
                <a:gd name="T14" fmla="*/ 596 w 692"/>
                <a:gd name="T15" fmla="*/ 244 h 269"/>
                <a:gd name="T16" fmla="*/ 590 w 692"/>
                <a:gd name="T17" fmla="*/ 233 h 269"/>
                <a:gd name="T18" fmla="*/ 585 w 692"/>
                <a:gd name="T19" fmla="*/ 223 h 269"/>
                <a:gd name="T20" fmla="*/ 581 w 692"/>
                <a:gd name="T21" fmla="*/ 219 h 269"/>
                <a:gd name="T22" fmla="*/ 575 w 692"/>
                <a:gd name="T23" fmla="*/ 214 h 269"/>
                <a:gd name="T24" fmla="*/ 551 w 692"/>
                <a:gd name="T25" fmla="*/ 206 h 269"/>
                <a:gd name="T26" fmla="*/ 507 w 692"/>
                <a:gd name="T27" fmla="*/ 197 h 269"/>
                <a:gd name="T28" fmla="*/ 339 w 692"/>
                <a:gd name="T29" fmla="*/ 167 h 269"/>
                <a:gd name="T30" fmla="*/ 239 w 692"/>
                <a:gd name="T31" fmla="*/ 145 h 269"/>
                <a:gd name="T32" fmla="*/ 142 w 692"/>
                <a:gd name="T33" fmla="*/ 121 h 269"/>
                <a:gd name="T34" fmla="*/ 100 w 692"/>
                <a:gd name="T35" fmla="*/ 106 h 269"/>
                <a:gd name="T36" fmla="*/ 63 w 692"/>
                <a:gd name="T37" fmla="*/ 93 h 269"/>
                <a:gd name="T38" fmla="*/ 33 w 692"/>
                <a:gd name="T39" fmla="*/ 77 h 269"/>
                <a:gd name="T40" fmla="*/ 11 w 692"/>
                <a:gd name="T41" fmla="*/ 61 h 269"/>
                <a:gd name="T42" fmla="*/ 2 w 692"/>
                <a:gd name="T43" fmla="*/ 49 h 269"/>
                <a:gd name="T44" fmla="*/ 0 w 692"/>
                <a:gd name="T45" fmla="*/ 39 h 269"/>
                <a:gd name="T46" fmla="*/ 0 w 692"/>
                <a:gd name="T47" fmla="*/ 30 h 269"/>
                <a:gd name="T48" fmla="*/ 2 w 692"/>
                <a:gd name="T49" fmla="*/ 22 h 269"/>
                <a:gd name="T50" fmla="*/ 9 w 692"/>
                <a:gd name="T51" fmla="*/ 14 h 269"/>
                <a:gd name="T52" fmla="*/ 21 w 692"/>
                <a:gd name="T53" fmla="*/ 6 h 269"/>
                <a:gd name="T54" fmla="*/ 39 w 692"/>
                <a:gd name="T55" fmla="*/ 2 h 269"/>
                <a:gd name="T56" fmla="*/ 61 w 692"/>
                <a:gd name="T57" fmla="*/ 0 h 269"/>
                <a:gd name="T58" fmla="*/ 96 w 692"/>
                <a:gd name="T59" fmla="*/ 3 h 269"/>
                <a:gd name="T60" fmla="*/ 136 w 692"/>
                <a:gd name="T61" fmla="*/ 13 h 269"/>
                <a:gd name="T62" fmla="*/ 201 w 692"/>
                <a:gd name="T63" fmla="*/ 31 h 269"/>
                <a:gd name="T64" fmla="*/ 249 w 692"/>
                <a:gd name="T65" fmla="*/ 46 h 269"/>
                <a:gd name="T66" fmla="*/ 320 w 692"/>
                <a:gd name="T67" fmla="*/ 74 h 269"/>
                <a:gd name="T68" fmla="*/ 368 w 692"/>
                <a:gd name="T69" fmla="*/ 92 h 269"/>
                <a:gd name="T70" fmla="*/ 521 w 692"/>
                <a:gd name="T71" fmla="*/ 159 h 269"/>
                <a:gd name="T72" fmla="*/ 561 w 692"/>
                <a:gd name="T73" fmla="*/ 175 h 269"/>
                <a:gd name="T74" fmla="*/ 583 w 692"/>
                <a:gd name="T75" fmla="*/ 181 h 269"/>
                <a:gd name="T76" fmla="*/ 596 w 692"/>
                <a:gd name="T77" fmla="*/ 181 h 269"/>
                <a:gd name="T78" fmla="*/ 609 w 692"/>
                <a:gd name="T79" fmla="*/ 180 h 269"/>
                <a:gd name="T80" fmla="*/ 630 w 692"/>
                <a:gd name="T81" fmla="*/ 172 h 269"/>
                <a:gd name="T82" fmla="*/ 637 w 692"/>
                <a:gd name="T83" fmla="*/ 170 h 269"/>
                <a:gd name="T84" fmla="*/ 654 w 692"/>
                <a:gd name="T85" fmla="*/ 172 h 269"/>
                <a:gd name="T86" fmla="*/ 669 w 692"/>
                <a:gd name="T87" fmla="*/ 176 h 269"/>
                <a:gd name="T88" fmla="*/ 679 w 692"/>
                <a:gd name="T89" fmla="*/ 184 h 269"/>
                <a:gd name="T90" fmla="*/ 686 w 692"/>
                <a:gd name="T91" fmla="*/ 193 h 269"/>
                <a:gd name="T92" fmla="*/ 691 w 692"/>
                <a:gd name="T93" fmla="*/ 206 h 269"/>
                <a:gd name="T94" fmla="*/ 692 w 692"/>
                <a:gd name="T95" fmla="*/ 219 h 269"/>
                <a:gd name="T96" fmla="*/ 690 w 692"/>
                <a:gd name="T97" fmla="*/ 237 h 26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92"/>
                <a:gd name="T148" fmla="*/ 0 h 269"/>
                <a:gd name="T149" fmla="*/ 692 w 692"/>
                <a:gd name="T150" fmla="*/ 269 h 26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92" h="269">
                  <a:moveTo>
                    <a:pt x="686" y="243"/>
                  </a:moveTo>
                  <a:lnTo>
                    <a:pt x="683" y="249"/>
                  </a:lnTo>
                  <a:lnTo>
                    <a:pt x="680" y="253"/>
                  </a:lnTo>
                  <a:lnTo>
                    <a:pt x="675" y="258"/>
                  </a:lnTo>
                  <a:lnTo>
                    <a:pt x="671" y="261"/>
                  </a:lnTo>
                  <a:lnTo>
                    <a:pt x="664" y="264"/>
                  </a:lnTo>
                  <a:lnTo>
                    <a:pt x="658" y="266"/>
                  </a:lnTo>
                  <a:lnTo>
                    <a:pt x="653" y="267"/>
                  </a:lnTo>
                  <a:lnTo>
                    <a:pt x="647" y="269"/>
                  </a:lnTo>
                  <a:lnTo>
                    <a:pt x="632" y="267"/>
                  </a:lnTo>
                  <a:lnTo>
                    <a:pt x="626" y="266"/>
                  </a:lnTo>
                  <a:lnTo>
                    <a:pt x="620" y="262"/>
                  </a:lnTo>
                  <a:lnTo>
                    <a:pt x="613" y="260"/>
                  </a:lnTo>
                  <a:lnTo>
                    <a:pt x="607" y="255"/>
                  </a:lnTo>
                  <a:lnTo>
                    <a:pt x="601" y="250"/>
                  </a:lnTo>
                  <a:lnTo>
                    <a:pt x="596" y="244"/>
                  </a:lnTo>
                  <a:lnTo>
                    <a:pt x="591" y="239"/>
                  </a:lnTo>
                  <a:lnTo>
                    <a:pt x="590" y="233"/>
                  </a:lnTo>
                  <a:lnTo>
                    <a:pt x="588" y="228"/>
                  </a:lnTo>
                  <a:lnTo>
                    <a:pt x="585" y="223"/>
                  </a:lnTo>
                  <a:lnTo>
                    <a:pt x="583" y="222"/>
                  </a:lnTo>
                  <a:lnTo>
                    <a:pt x="581" y="219"/>
                  </a:lnTo>
                  <a:lnTo>
                    <a:pt x="579" y="217"/>
                  </a:lnTo>
                  <a:lnTo>
                    <a:pt x="575" y="214"/>
                  </a:lnTo>
                  <a:lnTo>
                    <a:pt x="566" y="211"/>
                  </a:lnTo>
                  <a:lnTo>
                    <a:pt x="551" y="206"/>
                  </a:lnTo>
                  <a:lnTo>
                    <a:pt x="534" y="203"/>
                  </a:lnTo>
                  <a:lnTo>
                    <a:pt x="507" y="197"/>
                  </a:lnTo>
                  <a:lnTo>
                    <a:pt x="432" y="184"/>
                  </a:lnTo>
                  <a:lnTo>
                    <a:pt x="339" y="167"/>
                  </a:lnTo>
                  <a:lnTo>
                    <a:pt x="288" y="156"/>
                  </a:lnTo>
                  <a:lnTo>
                    <a:pt x="239" y="145"/>
                  </a:lnTo>
                  <a:lnTo>
                    <a:pt x="188" y="134"/>
                  </a:lnTo>
                  <a:lnTo>
                    <a:pt x="142" y="121"/>
                  </a:lnTo>
                  <a:lnTo>
                    <a:pt x="120" y="115"/>
                  </a:lnTo>
                  <a:lnTo>
                    <a:pt x="100" y="106"/>
                  </a:lnTo>
                  <a:lnTo>
                    <a:pt x="81" y="100"/>
                  </a:lnTo>
                  <a:lnTo>
                    <a:pt x="63" y="93"/>
                  </a:lnTo>
                  <a:lnTo>
                    <a:pt x="47" y="85"/>
                  </a:lnTo>
                  <a:lnTo>
                    <a:pt x="33" y="77"/>
                  </a:lnTo>
                  <a:lnTo>
                    <a:pt x="21" y="69"/>
                  </a:lnTo>
                  <a:lnTo>
                    <a:pt x="11" y="61"/>
                  </a:lnTo>
                  <a:lnTo>
                    <a:pt x="4" y="52"/>
                  </a:lnTo>
                  <a:lnTo>
                    <a:pt x="2" y="49"/>
                  </a:lnTo>
                  <a:lnTo>
                    <a:pt x="0" y="44"/>
                  </a:lnTo>
                  <a:lnTo>
                    <a:pt x="0" y="39"/>
                  </a:lnTo>
                  <a:lnTo>
                    <a:pt x="0" y="35"/>
                  </a:lnTo>
                  <a:lnTo>
                    <a:pt x="0" y="30"/>
                  </a:lnTo>
                  <a:lnTo>
                    <a:pt x="2" y="26"/>
                  </a:lnTo>
                  <a:lnTo>
                    <a:pt x="2" y="22"/>
                  </a:lnTo>
                  <a:lnTo>
                    <a:pt x="6" y="17"/>
                  </a:lnTo>
                  <a:lnTo>
                    <a:pt x="9" y="14"/>
                  </a:lnTo>
                  <a:lnTo>
                    <a:pt x="12" y="11"/>
                  </a:lnTo>
                  <a:lnTo>
                    <a:pt x="21" y="6"/>
                  </a:lnTo>
                  <a:lnTo>
                    <a:pt x="33" y="3"/>
                  </a:lnTo>
                  <a:lnTo>
                    <a:pt x="39" y="2"/>
                  </a:lnTo>
                  <a:lnTo>
                    <a:pt x="45" y="0"/>
                  </a:lnTo>
                  <a:lnTo>
                    <a:pt x="61" y="0"/>
                  </a:lnTo>
                  <a:lnTo>
                    <a:pt x="77" y="2"/>
                  </a:lnTo>
                  <a:lnTo>
                    <a:pt x="96" y="3"/>
                  </a:lnTo>
                  <a:lnTo>
                    <a:pt x="115" y="8"/>
                  </a:lnTo>
                  <a:lnTo>
                    <a:pt x="136" y="13"/>
                  </a:lnTo>
                  <a:lnTo>
                    <a:pt x="179" y="24"/>
                  </a:lnTo>
                  <a:lnTo>
                    <a:pt x="201" y="31"/>
                  </a:lnTo>
                  <a:lnTo>
                    <a:pt x="224" y="39"/>
                  </a:lnTo>
                  <a:lnTo>
                    <a:pt x="249" y="46"/>
                  </a:lnTo>
                  <a:lnTo>
                    <a:pt x="272" y="55"/>
                  </a:lnTo>
                  <a:lnTo>
                    <a:pt x="320" y="74"/>
                  </a:lnTo>
                  <a:lnTo>
                    <a:pt x="343" y="83"/>
                  </a:lnTo>
                  <a:lnTo>
                    <a:pt x="368" y="92"/>
                  </a:lnTo>
                  <a:lnTo>
                    <a:pt x="453" y="130"/>
                  </a:lnTo>
                  <a:lnTo>
                    <a:pt x="521" y="159"/>
                  </a:lnTo>
                  <a:lnTo>
                    <a:pt x="545" y="169"/>
                  </a:lnTo>
                  <a:lnTo>
                    <a:pt x="561" y="175"/>
                  </a:lnTo>
                  <a:lnTo>
                    <a:pt x="577" y="180"/>
                  </a:lnTo>
                  <a:lnTo>
                    <a:pt x="583" y="181"/>
                  </a:lnTo>
                  <a:lnTo>
                    <a:pt x="590" y="181"/>
                  </a:lnTo>
                  <a:lnTo>
                    <a:pt x="596" y="181"/>
                  </a:lnTo>
                  <a:lnTo>
                    <a:pt x="601" y="181"/>
                  </a:lnTo>
                  <a:lnTo>
                    <a:pt x="609" y="180"/>
                  </a:lnTo>
                  <a:lnTo>
                    <a:pt x="623" y="175"/>
                  </a:lnTo>
                  <a:lnTo>
                    <a:pt x="630" y="172"/>
                  </a:lnTo>
                  <a:lnTo>
                    <a:pt x="634" y="172"/>
                  </a:lnTo>
                  <a:lnTo>
                    <a:pt x="637" y="170"/>
                  </a:lnTo>
                  <a:lnTo>
                    <a:pt x="647" y="170"/>
                  </a:lnTo>
                  <a:lnTo>
                    <a:pt x="654" y="172"/>
                  </a:lnTo>
                  <a:lnTo>
                    <a:pt x="660" y="174"/>
                  </a:lnTo>
                  <a:lnTo>
                    <a:pt x="669" y="176"/>
                  </a:lnTo>
                  <a:lnTo>
                    <a:pt x="673" y="180"/>
                  </a:lnTo>
                  <a:lnTo>
                    <a:pt x="679" y="184"/>
                  </a:lnTo>
                  <a:lnTo>
                    <a:pt x="683" y="189"/>
                  </a:lnTo>
                  <a:lnTo>
                    <a:pt x="686" y="193"/>
                  </a:lnTo>
                  <a:lnTo>
                    <a:pt x="688" y="200"/>
                  </a:lnTo>
                  <a:lnTo>
                    <a:pt x="691" y="206"/>
                  </a:lnTo>
                  <a:lnTo>
                    <a:pt x="691" y="213"/>
                  </a:lnTo>
                  <a:lnTo>
                    <a:pt x="692" y="219"/>
                  </a:lnTo>
                  <a:lnTo>
                    <a:pt x="691" y="232"/>
                  </a:lnTo>
                  <a:lnTo>
                    <a:pt x="690" y="237"/>
                  </a:lnTo>
                  <a:lnTo>
                    <a:pt x="686" y="243"/>
                  </a:lnTo>
                  <a:close/>
                </a:path>
              </a:pathLst>
            </a:custGeom>
            <a:solidFill>
              <a:srgbClr val="844CD6"/>
            </a:solidFill>
            <a:ln w="9525">
              <a:noFill/>
              <a:round/>
              <a:headEnd/>
              <a:tailEnd/>
            </a:ln>
          </p:spPr>
          <p:txBody>
            <a:bodyPr/>
            <a:lstStyle/>
            <a:p>
              <a:endParaRPr lang="ru-RU"/>
            </a:p>
          </p:txBody>
        </p:sp>
        <p:sp>
          <p:nvSpPr>
            <p:cNvPr id="162142" name="Freeform 3799"/>
            <p:cNvSpPr>
              <a:spLocks/>
            </p:cNvSpPr>
            <p:nvPr/>
          </p:nvSpPr>
          <p:spPr bwMode="auto">
            <a:xfrm>
              <a:off x="1753" y="1910"/>
              <a:ext cx="96" cy="34"/>
            </a:xfrm>
            <a:custGeom>
              <a:avLst/>
              <a:gdLst>
                <a:gd name="T0" fmla="*/ 96 w 96"/>
                <a:gd name="T1" fmla="*/ 5 h 34"/>
                <a:gd name="T2" fmla="*/ 89 w 96"/>
                <a:gd name="T3" fmla="*/ 16 h 34"/>
                <a:gd name="T4" fmla="*/ 79 w 96"/>
                <a:gd name="T5" fmla="*/ 24 h 34"/>
                <a:gd name="T6" fmla="*/ 67 w 96"/>
                <a:gd name="T7" fmla="*/ 31 h 34"/>
                <a:gd name="T8" fmla="*/ 55 w 96"/>
                <a:gd name="T9" fmla="*/ 34 h 34"/>
                <a:gd name="T10" fmla="*/ 40 w 96"/>
                <a:gd name="T11" fmla="*/ 32 h 34"/>
                <a:gd name="T12" fmla="*/ 28 w 96"/>
                <a:gd name="T13" fmla="*/ 27 h 34"/>
                <a:gd name="T14" fmla="*/ 12 w 96"/>
                <a:gd name="T15" fmla="*/ 18 h 34"/>
                <a:gd name="T16" fmla="*/ 0 w 96"/>
                <a:gd name="T17" fmla="*/ 6 h 34"/>
                <a:gd name="T18" fmla="*/ 5 w 96"/>
                <a:gd name="T19" fmla="*/ 2 h 34"/>
                <a:gd name="T20" fmla="*/ 17 w 96"/>
                <a:gd name="T21" fmla="*/ 13 h 34"/>
                <a:gd name="T22" fmla="*/ 29 w 96"/>
                <a:gd name="T23" fmla="*/ 21 h 34"/>
                <a:gd name="T24" fmla="*/ 40 w 96"/>
                <a:gd name="T25" fmla="*/ 25 h 34"/>
                <a:gd name="T26" fmla="*/ 55 w 96"/>
                <a:gd name="T27" fmla="*/ 27 h 34"/>
                <a:gd name="T28" fmla="*/ 66 w 96"/>
                <a:gd name="T29" fmla="*/ 24 h 34"/>
                <a:gd name="T30" fmla="*/ 75 w 96"/>
                <a:gd name="T31" fmla="*/ 19 h 34"/>
                <a:gd name="T32" fmla="*/ 85 w 96"/>
                <a:gd name="T33" fmla="*/ 11 h 34"/>
                <a:gd name="T34" fmla="*/ 91 w 96"/>
                <a:gd name="T35" fmla="*/ 0 h 34"/>
                <a:gd name="T36" fmla="*/ 96 w 96"/>
                <a:gd name="T37" fmla="*/ 5 h 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6"/>
                <a:gd name="T58" fmla="*/ 0 h 34"/>
                <a:gd name="T59" fmla="*/ 96 w 96"/>
                <a:gd name="T60" fmla="*/ 34 h 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6" h="34">
                  <a:moveTo>
                    <a:pt x="96" y="5"/>
                  </a:moveTo>
                  <a:lnTo>
                    <a:pt x="89" y="16"/>
                  </a:lnTo>
                  <a:lnTo>
                    <a:pt x="79" y="24"/>
                  </a:lnTo>
                  <a:lnTo>
                    <a:pt x="67" y="31"/>
                  </a:lnTo>
                  <a:lnTo>
                    <a:pt x="55" y="34"/>
                  </a:lnTo>
                  <a:lnTo>
                    <a:pt x="40" y="32"/>
                  </a:lnTo>
                  <a:lnTo>
                    <a:pt x="28" y="27"/>
                  </a:lnTo>
                  <a:lnTo>
                    <a:pt x="12" y="18"/>
                  </a:lnTo>
                  <a:lnTo>
                    <a:pt x="0" y="6"/>
                  </a:lnTo>
                  <a:lnTo>
                    <a:pt x="5" y="2"/>
                  </a:lnTo>
                  <a:lnTo>
                    <a:pt x="17" y="13"/>
                  </a:lnTo>
                  <a:lnTo>
                    <a:pt x="29" y="21"/>
                  </a:lnTo>
                  <a:lnTo>
                    <a:pt x="40" y="25"/>
                  </a:lnTo>
                  <a:lnTo>
                    <a:pt x="55" y="27"/>
                  </a:lnTo>
                  <a:lnTo>
                    <a:pt x="66" y="24"/>
                  </a:lnTo>
                  <a:lnTo>
                    <a:pt x="75" y="19"/>
                  </a:lnTo>
                  <a:lnTo>
                    <a:pt x="85" y="11"/>
                  </a:lnTo>
                  <a:lnTo>
                    <a:pt x="91" y="0"/>
                  </a:lnTo>
                  <a:lnTo>
                    <a:pt x="96" y="5"/>
                  </a:lnTo>
                  <a:close/>
                </a:path>
              </a:pathLst>
            </a:custGeom>
            <a:solidFill>
              <a:srgbClr val="C195DB"/>
            </a:solidFill>
            <a:ln w="9525">
              <a:noFill/>
              <a:round/>
              <a:headEnd/>
              <a:tailEnd/>
            </a:ln>
          </p:spPr>
          <p:txBody>
            <a:bodyPr/>
            <a:lstStyle/>
            <a:p>
              <a:endParaRPr lang="ru-RU"/>
            </a:p>
          </p:txBody>
        </p:sp>
        <p:sp>
          <p:nvSpPr>
            <p:cNvPr id="162143" name="Freeform 3800"/>
            <p:cNvSpPr>
              <a:spLocks/>
            </p:cNvSpPr>
            <p:nvPr/>
          </p:nvSpPr>
          <p:spPr bwMode="auto">
            <a:xfrm>
              <a:off x="1713" y="1875"/>
              <a:ext cx="45" cy="42"/>
            </a:xfrm>
            <a:custGeom>
              <a:avLst/>
              <a:gdLst>
                <a:gd name="T0" fmla="*/ 40 w 45"/>
                <a:gd name="T1" fmla="*/ 42 h 42"/>
                <a:gd name="T2" fmla="*/ 34 w 45"/>
                <a:gd name="T3" fmla="*/ 31 h 42"/>
                <a:gd name="T4" fmla="*/ 29 w 45"/>
                <a:gd name="T5" fmla="*/ 22 h 42"/>
                <a:gd name="T6" fmla="*/ 20 w 45"/>
                <a:gd name="T7" fmla="*/ 13 h 42"/>
                <a:gd name="T8" fmla="*/ 14 w 45"/>
                <a:gd name="T9" fmla="*/ 10 h 42"/>
                <a:gd name="T10" fmla="*/ 0 w 45"/>
                <a:gd name="T11" fmla="*/ 7 h 42"/>
                <a:gd name="T12" fmla="*/ 2 w 45"/>
                <a:gd name="T13" fmla="*/ 0 h 42"/>
                <a:gd name="T14" fmla="*/ 16 w 45"/>
                <a:gd name="T15" fmla="*/ 3 h 42"/>
                <a:gd name="T16" fmla="*/ 25 w 45"/>
                <a:gd name="T17" fmla="*/ 8 h 42"/>
                <a:gd name="T18" fmla="*/ 34 w 45"/>
                <a:gd name="T19" fmla="*/ 18 h 42"/>
                <a:gd name="T20" fmla="*/ 38 w 45"/>
                <a:gd name="T21" fmla="*/ 27 h 42"/>
                <a:gd name="T22" fmla="*/ 45 w 45"/>
                <a:gd name="T23" fmla="*/ 38 h 42"/>
                <a:gd name="T24" fmla="*/ 40 w 45"/>
                <a:gd name="T25" fmla="*/ 42 h 4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5"/>
                <a:gd name="T40" fmla="*/ 0 h 42"/>
                <a:gd name="T41" fmla="*/ 45 w 45"/>
                <a:gd name="T42" fmla="*/ 42 h 4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5" h="42">
                  <a:moveTo>
                    <a:pt x="40" y="42"/>
                  </a:moveTo>
                  <a:lnTo>
                    <a:pt x="34" y="31"/>
                  </a:lnTo>
                  <a:lnTo>
                    <a:pt x="29" y="22"/>
                  </a:lnTo>
                  <a:lnTo>
                    <a:pt x="20" y="13"/>
                  </a:lnTo>
                  <a:lnTo>
                    <a:pt x="14" y="10"/>
                  </a:lnTo>
                  <a:lnTo>
                    <a:pt x="0" y="7"/>
                  </a:lnTo>
                  <a:lnTo>
                    <a:pt x="2" y="0"/>
                  </a:lnTo>
                  <a:lnTo>
                    <a:pt x="16" y="3"/>
                  </a:lnTo>
                  <a:lnTo>
                    <a:pt x="25" y="8"/>
                  </a:lnTo>
                  <a:lnTo>
                    <a:pt x="34" y="18"/>
                  </a:lnTo>
                  <a:lnTo>
                    <a:pt x="38" y="27"/>
                  </a:lnTo>
                  <a:lnTo>
                    <a:pt x="45" y="38"/>
                  </a:lnTo>
                  <a:lnTo>
                    <a:pt x="40" y="42"/>
                  </a:lnTo>
                  <a:close/>
                </a:path>
              </a:pathLst>
            </a:custGeom>
            <a:solidFill>
              <a:srgbClr val="C195DB"/>
            </a:solidFill>
            <a:ln w="9525">
              <a:noFill/>
              <a:round/>
              <a:headEnd/>
              <a:tailEnd/>
            </a:ln>
          </p:spPr>
          <p:txBody>
            <a:bodyPr/>
            <a:lstStyle/>
            <a:p>
              <a:endParaRPr lang="ru-RU"/>
            </a:p>
          </p:txBody>
        </p:sp>
        <p:sp>
          <p:nvSpPr>
            <p:cNvPr id="162144" name="Freeform 3801"/>
            <p:cNvSpPr>
              <a:spLocks/>
            </p:cNvSpPr>
            <p:nvPr/>
          </p:nvSpPr>
          <p:spPr bwMode="auto">
            <a:xfrm>
              <a:off x="1752" y="1912"/>
              <a:ext cx="4" cy="5"/>
            </a:xfrm>
            <a:custGeom>
              <a:avLst/>
              <a:gdLst>
                <a:gd name="T0" fmla="*/ 0 w 4"/>
                <a:gd name="T1" fmla="*/ 5 h 5"/>
                <a:gd name="T2" fmla="*/ 4 w 4"/>
                <a:gd name="T3" fmla="*/ 0 h 5"/>
                <a:gd name="T4" fmla="*/ 0 w 4"/>
                <a:gd name="T5" fmla="*/ 5 h 5"/>
                <a:gd name="T6" fmla="*/ 0 60000 65536"/>
                <a:gd name="T7" fmla="*/ 0 60000 65536"/>
                <a:gd name="T8" fmla="*/ 0 60000 65536"/>
                <a:gd name="T9" fmla="*/ 0 w 4"/>
                <a:gd name="T10" fmla="*/ 0 h 5"/>
                <a:gd name="T11" fmla="*/ 4 w 4"/>
                <a:gd name="T12" fmla="*/ 5 h 5"/>
              </a:gdLst>
              <a:ahLst/>
              <a:cxnLst>
                <a:cxn ang="T6">
                  <a:pos x="T0" y="T1"/>
                </a:cxn>
                <a:cxn ang="T7">
                  <a:pos x="T2" y="T3"/>
                </a:cxn>
                <a:cxn ang="T8">
                  <a:pos x="T4" y="T5"/>
                </a:cxn>
              </a:cxnLst>
              <a:rect l="T9" t="T10" r="T11" b="T12"/>
              <a:pathLst>
                <a:path w="4" h="5">
                  <a:moveTo>
                    <a:pt x="0" y="5"/>
                  </a:moveTo>
                  <a:lnTo>
                    <a:pt x="4" y="0"/>
                  </a:lnTo>
                  <a:lnTo>
                    <a:pt x="0" y="5"/>
                  </a:lnTo>
                  <a:close/>
                </a:path>
              </a:pathLst>
            </a:custGeom>
            <a:solidFill>
              <a:srgbClr val="C195DB"/>
            </a:solidFill>
            <a:ln w="9525">
              <a:noFill/>
              <a:round/>
              <a:headEnd/>
              <a:tailEnd/>
            </a:ln>
          </p:spPr>
          <p:txBody>
            <a:bodyPr/>
            <a:lstStyle/>
            <a:p>
              <a:endParaRPr lang="ru-RU"/>
            </a:p>
          </p:txBody>
        </p:sp>
        <p:sp>
          <p:nvSpPr>
            <p:cNvPr id="162145" name="Freeform 3802"/>
            <p:cNvSpPr>
              <a:spLocks/>
            </p:cNvSpPr>
            <p:nvPr/>
          </p:nvSpPr>
          <p:spPr bwMode="auto">
            <a:xfrm>
              <a:off x="1158" y="1695"/>
              <a:ext cx="554" cy="186"/>
            </a:xfrm>
            <a:custGeom>
              <a:avLst/>
              <a:gdLst>
                <a:gd name="T0" fmla="*/ 554 w 554"/>
                <a:gd name="T1" fmla="*/ 186 h 186"/>
                <a:gd name="T2" fmla="*/ 511 w 554"/>
                <a:gd name="T3" fmla="*/ 177 h 186"/>
                <a:gd name="T4" fmla="*/ 435 w 554"/>
                <a:gd name="T5" fmla="*/ 164 h 186"/>
                <a:gd name="T6" fmla="*/ 342 w 554"/>
                <a:gd name="T7" fmla="*/ 147 h 186"/>
                <a:gd name="T8" fmla="*/ 241 w 554"/>
                <a:gd name="T9" fmla="*/ 124 h 186"/>
                <a:gd name="T10" fmla="*/ 144 w 554"/>
                <a:gd name="T11" fmla="*/ 99 h 186"/>
                <a:gd name="T12" fmla="*/ 65 w 554"/>
                <a:gd name="T13" fmla="*/ 70 h 186"/>
                <a:gd name="T14" fmla="*/ 32 w 554"/>
                <a:gd name="T15" fmla="*/ 53 h 186"/>
                <a:gd name="T16" fmla="*/ 11 w 554"/>
                <a:gd name="T17" fmla="*/ 37 h 186"/>
                <a:gd name="T18" fmla="*/ 3 w 554"/>
                <a:gd name="T19" fmla="*/ 28 h 186"/>
                <a:gd name="T20" fmla="*/ 0 w 554"/>
                <a:gd name="T21" fmla="*/ 20 h 186"/>
                <a:gd name="T22" fmla="*/ 0 w 554"/>
                <a:gd name="T23" fmla="*/ 0 h 186"/>
                <a:gd name="T24" fmla="*/ 4 w 554"/>
                <a:gd name="T25" fmla="*/ 0 h 186"/>
                <a:gd name="T26" fmla="*/ 4 w 554"/>
                <a:gd name="T27" fmla="*/ 17 h 186"/>
                <a:gd name="T28" fmla="*/ 8 w 554"/>
                <a:gd name="T29" fmla="*/ 23 h 186"/>
                <a:gd name="T30" fmla="*/ 15 w 554"/>
                <a:gd name="T31" fmla="*/ 32 h 186"/>
                <a:gd name="T32" fmla="*/ 36 w 554"/>
                <a:gd name="T33" fmla="*/ 49 h 186"/>
                <a:gd name="T34" fmla="*/ 66 w 554"/>
                <a:gd name="T35" fmla="*/ 64 h 186"/>
                <a:gd name="T36" fmla="*/ 146 w 554"/>
                <a:gd name="T37" fmla="*/ 93 h 186"/>
                <a:gd name="T38" fmla="*/ 241 w 554"/>
                <a:gd name="T39" fmla="*/ 118 h 186"/>
                <a:gd name="T40" fmla="*/ 342 w 554"/>
                <a:gd name="T41" fmla="*/ 140 h 186"/>
                <a:gd name="T42" fmla="*/ 435 w 554"/>
                <a:gd name="T43" fmla="*/ 158 h 186"/>
                <a:gd name="T44" fmla="*/ 511 w 554"/>
                <a:gd name="T45" fmla="*/ 170 h 186"/>
                <a:gd name="T46" fmla="*/ 554 w 554"/>
                <a:gd name="T47" fmla="*/ 179 h 186"/>
                <a:gd name="T48" fmla="*/ 554 w 554"/>
                <a:gd name="T49" fmla="*/ 186 h 18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54"/>
                <a:gd name="T76" fmla="*/ 0 h 186"/>
                <a:gd name="T77" fmla="*/ 554 w 554"/>
                <a:gd name="T78" fmla="*/ 186 h 18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54" h="186">
                  <a:moveTo>
                    <a:pt x="554" y="186"/>
                  </a:moveTo>
                  <a:lnTo>
                    <a:pt x="511" y="177"/>
                  </a:lnTo>
                  <a:lnTo>
                    <a:pt x="435" y="164"/>
                  </a:lnTo>
                  <a:lnTo>
                    <a:pt x="342" y="147"/>
                  </a:lnTo>
                  <a:lnTo>
                    <a:pt x="241" y="124"/>
                  </a:lnTo>
                  <a:lnTo>
                    <a:pt x="144" y="99"/>
                  </a:lnTo>
                  <a:lnTo>
                    <a:pt x="65" y="70"/>
                  </a:lnTo>
                  <a:lnTo>
                    <a:pt x="32" y="53"/>
                  </a:lnTo>
                  <a:lnTo>
                    <a:pt x="11" y="37"/>
                  </a:lnTo>
                  <a:lnTo>
                    <a:pt x="3" y="28"/>
                  </a:lnTo>
                  <a:lnTo>
                    <a:pt x="0" y="20"/>
                  </a:lnTo>
                  <a:lnTo>
                    <a:pt x="0" y="0"/>
                  </a:lnTo>
                  <a:lnTo>
                    <a:pt x="4" y="0"/>
                  </a:lnTo>
                  <a:lnTo>
                    <a:pt x="4" y="17"/>
                  </a:lnTo>
                  <a:lnTo>
                    <a:pt x="8" y="23"/>
                  </a:lnTo>
                  <a:lnTo>
                    <a:pt x="15" y="32"/>
                  </a:lnTo>
                  <a:lnTo>
                    <a:pt x="36" y="49"/>
                  </a:lnTo>
                  <a:lnTo>
                    <a:pt x="66" y="64"/>
                  </a:lnTo>
                  <a:lnTo>
                    <a:pt x="146" y="93"/>
                  </a:lnTo>
                  <a:lnTo>
                    <a:pt x="241" y="118"/>
                  </a:lnTo>
                  <a:lnTo>
                    <a:pt x="342" y="140"/>
                  </a:lnTo>
                  <a:lnTo>
                    <a:pt x="435" y="158"/>
                  </a:lnTo>
                  <a:lnTo>
                    <a:pt x="511" y="170"/>
                  </a:lnTo>
                  <a:lnTo>
                    <a:pt x="554" y="179"/>
                  </a:lnTo>
                  <a:lnTo>
                    <a:pt x="554" y="186"/>
                  </a:lnTo>
                  <a:close/>
                </a:path>
              </a:pathLst>
            </a:custGeom>
            <a:solidFill>
              <a:srgbClr val="C195DB"/>
            </a:solidFill>
            <a:ln w="9525">
              <a:noFill/>
              <a:round/>
              <a:headEnd/>
              <a:tailEnd/>
            </a:ln>
          </p:spPr>
          <p:txBody>
            <a:bodyPr/>
            <a:lstStyle/>
            <a:p>
              <a:endParaRPr lang="ru-RU"/>
            </a:p>
          </p:txBody>
        </p:sp>
        <p:sp>
          <p:nvSpPr>
            <p:cNvPr id="162146" name="Freeform 3803"/>
            <p:cNvSpPr>
              <a:spLocks/>
            </p:cNvSpPr>
            <p:nvPr/>
          </p:nvSpPr>
          <p:spPr bwMode="auto">
            <a:xfrm>
              <a:off x="1712" y="1875"/>
              <a:ext cx="1" cy="6"/>
            </a:xfrm>
            <a:custGeom>
              <a:avLst/>
              <a:gdLst>
                <a:gd name="T0" fmla="*/ 1 w 1"/>
                <a:gd name="T1" fmla="*/ 0 h 6"/>
                <a:gd name="T2" fmla="*/ 0 w 1"/>
                <a:gd name="T3" fmla="*/ 0 h 6"/>
                <a:gd name="T4" fmla="*/ 0 w 1"/>
                <a:gd name="T5" fmla="*/ 6 h 6"/>
                <a:gd name="T6" fmla="*/ 1 w 1"/>
                <a:gd name="T7" fmla="*/ 0 h 6"/>
                <a:gd name="T8" fmla="*/ 0 60000 65536"/>
                <a:gd name="T9" fmla="*/ 0 60000 65536"/>
                <a:gd name="T10" fmla="*/ 0 60000 65536"/>
                <a:gd name="T11" fmla="*/ 0 60000 65536"/>
                <a:gd name="T12" fmla="*/ 0 w 1"/>
                <a:gd name="T13" fmla="*/ 0 h 6"/>
                <a:gd name="T14" fmla="*/ 1 w 1"/>
                <a:gd name="T15" fmla="*/ 6 h 6"/>
              </a:gdLst>
              <a:ahLst/>
              <a:cxnLst>
                <a:cxn ang="T8">
                  <a:pos x="T0" y="T1"/>
                </a:cxn>
                <a:cxn ang="T9">
                  <a:pos x="T2" y="T3"/>
                </a:cxn>
                <a:cxn ang="T10">
                  <a:pos x="T4" y="T5"/>
                </a:cxn>
                <a:cxn ang="T11">
                  <a:pos x="T6" y="T7"/>
                </a:cxn>
              </a:cxnLst>
              <a:rect l="T12" t="T13" r="T14" b="T15"/>
              <a:pathLst>
                <a:path w="1" h="6">
                  <a:moveTo>
                    <a:pt x="1" y="0"/>
                  </a:moveTo>
                  <a:lnTo>
                    <a:pt x="0" y="0"/>
                  </a:lnTo>
                  <a:lnTo>
                    <a:pt x="0" y="6"/>
                  </a:lnTo>
                  <a:lnTo>
                    <a:pt x="1" y="0"/>
                  </a:lnTo>
                  <a:close/>
                </a:path>
              </a:pathLst>
            </a:custGeom>
            <a:solidFill>
              <a:srgbClr val="C195DB"/>
            </a:solidFill>
            <a:ln w="9525">
              <a:noFill/>
              <a:round/>
              <a:headEnd/>
              <a:tailEnd/>
            </a:ln>
          </p:spPr>
          <p:txBody>
            <a:bodyPr/>
            <a:lstStyle/>
            <a:p>
              <a:endParaRPr lang="ru-RU"/>
            </a:p>
          </p:txBody>
        </p:sp>
        <p:sp>
          <p:nvSpPr>
            <p:cNvPr id="162147" name="Freeform 3804"/>
            <p:cNvSpPr>
              <a:spLocks/>
            </p:cNvSpPr>
            <p:nvPr/>
          </p:nvSpPr>
          <p:spPr bwMode="auto">
            <a:xfrm>
              <a:off x="1159" y="1667"/>
              <a:ext cx="565" cy="180"/>
            </a:xfrm>
            <a:custGeom>
              <a:avLst/>
              <a:gdLst>
                <a:gd name="T0" fmla="*/ 0 w 565"/>
                <a:gd name="T1" fmla="*/ 28 h 180"/>
                <a:gd name="T2" fmla="*/ 5 w 565"/>
                <a:gd name="T3" fmla="*/ 18 h 180"/>
                <a:gd name="T4" fmla="*/ 13 w 565"/>
                <a:gd name="T5" fmla="*/ 12 h 180"/>
                <a:gd name="T6" fmla="*/ 35 w 565"/>
                <a:gd name="T7" fmla="*/ 2 h 180"/>
                <a:gd name="T8" fmla="*/ 63 w 565"/>
                <a:gd name="T9" fmla="*/ 0 h 180"/>
                <a:gd name="T10" fmla="*/ 100 w 565"/>
                <a:gd name="T11" fmla="*/ 4 h 180"/>
                <a:gd name="T12" fmla="*/ 140 w 565"/>
                <a:gd name="T13" fmla="*/ 11 h 180"/>
                <a:gd name="T14" fmla="*/ 183 w 565"/>
                <a:gd name="T15" fmla="*/ 24 h 180"/>
                <a:gd name="T16" fmla="*/ 276 w 565"/>
                <a:gd name="T17" fmla="*/ 56 h 180"/>
                <a:gd name="T18" fmla="*/ 372 w 565"/>
                <a:gd name="T19" fmla="*/ 93 h 180"/>
                <a:gd name="T20" fmla="*/ 459 w 565"/>
                <a:gd name="T21" fmla="*/ 130 h 180"/>
                <a:gd name="T22" fmla="*/ 525 w 565"/>
                <a:gd name="T23" fmla="*/ 160 h 180"/>
                <a:gd name="T24" fmla="*/ 565 w 565"/>
                <a:gd name="T25" fmla="*/ 176 h 180"/>
                <a:gd name="T26" fmla="*/ 560 w 565"/>
                <a:gd name="T27" fmla="*/ 180 h 180"/>
                <a:gd name="T28" fmla="*/ 521 w 565"/>
                <a:gd name="T29" fmla="*/ 165 h 180"/>
                <a:gd name="T30" fmla="*/ 453 w 565"/>
                <a:gd name="T31" fmla="*/ 135 h 180"/>
                <a:gd name="T32" fmla="*/ 366 w 565"/>
                <a:gd name="T33" fmla="*/ 98 h 180"/>
                <a:gd name="T34" fmla="*/ 273 w 565"/>
                <a:gd name="T35" fmla="*/ 60 h 180"/>
                <a:gd name="T36" fmla="*/ 179 w 565"/>
                <a:gd name="T37" fmla="*/ 29 h 180"/>
                <a:gd name="T38" fmla="*/ 136 w 565"/>
                <a:gd name="T39" fmla="*/ 16 h 180"/>
                <a:gd name="T40" fmla="*/ 97 w 565"/>
                <a:gd name="T41" fmla="*/ 9 h 180"/>
                <a:gd name="T42" fmla="*/ 63 w 565"/>
                <a:gd name="T43" fmla="*/ 5 h 180"/>
                <a:gd name="T44" fmla="*/ 35 w 565"/>
                <a:gd name="T45" fmla="*/ 7 h 180"/>
                <a:gd name="T46" fmla="*/ 16 w 565"/>
                <a:gd name="T47" fmla="*/ 17 h 180"/>
                <a:gd name="T48" fmla="*/ 10 w 565"/>
                <a:gd name="T49" fmla="*/ 23 h 180"/>
                <a:gd name="T50" fmla="*/ 5 w 565"/>
                <a:gd name="T51" fmla="*/ 30 h 180"/>
                <a:gd name="T52" fmla="*/ 0 w 565"/>
                <a:gd name="T53" fmla="*/ 28 h 18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65"/>
                <a:gd name="T82" fmla="*/ 0 h 180"/>
                <a:gd name="T83" fmla="*/ 565 w 565"/>
                <a:gd name="T84" fmla="*/ 180 h 18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65" h="180">
                  <a:moveTo>
                    <a:pt x="0" y="28"/>
                  </a:moveTo>
                  <a:lnTo>
                    <a:pt x="5" y="18"/>
                  </a:lnTo>
                  <a:lnTo>
                    <a:pt x="13" y="12"/>
                  </a:lnTo>
                  <a:lnTo>
                    <a:pt x="35" y="2"/>
                  </a:lnTo>
                  <a:lnTo>
                    <a:pt x="63" y="0"/>
                  </a:lnTo>
                  <a:lnTo>
                    <a:pt x="100" y="4"/>
                  </a:lnTo>
                  <a:lnTo>
                    <a:pt x="140" y="11"/>
                  </a:lnTo>
                  <a:lnTo>
                    <a:pt x="183" y="24"/>
                  </a:lnTo>
                  <a:lnTo>
                    <a:pt x="276" y="56"/>
                  </a:lnTo>
                  <a:lnTo>
                    <a:pt x="372" y="93"/>
                  </a:lnTo>
                  <a:lnTo>
                    <a:pt x="459" y="130"/>
                  </a:lnTo>
                  <a:lnTo>
                    <a:pt x="525" y="160"/>
                  </a:lnTo>
                  <a:lnTo>
                    <a:pt x="565" y="176"/>
                  </a:lnTo>
                  <a:lnTo>
                    <a:pt x="560" y="180"/>
                  </a:lnTo>
                  <a:lnTo>
                    <a:pt x="521" y="165"/>
                  </a:lnTo>
                  <a:lnTo>
                    <a:pt x="453" y="135"/>
                  </a:lnTo>
                  <a:lnTo>
                    <a:pt x="366" y="98"/>
                  </a:lnTo>
                  <a:lnTo>
                    <a:pt x="273" y="60"/>
                  </a:lnTo>
                  <a:lnTo>
                    <a:pt x="179" y="29"/>
                  </a:lnTo>
                  <a:lnTo>
                    <a:pt x="136" y="16"/>
                  </a:lnTo>
                  <a:lnTo>
                    <a:pt x="97" y="9"/>
                  </a:lnTo>
                  <a:lnTo>
                    <a:pt x="63" y="5"/>
                  </a:lnTo>
                  <a:lnTo>
                    <a:pt x="35" y="7"/>
                  </a:lnTo>
                  <a:lnTo>
                    <a:pt x="16" y="17"/>
                  </a:lnTo>
                  <a:lnTo>
                    <a:pt x="10" y="23"/>
                  </a:lnTo>
                  <a:lnTo>
                    <a:pt x="5" y="30"/>
                  </a:lnTo>
                  <a:lnTo>
                    <a:pt x="0" y="28"/>
                  </a:lnTo>
                  <a:close/>
                </a:path>
              </a:pathLst>
            </a:custGeom>
            <a:solidFill>
              <a:srgbClr val="C195DB"/>
            </a:solidFill>
            <a:ln w="9525">
              <a:noFill/>
              <a:round/>
              <a:headEnd/>
              <a:tailEnd/>
            </a:ln>
          </p:spPr>
          <p:txBody>
            <a:bodyPr/>
            <a:lstStyle/>
            <a:p>
              <a:endParaRPr lang="ru-RU"/>
            </a:p>
          </p:txBody>
        </p:sp>
        <p:sp>
          <p:nvSpPr>
            <p:cNvPr id="162148" name="Freeform 3805"/>
            <p:cNvSpPr>
              <a:spLocks/>
            </p:cNvSpPr>
            <p:nvPr/>
          </p:nvSpPr>
          <p:spPr bwMode="auto">
            <a:xfrm>
              <a:off x="1158" y="1692"/>
              <a:ext cx="4" cy="4"/>
            </a:xfrm>
            <a:custGeom>
              <a:avLst/>
              <a:gdLst>
                <a:gd name="T0" fmla="*/ 0 w 4"/>
                <a:gd name="T1" fmla="*/ 3 h 4"/>
                <a:gd name="T2" fmla="*/ 0 w 4"/>
                <a:gd name="T3" fmla="*/ 0 h 4"/>
                <a:gd name="T4" fmla="*/ 4 w 4"/>
                <a:gd name="T5" fmla="*/ 4 h 4"/>
                <a:gd name="T6" fmla="*/ 4 w 4"/>
                <a:gd name="T7" fmla="*/ 3 h 4"/>
                <a:gd name="T8" fmla="*/ 0 w 4"/>
                <a:gd name="T9" fmla="*/ 3 h 4"/>
                <a:gd name="T10" fmla="*/ 0 60000 65536"/>
                <a:gd name="T11" fmla="*/ 0 60000 65536"/>
                <a:gd name="T12" fmla="*/ 0 60000 65536"/>
                <a:gd name="T13" fmla="*/ 0 60000 65536"/>
                <a:gd name="T14" fmla="*/ 0 60000 65536"/>
                <a:gd name="T15" fmla="*/ 0 w 4"/>
                <a:gd name="T16" fmla="*/ 0 h 4"/>
                <a:gd name="T17" fmla="*/ 4 w 4"/>
                <a:gd name="T18" fmla="*/ 4 h 4"/>
              </a:gdLst>
              <a:ahLst/>
              <a:cxnLst>
                <a:cxn ang="T10">
                  <a:pos x="T0" y="T1"/>
                </a:cxn>
                <a:cxn ang="T11">
                  <a:pos x="T2" y="T3"/>
                </a:cxn>
                <a:cxn ang="T12">
                  <a:pos x="T4" y="T5"/>
                </a:cxn>
                <a:cxn ang="T13">
                  <a:pos x="T6" y="T7"/>
                </a:cxn>
                <a:cxn ang="T14">
                  <a:pos x="T8" y="T9"/>
                </a:cxn>
              </a:cxnLst>
              <a:rect l="T15" t="T16" r="T17" b="T18"/>
              <a:pathLst>
                <a:path w="4" h="4">
                  <a:moveTo>
                    <a:pt x="0" y="3"/>
                  </a:moveTo>
                  <a:lnTo>
                    <a:pt x="0" y="0"/>
                  </a:lnTo>
                  <a:lnTo>
                    <a:pt x="4" y="4"/>
                  </a:lnTo>
                  <a:lnTo>
                    <a:pt x="4" y="3"/>
                  </a:lnTo>
                  <a:lnTo>
                    <a:pt x="0" y="3"/>
                  </a:lnTo>
                  <a:close/>
                </a:path>
              </a:pathLst>
            </a:custGeom>
            <a:solidFill>
              <a:srgbClr val="C195DB"/>
            </a:solidFill>
            <a:ln w="9525">
              <a:noFill/>
              <a:round/>
              <a:headEnd/>
              <a:tailEnd/>
            </a:ln>
          </p:spPr>
          <p:txBody>
            <a:bodyPr/>
            <a:lstStyle/>
            <a:p>
              <a:endParaRPr lang="ru-RU"/>
            </a:p>
          </p:txBody>
        </p:sp>
        <p:sp>
          <p:nvSpPr>
            <p:cNvPr id="162149" name="Freeform 3806"/>
            <p:cNvSpPr>
              <a:spLocks/>
            </p:cNvSpPr>
            <p:nvPr/>
          </p:nvSpPr>
          <p:spPr bwMode="auto">
            <a:xfrm>
              <a:off x="1717" y="1837"/>
              <a:ext cx="80" cy="16"/>
            </a:xfrm>
            <a:custGeom>
              <a:avLst/>
              <a:gdLst>
                <a:gd name="T0" fmla="*/ 3 w 80"/>
                <a:gd name="T1" fmla="*/ 6 h 16"/>
                <a:gd name="T2" fmla="*/ 31 w 80"/>
                <a:gd name="T3" fmla="*/ 11 h 16"/>
                <a:gd name="T4" fmla="*/ 48 w 80"/>
                <a:gd name="T5" fmla="*/ 9 h 16"/>
                <a:gd name="T6" fmla="*/ 62 w 80"/>
                <a:gd name="T7" fmla="*/ 4 h 16"/>
                <a:gd name="T8" fmla="*/ 80 w 80"/>
                <a:gd name="T9" fmla="*/ 0 h 16"/>
                <a:gd name="T10" fmla="*/ 80 w 80"/>
                <a:gd name="T11" fmla="*/ 5 h 16"/>
                <a:gd name="T12" fmla="*/ 65 w 80"/>
                <a:gd name="T13" fmla="*/ 8 h 16"/>
                <a:gd name="T14" fmla="*/ 51 w 80"/>
                <a:gd name="T15" fmla="*/ 14 h 16"/>
                <a:gd name="T16" fmla="*/ 31 w 80"/>
                <a:gd name="T17" fmla="*/ 16 h 16"/>
                <a:gd name="T18" fmla="*/ 0 w 80"/>
                <a:gd name="T19" fmla="*/ 10 h 16"/>
                <a:gd name="T20" fmla="*/ 3 w 80"/>
                <a:gd name="T21" fmla="*/ 6 h 1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0"/>
                <a:gd name="T34" fmla="*/ 0 h 16"/>
                <a:gd name="T35" fmla="*/ 80 w 80"/>
                <a:gd name="T36" fmla="*/ 16 h 1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0" h="16">
                  <a:moveTo>
                    <a:pt x="3" y="6"/>
                  </a:moveTo>
                  <a:lnTo>
                    <a:pt x="31" y="11"/>
                  </a:lnTo>
                  <a:lnTo>
                    <a:pt x="48" y="9"/>
                  </a:lnTo>
                  <a:lnTo>
                    <a:pt x="62" y="4"/>
                  </a:lnTo>
                  <a:lnTo>
                    <a:pt x="80" y="0"/>
                  </a:lnTo>
                  <a:lnTo>
                    <a:pt x="80" y="5"/>
                  </a:lnTo>
                  <a:lnTo>
                    <a:pt x="65" y="8"/>
                  </a:lnTo>
                  <a:lnTo>
                    <a:pt x="51" y="14"/>
                  </a:lnTo>
                  <a:lnTo>
                    <a:pt x="31" y="16"/>
                  </a:lnTo>
                  <a:lnTo>
                    <a:pt x="0" y="10"/>
                  </a:lnTo>
                  <a:lnTo>
                    <a:pt x="3" y="6"/>
                  </a:lnTo>
                  <a:close/>
                </a:path>
              </a:pathLst>
            </a:custGeom>
            <a:solidFill>
              <a:srgbClr val="C195DB"/>
            </a:solidFill>
            <a:ln w="9525">
              <a:noFill/>
              <a:round/>
              <a:headEnd/>
              <a:tailEnd/>
            </a:ln>
          </p:spPr>
          <p:txBody>
            <a:bodyPr/>
            <a:lstStyle/>
            <a:p>
              <a:endParaRPr lang="ru-RU"/>
            </a:p>
          </p:txBody>
        </p:sp>
        <p:sp>
          <p:nvSpPr>
            <p:cNvPr id="162150" name="Freeform 3807"/>
            <p:cNvSpPr>
              <a:spLocks/>
            </p:cNvSpPr>
            <p:nvPr/>
          </p:nvSpPr>
          <p:spPr bwMode="auto">
            <a:xfrm>
              <a:off x="1717" y="1843"/>
              <a:ext cx="6" cy="5"/>
            </a:xfrm>
            <a:custGeom>
              <a:avLst/>
              <a:gdLst>
                <a:gd name="T0" fmla="*/ 0 w 6"/>
                <a:gd name="T1" fmla="*/ 5 h 5"/>
                <a:gd name="T2" fmla="*/ 3 w 6"/>
                <a:gd name="T3" fmla="*/ 5 h 5"/>
                <a:gd name="T4" fmla="*/ 6 w 6"/>
                <a:gd name="T5" fmla="*/ 0 h 5"/>
                <a:gd name="T6" fmla="*/ 0 w 6"/>
                <a:gd name="T7" fmla="*/ 5 h 5"/>
                <a:gd name="T8" fmla="*/ 0 60000 65536"/>
                <a:gd name="T9" fmla="*/ 0 60000 65536"/>
                <a:gd name="T10" fmla="*/ 0 60000 65536"/>
                <a:gd name="T11" fmla="*/ 0 60000 65536"/>
                <a:gd name="T12" fmla="*/ 0 w 6"/>
                <a:gd name="T13" fmla="*/ 0 h 5"/>
                <a:gd name="T14" fmla="*/ 6 w 6"/>
                <a:gd name="T15" fmla="*/ 5 h 5"/>
              </a:gdLst>
              <a:ahLst/>
              <a:cxnLst>
                <a:cxn ang="T8">
                  <a:pos x="T0" y="T1"/>
                </a:cxn>
                <a:cxn ang="T9">
                  <a:pos x="T2" y="T3"/>
                </a:cxn>
                <a:cxn ang="T10">
                  <a:pos x="T4" y="T5"/>
                </a:cxn>
                <a:cxn ang="T11">
                  <a:pos x="T6" y="T7"/>
                </a:cxn>
              </a:cxnLst>
              <a:rect l="T12" t="T13" r="T14" b="T15"/>
              <a:pathLst>
                <a:path w="6" h="5">
                  <a:moveTo>
                    <a:pt x="0" y="5"/>
                  </a:moveTo>
                  <a:lnTo>
                    <a:pt x="3" y="5"/>
                  </a:lnTo>
                  <a:lnTo>
                    <a:pt x="6" y="0"/>
                  </a:lnTo>
                  <a:lnTo>
                    <a:pt x="0" y="5"/>
                  </a:lnTo>
                  <a:close/>
                </a:path>
              </a:pathLst>
            </a:custGeom>
            <a:solidFill>
              <a:srgbClr val="C195DB"/>
            </a:solidFill>
            <a:ln w="9525">
              <a:noFill/>
              <a:round/>
              <a:headEnd/>
              <a:tailEnd/>
            </a:ln>
          </p:spPr>
          <p:txBody>
            <a:bodyPr/>
            <a:lstStyle/>
            <a:p>
              <a:endParaRPr lang="ru-RU"/>
            </a:p>
          </p:txBody>
        </p:sp>
        <p:sp>
          <p:nvSpPr>
            <p:cNvPr id="162151" name="Freeform 3808"/>
            <p:cNvSpPr>
              <a:spLocks/>
            </p:cNvSpPr>
            <p:nvPr/>
          </p:nvSpPr>
          <p:spPr bwMode="auto">
            <a:xfrm>
              <a:off x="1798" y="1838"/>
              <a:ext cx="57" cy="76"/>
            </a:xfrm>
            <a:custGeom>
              <a:avLst/>
              <a:gdLst>
                <a:gd name="T0" fmla="*/ 0 w 57"/>
                <a:gd name="T1" fmla="*/ 0 h 76"/>
                <a:gd name="T2" fmla="*/ 17 w 57"/>
                <a:gd name="T3" fmla="*/ 1 h 76"/>
                <a:gd name="T4" fmla="*/ 32 w 57"/>
                <a:gd name="T5" fmla="*/ 6 h 76"/>
                <a:gd name="T6" fmla="*/ 41 w 57"/>
                <a:gd name="T7" fmla="*/ 14 h 76"/>
                <a:gd name="T8" fmla="*/ 51 w 57"/>
                <a:gd name="T9" fmla="*/ 26 h 76"/>
                <a:gd name="T10" fmla="*/ 55 w 57"/>
                <a:gd name="T11" fmla="*/ 39 h 76"/>
                <a:gd name="T12" fmla="*/ 57 w 57"/>
                <a:gd name="T13" fmla="*/ 52 h 76"/>
                <a:gd name="T14" fmla="*/ 55 w 57"/>
                <a:gd name="T15" fmla="*/ 65 h 76"/>
                <a:gd name="T16" fmla="*/ 51 w 57"/>
                <a:gd name="T17" fmla="*/ 76 h 76"/>
                <a:gd name="T18" fmla="*/ 44 w 57"/>
                <a:gd name="T19" fmla="*/ 74 h 76"/>
                <a:gd name="T20" fmla="*/ 49 w 57"/>
                <a:gd name="T21" fmla="*/ 63 h 76"/>
                <a:gd name="T22" fmla="*/ 51 w 57"/>
                <a:gd name="T23" fmla="*/ 52 h 76"/>
                <a:gd name="T24" fmla="*/ 49 w 57"/>
                <a:gd name="T25" fmla="*/ 39 h 76"/>
                <a:gd name="T26" fmla="*/ 44 w 57"/>
                <a:gd name="T27" fmla="*/ 28 h 76"/>
                <a:gd name="T28" fmla="*/ 36 w 57"/>
                <a:gd name="T29" fmla="*/ 18 h 76"/>
                <a:gd name="T30" fmla="*/ 27 w 57"/>
                <a:gd name="T31" fmla="*/ 11 h 76"/>
                <a:gd name="T32" fmla="*/ 14 w 57"/>
                <a:gd name="T33" fmla="*/ 7 h 76"/>
                <a:gd name="T34" fmla="*/ 0 w 57"/>
                <a:gd name="T35" fmla="*/ 5 h 76"/>
                <a:gd name="T36" fmla="*/ 0 w 57"/>
                <a:gd name="T37" fmla="*/ 0 h 7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7"/>
                <a:gd name="T58" fmla="*/ 0 h 76"/>
                <a:gd name="T59" fmla="*/ 57 w 57"/>
                <a:gd name="T60" fmla="*/ 76 h 7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7" h="76">
                  <a:moveTo>
                    <a:pt x="0" y="0"/>
                  </a:moveTo>
                  <a:lnTo>
                    <a:pt x="17" y="1"/>
                  </a:lnTo>
                  <a:lnTo>
                    <a:pt x="32" y="6"/>
                  </a:lnTo>
                  <a:lnTo>
                    <a:pt x="41" y="14"/>
                  </a:lnTo>
                  <a:lnTo>
                    <a:pt x="51" y="26"/>
                  </a:lnTo>
                  <a:lnTo>
                    <a:pt x="55" y="39"/>
                  </a:lnTo>
                  <a:lnTo>
                    <a:pt x="57" y="52"/>
                  </a:lnTo>
                  <a:lnTo>
                    <a:pt x="55" y="65"/>
                  </a:lnTo>
                  <a:lnTo>
                    <a:pt x="51" y="76"/>
                  </a:lnTo>
                  <a:lnTo>
                    <a:pt x="44" y="74"/>
                  </a:lnTo>
                  <a:lnTo>
                    <a:pt x="49" y="63"/>
                  </a:lnTo>
                  <a:lnTo>
                    <a:pt x="51" y="52"/>
                  </a:lnTo>
                  <a:lnTo>
                    <a:pt x="49" y="39"/>
                  </a:lnTo>
                  <a:lnTo>
                    <a:pt x="44" y="28"/>
                  </a:lnTo>
                  <a:lnTo>
                    <a:pt x="36" y="18"/>
                  </a:lnTo>
                  <a:lnTo>
                    <a:pt x="27" y="11"/>
                  </a:lnTo>
                  <a:lnTo>
                    <a:pt x="14" y="7"/>
                  </a:lnTo>
                  <a:lnTo>
                    <a:pt x="0" y="5"/>
                  </a:lnTo>
                  <a:lnTo>
                    <a:pt x="0" y="0"/>
                  </a:lnTo>
                  <a:close/>
                </a:path>
              </a:pathLst>
            </a:custGeom>
            <a:solidFill>
              <a:srgbClr val="C195DB"/>
            </a:solidFill>
            <a:ln w="9525">
              <a:noFill/>
              <a:round/>
              <a:headEnd/>
              <a:tailEnd/>
            </a:ln>
          </p:spPr>
          <p:txBody>
            <a:bodyPr/>
            <a:lstStyle/>
            <a:p>
              <a:endParaRPr lang="ru-RU"/>
            </a:p>
          </p:txBody>
        </p:sp>
        <p:sp>
          <p:nvSpPr>
            <p:cNvPr id="162152" name="Freeform 3809"/>
            <p:cNvSpPr>
              <a:spLocks/>
            </p:cNvSpPr>
            <p:nvPr/>
          </p:nvSpPr>
          <p:spPr bwMode="auto">
            <a:xfrm>
              <a:off x="1797" y="1838"/>
              <a:ext cx="1" cy="5"/>
            </a:xfrm>
            <a:custGeom>
              <a:avLst/>
              <a:gdLst>
                <a:gd name="T0" fmla="*/ 0 w 1"/>
                <a:gd name="T1" fmla="*/ 0 h 5"/>
                <a:gd name="T2" fmla="*/ 0 w 1"/>
                <a:gd name="T3" fmla="*/ 5 h 5"/>
                <a:gd name="T4" fmla="*/ 0 w 1"/>
                <a:gd name="T5" fmla="*/ 0 h 5"/>
                <a:gd name="T6" fmla="*/ 0 60000 65536"/>
                <a:gd name="T7" fmla="*/ 0 60000 65536"/>
                <a:gd name="T8" fmla="*/ 0 60000 65536"/>
                <a:gd name="T9" fmla="*/ 0 w 1"/>
                <a:gd name="T10" fmla="*/ 0 h 5"/>
                <a:gd name="T11" fmla="*/ 1 w 1"/>
                <a:gd name="T12" fmla="*/ 5 h 5"/>
              </a:gdLst>
              <a:ahLst/>
              <a:cxnLst>
                <a:cxn ang="T6">
                  <a:pos x="T0" y="T1"/>
                </a:cxn>
                <a:cxn ang="T7">
                  <a:pos x="T2" y="T3"/>
                </a:cxn>
                <a:cxn ang="T8">
                  <a:pos x="T4" y="T5"/>
                </a:cxn>
              </a:cxnLst>
              <a:rect l="T9" t="T10" r="T11" b="T12"/>
              <a:pathLst>
                <a:path w="1" h="5">
                  <a:moveTo>
                    <a:pt x="0" y="0"/>
                  </a:moveTo>
                  <a:lnTo>
                    <a:pt x="0" y="5"/>
                  </a:lnTo>
                  <a:lnTo>
                    <a:pt x="0" y="0"/>
                  </a:lnTo>
                  <a:close/>
                </a:path>
              </a:pathLst>
            </a:custGeom>
            <a:solidFill>
              <a:srgbClr val="C195DB"/>
            </a:solidFill>
            <a:ln w="9525">
              <a:noFill/>
              <a:round/>
              <a:headEnd/>
              <a:tailEnd/>
            </a:ln>
          </p:spPr>
          <p:txBody>
            <a:bodyPr/>
            <a:lstStyle/>
            <a:p>
              <a:endParaRPr lang="ru-RU"/>
            </a:p>
          </p:txBody>
        </p:sp>
        <p:sp>
          <p:nvSpPr>
            <p:cNvPr id="162153" name="Freeform 3810"/>
            <p:cNvSpPr>
              <a:spLocks/>
            </p:cNvSpPr>
            <p:nvPr/>
          </p:nvSpPr>
          <p:spPr bwMode="auto">
            <a:xfrm>
              <a:off x="1841" y="1910"/>
              <a:ext cx="8" cy="5"/>
            </a:xfrm>
            <a:custGeom>
              <a:avLst/>
              <a:gdLst>
                <a:gd name="T0" fmla="*/ 8 w 8"/>
                <a:gd name="T1" fmla="*/ 4 h 5"/>
                <a:gd name="T2" fmla="*/ 6 w 8"/>
                <a:gd name="T3" fmla="*/ 5 h 5"/>
                <a:gd name="T4" fmla="*/ 0 w 8"/>
                <a:gd name="T5" fmla="*/ 0 h 5"/>
                <a:gd name="T6" fmla="*/ 0 w 8"/>
                <a:gd name="T7" fmla="*/ 2 h 5"/>
                <a:gd name="T8" fmla="*/ 8 w 8"/>
                <a:gd name="T9" fmla="*/ 4 h 5"/>
                <a:gd name="T10" fmla="*/ 0 60000 65536"/>
                <a:gd name="T11" fmla="*/ 0 60000 65536"/>
                <a:gd name="T12" fmla="*/ 0 60000 65536"/>
                <a:gd name="T13" fmla="*/ 0 60000 65536"/>
                <a:gd name="T14" fmla="*/ 0 60000 65536"/>
                <a:gd name="T15" fmla="*/ 0 w 8"/>
                <a:gd name="T16" fmla="*/ 0 h 5"/>
                <a:gd name="T17" fmla="*/ 8 w 8"/>
                <a:gd name="T18" fmla="*/ 5 h 5"/>
              </a:gdLst>
              <a:ahLst/>
              <a:cxnLst>
                <a:cxn ang="T10">
                  <a:pos x="T0" y="T1"/>
                </a:cxn>
                <a:cxn ang="T11">
                  <a:pos x="T2" y="T3"/>
                </a:cxn>
                <a:cxn ang="T12">
                  <a:pos x="T4" y="T5"/>
                </a:cxn>
                <a:cxn ang="T13">
                  <a:pos x="T6" y="T7"/>
                </a:cxn>
                <a:cxn ang="T14">
                  <a:pos x="T8" y="T9"/>
                </a:cxn>
              </a:cxnLst>
              <a:rect l="T15" t="T16" r="T17" b="T18"/>
              <a:pathLst>
                <a:path w="8" h="5">
                  <a:moveTo>
                    <a:pt x="8" y="4"/>
                  </a:moveTo>
                  <a:lnTo>
                    <a:pt x="6" y="5"/>
                  </a:lnTo>
                  <a:lnTo>
                    <a:pt x="0" y="0"/>
                  </a:lnTo>
                  <a:lnTo>
                    <a:pt x="0" y="2"/>
                  </a:lnTo>
                  <a:lnTo>
                    <a:pt x="8" y="4"/>
                  </a:lnTo>
                  <a:close/>
                </a:path>
              </a:pathLst>
            </a:custGeom>
            <a:solidFill>
              <a:srgbClr val="C195DB"/>
            </a:solidFill>
            <a:ln w="9525">
              <a:noFill/>
              <a:round/>
              <a:headEnd/>
              <a:tailEnd/>
            </a:ln>
          </p:spPr>
          <p:txBody>
            <a:bodyPr/>
            <a:lstStyle/>
            <a:p>
              <a:endParaRPr lang="ru-RU"/>
            </a:p>
          </p:txBody>
        </p:sp>
        <p:sp>
          <p:nvSpPr>
            <p:cNvPr id="162154" name="Freeform 3811"/>
            <p:cNvSpPr>
              <a:spLocks/>
            </p:cNvSpPr>
            <p:nvPr/>
          </p:nvSpPr>
          <p:spPr bwMode="auto">
            <a:xfrm>
              <a:off x="3971" y="2005"/>
              <a:ext cx="725" cy="154"/>
            </a:xfrm>
            <a:custGeom>
              <a:avLst/>
              <a:gdLst>
                <a:gd name="T0" fmla="*/ 3 w 725"/>
                <a:gd name="T1" fmla="*/ 126 h 154"/>
                <a:gd name="T2" fmla="*/ 9 w 725"/>
                <a:gd name="T3" fmla="*/ 135 h 154"/>
                <a:gd name="T4" fmla="*/ 19 w 725"/>
                <a:gd name="T5" fmla="*/ 145 h 154"/>
                <a:gd name="T6" fmla="*/ 30 w 725"/>
                <a:gd name="T7" fmla="*/ 150 h 154"/>
                <a:gd name="T8" fmla="*/ 42 w 725"/>
                <a:gd name="T9" fmla="*/ 154 h 154"/>
                <a:gd name="T10" fmla="*/ 55 w 725"/>
                <a:gd name="T11" fmla="*/ 154 h 154"/>
                <a:gd name="T12" fmla="*/ 69 w 725"/>
                <a:gd name="T13" fmla="*/ 150 h 154"/>
                <a:gd name="T14" fmla="*/ 83 w 725"/>
                <a:gd name="T15" fmla="*/ 144 h 154"/>
                <a:gd name="T16" fmla="*/ 93 w 725"/>
                <a:gd name="T17" fmla="*/ 135 h 154"/>
                <a:gd name="T18" fmla="*/ 101 w 725"/>
                <a:gd name="T19" fmla="*/ 127 h 154"/>
                <a:gd name="T20" fmla="*/ 109 w 725"/>
                <a:gd name="T21" fmla="*/ 116 h 154"/>
                <a:gd name="T22" fmla="*/ 114 w 725"/>
                <a:gd name="T23" fmla="*/ 113 h 154"/>
                <a:gd name="T24" fmla="*/ 128 w 725"/>
                <a:gd name="T25" fmla="*/ 110 h 154"/>
                <a:gd name="T26" fmla="*/ 160 w 725"/>
                <a:gd name="T27" fmla="*/ 110 h 154"/>
                <a:gd name="T28" fmla="*/ 262 w 725"/>
                <a:gd name="T29" fmla="*/ 111 h 154"/>
                <a:gd name="T30" fmla="*/ 360 w 725"/>
                <a:gd name="T31" fmla="*/ 113 h 154"/>
                <a:gd name="T32" fmla="*/ 462 w 725"/>
                <a:gd name="T33" fmla="*/ 113 h 154"/>
                <a:gd name="T34" fmla="*/ 538 w 725"/>
                <a:gd name="T35" fmla="*/ 108 h 154"/>
                <a:gd name="T36" fmla="*/ 608 w 725"/>
                <a:gd name="T37" fmla="*/ 101 h 154"/>
                <a:gd name="T38" fmla="*/ 648 w 725"/>
                <a:gd name="T39" fmla="*/ 94 h 154"/>
                <a:gd name="T40" fmla="*/ 680 w 725"/>
                <a:gd name="T41" fmla="*/ 85 h 154"/>
                <a:gd name="T42" fmla="*/ 704 w 725"/>
                <a:gd name="T43" fmla="*/ 73 h 154"/>
                <a:gd name="T44" fmla="*/ 720 w 725"/>
                <a:gd name="T45" fmla="*/ 58 h 154"/>
                <a:gd name="T46" fmla="*/ 725 w 725"/>
                <a:gd name="T47" fmla="*/ 45 h 154"/>
                <a:gd name="T48" fmla="*/ 723 w 725"/>
                <a:gd name="T49" fmla="*/ 36 h 154"/>
                <a:gd name="T50" fmla="*/ 720 w 725"/>
                <a:gd name="T51" fmla="*/ 26 h 154"/>
                <a:gd name="T52" fmla="*/ 712 w 725"/>
                <a:gd name="T53" fmla="*/ 20 h 154"/>
                <a:gd name="T54" fmla="*/ 704 w 725"/>
                <a:gd name="T55" fmla="*/ 13 h 154"/>
                <a:gd name="T56" fmla="*/ 685 w 725"/>
                <a:gd name="T57" fmla="*/ 7 h 154"/>
                <a:gd name="T58" fmla="*/ 655 w 725"/>
                <a:gd name="T59" fmla="*/ 1 h 154"/>
                <a:gd name="T60" fmla="*/ 638 w 725"/>
                <a:gd name="T61" fmla="*/ 0 h 154"/>
                <a:gd name="T62" fmla="*/ 574 w 725"/>
                <a:gd name="T63" fmla="*/ 1 h 154"/>
                <a:gd name="T64" fmla="*/ 527 w 725"/>
                <a:gd name="T65" fmla="*/ 6 h 154"/>
                <a:gd name="T66" fmla="*/ 452 w 725"/>
                <a:gd name="T67" fmla="*/ 15 h 154"/>
                <a:gd name="T68" fmla="*/ 350 w 725"/>
                <a:gd name="T69" fmla="*/ 34 h 154"/>
                <a:gd name="T70" fmla="*/ 256 w 725"/>
                <a:gd name="T71" fmla="*/ 53 h 154"/>
                <a:gd name="T72" fmla="*/ 158 w 725"/>
                <a:gd name="T73" fmla="*/ 75 h 154"/>
                <a:gd name="T74" fmla="*/ 123 w 725"/>
                <a:gd name="T75" fmla="*/ 78 h 154"/>
                <a:gd name="T76" fmla="*/ 106 w 725"/>
                <a:gd name="T77" fmla="*/ 77 h 154"/>
                <a:gd name="T78" fmla="*/ 93 w 725"/>
                <a:gd name="T79" fmla="*/ 72 h 154"/>
                <a:gd name="T80" fmla="*/ 82 w 725"/>
                <a:gd name="T81" fmla="*/ 64 h 154"/>
                <a:gd name="T82" fmla="*/ 68 w 725"/>
                <a:gd name="T83" fmla="*/ 58 h 154"/>
                <a:gd name="T84" fmla="*/ 51 w 725"/>
                <a:gd name="T85" fmla="*/ 54 h 154"/>
                <a:gd name="T86" fmla="*/ 36 w 725"/>
                <a:gd name="T87" fmla="*/ 56 h 154"/>
                <a:gd name="T88" fmla="*/ 23 w 725"/>
                <a:gd name="T89" fmla="*/ 63 h 154"/>
                <a:gd name="T90" fmla="*/ 14 w 725"/>
                <a:gd name="T91" fmla="*/ 70 h 154"/>
                <a:gd name="T92" fmla="*/ 6 w 725"/>
                <a:gd name="T93" fmla="*/ 82 h 154"/>
                <a:gd name="T94" fmla="*/ 1 w 725"/>
                <a:gd name="T95" fmla="*/ 93 h 154"/>
                <a:gd name="T96" fmla="*/ 0 w 725"/>
                <a:gd name="T97" fmla="*/ 105 h 154"/>
                <a:gd name="T98" fmla="*/ 1 w 725"/>
                <a:gd name="T99" fmla="*/ 120 h 15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25"/>
                <a:gd name="T151" fmla="*/ 0 h 154"/>
                <a:gd name="T152" fmla="*/ 725 w 725"/>
                <a:gd name="T153" fmla="*/ 154 h 154"/>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25" h="154">
                  <a:moveTo>
                    <a:pt x="1" y="120"/>
                  </a:moveTo>
                  <a:lnTo>
                    <a:pt x="3" y="126"/>
                  </a:lnTo>
                  <a:lnTo>
                    <a:pt x="6" y="131"/>
                  </a:lnTo>
                  <a:lnTo>
                    <a:pt x="9" y="135"/>
                  </a:lnTo>
                  <a:lnTo>
                    <a:pt x="14" y="141"/>
                  </a:lnTo>
                  <a:lnTo>
                    <a:pt x="19" y="145"/>
                  </a:lnTo>
                  <a:lnTo>
                    <a:pt x="23" y="148"/>
                  </a:lnTo>
                  <a:lnTo>
                    <a:pt x="30" y="150"/>
                  </a:lnTo>
                  <a:lnTo>
                    <a:pt x="36" y="154"/>
                  </a:lnTo>
                  <a:lnTo>
                    <a:pt x="42" y="154"/>
                  </a:lnTo>
                  <a:lnTo>
                    <a:pt x="49" y="154"/>
                  </a:lnTo>
                  <a:lnTo>
                    <a:pt x="55" y="154"/>
                  </a:lnTo>
                  <a:lnTo>
                    <a:pt x="61" y="153"/>
                  </a:lnTo>
                  <a:lnTo>
                    <a:pt x="69" y="150"/>
                  </a:lnTo>
                  <a:lnTo>
                    <a:pt x="76" y="146"/>
                  </a:lnTo>
                  <a:lnTo>
                    <a:pt x="83" y="144"/>
                  </a:lnTo>
                  <a:lnTo>
                    <a:pt x="90" y="139"/>
                  </a:lnTo>
                  <a:lnTo>
                    <a:pt x="93" y="135"/>
                  </a:lnTo>
                  <a:lnTo>
                    <a:pt x="96" y="133"/>
                  </a:lnTo>
                  <a:lnTo>
                    <a:pt x="101" y="127"/>
                  </a:lnTo>
                  <a:lnTo>
                    <a:pt x="107" y="118"/>
                  </a:lnTo>
                  <a:lnTo>
                    <a:pt x="109" y="116"/>
                  </a:lnTo>
                  <a:lnTo>
                    <a:pt x="110" y="114"/>
                  </a:lnTo>
                  <a:lnTo>
                    <a:pt x="114" y="113"/>
                  </a:lnTo>
                  <a:lnTo>
                    <a:pt x="117" y="113"/>
                  </a:lnTo>
                  <a:lnTo>
                    <a:pt x="128" y="110"/>
                  </a:lnTo>
                  <a:lnTo>
                    <a:pt x="142" y="110"/>
                  </a:lnTo>
                  <a:lnTo>
                    <a:pt x="160" y="110"/>
                  </a:lnTo>
                  <a:lnTo>
                    <a:pt x="187" y="110"/>
                  </a:lnTo>
                  <a:lnTo>
                    <a:pt x="262" y="111"/>
                  </a:lnTo>
                  <a:lnTo>
                    <a:pt x="309" y="113"/>
                  </a:lnTo>
                  <a:lnTo>
                    <a:pt x="360" y="113"/>
                  </a:lnTo>
                  <a:lnTo>
                    <a:pt x="409" y="113"/>
                  </a:lnTo>
                  <a:lnTo>
                    <a:pt x="462" y="113"/>
                  </a:lnTo>
                  <a:lnTo>
                    <a:pt x="513" y="109"/>
                  </a:lnTo>
                  <a:lnTo>
                    <a:pt x="538" y="108"/>
                  </a:lnTo>
                  <a:lnTo>
                    <a:pt x="562" y="106"/>
                  </a:lnTo>
                  <a:lnTo>
                    <a:pt x="608" y="101"/>
                  </a:lnTo>
                  <a:lnTo>
                    <a:pt x="629" y="98"/>
                  </a:lnTo>
                  <a:lnTo>
                    <a:pt x="648" y="94"/>
                  </a:lnTo>
                  <a:lnTo>
                    <a:pt x="665" y="90"/>
                  </a:lnTo>
                  <a:lnTo>
                    <a:pt x="680" y="85"/>
                  </a:lnTo>
                  <a:lnTo>
                    <a:pt x="693" y="79"/>
                  </a:lnTo>
                  <a:lnTo>
                    <a:pt x="704" y="73"/>
                  </a:lnTo>
                  <a:lnTo>
                    <a:pt x="714" y="66"/>
                  </a:lnTo>
                  <a:lnTo>
                    <a:pt x="720" y="58"/>
                  </a:lnTo>
                  <a:lnTo>
                    <a:pt x="723" y="50"/>
                  </a:lnTo>
                  <a:lnTo>
                    <a:pt x="725" y="45"/>
                  </a:lnTo>
                  <a:lnTo>
                    <a:pt x="723" y="41"/>
                  </a:lnTo>
                  <a:lnTo>
                    <a:pt x="723" y="36"/>
                  </a:lnTo>
                  <a:lnTo>
                    <a:pt x="722" y="31"/>
                  </a:lnTo>
                  <a:lnTo>
                    <a:pt x="720" y="26"/>
                  </a:lnTo>
                  <a:lnTo>
                    <a:pt x="717" y="23"/>
                  </a:lnTo>
                  <a:lnTo>
                    <a:pt x="712" y="20"/>
                  </a:lnTo>
                  <a:lnTo>
                    <a:pt x="709" y="17"/>
                  </a:lnTo>
                  <a:lnTo>
                    <a:pt x="704" y="13"/>
                  </a:lnTo>
                  <a:lnTo>
                    <a:pt x="698" y="10"/>
                  </a:lnTo>
                  <a:lnTo>
                    <a:pt x="685" y="7"/>
                  </a:lnTo>
                  <a:lnTo>
                    <a:pt x="671" y="3"/>
                  </a:lnTo>
                  <a:lnTo>
                    <a:pt x="655" y="1"/>
                  </a:lnTo>
                  <a:lnTo>
                    <a:pt x="646" y="1"/>
                  </a:lnTo>
                  <a:lnTo>
                    <a:pt x="638" y="0"/>
                  </a:lnTo>
                  <a:lnTo>
                    <a:pt x="597" y="0"/>
                  </a:lnTo>
                  <a:lnTo>
                    <a:pt x="574" y="1"/>
                  </a:lnTo>
                  <a:lnTo>
                    <a:pt x="550" y="3"/>
                  </a:lnTo>
                  <a:lnTo>
                    <a:pt x="527" y="6"/>
                  </a:lnTo>
                  <a:lnTo>
                    <a:pt x="503" y="8"/>
                  </a:lnTo>
                  <a:lnTo>
                    <a:pt x="452" y="15"/>
                  </a:lnTo>
                  <a:lnTo>
                    <a:pt x="400" y="23"/>
                  </a:lnTo>
                  <a:lnTo>
                    <a:pt x="350" y="34"/>
                  </a:lnTo>
                  <a:lnTo>
                    <a:pt x="302" y="44"/>
                  </a:lnTo>
                  <a:lnTo>
                    <a:pt x="256" y="53"/>
                  </a:lnTo>
                  <a:lnTo>
                    <a:pt x="183" y="68"/>
                  </a:lnTo>
                  <a:lnTo>
                    <a:pt x="158" y="75"/>
                  </a:lnTo>
                  <a:lnTo>
                    <a:pt x="140" y="77"/>
                  </a:lnTo>
                  <a:lnTo>
                    <a:pt x="123" y="78"/>
                  </a:lnTo>
                  <a:lnTo>
                    <a:pt x="110" y="77"/>
                  </a:lnTo>
                  <a:lnTo>
                    <a:pt x="106" y="77"/>
                  </a:lnTo>
                  <a:lnTo>
                    <a:pt x="101" y="75"/>
                  </a:lnTo>
                  <a:lnTo>
                    <a:pt x="93" y="72"/>
                  </a:lnTo>
                  <a:lnTo>
                    <a:pt x="87" y="69"/>
                  </a:lnTo>
                  <a:lnTo>
                    <a:pt x="82" y="64"/>
                  </a:lnTo>
                  <a:lnTo>
                    <a:pt x="76" y="61"/>
                  </a:lnTo>
                  <a:lnTo>
                    <a:pt x="68" y="58"/>
                  </a:lnTo>
                  <a:lnTo>
                    <a:pt x="58" y="56"/>
                  </a:lnTo>
                  <a:lnTo>
                    <a:pt x="51" y="54"/>
                  </a:lnTo>
                  <a:lnTo>
                    <a:pt x="42" y="54"/>
                  </a:lnTo>
                  <a:lnTo>
                    <a:pt x="36" y="56"/>
                  </a:lnTo>
                  <a:lnTo>
                    <a:pt x="30" y="59"/>
                  </a:lnTo>
                  <a:lnTo>
                    <a:pt x="23" y="63"/>
                  </a:lnTo>
                  <a:lnTo>
                    <a:pt x="19" y="65"/>
                  </a:lnTo>
                  <a:lnTo>
                    <a:pt x="14" y="70"/>
                  </a:lnTo>
                  <a:lnTo>
                    <a:pt x="9" y="75"/>
                  </a:lnTo>
                  <a:lnTo>
                    <a:pt x="6" y="82"/>
                  </a:lnTo>
                  <a:lnTo>
                    <a:pt x="3" y="86"/>
                  </a:lnTo>
                  <a:lnTo>
                    <a:pt x="1" y="93"/>
                  </a:lnTo>
                  <a:lnTo>
                    <a:pt x="0" y="99"/>
                  </a:lnTo>
                  <a:lnTo>
                    <a:pt x="0" y="105"/>
                  </a:lnTo>
                  <a:lnTo>
                    <a:pt x="0" y="114"/>
                  </a:lnTo>
                  <a:lnTo>
                    <a:pt x="1" y="120"/>
                  </a:lnTo>
                  <a:close/>
                </a:path>
              </a:pathLst>
            </a:custGeom>
            <a:solidFill>
              <a:srgbClr val="844CD6"/>
            </a:solidFill>
            <a:ln w="9525">
              <a:noFill/>
              <a:round/>
              <a:headEnd/>
              <a:tailEnd/>
            </a:ln>
          </p:spPr>
          <p:txBody>
            <a:bodyPr/>
            <a:lstStyle/>
            <a:p>
              <a:endParaRPr lang="ru-RU"/>
            </a:p>
          </p:txBody>
        </p:sp>
        <p:sp>
          <p:nvSpPr>
            <p:cNvPr id="162155" name="Freeform 3812"/>
            <p:cNvSpPr>
              <a:spLocks/>
            </p:cNvSpPr>
            <p:nvPr/>
          </p:nvSpPr>
          <p:spPr bwMode="auto">
            <a:xfrm>
              <a:off x="3968" y="2123"/>
              <a:ext cx="94" cy="34"/>
            </a:xfrm>
            <a:custGeom>
              <a:avLst/>
              <a:gdLst>
                <a:gd name="T0" fmla="*/ 6 w 94"/>
                <a:gd name="T1" fmla="*/ 0 h 34"/>
                <a:gd name="T2" fmla="*/ 9 w 94"/>
                <a:gd name="T3" fmla="*/ 8 h 34"/>
                <a:gd name="T4" fmla="*/ 17 w 94"/>
                <a:gd name="T5" fmla="*/ 18 h 34"/>
                <a:gd name="T6" fmla="*/ 27 w 94"/>
                <a:gd name="T7" fmla="*/ 25 h 34"/>
                <a:gd name="T8" fmla="*/ 38 w 94"/>
                <a:gd name="T9" fmla="*/ 29 h 34"/>
                <a:gd name="T10" fmla="*/ 63 w 94"/>
                <a:gd name="T11" fmla="*/ 29 h 34"/>
                <a:gd name="T12" fmla="*/ 76 w 94"/>
                <a:gd name="T13" fmla="*/ 24 h 34"/>
                <a:gd name="T14" fmla="*/ 89 w 94"/>
                <a:gd name="T15" fmla="*/ 16 h 34"/>
                <a:gd name="T16" fmla="*/ 94 w 94"/>
                <a:gd name="T17" fmla="*/ 21 h 34"/>
                <a:gd name="T18" fmla="*/ 80 w 94"/>
                <a:gd name="T19" fmla="*/ 29 h 34"/>
                <a:gd name="T20" fmla="*/ 63 w 94"/>
                <a:gd name="T21" fmla="*/ 34 h 34"/>
                <a:gd name="T22" fmla="*/ 38 w 94"/>
                <a:gd name="T23" fmla="*/ 34 h 34"/>
                <a:gd name="T24" fmla="*/ 22 w 94"/>
                <a:gd name="T25" fmla="*/ 31 h 34"/>
                <a:gd name="T26" fmla="*/ 12 w 94"/>
                <a:gd name="T27" fmla="*/ 23 h 34"/>
                <a:gd name="T28" fmla="*/ 4 w 94"/>
                <a:gd name="T29" fmla="*/ 13 h 34"/>
                <a:gd name="T30" fmla="*/ 0 w 94"/>
                <a:gd name="T31" fmla="*/ 2 h 34"/>
                <a:gd name="T32" fmla="*/ 6 w 94"/>
                <a:gd name="T33" fmla="*/ 0 h 3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4"/>
                <a:gd name="T52" fmla="*/ 0 h 34"/>
                <a:gd name="T53" fmla="*/ 94 w 94"/>
                <a:gd name="T54" fmla="*/ 34 h 3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4" h="34">
                  <a:moveTo>
                    <a:pt x="6" y="0"/>
                  </a:moveTo>
                  <a:lnTo>
                    <a:pt x="9" y="8"/>
                  </a:lnTo>
                  <a:lnTo>
                    <a:pt x="17" y="18"/>
                  </a:lnTo>
                  <a:lnTo>
                    <a:pt x="27" y="25"/>
                  </a:lnTo>
                  <a:lnTo>
                    <a:pt x="38" y="29"/>
                  </a:lnTo>
                  <a:lnTo>
                    <a:pt x="63" y="29"/>
                  </a:lnTo>
                  <a:lnTo>
                    <a:pt x="76" y="24"/>
                  </a:lnTo>
                  <a:lnTo>
                    <a:pt x="89" y="16"/>
                  </a:lnTo>
                  <a:lnTo>
                    <a:pt x="94" y="21"/>
                  </a:lnTo>
                  <a:lnTo>
                    <a:pt x="80" y="29"/>
                  </a:lnTo>
                  <a:lnTo>
                    <a:pt x="63" y="34"/>
                  </a:lnTo>
                  <a:lnTo>
                    <a:pt x="38" y="34"/>
                  </a:lnTo>
                  <a:lnTo>
                    <a:pt x="22" y="31"/>
                  </a:lnTo>
                  <a:lnTo>
                    <a:pt x="12" y="23"/>
                  </a:lnTo>
                  <a:lnTo>
                    <a:pt x="4" y="13"/>
                  </a:lnTo>
                  <a:lnTo>
                    <a:pt x="0" y="2"/>
                  </a:lnTo>
                  <a:lnTo>
                    <a:pt x="6" y="0"/>
                  </a:lnTo>
                  <a:close/>
                </a:path>
              </a:pathLst>
            </a:custGeom>
            <a:solidFill>
              <a:srgbClr val="C195DB"/>
            </a:solidFill>
            <a:ln w="9525">
              <a:noFill/>
              <a:round/>
              <a:headEnd/>
              <a:tailEnd/>
            </a:ln>
          </p:spPr>
          <p:txBody>
            <a:bodyPr/>
            <a:lstStyle/>
            <a:p>
              <a:endParaRPr lang="ru-RU"/>
            </a:p>
          </p:txBody>
        </p:sp>
        <p:sp>
          <p:nvSpPr>
            <p:cNvPr id="162156" name="Freeform 3813"/>
            <p:cNvSpPr>
              <a:spLocks/>
            </p:cNvSpPr>
            <p:nvPr/>
          </p:nvSpPr>
          <p:spPr bwMode="auto">
            <a:xfrm>
              <a:off x="4057" y="2111"/>
              <a:ext cx="55" cy="32"/>
            </a:xfrm>
            <a:custGeom>
              <a:avLst/>
              <a:gdLst>
                <a:gd name="T0" fmla="*/ 0 w 55"/>
                <a:gd name="T1" fmla="*/ 29 h 32"/>
                <a:gd name="T2" fmla="*/ 11 w 55"/>
                <a:gd name="T3" fmla="*/ 17 h 32"/>
                <a:gd name="T4" fmla="*/ 18 w 55"/>
                <a:gd name="T5" fmla="*/ 8 h 32"/>
                <a:gd name="T6" fmla="*/ 23 w 55"/>
                <a:gd name="T7" fmla="*/ 5 h 32"/>
                <a:gd name="T8" fmla="*/ 32 w 55"/>
                <a:gd name="T9" fmla="*/ 4 h 32"/>
                <a:gd name="T10" fmla="*/ 55 w 55"/>
                <a:gd name="T11" fmla="*/ 0 h 32"/>
                <a:gd name="T12" fmla="*/ 55 w 55"/>
                <a:gd name="T13" fmla="*/ 5 h 32"/>
                <a:gd name="T14" fmla="*/ 32 w 55"/>
                <a:gd name="T15" fmla="*/ 8 h 32"/>
                <a:gd name="T16" fmla="*/ 25 w 55"/>
                <a:gd name="T17" fmla="*/ 9 h 32"/>
                <a:gd name="T18" fmla="*/ 23 w 55"/>
                <a:gd name="T19" fmla="*/ 13 h 32"/>
                <a:gd name="T20" fmla="*/ 16 w 55"/>
                <a:gd name="T21" fmla="*/ 22 h 32"/>
                <a:gd name="T22" fmla="*/ 5 w 55"/>
                <a:gd name="T23" fmla="*/ 32 h 32"/>
                <a:gd name="T24" fmla="*/ 0 w 55"/>
                <a:gd name="T25" fmla="*/ 29 h 3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5"/>
                <a:gd name="T40" fmla="*/ 0 h 32"/>
                <a:gd name="T41" fmla="*/ 55 w 55"/>
                <a:gd name="T42" fmla="*/ 32 h 3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5" h="32">
                  <a:moveTo>
                    <a:pt x="0" y="29"/>
                  </a:moveTo>
                  <a:lnTo>
                    <a:pt x="11" y="17"/>
                  </a:lnTo>
                  <a:lnTo>
                    <a:pt x="18" y="8"/>
                  </a:lnTo>
                  <a:lnTo>
                    <a:pt x="23" y="5"/>
                  </a:lnTo>
                  <a:lnTo>
                    <a:pt x="32" y="4"/>
                  </a:lnTo>
                  <a:lnTo>
                    <a:pt x="55" y="0"/>
                  </a:lnTo>
                  <a:lnTo>
                    <a:pt x="55" y="5"/>
                  </a:lnTo>
                  <a:lnTo>
                    <a:pt x="32" y="8"/>
                  </a:lnTo>
                  <a:lnTo>
                    <a:pt x="25" y="9"/>
                  </a:lnTo>
                  <a:lnTo>
                    <a:pt x="23" y="13"/>
                  </a:lnTo>
                  <a:lnTo>
                    <a:pt x="16" y="22"/>
                  </a:lnTo>
                  <a:lnTo>
                    <a:pt x="5" y="32"/>
                  </a:lnTo>
                  <a:lnTo>
                    <a:pt x="0" y="29"/>
                  </a:lnTo>
                  <a:close/>
                </a:path>
              </a:pathLst>
            </a:custGeom>
            <a:solidFill>
              <a:srgbClr val="C195DB"/>
            </a:solidFill>
            <a:ln w="9525">
              <a:noFill/>
              <a:round/>
              <a:headEnd/>
              <a:tailEnd/>
            </a:ln>
          </p:spPr>
          <p:txBody>
            <a:bodyPr/>
            <a:lstStyle/>
            <a:p>
              <a:endParaRPr lang="ru-RU"/>
            </a:p>
          </p:txBody>
        </p:sp>
        <p:sp>
          <p:nvSpPr>
            <p:cNvPr id="162157" name="Freeform 3814"/>
            <p:cNvSpPr>
              <a:spLocks/>
            </p:cNvSpPr>
            <p:nvPr/>
          </p:nvSpPr>
          <p:spPr bwMode="auto">
            <a:xfrm>
              <a:off x="4057" y="2140"/>
              <a:ext cx="5" cy="3"/>
            </a:xfrm>
            <a:custGeom>
              <a:avLst/>
              <a:gdLst>
                <a:gd name="T0" fmla="*/ 5 w 5"/>
                <a:gd name="T1" fmla="*/ 3 h 3"/>
                <a:gd name="T2" fmla="*/ 0 w 5"/>
                <a:gd name="T3" fmla="*/ 1 h 3"/>
                <a:gd name="T4" fmla="*/ 0 w 5"/>
                <a:gd name="T5" fmla="*/ 0 h 3"/>
                <a:gd name="T6" fmla="*/ 5 w 5"/>
                <a:gd name="T7" fmla="*/ 3 h 3"/>
                <a:gd name="T8" fmla="*/ 0 60000 65536"/>
                <a:gd name="T9" fmla="*/ 0 60000 65536"/>
                <a:gd name="T10" fmla="*/ 0 60000 65536"/>
                <a:gd name="T11" fmla="*/ 0 60000 65536"/>
                <a:gd name="T12" fmla="*/ 0 w 5"/>
                <a:gd name="T13" fmla="*/ 0 h 3"/>
                <a:gd name="T14" fmla="*/ 5 w 5"/>
                <a:gd name="T15" fmla="*/ 3 h 3"/>
              </a:gdLst>
              <a:ahLst/>
              <a:cxnLst>
                <a:cxn ang="T8">
                  <a:pos x="T0" y="T1"/>
                </a:cxn>
                <a:cxn ang="T9">
                  <a:pos x="T2" y="T3"/>
                </a:cxn>
                <a:cxn ang="T10">
                  <a:pos x="T4" y="T5"/>
                </a:cxn>
                <a:cxn ang="T11">
                  <a:pos x="T6" y="T7"/>
                </a:cxn>
              </a:cxnLst>
              <a:rect l="T12" t="T13" r="T14" b="T15"/>
              <a:pathLst>
                <a:path w="5" h="3">
                  <a:moveTo>
                    <a:pt x="5" y="3"/>
                  </a:moveTo>
                  <a:lnTo>
                    <a:pt x="0" y="1"/>
                  </a:lnTo>
                  <a:lnTo>
                    <a:pt x="0" y="0"/>
                  </a:lnTo>
                  <a:lnTo>
                    <a:pt x="5" y="3"/>
                  </a:lnTo>
                  <a:close/>
                </a:path>
              </a:pathLst>
            </a:custGeom>
            <a:solidFill>
              <a:srgbClr val="C195DB"/>
            </a:solidFill>
            <a:ln w="9525">
              <a:noFill/>
              <a:round/>
              <a:headEnd/>
              <a:tailEnd/>
            </a:ln>
          </p:spPr>
          <p:txBody>
            <a:bodyPr/>
            <a:lstStyle/>
            <a:p>
              <a:endParaRPr lang="ru-RU"/>
            </a:p>
          </p:txBody>
        </p:sp>
        <p:sp>
          <p:nvSpPr>
            <p:cNvPr id="162158" name="Freeform 3815"/>
            <p:cNvSpPr>
              <a:spLocks/>
            </p:cNvSpPr>
            <p:nvPr/>
          </p:nvSpPr>
          <p:spPr bwMode="auto">
            <a:xfrm>
              <a:off x="4112" y="2045"/>
              <a:ext cx="584" cy="77"/>
            </a:xfrm>
            <a:custGeom>
              <a:avLst/>
              <a:gdLst>
                <a:gd name="T0" fmla="*/ 0 w 584"/>
                <a:gd name="T1" fmla="*/ 67 h 77"/>
                <a:gd name="T2" fmla="*/ 45 w 584"/>
                <a:gd name="T3" fmla="*/ 67 h 77"/>
                <a:gd name="T4" fmla="*/ 121 w 584"/>
                <a:gd name="T5" fmla="*/ 69 h 77"/>
                <a:gd name="T6" fmla="*/ 218 w 584"/>
                <a:gd name="T7" fmla="*/ 71 h 77"/>
                <a:gd name="T8" fmla="*/ 320 w 584"/>
                <a:gd name="T9" fmla="*/ 70 h 77"/>
                <a:gd name="T10" fmla="*/ 419 w 584"/>
                <a:gd name="T11" fmla="*/ 64 h 77"/>
                <a:gd name="T12" fmla="*/ 466 w 584"/>
                <a:gd name="T13" fmla="*/ 58 h 77"/>
                <a:gd name="T14" fmla="*/ 505 w 584"/>
                <a:gd name="T15" fmla="*/ 50 h 77"/>
                <a:gd name="T16" fmla="*/ 537 w 584"/>
                <a:gd name="T17" fmla="*/ 43 h 77"/>
                <a:gd name="T18" fmla="*/ 558 w 584"/>
                <a:gd name="T19" fmla="*/ 29 h 77"/>
                <a:gd name="T20" fmla="*/ 575 w 584"/>
                <a:gd name="T21" fmla="*/ 16 h 77"/>
                <a:gd name="T22" fmla="*/ 579 w 584"/>
                <a:gd name="T23" fmla="*/ 0 h 77"/>
                <a:gd name="T24" fmla="*/ 584 w 584"/>
                <a:gd name="T25" fmla="*/ 0 h 77"/>
                <a:gd name="T26" fmla="*/ 579 w 584"/>
                <a:gd name="T27" fmla="*/ 20 h 77"/>
                <a:gd name="T28" fmla="*/ 563 w 584"/>
                <a:gd name="T29" fmla="*/ 34 h 77"/>
                <a:gd name="T30" fmla="*/ 539 w 584"/>
                <a:gd name="T31" fmla="*/ 47 h 77"/>
                <a:gd name="T32" fmla="*/ 505 w 584"/>
                <a:gd name="T33" fmla="*/ 55 h 77"/>
                <a:gd name="T34" fmla="*/ 466 w 584"/>
                <a:gd name="T35" fmla="*/ 64 h 77"/>
                <a:gd name="T36" fmla="*/ 419 w 584"/>
                <a:gd name="T37" fmla="*/ 68 h 77"/>
                <a:gd name="T38" fmla="*/ 320 w 584"/>
                <a:gd name="T39" fmla="*/ 75 h 77"/>
                <a:gd name="T40" fmla="*/ 218 w 584"/>
                <a:gd name="T41" fmla="*/ 77 h 77"/>
                <a:gd name="T42" fmla="*/ 121 w 584"/>
                <a:gd name="T43" fmla="*/ 74 h 77"/>
                <a:gd name="T44" fmla="*/ 45 w 584"/>
                <a:gd name="T45" fmla="*/ 73 h 77"/>
                <a:gd name="T46" fmla="*/ 0 w 584"/>
                <a:gd name="T47" fmla="*/ 74 h 77"/>
                <a:gd name="T48" fmla="*/ 0 w 584"/>
                <a:gd name="T49" fmla="*/ 67 h 7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84"/>
                <a:gd name="T76" fmla="*/ 0 h 77"/>
                <a:gd name="T77" fmla="*/ 584 w 584"/>
                <a:gd name="T78" fmla="*/ 77 h 7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84" h="77">
                  <a:moveTo>
                    <a:pt x="0" y="67"/>
                  </a:moveTo>
                  <a:lnTo>
                    <a:pt x="45" y="67"/>
                  </a:lnTo>
                  <a:lnTo>
                    <a:pt x="121" y="69"/>
                  </a:lnTo>
                  <a:lnTo>
                    <a:pt x="218" y="71"/>
                  </a:lnTo>
                  <a:lnTo>
                    <a:pt x="320" y="70"/>
                  </a:lnTo>
                  <a:lnTo>
                    <a:pt x="419" y="64"/>
                  </a:lnTo>
                  <a:lnTo>
                    <a:pt x="466" y="58"/>
                  </a:lnTo>
                  <a:lnTo>
                    <a:pt x="505" y="50"/>
                  </a:lnTo>
                  <a:lnTo>
                    <a:pt x="537" y="43"/>
                  </a:lnTo>
                  <a:lnTo>
                    <a:pt x="558" y="29"/>
                  </a:lnTo>
                  <a:lnTo>
                    <a:pt x="575" y="16"/>
                  </a:lnTo>
                  <a:lnTo>
                    <a:pt x="579" y="0"/>
                  </a:lnTo>
                  <a:lnTo>
                    <a:pt x="584" y="0"/>
                  </a:lnTo>
                  <a:lnTo>
                    <a:pt x="579" y="20"/>
                  </a:lnTo>
                  <a:lnTo>
                    <a:pt x="563" y="34"/>
                  </a:lnTo>
                  <a:lnTo>
                    <a:pt x="539" y="47"/>
                  </a:lnTo>
                  <a:lnTo>
                    <a:pt x="505" y="55"/>
                  </a:lnTo>
                  <a:lnTo>
                    <a:pt x="466" y="64"/>
                  </a:lnTo>
                  <a:lnTo>
                    <a:pt x="419" y="68"/>
                  </a:lnTo>
                  <a:lnTo>
                    <a:pt x="320" y="75"/>
                  </a:lnTo>
                  <a:lnTo>
                    <a:pt x="218" y="77"/>
                  </a:lnTo>
                  <a:lnTo>
                    <a:pt x="121" y="74"/>
                  </a:lnTo>
                  <a:lnTo>
                    <a:pt x="45" y="73"/>
                  </a:lnTo>
                  <a:lnTo>
                    <a:pt x="0" y="74"/>
                  </a:lnTo>
                  <a:lnTo>
                    <a:pt x="0" y="67"/>
                  </a:lnTo>
                  <a:close/>
                </a:path>
              </a:pathLst>
            </a:custGeom>
            <a:solidFill>
              <a:srgbClr val="C195DB"/>
            </a:solidFill>
            <a:ln w="9525">
              <a:noFill/>
              <a:round/>
              <a:headEnd/>
              <a:tailEnd/>
            </a:ln>
          </p:spPr>
          <p:txBody>
            <a:bodyPr/>
            <a:lstStyle/>
            <a:p>
              <a:endParaRPr lang="ru-RU"/>
            </a:p>
          </p:txBody>
        </p:sp>
        <p:sp>
          <p:nvSpPr>
            <p:cNvPr id="162159" name="Freeform 3816"/>
            <p:cNvSpPr>
              <a:spLocks/>
            </p:cNvSpPr>
            <p:nvPr/>
          </p:nvSpPr>
          <p:spPr bwMode="auto">
            <a:xfrm>
              <a:off x="4112" y="2111"/>
              <a:ext cx="1" cy="7"/>
            </a:xfrm>
            <a:custGeom>
              <a:avLst/>
              <a:gdLst>
                <a:gd name="T0" fmla="*/ 0 w 1"/>
                <a:gd name="T1" fmla="*/ 0 h 7"/>
                <a:gd name="T2" fmla="*/ 0 w 1"/>
                <a:gd name="T3" fmla="*/ 7 h 7"/>
                <a:gd name="T4" fmla="*/ 0 w 1"/>
                <a:gd name="T5" fmla="*/ 5 h 7"/>
                <a:gd name="T6" fmla="*/ 0 w 1"/>
                <a:gd name="T7" fmla="*/ 0 h 7"/>
                <a:gd name="T8" fmla="*/ 0 60000 65536"/>
                <a:gd name="T9" fmla="*/ 0 60000 65536"/>
                <a:gd name="T10" fmla="*/ 0 60000 65536"/>
                <a:gd name="T11" fmla="*/ 0 60000 65536"/>
                <a:gd name="T12" fmla="*/ 0 w 1"/>
                <a:gd name="T13" fmla="*/ 0 h 7"/>
                <a:gd name="T14" fmla="*/ 1 w 1"/>
                <a:gd name="T15" fmla="*/ 7 h 7"/>
              </a:gdLst>
              <a:ahLst/>
              <a:cxnLst>
                <a:cxn ang="T8">
                  <a:pos x="T0" y="T1"/>
                </a:cxn>
                <a:cxn ang="T9">
                  <a:pos x="T2" y="T3"/>
                </a:cxn>
                <a:cxn ang="T10">
                  <a:pos x="T4" y="T5"/>
                </a:cxn>
                <a:cxn ang="T11">
                  <a:pos x="T6" y="T7"/>
                </a:cxn>
              </a:cxnLst>
              <a:rect l="T12" t="T13" r="T14" b="T15"/>
              <a:pathLst>
                <a:path w="1" h="7">
                  <a:moveTo>
                    <a:pt x="0" y="0"/>
                  </a:moveTo>
                  <a:lnTo>
                    <a:pt x="0" y="7"/>
                  </a:lnTo>
                  <a:lnTo>
                    <a:pt x="0" y="5"/>
                  </a:lnTo>
                  <a:lnTo>
                    <a:pt x="0" y="0"/>
                  </a:lnTo>
                  <a:close/>
                </a:path>
              </a:pathLst>
            </a:custGeom>
            <a:solidFill>
              <a:srgbClr val="C195DB"/>
            </a:solidFill>
            <a:ln w="9525">
              <a:noFill/>
              <a:round/>
              <a:headEnd/>
              <a:tailEnd/>
            </a:ln>
          </p:spPr>
          <p:txBody>
            <a:bodyPr/>
            <a:lstStyle/>
            <a:p>
              <a:endParaRPr lang="ru-RU"/>
            </a:p>
          </p:txBody>
        </p:sp>
        <p:sp>
          <p:nvSpPr>
            <p:cNvPr id="162160" name="Freeform 3817"/>
            <p:cNvSpPr>
              <a:spLocks/>
            </p:cNvSpPr>
            <p:nvPr/>
          </p:nvSpPr>
          <p:spPr bwMode="auto">
            <a:xfrm>
              <a:off x="4110" y="2003"/>
              <a:ext cx="588" cy="80"/>
            </a:xfrm>
            <a:custGeom>
              <a:avLst/>
              <a:gdLst>
                <a:gd name="T0" fmla="*/ 582 w 588"/>
                <a:gd name="T1" fmla="*/ 45 h 80"/>
                <a:gd name="T2" fmla="*/ 580 w 588"/>
                <a:gd name="T3" fmla="*/ 35 h 80"/>
                <a:gd name="T4" fmla="*/ 575 w 588"/>
                <a:gd name="T5" fmla="*/ 27 h 80"/>
                <a:gd name="T6" fmla="*/ 559 w 588"/>
                <a:gd name="T7" fmla="*/ 17 h 80"/>
                <a:gd name="T8" fmla="*/ 531 w 588"/>
                <a:gd name="T9" fmla="*/ 9 h 80"/>
                <a:gd name="T10" fmla="*/ 499 w 588"/>
                <a:gd name="T11" fmla="*/ 6 h 80"/>
                <a:gd name="T12" fmla="*/ 458 w 588"/>
                <a:gd name="T13" fmla="*/ 7 h 80"/>
                <a:gd name="T14" fmla="*/ 411 w 588"/>
                <a:gd name="T15" fmla="*/ 9 h 80"/>
                <a:gd name="T16" fmla="*/ 313 w 588"/>
                <a:gd name="T17" fmla="*/ 22 h 80"/>
                <a:gd name="T18" fmla="*/ 117 w 588"/>
                <a:gd name="T19" fmla="*/ 57 h 80"/>
                <a:gd name="T20" fmla="*/ 1 w 588"/>
                <a:gd name="T21" fmla="*/ 80 h 80"/>
                <a:gd name="T22" fmla="*/ 0 w 588"/>
                <a:gd name="T23" fmla="*/ 75 h 80"/>
                <a:gd name="T24" fmla="*/ 115 w 588"/>
                <a:gd name="T25" fmla="*/ 51 h 80"/>
                <a:gd name="T26" fmla="*/ 311 w 588"/>
                <a:gd name="T27" fmla="*/ 16 h 80"/>
                <a:gd name="T28" fmla="*/ 411 w 588"/>
                <a:gd name="T29" fmla="*/ 4 h 80"/>
                <a:gd name="T30" fmla="*/ 458 w 588"/>
                <a:gd name="T31" fmla="*/ 0 h 80"/>
                <a:gd name="T32" fmla="*/ 499 w 588"/>
                <a:gd name="T33" fmla="*/ 0 h 80"/>
                <a:gd name="T34" fmla="*/ 531 w 588"/>
                <a:gd name="T35" fmla="*/ 3 h 80"/>
                <a:gd name="T36" fmla="*/ 560 w 588"/>
                <a:gd name="T37" fmla="*/ 10 h 80"/>
                <a:gd name="T38" fmla="*/ 580 w 588"/>
                <a:gd name="T39" fmla="*/ 23 h 80"/>
                <a:gd name="T40" fmla="*/ 584 w 588"/>
                <a:gd name="T41" fmla="*/ 30 h 80"/>
                <a:gd name="T42" fmla="*/ 588 w 588"/>
                <a:gd name="T43" fmla="*/ 41 h 80"/>
                <a:gd name="T44" fmla="*/ 582 w 588"/>
                <a:gd name="T45" fmla="*/ 45 h 8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588"/>
                <a:gd name="T70" fmla="*/ 0 h 80"/>
                <a:gd name="T71" fmla="*/ 588 w 588"/>
                <a:gd name="T72" fmla="*/ 80 h 8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588" h="80">
                  <a:moveTo>
                    <a:pt x="582" y="45"/>
                  </a:moveTo>
                  <a:lnTo>
                    <a:pt x="580" y="35"/>
                  </a:lnTo>
                  <a:lnTo>
                    <a:pt x="575" y="27"/>
                  </a:lnTo>
                  <a:lnTo>
                    <a:pt x="559" y="17"/>
                  </a:lnTo>
                  <a:lnTo>
                    <a:pt x="531" y="9"/>
                  </a:lnTo>
                  <a:lnTo>
                    <a:pt x="499" y="6"/>
                  </a:lnTo>
                  <a:lnTo>
                    <a:pt x="458" y="7"/>
                  </a:lnTo>
                  <a:lnTo>
                    <a:pt x="411" y="9"/>
                  </a:lnTo>
                  <a:lnTo>
                    <a:pt x="313" y="22"/>
                  </a:lnTo>
                  <a:lnTo>
                    <a:pt x="117" y="57"/>
                  </a:lnTo>
                  <a:lnTo>
                    <a:pt x="1" y="80"/>
                  </a:lnTo>
                  <a:lnTo>
                    <a:pt x="0" y="75"/>
                  </a:lnTo>
                  <a:lnTo>
                    <a:pt x="115" y="51"/>
                  </a:lnTo>
                  <a:lnTo>
                    <a:pt x="311" y="16"/>
                  </a:lnTo>
                  <a:lnTo>
                    <a:pt x="411" y="4"/>
                  </a:lnTo>
                  <a:lnTo>
                    <a:pt x="458" y="0"/>
                  </a:lnTo>
                  <a:lnTo>
                    <a:pt x="499" y="0"/>
                  </a:lnTo>
                  <a:lnTo>
                    <a:pt x="531" y="3"/>
                  </a:lnTo>
                  <a:lnTo>
                    <a:pt x="560" y="10"/>
                  </a:lnTo>
                  <a:lnTo>
                    <a:pt x="580" y="23"/>
                  </a:lnTo>
                  <a:lnTo>
                    <a:pt x="584" y="30"/>
                  </a:lnTo>
                  <a:lnTo>
                    <a:pt x="588" y="41"/>
                  </a:lnTo>
                  <a:lnTo>
                    <a:pt x="582" y="45"/>
                  </a:lnTo>
                  <a:close/>
                </a:path>
              </a:pathLst>
            </a:custGeom>
            <a:solidFill>
              <a:srgbClr val="C195DB"/>
            </a:solidFill>
            <a:ln w="9525">
              <a:noFill/>
              <a:round/>
              <a:headEnd/>
              <a:tailEnd/>
            </a:ln>
          </p:spPr>
          <p:txBody>
            <a:bodyPr/>
            <a:lstStyle/>
            <a:p>
              <a:endParaRPr lang="ru-RU"/>
            </a:p>
          </p:txBody>
        </p:sp>
        <p:sp>
          <p:nvSpPr>
            <p:cNvPr id="162161" name="Freeform 3818"/>
            <p:cNvSpPr>
              <a:spLocks/>
            </p:cNvSpPr>
            <p:nvPr/>
          </p:nvSpPr>
          <p:spPr bwMode="auto">
            <a:xfrm>
              <a:off x="4692" y="2044"/>
              <a:ext cx="4" cy="3"/>
            </a:xfrm>
            <a:custGeom>
              <a:avLst/>
              <a:gdLst>
                <a:gd name="T0" fmla="*/ 4 w 4"/>
                <a:gd name="T1" fmla="*/ 1 h 3"/>
                <a:gd name="T2" fmla="*/ 4 w 4"/>
                <a:gd name="T3" fmla="*/ 0 h 3"/>
                <a:gd name="T4" fmla="*/ 0 w 4"/>
                <a:gd name="T5" fmla="*/ 3 h 3"/>
                <a:gd name="T6" fmla="*/ 0 w 4"/>
                <a:gd name="T7" fmla="*/ 1 h 3"/>
                <a:gd name="T8" fmla="*/ 4 w 4"/>
                <a:gd name="T9" fmla="*/ 1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4" y="1"/>
                  </a:moveTo>
                  <a:lnTo>
                    <a:pt x="4" y="0"/>
                  </a:lnTo>
                  <a:lnTo>
                    <a:pt x="0" y="3"/>
                  </a:lnTo>
                  <a:lnTo>
                    <a:pt x="0" y="1"/>
                  </a:lnTo>
                  <a:lnTo>
                    <a:pt x="4" y="1"/>
                  </a:lnTo>
                  <a:close/>
                </a:path>
              </a:pathLst>
            </a:custGeom>
            <a:solidFill>
              <a:srgbClr val="C195DB"/>
            </a:solidFill>
            <a:ln w="9525">
              <a:noFill/>
              <a:round/>
              <a:headEnd/>
              <a:tailEnd/>
            </a:ln>
          </p:spPr>
          <p:txBody>
            <a:bodyPr/>
            <a:lstStyle/>
            <a:p>
              <a:endParaRPr lang="ru-RU"/>
            </a:p>
          </p:txBody>
        </p:sp>
        <p:sp>
          <p:nvSpPr>
            <p:cNvPr id="162162" name="Freeform 3819"/>
            <p:cNvSpPr>
              <a:spLocks/>
            </p:cNvSpPr>
            <p:nvPr/>
          </p:nvSpPr>
          <p:spPr bwMode="auto">
            <a:xfrm>
              <a:off x="4038" y="2059"/>
              <a:ext cx="73" cy="24"/>
            </a:xfrm>
            <a:custGeom>
              <a:avLst/>
              <a:gdLst>
                <a:gd name="T0" fmla="*/ 73 w 73"/>
                <a:gd name="T1" fmla="*/ 24 h 24"/>
                <a:gd name="T2" fmla="*/ 43 w 73"/>
                <a:gd name="T3" fmla="*/ 24 h 24"/>
                <a:gd name="T4" fmla="*/ 25 w 73"/>
                <a:gd name="T5" fmla="*/ 19 h 24"/>
                <a:gd name="T6" fmla="*/ 14 w 73"/>
                <a:gd name="T7" fmla="*/ 12 h 24"/>
                <a:gd name="T8" fmla="*/ 0 w 73"/>
                <a:gd name="T9" fmla="*/ 6 h 24"/>
                <a:gd name="T10" fmla="*/ 2 w 73"/>
                <a:gd name="T11" fmla="*/ 0 h 24"/>
                <a:gd name="T12" fmla="*/ 16 w 73"/>
                <a:gd name="T13" fmla="*/ 6 h 24"/>
                <a:gd name="T14" fmla="*/ 27 w 73"/>
                <a:gd name="T15" fmla="*/ 13 h 24"/>
                <a:gd name="T16" fmla="*/ 43 w 73"/>
                <a:gd name="T17" fmla="*/ 18 h 24"/>
                <a:gd name="T18" fmla="*/ 73 w 73"/>
                <a:gd name="T19" fmla="*/ 18 h 24"/>
                <a:gd name="T20" fmla="*/ 73 w 73"/>
                <a:gd name="T21" fmla="*/ 24 h 2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24"/>
                <a:gd name="T35" fmla="*/ 73 w 73"/>
                <a:gd name="T36" fmla="*/ 24 h 2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24">
                  <a:moveTo>
                    <a:pt x="73" y="24"/>
                  </a:moveTo>
                  <a:lnTo>
                    <a:pt x="43" y="24"/>
                  </a:lnTo>
                  <a:lnTo>
                    <a:pt x="25" y="19"/>
                  </a:lnTo>
                  <a:lnTo>
                    <a:pt x="14" y="12"/>
                  </a:lnTo>
                  <a:lnTo>
                    <a:pt x="0" y="6"/>
                  </a:lnTo>
                  <a:lnTo>
                    <a:pt x="2" y="0"/>
                  </a:lnTo>
                  <a:lnTo>
                    <a:pt x="16" y="6"/>
                  </a:lnTo>
                  <a:lnTo>
                    <a:pt x="27" y="13"/>
                  </a:lnTo>
                  <a:lnTo>
                    <a:pt x="43" y="18"/>
                  </a:lnTo>
                  <a:lnTo>
                    <a:pt x="73" y="18"/>
                  </a:lnTo>
                  <a:lnTo>
                    <a:pt x="73" y="24"/>
                  </a:lnTo>
                  <a:close/>
                </a:path>
              </a:pathLst>
            </a:custGeom>
            <a:solidFill>
              <a:srgbClr val="C195DB"/>
            </a:solidFill>
            <a:ln w="9525">
              <a:noFill/>
              <a:round/>
              <a:headEnd/>
              <a:tailEnd/>
            </a:ln>
          </p:spPr>
          <p:txBody>
            <a:bodyPr/>
            <a:lstStyle/>
            <a:p>
              <a:endParaRPr lang="ru-RU"/>
            </a:p>
          </p:txBody>
        </p:sp>
        <p:sp>
          <p:nvSpPr>
            <p:cNvPr id="162163" name="Freeform 3820"/>
            <p:cNvSpPr>
              <a:spLocks/>
            </p:cNvSpPr>
            <p:nvPr/>
          </p:nvSpPr>
          <p:spPr bwMode="auto">
            <a:xfrm>
              <a:off x="4109" y="2078"/>
              <a:ext cx="3" cy="5"/>
            </a:xfrm>
            <a:custGeom>
              <a:avLst/>
              <a:gdLst>
                <a:gd name="T0" fmla="*/ 3 w 3"/>
                <a:gd name="T1" fmla="*/ 5 h 5"/>
                <a:gd name="T2" fmla="*/ 3 w 3"/>
                <a:gd name="T3" fmla="*/ 0 h 5"/>
                <a:gd name="T4" fmla="*/ 0 w 3"/>
                <a:gd name="T5" fmla="*/ 0 h 5"/>
                <a:gd name="T6" fmla="*/ 3 w 3"/>
                <a:gd name="T7" fmla="*/ 5 h 5"/>
                <a:gd name="T8" fmla="*/ 0 60000 65536"/>
                <a:gd name="T9" fmla="*/ 0 60000 65536"/>
                <a:gd name="T10" fmla="*/ 0 60000 65536"/>
                <a:gd name="T11" fmla="*/ 0 60000 65536"/>
                <a:gd name="T12" fmla="*/ 0 w 3"/>
                <a:gd name="T13" fmla="*/ 0 h 5"/>
                <a:gd name="T14" fmla="*/ 3 w 3"/>
                <a:gd name="T15" fmla="*/ 5 h 5"/>
              </a:gdLst>
              <a:ahLst/>
              <a:cxnLst>
                <a:cxn ang="T8">
                  <a:pos x="T0" y="T1"/>
                </a:cxn>
                <a:cxn ang="T9">
                  <a:pos x="T2" y="T3"/>
                </a:cxn>
                <a:cxn ang="T10">
                  <a:pos x="T4" y="T5"/>
                </a:cxn>
                <a:cxn ang="T11">
                  <a:pos x="T6" y="T7"/>
                </a:cxn>
              </a:cxnLst>
              <a:rect l="T12" t="T13" r="T14" b="T15"/>
              <a:pathLst>
                <a:path w="3" h="5">
                  <a:moveTo>
                    <a:pt x="3" y="5"/>
                  </a:moveTo>
                  <a:lnTo>
                    <a:pt x="3" y="0"/>
                  </a:lnTo>
                  <a:lnTo>
                    <a:pt x="0" y="0"/>
                  </a:lnTo>
                  <a:lnTo>
                    <a:pt x="3" y="5"/>
                  </a:lnTo>
                  <a:close/>
                </a:path>
              </a:pathLst>
            </a:custGeom>
            <a:solidFill>
              <a:srgbClr val="C195DB"/>
            </a:solidFill>
            <a:ln w="9525">
              <a:noFill/>
              <a:round/>
              <a:headEnd/>
              <a:tailEnd/>
            </a:ln>
          </p:spPr>
          <p:txBody>
            <a:bodyPr/>
            <a:lstStyle/>
            <a:p>
              <a:endParaRPr lang="ru-RU"/>
            </a:p>
          </p:txBody>
        </p:sp>
        <p:sp>
          <p:nvSpPr>
            <p:cNvPr id="162164" name="Freeform 3821"/>
            <p:cNvSpPr>
              <a:spLocks/>
            </p:cNvSpPr>
            <p:nvPr/>
          </p:nvSpPr>
          <p:spPr bwMode="auto">
            <a:xfrm>
              <a:off x="3968" y="2056"/>
              <a:ext cx="70" cy="67"/>
            </a:xfrm>
            <a:custGeom>
              <a:avLst/>
              <a:gdLst>
                <a:gd name="T0" fmla="*/ 70 w 70"/>
                <a:gd name="T1" fmla="*/ 9 h 67"/>
                <a:gd name="T2" fmla="*/ 53 w 70"/>
                <a:gd name="T3" fmla="*/ 6 h 67"/>
                <a:gd name="T4" fmla="*/ 38 w 70"/>
                <a:gd name="T5" fmla="*/ 7 h 67"/>
                <a:gd name="T6" fmla="*/ 27 w 70"/>
                <a:gd name="T7" fmla="*/ 12 h 67"/>
                <a:gd name="T8" fmla="*/ 17 w 70"/>
                <a:gd name="T9" fmla="*/ 20 h 67"/>
                <a:gd name="T10" fmla="*/ 11 w 70"/>
                <a:gd name="T11" fmla="*/ 30 h 67"/>
                <a:gd name="T12" fmla="*/ 6 w 70"/>
                <a:gd name="T13" fmla="*/ 41 h 67"/>
                <a:gd name="T14" fmla="*/ 6 w 70"/>
                <a:gd name="T15" fmla="*/ 67 h 67"/>
                <a:gd name="T16" fmla="*/ 0 w 70"/>
                <a:gd name="T17" fmla="*/ 67 h 67"/>
                <a:gd name="T18" fmla="*/ 0 w 70"/>
                <a:gd name="T19" fmla="*/ 41 h 67"/>
                <a:gd name="T20" fmla="*/ 4 w 70"/>
                <a:gd name="T21" fmla="*/ 28 h 67"/>
                <a:gd name="T22" fmla="*/ 12 w 70"/>
                <a:gd name="T23" fmla="*/ 15 h 67"/>
                <a:gd name="T24" fmla="*/ 22 w 70"/>
                <a:gd name="T25" fmla="*/ 7 h 67"/>
                <a:gd name="T26" fmla="*/ 36 w 70"/>
                <a:gd name="T27" fmla="*/ 1 h 67"/>
                <a:gd name="T28" fmla="*/ 52 w 70"/>
                <a:gd name="T29" fmla="*/ 0 h 67"/>
                <a:gd name="T30" fmla="*/ 70 w 70"/>
                <a:gd name="T31" fmla="*/ 2 h 67"/>
                <a:gd name="T32" fmla="*/ 70 w 70"/>
                <a:gd name="T33" fmla="*/ 9 h 6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0"/>
                <a:gd name="T52" fmla="*/ 0 h 67"/>
                <a:gd name="T53" fmla="*/ 70 w 70"/>
                <a:gd name="T54" fmla="*/ 67 h 6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0" h="67">
                  <a:moveTo>
                    <a:pt x="70" y="9"/>
                  </a:moveTo>
                  <a:lnTo>
                    <a:pt x="53" y="6"/>
                  </a:lnTo>
                  <a:lnTo>
                    <a:pt x="38" y="7"/>
                  </a:lnTo>
                  <a:lnTo>
                    <a:pt x="27" y="12"/>
                  </a:lnTo>
                  <a:lnTo>
                    <a:pt x="17" y="20"/>
                  </a:lnTo>
                  <a:lnTo>
                    <a:pt x="11" y="30"/>
                  </a:lnTo>
                  <a:lnTo>
                    <a:pt x="6" y="41"/>
                  </a:lnTo>
                  <a:lnTo>
                    <a:pt x="6" y="67"/>
                  </a:lnTo>
                  <a:lnTo>
                    <a:pt x="0" y="67"/>
                  </a:lnTo>
                  <a:lnTo>
                    <a:pt x="0" y="41"/>
                  </a:lnTo>
                  <a:lnTo>
                    <a:pt x="4" y="28"/>
                  </a:lnTo>
                  <a:lnTo>
                    <a:pt x="12" y="15"/>
                  </a:lnTo>
                  <a:lnTo>
                    <a:pt x="22" y="7"/>
                  </a:lnTo>
                  <a:lnTo>
                    <a:pt x="36" y="1"/>
                  </a:lnTo>
                  <a:lnTo>
                    <a:pt x="52" y="0"/>
                  </a:lnTo>
                  <a:lnTo>
                    <a:pt x="70" y="2"/>
                  </a:lnTo>
                  <a:lnTo>
                    <a:pt x="70" y="9"/>
                  </a:lnTo>
                  <a:close/>
                </a:path>
              </a:pathLst>
            </a:custGeom>
            <a:solidFill>
              <a:srgbClr val="C195DB"/>
            </a:solidFill>
            <a:ln w="9525">
              <a:noFill/>
              <a:round/>
              <a:headEnd/>
              <a:tailEnd/>
            </a:ln>
          </p:spPr>
          <p:txBody>
            <a:bodyPr/>
            <a:lstStyle/>
            <a:p>
              <a:endParaRPr lang="ru-RU"/>
            </a:p>
          </p:txBody>
        </p:sp>
        <p:sp>
          <p:nvSpPr>
            <p:cNvPr id="162165" name="Freeform 3822"/>
            <p:cNvSpPr>
              <a:spLocks/>
            </p:cNvSpPr>
            <p:nvPr/>
          </p:nvSpPr>
          <p:spPr bwMode="auto">
            <a:xfrm>
              <a:off x="4038" y="2059"/>
              <a:ext cx="1" cy="5"/>
            </a:xfrm>
            <a:custGeom>
              <a:avLst/>
              <a:gdLst>
                <a:gd name="T0" fmla="*/ 1 w 1"/>
                <a:gd name="T1" fmla="*/ 0 h 5"/>
                <a:gd name="T2" fmla="*/ 0 w 1"/>
                <a:gd name="T3" fmla="*/ 0 h 5"/>
                <a:gd name="T4" fmla="*/ 0 w 1"/>
                <a:gd name="T5" fmla="*/ 5 h 5"/>
                <a:gd name="T6" fmla="*/ 1 w 1"/>
                <a:gd name="T7" fmla="*/ 0 h 5"/>
                <a:gd name="T8" fmla="*/ 0 60000 65536"/>
                <a:gd name="T9" fmla="*/ 0 60000 65536"/>
                <a:gd name="T10" fmla="*/ 0 60000 65536"/>
                <a:gd name="T11" fmla="*/ 0 60000 65536"/>
                <a:gd name="T12" fmla="*/ 0 w 1"/>
                <a:gd name="T13" fmla="*/ 0 h 5"/>
                <a:gd name="T14" fmla="*/ 1 w 1"/>
                <a:gd name="T15" fmla="*/ 5 h 5"/>
              </a:gdLst>
              <a:ahLst/>
              <a:cxnLst>
                <a:cxn ang="T8">
                  <a:pos x="T0" y="T1"/>
                </a:cxn>
                <a:cxn ang="T9">
                  <a:pos x="T2" y="T3"/>
                </a:cxn>
                <a:cxn ang="T10">
                  <a:pos x="T4" y="T5"/>
                </a:cxn>
                <a:cxn ang="T11">
                  <a:pos x="T6" y="T7"/>
                </a:cxn>
              </a:cxnLst>
              <a:rect l="T12" t="T13" r="T14" b="T15"/>
              <a:pathLst>
                <a:path w="1" h="5">
                  <a:moveTo>
                    <a:pt x="1" y="0"/>
                  </a:moveTo>
                  <a:lnTo>
                    <a:pt x="0" y="0"/>
                  </a:lnTo>
                  <a:lnTo>
                    <a:pt x="0" y="5"/>
                  </a:lnTo>
                  <a:lnTo>
                    <a:pt x="1" y="0"/>
                  </a:lnTo>
                  <a:close/>
                </a:path>
              </a:pathLst>
            </a:custGeom>
            <a:solidFill>
              <a:srgbClr val="C195DB"/>
            </a:solidFill>
            <a:ln w="9525">
              <a:noFill/>
              <a:round/>
              <a:headEnd/>
              <a:tailEnd/>
            </a:ln>
          </p:spPr>
          <p:txBody>
            <a:bodyPr/>
            <a:lstStyle/>
            <a:p>
              <a:endParaRPr lang="ru-RU"/>
            </a:p>
          </p:txBody>
        </p:sp>
        <p:sp>
          <p:nvSpPr>
            <p:cNvPr id="162166" name="Freeform 3823"/>
            <p:cNvSpPr>
              <a:spLocks/>
            </p:cNvSpPr>
            <p:nvPr/>
          </p:nvSpPr>
          <p:spPr bwMode="auto">
            <a:xfrm>
              <a:off x="3968" y="2123"/>
              <a:ext cx="7" cy="2"/>
            </a:xfrm>
            <a:custGeom>
              <a:avLst/>
              <a:gdLst>
                <a:gd name="T0" fmla="*/ 0 w 7"/>
                <a:gd name="T1" fmla="*/ 0 h 2"/>
                <a:gd name="T2" fmla="*/ 0 w 7"/>
                <a:gd name="T3" fmla="*/ 2 h 2"/>
                <a:gd name="T4" fmla="*/ 7 w 7"/>
                <a:gd name="T5" fmla="*/ 0 h 2"/>
                <a:gd name="T6" fmla="*/ 0 w 7"/>
                <a:gd name="T7" fmla="*/ 0 h 2"/>
                <a:gd name="T8" fmla="*/ 0 60000 65536"/>
                <a:gd name="T9" fmla="*/ 0 60000 65536"/>
                <a:gd name="T10" fmla="*/ 0 60000 65536"/>
                <a:gd name="T11" fmla="*/ 0 60000 65536"/>
                <a:gd name="T12" fmla="*/ 0 w 7"/>
                <a:gd name="T13" fmla="*/ 0 h 2"/>
                <a:gd name="T14" fmla="*/ 7 w 7"/>
                <a:gd name="T15" fmla="*/ 2 h 2"/>
              </a:gdLst>
              <a:ahLst/>
              <a:cxnLst>
                <a:cxn ang="T8">
                  <a:pos x="T0" y="T1"/>
                </a:cxn>
                <a:cxn ang="T9">
                  <a:pos x="T2" y="T3"/>
                </a:cxn>
                <a:cxn ang="T10">
                  <a:pos x="T4" y="T5"/>
                </a:cxn>
                <a:cxn ang="T11">
                  <a:pos x="T6" y="T7"/>
                </a:cxn>
              </a:cxnLst>
              <a:rect l="T12" t="T13" r="T14" b="T15"/>
              <a:pathLst>
                <a:path w="7" h="2">
                  <a:moveTo>
                    <a:pt x="0" y="0"/>
                  </a:moveTo>
                  <a:lnTo>
                    <a:pt x="0" y="2"/>
                  </a:lnTo>
                  <a:lnTo>
                    <a:pt x="7" y="0"/>
                  </a:lnTo>
                  <a:lnTo>
                    <a:pt x="0" y="0"/>
                  </a:lnTo>
                  <a:close/>
                </a:path>
              </a:pathLst>
            </a:custGeom>
            <a:solidFill>
              <a:srgbClr val="C195DB"/>
            </a:solidFill>
            <a:ln w="9525">
              <a:noFill/>
              <a:round/>
              <a:headEnd/>
              <a:tailEnd/>
            </a:ln>
          </p:spPr>
          <p:txBody>
            <a:bodyPr/>
            <a:lstStyle/>
            <a:p>
              <a:endParaRPr lang="ru-RU"/>
            </a:p>
          </p:txBody>
        </p:sp>
        <p:sp>
          <p:nvSpPr>
            <p:cNvPr id="162167" name="Freeform 3824"/>
            <p:cNvSpPr>
              <a:spLocks/>
            </p:cNvSpPr>
            <p:nvPr/>
          </p:nvSpPr>
          <p:spPr bwMode="auto">
            <a:xfrm>
              <a:off x="3508" y="812"/>
              <a:ext cx="436" cy="555"/>
            </a:xfrm>
            <a:custGeom>
              <a:avLst/>
              <a:gdLst>
                <a:gd name="T0" fmla="*/ 38 w 436"/>
                <a:gd name="T1" fmla="*/ 553 h 555"/>
                <a:gd name="T2" fmla="*/ 51 w 436"/>
                <a:gd name="T3" fmla="*/ 555 h 555"/>
                <a:gd name="T4" fmla="*/ 64 w 436"/>
                <a:gd name="T5" fmla="*/ 555 h 555"/>
                <a:gd name="T6" fmla="*/ 75 w 436"/>
                <a:gd name="T7" fmla="*/ 550 h 555"/>
                <a:gd name="T8" fmla="*/ 86 w 436"/>
                <a:gd name="T9" fmla="*/ 543 h 555"/>
                <a:gd name="T10" fmla="*/ 95 w 436"/>
                <a:gd name="T11" fmla="*/ 534 h 555"/>
                <a:gd name="T12" fmla="*/ 102 w 436"/>
                <a:gd name="T13" fmla="*/ 523 h 555"/>
                <a:gd name="T14" fmla="*/ 105 w 436"/>
                <a:gd name="T15" fmla="*/ 509 h 555"/>
                <a:gd name="T16" fmla="*/ 104 w 436"/>
                <a:gd name="T17" fmla="*/ 493 h 555"/>
                <a:gd name="T18" fmla="*/ 100 w 436"/>
                <a:gd name="T19" fmla="*/ 479 h 555"/>
                <a:gd name="T20" fmla="*/ 102 w 436"/>
                <a:gd name="T21" fmla="*/ 474 h 555"/>
                <a:gd name="T22" fmla="*/ 110 w 436"/>
                <a:gd name="T23" fmla="*/ 462 h 555"/>
                <a:gd name="T24" fmla="*/ 148 w 436"/>
                <a:gd name="T25" fmla="*/ 421 h 555"/>
                <a:gd name="T26" fmla="*/ 225 w 436"/>
                <a:gd name="T27" fmla="*/ 339 h 555"/>
                <a:gd name="T28" fmla="*/ 287 w 436"/>
                <a:gd name="T29" fmla="*/ 269 h 555"/>
                <a:gd name="T30" fmla="*/ 347 w 436"/>
                <a:gd name="T31" fmla="*/ 195 h 555"/>
                <a:gd name="T32" fmla="*/ 387 w 436"/>
                <a:gd name="T33" fmla="*/ 142 h 555"/>
                <a:gd name="T34" fmla="*/ 407 w 436"/>
                <a:gd name="T35" fmla="*/ 108 h 555"/>
                <a:gd name="T36" fmla="*/ 424 w 436"/>
                <a:gd name="T37" fmla="*/ 78 h 555"/>
                <a:gd name="T38" fmla="*/ 433 w 436"/>
                <a:gd name="T39" fmla="*/ 52 h 555"/>
                <a:gd name="T40" fmla="*/ 436 w 436"/>
                <a:gd name="T41" fmla="*/ 39 h 555"/>
                <a:gd name="T42" fmla="*/ 434 w 436"/>
                <a:gd name="T43" fmla="*/ 25 h 555"/>
                <a:gd name="T44" fmla="*/ 431 w 436"/>
                <a:gd name="T45" fmla="*/ 15 h 555"/>
                <a:gd name="T46" fmla="*/ 426 w 436"/>
                <a:gd name="T47" fmla="*/ 9 h 555"/>
                <a:gd name="T48" fmla="*/ 418 w 436"/>
                <a:gd name="T49" fmla="*/ 3 h 555"/>
                <a:gd name="T50" fmla="*/ 405 w 436"/>
                <a:gd name="T51" fmla="*/ 0 h 555"/>
                <a:gd name="T52" fmla="*/ 386 w 436"/>
                <a:gd name="T53" fmla="*/ 6 h 555"/>
                <a:gd name="T54" fmla="*/ 364 w 436"/>
                <a:gd name="T55" fmla="*/ 20 h 555"/>
                <a:gd name="T56" fmla="*/ 341 w 436"/>
                <a:gd name="T57" fmla="*/ 41 h 555"/>
                <a:gd name="T58" fmla="*/ 314 w 436"/>
                <a:gd name="T59" fmla="*/ 69 h 555"/>
                <a:gd name="T60" fmla="*/ 262 w 436"/>
                <a:gd name="T61" fmla="*/ 140 h 555"/>
                <a:gd name="T62" fmla="*/ 209 w 436"/>
                <a:gd name="T63" fmla="*/ 221 h 555"/>
                <a:gd name="T64" fmla="*/ 160 w 436"/>
                <a:gd name="T65" fmla="*/ 299 h 555"/>
                <a:gd name="T66" fmla="*/ 87 w 436"/>
                <a:gd name="T67" fmla="*/ 430 h 555"/>
                <a:gd name="T68" fmla="*/ 74 w 436"/>
                <a:gd name="T69" fmla="*/ 446 h 555"/>
                <a:gd name="T70" fmla="*/ 62 w 436"/>
                <a:gd name="T71" fmla="*/ 454 h 555"/>
                <a:gd name="T72" fmla="*/ 48 w 436"/>
                <a:gd name="T73" fmla="*/ 459 h 555"/>
                <a:gd name="T74" fmla="*/ 32 w 436"/>
                <a:gd name="T75" fmla="*/ 462 h 555"/>
                <a:gd name="T76" fmla="*/ 18 w 436"/>
                <a:gd name="T77" fmla="*/ 470 h 555"/>
                <a:gd name="T78" fmla="*/ 6 w 436"/>
                <a:gd name="T79" fmla="*/ 481 h 555"/>
                <a:gd name="T80" fmla="*/ 2 w 436"/>
                <a:gd name="T81" fmla="*/ 493 h 555"/>
                <a:gd name="T82" fmla="*/ 0 w 436"/>
                <a:gd name="T83" fmla="*/ 506 h 555"/>
                <a:gd name="T84" fmla="*/ 4 w 436"/>
                <a:gd name="T85" fmla="*/ 517 h 555"/>
                <a:gd name="T86" fmla="*/ 13 w 436"/>
                <a:gd name="T87" fmla="*/ 534 h 555"/>
                <a:gd name="T88" fmla="*/ 23 w 436"/>
                <a:gd name="T89" fmla="*/ 544 h 555"/>
                <a:gd name="T90" fmla="*/ 32 w 436"/>
                <a:gd name="T91" fmla="*/ 550 h 55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36"/>
                <a:gd name="T139" fmla="*/ 0 h 555"/>
                <a:gd name="T140" fmla="*/ 436 w 436"/>
                <a:gd name="T141" fmla="*/ 555 h 55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36" h="555">
                  <a:moveTo>
                    <a:pt x="32" y="550"/>
                  </a:moveTo>
                  <a:lnTo>
                    <a:pt x="38" y="553"/>
                  </a:lnTo>
                  <a:lnTo>
                    <a:pt x="45" y="555"/>
                  </a:lnTo>
                  <a:lnTo>
                    <a:pt x="51" y="555"/>
                  </a:lnTo>
                  <a:lnTo>
                    <a:pt x="57" y="555"/>
                  </a:lnTo>
                  <a:lnTo>
                    <a:pt x="64" y="555"/>
                  </a:lnTo>
                  <a:lnTo>
                    <a:pt x="70" y="553"/>
                  </a:lnTo>
                  <a:lnTo>
                    <a:pt x="75" y="550"/>
                  </a:lnTo>
                  <a:lnTo>
                    <a:pt x="81" y="548"/>
                  </a:lnTo>
                  <a:lnTo>
                    <a:pt x="86" y="543"/>
                  </a:lnTo>
                  <a:lnTo>
                    <a:pt x="91" y="541"/>
                  </a:lnTo>
                  <a:lnTo>
                    <a:pt x="95" y="534"/>
                  </a:lnTo>
                  <a:lnTo>
                    <a:pt x="99" y="530"/>
                  </a:lnTo>
                  <a:lnTo>
                    <a:pt x="102" y="523"/>
                  </a:lnTo>
                  <a:lnTo>
                    <a:pt x="104" y="517"/>
                  </a:lnTo>
                  <a:lnTo>
                    <a:pt x="105" y="509"/>
                  </a:lnTo>
                  <a:lnTo>
                    <a:pt x="105" y="501"/>
                  </a:lnTo>
                  <a:lnTo>
                    <a:pt x="104" y="493"/>
                  </a:lnTo>
                  <a:lnTo>
                    <a:pt x="102" y="487"/>
                  </a:lnTo>
                  <a:lnTo>
                    <a:pt x="100" y="479"/>
                  </a:lnTo>
                  <a:lnTo>
                    <a:pt x="100" y="476"/>
                  </a:lnTo>
                  <a:lnTo>
                    <a:pt x="102" y="474"/>
                  </a:lnTo>
                  <a:lnTo>
                    <a:pt x="104" y="468"/>
                  </a:lnTo>
                  <a:lnTo>
                    <a:pt x="110" y="462"/>
                  </a:lnTo>
                  <a:lnTo>
                    <a:pt x="119" y="451"/>
                  </a:lnTo>
                  <a:lnTo>
                    <a:pt x="148" y="421"/>
                  </a:lnTo>
                  <a:lnTo>
                    <a:pt x="197" y="370"/>
                  </a:lnTo>
                  <a:lnTo>
                    <a:pt x="225" y="339"/>
                  </a:lnTo>
                  <a:lnTo>
                    <a:pt x="257" y="305"/>
                  </a:lnTo>
                  <a:lnTo>
                    <a:pt x="287" y="269"/>
                  </a:lnTo>
                  <a:lnTo>
                    <a:pt x="319" y="233"/>
                  </a:lnTo>
                  <a:lnTo>
                    <a:pt x="347" y="195"/>
                  </a:lnTo>
                  <a:lnTo>
                    <a:pt x="374" y="161"/>
                  </a:lnTo>
                  <a:lnTo>
                    <a:pt x="387" y="142"/>
                  </a:lnTo>
                  <a:lnTo>
                    <a:pt x="398" y="126"/>
                  </a:lnTo>
                  <a:lnTo>
                    <a:pt x="407" y="108"/>
                  </a:lnTo>
                  <a:lnTo>
                    <a:pt x="417" y="93"/>
                  </a:lnTo>
                  <a:lnTo>
                    <a:pt x="424" y="78"/>
                  </a:lnTo>
                  <a:lnTo>
                    <a:pt x="430" y="65"/>
                  </a:lnTo>
                  <a:lnTo>
                    <a:pt x="433" y="52"/>
                  </a:lnTo>
                  <a:lnTo>
                    <a:pt x="434" y="45"/>
                  </a:lnTo>
                  <a:lnTo>
                    <a:pt x="436" y="39"/>
                  </a:lnTo>
                  <a:lnTo>
                    <a:pt x="436" y="30"/>
                  </a:lnTo>
                  <a:lnTo>
                    <a:pt x="434" y="25"/>
                  </a:lnTo>
                  <a:lnTo>
                    <a:pt x="434" y="20"/>
                  </a:lnTo>
                  <a:lnTo>
                    <a:pt x="431" y="15"/>
                  </a:lnTo>
                  <a:lnTo>
                    <a:pt x="430" y="13"/>
                  </a:lnTo>
                  <a:lnTo>
                    <a:pt x="426" y="9"/>
                  </a:lnTo>
                  <a:lnTo>
                    <a:pt x="423" y="6"/>
                  </a:lnTo>
                  <a:lnTo>
                    <a:pt x="418" y="3"/>
                  </a:lnTo>
                  <a:lnTo>
                    <a:pt x="415" y="1"/>
                  </a:lnTo>
                  <a:lnTo>
                    <a:pt x="405" y="0"/>
                  </a:lnTo>
                  <a:lnTo>
                    <a:pt x="396" y="1"/>
                  </a:lnTo>
                  <a:lnTo>
                    <a:pt x="386" y="6"/>
                  </a:lnTo>
                  <a:lnTo>
                    <a:pt x="375" y="11"/>
                  </a:lnTo>
                  <a:lnTo>
                    <a:pt x="364" y="20"/>
                  </a:lnTo>
                  <a:lnTo>
                    <a:pt x="352" y="30"/>
                  </a:lnTo>
                  <a:lnTo>
                    <a:pt x="341" y="41"/>
                  </a:lnTo>
                  <a:lnTo>
                    <a:pt x="328" y="55"/>
                  </a:lnTo>
                  <a:lnTo>
                    <a:pt x="314" y="69"/>
                  </a:lnTo>
                  <a:lnTo>
                    <a:pt x="288" y="103"/>
                  </a:lnTo>
                  <a:lnTo>
                    <a:pt x="262" y="140"/>
                  </a:lnTo>
                  <a:lnTo>
                    <a:pt x="234" y="180"/>
                  </a:lnTo>
                  <a:lnTo>
                    <a:pt x="209" y="221"/>
                  </a:lnTo>
                  <a:lnTo>
                    <a:pt x="184" y="260"/>
                  </a:lnTo>
                  <a:lnTo>
                    <a:pt x="160" y="299"/>
                  </a:lnTo>
                  <a:lnTo>
                    <a:pt x="140" y="336"/>
                  </a:lnTo>
                  <a:lnTo>
                    <a:pt x="87" y="430"/>
                  </a:lnTo>
                  <a:lnTo>
                    <a:pt x="78" y="442"/>
                  </a:lnTo>
                  <a:lnTo>
                    <a:pt x="74" y="446"/>
                  </a:lnTo>
                  <a:lnTo>
                    <a:pt x="70" y="449"/>
                  </a:lnTo>
                  <a:lnTo>
                    <a:pt x="62" y="454"/>
                  </a:lnTo>
                  <a:lnTo>
                    <a:pt x="55" y="457"/>
                  </a:lnTo>
                  <a:lnTo>
                    <a:pt x="48" y="459"/>
                  </a:lnTo>
                  <a:lnTo>
                    <a:pt x="40" y="460"/>
                  </a:lnTo>
                  <a:lnTo>
                    <a:pt x="32" y="462"/>
                  </a:lnTo>
                  <a:lnTo>
                    <a:pt x="24" y="465"/>
                  </a:lnTo>
                  <a:lnTo>
                    <a:pt x="18" y="470"/>
                  </a:lnTo>
                  <a:lnTo>
                    <a:pt x="12" y="476"/>
                  </a:lnTo>
                  <a:lnTo>
                    <a:pt x="6" y="481"/>
                  </a:lnTo>
                  <a:lnTo>
                    <a:pt x="4" y="487"/>
                  </a:lnTo>
                  <a:lnTo>
                    <a:pt x="2" y="493"/>
                  </a:lnTo>
                  <a:lnTo>
                    <a:pt x="0" y="500"/>
                  </a:lnTo>
                  <a:lnTo>
                    <a:pt x="0" y="506"/>
                  </a:lnTo>
                  <a:lnTo>
                    <a:pt x="2" y="511"/>
                  </a:lnTo>
                  <a:lnTo>
                    <a:pt x="4" y="517"/>
                  </a:lnTo>
                  <a:lnTo>
                    <a:pt x="7" y="523"/>
                  </a:lnTo>
                  <a:lnTo>
                    <a:pt x="13" y="534"/>
                  </a:lnTo>
                  <a:lnTo>
                    <a:pt x="18" y="539"/>
                  </a:lnTo>
                  <a:lnTo>
                    <a:pt x="23" y="544"/>
                  </a:lnTo>
                  <a:lnTo>
                    <a:pt x="27" y="547"/>
                  </a:lnTo>
                  <a:lnTo>
                    <a:pt x="32" y="550"/>
                  </a:lnTo>
                  <a:close/>
                </a:path>
              </a:pathLst>
            </a:custGeom>
            <a:solidFill>
              <a:srgbClr val="844CD6"/>
            </a:solidFill>
            <a:ln w="9525">
              <a:noFill/>
              <a:round/>
              <a:headEnd/>
              <a:tailEnd/>
            </a:ln>
          </p:spPr>
          <p:txBody>
            <a:bodyPr/>
            <a:lstStyle/>
            <a:p>
              <a:endParaRPr lang="ru-RU"/>
            </a:p>
          </p:txBody>
        </p:sp>
        <p:sp>
          <p:nvSpPr>
            <p:cNvPr id="162168" name="Freeform 3825"/>
            <p:cNvSpPr>
              <a:spLocks/>
            </p:cNvSpPr>
            <p:nvPr/>
          </p:nvSpPr>
          <p:spPr bwMode="auto">
            <a:xfrm>
              <a:off x="3537" y="1312"/>
              <a:ext cx="76" cy="56"/>
            </a:xfrm>
            <a:custGeom>
              <a:avLst/>
              <a:gdLst>
                <a:gd name="T0" fmla="*/ 3 w 76"/>
                <a:gd name="T1" fmla="*/ 46 h 56"/>
                <a:gd name="T2" fmla="*/ 26 w 76"/>
                <a:gd name="T3" fmla="*/ 52 h 56"/>
                <a:gd name="T4" fmla="*/ 38 w 76"/>
                <a:gd name="T5" fmla="*/ 50 h 56"/>
                <a:gd name="T6" fmla="*/ 47 w 76"/>
                <a:gd name="T7" fmla="*/ 43 h 56"/>
                <a:gd name="T8" fmla="*/ 57 w 76"/>
                <a:gd name="T9" fmla="*/ 37 h 56"/>
                <a:gd name="T10" fmla="*/ 64 w 76"/>
                <a:gd name="T11" fmla="*/ 27 h 56"/>
                <a:gd name="T12" fmla="*/ 70 w 76"/>
                <a:gd name="T13" fmla="*/ 16 h 56"/>
                <a:gd name="T14" fmla="*/ 71 w 76"/>
                <a:gd name="T15" fmla="*/ 0 h 56"/>
                <a:gd name="T16" fmla="*/ 76 w 76"/>
                <a:gd name="T17" fmla="*/ 0 h 56"/>
                <a:gd name="T18" fmla="*/ 74 w 76"/>
                <a:gd name="T19" fmla="*/ 16 h 56"/>
                <a:gd name="T20" fmla="*/ 70 w 76"/>
                <a:gd name="T21" fmla="*/ 31 h 56"/>
                <a:gd name="T22" fmla="*/ 62 w 76"/>
                <a:gd name="T23" fmla="*/ 40 h 56"/>
                <a:gd name="T24" fmla="*/ 52 w 76"/>
                <a:gd name="T25" fmla="*/ 48 h 56"/>
                <a:gd name="T26" fmla="*/ 41 w 76"/>
                <a:gd name="T27" fmla="*/ 54 h 56"/>
                <a:gd name="T28" fmla="*/ 26 w 76"/>
                <a:gd name="T29" fmla="*/ 56 h 56"/>
                <a:gd name="T30" fmla="*/ 0 w 76"/>
                <a:gd name="T31" fmla="*/ 52 h 56"/>
                <a:gd name="T32" fmla="*/ 3 w 76"/>
                <a:gd name="T33" fmla="*/ 46 h 5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6"/>
                <a:gd name="T52" fmla="*/ 0 h 56"/>
                <a:gd name="T53" fmla="*/ 76 w 76"/>
                <a:gd name="T54" fmla="*/ 56 h 5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6" h="56">
                  <a:moveTo>
                    <a:pt x="3" y="46"/>
                  </a:moveTo>
                  <a:lnTo>
                    <a:pt x="26" y="52"/>
                  </a:lnTo>
                  <a:lnTo>
                    <a:pt x="38" y="50"/>
                  </a:lnTo>
                  <a:lnTo>
                    <a:pt x="47" y="43"/>
                  </a:lnTo>
                  <a:lnTo>
                    <a:pt x="57" y="37"/>
                  </a:lnTo>
                  <a:lnTo>
                    <a:pt x="64" y="27"/>
                  </a:lnTo>
                  <a:lnTo>
                    <a:pt x="70" y="16"/>
                  </a:lnTo>
                  <a:lnTo>
                    <a:pt x="71" y="0"/>
                  </a:lnTo>
                  <a:lnTo>
                    <a:pt x="76" y="0"/>
                  </a:lnTo>
                  <a:lnTo>
                    <a:pt x="74" y="16"/>
                  </a:lnTo>
                  <a:lnTo>
                    <a:pt x="70" y="31"/>
                  </a:lnTo>
                  <a:lnTo>
                    <a:pt x="62" y="40"/>
                  </a:lnTo>
                  <a:lnTo>
                    <a:pt x="52" y="48"/>
                  </a:lnTo>
                  <a:lnTo>
                    <a:pt x="41" y="54"/>
                  </a:lnTo>
                  <a:lnTo>
                    <a:pt x="26" y="56"/>
                  </a:lnTo>
                  <a:lnTo>
                    <a:pt x="0" y="52"/>
                  </a:lnTo>
                  <a:lnTo>
                    <a:pt x="3" y="46"/>
                  </a:lnTo>
                  <a:close/>
                </a:path>
              </a:pathLst>
            </a:custGeom>
            <a:solidFill>
              <a:srgbClr val="C195DB"/>
            </a:solidFill>
            <a:ln w="9525">
              <a:noFill/>
              <a:round/>
              <a:headEnd/>
              <a:tailEnd/>
            </a:ln>
          </p:spPr>
          <p:txBody>
            <a:bodyPr/>
            <a:lstStyle/>
            <a:p>
              <a:endParaRPr lang="ru-RU"/>
            </a:p>
          </p:txBody>
        </p:sp>
        <p:sp>
          <p:nvSpPr>
            <p:cNvPr id="162169" name="Freeform 3826"/>
            <p:cNvSpPr>
              <a:spLocks/>
            </p:cNvSpPr>
            <p:nvPr/>
          </p:nvSpPr>
          <p:spPr bwMode="auto">
            <a:xfrm>
              <a:off x="3604" y="1258"/>
              <a:ext cx="22" cy="56"/>
            </a:xfrm>
            <a:custGeom>
              <a:avLst/>
              <a:gdLst>
                <a:gd name="T0" fmla="*/ 4 w 22"/>
                <a:gd name="T1" fmla="*/ 56 h 56"/>
                <a:gd name="T2" fmla="*/ 3 w 22"/>
                <a:gd name="T3" fmla="*/ 42 h 56"/>
                <a:gd name="T4" fmla="*/ 0 w 22"/>
                <a:gd name="T5" fmla="*/ 31 h 56"/>
                <a:gd name="T6" fmla="*/ 4 w 22"/>
                <a:gd name="T7" fmla="*/ 17 h 56"/>
                <a:gd name="T8" fmla="*/ 17 w 22"/>
                <a:gd name="T9" fmla="*/ 0 h 56"/>
                <a:gd name="T10" fmla="*/ 22 w 22"/>
                <a:gd name="T11" fmla="*/ 5 h 56"/>
                <a:gd name="T12" fmla="*/ 9 w 22"/>
                <a:gd name="T13" fmla="*/ 23 h 56"/>
                <a:gd name="T14" fmla="*/ 4 w 22"/>
                <a:gd name="T15" fmla="*/ 31 h 56"/>
                <a:gd name="T16" fmla="*/ 7 w 22"/>
                <a:gd name="T17" fmla="*/ 39 h 56"/>
                <a:gd name="T18" fmla="*/ 9 w 22"/>
                <a:gd name="T19" fmla="*/ 53 h 56"/>
                <a:gd name="T20" fmla="*/ 4 w 22"/>
                <a:gd name="T21" fmla="*/ 56 h 5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
                <a:gd name="T34" fmla="*/ 0 h 56"/>
                <a:gd name="T35" fmla="*/ 22 w 22"/>
                <a:gd name="T36" fmla="*/ 56 h 5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 h="56">
                  <a:moveTo>
                    <a:pt x="4" y="56"/>
                  </a:moveTo>
                  <a:lnTo>
                    <a:pt x="3" y="42"/>
                  </a:lnTo>
                  <a:lnTo>
                    <a:pt x="0" y="31"/>
                  </a:lnTo>
                  <a:lnTo>
                    <a:pt x="4" y="17"/>
                  </a:lnTo>
                  <a:lnTo>
                    <a:pt x="17" y="0"/>
                  </a:lnTo>
                  <a:lnTo>
                    <a:pt x="22" y="5"/>
                  </a:lnTo>
                  <a:lnTo>
                    <a:pt x="9" y="23"/>
                  </a:lnTo>
                  <a:lnTo>
                    <a:pt x="4" y="31"/>
                  </a:lnTo>
                  <a:lnTo>
                    <a:pt x="7" y="39"/>
                  </a:lnTo>
                  <a:lnTo>
                    <a:pt x="9" y="53"/>
                  </a:lnTo>
                  <a:lnTo>
                    <a:pt x="4" y="56"/>
                  </a:lnTo>
                  <a:close/>
                </a:path>
              </a:pathLst>
            </a:custGeom>
            <a:solidFill>
              <a:srgbClr val="C195DB"/>
            </a:solidFill>
            <a:ln w="9525">
              <a:noFill/>
              <a:round/>
              <a:headEnd/>
              <a:tailEnd/>
            </a:ln>
          </p:spPr>
          <p:txBody>
            <a:bodyPr/>
            <a:lstStyle/>
            <a:p>
              <a:endParaRPr lang="ru-RU"/>
            </a:p>
          </p:txBody>
        </p:sp>
        <p:sp>
          <p:nvSpPr>
            <p:cNvPr id="162170" name="Freeform 3827"/>
            <p:cNvSpPr>
              <a:spLocks/>
            </p:cNvSpPr>
            <p:nvPr/>
          </p:nvSpPr>
          <p:spPr bwMode="auto">
            <a:xfrm>
              <a:off x="3608" y="1311"/>
              <a:ext cx="6" cy="3"/>
            </a:xfrm>
            <a:custGeom>
              <a:avLst/>
              <a:gdLst>
                <a:gd name="T0" fmla="*/ 6 w 6"/>
                <a:gd name="T1" fmla="*/ 2 h 3"/>
                <a:gd name="T2" fmla="*/ 6 w 6"/>
                <a:gd name="T3" fmla="*/ 0 h 3"/>
                <a:gd name="T4" fmla="*/ 0 w 6"/>
                <a:gd name="T5" fmla="*/ 3 h 3"/>
                <a:gd name="T6" fmla="*/ 0 w 6"/>
                <a:gd name="T7" fmla="*/ 2 h 3"/>
                <a:gd name="T8" fmla="*/ 6 w 6"/>
                <a:gd name="T9" fmla="*/ 2 h 3"/>
                <a:gd name="T10" fmla="*/ 0 60000 65536"/>
                <a:gd name="T11" fmla="*/ 0 60000 65536"/>
                <a:gd name="T12" fmla="*/ 0 60000 65536"/>
                <a:gd name="T13" fmla="*/ 0 60000 65536"/>
                <a:gd name="T14" fmla="*/ 0 60000 65536"/>
                <a:gd name="T15" fmla="*/ 0 w 6"/>
                <a:gd name="T16" fmla="*/ 0 h 3"/>
                <a:gd name="T17" fmla="*/ 6 w 6"/>
                <a:gd name="T18" fmla="*/ 3 h 3"/>
              </a:gdLst>
              <a:ahLst/>
              <a:cxnLst>
                <a:cxn ang="T10">
                  <a:pos x="T0" y="T1"/>
                </a:cxn>
                <a:cxn ang="T11">
                  <a:pos x="T2" y="T3"/>
                </a:cxn>
                <a:cxn ang="T12">
                  <a:pos x="T4" y="T5"/>
                </a:cxn>
                <a:cxn ang="T13">
                  <a:pos x="T6" y="T7"/>
                </a:cxn>
                <a:cxn ang="T14">
                  <a:pos x="T8" y="T9"/>
                </a:cxn>
              </a:cxnLst>
              <a:rect l="T15" t="T16" r="T17" b="T18"/>
              <a:pathLst>
                <a:path w="6" h="3">
                  <a:moveTo>
                    <a:pt x="6" y="2"/>
                  </a:moveTo>
                  <a:lnTo>
                    <a:pt x="6" y="0"/>
                  </a:lnTo>
                  <a:lnTo>
                    <a:pt x="0" y="3"/>
                  </a:lnTo>
                  <a:lnTo>
                    <a:pt x="0" y="2"/>
                  </a:lnTo>
                  <a:lnTo>
                    <a:pt x="6" y="2"/>
                  </a:lnTo>
                  <a:close/>
                </a:path>
              </a:pathLst>
            </a:custGeom>
            <a:solidFill>
              <a:srgbClr val="C195DB"/>
            </a:solidFill>
            <a:ln w="9525">
              <a:noFill/>
              <a:round/>
              <a:headEnd/>
              <a:tailEnd/>
            </a:ln>
          </p:spPr>
          <p:txBody>
            <a:bodyPr/>
            <a:lstStyle/>
            <a:p>
              <a:endParaRPr lang="ru-RU"/>
            </a:p>
          </p:txBody>
        </p:sp>
        <p:sp>
          <p:nvSpPr>
            <p:cNvPr id="162171" name="Freeform 3828"/>
            <p:cNvSpPr>
              <a:spLocks/>
            </p:cNvSpPr>
            <p:nvPr/>
          </p:nvSpPr>
          <p:spPr bwMode="auto">
            <a:xfrm>
              <a:off x="3623" y="814"/>
              <a:ext cx="321" cy="451"/>
            </a:xfrm>
            <a:custGeom>
              <a:avLst/>
              <a:gdLst>
                <a:gd name="T0" fmla="*/ 0 w 321"/>
                <a:gd name="T1" fmla="*/ 448 h 451"/>
                <a:gd name="T2" fmla="*/ 78 w 321"/>
                <a:gd name="T3" fmla="*/ 367 h 451"/>
                <a:gd name="T4" fmla="*/ 199 w 321"/>
                <a:gd name="T5" fmla="*/ 228 h 451"/>
                <a:gd name="T6" fmla="*/ 228 w 321"/>
                <a:gd name="T7" fmla="*/ 190 h 451"/>
                <a:gd name="T8" fmla="*/ 255 w 321"/>
                <a:gd name="T9" fmla="*/ 153 h 451"/>
                <a:gd name="T10" fmla="*/ 278 w 321"/>
                <a:gd name="T11" fmla="*/ 120 h 451"/>
                <a:gd name="T12" fmla="*/ 298 w 321"/>
                <a:gd name="T13" fmla="*/ 88 h 451"/>
                <a:gd name="T14" fmla="*/ 310 w 321"/>
                <a:gd name="T15" fmla="*/ 60 h 451"/>
                <a:gd name="T16" fmla="*/ 316 w 321"/>
                <a:gd name="T17" fmla="*/ 36 h 451"/>
                <a:gd name="T18" fmla="*/ 316 w 321"/>
                <a:gd name="T19" fmla="*/ 26 h 451"/>
                <a:gd name="T20" fmla="*/ 315 w 321"/>
                <a:gd name="T21" fmla="*/ 19 h 451"/>
                <a:gd name="T22" fmla="*/ 310 w 321"/>
                <a:gd name="T23" fmla="*/ 11 h 451"/>
                <a:gd name="T24" fmla="*/ 303 w 321"/>
                <a:gd name="T25" fmla="*/ 4 h 451"/>
                <a:gd name="T26" fmla="*/ 308 w 321"/>
                <a:gd name="T27" fmla="*/ 0 h 451"/>
                <a:gd name="T28" fmla="*/ 315 w 321"/>
                <a:gd name="T29" fmla="*/ 6 h 451"/>
                <a:gd name="T30" fmla="*/ 319 w 321"/>
                <a:gd name="T31" fmla="*/ 15 h 451"/>
                <a:gd name="T32" fmla="*/ 321 w 321"/>
                <a:gd name="T33" fmla="*/ 23 h 451"/>
                <a:gd name="T34" fmla="*/ 321 w 321"/>
                <a:gd name="T35" fmla="*/ 36 h 451"/>
                <a:gd name="T36" fmla="*/ 315 w 321"/>
                <a:gd name="T37" fmla="*/ 62 h 451"/>
                <a:gd name="T38" fmla="*/ 302 w 321"/>
                <a:gd name="T39" fmla="*/ 91 h 451"/>
                <a:gd name="T40" fmla="*/ 283 w 321"/>
                <a:gd name="T41" fmla="*/ 124 h 451"/>
                <a:gd name="T42" fmla="*/ 259 w 321"/>
                <a:gd name="T43" fmla="*/ 158 h 451"/>
                <a:gd name="T44" fmla="*/ 233 w 321"/>
                <a:gd name="T45" fmla="*/ 194 h 451"/>
                <a:gd name="T46" fmla="*/ 204 w 321"/>
                <a:gd name="T47" fmla="*/ 232 h 451"/>
                <a:gd name="T48" fmla="*/ 83 w 321"/>
                <a:gd name="T49" fmla="*/ 370 h 451"/>
                <a:gd name="T50" fmla="*/ 5 w 321"/>
                <a:gd name="T51" fmla="*/ 451 h 451"/>
                <a:gd name="T52" fmla="*/ 0 w 321"/>
                <a:gd name="T53" fmla="*/ 448 h 45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21"/>
                <a:gd name="T82" fmla="*/ 0 h 451"/>
                <a:gd name="T83" fmla="*/ 321 w 321"/>
                <a:gd name="T84" fmla="*/ 451 h 45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21" h="451">
                  <a:moveTo>
                    <a:pt x="0" y="448"/>
                  </a:moveTo>
                  <a:lnTo>
                    <a:pt x="78" y="367"/>
                  </a:lnTo>
                  <a:lnTo>
                    <a:pt x="199" y="228"/>
                  </a:lnTo>
                  <a:lnTo>
                    <a:pt x="228" y="190"/>
                  </a:lnTo>
                  <a:lnTo>
                    <a:pt x="255" y="153"/>
                  </a:lnTo>
                  <a:lnTo>
                    <a:pt x="278" y="120"/>
                  </a:lnTo>
                  <a:lnTo>
                    <a:pt x="298" y="88"/>
                  </a:lnTo>
                  <a:lnTo>
                    <a:pt x="310" y="60"/>
                  </a:lnTo>
                  <a:lnTo>
                    <a:pt x="316" y="36"/>
                  </a:lnTo>
                  <a:lnTo>
                    <a:pt x="316" y="26"/>
                  </a:lnTo>
                  <a:lnTo>
                    <a:pt x="315" y="19"/>
                  </a:lnTo>
                  <a:lnTo>
                    <a:pt x="310" y="11"/>
                  </a:lnTo>
                  <a:lnTo>
                    <a:pt x="303" y="4"/>
                  </a:lnTo>
                  <a:lnTo>
                    <a:pt x="308" y="0"/>
                  </a:lnTo>
                  <a:lnTo>
                    <a:pt x="315" y="6"/>
                  </a:lnTo>
                  <a:lnTo>
                    <a:pt x="319" y="15"/>
                  </a:lnTo>
                  <a:lnTo>
                    <a:pt x="321" y="23"/>
                  </a:lnTo>
                  <a:lnTo>
                    <a:pt x="321" y="36"/>
                  </a:lnTo>
                  <a:lnTo>
                    <a:pt x="315" y="62"/>
                  </a:lnTo>
                  <a:lnTo>
                    <a:pt x="302" y="91"/>
                  </a:lnTo>
                  <a:lnTo>
                    <a:pt x="283" y="124"/>
                  </a:lnTo>
                  <a:lnTo>
                    <a:pt x="259" y="158"/>
                  </a:lnTo>
                  <a:lnTo>
                    <a:pt x="233" y="194"/>
                  </a:lnTo>
                  <a:lnTo>
                    <a:pt x="204" y="232"/>
                  </a:lnTo>
                  <a:lnTo>
                    <a:pt x="83" y="370"/>
                  </a:lnTo>
                  <a:lnTo>
                    <a:pt x="5" y="451"/>
                  </a:lnTo>
                  <a:lnTo>
                    <a:pt x="0" y="448"/>
                  </a:lnTo>
                  <a:close/>
                </a:path>
              </a:pathLst>
            </a:custGeom>
            <a:solidFill>
              <a:srgbClr val="C195DB"/>
            </a:solidFill>
            <a:ln w="9525">
              <a:noFill/>
              <a:round/>
              <a:headEnd/>
              <a:tailEnd/>
            </a:ln>
          </p:spPr>
          <p:txBody>
            <a:bodyPr/>
            <a:lstStyle/>
            <a:p>
              <a:endParaRPr lang="ru-RU"/>
            </a:p>
          </p:txBody>
        </p:sp>
        <p:sp>
          <p:nvSpPr>
            <p:cNvPr id="162172" name="Freeform 3829"/>
            <p:cNvSpPr>
              <a:spLocks/>
            </p:cNvSpPr>
            <p:nvPr/>
          </p:nvSpPr>
          <p:spPr bwMode="auto">
            <a:xfrm>
              <a:off x="3625" y="1258"/>
              <a:ext cx="3" cy="7"/>
            </a:xfrm>
            <a:custGeom>
              <a:avLst/>
              <a:gdLst>
                <a:gd name="T0" fmla="*/ 0 w 3"/>
                <a:gd name="T1" fmla="*/ 0 h 7"/>
                <a:gd name="T2" fmla="*/ 0 w 3"/>
                <a:gd name="T3" fmla="*/ 2 h 7"/>
                <a:gd name="T4" fmla="*/ 3 w 3"/>
                <a:gd name="T5" fmla="*/ 7 h 7"/>
                <a:gd name="T6" fmla="*/ 0 w 3"/>
                <a:gd name="T7" fmla="*/ 0 h 7"/>
                <a:gd name="T8" fmla="*/ 0 60000 65536"/>
                <a:gd name="T9" fmla="*/ 0 60000 65536"/>
                <a:gd name="T10" fmla="*/ 0 60000 65536"/>
                <a:gd name="T11" fmla="*/ 0 60000 65536"/>
                <a:gd name="T12" fmla="*/ 0 w 3"/>
                <a:gd name="T13" fmla="*/ 0 h 7"/>
                <a:gd name="T14" fmla="*/ 3 w 3"/>
                <a:gd name="T15" fmla="*/ 7 h 7"/>
              </a:gdLst>
              <a:ahLst/>
              <a:cxnLst>
                <a:cxn ang="T8">
                  <a:pos x="T0" y="T1"/>
                </a:cxn>
                <a:cxn ang="T9">
                  <a:pos x="T2" y="T3"/>
                </a:cxn>
                <a:cxn ang="T10">
                  <a:pos x="T4" y="T5"/>
                </a:cxn>
                <a:cxn ang="T11">
                  <a:pos x="T6" y="T7"/>
                </a:cxn>
              </a:cxnLst>
              <a:rect l="T12" t="T13" r="T14" b="T15"/>
              <a:pathLst>
                <a:path w="3" h="7">
                  <a:moveTo>
                    <a:pt x="0" y="0"/>
                  </a:moveTo>
                  <a:lnTo>
                    <a:pt x="0" y="2"/>
                  </a:lnTo>
                  <a:lnTo>
                    <a:pt x="3" y="7"/>
                  </a:lnTo>
                  <a:lnTo>
                    <a:pt x="0" y="0"/>
                  </a:lnTo>
                  <a:close/>
                </a:path>
              </a:pathLst>
            </a:custGeom>
            <a:solidFill>
              <a:srgbClr val="C195DB"/>
            </a:solidFill>
            <a:ln w="9525">
              <a:noFill/>
              <a:round/>
              <a:headEnd/>
              <a:tailEnd/>
            </a:ln>
          </p:spPr>
          <p:txBody>
            <a:bodyPr/>
            <a:lstStyle/>
            <a:p>
              <a:endParaRPr lang="ru-RU"/>
            </a:p>
          </p:txBody>
        </p:sp>
        <p:sp>
          <p:nvSpPr>
            <p:cNvPr id="162173" name="Freeform 3830"/>
            <p:cNvSpPr>
              <a:spLocks/>
            </p:cNvSpPr>
            <p:nvPr/>
          </p:nvSpPr>
          <p:spPr bwMode="auto">
            <a:xfrm>
              <a:off x="3592" y="808"/>
              <a:ext cx="340" cy="435"/>
            </a:xfrm>
            <a:custGeom>
              <a:avLst/>
              <a:gdLst>
                <a:gd name="T0" fmla="*/ 339 w 340"/>
                <a:gd name="T1" fmla="*/ 13 h 435"/>
                <a:gd name="T2" fmla="*/ 330 w 340"/>
                <a:gd name="T3" fmla="*/ 9 h 435"/>
                <a:gd name="T4" fmla="*/ 321 w 340"/>
                <a:gd name="T5" fmla="*/ 7 h 435"/>
                <a:gd name="T6" fmla="*/ 302 w 340"/>
                <a:gd name="T7" fmla="*/ 13 h 435"/>
                <a:gd name="T8" fmla="*/ 281 w 340"/>
                <a:gd name="T9" fmla="*/ 25 h 435"/>
                <a:gd name="T10" fmla="*/ 258 w 340"/>
                <a:gd name="T11" fmla="*/ 47 h 435"/>
                <a:gd name="T12" fmla="*/ 232 w 340"/>
                <a:gd name="T13" fmla="*/ 75 h 435"/>
                <a:gd name="T14" fmla="*/ 205 w 340"/>
                <a:gd name="T15" fmla="*/ 108 h 435"/>
                <a:gd name="T16" fmla="*/ 179 w 340"/>
                <a:gd name="T17" fmla="*/ 144 h 435"/>
                <a:gd name="T18" fmla="*/ 151 w 340"/>
                <a:gd name="T19" fmla="*/ 185 h 435"/>
                <a:gd name="T20" fmla="*/ 101 w 340"/>
                <a:gd name="T21" fmla="*/ 265 h 435"/>
                <a:gd name="T22" fmla="*/ 57 w 340"/>
                <a:gd name="T23" fmla="*/ 340 h 435"/>
                <a:gd name="T24" fmla="*/ 4 w 340"/>
                <a:gd name="T25" fmla="*/ 435 h 435"/>
                <a:gd name="T26" fmla="*/ 0 w 340"/>
                <a:gd name="T27" fmla="*/ 430 h 435"/>
                <a:gd name="T28" fmla="*/ 52 w 340"/>
                <a:gd name="T29" fmla="*/ 336 h 435"/>
                <a:gd name="T30" fmla="*/ 96 w 340"/>
                <a:gd name="T31" fmla="*/ 260 h 435"/>
                <a:gd name="T32" fmla="*/ 147 w 340"/>
                <a:gd name="T33" fmla="*/ 180 h 435"/>
                <a:gd name="T34" fmla="*/ 174 w 340"/>
                <a:gd name="T35" fmla="*/ 139 h 435"/>
                <a:gd name="T36" fmla="*/ 200 w 340"/>
                <a:gd name="T37" fmla="*/ 103 h 435"/>
                <a:gd name="T38" fmla="*/ 228 w 340"/>
                <a:gd name="T39" fmla="*/ 70 h 435"/>
                <a:gd name="T40" fmla="*/ 253 w 340"/>
                <a:gd name="T41" fmla="*/ 42 h 435"/>
                <a:gd name="T42" fmla="*/ 277 w 340"/>
                <a:gd name="T43" fmla="*/ 19 h 435"/>
                <a:gd name="T44" fmla="*/ 300 w 340"/>
                <a:gd name="T45" fmla="*/ 7 h 435"/>
                <a:gd name="T46" fmla="*/ 319 w 340"/>
                <a:gd name="T47" fmla="*/ 0 h 435"/>
                <a:gd name="T48" fmla="*/ 332 w 340"/>
                <a:gd name="T49" fmla="*/ 2 h 435"/>
                <a:gd name="T50" fmla="*/ 340 w 340"/>
                <a:gd name="T51" fmla="*/ 7 h 435"/>
                <a:gd name="T52" fmla="*/ 339 w 340"/>
                <a:gd name="T53" fmla="*/ 13 h 43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40"/>
                <a:gd name="T82" fmla="*/ 0 h 435"/>
                <a:gd name="T83" fmla="*/ 340 w 340"/>
                <a:gd name="T84" fmla="*/ 435 h 43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40" h="435">
                  <a:moveTo>
                    <a:pt x="339" y="13"/>
                  </a:moveTo>
                  <a:lnTo>
                    <a:pt x="330" y="9"/>
                  </a:lnTo>
                  <a:lnTo>
                    <a:pt x="321" y="7"/>
                  </a:lnTo>
                  <a:lnTo>
                    <a:pt x="302" y="13"/>
                  </a:lnTo>
                  <a:lnTo>
                    <a:pt x="281" y="25"/>
                  </a:lnTo>
                  <a:lnTo>
                    <a:pt x="258" y="47"/>
                  </a:lnTo>
                  <a:lnTo>
                    <a:pt x="232" y="75"/>
                  </a:lnTo>
                  <a:lnTo>
                    <a:pt x="205" y="108"/>
                  </a:lnTo>
                  <a:lnTo>
                    <a:pt x="179" y="144"/>
                  </a:lnTo>
                  <a:lnTo>
                    <a:pt x="151" y="185"/>
                  </a:lnTo>
                  <a:lnTo>
                    <a:pt x="101" y="265"/>
                  </a:lnTo>
                  <a:lnTo>
                    <a:pt x="57" y="340"/>
                  </a:lnTo>
                  <a:lnTo>
                    <a:pt x="4" y="435"/>
                  </a:lnTo>
                  <a:lnTo>
                    <a:pt x="0" y="430"/>
                  </a:lnTo>
                  <a:lnTo>
                    <a:pt x="52" y="336"/>
                  </a:lnTo>
                  <a:lnTo>
                    <a:pt x="96" y="260"/>
                  </a:lnTo>
                  <a:lnTo>
                    <a:pt x="147" y="180"/>
                  </a:lnTo>
                  <a:lnTo>
                    <a:pt x="174" y="139"/>
                  </a:lnTo>
                  <a:lnTo>
                    <a:pt x="200" y="103"/>
                  </a:lnTo>
                  <a:lnTo>
                    <a:pt x="228" y="70"/>
                  </a:lnTo>
                  <a:lnTo>
                    <a:pt x="253" y="42"/>
                  </a:lnTo>
                  <a:lnTo>
                    <a:pt x="277" y="19"/>
                  </a:lnTo>
                  <a:lnTo>
                    <a:pt x="300" y="7"/>
                  </a:lnTo>
                  <a:lnTo>
                    <a:pt x="319" y="0"/>
                  </a:lnTo>
                  <a:lnTo>
                    <a:pt x="332" y="2"/>
                  </a:lnTo>
                  <a:lnTo>
                    <a:pt x="340" y="7"/>
                  </a:lnTo>
                  <a:lnTo>
                    <a:pt x="339" y="13"/>
                  </a:lnTo>
                  <a:close/>
                </a:path>
              </a:pathLst>
            </a:custGeom>
            <a:solidFill>
              <a:srgbClr val="C195DB"/>
            </a:solidFill>
            <a:ln w="9525">
              <a:noFill/>
              <a:round/>
              <a:headEnd/>
              <a:tailEnd/>
            </a:ln>
          </p:spPr>
          <p:txBody>
            <a:bodyPr/>
            <a:lstStyle/>
            <a:p>
              <a:endParaRPr lang="ru-RU"/>
            </a:p>
          </p:txBody>
        </p:sp>
        <p:sp>
          <p:nvSpPr>
            <p:cNvPr id="162174" name="Freeform 3831"/>
            <p:cNvSpPr>
              <a:spLocks/>
            </p:cNvSpPr>
            <p:nvPr/>
          </p:nvSpPr>
          <p:spPr bwMode="auto">
            <a:xfrm>
              <a:off x="3926" y="812"/>
              <a:ext cx="6" cy="7"/>
            </a:xfrm>
            <a:custGeom>
              <a:avLst/>
              <a:gdLst>
                <a:gd name="T0" fmla="*/ 6 w 6"/>
                <a:gd name="T1" fmla="*/ 0 h 7"/>
                <a:gd name="T2" fmla="*/ 5 w 6"/>
                <a:gd name="T3" fmla="*/ 7 h 7"/>
                <a:gd name="T4" fmla="*/ 0 w 6"/>
                <a:gd name="T5" fmla="*/ 5 h 7"/>
                <a:gd name="T6" fmla="*/ 6 w 6"/>
                <a:gd name="T7" fmla="*/ 0 h 7"/>
                <a:gd name="T8" fmla="*/ 0 60000 65536"/>
                <a:gd name="T9" fmla="*/ 0 60000 65536"/>
                <a:gd name="T10" fmla="*/ 0 60000 65536"/>
                <a:gd name="T11" fmla="*/ 0 60000 65536"/>
                <a:gd name="T12" fmla="*/ 0 w 6"/>
                <a:gd name="T13" fmla="*/ 0 h 7"/>
                <a:gd name="T14" fmla="*/ 6 w 6"/>
                <a:gd name="T15" fmla="*/ 7 h 7"/>
              </a:gdLst>
              <a:ahLst/>
              <a:cxnLst>
                <a:cxn ang="T8">
                  <a:pos x="T0" y="T1"/>
                </a:cxn>
                <a:cxn ang="T9">
                  <a:pos x="T2" y="T3"/>
                </a:cxn>
                <a:cxn ang="T10">
                  <a:pos x="T4" y="T5"/>
                </a:cxn>
                <a:cxn ang="T11">
                  <a:pos x="T6" y="T7"/>
                </a:cxn>
              </a:cxnLst>
              <a:rect l="T12" t="T13" r="T14" b="T15"/>
              <a:pathLst>
                <a:path w="6" h="7">
                  <a:moveTo>
                    <a:pt x="6" y="0"/>
                  </a:moveTo>
                  <a:lnTo>
                    <a:pt x="5" y="7"/>
                  </a:lnTo>
                  <a:lnTo>
                    <a:pt x="0" y="5"/>
                  </a:lnTo>
                  <a:lnTo>
                    <a:pt x="6" y="0"/>
                  </a:lnTo>
                  <a:close/>
                </a:path>
              </a:pathLst>
            </a:custGeom>
            <a:solidFill>
              <a:srgbClr val="C195DB"/>
            </a:solidFill>
            <a:ln w="9525">
              <a:noFill/>
              <a:round/>
              <a:headEnd/>
              <a:tailEnd/>
            </a:ln>
          </p:spPr>
          <p:txBody>
            <a:bodyPr/>
            <a:lstStyle/>
            <a:p>
              <a:endParaRPr lang="ru-RU"/>
            </a:p>
          </p:txBody>
        </p:sp>
        <p:sp>
          <p:nvSpPr>
            <p:cNvPr id="162175" name="Freeform 3832"/>
            <p:cNvSpPr>
              <a:spLocks/>
            </p:cNvSpPr>
            <p:nvPr/>
          </p:nvSpPr>
          <p:spPr bwMode="auto">
            <a:xfrm>
              <a:off x="3528" y="1238"/>
              <a:ext cx="67" cy="42"/>
            </a:xfrm>
            <a:custGeom>
              <a:avLst/>
              <a:gdLst>
                <a:gd name="T0" fmla="*/ 67 w 67"/>
                <a:gd name="T1" fmla="*/ 5 h 42"/>
                <a:gd name="T2" fmla="*/ 59 w 67"/>
                <a:gd name="T3" fmla="*/ 16 h 42"/>
                <a:gd name="T4" fmla="*/ 51 w 67"/>
                <a:gd name="T5" fmla="*/ 25 h 42"/>
                <a:gd name="T6" fmla="*/ 41 w 67"/>
                <a:gd name="T7" fmla="*/ 31 h 42"/>
                <a:gd name="T8" fmla="*/ 33 w 67"/>
                <a:gd name="T9" fmla="*/ 34 h 42"/>
                <a:gd name="T10" fmla="*/ 17 w 67"/>
                <a:gd name="T11" fmla="*/ 37 h 42"/>
                <a:gd name="T12" fmla="*/ 1 w 67"/>
                <a:gd name="T13" fmla="*/ 42 h 42"/>
                <a:gd name="T14" fmla="*/ 0 w 67"/>
                <a:gd name="T15" fmla="*/ 36 h 42"/>
                <a:gd name="T16" fmla="*/ 15 w 67"/>
                <a:gd name="T17" fmla="*/ 31 h 42"/>
                <a:gd name="T18" fmla="*/ 32 w 67"/>
                <a:gd name="T19" fmla="*/ 27 h 42"/>
                <a:gd name="T20" fmla="*/ 40 w 67"/>
                <a:gd name="T21" fmla="*/ 25 h 42"/>
                <a:gd name="T22" fmla="*/ 46 w 67"/>
                <a:gd name="T23" fmla="*/ 19 h 42"/>
                <a:gd name="T24" fmla="*/ 54 w 67"/>
                <a:gd name="T25" fmla="*/ 11 h 42"/>
                <a:gd name="T26" fmla="*/ 62 w 67"/>
                <a:gd name="T27" fmla="*/ 0 h 42"/>
                <a:gd name="T28" fmla="*/ 67 w 67"/>
                <a:gd name="T29" fmla="*/ 5 h 4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7"/>
                <a:gd name="T46" fmla="*/ 0 h 42"/>
                <a:gd name="T47" fmla="*/ 67 w 67"/>
                <a:gd name="T48" fmla="*/ 42 h 4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7" h="42">
                  <a:moveTo>
                    <a:pt x="67" y="5"/>
                  </a:moveTo>
                  <a:lnTo>
                    <a:pt x="59" y="16"/>
                  </a:lnTo>
                  <a:lnTo>
                    <a:pt x="51" y="25"/>
                  </a:lnTo>
                  <a:lnTo>
                    <a:pt x="41" y="31"/>
                  </a:lnTo>
                  <a:lnTo>
                    <a:pt x="33" y="34"/>
                  </a:lnTo>
                  <a:lnTo>
                    <a:pt x="17" y="37"/>
                  </a:lnTo>
                  <a:lnTo>
                    <a:pt x="1" y="42"/>
                  </a:lnTo>
                  <a:lnTo>
                    <a:pt x="0" y="36"/>
                  </a:lnTo>
                  <a:lnTo>
                    <a:pt x="15" y="31"/>
                  </a:lnTo>
                  <a:lnTo>
                    <a:pt x="32" y="27"/>
                  </a:lnTo>
                  <a:lnTo>
                    <a:pt x="40" y="25"/>
                  </a:lnTo>
                  <a:lnTo>
                    <a:pt x="46" y="19"/>
                  </a:lnTo>
                  <a:lnTo>
                    <a:pt x="54" y="11"/>
                  </a:lnTo>
                  <a:lnTo>
                    <a:pt x="62" y="0"/>
                  </a:lnTo>
                  <a:lnTo>
                    <a:pt x="67" y="5"/>
                  </a:lnTo>
                  <a:close/>
                </a:path>
              </a:pathLst>
            </a:custGeom>
            <a:solidFill>
              <a:srgbClr val="C195DB"/>
            </a:solidFill>
            <a:ln w="9525">
              <a:noFill/>
              <a:round/>
              <a:headEnd/>
              <a:tailEnd/>
            </a:ln>
          </p:spPr>
          <p:txBody>
            <a:bodyPr/>
            <a:lstStyle/>
            <a:p>
              <a:endParaRPr lang="ru-RU"/>
            </a:p>
          </p:txBody>
        </p:sp>
        <p:sp>
          <p:nvSpPr>
            <p:cNvPr id="162176" name="Freeform 3833"/>
            <p:cNvSpPr>
              <a:spLocks/>
            </p:cNvSpPr>
            <p:nvPr/>
          </p:nvSpPr>
          <p:spPr bwMode="auto">
            <a:xfrm>
              <a:off x="3590" y="1238"/>
              <a:ext cx="5" cy="5"/>
            </a:xfrm>
            <a:custGeom>
              <a:avLst/>
              <a:gdLst>
                <a:gd name="T0" fmla="*/ 5 w 5"/>
                <a:gd name="T1" fmla="*/ 5 h 5"/>
                <a:gd name="T2" fmla="*/ 0 w 5"/>
                <a:gd name="T3" fmla="*/ 0 h 5"/>
                <a:gd name="T4" fmla="*/ 5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5"/>
                  </a:moveTo>
                  <a:lnTo>
                    <a:pt x="0" y="0"/>
                  </a:lnTo>
                  <a:lnTo>
                    <a:pt x="5" y="5"/>
                  </a:lnTo>
                  <a:close/>
                </a:path>
              </a:pathLst>
            </a:custGeom>
            <a:solidFill>
              <a:srgbClr val="C195DB"/>
            </a:solidFill>
            <a:ln w="9525">
              <a:noFill/>
              <a:round/>
              <a:headEnd/>
              <a:tailEnd/>
            </a:ln>
          </p:spPr>
          <p:txBody>
            <a:bodyPr/>
            <a:lstStyle/>
            <a:p>
              <a:endParaRPr lang="ru-RU"/>
            </a:p>
          </p:txBody>
        </p:sp>
        <p:sp>
          <p:nvSpPr>
            <p:cNvPr id="162177" name="Freeform 3834"/>
            <p:cNvSpPr>
              <a:spLocks/>
            </p:cNvSpPr>
            <p:nvPr/>
          </p:nvSpPr>
          <p:spPr bwMode="auto">
            <a:xfrm>
              <a:off x="3507" y="1273"/>
              <a:ext cx="34" cy="90"/>
            </a:xfrm>
            <a:custGeom>
              <a:avLst/>
              <a:gdLst>
                <a:gd name="T0" fmla="*/ 25 w 34"/>
                <a:gd name="T1" fmla="*/ 5 h 90"/>
                <a:gd name="T2" fmla="*/ 14 w 34"/>
                <a:gd name="T3" fmla="*/ 16 h 90"/>
                <a:gd name="T4" fmla="*/ 9 w 34"/>
                <a:gd name="T5" fmla="*/ 25 h 90"/>
                <a:gd name="T6" fmla="*/ 5 w 34"/>
                <a:gd name="T7" fmla="*/ 38 h 90"/>
                <a:gd name="T8" fmla="*/ 6 w 34"/>
                <a:gd name="T9" fmla="*/ 49 h 90"/>
                <a:gd name="T10" fmla="*/ 11 w 34"/>
                <a:gd name="T11" fmla="*/ 61 h 90"/>
                <a:gd name="T12" fmla="*/ 16 w 34"/>
                <a:gd name="T13" fmla="*/ 69 h 90"/>
                <a:gd name="T14" fmla="*/ 25 w 34"/>
                <a:gd name="T15" fmla="*/ 79 h 90"/>
                <a:gd name="T16" fmla="*/ 34 w 34"/>
                <a:gd name="T17" fmla="*/ 85 h 90"/>
                <a:gd name="T18" fmla="*/ 29 w 34"/>
                <a:gd name="T19" fmla="*/ 90 h 90"/>
                <a:gd name="T20" fmla="*/ 20 w 34"/>
                <a:gd name="T21" fmla="*/ 83 h 90"/>
                <a:gd name="T22" fmla="*/ 11 w 34"/>
                <a:gd name="T23" fmla="*/ 74 h 90"/>
                <a:gd name="T24" fmla="*/ 5 w 34"/>
                <a:gd name="T25" fmla="*/ 63 h 90"/>
                <a:gd name="T26" fmla="*/ 0 w 34"/>
                <a:gd name="T27" fmla="*/ 49 h 90"/>
                <a:gd name="T28" fmla="*/ 0 w 34"/>
                <a:gd name="T29" fmla="*/ 38 h 90"/>
                <a:gd name="T30" fmla="*/ 3 w 34"/>
                <a:gd name="T31" fmla="*/ 23 h 90"/>
                <a:gd name="T32" fmla="*/ 9 w 34"/>
                <a:gd name="T33" fmla="*/ 11 h 90"/>
                <a:gd name="T34" fmla="*/ 21 w 34"/>
                <a:gd name="T35" fmla="*/ 0 h 90"/>
                <a:gd name="T36" fmla="*/ 25 w 34"/>
                <a:gd name="T37" fmla="*/ 5 h 9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4"/>
                <a:gd name="T58" fmla="*/ 0 h 90"/>
                <a:gd name="T59" fmla="*/ 34 w 34"/>
                <a:gd name="T60" fmla="*/ 90 h 9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4" h="90">
                  <a:moveTo>
                    <a:pt x="25" y="5"/>
                  </a:moveTo>
                  <a:lnTo>
                    <a:pt x="14" y="16"/>
                  </a:lnTo>
                  <a:lnTo>
                    <a:pt x="9" y="25"/>
                  </a:lnTo>
                  <a:lnTo>
                    <a:pt x="5" y="38"/>
                  </a:lnTo>
                  <a:lnTo>
                    <a:pt x="6" y="49"/>
                  </a:lnTo>
                  <a:lnTo>
                    <a:pt x="11" y="61"/>
                  </a:lnTo>
                  <a:lnTo>
                    <a:pt x="16" y="69"/>
                  </a:lnTo>
                  <a:lnTo>
                    <a:pt x="25" y="79"/>
                  </a:lnTo>
                  <a:lnTo>
                    <a:pt x="34" y="85"/>
                  </a:lnTo>
                  <a:lnTo>
                    <a:pt x="29" y="90"/>
                  </a:lnTo>
                  <a:lnTo>
                    <a:pt x="20" y="83"/>
                  </a:lnTo>
                  <a:lnTo>
                    <a:pt x="11" y="74"/>
                  </a:lnTo>
                  <a:lnTo>
                    <a:pt x="5" y="63"/>
                  </a:lnTo>
                  <a:lnTo>
                    <a:pt x="0" y="49"/>
                  </a:lnTo>
                  <a:lnTo>
                    <a:pt x="0" y="38"/>
                  </a:lnTo>
                  <a:lnTo>
                    <a:pt x="3" y="23"/>
                  </a:lnTo>
                  <a:lnTo>
                    <a:pt x="9" y="11"/>
                  </a:lnTo>
                  <a:lnTo>
                    <a:pt x="21" y="0"/>
                  </a:lnTo>
                  <a:lnTo>
                    <a:pt x="25" y="5"/>
                  </a:lnTo>
                  <a:close/>
                </a:path>
              </a:pathLst>
            </a:custGeom>
            <a:solidFill>
              <a:srgbClr val="C195DB"/>
            </a:solidFill>
            <a:ln w="9525">
              <a:noFill/>
              <a:round/>
              <a:headEnd/>
              <a:tailEnd/>
            </a:ln>
          </p:spPr>
          <p:txBody>
            <a:bodyPr/>
            <a:lstStyle/>
            <a:p>
              <a:endParaRPr lang="ru-RU"/>
            </a:p>
          </p:txBody>
        </p:sp>
        <p:sp>
          <p:nvSpPr>
            <p:cNvPr id="162178" name="Freeform 3835"/>
            <p:cNvSpPr>
              <a:spLocks/>
            </p:cNvSpPr>
            <p:nvPr/>
          </p:nvSpPr>
          <p:spPr bwMode="auto">
            <a:xfrm>
              <a:off x="3527" y="1273"/>
              <a:ext cx="7" cy="7"/>
            </a:xfrm>
            <a:custGeom>
              <a:avLst/>
              <a:gdLst>
                <a:gd name="T0" fmla="*/ 3 w 7"/>
                <a:gd name="T1" fmla="*/ 0 h 7"/>
                <a:gd name="T2" fmla="*/ 0 w 7"/>
                <a:gd name="T3" fmla="*/ 0 h 7"/>
                <a:gd name="T4" fmla="*/ 7 w 7"/>
                <a:gd name="T5" fmla="*/ 5 h 7"/>
                <a:gd name="T6" fmla="*/ 5 w 7"/>
                <a:gd name="T7" fmla="*/ 7 h 7"/>
                <a:gd name="T8" fmla="*/ 3 w 7"/>
                <a:gd name="T9" fmla="*/ 0 h 7"/>
                <a:gd name="T10" fmla="*/ 0 60000 65536"/>
                <a:gd name="T11" fmla="*/ 0 60000 65536"/>
                <a:gd name="T12" fmla="*/ 0 60000 65536"/>
                <a:gd name="T13" fmla="*/ 0 60000 65536"/>
                <a:gd name="T14" fmla="*/ 0 60000 65536"/>
                <a:gd name="T15" fmla="*/ 0 w 7"/>
                <a:gd name="T16" fmla="*/ 0 h 7"/>
                <a:gd name="T17" fmla="*/ 7 w 7"/>
                <a:gd name="T18" fmla="*/ 7 h 7"/>
              </a:gdLst>
              <a:ahLst/>
              <a:cxnLst>
                <a:cxn ang="T10">
                  <a:pos x="T0" y="T1"/>
                </a:cxn>
                <a:cxn ang="T11">
                  <a:pos x="T2" y="T3"/>
                </a:cxn>
                <a:cxn ang="T12">
                  <a:pos x="T4" y="T5"/>
                </a:cxn>
                <a:cxn ang="T13">
                  <a:pos x="T6" y="T7"/>
                </a:cxn>
                <a:cxn ang="T14">
                  <a:pos x="T8" y="T9"/>
                </a:cxn>
              </a:cxnLst>
              <a:rect l="T15" t="T16" r="T17" b="T18"/>
              <a:pathLst>
                <a:path w="7" h="7">
                  <a:moveTo>
                    <a:pt x="3" y="0"/>
                  </a:moveTo>
                  <a:lnTo>
                    <a:pt x="0" y="0"/>
                  </a:lnTo>
                  <a:lnTo>
                    <a:pt x="7" y="5"/>
                  </a:lnTo>
                  <a:lnTo>
                    <a:pt x="5" y="7"/>
                  </a:lnTo>
                  <a:lnTo>
                    <a:pt x="3" y="0"/>
                  </a:lnTo>
                  <a:close/>
                </a:path>
              </a:pathLst>
            </a:custGeom>
            <a:solidFill>
              <a:srgbClr val="C195DB"/>
            </a:solidFill>
            <a:ln w="9525">
              <a:noFill/>
              <a:round/>
              <a:headEnd/>
              <a:tailEnd/>
            </a:ln>
          </p:spPr>
          <p:txBody>
            <a:bodyPr/>
            <a:lstStyle/>
            <a:p>
              <a:endParaRPr lang="ru-RU"/>
            </a:p>
          </p:txBody>
        </p:sp>
        <p:sp>
          <p:nvSpPr>
            <p:cNvPr id="162179" name="Freeform 3836"/>
            <p:cNvSpPr>
              <a:spLocks/>
            </p:cNvSpPr>
            <p:nvPr/>
          </p:nvSpPr>
          <p:spPr bwMode="auto">
            <a:xfrm>
              <a:off x="3536" y="1358"/>
              <a:ext cx="7" cy="5"/>
            </a:xfrm>
            <a:custGeom>
              <a:avLst/>
              <a:gdLst>
                <a:gd name="T0" fmla="*/ 0 w 7"/>
                <a:gd name="T1" fmla="*/ 5 h 5"/>
                <a:gd name="T2" fmla="*/ 3 w 7"/>
                <a:gd name="T3" fmla="*/ 5 h 5"/>
                <a:gd name="T4" fmla="*/ 7 w 7"/>
                <a:gd name="T5" fmla="*/ 0 h 5"/>
                <a:gd name="T6" fmla="*/ 0 w 7"/>
                <a:gd name="T7" fmla="*/ 5 h 5"/>
                <a:gd name="T8" fmla="*/ 0 60000 65536"/>
                <a:gd name="T9" fmla="*/ 0 60000 65536"/>
                <a:gd name="T10" fmla="*/ 0 60000 65536"/>
                <a:gd name="T11" fmla="*/ 0 60000 65536"/>
                <a:gd name="T12" fmla="*/ 0 w 7"/>
                <a:gd name="T13" fmla="*/ 0 h 5"/>
                <a:gd name="T14" fmla="*/ 7 w 7"/>
                <a:gd name="T15" fmla="*/ 5 h 5"/>
              </a:gdLst>
              <a:ahLst/>
              <a:cxnLst>
                <a:cxn ang="T8">
                  <a:pos x="T0" y="T1"/>
                </a:cxn>
                <a:cxn ang="T9">
                  <a:pos x="T2" y="T3"/>
                </a:cxn>
                <a:cxn ang="T10">
                  <a:pos x="T4" y="T5"/>
                </a:cxn>
                <a:cxn ang="T11">
                  <a:pos x="T6" y="T7"/>
                </a:cxn>
              </a:cxnLst>
              <a:rect l="T12" t="T13" r="T14" b="T15"/>
              <a:pathLst>
                <a:path w="7" h="5">
                  <a:moveTo>
                    <a:pt x="0" y="5"/>
                  </a:moveTo>
                  <a:lnTo>
                    <a:pt x="3" y="5"/>
                  </a:lnTo>
                  <a:lnTo>
                    <a:pt x="7" y="0"/>
                  </a:lnTo>
                  <a:lnTo>
                    <a:pt x="0" y="5"/>
                  </a:lnTo>
                  <a:close/>
                </a:path>
              </a:pathLst>
            </a:custGeom>
            <a:solidFill>
              <a:srgbClr val="C195DB"/>
            </a:solidFill>
            <a:ln w="9525">
              <a:noFill/>
              <a:round/>
              <a:headEnd/>
              <a:tailEnd/>
            </a:ln>
          </p:spPr>
          <p:txBody>
            <a:bodyPr/>
            <a:lstStyle/>
            <a:p>
              <a:endParaRPr lang="ru-RU"/>
            </a:p>
          </p:txBody>
        </p:sp>
        <p:sp>
          <p:nvSpPr>
            <p:cNvPr id="162180" name="Freeform 3837"/>
            <p:cNvSpPr>
              <a:spLocks/>
            </p:cNvSpPr>
            <p:nvPr/>
          </p:nvSpPr>
          <p:spPr bwMode="auto">
            <a:xfrm>
              <a:off x="2350" y="1141"/>
              <a:ext cx="85" cy="87"/>
            </a:xfrm>
            <a:custGeom>
              <a:avLst/>
              <a:gdLst>
                <a:gd name="T0" fmla="*/ 4 w 85"/>
                <a:gd name="T1" fmla="*/ 62 h 87"/>
                <a:gd name="T2" fmla="*/ 0 w 85"/>
                <a:gd name="T3" fmla="*/ 54 h 87"/>
                <a:gd name="T4" fmla="*/ 0 w 85"/>
                <a:gd name="T5" fmla="*/ 45 h 87"/>
                <a:gd name="T6" fmla="*/ 0 w 85"/>
                <a:gd name="T7" fmla="*/ 41 h 87"/>
                <a:gd name="T8" fmla="*/ 0 w 85"/>
                <a:gd name="T9" fmla="*/ 36 h 87"/>
                <a:gd name="T10" fmla="*/ 2 w 85"/>
                <a:gd name="T11" fmla="*/ 33 h 87"/>
                <a:gd name="T12" fmla="*/ 2 w 85"/>
                <a:gd name="T13" fmla="*/ 28 h 87"/>
                <a:gd name="T14" fmla="*/ 7 w 85"/>
                <a:gd name="T15" fmla="*/ 22 h 87"/>
                <a:gd name="T16" fmla="*/ 11 w 85"/>
                <a:gd name="T17" fmla="*/ 14 h 87"/>
                <a:gd name="T18" fmla="*/ 14 w 85"/>
                <a:gd name="T19" fmla="*/ 12 h 87"/>
                <a:gd name="T20" fmla="*/ 17 w 85"/>
                <a:gd name="T21" fmla="*/ 8 h 87"/>
                <a:gd name="T22" fmla="*/ 25 w 85"/>
                <a:gd name="T23" fmla="*/ 4 h 87"/>
                <a:gd name="T24" fmla="*/ 35 w 85"/>
                <a:gd name="T25" fmla="*/ 1 h 87"/>
                <a:gd name="T26" fmla="*/ 42 w 85"/>
                <a:gd name="T27" fmla="*/ 0 h 87"/>
                <a:gd name="T28" fmla="*/ 46 w 85"/>
                <a:gd name="T29" fmla="*/ 0 h 87"/>
                <a:gd name="T30" fmla="*/ 50 w 85"/>
                <a:gd name="T31" fmla="*/ 0 h 87"/>
                <a:gd name="T32" fmla="*/ 59 w 85"/>
                <a:gd name="T33" fmla="*/ 4 h 87"/>
                <a:gd name="T34" fmla="*/ 65 w 85"/>
                <a:gd name="T35" fmla="*/ 7 h 87"/>
                <a:gd name="T36" fmla="*/ 73 w 85"/>
                <a:gd name="T37" fmla="*/ 12 h 87"/>
                <a:gd name="T38" fmla="*/ 78 w 85"/>
                <a:gd name="T39" fmla="*/ 18 h 87"/>
                <a:gd name="T40" fmla="*/ 83 w 85"/>
                <a:gd name="T41" fmla="*/ 26 h 87"/>
                <a:gd name="T42" fmla="*/ 85 w 85"/>
                <a:gd name="T43" fmla="*/ 35 h 87"/>
                <a:gd name="T44" fmla="*/ 85 w 85"/>
                <a:gd name="T45" fmla="*/ 44 h 87"/>
                <a:gd name="T46" fmla="*/ 85 w 85"/>
                <a:gd name="T47" fmla="*/ 47 h 87"/>
                <a:gd name="T48" fmla="*/ 85 w 85"/>
                <a:gd name="T49" fmla="*/ 52 h 87"/>
                <a:gd name="T50" fmla="*/ 84 w 85"/>
                <a:gd name="T51" fmla="*/ 55 h 87"/>
                <a:gd name="T52" fmla="*/ 84 w 85"/>
                <a:gd name="T53" fmla="*/ 60 h 87"/>
                <a:gd name="T54" fmla="*/ 79 w 85"/>
                <a:gd name="T55" fmla="*/ 68 h 87"/>
                <a:gd name="T56" fmla="*/ 75 w 85"/>
                <a:gd name="T57" fmla="*/ 74 h 87"/>
                <a:gd name="T58" fmla="*/ 72 w 85"/>
                <a:gd name="T59" fmla="*/ 77 h 87"/>
                <a:gd name="T60" fmla="*/ 69 w 85"/>
                <a:gd name="T61" fmla="*/ 79 h 87"/>
                <a:gd name="T62" fmla="*/ 61 w 85"/>
                <a:gd name="T63" fmla="*/ 84 h 87"/>
                <a:gd name="T64" fmla="*/ 52 w 85"/>
                <a:gd name="T65" fmla="*/ 87 h 87"/>
                <a:gd name="T66" fmla="*/ 44 w 85"/>
                <a:gd name="T67" fmla="*/ 87 h 87"/>
                <a:gd name="T68" fmla="*/ 39 w 85"/>
                <a:gd name="T69" fmla="*/ 87 h 87"/>
                <a:gd name="T70" fmla="*/ 36 w 85"/>
                <a:gd name="T71" fmla="*/ 87 h 87"/>
                <a:gd name="T72" fmla="*/ 26 w 85"/>
                <a:gd name="T73" fmla="*/ 85 h 87"/>
                <a:gd name="T74" fmla="*/ 21 w 85"/>
                <a:gd name="T75" fmla="*/ 81 h 87"/>
                <a:gd name="T76" fmla="*/ 13 w 85"/>
                <a:gd name="T77" fmla="*/ 75 h 87"/>
                <a:gd name="T78" fmla="*/ 8 w 85"/>
                <a:gd name="T79" fmla="*/ 69 h 87"/>
                <a:gd name="T80" fmla="*/ 4 w 85"/>
                <a:gd name="T81" fmla="*/ 62 h 8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5"/>
                <a:gd name="T124" fmla="*/ 0 h 87"/>
                <a:gd name="T125" fmla="*/ 85 w 85"/>
                <a:gd name="T126" fmla="*/ 87 h 8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5" h="87">
                  <a:moveTo>
                    <a:pt x="4" y="62"/>
                  </a:moveTo>
                  <a:lnTo>
                    <a:pt x="0" y="54"/>
                  </a:lnTo>
                  <a:lnTo>
                    <a:pt x="0" y="45"/>
                  </a:lnTo>
                  <a:lnTo>
                    <a:pt x="0" y="41"/>
                  </a:lnTo>
                  <a:lnTo>
                    <a:pt x="0" y="36"/>
                  </a:lnTo>
                  <a:lnTo>
                    <a:pt x="2" y="33"/>
                  </a:lnTo>
                  <a:lnTo>
                    <a:pt x="2" y="28"/>
                  </a:lnTo>
                  <a:lnTo>
                    <a:pt x="7" y="22"/>
                  </a:lnTo>
                  <a:lnTo>
                    <a:pt x="11" y="14"/>
                  </a:lnTo>
                  <a:lnTo>
                    <a:pt x="14" y="12"/>
                  </a:lnTo>
                  <a:lnTo>
                    <a:pt x="17" y="8"/>
                  </a:lnTo>
                  <a:lnTo>
                    <a:pt x="25" y="4"/>
                  </a:lnTo>
                  <a:lnTo>
                    <a:pt x="35" y="1"/>
                  </a:lnTo>
                  <a:lnTo>
                    <a:pt x="42" y="0"/>
                  </a:lnTo>
                  <a:lnTo>
                    <a:pt x="46" y="0"/>
                  </a:lnTo>
                  <a:lnTo>
                    <a:pt x="50" y="0"/>
                  </a:lnTo>
                  <a:lnTo>
                    <a:pt x="59" y="4"/>
                  </a:lnTo>
                  <a:lnTo>
                    <a:pt x="65" y="7"/>
                  </a:lnTo>
                  <a:lnTo>
                    <a:pt x="73" y="12"/>
                  </a:lnTo>
                  <a:lnTo>
                    <a:pt x="78" y="18"/>
                  </a:lnTo>
                  <a:lnTo>
                    <a:pt x="83" y="26"/>
                  </a:lnTo>
                  <a:lnTo>
                    <a:pt x="85" y="35"/>
                  </a:lnTo>
                  <a:lnTo>
                    <a:pt x="85" y="44"/>
                  </a:lnTo>
                  <a:lnTo>
                    <a:pt x="85" y="47"/>
                  </a:lnTo>
                  <a:lnTo>
                    <a:pt x="85" y="52"/>
                  </a:lnTo>
                  <a:lnTo>
                    <a:pt x="84" y="55"/>
                  </a:lnTo>
                  <a:lnTo>
                    <a:pt x="84" y="60"/>
                  </a:lnTo>
                  <a:lnTo>
                    <a:pt x="79" y="68"/>
                  </a:lnTo>
                  <a:lnTo>
                    <a:pt x="75" y="74"/>
                  </a:lnTo>
                  <a:lnTo>
                    <a:pt x="72" y="77"/>
                  </a:lnTo>
                  <a:lnTo>
                    <a:pt x="69" y="79"/>
                  </a:lnTo>
                  <a:lnTo>
                    <a:pt x="61" y="84"/>
                  </a:lnTo>
                  <a:lnTo>
                    <a:pt x="52" y="87"/>
                  </a:lnTo>
                  <a:lnTo>
                    <a:pt x="44" y="87"/>
                  </a:lnTo>
                  <a:lnTo>
                    <a:pt x="39" y="87"/>
                  </a:lnTo>
                  <a:lnTo>
                    <a:pt x="36" y="87"/>
                  </a:lnTo>
                  <a:lnTo>
                    <a:pt x="26" y="85"/>
                  </a:lnTo>
                  <a:lnTo>
                    <a:pt x="21" y="81"/>
                  </a:lnTo>
                  <a:lnTo>
                    <a:pt x="13" y="75"/>
                  </a:lnTo>
                  <a:lnTo>
                    <a:pt x="8" y="69"/>
                  </a:lnTo>
                  <a:lnTo>
                    <a:pt x="4" y="62"/>
                  </a:lnTo>
                  <a:close/>
                </a:path>
              </a:pathLst>
            </a:custGeom>
            <a:solidFill>
              <a:srgbClr val="F561AF"/>
            </a:solidFill>
            <a:ln w="9525">
              <a:noFill/>
              <a:round/>
              <a:headEnd/>
              <a:tailEnd/>
            </a:ln>
          </p:spPr>
          <p:txBody>
            <a:bodyPr/>
            <a:lstStyle/>
            <a:p>
              <a:endParaRPr lang="ru-RU"/>
            </a:p>
          </p:txBody>
        </p:sp>
        <p:sp>
          <p:nvSpPr>
            <p:cNvPr id="162181" name="Freeform 3838"/>
            <p:cNvSpPr>
              <a:spLocks/>
            </p:cNvSpPr>
            <p:nvPr/>
          </p:nvSpPr>
          <p:spPr bwMode="auto">
            <a:xfrm>
              <a:off x="2347" y="1141"/>
              <a:ext cx="29" cy="63"/>
            </a:xfrm>
            <a:custGeom>
              <a:avLst/>
              <a:gdLst>
                <a:gd name="T0" fmla="*/ 3 w 29"/>
                <a:gd name="T1" fmla="*/ 63 h 63"/>
                <a:gd name="T2" fmla="*/ 0 w 29"/>
                <a:gd name="T3" fmla="*/ 55 h 63"/>
                <a:gd name="T4" fmla="*/ 0 w 29"/>
                <a:gd name="T5" fmla="*/ 45 h 63"/>
                <a:gd name="T6" fmla="*/ 3 w 29"/>
                <a:gd name="T7" fmla="*/ 26 h 63"/>
                <a:gd name="T8" fmla="*/ 11 w 29"/>
                <a:gd name="T9" fmla="*/ 10 h 63"/>
                <a:gd name="T10" fmla="*/ 17 w 29"/>
                <a:gd name="T11" fmla="*/ 5 h 63"/>
                <a:gd name="T12" fmla="*/ 26 w 29"/>
                <a:gd name="T13" fmla="*/ 0 h 63"/>
                <a:gd name="T14" fmla="*/ 29 w 29"/>
                <a:gd name="T15" fmla="*/ 5 h 63"/>
                <a:gd name="T16" fmla="*/ 21 w 29"/>
                <a:gd name="T17" fmla="*/ 10 h 63"/>
                <a:gd name="T18" fmla="*/ 16 w 29"/>
                <a:gd name="T19" fmla="*/ 14 h 63"/>
                <a:gd name="T20" fmla="*/ 8 w 29"/>
                <a:gd name="T21" fmla="*/ 29 h 63"/>
                <a:gd name="T22" fmla="*/ 5 w 29"/>
                <a:gd name="T23" fmla="*/ 45 h 63"/>
                <a:gd name="T24" fmla="*/ 5 w 29"/>
                <a:gd name="T25" fmla="*/ 52 h 63"/>
                <a:gd name="T26" fmla="*/ 8 w 29"/>
                <a:gd name="T27" fmla="*/ 60 h 63"/>
                <a:gd name="T28" fmla="*/ 3 w 29"/>
                <a:gd name="T29" fmla="*/ 63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9"/>
                <a:gd name="T46" fmla="*/ 0 h 63"/>
                <a:gd name="T47" fmla="*/ 29 w 29"/>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9" h="63">
                  <a:moveTo>
                    <a:pt x="3" y="63"/>
                  </a:moveTo>
                  <a:lnTo>
                    <a:pt x="0" y="55"/>
                  </a:lnTo>
                  <a:lnTo>
                    <a:pt x="0" y="45"/>
                  </a:lnTo>
                  <a:lnTo>
                    <a:pt x="3" y="26"/>
                  </a:lnTo>
                  <a:lnTo>
                    <a:pt x="11" y="10"/>
                  </a:lnTo>
                  <a:lnTo>
                    <a:pt x="17" y="5"/>
                  </a:lnTo>
                  <a:lnTo>
                    <a:pt x="26" y="0"/>
                  </a:lnTo>
                  <a:lnTo>
                    <a:pt x="29" y="5"/>
                  </a:lnTo>
                  <a:lnTo>
                    <a:pt x="21" y="10"/>
                  </a:lnTo>
                  <a:lnTo>
                    <a:pt x="16" y="14"/>
                  </a:lnTo>
                  <a:lnTo>
                    <a:pt x="8" y="29"/>
                  </a:lnTo>
                  <a:lnTo>
                    <a:pt x="5" y="45"/>
                  </a:lnTo>
                  <a:lnTo>
                    <a:pt x="5" y="52"/>
                  </a:lnTo>
                  <a:lnTo>
                    <a:pt x="8" y="60"/>
                  </a:lnTo>
                  <a:lnTo>
                    <a:pt x="3" y="63"/>
                  </a:lnTo>
                  <a:close/>
                </a:path>
              </a:pathLst>
            </a:custGeom>
            <a:solidFill>
              <a:srgbClr val="F8BDD6"/>
            </a:solidFill>
            <a:ln w="9525">
              <a:noFill/>
              <a:round/>
              <a:headEnd/>
              <a:tailEnd/>
            </a:ln>
          </p:spPr>
          <p:txBody>
            <a:bodyPr/>
            <a:lstStyle/>
            <a:p>
              <a:endParaRPr lang="ru-RU"/>
            </a:p>
          </p:txBody>
        </p:sp>
        <p:sp>
          <p:nvSpPr>
            <p:cNvPr id="162182" name="Freeform 3839"/>
            <p:cNvSpPr>
              <a:spLocks/>
            </p:cNvSpPr>
            <p:nvPr/>
          </p:nvSpPr>
          <p:spPr bwMode="auto">
            <a:xfrm>
              <a:off x="2372" y="1138"/>
              <a:ext cx="62" cy="32"/>
            </a:xfrm>
            <a:custGeom>
              <a:avLst/>
              <a:gdLst>
                <a:gd name="T0" fmla="*/ 0 w 62"/>
                <a:gd name="T1" fmla="*/ 4 h 32"/>
                <a:gd name="T2" fmla="*/ 12 w 62"/>
                <a:gd name="T3" fmla="*/ 0 h 32"/>
                <a:gd name="T4" fmla="*/ 19 w 62"/>
                <a:gd name="T5" fmla="*/ 0 h 32"/>
                <a:gd name="T6" fmla="*/ 38 w 62"/>
                <a:gd name="T7" fmla="*/ 4 h 32"/>
                <a:gd name="T8" fmla="*/ 52 w 62"/>
                <a:gd name="T9" fmla="*/ 12 h 32"/>
                <a:gd name="T10" fmla="*/ 57 w 62"/>
                <a:gd name="T11" fmla="*/ 18 h 32"/>
                <a:gd name="T12" fmla="*/ 62 w 62"/>
                <a:gd name="T13" fmla="*/ 28 h 32"/>
                <a:gd name="T14" fmla="*/ 57 w 62"/>
                <a:gd name="T15" fmla="*/ 32 h 32"/>
                <a:gd name="T16" fmla="*/ 52 w 62"/>
                <a:gd name="T17" fmla="*/ 24 h 32"/>
                <a:gd name="T18" fmla="*/ 47 w 62"/>
                <a:gd name="T19" fmla="*/ 18 h 32"/>
                <a:gd name="T20" fmla="*/ 35 w 62"/>
                <a:gd name="T21" fmla="*/ 8 h 32"/>
                <a:gd name="T22" fmla="*/ 19 w 62"/>
                <a:gd name="T23" fmla="*/ 6 h 32"/>
                <a:gd name="T24" fmla="*/ 12 w 62"/>
                <a:gd name="T25" fmla="*/ 6 h 32"/>
                <a:gd name="T26" fmla="*/ 3 w 62"/>
                <a:gd name="T27" fmla="*/ 9 h 32"/>
                <a:gd name="T28" fmla="*/ 0 w 62"/>
                <a:gd name="T29" fmla="*/ 4 h 3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2"/>
                <a:gd name="T46" fmla="*/ 0 h 32"/>
                <a:gd name="T47" fmla="*/ 62 w 62"/>
                <a:gd name="T48" fmla="*/ 32 h 3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2" h="32">
                  <a:moveTo>
                    <a:pt x="0" y="4"/>
                  </a:moveTo>
                  <a:lnTo>
                    <a:pt x="12" y="0"/>
                  </a:lnTo>
                  <a:lnTo>
                    <a:pt x="19" y="0"/>
                  </a:lnTo>
                  <a:lnTo>
                    <a:pt x="38" y="4"/>
                  </a:lnTo>
                  <a:lnTo>
                    <a:pt x="52" y="12"/>
                  </a:lnTo>
                  <a:lnTo>
                    <a:pt x="57" y="18"/>
                  </a:lnTo>
                  <a:lnTo>
                    <a:pt x="62" y="28"/>
                  </a:lnTo>
                  <a:lnTo>
                    <a:pt x="57" y="32"/>
                  </a:lnTo>
                  <a:lnTo>
                    <a:pt x="52" y="24"/>
                  </a:lnTo>
                  <a:lnTo>
                    <a:pt x="47" y="18"/>
                  </a:lnTo>
                  <a:lnTo>
                    <a:pt x="35" y="8"/>
                  </a:lnTo>
                  <a:lnTo>
                    <a:pt x="19" y="6"/>
                  </a:lnTo>
                  <a:lnTo>
                    <a:pt x="12" y="6"/>
                  </a:lnTo>
                  <a:lnTo>
                    <a:pt x="3" y="9"/>
                  </a:lnTo>
                  <a:lnTo>
                    <a:pt x="0" y="4"/>
                  </a:lnTo>
                  <a:close/>
                </a:path>
              </a:pathLst>
            </a:custGeom>
            <a:solidFill>
              <a:srgbClr val="F8BDD6"/>
            </a:solidFill>
            <a:ln w="9525">
              <a:noFill/>
              <a:round/>
              <a:headEnd/>
              <a:tailEnd/>
            </a:ln>
          </p:spPr>
          <p:txBody>
            <a:bodyPr/>
            <a:lstStyle/>
            <a:p>
              <a:endParaRPr lang="ru-RU"/>
            </a:p>
          </p:txBody>
        </p:sp>
        <p:sp>
          <p:nvSpPr>
            <p:cNvPr id="162183" name="Freeform 3840"/>
            <p:cNvSpPr>
              <a:spLocks/>
            </p:cNvSpPr>
            <p:nvPr/>
          </p:nvSpPr>
          <p:spPr bwMode="auto">
            <a:xfrm>
              <a:off x="2374" y="1141"/>
              <a:ext cx="3" cy="7"/>
            </a:xfrm>
            <a:custGeom>
              <a:avLst/>
              <a:gdLst>
                <a:gd name="T0" fmla="*/ 0 w 3"/>
                <a:gd name="T1" fmla="*/ 0 h 7"/>
                <a:gd name="T2" fmla="*/ 3 w 3"/>
                <a:gd name="T3" fmla="*/ 7 h 7"/>
                <a:gd name="T4" fmla="*/ 0 w 3"/>
                <a:gd name="T5" fmla="*/ 0 h 7"/>
                <a:gd name="T6" fmla="*/ 0 60000 65536"/>
                <a:gd name="T7" fmla="*/ 0 60000 65536"/>
                <a:gd name="T8" fmla="*/ 0 60000 65536"/>
                <a:gd name="T9" fmla="*/ 0 w 3"/>
                <a:gd name="T10" fmla="*/ 0 h 7"/>
                <a:gd name="T11" fmla="*/ 3 w 3"/>
                <a:gd name="T12" fmla="*/ 7 h 7"/>
              </a:gdLst>
              <a:ahLst/>
              <a:cxnLst>
                <a:cxn ang="T6">
                  <a:pos x="T0" y="T1"/>
                </a:cxn>
                <a:cxn ang="T7">
                  <a:pos x="T2" y="T3"/>
                </a:cxn>
                <a:cxn ang="T8">
                  <a:pos x="T4" y="T5"/>
                </a:cxn>
              </a:cxnLst>
              <a:rect l="T9" t="T10" r="T11" b="T12"/>
              <a:pathLst>
                <a:path w="3" h="7">
                  <a:moveTo>
                    <a:pt x="0" y="0"/>
                  </a:moveTo>
                  <a:lnTo>
                    <a:pt x="3" y="7"/>
                  </a:lnTo>
                  <a:lnTo>
                    <a:pt x="0" y="0"/>
                  </a:lnTo>
                  <a:close/>
                </a:path>
              </a:pathLst>
            </a:custGeom>
            <a:solidFill>
              <a:srgbClr val="F8BDD6"/>
            </a:solidFill>
            <a:ln w="9525">
              <a:noFill/>
              <a:round/>
              <a:headEnd/>
              <a:tailEnd/>
            </a:ln>
          </p:spPr>
          <p:txBody>
            <a:bodyPr/>
            <a:lstStyle/>
            <a:p>
              <a:endParaRPr lang="ru-RU"/>
            </a:p>
          </p:txBody>
        </p:sp>
        <p:sp>
          <p:nvSpPr>
            <p:cNvPr id="162184" name="Freeform 3841"/>
            <p:cNvSpPr>
              <a:spLocks/>
            </p:cNvSpPr>
            <p:nvPr/>
          </p:nvSpPr>
          <p:spPr bwMode="auto">
            <a:xfrm>
              <a:off x="2410" y="1169"/>
              <a:ext cx="33" cy="57"/>
            </a:xfrm>
            <a:custGeom>
              <a:avLst/>
              <a:gdLst>
                <a:gd name="T0" fmla="*/ 28 w 33"/>
                <a:gd name="T1" fmla="*/ 0 h 57"/>
                <a:gd name="T2" fmla="*/ 31 w 33"/>
                <a:gd name="T3" fmla="*/ 8 h 57"/>
                <a:gd name="T4" fmla="*/ 33 w 33"/>
                <a:gd name="T5" fmla="*/ 16 h 57"/>
                <a:gd name="T6" fmla="*/ 29 w 33"/>
                <a:gd name="T7" fmla="*/ 32 h 57"/>
                <a:gd name="T8" fmla="*/ 18 w 33"/>
                <a:gd name="T9" fmla="*/ 48 h 57"/>
                <a:gd name="T10" fmla="*/ 13 w 33"/>
                <a:gd name="T11" fmla="*/ 53 h 57"/>
                <a:gd name="T12" fmla="*/ 5 w 33"/>
                <a:gd name="T13" fmla="*/ 57 h 57"/>
                <a:gd name="T14" fmla="*/ 0 w 33"/>
                <a:gd name="T15" fmla="*/ 53 h 57"/>
                <a:gd name="T16" fmla="*/ 7 w 33"/>
                <a:gd name="T17" fmla="*/ 48 h 57"/>
                <a:gd name="T18" fmla="*/ 14 w 33"/>
                <a:gd name="T19" fmla="*/ 43 h 57"/>
                <a:gd name="T20" fmla="*/ 23 w 33"/>
                <a:gd name="T21" fmla="*/ 31 h 57"/>
                <a:gd name="T22" fmla="*/ 27 w 33"/>
                <a:gd name="T23" fmla="*/ 16 h 57"/>
                <a:gd name="T24" fmla="*/ 25 w 33"/>
                <a:gd name="T25" fmla="*/ 8 h 57"/>
                <a:gd name="T26" fmla="*/ 22 w 33"/>
                <a:gd name="T27" fmla="*/ 1 h 57"/>
                <a:gd name="T28" fmla="*/ 28 w 33"/>
                <a:gd name="T29" fmla="*/ 0 h 5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3"/>
                <a:gd name="T46" fmla="*/ 0 h 57"/>
                <a:gd name="T47" fmla="*/ 33 w 33"/>
                <a:gd name="T48" fmla="*/ 57 h 5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3" h="57">
                  <a:moveTo>
                    <a:pt x="28" y="0"/>
                  </a:moveTo>
                  <a:lnTo>
                    <a:pt x="31" y="8"/>
                  </a:lnTo>
                  <a:lnTo>
                    <a:pt x="33" y="16"/>
                  </a:lnTo>
                  <a:lnTo>
                    <a:pt x="29" y="32"/>
                  </a:lnTo>
                  <a:lnTo>
                    <a:pt x="18" y="48"/>
                  </a:lnTo>
                  <a:lnTo>
                    <a:pt x="13" y="53"/>
                  </a:lnTo>
                  <a:lnTo>
                    <a:pt x="5" y="57"/>
                  </a:lnTo>
                  <a:lnTo>
                    <a:pt x="0" y="53"/>
                  </a:lnTo>
                  <a:lnTo>
                    <a:pt x="7" y="48"/>
                  </a:lnTo>
                  <a:lnTo>
                    <a:pt x="14" y="43"/>
                  </a:lnTo>
                  <a:lnTo>
                    <a:pt x="23" y="31"/>
                  </a:lnTo>
                  <a:lnTo>
                    <a:pt x="27" y="16"/>
                  </a:lnTo>
                  <a:lnTo>
                    <a:pt x="25" y="8"/>
                  </a:lnTo>
                  <a:lnTo>
                    <a:pt x="22" y="1"/>
                  </a:lnTo>
                  <a:lnTo>
                    <a:pt x="28" y="0"/>
                  </a:lnTo>
                  <a:close/>
                </a:path>
              </a:pathLst>
            </a:custGeom>
            <a:solidFill>
              <a:srgbClr val="F8BDD6"/>
            </a:solidFill>
            <a:ln w="9525">
              <a:noFill/>
              <a:round/>
              <a:headEnd/>
              <a:tailEnd/>
            </a:ln>
          </p:spPr>
          <p:txBody>
            <a:bodyPr/>
            <a:lstStyle/>
            <a:p>
              <a:endParaRPr lang="ru-RU"/>
            </a:p>
          </p:txBody>
        </p:sp>
        <p:sp>
          <p:nvSpPr>
            <p:cNvPr id="162185" name="Freeform 3842"/>
            <p:cNvSpPr>
              <a:spLocks/>
            </p:cNvSpPr>
            <p:nvPr/>
          </p:nvSpPr>
          <p:spPr bwMode="auto">
            <a:xfrm>
              <a:off x="2438" y="1165"/>
              <a:ext cx="6" cy="5"/>
            </a:xfrm>
            <a:custGeom>
              <a:avLst/>
              <a:gdLst>
                <a:gd name="T0" fmla="*/ 5 w 6"/>
                <a:gd name="T1" fmla="*/ 0 h 5"/>
                <a:gd name="T2" fmla="*/ 6 w 6"/>
                <a:gd name="T3" fmla="*/ 2 h 5"/>
                <a:gd name="T4" fmla="*/ 6 w 6"/>
                <a:gd name="T5" fmla="*/ 3 h 5"/>
                <a:gd name="T6" fmla="*/ 0 w 6"/>
                <a:gd name="T7" fmla="*/ 5 h 5"/>
                <a:gd name="T8" fmla="*/ 5 w 6"/>
                <a:gd name="T9" fmla="*/ 0 h 5"/>
                <a:gd name="T10" fmla="*/ 0 60000 65536"/>
                <a:gd name="T11" fmla="*/ 0 60000 65536"/>
                <a:gd name="T12" fmla="*/ 0 60000 65536"/>
                <a:gd name="T13" fmla="*/ 0 60000 65536"/>
                <a:gd name="T14" fmla="*/ 0 60000 65536"/>
                <a:gd name="T15" fmla="*/ 0 w 6"/>
                <a:gd name="T16" fmla="*/ 0 h 5"/>
                <a:gd name="T17" fmla="*/ 6 w 6"/>
                <a:gd name="T18" fmla="*/ 5 h 5"/>
              </a:gdLst>
              <a:ahLst/>
              <a:cxnLst>
                <a:cxn ang="T10">
                  <a:pos x="T0" y="T1"/>
                </a:cxn>
                <a:cxn ang="T11">
                  <a:pos x="T2" y="T3"/>
                </a:cxn>
                <a:cxn ang="T12">
                  <a:pos x="T4" y="T5"/>
                </a:cxn>
                <a:cxn ang="T13">
                  <a:pos x="T6" y="T7"/>
                </a:cxn>
                <a:cxn ang="T14">
                  <a:pos x="T8" y="T9"/>
                </a:cxn>
              </a:cxnLst>
              <a:rect l="T15" t="T16" r="T17" b="T18"/>
              <a:pathLst>
                <a:path w="6" h="5">
                  <a:moveTo>
                    <a:pt x="5" y="0"/>
                  </a:moveTo>
                  <a:lnTo>
                    <a:pt x="6" y="2"/>
                  </a:lnTo>
                  <a:lnTo>
                    <a:pt x="6" y="3"/>
                  </a:lnTo>
                  <a:lnTo>
                    <a:pt x="0" y="5"/>
                  </a:lnTo>
                  <a:lnTo>
                    <a:pt x="5" y="0"/>
                  </a:lnTo>
                  <a:close/>
                </a:path>
              </a:pathLst>
            </a:custGeom>
            <a:solidFill>
              <a:srgbClr val="F8BDD6"/>
            </a:solidFill>
            <a:ln w="9525">
              <a:noFill/>
              <a:round/>
              <a:headEnd/>
              <a:tailEnd/>
            </a:ln>
          </p:spPr>
          <p:txBody>
            <a:bodyPr/>
            <a:lstStyle/>
            <a:p>
              <a:endParaRPr lang="ru-RU"/>
            </a:p>
          </p:txBody>
        </p:sp>
        <p:sp>
          <p:nvSpPr>
            <p:cNvPr id="162186" name="Freeform 3843"/>
            <p:cNvSpPr>
              <a:spLocks/>
            </p:cNvSpPr>
            <p:nvPr/>
          </p:nvSpPr>
          <p:spPr bwMode="auto">
            <a:xfrm>
              <a:off x="2358" y="1199"/>
              <a:ext cx="59" cy="32"/>
            </a:xfrm>
            <a:custGeom>
              <a:avLst/>
              <a:gdLst>
                <a:gd name="T0" fmla="*/ 59 w 59"/>
                <a:gd name="T1" fmla="*/ 29 h 32"/>
                <a:gd name="T2" fmla="*/ 52 w 59"/>
                <a:gd name="T3" fmla="*/ 32 h 32"/>
                <a:gd name="T4" fmla="*/ 43 w 59"/>
                <a:gd name="T5" fmla="*/ 32 h 32"/>
                <a:gd name="T6" fmla="*/ 27 w 59"/>
                <a:gd name="T7" fmla="*/ 29 h 32"/>
                <a:gd name="T8" fmla="*/ 10 w 59"/>
                <a:gd name="T9" fmla="*/ 19 h 32"/>
                <a:gd name="T10" fmla="*/ 5 w 59"/>
                <a:gd name="T11" fmla="*/ 13 h 32"/>
                <a:gd name="T12" fmla="*/ 0 w 59"/>
                <a:gd name="T13" fmla="*/ 5 h 32"/>
                <a:gd name="T14" fmla="*/ 5 w 59"/>
                <a:gd name="T15" fmla="*/ 0 h 32"/>
                <a:gd name="T16" fmla="*/ 9 w 59"/>
                <a:gd name="T17" fmla="*/ 8 h 32"/>
                <a:gd name="T18" fmla="*/ 15 w 59"/>
                <a:gd name="T19" fmla="*/ 15 h 32"/>
                <a:gd name="T20" fmla="*/ 29 w 59"/>
                <a:gd name="T21" fmla="*/ 23 h 32"/>
                <a:gd name="T22" fmla="*/ 43 w 59"/>
                <a:gd name="T23" fmla="*/ 26 h 32"/>
                <a:gd name="T24" fmla="*/ 50 w 59"/>
                <a:gd name="T25" fmla="*/ 26 h 32"/>
                <a:gd name="T26" fmla="*/ 58 w 59"/>
                <a:gd name="T27" fmla="*/ 23 h 32"/>
                <a:gd name="T28" fmla="*/ 59 w 59"/>
                <a:gd name="T29" fmla="*/ 29 h 3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9"/>
                <a:gd name="T46" fmla="*/ 0 h 32"/>
                <a:gd name="T47" fmla="*/ 59 w 59"/>
                <a:gd name="T48" fmla="*/ 32 h 3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9" h="32">
                  <a:moveTo>
                    <a:pt x="59" y="29"/>
                  </a:moveTo>
                  <a:lnTo>
                    <a:pt x="52" y="32"/>
                  </a:lnTo>
                  <a:lnTo>
                    <a:pt x="43" y="32"/>
                  </a:lnTo>
                  <a:lnTo>
                    <a:pt x="27" y="29"/>
                  </a:lnTo>
                  <a:lnTo>
                    <a:pt x="10" y="19"/>
                  </a:lnTo>
                  <a:lnTo>
                    <a:pt x="5" y="13"/>
                  </a:lnTo>
                  <a:lnTo>
                    <a:pt x="0" y="5"/>
                  </a:lnTo>
                  <a:lnTo>
                    <a:pt x="5" y="0"/>
                  </a:lnTo>
                  <a:lnTo>
                    <a:pt x="9" y="8"/>
                  </a:lnTo>
                  <a:lnTo>
                    <a:pt x="15" y="15"/>
                  </a:lnTo>
                  <a:lnTo>
                    <a:pt x="29" y="23"/>
                  </a:lnTo>
                  <a:lnTo>
                    <a:pt x="43" y="26"/>
                  </a:lnTo>
                  <a:lnTo>
                    <a:pt x="50" y="26"/>
                  </a:lnTo>
                  <a:lnTo>
                    <a:pt x="58" y="23"/>
                  </a:lnTo>
                  <a:lnTo>
                    <a:pt x="59" y="29"/>
                  </a:lnTo>
                  <a:close/>
                </a:path>
              </a:pathLst>
            </a:custGeom>
            <a:solidFill>
              <a:srgbClr val="F8BDD6"/>
            </a:solidFill>
            <a:ln w="9525">
              <a:noFill/>
              <a:round/>
              <a:headEnd/>
              <a:tailEnd/>
            </a:ln>
          </p:spPr>
          <p:txBody>
            <a:bodyPr/>
            <a:lstStyle/>
            <a:p>
              <a:endParaRPr lang="ru-RU"/>
            </a:p>
          </p:txBody>
        </p:sp>
        <p:sp>
          <p:nvSpPr>
            <p:cNvPr id="162187" name="Freeform 3844"/>
            <p:cNvSpPr>
              <a:spLocks/>
            </p:cNvSpPr>
            <p:nvPr/>
          </p:nvSpPr>
          <p:spPr bwMode="auto">
            <a:xfrm>
              <a:off x="2414" y="1221"/>
              <a:ext cx="5" cy="7"/>
            </a:xfrm>
            <a:custGeom>
              <a:avLst/>
              <a:gdLst>
                <a:gd name="T0" fmla="*/ 5 w 5"/>
                <a:gd name="T1" fmla="*/ 5 h 7"/>
                <a:gd name="T2" fmla="*/ 3 w 5"/>
                <a:gd name="T3" fmla="*/ 7 h 7"/>
                <a:gd name="T4" fmla="*/ 2 w 5"/>
                <a:gd name="T5" fmla="*/ 0 h 7"/>
                <a:gd name="T6" fmla="*/ 0 w 5"/>
                <a:gd name="T7" fmla="*/ 0 h 7"/>
                <a:gd name="T8" fmla="*/ 5 w 5"/>
                <a:gd name="T9" fmla="*/ 5 h 7"/>
                <a:gd name="T10" fmla="*/ 0 60000 65536"/>
                <a:gd name="T11" fmla="*/ 0 60000 65536"/>
                <a:gd name="T12" fmla="*/ 0 60000 65536"/>
                <a:gd name="T13" fmla="*/ 0 60000 65536"/>
                <a:gd name="T14" fmla="*/ 0 60000 65536"/>
                <a:gd name="T15" fmla="*/ 0 w 5"/>
                <a:gd name="T16" fmla="*/ 0 h 7"/>
                <a:gd name="T17" fmla="*/ 5 w 5"/>
                <a:gd name="T18" fmla="*/ 7 h 7"/>
              </a:gdLst>
              <a:ahLst/>
              <a:cxnLst>
                <a:cxn ang="T10">
                  <a:pos x="T0" y="T1"/>
                </a:cxn>
                <a:cxn ang="T11">
                  <a:pos x="T2" y="T3"/>
                </a:cxn>
                <a:cxn ang="T12">
                  <a:pos x="T4" y="T5"/>
                </a:cxn>
                <a:cxn ang="T13">
                  <a:pos x="T6" y="T7"/>
                </a:cxn>
                <a:cxn ang="T14">
                  <a:pos x="T8" y="T9"/>
                </a:cxn>
              </a:cxnLst>
              <a:rect l="T15" t="T16" r="T17" b="T18"/>
              <a:pathLst>
                <a:path w="5" h="7">
                  <a:moveTo>
                    <a:pt x="5" y="5"/>
                  </a:moveTo>
                  <a:lnTo>
                    <a:pt x="3" y="7"/>
                  </a:lnTo>
                  <a:lnTo>
                    <a:pt x="2" y="0"/>
                  </a:lnTo>
                  <a:lnTo>
                    <a:pt x="0" y="0"/>
                  </a:lnTo>
                  <a:lnTo>
                    <a:pt x="5" y="5"/>
                  </a:lnTo>
                  <a:close/>
                </a:path>
              </a:pathLst>
            </a:custGeom>
            <a:solidFill>
              <a:srgbClr val="F8BDD6"/>
            </a:solidFill>
            <a:ln w="9525">
              <a:noFill/>
              <a:round/>
              <a:headEnd/>
              <a:tailEnd/>
            </a:ln>
          </p:spPr>
          <p:txBody>
            <a:bodyPr/>
            <a:lstStyle/>
            <a:p>
              <a:endParaRPr lang="ru-RU"/>
            </a:p>
          </p:txBody>
        </p:sp>
        <p:sp>
          <p:nvSpPr>
            <p:cNvPr id="162188" name="Freeform 3845"/>
            <p:cNvSpPr>
              <a:spLocks/>
            </p:cNvSpPr>
            <p:nvPr/>
          </p:nvSpPr>
          <p:spPr bwMode="auto">
            <a:xfrm>
              <a:off x="2358" y="1199"/>
              <a:ext cx="3" cy="5"/>
            </a:xfrm>
            <a:custGeom>
              <a:avLst/>
              <a:gdLst>
                <a:gd name="T0" fmla="*/ 0 w 3"/>
                <a:gd name="T1" fmla="*/ 5 h 5"/>
                <a:gd name="T2" fmla="*/ 3 w 3"/>
                <a:gd name="T3" fmla="*/ 2 h 5"/>
                <a:gd name="T4" fmla="*/ 3 w 3"/>
                <a:gd name="T5" fmla="*/ 0 h 5"/>
                <a:gd name="T6" fmla="*/ 0 w 3"/>
                <a:gd name="T7" fmla="*/ 5 h 5"/>
                <a:gd name="T8" fmla="*/ 0 60000 65536"/>
                <a:gd name="T9" fmla="*/ 0 60000 65536"/>
                <a:gd name="T10" fmla="*/ 0 60000 65536"/>
                <a:gd name="T11" fmla="*/ 0 60000 65536"/>
                <a:gd name="T12" fmla="*/ 0 w 3"/>
                <a:gd name="T13" fmla="*/ 0 h 5"/>
                <a:gd name="T14" fmla="*/ 3 w 3"/>
                <a:gd name="T15" fmla="*/ 5 h 5"/>
              </a:gdLst>
              <a:ahLst/>
              <a:cxnLst>
                <a:cxn ang="T8">
                  <a:pos x="T0" y="T1"/>
                </a:cxn>
                <a:cxn ang="T9">
                  <a:pos x="T2" y="T3"/>
                </a:cxn>
                <a:cxn ang="T10">
                  <a:pos x="T4" y="T5"/>
                </a:cxn>
                <a:cxn ang="T11">
                  <a:pos x="T6" y="T7"/>
                </a:cxn>
              </a:cxnLst>
              <a:rect l="T12" t="T13" r="T14" b="T15"/>
              <a:pathLst>
                <a:path w="3" h="5">
                  <a:moveTo>
                    <a:pt x="0" y="5"/>
                  </a:moveTo>
                  <a:lnTo>
                    <a:pt x="3" y="2"/>
                  </a:lnTo>
                  <a:lnTo>
                    <a:pt x="3" y="0"/>
                  </a:lnTo>
                  <a:lnTo>
                    <a:pt x="0" y="5"/>
                  </a:lnTo>
                  <a:close/>
                </a:path>
              </a:pathLst>
            </a:custGeom>
            <a:solidFill>
              <a:srgbClr val="F8BDD6"/>
            </a:solidFill>
            <a:ln w="9525">
              <a:noFill/>
              <a:round/>
              <a:headEnd/>
              <a:tailEnd/>
            </a:ln>
          </p:spPr>
          <p:txBody>
            <a:bodyPr/>
            <a:lstStyle/>
            <a:p>
              <a:endParaRPr lang="ru-RU"/>
            </a:p>
          </p:txBody>
        </p:sp>
        <p:sp>
          <p:nvSpPr>
            <p:cNvPr id="162189" name="Freeform 3846"/>
            <p:cNvSpPr>
              <a:spLocks/>
            </p:cNvSpPr>
            <p:nvPr/>
          </p:nvSpPr>
          <p:spPr bwMode="auto">
            <a:xfrm>
              <a:off x="2595" y="1086"/>
              <a:ext cx="88" cy="86"/>
            </a:xfrm>
            <a:custGeom>
              <a:avLst/>
              <a:gdLst>
                <a:gd name="T0" fmla="*/ 2 w 88"/>
                <a:gd name="T1" fmla="*/ 52 h 86"/>
                <a:gd name="T2" fmla="*/ 0 w 88"/>
                <a:gd name="T3" fmla="*/ 48 h 86"/>
                <a:gd name="T4" fmla="*/ 0 w 88"/>
                <a:gd name="T5" fmla="*/ 43 h 86"/>
                <a:gd name="T6" fmla="*/ 2 w 88"/>
                <a:gd name="T7" fmla="*/ 35 h 86"/>
                <a:gd name="T8" fmla="*/ 2 w 88"/>
                <a:gd name="T9" fmla="*/ 30 h 86"/>
                <a:gd name="T10" fmla="*/ 3 w 88"/>
                <a:gd name="T11" fmla="*/ 27 h 86"/>
                <a:gd name="T12" fmla="*/ 8 w 88"/>
                <a:gd name="T13" fmla="*/ 19 h 86"/>
                <a:gd name="T14" fmla="*/ 13 w 88"/>
                <a:gd name="T15" fmla="*/ 12 h 86"/>
                <a:gd name="T16" fmla="*/ 19 w 88"/>
                <a:gd name="T17" fmla="*/ 8 h 86"/>
                <a:gd name="T18" fmla="*/ 24 w 88"/>
                <a:gd name="T19" fmla="*/ 4 h 86"/>
                <a:gd name="T20" fmla="*/ 26 w 88"/>
                <a:gd name="T21" fmla="*/ 3 h 86"/>
                <a:gd name="T22" fmla="*/ 35 w 88"/>
                <a:gd name="T23" fmla="*/ 0 h 86"/>
                <a:gd name="T24" fmla="*/ 39 w 88"/>
                <a:gd name="T25" fmla="*/ 0 h 86"/>
                <a:gd name="T26" fmla="*/ 44 w 88"/>
                <a:gd name="T27" fmla="*/ 0 h 86"/>
                <a:gd name="T28" fmla="*/ 54 w 88"/>
                <a:gd name="T29" fmla="*/ 0 h 86"/>
                <a:gd name="T30" fmla="*/ 61 w 88"/>
                <a:gd name="T31" fmla="*/ 2 h 86"/>
                <a:gd name="T32" fmla="*/ 67 w 88"/>
                <a:gd name="T33" fmla="*/ 6 h 86"/>
                <a:gd name="T34" fmla="*/ 76 w 88"/>
                <a:gd name="T35" fmla="*/ 12 h 86"/>
                <a:gd name="T36" fmla="*/ 80 w 88"/>
                <a:gd name="T37" fmla="*/ 19 h 86"/>
                <a:gd name="T38" fmla="*/ 85 w 88"/>
                <a:gd name="T39" fmla="*/ 25 h 86"/>
                <a:gd name="T40" fmla="*/ 88 w 88"/>
                <a:gd name="T41" fmla="*/ 33 h 86"/>
                <a:gd name="T42" fmla="*/ 88 w 88"/>
                <a:gd name="T43" fmla="*/ 38 h 86"/>
                <a:gd name="T44" fmla="*/ 88 w 88"/>
                <a:gd name="T45" fmla="*/ 42 h 86"/>
                <a:gd name="T46" fmla="*/ 88 w 88"/>
                <a:gd name="T47" fmla="*/ 51 h 86"/>
                <a:gd name="T48" fmla="*/ 86 w 88"/>
                <a:gd name="T49" fmla="*/ 55 h 86"/>
                <a:gd name="T50" fmla="*/ 85 w 88"/>
                <a:gd name="T51" fmla="*/ 59 h 86"/>
                <a:gd name="T52" fmla="*/ 82 w 88"/>
                <a:gd name="T53" fmla="*/ 67 h 86"/>
                <a:gd name="T54" fmla="*/ 76 w 88"/>
                <a:gd name="T55" fmla="*/ 73 h 86"/>
                <a:gd name="T56" fmla="*/ 69 w 88"/>
                <a:gd name="T57" fmla="*/ 80 h 86"/>
                <a:gd name="T58" fmla="*/ 67 w 88"/>
                <a:gd name="T59" fmla="*/ 82 h 86"/>
                <a:gd name="T60" fmla="*/ 61 w 88"/>
                <a:gd name="T61" fmla="*/ 82 h 86"/>
                <a:gd name="T62" fmla="*/ 54 w 88"/>
                <a:gd name="T63" fmla="*/ 86 h 86"/>
                <a:gd name="T64" fmla="*/ 49 w 88"/>
                <a:gd name="T65" fmla="*/ 86 h 86"/>
                <a:gd name="T66" fmla="*/ 44 w 88"/>
                <a:gd name="T67" fmla="*/ 86 h 86"/>
                <a:gd name="T68" fmla="*/ 37 w 88"/>
                <a:gd name="T69" fmla="*/ 86 h 86"/>
                <a:gd name="T70" fmla="*/ 28 w 88"/>
                <a:gd name="T71" fmla="*/ 82 h 86"/>
                <a:gd name="T72" fmla="*/ 20 w 88"/>
                <a:gd name="T73" fmla="*/ 80 h 86"/>
                <a:gd name="T74" fmla="*/ 15 w 88"/>
                <a:gd name="T75" fmla="*/ 75 h 86"/>
                <a:gd name="T76" fmla="*/ 8 w 88"/>
                <a:gd name="T77" fmla="*/ 69 h 86"/>
                <a:gd name="T78" fmla="*/ 5 w 88"/>
                <a:gd name="T79" fmla="*/ 61 h 86"/>
                <a:gd name="T80" fmla="*/ 2 w 88"/>
                <a:gd name="T81" fmla="*/ 52 h 8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8"/>
                <a:gd name="T124" fmla="*/ 0 h 86"/>
                <a:gd name="T125" fmla="*/ 88 w 88"/>
                <a:gd name="T126" fmla="*/ 86 h 8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8" h="86">
                  <a:moveTo>
                    <a:pt x="2" y="52"/>
                  </a:moveTo>
                  <a:lnTo>
                    <a:pt x="0" y="48"/>
                  </a:lnTo>
                  <a:lnTo>
                    <a:pt x="0" y="43"/>
                  </a:lnTo>
                  <a:lnTo>
                    <a:pt x="2" y="35"/>
                  </a:lnTo>
                  <a:lnTo>
                    <a:pt x="2" y="30"/>
                  </a:lnTo>
                  <a:lnTo>
                    <a:pt x="3" y="27"/>
                  </a:lnTo>
                  <a:lnTo>
                    <a:pt x="8" y="19"/>
                  </a:lnTo>
                  <a:lnTo>
                    <a:pt x="13" y="12"/>
                  </a:lnTo>
                  <a:lnTo>
                    <a:pt x="19" y="8"/>
                  </a:lnTo>
                  <a:lnTo>
                    <a:pt x="24" y="4"/>
                  </a:lnTo>
                  <a:lnTo>
                    <a:pt x="26" y="3"/>
                  </a:lnTo>
                  <a:lnTo>
                    <a:pt x="35" y="0"/>
                  </a:lnTo>
                  <a:lnTo>
                    <a:pt x="39" y="0"/>
                  </a:lnTo>
                  <a:lnTo>
                    <a:pt x="44" y="0"/>
                  </a:lnTo>
                  <a:lnTo>
                    <a:pt x="54" y="0"/>
                  </a:lnTo>
                  <a:lnTo>
                    <a:pt x="61" y="2"/>
                  </a:lnTo>
                  <a:lnTo>
                    <a:pt x="67" y="6"/>
                  </a:lnTo>
                  <a:lnTo>
                    <a:pt x="76" y="12"/>
                  </a:lnTo>
                  <a:lnTo>
                    <a:pt x="80" y="19"/>
                  </a:lnTo>
                  <a:lnTo>
                    <a:pt x="85" y="25"/>
                  </a:lnTo>
                  <a:lnTo>
                    <a:pt x="88" y="33"/>
                  </a:lnTo>
                  <a:lnTo>
                    <a:pt x="88" y="38"/>
                  </a:lnTo>
                  <a:lnTo>
                    <a:pt x="88" y="42"/>
                  </a:lnTo>
                  <a:lnTo>
                    <a:pt x="88" y="51"/>
                  </a:lnTo>
                  <a:lnTo>
                    <a:pt x="86" y="55"/>
                  </a:lnTo>
                  <a:lnTo>
                    <a:pt x="85" y="59"/>
                  </a:lnTo>
                  <a:lnTo>
                    <a:pt x="82" y="67"/>
                  </a:lnTo>
                  <a:lnTo>
                    <a:pt x="76" y="73"/>
                  </a:lnTo>
                  <a:lnTo>
                    <a:pt x="69" y="80"/>
                  </a:lnTo>
                  <a:lnTo>
                    <a:pt x="67" y="82"/>
                  </a:lnTo>
                  <a:lnTo>
                    <a:pt x="61" y="82"/>
                  </a:lnTo>
                  <a:lnTo>
                    <a:pt x="54" y="86"/>
                  </a:lnTo>
                  <a:lnTo>
                    <a:pt x="49" y="86"/>
                  </a:lnTo>
                  <a:lnTo>
                    <a:pt x="44" y="86"/>
                  </a:lnTo>
                  <a:lnTo>
                    <a:pt x="37" y="86"/>
                  </a:lnTo>
                  <a:lnTo>
                    <a:pt x="28" y="82"/>
                  </a:lnTo>
                  <a:lnTo>
                    <a:pt x="20" y="80"/>
                  </a:lnTo>
                  <a:lnTo>
                    <a:pt x="15" y="75"/>
                  </a:lnTo>
                  <a:lnTo>
                    <a:pt x="8" y="69"/>
                  </a:lnTo>
                  <a:lnTo>
                    <a:pt x="5" y="61"/>
                  </a:lnTo>
                  <a:lnTo>
                    <a:pt x="2" y="52"/>
                  </a:lnTo>
                  <a:close/>
                </a:path>
              </a:pathLst>
            </a:custGeom>
            <a:solidFill>
              <a:srgbClr val="F561AF"/>
            </a:solidFill>
            <a:ln w="9525">
              <a:noFill/>
              <a:round/>
              <a:headEnd/>
              <a:tailEnd/>
            </a:ln>
          </p:spPr>
          <p:txBody>
            <a:bodyPr/>
            <a:lstStyle/>
            <a:p>
              <a:endParaRPr lang="ru-RU"/>
            </a:p>
          </p:txBody>
        </p:sp>
        <p:sp>
          <p:nvSpPr>
            <p:cNvPr id="162190" name="Freeform 3847"/>
            <p:cNvSpPr>
              <a:spLocks/>
            </p:cNvSpPr>
            <p:nvPr/>
          </p:nvSpPr>
          <p:spPr bwMode="auto">
            <a:xfrm>
              <a:off x="2595" y="1082"/>
              <a:ext cx="39" cy="55"/>
            </a:xfrm>
            <a:custGeom>
              <a:avLst/>
              <a:gdLst>
                <a:gd name="T0" fmla="*/ 0 w 39"/>
                <a:gd name="T1" fmla="*/ 55 h 55"/>
                <a:gd name="T2" fmla="*/ 0 w 39"/>
                <a:gd name="T3" fmla="*/ 38 h 55"/>
                <a:gd name="T4" fmla="*/ 7 w 39"/>
                <a:gd name="T5" fmla="*/ 19 h 55"/>
                <a:gd name="T6" fmla="*/ 18 w 39"/>
                <a:gd name="T7" fmla="*/ 8 h 55"/>
                <a:gd name="T8" fmla="*/ 27 w 39"/>
                <a:gd name="T9" fmla="*/ 4 h 55"/>
                <a:gd name="T10" fmla="*/ 36 w 39"/>
                <a:gd name="T11" fmla="*/ 0 h 55"/>
                <a:gd name="T12" fmla="*/ 39 w 39"/>
                <a:gd name="T13" fmla="*/ 5 h 55"/>
                <a:gd name="T14" fmla="*/ 29 w 39"/>
                <a:gd name="T15" fmla="*/ 8 h 55"/>
                <a:gd name="T16" fmla="*/ 22 w 39"/>
                <a:gd name="T17" fmla="*/ 13 h 55"/>
                <a:gd name="T18" fmla="*/ 11 w 39"/>
                <a:gd name="T19" fmla="*/ 24 h 55"/>
                <a:gd name="T20" fmla="*/ 5 w 39"/>
                <a:gd name="T21" fmla="*/ 38 h 55"/>
                <a:gd name="T22" fmla="*/ 7 w 39"/>
                <a:gd name="T23" fmla="*/ 55 h 55"/>
                <a:gd name="T24" fmla="*/ 0 w 39"/>
                <a:gd name="T25" fmla="*/ 55 h 5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9"/>
                <a:gd name="T40" fmla="*/ 0 h 55"/>
                <a:gd name="T41" fmla="*/ 39 w 39"/>
                <a:gd name="T42" fmla="*/ 55 h 5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9" h="55">
                  <a:moveTo>
                    <a:pt x="0" y="55"/>
                  </a:moveTo>
                  <a:lnTo>
                    <a:pt x="0" y="38"/>
                  </a:lnTo>
                  <a:lnTo>
                    <a:pt x="7" y="19"/>
                  </a:lnTo>
                  <a:lnTo>
                    <a:pt x="18" y="8"/>
                  </a:lnTo>
                  <a:lnTo>
                    <a:pt x="27" y="4"/>
                  </a:lnTo>
                  <a:lnTo>
                    <a:pt x="36" y="0"/>
                  </a:lnTo>
                  <a:lnTo>
                    <a:pt x="39" y="5"/>
                  </a:lnTo>
                  <a:lnTo>
                    <a:pt x="29" y="8"/>
                  </a:lnTo>
                  <a:lnTo>
                    <a:pt x="22" y="13"/>
                  </a:lnTo>
                  <a:lnTo>
                    <a:pt x="11" y="24"/>
                  </a:lnTo>
                  <a:lnTo>
                    <a:pt x="5" y="38"/>
                  </a:lnTo>
                  <a:lnTo>
                    <a:pt x="7" y="55"/>
                  </a:lnTo>
                  <a:lnTo>
                    <a:pt x="0" y="55"/>
                  </a:lnTo>
                  <a:close/>
                </a:path>
              </a:pathLst>
            </a:custGeom>
            <a:solidFill>
              <a:srgbClr val="F8BDD6"/>
            </a:solidFill>
            <a:ln w="9525">
              <a:noFill/>
              <a:round/>
              <a:headEnd/>
              <a:tailEnd/>
            </a:ln>
          </p:spPr>
          <p:txBody>
            <a:bodyPr/>
            <a:lstStyle/>
            <a:p>
              <a:endParaRPr lang="ru-RU"/>
            </a:p>
          </p:txBody>
        </p:sp>
        <p:sp>
          <p:nvSpPr>
            <p:cNvPr id="162191" name="Freeform 3848"/>
            <p:cNvSpPr>
              <a:spLocks/>
            </p:cNvSpPr>
            <p:nvPr/>
          </p:nvSpPr>
          <p:spPr bwMode="auto">
            <a:xfrm>
              <a:off x="2631" y="1082"/>
              <a:ext cx="55" cy="38"/>
            </a:xfrm>
            <a:custGeom>
              <a:avLst/>
              <a:gdLst>
                <a:gd name="T0" fmla="*/ 0 w 55"/>
                <a:gd name="T1" fmla="*/ 0 h 38"/>
                <a:gd name="T2" fmla="*/ 19 w 55"/>
                <a:gd name="T3" fmla="*/ 0 h 38"/>
                <a:gd name="T4" fmla="*/ 34 w 55"/>
                <a:gd name="T5" fmla="*/ 6 h 38"/>
                <a:gd name="T6" fmla="*/ 45 w 55"/>
                <a:gd name="T7" fmla="*/ 17 h 38"/>
                <a:gd name="T8" fmla="*/ 51 w 55"/>
                <a:gd name="T9" fmla="*/ 28 h 38"/>
                <a:gd name="T10" fmla="*/ 55 w 55"/>
                <a:gd name="T11" fmla="*/ 36 h 38"/>
                <a:gd name="T12" fmla="*/ 49 w 55"/>
                <a:gd name="T13" fmla="*/ 38 h 38"/>
                <a:gd name="T14" fmla="*/ 46 w 55"/>
                <a:gd name="T15" fmla="*/ 30 h 38"/>
                <a:gd name="T16" fmla="*/ 40 w 55"/>
                <a:gd name="T17" fmla="*/ 22 h 38"/>
                <a:gd name="T18" fmla="*/ 30 w 55"/>
                <a:gd name="T19" fmla="*/ 11 h 38"/>
                <a:gd name="T20" fmla="*/ 15 w 55"/>
                <a:gd name="T21" fmla="*/ 5 h 38"/>
                <a:gd name="T22" fmla="*/ 0 w 55"/>
                <a:gd name="T23" fmla="*/ 6 h 38"/>
                <a:gd name="T24" fmla="*/ 0 w 55"/>
                <a:gd name="T25" fmla="*/ 0 h 3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5"/>
                <a:gd name="T40" fmla="*/ 0 h 38"/>
                <a:gd name="T41" fmla="*/ 55 w 55"/>
                <a:gd name="T42" fmla="*/ 38 h 3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5" h="38">
                  <a:moveTo>
                    <a:pt x="0" y="0"/>
                  </a:moveTo>
                  <a:lnTo>
                    <a:pt x="19" y="0"/>
                  </a:lnTo>
                  <a:lnTo>
                    <a:pt x="34" y="6"/>
                  </a:lnTo>
                  <a:lnTo>
                    <a:pt x="45" y="17"/>
                  </a:lnTo>
                  <a:lnTo>
                    <a:pt x="51" y="28"/>
                  </a:lnTo>
                  <a:lnTo>
                    <a:pt x="55" y="36"/>
                  </a:lnTo>
                  <a:lnTo>
                    <a:pt x="49" y="38"/>
                  </a:lnTo>
                  <a:lnTo>
                    <a:pt x="46" y="30"/>
                  </a:lnTo>
                  <a:lnTo>
                    <a:pt x="40" y="22"/>
                  </a:lnTo>
                  <a:lnTo>
                    <a:pt x="30" y="11"/>
                  </a:lnTo>
                  <a:lnTo>
                    <a:pt x="15" y="5"/>
                  </a:lnTo>
                  <a:lnTo>
                    <a:pt x="0" y="6"/>
                  </a:lnTo>
                  <a:lnTo>
                    <a:pt x="0" y="0"/>
                  </a:lnTo>
                  <a:close/>
                </a:path>
              </a:pathLst>
            </a:custGeom>
            <a:solidFill>
              <a:srgbClr val="F8BDD6"/>
            </a:solidFill>
            <a:ln w="9525">
              <a:noFill/>
              <a:round/>
              <a:headEnd/>
              <a:tailEnd/>
            </a:ln>
          </p:spPr>
          <p:txBody>
            <a:bodyPr/>
            <a:lstStyle/>
            <a:p>
              <a:endParaRPr lang="ru-RU"/>
            </a:p>
          </p:txBody>
        </p:sp>
        <p:sp>
          <p:nvSpPr>
            <p:cNvPr id="162192" name="Freeform 3849"/>
            <p:cNvSpPr>
              <a:spLocks/>
            </p:cNvSpPr>
            <p:nvPr/>
          </p:nvSpPr>
          <p:spPr bwMode="auto">
            <a:xfrm>
              <a:off x="2631" y="1082"/>
              <a:ext cx="3" cy="7"/>
            </a:xfrm>
            <a:custGeom>
              <a:avLst/>
              <a:gdLst>
                <a:gd name="T0" fmla="*/ 0 w 3"/>
                <a:gd name="T1" fmla="*/ 0 h 7"/>
                <a:gd name="T2" fmla="*/ 2 w 3"/>
                <a:gd name="T3" fmla="*/ 0 h 7"/>
                <a:gd name="T4" fmla="*/ 2 w 3"/>
                <a:gd name="T5" fmla="*/ 7 h 7"/>
                <a:gd name="T6" fmla="*/ 3 w 3"/>
                <a:gd name="T7" fmla="*/ 5 h 7"/>
                <a:gd name="T8" fmla="*/ 0 w 3"/>
                <a:gd name="T9" fmla="*/ 0 h 7"/>
                <a:gd name="T10" fmla="*/ 0 60000 65536"/>
                <a:gd name="T11" fmla="*/ 0 60000 65536"/>
                <a:gd name="T12" fmla="*/ 0 60000 65536"/>
                <a:gd name="T13" fmla="*/ 0 60000 65536"/>
                <a:gd name="T14" fmla="*/ 0 60000 65536"/>
                <a:gd name="T15" fmla="*/ 0 w 3"/>
                <a:gd name="T16" fmla="*/ 0 h 7"/>
                <a:gd name="T17" fmla="*/ 3 w 3"/>
                <a:gd name="T18" fmla="*/ 7 h 7"/>
              </a:gdLst>
              <a:ahLst/>
              <a:cxnLst>
                <a:cxn ang="T10">
                  <a:pos x="T0" y="T1"/>
                </a:cxn>
                <a:cxn ang="T11">
                  <a:pos x="T2" y="T3"/>
                </a:cxn>
                <a:cxn ang="T12">
                  <a:pos x="T4" y="T5"/>
                </a:cxn>
                <a:cxn ang="T13">
                  <a:pos x="T6" y="T7"/>
                </a:cxn>
                <a:cxn ang="T14">
                  <a:pos x="T8" y="T9"/>
                </a:cxn>
              </a:cxnLst>
              <a:rect l="T15" t="T16" r="T17" b="T18"/>
              <a:pathLst>
                <a:path w="3" h="7">
                  <a:moveTo>
                    <a:pt x="0" y="0"/>
                  </a:moveTo>
                  <a:lnTo>
                    <a:pt x="2" y="0"/>
                  </a:lnTo>
                  <a:lnTo>
                    <a:pt x="2" y="7"/>
                  </a:lnTo>
                  <a:lnTo>
                    <a:pt x="3" y="5"/>
                  </a:lnTo>
                  <a:lnTo>
                    <a:pt x="0" y="0"/>
                  </a:lnTo>
                  <a:close/>
                </a:path>
              </a:pathLst>
            </a:custGeom>
            <a:solidFill>
              <a:srgbClr val="F8BDD6"/>
            </a:solidFill>
            <a:ln w="9525">
              <a:noFill/>
              <a:round/>
              <a:headEnd/>
              <a:tailEnd/>
            </a:ln>
          </p:spPr>
          <p:txBody>
            <a:bodyPr/>
            <a:lstStyle/>
            <a:p>
              <a:endParaRPr lang="ru-RU"/>
            </a:p>
          </p:txBody>
        </p:sp>
        <p:sp>
          <p:nvSpPr>
            <p:cNvPr id="162193" name="Freeform 3850"/>
            <p:cNvSpPr>
              <a:spLocks/>
            </p:cNvSpPr>
            <p:nvPr/>
          </p:nvSpPr>
          <p:spPr bwMode="auto">
            <a:xfrm>
              <a:off x="2649" y="1118"/>
              <a:ext cx="38" cy="56"/>
            </a:xfrm>
            <a:custGeom>
              <a:avLst/>
              <a:gdLst>
                <a:gd name="T0" fmla="*/ 38 w 38"/>
                <a:gd name="T1" fmla="*/ 0 h 56"/>
                <a:gd name="T2" fmla="*/ 38 w 38"/>
                <a:gd name="T3" fmla="*/ 18 h 56"/>
                <a:gd name="T4" fmla="*/ 31 w 38"/>
                <a:gd name="T5" fmla="*/ 35 h 56"/>
                <a:gd name="T6" fmla="*/ 18 w 38"/>
                <a:gd name="T7" fmla="*/ 46 h 56"/>
                <a:gd name="T8" fmla="*/ 11 w 38"/>
                <a:gd name="T9" fmla="*/ 52 h 56"/>
                <a:gd name="T10" fmla="*/ 1 w 38"/>
                <a:gd name="T11" fmla="*/ 56 h 56"/>
                <a:gd name="T12" fmla="*/ 0 w 38"/>
                <a:gd name="T13" fmla="*/ 49 h 56"/>
                <a:gd name="T14" fmla="*/ 9 w 38"/>
                <a:gd name="T15" fmla="*/ 46 h 56"/>
                <a:gd name="T16" fmla="*/ 14 w 38"/>
                <a:gd name="T17" fmla="*/ 41 h 56"/>
                <a:gd name="T18" fmla="*/ 26 w 38"/>
                <a:gd name="T19" fmla="*/ 30 h 56"/>
                <a:gd name="T20" fmla="*/ 33 w 38"/>
                <a:gd name="T21" fmla="*/ 16 h 56"/>
                <a:gd name="T22" fmla="*/ 33 w 38"/>
                <a:gd name="T23" fmla="*/ 0 h 56"/>
                <a:gd name="T24" fmla="*/ 38 w 38"/>
                <a:gd name="T25" fmla="*/ 0 h 5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8"/>
                <a:gd name="T40" fmla="*/ 0 h 56"/>
                <a:gd name="T41" fmla="*/ 38 w 38"/>
                <a:gd name="T42" fmla="*/ 56 h 5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8" h="56">
                  <a:moveTo>
                    <a:pt x="38" y="0"/>
                  </a:moveTo>
                  <a:lnTo>
                    <a:pt x="38" y="18"/>
                  </a:lnTo>
                  <a:lnTo>
                    <a:pt x="31" y="35"/>
                  </a:lnTo>
                  <a:lnTo>
                    <a:pt x="18" y="46"/>
                  </a:lnTo>
                  <a:lnTo>
                    <a:pt x="11" y="52"/>
                  </a:lnTo>
                  <a:lnTo>
                    <a:pt x="1" y="56"/>
                  </a:lnTo>
                  <a:lnTo>
                    <a:pt x="0" y="49"/>
                  </a:lnTo>
                  <a:lnTo>
                    <a:pt x="9" y="46"/>
                  </a:lnTo>
                  <a:lnTo>
                    <a:pt x="14" y="41"/>
                  </a:lnTo>
                  <a:lnTo>
                    <a:pt x="26" y="30"/>
                  </a:lnTo>
                  <a:lnTo>
                    <a:pt x="33" y="16"/>
                  </a:lnTo>
                  <a:lnTo>
                    <a:pt x="33" y="0"/>
                  </a:lnTo>
                  <a:lnTo>
                    <a:pt x="38" y="0"/>
                  </a:lnTo>
                  <a:close/>
                </a:path>
              </a:pathLst>
            </a:custGeom>
            <a:solidFill>
              <a:srgbClr val="F8BDD6"/>
            </a:solidFill>
            <a:ln w="9525">
              <a:noFill/>
              <a:round/>
              <a:headEnd/>
              <a:tailEnd/>
            </a:ln>
          </p:spPr>
          <p:txBody>
            <a:bodyPr/>
            <a:lstStyle/>
            <a:p>
              <a:endParaRPr lang="ru-RU"/>
            </a:p>
          </p:txBody>
        </p:sp>
        <p:sp>
          <p:nvSpPr>
            <p:cNvPr id="162194" name="Freeform 3851"/>
            <p:cNvSpPr>
              <a:spLocks/>
            </p:cNvSpPr>
            <p:nvPr/>
          </p:nvSpPr>
          <p:spPr bwMode="auto">
            <a:xfrm>
              <a:off x="2679" y="1118"/>
              <a:ext cx="7" cy="2"/>
            </a:xfrm>
            <a:custGeom>
              <a:avLst/>
              <a:gdLst>
                <a:gd name="T0" fmla="*/ 7 w 7"/>
                <a:gd name="T1" fmla="*/ 0 h 2"/>
                <a:gd name="T2" fmla="*/ 0 w 7"/>
                <a:gd name="T3" fmla="*/ 0 h 2"/>
                <a:gd name="T4" fmla="*/ 0 w 7"/>
                <a:gd name="T5" fmla="*/ 2 h 2"/>
                <a:gd name="T6" fmla="*/ 7 w 7"/>
                <a:gd name="T7" fmla="*/ 0 h 2"/>
                <a:gd name="T8" fmla="*/ 0 60000 65536"/>
                <a:gd name="T9" fmla="*/ 0 60000 65536"/>
                <a:gd name="T10" fmla="*/ 0 60000 65536"/>
                <a:gd name="T11" fmla="*/ 0 60000 65536"/>
                <a:gd name="T12" fmla="*/ 0 w 7"/>
                <a:gd name="T13" fmla="*/ 0 h 2"/>
                <a:gd name="T14" fmla="*/ 7 w 7"/>
                <a:gd name="T15" fmla="*/ 2 h 2"/>
              </a:gdLst>
              <a:ahLst/>
              <a:cxnLst>
                <a:cxn ang="T8">
                  <a:pos x="T0" y="T1"/>
                </a:cxn>
                <a:cxn ang="T9">
                  <a:pos x="T2" y="T3"/>
                </a:cxn>
                <a:cxn ang="T10">
                  <a:pos x="T4" y="T5"/>
                </a:cxn>
                <a:cxn ang="T11">
                  <a:pos x="T6" y="T7"/>
                </a:cxn>
              </a:cxnLst>
              <a:rect l="T12" t="T13" r="T14" b="T15"/>
              <a:pathLst>
                <a:path w="7" h="2">
                  <a:moveTo>
                    <a:pt x="7" y="0"/>
                  </a:moveTo>
                  <a:lnTo>
                    <a:pt x="0" y="0"/>
                  </a:lnTo>
                  <a:lnTo>
                    <a:pt x="0" y="2"/>
                  </a:lnTo>
                  <a:lnTo>
                    <a:pt x="7" y="0"/>
                  </a:lnTo>
                  <a:close/>
                </a:path>
              </a:pathLst>
            </a:custGeom>
            <a:solidFill>
              <a:srgbClr val="F8BDD6"/>
            </a:solidFill>
            <a:ln w="9525">
              <a:noFill/>
              <a:round/>
              <a:headEnd/>
              <a:tailEnd/>
            </a:ln>
          </p:spPr>
          <p:txBody>
            <a:bodyPr/>
            <a:lstStyle/>
            <a:p>
              <a:endParaRPr lang="ru-RU"/>
            </a:p>
          </p:txBody>
        </p:sp>
        <p:sp>
          <p:nvSpPr>
            <p:cNvPr id="162195" name="Freeform 3852"/>
            <p:cNvSpPr>
              <a:spLocks/>
            </p:cNvSpPr>
            <p:nvPr/>
          </p:nvSpPr>
          <p:spPr bwMode="auto">
            <a:xfrm>
              <a:off x="2593" y="1135"/>
              <a:ext cx="56" cy="39"/>
            </a:xfrm>
            <a:custGeom>
              <a:avLst/>
              <a:gdLst>
                <a:gd name="T0" fmla="*/ 56 w 56"/>
                <a:gd name="T1" fmla="*/ 39 h 39"/>
                <a:gd name="T2" fmla="*/ 39 w 56"/>
                <a:gd name="T3" fmla="*/ 39 h 39"/>
                <a:gd name="T4" fmla="*/ 19 w 56"/>
                <a:gd name="T5" fmla="*/ 31 h 39"/>
                <a:gd name="T6" fmla="*/ 7 w 56"/>
                <a:gd name="T7" fmla="*/ 19 h 39"/>
                <a:gd name="T8" fmla="*/ 4 w 56"/>
                <a:gd name="T9" fmla="*/ 11 h 39"/>
                <a:gd name="T10" fmla="*/ 0 w 56"/>
                <a:gd name="T11" fmla="*/ 2 h 39"/>
                <a:gd name="T12" fmla="*/ 5 w 56"/>
                <a:gd name="T13" fmla="*/ 0 h 39"/>
                <a:gd name="T14" fmla="*/ 9 w 56"/>
                <a:gd name="T15" fmla="*/ 6 h 39"/>
                <a:gd name="T16" fmla="*/ 11 w 56"/>
                <a:gd name="T17" fmla="*/ 14 h 39"/>
                <a:gd name="T18" fmla="*/ 24 w 56"/>
                <a:gd name="T19" fmla="*/ 25 h 39"/>
                <a:gd name="T20" fmla="*/ 39 w 56"/>
                <a:gd name="T21" fmla="*/ 32 h 39"/>
                <a:gd name="T22" fmla="*/ 56 w 56"/>
                <a:gd name="T23" fmla="*/ 32 h 39"/>
                <a:gd name="T24" fmla="*/ 56 w 56"/>
                <a:gd name="T25" fmla="*/ 39 h 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6"/>
                <a:gd name="T40" fmla="*/ 0 h 39"/>
                <a:gd name="T41" fmla="*/ 56 w 56"/>
                <a:gd name="T42" fmla="*/ 39 h 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6" h="39">
                  <a:moveTo>
                    <a:pt x="56" y="39"/>
                  </a:moveTo>
                  <a:lnTo>
                    <a:pt x="39" y="39"/>
                  </a:lnTo>
                  <a:lnTo>
                    <a:pt x="19" y="31"/>
                  </a:lnTo>
                  <a:lnTo>
                    <a:pt x="7" y="19"/>
                  </a:lnTo>
                  <a:lnTo>
                    <a:pt x="4" y="11"/>
                  </a:lnTo>
                  <a:lnTo>
                    <a:pt x="0" y="2"/>
                  </a:lnTo>
                  <a:lnTo>
                    <a:pt x="5" y="0"/>
                  </a:lnTo>
                  <a:lnTo>
                    <a:pt x="9" y="6"/>
                  </a:lnTo>
                  <a:lnTo>
                    <a:pt x="11" y="14"/>
                  </a:lnTo>
                  <a:lnTo>
                    <a:pt x="24" y="25"/>
                  </a:lnTo>
                  <a:lnTo>
                    <a:pt x="39" y="32"/>
                  </a:lnTo>
                  <a:lnTo>
                    <a:pt x="56" y="32"/>
                  </a:lnTo>
                  <a:lnTo>
                    <a:pt x="56" y="39"/>
                  </a:lnTo>
                  <a:close/>
                </a:path>
              </a:pathLst>
            </a:custGeom>
            <a:solidFill>
              <a:srgbClr val="F8BDD6"/>
            </a:solidFill>
            <a:ln w="9525">
              <a:noFill/>
              <a:round/>
              <a:headEnd/>
              <a:tailEnd/>
            </a:ln>
          </p:spPr>
          <p:txBody>
            <a:bodyPr/>
            <a:lstStyle/>
            <a:p>
              <a:endParaRPr lang="ru-RU"/>
            </a:p>
          </p:txBody>
        </p:sp>
        <p:sp>
          <p:nvSpPr>
            <p:cNvPr id="162196" name="Freeform 3853"/>
            <p:cNvSpPr>
              <a:spLocks/>
            </p:cNvSpPr>
            <p:nvPr/>
          </p:nvSpPr>
          <p:spPr bwMode="auto">
            <a:xfrm>
              <a:off x="2647" y="1169"/>
              <a:ext cx="2" cy="5"/>
            </a:xfrm>
            <a:custGeom>
              <a:avLst/>
              <a:gdLst>
                <a:gd name="T0" fmla="*/ 2 w 2"/>
                <a:gd name="T1" fmla="*/ 5 h 5"/>
                <a:gd name="T2" fmla="*/ 2 w 2"/>
                <a:gd name="T3" fmla="*/ 0 h 5"/>
                <a:gd name="T4" fmla="*/ 0 w 2"/>
                <a:gd name="T5" fmla="*/ 0 h 5"/>
                <a:gd name="T6" fmla="*/ 2 w 2"/>
                <a:gd name="T7" fmla="*/ 5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2" y="5"/>
                  </a:moveTo>
                  <a:lnTo>
                    <a:pt x="2" y="0"/>
                  </a:lnTo>
                  <a:lnTo>
                    <a:pt x="0" y="0"/>
                  </a:lnTo>
                  <a:lnTo>
                    <a:pt x="2" y="5"/>
                  </a:lnTo>
                  <a:close/>
                </a:path>
              </a:pathLst>
            </a:custGeom>
            <a:solidFill>
              <a:srgbClr val="F8BDD6"/>
            </a:solidFill>
            <a:ln w="9525">
              <a:noFill/>
              <a:round/>
              <a:headEnd/>
              <a:tailEnd/>
            </a:ln>
          </p:spPr>
          <p:txBody>
            <a:bodyPr/>
            <a:lstStyle/>
            <a:p>
              <a:endParaRPr lang="ru-RU"/>
            </a:p>
          </p:txBody>
        </p:sp>
        <p:sp>
          <p:nvSpPr>
            <p:cNvPr id="162197" name="Freeform 3854"/>
            <p:cNvSpPr>
              <a:spLocks/>
            </p:cNvSpPr>
            <p:nvPr/>
          </p:nvSpPr>
          <p:spPr bwMode="auto">
            <a:xfrm>
              <a:off x="2593" y="1135"/>
              <a:ext cx="5" cy="3"/>
            </a:xfrm>
            <a:custGeom>
              <a:avLst/>
              <a:gdLst>
                <a:gd name="T0" fmla="*/ 0 w 5"/>
                <a:gd name="T1" fmla="*/ 3 h 3"/>
                <a:gd name="T2" fmla="*/ 0 w 5"/>
                <a:gd name="T3" fmla="*/ 1 h 3"/>
                <a:gd name="T4" fmla="*/ 5 w 5"/>
                <a:gd name="T5" fmla="*/ 1 h 3"/>
                <a:gd name="T6" fmla="*/ 4 w 5"/>
                <a:gd name="T7" fmla="*/ 0 h 3"/>
                <a:gd name="T8" fmla="*/ 0 w 5"/>
                <a:gd name="T9" fmla="*/ 3 h 3"/>
                <a:gd name="T10" fmla="*/ 0 60000 65536"/>
                <a:gd name="T11" fmla="*/ 0 60000 65536"/>
                <a:gd name="T12" fmla="*/ 0 60000 65536"/>
                <a:gd name="T13" fmla="*/ 0 60000 65536"/>
                <a:gd name="T14" fmla="*/ 0 60000 65536"/>
                <a:gd name="T15" fmla="*/ 0 w 5"/>
                <a:gd name="T16" fmla="*/ 0 h 3"/>
                <a:gd name="T17" fmla="*/ 5 w 5"/>
                <a:gd name="T18" fmla="*/ 3 h 3"/>
              </a:gdLst>
              <a:ahLst/>
              <a:cxnLst>
                <a:cxn ang="T10">
                  <a:pos x="T0" y="T1"/>
                </a:cxn>
                <a:cxn ang="T11">
                  <a:pos x="T2" y="T3"/>
                </a:cxn>
                <a:cxn ang="T12">
                  <a:pos x="T4" y="T5"/>
                </a:cxn>
                <a:cxn ang="T13">
                  <a:pos x="T6" y="T7"/>
                </a:cxn>
                <a:cxn ang="T14">
                  <a:pos x="T8" y="T9"/>
                </a:cxn>
              </a:cxnLst>
              <a:rect l="T15" t="T16" r="T17" b="T18"/>
              <a:pathLst>
                <a:path w="5" h="3">
                  <a:moveTo>
                    <a:pt x="0" y="3"/>
                  </a:moveTo>
                  <a:lnTo>
                    <a:pt x="0" y="1"/>
                  </a:lnTo>
                  <a:lnTo>
                    <a:pt x="5" y="1"/>
                  </a:lnTo>
                  <a:lnTo>
                    <a:pt x="4" y="0"/>
                  </a:lnTo>
                  <a:lnTo>
                    <a:pt x="0" y="3"/>
                  </a:lnTo>
                  <a:close/>
                </a:path>
              </a:pathLst>
            </a:custGeom>
            <a:solidFill>
              <a:srgbClr val="F8BDD6"/>
            </a:solidFill>
            <a:ln w="9525">
              <a:noFill/>
              <a:round/>
              <a:headEnd/>
              <a:tailEnd/>
            </a:ln>
          </p:spPr>
          <p:txBody>
            <a:bodyPr/>
            <a:lstStyle/>
            <a:p>
              <a:endParaRPr lang="ru-RU"/>
            </a:p>
          </p:txBody>
        </p:sp>
        <p:sp>
          <p:nvSpPr>
            <p:cNvPr id="162198" name="Freeform 3855"/>
            <p:cNvSpPr>
              <a:spLocks/>
            </p:cNvSpPr>
            <p:nvPr/>
          </p:nvSpPr>
          <p:spPr bwMode="auto">
            <a:xfrm>
              <a:off x="2515" y="540"/>
              <a:ext cx="134" cy="554"/>
            </a:xfrm>
            <a:custGeom>
              <a:avLst/>
              <a:gdLst>
                <a:gd name="T0" fmla="*/ 13 w 134"/>
                <a:gd name="T1" fmla="*/ 0 h 554"/>
                <a:gd name="T2" fmla="*/ 0 w 134"/>
                <a:gd name="T3" fmla="*/ 2 h 554"/>
                <a:gd name="T4" fmla="*/ 121 w 134"/>
                <a:gd name="T5" fmla="*/ 554 h 554"/>
                <a:gd name="T6" fmla="*/ 134 w 134"/>
                <a:gd name="T7" fmla="*/ 552 h 554"/>
                <a:gd name="T8" fmla="*/ 13 w 134"/>
                <a:gd name="T9" fmla="*/ 0 h 554"/>
                <a:gd name="T10" fmla="*/ 0 60000 65536"/>
                <a:gd name="T11" fmla="*/ 0 60000 65536"/>
                <a:gd name="T12" fmla="*/ 0 60000 65536"/>
                <a:gd name="T13" fmla="*/ 0 60000 65536"/>
                <a:gd name="T14" fmla="*/ 0 60000 65536"/>
                <a:gd name="T15" fmla="*/ 0 w 134"/>
                <a:gd name="T16" fmla="*/ 0 h 554"/>
                <a:gd name="T17" fmla="*/ 134 w 134"/>
                <a:gd name="T18" fmla="*/ 554 h 554"/>
              </a:gdLst>
              <a:ahLst/>
              <a:cxnLst>
                <a:cxn ang="T10">
                  <a:pos x="T0" y="T1"/>
                </a:cxn>
                <a:cxn ang="T11">
                  <a:pos x="T2" y="T3"/>
                </a:cxn>
                <a:cxn ang="T12">
                  <a:pos x="T4" y="T5"/>
                </a:cxn>
                <a:cxn ang="T13">
                  <a:pos x="T6" y="T7"/>
                </a:cxn>
                <a:cxn ang="T14">
                  <a:pos x="T8" y="T9"/>
                </a:cxn>
              </a:cxnLst>
              <a:rect l="T15" t="T16" r="T17" b="T18"/>
              <a:pathLst>
                <a:path w="134" h="554">
                  <a:moveTo>
                    <a:pt x="13" y="0"/>
                  </a:moveTo>
                  <a:lnTo>
                    <a:pt x="0" y="2"/>
                  </a:lnTo>
                  <a:lnTo>
                    <a:pt x="121" y="554"/>
                  </a:lnTo>
                  <a:lnTo>
                    <a:pt x="134" y="552"/>
                  </a:lnTo>
                  <a:lnTo>
                    <a:pt x="13" y="0"/>
                  </a:lnTo>
                  <a:close/>
                </a:path>
              </a:pathLst>
            </a:custGeom>
            <a:solidFill>
              <a:srgbClr val="F8BDD6"/>
            </a:solidFill>
            <a:ln w="9525">
              <a:noFill/>
              <a:round/>
              <a:headEnd/>
              <a:tailEnd/>
            </a:ln>
          </p:spPr>
          <p:txBody>
            <a:bodyPr/>
            <a:lstStyle/>
            <a:p>
              <a:endParaRPr lang="ru-RU"/>
            </a:p>
          </p:txBody>
        </p:sp>
        <p:sp>
          <p:nvSpPr>
            <p:cNvPr id="162199" name="Freeform 3856"/>
            <p:cNvSpPr>
              <a:spLocks/>
            </p:cNvSpPr>
            <p:nvPr/>
          </p:nvSpPr>
          <p:spPr bwMode="auto">
            <a:xfrm>
              <a:off x="2474" y="538"/>
              <a:ext cx="87" cy="87"/>
            </a:xfrm>
            <a:custGeom>
              <a:avLst/>
              <a:gdLst>
                <a:gd name="T0" fmla="*/ 0 w 87"/>
                <a:gd name="T1" fmla="*/ 53 h 87"/>
                <a:gd name="T2" fmla="*/ 0 w 87"/>
                <a:gd name="T3" fmla="*/ 49 h 87"/>
                <a:gd name="T4" fmla="*/ 0 w 87"/>
                <a:gd name="T5" fmla="*/ 44 h 87"/>
                <a:gd name="T6" fmla="*/ 0 w 87"/>
                <a:gd name="T7" fmla="*/ 36 h 87"/>
                <a:gd name="T8" fmla="*/ 2 w 87"/>
                <a:gd name="T9" fmla="*/ 31 h 87"/>
                <a:gd name="T10" fmla="*/ 3 w 87"/>
                <a:gd name="T11" fmla="*/ 28 h 87"/>
                <a:gd name="T12" fmla="*/ 7 w 87"/>
                <a:gd name="T13" fmla="*/ 20 h 87"/>
                <a:gd name="T14" fmla="*/ 11 w 87"/>
                <a:gd name="T15" fmla="*/ 14 h 87"/>
                <a:gd name="T16" fmla="*/ 19 w 87"/>
                <a:gd name="T17" fmla="*/ 7 h 87"/>
                <a:gd name="T18" fmla="*/ 22 w 87"/>
                <a:gd name="T19" fmla="*/ 6 h 87"/>
                <a:gd name="T20" fmla="*/ 25 w 87"/>
                <a:gd name="T21" fmla="*/ 4 h 87"/>
                <a:gd name="T22" fmla="*/ 35 w 87"/>
                <a:gd name="T23" fmla="*/ 1 h 87"/>
                <a:gd name="T24" fmla="*/ 39 w 87"/>
                <a:gd name="T25" fmla="*/ 1 h 87"/>
                <a:gd name="T26" fmla="*/ 42 w 87"/>
                <a:gd name="T27" fmla="*/ 0 h 87"/>
                <a:gd name="T28" fmla="*/ 52 w 87"/>
                <a:gd name="T29" fmla="*/ 0 h 87"/>
                <a:gd name="T30" fmla="*/ 59 w 87"/>
                <a:gd name="T31" fmla="*/ 4 h 87"/>
                <a:gd name="T32" fmla="*/ 68 w 87"/>
                <a:gd name="T33" fmla="*/ 7 h 87"/>
                <a:gd name="T34" fmla="*/ 74 w 87"/>
                <a:gd name="T35" fmla="*/ 11 h 87"/>
                <a:gd name="T36" fmla="*/ 78 w 87"/>
                <a:gd name="T37" fmla="*/ 18 h 87"/>
                <a:gd name="T38" fmla="*/ 83 w 87"/>
                <a:gd name="T39" fmla="*/ 26 h 87"/>
                <a:gd name="T40" fmla="*/ 87 w 87"/>
                <a:gd name="T41" fmla="*/ 34 h 87"/>
                <a:gd name="T42" fmla="*/ 87 w 87"/>
                <a:gd name="T43" fmla="*/ 39 h 87"/>
                <a:gd name="T44" fmla="*/ 87 w 87"/>
                <a:gd name="T45" fmla="*/ 44 h 87"/>
                <a:gd name="T46" fmla="*/ 87 w 87"/>
                <a:gd name="T47" fmla="*/ 51 h 87"/>
                <a:gd name="T48" fmla="*/ 85 w 87"/>
                <a:gd name="T49" fmla="*/ 56 h 87"/>
                <a:gd name="T50" fmla="*/ 83 w 87"/>
                <a:gd name="T51" fmla="*/ 60 h 87"/>
                <a:gd name="T52" fmla="*/ 80 w 87"/>
                <a:gd name="T53" fmla="*/ 68 h 87"/>
                <a:gd name="T54" fmla="*/ 76 w 87"/>
                <a:gd name="T55" fmla="*/ 74 h 87"/>
                <a:gd name="T56" fmla="*/ 69 w 87"/>
                <a:gd name="T57" fmla="*/ 79 h 87"/>
                <a:gd name="T58" fmla="*/ 65 w 87"/>
                <a:gd name="T59" fmla="*/ 81 h 87"/>
                <a:gd name="T60" fmla="*/ 61 w 87"/>
                <a:gd name="T61" fmla="*/ 83 h 87"/>
                <a:gd name="T62" fmla="*/ 52 w 87"/>
                <a:gd name="T63" fmla="*/ 87 h 87"/>
                <a:gd name="T64" fmla="*/ 48 w 87"/>
                <a:gd name="T65" fmla="*/ 87 h 87"/>
                <a:gd name="T66" fmla="*/ 44 w 87"/>
                <a:gd name="T67" fmla="*/ 87 h 87"/>
                <a:gd name="T68" fmla="*/ 35 w 87"/>
                <a:gd name="T69" fmla="*/ 87 h 87"/>
                <a:gd name="T70" fmla="*/ 27 w 87"/>
                <a:gd name="T71" fmla="*/ 83 h 87"/>
                <a:gd name="T72" fmla="*/ 19 w 87"/>
                <a:gd name="T73" fmla="*/ 81 h 87"/>
                <a:gd name="T74" fmla="*/ 13 w 87"/>
                <a:gd name="T75" fmla="*/ 74 h 87"/>
                <a:gd name="T76" fmla="*/ 9 w 87"/>
                <a:gd name="T77" fmla="*/ 68 h 87"/>
                <a:gd name="T78" fmla="*/ 3 w 87"/>
                <a:gd name="T79" fmla="*/ 61 h 87"/>
                <a:gd name="T80" fmla="*/ 0 w 87"/>
                <a:gd name="T81" fmla="*/ 53 h 8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7"/>
                <a:gd name="T124" fmla="*/ 0 h 87"/>
                <a:gd name="T125" fmla="*/ 87 w 87"/>
                <a:gd name="T126" fmla="*/ 87 h 8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7" h="87">
                  <a:moveTo>
                    <a:pt x="0" y="53"/>
                  </a:moveTo>
                  <a:lnTo>
                    <a:pt x="0" y="49"/>
                  </a:lnTo>
                  <a:lnTo>
                    <a:pt x="0" y="44"/>
                  </a:lnTo>
                  <a:lnTo>
                    <a:pt x="0" y="36"/>
                  </a:lnTo>
                  <a:lnTo>
                    <a:pt x="2" y="31"/>
                  </a:lnTo>
                  <a:lnTo>
                    <a:pt x="3" y="28"/>
                  </a:lnTo>
                  <a:lnTo>
                    <a:pt x="7" y="20"/>
                  </a:lnTo>
                  <a:lnTo>
                    <a:pt x="11" y="14"/>
                  </a:lnTo>
                  <a:lnTo>
                    <a:pt x="19" y="7"/>
                  </a:lnTo>
                  <a:lnTo>
                    <a:pt x="22" y="6"/>
                  </a:lnTo>
                  <a:lnTo>
                    <a:pt x="25" y="4"/>
                  </a:lnTo>
                  <a:lnTo>
                    <a:pt x="35" y="1"/>
                  </a:lnTo>
                  <a:lnTo>
                    <a:pt x="39" y="1"/>
                  </a:lnTo>
                  <a:lnTo>
                    <a:pt x="42" y="0"/>
                  </a:lnTo>
                  <a:lnTo>
                    <a:pt x="52" y="0"/>
                  </a:lnTo>
                  <a:lnTo>
                    <a:pt x="59" y="4"/>
                  </a:lnTo>
                  <a:lnTo>
                    <a:pt x="68" y="7"/>
                  </a:lnTo>
                  <a:lnTo>
                    <a:pt x="74" y="11"/>
                  </a:lnTo>
                  <a:lnTo>
                    <a:pt x="78" y="18"/>
                  </a:lnTo>
                  <a:lnTo>
                    <a:pt x="83" y="26"/>
                  </a:lnTo>
                  <a:lnTo>
                    <a:pt x="87" y="34"/>
                  </a:lnTo>
                  <a:lnTo>
                    <a:pt x="87" y="39"/>
                  </a:lnTo>
                  <a:lnTo>
                    <a:pt x="87" y="44"/>
                  </a:lnTo>
                  <a:lnTo>
                    <a:pt x="87" y="51"/>
                  </a:lnTo>
                  <a:lnTo>
                    <a:pt x="85" y="56"/>
                  </a:lnTo>
                  <a:lnTo>
                    <a:pt x="83" y="60"/>
                  </a:lnTo>
                  <a:lnTo>
                    <a:pt x="80" y="68"/>
                  </a:lnTo>
                  <a:lnTo>
                    <a:pt x="76" y="74"/>
                  </a:lnTo>
                  <a:lnTo>
                    <a:pt x="69" y="79"/>
                  </a:lnTo>
                  <a:lnTo>
                    <a:pt x="65" y="81"/>
                  </a:lnTo>
                  <a:lnTo>
                    <a:pt x="61" y="83"/>
                  </a:lnTo>
                  <a:lnTo>
                    <a:pt x="52" y="87"/>
                  </a:lnTo>
                  <a:lnTo>
                    <a:pt x="48" y="87"/>
                  </a:lnTo>
                  <a:lnTo>
                    <a:pt x="44" y="87"/>
                  </a:lnTo>
                  <a:lnTo>
                    <a:pt x="35" y="87"/>
                  </a:lnTo>
                  <a:lnTo>
                    <a:pt x="27" y="83"/>
                  </a:lnTo>
                  <a:lnTo>
                    <a:pt x="19" y="81"/>
                  </a:lnTo>
                  <a:lnTo>
                    <a:pt x="13" y="74"/>
                  </a:lnTo>
                  <a:lnTo>
                    <a:pt x="9" y="68"/>
                  </a:lnTo>
                  <a:lnTo>
                    <a:pt x="3" y="61"/>
                  </a:lnTo>
                  <a:lnTo>
                    <a:pt x="0" y="53"/>
                  </a:lnTo>
                  <a:close/>
                </a:path>
              </a:pathLst>
            </a:custGeom>
            <a:solidFill>
              <a:srgbClr val="F561AF"/>
            </a:solidFill>
            <a:ln w="9525">
              <a:noFill/>
              <a:round/>
              <a:headEnd/>
              <a:tailEnd/>
            </a:ln>
          </p:spPr>
          <p:txBody>
            <a:bodyPr/>
            <a:lstStyle/>
            <a:p>
              <a:endParaRPr lang="ru-RU"/>
            </a:p>
          </p:txBody>
        </p:sp>
        <p:sp>
          <p:nvSpPr>
            <p:cNvPr id="162200" name="Freeform 3857"/>
            <p:cNvSpPr>
              <a:spLocks/>
            </p:cNvSpPr>
            <p:nvPr/>
          </p:nvSpPr>
          <p:spPr bwMode="auto">
            <a:xfrm>
              <a:off x="2470" y="535"/>
              <a:ext cx="40" cy="56"/>
            </a:xfrm>
            <a:custGeom>
              <a:avLst/>
              <a:gdLst>
                <a:gd name="T0" fmla="*/ 0 w 40"/>
                <a:gd name="T1" fmla="*/ 56 h 56"/>
                <a:gd name="T2" fmla="*/ 0 w 40"/>
                <a:gd name="T3" fmla="*/ 40 h 56"/>
                <a:gd name="T4" fmla="*/ 6 w 40"/>
                <a:gd name="T5" fmla="*/ 20 h 56"/>
                <a:gd name="T6" fmla="*/ 19 w 40"/>
                <a:gd name="T7" fmla="*/ 6 h 56"/>
                <a:gd name="T8" fmla="*/ 27 w 40"/>
                <a:gd name="T9" fmla="*/ 3 h 56"/>
                <a:gd name="T10" fmla="*/ 36 w 40"/>
                <a:gd name="T11" fmla="*/ 0 h 56"/>
                <a:gd name="T12" fmla="*/ 40 w 40"/>
                <a:gd name="T13" fmla="*/ 5 h 56"/>
                <a:gd name="T14" fmla="*/ 30 w 40"/>
                <a:gd name="T15" fmla="*/ 8 h 56"/>
                <a:gd name="T16" fmla="*/ 23 w 40"/>
                <a:gd name="T17" fmla="*/ 12 h 56"/>
                <a:gd name="T18" fmla="*/ 11 w 40"/>
                <a:gd name="T19" fmla="*/ 24 h 56"/>
                <a:gd name="T20" fmla="*/ 4 w 40"/>
                <a:gd name="T21" fmla="*/ 40 h 56"/>
                <a:gd name="T22" fmla="*/ 6 w 40"/>
                <a:gd name="T23" fmla="*/ 56 h 56"/>
                <a:gd name="T24" fmla="*/ 0 w 40"/>
                <a:gd name="T25" fmla="*/ 56 h 5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
                <a:gd name="T40" fmla="*/ 0 h 56"/>
                <a:gd name="T41" fmla="*/ 40 w 40"/>
                <a:gd name="T42" fmla="*/ 56 h 5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 h="56">
                  <a:moveTo>
                    <a:pt x="0" y="56"/>
                  </a:moveTo>
                  <a:lnTo>
                    <a:pt x="0" y="40"/>
                  </a:lnTo>
                  <a:lnTo>
                    <a:pt x="6" y="20"/>
                  </a:lnTo>
                  <a:lnTo>
                    <a:pt x="19" y="6"/>
                  </a:lnTo>
                  <a:lnTo>
                    <a:pt x="27" y="3"/>
                  </a:lnTo>
                  <a:lnTo>
                    <a:pt x="36" y="0"/>
                  </a:lnTo>
                  <a:lnTo>
                    <a:pt x="40" y="5"/>
                  </a:lnTo>
                  <a:lnTo>
                    <a:pt x="30" y="8"/>
                  </a:lnTo>
                  <a:lnTo>
                    <a:pt x="23" y="12"/>
                  </a:lnTo>
                  <a:lnTo>
                    <a:pt x="11" y="24"/>
                  </a:lnTo>
                  <a:lnTo>
                    <a:pt x="4" y="40"/>
                  </a:lnTo>
                  <a:lnTo>
                    <a:pt x="6" y="56"/>
                  </a:lnTo>
                  <a:lnTo>
                    <a:pt x="0" y="56"/>
                  </a:lnTo>
                  <a:close/>
                </a:path>
              </a:pathLst>
            </a:custGeom>
            <a:solidFill>
              <a:srgbClr val="F8BDD6"/>
            </a:solidFill>
            <a:ln w="9525">
              <a:noFill/>
              <a:round/>
              <a:headEnd/>
              <a:tailEnd/>
            </a:ln>
          </p:spPr>
          <p:txBody>
            <a:bodyPr/>
            <a:lstStyle/>
            <a:p>
              <a:endParaRPr lang="ru-RU"/>
            </a:p>
          </p:txBody>
        </p:sp>
        <p:sp>
          <p:nvSpPr>
            <p:cNvPr id="162201" name="Freeform 3858"/>
            <p:cNvSpPr>
              <a:spLocks/>
            </p:cNvSpPr>
            <p:nvPr/>
          </p:nvSpPr>
          <p:spPr bwMode="auto">
            <a:xfrm>
              <a:off x="2507" y="535"/>
              <a:ext cx="55" cy="37"/>
            </a:xfrm>
            <a:custGeom>
              <a:avLst/>
              <a:gdLst>
                <a:gd name="T0" fmla="*/ 0 w 55"/>
                <a:gd name="T1" fmla="*/ 0 h 37"/>
                <a:gd name="T2" fmla="*/ 19 w 55"/>
                <a:gd name="T3" fmla="*/ 0 h 37"/>
                <a:gd name="T4" fmla="*/ 34 w 55"/>
                <a:gd name="T5" fmla="*/ 6 h 37"/>
                <a:gd name="T6" fmla="*/ 47 w 55"/>
                <a:gd name="T7" fmla="*/ 17 h 37"/>
                <a:gd name="T8" fmla="*/ 52 w 55"/>
                <a:gd name="T9" fmla="*/ 28 h 37"/>
                <a:gd name="T10" fmla="*/ 55 w 55"/>
                <a:gd name="T11" fmla="*/ 36 h 37"/>
                <a:gd name="T12" fmla="*/ 49 w 55"/>
                <a:gd name="T13" fmla="*/ 37 h 37"/>
                <a:gd name="T14" fmla="*/ 46 w 55"/>
                <a:gd name="T15" fmla="*/ 29 h 37"/>
                <a:gd name="T16" fmla="*/ 43 w 55"/>
                <a:gd name="T17" fmla="*/ 22 h 37"/>
                <a:gd name="T18" fmla="*/ 30 w 55"/>
                <a:gd name="T19" fmla="*/ 11 h 37"/>
                <a:gd name="T20" fmla="*/ 15 w 55"/>
                <a:gd name="T21" fmla="*/ 4 h 37"/>
                <a:gd name="T22" fmla="*/ 0 w 55"/>
                <a:gd name="T23" fmla="*/ 6 h 37"/>
                <a:gd name="T24" fmla="*/ 0 w 55"/>
                <a:gd name="T25" fmla="*/ 0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5"/>
                <a:gd name="T40" fmla="*/ 0 h 37"/>
                <a:gd name="T41" fmla="*/ 55 w 55"/>
                <a:gd name="T42" fmla="*/ 37 h 3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5" h="37">
                  <a:moveTo>
                    <a:pt x="0" y="0"/>
                  </a:moveTo>
                  <a:lnTo>
                    <a:pt x="19" y="0"/>
                  </a:lnTo>
                  <a:lnTo>
                    <a:pt x="34" y="6"/>
                  </a:lnTo>
                  <a:lnTo>
                    <a:pt x="47" y="17"/>
                  </a:lnTo>
                  <a:lnTo>
                    <a:pt x="52" y="28"/>
                  </a:lnTo>
                  <a:lnTo>
                    <a:pt x="55" y="36"/>
                  </a:lnTo>
                  <a:lnTo>
                    <a:pt x="49" y="37"/>
                  </a:lnTo>
                  <a:lnTo>
                    <a:pt x="46" y="29"/>
                  </a:lnTo>
                  <a:lnTo>
                    <a:pt x="43" y="22"/>
                  </a:lnTo>
                  <a:lnTo>
                    <a:pt x="30" y="11"/>
                  </a:lnTo>
                  <a:lnTo>
                    <a:pt x="15" y="4"/>
                  </a:lnTo>
                  <a:lnTo>
                    <a:pt x="0" y="6"/>
                  </a:lnTo>
                  <a:lnTo>
                    <a:pt x="0" y="0"/>
                  </a:lnTo>
                  <a:close/>
                </a:path>
              </a:pathLst>
            </a:custGeom>
            <a:solidFill>
              <a:srgbClr val="F8BDD6"/>
            </a:solidFill>
            <a:ln w="9525">
              <a:noFill/>
              <a:round/>
              <a:headEnd/>
              <a:tailEnd/>
            </a:ln>
          </p:spPr>
          <p:txBody>
            <a:bodyPr/>
            <a:lstStyle/>
            <a:p>
              <a:endParaRPr lang="ru-RU"/>
            </a:p>
          </p:txBody>
        </p:sp>
        <p:sp>
          <p:nvSpPr>
            <p:cNvPr id="162202" name="Freeform 3859"/>
            <p:cNvSpPr>
              <a:spLocks/>
            </p:cNvSpPr>
            <p:nvPr/>
          </p:nvSpPr>
          <p:spPr bwMode="auto">
            <a:xfrm>
              <a:off x="2505" y="535"/>
              <a:ext cx="5" cy="7"/>
            </a:xfrm>
            <a:custGeom>
              <a:avLst/>
              <a:gdLst>
                <a:gd name="T0" fmla="*/ 0 w 5"/>
                <a:gd name="T1" fmla="*/ 0 h 7"/>
                <a:gd name="T2" fmla="*/ 3 w 5"/>
                <a:gd name="T3" fmla="*/ 0 h 7"/>
                <a:gd name="T4" fmla="*/ 3 w 5"/>
                <a:gd name="T5" fmla="*/ 7 h 7"/>
                <a:gd name="T6" fmla="*/ 5 w 5"/>
                <a:gd name="T7" fmla="*/ 5 h 7"/>
                <a:gd name="T8" fmla="*/ 0 w 5"/>
                <a:gd name="T9" fmla="*/ 0 h 7"/>
                <a:gd name="T10" fmla="*/ 0 60000 65536"/>
                <a:gd name="T11" fmla="*/ 0 60000 65536"/>
                <a:gd name="T12" fmla="*/ 0 60000 65536"/>
                <a:gd name="T13" fmla="*/ 0 60000 65536"/>
                <a:gd name="T14" fmla="*/ 0 60000 65536"/>
                <a:gd name="T15" fmla="*/ 0 w 5"/>
                <a:gd name="T16" fmla="*/ 0 h 7"/>
                <a:gd name="T17" fmla="*/ 5 w 5"/>
                <a:gd name="T18" fmla="*/ 7 h 7"/>
              </a:gdLst>
              <a:ahLst/>
              <a:cxnLst>
                <a:cxn ang="T10">
                  <a:pos x="T0" y="T1"/>
                </a:cxn>
                <a:cxn ang="T11">
                  <a:pos x="T2" y="T3"/>
                </a:cxn>
                <a:cxn ang="T12">
                  <a:pos x="T4" y="T5"/>
                </a:cxn>
                <a:cxn ang="T13">
                  <a:pos x="T6" y="T7"/>
                </a:cxn>
                <a:cxn ang="T14">
                  <a:pos x="T8" y="T9"/>
                </a:cxn>
              </a:cxnLst>
              <a:rect l="T15" t="T16" r="T17" b="T18"/>
              <a:pathLst>
                <a:path w="5" h="7">
                  <a:moveTo>
                    <a:pt x="0" y="0"/>
                  </a:moveTo>
                  <a:lnTo>
                    <a:pt x="3" y="0"/>
                  </a:lnTo>
                  <a:lnTo>
                    <a:pt x="3" y="7"/>
                  </a:lnTo>
                  <a:lnTo>
                    <a:pt x="5" y="5"/>
                  </a:lnTo>
                  <a:lnTo>
                    <a:pt x="0" y="0"/>
                  </a:lnTo>
                  <a:close/>
                </a:path>
              </a:pathLst>
            </a:custGeom>
            <a:solidFill>
              <a:srgbClr val="F8BDD6"/>
            </a:solidFill>
            <a:ln w="9525">
              <a:noFill/>
              <a:round/>
              <a:headEnd/>
              <a:tailEnd/>
            </a:ln>
          </p:spPr>
          <p:txBody>
            <a:bodyPr/>
            <a:lstStyle/>
            <a:p>
              <a:endParaRPr lang="ru-RU"/>
            </a:p>
          </p:txBody>
        </p:sp>
        <p:sp>
          <p:nvSpPr>
            <p:cNvPr id="162203" name="Freeform 3860"/>
            <p:cNvSpPr>
              <a:spLocks/>
            </p:cNvSpPr>
            <p:nvPr/>
          </p:nvSpPr>
          <p:spPr bwMode="auto">
            <a:xfrm>
              <a:off x="2525" y="572"/>
              <a:ext cx="39" cy="54"/>
            </a:xfrm>
            <a:custGeom>
              <a:avLst/>
              <a:gdLst>
                <a:gd name="T0" fmla="*/ 39 w 39"/>
                <a:gd name="T1" fmla="*/ 0 h 54"/>
                <a:gd name="T2" fmla="*/ 39 w 39"/>
                <a:gd name="T3" fmla="*/ 17 h 54"/>
                <a:gd name="T4" fmla="*/ 31 w 39"/>
                <a:gd name="T5" fmla="*/ 35 h 54"/>
                <a:gd name="T6" fmla="*/ 20 w 39"/>
                <a:gd name="T7" fmla="*/ 47 h 54"/>
                <a:gd name="T8" fmla="*/ 11 w 39"/>
                <a:gd name="T9" fmla="*/ 53 h 54"/>
                <a:gd name="T10" fmla="*/ 1 w 39"/>
                <a:gd name="T11" fmla="*/ 54 h 54"/>
                <a:gd name="T12" fmla="*/ 0 w 39"/>
                <a:gd name="T13" fmla="*/ 47 h 54"/>
                <a:gd name="T14" fmla="*/ 9 w 39"/>
                <a:gd name="T15" fmla="*/ 47 h 54"/>
                <a:gd name="T16" fmla="*/ 16 w 39"/>
                <a:gd name="T17" fmla="*/ 41 h 54"/>
                <a:gd name="T18" fmla="*/ 27 w 39"/>
                <a:gd name="T19" fmla="*/ 30 h 54"/>
                <a:gd name="T20" fmla="*/ 33 w 39"/>
                <a:gd name="T21" fmla="*/ 16 h 54"/>
                <a:gd name="T22" fmla="*/ 33 w 39"/>
                <a:gd name="T23" fmla="*/ 0 h 54"/>
                <a:gd name="T24" fmla="*/ 39 w 39"/>
                <a:gd name="T25" fmla="*/ 0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9"/>
                <a:gd name="T40" fmla="*/ 0 h 54"/>
                <a:gd name="T41" fmla="*/ 39 w 39"/>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9" h="54">
                  <a:moveTo>
                    <a:pt x="39" y="0"/>
                  </a:moveTo>
                  <a:lnTo>
                    <a:pt x="39" y="17"/>
                  </a:lnTo>
                  <a:lnTo>
                    <a:pt x="31" y="35"/>
                  </a:lnTo>
                  <a:lnTo>
                    <a:pt x="20" y="47"/>
                  </a:lnTo>
                  <a:lnTo>
                    <a:pt x="11" y="53"/>
                  </a:lnTo>
                  <a:lnTo>
                    <a:pt x="1" y="54"/>
                  </a:lnTo>
                  <a:lnTo>
                    <a:pt x="0" y="47"/>
                  </a:lnTo>
                  <a:lnTo>
                    <a:pt x="9" y="47"/>
                  </a:lnTo>
                  <a:lnTo>
                    <a:pt x="16" y="41"/>
                  </a:lnTo>
                  <a:lnTo>
                    <a:pt x="27" y="30"/>
                  </a:lnTo>
                  <a:lnTo>
                    <a:pt x="33" y="16"/>
                  </a:lnTo>
                  <a:lnTo>
                    <a:pt x="33" y="0"/>
                  </a:lnTo>
                  <a:lnTo>
                    <a:pt x="39" y="0"/>
                  </a:lnTo>
                  <a:close/>
                </a:path>
              </a:pathLst>
            </a:custGeom>
            <a:solidFill>
              <a:srgbClr val="F8BDD6"/>
            </a:solidFill>
            <a:ln w="9525">
              <a:noFill/>
              <a:round/>
              <a:headEnd/>
              <a:tailEnd/>
            </a:ln>
          </p:spPr>
          <p:txBody>
            <a:bodyPr/>
            <a:lstStyle/>
            <a:p>
              <a:endParaRPr lang="ru-RU"/>
            </a:p>
          </p:txBody>
        </p:sp>
        <p:sp>
          <p:nvSpPr>
            <p:cNvPr id="162204" name="Freeform 3861"/>
            <p:cNvSpPr>
              <a:spLocks/>
            </p:cNvSpPr>
            <p:nvPr/>
          </p:nvSpPr>
          <p:spPr bwMode="auto">
            <a:xfrm>
              <a:off x="2558" y="572"/>
              <a:ext cx="6" cy="2"/>
            </a:xfrm>
            <a:custGeom>
              <a:avLst/>
              <a:gdLst>
                <a:gd name="T0" fmla="*/ 6 w 6"/>
                <a:gd name="T1" fmla="*/ 0 h 2"/>
                <a:gd name="T2" fmla="*/ 0 w 6"/>
                <a:gd name="T3" fmla="*/ 0 h 2"/>
                <a:gd name="T4" fmla="*/ 0 w 6"/>
                <a:gd name="T5" fmla="*/ 2 h 2"/>
                <a:gd name="T6" fmla="*/ 6 w 6"/>
                <a:gd name="T7" fmla="*/ 0 h 2"/>
                <a:gd name="T8" fmla="*/ 0 60000 65536"/>
                <a:gd name="T9" fmla="*/ 0 60000 65536"/>
                <a:gd name="T10" fmla="*/ 0 60000 65536"/>
                <a:gd name="T11" fmla="*/ 0 60000 65536"/>
                <a:gd name="T12" fmla="*/ 0 w 6"/>
                <a:gd name="T13" fmla="*/ 0 h 2"/>
                <a:gd name="T14" fmla="*/ 6 w 6"/>
                <a:gd name="T15" fmla="*/ 2 h 2"/>
              </a:gdLst>
              <a:ahLst/>
              <a:cxnLst>
                <a:cxn ang="T8">
                  <a:pos x="T0" y="T1"/>
                </a:cxn>
                <a:cxn ang="T9">
                  <a:pos x="T2" y="T3"/>
                </a:cxn>
                <a:cxn ang="T10">
                  <a:pos x="T4" y="T5"/>
                </a:cxn>
                <a:cxn ang="T11">
                  <a:pos x="T6" y="T7"/>
                </a:cxn>
              </a:cxnLst>
              <a:rect l="T12" t="T13" r="T14" b="T15"/>
              <a:pathLst>
                <a:path w="6" h="2">
                  <a:moveTo>
                    <a:pt x="6" y="0"/>
                  </a:moveTo>
                  <a:lnTo>
                    <a:pt x="0" y="0"/>
                  </a:lnTo>
                  <a:lnTo>
                    <a:pt x="0" y="2"/>
                  </a:lnTo>
                  <a:lnTo>
                    <a:pt x="6" y="0"/>
                  </a:lnTo>
                  <a:close/>
                </a:path>
              </a:pathLst>
            </a:custGeom>
            <a:solidFill>
              <a:srgbClr val="F8BDD6"/>
            </a:solidFill>
            <a:ln w="9525">
              <a:noFill/>
              <a:round/>
              <a:headEnd/>
              <a:tailEnd/>
            </a:ln>
          </p:spPr>
          <p:txBody>
            <a:bodyPr/>
            <a:lstStyle/>
            <a:p>
              <a:endParaRPr lang="ru-RU"/>
            </a:p>
          </p:txBody>
        </p:sp>
        <p:sp>
          <p:nvSpPr>
            <p:cNvPr id="162205" name="Freeform 3862"/>
            <p:cNvSpPr>
              <a:spLocks/>
            </p:cNvSpPr>
            <p:nvPr/>
          </p:nvSpPr>
          <p:spPr bwMode="auto">
            <a:xfrm>
              <a:off x="2470" y="589"/>
              <a:ext cx="55" cy="39"/>
            </a:xfrm>
            <a:custGeom>
              <a:avLst/>
              <a:gdLst>
                <a:gd name="T0" fmla="*/ 55 w 55"/>
                <a:gd name="T1" fmla="*/ 37 h 39"/>
                <a:gd name="T2" fmla="*/ 38 w 55"/>
                <a:gd name="T3" fmla="*/ 39 h 39"/>
                <a:gd name="T4" fmla="*/ 19 w 55"/>
                <a:gd name="T5" fmla="*/ 31 h 39"/>
                <a:gd name="T6" fmla="*/ 7 w 55"/>
                <a:gd name="T7" fmla="*/ 19 h 39"/>
                <a:gd name="T8" fmla="*/ 2 w 55"/>
                <a:gd name="T9" fmla="*/ 12 h 39"/>
                <a:gd name="T10" fmla="*/ 0 w 55"/>
                <a:gd name="T11" fmla="*/ 3 h 39"/>
                <a:gd name="T12" fmla="*/ 4 w 55"/>
                <a:gd name="T13" fmla="*/ 0 h 39"/>
                <a:gd name="T14" fmla="*/ 7 w 55"/>
                <a:gd name="T15" fmla="*/ 8 h 39"/>
                <a:gd name="T16" fmla="*/ 12 w 55"/>
                <a:gd name="T17" fmla="*/ 14 h 39"/>
                <a:gd name="T18" fmla="*/ 23 w 55"/>
                <a:gd name="T19" fmla="*/ 26 h 39"/>
                <a:gd name="T20" fmla="*/ 38 w 55"/>
                <a:gd name="T21" fmla="*/ 32 h 39"/>
                <a:gd name="T22" fmla="*/ 55 w 55"/>
                <a:gd name="T23" fmla="*/ 30 h 39"/>
                <a:gd name="T24" fmla="*/ 55 w 55"/>
                <a:gd name="T25" fmla="*/ 37 h 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5"/>
                <a:gd name="T40" fmla="*/ 0 h 39"/>
                <a:gd name="T41" fmla="*/ 55 w 55"/>
                <a:gd name="T42" fmla="*/ 39 h 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5" h="39">
                  <a:moveTo>
                    <a:pt x="55" y="37"/>
                  </a:moveTo>
                  <a:lnTo>
                    <a:pt x="38" y="39"/>
                  </a:lnTo>
                  <a:lnTo>
                    <a:pt x="19" y="31"/>
                  </a:lnTo>
                  <a:lnTo>
                    <a:pt x="7" y="19"/>
                  </a:lnTo>
                  <a:lnTo>
                    <a:pt x="2" y="12"/>
                  </a:lnTo>
                  <a:lnTo>
                    <a:pt x="0" y="3"/>
                  </a:lnTo>
                  <a:lnTo>
                    <a:pt x="4" y="0"/>
                  </a:lnTo>
                  <a:lnTo>
                    <a:pt x="7" y="8"/>
                  </a:lnTo>
                  <a:lnTo>
                    <a:pt x="12" y="14"/>
                  </a:lnTo>
                  <a:lnTo>
                    <a:pt x="23" y="26"/>
                  </a:lnTo>
                  <a:lnTo>
                    <a:pt x="38" y="32"/>
                  </a:lnTo>
                  <a:lnTo>
                    <a:pt x="55" y="30"/>
                  </a:lnTo>
                  <a:lnTo>
                    <a:pt x="55" y="37"/>
                  </a:lnTo>
                  <a:close/>
                </a:path>
              </a:pathLst>
            </a:custGeom>
            <a:solidFill>
              <a:srgbClr val="F8BDD6"/>
            </a:solidFill>
            <a:ln w="9525">
              <a:noFill/>
              <a:round/>
              <a:headEnd/>
              <a:tailEnd/>
            </a:ln>
          </p:spPr>
          <p:txBody>
            <a:bodyPr/>
            <a:lstStyle/>
            <a:p>
              <a:endParaRPr lang="ru-RU"/>
            </a:p>
          </p:txBody>
        </p:sp>
        <p:sp>
          <p:nvSpPr>
            <p:cNvPr id="162206" name="Freeform 3863"/>
            <p:cNvSpPr>
              <a:spLocks/>
            </p:cNvSpPr>
            <p:nvPr/>
          </p:nvSpPr>
          <p:spPr bwMode="auto">
            <a:xfrm>
              <a:off x="2523" y="619"/>
              <a:ext cx="2" cy="7"/>
            </a:xfrm>
            <a:custGeom>
              <a:avLst/>
              <a:gdLst>
                <a:gd name="T0" fmla="*/ 2 w 2"/>
                <a:gd name="T1" fmla="*/ 7 h 7"/>
                <a:gd name="T2" fmla="*/ 2 w 2"/>
                <a:gd name="T3" fmla="*/ 0 h 7"/>
                <a:gd name="T4" fmla="*/ 0 w 2"/>
                <a:gd name="T5" fmla="*/ 0 h 7"/>
                <a:gd name="T6" fmla="*/ 2 w 2"/>
                <a:gd name="T7" fmla="*/ 7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2" y="7"/>
                  </a:moveTo>
                  <a:lnTo>
                    <a:pt x="2" y="0"/>
                  </a:lnTo>
                  <a:lnTo>
                    <a:pt x="0" y="0"/>
                  </a:lnTo>
                  <a:lnTo>
                    <a:pt x="2" y="7"/>
                  </a:lnTo>
                  <a:close/>
                </a:path>
              </a:pathLst>
            </a:custGeom>
            <a:solidFill>
              <a:srgbClr val="F8BDD6"/>
            </a:solidFill>
            <a:ln w="9525">
              <a:noFill/>
              <a:round/>
              <a:headEnd/>
              <a:tailEnd/>
            </a:ln>
          </p:spPr>
          <p:txBody>
            <a:bodyPr/>
            <a:lstStyle/>
            <a:p>
              <a:endParaRPr lang="ru-RU"/>
            </a:p>
          </p:txBody>
        </p:sp>
        <p:sp>
          <p:nvSpPr>
            <p:cNvPr id="162207" name="Freeform 3864"/>
            <p:cNvSpPr>
              <a:spLocks/>
            </p:cNvSpPr>
            <p:nvPr/>
          </p:nvSpPr>
          <p:spPr bwMode="auto">
            <a:xfrm>
              <a:off x="2470" y="589"/>
              <a:ext cx="7" cy="3"/>
            </a:xfrm>
            <a:custGeom>
              <a:avLst/>
              <a:gdLst>
                <a:gd name="T0" fmla="*/ 0 w 7"/>
                <a:gd name="T1" fmla="*/ 3 h 3"/>
                <a:gd name="T2" fmla="*/ 0 w 7"/>
                <a:gd name="T3" fmla="*/ 1 h 3"/>
                <a:gd name="T4" fmla="*/ 7 w 7"/>
                <a:gd name="T5" fmla="*/ 1 h 3"/>
                <a:gd name="T6" fmla="*/ 5 w 7"/>
                <a:gd name="T7" fmla="*/ 0 h 3"/>
                <a:gd name="T8" fmla="*/ 0 w 7"/>
                <a:gd name="T9" fmla="*/ 3 h 3"/>
                <a:gd name="T10" fmla="*/ 0 60000 65536"/>
                <a:gd name="T11" fmla="*/ 0 60000 65536"/>
                <a:gd name="T12" fmla="*/ 0 60000 65536"/>
                <a:gd name="T13" fmla="*/ 0 60000 65536"/>
                <a:gd name="T14" fmla="*/ 0 60000 65536"/>
                <a:gd name="T15" fmla="*/ 0 w 7"/>
                <a:gd name="T16" fmla="*/ 0 h 3"/>
                <a:gd name="T17" fmla="*/ 7 w 7"/>
                <a:gd name="T18" fmla="*/ 3 h 3"/>
              </a:gdLst>
              <a:ahLst/>
              <a:cxnLst>
                <a:cxn ang="T10">
                  <a:pos x="T0" y="T1"/>
                </a:cxn>
                <a:cxn ang="T11">
                  <a:pos x="T2" y="T3"/>
                </a:cxn>
                <a:cxn ang="T12">
                  <a:pos x="T4" y="T5"/>
                </a:cxn>
                <a:cxn ang="T13">
                  <a:pos x="T6" y="T7"/>
                </a:cxn>
                <a:cxn ang="T14">
                  <a:pos x="T8" y="T9"/>
                </a:cxn>
              </a:cxnLst>
              <a:rect l="T15" t="T16" r="T17" b="T18"/>
              <a:pathLst>
                <a:path w="7" h="3">
                  <a:moveTo>
                    <a:pt x="0" y="3"/>
                  </a:moveTo>
                  <a:lnTo>
                    <a:pt x="0" y="1"/>
                  </a:lnTo>
                  <a:lnTo>
                    <a:pt x="7" y="1"/>
                  </a:lnTo>
                  <a:lnTo>
                    <a:pt x="5" y="0"/>
                  </a:lnTo>
                  <a:lnTo>
                    <a:pt x="0" y="3"/>
                  </a:lnTo>
                  <a:close/>
                </a:path>
              </a:pathLst>
            </a:custGeom>
            <a:solidFill>
              <a:srgbClr val="F8BDD6"/>
            </a:solidFill>
            <a:ln w="9525">
              <a:noFill/>
              <a:round/>
              <a:headEnd/>
              <a:tailEnd/>
            </a:ln>
          </p:spPr>
          <p:txBody>
            <a:bodyPr/>
            <a:lstStyle/>
            <a:p>
              <a:endParaRPr lang="ru-RU"/>
            </a:p>
          </p:txBody>
        </p:sp>
        <p:sp>
          <p:nvSpPr>
            <p:cNvPr id="162208" name="Freeform 3865"/>
            <p:cNvSpPr>
              <a:spLocks/>
            </p:cNvSpPr>
            <p:nvPr/>
          </p:nvSpPr>
          <p:spPr bwMode="auto">
            <a:xfrm>
              <a:off x="2393" y="554"/>
              <a:ext cx="89" cy="86"/>
            </a:xfrm>
            <a:custGeom>
              <a:avLst/>
              <a:gdLst>
                <a:gd name="T0" fmla="*/ 0 w 89"/>
                <a:gd name="T1" fmla="*/ 53 h 86"/>
                <a:gd name="T2" fmla="*/ 0 w 89"/>
                <a:gd name="T3" fmla="*/ 48 h 86"/>
                <a:gd name="T4" fmla="*/ 0 w 89"/>
                <a:gd name="T5" fmla="*/ 43 h 86"/>
                <a:gd name="T6" fmla="*/ 0 w 89"/>
                <a:gd name="T7" fmla="*/ 35 h 86"/>
                <a:gd name="T8" fmla="*/ 2 w 89"/>
                <a:gd name="T9" fmla="*/ 30 h 86"/>
                <a:gd name="T10" fmla="*/ 4 w 89"/>
                <a:gd name="T11" fmla="*/ 27 h 86"/>
                <a:gd name="T12" fmla="*/ 7 w 89"/>
                <a:gd name="T13" fmla="*/ 19 h 86"/>
                <a:gd name="T14" fmla="*/ 13 w 89"/>
                <a:gd name="T15" fmla="*/ 13 h 86"/>
                <a:gd name="T16" fmla="*/ 19 w 89"/>
                <a:gd name="T17" fmla="*/ 7 h 86"/>
                <a:gd name="T18" fmla="*/ 23 w 89"/>
                <a:gd name="T19" fmla="*/ 4 h 86"/>
                <a:gd name="T20" fmla="*/ 26 w 89"/>
                <a:gd name="T21" fmla="*/ 3 h 86"/>
                <a:gd name="T22" fmla="*/ 36 w 89"/>
                <a:gd name="T23" fmla="*/ 1 h 86"/>
                <a:gd name="T24" fmla="*/ 40 w 89"/>
                <a:gd name="T25" fmla="*/ 0 h 86"/>
                <a:gd name="T26" fmla="*/ 43 w 89"/>
                <a:gd name="T27" fmla="*/ 0 h 86"/>
                <a:gd name="T28" fmla="*/ 53 w 89"/>
                <a:gd name="T29" fmla="*/ 0 h 86"/>
                <a:gd name="T30" fmla="*/ 60 w 89"/>
                <a:gd name="T31" fmla="*/ 3 h 86"/>
                <a:gd name="T32" fmla="*/ 69 w 89"/>
                <a:gd name="T33" fmla="*/ 6 h 86"/>
                <a:gd name="T34" fmla="*/ 75 w 89"/>
                <a:gd name="T35" fmla="*/ 13 h 86"/>
                <a:gd name="T36" fmla="*/ 81 w 89"/>
                <a:gd name="T37" fmla="*/ 19 h 86"/>
                <a:gd name="T38" fmla="*/ 84 w 89"/>
                <a:gd name="T39" fmla="*/ 25 h 86"/>
                <a:gd name="T40" fmla="*/ 88 w 89"/>
                <a:gd name="T41" fmla="*/ 34 h 86"/>
                <a:gd name="T42" fmla="*/ 88 w 89"/>
                <a:gd name="T43" fmla="*/ 38 h 86"/>
                <a:gd name="T44" fmla="*/ 89 w 89"/>
                <a:gd name="T45" fmla="*/ 43 h 86"/>
                <a:gd name="T46" fmla="*/ 88 w 89"/>
                <a:gd name="T47" fmla="*/ 51 h 86"/>
                <a:gd name="T48" fmla="*/ 86 w 89"/>
                <a:gd name="T49" fmla="*/ 55 h 86"/>
                <a:gd name="T50" fmla="*/ 86 w 89"/>
                <a:gd name="T51" fmla="*/ 59 h 86"/>
                <a:gd name="T52" fmla="*/ 81 w 89"/>
                <a:gd name="T53" fmla="*/ 67 h 86"/>
                <a:gd name="T54" fmla="*/ 77 w 89"/>
                <a:gd name="T55" fmla="*/ 74 h 86"/>
                <a:gd name="T56" fmla="*/ 70 w 89"/>
                <a:gd name="T57" fmla="*/ 80 h 86"/>
                <a:gd name="T58" fmla="*/ 65 w 89"/>
                <a:gd name="T59" fmla="*/ 81 h 86"/>
                <a:gd name="T60" fmla="*/ 62 w 89"/>
                <a:gd name="T61" fmla="*/ 83 h 86"/>
                <a:gd name="T62" fmla="*/ 53 w 89"/>
                <a:gd name="T63" fmla="*/ 86 h 86"/>
                <a:gd name="T64" fmla="*/ 49 w 89"/>
                <a:gd name="T65" fmla="*/ 86 h 86"/>
                <a:gd name="T66" fmla="*/ 45 w 89"/>
                <a:gd name="T67" fmla="*/ 86 h 86"/>
                <a:gd name="T68" fmla="*/ 36 w 89"/>
                <a:gd name="T69" fmla="*/ 86 h 86"/>
                <a:gd name="T70" fmla="*/ 28 w 89"/>
                <a:gd name="T71" fmla="*/ 83 h 86"/>
                <a:gd name="T72" fmla="*/ 19 w 89"/>
                <a:gd name="T73" fmla="*/ 80 h 86"/>
                <a:gd name="T74" fmla="*/ 13 w 89"/>
                <a:gd name="T75" fmla="*/ 75 h 86"/>
                <a:gd name="T76" fmla="*/ 9 w 89"/>
                <a:gd name="T77" fmla="*/ 68 h 86"/>
                <a:gd name="T78" fmla="*/ 4 w 89"/>
                <a:gd name="T79" fmla="*/ 61 h 86"/>
                <a:gd name="T80" fmla="*/ 0 w 89"/>
                <a:gd name="T81" fmla="*/ 53 h 8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9"/>
                <a:gd name="T124" fmla="*/ 0 h 86"/>
                <a:gd name="T125" fmla="*/ 89 w 89"/>
                <a:gd name="T126" fmla="*/ 86 h 8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9" h="86">
                  <a:moveTo>
                    <a:pt x="0" y="53"/>
                  </a:moveTo>
                  <a:lnTo>
                    <a:pt x="0" y="48"/>
                  </a:lnTo>
                  <a:lnTo>
                    <a:pt x="0" y="43"/>
                  </a:lnTo>
                  <a:lnTo>
                    <a:pt x="0" y="35"/>
                  </a:lnTo>
                  <a:lnTo>
                    <a:pt x="2" y="30"/>
                  </a:lnTo>
                  <a:lnTo>
                    <a:pt x="4" y="27"/>
                  </a:lnTo>
                  <a:lnTo>
                    <a:pt x="7" y="19"/>
                  </a:lnTo>
                  <a:lnTo>
                    <a:pt x="13" y="13"/>
                  </a:lnTo>
                  <a:lnTo>
                    <a:pt x="19" y="7"/>
                  </a:lnTo>
                  <a:lnTo>
                    <a:pt x="23" y="4"/>
                  </a:lnTo>
                  <a:lnTo>
                    <a:pt x="26" y="3"/>
                  </a:lnTo>
                  <a:lnTo>
                    <a:pt x="36" y="1"/>
                  </a:lnTo>
                  <a:lnTo>
                    <a:pt x="40" y="0"/>
                  </a:lnTo>
                  <a:lnTo>
                    <a:pt x="43" y="0"/>
                  </a:lnTo>
                  <a:lnTo>
                    <a:pt x="53" y="0"/>
                  </a:lnTo>
                  <a:lnTo>
                    <a:pt x="60" y="3"/>
                  </a:lnTo>
                  <a:lnTo>
                    <a:pt x="69" y="6"/>
                  </a:lnTo>
                  <a:lnTo>
                    <a:pt x="75" y="13"/>
                  </a:lnTo>
                  <a:lnTo>
                    <a:pt x="81" y="19"/>
                  </a:lnTo>
                  <a:lnTo>
                    <a:pt x="84" y="25"/>
                  </a:lnTo>
                  <a:lnTo>
                    <a:pt x="88" y="34"/>
                  </a:lnTo>
                  <a:lnTo>
                    <a:pt x="88" y="38"/>
                  </a:lnTo>
                  <a:lnTo>
                    <a:pt x="89" y="43"/>
                  </a:lnTo>
                  <a:lnTo>
                    <a:pt x="88" y="51"/>
                  </a:lnTo>
                  <a:lnTo>
                    <a:pt x="86" y="55"/>
                  </a:lnTo>
                  <a:lnTo>
                    <a:pt x="86" y="59"/>
                  </a:lnTo>
                  <a:lnTo>
                    <a:pt x="81" y="67"/>
                  </a:lnTo>
                  <a:lnTo>
                    <a:pt x="77" y="74"/>
                  </a:lnTo>
                  <a:lnTo>
                    <a:pt x="70" y="80"/>
                  </a:lnTo>
                  <a:lnTo>
                    <a:pt x="65" y="81"/>
                  </a:lnTo>
                  <a:lnTo>
                    <a:pt x="62" y="83"/>
                  </a:lnTo>
                  <a:lnTo>
                    <a:pt x="53" y="86"/>
                  </a:lnTo>
                  <a:lnTo>
                    <a:pt x="49" y="86"/>
                  </a:lnTo>
                  <a:lnTo>
                    <a:pt x="45" y="86"/>
                  </a:lnTo>
                  <a:lnTo>
                    <a:pt x="36" y="86"/>
                  </a:lnTo>
                  <a:lnTo>
                    <a:pt x="28" y="83"/>
                  </a:lnTo>
                  <a:lnTo>
                    <a:pt x="19" y="80"/>
                  </a:lnTo>
                  <a:lnTo>
                    <a:pt x="13" y="75"/>
                  </a:lnTo>
                  <a:lnTo>
                    <a:pt x="9" y="68"/>
                  </a:lnTo>
                  <a:lnTo>
                    <a:pt x="4" y="61"/>
                  </a:lnTo>
                  <a:lnTo>
                    <a:pt x="0" y="53"/>
                  </a:lnTo>
                  <a:close/>
                </a:path>
              </a:pathLst>
            </a:custGeom>
            <a:solidFill>
              <a:srgbClr val="F561AF"/>
            </a:solidFill>
            <a:ln w="9525">
              <a:noFill/>
              <a:round/>
              <a:headEnd/>
              <a:tailEnd/>
            </a:ln>
          </p:spPr>
          <p:txBody>
            <a:bodyPr/>
            <a:lstStyle/>
            <a:p>
              <a:endParaRPr lang="ru-RU"/>
            </a:p>
          </p:txBody>
        </p:sp>
        <p:sp>
          <p:nvSpPr>
            <p:cNvPr id="162209" name="Freeform 3866"/>
            <p:cNvSpPr>
              <a:spLocks/>
            </p:cNvSpPr>
            <p:nvPr/>
          </p:nvSpPr>
          <p:spPr bwMode="auto">
            <a:xfrm>
              <a:off x="2391" y="552"/>
              <a:ext cx="40" cy="56"/>
            </a:xfrm>
            <a:custGeom>
              <a:avLst/>
              <a:gdLst>
                <a:gd name="T0" fmla="*/ 0 w 40"/>
                <a:gd name="T1" fmla="*/ 56 h 56"/>
                <a:gd name="T2" fmla="*/ 0 w 40"/>
                <a:gd name="T3" fmla="*/ 38 h 56"/>
                <a:gd name="T4" fmla="*/ 6 w 40"/>
                <a:gd name="T5" fmla="*/ 19 h 56"/>
                <a:gd name="T6" fmla="*/ 19 w 40"/>
                <a:gd name="T7" fmla="*/ 8 h 56"/>
                <a:gd name="T8" fmla="*/ 28 w 40"/>
                <a:gd name="T9" fmla="*/ 3 h 56"/>
                <a:gd name="T10" fmla="*/ 36 w 40"/>
                <a:gd name="T11" fmla="*/ 0 h 56"/>
                <a:gd name="T12" fmla="*/ 40 w 40"/>
                <a:gd name="T13" fmla="*/ 5 h 56"/>
                <a:gd name="T14" fmla="*/ 31 w 40"/>
                <a:gd name="T15" fmla="*/ 8 h 56"/>
                <a:gd name="T16" fmla="*/ 23 w 40"/>
                <a:gd name="T17" fmla="*/ 13 h 56"/>
                <a:gd name="T18" fmla="*/ 11 w 40"/>
                <a:gd name="T19" fmla="*/ 24 h 56"/>
                <a:gd name="T20" fmla="*/ 4 w 40"/>
                <a:gd name="T21" fmla="*/ 38 h 56"/>
                <a:gd name="T22" fmla="*/ 6 w 40"/>
                <a:gd name="T23" fmla="*/ 56 h 56"/>
                <a:gd name="T24" fmla="*/ 0 w 40"/>
                <a:gd name="T25" fmla="*/ 56 h 5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
                <a:gd name="T40" fmla="*/ 0 h 56"/>
                <a:gd name="T41" fmla="*/ 40 w 40"/>
                <a:gd name="T42" fmla="*/ 56 h 5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 h="56">
                  <a:moveTo>
                    <a:pt x="0" y="56"/>
                  </a:moveTo>
                  <a:lnTo>
                    <a:pt x="0" y="38"/>
                  </a:lnTo>
                  <a:lnTo>
                    <a:pt x="6" y="19"/>
                  </a:lnTo>
                  <a:lnTo>
                    <a:pt x="19" y="8"/>
                  </a:lnTo>
                  <a:lnTo>
                    <a:pt x="28" y="3"/>
                  </a:lnTo>
                  <a:lnTo>
                    <a:pt x="36" y="0"/>
                  </a:lnTo>
                  <a:lnTo>
                    <a:pt x="40" y="5"/>
                  </a:lnTo>
                  <a:lnTo>
                    <a:pt x="31" y="8"/>
                  </a:lnTo>
                  <a:lnTo>
                    <a:pt x="23" y="13"/>
                  </a:lnTo>
                  <a:lnTo>
                    <a:pt x="11" y="24"/>
                  </a:lnTo>
                  <a:lnTo>
                    <a:pt x="4" y="38"/>
                  </a:lnTo>
                  <a:lnTo>
                    <a:pt x="6" y="56"/>
                  </a:lnTo>
                  <a:lnTo>
                    <a:pt x="0" y="56"/>
                  </a:lnTo>
                  <a:close/>
                </a:path>
              </a:pathLst>
            </a:custGeom>
            <a:solidFill>
              <a:srgbClr val="F8BDD6"/>
            </a:solidFill>
            <a:ln w="9525">
              <a:noFill/>
              <a:round/>
              <a:headEnd/>
              <a:tailEnd/>
            </a:ln>
          </p:spPr>
          <p:txBody>
            <a:bodyPr/>
            <a:lstStyle/>
            <a:p>
              <a:endParaRPr lang="ru-RU"/>
            </a:p>
          </p:txBody>
        </p:sp>
        <p:sp>
          <p:nvSpPr>
            <p:cNvPr id="162210" name="Freeform 3867"/>
            <p:cNvSpPr>
              <a:spLocks/>
            </p:cNvSpPr>
            <p:nvPr/>
          </p:nvSpPr>
          <p:spPr bwMode="auto">
            <a:xfrm>
              <a:off x="2428" y="552"/>
              <a:ext cx="55" cy="39"/>
            </a:xfrm>
            <a:custGeom>
              <a:avLst/>
              <a:gdLst>
                <a:gd name="T0" fmla="*/ 0 w 55"/>
                <a:gd name="T1" fmla="*/ 0 h 39"/>
                <a:gd name="T2" fmla="*/ 19 w 55"/>
                <a:gd name="T3" fmla="*/ 0 h 39"/>
                <a:gd name="T4" fmla="*/ 34 w 55"/>
                <a:gd name="T5" fmla="*/ 7 h 39"/>
                <a:gd name="T6" fmla="*/ 47 w 55"/>
                <a:gd name="T7" fmla="*/ 18 h 39"/>
                <a:gd name="T8" fmla="*/ 52 w 55"/>
                <a:gd name="T9" fmla="*/ 29 h 39"/>
                <a:gd name="T10" fmla="*/ 55 w 55"/>
                <a:gd name="T11" fmla="*/ 38 h 39"/>
                <a:gd name="T12" fmla="*/ 49 w 55"/>
                <a:gd name="T13" fmla="*/ 39 h 39"/>
                <a:gd name="T14" fmla="*/ 45 w 55"/>
                <a:gd name="T15" fmla="*/ 31 h 39"/>
                <a:gd name="T16" fmla="*/ 43 w 55"/>
                <a:gd name="T17" fmla="*/ 23 h 39"/>
                <a:gd name="T18" fmla="*/ 30 w 55"/>
                <a:gd name="T19" fmla="*/ 11 h 39"/>
                <a:gd name="T20" fmla="*/ 15 w 55"/>
                <a:gd name="T21" fmla="*/ 5 h 39"/>
                <a:gd name="T22" fmla="*/ 0 w 55"/>
                <a:gd name="T23" fmla="*/ 7 h 39"/>
                <a:gd name="T24" fmla="*/ 0 w 55"/>
                <a:gd name="T25" fmla="*/ 0 h 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5"/>
                <a:gd name="T40" fmla="*/ 0 h 39"/>
                <a:gd name="T41" fmla="*/ 55 w 55"/>
                <a:gd name="T42" fmla="*/ 39 h 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5" h="39">
                  <a:moveTo>
                    <a:pt x="0" y="0"/>
                  </a:moveTo>
                  <a:lnTo>
                    <a:pt x="19" y="0"/>
                  </a:lnTo>
                  <a:lnTo>
                    <a:pt x="34" y="7"/>
                  </a:lnTo>
                  <a:lnTo>
                    <a:pt x="47" y="18"/>
                  </a:lnTo>
                  <a:lnTo>
                    <a:pt x="52" y="29"/>
                  </a:lnTo>
                  <a:lnTo>
                    <a:pt x="55" y="38"/>
                  </a:lnTo>
                  <a:lnTo>
                    <a:pt x="49" y="39"/>
                  </a:lnTo>
                  <a:lnTo>
                    <a:pt x="45" y="31"/>
                  </a:lnTo>
                  <a:lnTo>
                    <a:pt x="43" y="23"/>
                  </a:lnTo>
                  <a:lnTo>
                    <a:pt x="30" y="11"/>
                  </a:lnTo>
                  <a:lnTo>
                    <a:pt x="15" y="5"/>
                  </a:lnTo>
                  <a:lnTo>
                    <a:pt x="0" y="7"/>
                  </a:lnTo>
                  <a:lnTo>
                    <a:pt x="0" y="0"/>
                  </a:lnTo>
                  <a:close/>
                </a:path>
              </a:pathLst>
            </a:custGeom>
            <a:solidFill>
              <a:srgbClr val="F8BDD6"/>
            </a:solidFill>
            <a:ln w="9525">
              <a:noFill/>
              <a:round/>
              <a:headEnd/>
              <a:tailEnd/>
            </a:ln>
          </p:spPr>
          <p:txBody>
            <a:bodyPr/>
            <a:lstStyle/>
            <a:p>
              <a:endParaRPr lang="ru-RU"/>
            </a:p>
          </p:txBody>
        </p:sp>
        <p:sp>
          <p:nvSpPr>
            <p:cNvPr id="162211" name="Freeform 3868"/>
            <p:cNvSpPr>
              <a:spLocks/>
            </p:cNvSpPr>
            <p:nvPr/>
          </p:nvSpPr>
          <p:spPr bwMode="auto">
            <a:xfrm>
              <a:off x="2426" y="552"/>
              <a:ext cx="5" cy="5"/>
            </a:xfrm>
            <a:custGeom>
              <a:avLst/>
              <a:gdLst>
                <a:gd name="T0" fmla="*/ 0 w 5"/>
                <a:gd name="T1" fmla="*/ 0 h 5"/>
                <a:gd name="T2" fmla="*/ 3 w 5"/>
                <a:gd name="T3" fmla="*/ 0 h 5"/>
                <a:gd name="T4" fmla="*/ 3 w 5"/>
                <a:gd name="T5" fmla="*/ 5 h 5"/>
                <a:gd name="T6" fmla="*/ 5 w 5"/>
                <a:gd name="T7" fmla="*/ 4 h 5"/>
                <a:gd name="T8" fmla="*/ 0 w 5"/>
                <a:gd name="T9" fmla="*/ 0 h 5"/>
                <a:gd name="T10" fmla="*/ 0 60000 65536"/>
                <a:gd name="T11" fmla="*/ 0 60000 65536"/>
                <a:gd name="T12" fmla="*/ 0 60000 65536"/>
                <a:gd name="T13" fmla="*/ 0 60000 65536"/>
                <a:gd name="T14" fmla="*/ 0 60000 65536"/>
                <a:gd name="T15" fmla="*/ 0 w 5"/>
                <a:gd name="T16" fmla="*/ 0 h 5"/>
                <a:gd name="T17" fmla="*/ 5 w 5"/>
                <a:gd name="T18" fmla="*/ 5 h 5"/>
              </a:gdLst>
              <a:ahLst/>
              <a:cxnLst>
                <a:cxn ang="T10">
                  <a:pos x="T0" y="T1"/>
                </a:cxn>
                <a:cxn ang="T11">
                  <a:pos x="T2" y="T3"/>
                </a:cxn>
                <a:cxn ang="T12">
                  <a:pos x="T4" y="T5"/>
                </a:cxn>
                <a:cxn ang="T13">
                  <a:pos x="T6" y="T7"/>
                </a:cxn>
                <a:cxn ang="T14">
                  <a:pos x="T8" y="T9"/>
                </a:cxn>
              </a:cxnLst>
              <a:rect l="T15" t="T16" r="T17" b="T18"/>
              <a:pathLst>
                <a:path w="5" h="5">
                  <a:moveTo>
                    <a:pt x="0" y="0"/>
                  </a:moveTo>
                  <a:lnTo>
                    <a:pt x="3" y="0"/>
                  </a:lnTo>
                  <a:lnTo>
                    <a:pt x="3" y="5"/>
                  </a:lnTo>
                  <a:lnTo>
                    <a:pt x="5" y="4"/>
                  </a:lnTo>
                  <a:lnTo>
                    <a:pt x="0" y="0"/>
                  </a:lnTo>
                  <a:close/>
                </a:path>
              </a:pathLst>
            </a:custGeom>
            <a:solidFill>
              <a:srgbClr val="F8BDD6"/>
            </a:solidFill>
            <a:ln w="9525">
              <a:noFill/>
              <a:round/>
              <a:headEnd/>
              <a:tailEnd/>
            </a:ln>
          </p:spPr>
          <p:txBody>
            <a:bodyPr/>
            <a:lstStyle/>
            <a:p>
              <a:endParaRPr lang="ru-RU"/>
            </a:p>
          </p:txBody>
        </p:sp>
        <p:sp>
          <p:nvSpPr>
            <p:cNvPr id="162212" name="Freeform 3869"/>
            <p:cNvSpPr>
              <a:spLocks/>
            </p:cNvSpPr>
            <p:nvPr/>
          </p:nvSpPr>
          <p:spPr bwMode="auto">
            <a:xfrm>
              <a:off x="2446" y="589"/>
              <a:ext cx="37" cy="54"/>
            </a:xfrm>
            <a:custGeom>
              <a:avLst/>
              <a:gdLst>
                <a:gd name="T0" fmla="*/ 37 w 37"/>
                <a:gd name="T1" fmla="*/ 0 h 54"/>
                <a:gd name="T2" fmla="*/ 37 w 37"/>
                <a:gd name="T3" fmla="*/ 17 h 54"/>
                <a:gd name="T4" fmla="*/ 29 w 37"/>
                <a:gd name="T5" fmla="*/ 34 h 54"/>
                <a:gd name="T6" fmla="*/ 18 w 37"/>
                <a:gd name="T7" fmla="*/ 45 h 54"/>
                <a:gd name="T8" fmla="*/ 9 w 37"/>
                <a:gd name="T9" fmla="*/ 51 h 54"/>
                <a:gd name="T10" fmla="*/ 1 w 37"/>
                <a:gd name="T11" fmla="*/ 54 h 54"/>
                <a:gd name="T12" fmla="*/ 0 w 37"/>
                <a:gd name="T13" fmla="*/ 48 h 54"/>
                <a:gd name="T14" fmla="*/ 7 w 37"/>
                <a:gd name="T15" fmla="*/ 45 h 54"/>
                <a:gd name="T16" fmla="*/ 14 w 37"/>
                <a:gd name="T17" fmla="*/ 40 h 54"/>
                <a:gd name="T18" fmla="*/ 25 w 37"/>
                <a:gd name="T19" fmla="*/ 30 h 54"/>
                <a:gd name="T20" fmla="*/ 31 w 37"/>
                <a:gd name="T21" fmla="*/ 15 h 54"/>
                <a:gd name="T22" fmla="*/ 31 w 37"/>
                <a:gd name="T23" fmla="*/ 0 h 54"/>
                <a:gd name="T24" fmla="*/ 37 w 37"/>
                <a:gd name="T25" fmla="*/ 0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7"/>
                <a:gd name="T40" fmla="*/ 0 h 54"/>
                <a:gd name="T41" fmla="*/ 37 w 37"/>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7" h="54">
                  <a:moveTo>
                    <a:pt x="37" y="0"/>
                  </a:moveTo>
                  <a:lnTo>
                    <a:pt x="37" y="17"/>
                  </a:lnTo>
                  <a:lnTo>
                    <a:pt x="29" y="34"/>
                  </a:lnTo>
                  <a:lnTo>
                    <a:pt x="18" y="45"/>
                  </a:lnTo>
                  <a:lnTo>
                    <a:pt x="9" y="51"/>
                  </a:lnTo>
                  <a:lnTo>
                    <a:pt x="1" y="54"/>
                  </a:lnTo>
                  <a:lnTo>
                    <a:pt x="0" y="48"/>
                  </a:lnTo>
                  <a:lnTo>
                    <a:pt x="7" y="45"/>
                  </a:lnTo>
                  <a:lnTo>
                    <a:pt x="14" y="40"/>
                  </a:lnTo>
                  <a:lnTo>
                    <a:pt x="25" y="30"/>
                  </a:lnTo>
                  <a:lnTo>
                    <a:pt x="31" y="15"/>
                  </a:lnTo>
                  <a:lnTo>
                    <a:pt x="31" y="0"/>
                  </a:lnTo>
                  <a:lnTo>
                    <a:pt x="37" y="0"/>
                  </a:lnTo>
                  <a:close/>
                </a:path>
              </a:pathLst>
            </a:custGeom>
            <a:solidFill>
              <a:srgbClr val="F8BDD6"/>
            </a:solidFill>
            <a:ln w="9525">
              <a:noFill/>
              <a:round/>
              <a:headEnd/>
              <a:tailEnd/>
            </a:ln>
          </p:spPr>
          <p:txBody>
            <a:bodyPr/>
            <a:lstStyle/>
            <a:p>
              <a:endParaRPr lang="ru-RU"/>
            </a:p>
          </p:txBody>
        </p:sp>
        <p:sp>
          <p:nvSpPr>
            <p:cNvPr id="162213" name="Freeform 3870"/>
            <p:cNvSpPr>
              <a:spLocks/>
            </p:cNvSpPr>
            <p:nvPr/>
          </p:nvSpPr>
          <p:spPr bwMode="auto">
            <a:xfrm>
              <a:off x="2478" y="589"/>
              <a:ext cx="6" cy="2"/>
            </a:xfrm>
            <a:custGeom>
              <a:avLst/>
              <a:gdLst>
                <a:gd name="T0" fmla="*/ 6 w 6"/>
                <a:gd name="T1" fmla="*/ 0 h 2"/>
                <a:gd name="T2" fmla="*/ 0 w 6"/>
                <a:gd name="T3" fmla="*/ 0 h 2"/>
                <a:gd name="T4" fmla="*/ 0 w 6"/>
                <a:gd name="T5" fmla="*/ 2 h 2"/>
                <a:gd name="T6" fmla="*/ 6 w 6"/>
                <a:gd name="T7" fmla="*/ 0 h 2"/>
                <a:gd name="T8" fmla="*/ 0 60000 65536"/>
                <a:gd name="T9" fmla="*/ 0 60000 65536"/>
                <a:gd name="T10" fmla="*/ 0 60000 65536"/>
                <a:gd name="T11" fmla="*/ 0 60000 65536"/>
                <a:gd name="T12" fmla="*/ 0 w 6"/>
                <a:gd name="T13" fmla="*/ 0 h 2"/>
                <a:gd name="T14" fmla="*/ 6 w 6"/>
                <a:gd name="T15" fmla="*/ 2 h 2"/>
              </a:gdLst>
              <a:ahLst/>
              <a:cxnLst>
                <a:cxn ang="T8">
                  <a:pos x="T0" y="T1"/>
                </a:cxn>
                <a:cxn ang="T9">
                  <a:pos x="T2" y="T3"/>
                </a:cxn>
                <a:cxn ang="T10">
                  <a:pos x="T4" y="T5"/>
                </a:cxn>
                <a:cxn ang="T11">
                  <a:pos x="T6" y="T7"/>
                </a:cxn>
              </a:cxnLst>
              <a:rect l="T12" t="T13" r="T14" b="T15"/>
              <a:pathLst>
                <a:path w="6" h="2">
                  <a:moveTo>
                    <a:pt x="6" y="0"/>
                  </a:moveTo>
                  <a:lnTo>
                    <a:pt x="0" y="0"/>
                  </a:lnTo>
                  <a:lnTo>
                    <a:pt x="0" y="2"/>
                  </a:lnTo>
                  <a:lnTo>
                    <a:pt x="6" y="0"/>
                  </a:lnTo>
                  <a:close/>
                </a:path>
              </a:pathLst>
            </a:custGeom>
            <a:solidFill>
              <a:srgbClr val="F8BDD6"/>
            </a:solidFill>
            <a:ln w="9525">
              <a:noFill/>
              <a:round/>
              <a:headEnd/>
              <a:tailEnd/>
            </a:ln>
          </p:spPr>
          <p:txBody>
            <a:bodyPr/>
            <a:lstStyle/>
            <a:p>
              <a:endParaRPr lang="ru-RU"/>
            </a:p>
          </p:txBody>
        </p:sp>
        <p:sp>
          <p:nvSpPr>
            <p:cNvPr id="162214" name="Freeform 3871"/>
            <p:cNvSpPr>
              <a:spLocks/>
            </p:cNvSpPr>
            <p:nvPr/>
          </p:nvSpPr>
          <p:spPr bwMode="auto">
            <a:xfrm>
              <a:off x="2392" y="606"/>
              <a:ext cx="57" cy="37"/>
            </a:xfrm>
            <a:custGeom>
              <a:avLst/>
              <a:gdLst>
                <a:gd name="T0" fmla="*/ 57 w 57"/>
                <a:gd name="T1" fmla="*/ 37 h 37"/>
                <a:gd name="T2" fmla="*/ 38 w 57"/>
                <a:gd name="T3" fmla="*/ 37 h 37"/>
                <a:gd name="T4" fmla="*/ 21 w 57"/>
                <a:gd name="T5" fmla="*/ 30 h 37"/>
                <a:gd name="T6" fmla="*/ 8 w 57"/>
                <a:gd name="T7" fmla="*/ 19 h 37"/>
                <a:gd name="T8" fmla="*/ 3 w 57"/>
                <a:gd name="T9" fmla="*/ 11 h 37"/>
                <a:gd name="T10" fmla="*/ 0 w 57"/>
                <a:gd name="T11" fmla="*/ 3 h 37"/>
                <a:gd name="T12" fmla="*/ 4 w 57"/>
                <a:gd name="T13" fmla="*/ 0 h 37"/>
                <a:gd name="T14" fmla="*/ 8 w 57"/>
                <a:gd name="T15" fmla="*/ 6 h 37"/>
                <a:gd name="T16" fmla="*/ 12 w 57"/>
                <a:gd name="T17" fmla="*/ 14 h 37"/>
                <a:gd name="T18" fmla="*/ 25 w 57"/>
                <a:gd name="T19" fmla="*/ 25 h 37"/>
                <a:gd name="T20" fmla="*/ 38 w 57"/>
                <a:gd name="T21" fmla="*/ 31 h 37"/>
                <a:gd name="T22" fmla="*/ 57 w 57"/>
                <a:gd name="T23" fmla="*/ 31 h 37"/>
                <a:gd name="T24" fmla="*/ 57 w 57"/>
                <a:gd name="T25" fmla="*/ 37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7"/>
                <a:gd name="T40" fmla="*/ 0 h 37"/>
                <a:gd name="T41" fmla="*/ 57 w 57"/>
                <a:gd name="T42" fmla="*/ 37 h 3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7" h="37">
                  <a:moveTo>
                    <a:pt x="57" y="37"/>
                  </a:moveTo>
                  <a:lnTo>
                    <a:pt x="38" y="37"/>
                  </a:lnTo>
                  <a:lnTo>
                    <a:pt x="21" y="30"/>
                  </a:lnTo>
                  <a:lnTo>
                    <a:pt x="8" y="19"/>
                  </a:lnTo>
                  <a:lnTo>
                    <a:pt x="3" y="11"/>
                  </a:lnTo>
                  <a:lnTo>
                    <a:pt x="0" y="3"/>
                  </a:lnTo>
                  <a:lnTo>
                    <a:pt x="4" y="0"/>
                  </a:lnTo>
                  <a:lnTo>
                    <a:pt x="8" y="6"/>
                  </a:lnTo>
                  <a:lnTo>
                    <a:pt x="12" y="14"/>
                  </a:lnTo>
                  <a:lnTo>
                    <a:pt x="25" y="25"/>
                  </a:lnTo>
                  <a:lnTo>
                    <a:pt x="38" y="31"/>
                  </a:lnTo>
                  <a:lnTo>
                    <a:pt x="57" y="31"/>
                  </a:lnTo>
                  <a:lnTo>
                    <a:pt x="57" y="37"/>
                  </a:lnTo>
                  <a:close/>
                </a:path>
              </a:pathLst>
            </a:custGeom>
            <a:solidFill>
              <a:srgbClr val="F8BDD6"/>
            </a:solidFill>
            <a:ln w="9525">
              <a:noFill/>
              <a:round/>
              <a:headEnd/>
              <a:tailEnd/>
            </a:ln>
          </p:spPr>
          <p:txBody>
            <a:bodyPr/>
            <a:lstStyle/>
            <a:p>
              <a:endParaRPr lang="ru-RU"/>
            </a:p>
          </p:txBody>
        </p:sp>
        <p:sp>
          <p:nvSpPr>
            <p:cNvPr id="162215" name="Freeform 3872"/>
            <p:cNvSpPr>
              <a:spLocks/>
            </p:cNvSpPr>
            <p:nvPr/>
          </p:nvSpPr>
          <p:spPr bwMode="auto">
            <a:xfrm>
              <a:off x="2446" y="636"/>
              <a:ext cx="1" cy="7"/>
            </a:xfrm>
            <a:custGeom>
              <a:avLst/>
              <a:gdLst>
                <a:gd name="T0" fmla="*/ 1 w 1"/>
                <a:gd name="T1" fmla="*/ 7 h 7"/>
                <a:gd name="T2" fmla="*/ 1 w 1"/>
                <a:gd name="T3" fmla="*/ 0 h 7"/>
                <a:gd name="T4" fmla="*/ 0 w 1"/>
                <a:gd name="T5" fmla="*/ 0 h 7"/>
                <a:gd name="T6" fmla="*/ 1 w 1"/>
                <a:gd name="T7" fmla="*/ 7 h 7"/>
                <a:gd name="T8" fmla="*/ 0 60000 65536"/>
                <a:gd name="T9" fmla="*/ 0 60000 65536"/>
                <a:gd name="T10" fmla="*/ 0 60000 65536"/>
                <a:gd name="T11" fmla="*/ 0 60000 65536"/>
                <a:gd name="T12" fmla="*/ 0 w 1"/>
                <a:gd name="T13" fmla="*/ 0 h 7"/>
                <a:gd name="T14" fmla="*/ 1 w 1"/>
                <a:gd name="T15" fmla="*/ 7 h 7"/>
              </a:gdLst>
              <a:ahLst/>
              <a:cxnLst>
                <a:cxn ang="T8">
                  <a:pos x="T0" y="T1"/>
                </a:cxn>
                <a:cxn ang="T9">
                  <a:pos x="T2" y="T3"/>
                </a:cxn>
                <a:cxn ang="T10">
                  <a:pos x="T4" y="T5"/>
                </a:cxn>
                <a:cxn ang="T11">
                  <a:pos x="T6" y="T7"/>
                </a:cxn>
              </a:cxnLst>
              <a:rect l="T12" t="T13" r="T14" b="T15"/>
              <a:pathLst>
                <a:path w="1" h="7">
                  <a:moveTo>
                    <a:pt x="1" y="7"/>
                  </a:moveTo>
                  <a:lnTo>
                    <a:pt x="1" y="0"/>
                  </a:lnTo>
                  <a:lnTo>
                    <a:pt x="0" y="0"/>
                  </a:lnTo>
                  <a:lnTo>
                    <a:pt x="1" y="7"/>
                  </a:lnTo>
                  <a:close/>
                </a:path>
              </a:pathLst>
            </a:custGeom>
            <a:solidFill>
              <a:srgbClr val="F8BDD6"/>
            </a:solidFill>
            <a:ln w="9525">
              <a:noFill/>
              <a:round/>
              <a:headEnd/>
              <a:tailEnd/>
            </a:ln>
          </p:spPr>
          <p:txBody>
            <a:bodyPr/>
            <a:lstStyle/>
            <a:p>
              <a:endParaRPr lang="ru-RU"/>
            </a:p>
          </p:txBody>
        </p:sp>
        <p:sp>
          <p:nvSpPr>
            <p:cNvPr id="162216" name="Freeform 3873"/>
            <p:cNvSpPr>
              <a:spLocks/>
            </p:cNvSpPr>
            <p:nvPr/>
          </p:nvSpPr>
          <p:spPr bwMode="auto">
            <a:xfrm>
              <a:off x="2390" y="606"/>
              <a:ext cx="8" cy="3"/>
            </a:xfrm>
            <a:custGeom>
              <a:avLst/>
              <a:gdLst>
                <a:gd name="T0" fmla="*/ 0 w 8"/>
                <a:gd name="T1" fmla="*/ 3 h 3"/>
                <a:gd name="T2" fmla="*/ 0 w 8"/>
                <a:gd name="T3" fmla="*/ 2 h 3"/>
                <a:gd name="T4" fmla="*/ 8 w 8"/>
                <a:gd name="T5" fmla="*/ 2 h 3"/>
                <a:gd name="T6" fmla="*/ 6 w 8"/>
                <a:gd name="T7" fmla="*/ 0 h 3"/>
                <a:gd name="T8" fmla="*/ 0 w 8"/>
                <a:gd name="T9" fmla="*/ 3 h 3"/>
                <a:gd name="T10" fmla="*/ 0 60000 65536"/>
                <a:gd name="T11" fmla="*/ 0 60000 65536"/>
                <a:gd name="T12" fmla="*/ 0 60000 65536"/>
                <a:gd name="T13" fmla="*/ 0 60000 65536"/>
                <a:gd name="T14" fmla="*/ 0 60000 65536"/>
                <a:gd name="T15" fmla="*/ 0 w 8"/>
                <a:gd name="T16" fmla="*/ 0 h 3"/>
                <a:gd name="T17" fmla="*/ 8 w 8"/>
                <a:gd name="T18" fmla="*/ 3 h 3"/>
              </a:gdLst>
              <a:ahLst/>
              <a:cxnLst>
                <a:cxn ang="T10">
                  <a:pos x="T0" y="T1"/>
                </a:cxn>
                <a:cxn ang="T11">
                  <a:pos x="T2" y="T3"/>
                </a:cxn>
                <a:cxn ang="T12">
                  <a:pos x="T4" y="T5"/>
                </a:cxn>
                <a:cxn ang="T13">
                  <a:pos x="T6" y="T7"/>
                </a:cxn>
                <a:cxn ang="T14">
                  <a:pos x="T8" y="T9"/>
                </a:cxn>
              </a:cxnLst>
              <a:rect l="T15" t="T16" r="T17" b="T18"/>
              <a:pathLst>
                <a:path w="8" h="3">
                  <a:moveTo>
                    <a:pt x="0" y="3"/>
                  </a:moveTo>
                  <a:lnTo>
                    <a:pt x="0" y="2"/>
                  </a:lnTo>
                  <a:lnTo>
                    <a:pt x="8" y="2"/>
                  </a:lnTo>
                  <a:lnTo>
                    <a:pt x="6" y="0"/>
                  </a:lnTo>
                  <a:lnTo>
                    <a:pt x="0" y="3"/>
                  </a:lnTo>
                  <a:close/>
                </a:path>
              </a:pathLst>
            </a:custGeom>
            <a:solidFill>
              <a:srgbClr val="F8BDD6"/>
            </a:solidFill>
            <a:ln w="9525">
              <a:noFill/>
              <a:round/>
              <a:headEnd/>
              <a:tailEnd/>
            </a:ln>
          </p:spPr>
          <p:txBody>
            <a:bodyPr/>
            <a:lstStyle/>
            <a:p>
              <a:endParaRPr lang="ru-RU"/>
            </a:p>
          </p:txBody>
        </p:sp>
        <p:sp>
          <p:nvSpPr>
            <p:cNvPr id="162217" name="Freeform 3874"/>
            <p:cNvSpPr>
              <a:spLocks/>
            </p:cNvSpPr>
            <p:nvPr/>
          </p:nvSpPr>
          <p:spPr bwMode="auto">
            <a:xfrm>
              <a:off x="2558" y="522"/>
              <a:ext cx="86" cy="86"/>
            </a:xfrm>
            <a:custGeom>
              <a:avLst/>
              <a:gdLst>
                <a:gd name="T0" fmla="*/ 0 w 86"/>
                <a:gd name="T1" fmla="*/ 52 h 86"/>
                <a:gd name="T2" fmla="*/ 0 w 86"/>
                <a:gd name="T3" fmla="*/ 47 h 86"/>
                <a:gd name="T4" fmla="*/ 0 w 86"/>
                <a:gd name="T5" fmla="*/ 43 h 86"/>
                <a:gd name="T6" fmla="*/ 0 w 86"/>
                <a:gd name="T7" fmla="*/ 35 h 86"/>
                <a:gd name="T8" fmla="*/ 1 w 86"/>
                <a:gd name="T9" fmla="*/ 30 h 86"/>
                <a:gd name="T10" fmla="*/ 3 w 86"/>
                <a:gd name="T11" fmla="*/ 27 h 86"/>
                <a:gd name="T12" fmla="*/ 6 w 86"/>
                <a:gd name="T13" fmla="*/ 19 h 86"/>
                <a:gd name="T14" fmla="*/ 12 w 86"/>
                <a:gd name="T15" fmla="*/ 12 h 86"/>
                <a:gd name="T16" fmla="*/ 18 w 86"/>
                <a:gd name="T17" fmla="*/ 7 h 86"/>
                <a:gd name="T18" fmla="*/ 21 w 86"/>
                <a:gd name="T19" fmla="*/ 5 h 86"/>
                <a:gd name="T20" fmla="*/ 26 w 86"/>
                <a:gd name="T21" fmla="*/ 3 h 86"/>
                <a:gd name="T22" fmla="*/ 34 w 86"/>
                <a:gd name="T23" fmla="*/ 0 h 86"/>
                <a:gd name="T24" fmla="*/ 38 w 86"/>
                <a:gd name="T25" fmla="*/ 0 h 86"/>
                <a:gd name="T26" fmla="*/ 43 w 86"/>
                <a:gd name="T27" fmla="*/ 0 h 86"/>
                <a:gd name="T28" fmla="*/ 51 w 86"/>
                <a:gd name="T29" fmla="*/ 0 h 86"/>
                <a:gd name="T30" fmla="*/ 58 w 86"/>
                <a:gd name="T31" fmla="*/ 3 h 86"/>
                <a:gd name="T32" fmla="*/ 66 w 86"/>
                <a:gd name="T33" fmla="*/ 6 h 86"/>
                <a:gd name="T34" fmla="*/ 73 w 86"/>
                <a:gd name="T35" fmla="*/ 11 h 86"/>
                <a:gd name="T36" fmla="*/ 79 w 86"/>
                <a:gd name="T37" fmla="*/ 17 h 86"/>
                <a:gd name="T38" fmla="*/ 82 w 86"/>
                <a:gd name="T39" fmla="*/ 25 h 86"/>
                <a:gd name="T40" fmla="*/ 85 w 86"/>
                <a:gd name="T41" fmla="*/ 33 h 86"/>
                <a:gd name="T42" fmla="*/ 86 w 86"/>
                <a:gd name="T43" fmla="*/ 37 h 86"/>
                <a:gd name="T44" fmla="*/ 86 w 86"/>
                <a:gd name="T45" fmla="*/ 42 h 86"/>
                <a:gd name="T46" fmla="*/ 85 w 86"/>
                <a:gd name="T47" fmla="*/ 50 h 86"/>
                <a:gd name="T48" fmla="*/ 85 w 86"/>
                <a:gd name="T49" fmla="*/ 55 h 86"/>
                <a:gd name="T50" fmla="*/ 84 w 86"/>
                <a:gd name="T51" fmla="*/ 58 h 86"/>
                <a:gd name="T52" fmla="*/ 79 w 86"/>
                <a:gd name="T53" fmla="*/ 67 h 86"/>
                <a:gd name="T54" fmla="*/ 74 w 86"/>
                <a:gd name="T55" fmla="*/ 73 h 86"/>
                <a:gd name="T56" fmla="*/ 68 w 86"/>
                <a:gd name="T57" fmla="*/ 77 h 86"/>
                <a:gd name="T58" fmla="*/ 64 w 86"/>
                <a:gd name="T59" fmla="*/ 80 h 86"/>
                <a:gd name="T60" fmla="*/ 60 w 86"/>
                <a:gd name="T61" fmla="*/ 82 h 86"/>
                <a:gd name="T62" fmla="*/ 53 w 86"/>
                <a:gd name="T63" fmla="*/ 86 h 86"/>
                <a:gd name="T64" fmla="*/ 48 w 86"/>
                <a:gd name="T65" fmla="*/ 86 h 86"/>
                <a:gd name="T66" fmla="*/ 43 w 86"/>
                <a:gd name="T67" fmla="*/ 86 h 86"/>
                <a:gd name="T68" fmla="*/ 35 w 86"/>
                <a:gd name="T69" fmla="*/ 86 h 86"/>
                <a:gd name="T70" fmla="*/ 26 w 86"/>
                <a:gd name="T71" fmla="*/ 82 h 86"/>
                <a:gd name="T72" fmla="*/ 20 w 86"/>
                <a:gd name="T73" fmla="*/ 79 h 86"/>
                <a:gd name="T74" fmla="*/ 12 w 86"/>
                <a:gd name="T75" fmla="*/ 75 h 86"/>
                <a:gd name="T76" fmla="*/ 7 w 86"/>
                <a:gd name="T77" fmla="*/ 68 h 86"/>
                <a:gd name="T78" fmla="*/ 3 w 86"/>
                <a:gd name="T79" fmla="*/ 60 h 86"/>
                <a:gd name="T80" fmla="*/ 0 w 86"/>
                <a:gd name="T81" fmla="*/ 52 h 8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6"/>
                <a:gd name="T124" fmla="*/ 0 h 86"/>
                <a:gd name="T125" fmla="*/ 86 w 86"/>
                <a:gd name="T126" fmla="*/ 86 h 8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6" h="86">
                  <a:moveTo>
                    <a:pt x="0" y="52"/>
                  </a:moveTo>
                  <a:lnTo>
                    <a:pt x="0" y="47"/>
                  </a:lnTo>
                  <a:lnTo>
                    <a:pt x="0" y="43"/>
                  </a:lnTo>
                  <a:lnTo>
                    <a:pt x="0" y="35"/>
                  </a:lnTo>
                  <a:lnTo>
                    <a:pt x="1" y="30"/>
                  </a:lnTo>
                  <a:lnTo>
                    <a:pt x="3" y="27"/>
                  </a:lnTo>
                  <a:lnTo>
                    <a:pt x="6" y="19"/>
                  </a:lnTo>
                  <a:lnTo>
                    <a:pt x="12" y="12"/>
                  </a:lnTo>
                  <a:lnTo>
                    <a:pt x="18" y="7"/>
                  </a:lnTo>
                  <a:lnTo>
                    <a:pt x="21" y="5"/>
                  </a:lnTo>
                  <a:lnTo>
                    <a:pt x="26" y="3"/>
                  </a:lnTo>
                  <a:lnTo>
                    <a:pt x="34" y="0"/>
                  </a:lnTo>
                  <a:lnTo>
                    <a:pt x="38" y="0"/>
                  </a:lnTo>
                  <a:lnTo>
                    <a:pt x="43" y="0"/>
                  </a:lnTo>
                  <a:lnTo>
                    <a:pt x="51" y="0"/>
                  </a:lnTo>
                  <a:lnTo>
                    <a:pt x="58" y="3"/>
                  </a:lnTo>
                  <a:lnTo>
                    <a:pt x="66" y="6"/>
                  </a:lnTo>
                  <a:lnTo>
                    <a:pt x="73" y="11"/>
                  </a:lnTo>
                  <a:lnTo>
                    <a:pt x="79" y="17"/>
                  </a:lnTo>
                  <a:lnTo>
                    <a:pt x="82" y="25"/>
                  </a:lnTo>
                  <a:lnTo>
                    <a:pt x="85" y="33"/>
                  </a:lnTo>
                  <a:lnTo>
                    <a:pt x="86" y="37"/>
                  </a:lnTo>
                  <a:lnTo>
                    <a:pt x="86" y="42"/>
                  </a:lnTo>
                  <a:lnTo>
                    <a:pt x="85" y="50"/>
                  </a:lnTo>
                  <a:lnTo>
                    <a:pt x="85" y="55"/>
                  </a:lnTo>
                  <a:lnTo>
                    <a:pt x="84" y="58"/>
                  </a:lnTo>
                  <a:lnTo>
                    <a:pt x="79" y="67"/>
                  </a:lnTo>
                  <a:lnTo>
                    <a:pt x="74" y="73"/>
                  </a:lnTo>
                  <a:lnTo>
                    <a:pt x="68" y="77"/>
                  </a:lnTo>
                  <a:lnTo>
                    <a:pt x="64" y="80"/>
                  </a:lnTo>
                  <a:lnTo>
                    <a:pt x="60" y="82"/>
                  </a:lnTo>
                  <a:lnTo>
                    <a:pt x="53" y="86"/>
                  </a:lnTo>
                  <a:lnTo>
                    <a:pt x="48" y="86"/>
                  </a:lnTo>
                  <a:lnTo>
                    <a:pt x="43" y="86"/>
                  </a:lnTo>
                  <a:lnTo>
                    <a:pt x="35" y="86"/>
                  </a:lnTo>
                  <a:lnTo>
                    <a:pt x="26" y="82"/>
                  </a:lnTo>
                  <a:lnTo>
                    <a:pt x="20" y="79"/>
                  </a:lnTo>
                  <a:lnTo>
                    <a:pt x="12" y="75"/>
                  </a:lnTo>
                  <a:lnTo>
                    <a:pt x="7" y="68"/>
                  </a:lnTo>
                  <a:lnTo>
                    <a:pt x="3" y="60"/>
                  </a:lnTo>
                  <a:lnTo>
                    <a:pt x="0" y="52"/>
                  </a:lnTo>
                  <a:close/>
                </a:path>
              </a:pathLst>
            </a:custGeom>
            <a:solidFill>
              <a:srgbClr val="F561AF"/>
            </a:solidFill>
            <a:ln w="9525">
              <a:noFill/>
              <a:round/>
              <a:headEnd/>
              <a:tailEnd/>
            </a:ln>
          </p:spPr>
          <p:txBody>
            <a:bodyPr/>
            <a:lstStyle/>
            <a:p>
              <a:endParaRPr lang="ru-RU"/>
            </a:p>
          </p:txBody>
        </p:sp>
        <p:sp>
          <p:nvSpPr>
            <p:cNvPr id="162218" name="Freeform 3875"/>
            <p:cNvSpPr>
              <a:spLocks/>
            </p:cNvSpPr>
            <p:nvPr/>
          </p:nvSpPr>
          <p:spPr bwMode="auto">
            <a:xfrm>
              <a:off x="2552" y="518"/>
              <a:ext cx="40" cy="54"/>
            </a:xfrm>
            <a:custGeom>
              <a:avLst/>
              <a:gdLst>
                <a:gd name="T0" fmla="*/ 1 w 40"/>
                <a:gd name="T1" fmla="*/ 54 h 54"/>
                <a:gd name="T2" fmla="*/ 0 w 40"/>
                <a:gd name="T3" fmla="*/ 37 h 54"/>
                <a:gd name="T4" fmla="*/ 7 w 40"/>
                <a:gd name="T5" fmla="*/ 19 h 54"/>
                <a:gd name="T6" fmla="*/ 20 w 40"/>
                <a:gd name="T7" fmla="*/ 6 h 54"/>
                <a:gd name="T8" fmla="*/ 29 w 40"/>
                <a:gd name="T9" fmla="*/ 3 h 54"/>
                <a:gd name="T10" fmla="*/ 37 w 40"/>
                <a:gd name="T11" fmla="*/ 0 h 54"/>
                <a:gd name="T12" fmla="*/ 40 w 40"/>
                <a:gd name="T13" fmla="*/ 4 h 54"/>
                <a:gd name="T14" fmla="*/ 32 w 40"/>
                <a:gd name="T15" fmla="*/ 8 h 54"/>
                <a:gd name="T16" fmla="*/ 24 w 40"/>
                <a:gd name="T17" fmla="*/ 10 h 54"/>
                <a:gd name="T18" fmla="*/ 11 w 40"/>
                <a:gd name="T19" fmla="*/ 23 h 54"/>
                <a:gd name="T20" fmla="*/ 5 w 40"/>
                <a:gd name="T21" fmla="*/ 37 h 54"/>
                <a:gd name="T22" fmla="*/ 9 w 40"/>
                <a:gd name="T23" fmla="*/ 54 h 54"/>
                <a:gd name="T24" fmla="*/ 1 w 40"/>
                <a:gd name="T25" fmla="*/ 54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
                <a:gd name="T40" fmla="*/ 0 h 54"/>
                <a:gd name="T41" fmla="*/ 40 w 40"/>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 h="54">
                  <a:moveTo>
                    <a:pt x="1" y="54"/>
                  </a:moveTo>
                  <a:lnTo>
                    <a:pt x="0" y="37"/>
                  </a:lnTo>
                  <a:lnTo>
                    <a:pt x="7" y="19"/>
                  </a:lnTo>
                  <a:lnTo>
                    <a:pt x="20" y="6"/>
                  </a:lnTo>
                  <a:lnTo>
                    <a:pt x="29" y="3"/>
                  </a:lnTo>
                  <a:lnTo>
                    <a:pt x="37" y="0"/>
                  </a:lnTo>
                  <a:lnTo>
                    <a:pt x="40" y="4"/>
                  </a:lnTo>
                  <a:lnTo>
                    <a:pt x="32" y="8"/>
                  </a:lnTo>
                  <a:lnTo>
                    <a:pt x="24" y="10"/>
                  </a:lnTo>
                  <a:lnTo>
                    <a:pt x="11" y="23"/>
                  </a:lnTo>
                  <a:lnTo>
                    <a:pt x="5" y="37"/>
                  </a:lnTo>
                  <a:lnTo>
                    <a:pt x="9" y="54"/>
                  </a:lnTo>
                  <a:lnTo>
                    <a:pt x="1" y="54"/>
                  </a:lnTo>
                  <a:close/>
                </a:path>
              </a:pathLst>
            </a:custGeom>
            <a:solidFill>
              <a:srgbClr val="F8BDD6"/>
            </a:solidFill>
            <a:ln w="9525">
              <a:noFill/>
              <a:round/>
              <a:headEnd/>
              <a:tailEnd/>
            </a:ln>
          </p:spPr>
          <p:txBody>
            <a:bodyPr/>
            <a:lstStyle/>
            <a:p>
              <a:endParaRPr lang="ru-RU"/>
            </a:p>
          </p:txBody>
        </p:sp>
        <p:sp>
          <p:nvSpPr>
            <p:cNvPr id="162219" name="Freeform 3876"/>
            <p:cNvSpPr>
              <a:spLocks/>
            </p:cNvSpPr>
            <p:nvPr/>
          </p:nvSpPr>
          <p:spPr bwMode="auto">
            <a:xfrm>
              <a:off x="2592" y="518"/>
              <a:ext cx="54" cy="37"/>
            </a:xfrm>
            <a:custGeom>
              <a:avLst/>
              <a:gdLst>
                <a:gd name="T0" fmla="*/ 0 w 54"/>
                <a:gd name="T1" fmla="*/ 0 h 37"/>
                <a:gd name="T2" fmla="*/ 18 w 54"/>
                <a:gd name="T3" fmla="*/ 0 h 37"/>
                <a:gd name="T4" fmla="*/ 34 w 54"/>
                <a:gd name="T5" fmla="*/ 6 h 37"/>
                <a:gd name="T6" fmla="*/ 46 w 54"/>
                <a:gd name="T7" fmla="*/ 17 h 37"/>
                <a:gd name="T8" fmla="*/ 52 w 54"/>
                <a:gd name="T9" fmla="*/ 28 h 37"/>
                <a:gd name="T10" fmla="*/ 54 w 54"/>
                <a:gd name="T11" fmla="*/ 36 h 37"/>
                <a:gd name="T12" fmla="*/ 48 w 54"/>
                <a:gd name="T13" fmla="*/ 37 h 37"/>
                <a:gd name="T14" fmla="*/ 46 w 54"/>
                <a:gd name="T15" fmla="*/ 30 h 37"/>
                <a:gd name="T16" fmla="*/ 41 w 54"/>
                <a:gd name="T17" fmla="*/ 21 h 37"/>
                <a:gd name="T18" fmla="*/ 29 w 54"/>
                <a:gd name="T19" fmla="*/ 10 h 37"/>
                <a:gd name="T20" fmla="*/ 15 w 54"/>
                <a:gd name="T21" fmla="*/ 4 h 37"/>
                <a:gd name="T22" fmla="*/ 0 w 54"/>
                <a:gd name="T23" fmla="*/ 6 h 37"/>
                <a:gd name="T24" fmla="*/ 0 w 54"/>
                <a:gd name="T25" fmla="*/ 0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4"/>
                <a:gd name="T40" fmla="*/ 0 h 37"/>
                <a:gd name="T41" fmla="*/ 54 w 54"/>
                <a:gd name="T42" fmla="*/ 37 h 3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4" h="37">
                  <a:moveTo>
                    <a:pt x="0" y="0"/>
                  </a:moveTo>
                  <a:lnTo>
                    <a:pt x="18" y="0"/>
                  </a:lnTo>
                  <a:lnTo>
                    <a:pt x="34" y="6"/>
                  </a:lnTo>
                  <a:lnTo>
                    <a:pt x="46" y="17"/>
                  </a:lnTo>
                  <a:lnTo>
                    <a:pt x="52" y="28"/>
                  </a:lnTo>
                  <a:lnTo>
                    <a:pt x="54" y="36"/>
                  </a:lnTo>
                  <a:lnTo>
                    <a:pt x="48" y="37"/>
                  </a:lnTo>
                  <a:lnTo>
                    <a:pt x="46" y="30"/>
                  </a:lnTo>
                  <a:lnTo>
                    <a:pt x="41" y="21"/>
                  </a:lnTo>
                  <a:lnTo>
                    <a:pt x="29" y="10"/>
                  </a:lnTo>
                  <a:lnTo>
                    <a:pt x="15" y="4"/>
                  </a:lnTo>
                  <a:lnTo>
                    <a:pt x="0" y="6"/>
                  </a:lnTo>
                  <a:lnTo>
                    <a:pt x="0" y="0"/>
                  </a:lnTo>
                  <a:close/>
                </a:path>
              </a:pathLst>
            </a:custGeom>
            <a:solidFill>
              <a:srgbClr val="F8BDD6"/>
            </a:solidFill>
            <a:ln w="9525">
              <a:noFill/>
              <a:round/>
              <a:headEnd/>
              <a:tailEnd/>
            </a:ln>
          </p:spPr>
          <p:txBody>
            <a:bodyPr/>
            <a:lstStyle/>
            <a:p>
              <a:endParaRPr lang="ru-RU"/>
            </a:p>
          </p:txBody>
        </p:sp>
        <p:sp>
          <p:nvSpPr>
            <p:cNvPr id="162220" name="Freeform 3877"/>
            <p:cNvSpPr>
              <a:spLocks/>
            </p:cNvSpPr>
            <p:nvPr/>
          </p:nvSpPr>
          <p:spPr bwMode="auto">
            <a:xfrm>
              <a:off x="2587" y="518"/>
              <a:ext cx="5" cy="7"/>
            </a:xfrm>
            <a:custGeom>
              <a:avLst/>
              <a:gdLst>
                <a:gd name="T0" fmla="*/ 0 w 5"/>
                <a:gd name="T1" fmla="*/ 0 h 7"/>
                <a:gd name="T2" fmla="*/ 3 w 5"/>
                <a:gd name="T3" fmla="*/ 0 h 7"/>
                <a:gd name="T4" fmla="*/ 3 w 5"/>
                <a:gd name="T5" fmla="*/ 7 h 7"/>
                <a:gd name="T6" fmla="*/ 5 w 5"/>
                <a:gd name="T7" fmla="*/ 5 h 7"/>
                <a:gd name="T8" fmla="*/ 0 w 5"/>
                <a:gd name="T9" fmla="*/ 0 h 7"/>
                <a:gd name="T10" fmla="*/ 0 60000 65536"/>
                <a:gd name="T11" fmla="*/ 0 60000 65536"/>
                <a:gd name="T12" fmla="*/ 0 60000 65536"/>
                <a:gd name="T13" fmla="*/ 0 60000 65536"/>
                <a:gd name="T14" fmla="*/ 0 60000 65536"/>
                <a:gd name="T15" fmla="*/ 0 w 5"/>
                <a:gd name="T16" fmla="*/ 0 h 7"/>
                <a:gd name="T17" fmla="*/ 5 w 5"/>
                <a:gd name="T18" fmla="*/ 7 h 7"/>
              </a:gdLst>
              <a:ahLst/>
              <a:cxnLst>
                <a:cxn ang="T10">
                  <a:pos x="T0" y="T1"/>
                </a:cxn>
                <a:cxn ang="T11">
                  <a:pos x="T2" y="T3"/>
                </a:cxn>
                <a:cxn ang="T12">
                  <a:pos x="T4" y="T5"/>
                </a:cxn>
                <a:cxn ang="T13">
                  <a:pos x="T6" y="T7"/>
                </a:cxn>
                <a:cxn ang="T14">
                  <a:pos x="T8" y="T9"/>
                </a:cxn>
              </a:cxnLst>
              <a:rect l="T15" t="T16" r="T17" b="T18"/>
              <a:pathLst>
                <a:path w="5" h="7">
                  <a:moveTo>
                    <a:pt x="0" y="0"/>
                  </a:moveTo>
                  <a:lnTo>
                    <a:pt x="3" y="0"/>
                  </a:lnTo>
                  <a:lnTo>
                    <a:pt x="3" y="7"/>
                  </a:lnTo>
                  <a:lnTo>
                    <a:pt x="5" y="5"/>
                  </a:lnTo>
                  <a:lnTo>
                    <a:pt x="0" y="0"/>
                  </a:lnTo>
                  <a:close/>
                </a:path>
              </a:pathLst>
            </a:custGeom>
            <a:solidFill>
              <a:srgbClr val="F8BDD6"/>
            </a:solidFill>
            <a:ln w="9525">
              <a:noFill/>
              <a:round/>
              <a:headEnd/>
              <a:tailEnd/>
            </a:ln>
          </p:spPr>
          <p:txBody>
            <a:bodyPr/>
            <a:lstStyle/>
            <a:p>
              <a:endParaRPr lang="ru-RU"/>
            </a:p>
          </p:txBody>
        </p:sp>
        <p:sp>
          <p:nvSpPr>
            <p:cNvPr id="162221" name="Freeform 3878"/>
            <p:cNvSpPr>
              <a:spLocks/>
            </p:cNvSpPr>
            <p:nvPr/>
          </p:nvSpPr>
          <p:spPr bwMode="auto">
            <a:xfrm>
              <a:off x="2607" y="554"/>
              <a:ext cx="37" cy="57"/>
            </a:xfrm>
            <a:custGeom>
              <a:avLst/>
              <a:gdLst>
                <a:gd name="T0" fmla="*/ 37 w 37"/>
                <a:gd name="T1" fmla="*/ 0 h 57"/>
                <a:gd name="T2" fmla="*/ 37 w 37"/>
                <a:gd name="T3" fmla="*/ 18 h 57"/>
                <a:gd name="T4" fmla="*/ 30 w 37"/>
                <a:gd name="T5" fmla="*/ 35 h 57"/>
                <a:gd name="T6" fmla="*/ 19 w 37"/>
                <a:gd name="T7" fmla="*/ 47 h 57"/>
                <a:gd name="T8" fmla="*/ 9 w 37"/>
                <a:gd name="T9" fmla="*/ 54 h 57"/>
                <a:gd name="T10" fmla="*/ 1 w 37"/>
                <a:gd name="T11" fmla="*/ 57 h 57"/>
                <a:gd name="T12" fmla="*/ 0 w 37"/>
                <a:gd name="T13" fmla="*/ 51 h 57"/>
                <a:gd name="T14" fmla="*/ 8 w 37"/>
                <a:gd name="T15" fmla="*/ 47 h 57"/>
                <a:gd name="T16" fmla="*/ 13 w 37"/>
                <a:gd name="T17" fmla="*/ 43 h 57"/>
                <a:gd name="T18" fmla="*/ 24 w 37"/>
                <a:gd name="T19" fmla="*/ 31 h 57"/>
                <a:gd name="T20" fmla="*/ 31 w 37"/>
                <a:gd name="T21" fmla="*/ 16 h 57"/>
                <a:gd name="T22" fmla="*/ 31 w 37"/>
                <a:gd name="T23" fmla="*/ 0 h 57"/>
                <a:gd name="T24" fmla="*/ 37 w 37"/>
                <a:gd name="T25" fmla="*/ 0 h 5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7"/>
                <a:gd name="T40" fmla="*/ 0 h 57"/>
                <a:gd name="T41" fmla="*/ 37 w 37"/>
                <a:gd name="T42" fmla="*/ 57 h 5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7" h="57">
                  <a:moveTo>
                    <a:pt x="37" y="0"/>
                  </a:moveTo>
                  <a:lnTo>
                    <a:pt x="37" y="18"/>
                  </a:lnTo>
                  <a:lnTo>
                    <a:pt x="30" y="35"/>
                  </a:lnTo>
                  <a:lnTo>
                    <a:pt x="19" y="47"/>
                  </a:lnTo>
                  <a:lnTo>
                    <a:pt x="9" y="54"/>
                  </a:lnTo>
                  <a:lnTo>
                    <a:pt x="1" y="57"/>
                  </a:lnTo>
                  <a:lnTo>
                    <a:pt x="0" y="51"/>
                  </a:lnTo>
                  <a:lnTo>
                    <a:pt x="8" y="47"/>
                  </a:lnTo>
                  <a:lnTo>
                    <a:pt x="13" y="43"/>
                  </a:lnTo>
                  <a:lnTo>
                    <a:pt x="24" y="31"/>
                  </a:lnTo>
                  <a:lnTo>
                    <a:pt x="31" y="16"/>
                  </a:lnTo>
                  <a:lnTo>
                    <a:pt x="31" y="0"/>
                  </a:lnTo>
                  <a:lnTo>
                    <a:pt x="37" y="0"/>
                  </a:lnTo>
                  <a:close/>
                </a:path>
              </a:pathLst>
            </a:custGeom>
            <a:solidFill>
              <a:srgbClr val="F8BDD6"/>
            </a:solidFill>
            <a:ln w="9525">
              <a:noFill/>
              <a:round/>
              <a:headEnd/>
              <a:tailEnd/>
            </a:ln>
          </p:spPr>
          <p:txBody>
            <a:bodyPr/>
            <a:lstStyle/>
            <a:p>
              <a:endParaRPr lang="ru-RU"/>
            </a:p>
          </p:txBody>
        </p:sp>
        <p:sp>
          <p:nvSpPr>
            <p:cNvPr id="162222" name="Freeform 3879"/>
            <p:cNvSpPr>
              <a:spLocks/>
            </p:cNvSpPr>
            <p:nvPr/>
          </p:nvSpPr>
          <p:spPr bwMode="auto">
            <a:xfrm>
              <a:off x="2640" y="554"/>
              <a:ext cx="6" cy="1"/>
            </a:xfrm>
            <a:custGeom>
              <a:avLst/>
              <a:gdLst>
                <a:gd name="T0" fmla="*/ 6 w 6"/>
                <a:gd name="T1" fmla="*/ 0 h 1"/>
                <a:gd name="T2" fmla="*/ 0 w 6"/>
                <a:gd name="T3" fmla="*/ 0 h 1"/>
                <a:gd name="T4" fmla="*/ 0 w 6"/>
                <a:gd name="T5" fmla="*/ 1 h 1"/>
                <a:gd name="T6" fmla="*/ 6 w 6"/>
                <a:gd name="T7" fmla="*/ 0 h 1"/>
                <a:gd name="T8" fmla="*/ 0 60000 65536"/>
                <a:gd name="T9" fmla="*/ 0 60000 65536"/>
                <a:gd name="T10" fmla="*/ 0 60000 65536"/>
                <a:gd name="T11" fmla="*/ 0 60000 65536"/>
                <a:gd name="T12" fmla="*/ 0 w 6"/>
                <a:gd name="T13" fmla="*/ 0 h 1"/>
                <a:gd name="T14" fmla="*/ 6 w 6"/>
                <a:gd name="T15" fmla="*/ 1 h 1"/>
              </a:gdLst>
              <a:ahLst/>
              <a:cxnLst>
                <a:cxn ang="T8">
                  <a:pos x="T0" y="T1"/>
                </a:cxn>
                <a:cxn ang="T9">
                  <a:pos x="T2" y="T3"/>
                </a:cxn>
                <a:cxn ang="T10">
                  <a:pos x="T4" y="T5"/>
                </a:cxn>
                <a:cxn ang="T11">
                  <a:pos x="T6" y="T7"/>
                </a:cxn>
              </a:cxnLst>
              <a:rect l="T12" t="T13" r="T14" b="T15"/>
              <a:pathLst>
                <a:path w="6" h="1">
                  <a:moveTo>
                    <a:pt x="6" y="0"/>
                  </a:moveTo>
                  <a:lnTo>
                    <a:pt x="0" y="0"/>
                  </a:lnTo>
                  <a:lnTo>
                    <a:pt x="0" y="1"/>
                  </a:lnTo>
                  <a:lnTo>
                    <a:pt x="6" y="0"/>
                  </a:lnTo>
                  <a:close/>
                </a:path>
              </a:pathLst>
            </a:custGeom>
            <a:solidFill>
              <a:srgbClr val="F8BDD6"/>
            </a:solidFill>
            <a:ln w="9525">
              <a:noFill/>
              <a:round/>
              <a:headEnd/>
              <a:tailEnd/>
            </a:ln>
          </p:spPr>
          <p:txBody>
            <a:bodyPr/>
            <a:lstStyle/>
            <a:p>
              <a:endParaRPr lang="ru-RU"/>
            </a:p>
          </p:txBody>
        </p:sp>
        <p:sp>
          <p:nvSpPr>
            <p:cNvPr id="162223" name="Freeform 3880"/>
            <p:cNvSpPr>
              <a:spLocks/>
            </p:cNvSpPr>
            <p:nvPr/>
          </p:nvSpPr>
          <p:spPr bwMode="auto">
            <a:xfrm>
              <a:off x="2553" y="572"/>
              <a:ext cx="55" cy="39"/>
            </a:xfrm>
            <a:custGeom>
              <a:avLst/>
              <a:gdLst>
                <a:gd name="T0" fmla="*/ 55 w 55"/>
                <a:gd name="T1" fmla="*/ 39 h 39"/>
                <a:gd name="T2" fmla="*/ 38 w 55"/>
                <a:gd name="T3" fmla="*/ 39 h 39"/>
                <a:gd name="T4" fmla="*/ 19 w 55"/>
                <a:gd name="T5" fmla="*/ 31 h 39"/>
                <a:gd name="T6" fmla="*/ 7 w 55"/>
                <a:gd name="T7" fmla="*/ 18 h 39"/>
                <a:gd name="T8" fmla="*/ 2 w 55"/>
                <a:gd name="T9" fmla="*/ 12 h 39"/>
                <a:gd name="T10" fmla="*/ 0 w 55"/>
                <a:gd name="T11" fmla="*/ 4 h 39"/>
                <a:gd name="T12" fmla="*/ 5 w 55"/>
                <a:gd name="T13" fmla="*/ 0 h 39"/>
                <a:gd name="T14" fmla="*/ 7 w 55"/>
                <a:gd name="T15" fmla="*/ 6 h 39"/>
                <a:gd name="T16" fmla="*/ 11 w 55"/>
                <a:gd name="T17" fmla="*/ 14 h 39"/>
                <a:gd name="T18" fmla="*/ 24 w 55"/>
                <a:gd name="T19" fmla="*/ 27 h 39"/>
                <a:gd name="T20" fmla="*/ 38 w 55"/>
                <a:gd name="T21" fmla="*/ 33 h 39"/>
                <a:gd name="T22" fmla="*/ 55 w 55"/>
                <a:gd name="T23" fmla="*/ 33 h 39"/>
                <a:gd name="T24" fmla="*/ 55 w 55"/>
                <a:gd name="T25" fmla="*/ 39 h 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5"/>
                <a:gd name="T40" fmla="*/ 0 h 39"/>
                <a:gd name="T41" fmla="*/ 55 w 55"/>
                <a:gd name="T42" fmla="*/ 39 h 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5" h="39">
                  <a:moveTo>
                    <a:pt x="55" y="39"/>
                  </a:moveTo>
                  <a:lnTo>
                    <a:pt x="38" y="39"/>
                  </a:lnTo>
                  <a:lnTo>
                    <a:pt x="19" y="31"/>
                  </a:lnTo>
                  <a:lnTo>
                    <a:pt x="7" y="18"/>
                  </a:lnTo>
                  <a:lnTo>
                    <a:pt x="2" y="12"/>
                  </a:lnTo>
                  <a:lnTo>
                    <a:pt x="0" y="4"/>
                  </a:lnTo>
                  <a:lnTo>
                    <a:pt x="5" y="0"/>
                  </a:lnTo>
                  <a:lnTo>
                    <a:pt x="7" y="6"/>
                  </a:lnTo>
                  <a:lnTo>
                    <a:pt x="11" y="14"/>
                  </a:lnTo>
                  <a:lnTo>
                    <a:pt x="24" y="27"/>
                  </a:lnTo>
                  <a:lnTo>
                    <a:pt x="38" y="33"/>
                  </a:lnTo>
                  <a:lnTo>
                    <a:pt x="55" y="33"/>
                  </a:lnTo>
                  <a:lnTo>
                    <a:pt x="55" y="39"/>
                  </a:lnTo>
                  <a:close/>
                </a:path>
              </a:pathLst>
            </a:custGeom>
            <a:solidFill>
              <a:srgbClr val="F8BDD6"/>
            </a:solidFill>
            <a:ln w="9525">
              <a:noFill/>
              <a:round/>
              <a:headEnd/>
              <a:tailEnd/>
            </a:ln>
          </p:spPr>
          <p:txBody>
            <a:bodyPr/>
            <a:lstStyle/>
            <a:p>
              <a:endParaRPr lang="ru-RU"/>
            </a:p>
          </p:txBody>
        </p:sp>
        <p:sp>
          <p:nvSpPr>
            <p:cNvPr id="162224" name="Freeform 3881"/>
            <p:cNvSpPr>
              <a:spLocks/>
            </p:cNvSpPr>
            <p:nvPr/>
          </p:nvSpPr>
          <p:spPr bwMode="auto">
            <a:xfrm>
              <a:off x="2607" y="604"/>
              <a:ext cx="1" cy="7"/>
            </a:xfrm>
            <a:custGeom>
              <a:avLst/>
              <a:gdLst>
                <a:gd name="T0" fmla="*/ 1 w 1"/>
                <a:gd name="T1" fmla="*/ 7 h 7"/>
                <a:gd name="T2" fmla="*/ 1 w 1"/>
                <a:gd name="T3" fmla="*/ 0 h 7"/>
                <a:gd name="T4" fmla="*/ 0 w 1"/>
                <a:gd name="T5" fmla="*/ 0 h 7"/>
                <a:gd name="T6" fmla="*/ 1 w 1"/>
                <a:gd name="T7" fmla="*/ 7 h 7"/>
                <a:gd name="T8" fmla="*/ 0 60000 65536"/>
                <a:gd name="T9" fmla="*/ 0 60000 65536"/>
                <a:gd name="T10" fmla="*/ 0 60000 65536"/>
                <a:gd name="T11" fmla="*/ 0 60000 65536"/>
                <a:gd name="T12" fmla="*/ 0 w 1"/>
                <a:gd name="T13" fmla="*/ 0 h 7"/>
                <a:gd name="T14" fmla="*/ 1 w 1"/>
                <a:gd name="T15" fmla="*/ 7 h 7"/>
              </a:gdLst>
              <a:ahLst/>
              <a:cxnLst>
                <a:cxn ang="T8">
                  <a:pos x="T0" y="T1"/>
                </a:cxn>
                <a:cxn ang="T9">
                  <a:pos x="T2" y="T3"/>
                </a:cxn>
                <a:cxn ang="T10">
                  <a:pos x="T4" y="T5"/>
                </a:cxn>
                <a:cxn ang="T11">
                  <a:pos x="T6" y="T7"/>
                </a:cxn>
              </a:cxnLst>
              <a:rect l="T12" t="T13" r="T14" b="T15"/>
              <a:pathLst>
                <a:path w="1" h="7">
                  <a:moveTo>
                    <a:pt x="1" y="7"/>
                  </a:moveTo>
                  <a:lnTo>
                    <a:pt x="1" y="0"/>
                  </a:lnTo>
                  <a:lnTo>
                    <a:pt x="0" y="0"/>
                  </a:lnTo>
                  <a:lnTo>
                    <a:pt x="1" y="7"/>
                  </a:lnTo>
                  <a:close/>
                </a:path>
              </a:pathLst>
            </a:custGeom>
            <a:solidFill>
              <a:srgbClr val="F8BDD6"/>
            </a:solidFill>
            <a:ln w="9525">
              <a:noFill/>
              <a:round/>
              <a:headEnd/>
              <a:tailEnd/>
            </a:ln>
          </p:spPr>
          <p:txBody>
            <a:bodyPr/>
            <a:lstStyle/>
            <a:p>
              <a:endParaRPr lang="ru-RU"/>
            </a:p>
          </p:txBody>
        </p:sp>
        <p:sp>
          <p:nvSpPr>
            <p:cNvPr id="162225" name="Freeform 3882"/>
            <p:cNvSpPr>
              <a:spLocks/>
            </p:cNvSpPr>
            <p:nvPr/>
          </p:nvSpPr>
          <p:spPr bwMode="auto">
            <a:xfrm>
              <a:off x="2555" y="572"/>
              <a:ext cx="6" cy="2"/>
            </a:xfrm>
            <a:custGeom>
              <a:avLst/>
              <a:gdLst>
                <a:gd name="T0" fmla="*/ 0 w 6"/>
                <a:gd name="T1" fmla="*/ 2 h 2"/>
                <a:gd name="T2" fmla="*/ 0 w 6"/>
                <a:gd name="T3" fmla="*/ 1 h 2"/>
                <a:gd name="T4" fmla="*/ 6 w 6"/>
                <a:gd name="T5" fmla="*/ 1 h 2"/>
                <a:gd name="T6" fmla="*/ 4 w 6"/>
                <a:gd name="T7" fmla="*/ 0 h 2"/>
                <a:gd name="T8" fmla="*/ 0 w 6"/>
                <a:gd name="T9" fmla="*/ 2 h 2"/>
                <a:gd name="T10" fmla="*/ 0 60000 65536"/>
                <a:gd name="T11" fmla="*/ 0 60000 65536"/>
                <a:gd name="T12" fmla="*/ 0 60000 65536"/>
                <a:gd name="T13" fmla="*/ 0 60000 65536"/>
                <a:gd name="T14" fmla="*/ 0 60000 65536"/>
                <a:gd name="T15" fmla="*/ 0 w 6"/>
                <a:gd name="T16" fmla="*/ 0 h 2"/>
                <a:gd name="T17" fmla="*/ 6 w 6"/>
                <a:gd name="T18" fmla="*/ 2 h 2"/>
              </a:gdLst>
              <a:ahLst/>
              <a:cxnLst>
                <a:cxn ang="T10">
                  <a:pos x="T0" y="T1"/>
                </a:cxn>
                <a:cxn ang="T11">
                  <a:pos x="T2" y="T3"/>
                </a:cxn>
                <a:cxn ang="T12">
                  <a:pos x="T4" y="T5"/>
                </a:cxn>
                <a:cxn ang="T13">
                  <a:pos x="T6" y="T7"/>
                </a:cxn>
                <a:cxn ang="T14">
                  <a:pos x="T8" y="T9"/>
                </a:cxn>
              </a:cxnLst>
              <a:rect l="T15" t="T16" r="T17" b="T18"/>
              <a:pathLst>
                <a:path w="6" h="2">
                  <a:moveTo>
                    <a:pt x="0" y="2"/>
                  </a:moveTo>
                  <a:lnTo>
                    <a:pt x="0" y="1"/>
                  </a:lnTo>
                  <a:lnTo>
                    <a:pt x="6" y="1"/>
                  </a:lnTo>
                  <a:lnTo>
                    <a:pt x="4" y="0"/>
                  </a:lnTo>
                  <a:lnTo>
                    <a:pt x="0" y="2"/>
                  </a:lnTo>
                  <a:close/>
                </a:path>
              </a:pathLst>
            </a:custGeom>
            <a:solidFill>
              <a:srgbClr val="F8BDD6"/>
            </a:solidFill>
            <a:ln w="9525">
              <a:noFill/>
              <a:round/>
              <a:headEnd/>
              <a:tailEnd/>
            </a:ln>
          </p:spPr>
          <p:txBody>
            <a:bodyPr/>
            <a:lstStyle/>
            <a:p>
              <a:endParaRPr lang="ru-RU"/>
            </a:p>
          </p:txBody>
        </p:sp>
        <p:sp>
          <p:nvSpPr>
            <p:cNvPr id="162226" name="Freeform 3883"/>
            <p:cNvSpPr>
              <a:spLocks/>
            </p:cNvSpPr>
            <p:nvPr/>
          </p:nvSpPr>
          <p:spPr bwMode="auto">
            <a:xfrm>
              <a:off x="3325" y="1121"/>
              <a:ext cx="89" cy="88"/>
            </a:xfrm>
            <a:custGeom>
              <a:avLst/>
              <a:gdLst>
                <a:gd name="T0" fmla="*/ 3 w 89"/>
                <a:gd name="T1" fmla="*/ 26 h 88"/>
                <a:gd name="T2" fmla="*/ 7 w 89"/>
                <a:gd name="T3" fmla="*/ 18 h 88"/>
                <a:gd name="T4" fmla="*/ 14 w 89"/>
                <a:gd name="T5" fmla="*/ 12 h 88"/>
                <a:gd name="T6" fmla="*/ 20 w 89"/>
                <a:gd name="T7" fmla="*/ 6 h 88"/>
                <a:gd name="T8" fmla="*/ 28 w 89"/>
                <a:gd name="T9" fmla="*/ 3 h 88"/>
                <a:gd name="T10" fmla="*/ 36 w 89"/>
                <a:gd name="T11" fmla="*/ 0 h 88"/>
                <a:gd name="T12" fmla="*/ 45 w 89"/>
                <a:gd name="T13" fmla="*/ 0 h 88"/>
                <a:gd name="T14" fmla="*/ 54 w 89"/>
                <a:gd name="T15" fmla="*/ 2 h 88"/>
                <a:gd name="T16" fmla="*/ 62 w 89"/>
                <a:gd name="T17" fmla="*/ 3 h 88"/>
                <a:gd name="T18" fmla="*/ 70 w 89"/>
                <a:gd name="T19" fmla="*/ 8 h 88"/>
                <a:gd name="T20" fmla="*/ 76 w 89"/>
                <a:gd name="T21" fmla="*/ 14 h 88"/>
                <a:gd name="T22" fmla="*/ 81 w 89"/>
                <a:gd name="T23" fmla="*/ 21 h 88"/>
                <a:gd name="T24" fmla="*/ 86 w 89"/>
                <a:gd name="T25" fmla="*/ 27 h 88"/>
                <a:gd name="T26" fmla="*/ 87 w 89"/>
                <a:gd name="T27" fmla="*/ 37 h 88"/>
                <a:gd name="T28" fmla="*/ 89 w 89"/>
                <a:gd name="T29" fmla="*/ 45 h 88"/>
                <a:gd name="T30" fmla="*/ 87 w 89"/>
                <a:gd name="T31" fmla="*/ 53 h 88"/>
                <a:gd name="T32" fmla="*/ 85 w 89"/>
                <a:gd name="T33" fmla="*/ 61 h 88"/>
                <a:gd name="T34" fmla="*/ 80 w 89"/>
                <a:gd name="T35" fmla="*/ 69 h 88"/>
                <a:gd name="T36" fmla="*/ 75 w 89"/>
                <a:gd name="T37" fmla="*/ 75 h 88"/>
                <a:gd name="T38" fmla="*/ 68 w 89"/>
                <a:gd name="T39" fmla="*/ 80 h 88"/>
                <a:gd name="T40" fmla="*/ 60 w 89"/>
                <a:gd name="T41" fmla="*/ 85 h 88"/>
                <a:gd name="T42" fmla="*/ 53 w 89"/>
                <a:gd name="T43" fmla="*/ 86 h 88"/>
                <a:gd name="T44" fmla="*/ 43 w 89"/>
                <a:gd name="T45" fmla="*/ 88 h 88"/>
                <a:gd name="T46" fmla="*/ 35 w 89"/>
                <a:gd name="T47" fmla="*/ 86 h 88"/>
                <a:gd name="T48" fmla="*/ 25 w 89"/>
                <a:gd name="T49" fmla="*/ 84 h 88"/>
                <a:gd name="T50" fmla="*/ 17 w 89"/>
                <a:gd name="T51" fmla="*/ 79 h 88"/>
                <a:gd name="T52" fmla="*/ 11 w 89"/>
                <a:gd name="T53" fmla="*/ 74 h 88"/>
                <a:gd name="T54" fmla="*/ 6 w 89"/>
                <a:gd name="T55" fmla="*/ 67 h 88"/>
                <a:gd name="T56" fmla="*/ 3 w 89"/>
                <a:gd name="T57" fmla="*/ 60 h 88"/>
                <a:gd name="T58" fmla="*/ 0 w 89"/>
                <a:gd name="T59" fmla="*/ 52 h 88"/>
                <a:gd name="T60" fmla="*/ 0 w 89"/>
                <a:gd name="T61" fmla="*/ 44 h 88"/>
                <a:gd name="T62" fmla="*/ 0 w 89"/>
                <a:gd name="T63" fmla="*/ 33 h 88"/>
                <a:gd name="T64" fmla="*/ 3 w 89"/>
                <a:gd name="T65" fmla="*/ 26 h 8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9"/>
                <a:gd name="T100" fmla="*/ 0 h 88"/>
                <a:gd name="T101" fmla="*/ 89 w 89"/>
                <a:gd name="T102" fmla="*/ 88 h 8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9" h="88">
                  <a:moveTo>
                    <a:pt x="3" y="26"/>
                  </a:moveTo>
                  <a:lnTo>
                    <a:pt x="7" y="18"/>
                  </a:lnTo>
                  <a:lnTo>
                    <a:pt x="14" y="12"/>
                  </a:lnTo>
                  <a:lnTo>
                    <a:pt x="20" y="6"/>
                  </a:lnTo>
                  <a:lnTo>
                    <a:pt x="28" y="3"/>
                  </a:lnTo>
                  <a:lnTo>
                    <a:pt x="36" y="0"/>
                  </a:lnTo>
                  <a:lnTo>
                    <a:pt x="45" y="0"/>
                  </a:lnTo>
                  <a:lnTo>
                    <a:pt x="54" y="2"/>
                  </a:lnTo>
                  <a:lnTo>
                    <a:pt x="62" y="3"/>
                  </a:lnTo>
                  <a:lnTo>
                    <a:pt x="70" y="8"/>
                  </a:lnTo>
                  <a:lnTo>
                    <a:pt x="76" y="14"/>
                  </a:lnTo>
                  <a:lnTo>
                    <a:pt x="81" y="21"/>
                  </a:lnTo>
                  <a:lnTo>
                    <a:pt x="86" y="27"/>
                  </a:lnTo>
                  <a:lnTo>
                    <a:pt x="87" y="37"/>
                  </a:lnTo>
                  <a:lnTo>
                    <a:pt x="89" y="45"/>
                  </a:lnTo>
                  <a:lnTo>
                    <a:pt x="87" y="53"/>
                  </a:lnTo>
                  <a:lnTo>
                    <a:pt x="85" y="61"/>
                  </a:lnTo>
                  <a:lnTo>
                    <a:pt x="80" y="69"/>
                  </a:lnTo>
                  <a:lnTo>
                    <a:pt x="75" y="75"/>
                  </a:lnTo>
                  <a:lnTo>
                    <a:pt x="68" y="80"/>
                  </a:lnTo>
                  <a:lnTo>
                    <a:pt x="60" y="85"/>
                  </a:lnTo>
                  <a:lnTo>
                    <a:pt x="53" y="86"/>
                  </a:lnTo>
                  <a:lnTo>
                    <a:pt x="43" y="88"/>
                  </a:lnTo>
                  <a:lnTo>
                    <a:pt x="35" y="86"/>
                  </a:lnTo>
                  <a:lnTo>
                    <a:pt x="25" y="84"/>
                  </a:lnTo>
                  <a:lnTo>
                    <a:pt x="17" y="79"/>
                  </a:lnTo>
                  <a:lnTo>
                    <a:pt x="11" y="74"/>
                  </a:lnTo>
                  <a:lnTo>
                    <a:pt x="6" y="67"/>
                  </a:lnTo>
                  <a:lnTo>
                    <a:pt x="3" y="60"/>
                  </a:lnTo>
                  <a:lnTo>
                    <a:pt x="0" y="52"/>
                  </a:lnTo>
                  <a:lnTo>
                    <a:pt x="0" y="44"/>
                  </a:lnTo>
                  <a:lnTo>
                    <a:pt x="0" y="33"/>
                  </a:lnTo>
                  <a:lnTo>
                    <a:pt x="3" y="26"/>
                  </a:lnTo>
                  <a:close/>
                </a:path>
              </a:pathLst>
            </a:custGeom>
            <a:solidFill>
              <a:srgbClr val="F561AF"/>
            </a:solidFill>
            <a:ln w="9525">
              <a:noFill/>
              <a:round/>
              <a:headEnd/>
              <a:tailEnd/>
            </a:ln>
          </p:spPr>
          <p:txBody>
            <a:bodyPr/>
            <a:lstStyle/>
            <a:p>
              <a:endParaRPr lang="ru-RU"/>
            </a:p>
          </p:txBody>
        </p:sp>
        <p:sp>
          <p:nvSpPr>
            <p:cNvPr id="162227" name="Freeform 3884"/>
            <p:cNvSpPr>
              <a:spLocks/>
            </p:cNvSpPr>
            <p:nvPr/>
          </p:nvSpPr>
          <p:spPr bwMode="auto">
            <a:xfrm>
              <a:off x="3325" y="1118"/>
              <a:ext cx="62" cy="32"/>
            </a:xfrm>
            <a:custGeom>
              <a:avLst/>
              <a:gdLst>
                <a:gd name="T0" fmla="*/ 0 w 62"/>
                <a:gd name="T1" fmla="*/ 28 h 32"/>
                <a:gd name="T2" fmla="*/ 11 w 62"/>
                <a:gd name="T3" fmla="*/ 14 h 32"/>
                <a:gd name="T4" fmla="*/ 26 w 62"/>
                <a:gd name="T5" fmla="*/ 4 h 32"/>
                <a:gd name="T6" fmla="*/ 44 w 62"/>
                <a:gd name="T7" fmla="*/ 0 h 32"/>
                <a:gd name="T8" fmla="*/ 62 w 62"/>
                <a:gd name="T9" fmla="*/ 4 h 32"/>
                <a:gd name="T10" fmla="*/ 59 w 62"/>
                <a:gd name="T11" fmla="*/ 8 h 32"/>
                <a:gd name="T12" fmla="*/ 44 w 62"/>
                <a:gd name="T13" fmla="*/ 5 h 32"/>
                <a:gd name="T14" fmla="*/ 29 w 62"/>
                <a:gd name="T15" fmla="*/ 8 h 32"/>
                <a:gd name="T16" fmla="*/ 15 w 62"/>
                <a:gd name="T17" fmla="*/ 17 h 32"/>
                <a:gd name="T18" fmla="*/ 5 w 62"/>
                <a:gd name="T19" fmla="*/ 32 h 32"/>
                <a:gd name="T20" fmla="*/ 0 w 62"/>
                <a:gd name="T21" fmla="*/ 28 h 3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32"/>
                <a:gd name="T35" fmla="*/ 62 w 62"/>
                <a:gd name="T36" fmla="*/ 32 h 3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32">
                  <a:moveTo>
                    <a:pt x="0" y="28"/>
                  </a:moveTo>
                  <a:lnTo>
                    <a:pt x="11" y="14"/>
                  </a:lnTo>
                  <a:lnTo>
                    <a:pt x="26" y="4"/>
                  </a:lnTo>
                  <a:lnTo>
                    <a:pt x="44" y="0"/>
                  </a:lnTo>
                  <a:lnTo>
                    <a:pt x="62" y="4"/>
                  </a:lnTo>
                  <a:lnTo>
                    <a:pt x="59" y="8"/>
                  </a:lnTo>
                  <a:lnTo>
                    <a:pt x="44" y="5"/>
                  </a:lnTo>
                  <a:lnTo>
                    <a:pt x="29" y="8"/>
                  </a:lnTo>
                  <a:lnTo>
                    <a:pt x="15" y="17"/>
                  </a:lnTo>
                  <a:lnTo>
                    <a:pt x="5" y="32"/>
                  </a:lnTo>
                  <a:lnTo>
                    <a:pt x="0" y="28"/>
                  </a:lnTo>
                  <a:close/>
                </a:path>
              </a:pathLst>
            </a:custGeom>
            <a:solidFill>
              <a:srgbClr val="F8BDD6"/>
            </a:solidFill>
            <a:ln w="9525">
              <a:noFill/>
              <a:round/>
              <a:headEnd/>
              <a:tailEnd/>
            </a:ln>
          </p:spPr>
          <p:txBody>
            <a:bodyPr/>
            <a:lstStyle/>
            <a:p>
              <a:endParaRPr lang="ru-RU"/>
            </a:p>
          </p:txBody>
        </p:sp>
        <p:sp>
          <p:nvSpPr>
            <p:cNvPr id="162228" name="Freeform 3885"/>
            <p:cNvSpPr>
              <a:spLocks/>
            </p:cNvSpPr>
            <p:nvPr/>
          </p:nvSpPr>
          <p:spPr bwMode="auto">
            <a:xfrm>
              <a:off x="3383" y="1121"/>
              <a:ext cx="33" cy="61"/>
            </a:xfrm>
            <a:custGeom>
              <a:avLst/>
              <a:gdLst>
                <a:gd name="T0" fmla="*/ 5 w 33"/>
                <a:gd name="T1" fmla="*/ 0 h 61"/>
                <a:gd name="T2" fmla="*/ 18 w 33"/>
                <a:gd name="T3" fmla="*/ 10 h 61"/>
                <a:gd name="T4" fmla="*/ 29 w 33"/>
                <a:gd name="T5" fmla="*/ 27 h 61"/>
                <a:gd name="T6" fmla="*/ 33 w 33"/>
                <a:gd name="T7" fmla="*/ 45 h 61"/>
                <a:gd name="T8" fmla="*/ 28 w 33"/>
                <a:gd name="T9" fmla="*/ 61 h 61"/>
                <a:gd name="T10" fmla="*/ 22 w 33"/>
                <a:gd name="T11" fmla="*/ 59 h 61"/>
                <a:gd name="T12" fmla="*/ 26 w 33"/>
                <a:gd name="T13" fmla="*/ 45 h 61"/>
                <a:gd name="T14" fmla="*/ 23 w 33"/>
                <a:gd name="T15" fmla="*/ 29 h 61"/>
                <a:gd name="T16" fmla="*/ 14 w 33"/>
                <a:gd name="T17" fmla="*/ 14 h 61"/>
                <a:gd name="T18" fmla="*/ 0 w 33"/>
                <a:gd name="T19" fmla="*/ 5 h 61"/>
                <a:gd name="T20" fmla="*/ 5 w 33"/>
                <a:gd name="T21" fmla="*/ 0 h 6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
                <a:gd name="T34" fmla="*/ 0 h 61"/>
                <a:gd name="T35" fmla="*/ 33 w 33"/>
                <a:gd name="T36" fmla="*/ 61 h 6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 h="61">
                  <a:moveTo>
                    <a:pt x="5" y="0"/>
                  </a:moveTo>
                  <a:lnTo>
                    <a:pt x="18" y="10"/>
                  </a:lnTo>
                  <a:lnTo>
                    <a:pt x="29" y="27"/>
                  </a:lnTo>
                  <a:lnTo>
                    <a:pt x="33" y="45"/>
                  </a:lnTo>
                  <a:lnTo>
                    <a:pt x="28" y="61"/>
                  </a:lnTo>
                  <a:lnTo>
                    <a:pt x="22" y="59"/>
                  </a:lnTo>
                  <a:lnTo>
                    <a:pt x="26" y="45"/>
                  </a:lnTo>
                  <a:lnTo>
                    <a:pt x="23" y="29"/>
                  </a:lnTo>
                  <a:lnTo>
                    <a:pt x="14" y="14"/>
                  </a:lnTo>
                  <a:lnTo>
                    <a:pt x="0" y="5"/>
                  </a:lnTo>
                  <a:lnTo>
                    <a:pt x="5" y="0"/>
                  </a:lnTo>
                  <a:close/>
                </a:path>
              </a:pathLst>
            </a:custGeom>
            <a:solidFill>
              <a:srgbClr val="F8BDD6"/>
            </a:solidFill>
            <a:ln w="9525">
              <a:noFill/>
              <a:round/>
              <a:headEnd/>
              <a:tailEnd/>
            </a:ln>
          </p:spPr>
          <p:txBody>
            <a:bodyPr/>
            <a:lstStyle/>
            <a:p>
              <a:endParaRPr lang="ru-RU"/>
            </a:p>
          </p:txBody>
        </p:sp>
        <p:sp>
          <p:nvSpPr>
            <p:cNvPr id="162229" name="Freeform 3886"/>
            <p:cNvSpPr>
              <a:spLocks/>
            </p:cNvSpPr>
            <p:nvPr/>
          </p:nvSpPr>
          <p:spPr bwMode="auto">
            <a:xfrm>
              <a:off x="3381" y="1121"/>
              <a:ext cx="5" cy="5"/>
            </a:xfrm>
            <a:custGeom>
              <a:avLst/>
              <a:gdLst>
                <a:gd name="T0" fmla="*/ 5 w 5"/>
                <a:gd name="T1" fmla="*/ 0 h 5"/>
                <a:gd name="T2" fmla="*/ 0 w 5"/>
                <a:gd name="T3" fmla="*/ 5 h 5"/>
                <a:gd name="T4" fmla="*/ 2 w 5"/>
                <a:gd name="T5" fmla="*/ 5 h 5"/>
                <a:gd name="T6" fmla="*/ 5 w 5"/>
                <a:gd name="T7" fmla="*/ 0 h 5"/>
                <a:gd name="T8" fmla="*/ 0 60000 65536"/>
                <a:gd name="T9" fmla="*/ 0 60000 65536"/>
                <a:gd name="T10" fmla="*/ 0 60000 65536"/>
                <a:gd name="T11" fmla="*/ 0 60000 65536"/>
                <a:gd name="T12" fmla="*/ 0 w 5"/>
                <a:gd name="T13" fmla="*/ 0 h 5"/>
                <a:gd name="T14" fmla="*/ 5 w 5"/>
                <a:gd name="T15" fmla="*/ 5 h 5"/>
              </a:gdLst>
              <a:ahLst/>
              <a:cxnLst>
                <a:cxn ang="T8">
                  <a:pos x="T0" y="T1"/>
                </a:cxn>
                <a:cxn ang="T9">
                  <a:pos x="T2" y="T3"/>
                </a:cxn>
                <a:cxn ang="T10">
                  <a:pos x="T4" y="T5"/>
                </a:cxn>
                <a:cxn ang="T11">
                  <a:pos x="T6" y="T7"/>
                </a:cxn>
              </a:cxnLst>
              <a:rect l="T12" t="T13" r="T14" b="T15"/>
              <a:pathLst>
                <a:path w="5" h="5">
                  <a:moveTo>
                    <a:pt x="5" y="0"/>
                  </a:moveTo>
                  <a:lnTo>
                    <a:pt x="0" y="5"/>
                  </a:lnTo>
                  <a:lnTo>
                    <a:pt x="2" y="5"/>
                  </a:lnTo>
                  <a:lnTo>
                    <a:pt x="5" y="0"/>
                  </a:lnTo>
                  <a:close/>
                </a:path>
              </a:pathLst>
            </a:custGeom>
            <a:solidFill>
              <a:srgbClr val="F8BDD6"/>
            </a:solidFill>
            <a:ln w="9525">
              <a:noFill/>
              <a:round/>
              <a:headEnd/>
              <a:tailEnd/>
            </a:ln>
          </p:spPr>
          <p:txBody>
            <a:bodyPr/>
            <a:lstStyle/>
            <a:p>
              <a:endParaRPr lang="ru-RU"/>
            </a:p>
          </p:txBody>
        </p:sp>
        <p:sp>
          <p:nvSpPr>
            <p:cNvPr id="162230" name="Freeform 3887"/>
            <p:cNvSpPr>
              <a:spLocks/>
            </p:cNvSpPr>
            <p:nvPr/>
          </p:nvSpPr>
          <p:spPr bwMode="auto">
            <a:xfrm>
              <a:off x="3350" y="1179"/>
              <a:ext cx="60" cy="30"/>
            </a:xfrm>
            <a:custGeom>
              <a:avLst/>
              <a:gdLst>
                <a:gd name="T0" fmla="*/ 60 w 60"/>
                <a:gd name="T1" fmla="*/ 5 h 30"/>
                <a:gd name="T2" fmla="*/ 50 w 60"/>
                <a:gd name="T3" fmla="*/ 18 h 30"/>
                <a:gd name="T4" fmla="*/ 35 w 60"/>
                <a:gd name="T5" fmla="*/ 29 h 30"/>
                <a:gd name="T6" fmla="*/ 18 w 60"/>
                <a:gd name="T7" fmla="*/ 30 h 30"/>
                <a:gd name="T8" fmla="*/ 0 w 60"/>
                <a:gd name="T9" fmla="*/ 27 h 30"/>
                <a:gd name="T10" fmla="*/ 0 w 60"/>
                <a:gd name="T11" fmla="*/ 21 h 30"/>
                <a:gd name="T12" fmla="*/ 18 w 60"/>
                <a:gd name="T13" fmla="*/ 25 h 30"/>
                <a:gd name="T14" fmla="*/ 33 w 60"/>
                <a:gd name="T15" fmla="*/ 23 h 30"/>
                <a:gd name="T16" fmla="*/ 46 w 60"/>
                <a:gd name="T17" fmla="*/ 14 h 30"/>
                <a:gd name="T18" fmla="*/ 55 w 60"/>
                <a:gd name="T19" fmla="*/ 0 h 30"/>
                <a:gd name="T20" fmla="*/ 60 w 60"/>
                <a:gd name="T21" fmla="*/ 5 h 3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0"/>
                <a:gd name="T34" fmla="*/ 0 h 30"/>
                <a:gd name="T35" fmla="*/ 60 w 60"/>
                <a:gd name="T36" fmla="*/ 30 h 3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0" h="30">
                  <a:moveTo>
                    <a:pt x="60" y="5"/>
                  </a:moveTo>
                  <a:lnTo>
                    <a:pt x="50" y="18"/>
                  </a:lnTo>
                  <a:lnTo>
                    <a:pt x="35" y="29"/>
                  </a:lnTo>
                  <a:lnTo>
                    <a:pt x="18" y="30"/>
                  </a:lnTo>
                  <a:lnTo>
                    <a:pt x="0" y="27"/>
                  </a:lnTo>
                  <a:lnTo>
                    <a:pt x="0" y="21"/>
                  </a:lnTo>
                  <a:lnTo>
                    <a:pt x="18" y="25"/>
                  </a:lnTo>
                  <a:lnTo>
                    <a:pt x="33" y="23"/>
                  </a:lnTo>
                  <a:lnTo>
                    <a:pt x="46" y="14"/>
                  </a:lnTo>
                  <a:lnTo>
                    <a:pt x="55" y="0"/>
                  </a:lnTo>
                  <a:lnTo>
                    <a:pt x="60" y="5"/>
                  </a:lnTo>
                  <a:close/>
                </a:path>
              </a:pathLst>
            </a:custGeom>
            <a:solidFill>
              <a:srgbClr val="F8BDD6"/>
            </a:solidFill>
            <a:ln w="9525">
              <a:noFill/>
              <a:round/>
              <a:headEnd/>
              <a:tailEnd/>
            </a:ln>
          </p:spPr>
          <p:txBody>
            <a:bodyPr/>
            <a:lstStyle/>
            <a:p>
              <a:endParaRPr lang="ru-RU"/>
            </a:p>
          </p:txBody>
        </p:sp>
        <p:sp>
          <p:nvSpPr>
            <p:cNvPr id="162231" name="Freeform 3888"/>
            <p:cNvSpPr>
              <a:spLocks/>
            </p:cNvSpPr>
            <p:nvPr/>
          </p:nvSpPr>
          <p:spPr bwMode="auto">
            <a:xfrm>
              <a:off x="3404" y="1179"/>
              <a:ext cx="7" cy="5"/>
            </a:xfrm>
            <a:custGeom>
              <a:avLst/>
              <a:gdLst>
                <a:gd name="T0" fmla="*/ 7 w 7"/>
                <a:gd name="T1" fmla="*/ 3 h 5"/>
                <a:gd name="T2" fmla="*/ 5 w 7"/>
                <a:gd name="T3" fmla="*/ 5 h 5"/>
                <a:gd name="T4" fmla="*/ 0 w 7"/>
                <a:gd name="T5" fmla="*/ 0 h 5"/>
                <a:gd name="T6" fmla="*/ 0 w 7"/>
                <a:gd name="T7" fmla="*/ 1 h 5"/>
                <a:gd name="T8" fmla="*/ 7 w 7"/>
                <a:gd name="T9" fmla="*/ 3 h 5"/>
                <a:gd name="T10" fmla="*/ 0 60000 65536"/>
                <a:gd name="T11" fmla="*/ 0 60000 65536"/>
                <a:gd name="T12" fmla="*/ 0 60000 65536"/>
                <a:gd name="T13" fmla="*/ 0 60000 65536"/>
                <a:gd name="T14" fmla="*/ 0 60000 65536"/>
                <a:gd name="T15" fmla="*/ 0 w 7"/>
                <a:gd name="T16" fmla="*/ 0 h 5"/>
                <a:gd name="T17" fmla="*/ 7 w 7"/>
                <a:gd name="T18" fmla="*/ 5 h 5"/>
              </a:gdLst>
              <a:ahLst/>
              <a:cxnLst>
                <a:cxn ang="T10">
                  <a:pos x="T0" y="T1"/>
                </a:cxn>
                <a:cxn ang="T11">
                  <a:pos x="T2" y="T3"/>
                </a:cxn>
                <a:cxn ang="T12">
                  <a:pos x="T4" y="T5"/>
                </a:cxn>
                <a:cxn ang="T13">
                  <a:pos x="T6" y="T7"/>
                </a:cxn>
                <a:cxn ang="T14">
                  <a:pos x="T8" y="T9"/>
                </a:cxn>
              </a:cxnLst>
              <a:rect l="T15" t="T16" r="T17" b="T18"/>
              <a:pathLst>
                <a:path w="7" h="5">
                  <a:moveTo>
                    <a:pt x="7" y="3"/>
                  </a:moveTo>
                  <a:lnTo>
                    <a:pt x="5" y="5"/>
                  </a:lnTo>
                  <a:lnTo>
                    <a:pt x="0" y="0"/>
                  </a:lnTo>
                  <a:lnTo>
                    <a:pt x="0" y="1"/>
                  </a:lnTo>
                  <a:lnTo>
                    <a:pt x="7" y="3"/>
                  </a:lnTo>
                  <a:close/>
                </a:path>
              </a:pathLst>
            </a:custGeom>
            <a:solidFill>
              <a:srgbClr val="F8BDD6"/>
            </a:solidFill>
            <a:ln w="9525">
              <a:noFill/>
              <a:round/>
              <a:headEnd/>
              <a:tailEnd/>
            </a:ln>
          </p:spPr>
          <p:txBody>
            <a:bodyPr/>
            <a:lstStyle/>
            <a:p>
              <a:endParaRPr lang="ru-RU"/>
            </a:p>
          </p:txBody>
        </p:sp>
        <p:sp>
          <p:nvSpPr>
            <p:cNvPr id="162232" name="Freeform 3889"/>
            <p:cNvSpPr>
              <a:spLocks/>
            </p:cNvSpPr>
            <p:nvPr/>
          </p:nvSpPr>
          <p:spPr bwMode="auto">
            <a:xfrm>
              <a:off x="3322" y="1147"/>
              <a:ext cx="29" cy="59"/>
            </a:xfrm>
            <a:custGeom>
              <a:avLst/>
              <a:gdLst>
                <a:gd name="T0" fmla="*/ 25 w 29"/>
                <a:gd name="T1" fmla="*/ 59 h 59"/>
                <a:gd name="T2" fmla="*/ 11 w 29"/>
                <a:gd name="T3" fmla="*/ 49 h 59"/>
                <a:gd name="T4" fmla="*/ 3 w 29"/>
                <a:gd name="T5" fmla="*/ 35 h 59"/>
                <a:gd name="T6" fmla="*/ 0 w 29"/>
                <a:gd name="T7" fmla="*/ 18 h 59"/>
                <a:gd name="T8" fmla="*/ 3 w 29"/>
                <a:gd name="T9" fmla="*/ 0 h 59"/>
                <a:gd name="T10" fmla="*/ 8 w 29"/>
                <a:gd name="T11" fmla="*/ 0 h 59"/>
                <a:gd name="T12" fmla="*/ 5 w 29"/>
                <a:gd name="T13" fmla="*/ 18 h 59"/>
                <a:gd name="T14" fmla="*/ 8 w 29"/>
                <a:gd name="T15" fmla="*/ 32 h 59"/>
                <a:gd name="T16" fmla="*/ 16 w 29"/>
                <a:gd name="T17" fmla="*/ 45 h 59"/>
                <a:gd name="T18" fmla="*/ 29 w 29"/>
                <a:gd name="T19" fmla="*/ 54 h 59"/>
                <a:gd name="T20" fmla="*/ 25 w 29"/>
                <a:gd name="T21" fmla="*/ 59 h 5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
                <a:gd name="T34" fmla="*/ 0 h 59"/>
                <a:gd name="T35" fmla="*/ 29 w 29"/>
                <a:gd name="T36" fmla="*/ 59 h 5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 h="59">
                  <a:moveTo>
                    <a:pt x="25" y="59"/>
                  </a:moveTo>
                  <a:lnTo>
                    <a:pt x="11" y="49"/>
                  </a:lnTo>
                  <a:lnTo>
                    <a:pt x="3" y="35"/>
                  </a:lnTo>
                  <a:lnTo>
                    <a:pt x="0" y="18"/>
                  </a:lnTo>
                  <a:lnTo>
                    <a:pt x="3" y="0"/>
                  </a:lnTo>
                  <a:lnTo>
                    <a:pt x="8" y="0"/>
                  </a:lnTo>
                  <a:lnTo>
                    <a:pt x="5" y="18"/>
                  </a:lnTo>
                  <a:lnTo>
                    <a:pt x="8" y="32"/>
                  </a:lnTo>
                  <a:lnTo>
                    <a:pt x="16" y="45"/>
                  </a:lnTo>
                  <a:lnTo>
                    <a:pt x="29" y="54"/>
                  </a:lnTo>
                  <a:lnTo>
                    <a:pt x="25" y="59"/>
                  </a:lnTo>
                  <a:close/>
                </a:path>
              </a:pathLst>
            </a:custGeom>
            <a:solidFill>
              <a:srgbClr val="F8BDD6"/>
            </a:solidFill>
            <a:ln w="9525">
              <a:noFill/>
              <a:round/>
              <a:headEnd/>
              <a:tailEnd/>
            </a:ln>
          </p:spPr>
          <p:txBody>
            <a:bodyPr/>
            <a:lstStyle/>
            <a:p>
              <a:endParaRPr lang="ru-RU"/>
            </a:p>
          </p:txBody>
        </p:sp>
        <p:sp>
          <p:nvSpPr>
            <p:cNvPr id="162233" name="Freeform 3890"/>
            <p:cNvSpPr>
              <a:spLocks/>
            </p:cNvSpPr>
            <p:nvPr/>
          </p:nvSpPr>
          <p:spPr bwMode="auto">
            <a:xfrm>
              <a:off x="3346" y="1201"/>
              <a:ext cx="4" cy="6"/>
            </a:xfrm>
            <a:custGeom>
              <a:avLst/>
              <a:gdLst>
                <a:gd name="T0" fmla="*/ 2 w 4"/>
                <a:gd name="T1" fmla="*/ 6 h 6"/>
                <a:gd name="T2" fmla="*/ 1 w 4"/>
                <a:gd name="T3" fmla="*/ 6 h 6"/>
                <a:gd name="T4" fmla="*/ 0 w 4"/>
                <a:gd name="T5" fmla="*/ 5 h 6"/>
                <a:gd name="T6" fmla="*/ 4 w 4"/>
                <a:gd name="T7" fmla="*/ 0 h 6"/>
                <a:gd name="T8" fmla="*/ 2 w 4"/>
                <a:gd name="T9" fmla="*/ 0 h 6"/>
                <a:gd name="T10" fmla="*/ 2 w 4"/>
                <a:gd name="T11" fmla="*/ 6 h 6"/>
                <a:gd name="T12" fmla="*/ 0 60000 65536"/>
                <a:gd name="T13" fmla="*/ 0 60000 65536"/>
                <a:gd name="T14" fmla="*/ 0 60000 65536"/>
                <a:gd name="T15" fmla="*/ 0 60000 65536"/>
                <a:gd name="T16" fmla="*/ 0 60000 65536"/>
                <a:gd name="T17" fmla="*/ 0 60000 65536"/>
                <a:gd name="T18" fmla="*/ 0 w 4"/>
                <a:gd name="T19" fmla="*/ 0 h 6"/>
                <a:gd name="T20" fmla="*/ 4 w 4"/>
                <a:gd name="T21" fmla="*/ 6 h 6"/>
              </a:gdLst>
              <a:ahLst/>
              <a:cxnLst>
                <a:cxn ang="T12">
                  <a:pos x="T0" y="T1"/>
                </a:cxn>
                <a:cxn ang="T13">
                  <a:pos x="T2" y="T3"/>
                </a:cxn>
                <a:cxn ang="T14">
                  <a:pos x="T4" y="T5"/>
                </a:cxn>
                <a:cxn ang="T15">
                  <a:pos x="T6" y="T7"/>
                </a:cxn>
                <a:cxn ang="T16">
                  <a:pos x="T8" y="T9"/>
                </a:cxn>
                <a:cxn ang="T17">
                  <a:pos x="T10" y="T11"/>
                </a:cxn>
              </a:cxnLst>
              <a:rect l="T18" t="T19" r="T20" b="T21"/>
              <a:pathLst>
                <a:path w="4" h="6">
                  <a:moveTo>
                    <a:pt x="2" y="6"/>
                  </a:moveTo>
                  <a:lnTo>
                    <a:pt x="1" y="6"/>
                  </a:lnTo>
                  <a:lnTo>
                    <a:pt x="0" y="5"/>
                  </a:lnTo>
                  <a:lnTo>
                    <a:pt x="4" y="0"/>
                  </a:lnTo>
                  <a:lnTo>
                    <a:pt x="2" y="0"/>
                  </a:lnTo>
                  <a:lnTo>
                    <a:pt x="2" y="6"/>
                  </a:lnTo>
                  <a:close/>
                </a:path>
              </a:pathLst>
            </a:custGeom>
            <a:solidFill>
              <a:srgbClr val="F8BDD6"/>
            </a:solidFill>
            <a:ln w="9525">
              <a:noFill/>
              <a:round/>
              <a:headEnd/>
              <a:tailEnd/>
            </a:ln>
          </p:spPr>
          <p:txBody>
            <a:bodyPr/>
            <a:lstStyle/>
            <a:p>
              <a:endParaRPr lang="ru-RU"/>
            </a:p>
          </p:txBody>
        </p:sp>
        <p:sp>
          <p:nvSpPr>
            <p:cNvPr id="162234" name="Freeform 3891"/>
            <p:cNvSpPr>
              <a:spLocks/>
            </p:cNvSpPr>
            <p:nvPr/>
          </p:nvSpPr>
          <p:spPr bwMode="auto">
            <a:xfrm>
              <a:off x="3323" y="1141"/>
              <a:ext cx="5" cy="9"/>
            </a:xfrm>
            <a:custGeom>
              <a:avLst/>
              <a:gdLst>
                <a:gd name="T0" fmla="*/ 0 w 5"/>
                <a:gd name="T1" fmla="*/ 7 h 9"/>
                <a:gd name="T2" fmla="*/ 2 w 5"/>
                <a:gd name="T3" fmla="*/ 0 h 9"/>
                <a:gd name="T4" fmla="*/ 0 w 5"/>
                <a:gd name="T5" fmla="*/ 3 h 9"/>
                <a:gd name="T6" fmla="*/ 5 w 5"/>
                <a:gd name="T7" fmla="*/ 9 h 9"/>
                <a:gd name="T8" fmla="*/ 5 w 5"/>
                <a:gd name="T9" fmla="*/ 7 h 9"/>
                <a:gd name="T10" fmla="*/ 0 w 5"/>
                <a:gd name="T11" fmla="*/ 7 h 9"/>
                <a:gd name="T12" fmla="*/ 0 60000 65536"/>
                <a:gd name="T13" fmla="*/ 0 60000 65536"/>
                <a:gd name="T14" fmla="*/ 0 60000 65536"/>
                <a:gd name="T15" fmla="*/ 0 60000 65536"/>
                <a:gd name="T16" fmla="*/ 0 60000 65536"/>
                <a:gd name="T17" fmla="*/ 0 60000 65536"/>
                <a:gd name="T18" fmla="*/ 0 w 5"/>
                <a:gd name="T19" fmla="*/ 0 h 9"/>
                <a:gd name="T20" fmla="*/ 5 w 5"/>
                <a:gd name="T21" fmla="*/ 9 h 9"/>
              </a:gdLst>
              <a:ahLst/>
              <a:cxnLst>
                <a:cxn ang="T12">
                  <a:pos x="T0" y="T1"/>
                </a:cxn>
                <a:cxn ang="T13">
                  <a:pos x="T2" y="T3"/>
                </a:cxn>
                <a:cxn ang="T14">
                  <a:pos x="T4" y="T5"/>
                </a:cxn>
                <a:cxn ang="T15">
                  <a:pos x="T6" y="T7"/>
                </a:cxn>
                <a:cxn ang="T16">
                  <a:pos x="T8" y="T9"/>
                </a:cxn>
                <a:cxn ang="T17">
                  <a:pos x="T10" y="T11"/>
                </a:cxn>
              </a:cxnLst>
              <a:rect l="T18" t="T19" r="T20" b="T21"/>
              <a:pathLst>
                <a:path w="5" h="9">
                  <a:moveTo>
                    <a:pt x="0" y="7"/>
                  </a:moveTo>
                  <a:lnTo>
                    <a:pt x="2" y="0"/>
                  </a:lnTo>
                  <a:lnTo>
                    <a:pt x="0" y="3"/>
                  </a:lnTo>
                  <a:lnTo>
                    <a:pt x="5" y="9"/>
                  </a:lnTo>
                  <a:lnTo>
                    <a:pt x="5" y="7"/>
                  </a:lnTo>
                  <a:lnTo>
                    <a:pt x="0" y="7"/>
                  </a:lnTo>
                  <a:close/>
                </a:path>
              </a:pathLst>
            </a:custGeom>
            <a:solidFill>
              <a:srgbClr val="F8BDD6"/>
            </a:solidFill>
            <a:ln w="9525">
              <a:noFill/>
              <a:round/>
              <a:headEnd/>
              <a:tailEnd/>
            </a:ln>
          </p:spPr>
          <p:txBody>
            <a:bodyPr/>
            <a:lstStyle/>
            <a:p>
              <a:endParaRPr lang="ru-RU"/>
            </a:p>
          </p:txBody>
        </p:sp>
        <p:sp>
          <p:nvSpPr>
            <p:cNvPr id="162235" name="Freeform 3892"/>
            <p:cNvSpPr>
              <a:spLocks/>
            </p:cNvSpPr>
            <p:nvPr/>
          </p:nvSpPr>
          <p:spPr bwMode="auto">
            <a:xfrm>
              <a:off x="3075" y="1079"/>
              <a:ext cx="90" cy="86"/>
            </a:xfrm>
            <a:custGeom>
              <a:avLst/>
              <a:gdLst>
                <a:gd name="T0" fmla="*/ 2 w 90"/>
                <a:gd name="T1" fmla="*/ 34 h 86"/>
                <a:gd name="T2" fmla="*/ 5 w 90"/>
                <a:gd name="T3" fmla="*/ 26 h 86"/>
                <a:gd name="T4" fmla="*/ 8 w 90"/>
                <a:gd name="T5" fmla="*/ 17 h 86"/>
                <a:gd name="T6" fmla="*/ 14 w 90"/>
                <a:gd name="T7" fmla="*/ 11 h 86"/>
                <a:gd name="T8" fmla="*/ 21 w 90"/>
                <a:gd name="T9" fmla="*/ 6 h 86"/>
                <a:gd name="T10" fmla="*/ 29 w 90"/>
                <a:gd name="T11" fmla="*/ 3 h 86"/>
                <a:gd name="T12" fmla="*/ 37 w 90"/>
                <a:gd name="T13" fmla="*/ 0 h 86"/>
                <a:gd name="T14" fmla="*/ 46 w 90"/>
                <a:gd name="T15" fmla="*/ 0 h 86"/>
                <a:gd name="T16" fmla="*/ 55 w 90"/>
                <a:gd name="T17" fmla="*/ 0 h 86"/>
                <a:gd name="T18" fmla="*/ 65 w 90"/>
                <a:gd name="T19" fmla="*/ 3 h 86"/>
                <a:gd name="T20" fmla="*/ 71 w 90"/>
                <a:gd name="T21" fmla="*/ 8 h 86"/>
                <a:gd name="T22" fmla="*/ 79 w 90"/>
                <a:gd name="T23" fmla="*/ 13 h 86"/>
                <a:gd name="T24" fmla="*/ 84 w 90"/>
                <a:gd name="T25" fmla="*/ 19 h 86"/>
                <a:gd name="T26" fmla="*/ 86 w 90"/>
                <a:gd name="T27" fmla="*/ 27 h 86"/>
                <a:gd name="T28" fmla="*/ 88 w 90"/>
                <a:gd name="T29" fmla="*/ 30 h 86"/>
                <a:gd name="T30" fmla="*/ 90 w 90"/>
                <a:gd name="T31" fmla="*/ 35 h 86"/>
                <a:gd name="T32" fmla="*/ 90 w 90"/>
                <a:gd name="T33" fmla="*/ 43 h 86"/>
                <a:gd name="T34" fmla="*/ 90 w 90"/>
                <a:gd name="T35" fmla="*/ 53 h 86"/>
                <a:gd name="T36" fmla="*/ 86 w 90"/>
                <a:gd name="T37" fmla="*/ 60 h 86"/>
                <a:gd name="T38" fmla="*/ 82 w 90"/>
                <a:gd name="T39" fmla="*/ 68 h 86"/>
                <a:gd name="T40" fmla="*/ 77 w 90"/>
                <a:gd name="T41" fmla="*/ 75 h 86"/>
                <a:gd name="T42" fmla="*/ 71 w 90"/>
                <a:gd name="T43" fmla="*/ 79 h 86"/>
                <a:gd name="T44" fmla="*/ 63 w 90"/>
                <a:gd name="T45" fmla="*/ 83 h 86"/>
                <a:gd name="T46" fmla="*/ 55 w 90"/>
                <a:gd name="T47" fmla="*/ 86 h 86"/>
                <a:gd name="T48" fmla="*/ 45 w 90"/>
                <a:gd name="T49" fmla="*/ 86 h 86"/>
                <a:gd name="T50" fmla="*/ 37 w 90"/>
                <a:gd name="T51" fmla="*/ 86 h 86"/>
                <a:gd name="T52" fmla="*/ 27 w 90"/>
                <a:gd name="T53" fmla="*/ 83 h 86"/>
                <a:gd name="T54" fmla="*/ 20 w 90"/>
                <a:gd name="T55" fmla="*/ 78 h 86"/>
                <a:gd name="T56" fmla="*/ 14 w 90"/>
                <a:gd name="T57" fmla="*/ 73 h 86"/>
                <a:gd name="T58" fmla="*/ 8 w 90"/>
                <a:gd name="T59" fmla="*/ 67 h 86"/>
                <a:gd name="T60" fmla="*/ 5 w 90"/>
                <a:gd name="T61" fmla="*/ 59 h 86"/>
                <a:gd name="T62" fmla="*/ 4 w 90"/>
                <a:gd name="T63" fmla="*/ 56 h 86"/>
                <a:gd name="T64" fmla="*/ 2 w 90"/>
                <a:gd name="T65" fmla="*/ 51 h 86"/>
                <a:gd name="T66" fmla="*/ 0 w 90"/>
                <a:gd name="T67" fmla="*/ 43 h 86"/>
                <a:gd name="T68" fmla="*/ 2 w 90"/>
                <a:gd name="T69" fmla="*/ 34 h 8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0"/>
                <a:gd name="T106" fmla="*/ 0 h 86"/>
                <a:gd name="T107" fmla="*/ 90 w 90"/>
                <a:gd name="T108" fmla="*/ 86 h 8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0" h="86">
                  <a:moveTo>
                    <a:pt x="2" y="34"/>
                  </a:moveTo>
                  <a:lnTo>
                    <a:pt x="5" y="26"/>
                  </a:lnTo>
                  <a:lnTo>
                    <a:pt x="8" y="17"/>
                  </a:lnTo>
                  <a:lnTo>
                    <a:pt x="14" y="11"/>
                  </a:lnTo>
                  <a:lnTo>
                    <a:pt x="21" y="6"/>
                  </a:lnTo>
                  <a:lnTo>
                    <a:pt x="29" y="3"/>
                  </a:lnTo>
                  <a:lnTo>
                    <a:pt x="37" y="0"/>
                  </a:lnTo>
                  <a:lnTo>
                    <a:pt x="46" y="0"/>
                  </a:lnTo>
                  <a:lnTo>
                    <a:pt x="55" y="0"/>
                  </a:lnTo>
                  <a:lnTo>
                    <a:pt x="65" y="3"/>
                  </a:lnTo>
                  <a:lnTo>
                    <a:pt x="71" y="8"/>
                  </a:lnTo>
                  <a:lnTo>
                    <a:pt x="79" y="13"/>
                  </a:lnTo>
                  <a:lnTo>
                    <a:pt x="84" y="19"/>
                  </a:lnTo>
                  <a:lnTo>
                    <a:pt x="86" y="27"/>
                  </a:lnTo>
                  <a:lnTo>
                    <a:pt x="88" y="30"/>
                  </a:lnTo>
                  <a:lnTo>
                    <a:pt x="90" y="35"/>
                  </a:lnTo>
                  <a:lnTo>
                    <a:pt x="90" y="43"/>
                  </a:lnTo>
                  <a:lnTo>
                    <a:pt x="90" y="53"/>
                  </a:lnTo>
                  <a:lnTo>
                    <a:pt x="86" y="60"/>
                  </a:lnTo>
                  <a:lnTo>
                    <a:pt x="82" y="68"/>
                  </a:lnTo>
                  <a:lnTo>
                    <a:pt x="77" y="75"/>
                  </a:lnTo>
                  <a:lnTo>
                    <a:pt x="71" y="79"/>
                  </a:lnTo>
                  <a:lnTo>
                    <a:pt x="63" y="83"/>
                  </a:lnTo>
                  <a:lnTo>
                    <a:pt x="55" y="86"/>
                  </a:lnTo>
                  <a:lnTo>
                    <a:pt x="45" y="86"/>
                  </a:lnTo>
                  <a:lnTo>
                    <a:pt x="37" y="86"/>
                  </a:lnTo>
                  <a:lnTo>
                    <a:pt x="27" y="83"/>
                  </a:lnTo>
                  <a:lnTo>
                    <a:pt x="20" y="78"/>
                  </a:lnTo>
                  <a:lnTo>
                    <a:pt x="14" y="73"/>
                  </a:lnTo>
                  <a:lnTo>
                    <a:pt x="8" y="67"/>
                  </a:lnTo>
                  <a:lnTo>
                    <a:pt x="5" y="59"/>
                  </a:lnTo>
                  <a:lnTo>
                    <a:pt x="4" y="56"/>
                  </a:lnTo>
                  <a:lnTo>
                    <a:pt x="2" y="51"/>
                  </a:lnTo>
                  <a:lnTo>
                    <a:pt x="0" y="43"/>
                  </a:lnTo>
                  <a:lnTo>
                    <a:pt x="2" y="34"/>
                  </a:lnTo>
                  <a:close/>
                </a:path>
              </a:pathLst>
            </a:custGeom>
            <a:solidFill>
              <a:srgbClr val="F561AF"/>
            </a:solidFill>
            <a:ln w="9525">
              <a:noFill/>
              <a:round/>
              <a:headEnd/>
              <a:tailEnd/>
            </a:ln>
          </p:spPr>
          <p:txBody>
            <a:bodyPr/>
            <a:lstStyle/>
            <a:p>
              <a:endParaRPr lang="ru-RU"/>
            </a:p>
          </p:txBody>
        </p:sp>
        <p:sp>
          <p:nvSpPr>
            <p:cNvPr id="162236" name="Freeform 3893"/>
            <p:cNvSpPr>
              <a:spLocks/>
            </p:cNvSpPr>
            <p:nvPr/>
          </p:nvSpPr>
          <p:spPr bwMode="auto">
            <a:xfrm>
              <a:off x="3074" y="1076"/>
              <a:ext cx="55" cy="37"/>
            </a:xfrm>
            <a:custGeom>
              <a:avLst/>
              <a:gdLst>
                <a:gd name="T0" fmla="*/ 0 w 55"/>
                <a:gd name="T1" fmla="*/ 34 h 37"/>
                <a:gd name="T2" fmla="*/ 8 w 55"/>
                <a:gd name="T3" fmla="*/ 17 h 37"/>
                <a:gd name="T4" fmla="*/ 20 w 55"/>
                <a:gd name="T5" fmla="*/ 6 h 37"/>
                <a:gd name="T6" fmla="*/ 37 w 55"/>
                <a:gd name="T7" fmla="*/ 0 h 37"/>
                <a:gd name="T8" fmla="*/ 55 w 55"/>
                <a:gd name="T9" fmla="*/ 0 h 37"/>
                <a:gd name="T10" fmla="*/ 55 w 55"/>
                <a:gd name="T11" fmla="*/ 6 h 37"/>
                <a:gd name="T12" fmla="*/ 37 w 55"/>
                <a:gd name="T13" fmla="*/ 5 h 37"/>
                <a:gd name="T14" fmla="*/ 24 w 55"/>
                <a:gd name="T15" fmla="*/ 10 h 37"/>
                <a:gd name="T16" fmla="*/ 13 w 55"/>
                <a:gd name="T17" fmla="*/ 21 h 37"/>
                <a:gd name="T18" fmla="*/ 5 w 55"/>
                <a:gd name="T19" fmla="*/ 37 h 37"/>
                <a:gd name="T20" fmla="*/ 0 w 55"/>
                <a:gd name="T21" fmla="*/ 34 h 3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5"/>
                <a:gd name="T34" fmla="*/ 0 h 37"/>
                <a:gd name="T35" fmla="*/ 55 w 55"/>
                <a:gd name="T36" fmla="*/ 37 h 3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5" h="37">
                  <a:moveTo>
                    <a:pt x="0" y="34"/>
                  </a:moveTo>
                  <a:lnTo>
                    <a:pt x="8" y="17"/>
                  </a:lnTo>
                  <a:lnTo>
                    <a:pt x="20" y="6"/>
                  </a:lnTo>
                  <a:lnTo>
                    <a:pt x="37" y="0"/>
                  </a:lnTo>
                  <a:lnTo>
                    <a:pt x="55" y="0"/>
                  </a:lnTo>
                  <a:lnTo>
                    <a:pt x="55" y="6"/>
                  </a:lnTo>
                  <a:lnTo>
                    <a:pt x="37" y="5"/>
                  </a:lnTo>
                  <a:lnTo>
                    <a:pt x="24" y="10"/>
                  </a:lnTo>
                  <a:lnTo>
                    <a:pt x="13" y="21"/>
                  </a:lnTo>
                  <a:lnTo>
                    <a:pt x="5" y="37"/>
                  </a:lnTo>
                  <a:lnTo>
                    <a:pt x="0" y="34"/>
                  </a:lnTo>
                  <a:close/>
                </a:path>
              </a:pathLst>
            </a:custGeom>
            <a:solidFill>
              <a:srgbClr val="F8BDD6"/>
            </a:solidFill>
            <a:ln w="9525">
              <a:noFill/>
              <a:round/>
              <a:headEnd/>
              <a:tailEnd/>
            </a:ln>
          </p:spPr>
          <p:txBody>
            <a:bodyPr/>
            <a:lstStyle/>
            <a:p>
              <a:endParaRPr lang="ru-RU"/>
            </a:p>
          </p:txBody>
        </p:sp>
        <p:sp>
          <p:nvSpPr>
            <p:cNvPr id="162237" name="Freeform 3894"/>
            <p:cNvSpPr>
              <a:spLocks/>
            </p:cNvSpPr>
            <p:nvPr/>
          </p:nvSpPr>
          <p:spPr bwMode="auto">
            <a:xfrm>
              <a:off x="3126" y="1076"/>
              <a:ext cx="40" cy="54"/>
            </a:xfrm>
            <a:custGeom>
              <a:avLst/>
              <a:gdLst>
                <a:gd name="T0" fmla="*/ 4 w 40"/>
                <a:gd name="T1" fmla="*/ 0 h 54"/>
                <a:gd name="T2" fmla="*/ 22 w 40"/>
                <a:gd name="T3" fmla="*/ 8 h 54"/>
                <a:gd name="T4" fmla="*/ 33 w 40"/>
                <a:gd name="T5" fmla="*/ 20 h 54"/>
                <a:gd name="T6" fmla="*/ 40 w 40"/>
                <a:gd name="T7" fmla="*/ 37 h 54"/>
                <a:gd name="T8" fmla="*/ 40 w 40"/>
                <a:gd name="T9" fmla="*/ 54 h 54"/>
                <a:gd name="T10" fmla="*/ 34 w 40"/>
                <a:gd name="T11" fmla="*/ 54 h 54"/>
                <a:gd name="T12" fmla="*/ 34 w 40"/>
                <a:gd name="T13" fmla="*/ 37 h 54"/>
                <a:gd name="T14" fmla="*/ 28 w 40"/>
                <a:gd name="T15" fmla="*/ 23 h 54"/>
                <a:gd name="T16" fmla="*/ 17 w 40"/>
                <a:gd name="T17" fmla="*/ 12 h 54"/>
                <a:gd name="T18" fmla="*/ 0 w 40"/>
                <a:gd name="T19" fmla="*/ 5 h 54"/>
                <a:gd name="T20" fmla="*/ 4 w 40"/>
                <a:gd name="T21" fmla="*/ 0 h 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0"/>
                <a:gd name="T34" fmla="*/ 0 h 54"/>
                <a:gd name="T35" fmla="*/ 40 w 40"/>
                <a:gd name="T36" fmla="*/ 54 h 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0" h="54">
                  <a:moveTo>
                    <a:pt x="4" y="0"/>
                  </a:moveTo>
                  <a:lnTo>
                    <a:pt x="22" y="8"/>
                  </a:lnTo>
                  <a:lnTo>
                    <a:pt x="33" y="20"/>
                  </a:lnTo>
                  <a:lnTo>
                    <a:pt x="40" y="37"/>
                  </a:lnTo>
                  <a:lnTo>
                    <a:pt x="40" y="54"/>
                  </a:lnTo>
                  <a:lnTo>
                    <a:pt x="34" y="54"/>
                  </a:lnTo>
                  <a:lnTo>
                    <a:pt x="34" y="37"/>
                  </a:lnTo>
                  <a:lnTo>
                    <a:pt x="28" y="23"/>
                  </a:lnTo>
                  <a:lnTo>
                    <a:pt x="17" y="12"/>
                  </a:lnTo>
                  <a:lnTo>
                    <a:pt x="0" y="5"/>
                  </a:lnTo>
                  <a:lnTo>
                    <a:pt x="4" y="0"/>
                  </a:lnTo>
                  <a:close/>
                </a:path>
              </a:pathLst>
            </a:custGeom>
            <a:solidFill>
              <a:srgbClr val="F8BDD6"/>
            </a:solidFill>
            <a:ln w="9525">
              <a:noFill/>
              <a:round/>
              <a:headEnd/>
              <a:tailEnd/>
            </a:ln>
          </p:spPr>
          <p:txBody>
            <a:bodyPr/>
            <a:lstStyle/>
            <a:p>
              <a:endParaRPr lang="ru-RU"/>
            </a:p>
          </p:txBody>
        </p:sp>
        <p:sp>
          <p:nvSpPr>
            <p:cNvPr id="162238" name="Freeform 3895"/>
            <p:cNvSpPr>
              <a:spLocks/>
            </p:cNvSpPr>
            <p:nvPr/>
          </p:nvSpPr>
          <p:spPr bwMode="auto">
            <a:xfrm>
              <a:off x="3126" y="1076"/>
              <a:ext cx="5" cy="6"/>
            </a:xfrm>
            <a:custGeom>
              <a:avLst/>
              <a:gdLst>
                <a:gd name="T0" fmla="*/ 4 w 5"/>
                <a:gd name="T1" fmla="*/ 0 h 6"/>
                <a:gd name="T2" fmla="*/ 5 w 5"/>
                <a:gd name="T3" fmla="*/ 0 h 6"/>
                <a:gd name="T4" fmla="*/ 0 w 5"/>
                <a:gd name="T5" fmla="*/ 5 h 6"/>
                <a:gd name="T6" fmla="*/ 4 w 5"/>
                <a:gd name="T7" fmla="*/ 6 h 6"/>
                <a:gd name="T8" fmla="*/ 4 w 5"/>
                <a:gd name="T9" fmla="*/ 0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4" y="0"/>
                  </a:moveTo>
                  <a:lnTo>
                    <a:pt x="5" y="0"/>
                  </a:lnTo>
                  <a:lnTo>
                    <a:pt x="0" y="5"/>
                  </a:lnTo>
                  <a:lnTo>
                    <a:pt x="4" y="6"/>
                  </a:lnTo>
                  <a:lnTo>
                    <a:pt x="4" y="0"/>
                  </a:lnTo>
                  <a:close/>
                </a:path>
              </a:pathLst>
            </a:custGeom>
            <a:solidFill>
              <a:srgbClr val="F8BDD6"/>
            </a:solidFill>
            <a:ln w="9525">
              <a:noFill/>
              <a:round/>
              <a:headEnd/>
              <a:tailEnd/>
            </a:ln>
          </p:spPr>
          <p:txBody>
            <a:bodyPr/>
            <a:lstStyle/>
            <a:p>
              <a:endParaRPr lang="ru-RU"/>
            </a:p>
          </p:txBody>
        </p:sp>
        <p:sp>
          <p:nvSpPr>
            <p:cNvPr id="162239" name="Freeform 3896"/>
            <p:cNvSpPr>
              <a:spLocks/>
            </p:cNvSpPr>
            <p:nvPr/>
          </p:nvSpPr>
          <p:spPr bwMode="auto">
            <a:xfrm>
              <a:off x="3111" y="1130"/>
              <a:ext cx="55" cy="39"/>
            </a:xfrm>
            <a:custGeom>
              <a:avLst/>
              <a:gdLst>
                <a:gd name="T0" fmla="*/ 55 w 55"/>
                <a:gd name="T1" fmla="*/ 2 h 39"/>
                <a:gd name="T2" fmla="*/ 46 w 55"/>
                <a:gd name="T3" fmla="*/ 19 h 39"/>
                <a:gd name="T4" fmla="*/ 33 w 55"/>
                <a:gd name="T5" fmla="*/ 32 h 39"/>
                <a:gd name="T6" fmla="*/ 18 w 55"/>
                <a:gd name="T7" fmla="*/ 39 h 39"/>
                <a:gd name="T8" fmla="*/ 0 w 55"/>
                <a:gd name="T9" fmla="*/ 39 h 39"/>
                <a:gd name="T10" fmla="*/ 0 w 55"/>
                <a:gd name="T11" fmla="*/ 33 h 39"/>
                <a:gd name="T12" fmla="*/ 16 w 55"/>
                <a:gd name="T13" fmla="*/ 32 h 39"/>
                <a:gd name="T14" fmla="*/ 32 w 55"/>
                <a:gd name="T15" fmla="*/ 25 h 39"/>
                <a:gd name="T16" fmla="*/ 41 w 55"/>
                <a:gd name="T17" fmla="*/ 15 h 39"/>
                <a:gd name="T18" fmla="*/ 49 w 55"/>
                <a:gd name="T19" fmla="*/ 0 h 39"/>
                <a:gd name="T20" fmla="*/ 55 w 55"/>
                <a:gd name="T21" fmla="*/ 2 h 3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5"/>
                <a:gd name="T34" fmla="*/ 0 h 39"/>
                <a:gd name="T35" fmla="*/ 55 w 55"/>
                <a:gd name="T36" fmla="*/ 39 h 3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5" h="39">
                  <a:moveTo>
                    <a:pt x="55" y="2"/>
                  </a:moveTo>
                  <a:lnTo>
                    <a:pt x="46" y="19"/>
                  </a:lnTo>
                  <a:lnTo>
                    <a:pt x="33" y="32"/>
                  </a:lnTo>
                  <a:lnTo>
                    <a:pt x="18" y="39"/>
                  </a:lnTo>
                  <a:lnTo>
                    <a:pt x="0" y="39"/>
                  </a:lnTo>
                  <a:lnTo>
                    <a:pt x="0" y="33"/>
                  </a:lnTo>
                  <a:lnTo>
                    <a:pt x="16" y="32"/>
                  </a:lnTo>
                  <a:lnTo>
                    <a:pt x="32" y="25"/>
                  </a:lnTo>
                  <a:lnTo>
                    <a:pt x="41" y="15"/>
                  </a:lnTo>
                  <a:lnTo>
                    <a:pt x="49" y="0"/>
                  </a:lnTo>
                  <a:lnTo>
                    <a:pt x="55" y="2"/>
                  </a:lnTo>
                  <a:close/>
                </a:path>
              </a:pathLst>
            </a:custGeom>
            <a:solidFill>
              <a:srgbClr val="F8BDD6"/>
            </a:solidFill>
            <a:ln w="9525">
              <a:noFill/>
              <a:round/>
              <a:headEnd/>
              <a:tailEnd/>
            </a:ln>
          </p:spPr>
          <p:txBody>
            <a:bodyPr/>
            <a:lstStyle/>
            <a:p>
              <a:endParaRPr lang="ru-RU"/>
            </a:p>
          </p:txBody>
        </p:sp>
        <p:sp>
          <p:nvSpPr>
            <p:cNvPr id="162240" name="Freeform 3897"/>
            <p:cNvSpPr>
              <a:spLocks/>
            </p:cNvSpPr>
            <p:nvPr/>
          </p:nvSpPr>
          <p:spPr bwMode="auto">
            <a:xfrm>
              <a:off x="3162" y="1130"/>
              <a:ext cx="6" cy="1"/>
            </a:xfrm>
            <a:custGeom>
              <a:avLst/>
              <a:gdLst>
                <a:gd name="T0" fmla="*/ 6 w 6"/>
                <a:gd name="T1" fmla="*/ 1 h 1"/>
                <a:gd name="T2" fmla="*/ 0 w 6"/>
                <a:gd name="T3" fmla="*/ 0 h 1"/>
                <a:gd name="T4" fmla="*/ 0 w 6"/>
                <a:gd name="T5" fmla="*/ 1 h 1"/>
                <a:gd name="T6" fmla="*/ 6 w 6"/>
                <a:gd name="T7" fmla="*/ 1 h 1"/>
                <a:gd name="T8" fmla="*/ 0 60000 65536"/>
                <a:gd name="T9" fmla="*/ 0 60000 65536"/>
                <a:gd name="T10" fmla="*/ 0 60000 65536"/>
                <a:gd name="T11" fmla="*/ 0 60000 65536"/>
                <a:gd name="T12" fmla="*/ 0 w 6"/>
                <a:gd name="T13" fmla="*/ 0 h 1"/>
                <a:gd name="T14" fmla="*/ 6 w 6"/>
                <a:gd name="T15" fmla="*/ 1 h 1"/>
              </a:gdLst>
              <a:ahLst/>
              <a:cxnLst>
                <a:cxn ang="T8">
                  <a:pos x="T0" y="T1"/>
                </a:cxn>
                <a:cxn ang="T9">
                  <a:pos x="T2" y="T3"/>
                </a:cxn>
                <a:cxn ang="T10">
                  <a:pos x="T4" y="T5"/>
                </a:cxn>
                <a:cxn ang="T11">
                  <a:pos x="T6" y="T7"/>
                </a:cxn>
              </a:cxnLst>
              <a:rect l="T12" t="T13" r="T14" b="T15"/>
              <a:pathLst>
                <a:path w="6" h="1">
                  <a:moveTo>
                    <a:pt x="6" y="1"/>
                  </a:moveTo>
                  <a:lnTo>
                    <a:pt x="0" y="0"/>
                  </a:lnTo>
                  <a:lnTo>
                    <a:pt x="0" y="1"/>
                  </a:lnTo>
                  <a:lnTo>
                    <a:pt x="6" y="1"/>
                  </a:lnTo>
                  <a:close/>
                </a:path>
              </a:pathLst>
            </a:custGeom>
            <a:solidFill>
              <a:srgbClr val="F8BDD6"/>
            </a:solidFill>
            <a:ln w="9525">
              <a:noFill/>
              <a:round/>
              <a:headEnd/>
              <a:tailEnd/>
            </a:ln>
          </p:spPr>
          <p:txBody>
            <a:bodyPr/>
            <a:lstStyle/>
            <a:p>
              <a:endParaRPr lang="ru-RU"/>
            </a:p>
          </p:txBody>
        </p:sp>
        <p:sp>
          <p:nvSpPr>
            <p:cNvPr id="162241" name="Freeform 3898"/>
            <p:cNvSpPr>
              <a:spLocks/>
            </p:cNvSpPr>
            <p:nvPr/>
          </p:nvSpPr>
          <p:spPr bwMode="auto">
            <a:xfrm>
              <a:off x="3074" y="1111"/>
              <a:ext cx="40" cy="58"/>
            </a:xfrm>
            <a:custGeom>
              <a:avLst/>
              <a:gdLst>
                <a:gd name="T0" fmla="*/ 39 w 40"/>
                <a:gd name="T1" fmla="*/ 58 h 58"/>
                <a:gd name="T2" fmla="*/ 19 w 40"/>
                <a:gd name="T3" fmla="*/ 48 h 58"/>
                <a:gd name="T4" fmla="*/ 6 w 40"/>
                <a:gd name="T5" fmla="*/ 36 h 58"/>
                <a:gd name="T6" fmla="*/ 0 w 40"/>
                <a:gd name="T7" fmla="*/ 20 h 58"/>
                <a:gd name="T8" fmla="*/ 0 w 40"/>
                <a:gd name="T9" fmla="*/ 0 h 58"/>
                <a:gd name="T10" fmla="*/ 6 w 40"/>
                <a:gd name="T11" fmla="*/ 0 h 58"/>
                <a:gd name="T12" fmla="*/ 5 w 40"/>
                <a:gd name="T13" fmla="*/ 16 h 58"/>
                <a:gd name="T14" fmla="*/ 11 w 40"/>
                <a:gd name="T15" fmla="*/ 31 h 58"/>
                <a:gd name="T16" fmla="*/ 24 w 40"/>
                <a:gd name="T17" fmla="*/ 43 h 58"/>
                <a:gd name="T18" fmla="*/ 40 w 40"/>
                <a:gd name="T19" fmla="*/ 51 h 58"/>
                <a:gd name="T20" fmla="*/ 39 w 40"/>
                <a:gd name="T21" fmla="*/ 58 h 5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0"/>
                <a:gd name="T34" fmla="*/ 0 h 58"/>
                <a:gd name="T35" fmla="*/ 40 w 40"/>
                <a:gd name="T36" fmla="*/ 58 h 5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0" h="58">
                  <a:moveTo>
                    <a:pt x="39" y="58"/>
                  </a:moveTo>
                  <a:lnTo>
                    <a:pt x="19" y="48"/>
                  </a:lnTo>
                  <a:lnTo>
                    <a:pt x="6" y="36"/>
                  </a:lnTo>
                  <a:lnTo>
                    <a:pt x="0" y="20"/>
                  </a:lnTo>
                  <a:lnTo>
                    <a:pt x="0" y="0"/>
                  </a:lnTo>
                  <a:lnTo>
                    <a:pt x="6" y="0"/>
                  </a:lnTo>
                  <a:lnTo>
                    <a:pt x="5" y="16"/>
                  </a:lnTo>
                  <a:lnTo>
                    <a:pt x="11" y="31"/>
                  </a:lnTo>
                  <a:lnTo>
                    <a:pt x="24" y="43"/>
                  </a:lnTo>
                  <a:lnTo>
                    <a:pt x="40" y="51"/>
                  </a:lnTo>
                  <a:lnTo>
                    <a:pt x="39" y="58"/>
                  </a:lnTo>
                  <a:close/>
                </a:path>
              </a:pathLst>
            </a:custGeom>
            <a:solidFill>
              <a:srgbClr val="F8BDD6"/>
            </a:solidFill>
            <a:ln w="9525">
              <a:noFill/>
              <a:round/>
              <a:headEnd/>
              <a:tailEnd/>
            </a:ln>
          </p:spPr>
          <p:txBody>
            <a:bodyPr/>
            <a:lstStyle/>
            <a:p>
              <a:endParaRPr lang="ru-RU"/>
            </a:p>
          </p:txBody>
        </p:sp>
        <p:sp>
          <p:nvSpPr>
            <p:cNvPr id="162242" name="Freeform 3899"/>
            <p:cNvSpPr>
              <a:spLocks/>
            </p:cNvSpPr>
            <p:nvPr/>
          </p:nvSpPr>
          <p:spPr bwMode="auto">
            <a:xfrm>
              <a:off x="3113" y="1162"/>
              <a:ext cx="3" cy="7"/>
            </a:xfrm>
            <a:custGeom>
              <a:avLst/>
              <a:gdLst>
                <a:gd name="T0" fmla="*/ 0 w 3"/>
                <a:gd name="T1" fmla="*/ 7 h 7"/>
                <a:gd name="T2" fmla="*/ 3 w 3"/>
                <a:gd name="T3" fmla="*/ 0 h 7"/>
                <a:gd name="T4" fmla="*/ 0 w 3"/>
                <a:gd name="T5" fmla="*/ 0 h 7"/>
                <a:gd name="T6" fmla="*/ 0 w 3"/>
                <a:gd name="T7" fmla="*/ 7 h 7"/>
                <a:gd name="T8" fmla="*/ 0 60000 65536"/>
                <a:gd name="T9" fmla="*/ 0 60000 65536"/>
                <a:gd name="T10" fmla="*/ 0 60000 65536"/>
                <a:gd name="T11" fmla="*/ 0 60000 65536"/>
                <a:gd name="T12" fmla="*/ 0 w 3"/>
                <a:gd name="T13" fmla="*/ 0 h 7"/>
                <a:gd name="T14" fmla="*/ 3 w 3"/>
                <a:gd name="T15" fmla="*/ 7 h 7"/>
              </a:gdLst>
              <a:ahLst/>
              <a:cxnLst>
                <a:cxn ang="T8">
                  <a:pos x="T0" y="T1"/>
                </a:cxn>
                <a:cxn ang="T9">
                  <a:pos x="T2" y="T3"/>
                </a:cxn>
                <a:cxn ang="T10">
                  <a:pos x="T4" y="T5"/>
                </a:cxn>
                <a:cxn ang="T11">
                  <a:pos x="T6" y="T7"/>
                </a:cxn>
              </a:cxnLst>
              <a:rect l="T12" t="T13" r="T14" b="T15"/>
              <a:pathLst>
                <a:path w="3" h="7">
                  <a:moveTo>
                    <a:pt x="0" y="7"/>
                  </a:moveTo>
                  <a:lnTo>
                    <a:pt x="3" y="0"/>
                  </a:lnTo>
                  <a:lnTo>
                    <a:pt x="0" y="0"/>
                  </a:lnTo>
                  <a:lnTo>
                    <a:pt x="0" y="7"/>
                  </a:lnTo>
                  <a:close/>
                </a:path>
              </a:pathLst>
            </a:custGeom>
            <a:solidFill>
              <a:srgbClr val="F8BDD6"/>
            </a:solidFill>
            <a:ln w="9525">
              <a:noFill/>
              <a:round/>
              <a:headEnd/>
              <a:tailEnd/>
            </a:ln>
          </p:spPr>
          <p:txBody>
            <a:bodyPr/>
            <a:lstStyle/>
            <a:p>
              <a:endParaRPr lang="ru-RU"/>
            </a:p>
          </p:txBody>
        </p:sp>
        <p:sp>
          <p:nvSpPr>
            <p:cNvPr id="162243" name="Freeform 3900"/>
            <p:cNvSpPr>
              <a:spLocks/>
            </p:cNvSpPr>
            <p:nvPr/>
          </p:nvSpPr>
          <p:spPr bwMode="auto">
            <a:xfrm>
              <a:off x="3075" y="1109"/>
              <a:ext cx="6" cy="4"/>
            </a:xfrm>
            <a:custGeom>
              <a:avLst/>
              <a:gdLst>
                <a:gd name="T0" fmla="*/ 0 w 6"/>
                <a:gd name="T1" fmla="*/ 2 h 4"/>
                <a:gd name="T2" fmla="*/ 0 w 6"/>
                <a:gd name="T3" fmla="*/ 0 h 4"/>
                <a:gd name="T4" fmla="*/ 6 w 6"/>
                <a:gd name="T5" fmla="*/ 4 h 4"/>
                <a:gd name="T6" fmla="*/ 6 w 6"/>
                <a:gd name="T7" fmla="*/ 2 h 4"/>
                <a:gd name="T8" fmla="*/ 0 w 6"/>
                <a:gd name="T9" fmla="*/ 2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2"/>
                  </a:moveTo>
                  <a:lnTo>
                    <a:pt x="0" y="0"/>
                  </a:lnTo>
                  <a:lnTo>
                    <a:pt x="6" y="4"/>
                  </a:lnTo>
                  <a:lnTo>
                    <a:pt x="6" y="2"/>
                  </a:lnTo>
                  <a:lnTo>
                    <a:pt x="0" y="2"/>
                  </a:lnTo>
                  <a:close/>
                </a:path>
              </a:pathLst>
            </a:custGeom>
            <a:solidFill>
              <a:srgbClr val="F8BDD6"/>
            </a:solidFill>
            <a:ln w="9525">
              <a:noFill/>
              <a:round/>
              <a:headEnd/>
              <a:tailEnd/>
            </a:ln>
          </p:spPr>
          <p:txBody>
            <a:bodyPr/>
            <a:lstStyle/>
            <a:p>
              <a:endParaRPr lang="ru-RU"/>
            </a:p>
          </p:txBody>
        </p:sp>
        <p:sp>
          <p:nvSpPr>
            <p:cNvPr id="162244" name="Freeform 3901"/>
            <p:cNvSpPr>
              <a:spLocks/>
            </p:cNvSpPr>
            <p:nvPr/>
          </p:nvSpPr>
          <p:spPr bwMode="auto">
            <a:xfrm>
              <a:off x="2847" y="1052"/>
              <a:ext cx="90" cy="85"/>
            </a:xfrm>
            <a:custGeom>
              <a:avLst/>
              <a:gdLst>
                <a:gd name="T0" fmla="*/ 0 w 501"/>
                <a:gd name="T1" fmla="*/ 0 h 417"/>
                <a:gd name="T2" fmla="*/ 0 w 501"/>
                <a:gd name="T3" fmla="*/ 0 h 417"/>
                <a:gd name="T4" fmla="*/ 0 w 501"/>
                <a:gd name="T5" fmla="*/ 0 h 417"/>
                <a:gd name="T6" fmla="*/ 0 w 501"/>
                <a:gd name="T7" fmla="*/ 0 h 417"/>
                <a:gd name="T8" fmla="*/ 0 w 501"/>
                <a:gd name="T9" fmla="*/ 0 h 417"/>
                <a:gd name="T10" fmla="*/ 0 60000 65536"/>
                <a:gd name="T11" fmla="*/ 0 60000 65536"/>
                <a:gd name="T12" fmla="*/ 0 60000 65536"/>
                <a:gd name="T13" fmla="*/ 0 60000 65536"/>
                <a:gd name="T14" fmla="*/ 0 60000 65536"/>
                <a:gd name="T15" fmla="*/ 0 w 501"/>
                <a:gd name="T16" fmla="*/ 0 h 417"/>
                <a:gd name="T17" fmla="*/ 501 w 501"/>
                <a:gd name="T18" fmla="*/ 417 h 417"/>
              </a:gdLst>
              <a:ahLst/>
              <a:cxnLst>
                <a:cxn ang="T10">
                  <a:pos x="T0" y="T1"/>
                </a:cxn>
                <a:cxn ang="T11">
                  <a:pos x="T2" y="T3"/>
                </a:cxn>
                <a:cxn ang="T12">
                  <a:pos x="T4" y="T5"/>
                </a:cxn>
                <a:cxn ang="T13">
                  <a:pos x="T6" y="T7"/>
                </a:cxn>
                <a:cxn ang="T14">
                  <a:pos x="T8" y="T9"/>
                </a:cxn>
              </a:cxnLst>
              <a:rect l="T15" t="T16" r="T17" b="T18"/>
              <a:pathLst>
                <a:path w="501" h="417">
                  <a:moveTo>
                    <a:pt x="500" y="208"/>
                  </a:moveTo>
                  <a:cubicBezTo>
                    <a:pt x="500" y="93"/>
                    <a:pt x="388" y="0"/>
                    <a:pt x="250" y="0"/>
                  </a:cubicBezTo>
                  <a:cubicBezTo>
                    <a:pt x="112" y="0"/>
                    <a:pt x="0" y="93"/>
                    <a:pt x="0" y="209"/>
                  </a:cubicBezTo>
                  <a:cubicBezTo>
                    <a:pt x="1" y="324"/>
                    <a:pt x="113" y="417"/>
                    <a:pt x="251" y="416"/>
                  </a:cubicBezTo>
                  <a:cubicBezTo>
                    <a:pt x="389" y="416"/>
                    <a:pt x="501" y="323"/>
                    <a:pt x="500" y="208"/>
                  </a:cubicBezTo>
                </a:path>
              </a:pathLst>
            </a:custGeom>
            <a:solidFill>
              <a:srgbClr val="F561AF"/>
            </a:solidFill>
            <a:ln w="0">
              <a:solidFill>
                <a:srgbClr val="000000"/>
              </a:solidFill>
              <a:prstDash val="solid"/>
              <a:round/>
              <a:headEnd/>
              <a:tailEnd/>
            </a:ln>
          </p:spPr>
          <p:txBody>
            <a:bodyPr/>
            <a:lstStyle/>
            <a:p>
              <a:endParaRPr lang="ru-RU"/>
            </a:p>
          </p:txBody>
        </p:sp>
        <p:sp>
          <p:nvSpPr>
            <p:cNvPr id="162245" name="Freeform 3902"/>
            <p:cNvSpPr>
              <a:spLocks/>
            </p:cNvSpPr>
            <p:nvPr/>
          </p:nvSpPr>
          <p:spPr bwMode="auto">
            <a:xfrm>
              <a:off x="2846" y="1054"/>
              <a:ext cx="88" cy="83"/>
            </a:xfrm>
            <a:custGeom>
              <a:avLst/>
              <a:gdLst>
                <a:gd name="T0" fmla="*/ 88 w 88"/>
                <a:gd name="T1" fmla="*/ 41 h 83"/>
                <a:gd name="T2" fmla="*/ 44 w 88"/>
                <a:gd name="T3" fmla="*/ 0 h 83"/>
                <a:gd name="T4" fmla="*/ 0 w 88"/>
                <a:gd name="T5" fmla="*/ 41 h 83"/>
                <a:gd name="T6" fmla="*/ 44 w 88"/>
                <a:gd name="T7" fmla="*/ 82 h 83"/>
                <a:gd name="T8" fmla="*/ 88 w 88"/>
                <a:gd name="T9" fmla="*/ 41 h 83"/>
                <a:gd name="T10" fmla="*/ 0 60000 65536"/>
                <a:gd name="T11" fmla="*/ 0 60000 65536"/>
                <a:gd name="T12" fmla="*/ 0 60000 65536"/>
                <a:gd name="T13" fmla="*/ 0 60000 65536"/>
                <a:gd name="T14" fmla="*/ 0 60000 65536"/>
                <a:gd name="T15" fmla="*/ 0 w 88"/>
                <a:gd name="T16" fmla="*/ 0 h 83"/>
                <a:gd name="T17" fmla="*/ 88 w 88"/>
                <a:gd name="T18" fmla="*/ 83 h 83"/>
              </a:gdLst>
              <a:ahLst/>
              <a:cxnLst>
                <a:cxn ang="T10">
                  <a:pos x="T0" y="T1"/>
                </a:cxn>
                <a:cxn ang="T11">
                  <a:pos x="T2" y="T3"/>
                </a:cxn>
                <a:cxn ang="T12">
                  <a:pos x="T4" y="T5"/>
                </a:cxn>
                <a:cxn ang="T13">
                  <a:pos x="T6" y="T7"/>
                </a:cxn>
                <a:cxn ang="T14">
                  <a:pos x="T8" y="T9"/>
                </a:cxn>
              </a:cxnLst>
              <a:rect l="T15" t="T16" r="T17" b="T18"/>
              <a:pathLst>
                <a:path w="88" h="83">
                  <a:moveTo>
                    <a:pt x="88" y="41"/>
                  </a:moveTo>
                  <a:cubicBezTo>
                    <a:pt x="88" y="18"/>
                    <a:pt x="68" y="0"/>
                    <a:pt x="44" y="0"/>
                  </a:cubicBezTo>
                  <a:cubicBezTo>
                    <a:pt x="19" y="0"/>
                    <a:pt x="0" y="18"/>
                    <a:pt x="0" y="41"/>
                  </a:cubicBezTo>
                  <a:cubicBezTo>
                    <a:pt x="0" y="64"/>
                    <a:pt x="19" y="83"/>
                    <a:pt x="44" y="82"/>
                  </a:cubicBezTo>
                  <a:cubicBezTo>
                    <a:pt x="68" y="82"/>
                    <a:pt x="88" y="64"/>
                    <a:pt x="88" y="41"/>
                  </a:cubicBezTo>
                </a:path>
              </a:pathLst>
            </a:custGeom>
            <a:noFill/>
            <a:ln w="9525" cap="rnd">
              <a:solidFill>
                <a:srgbClr val="F8BDD6"/>
              </a:solidFill>
              <a:prstDash val="solid"/>
              <a:round/>
              <a:headEnd/>
              <a:tailEnd/>
            </a:ln>
          </p:spPr>
          <p:txBody>
            <a:bodyPr/>
            <a:lstStyle/>
            <a:p>
              <a:endParaRPr lang="ru-RU"/>
            </a:p>
          </p:txBody>
        </p:sp>
        <p:sp>
          <p:nvSpPr>
            <p:cNvPr id="162246" name="Freeform 3903"/>
            <p:cNvSpPr>
              <a:spLocks/>
            </p:cNvSpPr>
            <p:nvPr/>
          </p:nvSpPr>
          <p:spPr bwMode="auto">
            <a:xfrm>
              <a:off x="2222" y="1941"/>
              <a:ext cx="88" cy="130"/>
            </a:xfrm>
            <a:custGeom>
              <a:avLst/>
              <a:gdLst>
                <a:gd name="T0" fmla="*/ 80 w 88"/>
                <a:gd name="T1" fmla="*/ 69 h 130"/>
                <a:gd name="T2" fmla="*/ 78 w 88"/>
                <a:gd name="T3" fmla="*/ 72 h 130"/>
                <a:gd name="T4" fmla="*/ 75 w 88"/>
                <a:gd name="T5" fmla="*/ 75 h 130"/>
                <a:gd name="T6" fmla="*/ 70 w 88"/>
                <a:gd name="T7" fmla="*/ 82 h 130"/>
                <a:gd name="T8" fmla="*/ 65 w 88"/>
                <a:gd name="T9" fmla="*/ 87 h 130"/>
                <a:gd name="T10" fmla="*/ 63 w 88"/>
                <a:gd name="T11" fmla="*/ 90 h 130"/>
                <a:gd name="T12" fmla="*/ 62 w 88"/>
                <a:gd name="T13" fmla="*/ 94 h 130"/>
                <a:gd name="T14" fmla="*/ 61 w 88"/>
                <a:gd name="T15" fmla="*/ 100 h 130"/>
                <a:gd name="T16" fmla="*/ 61 w 88"/>
                <a:gd name="T17" fmla="*/ 106 h 130"/>
                <a:gd name="T18" fmla="*/ 64 w 88"/>
                <a:gd name="T19" fmla="*/ 117 h 130"/>
                <a:gd name="T20" fmla="*/ 67 w 88"/>
                <a:gd name="T21" fmla="*/ 130 h 130"/>
                <a:gd name="T22" fmla="*/ 50 w 88"/>
                <a:gd name="T23" fmla="*/ 121 h 130"/>
                <a:gd name="T24" fmla="*/ 33 w 88"/>
                <a:gd name="T25" fmla="*/ 112 h 130"/>
                <a:gd name="T26" fmla="*/ 27 w 88"/>
                <a:gd name="T27" fmla="*/ 107 h 130"/>
                <a:gd name="T28" fmla="*/ 21 w 88"/>
                <a:gd name="T29" fmla="*/ 101 h 130"/>
                <a:gd name="T30" fmla="*/ 12 w 88"/>
                <a:gd name="T31" fmla="*/ 93 h 130"/>
                <a:gd name="T32" fmla="*/ 6 w 88"/>
                <a:gd name="T33" fmla="*/ 85 h 130"/>
                <a:gd name="T34" fmla="*/ 0 w 88"/>
                <a:gd name="T35" fmla="*/ 74 h 130"/>
                <a:gd name="T36" fmla="*/ 2 w 88"/>
                <a:gd name="T37" fmla="*/ 64 h 130"/>
                <a:gd name="T38" fmla="*/ 8 w 88"/>
                <a:gd name="T39" fmla="*/ 57 h 130"/>
                <a:gd name="T40" fmla="*/ 9 w 88"/>
                <a:gd name="T41" fmla="*/ 53 h 130"/>
                <a:gd name="T42" fmla="*/ 12 w 88"/>
                <a:gd name="T43" fmla="*/ 49 h 130"/>
                <a:gd name="T44" fmla="*/ 19 w 88"/>
                <a:gd name="T45" fmla="*/ 45 h 130"/>
                <a:gd name="T46" fmla="*/ 25 w 88"/>
                <a:gd name="T47" fmla="*/ 41 h 130"/>
                <a:gd name="T48" fmla="*/ 30 w 88"/>
                <a:gd name="T49" fmla="*/ 34 h 130"/>
                <a:gd name="T50" fmla="*/ 33 w 88"/>
                <a:gd name="T51" fmla="*/ 31 h 130"/>
                <a:gd name="T52" fmla="*/ 35 w 88"/>
                <a:gd name="T53" fmla="*/ 28 h 130"/>
                <a:gd name="T54" fmla="*/ 35 w 88"/>
                <a:gd name="T55" fmla="*/ 23 h 130"/>
                <a:gd name="T56" fmla="*/ 35 w 88"/>
                <a:gd name="T57" fmla="*/ 19 h 130"/>
                <a:gd name="T58" fmla="*/ 33 w 88"/>
                <a:gd name="T59" fmla="*/ 9 h 130"/>
                <a:gd name="T60" fmla="*/ 30 w 88"/>
                <a:gd name="T61" fmla="*/ 0 h 130"/>
                <a:gd name="T62" fmla="*/ 43 w 88"/>
                <a:gd name="T63" fmla="*/ 7 h 130"/>
                <a:gd name="T64" fmla="*/ 56 w 88"/>
                <a:gd name="T65" fmla="*/ 15 h 130"/>
                <a:gd name="T66" fmla="*/ 67 w 88"/>
                <a:gd name="T67" fmla="*/ 25 h 130"/>
                <a:gd name="T68" fmla="*/ 80 w 88"/>
                <a:gd name="T69" fmla="*/ 38 h 130"/>
                <a:gd name="T70" fmla="*/ 88 w 88"/>
                <a:gd name="T71" fmla="*/ 43 h 130"/>
                <a:gd name="T72" fmla="*/ 84 w 88"/>
                <a:gd name="T73" fmla="*/ 53 h 130"/>
                <a:gd name="T74" fmla="*/ 83 w 88"/>
                <a:gd name="T75" fmla="*/ 61 h 130"/>
                <a:gd name="T76" fmla="*/ 80 w 88"/>
                <a:gd name="T77" fmla="*/ 69 h 13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8"/>
                <a:gd name="T118" fmla="*/ 0 h 130"/>
                <a:gd name="T119" fmla="*/ 88 w 88"/>
                <a:gd name="T120" fmla="*/ 130 h 13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8" h="130">
                  <a:moveTo>
                    <a:pt x="80" y="69"/>
                  </a:moveTo>
                  <a:lnTo>
                    <a:pt x="78" y="72"/>
                  </a:lnTo>
                  <a:lnTo>
                    <a:pt x="75" y="75"/>
                  </a:lnTo>
                  <a:lnTo>
                    <a:pt x="70" y="82"/>
                  </a:lnTo>
                  <a:lnTo>
                    <a:pt x="65" y="87"/>
                  </a:lnTo>
                  <a:lnTo>
                    <a:pt x="63" y="90"/>
                  </a:lnTo>
                  <a:lnTo>
                    <a:pt x="62" y="94"/>
                  </a:lnTo>
                  <a:lnTo>
                    <a:pt x="61" y="100"/>
                  </a:lnTo>
                  <a:lnTo>
                    <a:pt x="61" y="106"/>
                  </a:lnTo>
                  <a:lnTo>
                    <a:pt x="64" y="117"/>
                  </a:lnTo>
                  <a:lnTo>
                    <a:pt x="67" y="130"/>
                  </a:lnTo>
                  <a:lnTo>
                    <a:pt x="50" y="121"/>
                  </a:lnTo>
                  <a:lnTo>
                    <a:pt x="33" y="112"/>
                  </a:lnTo>
                  <a:lnTo>
                    <a:pt x="27" y="107"/>
                  </a:lnTo>
                  <a:lnTo>
                    <a:pt x="21" y="101"/>
                  </a:lnTo>
                  <a:lnTo>
                    <a:pt x="12" y="93"/>
                  </a:lnTo>
                  <a:lnTo>
                    <a:pt x="6" y="85"/>
                  </a:lnTo>
                  <a:lnTo>
                    <a:pt x="0" y="74"/>
                  </a:lnTo>
                  <a:lnTo>
                    <a:pt x="2" y="64"/>
                  </a:lnTo>
                  <a:lnTo>
                    <a:pt x="8" y="57"/>
                  </a:lnTo>
                  <a:lnTo>
                    <a:pt x="9" y="53"/>
                  </a:lnTo>
                  <a:lnTo>
                    <a:pt x="12" y="49"/>
                  </a:lnTo>
                  <a:lnTo>
                    <a:pt x="19" y="45"/>
                  </a:lnTo>
                  <a:lnTo>
                    <a:pt x="25" y="41"/>
                  </a:lnTo>
                  <a:lnTo>
                    <a:pt x="30" y="34"/>
                  </a:lnTo>
                  <a:lnTo>
                    <a:pt x="33" y="31"/>
                  </a:lnTo>
                  <a:lnTo>
                    <a:pt x="35" y="28"/>
                  </a:lnTo>
                  <a:lnTo>
                    <a:pt x="35" y="23"/>
                  </a:lnTo>
                  <a:lnTo>
                    <a:pt x="35" y="19"/>
                  </a:lnTo>
                  <a:lnTo>
                    <a:pt x="33" y="9"/>
                  </a:lnTo>
                  <a:lnTo>
                    <a:pt x="30" y="0"/>
                  </a:lnTo>
                  <a:lnTo>
                    <a:pt x="43" y="7"/>
                  </a:lnTo>
                  <a:lnTo>
                    <a:pt x="56" y="15"/>
                  </a:lnTo>
                  <a:lnTo>
                    <a:pt x="67" y="25"/>
                  </a:lnTo>
                  <a:lnTo>
                    <a:pt x="80" y="38"/>
                  </a:lnTo>
                  <a:lnTo>
                    <a:pt x="88" y="43"/>
                  </a:lnTo>
                  <a:lnTo>
                    <a:pt x="84" y="53"/>
                  </a:lnTo>
                  <a:lnTo>
                    <a:pt x="83" y="61"/>
                  </a:lnTo>
                  <a:lnTo>
                    <a:pt x="80" y="69"/>
                  </a:lnTo>
                  <a:close/>
                </a:path>
              </a:pathLst>
            </a:custGeom>
            <a:solidFill>
              <a:srgbClr val="6EB25C"/>
            </a:solidFill>
            <a:ln w="9525">
              <a:noFill/>
              <a:round/>
              <a:headEnd/>
              <a:tailEnd/>
            </a:ln>
          </p:spPr>
          <p:txBody>
            <a:bodyPr/>
            <a:lstStyle/>
            <a:p>
              <a:endParaRPr lang="ru-RU"/>
            </a:p>
          </p:txBody>
        </p:sp>
        <p:sp>
          <p:nvSpPr>
            <p:cNvPr id="162247" name="Freeform 3904"/>
            <p:cNvSpPr>
              <a:spLocks/>
            </p:cNvSpPr>
            <p:nvPr/>
          </p:nvSpPr>
          <p:spPr bwMode="auto">
            <a:xfrm>
              <a:off x="2225" y="1941"/>
              <a:ext cx="86" cy="130"/>
            </a:xfrm>
            <a:custGeom>
              <a:avLst/>
              <a:gdLst>
                <a:gd name="T0" fmla="*/ 79 w 86"/>
                <a:gd name="T1" fmla="*/ 69 h 130"/>
                <a:gd name="T2" fmla="*/ 69 w 86"/>
                <a:gd name="T3" fmla="*/ 81 h 130"/>
                <a:gd name="T4" fmla="*/ 64 w 86"/>
                <a:gd name="T5" fmla="*/ 87 h 130"/>
                <a:gd name="T6" fmla="*/ 60 w 86"/>
                <a:gd name="T7" fmla="*/ 93 h 130"/>
                <a:gd name="T8" fmla="*/ 60 w 86"/>
                <a:gd name="T9" fmla="*/ 106 h 130"/>
                <a:gd name="T10" fmla="*/ 62 w 86"/>
                <a:gd name="T11" fmla="*/ 117 h 130"/>
                <a:gd name="T12" fmla="*/ 67 w 86"/>
                <a:gd name="T13" fmla="*/ 130 h 130"/>
                <a:gd name="T14" fmla="*/ 48 w 86"/>
                <a:gd name="T15" fmla="*/ 121 h 130"/>
                <a:gd name="T16" fmla="*/ 34 w 86"/>
                <a:gd name="T17" fmla="*/ 112 h 130"/>
                <a:gd name="T18" fmla="*/ 20 w 86"/>
                <a:gd name="T19" fmla="*/ 101 h 130"/>
                <a:gd name="T20" fmla="*/ 7 w 86"/>
                <a:gd name="T21" fmla="*/ 83 h 130"/>
                <a:gd name="T22" fmla="*/ 0 w 86"/>
                <a:gd name="T23" fmla="*/ 74 h 130"/>
                <a:gd name="T24" fmla="*/ 2 w 86"/>
                <a:gd name="T25" fmla="*/ 64 h 130"/>
                <a:gd name="T26" fmla="*/ 13 w 86"/>
                <a:gd name="T27" fmla="*/ 49 h 130"/>
                <a:gd name="T28" fmla="*/ 24 w 86"/>
                <a:gd name="T29" fmla="*/ 41 h 130"/>
                <a:gd name="T30" fmla="*/ 29 w 86"/>
                <a:gd name="T31" fmla="*/ 34 h 130"/>
                <a:gd name="T32" fmla="*/ 34 w 86"/>
                <a:gd name="T33" fmla="*/ 28 h 130"/>
                <a:gd name="T34" fmla="*/ 34 w 86"/>
                <a:gd name="T35" fmla="*/ 19 h 130"/>
                <a:gd name="T36" fmla="*/ 32 w 86"/>
                <a:gd name="T37" fmla="*/ 9 h 130"/>
                <a:gd name="T38" fmla="*/ 29 w 86"/>
                <a:gd name="T39" fmla="*/ 0 h 130"/>
                <a:gd name="T40" fmla="*/ 41 w 86"/>
                <a:gd name="T41" fmla="*/ 7 h 130"/>
                <a:gd name="T42" fmla="*/ 65 w 86"/>
                <a:gd name="T43" fmla="*/ 25 h 130"/>
                <a:gd name="T44" fmla="*/ 86 w 86"/>
                <a:gd name="T45" fmla="*/ 43 h 130"/>
                <a:gd name="T46" fmla="*/ 79 w 86"/>
                <a:gd name="T47" fmla="*/ 69 h 1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6"/>
                <a:gd name="T73" fmla="*/ 0 h 130"/>
                <a:gd name="T74" fmla="*/ 86 w 86"/>
                <a:gd name="T75" fmla="*/ 130 h 1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6" h="130">
                  <a:moveTo>
                    <a:pt x="79" y="69"/>
                  </a:moveTo>
                  <a:lnTo>
                    <a:pt x="69" y="81"/>
                  </a:lnTo>
                  <a:lnTo>
                    <a:pt x="64" y="87"/>
                  </a:lnTo>
                  <a:lnTo>
                    <a:pt x="60" y="93"/>
                  </a:lnTo>
                  <a:lnTo>
                    <a:pt x="60" y="106"/>
                  </a:lnTo>
                  <a:lnTo>
                    <a:pt x="62" y="117"/>
                  </a:lnTo>
                  <a:lnTo>
                    <a:pt x="67" y="130"/>
                  </a:lnTo>
                  <a:lnTo>
                    <a:pt x="48" y="121"/>
                  </a:lnTo>
                  <a:lnTo>
                    <a:pt x="34" y="112"/>
                  </a:lnTo>
                  <a:lnTo>
                    <a:pt x="20" y="101"/>
                  </a:lnTo>
                  <a:lnTo>
                    <a:pt x="7" y="83"/>
                  </a:lnTo>
                  <a:lnTo>
                    <a:pt x="0" y="74"/>
                  </a:lnTo>
                  <a:lnTo>
                    <a:pt x="2" y="64"/>
                  </a:lnTo>
                  <a:lnTo>
                    <a:pt x="13" y="49"/>
                  </a:lnTo>
                  <a:lnTo>
                    <a:pt x="24" y="41"/>
                  </a:lnTo>
                  <a:lnTo>
                    <a:pt x="29" y="34"/>
                  </a:lnTo>
                  <a:lnTo>
                    <a:pt x="34" y="28"/>
                  </a:lnTo>
                  <a:lnTo>
                    <a:pt x="34" y="19"/>
                  </a:lnTo>
                  <a:lnTo>
                    <a:pt x="32" y="9"/>
                  </a:lnTo>
                  <a:lnTo>
                    <a:pt x="29" y="0"/>
                  </a:lnTo>
                  <a:lnTo>
                    <a:pt x="41" y="7"/>
                  </a:lnTo>
                  <a:lnTo>
                    <a:pt x="65" y="25"/>
                  </a:lnTo>
                  <a:lnTo>
                    <a:pt x="86" y="43"/>
                  </a:lnTo>
                  <a:lnTo>
                    <a:pt x="79" y="69"/>
                  </a:lnTo>
                </a:path>
              </a:pathLst>
            </a:custGeom>
            <a:noFill/>
            <a:ln w="6350" cap="rnd">
              <a:solidFill>
                <a:srgbClr val="47A146"/>
              </a:solidFill>
              <a:prstDash val="solid"/>
              <a:round/>
              <a:headEnd/>
              <a:tailEnd/>
            </a:ln>
          </p:spPr>
          <p:txBody>
            <a:bodyPr/>
            <a:lstStyle/>
            <a:p>
              <a:endParaRPr lang="ru-RU"/>
            </a:p>
          </p:txBody>
        </p:sp>
        <p:sp>
          <p:nvSpPr>
            <p:cNvPr id="162248" name="Freeform 3905"/>
            <p:cNvSpPr>
              <a:spLocks/>
            </p:cNvSpPr>
            <p:nvPr/>
          </p:nvSpPr>
          <p:spPr bwMode="auto">
            <a:xfrm>
              <a:off x="2225" y="1780"/>
              <a:ext cx="101" cy="122"/>
            </a:xfrm>
            <a:custGeom>
              <a:avLst/>
              <a:gdLst>
                <a:gd name="T0" fmla="*/ 0 w 101"/>
                <a:gd name="T1" fmla="*/ 65 h 122"/>
                <a:gd name="T2" fmla="*/ 3 w 101"/>
                <a:gd name="T3" fmla="*/ 70 h 122"/>
                <a:gd name="T4" fmla="*/ 9 w 101"/>
                <a:gd name="T5" fmla="*/ 74 h 122"/>
                <a:gd name="T6" fmla="*/ 18 w 101"/>
                <a:gd name="T7" fmla="*/ 83 h 122"/>
                <a:gd name="T8" fmla="*/ 24 w 101"/>
                <a:gd name="T9" fmla="*/ 88 h 122"/>
                <a:gd name="T10" fmla="*/ 29 w 101"/>
                <a:gd name="T11" fmla="*/ 92 h 122"/>
                <a:gd name="T12" fmla="*/ 40 w 101"/>
                <a:gd name="T13" fmla="*/ 100 h 122"/>
                <a:gd name="T14" fmla="*/ 73 w 101"/>
                <a:gd name="T15" fmla="*/ 122 h 122"/>
                <a:gd name="T16" fmla="*/ 69 w 101"/>
                <a:gd name="T17" fmla="*/ 115 h 122"/>
                <a:gd name="T18" fmla="*/ 64 w 101"/>
                <a:gd name="T19" fmla="*/ 111 h 122"/>
                <a:gd name="T20" fmla="*/ 60 w 101"/>
                <a:gd name="T21" fmla="*/ 104 h 122"/>
                <a:gd name="T22" fmla="*/ 59 w 101"/>
                <a:gd name="T23" fmla="*/ 100 h 122"/>
                <a:gd name="T24" fmla="*/ 57 w 101"/>
                <a:gd name="T25" fmla="*/ 96 h 122"/>
                <a:gd name="T26" fmla="*/ 57 w 101"/>
                <a:gd name="T27" fmla="*/ 93 h 122"/>
                <a:gd name="T28" fmla="*/ 57 w 101"/>
                <a:gd name="T29" fmla="*/ 90 h 122"/>
                <a:gd name="T30" fmla="*/ 57 w 101"/>
                <a:gd name="T31" fmla="*/ 85 h 122"/>
                <a:gd name="T32" fmla="*/ 59 w 101"/>
                <a:gd name="T33" fmla="*/ 83 h 122"/>
                <a:gd name="T34" fmla="*/ 64 w 101"/>
                <a:gd name="T35" fmla="*/ 77 h 122"/>
                <a:gd name="T36" fmla="*/ 69 w 101"/>
                <a:gd name="T37" fmla="*/ 73 h 122"/>
                <a:gd name="T38" fmla="*/ 75 w 101"/>
                <a:gd name="T39" fmla="*/ 70 h 122"/>
                <a:gd name="T40" fmla="*/ 81 w 101"/>
                <a:gd name="T41" fmla="*/ 66 h 122"/>
                <a:gd name="T42" fmla="*/ 84 w 101"/>
                <a:gd name="T43" fmla="*/ 64 h 122"/>
                <a:gd name="T44" fmla="*/ 86 w 101"/>
                <a:gd name="T45" fmla="*/ 64 h 122"/>
                <a:gd name="T46" fmla="*/ 94 w 101"/>
                <a:gd name="T47" fmla="*/ 55 h 122"/>
                <a:gd name="T48" fmla="*/ 99 w 101"/>
                <a:gd name="T49" fmla="*/ 46 h 122"/>
                <a:gd name="T50" fmla="*/ 99 w 101"/>
                <a:gd name="T51" fmla="*/ 41 h 122"/>
                <a:gd name="T52" fmla="*/ 99 w 101"/>
                <a:gd name="T53" fmla="*/ 38 h 122"/>
                <a:gd name="T54" fmla="*/ 101 w 101"/>
                <a:gd name="T55" fmla="*/ 28 h 122"/>
                <a:gd name="T56" fmla="*/ 99 w 101"/>
                <a:gd name="T57" fmla="*/ 23 h 122"/>
                <a:gd name="T58" fmla="*/ 99 w 101"/>
                <a:gd name="T59" fmla="*/ 17 h 122"/>
                <a:gd name="T60" fmla="*/ 97 w 101"/>
                <a:gd name="T61" fmla="*/ 13 h 122"/>
                <a:gd name="T62" fmla="*/ 94 w 101"/>
                <a:gd name="T63" fmla="*/ 8 h 122"/>
                <a:gd name="T64" fmla="*/ 92 w 101"/>
                <a:gd name="T65" fmla="*/ 6 h 122"/>
                <a:gd name="T66" fmla="*/ 89 w 101"/>
                <a:gd name="T67" fmla="*/ 4 h 122"/>
                <a:gd name="T68" fmla="*/ 84 w 101"/>
                <a:gd name="T69" fmla="*/ 2 h 122"/>
                <a:gd name="T70" fmla="*/ 78 w 101"/>
                <a:gd name="T71" fmla="*/ 2 h 122"/>
                <a:gd name="T72" fmla="*/ 71 w 101"/>
                <a:gd name="T73" fmla="*/ 0 h 122"/>
                <a:gd name="T74" fmla="*/ 63 w 101"/>
                <a:gd name="T75" fmla="*/ 2 h 122"/>
                <a:gd name="T76" fmla="*/ 57 w 101"/>
                <a:gd name="T77" fmla="*/ 4 h 122"/>
                <a:gd name="T78" fmla="*/ 50 w 101"/>
                <a:gd name="T79" fmla="*/ 6 h 122"/>
                <a:gd name="T80" fmla="*/ 45 w 101"/>
                <a:gd name="T81" fmla="*/ 10 h 122"/>
                <a:gd name="T82" fmla="*/ 38 w 101"/>
                <a:gd name="T83" fmla="*/ 16 h 122"/>
                <a:gd name="T84" fmla="*/ 30 w 101"/>
                <a:gd name="T85" fmla="*/ 23 h 122"/>
                <a:gd name="T86" fmla="*/ 22 w 101"/>
                <a:gd name="T87" fmla="*/ 30 h 122"/>
                <a:gd name="T88" fmla="*/ 16 w 101"/>
                <a:gd name="T89" fmla="*/ 40 h 122"/>
                <a:gd name="T90" fmla="*/ 10 w 101"/>
                <a:gd name="T91" fmla="*/ 47 h 122"/>
                <a:gd name="T92" fmla="*/ 5 w 101"/>
                <a:gd name="T93" fmla="*/ 55 h 122"/>
                <a:gd name="T94" fmla="*/ 0 w 101"/>
                <a:gd name="T95" fmla="*/ 65 h 12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1"/>
                <a:gd name="T145" fmla="*/ 0 h 122"/>
                <a:gd name="T146" fmla="*/ 101 w 101"/>
                <a:gd name="T147" fmla="*/ 122 h 12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1" h="122">
                  <a:moveTo>
                    <a:pt x="0" y="65"/>
                  </a:moveTo>
                  <a:lnTo>
                    <a:pt x="3" y="70"/>
                  </a:lnTo>
                  <a:lnTo>
                    <a:pt x="9" y="74"/>
                  </a:lnTo>
                  <a:lnTo>
                    <a:pt x="18" y="83"/>
                  </a:lnTo>
                  <a:lnTo>
                    <a:pt x="24" y="88"/>
                  </a:lnTo>
                  <a:lnTo>
                    <a:pt x="29" y="92"/>
                  </a:lnTo>
                  <a:lnTo>
                    <a:pt x="40" y="100"/>
                  </a:lnTo>
                  <a:lnTo>
                    <a:pt x="73" y="122"/>
                  </a:lnTo>
                  <a:lnTo>
                    <a:pt x="69" y="115"/>
                  </a:lnTo>
                  <a:lnTo>
                    <a:pt x="64" y="111"/>
                  </a:lnTo>
                  <a:lnTo>
                    <a:pt x="60" y="104"/>
                  </a:lnTo>
                  <a:lnTo>
                    <a:pt x="59" y="100"/>
                  </a:lnTo>
                  <a:lnTo>
                    <a:pt x="57" y="96"/>
                  </a:lnTo>
                  <a:lnTo>
                    <a:pt x="57" y="93"/>
                  </a:lnTo>
                  <a:lnTo>
                    <a:pt x="57" y="90"/>
                  </a:lnTo>
                  <a:lnTo>
                    <a:pt x="57" y="85"/>
                  </a:lnTo>
                  <a:lnTo>
                    <a:pt x="59" y="83"/>
                  </a:lnTo>
                  <a:lnTo>
                    <a:pt x="64" y="77"/>
                  </a:lnTo>
                  <a:lnTo>
                    <a:pt x="69" y="73"/>
                  </a:lnTo>
                  <a:lnTo>
                    <a:pt x="75" y="70"/>
                  </a:lnTo>
                  <a:lnTo>
                    <a:pt x="81" y="66"/>
                  </a:lnTo>
                  <a:lnTo>
                    <a:pt x="84" y="64"/>
                  </a:lnTo>
                  <a:lnTo>
                    <a:pt x="86" y="64"/>
                  </a:lnTo>
                  <a:lnTo>
                    <a:pt x="94" y="55"/>
                  </a:lnTo>
                  <a:lnTo>
                    <a:pt x="99" y="46"/>
                  </a:lnTo>
                  <a:lnTo>
                    <a:pt x="99" y="41"/>
                  </a:lnTo>
                  <a:lnTo>
                    <a:pt x="99" y="38"/>
                  </a:lnTo>
                  <a:lnTo>
                    <a:pt x="101" y="28"/>
                  </a:lnTo>
                  <a:lnTo>
                    <a:pt x="99" y="23"/>
                  </a:lnTo>
                  <a:lnTo>
                    <a:pt x="99" y="17"/>
                  </a:lnTo>
                  <a:lnTo>
                    <a:pt x="97" y="13"/>
                  </a:lnTo>
                  <a:lnTo>
                    <a:pt x="94" y="8"/>
                  </a:lnTo>
                  <a:lnTo>
                    <a:pt x="92" y="6"/>
                  </a:lnTo>
                  <a:lnTo>
                    <a:pt x="89" y="4"/>
                  </a:lnTo>
                  <a:lnTo>
                    <a:pt x="84" y="2"/>
                  </a:lnTo>
                  <a:lnTo>
                    <a:pt x="78" y="2"/>
                  </a:lnTo>
                  <a:lnTo>
                    <a:pt x="71" y="0"/>
                  </a:lnTo>
                  <a:lnTo>
                    <a:pt x="63" y="2"/>
                  </a:lnTo>
                  <a:lnTo>
                    <a:pt x="57" y="4"/>
                  </a:lnTo>
                  <a:lnTo>
                    <a:pt x="50" y="6"/>
                  </a:lnTo>
                  <a:lnTo>
                    <a:pt x="45" y="10"/>
                  </a:lnTo>
                  <a:lnTo>
                    <a:pt x="38" y="16"/>
                  </a:lnTo>
                  <a:lnTo>
                    <a:pt x="30" y="23"/>
                  </a:lnTo>
                  <a:lnTo>
                    <a:pt x="22" y="30"/>
                  </a:lnTo>
                  <a:lnTo>
                    <a:pt x="16" y="40"/>
                  </a:lnTo>
                  <a:lnTo>
                    <a:pt x="10" y="47"/>
                  </a:lnTo>
                  <a:lnTo>
                    <a:pt x="5" y="55"/>
                  </a:lnTo>
                  <a:lnTo>
                    <a:pt x="0" y="65"/>
                  </a:lnTo>
                  <a:close/>
                </a:path>
              </a:pathLst>
            </a:custGeom>
            <a:solidFill>
              <a:srgbClr val="6EB25C"/>
            </a:solidFill>
            <a:ln w="9525">
              <a:noFill/>
              <a:round/>
              <a:headEnd/>
              <a:tailEnd/>
            </a:ln>
          </p:spPr>
          <p:txBody>
            <a:bodyPr/>
            <a:lstStyle/>
            <a:p>
              <a:endParaRPr lang="ru-RU"/>
            </a:p>
          </p:txBody>
        </p:sp>
        <p:sp>
          <p:nvSpPr>
            <p:cNvPr id="162249" name="Freeform 3906"/>
            <p:cNvSpPr>
              <a:spLocks/>
            </p:cNvSpPr>
            <p:nvPr/>
          </p:nvSpPr>
          <p:spPr bwMode="auto">
            <a:xfrm>
              <a:off x="2225" y="1780"/>
              <a:ext cx="101" cy="122"/>
            </a:xfrm>
            <a:custGeom>
              <a:avLst/>
              <a:gdLst>
                <a:gd name="T0" fmla="*/ 0 w 101"/>
                <a:gd name="T1" fmla="*/ 65 h 122"/>
                <a:gd name="T2" fmla="*/ 18 w 101"/>
                <a:gd name="T3" fmla="*/ 83 h 122"/>
                <a:gd name="T4" fmla="*/ 40 w 101"/>
                <a:gd name="T5" fmla="*/ 100 h 122"/>
                <a:gd name="T6" fmla="*/ 73 w 101"/>
                <a:gd name="T7" fmla="*/ 122 h 122"/>
                <a:gd name="T8" fmla="*/ 69 w 101"/>
                <a:gd name="T9" fmla="*/ 115 h 122"/>
                <a:gd name="T10" fmla="*/ 60 w 101"/>
                <a:gd name="T11" fmla="*/ 104 h 122"/>
                <a:gd name="T12" fmla="*/ 57 w 101"/>
                <a:gd name="T13" fmla="*/ 96 h 122"/>
                <a:gd name="T14" fmla="*/ 57 w 101"/>
                <a:gd name="T15" fmla="*/ 90 h 122"/>
                <a:gd name="T16" fmla="*/ 59 w 101"/>
                <a:gd name="T17" fmla="*/ 82 h 122"/>
                <a:gd name="T18" fmla="*/ 64 w 101"/>
                <a:gd name="T19" fmla="*/ 77 h 122"/>
                <a:gd name="T20" fmla="*/ 70 w 101"/>
                <a:gd name="T21" fmla="*/ 73 h 122"/>
                <a:gd name="T22" fmla="*/ 75 w 101"/>
                <a:gd name="T23" fmla="*/ 70 h 122"/>
                <a:gd name="T24" fmla="*/ 86 w 101"/>
                <a:gd name="T25" fmla="*/ 64 h 122"/>
                <a:gd name="T26" fmla="*/ 94 w 101"/>
                <a:gd name="T27" fmla="*/ 53 h 122"/>
                <a:gd name="T28" fmla="*/ 99 w 101"/>
                <a:gd name="T29" fmla="*/ 46 h 122"/>
                <a:gd name="T30" fmla="*/ 101 w 101"/>
                <a:gd name="T31" fmla="*/ 36 h 122"/>
                <a:gd name="T32" fmla="*/ 101 w 101"/>
                <a:gd name="T33" fmla="*/ 28 h 122"/>
                <a:gd name="T34" fmla="*/ 99 w 101"/>
                <a:gd name="T35" fmla="*/ 17 h 122"/>
                <a:gd name="T36" fmla="*/ 94 w 101"/>
                <a:gd name="T37" fmla="*/ 8 h 122"/>
                <a:gd name="T38" fmla="*/ 84 w 101"/>
                <a:gd name="T39" fmla="*/ 2 h 122"/>
                <a:gd name="T40" fmla="*/ 71 w 101"/>
                <a:gd name="T41" fmla="*/ 0 h 122"/>
                <a:gd name="T42" fmla="*/ 57 w 101"/>
                <a:gd name="T43" fmla="*/ 4 h 122"/>
                <a:gd name="T44" fmla="*/ 46 w 101"/>
                <a:gd name="T45" fmla="*/ 10 h 122"/>
                <a:gd name="T46" fmla="*/ 30 w 101"/>
                <a:gd name="T47" fmla="*/ 23 h 122"/>
                <a:gd name="T48" fmla="*/ 16 w 101"/>
                <a:gd name="T49" fmla="*/ 38 h 122"/>
                <a:gd name="T50" fmla="*/ 5 w 101"/>
                <a:gd name="T51" fmla="*/ 55 h 122"/>
                <a:gd name="T52" fmla="*/ 0 w 101"/>
                <a:gd name="T53" fmla="*/ 65 h 12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1"/>
                <a:gd name="T82" fmla="*/ 0 h 122"/>
                <a:gd name="T83" fmla="*/ 101 w 101"/>
                <a:gd name="T84" fmla="*/ 122 h 12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1" h="122">
                  <a:moveTo>
                    <a:pt x="0" y="65"/>
                  </a:moveTo>
                  <a:lnTo>
                    <a:pt x="18" y="83"/>
                  </a:lnTo>
                  <a:lnTo>
                    <a:pt x="40" y="100"/>
                  </a:lnTo>
                  <a:lnTo>
                    <a:pt x="73" y="122"/>
                  </a:lnTo>
                  <a:lnTo>
                    <a:pt x="69" y="115"/>
                  </a:lnTo>
                  <a:lnTo>
                    <a:pt x="60" y="104"/>
                  </a:lnTo>
                  <a:lnTo>
                    <a:pt x="57" y="96"/>
                  </a:lnTo>
                  <a:lnTo>
                    <a:pt x="57" y="90"/>
                  </a:lnTo>
                  <a:lnTo>
                    <a:pt x="59" y="82"/>
                  </a:lnTo>
                  <a:lnTo>
                    <a:pt x="64" y="77"/>
                  </a:lnTo>
                  <a:lnTo>
                    <a:pt x="70" y="73"/>
                  </a:lnTo>
                  <a:lnTo>
                    <a:pt x="75" y="70"/>
                  </a:lnTo>
                  <a:lnTo>
                    <a:pt x="86" y="64"/>
                  </a:lnTo>
                  <a:lnTo>
                    <a:pt x="94" y="53"/>
                  </a:lnTo>
                  <a:lnTo>
                    <a:pt x="99" y="46"/>
                  </a:lnTo>
                  <a:lnTo>
                    <a:pt x="101" y="36"/>
                  </a:lnTo>
                  <a:lnTo>
                    <a:pt x="101" y="28"/>
                  </a:lnTo>
                  <a:lnTo>
                    <a:pt x="99" y="17"/>
                  </a:lnTo>
                  <a:lnTo>
                    <a:pt x="94" y="8"/>
                  </a:lnTo>
                  <a:lnTo>
                    <a:pt x="84" y="2"/>
                  </a:lnTo>
                  <a:lnTo>
                    <a:pt x="71" y="0"/>
                  </a:lnTo>
                  <a:lnTo>
                    <a:pt x="57" y="4"/>
                  </a:lnTo>
                  <a:lnTo>
                    <a:pt x="46" y="10"/>
                  </a:lnTo>
                  <a:lnTo>
                    <a:pt x="30" y="23"/>
                  </a:lnTo>
                  <a:lnTo>
                    <a:pt x="16" y="38"/>
                  </a:lnTo>
                  <a:lnTo>
                    <a:pt x="5" y="55"/>
                  </a:lnTo>
                  <a:lnTo>
                    <a:pt x="0" y="65"/>
                  </a:lnTo>
                </a:path>
              </a:pathLst>
            </a:custGeom>
            <a:noFill/>
            <a:ln w="6350" cap="rnd">
              <a:solidFill>
                <a:srgbClr val="47A146"/>
              </a:solidFill>
              <a:prstDash val="solid"/>
              <a:round/>
              <a:headEnd/>
              <a:tailEnd/>
            </a:ln>
          </p:spPr>
          <p:txBody>
            <a:bodyPr/>
            <a:lstStyle/>
            <a:p>
              <a:endParaRPr lang="ru-RU"/>
            </a:p>
          </p:txBody>
        </p:sp>
        <p:sp>
          <p:nvSpPr>
            <p:cNvPr id="162250" name="Freeform 3907"/>
            <p:cNvSpPr>
              <a:spLocks/>
            </p:cNvSpPr>
            <p:nvPr/>
          </p:nvSpPr>
          <p:spPr bwMode="auto">
            <a:xfrm>
              <a:off x="2208" y="1834"/>
              <a:ext cx="109" cy="156"/>
            </a:xfrm>
            <a:custGeom>
              <a:avLst/>
              <a:gdLst>
                <a:gd name="T0" fmla="*/ 23 w 109"/>
                <a:gd name="T1" fmla="*/ 0 h 156"/>
                <a:gd name="T2" fmla="*/ 26 w 109"/>
                <a:gd name="T3" fmla="*/ 9 h 156"/>
                <a:gd name="T4" fmla="*/ 27 w 109"/>
                <a:gd name="T5" fmla="*/ 17 h 156"/>
                <a:gd name="T6" fmla="*/ 29 w 109"/>
                <a:gd name="T7" fmla="*/ 19 h 156"/>
                <a:gd name="T8" fmla="*/ 31 w 109"/>
                <a:gd name="T9" fmla="*/ 23 h 156"/>
                <a:gd name="T10" fmla="*/ 36 w 109"/>
                <a:gd name="T11" fmla="*/ 28 h 156"/>
                <a:gd name="T12" fmla="*/ 39 w 109"/>
                <a:gd name="T13" fmla="*/ 30 h 156"/>
                <a:gd name="T14" fmla="*/ 46 w 109"/>
                <a:gd name="T15" fmla="*/ 36 h 156"/>
                <a:gd name="T16" fmla="*/ 57 w 109"/>
                <a:gd name="T17" fmla="*/ 40 h 156"/>
                <a:gd name="T18" fmla="*/ 61 w 109"/>
                <a:gd name="T19" fmla="*/ 41 h 156"/>
                <a:gd name="T20" fmla="*/ 67 w 109"/>
                <a:gd name="T21" fmla="*/ 45 h 156"/>
                <a:gd name="T22" fmla="*/ 84 w 109"/>
                <a:gd name="T23" fmla="*/ 58 h 156"/>
                <a:gd name="T24" fmla="*/ 92 w 109"/>
                <a:gd name="T25" fmla="*/ 64 h 156"/>
                <a:gd name="T26" fmla="*/ 98 w 109"/>
                <a:gd name="T27" fmla="*/ 71 h 156"/>
                <a:gd name="T28" fmla="*/ 101 w 109"/>
                <a:gd name="T29" fmla="*/ 78 h 156"/>
                <a:gd name="T30" fmla="*/ 105 w 109"/>
                <a:gd name="T31" fmla="*/ 84 h 156"/>
                <a:gd name="T32" fmla="*/ 107 w 109"/>
                <a:gd name="T33" fmla="*/ 90 h 156"/>
                <a:gd name="T34" fmla="*/ 108 w 109"/>
                <a:gd name="T35" fmla="*/ 97 h 156"/>
                <a:gd name="T36" fmla="*/ 109 w 109"/>
                <a:gd name="T37" fmla="*/ 105 h 156"/>
                <a:gd name="T38" fmla="*/ 109 w 109"/>
                <a:gd name="T39" fmla="*/ 111 h 156"/>
                <a:gd name="T40" fmla="*/ 108 w 109"/>
                <a:gd name="T41" fmla="*/ 126 h 156"/>
                <a:gd name="T42" fmla="*/ 107 w 109"/>
                <a:gd name="T43" fmla="*/ 135 h 156"/>
                <a:gd name="T44" fmla="*/ 105 w 109"/>
                <a:gd name="T45" fmla="*/ 144 h 156"/>
                <a:gd name="T46" fmla="*/ 103 w 109"/>
                <a:gd name="T47" fmla="*/ 156 h 156"/>
                <a:gd name="T48" fmla="*/ 100 w 109"/>
                <a:gd name="T49" fmla="*/ 152 h 156"/>
                <a:gd name="T50" fmla="*/ 96 w 109"/>
                <a:gd name="T51" fmla="*/ 146 h 156"/>
                <a:gd name="T52" fmla="*/ 86 w 109"/>
                <a:gd name="T53" fmla="*/ 137 h 156"/>
                <a:gd name="T54" fmla="*/ 77 w 109"/>
                <a:gd name="T55" fmla="*/ 128 h 156"/>
                <a:gd name="T56" fmla="*/ 55 w 109"/>
                <a:gd name="T57" fmla="*/ 113 h 156"/>
                <a:gd name="T58" fmla="*/ 36 w 109"/>
                <a:gd name="T59" fmla="*/ 98 h 156"/>
                <a:gd name="T60" fmla="*/ 23 w 109"/>
                <a:gd name="T61" fmla="*/ 88 h 156"/>
                <a:gd name="T62" fmla="*/ 18 w 109"/>
                <a:gd name="T63" fmla="*/ 83 h 156"/>
                <a:gd name="T64" fmla="*/ 14 w 109"/>
                <a:gd name="T65" fmla="*/ 77 h 156"/>
                <a:gd name="T66" fmla="*/ 6 w 109"/>
                <a:gd name="T67" fmla="*/ 66 h 156"/>
                <a:gd name="T68" fmla="*/ 2 w 109"/>
                <a:gd name="T69" fmla="*/ 59 h 156"/>
                <a:gd name="T70" fmla="*/ 0 w 109"/>
                <a:gd name="T71" fmla="*/ 53 h 156"/>
                <a:gd name="T72" fmla="*/ 0 w 109"/>
                <a:gd name="T73" fmla="*/ 43 h 156"/>
                <a:gd name="T74" fmla="*/ 2 w 109"/>
                <a:gd name="T75" fmla="*/ 36 h 156"/>
                <a:gd name="T76" fmla="*/ 6 w 109"/>
                <a:gd name="T77" fmla="*/ 26 h 156"/>
                <a:gd name="T78" fmla="*/ 10 w 109"/>
                <a:gd name="T79" fmla="*/ 18 h 156"/>
                <a:gd name="T80" fmla="*/ 19 w 109"/>
                <a:gd name="T81" fmla="*/ 6 h 156"/>
                <a:gd name="T82" fmla="*/ 23 w 109"/>
                <a:gd name="T83" fmla="*/ 0 h 15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09"/>
                <a:gd name="T127" fmla="*/ 0 h 156"/>
                <a:gd name="T128" fmla="*/ 109 w 109"/>
                <a:gd name="T129" fmla="*/ 156 h 15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09" h="156">
                  <a:moveTo>
                    <a:pt x="23" y="0"/>
                  </a:moveTo>
                  <a:lnTo>
                    <a:pt x="26" y="9"/>
                  </a:lnTo>
                  <a:lnTo>
                    <a:pt x="27" y="17"/>
                  </a:lnTo>
                  <a:lnTo>
                    <a:pt x="29" y="19"/>
                  </a:lnTo>
                  <a:lnTo>
                    <a:pt x="31" y="23"/>
                  </a:lnTo>
                  <a:lnTo>
                    <a:pt x="36" y="28"/>
                  </a:lnTo>
                  <a:lnTo>
                    <a:pt x="39" y="30"/>
                  </a:lnTo>
                  <a:lnTo>
                    <a:pt x="46" y="36"/>
                  </a:lnTo>
                  <a:lnTo>
                    <a:pt x="57" y="40"/>
                  </a:lnTo>
                  <a:lnTo>
                    <a:pt x="61" y="41"/>
                  </a:lnTo>
                  <a:lnTo>
                    <a:pt x="67" y="45"/>
                  </a:lnTo>
                  <a:lnTo>
                    <a:pt x="84" y="58"/>
                  </a:lnTo>
                  <a:lnTo>
                    <a:pt x="92" y="64"/>
                  </a:lnTo>
                  <a:lnTo>
                    <a:pt x="98" y="71"/>
                  </a:lnTo>
                  <a:lnTo>
                    <a:pt x="101" y="78"/>
                  </a:lnTo>
                  <a:lnTo>
                    <a:pt x="105" y="84"/>
                  </a:lnTo>
                  <a:lnTo>
                    <a:pt x="107" y="90"/>
                  </a:lnTo>
                  <a:lnTo>
                    <a:pt x="108" y="97"/>
                  </a:lnTo>
                  <a:lnTo>
                    <a:pt x="109" y="105"/>
                  </a:lnTo>
                  <a:lnTo>
                    <a:pt x="109" y="111"/>
                  </a:lnTo>
                  <a:lnTo>
                    <a:pt x="108" y="126"/>
                  </a:lnTo>
                  <a:lnTo>
                    <a:pt x="107" y="135"/>
                  </a:lnTo>
                  <a:lnTo>
                    <a:pt x="105" y="144"/>
                  </a:lnTo>
                  <a:lnTo>
                    <a:pt x="103" y="156"/>
                  </a:lnTo>
                  <a:lnTo>
                    <a:pt x="100" y="152"/>
                  </a:lnTo>
                  <a:lnTo>
                    <a:pt x="96" y="146"/>
                  </a:lnTo>
                  <a:lnTo>
                    <a:pt x="86" y="137"/>
                  </a:lnTo>
                  <a:lnTo>
                    <a:pt x="77" y="128"/>
                  </a:lnTo>
                  <a:lnTo>
                    <a:pt x="55" y="113"/>
                  </a:lnTo>
                  <a:lnTo>
                    <a:pt x="36" y="98"/>
                  </a:lnTo>
                  <a:lnTo>
                    <a:pt x="23" y="88"/>
                  </a:lnTo>
                  <a:lnTo>
                    <a:pt x="18" y="83"/>
                  </a:lnTo>
                  <a:lnTo>
                    <a:pt x="14" y="77"/>
                  </a:lnTo>
                  <a:lnTo>
                    <a:pt x="6" y="66"/>
                  </a:lnTo>
                  <a:lnTo>
                    <a:pt x="2" y="59"/>
                  </a:lnTo>
                  <a:lnTo>
                    <a:pt x="0" y="53"/>
                  </a:lnTo>
                  <a:lnTo>
                    <a:pt x="0" y="43"/>
                  </a:lnTo>
                  <a:lnTo>
                    <a:pt x="2" y="36"/>
                  </a:lnTo>
                  <a:lnTo>
                    <a:pt x="6" y="26"/>
                  </a:lnTo>
                  <a:lnTo>
                    <a:pt x="10" y="18"/>
                  </a:lnTo>
                  <a:lnTo>
                    <a:pt x="19" y="6"/>
                  </a:lnTo>
                  <a:lnTo>
                    <a:pt x="23" y="0"/>
                  </a:lnTo>
                  <a:close/>
                </a:path>
              </a:pathLst>
            </a:custGeom>
            <a:solidFill>
              <a:srgbClr val="00D100"/>
            </a:solidFill>
            <a:ln w="9525">
              <a:noFill/>
              <a:round/>
              <a:headEnd/>
              <a:tailEnd/>
            </a:ln>
          </p:spPr>
          <p:txBody>
            <a:bodyPr/>
            <a:lstStyle/>
            <a:p>
              <a:endParaRPr lang="ru-RU"/>
            </a:p>
          </p:txBody>
        </p:sp>
        <p:sp>
          <p:nvSpPr>
            <p:cNvPr id="162251" name="Freeform 3908"/>
            <p:cNvSpPr>
              <a:spLocks/>
            </p:cNvSpPr>
            <p:nvPr/>
          </p:nvSpPr>
          <p:spPr bwMode="auto">
            <a:xfrm>
              <a:off x="2208" y="1834"/>
              <a:ext cx="106" cy="156"/>
            </a:xfrm>
            <a:custGeom>
              <a:avLst/>
              <a:gdLst>
                <a:gd name="T0" fmla="*/ 23 w 106"/>
                <a:gd name="T1" fmla="*/ 0 h 156"/>
                <a:gd name="T2" fmla="*/ 31 w 106"/>
                <a:gd name="T3" fmla="*/ 23 h 156"/>
                <a:gd name="T4" fmla="*/ 38 w 106"/>
                <a:gd name="T5" fmla="*/ 30 h 156"/>
                <a:gd name="T6" fmla="*/ 46 w 106"/>
                <a:gd name="T7" fmla="*/ 36 h 156"/>
                <a:gd name="T8" fmla="*/ 66 w 106"/>
                <a:gd name="T9" fmla="*/ 45 h 156"/>
                <a:gd name="T10" fmla="*/ 83 w 106"/>
                <a:gd name="T11" fmla="*/ 58 h 156"/>
                <a:gd name="T12" fmla="*/ 97 w 106"/>
                <a:gd name="T13" fmla="*/ 71 h 156"/>
                <a:gd name="T14" fmla="*/ 104 w 106"/>
                <a:gd name="T15" fmla="*/ 84 h 156"/>
                <a:gd name="T16" fmla="*/ 106 w 106"/>
                <a:gd name="T17" fmla="*/ 97 h 156"/>
                <a:gd name="T18" fmla="*/ 106 w 106"/>
                <a:gd name="T19" fmla="*/ 126 h 156"/>
                <a:gd name="T20" fmla="*/ 102 w 106"/>
                <a:gd name="T21" fmla="*/ 156 h 156"/>
                <a:gd name="T22" fmla="*/ 94 w 106"/>
                <a:gd name="T23" fmla="*/ 146 h 156"/>
                <a:gd name="T24" fmla="*/ 76 w 106"/>
                <a:gd name="T25" fmla="*/ 128 h 156"/>
                <a:gd name="T26" fmla="*/ 55 w 106"/>
                <a:gd name="T27" fmla="*/ 113 h 156"/>
                <a:gd name="T28" fmla="*/ 36 w 106"/>
                <a:gd name="T29" fmla="*/ 98 h 156"/>
                <a:gd name="T30" fmla="*/ 13 w 106"/>
                <a:gd name="T31" fmla="*/ 77 h 156"/>
                <a:gd name="T32" fmla="*/ 6 w 106"/>
                <a:gd name="T33" fmla="*/ 66 h 156"/>
                <a:gd name="T34" fmla="*/ 0 w 106"/>
                <a:gd name="T35" fmla="*/ 53 h 156"/>
                <a:gd name="T36" fmla="*/ 0 w 106"/>
                <a:gd name="T37" fmla="*/ 43 h 156"/>
                <a:gd name="T38" fmla="*/ 4 w 106"/>
                <a:gd name="T39" fmla="*/ 36 h 156"/>
                <a:gd name="T40" fmla="*/ 10 w 106"/>
                <a:gd name="T41" fmla="*/ 18 h 156"/>
                <a:gd name="T42" fmla="*/ 23 w 106"/>
                <a:gd name="T43" fmla="*/ 0 h 15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06"/>
                <a:gd name="T67" fmla="*/ 0 h 156"/>
                <a:gd name="T68" fmla="*/ 106 w 106"/>
                <a:gd name="T69" fmla="*/ 156 h 15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06" h="156">
                  <a:moveTo>
                    <a:pt x="23" y="0"/>
                  </a:moveTo>
                  <a:lnTo>
                    <a:pt x="31" y="23"/>
                  </a:lnTo>
                  <a:lnTo>
                    <a:pt x="38" y="30"/>
                  </a:lnTo>
                  <a:lnTo>
                    <a:pt x="46" y="36"/>
                  </a:lnTo>
                  <a:lnTo>
                    <a:pt x="66" y="45"/>
                  </a:lnTo>
                  <a:lnTo>
                    <a:pt x="83" y="58"/>
                  </a:lnTo>
                  <a:lnTo>
                    <a:pt x="97" y="71"/>
                  </a:lnTo>
                  <a:lnTo>
                    <a:pt x="104" y="84"/>
                  </a:lnTo>
                  <a:lnTo>
                    <a:pt x="106" y="97"/>
                  </a:lnTo>
                  <a:lnTo>
                    <a:pt x="106" y="126"/>
                  </a:lnTo>
                  <a:lnTo>
                    <a:pt x="102" y="156"/>
                  </a:lnTo>
                  <a:lnTo>
                    <a:pt x="94" y="146"/>
                  </a:lnTo>
                  <a:lnTo>
                    <a:pt x="76" y="128"/>
                  </a:lnTo>
                  <a:lnTo>
                    <a:pt x="55" y="113"/>
                  </a:lnTo>
                  <a:lnTo>
                    <a:pt x="36" y="98"/>
                  </a:lnTo>
                  <a:lnTo>
                    <a:pt x="13" y="77"/>
                  </a:lnTo>
                  <a:lnTo>
                    <a:pt x="6" y="66"/>
                  </a:lnTo>
                  <a:lnTo>
                    <a:pt x="0" y="53"/>
                  </a:lnTo>
                  <a:lnTo>
                    <a:pt x="0" y="43"/>
                  </a:lnTo>
                  <a:lnTo>
                    <a:pt x="4" y="36"/>
                  </a:lnTo>
                  <a:lnTo>
                    <a:pt x="10" y="18"/>
                  </a:lnTo>
                  <a:lnTo>
                    <a:pt x="23" y="0"/>
                  </a:lnTo>
                </a:path>
              </a:pathLst>
            </a:custGeom>
            <a:noFill/>
            <a:ln w="6350" cap="rnd">
              <a:solidFill>
                <a:srgbClr val="47A146"/>
              </a:solidFill>
              <a:prstDash val="solid"/>
              <a:round/>
              <a:headEnd/>
              <a:tailEnd/>
            </a:ln>
          </p:spPr>
          <p:txBody>
            <a:bodyPr/>
            <a:lstStyle/>
            <a:p>
              <a:endParaRPr lang="ru-RU"/>
            </a:p>
          </p:txBody>
        </p:sp>
        <p:sp>
          <p:nvSpPr>
            <p:cNvPr id="162252" name="Freeform 3909"/>
            <p:cNvSpPr>
              <a:spLocks/>
            </p:cNvSpPr>
            <p:nvPr/>
          </p:nvSpPr>
          <p:spPr bwMode="auto">
            <a:xfrm>
              <a:off x="2208" y="2010"/>
              <a:ext cx="109" cy="157"/>
            </a:xfrm>
            <a:custGeom>
              <a:avLst/>
              <a:gdLst>
                <a:gd name="T0" fmla="*/ 16 w 109"/>
                <a:gd name="T1" fmla="*/ 0 h 157"/>
                <a:gd name="T2" fmla="*/ 21 w 109"/>
                <a:gd name="T3" fmla="*/ 9 h 157"/>
                <a:gd name="T4" fmla="*/ 26 w 109"/>
                <a:gd name="T5" fmla="*/ 17 h 157"/>
                <a:gd name="T6" fmla="*/ 31 w 109"/>
                <a:gd name="T7" fmla="*/ 25 h 157"/>
                <a:gd name="T8" fmla="*/ 36 w 109"/>
                <a:gd name="T9" fmla="*/ 30 h 157"/>
                <a:gd name="T10" fmla="*/ 39 w 109"/>
                <a:gd name="T11" fmla="*/ 32 h 157"/>
                <a:gd name="T12" fmla="*/ 48 w 109"/>
                <a:gd name="T13" fmla="*/ 38 h 157"/>
                <a:gd name="T14" fmla="*/ 57 w 109"/>
                <a:gd name="T15" fmla="*/ 41 h 157"/>
                <a:gd name="T16" fmla="*/ 67 w 109"/>
                <a:gd name="T17" fmla="*/ 47 h 157"/>
                <a:gd name="T18" fmla="*/ 84 w 109"/>
                <a:gd name="T19" fmla="*/ 60 h 157"/>
                <a:gd name="T20" fmla="*/ 92 w 109"/>
                <a:gd name="T21" fmla="*/ 66 h 157"/>
                <a:gd name="T22" fmla="*/ 98 w 109"/>
                <a:gd name="T23" fmla="*/ 73 h 157"/>
                <a:gd name="T24" fmla="*/ 101 w 109"/>
                <a:gd name="T25" fmla="*/ 80 h 157"/>
                <a:gd name="T26" fmla="*/ 105 w 109"/>
                <a:gd name="T27" fmla="*/ 86 h 157"/>
                <a:gd name="T28" fmla="*/ 107 w 109"/>
                <a:gd name="T29" fmla="*/ 92 h 157"/>
                <a:gd name="T30" fmla="*/ 108 w 109"/>
                <a:gd name="T31" fmla="*/ 99 h 157"/>
                <a:gd name="T32" fmla="*/ 109 w 109"/>
                <a:gd name="T33" fmla="*/ 107 h 157"/>
                <a:gd name="T34" fmla="*/ 109 w 109"/>
                <a:gd name="T35" fmla="*/ 113 h 157"/>
                <a:gd name="T36" fmla="*/ 108 w 109"/>
                <a:gd name="T37" fmla="*/ 127 h 157"/>
                <a:gd name="T38" fmla="*/ 107 w 109"/>
                <a:gd name="T39" fmla="*/ 136 h 157"/>
                <a:gd name="T40" fmla="*/ 105 w 109"/>
                <a:gd name="T41" fmla="*/ 148 h 157"/>
                <a:gd name="T42" fmla="*/ 103 w 109"/>
                <a:gd name="T43" fmla="*/ 157 h 157"/>
                <a:gd name="T44" fmla="*/ 100 w 109"/>
                <a:gd name="T45" fmla="*/ 154 h 157"/>
                <a:gd name="T46" fmla="*/ 96 w 109"/>
                <a:gd name="T47" fmla="*/ 148 h 157"/>
                <a:gd name="T48" fmla="*/ 86 w 109"/>
                <a:gd name="T49" fmla="*/ 138 h 157"/>
                <a:gd name="T50" fmla="*/ 77 w 109"/>
                <a:gd name="T51" fmla="*/ 131 h 157"/>
                <a:gd name="T52" fmla="*/ 55 w 109"/>
                <a:gd name="T53" fmla="*/ 114 h 157"/>
                <a:gd name="T54" fmla="*/ 36 w 109"/>
                <a:gd name="T55" fmla="*/ 101 h 157"/>
                <a:gd name="T56" fmla="*/ 23 w 109"/>
                <a:gd name="T57" fmla="*/ 90 h 157"/>
                <a:gd name="T58" fmla="*/ 18 w 109"/>
                <a:gd name="T59" fmla="*/ 85 h 157"/>
                <a:gd name="T60" fmla="*/ 14 w 109"/>
                <a:gd name="T61" fmla="*/ 79 h 157"/>
                <a:gd name="T62" fmla="*/ 6 w 109"/>
                <a:gd name="T63" fmla="*/ 68 h 157"/>
                <a:gd name="T64" fmla="*/ 4 w 109"/>
                <a:gd name="T65" fmla="*/ 62 h 157"/>
                <a:gd name="T66" fmla="*/ 0 w 109"/>
                <a:gd name="T67" fmla="*/ 55 h 157"/>
                <a:gd name="T68" fmla="*/ 0 w 109"/>
                <a:gd name="T69" fmla="*/ 50 h 157"/>
                <a:gd name="T70" fmla="*/ 0 w 109"/>
                <a:gd name="T71" fmla="*/ 45 h 157"/>
                <a:gd name="T72" fmla="*/ 2 w 109"/>
                <a:gd name="T73" fmla="*/ 38 h 157"/>
                <a:gd name="T74" fmla="*/ 4 w 109"/>
                <a:gd name="T75" fmla="*/ 28 h 157"/>
                <a:gd name="T76" fmla="*/ 6 w 109"/>
                <a:gd name="T77" fmla="*/ 19 h 157"/>
                <a:gd name="T78" fmla="*/ 13 w 109"/>
                <a:gd name="T79" fmla="*/ 6 h 157"/>
                <a:gd name="T80" fmla="*/ 16 w 109"/>
                <a:gd name="T81" fmla="*/ 0 h 1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9"/>
                <a:gd name="T124" fmla="*/ 0 h 157"/>
                <a:gd name="T125" fmla="*/ 109 w 109"/>
                <a:gd name="T126" fmla="*/ 157 h 1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9" h="157">
                  <a:moveTo>
                    <a:pt x="16" y="0"/>
                  </a:moveTo>
                  <a:lnTo>
                    <a:pt x="21" y="9"/>
                  </a:lnTo>
                  <a:lnTo>
                    <a:pt x="26" y="17"/>
                  </a:lnTo>
                  <a:lnTo>
                    <a:pt x="31" y="25"/>
                  </a:lnTo>
                  <a:lnTo>
                    <a:pt x="36" y="30"/>
                  </a:lnTo>
                  <a:lnTo>
                    <a:pt x="39" y="32"/>
                  </a:lnTo>
                  <a:lnTo>
                    <a:pt x="48" y="38"/>
                  </a:lnTo>
                  <a:lnTo>
                    <a:pt x="57" y="41"/>
                  </a:lnTo>
                  <a:lnTo>
                    <a:pt x="67" y="47"/>
                  </a:lnTo>
                  <a:lnTo>
                    <a:pt x="84" y="60"/>
                  </a:lnTo>
                  <a:lnTo>
                    <a:pt x="92" y="66"/>
                  </a:lnTo>
                  <a:lnTo>
                    <a:pt x="98" y="73"/>
                  </a:lnTo>
                  <a:lnTo>
                    <a:pt x="101" y="80"/>
                  </a:lnTo>
                  <a:lnTo>
                    <a:pt x="105" y="86"/>
                  </a:lnTo>
                  <a:lnTo>
                    <a:pt x="107" y="92"/>
                  </a:lnTo>
                  <a:lnTo>
                    <a:pt x="108" y="99"/>
                  </a:lnTo>
                  <a:lnTo>
                    <a:pt x="109" y="107"/>
                  </a:lnTo>
                  <a:lnTo>
                    <a:pt x="109" y="113"/>
                  </a:lnTo>
                  <a:lnTo>
                    <a:pt x="108" y="127"/>
                  </a:lnTo>
                  <a:lnTo>
                    <a:pt x="107" y="136"/>
                  </a:lnTo>
                  <a:lnTo>
                    <a:pt x="105" y="148"/>
                  </a:lnTo>
                  <a:lnTo>
                    <a:pt x="103" y="157"/>
                  </a:lnTo>
                  <a:lnTo>
                    <a:pt x="100" y="154"/>
                  </a:lnTo>
                  <a:lnTo>
                    <a:pt x="96" y="148"/>
                  </a:lnTo>
                  <a:lnTo>
                    <a:pt x="86" y="138"/>
                  </a:lnTo>
                  <a:lnTo>
                    <a:pt x="77" y="131"/>
                  </a:lnTo>
                  <a:lnTo>
                    <a:pt x="55" y="114"/>
                  </a:lnTo>
                  <a:lnTo>
                    <a:pt x="36" y="101"/>
                  </a:lnTo>
                  <a:lnTo>
                    <a:pt x="23" y="90"/>
                  </a:lnTo>
                  <a:lnTo>
                    <a:pt x="18" y="85"/>
                  </a:lnTo>
                  <a:lnTo>
                    <a:pt x="14" y="79"/>
                  </a:lnTo>
                  <a:lnTo>
                    <a:pt x="6" y="68"/>
                  </a:lnTo>
                  <a:lnTo>
                    <a:pt x="4" y="62"/>
                  </a:lnTo>
                  <a:lnTo>
                    <a:pt x="0" y="55"/>
                  </a:lnTo>
                  <a:lnTo>
                    <a:pt x="0" y="50"/>
                  </a:lnTo>
                  <a:lnTo>
                    <a:pt x="0" y="45"/>
                  </a:lnTo>
                  <a:lnTo>
                    <a:pt x="2" y="38"/>
                  </a:lnTo>
                  <a:lnTo>
                    <a:pt x="4" y="28"/>
                  </a:lnTo>
                  <a:lnTo>
                    <a:pt x="6" y="19"/>
                  </a:lnTo>
                  <a:lnTo>
                    <a:pt x="13" y="6"/>
                  </a:lnTo>
                  <a:lnTo>
                    <a:pt x="16" y="0"/>
                  </a:lnTo>
                  <a:close/>
                </a:path>
              </a:pathLst>
            </a:custGeom>
            <a:solidFill>
              <a:srgbClr val="00D100"/>
            </a:solidFill>
            <a:ln w="9525">
              <a:noFill/>
              <a:round/>
              <a:headEnd/>
              <a:tailEnd/>
            </a:ln>
          </p:spPr>
          <p:txBody>
            <a:bodyPr/>
            <a:lstStyle/>
            <a:p>
              <a:endParaRPr lang="ru-RU"/>
            </a:p>
          </p:txBody>
        </p:sp>
        <p:sp>
          <p:nvSpPr>
            <p:cNvPr id="162253" name="Freeform 3910"/>
            <p:cNvSpPr>
              <a:spLocks/>
            </p:cNvSpPr>
            <p:nvPr/>
          </p:nvSpPr>
          <p:spPr bwMode="auto">
            <a:xfrm>
              <a:off x="2208" y="2010"/>
              <a:ext cx="106" cy="157"/>
            </a:xfrm>
            <a:custGeom>
              <a:avLst/>
              <a:gdLst>
                <a:gd name="T0" fmla="*/ 17 w 106"/>
                <a:gd name="T1" fmla="*/ 0 h 157"/>
                <a:gd name="T2" fmla="*/ 21 w 106"/>
                <a:gd name="T3" fmla="*/ 9 h 157"/>
                <a:gd name="T4" fmla="*/ 31 w 106"/>
                <a:gd name="T5" fmla="*/ 25 h 157"/>
                <a:gd name="T6" fmla="*/ 40 w 106"/>
                <a:gd name="T7" fmla="*/ 32 h 157"/>
                <a:gd name="T8" fmla="*/ 48 w 106"/>
                <a:gd name="T9" fmla="*/ 38 h 157"/>
                <a:gd name="T10" fmla="*/ 56 w 106"/>
                <a:gd name="T11" fmla="*/ 41 h 157"/>
                <a:gd name="T12" fmla="*/ 66 w 106"/>
                <a:gd name="T13" fmla="*/ 47 h 157"/>
                <a:gd name="T14" fmla="*/ 83 w 106"/>
                <a:gd name="T15" fmla="*/ 60 h 157"/>
                <a:gd name="T16" fmla="*/ 97 w 106"/>
                <a:gd name="T17" fmla="*/ 73 h 157"/>
                <a:gd name="T18" fmla="*/ 104 w 106"/>
                <a:gd name="T19" fmla="*/ 86 h 157"/>
                <a:gd name="T20" fmla="*/ 106 w 106"/>
                <a:gd name="T21" fmla="*/ 99 h 157"/>
                <a:gd name="T22" fmla="*/ 106 w 106"/>
                <a:gd name="T23" fmla="*/ 127 h 157"/>
                <a:gd name="T24" fmla="*/ 102 w 106"/>
                <a:gd name="T25" fmla="*/ 157 h 157"/>
                <a:gd name="T26" fmla="*/ 94 w 106"/>
                <a:gd name="T27" fmla="*/ 148 h 157"/>
                <a:gd name="T28" fmla="*/ 76 w 106"/>
                <a:gd name="T29" fmla="*/ 131 h 157"/>
                <a:gd name="T30" fmla="*/ 55 w 106"/>
                <a:gd name="T31" fmla="*/ 114 h 157"/>
                <a:gd name="T32" fmla="*/ 36 w 106"/>
                <a:gd name="T33" fmla="*/ 101 h 157"/>
                <a:gd name="T34" fmla="*/ 13 w 106"/>
                <a:gd name="T35" fmla="*/ 79 h 157"/>
                <a:gd name="T36" fmla="*/ 6 w 106"/>
                <a:gd name="T37" fmla="*/ 68 h 157"/>
                <a:gd name="T38" fmla="*/ 0 w 106"/>
                <a:gd name="T39" fmla="*/ 55 h 157"/>
                <a:gd name="T40" fmla="*/ 2 w 106"/>
                <a:gd name="T41" fmla="*/ 36 h 157"/>
                <a:gd name="T42" fmla="*/ 6 w 106"/>
                <a:gd name="T43" fmla="*/ 19 h 157"/>
                <a:gd name="T44" fmla="*/ 17 w 106"/>
                <a:gd name="T45" fmla="*/ 0 h 15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6"/>
                <a:gd name="T70" fmla="*/ 0 h 157"/>
                <a:gd name="T71" fmla="*/ 106 w 106"/>
                <a:gd name="T72" fmla="*/ 157 h 15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6" h="157">
                  <a:moveTo>
                    <a:pt x="17" y="0"/>
                  </a:moveTo>
                  <a:lnTo>
                    <a:pt x="21" y="9"/>
                  </a:lnTo>
                  <a:lnTo>
                    <a:pt x="31" y="25"/>
                  </a:lnTo>
                  <a:lnTo>
                    <a:pt x="40" y="32"/>
                  </a:lnTo>
                  <a:lnTo>
                    <a:pt x="48" y="38"/>
                  </a:lnTo>
                  <a:lnTo>
                    <a:pt x="56" y="41"/>
                  </a:lnTo>
                  <a:lnTo>
                    <a:pt x="66" y="47"/>
                  </a:lnTo>
                  <a:lnTo>
                    <a:pt x="83" y="60"/>
                  </a:lnTo>
                  <a:lnTo>
                    <a:pt x="97" y="73"/>
                  </a:lnTo>
                  <a:lnTo>
                    <a:pt x="104" y="86"/>
                  </a:lnTo>
                  <a:lnTo>
                    <a:pt x="106" y="99"/>
                  </a:lnTo>
                  <a:lnTo>
                    <a:pt x="106" y="127"/>
                  </a:lnTo>
                  <a:lnTo>
                    <a:pt x="102" y="157"/>
                  </a:lnTo>
                  <a:lnTo>
                    <a:pt x="94" y="148"/>
                  </a:lnTo>
                  <a:lnTo>
                    <a:pt x="76" y="131"/>
                  </a:lnTo>
                  <a:lnTo>
                    <a:pt x="55" y="114"/>
                  </a:lnTo>
                  <a:lnTo>
                    <a:pt x="36" y="101"/>
                  </a:lnTo>
                  <a:lnTo>
                    <a:pt x="13" y="79"/>
                  </a:lnTo>
                  <a:lnTo>
                    <a:pt x="6" y="68"/>
                  </a:lnTo>
                  <a:lnTo>
                    <a:pt x="0" y="55"/>
                  </a:lnTo>
                  <a:lnTo>
                    <a:pt x="2" y="36"/>
                  </a:lnTo>
                  <a:lnTo>
                    <a:pt x="6" y="19"/>
                  </a:lnTo>
                  <a:lnTo>
                    <a:pt x="17" y="0"/>
                  </a:lnTo>
                </a:path>
              </a:pathLst>
            </a:custGeom>
            <a:noFill/>
            <a:ln w="6350" cap="rnd">
              <a:solidFill>
                <a:srgbClr val="47A146"/>
              </a:solidFill>
              <a:prstDash val="solid"/>
              <a:round/>
              <a:headEnd/>
              <a:tailEnd/>
            </a:ln>
          </p:spPr>
          <p:txBody>
            <a:bodyPr/>
            <a:lstStyle/>
            <a:p>
              <a:endParaRPr lang="ru-RU"/>
            </a:p>
          </p:txBody>
        </p:sp>
        <p:sp>
          <p:nvSpPr>
            <p:cNvPr id="162254" name="Freeform 3911"/>
            <p:cNvSpPr>
              <a:spLocks/>
            </p:cNvSpPr>
            <p:nvPr/>
          </p:nvSpPr>
          <p:spPr bwMode="auto">
            <a:xfrm>
              <a:off x="2222" y="2122"/>
              <a:ext cx="88" cy="128"/>
            </a:xfrm>
            <a:custGeom>
              <a:avLst/>
              <a:gdLst>
                <a:gd name="T0" fmla="*/ 80 w 88"/>
                <a:gd name="T1" fmla="*/ 68 h 128"/>
                <a:gd name="T2" fmla="*/ 78 w 88"/>
                <a:gd name="T3" fmla="*/ 71 h 128"/>
                <a:gd name="T4" fmla="*/ 75 w 88"/>
                <a:gd name="T5" fmla="*/ 74 h 128"/>
                <a:gd name="T6" fmla="*/ 70 w 88"/>
                <a:gd name="T7" fmla="*/ 79 h 128"/>
                <a:gd name="T8" fmla="*/ 65 w 88"/>
                <a:gd name="T9" fmla="*/ 85 h 128"/>
                <a:gd name="T10" fmla="*/ 63 w 88"/>
                <a:gd name="T11" fmla="*/ 89 h 128"/>
                <a:gd name="T12" fmla="*/ 62 w 88"/>
                <a:gd name="T13" fmla="*/ 91 h 128"/>
                <a:gd name="T14" fmla="*/ 61 w 88"/>
                <a:gd name="T15" fmla="*/ 98 h 128"/>
                <a:gd name="T16" fmla="*/ 61 w 88"/>
                <a:gd name="T17" fmla="*/ 104 h 128"/>
                <a:gd name="T18" fmla="*/ 64 w 88"/>
                <a:gd name="T19" fmla="*/ 115 h 128"/>
                <a:gd name="T20" fmla="*/ 67 w 88"/>
                <a:gd name="T21" fmla="*/ 128 h 128"/>
                <a:gd name="T22" fmla="*/ 50 w 88"/>
                <a:gd name="T23" fmla="*/ 119 h 128"/>
                <a:gd name="T24" fmla="*/ 33 w 88"/>
                <a:gd name="T25" fmla="*/ 110 h 128"/>
                <a:gd name="T26" fmla="*/ 27 w 88"/>
                <a:gd name="T27" fmla="*/ 104 h 128"/>
                <a:gd name="T28" fmla="*/ 21 w 88"/>
                <a:gd name="T29" fmla="*/ 99 h 128"/>
                <a:gd name="T30" fmla="*/ 12 w 88"/>
                <a:gd name="T31" fmla="*/ 91 h 128"/>
                <a:gd name="T32" fmla="*/ 6 w 88"/>
                <a:gd name="T33" fmla="*/ 82 h 128"/>
                <a:gd name="T34" fmla="*/ 0 w 88"/>
                <a:gd name="T35" fmla="*/ 73 h 128"/>
                <a:gd name="T36" fmla="*/ 2 w 88"/>
                <a:gd name="T37" fmla="*/ 63 h 128"/>
                <a:gd name="T38" fmla="*/ 8 w 88"/>
                <a:gd name="T39" fmla="*/ 56 h 128"/>
                <a:gd name="T40" fmla="*/ 9 w 88"/>
                <a:gd name="T41" fmla="*/ 51 h 128"/>
                <a:gd name="T42" fmla="*/ 12 w 88"/>
                <a:gd name="T43" fmla="*/ 48 h 128"/>
                <a:gd name="T44" fmla="*/ 19 w 88"/>
                <a:gd name="T45" fmla="*/ 43 h 128"/>
                <a:gd name="T46" fmla="*/ 25 w 88"/>
                <a:gd name="T47" fmla="*/ 39 h 128"/>
                <a:gd name="T48" fmla="*/ 30 w 88"/>
                <a:gd name="T49" fmla="*/ 34 h 128"/>
                <a:gd name="T50" fmla="*/ 33 w 88"/>
                <a:gd name="T51" fmla="*/ 30 h 128"/>
                <a:gd name="T52" fmla="*/ 35 w 88"/>
                <a:gd name="T53" fmla="*/ 26 h 128"/>
                <a:gd name="T54" fmla="*/ 35 w 88"/>
                <a:gd name="T55" fmla="*/ 22 h 128"/>
                <a:gd name="T56" fmla="*/ 35 w 88"/>
                <a:gd name="T57" fmla="*/ 18 h 128"/>
                <a:gd name="T58" fmla="*/ 33 w 88"/>
                <a:gd name="T59" fmla="*/ 9 h 128"/>
                <a:gd name="T60" fmla="*/ 30 w 88"/>
                <a:gd name="T61" fmla="*/ 0 h 128"/>
                <a:gd name="T62" fmla="*/ 43 w 88"/>
                <a:gd name="T63" fmla="*/ 7 h 128"/>
                <a:gd name="T64" fmla="*/ 56 w 88"/>
                <a:gd name="T65" fmla="*/ 15 h 128"/>
                <a:gd name="T66" fmla="*/ 67 w 88"/>
                <a:gd name="T67" fmla="*/ 24 h 128"/>
                <a:gd name="T68" fmla="*/ 80 w 88"/>
                <a:gd name="T69" fmla="*/ 35 h 128"/>
                <a:gd name="T70" fmla="*/ 88 w 88"/>
                <a:gd name="T71" fmla="*/ 43 h 128"/>
                <a:gd name="T72" fmla="*/ 84 w 88"/>
                <a:gd name="T73" fmla="*/ 52 h 128"/>
                <a:gd name="T74" fmla="*/ 83 w 88"/>
                <a:gd name="T75" fmla="*/ 60 h 128"/>
                <a:gd name="T76" fmla="*/ 80 w 88"/>
                <a:gd name="T77" fmla="*/ 68 h 12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8"/>
                <a:gd name="T118" fmla="*/ 0 h 128"/>
                <a:gd name="T119" fmla="*/ 88 w 88"/>
                <a:gd name="T120" fmla="*/ 128 h 12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8" h="128">
                  <a:moveTo>
                    <a:pt x="80" y="68"/>
                  </a:moveTo>
                  <a:lnTo>
                    <a:pt x="78" y="71"/>
                  </a:lnTo>
                  <a:lnTo>
                    <a:pt x="75" y="74"/>
                  </a:lnTo>
                  <a:lnTo>
                    <a:pt x="70" y="79"/>
                  </a:lnTo>
                  <a:lnTo>
                    <a:pt x="65" y="85"/>
                  </a:lnTo>
                  <a:lnTo>
                    <a:pt x="63" y="89"/>
                  </a:lnTo>
                  <a:lnTo>
                    <a:pt x="62" y="91"/>
                  </a:lnTo>
                  <a:lnTo>
                    <a:pt x="61" y="98"/>
                  </a:lnTo>
                  <a:lnTo>
                    <a:pt x="61" y="104"/>
                  </a:lnTo>
                  <a:lnTo>
                    <a:pt x="64" y="115"/>
                  </a:lnTo>
                  <a:lnTo>
                    <a:pt x="67" y="128"/>
                  </a:lnTo>
                  <a:lnTo>
                    <a:pt x="50" y="119"/>
                  </a:lnTo>
                  <a:lnTo>
                    <a:pt x="33" y="110"/>
                  </a:lnTo>
                  <a:lnTo>
                    <a:pt x="27" y="104"/>
                  </a:lnTo>
                  <a:lnTo>
                    <a:pt x="21" y="99"/>
                  </a:lnTo>
                  <a:lnTo>
                    <a:pt x="12" y="91"/>
                  </a:lnTo>
                  <a:lnTo>
                    <a:pt x="6" y="82"/>
                  </a:lnTo>
                  <a:lnTo>
                    <a:pt x="0" y="73"/>
                  </a:lnTo>
                  <a:lnTo>
                    <a:pt x="2" y="63"/>
                  </a:lnTo>
                  <a:lnTo>
                    <a:pt x="8" y="56"/>
                  </a:lnTo>
                  <a:lnTo>
                    <a:pt x="9" y="51"/>
                  </a:lnTo>
                  <a:lnTo>
                    <a:pt x="12" y="48"/>
                  </a:lnTo>
                  <a:lnTo>
                    <a:pt x="19" y="43"/>
                  </a:lnTo>
                  <a:lnTo>
                    <a:pt x="25" y="39"/>
                  </a:lnTo>
                  <a:lnTo>
                    <a:pt x="30" y="34"/>
                  </a:lnTo>
                  <a:lnTo>
                    <a:pt x="33" y="30"/>
                  </a:lnTo>
                  <a:lnTo>
                    <a:pt x="35" y="26"/>
                  </a:lnTo>
                  <a:lnTo>
                    <a:pt x="35" y="22"/>
                  </a:lnTo>
                  <a:lnTo>
                    <a:pt x="35" y="18"/>
                  </a:lnTo>
                  <a:lnTo>
                    <a:pt x="33" y="9"/>
                  </a:lnTo>
                  <a:lnTo>
                    <a:pt x="30" y="0"/>
                  </a:lnTo>
                  <a:lnTo>
                    <a:pt x="43" y="7"/>
                  </a:lnTo>
                  <a:lnTo>
                    <a:pt x="56" y="15"/>
                  </a:lnTo>
                  <a:lnTo>
                    <a:pt x="67" y="24"/>
                  </a:lnTo>
                  <a:lnTo>
                    <a:pt x="80" y="35"/>
                  </a:lnTo>
                  <a:lnTo>
                    <a:pt x="88" y="43"/>
                  </a:lnTo>
                  <a:lnTo>
                    <a:pt x="84" y="52"/>
                  </a:lnTo>
                  <a:lnTo>
                    <a:pt x="83" y="60"/>
                  </a:lnTo>
                  <a:lnTo>
                    <a:pt x="80" y="68"/>
                  </a:lnTo>
                  <a:close/>
                </a:path>
              </a:pathLst>
            </a:custGeom>
            <a:solidFill>
              <a:srgbClr val="6EB25C"/>
            </a:solidFill>
            <a:ln w="9525">
              <a:noFill/>
              <a:round/>
              <a:headEnd/>
              <a:tailEnd/>
            </a:ln>
          </p:spPr>
          <p:txBody>
            <a:bodyPr/>
            <a:lstStyle/>
            <a:p>
              <a:endParaRPr lang="ru-RU"/>
            </a:p>
          </p:txBody>
        </p:sp>
        <p:sp>
          <p:nvSpPr>
            <p:cNvPr id="162255" name="Freeform 3912"/>
            <p:cNvSpPr>
              <a:spLocks/>
            </p:cNvSpPr>
            <p:nvPr/>
          </p:nvSpPr>
          <p:spPr bwMode="auto">
            <a:xfrm>
              <a:off x="2225" y="2120"/>
              <a:ext cx="86" cy="130"/>
            </a:xfrm>
            <a:custGeom>
              <a:avLst/>
              <a:gdLst>
                <a:gd name="T0" fmla="*/ 79 w 86"/>
                <a:gd name="T1" fmla="*/ 69 h 130"/>
                <a:gd name="T2" fmla="*/ 69 w 86"/>
                <a:gd name="T3" fmla="*/ 81 h 130"/>
                <a:gd name="T4" fmla="*/ 64 w 86"/>
                <a:gd name="T5" fmla="*/ 87 h 130"/>
                <a:gd name="T6" fmla="*/ 60 w 86"/>
                <a:gd name="T7" fmla="*/ 93 h 130"/>
                <a:gd name="T8" fmla="*/ 60 w 86"/>
                <a:gd name="T9" fmla="*/ 104 h 130"/>
                <a:gd name="T10" fmla="*/ 62 w 86"/>
                <a:gd name="T11" fmla="*/ 117 h 130"/>
                <a:gd name="T12" fmla="*/ 67 w 86"/>
                <a:gd name="T13" fmla="*/ 130 h 130"/>
                <a:gd name="T14" fmla="*/ 48 w 86"/>
                <a:gd name="T15" fmla="*/ 121 h 130"/>
                <a:gd name="T16" fmla="*/ 34 w 86"/>
                <a:gd name="T17" fmla="*/ 112 h 130"/>
                <a:gd name="T18" fmla="*/ 20 w 86"/>
                <a:gd name="T19" fmla="*/ 101 h 130"/>
                <a:gd name="T20" fmla="*/ 7 w 86"/>
                <a:gd name="T21" fmla="*/ 84 h 130"/>
                <a:gd name="T22" fmla="*/ 0 w 86"/>
                <a:gd name="T23" fmla="*/ 75 h 130"/>
                <a:gd name="T24" fmla="*/ 2 w 86"/>
                <a:gd name="T25" fmla="*/ 65 h 130"/>
                <a:gd name="T26" fmla="*/ 13 w 86"/>
                <a:gd name="T27" fmla="*/ 50 h 130"/>
                <a:gd name="T28" fmla="*/ 24 w 86"/>
                <a:gd name="T29" fmla="*/ 41 h 130"/>
                <a:gd name="T30" fmla="*/ 29 w 86"/>
                <a:gd name="T31" fmla="*/ 36 h 130"/>
                <a:gd name="T32" fmla="*/ 34 w 86"/>
                <a:gd name="T33" fmla="*/ 28 h 130"/>
                <a:gd name="T34" fmla="*/ 34 w 86"/>
                <a:gd name="T35" fmla="*/ 20 h 130"/>
                <a:gd name="T36" fmla="*/ 32 w 86"/>
                <a:gd name="T37" fmla="*/ 11 h 130"/>
                <a:gd name="T38" fmla="*/ 29 w 86"/>
                <a:gd name="T39" fmla="*/ 0 h 130"/>
                <a:gd name="T40" fmla="*/ 41 w 86"/>
                <a:gd name="T41" fmla="*/ 9 h 130"/>
                <a:gd name="T42" fmla="*/ 66 w 86"/>
                <a:gd name="T43" fmla="*/ 26 h 130"/>
                <a:gd name="T44" fmla="*/ 86 w 86"/>
                <a:gd name="T45" fmla="*/ 45 h 130"/>
                <a:gd name="T46" fmla="*/ 79 w 86"/>
                <a:gd name="T47" fmla="*/ 69 h 1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6"/>
                <a:gd name="T73" fmla="*/ 0 h 130"/>
                <a:gd name="T74" fmla="*/ 86 w 86"/>
                <a:gd name="T75" fmla="*/ 130 h 1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6" h="130">
                  <a:moveTo>
                    <a:pt x="79" y="69"/>
                  </a:moveTo>
                  <a:lnTo>
                    <a:pt x="69" y="81"/>
                  </a:lnTo>
                  <a:lnTo>
                    <a:pt x="64" y="87"/>
                  </a:lnTo>
                  <a:lnTo>
                    <a:pt x="60" y="93"/>
                  </a:lnTo>
                  <a:lnTo>
                    <a:pt x="60" y="104"/>
                  </a:lnTo>
                  <a:lnTo>
                    <a:pt x="62" y="117"/>
                  </a:lnTo>
                  <a:lnTo>
                    <a:pt x="67" y="130"/>
                  </a:lnTo>
                  <a:lnTo>
                    <a:pt x="48" y="121"/>
                  </a:lnTo>
                  <a:lnTo>
                    <a:pt x="34" y="112"/>
                  </a:lnTo>
                  <a:lnTo>
                    <a:pt x="20" y="101"/>
                  </a:lnTo>
                  <a:lnTo>
                    <a:pt x="7" y="84"/>
                  </a:lnTo>
                  <a:lnTo>
                    <a:pt x="0" y="75"/>
                  </a:lnTo>
                  <a:lnTo>
                    <a:pt x="2" y="65"/>
                  </a:lnTo>
                  <a:lnTo>
                    <a:pt x="13" y="50"/>
                  </a:lnTo>
                  <a:lnTo>
                    <a:pt x="24" y="41"/>
                  </a:lnTo>
                  <a:lnTo>
                    <a:pt x="29" y="36"/>
                  </a:lnTo>
                  <a:lnTo>
                    <a:pt x="34" y="28"/>
                  </a:lnTo>
                  <a:lnTo>
                    <a:pt x="34" y="20"/>
                  </a:lnTo>
                  <a:lnTo>
                    <a:pt x="32" y="11"/>
                  </a:lnTo>
                  <a:lnTo>
                    <a:pt x="29" y="0"/>
                  </a:lnTo>
                  <a:lnTo>
                    <a:pt x="41" y="9"/>
                  </a:lnTo>
                  <a:lnTo>
                    <a:pt x="66" y="26"/>
                  </a:lnTo>
                  <a:lnTo>
                    <a:pt x="86" y="45"/>
                  </a:lnTo>
                  <a:lnTo>
                    <a:pt x="79" y="69"/>
                  </a:lnTo>
                </a:path>
              </a:pathLst>
            </a:custGeom>
            <a:noFill/>
            <a:ln w="6350" cap="rnd">
              <a:solidFill>
                <a:srgbClr val="47A146"/>
              </a:solidFill>
              <a:prstDash val="solid"/>
              <a:round/>
              <a:headEnd/>
              <a:tailEnd/>
            </a:ln>
          </p:spPr>
          <p:txBody>
            <a:bodyPr/>
            <a:lstStyle/>
            <a:p>
              <a:endParaRPr lang="ru-RU"/>
            </a:p>
          </p:txBody>
        </p:sp>
        <p:sp>
          <p:nvSpPr>
            <p:cNvPr id="162256" name="Freeform 3913"/>
            <p:cNvSpPr>
              <a:spLocks/>
            </p:cNvSpPr>
            <p:nvPr/>
          </p:nvSpPr>
          <p:spPr bwMode="auto">
            <a:xfrm>
              <a:off x="2208" y="2196"/>
              <a:ext cx="109" cy="157"/>
            </a:xfrm>
            <a:custGeom>
              <a:avLst/>
              <a:gdLst>
                <a:gd name="T0" fmla="*/ 16 w 109"/>
                <a:gd name="T1" fmla="*/ 0 h 157"/>
                <a:gd name="T2" fmla="*/ 21 w 109"/>
                <a:gd name="T3" fmla="*/ 9 h 157"/>
                <a:gd name="T4" fmla="*/ 26 w 109"/>
                <a:gd name="T5" fmla="*/ 17 h 157"/>
                <a:gd name="T6" fmla="*/ 31 w 109"/>
                <a:gd name="T7" fmla="*/ 25 h 157"/>
                <a:gd name="T8" fmla="*/ 36 w 109"/>
                <a:gd name="T9" fmla="*/ 28 h 157"/>
                <a:gd name="T10" fmla="*/ 39 w 109"/>
                <a:gd name="T11" fmla="*/ 31 h 157"/>
                <a:gd name="T12" fmla="*/ 48 w 109"/>
                <a:gd name="T13" fmla="*/ 37 h 157"/>
                <a:gd name="T14" fmla="*/ 57 w 109"/>
                <a:gd name="T15" fmla="*/ 41 h 157"/>
                <a:gd name="T16" fmla="*/ 67 w 109"/>
                <a:gd name="T17" fmla="*/ 47 h 157"/>
                <a:gd name="T18" fmla="*/ 84 w 109"/>
                <a:gd name="T19" fmla="*/ 58 h 157"/>
                <a:gd name="T20" fmla="*/ 92 w 109"/>
                <a:gd name="T21" fmla="*/ 65 h 157"/>
                <a:gd name="T22" fmla="*/ 98 w 109"/>
                <a:gd name="T23" fmla="*/ 74 h 157"/>
                <a:gd name="T24" fmla="*/ 101 w 109"/>
                <a:gd name="T25" fmla="*/ 80 h 157"/>
                <a:gd name="T26" fmla="*/ 105 w 109"/>
                <a:gd name="T27" fmla="*/ 85 h 157"/>
                <a:gd name="T28" fmla="*/ 107 w 109"/>
                <a:gd name="T29" fmla="*/ 91 h 157"/>
                <a:gd name="T30" fmla="*/ 108 w 109"/>
                <a:gd name="T31" fmla="*/ 99 h 157"/>
                <a:gd name="T32" fmla="*/ 109 w 109"/>
                <a:gd name="T33" fmla="*/ 106 h 157"/>
                <a:gd name="T34" fmla="*/ 109 w 109"/>
                <a:gd name="T35" fmla="*/ 113 h 157"/>
                <a:gd name="T36" fmla="*/ 108 w 109"/>
                <a:gd name="T37" fmla="*/ 127 h 157"/>
                <a:gd name="T38" fmla="*/ 107 w 109"/>
                <a:gd name="T39" fmla="*/ 136 h 157"/>
                <a:gd name="T40" fmla="*/ 105 w 109"/>
                <a:gd name="T41" fmla="*/ 146 h 157"/>
                <a:gd name="T42" fmla="*/ 103 w 109"/>
                <a:gd name="T43" fmla="*/ 157 h 157"/>
                <a:gd name="T44" fmla="*/ 100 w 109"/>
                <a:gd name="T45" fmla="*/ 154 h 157"/>
                <a:gd name="T46" fmla="*/ 96 w 109"/>
                <a:gd name="T47" fmla="*/ 146 h 157"/>
                <a:gd name="T48" fmla="*/ 86 w 109"/>
                <a:gd name="T49" fmla="*/ 136 h 157"/>
                <a:gd name="T50" fmla="*/ 77 w 109"/>
                <a:gd name="T51" fmla="*/ 129 h 157"/>
                <a:gd name="T52" fmla="*/ 55 w 109"/>
                <a:gd name="T53" fmla="*/ 115 h 157"/>
                <a:gd name="T54" fmla="*/ 36 w 109"/>
                <a:gd name="T55" fmla="*/ 99 h 157"/>
                <a:gd name="T56" fmla="*/ 23 w 109"/>
                <a:gd name="T57" fmla="*/ 90 h 157"/>
                <a:gd name="T58" fmla="*/ 18 w 109"/>
                <a:gd name="T59" fmla="*/ 85 h 157"/>
                <a:gd name="T60" fmla="*/ 14 w 109"/>
                <a:gd name="T61" fmla="*/ 77 h 157"/>
                <a:gd name="T62" fmla="*/ 6 w 109"/>
                <a:gd name="T63" fmla="*/ 66 h 157"/>
                <a:gd name="T64" fmla="*/ 4 w 109"/>
                <a:gd name="T65" fmla="*/ 61 h 157"/>
                <a:gd name="T66" fmla="*/ 0 w 109"/>
                <a:gd name="T67" fmla="*/ 54 h 157"/>
                <a:gd name="T68" fmla="*/ 0 w 109"/>
                <a:gd name="T69" fmla="*/ 50 h 157"/>
                <a:gd name="T70" fmla="*/ 0 w 109"/>
                <a:gd name="T71" fmla="*/ 46 h 157"/>
                <a:gd name="T72" fmla="*/ 2 w 109"/>
                <a:gd name="T73" fmla="*/ 37 h 157"/>
                <a:gd name="T74" fmla="*/ 4 w 109"/>
                <a:gd name="T75" fmla="*/ 26 h 157"/>
                <a:gd name="T76" fmla="*/ 6 w 109"/>
                <a:gd name="T77" fmla="*/ 19 h 157"/>
                <a:gd name="T78" fmla="*/ 13 w 109"/>
                <a:gd name="T79" fmla="*/ 5 h 157"/>
                <a:gd name="T80" fmla="*/ 16 w 109"/>
                <a:gd name="T81" fmla="*/ 0 h 1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9"/>
                <a:gd name="T124" fmla="*/ 0 h 157"/>
                <a:gd name="T125" fmla="*/ 109 w 109"/>
                <a:gd name="T126" fmla="*/ 157 h 1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9" h="157">
                  <a:moveTo>
                    <a:pt x="16" y="0"/>
                  </a:moveTo>
                  <a:lnTo>
                    <a:pt x="21" y="9"/>
                  </a:lnTo>
                  <a:lnTo>
                    <a:pt x="26" y="17"/>
                  </a:lnTo>
                  <a:lnTo>
                    <a:pt x="31" y="25"/>
                  </a:lnTo>
                  <a:lnTo>
                    <a:pt x="36" y="28"/>
                  </a:lnTo>
                  <a:lnTo>
                    <a:pt x="39" y="31"/>
                  </a:lnTo>
                  <a:lnTo>
                    <a:pt x="48" y="37"/>
                  </a:lnTo>
                  <a:lnTo>
                    <a:pt x="57" y="41"/>
                  </a:lnTo>
                  <a:lnTo>
                    <a:pt x="67" y="47"/>
                  </a:lnTo>
                  <a:lnTo>
                    <a:pt x="84" y="58"/>
                  </a:lnTo>
                  <a:lnTo>
                    <a:pt x="92" y="65"/>
                  </a:lnTo>
                  <a:lnTo>
                    <a:pt x="98" y="74"/>
                  </a:lnTo>
                  <a:lnTo>
                    <a:pt x="101" y="80"/>
                  </a:lnTo>
                  <a:lnTo>
                    <a:pt x="105" y="85"/>
                  </a:lnTo>
                  <a:lnTo>
                    <a:pt x="107" y="91"/>
                  </a:lnTo>
                  <a:lnTo>
                    <a:pt x="108" y="99"/>
                  </a:lnTo>
                  <a:lnTo>
                    <a:pt x="109" y="106"/>
                  </a:lnTo>
                  <a:lnTo>
                    <a:pt x="109" y="113"/>
                  </a:lnTo>
                  <a:lnTo>
                    <a:pt x="108" y="127"/>
                  </a:lnTo>
                  <a:lnTo>
                    <a:pt x="107" y="136"/>
                  </a:lnTo>
                  <a:lnTo>
                    <a:pt x="105" y="146"/>
                  </a:lnTo>
                  <a:lnTo>
                    <a:pt x="103" y="157"/>
                  </a:lnTo>
                  <a:lnTo>
                    <a:pt x="100" y="154"/>
                  </a:lnTo>
                  <a:lnTo>
                    <a:pt x="96" y="146"/>
                  </a:lnTo>
                  <a:lnTo>
                    <a:pt x="86" y="136"/>
                  </a:lnTo>
                  <a:lnTo>
                    <a:pt x="77" y="129"/>
                  </a:lnTo>
                  <a:lnTo>
                    <a:pt x="55" y="115"/>
                  </a:lnTo>
                  <a:lnTo>
                    <a:pt x="36" y="99"/>
                  </a:lnTo>
                  <a:lnTo>
                    <a:pt x="23" y="90"/>
                  </a:lnTo>
                  <a:lnTo>
                    <a:pt x="18" y="85"/>
                  </a:lnTo>
                  <a:lnTo>
                    <a:pt x="14" y="77"/>
                  </a:lnTo>
                  <a:lnTo>
                    <a:pt x="6" y="66"/>
                  </a:lnTo>
                  <a:lnTo>
                    <a:pt x="4" y="61"/>
                  </a:lnTo>
                  <a:lnTo>
                    <a:pt x="0" y="54"/>
                  </a:lnTo>
                  <a:lnTo>
                    <a:pt x="0" y="50"/>
                  </a:lnTo>
                  <a:lnTo>
                    <a:pt x="0" y="46"/>
                  </a:lnTo>
                  <a:lnTo>
                    <a:pt x="2" y="37"/>
                  </a:lnTo>
                  <a:lnTo>
                    <a:pt x="4" y="26"/>
                  </a:lnTo>
                  <a:lnTo>
                    <a:pt x="6" y="19"/>
                  </a:lnTo>
                  <a:lnTo>
                    <a:pt x="13" y="5"/>
                  </a:lnTo>
                  <a:lnTo>
                    <a:pt x="16" y="0"/>
                  </a:lnTo>
                  <a:close/>
                </a:path>
              </a:pathLst>
            </a:custGeom>
            <a:solidFill>
              <a:srgbClr val="00D100"/>
            </a:solidFill>
            <a:ln w="9525">
              <a:noFill/>
              <a:round/>
              <a:headEnd/>
              <a:tailEnd/>
            </a:ln>
          </p:spPr>
          <p:txBody>
            <a:bodyPr/>
            <a:lstStyle/>
            <a:p>
              <a:endParaRPr lang="ru-RU"/>
            </a:p>
          </p:txBody>
        </p:sp>
        <p:sp>
          <p:nvSpPr>
            <p:cNvPr id="162257" name="Freeform 3914"/>
            <p:cNvSpPr>
              <a:spLocks/>
            </p:cNvSpPr>
            <p:nvPr/>
          </p:nvSpPr>
          <p:spPr bwMode="auto">
            <a:xfrm>
              <a:off x="2208" y="2196"/>
              <a:ext cx="106" cy="157"/>
            </a:xfrm>
            <a:custGeom>
              <a:avLst/>
              <a:gdLst>
                <a:gd name="T0" fmla="*/ 17 w 106"/>
                <a:gd name="T1" fmla="*/ 0 h 157"/>
                <a:gd name="T2" fmla="*/ 21 w 106"/>
                <a:gd name="T3" fmla="*/ 8 h 157"/>
                <a:gd name="T4" fmla="*/ 31 w 106"/>
                <a:gd name="T5" fmla="*/ 24 h 157"/>
                <a:gd name="T6" fmla="*/ 40 w 106"/>
                <a:gd name="T7" fmla="*/ 31 h 157"/>
                <a:gd name="T8" fmla="*/ 48 w 106"/>
                <a:gd name="T9" fmla="*/ 37 h 157"/>
                <a:gd name="T10" fmla="*/ 56 w 106"/>
                <a:gd name="T11" fmla="*/ 41 h 157"/>
                <a:gd name="T12" fmla="*/ 66 w 106"/>
                <a:gd name="T13" fmla="*/ 47 h 157"/>
                <a:gd name="T14" fmla="*/ 83 w 106"/>
                <a:gd name="T15" fmla="*/ 58 h 157"/>
                <a:gd name="T16" fmla="*/ 97 w 106"/>
                <a:gd name="T17" fmla="*/ 72 h 157"/>
                <a:gd name="T18" fmla="*/ 104 w 106"/>
                <a:gd name="T19" fmla="*/ 85 h 157"/>
                <a:gd name="T20" fmla="*/ 106 w 106"/>
                <a:gd name="T21" fmla="*/ 99 h 157"/>
                <a:gd name="T22" fmla="*/ 106 w 106"/>
                <a:gd name="T23" fmla="*/ 127 h 157"/>
                <a:gd name="T24" fmla="*/ 102 w 106"/>
                <a:gd name="T25" fmla="*/ 157 h 157"/>
                <a:gd name="T26" fmla="*/ 94 w 106"/>
                <a:gd name="T27" fmla="*/ 146 h 157"/>
                <a:gd name="T28" fmla="*/ 76 w 106"/>
                <a:gd name="T29" fmla="*/ 129 h 157"/>
                <a:gd name="T30" fmla="*/ 55 w 106"/>
                <a:gd name="T31" fmla="*/ 115 h 157"/>
                <a:gd name="T32" fmla="*/ 36 w 106"/>
                <a:gd name="T33" fmla="*/ 99 h 157"/>
                <a:gd name="T34" fmla="*/ 13 w 106"/>
                <a:gd name="T35" fmla="*/ 77 h 157"/>
                <a:gd name="T36" fmla="*/ 6 w 106"/>
                <a:gd name="T37" fmla="*/ 66 h 157"/>
                <a:gd name="T38" fmla="*/ 0 w 106"/>
                <a:gd name="T39" fmla="*/ 54 h 157"/>
                <a:gd name="T40" fmla="*/ 2 w 106"/>
                <a:gd name="T41" fmla="*/ 37 h 157"/>
                <a:gd name="T42" fmla="*/ 6 w 106"/>
                <a:gd name="T43" fmla="*/ 19 h 157"/>
                <a:gd name="T44" fmla="*/ 17 w 106"/>
                <a:gd name="T45" fmla="*/ 0 h 15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6"/>
                <a:gd name="T70" fmla="*/ 0 h 157"/>
                <a:gd name="T71" fmla="*/ 106 w 106"/>
                <a:gd name="T72" fmla="*/ 157 h 15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6" h="157">
                  <a:moveTo>
                    <a:pt x="17" y="0"/>
                  </a:moveTo>
                  <a:lnTo>
                    <a:pt x="21" y="8"/>
                  </a:lnTo>
                  <a:lnTo>
                    <a:pt x="31" y="24"/>
                  </a:lnTo>
                  <a:lnTo>
                    <a:pt x="40" y="31"/>
                  </a:lnTo>
                  <a:lnTo>
                    <a:pt x="48" y="37"/>
                  </a:lnTo>
                  <a:lnTo>
                    <a:pt x="56" y="41"/>
                  </a:lnTo>
                  <a:lnTo>
                    <a:pt x="66" y="47"/>
                  </a:lnTo>
                  <a:lnTo>
                    <a:pt x="83" y="58"/>
                  </a:lnTo>
                  <a:lnTo>
                    <a:pt x="97" y="72"/>
                  </a:lnTo>
                  <a:lnTo>
                    <a:pt x="104" y="85"/>
                  </a:lnTo>
                  <a:lnTo>
                    <a:pt x="106" y="99"/>
                  </a:lnTo>
                  <a:lnTo>
                    <a:pt x="106" y="127"/>
                  </a:lnTo>
                  <a:lnTo>
                    <a:pt x="102" y="157"/>
                  </a:lnTo>
                  <a:lnTo>
                    <a:pt x="94" y="146"/>
                  </a:lnTo>
                  <a:lnTo>
                    <a:pt x="76" y="129"/>
                  </a:lnTo>
                  <a:lnTo>
                    <a:pt x="55" y="115"/>
                  </a:lnTo>
                  <a:lnTo>
                    <a:pt x="36" y="99"/>
                  </a:lnTo>
                  <a:lnTo>
                    <a:pt x="13" y="77"/>
                  </a:lnTo>
                  <a:lnTo>
                    <a:pt x="6" y="66"/>
                  </a:lnTo>
                  <a:lnTo>
                    <a:pt x="0" y="54"/>
                  </a:lnTo>
                  <a:lnTo>
                    <a:pt x="2" y="37"/>
                  </a:lnTo>
                  <a:lnTo>
                    <a:pt x="6" y="19"/>
                  </a:lnTo>
                  <a:lnTo>
                    <a:pt x="17" y="0"/>
                  </a:lnTo>
                </a:path>
              </a:pathLst>
            </a:custGeom>
            <a:noFill/>
            <a:ln w="6350" cap="rnd">
              <a:solidFill>
                <a:srgbClr val="47A146"/>
              </a:solidFill>
              <a:prstDash val="solid"/>
              <a:round/>
              <a:headEnd/>
              <a:tailEnd/>
            </a:ln>
          </p:spPr>
          <p:txBody>
            <a:bodyPr/>
            <a:lstStyle/>
            <a:p>
              <a:endParaRPr lang="ru-RU"/>
            </a:p>
          </p:txBody>
        </p:sp>
        <p:sp>
          <p:nvSpPr>
            <p:cNvPr id="162258" name="Freeform 3915"/>
            <p:cNvSpPr>
              <a:spLocks/>
            </p:cNvSpPr>
            <p:nvPr/>
          </p:nvSpPr>
          <p:spPr bwMode="auto">
            <a:xfrm>
              <a:off x="2222" y="2307"/>
              <a:ext cx="88" cy="130"/>
            </a:xfrm>
            <a:custGeom>
              <a:avLst/>
              <a:gdLst>
                <a:gd name="T0" fmla="*/ 80 w 88"/>
                <a:gd name="T1" fmla="*/ 70 h 130"/>
                <a:gd name="T2" fmla="*/ 78 w 88"/>
                <a:gd name="T3" fmla="*/ 73 h 130"/>
                <a:gd name="T4" fmla="*/ 75 w 88"/>
                <a:gd name="T5" fmla="*/ 76 h 130"/>
                <a:gd name="T6" fmla="*/ 70 w 88"/>
                <a:gd name="T7" fmla="*/ 83 h 130"/>
                <a:gd name="T8" fmla="*/ 65 w 88"/>
                <a:gd name="T9" fmla="*/ 87 h 130"/>
                <a:gd name="T10" fmla="*/ 63 w 88"/>
                <a:gd name="T11" fmla="*/ 91 h 130"/>
                <a:gd name="T12" fmla="*/ 62 w 88"/>
                <a:gd name="T13" fmla="*/ 95 h 130"/>
                <a:gd name="T14" fmla="*/ 61 w 88"/>
                <a:gd name="T15" fmla="*/ 100 h 130"/>
                <a:gd name="T16" fmla="*/ 61 w 88"/>
                <a:gd name="T17" fmla="*/ 106 h 130"/>
                <a:gd name="T18" fmla="*/ 64 w 88"/>
                <a:gd name="T19" fmla="*/ 117 h 130"/>
                <a:gd name="T20" fmla="*/ 67 w 88"/>
                <a:gd name="T21" fmla="*/ 130 h 130"/>
                <a:gd name="T22" fmla="*/ 50 w 88"/>
                <a:gd name="T23" fmla="*/ 123 h 130"/>
                <a:gd name="T24" fmla="*/ 33 w 88"/>
                <a:gd name="T25" fmla="*/ 113 h 130"/>
                <a:gd name="T26" fmla="*/ 27 w 88"/>
                <a:gd name="T27" fmla="*/ 108 h 130"/>
                <a:gd name="T28" fmla="*/ 21 w 88"/>
                <a:gd name="T29" fmla="*/ 102 h 130"/>
                <a:gd name="T30" fmla="*/ 12 w 88"/>
                <a:gd name="T31" fmla="*/ 94 h 130"/>
                <a:gd name="T32" fmla="*/ 6 w 88"/>
                <a:gd name="T33" fmla="*/ 86 h 130"/>
                <a:gd name="T34" fmla="*/ 0 w 88"/>
                <a:gd name="T35" fmla="*/ 74 h 130"/>
                <a:gd name="T36" fmla="*/ 2 w 88"/>
                <a:gd name="T37" fmla="*/ 65 h 130"/>
                <a:gd name="T38" fmla="*/ 8 w 88"/>
                <a:gd name="T39" fmla="*/ 57 h 130"/>
                <a:gd name="T40" fmla="*/ 9 w 88"/>
                <a:gd name="T41" fmla="*/ 55 h 130"/>
                <a:gd name="T42" fmla="*/ 12 w 88"/>
                <a:gd name="T43" fmla="*/ 49 h 130"/>
                <a:gd name="T44" fmla="*/ 19 w 88"/>
                <a:gd name="T45" fmla="*/ 46 h 130"/>
                <a:gd name="T46" fmla="*/ 25 w 88"/>
                <a:gd name="T47" fmla="*/ 42 h 130"/>
                <a:gd name="T48" fmla="*/ 30 w 88"/>
                <a:gd name="T49" fmla="*/ 35 h 130"/>
                <a:gd name="T50" fmla="*/ 33 w 88"/>
                <a:gd name="T51" fmla="*/ 32 h 130"/>
                <a:gd name="T52" fmla="*/ 35 w 88"/>
                <a:gd name="T53" fmla="*/ 29 h 130"/>
                <a:gd name="T54" fmla="*/ 35 w 88"/>
                <a:gd name="T55" fmla="*/ 25 h 130"/>
                <a:gd name="T56" fmla="*/ 35 w 88"/>
                <a:gd name="T57" fmla="*/ 19 h 130"/>
                <a:gd name="T58" fmla="*/ 33 w 88"/>
                <a:gd name="T59" fmla="*/ 10 h 130"/>
                <a:gd name="T60" fmla="*/ 30 w 88"/>
                <a:gd name="T61" fmla="*/ 0 h 130"/>
                <a:gd name="T62" fmla="*/ 43 w 88"/>
                <a:gd name="T63" fmla="*/ 8 h 130"/>
                <a:gd name="T64" fmla="*/ 56 w 88"/>
                <a:gd name="T65" fmla="*/ 16 h 130"/>
                <a:gd name="T66" fmla="*/ 67 w 88"/>
                <a:gd name="T67" fmla="*/ 25 h 130"/>
                <a:gd name="T68" fmla="*/ 80 w 88"/>
                <a:gd name="T69" fmla="*/ 38 h 130"/>
                <a:gd name="T70" fmla="*/ 88 w 88"/>
                <a:gd name="T71" fmla="*/ 44 h 130"/>
                <a:gd name="T72" fmla="*/ 84 w 88"/>
                <a:gd name="T73" fmla="*/ 55 h 130"/>
                <a:gd name="T74" fmla="*/ 83 w 88"/>
                <a:gd name="T75" fmla="*/ 62 h 130"/>
                <a:gd name="T76" fmla="*/ 80 w 88"/>
                <a:gd name="T77" fmla="*/ 70 h 13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8"/>
                <a:gd name="T118" fmla="*/ 0 h 130"/>
                <a:gd name="T119" fmla="*/ 88 w 88"/>
                <a:gd name="T120" fmla="*/ 130 h 13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8" h="130">
                  <a:moveTo>
                    <a:pt x="80" y="70"/>
                  </a:moveTo>
                  <a:lnTo>
                    <a:pt x="78" y="73"/>
                  </a:lnTo>
                  <a:lnTo>
                    <a:pt x="75" y="76"/>
                  </a:lnTo>
                  <a:lnTo>
                    <a:pt x="70" y="83"/>
                  </a:lnTo>
                  <a:lnTo>
                    <a:pt x="65" y="87"/>
                  </a:lnTo>
                  <a:lnTo>
                    <a:pt x="63" y="91"/>
                  </a:lnTo>
                  <a:lnTo>
                    <a:pt x="62" y="95"/>
                  </a:lnTo>
                  <a:lnTo>
                    <a:pt x="61" y="100"/>
                  </a:lnTo>
                  <a:lnTo>
                    <a:pt x="61" y="106"/>
                  </a:lnTo>
                  <a:lnTo>
                    <a:pt x="64" y="117"/>
                  </a:lnTo>
                  <a:lnTo>
                    <a:pt x="67" y="130"/>
                  </a:lnTo>
                  <a:lnTo>
                    <a:pt x="50" y="123"/>
                  </a:lnTo>
                  <a:lnTo>
                    <a:pt x="33" y="113"/>
                  </a:lnTo>
                  <a:lnTo>
                    <a:pt x="27" y="108"/>
                  </a:lnTo>
                  <a:lnTo>
                    <a:pt x="21" y="102"/>
                  </a:lnTo>
                  <a:lnTo>
                    <a:pt x="12" y="94"/>
                  </a:lnTo>
                  <a:lnTo>
                    <a:pt x="6" y="86"/>
                  </a:lnTo>
                  <a:lnTo>
                    <a:pt x="0" y="74"/>
                  </a:lnTo>
                  <a:lnTo>
                    <a:pt x="2" y="65"/>
                  </a:lnTo>
                  <a:lnTo>
                    <a:pt x="8" y="57"/>
                  </a:lnTo>
                  <a:lnTo>
                    <a:pt x="9" y="55"/>
                  </a:lnTo>
                  <a:lnTo>
                    <a:pt x="12" y="49"/>
                  </a:lnTo>
                  <a:lnTo>
                    <a:pt x="19" y="46"/>
                  </a:lnTo>
                  <a:lnTo>
                    <a:pt x="25" y="42"/>
                  </a:lnTo>
                  <a:lnTo>
                    <a:pt x="30" y="35"/>
                  </a:lnTo>
                  <a:lnTo>
                    <a:pt x="33" y="32"/>
                  </a:lnTo>
                  <a:lnTo>
                    <a:pt x="35" y="29"/>
                  </a:lnTo>
                  <a:lnTo>
                    <a:pt x="35" y="25"/>
                  </a:lnTo>
                  <a:lnTo>
                    <a:pt x="35" y="19"/>
                  </a:lnTo>
                  <a:lnTo>
                    <a:pt x="33" y="10"/>
                  </a:lnTo>
                  <a:lnTo>
                    <a:pt x="30" y="0"/>
                  </a:lnTo>
                  <a:lnTo>
                    <a:pt x="43" y="8"/>
                  </a:lnTo>
                  <a:lnTo>
                    <a:pt x="56" y="16"/>
                  </a:lnTo>
                  <a:lnTo>
                    <a:pt x="67" y="25"/>
                  </a:lnTo>
                  <a:lnTo>
                    <a:pt x="80" y="38"/>
                  </a:lnTo>
                  <a:lnTo>
                    <a:pt x="88" y="44"/>
                  </a:lnTo>
                  <a:lnTo>
                    <a:pt x="84" y="55"/>
                  </a:lnTo>
                  <a:lnTo>
                    <a:pt x="83" y="62"/>
                  </a:lnTo>
                  <a:lnTo>
                    <a:pt x="80" y="70"/>
                  </a:lnTo>
                  <a:close/>
                </a:path>
              </a:pathLst>
            </a:custGeom>
            <a:solidFill>
              <a:srgbClr val="6EB25C"/>
            </a:solidFill>
            <a:ln w="9525">
              <a:noFill/>
              <a:round/>
              <a:headEnd/>
              <a:tailEnd/>
            </a:ln>
          </p:spPr>
          <p:txBody>
            <a:bodyPr/>
            <a:lstStyle/>
            <a:p>
              <a:endParaRPr lang="ru-RU"/>
            </a:p>
          </p:txBody>
        </p:sp>
        <p:sp>
          <p:nvSpPr>
            <p:cNvPr id="162259" name="Freeform 3916"/>
            <p:cNvSpPr>
              <a:spLocks/>
            </p:cNvSpPr>
            <p:nvPr/>
          </p:nvSpPr>
          <p:spPr bwMode="auto">
            <a:xfrm>
              <a:off x="2225" y="2307"/>
              <a:ext cx="86" cy="130"/>
            </a:xfrm>
            <a:custGeom>
              <a:avLst/>
              <a:gdLst>
                <a:gd name="T0" fmla="*/ 79 w 86"/>
                <a:gd name="T1" fmla="*/ 70 h 130"/>
                <a:gd name="T2" fmla="*/ 69 w 86"/>
                <a:gd name="T3" fmla="*/ 81 h 130"/>
                <a:gd name="T4" fmla="*/ 64 w 86"/>
                <a:gd name="T5" fmla="*/ 87 h 130"/>
                <a:gd name="T6" fmla="*/ 60 w 86"/>
                <a:gd name="T7" fmla="*/ 94 h 130"/>
                <a:gd name="T8" fmla="*/ 60 w 86"/>
                <a:gd name="T9" fmla="*/ 106 h 130"/>
                <a:gd name="T10" fmla="*/ 62 w 86"/>
                <a:gd name="T11" fmla="*/ 117 h 130"/>
                <a:gd name="T12" fmla="*/ 67 w 86"/>
                <a:gd name="T13" fmla="*/ 130 h 130"/>
                <a:gd name="T14" fmla="*/ 48 w 86"/>
                <a:gd name="T15" fmla="*/ 123 h 130"/>
                <a:gd name="T16" fmla="*/ 34 w 86"/>
                <a:gd name="T17" fmla="*/ 113 h 130"/>
                <a:gd name="T18" fmla="*/ 20 w 86"/>
                <a:gd name="T19" fmla="*/ 102 h 130"/>
                <a:gd name="T20" fmla="*/ 7 w 86"/>
                <a:gd name="T21" fmla="*/ 84 h 130"/>
                <a:gd name="T22" fmla="*/ 0 w 86"/>
                <a:gd name="T23" fmla="*/ 74 h 130"/>
                <a:gd name="T24" fmla="*/ 2 w 86"/>
                <a:gd name="T25" fmla="*/ 65 h 130"/>
                <a:gd name="T26" fmla="*/ 13 w 86"/>
                <a:gd name="T27" fmla="*/ 49 h 130"/>
                <a:gd name="T28" fmla="*/ 24 w 86"/>
                <a:gd name="T29" fmla="*/ 42 h 130"/>
                <a:gd name="T30" fmla="*/ 29 w 86"/>
                <a:gd name="T31" fmla="*/ 35 h 130"/>
                <a:gd name="T32" fmla="*/ 34 w 86"/>
                <a:gd name="T33" fmla="*/ 29 h 130"/>
                <a:gd name="T34" fmla="*/ 34 w 86"/>
                <a:gd name="T35" fmla="*/ 19 h 130"/>
                <a:gd name="T36" fmla="*/ 32 w 86"/>
                <a:gd name="T37" fmla="*/ 10 h 130"/>
                <a:gd name="T38" fmla="*/ 29 w 86"/>
                <a:gd name="T39" fmla="*/ 0 h 130"/>
                <a:gd name="T40" fmla="*/ 41 w 86"/>
                <a:gd name="T41" fmla="*/ 8 h 130"/>
                <a:gd name="T42" fmla="*/ 65 w 86"/>
                <a:gd name="T43" fmla="*/ 25 h 130"/>
                <a:gd name="T44" fmla="*/ 86 w 86"/>
                <a:gd name="T45" fmla="*/ 44 h 130"/>
                <a:gd name="T46" fmla="*/ 79 w 86"/>
                <a:gd name="T47" fmla="*/ 70 h 1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6"/>
                <a:gd name="T73" fmla="*/ 0 h 130"/>
                <a:gd name="T74" fmla="*/ 86 w 86"/>
                <a:gd name="T75" fmla="*/ 130 h 1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6" h="130">
                  <a:moveTo>
                    <a:pt x="79" y="70"/>
                  </a:moveTo>
                  <a:lnTo>
                    <a:pt x="69" y="81"/>
                  </a:lnTo>
                  <a:lnTo>
                    <a:pt x="64" y="87"/>
                  </a:lnTo>
                  <a:lnTo>
                    <a:pt x="60" y="94"/>
                  </a:lnTo>
                  <a:lnTo>
                    <a:pt x="60" y="106"/>
                  </a:lnTo>
                  <a:lnTo>
                    <a:pt x="62" y="117"/>
                  </a:lnTo>
                  <a:lnTo>
                    <a:pt x="67" y="130"/>
                  </a:lnTo>
                  <a:lnTo>
                    <a:pt x="48" y="123"/>
                  </a:lnTo>
                  <a:lnTo>
                    <a:pt x="34" y="113"/>
                  </a:lnTo>
                  <a:lnTo>
                    <a:pt x="20" y="102"/>
                  </a:lnTo>
                  <a:lnTo>
                    <a:pt x="7" y="84"/>
                  </a:lnTo>
                  <a:lnTo>
                    <a:pt x="0" y="74"/>
                  </a:lnTo>
                  <a:lnTo>
                    <a:pt x="2" y="65"/>
                  </a:lnTo>
                  <a:lnTo>
                    <a:pt x="13" y="49"/>
                  </a:lnTo>
                  <a:lnTo>
                    <a:pt x="24" y="42"/>
                  </a:lnTo>
                  <a:lnTo>
                    <a:pt x="29" y="35"/>
                  </a:lnTo>
                  <a:lnTo>
                    <a:pt x="34" y="29"/>
                  </a:lnTo>
                  <a:lnTo>
                    <a:pt x="34" y="19"/>
                  </a:lnTo>
                  <a:lnTo>
                    <a:pt x="32" y="10"/>
                  </a:lnTo>
                  <a:lnTo>
                    <a:pt x="29" y="0"/>
                  </a:lnTo>
                  <a:lnTo>
                    <a:pt x="41" y="8"/>
                  </a:lnTo>
                  <a:lnTo>
                    <a:pt x="65" y="25"/>
                  </a:lnTo>
                  <a:lnTo>
                    <a:pt x="86" y="44"/>
                  </a:lnTo>
                  <a:lnTo>
                    <a:pt x="79" y="70"/>
                  </a:lnTo>
                </a:path>
              </a:pathLst>
            </a:custGeom>
            <a:noFill/>
            <a:ln w="6350" cap="rnd">
              <a:solidFill>
                <a:srgbClr val="47A146"/>
              </a:solidFill>
              <a:prstDash val="solid"/>
              <a:round/>
              <a:headEnd/>
              <a:tailEnd/>
            </a:ln>
          </p:spPr>
          <p:txBody>
            <a:bodyPr/>
            <a:lstStyle/>
            <a:p>
              <a:endParaRPr lang="ru-RU"/>
            </a:p>
          </p:txBody>
        </p:sp>
        <p:sp>
          <p:nvSpPr>
            <p:cNvPr id="162260" name="Freeform 3917"/>
            <p:cNvSpPr>
              <a:spLocks/>
            </p:cNvSpPr>
            <p:nvPr/>
          </p:nvSpPr>
          <p:spPr bwMode="auto">
            <a:xfrm>
              <a:off x="2208" y="2377"/>
              <a:ext cx="109" cy="158"/>
            </a:xfrm>
            <a:custGeom>
              <a:avLst/>
              <a:gdLst>
                <a:gd name="T0" fmla="*/ 16 w 109"/>
                <a:gd name="T1" fmla="*/ 0 h 158"/>
                <a:gd name="T2" fmla="*/ 21 w 109"/>
                <a:gd name="T3" fmla="*/ 9 h 158"/>
                <a:gd name="T4" fmla="*/ 26 w 109"/>
                <a:gd name="T5" fmla="*/ 17 h 158"/>
                <a:gd name="T6" fmla="*/ 31 w 109"/>
                <a:gd name="T7" fmla="*/ 25 h 158"/>
                <a:gd name="T8" fmla="*/ 36 w 109"/>
                <a:gd name="T9" fmla="*/ 30 h 158"/>
                <a:gd name="T10" fmla="*/ 39 w 109"/>
                <a:gd name="T11" fmla="*/ 33 h 158"/>
                <a:gd name="T12" fmla="*/ 48 w 109"/>
                <a:gd name="T13" fmla="*/ 38 h 158"/>
                <a:gd name="T14" fmla="*/ 57 w 109"/>
                <a:gd name="T15" fmla="*/ 41 h 158"/>
                <a:gd name="T16" fmla="*/ 67 w 109"/>
                <a:gd name="T17" fmla="*/ 47 h 158"/>
                <a:gd name="T18" fmla="*/ 84 w 109"/>
                <a:gd name="T19" fmla="*/ 60 h 158"/>
                <a:gd name="T20" fmla="*/ 92 w 109"/>
                <a:gd name="T21" fmla="*/ 66 h 158"/>
                <a:gd name="T22" fmla="*/ 98 w 109"/>
                <a:gd name="T23" fmla="*/ 74 h 158"/>
                <a:gd name="T24" fmla="*/ 101 w 109"/>
                <a:gd name="T25" fmla="*/ 81 h 158"/>
                <a:gd name="T26" fmla="*/ 105 w 109"/>
                <a:gd name="T27" fmla="*/ 87 h 158"/>
                <a:gd name="T28" fmla="*/ 107 w 109"/>
                <a:gd name="T29" fmla="*/ 94 h 158"/>
                <a:gd name="T30" fmla="*/ 108 w 109"/>
                <a:gd name="T31" fmla="*/ 100 h 158"/>
                <a:gd name="T32" fmla="*/ 109 w 109"/>
                <a:gd name="T33" fmla="*/ 107 h 158"/>
                <a:gd name="T34" fmla="*/ 109 w 109"/>
                <a:gd name="T35" fmla="*/ 114 h 158"/>
                <a:gd name="T36" fmla="*/ 108 w 109"/>
                <a:gd name="T37" fmla="*/ 128 h 158"/>
                <a:gd name="T38" fmla="*/ 107 w 109"/>
                <a:gd name="T39" fmla="*/ 138 h 158"/>
                <a:gd name="T40" fmla="*/ 105 w 109"/>
                <a:gd name="T41" fmla="*/ 149 h 158"/>
                <a:gd name="T42" fmla="*/ 103 w 109"/>
                <a:gd name="T43" fmla="*/ 158 h 158"/>
                <a:gd name="T44" fmla="*/ 100 w 109"/>
                <a:gd name="T45" fmla="*/ 155 h 158"/>
                <a:gd name="T46" fmla="*/ 96 w 109"/>
                <a:gd name="T47" fmla="*/ 149 h 158"/>
                <a:gd name="T48" fmla="*/ 86 w 109"/>
                <a:gd name="T49" fmla="*/ 139 h 158"/>
                <a:gd name="T50" fmla="*/ 77 w 109"/>
                <a:gd name="T51" fmla="*/ 132 h 158"/>
                <a:gd name="T52" fmla="*/ 55 w 109"/>
                <a:gd name="T53" fmla="*/ 115 h 158"/>
                <a:gd name="T54" fmla="*/ 36 w 109"/>
                <a:gd name="T55" fmla="*/ 102 h 158"/>
                <a:gd name="T56" fmla="*/ 23 w 109"/>
                <a:gd name="T57" fmla="*/ 90 h 158"/>
                <a:gd name="T58" fmla="*/ 18 w 109"/>
                <a:gd name="T59" fmla="*/ 85 h 158"/>
                <a:gd name="T60" fmla="*/ 14 w 109"/>
                <a:gd name="T61" fmla="*/ 79 h 158"/>
                <a:gd name="T62" fmla="*/ 6 w 109"/>
                <a:gd name="T63" fmla="*/ 68 h 158"/>
                <a:gd name="T64" fmla="*/ 4 w 109"/>
                <a:gd name="T65" fmla="*/ 62 h 158"/>
                <a:gd name="T66" fmla="*/ 0 w 109"/>
                <a:gd name="T67" fmla="*/ 55 h 158"/>
                <a:gd name="T68" fmla="*/ 0 w 109"/>
                <a:gd name="T69" fmla="*/ 51 h 158"/>
                <a:gd name="T70" fmla="*/ 0 w 109"/>
                <a:gd name="T71" fmla="*/ 45 h 158"/>
                <a:gd name="T72" fmla="*/ 2 w 109"/>
                <a:gd name="T73" fmla="*/ 38 h 158"/>
                <a:gd name="T74" fmla="*/ 4 w 109"/>
                <a:gd name="T75" fmla="*/ 28 h 158"/>
                <a:gd name="T76" fmla="*/ 6 w 109"/>
                <a:gd name="T77" fmla="*/ 19 h 158"/>
                <a:gd name="T78" fmla="*/ 13 w 109"/>
                <a:gd name="T79" fmla="*/ 6 h 158"/>
                <a:gd name="T80" fmla="*/ 16 w 109"/>
                <a:gd name="T81" fmla="*/ 0 h 1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9"/>
                <a:gd name="T124" fmla="*/ 0 h 158"/>
                <a:gd name="T125" fmla="*/ 109 w 109"/>
                <a:gd name="T126" fmla="*/ 158 h 1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9" h="158">
                  <a:moveTo>
                    <a:pt x="16" y="0"/>
                  </a:moveTo>
                  <a:lnTo>
                    <a:pt x="21" y="9"/>
                  </a:lnTo>
                  <a:lnTo>
                    <a:pt x="26" y="17"/>
                  </a:lnTo>
                  <a:lnTo>
                    <a:pt x="31" y="25"/>
                  </a:lnTo>
                  <a:lnTo>
                    <a:pt x="36" y="30"/>
                  </a:lnTo>
                  <a:lnTo>
                    <a:pt x="39" y="33"/>
                  </a:lnTo>
                  <a:lnTo>
                    <a:pt x="48" y="38"/>
                  </a:lnTo>
                  <a:lnTo>
                    <a:pt x="57" y="41"/>
                  </a:lnTo>
                  <a:lnTo>
                    <a:pt x="67" y="47"/>
                  </a:lnTo>
                  <a:lnTo>
                    <a:pt x="84" y="60"/>
                  </a:lnTo>
                  <a:lnTo>
                    <a:pt x="92" y="66"/>
                  </a:lnTo>
                  <a:lnTo>
                    <a:pt x="98" y="74"/>
                  </a:lnTo>
                  <a:lnTo>
                    <a:pt x="101" y="81"/>
                  </a:lnTo>
                  <a:lnTo>
                    <a:pt x="105" y="87"/>
                  </a:lnTo>
                  <a:lnTo>
                    <a:pt x="107" y="94"/>
                  </a:lnTo>
                  <a:lnTo>
                    <a:pt x="108" y="100"/>
                  </a:lnTo>
                  <a:lnTo>
                    <a:pt x="109" y="107"/>
                  </a:lnTo>
                  <a:lnTo>
                    <a:pt x="109" y="114"/>
                  </a:lnTo>
                  <a:lnTo>
                    <a:pt x="108" y="128"/>
                  </a:lnTo>
                  <a:lnTo>
                    <a:pt x="107" y="138"/>
                  </a:lnTo>
                  <a:lnTo>
                    <a:pt x="105" y="149"/>
                  </a:lnTo>
                  <a:lnTo>
                    <a:pt x="103" y="158"/>
                  </a:lnTo>
                  <a:lnTo>
                    <a:pt x="100" y="155"/>
                  </a:lnTo>
                  <a:lnTo>
                    <a:pt x="96" y="149"/>
                  </a:lnTo>
                  <a:lnTo>
                    <a:pt x="86" y="139"/>
                  </a:lnTo>
                  <a:lnTo>
                    <a:pt x="77" y="132"/>
                  </a:lnTo>
                  <a:lnTo>
                    <a:pt x="55" y="115"/>
                  </a:lnTo>
                  <a:lnTo>
                    <a:pt x="36" y="102"/>
                  </a:lnTo>
                  <a:lnTo>
                    <a:pt x="23" y="90"/>
                  </a:lnTo>
                  <a:lnTo>
                    <a:pt x="18" y="85"/>
                  </a:lnTo>
                  <a:lnTo>
                    <a:pt x="14" y="79"/>
                  </a:lnTo>
                  <a:lnTo>
                    <a:pt x="6" y="68"/>
                  </a:lnTo>
                  <a:lnTo>
                    <a:pt x="4" y="62"/>
                  </a:lnTo>
                  <a:lnTo>
                    <a:pt x="0" y="55"/>
                  </a:lnTo>
                  <a:lnTo>
                    <a:pt x="0" y="51"/>
                  </a:lnTo>
                  <a:lnTo>
                    <a:pt x="0" y="45"/>
                  </a:lnTo>
                  <a:lnTo>
                    <a:pt x="2" y="38"/>
                  </a:lnTo>
                  <a:lnTo>
                    <a:pt x="4" y="28"/>
                  </a:lnTo>
                  <a:lnTo>
                    <a:pt x="6" y="19"/>
                  </a:lnTo>
                  <a:lnTo>
                    <a:pt x="13" y="6"/>
                  </a:lnTo>
                  <a:lnTo>
                    <a:pt x="16" y="0"/>
                  </a:lnTo>
                  <a:close/>
                </a:path>
              </a:pathLst>
            </a:custGeom>
            <a:solidFill>
              <a:srgbClr val="00D100"/>
            </a:solidFill>
            <a:ln w="9525">
              <a:noFill/>
              <a:round/>
              <a:headEnd/>
              <a:tailEnd/>
            </a:ln>
          </p:spPr>
          <p:txBody>
            <a:bodyPr/>
            <a:lstStyle/>
            <a:p>
              <a:endParaRPr lang="ru-RU"/>
            </a:p>
          </p:txBody>
        </p:sp>
        <p:sp>
          <p:nvSpPr>
            <p:cNvPr id="162261" name="Freeform 3918"/>
            <p:cNvSpPr>
              <a:spLocks/>
            </p:cNvSpPr>
            <p:nvPr/>
          </p:nvSpPr>
          <p:spPr bwMode="auto">
            <a:xfrm>
              <a:off x="2208" y="2377"/>
              <a:ext cx="106" cy="158"/>
            </a:xfrm>
            <a:custGeom>
              <a:avLst/>
              <a:gdLst>
                <a:gd name="T0" fmla="*/ 17 w 106"/>
                <a:gd name="T1" fmla="*/ 0 h 158"/>
                <a:gd name="T2" fmla="*/ 21 w 106"/>
                <a:gd name="T3" fmla="*/ 9 h 158"/>
                <a:gd name="T4" fmla="*/ 31 w 106"/>
                <a:gd name="T5" fmla="*/ 25 h 158"/>
                <a:gd name="T6" fmla="*/ 40 w 106"/>
                <a:gd name="T7" fmla="*/ 32 h 158"/>
                <a:gd name="T8" fmla="*/ 48 w 106"/>
                <a:gd name="T9" fmla="*/ 38 h 158"/>
                <a:gd name="T10" fmla="*/ 56 w 106"/>
                <a:gd name="T11" fmla="*/ 41 h 158"/>
                <a:gd name="T12" fmla="*/ 66 w 106"/>
                <a:gd name="T13" fmla="*/ 47 h 158"/>
                <a:gd name="T14" fmla="*/ 83 w 106"/>
                <a:gd name="T15" fmla="*/ 60 h 158"/>
                <a:gd name="T16" fmla="*/ 97 w 106"/>
                <a:gd name="T17" fmla="*/ 74 h 158"/>
                <a:gd name="T18" fmla="*/ 104 w 106"/>
                <a:gd name="T19" fmla="*/ 87 h 158"/>
                <a:gd name="T20" fmla="*/ 106 w 106"/>
                <a:gd name="T21" fmla="*/ 100 h 158"/>
                <a:gd name="T22" fmla="*/ 106 w 106"/>
                <a:gd name="T23" fmla="*/ 128 h 158"/>
                <a:gd name="T24" fmla="*/ 102 w 106"/>
                <a:gd name="T25" fmla="*/ 158 h 158"/>
                <a:gd name="T26" fmla="*/ 94 w 106"/>
                <a:gd name="T27" fmla="*/ 149 h 158"/>
                <a:gd name="T28" fmla="*/ 76 w 106"/>
                <a:gd name="T29" fmla="*/ 132 h 158"/>
                <a:gd name="T30" fmla="*/ 55 w 106"/>
                <a:gd name="T31" fmla="*/ 115 h 158"/>
                <a:gd name="T32" fmla="*/ 36 w 106"/>
                <a:gd name="T33" fmla="*/ 102 h 158"/>
                <a:gd name="T34" fmla="*/ 13 w 106"/>
                <a:gd name="T35" fmla="*/ 79 h 158"/>
                <a:gd name="T36" fmla="*/ 6 w 106"/>
                <a:gd name="T37" fmla="*/ 68 h 158"/>
                <a:gd name="T38" fmla="*/ 0 w 106"/>
                <a:gd name="T39" fmla="*/ 55 h 158"/>
                <a:gd name="T40" fmla="*/ 2 w 106"/>
                <a:gd name="T41" fmla="*/ 36 h 158"/>
                <a:gd name="T42" fmla="*/ 6 w 106"/>
                <a:gd name="T43" fmla="*/ 19 h 158"/>
                <a:gd name="T44" fmla="*/ 17 w 106"/>
                <a:gd name="T45" fmla="*/ 0 h 15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6"/>
                <a:gd name="T70" fmla="*/ 0 h 158"/>
                <a:gd name="T71" fmla="*/ 106 w 106"/>
                <a:gd name="T72" fmla="*/ 158 h 15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6" h="158">
                  <a:moveTo>
                    <a:pt x="17" y="0"/>
                  </a:moveTo>
                  <a:lnTo>
                    <a:pt x="21" y="9"/>
                  </a:lnTo>
                  <a:lnTo>
                    <a:pt x="31" y="25"/>
                  </a:lnTo>
                  <a:lnTo>
                    <a:pt x="40" y="32"/>
                  </a:lnTo>
                  <a:lnTo>
                    <a:pt x="48" y="38"/>
                  </a:lnTo>
                  <a:lnTo>
                    <a:pt x="56" y="41"/>
                  </a:lnTo>
                  <a:lnTo>
                    <a:pt x="66" y="47"/>
                  </a:lnTo>
                  <a:lnTo>
                    <a:pt x="83" y="60"/>
                  </a:lnTo>
                  <a:lnTo>
                    <a:pt x="97" y="74"/>
                  </a:lnTo>
                  <a:lnTo>
                    <a:pt x="104" y="87"/>
                  </a:lnTo>
                  <a:lnTo>
                    <a:pt x="106" y="100"/>
                  </a:lnTo>
                  <a:lnTo>
                    <a:pt x="106" y="128"/>
                  </a:lnTo>
                  <a:lnTo>
                    <a:pt x="102" y="158"/>
                  </a:lnTo>
                  <a:lnTo>
                    <a:pt x="94" y="149"/>
                  </a:lnTo>
                  <a:lnTo>
                    <a:pt x="76" y="132"/>
                  </a:lnTo>
                  <a:lnTo>
                    <a:pt x="55" y="115"/>
                  </a:lnTo>
                  <a:lnTo>
                    <a:pt x="36" y="102"/>
                  </a:lnTo>
                  <a:lnTo>
                    <a:pt x="13" y="79"/>
                  </a:lnTo>
                  <a:lnTo>
                    <a:pt x="6" y="68"/>
                  </a:lnTo>
                  <a:lnTo>
                    <a:pt x="0" y="55"/>
                  </a:lnTo>
                  <a:lnTo>
                    <a:pt x="2" y="36"/>
                  </a:lnTo>
                  <a:lnTo>
                    <a:pt x="6" y="19"/>
                  </a:lnTo>
                  <a:lnTo>
                    <a:pt x="17" y="0"/>
                  </a:lnTo>
                </a:path>
              </a:pathLst>
            </a:custGeom>
            <a:noFill/>
            <a:ln w="6350" cap="rnd">
              <a:solidFill>
                <a:srgbClr val="47A146"/>
              </a:solidFill>
              <a:prstDash val="solid"/>
              <a:round/>
              <a:headEnd/>
              <a:tailEnd/>
            </a:ln>
          </p:spPr>
          <p:txBody>
            <a:bodyPr/>
            <a:lstStyle/>
            <a:p>
              <a:endParaRPr lang="ru-RU"/>
            </a:p>
          </p:txBody>
        </p:sp>
        <p:sp>
          <p:nvSpPr>
            <p:cNvPr id="162262" name="Freeform 3919"/>
            <p:cNvSpPr>
              <a:spLocks/>
            </p:cNvSpPr>
            <p:nvPr/>
          </p:nvSpPr>
          <p:spPr bwMode="auto">
            <a:xfrm>
              <a:off x="2610" y="1966"/>
              <a:ext cx="86" cy="130"/>
            </a:xfrm>
            <a:custGeom>
              <a:avLst/>
              <a:gdLst>
                <a:gd name="T0" fmla="*/ 79 w 86"/>
                <a:gd name="T1" fmla="*/ 71 h 130"/>
                <a:gd name="T2" fmla="*/ 77 w 86"/>
                <a:gd name="T3" fmla="*/ 74 h 130"/>
                <a:gd name="T4" fmla="*/ 75 w 86"/>
                <a:gd name="T5" fmla="*/ 77 h 130"/>
                <a:gd name="T6" fmla="*/ 69 w 86"/>
                <a:gd name="T7" fmla="*/ 82 h 130"/>
                <a:gd name="T8" fmla="*/ 65 w 86"/>
                <a:gd name="T9" fmla="*/ 88 h 130"/>
                <a:gd name="T10" fmla="*/ 63 w 86"/>
                <a:gd name="T11" fmla="*/ 91 h 130"/>
                <a:gd name="T12" fmla="*/ 61 w 86"/>
                <a:gd name="T13" fmla="*/ 94 h 130"/>
                <a:gd name="T14" fmla="*/ 61 w 86"/>
                <a:gd name="T15" fmla="*/ 100 h 130"/>
                <a:gd name="T16" fmla="*/ 61 w 86"/>
                <a:gd name="T17" fmla="*/ 105 h 130"/>
                <a:gd name="T18" fmla="*/ 63 w 86"/>
                <a:gd name="T19" fmla="*/ 117 h 130"/>
                <a:gd name="T20" fmla="*/ 67 w 86"/>
                <a:gd name="T21" fmla="*/ 130 h 130"/>
                <a:gd name="T22" fmla="*/ 50 w 86"/>
                <a:gd name="T23" fmla="*/ 121 h 130"/>
                <a:gd name="T24" fmla="*/ 34 w 86"/>
                <a:gd name="T25" fmla="*/ 113 h 130"/>
                <a:gd name="T26" fmla="*/ 25 w 86"/>
                <a:gd name="T27" fmla="*/ 107 h 130"/>
                <a:gd name="T28" fmla="*/ 19 w 86"/>
                <a:gd name="T29" fmla="*/ 102 h 130"/>
                <a:gd name="T30" fmla="*/ 13 w 86"/>
                <a:gd name="T31" fmla="*/ 94 h 130"/>
                <a:gd name="T32" fmla="*/ 6 w 86"/>
                <a:gd name="T33" fmla="*/ 85 h 130"/>
                <a:gd name="T34" fmla="*/ 0 w 86"/>
                <a:gd name="T35" fmla="*/ 76 h 130"/>
                <a:gd name="T36" fmla="*/ 3 w 86"/>
                <a:gd name="T37" fmla="*/ 67 h 130"/>
                <a:gd name="T38" fmla="*/ 6 w 86"/>
                <a:gd name="T39" fmla="*/ 58 h 130"/>
                <a:gd name="T40" fmla="*/ 9 w 86"/>
                <a:gd name="T41" fmla="*/ 54 h 130"/>
                <a:gd name="T42" fmla="*/ 13 w 86"/>
                <a:gd name="T43" fmla="*/ 50 h 130"/>
                <a:gd name="T44" fmla="*/ 17 w 86"/>
                <a:gd name="T45" fmla="*/ 46 h 130"/>
                <a:gd name="T46" fmla="*/ 24 w 86"/>
                <a:gd name="T47" fmla="*/ 41 h 130"/>
                <a:gd name="T48" fmla="*/ 30 w 86"/>
                <a:gd name="T49" fmla="*/ 37 h 130"/>
                <a:gd name="T50" fmla="*/ 32 w 86"/>
                <a:gd name="T51" fmla="*/ 33 h 130"/>
                <a:gd name="T52" fmla="*/ 34 w 86"/>
                <a:gd name="T53" fmla="*/ 28 h 130"/>
                <a:gd name="T54" fmla="*/ 35 w 86"/>
                <a:gd name="T55" fmla="*/ 26 h 130"/>
                <a:gd name="T56" fmla="*/ 35 w 86"/>
                <a:gd name="T57" fmla="*/ 20 h 130"/>
                <a:gd name="T58" fmla="*/ 34 w 86"/>
                <a:gd name="T59" fmla="*/ 11 h 130"/>
                <a:gd name="T60" fmla="*/ 29 w 86"/>
                <a:gd name="T61" fmla="*/ 0 h 130"/>
                <a:gd name="T62" fmla="*/ 43 w 86"/>
                <a:gd name="T63" fmla="*/ 9 h 130"/>
                <a:gd name="T64" fmla="*/ 55 w 86"/>
                <a:gd name="T65" fmla="*/ 18 h 130"/>
                <a:gd name="T66" fmla="*/ 65 w 86"/>
                <a:gd name="T67" fmla="*/ 27 h 130"/>
                <a:gd name="T68" fmla="*/ 80 w 86"/>
                <a:gd name="T69" fmla="*/ 37 h 130"/>
                <a:gd name="T70" fmla="*/ 86 w 86"/>
                <a:gd name="T71" fmla="*/ 46 h 130"/>
                <a:gd name="T72" fmla="*/ 85 w 86"/>
                <a:gd name="T73" fmla="*/ 55 h 130"/>
                <a:gd name="T74" fmla="*/ 82 w 86"/>
                <a:gd name="T75" fmla="*/ 63 h 130"/>
                <a:gd name="T76" fmla="*/ 79 w 86"/>
                <a:gd name="T77" fmla="*/ 71 h 13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6"/>
                <a:gd name="T118" fmla="*/ 0 h 130"/>
                <a:gd name="T119" fmla="*/ 86 w 86"/>
                <a:gd name="T120" fmla="*/ 130 h 13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6" h="130">
                  <a:moveTo>
                    <a:pt x="79" y="71"/>
                  </a:moveTo>
                  <a:lnTo>
                    <a:pt x="77" y="74"/>
                  </a:lnTo>
                  <a:lnTo>
                    <a:pt x="75" y="77"/>
                  </a:lnTo>
                  <a:lnTo>
                    <a:pt x="69" y="82"/>
                  </a:lnTo>
                  <a:lnTo>
                    <a:pt x="65" y="88"/>
                  </a:lnTo>
                  <a:lnTo>
                    <a:pt x="63" y="91"/>
                  </a:lnTo>
                  <a:lnTo>
                    <a:pt x="61" y="94"/>
                  </a:lnTo>
                  <a:lnTo>
                    <a:pt x="61" y="100"/>
                  </a:lnTo>
                  <a:lnTo>
                    <a:pt x="61" y="105"/>
                  </a:lnTo>
                  <a:lnTo>
                    <a:pt x="63" y="117"/>
                  </a:lnTo>
                  <a:lnTo>
                    <a:pt x="67" y="130"/>
                  </a:lnTo>
                  <a:lnTo>
                    <a:pt x="50" y="121"/>
                  </a:lnTo>
                  <a:lnTo>
                    <a:pt x="34" y="113"/>
                  </a:lnTo>
                  <a:lnTo>
                    <a:pt x="25" y="107"/>
                  </a:lnTo>
                  <a:lnTo>
                    <a:pt x="19" y="102"/>
                  </a:lnTo>
                  <a:lnTo>
                    <a:pt x="13" y="94"/>
                  </a:lnTo>
                  <a:lnTo>
                    <a:pt x="6" y="85"/>
                  </a:lnTo>
                  <a:lnTo>
                    <a:pt x="0" y="76"/>
                  </a:lnTo>
                  <a:lnTo>
                    <a:pt x="3" y="67"/>
                  </a:lnTo>
                  <a:lnTo>
                    <a:pt x="6" y="58"/>
                  </a:lnTo>
                  <a:lnTo>
                    <a:pt x="9" y="54"/>
                  </a:lnTo>
                  <a:lnTo>
                    <a:pt x="13" y="50"/>
                  </a:lnTo>
                  <a:lnTo>
                    <a:pt x="17" y="46"/>
                  </a:lnTo>
                  <a:lnTo>
                    <a:pt x="24" y="41"/>
                  </a:lnTo>
                  <a:lnTo>
                    <a:pt x="30" y="37"/>
                  </a:lnTo>
                  <a:lnTo>
                    <a:pt x="32" y="33"/>
                  </a:lnTo>
                  <a:lnTo>
                    <a:pt x="34" y="28"/>
                  </a:lnTo>
                  <a:lnTo>
                    <a:pt x="35" y="26"/>
                  </a:lnTo>
                  <a:lnTo>
                    <a:pt x="35" y="20"/>
                  </a:lnTo>
                  <a:lnTo>
                    <a:pt x="34" y="11"/>
                  </a:lnTo>
                  <a:lnTo>
                    <a:pt x="29" y="0"/>
                  </a:lnTo>
                  <a:lnTo>
                    <a:pt x="43" y="9"/>
                  </a:lnTo>
                  <a:lnTo>
                    <a:pt x="55" y="18"/>
                  </a:lnTo>
                  <a:lnTo>
                    <a:pt x="65" y="27"/>
                  </a:lnTo>
                  <a:lnTo>
                    <a:pt x="80" y="37"/>
                  </a:lnTo>
                  <a:lnTo>
                    <a:pt x="86" y="46"/>
                  </a:lnTo>
                  <a:lnTo>
                    <a:pt x="85" y="55"/>
                  </a:lnTo>
                  <a:lnTo>
                    <a:pt x="82" y="63"/>
                  </a:lnTo>
                  <a:lnTo>
                    <a:pt x="79" y="71"/>
                  </a:lnTo>
                  <a:close/>
                </a:path>
              </a:pathLst>
            </a:custGeom>
            <a:solidFill>
              <a:srgbClr val="EC2F16"/>
            </a:solidFill>
            <a:ln w="9525">
              <a:noFill/>
              <a:round/>
              <a:headEnd/>
              <a:tailEnd/>
            </a:ln>
          </p:spPr>
          <p:txBody>
            <a:bodyPr/>
            <a:lstStyle/>
            <a:p>
              <a:endParaRPr lang="ru-RU"/>
            </a:p>
          </p:txBody>
        </p:sp>
        <p:sp>
          <p:nvSpPr>
            <p:cNvPr id="162263" name="Freeform 3920"/>
            <p:cNvSpPr>
              <a:spLocks/>
            </p:cNvSpPr>
            <p:nvPr/>
          </p:nvSpPr>
          <p:spPr bwMode="auto">
            <a:xfrm>
              <a:off x="2610" y="1966"/>
              <a:ext cx="86" cy="130"/>
            </a:xfrm>
            <a:custGeom>
              <a:avLst/>
              <a:gdLst>
                <a:gd name="T0" fmla="*/ 79 w 86"/>
                <a:gd name="T1" fmla="*/ 69 h 130"/>
                <a:gd name="T2" fmla="*/ 69 w 86"/>
                <a:gd name="T3" fmla="*/ 82 h 130"/>
                <a:gd name="T4" fmla="*/ 65 w 86"/>
                <a:gd name="T5" fmla="*/ 88 h 130"/>
                <a:gd name="T6" fmla="*/ 61 w 86"/>
                <a:gd name="T7" fmla="*/ 94 h 130"/>
                <a:gd name="T8" fmla="*/ 61 w 86"/>
                <a:gd name="T9" fmla="*/ 105 h 130"/>
                <a:gd name="T10" fmla="*/ 63 w 86"/>
                <a:gd name="T11" fmla="*/ 117 h 130"/>
                <a:gd name="T12" fmla="*/ 67 w 86"/>
                <a:gd name="T13" fmla="*/ 130 h 130"/>
                <a:gd name="T14" fmla="*/ 50 w 86"/>
                <a:gd name="T15" fmla="*/ 121 h 130"/>
                <a:gd name="T16" fmla="*/ 34 w 86"/>
                <a:gd name="T17" fmla="*/ 112 h 130"/>
                <a:gd name="T18" fmla="*/ 19 w 86"/>
                <a:gd name="T19" fmla="*/ 100 h 130"/>
                <a:gd name="T20" fmla="*/ 6 w 86"/>
                <a:gd name="T21" fmla="*/ 85 h 130"/>
                <a:gd name="T22" fmla="*/ 0 w 86"/>
                <a:gd name="T23" fmla="*/ 74 h 130"/>
                <a:gd name="T24" fmla="*/ 3 w 86"/>
                <a:gd name="T25" fmla="*/ 67 h 130"/>
                <a:gd name="T26" fmla="*/ 13 w 86"/>
                <a:gd name="T27" fmla="*/ 50 h 130"/>
                <a:gd name="T28" fmla="*/ 24 w 86"/>
                <a:gd name="T29" fmla="*/ 41 h 130"/>
                <a:gd name="T30" fmla="*/ 30 w 86"/>
                <a:gd name="T31" fmla="*/ 37 h 130"/>
                <a:gd name="T32" fmla="*/ 34 w 86"/>
                <a:gd name="T33" fmla="*/ 28 h 130"/>
                <a:gd name="T34" fmla="*/ 35 w 86"/>
                <a:gd name="T35" fmla="*/ 20 h 130"/>
                <a:gd name="T36" fmla="*/ 34 w 86"/>
                <a:gd name="T37" fmla="*/ 11 h 130"/>
                <a:gd name="T38" fmla="*/ 30 w 86"/>
                <a:gd name="T39" fmla="*/ 0 h 130"/>
                <a:gd name="T40" fmla="*/ 43 w 86"/>
                <a:gd name="T41" fmla="*/ 9 h 130"/>
                <a:gd name="T42" fmla="*/ 67 w 86"/>
                <a:gd name="T43" fmla="*/ 26 h 130"/>
                <a:gd name="T44" fmla="*/ 86 w 86"/>
                <a:gd name="T45" fmla="*/ 46 h 130"/>
                <a:gd name="T46" fmla="*/ 79 w 86"/>
                <a:gd name="T47" fmla="*/ 69 h 1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6"/>
                <a:gd name="T73" fmla="*/ 0 h 130"/>
                <a:gd name="T74" fmla="*/ 86 w 86"/>
                <a:gd name="T75" fmla="*/ 130 h 1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6" h="130">
                  <a:moveTo>
                    <a:pt x="79" y="69"/>
                  </a:moveTo>
                  <a:lnTo>
                    <a:pt x="69" y="82"/>
                  </a:lnTo>
                  <a:lnTo>
                    <a:pt x="65" y="88"/>
                  </a:lnTo>
                  <a:lnTo>
                    <a:pt x="61" y="94"/>
                  </a:lnTo>
                  <a:lnTo>
                    <a:pt x="61" y="105"/>
                  </a:lnTo>
                  <a:lnTo>
                    <a:pt x="63" y="117"/>
                  </a:lnTo>
                  <a:lnTo>
                    <a:pt x="67" y="130"/>
                  </a:lnTo>
                  <a:lnTo>
                    <a:pt x="50" y="121"/>
                  </a:lnTo>
                  <a:lnTo>
                    <a:pt x="34" y="112"/>
                  </a:lnTo>
                  <a:lnTo>
                    <a:pt x="19" y="100"/>
                  </a:lnTo>
                  <a:lnTo>
                    <a:pt x="6" y="85"/>
                  </a:lnTo>
                  <a:lnTo>
                    <a:pt x="0" y="74"/>
                  </a:lnTo>
                  <a:lnTo>
                    <a:pt x="3" y="67"/>
                  </a:lnTo>
                  <a:lnTo>
                    <a:pt x="13" y="50"/>
                  </a:lnTo>
                  <a:lnTo>
                    <a:pt x="24" y="41"/>
                  </a:lnTo>
                  <a:lnTo>
                    <a:pt x="30" y="37"/>
                  </a:lnTo>
                  <a:lnTo>
                    <a:pt x="34" y="28"/>
                  </a:lnTo>
                  <a:lnTo>
                    <a:pt x="35" y="20"/>
                  </a:lnTo>
                  <a:lnTo>
                    <a:pt x="34" y="11"/>
                  </a:lnTo>
                  <a:lnTo>
                    <a:pt x="30" y="0"/>
                  </a:lnTo>
                  <a:lnTo>
                    <a:pt x="43" y="9"/>
                  </a:lnTo>
                  <a:lnTo>
                    <a:pt x="67" y="26"/>
                  </a:lnTo>
                  <a:lnTo>
                    <a:pt x="86" y="46"/>
                  </a:lnTo>
                  <a:lnTo>
                    <a:pt x="79" y="69"/>
                  </a:lnTo>
                </a:path>
              </a:pathLst>
            </a:custGeom>
            <a:noFill/>
            <a:ln w="6350" cap="rnd">
              <a:solidFill>
                <a:srgbClr val="D17C4F"/>
              </a:solidFill>
              <a:prstDash val="solid"/>
              <a:round/>
              <a:headEnd/>
              <a:tailEnd/>
            </a:ln>
          </p:spPr>
          <p:txBody>
            <a:bodyPr/>
            <a:lstStyle/>
            <a:p>
              <a:endParaRPr lang="ru-RU"/>
            </a:p>
          </p:txBody>
        </p:sp>
        <p:sp>
          <p:nvSpPr>
            <p:cNvPr id="162264" name="Freeform 3921"/>
            <p:cNvSpPr>
              <a:spLocks/>
            </p:cNvSpPr>
            <p:nvPr/>
          </p:nvSpPr>
          <p:spPr bwMode="auto">
            <a:xfrm>
              <a:off x="2610" y="1805"/>
              <a:ext cx="101" cy="120"/>
            </a:xfrm>
            <a:custGeom>
              <a:avLst/>
              <a:gdLst>
                <a:gd name="T0" fmla="*/ 0 w 101"/>
                <a:gd name="T1" fmla="*/ 66 h 120"/>
                <a:gd name="T2" fmla="*/ 4 w 101"/>
                <a:gd name="T3" fmla="*/ 70 h 120"/>
                <a:gd name="T4" fmla="*/ 8 w 101"/>
                <a:gd name="T5" fmla="*/ 75 h 120"/>
                <a:gd name="T6" fmla="*/ 19 w 101"/>
                <a:gd name="T7" fmla="*/ 85 h 120"/>
                <a:gd name="T8" fmla="*/ 24 w 101"/>
                <a:gd name="T9" fmla="*/ 89 h 120"/>
                <a:gd name="T10" fmla="*/ 28 w 101"/>
                <a:gd name="T11" fmla="*/ 92 h 120"/>
                <a:gd name="T12" fmla="*/ 41 w 101"/>
                <a:gd name="T13" fmla="*/ 100 h 120"/>
                <a:gd name="T14" fmla="*/ 73 w 101"/>
                <a:gd name="T15" fmla="*/ 120 h 120"/>
                <a:gd name="T16" fmla="*/ 68 w 101"/>
                <a:gd name="T17" fmla="*/ 116 h 120"/>
                <a:gd name="T18" fmla="*/ 63 w 101"/>
                <a:gd name="T19" fmla="*/ 109 h 120"/>
                <a:gd name="T20" fmla="*/ 60 w 101"/>
                <a:gd name="T21" fmla="*/ 103 h 120"/>
                <a:gd name="T22" fmla="*/ 58 w 101"/>
                <a:gd name="T23" fmla="*/ 100 h 120"/>
                <a:gd name="T24" fmla="*/ 57 w 101"/>
                <a:gd name="T25" fmla="*/ 97 h 120"/>
                <a:gd name="T26" fmla="*/ 57 w 101"/>
                <a:gd name="T27" fmla="*/ 94 h 120"/>
                <a:gd name="T28" fmla="*/ 57 w 101"/>
                <a:gd name="T29" fmla="*/ 89 h 120"/>
                <a:gd name="T30" fmla="*/ 58 w 101"/>
                <a:gd name="T31" fmla="*/ 86 h 120"/>
                <a:gd name="T32" fmla="*/ 60 w 101"/>
                <a:gd name="T33" fmla="*/ 83 h 120"/>
                <a:gd name="T34" fmla="*/ 64 w 101"/>
                <a:gd name="T35" fmla="*/ 77 h 120"/>
                <a:gd name="T36" fmla="*/ 70 w 101"/>
                <a:gd name="T37" fmla="*/ 73 h 120"/>
                <a:gd name="T38" fmla="*/ 75 w 101"/>
                <a:gd name="T39" fmla="*/ 70 h 120"/>
                <a:gd name="T40" fmla="*/ 81 w 101"/>
                <a:gd name="T41" fmla="*/ 67 h 120"/>
                <a:gd name="T42" fmla="*/ 83 w 101"/>
                <a:gd name="T43" fmla="*/ 66 h 120"/>
                <a:gd name="T44" fmla="*/ 87 w 101"/>
                <a:gd name="T45" fmla="*/ 62 h 120"/>
                <a:gd name="T46" fmla="*/ 94 w 101"/>
                <a:gd name="T47" fmla="*/ 54 h 120"/>
                <a:gd name="T48" fmla="*/ 98 w 101"/>
                <a:gd name="T49" fmla="*/ 47 h 120"/>
                <a:gd name="T50" fmla="*/ 99 w 101"/>
                <a:gd name="T51" fmla="*/ 42 h 120"/>
                <a:gd name="T52" fmla="*/ 101 w 101"/>
                <a:gd name="T53" fmla="*/ 37 h 120"/>
                <a:gd name="T54" fmla="*/ 101 w 101"/>
                <a:gd name="T55" fmla="*/ 29 h 120"/>
                <a:gd name="T56" fmla="*/ 101 w 101"/>
                <a:gd name="T57" fmla="*/ 23 h 120"/>
                <a:gd name="T58" fmla="*/ 99 w 101"/>
                <a:gd name="T59" fmla="*/ 18 h 120"/>
                <a:gd name="T60" fmla="*/ 98 w 101"/>
                <a:gd name="T61" fmla="*/ 13 h 120"/>
                <a:gd name="T62" fmla="*/ 94 w 101"/>
                <a:gd name="T63" fmla="*/ 9 h 120"/>
                <a:gd name="T64" fmla="*/ 92 w 101"/>
                <a:gd name="T65" fmla="*/ 7 h 120"/>
                <a:gd name="T66" fmla="*/ 88 w 101"/>
                <a:gd name="T67" fmla="*/ 6 h 120"/>
                <a:gd name="T68" fmla="*/ 83 w 101"/>
                <a:gd name="T69" fmla="*/ 2 h 120"/>
                <a:gd name="T70" fmla="*/ 77 w 101"/>
                <a:gd name="T71" fmla="*/ 0 h 120"/>
                <a:gd name="T72" fmla="*/ 71 w 101"/>
                <a:gd name="T73" fmla="*/ 0 h 120"/>
                <a:gd name="T74" fmla="*/ 63 w 101"/>
                <a:gd name="T75" fmla="*/ 0 h 120"/>
                <a:gd name="T76" fmla="*/ 57 w 101"/>
                <a:gd name="T77" fmla="*/ 4 h 120"/>
                <a:gd name="T78" fmla="*/ 52 w 101"/>
                <a:gd name="T79" fmla="*/ 7 h 120"/>
                <a:gd name="T80" fmla="*/ 45 w 101"/>
                <a:gd name="T81" fmla="*/ 10 h 120"/>
                <a:gd name="T82" fmla="*/ 38 w 101"/>
                <a:gd name="T83" fmla="*/ 15 h 120"/>
                <a:gd name="T84" fmla="*/ 30 w 101"/>
                <a:gd name="T85" fmla="*/ 23 h 120"/>
                <a:gd name="T86" fmla="*/ 24 w 101"/>
                <a:gd name="T87" fmla="*/ 31 h 120"/>
                <a:gd name="T88" fmla="*/ 15 w 101"/>
                <a:gd name="T89" fmla="*/ 39 h 120"/>
                <a:gd name="T90" fmla="*/ 11 w 101"/>
                <a:gd name="T91" fmla="*/ 47 h 120"/>
                <a:gd name="T92" fmla="*/ 4 w 101"/>
                <a:gd name="T93" fmla="*/ 56 h 120"/>
                <a:gd name="T94" fmla="*/ 0 w 101"/>
                <a:gd name="T95" fmla="*/ 66 h 12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1"/>
                <a:gd name="T145" fmla="*/ 0 h 120"/>
                <a:gd name="T146" fmla="*/ 101 w 101"/>
                <a:gd name="T147" fmla="*/ 120 h 12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1" h="120">
                  <a:moveTo>
                    <a:pt x="0" y="66"/>
                  </a:moveTo>
                  <a:lnTo>
                    <a:pt x="4" y="70"/>
                  </a:lnTo>
                  <a:lnTo>
                    <a:pt x="8" y="75"/>
                  </a:lnTo>
                  <a:lnTo>
                    <a:pt x="19" y="85"/>
                  </a:lnTo>
                  <a:lnTo>
                    <a:pt x="24" y="89"/>
                  </a:lnTo>
                  <a:lnTo>
                    <a:pt x="28" y="92"/>
                  </a:lnTo>
                  <a:lnTo>
                    <a:pt x="41" y="100"/>
                  </a:lnTo>
                  <a:lnTo>
                    <a:pt x="73" y="120"/>
                  </a:lnTo>
                  <a:lnTo>
                    <a:pt x="68" y="116"/>
                  </a:lnTo>
                  <a:lnTo>
                    <a:pt x="63" y="109"/>
                  </a:lnTo>
                  <a:lnTo>
                    <a:pt x="60" y="103"/>
                  </a:lnTo>
                  <a:lnTo>
                    <a:pt x="58" y="100"/>
                  </a:lnTo>
                  <a:lnTo>
                    <a:pt x="57" y="97"/>
                  </a:lnTo>
                  <a:lnTo>
                    <a:pt x="57" y="94"/>
                  </a:lnTo>
                  <a:lnTo>
                    <a:pt x="57" y="89"/>
                  </a:lnTo>
                  <a:lnTo>
                    <a:pt x="58" y="86"/>
                  </a:lnTo>
                  <a:lnTo>
                    <a:pt x="60" y="83"/>
                  </a:lnTo>
                  <a:lnTo>
                    <a:pt x="64" y="77"/>
                  </a:lnTo>
                  <a:lnTo>
                    <a:pt x="70" y="73"/>
                  </a:lnTo>
                  <a:lnTo>
                    <a:pt x="75" y="70"/>
                  </a:lnTo>
                  <a:lnTo>
                    <a:pt x="81" y="67"/>
                  </a:lnTo>
                  <a:lnTo>
                    <a:pt x="83" y="66"/>
                  </a:lnTo>
                  <a:lnTo>
                    <a:pt x="87" y="62"/>
                  </a:lnTo>
                  <a:lnTo>
                    <a:pt x="94" y="54"/>
                  </a:lnTo>
                  <a:lnTo>
                    <a:pt x="98" y="47"/>
                  </a:lnTo>
                  <a:lnTo>
                    <a:pt x="99" y="42"/>
                  </a:lnTo>
                  <a:lnTo>
                    <a:pt x="101" y="37"/>
                  </a:lnTo>
                  <a:lnTo>
                    <a:pt x="101" y="29"/>
                  </a:lnTo>
                  <a:lnTo>
                    <a:pt x="101" y="23"/>
                  </a:lnTo>
                  <a:lnTo>
                    <a:pt x="99" y="18"/>
                  </a:lnTo>
                  <a:lnTo>
                    <a:pt x="98" y="13"/>
                  </a:lnTo>
                  <a:lnTo>
                    <a:pt x="94" y="9"/>
                  </a:lnTo>
                  <a:lnTo>
                    <a:pt x="92" y="7"/>
                  </a:lnTo>
                  <a:lnTo>
                    <a:pt x="88" y="6"/>
                  </a:lnTo>
                  <a:lnTo>
                    <a:pt x="83" y="2"/>
                  </a:lnTo>
                  <a:lnTo>
                    <a:pt x="77" y="0"/>
                  </a:lnTo>
                  <a:lnTo>
                    <a:pt x="71" y="0"/>
                  </a:lnTo>
                  <a:lnTo>
                    <a:pt x="63" y="0"/>
                  </a:lnTo>
                  <a:lnTo>
                    <a:pt x="57" y="4"/>
                  </a:lnTo>
                  <a:lnTo>
                    <a:pt x="52" y="7"/>
                  </a:lnTo>
                  <a:lnTo>
                    <a:pt x="45" y="10"/>
                  </a:lnTo>
                  <a:lnTo>
                    <a:pt x="38" y="15"/>
                  </a:lnTo>
                  <a:lnTo>
                    <a:pt x="30" y="23"/>
                  </a:lnTo>
                  <a:lnTo>
                    <a:pt x="24" y="31"/>
                  </a:lnTo>
                  <a:lnTo>
                    <a:pt x="15" y="39"/>
                  </a:lnTo>
                  <a:lnTo>
                    <a:pt x="11" y="47"/>
                  </a:lnTo>
                  <a:lnTo>
                    <a:pt x="4" y="56"/>
                  </a:lnTo>
                  <a:lnTo>
                    <a:pt x="0" y="66"/>
                  </a:lnTo>
                  <a:close/>
                </a:path>
              </a:pathLst>
            </a:custGeom>
            <a:solidFill>
              <a:srgbClr val="EC2F16"/>
            </a:solidFill>
            <a:ln w="9525">
              <a:noFill/>
              <a:round/>
              <a:headEnd/>
              <a:tailEnd/>
            </a:ln>
          </p:spPr>
          <p:txBody>
            <a:bodyPr/>
            <a:lstStyle/>
            <a:p>
              <a:endParaRPr lang="ru-RU"/>
            </a:p>
          </p:txBody>
        </p:sp>
        <p:sp>
          <p:nvSpPr>
            <p:cNvPr id="162265" name="Freeform 3922"/>
            <p:cNvSpPr>
              <a:spLocks/>
            </p:cNvSpPr>
            <p:nvPr/>
          </p:nvSpPr>
          <p:spPr bwMode="auto">
            <a:xfrm>
              <a:off x="2610" y="1805"/>
              <a:ext cx="101" cy="120"/>
            </a:xfrm>
            <a:custGeom>
              <a:avLst/>
              <a:gdLst>
                <a:gd name="T0" fmla="*/ 0 w 101"/>
                <a:gd name="T1" fmla="*/ 66 h 120"/>
                <a:gd name="T2" fmla="*/ 19 w 101"/>
                <a:gd name="T3" fmla="*/ 85 h 120"/>
                <a:gd name="T4" fmla="*/ 41 w 101"/>
                <a:gd name="T5" fmla="*/ 100 h 120"/>
                <a:gd name="T6" fmla="*/ 73 w 101"/>
                <a:gd name="T7" fmla="*/ 120 h 120"/>
                <a:gd name="T8" fmla="*/ 68 w 101"/>
                <a:gd name="T9" fmla="*/ 116 h 120"/>
                <a:gd name="T10" fmla="*/ 60 w 101"/>
                <a:gd name="T11" fmla="*/ 103 h 120"/>
                <a:gd name="T12" fmla="*/ 58 w 101"/>
                <a:gd name="T13" fmla="*/ 97 h 120"/>
                <a:gd name="T14" fmla="*/ 57 w 101"/>
                <a:gd name="T15" fmla="*/ 89 h 120"/>
                <a:gd name="T16" fmla="*/ 60 w 101"/>
                <a:gd name="T17" fmla="*/ 83 h 120"/>
                <a:gd name="T18" fmla="*/ 64 w 101"/>
                <a:gd name="T19" fmla="*/ 77 h 120"/>
                <a:gd name="T20" fmla="*/ 70 w 101"/>
                <a:gd name="T21" fmla="*/ 72 h 120"/>
                <a:gd name="T22" fmla="*/ 75 w 101"/>
                <a:gd name="T23" fmla="*/ 70 h 120"/>
                <a:gd name="T24" fmla="*/ 87 w 101"/>
                <a:gd name="T25" fmla="*/ 62 h 120"/>
                <a:gd name="T26" fmla="*/ 94 w 101"/>
                <a:gd name="T27" fmla="*/ 54 h 120"/>
                <a:gd name="T28" fmla="*/ 98 w 101"/>
                <a:gd name="T29" fmla="*/ 47 h 120"/>
                <a:gd name="T30" fmla="*/ 101 w 101"/>
                <a:gd name="T31" fmla="*/ 37 h 120"/>
                <a:gd name="T32" fmla="*/ 101 w 101"/>
                <a:gd name="T33" fmla="*/ 29 h 120"/>
                <a:gd name="T34" fmla="*/ 99 w 101"/>
                <a:gd name="T35" fmla="*/ 18 h 120"/>
                <a:gd name="T36" fmla="*/ 94 w 101"/>
                <a:gd name="T37" fmla="*/ 9 h 120"/>
                <a:gd name="T38" fmla="*/ 83 w 101"/>
                <a:gd name="T39" fmla="*/ 2 h 120"/>
                <a:gd name="T40" fmla="*/ 71 w 101"/>
                <a:gd name="T41" fmla="*/ 0 h 120"/>
                <a:gd name="T42" fmla="*/ 57 w 101"/>
                <a:gd name="T43" fmla="*/ 4 h 120"/>
                <a:gd name="T44" fmla="*/ 45 w 101"/>
                <a:gd name="T45" fmla="*/ 10 h 120"/>
                <a:gd name="T46" fmla="*/ 30 w 101"/>
                <a:gd name="T47" fmla="*/ 21 h 120"/>
                <a:gd name="T48" fmla="*/ 15 w 101"/>
                <a:gd name="T49" fmla="*/ 39 h 120"/>
                <a:gd name="T50" fmla="*/ 6 w 101"/>
                <a:gd name="T51" fmla="*/ 56 h 120"/>
                <a:gd name="T52" fmla="*/ 0 w 101"/>
                <a:gd name="T53" fmla="*/ 66 h 12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1"/>
                <a:gd name="T82" fmla="*/ 0 h 120"/>
                <a:gd name="T83" fmla="*/ 101 w 101"/>
                <a:gd name="T84" fmla="*/ 120 h 12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1" h="120">
                  <a:moveTo>
                    <a:pt x="0" y="66"/>
                  </a:moveTo>
                  <a:lnTo>
                    <a:pt x="19" y="85"/>
                  </a:lnTo>
                  <a:lnTo>
                    <a:pt x="41" y="100"/>
                  </a:lnTo>
                  <a:lnTo>
                    <a:pt x="73" y="120"/>
                  </a:lnTo>
                  <a:lnTo>
                    <a:pt x="68" y="116"/>
                  </a:lnTo>
                  <a:lnTo>
                    <a:pt x="60" y="103"/>
                  </a:lnTo>
                  <a:lnTo>
                    <a:pt x="58" y="97"/>
                  </a:lnTo>
                  <a:lnTo>
                    <a:pt x="57" y="89"/>
                  </a:lnTo>
                  <a:lnTo>
                    <a:pt x="60" y="83"/>
                  </a:lnTo>
                  <a:lnTo>
                    <a:pt x="64" y="77"/>
                  </a:lnTo>
                  <a:lnTo>
                    <a:pt x="70" y="72"/>
                  </a:lnTo>
                  <a:lnTo>
                    <a:pt x="75" y="70"/>
                  </a:lnTo>
                  <a:lnTo>
                    <a:pt x="87" y="62"/>
                  </a:lnTo>
                  <a:lnTo>
                    <a:pt x="94" y="54"/>
                  </a:lnTo>
                  <a:lnTo>
                    <a:pt x="98" y="47"/>
                  </a:lnTo>
                  <a:lnTo>
                    <a:pt x="101" y="37"/>
                  </a:lnTo>
                  <a:lnTo>
                    <a:pt x="101" y="29"/>
                  </a:lnTo>
                  <a:lnTo>
                    <a:pt x="99" y="18"/>
                  </a:lnTo>
                  <a:lnTo>
                    <a:pt x="94" y="9"/>
                  </a:lnTo>
                  <a:lnTo>
                    <a:pt x="83" y="2"/>
                  </a:lnTo>
                  <a:lnTo>
                    <a:pt x="71" y="0"/>
                  </a:lnTo>
                  <a:lnTo>
                    <a:pt x="57" y="4"/>
                  </a:lnTo>
                  <a:lnTo>
                    <a:pt x="45" y="10"/>
                  </a:lnTo>
                  <a:lnTo>
                    <a:pt x="30" y="21"/>
                  </a:lnTo>
                  <a:lnTo>
                    <a:pt x="15" y="39"/>
                  </a:lnTo>
                  <a:lnTo>
                    <a:pt x="6" y="56"/>
                  </a:lnTo>
                  <a:lnTo>
                    <a:pt x="0" y="66"/>
                  </a:lnTo>
                </a:path>
              </a:pathLst>
            </a:custGeom>
            <a:noFill/>
            <a:ln w="6350" cap="rnd">
              <a:solidFill>
                <a:srgbClr val="D17C4F"/>
              </a:solidFill>
              <a:prstDash val="solid"/>
              <a:round/>
              <a:headEnd/>
              <a:tailEnd/>
            </a:ln>
          </p:spPr>
          <p:txBody>
            <a:bodyPr/>
            <a:lstStyle/>
            <a:p>
              <a:endParaRPr lang="ru-RU"/>
            </a:p>
          </p:txBody>
        </p:sp>
        <p:sp>
          <p:nvSpPr>
            <p:cNvPr id="162266" name="Freeform 3923"/>
            <p:cNvSpPr>
              <a:spLocks/>
            </p:cNvSpPr>
            <p:nvPr/>
          </p:nvSpPr>
          <p:spPr bwMode="auto">
            <a:xfrm>
              <a:off x="2596" y="1860"/>
              <a:ext cx="105" cy="155"/>
            </a:xfrm>
            <a:custGeom>
              <a:avLst/>
              <a:gdLst>
                <a:gd name="T0" fmla="*/ 22 w 105"/>
                <a:gd name="T1" fmla="*/ 0 h 155"/>
                <a:gd name="T2" fmla="*/ 24 w 105"/>
                <a:gd name="T3" fmla="*/ 9 h 155"/>
                <a:gd name="T4" fmla="*/ 27 w 105"/>
                <a:gd name="T5" fmla="*/ 15 h 155"/>
                <a:gd name="T6" fmla="*/ 28 w 105"/>
                <a:gd name="T7" fmla="*/ 20 h 155"/>
                <a:gd name="T8" fmla="*/ 30 w 105"/>
                <a:gd name="T9" fmla="*/ 23 h 155"/>
                <a:gd name="T10" fmla="*/ 33 w 105"/>
                <a:gd name="T11" fmla="*/ 26 h 155"/>
                <a:gd name="T12" fmla="*/ 36 w 105"/>
                <a:gd name="T13" fmla="*/ 31 h 155"/>
                <a:gd name="T14" fmla="*/ 46 w 105"/>
                <a:gd name="T15" fmla="*/ 35 h 155"/>
                <a:gd name="T16" fmla="*/ 55 w 105"/>
                <a:gd name="T17" fmla="*/ 39 h 155"/>
                <a:gd name="T18" fmla="*/ 59 w 105"/>
                <a:gd name="T19" fmla="*/ 42 h 155"/>
                <a:gd name="T20" fmla="*/ 64 w 105"/>
                <a:gd name="T21" fmla="*/ 45 h 155"/>
                <a:gd name="T22" fmla="*/ 80 w 105"/>
                <a:gd name="T23" fmla="*/ 56 h 155"/>
                <a:gd name="T24" fmla="*/ 87 w 105"/>
                <a:gd name="T25" fmla="*/ 63 h 155"/>
                <a:gd name="T26" fmla="*/ 94 w 105"/>
                <a:gd name="T27" fmla="*/ 72 h 155"/>
                <a:gd name="T28" fmla="*/ 98 w 105"/>
                <a:gd name="T29" fmla="*/ 78 h 155"/>
                <a:gd name="T30" fmla="*/ 100 w 105"/>
                <a:gd name="T31" fmla="*/ 83 h 155"/>
                <a:gd name="T32" fmla="*/ 103 w 105"/>
                <a:gd name="T33" fmla="*/ 89 h 155"/>
                <a:gd name="T34" fmla="*/ 105 w 105"/>
                <a:gd name="T35" fmla="*/ 97 h 155"/>
                <a:gd name="T36" fmla="*/ 105 w 105"/>
                <a:gd name="T37" fmla="*/ 105 h 155"/>
                <a:gd name="T38" fmla="*/ 105 w 105"/>
                <a:gd name="T39" fmla="*/ 111 h 155"/>
                <a:gd name="T40" fmla="*/ 103 w 105"/>
                <a:gd name="T41" fmla="*/ 125 h 155"/>
                <a:gd name="T42" fmla="*/ 103 w 105"/>
                <a:gd name="T43" fmla="*/ 134 h 155"/>
                <a:gd name="T44" fmla="*/ 102 w 105"/>
                <a:gd name="T45" fmla="*/ 144 h 155"/>
                <a:gd name="T46" fmla="*/ 98 w 105"/>
                <a:gd name="T47" fmla="*/ 155 h 155"/>
                <a:gd name="T48" fmla="*/ 96 w 105"/>
                <a:gd name="T49" fmla="*/ 152 h 155"/>
                <a:gd name="T50" fmla="*/ 91 w 105"/>
                <a:gd name="T51" fmla="*/ 144 h 155"/>
                <a:gd name="T52" fmla="*/ 83 w 105"/>
                <a:gd name="T53" fmla="*/ 136 h 155"/>
                <a:gd name="T54" fmla="*/ 74 w 105"/>
                <a:gd name="T55" fmla="*/ 127 h 155"/>
                <a:gd name="T56" fmla="*/ 52 w 105"/>
                <a:gd name="T57" fmla="*/ 113 h 155"/>
                <a:gd name="T58" fmla="*/ 35 w 105"/>
                <a:gd name="T59" fmla="*/ 99 h 155"/>
                <a:gd name="T60" fmla="*/ 22 w 105"/>
                <a:gd name="T61" fmla="*/ 88 h 155"/>
                <a:gd name="T62" fmla="*/ 16 w 105"/>
                <a:gd name="T63" fmla="*/ 83 h 155"/>
                <a:gd name="T64" fmla="*/ 11 w 105"/>
                <a:gd name="T65" fmla="*/ 77 h 155"/>
                <a:gd name="T66" fmla="*/ 4 w 105"/>
                <a:gd name="T67" fmla="*/ 64 h 155"/>
                <a:gd name="T68" fmla="*/ 2 w 105"/>
                <a:gd name="T69" fmla="*/ 59 h 155"/>
                <a:gd name="T70" fmla="*/ 0 w 105"/>
                <a:gd name="T71" fmla="*/ 52 h 155"/>
                <a:gd name="T72" fmla="*/ 0 w 105"/>
                <a:gd name="T73" fmla="*/ 43 h 155"/>
                <a:gd name="T74" fmla="*/ 2 w 105"/>
                <a:gd name="T75" fmla="*/ 34 h 155"/>
                <a:gd name="T76" fmla="*/ 5 w 105"/>
                <a:gd name="T77" fmla="*/ 26 h 155"/>
                <a:gd name="T78" fmla="*/ 10 w 105"/>
                <a:gd name="T79" fmla="*/ 18 h 155"/>
                <a:gd name="T80" fmla="*/ 18 w 105"/>
                <a:gd name="T81" fmla="*/ 6 h 155"/>
                <a:gd name="T82" fmla="*/ 22 w 105"/>
                <a:gd name="T83" fmla="*/ 0 h 15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05"/>
                <a:gd name="T127" fmla="*/ 0 h 155"/>
                <a:gd name="T128" fmla="*/ 105 w 105"/>
                <a:gd name="T129" fmla="*/ 155 h 15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05" h="155">
                  <a:moveTo>
                    <a:pt x="22" y="0"/>
                  </a:moveTo>
                  <a:lnTo>
                    <a:pt x="24" y="9"/>
                  </a:lnTo>
                  <a:lnTo>
                    <a:pt x="27" y="15"/>
                  </a:lnTo>
                  <a:lnTo>
                    <a:pt x="28" y="20"/>
                  </a:lnTo>
                  <a:lnTo>
                    <a:pt x="30" y="23"/>
                  </a:lnTo>
                  <a:lnTo>
                    <a:pt x="33" y="26"/>
                  </a:lnTo>
                  <a:lnTo>
                    <a:pt x="36" y="31"/>
                  </a:lnTo>
                  <a:lnTo>
                    <a:pt x="46" y="35"/>
                  </a:lnTo>
                  <a:lnTo>
                    <a:pt x="55" y="39"/>
                  </a:lnTo>
                  <a:lnTo>
                    <a:pt x="59" y="42"/>
                  </a:lnTo>
                  <a:lnTo>
                    <a:pt x="64" y="45"/>
                  </a:lnTo>
                  <a:lnTo>
                    <a:pt x="80" y="56"/>
                  </a:lnTo>
                  <a:lnTo>
                    <a:pt x="87" y="63"/>
                  </a:lnTo>
                  <a:lnTo>
                    <a:pt x="94" y="72"/>
                  </a:lnTo>
                  <a:lnTo>
                    <a:pt x="98" y="78"/>
                  </a:lnTo>
                  <a:lnTo>
                    <a:pt x="100" y="83"/>
                  </a:lnTo>
                  <a:lnTo>
                    <a:pt x="103" y="89"/>
                  </a:lnTo>
                  <a:lnTo>
                    <a:pt x="105" y="97"/>
                  </a:lnTo>
                  <a:lnTo>
                    <a:pt x="105" y="105"/>
                  </a:lnTo>
                  <a:lnTo>
                    <a:pt x="105" y="111"/>
                  </a:lnTo>
                  <a:lnTo>
                    <a:pt x="103" y="125"/>
                  </a:lnTo>
                  <a:lnTo>
                    <a:pt x="103" y="134"/>
                  </a:lnTo>
                  <a:lnTo>
                    <a:pt x="102" y="144"/>
                  </a:lnTo>
                  <a:lnTo>
                    <a:pt x="98" y="155"/>
                  </a:lnTo>
                  <a:lnTo>
                    <a:pt x="96" y="152"/>
                  </a:lnTo>
                  <a:lnTo>
                    <a:pt x="91" y="144"/>
                  </a:lnTo>
                  <a:lnTo>
                    <a:pt x="83" y="136"/>
                  </a:lnTo>
                  <a:lnTo>
                    <a:pt x="74" y="127"/>
                  </a:lnTo>
                  <a:lnTo>
                    <a:pt x="52" y="113"/>
                  </a:lnTo>
                  <a:lnTo>
                    <a:pt x="35" y="99"/>
                  </a:lnTo>
                  <a:lnTo>
                    <a:pt x="22" y="88"/>
                  </a:lnTo>
                  <a:lnTo>
                    <a:pt x="16" y="83"/>
                  </a:lnTo>
                  <a:lnTo>
                    <a:pt x="11" y="77"/>
                  </a:lnTo>
                  <a:lnTo>
                    <a:pt x="4" y="64"/>
                  </a:lnTo>
                  <a:lnTo>
                    <a:pt x="2" y="59"/>
                  </a:lnTo>
                  <a:lnTo>
                    <a:pt x="0" y="52"/>
                  </a:lnTo>
                  <a:lnTo>
                    <a:pt x="0" y="43"/>
                  </a:lnTo>
                  <a:lnTo>
                    <a:pt x="2" y="34"/>
                  </a:lnTo>
                  <a:lnTo>
                    <a:pt x="5" y="26"/>
                  </a:lnTo>
                  <a:lnTo>
                    <a:pt x="10" y="18"/>
                  </a:lnTo>
                  <a:lnTo>
                    <a:pt x="18" y="6"/>
                  </a:lnTo>
                  <a:lnTo>
                    <a:pt x="22" y="0"/>
                  </a:lnTo>
                  <a:close/>
                </a:path>
              </a:pathLst>
            </a:custGeom>
            <a:solidFill>
              <a:srgbClr val="FF8F57"/>
            </a:solidFill>
            <a:ln w="9525">
              <a:noFill/>
              <a:round/>
              <a:headEnd/>
              <a:tailEnd/>
            </a:ln>
          </p:spPr>
          <p:txBody>
            <a:bodyPr/>
            <a:lstStyle/>
            <a:p>
              <a:endParaRPr lang="ru-RU"/>
            </a:p>
          </p:txBody>
        </p:sp>
        <p:sp>
          <p:nvSpPr>
            <p:cNvPr id="162267" name="Freeform 3924"/>
            <p:cNvSpPr>
              <a:spLocks/>
            </p:cNvSpPr>
            <p:nvPr/>
          </p:nvSpPr>
          <p:spPr bwMode="auto">
            <a:xfrm>
              <a:off x="2596" y="1860"/>
              <a:ext cx="105" cy="155"/>
            </a:xfrm>
            <a:custGeom>
              <a:avLst/>
              <a:gdLst>
                <a:gd name="T0" fmla="*/ 22 w 105"/>
                <a:gd name="T1" fmla="*/ 0 h 155"/>
                <a:gd name="T2" fmla="*/ 30 w 105"/>
                <a:gd name="T3" fmla="*/ 22 h 155"/>
                <a:gd name="T4" fmla="*/ 38 w 105"/>
                <a:gd name="T5" fmla="*/ 30 h 155"/>
                <a:gd name="T6" fmla="*/ 46 w 105"/>
                <a:gd name="T7" fmla="*/ 34 h 155"/>
                <a:gd name="T8" fmla="*/ 64 w 105"/>
                <a:gd name="T9" fmla="*/ 45 h 155"/>
                <a:gd name="T10" fmla="*/ 81 w 105"/>
                <a:gd name="T11" fmla="*/ 56 h 155"/>
                <a:gd name="T12" fmla="*/ 94 w 105"/>
                <a:gd name="T13" fmla="*/ 72 h 155"/>
                <a:gd name="T14" fmla="*/ 100 w 105"/>
                <a:gd name="T15" fmla="*/ 83 h 155"/>
                <a:gd name="T16" fmla="*/ 105 w 105"/>
                <a:gd name="T17" fmla="*/ 97 h 155"/>
                <a:gd name="T18" fmla="*/ 103 w 105"/>
                <a:gd name="T19" fmla="*/ 125 h 155"/>
                <a:gd name="T20" fmla="*/ 98 w 105"/>
                <a:gd name="T21" fmla="*/ 155 h 155"/>
                <a:gd name="T22" fmla="*/ 91 w 105"/>
                <a:gd name="T23" fmla="*/ 144 h 155"/>
                <a:gd name="T24" fmla="*/ 74 w 105"/>
                <a:gd name="T25" fmla="*/ 127 h 155"/>
                <a:gd name="T26" fmla="*/ 52 w 105"/>
                <a:gd name="T27" fmla="*/ 113 h 155"/>
                <a:gd name="T28" fmla="*/ 35 w 105"/>
                <a:gd name="T29" fmla="*/ 97 h 155"/>
                <a:gd name="T30" fmla="*/ 11 w 105"/>
                <a:gd name="T31" fmla="*/ 75 h 155"/>
                <a:gd name="T32" fmla="*/ 6 w 105"/>
                <a:gd name="T33" fmla="*/ 64 h 155"/>
                <a:gd name="T34" fmla="*/ 0 w 105"/>
                <a:gd name="T35" fmla="*/ 52 h 155"/>
                <a:gd name="T36" fmla="*/ 0 w 105"/>
                <a:gd name="T37" fmla="*/ 43 h 155"/>
                <a:gd name="T38" fmla="*/ 2 w 105"/>
                <a:gd name="T39" fmla="*/ 34 h 155"/>
                <a:gd name="T40" fmla="*/ 10 w 105"/>
                <a:gd name="T41" fmla="*/ 18 h 155"/>
                <a:gd name="T42" fmla="*/ 22 w 105"/>
                <a:gd name="T43" fmla="*/ 0 h 15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05"/>
                <a:gd name="T67" fmla="*/ 0 h 155"/>
                <a:gd name="T68" fmla="*/ 105 w 105"/>
                <a:gd name="T69" fmla="*/ 155 h 15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05" h="155">
                  <a:moveTo>
                    <a:pt x="22" y="0"/>
                  </a:moveTo>
                  <a:lnTo>
                    <a:pt x="30" y="22"/>
                  </a:lnTo>
                  <a:lnTo>
                    <a:pt x="38" y="30"/>
                  </a:lnTo>
                  <a:lnTo>
                    <a:pt x="46" y="34"/>
                  </a:lnTo>
                  <a:lnTo>
                    <a:pt x="64" y="45"/>
                  </a:lnTo>
                  <a:lnTo>
                    <a:pt x="81" y="56"/>
                  </a:lnTo>
                  <a:lnTo>
                    <a:pt x="94" y="72"/>
                  </a:lnTo>
                  <a:lnTo>
                    <a:pt x="100" y="83"/>
                  </a:lnTo>
                  <a:lnTo>
                    <a:pt x="105" y="97"/>
                  </a:lnTo>
                  <a:lnTo>
                    <a:pt x="103" y="125"/>
                  </a:lnTo>
                  <a:lnTo>
                    <a:pt x="98" y="155"/>
                  </a:lnTo>
                  <a:lnTo>
                    <a:pt x="91" y="144"/>
                  </a:lnTo>
                  <a:lnTo>
                    <a:pt x="74" y="127"/>
                  </a:lnTo>
                  <a:lnTo>
                    <a:pt x="52" y="113"/>
                  </a:lnTo>
                  <a:lnTo>
                    <a:pt x="35" y="97"/>
                  </a:lnTo>
                  <a:lnTo>
                    <a:pt x="11" y="75"/>
                  </a:lnTo>
                  <a:lnTo>
                    <a:pt x="6" y="64"/>
                  </a:lnTo>
                  <a:lnTo>
                    <a:pt x="0" y="52"/>
                  </a:lnTo>
                  <a:lnTo>
                    <a:pt x="0" y="43"/>
                  </a:lnTo>
                  <a:lnTo>
                    <a:pt x="2" y="34"/>
                  </a:lnTo>
                  <a:lnTo>
                    <a:pt x="10" y="18"/>
                  </a:lnTo>
                  <a:lnTo>
                    <a:pt x="22" y="0"/>
                  </a:lnTo>
                </a:path>
              </a:pathLst>
            </a:custGeom>
            <a:noFill/>
            <a:ln w="6350" cap="rnd">
              <a:solidFill>
                <a:srgbClr val="D17C4F"/>
              </a:solidFill>
              <a:prstDash val="solid"/>
              <a:round/>
              <a:headEnd/>
              <a:tailEnd/>
            </a:ln>
          </p:spPr>
          <p:txBody>
            <a:bodyPr/>
            <a:lstStyle/>
            <a:p>
              <a:endParaRPr lang="ru-RU"/>
            </a:p>
          </p:txBody>
        </p:sp>
        <p:sp>
          <p:nvSpPr>
            <p:cNvPr id="162268" name="Freeform 3925"/>
            <p:cNvSpPr>
              <a:spLocks/>
            </p:cNvSpPr>
            <p:nvPr/>
          </p:nvSpPr>
          <p:spPr bwMode="auto">
            <a:xfrm>
              <a:off x="2593" y="2035"/>
              <a:ext cx="106" cy="159"/>
            </a:xfrm>
            <a:custGeom>
              <a:avLst/>
              <a:gdLst>
                <a:gd name="T0" fmla="*/ 18 w 106"/>
                <a:gd name="T1" fmla="*/ 0 h 159"/>
                <a:gd name="T2" fmla="*/ 22 w 106"/>
                <a:gd name="T3" fmla="*/ 10 h 159"/>
                <a:gd name="T4" fmla="*/ 26 w 106"/>
                <a:gd name="T5" fmla="*/ 18 h 159"/>
                <a:gd name="T6" fmla="*/ 31 w 106"/>
                <a:gd name="T7" fmla="*/ 26 h 159"/>
                <a:gd name="T8" fmla="*/ 35 w 106"/>
                <a:gd name="T9" fmla="*/ 29 h 159"/>
                <a:gd name="T10" fmla="*/ 40 w 106"/>
                <a:gd name="T11" fmla="*/ 32 h 159"/>
                <a:gd name="T12" fmla="*/ 47 w 106"/>
                <a:gd name="T13" fmla="*/ 37 h 159"/>
                <a:gd name="T14" fmla="*/ 57 w 106"/>
                <a:gd name="T15" fmla="*/ 42 h 159"/>
                <a:gd name="T16" fmla="*/ 66 w 106"/>
                <a:gd name="T17" fmla="*/ 48 h 159"/>
                <a:gd name="T18" fmla="*/ 81 w 106"/>
                <a:gd name="T19" fmla="*/ 59 h 159"/>
                <a:gd name="T20" fmla="*/ 89 w 106"/>
                <a:gd name="T21" fmla="*/ 66 h 159"/>
                <a:gd name="T22" fmla="*/ 95 w 106"/>
                <a:gd name="T23" fmla="*/ 75 h 159"/>
                <a:gd name="T24" fmla="*/ 100 w 106"/>
                <a:gd name="T25" fmla="*/ 81 h 159"/>
                <a:gd name="T26" fmla="*/ 101 w 106"/>
                <a:gd name="T27" fmla="*/ 87 h 159"/>
                <a:gd name="T28" fmla="*/ 105 w 106"/>
                <a:gd name="T29" fmla="*/ 93 h 159"/>
                <a:gd name="T30" fmla="*/ 106 w 106"/>
                <a:gd name="T31" fmla="*/ 100 h 159"/>
                <a:gd name="T32" fmla="*/ 106 w 106"/>
                <a:gd name="T33" fmla="*/ 108 h 159"/>
                <a:gd name="T34" fmla="*/ 106 w 106"/>
                <a:gd name="T35" fmla="*/ 115 h 159"/>
                <a:gd name="T36" fmla="*/ 105 w 106"/>
                <a:gd name="T37" fmla="*/ 129 h 159"/>
                <a:gd name="T38" fmla="*/ 105 w 106"/>
                <a:gd name="T39" fmla="*/ 138 h 159"/>
                <a:gd name="T40" fmla="*/ 103 w 106"/>
                <a:gd name="T41" fmla="*/ 148 h 159"/>
                <a:gd name="T42" fmla="*/ 100 w 106"/>
                <a:gd name="T43" fmla="*/ 159 h 159"/>
                <a:gd name="T44" fmla="*/ 98 w 106"/>
                <a:gd name="T45" fmla="*/ 156 h 159"/>
                <a:gd name="T46" fmla="*/ 92 w 106"/>
                <a:gd name="T47" fmla="*/ 148 h 159"/>
                <a:gd name="T48" fmla="*/ 85 w 106"/>
                <a:gd name="T49" fmla="*/ 140 h 159"/>
                <a:gd name="T50" fmla="*/ 75 w 106"/>
                <a:gd name="T51" fmla="*/ 131 h 159"/>
                <a:gd name="T52" fmla="*/ 53 w 106"/>
                <a:gd name="T53" fmla="*/ 117 h 159"/>
                <a:gd name="T54" fmla="*/ 37 w 106"/>
                <a:gd name="T55" fmla="*/ 102 h 159"/>
                <a:gd name="T56" fmla="*/ 24 w 106"/>
                <a:gd name="T57" fmla="*/ 91 h 159"/>
                <a:gd name="T58" fmla="*/ 18 w 106"/>
                <a:gd name="T59" fmla="*/ 87 h 159"/>
                <a:gd name="T60" fmla="*/ 13 w 106"/>
                <a:gd name="T61" fmla="*/ 80 h 159"/>
                <a:gd name="T62" fmla="*/ 7 w 106"/>
                <a:gd name="T63" fmla="*/ 68 h 159"/>
                <a:gd name="T64" fmla="*/ 4 w 106"/>
                <a:gd name="T65" fmla="*/ 63 h 159"/>
                <a:gd name="T66" fmla="*/ 2 w 106"/>
                <a:gd name="T67" fmla="*/ 55 h 159"/>
                <a:gd name="T68" fmla="*/ 0 w 106"/>
                <a:gd name="T69" fmla="*/ 51 h 159"/>
                <a:gd name="T70" fmla="*/ 0 w 106"/>
                <a:gd name="T71" fmla="*/ 47 h 159"/>
                <a:gd name="T72" fmla="*/ 2 w 106"/>
                <a:gd name="T73" fmla="*/ 37 h 159"/>
                <a:gd name="T74" fmla="*/ 5 w 106"/>
                <a:gd name="T75" fmla="*/ 27 h 159"/>
                <a:gd name="T76" fmla="*/ 9 w 106"/>
                <a:gd name="T77" fmla="*/ 19 h 159"/>
                <a:gd name="T78" fmla="*/ 15 w 106"/>
                <a:gd name="T79" fmla="*/ 6 h 159"/>
                <a:gd name="T80" fmla="*/ 18 w 106"/>
                <a:gd name="T81" fmla="*/ 0 h 15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6"/>
                <a:gd name="T124" fmla="*/ 0 h 159"/>
                <a:gd name="T125" fmla="*/ 106 w 106"/>
                <a:gd name="T126" fmla="*/ 159 h 15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6" h="159">
                  <a:moveTo>
                    <a:pt x="18" y="0"/>
                  </a:moveTo>
                  <a:lnTo>
                    <a:pt x="22" y="10"/>
                  </a:lnTo>
                  <a:lnTo>
                    <a:pt x="26" y="18"/>
                  </a:lnTo>
                  <a:lnTo>
                    <a:pt x="31" y="26"/>
                  </a:lnTo>
                  <a:lnTo>
                    <a:pt x="35" y="29"/>
                  </a:lnTo>
                  <a:lnTo>
                    <a:pt x="40" y="32"/>
                  </a:lnTo>
                  <a:lnTo>
                    <a:pt x="47" y="37"/>
                  </a:lnTo>
                  <a:lnTo>
                    <a:pt x="57" y="42"/>
                  </a:lnTo>
                  <a:lnTo>
                    <a:pt x="66" y="48"/>
                  </a:lnTo>
                  <a:lnTo>
                    <a:pt x="81" y="59"/>
                  </a:lnTo>
                  <a:lnTo>
                    <a:pt x="89" y="66"/>
                  </a:lnTo>
                  <a:lnTo>
                    <a:pt x="95" y="75"/>
                  </a:lnTo>
                  <a:lnTo>
                    <a:pt x="100" y="81"/>
                  </a:lnTo>
                  <a:lnTo>
                    <a:pt x="101" y="87"/>
                  </a:lnTo>
                  <a:lnTo>
                    <a:pt x="105" y="93"/>
                  </a:lnTo>
                  <a:lnTo>
                    <a:pt x="106" y="100"/>
                  </a:lnTo>
                  <a:lnTo>
                    <a:pt x="106" y="108"/>
                  </a:lnTo>
                  <a:lnTo>
                    <a:pt x="106" y="115"/>
                  </a:lnTo>
                  <a:lnTo>
                    <a:pt x="105" y="129"/>
                  </a:lnTo>
                  <a:lnTo>
                    <a:pt x="105" y="138"/>
                  </a:lnTo>
                  <a:lnTo>
                    <a:pt x="103" y="148"/>
                  </a:lnTo>
                  <a:lnTo>
                    <a:pt x="100" y="159"/>
                  </a:lnTo>
                  <a:lnTo>
                    <a:pt x="98" y="156"/>
                  </a:lnTo>
                  <a:lnTo>
                    <a:pt x="92" y="148"/>
                  </a:lnTo>
                  <a:lnTo>
                    <a:pt x="85" y="140"/>
                  </a:lnTo>
                  <a:lnTo>
                    <a:pt x="75" y="131"/>
                  </a:lnTo>
                  <a:lnTo>
                    <a:pt x="53" y="117"/>
                  </a:lnTo>
                  <a:lnTo>
                    <a:pt x="37" y="102"/>
                  </a:lnTo>
                  <a:lnTo>
                    <a:pt x="24" y="91"/>
                  </a:lnTo>
                  <a:lnTo>
                    <a:pt x="18" y="87"/>
                  </a:lnTo>
                  <a:lnTo>
                    <a:pt x="13" y="80"/>
                  </a:lnTo>
                  <a:lnTo>
                    <a:pt x="7" y="68"/>
                  </a:lnTo>
                  <a:lnTo>
                    <a:pt x="4" y="63"/>
                  </a:lnTo>
                  <a:lnTo>
                    <a:pt x="2" y="55"/>
                  </a:lnTo>
                  <a:lnTo>
                    <a:pt x="0" y="51"/>
                  </a:lnTo>
                  <a:lnTo>
                    <a:pt x="0" y="47"/>
                  </a:lnTo>
                  <a:lnTo>
                    <a:pt x="2" y="37"/>
                  </a:lnTo>
                  <a:lnTo>
                    <a:pt x="5" y="27"/>
                  </a:lnTo>
                  <a:lnTo>
                    <a:pt x="9" y="19"/>
                  </a:lnTo>
                  <a:lnTo>
                    <a:pt x="15" y="6"/>
                  </a:lnTo>
                  <a:lnTo>
                    <a:pt x="18" y="0"/>
                  </a:lnTo>
                  <a:close/>
                </a:path>
              </a:pathLst>
            </a:custGeom>
            <a:solidFill>
              <a:srgbClr val="FF8F57"/>
            </a:solidFill>
            <a:ln w="9525">
              <a:noFill/>
              <a:round/>
              <a:headEnd/>
              <a:tailEnd/>
            </a:ln>
          </p:spPr>
          <p:txBody>
            <a:bodyPr/>
            <a:lstStyle/>
            <a:p>
              <a:endParaRPr lang="ru-RU"/>
            </a:p>
          </p:txBody>
        </p:sp>
        <p:sp>
          <p:nvSpPr>
            <p:cNvPr id="162269" name="Freeform 3926"/>
            <p:cNvSpPr>
              <a:spLocks/>
            </p:cNvSpPr>
            <p:nvPr/>
          </p:nvSpPr>
          <p:spPr bwMode="auto">
            <a:xfrm>
              <a:off x="2596" y="2035"/>
              <a:ext cx="105" cy="159"/>
            </a:xfrm>
            <a:custGeom>
              <a:avLst/>
              <a:gdLst>
                <a:gd name="T0" fmla="*/ 16 w 105"/>
                <a:gd name="T1" fmla="*/ 0 h 159"/>
                <a:gd name="T2" fmla="*/ 21 w 105"/>
                <a:gd name="T3" fmla="*/ 10 h 159"/>
                <a:gd name="T4" fmla="*/ 30 w 105"/>
                <a:gd name="T5" fmla="*/ 26 h 159"/>
                <a:gd name="T6" fmla="*/ 38 w 105"/>
                <a:gd name="T7" fmla="*/ 32 h 159"/>
                <a:gd name="T8" fmla="*/ 46 w 105"/>
                <a:gd name="T9" fmla="*/ 37 h 159"/>
                <a:gd name="T10" fmla="*/ 55 w 105"/>
                <a:gd name="T11" fmla="*/ 42 h 159"/>
                <a:gd name="T12" fmla="*/ 64 w 105"/>
                <a:gd name="T13" fmla="*/ 48 h 159"/>
                <a:gd name="T14" fmla="*/ 81 w 105"/>
                <a:gd name="T15" fmla="*/ 59 h 159"/>
                <a:gd name="T16" fmla="*/ 94 w 105"/>
                <a:gd name="T17" fmla="*/ 75 h 159"/>
                <a:gd name="T18" fmla="*/ 100 w 105"/>
                <a:gd name="T19" fmla="*/ 87 h 159"/>
                <a:gd name="T20" fmla="*/ 105 w 105"/>
                <a:gd name="T21" fmla="*/ 100 h 159"/>
                <a:gd name="T22" fmla="*/ 103 w 105"/>
                <a:gd name="T23" fmla="*/ 129 h 159"/>
                <a:gd name="T24" fmla="*/ 98 w 105"/>
                <a:gd name="T25" fmla="*/ 159 h 159"/>
                <a:gd name="T26" fmla="*/ 91 w 105"/>
                <a:gd name="T27" fmla="*/ 148 h 159"/>
                <a:gd name="T28" fmla="*/ 74 w 105"/>
                <a:gd name="T29" fmla="*/ 131 h 159"/>
                <a:gd name="T30" fmla="*/ 52 w 105"/>
                <a:gd name="T31" fmla="*/ 117 h 159"/>
                <a:gd name="T32" fmla="*/ 35 w 105"/>
                <a:gd name="T33" fmla="*/ 100 h 159"/>
                <a:gd name="T34" fmla="*/ 11 w 105"/>
                <a:gd name="T35" fmla="*/ 78 h 159"/>
                <a:gd name="T36" fmla="*/ 6 w 105"/>
                <a:gd name="T37" fmla="*/ 68 h 159"/>
                <a:gd name="T38" fmla="*/ 0 w 105"/>
                <a:gd name="T39" fmla="*/ 55 h 159"/>
                <a:gd name="T40" fmla="*/ 0 w 105"/>
                <a:gd name="T41" fmla="*/ 37 h 159"/>
                <a:gd name="T42" fmla="*/ 7 w 105"/>
                <a:gd name="T43" fmla="*/ 19 h 159"/>
                <a:gd name="T44" fmla="*/ 16 w 105"/>
                <a:gd name="T45" fmla="*/ 0 h 1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5"/>
                <a:gd name="T70" fmla="*/ 0 h 159"/>
                <a:gd name="T71" fmla="*/ 105 w 105"/>
                <a:gd name="T72" fmla="*/ 159 h 15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5" h="159">
                  <a:moveTo>
                    <a:pt x="16" y="0"/>
                  </a:moveTo>
                  <a:lnTo>
                    <a:pt x="21" y="10"/>
                  </a:lnTo>
                  <a:lnTo>
                    <a:pt x="30" y="26"/>
                  </a:lnTo>
                  <a:lnTo>
                    <a:pt x="38" y="32"/>
                  </a:lnTo>
                  <a:lnTo>
                    <a:pt x="46" y="37"/>
                  </a:lnTo>
                  <a:lnTo>
                    <a:pt x="55" y="42"/>
                  </a:lnTo>
                  <a:lnTo>
                    <a:pt x="64" y="48"/>
                  </a:lnTo>
                  <a:lnTo>
                    <a:pt x="81" y="59"/>
                  </a:lnTo>
                  <a:lnTo>
                    <a:pt x="94" y="75"/>
                  </a:lnTo>
                  <a:lnTo>
                    <a:pt x="100" y="87"/>
                  </a:lnTo>
                  <a:lnTo>
                    <a:pt x="105" y="100"/>
                  </a:lnTo>
                  <a:lnTo>
                    <a:pt x="103" y="129"/>
                  </a:lnTo>
                  <a:lnTo>
                    <a:pt x="98" y="159"/>
                  </a:lnTo>
                  <a:lnTo>
                    <a:pt x="91" y="148"/>
                  </a:lnTo>
                  <a:lnTo>
                    <a:pt x="74" y="131"/>
                  </a:lnTo>
                  <a:lnTo>
                    <a:pt x="52" y="117"/>
                  </a:lnTo>
                  <a:lnTo>
                    <a:pt x="35" y="100"/>
                  </a:lnTo>
                  <a:lnTo>
                    <a:pt x="11" y="78"/>
                  </a:lnTo>
                  <a:lnTo>
                    <a:pt x="6" y="68"/>
                  </a:lnTo>
                  <a:lnTo>
                    <a:pt x="0" y="55"/>
                  </a:lnTo>
                  <a:lnTo>
                    <a:pt x="0" y="37"/>
                  </a:lnTo>
                  <a:lnTo>
                    <a:pt x="7" y="19"/>
                  </a:lnTo>
                  <a:lnTo>
                    <a:pt x="16" y="0"/>
                  </a:lnTo>
                </a:path>
              </a:pathLst>
            </a:custGeom>
            <a:noFill/>
            <a:ln w="6350" cap="rnd">
              <a:solidFill>
                <a:srgbClr val="D17C4F"/>
              </a:solidFill>
              <a:prstDash val="solid"/>
              <a:round/>
              <a:headEnd/>
              <a:tailEnd/>
            </a:ln>
          </p:spPr>
          <p:txBody>
            <a:bodyPr/>
            <a:lstStyle/>
            <a:p>
              <a:endParaRPr lang="ru-RU"/>
            </a:p>
          </p:txBody>
        </p:sp>
        <p:sp>
          <p:nvSpPr>
            <p:cNvPr id="162270" name="Freeform 3927"/>
            <p:cNvSpPr>
              <a:spLocks/>
            </p:cNvSpPr>
            <p:nvPr/>
          </p:nvSpPr>
          <p:spPr bwMode="auto">
            <a:xfrm>
              <a:off x="2610" y="2148"/>
              <a:ext cx="86" cy="132"/>
            </a:xfrm>
            <a:custGeom>
              <a:avLst/>
              <a:gdLst>
                <a:gd name="T0" fmla="*/ 79 w 86"/>
                <a:gd name="T1" fmla="*/ 70 h 132"/>
                <a:gd name="T2" fmla="*/ 77 w 86"/>
                <a:gd name="T3" fmla="*/ 73 h 132"/>
                <a:gd name="T4" fmla="*/ 75 w 86"/>
                <a:gd name="T5" fmla="*/ 76 h 132"/>
                <a:gd name="T6" fmla="*/ 69 w 86"/>
                <a:gd name="T7" fmla="*/ 83 h 132"/>
                <a:gd name="T8" fmla="*/ 65 w 86"/>
                <a:gd name="T9" fmla="*/ 87 h 132"/>
                <a:gd name="T10" fmla="*/ 63 w 86"/>
                <a:gd name="T11" fmla="*/ 91 h 132"/>
                <a:gd name="T12" fmla="*/ 61 w 86"/>
                <a:gd name="T13" fmla="*/ 95 h 132"/>
                <a:gd name="T14" fmla="*/ 61 w 86"/>
                <a:gd name="T15" fmla="*/ 100 h 132"/>
                <a:gd name="T16" fmla="*/ 61 w 86"/>
                <a:gd name="T17" fmla="*/ 107 h 132"/>
                <a:gd name="T18" fmla="*/ 63 w 86"/>
                <a:gd name="T19" fmla="*/ 118 h 132"/>
                <a:gd name="T20" fmla="*/ 67 w 86"/>
                <a:gd name="T21" fmla="*/ 132 h 132"/>
                <a:gd name="T22" fmla="*/ 50 w 86"/>
                <a:gd name="T23" fmla="*/ 123 h 132"/>
                <a:gd name="T24" fmla="*/ 34 w 86"/>
                <a:gd name="T25" fmla="*/ 113 h 132"/>
                <a:gd name="T26" fmla="*/ 25 w 86"/>
                <a:gd name="T27" fmla="*/ 108 h 132"/>
                <a:gd name="T28" fmla="*/ 19 w 86"/>
                <a:gd name="T29" fmla="*/ 102 h 132"/>
                <a:gd name="T30" fmla="*/ 13 w 86"/>
                <a:gd name="T31" fmla="*/ 94 h 132"/>
                <a:gd name="T32" fmla="*/ 6 w 86"/>
                <a:gd name="T33" fmla="*/ 86 h 132"/>
                <a:gd name="T34" fmla="*/ 0 w 86"/>
                <a:gd name="T35" fmla="*/ 75 h 132"/>
                <a:gd name="T36" fmla="*/ 3 w 86"/>
                <a:gd name="T37" fmla="*/ 65 h 132"/>
                <a:gd name="T38" fmla="*/ 6 w 86"/>
                <a:gd name="T39" fmla="*/ 57 h 132"/>
                <a:gd name="T40" fmla="*/ 9 w 86"/>
                <a:gd name="T41" fmla="*/ 54 h 132"/>
                <a:gd name="T42" fmla="*/ 13 w 86"/>
                <a:gd name="T43" fmla="*/ 50 h 132"/>
                <a:gd name="T44" fmla="*/ 17 w 86"/>
                <a:gd name="T45" fmla="*/ 46 h 132"/>
                <a:gd name="T46" fmla="*/ 24 w 86"/>
                <a:gd name="T47" fmla="*/ 42 h 132"/>
                <a:gd name="T48" fmla="*/ 30 w 86"/>
                <a:gd name="T49" fmla="*/ 37 h 132"/>
                <a:gd name="T50" fmla="*/ 32 w 86"/>
                <a:gd name="T51" fmla="*/ 32 h 132"/>
                <a:gd name="T52" fmla="*/ 34 w 86"/>
                <a:gd name="T53" fmla="*/ 29 h 132"/>
                <a:gd name="T54" fmla="*/ 35 w 86"/>
                <a:gd name="T55" fmla="*/ 24 h 132"/>
                <a:gd name="T56" fmla="*/ 35 w 86"/>
                <a:gd name="T57" fmla="*/ 20 h 132"/>
                <a:gd name="T58" fmla="*/ 34 w 86"/>
                <a:gd name="T59" fmla="*/ 10 h 132"/>
                <a:gd name="T60" fmla="*/ 29 w 86"/>
                <a:gd name="T61" fmla="*/ 0 h 132"/>
                <a:gd name="T62" fmla="*/ 43 w 86"/>
                <a:gd name="T63" fmla="*/ 8 h 132"/>
                <a:gd name="T64" fmla="*/ 55 w 86"/>
                <a:gd name="T65" fmla="*/ 18 h 132"/>
                <a:gd name="T66" fmla="*/ 65 w 86"/>
                <a:gd name="T67" fmla="*/ 25 h 132"/>
                <a:gd name="T68" fmla="*/ 80 w 86"/>
                <a:gd name="T69" fmla="*/ 38 h 132"/>
                <a:gd name="T70" fmla="*/ 86 w 86"/>
                <a:gd name="T71" fmla="*/ 44 h 132"/>
                <a:gd name="T72" fmla="*/ 85 w 86"/>
                <a:gd name="T73" fmla="*/ 54 h 132"/>
                <a:gd name="T74" fmla="*/ 82 w 86"/>
                <a:gd name="T75" fmla="*/ 63 h 132"/>
                <a:gd name="T76" fmla="*/ 79 w 86"/>
                <a:gd name="T77" fmla="*/ 70 h 13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6"/>
                <a:gd name="T118" fmla="*/ 0 h 132"/>
                <a:gd name="T119" fmla="*/ 86 w 86"/>
                <a:gd name="T120" fmla="*/ 132 h 13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6" h="132">
                  <a:moveTo>
                    <a:pt x="79" y="70"/>
                  </a:moveTo>
                  <a:lnTo>
                    <a:pt x="77" y="73"/>
                  </a:lnTo>
                  <a:lnTo>
                    <a:pt x="75" y="76"/>
                  </a:lnTo>
                  <a:lnTo>
                    <a:pt x="69" y="83"/>
                  </a:lnTo>
                  <a:lnTo>
                    <a:pt x="65" y="87"/>
                  </a:lnTo>
                  <a:lnTo>
                    <a:pt x="63" y="91"/>
                  </a:lnTo>
                  <a:lnTo>
                    <a:pt x="61" y="95"/>
                  </a:lnTo>
                  <a:lnTo>
                    <a:pt x="61" y="100"/>
                  </a:lnTo>
                  <a:lnTo>
                    <a:pt x="61" y="107"/>
                  </a:lnTo>
                  <a:lnTo>
                    <a:pt x="63" y="118"/>
                  </a:lnTo>
                  <a:lnTo>
                    <a:pt x="67" y="132"/>
                  </a:lnTo>
                  <a:lnTo>
                    <a:pt x="50" y="123"/>
                  </a:lnTo>
                  <a:lnTo>
                    <a:pt x="34" y="113"/>
                  </a:lnTo>
                  <a:lnTo>
                    <a:pt x="25" y="108"/>
                  </a:lnTo>
                  <a:lnTo>
                    <a:pt x="19" y="102"/>
                  </a:lnTo>
                  <a:lnTo>
                    <a:pt x="13" y="94"/>
                  </a:lnTo>
                  <a:lnTo>
                    <a:pt x="6" y="86"/>
                  </a:lnTo>
                  <a:lnTo>
                    <a:pt x="0" y="75"/>
                  </a:lnTo>
                  <a:lnTo>
                    <a:pt x="3" y="65"/>
                  </a:lnTo>
                  <a:lnTo>
                    <a:pt x="6" y="57"/>
                  </a:lnTo>
                  <a:lnTo>
                    <a:pt x="9" y="54"/>
                  </a:lnTo>
                  <a:lnTo>
                    <a:pt x="13" y="50"/>
                  </a:lnTo>
                  <a:lnTo>
                    <a:pt x="17" y="46"/>
                  </a:lnTo>
                  <a:lnTo>
                    <a:pt x="24" y="42"/>
                  </a:lnTo>
                  <a:lnTo>
                    <a:pt x="30" y="37"/>
                  </a:lnTo>
                  <a:lnTo>
                    <a:pt x="32" y="32"/>
                  </a:lnTo>
                  <a:lnTo>
                    <a:pt x="34" y="29"/>
                  </a:lnTo>
                  <a:lnTo>
                    <a:pt x="35" y="24"/>
                  </a:lnTo>
                  <a:lnTo>
                    <a:pt x="35" y="20"/>
                  </a:lnTo>
                  <a:lnTo>
                    <a:pt x="34" y="10"/>
                  </a:lnTo>
                  <a:lnTo>
                    <a:pt x="29" y="0"/>
                  </a:lnTo>
                  <a:lnTo>
                    <a:pt x="43" y="8"/>
                  </a:lnTo>
                  <a:lnTo>
                    <a:pt x="55" y="18"/>
                  </a:lnTo>
                  <a:lnTo>
                    <a:pt x="65" y="25"/>
                  </a:lnTo>
                  <a:lnTo>
                    <a:pt x="80" y="38"/>
                  </a:lnTo>
                  <a:lnTo>
                    <a:pt x="86" y="44"/>
                  </a:lnTo>
                  <a:lnTo>
                    <a:pt x="85" y="54"/>
                  </a:lnTo>
                  <a:lnTo>
                    <a:pt x="82" y="63"/>
                  </a:lnTo>
                  <a:lnTo>
                    <a:pt x="79" y="70"/>
                  </a:lnTo>
                  <a:close/>
                </a:path>
              </a:pathLst>
            </a:custGeom>
            <a:solidFill>
              <a:srgbClr val="EC2F16"/>
            </a:solidFill>
            <a:ln w="9525">
              <a:noFill/>
              <a:round/>
              <a:headEnd/>
              <a:tailEnd/>
            </a:ln>
          </p:spPr>
          <p:txBody>
            <a:bodyPr/>
            <a:lstStyle/>
            <a:p>
              <a:endParaRPr lang="ru-RU"/>
            </a:p>
          </p:txBody>
        </p:sp>
        <p:sp>
          <p:nvSpPr>
            <p:cNvPr id="162271" name="Freeform 3928"/>
            <p:cNvSpPr>
              <a:spLocks/>
            </p:cNvSpPr>
            <p:nvPr/>
          </p:nvSpPr>
          <p:spPr bwMode="auto">
            <a:xfrm>
              <a:off x="2610" y="2148"/>
              <a:ext cx="86" cy="131"/>
            </a:xfrm>
            <a:custGeom>
              <a:avLst/>
              <a:gdLst>
                <a:gd name="T0" fmla="*/ 79 w 86"/>
                <a:gd name="T1" fmla="*/ 70 h 131"/>
                <a:gd name="T2" fmla="*/ 69 w 86"/>
                <a:gd name="T3" fmla="*/ 83 h 131"/>
                <a:gd name="T4" fmla="*/ 65 w 86"/>
                <a:gd name="T5" fmla="*/ 87 h 131"/>
                <a:gd name="T6" fmla="*/ 61 w 86"/>
                <a:gd name="T7" fmla="*/ 95 h 131"/>
                <a:gd name="T8" fmla="*/ 61 w 86"/>
                <a:gd name="T9" fmla="*/ 107 h 131"/>
                <a:gd name="T10" fmla="*/ 63 w 86"/>
                <a:gd name="T11" fmla="*/ 118 h 131"/>
                <a:gd name="T12" fmla="*/ 67 w 86"/>
                <a:gd name="T13" fmla="*/ 131 h 131"/>
                <a:gd name="T14" fmla="*/ 50 w 86"/>
                <a:gd name="T15" fmla="*/ 123 h 131"/>
                <a:gd name="T16" fmla="*/ 34 w 86"/>
                <a:gd name="T17" fmla="*/ 113 h 131"/>
                <a:gd name="T18" fmla="*/ 19 w 86"/>
                <a:gd name="T19" fmla="*/ 102 h 131"/>
                <a:gd name="T20" fmla="*/ 6 w 86"/>
                <a:gd name="T21" fmla="*/ 86 h 131"/>
                <a:gd name="T22" fmla="*/ 0 w 86"/>
                <a:gd name="T23" fmla="*/ 75 h 131"/>
                <a:gd name="T24" fmla="*/ 3 w 86"/>
                <a:gd name="T25" fmla="*/ 65 h 131"/>
                <a:gd name="T26" fmla="*/ 13 w 86"/>
                <a:gd name="T27" fmla="*/ 50 h 131"/>
                <a:gd name="T28" fmla="*/ 24 w 86"/>
                <a:gd name="T29" fmla="*/ 42 h 131"/>
                <a:gd name="T30" fmla="*/ 30 w 86"/>
                <a:gd name="T31" fmla="*/ 35 h 131"/>
                <a:gd name="T32" fmla="*/ 34 w 86"/>
                <a:gd name="T33" fmla="*/ 29 h 131"/>
                <a:gd name="T34" fmla="*/ 35 w 86"/>
                <a:gd name="T35" fmla="*/ 20 h 131"/>
                <a:gd name="T36" fmla="*/ 34 w 86"/>
                <a:gd name="T37" fmla="*/ 10 h 131"/>
                <a:gd name="T38" fmla="*/ 30 w 86"/>
                <a:gd name="T39" fmla="*/ 0 h 131"/>
                <a:gd name="T40" fmla="*/ 43 w 86"/>
                <a:gd name="T41" fmla="*/ 8 h 131"/>
                <a:gd name="T42" fmla="*/ 67 w 86"/>
                <a:gd name="T43" fmla="*/ 25 h 131"/>
                <a:gd name="T44" fmla="*/ 86 w 86"/>
                <a:gd name="T45" fmla="*/ 44 h 131"/>
                <a:gd name="T46" fmla="*/ 79 w 86"/>
                <a:gd name="T47" fmla="*/ 70 h 13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6"/>
                <a:gd name="T73" fmla="*/ 0 h 131"/>
                <a:gd name="T74" fmla="*/ 86 w 86"/>
                <a:gd name="T75" fmla="*/ 131 h 13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6" h="131">
                  <a:moveTo>
                    <a:pt x="79" y="70"/>
                  </a:moveTo>
                  <a:lnTo>
                    <a:pt x="69" y="83"/>
                  </a:lnTo>
                  <a:lnTo>
                    <a:pt x="65" y="87"/>
                  </a:lnTo>
                  <a:lnTo>
                    <a:pt x="61" y="95"/>
                  </a:lnTo>
                  <a:lnTo>
                    <a:pt x="61" y="107"/>
                  </a:lnTo>
                  <a:lnTo>
                    <a:pt x="63" y="118"/>
                  </a:lnTo>
                  <a:lnTo>
                    <a:pt x="67" y="131"/>
                  </a:lnTo>
                  <a:lnTo>
                    <a:pt x="50" y="123"/>
                  </a:lnTo>
                  <a:lnTo>
                    <a:pt x="34" y="113"/>
                  </a:lnTo>
                  <a:lnTo>
                    <a:pt x="19" y="102"/>
                  </a:lnTo>
                  <a:lnTo>
                    <a:pt x="6" y="86"/>
                  </a:lnTo>
                  <a:lnTo>
                    <a:pt x="0" y="75"/>
                  </a:lnTo>
                  <a:lnTo>
                    <a:pt x="3" y="65"/>
                  </a:lnTo>
                  <a:lnTo>
                    <a:pt x="13" y="50"/>
                  </a:lnTo>
                  <a:lnTo>
                    <a:pt x="24" y="42"/>
                  </a:lnTo>
                  <a:lnTo>
                    <a:pt x="30" y="35"/>
                  </a:lnTo>
                  <a:lnTo>
                    <a:pt x="34" y="29"/>
                  </a:lnTo>
                  <a:lnTo>
                    <a:pt x="35" y="20"/>
                  </a:lnTo>
                  <a:lnTo>
                    <a:pt x="34" y="10"/>
                  </a:lnTo>
                  <a:lnTo>
                    <a:pt x="30" y="0"/>
                  </a:lnTo>
                  <a:lnTo>
                    <a:pt x="43" y="8"/>
                  </a:lnTo>
                  <a:lnTo>
                    <a:pt x="67" y="25"/>
                  </a:lnTo>
                  <a:lnTo>
                    <a:pt x="86" y="44"/>
                  </a:lnTo>
                  <a:lnTo>
                    <a:pt x="79" y="70"/>
                  </a:lnTo>
                </a:path>
              </a:pathLst>
            </a:custGeom>
            <a:noFill/>
            <a:ln w="6350" cap="rnd">
              <a:solidFill>
                <a:srgbClr val="D17C4F"/>
              </a:solidFill>
              <a:prstDash val="solid"/>
              <a:round/>
              <a:headEnd/>
              <a:tailEnd/>
            </a:ln>
          </p:spPr>
          <p:txBody>
            <a:bodyPr/>
            <a:lstStyle/>
            <a:p>
              <a:endParaRPr lang="ru-RU"/>
            </a:p>
          </p:txBody>
        </p:sp>
        <p:sp>
          <p:nvSpPr>
            <p:cNvPr id="162272" name="Freeform 3929"/>
            <p:cNvSpPr>
              <a:spLocks/>
            </p:cNvSpPr>
            <p:nvPr/>
          </p:nvSpPr>
          <p:spPr bwMode="auto">
            <a:xfrm>
              <a:off x="2593" y="2219"/>
              <a:ext cx="106" cy="158"/>
            </a:xfrm>
            <a:custGeom>
              <a:avLst/>
              <a:gdLst>
                <a:gd name="T0" fmla="*/ 18 w 106"/>
                <a:gd name="T1" fmla="*/ 0 h 158"/>
                <a:gd name="T2" fmla="*/ 22 w 106"/>
                <a:gd name="T3" fmla="*/ 10 h 158"/>
                <a:gd name="T4" fmla="*/ 26 w 106"/>
                <a:gd name="T5" fmla="*/ 18 h 158"/>
                <a:gd name="T6" fmla="*/ 31 w 106"/>
                <a:gd name="T7" fmla="*/ 25 h 158"/>
                <a:gd name="T8" fmla="*/ 35 w 106"/>
                <a:gd name="T9" fmla="*/ 30 h 158"/>
                <a:gd name="T10" fmla="*/ 40 w 106"/>
                <a:gd name="T11" fmla="*/ 33 h 158"/>
                <a:gd name="T12" fmla="*/ 47 w 106"/>
                <a:gd name="T13" fmla="*/ 38 h 158"/>
                <a:gd name="T14" fmla="*/ 57 w 106"/>
                <a:gd name="T15" fmla="*/ 42 h 158"/>
                <a:gd name="T16" fmla="*/ 66 w 106"/>
                <a:gd name="T17" fmla="*/ 47 h 158"/>
                <a:gd name="T18" fmla="*/ 81 w 106"/>
                <a:gd name="T19" fmla="*/ 60 h 158"/>
                <a:gd name="T20" fmla="*/ 89 w 106"/>
                <a:gd name="T21" fmla="*/ 66 h 158"/>
                <a:gd name="T22" fmla="*/ 95 w 106"/>
                <a:gd name="T23" fmla="*/ 74 h 158"/>
                <a:gd name="T24" fmla="*/ 100 w 106"/>
                <a:gd name="T25" fmla="*/ 81 h 158"/>
                <a:gd name="T26" fmla="*/ 101 w 106"/>
                <a:gd name="T27" fmla="*/ 87 h 158"/>
                <a:gd name="T28" fmla="*/ 105 w 106"/>
                <a:gd name="T29" fmla="*/ 93 h 158"/>
                <a:gd name="T30" fmla="*/ 106 w 106"/>
                <a:gd name="T31" fmla="*/ 99 h 158"/>
                <a:gd name="T32" fmla="*/ 106 w 106"/>
                <a:gd name="T33" fmla="*/ 107 h 158"/>
                <a:gd name="T34" fmla="*/ 106 w 106"/>
                <a:gd name="T35" fmla="*/ 113 h 158"/>
                <a:gd name="T36" fmla="*/ 105 w 106"/>
                <a:gd name="T37" fmla="*/ 128 h 158"/>
                <a:gd name="T38" fmla="*/ 105 w 106"/>
                <a:gd name="T39" fmla="*/ 139 h 158"/>
                <a:gd name="T40" fmla="*/ 103 w 106"/>
                <a:gd name="T41" fmla="*/ 148 h 158"/>
                <a:gd name="T42" fmla="*/ 100 w 106"/>
                <a:gd name="T43" fmla="*/ 158 h 158"/>
                <a:gd name="T44" fmla="*/ 98 w 106"/>
                <a:gd name="T45" fmla="*/ 156 h 158"/>
                <a:gd name="T46" fmla="*/ 92 w 106"/>
                <a:gd name="T47" fmla="*/ 148 h 158"/>
                <a:gd name="T48" fmla="*/ 85 w 106"/>
                <a:gd name="T49" fmla="*/ 139 h 158"/>
                <a:gd name="T50" fmla="*/ 75 w 106"/>
                <a:gd name="T51" fmla="*/ 131 h 158"/>
                <a:gd name="T52" fmla="*/ 53 w 106"/>
                <a:gd name="T53" fmla="*/ 117 h 158"/>
                <a:gd name="T54" fmla="*/ 37 w 106"/>
                <a:gd name="T55" fmla="*/ 101 h 158"/>
                <a:gd name="T56" fmla="*/ 24 w 106"/>
                <a:gd name="T57" fmla="*/ 92 h 158"/>
                <a:gd name="T58" fmla="*/ 18 w 106"/>
                <a:gd name="T59" fmla="*/ 85 h 158"/>
                <a:gd name="T60" fmla="*/ 13 w 106"/>
                <a:gd name="T61" fmla="*/ 79 h 158"/>
                <a:gd name="T62" fmla="*/ 7 w 106"/>
                <a:gd name="T63" fmla="*/ 68 h 158"/>
                <a:gd name="T64" fmla="*/ 4 w 106"/>
                <a:gd name="T65" fmla="*/ 62 h 158"/>
                <a:gd name="T66" fmla="*/ 2 w 106"/>
                <a:gd name="T67" fmla="*/ 55 h 158"/>
                <a:gd name="T68" fmla="*/ 0 w 106"/>
                <a:gd name="T69" fmla="*/ 51 h 158"/>
                <a:gd name="T70" fmla="*/ 0 w 106"/>
                <a:gd name="T71" fmla="*/ 47 h 158"/>
                <a:gd name="T72" fmla="*/ 2 w 106"/>
                <a:gd name="T73" fmla="*/ 38 h 158"/>
                <a:gd name="T74" fmla="*/ 5 w 106"/>
                <a:gd name="T75" fmla="*/ 29 h 158"/>
                <a:gd name="T76" fmla="*/ 9 w 106"/>
                <a:gd name="T77" fmla="*/ 21 h 158"/>
                <a:gd name="T78" fmla="*/ 15 w 106"/>
                <a:gd name="T79" fmla="*/ 7 h 158"/>
                <a:gd name="T80" fmla="*/ 18 w 106"/>
                <a:gd name="T81" fmla="*/ 0 h 1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6"/>
                <a:gd name="T124" fmla="*/ 0 h 158"/>
                <a:gd name="T125" fmla="*/ 106 w 106"/>
                <a:gd name="T126" fmla="*/ 158 h 1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6" h="158">
                  <a:moveTo>
                    <a:pt x="18" y="0"/>
                  </a:moveTo>
                  <a:lnTo>
                    <a:pt x="22" y="10"/>
                  </a:lnTo>
                  <a:lnTo>
                    <a:pt x="26" y="18"/>
                  </a:lnTo>
                  <a:lnTo>
                    <a:pt x="31" y="25"/>
                  </a:lnTo>
                  <a:lnTo>
                    <a:pt x="35" y="30"/>
                  </a:lnTo>
                  <a:lnTo>
                    <a:pt x="40" y="33"/>
                  </a:lnTo>
                  <a:lnTo>
                    <a:pt x="47" y="38"/>
                  </a:lnTo>
                  <a:lnTo>
                    <a:pt x="57" y="42"/>
                  </a:lnTo>
                  <a:lnTo>
                    <a:pt x="66" y="47"/>
                  </a:lnTo>
                  <a:lnTo>
                    <a:pt x="81" y="60"/>
                  </a:lnTo>
                  <a:lnTo>
                    <a:pt x="89" y="66"/>
                  </a:lnTo>
                  <a:lnTo>
                    <a:pt x="95" y="74"/>
                  </a:lnTo>
                  <a:lnTo>
                    <a:pt x="100" y="81"/>
                  </a:lnTo>
                  <a:lnTo>
                    <a:pt x="101" y="87"/>
                  </a:lnTo>
                  <a:lnTo>
                    <a:pt x="105" y="93"/>
                  </a:lnTo>
                  <a:lnTo>
                    <a:pt x="106" y="99"/>
                  </a:lnTo>
                  <a:lnTo>
                    <a:pt x="106" y="107"/>
                  </a:lnTo>
                  <a:lnTo>
                    <a:pt x="106" y="113"/>
                  </a:lnTo>
                  <a:lnTo>
                    <a:pt x="105" y="128"/>
                  </a:lnTo>
                  <a:lnTo>
                    <a:pt x="105" y="139"/>
                  </a:lnTo>
                  <a:lnTo>
                    <a:pt x="103" y="148"/>
                  </a:lnTo>
                  <a:lnTo>
                    <a:pt x="100" y="158"/>
                  </a:lnTo>
                  <a:lnTo>
                    <a:pt x="98" y="156"/>
                  </a:lnTo>
                  <a:lnTo>
                    <a:pt x="92" y="148"/>
                  </a:lnTo>
                  <a:lnTo>
                    <a:pt x="85" y="139"/>
                  </a:lnTo>
                  <a:lnTo>
                    <a:pt x="75" y="131"/>
                  </a:lnTo>
                  <a:lnTo>
                    <a:pt x="53" y="117"/>
                  </a:lnTo>
                  <a:lnTo>
                    <a:pt x="37" y="101"/>
                  </a:lnTo>
                  <a:lnTo>
                    <a:pt x="24" y="92"/>
                  </a:lnTo>
                  <a:lnTo>
                    <a:pt x="18" y="85"/>
                  </a:lnTo>
                  <a:lnTo>
                    <a:pt x="13" y="79"/>
                  </a:lnTo>
                  <a:lnTo>
                    <a:pt x="7" y="68"/>
                  </a:lnTo>
                  <a:lnTo>
                    <a:pt x="4" y="62"/>
                  </a:lnTo>
                  <a:lnTo>
                    <a:pt x="2" y="55"/>
                  </a:lnTo>
                  <a:lnTo>
                    <a:pt x="0" y="51"/>
                  </a:lnTo>
                  <a:lnTo>
                    <a:pt x="0" y="47"/>
                  </a:lnTo>
                  <a:lnTo>
                    <a:pt x="2" y="38"/>
                  </a:lnTo>
                  <a:lnTo>
                    <a:pt x="5" y="29"/>
                  </a:lnTo>
                  <a:lnTo>
                    <a:pt x="9" y="21"/>
                  </a:lnTo>
                  <a:lnTo>
                    <a:pt x="15" y="7"/>
                  </a:lnTo>
                  <a:lnTo>
                    <a:pt x="18" y="0"/>
                  </a:lnTo>
                  <a:close/>
                </a:path>
              </a:pathLst>
            </a:custGeom>
            <a:solidFill>
              <a:srgbClr val="FF8F57"/>
            </a:solidFill>
            <a:ln w="9525">
              <a:noFill/>
              <a:round/>
              <a:headEnd/>
              <a:tailEnd/>
            </a:ln>
          </p:spPr>
          <p:txBody>
            <a:bodyPr/>
            <a:lstStyle/>
            <a:p>
              <a:endParaRPr lang="ru-RU"/>
            </a:p>
          </p:txBody>
        </p:sp>
        <p:sp>
          <p:nvSpPr>
            <p:cNvPr id="162273" name="Freeform 3930"/>
            <p:cNvSpPr>
              <a:spLocks/>
            </p:cNvSpPr>
            <p:nvPr/>
          </p:nvSpPr>
          <p:spPr bwMode="auto">
            <a:xfrm>
              <a:off x="2596" y="2219"/>
              <a:ext cx="105" cy="158"/>
            </a:xfrm>
            <a:custGeom>
              <a:avLst/>
              <a:gdLst>
                <a:gd name="T0" fmla="*/ 16 w 105"/>
                <a:gd name="T1" fmla="*/ 0 h 158"/>
                <a:gd name="T2" fmla="*/ 21 w 105"/>
                <a:gd name="T3" fmla="*/ 10 h 158"/>
                <a:gd name="T4" fmla="*/ 30 w 105"/>
                <a:gd name="T5" fmla="*/ 25 h 158"/>
                <a:gd name="T6" fmla="*/ 38 w 105"/>
                <a:gd name="T7" fmla="*/ 33 h 158"/>
                <a:gd name="T8" fmla="*/ 46 w 105"/>
                <a:gd name="T9" fmla="*/ 38 h 158"/>
                <a:gd name="T10" fmla="*/ 55 w 105"/>
                <a:gd name="T11" fmla="*/ 42 h 158"/>
                <a:gd name="T12" fmla="*/ 64 w 105"/>
                <a:gd name="T13" fmla="*/ 47 h 158"/>
                <a:gd name="T14" fmla="*/ 81 w 105"/>
                <a:gd name="T15" fmla="*/ 60 h 158"/>
                <a:gd name="T16" fmla="*/ 94 w 105"/>
                <a:gd name="T17" fmla="*/ 74 h 158"/>
                <a:gd name="T18" fmla="*/ 100 w 105"/>
                <a:gd name="T19" fmla="*/ 87 h 158"/>
                <a:gd name="T20" fmla="*/ 105 w 105"/>
                <a:gd name="T21" fmla="*/ 99 h 158"/>
                <a:gd name="T22" fmla="*/ 103 w 105"/>
                <a:gd name="T23" fmla="*/ 128 h 158"/>
                <a:gd name="T24" fmla="*/ 98 w 105"/>
                <a:gd name="T25" fmla="*/ 158 h 158"/>
                <a:gd name="T26" fmla="*/ 91 w 105"/>
                <a:gd name="T27" fmla="*/ 148 h 158"/>
                <a:gd name="T28" fmla="*/ 74 w 105"/>
                <a:gd name="T29" fmla="*/ 131 h 158"/>
                <a:gd name="T30" fmla="*/ 52 w 105"/>
                <a:gd name="T31" fmla="*/ 115 h 158"/>
                <a:gd name="T32" fmla="*/ 35 w 105"/>
                <a:gd name="T33" fmla="*/ 101 h 158"/>
                <a:gd name="T34" fmla="*/ 11 w 105"/>
                <a:gd name="T35" fmla="*/ 79 h 158"/>
                <a:gd name="T36" fmla="*/ 6 w 105"/>
                <a:gd name="T37" fmla="*/ 68 h 158"/>
                <a:gd name="T38" fmla="*/ 0 w 105"/>
                <a:gd name="T39" fmla="*/ 55 h 158"/>
                <a:gd name="T40" fmla="*/ 0 w 105"/>
                <a:gd name="T41" fmla="*/ 38 h 158"/>
                <a:gd name="T42" fmla="*/ 7 w 105"/>
                <a:gd name="T43" fmla="*/ 19 h 158"/>
                <a:gd name="T44" fmla="*/ 16 w 105"/>
                <a:gd name="T45" fmla="*/ 0 h 15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5"/>
                <a:gd name="T70" fmla="*/ 0 h 158"/>
                <a:gd name="T71" fmla="*/ 105 w 105"/>
                <a:gd name="T72" fmla="*/ 158 h 15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5" h="158">
                  <a:moveTo>
                    <a:pt x="16" y="0"/>
                  </a:moveTo>
                  <a:lnTo>
                    <a:pt x="21" y="10"/>
                  </a:lnTo>
                  <a:lnTo>
                    <a:pt x="30" y="25"/>
                  </a:lnTo>
                  <a:lnTo>
                    <a:pt x="38" y="33"/>
                  </a:lnTo>
                  <a:lnTo>
                    <a:pt x="46" y="38"/>
                  </a:lnTo>
                  <a:lnTo>
                    <a:pt x="55" y="42"/>
                  </a:lnTo>
                  <a:lnTo>
                    <a:pt x="64" y="47"/>
                  </a:lnTo>
                  <a:lnTo>
                    <a:pt x="81" y="60"/>
                  </a:lnTo>
                  <a:lnTo>
                    <a:pt x="94" y="74"/>
                  </a:lnTo>
                  <a:lnTo>
                    <a:pt x="100" y="87"/>
                  </a:lnTo>
                  <a:lnTo>
                    <a:pt x="105" y="99"/>
                  </a:lnTo>
                  <a:lnTo>
                    <a:pt x="103" y="128"/>
                  </a:lnTo>
                  <a:lnTo>
                    <a:pt x="98" y="158"/>
                  </a:lnTo>
                  <a:lnTo>
                    <a:pt x="91" y="148"/>
                  </a:lnTo>
                  <a:lnTo>
                    <a:pt x="74" y="131"/>
                  </a:lnTo>
                  <a:lnTo>
                    <a:pt x="52" y="115"/>
                  </a:lnTo>
                  <a:lnTo>
                    <a:pt x="35" y="101"/>
                  </a:lnTo>
                  <a:lnTo>
                    <a:pt x="11" y="79"/>
                  </a:lnTo>
                  <a:lnTo>
                    <a:pt x="6" y="68"/>
                  </a:lnTo>
                  <a:lnTo>
                    <a:pt x="0" y="55"/>
                  </a:lnTo>
                  <a:lnTo>
                    <a:pt x="0" y="38"/>
                  </a:lnTo>
                  <a:lnTo>
                    <a:pt x="7" y="19"/>
                  </a:lnTo>
                  <a:lnTo>
                    <a:pt x="16" y="0"/>
                  </a:lnTo>
                </a:path>
              </a:pathLst>
            </a:custGeom>
            <a:noFill/>
            <a:ln w="6350" cap="rnd">
              <a:solidFill>
                <a:srgbClr val="D17C4F"/>
              </a:solidFill>
              <a:prstDash val="solid"/>
              <a:round/>
              <a:headEnd/>
              <a:tailEnd/>
            </a:ln>
          </p:spPr>
          <p:txBody>
            <a:bodyPr/>
            <a:lstStyle/>
            <a:p>
              <a:endParaRPr lang="ru-RU"/>
            </a:p>
          </p:txBody>
        </p:sp>
        <p:sp>
          <p:nvSpPr>
            <p:cNvPr id="162274" name="Freeform 3931"/>
            <p:cNvSpPr>
              <a:spLocks/>
            </p:cNvSpPr>
            <p:nvPr/>
          </p:nvSpPr>
          <p:spPr bwMode="auto">
            <a:xfrm>
              <a:off x="2610" y="2331"/>
              <a:ext cx="86" cy="132"/>
            </a:xfrm>
            <a:custGeom>
              <a:avLst/>
              <a:gdLst>
                <a:gd name="T0" fmla="*/ 79 w 86"/>
                <a:gd name="T1" fmla="*/ 71 h 132"/>
                <a:gd name="T2" fmla="*/ 77 w 86"/>
                <a:gd name="T3" fmla="*/ 75 h 132"/>
                <a:gd name="T4" fmla="*/ 75 w 86"/>
                <a:gd name="T5" fmla="*/ 78 h 132"/>
                <a:gd name="T6" fmla="*/ 69 w 86"/>
                <a:gd name="T7" fmla="*/ 82 h 132"/>
                <a:gd name="T8" fmla="*/ 65 w 86"/>
                <a:gd name="T9" fmla="*/ 89 h 132"/>
                <a:gd name="T10" fmla="*/ 63 w 86"/>
                <a:gd name="T11" fmla="*/ 92 h 132"/>
                <a:gd name="T12" fmla="*/ 61 w 86"/>
                <a:gd name="T13" fmla="*/ 95 h 132"/>
                <a:gd name="T14" fmla="*/ 61 w 86"/>
                <a:gd name="T15" fmla="*/ 101 h 132"/>
                <a:gd name="T16" fmla="*/ 61 w 86"/>
                <a:gd name="T17" fmla="*/ 107 h 132"/>
                <a:gd name="T18" fmla="*/ 63 w 86"/>
                <a:gd name="T19" fmla="*/ 120 h 132"/>
                <a:gd name="T20" fmla="*/ 67 w 86"/>
                <a:gd name="T21" fmla="*/ 132 h 132"/>
                <a:gd name="T22" fmla="*/ 50 w 86"/>
                <a:gd name="T23" fmla="*/ 122 h 132"/>
                <a:gd name="T24" fmla="*/ 34 w 86"/>
                <a:gd name="T25" fmla="*/ 114 h 132"/>
                <a:gd name="T26" fmla="*/ 25 w 86"/>
                <a:gd name="T27" fmla="*/ 108 h 132"/>
                <a:gd name="T28" fmla="*/ 19 w 86"/>
                <a:gd name="T29" fmla="*/ 103 h 132"/>
                <a:gd name="T30" fmla="*/ 13 w 86"/>
                <a:gd name="T31" fmla="*/ 95 h 132"/>
                <a:gd name="T32" fmla="*/ 6 w 86"/>
                <a:gd name="T33" fmla="*/ 86 h 132"/>
                <a:gd name="T34" fmla="*/ 0 w 86"/>
                <a:gd name="T35" fmla="*/ 76 h 132"/>
                <a:gd name="T36" fmla="*/ 3 w 86"/>
                <a:gd name="T37" fmla="*/ 67 h 132"/>
                <a:gd name="T38" fmla="*/ 6 w 86"/>
                <a:gd name="T39" fmla="*/ 59 h 132"/>
                <a:gd name="T40" fmla="*/ 9 w 86"/>
                <a:gd name="T41" fmla="*/ 54 h 132"/>
                <a:gd name="T42" fmla="*/ 13 w 86"/>
                <a:gd name="T43" fmla="*/ 50 h 132"/>
                <a:gd name="T44" fmla="*/ 17 w 86"/>
                <a:gd name="T45" fmla="*/ 46 h 132"/>
                <a:gd name="T46" fmla="*/ 24 w 86"/>
                <a:gd name="T47" fmla="*/ 41 h 132"/>
                <a:gd name="T48" fmla="*/ 30 w 86"/>
                <a:gd name="T49" fmla="*/ 36 h 132"/>
                <a:gd name="T50" fmla="*/ 32 w 86"/>
                <a:gd name="T51" fmla="*/ 33 h 132"/>
                <a:gd name="T52" fmla="*/ 34 w 86"/>
                <a:gd name="T53" fmla="*/ 29 h 132"/>
                <a:gd name="T54" fmla="*/ 35 w 86"/>
                <a:gd name="T55" fmla="*/ 25 h 132"/>
                <a:gd name="T56" fmla="*/ 35 w 86"/>
                <a:gd name="T57" fmla="*/ 20 h 132"/>
                <a:gd name="T58" fmla="*/ 34 w 86"/>
                <a:gd name="T59" fmla="*/ 10 h 132"/>
                <a:gd name="T60" fmla="*/ 29 w 86"/>
                <a:gd name="T61" fmla="*/ 0 h 132"/>
                <a:gd name="T62" fmla="*/ 43 w 86"/>
                <a:gd name="T63" fmla="*/ 9 h 132"/>
                <a:gd name="T64" fmla="*/ 55 w 86"/>
                <a:gd name="T65" fmla="*/ 17 h 132"/>
                <a:gd name="T66" fmla="*/ 65 w 86"/>
                <a:gd name="T67" fmla="*/ 27 h 132"/>
                <a:gd name="T68" fmla="*/ 80 w 86"/>
                <a:gd name="T69" fmla="*/ 38 h 132"/>
                <a:gd name="T70" fmla="*/ 86 w 86"/>
                <a:gd name="T71" fmla="*/ 46 h 132"/>
                <a:gd name="T72" fmla="*/ 85 w 86"/>
                <a:gd name="T73" fmla="*/ 55 h 132"/>
                <a:gd name="T74" fmla="*/ 82 w 86"/>
                <a:gd name="T75" fmla="*/ 63 h 132"/>
                <a:gd name="T76" fmla="*/ 79 w 86"/>
                <a:gd name="T77" fmla="*/ 71 h 13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6"/>
                <a:gd name="T118" fmla="*/ 0 h 132"/>
                <a:gd name="T119" fmla="*/ 86 w 86"/>
                <a:gd name="T120" fmla="*/ 132 h 13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6" h="132">
                  <a:moveTo>
                    <a:pt x="79" y="71"/>
                  </a:moveTo>
                  <a:lnTo>
                    <a:pt x="77" y="75"/>
                  </a:lnTo>
                  <a:lnTo>
                    <a:pt x="75" y="78"/>
                  </a:lnTo>
                  <a:lnTo>
                    <a:pt x="69" y="82"/>
                  </a:lnTo>
                  <a:lnTo>
                    <a:pt x="65" y="89"/>
                  </a:lnTo>
                  <a:lnTo>
                    <a:pt x="63" y="92"/>
                  </a:lnTo>
                  <a:lnTo>
                    <a:pt x="61" y="95"/>
                  </a:lnTo>
                  <a:lnTo>
                    <a:pt x="61" y="101"/>
                  </a:lnTo>
                  <a:lnTo>
                    <a:pt x="61" y="107"/>
                  </a:lnTo>
                  <a:lnTo>
                    <a:pt x="63" y="120"/>
                  </a:lnTo>
                  <a:lnTo>
                    <a:pt x="67" y="132"/>
                  </a:lnTo>
                  <a:lnTo>
                    <a:pt x="50" y="122"/>
                  </a:lnTo>
                  <a:lnTo>
                    <a:pt x="34" y="114"/>
                  </a:lnTo>
                  <a:lnTo>
                    <a:pt x="25" y="108"/>
                  </a:lnTo>
                  <a:lnTo>
                    <a:pt x="19" y="103"/>
                  </a:lnTo>
                  <a:lnTo>
                    <a:pt x="13" y="95"/>
                  </a:lnTo>
                  <a:lnTo>
                    <a:pt x="6" y="86"/>
                  </a:lnTo>
                  <a:lnTo>
                    <a:pt x="0" y="76"/>
                  </a:lnTo>
                  <a:lnTo>
                    <a:pt x="3" y="67"/>
                  </a:lnTo>
                  <a:lnTo>
                    <a:pt x="6" y="59"/>
                  </a:lnTo>
                  <a:lnTo>
                    <a:pt x="9" y="54"/>
                  </a:lnTo>
                  <a:lnTo>
                    <a:pt x="13" y="50"/>
                  </a:lnTo>
                  <a:lnTo>
                    <a:pt x="17" y="46"/>
                  </a:lnTo>
                  <a:lnTo>
                    <a:pt x="24" y="41"/>
                  </a:lnTo>
                  <a:lnTo>
                    <a:pt x="30" y="36"/>
                  </a:lnTo>
                  <a:lnTo>
                    <a:pt x="32" y="33"/>
                  </a:lnTo>
                  <a:lnTo>
                    <a:pt x="34" y="29"/>
                  </a:lnTo>
                  <a:lnTo>
                    <a:pt x="35" y="25"/>
                  </a:lnTo>
                  <a:lnTo>
                    <a:pt x="35" y="20"/>
                  </a:lnTo>
                  <a:lnTo>
                    <a:pt x="34" y="10"/>
                  </a:lnTo>
                  <a:lnTo>
                    <a:pt x="29" y="0"/>
                  </a:lnTo>
                  <a:lnTo>
                    <a:pt x="43" y="9"/>
                  </a:lnTo>
                  <a:lnTo>
                    <a:pt x="55" y="17"/>
                  </a:lnTo>
                  <a:lnTo>
                    <a:pt x="65" y="27"/>
                  </a:lnTo>
                  <a:lnTo>
                    <a:pt x="80" y="38"/>
                  </a:lnTo>
                  <a:lnTo>
                    <a:pt x="86" y="46"/>
                  </a:lnTo>
                  <a:lnTo>
                    <a:pt x="85" y="55"/>
                  </a:lnTo>
                  <a:lnTo>
                    <a:pt x="82" y="63"/>
                  </a:lnTo>
                  <a:lnTo>
                    <a:pt x="79" y="71"/>
                  </a:lnTo>
                  <a:close/>
                </a:path>
              </a:pathLst>
            </a:custGeom>
            <a:solidFill>
              <a:srgbClr val="EC2F16"/>
            </a:solidFill>
            <a:ln w="9525">
              <a:noFill/>
              <a:round/>
              <a:headEnd/>
              <a:tailEnd/>
            </a:ln>
          </p:spPr>
          <p:txBody>
            <a:bodyPr/>
            <a:lstStyle/>
            <a:p>
              <a:endParaRPr lang="ru-RU"/>
            </a:p>
          </p:txBody>
        </p:sp>
        <p:sp>
          <p:nvSpPr>
            <p:cNvPr id="162275" name="Freeform 3932"/>
            <p:cNvSpPr>
              <a:spLocks/>
            </p:cNvSpPr>
            <p:nvPr/>
          </p:nvSpPr>
          <p:spPr bwMode="auto">
            <a:xfrm>
              <a:off x="2610" y="2331"/>
              <a:ext cx="86" cy="132"/>
            </a:xfrm>
            <a:custGeom>
              <a:avLst/>
              <a:gdLst>
                <a:gd name="T0" fmla="*/ 79 w 86"/>
                <a:gd name="T1" fmla="*/ 70 h 132"/>
                <a:gd name="T2" fmla="*/ 69 w 86"/>
                <a:gd name="T3" fmla="*/ 82 h 132"/>
                <a:gd name="T4" fmla="*/ 65 w 86"/>
                <a:gd name="T5" fmla="*/ 89 h 132"/>
                <a:gd name="T6" fmla="*/ 61 w 86"/>
                <a:gd name="T7" fmla="*/ 95 h 132"/>
                <a:gd name="T8" fmla="*/ 61 w 86"/>
                <a:gd name="T9" fmla="*/ 107 h 132"/>
                <a:gd name="T10" fmla="*/ 63 w 86"/>
                <a:gd name="T11" fmla="*/ 120 h 132"/>
                <a:gd name="T12" fmla="*/ 67 w 86"/>
                <a:gd name="T13" fmla="*/ 132 h 132"/>
                <a:gd name="T14" fmla="*/ 50 w 86"/>
                <a:gd name="T15" fmla="*/ 122 h 132"/>
                <a:gd name="T16" fmla="*/ 34 w 86"/>
                <a:gd name="T17" fmla="*/ 113 h 132"/>
                <a:gd name="T18" fmla="*/ 19 w 86"/>
                <a:gd name="T19" fmla="*/ 102 h 132"/>
                <a:gd name="T20" fmla="*/ 6 w 86"/>
                <a:gd name="T21" fmla="*/ 86 h 132"/>
                <a:gd name="T22" fmla="*/ 0 w 86"/>
                <a:gd name="T23" fmla="*/ 75 h 132"/>
                <a:gd name="T24" fmla="*/ 3 w 86"/>
                <a:gd name="T25" fmla="*/ 67 h 132"/>
                <a:gd name="T26" fmla="*/ 13 w 86"/>
                <a:gd name="T27" fmla="*/ 50 h 132"/>
                <a:gd name="T28" fmla="*/ 24 w 86"/>
                <a:gd name="T29" fmla="*/ 41 h 132"/>
                <a:gd name="T30" fmla="*/ 30 w 86"/>
                <a:gd name="T31" fmla="*/ 36 h 132"/>
                <a:gd name="T32" fmla="*/ 34 w 86"/>
                <a:gd name="T33" fmla="*/ 29 h 132"/>
                <a:gd name="T34" fmla="*/ 35 w 86"/>
                <a:gd name="T35" fmla="*/ 20 h 132"/>
                <a:gd name="T36" fmla="*/ 34 w 86"/>
                <a:gd name="T37" fmla="*/ 10 h 132"/>
                <a:gd name="T38" fmla="*/ 30 w 86"/>
                <a:gd name="T39" fmla="*/ 0 h 132"/>
                <a:gd name="T40" fmla="*/ 43 w 86"/>
                <a:gd name="T41" fmla="*/ 9 h 132"/>
                <a:gd name="T42" fmla="*/ 67 w 86"/>
                <a:gd name="T43" fmla="*/ 25 h 132"/>
                <a:gd name="T44" fmla="*/ 86 w 86"/>
                <a:gd name="T45" fmla="*/ 46 h 132"/>
                <a:gd name="T46" fmla="*/ 79 w 86"/>
                <a:gd name="T47" fmla="*/ 70 h 13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6"/>
                <a:gd name="T73" fmla="*/ 0 h 132"/>
                <a:gd name="T74" fmla="*/ 86 w 86"/>
                <a:gd name="T75" fmla="*/ 132 h 13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6" h="132">
                  <a:moveTo>
                    <a:pt x="79" y="70"/>
                  </a:moveTo>
                  <a:lnTo>
                    <a:pt x="69" y="82"/>
                  </a:lnTo>
                  <a:lnTo>
                    <a:pt x="65" y="89"/>
                  </a:lnTo>
                  <a:lnTo>
                    <a:pt x="61" y="95"/>
                  </a:lnTo>
                  <a:lnTo>
                    <a:pt x="61" y="107"/>
                  </a:lnTo>
                  <a:lnTo>
                    <a:pt x="63" y="120"/>
                  </a:lnTo>
                  <a:lnTo>
                    <a:pt x="67" y="132"/>
                  </a:lnTo>
                  <a:lnTo>
                    <a:pt x="50" y="122"/>
                  </a:lnTo>
                  <a:lnTo>
                    <a:pt x="34" y="113"/>
                  </a:lnTo>
                  <a:lnTo>
                    <a:pt x="19" y="102"/>
                  </a:lnTo>
                  <a:lnTo>
                    <a:pt x="6" y="86"/>
                  </a:lnTo>
                  <a:lnTo>
                    <a:pt x="0" y="75"/>
                  </a:lnTo>
                  <a:lnTo>
                    <a:pt x="3" y="67"/>
                  </a:lnTo>
                  <a:lnTo>
                    <a:pt x="13" y="50"/>
                  </a:lnTo>
                  <a:lnTo>
                    <a:pt x="24" y="41"/>
                  </a:lnTo>
                  <a:lnTo>
                    <a:pt x="30" y="36"/>
                  </a:lnTo>
                  <a:lnTo>
                    <a:pt x="34" y="29"/>
                  </a:lnTo>
                  <a:lnTo>
                    <a:pt x="35" y="20"/>
                  </a:lnTo>
                  <a:lnTo>
                    <a:pt x="34" y="10"/>
                  </a:lnTo>
                  <a:lnTo>
                    <a:pt x="30" y="0"/>
                  </a:lnTo>
                  <a:lnTo>
                    <a:pt x="43" y="9"/>
                  </a:lnTo>
                  <a:lnTo>
                    <a:pt x="67" y="25"/>
                  </a:lnTo>
                  <a:lnTo>
                    <a:pt x="86" y="46"/>
                  </a:lnTo>
                  <a:lnTo>
                    <a:pt x="79" y="70"/>
                  </a:lnTo>
                </a:path>
              </a:pathLst>
            </a:custGeom>
            <a:noFill/>
            <a:ln w="6350" cap="rnd">
              <a:solidFill>
                <a:srgbClr val="D17C4F"/>
              </a:solidFill>
              <a:prstDash val="solid"/>
              <a:round/>
              <a:headEnd/>
              <a:tailEnd/>
            </a:ln>
          </p:spPr>
          <p:txBody>
            <a:bodyPr/>
            <a:lstStyle/>
            <a:p>
              <a:endParaRPr lang="ru-RU"/>
            </a:p>
          </p:txBody>
        </p:sp>
        <p:sp>
          <p:nvSpPr>
            <p:cNvPr id="162276" name="Freeform 3933"/>
            <p:cNvSpPr>
              <a:spLocks/>
            </p:cNvSpPr>
            <p:nvPr/>
          </p:nvSpPr>
          <p:spPr bwMode="auto">
            <a:xfrm>
              <a:off x="2593" y="2402"/>
              <a:ext cx="106" cy="159"/>
            </a:xfrm>
            <a:custGeom>
              <a:avLst/>
              <a:gdLst>
                <a:gd name="T0" fmla="*/ 18 w 106"/>
                <a:gd name="T1" fmla="*/ 0 h 159"/>
                <a:gd name="T2" fmla="*/ 22 w 106"/>
                <a:gd name="T3" fmla="*/ 9 h 159"/>
                <a:gd name="T4" fmla="*/ 26 w 106"/>
                <a:gd name="T5" fmla="*/ 18 h 159"/>
                <a:gd name="T6" fmla="*/ 31 w 106"/>
                <a:gd name="T7" fmla="*/ 26 h 159"/>
                <a:gd name="T8" fmla="*/ 35 w 106"/>
                <a:gd name="T9" fmla="*/ 29 h 159"/>
                <a:gd name="T10" fmla="*/ 40 w 106"/>
                <a:gd name="T11" fmla="*/ 32 h 159"/>
                <a:gd name="T12" fmla="*/ 47 w 106"/>
                <a:gd name="T13" fmla="*/ 37 h 159"/>
                <a:gd name="T14" fmla="*/ 57 w 106"/>
                <a:gd name="T15" fmla="*/ 41 h 159"/>
                <a:gd name="T16" fmla="*/ 66 w 106"/>
                <a:gd name="T17" fmla="*/ 48 h 159"/>
                <a:gd name="T18" fmla="*/ 81 w 106"/>
                <a:gd name="T19" fmla="*/ 59 h 159"/>
                <a:gd name="T20" fmla="*/ 89 w 106"/>
                <a:gd name="T21" fmla="*/ 65 h 159"/>
                <a:gd name="T22" fmla="*/ 95 w 106"/>
                <a:gd name="T23" fmla="*/ 75 h 159"/>
                <a:gd name="T24" fmla="*/ 100 w 106"/>
                <a:gd name="T25" fmla="*/ 81 h 159"/>
                <a:gd name="T26" fmla="*/ 101 w 106"/>
                <a:gd name="T27" fmla="*/ 86 h 159"/>
                <a:gd name="T28" fmla="*/ 105 w 106"/>
                <a:gd name="T29" fmla="*/ 92 h 159"/>
                <a:gd name="T30" fmla="*/ 106 w 106"/>
                <a:gd name="T31" fmla="*/ 99 h 159"/>
                <a:gd name="T32" fmla="*/ 106 w 106"/>
                <a:gd name="T33" fmla="*/ 108 h 159"/>
                <a:gd name="T34" fmla="*/ 106 w 106"/>
                <a:gd name="T35" fmla="*/ 114 h 159"/>
                <a:gd name="T36" fmla="*/ 105 w 106"/>
                <a:gd name="T37" fmla="*/ 129 h 159"/>
                <a:gd name="T38" fmla="*/ 105 w 106"/>
                <a:gd name="T39" fmla="*/ 138 h 159"/>
                <a:gd name="T40" fmla="*/ 103 w 106"/>
                <a:gd name="T41" fmla="*/ 147 h 159"/>
                <a:gd name="T42" fmla="*/ 100 w 106"/>
                <a:gd name="T43" fmla="*/ 159 h 159"/>
                <a:gd name="T44" fmla="*/ 98 w 106"/>
                <a:gd name="T45" fmla="*/ 155 h 159"/>
                <a:gd name="T46" fmla="*/ 92 w 106"/>
                <a:gd name="T47" fmla="*/ 147 h 159"/>
                <a:gd name="T48" fmla="*/ 85 w 106"/>
                <a:gd name="T49" fmla="*/ 139 h 159"/>
                <a:gd name="T50" fmla="*/ 75 w 106"/>
                <a:gd name="T51" fmla="*/ 129 h 159"/>
                <a:gd name="T52" fmla="*/ 53 w 106"/>
                <a:gd name="T53" fmla="*/ 116 h 159"/>
                <a:gd name="T54" fmla="*/ 37 w 106"/>
                <a:gd name="T55" fmla="*/ 101 h 159"/>
                <a:gd name="T56" fmla="*/ 24 w 106"/>
                <a:gd name="T57" fmla="*/ 90 h 159"/>
                <a:gd name="T58" fmla="*/ 18 w 106"/>
                <a:gd name="T59" fmla="*/ 86 h 159"/>
                <a:gd name="T60" fmla="*/ 13 w 106"/>
                <a:gd name="T61" fmla="*/ 79 h 159"/>
                <a:gd name="T62" fmla="*/ 7 w 106"/>
                <a:gd name="T63" fmla="*/ 67 h 159"/>
                <a:gd name="T64" fmla="*/ 4 w 106"/>
                <a:gd name="T65" fmla="*/ 62 h 159"/>
                <a:gd name="T66" fmla="*/ 2 w 106"/>
                <a:gd name="T67" fmla="*/ 54 h 159"/>
                <a:gd name="T68" fmla="*/ 0 w 106"/>
                <a:gd name="T69" fmla="*/ 51 h 159"/>
                <a:gd name="T70" fmla="*/ 0 w 106"/>
                <a:gd name="T71" fmla="*/ 46 h 159"/>
                <a:gd name="T72" fmla="*/ 2 w 106"/>
                <a:gd name="T73" fmla="*/ 37 h 159"/>
                <a:gd name="T74" fmla="*/ 5 w 106"/>
                <a:gd name="T75" fmla="*/ 27 h 159"/>
                <a:gd name="T76" fmla="*/ 9 w 106"/>
                <a:gd name="T77" fmla="*/ 19 h 159"/>
                <a:gd name="T78" fmla="*/ 15 w 106"/>
                <a:gd name="T79" fmla="*/ 5 h 159"/>
                <a:gd name="T80" fmla="*/ 18 w 106"/>
                <a:gd name="T81" fmla="*/ 0 h 15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6"/>
                <a:gd name="T124" fmla="*/ 0 h 159"/>
                <a:gd name="T125" fmla="*/ 106 w 106"/>
                <a:gd name="T126" fmla="*/ 159 h 15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6" h="159">
                  <a:moveTo>
                    <a:pt x="18" y="0"/>
                  </a:moveTo>
                  <a:lnTo>
                    <a:pt x="22" y="9"/>
                  </a:lnTo>
                  <a:lnTo>
                    <a:pt x="26" y="18"/>
                  </a:lnTo>
                  <a:lnTo>
                    <a:pt x="31" y="26"/>
                  </a:lnTo>
                  <a:lnTo>
                    <a:pt x="35" y="29"/>
                  </a:lnTo>
                  <a:lnTo>
                    <a:pt x="40" y="32"/>
                  </a:lnTo>
                  <a:lnTo>
                    <a:pt x="47" y="37"/>
                  </a:lnTo>
                  <a:lnTo>
                    <a:pt x="57" y="41"/>
                  </a:lnTo>
                  <a:lnTo>
                    <a:pt x="66" y="48"/>
                  </a:lnTo>
                  <a:lnTo>
                    <a:pt x="81" y="59"/>
                  </a:lnTo>
                  <a:lnTo>
                    <a:pt x="89" y="65"/>
                  </a:lnTo>
                  <a:lnTo>
                    <a:pt x="95" y="75"/>
                  </a:lnTo>
                  <a:lnTo>
                    <a:pt x="100" y="81"/>
                  </a:lnTo>
                  <a:lnTo>
                    <a:pt x="101" y="86"/>
                  </a:lnTo>
                  <a:lnTo>
                    <a:pt x="105" y="92"/>
                  </a:lnTo>
                  <a:lnTo>
                    <a:pt x="106" y="99"/>
                  </a:lnTo>
                  <a:lnTo>
                    <a:pt x="106" y="108"/>
                  </a:lnTo>
                  <a:lnTo>
                    <a:pt x="106" y="114"/>
                  </a:lnTo>
                  <a:lnTo>
                    <a:pt x="105" y="129"/>
                  </a:lnTo>
                  <a:lnTo>
                    <a:pt x="105" y="138"/>
                  </a:lnTo>
                  <a:lnTo>
                    <a:pt x="103" y="147"/>
                  </a:lnTo>
                  <a:lnTo>
                    <a:pt x="100" y="159"/>
                  </a:lnTo>
                  <a:lnTo>
                    <a:pt x="98" y="155"/>
                  </a:lnTo>
                  <a:lnTo>
                    <a:pt x="92" y="147"/>
                  </a:lnTo>
                  <a:lnTo>
                    <a:pt x="85" y="139"/>
                  </a:lnTo>
                  <a:lnTo>
                    <a:pt x="75" y="129"/>
                  </a:lnTo>
                  <a:lnTo>
                    <a:pt x="53" y="116"/>
                  </a:lnTo>
                  <a:lnTo>
                    <a:pt x="37" y="101"/>
                  </a:lnTo>
                  <a:lnTo>
                    <a:pt x="24" y="90"/>
                  </a:lnTo>
                  <a:lnTo>
                    <a:pt x="18" y="86"/>
                  </a:lnTo>
                  <a:lnTo>
                    <a:pt x="13" y="79"/>
                  </a:lnTo>
                  <a:lnTo>
                    <a:pt x="7" y="67"/>
                  </a:lnTo>
                  <a:lnTo>
                    <a:pt x="4" y="62"/>
                  </a:lnTo>
                  <a:lnTo>
                    <a:pt x="2" y="54"/>
                  </a:lnTo>
                  <a:lnTo>
                    <a:pt x="0" y="51"/>
                  </a:lnTo>
                  <a:lnTo>
                    <a:pt x="0" y="46"/>
                  </a:lnTo>
                  <a:lnTo>
                    <a:pt x="2" y="37"/>
                  </a:lnTo>
                  <a:lnTo>
                    <a:pt x="5" y="27"/>
                  </a:lnTo>
                  <a:lnTo>
                    <a:pt x="9" y="19"/>
                  </a:lnTo>
                  <a:lnTo>
                    <a:pt x="15" y="5"/>
                  </a:lnTo>
                  <a:lnTo>
                    <a:pt x="18" y="0"/>
                  </a:lnTo>
                  <a:close/>
                </a:path>
              </a:pathLst>
            </a:custGeom>
            <a:solidFill>
              <a:srgbClr val="FF8F57"/>
            </a:solidFill>
            <a:ln w="9525">
              <a:noFill/>
              <a:round/>
              <a:headEnd/>
              <a:tailEnd/>
            </a:ln>
          </p:spPr>
          <p:txBody>
            <a:bodyPr/>
            <a:lstStyle/>
            <a:p>
              <a:endParaRPr lang="ru-RU"/>
            </a:p>
          </p:txBody>
        </p:sp>
        <p:sp>
          <p:nvSpPr>
            <p:cNvPr id="162277" name="Freeform 3934"/>
            <p:cNvSpPr>
              <a:spLocks/>
            </p:cNvSpPr>
            <p:nvPr/>
          </p:nvSpPr>
          <p:spPr bwMode="auto">
            <a:xfrm>
              <a:off x="2596" y="2402"/>
              <a:ext cx="105" cy="159"/>
            </a:xfrm>
            <a:custGeom>
              <a:avLst/>
              <a:gdLst>
                <a:gd name="T0" fmla="*/ 16 w 105"/>
                <a:gd name="T1" fmla="*/ 0 h 159"/>
                <a:gd name="T2" fmla="*/ 21 w 105"/>
                <a:gd name="T3" fmla="*/ 9 h 159"/>
                <a:gd name="T4" fmla="*/ 30 w 105"/>
                <a:gd name="T5" fmla="*/ 26 h 159"/>
                <a:gd name="T6" fmla="*/ 38 w 105"/>
                <a:gd name="T7" fmla="*/ 32 h 159"/>
                <a:gd name="T8" fmla="*/ 46 w 105"/>
                <a:gd name="T9" fmla="*/ 37 h 159"/>
                <a:gd name="T10" fmla="*/ 55 w 105"/>
                <a:gd name="T11" fmla="*/ 41 h 159"/>
                <a:gd name="T12" fmla="*/ 64 w 105"/>
                <a:gd name="T13" fmla="*/ 48 h 159"/>
                <a:gd name="T14" fmla="*/ 81 w 105"/>
                <a:gd name="T15" fmla="*/ 59 h 159"/>
                <a:gd name="T16" fmla="*/ 94 w 105"/>
                <a:gd name="T17" fmla="*/ 75 h 159"/>
                <a:gd name="T18" fmla="*/ 100 w 105"/>
                <a:gd name="T19" fmla="*/ 86 h 159"/>
                <a:gd name="T20" fmla="*/ 105 w 105"/>
                <a:gd name="T21" fmla="*/ 99 h 159"/>
                <a:gd name="T22" fmla="*/ 103 w 105"/>
                <a:gd name="T23" fmla="*/ 129 h 159"/>
                <a:gd name="T24" fmla="*/ 98 w 105"/>
                <a:gd name="T25" fmla="*/ 159 h 159"/>
                <a:gd name="T26" fmla="*/ 91 w 105"/>
                <a:gd name="T27" fmla="*/ 147 h 159"/>
                <a:gd name="T28" fmla="*/ 74 w 105"/>
                <a:gd name="T29" fmla="*/ 129 h 159"/>
                <a:gd name="T30" fmla="*/ 52 w 105"/>
                <a:gd name="T31" fmla="*/ 116 h 159"/>
                <a:gd name="T32" fmla="*/ 35 w 105"/>
                <a:gd name="T33" fmla="*/ 99 h 159"/>
                <a:gd name="T34" fmla="*/ 11 w 105"/>
                <a:gd name="T35" fmla="*/ 78 h 159"/>
                <a:gd name="T36" fmla="*/ 6 w 105"/>
                <a:gd name="T37" fmla="*/ 67 h 159"/>
                <a:gd name="T38" fmla="*/ 0 w 105"/>
                <a:gd name="T39" fmla="*/ 54 h 159"/>
                <a:gd name="T40" fmla="*/ 0 w 105"/>
                <a:gd name="T41" fmla="*/ 37 h 159"/>
                <a:gd name="T42" fmla="*/ 7 w 105"/>
                <a:gd name="T43" fmla="*/ 19 h 159"/>
                <a:gd name="T44" fmla="*/ 16 w 105"/>
                <a:gd name="T45" fmla="*/ 0 h 1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5"/>
                <a:gd name="T70" fmla="*/ 0 h 159"/>
                <a:gd name="T71" fmla="*/ 105 w 105"/>
                <a:gd name="T72" fmla="*/ 159 h 15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5" h="159">
                  <a:moveTo>
                    <a:pt x="16" y="0"/>
                  </a:moveTo>
                  <a:lnTo>
                    <a:pt x="21" y="9"/>
                  </a:lnTo>
                  <a:lnTo>
                    <a:pt x="30" y="26"/>
                  </a:lnTo>
                  <a:lnTo>
                    <a:pt x="38" y="32"/>
                  </a:lnTo>
                  <a:lnTo>
                    <a:pt x="46" y="37"/>
                  </a:lnTo>
                  <a:lnTo>
                    <a:pt x="55" y="41"/>
                  </a:lnTo>
                  <a:lnTo>
                    <a:pt x="64" y="48"/>
                  </a:lnTo>
                  <a:lnTo>
                    <a:pt x="81" y="59"/>
                  </a:lnTo>
                  <a:lnTo>
                    <a:pt x="94" y="75"/>
                  </a:lnTo>
                  <a:lnTo>
                    <a:pt x="100" y="86"/>
                  </a:lnTo>
                  <a:lnTo>
                    <a:pt x="105" y="99"/>
                  </a:lnTo>
                  <a:lnTo>
                    <a:pt x="103" y="129"/>
                  </a:lnTo>
                  <a:lnTo>
                    <a:pt x="98" y="159"/>
                  </a:lnTo>
                  <a:lnTo>
                    <a:pt x="91" y="147"/>
                  </a:lnTo>
                  <a:lnTo>
                    <a:pt x="74" y="129"/>
                  </a:lnTo>
                  <a:lnTo>
                    <a:pt x="52" y="116"/>
                  </a:lnTo>
                  <a:lnTo>
                    <a:pt x="35" y="99"/>
                  </a:lnTo>
                  <a:lnTo>
                    <a:pt x="11" y="78"/>
                  </a:lnTo>
                  <a:lnTo>
                    <a:pt x="6" y="67"/>
                  </a:lnTo>
                  <a:lnTo>
                    <a:pt x="0" y="54"/>
                  </a:lnTo>
                  <a:lnTo>
                    <a:pt x="0" y="37"/>
                  </a:lnTo>
                  <a:lnTo>
                    <a:pt x="7" y="19"/>
                  </a:lnTo>
                  <a:lnTo>
                    <a:pt x="16" y="0"/>
                  </a:lnTo>
                </a:path>
              </a:pathLst>
            </a:custGeom>
            <a:noFill/>
            <a:ln w="6350" cap="rnd">
              <a:solidFill>
                <a:srgbClr val="D17C4F"/>
              </a:solidFill>
              <a:prstDash val="solid"/>
              <a:round/>
              <a:headEnd/>
              <a:tailEnd/>
            </a:ln>
          </p:spPr>
          <p:txBody>
            <a:bodyPr/>
            <a:lstStyle/>
            <a:p>
              <a:endParaRPr lang="ru-RU"/>
            </a:p>
          </p:txBody>
        </p:sp>
        <p:sp>
          <p:nvSpPr>
            <p:cNvPr id="162278" name="Freeform 3935"/>
            <p:cNvSpPr>
              <a:spLocks/>
            </p:cNvSpPr>
            <p:nvPr/>
          </p:nvSpPr>
          <p:spPr bwMode="auto">
            <a:xfrm>
              <a:off x="2810" y="2027"/>
              <a:ext cx="86" cy="128"/>
            </a:xfrm>
            <a:custGeom>
              <a:avLst/>
              <a:gdLst>
                <a:gd name="T0" fmla="*/ 79 w 86"/>
                <a:gd name="T1" fmla="*/ 69 h 128"/>
                <a:gd name="T2" fmla="*/ 77 w 86"/>
                <a:gd name="T3" fmla="*/ 72 h 128"/>
                <a:gd name="T4" fmla="*/ 74 w 86"/>
                <a:gd name="T5" fmla="*/ 75 h 128"/>
                <a:gd name="T6" fmla="*/ 69 w 86"/>
                <a:gd name="T7" fmla="*/ 80 h 128"/>
                <a:gd name="T8" fmla="*/ 64 w 86"/>
                <a:gd name="T9" fmla="*/ 86 h 128"/>
                <a:gd name="T10" fmla="*/ 63 w 86"/>
                <a:gd name="T11" fmla="*/ 89 h 128"/>
                <a:gd name="T12" fmla="*/ 62 w 86"/>
                <a:gd name="T13" fmla="*/ 92 h 128"/>
                <a:gd name="T14" fmla="*/ 60 w 86"/>
                <a:gd name="T15" fmla="*/ 99 h 128"/>
                <a:gd name="T16" fmla="*/ 60 w 86"/>
                <a:gd name="T17" fmla="*/ 104 h 128"/>
                <a:gd name="T18" fmla="*/ 63 w 86"/>
                <a:gd name="T19" fmla="*/ 115 h 128"/>
                <a:gd name="T20" fmla="*/ 66 w 86"/>
                <a:gd name="T21" fmla="*/ 128 h 128"/>
                <a:gd name="T22" fmla="*/ 49 w 86"/>
                <a:gd name="T23" fmla="*/ 121 h 128"/>
                <a:gd name="T24" fmla="*/ 33 w 86"/>
                <a:gd name="T25" fmla="*/ 111 h 128"/>
                <a:gd name="T26" fmla="*/ 26 w 86"/>
                <a:gd name="T27" fmla="*/ 104 h 128"/>
                <a:gd name="T28" fmla="*/ 20 w 86"/>
                <a:gd name="T29" fmla="*/ 100 h 128"/>
                <a:gd name="T30" fmla="*/ 13 w 86"/>
                <a:gd name="T31" fmla="*/ 93 h 128"/>
                <a:gd name="T32" fmla="*/ 7 w 86"/>
                <a:gd name="T33" fmla="*/ 83 h 128"/>
                <a:gd name="T34" fmla="*/ 0 w 86"/>
                <a:gd name="T35" fmla="*/ 74 h 128"/>
                <a:gd name="T36" fmla="*/ 3 w 86"/>
                <a:gd name="T37" fmla="*/ 65 h 128"/>
                <a:gd name="T38" fmla="*/ 7 w 86"/>
                <a:gd name="T39" fmla="*/ 56 h 128"/>
                <a:gd name="T40" fmla="*/ 9 w 86"/>
                <a:gd name="T41" fmla="*/ 52 h 128"/>
                <a:gd name="T42" fmla="*/ 14 w 86"/>
                <a:gd name="T43" fmla="*/ 48 h 128"/>
                <a:gd name="T44" fmla="*/ 19 w 86"/>
                <a:gd name="T45" fmla="*/ 44 h 128"/>
                <a:gd name="T46" fmla="*/ 25 w 86"/>
                <a:gd name="T47" fmla="*/ 41 h 128"/>
                <a:gd name="T48" fmla="*/ 30 w 86"/>
                <a:gd name="T49" fmla="*/ 35 h 128"/>
                <a:gd name="T50" fmla="*/ 33 w 86"/>
                <a:gd name="T51" fmla="*/ 31 h 128"/>
                <a:gd name="T52" fmla="*/ 34 w 86"/>
                <a:gd name="T53" fmla="*/ 26 h 128"/>
                <a:gd name="T54" fmla="*/ 34 w 86"/>
                <a:gd name="T55" fmla="*/ 24 h 128"/>
                <a:gd name="T56" fmla="*/ 34 w 86"/>
                <a:gd name="T57" fmla="*/ 18 h 128"/>
                <a:gd name="T58" fmla="*/ 33 w 86"/>
                <a:gd name="T59" fmla="*/ 9 h 128"/>
                <a:gd name="T60" fmla="*/ 30 w 86"/>
                <a:gd name="T61" fmla="*/ 0 h 128"/>
                <a:gd name="T62" fmla="*/ 43 w 86"/>
                <a:gd name="T63" fmla="*/ 8 h 128"/>
                <a:gd name="T64" fmla="*/ 55 w 86"/>
                <a:gd name="T65" fmla="*/ 16 h 128"/>
                <a:gd name="T66" fmla="*/ 66 w 86"/>
                <a:gd name="T67" fmla="*/ 25 h 128"/>
                <a:gd name="T68" fmla="*/ 79 w 86"/>
                <a:gd name="T69" fmla="*/ 37 h 128"/>
                <a:gd name="T70" fmla="*/ 86 w 86"/>
                <a:gd name="T71" fmla="*/ 44 h 128"/>
                <a:gd name="T72" fmla="*/ 83 w 86"/>
                <a:gd name="T73" fmla="*/ 53 h 128"/>
                <a:gd name="T74" fmla="*/ 82 w 86"/>
                <a:gd name="T75" fmla="*/ 61 h 128"/>
                <a:gd name="T76" fmla="*/ 79 w 86"/>
                <a:gd name="T77" fmla="*/ 69 h 12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6"/>
                <a:gd name="T118" fmla="*/ 0 h 128"/>
                <a:gd name="T119" fmla="*/ 86 w 86"/>
                <a:gd name="T120" fmla="*/ 128 h 12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6" h="128">
                  <a:moveTo>
                    <a:pt x="79" y="69"/>
                  </a:moveTo>
                  <a:lnTo>
                    <a:pt x="77" y="72"/>
                  </a:lnTo>
                  <a:lnTo>
                    <a:pt x="74" y="75"/>
                  </a:lnTo>
                  <a:lnTo>
                    <a:pt x="69" y="80"/>
                  </a:lnTo>
                  <a:lnTo>
                    <a:pt x="64" y="86"/>
                  </a:lnTo>
                  <a:lnTo>
                    <a:pt x="63" y="89"/>
                  </a:lnTo>
                  <a:lnTo>
                    <a:pt x="62" y="92"/>
                  </a:lnTo>
                  <a:lnTo>
                    <a:pt x="60" y="99"/>
                  </a:lnTo>
                  <a:lnTo>
                    <a:pt x="60" y="104"/>
                  </a:lnTo>
                  <a:lnTo>
                    <a:pt x="63" y="115"/>
                  </a:lnTo>
                  <a:lnTo>
                    <a:pt x="66" y="128"/>
                  </a:lnTo>
                  <a:lnTo>
                    <a:pt x="49" y="121"/>
                  </a:lnTo>
                  <a:lnTo>
                    <a:pt x="33" y="111"/>
                  </a:lnTo>
                  <a:lnTo>
                    <a:pt x="26" y="104"/>
                  </a:lnTo>
                  <a:lnTo>
                    <a:pt x="20" y="100"/>
                  </a:lnTo>
                  <a:lnTo>
                    <a:pt x="13" y="93"/>
                  </a:lnTo>
                  <a:lnTo>
                    <a:pt x="7" y="83"/>
                  </a:lnTo>
                  <a:lnTo>
                    <a:pt x="0" y="74"/>
                  </a:lnTo>
                  <a:lnTo>
                    <a:pt x="3" y="65"/>
                  </a:lnTo>
                  <a:lnTo>
                    <a:pt x="7" y="56"/>
                  </a:lnTo>
                  <a:lnTo>
                    <a:pt x="9" y="52"/>
                  </a:lnTo>
                  <a:lnTo>
                    <a:pt x="14" y="48"/>
                  </a:lnTo>
                  <a:lnTo>
                    <a:pt x="19" y="44"/>
                  </a:lnTo>
                  <a:lnTo>
                    <a:pt x="25" y="41"/>
                  </a:lnTo>
                  <a:lnTo>
                    <a:pt x="30" y="35"/>
                  </a:lnTo>
                  <a:lnTo>
                    <a:pt x="33" y="31"/>
                  </a:lnTo>
                  <a:lnTo>
                    <a:pt x="34" y="26"/>
                  </a:lnTo>
                  <a:lnTo>
                    <a:pt x="34" y="24"/>
                  </a:lnTo>
                  <a:lnTo>
                    <a:pt x="34" y="18"/>
                  </a:lnTo>
                  <a:lnTo>
                    <a:pt x="33" y="9"/>
                  </a:lnTo>
                  <a:lnTo>
                    <a:pt x="30" y="0"/>
                  </a:lnTo>
                  <a:lnTo>
                    <a:pt x="43" y="8"/>
                  </a:lnTo>
                  <a:lnTo>
                    <a:pt x="55" y="16"/>
                  </a:lnTo>
                  <a:lnTo>
                    <a:pt x="66" y="25"/>
                  </a:lnTo>
                  <a:lnTo>
                    <a:pt x="79" y="37"/>
                  </a:lnTo>
                  <a:lnTo>
                    <a:pt x="86" y="44"/>
                  </a:lnTo>
                  <a:lnTo>
                    <a:pt x="83" y="53"/>
                  </a:lnTo>
                  <a:lnTo>
                    <a:pt x="82" y="61"/>
                  </a:lnTo>
                  <a:lnTo>
                    <a:pt x="79" y="69"/>
                  </a:lnTo>
                  <a:close/>
                </a:path>
              </a:pathLst>
            </a:custGeom>
            <a:solidFill>
              <a:srgbClr val="844CD6"/>
            </a:solidFill>
            <a:ln w="9525">
              <a:noFill/>
              <a:round/>
              <a:headEnd/>
              <a:tailEnd/>
            </a:ln>
          </p:spPr>
          <p:txBody>
            <a:bodyPr/>
            <a:lstStyle/>
            <a:p>
              <a:endParaRPr lang="ru-RU"/>
            </a:p>
          </p:txBody>
        </p:sp>
        <p:sp>
          <p:nvSpPr>
            <p:cNvPr id="162279" name="Freeform 3936"/>
            <p:cNvSpPr>
              <a:spLocks/>
            </p:cNvSpPr>
            <p:nvPr/>
          </p:nvSpPr>
          <p:spPr bwMode="auto">
            <a:xfrm>
              <a:off x="2810" y="2025"/>
              <a:ext cx="85" cy="130"/>
            </a:xfrm>
            <a:custGeom>
              <a:avLst/>
              <a:gdLst>
                <a:gd name="T0" fmla="*/ 77 w 85"/>
                <a:gd name="T1" fmla="*/ 69 h 130"/>
                <a:gd name="T2" fmla="*/ 68 w 85"/>
                <a:gd name="T3" fmla="*/ 82 h 130"/>
                <a:gd name="T4" fmla="*/ 63 w 85"/>
                <a:gd name="T5" fmla="*/ 88 h 130"/>
                <a:gd name="T6" fmla="*/ 60 w 85"/>
                <a:gd name="T7" fmla="*/ 94 h 130"/>
                <a:gd name="T8" fmla="*/ 58 w 85"/>
                <a:gd name="T9" fmla="*/ 106 h 130"/>
                <a:gd name="T10" fmla="*/ 62 w 85"/>
                <a:gd name="T11" fmla="*/ 117 h 130"/>
                <a:gd name="T12" fmla="*/ 66 w 85"/>
                <a:gd name="T13" fmla="*/ 130 h 130"/>
                <a:gd name="T14" fmla="*/ 47 w 85"/>
                <a:gd name="T15" fmla="*/ 121 h 130"/>
                <a:gd name="T16" fmla="*/ 33 w 85"/>
                <a:gd name="T17" fmla="*/ 113 h 130"/>
                <a:gd name="T18" fmla="*/ 19 w 85"/>
                <a:gd name="T19" fmla="*/ 102 h 130"/>
                <a:gd name="T20" fmla="*/ 6 w 85"/>
                <a:gd name="T21" fmla="*/ 85 h 130"/>
                <a:gd name="T22" fmla="*/ 0 w 85"/>
                <a:gd name="T23" fmla="*/ 76 h 130"/>
                <a:gd name="T24" fmla="*/ 2 w 85"/>
                <a:gd name="T25" fmla="*/ 67 h 130"/>
                <a:gd name="T26" fmla="*/ 12 w 85"/>
                <a:gd name="T27" fmla="*/ 50 h 130"/>
                <a:gd name="T28" fmla="*/ 23 w 85"/>
                <a:gd name="T29" fmla="*/ 41 h 130"/>
                <a:gd name="T30" fmla="*/ 28 w 85"/>
                <a:gd name="T31" fmla="*/ 37 h 130"/>
                <a:gd name="T32" fmla="*/ 32 w 85"/>
                <a:gd name="T33" fmla="*/ 28 h 130"/>
                <a:gd name="T34" fmla="*/ 32 w 85"/>
                <a:gd name="T35" fmla="*/ 21 h 130"/>
                <a:gd name="T36" fmla="*/ 31 w 85"/>
                <a:gd name="T37" fmla="*/ 11 h 130"/>
                <a:gd name="T38" fmla="*/ 28 w 85"/>
                <a:gd name="T39" fmla="*/ 0 h 130"/>
                <a:gd name="T40" fmla="*/ 42 w 85"/>
                <a:gd name="T41" fmla="*/ 10 h 130"/>
                <a:gd name="T42" fmla="*/ 64 w 85"/>
                <a:gd name="T43" fmla="*/ 27 h 130"/>
                <a:gd name="T44" fmla="*/ 85 w 85"/>
                <a:gd name="T45" fmla="*/ 46 h 130"/>
                <a:gd name="T46" fmla="*/ 77 w 85"/>
                <a:gd name="T47" fmla="*/ 69 h 1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5"/>
                <a:gd name="T73" fmla="*/ 0 h 130"/>
                <a:gd name="T74" fmla="*/ 85 w 85"/>
                <a:gd name="T75" fmla="*/ 130 h 1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5" h="130">
                  <a:moveTo>
                    <a:pt x="77" y="69"/>
                  </a:moveTo>
                  <a:lnTo>
                    <a:pt x="68" y="82"/>
                  </a:lnTo>
                  <a:lnTo>
                    <a:pt x="63" y="88"/>
                  </a:lnTo>
                  <a:lnTo>
                    <a:pt x="60" y="94"/>
                  </a:lnTo>
                  <a:lnTo>
                    <a:pt x="58" y="106"/>
                  </a:lnTo>
                  <a:lnTo>
                    <a:pt x="62" y="117"/>
                  </a:lnTo>
                  <a:lnTo>
                    <a:pt x="66" y="130"/>
                  </a:lnTo>
                  <a:lnTo>
                    <a:pt x="47" y="121"/>
                  </a:lnTo>
                  <a:lnTo>
                    <a:pt x="33" y="113"/>
                  </a:lnTo>
                  <a:lnTo>
                    <a:pt x="19" y="102"/>
                  </a:lnTo>
                  <a:lnTo>
                    <a:pt x="6" y="85"/>
                  </a:lnTo>
                  <a:lnTo>
                    <a:pt x="0" y="76"/>
                  </a:lnTo>
                  <a:lnTo>
                    <a:pt x="2" y="67"/>
                  </a:lnTo>
                  <a:lnTo>
                    <a:pt x="12" y="50"/>
                  </a:lnTo>
                  <a:lnTo>
                    <a:pt x="23" y="41"/>
                  </a:lnTo>
                  <a:lnTo>
                    <a:pt x="28" y="37"/>
                  </a:lnTo>
                  <a:lnTo>
                    <a:pt x="32" y="28"/>
                  </a:lnTo>
                  <a:lnTo>
                    <a:pt x="32" y="21"/>
                  </a:lnTo>
                  <a:lnTo>
                    <a:pt x="31" y="11"/>
                  </a:lnTo>
                  <a:lnTo>
                    <a:pt x="28" y="0"/>
                  </a:lnTo>
                  <a:lnTo>
                    <a:pt x="42" y="10"/>
                  </a:lnTo>
                  <a:lnTo>
                    <a:pt x="64" y="27"/>
                  </a:lnTo>
                  <a:lnTo>
                    <a:pt x="85" y="46"/>
                  </a:lnTo>
                  <a:lnTo>
                    <a:pt x="77" y="69"/>
                  </a:lnTo>
                </a:path>
              </a:pathLst>
            </a:custGeom>
            <a:noFill/>
            <a:ln w="6350" cap="rnd">
              <a:solidFill>
                <a:srgbClr val="844CD6"/>
              </a:solidFill>
              <a:prstDash val="solid"/>
              <a:round/>
              <a:headEnd/>
              <a:tailEnd/>
            </a:ln>
          </p:spPr>
          <p:txBody>
            <a:bodyPr/>
            <a:lstStyle/>
            <a:p>
              <a:endParaRPr lang="ru-RU"/>
            </a:p>
          </p:txBody>
        </p:sp>
        <p:sp>
          <p:nvSpPr>
            <p:cNvPr id="162280" name="Freeform 3937"/>
            <p:cNvSpPr>
              <a:spLocks/>
            </p:cNvSpPr>
            <p:nvPr/>
          </p:nvSpPr>
          <p:spPr bwMode="auto">
            <a:xfrm>
              <a:off x="2811" y="1883"/>
              <a:ext cx="102" cy="120"/>
            </a:xfrm>
            <a:custGeom>
              <a:avLst/>
              <a:gdLst>
                <a:gd name="T0" fmla="*/ 0 w 102"/>
                <a:gd name="T1" fmla="*/ 65 h 120"/>
                <a:gd name="T2" fmla="*/ 3 w 102"/>
                <a:gd name="T3" fmla="*/ 70 h 120"/>
                <a:gd name="T4" fmla="*/ 8 w 102"/>
                <a:gd name="T5" fmla="*/ 74 h 120"/>
                <a:gd name="T6" fmla="*/ 18 w 102"/>
                <a:gd name="T7" fmla="*/ 84 h 120"/>
                <a:gd name="T8" fmla="*/ 23 w 102"/>
                <a:gd name="T9" fmla="*/ 89 h 120"/>
                <a:gd name="T10" fmla="*/ 29 w 102"/>
                <a:gd name="T11" fmla="*/ 92 h 120"/>
                <a:gd name="T12" fmla="*/ 40 w 102"/>
                <a:gd name="T13" fmla="*/ 100 h 120"/>
                <a:gd name="T14" fmla="*/ 73 w 102"/>
                <a:gd name="T15" fmla="*/ 120 h 120"/>
                <a:gd name="T16" fmla="*/ 68 w 102"/>
                <a:gd name="T17" fmla="*/ 116 h 120"/>
                <a:gd name="T18" fmla="*/ 63 w 102"/>
                <a:gd name="T19" fmla="*/ 110 h 120"/>
                <a:gd name="T20" fmla="*/ 61 w 102"/>
                <a:gd name="T21" fmla="*/ 103 h 120"/>
                <a:gd name="T22" fmla="*/ 59 w 102"/>
                <a:gd name="T23" fmla="*/ 100 h 120"/>
                <a:gd name="T24" fmla="*/ 57 w 102"/>
                <a:gd name="T25" fmla="*/ 97 h 120"/>
                <a:gd name="T26" fmla="*/ 57 w 102"/>
                <a:gd name="T27" fmla="*/ 93 h 120"/>
                <a:gd name="T28" fmla="*/ 57 w 102"/>
                <a:gd name="T29" fmla="*/ 89 h 120"/>
                <a:gd name="T30" fmla="*/ 57 w 102"/>
                <a:gd name="T31" fmla="*/ 86 h 120"/>
                <a:gd name="T32" fmla="*/ 59 w 102"/>
                <a:gd name="T33" fmla="*/ 82 h 120"/>
                <a:gd name="T34" fmla="*/ 63 w 102"/>
                <a:gd name="T35" fmla="*/ 76 h 120"/>
                <a:gd name="T36" fmla="*/ 68 w 102"/>
                <a:gd name="T37" fmla="*/ 73 h 120"/>
                <a:gd name="T38" fmla="*/ 74 w 102"/>
                <a:gd name="T39" fmla="*/ 70 h 120"/>
                <a:gd name="T40" fmla="*/ 81 w 102"/>
                <a:gd name="T41" fmla="*/ 67 h 120"/>
                <a:gd name="T42" fmla="*/ 84 w 102"/>
                <a:gd name="T43" fmla="*/ 65 h 120"/>
                <a:gd name="T44" fmla="*/ 85 w 102"/>
                <a:gd name="T45" fmla="*/ 62 h 120"/>
                <a:gd name="T46" fmla="*/ 93 w 102"/>
                <a:gd name="T47" fmla="*/ 54 h 120"/>
                <a:gd name="T48" fmla="*/ 98 w 102"/>
                <a:gd name="T49" fmla="*/ 46 h 120"/>
                <a:gd name="T50" fmla="*/ 100 w 102"/>
                <a:gd name="T51" fmla="*/ 41 h 120"/>
                <a:gd name="T52" fmla="*/ 100 w 102"/>
                <a:gd name="T53" fmla="*/ 36 h 120"/>
                <a:gd name="T54" fmla="*/ 102 w 102"/>
                <a:gd name="T55" fmla="*/ 29 h 120"/>
                <a:gd name="T56" fmla="*/ 102 w 102"/>
                <a:gd name="T57" fmla="*/ 22 h 120"/>
                <a:gd name="T58" fmla="*/ 100 w 102"/>
                <a:gd name="T59" fmla="*/ 18 h 120"/>
                <a:gd name="T60" fmla="*/ 97 w 102"/>
                <a:gd name="T61" fmla="*/ 12 h 120"/>
                <a:gd name="T62" fmla="*/ 93 w 102"/>
                <a:gd name="T63" fmla="*/ 8 h 120"/>
                <a:gd name="T64" fmla="*/ 92 w 102"/>
                <a:gd name="T65" fmla="*/ 6 h 120"/>
                <a:gd name="T66" fmla="*/ 89 w 102"/>
                <a:gd name="T67" fmla="*/ 3 h 120"/>
                <a:gd name="T68" fmla="*/ 84 w 102"/>
                <a:gd name="T69" fmla="*/ 1 h 120"/>
                <a:gd name="T70" fmla="*/ 78 w 102"/>
                <a:gd name="T71" fmla="*/ 0 h 120"/>
                <a:gd name="T72" fmla="*/ 72 w 102"/>
                <a:gd name="T73" fmla="*/ 0 h 120"/>
                <a:gd name="T74" fmla="*/ 63 w 102"/>
                <a:gd name="T75" fmla="*/ 0 h 120"/>
                <a:gd name="T76" fmla="*/ 57 w 102"/>
                <a:gd name="T77" fmla="*/ 3 h 120"/>
                <a:gd name="T78" fmla="*/ 51 w 102"/>
                <a:gd name="T79" fmla="*/ 6 h 120"/>
                <a:gd name="T80" fmla="*/ 44 w 102"/>
                <a:gd name="T81" fmla="*/ 10 h 120"/>
                <a:gd name="T82" fmla="*/ 38 w 102"/>
                <a:gd name="T83" fmla="*/ 14 h 120"/>
                <a:gd name="T84" fmla="*/ 30 w 102"/>
                <a:gd name="T85" fmla="*/ 22 h 120"/>
                <a:gd name="T86" fmla="*/ 23 w 102"/>
                <a:gd name="T87" fmla="*/ 29 h 120"/>
                <a:gd name="T88" fmla="*/ 16 w 102"/>
                <a:gd name="T89" fmla="*/ 38 h 120"/>
                <a:gd name="T90" fmla="*/ 10 w 102"/>
                <a:gd name="T91" fmla="*/ 46 h 120"/>
                <a:gd name="T92" fmla="*/ 4 w 102"/>
                <a:gd name="T93" fmla="*/ 56 h 120"/>
                <a:gd name="T94" fmla="*/ 0 w 102"/>
                <a:gd name="T95" fmla="*/ 65 h 12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20"/>
                <a:gd name="T146" fmla="*/ 102 w 102"/>
                <a:gd name="T147" fmla="*/ 120 h 12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20">
                  <a:moveTo>
                    <a:pt x="0" y="65"/>
                  </a:moveTo>
                  <a:lnTo>
                    <a:pt x="3" y="70"/>
                  </a:lnTo>
                  <a:lnTo>
                    <a:pt x="8" y="74"/>
                  </a:lnTo>
                  <a:lnTo>
                    <a:pt x="18" y="84"/>
                  </a:lnTo>
                  <a:lnTo>
                    <a:pt x="23" y="89"/>
                  </a:lnTo>
                  <a:lnTo>
                    <a:pt x="29" y="92"/>
                  </a:lnTo>
                  <a:lnTo>
                    <a:pt x="40" y="100"/>
                  </a:lnTo>
                  <a:lnTo>
                    <a:pt x="73" y="120"/>
                  </a:lnTo>
                  <a:lnTo>
                    <a:pt x="68" y="116"/>
                  </a:lnTo>
                  <a:lnTo>
                    <a:pt x="63" y="110"/>
                  </a:lnTo>
                  <a:lnTo>
                    <a:pt x="61" y="103"/>
                  </a:lnTo>
                  <a:lnTo>
                    <a:pt x="59" y="100"/>
                  </a:lnTo>
                  <a:lnTo>
                    <a:pt x="57" y="97"/>
                  </a:lnTo>
                  <a:lnTo>
                    <a:pt x="57" y="93"/>
                  </a:lnTo>
                  <a:lnTo>
                    <a:pt x="57" y="89"/>
                  </a:lnTo>
                  <a:lnTo>
                    <a:pt x="57" y="86"/>
                  </a:lnTo>
                  <a:lnTo>
                    <a:pt x="59" y="82"/>
                  </a:lnTo>
                  <a:lnTo>
                    <a:pt x="63" y="76"/>
                  </a:lnTo>
                  <a:lnTo>
                    <a:pt x="68" y="73"/>
                  </a:lnTo>
                  <a:lnTo>
                    <a:pt x="74" y="70"/>
                  </a:lnTo>
                  <a:lnTo>
                    <a:pt x="81" y="67"/>
                  </a:lnTo>
                  <a:lnTo>
                    <a:pt x="84" y="65"/>
                  </a:lnTo>
                  <a:lnTo>
                    <a:pt x="85" y="62"/>
                  </a:lnTo>
                  <a:lnTo>
                    <a:pt x="93" y="54"/>
                  </a:lnTo>
                  <a:lnTo>
                    <a:pt x="98" y="46"/>
                  </a:lnTo>
                  <a:lnTo>
                    <a:pt x="100" y="41"/>
                  </a:lnTo>
                  <a:lnTo>
                    <a:pt x="100" y="36"/>
                  </a:lnTo>
                  <a:lnTo>
                    <a:pt x="102" y="29"/>
                  </a:lnTo>
                  <a:lnTo>
                    <a:pt x="102" y="22"/>
                  </a:lnTo>
                  <a:lnTo>
                    <a:pt x="100" y="18"/>
                  </a:lnTo>
                  <a:lnTo>
                    <a:pt x="97" y="12"/>
                  </a:lnTo>
                  <a:lnTo>
                    <a:pt x="93" y="8"/>
                  </a:lnTo>
                  <a:lnTo>
                    <a:pt x="92" y="6"/>
                  </a:lnTo>
                  <a:lnTo>
                    <a:pt x="89" y="3"/>
                  </a:lnTo>
                  <a:lnTo>
                    <a:pt x="84" y="1"/>
                  </a:lnTo>
                  <a:lnTo>
                    <a:pt x="78" y="0"/>
                  </a:lnTo>
                  <a:lnTo>
                    <a:pt x="72" y="0"/>
                  </a:lnTo>
                  <a:lnTo>
                    <a:pt x="63" y="0"/>
                  </a:lnTo>
                  <a:lnTo>
                    <a:pt x="57" y="3"/>
                  </a:lnTo>
                  <a:lnTo>
                    <a:pt x="51" y="6"/>
                  </a:lnTo>
                  <a:lnTo>
                    <a:pt x="44" y="10"/>
                  </a:lnTo>
                  <a:lnTo>
                    <a:pt x="38" y="14"/>
                  </a:lnTo>
                  <a:lnTo>
                    <a:pt x="30" y="22"/>
                  </a:lnTo>
                  <a:lnTo>
                    <a:pt x="23" y="29"/>
                  </a:lnTo>
                  <a:lnTo>
                    <a:pt x="16" y="38"/>
                  </a:lnTo>
                  <a:lnTo>
                    <a:pt x="10" y="46"/>
                  </a:lnTo>
                  <a:lnTo>
                    <a:pt x="4" y="56"/>
                  </a:lnTo>
                  <a:lnTo>
                    <a:pt x="0" y="65"/>
                  </a:lnTo>
                  <a:close/>
                </a:path>
              </a:pathLst>
            </a:custGeom>
            <a:solidFill>
              <a:srgbClr val="844CD6"/>
            </a:solidFill>
            <a:ln w="9525">
              <a:noFill/>
              <a:round/>
              <a:headEnd/>
              <a:tailEnd/>
            </a:ln>
          </p:spPr>
          <p:txBody>
            <a:bodyPr/>
            <a:lstStyle/>
            <a:p>
              <a:endParaRPr lang="ru-RU"/>
            </a:p>
          </p:txBody>
        </p:sp>
        <p:sp>
          <p:nvSpPr>
            <p:cNvPr id="162281" name="Freeform 3938"/>
            <p:cNvSpPr>
              <a:spLocks/>
            </p:cNvSpPr>
            <p:nvPr/>
          </p:nvSpPr>
          <p:spPr bwMode="auto">
            <a:xfrm>
              <a:off x="2811" y="1883"/>
              <a:ext cx="102" cy="120"/>
            </a:xfrm>
            <a:custGeom>
              <a:avLst/>
              <a:gdLst>
                <a:gd name="T0" fmla="*/ 0 w 102"/>
                <a:gd name="T1" fmla="*/ 65 h 120"/>
                <a:gd name="T2" fmla="*/ 18 w 102"/>
                <a:gd name="T3" fmla="*/ 84 h 120"/>
                <a:gd name="T4" fmla="*/ 40 w 102"/>
                <a:gd name="T5" fmla="*/ 99 h 120"/>
                <a:gd name="T6" fmla="*/ 73 w 102"/>
                <a:gd name="T7" fmla="*/ 120 h 120"/>
                <a:gd name="T8" fmla="*/ 68 w 102"/>
                <a:gd name="T9" fmla="*/ 116 h 120"/>
                <a:gd name="T10" fmla="*/ 61 w 102"/>
                <a:gd name="T11" fmla="*/ 103 h 120"/>
                <a:gd name="T12" fmla="*/ 57 w 102"/>
                <a:gd name="T13" fmla="*/ 97 h 120"/>
                <a:gd name="T14" fmla="*/ 57 w 102"/>
                <a:gd name="T15" fmla="*/ 89 h 120"/>
                <a:gd name="T16" fmla="*/ 59 w 102"/>
                <a:gd name="T17" fmla="*/ 82 h 120"/>
                <a:gd name="T18" fmla="*/ 63 w 102"/>
                <a:gd name="T19" fmla="*/ 76 h 120"/>
                <a:gd name="T20" fmla="*/ 70 w 102"/>
                <a:gd name="T21" fmla="*/ 71 h 120"/>
                <a:gd name="T22" fmla="*/ 74 w 102"/>
                <a:gd name="T23" fmla="*/ 70 h 120"/>
                <a:gd name="T24" fmla="*/ 87 w 102"/>
                <a:gd name="T25" fmla="*/ 62 h 120"/>
                <a:gd name="T26" fmla="*/ 93 w 102"/>
                <a:gd name="T27" fmla="*/ 54 h 120"/>
                <a:gd name="T28" fmla="*/ 98 w 102"/>
                <a:gd name="T29" fmla="*/ 46 h 120"/>
                <a:gd name="T30" fmla="*/ 102 w 102"/>
                <a:gd name="T31" fmla="*/ 36 h 120"/>
                <a:gd name="T32" fmla="*/ 102 w 102"/>
                <a:gd name="T33" fmla="*/ 29 h 120"/>
                <a:gd name="T34" fmla="*/ 100 w 102"/>
                <a:gd name="T35" fmla="*/ 18 h 120"/>
                <a:gd name="T36" fmla="*/ 93 w 102"/>
                <a:gd name="T37" fmla="*/ 8 h 120"/>
                <a:gd name="T38" fmla="*/ 84 w 102"/>
                <a:gd name="T39" fmla="*/ 1 h 120"/>
                <a:gd name="T40" fmla="*/ 72 w 102"/>
                <a:gd name="T41" fmla="*/ 0 h 120"/>
                <a:gd name="T42" fmla="*/ 57 w 102"/>
                <a:gd name="T43" fmla="*/ 3 h 120"/>
                <a:gd name="T44" fmla="*/ 46 w 102"/>
                <a:gd name="T45" fmla="*/ 10 h 120"/>
                <a:gd name="T46" fmla="*/ 30 w 102"/>
                <a:gd name="T47" fmla="*/ 20 h 120"/>
                <a:gd name="T48" fmla="*/ 16 w 102"/>
                <a:gd name="T49" fmla="*/ 38 h 120"/>
                <a:gd name="T50" fmla="*/ 4 w 102"/>
                <a:gd name="T51" fmla="*/ 56 h 120"/>
                <a:gd name="T52" fmla="*/ 0 w 102"/>
                <a:gd name="T53" fmla="*/ 65 h 12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2"/>
                <a:gd name="T82" fmla="*/ 0 h 120"/>
                <a:gd name="T83" fmla="*/ 102 w 102"/>
                <a:gd name="T84" fmla="*/ 120 h 12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2" h="120">
                  <a:moveTo>
                    <a:pt x="0" y="65"/>
                  </a:moveTo>
                  <a:lnTo>
                    <a:pt x="18" y="84"/>
                  </a:lnTo>
                  <a:lnTo>
                    <a:pt x="40" y="99"/>
                  </a:lnTo>
                  <a:lnTo>
                    <a:pt x="73" y="120"/>
                  </a:lnTo>
                  <a:lnTo>
                    <a:pt x="68" y="116"/>
                  </a:lnTo>
                  <a:lnTo>
                    <a:pt x="61" y="103"/>
                  </a:lnTo>
                  <a:lnTo>
                    <a:pt x="57" y="97"/>
                  </a:lnTo>
                  <a:lnTo>
                    <a:pt x="57" y="89"/>
                  </a:lnTo>
                  <a:lnTo>
                    <a:pt x="59" y="82"/>
                  </a:lnTo>
                  <a:lnTo>
                    <a:pt x="63" y="76"/>
                  </a:lnTo>
                  <a:lnTo>
                    <a:pt x="70" y="71"/>
                  </a:lnTo>
                  <a:lnTo>
                    <a:pt x="74" y="70"/>
                  </a:lnTo>
                  <a:lnTo>
                    <a:pt x="87" y="62"/>
                  </a:lnTo>
                  <a:lnTo>
                    <a:pt x="93" y="54"/>
                  </a:lnTo>
                  <a:lnTo>
                    <a:pt x="98" y="46"/>
                  </a:lnTo>
                  <a:lnTo>
                    <a:pt x="102" y="36"/>
                  </a:lnTo>
                  <a:lnTo>
                    <a:pt x="102" y="29"/>
                  </a:lnTo>
                  <a:lnTo>
                    <a:pt x="100" y="18"/>
                  </a:lnTo>
                  <a:lnTo>
                    <a:pt x="93" y="8"/>
                  </a:lnTo>
                  <a:lnTo>
                    <a:pt x="84" y="1"/>
                  </a:lnTo>
                  <a:lnTo>
                    <a:pt x="72" y="0"/>
                  </a:lnTo>
                  <a:lnTo>
                    <a:pt x="57" y="3"/>
                  </a:lnTo>
                  <a:lnTo>
                    <a:pt x="46" y="10"/>
                  </a:lnTo>
                  <a:lnTo>
                    <a:pt x="30" y="20"/>
                  </a:lnTo>
                  <a:lnTo>
                    <a:pt x="16" y="38"/>
                  </a:lnTo>
                  <a:lnTo>
                    <a:pt x="4" y="56"/>
                  </a:lnTo>
                  <a:lnTo>
                    <a:pt x="0" y="65"/>
                  </a:lnTo>
                </a:path>
              </a:pathLst>
            </a:custGeom>
            <a:noFill/>
            <a:ln w="6350" cap="rnd">
              <a:solidFill>
                <a:srgbClr val="844CD6"/>
              </a:solidFill>
              <a:prstDash val="solid"/>
              <a:round/>
              <a:headEnd/>
              <a:tailEnd/>
            </a:ln>
          </p:spPr>
          <p:txBody>
            <a:bodyPr/>
            <a:lstStyle/>
            <a:p>
              <a:endParaRPr lang="ru-RU"/>
            </a:p>
          </p:txBody>
        </p:sp>
        <p:sp>
          <p:nvSpPr>
            <p:cNvPr id="162282" name="Freeform 3939"/>
            <p:cNvSpPr>
              <a:spLocks/>
            </p:cNvSpPr>
            <p:nvPr/>
          </p:nvSpPr>
          <p:spPr bwMode="auto">
            <a:xfrm>
              <a:off x="2795" y="1936"/>
              <a:ext cx="107" cy="157"/>
            </a:xfrm>
            <a:custGeom>
              <a:avLst/>
              <a:gdLst>
                <a:gd name="T0" fmla="*/ 22 w 107"/>
                <a:gd name="T1" fmla="*/ 0 h 157"/>
                <a:gd name="T2" fmla="*/ 25 w 107"/>
                <a:gd name="T3" fmla="*/ 9 h 157"/>
                <a:gd name="T4" fmla="*/ 27 w 107"/>
                <a:gd name="T5" fmla="*/ 16 h 157"/>
                <a:gd name="T6" fmla="*/ 28 w 107"/>
                <a:gd name="T7" fmla="*/ 20 h 157"/>
                <a:gd name="T8" fmla="*/ 30 w 107"/>
                <a:gd name="T9" fmla="*/ 24 h 157"/>
                <a:gd name="T10" fmla="*/ 35 w 107"/>
                <a:gd name="T11" fmla="*/ 26 h 157"/>
                <a:gd name="T12" fmla="*/ 38 w 107"/>
                <a:gd name="T13" fmla="*/ 30 h 157"/>
                <a:gd name="T14" fmla="*/ 46 w 107"/>
                <a:gd name="T15" fmla="*/ 37 h 157"/>
                <a:gd name="T16" fmla="*/ 55 w 107"/>
                <a:gd name="T17" fmla="*/ 39 h 157"/>
                <a:gd name="T18" fmla="*/ 60 w 107"/>
                <a:gd name="T19" fmla="*/ 43 h 157"/>
                <a:gd name="T20" fmla="*/ 65 w 107"/>
                <a:gd name="T21" fmla="*/ 46 h 157"/>
                <a:gd name="T22" fmla="*/ 82 w 107"/>
                <a:gd name="T23" fmla="*/ 57 h 157"/>
                <a:gd name="T24" fmla="*/ 89 w 107"/>
                <a:gd name="T25" fmla="*/ 63 h 157"/>
                <a:gd name="T26" fmla="*/ 96 w 107"/>
                <a:gd name="T27" fmla="*/ 73 h 157"/>
                <a:gd name="T28" fmla="*/ 99 w 107"/>
                <a:gd name="T29" fmla="*/ 79 h 157"/>
                <a:gd name="T30" fmla="*/ 102 w 107"/>
                <a:gd name="T31" fmla="*/ 84 h 157"/>
                <a:gd name="T32" fmla="*/ 104 w 107"/>
                <a:gd name="T33" fmla="*/ 90 h 157"/>
                <a:gd name="T34" fmla="*/ 106 w 107"/>
                <a:gd name="T35" fmla="*/ 98 h 157"/>
                <a:gd name="T36" fmla="*/ 107 w 107"/>
                <a:gd name="T37" fmla="*/ 107 h 157"/>
                <a:gd name="T38" fmla="*/ 107 w 107"/>
                <a:gd name="T39" fmla="*/ 113 h 157"/>
                <a:gd name="T40" fmla="*/ 106 w 107"/>
                <a:gd name="T41" fmla="*/ 127 h 157"/>
                <a:gd name="T42" fmla="*/ 104 w 107"/>
                <a:gd name="T43" fmla="*/ 137 h 157"/>
                <a:gd name="T44" fmla="*/ 102 w 107"/>
                <a:gd name="T45" fmla="*/ 146 h 157"/>
                <a:gd name="T46" fmla="*/ 101 w 107"/>
                <a:gd name="T47" fmla="*/ 157 h 157"/>
                <a:gd name="T48" fmla="*/ 97 w 107"/>
                <a:gd name="T49" fmla="*/ 154 h 157"/>
                <a:gd name="T50" fmla="*/ 93 w 107"/>
                <a:gd name="T51" fmla="*/ 146 h 157"/>
                <a:gd name="T52" fmla="*/ 84 w 107"/>
                <a:gd name="T53" fmla="*/ 138 h 157"/>
                <a:gd name="T54" fmla="*/ 76 w 107"/>
                <a:gd name="T55" fmla="*/ 128 h 157"/>
                <a:gd name="T56" fmla="*/ 54 w 107"/>
                <a:gd name="T57" fmla="*/ 114 h 157"/>
                <a:gd name="T58" fmla="*/ 35 w 107"/>
                <a:gd name="T59" fmla="*/ 100 h 157"/>
                <a:gd name="T60" fmla="*/ 22 w 107"/>
                <a:gd name="T61" fmla="*/ 89 h 157"/>
                <a:gd name="T62" fmla="*/ 18 w 107"/>
                <a:gd name="T63" fmla="*/ 84 h 157"/>
                <a:gd name="T64" fmla="*/ 13 w 107"/>
                <a:gd name="T65" fmla="*/ 76 h 157"/>
                <a:gd name="T66" fmla="*/ 5 w 107"/>
                <a:gd name="T67" fmla="*/ 65 h 157"/>
                <a:gd name="T68" fmla="*/ 2 w 107"/>
                <a:gd name="T69" fmla="*/ 60 h 157"/>
                <a:gd name="T70" fmla="*/ 0 w 107"/>
                <a:gd name="T71" fmla="*/ 52 h 157"/>
                <a:gd name="T72" fmla="*/ 0 w 107"/>
                <a:gd name="T73" fmla="*/ 45 h 157"/>
                <a:gd name="T74" fmla="*/ 2 w 107"/>
                <a:gd name="T75" fmla="*/ 35 h 157"/>
                <a:gd name="T76" fmla="*/ 7 w 107"/>
                <a:gd name="T77" fmla="*/ 27 h 157"/>
                <a:gd name="T78" fmla="*/ 9 w 107"/>
                <a:gd name="T79" fmla="*/ 19 h 157"/>
                <a:gd name="T80" fmla="*/ 19 w 107"/>
                <a:gd name="T81" fmla="*/ 7 h 157"/>
                <a:gd name="T82" fmla="*/ 22 w 107"/>
                <a:gd name="T83" fmla="*/ 0 h 15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07"/>
                <a:gd name="T127" fmla="*/ 0 h 157"/>
                <a:gd name="T128" fmla="*/ 107 w 107"/>
                <a:gd name="T129" fmla="*/ 157 h 15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07" h="157">
                  <a:moveTo>
                    <a:pt x="22" y="0"/>
                  </a:moveTo>
                  <a:lnTo>
                    <a:pt x="25" y="9"/>
                  </a:lnTo>
                  <a:lnTo>
                    <a:pt x="27" y="16"/>
                  </a:lnTo>
                  <a:lnTo>
                    <a:pt x="28" y="20"/>
                  </a:lnTo>
                  <a:lnTo>
                    <a:pt x="30" y="24"/>
                  </a:lnTo>
                  <a:lnTo>
                    <a:pt x="35" y="26"/>
                  </a:lnTo>
                  <a:lnTo>
                    <a:pt x="38" y="30"/>
                  </a:lnTo>
                  <a:lnTo>
                    <a:pt x="46" y="37"/>
                  </a:lnTo>
                  <a:lnTo>
                    <a:pt x="55" y="39"/>
                  </a:lnTo>
                  <a:lnTo>
                    <a:pt x="60" y="43"/>
                  </a:lnTo>
                  <a:lnTo>
                    <a:pt x="65" y="46"/>
                  </a:lnTo>
                  <a:lnTo>
                    <a:pt x="82" y="57"/>
                  </a:lnTo>
                  <a:lnTo>
                    <a:pt x="89" y="63"/>
                  </a:lnTo>
                  <a:lnTo>
                    <a:pt x="96" y="73"/>
                  </a:lnTo>
                  <a:lnTo>
                    <a:pt x="99" y="79"/>
                  </a:lnTo>
                  <a:lnTo>
                    <a:pt x="102" y="84"/>
                  </a:lnTo>
                  <a:lnTo>
                    <a:pt x="104" y="90"/>
                  </a:lnTo>
                  <a:lnTo>
                    <a:pt x="106" y="98"/>
                  </a:lnTo>
                  <a:lnTo>
                    <a:pt x="107" y="107"/>
                  </a:lnTo>
                  <a:lnTo>
                    <a:pt x="107" y="113"/>
                  </a:lnTo>
                  <a:lnTo>
                    <a:pt x="106" y="127"/>
                  </a:lnTo>
                  <a:lnTo>
                    <a:pt x="104" y="137"/>
                  </a:lnTo>
                  <a:lnTo>
                    <a:pt x="102" y="146"/>
                  </a:lnTo>
                  <a:lnTo>
                    <a:pt x="101" y="157"/>
                  </a:lnTo>
                  <a:lnTo>
                    <a:pt x="97" y="154"/>
                  </a:lnTo>
                  <a:lnTo>
                    <a:pt x="93" y="146"/>
                  </a:lnTo>
                  <a:lnTo>
                    <a:pt x="84" y="138"/>
                  </a:lnTo>
                  <a:lnTo>
                    <a:pt x="76" y="128"/>
                  </a:lnTo>
                  <a:lnTo>
                    <a:pt x="54" y="114"/>
                  </a:lnTo>
                  <a:lnTo>
                    <a:pt x="35" y="100"/>
                  </a:lnTo>
                  <a:lnTo>
                    <a:pt x="22" y="89"/>
                  </a:lnTo>
                  <a:lnTo>
                    <a:pt x="18" y="84"/>
                  </a:lnTo>
                  <a:lnTo>
                    <a:pt x="13" y="76"/>
                  </a:lnTo>
                  <a:lnTo>
                    <a:pt x="5" y="65"/>
                  </a:lnTo>
                  <a:lnTo>
                    <a:pt x="2" y="60"/>
                  </a:lnTo>
                  <a:lnTo>
                    <a:pt x="0" y="52"/>
                  </a:lnTo>
                  <a:lnTo>
                    <a:pt x="0" y="45"/>
                  </a:lnTo>
                  <a:lnTo>
                    <a:pt x="2" y="35"/>
                  </a:lnTo>
                  <a:lnTo>
                    <a:pt x="7" y="27"/>
                  </a:lnTo>
                  <a:lnTo>
                    <a:pt x="9" y="19"/>
                  </a:lnTo>
                  <a:lnTo>
                    <a:pt x="19" y="7"/>
                  </a:lnTo>
                  <a:lnTo>
                    <a:pt x="22" y="0"/>
                  </a:lnTo>
                  <a:close/>
                </a:path>
              </a:pathLst>
            </a:custGeom>
            <a:solidFill>
              <a:srgbClr val="C195DB"/>
            </a:solidFill>
            <a:ln w="9525">
              <a:noFill/>
              <a:round/>
              <a:headEnd/>
              <a:tailEnd/>
            </a:ln>
          </p:spPr>
          <p:txBody>
            <a:bodyPr/>
            <a:lstStyle/>
            <a:p>
              <a:endParaRPr lang="ru-RU"/>
            </a:p>
          </p:txBody>
        </p:sp>
        <p:sp>
          <p:nvSpPr>
            <p:cNvPr id="162283" name="Freeform 3940"/>
            <p:cNvSpPr>
              <a:spLocks/>
            </p:cNvSpPr>
            <p:nvPr/>
          </p:nvSpPr>
          <p:spPr bwMode="auto">
            <a:xfrm>
              <a:off x="2793" y="1936"/>
              <a:ext cx="106" cy="157"/>
            </a:xfrm>
            <a:custGeom>
              <a:avLst/>
              <a:gdLst>
                <a:gd name="T0" fmla="*/ 22 w 106"/>
                <a:gd name="T1" fmla="*/ 0 h 157"/>
                <a:gd name="T2" fmla="*/ 32 w 106"/>
                <a:gd name="T3" fmla="*/ 22 h 157"/>
                <a:gd name="T4" fmla="*/ 39 w 106"/>
                <a:gd name="T5" fmla="*/ 30 h 157"/>
                <a:gd name="T6" fmla="*/ 48 w 106"/>
                <a:gd name="T7" fmla="*/ 35 h 157"/>
                <a:gd name="T8" fmla="*/ 65 w 106"/>
                <a:gd name="T9" fmla="*/ 46 h 157"/>
                <a:gd name="T10" fmla="*/ 82 w 106"/>
                <a:gd name="T11" fmla="*/ 57 h 157"/>
                <a:gd name="T12" fmla="*/ 97 w 106"/>
                <a:gd name="T13" fmla="*/ 71 h 157"/>
                <a:gd name="T14" fmla="*/ 103 w 106"/>
                <a:gd name="T15" fmla="*/ 84 h 157"/>
                <a:gd name="T16" fmla="*/ 106 w 106"/>
                <a:gd name="T17" fmla="*/ 98 h 157"/>
                <a:gd name="T18" fmla="*/ 106 w 106"/>
                <a:gd name="T19" fmla="*/ 127 h 157"/>
                <a:gd name="T20" fmla="*/ 101 w 106"/>
                <a:gd name="T21" fmla="*/ 157 h 157"/>
                <a:gd name="T22" fmla="*/ 94 w 106"/>
                <a:gd name="T23" fmla="*/ 146 h 157"/>
                <a:gd name="T24" fmla="*/ 77 w 106"/>
                <a:gd name="T25" fmla="*/ 128 h 157"/>
                <a:gd name="T26" fmla="*/ 54 w 106"/>
                <a:gd name="T27" fmla="*/ 114 h 157"/>
                <a:gd name="T28" fmla="*/ 37 w 106"/>
                <a:gd name="T29" fmla="*/ 98 h 157"/>
                <a:gd name="T30" fmla="*/ 13 w 106"/>
                <a:gd name="T31" fmla="*/ 76 h 157"/>
                <a:gd name="T32" fmla="*/ 5 w 106"/>
                <a:gd name="T33" fmla="*/ 65 h 157"/>
                <a:gd name="T34" fmla="*/ 0 w 106"/>
                <a:gd name="T35" fmla="*/ 52 h 157"/>
                <a:gd name="T36" fmla="*/ 0 w 106"/>
                <a:gd name="T37" fmla="*/ 45 h 157"/>
                <a:gd name="T38" fmla="*/ 4 w 106"/>
                <a:gd name="T39" fmla="*/ 35 h 157"/>
                <a:gd name="T40" fmla="*/ 10 w 106"/>
                <a:gd name="T41" fmla="*/ 19 h 157"/>
                <a:gd name="T42" fmla="*/ 22 w 106"/>
                <a:gd name="T43" fmla="*/ 0 h 15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06"/>
                <a:gd name="T67" fmla="*/ 0 h 157"/>
                <a:gd name="T68" fmla="*/ 106 w 106"/>
                <a:gd name="T69" fmla="*/ 157 h 15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06" h="157">
                  <a:moveTo>
                    <a:pt x="22" y="0"/>
                  </a:moveTo>
                  <a:lnTo>
                    <a:pt x="32" y="22"/>
                  </a:lnTo>
                  <a:lnTo>
                    <a:pt x="39" y="30"/>
                  </a:lnTo>
                  <a:lnTo>
                    <a:pt x="48" y="35"/>
                  </a:lnTo>
                  <a:lnTo>
                    <a:pt x="65" y="46"/>
                  </a:lnTo>
                  <a:lnTo>
                    <a:pt x="82" y="57"/>
                  </a:lnTo>
                  <a:lnTo>
                    <a:pt x="97" y="71"/>
                  </a:lnTo>
                  <a:lnTo>
                    <a:pt x="103" y="84"/>
                  </a:lnTo>
                  <a:lnTo>
                    <a:pt x="106" y="98"/>
                  </a:lnTo>
                  <a:lnTo>
                    <a:pt x="106" y="127"/>
                  </a:lnTo>
                  <a:lnTo>
                    <a:pt x="101" y="157"/>
                  </a:lnTo>
                  <a:lnTo>
                    <a:pt x="94" y="146"/>
                  </a:lnTo>
                  <a:lnTo>
                    <a:pt x="77" y="128"/>
                  </a:lnTo>
                  <a:lnTo>
                    <a:pt x="54" y="114"/>
                  </a:lnTo>
                  <a:lnTo>
                    <a:pt x="37" y="98"/>
                  </a:lnTo>
                  <a:lnTo>
                    <a:pt x="13" y="76"/>
                  </a:lnTo>
                  <a:lnTo>
                    <a:pt x="5" y="65"/>
                  </a:lnTo>
                  <a:lnTo>
                    <a:pt x="0" y="52"/>
                  </a:lnTo>
                  <a:lnTo>
                    <a:pt x="0" y="45"/>
                  </a:lnTo>
                  <a:lnTo>
                    <a:pt x="4" y="35"/>
                  </a:lnTo>
                  <a:lnTo>
                    <a:pt x="10" y="19"/>
                  </a:lnTo>
                  <a:lnTo>
                    <a:pt x="22" y="0"/>
                  </a:lnTo>
                </a:path>
              </a:pathLst>
            </a:custGeom>
            <a:noFill/>
            <a:ln w="4763" cap="rnd">
              <a:solidFill>
                <a:srgbClr val="844CD6"/>
              </a:solidFill>
              <a:prstDash val="solid"/>
              <a:round/>
              <a:headEnd/>
              <a:tailEnd/>
            </a:ln>
          </p:spPr>
          <p:txBody>
            <a:bodyPr/>
            <a:lstStyle/>
            <a:p>
              <a:endParaRPr lang="ru-RU"/>
            </a:p>
          </p:txBody>
        </p:sp>
        <p:sp>
          <p:nvSpPr>
            <p:cNvPr id="162284" name="Freeform 3941"/>
            <p:cNvSpPr>
              <a:spLocks/>
            </p:cNvSpPr>
            <p:nvPr/>
          </p:nvSpPr>
          <p:spPr bwMode="auto">
            <a:xfrm>
              <a:off x="2795" y="2096"/>
              <a:ext cx="107" cy="157"/>
            </a:xfrm>
            <a:custGeom>
              <a:avLst/>
              <a:gdLst>
                <a:gd name="T0" fmla="*/ 16 w 107"/>
                <a:gd name="T1" fmla="*/ 0 h 157"/>
                <a:gd name="T2" fmla="*/ 20 w 107"/>
                <a:gd name="T3" fmla="*/ 9 h 157"/>
                <a:gd name="T4" fmla="*/ 25 w 107"/>
                <a:gd name="T5" fmla="*/ 17 h 157"/>
                <a:gd name="T6" fmla="*/ 30 w 107"/>
                <a:gd name="T7" fmla="*/ 26 h 157"/>
                <a:gd name="T8" fmla="*/ 35 w 107"/>
                <a:gd name="T9" fmla="*/ 28 h 157"/>
                <a:gd name="T10" fmla="*/ 38 w 107"/>
                <a:gd name="T11" fmla="*/ 32 h 157"/>
                <a:gd name="T12" fmla="*/ 48 w 107"/>
                <a:gd name="T13" fmla="*/ 36 h 157"/>
                <a:gd name="T14" fmla="*/ 55 w 107"/>
                <a:gd name="T15" fmla="*/ 41 h 157"/>
                <a:gd name="T16" fmla="*/ 65 w 107"/>
                <a:gd name="T17" fmla="*/ 47 h 157"/>
                <a:gd name="T18" fmla="*/ 82 w 107"/>
                <a:gd name="T19" fmla="*/ 58 h 157"/>
                <a:gd name="T20" fmla="*/ 89 w 107"/>
                <a:gd name="T21" fmla="*/ 65 h 157"/>
                <a:gd name="T22" fmla="*/ 96 w 107"/>
                <a:gd name="T23" fmla="*/ 74 h 157"/>
                <a:gd name="T24" fmla="*/ 99 w 107"/>
                <a:gd name="T25" fmla="*/ 80 h 157"/>
                <a:gd name="T26" fmla="*/ 102 w 107"/>
                <a:gd name="T27" fmla="*/ 86 h 157"/>
                <a:gd name="T28" fmla="*/ 104 w 107"/>
                <a:gd name="T29" fmla="*/ 91 h 157"/>
                <a:gd name="T30" fmla="*/ 106 w 107"/>
                <a:gd name="T31" fmla="*/ 99 h 157"/>
                <a:gd name="T32" fmla="*/ 107 w 107"/>
                <a:gd name="T33" fmla="*/ 107 h 157"/>
                <a:gd name="T34" fmla="*/ 107 w 107"/>
                <a:gd name="T35" fmla="*/ 114 h 157"/>
                <a:gd name="T36" fmla="*/ 106 w 107"/>
                <a:gd name="T37" fmla="*/ 127 h 157"/>
                <a:gd name="T38" fmla="*/ 104 w 107"/>
                <a:gd name="T39" fmla="*/ 137 h 157"/>
                <a:gd name="T40" fmla="*/ 102 w 107"/>
                <a:gd name="T41" fmla="*/ 146 h 157"/>
                <a:gd name="T42" fmla="*/ 101 w 107"/>
                <a:gd name="T43" fmla="*/ 157 h 157"/>
                <a:gd name="T44" fmla="*/ 97 w 107"/>
                <a:gd name="T45" fmla="*/ 155 h 157"/>
                <a:gd name="T46" fmla="*/ 93 w 107"/>
                <a:gd name="T47" fmla="*/ 146 h 157"/>
                <a:gd name="T48" fmla="*/ 84 w 107"/>
                <a:gd name="T49" fmla="*/ 138 h 157"/>
                <a:gd name="T50" fmla="*/ 76 w 107"/>
                <a:gd name="T51" fmla="*/ 129 h 157"/>
                <a:gd name="T52" fmla="*/ 54 w 107"/>
                <a:gd name="T53" fmla="*/ 115 h 157"/>
                <a:gd name="T54" fmla="*/ 35 w 107"/>
                <a:gd name="T55" fmla="*/ 101 h 157"/>
                <a:gd name="T56" fmla="*/ 22 w 107"/>
                <a:gd name="T57" fmla="*/ 90 h 157"/>
                <a:gd name="T58" fmla="*/ 18 w 107"/>
                <a:gd name="T59" fmla="*/ 86 h 157"/>
                <a:gd name="T60" fmla="*/ 13 w 107"/>
                <a:gd name="T61" fmla="*/ 79 h 157"/>
                <a:gd name="T62" fmla="*/ 5 w 107"/>
                <a:gd name="T63" fmla="*/ 66 h 157"/>
                <a:gd name="T64" fmla="*/ 3 w 107"/>
                <a:gd name="T65" fmla="*/ 62 h 157"/>
                <a:gd name="T66" fmla="*/ 0 w 107"/>
                <a:gd name="T67" fmla="*/ 56 h 157"/>
                <a:gd name="T68" fmla="*/ 0 w 107"/>
                <a:gd name="T69" fmla="*/ 51 h 157"/>
                <a:gd name="T70" fmla="*/ 0 w 107"/>
                <a:gd name="T71" fmla="*/ 46 h 157"/>
                <a:gd name="T72" fmla="*/ 2 w 107"/>
                <a:gd name="T73" fmla="*/ 36 h 157"/>
                <a:gd name="T74" fmla="*/ 3 w 107"/>
                <a:gd name="T75" fmla="*/ 28 h 157"/>
                <a:gd name="T76" fmla="*/ 7 w 107"/>
                <a:gd name="T77" fmla="*/ 19 h 157"/>
                <a:gd name="T78" fmla="*/ 13 w 107"/>
                <a:gd name="T79" fmla="*/ 5 h 157"/>
                <a:gd name="T80" fmla="*/ 16 w 107"/>
                <a:gd name="T81" fmla="*/ 0 h 1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7"/>
                <a:gd name="T124" fmla="*/ 0 h 157"/>
                <a:gd name="T125" fmla="*/ 107 w 107"/>
                <a:gd name="T126" fmla="*/ 157 h 1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7" h="157">
                  <a:moveTo>
                    <a:pt x="16" y="0"/>
                  </a:moveTo>
                  <a:lnTo>
                    <a:pt x="20" y="9"/>
                  </a:lnTo>
                  <a:lnTo>
                    <a:pt x="25" y="17"/>
                  </a:lnTo>
                  <a:lnTo>
                    <a:pt x="30" y="26"/>
                  </a:lnTo>
                  <a:lnTo>
                    <a:pt x="35" y="28"/>
                  </a:lnTo>
                  <a:lnTo>
                    <a:pt x="38" y="32"/>
                  </a:lnTo>
                  <a:lnTo>
                    <a:pt x="48" y="36"/>
                  </a:lnTo>
                  <a:lnTo>
                    <a:pt x="55" y="41"/>
                  </a:lnTo>
                  <a:lnTo>
                    <a:pt x="65" y="47"/>
                  </a:lnTo>
                  <a:lnTo>
                    <a:pt x="82" y="58"/>
                  </a:lnTo>
                  <a:lnTo>
                    <a:pt x="89" y="65"/>
                  </a:lnTo>
                  <a:lnTo>
                    <a:pt x="96" y="74"/>
                  </a:lnTo>
                  <a:lnTo>
                    <a:pt x="99" y="80"/>
                  </a:lnTo>
                  <a:lnTo>
                    <a:pt x="102" y="86"/>
                  </a:lnTo>
                  <a:lnTo>
                    <a:pt x="104" y="91"/>
                  </a:lnTo>
                  <a:lnTo>
                    <a:pt x="106" y="99"/>
                  </a:lnTo>
                  <a:lnTo>
                    <a:pt x="107" y="107"/>
                  </a:lnTo>
                  <a:lnTo>
                    <a:pt x="107" y="114"/>
                  </a:lnTo>
                  <a:lnTo>
                    <a:pt x="106" y="127"/>
                  </a:lnTo>
                  <a:lnTo>
                    <a:pt x="104" y="137"/>
                  </a:lnTo>
                  <a:lnTo>
                    <a:pt x="102" y="146"/>
                  </a:lnTo>
                  <a:lnTo>
                    <a:pt x="101" y="157"/>
                  </a:lnTo>
                  <a:lnTo>
                    <a:pt x="97" y="155"/>
                  </a:lnTo>
                  <a:lnTo>
                    <a:pt x="93" y="146"/>
                  </a:lnTo>
                  <a:lnTo>
                    <a:pt x="84" y="138"/>
                  </a:lnTo>
                  <a:lnTo>
                    <a:pt x="76" y="129"/>
                  </a:lnTo>
                  <a:lnTo>
                    <a:pt x="54" y="115"/>
                  </a:lnTo>
                  <a:lnTo>
                    <a:pt x="35" y="101"/>
                  </a:lnTo>
                  <a:lnTo>
                    <a:pt x="22" y="90"/>
                  </a:lnTo>
                  <a:lnTo>
                    <a:pt x="18" y="86"/>
                  </a:lnTo>
                  <a:lnTo>
                    <a:pt x="13" y="79"/>
                  </a:lnTo>
                  <a:lnTo>
                    <a:pt x="5" y="66"/>
                  </a:lnTo>
                  <a:lnTo>
                    <a:pt x="3" y="62"/>
                  </a:lnTo>
                  <a:lnTo>
                    <a:pt x="0" y="56"/>
                  </a:lnTo>
                  <a:lnTo>
                    <a:pt x="0" y="51"/>
                  </a:lnTo>
                  <a:lnTo>
                    <a:pt x="0" y="46"/>
                  </a:lnTo>
                  <a:lnTo>
                    <a:pt x="2" y="36"/>
                  </a:lnTo>
                  <a:lnTo>
                    <a:pt x="3" y="28"/>
                  </a:lnTo>
                  <a:lnTo>
                    <a:pt x="7" y="19"/>
                  </a:lnTo>
                  <a:lnTo>
                    <a:pt x="13" y="5"/>
                  </a:lnTo>
                  <a:lnTo>
                    <a:pt x="16" y="0"/>
                  </a:lnTo>
                  <a:close/>
                </a:path>
              </a:pathLst>
            </a:custGeom>
            <a:solidFill>
              <a:srgbClr val="C195DB"/>
            </a:solidFill>
            <a:ln w="9525">
              <a:noFill/>
              <a:round/>
              <a:headEnd/>
              <a:tailEnd/>
            </a:ln>
          </p:spPr>
          <p:txBody>
            <a:bodyPr/>
            <a:lstStyle/>
            <a:p>
              <a:endParaRPr lang="ru-RU"/>
            </a:p>
          </p:txBody>
        </p:sp>
        <p:sp>
          <p:nvSpPr>
            <p:cNvPr id="162285" name="Freeform 3942"/>
            <p:cNvSpPr>
              <a:spLocks/>
            </p:cNvSpPr>
            <p:nvPr/>
          </p:nvSpPr>
          <p:spPr bwMode="auto">
            <a:xfrm>
              <a:off x="2793" y="2096"/>
              <a:ext cx="106" cy="157"/>
            </a:xfrm>
            <a:custGeom>
              <a:avLst/>
              <a:gdLst>
                <a:gd name="T0" fmla="*/ 18 w 106"/>
                <a:gd name="T1" fmla="*/ 0 h 157"/>
                <a:gd name="T2" fmla="*/ 21 w 106"/>
                <a:gd name="T3" fmla="*/ 9 h 157"/>
                <a:gd name="T4" fmla="*/ 32 w 106"/>
                <a:gd name="T5" fmla="*/ 26 h 157"/>
                <a:gd name="T6" fmla="*/ 40 w 106"/>
                <a:gd name="T7" fmla="*/ 32 h 157"/>
                <a:gd name="T8" fmla="*/ 48 w 106"/>
                <a:gd name="T9" fmla="*/ 36 h 157"/>
                <a:gd name="T10" fmla="*/ 56 w 106"/>
                <a:gd name="T11" fmla="*/ 41 h 157"/>
                <a:gd name="T12" fmla="*/ 65 w 106"/>
                <a:gd name="T13" fmla="*/ 47 h 157"/>
                <a:gd name="T14" fmla="*/ 82 w 106"/>
                <a:gd name="T15" fmla="*/ 58 h 157"/>
                <a:gd name="T16" fmla="*/ 97 w 106"/>
                <a:gd name="T17" fmla="*/ 74 h 157"/>
                <a:gd name="T18" fmla="*/ 103 w 106"/>
                <a:gd name="T19" fmla="*/ 86 h 157"/>
                <a:gd name="T20" fmla="*/ 106 w 106"/>
                <a:gd name="T21" fmla="*/ 99 h 157"/>
                <a:gd name="T22" fmla="*/ 106 w 106"/>
                <a:gd name="T23" fmla="*/ 127 h 157"/>
                <a:gd name="T24" fmla="*/ 101 w 106"/>
                <a:gd name="T25" fmla="*/ 157 h 157"/>
                <a:gd name="T26" fmla="*/ 94 w 106"/>
                <a:gd name="T27" fmla="*/ 146 h 157"/>
                <a:gd name="T28" fmla="*/ 77 w 106"/>
                <a:gd name="T29" fmla="*/ 129 h 157"/>
                <a:gd name="T30" fmla="*/ 54 w 106"/>
                <a:gd name="T31" fmla="*/ 115 h 157"/>
                <a:gd name="T32" fmla="*/ 37 w 106"/>
                <a:gd name="T33" fmla="*/ 101 h 157"/>
                <a:gd name="T34" fmla="*/ 13 w 106"/>
                <a:gd name="T35" fmla="*/ 79 h 157"/>
                <a:gd name="T36" fmla="*/ 5 w 106"/>
                <a:gd name="T37" fmla="*/ 66 h 157"/>
                <a:gd name="T38" fmla="*/ 0 w 106"/>
                <a:gd name="T39" fmla="*/ 54 h 157"/>
                <a:gd name="T40" fmla="*/ 2 w 106"/>
                <a:gd name="T41" fmla="*/ 36 h 157"/>
                <a:gd name="T42" fmla="*/ 7 w 106"/>
                <a:gd name="T43" fmla="*/ 19 h 157"/>
                <a:gd name="T44" fmla="*/ 18 w 106"/>
                <a:gd name="T45" fmla="*/ 0 h 15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6"/>
                <a:gd name="T70" fmla="*/ 0 h 157"/>
                <a:gd name="T71" fmla="*/ 106 w 106"/>
                <a:gd name="T72" fmla="*/ 157 h 15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6" h="157">
                  <a:moveTo>
                    <a:pt x="18" y="0"/>
                  </a:moveTo>
                  <a:lnTo>
                    <a:pt x="21" y="9"/>
                  </a:lnTo>
                  <a:lnTo>
                    <a:pt x="32" y="26"/>
                  </a:lnTo>
                  <a:lnTo>
                    <a:pt x="40" y="32"/>
                  </a:lnTo>
                  <a:lnTo>
                    <a:pt x="48" y="36"/>
                  </a:lnTo>
                  <a:lnTo>
                    <a:pt x="56" y="41"/>
                  </a:lnTo>
                  <a:lnTo>
                    <a:pt x="65" y="47"/>
                  </a:lnTo>
                  <a:lnTo>
                    <a:pt x="82" y="58"/>
                  </a:lnTo>
                  <a:lnTo>
                    <a:pt x="97" y="74"/>
                  </a:lnTo>
                  <a:lnTo>
                    <a:pt x="103" y="86"/>
                  </a:lnTo>
                  <a:lnTo>
                    <a:pt x="106" y="99"/>
                  </a:lnTo>
                  <a:lnTo>
                    <a:pt x="106" y="127"/>
                  </a:lnTo>
                  <a:lnTo>
                    <a:pt x="101" y="157"/>
                  </a:lnTo>
                  <a:lnTo>
                    <a:pt x="94" y="146"/>
                  </a:lnTo>
                  <a:lnTo>
                    <a:pt x="77" y="129"/>
                  </a:lnTo>
                  <a:lnTo>
                    <a:pt x="54" y="115"/>
                  </a:lnTo>
                  <a:lnTo>
                    <a:pt x="37" y="101"/>
                  </a:lnTo>
                  <a:lnTo>
                    <a:pt x="13" y="79"/>
                  </a:lnTo>
                  <a:lnTo>
                    <a:pt x="5" y="66"/>
                  </a:lnTo>
                  <a:lnTo>
                    <a:pt x="0" y="54"/>
                  </a:lnTo>
                  <a:lnTo>
                    <a:pt x="2" y="36"/>
                  </a:lnTo>
                  <a:lnTo>
                    <a:pt x="7" y="19"/>
                  </a:lnTo>
                  <a:lnTo>
                    <a:pt x="18" y="0"/>
                  </a:lnTo>
                </a:path>
              </a:pathLst>
            </a:custGeom>
            <a:noFill/>
            <a:ln w="4763" cap="rnd">
              <a:solidFill>
                <a:srgbClr val="844CD6"/>
              </a:solidFill>
              <a:prstDash val="solid"/>
              <a:round/>
              <a:headEnd/>
              <a:tailEnd/>
            </a:ln>
          </p:spPr>
          <p:txBody>
            <a:bodyPr/>
            <a:lstStyle/>
            <a:p>
              <a:endParaRPr lang="ru-RU"/>
            </a:p>
          </p:txBody>
        </p:sp>
        <p:sp>
          <p:nvSpPr>
            <p:cNvPr id="162286" name="Freeform 3943"/>
            <p:cNvSpPr>
              <a:spLocks/>
            </p:cNvSpPr>
            <p:nvPr/>
          </p:nvSpPr>
          <p:spPr bwMode="auto">
            <a:xfrm>
              <a:off x="2810" y="2208"/>
              <a:ext cx="86" cy="130"/>
            </a:xfrm>
            <a:custGeom>
              <a:avLst/>
              <a:gdLst>
                <a:gd name="T0" fmla="*/ 79 w 86"/>
                <a:gd name="T1" fmla="*/ 69 h 130"/>
                <a:gd name="T2" fmla="*/ 77 w 86"/>
                <a:gd name="T3" fmla="*/ 73 h 130"/>
                <a:gd name="T4" fmla="*/ 74 w 86"/>
                <a:gd name="T5" fmla="*/ 75 h 130"/>
                <a:gd name="T6" fmla="*/ 69 w 86"/>
                <a:gd name="T7" fmla="*/ 81 h 130"/>
                <a:gd name="T8" fmla="*/ 64 w 86"/>
                <a:gd name="T9" fmla="*/ 87 h 130"/>
                <a:gd name="T10" fmla="*/ 63 w 86"/>
                <a:gd name="T11" fmla="*/ 90 h 130"/>
                <a:gd name="T12" fmla="*/ 62 w 86"/>
                <a:gd name="T13" fmla="*/ 94 h 130"/>
                <a:gd name="T14" fmla="*/ 60 w 86"/>
                <a:gd name="T15" fmla="*/ 100 h 130"/>
                <a:gd name="T16" fmla="*/ 60 w 86"/>
                <a:gd name="T17" fmla="*/ 106 h 130"/>
                <a:gd name="T18" fmla="*/ 63 w 86"/>
                <a:gd name="T19" fmla="*/ 117 h 130"/>
                <a:gd name="T20" fmla="*/ 66 w 86"/>
                <a:gd name="T21" fmla="*/ 130 h 130"/>
                <a:gd name="T22" fmla="*/ 49 w 86"/>
                <a:gd name="T23" fmla="*/ 122 h 130"/>
                <a:gd name="T24" fmla="*/ 33 w 86"/>
                <a:gd name="T25" fmla="*/ 113 h 130"/>
                <a:gd name="T26" fmla="*/ 26 w 86"/>
                <a:gd name="T27" fmla="*/ 106 h 130"/>
                <a:gd name="T28" fmla="*/ 20 w 86"/>
                <a:gd name="T29" fmla="*/ 101 h 130"/>
                <a:gd name="T30" fmla="*/ 13 w 86"/>
                <a:gd name="T31" fmla="*/ 94 h 130"/>
                <a:gd name="T32" fmla="*/ 7 w 86"/>
                <a:gd name="T33" fmla="*/ 83 h 130"/>
                <a:gd name="T34" fmla="*/ 0 w 86"/>
                <a:gd name="T35" fmla="*/ 74 h 130"/>
                <a:gd name="T36" fmla="*/ 3 w 86"/>
                <a:gd name="T37" fmla="*/ 64 h 130"/>
                <a:gd name="T38" fmla="*/ 7 w 86"/>
                <a:gd name="T39" fmla="*/ 57 h 130"/>
                <a:gd name="T40" fmla="*/ 9 w 86"/>
                <a:gd name="T41" fmla="*/ 52 h 130"/>
                <a:gd name="T42" fmla="*/ 14 w 86"/>
                <a:gd name="T43" fmla="*/ 49 h 130"/>
                <a:gd name="T44" fmla="*/ 19 w 86"/>
                <a:gd name="T45" fmla="*/ 44 h 130"/>
                <a:gd name="T46" fmla="*/ 25 w 86"/>
                <a:gd name="T47" fmla="*/ 41 h 130"/>
                <a:gd name="T48" fmla="*/ 30 w 86"/>
                <a:gd name="T49" fmla="*/ 34 h 130"/>
                <a:gd name="T50" fmla="*/ 33 w 86"/>
                <a:gd name="T51" fmla="*/ 32 h 130"/>
                <a:gd name="T52" fmla="*/ 34 w 86"/>
                <a:gd name="T53" fmla="*/ 28 h 130"/>
                <a:gd name="T54" fmla="*/ 34 w 86"/>
                <a:gd name="T55" fmla="*/ 24 h 130"/>
                <a:gd name="T56" fmla="*/ 34 w 86"/>
                <a:gd name="T57" fmla="*/ 19 h 130"/>
                <a:gd name="T58" fmla="*/ 33 w 86"/>
                <a:gd name="T59" fmla="*/ 9 h 130"/>
                <a:gd name="T60" fmla="*/ 30 w 86"/>
                <a:gd name="T61" fmla="*/ 0 h 130"/>
                <a:gd name="T62" fmla="*/ 43 w 86"/>
                <a:gd name="T63" fmla="*/ 7 h 130"/>
                <a:gd name="T64" fmla="*/ 55 w 86"/>
                <a:gd name="T65" fmla="*/ 15 h 130"/>
                <a:gd name="T66" fmla="*/ 66 w 86"/>
                <a:gd name="T67" fmla="*/ 25 h 130"/>
                <a:gd name="T68" fmla="*/ 79 w 86"/>
                <a:gd name="T69" fmla="*/ 37 h 130"/>
                <a:gd name="T70" fmla="*/ 86 w 86"/>
                <a:gd name="T71" fmla="*/ 43 h 130"/>
                <a:gd name="T72" fmla="*/ 83 w 86"/>
                <a:gd name="T73" fmla="*/ 53 h 130"/>
                <a:gd name="T74" fmla="*/ 82 w 86"/>
                <a:gd name="T75" fmla="*/ 62 h 130"/>
                <a:gd name="T76" fmla="*/ 79 w 86"/>
                <a:gd name="T77" fmla="*/ 69 h 13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6"/>
                <a:gd name="T118" fmla="*/ 0 h 130"/>
                <a:gd name="T119" fmla="*/ 86 w 86"/>
                <a:gd name="T120" fmla="*/ 130 h 13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6" h="130">
                  <a:moveTo>
                    <a:pt x="79" y="69"/>
                  </a:moveTo>
                  <a:lnTo>
                    <a:pt x="77" y="73"/>
                  </a:lnTo>
                  <a:lnTo>
                    <a:pt x="74" y="75"/>
                  </a:lnTo>
                  <a:lnTo>
                    <a:pt x="69" y="81"/>
                  </a:lnTo>
                  <a:lnTo>
                    <a:pt x="64" y="87"/>
                  </a:lnTo>
                  <a:lnTo>
                    <a:pt x="63" y="90"/>
                  </a:lnTo>
                  <a:lnTo>
                    <a:pt x="62" y="94"/>
                  </a:lnTo>
                  <a:lnTo>
                    <a:pt x="60" y="100"/>
                  </a:lnTo>
                  <a:lnTo>
                    <a:pt x="60" y="106"/>
                  </a:lnTo>
                  <a:lnTo>
                    <a:pt x="63" y="117"/>
                  </a:lnTo>
                  <a:lnTo>
                    <a:pt x="66" y="130"/>
                  </a:lnTo>
                  <a:lnTo>
                    <a:pt x="49" y="122"/>
                  </a:lnTo>
                  <a:lnTo>
                    <a:pt x="33" y="113"/>
                  </a:lnTo>
                  <a:lnTo>
                    <a:pt x="26" y="106"/>
                  </a:lnTo>
                  <a:lnTo>
                    <a:pt x="20" y="101"/>
                  </a:lnTo>
                  <a:lnTo>
                    <a:pt x="13" y="94"/>
                  </a:lnTo>
                  <a:lnTo>
                    <a:pt x="7" y="83"/>
                  </a:lnTo>
                  <a:lnTo>
                    <a:pt x="0" y="74"/>
                  </a:lnTo>
                  <a:lnTo>
                    <a:pt x="3" y="64"/>
                  </a:lnTo>
                  <a:lnTo>
                    <a:pt x="7" y="57"/>
                  </a:lnTo>
                  <a:lnTo>
                    <a:pt x="9" y="52"/>
                  </a:lnTo>
                  <a:lnTo>
                    <a:pt x="14" y="49"/>
                  </a:lnTo>
                  <a:lnTo>
                    <a:pt x="19" y="44"/>
                  </a:lnTo>
                  <a:lnTo>
                    <a:pt x="25" y="41"/>
                  </a:lnTo>
                  <a:lnTo>
                    <a:pt x="30" y="34"/>
                  </a:lnTo>
                  <a:lnTo>
                    <a:pt x="33" y="32"/>
                  </a:lnTo>
                  <a:lnTo>
                    <a:pt x="34" y="28"/>
                  </a:lnTo>
                  <a:lnTo>
                    <a:pt x="34" y="24"/>
                  </a:lnTo>
                  <a:lnTo>
                    <a:pt x="34" y="19"/>
                  </a:lnTo>
                  <a:lnTo>
                    <a:pt x="33" y="9"/>
                  </a:lnTo>
                  <a:lnTo>
                    <a:pt x="30" y="0"/>
                  </a:lnTo>
                  <a:lnTo>
                    <a:pt x="43" y="7"/>
                  </a:lnTo>
                  <a:lnTo>
                    <a:pt x="55" y="15"/>
                  </a:lnTo>
                  <a:lnTo>
                    <a:pt x="66" y="25"/>
                  </a:lnTo>
                  <a:lnTo>
                    <a:pt x="79" y="37"/>
                  </a:lnTo>
                  <a:lnTo>
                    <a:pt x="86" y="43"/>
                  </a:lnTo>
                  <a:lnTo>
                    <a:pt x="83" y="53"/>
                  </a:lnTo>
                  <a:lnTo>
                    <a:pt x="82" y="62"/>
                  </a:lnTo>
                  <a:lnTo>
                    <a:pt x="79" y="69"/>
                  </a:lnTo>
                  <a:close/>
                </a:path>
              </a:pathLst>
            </a:custGeom>
            <a:solidFill>
              <a:srgbClr val="844CD6"/>
            </a:solidFill>
            <a:ln w="9525">
              <a:noFill/>
              <a:round/>
              <a:headEnd/>
              <a:tailEnd/>
            </a:ln>
          </p:spPr>
          <p:txBody>
            <a:bodyPr/>
            <a:lstStyle/>
            <a:p>
              <a:endParaRPr lang="ru-RU"/>
            </a:p>
          </p:txBody>
        </p:sp>
        <p:sp>
          <p:nvSpPr>
            <p:cNvPr id="162287" name="Freeform 3944"/>
            <p:cNvSpPr>
              <a:spLocks/>
            </p:cNvSpPr>
            <p:nvPr/>
          </p:nvSpPr>
          <p:spPr bwMode="auto">
            <a:xfrm>
              <a:off x="2810" y="2208"/>
              <a:ext cx="85" cy="130"/>
            </a:xfrm>
            <a:custGeom>
              <a:avLst/>
              <a:gdLst>
                <a:gd name="T0" fmla="*/ 77 w 85"/>
                <a:gd name="T1" fmla="*/ 69 h 130"/>
                <a:gd name="T2" fmla="*/ 68 w 85"/>
                <a:gd name="T3" fmla="*/ 81 h 130"/>
                <a:gd name="T4" fmla="*/ 63 w 85"/>
                <a:gd name="T5" fmla="*/ 87 h 130"/>
                <a:gd name="T6" fmla="*/ 60 w 85"/>
                <a:gd name="T7" fmla="*/ 94 h 130"/>
                <a:gd name="T8" fmla="*/ 58 w 85"/>
                <a:gd name="T9" fmla="*/ 106 h 130"/>
                <a:gd name="T10" fmla="*/ 62 w 85"/>
                <a:gd name="T11" fmla="*/ 117 h 130"/>
                <a:gd name="T12" fmla="*/ 66 w 85"/>
                <a:gd name="T13" fmla="*/ 130 h 130"/>
                <a:gd name="T14" fmla="*/ 47 w 85"/>
                <a:gd name="T15" fmla="*/ 122 h 130"/>
                <a:gd name="T16" fmla="*/ 33 w 85"/>
                <a:gd name="T17" fmla="*/ 113 h 130"/>
                <a:gd name="T18" fmla="*/ 19 w 85"/>
                <a:gd name="T19" fmla="*/ 101 h 130"/>
                <a:gd name="T20" fmla="*/ 6 w 85"/>
                <a:gd name="T21" fmla="*/ 83 h 130"/>
                <a:gd name="T22" fmla="*/ 0 w 85"/>
                <a:gd name="T23" fmla="*/ 74 h 130"/>
                <a:gd name="T24" fmla="*/ 2 w 85"/>
                <a:gd name="T25" fmla="*/ 64 h 130"/>
                <a:gd name="T26" fmla="*/ 12 w 85"/>
                <a:gd name="T27" fmla="*/ 49 h 130"/>
                <a:gd name="T28" fmla="*/ 23 w 85"/>
                <a:gd name="T29" fmla="*/ 41 h 130"/>
                <a:gd name="T30" fmla="*/ 28 w 85"/>
                <a:gd name="T31" fmla="*/ 34 h 130"/>
                <a:gd name="T32" fmla="*/ 32 w 85"/>
                <a:gd name="T33" fmla="*/ 28 h 130"/>
                <a:gd name="T34" fmla="*/ 32 w 85"/>
                <a:gd name="T35" fmla="*/ 19 h 130"/>
                <a:gd name="T36" fmla="*/ 31 w 85"/>
                <a:gd name="T37" fmla="*/ 9 h 130"/>
                <a:gd name="T38" fmla="*/ 28 w 85"/>
                <a:gd name="T39" fmla="*/ 0 h 130"/>
                <a:gd name="T40" fmla="*/ 42 w 85"/>
                <a:gd name="T41" fmla="*/ 7 h 130"/>
                <a:gd name="T42" fmla="*/ 64 w 85"/>
                <a:gd name="T43" fmla="*/ 25 h 130"/>
                <a:gd name="T44" fmla="*/ 85 w 85"/>
                <a:gd name="T45" fmla="*/ 43 h 130"/>
                <a:gd name="T46" fmla="*/ 77 w 85"/>
                <a:gd name="T47" fmla="*/ 69 h 1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5"/>
                <a:gd name="T73" fmla="*/ 0 h 130"/>
                <a:gd name="T74" fmla="*/ 85 w 85"/>
                <a:gd name="T75" fmla="*/ 130 h 1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5" h="130">
                  <a:moveTo>
                    <a:pt x="77" y="69"/>
                  </a:moveTo>
                  <a:lnTo>
                    <a:pt x="68" y="81"/>
                  </a:lnTo>
                  <a:lnTo>
                    <a:pt x="63" y="87"/>
                  </a:lnTo>
                  <a:lnTo>
                    <a:pt x="60" y="94"/>
                  </a:lnTo>
                  <a:lnTo>
                    <a:pt x="58" y="106"/>
                  </a:lnTo>
                  <a:lnTo>
                    <a:pt x="62" y="117"/>
                  </a:lnTo>
                  <a:lnTo>
                    <a:pt x="66" y="130"/>
                  </a:lnTo>
                  <a:lnTo>
                    <a:pt x="47" y="122"/>
                  </a:lnTo>
                  <a:lnTo>
                    <a:pt x="33" y="113"/>
                  </a:lnTo>
                  <a:lnTo>
                    <a:pt x="19" y="101"/>
                  </a:lnTo>
                  <a:lnTo>
                    <a:pt x="6" y="83"/>
                  </a:lnTo>
                  <a:lnTo>
                    <a:pt x="0" y="74"/>
                  </a:lnTo>
                  <a:lnTo>
                    <a:pt x="2" y="64"/>
                  </a:lnTo>
                  <a:lnTo>
                    <a:pt x="12" y="49"/>
                  </a:lnTo>
                  <a:lnTo>
                    <a:pt x="23" y="41"/>
                  </a:lnTo>
                  <a:lnTo>
                    <a:pt x="28" y="34"/>
                  </a:lnTo>
                  <a:lnTo>
                    <a:pt x="32" y="28"/>
                  </a:lnTo>
                  <a:lnTo>
                    <a:pt x="32" y="19"/>
                  </a:lnTo>
                  <a:lnTo>
                    <a:pt x="31" y="9"/>
                  </a:lnTo>
                  <a:lnTo>
                    <a:pt x="28" y="0"/>
                  </a:lnTo>
                  <a:lnTo>
                    <a:pt x="42" y="7"/>
                  </a:lnTo>
                  <a:lnTo>
                    <a:pt x="64" y="25"/>
                  </a:lnTo>
                  <a:lnTo>
                    <a:pt x="85" y="43"/>
                  </a:lnTo>
                  <a:lnTo>
                    <a:pt x="77" y="69"/>
                  </a:lnTo>
                </a:path>
              </a:pathLst>
            </a:custGeom>
            <a:noFill/>
            <a:ln w="6350" cap="rnd">
              <a:solidFill>
                <a:srgbClr val="844CD6"/>
              </a:solidFill>
              <a:prstDash val="solid"/>
              <a:round/>
              <a:headEnd/>
              <a:tailEnd/>
            </a:ln>
          </p:spPr>
          <p:txBody>
            <a:bodyPr/>
            <a:lstStyle/>
            <a:p>
              <a:endParaRPr lang="ru-RU"/>
            </a:p>
          </p:txBody>
        </p:sp>
        <p:sp>
          <p:nvSpPr>
            <p:cNvPr id="162288" name="Freeform 3945"/>
            <p:cNvSpPr>
              <a:spLocks/>
            </p:cNvSpPr>
            <p:nvPr/>
          </p:nvSpPr>
          <p:spPr bwMode="auto">
            <a:xfrm>
              <a:off x="2795" y="2279"/>
              <a:ext cx="107" cy="160"/>
            </a:xfrm>
            <a:custGeom>
              <a:avLst/>
              <a:gdLst>
                <a:gd name="T0" fmla="*/ 16 w 107"/>
                <a:gd name="T1" fmla="*/ 0 h 160"/>
                <a:gd name="T2" fmla="*/ 20 w 107"/>
                <a:gd name="T3" fmla="*/ 9 h 160"/>
                <a:gd name="T4" fmla="*/ 25 w 107"/>
                <a:gd name="T5" fmla="*/ 19 h 160"/>
                <a:gd name="T6" fmla="*/ 30 w 107"/>
                <a:gd name="T7" fmla="*/ 25 h 160"/>
                <a:gd name="T8" fmla="*/ 35 w 107"/>
                <a:gd name="T9" fmla="*/ 30 h 160"/>
                <a:gd name="T10" fmla="*/ 38 w 107"/>
                <a:gd name="T11" fmla="*/ 32 h 160"/>
                <a:gd name="T12" fmla="*/ 48 w 107"/>
                <a:gd name="T13" fmla="*/ 38 h 160"/>
                <a:gd name="T14" fmla="*/ 55 w 107"/>
                <a:gd name="T15" fmla="*/ 42 h 160"/>
                <a:gd name="T16" fmla="*/ 65 w 107"/>
                <a:gd name="T17" fmla="*/ 47 h 160"/>
                <a:gd name="T18" fmla="*/ 82 w 107"/>
                <a:gd name="T19" fmla="*/ 60 h 160"/>
                <a:gd name="T20" fmla="*/ 89 w 107"/>
                <a:gd name="T21" fmla="*/ 66 h 160"/>
                <a:gd name="T22" fmla="*/ 96 w 107"/>
                <a:gd name="T23" fmla="*/ 74 h 160"/>
                <a:gd name="T24" fmla="*/ 99 w 107"/>
                <a:gd name="T25" fmla="*/ 81 h 160"/>
                <a:gd name="T26" fmla="*/ 102 w 107"/>
                <a:gd name="T27" fmla="*/ 87 h 160"/>
                <a:gd name="T28" fmla="*/ 104 w 107"/>
                <a:gd name="T29" fmla="*/ 93 h 160"/>
                <a:gd name="T30" fmla="*/ 106 w 107"/>
                <a:gd name="T31" fmla="*/ 101 h 160"/>
                <a:gd name="T32" fmla="*/ 107 w 107"/>
                <a:gd name="T33" fmla="*/ 107 h 160"/>
                <a:gd name="T34" fmla="*/ 107 w 107"/>
                <a:gd name="T35" fmla="*/ 113 h 160"/>
                <a:gd name="T36" fmla="*/ 106 w 107"/>
                <a:gd name="T37" fmla="*/ 130 h 160"/>
                <a:gd name="T38" fmla="*/ 104 w 107"/>
                <a:gd name="T39" fmla="*/ 139 h 160"/>
                <a:gd name="T40" fmla="*/ 102 w 107"/>
                <a:gd name="T41" fmla="*/ 149 h 160"/>
                <a:gd name="T42" fmla="*/ 101 w 107"/>
                <a:gd name="T43" fmla="*/ 160 h 160"/>
                <a:gd name="T44" fmla="*/ 97 w 107"/>
                <a:gd name="T45" fmla="*/ 157 h 160"/>
                <a:gd name="T46" fmla="*/ 93 w 107"/>
                <a:gd name="T47" fmla="*/ 149 h 160"/>
                <a:gd name="T48" fmla="*/ 84 w 107"/>
                <a:gd name="T49" fmla="*/ 139 h 160"/>
                <a:gd name="T50" fmla="*/ 76 w 107"/>
                <a:gd name="T51" fmla="*/ 132 h 160"/>
                <a:gd name="T52" fmla="*/ 54 w 107"/>
                <a:gd name="T53" fmla="*/ 117 h 160"/>
                <a:gd name="T54" fmla="*/ 35 w 107"/>
                <a:gd name="T55" fmla="*/ 101 h 160"/>
                <a:gd name="T56" fmla="*/ 22 w 107"/>
                <a:gd name="T57" fmla="*/ 92 h 160"/>
                <a:gd name="T58" fmla="*/ 18 w 107"/>
                <a:gd name="T59" fmla="*/ 85 h 160"/>
                <a:gd name="T60" fmla="*/ 13 w 107"/>
                <a:gd name="T61" fmla="*/ 79 h 160"/>
                <a:gd name="T62" fmla="*/ 5 w 107"/>
                <a:gd name="T63" fmla="*/ 68 h 160"/>
                <a:gd name="T64" fmla="*/ 3 w 107"/>
                <a:gd name="T65" fmla="*/ 62 h 160"/>
                <a:gd name="T66" fmla="*/ 0 w 107"/>
                <a:gd name="T67" fmla="*/ 55 h 160"/>
                <a:gd name="T68" fmla="*/ 0 w 107"/>
                <a:gd name="T69" fmla="*/ 51 h 160"/>
                <a:gd name="T70" fmla="*/ 0 w 107"/>
                <a:gd name="T71" fmla="*/ 47 h 160"/>
                <a:gd name="T72" fmla="*/ 2 w 107"/>
                <a:gd name="T73" fmla="*/ 38 h 160"/>
                <a:gd name="T74" fmla="*/ 3 w 107"/>
                <a:gd name="T75" fmla="*/ 28 h 160"/>
                <a:gd name="T76" fmla="*/ 7 w 107"/>
                <a:gd name="T77" fmla="*/ 20 h 160"/>
                <a:gd name="T78" fmla="*/ 13 w 107"/>
                <a:gd name="T79" fmla="*/ 6 h 160"/>
                <a:gd name="T80" fmla="*/ 16 w 107"/>
                <a:gd name="T81" fmla="*/ 0 h 16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7"/>
                <a:gd name="T124" fmla="*/ 0 h 160"/>
                <a:gd name="T125" fmla="*/ 107 w 107"/>
                <a:gd name="T126" fmla="*/ 160 h 16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7" h="160">
                  <a:moveTo>
                    <a:pt x="16" y="0"/>
                  </a:moveTo>
                  <a:lnTo>
                    <a:pt x="20" y="9"/>
                  </a:lnTo>
                  <a:lnTo>
                    <a:pt x="25" y="19"/>
                  </a:lnTo>
                  <a:lnTo>
                    <a:pt x="30" y="25"/>
                  </a:lnTo>
                  <a:lnTo>
                    <a:pt x="35" y="30"/>
                  </a:lnTo>
                  <a:lnTo>
                    <a:pt x="38" y="32"/>
                  </a:lnTo>
                  <a:lnTo>
                    <a:pt x="48" y="38"/>
                  </a:lnTo>
                  <a:lnTo>
                    <a:pt x="55" y="42"/>
                  </a:lnTo>
                  <a:lnTo>
                    <a:pt x="65" y="47"/>
                  </a:lnTo>
                  <a:lnTo>
                    <a:pt x="82" y="60"/>
                  </a:lnTo>
                  <a:lnTo>
                    <a:pt x="89" y="66"/>
                  </a:lnTo>
                  <a:lnTo>
                    <a:pt x="96" y="74"/>
                  </a:lnTo>
                  <a:lnTo>
                    <a:pt x="99" y="81"/>
                  </a:lnTo>
                  <a:lnTo>
                    <a:pt x="102" y="87"/>
                  </a:lnTo>
                  <a:lnTo>
                    <a:pt x="104" y="93"/>
                  </a:lnTo>
                  <a:lnTo>
                    <a:pt x="106" y="101"/>
                  </a:lnTo>
                  <a:lnTo>
                    <a:pt x="107" y="107"/>
                  </a:lnTo>
                  <a:lnTo>
                    <a:pt x="107" y="113"/>
                  </a:lnTo>
                  <a:lnTo>
                    <a:pt x="106" y="130"/>
                  </a:lnTo>
                  <a:lnTo>
                    <a:pt x="104" y="139"/>
                  </a:lnTo>
                  <a:lnTo>
                    <a:pt x="102" y="149"/>
                  </a:lnTo>
                  <a:lnTo>
                    <a:pt x="101" y="160"/>
                  </a:lnTo>
                  <a:lnTo>
                    <a:pt x="97" y="157"/>
                  </a:lnTo>
                  <a:lnTo>
                    <a:pt x="93" y="149"/>
                  </a:lnTo>
                  <a:lnTo>
                    <a:pt x="84" y="139"/>
                  </a:lnTo>
                  <a:lnTo>
                    <a:pt x="76" y="132"/>
                  </a:lnTo>
                  <a:lnTo>
                    <a:pt x="54" y="117"/>
                  </a:lnTo>
                  <a:lnTo>
                    <a:pt x="35" y="101"/>
                  </a:lnTo>
                  <a:lnTo>
                    <a:pt x="22" y="92"/>
                  </a:lnTo>
                  <a:lnTo>
                    <a:pt x="18" y="85"/>
                  </a:lnTo>
                  <a:lnTo>
                    <a:pt x="13" y="79"/>
                  </a:lnTo>
                  <a:lnTo>
                    <a:pt x="5" y="68"/>
                  </a:lnTo>
                  <a:lnTo>
                    <a:pt x="3" y="62"/>
                  </a:lnTo>
                  <a:lnTo>
                    <a:pt x="0" y="55"/>
                  </a:lnTo>
                  <a:lnTo>
                    <a:pt x="0" y="51"/>
                  </a:lnTo>
                  <a:lnTo>
                    <a:pt x="0" y="47"/>
                  </a:lnTo>
                  <a:lnTo>
                    <a:pt x="2" y="38"/>
                  </a:lnTo>
                  <a:lnTo>
                    <a:pt x="3" y="28"/>
                  </a:lnTo>
                  <a:lnTo>
                    <a:pt x="7" y="20"/>
                  </a:lnTo>
                  <a:lnTo>
                    <a:pt x="13" y="6"/>
                  </a:lnTo>
                  <a:lnTo>
                    <a:pt x="16" y="0"/>
                  </a:lnTo>
                  <a:close/>
                </a:path>
              </a:pathLst>
            </a:custGeom>
            <a:solidFill>
              <a:srgbClr val="C195DB"/>
            </a:solidFill>
            <a:ln w="9525">
              <a:noFill/>
              <a:round/>
              <a:headEnd/>
              <a:tailEnd/>
            </a:ln>
          </p:spPr>
          <p:txBody>
            <a:bodyPr/>
            <a:lstStyle/>
            <a:p>
              <a:endParaRPr lang="ru-RU"/>
            </a:p>
          </p:txBody>
        </p:sp>
        <p:sp>
          <p:nvSpPr>
            <p:cNvPr id="162289" name="Freeform 3946"/>
            <p:cNvSpPr>
              <a:spLocks/>
            </p:cNvSpPr>
            <p:nvPr/>
          </p:nvSpPr>
          <p:spPr bwMode="auto">
            <a:xfrm>
              <a:off x="2793" y="2279"/>
              <a:ext cx="106" cy="158"/>
            </a:xfrm>
            <a:custGeom>
              <a:avLst/>
              <a:gdLst>
                <a:gd name="T0" fmla="*/ 18 w 106"/>
                <a:gd name="T1" fmla="*/ 0 h 158"/>
                <a:gd name="T2" fmla="*/ 21 w 106"/>
                <a:gd name="T3" fmla="*/ 9 h 158"/>
                <a:gd name="T4" fmla="*/ 32 w 106"/>
                <a:gd name="T5" fmla="*/ 25 h 158"/>
                <a:gd name="T6" fmla="*/ 40 w 106"/>
                <a:gd name="T7" fmla="*/ 32 h 158"/>
                <a:gd name="T8" fmla="*/ 48 w 106"/>
                <a:gd name="T9" fmla="*/ 38 h 158"/>
                <a:gd name="T10" fmla="*/ 56 w 106"/>
                <a:gd name="T11" fmla="*/ 42 h 158"/>
                <a:gd name="T12" fmla="*/ 65 w 106"/>
                <a:gd name="T13" fmla="*/ 47 h 158"/>
                <a:gd name="T14" fmla="*/ 82 w 106"/>
                <a:gd name="T15" fmla="*/ 60 h 158"/>
                <a:gd name="T16" fmla="*/ 97 w 106"/>
                <a:gd name="T17" fmla="*/ 74 h 158"/>
                <a:gd name="T18" fmla="*/ 103 w 106"/>
                <a:gd name="T19" fmla="*/ 87 h 158"/>
                <a:gd name="T20" fmla="*/ 106 w 106"/>
                <a:gd name="T21" fmla="*/ 100 h 158"/>
                <a:gd name="T22" fmla="*/ 106 w 106"/>
                <a:gd name="T23" fmla="*/ 128 h 158"/>
                <a:gd name="T24" fmla="*/ 101 w 106"/>
                <a:gd name="T25" fmla="*/ 158 h 158"/>
                <a:gd name="T26" fmla="*/ 94 w 106"/>
                <a:gd name="T27" fmla="*/ 149 h 158"/>
                <a:gd name="T28" fmla="*/ 77 w 106"/>
                <a:gd name="T29" fmla="*/ 132 h 158"/>
                <a:gd name="T30" fmla="*/ 54 w 106"/>
                <a:gd name="T31" fmla="*/ 115 h 158"/>
                <a:gd name="T32" fmla="*/ 37 w 106"/>
                <a:gd name="T33" fmla="*/ 101 h 158"/>
                <a:gd name="T34" fmla="*/ 13 w 106"/>
                <a:gd name="T35" fmla="*/ 79 h 158"/>
                <a:gd name="T36" fmla="*/ 5 w 106"/>
                <a:gd name="T37" fmla="*/ 68 h 158"/>
                <a:gd name="T38" fmla="*/ 0 w 106"/>
                <a:gd name="T39" fmla="*/ 55 h 158"/>
                <a:gd name="T40" fmla="*/ 2 w 106"/>
                <a:gd name="T41" fmla="*/ 38 h 158"/>
                <a:gd name="T42" fmla="*/ 7 w 106"/>
                <a:gd name="T43" fmla="*/ 19 h 158"/>
                <a:gd name="T44" fmla="*/ 18 w 106"/>
                <a:gd name="T45" fmla="*/ 0 h 15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6"/>
                <a:gd name="T70" fmla="*/ 0 h 158"/>
                <a:gd name="T71" fmla="*/ 106 w 106"/>
                <a:gd name="T72" fmla="*/ 158 h 15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6" h="158">
                  <a:moveTo>
                    <a:pt x="18" y="0"/>
                  </a:moveTo>
                  <a:lnTo>
                    <a:pt x="21" y="9"/>
                  </a:lnTo>
                  <a:lnTo>
                    <a:pt x="32" y="25"/>
                  </a:lnTo>
                  <a:lnTo>
                    <a:pt x="40" y="32"/>
                  </a:lnTo>
                  <a:lnTo>
                    <a:pt x="48" y="38"/>
                  </a:lnTo>
                  <a:lnTo>
                    <a:pt x="56" y="42"/>
                  </a:lnTo>
                  <a:lnTo>
                    <a:pt x="65" y="47"/>
                  </a:lnTo>
                  <a:lnTo>
                    <a:pt x="82" y="60"/>
                  </a:lnTo>
                  <a:lnTo>
                    <a:pt x="97" y="74"/>
                  </a:lnTo>
                  <a:lnTo>
                    <a:pt x="103" y="87"/>
                  </a:lnTo>
                  <a:lnTo>
                    <a:pt x="106" y="100"/>
                  </a:lnTo>
                  <a:lnTo>
                    <a:pt x="106" y="128"/>
                  </a:lnTo>
                  <a:lnTo>
                    <a:pt x="101" y="158"/>
                  </a:lnTo>
                  <a:lnTo>
                    <a:pt x="94" y="149"/>
                  </a:lnTo>
                  <a:lnTo>
                    <a:pt x="77" y="132"/>
                  </a:lnTo>
                  <a:lnTo>
                    <a:pt x="54" y="115"/>
                  </a:lnTo>
                  <a:lnTo>
                    <a:pt x="37" y="101"/>
                  </a:lnTo>
                  <a:lnTo>
                    <a:pt x="13" y="79"/>
                  </a:lnTo>
                  <a:lnTo>
                    <a:pt x="5" y="68"/>
                  </a:lnTo>
                  <a:lnTo>
                    <a:pt x="0" y="55"/>
                  </a:lnTo>
                  <a:lnTo>
                    <a:pt x="2" y="38"/>
                  </a:lnTo>
                  <a:lnTo>
                    <a:pt x="7" y="19"/>
                  </a:lnTo>
                  <a:lnTo>
                    <a:pt x="18" y="0"/>
                  </a:lnTo>
                </a:path>
              </a:pathLst>
            </a:custGeom>
            <a:noFill/>
            <a:ln w="4763" cap="rnd">
              <a:solidFill>
                <a:srgbClr val="844CD6"/>
              </a:solidFill>
              <a:prstDash val="solid"/>
              <a:round/>
              <a:headEnd/>
              <a:tailEnd/>
            </a:ln>
          </p:spPr>
          <p:txBody>
            <a:bodyPr/>
            <a:lstStyle/>
            <a:p>
              <a:endParaRPr lang="ru-RU"/>
            </a:p>
          </p:txBody>
        </p:sp>
        <p:sp>
          <p:nvSpPr>
            <p:cNvPr id="162290" name="Freeform 3947"/>
            <p:cNvSpPr>
              <a:spLocks/>
            </p:cNvSpPr>
            <p:nvPr/>
          </p:nvSpPr>
          <p:spPr bwMode="auto">
            <a:xfrm>
              <a:off x="2810" y="2392"/>
              <a:ext cx="86" cy="130"/>
            </a:xfrm>
            <a:custGeom>
              <a:avLst/>
              <a:gdLst>
                <a:gd name="T0" fmla="*/ 79 w 86"/>
                <a:gd name="T1" fmla="*/ 70 h 130"/>
                <a:gd name="T2" fmla="*/ 77 w 86"/>
                <a:gd name="T3" fmla="*/ 73 h 130"/>
                <a:gd name="T4" fmla="*/ 74 w 86"/>
                <a:gd name="T5" fmla="*/ 76 h 130"/>
                <a:gd name="T6" fmla="*/ 69 w 86"/>
                <a:gd name="T7" fmla="*/ 81 h 130"/>
                <a:gd name="T8" fmla="*/ 64 w 86"/>
                <a:gd name="T9" fmla="*/ 88 h 130"/>
                <a:gd name="T10" fmla="*/ 63 w 86"/>
                <a:gd name="T11" fmla="*/ 90 h 130"/>
                <a:gd name="T12" fmla="*/ 62 w 86"/>
                <a:gd name="T13" fmla="*/ 94 h 130"/>
                <a:gd name="T14" fmla="*/ 60 w 86"/>
                <a:gd name="T15" fmla="*/ 100 h 130"/>
                <a:gd name="T16" fmla="*/ 60 w 86"/>
                <a:gd name="T17" fmla="*/ 107 h 130"/>
                <a:gd name="T18" fmla="*/ 63 w 86"/>
                <a:gd name="T19" fmla="*/ 118 h 130"/>
                <a:gd name="T20" fmla="*/ 66 w 86"/>
                <a:gd name="T21" fmla="*/ 130 h 130"/>
                <a:gd name="T22" fmla="*/ 49 w 86"/>
                <a:gd name="T23" fmla="*/ 122 h 130"/>
                <a:gd name="T24" fmla="*/ 33 w 86"/>
                <a:gd name="T25" fmla="*/ 113 h 130"/>
                <a:gd name="T26" fmla="*/ 26 w 86"/>
                <a:gd name="T27" fmla="*/ 107 h 130"/>
                <a:gd name="T28" fmla="*/ 20 w 86"/>
                <a:gd name="T29" fmla="*/ 102 h 130"/>
                <a:gd name="T30" fmla="*/ 13 w 86"/>
                <a:gd name="T31" fmla="*/ 94 h 130"/>
                <a:gd name="T32" fmla="*/ 7 w 86"/>
                <a:gd name="T33" fmla="*/ 84 h 130"/>
                <a:gd name="T34" fmla="*/ 0 w 86"/>
                <a:gd name="T35" fmla="*/ 75 h 130"/>
                <a:gd name="T36" fmla="*/ 3 w 86"/>
                <a:gd name="T37" fmla="*/ 65 h 130"/>
                <a:gd name="T38" fmla="*/ 7 w 86"/>
                <a:gd name="T39" fmla="*/ 58 h 130"/>
                <a:gd name="T40" fmla="*/ 9 w 86"/>
                <a:gd name="T41" fmla="*/ 52 h 130"/>
                <a:gd name="T42" fmla="*/ 14 w 86"/>
                <a:gd name="T43" fmla="*/ 49 h 130"/>
                <a:gd name="T44" fmla="*/ 19 w 86"/>
                <a:gd name="T45" fmla="*/ 45 h 130"/>
                <a:gd name="T46" fmla="*/ 25 w 86"/>
                <a:gd name="T47" fmla="*/ 41 h 130"/>
                <a:gd name="T48" fmla="*/ 30 w 86"/>
                <a:gd name="T49" fmla="*/ 35 h 130"/>
                <a:gd name="T50" fmla="*/ 33 w 86"/>
                <a:gd name="T51" fmla="*/ 32 h 130"/>
                <a:gd name="T52" fmla="*/ 34 w 86"/>
                <a:gd name="T53" fmla="*/ 27 h 130"/>
                <a:gd name="T54" fmla="*/ 34 w 86"/>
                <a:gd name="T55" fmla="*/ 24 h 130"/>
                <a:gd name="T56" fmla="*/ 34 w 86"/>
                <a:gd name="T57" fmla="*/ 19 h 130"/>
                <a:gd name="T58" fmla="*/ 33 w 86"/>
                <a:gd name="T59" fmla="*/ 9 h 130"/>
                <a:gd name="T60" fmla="*/ 30 w 86"/>
                <a:gd name="T61" fmla="*/ 0 h 130"/>
                <a:gd name="T62" fmla="*/ 43 w 86"/>
                <a:gd name="T63" fmla="*/ 8 h 130"/>
                <a:gd name="T64" fmla="*/ 55 w 86"/>
                <a:gd name="T65" fmla="*/ 16 h 130"/>
                <a:gd name="T66" fmla="*/ 66 w 86"/>
                <a:gd name="T67" fmla="*/ 26 h 130"/>
                <a:gd name="T68" fmla="*/ 79 w 86"/>
                <a:gd name="T69" fmla="*/ 38 h 130"/>
                <a:gd name="T70" fmla="*/ 86 w 86"/>
                <a:gd name="T71" fmla="*/ 45 h 130"/>
                <a:gd name="T72" fmla="*/ 83 w 86"/>
                <a:gd name="T73" fmla="*/ 54 h 130"/>
                <a:gd name="T74" fmla="*/ 82 w 86"/>
                <a:gd name="T75" fmla="*/ 62 h 130"/>
                <a:gd name="T76" fmla="*/ 79 w 86"/>
                <a:gd name="T77" fmla="*/ 70 h 13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6"/>
                <a:gd name="T118" fmla="*/ 0 h 130"/>
                <a:gd name="T119" fmla="*/ 86 w 86"/>
                <a:gd name="T120" fmla="*/ 130 h 13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6" h="130">
                  <a:moveTo>
                    <a:pt x="79" y="70"/>
                  </a:moveTo>
                  <a:lnTo>
                    <a:pt x="77" y="73"/>
                  </a:lnTo>
                  <a:lnTo>
                    <a:pt x="74" y="76"/>
                  </a:lnTo>
                  <a:lnTo>
                    <a:pt x="69" y="81"/>
                  </a:lnTo>
                  <a:lnTo>
                    <a:pt x="64" y="88"/>
                  </a:lnTo>
                  <a:lnTo>
                    <a:pt x="63" y="90"/>
                  </a:lnTo>
                  <a:lnTo>
                    <a:pt x="62" y="94"/>
                  </a:lnTo>
                  <a:lnTo>
                    <a:pt x="60" y="100"/>
                  </a:lnTo>
                  <a:lnTo>
                    <a:pt x="60" y="107"/>
                  </a:lnTo>
                  <a:lnTo>
                    <a:pt x="63" y="118"/>
                  </a:lnTo>
                  <a:lnTo>
                    <a:pt x="66" y="130"/>
                  </a:lnTo>
                  <a:lnTo>
                    <a:pt x="49" y="122"/>
                  </a:lnTo>
                  <a:lnTo>
                    <a:pt x="33" y="113"/>
                  </a:lnTo>
                  <a:lnTo>
                    <a:pt x="26" y="107"/>
                  </a:lnTo>
                  <a:lnTo>
                    <a:pt x="20" y="102"/>
                  </a:lnTo>
                  <a:lnTo>
                    <a:pt x="13" y="94"/>
                  </a:lnTo>
                  <a:lnTo>
                    <a:pt x="7" y="84"/>
                  </a:lnTo>
                  <a:lnTo>
                    <a:pt x="0" y="75"/>
                  </a:lnTo>
                  <a:lnTo>
                    <a:pt x="3" y="65"/>
                  </a:lnTo>
                  <a:lnTo>
                    <a:pt x="7" y="58"/>
                  </a:lnTo>
                  <a:lnTo>
                    <a:pt x="9" y="52"/>
                  </a:lnTo>
                  <a:lnTo>
                    <a:pt x="14" y="49"/>
                  </a:lnTo>
                  <a:lnTo>
                    <a:pt x="19" y="45"/>
                  </a:lnTo>
                  <a:lnTo>
                    <a:pt x="25" y="41"/>
                  </a:lnTo>
                  <a:lnTo>
                    <a:pt x="30" y="35"/>
                  </a:lnTo>
                  <a:lnTo>
                    <a:pt x="33" y="32"/>
                  </a:lnTo>
                  <a:lnTo>
                    <a:pt x="34" y="27"/>
                  </a:lnTo>
                  <a:lnTo>
                    <a:pt x="34" y="24"/>
                  </a:lnTo>
                  <a:lnTo>
                    <a:pt x="34" y="19"/>
                  </a:lnTo>
                  <a:lnTo>
                    <a:pt x="33" y="9"/>
                  </a:lnTo>
                  <a:lnTo>
                    <a:pt x="30" y="0"/>
                  </a:lnTo>
                  <a:lnTo>
                    <a:pt x="43" y="8"/>
                  </a:lnTo>
                  <a:lnTo>
                    <a:pt x="55" y="16"/>
                  </a:lnTo>
                  <a:lnTo>
                    <a:pt x="66" y="26"/>
                  </a:lnTo>
                  <a:lnTo>
                    <a:pt x="79" y="38"/>
                  </a:lnTo>
                  <a:lnTo>
                    <a:pt x="86" y="45"/>
                  </a:lnTo>
                  <a:lnTo>
                    <a:pt x="83" y="54"/>
                  </a:lnTo>
                  <a:lnTo>
                    <a:pt x="82" y="62"/>
                  </a:lnTo>
                  <a:lnTo>
                    <a:pt x="79" y="70"/>
                  </a:lnTo>
                  <a:close/>
                </a:path>
              </a:pathLst>
            </a:custGeom>
            <a:solidFill>
              <a:srgbClr val="844CD6"/>
            </a:solidFill>
            <a:ln w="9525">
              <a:noFill/>
              <a:round/>
              <a:headEnd/>
              <a:tailEnd/>
            </a:ln>
          </p:spPr>
          <p:txBody>
            <a:bodyPr/>
            <a:lstStyle/>
            <a:p>
              <a:endParaRPr lang="ru-RU"/>
            </a:p>
          </p:txBody>
        </p:sp>
        <p:sp>
          <p:nvSpPr>
            <p:cNvPr id="162291" name="Freeform 3948"/>
            <p:cNvSpPr>
              <a:spLocks/>
            </p:cNvSpPr>
            <p:nvPr/>
          </p:nvSpPr>
          <p:spPr bwMode="auto">
            <a:xfrm>
              <a:off x="2810" y="2390"/>
              <a:ext cx="85" cy="132"/>
            </a:xfrm>
            <a:custGeom>
              <a:avLst/>
              <a:gdLst>
                <a:gd name="T0" fmla="*/ 77 w 85"/>
                <a:gd name="T1" fmla="*/ 71 h 132"/>
                <a:gd name="T2" fmla="*/ 68 w 85"/>
                <a:gd name="T3" fmla="*/ 83 h 132"/>
                <a:gd name="T4" fmla="*/ 63 w 85"/>
                <a:gd name="T5" fmla="*/ 90 h 132"/>
                <a:gd name="T6" fmla="*/ 60 w 85"/>
                <a:gd name="T7" fmla="*/ 96 h 132"/>
                <a:gd name="T8" fmla="*/ 58 w 85"/>
                <a:gd name="T9" fmla="*/ 107 h 132"/>
                <a:gd name="T10" fmla="*/ 62 w 85"/>
                <a:gd name="T11" fmla="*/ 120 h 132"/>
                <a:gd name="T12" fmla="*/ 66 w 85"/>
                <a:gd name="T13" fmla="*/ 132 h 132"/>
                <a:gd name="T14" fmla="*/ 47 w 85"/>
                <a:gd name="T15" fmla="*/ 122 h 132"/>
                <a:gd name="T16" fmla="*/ 33 w 85"/>
                <a:gd name="T17" fmla="*/ 115 h 132"/>
                <a:gd name="T18" fmla="*/ 19 w 85"/>
                <a:gd name="T19" fmla="*/ 104 h 132"/>
                <a:gd name="T20" fmla="*/ 6 w 85"/>
                <a:gd name="T21" fmla="*/ 86 h 132"/>
                <a:gd name="T22" fmla="*/ 0 w 85"/>
                <a:gd name="T23" fmla="*/ 77 h 132"/>
                <a:gd name="T24" fmla="*/ 2 w 85"/>
                <a:gd name="T25" fmla="*/ 67 h 132"/>
                <a:gd name="T26" fmla="*/ 12 w 85"/>
                <a:gd name="T27" fmla="*/ 51 h 132"/>
                <a:gd name="T28" fmla="*/ 23 w 85"/>
                <a:gd name="T29" fmla="*/ 41 h 132"/>
                <a:gd name="T30" fmla="*/ 28 w 85"/>
                <a:gd name="T31" fmla="*/ 37 h 132"/>
                <a:gd name="T32" fmla="*/ 32 w 85"/>
                <a:gd name="T33" fmla="*/ 29 h 132"/>
                <a:gd name="T34" fmla="*/ 32 w 85"/>
                <a:gd name="T35" fmla="*/ 21 h 132"/>
                <a:gd name="T36" fmla="*/ 31 w 85"/>
                <a:gd name="T37" fmla="*/ 11 h 132"/>
                <a:gd name="T38" fmla="*/ 28 w 85"/>
                <a:gd name="T39" fmla="*/ 0 h 132"/>
                <a:gd name="T40" fmla="*/ 42 w 85"/>
                <a:gd name="T41" fmla="*/ 10 h 132"/>
                <a:gd name="T42" fmla="*/ 64 w 85"/>
                <a:gd name="T43" fmla="*/ 28 h 132"/>
                <a:gd name="T44" fmla="*/ 85 w 85"/>
                <a:gd name="T45" fmla="*/ 47 h 132"/>
                <a:gd name="T46" fmla="*/ 77 w 85"/>
                <a:gd name="T47" fmla="*/ 71 h 13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5"/>
                <a:gd name="T73" fmla="*/ 0 h 132"/>
                <a:gd name="T74" fmla="*/ 85 w 85"/>
                <a:gd name="T75" fmla="*/ 132 h 13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5" h="132">
                  <a:moveTo>
                    <a:pt x="77" y="71"/>
                  </a:moveTo>
                  <a:lnTo>
                    <a:pt x="68" y="83"/>
                  </a:lnTo>
                  <a:lnTo>
                    <a:pt x="63" y="90"/>
                  </a:lnTo>
                  <a:lnTo>
                    <a:pt x="60" y="96"/>
                  </a:lnTo>
                  <a:lnTo>
                    <a:pt x="58" y="107"/>
                  </a:lnTo>
                  <a:lnTo>
                    <a:pt x="62" y="120"/>
                  </a:lnTo>
                  <a:lnTo>
                    <a:pt x="66" y="132"/>
                  </a:lnTo>
                  <a:lnTo>
                    <a:pt x="47" y="122"/>
                  </a:lnTo>
                  <a:lnTo>
                    <a:pt x="33" y="115"/>
                  </a:lnTo>
                  <a:lnTo>
                    <a:pt x="19" y="104"/>
                  </a:lnTo>
                  <a:lnTo>
                    <a:pt x="6" y="86"/>
                  </a:lnTo>
                  <a:lnTo>
                    <a:pt x="0" y="77"/>
                  </a:lnTo>
                  <a:lnTo>
                    <a:pt x="2" y="67"/>
                  </a:lnTo>
                  <a:lnTo>
                    <a:pt x="12" y="51"/>
                  </a:lnTo>
                  <a:lnTo>
                    <a:pt x="23" y="41"/>
                  </a:lnTo>
                  <a:lnTo>
                    <a:pt x="28" y="37"/>
                  </a:lnTo>
                  <a:lnTo>
                    <a:pt x="32" y="29"/>
                  </a:lnTo>
                  <a:lnTo>
                    <a:pt x="32" y="21"/>
                  </a:lnTo>
                  <a:lnTo>
                    <a:pt x="31" y="11"/>
                  </a:lnTo>
                  <a:lnTo>
                    <a:pt x="28" y="0"/>
                  </a:lnTo>
                  <a:lnTo>
                    <a:pt x="42" y="10"/>
                  </a:lnTo>
                  <a:lnTo>
                    <a:pt x="64" y="28"/>
                  </a:lnTo>
                  <a:lnTo>
                    <a:pt x="85" y="47"/>
                  </a:lnTo>
                  <a:lnTo>
                    <a:pt x="77" y="71"/>
                  </a:lnTo>
                </a:path>
              </a:pathLst>
            </a:custGeom>
            <a:noFill/>
            <a:ln w="6350" cap="rnd">
              <a:solidFill>
                <a:srgbClr val="844CD6"/>
              </a:solidFill>
              <a:prstDash val="solid"/>
              <a:round/>
              <a:headEnd/>
              <a:tailEnd/>
            </a:ln>
          </p:spPr>
          <p:txBody>
            <a:bodyPr/>
            <a:lstStyle/>
            <a:p>
              <a:endParaRPr lang="ru-RU"/>
            </a:p>
          </p:txBody>
        </p:sp>
        <p:sp>
          <p:nvSpPr>
            <p:cNvPr id="162292" name="Freeform 3949"/>
            <p:cNvSpPr>
              <a:spLocks/>
            </p:cNvSpPr>
            <p:nvPr/>
          </p:nvSpPr>
          <p:spPr bwMode="auto">
            <a:xfrm>
              <a:off x="2795" y="2463"/>
              <a:ext cx="98" cy="96"/>
            </a:xfrm>
            <a:custGeom>
              <a:avLst/>
              <a:gdLst>
                <a:gd name="T0" fmla="*/ 16 w 98"/>
                <a:gd name="T1" fmla="*/ 0 h 96"/>
                <a:gd name="T2" fmla="*/ 20 w 98"/>
                <a:gd name="T3" fmla="*/ 9 h 96"/>
                <a:gd name="T4" fmla="*/ 26 w 98"/>
                <a:gd name="T5" fmla="*/ 18 h 96"/>
                <a:gd name="T6" fmla="*/ 30 w 98"/>
                <a:gd name="T7" fmla="*/ 25 h 96"/>
                <a:gd name="T8" fmla="*/ 35 w 98"/>
                <a:gd name="T9" fmla="*/ 29 h 96"/>
                <a:gd name="T10" fmla="*/ 39 w 98"/>
                <a:gd name="T11" fmla="*/ 31 h 96"/>
                <a:gd name="T12" fmla="*/ 48 w 98"/>
                <a:gd name="T13" fmla="*/ 36 h 96"/>
                <a:gd name="T14" fmla="*/ 56 w 98"/>
                <a:gd name="T15" fmla="*/ 41 h 96"/>
                <a:gd name="T16" fmla="*/ 65 w 98"/>
                <a:gd name="T17" fmla="*/ 47 h 96"/>
                <a:gd name="T18" fmla="*/ 75 w 98"/>
                <a:gd name="T19" fmla="*/ 53 h 96"/>
                <a:gd name="T20" fmla="*/ 85 w 98"/>
                <a:gd name="T21" fmla="*/ 58 h 96"/>
                <a:gd name="T22" fmla="*/ 91 w 98"/>
                <a:gd name="T23" fmla="*/ 64 h 96"/>
                <a:gd name="T24" fmla="*/ 94 w 98"/>
                <a:gd name="T25" fmla="*/ 69 h 96"/>
                <a:gd name="T26" fmla="*/ 97 w 98"/>
                <a:gd name="T27" fmla="*/ 74 h 96"/>
                <a:gd name="T28" fmla="*/ 98 w 98"/>
                <a:gd name="T29" fmla="*/ 78 h 96"/>
                <a:gd name="T30" fmla="*/ 97 w 98"/>
                <a:gd name="T31" fmla="*/ 83 h 96"/>
                <a:gd name="T32" fmla="*/ 96 w 98"/>
                <a:gd name="T33" fmla="*/ 88 h 96"/>
                <a:gd name="T34" fmla="*/ 92 w 98"/>
                <a:gd name="T35" fmla="*/ 91 h 96"/>
                <a:gd name="T36" fmla="*/ 88 w 98"/>
                <a:gd name="T37" fmla="*/ 93 h 96"/>
                <a:gd name="T38" fmla="*/ 81 w 98"/>
                <a:gd name="T39" fmla="*/ 94 h 96"/>
                <a:gd name="T40" fmla="*/ 75 w 98"/>
                <a:gd name="T41" fmla="*/ 96 h 96"/>
                <a:gd name="T42" fmla="*/ 67 w 98"/>
                <a:gd name="T43" fmla="*/ 96 h 96"/>
                <a:gd name="T44" fmla="*/ 51 w 98"/>
                <a:gd name="T45" fmla="*/ 96 h 96"/>
                <a:gd name="T46" fmla="*/ 37 w 98"/>
                <a:gd name="T47" fmla="*/ 93 h 96"/>
                <a:gd name="T48" fmla="*/ 28 w 98"/>
                <a:gd name="T49" fmla="*/ 89 h 96"/>
                <a:gd name="T50" fmla="*/ 22 w 98"/>
                <a:gd name="T51" fmla="*/ 87 h 96"/>
                <a:gd name="T52" fmla="*/ 16 w 98"/>
                <a:gd name="T53" fmla="*/ 82 h 96"/>
                <a:gd name="T54" fmla="*/ 13 w 98"/>
                <a:gd name="T55" fmla="*/ 78 h 96"/>
                <a:gd name="T56" fmla="*/ 5 w 98"/>
                <a:gd name="T57" fmla="*/ 68 h 96"/>
                <a:gd name="T58" fmla="*/ 2 w 98"/>
                <a:gd name="T59" fmla="*/ 61 h 96"/>
                <a:gd name="T60" fmla="*/ 0 w 98"/>
                <a:gd name="T61" fmla="*/ 55 h 96"/>
                <a:gd name="T62" fmla="*/ 0 w 98"/>
                <a:gd name="T63" fmla="*/ 50 h 96"/>
                <a:gd name="T64" fmla="*/ 0 w 98"/>
                <a:gd name="T65" fmla="*/ 46 h 96"/>
                <a:gd name="T66" fmla="*/ 2 w 98"/>
                <a:gd name="T67" fmla="*/ 36 h 96"/>
                <a:gd name="T68" fmla="*/ 3 w 98"/>
                <a:gd name="T69" fmla="*/ 29 h 96"/>
                <a:gd name="T70" fmla="*/ 7 w 98"/>
                <a:gd name="T71" fmla="*/ 19 h 96"/>
                <a:gd name="T72" fmla="*/ 13 w 98"/>
                <a:gd name="T73" fmla="*/ 5 h 96"/>
                <a:gd name="T74" fmla="*/ 16 w 98"/>
                <a:gd name="T75" fmla="*/ 0 h 9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8"/>
                <a:gd name="T115" fmla="*/ 0 h 96"/>
                <a:gd name="T116" fmla="*/ 98 w 98"/>
                <a:gd name="T117" fmla="*/ 96 h 9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8" h="96">
                  <a:moveTo>
                    <a:pt x="16" y="0"/>
                  </a:moveTo>
                  <a:lnTo>
                    <a:pt x="20" y="9"/>
                  </a:lnTo>
                  <a:lnTo>
                    <a:pt x="26" y="18"/>
                  </a:lnTo>
                  <a:lnTo>
                    <a:pt x="30" y="25"/>
                  </a:lnTo>
                  <a:lnTo>
                    <a:pt x="35" y="29"/>
                  </a:lnTo>
                  <a:lnTo>
                    <a:pt x="39" y="31"/>
                  </a:lnTo>
                  <a:lnTo>
                    <a:pt x="48" y="36"/>
                  </a:lnTo>
                  <a:lnTo>
                    <a:pt x="56" y="41"/>
                  </a:lnTo>
                  <a:lnTo>
                    <a:pt x="65" y="47"/>
                  </a:lnTo>
                  <a:lnTo>
                    <a:pt x="75" y="53"/>
                  </a:lnTo>
                  <a:lnTo>
                    <a:pt x="85" y="58"/>
                  </a:lnTo>
                  <a:lnTo>
                    <a:pt x="91" y="64"/>
                  </a:lnTo>
                  <a:lnTo>
                    <a:pt x="94" y="69"/>
                  </a:lnTo>
                  <a:lnTo>
                    <a:pt x="97" y="74"/>
                  </a:lnTo>
                  <a:lnTo>
                    <a:pt x="98" y="78"/>
                  </a:lnTo>
                  <a:lnTo>
                    <a:pt x="97" y="83"/>
                  </a:lnTo>
                  <a:lnTo>
                    <a:pt x="96" y="88"/>
                  </a:lnTo>
                  <a:lnTo>
                    <a:pt x="92" y="91"/>
                  </a:lnTo>
                  <a:lnTo>
                    <a:pt x="88" y="93"/>
                  </a:lnTo>
                  <a:lnTo>
                    <a:pt x="81" y="94"/>
                  </a:lnTo>
                  <a:lnTo>
                    <a:pt x="75" y="96"/>
                  </a:lnTo>
                  <a:lnTo>
                    <a:pt x="67" y="96"/>
                  </a:lnTo>
                  <a:lnTo>
                    <a:pt x="51" y="96"/>
                  </a:lnTo>
                  <a:lnTo>
                    <a:pt x="37" y="93"/>
                  </a:lnTo>
                  <a:lnTo>
                    <a:pt x="28" y="89"/>
                  </a:lnTo>
                  <a:lnTo>
                    <a:pt x="22" y="87"/>
                  </a:lnTo>
                  <a:lnTo>
                    <a:pt x="16" y="82"/>
                  </a:lnTo>
                  <a:lnTo>
                    <a:pt x="13" y="78"/>
                  </a:lnTo>
                  <a:lnTo>
                    <a:pt x="5" y="68"/>
                  </a:lnTo>
                  <a:lnTo>
                    <a:pt x="2" y="61"/>
                  </a:lnTo>
                  <a:lnTo>
                    <a:pt x="0" y="55"/>
                  </a:lnTo>
                  <a:lnTo>
                    <a:pt x="0" y="50"/>
                  </a:lnTo>
                  <a:lnTo>
                    <a:pt x="0" y="46"/>
                  </a:lnTo>
                  <a:lnTo>
                    <a:pt x="2" y="36"/>
                  </a:lnTo>
                  <a:lnTo>
                    <a:pt x="3" y="29"/>
                  </a:lnTo>
                  <a:lnTo>
                    <a:pt x="7" y="19"/>
                  </a:lnTo>
                  <a:lnTo>
                    <a:pt x="13" y="5"/>
                  </a:lnTo>
                  <a:lnTo>
                    <a:pt x="16" y="0"/>
                  </a:lnTo>
                  <a:close/>
                </a:path>
              </a:pathLst>
            </a:custGeom>
            <a:solidFill>
              <a:srgbClr val="C195DB"/>
            </a:solidFill>
            <a:ln w="9525">
              <a:noFill/>
              <a:round/>
              <a:headEnd/>
              <a:tailEnd/>
            </a:ln>
          </p:spPr>
          <p:txBody>
            <a:bodyPr/>
            <a:lstStyle/>
            <a:p>
              <a:endParaRPr lang="ru-RU"/>
            </a:p>
          </p:txBody>
        </p:sp>
        <p:sp>
          <p:nvSpPr>
            <p:cNvPr id="162293" name="Freeform 3950"/>
            <p:cNvSpPr>
              <a:spLocks/>
            </p:cNvSpPr>
            <p:nvPr/>
          </p:nvSpPr>
          <p:spPr bwMode="auto">
            <a:xfrm>
              <a:off x="2793" y="2463"/>
              <a:ext cx="97" cy="96"/>
            </a:xfrm>
            <a:custGeom>
              <a:avLst/>
              <a:gdLst>
                <a:gd name="T0" fmla="*/ 18 w 97"/>
                <a:gd name="T1" fmla="*/ 0 h 96"/>
                <a:gd name="T2" fmla="*/ 21 w 97"/>
                <a:gd name="T3" fmla="*/ 9 h 96"/>
                <a:gd name="T4" fmla="*/ 32 w 97"/>
                <a:gd name="T5" fmla="*/ 25 h 96"/>
                <a:gd name="T6" fmla="*/ 40 w 97"/>
                <a:gd name="T7" fmla="*/ 31 h 96"/>
                <a:gd name="T8" fmla="*/ 48 w 97"/>
                <a:gd name="T9" fmla="*/ 36 h 96"/>
                <a:gd name="T10" fmla="*/ 56 w 97"/>
                <a:gd name="T11" fmla="*/ 41 h 96"/>
                <a:gd name="T12" fmla="*/ 66 w 97"/>
                <a:gd name="T13" fmla="*/ 47 h 96"/>
                <a:gd name="T14" fmla="*/ 84 w 97"/>
                <a:gd name="T15" fmla="*/ 58 h 96"/>
                <a:gd name="T16" fmla="*/ 91 w 97"/>
                <a:gd name="T17" fmla="*/ 64 h 96"/>
                <a:gd name="T18" fmla="*/ 94 w 97"/>
                <a:gd name="T19" fmla="*/ 68 h 96"/>
                <a:gd name="T20" fmla="*/ 97 w 97"/>
                <a:gd name="T21" fmla="*/ 74 h 96"/>
                <a:gd name="T22" fmla="*/ 97 w 97"/>
                <a:gd name="T23" fmla="*/ 83 h 96"/>
                <a:gd name="T24" fmla="*/ 92 w 97"/>
                <a:gd name="T25" fmla="*/ 89 h 96"/>
                <a:gd name="T26" fmla="*/ 81 w 97"/>
                <a:gd name="T27" fmla="*/ 94 h 96"/>
                <a:gd name="T28" fmla="*/ 67 w 97"/>
                <a:gd name="T29" fmla="*/ 96 h 96"/>
                <a:gd name="T30" fmla="*/ 37 w 97"/>
                <a:gd name="T31" fmla="*/ 91 h 96"/>
                <a:gd name="T32" fmla="*/ 23 w 97"/>
                <a:gd name="T33" fmla="*/ 87 h 96"/>
                <a:gd name="T34" fmla="*/ 18 w 97"/>
                <a:gd name="T35" fmla="*/ 82 h 96"/>
                <a:gd name="T36" fmla="*/ 13 w 97"/>
                <a:gd name="T37" fmla="*/ 78 h 96"/>
                <a:gd name="T38" fmla="*/ 5 w 97"/>
                <a:gd name="T39" fmla="*/ 66 h 96"/>
                <a:gd name="T40" fmla="*/ 0 w 97"/>
                <a:gd name="T41" fmla="*/ 53 h 96"/>
                <a:gd name="T42" fmla="*/ 2 w 97"/>
                <a:gd name="T43" fmla="*/ 36 h 96"/>
                <a:gd name="T44" fmla="*/ 7 w 97"/>
                <a:gd name="T45" fmla="*/ 19 h 96"/>
                <a:gd name="T46" fmla="*/ 18 w 97"/>
                <a:gd name="T47" fmla="*/ 0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7"/>
                <a:gd name="T73" fmla="*/ 0 h 96"/>
                <a:gd name="T74" fmla="*/ 97 w 97"/>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7" h="96">
                  <a:moveTo>
                    <a:pt x="18" y="0"/>
                  </a:moveTo>
                  <a:lnTo>
                    <a:pt x="21" y="9"/>
                  </a:lnTo>
                  <a:lnTo>
                    <a:pt x="32" y="25"/>
                  </a:lnTo>
                  <a:lnTo>
                    <a:pt x="40" y="31"/>
                  </a:lnTo>
                  <a:lnTo>
                    <a:pt x="48" y="36"/>
                  </a:lnTo>
                  <a:lnTo>
                    <a:pt x="56" y="41"/>
                  </a:lnTo>
                  <a:lnTo>
                    <a:pt x="66" y="47"/>
                  </a:lnTo>
                  <a:lnTo>
                    <a:pt x="84" y="58"/>
                  </a:lnTo>
                  <a:lnTo>
                    <a:pt x="91" y="64"/>
                  </a:lnTo>
                  <a:lnTo>
                    <a:pt x="94" y="68"/>
                  </a:lnTo>
                  <a:lnTo>
                    <a:pt x="97" y="74"/>
                  </a:lnTo>
                  <a:lnTo>
                    <a:pt x="97" y="83"/>
                  </a:lnTo>
                  <a:lnTo>
                    <a:pt x="92" y="89"/>
                  </a:lnTo>
                  <a:lnTo>
                    <a:pt x="81" y="94"/>
                  </a:lnTo>
                  <a:lnTo>
                    <a:pt x="67" y="96"/>
                  </a:lnTo>
                  <a:lnTo>
                    <a:pt x="37" y="91"/>
                  </a:lnTo>
                  <a:lnTo>
                    <a:pt x="23" y="87"/>
                  </a:lnTo>
                  <a:lnTo>
                    <a:pt x="18" y="82"/>
                  </a:lnTo>
                  <a:lnTo>
                    <a:pt x="13" y="78"/>
                  </a:lnTo>
                  <a:lnTo>
                    <a:pt x="5" y="66"/>
                  </a:lnTo>
                  <a:lnTo>
                    <a:pt x="0" y="53"/>
                  </a:lnTo>
                  <a:lnTo>
                    <a:pt x="2" y="36"/>
                  </a:lnTo>
                  <a:lnTo>
                    <a:pt x="7" y="19"/>
                  </a:lnTo>
                  <a:lnTo>
                    <a:pt x="18" y="0"/>
                  </a:lnTo>
                </a:path>
              </a:pathLst>
            </a:custGeom>
            <a:noFill/>
            <a:ln w="4763" cap="rnd">
              <a:solidFill>
                <a:srgbClr val="844CD6"/>
              </a:solidFill>
              <a:prstDash val="solid"/>
              <a:round/>
              <a:headEnd/>
              <a:tailEnd/>
            </a:ln>
          </p:spPr>
          <p:txBody>
            <a:bodyPr/>
            <a:lstStyle/>
            <a:p>
              <a:endParaRPr lang="ru-RU"/>
            </a:p>
          </p:txBody>
        </p:sp>
        <p:sp>
          <p:nvSpPr>
            <p:cNvPr id="162294" name="Freeform 3951"/>
            <p:cNvSpPr>
              <a:spLocks/>
            </p:cNvSpPr>
            <p:nvPr/>
          </p:nvSpPr>
          <p:spPr bwMode="auto">
            <a:xfrm>
              <a:off x="3005" y="2096"/>
              <a:ext cx="87" cy="129"/>
            </a:xfrm>
            <a:custGeom>
              <a:avLst/>
              <a:gdLst>
                <a:gd name="T0" fmla="*/ 79 w 87"/>
                <a:gd name="T1" fmla="*/ 69 h 129"/>
                <a:gd name="T2" fmla="*/ 77 w 87"/>
                <a:gd name="T3" fmla="*/ 72 h 129"/>
                <a:gd name="T4" fmla="*/ 75 w 87"/>
                <a:gd name="T5" fmla="*/ 75 h 129"/>
                <a:gd name="T6" fmla="*/ 70 w 87"/>
                <a:gd name="T7" fmla="*/ 82 h 129"/>
                <a:gd name="T8" fmla="*/ 65 w 87"/>
                <a:gd name="T9" fmla="*/ 86 h 129"/>
                <a:gd name="T10" fmla="*/ 64 w 87"/>
                <a:gd name="T11" fmla="*/ 89 h 129"/>
                <a:gd name="T12" fmla="*/ 62 w 87"/>
                <a:gd name="T13" fmla="*/ 94 h 129"/>
                <a:gd name="T14" fmla="*/ 60 w 87"/>
                <a:gd name="T15" fmla="*/ 99 h 129"/>
                <a:gd name="T16" fmla="*/ 60 w 87"/>
                <a:gd name="T17" fmla="*/ 105 h 129"/>
                <a:gd name="T18" fmla="*/ 64 w 87"/>
                <a:gd name="T19" fmla="*/ 116 h 129"/>
                <a:gd name="T20" fmla="*/ 67 w 87"/>
                <a:gd name="T21" fmla="*/ 129 h 129"/>
                <a:gd name="T22" fmla="*/ 49 w 87"/>
                <a:gd name="T23" fmla="*/ 121 h 129"/>
                <a:gd name="T24" fmla="*/ 34 w 87"/>
                <a:gd name="T25" fmla="*/ 111 h 129"/>
                <a:gd name="T26" fmla="*/ 28 w 87"/>
                <a:gd name="T27" fmla="*/ 106 h 129"/>
                <a:gd name="T28" fmla="*/ 21 w 87"/>
                <a:gd name="T29" fmla="*/ 101 h 129"/>
                <a:gd name="T30" fmla="*/ 13 w 87"/>
                <a:gd name="T31" fmla="*/ 93 h 129"/>
                <a:gd name="T32" fmla="*/ 7 w 87"/>
                <a:gd name="T33" fmla="*/ 84 h 129"/>
                <a:gd name="T34" fmla="*/ 0 w 87"/>
                <a:gd name="T35" fmla="*/ 74 h 129"/>
                <a:gd name="T36" fmla="*/ 4 w 87"/>
                <a:gd name="T37" fmla="*/ 64 h 129"/>
                <a:gd name="T38" fmla="*/ 7 w 87"/>
                <a:gd name="T39" fmla="*/ 56 h 129"/>
                <a:gd name="T40" fmla="*/ 10 w 87"/>
                <a:gd name="T41" fmla="*/ 54 h 129"/>
                <a:gd name="T42" fmla="*/ 13 w 87"/>
                <a:gd name="T43" fmla="*/ 49 h 129"/>
                <a:gd name="T44" fmla="*/ 19 w 87"/>
                <a:gd name="T45" fmla="*/ 45 h 129"/>
                <a:gd name="T46" fmla="*/ 26 w 87"/>
                <a:gd name="T47" fmla="*/ 41 h 129"/>
                <a:gd name="T48" fmla="*/ 30 w 87"/>
                <a:gd name="T49" fmla="*/ 34 h 129"/>
                <a:gd name="T50" fmla="*/ 34 w 87"/>
                <a:gd name="T51" fmla="*/ 32 h 129"/>
                <a:gd name="T52" fmla="*/ 35 w 87"/>
                <a:gd name="T53" fmla="*/ 28 h 129"/>
                <a:gd name="T54" fmla="*/ 35 w 87"/>
                <a:gd name="T55" fmla="*/ 24 h 129"/>
                <a:gd name="T56" fmla="*/ 35 w 87"/>
                <a:gd name="T57" fmla="*/ 19 h 129"/>
                <a:gd name="T58" fmla="*/ 34 w 87"/>
                <a:gd name="T59" fmla="*/ 9 h 129"/>
                <a:gd name="T60" fmla="*/ 30 w 87"/>
                <a:gd name="T61" fmla="*/ 0 h 129"/>
                <a:gd name="T62" fmla="*/ 43 w 87"/>
                <a:gd name="T63" fmla="*/ 8 h 129"/>
                <a:gd name="T64" fmla="*/ 56 w 87"/>
                <a:gd name="T65" fmla="*/ 15 h 129"/>
                <a:gd name="T66" fmla="*/ 67 w 87"/>
                <a:gd name="T67" fmla="*/ 25 h 129"/>
                <a:gd name="T68" fmla="*/ 79 w 87"/>
                <a:gd name="T69" fmla="*/ 37 h 129"/>
                <a:gd name="T70" fmla="*/ 87 w 87"/>
                <a:gd name="T71" fmla="*/ 44 h 129"/>
                <a:gd name="T72" fmla="*/ 84 w 87"/>
                <a:gd name="T73" fmla="*/ 54 h 129"/>
                <a:gd name="T74" fmla="*/ 82 w 87"/>
                <a:gd name="T75" fmla="*/ 61 h 129"/>
                <a:gd name="T76" fmla="*/ 79 w 87"/>
                <a:gd name="T77" fmla="*/ 69 h 12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7"/>
                <a:gd name="T118" fmla="*/ 0 h 129"/>
                <a:gd name="T119" fmla="*/ 87 w 87"/>
                <a:gd name="T120" fmla="*/ 129 h 12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7" h="129">
                  <a:moveTo>
                    <a:pt x="79" y="69"/>
                  </a:moveTo>
                  <a:lnTo>
                    <a:pt x="77" y="72"/>
                  </a:lnTo>
                  <a:lnTo>
                    <a:pt x="75" y="75"/>
                  </a:lnTo>
                  <a:lnTo>
                    <a:pt x="70" y="82"/>
                  </a:lnTo>
                  <a:lnTo>
                    <a:pt x="65" y="86"/>
                  </a:lnTo>
                  <a:lnTo>
                    <a:pt x="64" y="89"/>
                  </a:lnTo>
                  <a:lnTo>
                    <a:pt x="62" y="94"/>
                  </a:lnTo>
                  <a:lnTo>
                    <a:pt x="60" y="99"/>
                  </a:lnTo>
                  <a:lnTo>
                    <a:pt x="60" y="105"/>
                  </a:lnTo>
                  <a:lnTo>
                    <a:pt x="64" y="116"/>
                  </a:lnTo>
                  <a:lnTo>
                    <a:pt x="67" y="129"/>
                  </a:lnTo>
                  <a:lnTo>
                    <a:pt x="49" y="121"/>
                  </a:lnTo>
                  <a:lnTo>
                    <a:pt x="34" y="111"/>
                  </a:lnTo>
                  <a:lnTo>
                    <a:pt x="28" y="106"/>
                  </a:lnTo>
                  <a:lnTo>
                    <a:pt x="21" y="101"/>
                  </a:lnTo>
                  <a:lnTo>
                    <a:pt x="13" y="93"/>
                  </a:lnTo>
                  <a:lnTo>
                    <a:pt x="7" y="84"/>
                  </a:lnTo>
                  <a:lnTo>
                    <a:pt x="0" y="74"/>
                  </a:lnTo>
                  <a:lnTo>
                    <a:pt x="4" y="64"/>
                  </a:lnTo>
                  <a:lnTo>
                    <a:pt x="7" y="56"/>
                  </a:lnTo>
                  <a:lnTo>
                    <a:pt x="10" y="54"/>
                  </a:lnTo>
                  <a:lnTo>
                    <a:pt x="13" y="49"/>
                  </a:lnTo>
                  <a:lnTo>
                    <a:pt x="19" y="45"/>
                  </a:lnTo>
                  <a:lnTo>
                    <a:pt x="26" y="41"/>
                  </a:lnTo>
                  <a:lnTo>
                    <a:pt x="30" y="34"/>
                  </a:lnTo>
                  <a:lnTo>
                    <a:pt x="34" y="32"/>
                  </a:lnTo>
                  <a:lnTo>
                    <a:pt x="35" y="28"/>
                  </a:lnTo>
                  <a:lnTo>
                    <a:pt x="35" y="24"/>
                  </a:lnTo>
                  <a:lnTo>
                    <a:pt x="35" y="19"/>
                  </a:lnTo>
                  <a:lnTo>
                    <a:pt x="34" y="9"/>
                  </a:lnTo>
                  <a:lnTo>
                    <a:pt x="30" y="0"/>
                  </a:lnTo>
                  <a:lnTo>
                    <a:pt x="43" y="8"/>
                  </a:lnTo>
                  <a:lnTo>
                    <a:pt x="56" y="15"/>
                  </a:lnTo>
                  <a:lnTo>
                    <a:pt x="67" y="25"/>
                  </a:lnTo>
                  <a:lnTo>
                    <a:pt x="79" y="37"/>
                  </a:lnTo>
                  <a:lnTo>
                    <a:pt x="87" y="44"/>
                  </a:lnTo>
                  <a:lnTo>
                    <a:pt x="84" y="54"/>
                  </a:lnTo>
                  <a:lnTo>
                    <a:pt x="82" y="61"/>
                  </a:lnTo>
                  <a:lnTo>
                    <a:pt x="79" y="69"/>
                  </a:lnTo>
                  <a:close/>
                </a:path>
              </a:pathLst>
            </a:custGeom>
            <a:solidFill>
              <a:srgbClr val="F5EBAC"/>
            </a:solidFill>
            <a:ln w="9525">
              <a:noFill/>
              <a:round/>
              <a:headEnd/>
              <a:tailEnd/>
            </a:ln>
          </p:spPr>
          <p:txBody>
            <a:bodyPr/>
            <a:lstStyle/>
            <a:p>
              <a:endParaRPr lang="ru-RU"/>
            </a:p>
          </p:txBody>
        </p:sp>
        <p:sp>
          <p:nvSpPr>
            <p:cNvPr id="162295" name="Freeform 3952"/>
            <p:cNvSpPr>
              <a:spLocks/>
            </p:cNvSpPr>
            <p:nvPr/>
          </p:nvSpPr>
          <p:spPr bwMode="auto">
            <a:xfrm>
              <a:off x="3005" y="2096"/>
              <a:ext cx="85" cy="129"/>
            </a:xfrm>
            <a:custGeom>
              <a:avLst/>
              <a:gdLst>
                <a:gd name="T0" fmla="*/ 78 w 85"/>
                <a:gd name="T1" fmla="*/ 69 h 129"/>
                <a:gd name="T2" fmla="*/ 68 w 85"/>
                <a:gd name="T3" fmla="*/ 80 h 129"/>
                <a:gd name="T4" fmla="*/ 64 w 85"/>
                <a:gd name="T5" fmla="*/ 86 h 129"/>
                <a:gd name="T6" fmla="*/ 60 w 85"/>
                <a:gd name="T7" fmla="*/ 93 h 129"/>
                <a:gd name="T8" fmla="*/ 59 w 85"/>
                <a:gd name="T9" fmla="*/ 105 h 129"/>
                <a:gd name="T10" fmla="*/ 62 w 85"/>
                <a:gd name="T11" fmla="*/ 116 h 129"/>
                <a:gd name="T12" fmla="*/ 67 w 85"/>
                <a:gd name="T13" fmla="*/ 129 h 129"/>
                <a:gd name="T14" fmla="*/ 48 w 85"/>
                <a:gd name="T15" fmla="*/ 121 h 129"/>
                <a:gd name="T16" fmla="*/ 34 w 85"/>
                <a:gd name="T17" fmla="*/ 111 h 129"/>
                <a:gd name="T18" fmla="*/ 19 w 85"/>
                <a:gd name="T19" fmla="*/ 101 h 129"/>
                <a:gd name="T20" fmla="*/ 6 w 85"/>
                <a:gd name="T21" fmla="*/ 83 h 129"/>
                <a:gd name="T22" fmla="*/ 0 w 85"/>
                <a:gd name="T23" fmla="*/ 74 h 129"/>
                <a:gd name="T24" fmla="*/ 2 w 85"/>
                <a:gd name="T25" fmla="*/ 64 h 129"/>
                <a:gd name="T26" fmla="*/ 13 w 85"/>
                <a:gd name="T27" fmla="*/ 49 h 129"/>
                <a:gd name="T28" fmla="*/ 24 w 85"/>
                <a:gd name="T29" fmla="*/ 41 h 129"/>
                <a:gd name="T30" fmla="*/ 29 w 85"/>
                <a:gd name="T31" fmla="*/ 34 h 129"/>
                <a:gd name="T32" fmla="*/ 34 w 85"/>
                <a:gd name="T33" fmla="*/ 28 h 129"/>
                <a:gd name="T34" fmla="*/ 34 w 85"/>
                <a:gd name="T35" fmla="*/ 19 h 129"/>
                <a:gd name="T36" fmla="*/ 32 w 85"/>
                <a:gd name="T37" fmla="*/ 9 h 129"/>
                <a:gd name="T38" fmla="*/ 29 w 85"/>
                <a:gd name="T39" fmla="*/ 0 h 129"/>
                <a:gd name="T40" fmla="*/ 41 w 85"/>
                <a:gd name="T41" fmla="*/ 8 h 129"/>
                <a:gd name="T42" fmla="*/ 65 w 85"/>
                <a:gd name="T43" fmla="*/ 25 h 129"/>
                <a:gd name="T44" fmla="*/ 85 w 85"/>
                <a:gd name="T45" fmla="*/ 44 h 129"/>
                <a:gd name="T46" fmla="*/ 78 w 85"/>
                <a:gd name="T47" fmla="*/ 69 h 1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5"/>
                <a:gd name="T73" fmla="*/ 0 h 129"/>
                <a:gd name="T74" fmla="*/ 85 w 85"/>
                <a:gd name="T75" fmla="*/ 129 h 1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5" h="129">
                  <a:moveTo>
                    <a:pt x="78" y="69"/>
                  </a:moveTo>
                  <a:lnTo>
                    <a:pt x="68" y="80"/>
                  </a:lnTo>
                  <a:lnTo>
                    <a:pt x="64" y="86"/>
                  </a:lnTo>
                  <a:lnTo>
                    <a:pt x="60" y="93"/>
                  </a:lnTo>
                  <a:lnTo>
                    <a:pt x="59" y="105"/>
                  </a:lnTo>
                  <a:lnTo>
                    <a:pt x="62" y="116"/>
                  </a:lnTo>
                  <a:lnTo>
                    <a:pt x="67" y="129"/>
                  </a:lnTo>
                  <a:lnTo>
                    <a:pt x="48" y="121"/>
                  </a:lnTo>
                  <a:lnTo>
                    <a:pt x="34" y="111"/>
                  </a:lnTo>
                  <a:lnTo>
                    <a:pt x="19" y="101"/>
                  </a:lnTo>
                  <a:lnTo>
                    <a:pt x="6" y="83"/>
                  </a:lnTo>
                  <a:lnTo>
                    <a:pt x="0" y="74"/>
                  </a:lnTo>
                  <a:lnTo>
                    <a:pt x="2" y="64"/>
                  </a:lnTo>
                  <a:lnTo>
                    <a:pt x="13" y="49"/>
                  </a:lnTo>
                  <a:lnTo>
                    <a:pt x="24" y="41"/>
                  </a:lnTo>
                  <a:lnTo>
                    <a:pt x="29" y="34"/>
                  </a:lnTo>
                  <a:lnTo>
                    <a:pt x="34" y="28"/>
                  </a:lnTo>
                  <a:lnTo>
                    <a:pt x="34" y="19"/>
                  </a:lnTo>
                  <a:lnTo>
                    <a:pt x="32" y="9"/>
                  </a:lnTo>
                  <a:lnTo>
                    <a:pt x="29" y="0"/>
                  </a:lnTo>
                  <a:lnTo>
                    <a:pt x="41" y="8"/>
                  </a:lnTo>
                  <a:lnTo>
                    <a:pt x="65" y="25"/>
                  </a:lnTo>
                  <a:lnTo>
                    <a:pt x="85" y="44"/>
                  </a:lnTo>
                  <a:lnTo>
                    <a:pt x="78" y="69"/>
                  </a:lnTo>
                </a:path>
              </a:pathLst>
            </a:custGeom>
            <a:noFill/>
            <a:ln w="6350" cap="rnd">
              <a:solidFill>
                <a:srgbClr val="D3C081"/>
              </a:solidFill>
              <a:prstDash val="solid"/>
              <a:round/>
              <a:headEnd/>
              <a:tailEnd/>
            </a:ln>
          </p:spPr>
          <p:txBody>
            <a:bodyPr/>
            <a:lstStyle/>
            <a:p>
              <a:endParaRPr lang="ru-RU"/>
            </a:p>
          </p:txBody>
        </p:sp>
        <p:sp>
          <p:nvSpPr>
            <p:cNvPr id="162296" name="Freeform 3953"/>
            <p:cNvSpPr>
              <a:spLocks/>
            </p:cNvSpPr>
            <p:nvPr/>
          </p:nvSpPr>
          <p:spPr bwMode="auto">
            <a:xfrm>
              <a:off x="3007" y="1934"/>
              <a:ext cx="101" cy="122"/>
            </a:xfrm>
            <a:custGeom>
              <a:avLst/>
              <a:gdLst>
                <a:gd name="T0" fmla="*/ 0 w 101"/>
                <a:gd name="T1" fmla="*/ 65 h 122"/>
                <a:gd name="T2" fmla="*/ 3 w 101"/>
                <a:gd name="T3" fmla="*/ 69 h 122"/>
                <a:gd name="T4" fmla="*/ 7 w 101"/>
                <a:gd name="T5" fmla="*/ 75 h 122"/>
                <a:gd name="T6" fmla="*/ 17 w 101"/>
                <a:gd name="T7" fmla="*/ 84 h 122"/>
                <a:gd name="T8" fmla="*/ 24 w 101"/>
                <a:gd name="T9" fmla="*/ 88 h 122"/>
                <a:gd name="T10" fmla="*/ 28 w 101"/>
                <a:gd name="T11" fmla="*/ 92 h 122"/>
                <a:gd name="T12" fmla="*/ 39 w 101"/>
                <a:gd name="T13" fmla="*/ 99 h 122"/>
                <a:gd name="T14" fmla="*/ 73 w 101"/>
                <a:gd name="T15" fmla="*/ 122 h 122"/>
                <a:gd name="T16" fmla="*/ 68 w 101"/>
                <a:gd name="T17" fmla="*/ 116 h 122"/>
                <a:gd name="T18" fmla="*/ 63 w 101"/>
                <a:gd name="T19" fmla="*/ 110 h 122"/>
                <a:gd name="T20" fmla="*/ 60 w 101"/>
                <a:gd name="T21" fmla="*/ 104 h 122"/>
                <a:gd name="T22" fmla="*/ 58 w 101"/>
                <a:gd name="T23" fmla="*/ 99 h 122"/>
                <a:gd name="T24" fmla="*/ 57 w 101"/>
                <a:gd name="T25" fmla="*/ 96 h 122"/>
                <a:gd name="T26" fmla="*/ 56 w 101"/>
                <a:gd name="T27" fmla="*/ 93 h 122"/>
                <a:gd name="T28" fmla="*/ 56 w 101"/>
                <a:gd name="T29" fmla="*/ 90 h 122"/>
                <a:gd name="T30" fmla="*/ 57 w 101"/>
                <a:gd name="T31" fmla="*/ 86 h 122"/>
                <a:gd name="T32" fmla="*/ 58 w 101"/>
                <a:gd name="T33" fmla="*/ 82 h 122"/>
                <a:gd name="T34" fmla="*/ 63 w 101"/>
                <a:gd name="T35" fmla="*/ 77 h 122"/>
                <a:gd name="T36" fmla="*/ 68 w 101"/>
                <a:gd name="T37" fmla="*/ 73 h 122"/>
                <a:gd name="T38" fmla="*/ 75 w 101"/>
                <a:gd name="T39" fmla="*/ 69 h 122"/>
                <a:gd name="T40" fmla="*/ 81 w 101"/>
                <a:gd name="T41" fmla="*/ 66 h 122"/>
                <a:gd name="T42" fmla="*/ 84 w 101"/>
                <a:gd name="T43" fmla="*/ 65 h 122"/>
                <a:gd name="T44" fmla="*/ 85 w 101"/>
                <a:gd name="T45" fmla="*/ 63 h 122"/>
                <a:gd name="T46" fmla="*/ 94 w 101"/>
                <a:gd name="T47" fmla="*/ 56 h 122"/>
                <a:gd name="T48" fmla="*/ 98 w 101"/>
                <a:gd name="T49" fmla="*/ 46 h 122"/>
                <a:gd name="T50" fmla="*/ 99 w 101"/>
                <a:gd name="T51" fmla="*/ 41 h 122"/>
                <a:gd name="T52" fmla="*/ 99 w 101"/>
                <a:gd name="T53" fmla="*/ 37 h 122"/>
                <a:gd name="T54" fmla="*/ 101 w 101"/>
                <a:gd name="T55" fmla="*/ 28 h 122"/>
                <a:gd name="T56" fmla="*/ 99 w 101"/>
                <a:gd name="T57" fmla="*/ 24 h 122"/>
                <a:gd name="T58" fmla="*/ 99 w 101"/>
                <a:gd name="T59" fmla="*/ 17 h 122"/>
                <a:gd name="T60" fmla="*/ 96 w 101"/>
                <a:gd name="T61" fmla="*/ 13 h 122"/>
                <a:gd name="T62" fmla="*/ 93 w 101"/>
                <a:gd name="T63" fmla="*/ 7 h 122"/>
                <a:gd name="T64" fmla="*/ 90 w 101"/>
                <a:gd name="T65" fmla="*/ 7 h 122"/>
                <a:gd name="T66" fmla="*/ 88 w 101"/>
                <a:gd name="T67" fmla="*/ 5 h 122"/>
                <a:gd name="T68" fmla="*/ 84 w 101"/>
                <a:gd name="T69" fmla="*/ 2 h 122"/>
                <a:gd name="T70" fmla="*/ 77 w 101"/>
                <a:gd name="T71" fmla="*/ 2 h 122"/>
                <a:gd name="T72" fmla="*/ 71 w 101"/>
                <a:gd name="T73" fmla="*/ 0 h 122"/>
                <a:gd name="T74" fmla="*/ 63 w 101"/>
                <a:gd name="T75" fmla="*/ 2 h 122"/>
                <a:gd name="T76" fmla="*/ 57 w 101"/>
                <a:gd name="T77" fmla="*/ 3 h 122"/>
                <a:gd name="T78" fmla="*/ 50 w 101"/>
                <a:gd name="T79" fmla="*/ 7 h 122"/>
                <a:gd name="T80" fmla="*/ 44 w 101"/>
                <a:gd name="T81" fmla="*/ 9 h 122"/>
                <a:gd name="T82" fmla="*/ 38 w 101"/>
                <a:gd name="T83" fmla="*/ 16 h 122"/>
                <a:gd name="T84" fmla="*/ 30 w 101"/>
                <a:gd name="T85" fmla="*/ 22 h 122"/>
                <a:gd name="T86" fmla="*/ 22 w 101"/>
                <a:gd name="T87" fmla="*/ 30 h 122"/>
                <a:gd name="T88" fmla="*/ 15 w 101"/>
                <a:gd name="T89" fmla="*/ 39 h 122"/>
                <a:gd name="T90" fmla="*/ 9 w 101"/>
                <a:gd name="T91" fmla="*/ 47 h 122"/>
                <a:gd name="T92" fmla="*/ 5 w 101"/>
                <a:gd name="T93" fmla="*/ 56 h 122"/>
                <a:gd name="T94" fmla="*/ 0 w 101"/>
                <a:gd name="T95" fmla="*/ 65 h 12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1"/>
                <a:gd name="T145" fmla="*/ 0 h 122"/>
                <a:gd name="T146" fmla="*/ 101 w 101"/>
                <a:gd name="T147" fmla="*/ 122 h 12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1" h="122">
                  <a:moveTo>
                    <a:pt x="0" y="65"/>
                  </a:moveTo>
                  <a:lnTo>
                    <a:pt x="3" y="69"/>
                  </a:lnTo>
                  <a:lnTo>
                    <a:pt x="7" y="75"/>
                  </a:lnTo>
                  <a:lnTo>
                    <a:pt x="17" y="84"/>
                  </a:lnTo>
                  <a:lnTo>
                    <a:pt x="24" y="88"/>
                  </a:lnTo>
                  <a:lnTo>
                    <a:pt x="28" y="92"/>
                  </a:lnTo>
                  <a:lnTo>
                    <a:pt x="39" y="99"/>
                  </a:lnTo>
                  <a:lnTo>
                    <a:pt x="73" y="122"/>
                  </a:lnTo>
                  <a:lnTo>
                    <a:pt x="68" y="116"/>
                  </a:lnTo>
                  <a:lnTo>
                    <a:pt x="63" y="110"/>
                  </a:lnTo>
                  <a:lnTo>
                    <a:pt x="60" y="104"/>
                  </a:lnTo>
                  <a:lnTo>
                    <a:pt x="58" y="99"/>
                  </a:lnTo>
                  <a:lnTo>
                    <a:pt x="57" y="96"/>
                  </a:lnTo>
                  <a:lnTo>
                    <a:pt x="56" y="93"/>
                  </a:lnTo>
                  <a:lnTo>
                    <a:pt x="56" y="90"/>
                  </a:lnTo>
                  <a:lnTo>
                    <a:pt x="57" y="86"/>
                  </a:lnTo>
                  <a:lnTo>
                    <a:pt x="58" y="82"/>
                  </a:lnTo>
                  <a:lnTo>
                    <a:pt x="63" y="77"/>
                  </a:lnTo>
                  <a:lnTo>
                    <a:pt x="68" y="73"/>
                  </a:lnTo>
                  <a:lnTo>
                    <a:pt x="75" y="69"/>
                  </a:lnTo>
                  <a:lnTo>
                    <a:pt x="81" y="66"/>
                  </a:lnTo>
                  <a:lnTo>
                    <a:pt x="84" y="65"/>
                  </a:lnTo>
                  <a:lnTo>
                    <a:pt x="85" y="63"/>
                  </a:lnTo>
                  <a:lnTo>
                    <a:pt x="94" y="56"/>
                  </a:lnTo>
                  <a:lnTo>
                    <a:pt x="98" y="46"/>
                  </a:lnTo>
                  <a:lnTo>
                    <a:pt x="99" y="41"/>
                  </a:lnTo>
                  <a:lnTo>
                    <a:pt x="99" y="37"/>
                  </a:lnTo>
                  <a:lnTo>
                    <a:pt x="101" y="28"/>
                  </a:lnTo>
                  <a:lnTo>
                    <a:pt x="99" y="24"/>
                  </a:lnTo>
                  <a:lnTo>
                    <a:pt x="99" y="17"/>
                  </a:lnTo>
                  <a:lnTo>
                    <a:pt x="96" y="13"/>
                  </a:lnTo>
                  <a:lnTo>
                    <a:pt x="93" y="7"/>
                  </a:lnTo>
                  <a:lnTo>
                    <a:pt x="90" y="7"/>
                  </a:lnTo>
                  <a:lnTo>
                    <a:pt x="88" y="5"/>
                  </a:lnTo>
                  <a:lnTo>
                    <a:pt x="84" y="2"/>
                  </a:lnTo>
                  <a:lnTo>
                    <a:pt x="77" y="2"/>
                  </a:lnTo>
                  <a:lnTo>
                    <a:pt x="71" y="0"/>
                  </a:lnTo>
                  <a:lnTo>
                    <a:pt x="63" y="2"/>
                  </a:lnTo>
                  <a:lnTo>
                    <a:pt x="57" y="3"/>
                  </a:lnTo>
                  <a:lnTo>
                    <a:pt x="50" y="7"/>
                  </a:lnTo>
                  <a:lnTo>
                    <a:pt x="44" y="9"/>
                  </a:lnTo>
                  <a:lnTo>
                    <a:pt x="38" y="16"/>
                  </a:lnTo>
                  <a:lnTo>
                    <a:pt x="30" y="22"/>
                  </a:lnTo>
                  <a:lnTo>
                    <a:pt x="22" y="30"/>
                  </a:lnTo>
                  <a:lnTo>
                    <a:pt x="15" y="39"/>
                  </a:lnTo>
                  <a:lnTo>
                    <a:pt x="9" y="47"/>
                  </a:lnTo>
                  <a:lnTo>
                    <a:pt x="5" y="56"/>
                  </a:lnTo>
                  <a:lnTo>
                    <a:pt x="0" y="65"/>
                  </a:lnTo>
                  <a:close/>
                </a:path>
              </a:pathLst>
            </a:custGeom>
            <a:solidFill>
              <a:srgbClr val="F5EBAC"/>
            </a:solidFill>
            <a:ln w="9525">
              <a:noFill/>
              <a:round/>
              <a:headEnd/>
              <a:tailEnd/>
            </a:ln>
          </p:spPr>
          <p:txBody>
            <a:bodyPr/>
            <a:lstStyle/>
            <a:p>
              <a:endParaRPr lang="ru-RU"/>
            </a:p>
          </p:txBody>
        </p:sp>
        <p:sp>
          <p:nvSpPr>
            <p:cNvPr id="162297" name="Freeform 3954"/>
            <p:cNvSpPr>
              <a:spLocks/>
            </p:cNvSpPr>
            <p:nvPr/>
          </p:nvSpPr>
          <p:spPr bwMode="auto">
            <a:xfrm>
              <a:off x="3007" y="1934"/>
              <a:ext cx="101" cy="122"/>
            </a:xfrm>
            <a:custGeom>
              <a:avLst/>
              <a:gdLst>
                <a:gd name="T0" fmla="*/ 0 w 101"/>
                <a:gd name="T1" fmla="*/ 65 h 122"/>
                <a:gd name="T2" fmla="*/ 17 w 101"/>
                <a:gd name="T3" fmla="*/ 84 h 122"/>
                <a:gd name="T4" fmla="*/ 39 w 101"/>
                <a:gd name="T5" fmla="*/ 99 h 122"/>
                <a:gd name="T6" fmla="*/ 73 w 101"/>
                <a:gd name="T7" fmla="*/ 122 h 122"/>
                <a:gd name="T8" fmla="*/ 68 w 101"/>
                <a:gd name="T9" fmla="*/ 116 h 122"/>
                <a:gd name="T10" fmla="*/ 60 w 101"/>
                <a:gd name="T11" fmla="*/ 104 h 122"/>
                <a:gd name="T12" fmla="*/ 57 w 101"/>
                <a:gd name="T13" fmla="*/ 96 h 122"/>
                <a:gd name="T14" fmla="*/ 57 w 101"/>
                <a:gd name="T15" fmla="*/ 90 h 122"/>
                <a:gd name="T16" fmla="*/ 58 w 101"/>
                <a:gd name="T17" fmla="*/ 82 h 122"/>
                <a:gd name="T18" fmla="*/ 63 w 101"/>
                <a:gd name="T19" fmla="*/ 77 h 122"/>
                <a:gd name="T20" fmla="*/ 68 w 101"/>
                <a:gd name="T21" fmla="*/ 73 h 122"/>
                <a:gd name="T22" fmla="*/ 75 w 101"/>
                <a:gd name="T23" fmla="*/ 69 h 122"/>
                <a:gd name="T24" fmla="*/ 85 w 101"/>
                <a:gd name="T25" fmla="*/ 63 h 122"/>
                <a:gd name="T26" fmla="*/ 94 w 101"/>
                <a:gd name="T27" fmla="*/ 54 h 122"/>
                <a:gd name="T28" fmla="*/ 98 w 101"/>
                <a:gd name="T29" fmla="*/ 46 h 122"/>
                <a:gd name="T30" fmla="*/ 101 w 101"/>
                <a:gd name="T31" fmla="*/ 37 h 122"/>
                <a:gd name="T32" fmla="*/ 101 w 101"/>
                <a:gd name="T33" fmla="*/ 28 h 122"/>
                <a:gd name="T34" fmla="*/ 99 w 101"/>
                <a:gd name="T35" fmla="*/ 17 h 122"/>
                <a:gd name="T36" fmla="*/ 93 w 101"/>
                <a:gd name="T37" fmla="*/ 7 h 122"/>
                <a:gd name="T38" fmla="*/ 84 w 101"/>
                <a:gd name="T39" fmla="*/ 2 h 122"/>
                <a:gd name="T40" fmla="*/ 71 w 101"/>
                <a:gd name="T41" fmla="*/ 0 h 122"/>
                <a:gd name="T42" fmla="*/ 57 w 101"/>
                <a:gd name="T43" fmla="*/ 3 h 122"/>
                <a:gd name="T44" fmla="*/ 45 w 101"/>
                <a:gd name="T45" fmla="*/ 9 h 122"/>
                <a:gd name="T46" fmla="*/ 30 w 101"/>
                <a:gd name="T47" fmla="*/ 22 h 122"/>
                <a:gd name="T48" fmla="*/ 15 w 101"/>
                <a:gd name="T49" fmla="*/ 38 h 122"/>
                <a:gd name="T50" fmla="*/ 5 w 101"/>
                <a:gd name="T51" fmla="*/ 56 h 122"/>
                <a:gd name="T52" fmla="*/ 0 w 101"/>
                <a:gd name="T53" fmla="*/ 65 h 12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1"/>
                <a:gd name="T82" fmla="*/ 0 h 122"/>
                <a:gd name="T83" fmla="*/ 101 w 101"/>
                <a:gd name="T84" fmla="*/ 122 h 12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1" h="122">
                  <a:moveTo>
                    <a:pt x="0" y="65"/>
                  </a:moveTo>
                  <a:lnTo>
                    <a:pt x="17" y="84"/>
                  </a:lnTo>
                  <a:lnTo>
                    <a:pt x="39" y="99"/>
                  </a:lnTo>
                  <a:lnTo>
                    <a:pt x="73" y="122"/>
                  </a:lnTo>
                  <a:lnTo>
                    <a:pt x="68" y="116"/>
                  </a:lnTo>
                  <a:lnTo>
                    <a:pt x="60" y="104"/>
                  </a:lnTo>
                  <a:lnTo>
                    <a:pt x="57" y="96"/>
                  </a:lnTo>
                  <a:lnTo>
                    <a:pt x="57" y="90"/>
                  </a:lnTo>
                  <a:lnTo>
                    <a:pt x="58" y="82"/>
                  </a:lnTo>
                  <a:lnTo>
                    <a:pt x="63" y="77"/>
                  </a:lnTo>
                  <a:lnTo>
                    <a:pt x="68" y="73"/>
                  </a:lnTo>
                  <a:lnTo>
                    <a:pt x="75" y="69"/>
                  </a:lnTo>
                  <a:lnTo>
                    <a:pt x="85" y="63"/>
                  </a:lnTo>
                  <a:lnTo>
                    <a:pt x="94" y="54"/>
                  </a:lnTo>
                  <a:lnTo>
                    <a:pt x="98" y="46"/>
                  </a:lnTo>
                  <a:lnTo>
                    <a:pt x="101" y="37"/>
                  </a:lnTo>
                  <a:lnTo>
                    <a:pt x="101" y="28"/>
                  </a:lnTo>
                  <a:lnTo>
                    <a:pt x="99" y="17"/>
                  </a:lnTo>
                  <a:lnTo>
                    <a:pt x="93" y="7"/>
                  </a:lnTo>
                  <a:lnTo>
                    <a:pt x="84" y="2"/>
                  </a:lnTo>
                  <a:lnTo>
                    <a:pt x="71" y="0"/>
                  </a:lnTo>
                  <a:lnTo>
                    <a:pt x="57" y="3"/>
                  </a:lnTo>
                  <a:lnTo>
                    <a:pt x="45" y="9"/>
                  </a:lnTo>
                  <a:lnTo>
                    <a:pt x="30" y="22"/>
                  </a:lnTo>
                  <a:lnTo>
                    <a:pt x="15" y="38"/>
                  </a:lnTo>
                  <a:lnTo>
                    <a:pt x="5" y="56"/>
                  </a:lnTo>
                  <a:lnTo>
                    <a:pt x="0" y="65"/>
                  </a:lnTo>
                </a:path>
              </a:pathLst>
            </a:custGeom>
            <a:noFill/>
            <a:ln w="6350" cap="rnd">
              <a:solidFill>
                <a:srgbClr val="D3C081"/>
              </a:solidFill>
              <a:prstDash val="solid"/>
              <a:round/>
              <a:headEnd/>
              <a:tailEnd/>
            </a:ln>
          </p:spPr>
          <p:txBody>
            <a:bodyPr/>
            <a:lstStyle/>
            <a:p>
              <a:endParaRPr lang="ru-RU"/>
            </a:p>
          </p:txBody>
        </p:sp>
        <p:sp>
          <p:nvSpPr>
            <p:cNvPr id="162298" name="Freeform 3955"/>
            <p:cNvSpPr>
              <a:spLocks/>
            </p:cNvSpPr>
            <p:nvPr/>
          </p:nvSpPr>
          <p:spPr bwMode="auto">
            <a:xfrm>
              <a:off x="2990" y="1990"/>
              <a:ext cx="106" cy="155"/>
            </a:xfrm>
            <a:custGeom>
              <a:avLst/>
              <a:gdLst>
                <a:gd name="T0" fmla="*/ 21 w 106"/>
                <a:gd name="T1" fmla="*/ 0 h 155"/>
                <a:gd name="T2" fmla="*/ 25 w 106"/>
                <a:gd name="T3" fmla="*/ 7 h 155"/>
                <a:gd name="T4" fmla="*/ 27 w 106"/>
                <a:gd name="T5" fmla="*/ 15 h 155"/>
                <a:gd name="T6" fmla="*/ 28 w 106"/>
                <a:gd name="T7" fmla="*/ 19 h 155"/>
                <a:gd name="T8" fmla="*/ 30 w 106"/>
                <a:gd name="T9" fmla="*/ 21 h 155"/>
                <a:gd name="T10" fmla="*/ 34 w 106"/>
                <a:gd name="T11" fmla="*/ 26 h 155"/>
                <a:gd name="T12" fmla="*/ 38 w 106"/>
                <a:gd name="T13" fmla="*/ 30 h 155"/>
                <a:gd name="T14" fmla="*/ 45 w 106"/>
                <a:gd name="T15" fmla="*/ 34 h 155"/>
                <a:gd name="T16" fmla="*/ 55 w 106"/>
                <a:gd name="T17" fmla="*/ 39 h 155"/>
                <a:gd name="T18" fmla="*/ 60 w 106"/>
                <a:gd name="T19" fmla="*/ 40 h 155"/>
                <a:gd name="T20" fmla="*/ 64 w 106"/>
                <a:gd name="T21" fmla="*/ 44 h 155"/>
                <a:gd name="T22" fmla="*/ 81 w 106"/>
                <a:gd name="T23" fmla="*/ 57 h 155"/>
                <a:gd name="T24" fmla="*/ 88 w 106"/>
                <a:gd name="T25" fmla="*/ 63 h 155"/>
                <a:gd name="T26" fmla="*/ 95 w 106"/>
                <a:gd name="T27" fmla="*/ 70 h 155"/>
                <a:gd name="T28" fmla="*/ 99 w 106"/>
                <a:gd name="T29" fmla="*/ 77 h 155"/>
                <a:gd name="T30" fmla="*/ 101 w 106"/>
                <a:gd name="T31" fmla="*/ 83 h 155"/>
                <a:gd name="T32" fmla="*/ 103 w 106"/>
                <a:gd name="T33" fmla="*/ 90 h 155"/>
                <a:gd name="T34" fmla="*/ 105 w 106"/>
                <a:gd name="T35" fmla="*/ 96 h 155"/>
                <a:gd name="T36" fmla="*/ 106 w 106"/>
                <a:gd name="T37" fmla="*/ 104 h 155"/>
                <a:gd name="T38" fmla="*/ 106 w 106"/>
                <a:gd name="T39" fmla="*/ 111 h 155"/>
                <a:gd name="T40" fmla="*/ 105 w 106"/>
                <a:gd name="T41" fmla="*/ 125 h 155"/>
                <a:gd name="T42" fmla="*/ 103 w 106"/>
                <a:gd name="T43" fmla="*/ 134 h 155"/>
                <a:gd name="T44" fmla="*/ 101 w 106"/>
                <a:gd name="T45" fmla="*/ 144 h 155"/>
                <a:gd name="T46" fmla="*/ 100 w 106"/>
                <a:gd name="T47" fmla="*/ 155 h 155"/>
                <a:gd name="T48" fmla="*/ 97 w 106"/>
                <a:gd name="T49" fmla="*/ 152 h 155"/>
                <a:gd name="T50" fmla="*/ 92 w 106"/>
                <a:gd name="T51" fmla="*/ 145 h 155"/>
                <a:gd name="T52" fmla="*/ 83 w 106"/>
                <a:gd name="T53" fmla="*/ 136 h 155"/>
                <a:gd name="T54" fmla="*/ 75 w 106"/>
                <a:gd name="T55" fmla="*/ 128 h 155"/>
                <a:gd name="T56" fmla="*/ 53 w 106"/>
                <a:gd name="T57" fmla="*/ 112 h 155"/>
                <a:gd name="T58" fmla="*/ 34 w 106"/>
                <a:gd name="T59" fmla="*/ 98 h 155"/>
                <a:gd name="T60" fmla="*/ 22 w 106"/>
                <a:gd name="T61" fmla="*/ 87 h 155"/>
                <a:gd name="T62" fmla="*/ 17 w 106"/>
                <a:gd name="T63" fmla="*/ 82 h 155"/>
                <a:gd name="T64" fmla="*/ 11 w 106"/>
                <a:gd name="T65" fmla="*/ 76 h 155"/>
                <a:gd name="T66" fmla="*/ 5 w 106"/>
                <a:gd name="T67" fmla="*/ 65 h 155"/>
                <a:gd name="T68" fmla="*/ 1 w 106"/>
                <a:gd name="T69" fmla="*/ 59 h 155"/>
                <a:gd name="T70" fmla="*/ 0 w 106"/>
                <a:gd name="T71" fmla="*/ 52 h 155"/>
                <a:gd name="T72" fmla="*/ 0 w 106"/>
                <a:gd name="T73" fmla="*/ 42 h 155"/>
                <a:gd name="T74" fmla="*/ 1 w 106"/>
                <a:gd name="T75" fmla="*/ 34 h 155"/>
                <a:gd name="T76" fmla="*/ 6 w 106"/>
                <a:gd name="T77" fmla="*/ 25 h 155"/>
                <a:gd name="T78" fmla="*/ 10 w 106"/>
                <a:gd name="T79" fmla="*/ 17 h 155"/>
                <a:gd name="T80" fmla="*/ 19 w 106"/>
                <a:gd name="T81" fmla="*/ 4 h 155"/>
                <a:gd name="T82" fmla="*/ 21 w 106"/>
                <a:gd name="T83" fmla="*/ 0 h 15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06"/>
                <a:gd name="T127" fmla="*/ 0 h 155"/>
                <a:gd name="T128" fmla="*/ 106 w 106"/>
                <a:gd name="T129" fmla="*/ 155 h 15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06" h="155">
                  <a:moveTo>
                    <a:pt x="21" y="0"/>
                  </a:moveTo>
                  <a:lnTo>
                    <a:pt x="25" y="7"/>
                  </a:lnTo>
                  <a:lnTo>
                    <a:pt x="27" y="15"/>
                  </a:lnTo>
                  <a:lnTo>
                    <a:pt x="28" y="19"/>
                  </a:lnTo>
                  <a:lnTo>
                    <a:pt x="30" y="21"/>
                  </a:lnTo>
                  <a:lnTo>
                    <a:pt x="34" y="26"/>
                  </a:lnTo>
                  <a:lnTo>
                    <a:pt x="38" y="30"/>
                  </a:lnTo>
                  <a:lnTo>
                    <a:pt x="45" y="34"/>
                  </a:lnTo>
                  <a:lnTo>
                    <a:pt x="55" y="39"/>
                  </a:lnTo>
                  <a:lnTo>
                    <a:pt x="60" y="40"/>
                  </a:lnTo>
                  <a:lnTo>
                    <a:pt x="64" y="44"/>
                  </a:lnTo>
                  <a:lnTo>
                    <a:pt x="81" y="57"/>
                  </a:lnTo>
                  <a:lnTo>
                    <a:pt x="88" y="63"/>
                  </a:lnTo>
                  <a:lnTo>
                    <a:pt x="95" y="70"/>
                  </a:lnTo>
                  <a:lnTo>
                    <a:pt x="99" y="77"/>
                  </a:lnTo>
                  <a:lnTo>
                    <a:pt x="101" y="83"/>
                  </a:lnTo>
                  <a:lnTo>
                    <a:pt x="103" y="90"/>
                  </a:lnTo>
                  <a:lnTo>
                    <a:pt x="105" y="96"/>
                  </a:lnTo>
                  <a:lnTo>
                    <a:pt x="106" y="104"/>
                  </a:lnTo>
                  <a:lnTo>
                    <a:pt x="106" y="111"/>
                  </a:lnTo>
                  <a:lnTo>
                    <a:pt x="105" y="125"/>
                  </a:lnTo>
                  <a:lnTo>
                    <a:pt x="103" y="134"/>
                  </a:lnTo>
                  <a:lnTo>
                    <a:pt x="101" y="144"/>
                  </a:lnTo>
                  <a:lnTo>
                    <a:pt x="100" y="155"/>
                  </a:lnTo>
                  <a:lnTo>
                    <a:pt x="97" y="152"/>
                  </a:lnTo>
                  <a:lnTo>
                    <a:pt x="92" y="145"/>
                  </a:lnTo>
                  <a:lnTo>
                    <a:pt x="83" y="136"/>
                  </a:lnTo>
                  <a:lnTo>
                    <a:pt x="75" y="128"/>
                  </a:lnTo>
                  <a:lnTo>
                    <a:pt x="53" y="112"/>
                  </a:lnTo>
                  <a:lnTo>
                    <a:pt x="34" y="98"/>
                  </a:lnTo>
                  <a:lnTo>
                    <a:pt x="22" y="87"/>
                  </a:lnTo>
                  <a:lnTo>
                    <a:pt x="17" y="82"/>
                  </a:lnTo>
                  <a:lnTo>
                    <a:pt x="11" y="76"/>
                  </a:lnTo>
                  <a:lnTo>
                    <a:pt x="5" y="65"/>
                  </a:lnTo>
                  <a:lnTo>
                    <a:pt x="1" y="59"/>
                  </a:lnTo>
                  <a:lnTo>
                    <a:pt x="0" y="52"/>
                  </a:lnTo>
                  <a:lnTo>
                    <a:pt x="0" y="42"/>
                  </a:lnTo>
                  <a:lnTo>
                    <a:pt x="1" y="34"/>
                  </a:lnTo>
                  <a:lnTo>
                    <a:pt x="6" y="25"/>
                  </a:lnTo>
                  <a:lnTo>
                    <a:pt x="10" y="17"/>
                  </a:lnTo>
                  <a:lnTo>
                    <a:pt x="19" y="4"/>
                  </a:lnTo>
                  <a:lnTo>
                    <a:pt x="21" y="0"/>
                  </a:lnTo>
                  <a:close/>
                </a:path>
              </a:pathLst>
            </a:custGeom>
            <a:solidFill>
              <a:srgbClr val="FFFFFF"/>
            </a:solidFill>
            <a:ln w="9525">
              <a:noFill/>
              <a:round/>
              <a:headEnd/>
              <a:tailEnd/>
            </a:ln>
          </p:spPr>
          <p:txBody>
            <a:bodyPr/>
            <a:lstStyle/>
            <a:p>
              <a:endParaRPr lang="ru-RU"/>
            </a:p>
          </p:txBody>
        </p:sp>
        <p:sp>
          <p:nvSpPr>
            <p:cNvPr id="162299" name="Freeform 3956"/>
            <p:cNvSpPr>
              <a:spLocks/>
            </p:cNvSpPr>
            <p:nvPr/>
          </p:nvSpPr>
          <p:spPr bwMode="auto">
            <a:xfrm>
              <a:off x="2990" y="1990"/>
              <a:ext cx="106" cy="155"/>
            </a:xfrm>
            <a:custGeom>
              <a:avLst/>
              <a:gdLst>
                <a:gd name="T0" fmla="*/ 22 w 106"/>
                <a:gd name="T1" fmla="*/ 0 h 155"/>
                <a:gd name="T2" fmla="*/ 30 w 106"/>
                <a:gd name="T3" fmla="*/ 21 h 155"/>
                <a:gd name="T4" fmla="*/ 38 w 106"/>
                <a:gd name="T5" fmla="*/ 30 h 155"/>
                <a:gd name="T6" fmla="*/ 46 w 106"/>
                <a:gd name="T7" fmla="*/ 34 h 155"/>
                <a:gd name="T8" fmla="*/ 65 w 106"/>
                <a:gd name="T9" fmla="*/ 44 h 155"/>
                <a:gd name="T10" fmla="*/ 82 w 106"/>
                <a:gd name="T11" fmla="*/ 57 h 155"/>
                <a:gd name="T12" fmla="*/ 97 w 106"/>
                <a:gd name="T13" fmla="*/ 70 h 155"/>
                <a:gd name="T14" fmla="*/ 103 w 106"/>
                <a:gd name="T15" fmla="*/ 83 h 155"/>
                <a:gd name="T16" fmla="*/ 106 w 106"/>
                <a:gd name="T17" fmla="*/ 96 h 155"/>
                <a:gd name="T18" fmla="*/ 106 w 106"/>
                <a:gd name="T19" fmla="*/ 125 h 155"/>
                <a:gd name="T20" fmla="*/ 101 w 106"/>
                <a:gd name="T21" fmla="*/ 155 h 155"/>
                <a:gd name="T22" fmla="*/ 94 w 106"/>
                <a:gd name="T23" fmla="*/ 145 h 155"/>
                <a:gd name="T24" fmla="*/ 76 w 106"/>
                <a:gd name="T25" fmla="*/ 127 h 155"/>
                <a:gd name="T26" fmla="*/ 54 w 106"/>
                <a:gd name="T27" fmla="*/ 112 h 155"/>
                <a:gd name="T28" fmla="*/ 35 w 106"/>
                <a:gd name="T29" fmla="*/ 98 h 155"/>
                <a:gd name="T30" fmla="*/ 12 w 106"/>
                <a:gd name="T31" fmla="*/ 76 h 155"/>
                <a:gd name="T32" fmla="*/ 5 w 106"/>
                <a:gd name="T33" fmla="*/ 65 h 155"/>
                <a:gd name="T34" fmla="*/ 0 w 106"/>
                <a:gd name="T35" fmla="*/ 52 h 155"/>
                <a:gd name="T36" fmla="*/ 0 w 106"/>
                <a:gd name="T37" fmla="*/ 42 h 155"/>
                <a:gd name="T38" fmla="*/ 1 w 106"/>
                <a:gd name="T39" fmla="*/ 34 h 155"/>
                <a:gd name="T40" fmla="*/ 10 w 106"/>
                <a:gd name="T41" fmla="*/ 17 h 155"/>
                <a:gd name="T42" fmla="*/ 22 w 106"/>
                <a:gd name="T43" fmla="*/ 0 h 15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06"/>
                <a:gd name="T67" fmla="*/ 0 h 155"/>
                <a:gd name="T68" fmla="*/ 106 w 106"/>
                <a:gd name="T69" fmla="*/ 155 h 15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06" h="155">
                  <a:moveTo>
                    <a:pt x="22" y="0"/>
                  </a:moveTo>
                  <a:lnTo>
                    <a:pt x="30" y="21"/>
                  </a:lnTo>
                  <a:lnTo>
                    <a:pt x="38" y="30"/>
                  </a:lnTo>
                  <a:lnTo>
                    <a:pt x="46" y="34"/>
                  </a:lnTo>
                  <a:lnTo>
                    <a:pt x="65" y="44"/>
                  </a:lnTo>
                  <a:lnTo>
                    <a:pt x="82" y="57"/>
                  </a:lnTo>
                  <a:lnTo>
                    <a:pt x="97" y="70"/>
                  </a:lnTo>
                  <a:lnTo>
                    <a:pt x="103" y="83"/>
                  </a:lnTo>
                  <a:lnTo>
                    <a:pt x="106" y="96"/>
                  </a:lnTo>
                  <a:lnTo>
                    <a:pt x="106" y="125"/>
                  </a:lnTo>
                  <a:lnTo>
                    <a:pt x="101" y="155"/>
                  </a:lnTo>
                  <a:lnTo>
                    <a:pt x="94" y="145"/>
                  </a:lnTo>
                  <a:lnTo>
                    <a:pt x="76" y="127"/>
                  </a:lnTo>
                  <a:lnTo>
                    <a:pt x="54" y="112"/>
                  </a:lnTo>
                  <a:lnTo>
                    <a:pt x="35" y="98"/>
                  </a:lnTo>
                  <a:lnTo>
                    <a:pt x="12" y="76"/>
                  </a:lnTo>
                  <a:lnTo>
                    <a:pt x="5" y="65"/>
                  </a:lnTo>
                  <a:lnTo>
                    <a:pt x="0" y="52"/>
                  </a:lnTo>
                  <a:lnTo>
                    <a:pt x="0" y="42"/>
                  </a:lnTo>
                  <a:lnTo>
                    <a:pt x="1" y="34"/>
                  </a:lnTo>
                  <a:lnTo>
                    <a:pt x="10" y="17"/>
                  </a:lnTo>
                  <a:lnTo>
                    <a:pt x="22" y="0"/>
                  </a:lnTo>
                </a:path>
              </a:pathLst>
            </a:custGeom>
            <a:noFill/>
            <a:ln w="6350" cap="rnd">
              <a:solidFill>
                <a:srgbClr val="D3C081"/>
              </a:solidFill>
              <a:prstDash val="solid"/>
              <a:round/>
              <a:headEnd/>
              <a:tailEnd/>
            </a:ln>
          </p:spPr>
          <p:txBody>
            <a:bodyPr/>
            <a:lstStyle/>
            <a:p>
              <a:endParaRPr lang="ru-RU"/>
            </a:p>
          </p:txBody>
        </p:sp>
        <p:sp>
          <p:nvSpPr>
            <p:cNvPr id="162300" name="Freeform 3957"/>
            <p:cNvSpPr>
              <a:spLocks/>
            </p:cNvSpPr>
            <p:nvPr/>
          </p:nvSpPr>
          <p:spPr bwMode="auto">
            <a:xfrm>
              <a:off x="2990" y="2166"/>
              <a:ext cx="106" cy="158"/>
            </a:xfrm>
            <a:custGeom>
              <a:avLst/>
              <a:gdLst>
                <a:gd name="T0" fmla="*/ 15 w 106"/>
                <a:gd name="T1" fmla="*/ 0 h 158"/>
                <a:gd name="T2" fmla="*/ 21 w 106"/>
                <a:gd name="T3" fmla="*/ 9 h 158"/>
                <a:gd name="T4" fmla="*/ 25 w 106"/>
                <a:gd name="T5" fmla="*/ 17 h 158"/>
                <a:gd name="T6" fmla="*/ 30 w 106"/>
                <a:gd name="T7" fmla="*/ 24 h 158"/>
                <a:gd name="T8" fmla="*/ 34 w 106"/>
                <a:gd name="T9" fmla="*/ 30 h 158"/>
                <a:gd name="T10" fmla="*/ 38 w 106"/>
                <a:gd name="T11" fmla="*/ 33 h 158"/>
                <a:gd name="T12" fmla="*/ 47 w 106"/>
                <a:gd name="T13" fmla="*/ 37 h 158"/>
                <a:gd name="T14" fmla="*/ 55 w 106"/>
                <a:gd name="T15" fmla="*/ 41 h 158"/>
                <a:gd name="T16" fmla="*/ 64 w 106"/>
                <a:gd name="T17" fmla="*/ 47 h 158"/>
                <a:gd name="T18" fmla="*/ 81 w 106"/>
                <a:gd name="T19" fmla="*/ 60 h 158"/>
                <a:gd name="T20" fmla="*/ 88 w 106"/>
                <a:gd name="T21" fmla="*/ 66 h 158"/>
                <a:gd name="T22" fmla="*/ 95 w 106"/>
                <a:gd name="T23" fmla="*/ 74 h 158"/>
                <a:gd name="T24" fmla="*/ 99 w 106"/>
                <a:gd name="T25" fmla="*/ 80 h 158"/>
                <a:gd name="T26" fmla="*/ 101 w 106"/>
                <a:gd name="T27" fmla="*/ 86 h 158"/>
                <a:gd name="T28" fmla="*/ 103 w 106"/>
                <a:gd name="T29" fmla="*/ 93 h 158"/>
                <a:gd name="T30" fmla="*/ 105 w 106"/>
                <a:gd name="T31" fmla="*/ 99 h 158"/>
                <a:gd name="T32" fmla="*/ 106 w 106"/>
                <a:gd name="T33" fmla="*/ 107 h 158"/>
                <a:gd name="T34" fmla="*/ 106 w 106"/>
                <a:gd name="T35" fmla="*/ 114 h 158"/>
                <a:gd name="T36" fmla="*/ 105 w 106"/>
                <a:gd name="T37" fmla="*/ 128 h 158"/>
                <a:gd name="T38" fmla="*/ 103 w 106"/>
                <a:gd name="T39" fmla="*/ 137 h 158"/>
                <a:gd name="T40" fmla="*/ 101 w 106"/>
                <a:gd name="T41" fmla="*/ 147 h 158"/>
                <a:gd name="T42" fmla="*/ 100 w 106"/>
                <a:gd name="T43" fmla="*/ 158 h 158"/>
                <a:gd name="T44" fmla="*/ 97 w 106"/>
                <a:gd name="T45" fmla="*/ 155 h 158"/>
                <a:gd name="T46" fmla="*/ 92 w 106"/>
                <a:gd name="T47" fmla="*/ 149 h 158"/>
                <a:gd name="T48" fmla="*/ 83 w 106"/>
                <a:gd name="T49" fmla="*/ 139 h 158"/>
                <a:gd name="T50" fmla="*/ 75 w 106"/>
                <a:gd name="T51" fmla="*/ 131 h 158"/>
                <a:gd name="T52" fmla="*/ 53 w 106"/>
                <a:gd name="T53" fmla="*/ 115 h 158"/>
                <a:gd name="T54" fmla="*/ 34 w 106"/>
                <a:gd name="T55" fmla="*/ 101 h 158"/>
                <a:gd name="T56" fmla="*/ 22 w 106"/>
                <a:gd name="T57" fmla="*/ 90 h 158"/>
                <a:gd name="T58" fmla="*/ 17 w 106"/>
                <a:gd name="T59" fmla="*/ 85 h 158"/>
                <a:gd name="T60" fmla="*/ 11 w 106"/>
                <a:gd name="T61" fmla="*/ 79 h 158"/>
                <a:gd name="T62" fmla="*/ 5 w 106"/>
                <a:gd name="T63" fmla="*/ 68 h 158"/>
                <a:gd name="T64" fmla="*/ 1 w 106"/>
                <a:gd name="T65" fmla="*/ 62 h 158"/>
                <a:gd name="T66" fmla="*/ 0 w 106"/>
                <a:gd name="T67" fmla="*/ 55 h 158"/>
                <a:gd name="T68" fmla="*/ 0 w 106"/>
                <a:gd name="T69" fmla="*/ 50 h 158"/>
                <a:gd name="T70" fmla="*/ 0 w 106"/>
                <a:gd name="T71" fmla="*/ 45 h 158"/>
                <a:gd name="T72" fmla="*/ 1 w 106"/>
                <a:gd name="T73" fmla="*/ 37 h 158"/>
                <a:gd name="T74" fmla="*/ 3 w 106"/>
                <a:gd name="T75" fmla="*/ 28 h 158"/>
                <a:gd name="T76" fmla="*/ 6 w 106"/>
                <a:gd name="T77" fmla="*/ 19 h 158"/>
                <a:gd name="T78" fmla="*/ 12 w 106"/>
                <a:gd name="T79" fmla="*/ 6 h 158"/>
                <a:gd name="T80" fmla="*/ 15 w 106"/>
                <a:gd name="T81" fmla="*/ 0 h 1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6"/>
                <a:gd name="T124" fmla="*/ 0 h 158"/>
                <a:gd name="T125" fmla="*/ 106 w 106"/>
                <a:gd name="T126" fmla="*/ 158 h 1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6" h="158">
                  <a:moveTo>
                    <a:pt x="15" y="0"/>
                  </a:moveTo>
                  <a:lnTo>
                    <a:pt x="21" y="9"/>
                  </a:lnTo>
                  <a:lnTo>
                    <a:pt x="25" y="17"/>
                  </a:lnTo>
                  <a:lnTo>
                    <a:pt x="30" y="24"/>
                  </a:lnTo>
                  <a:lnTo>
                    <a:pt x="34" y="30"/>
                  </a:lnTo>
                  <a:lnTo>
                    <a:pt x="38" y="33"/>
                  </a:lnTo>
                  <a:lnTo>
                    <a:pt x="47" y="37"/>
                  </a:lnTo>
                  <a:lnTo>
                    <a:pt x="55" y="41"/>
                  </a:lnTo>
                  <a:lnTo>
                    <a:pt x="64" y="47"/>
                  </a:lnTo>
                  <a:lnTo>
                    <a:pt x="81" y="60"/>
                  </a:lnTo>
                  <a:lnTo>
                    <a:pt x="88" y="66"/>
                  </a:lnTo>
                  <a:lnTo>
                    <a:pt x="95" y="74"/>
                  </a:lnTo>
                  <a:lnTo>
                    <a:pt x="99" y="80"/>
                  </a:lnTo>
                  <a:lnTo>
                    <a:pt x="101" y="86"/>
                  </a:lnTo>
                  <a:lnTo>
                    <a:pt x="103" y="93"/>
                  </a:lnTo>
                  <a:lnTo>
                    <a:pt x="105" y="99"/>
                  </a:lnTo>
                  <a:lnTo>
                    <a:pt x="106" y="107"/>
                  </a:lnTo>
                  <a:lnTo>
                    <a:pt x="106" y="114"/>
                  </a:lnTo>
                  <a:lnTo>
                    <a:pt x="105" y="128"/>
                  </a:lnTo>
                  <a:lnTo>
                    <a:pt x="103" y="137"/>
                  </a:lnTo>
                  <a:lnTo>
                    <a:pt x="101" y="147"/>
                  </a:lnTo>
                  <a:lnTo>
                    <a:pt x="100" y="158"/>
                  </a:lnTo>
                  <a:lnTo>
                    <a:pt x="97" y="155"/>
                  </a:lnTo>
                  <a:lnTo>
                    <a:pt x="92" y="149"/>
                  </a:lnTo>
                  <a:lnTo>
                    <a:pt x="83" y="139"/>
                  </a:lnTo>
                  <a:lnTo>
                    <a:pt x="75" y="131"/>
                  </a:lnTo>
                  <a:lnTo>
                    <a:pt x="53" y="115"/>
                  </a:lnTo>
                  <a:lnTo>
                    <a:pt x="34" y="101"/>
                  </a:lnTo>
                  <a:lnTo>
                    <a:pt x="22" y="90"/>
                  </a:lnTo>
                  <a:lnTo>
                    <a:pt x="17" y="85"/>
                  </a:lnTo>
                  <a:lnTo>
                    <a:pt x="11" y="79"/>
                  </a:lnTo>
                  <a:lnTo>
                    <a:pt x="5" y="68"/>
                  </a:lnTo>
                  <a:lnTo>
                    <a:pt x="1" y="62"/>
                  </a:lnTo>
                  <a:lnTo>
                    <a:pt x="0" y="55"/>
                  </a:lnTo>
                  <a:lnTo>
                    <a:pt x="0" y="50"/>
                  </a:lnTo>
                  <a:lnTo>
                    <a:pt x="0" y="45"/>
                  </a:lnTo>
                  <a:lnTo>
                    <a:pt x="1" y="37"/>
                  </a:lnTo>
                  <a:lnTo>
                    <a:pt x="3" y="28"/>
                  </a:lnTo>
                  <a:lnTo>
                    <a:pt x="6" y="19"/>
                  </a:lnTo>
                  <a:lnTo>
                    <a:pt x="12" y="6"/>
                  </a:lnTo>
                  <a:lnTo>
                    <a:pt x="15" y="0"/>
                  </a:lnTo>
                  <a:close/>
                </a:path>
              </a:pathLst>
            </a:custGeom>
            <a:solidFill>
              <a:srgbClr val="FFFFFF"/>
            </a:solidFill>
            <a:ln w="9525">
              <a:noFill/>
              <a:round/>
              <a:headEnd/>
              <a:tailEnd/>
            </a:ln>
          </p:spPr>
          <p:txBody>
            <a:bodyPr/>
            <a:lstStyle/>
            <a:p>
              <a:endParaRPr lang="ru-RU"/>
            </a:p>
          </p:txBody>
        </p:sp>
        <p:sp>
          <p:nvSpPr>
            <p:cNvPr id="162301" name="Freeform 3958"/>
            <p:cNvSpPr>
              <a:spLocks/>
            </p:cNvSpPr>
            <p:nvPr/>
          </p:nvSpPr>
          <p:spPr bwMode="auto">
            <a:xfrm>
              <a:off x="2990" y="2166"/>
              <a:ext cx="106" cy="158"/>
            </a:xfrm>
            <a:custGeom>
              <a:avLst/>
              <a:gdLst>
                <a:gd name="T0" fmla="*/ 16 w 106"/>
                <a:gd name="T1" fmla="*/ 0 h 158"/>
                <a:gd name="T2" fmla="*/ 21 w 106"/>
                <a:gd name="T3" fmla="*/ 9 h 158"/>
                <a:gd name="T4" fmla="*/ 30 w 106"/>
                <a:gd name="T5" fmla="*/ 24 h 158"/>
                <a:gd name="T6" fmla="*/ 40 w 106"/>
                <a:gd name="T7" fmla="*/ 31 h 158"/>
                <a:gd name="T8" fmla="*/ 48 w 106"/>
                <a:gd name="T9" fmla="*/ 37 h 158"/>
                <a:gd name="T10" fmla="*/ 55 w 106"/>
                <a:gd name="T11" fmla="*/ 41 h 158"/>
                <a:gd name="T12" fmla="*/ 65 w 106"/>
                <a:gd name="T13" fmla="*/ 47 h 158"/>
                <a:gd name="T14" fmla="*/ 82 w 106"/>
                <a:gd name="T15" fmla="*/ 60 h 158"/>
                <a:gd name="T16" fmla="*/ 97 w 106"/>
                <a:gd name="T17" fmla="*/ 74 h 158"/>
                <a:gd name="T18" fmla="*/ 103 w 106"/>
                <a:gd name="T19" fmla="*/ 86 h 158"/>
                <a:gd name="T20" fmla="*/ 106 w 106"/>
                <a:gd name="T21" fmla="*/ 99 h 158"/>
                <a:gd name="T22" fmla="*/ 106 w 106"/>
                <a:gd name="T23" fmla="*/ 128 h 158"/>
                <a:gd name="T24" fmla="*/ 101 w 106"/>
                <a:gd name="T25" fmla="*/ 158 h 158"/>
                <a:gd name="T26" fmla="*/ 94 w 106"/>
                <a:gd name="T27" fmla="*/ 149 h 158"/>
                <a:gd name="T28" fmla="*/ 76 w 106"/>
                <a:gd name="T29" fmla="*/ 131 h 158"/>
                <a:gd name="T30" fmla="*/ 54 w 106"/>
                <a:gd name="T31" fmla="*/ 115 h 158"/>
                <a:gd name="T32" fmla="*/ 35 w 106"/>
                <a:gd name="T33" fmla="*/ 101 h 158"/>
                <a:gd name="T34" fmla="*/ 12 w 106"/>
                <a:gd name="T35" fmla="*/ 79 h 158"/>
                <a:gd name="T36" fmla="*/ 5 w 106"/>
                <a:gd name="T37" fmla="*/ 68 h 158"/>
                <a:gd name="T38" fmla="*/ 0 w 106"/>
                <a:gd name="T39" fmla="*/ 55 h 158"/>
                <a:gd name="T40" fmla="*/ 1 w 106"/>
                <a:gd name="T41" fmla="*/ 36 h 158"/>
                <a:gd name="T42" fmla="*/ 6 w 106"/>
                <a:gd name="T43" fmla="*/ 19 h 158"/>
                <a:gd name="T44" fmla="*/ 16 w 106"/>
                <a:gd name="T45" fmla="*/ 0 h 15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6"/>
                <a:gd name="T70" fmla="*/ 0 h 158"/>
                <a:gd name="T71" fmla="*/ 106 w 106"/>
                <a:gd name="T72" fmla="*/ 158 h 15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6" h="158">
                  <a:moveTo>
                    <a:pt x="16" y="0"/>
                  </a:moveTo>
                  <a:lnTo>
                    <a:pt x="21" y="9"/>
                  </a:lnTo>
                  <a:lnTo>
                    <a:pt x="30" y="24"/>
                  </a:lnTo>
                  <a:lnTo>
                    <a:pt x="40" y="31"/>
                  </a:lnTo>
                  <a:lnTo>
                    <a:pt x="48" y="37"/>
                  </a:lnTo>
                  <a:lnTo>
                    <a:pt x="55" y="41"/>
                  </a:lnTo>
                  <a:lnTo>
                    <a:pt x="65" y="47"/>
                  </a:lnTo>
                  <a:lnTo>
                    <a:pt x="82" y="60"/>
                  </a:lnTo>
                  <a:lnTo>
                    <a:pt x="97" y="74"/>
                  </a:lnTo>
                  <a:lnTo>
                    <a:pt x="103" y="86"/>
                  </a:lnTo>
                  <a:lnTo>
                    <a:pt x="106" y="99"/>
                  </a:lnTo>
                  <a:lnTo>
                    <a:pt x="106" y="128"/>
                  </a:lnTo>
                  <a:lnTo>
                    <a:pt x="101" y="158"/>
                  </a:lnTo>
                  <a:lnTo>
                    <a:pt x="94" y="149"/>
                  </a:lnTo>
                  <a:lnTo>
                    <a:pt x="76" y="131"/>
                  </a:lnTo>
                  <a:lnTo>
                    <a:pt x="54" y="115"/>
                  </a:lnTo>
                  <a:lnTo>
                    <a:pt x="35" y="101"/>
                  </a:lnTo>
                  <a:lnTo>
                    <a:pt x="12" y="79"/>
                  </a:lnTo>
                  <a:lnTo>
                    <a:pt x="5" y="68"/>
                  </a:lnTo>
                  <a:lnTo>
                    <a:pt x="0" y="55"/>
                  </a:lnTo>
                  <a:lnTo>
                    <a:pt x="1" y="36"/>
                  </a:lnTo>
                  <a:lnTo>
                    <a:pt x="6" y="19"/>
                  </a:lnTo>
                  <a:lnTo>
                    <a:pt x="16" y="0"/>
                  </a:lnTo>
                </a:path>
              </a:pathLst>
            </a:custGeom>
            <a:noFill/>
            <a:ln w="6350" cap="rnd">
              <a:solidFill>
                <a:srgbClr val="D3C081"/>
              </a:solidFill>
              <a:prstDash val="solid"/>
              <a:round/>
              <a:headEnd/>
              <a:tailEnd/>
            </a:ln>
          </p:spPr>
          <p:txBody>
            <a:bodyPr/>
            <a:lstStyle/>
            <a:p>
              <a:endParaRPr lang="ru-RU"/>
            </a:p>
          </p:txBody>
        </p:sp>
        <p:sp>
          <p:nvSpPr>
            <p:cNvPr id="162302" name="Freeform 3959"/>
            <p:cNvSpPr>
              <a:spLocks/>
            </p:cNvSpPr>
            <p:nvPr/>
          </p:nvSpPr>
          <p:spPr bwMode="auto">
            <a:xfrm>
              <a:off x="3005" y="2275"/>
              <a:ext cx="87" cy="129"/>
            </a:xfrm>
            <a:custGeom>
              <a:avLst/>
              <a:gdLst>
                <a:gd name="T0" fmla="*/ 79 w 87"/>
                <a:gd name="T1" fmla="*/ 69 h 129"/>
                <a:gd name="T2" fmla="*/ 77 w 87"/>
                <a:gd name="T3" fmla="*/ 72 h 129"/>
                <a:gd name="T4" fmla="*/ 75 w 87"/>
                <a:gd name="T5" fmla="*/ 75 h 129"/>
                <a:gd name="T6" fmla="*/ 70 w 87"/>
                <a:gd name="T7" fmla="*/ 80 h 129"/>
                <a:gd name="T8" fmla="*/ 65 w 87"/>
                <a:gd name="T9" fmla="*/ 86 h 129"/>
                <a:gd name="T10" fmla="*/ 64 w 87"/>
                <a:gd name="T11" fmla="*/ 89 h 129"/>
                <a:gd name="T12" fmla="*/ 62 w 87"/>
                <a:gd name="T13" fmla="*/ 93 h 129"/>
                <a:gd name="T14" fmla="*/ 60 w 87"/>
                <a:gd name="T15" fmla="*/ 99 h 129"/>
                <a:gd name="T16" fmla="*/ 60 w 87"/>
                <a:gd name="T17" fmla="*/ 105 h 129"/>
                <a:gd name="T18" fmla="*/ 64 w 87"/>
                <a:gd name="T19" fmla="*/ 116 h 129"/>
                <a:gd name="T20" fmla="*/ 67 w 87"/>
                <a:gd name="T21" fmla="*/ 129 h 129"/>
                <a:gd name="T22" fmla="*/ 49 w 87"/>
                <a:gd name="T23" fmla="*/ 119 h 129"/>
                <a:gd name="T24" fmla="*/ 34 w 87"/>
                <a:gd name="T25" fmla="*/ 112 h 129"/>
                <a:gd name="T26" fmla="*/ 28 w 87"/>
                <a:gd name="T27" fmla="*/ 105 h 129"/>
                <a:gd name="T28" fmla="*/ 21 w 87"/>
                <a:gd name="T29" fmla="*/ 101 h 129"/>
                <a:gd name="T30" fmla="*/ 13 w 87"/>
                <a:gd name="T31" fmla="*/ 93 h 129"/>
                <a:gd name="T32" fmla="*/ 7 w 87"/>
                <a:gd name="T33" fmla="*/ 84 h 129"/>
                <a:gd name="T34" fmla="*/ 0 w 87"/>
                <a:gd name="T35" fmla="*/ 73 h 129"/>
                <a:gd name="T36" fmla="*/ 4 w 87"/>
                <a:gd name="T37" fmla="*/ 64 h 129"/>
                <a:gd name="T38" fmla="*/ 7 w 87"/>
                <a:gd name="T39" fmla="*/ 56 h 129"/>
                <a:gd name="T40" fmla="*/ 10 w 87"/>
                <a:gd name="T41" fmla="*/ 52 h 129"/>
                <a:gd name="T42" fmla="*/ 13 w 87"/>
                <a:gd name="T43" fmla="*/ 49 h 129"/>
                <a:gd name="T44" fmla="*/ 19 w 87"/>
                <a:gd name="T45" fmla="*/ 44 h 129"/>
                <a:gd name="T46" fmla="*/ 26 w 87"/>
                <a:gd name="T47" fmla="*/ 39 h 129"/>
                <a:gd name="T48" fmla="*/ 30 w 87"/>
                <a:gd name="T49" fmla="*/ 34 h 129"/>
                <a:gd name="T50" fmla="*/ 34 w 87"/>
                <a:gd name="T51" fmla="*/ 32 h 129"/>
                <a:gd name="T52" fmla="*/ 35 w 87"/>
                <a:gd name="T53" fmla="*/ 27 h 129"/>
                <a:gd name="T54" fmla="*/ 35 w 87"/>
                <a:gd name="T55" fmla="*/ 24 h 129"/>
                <a:gd name="T56" fmla="*/ 35 w 87"/>
                <a:gd name="T57" fmla="*/ 19 h 129"/>
                <a:gd name="T58" fmla="*/ 34 w 87"/>
                <a:gd name="T59" fmla="*/ 10 h 129"/>
                <a:gd name="T60" fmla="*/ 30 w 87"/>
                <a:gd name="T61" fmla="*/ 0 h 129"/>
                <a:gd name="T62" fmla="*/ 43 w 87"/>
                <a:gd name="T63" fmla="*/ 8 h 129"/>
                <a:gd name="T64" fmla="*/ 56 w 87"/>
                <a:gd name="T65" fmla="*/ 16 h 129"/>
                <a:gd name="T66" fmla="*/ 67 w 87"/>
                <a:gd name="T67" fmla="*/ 25 h 129"/>
                <a:gd name="T68" fmla="*/ 79 w 87"/>
                <a:gd name="T69" fmla="*/ 36 h 129"/>
                <a:gd name="T70" fmla="*/ 87 w 87"/>
                <a:gd name="T71" fmla="*/ 44 h 129"/>
                <a:gd name="T72" fmla="*/ 84 w 87"/>
                <a:gd name="T73" fmla="*/ 54 h 129"/>
                <a:gd name="T74" fmla="*/ 82 w 87"/>
                <a:gd name="T75" fmla="*/ 61 h 129"/>
                <a:gd name="T76" fmla="*/ 79 w 87"/>
                <a:gd name="T77" fmla="*/ 69 h 12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7"/>
                <a:gd name="T118" fmla="*/ 0 h 129"/>
                <a:gd name="T119" fmla="*/ 87 w 87"/>
                <a:gd name="T120" fmla="*/ 129 h 12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7" h="129">
                  <a:moveTo>
                    <a:pt x="79" y="69"/>
                  </a:moveTo>
                  <a:lnTo>
                    <a:pt x="77" y="72"/>
                  </a:lnTo>
                  <a:lnTo>
                    <a:pt x="75" y="75"/>
                  </a:lnTo>
                  <a:lnTo>
                    <a:pt x="70" y="80"/>
                  </a:lnTo>
                  <a:lnTo>
                    <a:pt x="65" y="86"/>
                  </a:lnTo>
                  <a:lnTo>
                    <a:pt x="64" y="89"/>
                  </a:lnTo>
                  <a:lnTo>
                    <a:pt x="62" y="93"/>
                  </a:lnTo>
                  <a:lnTo>
                    <a:pt x="60" y="99"/>
                  </a:lnTo>
                  <a:lnTo>
                    <a:pt x="60" y="105"/>
                  </a:lnTo>
                  <a:lnTo>
                    <a:pt x="64" y="116"/>
                  </a:lnTo>
                  <a:lnTo>
                    <a:pt x="67" y="129"/>
                  </a:lnTo>
                  <a:lnTo>
                    <a:pt x="49" y="119"/>
                  </a:lnTo>
                  <a:lnTo>
                    <a:pt x="34" y="112"/>
                  </a:lnTo>
                  <a:lnTo>
                    <a:pt x="28" y="105"/>
                  </a:lnTo>
                  <a:lnTo>
                    <a:pt x="21" y="101"/>
                  </a:lnTo>
                  <a:lnTo>
                    <a:pt x="13" y="93"/>
                  </a:lnTo>
                  <a:lnTo>
                    <a:pt x="7" y="84"/>
                  </a:lnTo>
                  <a:lnTo>
                    <a:pt x="0" y="73"/>
                  </a:lnTo>
                  <a:lnTo>
                    <a:pt x="4" y="64"/>
                  </a:lnTo>
                  <a:lnTo>
                    <a:pt x="7" y="56"/>
                  </a:lnTo>
                  <a:lnTo>
                    <a:pt x="10" y="52"/>
                  </a:lnTo>
                  <a:lnTo>
                    <a:pt x="13" y="49"/>
                  </a:lnTo>
                  <a:lnTo>
                    <a:pt x="19" y="44"/>
                  </a:lnTo>
                  <a:lnTo>
                    <a:pt x="26" y="39"/>
                  </a:lnTo>
                  <a:lnTo>
                    <a:pt x="30" y="34"/>
                  </a:lnTo>
                  <a:lnTo>
                    <a:pt x="34" y="32"/>
                  </a:lnTo>
                  <a:lnTo>
                    <a:pt x="35" y="27"/>
                  </a:lnTo>
                  <a:lnTo>
                    <a:pt x="35" y="24"/>
                  </a:lnTo>
                  <a:lnTo>
                    <a:pt x="35" y="19"/>
                  </a:lnTo>
                  <a:lnTo>
                    <a:pt x="34" y="10"/>
                  </a:lnTo>
                  <a:lnTo>
                    <a:pt x="30" y="0"/>
                  </a:lnTo>
                  <a:lnTo>
                    <a:pt x="43" y="8"/>
                  </a:lnTo>
                  <a:lnTo>
                    <a:pt x="56" y="16"/>
                  </a:lnTo>
                  <a:lnTo>
                    <a:pt x="67" y="25"/>
                  </a:lnTo>
                  <a:lnTo>
                    <a:pt x="79" y="36"/>
                  </a:lnTo>
                  <a:lnTo>
                    <a:pt x="87" y="44"/>
                  </a:lnTo>
                  <a:lnTo>
                    <a:pt x="84" y="54"/>
                  </a:lnTo>
                  <a:lnTo>
                    <a:pt x="82" y="61"/>
                  </a:lnTo>
                  <a:lnTo>
                    <a:pt x="79" y="69"/>
                  </a:lnTo>
                  <a:close/>
                </a:path>
              </a:pathLst>
            </a:custGeom>
            <a:solidFill>
              <a:srgbClr val="F5EBAC"/>
            </a:solidFill>
            <a:ln w="9525">
              <a:noFill/>
              <a:round/>
              <a:headEnd/>
              <a:tailEnd/>
            </a:ln>
          </p:spPr>
          <p:txBody>
            <a:bodyPr/>
            <a:lstStyle/>
            <a:p>
              <a:endParaRPr lang="ru-RU"/>
            </a:p>
          </p:txBody>
        </p:sp>
        <p:sp>
          <p:nvSpPr>
            <p:cNvPr id="162303" name="Freeform 3960"/>
            <p:cNvSpPr>
              <a:spLocks/>
            </p:cNvSpPr>
            <p:nvPr/>
          </p:nvSpPr>
          <p:spPr bwMode="auto">
            <a:xfrm>
              <a:off x="3005" y="2274"/>
              <a:ext cx="85" cy="130"/>
            </a:xfrm>
            <a:custGeom>
              <a:avLst/>
              <a:gdLst>
                <a:gd name="T0" fmla="*/ 78 w 85"/>
                <a:gd name="T1" fmla="*/ 68 h 130"/>
                <a:gd name="T2" fmla="*/ 68 w 85"/>
                <a:gd name="T3" fmla="*/ 81 h 130"/>
                <a:gd name="T4" fmla="*/ 64 w 85"/>
                <a:gd name="T5" fmla="*/ 87 h 130"/>
                <a:gd name="T6" fmla="*/ 60 w 85"/>
                <a:gd name="T7" fmla="*/ 94 h 130"/>
                <a:gd name="T8" fmla="*/ 59 w 85"/>
                <a:gd name="T9" fmla="*/ 104 h 130"/>
                <a:gd name="T10" fmla="*/ 62 w 85"/>
                <a:gd name="T11" fmla="*/ 117 h 130"/>
                <a:gd name="T12" fmla="*/ 67 w 85"/>
                <a:gd name="T13" fmla="*/ 130 h 130"/>
                <a:gd name="T14" fmla="*/ 48 w 85"/>
                <a:gd name="T15" fmla="*/ 120 h 130"/>
                <a:gd name="T16" fmla="*/ 34 w 85"/>
                <a:gd name="T17" fmla="*/ 113 h 130"/>
                <a:gd name="T18" fmla="*/ 19 w 85"/>
                <a:gd name="T19" fmla="*/ 102 h 130"/>
                <a:gd name="T20" fmla="*/ 6 w 85"/>
                <a:gd name="T21" fmla="*/ 85 h 130"/>
                <a:gd name="T22" fmla="*/ 0 w 85"/>
                <a:gd name="T23" fmla="*/ 74 h 130"/>
                <a:gd name="T24" fmla="*/ 2 w 85"/>
                <a:gd name="T25" fmla="*/ 65 h 130"/>
                <a:gd name="T26" fmla="*/ 13 w 85"/>
                <a:gd name="T27" fmla="*/ 50 h 130"/>
                <a:gd name="T28" fmla="*/ 24 w 85"/>
                <a:gd name="T29" fmla="*/ 40 h 130"/>
                <a:gd name="T30" fmla="*/ 29 w 85"/>
                <a:gd name="T31" fmla="*/ 35 h 130"/>
                <a:gd name="T32" fmla="*/ 34 w 85"/>
                <a:gd name="T33" fmla="*/ 28 h 130"/>
                <a:gd name="T34" fmla="*/ 34 w 85"/>
                <a:gd name="T35" fmla="*/ 20 h 130"/>
                <a:gd name="T36" fmla="*/ 32 w 85"/>
                <a:gd name="T37" fmla="*/ 11 h 130"/>
                <a:gd name="T38" fmla="*/ 29 w 85"/>
                <a:gd name="T39" fmla="*/ 0 h 130"/>
                <a:gd name="T40" fmla="*/ 41 w 85"/>
                <a:gd name="T41" fmla="*/ 9 h 130"/>
                <a:gd name="T42" fmla="*/ 65 w 85"/>
                <a:gd name="T43" fmla="*/ 25 h 130"/>
                <a:gd name="T44" fmla="*/ 85 w 85"/>
                <a:gd name="T45" fmla="*/ 45 h 130"/>
                <a:gd name="T46" fmla="*/ 78 w 85"/>
                <a:gd name="T47" fmla="*/ 68 h 1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5"/>
                <a:gd name="T73" fmla="*/ 0 h 130"/>
                <a:gd name="T74" fmla="*/ 85 w 85"/>
                <a:gd name="T75" fmla="*/ 130 h 1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5" h="130">
                  <a:moveTo>
                    <a:pt x="78" y="68"/>
                  </a:moveTo>
                  <a:lnTo>
                    <a:pt x="68" y="81"/>
                  </a:lnTo>
                  <a:lnTo>
                    <a:pt x="64" y="87"/>
                  </a:lnTo>
                  <a:lnTo>
                    <a:pt x="60" y="94"/>
                  </a:lnTo>
                  <a:lnTo>
                    <a:pt x="59" y="104"/>
                  </a:lnTo>
                  <a:lnTo>
                    <a:pt x="62" y="117"/>
                  </a:lnTo>
                  <a:lnTo>
                    <a:pt x="67" y="130"/>
                  </a:lnTo>
                  <a:lnTo>
                    <a:pt x="48" y="120"/>
                  </a:lnTo>
                  <a:lnTo>
                    <a:pt x="34" y="113"/>
                  </a:lnTo>
                  <a:lnTo>
                    <a:pt x="19" y="102"/>
                  </a:lnTo>
                  <a:lnTo>
                    <a:pt x="6" y="85"/>
                  </a:lnTo>
                  <a:lnTo>
                    <a:pt x="0" y="74"/>
                  </a:lnTo>
                  <a:lnTo>
                    <a:pt x="2" y="65"/>
                  </a:lnTo>
                  <a:lnTo>
                    <a:pt x="13" y="50"/>
                  </a:lnTo>
                  <a:lnTo>
                    <a:pt x="24" y="40"/>
                  </a:lnTo>
                  <a:lnTo>
                    <a:pt x="29" y="35"/>
                  </a:lnTo>
                  <a:lnTo>
                    <a:pt x="34" y="28"/>
                  </a:lnTo>
                  <a:lnTo>
                    <a:pt x="34" y="20"/>
                  </a:lnTo>
                  <a:lnTo>
                    <a:pt x="32" y="11"/>
                  </a:lnTo>
                  <a:lnTo>
                    <a:pt x="29" y="0"/>
                  </a:lnTo>
                  <a:lnTo>
                    <a:pt x="41" y="9"/>
                  </a:lnTo>
                  <a:lnTo>
                    <a:pt x="65" y="25"/>
                  </a:lnTo>
                  <a:lnTo>
                    <a:pt x="85" y="45"/>
                  </a:lnTo>
                  <a:lnTo>
                    <a:pt x="78" y="68"/>
                  </a:lnTo>
                </a:path>
              </a:pathLst>
            </a:custGeom>
            <a:noFill/>
            <a:ln w="6350" cap="rnd">
              <a:solidFill>
                <a:srgbClr val="D3C081"/>
              </a:solidFill>
              <a:prstDash val="solid"/>
              <a:round/>
              <a:headEnd/>
              <a:tailEnd/>
            </a:ln>
          </p:spPr>
          <p:txBody>
            <a:bodyPr/>
            <a:lstStyle/>
            <a:p>
              <a:endParaRPr lang="ru-RU"/>
            </a:p>
          </p:txBody>
        </p:sp>
        <p:sp>
          <p:nvSpPr>
            <p:cNvPr id="162304" name="Freeform 3961"/>
            <p:cNvSpPr>
              <a:spLocks/>
            </p:cNvSpPr>
            <p:nvPr/>
          </p:nvSpPr>
          <p:spPr bwMode="auto">
            <a:xfrm>
              <a:off x="2990" y="2350"/>
              <a:ext cx="106" cy="157"/>
            </a:xfrm>
            <a:custGeom>
              <a:avLst/>
              <a:gdLst>
                <a:gd name="T0" fmla="*/ 15 w 106"/>
                <a:gd name="T1" fmla="*/ 0 h 157"/>
                <a:gd name="T2" fmla="*/ 21 w 106"/>
                <a:gd name="T3" fmla="*/ 10 h 157"/>
                <a:gd name="T4" fmla="*/ 25 w 106"/>
                <a:gd name="T5" fmla="*/ 17 h 157"/>
                <a:gd name="T6" fmla="*/ 30 w 106"/>
                <a:gd name="T7" fmla="*/ 25 h 157"/>
                <a:gd name="T8" fmla="*/ 34 w 106"/>
                <a:gd name="T9" fmla="*/ 28 h 157"/>
                <a:gd name="T10" fmla="*/ 38 w 106"/>
                <a:gd name="T11" fmla="*/ 31 h 157"/>
                <a:gd name="T12" fmla="*/ 47 w 106"/>
                <a:gd name="T13" fmla="*/ 36 h 157"/>
                <a:gd name="T14" fmla="*/ 55 w 106"/>
                <a:gd name="T15" fmla="*/ 40 h 157"/>
                <a:gd name="T16" fmla="*/ 64 w 106"/>
                <a:gd name="T17" fmla="*/ 47 h 157"/>
                <a:gd name="T18" fmla="*/ 81 w 106"/>
                <a:gd name="T19" fmla="*/ 58 h 157"/>
                <a:gd name="T20" fmla="*/ 88 w 106"/>
                <a:gd name="T21" fmla="*/ 64 h 157"/>
                <a:gd name="T22" fmla="*/ 95 w 106"/>
                <a:gd name="T23" fmla="*/ 73 h 157"/>
                <a:gd name="T24" fmla="*/ 99 w 106"/>
                <a:gd name="T25" fmla="*/ 79 h 157"/>
                <a:gd name="T26" fmla="*/ 101 w 106"/>
                <a:gd name="T27" fmla="*/ 84 h 157"/>
                <a:gd name="T28" fmla="*/ 103 w 106"/>
                <a:gd name="T29" fmla="*/ 90 h 157"/>
                <a:gd name="T30" fmla="*/ 105 w 106"/>
                <a:gd name="T31" fmla="*/ 98 h 157"/>
                <a:gd name="T32" fmla="*/ 106 w 106"/>
                <a:gd name="T33" fmla="*/ 105 h 157"/>
                <a:gd name="T34" fmla="*/ 106 w 106"/>
                <a:gd name="T35" fmla="*/ 112 h 157"/>
                <a:gd name="T36" fmla="*/ 105 w 106"/>
                <a:gd name="T37" fmla="*/ 127 h 157"/>
                <a:gd name="T38" fmla="*/ 103 w 106"/>
                <a:gd name="T39" fmla="*/ 136 h 157"/>
                <a:gd name="T40" fmla="*/ 101 w 106"/>
                <a:gd name="T41" fmla="*/ 146 h 157"/>
                <a:gd name="T42" fmla="*/ 100 w 106"/>
                <a:gd name="T43" fmla="*/ 157 h 157"/>
                <a:gd name="T44" fmla="*/ 97 w 106"/>
                <a:gd name="T45" fmla="*/ 153 h 157"/>
                <a:gd name="T46" fmla="*/ 92 w 106"/>
                <a:gd name="T47" fmla="*/ 146 h 157"/>
                <a:gd name="T48" fmla="*/ 83 w 106"/>
                <a:gd name="T49" fmla="*/ 136 h 157"/>
                <a:gd name="T50" fmla="*/ 75 w 106"/>
                <a:gd name="T51" fmla="*/ 128 h 157"/>
                <a:gd name="T52" fmla="*/ 53 w 106"/>
                <a:gd name="T53" fmla="*/ 114 h 157"/>
                <a:gd name="T54" fmla="*/ 34 w 106"/>
                <a:gd name="T55" fmla="*/ 98 h 157"/>
                <a:gd name="T56" fmla="*/ 22 w 106"/>
                <a:gd name="T57" fmla="*/ 89 h 157"/>
                <a:gd name="T58" fmla="*/ 17 w 106"/>
                <a:gd name="T59" fmla="*/ 85 h 157"/>
                <a:gd name="T60" fmla="*/ 11 w 106"/>
                <a:gd name="T61" fmla="*/ 77 h 157"/>
                <a:gd name="T62" fmla="*/ 5 w 106"/>
                <a:gd name="T63" fmla="*/ 66 h 157"/>
                <a:gd name="T64" fmla="*/ 1 w 106"/>
                <a:gd name="T65" fmla="*/ 61 h 157"/>
                <a:gd name="T66" fmla="*/ 0 w 106"/>
                <a:gd name="T67" fmla="*/ 53 h 157"/>
                <a:gd name="T68" fmla="*/ 0 w 106"/>
                <a:gd name="T69" fmla="*/ 50 h 157"/>
                <a:gd name="T70" fmla="*/ 0 w 106"/>
                <a:gd name="T71" fmla="*/ 45 h 157"/>
                <a:gd name="T72" fmla="*/ 1 w 106"/>
                <a:gd name="T73" fmla="*/ 36 h 157"/>
                <a:gd name="T74" fmla="*/ 3 w 106"/>
                <a:gd name="T75" fmla="*/ 27 h 157"/>
                <a:gd name="T76" fmla="*/ 6 w 106"/>
                <a:gd name="T77" fmla="*/ 19 h 157"/>
                <a:gd name="T78" fmla="*/ 12 w 106"/>
                <a:gd name="T79" fmla="*/ 5 h 157"/>
                <a:gd name="T80" fmla="*/ 15 w 106"/>
                <a:gd name="T81" fmla="*/ 0 h 1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6"/>
                <a:gd name="T124" fmla="*/ 0 h 157"/>
                <a:gd name="T125" fmla="*/ 106 w 106"/>
                <a:gd name="T126" fmla="*/ 157 h 1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6" h="157">
                  <a:moveTo>
                    <a:pt x="15" y="0"/>
                  </a:moveTo>
                  <a:lnTo>
                    <a:pt x="21" y="10"/>
                  </a:lnTo>
                  <a:lnTo>
                    <a:pt x="25" y="17"/>
                  </a:lnTo>
                  <a:lnTo>
                    <a:pt x="30" y="25"/>
                  </a:lnTo>
                  <a:lnTo>
                    <a:pt x="34" y="28"/>
                  </a:lnTo>
                  <a:lnTo>
                    <a:pt x="38" y="31"/>
                  </a:lnTo>
                  <a:lnTo>
                    <a:pt x="47" y="36"/>
                  </a:lnTo>
                  <a:lnTo>
                    <a:pt x="55" y="40"/>
                  </a:lnTo>
                  <a:lnTo>
                    <a:pt x="64" y="47"/>
                  </a:lnTo>
                  <a:lnTo>
                    <a:pt x="81" y="58"/>
                  </a:lnTo>
                  <a:lnTo>
                    <a:pt x="88" y="64"/>
                  </a:lnTo>
                  <a:lnTo>
                    <a:pt x="95" y="73"/>
                  </a:lnTo>
                  <a:lnTo>
                    <a:pt x="99" y="79"/>
                  </a:lnTo>
                  <a:lnTo>
                    <a:pt x="101" y="84"/>
                  </a:lnTo>
                  <a:lnTo>
                    <a:pt x="103" y="90"/>
                  </a:lnTo>
                  <a:lnTo>
                    <a:pt x="105" y="98"/>
                  </a:lnTo>
                  <a:lnTo>
                    <a:pt x="106" y="105"/>
                  </a:lnTo>
                  <a:lnTo>
                    <a:pt x="106" y="112"/>
                  </a:lnTo>
                  <a:lnTo>
                    <a:pt x="105" y="127"/>
                  </a:lnTo>
                  <a:lnTo>
                    <a:pt x="103" y="136"/>
                  </a:lnTo>
                  <a:lnTo>
                    <a:pt x="101" y="146"/>
                  </a:lnTo>
                  <a:lnTo>
                    <a:pt x="100" y="157"/>
                  </a:lnTo>
                  <a:lnTo>
                    <a:pt x="97" y="153"/>
                  </a:lnTo>
                  <a:lnTo>
                    <a:pt x="92" y="146"/>
                  </a:lnTo>
                  <a:lnTo>
                    <a:pt x="83" y="136"/>
                  </a:lnTo>
                  <a:lnTo>
                    <a:pt x="75" y="128"/>
                  </a:lnTo>
                  <a:lnTo>
                    <a:pt x="53" y="114"/>
                  </a:lnTo>
                  <a:lnTo>
                    <a:pt x="34" y="98"/>
                  </a:lnTo>
                  <a:lnTo>
                    <a:pt x="22" y="89"/>
                  </a:lnTo>
                  <a:lnTo>
                    <a:pt x="17" y="85"/>
                  </a:lnTo>
                  <a:lnTo>
                    <a:pt x="11" y="77"/>
                  </a:lnTo>
                  <a:lnTo>
                    <a:pt x="5" y="66"/>
                  </a:lnTo>
                  <a:lnTo>
                    <a:pt x="1" y="61"/>
                  </a:lnTo>
                  <a:lnTo>
                    <a:pt x="0" y="53"/>
                  </a:lnTo>
                  <a:lnTo>
                    <a:pt x="0" y="50"/>
                  </a:lnTo>
                  <a:lnTo>
                    <a:pt x="0" y="45"/>
                  </a:lnTo>
                  <a:lnTo>
                    <a:pt x="1" y="36"/>
                  </a:lnTo>
                  <a:lnTo>
                    <a:pt x="3" y="27"/>
                  </a:lnTo>
                  <a:lnTo>
                    <a:pt x="6" y="19"/>
                  </a:lnTo>
                  <a:lnTo>
                    <a:pt x="12" y="5"/>
                  </a:lnTo>
                  <a:lnTo>
                    <a:pt x="15" y="0"/>
                  </a:lnTo>
                  <a:close/>
                </a:path>
              </a:pathLst>
            </a:custGeom>
            <a:solidFill>
              <a:srgbClr val="FFFFFF"/>
            </a:solidFill>
            <a:ln w="9525">
              <a:noFill/>
              <a:round/>
              <a:headEnd/>
              <a:tailEnd/>
            </a:ln>
          </p:spPr>
          <p:txBody>
            <a:bodyPr/>
            <a:lstStyle/>
            <a:p>
              <a:endParaRPr lang="ru-RU"/>
            </a:p>
          </p:txBody>
        </p:sp>
        <p:sp>
          <p:nvSpPr>
            <p:cNvPr id="162305" name="Freeform 3962"/>
            <p:cNvSpPr>
              <a:spLocks/>
            </p:cNvSpPr>
            <p:nvPr/>
          </p:nvSpPr>
          <p:spPr bwMode="auto">
            <a:xfrm>
              <a:off x="2990" y="2350"/>
              <a:ext cx="106" cy="157"/>
            </a:xfrm>
            <a:custGeom>
              <a:avLst/>
              <a:gdLst>
                <a:gd name="T0" fmla="*/ 16 w 106"/>
                <a:gd name="T1" fmla="*/ 0 h 157"/>
                <a:gd name="T2" fmla="*/ 21 w 106"/>
                <a:gd name="T3" fmla="*/ 8 h 157"/>
                <a:gd name="T4" fmla="*/ 30 w 106"/>
                <a:gd name="T5" fmla="*/ 23 h 157"/>
                <a:gd name="T6" fmla="*/ 40 w 106"/>
                <a:gd name="T7" fmla="*/ 31 h 157"/>
                <a:gd name="T8" fmla="*/ 48 w 106"/>
                <a:gd name="T9" fmla="*/ 36 h 157"/>
                <a:gd name="T10" fmla="*/ 55 w 106"/>
                <a:gd name="T11" fmla="*/ 40 h 157"/>
                <a:gd name="T12" fmla="*/ 65 w 106"/>
                <a:gd name="T13" fmla="*/ 47 h 157"/>
                <a:gd name="T14" fmla="*/ 82 w 106"/>
                <a:gd name="T15" fmla="*/ 58 h 157"/>
                <a:gd name="T16" fmla="*/ 97 w 106"/>
                <a:gd name="T17" fmla="*/ 72 h 157"/>
                <a:gd name="T18" fmla="*/ 103 w 106"/>
                <a:gd name="T19" fmla="*/ 84 h 157"/>
                <a:gd name="T20" fmla="*/ 106 w 106"/>
                <a:gd name="T21" fmla="*/ 98 h 157"/>
                <a:gd name="T22" fmla="*/ 106 w 106"/>
                <a:gd name="T23" fmla="*/ 127 h 157"/>
                <a:gd name="T24" fmla="*/ 101 w 106"/>
                <a:gd name="T25" fmla="*/ 157 h 157"/>
                <a:gd name="T26" fmla="*/ 94 w 106"/>
                <a:gd name="T27" fmla="*/ 146 h 157"/>
                <a:gd name="T28" fmla="*/ 76 w 106"/>
                <a:gd name="T29" fmla="*/ 128 h 157"/>
                <a:gd name="T30" fmla="*/ 54 w 106"/>
                <a:gd name="T31" fmla="*/ 114 h 157"/>
                <a:gd name="T32" fmla="*/ 35 w 106"/>
                <a:gd name="T33" fmla="*/ 98 h 157"/>
                <a:gd name="T34" fmla="*/ 12 w 106"/>
                <a:gd name="T35" fmla="*/ 77 h 157"/>
                <a:gd name="T36" fmla="*/ 5 w 106"/>
                <a:gd name="T37" fmla="*/ 66 h 157"/>
                <a:gd name="T38" fmla="*/ 0 w 106"/>
                <a:gd name="T39" fmla="*/ 53 h 157"/>
                <a:gd name="T40" fmla="*/ 1 w 106"/>
                <a:gd name="T41" fmla="*/ 36 h 157"/>
                <a:gd name="T42" fmla="*/ 6 w 106"/>
                <a:gd name="T43" fmla="*/ 19 h 157"/>
                <a:gd name="T44" fmla="*/ 16 w 106"/>
                <a:gd name="T45" fmla="*/ 0 h 15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6"/>
                <a:gd name="T70" fmla="*/ 0 h 157"/>
                <a:gd name="T71" fmla="*/ 106 w 106"/>
                <a:gd name="T72" fmla="*/ 157 h 15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6" h="157">
                  <a:moveTo>
                    <a:pt x="16" y="0"/>
                  </a:moveTo>
                  <a:lnTo>
                    <a:pt x="21" y="8"/>
                  </a:lnTo>
                  <a:lnTo>
                    <a:pt x="30" y="23"/>
                  </a:lnTo>
                  <a:lnTo>
                    <a:pt x="40" y="31"/>
                  </a:lnTo>
                  <a:lnTo>
                    <a:pt x="48" y="36"/>
                  </a:lnTo>
                  <a:lnTo>
                    <a:pt x="55" y="40"/>
                  </a:lnTo>
                  <a:lnTo>
                    <a:pt x="65" y="47"/>
                  </a:lnTo>
                  <a:lnTo>
                    <a:pt x="82" y="58"/>
                  </a:lnTo>
                  <a:lnTo>
                    <a:pt x="97" y="72"/>
                  </a:lnTo>
                  <a:lnTo>
                    <a:pt x="103" y="84"/>
                  </a:lnTo>
                  <a:lnTo>
                    <a:pt x="106" y="98"/>
                  </a:lnTo>
                  <a:lnTo>
                    <a:pt x="106" y="127"/>
                  </a:lnTo>
                  <a:lnTo>
                    <a:pt x="101" y="157"/>
                  </a:lnTo>
                  <a:lnTo>
                    <a:pt x="94" y="146"/>
                  </a:lnTo>
                  <a:lnTo>
                    <a:pt x="76" y="128"/>
                  </a:lnTo>
                  <a:lnTo>
                    <a:pt x="54" y="114"/>
                  </a:lnTo>
                  <a:lnTo>
                    <a:pt x="35" y="98"/>
                  </a:lnTo>
                  <a:lnTo>
                    <a:pt x="12" y="77"/>
                  </a:lnTo>
                  <a:lnTo>
                    <a:pt x="5" y="66"/>
                  </a:lnTo>
                  <a:lnTo>
                    <a:pt x="0" y="53"/>
                  </a:lnTo>
                  <a:lnTo>
                    <a:pt x="1" y="36"/>
                  </a:lnTo>
                  <a:lnTo>
                    <a:pt x="6" y="19"/>
                  </a:lnTo>
                  <a:lnTo>
                    <a:pt x="16" y="0"/>
                  </a:lnTo>
                </a:path>
              </a:pathLst>
            </a:custGeom>
            <a:noFill/>
            <a:ln w="6350" cap="rnd">
              <a:solidFill>
                <a:srgbClr val="D3C081"/>
              </a:solidFill>
              <a:prstDash val="solid"/>
              <a:round/>
              <a:headEnd/>
              <a:tailEnd/>
            </a:ln>
          </p:spPr>
          <p:txBody>
            <a:bodyPr/>
            <a:lstStyle/>
            <a:p>
              <a:endParaRPr lang="ru-RU"/>
            </a:p>
          </p:txBody>
        </p:sp>
        <p:sp>
          <p:nvSpPr>
            <p:cNvPr id="162306" name="Freeform 3963"/>
            <p:cNvSpPr>
              <a:spLocks/>
            </p:cNvSpPr>
            <p:nvPr/>
          </p:nvSpPr>
          <p:spPr bwMode="auto">
            <a:xfrm>
              <a:off x="3005" y="2463"/>
              <a:ext cx="87" cy="103"/>
            </a:xfrm>
            <a:custGeom>
              <a:avLst/>
              <a:gdLst>
                <a:gd name="T0" fmla="*/ 79 w 87"/>
                <a:gd name="T1" fmla="*/ 68 h 103"/>
                <a:gd name="T2" fmla="*/ 71 w 87"/>
                <a:gd name="T3" fmla="*/ 82 h 103"/>
                <a:gd name="T4" fmla="*/ 68 w 87"/>
                <a:gd name="T5" fmla="*/ 87 h 103"/>
                <a:gd name="T6" fmla="*/ 65 w 87"/>
                <a:gd name="T7" fmla="*/ 90 h 103"/>
                <a:gd name="T8" fmla="*/ 62 w 87"/>
                <a:gd name="T9" fmla="*/ 93 h 103"/>
                <a:gd name="T10" fmla="*/ 51 w 87"/>
                <a:gd name="T11" fmla="*/ 98 h 103"/>
                <a:gd name="T12" fmla="*/ 41 w 87"/>
                <a:gd name="T13" fmla="*/ 103 h 103"/>
                <a:gd name="T14" fmla="*/ 37 w 87"/>
                <a:gd name="T15" fmla="*/ 103 h 103"/>
                <a:gd name="T16" fmla="*/ 32 w 87"/>
                <a:gd name="T17" fmla="*/ 103 h 103"/>
                <a:gd name="T18" fmla="*/ 26 w 87"/>
                <a:gd name="T19" fmla="*/ 101 h 103"/>
                <a:gd name="T20" fmla="*/ 21 w 87"/>
                <a:gd name="T21" fmla="*/ 99 h 103"/>
                <a:gd name="T22" fmla="*/ 17 w 87"/>
                <a:gd name="T23" fmla="*/ 96 h 103"/>
                <a:gd name="T24" fmla="*/ 13 w 87"/>
                <a:gd name="T25" fmla="*/ 94 h 103"/>
                <a:gd name="T26" fmla="*/ 7 w 87"/>
                <a:gd name="T27" fmla="*/ 84 h 103"/>
                <a:gd name="T28" fmla="*/ 2 w 87"/>
                <a:gd name="T29" fmla="*/ 76 h 103"/>
                <a:gd name="T30" fmla="*/ 0 w 87"/>
                <a:gd name="T31" fmla="*/ 73 h 103"/>
                <a:gd name="T32" fmla="*/ 4 w 87"/>
                <a:gd name="T33" fmla="*/ 64 h 103"/>
                <a:gd name="T34" fmla="*/ 7 w 87"/>
                <a:gd name="T35" fmla="*/ 55 h 103"/>
                <a:gd name="T36" fmla="*/ 10 w 87"/>
                <a:gd name="T37" fmla="*/ 53 h 103"/>
                <a:gd name="T38" fmla="*/ 13 w 87"/>
                <a:gd name="T39" fmla="*/ 48 h 103"/>
                <a:gd name="T40" fmla="*/ 19 w 87"/>
                <a:gd name="T41" fmla="*/ 45 h 103"/>
                <a:gd name="T42" fmla="*/ 26 w 87"/>
                <a:gd name="T43" fmla="*/ 40 h 103"/>
                <a:gd name="T44" fmla="*/ 30 w 87"/>
                <a:gd name="T45" fmla="*/ 34 h 103"/>
                <a:gd name="T46" fmla="*/ 34 w 87"/>
                <a:gd name="T47" fmla="*/ 31 h 103"/>
                <a:gd name="T48" fmla="*/ 35 w 87"/>
                <a:gd name="T49" fmla="*/ 28 h 103"/>
                <a:gd name="T50" fmla="*/ 35 w 87"/>
                <a:gd name="T51" fmla="*/ 23 h 103"/>
                <a:gd name="T52" fmla="*/ 35 w 87"/>
                <a:gd name="T53" fmla="*/ 18 h 103"/>
                <a:gd name="T54" fmla="*/ 34 w 87"/>
                <a:gd name="T55" fmla="*/ 9 h 103"/>
                <a:gd name="T56" fmla="*/ 30 w 87"/>
                <a:gd name="T57" fmla="*/ 0 h 103"/>
                <a:gd name="T58" fmla="*/ 43 w 87"/>
                <a:gd name="T59" fmla="*/ 7 h 103"/>
                <a:gd name="T60" fmla="*/ 56 w 87"/>
                <a:gd name="T61" fmla="*/ 16 h 103"/>
                <a:gd name="T62" fmla="*/ 67 w 87"/>
                <a:gd name="T63" fmla="*/ 25 h 103"/>
                <a:gd name="T64" fmla="*/ 79 w 87"/>
                <a:gd name="T65" fmla="*/ 37 h 103"/>
                <a:gd name="T66" fmla="*/ 87 w 87"/>
                <a:gd name="T67" fmla="*/ 44 h 103"/>
                <a:gd name="T68" fmla="*/ 84 w 87"/>
                <a:gd name="T69" fmla="*/ 53 h 103"/>
                <a:gd name="T70" fmla="*/ 82 w 87"/>
                <a:gd name="T71" fmla="*/ 61 h 103"/>
                <a:gd name="T72" fmla="*/ 79 w 87"/>
                <a:gd name="T73" fmla="*/ 68 h 10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87"/>
                <a:gd name="T112" fmla="*/ 0 h 103"/>
                <a:gd name="T113" fmla="*/ 87 w 87"/>
                <a:gd name="T114" fmla="*/ 103 h 10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87" h="103">
                  <a:moveTo>
                    <a:pt x="79" y="68"/>
                  </a:moveTo>
                  <a:lnTo>
                    <a:pt x="71" y="82"/>
                  </a:lnTo>
                  <a:lnTo>
                    <a:pt x="68" y="87"/>
                  </a:lnTo>
                  <a:lnTo>
                    <a:pt x="65" y="90"/>
                  </a:lnTo>
                  <a:lnTo>
                    <a:pt x="62" y="93"/>
                  </a:lnTo>
                  <a:lnTo>
                    <a:pt x="51" y="98"/>
                  </a:lnTo>
                  <a:lnTo>
                    <a:pt x="41" y="103"/>
                  </a:lnTo>
                  <a:lnTo>
                    <a:pt x="37" y="103"/>
                  </a:lnTo>
                  <a:lnTo>
                    <a:pt x="32" y="103"/>
                  </a:lnTo>
                  <a:lnTo>
                    <a:pt x="26" y="101"/>
                  </a:lnTo>
                  <a:lnTo>
                    <a:pt x="21" y="99"/>
                  </a:lnTo>
                  <a:lnTo>
                    <a:pt x="17" y="96"/>
                  </a:lnTo>
                  <a:lnTo>
                    <a:pt x="13" y="94"/>
                  </a:lnTo>
                  <a:lnTo>
                    <a:pt x="7" y="84"/>
                  </a:lnTo>
                  <a:lnTo>
                    <a:pt x="2" y="76"/>
                  </a:lnTo>
                  <a:lnTo>
                    <a:pt x="0" y="73"/>
                  </a:lnTo>
                  <a:lnTo>
                    <a:pt x="4" y="64"/>
                  </a:lnTo>
                  <a:lnTo>
                    <a:pt x="7" y="55"/>
                  </a:lnTo>
                  <a:lnTo>
                    <a:pt x="10" y="53"/>
                  </a:lnTo>
                  <a:lnTo>
                    <a:pt x="13" y="48"/>
                  </a:lnTo>
                  <a:lnTo>
                    <a:pt x="19" y="45"/>
                  </a:lnTo>
                  <a:lnTo>
                    <a:pt x="26" y="40"/>
                  </a:lnTo>
                  <a:lnTo>
                    <a:pt x="30" y="34"/>
                  </a:lnTo>
                  <a:lnTo>
                    <a:pt x="34" y="31"/>
                  </a:lnTo>
                  <a:lnTo>
                    <a:pt x="35" y="28"/>
                  </a:lnTo>
                  <a:lnTo>
                    <a:pt x="35" y="23"/>
                  </a:lnTo>
                  <a:lnTo>
                    <a:pt x="35" y="18"/>
                  </a:lnTo>
                  <a:lnTo>
                    <a:pt x="34" y="9"/>
                  </a:lnTo>
                  <a:lnTo>
                    <a:pt x="30" y="0"/>
                  </a:lnTo>
                  <a:lnTo>
                    <a:pt x="43" y="7"/>
                  </a:lnTo>
                  <a:lnTo>
                    <a:pt x="56" y="16"/>
                  </a:lnTo>
                  <a:lnTo>
                    <a:pt x="67" y="25"/>
                  </a:lnTo>
                  <a:lnTo>
                    <a:pt x="79" y="37"/>
                  </a:lnTo>
                  <a:lnTo>
                    <a:pt x="87" y="44"/>
                  </a:lnTo>
                  <a:lnTo>
                    <a:pt x="84" y="53"/>
                  </a:lnTo>
                  <a:lnTo>
                    <a:pt x="82" y="61"/>
                  </a:lnTo>
                  <a:lnTo>
                    <a:pt x="79" y="68"/>
                  </a:lnTo>
                  <a:close/>
                </a:path>
              </a:pathLst>
            </a:custGeom>
            <a:solidFill>
              <a:srgbClr val="F2E492"/>
            </a:solidFill>
            <a:ln w="9525">
              <a:noFill/>
              <a:round/>
              <a:headEnd/>
              <a:tailEnd/>
            </a:ln>
          </p:spPr>
          <p:txBody>
            <a:bodyPr/>
            <a:lstStyle/>
            <a:p>
              <a:endParaRPr lang="ru-RU"/>
            </a:p>
          </p:txBody>
        </p:sp>
        <p:sp>
          <p:nvSpPr>
            <p:cNvPr id="162307" name="Freeform 3964"/>
            <p:cNvSpPr>
              <a:spLocks/>
            </p:cNvSpPr>
            <p:nvPr/>
          </p:nvSpPr>
          <p:spPr bwMode="auto">
            <a:xfrm>
              <a:off x="3005" y="2463"/>
              <a:ext cx="85" cy="103"/>
            </a:xfrm>
            <a:custGeom>
              <a:avLst/>
              <a:gdLst>
                <a:gd name="T0" fmla="*/ 78 w 85"/>
                <a:gd name="T1" fmla="*/ 68 h 103"/>
                <a:gd name="T2" fmla="*/ 70 w 85"/>
                <a:gd name="T3" fmla="*/ 81 h 103"/>
                <a:gd name="T4" fmla="*/ 60 w 85"/>
                <a:gd name="T5" fmla="*/ 92 h 103"/>
                <a:gd name="T6" fmla="*/ 51 w 85"/>
                <a:gd name="T7" fmla="*/ 98 h 103"/>
                <a:gd name="T8" fmla="*/ 40 w 85"/>
                <a:gd name="T9" fmla="*/ 103 h 103"/>
                <a:gd name="T10" fmla="*/ 30 w 85"/>
                <a:gd name="T11" fmla="*/ 103 h 103"/>
                <a:gd name="T12" fmla="*/ 19 w 85"/>
                <a:gd name="T13" fmla="*/ 99 h 103"/>
                <a:gd name="T14" fmla="*/ 12 w 85"/>
                <a:gd name="T15" fmla="*/ 94 h 103"/>
                <a:gd name="T16" fmla="*/ 5 w 85"/>
                <a:gd name="T17" fmla="*/ 84 h 103"/>
                <a:gd name="T18" fmla="*/ 0 w 85"/>
                <a:gd name="T19" fmla="*/ 73 h 103"/>
                <a:gd name="T20" fmla="*/ 2 w 85"/>
                <a:gd name="T21" fmla="*/ 64 h 103"/>
                <a:gd name="T22" fmla="*/ 13 w 85"/>
                <a:gd name="T23" fmla="*/ 48 h 103"/>
                <a:gd name="T24" fmla="*/ 24 w 85"/>
                <a:gd name="T25" fmla="*/ 40 h 103"/>
                <a:gd name="T26" fmla="*/ 29 w 85"/>
                <a:gd name="T27" fmla="*/ 34 h 103"/>
                <a:gd name="T28" fmla="*/ 34 w 85"/>
                <a:gd name="T29" fmla="*/ 28 h 103"/>
                <a:gd name="T30" fmla="*/ 34 w 85"/>
                <a:gd name="T31" fmla="*/ 18 h 103"/>
                <a:gd name="T32" fmla="*/ 32 w 85"/>
                <a:gd name="T33" fmla="*/ 9 h 103"/>
                <a:gd name="T34" fmla="*/ 29 w 85"/>
                <a:gd name="T35" fmla="*/ 0 h 103"/>
                <a:gd name="T36" fmla="*/ 41 w 85"/>
                <a:gd name="T37" fmla="*/ 7 h 103"/>
                <a:gd name="T38" fmla="*/ 65 w 85"/>
                <a:gd name="T39" fmla="*/ 25 h 103"/>
                <a:gd name="T40" fmla="*/ 85 w 85"/>
                <a:gd name="T41" fmla="*/ 44 h 103"/>
                <a:gd name="T42" fmla="*/ 78 w 85"/>
                <a:gd name="T43" fmla="*/ 68 h 10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5"/>
                <a:gd name="T67" fmla="*/ 0 h 103"/>
                <a:gd name="T68" fmla="*/ 85 w 85"/>
                <a:gd name="T69" fmla="*/ 103 h 10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5" h="103">
                  <a:moveTo>
                    <a:pt x="78" y="68"/>
                  </a:moveTo>
                  <a:lnTo>
                    <a:pt x="70" y="81"/>
                  </a:lnTo>
                  <a:lnTo>
                    <a:pt x="60" y="92"/>
                  </a:lnTo>
                  <a:lnTo>
                    <a:pt x="51" y="98"/>
                  </a:lnTo>
                  <a:lnTo>
                    <a:pt x="40" y="103"/>
                  </a:lnTo>
                  <a:lnTo>
                    <a:pt x="30" y="103"/>
                  </a:lnTo>
                  <a:lnTo>
                    <a:pt x="19" y="99"/>
                  </a:lnTo>
                  <a:lnTo>
                    <a:pt x="12" y="94"/>
                  </a:lnTo>
                  <a:lnTo>
                    <a:pt x="5" y="84"/>
                  </a:lnTo>
                  <a:lnTo>
                    <a:pt x="0" y="73"/>
                  </a:lnTo>
                  <a:lnTo>
                    <a:pt x="2" y="64"/>
                  </a:lnTo>
                  <a:lnTo>
                    <a:pt x="13" y="48"/>
                  </a:lnTo>
                  <a:lnTo>
                    <a:pt x="24" y="40"/>
                  </a:lnTo>
                  <a:lnTo>
                    <a:pt x="29" y="34"/>
                  </a:lnTo>
                  <a:lnTo>
                    <a:pt x="34" y="28"/>
                  </a:lnTo>
                  <a:lnTo>
                    <a:pt x="34" y="18"/>
                  </a:lnTo>
                  <a:lnTo>
                    <a:pt x="32" y="9"/>
                  </a:lnTo>
                  <a:lnTo>
                    <a:pt x="29" y="0"/>
                  </a:lnTo>
                  <a:lnTo>
                    <a:pt x="41" y="7"/>
                  </a:lnTo>
                  <a:lnTo>
                    <a:pt x="65" y="25"/>
                  </a:lnTo>
                  <a:lnTo>
                    <a:pt x="85" y="44"/>
                  </a:lnTo>
                  <a:lnTo>
                    <a:pt x="78" y="68"/>
                  </a:lnTo>
                </a:path>
              </a:pathLst>
            </a:custGeom>
            <a:noFill/>
            <a:ln w="6350" cap="rnd">
              <a:solidFill>
                <a:srgbClr val="D3C081"/>
              </a:solidFill>
              <a:prstDash val="solid"/>
              <a:round/>
              <a:headEnd/>
              <a:tailEnd/>
            </a:ln>
          </p:spPr>
          <p:txBody>
            <a:bodyPr/>
            <a:lstStyle/>
            <a:p>
              <a:endParaRPr lang="ru-RU"/>
            </a:p>
          </p:txBody>
        </p:sp>
        <p:sp>
          <p:nvSpPr>
            <p:cNvPr id="162308" name="Freeform 3965"/>
            <p:cNvSpPr>
              <a:spLocks/>
            </p:cNvSpPr>
            <p:nvPr/>
          </p:nvSpPr>
          <p:spPr bwMode="auto">
            <a:xfrm>
              <a:off x="3214" y="2132"/>
              <a:ext cx="84" cy="130"/>
            </a:xfrm>
            <a:custGeom>
              <a:avLst/>
              <a:gdLst>
                <a:gd name="T0" fmla="*/ 75 w 84"/>
                <a:gd name="T1" fmla="*/ 69 h 130"/>
                <a:gd name="T2" fmla="*/ 75 w 84"/>
                <a:gd name="T3" fmla="*/ 73 h 130"/>
                <a:gd name="T4" fmla="*/ 71 w 84"/>
                <a:gd name="T5" fmla="*/ 76 h 130"/>
                <a:gd name="T6" fmla="*/ 66 w 84"/>
                <a:gd name="T7" fmla="*/ 82 h 130"/>
                <a:gd name="T8" fmla="*/ 62 w 84"/>
                <a:gd name="T9" fmla="*/ 87 h 130"/>
                <a:gd name="T10" fmla="*/ 60 w 84"/>
                <a:gd name="T11" fmla="*/ 90 h 130"/>
                <a:gd name="T12" fmla="*/ 59 w 84"/>
                <a:gd name="T13" fmla="*/ 95 h 130"/>
                <a:gd name="T14" fmla="*/ 59 w 84"/>
                <a:gd name="T15" fmla="*/ 100 h 130"/>
                <a:gd name="T16" fmla="*/ 59 w 84"/>
                <a:gd name="T17" fmla="*/ 106 h 130"/>
                <a:gd name="T18" fmla="*/ 60 w 84"/>
                <a:gd name="T19" fmla="*/ 118 h 130"/>
                <a:gd name="T20" fmla="*/ 65 w 84"/>
                <a:gd name="T21" fmla="*/ 130 h 130"/>
                <a:gd name="T22" fmla="*/ 47 w 84"/>
                <a:gd name="T23" fmla="*/ 122 h 130"/>
                <a:gd name="T24" fmla="*/ 33 w 84"/>
                <a:gd name="T25" fmla="*/ 113 h 130"/>
                <a:gd name="T26" fmla="*/ 25 w 84"/>
                <a:gd name="T27" fmla="*/ 108 h 130"/>
                <a:gd name="T28" fmla="*/ 19 w 84"/>
                <a:gd name="T29" fmla="*/ 101 h 130"/>
                <a:gd name="T30" fmla="*/ 13 w 84"/>
                <a:gd name="T31" fmla="*/ 94 h 130"/>
                <a:gd name="T32" fmla="*/ 7 w 84"/>
                <a:gd name="T33" fmla="*/ 86 h 130"/>
                <a:gd name="T34" fmla="*/ 0 w 84"/>
                <a:gd name="T35" fmla="*/ 75 h 130"/>
                <a:gd name="T36" fmla="*/ 2 w 84"/>
                <a:gd name="T37" fmla="*/ 65 h 130"/>
                <a:gd name="T38" fmla="*/ 7 w 84"/>
                <a:gd name="T39" fmla="*/ 57 h 130"/>
                <a:gd name="T40" fmla="*/ 9 w 84"/>
                <a:gd name="T41" fmla="*/ 54 h 130"/>
                <a:gd name="T42" fmla="*/ 13 w 84"/>
                <a:gd name="T43" fmla="*/ 49 h 130"/>
                <a:gd name="T44" fmla="*/ 18 w 84"/>
                <a:gd name="T45" fmla="*/ 46 h 130"/>
                <a:gd name="T46" fmla="*/ 24 w 84"/>
                <a:gd name="T47" fmla="*/ 41 h 130"/>
                <a:gd name="T48" fmla="*/ 29 w 84"/>
                <a:gd name="T49" fmla="*/ 35 h 130"/>
                <a:gd name="T50" fmla="*/ 31 w 84"/>
                <a:gd name="T51" fmla="*/ 31 h 130"/>
                <a:gd name="T52" fmla="*/ 33 w 84"/>
                <a:gd name="T53" fmla="*/ 28 h 130"/>
                <a:gd name="T54" fmla="*/ 34 w 84"/>
                <a:gd name="T55" fmla="*/ 24 h 130"/>
                <a:gd name="T56" fmla="*/ 34 w 84"/>
                <a:gd name="T57" fmla="*/ 19 h 130"/>
                <a:gd name="T58" fmla="*/ 31 w 84"/>
                <a:gd name="T59" fmla="*/ 9 h 130"/>
                <a:gd name="T60" fmla="*/ 28 w 84"/>
                <a:gd name="T61" fmla="*/ 0 h 130"/>
                <a:gd name="T62" fmla="*/ 42 w 84"/>
                <a:gd name="T63" fmla="*/ 8 h 130"/>
                <a:gd name="T64" fmla="*/ 53 w 84"/>
                <a:gd name="T65" fmla="*/ 18 h 130"/>
                <a:gd name="T66" fmla="*/ 64 w 84"/>
                <a:gd name="T67" fmla="*/ 25 h 130"/>
                <a:gd name="T68" fmla="*/ 77 w 84"/>
                <a:gd name="T69" fmla="*/ 38 h 130"/>
                <a:gd name="T70" fmla="*/ 84 w 84"/>
                <a:gd name="T71" fmla="*/ 44 h 130"/>
                <a:gd name="T72" fmla="*/ 82 w 84"/>
                <a:gd name="T73" fmla="*/ 54 h 130"/>
                <a:gd name="T74" fmla="*/ 79 w 84"/>
                <a:gd name="T75" fmla="*/ 61 h 130"/>
                <a:gd name="T76" fmla="*/ 75 w 84"/>
                <a:gd name="T77" fmla="*/ 69 h 13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4"/>
                <a:gd name="T118" fmla="*/ 0 h 130"/>
                <a:gd name="T119" fmla="*/ 84 w 84"/>
                <a:gd name="T120" fmla="*/ 130 h 13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4" h="130">
                  <a:moveTo>
                    <a:pt x="75" y="69"/>
                  </a:moveTo>
                  <a:lnTo>
                    <a:pt x="75" y="73"/>
                  </a:lnTo>
                  <a:lnTo>
                    <a:pt x="71" y="76"/>
                  </a:lnTo>
                  <a:lnTo>
                    <a:pt x="66" y="82"/>
                  </a:lnTo>
                  <a:lnTo>
                    <a:pt x="62" y="87"/>
                  </a:lnTo>
                  <a:lnTo>
                    <a:pt x="60" y="90"/>
                  </a:lnTo>
                  <a:lnTo>
                    <a:pt x="59" y="95"/>
                  </a:lnTo>
                  <a:lnTo>
                    <a:pt x="59" y="100"/>
                  </a:lnTo>
                  <a:lnTo>
                    <a:pt x="59" y="106"/>
                  </a:lnTo>
                  <a:lnTo>
                    <a:pt x="60" y="118"/>
                  </a:lnTo>
                  <a:lnTo>
                    <a:pt x="65" y="130"/>
                  </a:lnTo>
                  <a:lnTo>
                    <a:pt x="47" y="122"/>
                  </a:lnTo>
                  <a:lnTo>
                    <a:pt x="33" y="113"/>
                  </a:lnTo>
                  <a:lnTo>
                    <a:pt x="25" y="108"/>
                  </a:lnTo>
                  <a:lnTo>
                    <a:pt x="19" y="101"/>
                  </a:lnTo>
                  <a:lnTo>
                    <a:pt x="13" y="94"/>
                  </a:lnTo>
                  <a:lnTo>
                    <a:pt x="7" y="86"/>
                  </a:lnTo>
                  <a:lnTo>
                    <a:pt x="0" y="75"/>
                  </a:lnTo>
                  <a:lnTo>
                    <a:pt x="2" y="65"/>
                  </a:lnTo>
                  <a:lnTo>
                    <a:pt x="7" y="57"/>
                  </a:lnTo>
                  <a:lnTo>
                    <a:pt x="9" y="54"/>
                  </a:lnTo>
                  <a:lnTo>
                    <a:pt x="13" y="49"/>
                  </a:lnTo>
                  <a:lnTo>
                    <a:pt x="18" y="46"/>
                  </a:lnTo>
                  <a:lnTo>
                    <a:pt x="24" y="41"/>
                  </a:lnTo>
                  <a:lnTo>
                    <a:pt x="29" y="35"/>
                  </a:lnTo>
                  <a:lnTo>
                    <a:pt x="31" y="31"/>
                  </a:lnTo>
                  <a:lnTo>
                    <a:pt x="33" y="28"/>
                  </a:lnTo>
                  <a:lnTo>
                    <a:pt x="34" y="24"/>
                  </a:lnTo>
                  <a:lnTo>
                    <a:pt x="34" y="19"/>
                  </a:lnTo>
                  <a:lnTo>
                    <a:pt x="31" y="9"/>
                  </a:lnTo>
                  <a:lnTo>
                    <a:pt x="28" y="0"/>
                  </a:lnTo>
                  <a:lnTo>
                    <a:pt x="42" y="8"/>
                  </a:lnTo>
                  <a:lnTo>
                    <a:pt x="53" y="18"/>
                  </a:lnTo>
                  <a:lnTo>
                    <a:pt x="64" y="25"/>
                  </a:lnTo>
                  <a:lnTo>
                    <a:pt x="77" y="38"/>
                  </a:lnTo>
                  <a:lnTo>
                    <a:pt x="84" y="44"/>
                  </a:lnTo>
                  <a:lnTo>
                    <a:pt x="82" y="54"/>
                  </a:lnTo>
                  <a:lnTo>
                    <a:pt x="79" y="61"/>
                  </a:lnTo>
                  <a:lnTo>
                    <a:pt x="75" y="69"/>
                  </a:lnTo>
                  <a:close/>
                </a:path>
              </a:pathLst>
            </a:custGeom>
            <a:solidFill>
              <a:srgbClr val="F561AF"/>
            </a:solidFill>
            <a:ln w="9525">
              <a:noFill/>
              <a:round/>
              <a:headEnd/>
              <a:tailEnd/>
            </a:ln>
          </p:spPr>
          <p:txBody>
            <a:bodyPr/>
            <a:lstStyle/>
            <a:p>
              <a:endParaRPr lang="ru-RU"/>
            </a:p>
          </p:txBody>
        </p:sp>
        <p:sp>
          <p:nvSpPr>
            <p:cNvPr id="162309" name="Freeform 3966"/>
            <p:cNvSpPr>
              <a:spLocks/>
            </p:cNvSpPr>
            <p:nvPr/>
          </p:nvSpPr>
          <p:spPr bwMode="auto">
            <a:xfrm>
              <a:off x="3214" y="2132"/>
              <a:ext cx="84" cy="130"/>
            </a:xfrm>
            <a:custGeom>
              <a:avLst/>
              <a:gdLst>
                <a:gd name="T0" fmla="*/ 75 w 84"/>
                <a:gd name="T1" fmla="*/ 69 h 130"/>
                <a:gd name="T2" fmla="*/ 66 w 84"/>
                <a:gd name="T3" fmla="*/ 82 h 130"/>
                <a:gd name="T4" fmla="*/ 62 w 84"/>
                <a:gd name="T5" fmla="*/ 87 h 130"/>
                <a:gd name="T6" fmla="*/ 59 w 84"/>
                <a:gd name="T7" fmla="*/ 95 h 130"/>
                <a:gd name="T8" fmla="*/ 59 w 84"/>
                <a:gd name="T9" fmla="*/ 106 h 130"/>
                <a:gd name="T10" fmla="*/ 60 w 84"/>
                <a:gd name="T11" fmla="*/ 118 h 130"/>
                <a:gd name="T12" fmla="*/ 65 w 84"/>
                <a:gd name="T13" fmla="*/ 130 h 130"/>
                <a:gd name="T14" fmla="*/ 48 w 84"/>
                <a:gd name="T15" fmla="*/ 122 h 130"/>
                <a:gd name="T16" fmla="*/ 33 w 84"/>
                <a:gd name="T17" fmla="*/ 113 h 130"/>
                <a:gd name="T18" fmla="*/ 19 w 84"/>
                <a:gd name="T19" fmla="*/ 101 h 130"/>
                <a:gd name="T20" fmla="*/ 7 w 84"/>
                <a:gd name="T21" fmla="*/ 86 h 130"/>
                <a:gd name="T22" fmla="*/ 0 w 84"/>
                <a:gd name="T23" fmla="*/ 75 h 130"/>
                <a:gd name="T24" fmla="*/ 2 w 84"/>
                <a:gd name="T25" fmla="*/ 65 h 130"/>
                <a:gd name="T26" fmla="*/ 13 w 84"/>
                <a:gd name="T27" fmla="*/ 49 h 130"/>
                <a:gd name="T28" fmla="*/ 24 w 84"/>
                <a:gd name="T29" fmla="*/ 41 h 130"/>
                <a:gd name="T30" fmla="*/ 29 w 84"/>
                <a:gd name="T31" fmla="*/ 35 h 130"/>
                <a:gd name="T32" fmla="*/ 33 w 84"/>
                <a:gd name="T33" fmla="*/ 28 h 130"/>
                <a:gd name="T34" fmla="*/ 34 w 84"/>
                <a:gd name="T35" fmla="*/ 19 h 130"/>
                <a:gd name="T36" fmla="*/ 33 w 84"/>
                <a:gd name="T37" fmla="*/ 9 h 130"/>
                <a:gd name="T38" fmla="*/ 28 w 84"/>
                <a:gd name="T39" fmla="*/ 0 h 130"/>
                <a:gd name="T40" fmla="*/ 42 w 84"/>
                <a:gd name="T41" fmla="*/ 8 h 130"/>
                <a:gd name="T42" fmla="*/ 64 w 84"/>
                <a:gd name="T43" fmla="*/ 25 h 130"/>
                <a:gd name="T44" fmla="*/ 84 w 84"/>
                <a:gd name="T45" fmla="*/ 44 h 130"/>
                <a:gd name="T46" fmla="*/ 75 w 84"/>
                <a:gd name="T47" fmla="*/ 69 h 1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4"/>
                <a:gd name="T73" fmla="*/ 0 h 130"/>
                <a:gd name="T74" fmla="*/ 84 w 84"/>
                <a:gd name="T75" fmla="*/ 130 h 1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4" h="130">
                  <a:moveTo>
                    <a:pt x="75" y="69"/>
                  </a:moveTo>
                  <a:lnTo>
                    <a:pt x="66" y="82"/>
                  </a:lnTo>
                  <a:lnTo>
                    <a:pt x="62" y="87"/>
                  </a:lnTo>
                  <a:lnTo>
                    <a:pt x="59" y="95"/>
                  </a:lnTo>
                  <a:lnTo>
                    <a:pt x="59" y="106"/>
                  </a:lnTo>
                  <a:lnTo>
                    <a:pt x="60" y="118"/>
                  </a:lnTo>
                  <a:lnTo>
                    <a:pt x="65" y="130"/>
                  </a:lnTo>
                  <a:lnTo>
                    <a:pt x="48" y="122"/>
                  </a:lnTo>
                  <a:lnTo>
                    <a:pt x="33" y="113"/>
                  </a:lnTo>
                  <a:lnTo>
                    <a:pt x="19" y="101"/>
                  </a:lnTo>
                  <a:lnTo>
                    <a:pt x="7" y="86"/>
                  </a:lnTo>
                  <a:lnTo>
                    <a:pt x="0" y="75"/>
                  </a:lnTo>
                  <a:lnTo>
                    <a:pt x="2" y="65"/>
                  </a:lnTo>
                  <a:lnTo>
                    <a:pt x="13" y="49"/>
                  </a:lnTo>
                  <a:lnTo>
                    <a:pt x="24" y="41"/>
                  </a:lnTo>
                  <a:lnTo>
                    <a:pt x="29" y="35"/>
                  </a:lnTo>
                  <a:lnTo>
                    <a:pt x="33" y="28"/>
                  </a:lnTo>
                  <a:lnTo>
                    <a:pt x="34" y="19"/>
                  </a:lnTo>
                  <a:lnTo>
                    <a:pt x="33" y="9"/>
                  </a:lnTo>
                  <a:lnTo>
                    <a:pt x="28" y="0"/>
                  </a:lnTo>
                  <a:lnTo>
                    <a:pt x="42" y="8"/>
                  </a:lnTo>
                  <a:lnTo>
                    <a:pt x="64" y="25"/>
                  </a:lnTo>
                  <a:lnTo>
                    <a:pt x="84" y="44"/>
                  </a:lnTo>
                  <a:lnTo>
                    <a:pt x="75" y="69"/>
                  </a:lnTo>
                </a:path>
              </a:pathLst>
            </a:custGeom>
            <a:noFill/>
            <a:ln w="6350" cap="rnd">
              <a:solidFill>
                <a:srgbClr val="CD5484"/>
              </a:solidFill>
              <a:prstDash val="solid"/>
              <a:round/>
              <a:headEnd/>
              <a:tailEnd/>
            </a:ln>
          </p:spPr>
          <p:txBody>
            <a:bodyPr/>
            <a:lstStyle/>
            <a:p>
              <a:endParaRPr lang="ru-RU"/>
            </a:p>
          </p:txBody>
        </p:sp>
        <p:sp>
          <p:nvSpPr>
            <p:cNvPr id="162310" name="Freeform 3967"/>
            <p:cNvSpPr>
              <a:spLocks/>
            </p:cNvSpPr>
            <p:nvPr/>
          </p:nvSpPr>
          <p:spPr bwMode="auto">
            <a:xfrm>
              <a:off x="3214" y="1971"/>
              <a:ext cx="102" cy="122"/>
            </a:xfrm>
            <a:custGeom>
              <a:avLst/>
              <a:gdLst>
                <a:gd name="T0" fmla="*/ 0 w 102"/>
                <a:gd name="T1" fmla="*/ 67 h 122"/>
                <a:gd name="T2" fmla="*/ 4 w 102"/>
                <a:gd name="T3" fmla="*/ 71 h 122"/>
                <a:gd name="T4" fmla="*/ 8 w 102"/>
                <a:gd name="T5" fmla="*/ 74 h 122"/>
                <a:gd name="T6" fmla="*/ 18 w 102"/>
                <a:gd name="T7" fmla="*/ 84 h 122"/>
                <a:gd name="T8" fmla="*/ 24 w 102"/>
                <a:gd name="T9" fmla="*/ 89 h 122"/>
                <a:gd name="T10" fmla="*/ 29 w 102"/>
                <a:gd name="T11" fmla="*/ 92 h 122"/>
                <a:gd name="T12" fmla="*/ 41 w 102"/>
                <a:gd name="T13" fmla="*/ 100 h 122"/>
                <a:gd name="T14" fmla="*/ 73 w 102"/>
                <a:gd name="T15" fmla="*/ 122 h 122"/>
                <a:gd name="T16" fmla="*/ 68 w 102"/>
                <a:gd name="T17" fmla="*/ 116 h 122"/>
                <a:gd name="T18" fmla="*/ 64 w 102"/>
                <a:gd name="T19" fmla="*/ 111 h 122"/>
                <a:gd name="T20" fmla="*/ 60 w 102"/>
                <a:gd name="T21" fmla="*/ 104 h 122"/>
                <a:gd name="T22" fmla="*/ 59 w 102"/>
                <a:gd name="T23" fmla="*/ 101 h 122"/>
                <a:gd name="T24" fmla="*/ 58 w 102"/>
                <a:gd name="T25" fmla="*/ 98 h 122"/>
                <a:gd name="T26" fmla="*/ 58 w 102"/>
                <a:gd name="T27" fmla="*/ 93 h 122"/>
                <a:gd name="T28" fmla="*/ 58 w 102"/>
                <a:gd name="T29" fmla="*/ 90 h 122"/>
                <a:gd name="T30" fmla="*/ 58 w 102"/>
                <a:gd name="T31" fmla="*/ 87 h 122"/>
                <a:gd name="T32" fmla="*/ 59 w 102"/>
                <a:gd name="T33" fmla="*/ 84 h 122"/>
                <a:gd name="T34" fmla="*/ 64 w 102"/>
                <a:gd name="T35" fmla="*/ 78 h 122"/>
                <a:gd name="T36" fmla="*/ 70 w 102"/>
                <a:gd name="T37" fmla="*/ 72 h 122"/>
                <a:gd name="T38" fmla="*/ 75 w 102"/>
                <a:gd name="T39" fmla="*/ 70 h 122"/>
                <a:gd name="T40" fmla="*/ 81 w 102"/>
                <a:gd name="T41" fmla="*/ 68 h 122"/>
                <a:gd name="T42" fmla="*/ 84 w 102"/>
                <a:gd name="T43" fmla="*/ 65 h 122"/>
                <a:gd name="T44" fmla="*/ 88 w 102"/>
                <a:gd name="T45" fmla="*/ 63 h 122"/>
                <a:gd name="T46" fmla="*/ 94 w 102"/>
                <a:gd name="T47" fmla="*/ 55 h 122"/>
                <a:gd name="T48" fmla="*/ 98 w 102"/>
                <a:gd name="T49" fmla="*/ 46 h 122"/>
                <a:gd name="T50" fmla="*/ 100 w 102"/>
                <a:gd name="T51" fmla="*/ 41 h 122"/>
                <a:gd name="T52" fmla="*/ 102 w 102"/>
                <a:gd name="T53" fmla="*/ 38 h 122"/>
                <a:gd name="T54" fmla="*/ 102 w 102"/>
                <a:gd name="T55" fmla="*/ 28 h 122"/>
                <a:gd name="T56" fmla="*/ 102 w 102"/>
                <a:gd name="T57" fmla="*/ 23 h 122"/>
                <a:gd name="T58" fmla="*/ 100 w 102"/>
                <a:gd name="T59" fmla="*/ 17 h 122"/>
                <a:gd name="T60" fmla="*/ 98 w 102"/>
                <a:gd name="T61" fmla="*/ 12 h 122"/>
                <a:gd name="T62" fmla="*/ 94 w 102"/>
                <a:gd name="T63" fmla="*/ 10 h 122"/>
                <a:gd name="T64" fmla="*/ 92 w 102"/>
                <a:gd name="T65" fmla="*/ 6 h 122"/>
                <a:gd name="T66" fmla="*/ 89 w 102"/>
                <a:gd name="T67" fmla="*/ 4 h 122"/>
                <a:gd name="T68" fmla="*/ 84 w 102"/>
                <a:gd name="T69" fmla="*/ 1 h 122"/>
                <a:gd name="T70" fmla="*/ 77 w 102"/>
                <a:gd name="T71" fmla="*/ 1 h 122"/>
                <a:gd name="T72" fmla="*/ 72 w 102"/>
                <a:gd name="T73" fmla="*/ 0 h 122"/>
                <a:gd name="T74" fmla="*/ 64 w 102"/>
                <a:gd name="T75" fmla="*/ 1 h 122"/>
                <a:gd name="T76" fmla="*/ 58 w 102"/>
                <a:gd name="T77" fmla="*/ 3 h 122"/>
                <a:gd name="T78" fmla="*/ 51 w 102"/>
                <a:gd name="T79" fmla="*/ 6 h 122"/>
                <a:gd name="T80" fmla="*/ 46 w 102"/>
                <a:gd name="T81" fmla="*/ 10 h 122"/>
                <a:gd name="T82" fmla="*/ 38 w 102"/>
                <a:gd name="T83" fmla="*/ 16 h 122"/>
                <a:gd name="T84" fmla="*/ 30 w 102"/>
                <a:gd name="T85" fmla="*/ 22 h 122"/>
                <a:gd name="T86" fmla="*/ 22 w 102"/>
                <a:gd name="T87" fmla="*/ 29 h 122"/>
                <a:gd name="T88" fmla="*/ 17 w 102"/>
                <a:gd name="T89" fmla="*/ 40 h 122"/>
                <a:gd name="T90" fmla="*/ 10 w 102"/>
                <a:gd name="T91" fmla="*/ 48 h 122"/>
                <a:gd name="T92" fmla="*/ 5 w 102"/>
                <a:gd name="T93" fmla="*/ 55 h 122"/>
                <a:gd name="T94" fmla="*/ 0 w 102"/>
                <a:gd name="T95" fmla="*/ 67 h 12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22"/>
                <a:gd name="T146" fmla="*/ 102 w 102"/>
                <a:gd name="T147" fmla="*/ 122 h 12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22">
                  <a:moveTo>
                    <a:pt x="0" y="67"/>
                  </a:moveTo>
                  <a:lnTo>
                    <a:pt x="4" y="71"/>
                  </a:lnTo>
                  <a:lnTo>
                    <a:pt x="8" y="74"/>
                  </a:lnTo>
                  <a:lnTo>
                    <a:pt x="18" y="84"/>
                  </a:lnTo>
                  <a:lnTo>
                    <a:pt x="24" y="89"/>
                  </a:lnTo>
                  <a:lnTo>
                    <a:pt x="29" y="92"/>
                  </a:lnTo>
                  <a:lnTo>
                    <a:pt x="41" y="100"/>
                  </a:lnTo>
                  <a:lnTo>
                    <a:pt x="73" y="122"/>
                  </a:lnTo>
                  <a:lnTo>
                    <a:pt x="68" y="116"/>
                  </a:lnTo>
                  <a:lnTo>
                    <a:pt x="64" y="111"/>
                  </a:lnTo>
                  <a:lnTo>
                    <a:pt x="60" y="104"/>
                  </a:lnTo>
                  <a:lnTo>
                    <a:pt x="59" y="101"/>
                  </a:lnTo>
                  <a:lnTo>
                    <a:pt x="58" y="98"/>
                  </a:lnTo>
                  <a:lnTo>
                    <a:pt x="58" y="93"/>
                  </a:lnTo>
                  <a:lnTo>
                    <a:pt x="58" y="90"/>
                  </a:lnTo>
                  <a:lnTo>
                    <a:pt x="58" y="87"/>
                  </a:lnTo>
                  <a:lnTo>
                    <a:pt x="59" y="84"/>
                  </a:lnTo>
                  <a:lnTo>
                    <a:pt x="64" y="78"/>
                  </a:lnTo>
                  <a:lnTo>
                    <a:pt x="70" y="72"/>
                  </a:lnTo>
                  <a:lnTo>
                    <a:pt x="75" y="70"/>
                  </a:lnTo>
                  <a:lnTo>
                    <a:pt x="81" y="68"/>
                  </a:lnTo>
                  <a:lnTo>
                    <a:pt x="84" y="65"/>
                  </a:lnTo>
                  <a:lnTo>
                    <a:pt x="88" y="63"/>
                  </a:lnTo>
                  <a:lnTo>
                    <a:pt x="94" y="55"/>
                  </a:lnTo>
                  <a:lnTo>
                    <a:pt x="98" y="46"/>
                  </a:lnTo>
                  <a:lnTo>
                    <a:pt x="100" y="41"/>
                  </a:lnTo>
                  <a:lnTo>
                    <a:pt x="102" y="38"/>
                  </a:lnTo>
                  <a:lnTo>
                    <a:pt x="102" y="28"/>
                  </a:lnTo>
                  <a:lnTo>
                    <a:pt x="102" y="23"/>
                  </a:lnTo>
                  <a:lnTo>
                    <a:pt x="100" y="17"/>
                  </a:lnTo>
                  <a:lnTo>
                    <a:pt x="98" y="12"/>
                  </a:lnTo>
                  <a:lnTo>
                    <a:pt x="94" y="10"/>
                  </a:lnTo>
                  <a:lnTo>
                    <a:pt x="92" y="6"/>
                  </a:lnTo>
                  <a:lnTo>
                    <a:pt x="89" y="4"/>
                  </a:lnTo>
                  <a:lnTo>
                    <a:pt x="84" y="1"/>
                  </a:lnTo>
                  <a:lnTo>
                    <a:pt x="77" y="1"/>
                  </a:lnTo>
                  <a:lnTo>
                    <a:pt x="72" y="0"/>
                  </a:lnTo>
                  <a:lnTo>
                    <a:pt x="64" y="1"/>
                  </a:lnTo>
                  <a:lnTo>
                    <a:pt x="58" y="3"/>
                  </a:lnTo>
                  <a:lnTo>
                    <a:pt x="51" y="6"/>
                  </a:lnTo>
                  <a:lnTo>
                    <a:pt x="46" y="10"/>
                  </a:lnTo>
                  <a:lnTo>
                    <a:pt x="38" y="16"/>
                  </a:lnTo>
                  <a:lnTo>
                    <a:pt x="30" y="22"/>
                  </a:lnTo>
                  <a:lnTo>
                    <a:pt x="22" y="29"/>
                  </a:lnTo>
                  <a:lnTo>
                    <a:pt x="17" y="40"/>
                  </a:lnTo>
                  <a:lnTo>
                    <a:pt x="10" y="48"/>
                  </a:lnTo>
                  <a:lnTo>
                    <a:pt x="5" y="55"/>
                  </a:lnTo>
                  <a:lnTo>
                    <a:pt x="0" y="67"/>
                  </a:lnTo>
                  <a:close/>
                </a:path>
              </a:pathLst>
            </a:custGeom>
            <a:solidFill>
              <a:srgbClr val="F561AF"/>
            </a:solidFill>
            <a:ln w="9525">
              <a:noFill/>
              <a:round/>
              <a:headEnd/>
              <a:tailEnd/>
            </a:ln>
          </p:spPr>
          <p:txBody>
            <a:bodyPr/>
            <a:lstStyle/>
            <a:p>
              <a:endParaRPr lang="ru-RU"/>
            </a:p>
          </p:txBody>
        </p:sp>
        <p:sp>
          <p:nvSpPr>
            <p:cNvPr id="162311" name="Freeform 3968"/>
            <p:cNvSpPr>
              <a:spLocks/>
            </p:cNvSpPr>
            <p:nvPr/>
          </p:nvSpPr>
          <p:spPr bwMode="auto">
            <a:xfrm>
              <a:off x="3214" y="1971"/>
              <a:ext cx="102" cy="122"/>
            </a:xfrm>
            <a:custGeom>
              <a:avLst/>
              <a:gdLst>
                <a:gd name="T0" fmla="*/ 0 w 102"/>
                <a:gd name="T1" fmla="*/ 65 h 122"/>
                <a:gd name="T2" fmla="*/ 18 w 102"/>
                <a:gd name="T3" fmla="*/ 84 h 122"/>
                <a:gd name="T4" fmla="*/ 41 w 102"/>
                <a:gd name="T5" fmla="*/ 100 h 122"/>
                <a:gd name="T6" fmla="*/ 73 w 102"/>
                <a:gd name="T7" fmla="*/ 122 h 122"/>
                <a:gd name="T8" fmla="*/ 68 w 102"/>
                <a:gd name="T9" fmla="*/ 116 h 122"/>
                <a:gd name="T10" fmla="*/ 60 w 102"/>
                <a:gd name="T11" fmla="*/ 104 h 122"/>
                <a:gd name="T12" fmla="*/ 58 w 102"/>
                <a:gd name="T13" fmla="*/ 97 h 122"/>
                <a:gd name="T14" fmla="*/ 58 w 102"/>
                <a:gd name="T15" fmla="*/ 90 h 122"/>
                <a:gd name="T16" fmla="*/ 60 w 102"/>
                <a:gd name="T17" fmla="*/ 84 h 122"/>
                <a:gd name="T18" fmla="*/ 64 w 102"/>
                <a:gd name="T19" fmla="*/ 78 h 122"/>
                <a:gd name="T20" fmla="*/ 70 w 102"/>
                <a:gd name="T21" fmla="*/ 72 h 122"/>
                <a:gd name="T22" fmla="*/ 75 w 102"/>
                <a:gd name="T23" fmla="*/ 70 h 122"/>
                <a:gd name="T24" fmla="*/ 88 w 102"/>
                <a:gd name="T25" fmla="*/ 63 h 122"/>
                <a:gd name="T26" fmla="*/ 94 w 102"/>
                <a:gd name="T27" fmla="*/ 55 h 122"/>
                <a:gd name="T28" fmla="*/ 98 w 102"/>
                <a:gd name="T29" fmla="*/ 46 h 122"/>
                <a:gd name="T30" fmla="*/ 102 w 102"/>
                <a:gd name="T31" fmla="*/ 38 h 122"/>
                <a:gd name="T32" fmla="*/ 102 w 102"/>
                <a:gd name="T33" fmla="*/ 28 h 122"/>
                <a:gd name="T34" fmla="*/ 100 w 102"/>
                <a:gd name="T35" fmla="*/ 17 h 122"/>
                <a:gd name="T36" fmla="*/ 96 w 102"/>
                <a:gd name="T37" fmla="*/ 8 h 122"/>
                <a:gd name="T38" fmla="*/ 84 w 102"/>
                <a:gd name="T39" fmla="*/ 1 h 122"/>
                <a:gd name="T40" fmla="*/ 72 w 102"/>
                <a:gd name="T41" fmla="*/ 0 h 122"/>
                <a:gd name="T42" fmla="*/ 58 w 102"/>
                <a:gd name="T43" fmla="*/ 3 h 122"/>
                <a:gd name="T44" fmla="*/ 46 w 102"/>
                <a:gd name="T45" fmla="*/ 10 h 122"/>
                <a:gd name="T46" fmla="*/ 30 w 102"/>
                <a:gd name="T47" fmla="*/ 22 h 122"/>
                <a:gd name="T48" fmla="*/ 17 w 102"/>
                <a:gd name="T49" fmla="*/ 40 h 122"/>
                <a:gd name="T50" fmla="*/ 5 w 102"/>
                <a:gd name="T51" fmla="*/ 55 h 122"/>
                <a:gd name="T52" fmla="*/ 0 w 102"/>
                <a:gd name="T53" fmla="*/ 65 h 12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2"/>
                <a:gd name="T82" fmla="*/ 0 h 122"/>
                <a:gd name="T83" fmla="*/ 102 w 102"/>
                <a:gd name="T84" fmla="*/ 122 h 12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2" h="122">
                  <a:moveTo>
                    <a:pt x="0" y="65"/>
                  </a:moveTo>
                  <a:lnTo>
                    <a:pt x="18" y="84"/>
                  </a:lnTo>
                  <a:lnTo>
                    <a:pt x="41" y="100"/>
                  </a:lnTo>
                  <a:lnTo>
                    <a:pt x="73" y="122"/>
                  </a:lnTo>
                  <a:lnTo>
                    <a:pt x="68" y="116"/>
                  </a:lnTo>
                  <a:lnTo>
                    <a:pt x="60" y="104"/>
                  </a:lnTo>
                  <a:lnTo>
                    <a:pt x="58" y="97"/>
                  </a:lnTo>
                  <a:lnTo>
                    <a:pt x="58" y="90"/>
                  </a:lnTo>
                  <a:lnTo>
                    <a:pt x="60" y="84"/>
                  </a:lnTo>
                  <a:lnTo>
                    <a:pt x="64" y="78"/>
                  </a:lnTo>
                  <a:lnTo>
                    <a:pt x="70" y="72"/>
                  </a:lnTo>
                  <a:lnTo>
                    <a:pt x="75" y="70"/>
                  </a:lnTo>
                  <a:lnTo>
                    <a:pt x="88" y="63"/>
                  </a:lnTo>
                  <a:lnTo>
                    <a:pt x="94" y="55"/>
                  </a:lnTo>
                  <a:lnTo>
                    <a:pt x="98" y="46"/>
                  </a:lnTo>
                  <a:lnTo>
                    <a:pt x="102" y="38"/>
                  </a:lnTo>
                  <a:lnTo>
                    <a:pt x="102" y="28"/>
                  </a:lnTo>
                  <a:lnTo>
                    <a:pt x="100" y="17"/>
                  </a:lnTo>
                  <a:lnTo>
                    <a:pt x="96" y="8"/>
                  </a:lnTo>
                  <a:lnTo>
                    <a:pt x="84" y="1"/>
                  </a:lnTo>
                  <a:lnTo>
                    <a:pt x="72" y="0"/>
                  </a:lnTo>
                  <a:lnTo>
                    <a:pt x="58" y="3"/>
                  </a:lnTo>
                  <a:lnTo>
                    <a:pt x="46" y="10"/>
                  </a:lnTo>
                  <a:lnTo>
                    <a:pt x="30" y="22"/>
                  </a:lnTo>
                  <a:lnTo>
                    <a:pt x="17" y="40"/>
                  </a:lnTo>
                  <a:lnTo>
                    <a:pt x="5" y="55"/>
                  </a:lnTo>
                  <a:lnTo>
                    <a:pt x="0" y="65"/>
                  </a:lnTo>
                </a:path>
              </a:pathLst>
            </a:custGeom>
            <a:noFill/>
            <a:ln w="6350" cap="rnd">
              <a:solidFill>
                <a:srgbClr val="CD5484"/>
              </a:solidFill>
              <a:prstDash val="solid"/>
              <a:round/>
              <a:headEnd/>
              <a:tailEnd/>
            </a:ln>
          </p:spPr>
          <p:txBody>
            <a:bodyPr/>
            <a:lstStyle/>
            <a:p>
              <a:endParaRPr lang="ru-RU"/>
            </a:p>
          </p:txBody>
        </p:sp>
        <p:sp>
          <p:nvSpPr>
            <p:cNvPr id="162312" name="Freeform 3969"/>
            <p:cNvSpPr>
              <a:spLocks/>
            </p:cNvSpPr>
            <p:nvPr/>
          </p:nvSpPr>
          <p:spPr bwMode="auto">
            <a:xfrm>
              <a:off x="3198" y="2025"/>
              <a:ext cx="107" cy="157"/>
            </a:xfrm>
            <a:custGeom>
              <a:avLst/>
              <a:gdLst>
                <a:gd name="T0" fmla="*/ 23 w 107"/>
                <a:gd name="T1" fmla="*/ 0 h 157"/>
                <a:gd name="T2" fmla="*/ 25 w 107"/>
                <a:gd name="T3" fmla="*/ 8 h 157"/>
                <a:gd name="T4" fmla="*/ 26 w 107"/>
                <a:gd name="T5" fmla="*/ 16 h 157"/>
                <a:gd name="T6" fmla="*/ 30 w 107"/>
                <a:gd name="T7" fmla="*/ 19 h 157"/>
                <a:gd name="T8" fmla="*/ 31 w 107"/>
                <a:gd name="T9" fmla="*/ 23 h 157"/>
                <a:gd name="T10" fmla="*/ 34 w 107"/>
                <a:gd name="T11" fmla="*/ 27 h 157"/>
                <a:gd name="T12" fmla="*/ 38 w 107"/>
                <a:gd name="T13" fmla="*/ 31 h 157"/>
                <a:gd name="T14" fmla="*/ 47 w 107"/>
                <a:gd name="T15" fmla="*/ 35 h 157"/>
                <a:gd name="T16" fmla="*/ 55 w 107"/>
                <a:gd name="T17" fmla="*/ 40 h 157"/>
                <a:gd name="T18" fmla="*/ 60 w 107"/>
                <a:gd name="T19" fmla="*/ 42 h 157"/>
                <a:gd name="T20" fmla="*/ 66 w 107"/>
                <a:gd name="T21" fmla="*/ 46 h 157"/>
                <a:gd name="T22" fmla="*/ 82 w 107"/>
                <a:gd name="T23" fmla="*/ 58 h 157"/>
                <a:gd name="T24" fmla="*/ 90 w 107"/>
                <a:gd name="T25" fmla="*/ 65 h 157"/>
                <a:gd name="T26" fmla="*/ 96 w 107"/>
                <a:gd name="T27" fmla="*/ 73 h 157"/>
                <a:gd name="T28" fmla="*/ 100 w 107"/>
                <a:gd name="T29" fmla="*/ 79 h 157"/>
                <a:gd name="T30" fmla="*/ 103 w 107"/>
                <a:gd name="T31" fmla="*/ 86 h 157"/>
                <a:gd name="T32" fmla="*/ 104 w 107"/>
                <a:gd name="T33" fmla="*/ 92 h 157"/>
                <a:gd name="T34" fmla="*/ 105 w 107"/>
                <a:gd name="T35" fmla="*/ 98 h 157"/>
                <a:gd name="T36" fmla="*/ 107 w 107"/>
                <a:gd name="T37" fmla="*/ 106 h 157"/>
                <a:gd name="T38" fmla="*/ 107 w 107"/>
                <a:gd name="T39" fmla="*/ 113 h 157"/>
                <a:gd name="T40" fmla="*/ 106 w 107"/>
                <a:gd name="T41" fmla="*/ 127 h 157"/>
                <a:gd name="T42" fmla="*/ 104 w 107"/>
                <a:gd name="T43" fmla="*/ 136 h 157"/>
                <a:gd name="T44" fmla="*/ 103 w 107"/>
                <a:gd name="T45" fmla="*/ 148 h 157"/>
                <a:gd name="T46" fmla="*/ 101 w 107"/>
                <a:gd name="T47" fmla="*/ 157 h 157"/>
                <a:gd name="T48" fmla="*/ 100 w 107"/>
                <a:gd name="T49" fmla="*/ 154 h 157"/>
                <a:gd name="T50" fmla="*/ 93 w 107"/>
                <a:gd name="T51" fmla="*/ 148 h 157"/>
                <a:gd name="T52" fmla="*/ 85 w 107"/>
                <a:gd name="T53" fmla="*/ 138 h 157"/>
                <a:gd name="T54" fmla="*/ 76 w 107"/>
                <a:gd name="T55" fmla="*/ 130 h 157"/>
                <a:gd name="T56" fmla="*/ 53 w 107"/>
                <a:gd name="T57" fmla="*/ 115 h 157"/>
                <a:gd name="T58" fmla="*/ 36 w 107"/>
                <a:gd name="T59" fmla="*/ 100 h 157"/>
                <a:gd name="T60" fmla="*/ 23 w 107"/>
                <a:gd name="T61" fmla="*/ 90 h 157"/>
                <a:gd name="T62" fmla="*/ 17 w 107"/>
                <a:gd name="T63" fmla="*/ 84 h 157"/>
                <a:gd name="T64" fmla="*/ 13 w 107"/>
                <a:gd name="T65" fmla="*/ 77 h 157"/>
                <a:gd name="T66" fmla="*/ 4 w 107"/>
                <a:gd name="T67" fmla="*/ 66 h 157"/>
                <a:gd name="T68" fmla="*/ 3 w 107"/>
                <a:gd name="T69" fmla="*/ 60 h 157"/>
                <a:gd name="T70" fmla="*/ 1 w 107"/>
                <a:gd name="T71" fmla="*/ 54 h 157"/>
                <a:gd name="T72" fmla="*/ 0 w 107"/>
                <a:gd name="T73" fmla="*/ 46 h 157"/>
                <a:gd name="T74" fmla="*/ 3 w 107"/>
                <a:gd name="T75" fmla="*/ 35 h 157"/>
                <a:gd name="T76" fmla="*/ 6 w 107"/>
                <a:gd name="T77" fmla="*/ 26 h 157"/>
                <a:gd name="T78" fmla="*/ 11 w 107"/>
                <a:gd name="T79" fmla="*/ 18 h 157"/>
                <a:gd name="T80" fmla="*/ 19 w 107"/>
                <a:gd name="T81" fmla="*/ 5 h 157"/>
                <a:gd name="T82" fmla="*/ 23 w 107"/>
                <a:gd name="T83" fmla="*/ 0 h 15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07"/>
                <a:gd name="T127" fmla="*/ 0 h 157"/>
                <a:gd name="T128" fmla="*/ 107 w 107"/>
                <a:gd name="T129" fmla="*/ 157 h 15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07" h="157">
                  <a:moveTo>
                    <a:pt x="23" y="0"/>
                  </a:moveTo>
                  <a:lnTo>
                    <a:pt x="25" y="8"/>
                  </a:lnTo>
                  <a:lnTo>
                    <a:pt x="26" y="16"/>
                  </a:lnTo>
                  <a:lnTo>
                    <a:pt x="30" y="19"/>
                  </a:lnTo>
                  <a:lnTo>
                    <a:pt x="31" y="23"/>
                  </a:lnTo>
                  <a:lnTo>
                    <a:pt x="34" y="27"/>
                  </a:lnTo>
                  <a:lnTo>
                    <a:pt x="38" y="31"/>
                  </a:lnTo>
                  <a:lnTo>
                    <a:pt x="47" y="35"/>
                  </a:lnTo>
                  <a:lnTo>
                    <a:pt x="55" y="40"/>
                  </a:lnTo>
                  <a:lnTo>
                    <a:pt x="60" y="42"/>
                  </a:lnTo>
                  <a:lnTo>
                    <a:pt x="66" y="46"/>
                  </a:lnTo>
                  <a:lnTo>
                    <a:pt x="82" y="58"/>
                  </a:lnTo>
                  <a:lnTo>
                    <a:pt x="90" y="65"/>
                  </a:lnTo>
                  <a:lnTo>
                    <a:pt x="96" y="73"/>
                  </a:lnTo>
                  <a:lnTo>
                    <a:pt x="100" y="79"/>
                  </a:lnTo>
                  <a:lnTo>
                    <a:pt x="103" y="86"/>
                  </a:lnTo>
                  <a:lnTo>
                    <a:pt x="104" y="92"/>
                  </a:lnTo>
                  <a:lnTo>
                    <a:pt x="105" y="98"/>
                  </a:lnTo>
                  <a:lnTo>
                    <a:pt x="107" y="106"/>
                  </a:lnTo>
                  <a:lnTo>
                    <a:pt x="107" y="113"/>
                  </a:lnTo>
                  <a:lnTo>
                    <a:pt x="106" y="127"/>
                  </a:lnTo>
                  <a:lnTo>
                    <a:pt x="104" y="136"/>
                  </a:lnTo>
                  <a:lnTo>
                    <a:pt x="103" y="148"/>
                  </a:lnTo>
                  <a:lnTo>
                    <a:pt x="101" y="157"/>
                  </a:lnTo>
                  <a:lnTo>
                    <a:pt x="100" y="154"/>
                  </a:lnTo>
                  <a:lnTo>
                    <a:pt x="93" y="148"/>
                  </a:lnTo>
                  <a:lnTo>
                    <a:pt x="85" y="138"/>
                  </a:lnTo>
                  <a:lnTo>
                    <a:pt x="76" y="130"/>
                  </a:lnTo>
                  <a:lnTo>
                    <a:pt x="53" y="115"/>
                  </a:lnTo>
                  <a:lnTo>
                    <a:pt x="36" y="100"/>
                  </a:lnTo>
                  <a:lnTo>
                    <a:pt x="23" y="90"/>
                  </a:lnTo>
                  <a:lnTo>
                    <a:pt x="17" y="84"/>
                  </a:lnTo>
                  <a:lnTo>
                    <a:pt x="13" y="77"/>
                  </a:lnTo>
                  <a:lnTo>
                    <a:pt x="4" y="66"/>
                  </a:lnTo>
                  <a:lnTo>
                    <a:pt x="3" y="60"/>
                  </a:lnTo>
                  <a:lnTo>
                    <a:pt x="1" y="54"/>
                  </a:lnTo>
                  <a:lnTo>
                    <a:pt x="0" y="46"/>
                  </a:lnTo>
                  <a:lnTo>
                    <a:pt x="3" y="35"/>
                  </a:lnTo>
                  <a:lnTo>
                    <a:pt x="6" y="26"/>
                  </a:lnTo>
                  <a:lnTo>
                    <a:pt x="11" y="18"/>
                  </a:lnTo>
                  <a:lnTo>
                    <a:pt x="19" y="5"/>
                  </a:lnTo>
                  <a:lnTo>
                    <a:pt x="23" y="0"/>
                  </a:lnTo>
                  <a:close/>
                </a:path>
              </a:pathLst>
            </a:custGeom>
            <a:solidFill>
              <a:srgbClr val="F8BDD6"/>
            </a:solidFill>
            <a:ln w="9525">
              <a:noFill/>
              <a:round/>
              <a:headEnd/>
              <a:tailEnd/>
            </a:ln>
          </p:spPr>
          <p:txBody>
            <a:bodyPr/>
            <a:lstStyle/>
            <a:p>
              <a:endParaRPr lang="ru-RU"/>
            </a:p>
          </p:txBody>
        </p:sp>
        <p:sp>
          <p:nvSpPr>
            <p:cNvPr id="162313" name="Freeform 3970"/>
            <p:cNvSpPr>
              <a:spLocks/>
            </p:cNvSpPr>
            <p:nvPr/>
          </p:nvSpPr>
          <p:spPr bwMode="auto">
            <a:xfrm>
              <a:off x="3198" y="2025"/>
              <a:ext cx="106" cy="157"/>
            </a:xfrm>
            <a:custGeom>
              <a:avLst/>
              <a:gdLst>
                <a:gd name="T0" fmla="*/ 21 w 106"/>
                <a:gd name="T1" fmla="*/ 0 h 157"/>
                <a:gd name="T2" fmla="*/ 30 w 106"/>
                <a:gd name="T3" fmla="*/ 23 h 157"/>
                <a:gd name="T4" fmla="*/ 36 w 106"/>
                <a:gd name="T5" fmla="*/ 31 h 157"/>
                <a:gd name="T6" fmla="*/ 45 w 106"/>
                <a:gd name="T7" fmla="*/ 35 h 157"/>
                <a:gd name="T8" fmla="*/ 64 w 106"/>
                <a:gd name="T9" fmla="*/ 46 h 157"/>
                <a:gd name="T10" fmla="*/ 81 w 106"/>
                <a:gd name="T11" fmla="*/ 58 h 157"/>
                <a:gd name="T12" fmla="*/ 95 w 106"/>
                <a:gd name="T13" fmla="*/ 73 h 157"/>
                <a:gd name="T14" fmla="*/ 101 w 106"/>
                <a:gd name="T15" fmla="*/ 86 h 157"/>
                <a:gd name="T16" fmla="*/ 106 w 106"/>
                <a:gd name="T17" fmla="*/ 98 h 157"/>
                <a:gd name="T18" fmla="*/ 104 w 106"/>
                <a:gd name="T19" fmla="*/ 127 h 157"/>
                <a:gd name="T20" fmla="*/ 100 w 106"/>
                <a:gd name="T21" fmla="*/ 157 h 157"/>
                <a:gd name="T22" fmla="*/ 91 w 106"/>
                <a:gd name="T23" fmla="*/ 148 h 157"/>
                <a:gd name="T24" fmla="*/ 74 w 106"/>
                <a:gd name="T25" fmla="*/ 130 h 157"/>
                <a:gd name="T26" fmla="*/ 52 w 106"/>
                <a:gd name="T27" fmla="*/ 115 h 157"/>
                <a:gd name="T28" fmla="*/ 34 w 106"/>
                <a:gd name="T29" fmla="*/ 100 h 157"/>
                <a:gd name="T30" fmla="*/ 11 w 106"/>
                <a:gd name="T31" fmla="*/ 77 h 157"/>
                <a:gd name="T32" fmla="*/ 2 w 106"/>
                <a:gd name="T33" fmla="*/ 66 h 157"/>
                <a:gd name="T34" fmla="*/ 0 w 106"/>
                <a:gd name="T35" fmla="*/ 54 h 157"/>
                <a:gd name="T36" fmla="*/ 0 w 106"/>
                <a:gd name="T37" fmla="*/ 44 h 157"/>
                <a:gd name="T38" fmla="*/ 1 w 106"/>
                <a:gd name="T39" fmla="*/ 35 h 157"/>
                <a:gd name="T40" fmla="*/ 9 w 106"/>
                <a:gd name="T41" fmla="*/ 18 h 157"/>
                <a:gd name="T42" fmla="*/ 21 w 106"/>
                <a:gd name="T43" fmla="*/ 0 h 15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06"/>
                <a:gd name="T67" fmla="*/ 0 h 157"/>
                <a:gd name="T68" fmla="*/ 106 w 106"/>
                <a:gd name="T69" fmla="*/ 157 h 15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06" h="157">
                  <a:moveTo>
                    <a:pt x="21" y="0"/>
                  </a:moveTo>
                  <a:lnTo>
                    <a:pt x="30" y="23"/>
                  </a:lnTo>
                  <a:lnTo>
                    <a:pt x="36" y="31"/>
                  </a:lnTo>
                  <a:lnTo>
                    <a:pt x="45" y="35"/>
                  </a:lnTo>
                  <a:lnTo>
                    <a:pt x="64" y="46"/>
                  </a:lnTo>
                  <a:lnTo>
                    <a:pt x="81" y="58"/>
                  </a:lnTo>
                  <a:lnTo>
                    <a:pt x="95" y="73"/>
                  </a:lnTo>
                  <a:lnTo>
                    <a:pt x="101" y="86"/>
                  </a:lnTo>
                  <a:lnTo>
                    <a:pt x="106" y="98"/>
                  </a:lnTo>
                  <a:lnTo>
                    <a:pt x="104" y="127"/>
                  </a:lnTo>
                  <a:lnTo>
                    <a:pt x="100" y="157"/>
                  </a:lnTo>
                  <a:lnTo>
                    <a:pt x="91" y="148"/>
                  </a:lnTo>
                  <a:lnTo>
                    <a:pt x="74" y="130"/>
                  </a:lnTo>
                  <a:lnTo>
                    <a:pt x="52" y="115"/>
                  </a:lnTo>
                  <a:lnTo>
                    <a:pt x="34" y="100"/>
                  </a:lnTo>
                  <a:lnTo>
                    <a:pt x="11" y="77"/>
                  </a:lnTo>
                  <a:lnTo>
                    <a:pt x="2" y="66"/>
                  </a:lnTo>
                  <a:lnTo>
                    <a:pt x="0" y="54"/>
                  </a:lnTo>
                  <a:lnTo>
                    <a:pt x="0" y="44"/>
                  </a:lnTo>
                  <a:lnTo>
                    <a:pt x="1" y="35"/>
                  </a:lnTo>
                  <a:lnTo>
                    <a:pt x="9" y="18"/>
                  </a:lnTo>
                  <a:lnTo>
                    <a:pt x="21" y="0"/>
                  </a:lnTo>
                </a:path>
              </a:pathLst>
            </a:custGeom>
            <a:noFill/>
            <a:ln w="4763" cap="rnd">
              <a:solidFill>
                <a:srgbClr val="CD5484"/>
              </a:solidFill>
              <a:prstDash val="solid"/>
              <a:round/>
              <a:headEnd/>
              <a:tailEnd/>
            </a:ln>
          </p:spPr>
          <p:txBody>
            <a:bodyPr/>
            <a:lstStyle/>
            <a:p>
              <a:endParaRPr lang="ru-RU"/>
            </a:p>
          </p:txBody>
        </p:sp>
        <p:sp>
          <p:nvSpPr>
            <p:cNvPr id="162314" name="Freeform 3971"/>
            <p:cNvSpPr>
              <a:spLocks/>
            </p:cNvSpPr>
            <p:nvPr/>
          </p:nvSpPr>
          <p:spPr bwMode="auto">
            <a:xfrm>
              <a:off x="3198" y="2203"/>
              <a:ext cx="107" cy="157"/>
            </a:xfrm>
            <a:custGeom>
              <a:avLst/>
              <a:gdLst>
                <a:gd name="T0" fmla="*/ 17 w 107"/>
                <a:gd name="T1" fmla="*/ 0 h 157"/>
                <a:gd name="T2" fmla="*/ 20 w 107"/>
                <a:gd name="T3" fmla="*/ 9 h 157"/>
                <a:gd name="T4" fmla="*/ 25 w 107"/>
                <a:gd name="T5" fmla="*/ 17 h 157"/>
                <a:gd name="T6" fmla="*/ 31 w 107"/>
                <a:gd name="T7" fmla="*/ 25 h 157"/>
                <a:gd name="T8" fmla="*/ 34 w 107"/>
                <a:gd name="T9" fmla="*/ 29 h 157"/>
                <a:gd name="T10" fmla="*/ 39 w 107"/>
                <a:gd name="T11" fmla="*/ 33 h 157"/>
                <a:gd name="T12" fmla="*/ 47 w 107"/>
                <a:gd name="T13" fmla="*/ 38 h 157"/>
                <a:gd name="T14" fmla="*/ 56 w 107"/>
                <a:gd name="T15" fmla="*/ 42 h 157"/>
                <a:gd name="T16" fmla="*/ 66 w 107"/>
                <a:gd name="T17" fmla="*/ 47 h 157"/>
                <a:gd name="T18" fmla="*/ 82 w 107"/>
                <a:gd name="T19" fmla="*/ 59 h 157"/>
                <a:gd name="T20" fmla="*/ 90 w 107"/>
                <a:gd name="T21" fmla="*/ 66 h 157"/>
                <a:gd name="T22" fmla="*/ 96 w 107"/>
                <a:gd name="T23" fmla="*/ 73 h 157"/>
                <a:gd name="T24" fmla="*/ 100 w 107"/>
                <a:gd name="T25" fmla="*/ 79 h 157"/>
                <a:gd name="T26" fmla="*/ 103 w 107"/>
                <a:gd name="T27" fmla="*/ 86 h 157"/>
                <a:gd name="T28" fmla="*/ 104 w 107"/>
                <a:gd name="T29" fmla="*/ 92 h 157"/>
                <a:gd name="T30" fmla="*/ 105 w 107"/>
                <a:gd name="T31" fmla="*/ 98 h 157"/>
                <a:gd name="T32" fmla="*/ 107 w 107"/>
                <a:gd name="T33" fmla="*/ 106 h 157"/>
                <a:gd name="T34" fmla="*/ 107 w 107"/>
                <a:gd name="T35" fmla="*/ 112 h 157"/>
                <a:gd name="T36" fmla="*/ 106 w 107"/>
                <a:gd name="T37" fmla="*/ 127 h 157"/>
                <a:gd name="T38" fmla="*/ 104 w 107"/>
                <a:gd name="T39" fmla="*/ 136 h 157"/>
                <a:gd name="T40" fmla="*/ 103 w 107"/>
                <a:gd name="T41" fmla="*/ 146 h 157"/>
                <a:gd name="T42" fmla="*/ 101 w 107"/>
                <a:gd name="T43" fmla="*/ 157 h 157"/>
                <a:gd name="T44" fmla="*/ 100 w 107"/>
                <a:gd name="T45" fmla="*/ 153 h 157"/>
                <a:gd name="T46" fmla="*/ 93 w 107"/>
                <a:gd name="T47" fmla="*/ 146 h 157"/>
                <a:gd name="T48" fmla="*/ 85 w 107"/>
                <a:gd name="T49" fmla="*/ 137 h 157"/>
                <a:gd name="T50" fmla="*/ 76 w 107"/>
                <a:gd name="T51" fmla="*/ 130 h 157"/>
                <a:gd name="T52" fmla="*/ 53 w 107"/>
                <a:gd name="T53" fmla="*/ 114 h 157"/>
                <a:gd name="T54" fmla="*/ 36 w 107"/>
                <a:gd name="T55" fmla="*/ 100 h 157"/>
                <a:gd name="T56" fmla="*/ 23 w 107"/>
                <a:gd name="T57" fmla="*/ 90 h 157"/>
                <a:gd name="T58" fmla="*/ 17 w 107"/>
                <a:gd name="T59" fmla="*/ 85 h 157"/>
                <a:gd name="T60" fmla="*/ 13 w 107"/>
                <a:gd name="T61" fmla="*/ 78 h 157"/>
                <a:gd name="T62" fmla="*/ 4 w 107"/>
                <a:gd name="T63" fmla="*/ 68 h 157"/>
                <a:gd name="T64" fmla="*/ 3 w 107"/>
                <a:gd name="T65" fmla="*/ 61 h 157"/>
                <a:gd name="T66" fmla="*/ 1 w 107"/>
                <a:gd name="T67" fmla="*/ 55 h 157"/>
                <a:gd name="T68" fmla="*/ 0 w 107"/>
                <a:gd name="T69" fmla="*/ 50 h 157"/>
                <a:gd name="T70" fmla="*/ 0 w 107"/>
                <a:gd name="T71" fmla="*/ 47 h 157"/>
                <a:gd name="T72" fmla="*/ 1 w 107"/>
                <a:gd name="T73" fmla="*/ 38 h 157"/>
                <a:gd name="T74" fmla="*/ 3 w 107"/>
                <a:gd name="T75" fmla="*/ 29 h 157"/>
                <a:gd name="T76" fmla="*/ 6 w 107"/>
                <a:gd name="T77" fmla="*/ 18 h 157"/>
                <a:gd name="T78" fmla="*/ 13 w 107"/>
                <a:gd name="T79" fmla="*/ 6 h 157"/>
                <a:gd name="T80" fmla="*/ 17 w 107"/>
                <a:gd name="T81" fmla="*/ 0 h 1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7"/>
                <a:gd name="T124" fmla="*/ 0 h 157"/>
                <a:gd name="T125" fmla="*/ 107 w 107"/>
                <a:gd name="T126" fmla="*/ 157 h 1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7" h="157">
                  <a:moveTo>
                    <a:pt x="17" y="0"/>
                  </a:moveTo>
                  <a:lnTo>
                    <a:pt x="20" y="9"/>
                  </a:lnTo>
                  <a:lnTo>
                    <a:pt x="25" y="17"/>
                  </a:lnTo>
                  <a:lnTo>
                    <a:pt x="31" y="25"/>
                  </a:lnTo>
                  <a:lnTo>
                    <a:pt x="34" y="29"/>
                  </a:lnTo>
                  <a:lnTo>
                    <a:pt x="39" y="33"/>
                  </a:lnTo>
                  <a:lnTo>
                    <a:pt x="47" y="38"/>
                  </a:lnTo>
                  <a:lnTo>
                    <a:pt x="56" y="42"/>
                  </a:lnTo>
                  <a:lnTo>
                    <a:pt x="66" y="47"/>
                  </a:lnTo>
                  <a:lnTo>
                    <a:pt x="82" y="59"/>
                  </a:lnTo>
                  <a:lnTo>
                    <a:pt x="90" y="66"/>
                  </a:lnTo>
                  <a:lnTo>
                    <a:pt x="96" y="73"/>
                  </a:lnTo>
                  <a:lnTo>
                    <a:pt x="100" y="79"/>
                  </a:lnTo>
                  <a:lnTo>
                    <a:pt x="103" y="86"/>
                  </a:lnTo>
                  <a:lnTo>
                    <a:pt x="104" y="92"/>
                  </a:lnTo>
                  <a:lnTo>
                    <a:pt x="105" y="98"/>
                  </a:lnTo>
                  <a:lnTo>
                    <a:pt x="107" y="106"/>
                  </a:lnTo>
                  <a:lnTo>
                    <a:pt x="107" y="112"/>
                  </a:lnTo>
                  <a:lnTo>
                    <a:pt x="106" y="127"/>
                  </a:lnTo>
                  <a:lnTo>
                    <a:pt x="104" y="136"/>
                  </a:lnTo>
                  <a:lnTo>
                    <a:pt x="103" y="146"/>
                  </a:lnTo>
                  <a:lnTo>
                    <a:pt x="101" y="157"/>
                  </a:lnTo>
                  <a:lnTo>
                    <a:pt x="100" y="153"/>
                  </a:lnTo>
                  <a:lnTo>
                    <a:pt x="93" y="146"/>
                  </a:lnTo>
                  <a:lnTo>
                    <a:pt x="85" y="137"/>
                  </a:lnTo>
                  <a:lnTo>
                    <a:pt x="76" y="130"/>
                  </a:lnTo>
                  <a:lnTo>
                    <a:pt x="53" y="114"/>
                  </a:lnTo>
                  <a:lnTo>
                    <a:pt x="36" y="100"/>
                  </a:lnTo>
                  <a:lnTo>
                    <a:pt x="23" y="90"/>
                  </a:lnTo>
                  <a:lnTo>
                    <a:pt x="17" y="85"/>
                  </a:lnTo>
                  <a:lnTo>
                    <a:pt x="13" y="78"/>
                  </a:lnTo>
                  <a:lnTo>
                    <a:pt x="4" y="68"/>
                  </a:lnTo>
                  <a:lnTo>
                    <a:pt x="3" y="61"/>
                  </a:lnTo>
                  <a:lnTo>
                    <a:pt x="1" y="55"/>
                  </a:lnTo>
                  <a:lnTo>
                    <a:pt x="0" y="50"/>
                  </a:lnTo>
                  <a:lnTo>
                    <a:pt x="0" y="47"/>
                  </a:lnTo>
                  <a:lnTo>
                    <a:pt x="1" y="38"/>
                  </a:lnTo>
                  <a:lnTo>
                    <a:pt x="3" y="29"/>
                  </a:lnTo>
                  <a:lnTo>
                    <a:pt x="6" y="18"/>
                  </a:lnTo>
                  <a:lnTo>
                    <a:pt x="13" y="6"/>
                  </a:lnTo>
                  <a:lnTo>
                    <a:pt x="17" y="0"/>
                  </a:lnTo>
                  <a:close/>
                </a:path>
              </a:pathLst>
            </a:custGeom>
            <a:solidFill>
              <a:srgbClr val="F8BDD6"/>
            </a:solidFill>
            <a:ln w="9525">
              <a:noFill/>
              <a:round/>
              <a:headEnd/>
              <a:tailEnd/>
            </a:ln>
          </p:spPr>
          <p:txBody>
            <a:bodyPr/>
            <a:lstStyle/>
            <a:p>
              <a:endParaRPr lang="ru-RU"/>
            </a:p>
          </p:txBody>
        </p:sp>
        <p:sp>
          <p:nvSpPr>
            <p:cNvPr id="162315" name="Freeform 3972"/>
            <p:cNvSpPr>
              <a:spLocks/>
            </p:cNvSpPr>
            <p:nvPr/>
          </p:nvSpPr>
          <p:spPr bwMode="auto">
            <a:xfrm>
              <a:off x="3198" y="2203"/>
              <a:ext cx="106" cy="157"/>
            </a:xfrm>
            <a:custGeom>
              <a:avLst/>
              <a:gdLst>
                <a:gd name="T0" fmla="*/ 15 w 106"/>
                <a:gd name="T1" fmla="*/ 0 h 157"/>
                <a:gd name="T2" fmla="*/ 20 w 106"/>
                <a:gd name="T3" fmla="*/ 9 h 157"/>
                <a:gd name="T4" fmla="*/ 30 w 106"/>
                <a:gd name="T5" fmla="*/ 25 h 157"/>
                <a:gd name="T6" fmla="*/ 38 w 106"/>
                <a:gd name="T7" fmla="*/ 33 h 157"/>
                <a:gd name="T8" fmla="*/ 45 w 106"/>
                <a:gd name="T9" fmla="*/ 38 h 157"/>
                <a:gd name="T10" fmla="*/ 55 w 106"/>
                <a:gd name="T11" fmla="*/ 40 h 157"/>
                <a:gd name="T12" fmla="*/ 64 w 106"/>
                <a:gd name="T13" fmla="*/ 47 h 157"/>
                <a:gd name="T14" fmla="*/ 81 w 106"/>
                <a:gd name="T15" fmla="*/ 59 h 157"/>
                <a:gd name="T16" fmla="*/ 95 w 106"/>
                <a:gd name="T17" fmla="*/ 73 h 157"/>
                <a:gd name="T18" fmla="*/ 101 w 106"/>
                <a:gd name="T19" fmla="*/ 86 h 157"/>
                <a:gd name="T20" fmla="*/ 106 w 106"/>
                <a:gd name="T21" fmla="*/ 98 h 157"/>
                <a:gd name="T22" fmla="*/ 104 w 106"/>
                <a:gd name="T23" fmla="*/ 127 h 157"/>
                <a:gd name="T24" fmla="*/ 100 w 106"/>
                <a:gd name="T25" fmla="*/ 157 h 157"/>
                <a:gd name="T26" fmla="*/ 91 w 106"/>
                <a:gd name="T27" fmla="*/ 146 h 157"/>
                <a:gd name="T28" fmla="*/ 74 w 106"/>
                <a:gd name="T29" fmla="*/ 130 h 157"/>
                <a:gd name="T30" fmla="*/ 52 w 106"/>
                <a:gd name="T31" fmla="*/ 114 h 157"/>
                <a:gd name="T32" fmla="*/ 34 w 106"/>
                <a:gd name="T33" fmla="*/ 100 h 157"/>
                <a:gd name="T34" fmla="*/ 11 w 106"/>
                <a:gd name="T35" fmla="*/ 78 h 157"/>
                <a:gd name="T36" fmla="*/ 2 w 106"/>
                <a:gd name="T37" fmla="*/ 68 h 157"/>
                <a:gd name="T38" fmla="*/ 0 w 106"/>
                <a:gd name="T39" fmla="*/ 55 h 157"/>
                <a:gd name="T40" fmla="*/ 0 w 106"/>
                <a:gd name="T41" fmla="*/ 38 h 157"/>
                <a:gd name="T42" fmla="*/ 6 w 106"/>
                <a:gd name="T43" fmla="*/ 18 h 157"/>
                <a:gd name="T44" fmla="*/ 15 w 106"/>
                <a:gd name="T45" fmla="*/ 0 h 15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6"/>
                <a:gd name="T70" fmla="*/ 0 h 157"/>
                <a:gd name="T71" fmla="*/ 106 w 106"/>
                <a:gd name="T72" fmla="*/ 157 h 15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6" h="157">
                  <a:moveTo>
                    <a:pt x="15" y="0"/>
                  </a:moveTo>
                  <a:lnTo>
                    <a:pt x="20" y="9"/>
                  </a:lnTo>
                  <a:lnTo>
                    <a:pt x="30" y="25"/>
                  </a:lnTo>
                  <a:lnTo>
                    <a:pt x="38" y="33"/>
                  </a:lnTo>
                  <a:lnTo>
                    <a:pt x="45" y="38"/>
                  </a:lnTo>
                  <a:lnTo>
                    <a:pt x="55" y="40"/>
                  </a:lnTo>
                  <a:lnTo>
                    <a:pt x="64" y="47"/>
                  </a:lnTo>
                  <a:lnTo>
                    <a:pt x="81" y="59"/>
                  </a:lnTo>
                  <a:lnTo>
                    <a:pt x="95" y="73"/>
                  </a:lnTo>
                  <a:lnTo>
                    <a:pt x="101" y="86"/>
                  </a:lnTo>
                  <a:lnTo>
                    <a:pt x="106" y="98"/>
                  </a:lnTo>
                  <a:lnTo>
                    <a:pt x="104" y="127"/>
                  </a:lnTo>
                  <a:lnTo>
                    <a:pt x="100" y="157"/>
                  </a:lnTo>
                  <a:lnTo>
                    <a:pt x="91" y="146"/>
                  </a:lnTo>
                  <a:lnTo>
                    <a:pt x="74" y="130"/>
                  </a:lnTo>
                  <a:lnTo>
                    <a:pt x="52" y="114"/>
                  </a:lnTo>
                  <a:lnTo>
                    <a:pt x="34" y="100"/>
                  </a:lnTo>
                  <a:lnTo>
                    <a:pt x="11" y="78"/>
                  </a:lnTo>
                  <a:lnTo>
                    <a:pt x="2" y="68"/>
                  </a:lnTo>
                  <a:lnTo>
                    <a:pt x="0" y="55"/>
                  </a:lnTo>
                  <a:lnTo>
                    <a:pt x="0" y="38"/>
                  </a:lnTo>
                  <a:lnTo>
                    <a:pt x="6" y="18"/>
                  </a:lnTo>
                  <a:lnTo>
                    <a:pt x="15" y="0"/>
                  </a:lnTo>
                </a:path>
              </a:pathLst>
            </a:custGeom>
            <a:noFill/>
            <a:ln w="4763" cap="rnd">
              <a:solidFill>
                <a:srgbClr val="CD5484"/>
              </a:solidFill>
              <a:prstDash val="solid"/>
              <a:round/>
              <a:headEnd/>
              <a:tailEnd/>
            </a:ln>
          </p:spPr>
          <p:txBody>
            <a:bodyPr/>
            <a:lstStyle/>
            <a:p>
              <a:endParaRPr lang="ru-RU"/>
            </a:p>
          </p:txBody>
        </p:sp>
        <p:sp>
          <p:nvSpPr>
            <p:cNvPr id="162316" name="Freeform 3973"/>
            <p:cNvSpPr>
              <a:spLocks/>
            </p:cNvSpPr>
            <p:nvPr/>
          </p:nvSpPr>
          <p:spPr bwMode="auto">
            <a:xfrm>
              <a:off x="3214" y="2312"/>
              <a:ext cx="84" cy="130"/>
            </a:xfrm>
            <a:custGeom>
              <a:avLst/>
              <a:gdLst>
                <a:gd name="T0" fmla="*/ 75 w 84"/>
                <a:gd name="T1" fmla="*/ 70 h 130"/>
                <a:gd name="T2" fmla="*/ 75 w 84"/>
                <a:gd name="T3" fmla="*/ 73 h 130"/>
                <a:gd name="T4" fmla="*/ 71 w 84"/>
                <a:gd name="T5" fmla="*/ 77 h 130"/>
                <a:gd name="T6" fmla="*/ 66 w 84"/>
                <a:gd name="T7" fmla="*/ 81 h 130"/>
                <a:gd name="T8" fmla="*/ 62 w 84"/>
                <a:gd name="T9" fmla="*/ 88 h 130"/>
                <a:gd name="T10" fmla="*/ 60 w 84"/>
                <a:gd name="T11" fmla="*/ 91 h 130"/>
                <a:gd name="T12" fmla="*/ 59 w 84"/>
                <a:gd name="T13" fmla="*/ 94 h 130"/>
                <a:gd name="T14" fmla="*/ 59 w 84"/>
                <a:gd name="T15" fmla="*/ 100 h 130"/>
                <a:gd name="T16" fmla="*/ 59 w 84"/>
                <a:gd name="T17" fmla="*/ 107 h 130"/>
                <a:gd name="T18" fmla="*/ 60 w 84"/>
                <a:gd name="T19" fmla="*/ 118 h 130"/>
                <a:gd name="T20" fmla="*/ 65 w 84"/>
                <a:gd name="T21" fmla="*/ 130 h 130"/>
                <a:gd name="T22" fmla="*/ 47 w 84"/>
                <a:gd name="T23" fmla="*/ 123 h 130"/>
                <a:gd name="T24" fmla="*/ 33 w 84"/>
                <a:gd name="T25" fmla="*/ 113 h 130"/>
                <a:gd name="T26" fmla="*/ 25 w 84"/>
                <a:gd name="T27" fmla="*/ 107 h 130"/>
                <a:gd name="T28" fmla="*/ 19 w 84"/>
                <a:gd name="T29" fmla="*/ 102 h 130"/>
                <a:gd name="T30" fmla="*/ 13 w 84"/>
                <a:gd name="T31" fmla="*/ 94 h 130"/>
                <a:gd name="T32" fmla="*/ 7 w 84"/>
                <a:gd name="T33" fmla="*/ 85 h 130"/>
                <a:gd name="T34" fmla="*/ 0 w 84"/>
                <a:gd name="T35" fmla="*/ 76 h 130"/>
                <a:gd name="T36" fmla="*/ 2 w 84"/>
                <a:gd name="T37" fmla="*/ 66 h 130"/>
                <a:gd name="T38" fmla="*/ 7 w 84"/>
                <a:gd name="T39" fmla="*/ 58 h 130"/>
                <a:gd name="T40" fmla="*/ 9 w 84"/>
                <a:gd name="T41" fmla="*/ 53 h 130"/>
                <a:gd name="T42" fmla="*/ 13 w 84"/>
                <a:gd name="T43" fmla="*/ 50 h 130"/>
                <a:gd name="T44" fmla="*/ 18 w 84"/>
                <a:gd name="T45" fmla="*/ 45 h 130"/>
                <a:gd name="T46" fmla="*/ 24 w 84"/>
                <a:gd name="T47" fmla="*/ 42 h 130"/>
                <a:gd name="T48" fmla="*/ 29 w 84"/>
                <a:gd name="T49" fmla="*/ 36 h 130"/>
                <a:gd name="T50" fmla="*/ 31 w 84"/>
                <a:gd name="T51" fmla="*/ 32 h 130"/>
                <a:gd name="T52" fmla="*/ 33 w 84"/>
                <a:gd name="T53" fmla="*/ 29 h 130"/>
                <a:gd name="T54" fmla="*/ 34 w 84"/>
                <a:gd name="T55" fmla="*/ 25 h 130"/>
                <a:gd name="T56" fmla="*/ 34 w 84"/>
                <a:gd name="T57" fmla="*/ 19 h 130"/>
                <a:gd name="T58" fmla="*/ 31 w 84"/>
                <a:gd name="T59" fmla="*/ 10 h 130"/>
                <a:gd name="T60" fmla="*/ 28 w 84"/>
                <a:gd name="T61" fmla="*/ 0 h 130"/>
                <a:gd name="T62" fmla="*/ 42 w 84"/>
                <a:gd name="T63" fmla="*/ 8 h 130"/>
                <a:gd name="T64" fmla="*/ 53 w 84"/>
                <a:gd name="T65" fmla="*/ 17 h 130"/>
                <a:gd name="T66" fmla="*/ 64 w 84"/>
                <a:gd name="T67" fmla="*/ 26 h 130"/>
                <a:gd name="T68" fmla="*/ 77 w 84"/>
                <a:gd name="T69" fmla="*/ 38 h 130"/>
                <a:gd name="T70" fmla="*/ 84 w 84"/>
                <a:gd name="T71" fmla="*/ 45 h 130"/>
                <a:gd name="T72" fmla="*/ 82 w 84"/>
                <a:gd name="T73" fmla="*/ 55 h 130"/>
                <a:gd name="T74" fmla="*/ 79 w 84"/>
                <a:gd name="T75" fmla="*/ 62 h 130"/>
                <a:gd name="T76" fmla="*/ 75 w 84"/>
                <a:gd name="T77" fmla="*/ 70 h 13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4"/>
                <a:gd name="T118" fmla="*/ 0 h 130"/>
                <a:gd name="T119" fmla="*/ 84 w 84"/>
                <a:gd name="T120" fmla="*/ 130 h 13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4" h="130">
                  <a:moveTo>
                    <a:pt x="75" y="70"/>
                  </a:moveTo>
                  <a:lnTo>
                    <a:pt x="75" y="73"/>
                  </a:lnTo>
                  <a:lnTo>
                    <a:pt x="71" y="77"/>
                  </a:lnTo>
                  <a:lnTo>
                    <a:pt x="66" y="81"/>
                  </a:lnTo>
                  <a:lnTo>
                    <a:pt x="62" y="88"/>
                  </a:lnTo>
                  <a:lnTo>
                    <a:pt x="60" y="91"/>
                  </a:lnTo>
                  <a:lnTo>
                    <a:pt x="59" y="94"/>
                  </a:lnTo>
                  <a:lnTo>
                    <a:pt x="59" y="100"/>
                  </a:lnTo>
                  <a:lnTo>
                    <a:pt x="59" y="107"/>
                  </a:lnTo>
                  <a:lnTo>
                    <a:pt x="60" y="118"/>
                  </a:lnTo>
                  <a:lnTo>
                    <a:pt x="65" y="130"/>
                  </a:lnTo>
                  <a:lnTo>
                    <a:pt x="47" y="123"/>
                  </a:lnTo>
                  <a:lnTo>
                    <a:pt x="33" y="113"/>
                  </a:lnTo>
                  <a:lnTo>
                    <a:pt x="25" y="107"/>
                  </a:lnTo>
                  <a:lnTo>
                    <a:pt x="19" y="102"/>
                  </a:lnTo>
                  <a:lnTo>
                    <a:pt x="13" y="94"/>
                  </a:lnTo>
                  <a:lnTo>
                    <a:pt x="7" y="85"/>
                  </a:lnTo>
                  <a:lnTo>
                    <a:pt x="0" y="76"/>
                  </a:lnTo>
                  <a:lnTo>
                    <a:pt x="2" y="66"/>
                  </a:lnTo>
                  <a:lnTo>
                    <a:pt x="7" y="58"/>
                  </a:lnTo>
                  <a:lnTo>
                    <a:pt x="9" y="53"/>
                  </a:lnTo>
                  <a:lnTo>
                    <a:pt x="13" y="50"/>
                  </a:lnTo>
                  <a:lnTo>
                    <a:pt x="18" y="45"/>
                  </a:lnTo>
                  <a:lnTo>
                    <a:pt x="24" y="42"/>
                  </a:lnTo>
                  <a:lnTo>
                    <a:pt x="29" y="36"/>
                  </a:lnTo>
                  <a:lnTo>
                    <a:pt x="31" y="32"/>
                  </a:lnTo>
                  <a:lnTo>
                    <a:pt x="33" y="29"/>
                  </a:lnTo>
                  <a:lnTo>
                    <a:pt x="34" y="25"/>
                  </a:lnTo>
                  <a:lnTo>
                    <a:pt x="34" y="19"/>
                  </a:lnTo>
                  <a:lnTo>
                    <a:pt x="31" y="10"/>
                  </a:lnTo>
                  <a:lnTo>
                    <a:pt x="28" y="0"/>
                  </a:lnTo>
                  <a:lnTo>
                    <a:pt x="42" y="8"/>
                  </a:lnTo>
                  <a:lnTo>
                    <a:pt x="53" y="17"/>
                  </a:lnTo>
                  <a:lnTo>
                    <a:pt x="64" y="26"/>
                  </a:lnTo>
                  <a:lnTo>
                    <a:pt x="77" y="38"/>
                  </a:lnTo>
                  <a:lnTo>
                    <a:pt x="84" y="45"/>
                  </a:lnTo>
                  <a:lnTo>
                    <a:pt x="82" y="55"/>
                  </a:lnTo>
                  <a:lnTo>
                    <a:pt x="79" y="62"/>
                  </a:lnTo>
                  <a:lnTo>
                    <a:pt x="75" y="70"/>
                  </a:lnTo>
                  <a:close/>
                </a:path>
              </a:pathLst>
            </a:custGeom>
            <a:solidFill>
              <a:srgbClr val="F561AF"/>
            </a:solidFill>
            <a:ln w="9525">
              <a:noFill/>
              <a:round/>
              <a:headEnd/>
              <a:tailEnd/>
            </a:ln>
          </p:spPr>
          <p:txBody>
            <a:bodyPr/>
            <a:lstStyle/>
            <a:p>
              <a:endParaRPr lang="ru-RU"/>
            </a:p>
          </p:txBody>
        </p:sp>
        <p:sp>
          <p:nvSpPr>
            <p:cNvPr id="162317" name="Freeform 3974"/>
            <p:cNvSpPr>
              <a:spLocks/>
            </p:cNvSpPr>
            <p:nvPr/>
          </p:nvSpPr>
          <p:spPr bwMode="auto">
            <a:xfrm>
              <a:off x="3214" y="2312"/>
              <a:ext cx="84" cy="130"/>
            </a:xfrm>
            <a:custGeom>
              <a:avLst/>
              <a:gdLst>
                <a:gd name="T0" fmla="*/ 75 w 84"/>
                <a:gd name="T1" fmla="*/ 70 h 130"/>
                <a:gd name="T2" fmla="*/ 66 w 84"/>
                <a:gd name="T3" fmla="*/ 81 h 130"/>
                <a:gd name="T4" fmla="*/ 62 w 84"/>
                <a:gd name="T5" fmla="*/ 88 h 130"/>
                <a:gd name="T6" fmla="*/ 59 w 84"/>
                <a:gd name="T7" fmla="*/ 94 h 130"/>
                <a:gd name="T8" fmla="*/ 59 w 84"/>
                <a:gd name="T9" fmla="*/ 107 h 130"/>
                <a:gd name="T10" fmla="*/ 60 w 84"/>
                <a:gd name="T11" fmla="*/ 118 h 130"/>
                <a:gd name="T12" fmla="*/ 65 w 84"/>
                <a:gd name="T13" fmla="*/ 130 h 130"/>
                <a:gd name="T14" fmla="*/ 48 w 84"/>
                <a:gd name="T15" fmla="*/ 123 h 130"/>
                <a:gd name="T16" fmla="*/ 33 w 84"/>
                <a:gd name="T17" fmla="*/ 113 h 130"/>
                <a:gd name="T18" fmla="*/ 19 w 84"/>
                <a:gd name="T19" fmla="*/ 102 h 130"/>
                <a:gd name="T20" fmla="*/ 7 w 84"/>
                <a:gd name="T21" fmla="*/ 85 h 130"/>
                <a:gd name="T22" fmla="*/ 0 w 84"/>
                <a:gd name="T23" fmla="*/ 76 h 130"/>
                <a:gd name="T24" fmla="*/ 2 w 84"/>
                <a:gd name="T25" fmla="*/ 66 h 130"/>
                <a:gd name="T26" fmla="*/ 13 w 84"/>
                <a:gd name="T27" fmla="*/ 50 h 130"/>
                <a:gd name="T28" fmla="*/ 24 w 84"/>
                <a:gd name="T29" fmla="*/ 40 h 130"/>
                <a:gd name="T30" fmla="*/ 29 w 84"/>
                <a:gd name="T31" fmla="*/ 36 h 130"/>
                <a:gd name="T32" fmla="*/ 33 w 84"/>
                <a:gd name="T33" fmla="*/ 28 h 130"/>
                <a:gd name="T34" fmla="*/ 34 w 84"/>
                <a:gd name="T35" fmla="*/ 19 h 130"/>
                <a:gd name="T36" fmla="*/ 33 w 84"/>
                <a:gd name="T37" fmla="*/ 10 h 130"/>
                <a:gd name="T38" fmla="*/ 28 w 84"/>
                <a:gd name="T39" fmla="*/ 0 h 130"/>
                <a:gd name="T40" fmla="*/ 42 w 84"/>
                <a:gd name="T41" fmla="*/ 8 h 130"/>
                <a:gd name="T42" fmla="*/ 64 w 84"/>
                <a:gd name="T43" fmla="*/ 26 h 130"/>
                <a:gd name="T44" fmla="*/ 84 w 84"/>
                <a:gd name="T45" fmla="*/ 45 h 130"/>
                <a:gd name="T46" fmla="*/ 75 w 84"/>
                <a:gd name="T47" fmla="*/ 70 h 1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4"/>
                <a:gd name="T73" fmla="*/ 0 h 130"/>
                <a:gd name="T74" fmla="*/ 84 w 84"/>
                <a:gd name="T75" fmla="*/ 130 h 1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4" h="130">
                  <a:moveTo>
                    <a:pt x="75" y="70"/>
                  </a:moveTo>
                  <a:lnTo>
                    <a:pt x="66" y="81"/>
                  </a:lnTo>
                  <a:lnTo>
                    <a:pt x="62" y="88"/>
                  </a:lnTo>
                  <a:lnTo>
                    <a:pt x="59" y="94"/>
                  </a:lnTo>
                  <a:lnTo>
                    <a:pt x="59" y="107"/>
                  </a:lnTo>
                  <a:lnTo>
                    <a:pt x="60" y="118"/>
                  </a:lnTo>
                  <a:lnTo>
                    <a:pt x="65" y="130"/>
                  </a:lnTo>
                  <a:lnTo>
                    <a:pt x="48" y="123"/>
                  </a:lnTo>
                  <a:lnTo>
                    <a:pt x="33" y="113"/>
                  </a:lnTo>
                  <a:lnTo>
                    <a:pt x="19" y="102"/>
                  </a:lnTo>
                  <a:lnTo>
                    <a:pt x="7" y="85"/>
                  </a:lnTo>
                  <a:lnTo>
                    <a:pt x="0" y="76"/>
                  </a:lnTo>
                  <a:lnTo>
                    <a:pt x="2" y="66"/>
                  </a:lnTo>
                  <a:lnTo>
                    <a:pt x="13" y="50"/>
                  </a:lnTo>
                  <a:lnTo>
                    <a:pt x="24" y="40"/>
                  </a:lnTo>
                  <a:lnTo>
                    <a:pt x="29" y="36"/>
                  </a:lnTo>
                  <a:lnTo>
                    <a:pt x="33" y="28"/>
                  </a:lnTo>
                  <a:lnTo>
                    <a:pt x="34" y="19"/>
                  </a:lnTo>
                  <a:lnTo>
                    <a:pt x="33" y="10"/>
                  </a:lnTo>
                  <a:lnTo>
                    <a:pt x="28" y="0"/>
                  </a:lnTo>
                  <a:lnTo>
                    <a:pt x="42" y="8"/>
                  </a:lnTo>
                  <a:lnTo>
                    <a:pt x="64" y="26"/>
                  </a:lnTo>
                  <a:lnTo>
                    <a:pt x="84" y="45"/>
                  </a:lnTo>
                  <a:lnTo>
                    <a:pt x="75" y="70"/>
                  </a:lnTo>
                </a:path>
              </a:pathLst>
            </a:custGeom>
            <a:noFill/>
            <a:ln w="6350" cap="rnd">
              <a:solidFill>
                <a:srgbClr val="CD5484"/>
              </a:solidFill>
              <a:prstDash val="solid"/>
              <a:round/>
              <a:headEnd/>
              <a:tailEnd/>
            </a:ln>
          </p:spPr>
          <p:txBody>
            <a:bodyPr/>
            <a:lstStyle/>
            <a:p>
              <a:endParaRPr lang="ru-RU"/>
            </a:p>
          </p:txBody>
        </p:sp>
        <p:sp>
          <p:nvSpPr>
            <p:cNvPr id="162318" name="Freeform 3975"/>
            <p:cNvSpPr>
              <a:spLocks/>
            </p:cNvSpPr>
            <p:nvPr/>
          </p:nvSpPr>
          <p:spPr bwMode="auto">
            <a:xfrm>
              <a:off x="3198" y="2385"/>
              <a:ext cx="107" cy="159"/>
            </a:xfrm>
            <a:custGeom>
              <a:avLst/>
              <a:gdLst>
                <a:gd name="T0" fmla="*/ 17 w 107"/>
                <a:gd name="T1" fmla="*/ 0 h 159"/>
                <a:gd name="T2" fmla="*/ 20 w 107"/>
                <a:gd name="T3" fmla="*/ 10 h 159"/>
                <a:gd name="T4" fmla="*/ 25 w 107"/>
                <a:gd name="T5" fmla="*/ 17 h 159"/>
                <a:gd name="T6" fmla="*/ 31 w 107"/>
                <a:gd name="T7" fmla="*/ 25 h 159"/>
                <a:gd name="T8" fmla="*/ 34 w 107"/>
                <a:gd name="T9" fmla="*/ 28 h 159"/>
                <a:gd name="T10" fmla="*/ 39 w 107"/>
                <a:gd name="T11" fmla="*/ 32 h 159"/>
                <a:gd name="T12" fmla="*/ 47 w 107"/>
                <a:gd name="T13" fmla="*/ 36 h 159"/>
                <a:gd name="T14" fmla="*/ 56 w 107"/>
                <a:gd name="T15" fmla="*/ 41 h 159"/>
                <a:gd name="T16" fmla="*/ 66 w 107"/>
                <a:gd name="T17" fmla="*/ 48 h 159"/>
                <a:gd name="T18" fmla="*/ 82 w 107"/>
                <a:gd name="T19" fmla="*/ 59 h 159"/>
                <a:gd name="T20" fmla="*/ 90 w 107"/>
                <a:gd name="T21" fmla="*/ 65 h 159"/>
                <a:gd name="T22" fmla="*/ 96 w 107"/>
                <a:gd name="T23" fmla="*/ 74 h 159"/>
                <a:gd name="T24" fmla="*/ 100 w 107"/>
                <a:gd name="T25" fmla="*/ 81 h 159"/>
                <a:gd name="T26" fmla="*/ 103 w 107"/>
                <a:gd name="T27" fmla="*/ 85 h 159"/>
                <a:gd name="T28" fmla="*/ 104 w 107"/>
                <a:gd name="T29" fmla="*/ 92 h 159"/>
                <a:gd name="T30" fmla="*/ 105 w 107"/>
                <a:gd name="T31" fmla="*/ 100 h 159"/>
                <a:gd name="T32" fmla="*/ 107 w 107"/>
                <a:gd name="T33" fmla="*/ 108 h 159"/>
                <a:gd name="T34" fmla="*/ 107 w 107"/>
                <a:gd name="T35" fmla="*/ 114 h 159"/>
                <a:gd name="T36" fmla="*/ 106 w 107"/>
                <a:gd name="T37" fmla="*/ 129 h 159"/>
                <a:gd name="T38" fmla="*/ 104 w 107"/>
                <a:gd name="T39" fmla="*/ 138 h 159"/>
                <a:gd name="T40" fmla="*/ 103 w 107"/>
                <a:gd name="T41" fmla="*/ 147 h 159"/>
                <a:gd name="T42" fmla="*/ 101 w 107"/>
                <a:gd name="T43" fmla="*/ 159 h 159"/>
                <a:gd name="T44" fmla="*/ 100 w 107"/>
                <a:gd name="T45" fmla="*/ 155 h 159"/>
                <a:gd name="T46" fmla="*/ 93 w 107"/>
                <a:gd name="T47" fmla="*/ 147 h 159"/>
                <a:gd name="T48" fmla="*/ 85 w 107"/>
                <a:gd name="T49" fmla="*/ 140 h 159"/>
                <a:gd name="T50" fmla="*/ 76 w 107"/>
                <a:gd name="T51" fmla="*/ 130 h 159"/>
                <a:gd name="T52" fmla="*/ 53 w 107"/>
                <a:gd name="T53" fmla="*/ 116 h 159"/>
                <a:gd name="T54" fmla="*/ 36 w 107"/>
                <a:gd name="T55" fmla="*/ 102 h 159"/>
                <a:gd name="T56" fmla="*/ 23 w 107"/>
                <a:gd name="T57" fmla="*/ 91 h 159"/>
                <a:gd name="T58" fmla="*/ 17 w 107"/>
                <a:gd name="T59" fmla="*/ 86 h 159"/>
                <a:gd name="T60" fmla="*/ 13 w 107"/>
                <a:gd name="T61" fmla="*/ 80 h 159"/>
                <a:gd name="T62" fmla="*/ 4 w 107"/>
                <a:gd name="T63" fmla="*/ 67 h 159"/>
                <a:gd name="T64" fmla="*/ 3 w 107"/>
                <a:gd name="T65" fmla="*/ 62 h 159"/>
                <a:gd name="T66" fmla="*/ 1 w 107"/>
                <a:gd name="T67" fmla="*/ 55 h 159"/>
                <a:gd name="T68" fmla="*/ 0 w 107"/>
                <a:gd name="T69" fmla="*/ 51 h 159"/>
                <a:gd name="T70" fmla="*/ 0 w 107"/>
                <a:gd name="T71" fmla="*/ 46 h 159"/>
                <a:gd name="T72" fmla="*/ 1 w 107"/>
                <a:gd name="T73" fmla="*/ 36 h 159"/>
                <a:gd name="T74" fmla="*/ 3 w 107"/>
                <a:gd name="T75" fmla="*/ 27 h 159"/>
                <a:gd name="T76" fmla="*/ 6 w 107"/>
                <a:gd name="T77" fmla="*/ 19 h 159"/>
                <a:gd name="T78" fmla="*/ 13 w 107"/>
                <a:gd name="T79" fmla="*/ 4 h 159"/>
                <a:gd name="T80" fmla="*/ 17 w 107"/>
                <a:gd name="T81" fmla="*/ 0 h 15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7"/>
                <a:gd name="T124" fmla="*/ 0 h 159"/>
                <a:gd name="T125" fmla="*/ 107 w 107"/>
                <a:gd name="T126" fmla="*/ 159 h 15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7" h="159">
                  <a:moveTo>
                    <a:pt x="17" y="0"/>
                  </a:moveTo>
                  <a:lnTo>
                    <a:pt x="20" y="10"/>
                  </a:lnTo>
                  <a:lnTo>
                    <a:pt x="25" y="17"/>
                  </a:lnTo>
                  <a:lnTo>
                    <a:pt x="31" y="25"/>
                  </a:lnTo>
                  <a:lnTo>
                    <a:pt x="34" y="28"/>
                  </a:lnTo>
                  <a:lnTo>
                    <a:pt x="39" y="32"/>
                  </a:lnTo>
                  <a:lnTo>
                    <a:pt x="47" y="36"/>
                  </a:lnTo>
                  <a:lnTo>
                    <a:pt x="56" y="41"/>
                  </a:lnTo>
                  <a:lnTo>
                    <a:pt x="66" y="48"/>
                  </a:lnTo>
                  <a:lnTo>
                    <a:pt x="82" y="59"/>
                  </a:lnTo>
                  <a:lnTo>
                    <a:pt x="90" y="65"/>
                  </a:lnTo>
                  <a:lnTo>
                    <a:pt x="96" y="74"/>
                  </a:lnTo>
                  <a:lnTo>
                    <a:pt x="100" y="81"/>
                  </a:lnTo>
                  <a:lnTo>
                    <a:pt x="103" y="85"/>
                  </a:lnTo>
                  <a:lnTo>
                    <a:pt x="104" y="92"/>
                  </a:lnTo>
                  <a:lnTo>
                    <a:pt x="105" y="100"/>
                  </a:lnTo>
                  <a:lnTo>
                    <a:pt x="107" y="108"/>
                  </a:lnTo>
                  <a:lnTo>
                    <a:pt x="107" y="114"/>
                  </a:lnTo>
                  <a:lnTo>
                    <a:pt x="106" y="129"/>
                  </a:lnTo>
                  <a:lnTo>
                    <a:pt x="104" y="138"/>
                  </a:lnTo>
                  <a:lnTo>
                    <a:pt x="103" y="147"/>
                  </a:lnTo>
                  <a:lnTo>
                    <a:pt x="101" y="159"/>
                  </a:lnTo>
                  <a:lnTo>
                    <a:pt x="100" y="155"/>
                  </a:lnTo>
                  <a:lnTo>
                    <a:pt x="93" y="147"/>
                  </a:lnTo>
                  <a:lnTo>
                    <a:pt x="85" y="140"/>
                  </a:lnTo>
                  <a:lnTo>
                    <a:pt x="76" y="130"/>
                  </a:lnTo>
                  <a:lnTo>
                    <a:pt x="53" y="116"/>
                  </a:lnTo>
                  <a:lnTo>
                    <a:pt x="36" y="102"/>
                  </a:lnTo>
                  <a:lnTo>
                    <a:pt x="23" y="91"/>
                  </a:lnTo>
                  <a:lnTo>
                    <a:pt x="17" y="86"/>
                  </a:lnTo>
                  <a:lnTo>
                    <a:pt x="13" y="80"/>
                  </a:lnTo>
                  <a:lnTo>
                    <a:pt x="4" y="67"/>
                  </a:lnTo>
                  <a:lnTo>
                    <a:pt x="3" y="62"/>
                  </a:lnTo>
                  <a:lnTo>
                    <a:pt x="1" y="55"/>
                  </a:lnTo>
                  <a:lnTo>
                    <a:pt x="0" y="51"/>
                  </a:lnTo>
                  <a:lnTo>
                    <a:pt x="0" y="46"/>
                  </a:lnTo>
                  <a:lnTo>
                    <a:pt x="1" y="36"/>
                  </a:lnTo>
                  <a:lnTo>
                    <a:pt x="3" y="27"/>
                  </a:lnTo>
                  <a:lnTo>
                    <a:pt x="6" y="19"/>
                  </a:lnTo>
                  <a:lnTo>
                    <a:pt x="13" y="4"/>
                  </a:lnTo>
                  <a:lnTo>
                    <a:pt x="17" y="0"/>
                  </a:lnTo>
                  <a:close/>
                </a:path>
              </a:pathLst>
            </a:custGeom>
            <a:solidFill>
              <a:srgbClr val="F8BDD6"/>
            </a:solidFill>
            <a:ln w="9525">
              <a:noFill/>
              <a:round/>
              <a:headEnd/>
              <a:tailEnd/>
            </a:ln>
          </p:spPr>
          <p:txBody>
            <a:bodyPr/>
            <a:lstStyle/>
            <a:p>
              <a:endParaRPr lang="ru-RU"/>
            </a:p>
          </p:txBody>
        </p:sp>
        <p:sp>
          <p:nvSpPr>
            <p:cNvPr id="162319" name="Freeform 3976"/>
            <p:cNvSpPr>
              <a:spLocks/>
            </p:cNvSpPr>
            <p:nvPr/>
          </p:nvSpPr>
          <p:spPr bwMode="auto">
            <a:xfrm>
              <a:off x="3198" y="2385"/>
              <a:ext cx="106" cy="159"/>
            </a:xfrm>
            <a:custGeom>
              <a:avLst/>
              <a:gdLst>
                <a:gd name="T0" fmla="*/ 15 w 106"/>
                <a:gd name="T1" fmla="*/ 0 h 159"/>
                <a:gd name="T2" fmla="*/ 20 w 106"/>
                <a:gd name="T3" fmla="*/ 10 h 159"/>
                <a:gd name="T4" fmla="*/ 30 w 106"/>
                <a:gd name="T5" fmla="*/ 25 h 159"/>
                <a:gd name="T6" fmla="*/ 38 w 106"/>
                <a:gd name="T7" fmla="*/ 32 h 159"/>
                <a:gd name="T8" fmla="*/ 45 w 106"/>
                <a:gd name="T9" fmla="*/ 36 h 159"/>
                <a:gd name="T10" fmla="*/ 55 w 106"/>
                <a:gd name="T11" fmla="*/ 41 h 159"/>
                <a:gd name="T12" fmla="*/ 64 w 106"/>
                <a:gd name="T13" fmla="*/ 48 h 159"/>
                <a:gd name="T14" fmla="*/ 81 w 106"/>
                <a:gd name="T15" fmla="*/ 59 h 159"/>
                <a:gd name="T16" fmla="*/ 95 w 106"/>
                <a:gd name="T17" fmla="*/ 74 h 159"/>
                <a:gd name="T18" fmla="*/ 101 w 106"/>
                <a:gd name="T19" fmla="*/ 85 h 159"/>
                <a:gd name="T20" fmla="*/ 106 w 106"/>
                <a:gd name="T21" fmla="*/ 100 h 159"/>
                <a:gd name="T22" fmla="*/ 104 w 106"/>
                <a:gd name="T23" fmla="*/ 129 h 159"/>
                <a:gd name="T24" fmla="*/ 100 w 106"/>
                <a:gd name="T25" fmla="*/ 159 h 159"/>
                <a:gd name="T26" fmla="*/ 91 w 106"/>
                <a:gd name="T27" fmla="*/ 147 h 159"/>
                <a:gd name="T28" fmla="*/ 74 w 106"/>
                <a:gd name="T29" fmla="*/ 130 h 159"/>
                <a:gd name="T30" fmla="*/ 52 w 106"/>
                <a:gd name="T31" fmla="*/ 116 h 159"/>
                <a:gd name="T32" fmla="*/ 34 w 106"/>
                <a:gd name="T33" fmla="*/ 102 h 159"/>
                <a:gd name="T34" fmla="*/ 11 w 106"/>
                <a:gd name="T35" fmla="*/ 78 h 159"/>
                <a:gd name="T36" fmla="*/ 2 w 106"/>
                <a:gd name="T37" fmla="*/ 67 h 159"/>
                <a:gd name="T38" fmla="*/ 0 w 106"/>
                <a:gd name="T39" fmla="*/ 54 h 159"/>
                <a:gd name="T40" fmla="*/ 0 w 106"/>
                <a:gd name="T41" fmla="*/ 36 h 159"/>
                <a:gd name="T42" fmla="*/ 6 w 106"/>
                <a:gd name="T43" fmla="*/ 19 h 159"/>
                <a:gd name="T44" fmla="*/ 15 w 106"/>
                <a:gd name="T45" fmla="*/ 0 h 1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6"/>
                <a:gd name="T70" fmla="*/ 0 h 159"/>
                <a:gd name="T71" fmla="*/ 106 w 106"/>
                <a:gd name="T72" fmla="*/ 159 h 15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6" h="159">
                  <a:moveTo>
                    <a:pt x="15" y="0"/>
                  </a:moveTo>
                  <a:lnTo>
                    <a:pt x="20" y="10"/>
                  </a:lnTo>
                  <a:lnTo>
                    <a:pt x="30" y="25"/>
                  </a:lnTo>
                  <a:lnTo>
                    <a:pt x="38" y="32"/>
                  </a:lnTo>
                  <a:lnTo>
                    <a:pt x="45" y="36"/>
                  </a:lnTo>
                  <a:lnTo>
                    <a:pt x="55" y="41"/>
                  </a:lnTo>
                  <a:lnTo>
                    <a:pt x="64" y="48"/>
                  </a:lnTo>
                  <a:lnTo>
                    <a:pt x="81" y="59"/>
                  </a:lnTo>
                  <a:lnTo>
                    <a:pt x="95" y="74"/>
                  </a:lnTo>
                  <a:lnTo>
                    <a:pt x="101" y="85"/>
                  </a:lnTo>
                  <a:lnTo>
                    <a:pt x="106" y="100"/>
                  </a:lnTo>
                  <a:lnTo>
                    <a:pt x="104" y="129"/>
                  </a:lnTo>
                  <a:lnTo>
                    <a:pt x="100" y="159"/>
                  </a:lnTo>
                  <a:lnTo>
                    <a:pt x="91" y="147"/>
                  </a:lnTo>
                  <a:lnTo>
                    <a:pt x="74" y="130"/>
                  </a:lnTo>
                  <a:lnTo>
                    <a:pt x="52" y="116"/>
                  </a:lnTo>
                  <a:lnTo>
                    <a:pt x="34" y="102"/>
                  </a:lnTo>
                  <a:lnTo>
                    <a:pt x="11" y="78"/>
                  </a:lnTo>
                  <a:lnTo>
                    <a:pt x="2" y="67"/>
                  </a:lnTo>
                  <a:lnTo>
                    <a:pt x="0" y="54"/>
                  </a:lnTo>
                  <a:lnTo>
                    <a:pt x="0" y="36"/>
                  </a:lnTo>
                  <a:lnTo>
                    <a:pt x="6" y="19"/>
                  </a:lnTo>
                  <a:lnTo>
                    <a:pt x="15" y="0"/>
                  </a:lnTo>
                </a:path>
              </a:pathLst>
            </a:custGeom>
            <a:noFill/>
            <a:ln w="4763" cap="rnd">
              <a:solidFill>
                <a:srgbClr val="ED5871"/>
              </a:solidFill>
              <a:prstDash val="solid"/>
              <a:round/>
              <a:headEnd/>
              <a:tailEnd/>
            </a:ln>
          </p:spPr>
          <p:txBody>
            <a:bodyPr/>
            <a:lstStyle/>
            <a:p>
              <a:endParaRPr lang="ru-RU"/>
            </a:p>
          </p:txBody>
        </p:sp>
        <p:sp>
          <p:nvSpPr>
            <p:cNvPr id="162320" name="Freeform 3977"/>
            <p:cNvSpPr>
              <a:spLocks/>
            </p:cNvSpPr>
            <p:nvPr/>
          </p:nvSpPr>
          <p:spPr bwMode="auto">
            <a:xfrm>
              <a:off x="3410" y="2292"/>
              <a:ext cx="86" cy="134"/>
            </a:xfrm>
            <a:custGeom>
              <a:avLst/>
              <a:gdLst>
                <a:gd name="T0" fmla="*/ 78 w 86"/>
                <a:gd name="T1" fmla="*/ 71 h 134"/>
                <a:gd name="T2" fmla="*/ 77 w 86"/>
                <a:gd name="T3" fmla="*/ 76 h 134"/>
                <a:gd name="T4" fmla="*/ 73 w 86"/>
                <a:gd name="T5" fmla="*/ 78 h 134"/>
                <a:gd name="T6" fmla="*/ 69 w 86"/>
                <a:gd name="T7" fmla="*/ 84 h 134"/>
                <a:gd name="T8" fmla="*/ 64 w 86"/>
                <a:gd name="T9" fmla="*/ 90 h 134"/>
                <a:gd name="T10" fmla="*/ 62 w 86"/>
                <a:gd name="T11" fmla="*/ 93 h 134"/>
                <a:gd name="T12" fmla="*/ 61 w 86"/>
                <a:gd name="T13" fmla="*/ 97 h 134"/>
                <a:gd name="T14" fmla="*/ 59 w 86"/>
                <a:gd name="T15" fmla="*/ 103 h 134"/>
                <a:gd name="T16" fmla="*/ 59 w 86"/>
                <a:gd name="T17" fmla="*/ 108 h 134"/>
                <a:gd name="T18" fmla="*/ 62 w 86"/>
                <a:gd name="T19" fmla="*/ 120 h 134"/>
                <a:gd name="T20" fmla="*/ 67 w 86"/>
                <a:gd name="T21" fmla="*/ 134 h 134"/>
                <a:gd name="T22" fmla="*/ 48 w 86"/>
                <a:gd name="T23" fmla="*/ 124 h 134"/>
                <a:gd name="T24" fmla="*/ 33 w 86"/>
                <a:gd name="T25" fmla="*/ 114 h 134"/>
                <a:gd name="T26" fmla="*/ 25 w 86"/>
                <a:gd name="T27" fmla="*/ 109 h 134"/>
                <a:gd name="T28" fmla="*/ 19 w 86"/>
                <a:gd name="T29" fmla="*/ 103 h 134"/>
                <a:gd name="T30" fmla="*/ 12 w 86"/>
                <a:gd name="T31" fmla="*/ 95 h 134"/>
                <a:gd name="T32" fmla="*/ 6 w 86"/>
                <a:gd name="T33" fmla="*/ 87 h 134"/>
                <a:gd name="T34" fmla="*/ 0 w 86"/>
                <a:gd name="T35" fmla="*/ 76 h 134"/>
                <a:gd name="T36" fmla="*/ 1 w 86"/>
                <a:gd name="T37" fmla="*/ 68 h 134"/>
                <a:gd name="T38" fmla="*/ 6 w 86"/>
                <a:gd name="T39" fmla="*/ 59 h 134"/>
                <a:gd name="T40" fmla="*/ 8 w 86"/>
                <a:gd name="T41" fmla="*/ 55 h 134"/>
                <a:gd name="T42" fmla="*/ 12 w 86"/>
                <a:gd name="T43" fmla="*/ 52 h 134"/>
                <a:gd name="T44" fmla="*/ 17 w 86"/>
                <a:gd name="T45" fmla="*/ 47 h 134"/>
                <a:gd name="T46" fmla="*/ 23 w 86"/>
                <a:gd name="T47" fmla="*/ 42 h 134"/>
                <a:gd name="T48" fmla="*/ 28 w 86"/>
                <a:gd name="T49" fmla="*/ 38 h 134"/>
                <a:gd name="T50" fmla="*/ 31 w 86"/>
                <a:gd name="T51" fmla="*/ 34 h 134"/>
                <a:gd name="T52" fmla="*/ 33 w 86"/>
                <a:gd name="T53" fmla="*/ 29 h 134"/>
                <a:gd name="T54" fmla="*/ 33 w 86"/>
                <a:gd name="T55" fmla="*/ 26 h 134"/>
                <a:gd name="T56" fmla="*/ 33 w 86"/>
                <a:gd name="T57" fmla="*/ 21 h 134"/>
                <a:gd name="T58" fmla="*/ 31 w 86"/>
                <a:gd name="T59" fmla="*/ 12 h 134"/>
                <a:gd name="T60" fmla="*/ 28 w 86"/>
                <a:gd name="T61" fmla="*/ 0 h 134"/>
                <a:gd name="T62" fmla="*/ 42 w 86"/>
                <a:gd name="T63" fmla="*/ 10 h 134"/>
                <a:gd name="T64" fmla="*/ 54 w 86"/>
                <a:gd name="T65" fmla="*/ 17 h 134"/>
                <a:gd name="T66" fmla="*/ 65 w 86"/>
                <a:gd name="T67" fmla="*/ 26 h 134"/>
                <a:gd name="T68" fmla="*/ 80 w 86"/>
                <a:gd name="T69" fmla="*/ 38 h 134"/>
                <a:gd name="T70" fmla="*/ 86 w 86"/>
                <a:gd name="T71" fmla="*/ 47 h 134"/>
                <a:gd name="T72" fmla="*/ 85 w 86"/>
                <a:gd name="T73" fmla="*/ 55 h 134"/>
                <a:gd name="T74" fmla="*/ 81 w 86"/>
                <a:gd name="T75" fmla="*/ 63 h 134"/>
                <a:gd name="T76" fmla="*/ 78 w 86"/>
                <a:gd name="T77" fmla="*/ 71 h 13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6"/>
                <a:gd name="T118" fmla="*/ 0 h 134"/>
                <a:gd name="T119" fmla="*/ 86 w 86"/>
                <a:gd name="T120" fmla="*/ 134 h 13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6" h="134">
                  <a:moveTo>
                    <a:pt x="78" y="71"/>
                  </a:moveTo>
                  <a:lnTo>
                    <a:pt x="77" y="76"/>
                  </a:lnTo>
                  <a:lnTo>
                    <a:pt x="73" y="78"/>
                  </a:lnTo>
                  <a:lnTo>
                    <a:pt x="69" y="84"/>
                  </a:lnTo>
                  <a:lnTo>
                    <a:pt x="64" y="90"/>
                  </a:lnTo>
                  <a:lnTo>
                    <a:pt x="62" y="93"/>
                  </a:lnTo>
                  <a:lnTo>
                    <a:pt x="61" y="97"/>
                  </a:lnTo>
                  <a:lnTo>
                    <a:pt x="59" y="103"/>
                  </a:lnTo>
                  <a:lnTo>
                    <a:pt x="59" y="108"/>
                  </a:lnTo>
                  <a:lnTo>
                    <a:pt x="62" y="120"/>
                  </a:lnTo>
                  <a:lnTo>
                    <a:pt x="67" y="134"/>
                  </a:lnTo>
                  <a:lnTo>
                    <a:pt x="48" y="124"/>
                  </a:lnTo>
                  <a:lnTo>
                    <a:pt x="33" y="114"/>
                  </a:lnTo>
                  <a:lnTo>
                    <a:pt x="25" y="109"/>
                  </a:lnTo>
                  <a:lnTo>
                    <a:pt x="19" y="103"/>
                  </a:lnTo>
                  <a:lnTo>
                    <a:pt x="12" y="95"/>
                  </a:lnTo>
                  <a:lnTo>
                    <a:pt x="6" y="87"/>
                  </a:lnTo>
                  <a:lnTo>
                    <a:pt x="0" y="76"/>
                  </a:lnTo>
                  <a:lnTo>
                    <a:pt x="1" y="68"/>
                  </a:lnTo>
                  <a:lnTo>
                    <a:pt x="6" y="59"/>
                  </a:lnTo>
                  <a:lnTo>
                    <a:pt x="8" y="55"/>
                  </a:lnTo>
                  <a:lnTo>
                    <a:pt x="12" y="52"/>
                  </a:lnTo>
                  <a:lnTo>
                    <a:pt x="17" y="47"/>
                  </a:lnTo>
                  <a:lnTo>
                    <a:pt x="23" y="42"/>
                  </a:lnTo>
                  <a:lnTo>
                    <a:pt x="28" y="38"/>
                  </a:lnTo>
                  <a:lnTo>
                    <a:pt x="31" y="34"/>
                  </a:lnTo>
                  <a:lnTo>
                    <a:pt x="33" y="29"/>
                  </a:lnTo>
                  <a:lnTo>
                    <a:pt x="33" y="26"/>
                  </a:lnTo>
                  <a:lnTo>
                    <a:pt x="33" y="21"/>
                  </a:lnTo>
                  <a:lnTo>
                    <a:pt x="31" y="12"/>
                  </a:lnTo>
                  <a:lnTo>
                    <a:pt x="28" y="0"/>
                  </a:lnTo>
                  <a:lnTo>
                    <a:pt x="42" y="10"/>
                  </a:lnTo>
                  <a:lnTo>
                    <a:pt x="54" y="17"/>
                  </a:lnTo>
                  <a:lnTo>
                    <a:pt x="65" y="26"/>
                  </a:lnTo>
                  <a:lnTo>
                    <a:pt x="80" y="38"/>
                  </a:lnTo>
                  <a:lnTo>
                    <a:pt x="86" y="47"/>
                  </a:lnTo>
                  <a:lnTo>
                    <a:pt x="85" y="55"/>
                  </a:lnTo>
                  <a:lnTo>
                    <a:pt x="81" y="63"/>
                  </a:lnTo>
                  <a:lnTo>
                    <a:pt x="78" y="71"/>
                  </a:lnTo>
                  <a:close/>
                </a:path>
              </a:pathLst>
            </a:custGeom>
            <a:solidFill>
              <a:srgbClr val="D7AB00"/>
            </a:solidFill>
            <a:ln w="9525">
              <a:noFill/>
              <a:round/>
              <a:headEnd/>
              <a:tailEnd/>
            </a:ln>
          </p:spPr>
          <p:txBody>
            <a:bodyPr/>
            <a:lstStyle/>
            <a:p>
              <a:endParaRPr lang="ru-RU"/>
            </a:p>
          </p:txBody>
        </p:sp>
        <p:sp>
          <p:nvSpPr>
            <p:cNvPr id="162321" name="Freeform 3978"/>
            <p:cNvSpPr>
              <a:spLocks/>
            </p:cNvSpPr>
            <p:nvPr/>
          </p:nvSpPr>
          <p:spPr bwMode="auto">
            <a:xfrm>
              <a:off x="3410" y="2292"/>
              <a:ext cx="86" cy="134"/>
            </a:xfrm>
            <a:custGeom>
              <a:avLst/>
              <a:gdLst>
                <a:gd name="T0" fmla="*/ 78 w 86"/>
                <a:gd name="T1" fmla="*/ 71 h 134"/>
                <a:gd name="T2" fmla="*/ 69 w 86"/>
                <a:gd name="T3" fmla="*/ 84 h 134"/>
                <a:gd name="T4" fmla="*/ 64 w 86"/>
                <a:gd name="T5" fmla="*/ 88 h 134"/>
                <a:gd name="T6" fmla="*/ 61 w 86"/>
                <a:gd name="T7" fmla="*/ 97 h 134"/>
                <a:gd name="T8" fmla="*/ 61 w 86"/>
                <a:gd name="T9" fmla="*/ 108 h 134"/>
                <a:gd name="T10" fmla="*/ 62 w 86"/>
                <a:gd name="T11" fmla="*/ 120 h 134"/>
                <a:gd name="T12" fmla="*/ 67 w 86"/>
                <a:gd name="T13" fmla="*/ 134 h 134"/>
                <a:gd name="T14" fmla="*/ 48 w 86"/>
                <a:gd name="T15" fmla="*/ 124 h 134"/>
                <a:gd name="T16" fmla="*/ 33 w 86"/>
                <a:gd name="T17" fmla="*/ 114 h 134"/>
                <a:gd name="T18" fmla="*/ 19 w 86"/>
                <a:gd name="T19" fmla="*/ 103 h 134"/>
                <a:gd name="T20" fmla="*/ 6 w 86"/>
                <a:gd name="T21" fmla="*/ 87 h 134"/>
                <a:gd name="T22" fmla="*/ 0 w 86"/>
                <a:gd name="T23" fmla="*/ 76 h 134"/>
                <a:gd name="T24" fmla="*/ 1 w 86"/>
                <a:gd name="T25" fmla="*/ 67 h 134"/>
                <a:gd name="T26" fmla="*/ 12 w 86"/>
                <a:gd name="T27" fmla="*/ 50 h 134"/>
                <a:gd name="T28" fmla="*/ 23 w 86"/>
                <a:gd name="T29" fmla="*/ 42 h 134"/>
                <a:gd name="T30" fmla="*/ 30 w 86"/>
                <a:gd name="T31" fmla="*/ 38 h 134"/>
                <a:gd name="T32" fmla="*/ 33 w 86"/>
                <a:gd name="T33" fmla="*/ 29 h 134"/>
                <a:gd name="T34" fmla="*/ 35 w 86"/>
                <a:gd name="T35" fmla="*/ 19 h 134"/>
                <a:gd name="T36" fmla="*/ 31 w 86"/>
                <a:gd name="T37" fmla="*/ 12 h 134"/>
                <a:gd name="T38" fmla="*/ 28 w 86"/>
                <a:gd name="T39" fmla="*/ 0 h 134"/>
                <a:gd name="T40" fmla="*/ 42 w 86"/>
                <a:gd name="T41" fmla="*/ 10 h 134"/>
                <a:gd name="T42" fmla="*/ 65 w 86"/>
                <a:gd name="T43" fmla="*/ 26 h 134"/>
                <a:gd name="T44" fmla="*/ 86 w 86"/>
                <a:gd name="T45" fmla="*/ 47 h 134"/>
                <a:gd name="T46" fmla="*/ 78 w 86"/>
                <a:gd name="T47" fmla="*/ 71 h 13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6"/>
                <a:gd name="T73" fmla="*/ 0 h 134"/>
                <a:gd name="T74" fmla="*/ 86 w 86"/>
                <a:gd name="T75" fmla="*/ 134 h 13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6" h="134">
                  <a:moveTo>
                    <a:pt x="78" y="71"/>
                  </a:moveTo>
                  <a:lnTo>
                    <a:pt x="69" y="84"/>
                  </a:lnTo>
                  <a:lnTo>
                    <a:pt x="64" y="88"/>
                  </a:lnTo>
                  <a:lnTo>
                    <a:pt x="61" y="97"/>
                  </a:lnTo>
                  <a:lnTo>
                    <a:pt x="61" y="108"/>
                  </a:lnTo>
                  <a:lnTo>
                    <a:pt x="62" y="120"/>
                  </a:lnTo>
                  <a:lnTo>
                    <a:pt x="67" y="134"/>
                  </a:lnTo>
                  <a:lnTo>
                    <a:pt x="48" y="124"/>
                  </a:lnTo>
                  <a:lnTo>
                    <a:pt x="33" y="114"/>
                  </a:lnTo>
                  <a:lnTo>
                    <a:pt x="19" y="103"/>
                  </a:lnTo>
                  <a:lnTo>
                    <a:pt x="6" y="87"/>
                  </a:lnTo>
                  <a:lnTo>
                    <a:pt x="0" y="76"/>
                  </a:lnTo>
                  <a:lnTo>
                    <a:pt x="1" y="67"/>
                  </a:lnTo>
                  <a:lnTo>
                    <a:pt x="12" y="50"/>
                  </a:lnTo>
                  <a:lnTo>
                    <a:pt x="23" y="42"/>
                  </a:lnTo>
                  <a:lnTo>
                    <a:pt x="30" y="38"/>
                  </a:lnTo>
                  <a:lnTo>
                    <a:pt x="33" y="29"/>
                  </a:lnTo>
                  <a:lnTo>
                    <a:pt x="35" y="19"/>
                  </a:lnTo>
                  <a:lnTo>
                    <a:pt x="31" y="12"/>
                  </a:lnTo>
                  <a:lnTo>
                    <a:pt x="28" y="0"/>
                  </a:lnTo>
                  <a:lnTo>
                    <a:pt x="42" y="10"/>
                  </a:lnTo>
                  <a:lnTo>
                    <a:pt x="65" y="26"/>
                  </a:lnTo>
                  <a:lnTo>
                    <a:pt x="86" y="47"/>
                  </a:lnTo>
                  <a:lnTo>
                    <a:pt x="78" y="71"/>
                  </a:lnTo>
                </a:path>
              </a:pathLst>
            </a:custGeom>
            <a:noFill/>
            <a:ln w="6350" cap="rnd">
              <a:solidFill>
                <a:srgbClr val="D7AB00"/>
              </a:solidFill>
              <a:prstDash val="solid"/>
              <a:round/>
              <a:headEnd/>
              <a:tailEnd/>
            </a:ln>
          </p:spPr>
          <p:txBody>
            <a:bodyPr/>
            <a:lstStyle/>
            <a:p>
              <a:endParaRPr lang="ru-RU"/>
            </a:p>
          </p:txBody>
        </p:sp>
        <p:sp>
          <p:nvSpPr>
            <p:cNvPr id="162322" name="Freeform 3979"/>
            <p:cNvSpPr>
              <a:spLocks/>
            </p:cNvSpPr>
            <p:nvPr/>
          </p:nvSpPr>
          <p:spPr bwMode="auto">
            <a:xfrm>
              <a:off x="3410" y="2133"/>
              <a:ext cx="101" cy="120"/>
            </a:xfrm>
            <a:custGeom>
              <a:avLst/>
              <a:gdLst>
                <a:gd name="T0" fmla="*/ 0 w 101"/>
                <a:gd name="T1" fmla="*/ 66 h 120"/>
                <a:gd name="T2" fmla="*/ 2 w 101"/>
                <a:gd name="T3" fmla="*/ 70 h 120"/>
                <a:gd name="T4" fmla="*/ 8 w 101"/>
                <a:gd name="T5" fmla="*/ 75 h 120"/>
                <a:gd name="T6" fmla="*/ 17 w 101"/>
                <a:gd name="T7" fmla="*/ 84 h 120"/>
                <a:gd name="T8" fmla="*/ 23 w 101"/>
                <a:gd name="T9" fmla="*/ 87 h 120"/>
                <a:gd name="T10" fmla="*/ 28 w 101"/>
                <a:gd name="T11" fmla="*/ 92 h 120"/>
                <a:gd name="T12" fmla="*/ 40 w 101"/>
                <a:gd name="T13" fmla="*/ 98 h 120"/>
                <a:gd name="T14" fmla="*/ 73 w 101"/>
                <a:gd name="T15" fmla="*/ 120 h 120"/>
                <a:gd name="T16" fmla="*/ 68 w 101"/>
                <a:gd name="T17" fmla="*/ 116 h 120"/>
                <a:gd name="T18" fmla="*/ 63 w 101"/>
                <a:gd name="T19" fmla="*/ 109 h 120"/>
                <a:gd name="T20" fmla="*/ 61 w 101"/>
                <a:gd name="T21" fmla="*/ 103 h 120"/>
                <a:gd name="T22" fmla="*/ 59 w 101"/>
                <a:gd name="T23" fmla="*/ 100 h 120"/>
                <a:gd name="T24" fmla="*/ 57 w 101"/>
                <a:gd name="T25" fmla="*/ 97 h 120"/>
                <a:gd name="T26" fmla="*/ 57 w 101"/>
                <a:gd name="T27" fmla="*/ 94 h 120"/>
                <a:gd name="T28" fmla="*/ 57 w 101"/>
                <a:gd name="T29" fmla="*/ 88 h 120"/>
                <a:gd name="T30" fmla="*/ 57 w 101"/>
                <a:gd name="T31" fmla="*/ 86 h 120"/>
                <a:gd name="T32" fmla="*/ 59 w 101"/>
                <a:gd name="T33" fmla="*/ 83 h 120"/>
                <a:gd name="T34" fmla="*/ 63 w 101"/>
                <a:gd name="T35" fmla="*/ 76 h 120"/>
                <a:gd name="T36" fmla="*/ 70 w 101"/>
                <a:gd name="T37" fmla="*/ 71 h 120"/>
                <a:gd name="T38" fmla="*/ 74 w 101"/>
                <a:gd name="T39" fmla="*/ 70 h 120"/>
                <a:gd name="T40" fmla="*/ 80 w 101"/>
                <a:gd name="T41" fmla="*/ 67 h 120"/>
                <a:gd name="T42" fmla="*/ 84 w 101"/>
                <a:gd name="T43" fmla="*/ 65 h 120"/>
                <a:gd name="T44" fmla="*/ 87 w 101"/>
                <a:gd name="T45" fmla="*/ 62 h 120"/>
                <a:gd name="T46" fmla="*/ 93 w 101"/>
                <a:gd name="T47" fmla="*/ 54 h 120"/>
                <a:gd name="T48" fmla="*/ 98 w 101"/>
                <a:gd name="T49" fmla="*/ 46 h 120"/>
                <a:gd name="T50" fmla="*/ 100 w 101"/>
                <a:gd name="T51" fmla="*/ 41 h 120"/>
                <a:gd name="T52" fmla="*/ 101 w 101"/>
                <a:gd name="T53" fmla="*/ 37 h 120"/>
                <a:gd name="T54" fmla="*/ 101 w 101"/>
                <a:gd name="T55" fmla="*/ 28 h 120"/>
                <a:gd name="T56" fmla="*/ 101 w 101"/>
                <a:gd name="T57" fmla="*/ 23 h 120"/>
                <a:gd name="T58" fmla="*/ 100 w 101"/>
                <a:gd name="T59" fmla="*/ 17 h 120"/>
                <a:gd name="T60" fmla="*/ 98 w 101"/>
                <a:gd name="T61" fmla="*/ 13 h 120"/>
                <a:gd name="T62" fmla="*/ 93 w 101"/>
                <a:gd name="T63" fmla="*/ 8 h 120"/>
                <a:gd name="T64" fmla="*/ 92 w 101"/>
                <a:gd name="T65" fmla="*/ 7 h 120"/>
                <a:gd name="T66" fmla="*/ 89 w 101"/>
                <a:gd name="T67" fmla="*/ 4 h 120"/>
                <a:gd name="T68" fmla="*/ 84 w 101"/>
                <a:gd name="T69" fmla="*/ 2 h 120"/>
                <a:gd name="T70" fmla="*/ 78 w 101"/>
                <a:gd name="T71" fmla="*/ 0 h 120"/>
                <a:gd name="T72" fmla="*/ 71 w 101"/>
                <a:gd name="T73" fmla="*/ 0 h 120"/>
                <a:gd name="T74" fmla="*/ 63 w 101"/>
                <a:gd name="T75" fmla="*/ 0 h 120"/>
                <a:gd name="T76" fmla="*/ 57 w 101"/>
                <a:gd name="T77" fmla="*/ 4 h 120"/>
                <a:gd name="T78" fmla="*/ 51 w 101"/>
                <a:gd name="T79" fmla="*/ 7 h 120"/>
                <a:gd name="T80" fmla="*/ 45 w 101"/>
                <a:gd name="T81" fmla="*/ 10 h 120"/>
                <a:gd name="T82" fmla="*/ 38 w 101"/>
                <a:gd name="T83" fmla="*/ 15 h 120"/>
                <a:gd name="T84" fmla="*/ 30 w 101"/>
                <a:gd name="T85" fmla="*/ 21 h 120"/>
                <a:gd name="T86" fmla="*/ 21 w 101"/>
                <a:gd name="T87" fmla="*/ 29 h 120"/>
                <a:gd name="T88" fmla="*/ 15 w 101"/>
                <a:gd name="T89" fmla="*/ 38 h 120"/>
                <a:gd name="T90" fmla="*/ 9 w 101"/>
                <a:gd name="T91" fmla="*/ 47 h 120"/>
                <a:gd name="T92" fmla="*/ 4 w 101"/>
                <a:gd name="T93" fmla="*/ 56 h 120"/>
                <a:gd name="T94" fmla="*/ 0 w 101"/>
                <a:gd name="T95" fmla="*/ 66 h 12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1"/>
                <a:gd name="T145" fmla="*/ 0 h 120"/>
                <a:gd name="T146" fmla="*/ 101 w 101"/>
                <a:gd name="T147" fmla="*/ 120 h 12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1" h="120">
                  <a:moveTo>
                    <a:pt x="0" y="66"/>
                  </a:moveTo>
                  <a:lnTo>
                    <a:pt x="2" y="70"/>
                  </a:lnTo>
                  <a:lnTo>
                    <a:pt x="8" y="75"/>
                  </a:lnTo>
                  <a:lnTo>
                    <a:pt x="17" y="84"/>
                  </a:lnTo>
                  <a:lnTo>
                    <a:pt x="23" y="87"/>
                  </a:lnTo>
                  <a:lnTo>
                    <a:pt x="28" y="92"/>
                  </a:lnTo>
                  <a:lnTo>
                    <a:pt x="40" y="98"/>
                  </a:lnTo>
                  <a:lnTo>
                    <a:pt x="73" y="120"/>
                  </a:lnTo>
                  <a:lnTo>
                    <a:pt x="68" y="116"/>
                  </a:lnTo>
                  <a:lnTo>
                    <a:pt x="63" y="109"/>
                  </a:lnTo>
                  <a:lnTo>
                    <a:pt x="61" y="103"/>
                  </a:lnTo>
                  <a:lnTo>
                    <a:pt x="59" y="100"/>
                  </a:lnTo>
                  <a:lnTo>
                    <a:pt x="57" y="97"/>
                  </a:lnTo>
                  <a:lnTo>
                    <a:pt x="57" y="94"/>
                  </a:lnTo>
                  <a:lnTo>
                    <a:pt x="57" y="88"/>
                  </a:lnTo>
                  <a:lnTo>
                    <a:pt x="57" y="86"/>
                  </a:lnTo>
                  <a:lnTo>
                    <a:pt x="59" y="83"/>
                  </a:lnTo>
                  <a:lnTo>
                    <a:pt x="63" y="76"/>
                  </a:lnTo>
                  <a:lnTo>
                    <a:pt x="70" y="71"/>
                  </a:lnTo>
                  <a:lnTo>
                    <a:pt x="74" y="70"/>
                  </a:lnTo>
                  <a:lnTo>
                    <a:pt x="80" y="67"/>
                  </a:lnTo>
                  <a:lnTo>
                    <a:pt x="84" y="65"/>
                  </a:lnTo>
                  <a:lnTo>
                    <a:pt x="87" y="62"/>
                  </a:lnTo>
                  <a:lnTo>
                    <a:pt x="93" y="54"/>
                  </a:lnTo>
                  <a:lnTo>
                    <a:pt x="98" y="46"/>
                  </a:lnTo>
                  <a:lnTo>
                    <a:pt x="100" y="41"/>
                  </a:lnTo>
                  <a:lnTo>
                    <a:pt x="101" y="37"/>
                  </a:lnTo>
                  <a:lnTo>
                    <a:pt x="101" y="28"/>
                  </a:lnTo>
                  <a:lnTo>
                    <a:pt x="101" y="23"/>
                  </a:lnTo>
                  <a:lnTo>
                    <a:pt x="100" y="17"/>
                  </a:lnTo>
                  <a:lnTo>
                    <a:pt x="98" y="13"/>
                  </a:lnTo>
                  <a:lnTo>
                    <a:pt x="93" y="8"/>
                  </a:lnTo>
                  <a:lnTo>
                    <a:pt x="92" y="7"/>
                  </a:lnTo>
                  <a:lnTo>
                    <a:pt x="89" y="4"/>
                  </a:lnTo>
                  <a:lnTo>
                    <a:pt x="84" y="2"/>
                  </a:lnTo>
                  <a:lnTo>
                    <a:pt x="78" y="0"/>
                  </a:lnTo>
                  <a:lnTo>
                    <a:pt x="71" y="0"/>
                  </a:lnTo>
                  <a:lnTo>
                    <a:pt x="63" y="0"/>
                  </a:lnTo>
                  <a:lnTo>
                    <a:pt x="57" y="4"/>
                  </a:lnTo>
                  <a:lnTo>
                    <a:pt x="51" y="7"/>
                  </a:lnTo>
                  <a:lnTo>
                    <a:pt x="45" y="10"/>
                  </a:lnTo>
                  <a:lnTo>
                    <a:pt x="38" y="15"/>
                  </a:lnTo>
                  <a:lnTo>
                    <a:pt x="30" y="21"/>
                  </a:lnTo>
                  <a:lnTo>
                    <a:pt x="21" y="29"/>
                  </a:lnTo>
                  <a:lnTo>
                    <a:pt x="15" y="38"/>
                  </a:lnTo>
                  <a:lnTo>
                    <a:pt x="9" y="47"/>
                  </a:lnTo>
                  <a:lnTo>
                    <a:pt x="4" y="56"/>
                  </a:lnTo>
                  <a:lnTo>
                    <a:pt x="0" y="66"/>
                  </a:lnTo>
                  <a:close/>
                </a:path>
              </a:pathLst>
            </a:custGeom>
            <a:solidFill>
              <a:srgbClr val="D7AB00"/>
            </a:solidFill>
            <a:ln w="9525">
              <a:noFill/>
              <a:round/>
              <a:headEnd/>
              <a:tailEnd/>
            </a:ln>
          </p:spPr>
          <p:txBody>
            <a:bodyPr/>
            <a:lstStyle/>
            <a:p>
              <a:endParaRPr lang="ru-RU"/>
            </a:p>
          </p:txBody>
        </p:sp>
        <p:sp>
          <p:nvSpPr>
            <p:cNvPr id="162323" name="Freeform 3980"/>
            <p:cNvSpPr>
              <a:spLocks/>
            </p:cNvSpPr>
            <p:nvPr/>
          </p:nvSpPr>
          <p:spPr bwMode="auto">
            <a:xfrm>
              <a:off x="3410" y="2133"/>
              <a:ext cx="101" cy="120"/>
            </a:xfrm>
            <a:custGeom>
              <a:avLst/>
              <a:gdLst>
                <a:gd name="T0" fmla="*/ 0 w 101"/>
                <a:gd name="T1" fmla="*/ 66 h 120"/>
                <a:gd name="T2" fmla="*/ 17 w 101"/>
                <a:gd name="T3" fmla="*/ 83 h 120"/>
                <a:gd name="T4" fmla="*/ 40 w 101"/>
                <a:gd name="T5" fmla="*/ 98 h 120"/>
                <a:gd name="T6" fmla="*/ 73 w 101"/>
                <a:gd name="T7" fmla="*/ 120 h 120"/>
                <a:gd name="T8" fmla="*/ 68 w 101"/>
                <a:gd name="T9" fmla="*/ 116 h 120"/>
                <a:gd name="T10" fmla="*/ 61 w 101"/>
                <a:gd name="T11" fmla="*/ 103 h 120"/>
                <a:gd name="T12" fmla="*/ 57 w 101"/>
                <a:gd name="T13" fmla="*/ 97 h 120"/>
                <a:gd name="T14" fmla="*/ 57 w 101"/>
                <a:gd name="T15" fmla="*/ 88 h 120"/>
                <a:gd name="T16" fmla="*/ 59 w 101"/>
                <a:gd name="T17" fmla="*/ 83 h 120"/>
                <a:gd name="T18" fmla="*/ 63 w 101"/>
                <a:gd name="T19" fmla="*/ 76 h 120"/>
                <a:gd name="T20" fmla="*/ 70 w 101"/>
                <a:gd name="T21" fmla="*/ 71 h 120"/>
                <a:gd name="T22" fmla="*/ 74 w 101"/>
                <a:gd name="T23" fmla="*/ 70 h 120"/>
                <a:gd name="T24" fmla="*/ 87 w 101"/>
                <a:gd name="T25" fmla="*/ 62 h 120"/>
                <a:gd name="T26" fmla="*/ 93 w 101"/>
                <a:gd name="T27" fmla="*/ 54 h 120"/>
                <a:gd name="T28" fmla="*/ 98 w 101"/>
                <a:gd name="T29" fmla="*/ 45 h 120"/>
                <a:gd name="T30" fmla="*/ 101 w 101"/>
                <a:gd name="T31" fmla="*/ 37 h 120"/>
                <a:gd name="T32" fmla="*/ 101 w 101"/>
                <a:gd name="T33" fmla="*/ 28 h 120"/>
                <a:gd name="T34" fmla="*/ 100 w 101"/>
                <a:gd name="T35" fmla="*/ 17 h 120"/>
                <a:gd name="T36" fmla="*/ 93 w 101"/>
                <a:gd name="T37" fmla="*/ 8 h 120"/>
                <a:gd name="T38" fmla="*/ 84 w 101"/>
                <a:gd name="T39" fmla="*/ 2 h 120"/>
                <a:gd name="T40" fmla="*/ 71 w 101"/>
                <a:gd name="T41" fmla="*/ 0 h 120"/>
                <a:gd name="T42" fmla="*/ 57 w 101"/>
                <a:gd name="T43" fmla="*/ 2 h 120"/>
                <a:gd name="T44" fmla="*/ 45 w 101"/>
                <a:gd name="T45" fmla="*/ 10 h 120"/>
                <a:gd name="T46" fmla="*/ 30 w 101"/>
                <a:gd name="T47" fmla="*/ 21 h 120"/>
                <a:gd name="T48" fmla="*/ 15 w 101"/>
                <a:gd name="T49" fmla="*/ 38 h 120"/>
                <a:gd name="T50" fmla="*/ 4 w 101"/>
                <a:gd name="T51" fmla="*/ 56 h 120"/>
                <a:gd name="T52" fmla="*/ 0 w 101"/>
                <a:gd name="T53" fmla="*/ 66 h 12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1"/>
                <a:gd name="T82" fmla="*/ 0 h 120"/>
                <a:gd name="T83" fmla="*/ 101 w 101"/>
                <a:gd name="T84" fmla="*/ 120 h 12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1" h="120">
                  <a:moveTo>
                    <a:pt x="0" y="66"/>
                  </a:moveTo>
                  <a:lnTo>
                    <a:pt x="17" y="83"/>
                  </a:lnTo>
                  <a:lnTo>
                    <a:pt x="40" y="98"/>
                  </a:lnTo>
                  <a:lnTo>
                    <a:pt x="73" y="120"/>
                  </a:lnTo>
                  <a:lnTo>
                    <a:pt x="68" y="116"/>
                  </a:lnTo>
                  <a:lnTo>
                    <a:pt x="61" y="103"/>
                  </a:lnTo>
                  <a:lnTo>
                    <a:pt x="57" y="97"/>
                  </a:lnTo>
                  <a:lnTo>
                    <a:pt x="57" y="88"/>
                  </a:lnTo>
                  <a:lnTo>
                    <a:pt x="59" y="83"/>
                  </a:lnTo>
                  <a:lnTo>
                    <a:pt x="63" y="76"/>
                  </a:lnTo>
                  <a:lnTo>
                    <a:pt x="70" y="71"/>
                  </a:lnTo>
                  <a:lnTo>
                    <a:pt x="74" y="70"/>
                  </a:lnTo>
                  <a:lnTo>
                    <a:pt x="87" y="62"/>
                  </a:lnTo>
                  <a:lnTo>
                    <a:pt x="93" y="54"/>
                  </a:lnTo>
                  <a:lnTo>
                    <a:pt x="98" y="45"/>
                  </a:lnTo>
                  <a:lnTo>
                    <a:pt x="101" y="37"/>
                  </a:lnTo>
                  <a:lnTo>
                    <a:pt x="101" y="28"/>
                  </a:lnTo>
                  <a:lnTo>
                    <a:pt x="100" y="17"/>
                  </a:lnTo>
                  <a:lnTo>
                    <a:pt x="93" y="8"/>
                  </a:lnTo>
                  <a:lnTo>
                    <a:pt x="84" y="2"/>
                  </a:lnTo>
                  <a:lnTo>
                    <a:pt x="71" y="0"/>
                  </a:lnTo>
                  <a:lnTo>
                    <a:pt x="57" y="2"/>
                  </a:lnTo>
                  <a:lnTo>
                    <a:pt x="45" y="10"/>
                  </a:lnTo>
                  <a:lnTo>
                    <a:pt x="30" y="21"/>
                  </a:lnTo>
                  <a:lnTo>
                    <a:pt x="15" y="38"/>
                  </a:lnTo>
                  <a:lnTo>
                    <a:pt x="4" y="56"/>
                  </a:lnTo>
                  <a:lnTo>
                    <a:pt x="0" y="66"/>
                  </a:lnTo>
                </a:path>
              </a:pathLst>
            </a:custGeom>
            <a:noFill/>
            <a:ln w="6350" cap="rnd">
              <a:solidFill>
                <a:srgbClr val="D7AB00"/>
              </a:solidFill>
              <a:prstDash val="solid"/>
              <a:round/>
              <a:headEnd/>
              <a:tailEnd/>
            </a:ln>
          </p:spPr>
          <p:txBody>
            <a:bodyPr/>
            <a:lstStyle/>
            <a:p>
              <a:endParaRPr lang="ru-RU"/>
            </a:p>
          </p:txBody>
        </p:sp>
        <p:sp>
          <p:nvSpPr>
            <p:cNvPr id="162324" name="Freeform 3981"/>
            <p:cNvSpPr>
              <a:spLocks/>
            </p:cNvSpPr>
            <p:nvPr/>
          </p:nvSpPr>
          <p:spPr bwMode="auto">
            <a:xfrm>
              <a:off x="3393" y="2187"/>
              <a:ext cx="106" cy="157"/>
            </a:xfrm>
            <a:custGeom>
              <a:avLst/>
              <a:gdLst>
                <a:gd name="T0" fmla="*/ 22 w 106"/>
                <a:gd name="T1" fmla="*/ 0 h 157"/>
                <a:gd name="T2" fmla="*/ 26 w 106"/>
                <a:gd name="T3" fmla="*/ 10 h 157"/>
                <a:gd name="T4" fmla="*/ 26 w 106"/>
                <a:gd name="T5" fmla="*/ 16 h 157"/>
                <a:gd name="T6" fmla="*/ 28 w 106"/>
                <a:gd name="T7" fmla="*/ 19 h 157"/>
                <a:gd name="T8" fmla="*/ 32 w 106"/>
                <a:gd name="T9" fmla="*/ 23 h 157"/>
                <a:gd name="T10" fmla="*/ 35 w 106"/>
                <a:gd name="T11" fmla="*/ 27 h 157"/>
                <a:gd name="T12" fmla="*/ 37 w 106"/>
                <a:gd name="T13" fmla="*/ 31 h 157"/>
                <a:gd name="T14" fmla="*/ 47 w 106"/>
                <a:gd name="T15" fmla="*/ 35 h 157"/>
                <a:gd name="T16" fmla="*/ 55 w 106"/>
                <a:gd name="T17" fmla="*/ 40 h 157"/>
                <a:gd name="T18" fmla="*/ 60 w 106"/>
                <a:gd name="T19" fmla="*/ 44 h 157"/>
                <a:gd name="T20" fmla="*/ 65 w 106"/>
                <a:gd name="T21" fmla="*/ 46 h 157"/>
                <a:gd name="T22" fmla="*/ 82 w 106"/>
                <a:gd name="T23" fmla="*/ 57 h 157"/>
                <a:gd name="T24" fmla="*/ 89 w 106"/>
                <a:gd name="T25" fmla="*/ 63 h 157"/>
                <a:gd name="T26" fmla="*/ 95 w 106"/>
                <a:gd name="T27" fmla="*/ 72 h 157"/>
                <a:gd name="T28" fmla="*/ 99 w 106"/>
                <a:gd name="T29" fmla="*/ 78 h 157"/>
                <a:gd name="T30" fmla="*/ 102 w 106"/>
                <a:gd name="T31" fmla="*/ 84 h 157"/>
                <a:gd name="T32" fmla="*/ 104 w 106"/>
                <a:gd name="T33" fmla="*/ 91 h 157"/>
                <a:gd name="T34" fmla="*/ 105 w 106"/>
                <a:gd name="T35" fmla="*/ 99 h 157"/>
                <a:gd name="T36" fmla="*/ 106 w 106"/>
                <a:gd name="T37" fmla="*/ 105 h 157"/>
                <a:gd name="T38" fmla="*/ 106 w 106"/>
                <a:gd name="T39" fmla="*/ 113 h 157"/>
                <a:gd name="T40" fmla="*/ 105 w 106"/>
                <a:gd name="T41" fmla="*/ 127 h 157"/>
                <a:gd name="T42" fmla="*/ 104 w 106"/>
                <a:gd name="T43" fmla="*/ 137 h 157"/>
                <a:gd name="T44" fmla="*/ 102 w 106"/>
                <a:gd name="T45" fmla="*/ 146 h 157"/>
                <a:gd name="T46" fmla="*/ 100 w 106"/>
                <a:gd name="T47" fmla="*/ 157 h 157"/>
                <a:gd name="T48" fmla="*/ 99 w 106"/>
                <a:gd name="T49" fmla="*/ 154 h 157"/>
                <a:gd name="T50" fmla="*/ 93 w 106"/>
                <a:gd name="T51" fmla="*/ 146 h 157"/>
                <a:gd name="T52" fmla="*/ 85 w 106"/>
                <a:gd name="T53" fmla="*/ 137 h 157"/>
                <a:gd name="T54" fmla="*/ 76 w 106"/>
                <a:gd name="T55" fmla="*/ 129 h 157"/>
                <a:gd name="T56" fmla="*/ 54 w 106"/>
                <a:gd name="T57" fmla="*/ 114 h 157"/>
                <a:gd name="T58" fmla="*/ 37 w 106"/>
                <a:gd name="T59" fmla="*/ 99 h 157"/>
                <a:gd name="T60" fmla="*/ 24 w 106"/>
                <a:gd name="T61" fmla="*/ 89 h 157"/>
                <a:gd name="T62" fmla="*/ 17 w 106"/>
                <a:gd name="T63" fmla="*/ 84 h 157"/>
                <a:gd name="T64" fmla="*/ 13 w 106"/>
                <a:gd name="T65" fmla="*/ 76 h 157"/>
                <a:gd name="T66" fmla="*/ 5 w 106"/>
                <a:gd name="T67" fmla="*/ 65 h 157"/>
                <a:gd name="T68" fmla="*/ 4 w 106"/>
                <a:gd name="T69" fmla="*/ 61 h 157"/>
                <a:gd name="T70" fmla="*/ 0 w 106"/>
                <a:gd name="T71" fmla="*/ 53 h 157"/>
                <a:gd name="T72" fmla="*/ 0 w 106"/>
                <a:gd name="T73" fmla="*/ 44 h 157"/>
                <a:gd name="T74" fmla="*/ 4 w 106"/>
                <a:gd name="T75" fmla="*/ 35 h 157"/>
                <a:gd name="T76" fmla="*/ 7 w 106"/>
                <a:gd name="T77" fmla="*/ 27 h 157"/>
                <a:gd name="T78" fmla="*/ 9 w 106"/>
                <a:gd name="T79" fmla="*/ 19 h 157"/>
                <a:gd name="T80" fmla="*/ 19 w 106"/>
                <a:gd name="T81" fmla="*/ 5 h 157"/>
                <a:gd name="T82" fmla="*/ 22 w 106"/>
                <a:gd name="T83" fmla="*/ 0 h 15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06"/>
                <a:gd name="T127" fmla="*/ 0 h 157"/>
                <a:gd name="T128" fmla="*/ 106 w 106"/>
                <a:gd name="T129" fmla="*/ 157 h 15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06" h="157">
                  <a:moveTo>
                    <a:pt x="22" y="0"/>
                  </a:moveTo>
                  <a:lnTo>
                    <a:pt x="26" y="10"/>
                  </a:lnTo>
                  <a:lnTo>
                    <a:pt x="26" y="16"/>
                  </a:lnTo>
                  <a:lnTo>
                    <a:pt x="28" y="19"/>
                  </a:lnTo>
                  <a:lnTo>
                    <a:pt x="32" y="23"/>
                  </a:lnTo>
                  <a:lnTo>
                    <a:pt x="35" y="27"/>
                  </a:lnTo>
                  <a:lnTo>
                    <a:pt x="37" y="31"/>
                  </a:lnTo>
                  <a:lnTo>
                    <a:pt x="47" y="35"/>
                  </a:lnTo>
                  <a:lnTo>
                    <a:pt x="55" y="40"/>
                  </a:lnTo>
                  <a:lnTo>
                    <a:pt x="60" y="44"/>
                  </a:lnTo>
                  <a:lnTo>
                    <a:pt x="65" y="46"/>
                  </a:lnTo>
                  <a:lnTo>
                    <a:pt x="82" y="57"/>
                  </a:lnTo>
                  <a:lnTo>
                    <a:pt x="89" y="63"/>
                  </a:lnTo>
                  <a:lnTo>
                    <a:pt x="95" y="72"/>
                  </a:lnTo>
                  <a:lnTo>
                    <a:pt x="99" y="78"/>
                  </a:lnTo>
                  <a:lnTo>
                    <a:pt x="102" y="84"/>
                  </a:lnTo>
                  <a:lnTo>
                    <a:pt x="104" y="91"/>
                  </a:lnTo>
                  <a:lnTo>
                    <a:pt x="105" y="99"/>
                  </a:lnTo>
                  <a:lnTo>
                    <a:pt x="106" y="105"/>
                  </a:lnTo>
                  <a:lnTo>
                    <a:pt x="106" y="113"/>
                  </a:lnTo>
                  <a:lnTo>
                    <a:pt x="105" y="127"/>
                  </a:lnTo>
                  <a:lnTo>
                    <a:pt x="104" y="137"/>
                  </a:lnTo>
                  <a:lnTo>
                    <a:pt x="102" y="146"/>
                  </a:lnTo>
                  <a:lnTo>
                    <a:pt x="100" y="157"/>
                  </a:lnTo>
                  <a:lnTo>
                    <a:pt x="99" y="154"/>
                  </a:lnTo>
                  <a:lnTo>
                    <a:pt x="93" y="146"/>
                  </a:lnTo>
                  <a:lnTo>
                    <a:pt x="85" y="137"/>
                  </a:lnTo>
                  <a:lnTo>
                    <a:pt x="76" y="129"/>
                  </a:lnTo>
                  <a:lnTo>
                    <a:pt x="54" y="114"/>
                  </a:lnTo>
                  <a:lnTo>
                    <a:pt x="37" y="99"/>
                  </a:lnTo>
                  <a:lnTo>
                    <a:pt x="24" y="89"/>
                  </a:lnTo>
                  <a:lnTo>
                    <a:pt x="17" y="84"/>
                  </a:lnTo>
                  <a:lnTo>
                    <a:pt x="13" y="76"/>
                  </a:lnTo>
                  <a:lnTo>
                    <a:pt x="5" y="65"/>
                  </a:lnTo>
                  <a:lnTo>
                    <a:pt x="4" y="61"/>
                  </a:lnTo>
                  <a:lnTo>
                    <a:pt x="0" y="53"/>
                  </a:lnTo>
                  <a:lnTo>
                    <a:pt x="0" y="44"/>
                  </a:lnTo>
                  <a:lnTo>
                    <a:pt x="4" y="35"/>
                  </a:lnTo>
                  <a:lnTo>
                    <a:pt x="7" y="27"/>
                  </a:lnTo>
                  <a:lnTo>
                    <a:pt x="9" y="19"/>
                  </a:lnTo>
                  <a:lnTo>
                    <a:pt x="19" y="5"/>
                  </a:lnTo>
                  <a:lnTo>
                    <a:pt x="22" y="0"/>
                  </a:lnTo>
                  <a:close/>
                </a:path>
              </a:pathLst>
            </a:custGeom>
            <a:solidFill>
              <a:srgbClr val="F2E492"/>
            </a:solidFill>
            <a:ln w="9525">
              <a:noFill/>
              <a:round/>
              <a:headEnd/>
              <a:tailEnd/>
            </a:ln>
          </p:spPr>
          <p:txBody>
            <a:bodyPr/>
            <a:lstStyle/>
            <a:p>
              <a:endParaRPr lang="ru-RU"/>
            </a:p>
          </p:txBody>
        </p:sp>
        <p:sp>
          <p:nvSpPr>
            <p:cNvPr id="162325" name="Freeform 3982"/>
            <p:cNvSpPr>
              <a:spLocks/>
            </p:cNvSpPr>
            <p:nvPr/>
          </p:nvSpPr>
          <p:spPr bwMode="auto">
            <a:xfrm>
              <a:off x="3395" y="2187"/>
              <a:ext cx="104" cy="157"/>
            </a:xfrm>
            <a:custGeom>
              <a:avLst/>
              <a:gdLst>
                <a:gd name="T0" fmla="*/ 23 w 104"/>
                <a:gd name="T1" fmla="*/ 0 h 157"/>
                <a:gd name="T2" fmla="*/ 31 w 104"/>
                <a:gd name="T3" fmla="*/ 23 h 157"/>
                <a:gd name="T4" fmla="*/ 37 w 104"/>
                <a:gd name="T5" fmla="*/ 31 h 157"/>
                <a:gd name="T6" fmla="*/ 46 w 104"/>
                <a:gd name="T7" fmla="*/ 35 h 157"/>
                <a:gd name="T8" fmla="*/ 65 w 104"/>
                <a:gd name="T9" fmla="*/ 46 h 157"/>
                <a:gd name="T10" fmla="*/ 81 w 104"/>
                <a:gd name="T11" fmla="*/ 57 h 157"/>
                <a:gd name="T12" fmla="*/ 94 w 104"/>
                <a:gd name="T13" fmla="*/ 72 h 157"/>
                <a:gd name="T14" fmla="*/ 101 w 104"/>
                <a:gd name="T15" fmla="*/ 84 h 157"/>
                <a:gd name="T16" fmla="*/ 104 w 104"/>
                <a:gd name="T17" fmla="*/ 99 h 157"/>
                <a:gd name="T18" fmla="*/ 104 w 104"/>
                <a:gd name="T19" fmla="*/ 127 h 157"/>
                <a:gd name="T20" fmla="*/ 99 w 104"/>
                <a:gd name="T21" fmla="*/ 157 h 157"/>
                <a:gd name="T22" fmla="*/ 92 w 104"/>
                <a:gd name="T23" fmla="*/ 146 h 157"/>
                <a:gd name="T24" fmla="*/ 75 w 104"/>
                <a:gd name="T25" fmla="*/ 129 h 157"/>
                <a:gd name="T26" fmla="*/ 53 w 104"/>
                <a:gd name="T27" fmla="*/ 114 h 157"/>
                <a:gd name="T28" fmla="*/ 36 w 104"/>
                <a:gd name="T29" fmla="*/ 99 h 157"/>
                <a:gd name="T30" fmla="*/ 12 w 104"/>
                <a:gd name="T31" fmla="*/ 76 h 157"/>
                <a:gd name="T32" fmla="*/ 5 w 104"/>
                <a:gd name="T33" fmla="*/ 65 h 157"/>
                <a:gd name="T34" fmla="*/ 1 w 104"/>
                <a:gd name="T35" fmla="*/ 53 h 157"/>
                <a:gd name="T36" fmla="*/ 0 w 104"/>
                <a:gd name="T37" fmla="*/ 44 h 157"/>
                <a:gd name="T38" fmla="*/ 3 w 104"/>
                <a:gd name="T39" fmla="*/ 35 h 157"/>
                <a:gd name="T40" fmla="*/ 11 w 104"/>
                <a:gd name="T41" fmla="*/ 18 h 157"/>
                <a:gd name="T42" fmla="*/ 23 w 104"/>
                <a:gd name="T43" fmla="*/ 0 h 15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04"/>
                <a:gd name="T67" fmla="*/ 0 h 157"/>
                <a:gd name="T68" fmla="*/ 104 w 104"/>
                <a:gd name="T69" fmla="*/ 157 h 15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04" h="157">
                  <a:moveTo>
                    <a:pt x="23" y="0"/>
                  </a:moveTo>
                  <a:lnTo>
                    <a:pt x="31" y="23"/>
                  </a:lnTo>
                  <a:lnTo>
                    <a:pt x="37" y="31"/>
                  </a:lnTo>
                  <a:lnTo>
                    <a:pt x="46" y="35"/>
                  </a:lnTo>
                  <a:lnTo>
                    <a:pt x="65" y="46"/>
                  </a:lnTo>
                  <a:lnTo>
                    <a:pt x="81" y="57"/>
                  </a:lnTo>
                  <a:lnTo>
                    <a:pt x="94" y="72"/>
                  </a:lnTo>
                  <a:lnTo>
                    <a:pt x="101" y="84"/>
                  </a:lnTo>
                  <a:lnTo>
                    <a:pt x="104" y="99"/>
                  </a:lnTo>
                  <a:lnTo>
                    <a:pt x="104" y="127"/>
                  </a:lnTo>
                  <a:lnTo>
                    <a:pt x="99" y="157"/>
                  </a:lnTo>
                  <a:lnTo>
                    <a:pt x="92" y="146"/>
                  </a:lnTo>
                  <a:lnTo>
                    <a:pt x="75" y="129"/>
                  </a:lnTo>
                  <a:lnTo>
                    <a:pt x="53" y="114"/>
                  </a:lnTo>
                  <a:lnTo>
                    <a:pt x="36" y="99"/>
                  </a:lnTo>
                  <a:lnTo>
                    <a:pt x="12" y="76"/>
                  </a:lnTo>
                  <a:lnTo>
                    <a:pt x="5" y="65"/>
                  </a:lnTo>
                  <a:lnTo>
                    <a:pt x="1" y="53"/>
                  </a:lnTo>
                  <a:lnTo>
                    <a:pt x="0" y="44"/>
                  </a:lnTo>
                  <a:lnTo>
                    <a:pt x="3" y="35"/>
                  </a:lnTo>
                  <a:lnTo>
                    <a:pt x="11" y="18"/>
                  </a:lnTo>
                  <a:lnTo>
                    <a:pt x="23" y="0"/>
                  </a:lnTo>
                </a:path>
              </a:pathLst>
            </a:custGeom>
            <a:noFill/>
            <a:ln w="6350" cap="rnd">
              <a:solidFill>
                <a:srgbClr val="D7AB00"/>
              </a:solidFill>
              <a:prstDash val="solid"/>
              <a:round/>
              <a:headEnd/>
              <a:tailEnd/>
            </a:ln>
          </p:spPr>
          <p:txBody>
            <a:bodyPr/>
            <a:lstStyle/>
            <a:p>
              <a:endParaRPr lang="ru-RU"/>
            </a:p>
          </p:txBody>
        </p:sp>
        <p:sp>
          <p:nvSpPr>
            <p:cNvPr id="162326" name="Freeform 3983"/>
            <p:cNvSpPr>
              <a:spLocks/>
            </p:cNvSpPr>
            <p:nvPr/>
          </p:nvSpPr>
          <p:spPr bwMode="auto">
            <a:xfrm>
              <a:off x="3393" y="2365"/>
              <a:ext cx="106" cy="157"/>
            </a:xfrm>
            <a:custGeom>
              <a:avLst/>
              <a:gdLst>
                <a:gd name="T0" fmla="*/ 17 w 106"/>
                <a:gd name="T1" fmla="*/ 0 h 157"/>
                <a:gd name="T2" fmla="*/ 21 w 106"/>
                <a:gd name="T3" fmla="*/ 9 h 157"/>
                <a:gd name="T4" fmla="*/ 26 w 106"/>
                <a:gd name="T5" fmla="*/ 17 h 157"/>
                <a:gd name="T6" fmla="*/ 32 w 106"/>
                <a:gd name="T7" fmla="*/ 24 h 157"/>
                <a:gd name="T8" fmla="*/ 35 w 106"/>
                <a:gd name="T9" fmla="*/ 28 h 157"/>
                <a:gd name="T10" fmla="*/ 39 w 106"/>
                <a:gd name="T11" fmla="*/ 31 h 157"/>
                <a:gd name="T12" fmla="*/ 47 w 106"/>
                <a:gd name="T13" fmla="*/ 36 h 157"/>
                <a:gd name="T14" fmla="*/ 55 w 106"/>
                <a:gd name="T15" fmla="*/ 41 h 157"/>
                <a:gd name="T16" fmla="*/ 65 w 106"/>
                <a:gd name="T17" fmla="*/ 47 h 157"/>
                <a:gd name="T18" fmla="*/ 82 w 106"/>
                <a:gd name="T19" fmla="*/ 58 h 157"/>
                <a:gd name="T20" fmla="*/ 89 w 106"/>
                <a:gd name="T21" fmla="*/ 65 h 157"/>
                <a:gd name="T22" fmla="*/ 95 w 106"/>
                <a:gd name="T23" fmla="*/ 74 h 157"/>
                <a:gd name="T24" fmla="*/ 99 w 106"/>
                <a:gd name="T25" fmla="*/ 80 h 157"/>
                <a:gd name="T26" fmla="*/ 102 w 106"/>
                <a:gd name="T27" fmla="*/ 84 h 157"/>
                <a:gd name="T28" fmla="*/ 104 w 106"/>
                <a:gd name="T29" fmla="*/ 91 h 157"/>
                <a:gd name="T30" fmla="*/ 105 w 106"/>
                <a:gd name="T31" fmla="*/ 99 h 157"/>
                <a:gd name="T32" fmla="*/ 106 w 106"/>
                <a:gd name="T33" fmla="*/ 105 h 157"/>
                <a:gd name="T34" fmla="*/ 106 w 106"/>
                <a:gd name="T35" fmla="*/ 113 h 157"/>
                <a:gd name="T36" fmla="*/ 105 w 106"/>
                <a:gd name="T37" fmla="*/ 127 h 157"/>
                <a:gd name="T38" fmla="*/ 104 w 106"/>
                <a:gd name="T39" fmla="*/ 136 h 157"/>
                <a:gd name="T40" fmla="*/ 102 w 106"/>
                <a:gd name="T41" fmla="*/ 146 h 157"/>
                <a:gd name="T42" fmla="*/ 100 w 106"/>
                <a:gd name="T43" fmla="*/ 157 h 157"/>
                <a:gd name="T44" fmla="*/ 99 w 106"/>
                <a:gd name="T45" fmla="*/ 153 h 157"/>
                <a:gd name="T46" fmla="*/ 93 w 106"/>
                <a:gd name="T47" fmla="*/ 146 h 157"/>
                <a:gd name="T48" fmla="*/ 85 w 106"/>
                <a:gd name="T49" fmla="*/ 136 h 157"/>
                <a:gd name="T50" fmla="*/ 76 w 106"/>
                <a:gd name="T51" fmla="*/ 129 h 157"/>
                <a:gd name="T52" fmla="*/ 54 w 106"/>
                <a:gd name="T53" fmla="*/ 114 h 157"/>
                <a:gd name="T54" fmla="*/ 37 w 106"/>
                <a:gd name="T55" fmla="*/ 99 h 157"/>
                <a:gd name="T56" fmla="*/ 24 w 106"/>
                <a:gd name="T57" fmla="*/ 89 h 157"/>
                <a:gd name="T58" fmla="*/ 17 w 106"/>
                <a:gd name="T59" fmla="*/ 84 h 157"/>
                <a:gd name="T60" fmla="*/ 13 w 106"/>
                <a:gd name="T61" fmla="*/ 77 h 157"/>
                <a:gd name="T62" fmla="*/ 5 w 106"/>
                <a:gd name="T63" fmla="*/ 66 h 157"/>
                <a:gd name="T64" fmla="*/ 4 w 106"/>
                <a:gd name="T65" fmla="*/ 61 h 157"/>
                <a:gd name="T66" fmla="*/ 0 w 106"/>
                <a:gd name="T67" fmla="*/ 54 h 157"/>
                <a:gd name="T68" fmla="*/ 0 w 106"/>
                <a:gd name="T69" fmla="*/ 50 h 157"/>
                <a:gd name="T70" fmla="*/ 0 w 106"/>
                <a:gd name="T71" fmla="*/ 45 h 157"/>
                <a:gd name="T72" fmla="*/ 2 w 106"/>
                <a:gd name="T73" fmla="*/ 36 h 157"/>
                <a:gd name="T74" fmla="*/ 4 w 106"/>
                <a:gd name="T75" fmla="*/ 26 h 157"/>
                <a:gd name="T76" fmla="*/ 7 w 106"/>
                <a:gd name="T77" fmla="*/ 19 h 157"/>
                <a:gd name="T78" fmla="*/ 14 w 106"/>
                <a:gd name="T79" fmla="*/ 5 h 157"/>
                <a:gd name="T80" fmla="*/ 17 w 106"/>
                <a:gd name="T81" fmla="*/ 0 h 1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6"/>
                <a:gd name="T124" fmla="*/ 0 h 157"/>
                <a:gd name="T125" fmla="*/ 106 w 106"/>
                <a:gd name="T126" fmla="*/ 157 h 1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6" h="157">
                  <a:moveTo>
                    <a:pt x="17" y="0"/>
                  </a:moveTo>
                  <a:lnTo>
                    <a:pt x="21" y="9"/>
                  </a:lnTo>
                  <a:lnTo>
                    <a:pt x="26" y="17"/>
                  </a:lnTo>
                  <a:lnTo>
                    <a:pt x="32" y="24"/>
                  </a:lnTo>
                  <a:lnTo>
                    <a:pt x="35" y="28"/>
                  </a:lnTo>
                  <a:lnTo>
                    <a:pt x="39" y="31"/>
                  </a:lnTo>
                  <a:lnTo>
                    <a:pt x="47" y="36"/>
                  </a:lnTo>
                  <a:lnTo>
                    <a:pt x="55" y="41"/>
                  </a:lnTo>
                  <a:lnTo>
                    <a:pt x="65" y="47"/>
                  </a:lnTo>
                  <a:lnTo>
                    <a:pt x="82" y="58"/>
                  </a:lnTo>
                  <a:lnTo>
                    <a:pt x="89" y="65"/>
                  </a:lnTo>
                  <a:lnTo>
                    <a:pt x="95" y="74"/>
                  </a:lnTo>
                  <a:lnTo>
                    <a:pt x="99" y="80"/>
                  </a:lnTo>
                  <a:lnTo>
                    <a:pt x="102" y="84"/>
                  </a:lnTo>
                  <a:lnTo>
                    <a:pt x="104" y="91"/>
                  </a:lnTo>
                  <a:lnTo>
                    <a:pt x="105" y="99"/>
                  </a:lnTo>
                  <a:lnTo>
                    <a:pt x="106" y="105"/>
                  </a:lnTo>
                  <a:lnTo>
                    <a:pt x="106" y="113"/>
                  </a:lnTo>
                  <a:lnTo>
                    <a:pt x="105" y="127"/>
                  </a:lnTo>
                  <a:lnTo>
                    <a:pt x="104" y="136"/>
                  </a:lnTo>
                  <a:lnTo>
                    <a:pt x="102" y="146"/>
                  </a:lnTo>
                  <a:lnTo>
                    <a:pt x="100" y="157"/>
                  </a:lnTo>
                  <a:lnTo>
                    <a:pt x="99" y="153"/>
                  </a:lnTo>
                  <a:lnTo>
                    <a:pt x="93" y="146"/>
                  </a:lnTo>
                  <a:lnTo>
                    <a:pt x="85" y="136"/>
                  </a:lnTo>
                  <a:lnTo>
                    <a:pt x="76" y="129"/>
                  </a:lnTo>
                  <a:lnTo>
                    <a:pt x="54" y="114"/>
                  </a:lnTo>
                  <a:lnTo>
                    <a:pt x="37" y="99"/>
                  </a:lnTo>
                  <a:lnTo>
                    <a:pt x="24" y="89"/>
                  </a:lnTo>
                  <a:lnTo>
                    <a:pt x="17" y="84"/>
                  </a:lnTo>
                  <a:lnTo>
                    <a:pt x="13" y="77"/>
                  </a:lnTo>
                  <a:lnTo>
                    <a:pt x="5" y="66"/>
                  </a:lnTo>
                  <a:lnTo>
                    <a:pt x="4" y="61"/>
                  </a:lnTo>
                  <a:lnTo>
                    <a:pt x="0" y="54"/>
                  </a:lnTo>
                  <a:lnTo>
                    <a:pt x="0" y="50"/>
                  </a:lnTo>
                  <a:lnTo>
                    <a:pt x="0" y="45"/>
                  </a:lnTo>
                  <a:lnTo>
                    <a:pt x="2" y="36"/>
                  </a:lnTo>
                  <a:lnTo>
                    <a:pt x="4" y="26"/>
                  </a:lnTo>
                  <a:lnTo>
                    <a:pt x="7" y="19"/>
                  </a:lnTo>
                  <a:lnTo>
                    <a:pt x="14" y="5"/>
                  </a:lnTo>
                  <a:lnTo>
                    <a:pt x="17" y="0"/>
                  </a:lnTo>
                  <a:close/>
                </a:path>
              </a:pathLst>
            </a:custGeom>
            <a:solidFill>
              <a:srgbClr val="F2E492"/>
            </a:solidFill>
            <a:ln w="9525">
              <a:noFill/>
              <a:round/>
              <a:headEnd/>
              <a:tailEnd/>
            </a:ln>
          </p:spPr>
          <p:txBody>
            <a:bodyPr/>
            <a:lstStyle/>
            <a:p>
              <a:endParaRPr lang="ru-RU"/>
            </a:p>
          </p:txBody>
        </p:sp>
        <p:sp>
          <p:nvSpPr>
            <p:cNvPr id="162327" name="Freeform 3984"/>
            <p:cNvSpPr>
              <a:spLocks/>
            </p:cNvSpPr>
            <p:nvPr/>
          </p:nvSpPr>
          <p:spPr bwMode="auto">
            <a:xfrm>
              <a:off x="3395" y="2363"/>
              <a:ext cx="103" cy="159"/>
            </a:xfrm>
            <a:custGeom>
              <a:avLst/>
              <a:gdLst>
                <a:gd name="T0" fmla="*/ 15 w 103"/>
                <a:gd name="T1" fmla="*/ 0 h 159"/>
                <a:gd name="T2" fmla="*/ 18 w 103"/>
                <a:gd name="T3" fmla="*/ 9 h 159"/>
                <a:gd name="T4" fmla="*/ 29 w 103"/>
                <a:gd name="T5" fmla="*/ 26 h 159"/>
                <a:gd name="T6" fmla="*/ 37 w 103"/>
                <a:gd name="T7" fmla="*/ 33 h 159"/>
                <a:gd name="T8" fmla="*/ 44 w 103"/>
                <a:gd name="T9" fmla="*/ 38 h 159"/>
                <a:gd name="T10" fmla="*/ 54 w 103"/>
                <a:gd name="T11" fmla="*/ 43 h 159"/>
                <a:gd name="T12" fmla="*/ 64 w 103"/>
                <a:gd name="T13" fmla="*/ 49 h 159"/>
                <a:gd name="T14" fmla="*/ 79 w 103"/>
                <a:gd name="T15" fmla="*/ 60 h 159"/>
                <a:gd name="T16" fmla="*/ 93 w 103"/>
                <a:gd name="T17" fmla="*/ 74 h 159"/>
                <a:gd name="T18" fmla="*/ 99 w 103"/>
                <a:gd name="T19" fmla="*/ 86 h 159"/>
                <a:gd name="T20" fmla="*/ 103 w 103"/>
                <a:gd name="T21" fmla="*/ 101 h 159"/>
                <a:gd name="T22" fmla="*/ 103 w 103"/>
                <a:gd name="T23" fmla="*/ 129 h 159"/>
                <a:gd name="T24" fmla="*/ 98 w 103"/>
                <a:gd name="T25" fmla="*/ 159 h 159"/>
                <a:gd name="T26" fmla="*/ 90 w 103"/>
                <a:gd name="T27" fmla="*/ 148 h 159"/>
                <a:gd name="T28" fmla="*/ 73 w 103"/>
                <a:gd name="T29" fmla="*/ 131 h 159"/>
                <a:gd name="T30" fmla="*/ 51 w 103"/>
                <a:gd name="T31" fmla="*/ 116 h 159"/>
                <a:gd name="T32" fmla="*/ 34 w 103"/>
                <a:gd name="T33" fmla="*/ 101 h 159"/>
                <a:gd name="T34" fmla="*/ 11 w 103"/>
                <a:gd name="T35" fmla="*/ 79 h 159"/>
                <a:gd name="T36" fmla="*/ 3 w 103"/>
                <a:gd name="T37" fmla="*/ 68 h 159"/>
                <a:gd name="T38" fmla="*/ 0 w 103"/>
                <a:gd name="T39" fmla="*/ 56 h 159"/>
                <a:gd name="T40" fmla="*/ 0 w 103"/>
                <a:gd name="T41" fmla="*/ 38 h 159"/>
                <a:gd name="T42" fmla="*/ 5 w 103"/>
                <a:gd name="T43" fmla="*/ 21 h 159"/>
                <a:gd name="T44" fmla="*/ 15 w 103"/>
                <a:gd name="T45" fmla="*/ 0 h 1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3"/>
                <a:gd name="T70" fmla="*/ 0 h 159"/>
                <a:gd name="T71" fmla="*/ 103 w 103"/>
                <a:gd name="T72" fmla="*/ 159 h 15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3" h="159">
                  <a:moveTo>
                    <a:pt x="15" y="0"/>
                  </a:moveTo>
                  <a:lnTo>
                    <a:pt x="18" y="9"/>
                  </a:lnTo>
                  <a:lnTo>
                    <a:pt x="29" y="26"/>
                  </a:lnTo>
                  <a:lnTo>
                    <a:pt x="37" y="33"/>
                  </a:lnTo>
                  <a:lnTo>
                    <a:pt x="44" y="38"/>
                  </a:lnTo>
                  <a:lnTo>
                    <a:pt x="54" y="43"/>
                  </a:lnTo>
                  <a:lnTo>
                    <a:pt x="64" y="49"/>
                  </a:lnTo>
                  <a:lnTo>
                    <a:pt x="79" y="60"/>
                  </a:lnTo>
                  <a:lnTo>
                    <a:pt x="93" y="74"/>
                  </a:lnTo>
                  <a:lnTo>
                    <a:pt x="99" y="86"/>
                  </a:lnTo>
                  <a:lnTo>
                    <a:pt x="103" y="101"/>
                  </a:lnTo>
                  <a:lnTo>
                    <a:pt x="103" y="129"/>
                  </a:lnTo>
                  <a:lnTo>
                    <a:pt x="98" y="159"/>
                  </a:lnTo>
                  <a:lnTo>
                    <a:pt x="90" y="148"/>
                  </a:lnTo>
                  <a:lnTo>
                    <a:pt x="73" y="131"/>
                  </a:lnTo>
                  <a:lnTo>
                    <a:pt x="51" y="116"/>
                  </a:lnTo>
                  <a:lnTo>
                    <a:pt x="34" y="101"/>
                  </a:lnTo>
                  <a:lnTo>
                    <a:pt x="11" y="79"/>
                  </a:lnTo>
                  <a:lnTo>
                    <a:pt x="3" y="68"/>
                  </a:lnTo>
                  <a:lnTo>
                    <a:pt x="0" y="56"/>
                  </a:lnTo>
                  <a:lnTo>
                    <a:pt x="0" y="38"/>
                  </a:lnTo>
                  <a:lnTo>
                    <a:pt x="5" y="21"/>
                  </a:lnTo>
                  <a:lnTo>
                    <a:pt x="15" y="0"/>
                  </a:lnTo>
                </a:path>
              </a:pathLst>
            </a:custGeom>
            <a:noFill/>
            <a:ln w="6350" cap="rnd">
              <a:solidFill>
                <a:srgbClr val="D7AB00"/>
              </a:solidFill>
              <a:prstDash val="solid"/>
              <a:round/>
              <a:headEnd/>
              <a:tailEnd/>
            </a:ln>
          </p:spPr>
          <p:txBody>
            <a:bodyPr/>
            <a:lstStyle/>
            <a:p>
              <a:endParaRPr lang="ru-RU"/>
            </a:p>
          </p:txBody>
        </p:sp>
        <p:sp>
          <p:nvSpPr>
            <p:cNvPr id="162328" name="Freeform 3985"/>
            <p:cNvSpPr>
              <a:spLocks/>
            </p:cNvSpPr>
            <p:nvPr/>
          </p:nvSpPr>
          <p:spPr bwMode="auto">
            <a:xfrm>
              <a:off x="3604" y="2326"/>
              <a:ext cx="88" cy="130"/>
            </a:xfrm>
            <a:custGeom>
              <a:avLst/>
              <a:gdLst>
                <a:gd name="T0" fmla="*/ 80 w 88"/>
                <a:gd name="T1" fmla="*/ 70 h 130"/>
                <a:gd name="T2" fmla="*/ 78 w 88"/>
                <a:gd name="T3" fmla="*/ 73 h 130"/>
                <a:gd name="T4" fmla="*/ 75 w 88"/>
                <a:gd name="T5" fmla="*/ 76 h 130"/>
                <a:gd name="T6" fmla="*/ 70 w 88"/>
                <a:gd name="T7" fmla="*/ 81 h 130"/>
                <a:gd name="T8" fmla="*/ 65 w 88"/>
                <a:gd name="T9" fmla="*/ 87 h 130"/>
                <a:gd name="T10" fmla="*/ 64 w 88"/>
                <a:gd name="T11" fmla="*/ 90 h 130"/>
                <a:gd name="T12" fmla="*/ 62 w 88"/>
                <a:gd name="T13" fmla="*/ 93 h 130"/>
                <a:gd name="T14" fmla="*/ 61 w 88"/>
                <a:gd name="T15" fmla="*/ 100 h 130"/>
                <a:gd name="T16" fmla="*/ 61 w 88"/>
                <a:gd name="T17" fmla="*/ 104 h 130"/>
                <a:gd name="T18" fmla="*/ 64 w 88"/>
                <a:gd name="T19" fmla="*/ 117 h 130"/>
                <a:gd name="T20" fmla="*/ 67 w 88"/>
                <a:gd name="T21" fmla="*/ 130 h 130"/>
                <a:gd name="T22" fmla="*/ 49 w 88"/>
                <a:gd name="T23" fmla="*/ 120 h 130"/>
                <a:gd name="T24" fmla="*/ 34 w 88"/>
                <a:gd name="T25" fmla="*/ 113 h 130"/>
                <a:gd name="T26" fmla="*/ 27 w 88"/>
                <a:gd name="T27" fmla="*/ 106 h 130"/>
                <a:gd name="T28" fmla="*/ 21 w 88"/>
                <a:gd name="T29" fmla="*/ 102 h 130"/>
                <a:gd name="T30" fmla="*/ 13 w 88"/>
                <a:gd name="T31" fmla="*/ 93 h 130"/>
                <a:gd name="T32" fmla="*/ 6 w 88"/>
                <a:gd name="T33" fmla="*/ 84 h 130"/>
                <a:gd name="T34" fmla="*/ 0 w 88"/>
                <a:gd name="T35" fmla="*/ 74 h 130"/>
                <a:gd name="T36" fmla="*/ 3 w 88"/>
                <a:gd name="T37" fmla="*/ 65 h 130"/>
                <a:gd name="T38" fmla="*/ 6 w 88"/>
                <a:gd name="T39" fmla="*/ 57 h 130"/>
                <a:gd name="T40" fmla="*/ 9 w 88"/>
                <a:gd name="T41" fmla="*/ 53 h 130"/>
                <a:gd name="T42" fmla="*/ 13 w 88"/>
                <a:gd name="T43" fmla="*/ 49 h 130"/>
                <a:gd name="T44" fmla="*/ 19 w 88"/>
                <a:gd name="T45" fmla="*/ 44 h 130"/>
                <a:gd name="T46" fmla="*/ 25 w 88"/>
                <a:gd name="T47" fmla="*/ 40 h 130"/>
                <a:gd name="T48" fmla="*/ 30 w 88"/>
                <a:gd name="T49" fmla="*/ 34 h 130"/>
                <a:gd name="T50" fmla="*/ 34 w 88"/>
                <a:gd name="T51" fmla="*/ 32 h 130"/>
                <a:gd name="T52" fmla="*/ 34 w 88"/>
                <a:gd name="T53" fmla="*/ 27 h 130"/>
                <a:gd name="T54" fmla="*/ 34 w 88"/>
                <a:gd name="T55" fmla="*/ 23 h 130"/>
                <a:gd name="T56" fmla="*/ 34 w 88"/>
                <a:gd name="T57" fmla="*/ 19 h 130"/>
                <a:gd name="T58" fmla="*/ 34 w 88"/>
                <a:gd name="T59" fmla="*/ 9 h 130"/>
                <a:gd name="T60" fmla="*/ 30 w 88"/>
                <a:gd name="T61" fmla="*/ 0 h 130"/>
                <a:gd name="T62" fmla="*/ 43 w 88"/>
                <a:gd name="T63" fmla="*/ 8 h 130"/>
                <a:gd name="T64" fmla="*/ 55 w 88"/>
                <a:gd name="T65" fmla="*/ 15 h 130"/>
                <a:gd name="T66" fmla="*/ 67 w 88"/>
                <a:gd name="T67" fmla="*/ 25 h 130"/>
                <a:gd name="T68" fmla="*/ 80 w 88"/>
                <a:gd name="T69" fmla="*/ 36 h 130"/>
                <a:gd name="T70" fmla="*/ 88 w 88"/>
                <a:gd name="T71" fmla="*/ 44 h 130"/>
                <a:gd name="T72" fmla="*/ 84 w 88"/>
                <a:gd name="T73" fmla="*/ 53 h 130"/>
                <a:gd name="T74" fmla="*/ 83 w 88"/>
                <a:gd name="T75" fmla="*/ 62 h 130"/>
                <a:gd name="T76" fmla="*/ 80 w 88"/>
                <a:gd name="T77" fmla="*/ 70 h 13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8"/>
                <a:gd name="T118" fmla="*/ 0 h 130"/>
                <a:gd name="T119" fmla="*/ 88 w 88"/>
                <a:gd name="T120" fmla="*/ 130 h 13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8" h="130">
                  <a:moveTo>
                    <a:pt x="80" y="70"/>
                  </a:moveTo>
                  <a:lnTo>
                    <a:pt x="78" y="73"/>
                  </a:lnTo>
                  <a:lnTo>
                    <a:pt x="75" y="76"/>
                  </a:lnTo>
                  <a:lnTo>
                    <a:pt x="70" y="81"/>
                  </a:lnTo>
                  <a:lnTo>
                    <a:pt x="65" y="87"/>
                  </a:lnTo>
                  <a:lnTo>
                    <a:pt x="64" y="90"/>
                  </a:lnTo>
                  <a:lnTo>
                    <a:pt x="62" y="93"/>
                  </a:lnTo>
                  <a:lnTo>
                    <a:pt x="61" y="100"/>
                  </a:lnTo>
                  <a:lnTo>
                    <a:pt x="61" y="104"/>
                  </a:lnTo>
                  <a:lnTo>
                    <a:pt x="64" y="117"/>
                  </a:lnTo>
                  <a:lnTo>
                    <a:pt x="67" y="130"/>
                  </a:lnTo>
                  <a:lnTo>
                    <a:pt x="49" y="120"/>
                  </a:lnTo>
                  <a:lnTo>
                    <a:pt x="34" y="113"/>
                  </a:lnTo>
                  <a:lnTo>
                    <a:pt x="27" y="106"/>
                  </a:lnTo>
                  <a:lnTo>
                    <a:pt x="21" y="102"/>
                  </a:lnTo>
                  <a:lnTo>
                    <a:pt x="13" y="93"/>
                  </a:lnTo>
                  <a:lnTo>
                    <a:pt x="6" y="84"/>
                  </a:lnTo>
                  <a:lnTo>
                    <a:pt x="0" y="74"/>
                  </a:lnTo>
                  <a:lnTo>
                    <a:pt x="3" y="65"/>
                  </a:lnTo>
                  <a:lnTo>
                    <a:pt x="6" y="57"/>
                  </a:lnTo>
                  <a:lnTo>
                    <a:pt x="9" y="53"/>
                  </a:lnTo>
                  <a:lnTo>
                    <a:pt x="13" y="49"/>
                  </a:lnTo>
                  <a:lnTo>
                    <a:pt x="19" y="44"/>
                  </a:lnTo>
                  <a:lnTo>
                    <a:pt x="25" y="40"/>
                  </a:lnTo>
                  <a:lnTo>
                    <a:pt x="30" y="34"/>
                  </a:lnTo>
                  <a:lnTo>
                    <a:pt x="34" y="32"/>
                  </a:lnTo>
                  <a:lnTo>
                    <a:pt x="34" y="27"/>
                  </a:lnTo>
                  <a:lnTo>
                    <a:pt x="34" y="23"/>
                  </a:lnTo>
                  <a:lnTo>
                    <a:pt x="34" y="19"/>
                  </a:lnTo>
                  <a:lnTo>
                    <a:pt x="34" y="9"/>
                  </a:lnTo>
                  <a:lnTo>
                    <a:pt x="30" y="0"/>
                  </a:lnTo>
                  <a:lnTo>
                    <a:pt x="43" y="8"/>
                  </a:lnTo>
                  <a:lnTo>
                    <a:pt x="55" y="15"/>
                  </a:lnTo>
                  <a:lnTo>
                    <a:pt x="67" y="25"/>
                  </a:lnTo>
                  <a:lnTo>
                    <a:pt x="80" y="36"/>
                  </a:lnTo>
                  <a:lnTo>
                    <a:pt x="88" y="44"/>
                  </a:lnTo>
                  <a:lnTo>
                    <a:pt x="84" y="53"/>
                  </a:lnTo>
                  <a:lnTo>
                    <a:pt x="83" y="62"/>
                  </a:lnTo>
                  <a:lnTo>
                    <a:pt x="80" y="70"/>
                  </a:lnTo>
                  <a:close/>
                </a:path>
              </a:pathLst>
            </a:custGeom>
            <a:solidFill>
              <a:srgbClr val="005E00"/>
            </a:solidFill>
            <a:ln w="9525">
              <a:noFill/>
              <a:round/>
              <a:headEnd/>
              <a:tailEnd/>
            </a:ln>
          </p:spPr>
          <p:txBody>
            <a:bodyPr/>
            <a:lstStyle/>
            <a:p>
              <a:endParaRPr lang="ru-RU"/>
            </a:p>
          </p:txBody>
        </p:sp>
        <p:sp>
          <p:nvSpPr>
            <p:cNvPr id="162329" name="Freeform 3986"/>
            <p:cNvSpPr>
              <a:spLocks/>
            </p:cNvSpPr>
            <p:nvPr/>
          </p:nvSpPr>
          <p:spPr bwMode="auto">
            <a:xfrm>
              <a:off x="3607" y="2324"/>
              <a:ext cx="85" cy="132"/>
            </a:xfrm>
            <a:custGeom>
              <a:avLst/>
              <a:gdLst>
                <a:gd name="T0" fmla="*/ 77 w 85"/>
                <a:gd name="T1" fmla="*/ 70 h 132"/>
                <a:gd name="T2" fmla="*/ 67 w 85"/>
                <a:gd name="T3" fmla="*/ 83 h 132"/>
                <a:gd name="T4" fmla="*/ 62 w 85"/>
                <a:gd name="T5" fmla="*/ 89 h 132"/>
                <a:gd name="T6" fmla="*/ 60 w 85"/>
                <a:gd name="T7" fmla="*/ 95 h 132"/>
                <a:gd name="T8" fmla="*/ 58 w 85"/>
                <a:gd name="T9" fmla="*/ 106 h 132"/>
                <a:gd name="T10" fmla="*/ 62 w 85"/>
                <a:gd name="T11" fmla="*/ 119 h 132"/>
                <a:gd name="T12" fmla="*/ 66 w 85"/>
                <a:gd name="T13" fmla="*/ 132 h 132"/>
                <a:gd name="T14" fmla="*/ 47 w 85"/>
                <a:gd name="T15" fmla="*/ 122 h 132"/>
                <a:gd name="T16" fmla="*/ 32 w 85"/>
                <a:gd name="T17" fmla="*/ 113 h 132"/>
                <a:gd name="T18" fmla="*/ 19 w 85"/>
                <a:gd name="T19" fmla="*/ 104 h 132"/>
                <a:gd name="T20" fmla="*/ 6 w 85"/>
                <a:gd name="T21" fmla="*/ 86 h 132"/>
                <a:gd name="T22" fmla="*/ 0 w 85"/>
                <a:gd name="T23" fmla="*/ 76 h 132"/>
                <a:gd name="T24" fmla="*/ 1 w 85"/>
                <a:gd name="T25" fmla="*/ 67 h 132"/>
                <a:gd name="T26" fmla="*/ 12 w 85"/>
                <a:gd name="T27" fmla="*/ 51 h 132"/>
                <a:gd name="T28" fmla="*/ 23 w 85"/>
                <a:gd name="T29" fmla="*/ 42 h 132"/>
                <a:gd name="T30" fmla="*/ 28 w 85"/>
                <a:gd name="T31" fmla="*/ 36 h 132"/>
                <a:gd name="T32" fmla="*/ 32 w 85"/>
                <a:gd name="T33" fmla="*/ 29 h 132"/>
                <a:gd name="T34" fmla="*/ 32 w 85"/>
                <a:gd name="T35" fmla="*/ 21 h 132"/>
                <a:gd name="T36" fmla="*/ 31 w 85"/>
                <a:gd name="T37" fmla="*/ 11 h 132"/>
                <a:gd name="T38" fmla="*/ 28 w 85"/>
                <a:gd name="T39" fmla="*/ 0 h 132"/>
                <a:gd name="T40" fmla="*/ 41 w 85"/>
                <a:gd name="T41" fmla="*/ 10 h 132"/>
                <a:gd name="T42" fmla="*/ 64 w 85"/>
                <a:gd name="T43" fmla="*/ 25 h 132"/>
                <a:gd name="T44" fmla="*/ 85 w 85"/>
                <a:gd name="T45" fmla="*/ 46 h 132"/>
                <a:gd name="T46" fmla="*/ 77 w 85"/>
                <a:gd name="T47" fmla="*/ 70 h 13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5"/>
                <a:gd name="T73" fmla="*/ 0 h 132"/>
                <a:gd name="T74" fmla="*/ 85 w 85"/>
                <a:gd name="T75" fmla="*/ 132 h 13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5" h="132">
                  <a:moveTo>
                    <a:pt x="77" y="70"/>
                  </a:moveTo>
                  <a:lnTo>
                    <a:pt x="67" y="83"/>
                  </a:lnTo>
                  <a:lnTo>
                    <a:pt x="62" y="89"/>
                  </a:lnTo>
                  <a:lnTo>
                    <a:pt x="60" y="95"/>
                  </a:lnTo>
                  <a:lnTo>
                    <a:pt x="58" y="106"/>
                  </a:lnTo>
                  <a:lnTo>
                    <a:pt x="62" y="119"/>
                  </a:lnTo>
                  <a:lnTo>
                    <a:pt x="66" y="132"/>
                  </a:lnTo>
                  <a:lnTo>
                    <a:pt x="47" y="122"/>
                  </a:lnTo>
                  <a:lnTo>
                    <a:pt x="32" y="113"/>
                  </a:lnTo>
                  <a:lnTo>
                    <a:pt x="19" y="104"/>
                  </a:lnTo>
                  <a:lnTo>
                    <a:pt x="6" y="86"/>
                  </a:lnTo>
                  <a:lnTo>
                    <a:pt x="0" y="76"/>
                  </a:lnTo>
                  <a:lnTo>
                    <a:pt x="1" y="67"/>
                  </a:lnTo>
                  <a:lnTo>
                    <a:pt x="12" y="51"/>
                  </a:lnTo>
                  <a:lnTo>
                    <a:pt x="23" y="42"/>
                  </a:lnTo>
                  <a:lnTo>
                    <a:pt x="28" y="36"/>
                  </a:lnTo>
                  <a:lnTo>
                    <a:pt x="32" y="29"/>
                  </a:lnTo>
                  <a:lnTo>
                    <a:pt x="32" y="21"/>
                  </a:lnTo>
                  <a:lnTo>
                    <a:pt x="31" y="11"/>
                  </a:lnTo>
                  <a:lnTo>
                    <a:pt x="28" y="0"/>
                  </a:lnTo>
                  <a:lnTo>
                    <a:pt x="41" y="10"/>
                  </a:lnTo>
                  <a:lnTo>
                    <a:pt x="64" y="25"/>
                  </a:lnTo>
                  <a:lnTo>
                    <a:pt x="85" y="46"/>
                  </a:lnTo>
                  <a:lnTo>
                    <a:pt x="77" y="70"/>
                  </a:lnTo>
                </a:path>
              </a:pathLst>
            </a:custGeom>
            <a:noFill/>
            <a:ln w="6350" cap="rnd">
              <a:solidFill>
                <a:srgbClr val="005E00"/>
              </a:solidFill>
              <a:prstDash val="solid"/>
              <a:round/>
              <a:headEnd/>
              <a:tailEnd/>
            </a:ln>
          </p:spPr>
          <p:txBody>
            <a:bodyPr/>
            <a:lstStyle/>
            <a:p>
              <a:endParaRPr lang="ru-RU"/>
            </a:p>
          </p:txBody>
        </p:sp>
        <p:sp>
          <p:nvSpPr>
            <p:cNvPr id="162330" name="Freeform 3987"/>
            <p:cNvSpPr>
              <a:spLocks/>
            </p:cNvSpPr>
            <p:nvPr/>
          </p:nvSpPr>
          <p:spPr bwMode="auto">
            <a:xfrm>
              <a:off x="3607" y="2165"/>
              <a:ext cx="100" cy="120"/>
            </a:xfrm>
            <a:custGeom>
              <a:avLst/>
              <a:gdLst>
                <a:gd name="T0" fmla="*/ 0 w 100"/>
                <a:gd name="T1" fmla="*/ 65 h 120"/>
                <a:gd name="T2" fmla="*/ 2 w 100"/>
                <a:gd name="T3" fmla="*/ 69 h 120"/>
                <a:gd name="T4" fmla="*/ 7 w 100"/>
                <a:gd name="T5" fmla="*/ 74 h 120"/>
                <a:gd name="T6" fmla="*/ 17 w 100"/>
                <a:gd name="T7" fmla="*/ 83 h 120"/>
                <a:gd name="T8" fmla="*/ 23 w 100"/>
                <a:gd name="T9" fmla="*/ 87 h 120"/>
                <a:gd name="T10" fmla="*/ 28 w 100"/>
                <a:gd name="T11" fmla="*/ 91 h 120"/>
                <a:gd name="T12" fmla="*/ 39 w 100"/>
                <a:gd name="T13" fmla="*/ 98 h 120"/>
                <a:gd name="T14" fmla="*/ 71 w 100"/>
                <a:gd name="T15" fmla="*/ 120 h 120"/>
                <a:gd name="T16" fmla="*/ 67 w 100"/>
                <a:gd name="T17" fmla="*/ 114 h 120"/>
                <a:gd name="T18" fmla="*/ 62 w 100"/>
                <a:gd name="T19" fmla="*/ 108 h 120"/>
                <a:gd name="T20" fmla="*/ 59 w 100"/>
                <a:gd name="T21" fmla="*/ 102 h 120"/>
                <a:gd name="T22" fmla="*/ 57 w 100"/>
                <a:gd name="T23" fmla="*/ 98 h 120"/>
                <a:gd name="T24" fmla="*/ 56 w 100"/>
                <a:gd name="T25" fmla="*/ 95 h 120"/>
                <a:gd name="T26" fmla="*/ 54 w 100"/>
                <a:gd name="T27" fmla="*/ 93 h 120"/>
                <a:gd name="T28" fmla="*/ 54 w 100"/>
                <a:gd name="T29" fmla="*/ 89 h 120"/>
                <a:gd name="T30" fmla="*/ 56 w 100"/>
                <a:gd name="T31" fmla="*/ 84 h 120"/>
                <a:gd name="T32" fmla="*/ 57 w 100"/>
                <a:gd name="T33" fmla="*/ 81 h 120"/>
                <a:gd name="T34" fmla="*/ 62 w 100"/>
                <a:gd name="T35" fmla="*/ 75 h 120"/>
                <a:gd name="T36" fmla="*/ 67 w 100"/>
                <a:gd name="T37" fmla="*/ 72 h 120"/>
                <a:gd name="T38" fmla="*/ 72 w 100"/>
                <a:gd name="T39" fmla="*/ 69 h 120"/>
                <a:gd name="T40" fmla="*/ 79 w 100"/>
                <a:gd name="T41" fmla="*/ 65 h 120"/>
                <a:gd name="T42" fmla="*/ 82 w 100"/>
                <a:gd name="T43" fmla="*/ 65 h 120"/>
                <a:gd name="T44" fmla="*/ 84 w 100"/>
                <a:gd name="T45" fmla="*/ 61 h 120"/>
                <a:gd name="T46" fmla="*/ 91 w 100"/>
                <a:gd name="T47" fmla="*/ 54 h 120"/>
                <a:gd name="T48" fmla="*/ 96 w 100"/>
                <a:gd name="T49" fmla="*/ 45 h 120"/>
                <a:gd name="T50" fmla="*/ 98 w 100"/>
                <a:gd name="T51" fmla="*/ 41 h 120"/>
                <a:gd name="T52" fmla="*/ 98 w 100"/>
                <a:gd name="T53" fmla="*/ 36 h 120"/>
                <a:gd name="T54" fmla="*/ 100 w 100"/>
                <a:gd name="T55" fmla="*/ 28 h 120"/>
                <a:gd name="T56" fmla="*/ 98 w 100"/>
                <a:gd name="T57" fmla="*/ 22 h 120"/>
                <a:gd name="T58" fmla="*/ 98 w 100"/>
                <a:gd name="T59" fmla="*/ 17 h 120"/>
                <a:gd name="T60" fmla="*/ 95 w 100"/>
                <a:gd name="T61" fmla="*/ 13 h 120"/>
                <a:gd name="T62" fmla="*/ 91 w 100"/>
                <a:gd name="T63" fmla="*/ 8 h 120"/>
                <a:gd name="T64" fmla="*/ 89 w 100"/>
                <a:gd name="T65" fmla="*/ 6 h 120"/>
                <a:gd name="T66" fmla="*/ 87 w 100"/>
                <a:gd name="T67" fmla="*/ 5 h 120"/>
                <a:gd name="T68" fmla="*/ 82 w 100"/>
                <a:gd name="T69" fmla="*/ 2 h 120"/>
                <a:gd name="T70" fmla="*/ 76 w 100"/>
                <a:gd name="T71" fmla="*/ 0 h 120"/>
                <a:gd name="T72" fmla="*/ 70 w 100"/>
                <a:gd name="T73" fmla="*/ 0 h 120"/>
                <a:gd name="T74" fmla="*/ 61 w 100"/>
                <a:gd name="T75" fmla="*/ 0 h 120"/>
                <a:gd name="T76" fmla="*/ 55 w 100"/>
                <a:gd name="T77" fmla="*/ 4 h 120"/>
                <a:gd name="T78" fmla="*/ 50 w 100"/>
                <a:gd name="T79" fmla="*/ 6 h 120"/>
                <a:gd name="T80" fmla="*/ 43 w 100"/>
                <a:gd name="T81" fmla="*/ 10 h 120"/>
                <a:gd name="T82" fmla="*/ 37 w 100"/>
                <a:gd name="T83" fmla="*/ 15 h 120"/>
                <a:gd name="T84" fmla="*/ 29 w 100"/>
                <a:gd name="T85" fmla="*/ 22 h 120"/>
                <a:gd name="T86" fmla="*/ 22 w 100"/>
                <a:gd name="T87" fmla="*/ 30 h 120"/>
                <a:gd name="T88" fmla="*/ 15 w 100"/>
                <a:gd name="T89" fmla="*/ 38 h 120"/>
                <a:gd name="T90" fmla="*/ 9 w 100"/>
                <a:gd name="T91" fmla="*/ 45 h 120"/>
                <a:gd name="T92" fmla="*/ 4 w 100"/>
                <a:gd name="T93" fmla="*/ 55 h 120"/>
                <a:gd name="T94" fmla="*/ 0 w 100"/>
                <a:gd name="T95" fmla="*/ 65 h 12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0"/>
                <a:gd name="T145" fmla="*/ 0 h 120"/>
                <a:gd name="T146" fmla="*/ 100 w 100"/>
                <a:gd name="T147" fmla="*/ 120 h 12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0" h="120">
                  <a:moveTo>
                    <a:pt x="0" y="65"/>
                  </a:moveTo>
                  <a:lnTo>
                    <a:pt x="2" y="69"/>
                  </a:lnTo>
                  <a:lnTo>
                    <a:pt x="7" y="74"/>
                  </a:lnTo>
                  <a:lnTo>
                    <a:pt x="17" y="83"/>
                  </a:lnTo>
                  <a:lnTo>
                    <a:pt x="23" y="87"/>
                  </a:lnTo>
                  <a:lnTo>
                    <a:pt x="28" y="91"/>
                  </a:lnTo>
                  <a:lnTo>
                    <a:pt x="39" y="98"/>
                  </a:lnTo>
                  <a:lnTo>
                    <a:pt x="71" y="120"/>
                  </a:lnTo>
                  <a:lnTo>
                    <a:pt x="67" y="114"/>
                  </a:lnTo>
                  <a:lnTo>
                    <a:pt x="62" y="108"/>
                  </a:lnTo>
                  <a:lnTo>
                    <a:pt x="59" y="102"/>
                  </a:lnTo>
                  <a:lnTo>
                    <a:pt x="57" y="98"/>
                  </a:lnTo>
                  <a:lnTo>
                    <a:pt x="56" y="95"/>
                  </a:lnTo>
                  <a:lnTo>
                    <a:pt x="54" y="93"/>
                  </a:lnTo>
                  <a:lnTo>
                    <a:pt x="54" y="89"/>
                  </a:lnTo>
                  <a:lnTo>
                    <a:pt x="56" y="84"/>
                  </a:lnTo>
                  <a:lnTo>
                    <a:pt x="57" y="81"/>
                  </a:lnTo>
                  <a:lnTo>
                    <a:pt x="62" y="75"/>
                  </a:lnTo>
                  <a:lnTo>
                    <a:pt x="67" y="72"/>
                  </a:lnTo>
                  <a:lnTo>
                    <a:pt x="72" y="69"/>
                  </a:lnTo>
                  <a:lnTo>
                    <a:pt x="79" y="65"/>
                  </a:lnTo>
                  <a:lnTo>
                    <a:pt x="82" y="65"/>
                  </a:lnTo>
                  <a:lnTo>
                    <a:pt x="84" y="61"/>
                  </a:lnTo>
                  <a:lnTo>
                    <a:pt x="91" y="54"/>
                  </a:lnTo>
                  <a:lnTo>
                    <a:pt x="96" y="45"/>
                  </a:lnTo>
                  <a:lnTo>
                    <a:pt x="98" y="41"/>
                  </a:lnTo>
                  <a:lnTo>
                    <a:pt x="98" y="36"/>
                  </a:lnTo>
                  <a:lnTo>
                    <a:pt x="100" y="28"/>
                  </a:lnTo>
                  <a:lnTo>
                    <a:pt x="98" y="22"/>
                  </a:lnTo>
                  <a:lnTo>
                    <a:pt x="98" y="17"/>
                  </a:lnTo>
                  <a:lnTo>
                    <a:pt x="95" y="13"/>
                  </a:lnTo>
                  <a:lnTo>
                    <a:pt x="91" y="8"/>
                  </a:lnTo>
                  <a:lnTo>
                    <a:pt x="89" y="6"/>
                  </a:lnTo>
                  <a:lnTo>
                    <a:pt x="87" y="5"/>
                  </a:lnTo>
                  <a:lnTo>
                    <a:pt x="82" y="2"/>
                  </a:lnTo>
                  <a:lnTo>
                    <a:pt x="76" y="0"/>
                  </a:lnTo>
                  <a:lnTo>
                    <a:pt x="70" y="0"/>
                  </a:lnTo>
                  <a:lnTo>
                    <a:pt x="61" y="0"/>
                  </a:lnTo>
                  <a:lnTo>
                    <a:pt x="55" y="4"/>
                  </a:lnTo>
                  <a:lnTo>
                    <a:pt x="50" y="6"/>
                  </a:lnTo>
                  <a:lnTo>
                    <a:pt x="43" y="10"/>
                  </a:lnTo>
                  <a:lnTo>
                    <a:pt x="37" y="15"/>
                  </a:lnTo>
                  <a:lnTo>
                    <a:pt x="29" y="22"/>
                  </a:lnTo>
                  <a:lnTo>
                    <a:pt x="22" y="30"/>
                  </a:lnTo>
                  <a:lnTo>
                    <a:pt x="15" y="38"/>
                  </a:lnTo>
                  <a:lnTo>
                    <a:pt x="9" y="45"/>
                  </a:lnTo>
                  <a:lnTo>
                    <a:pt x="4" y="55"/>
                  </a:lnTo>
                  <a:lnTo>
                    <a:pt x="0" y="65"/>
                  </a:lnTo>
                  <a:close/>
                </a:path>
              </a:pathLst>
            </a:custGeom>
            <a:solidFill>
              <a:srgbClr val="005E00"/>
            </a:solidFill>
            <a:ln w="9525">
              <a:noFill/>
              <a:round/>
              <a:headEnd/>
              <a:tailEnd/>
            </a:ln>
          </p:spPr>
          <p:txBody>
            <a:bodyPr/>
            <a:lstStyle/>
            <a:p>
              <a:endParaRPr lang="ru-RU"/>
            </a:p>
          </p:txBody>
        </p:sp>
        <p:sp>
          <p:nvSpPr>
            <p:cNvPr id="162331" name="Freeform 3988"/>
            <p:cNvSpPr>
              <a:spLocks/>
            </p:cNvSpPr>
            <p:nvPr/>
          </p:nvSpPr>
          <p:spPr bwMode="auto">
            <a:xfrm>
              <a:off x="3607" y="2165"/>
              <a:ext cx="100" cy="119"/>
            </a:xfrm>
            <a:custGeom>
              <a:avLst/>
              <a:gdLst>
                <a:gd name="T0" fmla="*/ 0 w 100"/>
                <a:gd name="T1" fmla="*/ 65 h 119"/>
                <a:gd name="T2" fmla="*/ 17 w 100"/>
                <a:gd name="T3" fmla="*/ 83 h 119"/>
                <a:gd name="T4" fmla="*/ 39 w 100"/>
                <a:gd name="T5" fmla="*/ 98 h 119"/>
                <a:gd name="T6" fmla="*/ 71 w 100"/>
                <a:gd name="T7" fmla="*/ 119 h 119"/>
                <a:gd name="T8" fmla="*/ 67 w 100"/>
                <a:gd name="T9" fmla="*/ 114 h 119"/>
                <a:gd name="T10" fmla="*/ 59 w 100"/>
                <a:gd name="T11" fmla="*/ 102 h 119"/>
                <a:gd name="T12" fmla="*/ 56 w 100"/>
                <a:gd name="T13" fmla="*/ 95 h 119"/>
                <a:gd name="T14" fmla="*/ 56 w 100"/>
                <a:gd name="T15" fmla="*/ 87 h 119"/>
                <a:gd name="T16" fmla="*/ 57 w 100"/>
                <a:gd name="T17" fmla="*/ 81 h 119"/>
                <a:gd name="T18" fmla="*/ 62 w 100"/>
                <a:gd name="T19" fmla="*/ 75 h 119"/>
                <a:gd name="T20" fmla="*/ 67 w 100"/>
                <a:gd name="T21" fmla="*/ 70 h 119"/>
                <a:gd name="T22" fmla="*/ 72 w 100"/>
                <a:gd name="T23" fmla="*/ 69 h 119"/>
                <a:gd name="T24" fmla="*/ 84 w 100"/>
                <a:gd name="T25" fmla="*/ 61 h 119"/>
                <a:gd name="T26" fmla="*/ 91 w 100"/>
                <a:gd name="T27" fmla="*/ 54 h 119"/>
                <a:gd name="T28" fmla="*/ 96 w 100"/>
                <a:gd name="T29" fmla="*/ 45 h 119"/>
                <a:gd name="T30" fmla="*/ 100 w 100"/>
                <a:gd name="T31" fmla="*/ 36 h 119"/>
                <a:gd name="T32" fmla="*/ 100 w 100"/>
                <a:gd name="T33" fmla="*/ 28 h 119"/>
                <a:gd name="T34" fmla="*/ 98 w 100"/>
                <a:gd name="T35" fmla="*/ 17 h 119"/>
                <a:gd name="T36" fmla="*/ 91 w 100"/>
                <a:gd name="T37" fmla="*/ 8 h 119"/>
                <a:gd name="T38" fmla="*/ 82 w 100"/>
                <a:gd name="T39" fmla="*/ 2 h 119"/>
                <a:gd name="T40" fmla="*/ 70 w 100"/>
                <a:gd name="T41" fmla="*/ 0 h 119"/>
                <a:gd name="T42" fmla="*/ 55 w 100"/>
                <a:gd name="T43" fmla="*/ 4 h 119"/>
                <a:gd name="T44" fmla="*/ 45 w 100"/>
                <a:gd name="T45" fmla="*/ 10 h 119"/>
                <a:gd name="T46" fmla="*/ 29 w 100"/>
                <a:gd name="T47" fmla="*/ 21 h 119"/>
                <a:gd name="T48" fmla="*/ 15 w 100"/>
                <a:gd name="T49" fmla="*/ 38 h 119"/>
                <a:gd name="T50" fmla="*/ 4 w 100"/>
                <a:gd name="T51" fmla="*/ 55 h 119"/>
                <a:gd name="T52" fmla="*/ 0 w 100"/>
                <a:gd name="T53" fmla="*/ 65 h 11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0"/>
                <a:gd name="T82" fmla="*/ 0 h 119"/>
                <a:gd name="T83" fmla="*/ 100 w 100"/>
                <a:gd name="T84" fmla="*/ 119 h 11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0" h="119">
                  <a:moveTo>
                    <a:pt x="0" y="65"/>
                  </a:moveTo>
                  <a:lnTo>
                    <a:pt x="17" y="83"/>
                  </a:lnTo>
                  <a:lnTo>
                    <a:pt x="39" y="98"/>
                  </a:lnTo>
                  <a:lnTo>
                    <a:pt x="71" y="119"/>
                  </a:lnTo>
                  <a:lnTo>
                    <a:pt x="67" y="114"/>
                  </a:lnTo>
                  <a:lnTo>
                    <a:pt x="59" y="102"/>
                  </a:lnTo>
                  <a:lnTo>
                    <a:pt x="56" y="95"/>
                  </a:lnTo>
                  <a:lnTo>
                    <a:pt x="56" y="87"/>
                  </a:lnTo>
                  <a:lnTo>
                    <a:pt x="57" y="81"/>
                  </a:lnTo>
                  <a:lnTo>
                    <a:pt x="62" y="75"/>
                  </a:lnTo>
                  <a:lnTo>
                    <a:pt x="67" y="70"/>
                  </a:lnTo>
                  <a:lnTo>
                    <a:pt x="72" y="69"/>
                  </a:lnTo>
                  <a:lnTo>
                    <a:pt x="84" y="61"/>
                  </a:lnTo>
                  <a:lnTo>
                    <a:pt x="91" y="54"/>
                  </a:lnTo>
                  <a:lnTo>
                    <a:pt x="96" y="45"/>
                  </a:lnTo>
                  <a:lnTo>
                    <a:pt x="100" y="36"/>
                  </a:lnTo>
                  <a:lnTo>
                    <a:pt x="100" y="28"/>
                  </a:lnTo>
                  <a:lnTo>
                    <a:pt x="98" y="17"/>
                  </a:lnTo>
                  <a:lnTo>
                    <a:pt x="91" y="8"/>
                  </a:lnTo>
                  <a:lnTo>
                    <a:pt x="82" y="2"/>
                  </a:lnTo>
                  <a:lnTo>
                    <a:pt x="70" y="0"/>
                  </a:lnTo>
                  <a:lnTo>
                    <a:pt x="55" y="4"/>
                  </a:lnTo>
                  <a:lnTo>
                    <a:pt x="45" y="10"/>
                  </a:lnTo>
                  <a:lnTo>
                    <a:pt x="29" y="21"/>
                  </a:lnTo>
                  <a:lnTo>
                    <a:pt x="15" y="38"/>
                  </a:lnTo>
                  <a:lnTo>
                    <a:pt x="4" y="55"/>
                  </a:lnTo>
                  <a:lnTo>
                    <a:pt x="0" y="65"/>
                  </a:lnTo>
                </a:path>
              </a:pathLst>
            </a:custGeom>
            <a:noFill/>
            <a:ln w="6350" cap="rnd">
              <a:solidFill>
                <a:srgbClr val="005E00"/>
              </a:solidFill>
              <a:prstDash val="solid"/>
              <a:round/>
              <a:headEnd/>
              <a:tailEnd/>
            </a:ln>
          </p:spPr>
          <p:txBody>
            <a:bodyPr/>
            <a:lstStyle/>
            <a:p>
              <a:endParaRPr lang="ru-RU"/>
            </a:p>
          </p:txBody>
        </p:sp>
        <p:sp>
          <p:nvSpPr>
            <p:cNvPr id="162332" name="Freeform 3989"/>
            <p:cNvSpPr>
              <a:spLocks/>
            </p:cNvSpPr>
            <p:nvPr/>
          </p:nvSpPr>
          <p:spPr bwMode="auto">
            <a:xfrm>
              <a:off x="3592" y="2219"/>
              <a:ext cx="107" cy="156"/>
            </a:xfrm>
            <a:custGeom>
              <a:avLst/>
              <a:gdLst>
                <a:gd name="T0" fmla="*/ 22 w 107"/>
                <a:gd name="T1" fmla="*/ 0 h 156"/>
                <a:gd name="T2" fmla="*/ 25 w 107"/>
                <a:gd name="T3" fmla="*/ 10 h 156"/>
                <a:gd name="T4" fmla="*/ 27 w 107"/>
                <a:gd name="T5" fmla="*/ 16 h 156"/>
                <a:gd name="T6" fmla="*/ 28 w 107"/>
                <a:gd name="T7" fmla="*/ 21 h 156"/>
                <a:gd name="T8" fmla="*/ 29 w 107"/>
                <a:gd name="T9" fmla="*/ 24 h 156"/>
                <a:gd name="T10" fmla="*/ 35 w 107"/>
                <a:gd name="T11" fmla="*/ 27 h 156"/>
                <a:gd name="T12" fmla="*/ 38 w 107"/>
                <a:gd name="T13" fmla="*/ 31 h 156"/>
                <a:gd name="T14" fmla="*/ 46 w 107"/>
                <a:gd name="T15" fmla="*/ 36 h 156"/>
                <a:gd name="T16" fmla="*/ 55 w 107"/>
                <a:gd name="T17" fmla="*/ 40 h 156"/>
                <a:gd name="T18" fmla="*/ 59 w 107"/>
                <a:gd name="T19" fmla="*/ 42 h 156"/>
                <a:gd name="T20" fmla="*/ 64 w 107"/>
                <a:gd name="T21" fmla="*/ 46 h 156"/>
                <a:gd name="T22" fmla="*/ 82 w 107"/>
                <a:gd name="T23" fmla="*/ 57 h 156"/>
                <a:gd name="T24" fmla="*/ 87 w 107"/>
                <a:gd name="T25" fmla="*/ 63 h 156"/>
                <a:gd name="T26" fmla="*/ 96 w 107"/>
                <a:gd name="T27" fmla="*/ 72 h 156"/>
                <a:gd name="T28" fmla="*/ 99 w 107"/>
                <a:gd name="T29" fmla="*/ 79 h 156"/>
                <a:gd name="T30" fmla="*/ 102 w 107"/>
                <a:gd name="T31" fmla="*/ 83 h 156"/>
                <a:gd name="T32" fmla="*/ 104 w 107"/>
                <a:gd name="T33" fmla="*/ 90 h 156"/>
                <a:gd name="T34" fmla="*/ 105 w 107"/>
                <a:gd name="T35" fmla="*/ 98 h 156"/>
                <a:gd name="T36" fmla="*/ 107 w 107"/>
                <a:gd name="T37" fmla="*/ 105 h 156"/>
                <a:gd name="T38" fmla="*/ 107 w 107"/>
                <a:gd name="T39" fmla="*/ 111 h 156"/>
                <a:gd name="T40" fmla="*/ 106 w 107"/>
                <a:gd name="T41" fmla="*/ 126 h 156"/>
                <a:gd name="T42" fmla="*/ 104 w 107"/>
                <a:gd name="T43" fmla="*/ 135 h 156"/>
                <a:gd name="T44" fmla="*/ 102 w 107"/>
                <a:gd name="T45" fmla="*/ 145 h 156"/>
                <a:gd name="T46" fmla="*/ 100 w 107"/>
                <a:gd name="T47" fmla="*/ 156 h 156"/>
                <a:gd name="T48" fmla="*/ 97 w 107"/>
                <a:gd name="T49" fmla="*/ 152 h 156"/>
                <a:gd name="T50" fmla="*/ 93 w 107"/>
                <a:gd name="T51" fmla="*/ 145 h 156"/>
                <a:gd name="T52" fmla="*/ 83 w 107"/>
                <a:gd name="T53" fmla="*/ 137 h 156"/>
                <a:gd name="T54" fmla="*/ 76 w 107"/>
                <a:gd name="T55" fmla="*/ 128 h 156"/>
                <a:gd name="T56" fmla="*/ 53 w 107"/>
                <a:gd name="T57" fmla="*/ 113 h 156"/>
                <a:gd name="T58" fmla="*/ 35 w 107"/>
                <a:gd name="T59" fmla="*/ 100 h 156"/>
                <a:gd name="T60" fmla="*/ 22 w 107"/>
                <a:gd name="T61" fmla="*/ 88 h 156"/>
                <a:gd name="T62" fmla="*/ 18 w 107"/>
                <a:gd name="T63" fmla="*/ 83 h 156"/>
                <a:gd name="T64" fmla="*/ 11 w 107"/>
                <a:gd name="T65" fmla="*/ 77 h 156"/>
                <a:gd name="T66" fmla="*/ 5 w 107"/>
                <a:gd name="T67" fmla="*/ 64 h 156"/>
                <a:gd name="T68" fmla="*/ 1 w 107"/>
                <a:gd name="T69" fmla="*/ 60 h 156"/>
                <a:gd name="T70" fmla="*/ 0 w 107"/>
                <a:gd name="T71" fmla="*/ 52 h 156"/>
                <a:gd name="T72" fmla="*/ 0 w 107"/>
                <a:gd name="T73" fmla="*/ 44 h 156"/>
                <a:gd name="T74" fmla="*/ 1 w 107"/>
                <a:gd name="T75" fmla="*/ 37 h 156"/>
                <a:gd name="T76" fmla="*/ 7 w 107"/>
                <a:gd name="T77" fmla="*/ 27 h 156"/>
                <a:gd name="T78" fmla="*/ 9 w 107"/>
                <a:gd name="T79" fmla="*/ 19 h 156"/>
                <a:gd name="T80" fmla="*/ 18 w 107"/>
                <a:gd name="T81" fmla="*/ 7 h 156"/>
                <a:gd name="T82" fmla="*/ 22 w 107"/>
                <a:gd name="T83" fmla="*/ 0 h 15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07"/>
                <a:gd name="T127" fmla="*/ 0 h 156"/>
                <a:gd name="T128" fmla="*/ 107 w 107"/>
                <a:gd name="T129" fmla="*/ 156 h 15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07" h="156">
                  <a:moveTo>
                    <a:pt x="22" y="0"/>
                  </a:moveTo>
                  <a:lnTo>
                    <a:pt x="25" y="10"/>
                  </a:lnTo>
                  <a:lnTo>
                    <a:pt x="27" y="16"/>
                  </a:lnTo>
                  <a:lnTo>
                    <a:pt x="28" y="21"/>
                  </a:lnTo>
                  <a:lnTo>
                    <a:pt x="29" y="24"/>
                  </a:lnTo>
                  <a:lnTo>
                    <a:pt x="35" y="27"/>
                  </a:lnTo>
                  <a:lnTo>
                    <a:pt x="38" y="31"/>
                  </a:lnTo>
                  <a:lnTo>
                    <a:pt x="46" y="36"/>
                  </a:lnTo>
                  <a:lnTo>
                    <a:pt x="55" y="40"/>
                  </a:lnTo>
                  <a:lnTo>
                    <a:pt x="59" y="42"/>
                  </a:lnTo>
                  <a:lnTo>
                    <a:pt x="64" y="46"/>
                  </a:lnTo>
                  <a:lnTo>
                    <a:pt x="82" y="57"/>
                  </a:lnTo>
                  <a:lnTo>
                    <a:pt x="87" y="63"/>
                  </a:lnTo>
                  <a:lnTo>
                    <a:pt x="96" y="72"/>
                  </a:lnTo>
                  <a:lnTo>
                    <a:pt x="99" y="79"/>
                  </a:lnTo>
                  <a:lnTo>
                    <a:pt x="102" y="83"/>
                  </a:lnTo>
                  <a:lnTo>
                    <a:pt x="104" y="90"/>
                  </a:lnTo>
                  <a:lnTo>
                    <a:pt x="105" y="98"/>
                  </a:lnTo>
                  <a:lnTo>
                    <a:pt x="107" y="105"/>
                  </a:lnTo>
                  <a:lnTo>
                    <a:pt x="107" y="111"/>
                  </a:lnTo>
                  <a:lnTo>
                    <a:pt x="106" y="126"/>
                  </a:lnTo>
                  <a:lnTo>
                    <a:pt x="104" y="135"/>
                  </a:lnTo>
                  <a:lnTo>
                    <a:pt x="102" y="145"/>
                  </a:lnTo>
                  <a:lnTo>
                    <a:pt x="100" y="156"/>
                  </a:lnTo>
                  <a:lnTo>
                    <a:pt x="97" y="152"/>
                  </a:lnTo>
                  <a:lnTo>
                    <a:pt x="93" y="145"/>
                  </a:lnTo>
                  <a:lnTo>
                    <a:pt x="83" y="137"/>
                  </a:lnTo>
                  <a:lnTo>
                    <a:pt x="76" y="128"/>
                  </a:lnTo>
                  <a:lnTo>
                    <a:pt x="53" y="113"/>
                  </a:lnTo>
                  <a:lnTo>
                    <a:pt x="35" y="100"/>
                  </a:lnTo>
                  <a:lnTo>
                    <a:pt x="22" y="88"/>
                  </a:lnTo>
                  <a:lnTo>
                    <a:pt x="18" y="83"/>
                  </a:lnTo>
                  <a:lnTo>
                    <a:pt x="11" y="77"/>
                  </a:lnTo>
                  <a:lnTo>
                    <a:pt x="5" y="64"/>
                  </a:lnTo>
                  <a:lnTo>
                    <a:pt x="1" y="60"/>
                  </a:lnTo>
                  <a:lnTo>
                    <a:pt x="0" y="52"/>
                  </a:lnTo>
                  <a:lnTo>
                    <a:pt x="0" y="44"/>
                  </a:lnTo>
                  <a:lnTo>
                    <a:pt x="1" y="37"/>
                  </a:lnTo>
                  <a:lnTo>
                    <a:pt x="7" y="27"/>
                  </a:lnTo>
                  <a:lnTo>
                    <a:pt x="9" y="19"/>
                  </a:lnTo>
                  <a:lnTo>
                    <a:pt x="18" y="7"/>
                  </a:lnTo>
                  <a:lnTo>
                    <a:pt x="22" y="0"/>
                  </a:lnTo>
                  <a:close/>
                </a:path>
              </a:pathLst>
            </a:custGeom>
            <a:solidFill>
              <a:srgbClr val="6EB25C"/>
            </a:solidFill>
            <a:ln w="9525">
              <a:noFill/>
              <a:round/>
              <a:headEnd/>
              <a:tailEnd/>
            </a:ln>
          </p:spPr>
          <p:txBody>
            <a:bodyPr/>
            <a:lstStyle/>
            <a:p>
              <a:endParaRPr lang="ru-RU"/>
            </a:p>
          </p:txBody>
        </p:sp>
        <p:sp>
          <p:nvSpPr>
            <p:cNvPr id="162333" name="Freeform 3990"/>
            <p:cNvSpPr>
              <a:spLocks/>
            </p:cNvSpPr>
            <p:nvPr/>
          </p:nvSpPr>
          <p:spPr bwMode="auto">
            <a:xfrm>
              <a:off x="3592" y="2219"/>
              <a:ext cx="104" cy="156"/>
            </a:xfrm>
            <a:custGeom>
              <a:avLst/>
              <a:gdLst>
                <a:gd name="T0" fmla="*/ 22 w 104"/>
                <a:gd name="T1" fmla="*/ 0 h 156"/>
                <a:gd name="T2" fmla="*/ 29 w 104"/>
                <a:gd name="T3" fmla="*/ 22 h 156"/>
                <a:gd name="T4" fmla="*/ 38 w 104"/>
                <a:gd name="T5" fmla="*/ 30 h 156"/>
                <a:gd name="T6" fmla="*/ 45 w 104"/>
                <a:gd name="T7" fmla="*/ 35 h 156"/>
                <a:gd name="T8" fmla="*/ 64 w 104"/>
                <a:gd name="T9" fmla="*/ 46 h 156"/>
                <a:gd name="T10" fmla="*/ 81 w 104"/>
                <a:gd name="T11" fmla="*/ 57 h 156"/>
                <a:gd name="T12" fmla="*/ 95 w 104"/>
                <a:gd name="T13" fmla="*/ 72 h 156"/>
                <a:gd name="T14" fmla="*/ 101 w 104"/>
                <a:gd name="T15" fmla="*/ 83 h 156"/>
                <a:gd name="T16" fmla="*/ 104 w 104"/>
                <a:gd name="T17" fmla="*/ 98 h 156"/>
                <a:gd name="T18" fmla="*/ 104 w 104"/>
                <a:gd name="T19" fmla="*/ 126 h 156"/>
                <a:gd name="T20" fmla="*/ 99 w 104"/>
                <a:gd name="T21" fmla="*/ 156 h 156"/>
                <a:gd name="T22" fmla="*/ 92 w 104"/>
                <a:gd name="T23" fmla="*/ 145 h 156"/>
                <a:gd name="T24" fmla="*/ 75 w 104"/>
                <a:gd name="T25" fmla="*/ 128 h 156"/>
                <a:gd name="T26" fmla="*/ 53 w 104"/>
                <a:gd name="T27" fmla="*/ 113 h 156"/>
                <a:gd name="T28" fmla="*/ 34 w 104"/>
                <a:gd name="T29" fmla="*/ 98 h 156"/>
                <a:gd name="T30" fmla="*/ 12 w 104"/>
                <a:gd name="T31" fmla="*/ 76 h 156"/>
                <a:gd name="T32" fmla="*/ 5 w 104"/>
                <a:gd name="T33" fmla="*/ 64 h 156"/>
                <a:gd name="T34" fmla="*/ 0 w 104"/>
                <a:gd name="T35" fmla="*/ 52 h 156"/>
                <a:gd name="T36" fmla="*/ 0 w 104"/>
                <a:gd name="T37" fmla="*/ 44 h 156"/>
                <a:gd name="T38" fmla="*/ 1 w 104"/>
                <a:gd name="T39" fmla="*/ 35 h 156"/>
                <a:gd name="T40" fmla="*/ 9 w 104"/>
                <a:gd name="T41" fmla="*/ 19 h 156"/>
                <a:gd name="T42" fmla="*/ 22 w 104"/>
                <a:gd name="T43" fmla="*/ 0 h 15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04"/>
                <a:gd name="T67" fmla="*/ 0 h 156"/>
                <a:gd name="T68" fmla="*/ 104 w 104"/>
                <a:gd name="T69" fmla="*/ 156 h 15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04" h="156">
                  <a:moveTo>
                    <a:pt x="22" y="0"/>
                  </a:moveTo>
                  <a:lnTo>
                    <a:pt x="29" y="22"/>
                  </a:lnTo>
                  <a:lnTo>
                    <a:pt x="38" y="30"/>
                  </a:lnTo>
                  <a:lnTo>
                    <a:pt x="45" y="35"/>
                  </a:lnTo>
                  <a:lnTo>
                    <a:pt x="64" y="46"/>
                  </a:lnTo>
                  <a:lnTo>
                    <a:pt x="81" y="57"/>
                  </a:lnTo>
                  <a:lnTo>
                    <a:pt x="95" y="72"/>
                  </a:lnTo>
                  <a:lnTo>
                    <a:pt x="101" y="83"/>
                  </a:lnTo>
                  <a:lnTo>
                    <a:pt x="104" y="98"/>
                  </a:lnTo>
                  <a:lnTo>
                    <a:pt x="104" y="126"/>
                  </a:lnTo>
                  <a:lnTo>
                    <a:pt x="99" y="156"/>
                  </a:lnTo>
                  <a:lnTo>
                    <a:pt x="92" y="145"/>
                  </a:lnTo>
                  <a:lnTo>
                    <a:pt x="75" y="128"/>
                  </a:lnTo>
                  <a:lnTo>
                    <a:pt x="53" y="113"/>
                  </a:lnTo>
                  <a:lnTo>
                    <a:pt x="34" y="98"/>
                  </a:lnTo>
                  <a:lnTo>
                    <a:pt x="12" y="76"/>
                  </a:lnTo>
                  <a:lnTo>
                    <a:pt x="5" y="64"/>
                  </a:lnTo>
                  <a:lnTo>
                    <a:pt x="0" y="52"/>
                  </a:lnTo>
                  <a:lnTo>
                    <a:pt x="0" y="44"/>
                  </a:lnTo>
                  <a:lnTo>
                    <a:pt x="1" y="35"/>
                  </a:lnTo>
                  <a:lnTo>
                    <a:pt x="9" y="19"/>
                  </a:lnTo>
                  <a:lnTo>
                    <a:pt x="22" y="0"/>
                  </a:lnTo>
                </a:path>
              </a:pathLst>
            </a:custGeom>
            <a:noFill/>
            <a:ln w="6350" cap="rnd">
              <a:solidFill>
                <a:srgbClr val="005E00"/>
              </a:solidFill>
              <a:prstDash val="solid"/>
              <a:round/>
              <a:headEnd/>
              <a:tailEnd/>
            </a:ln>
          </p:spPr>
          <p:txBody>
            <a:bodyPr/>
            <a:lstStyle/>
            <a:p>
              <a:endParaRPr lang="ru-RU"/>
            </a:p>
          </p:txBody>
        </p:sp>
        <p:sp>
          <p:nvSpPr>
            <p:cNvPr id="162334" name="Freeform 3991"/>
            <p:cNvSpPr>
              <a:spLocks/>
            </p:cNvSpPr>
            <p:nvPr/>
          </p:nvSpPr>
          <p:spPr bwMode="auto">
            <a:xfrm>
              <a:off x="3590" y="2395"/>
              <a:ext cx="97" cy="97"/>
            </a:xfrm>
            <a:custGeom>
              <a:avLst/>
              <a:gdLst>
                <a:gd name="T0" fmla="*/ 16 w 97"/>
                <a:gd name="T1" fmla="*/ 0 h 97"/>
                <a:gd name="T2" fmla="*/ 21 w 97"/>
                <a:gd name="T3" fmla="*/ 10 h 97"/>
                <a:gd name="T4" fmla="*/ 26 w 97"/>
                <a:gd name="T5" fmla="*/ 17 h 97"/>
                <a:gd name="T6" fmla="*/ 30 w 97"/>
                <a:gd name="T7" fmla="*/ 25 h 97"/>
                <a:gd name="T8" fmla="*/ 35 w 97"/>
                <a:gd name="T9" fmla="*/ 29 h 97"/>
                <a:gd name="T10" fmla="*/ 39 w 97"/>
                <a:gd name="T11" fmla="*/ 32 h 97"/>
                <a:gd name="T12" fmla="*/ 48 w 97"/>
                <a:gd name="T13" fmla="*/ 36 h 97"/>
                <a:gd name="T14" fmla="*/ 56 w 97"/>
                <a:gd name="T15" fmla="*/ 41 h 97"/>
                <a:gd name="T16" fmla="*/ 65 w 97"/>
                <a:gd name="T17" fmla="*/ 47 h 97"/>
                <a:gd name="T18" fmla="*/ 75 w 97"/>
                <a:gd name="T19" fmla="*/ 54 h 97"/>
                <a:gd name="T20" fmla="*/ 84 w 97"/>
                <a:gd name="T21" fmla="*/ 59 h 97"/>
                <a:gd name="T22" fmla="*/ 90 w 97"/>
                <a:gd name="T23" fmla="*/ 65 h 97"/>
                <a:gd name="T24" fmla="*/ 94 w 97"/>
                <a:gd name="T25" fmla="*/ 70 h 97"/>
                <a:gd name="T26" fmla="*/ 97 w 97"/>
                <a:gd name="T27" fmla="*/ 74 h 97"/>
                <a:gd name="T28" fmla="*/ 97 w 97"/>
                <a:gd name="T29" fmla="*/ 79 h 97"/>
                <a:gd name="T30" fmla="*/ 97 w 97"/>
                <a:gd name="T31" fmla="*/ 84 h 97"/>
                <a:gd name="T32" fmla="*/ 96 w 97"/>
                <a:gd name="T33" fmla="*/ 87 h 97"/>
                <a:gd name="T34" fmla="*/ 90 w 97"/>
                <a:gd name="T35" fmla="*/ 92 h 97"/>
                <a:gd name="T36" fmla="*/ 86 w 97"/>
                <a:gd name="T37" fmla="*/ 94 h 97"/>
                <a:gd name="T38" fmla="*/ 81 w 97"/>
                <a:gd name="T39" fmla="*/ 95 h 97"/>
                <a:gd name="T40" fmla="*/ 75 w 97"/>
                <a:gd name="T41" fmla="*/ 97 h 97"/>
                <a:gd name="T42" fmla="*/ 67 w 97"/>
                <a:gd name="T43" fmla="*/ 97 h 97"/>
                <a:gd name="T44" fmla="*/ 51 w 97"/>
                <a:gd name="T45" fmla="*/ 97 h 97"/>
                <a:gd name="T46" fmla="*/ 37 w 97"/>
                <a:gd name="T47" fmla="*/ 94 h 97"/>
                <a:gd name="T48" fmla="*/ 29 w 97"/>
                <a:gd name="T49" fmla="*/ 90 h 97"/>
                <a:gd name="T50" fmla="*/ 23 w 97"/>
                <a:gd name="T51" fmla="*/ 87 h 97"/>
                <a:gd name="T52" fmla="*/ 17 w 97"/>
                <a:gd name="T53" fmla="*/ 83 h 97"/>
                <a:gd name="T54" fmla="*/ 11 w 97"/>
                <a:gd name="T55" fmla="*/ 79 h 97"/>
                <a:gd name="T56" fmla="*/ 5 w 97"/>
                <a:gd name="T57" fmla="*/ 68 h 97"/>
                <a:gd name="T58" fmla="*/ 2 w 97"/>
                <a:gd name="T59" fmla="*/ 62 h 97"/>
                <a:gd name="T60" fmla="*/ 0 w 97"/>
                <a:gd name="T61" fmla="*/ 54 h 97"/>
                <a:gd name="T62" fmla="*/ 0 w 97"/>
                <a:gd name="T63" fmla="*/ 51 h 97"/>
                <a:gd name="T64" fmla="*/ 0 w 97"/>
                <a:gd name="T65" fmla="*/ 46 h 97"/>
                <a:gd name="T66" fmla="*/ 2 w 97"/>
                <a:gd name="T67" fmla="*/ 36 h 97"/>
                <a:gd name="T68" fmla="*/ 4 w 97"/>
                <a:gd name="T69" fmla="*/ 27 h 97"/>
                <a:gd name="T70" fmla="*/ 7 w 97"/>
                <a:gd name="T71" fmla="*/ 19 h 97"/>
                <a:gd name="T72" fmla="*/ 13 w 97"/>
                <a:gd name="T73" fmla="*/ 4 h 97"/>
                <a:gd name="T74" fmla="*/ 16 w 97"/>
                <a:gd name="T75" fmla="*/ 0 h 9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7"/>
                <a:gd name="T115" fmla="*/ 0 h 97"/>
                <a:gd name="T116" fmla="*/ 97 w 97"/>
                <a:gd name="T117" fmla="*/ 97 h 9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7" h="97">
                  <a:moveTo>
                    <a:pt x="16" y="0"/>
                  </a:moveTo>
                  <a:lnTo>
                    <a:pt x="21" y="10"/>
                  </a:lnTo>
                  <a:lnTo>
                    <a:pt x="26" y="17"/>
                  </a:lnTo>
                  <a:lnTo>
                    <a:pt x="30" y="25"/>
                  </a:lnTo>
                  <a:lnTo>
                    <a:pt x="35" y="29"/>
                  </a:lnTo>
                  <a:lnTo>
                    <a:pt x="39" y="32"/>
                  </a:lnTo>
                  <a:lnTo>
                    <a:pt x="48" y="36"/>
                  </a:lnTo>
                  <a:lnTo>
                    <a:pt x="56" y="41"/>
                  </a:lnTo>
                  <a:lnTo>
                    <a:pt x="65" y="47"/>
                  </a:lnTo>
                  <a:lnTo>
                    <a:pt x="75" y="54"/>
                  </a:lnTo>
                  <a:lnTo>
                    <a:pt x="84" y="59"/>
                  </a:lnTo>
                  <a:lnTo>
                    <a:pt x="90" y="65"/>
                  </a:lnTo>
                  <a:lnTo>
                    <a:pt x="94" y="70"/>
                  </a:lnTo>
                  <a:lnTo>
                    <a:pt x="97" y="74"/>
                  </a:lnTo>
                  <a:lnTo>
                    <a:pt x="97" y="79"/>
                  </a:lnTo>
                  <a:lnTo>
                    <a:pt x="97" y="84"/>
                  </a:lnTo>
                  <a:lnTo>
                    <a:pt x="96" y="87"/>
                  </a:lnTo>
                  <a:lnTo>
                    <a:pt x="90" y="92"/>
                  </a:lnTo>
                  <a:lnTo>
                    <a:pt x="86" y="94"/>
                  </a:lnTo>
                  <a:lnTo>
                    <a:pt x="81" y="95"/>
                  </a:lnTo>
                  <a:lnTo>
                    <a:pt x="75" y="97"/>
                  </a:lnTo>
                  <a:lnTo>
                    <a:pt x="67" y="97"/>
                  </a:lnTo>
                  <a:lnTo>
                    <a:pt x="51" y="97"/>
                  </a:lnTo>
                  <a:lnTo>
                    <a:pt x="37" y="94"/>
                  </a:lnTo>
                  <a:lnTo>
                    <a:pt x="29" y="90"/>
                  </a:lnTo>
                  <a:lnTo>
                    <a:pt x="23" y="87"/>
                  </a:lnTo>
                  <a:lnTo>
                    <a:pt x="17" y="83"/>
                  </a:lnTo>
                  <a:lnTo>
                    <a:pt x="11" y="79"/>
                  </a:lnTo>
                  <a:lnTo>
                    <a:pt x="5" y="68"/>
                  </a:lnTo>
                  <a:lnTo>
                    <a:pt x="2" y="62"/>
                  </a:lnTo>
                  <a:lnTo>
                    <a:pt x="0" y="54"/>
                  </a:lnTo>
                  <a:lnTo>
                    <a:pt x="0" y="51"/>
                  </a:lnTo>
                  <a:lnTo>
                    <a:pt x="0" y="46"/>
                  </a:lnTo>
                  <a:lnTo>
                    <a:pt x="2" y="36"/>
                  </a:lnTo>
                  <a:lnTo>
                    <a:pt x="4" y="27"/>
                  </a:lnTo>
                  <a:lnTo>
                    <a:pt x="7" y="19"/>
                  </a:lnTo>
                  <a:lnTo>
                    <a:pt x="13" y="4"/>
                  </a:lnTo>
                  <a:lnTo>
                    <a:pt x="16" y="0"/>
                  </a:lnTo>
                  <a:close/>
                </a:path>
              </a:pathLst>
            </a:custGeom>
            <a:solidFill>
              <a:srgbClr val="6EB25C"/>
            </a:solidFill>
            <a:ln w="9525">
              <a:noFill/>
              <a:round/>
              <a:headEnd/>
              <a:tailEnd/>
            </a:ln>
          </p:spPr>
          <p:txBody>
            <a:bodyPr/>
            <a:lstStyle/>
            <a:p>
              <a:endParaRPr lang="ru-RU"/>
            </a:p>
          </p:txBody>
        </p:sp>
        <p:sp>
          <p:nvSpPr>
            <p:cNvPr id="162335" name="Freeform 3992"/>
            <p:cNvSpPr>
              <a:spLocks/>
            </p:cNvSpPr>
            <p:nvPr/>
          </p:nvSpPr>
          <p:spPr bwMode="auto">
            <a:xfrm>
              <a:off x="3590" y="2395"/>
              <a:ext cx="97" cy="97"/>
            </a:xfrm>
            <a:custGeom>
              <a:avLst/>
              <a:gdLst>
                <a:gd name="T0" fmla="*/ 16 w 97"/>
                <a:gd name="T1" fmla="*/ 0 h 97"/>
                <a:gd name="T2" fmla="*/ 21 w 97"/>
                <a:gd name="T3" fmla="*/ 10 h 97"/>
                <a:gd name="T4" fmla="*/ 30 w 97"/>
                <a:gd name="T5" fmla="*/ 25 h 97"/>
                <a:gd name="T6" fmla="*/ 40 w 97"/>
                <a:gd name="T7" fmla="*/ 32 h 97"/>
                <a:gd name="T8" fmla="*/ 48 w 97"/>
                <a:gd name="T9" fmla="*/ 36 h 97"/>
                <a:gd name="T10" fmla="*/ 56 w 97"/>
                <a:gd name="T11" fmla="*/ 41 h 97"/>
                <a:gd name="T12" fmla="*/ 65 w 97"/>
                <a:gd name="T13" fmla="*/ 47 h 97"/>
                <a:gd name="T14" fmla="*/ 84 w 97"/>
                <a:gd name="T15" fmla="*/ 59 h 97"/>
                <a:gd name="T16" fmla="*/ 90 w 97"/>
                <a:gd name="T17" fmla="*/ 65 h 97"/>
                <a:gd name="T18" fmla="*/ 94 w 97"/>
                <a:gd name="T19" fmla="*/ 68 h 97"/>
                <a:gd name="T20" fmla="*/ 97 w 97"/>
                <a:gd name="T21" fmla="*/ 74 h 97"/>
                <a:gd name="T22" fmla="*/ 97 w 97"/>
                <a:gd name="T23" fmla="*/ 84 h 97"/>
                <a:gd name="T24" fmla="*/ 92 w 97"/>
                <a:gd name="T25" fmla="*/ 90 h 97"/>
                <a:gd name="T26" fmla="*/ 81 w 97"/>
                <a:gd name="T27" fmla="*/ 95 h 97"/>
                <a:gd name="T28" fmla="*/ 67 w 97"/>
                <a:gd name="T29" fmla="*/ 97 h 97"/>
                <a:gd name="T30" fmla="*/ 37 w 97"/>
                <a:gd name="T31" fmla="*/ 92 h 97"/>
                <a:gd name="T32" fmla="*/ 23 w 97"/>
                <a:gd name="T33" fmla="*/ 87 h 97"/>
                <a:gd name="T34" fmla="*/ 17 w 97"/>
                <a:gd name="T35" fmla="*/ 83 h 97"/>
                <a:gd name="T36" fmla="*/ 13 w 97"/>
                <a:gd name="T37" fmla="*/ 78 h 97"/>
                <a:gd name="T38" fmla="*/ 5 w 97"/>
                <a:gd name="T39" fmla="*/ 67 h 97"/>
                <a:gd name="T40" fmla="*/ 0 w 97"/>
                <a:gd name="T41" fmla="*/ 54 h 97"/>
                <a:gd name="T42" fmla="*/ 2 w 97"/>
                <a:gd name="T43" fmla="*/ 36 h 97"/>
                <a:gd name="T44" fmla="*/ 7 w 97"/>
                <a:gd name="T45" fmla="*/ 19 h 97"/>
                <a:gd name="T46" fmla="*/ 16 w 97"/>
                <a:gd name="T47" fmla="*/ 0 h 9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7"/>
                <a:gd name="T73" fmla="*/ 0 h 97"/>
                <a:gd name="T74" fmla="*/ 97 w 97"/>
                <a:gd name="T75" fmla="*/ 97 h 9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7" h="97">
                  <a:moveTo>
                    <a:pt x="16" y="0"/>
                  </a:moveTo>
                  <a:lnTo>
                    <a:pt x="21" y="10"/>
                  </a:lnTo>
                  <a:lnTo>
                    <a:pt x="30" y="25"/>
                  </a:lnTo>
                  <a:lnTo>
                    <a:pt x="40" y="32"/>
                  </a:lnTo>
                  <a:lnTo>
                    <a:pt x="48" y="36"/>
                  </a:lnTo>
                  <a:lnTo>
                    <a:pt x="56" y="41"/>
                  </a:lnTo>
                  <a:lnTo>
                    <a:pt x="65" y="47"/>
                  </a:lnTo>
                  <a:lnTo>
                    <a:pt x="84" y="59"/>
                  </a:lnTo>
                  <a:lnTo>
                    <a:pt x="90" y="65"/>
                  </a:lnTo>
                  <a:lnTo>
                    <a:pt x="94" y="68"/>
                  </a:lnTo>
                  <a:lnTo>
                    <a:pt x="97" y="74"/>
                  </a:lnTo>
                  <a:lnTo>
                    <a:pt x="97" y="84"/>
                  </a:lnTo>
                  <a:lnTo>
                    <a:pt x="92" y="90"/>
                  </a:lnTo>
                  <a:lnTo>
                    <a:pt x="81" y="95"/>
                  </a:lnTo>
                  <a:lnTo>
                    <a:pt x="67" y="97"/>
                  </a:lnTo>
                  <a:lnTo>
                    <a:pt x="37" y="92"/>
                  </a:lnTo>
                  <a:lnTo>
                    <a:pt x="23" y="87"/>
                  </a:lnTo>
                  <a:lnTo>
                    <a:pt x="17" y="83"/>
                  </a:lnTo>
                  <a:lnTo>
                    <a:pt x="13" y="78"/>
                  </a:lnTo>
                  <a:lnTo>
                    <a:pt x="5" y="67"/>
                  </a:lnTo>
                  <a:lnTo>
                    <a:pt x="0" y="54"/>
                  </a:lnTo>
                  <a:lnTo>
                    <a:pt x="2" y="36"/>
                  </a:lnTo>
                  <a:lnTo>
                    <a:pt x="7" y="19"/>
                  </a:lnTo>
                  <a:lnTo>
                    <a:pt x="16" y="0"/>
                  </a:lnTo>
                </a:path>
              </a:pathLst>
            </a:custGeom>
            <a:noFill/>
            <a:ln w="6350" cap="rnd">
              <a:solidFill>
                <a:srgbClr val="005E00"/>
              </a:solidFill>
              <a:prstDash val="solid"/>
              <a:round/>
              <a:headEnd/>
              <a:tailEnd/>
            </a:ln>
          </p:spPr>
          <p:txBody>
            <a:bodyPr/>
            <a:lstStyle/>
            <a:p>
              <a:endParaRPr lang="ru-RU"/>
            </a:p>
          </p:txBody>
        </p:sp>
        <p:sp>
          <p:nvSpPr>
            <p:cNvPr id="162336" name="Freeform 3993"/>
            <p:cNvSpPr>
              <a:spLocks/>
            </p:cNvSpPr>
            <p:nvPr/>
          </p:nvSpPr>
          <p:spPr bwMode="auto">
            <a:xfrm>
              <a:off x="3223" y="2498"/>
              <a:ext cx="73" cy="53"/>
            </a:xfrm>
            <a:custGeom>
              <a:avLst/>
              <a:gdLst>
                <a:gd name="T0" fmla="*/ 2 w 73"/>
                <a:gd name="T1" fmla="*/ 50 h 53"/>
                <a:gd name="T2" fmla="*/ 7 w 73"/>
                <a:gd name="T3" fmla="*/ 47 h 53"/>
                <a:gd name="T4" fmla="*/ 13 w 73"/>
                <a:gd name="T5" fmla="*/ 41 h 53"/>
                <a:gd name="T6" fmla="*/ 19 w 73"/>
                <a:gd name="T7" fmla="*/ 35 h 53"/>
                <a:gd name="T8" fmla="*/ 20 w 73"/>
                <a:gd name="T9" fmla="*/ 32 h 53"/>
                <a:gd name="T10" fmla="*/ 22 w 73"/>
                <a:gd name="T11" fmla="*/ 29 h 53"/>
                <a:gd name="T12" fmla="*/ 24 w 73"/>
                <a:gd name="T13" fmla="*/ 24 h 53"/>
                <a:gd name="T14" fmla="*/ 24 w 73"/>
                <a:gd name="T15" fmla="*/ 19 h 53"/>
                <a:gd name="T16" fmla="*/ 20 w 73"/>
                <a:gd name="T17" fmla="*/ 10 h 53"/>
                <a:gd name="T18" fmla="*/ 17 w 73"/>
                <a:gd name="T19" fmla="*/ 0 h 53"/>
                <a:gd name="T20" fmla="*/ 31 w 73"/>
                <a:gd name="T21" fmla="*/ 8 h 53"/>
                <a:gd name="T22" fmla="*/ 42 w 73"/>
                <a:gd name="T23" fmla="*/ 18 h 53"/>
                <a:gd name="T24" fmla="*/ 53 w 73"/>
                <a:gd name="T25" fmla="*/ 26 h 53"/>
                <a:gd name="T26" fmla="*/ 66 w 73"/>
                <a:gd name="T27" fmla="*/ 39 h 53"/>
                <a:gd name="T28" fmla="*/ 73 w 73"/>
                <a:gd name="T29" fmla="*/ 45 h 53"/>
                <a:gd name="T30" fmla="*/ 61 w 73"/>
                <a:gd name="T31" fmla="*/ 48 h 53"/>
                <a:gd name="T32" fmla="*/ 35 w 73"/>
                <a:gd name="T33" fmla="*/ 51 h 53"/>
                <a:gd name="T34" fmla="*/ 20 w 73"/>
                <a:gd name="T35" fmla="*/ 53 h 53"/>
                <a:gd name="T36" fmla="*/ 8 w 73"/>
                <a:gd name="T37" fmla="*/ 53 h 53"/>
                <a:gd name="T38" fmla="*/ 2 w 73"/>
                <a:gd name="T39" fmla="*/ 53 h 53"/>
                <a:gd name="T40" fmla="*/ 0 w 73"/>
                <a:gd name="T41" fmla="*/ 51 h 53"/>
                <a:gd name="T42" fmla="*/ 2 w 73"/>
                <a:gd name="T43" fmla="*/ 50 h 5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73"/>
                <a:gd name="T67" fmla="*/ 0 h 53"/>
                <a:gd name="T68" fmla="*/ 73 w 73"/>
                <a:gd name="T69" fmla="*/ 53 h 5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73" h="53">
                  <a:moveTo>
                    <a:pt x="2" y="50"/>
                  </a:moveTo>
                  <a:lnTo>
                    <a:pt x="7" y="47"/>
                  </a:lnTo>
                  <a:lnTo>
                    <a:pt x="13" y="41"/>
                  </a:lnTo>
                  <a:lnTo>
                    <a:pt x="19" y="35"/>
                  </a:lnTo>
                  <a:lnTo>
                    <a:pt x="20" y="32"/>
                  </a:lnTo>
                  <a:lnTo>
                    <a:pt x="22" y="29"/>
                  </a:lnTo>
                  <a:lnTo>
                    <a:pt x="24" y="24"/>
                  </a:lnTo>
                  <a:lnTo>
                    <a:pt x="24" y="19"/>
                  </a:lnTo>
                  <a:lnTo>
                    <a:pt x="20" y="10"/>
                  </a:lnTo>
                  <a:lnTo>
                    <a:pt x="17" y="0"/>
                  </a:lnTo>
                  <a:lnTo>
                    <a:pt x="31" y="8"/>
                  </a:lnTo>
                  <a:lnTo>
                    <a:pt x="42" y="18"/>
                  </a:lnTo>
                  <a:lnTo>
                    <a:pt x="53" y="26"/>
                  </a:lnTo>
                  <a:lnTo>
                    <a:pt x="66" y="39"/>
                  </a:lnTo>
                  <a:lnTo>
                    <a:pt x="73" y="45"/>
                  </a:lnTo>
                  <a:lnTo>
                    <a:pt x="61" y="48"/>
                  </a:lnTo>
                  <a:lnTo>
                    <a:pt x="35" y="51"/>
                  </a:lnTo>
                  <a:lnTo>
                    <a:pt x="20" y="53"/>
                  </a:lnTo>
                  <a:lnTo>
                    <a:pt x="8" y="53"/>
                  </a:lnTo>
                  <a:lnTo>
                    <a:pt x="2" y="53"/>
                  </a:lnTo>
                  <a:lnTo>
                    <a:pt x="0" y="51"/>
                  </a:lnTo>
                  <a:lnTo>
                    <a:pt x="2" y="50"/>
                  </a:lnTo>
                  <a:close/>
                </a:path>
              </a:pathLst>
            </a:custGeom>
            <a:solidFill>
              <a:srgbClr val="908E8E"/>
            </a:solidFill>
            <a:ln w="9525">
              <a:noFill/>
              <a:round/>
              <a:headEnd/>
              <a:tailEnd/>
            </a:ln>
          </p:spPr>
          <p:txBody>
            <a:bodyPr/>
            <a:lstStyle/>
            <a:p>
              <a:endParaRPr lang="ru-RU"/>
            </a:p>
          </p:txBody>
        </p:sp>
        <p:sp>
          <p:nvSpPr>
            <p:cNvPr id="162337" name="Freeform 3994"/>
            <p:cNvSpPr>
              <a:spLocks/>
            </p:cNvSpPr>
            <p:nvPr/>
          </p:nvSpPr>
          <p:spPr bwMode="auto">
            <a:xfrm>
              <a:off x="3226" y="2498"/>
              <a:ext cx="72" cy="53"/>
            </a:xfrm>
            <a:custGeom>
              <a:avLst/>
              <a:gdLst>
                <a:gd name="T0" fmla="*/ 0 w 72"/>
                <a:gd name="T1" fmla="*/ 50 h 53"/>
                <a:gd name="T2" fmla="*/ 11 w 72"/>
                <a:gd name="T3" fmla="*/ 41 h 53"/>
                <a:gd name="T4" fmla="*/ 17 w 72"/>
                <a:gd name="T5" fmla="*/ 35 h 53"/>
                <a:gd name="T6" fmla="*/ 20 w 72"/>
                <a:gd name="T7" fmla="*/ 29 h 53"/>
                <a:gd name="T8" fmla="*/ 22 w 72"/>
                <a:gd name="T9" fmla="*/ 19 h 53"/>
                <a:gd name="T10" fmla="*/ 20 w 72"/>
                <a:gd name="T11" fmla="*/ 10 h 53"/>
                <a:gd name="T12" fmla="*/ 15 w 72"/>
                <a:gd name="T13" fmla="*/ 0 h 53"/>
                <a:gd name="T14" fmla="*/ 30 w 72"/>
                <a:gd name="T15" fmla="*/ 8 h 53"/>
                <a:gd name="T16" fmla="*/ 51 w 72"/>
                <a:gd name="T17" fmla="*/ 26 h 53"/>
                <a:gd name="T18" fmla="*/ 72 w 72"/>
                <a:gd name="T19" fmla="*/ 45 h 53"/>
                <a:gd name="T20" fmla="*/ 33 w 72"/>
                <a:gd name="T21" fmla="*/ 51 h 53"/>
                <a:gd name="T22" fmla="*/ 6 w 72"/>
                <a:gd name="T23" fmla="*/ 53 h 53"/>
                <a:gd name="T24" fmla="*/ 0 w 72"/>
                <a:gd name="T25" fmla="*/ 53 h 53"/>
                <a:gd name="T26" fmla="*/ 0 w 72"/>
                <a:gd name="T27" fmla="*/ 50 h 5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2"/>
                <a:gd name="T43" fmla="*/ 0 h 53"/>
                <a:gd name="T44" fmla="*/ 72 w 72"/>
                <a:gd name="T45" fmla="*/ 53 h 5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2" h="53">
                  <a:moveTo>
                    <a:pt x="0" y="50"/>
                  </a:moveTo>
                  <a:lnTo>
                    <a:pt x="11" y="41"/>
                  </a:lnTo>
                  <a:lnTo>
                    <a:pt x="17" y="35"/>
                  </a:lnTo>
                  <a:lnTo>
                    <a:pt x="20" y="29"/>
                  </a:lnTo>
                  <a:lnTo>
                    <a:pt x="22" y="19"/>
                  </a:lnTo>
                  <a:lnTo>
                    <a:pt x="20" y="10"/>
                  </a:lnTo>
                  <a:lnTo>
                    <a:pt x="15" y="0"/>
                  </a:lnTo>
                  <a:lnTo>
                    <a:pt x="30" y="8"/>
                  </a:lnTo>
                  <a:lnTo>
                    <a:pt x="51" y="26"/>
                  </a:lnTo>
                  <a:lnTo>
                    <a:pt x="72" y="45"/>
                  </a:lnTo>
                  <a:lnTo>
                    <a:pt x="33" y="51"/>
                  </a:lnTo>
                  <a:lnTo>
                    <a:pt x="6" y="53"/>
                  </a:lnTo>
                  <a:lnTo>
                    <a:pt x="0" y="53"/>
                  </a:lnTo>
                  <a:lnTo>
                    <a:pt x="0" y="50"/>
                  </a:lnTo>
                </a:path>
              </a:pathLst>
            </a:custGeom>
            <a:noFill/>
            <a:ln w="6350" cap="rnd">
              <a:solidFill>
                <a:srgbClr val="000000"/>
              </a:solidFill>
              <a:prstDash val="solid"/>
              <a:round/>
              <a:headEnd/>
              <a:tailEnd/>
            </a:ln>
          </p:spPr>
          <p:txBody>
            <a:bodyPr/>
            <a:lstStyle/>
            <a:p>
              <a:endParaRPr lang="ru-RU"/>
            </a:p>
          </p:txBody>
        </p:sp>
        <p:sp>
          <p:nvSpPr>
            <p:cNvPr id="162338" name="Freeform 3995"/>
            <p:cNvSpPr>
              <a:spLocks/>
            </p:cNvSpPr>
            <p:nvPr/>
          </p:nvSpPr>
          <p:spPr bwMode="auto">
            <a:xfrm>
              <a:off x="3420" y="2478"/>
              <a:ext cx="75" cy="52"/>
            </a:xfrm>
            <a:custGeom>
              <a:avLst/>
              <a:gdLst>
                <a:gd name="T0" fmla="*/ 2 w 75"/>
                <a:gd name="T1" fmla="*/ 50 h 52"/>
                <a:gd name="T2" fmla="*/ 7 w 75"/>
                <a:gd name="T3" fmla="*/ 46 h 52"/>
                <a:gd name="T4" fmla="*/ 13 w 75"/>
                <a:gd name="T5" fmla="*/ 41 h 52"/>
                <a:gd name="T6" fmla="*/ 18 w 75"/>
                <a:gd name="T7" fmla="*/ 35 h 52"/>
                <a:gd name="T8" fmla="*/ 21 w 75"/>
                <a:gd name="T9" fmla="*/ 31 h 52"/>
                <a:gd name="T10" fmla="*/ 23 w 75"/>
                <a:gd name="T11" fmla="*/ 29 h 52"/>
                <a:gd name="T12" fmla="*/ 23 w 75"/>
                <a:gd name="T13" fmla="*/ 24 h 52"/>
                <a:gd name="T14" fmla="*/ 23 w 75"/>
                <a:gd name="T15" fmla="*/ 19 h 52"/>
                <a:gd name="T16" fmla="*/ 21 w 75"/>
                <a:gd name="T17" fmla="*/ 10 h 52"/>
                <a:gd name="T18" fmla="*/ 18 w 75"/>
                <a:gd name="T19" fmla="*/ 0 h 52"/>
                <a:gd name="T20" fmla="*/ 21 w 75"/>
                <a:gd name="T21" fmla="*/ 3 h 52"/>
                <a:gd name="T22" fmla="*/ 31 w 75"/>
                <a:gd name="T23" fmla="*/ 10 h 52"/>
                <a:gd name="T24" fmla="*/ 42 w 75"/>
                <a:gd name="T25" fmla="*/ 19 h 52"/>
                <a:gd name="T26" fmla="*/ 55 w 75"/>
                <a:gd name="T27" fmla="*/ 25 h 52"/>
                <a:gd name="T28" fmla="*/ 69 w 75"/>
                <a:gd name="T29" fmla="*/ 31 h 52"/>
                <a:gd name="T30" fmla="*/ 75 w 75"/>
                <a:gd name="T31" fmla="*/ 31 h 52"/>
                <a:gd name="T32" fmla="*/ 34 w 75"/>
                <a:gd name="T33" fmla="*/ 45 h 52"/>
                <a:gd name="T34" fmla="*/ 9 w 75"/>
                <a:gd name="T35" fmla="*/ 51 h 52"/>
                <a:gd name="T36" fmla="*/ 5 w 75"/>
                <a:gd name="T37" fmla="*/ 52 h 52"/>
                <a:gd name="T38" fmla="*/ 2 w 75"/>
                <a:gd name="T39" fmla="*/ 52 h 52"/>
                <a:gd name="T40" fmla="*/ 0 w 75"/>
                <a:gd name="T41" fmla="*/ 51 h 52"/>
                <a:gd name="T42" fmla="*/ 2 w 75"/>
                <a:gd name="T43" fmla="*/ 50 h 5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75"/>
                <a:gd name="T67" fmla="*/ 0 h 52"/>
                <a:gd name="T68" fmla="*/ 75 w 75"/>
                <a:gd name="T69" fmla="*/ 52 h 5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75" h="52">
                  <a:moveTo>
                    <a:pt x="2" y="50"/>
                  </a:moveTo>
                  <a:lnTo>
                    <a:pt x="7" y="46"/>
                  </a:lnTo>
                  <a:lnTo>
                    <a:pt x="13" y="41"/>
                  </a:lnTo>
                  <a:lnTo>
                    <a:pt x="18" y="35"/>
                  </a:lnTo>
                  <a:lnTo>
                    <a:pt x="21" y="31"/>
                  </a:lnTo>
                  <a:lnTo>
                    <a:pt x="23" y="29"/>
                  </a:lnTo>
                  <a:lnTo>
                    <a:pt x="23" y="24"/>
                  </a:lnTo>
                  <a:lnTo>
                    <a:pt x="23" y="19"/>
                  </a:lnTo>
                  <a:lnTo>
                    <a:pt x="21" y="10"/>
                  </a:lnTo>
                  <a:lnTo>
                    <a:pt x="18" y="0"/>
                  </a:lnTo>
                  <a:lnTo>
                    <a:pt x="21" y="3"/>
                  </a:lnTo>
                  <a:lnTo>
                    <a:pt x="31" y="10"/>
                  </a:lnTo>
                  <a:lnTo>
                    <a:pt x="42" y="19"/>
                  </a:lnTo>
                  <a:lnTo>
                    <a:pt x="55" y="25"/>
                  </a:lnTo>
                  <a:lnTo>
                    <a:pt x="69" y="31"/>
                  </a:lnTo>
                  <a:lnTo>
                    <a:pt x="75" y="31"/>
                  </a:lnTo>
                  <a:lnTo>
                    <a:pt x="34" y="45"/>
                  </a:lnTo>
                  <a:lnTo>
                    <a:pt x="9" y="51"/>
                  </a:lnTo>
                  <a:lnTo>
                    <a:pt x="5" y="52"/>
                  </a:lnTo>
                  <a:lnTo>
                    <a:pt x="2" y="52"/>
                  </a:lnTo>
                  <a:lnTo>
                    <a:pt x="0" y="51"/>
                  </a:lnTo>
                  <a:lnTo>
                    <a:pt x="2" y="50"/>
                  </a:lnTo>
                  <a:close/>
                </a:path>
              </a:pathLst>
            </a:custGeom>
            <a:solidFill>
              <a:srgbClr val="908E8E"/>
            </a:solidFill>
            <a:ln w="9525">
              <a:noFill/>
              <a:round/>
              <a:headEnd/>
              <a:tailEnd/>
            </a:ln>
          </p:spPr>
          <p:txBody>
            <a:bodyPr/>
            <a:lstStyle/>
            <a:p>
              <a:endParaRPr lang="ru-RU"/>
            </a:p>
          </p:txBody>
        </p:sp>
        <p:sp>
          <p:nvSpPr>
            <p:cNvPr id="162339" name="Freeform 3996"/>
            <p:cNvSpPr>
              <a:spLocks/>
            </p:cNvSpPr>
            <p:nvPr/>
          </p:nvSpPr>
          <p:spPr bwMode="auto">
            <a:xfrm>
              <a:off x="3422" y="2478"/>
              <a:ext cx="74" cy="51"/>
            </a:xfrm>
            <a:custGeom>
              <a:avLst/>
              <a:gdLst>
                <a:gd name="T0" fmla="*/ 0 w 74"/>
                <a:gd name="T1" fmla="*/ 49 h 51"/>
                <a:gd name="T2" fmla="*/ 11 w 74"/>
                <a:gd name="T3" fmla="*/ 40 h 51"/>
                <a:gd name="T4" fmla="*/ 18 w 74"/>
                <a:gd name="T5" fmla="*/ 34 h 51"/>
                <a:gd name="T6" fmla="*/ 21 w 74"/>
                <a:gd name="T7" fmla="*/ 28 h 51"/>
                <a:gd name="T8" fmla="*/ 22 w 74"/>
                <a:gd name="T9" fmla="*/ 19 h 51"/>
                <a:gd name="T10" fmla="*/ 19 w 74"/>
                <a:gd name="T11" fmla="*/ 9 h 51"/>
                <a:gd name="T12" fmla="*/ 16 w 74"/>
                <a:gd name="T13" fmla="*/ 0 h 51"/>
                <a:gd name="T14" fmla="*/ 28 w 74"/>
                <a:gd name="T15" fmla="*/ 9 h 51"/>
                <a:gd name="T16" fmla="*/ 53 w 74"/>
                <a:gd name="T17" fmla="*/ 25 h 51"/>
                <a:gd name="T18" fmla="*/ 74 w 74"/>
                <a:gd name="T19" fmla="*/ 31 h 51"/>
                <a:gd name="T20" fmla="*/ 32 w 74"/>
                <a:gd name="T21" fmla="*/ 44 h 51"/>
                <a:gd name="T22" fmla="*/ 7 w 74"/>
                <a:gd name="T23" fmla="*/ 51 h 51"/>
                <a:gd name="T24" fmla="*/ 0 w 74"/>
                <a:gd name="T25" fmla="*/ 51 h 51"/>
                <a:gd name="T26" fmla="*/ 0 w 74"/>
                <a:gd name="T27" fmla="*/ 49 h 5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51"/>
                <a:gd name="T44" fmla="*/ 74 w 74"/>
                <a:gd name="T45" fmla="*/ 51 h 5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51">
                  <a:moveTo>
                    <a:pt x="0" y="49"/>
                  </a:moveTo>
                  <a:lnTo>
                    <a:pt x="11" y="40"/>
                  </a:lnTo>
                  <a:lnTo>
                    <a:pt x="18" y="34"/>
                  </a:lnTo>
                  <a:lnTo>
                    <a:pt x="21" y="28"/>
                  </a:lnTo>
                  <a:lnTo>
                    <a:pt x="22" y="19"/>
                  </a:lnTo>
                  <a:lnTo>
                    <a:pt x="19" y="9"/>
                  </a:lnTo>
                  <a:lnTo>
                    <a:pt x="16" y="0"/>
                  </a:lnTo>
                  <a:lnTo>
                    <a:pt x="28" y="9"/>
                  </a:lnTo>
                  <a:lnTo>
                    <a:pt x="53" y="25"/>
                  </a:lnTo>
                  <a:lnTo>
                    <a:pt x="74" y="31"/>
                  </a:lnTo>
                  <a:lnTo>
                    <a:pt x="32" y="44"/>
                  </a:lnTo>
                  <a:lnTo>
                    <a:pt x="7" y="51"/>
                  </a:lnTo>
                  <a:lnTo>
                    <a:pt x="0" y="51"/>
                  </a:lnTo>
                  <a:lnTo>
                    <a:pt x="0" y="49"/>
                  </a:lnTo>
                </a:path>
              </a:pathLst>
            </a:custGeom>
            <a:noFill/>
            <a:ln w="6350" cap="rnd">
              <a:solidFill>
                <a:srgbClr val="000000"/>
              </a:solidFill>
              <a:prstDash val="solid"/>
              <a:round/>
              <a:headEnd/>
              <a:tailEnd/>
            </a:ln>
          </p:spPr>
          <p:txBody>
            <a:bodyPr/>
            <a:lstStyle/>
            <a:p>
              <a:endParaRPr lang="ru-RU"/>
            </a:p>
          </p:txBody>
        </p:sp>
        <p:sp>
          <p:nvSpPr>
            <p:cNvPr id="162340" name="Freeform 3997"/>
            <p:cNvSpPr>
              <a:spLocks/>
            </p:cNvSpPr>
            <p:nvPr/>
          </p:nvSpPr>
          <p:spPr bwMode="auto">
            <a:xfrm>
              <a:off x="2413" y="1934"/>
              <a:ext cx="85" cy="132"/>
            </a:xfrm>
            <a:custGeom>
              <a:avLst/>
              <a:gdLst>
                <a:gd name="T0" fmla="*/ 77 w 85"/>
                <a:gd name="T1" fmla="*/ 70 h 132"/>
                <a:gd name="T2" fmla="*/ 74 w 85"/>
                <a:gd name="T3" fmla="*/ 73 h 132"/>
                <a:gd name="T4" fmla="*/ 72 w 85"/>
                <a:gd name="T5" fmla="*/ 77 h 132"/>
                <a:gd name="T6" fmla="*/ 68 w 85"/>
                <a:gd name="T7" fmla="*/ 82 h 132"/>
                <a:gd name="T8" fmla="*/ 63 w 85"/>
                <a:gd name="T9" fmla="*/ 88 h 132"/>
                <a:gd name="T10" fmla="*/ 60 w 85"/>
                <a:gd name="T11" fmla="*/ 90 h 132"/>
                <a:gd name="T12" fmla="*/ 60 w 85"/>
                <a:gd name="T13" fmla="*/ 95 h 132"/>
                <a:gd name="T14" fmla="*/ 59 w 85"/>
                <a:gd name="T15" fmla="*/ 100 h 132"/>
                <a:gd name="T16" fmla="*/ 59 w 85"/>
                <a:gd name="T17" fmla="*/ 107 h 132"/>
                <a:gd name="T18" fmla="*/ 61 w 85"/>
                <a:gd name="T19" fmla="*/ 118 h 132"/>
                <a:gd name="T20" fmla="*/ 65 w 85"/>
                <a:gd name="T21" fmla="*/ 132 h 132"/>
                <a:gd name="T22" fmla="*/ 48 w 85"/>
                <a:gd name="T23" fmla="*/ 122 h 132"/>
                <a:gd name="T24" fmla="*/ 32 w 85"/>
                <a:gd name="T25" fmla="*/ 113 h 132"/>
                <a:gd name="T26" fmla="*/ 26 w 85"/>
                <a:gd name="T27" fmla="*/ 108 h 132"/>
                <a:gd name="T28" fmla="*/ 20 w 85"/>
                <a:gd name="T29" fmla="*/ 102 h 132"/>
                <a:gd name="T30" fmla="*/ 12 w 85"/>
                <a:gd name="T31" fmla="*/ 94 h 132"/>
                <a:gd name="T32" fmla="*/ 6 w 85"/>
                <a:gd name="T33" fmla="*/ 86 h 132"/>
                <a:gd name="T34" fmla="*/ 0 w 85"/>
                <a:gd name="T35" fmla="*/ 75 h 132"/>
                <a:gd name="T36" fmla="*/ 2 w 85"/>
                <a:gd name="T37" fmla="*/ 65 h 132"/>
                <a:gd name="T38" fmla="*/ 6 w 85"/>
                <a:gd name="T39" fmla="*/ 58 h 132"/>
                <a:gd name="T40" fmla="*/ 9 w 85"/>
                <a:gd name="T41" fmla="*/ 54 h 132"/>
                <a:gd name="T42" fmla="*/ 12 w 85"/>
                <a:gd name="T43" fmla="*/ 49 h 132"/>
                <a:gd name="T44" fmla="*/ 18 w 85"/>
                <a:gd name="T45" fmla="*/ 46 h 132"/>
                <a:gd name="T46" fmla="*/ 23 w 85"/>
                <a:gd name="T47" fmla="*/ 41 h 132"/>
                <a:gd name="T48" fmla="*/ 29 w 85"/>
                <a:gd name="T49" fmla="*/ 37 h 132"/>
                <a:gd name="T50" fmla="*/ 32 w 85"/>
                <a:gd name="T51" fmla="*/ 32 h 132"/>
                <a:gd name="T52" fmla="*/ 33 w 85"/>
                <a:gd name="T53" fmla="*/ 28 h 132"/>
                <a:gd name="T54" fmla="*/ 33 w 85"/>
                <a:gd name="T55" fmla="*/ 24 h 132"/>
                <a:gd name="T56" fmla="*/ 33 w 85"/>
                <a:gd name="T57" fmla="*/ 19 h 132"/>
                <a:gd name="T58" fmla="*/ 32 w 85"/>
                <a:gd name="T59" fmla="*/ 10 h 132"/>
                <a:gd name="T60" fmla="*/ 29 w 85"/>
                <a:gd name="T61" fmla="*/ 0 h 132"/>
                <a:gd name="T62" fmla="*/ 41 w 85"/>
                <a:gd name="T63" fmla="*/ 8 h 132"/>
                <a:gd name="T64" fmla="*/ 54 w 85"/>
                <a:gd name="T65" fmla="*/ 18 h 132"/>
                <a:gd name="T66" fmla="*/ 65 w 85"/>
                <a:gd name="T67" fmla="*/ 26 h 132"/>
                <a:gd name="T68" fmla="*/ 77 w 85"/>
                <a:gd name="T69" fmla="*/ 39 h 132"/>
                <a:gd name="T70" fmla="*/ 85 w 85"/>
                <a:gd name="T71" fmla="*/ 45 h 132"/>
                <a:gd name="T72" fmla="*/ 82 w 85"/>
                <a:gd name="T73" fmla="*/ 54 h 132"/>
                <a:gd name="T74" fmla="*/ 80 w 85"/>
                <a:gd name="T75" fmla="*/ 62 h 132"/>
                <a:gd name="T76" fmla="*/ 77 w 85"/>
                <a:gd name="T77" fmla="*/ 70 h 13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5"/>
                <a:gd name="T118" fmla="*/ 0 h 132"/>
                <a:gd name="T119" fmla="*/ 85 w 85"/>
                <a:gd name="T120" fmla="*/ 132 h 13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5" h="132">
                  <a:moveTo>
                    <a:pt x="77" y="70"/>
                  </a:moveTo>
                  <a:lnTo>
                    <a:pt x="74" y="73"/>
                  </a:lnTo>
                  <a:lnTo>
                    <a:pt x="72" y="77"/>
                  </a:lnTo>
                  <a:lnTo>
                    <a:pt x="68" y="82"/>
                  </a:lnTo>
                  <a:lnTo>
                    <a:pt x="63" y="88"/>
                  </a:lnTo>
                  <a:lnTo>
                    <a:pt x="60" y="90"/>
                  </a:lnTo>
                  <a:lnTo>
                    <a:pt x="60" y="95"/>
                  </a:lnTo>
                  <a:lnTo>
                    <a:pt x="59" y="100"/>
                  </a:lnTo>
                  <a:lnTo>
                    <a:pt x="59" y="107"/>
                  </a:lnTo>
                  <a:lnTo>
                    <a:pt x="61" y="118"/>
                  </a:lnTo>
                  <a:lnTo>
                    <a:pt x="65" y="132"/>
                  </a:lnTo>
                  <a:lnTo>
                    <a:pt x="48" y="122"/>
                  </a:lnTo>
                  <a:lnTo>
                    <a:pt x="32" y="113"/>
                  </a:lnTo>
                  <a:lnTo>
                    <a:pt x="26" y="108"/>
                  </a:lnTo>
                  <a:lnTo>
                    <a:pt x="20" y="102"/>
                  </a:lnTo>
                  <a:lnTo>
                    <a:pt x="12" y="94"/>
                  </a:lnTo>
                  <a:lnTo>
                    <a:pt x="6" y="86"/>
                  </a:lnTo>
                  <a:lnTo>
                    <a:pt x="0" y="75"/>
                  </a:lnTo>
                  <a:lnTo>
                    <a:pt x="2" y="65"/>
                  </a:lnTo>
                  <a:lnTo>
                    <a:pt x="6" y="58"/>
                  </a:lnTo>
                  <a:lnTo>
                    <a:pt x="9" y="54"/>
                  </a:lnTo>
                  <a:lnTo>
                    <a:pt x="12" y="49"/>
                  </a:lnTo>
                  <a:lnTo>
                    <a:pt x="18" y="46"/>
                  </a:lnTo>
                  <a:lnTo>
                    <a:pt x="23" y="41"/>
                  </a:lnTo>
                  <a:lnTo>
                    <a:pt x="29" y="37"/>
                  </a:lnTo>
                  <a:lnTo>
                    <a:pt x="32" y="32"/>
                  </a:lnTo>
                  <a:lnTo>
                    <a:pt x="33" y="28"/>
                  </a:lnTo>
                  <a:lnTo>
                    <a:pt x="33" y="24"/>
                  </a:lnTo>
                  <a:lnTo>
                    <a:pt x="33" y="19"/>
                  </a:lnTo>
                  <a:lnTo>
                    <a:pt x="32" y="10"/>
                  </a:lnTo>
                  <a:lnTo>
                    <a:pt x="29" y="0"/>
                  </a:lnTo>
                  <a:lnTo>
                    <a:pt x="41" y="8"/>
                  </a:lnTo>
                  <a:lnTo>
                    <a:pt x="54" y="18"/>
                  </a:lnTo>
                  <a:lnTo>
                    <a:pt x="65" y="26"/>
                  </a:lnTo>
                  <a:lnTo>
                    <a:pt x="77" y="39"/>
                  </a:lnTo>
                  <a:lnTo>
                    <a:pt x="85" y="45"/>
                  </a:lnTo>
                  <a:lnTo>
                    <a:pt x="82" y="54"/>
                  </a:lnTo>
                  <a:lnTo>
                    <a:pt x="80" y="62"/>
                  </a:lnTo>
                  <a:lnTo>
                    <a:pt x="77" y="70"/>
                  </a:lnTo>
                  <a:close/>
                </a:path>
              </a:pathLst>
            </a:custGeom>
            <a:solidFill>
              <a:srgbClr val="D7AB00"/>
            </a:solidFill>
            <a:ln w="9525">
              <a:noFill/>
              <a:round/>
              <a:headEnd/>
              <a:tailEnd/>
            </a:ln>
          </p:spPr>
          <p:txBody>
            <a:bodyPr/>
            <a:lstStyle/>
            <a:p>
              <a:endParaRPr lang="ru-RU"/>
            </a:p>
          </p:txBody>
        </p:sp>
        <p:sp>
          <p:nvSpPr>
            <p:cNvPr id="162341" name="Freeform 3998"/>
            <p:cNvSpPr>
              <a:spLocks/>
            </p:cNvSpPr>
            <p:nvPr/>
          </p:nvSpPr>
          <p:spPr bwMode="auto">
            <a:xfrm>
              <a:off x="2413" y="1934"/>
              <a:ext cx="85" cy="130"/>
            </a:xfrm>
            <a:custGeom>
              <a:avLst/>
              <a:gdLst>
                <a:gd name="T0" fmla="*/ 77 w 85"/>
                <a:gd name="T1" fmla="*/ 70 h 130"/>
                <a:gd name="T2" fmla="*/ 68 w 85"/>
                <a:gd name="T3" fmla="*/ 83 h 130"/>
                <a:gd name="T4" fmla="*/ 63 w 85"/>
                <a:gd name="T5" fmla="*/ 88 h 130"/>
                <a:gd name="T6" fmla="*/ 60 w 85"/>
                <a:gd name="T7" fmla="*/ 95 h 130"/>
                <a:gd name="T8" fmla="*/ 59 w 85"/>
                <a:gd name="T9" fmla="*/ 107 h 130"/>
                <a:gd name="T10" fmla="*/ 61 w 85"/>
                <a:gd name="T11" fmla="*/ 118 h 130"/>
                <a:gd name="T12" fmla="*/ 65 w 85"/>
                <a:gd name="T13" fmla="*/ 130 h 130"/>
                <a:gd name="T14" fmla="*/ 48 w 85"/>
                <a:gd name="T15" fmla="*/ 122 h 130"/>
                <a:gd name="T16" fmla="*/ 32 w 85"/>
                <a:gd name="T17" fmla="*/ 113 h 130"/>
                <a:gd name="T18" fmla="*/ 20 w 85"/>
                <a:gd name="T19" fmla="*/ 102 h 130"/>
                <a:gd name="T20" fmla="*/ 6 w 85"/>
                <a:gd name="T21" fmla="*/ 86 h 130"/>
                <a:gd name="T22" fmla="*/ 0 w 85"/>
                <a:gd name="T23" fmla="*/ 75 h 130"/>
                <a:gd name="T24" fmla="*/ 2 w 85"/>
                <a:gd name="T25" fmla="*/ 65 h 130"/>
                <a:gd name="T26" fmla="*/ 12 w 85"/>
                <a:gd name="T27" fmla="*/ 49 h 130"/>
                <a:gd name="T28" fmla="*/ 24 w 85"/>
                <a:gd name="T29" fmla="*/ 41 h 130"/>
                <a:gd name="T30" fmla="*/ 29 w 85"/>
                <a:gd name="T31" fmla="*/ 35 h 130"/>
                <a:gd name="T32" fmla="*/ 33 w 85"/>
                <a:gd name="T33" fmla="*/ 28 h 130"/>
                <a:gd name="T34" fmla="*/ 33 w 85"/>
                <a:gd name="T35" fmla="*/ 19 h 130"/>
                <a:gd name="T36" fmla="*/ 32 w 85"/>
                <a:gd name="T37" fmla="*/ 10 h 130"/>
                <a:gd name="T38" fmla="*/ 29 w 85"/>
                <a:gd name="T39" fmla="*/ 0 h 130"/>
                <a:gd name="T40" fmla="*/ 41 w 85"/>
                <a:gd name="T41" fmla="*/ 8 h 130"/>
                <a:gd name="T42" fmla="*/ 65 w 85"/>
                <a:gd name="T43" fmla="*/ 26 h 130"/>
                <a:gd name="T44" fmla="*/ 85 w 85"/>
                <a:gd name="T45" fmla="*/ 45 h 130"/>
                <a:gd name="T46" fmla="*/ 77 w 85"/>
                <a:gd name="T47" fmla="*/ 70 h 1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5"/>
                <a:gd name="T73" fmla="*/ 0 h 130"/>
                <a:gd name="T74" fmla="*/ 85 w 85"/>
                <a:gd name="T75" fmla="*/ 130 h 1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5" h="130">
                  <a:moveTo>
                    <a:pt x="77" y="70"/>
                  </a:moveTo>
                  <a:lnTo>
                    <a:pt x="68" y="83"/>
                  </a:lnTo>
                  <a:lnTo>
                    <a:pt x="63" y="88"/>
                  </a:lnTo>
                  <a:lnTo>
                    <a:pt x="60" y="95"/>
                  </a:lnTo>
                  <a:lnTo>
                    <a:pt x="59" y="107"/>
                  </a:lnTo>
                  <a:lnTo>
                    <a:pt x="61" y="118"/>
                  </a:lnTo>
                  <a:lnTo>
                    <a:pt x="65" y="130"/>
                  </a:lnTo>
                  <a:lnTo>
                    <a:pt x="48" y="122"/>
                  </a:lnTo>
                  <a:lnTo>
                    <a:pt x="32" y="113"/>
                  </a:lnTo>
                  <a:lnTo>
                    <a:pt x="20" y="102"/>
                  </a:lnTo>
                  <a:lnTo>
                    <a:pt x="6" y="86"/>
                  </a:lnTo>
                  <a:lnTo>
                    <a:pt x="0" y="75"/>
                  </a:lnTo>
                  <a:lnTo>
                    <a:pt x="2" y="65"/>
                  </a:lnTo>
                  <a:lnTo>
                    <a:pt x="12" y="49"/>
                  </a:lnTo>
                  <a:lnTo>
                    <a:pt x="24" y="41"/>
                  </a:lnTo>
                  <a:lnTo>
                    <a:pt x="29" y="35"/>
                  </a:lnTo>
                  <a:lnTo>
                    <a:pt x="33" y="28"/>
                  </a:lnTo>
                  <a:lnTo>
                    <a:pt x="33" y="19"/>
                  </a:lnTo>
                  <a:lnTo>
                    <a:pt x="32" y="10"/>
                  </a:lnTo>
                  <a:lnTo>
                    <a:pt x="29" y="0"/>
                  </a:lnTo>
                  <a:lnTo>
                    <a:pt x="41" y="8"/>
                  </a:lnTo>
                  <a:lnTo>
                    <a:pt x="65" y="26"/>
                  </a:lnTo>
                  <a:lnTo>
                    <a:pt x="85" y="45"/>
                  </a:lnTo>
                  <a:lnTo>
                    <a:pt x="77" y="70"/>
                  </a:lnTo>
                </a:path>
              </a:pathLst>
            </a:custGeom>
            <a:noFill/>
            <a:ln w="6350" cap="rnd">
              <a:solidFill>
                <a:srgbClr val="D7AB00"/>
              </a:solidFill>
              <a:prstDash val="solid"/>
              <a:round/>
              <a:headEnd/>
              <a:tailEnd/>
            </a:ln>
          </p:spPr>
          <p:txBody>
            <a:bodyPr/>
            <a:lstStyle/>
            <a:p>
              <a:endParaRPr lang="ru-RU"/>
            </a:p>
          </p:txBody>
        </p:sp>
        <p:sp>
          <p:nvSpPr>
            <p:cNvPr id="162342" name="Freeform 3999"/>
            <p:cNvSpPr>
              <a:spLocks/>
            </p:cNvSpPr>
            <p:nvPr/>
          </p:nvSpPr>
          <p:spPr bwMode="auto">
            <a:xfrm>
              <a:off x="2416" y="1785"/>
              <a:ext cx="101" cy="120"/>
            </a:xfrm>
            <a:custGeom>
              <a:avLst/>
              <a:gdLst>
                <a:gd name="T0" fmla="*/ 0 w 101"/>
                <a:gd name="T1" fmla="*/ 65 h 120"/>
                <a:gd name="T2" fmla="*/ 3 w 101"/>
                <a:gd name="T3" fmla="*/ 70 h 120"/>
                <a:gd name="T4" fmla="*/ 8 w 101"/>
                <a:gd name="T5" fmla="*/ 75 h 120"/>
                <a:gd name="T6" fmla="*/ 18 w 101"/>
                <a:gd name="T7" fmla="*/ 82 h 120"/>
                <a:gd name="T8" fmla="*/ 22 w 101"/>
                <a:gd name="T9" fmla="*/ 88 h 120"/>
                <a:gd name="T10" fmla="*/ 29 w 101"/>
                <a:gd name="T11" fmla="*/ 92 h 120"/>
                <a:gd name="T12" fmla="*/ 39 w 101"/>
                <a:gd name="T13" fmla="*/ 99 h 120"/>
                <a:gd name="T14" fmla="*/ 73 w 101"/>
                <a:gd name="T15" fmla="*/ 120 h 120"/>
                <a:gd name="T16" fmla="*/ 67 w 101"/>
                <a:gd name="T17" fmla="*/ 114 h 120"/>
                <a:gd name="T18" fmla="*/ 64 w 101"/>
                <a:gd name="T19" fmla="*/ 109 h 120"/>
                <a:gd name="T20" fmla="*/ 60 w 101"/>
                <a:gd name="T21" fmla="*/ 103 h 120"/>
                <a:gd name="T22" fmla="*/ 59 w 101"/>
                <a:gd name="T23" fmla="*/ 100 h 120"/>
                <a:gd name="T24" fmla="*/ 57 w 101"/>
                <a:gd name="T25" fmla="*/ 97 h 120"/>
                <a:gd name="T26" fmla="*/ 56 w 101"/>
                <a:gd name="T27" fmla="*/ 94 h 120"/>
                <a:gd name="T28" fmla="*/ 56 w 101"/>
                <a:gd name="T29" fmla="*/ 89 h 120"/>
                <a:gd name="T30" fmla="*/ 57 w 101"/>
                <a:gd name="T31" fmla="*/ 86 h 120"/>
                <a:gd name="T32" fmla="*/ 59 w 101"/>
                <a:gd name="T33" fmla="*/ 82 h 120"/>
                <a:gd name="T34" fmla="*/ 64 w 101"/>
                <a:gd name="T35" fmla="*/ 76 h 120"/>
                <a:gd name="T36" fmla="*/ 69 w 101"/>
                <a:gd name="T37" fmla="*/ 71 h 120"/>
                <a:gd name="T38" fmla="*/ 75 w 101"/>
                <a:gd name="T39" fmla="*/ 70 h 120"/>
                <a:gd name="T40" fmla="*/ 81 w 101"/>
                <a:gd name="T41" fmla="*/ 67 h 120"/>
                <a:gd name="T42" fmla="*/ 82 w 101"/>
                <a:gd name="T43" fmla="*/ 65 h 120"/>
                <a:gd name="T44" fmla="*/ 86 w 101"/>
                <a:gd name="T45" fmla="*/ 62 h 120"/>
                <a:gd name="T46" fmla="*/ 92 w 101"/>
                <a:gd name="T47" fmla="*/ 54 h 120"/>
                <a:gd name="T48" fmla="*/ 97 w 101"/>
                <a:gd name="T49" fmla="*/ 45 h 120"/>
                <a:gd name="T50" fmla="*/ 100 w 101"/>
                <a:gd name="T51" fmla="*/ 41 h 120"/>
                <a:gd name="T52" fmla="*/ 100 w 101"/>
                <a:gd name="T53" fmla="*/ 37 h 120"/>
                <a:gd name="T54" fmla="*/ 101 w 101"/>
                <a:gd name="T55" fmla="*/ 29 h 120"/>
                <a:gd name="T56" fmla="*/ 100 w 101"/>
                <a:gd name="T57" fmla="*/ 22 h 120"/>
                <a:gd name="T58" fmla="*/ 100 w 101"/>
                <a:gd name="T59" fmla="*/ 18 h 120"/>
                <a:gd name="T60" fmla="*/ 97 w 101"/>
                <a:gd name="T61" fmla="*/ 13 h 120"/>
                <a:gd name="T62" fmla="*/ 93 w 101"/>
                <a:gd name="T63" fmla="*/ 9 h 120"/>
                <a:gd name="T64" fmla="*/ 90 w 101"/>
                <a:gd name="T65" fmla="*/ 5 h 120"/>
                <a:gd name="T66" fmla="*/ 89 w 101"/>
                <a:gd name="T67" fmla="*/ 4 h 120"/>
                <a:gd name="T68" fmla="*/ 82 w 101"/>
                <a:gd name="T69" fmla="*/ 2 h 120"/>
                <a:gd name="T70" fmla="*/ 78 w 101"/>
                <a:gd name="T71" fmla="*/ 0 h 120"/>
                <a:gd name="T72" fmla="*/ 71 w 101"/>
                <a:gd name="T73" fmla="*/ 0 h 120"/>
                <a:gd name="T74" fmla="*/ 63 w 101"/>
                <a:gd name="T75" fmla="*/ 0 h 120"/>
                <a:gd name="T76" fmla="*/ 57 w 101"/>
                <a:gd name="T77" fmla="*/ 2 h 120"/>
                <a:gd name="T78" fmla="*/ 50 w 101"/>
                <a:gd name="T79" fmla="*/ 5 h 120"/>
                <a:gd name="T80" fmla="*/ 44 w 101"/>
                <a:gd name="T81" fmla="*/ 10 h 120"/>
                <a:gd name="T82" fmla="*/ 37 w 101"/>
                <a:gd name="T83" fmla="*/ 15 h 120"/>
                <a:gd name="T84" fmla="*/ 30 w 101"/>
                <a:gd name="T85" fmla="*/ 21 h 120"/>
                <a:gd name="T86" fmla="*/ 22 w 101"/>
                <a:gd name="T87" fmla="*/ 29 h 120"/>
                <a:gd name="T88" fmla="*/ 15 w 101"/>
                <a:gd name="T89" fmla="*/ 39 h 120"/>
                <a:gd name="T90" fmla="*/ 9 w 101"/>
                <a:gd name="T91" fmla="*/ 47 h 120"/>
                <a:gd name="T92" fmla="*/ 5 w 101"/>
                <a:gd name="T93" fmla="*/ 56 h 120"/>
                <a:gd name="T94" fmla="*/ 0 w 101"/>
                <a:gd name="T95" fmla="*/ 65 h 12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1"/>
                <a:gd name="T145" fmla="*/ 0 h 120"/>
                <a:gd name="T146" fmla="*/ 101 w 101"/>
                <a:gd name="T147" fmla="*/ 120 h 12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1" h="120">
                  <a:moveTo>
                    <a:pt x="0" y="65"/>
                  </a:moveTo>
                  <a:lnTo>
                    <a:pt x="3" y="70"/>
                  </a:lnTo>
                  <a:lnTo>
                    <a:pt x="8" y="75"/>
                  </a:lnTo>
                  <a:lnTo>
                    <a:pt x="18" y="82"/>
                  </a:lnTo>
                  <a:lnTo>
                    <a:pt x="22" y="88"/>
                  </a:lnTo>
                  <a:lnTo>
                    <a:pt x="29" y="92"/>
                  </a:lnTo>
                  <a:lnTo>
                    <a:pt x="39" y="99"/>
                  </a:lnTo>
                  <a:lnTo>
                    <a:pt x="73" y="120"/>
                  </a:lnTo>
                  <a:lnTo>
                    <a:pt x="67" y="114"/>
                  </a:lnTo>
                  <a:lnTo>
                    <a:pt x="64" y="109"/>
                  </a:lnTo>
                  <a:lnTo>
                    <a:pt x="60" y="103"/>
                  </a:lnTo>
                  <a:lnTo>
                    <a:pt x="59" y="100"/>
                  </a:lnTo>
                  <a:lnTo>
                    <a:pt x="57" y="97"/>
                  </a:lnTo>
                  <a:lnTo>
                    <a:pt x="56" y="94"/>
                  </a:lnTo>
                  <a:lnTo>
                    <a:pt x="56" y="89"/>
                  </a:lnTo>
                  <a:lnTo>
                    <a:pt x="57" y="86"/>
                  </a:lnTo>
                  <a:lnTo>
                    <a:pt x="59" y="82"/>
                  </a:lnTo>
                  <a:lnTo>
                    <a:pt x="64" y="76"/>
                  </a:lnTo>
                  <a:lnTo>
                    <a:pt x="69" y="71"/>
                  </a:lnTo>
                  <a:lnTo>
                    <a:pt x="75" y="70"/>
                  </a:lnTo>
                  <a:lnTo>
                    <a:pt x="81" y="67"/>
                  </a:lnTo>
                  <a:lnTo>
                    <a:pt x="82" y="65"/>
                  </a:lnTo>
                  <a:lnTo>
                    <a:pt x="86" y="62"/>
                  </a:lnTo>
                  <a:lnTo>
                    <a:pt x="92" y="54"/>
                  </a:lnTo>
                  <a:lnTo>
                    <a:pt x="97" y="45"/>
                  </a:lnTo>
                  <a:lnTo>
                    <a:pt x="100" y="41"/>
                  </a:lnTo>
                  <a:lnTo>
                    <a:pt x="100" y="37"/>
                  </a:lnTo>
                  <a:lnTo>
                    <a:pt x="101" y="29"/>
                  </a:lnTo>
                  <a:lnTo>
                    <a:pt x="100" y="22"/>
                  </a:lnTo>
                  <a:lnTo>
                    <a:pt x="100" y="18"/>
                  </a:lnTo>
                  <a:lnTo>
                    <a:pt x="97" y="13"/>
                  </a:lnTo>
                  <a:lnTo>
                    <a:pt x="93" y="9"/>
                  </a:lnTo>
                  <a:lnTo>
                    <a:pt x="90" y="5"/>
                  </a:lnTo>
                  <a:lnTo>
                    <a:pt x="89" y="4"/>
                  </a:lnTo>
                  <a:lnTo>
                    <a:pt x="82" y="2"/>
                  </a:lnTo>
                  <a:lnTo>
                    <a:pt x="78" y="0"/>
                  </a:lnTo>
                  <a:lnTo>
                    <a:pt x="71" y="0"/>
                  </a:lnTo>
                  <a:lnTo>
                    <a:pt x="63" y="0"/>
                  </a:lnTo>
                  <a:lnTo>
                    <a:pt x="57" y="2"/>
                  </a:lnTo>
                  <a:lnTo>
                    <a:pt x="50" y="5"/>
                  </a:lnTo>
                  <a:lnTo>
                    <a:pt x="44" y="10"/>
                  </a:lnTo>
                  <a:lnTo>
                    <a:pt x="37" y="15"/>
                  </a:lnTo>
                  <a:lnTo>
                    <a:pt x="30" y="21"/>
                  </a:lnTo>
                  <a:lnTo>
                    <a:pt x="22" y="29"/>
                  </a:lnTo>
                  <a:lnTo>
                    <a:pt x="15" y="39"/>
                  </a:lnTo>
                  <a:lnTo>
                    <a:pt x="9" y="47"/>
                  </a:lnTo>
                  <a:lnTo>
                    <a:pt x="5" y="56"/>
                  </a:lnTo>
                  <a:lnTo>
                    <a:pt x="0" y="65"/>
                  </a:lnTo>
                  <a:close/>
                </a:path>
              </a:pathLst>
            </a:custGeom>
            <a:solidFill>
              <a:srgbClr val="D7AB00"/>
            </a:solidFill>
            <a:ln w="9525">
              <a:noFill/>
              <a:round/>
              <a:headEnd/>
              <a:tailEnd/>
            </a:ln>
          </p:spPr>
          <p:txBody>
            <a:bodyPr/>
            <a:lstStyle/>
            <a:p>
              <a:endParaRPr lang="ru-RU"/>
            </a:p>
          </p:txBody>
        </p:sp>
        <p:sp>
          <p:nvSpPr>
            <p:cNvPr id="162343" name="Freeform 4000"/>
            <p:cNvSpPr>
              <a:spLocks/>
            </p:cNvSpPr>
            <p:nvPr/>
          </p:nvSpPr>
          <p:spPr bwMode="auto">
            <a:xfrm>
              <a:off x="2416" y="1785"/>
              <a:ext cx="101" cy="120"/>
            </a:xfrm>
            <a:custGeom>
              <a:avLst/>
              <a:gdLst>
                <a:gd name="T0" fmla="*/ 0 w 101"/>
                <a:gd name="T1" fmla="*/ 65 h 120"/>
                <a:gd name="T2" fmla="*/ 18 w 101"/>
                <a:gd name="T3" fmla="*/ 82 h 120"/>
                <a:gd name="T4" fmla="*/ 39 w 101"/>
                <a:gd name="T5" fmla="*/ 99 h 120"/>
                <a:gd name="T6" fmla="*/ 73 w 101"/>
                <a:gd name="T7" fmla="*/ 120 h 120"/>
                <a:gd name="T8" fmla="*/ 69 w 101"/>
                <a:gd name="T9" fmla="*/ 114 h 120"/>
                <a:gd name="T10" fmla="*/ 60 w 101"/>
                <a:gd name="T11" fmla="*/ 103 h 120"/>
                <a:gd name="T12" fmla="*/ 57 w 101"/>
                <a:gd name="T13" fmla="*/ 97 h 120"/>
                <a:gd name="T14" fmla="*/ 56 w 101"/>
                <a:gd name="T15" fmla="*/ 89 h 120"/>
                <a:gd name="T16" fmla="*/ 59 w 101"/>
                <a:gd name="T17" fmla="*/ 82 h 120"/>
                <a:gd name="T18" fmla="*/ 64 w 101"/>
                <a:gd name="T19" fmla="*/ 76 h 120"/>
                <a:gd name="T20" fmla="*/ 69 w 101"/>
                <a:gd name="T21" fmla="*/ 71 h 120"/>
                <a:gd name="T22" fmla="*/ 75 w 101"/>
                <a:gd name="T23" fmla="*/ 69 h 120"/>
                <a:gd name="T24" fmla="*/ 86 w 101"/>
                <a:gd name="T25" fmla="*/ 62 h 120"/>
                <a:gd name="T26" fmla="*/ 94 w 101"/>
                <a:gd name="T27" fmla="*/ 54 h 120"/>
                <a:gd name="T28" fmla="*/ 99 w 101"/>
                <a:gd name="T29" fmla="*/ 45 h 120"/>
                <a:gd name="T30" fmla="*/ 100 w 101"/>
                <a:gd name="T31" fmla="*/ 37 h 120"/>
                <a:gd name="T32" fmla="*/ 101 w 101"/>
                <a:gd name="T33" fmla="*/ 29 h 120"/>
                <a:gd name="T34" fmla="*/ 100 w 101"/>
                <a:gd name="T35" fmla="*/ 18 h 120"/>
                <a:gd name="T36" fmla="*/ 93 w 101"/>
                <a:gd name="T37" fmla="*/ 9 h 120"/>
                <a:gd name="T38" fmla="*/ 84 w 101"/>
                <a:gd name="T39" fmla="*/ 2 h 120"/>
                <a:gd name="T40" fmla="*/ 71 w 101"/>
                <a:gd name="T41" fmla="*/ 0 h 120"/>
                <a:gd name="T42" fmla="*/ 57 w 101"/>
                <a:gd name="T43" fmla="*/ 2 h 120"/>
                <a:gd name="T44" fmla="*/ 44 w 101"/>
                <a:gd name="T45" fmla="*/ 9 h 120"/>
                <a:gd name="T46" fmla="*/ 30 w 101"/>
                <a:gd name="T47" fmla="*/ 21 h 120"/>
                <a:gd name="T48" fmla="*/ 15 w 101"/>
                <a:gd name="T49" fmla="*/ 39 h 120"/>
                <a:gd name="T50" fmla="*/ 5 w 101"/>
                <a:gd name="T51" fmla="*/ 56 h 120"/>
                <a:gd name="T52" fmla="*/ 0 w 101"/>
                <a:gd name="T53" fmla="*/ 65 h 12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1"/>
                <a:gd name="T82" fmla="*/ 0 h 120"/>
                <a:gd name="T83" fmla="*/ 101 w 101"/>
                <a:gd name="T84" fmla="*/ 120 h 12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1" h="120">
                  <a:moveTo>
                    <a:pt x="0" y="65"/>
                  </a:moveTo>
                  <a:lnTo>
                    <a:pt x="18" y="82"/>
                  </a:lnTo>
                  <a:lnTo>
                    <a:pt x="39" y="99"/>
                  </a:lnTo>
                  <a:lnTo>
                    <a:pt x="73" y="120"/>
                  </a:lnTo>
                  <a:lnTo>
                    <a:pt x="69" y="114"/>
                  </a:lnTo>
                  <a:lnTo>
                    <a:pt x="60" y="103"/>
                  </a:lnTo>
                  <a:lnTo>
                    <a:pt x="57" y="97"/>
                  </a:lnTo>
                  <a:lnTo>
                    <a:pt x="56" y="89"/>
                  </a:lnTo>
                  <a:lnTo>
                    <a:pt x="59" y="82"/>
                  </a:lnTo>
                  <a:lnTo>
                    <a:pt x="64" y="76"/>
                  </a:lnTo>
                  <a:lnTo>
                    <a:pt x="69" y="71"/>
                  </a:lnTo>
                  <a:lnTo>
                    <a:pt x="75" y="69"/>
                  </a:lnTo>
                  <a:lnTo>
                    <a:pt x="86" y="62"/>
                  </a:lnTo>
                  <a:lnTo>
                    <a:pt x="94" y="54"/>
                  </a:lnTo>
                  <a:lnTo>
                    <a:pt x="99" y="45"/>
                  </a:lnTo>
                  <a:lnTo>
                    <a:pt x="100" y="37"/>
                  </a:lnTo>
                  <a:lnTo>
                    <a:pt x="101" y="29"/>
                  </a:lnTo>
                  <a:lnTo>
                    <a:pt x="100" y="18"/>
                  </a:lnTo>
                  <a:lnTo>
                    <a:pt x="93" y="9"/>
                  </a:lnTo>
                  <a:lnTo>
                    <a:pt x="84" y="2"/>
                  </a:lnTo>
                  <a:lnTo>
                    <a:pt x="71" y="0"/>
                  </a:lnTo>
                  <a:lnTo>
                    <a:pt x="57" y="2"/>
                  </a:lnTo>
                  <a:lnTo>
                    <a:pt x="44" y="9"/>
                  </a:lnTo>
                  <a:lnTo>
                    <a:pt x="30" y="21"/>
                  </a:lnTo>
                  <a:lnTo>
                    <a:pt x="15" y="39"/>
                  </a:lnTo>
                  <a:lnTo>
                    <a:pt x="5" y="56"/>
                  </a:lnTo>
                  <a:lnTo>
                    <a:pt x="0" y="65"/>
                  </a:lnTo>
                </a:path>
              </a:pathLst>
            </a:custGeom>
            <a:noFill/>
            <a:ln w="6350" cap="rnd">
              <a:solidFill>
                <a:srgbClr val="D7AB00"/>
              </a:solidFill>
              <a:prstDash val="solid"/>
              <a:round/>
              <a:headEnd/>
              <a:tailEnd/>
            </a:ln>
          </p:spPr>
          <p:txBody>
            <a:bodyPr/>
            <a:lstStyle/>
            <a:p>
              <a:endParaRPr lang="ru-RU"/>
            </a:p>
          </p:txBody>
        </p:sp>
        <p:sp>
          <p:nvSpPr>
            <p:cNvPr id="162344" name="Freeform 4001"/>
            <p:cNvSpPr>
              <a:spLocks/>
            </p:cNvSpPr>
            <p:nvPr/>
          </p:nvSpPr>
          <p:spPr bwMode="auto">
            <a:xfrm>
              <a:off x="2399" y="1839"/>
              <a:ext cx="106" cy="156"/>
            </a:xfrm>
            <a:custGeom>
              <a:avLst/>
              <a:gdLst>
                <a:gd name="T0" fmla="*/ 22 w 106"/>
                <a:gd name="T1" fmla="*/ 0 h 156"/>
                <a:gd name="T2" fmla="*/ 24 w 106"/>
                <a:gd name="T3" fmla="*/ 8 h 156"/>
                <a:gd name="T4" fmla="*/ 27 w 106"/>
                <a:gd name="T5" fmla="*/ 16 h 156"/>
                <a:gd name="T6" fmla="*/ 28 w 106"/>
                <a:gd name="T7" fmla="*/ 19 h 156"/>
                <a:gd name="T8" fmla="*/ 30 w 106"/>
                <a:gd name="T9" fmla="*/ 23 h 156"/>
                <a:gd name="T10" fmla="*/ 33 w 106"/>
                <a:gd name="T11" fmla="*/ 27 h 156"/>
                <a:gd name="T12" fmla="*/ 38 w 106"/>
                <a:gd name="T13" fmla="*/ 30 h 156"/>
                <a:gd name="T14" fmla="*/ 45 w 106"/>
                <a:gd name="T15" fmla="*/ 35 h 156"/>
                <a:gd name="T16" fmla="*/ 55 w 106"/>
                <a:gd name="T17" fmla="*/ 40 h 156"/>
                <a:gd name="T18" fmla="*/ 60 w 106"/>
                <a:gd name="T19" fmla="*/ 41 h 156"/>
                <a:gd name="T20" fmla="*/ 65 w 106"/>
                <a:gd name="T21" fmla="*/ 45 h 156"/>
                <a:gd name="T22" fmla="*/ 82 w 106"/>
                <a:gd name="T23" fmla="*/ 57 h 156"/>
                <a:gd name="T24" fmla="*/ 88 w 106"/>
                <a:gd name="T25" fmla="*/ 64 h 156"/>
                <a:gd name="T26" fmla="*/ 95 w 106"/>
                <a:gd name="T27" fmla="*/ 71 h 156"/>
                <a:gd name="T28" fmla="*/ 99 w 106"/>
                <a:gd name="T29" fmla="*/ 77 h 156"/>
                <a:gd name="T30" fmla="*/ 102 w 106"/>
                <a:gd name="T31" fmla="*/ 84 h 156"/>
                <a:gd name="T32" fmla="*/ 104 w 106"/>
                <a:gd name="T33" fmla="*/ 90 h 156"/>
                <a:gd name="T34" fmla="*/ 105 w 106"/>
                <a:gd name="T35" fmla="*/ 98 h 156"/>
                <a:gd name="T36" fmla="*/ 106 w 106"/>
                <a:gd name="T37" fmla="*/ 105 h 156"/>
                <a:gd name="T38" fmla="*/ 106 w 106"/>
                <a:gd name="T39" fmla="*/ 110 h 156"/>
                <a:gd name="T40" fmla="*/ 105 w 106"/>
                <a:gd name="T41" fmla="*/ 126 h 156"/>
                <a:gd name="T42" fmla="*/ 104 w 106"/>
                <a:gd name="T43" fmla="*/ 135 h 156"/>
                <a:gd name="T44" fmla="*/ 102 w 106"/>
                <a:gd name="T45" fmla="*/ 145 h 156"/>
                <a:gd name="T46" fmla="*/ 101 w 106"/>
                <a:gd name="T47" fmla="*/ 156 h 156"/>
                <a:gd name="T48" fmla="*/ 97 w 106"/>
                <a:gd name="T49" fmla="*/ 153 h 156"/>
                <a:gd name="T50" fmla="*/ 91 w 106"/>
                <a:gd name="T51" fmla="*/ 145 h 156"/>
                <a:gd name="T52" fmla="*/ 84 w 106"/>
                <a:gd name="T53" fmla="*/ 135 h 156"/>
                <a:gd name="T54" fmla="*/ 74 w 106"/>
                <a:gd name="T55" fmla="*/ 128 h 156"/>
                <a:gd name="T56" fmla="*/ 54 w 106"/>
                <a:gd name="T57" fmla="*/ 114 h 156"/>
                <a:gd name="T58" fmla="*/ 35 w 106"/>
                <a:gd name="T59" fmla="*/ 98 h 156"/>
                <a:gd name="T60" fmla="*/ 23 w 106"/>
                <a:gd name="T61" fmla="*/ 88 h 156"/>
                <a:gd name="T62" fmla="*/ 17 w 106"/>
                <a:gd name="T63" fmla="*/ 82 h 156"/>
                <a:gd name="T64" fmla="*/ 11 w 106"/>
                <a:gd name="T65" fmla="*/ 76 h 156"/>
                <a:gd name="T66" fmla="*/ 6 w 106"/>
                <a:gd name="T67" fmla="*/ 64 h 156"/>
                <a:gd name="T68" fmla="*/ 2 w 106"/>
                <a:gd name="T69" fmla="*/ 58 h 156"/>
                <a:gd name="T70" fmla="*/ 0 w 106"/>
                <a:gd name="T71" fmla="*/ 53 h 156"/>
                <a:gd name="T72" fmla="*/ 0 w 106"/>
                <a:gd name="T73" fmla="*/ 45 h 156"/>
                <a:gd name="T74" fmla="*/ 2 w 106"/>
                <a:gd name="T75" fmla="*/ 35 h 156"/>
                <a:gd name="T76" fmla="*/ 5 w 106"/>
                <a:gd name="T77" fmla="*/ 27 h 156"/>
                <a:gd name="T78" fmla="*/ 10 w 106"/>
                <a:gd name="T79" fmla="*/ 18 h 156"/>
                <a:gd name="T80" fmla="*/ 19 w 106"/>
                <a:gd name="T81" fmla="*/ 6 h 156"/>
                <a:gd name="T82" fmla="*/ 22 w 106"/>
                <a:gd name="T83" fmla="*/ 0 h 15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06"/>
                <a:gd name="T127" fmla="*/ 0 h 156"/>
                <a:gd name="T128" fmla="*/ 106 w 106"/>
                <a:gd name="T129" fmla="*/ 156 h 15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06" h="156">
                  <a:moveTo>
                    <a:pt x="22" y="0"/>
                  </a:moveTo>
                  <a:lnTo>
                    <a:pt x="24" y="8"/>
                  </a:lnTo>
                  <a:lnTo>
                    <a:pt x="27" y="16"/>
                  </a:lnTo>
                  <a:lnTo>
                    <a:pt x="28" y="19"/>
                  </a:lnTo>
                  <a:lnTo>
                    <a:pt x="30" y="23"/>
                  </a:lnTo>
                  <a:lnTo>
                    <a:pt x="33" y="27"/>
                  </a:lnTo>
                  <a:lnTo>
                    <a:pt x="38" y="30"/>
                  </a:lnTo>
                  <a:lnTo>
                    <a:pt x="45" y="35"/>
                  </a:lnTo>
                  <a:lnTo>
                    <a:pt x="55" y="40"/>
                  </a:lnTo>
                  <a:lnTo>
                    <a:pt x="60" y="41"/>
                  </a:lnTo>
                  <a:lnTo>
                    <a:pt x="65" y="45"/>
                  </a:lnTo>
                  <a:lnTo>
                    <a:pt x="82" y="57"/>
                  </a:lnTo>
                  <a:lnTo>
                    <a:pt x="88" y="64"/>
                  </a:lnTo>
                  <a:lnTo>
                    <a:pt x="95" y="71"/>
                  </a:lnTo>
                  <a:lnTo>
                    <a:pt x="99" y="77"/>
                  </a:lnTo>
                  <a:lnTo>
                    <a:pt x="102" y="84"/>
                  </a:lnTo>
                  <a:lnTo>
                    <a:pt x="104" y="90"/>
                  </a:lnTo>
                  <a:lnTo>
                    <a:pt x="105" y="98"/>
                  </a:lnTo>
                  <a:lnTo>
                    <a:pt x="106" y="105"/>
                  </a:lnTo>
                  <a:lnTo>
                    <a:pt x="106" y="110"/>
                  </a:lnTo>
                  <a:lnTo>
                    <a:pt x="105" y="126"/>
                  </a:lnTo>
                  <a:lnTo>
                    <a:pt x="104" y="135"/>
                  </a:lnTo>
                  <a:lnTo>
                    <a:pt x="102" y="145"/>
                  </a:lnTo>
                  <a:lnTo>
                    <a:pt x="101" y="156"/>
                  </a:lnTo>
                  <a:lnTo>
                    <a:pt x="97" y="153"/>
                  </a:lnTo>
                  <a:lnTo>
                    <a:pt x="91" y="145"/>
                  </a:lnTo>
                  <a:lnTo>
                    <a:pt x="84" y="135"/>
                  </a:lnTo>
                  <a:lnTo>
                    <a:pt x="74" y="128"/>
                  </a:lnTo>
                  <a:lnTo>
                    <a:pt x="54" y="114"/>
                  </a:lnTo>
                  <a:lnTo>
                    <a:pt x="35" y="98"/>
                  </a:lnTo>
                  <a:lnTo>
                    <a:pt x="23" y="88"/>
                  </a:lnTo>
                  <a:lnTo>
                    <a:pt x="17" y="82"/>
                  </a:lnTo>
                  <a:lnTo>
                    <a:pt x="11" y="76"/>
                  </a:lnTo>
                  <a:lnTo>
                    <a:pt x="6" y="64"/>
                  </a:lnTo>
                  <a:lnTo>
                    <a:pt x="2" y="58"/>
                  </a:lnTo>
                  <a:lnTo>
                    <a:pt x="0" y="53"/>
                  </a:lnTo>
                  <a:lnTo>
                    <a:pt x="0" y="45"/>
                  </a:lnTo>
                  <a:lnTo>
                    <a:pt x="2" y="35"/>
                  </a:lnTo>
                  <a:lnTo>
                    <a:pt x="5" y="27"/>
                  </a:lnTo>
                  <a:lnTo>
                    <a:pt x="10" y="18"/>
                  </a:lnTo>
                  <a:lnTo>
                    <a:pt x="19" y="6"/>
                  </a:lnTo>
                  <a:lnTo>
                    <a:pt x="22" y="0"/>
                  </a:lnTo>
                  <a:close/>
                </a:path>
              </a:pathLst>
            </a:custGeom>
            <a:solidFill>
              <a:srgbClr val="FFFF00"/>
            </a:solidFill>
            <a:ln w="9525">
              <a:noFill/>
              <a:round/>
              <a:headEnd/>
              <a:tailEnd/>
            </a:ln>
          </p:spPr>
          <p:txBody>
            <a:bodyPr/>
            <a:lstStyle/>
            <a:p>
              <a:endParaRPr lang="ru-RU"/>
            </a:p>
          </p:txBody>
        </p:sp>
        <p:sp>
          <p:nvSpPr>
            <p:cNvPr id="162345" name="Freeform 4002"/>
            <p:cNvSpPr>
              <a:spLocks/>
            </p:cNvSpPr>
            <p:nvPr/>
          </p:nvSpPr>
          <p:spPr bwMode="auto">
            <a:xfrm>
              <a:off x="2401" y="1839"/>
              <a:ext cx="105" cy="154"/>
            </a:xfrm>
            <a:custGeom>
              <a:avLst/>
              <a:gdLst>
                <a:gd name="T0" fmla="*/ 22 w 105"/>
                <a:gd name="T1" fmla="*/ 0 h 154"/>
                <a:gd name="T2" fmla="*/ 30 w 105"/>
                <a:gd name="T3" fmla="*/ 23 h 154"/>
                <a:gd name="T4" fmla="*/ 37 w 105"/>
                <a:gd name="T5" fmla="*/ 30 h 154"/>
                <a:gd name="T6" fmla="*/ 45 w 105"/>
                <a:gd name="T7" fmla="*/ 35 h 154"/>
                <a:gd name="T8" fmla="*/ 64 w 105"/>
                <a:gd name="T9" fmla="*/ 45 h 154"/>
                <a:gd name="T10" fmla="*/ 81 w 105"/>
                <a:gd name="T11" fmla="*/ 57 h 154"/>
                <a:gd name="T12" fmla="*/ 95 w 105"/>
                <a:gd name="T13" fmla="*/ 71 h 154"/>
                <a:gd name="T14" fmla="*/ 102 w 105"/>
                <a:gd name="T15" fmla="*/ 84 h 154"/>
                <a:gd name="T16" fmla="*/ 104 w 105"/>
                <a:gd name="T17" fmla="*/ 96 h 154"/>
                <a:gd name="T18" fmla="*/ 105 w 105"/>
                <a:gd name="T19" fmla="*/ 124 h 154"/>
                <a:gd name="T20" fmla="*/ 100 w 105"/>
                <a:gd name="T21" fmla="*/ 154 h 154"/>
                <a:gd name="T22" fmla="*/ 93 w 105"/>
                <a:gd name="T23" fmla="*/ 145 h 154"/>
                <a:gd name="T24" fmla="*/ 75 w 105"/>
                <a:gd name="T25" fmla="*/ 128 h 154"/>
                <a:gd name="T26" fmla="*/ 53 w 105"/>
                <a:gd name="T27" fmla="*/ 112 h 154"/>
                <a:gd name="T28" fmla="*/ 35 w 105"/>
                <a:gd name="T29" fmla="*/ 98 h 154"/>
                <a:gd name="T30" fmla="*/ 11 w 105"/>
                <a:gd name="T31" fmla="*/ 76 h 154"/>
                <a:gd name="T32" fmla="*/ 5 w 105"/>
                <a:gd name="T33" fmla="*/ 65 h 154"/>
                <a:gd name="T34" fmla="*/ 0 w 105"/>
                <a:gd name="T35" fmla="*/ 53 h 154"/>
                <a:gd name="T36" fmla="*/ 0 w 105"/>
                <a:gd name="T37" fmla="*/ 45 h 154"/>
                <a:gd name="T38" fmla="*/ 2 w 105"/>
                <a:gd name="T39" fmla="*/ 35 h 154"/>
                <a:gd name="T40" fmla="*/ 9 w 105"/>
                <a:gd name="T41" fmla="*/ 18 h 154"/>
                <a:gd name="T42" fmla="*/ 22 w 105"/>
                <a:gd name="T43" fmla="*/ 0 h 15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05"/>
                <a:gd name="T67" fmla="*/ 0 h 154"/>
                <a:gd name="T68" fmla="*/ 105 w 105"/>
                <a:gd name="T69" fmla="*/ 154 h 15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05" h="154">
                  <a:moveTo>
                    <a:pt x="22" y="0"/>
                  </a:moveTo>
                  <a:lnTo>
                    <a:pt x="30" y="23"/>
                  </a:lnTo>
                  <a:lnTo>
                    <a:pt x="37" y="30"/>
                  </a:lnTo>
                  <a:lnTo>
                    <a:pt x="45" y="35"/>
                  </a:lnTo>
                  <a:lnTo>
                    <a:pt x="64" y="45"/>
                  </a:lnTo>
                  <a:lnTo>
                    <a:pt x="81" y="57"/>
                  </a:lnTo>
                  <a:lnTo>
                    <a:pt x="95" y="71"/>
                  </a:lnTo>
                  <a:lnTo>
                    <a:pt x="102" y="84"/>
                  </a:lnTo>
                  <a:lnTo>
                    <a:pt x="104" y="96"/>
                  </a:lnTo>
                  <a:lnTo>
                    <a:pt x="105" y="124"/>
                  </a:lnTo>
                  <a:lnTo>
                    <a:pt x="100" y="154"/>
                  </a:lnTo>
                  <a:lnTo>
                    <a:pt x="93" y="145"/>
                  </a:lnTo>
                  <a:lnTo>
                    <a:pt x="75" y="128"/>
                  </a:lnTo>
                  <a:lnTo>
                    <a:pt x="53" y="112"/>
                  </a:lnTo>
                  <a:lnTo>
                    <a:pt x="35" y="98"/>
                  </a:lnTo>
                  <a:lnTo>
                    <a:pt x="11" y="76"/>
                  </a:lnTo>
                  <a:lnTo>
                    <a:pt x="5" y="65"/>
                  </a:lnTo>
                  <a:lnTo>
                    <a:pt x="0" y="53"/>
                  </a:lnTo>
                  <a:lnTo>
                    <a:pt x="0" y="45"/>
                  </a:lnTo>
                  <a:lnTo>
                    <a:pt x="2" y="35"/>
                  </a:lnTo>
                  <a:lnTo>
                    <a:pt x="9" y="18"/>
                  </a:lnTo>
                  <a:lnTo>
                    <a:pt x="22" y="0"/>
                  </a:lnTo>
                </a:path>
              </a:pathLst>
            </a:custGeom>
            <a:noFill/>
            <a:ln w="4763" cap="rnd">
              <a:solidFill>
                <a:srgbClr val="D7AB00"/>
              </a:solidFill>
              <a:prstDash val="solid"/>
              <a:round/>
              <a:headEnd/>
              <a:tailEnd/>
            </a:ln>
          </p:spPr>
          <p:txBody>
            <a:bodyPr/>
            <a:lstStyle/>
            <a:p>
              <a:endParaRPr lang="ru-RU"/>
            </a:p>
          </p:txBody>
        </p:sp>
        <p:sp>
          <p:nvSpPr>
            <p:cNvPr id="162346" name="Freeform 4003"/>
            <p:cNvSpPr>
              <a:spLocks/>
            </p:cNvSpPr>
            <p:nvPr/>
          </p:nvSpPr>
          <p:spPr bwMode="auto">
            <a:xfrm>
              <a:off x="2399" y="2005"/>
              <a:ext cx="106" cy="157"/>
            </a:xfrm>
            <a:custGeom>
              <a:avLst/>
              <a:gdLst>
                <a:gd name="T0" fmla="*/ 16 w 106"/>
                <a:gd name="T1" fmla="*/ 0 h 157"/>
                <a:gd name="T2" fmla="*/ 21 w 106"/>
                <a:gd name="T3" fmla="*/ 9 h 157"/>
                <a:gd name="T4" fmla="*/ 25 w 106"/>
                <a:gd name="T5" fmla="*/ 18 h 157"/>
                <a:gd name="T6" fmla="*/ 30 w 106"/>
                <a:gd name="T7" fmla="*/ 25 h 157"/>
                <a:gd name="T8" fmla="*/ 35 w 106"/>
                <a:gd name="T9" fmla="*/ 30 h 157"/>
                <a:gd name="T10" fmla="*/ 38 w 106"/>
                <a:gd name="T11" fmla="*/ 33 h 157"/>
                <a:gd name="T12" fmla="*/ 47 w 106"/>
                <a:gd name="T13" fmla="*/ 38 h 157"/>
                <a:gd name="T14" fmla="*/ 55 w 106"/>
                <a:gd name="T15" fmla="*/ 43 h 157"/>
                <a:gd name="T16" fmla="*/ 65 w 106"/>
                <a:gd name="T17" fmla="*/ 48 h 157"/>
                <a:gd name="T18" fmla="*/ 82 w 106"/>
                <a:gd name="T19" fmla="*/ 60 h 157"/>
                <a:gd name="T20" fmla="*/ 88 w 106"/>
                <a:gd name="T21" fmla="*/ 66 h 157"/>
                <a:gd name="T22" fmla="*/ 95 w 106"/>
                <a:gd name="T23" fmla="*/ 74 h 157"/>
                <a:gd name="T24" fmla="*/ 99 w 106"/>
                <a:gd name="T25" fmla="*/ 80 h 157"/>
                <a:gd name="T26" fmla="*/ 102 w 106"/>
                <a:gd name="T27" fmla="*/ 87 h 157"/>
                <a:gd name="T28" fmla="*/ 104 w 106"/>
                <a:gd name="T29" fmla="*/ 93 h 157"/>
                <a:gd name="T30" fmla="*/ 105 w 106"/>
                <a:gd name="T31" fmla="*/ 99 h 157"/>
                <a:gd name="T32" fmla="*/ 106 w 106"/>
                <a:gd name="T33" fmla="*/ 107 h 157"/>
                <a:gd name="T34" fmla="*/ 106 w 106"/>
                <a:gd name="T35" fmla="*/ 113 h 157"/>
                <a:gd name="T36" fmla="*/ 105 w 106"/>
                <a:gd name="T37" fmla="*/ 127 h 157"/>
                <a:gd name="T38" fmla="*/ 104 w 106"/>
                <a:gd name="T39" fmla="*/ 138 h 157"/>
                <a:gd name="T40" fmla="*/ 102 w 106"/>
                <a:gd name="T41" fmla="*/ 148 h 157"/>
                <a:gd name="T42" fmla="*/ 101 w 106"/>
                <a:gd name="T43" fmla="*/ 157 h 157"/>
                <a:gd name="T44" fmla="*/ 97 w 106"/>
                <a:gd name="T45" fmla="*/ 156 h 157"/>
                <a:gd name="T46" fmla="*/ 91 w 106"/>
                <a:gd name="T47" fmla="*/ 148 h 157"/>
                <a:gd name="T48" fmla="*/ 84 w 106"/>
                <a:gd name="T49" fmla="*/ 138 h 157"/>
                <a:gd name="T50" fmla="*/ 74 w 106"/>
                <a:gd name="T51" fmla="*/ 130 h 157"/>
                <a:gd name="T52" fmla="*/ 54 w 106"/>
                <a:gd name="T53" fmla="*/ 117 h 157"/>
                <a:gd name="T54" fmla="*/ 35 w 106"/>
                <a:gd name="T55" fmla="*/ 101 h 157"/>
                <a:gd name="T56" fmla="*/ 23 w 106"/>
                <a:gd name="T57" fmla="*/ 91 h 157"/>
                <a:gd name="T58" fmla="*/ 17 w 106"/>
                <a:gd name="T59" fmla="*/ 85 h 157"/>
                <a:gd name="T60" fmla="*/ 11 w 106"/>
                <a:gd name="T61" fmla="*/ 79 h 157"/>
                <a:gd name="T62" fmla="*/ 6 w 106"/>
                <a:gd name="T63" fmla="*/ 68 h 157"/>
                <a:gd name="T64" fmla="*/ 2 w 106"/>
                <a:gd name="T65" fmla="*/ 62 h 157"/>
                <a:gd name="T66" fmla="*/ 0 w 106"/>
                <a:gd name="T67" fmla="*/ 55 h 157"/>
                <a:gd name="T68" fmla="*/ 0 w 106"/>
                <a:gd name="T69" fmla="*/ 50 h 157"/>
                <a:gd name="T70" fmla="*/ 0 w 106"/>
                <a:gd name="T71" fmla="*/ 48 h 157"/>
                <a:gd name="T72" fmla="*/ 0 w 106"/>
                <a:gd name="T73" fmla="*/ 38 h 157"/>
                <a:gd name="T74" fmla="*/ 4 w 106"/>
                <a:gd name="T75" fmla="*/ 28 h 157"/>
                <a:gd name="T76" fmla="*/ 6 w 106"/>
                <a:gd name="T77" fmla="*/ 20 h 157"/>
                <a:gd name="T78" fmla="*/ 13 w 106"/>
                <a:gd name="T79" fmla="*/ 7 h 157"/>
                <a:gd name="T80" fmla="*/ 16 w 106"/>
                <a:gd name="T81" fmla="*/ 0 h 1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6"/>
                <a:gd name="T124" fmla="*/ 0 h 157"/>
                <a:gd name="T125" fmla="*/ 106 w 106"/>
                <a:gd name="T126" fmla="*/ 157 h 1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6" h="157">
                  <a:moveTo>
                    <a:pt x="16" y="0"/>
                  </a:moveTo>
                  <a:lnTo>
                    <a:pt x="21" y="9"/>
                  </a:lnTo>
                  <a:lnTo>
                    <a:pt x="25" y="18"/>
                  </a:lnTo>
                  <a:lnTo>
                    <a:pt x="30" y="25"/>
                  </a:lnTo>
                  <a:lnTo>
                    <a:pt x="35" y="30"/>
                  </a:lnTo>
                  <a:lnTo>
                    <a:pt x="38" y="33"/>
                  </a:lnTo>
                  <a:lnTo>
                    <a:pt x="47" y="38"/>
                  </a:lnTo>
                  <a:lnTo>
                    <a:pt x="55" y="43"/>
                  </a:lnTo>
                  <a:lnTo>
                    <a:pt x="65" y="48"/>
                  </a:lnTo>
                  <a:lnTo>
                    <a:pt x="82" y="60"/>
                  </a:lnTo>
                  <a:lnTo>
                    <a:pt x="88" y="66"/>
                  </a:lnTo>
                  <a:lnTo>
                    <a:pt x="95" y="74"/>
                  </a:lnTo>
                  <a:lnTo>
                    <a:pt x="99" y="80"/>
                  </a:lnTo>
                  <a:lnTo>
                    <a:pt x="102" y="87"/>
                  </a:lnTo>
                  <a:lnTo>
                    <a:pt x="104" y="93"/>
                  </a:lnTo>
                  <a:lnTo>
                    <a:pt x="105" y="99"/>
                  </a:lnTo>
                  <a:lnTo>
                    <a:pt x="106" y="107"/>
                  </a:lnTo>
                  <a:lnTo>
                    <a:pt x="106" y="113"/>
                  </a:lnTo>
                  <a:lnTo>
                    <a:pt x="105" y="127"/>
                  </a:lnTo>
                  <a:lnTo>
                    <a:pt x="104" y="138"/>
                  </a:lnTo>
                  <a:lnTo>
                    <a:pt x="102" y="148"/>
                  </a:lnTo>
                  <a:lnTo>
                    <a:pt x="101" y="157"/>
                  </a:lnTo>
                  <a:lnTo>
                    <a:pt x="97" y="156"/>
                  </a:lnTo>
                  <a:lnTo>
                    <a:pt x="91" y="148"/>
                  </a:lnTo>
                  <a:lnTo>
                    <a:pt x="84" y="138"/>
                  </a:lnTo>
                  <a:lnTo>
                    <a:pt x="74" y="130"/>
                  </a:lnTo>
                  <a:lnTo>
                    <a:pt x="54" y="117"/>
                  </a:lnTo>
                  <a:lnTo>
                    <a:pt x="35" y="101"/>
                  </a:lnTo>
                  <a:lnTo>
                    <a:pt x="23" y="91"/>
                  </a:lnTo>
                  <a:lnTo>
                    <a:pt x="17" y="85"/>
                  </a:lnTo>
                  <a:lnTo>
                    <a:pt x="11" y="79"/>
                  </a:lnTo>
                  <a:lnTo>
                    <a:pt x="6" y="68"/>
                  </a:lnTo>
                  <a:lnTo>
                    <a:pt x="2" y="62"/>
                  </a:lnTo>
                  <a:lnTo>
                    <a:pt x="0" y="55"/>
                  </a:lnTo>
                  <a:lnTo>
                    <a:pt x="0" y="50"/>
                  </a:lnTo>
                  <a:lnTo>
                    <a:pt x="0" y="48"/>
                  </a:lnTo>
                  <a:lnTo>
                    <a:pt x="0" y="38"/>
                  </a:lnTo>
                  <a:lnTo>
                    <a:pt x="4" y="28"/>
                  </a:lnTo>
                  <a:lnTo>
                    <a:pt x="6" y="20"/>
                  </a:lnTo>
                  <a:lnTo>
                    <a:pt x="13" y="7"/>
                  </a:lnTo>
                  <a:lnTo>
                    <a:pt x="16" y="0"/>
                  </a:lnTo>
                  <a:close/>
                </a:path>
              </a:pathLst>
            </a:custGeom>
            <a:solidFill>
              <a:srgbClr val="FFFF00"/>
            </a:solidFill>
            <a:ln w="9525">
              <a:noFill/>
              <a:round/>
              <a:headEnd/>
              <a:tailEnd/>
            </a:ln>
          </p:spPr>
          <p:txBody>
            <a:bodyPr/>
            <a:lstStyle/>
            <a:p>
              <a:endParaRPr lang="ru-RU"/>
            </a:p>
          </p:txBody>
        </p:sp>
        <p:sp>
          <p:nvSpPr>
            <p:cNvPr id="162347" name="Freeform 4004"/>
            <p:cNvSpPr>
              <a:spLocks/>
            </p:cNvSpPr>
            <p:nvPr/>
          </p:nvSpPr>
          <p:spPr bwMode="auto">
            <a:xfrm>
              <a:off x="2401" y="2005"/>
              <a:ext cx="105" cy="157"/>
            </a:xfrm>
            <a:custGeom>
              <a:avLst/>
              <a:gdLst>
                <a:gd name="T0" fmla="*/ 15 w 105"/>
                <a:gd name="T1" fmla="*/ 0 h 157"/>
                <a:gd name="T2" fmla="*/ 20 w 105"/>
                <a:gd name="T3" fmla="*/ 9 h 157"/>
                <a:gd name="T4" fmla="*/ 30 w 105"/>
                <a:gd name="T5" fmla="*/ 25 h 157"/>
                <a:gd name="T6" fmla="*/ 37 w 105"/>
                <a:gd name="T7" fmla="*/ 33 h 157"/>
                <a:gd name="T8" fmla="*/ 47 w 105"/>
                <a:gd name="T9" fmla="*/ 38 h 157"/>
                <a:gd name="T10" fmla="*/ 54 w 105"/>
                <a:gd name="T11" fmla="*/ 43 h 157"/>
                <a:gd name="T12" fmla="*/ 64 w 105"/>
                <a:gd name="T13" fmla="*/ 48 h 157"/>
                <a:gd name="T14" fmla="*/ 81 w 105"/>
                <a:gd name="T15" fmla="*/ 60 h 157"/>
                <a:gd name="T16" fmla="*/ 95 w 105"/>
                <a:gd name="T17" fmla="*/ 74 h 157"/>
                <a:gd name="T18" fmla="*/ 102 w 105"/>
                <a:gd name="T19" fmla="*/ 87 h 157"/>
                <a:gd name="T20" fmla="*/ 104 w 105"/>
                <a:gd name="T21" fmla="*/ 99 h 157"/>
                <a:gd name="T22" fmla="*/ 105 w 105"/>
                <a:gd name="T23" fmla="*/ 127 h 157"/>
                <a:gd name="T24" fmla="*/ 100 w 105"/>
                <a:gd name="T25" fmla="*/ 157 h 157"/>
                <a:gd name="T26" fmla="*/ 93 w 105"/>
                <a:gd name="T27" fmla="*/ 148 h 157"/>
                <a:gd name="T28" fmla="*/ 75 w 105"/>
                <a:gd name="T29" fmla="*/ 130 h 157"/>
                <a:gd name="T30" fmla="*/ 53 w 105"/>
                <a:gd name="T31" fmla="*/ 115 h 157"/>
                <a:gd name="T32" fmla="*/ 35 w 105"/>
                <a:gd name="T33" fmla="*/ 101 h 157"/>
                <a:gd name="T34" fmla="*/ 11 w 105"/>
                <a:gd name="T35" fmla="*/ 79 h 157"/>
                <a:gd name="T36" fmla="*/ 5 w 105"/>
                <a:gd name="T37" fmla="*/ 68 h 157"/>
                <a:gd name="T38" fmla="*/ 0 w 105"/>
                <a:gd name="T39" fmla="*/ 55 h 157"/>
                <a:gd name="T40" fmla="*/ 2 w 105"/>
                <a:gd name="T41" fmla="*/ 38 h 157"/>
                <a:gd name="T42" fmla="*/ 6 w 105"/>
                <a:gd name="T43" fmla="*/ 19 h 157"/>
                <a:gd name="T44" fmla="*/ 15 w 105"/>
                <a:gd name="T45" fmla="*/ 0 h 15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5"/>
                <a:gd name="T70" fmla="*/ 0 h 157"/>
                <a:gd name="T71" fmla="*/ 105 w 105"/>
                <a:gd name="T72" fmla="*/ 157 h 15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5" h="157">
                  <a:moveTo>
                    <a:pt x="15" y="0"/>
                  </a:moveTo>
                  <a:lnTo>
                    <a:pt x="20" y="9"/>
                  </a:lnTo>
                  <a:lnTo>
                    <a:pt x="30" y="25"/>
                  </a:lnTo>
                  <a:lnTo>
                    <a:pt x="37" y="33"/>
                  </a:lnTo>
                  <a:lnTo>
                    <a:pt x="47" y="38"/>
                  </a:lnTo>
                  <a:lnTo>
                    <a:pt x="54" y="43"/>
                  </a:lnTo>
                  <a:lnTo>
                    <a:pt x="64" y="48"/>
                  </a:lnTo>
                  <a:lnTo>
                    <a:pt x="81" y="60"/>
                  </a:lnTo>
                  <a:lnTo>
                    <a:pt x="95" y="74"/>
                  </a:lnTo>
                  <a:lnTo>
                    <a:pt x="102" y="87"/>
                  </a:lnTo>
                  <a:lnTo>
                    <a:pt x="104" y="99"/>
                  </a:lnTo>
                  <a:lnTo>
                    <a:pt x="105" y="127"/>
                  </a:lnTo>
                  <a:lnTo>
                    <a:pt x="100" y="157"/>
                  </a:lnTo>
                  <a:lnTo>
                    <a:pt x="93" y="148"/>
                  </a:lnTo>
                  <a:lnTo>
                    <a:pt x="75" y="130"/>
                  </a:lnTo>
                  <a:lnTo>
                    <a:pt x="53" y="115"/>
                  </a:lnTo>
                  <a:lnTo>
                    <a:pt x="35" y="101"/>
                  </a:lnTo>
                  <a:lnTo>
                    <a:pt x="11" y="79"/>
                  </a:lnTo>
                  <a:lnTo>
                    <a:pt x="5" y="68"/>
                  </a:lnTo>
                  <a:lnTo>
                    <a:pt x="0" y="55"/>
                  </a:lnTo>
                  <a:lnTo>
                    <a:pt x="2" y="38"/>
                  </a:lnTo>
                  <a:lnTo>
                    <a:pt x="6" y="19"/>
                  </a:lnTo>
                  <a:lnTo>
                    <a:pt x="15" y="0"/>
                  </a:lnTo>
                </a:path>
              </a:pathLst>
            </a:custGeom>
            <a:noFill/>
            <a:ln w="4763" cap="rnd">
              <a:solidFill>
                <a:srgbClr val="D7AB00"/>
              </a:solidFill>
              <a:prstDash val="solid"/>
              <a:round/>
              <a:headEnd/>
              <a:tailEnd/>
            </a:ln>
          </p:spPr>
          <p:txBody>
            <a:bodyPr/>
            <a:lstStyle/>
            <a:p>
              <a:endParaRPr lang="ru-RU"/>
            </a:p>
          </p:txBody>
        </p:sp>
        <p:sp>
          <p:nvSpPr>
            <p:cNvPr id="162348" name="Freeform 4005"/>
            <p:cNvSpPr>
              <a:spLocks/>
            </p:cNvSpPr>
            <p:nvPr/>
          </p:nvSpPr>
          <p:spPr bwMode="auto">
            <a:xfrm>
              <a:off x="2413" y="2115"/>
              <a:ext cx="85" cy="130"/>
            </a:xfrm>
            <a:custGeom>
              <a:avLst/>
              <a:gdLst>
                <a:gd name="T0" fmla="*/ 77 w 85"/>
                <a:gd name="T1" fmla="*/ 69 h 130"/>
                <a:gd name="T2" fmla="*/ 74 w 85"/>
                <a:gd name="T3" fmla="*/ 73 h 130"/>
                <a:gd name="T4" fmla="*/ 72 w 85"/>
                <a:gd name="T5" fmla="*/ 76 h 130"/>
                <a:gd name="T6" fmla="*/ 68 w 85"/>
                <a:gd name="T7" fmla="*/ 81 h 130"/>
                <a:gd name="T8" fmla="*/ 63 w 85"/>
                <a:gd name="T9" fmla="*/ 88 h 130"/>
                <a:gd name="T10" fmla="*/ 60 w 85"/>
                <a:gd name="T11" fmla="*/ 90 h 130"/>
                <a:gd name="T12" fmla="*/ 60 w 85"/>
                <a:gd name="T13" fmla="*/ 95 h 130"/>
                <a:gd name="T14" fmla="*/ 59 w 85"/>
                <a:gd name="T15" fmla="*/ 100 h 130"/>
                <a:gd name="T16" fmla="*/ 59 w 85"/>
                <a:gd name="T17" fmla="*/ 106 h 130"/>
                <a:gd name="T18" fmla="*/ 61 w 85"/>
                <a:gd name="T19" fmla="*/ 118 h 130"/>
                <a:gd name="T20" fmla="*/ 65 w 85"/>
                <a:gd name="T21" fmla="*/ 130 h 130"/>
                <a:gd name="T22" fmla="*/ 48 w 85"/>
                <a:gd name="T23" fmla="*/ 122 h 130"/>
                <a:gd name="T24" fmla="*/ 32 w 85"/>
                <a:gd name="T25" fmla="*/ 113 h 130"/>
                <a:gd name="T26" fmla="*/ 26 w 85"/>
                <a:gd name="T27" fmla="*/ 107 h 130"/>
                <a:gd name="T28" fmla="*/ 20 w 85"/>
                <a:gd name="T29" fmla="*/ 101 h 130"/>
                <a:gd name="T30" fmla="*/ 12 w 85"/>
                <a:gd name="T31" fmla="*/ 94 h 130"/>
                <a:gd name="T32" fmla="*/ 6 w 85"/>
                <a:gd name="T33" fmla="*/ 86 h 130"/>
                <a:gd name="T34" fmla="*/ 0 w 85"/>
                <a:gd name="T35" fmla="*/ 75 h 130"/>
                <a:gd name="T36" fmla="*/ 2 w 85"/>
                <a:gd name="T37" fmla="*/ 65 h 130"/>
                <a:gd name="T38" fmla="*/ 6 w 85"/>
                <a:gd name="T39" fmla="*/ 58 h 130"/>
                <a:gd name="T40" fmla="*/ 9 w 85"/>
                <a:gd name="T41" fmla="*/ 54 h 130"/>
                <a:gd name="T42" fmla="*/ 12 w 85"/>
                <a:gd name="T43" fmla="*/ 49 h 130"/>
                <a:gd name="T44" fmla="*/ 18 w 85"/>
                <a:gd name="T45" fmla="*/ 45 h 130"/>
                <a:gd name="T46" fmla="*/ 23 w 85"/>
                <a:gd name="T47" fmla="*/ 41 h 130"/>
                <a:gd name="T48" fmla="*/ 29 w 85"/>
                <a:gd name="T49" fmla="*/ 35 h 130"/>
                <a:gd name="T50" fmla="*/ 32 w 85"/>
                <a:gd name="T51" fmla="*/ 32 h 130"/>
                <a:gd name="T52" fmla="*/ 33 w 85"/>
                <a:gd name="T53" fmla="*/ 28 h 130"/>
                <a:gd name="T54" fmla="*/ 33 w 85"/>
                <a:gd name="T55" fmla="*/ 24 h 130"/>
                <a:gd name="T56" fmla="*/ 33 w 85"/>
                <a:gd name="T57" fmla="*/ 19 h 130"/>
                <a:gd name="T58" fmla="*/ 32 w 85"/>
                <a:gd name="T59" fmla="*/ 9 h 130"/>
                <a:gd name="T60" fmla="*/ 29 w 85"/>
                <a:gd name="T61" fmla="*/ 0 h 130"/>
                <a:gd name="T62" fmla="*/ 41 w 85"/>
                <a:gd name="T63" fmla="*/ 8 h 130"/>
                <a:gd name="T64" fmla="*/ 54 w 85"/>
                <a:gd name="T65" fmla="*/ 16 h 130"/>
                <a:gd name="T66" fmla="*/ 65 w 85"/>
                <a:gd name="T67" fmla="*/ 26 h 130"/>
                <a:gd name="T68" fmla="*/ 77 w 85"/>
                <a:gd name="T69" fmla="*/ 38 h 130"/>
                <a:gd name="T70" fmla="*/ 85 w 85"/>
                <a:gd name="T71" fmla="*/ 44 h 130"/>
                <a:gd name="T72" fmla="*/ 82 w 85"/>
                <a:gd name="T73" fmla="*/ 54 h 130"/>
                <a:gd name="T74" fmla="*/ 80 w 85"/>
                <a:gd name="T75" fmla="*/ 62 h 130"/>
                <a:gd name="T76" fmla="*/ 77 w 85"/>
                <a:gd name="T77" fmla="*/ 69 h 13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5"/>
                <a:gd name="T118" fmla="*/ 0 h 130"/>
                <a:gd name="T119" fmla="*/ 85 w 85"/>
                <a:gd name="T120" fmla="*/ 130 h 13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5" h="130">
                  <a:moveTo>
                    <a:pt x="77" y="69"/>
                  </a:moveTo>
                  <a:lnTo>
                    <a:pt x="74" y="73"/>
                  </a:lnTo>
                  <a:lnTo>
                    <a:pt x="72" y="76"/>
                  </a:lnTo>
                  <a:lnTo>
                    <a:pt x="68" y="81"/>
                  </a:lnTo>
                  <a:lnTo>
                    <a:pt x="63" y="88"/>
                  </a:lnTo>
                  <a:lnTo>
                    <a:pt x="60" y="90"/>
                  </a:lnTo>
                  <a:lnTo>
                    <a:pt x="60" y="95"/>
                  </a:lnTo>
                  <a:lnTo>
                    <a:pt x="59" y="100"/>
                  </a:lnTo>
                  <a:lnTo>
                    <a:pt x="59" y="106"/>
                  </a:lnTo>
                  <a:lnTo>
                    <a:pt x="61" y="118"/>
                  </a:lnTo>
                  <a:lnTo>
                    <a:pt x="65" y="130"/>
                  </a:lnTo>
                  <a:lnTo>
                    <a:pt x="48" y="122"/>
                  </a:lnTo>
                  <a:lnTo>
                    <a:pt x="32" y="113"/>
                  </a:lnTo>
                  <a:lnTo>
                    <a:pt x="26" y="107"/>
                  </a:lnTo>
                  <a:lnTo>
                    <a:pt x="20" y="101"/>
                  </a:lnTo>
                  <a:lnTo>
                    <a:pt x="12" y="94"/>
                  </a:lnTo>
                  <a:lnTo>
                    <a:pt x="6" y="86"/>
                  </a:lnTo>
                  <a:lnTo>
                    <a:pt x="0" y="75"/>
                  </a:lnTo>
                  <a:lnTo>
                    <a:pt x="2" y="65"/>
                  </a:lnTo>
                  <a:lnTo>
                    <a:pt x="6" y="58"/>
                  </a:lnTo>
                  <a:lnTo>
                    <a:pt x="9" y="54"/>
                  </a:lnTo>
                  <a:lnTo>
                    <a:pt x="12" y="49"/>
                  </a:lnTo>
                  <a:lnTo>
                    <a:pt x="18" y="45"/>
                  </a:lnTo>
                  <a:lnTo>
                    <a:pt x="23" y="41"/>
                  </a:lnTo>
                  <a:lnTo>
                    <a:pt x="29" y="35"/>
                  </a:lnTo>
                  <a:lnTo>
                    <a:pt x="32" y="32"/>
                  </a:lnTo>
                  <a:lnTo>
                    <a:pt x="33" y="28"/>
                  </a:lnTo>
                  <a:lnTo>
                    <a:pt x="33" y="24"/>
                  </a:lnTo>
                  <a:lnTo>
                    <a:pt x="33" y="19"/>
                  </a:lnTo>
                  <a:lnTo>
                    <a:pt x="32" y="9"/>
                  </a:lnTo>
                  <a:lnTo>
                    <a:pt x="29" y="0"/>
                  </a:lnTo>
                  <a:lnTo>
                    <a:pt x="41" y="8"/>
                  </a:lnTo>
                  <a:lnTo>
                    <a:pt x="54" y="16"/>
                  </a:lnTo>
                  <a:lnTo>
                    <a:pt x="65" y="26"/>
                  </a:lnTo>
                  <a:lnTo>
                    <a:pt x="77" y="38"/>
                  </a:lnTo>
                  <a:lnTo>
                    <a:pt x="85" y="44"/>
                  </a:lnTo>
                  <a:lnTo>
                    <a:pt x="82" y="54"/>
                  </a:lnTo>
                  <a:lnTo>
                    <a:pt x="80" y="62"/>
                  </a:lnTo>
                  <a:lnTo>
                    <a:pt x="77" y="69"/>
                  </a:lnTo>
                  <a:close/>
                </a:path>
              </a:pathLst>
            </a:custGeom>
            <a:solidFill>
              <a:srgbClr val="D7AB00"/>
            </a:solidFill>
            <a:ln w="9525">
              <a:noFill/>
              <a:round/>
              <a:headEnd/>
              <a:tailEnd/>
            </a:ln>
          </p:spPr>
          <p:txBody>
            <a:bodyPr/>
            <a:lstStyle/>
            <a:p>
              <a:endParaRPr lang="ru-RU"/>
            </a:p>
          </p:txBody>
        </p:sp>
        <p:sp>
          <p:nvSpPr>
            <p:cNvPr id="162349" name="Freeform 4006"/>
            <p:cNvSpPr>
              <a:spLocks/>
            </p:cNvSpPr>
            <p:nvPr/>
          </p:nvSpPr>
          <p:spPr bwMode="auto">
            <a:xfrm>
              <a:off x="2413" y="2115"/>
              <a:ext cx="85" cy="130"/>
            </a:xfrm>
            <a:custGeom>
              <a:avLst/>
              <a:gdLst>
                <a:gd name="T0" fmla="*/ 77 w 85"/>
                <a:gd name="T1" fmla="*/ 69 h 130"/>
                <a:gd name="T2" fmla="*/ 68 w 85"/>
                <a:gd name="T3" fmla="*/ 81 h 130"/>
                <a:gd name="T4" fmla="*/ 63 w 85"/>
                <a:gd name="T5" fmla="*/ 88 h 130"/>
                <a:gd name="T6" fmla="*/ 60 w 85"/>
                <a:gd name="T7" fmla="*/ 94 h 130"/>
                <a:gd name="T8" fmla="*/ 59 w 85"/>
                <a:gd name="T9" fmla="*/ 106 h 130"/>
                <a:gd name="T10" fmla="*/ 61 w 85"/>
                <a:gd name="T11" fmla="*/ 118 h 130"/>
                <a:gd name="T12" fmla="*/ 65 w 85"/>
                <a:gd name="T13" fmla="*/ 130 h 130"/>
                <a:gd name="T14" fmla="*/ 48 w 85"/>
                <a:gd name="T15" fmla="*/ 122 h 130"/>
                <a:gd name="T16" fmla="*/ 32 w 85"/>
                <a:gd name="T17" fmla="*/ 113 h 130"/>
                <a:gd name="T18" fmla="*/ 20 w 85"/>
                <a:gd name="T19" fmla="*/ 101 h 130"/>
                <a:gd name="T20" fmla="*/ 6 w 85"/>
                <a:gd name="T21" fmla="*/ 84 h 130"/>
                <a:gd name="T22" fmla="*/ 0 w 85"/>
                <a:gd name="T23" fmla="*/ 75 h 130"/>
                <a:gd name="T24" fmla="*/ 2 w 85"/>
                <a:gd name="T25" fmla="*/ 65 h 130"/>
                <a:gd name="T26" fmla="*/ 12 w 85"/>
                <a:gd name="T27" fmla="*/ 49 h 130"/>
                <a:gd name="T28" fmla="*/ 24 w 85"/>
                <a:gd name="T29" fmla="*/ 41 h 130"/>
                <a:gd name="T30" fmla="*/ 29 w 85"/>
                <a:gd name="T31" fmla="*/ 35 h 130"/>
                <a:gd name="T32" fmla="*/ 33 w 85"/>
                <a:gd name="T33" fmla="*/ 28 h 130"/>
                <a:gd name="T34" fmla="*/ 33 w 85"/>
                <a:gd name="T35" fmla="*/ 19 h 130"/>
                <a:gd name="T36" fmla="*/ 32 w 85"/>
                <a:gd name="T37" fmla="*/ 9 h 130"/>
                <a:gd name="T38" fmla="*/ 29 w 85"/>
                <a:gd name="T39" fmla="*/ 0 h 130"/>
                <a:gd name="T40" fmla="*/ 41 w 85"/>
                <a:gd name="T41" fmla="*/ 8 h 130"/>
                <a:gd name="T42" fmla="*/ 65 w 85"/>
                <a:gd name="T43" fmla="*/ 26 h 130"/>
                <a:gd name="T44" fmla="*/ 85 w 85"/>
                <a:gd name="T45" fmla="*/ 44 h 130"/>
                <a:gd name="T46" fmla="*/ 77 w 85"/>
                <a:gd name="T47" fmla="*/ 69 h 1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5"/>
                <a:gd name="T73" fmla="*/ 0 h 130"/>
                <a:gd name="T74" fmla="*/ 85 w 85"/>
                <a:gd name="T75" fmla="*/ 130 h 1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5" h="130">
                  <a:moveTo>
                    <a:pt x="77" y="69"/>
                  </a:moveTo>
                  <a:lnTo>
                    <a:pt x="68" y="81"/>
                  </a:lnTo>
                  <a:lnTo>
                    <a:pt x="63" y="88"/>
                  </a:lnTo>
                  <a:lnTo>
                    <a:pt x="60" y="94"/>
                  </a:lnTo>
                  <a:lnTo>
                    <a:pt x="59" y="106"/>
                  </a:lnTo>
                  <a:lnTo>
                    <a:pt x="61" y="118"/>
                  </a:lnTo>
                  <a:lnTo>
                    <a:pt x="65" y="130"/>
                  </a:lnTo>
                  <a:lnTo>
                    <a:pt x="48" y="122"/>
                  </a:lnTo>
                  <a:lnTo>
                    <a:pt x="32" y="113"/>
                  </a:lnTo>
                  <a:lnTo>
                    <a:pt x="20" y="101"/>
                  </a:lnTo>
                  <a:lnTo>
                    <a:pt x="6" y="84"/>
                  </a:lnTo>
                  <a:lnTo>
                    <a:pt x="0" y="75"/>
                  </a:lnTo>
                  <a:lnTo>
                    <a:pt x="2" y="65"/>
                  </a:lnTo>
                  <a:lnTo>
                    <a:pt x="12" y="49"/>
                  </a:lnTo>
                  <a:lnTo>
                    <a:pt x="24" y="41"/>
                  </a:lnTo>
                  <a:lnTo>
                    <a:pt x="29" y="35"/>
                  </a:lnTo>
                  <a:lnTo>
                    <a:pt x="33" y="28"/>
                  </a:lnTo>
                  <a:lnTo>
                    <a:pt x="33" y="19"/>
                  </a:lnTo>
                  <a:lnTo>
                    <a:pt x="32" y="9"/>
                  </a:lnTo>
                  <a:lnTo>
                    <a:pt x="29" y="0"/>
                  </a:lnTo>
                  <a:lnTo>
                    <a:pt x="41" y="8"/>
                  </a:lnTo>
                  <a:lnTo>
                    <a:pt x="65" y="26"/>
                  </a:lnTo>
                  <a:lnTo>
                    <a:pt x="85" y="44"/>
                  </a:lnTo>
                  <a:lnTo>
                    <a:pt x="77" y="69"/>
                  </a:lnTo>
                </a:path>
              </a:pathLst>
            </a:custGeom>
            <a:noFill/>
            <a:ln w="6350" cap="rnd">
              <a:solidFill>
                <a:srgbClr val="D7AB00"/>
              </a:solidFill>
              <a:prstDash val="solid"/>
              <a:round/>
              <a:headEnd/>
              <a:tailEnd/>
            </a:ln>
          </p:spPr>
          <p:txBody>
            <a:bodyPr/>
            <a:lstStyle/>
            <a:p>
              <a:endParaRPr lang="ru-RU"/>
            </a:p>
          </p:txBody>
        </p:sp>
        <p:sp>
          <p:nvSpPr>
            <p:cNvPr id="162350" name="Freeform 4007"/>
            <p:cNvSpPr>
              <a:spLocks/>
            </p:cNvSpPr>
            <p:nvPr/>
          </p:nvSpPr>
          <p:spPr bwMode="auto">
            <a:xfrm>
              <a:off x="2399" y="2189"/>
              <a:ext cx="106" cy="157"/>
            </a:xfrm>
            <a:custGeom>
              <a:avLst/>
              <a:gdLst>
                <a:gd name="T0" fmla="*/ 16 w 106"/>
                <a:gd name="T1" fmla="*/ 0 h 157"/>
                <a:gd name="T2" fmla="*/ 21 w 106"/>
                <a:gd name="T3" fmla="*/ 10 h 157"/>
                <a:gd name="T4" fmla="*/ 25 w 106"/>
                <a:gd name="T5" fmla="*/ 17 h 157"/>
                <a:gd name="T6" fmla="*/ 30 w 106"/>
                <a:gd name="T7" fmla="*/ 25 h 157"/>
                <a:gd name="T8" fmla="*/ 35 w 106"/>
                <a:gd name="T9" fmla="*/ 28 h 157"/>
                <a:gd name="T10" fmla="*/ 38 w 106"/>
                <a:gd name="T11" fmla="*/ 32 h 157"/>
                <a:gd name="T12" fmla="*/ 47 w 106"/>
                <a:gd name="T13" fmla="*/ 36 h 157"/>
                <a:gd name="T14" fmla="*/ 55 w 106"/>
                <a:gd name="T15" fmla="*/ 41 h 157"/>
                <a:gd name="T16" fmla="*/ 65 w 106"/>
                <a:gd name="T17" fmla="*/ 47 h 157"/>
                <a:gd name="T18" fmla="*/ 82 w 106"/>
                <a:gd name="T19" fmla="*/ 58 h 157"/>
                <a:gd name="T20" fmla="*/ 88 w 106"/>
                <a:gd name="T21" fmla="*/ 64 h 157"/>
                <a:gd name="T22" fmla="*/ 95 w 106"/>
                <a:gd name="T23" fmla="*/ 73 h 157"/>
                <a:gd name="T24" fmla="*/ 99 w 106"/>
                <a:gd name="T25" fmla="*/ 80 h 157"/>
                <a:gd name="T26" fmla="*/ 102 w 106"/>
                <a:gd name="T27" fmla="*/ 86 h 157"/>
                <a:gd name="T28" fmla="*/ 104 w 106"/>
                <a:gd name="T29" fmla="*/ 91 h 157"/>
                <a:gd name="T30" fmla="*/ 105 w 106"/>
                <a:gd name="T31" fmla="*/ 99 h 157"/>
                <a:gd name="T32" fmla="*/ 106 w 106"/>
                <a:gd name="T33" fmla="*/ 107 h 157"/>
                <a:gd name="T34" fmla="*/ 106 w 106"/>
                <a:gd name="T35" fmla="*/ 113 h 157"/>
                <a:gd name="T36" fmla="*/ 105 w 106"/>
                <a:gd name="T37" fmla="*/ 127 h 157"/>
                <a:gd name="T38" fmla="*/ 104 w 106"/>
                <a:gd name="T39" fmla="*/ 137 h 157"/>
                <a:gd name="T40" fmla="*/ 102 w 106"/>
                <a:gd name="T41" fmla="*/ 146 h 157"/>
                <a:gd name="T42" fmla="*/ 101 w 106"/>
                <a:gd name="T43" fmla="*/ 157 h 157"/>
                <a:gd name="T44" fmla="*/ 97 w 106"/>
                <a:gd name="T45" fmla="*/ 154 h 157"/>
                <a:gd name="T46" fmla="*/ 91 w 106"/>
                <a:gd name="T47" fmla="*/ 146 h 157"/>
                <a:gd name="T48" fmla="*/ 84 w 106"/>
                <a:gd name="T49" fmla="*/ 138 h 157"/>
                <a:gd name="T50" fmla="*/ 74 w 106"/>
                <a:gd name="T51" fmla="*/ 129 h 157"/>
                <a:gd name="T52" fmla="*/ 54 w 106"/>
                <a:gd name="T53" fmla="*/ 115 h 157"/>
                <a:gd name="T54" fmla="*/ 35 w 106"/>
                <a:gd name="T55" fmla="*/ 101 h 157"/>
                <a:gd name="T56" fmla="*/ 23 w 106"/>
                <a:gd name="T57" fmla="*/ 90 h 157"/>
                <a:gd name="T58" fmla="*/ 17 w 106"/>
                <a:gd name="T59" fmla="*/ 85 h 157"/>
                <a:gd name="T60" fmla="*/ 11 w 106"/>
                <a:gd name="T61" fmla="*/ 79 h 157"/>
                <a:gd name="T62" fmla="*/ 6 w 106"/>
                <a:gd name="T63" fmla="*/ 68 h 157"/>
                <a:gd name="T64" fmla="*/ 2 w 106"/>
                <a:gd name="T65" fmla="*/ 62 h 157"/>
                <a:gd name="T66" fmla="*/ 0 w 106"/>
                <a:gd name="T67" fmla="*/ 55 h 157"/>
                <a:gd name="T68" fmla="*/ 0 w 106"/>
                <a:gd name="T69" fmla="*/ 51 h 157"/>
                <a:gd name="T70" fmla="*/ 0 w 106"/>
                <a:gd name="T71" fmla="*/ 45 h 157"/>
                <a:gd name="T72" fmla="*/ 0 w 106"/>
                <a:gd name="T73" fmla="*/ 36 h 157"/>
                <a:gd name="T74" fmla="*/ 4 w 106"/>
                <a:gd name="T75" fmla="*/ 28 h 157"/>
                <a:gd name="T76" fmla="*/ 6 w 106"/>
                <a:gd name="T77" fmla="*/ 19 h 157"/>
                <a:gd name="T78" fmla="*/ 13 w 106"/>
                <a:gd name="T79" fmla="*/ 4 h 157"/>
                <a:gd name="T80" fmla="*/ 16 w 106"/>
                <a:gd name="T81" fmla="*/ 0 h 1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6"/>
                <a:gd name="T124" fmla="*/ 0 h 157"/>
                <a:gd name="T125" fmla="*/ 106 w 106"/>
                <a:gd name="T126" fmla="*/ 157 h 1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6" h="157">
                  <a:moveTo>
                    <a:pt x="16" y="0"/>
                  </a:moveTo>
                  <a:lnTo>
                    <a:pt x="21" y="10"/>
                  </a:lnTo>
                  <a:lnTo>
                    <a:pt x="25" y="17"/>
                  </a:lnTo>
                  <a:lnTo>
                    <a:pt x="30" y="25"/>
                  </a:lnTo>
                  <a:lnTo>
                    <a:pt x="35" y="28"/>
                  </a:lnTo>
                  <a:lnTo>
                    <a:pt x="38" y="32"/>
                  </a:lnTo>
                  <a:lnTo>
                    <a:pt x="47" y="36"/>
                  </a:lnTo>
                  <a:lnTo>
                    <a:pt x="55" y="41"/>
                  </a:lnTo>
                  <a:lnTo>
                    <a:pt x="65" y="47"/>
                  </a:lnTo>
                  <a:lnTo>
                    <a:pt x="82" y="58"/>
                  </a:lnTo>
                  <a:lnTo>
                    <a:pt x="88" y="64"/>
                  </a:lnTo>
                  <a:lnTo>
                    <a:pt x="95" y="73"/>
                  </a:lnTo>
                  <a:lnTo>
                    <a:pt x="99" y="80"/>
                  </a:lnTo>
                  <a:lnTo>
                    <a:pt x="102" y="86"/>
                  </a:lnTo>
                  <a:lnTo>
                    <a:pt x="104" y="91"/>
                  </a:lnTo>
                  <a:lnTo>
                    <a:pt x="105" y="99"/>
                  </a:lnTo>
                  <a:lnTo>
                    <a:pt x="106" y="107"/>
                  </a:lnTo>
                  <a:lnTo>
                    <a:pt x="106" y="113"/>
                  </a:lnTo>
                  <a:lnTo>
                    <a:pt x="105" y="127"/>
                  </a:lnTo>
                  <a:lnTo>
                    <a:pt x="104" y="137"/>
                  </a:lnTo>
                  <a:lnTo>
                    <a:pt x="102" y="146"/>
                  </a:lnTo>
                  <a:lnTo>
                    <a:pt x="101" y="157"/>
                  </a:lnTo>
                  <a:lnTo>
                    <a:pt x="97" y="154"/>
                  </a:lnTo>
                  <a:lnTo>
                    <a:pt x="91" y="146"/>
                  </a:lnTo>
                  <a:lnTo>
                    <a:pt x="84" y="138"/>
                  </a:lnTo>
                  <a:lnTo>
                    <a:pt x="74" y="129"/>
                  </a:lnTo>
                  <a:lnTo>
                    <a:pt x="54" y="115"/>
                  </a:lnTo>
                  <a:lnTo>
                    <a:pt x="35" y="101"/>
                  </a:lnTo>
                  <a:lnTo>
                    <a:pt x="23" y="90"/>
                  </a:lnTo>
                  <a:lnTo>
                    <a:pt x="17" y="85"/>
                  </a:lnTo>
                  <a:lnTo>
                    <a:pt x="11" y="79"/>
                  </a:lnTo>
                  <a:lnTo>
                    <a:pt x="6" y="68"/>
                  </a:lnTo>
                  <a:lnTo>
                    <a:pt x="2" y="62"/>
                  </a:lnTo>
                  <a:lnTo>
                    <a:pt x="0" y="55"/>
                  </a:lnTo>
                  <a:lnTo>
                    <a:pt x="0" y="51"/>
                  </a:lnTo>
                  <a:lnTo>
                    <a:pt x="0" y="45"/>
                  </a:lnTo>
                  <a:lnTo>
                    <a:pt x="0" y="36"/>
                  </a:lnTo>
                  <a:lnTo>
                    <a:pt x="4" y="28"/>
                  </a:lnTo>
                  <a:lnTo>
                    <a:pt x="6" y="19"/>
                  </a:lnTo>
                  <a:lnTo>
                    <a:pt x="13" y="4"/>
                  </a:lnTo>
                  <a:lnTo>
                    <a:pt x="16" y="0"/>
                  </a:lnTo>
                  <a:close/>
                </a:path>
              </a:pathLst>
            </a:custGeom>
            <a:solidFill>
              <a:srgbClr val="FFFF00"/>
            </a:solidFill>
            <a:ln w="9525">
              <a:noFill/>
              <a:round/>
              <a:headEnd/>
              <a:tailEnd/>
            </a:ln>
          </p:spPr>
          <p:txBody>
            <a:bodyPr/>
            <a:lstStyle/>
            <a:p>
              <a:endParaRPr lang="ru-RU"/>
            </a:p>
          </p:txBody>
        </p:sp>
        <p:sp>
          <p:nvSpPr>
            <p:cNvPr id="162351" name="Freeform 4008"/>
            <p:cNvSpPr>
              <a:spLocks/>
            </p:cNvSpPr>
            <p:nvPr/>
          </p:nvSpPr>
          <p:spPr bwMode="auto">
            <a:xfrm>
              <a:off x="2401" y="2189"/>
              <a:ext cx="105" cy="157"/>
            </a:xfrm>
            <a:custGeom>
              <a:avLst/>
              <a:gdLst>
                <a:gd name="T0" fmla="*/ 15 w 105"/>
                <a:gd name="T1" fmla="*/ 0 h 157"/>
                <a:gd name="T2" fmla="*/ 20 w 105"/>
                <a:gd name="T3" fmla="*/ 10 h 157"/>
                <a:gd name="T4" fmla="*/ 30 w 105"/>
                <a:gd name="T5" fmla="*/ 25 h 157"/>
                <a:gd name="T6" fmla="*/ 37 w 105"/>
                <a:gd name="T7" fmla="*/ 32 h 157"/>
                <a:gd name="T8" fmla="*/ 47 w 105"/>
                <a:gd name="T9" fmla="*/ 36 h 157"/>
                <a:gd name="T10" fmla="*/ 54 w 105"/>
                <a:gd name="T11" fmla="*/ 41 h 157"/>
                <a:gd name="T12" fmla="*/ 64 w 105"/>
                <a:gd name="T13" fmla="*/ 47 h 157"/>
                <a:gd name="T14" fmla="*/ 81 w 105"/>
                <a:gd name="T15" fmla="*/ 58 h 157"/>
                <a:gd name="T16" fmla="*/ 95 w 105"/>
                <a:gd name="T17" fmla="*/ 73 h 157"/>
                <a:gd name="T18" fmla="*/ 102 w 105"/>
                <a:gd name="T19" fmla="*/ 85 h 157"/>
                <a:gd name="T20" fmla="*/ 104 w 105"/>
                <a:gd name="T21" fmla="*/ 99 h 157"/>
                <a:gd name="T22" fmla="*/ 105 w 105"/>
                <a:gd name="T23" fmla="*/ 127 h 157"/>
                <a:gd name="T24" fmla="*/ 100 w 105"/>
                <a:gd name="T25" fmla="*/ 157 h 157"/>
                <a:gd name="T26" fmla="*/ 93 w 105"/>
                <a:gd name="T27" fmla="*/ 146 h 157"/>
                <a:gd name="T28" fmla="*/ 75 w 105"/>
                <a:gd name="T29" fmla="*/ 129 h 157"/>
                <a:gd name="T30" fmla="*/ 53 w 105"/>
                <a:gd name="T31" fmla="*/ 115 h 157"/>
                <a:gd name="T32" fmla="*/ 35 w 105"/>
                <a:gd name="T33" fmla="*/ 101 h 157"/>
                <a:gd name="T34" fmla="*/ 11 w 105"/>
                <a:gd name="T35" fmla="*/ 79 h 157"/>
                <a:gd name="T36" fmla="*/ 5 w 105"/>
                <a:gd name="T37" fmla="*/ 66 h 157"/>
                <a:gd name="T38" fmla="*/ 0 w 105"/>
                <a:gd name="T39" fmla="*/ 53 h 157"/>
                <a:gd name="T40" fmla="*/ 2 w 105"/>
                <a:gd name="T41" fmla="*/ 36 h 157"/>
                <a:gd name="T42" fmla="*/ 6 w 105"/>
                <a:gd name="T43" fmla="*/ 19 h 157"/>
                <a:gd name="T44" fmla="*/ 15 w 105"/>
                <a:gd name="T45" fmla="*/ 0 h 15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5"/>
                <a:gd name="T70" fmla="*/ 0 h 157"/>
                <a:gd name="T71" fmla="*/ 105 w 105"/>
                <a:gd name="T72" fmla="*/ 157 h 15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5" h="157">
                  <a:moveTo>
                    <a:pt x="15" y="0"/>
                  </a:moveTo>
                  <a:lnTo>
                    <a:pt x="20" y="10"/>
                  </a:lnTo>
                  <a:lnTo>
                    <a:pt x="30" y="25"/>
                  </a:lnTo>
                  <a:lnTo>
                    <a:pt x="37" y="32"/>
                  </a:lnTo>
                  <a:lnTo>
                    <a:pt x="47" y="36"/>
                  </a:lnTo>
                  <a:lnTo>
                    <a:pt x="54" y="41"/>
                  </a:lnTo>
                  <a:lnTo>
                    <a:pt x="64" y="47"/>
                  </a:lnTo>
                  <a:lnTo>
                    <a:pt x="81" y="58"/>
                  </a:lnTo>
                  <a:lnTo>
                    <a:pt x="95" y="73"/>
                  </a:lnTo>
                  <a:lnTo>
                    <a:pt x="102" y="85"/>
                  </a:lnTo>
                  <a:lnTo>
                    <a:pt x="104" y="99"/>
                  </a:lnTo>
                  <a:lnTo>
                    <a:pt x="105" y="127"/>
                  </a:lnTo>
                  <a:lnTo>
                    <a:pt x="100" y="157"/>
                  </a:lnTo>
                  <a:lnTo>
                    <a:pt x="93" y="146"/>
                  </a:lnTo>
                  <a:lnTo>
                    <a:pt x="75" y="129"/>
                  </a:lnTo>
                  <a:lnTo>
                    <a:pt x="53" y="115"/>
                  </a:lnTo>
                  <a:lnTo>
                    <a:pt x="35" y="101"/>
                  </a:lnTo>
                  <a:lnTo>
                    <a:pt x="11" y="79"/>
                  </a:lnTo>
                  <a:lnTo>
                    <a:pt x="5" y="66"/>
                  </a:lnTo>
                  <a:lnTo>
                    <a:pt x="0" y="53"/>
                  </a:lnTo>
                  <a:lnTo>
                    <a:pt x="2" y="36"/>
                  </a:lnTo>
                  <a:lnTo>
                    <a:pt x="6" y="19"/>
                  </a:lnTo>
                  <a:lnTo>
                    <a:pt x="15" y="0"/>
                  </a:lnTo>
                </a:path>
              </a:pathLst>
            </a:custGeom>
            <a:noFill/>
            <a:ln w="4763" cap="rnd">
              <a:solidFill>
                <a:srgbClr val="D7AB00"/>
              </a:solidFill>
              <a:prstDash val="solid"/>
              <a:round/>
              <a:headEnd/>
              <a:tailEnd/>
            </a:ln>
          </p:spPr>
          <p:txBody>
            <a:bodyPr/>
            <a:lstStyle/>
            <a:p>
              <a:endParaRPr lang="ru-RU"/>
            </a:p>
          </p:txBody>
        </p:sp>
        <p:sp>
          <p:nvSpPr>
            <p:cNvPr id="162352" name="Freeform 4009"/>
            <p:cNvSpPr>
              <a:spLocks/>
            </p:cNvSpPr>
            <p:nvPr/>
          </p:nvSpPr>
          <p:spPr bwMode="auto">
            <a:xfrm>
              <a:off x="2413" y="2302"/>
              <a:ext cx="85" cy="130"/>
            </a:xfrm>
            <a:custGeom>
              <a:avLst/>
              <a:gdLst>
                <a:gd name="T0" fmla="*/ 77 w 85"/>
                <a:gd name="T1" fmla="*/ 69 h 130"/>
                <a:gd name="T2" fmla="*/ 74 w 85"/>
                <a:gd name="T3" fmla="*/ 72 h 130"/>
                <a:gd name="T4" fmla="*/ 72 w 85"/>
                <a:gd name="T5" fmla="*/ 76 h 130"/>
                <a:gd name="T6" fmla="*/ 68 w 85"/>
                <a:gd name="T7" fmla="*/ 81 h 130"/>
                <a:gd name="T8" fmla="*/ 63 w 85"/>
                <a:gd name="T9" fmla="*/ 87 h 130"/>
                <a:gd name="T10" fmla="*/ 60 w 85"/>
                <a:gd name="T11" fmla="*/ 89 h 130"/>
                <a:gd name="T12" fmla="*/ 60 w 85"/>
                <a:gd name="T13" fmla="*/ 94 h 130"/>
                <a:gd name="T14" fmla="*/ 59 w 85"/>
                <a:gd name="T15" fmla="*/ 99 h 130"/>
                <a:gd name="T16" fmla="*/ 59 w 85"/>
                <a:gd name="T17" fmla="*/ 106 h 130"/>
                <a:gd name="T18" fmla="*/ 61 w 85"/>
                <a:gd name="T19" fmla="*/ 117 h 130"/>
                <a:gd name="T20" fmla="*/ 65 w 85"/>
                <a:gd name="T21" fmla="*/ 130 h 130"/>
                <a:gd name="T22" fmla="*/ 48 w 85"/>
                <a:gd name="T23" fmla="*/ 121 h 130"/>
                <a:gd name="T24" fmla="*/ 32 w 85"/>
                <a:gd name="T25" fmla="*/ 111 h 130"/>
                <a:gd name="T26" fmla="*/ 26 w 85"/>
                <a:gd name="T27" fmla="*/ 107 h 130"/>
                <a:gd name="T28" fmla="*/ 20 w 85"/>
                <a:gd name="T29" fmla="*/ 101 h 130"/>
                <a:gd name="T30" fmla="*/ 12 w 85"/>
                <a:gd name="T31" fmla="*/ 93 h 130"/>
                <a:gd name="T32" fmla="*/ 6 w 85"/>
                <a:gd name="T33" fmla="*/ 85 h 130"/>
                <a:gd name="T34" fmla="*/ 0 w 85"/>
                <a:gd name="T35" fmla="*/ 74 h 130"/>
                <a:gd name="T36" fmla="*/ 2 w 85"/>
                <a:gd name="T37" fmla="*/ 64 h 130"/>
                <a:gd name="T38" fmla="*/ 6 w 85"/>
                <a:gd name="T39" fmla="*/ 57 h 130"/>
                <a:gd name="T40" fmla="*/ 9 w 85"/>
                <a:gd name="T41" fmla="*/ 53 h 130"/>
                <a:gd name="T42" fmla="*/ 12 w 85"/>
                <a:gd name="T43" fmla="*/ 49 h 130"/>
                <a:gd name="T44" fmla="*/ 18 w 85"/>
                <a:gd name="T45" fmla="*/ 46 h 130"/>
                <a:gd name="T46" fmla="*/ 23 w 85"/>
                <a:gd name="T47" fmla="*/ 40 h 130"/>
                <a:gd name="T48" fmla="*/ 29 w 85"/>
                <a:gd name="T49" fmla="*/ 36 h 130"/>
                <a:gd name="T50" fmla="*/ 32 w 85"/>
                <a:gd name="T51" fmla="*/ 31 h 130"/>
                <a:gd name="T52" fmla="*/ 33 w 85"/>
                <a:gd name="T53" fmla="*/ 29 h 130"/>
                <a:gd name="T54" fmla="*/ 33 w 85"/>
                <a:gd name="T55" fmla="*/ 23 h 130"/>
                <a:gd name="T56" fmla="*/ 33 w 85"/>
                <a:gd name="T57" fmla="*/ 19 h 130"/>
                <a:gd name="T58" fmla="*/ 32 w 85"/>
                <a:gd name="T59" fmla="*/ 10 h 130"/>
                <a:gd name="T60" fmla="*/ 29 w 85"/>
                <a:gd name="T61" fmla="*/ 0 h 130"/>
                <a:gd name="T62" fmla="*/ 41 w 85"/>
                <a:gd name="T63" fmla="*/ 8 h 130"/>
                <a:gd name="T64" fmla="*/ 54 w 85"/>
                <a:gd name="T65" fmla="*/ 17 h 130"/>
                <a:gd name="T66" fmla="*/ 65 w 85"/>
                <a:gd name="T67" fmla="*/ 25 h 130"/>
                <a:gd name="T68" fmla="*/ 77 w 85"/>
                <a:gd name="T69" fmla="*/ 38 h 130"/>
                <a:gd name="T70" fmla="*/ 85 w 85"/>
                <a:gd name="T71" fmla="*/ 44 h 130"/>
                <a:gd name="T72" fmla="*/ 82 w 85"/>
                <a:gd name="T73" fmla="*/ 53 h 130"/>
                <a:gd name="T74" fmla="*/ 80 w 85"/>
                <a:gd name="T75" fmla="*/ 61 h 130"/>
                <a:gd name="T76" fmla="*/ 77 w 85"/>
                <a:gd name="T77" fmla="*/ 69 h 13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5"/>
                <a:gd name="T118" fmla="*/ 0 h 130"/>
                <a:gd name="T119" fmla="*/ 85 w 85"/>
                <a:gd name="T120" fmla="*/ 130 h 13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5" h="130">
                  <a:moveTo>
                    <a:pt x="77" y="69"/>
                  </a:moveTo>
                  <a:lnTo>
                    <a:pt x="74" y="72"/>
                  </a:lnTo>
                  <a:lnTo>
                    <a:pt x="72" y="76"/>
                  </a:lnTo>
                  <a:lnTo>
                    <a:pt x="68" y="81"/>
                  </a:lnTo>
                  <a:lnTo>
                    <a:pt x="63" y="87"/>
                  </a:lnTo>
                  <a:lnTo>
                    <a:pt x="60" y="89"/>
                  </a:lnTo>
                  <a:lnTo>
                    <a:pt x="60" y="94"/>
                  </a:lnTo>
                  <a:lnTo>
                    <a:pt x="59" y="99"/>
                  </a:lnTo>
                  <a:lnTo>
                    <a:pt x="59" y="106"/>
                  </a:lnTo>
                  <a:lnTo>
                    <a:pt x="61" y="117"/>
                  </a:lnTo>
                  <a:lnTo>
                    <a:pt x="65" y="130"/>
                  </a:lnTo>
                  <a:lnTo>
                    <a:pt x="48" y="121"/>
                  </a:lnTo>
                  <a:lnTo>
                    <a:pt x="32" y="111"/>
                  </a:lnTo>
                  <a:lnTo>
                    <a:pt x="26" y="107"/>
                  </a:lnTo>
                  <a:lnTo>
                    <a:pt x="20" y="101"/>
                  </a:lnTo>
                  <a:lnTo>
                    <a:pt x="12" y="93"/>
                  </a:lnTo>
                  <a:lnTo>
                    <a:pt x="6" y="85"/>
                  </a:lnTo>
                  <a:lnTo>
                    <a:pt x="0" y="74"/>
                  </a:lnTo>
                  <a:lnTo>
                    <a:pt x="2" y="64"/>
                  </a:lnTo>
                  <a:lnTo>
                    <a:pt x="6" y="57"/>
                  </a:lnTo>
                  <a:lnTo>
                    <a:pt x="9" y="53"/>
                  </a:lnTo>
                  <a:lnTo>
                    <a:pt x="12" y="49"/>
                  </a:lnTo>
                  <a:lnTo>
                    <a:pt x="18" y="46"/>
                  </a:lnTo>
                  <a:lnTo>
                    <a:pt x="23" y="40"/>
                  </a:lnTo>
                  <a:lnTo>
                    <a:pt x="29" y="36"/>
                  </a:lnTo>
                  <a:lnTo>
                    <a:pt x="32" y="31"/>
                  </a:lnTo>
                  <a:lnTo>
                    <a:pt x="33" y="29"/>
                  </a:lnTo>
                  <a:lnTo>
                    <a:pt x="33" y="23"/>
                  </a:lnTo>
                  <a:lnTo>
                    <a:pt x="33" y="19"/>
                  </a:lnTo>
                  <a:lnTo>
                    <a:pt x="32" y="10"/>
                  </a:lnTo>
                  <a:lnTo>
                    <a:pt x="29" y="0"/>
                  </a:lnTo>
                  <a:lnTo>
                    <a:pt x="41" y="8"/>
                  </a:lnTo>
                  <a:lnTo>
                    <a:pt x="54" y="17"/>
                  </a:lnTo>
                  <a:lnTo>
                    <a:pt x="65" y="25"/>
                  </a:lnTo>
                  <a:lnTo>
                    <a:pt x="77" y="38"/>
                  </a:lnTo>
                  <a:lnTo>
                    <a:pt x="85" y="44"/>
                  </a:lnTo>
                  <a:lnTo>
                    <a:pt x="82" y="53"/>
                  </a:lnTo>
                  <a:lnTo>
                    <a:pt x="80" y="61"/>
                  </a:lnTo>
                  <a:lnTo>
                    <a:pt x="77" y="69"/>
                  </a:lnTo>
                  <a:close/>
                </a:path>
              </a:pathLst>
            </a:custGeom>
            <a:solidFill>
              <a:srgbClr val="D7AB00"/>
            </a:solidFill>
            <a:ln w="9525">
              <a:noFill/>
              <a:round/>
              <a:headEnd/>
              <a:tailEnd/>
            </a:ln>
          </p:spPr>
          <p:txBody>
            <a:bodyPr/>
            <a:lstStyle/>
            <a:p>
              <a:endParaRPr lang="ru-RU"/>
            </a:p>
          </p:txBody>
        </p:sp>
        <p:sp>
          <p:nvSpPr>
            <p:cNvPr id="162353" name="Freeform 4010"/>
            <p:cNvSpPr>
              <a:spLocks/>
            </p:cNvSpPr>
            <p:nvPr/>
          </p:nvSpPr>
          <p:spPr bwMode="auto">
            <a:xfrm>
              <a:off x="2413" y="2302"/>
              <a:ext cx="85" cy="129"/>
            </a:xfrm>
            <a:custGeom>
              <a:avLst/>
              <a:gdLst>
                <a:gd name="T0" fmla="*/ 77 w 85"/>
                <a:gd name="T1" fmla="*/ 69 h 129"/>
                <a:gd name="T2" fmla="*/ 68 w 85"/>
                <a:gd name="T3" fmla="*/ 81 h 129"/>
                <a:gd name="T4" fmla="*/ 63 w 85"/>
                <a:gd name="T5" fmla="*/ 86 h 129"/>
                <a:gd name="T6" fmla="*/ 60 w 85"/>
                <a:gd name="T7" fmla="*/ 94 h 129"/>
                <a:gd name="T8" fmla="*/ 59 w 85"/>
                <a:gd name="T9" fmla="*/ 105 h 129"/>
                <a:gd name="T10" fmla="*/ 61 w 85"/>
                <a:gd name="T11" fmla="*/ 116 h 129"/>
                <a:gd name="T12" fmla="*/ 65 w 85"/>
                <a:gd name="T13" fmla="*/ 129 h 129"/>
                <a:gd name="T14" fmla="*/ 48 w 85"/>
                <a:gd name="T15" fmla="*/ 120 h 129"/>
                <a:gd name="T16" fmla="*/ 32 w 85"/>
                <a:gd name="T17" fmla="*/ 111 h 129"/>
                <a:gd name="T18" fmla="*/ 20 w 85"/>
                <a:gd name="T19" fmla="*/ 100 h 129"/>
                <a:gd name="T20" fmla="*/ 6 w 85"/>
                <a:gd name="T21" fmla="*/ 84 h 129"/>
                <a:gd name="T22" fmla="*/ 0 w 85"/>
                <a:gd name="T23" fmla="*/ 74 h 129"/>
                <a:gd name="T24" fmla="*/ 2 w 85"/>
                <a:gd name="T25" fmla="*/ 64 h 129"/>
                <a:gd name="T26" fmla="*/ 12 w 85"/>
                <a:gd name="T27" fmla="*/ 49 h 129"/>
                <a:gd name="T28" fmla="*/ 24 w 85"/>
                <a:gd name="T29" fmla="*/ 40 h 129"/>
                <a:gd name="T30" fmla="*/ 29 w 85"/>
                <a:gd name="T31" fmla="*/ 34 h 129"/>
                <a:gd name="T32" fmla="*/ 33 w 85"/>
                <a:gd name="T33" fmla="*/ 28 h 129"/>
                <a:gd name="T34" fmla="*/ 33 w 85"/>
                <a:gd name="T35" fmla="*/ 19 h 129"/>
                <a:gd name="T36" fmla="*/ 32 w 85"/>
                <a:gd name="T37" fmla="*/ 10 h 129"/>
                <a:gd name="T38" fmla="*/ 29 w 85"/>
                <a:gd name="T39" fmla="*/ 0 h 129"/>
                <a:gd name="T40" fmla="*/ 41 w 85"/>
                <a:gd name="T41" fmla="*/ 8 h 129"/>
                <a:gd name="T42" fmla="*/ 65 w 85"/>
                <a:gd name="T43" fmla="*/ 25 h 129"/>
                <a:gd name="T44" fmla="*/ 85 w 85"/>
                <a:gd name="T45" fmla="*/ 44 h 129"/>
                <a:gd name="T46" fmla="*/ 77 w 85"/>
                <a:gd name="T47" fmla="*/ 69 h 1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5"/>
                <a:gd name="T73" fmla="*/ 0 h 129"/>
                <a:gd name="T74" fmla="*/ 85 w 85"/>
                <a:gd name="T75" fmla="*/ 129 h 1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5" h="129">
                  <a:moveTo>
                    <a:pt x="77" y="69"/>
                  </a:moveTo>
                  <a:lnTo>
                    <a:pt x="68" y="81"/>
                  </a:lnTo>
                  <a:lnTo>
                    <a:pt x="63" y="86"/>
                  </a:lnTo>
                  <a:lnTo>
                    <a:pt x="60" y="94"/>
                  </a:lnTo>
                  <a:lnTo>
                    <a:pt x="59" y="105"/>
                  </a:lnTo>
                  <a:lnTo>
                    <a:pt x="61" y="116"/>
                  </a:lnTo>
                  <a:lnTo>
                    <a:pt x="65" y="129"/>
                  </a:lnTo>
                  <a:lnTo>
                    <a:pt x="48" y="120"/>
                  </a:lnTo>
                  <a:lnTo>
                    <a:pt x="32" y="111"/>
                  </a:lnTo>
                  <a:lnTo>
                    <a:pt x="20" y="100"/>
                  </a:lnTo>
                  <a:lnTo>
                    <a:pt x="6" y="84"/>
                  </a:lnTo>
                  <a:lnTo>
                    <a:pt x="0" y="74"/>
                  </a:lnTo>
                  <a:lnTo>
                    <a:pt x="2" y="64"/>
                  </a:lnTo>
                  <a:lnTo>
                    <a:pt x="12" y="49"/>
                  </a:lnTo>
                  <a:lnTo>
                    <a:pt x="24" y="40"/>
                  </a:lnTo>
                  <a:lnTo>
                    <a:pt x="29" y="34"/>
                  </a:lnTo>
                  <a:lnTo>
                    <a:pt x="33" y="28"/>
                  </a:lnTo>
                  <a:lnTo>
                    <a:pt x="33" y="19"/>
                  </a:lnTo>
                  <a:lnTo>
                    <a:pt x="32" y="10"/>
                  </a:lnTo>
                  <a:lnTo>
                    <a:pt x="29" y="0"/>
                  </a:lnTo>
                  <a:lnTo>
                    <a:pt x="41" y="8"/>
                  </a:lnTo>
                  <a:lnTo>
                    <a:pt x="65" y="25"/>
                  </a:lnTo>
                  <a:lnTo>
                    <a:pt x="85" y="44"/>
                  </a:lnTo>
                  <a:lnTo>
                    <a:pt x="77" y="69"/>
                  </a:lnTo>
                </a:path>
              </a:pathLst>
            </a:custGeom>
            <a:noFill/>
            <a:ln w="6350" cap="rnd">
              <a:solidFill>
                <a:srgbClr val="D7AB00"/>
              </a:solidFill>
              <a:prstDash val="solid"/>
              <a:round/>
              <a:headEnd/>
              <a:tailEnd/>
            </a:ln>
          </p:spPr>
          <p:txBody>
            <a:bodyPr/>
            <a:lstStyle/>
            <a:p>
              <a:endParaRPr lang="ru-RU"/>
            </a:p>
          </p:txBody>
        </p:sp>
        <p:sp>
          <p:nvSpPr>
            <p:cNvPr id="162354" name="Freeform 4011"/>
            <p:cNvSpPr>
              <a:spLocks/>
            </p:cNvSpPr>
            <p:nvPr/>
          </p:nvSpPr>
          <p:spPr bwMode="auto">
            <a:xfrm>
              <a:off x="2399" y="2370"/>
              <a:ext cx="106" cy="159"/>
            </a:xfrm>
            <a:custGeom>
              <a:avLst/>
              <a:gdLst>
                <a:gd name="T0" fmla="*/ 16 w 106"/>
                <a:gd name="T1" fmla="*/ 0 h 159"/>
                <a:gd name="T2" fmla="*/ 21 w 106"/>
                <a:gd name="T3" fmla="*/ 9 h 159"/>
                <a:gd name="T4" fmla="*/ 25 w 106"/>
                <a:gd name="T5" fmla="*/ 17 h 159"/>
                <a:gd name="T6" fmla="*/ 30 w 106"/>
                <a:gd name="T7" fmla="*/ 25 h 159"/>
                <a:gd name="T8" fmla="*/ 35 w 106"/>
                <a:gd name="T9" fmla="*/ 30 h 159"/>
                <a:gd name="T10" fmla="*/ 38 w 106"/>
                <a:gd name="T11" fmla="*/ 33 h 159"/>
                <a:gd name="T12" fmla="*/ 47 w 106"/>
                <a:gd name="T13" fmla="*/ 38 h 159"/>
                <a:gd name="T14" fmla="*/ 55 w 106"/>
                <a:gd name="T15" fmla="*/ 42 h 159"/>
                <a:gd name="T16" fmla="*/ 65 w 106"/>
                <a:gd name="T17" fmla="*/ 47 h 159"/>
                <a:gd name="T18" fmla="*/ 82 w 106"/>
                <a:gd name="T19" fmla="*/ 60 h 159"/>
                <a:gd name="T20" fmla="*/ 88 w 106"/>
                <a:gd name="T21" fmla="*/ 66 h 159"/>
                <a:gd name="T22" fmla="*/ 95 w 106"/>
                <a:gd name="T23" fmla="*/ 74 h 159"/>
                <a:gd name="T24" fmla="*/ 99 w 106"/>
                <a:gd name="T25" fmla="*/ 80 h 159"/>
                <a:gd name="T26" fmla="*/ 102 w 106"/>
                <a:gd name="T27" fmla="*/ 87 h 159"/>
                <a:gd name="T28" fmla="*/ 104 w 106"/>
                <a:gd name="T29" fmla="*/ 93 h 159"/>
                <a:gd name="T30" fmla="*/ 105 w 106"/>
                <a:gd name="T31" fmla="*/ 100 h 159"/>
                <a:gd name="T32" fmla="*/ 106 w 106"/>
                <a:gd name="T33" fmla="*/ 108 h 159"/>
                <a:gd name="T34" fmla="*/ 106 w 106"/>
                <a:gd name="T35" fmla="*/ 114 h 159"/>
                <a:gd name="T36" fmla="*/ 105 w 106"/>
                <a:gd name="T37" fmla="*/ 128 h 159"/>
                <a:gd name="T38" fmla="*/ 104 w 106"/>
                <a:gd name="T39" fmla="*/ 140 h 159"/>
                <a:gd name="T40" fmla="*/ 102 w 106"/>
                <a:gd name="T41" fmla="*/ 149 h 159"/>
                <a:gd name="T42" fmla="*/ 101 w 106"/>
                <a:gd name="T43" fmla="*/ 159 h 159"/>
                <a:gd name="T44" fmla="*/ 97 w 106"/>
                <a:gd name="T45" fmla="*/ 157 h 159"/>
                <a:gd name="T46" fmla="*/ 91 w 106"/>
                <a:gd name="T47" fmla="*/ 149 h 159"/>
                <a:gd name="T48" fmla="*/ 84 w 106"/>
                <a:gd name="T49" fmla="*/ 140 h 159"/>
                <a:gd name="T50" fmla="*/ 74 w 106"/>
                <a:gd name="T51" fmla="*/ 131 h 159"/>
                <a:gd name="T52" fmla="*/ 54 w 106"/>
                <a:gd name="T53" fmla="*/ 117 h 159"/>
                <a:gd name="T54" fmla="*/ 35 w 106"/>
                <a:gd name="T55" fmla="*/ 101 h 159"/>
                <a:gd name="T56" fmla="*/ 23 w 106"/>
                <a:gd name="T57" fmla="*/ 91 h 159"/>
                <a:gd name="T58" fmla="*/ 17 w 106"/>
                <a:gd name="T59" fmla="*/ 85 h 159"/>
                <a:gd name="T60" fmla="*/ 11 w 106"/>
                <a:gd name="T61" fmla="*/ 79 h 159"/>
                <a:gd name="T62" fmla="*/ 6 w 106"/>
                <a:gd name="T63" fmla="*/ 68 h 159"/>
                <a:gd name="T64" fmla="*/ 2 w 106"/>
                <a:gd name="T65" fmla="*/ 61 h 159"/>
                <a:gd name="T66" fmla="*/ 0 w 106"/>
                <a:gd name="T67" fmla="*/ 55 h 159"/>
                <a:gd name="T68" fmla="*/ 0 w 106"/>
                <a:gd name="T69" fmla="*/ 50 h 159"/>
                <a:gd name="T70" fmla="*/ 0 w 106"/>
                <a:gd name="T71" fmla="*/ 47 h 159"/>
                <a:gd name="T72" fmla="*/ 0 w 106"/>
                <a:gd name="T73" fmla="*/ 38 h 159"/>
                <a:gd name="T74" fmla="*/ 4 w 106"/>
                <a:gd name="T75" fmla="*/ 28 h 159"/>
                <a:gd name="T76" fmla="*/ 6 w 106"/>
                <a:gd name="T77" fmla="*/ 20 h 159"/>
                <a:gd name="T78" fmla="*/ 13 w 106"/>
                <a:gd name="T79" fmla="*/ 6 h 159"/>
                <a:gd name="T80" fmla="*/ 16 w 106"/>
                <a:gd name="T81" fmla="*/ 0 h 15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6"/>
                <a:gd name="T124" fmla="*/ 0 h 159"/>
                <a:gd name="T125" fmla="*/ 106 w 106"/>
                <a:gd name="T126" fmla="*/ 159 h 15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6" h="159">
                  <a:moveTo>
                    <a:pt x="16" y="0"/>
                  </a:moveTo>
                  <a:lnTo>
                    <a:pt x="21" y="9"/>
                  </a:lnTo>
                  <a:lnTo>
                    <a:pt x="25" y="17"/>
                  </a:lnTo>
                  <a:lnTo>
                    <a:pt x="30" y="25"/>
                  </a:lnTo>
                  <a:lnTo>
                    <a:pt x="35" y="30"/>
                  </a:lnTo>
                  <a:lnTo>
                    <a:pt x="38" y="33"/>
                  </a:lnTo>
                  <a:lnTo>
                    <a:pt x="47" y="38"/>
                  </a:lnTo>
                  <a:lnTo>
                    <a:pt x="55" y="42"/>
                  </a:lnTo>
                  <a:lnTo>
                    <a:pt x="65" y="47"/>
                  </a:lnTo>
                  <a:lnTo>
                    <a:pt x="82" y="60"/>
                  </a:lnTo>
                  <a:lnTo>
                    <a:pt x="88" y="66"/>
                  </a:lnTo>
                  <a:lnTo>
                    <a:pt x="95" y="74"/>
                  </a:lnTo>
                  <a:lnTo>
                    <a:pt x="99" y="80"/>
                  </a:lnTo>
                  <a:lnTo>
                    <a:pt x="102" y="87"/>
                  </a:lnTo>
                  <a:lnTo>
                    <a:pt x="104" y="93"/>
                  </a:lnTo>
                  <a:lnTo>
                    <a:pt x="105" y="100"/>
                  </a:lnTo>
                  <a:lnTo>
                    <a:pt x="106" y="108"/>
                  </a:lnTo>
                  <a:lnTo>
                    <a:pt x="106" y="114"/>
                  </a:lnTo>
                  <a:lnTo>
                    <a:pt x="105" y="128"/>
                  </a:lnTo>
                  <a:lnTo>
                    <a:pt x="104" y="140"/>
                  </a:lnTo>
                  <a:lnTo>
                    <a:pt x="102" y="149"/>
                  </a:lnTo>
                  <a:lnTo>
                    <a:pt x="101" y="159"/>
                  </a:lnTo>
                  <a:lnTo>
                    <a:pt x="97" y="157"/>
                  </a:lnTo>
                  <a:lnTo>
                    <a:pt x="91" y="149"/>
                  </a:lnTo>
                  <a:lnTo>
                    <a:pt x="84" y="140"/>
                  </a:lnTo>
                  <a:lnTo>
                    <a:pt x="74" y="131"/>
                  </a:lnTo>
                  <a:lnTo>
                    <a:pt x="54" y="117"/>
                  </a:lnTo>
                  <a:lnTo>
                    <a:pt x="35" y="101"/>
                  </a:lnTo>
                  <a:lnTo>
                    <a:pt x="23" y="91"/>
                  </a:lnTo>
                  <a:lnTo>
                    <a:pt x="17" y="85"/>
                  </a:lnTo>
                  <a:lnTo>
                    <a:pt x="11" y="79"/>
                  </a:lnTo>
                  <a:lnTo>
                    <a:pt x="6" y="68"/>
                  </a:lnTo>
                  <a:lnTo>
                    <a:pt x="2" y="61"/>
                  </a:lnTo>
                  <a:lnTo>
                    <a:pt x="0" y="55"/>
                  </a:lnTo>
                  <a:lnTo>
                    <a:pt x="0" y="50"/>
                  </a:lnTo>
                  <a:lnTo>
                    <a:pt x="0" y="47"/>
                  </a:lnTo>
                  <a:lnTo>
                    <a:pt x="0" y="38"/>
                  </a:lnTo>
                  <a:lnTo>
                    <a:pt x="4" y="28"/>
                  </a:lnTo>
                  <a:lnTo>
                    <a:pt x="6" y="20"/>
                  </a:lnTo>
                  <a:lnTo>
                    <a:pt x="13" y="6"/>
                  </a:lnTo>
                  <a:lnTo>
                    <a:pt x="16" y="0"/>
                  </a:lnTo>
                  <a:close/>
                </a:path>
              </a:pathLst>
            </a:custGeom>
            <a:solidFill>
              <a:srgbClr val="FFFF00"/>
            </a:solidFill>
            <a:ln w="9525">
              <a:noFill/>
              <a:round/>
              <a:headEnd/>
              <a:tailEnd/>
            </a:ln>
          </p:spPr>
          <p:txBody>
            <a:bodyPr/>
            <a:lstStyle/>
            <a:p>
              <a:endParaRPr lang="ru-RU"/>
            </a:p>
          </p:txBody>
        </p:sp>
        <p:sp>
          <p:nvSpPr>
            <p:cNvPr id="162355" name="Freeform 4012"/>
            <p:cNvSpPr>
              <a:spLocks/>
            </p:cNvSpPr>
            <p:nvPr/>
          </p:nvSpPr>
          <p:spPr bwMode="auto">
            <a:xfrm>
              <a:off x="2401" y="2370"/>
              <a:ext cx="105" cy="159"/>
            </a:xfrm>
            <a:custGeom>
              <a:avLst/>
              <a:gdLst>
                <a:gd name="T0" fmla="*/ 15 w 105"/>
                <a:gd name="T1" fmla="*/ 0 h 159"/>
                <a:gd name="T2" fmla="*/ 20 w 105"/>
                <a:gd name="T3" fmla="*/ 9 h 159"/>
                <a:gd name="T4" fmla="*/ 30 w 105"/>
                <a:gd name="T5" fmla="*/ 25 h 159"/>
                <a:gd name="T6" fmla="*/ 37 w 105"/>
                <a:gd name="T7" fmla="*/ 33 h 159"/>
                <a:gd name="T8" fmla="*/ 47 w 105"/>
                <a:gd name="T9" fmla="*/ 38 h 159"/>
                <a:gd name="T10" fmla="*/ 54 w 105"/>
                <a:gd name="T11" fmla="*/ 42 h 159"/>
                <a:gd name="T12" fmla="*/ 64 w 105"/>
                <a:gd name="T13" fmla="*/ 47 h 159"/>
                <a:gd name="T14" fmla="*/ 81 w 105"/>
                <a:gd name="T15" fmla="*/ 60 h 159"/>
                <a:gd name="T16" fmla="*/ 95 w 105"/>
                <a:gd name="T17" fmla="*/ 74 h 159"/>
                <a:gd name="T18" fmla="*/ 102 w 105"/>
                <a:gd name="T19" fmla="*/ 87 h 159"/>
                <a:gd name="T20" fmla="*/ 104 w 105"/>
                <a:gd name="T21" fmla="*/ 100 h 159"/>
                <a:gd name="T22" fmla="*/ 105 w 105"/>
                <a:gd name="T23" fmla="*/ 128 h 159"/>
                <a:gd name="T24" fmla="*/ 100 w 105"/>
                <a:gd name="T25" fmla="*/ 159 h 159"/>
                <a:gd name="T26" fmla="*/ 93 w 105"/>
                <a:gd name="T27" fmla="*/ 149 h 159"/>
                <a:gd name="T28" fmla="*/ 75 w 105"/>
                <a:gd name="T29" fmla="*/ 131 h 159"/>
                <a:gd name="T30" fmla="*/ 53 w 105"/>
                <a:gd name="T31" fmla="*/ 115 h 159"/>
                <a:gd name="T32" fmla="*/ 35 w 105"/>
                <a:gd name="T33" fmla="*/ 101 h 159"/>
                <a:gd name="T34" fmla="*/ 11 w 105"/>
                <a:gd name="T35" fmla="*/ 79 h 159"/>
                <a:gd name="T36" fmla="*/ 5 w 105"/>
                <a:gd name="T37" fmla="*/ 68 h 159"/>
                <a:gd name="T38" fmla="*/ 0 w 105"/>
                <a:gd name="T39" fmla="*/ 55 h 159"/>
                <a:gd name="T40" fmla="*/ 2 w 105"/>
                <a:gd name="T41" fmla="*/ 38 h 159"/>
                <a:gd name="T42" fmla="*/ 6 w 105"/>
                <a:gd name="T43" fmla="*/ 19 h 159"/>
                <a:gd name="T44" fmla="*/ 15 w 105"/>
                <a:gd name="T45" fmla="*/ 0 h 1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5"/>
                <a:gd name="T70" fmla="*/ 0 h 159"/>
                <a:gd name="T71" fmla="*/ 105 w 105"/>
                <a:gd name="T72" fmla="*/ 159 h 15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5" h="159">
                  <a:moveTo>
                    <a:pt x="15" y="0"/>
                  </a:moveTo>
                  <a:lnTo>
                    <a:pt x="20" y="9"/>
                  </a:lnTo>
                  <a:lnTo>
                    <a:pt x="30" y="25"/>
                  </a:lnTo>
                  <a:lnTo>
                    <a:pt x="37" y="33"/>
                  </a:lnTo>
                  <a:lnTo>
                    <a:pt x="47" y="38"/>
                  </a:lnTo>
                  <a:lnTo>
                    <a:pt x="54" y="42"/>
                  </a:lnTo>
                  <a:lnTo>
                    <a:pt x="64" y="47"/>
                  </a:lnTo>
                  <a:lnTo>
                    <a:pt x="81" y="60"/>
                  </a:lnTo>
                  <a:lnTo>
                    <a:pt x="95" y="74"/>
                  </a:lnTo>
                  <a:lnTo>
                    <a:pt x="102" y="87"/>
                  </a:lnTo>
                  <a:lnTo>
                    <a:pt x="104" y="100"/>
                  </a:lnTo>
                  <a:lnTo>
                    <a:pt x="105" y="128"/>
                  </a:lnTo>
                  <a:lnTo>
                    <a:pt x="100" y="159"/>
                  </a:lnTo>
                  <a:lnTo>
                    <a:pt x="93" y="149"/>
                  </a:lnTo>
                  <a:lnTo>
                    <a:pt x="75" y="131"/>
                  </a:lnTo>
                  <a:lnTo>
                    <a:pt x="53" y="115"/>
                  </a:lnTo>
                  <a:lnTo>
                    <a:pt x="35" y="101"/>
                  </a:lnTo>
                  <a:lnTo>
                    <a:pt x="11" y="79"/>
                  </a:lnTo>
                  <a:lnTo>
                    <a:pt x="5" y="68"/>
                  </a:lnTo>
                  <a:lnTo>
                    <a:pt x="0" y="55"/>
                  </a:lnTo>
                  <a:lnTo>
                    <a:pt x="2" y="38"/>
                  </a:lnTo>
                  <a:lnTo>
                    <a:pt x="6" y="19"/>
                  </a:lnTo>
                  <a:lnTo>
                    <a:pt x="15" y="0"/>
                  </a:lnTo>
                </a:path>
              </a:pathLst>
            </a:custGeom>
            <a:noFill/>
            <a:ln w="4763" cap="rnd">
              <a:solidFill>
                <a:srgbClr val="D7AB00"/>
              </a:solidFill>
              <a:prstDash val="solid"/>
              <a:round/>
              <a:headEnd/>
              <a:tailEnd/>
            </a:ln>
          </p:spPr>
          <p:txBody>
            <a:bodyPr/>
            <a:lstStyle/>
            <a:p>
              <a:endParaRPr lang="ru-RU"/>
            </a:p>
          </p:txBody>
        </p:sp>
        <p:sp>
          <p:nvSpPr>
            <p:cNvPr id="162356" name="Freeform 4013"/>
            <p:cNvSpPr>
              <a:spLocks/>
            </p:cNvSpPr>
            <p:nvPr/>
          </p:nvSpPr>
          <p:spPr bwMode="auto">
            <a:xfrm>
              <a:off x="1810" y="2348"/>
              <a:ext cx="134" cy="59"/>
            </a:xfrm>
            <a:custGeom>
              <a:avLst/>
              <a:gdLst>
                <a:gd name="T0" fmla="*/ 65 w 134"/>
                <a:gd name="T1" fmla="*/ 57 h 59"/>
                <a:gd name="T2" fmla="*/ 52 w 134"/>
                <a:gd name="T3" fmla="*/ 56 h 59"/>
                <a:gd name="T4" fmla="*/ 39 w 134"/>
                <a:gd name="T5" fmla="*/ 54 h 59"/>
                <a:gd name="T6" fmla="*/ 28 w 134"/>
                <a:gd name="T7" fmla="*/ 50 h 59"/>
                <a:gd name="T8" fmla="*/ 19 w 134"/>
                <a:gd name="T9" fmla="*/ 46 h 59"/>
                <a:gd name="T10" fmla="*/ 11 w 134"/>
                <a:gd name="T11" fmla="*/ 41 h 59"/>
                <a:gd name="T12" fmla="*/ 8 w 134"/>
                <a:gd name="T13" fmla="*/ 39 h 59"/>
                <a:gd name="T14" fmla="*/ 5 w 134"/>
                <a:gd name="T15" fmla="*/ 35 h 59"/>
                <a:gd name="T16" fmla="*/ 2 w 134"/>
                <a:gd name="T17" fmla="*/ 30 h 59"/>
                <a:gd name="T18" fmla="*/ 2 w 134"/>
                <a:gd name="T19" fmla="*/ 26 h 59"/>
                <a:gd name="T20" fmla="*/ 0 w 134"/>
                <a:gd name="T21" fmla="*/ 24 h 59"/>
                <a:gd name="T22" fmla="*/ 2 w 134"/>
                <a:gd name="T23" fmla="*/ 22 h 59"/>
                <a:gd name="T24" fmla="*/ 3 w 134"/>
                <a:gd name="T25" fmla="*/ 19 h 59"/>
                <a:gd name="T26" fmla="*/ 5 w 134"/>
                <a:gd name="T27" fmla="*/ 15 h 59"/>
                <a:gd name="T28" fmla="*/ 7 w 134"/>
                <a:gd name="T29" fmla="*/ 14 h 59"/>
                <a:gd name="T30" fmla="*/ 9 w 134"/>
                <a:gd name="T31" fmla="*/ 11 h 59"/>
                <a:gd name="T32" fmla="*/ 15 w 134"/>
                <a:gd name="T33" fmla="*/ 9 h 59"/>
                <a:gd name="T34" fmla="*/ 22 w 134"/>
                <a:gd name="T35" fmla="*/ 6 h 59"/>
                <a:gd name="T36" fmla="*/ 32 w 134"/>
                <a:gd name="T37" fmla="*/ 3 h 59"/>
                <a:gd name="T38" fmla="*/ 44 w 134"/>
                <a:gd name="T39" fmla="*/ 2 h 59"/>
                <a:gd name="T40" fmla="*/ 57 w 134"/>
                <a:gd name="T41" fmla="*/ 0 h 59"/>
                <a:gd name="T42" fmla="*/ 69 w 134"/>
                <a:gd name="T43" fmla="*/ 2 h 59"/>
                <a:gd name="T44" fmla="*/ 84 w 134"/>
                <a:gd name="T45" fmla="*/ 3 h 59"/>
                <a:gd name="T46" fmla="*/ 97 w 134"/>
                <a:gd name="T47" fmla="*/ 6 h 59"/>
                <a:gd name="T48" fmla="*/ 107 w 134"/>
                <a:gd name="T49" fmla="*/ 9 h 59"/>
                <a:gd name="T50" fmla="*/ 116 w 134"/>
                <a:gd name="T51" fmla="*/ 14 h 59"/>
                <a:gd name="T52" fmla="*/ 125 w 134"/>
                <a:gd name="T53" fmla="*/ 18 h 59"/>
                <a:gd name="T54" fmla="*/ 128 w 134"/>
                <a:gd name="T55" fmla="*/ 22 h 59"/>
                <a:gd name="T56" fmla="*/ 129 w 134"/>
                <a:gd name="T57" fmla="*/ 23 h 59"/>
                <a:gd name="T58" fmla="*/ 133 w 134"/>
                <a:gd name="T59" fmla="*/ 29 h 59"/>
                <a:gd name="T60" fmla="*/ 134 w 134"/>
                <a:gd name="T61" fmla="*/ 33 h 59"/>
                <a:gd name="T62" fmla="*/ 134 w 134"/>
                <a:gd name="T63" fmla="*/ 35 h 59"/>
                <a:gd name="T64" fmla="*/ 133 w 134"/>
                <a:gd name="T65" fmla="*/ 39 h 59"/>
                <a:gd name="T66" fmla="*/ 133 w 134"/>
                <a:gd name="T67" fmla="*/ 40 h 59"/>
                <a:gd name="T68" fmla="*/ 129 w 134"/>
                <a:gd name="T69" fmla="*/ 43 h 59"/>
                <a:gd name="T70" fmla="*/ 128 w 134"/>
                <a:gd name="T71" fmla="*/ 46 h 59"/>
                <a:gd name="T72" fmla="*/ 125 w 134"/>
                <a:gd name="T73" fmla="*/ 48 h 59"/>
                <a:gd name="T74" fmla="*/ 121 w 134"/>
                <a:gd name="T75" fmla="*/ 50 h 59"/>
                <a:gd name="T76" fmla="*/ 112 w 134"/>
                <a:gd name="T77" fmla="*/ 54 h 59"/>
                <a:gd name="T78" fmla="*/ 103 w 134"/>
                <a:gd name="T79" fmla="*/ 56 h 59"/>
                <a:gd name="T80" fmla="*/ 92 w 134"/>
                <a:gd name="T81" fmla="*/ 57 h 59"/>
                <a:gd name="T82" fmla="*/ 79 w 134"/>
                <a:gd name="T83" fmla="*/ 59 h 59"/>
                <a:gd name="T84" fmla="*/ 65 w 134"/>
                <a:gd name="T85" fmla="*/ 57 h 5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4"/>
                <a:gd name="T130" fmla="*/ 0 h 59"/>
                <a:gd name="T131" fmla="*/ 134 w 134"/>
                <a:gd name="T132" fmla="*/ 59 h 5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4" h="59">
                  <a:moveTo>
                    <a:pt x="65" y="57"/>
                  </a:moveTo>
                  <a:lnTo>
                    <a:pt x="52" y="56"/>
                  </a:lnTo>
                  <a:lnTo>
                    <a:pt x="39" y="54"/>
                  </a:lnTo>
                  <a:lnTo>
                    <a:pt x="28" y="50"/>
                  </a:lnTo>
                  <a:lnTo>
                    <a:pt x="19" y="46"/>
                  </a:lnTo>
                  <a:lnTo>
                    <a:pt x="11" y="41"/>
                  </a:lnTo>
                  <a:lnTo>
                    <a:pt x="8" y="39"/>
                  </a:lnTo>
                  <a:lnTo>
                    <a:pt x="5" y="35"/>
                  </a:lnTo>
                  <a:lnTo>
                    <a:pt x="2" y="30"/>
                  </a:lnTo>
                  <a:lnTo>
                    <a:pt x="2" y="26"/>
                  </a:lnTo>
                  <a:lnTo>
                    <a:pt x="0" y="24"/>
                  </a:lnTo>
                  <a:lnTo>
                    <a:pt x="2" y="22"/>
                  </a:lnTo>
                  <a:lnTo>
                    <a:pt x="3" y="19"/>
                  </a:lnTo>
                  <a:lnTo>
                    <a:pt x="5" y="15"/>
                  </a:lnTo>
                  <a:lnTo>
                    <a:pt x="7" y="14"/>
                  </a:lnTo>
                  <a:lnTo>
                    <a:pt x="9" y="11"/>
                  </a:lnTo>
                  <a:lnTo>
                    <a:pt x="15" y="9"/>
                  </a:lnTo>
                  <a:lnTo>
                    <a:pt x="22" y="6"/>
                  </a:lnTo>
                  <a:lnTo>
                    <a:pt x="32" y="3"/>
                  </a:lnTo>
                  <a:lnTo>
                    <a:pt x="44" y="2"/>
                  </a:lnTo>
                  <a:lnTo>
                    <a:pt x="57" y="0"/>
                  </a:lnTo>
                  <a:lnTo>
                    <a:pt x="69" y="2"/>
                  </a:lnTo>
                  <a:lnTo>
                    <a:pt x="84" y="3"/>
                  </a:lnTo>
                  <a:lnTo>
                    <a:pt x="97" y="6"/>
                  </a:lnTo>
                  <a:lnTo>
                    <a:pt x="107" y="9"/>
                  </a:lnTo>
                  <a:lnTo>
                    <a:pt x="116" y="14"/>
                  </a:lnTo>
                  <a:lnTo>
                    <a:pt x="125" y="18"/>
                  </a:lnTo>
                  <a:lnTo>
                    <a:pt x="128" y="22"/>
                  </a:lnTo>
                  <a:lnTo>
                    <a:pt x="129" y="23"/>
                  </a:lnTo>
                  <a:lnTo>
                    <a:pt x="133" y="29"/>
                  </a:lnTo>
                  <a:lnTo>
                    <a:pt x="134" y="33"/>
                  </a:lnTo>
                  <a:lnTo>
                    <a:pt x="134" y="35"/>
                  </a:lnTo>
                  <a:lnTo>
                    <a:pt x="133" y="39"/>
                  </a:lnTo>
                  <a:lnTo>
                    <a:pt x="133" y="40"/>
                  </a:lnTo>
                  <a:lnTo>
                    <a:pt x="129" y="43"/>
                  </a:lnTo>
                  <a:lnTo>
                    <a:pt x="128" y="46"/>
                  </a:lnTo>
                  <a:lnTo>
                    <a:pt x="125" y="48"/>
                  </a:lnTo>
                  <a:lnTo>
                    <a:pt x="121" y="50"/>
                  </a:lnTo>
                  <a:lnTo>
                    <a:pt x="112" y="54"/>
                  </a:lnTo>
                  <a:lnTo>
                    <a:pt x="103" y="56"/>
                  </a:lnTo>
                  <a:lnTo>
                    <a:pt x="92" y="57"/>
                  </a:lnTo>
                  <a:lnTo>
                    <a:pt x="79" y="59"/>
                  </a:lnTo>
                  <a:lnTo>
                    <a:pt x="65" y="57"/>
                  </a:lnTo>
                  <a:close/>
                </a:path>
              </a:pathLst>
            </a:custGeom>
            <a:solidFill>
              <a:srgbClr val="FFFFFF"/>
            </a:solidFill>
            <a:ln w="9525">
              <a:noFill/>
              <a:round/>
              <a:headEnd/>
              <a:tailEnd/>
            </a:ln>
          </p:spPr>
          <p:txBody>
            <a:bodyPr/>
            <a:lstStyle/>
            <a:p>
              <a:endParaRPr lang="ru-RU"/>
            </a:p>
          </p:txBody>
        </p:sp>
        <p:sp>
          <p:nvSpPr>
            <p:cNvPr id="162357" name="Freeform 4014"/>
            <p:cNvSpPr>
              <a:spLocks/>
            </p:cNvSpPr>
            <p:nvPr/>
          </p:nvSpPr>
          <p:spPr bwMode="auto">
            <a:xfrm>
              <a:off x="1810" y="2350"/>
              <a:ext cx="133" cy="57"/>
            </a:xfrm>
            <a:custGeom>
              <a:avLst/>
              <a:gdLst>
                <a:gd name="T0" fmla="*/ 63 w 133"/>
                <a:gd name="T1" fmla="*/ 57 h 57"/>
                <a:gd name="T2" fmla="*/ 51 w 133"/>
                <a:gd name="T3" fmla="*/ 55 h 57"/>
                <a:gd name="T4" fmla="*/ 38 w 133"/>
                <a:gd name="T5" fmla="*/ 53 h 57"/>
                <a:gd name="T6" fmla="*/ 17 w 133"/>
                <a:gd name="T7" fmla="*/ 44 h 57"/>
                <a:gd name="T8" fmla="*/ 10 w 133"/>
                <a:gd name="T9" fmla="*/ 40 h 57"/>
                <a:gd name="T10" fmla="*/ 3 w 133"/>
                <a:gd name="T11" fmla="*/ 34 h 57"/>
                <a:gd name="T12" fmla="*/ 0 w 133"/>
                <a:gd name="T13" fmla="*/ 22 h 57"/>
                <a:gd name="T14" fmla="*/ 2 w 133"/>
                <a:gd name="T15" fmla="*/ 17 h 57"/>
                <a:gd name="T16" fmla="*/ 6 w 133"/>
                <a:gd name="T17" fmla="*/ 13 h 57"/>
                <a:gd name="T18" fmla="*/ 20 w 133"/>
                <a:gd name="T19" fmla="*/ 2 h 57"/>
                <a:gd name="T20" fmla="*/ 43 w 133"/>
                <a:gd name="T21" fmla="*/ 0 h 57"/>
                <a:gd name="T22" fmla="*/ 68 w 133"/>
                <a:gd name="T23" fmla="*/ 0 h 57"/>
                <a:gd name="T24" fmla="*/ 82 w 133"/>
                <a:gd name="T25" fmla="*/ 1 h 57"/>
                <a:gd name="T26" fmla="*/ 95 w 133"/>
                <a:gd name="T27" fmla="*/ 4 h 57"/>
                <a:gd name="T28" fmla="*/ 115 w 133"/>
                <a:gd name="T29" fmla="*/ 13 h 57"/>
                <a:gd name="T30" fmla="*/ 123 w 133"/>
                <a:gd name="T31" fmla="*/ 17 h 57"/>
                <a:gd name="T32" fmla="*/ 128 w 133"/>
                <a:gd name="T33" fmla="*/ 22 h 57"/>
                <a:gd name="T34" fmla="*/ 133 w 133"/>
                <a:gd name="T35" fmla="*/ 34 h 57"/>
                <a:gd name="T36" fmla="*/ 131 w 133"/>
                <a:gd name="T37" fmla="*/ 40 h 57"/>
                <a:gd name="T38" fmla="*/ 126 w 133"/>
                <a:gd name="T39" fmla="*/ 44 h 57"/>
                <a:gd name="T40" fmla="*/ 111 w 133"/>
                <a:gd name="T41" fmla="*/ 53 h 57"/>
                <a:gd name="T42" fmla="*/ 90 w 133"/>
                <a:gd name="T43" fmla="*/ 57 h 57"/>
                <a:gd name="T44" fmla="*/ 63 w 133"/>
                <a:gd name="T45" fmla="*/ 57 h 5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3"/>
                <a:gd name="T70" fmla="*/ 0 h 57"/>
                <a:gd name="T71" fmla="*/ 133 w 133"/>
                <a:gd name="T72" fmla="*/ 57 h 5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3" h="57">
                  <a:moveTo>
                    <a:pt x="63" y="57"/>
                  </a:moveTo>
                  <a:lnTo>
                    <a:pt x="51" y="55"/>
                  </a:lnTo>
                  <a:lnTo>
                    <a:pt x="38" y="53"/>
                  </a:lnTo>
                  <a:lnTo>
                    <a:pt x="17" y="44"/>
                  </a:lnTo>
                  <a:lnTo>
                    <a:pt x="10" y="40"/>
                  </a:lnTo>
                  <a:lnTo>
                    <a:pt x="3" y="34"/>
                  </a:lnTo>
                  <a:lnTo>
                    <a:pt x="0" y="22"/>
                  </a:lnTo>
                  <a:lnTo>
                    <a:pt x="2" y="17"/>
                  </a:lnTo>
                  <a:lnTo>
                    <a:pt x="6" y="13"/>
                  </a:lnTo>
                  <a:lnTo>
                    <a:pt x="20" y="2"/>
                  </a:lnTo>
                  <a:lnTo>
                    <a:pt x="43" y="0"/>
                  </a:lnTo>
                  <a:lnTo>
                    <a:pt x="68" y="0"/>
                  </a:lnTo>
                  <a:lnTo>
                    <a:pt x="82" y="1"/>
                  </a:lnTo>
                  <a:lnTo>
                    <a:pt x="95" y="4"/>
                  </a:lnTo>
                  <a:lnTo>
                    <a:pt x="115" y="13"/>
                  </a:lnTo>
                  <a:lnTo>
                    <a:pt x="123" y="17"/>
                  </a:lnTo>
                  <a:lnTo>
                    <a:pt x="128" y="22"/>
                  </a:lnTo>
                  <a:lnTo>
                    <a:pt x="133" y="34"/>
                  </a:lnTo>
                  <a:lnTo>
                    <a:pt x="131" y="40"/>
                  </a:lnTo>
                  <a:lnTo>
                    <a:pt x="126" y="44"/>
                  </a:lnTo>
                  <a:lnTo>
                    <a:pt x="111" y="53"/>
                  </a:lnTo>
                  <a:lnTo>
                    <a:pt x="90" y="57"/>
                  </a:lnTo>
                  <a:lnTo>
                    <a:pt x="63" y="57"/>
                  </a:lnTo>
                </a:path>
              </a:pathLst>
            </a:custGeom>
            <a:noFill/>
            <a:ln w="6350" cap="rnd">
              <a:solidFill>
                <a:srgbClr val="000000"/>
              </a:solidFill>
              <a:prstDash val="solid"/>
              <a:round/>
              <a:headEnd/>
              <a:tailEnd/>
            </a:ln>
          </p:spPr>
          <p:txBody>
            <a:bodyPr/>
            <a:lstStyle/>
            <a:p>
              <a:endParaRPr lang="ru-RU"/>
            </a:p>
          </p:txBody>
        </p:sp>
        <p:sp>
          <p:nvSpPr>
            <p:cNvPr id="162358" name="Freeform 4015"/>
            <p:cNvSpPr>
              <a:spLocks/>
            </p:cNvSpPr>
            <p:nvPr/>
          </p:nvSpPr>
          <p:spPr bwMode="auto">
            <a:xfrm>
              <a:off x="2017" y="2427"/>
              <a:ext cx="133" cy="58"/>
            </a:xfrm>
            <a:custGeom>
              <a:avLst/>
              <a:gdLst>
                <a:gd name="T0" fmla="*/ 64 w 133"/>
                <a:gd name="T1" fmla="*/ 58 h 58"/>
                <a:gd name="T2" fmla="*/ 51 w 133"/>
                <a:gd name="T3" fmla="*/ 56 h 58"/>
                <a:gd name="T4" fmla="*/ 38 w 133"/>
                <a:gd name="T5" fmla="*/ 53 h 58"/>
                <a:gd name="T6" fmla="*/ 28 w 133"/>
                <a:gd name="T7" fmla="*/ 50 h 58"/>
                <a:gd name="T8" fmla="*/ 18 w 133"/>
                <a:gd name="T9" fmla="*/ 45 h 58"/>
                <a:gd name="T10" fmla="*/ 10 w 133"/>
                <a:gd name="T11" fmla="*/ 41 h 58"/>
                <a:gd name="T12" fmla="*/ 7 w 133"/>
                <a:gd name="T13" fmla="*/ 38 h 58"/>
                <a:gd name="T14" fmla="*/ 4 w 133"/>
                <a:gd name="T15" fmla="*/ 36 h 58"/>
                <a:gd name="T16" fmla="*/ 0 w 133"/>
                <a:gd name="T17" fmla="*/ 30 h 58"/>
                <a:gd name="T18" fmla="*/ 0 w 133"/>
                <a:gd name="T19" fmla="*/ 27 h 58"/>
                <a:gd name="T20" fmla="*/ 0 w 133"/>
                <a:gd name="T21" fmla="*/ 23 h 58"/>
                <a:gd name="T22" fmla="*/ 0 w 133"/>
                <a:gd name="T23" fmla="*/ 21 h 58"/>
                <a:gd name="T24" fmla="*/ 2 w 133"/>
                <a:gd name="T25" fmla="*/ 19 h 58"/>
                <a:gd name="T26" fmla="*/ 4 w 133"/>
                <a:gd name="T27" fmla="*/ 16 h 58"/>
                <a:gd name="T28" fmla="*/ 7 w 133"/>
                <a:gd name="T29" fmla="*/ 13 h 58"/>
                <a:gd name="T30" fmla="*/ 10 w 133"/>
                <a:gd name="T31" fmla="*/ 11 h 58"/>
                <a:gd name="T32" fmla="*/ 13 w 133"/>
                <a:gd name="T33" fmla="*/ 8 h 58"/>
                <a:gd name="T34" fmla="*/ 21 w 133"/>
                <a:gd name="T35" fmla="*/ 4 h 58"/>
                <a:gd name="T36" fmla="*/ 32 w 133"/>
                <a:gd name="T37" fmla="*/ 4 h 58"/>
                <a:gd name="T38" fmla="*/ 43 w 133"/>
                <a:gd name="T39" fmla="*/ 0 h 58"/>
                <a:gd name="T40" fmla="*/ 56 w 133"/>
                <a:gd name="T41" fmla="*/ 0 h 58"/>
                <a:gd name="T42" fmla="*/ 70 w 133"/>
                <a:gd name="T43" fmla="*/ 0 h 58"/>
                <a:gd name="T44" fmla="*/ 83 w 133"/>
                <a:gd name="T45" fmla="*/ 4 h 58"/>
                <a:gd name="T46" fmla="*/ 95 w 133"/>
                <a:gd name="T47" fmla="*/ 4 h 58"/>
                <a:gd name="T48" fmla="*/ 107 w 133"/>
                <a:gd name="T49" fmla="*/ 10 h 58"/>
                <a:gd name="T50" fmla="*/ 116 w 133"/>
                <a:gd name="T51" fmla="*/ 13 h 58"/>
                <a:gd name="T52" fmla="*/ 124 w 133"/>
                <a:gd name="T53" fmla="*/ 17 h 58"/>
                <a:gd name="T54" fmla="*/ 127 w 133"/>
                <a:gd name="T55" fmla="*/ 21 h 58"/>
                <a:gd name="T56" fmla="*/ 128 w 133"/>
                <a:gd name="T57" fmla="*/ 23 h 58"/>
                <a:gd name="T58" fmla="*/ 133 w 133"/>
                <a:gd name="T59" fmla="*/ 30 h 58"/>
                <a:gd name="T60" fmla="*/ 133 w 133"/>
                <a:gd name="T61" fmla="*/ 31 h 58"/>
                <a:gd name="T62" fmla="*/ 133 w 133"/>
                <a:gd name="T63" fmla="*/ 34 h 58"/>
                <a:gd name="T64" fmla="*/ 133 w 133"/>
                <a:gd name="T65" fmla="*/ 37 h 58"/>
                <a:gd name="T66" fmla="*/ 131 w 133"/>
                <a:gd name="T67" fmla="*/ 41 h 58"/>
                <a:gd name="T68" fmla="*/ 130 w 133"/>
                <a:gd name="T69" fmla="*/ 43 h 58"/>
                <a:gd name="T70" fmla="*/ 127 w 133"/>
                <a:gd name="T71" fmla="*/ 45 h 58"/>
                <a:gd name="T72" fmla="*/ 124 w 133"/>
                <a:gd name="T73" fmla="*/ 48 h 58"/>
                <a:gd name="T74" fmla="*/ 120 w 133"/>
                <a:gd name="T75" fmla="*/ 50 h 58"/>
                <a:gd name="T76" fmla="*/ 113 w 133"/>
                <a:gd name="T77" fmla="*/ 53 h 58"/>
                <a:gd name="T78" fmla="*/ 102 w 133"/>
                <a:gd name="T79" fmla="*/ 56 h 58"/>
                <a:gd name="T80" fmla="*/ 90 w 133"/>
                <a:gd name="T81" fmla="*/ 58 h 58"/>
                <a:gd name="T82" fmla="*/ 78 w 133"/>
                <a:gd name="T83" fmla="*/ 58 h 58"/>
                <a:gd name="T84" fmla="*/ 64 w 133"/>
                <a:gd name="T85" fmla="*/ 58 h 5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3"/>
                <a:gd name="T130" fmla="*/ 0 h 58"/>
                <a:gd name="T131" fmla="*/ 133 w 133"/>
                <a:gd name="T132" fmla="*/ 58 h 5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3" h="58">
                  <a:moveTo>
                    <a:pt x="64" y="58"/>
                  </a:moveTo>
                  <a:lnTo>
                    <a:pt x="51" y="56"/>
                  </a:lnTo>
                  <a:lnTo>
                    <a:pt x="38" y="53"/>
                  </a:lnTo>
                  <a:lnTo>
                    <a:pt x="28" y="50"/>
                  </a:lnTo>
                  <a:lnTo>
                    <a:pt x="18" y="45"/>
                  </a:lnTo>
                  <a:lnTo>
                    <a:pt x="10" y="41"/>
                  </a:lnTo>
                  <a:lnTo>
                    <a:pt x="7" y="38"/>
                  </a:lnTo>
                  <a:lnTo>
                    <a:pt x="4" y="36"/>
                  </a:lnTo>
                  <a:lnTo>
                    <a:pt x="0" y="30"/>
                  </a:lnTo>
                  <a:lnTo>
                    <a:pt x="0" y="27"/>
                  </a:lnTo>
                  <a:lnTo>
                    <a:pt x="0" y="23"/>
                  </a:lnTo>
                  <a:lnTo>
                    <a:pt x="0" y="21"/>
                  </a:lnTo>
                  <a:lnTo>
                    <a:pt x="2" y="19"/>
                  </a:lnTo>
                  <a:lnTo>
                    <a:pt x="4" y="16"/>
                  </a:lnTo>
                  <a:lnTo>
                    <a:pt x="7" y="13"/>
                  </a:lnTo>
                  <a:lnTo>
                    <a:pt x="10" y="11"/>
                  </a:lnTo>
                  <a:lnTo>
                    <a:pt x="13" y="8"/>
                  </a:lnTo>
                  <a:lnTo>
                    <a:pt x="21" y="4"/>
                  </a:lnTo>
                  <a:lnTo>
                    <a:pt x="32" y="4"/>
                  </a:lnTo>
                  <a:lnTo>
                    <a:pt x="43" y="0"/>
                  </a:lnTo>
                  <a:lnTo>
                    <a:pt x="56" y="0"/>
                  </a:lnTo>
                  <a:lnTo>
                    <a:pt x="70" y="0"/>
                  </a:lnTo>
                  <a:lnTo>
                    <a:pt x="83" y="4"/>
                  </a:lnTo>
                  <a:lnTo>
                    <a:pt x="95" y="4"/>
                  </a:lnTo>
                  <a:lnTo>
                    <a:pt x="107" y="10"/>
                  </a:lnTo>
                  <a:lnTo>
                    <a:pt x="116" y="13"/>
                  </a:lnTo>
                  <a:lnTo>
                    <a:pt x="124" y="17"/>
                  </a:lnTo>
                  <a:lnTo>
                    <a:pt x="127" y="21"/>
                  </a:lnTo>
                  <a:lnTo>
                    <a:pt x="128" y="23"/>
                  </a:lnTo>
                  <a:lnTo>
                    <a:pt x="133" y="30"/>
                  </a:lnTo>
                  <a:lnTo>
                    <a:pt x="133" y="31"/>
                  </a:lnTo>
                  <a:lnTo>
                    <a:pt x="133" y="34"/>
                  </a:lnTo>
                  <a:lnTo>
                    <a:pt x="133" y="37"/>
                  </a:lnTo>
                  <a:lnTo>
                    <a:pt x="131" y="41"/>
                  </a:lnTo>
                  <a:lnTo>
                    <a:pt x="130" y="43"/>
                  </a:lnTo>
                  <a:lnTo>
                    <a:pt x="127" y="45"/>
                  </a:lnTo>
                  <a:lnTo>
                    <a:pt x="124" y="48"/>
                  </a:lnTo>
                  <a:lnTo>
                    <a:pt x="120" y="50"/>
                  </a:lnTo>
                  <a:lnTo>
                    <a:pt x="113" y="53"/>
                  </a:lnTo>
                  <a:lnTo>
                    <a:pt x="102" y="56"/>
                  </a:lnTo>
                  <a:lnTo>
                    <a:pt x="90" y="58"/>
                  </a:lnTo>
                  <a:lnTo>
                    <a:pt x="78" y="58"/>
                  </a:lnTo>
                  <a:lnTo>
                    <a:pt x="64" y="58"/>
                  </a:lnTo>
                  <a:close/>
                </a:path>
              </a:pathLst>
            </a:custGeom>
            <a:solidFill>
              <a:srgbClr val="FFFFFF"/>
            </a:solidFill>
            <a:ln w="9525">
              <a:noFill/>
              <a:round/>
              <a:headEnd/>
              <a:tailEnd/>
            </a:ln>
          </p:spPr>
          <p:txBody>
            <a:bodyPr/>
            <a:lstStyle/>
            <a:p>
              <a:endParaRPr lang="ru-RU"/>
            </a:p>
          </p:txBody>
        </p:sp>
        <p:sp>
          <p:nvSpPr>
            <p:cNvPr id="162359" name="Freeform 4016"/>
            <p:cNvSpPr>
              <a:spLocks/>
            </p:cNvSpPr>
            <p:nvPr/>
          </p:nvSpPr>
          <p:spPr bwMode="auto">
            <a:xfrm>
              <a:off x="2017" y="2427"/>
              <a:ext cx="133" cy="58"/>
            </a:xfrm>
            <a:custGeom>
              <a:avLst/>
              <a:gdLst>
                <a:gd name="T0" fmla="*/ 64 w 133"/>
                <a:gd name="T1" fmla="*/ 58 h 58"/>
                <a:gd name="T2" fmla="*/ 51 w 133"/>
                <a:gd name="T3" fmla="*/ 56 h 58"/>
                <a:gd name="T4" fmla="*/ 38 w 133"/>
                <a:gd name="T5" fmla="*/ 53 h 58"/>
                <a:gd name="T6" fmla="*/ 18 w 133"/>
                <a:gd name="T7" fmla="*/ 45 h 58"/>
                <a:gd name="T8" fmla="*/ 10 w 133"/>
                <a:gd name="T9" fmla="*/ 41 h 58"/>
                <a:gd name="T10" fmla="*/ 6 w 133"/>
                <a:gd name="T11" fmla="*/ 34 h 58"/>
                <a:gd name="T12" fmla="*/ 0 w 133"/>
                <a:gd name="T13" fmla="*/ 23 h 58"/>
                <a:gd name="T14" fmla="*/ 2 w 133"/>
                <a:gd name="T15" fmla="*/ 17 h 58"/>
                <a:gd name="T16" fmla="*/ 7 w 133"/>
                <a:gd name="T17" fmla="*/ 13 h 58"/>
                <a:gd name="T18" fmla="*/ 21 w 133"/>
                <a:gd name="T19" fmla="*/ 4 h 58"/>
                <a:gd name="T20" fmla="*/ 43 w 133"/>
                <a:gd name="T21" fmla="*/ 0 h 58"/>
                <a:gd name="T22" fmla="*/ 70 w 133"/>
                <a:gd name="T23" fmla="*/ 0 h 58"/>
                <a:gd name="T24" fmla="*/ 83 w 133"/>
                <a:gd name="T25" fmla="*/ 2 h 58"/>
                <a:gd name="T26" fmla="*/ 95 w 133"/>
                <a:gd name="T27" fmla="*/ 4 h 58"/>
                <a:gd name="T28" fmla="*/ 116 w 133"/>
                <a:gd name="T29" fmla="*/ 13 h 58"/>
                <a:gd name="T30" fmla="*/ 124 w 133"/>
                <a:gd name="T31" fmla="*/ 17 h 58"/>
                <a:gd name="T32" fmla="*/ 130 w 133"/>
                <a:gd name="T33" fmla="*/ 23 h 58"/>
                <a:gd name="T34" fmla="*/ 133 w 133"/>
                <a:gd name="T35" fmla="*/ 34 h 58"/>
                <a:gd name="T36" fmla="*/ 131 w 133"/>
                <a:gd name="T37" fmla="*/ 41 h 58"/>
                <a:gd name="T38" fmla="*/ 127 w 133"/>
                <a:gd name="T39" fmla="*/ 45 h 58"/>
                <a:gd name="T40" fmla="*/ 113 w 133"/>
                <a:gd name="T41" fmla="*/ 53 h 58"/>
                <a:gd name="T42" fmla="*/ 90 w 133"/>
                <a:gd name="T43" fmla="*/ 58 h 58"/>
                <a:gd name="T44" fmla="*/ 64 w 133"/>
                <a:gd name="T45" fmla="*/ 58 h 5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3"/>
                <a:gd name="T70" fmla="*/ 0 h 58"/>
                <a:gd name="T71" fmla="*/ 133 w 133"/>
                <a:gd name="T72" fmla="*/ 58 h 5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3" h="58">
                  <a:moveTo>
                    <a:pt x="64" y="58"/>
                  </a:moveTo>
                  <a:lnTo>
                    <a:pt x="51" y="56"/>
                  </a:lnTo>
                  <a:lnTo>
                    <a:pt x="38" y="53"/>
                  </a:lnTo>
                  <a:lnTo>
                    <a:pt x="18" y="45"/>
                  </a:lnTo>
                  <a:lnTo>
                    <a:pt x="10" y="41"/>
                  </a:lnTo>
                  <a:lnTo>
                    <a:pt x="6" y="34"/>
                  </a:lnTo>
                  <a:lnTo>
                    <a:pt x="0" y="23"/>
                  </a:lnTo>
                  <a:lnTo>
                    <a:pt x="2" y="17"/>
                  </a:lnTo>
                  <a:lnTo>
                    <a:pt x="7" y="13"/>
                  </a:lnTo>
                  <a:lnTo>
                    <a:pt x="21" y="4"/>
                  </a:lnTo>
                  <a:lnTo>
                    <a:pt x="43" y="0"/>
                  </a:lnTo>
                  <a:lnTo>
                    <a:pt x="70" y="0"/>
                  </a:lnTo>
                  <a:lnTo>
                    <a:pt x="83" y="2"/>
                  </a:lnTo>
                  <a:lnTo>
                    <a:pt x="95" y="4"/>
                  </a:lnTo>
                  <a:lnTo>
                    <a:pt x="116" y="13"/>
                  </a:lnTo>
                  <a:lnTo>
                    <a:pt x="124" y="17"/>
                  </a:lnTo>
                  <a:lnTo>
                    <a:pt x="130" y="23"/>
                  </a:lnTo>
                  <a:lnTo>
                    <a:pt x="133" y="34"/>
                  </a:lnTo>
                  <a:lnTo>
                    <a:pt x="131" y="41"/>
                  </a:lnTo>
                  <a:lnTo>
                    <a:pt x="127" y="45"/>
                  </a:lnTo>
                  <a:lnTo>
                    <a:pt x="113" y="53"/>
                  </a:lnTo>
                  <a:lnTo>
                    <a:pt x="90" y="58"/>
                  </a:lnTo>
                  <a:lnTo>
                    <a:pt x="64" y="58"/>
                  </a:lnTo>
                </a:path>
              </a:pathLst>
            </a:custGeom>
            <a:noFill/>
            <a:ln w="6350" cap="rnd">
              <a:solidFill>
                <a:srgbClr val="000000"/>
              </a:solidFill>
              <a:prstDash val="solid"/>
              <a:round/>
              <a:headEnd/>
              <a:tailEnd/>
            </a:ln>
          </p:spPr>
          <p:txBody>
            <a:bodyPr/>
            <a:lstStyle/>
            <a:p>
              <a:endParaRPr lang="ru-RU"/>
            </a:p>
          </p:txBody>
        </p:sp>
        <p:sp>
          <p:nvSpPr>
            <p:cNvPr id="162360" name="Freeform 4017"/>
            <p:cNvSpPr>
              <a:spLocks/>
            </p:cNvSpPr>
            <p:nvPr/>
          </p:nvSpPr>
          <p:spPr bwMode="auto">
            <a:xfrm>
              <a:off x="2138" y="2456"/>
              <a:ext cx="132" cy="57"/>
            </a:xfrm>
            <a:custGeom>
              <a:avLst/>
              <a:gdLst>
                <a:gd name="T0" fmla="*/ 63 w 132"/>
                <a:gd name="T1" fmla="*/ 57 h 57"/>
                <a:gd name="T2" fmla="*/ 50 w 132"/>
                <a:gd name="T3" fmla="*/ 56 h 57"/>
                <a:gd name="T4" fmla="*/ 38 w 132"/>
                <a:gd name="T5" fmla="*/ 53 h 57"/>
                <a:gd name="T6" fmla="*/ 27 w 132"/>
                <a:gd name="T7" fmla="*/ 48 h 57"/>
                <a:gd name="T8" fmla="*/ 18 w 132"/>
                <a:gd name="T9" fmla="*/ 45 h 57"/>
                <a:gd name="T10" fmla="*/ 10 w 132"/>
                <a:gd name="T11" fmla="*/ 41 h 57"/>
                <a:gd name="T12" fmla="*/ 7 w 132"/>
                <a:gd name="T13" fmla="*/ 37 h 57"/>
                <a:gd name="T14" fmla="*/ 5 w 132"/>
                <a:gd name="T15" fmla="*/ 35 h 57"/>
                <a:gd name="T16" fmla="*/ 0 w 132"/>
                <a:gd name="T17" fmla="*/ 28 h 57"/>
                <a:gd name="T18" fmla="*/ 0 w 132"/>
                <a:gd name="T19" fmla="*/ 26 h 57"/>
                <a:gd name="T20" fmla="*/ 0 w 132"/>
                <a:gd name="T21" fmla="*/ 24 h 57"/>
                <a:gd name="T22" fmla="*/ 0 w 132"/>
                <a:gd name="T23" fmla="*/ 20 h 57"/>
                <a:gd name="T24" fmla="*/ 2 w 132"/>
                <a:gd name="T25" fmla="*/ 17 h 57"/>
                <a:gd name="T26" fmla="*/ 4 w 132"/>
                <a:gd name="T27" fmla="*/ 14 h 57"/>
                <a:gd name="T28" fmla="*/ 7 w 132"/>
                <a:gd name="T29" fmla="*/ 13 h 57"/>
                <a:gd name="T30" fmla="*/ 10 w 132"/>
                <a:gd name="T31" fmla="*/ 9 h 57"/>
                <a:gd name="T32" fmla="*/ 13 w 132"/>
                <a:gd name="T33" fmla="*/ 8 h 57"/>
                <a:gd name="T34" fmla="*/ 21 w 132"/>
                <a:gd name="T35" fmla="*/ 5 h 57"/>
                <a:gd name="T36" fmla="*/ 32 w 132"/>
                <a:gd name="T37" fmla="*/ 2 h 57"/>
                <a:gd name="T38" fmla="*/ 43 w 132"/>
                <a:gd name="T39" fmla="*/ 0 h 57"/>
                <a:gd name="T40" fmla="*/ 55 w 132"/>
                <a:gd name="T41" fmla="*/ 0 h 57"/>
                <a:gd name="T42" fmla="*/ 69 w 132"/>
                <a:gd name="T43" fmla="*/ 0 h 57"/>
                <a:gd name="T44" fmla="*/ 82 w 132"/>
                <a:gd name="T45" fmla="*/ 2 h 57"/>
                <a:gd name="T46" fmla="*/ 94 w 132"/>
                <a:gd name="T47" fmla="*/ 5 h 57"/>
                <a:gd name="T48" fmla="*/ 105 w 132"/>
                <a:gd name="T49" fmla="*/ 8 h 57"/>
                <a:gd name="T50" fmla="*/ 115 w 132"/>
                <a:gd name="T51" fmla="*/ 13 h 57"/>
                <a:gd name="T52" fmla="*/ 122 w 132"/>
                <a:gd name="T53" fmla="*/ 17 h 57"/>
                <a:gd name="T54" fmla="*/ 126 w 132"/>
                <a:gd name="T55" fmla="*/ 20 h 57"/>
                <a:gd name="T56" fmla="*/ 128 w 132"/>
                <a:gd name="T57" fmla="*/ 24 h 57"/>
                <a:gd name="T58" fmla="*/ 132 w 132"/>
                <a:gd name="T59" fmla="*/ 28 h 57"/>
                <a:gd name="T60" fmla="*/ 132 w 132"/>
                <a:gd name="T61" fmla="*/ 31 h 57"/>
                <a:gd name="T62" fmla="*/ 132 w 132"/>
                <a:gd name="T63" fmla="*/ 34 h 57"/>
                <a:gd name="T64" fmla="*/ 132 w 132"/>
                <a:gd name="T65" fmla="*/ 37 h 57"/>
                <a:gd name="T66" fmla="*/ 130 w 132"/>
                <a:gd name="T67" fmla="*/ 40 h 57"/>
                <a:gd name="T68" fmla="*/ 128 w 132"/>
                <a:gd name="T69" fmla="*/ 42 h 57"/>
                <a:gd name="T70" fmla="*/ 126 w 132"/>
                <a:gd name="T71" fmla="*/ 45 h 57"/>
                <a:gd name="T72" fmla="*/ 122 w 132"/>
                <a:gd name="T73" fmla="*/ 46 h 57"/>
                <a:gd name="T74" fmla="*/ 119 w 132"/>
                <a:gd name="T75" fmla="*/ 50 h 57"/>
                <a:gd name="T76" fmla="*/ 111 w 132"/>
                <a:gd name="T77" fmla="*/ 53 h 57"/>
                <a:gd name="T78" fmla="*/ 100 w 132"/>
                <a:gd name="T79" fmla="*/ 56 h 57"/>
                <a:gd name="T80" fmla="*/ 89 w 132"/>
                <a:gd name="T81" fmla="*/ 57 h 57"/>
                <a:gd name="T82" fmla="*/ 77 w 132"/>
                <a:gd name="T83" fmla="*/ 57 h 57"/>
                <a:gd name="T84" fmla="*/ 63 w 132"/>
                <a:gd name="T85" fmla="*/ 57 h 5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2"/>
                <a:gd name="T130" fmla="*/ 0 h 57"/>
                <a:gd name="T131" fmla="*/ 132 w 132"/>
                <a:gd name="T132" fmla="*/ 57 h 5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2" h="57">
                  <a:moveTo>
                    <a:pt x="63" y="57"/>
                  </a:moveTo>
                  <a:lnTo>
                    <a:pt x="50" y="56"/>
                  </a:lnTo>
                  <a:lnTo>
                    <a:pt x="38" y="53"/>
                  </a:lnTo>
                  <a:lnTo>
                    <a:pt x="27" y="48"/>
                  </a:lnTo>
                  <a:lnTo>
                    <a:pt x="18" y="45"/>
                  </a:lnTo>
                  <a:lnTo>
                    <a:pt x="10" y="41"/>
                  </a:lnTo>
                  <a:lnTo>
                    <a:pt x="7" y="37"/>
                  </a:lnTo>
                  <a:lnTo>
                    <a:pt x="5" y="35"/>
                  </a:lnTo>
                  <a:lnTo>
                    <a:pt x="0" y="28"/>
                  </a:lnTo>
                  <a:lnTo>
                    <a:pt x="0" y="26"/>
                  </a:lnTo>
                  <a:lnTo>
                    <a:pt x="0" y="24"/>
                  </a:lnTo>
                  <a:lnTo>
                    <a:pt x="0" y="20"/>
                  </a:lnTo>
                  <a:lnTo>
                    <a:pt x="2" y="17"/>
                  </a:lnTo>
                  <a:lnTo>
                    <a:pt x="4" y="14"/>
                  </a:lnTo>
                  <a:lnTo>
                    <a:pt x="7" y="13"/>
                  </a:lnTo>
                  <a:lnTo>
                    <a:pt x="10" y="9"/>
                  </a:lnTo>
                  <a:lnTo>
                    <a:pt x="13" y="8"/>
                  </a:lnTo>
                  <a:lnTo>
                    <a:pt x="21" y="5"/>
                  </a:lnTo>
                  <a:lnTo>
                    <a:pt x="32" y="2"/>
                  </a:lnTo>
                  <a:lnTo>
                    <a:pt x="43" y="0"/>
                  </a:lnTo>
                  <a:lnTo>
                    <a:pt x="55" y="0"/>
                  </a:lnTo>
                  <a:lnTo>
                    <a:pt x="69" y="0"/>
                  </a:lnTo>
                  <a:lnTo>
                    <a:pt x="82" y="2"/>
                  </a:lnTo>
                  <a:lnTo>
                    <a:pt x="94" y="5"/>
                  </a:lnTo>
                  <a:lnTo>
                    <a:pt x="105" y="8"/>
                  </a:lnTo>
                  <a:lnTo>
                    <a:pt x="115" y="13"/>
                  </a:lnTo>
                  <a:lnTo>
                    <a:pt x="122" y="17"/>
                  </a:lnTo>
                  <a:lnTo>
                    <a:pt x="126" y="20"/>
                  </a:lnTo>
                  <a:lnTo>
                    <a:pt x="128" y="24"/>
                  </a:lnTo>
                  <a:lnTo>
                    <a:pt x="132" y="28"/>
                  </a:lnTo>
                  <a:lnTo>
                    <a:pt x="132" y="31"/>
                  </a:lnTo>
                  <a:lnTo>
                    <a:pt x="132" y="34"/>
                  </a:lnTo>
                  <a:lnTo>
                    <a:pt x="132" y="37"/>
                  </a:lnTo>
                  <a:lnTo>
                    <a:pt x="130" y="40"/>
                  </a:lnTo>
                  <a:lnTo>
                    <a:pt x="128" y="42"/>
                  </a:lnTo>
                  <a:lnTo>
                    <a:pt x="126" y="45"/>
                  </a:lnTo>
                  <a:lnTo>
                    <a:pt x="122" y="46"/>
                  </a:lnTo>
                  <a:lnTo>
                    <a:pt x="119" y="50"/>
                  </a:lnTo>
                  <a:lnTo>
                    <a:pt x="111" y="53"/>
                  </a:lnTo>
                  <a:lnTo>
                    <a:pt x="100" y="56"/>
                  </a:lnTo>
                  <a:lnTo>
                    <a:pt x="89" y="57"/>
                  </a:lnTo>
                  <a:lnTo>
                    <a:pt x="77" y="57"/>
                  </a:lnTo>
                  <a:lnTo>
                    <a:pt x="63" y="57"/>
                  </a:lnTo>
                  <a:close/>
                </a:path>
              </a:pathLst>
            </a:custGeom>
            <a:solidFill>
              <a:srgbClr val="FFFFFF"/>
            </a:solidFill>
            <a:ln w="9525">
              <a:noFill/>
              <a:round/>
              <a:headEnd/>
              <a:tailEnd/>
            </a:ln>
          </p:spPr>
          <p:txBody>
            <a:bodyPr/>
            <a:lstStyle/>
            <a:p>
              <a:endParaRPr lang="ru-RU"/>
            </a:p>
          </p:txBody>
        </p:sp>
        <p:sp>
          <p:nvSpPr>
            <p:cNvPr id="162361" name="Freeform 4018"/>
            <p:cNvSpPr>
              <a:spLocks/>
            </p:cNvSpPr>
            <p:nvPr/>
          </p:nvSpPr>
          <p:spPr bwMode="auto">
            <a:xfrm>
              <a:off x="2138" y="2456"/>
              <a:ext cx="132" cy="57"/>
            </a:xfrm>
            <a:custGeom>
              <a:avLst/>
              <a:gdLst>
                <a:gd name="T0" fmla="*/ 65 w 132"/>
                <a:gd name="T1" fmla="*/ 57 h 57"/>
                <a:gd name="T2" fmla="*/ 50 w 132"/>
                <a:gd name="T3" fmla="*/ 54 h 57"/>
                <a:gd name="T4" fmla="*/ 38 w 132"/>
                <a:gd name="T5" fmla="*/ 53 h 57"/>
                <a:gd name="T6" fmla="*/ 18 w 132"/>
                <a:gd name="T7" fmla="*/ 45 h 57"/>
                <a:gd name="T8" fmla="*/ 10 w 132"/>
                <a:gd name="T9" fmla="*/ 39 h 57"/>
                <a:gd name="T10" fmla="*/ 5 w 132"/>
                <a:gd name="T11" fmla="*/ 35 h 57"/>
                <a:gd name="T12" fmla="*/ 0 w 132"/>
                <a:gd name="T13" fmla="*/ 24 h 57"/>
                <a:gd name="T14" fmla="*/ 2 w 132"/>
                <a:gd name="T15" fmla="*/ 17 h 57"/>
                <a:gd name="T16" fmla="*/ 7 w 132"/>
                <a:gd name="T17" fmla="*/ 13 h 57"/>
                <a:gd name="T18" fmla="*/ 22 w 132"/>
                <a:gd name="T19" fmla="*/ 5 h 57"/>
                <a:gd name="T20" fmla="*/ 43 w 132"/>
                <a:gd name="T21" fmla="*/ 0 h 57"/>
                <a:gd name="T22" fmla="*/ 69 w 132"/>
                <a:gd name="T23" fmla="*/ 0 h 57"/>
                <a:gd name="T24" fmla="*/ 82 w 132"/>
                <a:gd name="T25" fmla="*/ 2 h 57"/>
                <a:gd name="T26" fmla="*/ 94 w 132"/>
                <a:gd name="T27" fmla="*/ 5 h 57"/>
                <a:gd name="T28" fmla="*/ 115 w 132"/>
                <a:gd name="T29" fmla="*/ 13 h 57"/>
                <a:gd name="T30" fmla="*/ 122 w 132"/>
                <a:gd name="T31" fmla="*/ 17 h 57"/>
                <a:gd name="T32" fmla="*/ 128 w 132"/>
                <a:gd name="T33" fmla="*/ 22 h 57"/>
                <a:gd name="T34" fmla="*/ 132 w 132"/>
                <a:gd name="T35" fmla="*/ 34 h 57"/>
                <a:gd name="T36" fmla="*/ 130 w 132"/>
                <a:gd name="T37" fmla="*/ 39 h 57"/>
                <a:gd name="T38" fmla="*/ 126 w 132"/>
                <a:gd name="T39" fmla="*/ 45 h 57"/>
                <a:gd name="T40" fmla="*/ 111 w 132"/>
                <a:gd name="T41" fmla="*/ 53 h 57"/>
                <a:gd name="T42" fmla="*/ 89 w 132"/>
                <a:gd name="T43" fmla="*/ 56 h 57"/>
                <a:gd name="T44" fmla="*/ 65 w 132"/>
                <a:gd name="T45" fmla="*/ 57 h 5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2"/>
                <a:gd name="T70" fmla="*/ 0 h 57"/>
                <a:gd name="T71" fmla="*/ 132 w 132"/>
                <a:gd name="T72" fmla="*/ 57 h 5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2" h="57">
                  <a:moveTo>
                    <a:pt x="65" y="57"/>
                  </a:moveTo>
                  <a:lnTo>
                    <a:pt x="50" y="54"/>
                  </a:lnTo>
                  <a:lnTo>
                    <a:pt x="38" y="53"/>
                  </a:lnTo>
                  <a:lnTo>
                    <a:pt x="18" y="45"/>
                  </a:lnTo>
                  <a:lnTo>
                    <a:pt x="10" y="39"/>
                  </a:lnTo>
                  <a:lnTo>
                    <a:pt x="5" y="35"/>
                  </a:lnTo>
                  <a:lnTo>
                    <a:pt x="0" y="24"/>
                  </a:lnTo>
                  <a:lnTo>
                    <a:pt x="2" y="17"/>
                  </a:lnTo>
                  <a:lnTo>
                    <a:pt x="7" y="13"/>
                  </a:lnTo>
                  <a:lnTo>
                    <a:pt x="22" y="5"/>
                  </a:lnTo>
                  <a:lnTo>
                    <a:pt x="43" y="0"/>
                  </a:lnTo>
                  <a:lnTo>
                    <a:pt x="69" y="0"/>
                  </a:lnTo>
                  <a:lnTo>
                    <a:pt x="82" y="2"/>
                  </a:lnTo>
                  <a:lnTo>
                    <a:pt x="94" y="5"/>
                  </a:lnTo>
                  <a:lnTo>
                    <a:pt x="115" y="13"/>
                  </a:lnTo>
                  <a:lnTo>
                    <a:pt x="122" y="17"/>
                  </a:lnTo>
                  <a:lnTo>
                    <a:pt x="128" y="22"/>
                  </a:lnTo>
                  <a:lnTo>
                    <a:pt x="132" y="34"/>
                  </a:lnTo>
                  <a:lnTo>
                    <a:pt x="130" y="39"/>
                  </a:lnTo>
                  <a:lnTo>
                    <a:pt x="126" y="45"/>
                  </a:lnTo>
                  <a:lnTo>
                    <a:pt x="111" y="53"/>
                  </a:lnTo>
                  <a:lnTo>
                    <a:pt x="89" y="56"/>
                  </a:lnTo>
                  <a:lnTo>
                    <a:pt x="65" y="57"/>
                  </a:lnTo>
                </a:path>
              </a:pathLst>
            </a:custGeom>
            <a:noFill/>
            <a:ln w="6350" cap="rnd">
              <a:solidFill>
                <a:srgbClr val="000000"/>
              </a:solidFill>
              <a:prstDash val="solid"/>
              <a:round/>
              <a:headEnd/>
              <a:tailEnd/>
            </a:ln>
          </p:spPr>
          <p:txBody>
            <a:bodyPr/>
            <a:lstStyle/>
            <a:p>
              <a:endParaRPr lang="ru-RU"/>
            </a:p>
          </p:txBody>
        </p:sp>
        <p:sp>
          <p:nvSpPr>
            <p:cNvPr id="162362" name="Freeform 4019"/>
            <p:cNvSpPr>
              <a:spLocks/>
            </p:cNvSpPr>
            <p:nvPr/>
          </p:nvSpPr>
          <p:spPr bwMode="auto">
            <a:xfrm>
              <a:off x="1914" y="2390"/>
              <a:ext cx="133" cy="59"/>
            </a:xfrm>
            <a:custGeom>
              <a:avLst/>
              <a:gdLst>
                <a:gd name="T0" fmla="*/ 65 w 133"/>
                <a:gd name="T1" fmla="*/ 59 h 59"/>
                <a:gd name="T2" fmla="*/ 51 w 133"/>
                <a:gd name="T3" fmla="*/ 56 h 59"/>
                <a:gd name="T4" fmla="*/ 38 w 133"/>
                <a:gd name="T5" fmla="*/ 54 h 59"/>
                <a:gd name="T6" fmla="*/ 27 w 133"/>
                <a:gd name="T7" fmla="*/ 50 h 59"/>
                <a:gd name="T8" fmla="*/ 18 w 133"/>
                <a:gd name="T9" fmla="*/ 46 h 59"/>
                <a:gd name="T10" fmla="*/ 10 w 133"/>
                <a:gd name="T11" fmla="*/ 40 h 59"/>
                <a:gd name="T12" fmla="*/ 7 w 133"/>
                <a:gd name="T13" fmla="*/ 39 h 59"/>
                <a:gd name="T14" fmla="*/ 5 w 133"/>
                <a:gd name="T15" fmla="*/ 35 h 59"/>
                <a:gd name="T16" fmla="*/ 1 w 133"/>
                <a:gd name="T17" fmla="*/ 29 h 59"/>
                <a:gd name="T18" fmla="*/ 0 w 133"/>
                <a:gd name="T19" fmla="*/ 28 h 59"/>
                <a:gd name="T20" fmla="*/ 0 w 133"/>
                <a:gd name="T21" fmla="*/ 24 h 59"/>
                <a:gd name="T22" fmla="*/ 0 w 133"/>
                <a:gd name="T23" fmla="*/ 21 h 59"/>
                <a:gd name="T24" fmla="*/ 1 w 133"/>
                <a:gd name="T25" fmla="*/ 18 h 59"/>
                <a:gd name="T26" fmla="*/ 3 w 133"/>
                <a:gd name="T27" fmla="*/ 15 h 59"/>
                <a:gd name="T28" fmla="*/ 7 w 133"/>
                <a:gd name="T29" fmla="*/ 13 h 59"/>
                <a:gd name="T30" fmla="*/ 10 w 133"/>
                <a:gd name="T31" fmla="*/ 10 h 59"/>
                <a:gd name="T32" fmla="*/ 12 w 133"/>
                <a:gd name="T33" fmla="*/ 9 h 59"/>
                <a:gd name="T34" fmla="*/ 22 w 133"/>
                <a:gd name="T35" fmla="*/ 5 h 59"/>
                <a:gd name="T36" fmla="*/ 31 w 133"/>
                <a:gd name="T37" fmla="*/ 2 h 59"/>
                <a:gd name="T38" fmla="*/ 43 w 133"/>
                <a:gd name="T39" fmla="*/ 0 h 59"/>
                <a:gd name="T40" fmla="*/ 56 w 133"/>
                <a:gd name="T41" fmla="*/ 0 h 59"/>
                <a:gd name="T42" fmla="*/ 70 w 133"/>
                <a:gd name="T43" fmla="*/ 0 h 59"/>
                <a:gd name="T44" fmla="*/ 82 w 133"/>
                <a:gd name="T45" fmla="*/ 2 h 59"/>
                <a:gd name="T46" fmla="*/ 95 w 133"/>
                <a:gd name="T47" fmla="*/ 5 h 59"/>
                <a:gd name="T48" fmla="*/ 106 w 133"/>
                <a:gd name="T49" fmla="*/ 9 h 59"/>
                <a:gd name="T50" fmla="*/ 116 w 133"/>
                <a:gd name="T51" fmla="*/ 13 h 59"/>
                <a:gd name="T52" fmla="*/ 124 w 133"/>
                <a:gd name="T53" fmla="*/ 18 h 59"/>
                <a:gd name="T54" fmla="*/ 127 w 133"/>
                <a:gd name="T55" fmla="*/ 21 h 59"/>
                <a:gd name="T56" fmla="*/ 131 w 133"/>
                <a:gd name="T57" fmla="*/ 22 h 59"/>
                <a:gd name="T58" fmla="*/ 133 w 133"/>
                <a:gd name="T59" fmla="*/ 29 h 59"/>
                <a:gd name="T60" fmla="*/ 133 w 133"/>
                <a:gd name="T61" fmla="*/ 32 h 59"/>
                <a:gd name="T62" fmla="*/ 133 w 133"/>
                <a:gd name="T63" fmla="*/ 35 h 59"/>
                <a:gd name="T64" fmla="*/ 133 w 133"/>
                <a:gd name="T65" fmla="*/ 38 h 59"/>
                <a:gd name="T66" fmla="*/ 132 w 133"/>
                <a:gd name="T67" fmla="*/ 40 h 59"/>
                <a:gd name="T68" fmla="*/ 131 w 133"/>
                <a:gd name="T69" fmla="*/ 43 h 59"/>
                <a:gd name="T70" fmla="*/ 129 w 133"/>
                <a:gd name="T71" fmla="*/ 46 h 59"/>
                <a:gd name="T72" fmla="*/ 126 w 133"/>
                <a:gd name="T73" fmla="*/ 48 h 59"/>
                <a:gd name="T74" fmla="*/ 121 w 133"/>
                <a:gd name="T75" fmla="*/ 50 h 59"/>
                <a:gd name="T76" fmla="*/ 113 w 133"/>
                <a:gd name="T77" fmla="*/ 54 h 59"/>
                <a:gd name="T78" fmla="*/ 103 w 133"/>
                <a:gd name="T79" fmla="*/ 56 h 59"/>
                <a:gd name="T80" fmla="*/ 91 w 133"/>
                <a:gd name="T81" fmla="*/ 59 h 59"/>
                <a:gd name="T82" fmla="*/ 78 w 133"/>
                <a:gd name="T83" fmla="*/ 59 h 59"/>
                <a:gd name="T84" fmla="*/ 65 w 133"/>
                <a:gd name="T85" fmla="*/ 59 h 5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3"/>
                <a:gd name="T130" fmla="*/ 0 h 59"/>
                <a:gd name="T131" fmla="*/ 133 w 133"/>
                <a:gd name="T132" fmla="*/ 59 h 5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3" h="59">
                  <a:moveTo>
                    <a:pt x="65" y="59"/>
                  </a:moveTo>
                  <a:lnTo>
                    <a:pt x="51" y="56"/>
                  </a:lnTo>
                  <a:lnTo>
                    <a:pt x="38" y="54"/>
                  </a:lnTo>
                  <a:lnTo>
                    <a:pt x="27" y="50"/>
                  </a:lnTo>
                  <a:lnTo>
                    <a:pt x="18" y="46"/>
                  </a:lnTo>
                  <a:lnTo>
                    <a:pt x="10" y="40"/>
                  </a:lnTo>
                  <a:lnTo>
                    <a:pt x="7" y="39"/>
                  </a:lnTo>
                  <a:lnTo>
                    <a:pt x="5" y="35"/>
                  </a:lnTo>
                  <a:lnTo>
                    <a:pt x="1" y="29"/>
                  </a:lnTo>
                  <a:lnTo>
                    <a:pt x="0" y="28"/>
                  </a:lnTo>
                  <a:lnTo>
                    <a:pt x="0" y="24"/>
                  </a:lnTo>
                  <a:lnTo>
                    <a:pt x="0" y="21"/>
                  </a:lnTo>
                  <a:lnTo>
                    <a:pt x="1" y="18"/>
                  </a:lnTo>
                  <a:lnTo>
                    <a:pt x="3" y="15"/>
                  </a:lnTo>
                  <a:lnTo>
                    <a:pt x="7" y="13"/>
                  </a:lnTo>
                  <a:lnTo>
                    <a:pt x="10" y="10"/>
                  </a:lnTo>
                  <a:lnTo>
                    <a:pt x="12" y="9"/>
                  </a:lnTo>
                  <a:lnTo>
                    <a:pt x="22" y="5"/>
                  </a:lnTo>
                  <a:lnTo>
                    <a:pt x="31" y="2"/>
                  </a:lnTo>
                  <a:lnTo>
                    <a:pt x="43" y="0"/>
                  </a:lnTo>
                  <a:lnTo>
                    <a:pt x="56" y="0"/>
                  </a:lnTo>
                  <a:lnTo>
                    <a:pt x="70" y="0"/>
                  </a:lnTo>
                  <a:lnTo>
                    <a:pt x="82" y="2"/>
                  </a:lnTo>
                  <a:lnTo>
                    <a:pt x="95" y="5"/>
                  </a:lnTo>
                  <a:lnTo>
                    <a:pt x="106" y="9"/>
                  </a:lnTo>
                  <a:lnTo>
                    <a:pt x="116" y="13"/>
                  </a:lnTo>
                  <a:lnTo>
                    <a:pt x="124" y="18"/>
                  </a:lnTo>
                  <a:lnTo>
                    <a:pt x="127" y="21"/>
                  </a:lnTo>
                  <a:lnTo>
                    <a:pt x="131" y="22"/>
                  </a:lnTo>
                  <a:lnTo>
                    <a:pt x="133" y="29"/>
                  </a:lnTo>
                  <a:lnTo>
                    <a:pt x="133" y="32"/>
                  </a:lnTo>
                  <a:lnTo>
                    <a:pt x="133" y="35"/>
                  </a:lnTo>
                  <a:lnTo>
                    <a:pt x="133" y="38"/>
                  </a:lnTo>
                  <a:lnTo>
                    <a:pt x="132" y="40"/>
                  </a:lnTo>
                  <a:lnTo>
                    <a:pt x="131" y="43"/>
                  </a:lnTo>
                  <a:lnTo>
                    <a:pt x="129" y="46"/>
                  </a:lnTo>
                  <a:lnTo>
                    <a:pt x="126" y="48"/>
                  </a:lnTo>
                  <a:lnTo>
                    <a:pt x="121" y="50"/>
                  </a:lnTo>
                  <a:lnTo>
                    <a:pt x="113" y="54"/>
                  </a:lnTo>
                  <a:lnTo>
                    <a:pt x="103" y="56"/>
                  </a:lnTo>
                  <a:lnTo>
                    <a:pt x="91" y="59"/>
                  </a:lnTo>
                  <a:lnTo>
                    <a:pt x="78" y="59"/>
                  </a:lnTo>
                  <a:lnTo>
                    <a:pt x="65" y="59"/>
                  </a:lnTo>
                  <a:close/>
                </a:path>
              </a:pathLst>
            </a:custGeom>
            <a:solidFill>
              <a:srgbClr val="FFFFFF"/>
            </a:solidFill>
            <a:ln w="9525">
              <a:noFill/>
              <a:round/>
              <a:headEnd/>
              <a:tailEnd/>
            </a:ln>
          </p:spPr>
          <p:txBody>
            <a:bodyPr/>
            <a:lstStyle/>
            <a:p>
              <a:endParaRPr lang="ru-RU"/>
            </a:p>
          </p:txBody>
        </p:sp>
        <p:sp>
          <p:nvSpPr>
            <p:cNvPr id="162363" name="Freeform 4020"/>
            <p:cNvSpPr>
              <a:spLocks/>
            </p:cNvSpPr>
            <p:nvPr/>
          </p:nvSpPr>
          <p:spPr bwMode="auto">
            <a:xfrm>
              <a:off x="1916" y="2390"/>
              <a:ext cx="134" cy="58"/>
            </a:xfrm>
            <a:custGeom>
              <a:avLst/>
              <a:gdLst>
                <a:gd name="T0" fmla="*/ 65 w 134"/>
                <a:gd name="T1" fmla="*/ 58 h 58"/>
                <a:gd name="T2" fmla="*/ 51 w 134"/>
                <a:gd name="T3" fmla="*/ 56 h 58"/>
                <a:gd name="T4" fmla="*/ 38 w 134"/>
                <a:gd name="T5" fmla="*/ 54 h 58"/>
                <a:gd name="T6" fmla="*/ 17 w 134"/>
                <a:gd name="T7" fmla="*/ 47 h 58"/>
                <a:gd name="T8" fmla="*/ 10 w 134"/>
                <a:gd name="T9" fmla="*/ 40 h 58"/>
                <a:gd name="T10" fmla="*/ 4 w 134"/>
                <a:gd name="T11" fmla="*/ 35 h 58"/>
                <a:gd name="T12" fmla="*/ 0 w 134"/>
                <a:gd name="T13" fmla="*/ 22 h 58"/>
                <a:gd name="T14" fmla="*/ 1 w 134"/>
                <a:gd name="T15" fmla="*/ 18 h 58"/>
                <a:gd name="T16" fmla="*/ 6 w 134"/>
                <a:gd name="T17" fmla="*/ 13 h 58"/>
                <a:gd name="T18" fmla="*/ 21 w 134"/>
                <a:gd name="T19" fmla="*/ 5 h 58"/>
                <a:gd name="T20" fmla="*/ 44 w 134"/>
                <a:gd name="T21" fmla="*/ 0 h 58"/>
                <a:gd name="T22" fmla="*/ 70 w 134"/>
                <a:gd name="T23" fmla="*/ 0 h 58"/>
                <a:gd name="T24" fmla="*/ 83 w 134"/>
                <a:gd name="T25" fmla="*/ 2 h 58"/>
                <a:gd name="T26" fmla="*/ 95 w 134"/>
                <a:gd name="T27" fmla="*/ 5 h 58"/>
                <a:gd name="T28" fmla="*/ 115 w 134"/>
                <a:gd name="T29" fmla="*/ 13 h 58"/>
                <a:gd name="T30" fmla="*/ 123 w 134"/>
                <a:gd name="T31" fmla="*/ 18 h 58"/>
                <a:gd name="T32" fmla="*/ 130 w 134"/>
                <a:gd name="T33" fmla="*/ 22 h 58"/>
                <a:gd name="T34" fmla="*/ 134 w 134"/>
                <a:gd name="T35" fmla="*/ 35 h 58"/>
                <a:gd name="T36" fmla="*/ 131 w 134"/>
                <a:gd name="T37" fmla="*/ 40 h 58"/>
                <a:gd name="T38" fmla="*/ 128 w 134"/>
                <a:gd name="T39" fmla="*/ 46 h 58"/>
                <a:gd name="T40" fmla="*/ 112 w 134"/>
                <a:gd name="T41" fmla="*/ 54 h 58"/>
                <a:gd name="T42" fmla="*/ 90 w 134"/>
                <a:gd name="T43" fmla="*/ 58 h 58"/>
                <a:gd name="T44" fmla="*/ 65 w 134"/>
                <a:gd name="T45" fmla="*/ 58 h 5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4"/>
                <a:gd name="T70" fmla="*/ 0 h 58"/>
                <a:gd name="T71" fmla="*/ 134 w 134"/>
                <a:gd name="T72" fmla="*/ 58 h 5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4" h="58">
                  <a:moveTo>
                    <a:pt x="65" y="58"/>
                  </a:moveTo>
                  <a:lnTo>
                    <a:pt x="51" y="56"/>
                  </a:lnTo>
                  <a:lnTo>
                    <a:pt x="38" y="54"/>
                  </a:lnTo>
                  <a:lnTo>
                    <a:pt x="17" y="47"/>
                  </a:lnTo>
                  <a:lnTo>
                    <a:pt x="10" y="40"/>
                  </a:lnTo>
                  <a:lnTo>
                    <a:pt x="4" y="35"/>
                  </a:lnTo>
                  <a:lnTo>
                    <a:pt x="0" y="22"/>
                  </a:lnTo>
                  <a:lnTo>
                    <a:pt x="1" y="18"/>
                  </a:lnTo>
                  <a:lnTo>
                    <a:pt x="6" y="13"/>
                  </a:lnTo>
                  <a:lnTo>
                    <a:pt x="21" y="5"/>
                  </a:lnTo>
                  <a:lnTo>
                    <a:pt x="44" y="0"/>
                  </a:lnTo>
                  <a:lnTo>
                    <a:pt x="70" y="0"/>
                  </a:lnTo>
                  <a:lnTo>
                    <a:pt x="83" y="2"/>
                  </a:lnTo>
                  <a:lnTo>
                    <a:pt x="95" y="5"/>
                  </a:lnTo>
                  <a:lnTo>
                    <a:pt x="115" y="13"/>
                  </a:lnTo>
                  <a:lnTo>
                    <a:pt x="123" y="18"/>
                  </a:lnTo>
                  <a:lnTo>
                    <a:pt x="130" y="22"/>
                  </a:lnTo>
                  <a:lnTo>
                    <a:pt x="134" y="35"/>
                  </a:lnTo>
                  <a:lnTo>
                    <a:pt x="131" y="40"/>
                  </a:lnTo>
                  <a:lnTo>
                    <a:pt x="128" y="46"/>
                  </a:lnTo>
                  <a:lnTo>
                    <a:pt x="112" y="54"/>
                  </a:lnTo>
                  <a:lnTo>
                    <a:pt x="90" y="58"/>
                  </a:lnTo>
                  <a:lnTo>
                    <a:pt x="65" y="58"/>
                  </a:lnTo>
                </a:path>
              </a:pathLst>
            </a:custGeom>
            <a:noFill/>
            <a:ln w="6350" cap="rnd">
              <a:solidFill>
                <a:srgbClr val="000000"/>
              </a:solidFill>
              <a:prstDash val="solid"/>
              <a:round/>
              <a:headEnd/>
              <a:tailEnd/>
            </a:ln>
          </p:spPr>
          <p:txBody>
            <a:bodyPr/>
            <a:lstStyle/>
            <a:p>
              <a:endParaRPr lang="ru-RU"/>
            </a:p>
          </p:txBody>
        </p:sp>
        <p:sp>
          <p:nvSpPr>
            <p:cNvPr id="162364" name="Freeform 4021"/>
            <p:cNvSpPr>
              <a:spLocks/>
            </p:cNvSpPr>
            <p:nvPr/>
          </p:nvSpPr>
          <p:spPr bwMode="auto">
            <a:xfrm>
              <a:off x="2392" y="2497"/>
              <a:ext cx="133" cy="59"/>
            </a:xfrm>
            <a:custGeom>
              <a:avLst/>
              <a:gdLst>
                <a:gd name="T0" fmla="*/ 63 w 133"/>
                <a:gd name="T1" fmla="*/ 59 h 59"/>
                <a:gd name="T2" fmla="*/ 51 w 133"/>
                <a:gd name="T3" fmla="*/ 55 h 59"/>
                <a:gd name="T4" fmla="*/ 38 w 133"/>
                <a:gd name="T5" fmla="*/ 54 h 59"/>
                <a:gd name="T6" fmla="*/ 27 w 133"/>
                <a:gd name="T7" fmla="*/ 49 h 59"/>
                <a:gd name="T8" fmla="*/ 17 w 133"/>
                <a:gd name="T9" fmla="*/ 46 h 59"/>
                <a:gd name="T10" fmla="*/ 9 w 133"/>
                <a:gd name="T11" fmla="*/ 41 h 59"/>
                <a:gd name="T12" fmla="*/ 6 w 133"/>
                <a:gd name="T13" fmla="*/ 38 h 59"/>
                <a:gd name="T14" fmla="*/ 3 w 133"/>
                <a:gd name="T15" fmla="*/ 34 h 59"/>
                <a:gd name="T16" fmla="*/ 0 w 133"/>
                <a:gd name="T17" fmla="*/ 28 h 59"/>
                <a:gd name="T18" fmla="*/ 0 w 133"/>
                <a:gd name="T19" fmla="*/ 27 h 59"/>
                <a:gd name="T20" fmla="*/ 0 w 133"/>
                <a:gd name="T21" fmla="*/ 23 h 59"/>
                <a:gd name="T22" fmla="*/ 0 w 133"/>
                <a:gd name="T23" fmla="*/ 20 h 59"/>
                <a:gd name="T24" fmla="*/ 1 w 133"/>
                <a:gd name="T25" fmla="*/ 17 h 59"/>
                <a:gd name="T26" fmla="*/ 3 w 133"/>
                <a:gd name="T27" fmla="*/ 14 h 59"/>
                <a:gd name="T28" fmla="*/ 6 w 133"/>
                <a:gd name="T29" fmla="*/ 13 h 59"/>
                <a:gd name="T30" fmla="*/ 9 w 133"/>
                <a:gd name="T31" fmla="*/ 9 h 59"/>
                <a:gd name="T32" fmla="*/ 12 w 133"/>
                <a:gd name="T33" fmla="*/ 7 h 59"/>
                <a:gd name="T34" fmla="*/ 21 w 133"/>
                <a:gd name="T35" fmla="*/ 4 h 59"/>
                <a:gd name="T36" fmla="*/ 31 w 133"/>
                <a:gd name="T37" fmla="*/ 1 h 59"/>
                <a:gd name="T38" fmla="*/ 42 w 133"/>
                <a:gd name="T39" fmla="*/ 0 h 59"/>
                <a:gd name="T40" fmla="*/ 55 w 133"/>
                <a:gd name="T41" fmla="*/ 0 h 59"/>
                <a:gd name="T42" fmla="*/ 68 w 133"/>
                <a:gd name="T43" fmla="*/ 0 h 59"/>
                <a:gd name="T44" fmla="*/ 82 w 133"/>
                <a:gd name="T45" fmla="*/ 1 h 59"/>
                <a:gd name="T46" fmla="*/ 95 w 133"/>
                <a:gd name="T47" fmla="*/ 4 h 59"/>
                <a:gd name="T48" fmla="*/ 106 w 133"/>
                <a:gd name="T49" fmla="*/ 7 h 59"/>
                <a:gd name="T50" fmla="*/ 116 w 133"/>
                <a:gd name="T51" fmla="*/ 13 h 59"/>
                <a:gd name="T52" fmla="*/ 123 w 133"/>
                <a:gd name="T53" fmla="*/ 17 h 59"/>
                <a:gd name="T54" fmla="*/ 127 w 133"/>
                <a:gd name="T55" fmla="*/ 20 h 59"/>
                <a:gd name="T56" fmla="*/ 128 w 133"/>
                <a:gd name="T57" fmla="*/ 22 h 59"/>
                <a:gd name="T58" fmla="*/ 131 w 133"/>
                <a:gd name="T59" fmla="*/ 28 h 59"/>
                <a:gd name="T60" fmla="*/ 133 w 133"/>
                <a:gd name="T61" fmla="*/ 32 h 59"/>
                <a:gd name="T62" fmla="*/ 133 w 133"/>
                <a:gd name="T63" fmla="*/ 34 h 59"/>
                <a:gd name="T64" fmla="*/ 133 w 133"/>
                <a:gd name="T65" fmla="*/ 38 h 59"/>
                <a:gd name="T66" fmla="*/ 131 w 133"/>
                <a:gd name="T67" fmla="*/ 40 h 59"/>
                <a:gd name="T68" fmla="*/ 130 w 133"/>
                <a:gd name="T69" fmla="*/ 43 h 59"/>
                <a:gd name="T70" fmla="*/ 127 w 133"/>
                <a:gd name="T71" fmla="*/ 46 h 59"/>
                <a:gd name="T72" fmla="*/ 123 w 133"/>
                <a:gd name="T73" fmla="*/ 47 h 59"/>
                <a:gd name="T74" fmla="*/ 121 w 133"/>
                <a:gd name="T75" fmla="*/ 49 h 59"/>
                <a:gd name="T76" fmla="*/ 112 w 133"/>
                <a:gd name="T77" fmla="*/ 53 h 59"/>
                <a:gd name="T78" fmla="*/ 101 w 133"/>
                <a:gd name="T79" fmla="*/ 55 h 59"/>
                <a:gd name="T80" fmla="*/ 91 w 133"/>
                <a:gd name="T81" fmla="*/ 59 h 59"/>
                <a:gd name="T82" fmla="*/ 78 w 133"/>
                <a:gd name="T83" fmla="*/ 59 h 59"/>
                <a:gd name="T84" fmla="*/ 63 w 133"/>
                <a:gd name="T85" fmla="*/ 59 h 5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3"/>
                <a:gd name="T130" fmla="*/ 0 h 59"/>
                <a:gd name="T131" fmla="*/ 133 w 133"/>
                <a:gd name="T132" fmla="*/ 59 h 5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3" h="59">
                  <a:moveTo>
                    <a:pt x="63" y="59"/>
                  </a:moveTo>
                  <a:lnTo>
                    <a:pt x="51" y="55"/>
                  </a:lnTo>
                  <a:lnTo>
                    <a:pt x="38" y="54"/>
                  </a:lnTo>
                  <a:lnTo>
                    <a:pt x="27" y="49"/>
                  </a:lnTo>
                  <a:lnTo>
                    <a:pt x="17" y="46"/>
                  </a:lnTo>
                  <a:lnTo>
                    <a:pt x="9" y="41"/>
                  </a:lnTo>
                  <a:lnTo>
                    <a:pt x="6" y="38"/>
                  </a:lnTo>
                  <a:lnTo>
                    <a:pt x="3" y="34"/>
                  </a:lnTo>
                  <a:lnTo>
                    <a:pt x="0" y="28"/>
                  </a:lnTo>
                  <a:lnTo>
                    <a:pt x="0" y="27"/>
                  </a:lnTo>
                  <a:lnTo>
                    <a:pt x="0" y="23"/>
                  </a:lnTo>
                  <a:lnTo>
                    <a:pt x="0" y="20"/>
                  </a:lnTo>
                  <a:lnTo>
                    <a:pt x="1" y="17"/>
                  </a:lnTo>
                  <a:lnTo>
                    <a:pt x="3" y="14"/>
                  </a:lnTo>
                  <a:lnTo>
                    <a:pt x="6" y="13"/>
                  </a:lnTo>
                  <a:lnTo>
                    <a:pt x="9" y="9"/>
                  </a:lnTo>
                  <a:lnTo>
                    <a:pt x="12" y="7"/>
                  </a:lnTo>
                  <a:lnTo>
                    <a:pt x="21" y="4"/>
                  </a:lnTo>
                  <a:lnTo>
                    <a:pt x="31" y="1"/>
                  </a:lnTo>
                  <a:lnTo>
                    <a:pt x="42" y="0"/>
                  </a:lnTo>
                  <a:lnTo>
                    <a:pt x="55" y="0"/>
                  </a:lnTo>
                  <a:lnTo>
                    <a:pt x="68" y="0"/>
                  </a:lnTo>
                  <a:lnTo>
                    <a:pt x="82" y="1"/>
                  </a:lnTo>
                  <a:lnTo>
                    <a:pt x="95" y="4"/>
                  </a:lnTo>
                  <a:lnTo>
                    <a:pt x="106" y="7"/>
                  </a:lnTo>
                  <a:lnTo>
                    <a:pt x="116" y="13"/>
                  </a:lnTo>
                  <a:lnTo>
                    <a:pt x="123" y="17"/>
                  </a:lnTo>
                  <a:lnTo>
                    <a:pt x="127" y="20"/>
                  </a:lnTo>
                  <a:lnTo>
                    <a:pt x="128" y="22"/>
                  </a:lnTo>
                  <a:lnTo>
                    <a:pt x="131" y="28"/>
                  </a:lnTo>
                  <a:lnTo>
                    <a:pt x="133" y="32"/>
                  </a:lnTo>
                  <a:lnTo>
                    <a:pt x="133" y="34"/>
                  </a:lnTo>
                  <a:lnTo>
                    <a:pt x="133" y="38"/>
                  </a:lnTo>
                  <a:lnTo>
                    <a:pt x="131" y="40"/>
                  </a:lnTo>
                  <a:lnTo>
                    <a:pt x="130" y="43"/>
                  </a:lnTo>
                  <a:lnTo>
                    <a:pt x="127" y="46"/>
                  </a:lnTo>
                  <a:lnTo>
                    <a:pt x="123" y="47"/>
                  </a:lnTo>
                  <a:lnTo>
                    <a:pt x="121" y="49"/>
                  </a:lnTo>
                  <a:lnTo>
                    <a:pt x="112" y="53"/>
                  </a:lnTo>
                  <a:lnTo>
                    <a:pt x="101" y="55"/>
                  </a:lnTo>
                  <a:lnTo>
                    <a:pt x="91" y="59"/>
                  </a:lnTo>
                  <a:lnTo>
                    <a:pt x="78" y="59"/>
                  </a:lnTo>
                  <a:lnTo>
                    <a:pt x="63" y="59"/>
                  </a:lnTo>
                  <a:close/>
                </a:path>
              </a:pathLst>
            </a:custGeom>
            <a:solidFill>
              <a:srgbClr val="FFFFFF"/>
            </a:solidFill>
            <a:ln w="9525">
              <a:noFill/>
              <a:round/>
              <a:headEnd/>
              <a:tailEnd/>
            </a:ln>
          </p:spPr>
          <p:txBody>
            <a:bodyPr/>
            <a:lstStyle/>
            <a:p>
              <a:endParaRPr lang="ru-RU"/>
            </a:p>
          </p:txBody>
        </p:sp>
        <p:sp>
          <p:nvSpPr>
            <p:cNvPr id="162365" name="Freeform 4022"/>
            <p:cNvSpPr>
              <a:spLocks/>
            </p:cNvSpPr>
            <p:nvPr/>
          </p:nvSpPr>
          <p:spPr bwMode="auto">
            <a:xfrm>
              <a:off x="2392" y="2497"/>
              <a:ext cx="133" cy="57"/>
            </a:xfrm>
            <a:custGeom>
              <a:avLst/>
              <a:gdLst>
                <a:gd name="T0" fmla="*/ 63 w 133"/>
                <a:gd name="T1" fmla="*/ 57 h 57"/>
                <a:gd name="T2" fmla="*/ 51 w 133"/>
                <a:gd name="T3" fmla="*/ 55 h 57"/>
                <a:gd name="T4" fmla="*/ 38 w 133"/>
                <a:gd name="T5" fmla="*/ 54 h 57"/>
                <a:gd name="T6" fmla="*/ 17 w 133"/>
                <a:gd name="T7" fmla="*/ 46 h 57"/>
                <a:gd name="T8" fmla="*/ 9 w 133"/>
                <a:gd name="T9" fmla="*/ 40 h 57"/>
                <a:gd name="T10" fmla="*/ 3 w 133"/>
                <a:gd name="T11" fmla="*/ 34 h 57"/>
                <a:gd name="T12" fmla="*/ 0 w 133"/>
                <a:gd name="T13" fmla="*/ 23 h 57"/>
                <a:gd name="T14" fmla="*/ 1 w 133"/>
                <a:gd name="T15" fmla="*/ 17 h 57"/>
                <a:gd name="T16" fmla="*/ 6 w 133"/>
                <a:gd name="T17" fmla="*/ 13 h 57"/>
                <a:gd name="T18" fmla="*/ 21 w 133"/>
                <a:gd name="T19" fmla="*/ 4 h 57"/>
                <a:gd name="T20" fmla="*/ 42 w 133"/>
                <a:gd name="T21" fmla="*/ 0 h 57"/>
                <a:gd name="T22" fmla="*/ 70 w 133"/>
                <a:gd name="T23" fmla="*/ 0 h 57"/>
                <a:gd name="T24" fmla="*/ 82 w 133"/>
                <a:gd name="T25" fmla="*/ 1 h 57"/>
                <a:gd name="T26" fmla="*/ 95 w 133"/>
                <a:gd name="T27" fmla="*/ 4 h 57"/>
                <a:gd name="T28" fmla="*/ 116 w 133"/>
                <a:gd name="T29" fmla="*/ 13 h 57"/>
                <a:gd name="T30" fmla="*/ 123 w 133"/>
                <a:gd name="T31" fmla="*/ 17 h 57"/>
                <a:gd name="T32" fmla="*/ 128 w 133"/>
                <a:gd name="T33" fmla="*/ 22 h 57"/>
                <a:gd name="T34" fmla="*/ 133 w 133"/>
                <a:gd name="T35" fmla="*/ 34 h 57"/>
                <a:gd name="T36" fmla="*/ 131 w 133"/>
                <a:gd name="T37" fmla="*/ 40 h 57"/>
                <a:gd name="T38" fmla="*/ 127 w 133"/>
                <a:gd name="T39" fmla="*/ 46 h 57"/>
                <a:gd name="T40" fmla="*/ 112 w 133"/>
                <a:gd name="T41" fmla="*/ 54 h 57"/>
                <a:gd name="T42" fmla="*/ 91 w 133"/>
                <a:gd name="T43" fmla="*/ 57 h 57"/>
                <a:gd name="T44" fmla="*/ 63 w 133"/>
                <a:gd name="T45" fmla="*/ 57 h 5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3"/>
                <a:gd name="T70" fmla="*/ 0 h 57"/>
                <a:gd name="T71" fmla="*/ 133 w 133"/>
                <a:gd name="T72" fmla="*/ 57 h 5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3" h="57">
                  <a:moveTo>
                    <a:pt x="63" y="57"/>
                  </a:moveTo>
                  <a:lnTo>
                    <a:pt x="51" y="55"/>
                  </a:lnTo>
                  <a:lnTo>
                    <a:pt x="38" y="54"/>
                  </a:lnTo>
                  <a:lnTo>
                    <a:pt x="17" y="46"/>
                  </a:lnTo>
                  <a:lnTo>
                    <a:pt x="9" y="40"/>
                  </a:lnTo>
                  <a:lnTo>
                    <a:pt x="3" y="34"/>
                  </a:lnTo>
                  <a:lnTo>
                    <a:pt x="0" y="23"/>
                  </a:lnTo>
                  <a:lnTo>
                    <a:pt x="1" y="17"/>
                  </a:lnTo>
                  <a:lnTo>
                    <a:pt x="6" y="13"/>
                  </a:lnTo>
                  <a:lnTo>
                    <a:pt x="21" y="4"/>
                  </a:lnTo>
                  <a:lnTo>
                    <a:pt x="42" y="0"/>
                  </a:lnTo>
                  <a:lnTo>
                    <a:pt x="70" y="0"/>
                  </a:lnTo>
                  <a:lnTo>
                    <a:pt x="82" y="1"/>
                  </a:lnTo>
                  <a:lnTo>
                    <a:pt x="95" y="4"/>
                  </a:lnTo>
                  <a:lnTo>
                    <a:pt x="116" y="13"/>
                  </a:lnTo>
                  <a:lnTo>
                    <a:pt x="123" y="17"/>
                  </a:lnTo>
                  <a:lnTo>
                    <a:pt x="128" y="22"/>
                  </a:lnTo>
                  <a:lnTo>
                    <a:pt x="133" y="34"/>
                  </a:lnTo>
                  <a:lnTo>
                    <a:pt x="131" y="40"/>
                  </a:lnTo>
                  <a:lnTo>
                    <a:pt x="127" y="46"/>
                  </a:lnTo>
                  <a:lnTo>
                    <a:pt x="112" y="54"/>
                  </a:lnTo>
                  <a:lnTo>
                    <a:pt x="91" y="57"/>
                  </a:lnTo>
                  <a:lnTo>
                    <a:pt x="63" y="57"/>
                  </a:lnTo>
                </a:path>
              </a:pathLst>
            </a:custGeom>
            <a:noFill/>
            <a:ln w="6350" cap="rnd">
              <a:solidFill>
                <a:srgbClr val="000000"/>
              </a:solidFill>
              <a:prstDash val="solid"/>
              <a:round/>
              <a:headEnd/>
              <a:tailEnd/>
            </a:ln>
          </p:spPr>
          <p:txBody>
            <a:bodyPr/>
            <a:lstStyle/>
            <a:p>
              <a:endParaRPr lang="ru-RU"/>
            </a:p>
          </p:txBody>
        </p:sp>
        <p:sp>
          <p:nvSpPr>
            <p:cNvPr id="162366" name="Freeform 4023"/>
            <p:cNvSpPr>
              <a:spLocks/>
            </p:cNvSpPr>
            <p:nvPr/>
          </p:nvSpPr>
          <p:spPr bwMode="auto">
            <a:xfrm>
              <a:off x="2523" y="2508"/>
              <a:ext cx="133" cy="60"/>
            </a:xfrm>
            <a:custGeom>
              <a:avLst/>
              <a:gdLst>
                <a:gd name="T0" fmla="*/ 64 w 133"/>
                <a:gd name="T1" fmla="*/ 60 h 60"/>
                <a:gd name="T2" fmla="*/ 51 w 133"/>
                <a:gd name="T3" fmla="*/ 58 h 60"/>
                <a:gd name="T4" fmla="*/ 39 w 133"/>
                <a:gd name="T5" fmla="*/ 54 h 60"/>
                <a:gd name="T6" fmla="*/ 28 w 133"/>
                <a:gd name="T7" fmla="*/ 52 h 60"/>
                <a:gd name="T8" fmla="*/ 18 w 133"/>
                <a:gd name="T9" fmla="*/ 47 h 60"/>
                <a:gd name="T10" fmla="*/ 11 w 133"/>
                <a:gd name="T11" fmla="*/ 41 h 60"/>
                <a:gd name="T12" fmla="*/ 7 w 133"/>
                <a:gd name="T13" fmla="*/ 39 h 60"/>
                <a:gd name="T14" fmla="*/ 5 w 133"/>
                <a:gd name="T15" fmla="*/ 35 h 60"/>
                <a:gd name="T16" fmla="*/ 0 w 133"/>
                <a:gd name="T17" fmla="*/ 31 h 60"/>
                <a:gd name="T18" fmla="*/ 0 w 133"/>
                <a:gd name="T19" fmla="*/ 27 h 60"/>
                <a:gd name="T20" fmla="*/ 0 w 133"/>
                <a:gd name="T21" fmla="*/ 24 h 60"/>
                <a:gd name="T22" fmla="*/ 0 w 133"/>
                <a:gd name="T23" fmla="*/ 21 h 60"/>
                <a:gd name="T24" fmla="*/ 2 w 133"/>
                <a:gd name="T25" fmla="*/ 18 h 60"/>
                <a:gd name="T26" fmla="*/ 4 w 133"/>
                <a:gd name="T27" fmla="*/ 16 h 60"/>
                <a:gd name="T28" fmla="*/ 7 w 133"/>
                <a:gd name="T29" fmla="*/ 13 h 60"/>
                <a:gd name="T30" fmla="*/ 10 w 133"/>
                <a:gd name="T31" fmla="*/ 10 h 60"/>
                <a:gd name="T32" fmla="*/ 13 w 133"/>
                <a:gd name="T33" fmla="*/ 8 h 60"/>
                <a:gd name="T34" fmla="*/ 21 w 133"/>
                <a:gd name="T35" fmla="*/ 5 h 60"/>
                <a:gd name="T36" fmla="*/ 32 w 133"/>
                <a:gd name="T37" fmla="*/ 1 h 60"/>
                <a:gd name="T38" fmla="*/ 43 w 133"/>
                <a:gd name="T39" fmla="*/ 0 h 60"/>
                <a:gd name="T40" fmla="*/ 56 w 133"/>
                <a:gd name="T41" fmla="*/ 0 h 60"/>
                <a:gd name="T42" fmla="*/ 70 w 133"/>
                <a:gd name="T43" fmla="*/ 0 h 60"/>
                <a:gd name="T44" fmla="*/ 82 w 133"/>
                <a:gd name="T45" fmla="*/ 1 h 60"/>
                <a:gd name="T46" fmla="*/ 95 w 133"/>
                <a:gd name="T47" fmla="*/ 5 h 60"/>
                <a:gd name="T48" fmla="*/ 106 w 133"/>
                <a:gd name="T49" fmla="*/ 8 h 60"/>
                <a:gd name="T50" fmla="*/ 116 w 133"/>
                <a:gd name="T51" fmla="*/ 12 h 60"/>
                <a:gd name="T52" fmla="*/ 124 w 133"/>
                <a:gd name="T53" fmla="*/ 18 h 60"/>
                <a:gd name="T54" fmla="*/ 127 w 133"/>
                <a:gd name="T55" fmla="*/ 21 h 60"/>
                <a:gd name="T56" fmla="*/ 130 w 133"/>
                <a:gd name="T57" fmla="*/ 24 h 60"/>
                <a:gd name="T58" fmla="*/ 133 w 133"/>
                <a:gd name="T59" fmla="*/ 29 h 60"/>
                <a:gd name="T60" fmla="*/ 133 w 133"/>
                <a:gd name="T61" fmla="*/ 32 h 60"/>
                <a:gd name="T62" fmla="*/ 133 w 133"/>
                <a:gd name="T63" fmla="*/ 35 h 60"/>
                <a:gd name="T64" fmla="*/ 133 w 133"/>
                <a:gd name="T65" fmla="*/ 38 h 60"/>
                <a:gd name="T66" fmla="*/ 131 w 133"/>
                <a:gd name="T67" fmla="*/ 41 h 60"/>
                <a:gd name="T68" fmla="*/ 130 w 133"/>
                <a:gd name="T69" fmla="*/ 43 h 60"/>
                <a:gd name="T70" fmla="*/ 127 w 133"/>
                <a:gd name="T71" fmla="*/ 46 h 60"/>
                <a:gd name="T72" fmla="*/ 124 w 133"/>
                <a:gd name="T73" fmla="*/ 48 h 60"/>
                <a:gd name="T74" fmla="*/ 120 w 133"/>
                <a:gd name="T75" fmla="*/ 52 h 60"/>
                <a:gd name="T76" fmla="*/ 113 w 133"/>
                <a:gd name="T77" fmla="*/ 54 h 60"/>
                <a:gd name="T78" fmla="*/ 101 w 133"/>
                <a:gd name="T79" fmla="*/ 58 h 60"/>
                <a:gd name="T80" fmla="*/ 90 w 133"/>
                <a:gd name="T81" fmla="*/ 60 h 60"/>
                <a:gd name="T82" fmla="*/ 78 w 133"/>
                <a:gd name="T83" fmla="*/ 60 h 60"/>
                <a:gd name="T84" fmla="*/ 64 w 133"/>
                <a:gd name="T85" fmla="*/ 60 h 6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3"/>
                <a:gd name="T130" fmla="*/ 0 h 60"/>
                <a:gd name="T131" fmla="*/ 133 w 133"/>
                <a:gd name="T132" fmla="*/ 60 h 6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3" h="60">
                  <a:moveTo>
                    <a:pt x="64" y="60"/>
                  </a:moveTo>
                  <a:lnTo>
                    <a:pt x="51" y="58"/>
                  </a:lnTo>
                  <a:lnTo>
                    <a:pt x="39" y="54"/>
                  </a:lnTo>
                  <a:lnTo>
                    <a:pt x="28" y="52"/>
                  </a:lnTo>
                  <a:lnTo>
                    <a:pt x="18" y="47"/>
                  </a:lnTo>
                  <a:lnTo>
                    <a:pt x="11" y="41"/>
                  </a:lnTo>
                  <a:lnTo>
                    <a:pt x="7" y="39"/>
                  </a:lnTo>
                  <a:lnTo>
                    <a:pt x="5" y="35"/>
                  </a:lnTo>
                  <a:lnTo>
                    <a:pt x="0" y="31"/>
                  </a:lnTo>
                  <a:lnTo>
                    <a:pt x="0" y="27"/>
                  </a:lnTo>
                  <a:lnTo>
                    <a:pt x="0" y="24"/>
                  </a:lnTo>
                  <a:lnTo>
                    <a:pt x="0" y="21"/>
                  </a:lnTo>
                  <a:lnTo>
                    <a:pt x="2" y="18"/>
                  </a:lnTo>
                  <a:lnTo>
                    <a:pt x="4" y="16"/>
                  </a:lnTo>
                  <a:lnTo>
                    <a:pt x="7" y="13"/>
                  </a:lnTo>
                  <a:lnTo>
                    <a:pt x="10" y="10"/>
                  </a:lnTo>
                  <a:lnTo>
                    <a:pt x="13" y="8"/>
                  </a:lnTo>
                  <a:lnTo>
                    <a:pt x="21" y="5"/>
                  </a:lnTo>
                  <a:lnTo>
                    <a:pt x="32" y="1"/>
                  </a:lnTo>
                  <a:lnTo>
                    <a:pt x="43" y="0"/>
                  </a:lnTo>
                  <a:lnTo>
                    <a:pt x="56" y="0"/>
                  </a:lnTo>
                  <a:lnTo>
                    <a:pt x="70" y="0"/>
                  </a:lnTo>
                  <a:lnTo>
                    <a:pt x="82" y="1"/>
                  </a:lnTo>
                  <a:lnTo>
                    <a:pt x="95" y="5"/>
                  </a:lnTo>
                  <a:lnTo>
                    <a:pt x="106" y="8"/>
                  </a:lnTo>
                  <a:lnTo>
                    <a:pt x="116" y="12"/>
                  </a:lnTo>
                  <a:lnTo>
                    <a:pt x="124" y="18"/>
                  </a:lnTo>
                  <a:lnTo>
                    <a:pt x="127" y="21"/>
                  </a:lnTo>
                  <a:lnTo>
                    <a:pt x="130" y="24"/>
                  </a:lnTo>
                  <a:lnTo>
                    <a:pt x="133" y="29"/>
                  </a:lnTo>
                  <a:lnTo>
                    <a:pt x="133" y="32"/>
                  </a:lnTo>
                  <a:lnTo>
                    <a:pt x="133" y="35"/>
                  </a:lnTo>
                  <a:lnTo>
                    <a:pt x="133" y="38"/>
                  </a:lnTo>
                  <a:lnTo>
                    <a:pt x="131" y="41"/>
                  </a:lnTo>
                  <a:lnTo>
                    <a:pt x="130" y="43"/>
                  </a:lnTo>
                  <a:lnTo>
                    <a:pt x="127" y="46"/>
                  </a:lnTo>
                  <a:lnTo>
                    <a:pt x="124" y="48"/>
                  </a:lnTo>
                  <a:lnTo>
                    <a:pt x="120" y="52"/>
                  </a:lnTo>
                  <a:lnTo>
                    <a:pt x="113" y="54"/>
                  </a:lnTo>
                  <a:lnTo>
                    <a:pt x="101" y="58"/>
                  </a:lnTo>
                  <a:lnTo>
                    <a:pt x="90" y="60"/>
                  </a:lnTo>
                  <a:lnTo>
                    <a:pt x="78" y="60"/>
                  </a:lnTo>
                  <a:lnTo>
                    <a:pt x="64" y="60"/>
                  </a:lnTo>
                  <a:close/>
                </a:path>
              </a:pathLst>
            </a:custGeom>
            <a:solidFill>
              <a:srgbClr val="FFFFFF"/>
            </a:solidFill>
            <a:ln w="9525">
              <a:noFill/>
              <a:round/>
              <a:headEnd/>
              <a:tailEnd/>
            </a:ln>
          </p:spPr>
          <p:txBody>
            <a:bodyPr/>
            <a:lstStyle/>
            <a:p>
              <a:endParaRPr lang="ru-RU"/>
            </a:p>
          </p:txBody>
        </p:sp>
        <p:sp>
          <p:nvSpPr>
            <p:cNvPr id="162367" name="Freeform 4024"/>
            <p:cNvSpPr>
              <a:spLocks/>
            </p:cNvSpPr>
            <p:nvPr/>
          </p:nvSpPr>
          <p:spPr bwMode="auto">
            <a:xfrm>
              <a:off x="2523" y="2508"/>
              <a:ext cx="133" cy="60"/>
            </a:xfrm>
            <a:custGeom>
              <a:avLst/>
              <a:gdLst>
                <a:gd name="T0" fmla="*/ 64 w 133"/>
                <a:gd name="T1" fmla="*/ 60 h 60"/>
                <a:gd name="T2" fmla="*/ 51 w 133"/>
                <a:gd name="T3" fmla="*/ 56 h 60"/>
                <a:gd name="T4" fmla="*/ 39 w 133"/>
                <a:gd name="T5" fmla="*/ 54 h 60"/>
                <a:gd name="T6" fmla="*/ 18 w 133"/>
                <a:gd name="T7" fmla="*/ 47 h 60"/>
                <a:gd name="T8" fmla="*/ 11 w 133"/>
                <a:gd name="T9" fmla="*/ 41 h 60"/>
                <a:gd name="T10" fmla="*/ 5 w 133"/>
                <a:gd name="T11" fmla="*/ 35 h 60"/>
                <a:gd name="T12" fmla="*/ 0 w 133"/>
                <a:gd name="T13" fmla="*/ 24 h 60"/>
                <a:gd name="T14" fmla="*/ 2 w 133"/>
                <a:gd name="T15" fmla="*/ 18 h 60"/>
                <a:gd name="T16" fmla="*/ 7 w 133"/>
                <a:gd name="T17" fmla="*/ 13 h 60"/>
                <a:gd name="T18" fmla="*/ 21 w 133"/>
                <a:gd name="T19" fmla="*/ 5 h 60"/>
                <a:gd name="T20" fmla="*/ 43 w 133"/>
                <a:gd name="T21" fmla="*/ 0 h 60"/>
                <a:gd name="T22" fmla="*/ 70 w 133"/>
                <a:gd name="T23" fmla="*/ 0 h 60"/>
                <a:gd name="T24" fmla="*/ 82 w 133"/>
                <a:gd name="T25" fmla="*/ 1 h 60"/>
                <a:gd name="T26" fmla="*/ 95 w 133"/>
                <a:gd name="T27" fmla="*/ 5 h 60"/>
                <a:gd name="T28" fmla="*/ 116 w 133"/>
                <a:gd name="T29" fmla="*/ 12 h 60"/>
                <a:gd name="T30" fmla="*/ 124 w 133"/>
                <a:gd name="T31" fmla="*/ 18 h 60"/>
                <a:gd name="T32" fmla="*/ 130 w 133"/>
                <a:gd name="T33" fmla="*/ 22 h 60"/>
                <a:gd name="T34" fmla="*/ 133 w 133"/>
                <a:gd name="T35" fmla="*/ 35 h 60"/>
                <a:gd name="T36" fmla="*/ 131 w 133"/>
                <a:gd name="T37" fmla="*/ 40 h 60"/>
                <a:gd name="T38" fmla="*/ 127 w 133"/>
                <a:gd name="T39" fmla="*/ 46 h 60"/>
                <a:gd name="T40" fmla="*/ 113 w 133"/>
                <a:gd name="T41" fmla="*/ 54 h 60"/>
                <a:gd name="T42" fmla="*/ 90 w 133"/>
                <a:gd name="T43" fmla="*/ 60 h 60"/>
                <a:gd name="T44" fmla="*/ 64 w 133"/>
                <a:gd name="T45" fmla="*/ 60 h 6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3"/>
                <a:gd name="T70" fmla="*/ 0 h 60"/>
                <a:gd name="T71" fmla="*/ 133 w 133"/>
                <a:gd name="T72" fmla="*/ 60 h 6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3" h="60">
                  <a:moveTo>
                    <a:pt x="64" y="60"/>
                  </a:moveTo>
                  <a:lnTo>
                    <a:pt x="51" y="56"/>
                  </a:lnTo>
                  <a:lnTo>
                    <a:pt x="39" y="54"/>
                  </a:lnTo>
                  <a:lnTo>
                    <a:pt x="18" y="47"/>
                  </a:lnTo>
                  <a:lnTo>
                    <a:pt x="11" y="41"/>
                  </a:lnTo>
                  <a:lnTo>
                    <a:pt x="5" y="35"/>
                  </a:lnTo>
                  <a:lnTo>
                    <a:pt x="0" y="24"/>
                  </a:lnTo>
                  <a:lnTo>
                    <a:pt x="2" y="18"/>
                  </a:lnTo>
                  <a:lnTo>
                    <a:pt x="7" y="13"/>
                  </a:lnTo>
                  <a:lnTo>
                    <a:pt x="21" y="5"/>
                  </a:lnTo>
                  <a:lnTo>
                    <a:pt x="43" y="0"/>
                  </a:lnTo>
                  <a:lnTo>
                    <a:pt x="70" y="0"/>
                  </a:lnTo>
                  <a:lnTo>
                    <a:pt x="82" y="1"/>
                  </a:lnTo>
                  <a:lnTo>
                    <a:pt x="95" y="5"/>
                  </a:lnTo>
                  <a:lnTo>
                    <a:pt x="116" y="12"/>
                  </a:lnTo>
                  <a:lnTo>
                    <a:pt x="124" y="18"/>
                  </a:lnTo>
                  <a:lnTo>
                    <a:pt x="130" y="22"/>
                  </a:lnTo>
                  <a:lnTo>
                    <a:pt x="133" y="35"/>
                  </a:lnTo>
                  <a:lnTo>
                    <a:pt x="131" y="40"/>
                  </a:lnTo>
                  <a:lnTo>
                    <a:pt x="127" y="46"/>
                  </a:lnTo>
                  <a:lnTo>
                    <a:pt x="113" y="54"/>
                  </a:lnTo>
                  <a:lnTo>
                    <a:pt x="90" y="60"/>
                  </a:lnTo>
                  <a:lnTo>
                    <a:pt x="64" y="60"/>
                  </a:lnTo>
                </a:path>
              </a:pathLst>
            </a:custGeom>
            <a:noFill/>
            <a:ln w="6350" cap="rnd">
              <a:solidFill>
                <a:srgbClr val="000000"/>
              </a:solidFill>
              <a:prstDash val="solid"/>
              <a:round/>
              <a:headEnd/>
              <a:tailEnd/>
            </a:ln>
          </p:spPr>
          <p:txBody>
            <a:bodyPr/>
            <a:lstStyle/>
            <a:p>
              <a:endParaRPr lang="ru-RU"/>
            </a:p>
          </p:txBody>
        </p:sp>
        <p:sp>
          <p:nvSpPr>
            <p:cNvPr id="162368" name="Freeform 4025"/>
            <p:cNvSpPr>
              <a:spLocks/>
            </p:cNvSpPr>
            <p:nvPr/>
          </p:nvSpPr>
          <p:spPr bwMode="auto">
            <a:xfrm>
              <a:off x="2784" y="2525"/>
              <a:ext cx="135" cy="59"/>
            </a:xfrm>
            <a:custGeom>
              <a:avLst/>
              <a:gdLst>
                <a:gd name="T0" fmla="*/ 68 w 135"/>
                <a:gd name="T1" fmla="*/ 59 h 59"/>
                <a:gd name="T2" fmla="*/ 56 w 135"/>
                <a:gd name="T3" fmla="*/ 58 h 59"/>
                <a:gd name="T4" fmla="*/ 43 w 135"/>
                <a:gd name="T5" fmla="*/ 58 h 59"/>
                <a:gd name="T6" fmla="*/ 30 w 135"/>
                <a:gd name="T7" fmla="*/ 55 h 59"/>
                <a:gd name="T8" fmla="*/ 21 w 135"/>
                <a:gd name="T9" fmla="*/ 52 h 59"/>
                <a:gd name="T10" fmla="*/ 13 w 135"/>
                <a:gd name="T11" fmla="*/ 46 h 59"/>
                <a:gd name="T12" fmla="*/ 7 w 135"/>
                <a:gd name="T13" fmla="*/ 42 h 59"/>
                <a:gd name="T14" fmla="*/ 2 w 135"/>
                <a:gd name="T15" fmla="*/ 37 h 59"/>
                <a:gd name="T16" fmla="*/ 1 w 135"/>
                <a:gd name="T17" fmla="*/ 34 h 59"/>
                <a:gd name="T18" fmla="*/ 0 w 135"/>
                <a:gd name="T19" fmla="*/ 31 h 59"/>
                <a:gd name="T20" fmla="*/ 2 w 135"/>
                <a:gd name="T21" fmla="*/ 25 h 59"/>
                <a:gd name="T22" fmla="*/ 4 w 135"/>
                <a:gd name="T23" fmla="*/ 23 h 59"/>
                <a:gd name="T24" fmla="*/ 6 w 135"/>
                <a:gd name="T25" fmla="*/ 19 h 59"/>
                <a:gd name="T26" fmla="*/ 11 w 135"/>
                <a:gd name="T27" fmla="*/ 15 h 59"/>
                <a:gd name="T28" fmla="*/ 19 w 135"/>
                <a:gd name="T29" fmla="*/ 10 h 59"/>
                <a:gd name="T30" fmla="*/ 29 w 135"/>
                <a:gd name="T31" fmla="*/ 6 h 59"/>
                <a:gd name="T32" fmla="*/ 40 w 135"/>
                <a:gd name="T33" fmla="*/ 4 h 59"/>
                <a:gd name="T34" fmla="*/ 53 w 135"/>
                <a:gd name="T35" fmla="*/ 0 h 59"/>
                <a:gd name="T36" fmla="*/ 67 w 135"/>
                <a:gd name="T37" fmla="*/ 0 h 59"/>
                <a:gd name="T38" fmla="*/ 79 w 135"/>
                <a:gd name="T39" fmla="*/ 0 h 59"/>
                <a:gd name="T40" fmla="*/ 92 w 135"/>
                <a:gd name="T41" fmla="*/ 2 h 59"/>
                <a:gd name="T42" fmla="*/ 103 w 135"/>
                <a:gd name="T43" fmla="*/ 4 h 59"/>
                <a:gd name="T44" fmla="*/ 114 w 135"/>
                <a:gd name="T45" fmla="*/ 6 h 59"/>
                <a:gd name="T46" fmla="*/ 122 w 135"/>
                <a:gd name="T47" fmla="*/ 12 h 59"/>
                <a:gd name="T48" fmla="*/ 128 w 135"/>
                <a:gd name="T49" fmla="*/ 16 h 59"/>
                <a:gd name="T50" fmla="*/ 133 w 135"/>
                <a:gd name="T51" fmla="*/ 23 h 59"/>
                <a:gd name="T52" fmla="*/ 133 w 135"/>
                <a:gd name="T53" fmla="*/ 24 h 59"/>
                <a:gd name="T54" fmla="*/ 135 w 135"/>
                <a:gd name="T55" fmla="*/ 27 h 59"/>
                <a:gd name="T56" fmla="*/ 133 w 135"/>
                <a:gd name="T57" fmla="*/ 34 h 59"/>
                <a:gd name="T58" fmla="*/ 131 w 135"/>
                <a:gd name="T59" fmla="*/ 37 h 59"/>
                <a:gd name="T60" fmla="*/ 130 w 135"/>
                <a:gd name="T61" fmla="*/ 38 h 59"/>
                <a:gd name="T62" fmla="*/ 124 w 135"/>
                <a:gd name="T63" fmla="*/ 45 h 59"/>
                <a:gd name="T64" fmla="*/ 116 w 135"/>
                <a:gd name="T65" fmla="*/ 48 h 59"/>
                <a:gd name="T66" fmla="*/ 107 w 135"/>
                <a:gd name="T67" fmla="*/ 53 h 59"/>
                <a:gd name="T68" fmla="*/ 95 w 135"/>
                <a:gd name="T69" fmla="*/ 56 h 59"/>
                <a:gd name="T70" fmla="*/ 83 w 135"/>
                <a:gd name="T71" fmla="*/ 58 h 59"/>
                <a:gd name="T72" fmla="*/ 68 w 135"/>
                <a:gd name="T73" fmla="*/ 59 h 5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5"/>
                <a:gd name="T112" fmla="*/ 0 h 59"/>
                <a:gd name="T113" fmla="*/ 135 w 135"/>
                <a:gd name="T114" fmla="*/ 59 h 5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5" h="59">
                  <a:moveTo>
                    <a:pt x="68" y="59"/>
                  </a:moveTo>
                  <a:lnTo>
                    <a:pt x="56" y="58"/>
                  </a:lnTo>
                  <a:lnTo>
                    <a:pt x="43" y="58"/>
                  </a:lnTo>
                  <a:lnTo>
                    <a:pt x="30" y="55"/>
                  </a:lnTo>
                  <a:lnTo>
                    <a:pt x="21" y="52"/>
                  </a:lnTo>
                  <a:lnTo>
                    <a:pt x="13" y="46"/>
                  </a:lnTo>
                  <a:lnTo>
                    <a:pt x="7" y="42"/>
                  </a:lnTo>
                  <a:lnTo>
                    <a:pt x="2" y="37"/>
                  </a:lnTo>
                  <a:lnTo>
                    <a:pt x="1" y="34"/>
                  </a:lnTo>
                  <a:lnTo>
                    <a:pt x="0" y="31"/>
                  </a:lnTo>
                  <a:lnTo>
                    <a:pt x="2" y="25"/>
                  </a:lnTo>
                  <a:lnTo>
                    <a:pt x="4" y="23"/>
                  </a:lnTo>
                  <a:lnTo>
                    <a:pt x="6" y="19"/>
                  </a:lnTo>
                  <a:lnTo>
                    <a:pt x="11" y="15"/>
                  </a:lnTo>
                  <a:lnTo>
                    <a:pt x="19" y="10"/>
                  </a:lnTo>
                  <a:lnTo>
                    <a:pt x="29" y="6"/>
                  </a:lnTo>
                  <a:lnTo>
                    <a:pt x="40" y="4"/>
                  </a:lnTo>
                  <a:lnTo>
                    <a:pt x="53" y="0"/>
                  </a:lnTo>
                  <a:lnTo>
                    <a:pt x="67" y="0"/>
                  </a:lnTo>
                  <a:lnTo>
                    <a:pt x="79" y="0"/>
                  </a:lnTo>
                  <a:lnTo>
                    <a:pt x="92" y="2"/>
                  </a:lnTo>
                  <a:lnTo>
                    <a:pt x="103" y="4"/>
                  </a:lnTo>
                  <a:lnTo>
                    <a:pt x="114" y="6"/>
                  </a:lnTo>
                  <a:lnTo>
                    <a:pt x="122" y="12"/>
                  </a:lnTo>
                  <a:lnTo>
                    <a:pt x="128" y="16"/>
                  </a:lnTo>
                  <a:lnTo>
                    <a:pt x="133" y="23"/>
                  </a:lnTo>
                  <a:lnTo>
                    <a:pt x="133" y="24"/>
                  </a:lnTo>
                  <a:lnTo>
                    <a:pt x="135" y="27"/>
                  </a:lnTo>
                  <a:lnTo>
                    <a:pt x="133" y="34"/>
                  </a:lnTo>
                  <a:lnTo>
                    <a:pt x="131" y="37"/>
                  </a:lnTo>
                  <a:lnTo>
                    <a:pt x="130" y="38"/>
                  </a:lnTo>
                  <a:lnTo>
                    <a:pt x="124" y="45"/>
                  </a:lnTo>
                  <a:lnTo>
                    <a:pt x="116" y="48"/>
                  </a:lnTo>
                  <a:lnTo>
                    <a:pt x="107" y="53"/>
                  </a:lnTo>
                  <a:lnTo>
                    <a:pt x="95" y="56"/>
                  </a:lnTo>
                  <a:lnTo>
                    <a:pt x="83" y="58"/>
                  </a:lnTo>
                  <a:lnTo>
                    <a:pt x="68" y="59"/>
                  </a:lnTo>
                  <a:close/>
                </a:path>
              </a:pathLst>
            </a:custGeom>
            <a:solidFill>
              <a:srgbClr val="FFFFFF"/>
            </a:solidFill>
            <a:ln w="9525">
              <a:noFill/>
              <a:round/>
              <a:headEnd/>
              <a:tailEnd/>
            </a:ln>
          </p:spPr>
          <p:txBody>
            <a:bodyPr/>
            <a:lstStyle/>
            <a:p>
              <a:endParaRPr lang="ru-RU"/>
            </a:p>
          </p:txBody>
        </p:sp>
        <p:sp>
          <p:nvSpPr>
            <p:cNvPr id="162369" name="Freeform 4026"/>
            <p:cNvSpPr>
              <a:spLocks/>
            </p:cNvSpPr>
            <p:nvPr/>
          </p:nvSpPr>
          <p:spPr bwMode="auto">
            <a:xfrm>
              <a:off x="2784" y="2525"/>
              <a:ext cx="135" cy="58"/>
            </a:xfrm>
            <a:custGeom>
              <a:avLst/>
              <a:gdLst>
                <a:gd name="T0" fmla="*/ 68 w 135"/>
                <a:gd name="T1" fmla="*/ 58 h 58"/>
                <a:gd name="T2" fmla="*/ 43 w 135"/>
                <a:gd name="T3" fmla="*/ 56 h 58"/>
                <a:gd name="T4" fmla="*/ 21 w 135"/>
                <a:gd name="T5" fmla="*/ 52 h 58"/>
                <a:gd name="T6" fmla="*/ 13 w 135"/>
                <a:gd name="T7" fmla="*/ 46 h 58"/>
                <a:gd name="T8" fmla="*/ 7 w 135"/>
                <a:gd name="T9" fmla="*/ 42 h 58"/>
                <a:gd name="T10" fmla="*/ 0 w 135"/>
                <a:gd name="T11" fmla="*/ 31 h 58"/>
                <a:gd name="T12" fmla="*/ 6 w 135"/>
                <a:gd name="T13" fmla="*/ 19 h 58"/>
                <a:gd name="T14" fmla="*/ 19 w 135"/>
                <a:gd name="T15" fmla="*/ 10 h 58"/>
                <a:gd name="T16" fmla="*/ 40 w 135"/>
                <a:gd name="T17" fmla="*/ 4 h 58"/>
                <a:gd name="T18" fmla="*/ 67 w 135"/>
                <a:gd name="T19" fmla="*/ 0 h 58"/>
                <a:gd name="T20" fmla="*/ 92 w 135"/>
                <a:gd name="T21" fmla="*/ 2 h 58"/>
                <a:gd name="T22" fmla="*/ 114 w 135"/>
                <a:gd name="T23" fmla="*/ 6 h 58"/>
                <a:gd name="T24" fmla="*/ 122 w 135"/>
                <a:gd name="T25" fmla="*/ 12 h 58"/>
                <a:gd name="T26" fmla="*/ 128 w 135"/>
                <a:gd name="T27" fmla="*/ 16 h 58"/>
                <a:gd name="T28" fmla="*/ 135 w 135"/>
                <a:gd name="T29" fmla="*/ 27 h 58"/>
                <a:gd name="T30" fmla="*/ 130 w 135"/>
                <a:gd name="T31" fmla="*/ 38 h 58"/>
                <a:gd name="T32" fmla="*/ 116 w 135"/>
                <a:gd name="T33" fmla="*/ 48 h 58"/>
                <a:gd name="T34" fmla="*/ 95 w 135"/>
                <a:gd name="T35" fmla="*/ 56 h 58"/>
                <a:gd name="T36" fmla="*/ 68 w 135"/>
                <a:gd name="T37" fmla="*/ 58 h 5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35"/>
                <a:gd name="T58" fmla="*/ 0 h 58"/>
                <a:gd name="T59" fmla="*/ 135 w 135"/>
                <a:gd name="T60" fmla="*/ 58 h 5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35" h="58">
                  <a:moveTo>
                    <a:pt x="68" y="58"/>
                  </a:moveTo>
                  <a:lnTo>
                    <a:pt x="43" y="56"/>
                  </a:lnTo>
                  <a:lnTo>
                    <a:pt x="21" y="52"/>
                  </a:lnTo>
                  <a:lnTo>
                    <a:pt x="13" y="46"/>
                  </a:lnTo>
                  <a:lnTo>
                    <a:pt x="7" y="42"/>
                  </a:lnTo>
                  <a:lnTo>
                    <a:pt x="0" y="31"/>
                  </a:lnTo>
                  <a:lnTo>
                    <a:pt x="6" y="19"/>
                  </a:lnTo>
                  <a:lnTo>
                    <a:pt x="19" y="10"/>
                  </a:lnTo>
                  <a:lnTo>
                    <a:pt x="40" y="4"/>
                  </a:lnTo>
                  <a:lnTo>
                    <a:pt x="67" y="0"/>
                  </a:lnTo>
                  <a:lnTo>
                    <a:pt x="92" y="2"/>
                  </a:lnTo>
                  <a:lnTo>
                    <a:pt x="114" y="6"/>
                  </a:lnTo>
                  <a:lnTo>
                    <a:pt x="122" y="12"/>
                  </a:lnTo>
                  <a:lnTo>
                    <a:pt x="128" y="16"/>
                  </a:lnTo>
                  <a:lnTo>
                    <a:pt x="135" y="27"/>
                  </a:lnTo>
                  <a:lnTo>
                    <a:pt x="130" y="38"/>
                  </a:lnTo>
                  <a:lnTo>
                    <a:pt x="116" y="48"/>
                  </a:lnTo>
                  <a:lnTo>
                    <a:pt x="95" y="56"/>
                  </a:lnTo>
                  <a:lnTo>
                    <a:pt x="68" y="58"/>
                  </a:lnTo>
                </a:path>
              </a:pathLst>
            </a:custGeom>
            <a:noFill/>
            <a:ln w="6350" cap="rnd">
              <a:solidFill>
                <a:srgbClr val="000000"/>
              </a:solidFill>
              <a:prstDash val="solid"/>
              <a:round/>
              <a:headEnd/>
              <a:tailEnd/>
            </a:ln>
          </p:spPr>
          <p:txBody>
            <a:bodyPr/>
            <a:lstStyle/>
            <a:p>
              <a:endParaRPr lang="ru-RU"/>
            </a:p>
          </p:txBody>
        </p:sp>
        <p:sp>
          <p:nvSpPr>
            <p:cNvPr id="162370" name="Freeform 4027"/>
            <p:cNvSpPr>
              <a:spLocks/>
            </p:cNvSpPr>
            <p:nvPr/>
          </p:nvSpPr>
          <p:spPr bwMode="auto">
            <a:xfrm>
              <a:off x="2655" y="2518"/>
              <a:ext cx="132" cy="61"/>
            </a:xfrm>
            <a:custGeom>
              <a:avLst/>
              <a:gdLst>
                <a:gd name="T0" fmla="*/ 63 w 132"/>
                <a:gd name="T1" fmla="*/ 60 h 61"/>
                <a:gd name="T2" fmla="*/ 50 w 132"/>
                <a:gd name="T3" fmla="*/ 58 h 61"/>
                <a:gd name="T4" fmla="*/ 37 w 132"/>
                <a:gd name="T5" fmla="*/ 56 h 61"/>
                <a:gd name="T6" fmla="*/ 27 w 132"/>
                <a:gd name="T7" fmla="*/ 52 h 61"/>
                <a:gd name="T8" fmla="*/ 18 w 132"/>
                <a:gd name="T9" fmla="*/ 47 h 61"/>
                <a:gd name="T10" fmla="*/ 9 w 132"/>
                <a:gd name="T11" fmla="*/ 42 h 61"/>
                <a:gd name="T12" fmla="*/ 6 w 132"/>
                <a:gd name="T13" fmla="*/ 41 h 61"/>
                <a:gd name="T14" fmla="*/ 3 w 132"/>
                <a:gd name="T15" fmla="*/ 37 h 61"/>
                <a:gd name="T16" fmla="*/ 0 w 132"/>
                <a:gd name="T17" fmla="*/ 31 h 61"/>
                <a:gd name="T18" fmla="*/ 0 w 132"/>
                <a:gd name="T19" fmla="*/ 28 h 61"/>
                <a:gd name="T20" fmla="*/ 0 w 132"/>
                <a:gd name="T21" fmla="*/ 24 h 61"/>
                <a:gd name="T22" fmla="*/ 0 w 132"/>
                <a:gd name="T23" fmla="*/ 22 h 61"/>
                <a:gd name="T24" fmla="*/ 1 w 132"/>
                <a:gd name="T25" fmla="*/ 20 h 61"/>
                <a:gd name="T26" fmla="*/ 3 w 132"/>
                <a:gd name="T27" fmla="*/ 16 h 61"/>
                <a:gd name="T28" fmla="*/ 5 w 132"/>
                <a:gd name="T29" fmla="*/ 14 h 61"/>
                <a:gd name="T30" fmla="*/ 8 w 132"/>
                <a:gd name="T31" fmla="*/ 12 h 61"/>
                <a:gd name="T32" fmla="*/ 12 w 132"/>
                <a:gd name="T33" fmla="*/ 10 h 61"/>
                <a:gd name="T34" fmla="*/ 20 w 132"/>
                <a:gd name="T35" fmla="*/ 7 h 61"/>
                <a:gd name="T36" fmla="*/ 30 w 132"/>
                <a:gd name="T37" fmla="*/ 3 h 61"/>
                <a:gd name="T38" fmla="*/ 42 w 132"/>
                <a:gd name="T39" fmla="*/ 1 h 61"/>
                <a:gd name="T40" fmla="*/ 55 w 132"/>
                <a:gd name="T41" fmla="*/ 0 h 61"/>
                <a:gd name="T42" fmla="*/ 67 w 132"/>
                <a:gd name="T43" fmla="*/ 1 h 61"/>
                <a:gd name="T44" fmla="*/ 82 w 132"/>
                <a:gd name="T45" fmla="*/ 3 h 61"/>
                <a:gd name="T46" fmla="*/ 95 w 132"/>
                <a:gd name="T47" fmla="*/ 7 h 61"/>
                <a:gd name="T48" fmla="*/ 106 w 132"/>
                <a:gd name="T49" fmla="*/ 10 h 61"/>
                <a:gd name="T50" fmla="*/ 115 w 132"/>
                <a:gd name="T51" fmla="*/ 14 h 61"/>
                <a:gd name="T52" fmla="*/ 123 w 132"/>
                <a:gd name="T53" fmla="*/ 20 h 61"/>
                <a:gd name="T54" fmla="*/ 126 w 132"/>
                <a:gd name="T55" fmla="*/ 22 h 61"/>
                <a:gd name="T56" fmla="*/ 127 w 132"/>
                <a:gd name="T57" fmla="*/ 24 h 61"/>
                <a:gd name="T58" fmla="*/ 131 w 132"/>
                <a:gd name="T59" fmla="*/ 31 h 61"/>
                <a:gd name="T60" fmla="*/ 132 w 132"/>
                <a:gd name="T61" fmla="*/ 33 h 61"/>
                <a:gd name="T62" fmla="*/ 132 w 132"/>
                <a:gd name="T63" fmla="*/ 37 h 61"/>
                <a:gd name="T64" fmla="*/ 131 w 132"/>
                <a:gd name="T65" fmla="*/ 40 h 61"/>
                <a:gd name="T66" fmla="*/ 131 w 132"/>
                <a:gd name="T67" fmla="*/ 42 h 61"/>
                <a:gd name="T68" fmla="*/ 127 w 132"/>
                <a:gd name="T69" fmla="*/ 45 h 61"/>
                <a:gd name="T70" fmla="*/ 126 w 132"/>
                <a:gd name="T71" fmla="*/ 48 h 61"/>
                <a:gd name="T72" fmla="*/ 123 w 132"/>
                <a:gd name="T73" fmla="*/ 50 h 61"/>
                <a:gd name="T74" fmla="*/ 120 w 132"/>
                <a:gd name="T75" fmla="*/ 52 h 61"/>
                <a:gd name="T76" fmla="*/ 110 w 132"/>
                <a:gd name="T77" fmla="*/ 56 h 61"/>
                <a:gd name="T78" fmla="*/ 101 w 132"/>
                <a:gd name="T79" fmla="*/ 58 h 61"/>
                <a:gd name="T80" fmla="*/ 90 w 132"/>
                <a:gd name="T81" fmla="*/ 59 h 61"/>
                <a:gd name="T82" fmla="*/ 78 w 132"/>
                <a:gd name="T83" fmla="*/ 61 h 61"/>
                <a:gd name="T84" fmla="*/ 63 w 132"/>
                <a:gd name="T85" fmla="*/ 60 h 6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2"/>
                <a:gd name="T130" fmla="*/ 0 h 61"/>
                <a:gd name="T131" fmla="*/ 132 w 132"/>
                <a:gd name="T132" fmla="*/ 61 h 6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2" h="61">
                  <a:moveTo>
                    <a:pt x="63" y="60"/>
                  </a:moveTo>
                  <a:lnTo>
                    <a:pt x="50" y="58"/>
                  </a:lnTo>
                  <a:lnTo>
                    <a:pt x="37" y="56"/>
                  </a:lnTo>
                  <a:lnTo>
                    <a:pt x="27" y="52"/>
                  </a:lnTo>
                  <a:lnTo>
                    <a:pt x="18" y="47"/>
                  </a:lnTo>
                  <a:lnTo>
                    <a:pt x="9" y="42"/>
                  </a:lnTo>
                  <a:lnTo>
                    <a:pt x="6" y="41"/>
                  </a:lnTo>
                  <a:lnTo>
                    <a:pt x="3" y="37"/>
                  </a:lnTo>
                  <a:lnTo>
                    <a:pt x="0" y="31"/>
                  </a:lnTo>
                  <a:lnTo>
                    <a:pt x="0" y="28"/>
                  </a:lnTo>
                  <a:lnTo>
                    <a:pt x="0" y="24"/>
                  </a:lnTo>
                  <a:lnTo>
                    <a:pt x="0" y="22"/>
                  </a:lnTo>
                  <a:lnTo>
                    <a:pt x="1" y="20"/>
                  </a:lnTo>
                  <a:lnTo>
                    <a:pt x="3" y="16"/>
                  </a:lnTo>
                  <a:lnTo>
                    <a:pt x="5" y="14"/>
                  </a:lnTo>
                  <a:lnTo>
                    <a:pt x="8" y="12"/>
                  </a:lnTo>
                  <a:lnTo>
                    <a:pt x="12" y="10"/>
                  </a:lnTo>
                  <a:lnTo>
                    <a:pt x="20" y="7"/>
                  </a:lnTo>
                  <a:lnTo>
                    <a:pt x="30" y="3"/>
                  </a:lnTo>
                  <a:lnTo>
                    <a:pt x="42" y="1"/>
                  </a:lnTo>
                  <a:lnTo>
                    <a:pt x="55" y="0"/>
                  </a:lnTo>
                  <a:lnTo>
                    <a:pt x="67" y="1"/>
                  </a:lnTo>
                  <a:lnTo>
                    <a:pt x="82" y="3"/>
                  </a:lnTo>
                  <a:lnTo>
                    <a:pt x="95" y="7"/>
                  </a:lnTo>
                  <a:lnTo>
                    <a:pt x="106" y="10"/>
                  </a:lnTo>
                  <a:lnTo>
                    <a:pt x="115" y="14"/>
                  </a:lnTo>
                  <a:lnTo>
                    <a:pt x="123" y="20"/>
                  </a:lnTo>
                  <a:lnTo>
                    <a:pt x="126" y="22"/>
                  </a:lnTo>
                  <a:lnTo>
                    <a:pt x="127" y="24"/>
                  </a:lnTo>
                  <a:lnTo>
                    <a:pt x="131" y="31"/>
                  </a:lnTo>
                  <a:lnTo>
                    <a:pt x="132" y="33"/>
                  </a:lnTo>
                  <a:lnTo>
                    <a:pt x="132" y="37"/>
                  </a:lnTo>
                  <a:lnTo>
                    <a:pt x="131" y="40"/>
                  </a:lnTo>
                  <a:lnTo>
                    <a:pt x="131" y="42"/>
                  </a:lnTo>
                  <a:lnTo>
                    <a:pt x="127" y="45"/>
                  </a:lnTo>
                  <a:lnTo>
                    <a:pt x="126" y="48"/>
                  </a:lnTo>
                  <a:lnTo>
                    <a:pt x="123" y="50"/>
                  </a:lnTo>
                  <a:lnTo>
                    <a:pt x="120" y="52"/>
                  </a:lnTo>
                  <a:lnTo>
                    <a:pt x="110" y="56"/>
                  </a:lnTo>
                  <a:lnTo>
                    <a:pt x="101" y="58"/>
                  </a:lnTo>
                  <a:lnTo>
                    <a:pt x="90" y="59"/>
                  </a:lnTo>
                  <a:lnTo>
                    <a:pt x="78" y="61"/>
                  </a:lnTo>
                  <a:lnTo>
                    <a:pt x="63" y="60"/>
                  </a:lnTo>
                  <a:close/>
                </a:path>
              </a:pathLst>
            </a:custGeom>
            <a:solidFill>
              <a:srgbClr val="FFFFFF"/>
            </a:solidFill>
            <a:ln w="9525">
              <a:noFill/>
              <a:round/>
              <a:headEnd/>
              <a:tailEnd/>
            </a:ln>
          </p:spPr>
          <p:txBody>
            <a:bodyPr/>
            <a:lstStyle/>
            <a:p>
              <a:endParaRPr lang="ru-RU"/>
            </a:p>
          </p:txBody>
        </p:sp>
        <p:sp>
          <p:nvSpPr>
            <p:cNvPr id="162371" name="Freeform 4028"/>
            <p:cNvSpPr>
              <a:spLocks/>
            </p:cNvSpPr>
            <p:nvPr/>
          </p:nvSpPr>
          <p:spPr bwMode="auto">
            <a:xfrm>
              <a:off x="2655" y="2520"/>
              <a:ext cx="132" cy="58"/>
            </a:xfrm>
            <a:custGeom>
              <a:avLst/>
              <a:gdLst>
                <a:gd name="T0" fmla="*/ 63 w 132"/>
                <a:gd name="T1" fmla="*/ 58 h 58"/>
                <a:gd name="T2" fmla="*/ 50 w 132"/>
                <a:gd name="T3" fmla="*/ 56 h 58"/>
                <a:gd name="T4" fmla="*/ 37 w 132"/>
                <a:gd name="T5" fmla="*/ 53 h 58"/>
                <a:gd name="T6" fmla="*/ 18 w 132"/>
                <a:gd name="T7" fmla="*/ 45 h 58"/>
                <a:gd name="T8" fmla="*/ 9 w 132"/>
                <a:gd name="T9" fmla="*/ 41 h 58"/>
                <a:gd name="T10" fmla="*/ 3 w 132"/>
                <a:gd name="T11" fmla="*/ 35 h 58"/>
                <a:gd name="T12" fmla="*/ 0 w 132"/>
                <a:gd name="T13" fmla="*/ 23 h 58"/>
                <a:gd name="T14" fmla="*/ 1 w 132"/>
                <a:gd name="T15" fmla="*/ 18 h 58"/>
                <a:gd name="T16" fmla="*/ 6 w 132"/>
                <a:gd name="T17" fmla="*/ 13 h 58"/>
                <a:gd name="T18" fmla="*/ 20 w 132"/>
                <a:gd name="T19" fmla="*/ 4 h 58"/>
                <a:gd name="T20" fmla="*/ 42 w 132"/>
                <a:gd name="T21" fmla="*/ 0 h 58"/>
                <a:gd name="T22" fmla="*/ 67 w 132"/>
                <a:gd name="T23" fmla="*/ 0 h 58"/>
                <a:gd name="T24" fmla="*/ 82 w 132"/>
                <a:gd name="T25" fmla="*/ 2 h 58"/>
                <a:gd name="T26" fmla="*/ 95 w 132"/>
                <a:gd name="T27" fmla="*/ 4 h 58"/>
                <a:gd name="T28" fmla="*/ 115 w 132"/>
                <a:gd name="T29" fmla="*/ 13 h 58"/>
                <a:gd name="T30" fmla="*/ 123 w 132"/>
                <a:gd name="T31" fmla="*/ 18 h 58"/>
                <a:gd name="T32" fmla="*/ 127 w 132"/>
                <a:gd name="T33" fmla="*/ 22 h 58"/>
                <a:gd name="T34" fmla="*/ 132 w 132"/>
                <a:gd name="T35" fmla="*/ 35 h 58"/>
                <a:gd name="T36" fmla="*/ 131 w 132"/>
                <a:gd name="T37" fmla="*/ 40 h 58"/>
                <a:gd name="T38" fmla="*/ 126 w 132"/>
                <a:gd name="T39" fmla="*/ 45 h 58"/>
                <a:gd name="T40" fmla="*/ 110 w 132"/>
                <a:gd name="T41" fmla="*/ 52 h 58"/>
                <a:gd name="T42" fmla="*/ 90 w 132"/>
                <a:gd name="T43" fmla="*/ 58 h 58"/>
                <a:gd name="T44" fmla="*/ 63 w 132"/>
                <a:gd name="T45" fmla="*/ 58 h 5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2"/>
                <a:gd name="T70" fmla="*/ 0 h 58"/>
                <a:gd name="T71" fmla="*/ 132 w 132"/>
                <a:gd name="T72" fmla="*/ 58 h 5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2" h="58">
                  <a:moveTo>
                    <a:pt x="63" y="58"/>
                  </a:moveTo>
                  <a:lnTo>
                    <a:pt x="50" y="56"/>
                  </a:lnTo>
                  <a:lnTo>
                    <a:pt x="37" y="53"/>
                  </a:lnTo>
                  <a:lnTo>
                    <a:pt x="18" y="45"/>
                  </a:lnTo>
                  <a:lnTo>
                    <a:pt x="9" y="41"/>
                  </a:lnTo>
                  <a:lnTo>
                    <a:pt x="3" y="35"/>
                  </a:lnTo>
                  <a:lnTo>
                    <a:pt x="0" y="23"/>
                  </a:lnTo>
                  <a:lnTo>
                    <a:pt x="1" y="18"/>
                  </a:lnTo>
                  <a:lnTo>
                    <a:pt x="6" y="13"/>
                  </a:lnTo>
                  <a:lnTo>
                    <a:pt x="20" y="4"/>
                  </a:lnTo>
                  <a:lnTo>
                    <a:pt x="42" y="0"/>
                  </a:lnTo>
                  <a:lnTo>
                    <a:pt x="67" y="0"/>
                  </a:lnTo>
                  <a:lnTo>
                    <a:pt x="82" y="2"/>
                  </a:lnTo>
                  <a:lnTo>
                    <a:pt x="95" y="4"/>
                  </a:lnTo>
                  <a:lnTo>
                    <a:pt x="115" y="13"/>
                  </a:lnTo>
                  <a:lnTo>
                    <a:pt x="123" y="18"/>
                  </a:lnTo>
                  <a:lnTo>
                    <a:pt x="127" y="22"/>
                  </a:lnTo>
                  <a:lnTo>
                    <a:pt x="132" y="35"/>
                  </a:lnTo>
                  <a:lnTo>
                    <a:pt x="131" y="40"/>
                  </a:lnTo>
                  <a:lnTo>
                    <a:pt x="126" y="45"/>
                  </a:lnTo>
                  <a:lnTo>
                    <a:pt x="110" y="52"/>
                  </a:lnTo>
                  <a:lnTo>
                    <a:pt x="90" y="58"/>
                  </a:lnTo>
                  <a:lnTo>
                    <a:pt x="63" y="58"/>
                  </a:lnTo>
                </a:path>
              </a:pathLst>
            </a:custGeom>
            <a:noFill/>
            <a:ln w="6350" cap="rnd">
              <a:solidFill>
                <a:srgbClr val="000000"/>
              </a:solidFill>
              <a:prstDash val="solid"/>
              <a:round/>
              <a:headEnd/>
              <a:tailEnd/>
            </a:ln>
          </p:spPr>
          <p:txBody>
            <a:bodyPr/>
            <a:lstStyle/>
            <a:p>
              <a:endParaRPr lang="ru-RU"/>
            </a:p>
          </p:txBody>
        </p:sp>
        <p:sp>
          <p:nvSpPr>
            <p:cNvPr id="162372" name="Freeform 4029"/>
            <p:cNvSpPr>
              <a:spLocks/>
            </p:cNvSpPr>
            <p:nvPr/>
          </p:nvSpPr>
          <p:spPr bwMode="auto">
            <a:xfrm>
              <a:off x="2262" y="2476"/>
              <a:ext cx="134" cy="59"/>
            </a:xfrm>
            <a:custGeom>
              <a:avLst/>
              <a:gdLst>
                <a:gd name="T0" fmla="*/ 65 w 134"/>
                <a:gd name="T1" fmla="*/ 59 h 59"/>
                <a:gd name="T2" fmla="*/ 51 w 134"/>
                <a:gd name="T3" fmla="*/ 58 h 59"/>
                <a:gd name="T4" fmla="*/ 40 w 134"/>
                <a:gd name="T5" fmla="*/ 55 h 59"/>
                <a:gd name="T6" fmla="*/ 29 w 134"/>
                <a:gd name="T7" fmla="*/ 52 h 59"/>
                <a:gd name="T8" fmla="*/ 19 w 134"/>
                <a:gd name="T9" fmla="*/ 47 h 59"/>
                <a:gd name="T10" fmla="*/ 11 w 134"/>
                <a:gd name="T11" fmla="*/ 42 h 59"/>
                <a:gd name="T12" fmla="*/ 8 w 134"/>
                <a:gd name="T13" fmla="*/ 39 h 59"/>
                <a:gd name="T14" fmla="*/ 4 w 134"/>
                <a:gd name="T15" fmla="*/ 37 h 59"/>
                <a:gd name="T16" fmla="*/ 2 w 134"/>
                <a:gd name="T17" fmla="*/ 31 h 59"/>
                <a:gd name="T18" fmla="*/ 0 w 134"/>
                <a:gd name="T19" fmla="*/ 27 h 59"/>
                <a:gd name="T20" fmla="*/ 0 w 134"/>
                <a:gd name="T21" fmla="*/ 25 h 59"/>
                <a:gd name="T22" fmla="*/ 2 w 134"/>
                <a:gd name="T23" fmla="*/ 21 h 59"/>
                <a:gd name="T24" fmla="*/ 4 w 134"/>
                <a:gd name="T25" fmla="*/ 18 h 59"/>
                <a:gd name="T26" fmla="*/ 4 w 134"/>
                <a:gd name="T27" fmla="*/ 16 h 59"/>
                <a:gd name="T28" fmla="*/ 6 w 134"/>
                <a:gd name="T29" fmla="*/ 13 h 59"/>
                <a:gd name="T30" fmla="*/ 10 w 134"/>
                <a:gd name="T31" fmla="*/ 12 h 59"/>
                <a:gd name="T32" fmla="*/ 13 w 134"/>
                <a:gd name="T33" fmla="*/ 8 h 59"/>
                <a:gd name="T34" fmla="*/ 23 w 134"/>
                <a:gd name="T35" fmla="*/ 5 h 59"/>
                <a:gd name="T36" fmla="*/ 32 w 134"/>
                <a:gd name="T37" fmla="*/ 2 h 59"/>
                <a:gd name="T38" fmla="*/ 44 w 134"/>
                <a:gd name="T39" fmla="*/ 0 h 59"/>
                <a:gd name="T40" fmla="*/ 57 w 134"/>
                <a:gd name="T41" fmla="*/ 0 h 59"/>
                <a:gd name="T42" fmla="*/ 70 w 134"/>
                <a:gd name="T43" fmla="*/ 0 h 59"/>
                <a:gd name="T44" fmla="*/ 84 w 134"/>
                <a:gd name="T45" fmla="*/ 2 h 59"/>
                <a:gd name="T46" fmla="*/ 95 w 134"/>
                <a:gd name="T47" fmla="*/ 5 h 59"/>
                <a:gd name="T48" fmla="*/ 106 w 134"/>
                <a:gd name="T49" fmla="*/ 10 h 59"/>
                <a:gd name="T50" fmla="*/ 115 w 134"/>
                <a:gd name="T51" fmla="*/ 13 h 59"/>
                <a:gd name="T52" fmla="*/ 123 w 134"/>
                <a:gd name="T53" fmla="*/ 18 h 59"/>
                <a:gd name="T54" fmla="*/ 127 w 134"/>
                <a:gd name="T55" fmla="*/ 21 h 59"/>
                <a:gd name="T56" fmla="*/ 130 w 134"/>
                <a:gd name="T57" fmla="*/ 24 h 59"/>
                <a:gd name="T58" fmla="*/ 133 w 134"/>
                <a:gd name="T59" fmla="*/ 31 h 59"/>
                <a:gd name="T60" fmla="*/ 134 w 134"/>
                <a:gd name="T61" fmla="*/ 32 h 59"/>
                <a:gd name="T62" fmla="*/ 134 w 134"/>
                <a:gd name="T63" fmla="*/ 35 h 59"/>
                <a:gd name="T64" fmla="*/ 133 w 134"/>
                <a:gd name="T65" fmla="*/ 38 h 59"/>
                <a:gd name="T66" fmla="*/ 132 w 134"/>
                <a:gd name="T67" fmla="*/ 42 h 59"/>
                <a:gd name="T68" fmla="*/ 130 w 134"/>
                <a:gd name="T69" fmla="*/ 44 h 59"/>
                <a:gd name="T70" fmla="*/ 128 w 134"/>
                <a:gd name="T71" fmla="*/ 46 h 59"/>
                <a:gd name="T72" fmla="*/ 125 w 134"/>
                <a:gd name="T73" fmla="*/ 50 h 59"/>
                <a:gd name="T74" fmla="*/ 122 w 134"/>
                <a:gd name="T75" fmla="*/ 51 h 59"/>
                <a:gd name="T76" fmla="*/ 113 w 134"/>
                <a:gd name="T77" fmla="*/ 55 h 59"/>
                <a:gd name="T78" fmla="*/ 104 w 134"/>
                <a:gd name="T79" fmla="*/ 58 h 59"/>
                <a:gd name="T80" fmla="*/ 91 w 134"/>
                <a:gd name="T81" fmla="*/ 59 h 59"/>
                <a:gd name="T82" fmla="*/ 78 w 134"/>
                <a:gd name="T83" fmla="*/ 59 h 59"/>
                <a:gd name="T84" fmla="*/ 65 w 134"/>
                <a:gd name="T85" fmla="*/ 59 h 5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4"/>
                <a:gd name="T130" fmla="*/ 0 h 59"/>
                <a:gd name="T131" fmla="*/ 134 w 134"/>
                <a:gd name="T132" fmla="*/ 59 h 5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4" h="59">
                  <a:moveTo>
                    <a:pt x="65" y="59"/>
                  </a:moveTo>
                  <a:lnTo>
                    <a:pt x="51" y="58"/>
                  </a:lnTo>
                  <a:lnTo>
                    <a:pt x="40" y="55"/>
                  </a:lnTo>
                  <a:lnTo>
                    <a:pt x="29" y="52"/>
                  </a:lnTo>
                  <a:lnTo>
                    <a:pt x="19" y="47"/>
                  </a:lnTo>
                  <a:lnTo>
                    <a:pt x="11" y="42"/>
                  </a:lnTo>
                  <a:lnTo>
                    <a:pt x="8" y="39"/>
                  </a:lnTo>
                  <a:lnTo>
                    <a:pt x="4" y="37"/>
                  </a:lnTo>
                  <a:lnTo>
                    <a:pt x="2" y="31"/>
                  </a:lnTo>
                  <a:lnTo>
                    <a:pt x="0" y="27"/>
                  </a:lnTo>
                  <a:lnTo>
                    <a:pt x="0" y="25"/>
                  </a:lnTo>
                  <a:lnTo>
                    <a:pt x="2" y="21"/>
                  </a:lnTo>
                  <a:lnTo>
                    <a:pt x="4" y="18"/>
                  </a:lnTo>
                  <a:lnTo>
                    <a:pt x="4" y="16"/>
                  </a:lnTo>
                  <a:lnTo>
                    <a:pt x="6" y="13"/>
                  </a:lnTo>
                  <a:lnTo>
                    <a:pt x="10" y="12"/>
                  </a:lnTo>
                  <a:lnTo>
                    <a:pt x="13" y="8"/>
                  </a:lnTo>
                  <a:lnTo>
                    <a:pt x="23" y="5"/>
                  </a:lnTo>
                  <a:lnTo>
                    <a:pt x="32" y="2"/>
                  </a:lnTo>
                  <a:lnTo>
                    <a:pt x="44" y="0"/>
                  </a:lnTo>
                  <a:lnTo>
                    <a:pt x="57" y="0"/>
                  </a:lnTo>
                  <a:lnTo>
                    <a:pt x="70" y="0"/>
                  </a:lnTo>
                  <a:lnTo>
                    <a:pt x="84" y="2"/>
                  </a:lnTo>
                  <a:lnTo>
                    <a:pt x="95" y="5"/>
                  </a:lnTo>
                  <a:lnTo>
                    <a:pt x="106" y="10"/>
                  </a:lnTo>
                  <a:lnTo>
                    <a:pt x="115" y="13"/>
                  </a:lnTo>
                  <a:lnTo>
                    <a:pt x="123" y="18"/>
                  </a:lnTo>
                  <a:lnTo>
                    <a:pt x="127" y="21"/>
                  </a:lnTo>
                  <a:lnTo>
                    <a:pt x="130" y="24"/>
                  </a:lnTo>
                  <a:lnTo>
                    <a:pt x="133" y="31"/>
                  </a:lnTo>
                  <a:lnTo>
                    <a:pt x="134" y="32"/>
                  </a:lnTo>
                  <a:lnTo>
                    <a:pt x="134" y="35"/>
                  </a:lnTo>
                  <a:lnTo>
                    <a:pt x="133" y="38"/>
                  </a:lnTo>
                  <a:lnTo>
                    <a:pt x="132" y="42"/>
                  </a:lnTo>
                  <a:lnTo>
                    <a:pt x="130" y="44"/>
                  </a:lnTo>
                  <a:lnTo>
                    <a:pt x="128" y="46"/>
                  </a:lnTo>
                  <a:lnTo>
                    <a:pt x="125" y="50"/>
                  </a:lnTo>
                  <a:lnTo>
                    <a:pt x="122" y="51"/>
                  </a:lnTo>
                  <a:lnTo>
                    <a:pt x="113" y="55"/>
                  </a:lnTo>
                  <a:lnTo>
                    <a:pt x="104" y="58"/>
                  </a:lnTo>
                  <a:lnTo>
                    <a:pt x="91" y="59"/>
                  </a:lnTo>
                  <a:lnTo>
                    <a:pt x="78" y="59"/>
                  </a:lnTo>
                  <a:lnTo>
                    <a:pt x="65" y="59"/>
                  </a:lnTo>
                  <a:close/>
                </a:path>
              </a:pathLst>
            </a:custGeom>
            <a:solidFill>
              <a:srgbClr val="FFFFFF"/>
            </a:solidFill>
            <a:ln w="9525">
              <a:noFill/>
              <a:round/>
              <a:headEnd/>
              <a:tailEnd/>
            </a:ln>
          </p:spPr>
          <p:txBody>
            <a:bodyPr/>
            <a:lstStyle/>
            <a:p>
              <a:endParaRPr lang="ru-RU"/>
            </a:p>
          </p:txBody>
        </p:sp>
        <p:sp>
          <p:nvSpPr>
            <p:cNvPr id="162373" name="Freeform 4030"/>
            <p:cNvSpPr>
              <a:spLocks/>
            </p:cNvSpPr>
            <p:nvPr/>
          </p:nvSpPr>
          <p:spPr bwMode="auto">
            <a:xfrm>
              <a:off x="2262" y="2476"/>
              <a:ext cx="134" cy="59"/>
            </a:xfrm>
            <a:custGeom>
              <a:avLst/>
              <a:gdLst>
                <a:gd name="T0" fmla="*/ 65 w 134"/>
                <a:gd name="T1" fmla="*/ 59 h 59"/>
                <a:gd name="T2" fmla="*/ 53 w 134"/>
                <a:gd name="T3" fmla="*/ 58 h 59"/>
                <a:gd name="T4" fmla="*/ 40 w 134"/>
                <a:gd name="T5" fmla="*/ 55 h 59"/>
                <a:gd name="T6" fmla="*/ 19 w 134"/>
                <a:gd name="T7" fmla="*/ 47 h 59"/>
                <a:gd name="T8" fmla="*/ 11 w 134"/>
                <a:gd name="T9" fmla="*/ 42 h 59"/>
                <a:gd name="T10" fmla="*/ 4 w 134"/>
                <a:gd name="T11" fmla="*/ 35 h 59"/>
                <a:gd name="T12" fmla="*/ 0 w 134"/>
                <a:gd name="T13" fmla="*/ 25 h 59"/>
                <a:gd name="T14" fmla="*/ 4 w 134"/>
                <a:gd name="T15" fmla="*/ 18 h 59"/>
                <a:gd name="T16" fmla="*/ 6 w 134"/>
                <a:gd name="T17" fmla="*/ 13 h 59"/>
                <a:gd name="T18" fmla="*/ 23 w 134"/>
                <a:gd name="T19" fmla="*/ 5 h 59"/>
                <a:gd name="T20" fmla="*/ 44 w 134"/>
                <a:gd name="T21" fmla="*/ 0 h 59"/>
                <a:gd name="T22" fmla="*/ 70 w 134"/>
                <a:gd name="T23" fmla="*/ 0 h 59"/>
                <a:gd name="T24" fmla="*/ 84 w 134"/>
                <a:gd name="T25" fmla="*/ 2 h 59"/>
                <a:gd name="T26" fmla="*/ 97 w 134"/>
                <a:gd name="T27" fmla="*/ 5 h 59"/>
                <a:gd name="T28" fmla="*/ 117 w 134"/>
                <a:gd name="T29" fmla="*/ 13 h 59"/>
                <a:gd name="T30" fmla="*/ 125 w 134"/>
                <a:gd name="T31" fmla="*/ 18 h 59"/>
                <a:gd name="T32" fmla="*/ 130 w 134"/>
                <a:gd name="T33" fmla="*/ 24 h 59"/>
                <a:gd name="T34" fmla="*/ 134 w 134"/>
                <a:gd name="T35" fmla="*/ 35 h 59"/>
                <a:gd name="T36" fmla="*/ 133 w 134"/>
                <a:gd name="T37" fmla="*/ 42 h 59"/>
                <a:gd name="T38" fmla="*/ 128 w 134"/>
                <a:gd name="T39" fmla="*/ 46 h 59"/>
                <a:gd name="T40" fmla="*/ 113 w 134"/>
                <a:gd name="T41" fmla="*/ 55 h 59"/>
                <a:gd name="T42" fmla="*/ 92 w 134"/>
                <a:gd name="T43" fmla="*/ 59 h 59"/>
                <a:gd name="T44" fmla="*/ 65 w 134"/>
                <a:gd name="T45" fmla="*/ 59 h 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4"/>
                <a:gd name="T70" fmla="*/ 0 h 59"/>
                <a:gd name="T71" fmla="*/ 134 w 134"/>
                <a:gd name="T72" fmla="*/ 59 h 5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4" h="59">
                  <a:moveTo>
                    <a:pt x="65" y="59"/>
                  </a:moveTo>
                  <a:lnTo>
                    <a:pt x="53" y="58"/>
                  </a:lnTo>
                  <a:lnTo>
                    <a:pt x="40" y="55"/>
                  </a:lnTo>
                  <a:lnTo>
                    <a:pt x="19" y="47"/>
                  </a:lnTo>
                  <a:lnTo>
                    <a:pt x="11" y="42"/>
                  </a:lnTo>
                  <a:lnTo>
                    <a:pt x="4" y="35"/>
                  </a:lnTo>
                  <a:lnTo>
                    <a:pt x="0" y="25"/>
                  </a:lnTo>
                  <a:lnTo>
                    <a:pt x="4" y="18"/>
                  </a:lnTo>
                  <a:lnTo>
                    <a:pt x="6" y="13"/>
                  </a:lnTo>
                  <a:lnTo>
                    <a:pt x="23" y="5"/>
                  </a:lnTo>
                  <a:lnTo>
                    <a:pt x="44" y="0"/>
                  </a:lnTo>
                  <a:lnTo>
                    <a:pt x="70" y="0"/>
                  </a:lnTo>
                  <a:lnTo>
                    <a:pt x="84" y="2"/>
                  </a:lnTo>
                  <a:lnTo>
                    <a:pt x="97" y="5"/>
                  </a:lnTo>
                  <a:lnTo>
                    <a:pt x="117" y="13"/>
                  </a:lnTo>
                  <a:lnTo>
                    <a:pt x="125" y="18"/>
                  </a:lnTo>
                  <a:lnTo>
                    <a:pt x="130" y="24"/>
                  </a:lnTo>
                  <a:lnTo>
                    <a:pt x="134" y="35"/>
                  </a:lnTo>
                  <a:lnTo>
                    <a:pt x="133" y="42"/>
                  </a:lnTo>
                  <a:lnTo>
                    <a:pt x="128" y="46"/>
                  </a:lnTo>
                  <a:lnTo>
                    <a:pt x="113" y="55"/>
                  </a:lnTo>
                  <a:lnTo>
                    <a:pt x="92" y="59"/>
                  </a:lnTo>
                  <a:lnTo>
                    <a:pt x="65" y="59"/>
                  </a:lnTo>
                </a:path>
              </a:pathLst>
            </a:custGeom>
            <a:noFill/>
            <a:ln w="6350" cap="rnd">
              <a:solidFill>
                <a:srgbClr val="000000"/>
              </a:solidFill>
              <a:prstDash val="solid"/>
              <a:round/>
              <a:headEnd/>
              <a:tailEnd/>
            </a:ln>
          </p:spPr>
          <p:txBody>
            <a:bodyPr/>
            <a:lstStyle/>
            <a:p>
              <a:endParaRPr lang="ru-RU"/>
            </a:p>
          </p:txBody>
        </p:sp>
        <p:sp>
          <p:nvSpPr>
            <p:cNvPr id="162374" name="Freeform 4031"/>
            <p:cNvSpPr>
              <a:spLocks/>
            </p:cNvSpPr>
            <p:nvPr/>
          </p:nvSpPr>
          <p:spPr bwMode="auto">
            <a:xfrm>
              <a:off x="3178" y="2505"/>
              <a:ext cx="135" cy="59"/>
            </a:xfrm>
            <a:custGeom>
              <a:avLst/>
              <a:gdLst>
                <a:gd name="T0" fmla="*/ 64 w 135"/>
                <a:gd name="T1" fmla="*/ 59 h 59"/>
                <a:gd name="T2" fmla="*/ 52 w 135"/>
                <a:gd name="T3" fmla="*/ 57 h 59"/>
                <a:gd name="T4" fmla="*/ 39 w 135"/>
                <a:gd name="T5" fmla="*/ 54 h 59"/>
                <a:gd name="T6" fmla="*/ 28 w 135"/>
                <a:gd name="T7" fmla="*/ 51 h 59"/>
                <a:gd name="T8" fmla="*/ 18 w 135"/>
                <a:gd name="T9" fmla="*/ 46 h 59"/>
                <a:gd name="T10" fmla="*/ 10 w 135"/>
                <a:gd name="T11" fmla="*/ 42 h 59"/>
                <a:gd name="T12" fmla="*/ 7 w 135"/>
                <a:gd name="T13" fmla="*/ 38 h 59"/>
                <a:gd name="T14" fmla="*/ 3 w 135"/>
                <a:gd name="T15" fmla="*/ 37 h 59"/>
                <a:gd name="T16" fmla="*/ 0 w 135"/>
                <a:gd name="T17" fmla="*/ 30 h 59"/>
                <a:gd name="T18" fmla="*/ 0 w 135"/>
                <a:gd name="T19" fmla="*/ 27 h 59"/>
                <a:gd name="T20" fmla="*/ 0 w 135"/>
                <a:gd name="T21" fmla="*/ 24 h 59"/>
                <a:gd name="T22" fmla="*/ 0 w 135"/>
                <a:gd name="T23" fmla="*/ 21 h 59"/>
                <a:gd name="T24" fmla="*/ 2 w 135"/>
                <a:gd name="T25" fmla="*/ 18 h 59"/>
                <a:gd name="T26" fmla="*/ 3 w 135"/>
                <a:gd name="T27" fmla="*/ 16 h 59"/>
                <a:gd name="T28" fmla="*/ 6 w 135"/>
                <a:gd name="T29" fmla="*/ 12 h 59"/>
                <a:gd name="T30" fmla="*/ 10 w 135"/>
                <a:gd name="T31" fmla="*/ 11 h 59"/>
                <a:gd name="T32" fmla="*/ 12 w 135"/>
                <a:gd name="T33" fmla="*/ 8 h 59"/>
                <a:gd name="T34" fmla="*/ 21 w 135"/>
                <a:gd name="T35" fmla="*/ 4 h 59"/>
                <a:gd name="T36" fmla="*/ 33 w 135"/>
                <a:gd name="T37" fmla="*/ 2 h 59"/>
                <a:gd name="T38" fmla="*/ 43 w 135"/>
                <a:gd name="T39" fmla="*/ 0 h 59"/>
                <a:gd name="T40" fmla="*/ 56 w 135"/>
                <a:gd name="T41" fmla="*/ 0 h 59"/>
                <a:gd name="T42" fmla="*/ 71 w 135"/>
                <a:gd name="T43" fmla="*/ 0 h 59"/>
                <a:gd name="T44" fmla="*/ 84 w 135"/>
                <a:gd name="T45" fmla="*/ 2 h 59"/>
                <a:gd name="T46" fmla="*/ 96 w 135"/>
                <a:gd name="T47" fmla="*/ 4 h 59"/>
                <a:gd name="T48" fmla="*/ 108 w 135"/>
                <a:gd name="T49" fmla="*/ 9 h 59"/>
                <a:gd name="T50" fmla="*/ 117 w 135"/>
                <a:gd name="T51" fmla="*/ 12 h 59"/>
                <a:gd name="T52" fmla="*/ 125 w 135"/>
                <a:gd name="T53" fmla="*/ 17 h 59"/>
                <a:gd name="T54" fmla="*/ 128 w 135"/>
                <a:gd name="T55" fmla="*/ 21 h 59"/>
                <a:gd name="T56" fmla="*/ 130 w 135"/>
                <a:gd name="T57" fmla="*/ 23 h 59"/>
                <a:gd name="T58" fmla="*/ 135 w 135"/>
                <a:gd name="T59" fmla="*/ 30 h 59"/>
                <a:gd name="T60" fmla="*/ 135 w 135"/>
                <a:gd name="T61" fmla="*/ 32 h 59"/>
                <a:gd name="T62" fmla="*/ 135 w 135"/>
                <a:gd name="T63" fmla="*/ 35 h 59"/>
                <a:gd name="T64" fmla="*/ 135 w 135"/>
                <a:gd name="T65" fmla="*/ 38 h 59"/>
                <a:gd name="T66" fmla="*/ 134 w 135"/>
                <a:gd name="T67" fmla="*/ 42 h 59"/>
                <a:gd name="T68" fmla="*/ 132 w 135"/>
                <a:gd name="T69" fmla="*/ 44 h 59"/>
                <a:gd name="T70" fmla="*/ 129 w 135"/>
                <a:gd name="T71" fmla="*/ 46 h 59"/>
                <a:gd name="T72" fmla="*/ 125 w 135"/>
                <a:gd name="T73" fmla="*/ 49 h 59"/>
                <a:gd name="T74" fmla="*/ 122 w 135"/>
                <a:gd name="T75" fmla="*/ 51 h 59"/>
                <a:gd name="T76" fmla="*/ 114 w 135"/>
                <a:gd name="T77" fmla="*/ 54 h 59"/>
                <a:gd name="T78" fmla="*/ 103 w 135"/>
                <a:gd name="T79" fmla="*/ 57 h 59"/>
                <a:gd name="T80" fmla="*/ 92 w 135"/>
                <a:gd name="T81" fmla="*/ 59 h 59"/>
                <a:gd name="T82" fmla="*/ 79 w 135"/>
                <a:gd name="T83" fmla="*/ 59 h 59"/>
                <a:gd name="T84" fmla="*/ 64 w 135"/>
                <a:gd name="T85" fmla="*/ 59 h 5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5"/>
                <a:gd name="T130" fmla="*/ 0 h 59"/>
                <a:gd name="T131" fmla="*/ 135 w 135"/>
                <a:gd name="T132" fmla="*/ 59 h 5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5" h="59">
                  <a:moveTo>
                    <a:pt x="64" y="59"/>
                  </a:moveTo>
                  <a:lnTo>
                    <a:pt x="52" y="57"/>
                  </a:lnTo>
                  <a:lnTo>
                    <a:pt x="39" y="54"/>
                  </a:lnTo>
                  <a:lnTo>
                    <a:pt x="28" y="51"/>
                  </a:lnTo>
                  <a:lnTo>
                    <a:pt x="18" y="46"/>
                  </a:lnTo>
                  <a:lnTo>
                    <a:pt x="10" y="42"/>
                  </a:lnTo>
                  <a:lnTo>
                    <a:pt x="7" y="38"/>
                  </a:lnTo>
                  <a:lnTo>
                    <a:pt x="3" y="37"/>
                  </a:lnTo>
                  <a:lnTo>
                    <a:pt x="0" y="30"/>
                  </a:lnTo>
                  <a:lnTo>
                    <a:pt x="0" y="27"/>
                  </a:lnTo>
                  <a:lnTo>
                    <a:pt x="0" y="24"/>
                  </a:lnTo>
                  <a:lnTo>
                    <a:pt x="0" y="21"/>
                  </a:lnTo>
                  <a:lnTo>
                    <a:pt x="2" y="18"/>
                  </a:lnTo>
                  <a:lnTo>
                    <a:pt x="3" y="16"/>
                  </a:lnTo>
                  <a:lnTo>
                    <a:pt x="6" y="12"/>
                  </a:lnTo>
                  <a:lnTo>
                    <a:pt x="10" y="11"/>
                  </a:lnTo>
                  <a:lnTo>
                    <a:pt x="12" y="8"/>
                  </a:lnTo>
                  <a:lnTo>
                    <a:pt x="21" y="4"/>
                  </a:lnTo>
                  <a:lnTo>
                    <a:pt x="33" y="2"/>
                  </a:lnTo>
                  <a:lnTo>
                    <a:pt x="43" y="0"/>
                  </a:lnTo>
                  <a:lnTo>
                    <a:pt x="56" y="0"/>
                  </a:lnTo>
                  <a:lnTo>
                    <a:pt x="71" y="0"/>
                  </a:lnTo>
                  <a:lnTo>
                    <a:pt x="84" y="2"/>
                  </a:lnTo>
                  <a:lnTo>
                    <a:pt x="96" y="4"/>
                  </a:lnTo>
                  <a:lnTo>
                    <a:pt x="108" y="9"/>
                  </a:lnTo>
                  <a:lnTo>
                    <a:pt x="117" y="12"/>
                  </a:lnTo>
                  <a:lnTo>
                    <a:pt x="125" y="17"/>
                  </a:lnTo>
                  <a:lnTo>
                    <a:pt x="128" y="21"/>
                  </a:lnTo>
                  <a:lnTo>
                    <a:pt x="130" y="23"/>
                  </a:lnTo>
                  <a:lnTo>
                    <a:pt x="135" y="30"/>
                  </a:lnTo>
                  <a:lnTo>
                    <a:pt x="135" y="32"/>
                  </a:lnTo>
                  <a:lnTo>
                    <a:pt x="135" y="35"/>
                  </a:lnTo>
                  <a:lnTo>
                    <a:pt x="135" y="38"/>
                  </a:lnTo>
                  <a:lnTo>
                    <a:pt x="134" y="42"/>
                  </a:lnTo>
                  <a:lnTo>
                    <a:pt x="132" y="44"/>
                  </a:lnTo>
                  <a:lnTo>
                    <a:pt x="129" y="46"/>
                  </a:lnTo>
                  <a:lnTo>
                    <a:pt x="125" y="49"/>
                  </a:lnTo>
                  <a:lnTo>
                    <a:pt x="122" y="51"/>
                  </a:lnTo>
                  <a:lnTo>
                    <a:pt x="114" y="54"/>
                  </a:lnTo>
                  <a:lnTo>
                    <a:pt x="103" y="57"/>
                  </a:lnTo>
                  <a:lnTo>
                    <a:pt x="92" y="59"/>
                  </a:lnTo>
                  <a:lnTo>
                    <a:pt x="79" y="59"/>
                  </a:lnTo>
                  <a:lnTo>
                    <a:pt x="64" y="59"/>
                  </a:lnTo>
                  <a:close/>
                </a:path>
              </a:pathLst>
            </a:custGeom>
            <a:solidFill>
              <a:srgbClr val="FFFFFF"/>
            </a:solidFill>
            <a:ln w="9525">
              <a:noFill/>
              <a:round/>
              <a:headEnd/>
              <a:tailEnd/>
            </a:ln>
          </p:spPr>
          <p:txBody>
            <a:bodyPr/>
            <a:lstStyle/>
            <a:p>
              <a:endParaRPr lang="ru-RU"/>
            </a:p>
          </p:txBody>
        </p:sp>
        <p:sp>
          <p:nvSpPr>
            <p:cNvPr id="162375" name="Freeform 4032"/>
            <p:cNvSpPr>
              <a:spLocks/>
            </p:cNvSpPr>
            <p:nvPr/>
          </p:nvSpPr>
          <p:spPr bwMode="auto">
            <a:xfrm>
              <a:off x="3178" y="2505"/>
              <a:ext cx="135" cy="59"/>
            </a:xfrm>
            <a:custGeom>
              <a:avLst/>
              <a:gdLst>
                <a:gd name="T0" fmla="*/ 64 w 135"/>
                <a:gd name="T1" fmla="*/ 59 h 59"/>
                <a:gd name="T2" fmla="*/ 52 w 135"/>
                <a:gd name="T3" fmla="*/ 57 h 59"/>
                <a:gd name="T4" fmla="*/ 39 w 135"/>
                <a:gd name="T5" fmla="*/ 54 h 59"/>
                <a:gd name="T6" fmla="*/ 18 w 135"/>
                <a:gd name="T7" fmla="*/ 46 h 59"/>
                <a:gd name="T8" fmla="*/ 10 w 135"/>
                <a:gd name="T9" fmla="*/ 42 h 59"/>
                <a:gd name="T10" fmla="*/ 5 w 135"/>
                <a:gd name="T11" fmla="*/ 35 h 59"/>
                <a:gd name="T12" fmla="*/ 0 w 135"/>
                <a:gd name="T13" fmla="*/ 24 h 59"/>
                <a:gd name="T14" fmla="*/ 2 w 135"/>
                <a:gd name="T15" fmla="*/ 18 h 59"/>
                <a:gd name="T16" fmla="*/ 6 w 135"/>
                <a:gd name="T17" fmla="*/ 12 h 59"/>
                <a:gd name="T18" fmla="*/ 21 w 135"/>
                <a:gd name="T19" fmla="*/ 4 h 59"/>
                <a:gd name="T20" fmla="*/ 43 w 135"/>
                <a:gd name="T21" fmla="*/ 0 h 59"/>
                <a:gd name="T22" fmla="*/ 71 w 135"/>
                <a:gd name="T23" fmla="*/ 0 h 59"/>
                <a:gd name="T24" fmla="*/ 84 w 135"/>
                <a:gd name="T25" fmla="*/ 2 h 59"/>
                <a:gd name="T26" fmla="*/ 96 w 135"/>
                <a:gd name="T27" fmla="*/ 4 h 59"/>
                <a:gd name="T28" fmla="*/ 117 w 135"/>
                <a:gd name="T29" fmla="*/ 12 h 59"/>
                <a:gd name="T30" fmla="*/ 125 w 135"/>
                <a:gd name="T31" fmla="*/ 17 h 59"/>
                <a:gd name="T32" fmla="*/ 132 w 135"/>
                <a:gd name="T33" fmla="*/ 23 h 59"/>
                <a:gd name="T34" fmla="*/ 135 w 135"/>
                <a:gd name="T35" fmla="*/ 35 h 59"/>
                <a:gd name="T36" fmla="*/ 134 w 135"/>
                <a:gd name="T37" fmla="*/ 42 h 59"/>
                <a:gd name="T38" fmla="*/ 129 w 135"/>
                <a:gd name="T39" fmla="*/ 46 h 59"/>
                <a:gd name="T40" fmla="*/ 114 w 135"/>
                <a:gd name="T41" fmla="*/ 54 h 59"/>
                <a:gd name="T42" fmla="*/ 92 w 135"/>
                <a:gd name="T43" fmla="*/ 59 h 59"/>
                <a:gd name="T44" fmla="*/ 64 w 135"/>
                <a:gd name="T45" fmla="*/ 59 h 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5"/>
                <a:gd name="T70" fmla="*/ 0 h 59"/>
                <a:gd name="T71" fmla="*/ 135 w 135"/>
                <a:gd name="T72" fmla="*/ 59 h 5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5" h="59">
                  <a:moveTo>
                    <a:pt x="64" y="59"/>
                  </a:moveTo>
                  <a:lnTo>
                    <a:pt x="52" y="57"/>
                  </a:lnTo>
                  <a:lnTo>
                    <a:pt x="39" y="54"/>
                  </a:lnTo>
                  <a:lnTo>
                    <a:pt x="18" y="46"/>
                  </a:lnTo>
                  <a:lnTo>
                    <a:pt x="10" y="42"/>
                  </a:lnTo>
                  <a:lnTo>
                    <a:pt x="5" y="35"/>
                  </a:lnTo>
                  <a:lnTo>
                    <a:pt x="0" y="24"/>
                  </a:lnTo>
                  <a:lnTo>
                    <a:pt x="2" y="18"/>
                  </a:lnTo>
                  <a:lnTo>
                    <a:pt x="6" y="12"/>
                  </a:lnTo>
                  <a:lnTo>
                    <a:pt x="21" y="4"/>
                  </a:lnTo>
                  <a:lnTo>
                    <a:pt x="43" y="0"/>
                  </a:lnTo>
                  <a:lnTo>
                    <a:pt x="71" y="0"/>
                  </a:lnTo>
                  <a:lnTo>
                    <a:pt x="84" y="2"/>
                  </a:lnTo>
                  <a:lnTo>
                    <a:pt x="96" y="4"/>
                  </a:lnTo>
                  <a:lnTo>
                    <a:pt x="117" y="12"/>
                  </a:lnTo>
                  <a:lnTo>
                    <a:pt x="125" y="17"/>
                  </a:lnTo>
                  <a:lnTo>
                    <a:pt x="132" y="23"/>
                  </a:lnTo>
                  <a:lnTo>
                    <a:pt x="135" y="35"/>
                  </a:lnTo>
                  <a:lnTo>
                    <a:pt x="134" y="42"/>
                  </a:lnTo>
                  <a:lnTo>
                    <a:pt x="129" y="46"/>
                  </a:lnTo>
                  <a:lnTo>
                    <a:pt x="114" y="54"/>
                  </a:lnTo>
                  <a:lnTo>
                    <a:pt x="92" y="59"/>
                  </a:lnTo>
                  <a:lnTo>
                    <a:pt x="64" y="59"/>
                  </a:lnTo>
                </a:path>
              </a:pathLst>
            </a:custGeom>
            <a:noFill/>
            <a:ln w="6350" cap="rnd">
              <a:solidFill>
                <a:srgbClr val="000000"/>
              </a:solidFill>
              <a:prstDash val="solid"/>
              <a:round/>
              <a:headEnd/>
              <a:tailEnd/>
            </a:ln>
          </p:spPr>
          <p:txBody>
            <a:bodyPr/>
            <a:lstStyle/>
            <a:p>
              <a:endParaRPr lang="ru-RU"/>
            </a:p>
          </p:txBody>
        </p:sp>
        <p:sp>
          <p:nvSpPr>
            <p:cNvPr id="162376" name="Freeform 4033"/>
            <p:cNvSpPr>
              <a:spLocks/>
            </p:cNvSpPr>
            <p:nvPr/>
          </p:nvSpPr>
          <p:spPr bwMode="auto">
            <a:xfrm>
              <a:off x="3423" y="2468"/>
              <a:ext cx="134" cy="61"/>
            </a:xfrm>
            <a:custGeom>
              <a:avLst/>
              <a:gdLst>
                <a:gd name="T0" fmla="*/ 65 w 134"/>
                <a:gd name="T1" fmla="*/ 59 h 61"/>
                <a:gd name="T2" fmla="*/ 51 w 134"/>
                <a:gd name="T3" fmla="*/ 57 h 61"/>
                <a:gd name="T4" fmla="*/ 38 w 134"/>
                <a:gd name="T5" fmla="*/ 56 h 61"/>
                <a:gd name="T6" fmla="*/ 27 w 134"/>
                <a:gd name="T7" fmla="*/ 50 h 61"/>
                <a:gd name="T8" fmla="*/ 17 w 134"/>
                <a:gd name="T9" fmla="*/ 46 h 61"/>
                <a:gd name="T10" fmla="*/ 10 w 134"/>
                <a:gd name="T11" fmla="*/ 41 h 61"/>
                <a:gd name="T12" fmla="*/ 7 w 134"/>
                <a:gd name="T13" fmla="*/ 40 h 61"/>
                <a:gd name="T14" fmla="*/ 5 w 134"/>
                <a:gd name="T15" fmla="*/ 36 h 61"/>
                <a:gd name="T16" fmla="*/ 2 w 134"/>
                <a:gd name="T17" fmla="*/ 30 h 61"/>
                <a:gd name="T18" fmla="*/ 0 w 134"/>
                <a:gd name="T19" fmla="*/ 27 h 61"/>
                <a:gd name="T20" fmla="*/ 0 w 134"/>
                <a:gd name="T21" fmla="*/ 23 h 61"/>
                <a:gd name="T22" fmla="*/ 2 w 134"/>
                <a:gd name="T23" fmla="*/ 22 h 61"/>
                <a:gd name="T24" fmla="*/ 2 w 134"/>
                <a:gd name="T25" fmla="*/ 19 h 61"/>
                <a:gd name="T26" fmla="*/ 5 w 134"/>
                <a:gd name="T27" fmla="*/ 16 h 61"/>
                <a:gd name="T28" fmla="*/ 7 w 134"/>
                <a:gd name="T29" fmla="*/ 14 h 61"/>
                <a:gd name="T30" fmla="*/ 10 w 134"/>
                <a:gd name="T31" fmla="*/ 10 h 61"/>
                <a:gd name="T32" fmla="*/ 13 w 134"/>
                <a:gd name="T33" fmla="*/ 10 h 61"/>
                <a:gd name="T34" fmla="*/ 22 w 134"/>
                <a:gd name="T35" fmla="*/ 6 h 61"/>
                <a:gd name="T36" fmla="*/ 32 w 134"/>
                <a:gd name="T37" fmla="*/ 2 h 61"/>
                <a:gd name="T38" fmla="*/ 43 w 134"/>
                <a:gd name="T39" fmla="*/ 1 h 61"/>
                <a:gd name="T40" fmla="*/ 56 w 134"/>
                <a:gd name="T41" fmla="*/ 0 h 61"/>
                <a:gd name="T42" fmla="*/ 69 w 134"/>
                <a:gd name="T43" fmla="*/ 1 h 61"/>
                <a:gd name="T44" fmla="*/ 82 w 134"/>
                <a:gd name="T45" fmla="*/ 2 h 61"/>
                <a:gd name="T46" fmla="*/ 95 w 134"/>
                <a:gd name="T47" fmla="*/ 6 h 61"/>
                <a:gd name="T48" fmla="*/ 106 w 134"/>
                <a:gd name="T49" fmla="*/ 9 h 61"/>
                <a:gd name="T50" fmla="*/ 116 w 134"/>
                <a:gd name="T51" fmla="*/ 14 h 61"/>
                <a:gd name="T52" fmla="*/ 123 w 134"/>
                <a:gd name="T53" fmla="*/ 19 h 61"/>
                <a:gd name="T54" fmla="*/ 126 w 134"/>
                <a:gd name="T55" fmla="*/ 20 h 61"/>
                <a:gd name="T56" fmla="*/ 129 w 134"/>
                <a:gd name="T57" fmla="*/ 23 h 61"/>
                <a:gd name="T58" fmla="*/ 133 w 134"/>
                <a:gd name="T59" fmla="*/ 30 h 61"/>
                <a:gd name="T60" fmla="*/ 133 w 134"/>
                <a:gd name="T61" fmla="*/ 33 h 61"/>
                <a:gd name="T62" fmla="*/ 134 w 134"/>
                <a:gd name="T63" fmla="*/ 36 h 61"/>
                <a:gd name="T64" fmla="*/ 133 w 134"/>
                <a:gd name="T65" fmla="*/ 38 h 61"/>
                <a:gd name="T66" fmla="*/ 131 w 134"/>
                <a:gd name="T67" fmla="*/ 41 h 61"/>
                <a:gd name="T68" fmla="*/ 129 w 134"/>
                <a:gd name="T69" fmla="*/ 44 h 61"/>
                <a:gd name="T70" fmla="*/ 128 w 134"/>
                <a:gd name="T71" fmla="*/ 46 h 61"/>
                <a:gd name="T72" fmla="*/ 125 w 134"/>
                <a:gd name="T73" fmla="*/ 49 h 61"/>
                <a:gd name="T74" fmla="*/ 120 w 134"/>
                <a:gd name="T75" fmla="*/ 50 h 61"/>
                <a:gd name="T76" fmla="*/ 112 w 134"/>
                <a:gd name="T77" fmla="*/ 55 h 61"/>
                <a:gd name="T78" fmla="*/ 103 w 134"/>
                <a:gd name="T79" fmla="*/ 57 h 61"/>
                <a:gd name="T80" fmla="*/ 90 w 134"/>
                <a:gd name="T81" fmla="*/ 59 h 61"/>
                <a:gd name="T82" fmla="*/ 77 w 134"/>
                <a:gd name="T83" fmla="*/ 61 h 61"/>
                <a:gd name="T84" fmla="*/ 65 w 134"/>
                <a:gd name="T85" fmla="*/ 59 h 6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4"/>
                <a:gd name="T130" fmla="*/ 0 h 61"/>
                <a:gd name="T131" fmla="*/ 134 w 134"/>
                <a:gd name="T132" fmla="*/ 61 h 6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4" h="61">
                  <a:moveTo>
                    <a:pt x="65" y="59"/>
                  </a:moveTo>
                  <a:lnTo>
                    <a:pt x="51" y="57"/>
                  </a:lnTo>
                  <a:lnTo>
                    <a:pt x="38" y="56"/>
                  </a:lnTo>
                  <a:lnTo>
                    <a:pt x="27" y="50"/>
                  </a:lnTo>
                  <a:lnTo>
                    <a:pt x="17" y="46"/>
                  </a:lnTo>
                  <a:lnTo>
                    <a:pt x="10" y="41"/>
                  </a:lnTo>
                  <a:lnTo>
                    <a:pt x="7" y="40"/>
                  </a:lnTo>
                  <a:lnTo>
                    <a:pt x="5" y="36"/>
                  </a:lnTo>
                  <a:lnTo>
                    <a:pt x="2" y="30"/>
                  </a:lnTo>
                  <a:lnTo>
                    <a:pt x="0" y="27"/>
                  </a:lnTo>
                  <a:lnTo>
                    <a:pt x="0" y="23"/>
                  </a:lnTo>
                  <a:lnTo>
                    <a:pt x="2" y="22"/>
                  </a:lnTo>
                  <a:lnTo>
                    <a:pt x="2" y="19"/>
                  </a:lnTo>
                  <a:lnTo>
                    <a:pt x="5" y="16"/>
                  </a:lnTo>
                  <a:lnTo>
                    <a:pt x="7" y="14"/>
                  </a:lnTo>
                  <a:lnTo>
                    <a:pt x="10" y="10"/>
                  </a:lnTo>
                  <a:lnTo>
                    <a:pt x="13" y="10"/>
                  </a:lnTo>
                  <a:lnTo>
                    <a:pt x="22" y="6"/>
                  </a:lnTo>
                  <a:lnTo>
                    <a:pt x="32" y="2"/>
                  </a:lnTo>
                  <a:lnTo>
                    <a:pt x="43" y="1"/>
                  </a:lnTo>
                  <a:lnTo>
                    <a:pt x="56" y="0"/>
                  </a:lnTo>
                  <a:lnTo>
                    <a:pt x="69" y="1"/>
                  </a:lnTo>
                  <a:lnTo>
                    <a:pt x="82" y="2"/>
                  </a:lnTo>
                  <a:lnTo>
                    <a:pt x="95" y="6"/>
                  </a:lnTo>
                  <a:lnTo>
                    <a:pt x="106" y="9"/>
                  </a:lnTo>
                  <a:lnTo>
                    <a:pt x="116" y="14"/>
                  </a:lnTo>
                  <a:lnTo>
                    <a:pt x="123" y="19"/>
                  </a:lnTo>
                  <a:lnTo>
                    <a:pt x="126" y="20"/>
                  </a:lnTo>
                  <a:lnTo>
                    <a:pt x="129" y="23"/>
                  </a:lnTo>
                  <a:lnTo>
                    <a:pt x="133" y="30"/>
                  </a:lnTo>
                  <a:lnTo>
                    <a:pt x="133" y="33"/>
                  </a:lnTo>
                  <a:lnTo>
                    <a:pt x="134" y="36"/>
                  </a:lnTo>
                  <a:lnTo>
                    <a:pt x="133" y="38"/>
                  </a:lnTo>
                  <a:lnTo>
                    <a:pt x="131" y="41"/>
                  </a:lnTo>
                  <a:lnTo>
                    <a:pt x="129" y="44"/>
                  </a:lnTo>
                  <a:lnTo>
                    <a:pt x="128" y="46"/>
                  </a:lnTo>
                  <a:lnTo>
                    <a:pt x="125" y="49"/>
                  </a:lnTo>
                  <a:lnTo>
                    <a:pt x="120" y="50"/>
                  </a:lnTo>
                  <a:lnTo>
                    <a:pt x="112" y="55"/>
                  </a:lnTo>
                  <a:lnTo>
                    <a:pt x="103" y="57"/>
                  </a:lnTo>
                  <a:lnTo>
                    <a:pt x="90" y="59"/>
                  </a:lnTo>
                  <a:lnTo>
                    <a:pt x="77" y="61"/>
                  </a:lnTo>
                  <a:lnTo>
                    <a:pt x="65" y="59"/>
                  </a:lnTo>
                  <a:close/>
                </a:path>
              </a:pathLst>
            </a:custGeom>
            <a:solidFill>
              <a:srgbClr val="FFFFFF"/>
            </a:solidFill>
            <a:ln w="9525">
              <a:noFill/>
              <a:round/>
              <a:headEnd/>
              <a:tailEnd/>
            </a:ln>
          </p:spPr>
          <p:txBody>
            <a:bodyPr/>
            <a:lstStyle/>
            <a:p>
              <a:endParaRPr lang="ru-RU"/>
            </a:p>
          </p:txBody>
        </p:sp>
        <p:sp>
          <p:nvSpPr>
            <p:cNvPr id="162377" name="Freeform 4034"/>
            <p:cNvSpPr>
              <a:spLocks/>
            </p:cNvSpPr>
            <p:nvPr/>
          </p:nvSpPr>
          <p:spPr bwMode="auto">
            <a:xfrm>
              <a:off x="3423" y="2469"/>
              <a:ext cx="134" cy="58"/>
            </a:xfrm>
            <a:custGeom>
              <a:avLst/>
              <a:gdLst>
                <a:gd name="T0" fmla="*/ 65 w 134"/>
                <a:gd name="T1" fmla="*/ 58 h 58"/>
                <a:gd name="T2" fmla="*/ 51 w 134"/>
                <a:gd name="T3" fmla="*/ 56 h 58"/>
                <a:gd name="T4" fmla="*/ 39 w 134"/>
                <a:gd name="T5" fmla="*/ 53 h 58"/>
                <a:gd name="T6" fmla="*/ 17 w 134"/>
                <a:gd name="T7" fmla="*/ 45 h 58"/>
                <a:gd name="T8" fmla="*/ 11 w 134"/>
                <a:gd name="T9" fmla="*/ 40 h 58"/>
                <a:gd name="T10" fmla="*/ 5 w 134"/>
                <a:gd name="T11" fmla="*/ 36 h 58"/>
                <a:gd name="T12" fmla="*/ 0 w 134"/>
                <a:gd name="T13" fmla="*/ 23 h 58"/>
                <a:gd name="T14" fmla="*/ 2 w 134"/>
                <a:gd name="T15" fmla="*/ 19 h 58"/>
                <a:gd name="T16" fmla="*/ 7 w 134"/>
                <a:gd name="T17" fmla="*/ 12 h 58"/>
                <a:gd name="T18" fmla="*/ 22 w 134"/>
                <a:gd name="T19" fmla="*/ 4 h 58"/>
                <a:gd name="T20" fmla="*/ 44 w 134"/>
                <a:gd name="T21" fmla="*/ 1 h 58"/>
                <a:gd name="T22" fmla="*/ 69 w 134"/>
                <a:gd name="T23" fmla="*/ 0 h 58"/>
                <a:gd name="T24" fmla="*/ 84 w 134"/>
                <a:gd name="T25" fmla="*/ 2 h 58"/>
                <a:gd name="T26" fmla="*/ 95 w 134"/>
                <a:gd name="T27" fmla="*/ 4 h 58"/>
                <a:gd name="T28" fmla="*/ 116 w 134"/>
                <a:gd name="T29" fmla="*/ 12 h 58"/>
                <a:gd name="T30" fmla="*/ 123 w 134"/>
                <a:gd name="T31" fmla="*/ 18 h 58"/>
                <a:gd name="T32" fmla="*/ 129 w 134"/>
                <a:gd name="T33" fmla="*/ 23 h 58"/>
                <a:gd name="T34" fmla="*/ 134 w 134"/>
                <a:gd name="T35" fmla="*/ 34 h 58"/>
                <a:gd name="T36" fmla="*/ 131 w 134"/>
                <a:gd name="T37" fmla="*/ 40 h 58"/>
                <a:gd name="T38" fmla="*/ 128 w 134"/>
                <a:gd name="T39" fmla="*/ 45 h 58"/>
                <a:gd name="T40" fmla="*/ 112 w 134"/>
                <a:gd name="T41" fmla="*/ 53 h 58"/>
                <a:gd name="T42" fmla="*/ 90 w 134"/>
                <a:gd name="T43" fmla="*/ 58 h 58"/>
                <a:gd name="T44" fmla="*/ 65 w 134"/>
                <a:gd name="T45" fmla="*/ 58 h 5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4"/>
                <a:gd name="T70" fmla="*/ 0 h 58"/>
                <a:gd name="T71" fmla="*/ 134 w 134"/>
                <a:gd name="T72" fmla="*/ 58 h 5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4" h="58">
                  <a:moveTo>
                    <a:pt x="65" y="58"/>
                  </a:moveTo>
                  <a:lnTo>
                    <a:pt x="51" y="56"/>
                  </a:lnTo>
                  <a:lnTo>
                    <a:pt x="39" y="53"/>
                  </a:lnTo>
                  <a:lnTo>
                    <a:pt x="17" y="45"/>
                  </a:lnTo>
                  <a:lnTo>
                    <a:pt x="11" y="40"/>
                  </a:lnTo>
                  <a:lnTo>
                    <a:pt x="5" y="36"/>
                  </a:lnTo>
                  <a:lnTo>
                    <a:pt x="0" y="23"/>
                  </a:lnTo>
                  <a:lnTo>
                    <a:pt x="2" y="19"/>
                  </a:lnTo>
                  <a:lnTo>
                    <a:pt x="7" y="12"/>
                  </a:lnTo>
                  <a:lnTo>
                    <a:pt x="22" y="4"/>
                  </a:lnTo>
                  <a:lnTo>
                    <a:pt x="44" y="1"/>
                  </a:lnTo>
                  <a:lnTo>
                    <a:pt x="69" y="0"/>
                  </a:lnTo>
                  <a:lnTo>
                    <a:pt x="84" y="2"/>
                  </a:lnTo>
                  <a:lnTo>
                    <a:pt x="95" y="4"/>
                  </a:lnTo>
                  <a:lnTo>
                    <a:pt x="116" y="12"/>
                  </a:lnTo>
                  <a:lnTo>
                    <a:pt x="123" y="18"/>
                  </a:lnTo>
                  <a:lnTo>
                    <a:pt x="129" y="23"/>
                  </a:lnTo>
                  <a:lnTo>
                    <a:pt x="134" y="34"/>
                  </a:lnTo>
                  <a:lnTo>
                    <a:pt x="131" y="40"/>
                  </a:lnTo>
                  <a:lnTo>
                    <a:pt x="128" y="45"/>
                  </a:lnTo>
                  <a:lnTo>
                    <a:pt x="112" y="53"/>
                  </a:lnTo>
                  <a:lnTo>
                    <a:pt x="90" y="58"/>
                  </a:lnTo>
                  <a:lnTo>
                    <a:pt x="65" y="58"/>
                  </a:lnTo>
                </a:path>
              </a:pathLst>
            </a:custGeom>
            <a:noFill/>
            <a:ln w="6350" cap="rnd">
              <a:solidFill>
                <a:srgbClr val="000000"/>
              </a:solidFill>
              <a:prstDash val="solid"/>
              <a:round/>
              <a:headEnd/>
              <a:tailEnd/>
            </a:ln>
          </p:spPr>
          <p:txBody>
            <a:bodyPr/>
            <a:lstStyle/>
            <a:p>
              <a:endParaRPr lang="ru-RU"/>
            </a:p>
          </p:txBody>
        </p:sp>
        <p:sp>
          <p:nvSpPr>
            <p:cNvPr id="162378" name="Freeform 4035"/>
            <p:cNvSpPr>
              <a:spLocks/>
            </p:cNvSpPr>
            <p:nvPr/>
          </p:nvSpPr>
          <p:spPr bwMode="auto">
            <a:xfrm>
              <a:off x="3654" y="2417"/>
              <a:ext cx="132" cy="57"/>
            </a:xfrm>
            <a:custGeom>
              <a:avLst/>
              <a:gdLst>
                <a:gd name="T0" fmla="*/ 63 w 132"/>
                <a:gd name="T1" fmla="*/ 57 h 57"/>
                <a:gd name="T2" fmla="*/ 50 w 132"/>
                <a:gd name="T3" fmla="*/ 56 h 57"/>
                <a:gd name="T4" fmla="*/ 38 w 132"/>
                <a:gd name="T5" fmla="*/ 53 h 57"/>
                <a:gd name="T6" fmla="*/ 27 w 132"/>
                <a:gd name="T7" fmla="*/ 50 h 57"/>
                <a:gd name="T8" fmla="*/ 17 w 132"/>
                <a:gd name="T9" fmla="*/ 45 h 57"/>
                <a:gd name="T10" fmla="*/ 10 w 132"/>
                <a:gd name="T11" fmla="*/ 41 h 57"/>
                <a:gd name="T12" fmla="*/ 7 w 132"/>
                <a:gd name="T13" fmla="*/ 37 h 57"/>
                <a:gd name="T14" fmla="*/ 5 w 132"/>
                <a:gd name="T15" fmla="*/ 34 h 57"/>
                <a:gd name="T16" fmla="*/ 0 w 132"/>
                <a:gd name="T17" fmla="*/ 30 h 57"/>
                <a:gd name="T18" fmla="*/ 0 w 132"/>
                <a:gd name="T19" fmla="*/ 26 h 57"/>
                <a:gd name="T20" fmla="*/ 0 w 132"/>
                <a:gd name="T21" fmla="*/ 23 h 57"/>
                <a:gd name="T22" fmla="*/ 0 w 132"/>
                <a:gd name="T23" fmla="*/ 21 h 57"/>
                <a:gd name="T24" fmla="*/ 2 w 132"/>
                <a:gd name="T25" fmla="*/ 17 h 57"/>
                <a:gd name="T26" fmla="*/ 4 w 132"/>
                <a:gd name="T27" fmla="*/ 16 h 57"/>
                <a:gd name="T28" fmla="*/ 7 w 132"/>
                <a:gd name="T29" fmla="*/ 13 h 57"/>
                <a:gd name="T30" fmla="*/ 10 w 132"/>
                <a:gd name="T31" fmla="*/ 11 h 57"/>
                <a:gd name="T32" fmla="*/ 13 w 132"/>
                <a:gd name="T33" fmla="*/ 8 h 57"/>
                <a:gd name="T34" fmla="*/ 21 w 132"/>
                <a:gd name="T35" fmla="*/ 4 h 57"/>
                <a:gd name="T36" fmla="*/ 32 w 132"/>
                <a:gd name="T37" fmla="*/ 2 h 57"/>
                <a:gd name="T38" fmla="*/ 43 w 132"/>
                <a:gd name="T39" fmla="*/ 0 h 57"/>
                <a:gd name="T40" fmla="*/ 55 w 132"/>
                <a:gd name="T41" fmla="*/ 0 h 57"/>
                <a:gd name="T42" fmla="*/ 69 w 132"/>
                <a:gd name="T43" fmla="*/ 0 h 57"/>
                <a:gd name="T44" fmla="*/ 82 w 132"/>
                <a:gd name="T45" fmla="*/ 2 h 57"/>
                <a:gd name="T46" fmla="*/ 94 w 132"/>
                <a:gd name="T47" fmla="*/ 4 h 57"/>
                <a:gd name="T48" fmla="*/ 105 w 132"/>
                <a:gd name="T49" fmla="*/ 8 h 57"/>
                <a:gd name="T50" fmla="*/ 115 w 132"/>
                <a:gd name="T51" fmla="*/ 13 h 57"/>
                <a:gd name="T52" fmla="*/ 122 w 132"/>
                <a:gd name="T53" fmla="*/ 17 h 57"/>
                <a:gd name="T54" fmla="*/ 125 w 132"/>
                <a:gd name="T55" fmla="*/ 20 h 57"/>
                <a:gd name="T56" fmla="*/ 128 w 132"/>
                <a:gd name="T57" fmla="*/ 23 h 57"/>
                <a:gd name="T58" fmla="*/ 132 w 132"/>
                <a:gd name="T59" fmla="*/ 28 h 57"/>
                <a:gd name="T60" fmla="*/ 132 w 132"/>
                <a:gd name="T61" fmla="*/ 31 h 57"/>
                <a:gd name="T62" fmla="*/ 132 w 132"/>
                <a:gd name="T63" fmla="*/ 34 h 57"/>
                <a:gd name="T64" fmla="*/ 132 w 132"/>
                <a:gd name="T65" fmla="*/ 37 h 57"/>
                <a:gd name="T66" fmla="*/ 130 w 132"/>
                <a:gd name="T67" fmla="*/ 41 h 57"/>
                <a:gd name="T68" fmla="*/ 128 w 132"/>
                <a:gd name="T69" fmla="*/ 42 h 57"/>
                <a:gd name="T70" fmla="*/ 125 w 132"/>
                <a:gd name="T71" fmla="*/ 45 h 57"/>
                <a:gd name="T72" fmla="*/ 122 w 132"/>
                <a:gd name="T73" fmla="*/ 47 h 57"/>
                <a:gd name="T74" fmla="*/ 119 w 132"/>
                <a:gd name="T75" fmla="*/ 50 h 57"/>
                <a:gd name="T76" fmla="*/ 111 w 132"/>
                <a:gd name="T77" fmla="*/ 52 h 57"/>
                <a:gd name="T78" fmla="*/ 100 w 132"/>
                <a:gd name="T79" fmla="*/ 56 h 57"/>
                <a:gd name="T80" fmla="*/ 89 w 132"/>
                <a:gd name="T81" fmla="*/ 57 h 57"/>
                <a:gd name="T82" fmla="*/ 77 w 132"/>
                <a:gd name="T83" fmla="*/ 57 h 57"/>
                <a:gd name="T84" fmla="*/ 63 w 132"/>
                <a:gd name="T85" fmla="*/ 57 h 5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2"/>
                <a:gd name="T130" fmla="*/ 0 h 57"/>
                <a:gd name="T131" fmla="*/ 132 w 132"/>
                <a:gd name="T132" fmla="*/ 57 h 5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2" h="57">
                  <a:moveTo>
                    <a:pt x="63" y="57"/>
                  </a:moveTo>
                  <a:lnTo>
                    <a:pt x="50" y="56"/>
                  </a:lnTo>
                  <a:lnTo>
                    <a:pt x="38" y="53"/>
                  </a:lnTo>
                  <a:lnTo>
                    <a:pt x="27" y="50"/>
                  </a:lnTo>
                  <a:lnTo>
                    <a:pt x="17" y="45"/>
                  </a:lnTo>
                  <a:lnTo>
                    <a:pt x="10" y="41"/>
                  </a:lnTo>
                  <a:lnTo>
                    <a:pt x="7" y="37"/>
                  </a:lnTo>
                  <a:lnTo>
                    <a:pt x="5" y="34"/>
                  </a:lnTo>
                  <a:lnTo>
                    <a:pt x="0" y="30"/>
                  </a:lnTo>
                  <a:lnTo>
                    <a:pt x="0" y="26"/>
                  </a:lnTo>
                  <a:lnTo>
                    <a:pt x="0" y="23"/>
                  </a:lnTo>
                  <a:lnTo>
                    <a:pt x="0" y="21"/>
                  </a:lnTo>
                  <a:lnTo>
                    <a:pt x="2" y="17"/>
                  </a:lnTo>
                  <a:lnTo>
                    <a:pt x="4" y="16"/>
                  </a:lnTo>
                  <a:lnTo>
                    <a:pt x="7" y="13"/>
                  </a:lnTo>
                  <a:lnTo>
                    <a:pt x="10" y="11"/>
                  </a:lnTo>
                  <a:lnTo>
                    <a:pt x="13" y="8"/>
                  </a:lnTo>
                  <a:lnTo>
                    <a:pt x="21" y="4"/>
                  </a:lnTo>
                  <a:lnTo>
                    <a:pt x="32" y="2"/>
                  </a:lnTo>
                  <a:lnTo>
                    <a:pt x="43" y="0"/>
                  </a:lnTo>
                  <a:lnTo>
                    <a:pt x="55" y="0"/>
                  </a:lnTo>
                  <a:lnTo>
                    <a:pt x="69" y="0"/>
                  </a:lnTo>
                  <a:lnTo>
                    <a:pt x="82" y="2"/>
                  </a:lnTo>
                  <a:lnTo>
                    <a:pt x="94" y="4"/>
                  </a:lnTo>
                  <a:lnTo>
                    <a:pt x="105" y="8"/>
                  </a:lnTo>
                  <a:lnTo>
                    <a:pt x="115" y="13"/>
                  </a:lnTo>
                  <a:lnTo>
                    <a:pt x="122" y="17"/>
                  </a:lnTo>
                  <a:lnTo>
                    <a:pt x="125" y="20"/>
                  </a:lnTo>
                  <a:lnTo>
                    <a:pt x="128" y="23"/>
                  </a:lnTo>
                  <a:lnTo>
                    <a:pt x="132" y="28"/>
                  </a:lnTo>
                  <a:lnTo>
                    <a:pt x="132" y="31"/>
                  </a:lnTo>
                  <a:lnTo>
                    <a:pt x="132" y="34"/>
                  </a:lnTo>
                  <a:lnTo>
                    <a:pt x="132" y="37"/>
                  </a:lnTo>
                  <a:lnTo>
                    <a:pt x="130" y="41"/>
                  </a:lnTo>
                  <a:lnTo>
                    <a:pt x="128" y="42"/>
                  </a:lnTo>
                  <a:lnTo>
                    <a:pt x="125" y="45"/>
                  </a:lnTo>
                  <a:lnTo>
                    <a:pt x="122" y="47"/>
                  </a:lnTo>
                  <a:lnTo>
                    <a:pt x="119" y="50"/>
                  </a:lnTo>
                  <a:lnTo>
                    <a:pt x="111" y="52"/>
                  </a:lnTo>
                  <a:lnTo>
                    <a:pt x="100" y="56"/>
                  </a:lnTo>
                  <a:lnTo>
                    <a:pt x="89" y="57"/>
                  </a:lnTo>
                  <a:lnTo>
                    <a:pt x="77" y="57"/>
                  </a:lnTo>
                  <a:lnTo>
                    <a:pt x="63" y="57"/>
                  </a:lnTo>
                  <a:close/>
                </a:path>
              </a:pathLst>
            </a:custGeom>
            <a:solidFill>
              <a:srgbClr val="FFFFFF"/>
            </a:solidFill>
            <a:ln w="9525">
              <a:noFill/>
              <a:round/>
              <a:headEnd/>
              <a:tailEnd/>
            </a:ln>
          </p:spPr>
          <p:txBody>
            <a:bodyPr/>
            <a:lstStyle/>
            <a:p>
              <a:endParaRPr lang="ru-RU"/>
            </a:p>
          </p:txBody>
        </p:sp>
        <p:sp>
          <p:nvSpPr>
            <p:cNvPr id="162379" name="Freeform 4036"/>
            <p:cNvSpPr>
              <a:spLocks/>
            </p:cNvSpPr>
            <p:nvPr/>
          </p:nvSpPr>
          <p:spPr bwMode="auto">
            <a:xfrm>
              <a:off x="3654" y="2417"/>
              <a:ext cx="132" cy="57"/>
            </a:xfrm>
            <a:custGeom>
              <a:avLst/>
              <a:gdLst>
                <a:gd name="T0" fmla="*/ 65 w 132"/>
                <a:gd name="T1" fmla="*/ 57 h 57"/>
                <a:gd name="T2" fmla="*/ 50 w 132"/>
                <a:gd name="T3" fmla="*/ 56 h 57"/>
                <a:gd name="T4" fmla="*/ 38 w 132"/>
                <a:gd name="T5" fmla="*/ 53 h 57"/>
                <a:gd name="T6" fmla="*/ 17 w 132"/>
                <a:gd name="T7" fmla="*/ 45 h 57"/>
                <a:gd name="T8" fmla="*/ 10 w 132"/>
                <a:gd name="T9" fmla="*/ 41 h 57"/>
                <a:gd name="T10" fmla="*/ 5 w 132"/>
                <a:gd name="T11" fmla="*/ 34 h 57"/>
                <a:gd name="T12" fmla="*/ 0 w 132"/>
                <a:gd name="T13" fmla="*/ 23 h 57"/>
                <a:gd name="T14" fmla="*/ 2 w 132"/>
                <a:gd name="T15" fmla="*/ 17 h 57"/>
                <a:gd name="T16" fmla="*/ 7 w 132"/>
                <a:gd name="T17" fmla="*/ 13 h 57"/>
                <a:gd name="T18" fmla="*/ 22 w 132"/>
                <a:gd name="T19" fmla="*/ 4 h 57"/>
                <a:gd name="T20" fmla="*/ 43 w 132"/>
                <a:gd name="T21" fmla="*/ 0 h 57"/>
                <a:gd name="T22" fmla="*/ 69 w 132"/>
                <a:gd name="T23" fmla="*/ 0 h 57"/>
                <a:gd name="T24" fmla="*/ 82 w 132"/>
                <a:gd name="T25" fmla="*/ 2 h 57"/>
                <a:gd name="T26" fmla="*/ 94 w 132"/>
                <a:gd name="T27" fmla="*/ 4 h 57"/>
                <a:gd name="T28" fmla="*/ 115 w 132"/>
                <a:gd name="T29" fmla="*/ 13 h 57"/>
                <a:gd name="T30" fmla="*/ 122 w 132"/>
                <a:gd name="T31" fmla="*/ 17 h 57"/>
                <a:gd name="T32" fmla="*/ 128 w 132"/>
                <a:gd name="T33" fmla="*/ 23 h 57"/>
                <a:gd name="T34" fmla="*/ 132 w 132"/>
                <a:gd name="T35" fmla="*/ 34 h 57"/>
                <a:gd name="T36" fmla="*/ 130 w 132"/>
                <a:gd name="T37" fmla="*/ 41 h 57"/>
                <a:gd name="T38" fmla="*/ 125 w 132"/>
                <a:gd name="T39" fmla="*/ 45 h 57"/>
                <a:gd name="T40" fmla="*/ 111 w 132"/>
                <a:gd name="T41" fmla="*/ 52 h 57"/>
                <a:gd name="T42" fmla="*/ 89 w 132"/>
                <a:gd name="T43" fmla="*/ 57 h 57"/>
                <a:gd name="T44" fmla="*/ 65 w 132"/>
                <a:gd name="T45" fmla="*/ 57 h 5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2"/>
                <a:gd name="T70" fmla="*/ 0 h 57"/>
                <a:gd name="T71" fmla="*/ 132 w 132"/>
                <a:gd name="T72" fmla="*/ 57 h 5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2" h="57">
                  <a:moveTo>
                    <a:pt x="65" y="57"/>
                  </a:moveTo>
                  <a:lnTo>
                    <a:pt x="50" y="56"/>
                  </a:lnTo>
                  <a:lnTo>
                    <a:pt x="38" y="53"/>
                  </a:lnTo>
                  <a:lnTo>
                    <a:pt x="17" y="45"/>
                  </a:lnTo>
                  <a:lnTo>
                    <a:pt x="10" y="41"/>
                  </a:lnTo>
                  <a:lnTo>
                    <a:pt x="5" y="34"/>
                  </a:lnTo>
                  <a:lnTo>
                    <a:pt x="0" y="23"/>
                  </a:lnTo>
                  <a:lnTo>
                    <a:pt x="2" y="17"/>
                  </a:lnTo>
                  <a:lnTo>
                    <a:pt x="7" y="13"/>
                  </a:lnTo>
                  <a:lnTo>
                    <a:pt x="22" y="4"/>
                  </a:lnTo>
                  <a:lnTo>
                    <a:pt x="43" y="0"/>
                  </a:lnTo>
                  <a:lnTo>
                    <a:pt x="69" y="0"/>
                  </a:lnTo>
                  <a:lnTo>
                    <a:pt x="82" y="2"/>
                  </a:lnTo>
                  <a:lnTo>
                    <a:pt x="94" y="4"/>
                  </a:lnTo>
                  <a:lnTo>
                    <a:pt x="115" y="13"/>
                  </a:lnTo>
                  <a:lnTo>
                    <a:pt x="122" y="17"/>
                  </a:lnTo>
                  <a:lnTo>
                    <a:pt x="128" y="23"/>
                  </a:lnTo>
                  <a:lnTo>
                    <a:pt x="132" y="34"/>
                  </a:lnTo>
                  <a:lnTo>
                    <a:pt x="130" y="41"/>
                  </a:lnTo>
                  <a:lnTo>
                    <a:pt x="125" y="45"/>
                  </a:lnTo>
                  <a:lnTo>
                    <a:pt x="111" y="52"/>
                  </a:lnTo>
                  <a:lnTo>
                    <a:pt x="89" y="57"/>
                  </a:lnTo>
                  <a:lnTo>
                    <a:pt x="65" y="57"/>
                  </a:lnTo>
                </a:path>
              </a:pathLst>
            </a:custGeom>
            <a:noFill/>
            <a:ln w="6350" cap="rnd">
              <a:solidFill>
                <a:srgbClr val="000000"/>
              </a:solidFill>
              <a:prstDash val="solid"/>
              <a:round/>
              <a:headEnd/>
              <a:tailEnd/>
            </a:ln>
          </p:spPr>
          <p:txBody>
            <a:bodyPr/>
            <a:lstStyle/>
            <a:p>
              <a:endParaRPr lang="ru-RU"/>
            </a:p>
          </p:txBody>
        </p:sp>
        <p:sp>
          <p:nvSpPr>
            <p:cNvPr id="162380" name="Freeform 4037"/>
            <p:cNvSpPr>
              <a:spLocks/>
            </p:cNvSpPr>
            <p:nvPr/>
          </p:nvSpPr>
          <p:spPr bwMode="auto">
            <a:xfrm>
              <a:off x="3736" y="2378"/>
              <a:ext cx="136" cy="61"/>
            </a:xfrm>
            <a:custGeom>
              <a:avLst/>
              <a:gdLst>
                <a:gd name="T0" fmla="*/ 66 w 136"/>
                <a:gd name="T1" fmla="*/ 59 h 61"/>
                <a:gd name="T2" fmla="*/ 51 w 136"/>
                <a:gd name="T3" fmla="*/ 58 h 61"/>
                <a:gd name="T4" fmla="*/ 39 w 136"/>
                <a:gd name="T5" fmla="*/ 54 h 61"/>
                <a:gd name="T6" fmla="*/ 27 w 136"/>
                <a:gd name="T7" fmla="*/ 52 h 61"/>
                <a:gd name="T8" fmla="*/ 18 w 136"/>
                <a:gd name="T9" fmla="*/ 46 h 61"/>
                <a:gd name="T10" fmla="*/ 10 w 136"/>
                <a:gd name="T11" fmla="*/ 41 h 61"/>
                <a:gd name="T12" fmla="*/ 8 w 136"/>
                <a:gd name="T13" fmla="*/ 40 h 61"/>
                <a:gd name="T14" fmla="*/ 5 w 136"/>
                <a:gd name="T15" fmla="*/ 37 h 61"/>
                <a:gd name="T16" fmla="*/ 1 w 136"/>
                <a:gd name="T17" fmla="*/ 31 h 61"/>
                <a:gd name="T18" fmla="*/ 0 w 136"/>
                <a:gd name="T19" fmla="*/ 27 h 61"/>
                <a:gd name="T20" fmla="*/ 0 w 136"/>
                <a:gd name="T21" fmla="*/ 24 h 61"/>
                <a:gd name="T22" fmla="*/ 1 w 136"/>
                <a:gd name="T23" fmla="*/ 21 h 61"/>
                <a:gd name="T24" fmla="*/ 1 w 136"/>
                <a:gd name="T25" fmla="*/ 19 h 61"/>
                <a:gd name="T26" fmla="*/ 5 w 136"/>
                <a:gd name="T27" fmla="*/ 16 h 61"/>
                <a:gd name="T28" fmla="*/ 7 w 136"/>
                <a:gd name="T29" fmla="*/ 14 h 61"/>
                <a:gd name="T30" fmla="*/ 10 w 136"/>
                <a:gd name="T31" fmla="*/ 11 h 61"/>
                <a:gd name="T32" fmla="*/ 13 w 136"/>
                <a:gd name="T33" fmla="*/ 10 h 61"/>
                <a:gd name="T34" fmla="*/ 22 w 136"/>
                <a:gd name="T35" fmla="*/ 5 h 61"/>
                <a:gd name="T36" fmla="*/ 32 w 136"/>
                <a:gd name="T37" fmla="*/ 3 h 61"/>
                <a:gd name="T38" fmla="*/ 43 w 136"/>
                <a:gd name="T39" fmla="*/ 1 h 61"/>
                <a:gd name="T40" fmla="*/ 56 w 136"/>
                <a:gd name="T41" fmla="*/ 0 h 61"/>
                <a:gd name="T42" fmla="*/ 71 w 136"/>
                <a:gd name="T43" fmla="*/ 1 h 61"/>
                <a:gd name="T44" fmla="*/ 83 w 136"/>
                <a:gd name="T45" fmla="*/ 3 h 61"/>
                <a:gd name="T46" fmla="*/ 96 w 136"/>
                <a:gd name="T47" fmla="*/ 5 h 61"/>
                <a:gd name="T48" fmla="*/ 108 w 136"/>
                <a:gd name="T49" fmla="*/ 10 h 61"/>
                <a:gd name="T50" fmla="*/ 117 w 136"/>
                <a:gd name="T51" fmla="*/ 14 h 61"/>
                <a:gd name="T52" fmla="*/ 125 w 136"/>
                <a:gd name="T53" fmla="*/ 19 h 61"/>
                <a:gd name="T54" fmla="*/ 128 w 136"/>
                <a:gd name="T55" fmla="*/ 21 h 61"/>
                <a:gd name="T56" fmla="*/ 132 w 136"/>
                <a:gd name="T57" fmla="*/ 24 h 61"/>
                <a:gd name="T58" fmla="*/ 135 w 136"/>
                <a:gd name="T59" fmla="*/ 31 h 61"/>
                <a:gd name="T60" fmla="*/ 135 w 136"/>
                <a:gd name="T61" fmla="*/ 33 h 61"/>
                <a:gd name="T62" fmla="*/ 136 w 136"/>
                <a:gd name="T63" fmla="*/ 37 h 61"/>
                <a:gd name="T64" fmla="*/ 135 w 136"/>
                <a:gd name="T65" fmla="*/ 38 h 61"/>
                <a:gd name="T66" fmla="*/ 133 w 136"/>
                <a:gd name="T67" fmla="*/ 41 h 61"/>
                <a:gd name="T68" fmla="*/ 132 w 136"/>
                <a:gd name="T69" fmla="*/ 44 h 61"/>
                <a:gd name="T70" fmla="*/ 130 w 136"/>
                <a:gd name="T71" fmla="*/ 46 h 61"/>
                <a:gd name="T72" fmla="*/ 127 w 136"/>
                <a:gd name="T73" fmla="*/ 50 h 61"/>
                <a:gd name="T74" fmla="*/ 122 w 136"/>
                <a:gd name="T75" fmla="*/ 51 h 61"/>
                <a:gd name="T76" fmla="*/ 114 w 136"/>
                <a:gd name="T77" fmla="*/ 54 h 61"/>
                <a:gd name="T78" fmla="*/ 104 w 136"/>
                <a:gd name="T79" fmla="*/ 58 h 61"/>
                <a:gd name="T80" fmla="*/ 92 w 136"/>
                <a:gd name="T81" fmla="*/ 59 h 61"/>
                <a:gd name="T82" fmla="*/ 79 w 136"/>
                <a:gd name="T83" fmla="*/ 61 h 61"/>
                <a:gd name="T84" fmla="*/ 66 w 136"/>
                <a:gd name="T85" fmla="*/ 59 h 6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6"/>
                <a:gd name="T130" fmla="*/ 0 h 61"/>
                <a:gd name="T131" fmla="*/ 136 w 136"/>
                <a:gd name="T132" fmla="*/ 61 h 6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6" h="61">
                  <a:moveTo>
                    <a:pt x="66" y="59"/>
                  </a:moveTo>
                  <a:lnTo>
                    <a:pt x="51" y="58"/>
                  </a:lnTo>
                  <a:lnTo>
                    <a:pt x="39" y="54"/>
                  </a:lnTo>
                  <a:lnTo>
                    <a:pt x="27" y="52"/>
                  </a:lnTo>
                  <a:lnTo>
                    <a:pt x="18" y="46"/>
                  </a:lnTo>
                  <a:lnTo>
                    <a:pt x="10" y="41"/>
                  </a:lnTo>
                  <a:lnTo>
                    <a:pt x="8" y="40"/>
                  </a:lnTo>
                  <a:lnTo>
                    <a:pt x="5" y="37"/>
                  </a:lnTo>
                  <a:lnTo>
                    <a:pt x="1" y="31"/>
                  </a:lnTo>
                  <a:lnTo>
                    <a:pt x="0" y="27"/>
                  </a:lnTo>
                  <a:lnTo>
                    <a:pt x="0" y="24"/>
                  </a:lnTo>
                  <a:lnTo>
                    <a:pt x="1" y="21"/>
                  </a:lnTo>
                  <a:lnTo>
                    <a:pt x="1" y="19"/>
                  </a:lnTo>
                  <a:lnTo>
                    <a:pt x="5" y="16"/>
                  </a:lnTo>
                  <a:lnTo>
                    <a:pt x="7" y="14"/>
                  </a:lnTo>
                  <a:lnTo>
                    <a:pt x="10" y="11"/>
                  </a:lnTo>
                  <a:lnTo>
                    <a:pt x="13" y="10"/>
                  </a:lnTo>
                  <a:lnTo>
                    <a:pt x="22" y="5"/>
                  </a:lnTo>
                  <a:lnTo>
                    <a:pt x="32" y="3"/>
                  </a:lnTo>
                  <a:lnTo>
                    <a:pt x="43" y="1"/>
                  </a:lnTo>
                  <a:lnTo>
                    <a:pt x="56" y="0"/>
                  </a:lnTo>
                  <a:lnTo>
                    <a:pt x="71" y="1"/>
                  </a:lnTo>
                  <a:lnTo>
                    <a:pt x="83" y="3"/>
                  </a:lnTo>
                  <a:lnTo>
                    <a:pt x="96" y="5"/>
                  </a:lnTo>
                  <a:lnTo>
                    <a:pt x="108" y="10"/>
                  </a:lnTo>
                  <a:lnTo>
                    <a:pt x="117" y="14"/>
                  </a:lnTo>
                  <a:lnTo>
                    <a:pt x="125" y="19"/>
                  </a:lnTo>
                  <a:lnTo>
                    <a:pt x="128" y="21"/>
                  </a:lnTo>
                  <a:lnTo>
                    <a:pt x="132" y="24"/>
                  </a:lnTo>
                  <a:lnTo>
                    <a:pt x="135" y="31"/>
                  </a:lnTo>
                  <a:lnTo>
                    <a:pt x="135" y="33"/>
                  </a:lnTo>
                  <a:lnTo>
                    <a:pt x="136" y="37"/>
                  </a:lnTo>
                  <a:lnTo>
                    <a:pt x="135" y="38"/>
                  </a:lnTo>
                  <a:lnTo>
                    <a:pt x="133" y="41"/>
                  </a:lnTo>
                  <a:lnTo>
                    <a:pt x="132" y="44"/>
                  </a:lnTo>
                  <a:lnTo>
                    <a:pt x="130" y="46"/>
                  </a:lnTo>
                  <a:lnTo>
                    <a:pt x="127" y="50"/>
                  </a:lnTo>
                  <a:lnTo>
                    <a:pt x="122" y="51"/>
                  </a:lnTo>
                  <a:lnTo>
                    <a:pt x="114" y="54"/>
                  </a:lnTo>
                  <a:lnTo>
                    <a:pt x="104" y="58"/>
                  </a:lnTo>
                  <a:lnTo>
                    <a:pt x="92" y="59"/>
                  </a:lnTo>
                  <a:lnTo>
                    <a:pt x="79" y="61"/>
                  </a:lnTo>
                  <a:lnTo>
                    <a:pt x="66" y="59"/>
                  </a:lnTo>
                  <a:close/>
                </a:path>
              </a:pathLst>
            </a:custGeom>
            <a:solidFill>
              <a:srgbClr val="FFFFFF"/>
            </a:solidFill>
            <a:ln w="9525">
              <a:noFill/>
              <a:round/>
              <a:headEnd/>
              <a:tailEnd/>
            </a:ln>
          </p:spPr>
          <p:txBody>
            <a:bodyPr/>
            <a:lstStyle/>
            <a:p>
              <a:endParaRPr lang="ru-RU"/>
            </a:p>
          </p:txBody>
        </p:sp>
        <p:sp>
          <p:nvSpPr>
            <p:cNvPr id="162381" name="Freeform 4038"/>
            <p:cNvSpPr>
              <a:spLocks/>
            </p:cNvSpPr>
            <p:nvPr/>
          </p:nvSpPr>
          <p:spPr bwMode="auto">
            <a:xfrm>
              <a:off x="3736" y="2380"/>
              <a:ext cx="136" cy="57"/>
            </a:xfrm>
            <a:custGeom>
              <a:avLst/>
              <a:gdLst>
                <a:gd name="T0" fmla="*/ 66 w 136"/>
                <a:gd name="T1" fmla="*/ 57 h 57"/>
                <a:gd name="T2" fmla="*/ 51 w 136"/>
                <a:gd name="T3" fmla="*/ 56 h 57"/>
                <a:gd name="T4" fmla="*/ 41 w 136"/>
                <a:gd name="T5" fmla="*/ 52 h 57"/>
                <a:gd name="T6" fmla="*/ 20 w 136"/>
                <a:gd name="T7" fmla="*/ 45 h 57"/>
                <a:gd name="T8" fmla="*/ 11 w 136"/>
                <a:gd name="T9" fmla="*/ 40 h 57"/>
                <a:gd name="T10" fmla="*/ 5 w 136"/>
                <a:gd name="T11" fmla="*/ 35 h 57"/>
                <a:gd name="T12" fmla="*/ 0 w 136"/>
                <a:gd name="T13" fmla="*/ 22 h 57"/>
                <a:gd name="T14" fmla="*/ 3 w 136"/>
                <a:gd name="T15" fmla="*/ 18 h 57"/>
                <a:gd name="T16" fmla="*/ 7 w 136"/>
                <a:gd name="T17" fmla="*/ 11 h 57"/>
                <a:gd name="T18" fmla="*/ 22 w 136"/>
                <a:gd name="T19" fmla="*/ 3 h 57"/>
                <a:gd name="T20" fmla="*/ 45 w 136"/>
                <a:gd name="T21" fmla="*/ 0 h 57"/>
                <a:gd name="T22" fmla="*/ 71 w 136"/>
                <a:gd name="T23" fmla="*/ 0 h 57"/>
                <a:gd name="T24" fmla="*/ 85 w 136"/>
                <a:gd name="T25" fmla="*/ 2 h 57"/>
                <a:gd name="T26" fmla="*/ 96 w 136"/>
                <a:gd name="T27" fmla="*/ 3 h 57"/>
                <a:gd name="T28" fmla="*/ 117 w 136"/>
                <a:gd name="T29" fmla="*/ 11 h 57"/>
                <a:gd name="T30" fmla="*/ 125 w 136"/>
                <a:gd name="T31" fmla="*/ 18 h 57"/>
                <a:gd name="T32" fmla="*/ 132 w 136"/>
                <a:gd name="T33" fmla="*/ 22 h 57"/>
                <a:gd name="T34" fmla="*/ 136 w 136"/>
                <a:gd name="T35" fmla="*/ 33 h 57"/>
                <a:gd name="T36" fmla="*/ 133 w 136"/>
                <a:gd name="T37" fmla="*/ 39 h 57"/>
                <a:gd name="T38" fmla="*/ 130 w 136"/>
                <a:gd name="T39" fmla="*/ 44 h 57"/>
                <a:gd name="T40" fmla="*/ 114 w 136"/>
                <a:gd name="T41" fmla="*/ 52 h 57"/>
                <a:gd name="T42" fmla="*/ 92 w 136"/>
                <a:gd name="T43" fmla="*/ 57 h 57"/>
                <a:gd name="T44" fmla="*/ 66 w 136"/>
                <a:gd name="T45" fmla="*/ 57 h 5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6"/>
                <a:gd name="T70" fmla="*/ 0 h 57"/>
                <a:gd name="T71" fmla="*/ 136 w 136"/>
                <a:gd name="T72" fmla="*/ 57 h 5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6" h="57">
                  <a:moveTo>
                    <a:pt x="66" y="57"/>
                  </a:moveTo>
                  <a:lnTo>
                    <a:pt x="51" y="56"/>
                  </a:lnTo>
                  <a:lnTo>
                    <a:pt x="41" y="52"/>
                  </a:lnTo>
                  <a:lnTo>
                    <a:pt x="20" y="45"/>
                  </a:lnTo>
                  <a:lnTo>
                    <a:pt x="11" y="40"/>
                  </a:lnTo>
                  <a:lnTo>
                    <a:pt x="5" y="35"/>
                  </a:lnTo>
                  <a:lnTo>
                    <a:pt x="0" y="22"/>
                  </a:lnTo>
                  <a:lnTo>
                    <a:pt x="3" y="18"/>
                  </a:lnTo>
                  <a:lnTo>
                    <a:pt x="7" y="11"/>
                  </a:lnTo>
                  <a:lnTo>
                    <a:pt x="22" y="3"/>
                  </a:lnTo>
                  <a:lnTo>
                    <a:pt x="45" y="0"/>
                  </a:lnTo>
                  <a:lnTo>
                    <a:pt x="71" y="0"/>
                  </a:lnTo>
                  <a:lnTo>
                    <a:pt x="85" y="2"/>
                  </a:lnTo>
                  <a:lnTo>
                    <a:pt x="96" y="3"/>
                  </a:lnTo>
                  <a:lnTo>
                    <a:pt x="117" y="11"/>
                  </a:lnTo>
                  <a:lnTo>
                    <a:pt x="125" y="18"/>
                  </a:lnTo>
                  <a:lnTo>
                    <a:pt x="132" y="22"/>
                  </a:lnTo>
                  <a:lnTo>
                    <a:pt x="136" y="33"/>
                  </a:lnTo>
                  <a:lnTo>
                    <a:pt x="133" y="39"/>
                  </a:lnTo>
                  <a:lnTo>
                    <a:pt x="130" y="44"/>
                  </a:lnTo>
                  <a:lnTo>
                    <a:pt x="114" y="52"/>
                  </a:lnTo>
                  <a:lnTo>
                    <a:pt x="92" y="57"/>
                  </a:lnTo>
                  <a:lnTo>
                    <a:pt x="66" y="57"/>
                  </a:lnTo>
                </a:path>
              </a:pathLst>
            </a:custGeom>
            <a:noFill/>
            <a:ln w="6350" cap="rnd">
              <a:solidFill>
                <a:srgbClr val="000000"/>
              </a:solidFill>
              <a:prstDash val="solid"/>
              <a:round/>
              <a:headEnd/>
              <a:tailEnd/>
            </a:ln>
          </p:spPr>
          <p:txBody>
            <a:bodyPr/>
            <a:lstStyle/>
            <a:p>
              <a:endParaRPr lang="ru-RU"/>
            </a:p>
          </p:txBody>
        </p:sp>
        <p:sp>
          <p:nvSpPr>
            <p:cNvPr id="162382" name="Freeform 4039"/>
            <p:cNvSpPr>
              <a:spLocks/>
            </p:cNvSpPr>
            <p:nvPr/>
          </p:nvSpPr>
          <p:spPr bwMode="auto">
            <a:xfrm>
              <a:off x="3832" y="2341"/>
              <a:ext cx="133" cy="57"/>
            </a:xfrm>
            <a:custGeom>
              <a:avLst/>
              <a:gdLst>
                <a:gd name="T0" fmla="*/ 63 w 133"/>
                <a:gd name="T1" fmla="*/ 57 h 57"/>
                <a:gd name="T2" fmla="*/ 51 w 133"/>
                <a:gd name="T3" fmla="*/ 57 h 57"/>
                <a:gd name="T4" fmla="*/ 38 w 133"/>
                <a:gd name="T5" fmla="*/ 53 h 57"/>
                <a:gd name="T6" fmla="*/ 27 w 133"/>
                <a:gd name="T7" fmla="*/ 50 h 57"/>
                <a:gd name="T8" fmla="*/ 17 w 133"/>
                <a:gd name="T9" fmla="*/ 46 h 57"/>
                <a:gd name="T10" fmla="*/ 9 w 133"/>
                <a:gd name="T11" fmla="*/ 41 h 57"/>
                <a:gd name="T12" fmla="*/ 6 w 133"/>
                <a:gd name="T13" fmla="*/ 37 h 57"/>
                <a:gd name="T14" fmla="*/ 3 w 133"/>
                <a:gd name="T15" fmla="*/ 35 h 57"/>
                <a:gd name="T16" fmla="*/ 0 w 133"/>
                <a:gd name="T17" fmla="*/ 30 h 57"/>
                <a:gd name="T18" fmla="*/ 0 w 133"/>
                <a:gd name="T19" fmla="*/ 27 h 57"/>
                <a:gd name="T20" fmla="*/ 0 w 133"/>
                <a:gd name="T21" fmla="*/ 24 h 57"/>
                <a:gd name="T22" fmla="*/ 0 w 133"/>
                <a:gd name="T23" fmla="*/ 21 h 57"/>
                <a:gd name="T24" fmla="*/ 2 w 133"/>
                <a:gd name="T25" fmla="*/ 18 h 57"/>
                <a:gd name="T26" fmla="*/ 3 w 133"/>
                <a:gd name="T27" fmla="*/ 16 h 57"/>
                <a:gd name="T28" fmla="*/ 6 w 133"/>
                <a:gd name="T29" fmla="*/ 13 h 57"/>
                <a:gd name="T30" fmla="*/ 9 w 133"/>
                <a:gd name="T31" fmla="*/ 11 h 57"/>
                <a:gd name="T32" fmla="*/ 13 w 133"/>
                <a:gd name="T33" fmla="*/ 8 h 57"/>
                <a:gd name="T34" fmla="*/ 20 w 133"/>
                <a:gd name="T35" fmla="*/ 5 h 57"/>
                <a:gd name="T36" fmla="*/ 32 w 133"/>
                <a:gd name="T37" fmla="*/ 2 h 57"/>
                <a:gd name="T38" fmla="*/ 43 w 133"/>
                <a:gd name="T39" fmla="*/ 0 h 57"/>
                <a:gd name="T40" fmla="*/ 55 w 133"/>
                <a:gd name="T41" fmla="*/ 0 h 57"/>
                <a:gd name="T42" fmla="*/ 69 w 133"/>
                <a:gd name="T43" fmla="*/ 0 h 57"/>
                <a:gd name="T44" fmla="*/ 82 w 133"/>
                <a:gd name="T45" fmla="*/ 2 h 57"/>
                <a:gd name="T46" fmla="*/ 95 w 133"/>
                <a:gd name="T47" fmla="*/ 5 h 57"/>
                <a:gd name="T48" fmla="*/ 105 w 133"/>
                <a:gd name="T49" fmla="*/ 8 h 57"/>
                <a:gd name="T50" fmla="*/ 115 w 133"/>
                <a:gd name="T51" fmla="*/ 13 h 57"/>
                <a:gd name="T52" fmla="*/ 123 w 133"/>
                <a:gd name="T53" fmla="*/ 18 h 57"/>
                <a:gd name="T54" fmla="*/ 126 w 133"/>
                <a:gd name="T55" fmla="*/ 20 h 57"/>
                <a:gd name="T56" fmla="*/ 128 w 133"/>
                <a:gd name="T57" fmla="*/ 24 h 57"/>
                <a:gd name="T58" fmla="*/ 133 w 133"/>
                <a:gd name="T59" fmla="*/ 28 h 57"/>
                <a:gd name="T60" fmla="*/ 133 w 133"/>
                <a:gd name="T61" fmla="*/ 31 h 57"/>
                <a:gd name="T62" fmla="*/ 133 w 133"/>
                <a:gd name="T63" fmla="*/ 35 h 57"/>
                <a:gd name="T64" fmla="*/ 133 w 133"/>
                <a:gd name="T65" fmla="*/ 37 h 57"/>
                <a:gd name="T66" fmla="*/ 131 w 133"/>
                <a:gd name="T67" fmla="*/ 41 h 57"/>
                <a:gd name="T68" fmla="*/ 129 w 133"/>
                <a:gd name="T69" fmla="*/ 42 h 57"/>
                <a:gd name="T70" fmla="*/ 126 w 133"/>
                <a:gd name="T71" fmla="*/ 46 h 57"/>
                <a:gd name="T72" fmla="*/ 123 w 133"/>
                <a:gd name="T73" fmla="*/ 47 h 57"/>
                <a:gd name="T74" fmla="*/ 120 w 133"/>
                <a:gd name="T75" fmla="*/ 50 h 57"/>
                <a:gd name="T76" fmla="*/ 112 w 133"/>
                <a:gd name="T77" fmla="*/ 53 h 57"/>
                <a:gd name="T78" fmla="*/ 101 w 133"/>
                <a:gd name="T79" fmla="*/ 57 h 57"/>
                <a:gd name="T80" fmla="*/ 90 w 133"/>
                <a:gd name="T81" fmla="*/ 57 h 57"/>
                <a:gd name="T82" fmla="*/ 77 w 133"/>
                <a:gd name="T83" fmla="*/ 57 h 57"/>
                <a:gd name="T84" fmla="*/ 63 w 133"/>
                <a:gd name="T85" fmla="*/ 57 h 5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3"/>
                <a:gd name="T130" fmla="*/ 0 h 57"/>
                <a:gd name="T131" fmla="*/ 133 w 133"/>
                <a:gd name="T132" fmla="*/ 57 h 5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3" h="57">
                  <a:moveTo>
                    <a:pt x="63" y="57"/>
                  </a:moveTo>
                  <a:lnTo>
                    <a:pt x="51" y="57"/>
                  </a:lnTo>
                  <a:lnTo>
                    <a:pt x="38" y="53"/>
                  </a:lnTo>
                  <a:lnTo>
                    <a:pt x="27" y="50"/>
                  </a:lnTo>
                  <a:lnTo>
                    <a:pt x="17" y="46"/>
                  </a:lnTo>
                  <a:lnTo>
                    <a:pt x="9" y="41"/>
                  </a:lnTo>
                  <a:lnTo>
                    <a:pt x="6" y="37"/>
                  </a:lnTo>
                  <a:lnTo>
                    <a:pt x="3" y="35"/>
                  </a:lnTo>
                  <a:lnTo>
                    <a:pt x="0" y="30"/>
                  </a:lnTo>
                  <a:lnTo>
                    <a:pt x="0" y="27"/>
                  </a:lnTo>
                  <a:lnTo>
                    <a:pt x="0" y="24"/>
                  </a:lnTo>
                  <a:lnTo>
                    <a:pt x="0" y="21"/>
                  </a:lnTo>
                  <a:lnTo>
                    <a:pt x="2" y="18"/>
                  </a:lnTo>
                  <a:lnTo>
                    <a:pt x="3" y="16"/>
                  </a:lnTo>
                  <a:lnTo>
                    <a:pt x="6" y="13"/>
                  </a:lnTo>
                  <a:lnTo>
                    <a:pt x="9" y="11"/>
                  </a:lnTo>
                  <a:lnTo>
                    <a:pt x="13" y="8"/>
                  </a:lnTo>
                  <a:lnTo>
                    <a:pt x="20" y="5"/>
                  </a:lnTo>
                  <a:lnTo>
                    <a:pt x="32" y="2"/>
                  </a:lnTo>
                  <a:lnTo>
                    <a:pt x="43" y="0"/>
                  </a:lnTo>
                  <a:lnTo>
                    <a:pt x="55" y="0"/>
                  </a:lnTo>
                  <a:lnTo>
                    <a:pt x="69" y="0"/>
                  </a:lnTo>
                  <a:lnTo>
                    <a:pt x="82" y="2"/>
                  </a:lnTo>
                  <a:lnTo>
                    <a:pt x="95" y="5"/>
                  </a:lnTo>
                  <a:lnTo>
                    <a:pt x="105" y="8"/>
                  </a:lnTo>
                  <a:lnTo>
                    <a:pt x="115" y="13"/>
                  </a:lnTo>
                  <a:lnTo>
                    <a:pt x="123" y="18"/>
                  </a:lnTo>
                  <a:lnTo>
                    <a:pt x="126" y="20"/>
                  </a:lnTo>
                  <a:lnTo>
                    <a:pt x="128" y="24"/>
                  </a:lnTo>
                  <a:lnTo>
                    <a:pt x="133" y="28"/>
                  </a:lnTo>
                  <a:lnTo>
                    <a:pt x="133" y="31"/>
                  </a:lnTo>
                  <a:lnTo>
                    <a:pt x="133" y="35"/>
                  </a:lnTo>
                  <a:lnTo>
                    <a:pt x="133" y="37"/>
                  </a:lnTo>
                  <a:lnTo>
                    <a:pt x="131" y="41"/>
                  </a:lnTo>
                  <a:lnTo>
                    <a:pt x="129" y="42"/>
                  </a:lnTo>
                  <a:lnTo>
                    <a:pt x="126" y="46"/>
                  </a:lnTo>
                  <a:lnTo>
                    <a:pt x="123" y="47"/>
                  </a:lnTo>
                  <a:lnTo>
                    <a:pt x="120" y="50"/>
                  </a:lnTo>
                  <a:lnTo>
                    <a:pt x="112" y="53"/>
                  </a:lnTo>
                  <a:lnTo>
                    <a:pt x="101" y="57"/>
                  </a:lnTo>
                  <a:lnTo>
                    <a:pt x="90" y="57"/>
                  </a:lnTo>
                  <a:lnTo>
                    <a:pt x="77" y="57"/>
                  </a:lnTo>
                  <a:lnTo>
                    <a:pt x="63" y="57"/>
                  </a:lnTo>
                  <a:close/>
                </a:path>
              </a:pathLst>
            </a:custGeom>
            <a:solidFill>
              <a:srgbClr val="FFFFFF"/>
            </a:solidFill>
            <a:ln w="9525">
              <a:noFill/>
              <a:round/>
              <a:headEnd/>
              <a:tailEnd/>
            </a:ln>
          </p:spPr>
          <p:txBody>
            <a:bodyPr/>
            <a:lstStyle/>
            <a:p>
              <a:endParaRPr lang="ru-RU"/>
            </a:p>
          </p:txBody>
        </p:sp>
        <p:sp>
          <p:nvSpPr>
            <p:cNvPr id="162383" name="Freeform 4040"/>
            <p:cNvSpPr>
              <a:spLocks/>
            </p:cNvSpPr>
            <p:nvPr/>
          </p:nvSpPr>
          <p:spPr bwMode="auto">
            <a:xfrm>
              <a:off x="3832" y="2341"/>
              <a:ext cx="133" cy="57"/>
            </a:xfrm>
            <a:custGeom>
              <a:avLst/>
              <a:gdLst>
                <a:gd name="T0" fmla="*/ 63 w 133"/>
                <a:gd name="T1" fmla="*/ 57 h 57"/>
                <a:gd name="T2" fmla="*/ 51 w 133"/>
                <a:gd name="T3" fmla="*/ 57 h 57"/>
                <a:gd name="T4" fmla="*/ 38 w 133"/>
                <a:gd name="T5" fmla="*/ 53 h 57"/>
                <a:gd name="T6" fmla="*/ 17 w 133"/>
                <a:gd name="T7" fmla="*/ 46 h 57"/>
                <a:gd name="T8" fmla="*/ 9 w 133"/>
                <a:gd name="T9" fmla="*/ 41 h 57"/>
                <a:gd name="T10" fmla="*/ 5 w 133"/>
                <a:gd name="T11" fmla="*/ 35 h 57"/>
                <a:gd name="T12" fmla="*/ 0 w 133"/>
                <a:gd name="T13" fmla="*/ 24 h 57"/>
                <a:gd name="T14" fmla="*/ 2 w 133"/>
                <a:gd name="T15" fmla="*/ 18 h 57"/>
                <a:gd name="T16" fmla="*/ 6 w 133"/>
                <a:gd name="T17" fmla="*/ 13 h 57"/>
                <a:gd name="T18" fmla="*/ 20 w 133"/>
                <a:gd name="T19" fmla="*/ 5 h 57"/>
                <a:gd name="T20" fmla="*/ 43 w 133"/>
                <a:gd name="T21" fmla="*/ 0 h 57"/>
                <a:gd name="T22" fmla="*/ 69 w 133"/>
                <a:gd name="T23" fmla="*/ 0 h 57"/>
                <a:gd name="T24" fmla="*/ 82 w 133"/>
                <a:gd name="T25" fmla="*/ 2 h 57"/>
                <a:gd name="T26" fmla="*/ 95 w 133"/>
                <a:gd name="T27" fmla="*/ 5 h 57"/>
                <a:gd name="T28" fmla="*/ 115 w 133"/>
                <a:gd name="T29" fmla="*/ 13 h 57"/>
                <a:gd name="T30" fmla="*/ 123 w 133"/>
                <a:gd name="T31" fmla="*/ 18 h 57"/>
                <a:gd name="T32" fmla="*/ 129 w 133"/>
                <a:gd name="T33" fmla="*/ 24 h 57"/>
                <a:gd name="T34" fmla="*/ 133 w 133"/>
                <a:gd name="T35" fmla="*/ 35 h 57"/>
                <a:gd name="T36" fmla="*/ 131 w 133"/>
                <a:gd name="T37" fmla="*/ 41 h 57"/>
                <a:gd name="T38" fmla="*/ 126 w 133"/>
                <a:gd name="T39" fmla="*/ 46 h 57"/>
                <a:gd name="T40" fmla="*/ 112 w 133"/>
                <a:gd name="T41" fmla="*/ 53 h 57"/>
                <a:gd name="T42" fmla="*/ 90 w 133"/>
                <a:gd name="T43" fmla="*/ 57 h 57"/>
                <a:gd name="T44" fmla="*/ 63 w 133"/>
                <a:gd name="T45" fmla="*/ 57 h 5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3"/>
                <a:gd name="T70" fmla="*/ 0 h 57"/>
                <a:gd name="T71" fmla="*/ 133 w 133"/>
                <a:gd name="T72" fmla="*/ 57 h 5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3" h="57">
                  <a:moveTo>
                    <a:pt x="63" y="57"/>
                  </a:moveTo>
                  <a:lnTo>
                    <a:pt x="51" y="57"/>
                  </a:lnTo>
                  <a:lnTo>
                    <a:pt x="38" y="53"/>
                  </a:lnTo>
                  <a:lnTo>
                    <a:pt x="17" y="46"/>
                  </a:lnTo>
                  <a:lnTo>
                    <a:pt x="9" y="41"/>
                  </a:lnTo>
                  <a:lnTo>
                    <a:pt x="5" y="35"/>
                  </a:lnTo>
                  <a:lnTo>
                    <a:pt x="0" y="24"/>
                  </a:lnTo>
                  <a:lnTo>
                    <a:pt x="2" y="18"/>
                  </a:lnTo>
                  <a:lnTo>
                    <a:pt x="6" y="13"/>
                  </a:lnTo>
                  <a:lnTo>
                    <a:pt x="20" y="5"/>
                  </a:lnTo>
                  <a:lnTo>
                    <a:pt x="43" y="0"/>
                  </a:lnTo>
                  <a:lnTo>
                    <a:pt x="69" y="0"/>
                  </a:lnTo>
                  <a:lnTo>
                    <a:pt x="82" y="2"/>
                  </a:lnTo>
                  <a:lnTo>
                    <a:pt x="95" y="5"/>
                  </a:lnTo>
                  <a:lnTo>
                    <a:pt x="115" y="13"/>
                  </a:lnTo>
                  <a:lnTo>
                    <a:pt x="123" y="18"/>
                  </a:lnTo>
                  <a:lnTo>
                    <a:pt x="129" y="24"/>
                  </a:lnTo>
                  <a:lnTo>
                    <a:pt x="133" y="35"/>
                  </a:lnTo>
                  <a:lnTo>
                    <a:pt x="131" y="41"/>
                  </a:lnTo>
                  <a:lnTo>
                    <a:pt x="126" y="46"/>
                  </a:lnTo>
                  <a:lnTo>
                    <a:pt x="112" y="53"/>
                  </a:lnTo>
                  <a:lnTo>
                    <a:pt x="90" y="57"/>
                  </a:lnTo>
                  <a:lnTo>
                    <a:pt x="63" y="57"/>
                  </a:lnTo>
                </a:path>
              </a:pathLst>
            </a:custGeom>
            <a:noFill/>
            <a:ln w="6350" cap="rnd">
              <a:solidFill>
                <a:srgbClr val="000000"/>
              </a:solidFill>
              <a:prstDash val="solid"/>
              <a:round/>
              <a:headEnd/>
              <a:tailEnd/>
            </a:ln>
          </p:spPr>
          <p:txBody>
            <a:bodyPr/>
            <a:lstStyle/>
            <a:p>
              <a:endParaRPr lang="ru-RU"/>
            </a:p>
          </p:txBody>
        </p:sp>
        <p:sp>
          <p:nvSpPr>
            <p:cNvPr id="162384" name="Freeform 4041"/>
            <p:cNvSpPr>
              <a:spLocks/>
            </p:cNvSpPr>
            <p:nvPr/>
          </p:nvSpPr>
          <p:spPr bwMode="auto">
            <a:xfrm>
              <a:off x="3307" y="2493"/>
              <a:ext cx="134" cy="61"/>
            </a:xfrm>
            <a:custGeom>
              <a:avLst/>
              <a:gdLst>
                <a:gd name="T0" fmla="*/ 64 w 134"/>
                <a:gd name="T1" fmla="*/ 59 h 61"/>
                <a:gd name="T2" fmla="*/ 52 w 134"/>
                <a:gd name="T3" fmla="*/ 58 h 61"/>
                <a:gd name="T4" fmla="*/ 39 w 134"/>
                <a:gd name="T5" fmla="*/ 55 h 61"/>
                <a:gd name="T6" fmla="*/ 28 w 134"/>
                <a:gd name="T7" fmla="*/ 51 h 61"/>
                <a:gd name="T8" fmla="*/ 19 w 134"/>
                <a:gd name="T9" fmla="*/ 46 h 61"/>
                <a:gd name="T10" fmla="*/ 11 w 134"/>
                <a:gd name="T11" fmla="*/ 42 h 61"/>
                <a:gd name="T12" fmla="*/ 7 w 134"/>
                <a:gd name="T13" fmla="*/ 40 h 61"/>
                <a:gd name="T14" fmla="*/ 4 w 134"/>
                <a:gd name="T15" fmla="*/ 37 h 61"/>
                <a:gd name="T16" fmla="*/ 1 w 134"/>
                <a:gd name="T17" fmla="*/ 31 h 61"/>
                <a:gd name="T18" fmla="*/ 0 w 134"/>
                <a:gd name="T19" fmla="*/ 27 h 61"/>
                <a:gd name="T20" fmla="*/ 0 w 134"/>
                <a:gd name="T21" fmla="*/ 25 h 61"/>
                <a:gd name="T22" fmla="*/ 1 w 134"/>
                <a:gd name="T23" fmla="*/ 23 h 61"/>
                <a:gd name="T24" fmla="*/ 3 w 134"/>
                <a:gd name="T25" fmla="*/ 19 h 61"/>
                <a:gd name="T26" fmla="*/ 4 w 134"/>
                <a:gd name="T27" fmla="*/ 16 h 61"/>
                <a:gd name="T28" fmla="*/ 6 w 134"/>
                <a:gd name="T29" fmla="*/ 15 h 61"/>
                <a:gd name="T30" fmla="*/ 9 w 134"/>
                <a:gd name="T31" fmla="*/ 11 h 61"/>
                <a:gd name="T32" fmla="*/ 13 w 134"/>
                <a:gd name="T33" fmla="*/ 10 h 61"/>
                <a:gd name="T34" fmla="*/ 22 w 134"/>
                <a:gd name="T35" fmla="*/ 5 h 61"/>
                <a:gd name="T36" fmla="*/ 32 w 134"/>
                <a:gd name="T37" fmla="*/ 4 h 61"/>
                <a:gd name="T38" fmla="*/ 44 w 134"/>
                <a:gd name="T39" fmla="*/ 2 h 61"/>
                <a:gd name="T40" fmla="*/ 56 w 134"/>
                <a:gd name="T41" fmla="*/ 0 h 61"/>
                <a:gd name="T42" fmla="*/ 69 w 134"/>
                <a:gd name="T43" fmla="*/ 2 h 61"/>
                <a:gd name="T44" fmla="*/ 83 w 134"/>
                <a:gd name="T45" fmla="*/ 4 h 61"/>
                <a:gd name="T46" fmla="*/ 96 w 134"/>
                <a:gd name="T47" fmla="*/ 5 h 61"/>
                <a:gd name="T48" fmla="*/ 107 w 134"/>
                <a:gd name="T49" fmla="*/ 10 h 61"/>
                <a:gd name="T50" fmla="*/ 117 w 134"/>
                <a:gd name="T51" fmla="*/ 15 h 61"/>
                <a:gd name="T52" fmla="*/ 124 w 134"/>
                <a:gd name="T53" fmla="*/ 19 h 61"/>
                <a:gd name="T54" fmla="*/ 126 w 134"/>
                <a:gd name="T55" fmla="*/ 21 h 61"/>
                <a:gd name="T56" fmla="*/ 130 w 134"/>
                <a:gd name="T57" fmla="*/ 24 h 61"/>
                <a:gd name="T58" fmla="*/ 133 w 134"/>
                <a:gd name="T59" fmla="*/ 31 h 61"/>
                <a:gd name="T60" fmla="*/ 134 w 134"/>
                <a:gd name="T61" fmla="*/ 34 h 61"/>
                <a:gd name="T62" fmla="*/ 134 w 134"/>
                <a:gd name="T63" fmla="*/ 37 h 61"/>
                <a:gd name="T64" fmla="*/ 133 w 134"/>
                <a:gd name="T65" fmla="*/ 38 h 61"/>
                <a:gd name="T66" fmla="*/ 133 w 134"/>
                <a:gd name="T67" fmla="*/ 42 h 61"/>
                <a:gd name="T68" fmla="*/ 130 w 134"/>
                <a:gd name="T69" fmla="*/ 45 h 61"/>
                <a:gd name="T70" fmla="*/ 128 w 134"/>
                <a:gd name="T71" fmla="*/ 46 h 61"/>
                <a:gd name="T72" fmla="*/ 124 w 134"/>
                <a:gd name="T73" fmla="*/ 50 h 61"/>
                <a:gd name="T74" fmla="*/ 122 w 134"/>
                <a:gd name="T75" fmla="*/ 51 h 61"/>
                <a:gd name="T76" fmla="*/ 112 w 134"/>
                <a:gd name="T77" fmla="*/ 55 h 61"/>
                <a:gd name="T78" fmla="*/ 103 w 134"/>
                <a:gd name="T79" fmla="*/ 58 h 61"/>
                <a:gd name="T80" fmla="*/ 92 w 134"/>
                <a:gd name="T81" fmla="*/ 59 h 61"/>
                <a:gd name="T82" fmla="*/ 79 w 134"/>
                <a:gd name="T83" fmla="*/ 61 h 61"/>
                <a:gd name="T84" fmla="*/ 64 w 134"/>
                <a:gd name="T85" fmla="*/ 59 h 6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4"/>
                <a:gd name="T130" fmla="*/ 0 h 61"/>
                <a:gd name="T131" fmla="*/ 134 w 134"/>
                <a:gd name="T132" fmla="*/ 61 h 6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4" h="61">
                  <a:moveTo>
                    <a:pt x="64" y="59"/>
                  </a:moveTo>
                  <a:lnTo>
                    <a:pt x="52" y="58"/>
                  </a:lnTo>
                  <a:lnTo>
                    <a:pt x="39" y="55"/>
                  </a:lnTo>
                  <a:lnTo>
                    <a:pt x="28" y="51"/>
                  </a:lnTo>
                  <a:lnTo>
                    <a:pt x="19" y="46"/>
                  </a:lnTo>
                  <a:lnTo>
                    <a:pt x="11" y="42"/>
                  </a:lnTo>
                  <a:lnTo>
                    <a:pt x="7" y="40"/>
                  </a:lnTo>
                  <a:lnTo>
                    <a:pt x="4" y="37"/>
                  </a:lnTo>
                  <a:lnTo>
                    <a:pt x="1" y="31"/>
                  </a:lnTo>
                  <a:lnTo>
                    <a:pt x="0" y="27"/>
                  </a:lnTo>
                  <a:lnTo>
                    <a:pt x="0" y="25"/>
                  </a:lnTo>
                  <a:lnTo>
                    <a:pt x="1" y="23"/>
                  </a:lnTo>
                  <a:lnTo>
                    <a:pt x="3" y="19"/>
                  </a:lnTo>
                  <a:lnTo>
                    <a:pt x="4" y="16"/>
                  </a:lnTo>
                  <a:lnTo>
                    <a:pt x="6" y="15"/>
                  </a:lnTo>
                  <a:lnTo>
                    <a:pt x="9" y="11"/>
                  </a:lnTo>
                  <a:lnTo>
                    <a:pt x="13" y="10"/>
                  </a:lnTo>
                  <a:lnTo>
                    <a:pt x="22" y="5"/>
                  </a:lnTo>
                  <a:lnTo>
                    <a:pt x="32" y="4"/>
                  </a:lnTo>
                  <a:lnTo>
                    <a:pt x="44" y="2"/>
                  </a:lnTo>
                  <a:lnTo>
                    <a:pt x="56" y="0"/>
                  </a:lnTo>
                  <a:lnTo>
                    <a:pt x="69" y="2"/>
                  </a:lnTo>
                  <a:lnTo>
                    <a:pt x="83" y="4"/>
                  </a:lnTo>
                  <a:lnTo>
                    <a:pt x="96" y="5"/>
                  </a:lnTo>
                  <a:lnTo>
                    <a:pt x="107" y="10"/>
                  </a:lnTo>
                  <a:lnTo>
                    <a:pt x="117" y="15"/>
                  </a:lnTo>
                  <a:lnTo>
                    <a:pt x="124" y="19"/>
                  </a:lnTo>
                  <a:lnTo>
                    <a:pt x="126" y="21"/>
                  </a:lnTo>
                  <a:lnTo>
                    <a:pt x="130" y="24"/>
                  </a:lnTo>
                  <a:lnTo>
                    <a:pt x="133" y="31"/>
                  </a:lnTo>
                  <a:lnTo>
                    <a:pt x="134" y="34"/>
                  </a:lnTo>
                  <a:lnTo>
                    <a:pt x="134" y="37"/>
                  </a:lnTo>
                  <a:lnTo>
                    <a:pt x="133" y="38"/>
                  </a:lnTo>
                  <a:lnTo>
                    <a:pt x="133" y="42"/>
                  </a:lnTo>
                  <a:lnTo>
                    <a:pt x="130" y="45"/>
                  </a:lnTo>
                  <a:lnTo>
                    <a:pt x="128" y="46"/>
                  </a:lnTo>
                  <a:lnTo>
                    <a:pt x="124" y="50"/>
                  </a:lnTo>
                  <a:lnTo>
                    <a:pt x="122" y="51"/>
                  </a:lnTo>
                  <a:lnTo>
                    <a:pt x="112" y="55"/>
                  </a:lnTo>
                  <a:lnTo>
                    <a:pt x="103" y="58"/>
                  </a:lnTo>
                  <a:lnTo>
                    <a:pt x="92" y="59"/>
                  </a:lnTo>
                  <a:lnTo>
                    <a:pt x="79" y="61"/>
                  </a:lnTo>
                  <a:lnTo>
                    <a:pt x="64" y="59"/>
                  </a:lnTo>
                  <a:close/>
                </a:path>
              </a:pathLst>
            </a:custGeom>
            <a:solidFill>
              <a:srgbClr val="FFFFFF"/>
            </a:solidFill>
            <a:ln w="9525">
              <a:noFill/>
              <a:round/>
              <a:headEnd/>
              <a:tailEnd/>
            </a:ln>
          </p:spPr>
          <p:txBody>
            <a:bodyPr/>
            <a:lstStyle/>
            <a:p>
              <a:endParaRPr lang="ru-RU"/>
            </a:p>
          </p:txBody>
        </p:sp>
        <p:sp>
          <p:nvSpPr>
            <p:cNvPr id="162385" name="Freeform 4042"/>
            <p:cNvSpPr>
              <a:spLocks/>
            </p:cNvSpPr>
            <p:nvPr/>
          </p:nvSpPr>
          <p:spPr bwMode="auto">
            <a:xfrm>
              <a:off x="2438" y="1165"/>
              <a:ext cx="6" cy="5"/>
            </a:xfrm>
            <a:custGeom>
              <a:avLst/>
              <a:gdLst>
                <a:gd name="T0" fmla="*/ 5 w 6"/>
                <a:gd name="T1" fmla="*/ 0 h 5"/>
                <a:gd name="T2" fmla="*/ 6 w 6"/>
                <a:gd name="T3" fmla="*/ 2 h 5"/>
                <a:gd name="T4" fmla="*/ 6 w 6"/>
                <a:gd name="T5" fmla="*/ 3 h 5"/>
                <a:gd name="T6" fmla="*/ 0 w 6"/>
                <a:gd name="T7" fmla="*/ 5 h 5"/>
                <a:gd name="T8" fmla="*/ 5 w 6"/>
                <a:gd name="T9" fmla="*/ 0 h 5"/>
                <a:gd name="T10" fmla="*/ 0 60000 65536"/>
                <a:gd name="T11" fmla="*/ 0 60000 65536"/>
                <a:gd name="T12" fmla="*/ 0 60000 65536"/>
                <a:gd name="T13" fmla="*/ 0 60000 65536"/>
                <a:gd name="T14" fmla="*/ 0 60000 65536"/>
                <a:gd name="T15" fmla="*/ 0 w 6"/>
                <a:gd name="T16" fmla="*/ 0 h 5"/>
                <a:gd name="T17" fmla="*/ 6 w 6"/>
                <a:gd name="T18" fmla="*/ 5 h 5"/>
              </a:gdLst>
              <a:ahLst/>
              <a:cxnLst>
                <a:cxn ang="T10">
                  <a:pos x="T0" y="T1"/>
                </a:cxn>
                <a:cxn ang="T11">
                  <a:pos x="T2" y="T3"/>
                </a:cxn>
                <a:cxn ang="T12">
                  <a:pos x="T4" y="T5"/>
                </a:cxn>
                <a:cxn ang="T13">
                  <a:pos x="T6" y="T7"/>
                </a:cxn>
                <a:cxn ang="T14">
                  <a:pos x="T8" y="T9"/>
                </a:cxn>
              </a:cxnLst>
              <a:rect l="T15" t="T16" r="T17" b="T18"/>
              <a:pathLst>
                <a:path w="6" h="5">
                  <a:moveTo>
                    <a:pt x="5" y="0"/>
                  </a:moveTo>
                  <a:lnTo>
                    <a:pt x="6" y="2"/>
                  </a:lnTo>
                  <a:lnTo>
                    <a:pt x="6" y="3"/>
                  </a:lnTo>
                  <a:lnTo>
                    <a:pt x="0" y="5"/>
                  </a:lnTo>
                  <a:lnTo>
                    <a:pt x="5" y="0"/>
                  </a:lnTo>
                  <a:close/>
                </a:path>
              </a:pathLst>
            </a:custGeom>
            <a:solidFill>
              <a:srgbClr val="F8BDD6"/>
            </a:solidFill>
            <a:ln w="9525">
              <a:noFill/>
              <a:round/>
              <a:headEnd/>
              <a:tailEnd/>
            </a:ln>
          </p:spPr>
          <p:txBody>
            <a:bodyPr/>
            <a:lstStyle/>
            <a:p>
              <a:endParaRPr lang="ru-RU"/>
            </a:p>
          </p:txBody>
        </p:sp>
        <p:sp>
          <p:nvSpPr>
            <p:cNvPr id="162386" name="Freeform 4043"/>
            <p:cNvSpPr>
              <a:spLocks/>
            </p:cNvSpPr>
            <p:nvPr/>
          </p:nvSpPr>
          <p:spPr bwMode="auto">
            <a:xfrm>
              <a:off x="2358" y="1199"/>
              <a:ext cx="59" cy="32"/>
            </a:xfrm>
            <a:custGeom>
              <a:avLst/>
              <a:gdLst>
                <a:gd name="T0" fmla="*/ 59 w 59"/>
                <a:gd name="T1" fmla="*/ 29 h 32"/>
                <a:gd name="T2" fmla="*/ 52 w 59"/>
                <a:gd name="T3" fmla="*/ 32 h 32"/>
                <a:gd name="T4" fmla="*/ 43 w 59"/>
                <a:gd name="T5" fmla="*/ 32 h 32"/>
                <a:gd name="T6" fmla="*/ 27 w 59"/>
                <a:gd name="T7" fmla="*/ 29 h 32"/>
                <a:gd name="T8" fmla="*/ 10 w 59"/>
                <a:gd name="T9" fmla="*/ 19 h 32"/>
                <a:gd name="T10" fmla="*/ 5 w 59"/>
                <a:gd name="T11" fmla="*/ 13 h 32"/>
                <a:gd name="T12" fmla="*/ 0 w 59"/>
                <a:gd name="T13" fmla="*/ 5 h 32"/>
                <a:gd name="T14" fmla="*/ 5 w 59"/>
                <a:gd name="T15" fmla="*/ 0 h 32"/>
                <a:gd name="T16" fmla="*/ 9 w 59"/>
                <a:gd name="T17" fmla="*/ 8 h 32"/>
                <a:gd name="T18" fmla="*/ 15 w 59"/>
                <a:gd name="T19" fmla="*/ 15 h 32"/>
                <a:gd name="T20" fmla="*/ 29 w 59"/>
                <a:gd name="T21" fmla="*/ 23 h 32"/>
                <a:gd name="T22" fmla="*/ 43 w 59"/>
                <a:gd name="T23" fmla="*/ 26 h 32"/>
                <a:gd name="T24" fmla="*/ 50 w 59"/>
                <a:gd name="T25" fmla="*/ 26 h 32"/>
                <a:gd name="T26" fmla="*/ 58 w 59"/>
                <a:gd name="T27" fmla="*/ 23 h 32"/>
                <a:gd name="T28" fmla="*/ 59 w 59"/>
                <a:gd name="T29" fmla="*/ 29 h 3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9"/>
                <a:gd name="T46" fmla="*/ 0 h 32"/>
                <a:gd name="T47" fmla="*/ 59 w 59"/>
                <a:gd name="T48" fmla="*/ 32 h 3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9" h="32">
                  <a:moveTo>
                    <a:pt x="59" y="29"/>
                  </a:moveTo>
                  <a:lnTo>
                    <a:pt x="52" y="32"/>
                  </a:lnTo>
                  <a:lnTo>
                    <a:pt x="43" y="32"/>
                  </a:lnTo>
                  <a:lnTo>
                    <a:pt x="27" y="29"/>
                  </a:lnTo>
                  <a:lnTo>
                    <a:pt x="10" y="19"/>
                  </a:lnTo>
                  <a:lnTo>
                    <a:pt x="5" y="13"/>
                  </a:lnTo>
                  <a:lnTo>
                    <a:pt x="0" y="5"/>
                  </a:lnTo>
                  <a:lnTo>
                    <a:pt x="5" y="0"/>
                  </a:lnTo>
                  <a:lnTo>
                    <a:pt x="9" y="8"/>
                  </a:lnTo>
                  <a:lnTo>
                    <a:pt x="15" y="15"/>
                  </a:lnTo>
                  <a:lnTo>
                    <a:pt x="29" y="23"/>
                  </a:lnTo>
                  <a:lnTo>
                    <a:pt x="43" y="26"/>
                  </a:lnTo>
                  <a:lnTo>
                    <a:pt x="50" y="26"/>
                  </a:lnTo>
                  <a:lnTo>
                    <a:pt x="58" y="23"/>
                  </a:lnTo>
                  <a:lnTo>
                    <a:pt x="59" y="29"/>
                  </a:lnTo>
                  <a:close/>
                </a:path>
              </a:pathLst>
            </a:custGeom>
            <a:solidFill>
              <a:srgbClr val="F8BDD6"/>
            </a:solidFill>
            <a:ln w="9525">
              <a:noFill/>
              <a:round/>
              <a:headEnd/>
              <a:tailEnd/>
            </a:ln>
          </p:spPr>
          <p:txBody>
            <a:bodyPr/>
            <a:lstStyle/>
            <a:p>
              <a:endParaRPr lang="ru-RU"/>
            </a:p>
          </p:txBody>
        </p:sp>
        <p:sp>
          <p:nvSpPr>
            <p:cNvPr id="162387" name="Freeform 4044"/>
            <p:cNvSpPr>
              <a:spLocks/>
            </p:cNvSpPr>
            <p:nvPr/>
          </p:nvSpPr>
          <p:spPr bwMode="auto">
            <a:xfrm>
              <a:off x="2414" y="1221"/>
              <a:ext cx="5" cy="7"/>
            </a:xfrm>
            <a:custGeom>
              <a:avLst/>
              <a:gdLst>
                <a:gd name="T0" fmla="*/ 5 w 5"/>
                <a:gd name="T1" fmla="*/ 5 h 7"/>
                <a:gd name="T2" fmla="*/ 3 w 5"/>
                <a:gd name="T3" fmla="*/ 7 h 7"/>
                <a:gd name="T4" fmla="*/ 2 w 5"/>
                <a:gd name="T5" fmla="*/ 0 h 7"/>
                <a:gd name="T6" fmla="*/ 0 w 5"/>
                <a:gd name="T7" fmla="*/ 0 h 7"/>
                <a:gd name="T8" fmla="*/ 5 w 5"/>
                <a:gd name="T9" fmla="*/ 5 h 7"/>
                <a:gd name="T10" fmla="*/ 0 60000 65536"/>
                <a:gd name="T11" fmla="*/ 0 60000 65536"/>
                <a:gd name="T12" fmla="*/ 0 60000 65536"/>
                <a:gd name="T13" fmla="*/ 0 60000 65536"/>
                <a:gd name="T14" fmla="*/ 0 60000 65536"/>
                <a:gd name="T15" fmla="*/ 0 w 5"/>
                <a:gd name="T16" fmla="*/ 0 h 7"/>
                <a:gd name="T17" fmla="*/ 5 w 5"/>
                <a:gd name="T18" fmla="*/ 7 h 7"/>
              </a:gdLst>
              <a:ahLst/>
              <a:cxnLst>
                <a:cxn ang="T10">
                  <a:pos x="T0" y="T1"/>
                </a:cxn>
                <a:cxn ang="T11">
                  <a:pos x="T2" y="T3"/>
                </a:cxn>
                <a:cxn ang="T12">
                  <a:pos x="T4" y="T5"/>
                </a:cxn>
                <a:cxn ang="T13">
                  <a:pos x="T6" y="T7"/>
                </a:cxn>
                <a:cxn ang="T14">
                  <a:pos x="T8" y="T9"/>
                </a:cxn>
              </a:cxnLst>
              <a:rect l="T15" t="T16" r="T17" b="T18"/>
              <a:pathLst>
                <a:path w="5" h="7">
                  <a:moveTo>
                    <a:pt x="5" y="5"/>
                  </a:moveTo>
                  <a:lnTo>
                    <a:pt x="3" y="7"/>
                  </a:lnTo>
                  <a:lnTo>
                    <a:pt x="2" y="0"/>
                  </a:lnTo>
                  <a:lnTo>
                    <a:pt x="0" y="0"/>
                  </a:lnTo>
                  <a:lnTo>
                    <a:pt x="5" y="5"/>
                  </a:lnTo>
                  <a:close/>
                </a:path>
              </a:pathLst>
            </a:custGeom>
            <a:solidFill>
              <a:srgbClr val="F8BDD6"/>
            </a:solidFill>
            <a:ln w="9525">
              <a:noFill/>
              <a:round/>
              <a:headEnd/>
              <a:tailEnd/>
            </a:ln>
          </p:spPr>
          <p:txBody>
            <a:bodyPr/>
            <a:lstStyle/>
            <a:p>
              <a:endParaRPr lang="ru-RU"/>
            </a:p>
          </p:txBody>
        </p:sp>
        <p:sp>
          <p:nvSpPr>
            <p:cNvPr id="162388" name="Freeform 4045"/>
            <p:cNvSpPr>
              <a:spLocks/>
            </p:cNvSpPr>
            <p:nvPr/>
          </p:nvSpPr>
          <p:spPr bwMode="auto">
            <a:xfrm>
              <a:off x="2358" y="1199"/>
              <a:ext cx="3" cy="5"/>
            </a:xfrm>
            <a:custGeom>
              <a:avLst/>
              <a:gdLst>
                <a:gd name="T0" fmla="*/ 0 w 3"/>
                <a:gd name="T1" fmla="*/ 5 h 5"/>
                <a:gd name="T2" fmla="*/ 3 w 3"/>
                <a:gd name="T3" fmla="*/ 2 h 5"/>
                <a:gd name="T4" fmla="*/ 3 w 3"/>
                <a:gd name="T5" fmla="*/ 0 h 5"/>
                <a:gd name="T6" fmla="*/ 0 w 3"/>
                <a:gd name="T7" fmla="*/ 5 h 5"/>
                <a:gd name="T8" fmla="*/ 0 60000 65536"/>
                <a:gd name="T9" fmla="*/ 0 60000 65536"/>
                <a:gd name="T10" fmla="*/ 0 60000 65536"/>
                <a:gd name="T11" fmla="*/ 0 60000 65536"/>
                <a:gd name="T12" fmla="*/ 0 w 3"/>
                <a:gd name="T13" fmla="*/ 0 h 5"/>
                <a:gd name="T14" fmla="*/ 3 w 3"/>
                <a:gd name="T15" fmla="*/ 5 h 5"/>
              </a:gdLst>
              <a:ahLst/>
              <a:cxnLst>
                <a:cxn ang="T8">
                  <a:pos x="T0" y="T1"/>
                </a:cxn>
                <a:cxn ang="T9">
                  <a:pos x="T2" y="T3"/>
                </a:cxn>
                <a:cxn ang="T10">
                  <a:pos x="T4" y="T5"/>
                </a:cxn>
                <a:cxn ang="T11">
                  <a:pos x="T6" y="T7"/>
                </a:cxn>
              </a:cxnLst>
              <a:rect l="T12" t="T13" r="T14" b="T15"/>
              <a:pathLst>
                <a:path w="3" h="5">
                  <a:moveTo>
                    <a:pt x="0" y="5"/>
                  </a:moveTo>
                  <a:lnTo>
                    <a:pt x="3" y="2"/>
                  </a:lnTo>
                  <a:lnTo>
                    <a:pt x="3" y="0"/>
                  </a:lnTo>
                  <a:lnTo>
                    <a:pt x="0" y="5"/>
                  </a:lnTo>
                  <a:close/>
                </a:path>
              </a:pathLst>
            </a:custGeom>
            <a:solidFill>
              <a:srgbClr val="F8BDD6"/>
            </a:solidFill>
            <a:ln w="9525">
              <a:noFill/>
              <a:round/>
              <a:headEnd/>
              <a:tailEnd/>
            </a:ln>
          </p:spPr>
          <p:txBody>
            <a:bodyPr/>
            <a:lstStyle/>
            <a:p>
              <a:endParaRPr lang="ru-RU"/>
            </a:p>
          </p:txBody>
        </p:sp>
        <p:sp>
          <p:nvSpPr>
            <p:cNvPr id="162389" name="Freeform 4046"/>
            <p:cNvSpPr>
              <a:spLocks/>
            </p:cNvSpPr>
            <p:nvPr/>
          </p:nvSpPr>
          <p:spPr bwMode="auto">
            <a:xfrm>
              <a:off x="2595" y="1086"/>
              <a:ext cx="88" cy="86"/>
            </a:xfrm>
            <a:custGeom>
              <a:avLst/>
              <a:gdLst>
                <a:gd name="T0" fmla="*/ 2 w 88"/>
                <a:gd name="T1" fmla="*/ 52 h 86"/>
                <a:gd name="T2" fmla="*/ 0 w 88"/>
                <a:gd name="T3" fmla="*/ 48 h 86"/>
                <a:gd name="T4" fmla="*/ 0 w 88"/>
                <a:gd name="T5" fmla="*/ 43 h 86"/>
                <a:gd name="T6" fmla="*/ 2 w 88"/>
                <a:gd name="T7" fmla="*/ 35 h 86"/>
                <a:gd name="T8" fmla="*/ 2 w 88"/>
                <a:gd name="T9" fmla="*/ 30 h 86"/>
                <a:gd name="T10" fmla="*/ 3 w 88"/>
                <a:gd name="T11" fmla="*/ 27 h 86"/>
                <a:gd name="T12" fmla="*/ 8 w 88"/>
                <a:gd name="T13" fmla="*/ 19 h 86"/>
                <a:gd name="T14" fmla="*/ 13 w 88"/>
                <a:gd name="T15" fmla="*/ 12 h 86"/>
                <a:gd name="T16" fmla="*/ 19 w 88"/>
                <a:gd name="T17" fmla="*/ 8 h 86"/>
                <a:gd name="T18" fmla="*/ 24 w 88"/>
                <a:gd name="T19" fmla="*/ 4 h 86"/>
                <a:gd name="T20" fmla="*/ 26 w 88"/>
                <a:gd name="T21" fmla="*/ 3 h 86"/>
                <a:gd name="T22" fmla="*/ 35 w 88"/>
                <a:gd name="T23" fmla="*/ 0 h 86"/>
                <a:gd name="T24" fmla="*/ 39 w 88"/>
                <a:gd name="T25" fmla="*/ 0 h 86"/>
                <a:gd name="T26" fmla="*/ 44 w 88"/>
                <a:gd name="T27" fmla="*/ 0 h 86"/>
                <a:gd name="T28" fmla="*/ 54 w 88"/>
                <a:gd name="T29" fmla="*/ 0 h 86"/>
                <a:gd name="T30" fmla="*/ 61 w 88"/>
                <a:gd name="T31" fmla="*/ 2 h 86"/>
                <a:gd name="T32" fmla="*/ 67 w 88"/>
                <a:gd name="T33" fmla="*/ 6 h 86"/>
                <a:gd name="T34" fmla="*/ 76 w 88"/>
                <a:gd name="T35" fmla="*/ 12 h 86"/>
                <a:gd name="T36" fmla="*/ 80 w 88"/>
                <a:gd name="T37" fmla="*/ 19 h 86"/>
                <a:gd name="T38" fmla="*/ 85 w 88"/>
                <a:gd name="T39" fmla="*/ 25 h 86"/>
                <a:gd name="T40" fmla="*/ 88 w 88"/>
                <a:gd name="T41" fmla="*/ 33 h 86"/>
                <a:gd name="T42" fmla="*/ 88 w 88"/>
                <a:gd name="T43" fmla="*/ 38 h 86"/>
                <a:gd name="T44" fmla="*/ 88 w 88"/>
                <a:gd name="T45" fmla="*/ 42 h 86"/>
                <a:gd name="T46" fmla="*/ 88 w 88"/>
                <a:gd name="T47" fmla="*/ 51 h 86"/>
                <a:gd name="T48" fmla="*/ 86 w 88"/>
                <a:gd name="T49" fmla="*/ 55 h 86"/>
                <a:gd name="T50" fmla="*/ 85 w 88"/>
                <a:gd name="T51" fmla="*/ 59 h 86"/>
                <a:gd name="T52" fmla="*/ 82 w 88"/>
                <a:gd name="T53" fmla="*/ 67 h 86"/>
                <a:gd name="T54" fmla="*/ 76 w 88"/>
                <a:gd name="T55" fmla="*/ 73 h 86"/>
                <a:gd name="T56" fmla="*/ 69 w 88"/>
                <a:gd name="T57" fmla="*/ 80 h 86"/>
                <a:gd name="T58" fmla="*/ 67 w 88"/>
                <a:gd name="T59" fmla="*/ 82 h 86"/>
                <a:gd name="T60" fmla="*/ 61 w 88"/>
                <a:gd name="T61" fmla="*/ 82 h 86"/>
                <a:gd name="T62" fmla="*/ 54 w 88"/>
                <a:gd name="T63" fmla="*/ 86 h 86"/>
                <a:gd name="T64" fmla="*/ 49 w 88"/>
                <a:gd name="T65" fmla="*/ 86 h 86"/>
                <a:gd name="T66" fmla="*/ 44 w 88"/>
                <a:gd name="T67" fmla="*/ 86 h 86"/>
                <a:gd name="T68" fmla="*/ 37 w 88"/>
                <a:gd name="T69" fmla="*/ 86 h 86"/>
                <a:gd name="T70" fmla="*/ 28 w 88"/>
                <a:gd name="T71" fmla="*/ 82 h 86"/>
                <a:gd name="T72" fmla="*/ 20 w 88"/>
                <a:gd name="T73" fmla="*/ 80 h 86"/>
                <a:gd name="T74" fmla="*/ 15 w 88"/>
                <a:gd name="T75" fmla="*/ 75 h 86"/>
                <a:gd name="T76" fmla="*/ 8 w 88"/>
                <a:gd name="T77" fmla="*/ 69 h 86"/>
                <a:gd name="T78" fmla="*/ 5 w 88"/>
                <a:gd name="T79" fmla="*/ 61 h 86"/>
                <a:gd name="T80" fmla="*/ 2 w 88"/>
                <a:gd name="T81" fmla="*/ 52 h 8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8"/>
                <a:gd name="T124" fmla="*/ 0 h 86"/>
                <a:gd name="T125" fmla="*/ 88 w 88"/>
                <a:gd name="T126" fmla="*/ 86 h 8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8" h="86">
                  <a:moveTo>
                    <a:pt x="2" y="52"/>
                  </a:moveTo>
                  <a:lnTo>
                    <a:pt x="0" y="48"/>
                  </a:lnTo>
                  <a:lnTo>
                    <a:pt x="0" y="43"/>
                  </a:lnTo>
                  <a:lnTo>
                    <a:pt x="2" y="35"/>
                  </a:lnTo>
                  <a:lnTo>
                    <a:pt x="2" y="30"/>
                  </a:lnTo>
                  <a:lnTo>
                    <a:pt x="3" y="27"/>
                  </a:lnTo>
                  <a:lnTo>
                    <a:pt x="8" y="19"/>
                  </a:lnTo>
                  <a:lnTo>
                    <a:pt x="13" y="12"/>
                  </a:lnTo>
                  <a:lnTo>
                    <a:pt x="19" y="8"/>
                  </a:lnTo>
                  <a:lnTo>
                    <a:pt x="24" y="4"/>
                  </a:lnTo>
                  <a:lnTo>
                    <a:pt x="26" y="3"/>
                  </a:lnTo>
                  <a:lnTo>
                    <a:pt x="35" y="0"/>
                  </a:lnTo>
                  <a:lnTo>
                    <a:pt x="39" y="0"/>
                  </a:lnTo>
                  <a:lnTo>
                    <a:pt x="44" y="0"/>
                  </a:lnTo>
                  <a:lnTo>
                    <a:pt x="54" y="0"/>
                  </a:lnTo>
                  <a:lnTo>
                    <a:pt x="61" y="2"/>
                  </a:lnTo>
                  <a:lnTo>
                    <a:pt x="67" y="6"/>
                  </a:lnTo>
                  <a:lnTo>
                    <a:pt x="76" y="12"/>
                  </a:lnTo>
                  <a:lnTo>
                    <a:pt x="80" y="19"/>
                  </a:lnTo>
                  <a:lnTo>
                    <a:pt x="85" y="25"/>
                  </a:lnTo>
                  <a:lnTo>
                    <a:pt x="88" y="33"/>
                  </a:lnTo>
                  <a:lnTo>
                    <a:pt x="88" y="38"/>
                  </a:lnTo>
                  <a:lnTo>
                    <a:pt x="88" y="42"/>
                  </a:lnTo>
                  <a:lnTo>
                    <a:pt x="88" y="51"/>
                  </a:lnTo>
                  <a:lnTo>
                    <a:pt x="86" y="55"/>
                  </a:lnTo>
                  <a:lnTo>
                    <a:pt x="85" y="59"/>
                  </a:lnTo>
                  <a:lnTo>
                    <a:pt x="82" y="67"/>
                  </a:lnTo>
                  <a:lnTo>
                    <a:pt x="76" y="73"/>
                  </a:lnTo>
                  <a:lnTo>
                    <a:pt x="69" y="80"/>
                  </a:lnTo>
                  <a:lnTo>
                    <a:pt x="67" y="82"/>
                  </a:lnTo>
                  <a:lnTo>
                    <a:pt x="61" y="82"/>
                  </a:lnTo>
                  <a:lnTo>
                    <a:pt x="54" y="86"/>
                  </a:lnTo>
                  <a:lnTo>
                    <a:pt x="49" y="86"/>
                  </a:lnTo>
                  <a:lnTo>
                    <a:pt x="44" y="86"/>
                  </a:lnTo>
                  <a:lnTo>
                    <a:pt x="37" y="86"/>
                  </a:lnTo>
                  <a:lnTo>
                    <a:pt x="28" y="82"/>
                  </a:lnTo>
                  <a:lnTo>
                    <a:pt x="20" y="80"/>
                  </a:lnTo>
                  <a:lnTo>
                    <a:pt x="15" y="75"/>
                  </a:lnTo>
                  <a:lnTo>
                    <a:pt x="8" y="69"/>
                  </a:lnTo>
                  <a:lnTo>
                    <a:pt x="5" y="61"/>
                  </a:lnTo>
                  <a:lnTo>
                    <a:pt x="2" y="52"/>
                  </a:lnTo>
                  <a:close/>
                </a:path>
              </a:pathLst>
            </a:custGeom>
            <a:solidFill>
              <a:srgbClr val="F561AF"/>
            </a:solidFill>
            <a:ln w="9525">
              <a:noFill/>
              <a:round/>
              <a:headEnd/>
              <a:tailEnd/>
            </a:ln>
          </p:spPr>
          <p:txBody>
            <a:bodyPr/>
            <a:lstStyle/>
            <a:p>
              <a:endParaRPr lang="ru-RU"/>
            </a:p>
          </p:txBody>
        </p:sp>
        <p:sp>
          <p:nvSpPr>
            <p:cNvPr id="162390" name="Freeform 4047"/>
            <p:cNvSpPr>
              <a:spLocks/>
            </p:cNvSpPr>
            <p:nvPr/>
          </p:nvSpPr>
          <p:spPr bwMode="auto">
            <a:xfrm>
              <a:off x="2595" y="1082"/>
              <a:ext cx="39" cy="55"/>
            </a:xfrm>
            <a:custGeom>
              <a:avLst/>
              <a:gdLst>
                <a:gd name="T0" fmla="*/ 0 w 39"/>
                <a:gd name="T1" fmla="*/ 55 h 55"/>
                <a:gd name="T2" fmla="*/ 0 w 39"/>
                <a:gd name="T3" fmla="*/ 38 h 55"/>
                <a:gd name="T4" fmla="*/ 7 w 39"/>
                <a:gd name="T5" fmla="*/ 19 h 55"/>
                <a:gd name="T6" fmla="*/ 18 w 39"/>
                <a:gd name="T7" fmla="*/ 8 h 55"/>
                <a:gd name="T8" fmla="*/ 27 w 39"/>
                <a:gd name="T9" fmla="*/ 4 h 55"/>
                <a:gd name="T10" fmla="*/ 36 w 39"/>
                <a:gd name="T11" fmla="*/ 0 h 55"/>
                <a:gd name="T12" fmla="*/ 39 w 39"/>
                <a:gd name="T13" fmla="*/ 5 h 55"/>
                <a:gd name="T14" fmla="*/ 29 w 39"/>
                <a:gd name="T15" fmla="*/ 8 h 55"/>
                <a:gd name="T16" fmla="*/ 22 w 39"/>
                <a:gd name="T17" fmla="*/ 13 h 55"/>
                <a:gd name="T18" fmla="*/ 11 w 39"/>
                <a:gd name="T19" fmla="*/ 24 h 55"/>
                <a:gd name="T20" fmla="*/ 5 w 39"/>
                <a:gd name="T21" fmla="*/ 38 h 55"/>
                <a:gd name="T22" fmla="*/ 7 w 39"/>
                <a:gd name="T23" fmla="*/ 55 h 55"/>
                <a:gd name="T24" fmla="*/ 0 w 39"/>
                <a:gd name="T25" fmla="*/ 55 h 5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9"/>
                <a:gd name="T40" fmla="*/ 0 h 55"/>
                <a:gd name="T41" fmla="*/ 39 w 39"/>
                <a:gd name="T42" fmla="*/ 55 h 5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9" h="55">
                  <a:moveTo>
                    <a:pt x="0" y="55"/>
                  </a:moveTo>
                  <a:lnTo>
                    <a:pt x="0" y="38"/>
                  </a:lnTo>
                  <a:lnTo>
                    <a:pt x="7" y="19"/>
                  </a:lnTo>
                  <a:lnTo>
                    <a:pt x="18" y="8"/>
                  </a:lnTo>
                  <a:lnTo>
                    <a:pt x="27" y="4"/>
                  </a:lnTo>
                  <a:lnTo>
                    <a:pt x="36" y="0"/>
                  </a:lnTo>
                  <a:lnTo>
                    <a:pt x="39" y="5"/>
                  </a:lnTo>
                  <a:lnTo>
                    <a:pt x="29" y="8"/>
                  </a:lnTo>
                  <a:lnTo>
                    <a:pt x="22" y="13"/>
                  </a:lnTo>
                  <a:lnTo>
                    <a:pt x="11" y="24"/>
                  </a:lnTo>
                  <a:lnTo>
                    <a:pt x="5" y="38"/>
                  </a:lnTo>
                  <a:lnTo>
                    <a:pt x="7" y="55"/>
                  </a:lnTo>
                  <a:lnTo>
                    <a:pt x="0" y="55"/>
                  </a:lnTo>
                  <a:close/>
                </a:path>
              </a:pathLst>
            </a:custGeom>
            <a:solidFill>
              <a:srgbClr val="F8BDD6"/>
            </a:solidFill>
            <a:ln w="9525">
              <a:noFill/>
              <a:round/>
              <a:headEnd/>
              <a:tailEnd/>
            </a:ln>
          </p:spPr>
          <p:txBody>
            <a:bodyPr/>
            <a:lstStyle/>
            <a:p>
              <a:endParaRPr lang="ru-RU"/>
            </a:p>
          </p:txBody>
        </p:sp>
        <p:sp>
          <p:nvSpPr>
            <p:cNvPr id="162391" name="Freeform 4048"/>
            <p:cNvSpPr>
              <a:spLocks/>
            </p:cNvSpPr>
            <p:nvPr/>
          </p:nvSpPr>
          <p:spPr bwMode="auto">
            <a:xfrm>
              <a:off x="2631" y="1082"/>
              <a:ext cx="55" cy="38"/>
            </a:xfrm>
            <a:custGeom>
              <a:avLst/>
              <a:gdLst>
                <a:gd name="T0" fmla="*/ 0 w 55"/>
                <a:gd name="T1" fmla="*/ 0 h 38"/>
                <a:gd name="T2" fmla="*/ 19 w 55"/>
                <a:gd name="T3" fmla="*/ 0 h 38"/>
                <a:gd name="T4" fmla="*/ 34 w 55"/>
                <a:gd name="T5" fmla="*/ 6 h 38"/>
                <a:gd name="T6" fmla="*/ 45 w 55"/>
                <a:gd name="T7" fmla="*/ 17 h 38"/>
                <a:gd name="T8" fmla="*/ 51 w 55"/>
                <a:gd name="T9" fmla="*/ 28 h 38"/>
                <a:gd name="T10" fmla="*/ 55 w 55"/>
                <a:gd name="T11" fmla="*/ 36 h 38"/>
                <a:gd name="T12" fmla="*/ 49 w 55"/>
                <a:gd name="T13" fmla="*/ 38 h 38"/>
                <a:gd name="T14" fmla="*/ 46 w 55"/>
                <a:gd name="T15" fmla="*/ 30 h 38"/>
                <a:gd name="T16" fmla="*/ 40 w 55"/>
                <a:gd name="T17" fmla="*/ 22 h 38"/>
                <a:gd name="T18" fmla="*/ 30 w 55"/>
                <a:gd name="T19" fmla="*/ 11 h 38"/>
                <a:gd name="T20" fmla="*/ 15 w 55"/>
                <a:gd name="T21" fmla="*/ 5 h 38"/>
                <a:gd name="T22" fmla="*/ 0 w 55"/>
                <a:gd name="T23" fmla="*/ 6 h 38"/>
                <a:gd name="T24" fmla="*/ 0 w 55"/>
                <a:gd name="T25" fmla="*/ 0 h 3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5"/>
                <a:gd name="T40" fmla="*/ 0 h 38"/>
                <a:gd name="T41" fmla="*/ 55 w 55"/>
                <a:gd name="T42" fmla="*/ 38 h 3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5" h="38">
                  <a:moveTo>
                    <a:pt x="0" y="0"/>
                  </a:moveTo>
                  <a:lnTo>
                    <a:pt x="19" y="0"/>
                  </a:lnTo>
                  <a:lnTo>
                    <a:pt x="34" y="6"/>
                  </a:lnTo>
                  <a:lnTo>
                    <a:pt x="45" y="17"/>
                  </a:lnTo>
                  <a:lnTo>
                    <a:pt x="51" y="28"/>
                  </a:lnTo>
                  <a:lnTo>
                    <a:pt x="55" y="36"/>
                  </a:lnTo>
                  <a:lnTo>
                    <a:pt x="49" y="38"/>
                  </a:lnTo>
                  <a:lnTo>
                    <a:pt x="46" y="30"/>
                  </a:lnTo>
                  <a:lnTo>
                    <a:pt x="40" y="22"/>
                  </a:lnTo>
                  <a:lnTo>
                    <a:pt x="30" y="11"/>
                  </a:lnTo>
                  <a:lnTo>
                    <a:pt x="15" y="5"/>
                  </a:lnTo>
                  <a:lnTo>
                    <a:pt x="0" y="6"/>
                  </a:lnTo>
                  <a:lnTo>
                    <a:pt x="0" y="0"/>
                  </a:lnTo>
                  <a:close/>
                </a:path>
              </a:pathLst>
            </a:custGeom>
            <a:solidFill>
              <a:srgbClr val="F8BDD6"/>
            </a:solidFill>
            <a:ln w="9525">
              <a:noFill/>
              <a:round/>
              <a:headEnd/>
              <a:tailEnd/>
            </a:ln>
          </p:spPr>
          <p:txBody>
            <a:bodyPr/>
            <a:lstStyle/>
            <a:p>
              <a:endParaRPr lang="ru-RU"/>
            </a:p>
          </p:txBody>
        </p:sp>
        <p:sp>
          <p:nvSpPr>
            <p:cNvPr id="162392" name="Freeform 4049"/>
            <p:cNvSpPr>
              <a:spLocks/>
            </p:cNvSpPr>
            <p:nvPr/>
          </p:nvSpPr>
          <p:spPr bwMode="auto">
            <a:xfrm>
              <a:off x="2631" y="1082"/>
              <a:ext cx="3" cy="7"/>
            </a:xfrm>
            <a:custGeom>
              <a:avLst/>
              <a:gdLst>
                <a:gd name="T0" fmla="*/ 0 w 3"/>
                <a:gd name="T1" fmla="*/ 0 h 7"/>
                <a:gd name="T2" fmla="*/ 2 w 3"/>
                <a:gd name="T3" fmla="*/ 0 h 7"/>
                <a:gd name="T4" fmla="*/ 2 w 3"/>
                <a:gd name="T5" fmla="*/ 7 h 7"/>
                <a:gd name="T6" fmla="*/ 3 w 3"/>
                <a:gd name="T7" fmla="*/ 5 h 7"/>
                <a:gd name="T8" fmla="*/ 0 w 3"/>
                <a:gd name="T9" fmla="*/ 0 h 7"/>
                <a:gd name="T10" fmla="*/ 0 60000 65536"/>
                <a:gd name="T11" fmla="*/ 0 60000 65536"/>
                <a:gd name="T12" fmla="*/ 0 60000 65536"/>
                <a:gd name="T13" fmla="*/ 0 60000 65536"/>
                <a:gd name="T14" fmla="*/ 0 60000 65536"/>
                <a:gd name="T15" fmla="*/ 0 w 3"/>
                <a:gd name="T16" fmla="*/ 0 h 7"/>
                <a:gd name="T17" fmla="*/ 3 w 3"/>
                <a:gd name="T18" fmla="*/ 7 h 7"/>
              </a:gdLst>
              <a:ahLst/>
              <a:cxnLst>
                <a:cxn ang="T10">
                  <a:pos x="T0" y="T1"/>
                </a:cxn>
                <a:cxn ang="T11">
                  <a:pos x="T2" y="T3"/>
                </a:cxn>
                <a:cxn ang="T12">
                  <a:pos x="T4" y="T5"/>
                </a:cxn>
                <a:cxn ang="T13">
                  <a:pos x="T6" y="T7"/>
                </a:cxn>
                <a:cxn ang="T14">
                  <a:pos x="T8" y="T9"/>
                </a:cxn>
              </a:cxnLst>
              <a:rect l="T15" t="T16" r="T17" b="T18"/>
              <a:pathLst>
                <a:path w="3" h="7">
                  <a:moveTo>
                    <a:pt x="0" y="0"/>
                  </a:moveTo>
                  <a:lnTo>
                    <a:pt x="2" y="0"/>
                  </a:lnTo>
                  <a:lnTo>
                    <a:pt x="2" y="7"/>
                  </a:lnTo>
                  <a:lnTo>
                    <a:pt x="3" y="5"/>
                  </a:lnTo>
                  <a:lnTo>
                    <a:pt x="0" y="0"/>
                  </a:lnTo>
                  <a:close/>
                </a:path>
              </a:pathLst>
            </a:custGeom>
            <a:solidFill>
              <a:srgbClr val="F8BDD6"/>
            </a:solidFill>
            <a:ln w="9525">
              <a:noFill/>
              <a:round/>
              <a:headEnd/>
              <a:tailEnd/>
            </a:ln>
          </p:spPr>
          <p:txBody>
            <a:bodyPr/>
            <a:lstStyle/>
            <a:p>
              <a:endParaRPr lang="ru-RU"/>
            </a:p>
          </p:txBody>
        </p:sp>
        <p:sp>
          <p:nvSpPr>
            <p:cNvPr id="162393" name="Freeform 4050"/>
            <p:cNvSpPr>
              <a:spLocks/>
            </p:cNvSpPr>
            <p:nvPr/>
          </p:nvSpPr>
          <p:spPr bwMode="auto">
            <a:xfrm>
              <a:off x="2649" y="1118"/>
              <a:ext cx="38" cy="56"/>
            </a:xfrm>
            <a:custGeom>
              <a:avLst/>
              <a:gdLst>
                <a:gd name="T0" fmla="*/ 38 w 38"/>
                <a:gd name="T1" fmla="*/ 0 h 56"/>
                <a:gd name="T2" fmla="*/ 38 w 38"/>
                <a:gd name="T3" fmla="*/ 18 h 56"/>
                <a:gd name="T4" fmla="*/ 31 w 38"/>
                <a:gd name="T5" fmla="*/ 35 h 56"/>
                <a:gd name="T6" fmla="*/ 18 w 38"/>
                <a:gd name="T7" fmla="*/ 46 h 56"/>
                <a:gd name="T8" fmla="*/ 11 w 38"/>
                <a:gd name="T9" fmla="*/ 52 h 56"/>
                <a:gd name="T10" fmla="*/ 1 w 38"/>
                <a:gd name="T11" fmla="*/ 56 h 56"/>
                <a:gd name="T12" fmla="*/ 0 w 38"/>
                <a:gd name="T13" fmla="*/ 49 h 56"/>
                <a:gd name="T14" fmla="*/ 9 w 38"/>
                <a:gd name="T15" fmla="*/ 46 h 56"/>
                <a:gd name="T16" fmla="*/ 14 w 38"/>
                <a:gd name="T17" fmla="*/ 41 h 56"/>
                <a:gd name="T18" fmla="*/ 26 w 38"/>
                <a:gd name="T19" fmla="*/ 30 h 56"/>
                <a:gd name="T20" fmla="*/ 33 w 38"/>
                <a:gd name="T21" fmla="*/ 16 h 56"/>
                <a:gd name="T22" fmla="*/ 33 w 38"/>
                <a:gd name="T23" fmla="*/ 0 h 56"/>
                <a:gd name="T24" fmla="*/ 38 w 38"/>
                <a:gd name="T25" fmla="*/ 0 h 5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8"/>
                <a:gd name="T40" fmla="*/ 0 h 56"/>
                <a:gd name="T41" fmla="*/ 38 w 38"/>
                <a:gd name="T42" fmla="*/ 56 h 5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8" h="56">
                  <a:moveTo>
                    <a:pt x="38" y="0"/>
                  </a:moveTo>
                  <a:lnTo>
                    <a:pt x="38" y="18"/>
                  </a:lnTo>
                  <a:lnTo>
                    <a:pt x="31" y="35"/>
                  </a:lnTo>
                  <a:lnTo>
                    <a:pt x="18" y="46"/>
                  </a:lnTo>
                  <a:lnTo>
                    <a:pt x="11" y="52"/>
                  </a:lnTo>
                  <a:lnTo>
                    <a:pt x="1" y="56"/>
                  </a:lnTo>
                  <a:lnTo>
                    <a:pt x="0" y="49"/>
                  </a:lnTo>
                  <a:lnTo>
                    <a:pt x="9" y="46"/>
                  </a:lnTo>
                  <a:lnTo>
                    <a:pt x="14" y="41"/>
                  </a:lnTo>
                  <a:lnTo>
                    <a:pt x="26" y="30"/>
                  </a:lnTo>
                  <a:lnTo>
                    <a:pt x="33" y="16"/>
                  </a:lnTo>
                  <a:lnTo>
                    <a:pt x="33" y="0"/>
                  </a:lnTo>
                  <a:lnTo>
                    <a:pt x="38" y="0"/>
                  </a:lnTo>
                  <a:close/>
                </a:path>
              </a:pathLst>
            </a:custGeom>
            <a:solidFill>
              <a:srgbClr val="F8BDD6"/>
            </a:solidFill>
            <a:ln w="9525">
              <a:noFill/>
              <a:round/>
              <a:headEnd/>
              <a:tailEnd/>
            </a:ln>
          </p:spPr>
          <p:txBody>
            <a:bodyPr/>
            <a:lstStyle/>
            <a:p>
              <a:endParaRPr lang="ru-RU"/>
            </a:p>
          </p:txBody>
        </p:sp>
        <p:sp>
          <p:nvSpPr>
            <p:cNvPr id="162394" name="Freeform 4051"/>
            <p:cNvSpPr>
              <a:spLocks/>
            </p:cNvSpPr>
            <p:nvPr/>
          </p:nvSpPr>
          <p:spPr bwMode="auto">
            <a:xfrm>
              <a:off x="2679" y="1118"/>
              <a:ext cx="7" cy="2"/>
            </a:xfrm>
            <a:custGeom>
              <a:avLst/>
              <a:gdLst>
                <a:gd name="T0" fmla="*/ 7 w 7"/>
                <a:gd name="T1" fmla="*/ 0 h 2"/>
                <a:gd name="T2" fmla="*/ 0 w 7"/>
                <a:gd name="T3" fmla="*/ 0 h 2"/>
                <a:gd name="T4" fmla="*/ 0 w 7"/>
                <a:gd name="T5" fmla="*/ 2 h 2"/>
                <a:gd name="T6" fmla="*/ 7 w 7"/>
                <a:gd name="T7" fmla="*/ 0 h 2"/>
                <a:gd name="T8" fmla="*/ 0 60000 65536"/>
                <a:gd name="T9" fmla="*/ 0 60000 65536"/>
                <a:gd name="T10" fmla="*/ 0 60000 65536"/>
                <a:gd name="T11" fmla="*/ 0 60000 65536"/>
                <a:gd name="T12" fmla="*/ 0 w 7"/>
                <a:gd name="T13" fmla="*/ 0 h 2"/>
                <a:gd name="T14" fmla="*/ 7 w 7"/>
                <a:gd name="T15" fmla="*/ 2 h 2"/>
              </a:gdLst>
              <a:ahLst/>
              <a:cxnLst>
                <a:cxn ang="T8">
                  <a:pos x="T0" y="T1"/>
                </a:cxn>
                <a:cxn ang="T9">
                  <a:pos x="T2" y="T3"/>
                </a:cxn>
                <a:cxn ang="T10">
                  <a:pos x="T4" y="T5"/>
                </a:cxn>
                <a:cxn ang="T11">
                  <a:pos x="T6" y="T7"/>
                </a:cxn>
              </a:cxnLst>
              <a:rect l="T12" t="T13" r="T14" b="T15"/>
              <a:pathLst>
                <a:path w="7" h="2">
                  <a:moveTo>
                    <a:pt x="7" y="0"/>
                  </a:moveTo>
                  <a:lnTo>
                    <a:pt x="0" y="0"/>
                  </a:lnTo>
                  <a:lnTo>
                    <a:pt x="0" y="2"/>
                  </a:lnTo>
                  <a:lnTo>
                    <a:pt x="7" y="0"/>
                  </a:lnTo>
                  <a:close/>
                </a:path>
              </a:pathLst>
            </a:custGeom>
            <a:solidFill>
              <a:srgbClr val="F8BDD6"/>
            </a:solidFill>
            <a:ln w="9525">
              <a:noFill/>
              <a:round/>
              <a:headEnd/>
              <a:tailEnd/>
            </a:ln>
          </p:spPr>
          <p:txBody>
            <a:bodyPr/>
            <a:lstStyle/>
            <a:p>
              <a:endParaRPr lang="ru-RU"/>
            </a:p>
          </p:txBody>
        </p:sp>
        <p:sp>
          <p:nvSpPr>
            <p:cNvPr id="162395" name="Freeform 4052"/>
            <p:cNvSpPr>
              <a:spLocks/>
            </p:cNvSpPr>
            <p:nvPr/>
          </p:nvSpPr>
          <p:spPr bwMode="auto">
            <a:xfrm>
              <a:off x="2593" y="1135"/>
              <a:ext cx="56" cy="39"/>
            </a:xfrm>
            <a:custGeom>
              <a:avLst/>
              <a:gdLst>
                <a:gd name="T0" fmla="*/ 56 w 56"/>
                <a:gd name="T1" fmla="*/ 39 h 39"/>
                <a:gd name="T2" fmla="*/ 39 w 56"/>
                <a:gd name="T3" fmla="*/ 39 h 39"/>
                <a:gd name="T4" fmla="*/ 19 w 56"/>
                <a:gd name="T5" fmla="*/ 31 h 39"/>
                <a:gd name="T6" fmla="*/ 7 w 56"/>
                <a:gd name="T7" fmla="*/ 19 h 39"/>
                <a:gd name="T8" fmla="*/ 4 w 56"/>
                <a:gd name="T9" fmla="*/ 11 h 39"/>
                <a:gd name="T10" fmla="*/ 0 w 56"/>
                <a:gd name="T11" fmla="*/ 2 h 39"/>
                <a:gd name="T12" fmla="*/ 5 w 56"/>
                <a:gd name="T13" fmla="*/ 0 h 39"/>
                <a:gd name="T14" fmla="*/ 9 w 56"/>
                <a:gd name="T15" fmla="*/ 6 h 39"/>
                <a:gd name="T16" fmla="*/ 11 w 56"/>
                <a:gd name="T17" fmla="*/ 14 h 39"/>
                <a:gd name="T18" fmla="*/ 24 w 56"/>
                <a:gd name="T19" fmla="*/ 25 h 39"/>
                <a:gd name="T20" fmla="*/ 39 w 56"/>
                <a:gd name="T21" fmla="*/ 32 h 39"/>
                <a:gd name="T22" fmla="*/ 56 w 56"/>
                <a:gd name="T23" fmla="*/ 32 h 39"/>
                <a:gd name="T24" fmla="*/ 56 w 56"/>
                <a:gd name="T25" fmla="*/ 39 h 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6"/>
                <a:gd name="T40" fmla="*/ 0 h 39"/>
                <a:gd name="T41" fmla="*/ 56 w 56"/>
                <a:gd name="T42" fmla="*/ 39 h 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6" h="39">
                  <a:moveTo>
                    <a:pt x="56" y="39"/>
                  </a:moveTo>
                  <a:lnTo>
                    <a:pt x="39" y="39"/>
                  </a:lnTo>
                  <a:lnTo>
                    <a:pt x="19" y="31"/>
                  </a:lnTo>
                  <a:lnTo>
                    <a:pt x="7" y="19"/>
                  </a:lnTo>
                  <a:lnTo>
                    <a:pt x="4" y="11"/>
                  </a:lnTo>
                  <a:lnTo>
                    <a:pt x="0" y="2"/>
                  </a:lnTo>
                  <a:lnTo>
                    <a:pt x="5" y="0"/>
                  </a:lnTo>
                  <a:lnTo>
                    <a:pt x="9" y="6"/>
                  </a:lnTo>
                  <a:lnTo>
                    <a:pt x="11" y="14"/>
                  </a:lnTo>
                  <a:lnTo>
                    <a:pt x="24" y="25"/>
                  </a:lnTo>
                  <a:lnTo>
                    <a:pt x="39" y="32"/>
                  </a:lnTo>
                  <a:lnTo>
                    <a:pt x="56" y="32"/>
                  </a:lnTo>
                  <a:lnTo>
                    <a:pt x="56" y="39"/>
                  </a:lnTo>
                  <a:close/>
                </a:path>
              </a:pathLst>
            </a:custGeom>
            <a:solidFill>
              <a:srgbClr val="F8BDD6"/>
            </a:solidFill>
            <a:ln w="9525">
              <a:noFill/>
              <a:round/>
              <a:headEnd/>
              <a:tailEnd/>
            </a:ln>
          </p:spPr>
          <p:txBody>
            <a:bodyPr/>
            <a:lstStyle/>
            <a:p>
              <a:endParaRPr lang="ru-RU"/>
            </a:p>
          </p:txBody>
        </p:sp>
        <p:sp>
          <p:nvSpPr>
            <p:cNvPr id="162396" name="Freeform 4053"/>
            <p:cNvSpPr>
              <a:spLocks/>
            </p:cNvSpPr>
            <p:nvPr/>
          </p:nvSpPr>
          <p:spPr bwMode="auto">
            <a:xfrm>
              <a:off x="2647" y="1169"/>
              <a:ext cx="2" cy="5"/>
            </a:xfrm>
            <a:custGeom>
              <a:avLst/>
              <a:gdLst>
                <a:gd name="T0" fmla="*/ 2 w 2"/>
                <a:gd name="T1" fmla="*/ 5 h 5"/>
                <a:gd name="T2" fmla="*/ 2 w 2"/>
                <a:gd name="T3" fmla="*/ 0 h 5"/>
                <a:gd name="T4" fmla="*/ 0 w 2"/>
                <a:gd name="T5" fmla="*/ 0 h 5"/>
                <a:gd name="T6" fmla="*/ 2 w 2"/>
                <a:gd name="T7" fmla="*/ 5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2" y="5"/>
                  </a:moveTo>
                  <a:lnTo>
                    <a:pt x="2" y="0"/>
                  </a:lnTo>
                  <a:lnTo>
                    <a:pt x="0" y="0"/>
                  </a:lnTo>
                  <a:lnTo>
                    <a:pt x="2" y="5"/>
                  </a:lnTo>
                  <a:close/>
                </a:path>
              </a:pathLst>
            </a:custGeom>
            <a:solidFill>
              <a:srgbClr val="F8BDD6"/>
            </a:solidFill>
            <a:ln w="9525">
              <a:noFill/>
              <a:round/>
              <a:headEnd/>
              <a:tailEnd/>
            </a:ln>
          </p:spPr>
          <p:txBody>
            <a:bodyPr/>
            <a:lstStyle/>
            <a:p>
              <a:endParaRPr lang="ru-RU"/>
            </a:p>
          </p:txBody>
        </p:sp>
        <p:sp>
          <p:nvSpPr>
            <p:cNvPr id="162397" name="Freeform 4054"/>
            <p:cNvSpPr>
              <a:spLocks/>
            </p:cNvSpPr>
            <p:nvPr/>
          </p:nvSpPr>
          <p:spPr bwMode="auto">
            <a:xfrm>
              <a:off x="2593" y="1135"/>
              <a:ext cx="5" cy="3"/>
            </a:xfrm>
            <a:custGeom>
              <a:avLst/>
              <a:gdLst>
                <a:gd name="T0" fmla="*/ 0 w 5"/>
                <a:gd name="T1" fmla="*/ 3 h 3"/>
                <a:gd name="T2" fmla="*/ 0 w 5"/>
                <a:gd name="T3" fmla="*/ 1 h 3"/>
                <a:gd name="T4" fmla="*/ 5 w 5"/>
                <a:gd name="T5" fmla="*/ 1 h 3"/>
                <a:gd name="T6" fmla="*/ 4 w 5"/>
                <a:gd name="T7" fmla="*/ 0 h 3"/>
                <a:gd name="T8" fmla="*/ 0 w 5"/>
                <a:gd name="T9" fmla="*/ 3 h 3"/>
                <a:gd name="T10" fmla="*/ 0 60000 65536"/>
                <a:gd name="T11" fmla="*/ 0 60000 65536"/>
                <a:gd name="T12" fmla="*/ 0 60000 65536"/>
                <a:gd name="T13" fmla="*/ 0 60000 65536"/>
                <a:gd name="T14" fmla="*/ 0 60000 65536"/>
                <a:gd name="T15" fmla="*/ 0 w 5"/>
                <a:gd name="T16" fmla="*/ 0 h 3"/>
                <a:gd name="T17" fmla="*/ 5 w 5"/>
                <a:gd name="T18" fmla="*/ 3 h 3"/>
              </a:gdLst>
              <a:ahLst/>
              <a:cxnLst>
                <a:cxn ang="T10">
                  <a:pos x="T0" y="T1"/>
                </a:cxn>
                <a:cxn ang="T11">
                  <a:pos x="T2" y="T3"/>
                </a:cxn>
                <a:cxn ang="T12">
                  <a:pos x="T4" y="T5"/>
                </a:cxn>
                <a:cxn ang="T13">
                  <a:pos x="T6" y="T7"/>
                </a:cxn>
                <a:cxn ang="T14">
                  <a:pos x="T8" y="T9"/>
                </a:cxn>
              </a:cxnLst>
              <a:rect l="T15" t="T16" r="T17" b="T18"/>
              <a:pathLst>
                <a:path w="5" h="3">
                  <a:moveTo>
                    <a:pt x="0" y="3"/>
                  </a:moveTo>
                  <a:lnTo>
                    <a:pt x="0" y="1"/>
                  </a:lnTo>
                  <a:lnTo>
                    <a:pt x="5" y="1"/>
                  </a:lnTo>
                  <a:lnTo>
                    <a:pt x="4" y="0"/>
                  </a:lnTo>
                  <a:lnTo>
                    <a:pt x="0" y="3"/>
                  </a:lnTo>
                  <a:close/>
                </a:path>
              </a:pathLst>
            </a:custGeom>
            <a:solidFill>
              <a:srgbClr val="F8BDD6"/>
            </a:solidFill>
            <a:ln w="9525">
              <a:noFill/>
              <a:round/>
              <a:headEnd/>
              <a:tailEnd/>
            </a:ln>
          </p:spPr>
          <p:txBody>
            <a:bodyPr/>
            <a:lstStyle/>
            <a:p>
              <a:endParaRPr lang="ru-RU"/>
            </a:p>
          </p:txBody>
        </p:sp>
        <p:sp>
          <p:nvSpPr>
            <p:cNvPr id="162398" name="Freeform 4055"/>
            <p:cNvSpPr>
              <a:spLocks/>
            </p:cNvSpPr>
            <p:nvPr/>
          </p:nvSpPr>
          <p:spPr bwMode="auto">
            <a:xfrm>
              <a:off x="2515" y="540"/>
              <a:ext cx="134" cy="554"/>
            </a:xfrm>
            <a:custGeom>
              <a:avLst/>
              <a:gdLst>
                <a:gd name="T0" fmla="*/ 13 w 134"/>
                <a:gd name="T1" fmla="*/ 0 h 554"/>
                <a:gd name="T2" fmla="*/ 0 w 134"/>
                <a:gd name="T3" fmla="*/ 2 h 554"/>
                <a:gd name="T4" fmla="*/ 121 w 134"/>
                <a:gd name="T5" fmla="*/ 554 h 554"/>
                <a:gd name="T6" fmla="*/ 134 w 134"/>
                <a:gd name="T7" fmla="*/ 552 h 554"/>
                <a:gd name="T8" fmla="*/ 13 w 134"/>
                <a:gd name="T9" fmla="*/ 0 h 554"/>
                <a:gd name="T10" fmla="*/ 0 60000 65536"/>
                <a:gd name="T11" fmla="*/ 0 60000 65536"/>
                <a:gd name="T12" fmla="*/ 0 60000 65536"/>
                <a:gd name="T13" fmla="*/ 0 60000 65536"/>
                <a:gd name="T14" fmla="*/ 0 60000 65536"/>
                <a:gd name="T15" fmla="*/ 0 w 134"/>
                <a:gd name="T16" fmla="*/ 0 h 554"/>
                <a:gd name="T17" fmla="*/ 134 w 134"/>
                <a:gd name="T18" fmla="*/ 554 h 554"/>
              </a:gdLst>
              <a:ahLst/>
              <a:cxnLst>
                <a:cxn ang="T10">
                  <a:pos x="T0" y="T1"/>
                </a:cxn>
                <a:cxn ang="T11">
                  <a:pos x="T2" y="T3"/>
                </a:cxn>
                <a:cxn ang="T12">
                  <a:pos x="T4" y="T5"/>
                </a:cxn>
                <a:cxn ang="T13">
                  <a:pos x="T6" y="T7"/>
                </a:cxn>
                <a:cxn ang="T14">
                  <a:pos x="T8" y="T9"/>
                </a:cxn>
              </a:cxnLst>
              <a:rect l="T15" t="T16" r="T17" b="T18"/>
              <a:pathLst>
                <a:path w="134" h="554">
                  <a:moveTo>
                    <a:pt x="13" y="0"/>
                  </a:moveTo>
                  <a:lnTo>
                    <a:pt x="0" y="2"/>
                  </a:lnTo>
                  <a:lnTo>
                    <a:pt x="121" y="554"/>
                  </a:lnTo>
                  <a:lnTo>
                    <a:pt x="134" y="552"/>
                  </a:lnTo>
                  <a:lnTo>
                    <a:pt x="13" y="0"/>
                  </a:lnTo>
                  <a:close/>
                </a:path>
              </a:pathLst>
            </a:custGeom>
            <a:solidFill>
              <a:srgbClr val="F8BDD6"/>
            </a:solidFill>
            <a:ln w="9525">
              <a:noFill/>
              <a:round/>
              <a:headEnd/>
              <a:tailEnd/>
            </a:ln>
          </p:spPr>
          <p:txBody>
            <a:bodyPr/>
            <a:lstStyle/>
            <a:p>
              <a:endParaRPr lang="ru-RU"/>
            </a:p>
          </p:txBody>
        </p:sp>
        <p:sp>
          <p:nvSpPr>
            <p:cNvPr id="162399" name="Freeform 4056"/>
            <p:cNvSpPr>
              <a:spLocks/>
            </p:cNvSpPr>
            <p:nvPr/>
          </p:nvSpPr>
          <p:spPr bwMode="auto">
            <a:xfrm>
              <a:off x="2474" y="538"/>
              <a:ext cx="87" cy="87"/>
            </a:xfrm>
            <a:custGeom>
              <a:avLst/>
              <a:gdLst>
                <a:gd name="T0" fmla="*/ 0 w 87"/>
                <a:gd name="T1" fmla="*/ 53 h 87"/>
                <a:gd name="T2" fmla="*/ 0 w 87"/>
                <a:gd name="T3" fmla="*/ 49 h 87"/>
                <a:gd name="T4" fmla="*/ 0 w 87"/>
                <a:gd name="T5" fmla="*/ 44 h 87"/>
                <a:gd name="T6" fmla="*/ 0 w 87"/>
                <a:gd name="T7" fmla="*/ 36 h 87"/>
                <a:gd name="T8" fmla="*/ 2 w 87"/>
                <a:gd name="T9" fmla="*/ 31 h 87"/>
                <a:gd name="T10" fmla="*/ 3 w 87"/>
                <a:gd name="T11" fmla="*/ 28 h 87"/>
                <a:gd name="T12" fmla="*/ 7 w 87"/>
                <a:gd name="T13" fmla="*/ 20 h 87"/>
                <a:gd name="T14" fmla="*/ 11 w 87"/>
                <a:gd name="T15" fmla="*/ 14 h 87"/>
                <a:gd name="T16" fmla="*/ 19 w 87"/>
                <a:gd name="T17" fmla="*/ 7 h 87"/>
                <a:gd name="T18" fmla="*/ 22 w 87"/>
                <a:gd name="T19" fmla="*/ 6 h 87"/>
                <a:gd name="T20" fmla="*/ 25 w 87"/>
                <a:gd name="T21" fmla="*/ 4 h 87"/>
                <a:gd name="T22" fmla="*/ 35 w 87"/>
                <a:gd name="T23" fmla="*/ 1 h 87"/>
                <a:gd name="T24" fmla="*/ 39 w 87"/>
                <a:gd name="T25" fmla="*/ 1 h 87"/>
                <a:gd name="T26" fmla="*/ 42 w 87"/>
                <a:gd name="T27" fmla="*/ 0 h 87"/>
                <a:gd name="T28" fmla="*/ 52 w 87"/>
                <a:gd name="T29" fmla="*/ 0 h 87"/>
                <a:gd name="T30" fmla="*/ 59 w 87"/>
                <a:gd name="T31" fmla="*/ 4 h 87"/>
                <a:gd name="T32" fmla="*/ 68 w 87"/>
                <a:gd name="T33" fmla="*/ 7 h 87"/>
                <a:gd name="T34" fmla="*/ 74 w 87"/>
                <a:gd name="T35" fmla="*/ 11 h 87"/>
                <a:gd name="T36" fmla="*/ 78 w 87"/>
                <a:gd name="T37" fmla="*/ 18 h 87"/>
                <a:gd name="T38" fmla="*/ 83 w 87"/>
                <a:gd name="T39" fmla="*/ 26 h 87"/>
                <a:gd name="T40" fmla="*/ 87 w 87"/>
                <a:gd name="T41" fmla="*/ 34 h 87"/>
                <a:gd name="T42" fmla="*/ 87 w 87"/>
                <a:gd name="T43" fmla="*/ 39 h 87"/>
                <a:gd name="T44" fmla="*/ 87 w 87"/>
                <a:gd name="T45" fmla="*/ 44 h 87"/>
                <a:gd name="T46" fmla="*/ 87 w 87"/>
                <a:gd name="T47" fmla="*/ 51 h 87"/>
                <a:gd name="T48" fmla="*/ 85 w 87"/>
                <a:gd name="T49" fmla="*/ 56 h 87"/>
                <a:gd name="T50" fmla="*/ 83 w 87"/>
                <a:gd name="T51" fmla="*/ 60 h 87"/>
                <a:gd name="T52" fmla="*/ 80 w 87"/>
                <a:gd name="T53" fmla="*/ 68 h 87"/>
                <a:gd name="T54" fmla="*/ 76 w 87"/>
                <a:gd name="T55" fmla="*/ 74 h 87"/>
                <a:gd name="T56" fmla="*/ 69 w 87"/>
                <a:gd name="T57" fmla="*/ 79 h 87"/>
                <a:gd name="T58" fmla="*/ 65 w 87"/>
                <a:gd name="T59" fmla="*/ 81 h 87"/>
                <a:gd name="T60" fmla="*/ 61 w 87"/>
                <a:gd name="T61" fmla="*/ 83 h 87"/>
                <a:gd name="T62" fmla="*/ 52 w 87"/>
                <a:gd name="T63" fmla="*/ 87 h 87"/>
                <a:gd name="T64" fmla="*/ 48 w 87"/>
                <a:gd name="T65" fmla="*/ 87 h 87"/>
                <a:gd name="T66" fmla="*/ 44 w 87"/>
                <a:gd name="T67" fmla="*/ 87 h 87"/>
                <a:gd name="T68" fmla="*/ 35 w 87"/>
                <a:gd name="T69" fmla="*/ 87 h 87"/>
                <a:gd name="T70" fmla="*/ 27 w 87"/>
                <a:gd name="T71" fmla="*/ 83 h 87"/>
                <a:gd name="T72" fmla="*/ 19 w 87"/>
                <a:gd name="T73" fmla="*/ 81 h 87"/>
                <a:gd name="T74" fmla="*/ 13 w 87"/>
                <a:gd name="T75" fmla="*/ 74 h 87"/>
                <a:gd name="T76" fmla="*/ 9 w 87"/>
                <a:gd name="T77" fmla="*/ 68 h 87"/>
                <a:gd name="T78" fmla="*/ 3 w 87"/>
                <a:gd name="T79" fmla="*/ 61 h 87"/>
                <a:gd name="T80" fmla="*/ 0 w 87"/>
                <a:gd name="T81" fmla="*/ 53 h 8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7"/>
                <a:gd name="T124" fmla="*/ 0 h 87"/>
                <a:gd name="T125" fmla="*/ 87 w 87"/>
                <a:gd name="T126" fmla="*/ 87 h 8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7" h="87">
                  <a:moveTo>
                    <a:pt x="0" y="53"/>
                  </a:moveTo>
                  <a:lnTo>
                    <a:pt x="0" y="49"/>
                  </a:lnTo>
                  <a:lnTo>
                    <a:pt x="0" y="44"/>
                  </a:lnTo>
                  <a:lnTo>
                    <a:pt x="0" y="36"/>
                  </a:lnTo>
                  <a:lnTo>
                    <a:pt x="2" y="31"/>
                  </a:lnTo>
                  <a:lnTo>
                    <a:pt x="3" y="28"/>
                  </a:lnTo>
                  <a:lnTo>
                    <a:pt x="7" y="20"/>
                  </a:lnTo>
                  <a:lnTo>
                    <a:pt x="11" y="14"/>
                  </a:lnTo>
                  <a:lnTo>
                    <a:pt x="19" y="7"/>
                  </a:lnTo>
                  <a:lnTo>
                    <a:pt x="22" y="6"/>
                  </a:lnTo>
                  <a:lnTo>
                    <a:pt x="25" y="4"/>
                  </a:lnTo>
                  <a:lnTo>
                    <a:pt x="35" y="1"/>
                  </a:lnTo>
                  <a:lnTo>
                    <a:pt x="39" y="1"/>
                  </a:lnTo>
                  <a:lnTo>
                    <a:pt x="42" y="0"/>
                  </a:lnTo>
                  <a:lnTo>
                    <a:pt x="52" y="0"/>
                  </a:lnTo>
                  <a:lnTo>
                    <a:pt x="59" y="4"/>
                  </a:lnTo>
                  <a:lnTo>
                    <a:pt x="68" y="7"/>
                  </a:lnTo>
                  <a:lnTo>
                    <a:pt x="74" y="11"/>
                  </a:lnTo>
                  <a:lnTo>
                    <a:pt x="78" y="18"/>
                  </a:lnTo>
                  <a:lnTo>
                    <a:pt x="83" y="26"/>
                  </a:lnTo>
                  <a:lnTo>
                    <a:pt x="87" y="34"/>
                  </a:lnTo>
                  <a:lnTo>
                    <a:pt x="87" y="39"/>
                  </a:lnTo>
                  <a:lnTo>
                    <a:pt x="87" y="44"/>
                  </a:lnTo>
                  <a:lnTo>
                    <a:pt x="87" y="51"/>
                  </a:lnTo>
                  <a:lnTo>
                    <a:pt x="85" y="56"/>
                  </a:lnTo>
                  <a:lnTo>
                    <a:pt x="83" y="60"/>
                  </a:lnTo>
                  <a:lnTo>
                    <a:pt x="80" y="68"/>
                  </a:lnTo>
                  <a:lnTo>
                    <a:pt x="76" y="74"/>
                  </a:lnTo>
                  <a:lnTo>
                    <a:pt x="69" y="79"/>
                  </a:lnTo>
                  <a:lnTo>
                    <a:pt x="65" y="81"/>
                  </a:lnTo>
                  <a:lnTo>
                    <a:pt x="61" y="83"/>
                  </a:lnTo>
                  <a:lnTo>
                    <a:pt x="52" y="87"/>
                  </a:lnTo>
                  <a:lnTo>
                    <a:pt x="48" y="87"/>
                  </a:lnTo>
                  <a:lnTo>
                    <a:pt x="44" y="87"/>
                  </a:lnTo>
                  <a:lnTo>
                    <a:pt x="35" y="87"/>
                  </a:lnTo>
                  <a:lnTo>
                    <a:pt x="27" y="83"/>
                  </a:lnTo>
                  <a:lnTo>
                    <a:pt x="19" y="81"/>
                  </a:lnTo>
                  <a:lnTo>
                    <a:pt x="13" y="74"/>
                  </a:lnTo>
                  <a:lnTo>
                    <a:pt x="9" y="68"/>
                  </a:lnTo>
                  <a:lnTo>
                    <a:pt x="3" y="61"/>
                  </a:lnTo>
                  <a:lnTo>
                    <a:pt x="0" y="53"/>
                  </a:lnTo>
                  <a:close/>
                </a:path>
              </a:pathLst>
            </a:custGeom>
            <a:solidFill>
              <a:srgbClr val="F561AF"/>
            </a:solidFill>
            <a:ln w="9525">
              <a:noFill/>
              <a:round/>
              <a:headEnd/>
              <a:tailEnd/>
            </a:ln>
          </p:spPr>
          <p:txBody>
            <a:bodyPr/>
            <a:lstStyle/>
            <a:p>
              <a:endParaRPr lang="ru-RU"/>
            </a:p>
          </p:txBody>
        </p:sp>
        <p:sp>
          <p:nvSpPr>
            <p:cNvPr id="162400" name="Freeform 4057"/>
            <p:cNvSpPr>
              <a:spLocks/>
            </p:cNvSpPr>
            <p:nvPr/>
          </p:nvSpPr>
          <p:spPr bwMode="auto">
            <a:xfrm>
              <a:off x="2470" y="535"/>
              <a:ext cx="40" cy="56"/>
            </a:xfrm>
            <a:custGeom>
              <a:avLst/>
              <a:gdLst>
                <a:gd name="T0" fmla="*/ 0 w 40"/>
                <a:gd name="T1" fmla="*/ 56 h 56"/>
                <a:gd name="T2" fmla="*/ 0 w 40"/>
                <a:gd name="T3" fmla="*/ 40 h 56"/>
                <a:gd name="T4" fmla="*/ 6 w 40"/>
                <a:gd name="T5" fmla="*/ 20 h 56"/>
                <a:gd name="T6" fmla="*/ 19 w 40"/>
                <a:gd name="T7" fmla="*/ 6 h 56"/>
                <a:gd name="T8" fmla="*/ 27 w 40"/>
                <a:gd name="T9" fmla="*/ 3 h 56"/>
                <a:gd name="T10" fmla="*/ 36 w 40"/>
                <a:gd name="T11" fmla="*/ 0 h 56"/>
                <a:gd name="T12" fmla="*/ 40 w 40"/>
                <a:gd name="T13" fmla="*/ 5 h 56"/>
                <a:gd name="T14" fmla="*/ 30 w 40"/>
                <a:gd name="T15" fmla="*/ 8 h 56"/>
                <a:gd name="T16" fmla="*/ 23 w 40"/>
                <a:gd name="T17" fmla="*/ 12 h 56"/>
                <a:gd name="T18" fmla="*/ 11 w 40"/>
                <a:gd name="T19" fmla="*/ 24 h 56"/>
                <a:gd name="T20" fmla="*/ 4 w 40"/>
                <a:gd name="T21" fmla="*/ 40 h 56"/>
                <a:gd name="T22" fmla="*/ 6 w 40"/>
                <a:gd name="T23" fmla="*/ 56 h 56"/>
                <a:gd name="T24" fmla="*/ 0 w 40"/>
                <a:gd name="T25" fmla="*/ 56 h 5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
                <a:gd name="T40" fmla="*/ 0 h 56"/>
                <a:gd name="T41" fmla="*/ 40 w 40"/>
                <a:gd name="T42" fmla="*/ 56 h 5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 h="56">
                  <a:moveTo>
                    <a:pt x="0" y="56"/>
                  </a:moveTo>
                  <a:lnTo>
                    <a:pt x="0" y="40"/>
                  </a:lnTo>
                  <a:lnTo>
                    <a:pt x="6" y="20"/>
                  </a:lnTo>
                  <a:lnTo>
                    <a:pt x="19" y="6"/>
                  </a:lnTo>
                  <a:lnTo>
                    <a:pt x="27" y="3"/>
                  </a:lnTo>
                  <a:lnTo>
                    <a:pt x="36" y="0"/>
                  </a:lnTo>
                  <a:lnTo>
                    <a:pt x="40" y="5"/>
                  </a:lnTo>
                  <a:lnTo>
                    <a:pt x="30" y="8"/>
                  </a:lnTo>
                  <a:lnTo>
                    <a:pt x="23" y="12"/>
                  </a:lnTo>
                  <a:lnTo>
                    <a:pt x="11" y="24"/>
                  </a:lnTo>
                  <a:lnTo>
                    <a:pt x="4" y="40"/>
                  </a:lnTo>
                  <a:lnTo>
                    <a:pt x="6" y="56"/>
                  </a:lnTo>
                  <a:lnTo>
                    <a:pt x="0" y="56"/>
                  </a:lnTo>
                  <a:close/>
                </a:path>
              </a:pathLst>
            </a:custGeom>
            <a:solidFill>
              <a:srgbClr val="F8BDD6"/>
            </a:solidFill>
            <a:ln w="9525">
              <a:noFill/>
              <a:round/>
              <a:headEnd/>
              <a:tailEnd/>
            </a:ln>
          </p:spPr>
          <p:txBody>
            <a:bodyPr/>
            <a:lstStyle/>
            <a:p>
              <a:endParaRPr lang="ru-RU"/>
            </a:p>
          </p:txBody>
        </p:sp>
        <p:sp>
          <p:nvSpPr>
            <p:cNvPr id="162401" name="Freeform 4058"/>
            <p:cNvSpPr>
              <a:spLocks/>
            </p:cNvSpPr>
            <p:nvPr/>
          </p:nvSpPr>
          <p:spPr bwMode="auto">
            <a:xfrm>
              <a:off x="2507" y="535"/>
              <a:ext cx="55" cy="37"/>
            </a:xfrm>
            <a:custGeom>
              <a:avLst/>
              <a:gdLst>
                <a:gd name="T0" fmla="*/ 0 w 55"/>
                <a:gd name="T1" fmla="*/ 0 h 37"/>
                <a:gd name="T2" fmla="*/ 19 w 55"/>
                <a:gd name="T3" fmla="*/ 0 h 37"/>
                <a:gd name="T4" fmla="*/ 34 w 55"/>
                <a:gd name="T5" fmla="*/ 6 h 37"/>
                <a:gd name="T6" fmla="*/ 47 w 55"/>
                <a:gd name="T7" fmla="*/ 17 h 37"/>
                <a:gd name="T8" fmla="*/ 52 w 55"/>
                <a:gd name="T9" fmla="*/ 28 h 37"/>
                <a:gd name="T10" fmla="*/ 55 w 55"/>
                <a:gd name="T11" fmla="*/ 36 h 37"/>
                <a:gd name="T12" fmla="*/ 49 w 55"/>
                <a:gd name="T13" fmla="*/ 37 h 37"/>
                <a:gd name="T14" fmla="*/ 46 w 55"/>
                <a:gd name="T15" fmla="*/ 29 h 37"/>
                <a:gd name="T16" fmla="*/ 43 w 55"/>
                <a:gd name="T17" fmla="*/ 22 h 37"/>
                <a:gd name="T18" fmla="*/ 30 w 55"/>
                <a:gd name="T19" fmla="*/ 11 h 37"/>
                <a:gd name="T20" fmla="*/ 15 w 55"/>
                <a:gd name="T21" fmla="*/ 4 h 37"/>
                <a:gd name="T22" fmla="*/ 0 w 55"/>
                <a:gd name="T23" fmla="*/ 6 h 37"/>
                <a:gd name="T24" fmla="*/ 0 w 55"/>
                <a:gd name="T25" fmla="*/ 0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5"/>
                <a:gd name="T40" fmla="*/ 0 h 37"/>
                <a:gd name="T41" fmla="*/ 55 w 55"/>
                <a:gd name="T42" fmla="*/ 37 h 3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5" h="37">
                  <a:moveTo>
                    <a:pt x="0" y="0"/>
                  </a:moveTo>
                  <a:lnTo>
                    <a:pt x="19" y="0"/>
                  </a:lnTo>
                  <a:lnTo>
                    <a:pt x="34" y="6"/>
                  </a:lnTo>
                  <a:lnTo>
                    <a:pt x="47" y="17"/>
                  </a:lnTo>
                  <a:lnTo>
                    <a:pt x="52" y="28"/>
                  </a:lnTo>
                  <a:lnTo>
                    <a:pt x="55" y="36"/>
                  </a:lnTo>
                  <a:lnTo>
                    <a:pt x="49" y="37"/>
                  </a:lnTo>
                  <a:lnTo>
                    <a:pt x="46" y="29"/>
                  </a:lnTo>
                  <a:lnTo>
                    <a:pt x="43" y="22"/>
                  </a:lnTo>
                  <a:lnTo>
                    <a:pt x="30" y="11"/>
                  </a:lnTo>
                  <a:lnTo>
                    <a:pt x="15" y="4"/>
                  </a:lnTo>
                  <a:lnTo>
                    <a:pt x="0" y="6"/>
                  </a:lnTo>
                  <a:lnTo>
                    <a:pt x="0" y="0"/>
                  </a:lnTo>
                  <a:close/>
                </a:path>
              </a:pathLst>
            </a:custGeom>
            <a:solidFill>
              <a:srgbClr val="F8BDD6"/>
            </a:solidFill>
            <a:ln w="9525">
              <a:noFill/>
              <a:round/>
              <a:headEnd/>
              <a:tailEnd/>
            </a:ln>
          </p:spPr>
          <p:txBody>
            <a:bodyPr/>
            <a:lstStyle/>
            <a:p>
              <a:endParaRPr lang="ru-RU"/>
            </a:p>
          </p:txBody>
        </p:sp>
        <p:sp>
          <p:nvSpPr>
            <p:cNvPr id="162402" name="Freeform 4059"/>
            <p:cNvSpPr>
              <a:spLocks/>
            </p:cNvSpPr>
            <p:nvPr/>
          </p:nvSpPr>
          <p:spPr bwMode="auto">
            <a:xfrm>
              <a:off x="2505" y="535"/>
              <a:ext cx="5" cy="7"/>
            </a:xfrm>
            <a:custGeom>
              <a:avLst/>
              <a:gdLst>
                <a:gd name="T0" fmla="*/ 0 w 5"/>
                <a:gd name="T1" fmla="*/ 0 h 7"/>
                <a:gd name="T2" fmla="*/ 3 w 5"/>
                <a:gd name="T3" fmla="*/ 0 h 7"/>
                <a:gd name="T4" fmla="*/ 3 w 5"/>
                <a:gd name="T5" fmla="*/ 7 h 7"/>
                <a:gd name="T6" fmla="*/ 5 w 5"/>
                <a:gd name="T7" fmla="*/ 5 h 7"/>
                <a:gd name="T8" fmla="*/ 0 w 5"/>
                <a:gd name="T9" fmla="*/ 0 h 7"/>
                <a:gd name="T10" fmla="*/ 0 60000 65536"/>
                <a:gd name="T11" fmla="*/ 0 60000 65536"/>
                <a:gd name="T12" fmla="*/ 0 60000 65536"/>
                <a:gd name="T13" fmla="*/ 0 60000 65536"/>
                <a:gd name="T14" fmla="*/ 0 60000 65536"/>
                <a:gd name="T15" fmla="*/ 0 w 5"/>
                <a:gd name="T16" fmla="*/ 0 h 7"/>
                <a:gd name="T17" fmla="*/ 5 w 5"/>
                <a:gd name="T18" fmla="*/ 7 h 7"/>
              </a:gdLst>
              <a:ahLst/>
              <a:cxnLst>
                <a:cxn ang="T10">
                  <a:pos x="T0" y="T1"/>
                </a:cxn>
                <a:cxn ang="T11">
                  <a:pos x="T2" y="T3"/>
                </a:cxn>
                <a:cxn ang="T12">
                  <a:pos x="T4" y="T5"/>
                </a:cxn>
                <a:cxn ang="T13">
                  <a:pos x="T6" y="T7"/>
                </a:cxn>
                <a:cxn ang="T14">
                  <a:pos x="T8" y="T9"/>
                </a:cxn>
              </a:cxnLst>
              <a:rect l="T15" t="T16" r="T17" b="T18"/>
              <a:pathLst>
                <a:path w="5" h="7">
                  <a:moveTo>
                    <a:pt x="0" y="0"/>
                  </a:moveTo>
                  <a:lnTo>
                    <a:pt x="3" y="0"/>
                  </a:lnTo>
                  <a:lnTo>
                    <a:pt x="3" y="7"/>
                  </a:lnTo>
                  <a:lnTo>
                    <a:pt x="5" y="5"/>
                  </a:lnTo>
                  <a:lnTo>
                    <a:pt x="0" y="0"/>
                  </a:lnTo>
                  <a:close/>
                </a:path>
              </a:pathLst>
            </a:custGeom>
            <a:solidFill>
              <a:srgbClr val="F8BDD6"/>
            </a:solidFill>
            <a:ln w="9525">
              <a:noFill/>
              <a:round/>
              <a:headEnd/>
              <a:tailEnd/>
            </a:ln>
          </p:spPr>
          <p:txBody>
            <a:bodyPr/>
            <a:lstStyle/>
            <a:p>
              <a:endParaRPr lang="ru-RU"/>
            </a:p>
          </p:txBody>
        </p:sp>
        <p:sp>
          <p:nvSpPr>
            <p:cNvPr id="162403" name="Freeform 4060"/>
            <p:cNvSpPr>
              <a:spLocks/>
            </p:cNvSpPr>
            <p:nvPr/>
          </p:nvSpPr>
          <p:spPr bwMode="auto">
            <a:xfrm>
              <a:off x="2525" y="572"/>
              <a:ext cx="39" cy="54"/>
            </a:xfrm>
            <a:custGeom>
              <a:avLst/>
              <a:gdLst>
                <a:gd name="T0" fmla="*/ 39 w 39"/>
                <a:gd name="T1" fmla="*/ 0 h 54"/>
                <a:gd name="T2" fmla="*/ 39 w 39"/>
                <a:gd name="T3" fmla="*/ 17 h 54"/>
                <a:gd name="T4" fmla="*/ 31 w 39"/>
                <a:gd name="T5" fmla="*/ 35 h 54"/>
                <a:gd name="T6" fmla="*/ 20 w 39"/>
                <a:gd name="T7" fmla="*/ 47 h 54"/>
                <a:gd name="T8" fmla="*/ 11 w 39"/>
                <a:gd name="T9" fmla="*/ 53 h 54"/>
                <a:gd name="T10" fmla="*/ 1 w 39"/>
                <a:gd name="T11" fmla="*/ 54 h 54"/>
                <a:gd name="T12" fmla="*/ 0 w 39"/>
                <a:gd name="T13" fmla="*/ 47 h 54"/>
                <a:gd name="T14" fmla="*/ 9 w 39"/>
                <a:gd name="T15" fmla="*/ 47 h 54"/>
                <a:gd name="T16" fmla="*/ 16 w 39"/>
                <a:gd name="T17" fmla="*/ 41 h 54"/>
                <a:gd name="T18" fmla="*/ 27 w 39"/>
                <a:gd name="T19" fmla="*/ 30 h 54"/>
                <a:gd name="T20" fmla="*/ 33 w 39"/>
                <a:gd name="T21" fmla="*/ 16 h 54"/>
                <a:gd name="T22" fmla="*/ 33 w 39"/>
                <a:gd name="T23" fmla="*/ 0 h 54"/>
                <a:gd name="T24" fmla="*/ 39 w 39"/>
                <a:gd name="T25" fmla="*/ 0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9"/>
                <a:gd name="T40" fmla="*/ 0 h 54"/>
                <a:gd name="T41" fmla="*/ 39 w 39"/>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9" h="54">
                  <a:moveTo>
                    <a:pt x="39" y="0"/>
                  </a:moveTo>
                  <a:lnTo>
                    <a:pt x="39" y="17"/>
                  </a:lnTo>
                  <a:lnTo>
                    <a:pt x="31" y="35"/>
                  </a:lnTo>
                  <a:lnTo>
                    <a:pt x="20" y="47"/>
                  </a:lnTo>
                  <a:lnTo>
                    <a:pt x="11" y="53"/>
                  </a:lnTo>
                  <a:lnTo>
                    <a:pt x="1" y="54"/>
                  </a:lnTo>
                  <a:lnTo>
                    <a:pt x="0" y="47"/>
                  </a:lnTo>
                  <a:lnTo>
                    <a:pt x="9" y="47"/>
                  </a:lnTo>
                  <a:lnTo>
                    <a:pt x="16" y="41"/>
                  </a:lnTo>
                  <a:lnTo>
                    <a:pt x="27" y="30"/>
                  </a:lnTo>
                  <a:lnTo>
                    <a:pt x="33" y="16"/>
                  </a:lnTo>
                  <a:lnTo>
                    <a:pt x="33" y="0"/>
                  </a:lnTo>
                  <a:lnTo>
                    <a:pt x="39" y="0"/>
                  </a:lnTo>
                  <a:close/>
                </a:path>
              </a:pathLst>
            </a:custGeom>
            <a:solidFill>
              <a:srgbClr val="F8BDD6"/>
            </a:solidFill>
            <a:ln w="9525">
              <a:noFill/>
              <a:round/>
              <a:headEnd/>
              <a:tailEnd/>
            </a:ln>
          </p:spPr>
          <p:txBody>
            <a:bodyPr/>
            <a:lstStyle/>
            <a:p>
              <a:endParaRPr lang="ru-RU"/>
            </a:p>
          </p:txBody>
        </p:sp>
        <p:sp>
          <p:nvSpPr>
            <p:cNvPr id="162404" name="Freeform 4061"/>
            <p:cNvSpPr>
              <a:spLocks/>
            </p:cNvSpPr>
            <p:nvPr/>
          </p:nvSpPr>
          <p:spPr bwMode="auto">
            <a:xfrm>
              <a:off x="2558" y="572"/>
              <a:ext cx="6" cy="2"/>
            </a:xfrm>
            <a:custGeom>
              <a:avLst/>
              <a:gdLst>
                <a:gd name="T0" fmla="*/ 6 w 6"/>
                <a:gd name="T1" fmla="*/ 0 h 2"/>
                <a:gd name="T2" fmla="*/ 0 w 6"/>
                <a:gd name="T3" fmla="*/ 0 h 2"/>
                <a:gd name="T4" fmla="*/ 0 w 6"/>
                <a:gd name="T5" fmla="*/ 2 h 2"/>
                <a:gd name="T6" fmla="*/ 6 w 6"/>
                <a:gd name="T7" fmla="*/ 0 h 2"/>
                <a:gd name="T8" fmla="*/ 0 60000 65536"/>
                <a:gd name="T9" fmla="*/ 0 60000 65536"/>
                <a:gd name="T10" fmla="*/ 0 60000 65536"/>
                <a:gd name="T11" fmla="*/ 0 60000 65536"/>
                <a:gd name="T12" fmla="*/ 0 w 6"/>
                <a:gd name="T13" fmla="*/ 0 h 2"/>
                <a:gd name="T14" fmla="*/ 6 w 6"/>
                <a:gd name="T15" fmla="*/ 2 h 2"/>
              </a:gdLst>
              <a:ahLst/>
              <a:cxnLst>
                <a:cxn ang="T8">
                  <a:pos x="T0" y="T1"/>
                </a:cxn>
                <a:cxn ang="T9">
                  <a:pos x="T2" y="T3"/>
                </a:cxn>
                <a:cxn ang="T10">
                  <a:pos x="T4" y="T5"/>
                </a:cxn>
                <a:cxn ang="T11">
                  <a:pos x="T6" y="T7"/>
                </a:cxn>
              </a:cxnLst>
              <a:rect l="T12" t="T13" r="T14" b="T15"/>
              <a:pathLst>
                <a:path w="6" h="2">
                  <a:moveTo>
                    <a:pt x="6" y="0"/>
                  </a:moveTo>
                  <a:lnTo>
                    <a:pt x="0" y="0"/>
                  </a:lnTo>
                  <a:lnTo>
                    <a:pt x="0" y="2"/>
                  </a:lnTo>
                  <a:lnTo>
                    <a:pt x="6" y="0"/>
                  </a:lnTo>
                  <a:close/>
                </a:path>
              </a:pathLst>
            </a:custGeom>
            <a:solidFill>
              <a:srgbClr val="F8BDD6"/>
            </a:solidFill>
            <a:ln w="9525">
              <a:noFill/>
              <a:round/>
              <a:headEnd/>
              <a:tailEnd/>
            </a:ln>
          </p:spPr>
          <p:txBody>
            <a:bodyPr/>
            <a:lstStyle/>
            <a:p>
              <a:endParaRPr lang="ru-RU"/>
            </a:p>
          </p:txBody>
        </p:sp>
        <p:sp>
          <p:nvSpPr>
            <p:cNvPr id="162405" name="Freeform 4062"/>
            <p:cNvSpPr>
              <a:spLocks/>
            </p:cNvSpPr>
            <p:nvPr/>
          </p:nvSpPr>
          <p:spPr bwMode="auto">
            <a:xfrm>
              <a:off x="2470" y="589"/>
              <a:ext cx="55" cy="39"/>
            </a:xfrm>
            <a:custGeom>
              <a:avLst/>
              <a:gdLst>
                <a:gd name="T0" fmla="*/ 55 w 55"/>
                <a:gd name="T1" fmla="*/ 37 h 39"/>
                <a:gd name="T2" fmla="*/ 38 w 55"/>
                <a:gd name="T3" fmla="*/ 39 h 39"/>
                <a:gd name="T4" fmla="*/ 19 w 55"/>
                <a:gd name="T5" fmla="*/ 31 h 39"/>
                <a:gd name="T6" fmla="*/ 7 w 55"/>
                <a:gd name="T7" fmla="*/ 19 h 39"/>
                <a:gd name="T8" fmla="*/ 2 w 55"/>
                <a:gd name="T9" fmla="*/ 12 h 39"/>
                <a:gd name="T10" fmla="*/ 0 w 55"/>
                <a:gd name="T11" fmla="*/ 3 h 39"/>
                <a:gd name="T12" fmla="*/ 4 w 55"/>
                <a:gd name="T13" fmla="*/ 0 h 39"/>
                <a:gd name="T14" fmla="*/ 7 w 55"/>
                <a:gd name="T15" fmla="*/ 8 h 39"/>
                <a:gd name="T16" fmla="*/ 12 w 55"/>
                <a:gd name="T17" fmla="*/ 14 h 39"/>
                <a:gd name="T18" fmla="*/ 23 w 55"/>
                <a:gd name="T19" fmla="*/ 26 h 39"/>
                <a:gd name="T20" fmla="*/ 38 w 55"/>
                <a:gd name="T21" fmla="*/ 32 h 39"/>
                <a:gd name="T22" fmla="*/ 55 w 55"/>
                <a:gd name="T23" fmla="*/ 30 h 39"/>
                <a:gd name="T24" fmla="*/ 55 w 55"/>
                <a:gd name="T25" fmla="*/ 37 h 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5"/>
                <a:gd name="T40" fmla="*/ 0 h 39"/>
                <a:gd name="T41" fmla="*/ 55 w 55"/>
                <a:gd name="T42" fmla="*/ 39 h 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5" h="39">
                  <a:moveTo>
                    <a:pt x="55" y="37"/>
                  </a:moveTo>
                  <a:lnTo>
                    <a:pt x="38" y="39"/>
                  </a:lnTo>
                  <a:lnTo>
                    <a:pt x="19" y="31"/>
                  </a:lnTo>
                  <a:lnTo>
                    <a:pt x="7" y="19"/>
                  </a:lnTo>
                  <a:lnTo>
                    <a:pt x="2" y="12"/>
                  </a:lnTo>
                  <a:lnTo>
                    <a:pt x="0" y="3"/>
                  </a:lnTo>
                  <a:lnTo>
                    <a:pt x="4" y="0"/>
                  </a:lnTo>
                  <a:lnTo>
                    <a:pt x="7" y="8"/>
                  </a:lnTo>
                  <a:lnTo>
                    <a:pt x="12" y="14"/>
                  </a:lnTo>
                  <a:lnTo>
                    <a:pt x="23" y="26"/>
                  </a:lnTo>
                  <a:lnTo>
                    <a:pt x="38" y="32"/>
                  </a:lnTo>
                  <a:lnTo>
                    <a:pt x="55" y="30"/>
                  </a:lnTo>
                  <a:lnTo>
                    <a:pt x="55" y="37"/>
                  </a:lnTo>
                  <a:close/>
                </a:path>
              </a:pathLst>
            </a:custGeom>
            <a:solidFill>
              <a:srgbClr val="F8BDD6"/>
            </a:solidFill>
            <a:ln w="9525">
              <a:noFill/>
              <a:round/>
              <a:headEnd/>
              <a:tailEnd/>
            </a:ln>
          </p:spPr>
          <p:txBody>
            <a:bodyPr/>
            <a:lstStyle/>
            <a:p>
              <a:endParaRPr lang="ru-RU"/>
            </a:p>
          </p:txBody>
        </p:sp>
        <p:sp>
          <p:nvSpPr>
            <p:cNvPr id="162406" name="Freeform 4063"/>
            <p:cNvSpPr>
              <a:spLocks/>
            </p:cNvSpPr>
            <p:nvPr/>
          </p:nvSpPr>
          <p:spPr bwMode="auto">
            <a:xfrm>
              <a:off x="2523" y="619"/>
              <a:ext cx="2" cy="7"/>
            </a:xfrm>
            <a:custGeom>
              <a:avLst/>
              <a:gdLst>
                <a:gd name="T0" fmla="*/ 2 w 2"/>
                <a:gd name="T1" fmla="*/ 7 h 7"/>
                <a:gd name="T2" fmla="*/ 2 w 2"/>
                <a:gd name="T3" fmla="*/ 0 h 7"/>
                <a:gd name="T4" fmla="*/ 0 w 2"/>
                <a:gd name="T5" fmla="*/ 0 h 7"/>
                <a:gd name="T6" fmla="*/ 2 w 2"/>
                <a:gd name="T7" fmla="*/ 7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2" y="7"/>
                  </a:moveTo>
                  <a:lnTo>
                    <a:pt x="2" y="0"/>
                  </a:lnTo>
                  <a:lnTo>
                    <a:pt x="0" y="0"/>
                  </a:lnTo>
                  <a:lnTo>
                    <a:pt x="2" y="7"/>
                  </a:lnTo>
                  <a:close/>
                </a:path>
              </a:pathLst>
            </a:custGeom>
            <a:solidFill>
              <a:srgbClr val="F8BDD6"/>
            </a:solidFill>
            <a:ln w="9525">
              <a:noFill/>
              <a:round/>
              <a:headEnd/>
              <a:tailEnd/>
            </a:ln>
          </p:spPr>
          <p:txBody>
            <a:bodyPr/>
            <a:lstStyle/>
            <a:p>
              <a:endParaRPr lang="ru-RU"/>
            </a:p>
          </p:txBody>
        </p:sp>
        <p:sp>
          <p:nvSpPr>
            <p:cNvPr id="162407" name="Freeform 4064"/>
            <p:cNvSpPr>
              <a:spLocks/>
            </p:cNvSpPr>
            <p:nvPr/>
          </p:nvSpPr>
          <p:spPr bwMode="auto">
            <a:xfrm>
              <a:off x="2470" y="589"/>
              <a:ext cx="7" cy="3"/>
            </a:xfrm>
            <a:custGeom>
              <a:avLst/>
              <a:gdLst>
                <a:gd name="T0" fmla="*/ 0 w 7"/>
                <a:gd name="T1" fmla="*/ 3 h 3"/>
                <a:gd name="T2" fmla="*/ 0 w 7"/>
                <a:gd name="T3" fmla="*/ 1 h 3"/>
                <a:gd name="T4" fmla="*/ 7 w 7"/>
                <a:gd name="T5" fmla="*/ 1 h 3"/>
                <a:gd name="T6" fmla="*/ 5 w 7"/>
                <a:gd name="T7" fmla="*/ 0 h 3"/>
                <a:gd name="T8" fmla="*/ 0 w 7"/>
                <a:gd name="T9" fmla="*/ 3 h 3"/>
                <a:gd name="T10" fmla="*/ 0 60000 65536"/>
                <a:gd name="T11" fmla="*/ 0 60000 65536"/>
                <a:gd name="T12" fmla="*/ 0 60000 65536"/>
                <a:gd name="T13" fmla="*/ 0 60000 65536"/>
                <a:gd name="T14" fmla="*/ 0 60000 65536"/>
                <a:gd name="T15" fmla="*/ 0 w 7"/>
                <a:gd name="T16" fmla="*/ 0 h 3"/>
                <a:gd name="T17" fmla="*/ 7 w 7"/>
                <a:gd name="T18" fmla="*/ 3 h 3"/>
              </a:gdLst>
              <a:ahLst/>
              <a:cxnLst>
                <a:cxn ang="T10">
                  <a:pos x="T0" y="T1"/>
                </a:cxn>
                <a:cxn ang="T11">
                  <a:pos x="T2" y="T3"/>
                </a:cxn>
                <a:cxn ang="T12">
                  <a:pos x="T4" y="T5"/>
                </a:cxn>
                <a:cxn ang="T13">
                  <a:pos x="T6" y="T7"/>
                </a:cxn>
                <a:cxn ang="T14">
                  <a:pos x="T8" y="T9"/>
                </a:cxn>
              </a:cxnLst>
              <a:rect l="T15" t="T16" r="T17" b="T18"/>
              <a:pathLst>
                <a:path w="7" h="3">
                  <a:moveTo>
                    <a:pt x="0" y="3"/>
                  </a:moveTo>
                  <a:lnTo>
                    <a:pt x="0" y="1"/>
                  </a:lnTo>
                  <a:lnTo>
                    <a:pt x="7" y="1"/>
                  </a:lnTo>
                  <a:lnTo>
                    <a:pt x="5" y="0"/>
                  </a:lnTo>
                  <a:lnTo>
                    <a:pt x="0" y="3"/>
                  </a:lnTo>
                  <a:close/>
                </a:path>
              </a:pathLst>
            </a:custGeom>
            <a:solidFill>
              <a:srgbClr val="F8BDD6"/>
            </a:solidFill>
            <a:ln w="9525">
              <a:noFill/>
              <a:round/>
              <a:headEnd/>
              <a:tailEnd/>
            </a:ln>
          </p:spPr>
          <p:txBody>
            <a:bodyPr/>
            <a:lstStyle/>
            <a:p>
              <a:endParaRPr lang="ru-RU"/>
            </a:p>
          </p:txBody>
        </p:sp>
        <p:sp>
          <p:nvSpPr>
            <p:cNvPr id="162408" name="Freeform 4065"/>
            <p:cNvSpPr>
              <a:spLocks/>
            </p:cNvSpPr>
            <p:nvPr/>
          </p:nvSpPr>
          <p:spPr bwMode="auto">
            <a:xfrm>
              <a:off x="2393" y="554"/>
              <a:ext cx="89" cy="86"/>
            </a:xfrm>
            <a:custGeom>
              <a:avLst/>
              <a:gdLst>
                <a:gd name="T0" fmla="*/ 0 w 89"/>
                <a:gd name="T1" fmla="*/ 53 h 86"/>
                <a:gd name="T2" fmla="*/ 0 w 89"/>
                <a:gd name="T3" fmla="*/ 48 h 86"/>
                <a:gd name="T4" fmla="*/ 0 w 89"/>
                <a:gd name="T5" fmla="*/ 43 h 86"/>
                <a:gd name="T6" fmla="*/ 0 w 89"/>
                <a:gd name="T7" fmla="*/ 35 h 86"/>
                <a:gd name="T8" fmla="*/ 2 w 89"/>
                <a:gd name="T9" fmla="*/ 30 h 86"/>
                <a:gd name="T10" fmla="*/ 4 w 89"/>
                <a:gd name="T11" fmla="*/ 27 h 86"/>
                <a:gd name="T12" fmla="*/ 7 w 89"/>
                <a:gd name="T13" fmla="*/ 19 h 86"/>
                <a:gd name="T14" fmla="*/ 13 w 89"/>
                <a:gd name="T15" fmla="*/ 13 h 86"/>
                <a:gd name="T16" fmla="*/ 19 w 89"/>
                <a:gd name="T17" fmla="*/ 7 h 86"/>
                <a:gd name="T18" fmla="*/ 23 w 89"/>
                <a:gd name="T19" fmla="*/ 4 h 86"/>
                <a:gd name="T20" fmla="*/ 26 w 89"/>
                <a:gd name="T21" fmla="*/ 3 h 86"/>
                <a:gd name="T22" fmla="*/ 36 w 89"/>
                <a:gd name="T23" fmla="*/ 1 h 86"/>
                <a:gd name="T24" fmla="*/ 40 w 89"/>
                <a:gd name="T25" fmla="*/ 0 h 86"/>
                <a:gd name="T26" fmla="*/ 43 w 89"/>
                <a:gd name="T27" fmla="*/ 0 h 86"/>
                <a:gd name="T28" fmla="*/ 53 w 89"/>
                <a:gd name="T29" fmla="*/ 0 h 86"/>
                <a:gd name="T30" fmla="*/ 60 w 89"/>
                <a:gd name="T31" fmla="*/ 3 h 86"/>
                <a:gd name="T32" fmla="*/ 69 w 89"/>
                <a:gd name="T33" fmla="*/ 6 h 86"/>
                <a:gd name="T34" fmla="*/ 75 w 89"/>
                <a:gd name="T35" fmla="*/ 13 h 86"/>
                <a:gd name="T36" fmla="*/ 81 w 89"/>
                <a:gd name="T37" fmla="*/ 19 h 86"/>
                <a:gd name="T38" fmla="*/ 84 w 89"/>
                <a:gd name="T39" fmla="*/ 25 h 86"/>
                <a:gd name="T40" fmla="*/ 88 w 89"/>
                <a:gd name="T41" fmla="*/ 34 h 86"/>
                <a:gd name="T42" fmla="*/ 88 w 89"/>
                <a:gd name="T43" fmla="*/ 38 h 86"/>
                <a:gd name="T44" fmla="*/ 89 w 89"/>
                <a:gd name="T45" fmla="*/ 43 h 86"/>
                <a:gd name="T46" fmla="*/ 88 w 89"/>
                <a:gd name="T47" fmla="*/ 51 h 86"/>
                <a:gd name="T48" fmla="*/ 86 w 89"/>
                <a:gd name="T49" fmla="*/ 55 h 86"/>
                <a:gd name="T50" fmla="*/ 86 w 89"/>
                <a:gd name="T51" fmla="*/ 59 h 86"/>
                <a:gd name="T52" fmla="*/ 81 w 89"/>
                <a:gd name="T53" fmla="*/ 67 h 86"/>
                <a:gd name="T54" fmla="*/ 77 w 89"/>
                <a:gd name="T55" fmla="*/ 74 h 86"/>
                <a:gd name="T56" fmla="*/ 70 w 89"/>
                <a:gd name="T57" fmla="*/ 80 h 86"/>
                <a:gd name="T58" fmla="*/ 65 w 89"/>
                <a:gd name="T59" fmla="*/ 81 h 86"/>
                <a:gd name="T60" fmla="*/ 62 w 89"/>
                <a:gd name="T61" fmla="*/ 83 h 86"/>
                <a:gd name="T62" fmla="*/ 53 w 89"/>
                <a:gd name="T63" fmla="*/ 86 h 86"/>
                <a:gd name="T64" fmla="*/ 49 w 89"/>
                <a:gd name="T65" fmla="*/ 86 h 86"/>
                <a:gd name="T66" fmla="*/ 45 w 89"/>
                <a:gd name="T67" fmla="*/ 86 h 86"/>
                <a:gd name="T68" fmla="*/ 36 w 89"/>
                <a:gd name="T69" fmla="*/ 86 h 86"/>
                <a:gd name="T70" fmla="*/ 28 w 89"/>
                <a:gd name="T71" fmla="*/ 83 h 86"/>
                <a:gd name="T72" fmla="*/ 19 w 89"/>
                <a:gd name="T73" fmla="*/ 80 h 86"/>
                <a:gd name="T74" fmla="*/ 13 w 89"/>
                <a:gd name="T75" fmla="*/ 75 h 86"/>
                <a:gd name="T76" fmla="*/ 9 w 89"/>
                <a:gd name="T77" fmla="*/ 68 h 86"/>
                <a:gd name="T78" fmla="*/ 4 w 89"/>
                <a:gd name="T79" fmla="*/ 61 h 86"/>
                <a:gd name="T80" fmla="*/ 0 w 89"/>
                <a:gd name="T81" fmla="*/ 53 h 8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9"/>
                <a:gd name="T124" fmla="*/ 0 h 86"/>
                <a:gd name="T125" fmla="*/ 89 w 89"/>
                <a:gd name="T126" fmla="*/ 86 h 8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9" h="86">
                  <a:moveTo>
                    <a:pt x="0" y="53"/>
                  </a:moveTo>
                  <a:lnTo>
                    <a:pt x="0" y="48"/>
                  </a:lnTo>
                  <a:lnTo>
                    <a:pt x="0" y="43"/>
                  </a:lnTo>
                  <a:lnTo>
                    <a:pt x="0" y="35"/>
                  </a:lnTo>
                  <a:lnTo>
                    <a:pt x="2" y="30"/>
                  </a:lnTo>
                  <a:lnTo>
                    <a:pt x="4" y="27"/>
                  </a:lnTo>
                  <a:lnTo>
                    <a:pt x="7" y="19"/>
                  </a:lnTo>
                  <a:lnTo>
                    <a:pt x="13" y="13"/>
                  </a:lnTo>
                  <a:lnTo>
                    <a:pt x="19" y="7"/>
                  </a:lnTo>
                  <a:lnTo>
                    <a:pt x="23" y="4"/>
                  </a:lnTo>
                  <a:lnTo>
                    <a:pt x="26" y="3"/>
                  </a:lnTo>
                  <a:lnTo>
                    <a:pt x="36" y="1"/>
                  </a:lnTo>
                  <a:lnTo>
                    <a:pt x="40" y="0"/>
                  </a:lnTo>
                  <a:lnTo>
                    <a:pt x="43" y="0"/>
                  </a:lnTo>
                  <a:lnTo>
                    <a:pt x="53" y="0"/>
                  </a:lnTo>
                  <a:lnTo>
                    <a:pt x="60" y="3"/>
                  </a:lnTo>
                  <a:lnTo>
                    <a:pt x="69" y="6"/>
                  </a:lnTo>
                  <a:lnTo>
                    <a:pt x="75" y="13"/>
                  </a:lnTo>
                  <a:lnTo>
                    <a:pt x="81" y="19"/>
                  </a:lnTo>
                  <a:lnTo>
                    <a:pt x="84" y="25"/>
                  </a:lnTo>
                  <a:lnTo>
                    <a:pt x="88" y="34"/>
                  </a:lnTo>
                  <a:lnTo>
                    <a:pt x="88" y="38"/>
                  </a:lnTo>
                  <a:lnTo>
                    <a:pt x="89" y="43"/>
                  </a:lnTo>
                  <a:lnTo>
                    <a:pt x="88" y="51"/>
                  </a:lnTo>
                  <a:lnTo>
                    <a:pt x="86" y="55"/>
                  </a:lnTo>
                  <a:lnTo>
                    <a:pt x="86" y="59"/>
                  </a:lnTo>
                  <a:lnTo>
                    <a:pt x="81" y="67"/>
                  </a:lnTo>
                  <a:lnTo>
                    <a:pt x="77" y="74"/>
                  </a:lnTo>
                  <a:lnTo>
                    <a:pt x="70" y="80"/>
                  </a:lnTo>
                  <a:lnTo>
                    <a:pt x="65" y="81"/>
                  </a:lnTo>
                  <a:lnTo>
                    <a:pt x="62" y="83"/>
                  </a:lnTo>
                  <a:lnTo>
                    <a:pt x="53" y="86"/>
                  </a:lnTo>
                  <a:lnTo>
                    <a:pt x="49" y="86"/>
                  </a:lnTo>
                  <a:lnTo>
                    <a:pt x="45" y="86"/>
                  </a:lnTo>
                  <a:lnTo>
                    <a:pt x="36" y="86"/>
                  </a:lnTo>
                  <a:lnTo>
                    <a:pt x="28" y="83"/>
                  </a:lnTo>
                  <a:lnTo>
                    <a:pt x="19" y="80"/>
                  </a:lnTo>
                  <a:lnTo>
                    <a:pt x="13" y="75"/>
                  </a:lnTo>
                  <a:lnTo>
                    <a:pt x="9" y="68"/>
                  </a:lnTo>
                  <a:lnTo>
                    <a:pt x="4" y="61"/>
                  </a:lnTo>
                  <a:lnTo>
                    <a:pt x="0" y="53"/>
                  </a:lnTo>
                  <a:close/>
                </a:path>
              </a:pathLst>
            </a:custGeom>
            <a:solidFill>
              <a:srgbClr val="F561AF"/>
            </a:solidFill>
            <a:ln w="9525">
              <a:noFill/>
              <a:round/>
              <a:headEnd/>
              <a:tailEnd/>
            </a:ln>
          </p:spPr>
          <p:txBody>
            <a:bodyPr/>
            <a:lstStyle/>
            <a:p>
              <a:endParaRPr lang="ru-RU"/>
            </a:p>
          </p:txBody>
        </p:sp>
        <p:sp>
          <p:nvSpPr>
            <p:cNvPr id="162409" name="Freeform 4066"/>
            <p:cNvSpPr>
              <a:spLocks/>
            </p:cNvSpPr>
            <p:nvPr/>
          </p:nvSpPr>
          <p:spPr bwMode="auto">
            <a:xfrm>
              <a:off x="2391" y="552"/>
              <a:ext cx="40" cy="56"/>
            </a:xfrm>
            <a:custGeom>
              <a:avLst/>
              <a:gdLst>
                <a:gd name="T0" fmla="*/ 0 w 40"/>
                <a:gd name="T1" fmla="*/ 56 h 56"/>
                <a:gd name="T2" fmla="*/ 0 w 40"/>
                <a:gd name="T3" fmla="*/ 38 h 56"/>
                <a:gd name="T4" fmla="*/ 6 w 40"/>
                <a:gd name="T5" fmla="*/ 19 h 56"/>
                <a:gd name="T6" fmla="*/ 19 w 40"/>
                <a:gd name="T7" fmla="*/ 8 h 56"/>
                <a:gd name="T8" fmla="*/ 28 w 40"/>
                <a:gd name="T9" fmla="*/ 3 h 56"/>
                <a:gd name="T10" fmla="*/ 36 w 40"/>
                <a:gd name="T11" fmla="*/ 0 h 56"/>
                <a:gd name="T12" fmla="*/ 40 w 40"/>
                <a:gd name="T13" fmla="*/ 5 h 56"/>
                <a:gd name="T14" fmla="*/ 31 w 40"/>
                <a:gd name="T15" fmla="*/ 8 h 56"/>
                <a:gd name="T16" fmla="*/ 23 w 40"/>
                <a:gd name="T17" fmla="*/ 13 h 56"/>
                <a:gd name="T18" fmla="*/ 11 w 40"/>
                <a:gd name="T19" fmla="*/ 24 h 56"/>
                <a:gd name="T20" fmla="*/ 4 w 40"/>
                <a:gd name="T21" fmla="*/ 38 h 56"/>
                <a:gd name="T22" fmla="*/ 6 w 40"/>
                <a:gd name="T23" fmla="*/ 56 h 56"/>
                <a:gd name="T24" fmla="*/ 0 w 40"/>
                <a:gd name="T25" fmla="*/ 56 h 5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
                <a:gd name="T40" fmla="*/ 0 h 56"/>
                <a:gd name="T41" fmla="*/ 40 w 40"/>
                <a:gd name="T42" fmla="*/ 56 h 5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 h="56">
                  <a:moveTo>
                    <a:pt x="0" y="56"/>
                  </a:moveTo>
                  <a:lnTo>
                    <a:pt x="0" y="38"/>
                  </a:lnTo>
                  <a:lnTo>
                    <a:pt x="6" y="19"/>
                  </a:lnTo>
                  <a:lnTo>
                    <a:pt x="19" y="8"/>
                  </a:lnTo>
                  <a:lnTo>
                    <a:pt x="28" y="3"/>
                  </a:lnTo>
                  <a:lnTo>
                    <a:pt x="36" y="0"/>
                  </a:lnTo>
                  <a:lnTo>
                    <a:pt x="40" y="5"/>
                  </a:lnTo>
                  <a:lnTo>
                    <a:pt x="31" y="8"/>
                  </a:lnTo>
                  <a:lnTo>
                    <a:pt x="23" y="13"/>
                  </a:lnTo>
                  <a:lnTo>
                    <a:pt x="11" y="24"/>
                  </a:lnTo>
                  <a:lnTo>
                    <a:pt x="4" y="38"/>
                  </a:lnTo>
                  <a:lnTo>
                    <a:pt x="6" y="56"/>
                  </a:lnTo>
                  <a:lnTo>
                    <a:pt x="0" y="56"/>
                  </a:lnTo>
                  <a:close/>
                </a:path>
              </a:pathLst>
            </a:custGeom>
            <a:solidFill>
              <a:srgbClr val="F8BDD6"/>
            </a:solidFill>
            <a:ln w="9525">
              <a:noFill/>
              <a:round/>
              <a:headEnd/>
              <a:tailEnd/>
            </a:ln>
          </p:spPr>
          <p:txBody>
            <a:bodyPr/>
            <a:lstStyle/>
            <a:p>
              <a:endParaRPr lang="ru-RU"/>
            </a:p>
          </p:txBody>
        </p:sp>
        <p:sp>
          <p:nvSpPr>
            <p:cNvPr id="162410" name="Freeform 4067"/>
            <p:cNvSpPr>
              <a:spLocks/>
            </p:cNvSpPr>
            <p:nvPr/>
          </p:nvSpPr>
          <p:spPr bwMode="auto">
            <a:xfrm>
              <a:off x="2428" y="552"/>
              <a:ext cx="55" cy="39"/>
            </a:xfrm>
            <a:custGeom>
              <a:avLst/>
              <a:gdLst>
                <a:gd name="T0" fmla="*/ 0 w 55"/>
                <a:gd name="T1" fmla="*/ 0 h 39"/>
                <a:gd name="T2" fmla="*/ 19 w 55"/>
                <a:gd name="T3" fmla="*/ 0 h 39"/>
                <a:gd name="T4" fmla="*/ 34 w 55"/>
                <a:gd name="T5" fmla="*/ 7 h 39"/>
                <a:gd name="T6" fmla="*/ 47 w 55"/>
                <a:gd name="T7" fmla="*/ 18 h 39"/>
                <a:gd name="T8" fmla="*/ 52 w 55"/>
                <a:gd name="T9" fmla="*/ 29 h 39"/>
                <a:gd name="T10" fmla="*/ 55 w 55"/>
                <a:gd name="T11" fmla="*/ 38 h 39"/>
                <a:gd name="T12" fmla="*/ 49 w 55"/>
                <a:gd name="T13" fmla="*/ 39 h 39"/>
                <a:gd name="T14" fmla="*/ 45 w 55"/>
                <a:gd name="T15" fmla="*/ 31 h 39"/>
                <a:gd name="T16" fmla="*/ 43 w 55"/>
                <a:gd name="T17" fmla="*/ 23 h 39"/>
                <a:gd name="T18" fmla="*/ 30 w 55"/>
                <a:gd name="T19" fmla="*/ 11 h 39"/>
                <a:gd name="T20" fmla="*/ 15 w 55"/>
                <a:gd name="T21" fmla="*/ 5 h 39"/>
                <a:gd name="T22" fmla="*/ 0 w 55"/>
                <a:gd name="T23" fmla="*/ 7 h 39"/>
                <a:gd name="T24" fmla="*/ 0 w 55"/>
                <a:gd name="T25" fmla="*/ 0 h 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5"/>
                <a:gd name="T40" fmla="*/ 0 h 39"/>
                <a:gd name="T41" fmla="*/ 55 w 55"/>
                <a:gd name="T42" fmla="*/ 39 h 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5" h="39">
                  <a:moveTo>
                    <a:pt x="0" y="0"/>
                  </a:moveTo>
                  <a:lnTo>
                    <a:pt x="19" y="0"/>
                  </a:lnTo>
                  <a:lnTo>
                    <a:pt x="34" y="7"/>
                  </a:lnTo>
                  <a:lnTo>
                    <a:pt x="47" y="18"/>
                  </a:lnTo>
                  <a:lnTo>
                    <a:pt x="52" y="29"/>
                  </a:lnTo>
                  <a:lnTo>
                    <a:pt x="55" y="38"/>
                  </a:lnTo>
                  <a:lnTo>
                    <a:pt x="49" y="39"/>
                  </a:lnTo>
                  <a:lnTo>
                    <a:pt x="45" y="31"/>
                  </a:lnTo>
                  <a:lnTo>
                    <a:pt x="43" y="23"/>
                  </a:lnTo>
                  <a:lnTo>
                    <a:pt x="30" y="11"/>
                  </a:lnTo>
                  <a:lnTo>
                    <a:pt x="15" y="5"/>
                  </a:lnTo>
                  <a:lnTo>
                    <a:pt x="0" y="7"/>
                  </a:lnTo>
                  <a:lnTo>
                    <a:pt x="0" y="0"/>
                  </a:lnTo>
                  <a:close/>
                </a:path>
              </a:pathLst>
            </a:custGeom>
            <a:solidFill>
              <a:srgbClr val="F8BDD6"/>
            </a:solidFill>
            <a:ln w="9525">
              <a:noFill/>
              <a:round/>
              <a:headEnd/>
              <a:tailEnd/>
            </a:ln>
          </p:spPr>
          <p:txBody>
            <a:bodyPr/>
            <a:lstStyle/>
            <a:p>
              <a:endParaRPr lang="ru-RU"/>
            </a:p>
          </p:txBody>
        </p:sp>
        <p:sp>
          <p:nvSpPr>
            <p:cNvPr id="162411" name="Freeform 4068"/>
            <p:cNvSpPr>
              <a:spLocks/>
            </p:cNvSpPr>
            <p:nvPr/>
          </p:nvSpPr>
          <p:spPr bwMode="auto">
            <a:xfrm>
              <a:off x="2426" y="552"/>
              <a:ext cx="5" cy="5"/>
            </a:xfrm>
            <a:custGeom>
              <a:avLst/>
              <a:gdLst>
                <a:gd name="T0" fmla="*/ 0 w 5"/>
                <a:gd name="T1" fmla="*/ 0 h 5"/>
                <a:gd name="T2" fmla="*/ 3 w 5"/>
                <a:gd name="T3" fmla="*/ 0 h 5"/>
                <a:gd name="T4" fmla="*/ 3 w 5"/>
                <a:gd name="T5" fmla="*/ 5 h 5"/>
                <a:gd name="T6" fmla="*/ 5 w 5"/>
                <a:gd name="T7" fmla="*/ 4 h 5"/>
                <a:gd name="T8" fmla="*/ 0 w 5"/>
                <a:gd name="T9" fmla="*/ 0 h 5"/>
                <a:gd name="T10" fmla="*/ 0 60000 65536"/>
                <a:gd name="T11" fmla="*/ 0 60000 65536"/>
                <a:gd name="T12" fmla="*/ 0 60000 65536"/>
                <a:gd name="T13" fmla="*/ 0 60000 65536"/>
                <a:gd name="T14" fmla="*/ 0 60000 65536"/>
                <a:gd name="T15" fmla="*/ 0 w 5"/>
                <a:gd name="T16" fmla="*/ 0 h 5"/>
                <a:gd name="T17" fmla="*/ 5 w 5"/>
                <a:gd name="T18" fmla="*/ 5 h 5"/>
              </a:gdLst>
              <a:ahLst/>
              <a:cxnLst>
                <a:cxn ang="T10">
                  <a:pos x="T0" y="T1"/>
                </a:cxn>
                <a:cxn ang="T11">
                  <a:pos x="T2" y="T3"/>
                </a:cxn>
                <a:cxn ang="T12">
                  <a:pos x="T4" y="T5"/>
                </a:cxn>
                <a:cxn ang="T13">
                  <a:pos x="T6" y="T7"/>
                </a:cxn>
                <a:cxn ang="T14">
                  <a:pos x="T8" y="T9"/>
                </a:cxn>
              </a:cxnLst>
              <a:rect l="T15" t="T16" r="T17" b="T18"/>
              <a:pathLst>
                <a:path w="5" h="5">
                  <a:moveTo>
                    <a:pt x="0" y="0"/>
                  </a:moveTo>
                  <a:lnTo>
                    <a:pt x="3" y="0"/>
                  </a:lnTo>
                  <a:lnTo>
                    <a:pt x="3" y="5"/>
                  </a:lnTo>
                  <a:lnTo>
                    <a:pt x="5" y="4"/>
                  </a:lnTo>
                  <a:lnTo>
                    <a:pt x="0" y="0"/>
                  </a:lnTo>
                  <a:close/>
                </a:path>
              </a:pathLst>
            </a:custGeom>
            <a:solidFill>
              <a:srgbClr val="F8BDD6"/>
            </a:solidFill>
            <a:ln w="9525">
              <a:noFill/>
              <a:round/>
              <a:headEnd/>
              <a:tailEnd/>
            </a:ln>
          </p:spPr>
          <p:txBody>
            <a:bodyPr/>
            <a:lstStyle/>
            <a:p>
              <a:endParaRPr lang="ru-RU"/>
            </a:p>
          </p:txBody>
        </p:sp>
        <p:sp>
          <p:nvSpPr>
            <p:cNvPr id="162412" name="Freeform 4069"/>
            <p:cNvSpPr>
              <a:spLocks/>
            </p:cNvSpPr>
            <p:nvPr/>
          </p:nvSpPr>
          <p:spPr bwMode="auto">
            <a:xfrm>
              <a:off x="2446" y="589"/>
              <a:ext cx="37" cy="54"/>
            </a:xfrm>
            <a:custGeom>
              <a:avLst/>
              <a:gdLst>
                <a:gd name="T0" fmla="*/ 37 w 37"/>
                <a:gd name="T1" fmla="*/ 0 h 54"/>
                <a:gd name="T2" fmla="*/ 37 w 37"/>
                <a:gd name="T3" fmla="*/ 17 h 54"/>
                <a:gd name="T4" fmla="*/ 29 w 37"/>
                <a:gd name="T5" fmla="*/ 34 h 54"/>
                <a:gd name="T6" fmla="*/ 18 w 37"/>
                <a:gd name="T7" fmla="*/ 45 h 54"/>
                <a:gd name="T8" fmla="*/ 9 w 37"/>
                <a:gd name="T9" fmla="*/ 51 h 54"/>
                <a:gd name="T10" fmla="*/ 1 w 37"/>
                <a:gd name="T11" fmla="*/ 54 h 54"/>
                <a:gd name="T12" fmla="*/ 0 w 37"/>
                <a:gd name="T13" fmla="*/ 48 h 54"/>
                <a:gd name="T14" fmla="*/ 7 w 37"/>
                <a:gd name="T15" fmla="*/ 45 h 54"/>
                <a:gd name="T16" fmla="*/ 14 w 37"/>
                <a:gd name="T17" fmla="*/ 40 h 54"/>
                <a:gd name="T18" fmla="*/ 25 w 37"/>
                <a:gd name="T19" fmla="*/ 30 h 54"/>
                <a:gd name="T20" fmla="*/ 31 w 37"/>
                <a:gd name="T21" fmla="*/ 15 h 54"/>
                <a:gd name="T22" fmla="*/ 31 w 37"/>
                <a:gd name="T23" fmla="*/ 0 h 54"/>
                <a:gd name="T24" fmla="*/ 37 w 37"/>
                <a:gd name="T25" fmla="*/ 0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7"/>
                <a:gd name="T40" fmla="*/ 0 h 54"/>
                <a:gd name="T41" fmla="*/ 37 w 37"/>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7" h="54">
                  <a:moveTo>
                    <a:pt x="37" y="0"/>
                  </a:moveTo>
                  <a:lnTo>
                    <a:pt x="37" y="17"/>
                  </a:lnTo>
                  <a:lnTo>
                    <a:pt x="29" y="34"/>
                  </a:lnTo>
                  <a:lnTo>
                    <a:pt x="18" y="45"/>
                  </a:lnTo>
                  <a:lnTo>
                    <a:pt x="9" y="51"/>
                  </a:lnTo>
                  <a:lnTo>
                    <a:pt x="1" y="54"/>
                  </a:lnTo>
                  <a:lnTo>
                    <a:pt x="0" y="48"/>
                  </a:lnTo>
                  <a:lnTo>
                    <a:pt x="7" y="45"/>
                  </a:lnTo>
                  <a:lnTo>
                    <a:pt x="14" y="40"/>
                  </a:lnTo>
                  <a:lnTo>
                    <a:pt x="25" y="30"/>
                  </a:lnTo>
                  <a:lnTo>
                    <a:pt x="31" y="15"/>
                  </a:lnTo>
                  <a:lnTo>
                    <a:pt x="31" y="0"/>
                  </a:lnTo>
                  <a:lnTo>
                    <a:pt x="37" y="0"/>
                  </a:lnTo>
                  <a:close/>
                </a:path>
              </a:pathLst>
            </a:custGeom>
            <a:solidFill>
              <a:srgbClr val="F8BDD6"/>
            </a:solidFill>
            <a:ln w="9525">
              <a:noFill/>
              <a:round/>
              <a:headEnd/>
              <a:tailEnd/>
            </a:ln>
          </p:spPr>
          <p:txBody>
            <a:bodyPr/>
            <a:lstStyle/>
            <a:p>
              <a:endParaRPr lang="ru-RU"/>
            </a:p>
          </p:txBody>
        </p:sp>
        <p:sp>
          <p:nvSpPr>
            <p:cNvPr id="162413" name="Freeform 4070"/>
            <p:cNvSpPr>
              <a:spLocks/>
            </p:cNvSpPr>
            <p:nvPr/>
          </p:nvSpPr>
          <p:spPr bwMode="auto">
            <a:xfrm>
              <a:off x="2478" y="589"/>
              <a:ext cx="6" cy="2"/>
            </a:xfrm>
            <a:custGeom>
              <a:avLst/>
              <a:gdLst>
                <a:gd name="T0" fmla="*/ 6 w 6"/>
                <a:gd name="T1" fmla="*/ 0 h 2"/>
                <a:gd name="T2" fmla="*/ 0 w 6"/>
                <a:gd name="T3" fmla="*/ 0 h 2"/>
                <a:gd name="T4" fmla="*/ 0 w 6"/>
                <a:gd name="T5" fmla="*/ 2 h 2"/>
                <a:gd name="T6" fmla="*/ 6 w 6"/>
                <a:gd name="T7" fmla="*/ 0 h 2"/>
                <a:gd name="T8" fmla="*/ 0 60000 65536"/>
                <a:gd name="T9" fmla="*/ 0 60000 65536"/>
                <a:gd name="T10" fmla="*/ 0 60000 65536"/>
                <a:gd name="T11" fmla="*/ 0 60000 65536"/>
                <a:gd name="T12" fmla="*/ 0 w 6"/>
                <a:gd name="T13" fmla="*/ 0 h 2"/>
                <a:gd name="T14" fmla="*/ 6 w 6"/>
                <a:gd name="T15" fmla="*/ 2 h 2"/>
              </a:gdLst>
              <a:ahLst/>
              <a:cxnLst>
                <a:cxn ang="T8">
                  <a:pos x="T0" y="T1"/>
                </a:cxn>
                <a:cxn ang="T9">
                  <a:pos x="T2" y="T3"/>
                </a:cxn>
                <a:cxn ang="T10">
                  <a:pos x="T4" y="T5"/>
                </a:cxn>
                <a:cxn ang="T11">
                  <a:pos x="T6" y="T7"/>
                </a:cxn>
              </a:cxnLst>
              <a:rect l="T12" t="T13" r="T14" b="T15"/>
              <a:pathLst>
                <a:path w="6" h="2">
                  <a:moveTo>
                    <a:pt x="6" y="0"/>
                  </a:moveTo>
                  <a:lnTo>
                    <a:pt x="0" y="0"/>
                  </a:lnTo>
                  <a:lnTo>
                    <a:pt x="0" y="2"/>
                  </a:lnTo>
                  <a:lnTo>
                    <a:pt x="6" y="0"/>
                  </a:lnTo>
                  <a:close/>
                </a:path>
              </a:pathLst>
            </a:custGeom>
            <a:solidFill>
              <a:srgbClr val="F8BDD6"/>
            </a:solidFill>
            <a:ln w="9525">
              <a:noFill/>
              <a:round/>
              <a:headEnd/>
              <a:tailEnd/>
            </a:ln>
          </p:spPr>
          <p:txBody>
            <a:bodyPr/>
            <a:lstStyle/>
            <a:p>
              <a:endParaRPr lang="ru-RU"/>
            </a:p>
          </p:txBody>
        </p:sp>
        <p:sp>
          <p:nvSpPr>
            <p:cNvPr id="162414" name="Freeform 4071"/>
            <p:cNvSpPr>
              <a:spLocks/>
            </p:cNvSpPr>
            <p:nvPr/>
          </p:nvSpPr>
          <p:spPr bwMode="auto">
            <a:xfrm>
              <a:off x="2392" y="606"/>
              <a:ext cx="57" cy="37"/>
            </a:xfrm>
            <a:custGeom>
              <a:avLst/>
              <a:gdLst>
                <a:gd name="T0" fmla="*/ 57 w 57"/>
                <a:gd name="T1" fmla="*/ 37 h 37"/>
                <a:gd name="T2" fmla="*/ 38 w 57"/>
                <a:gd name="T3" fmla="*/ 37 h 37"/>
                <a:gd name="T4" fmla="*/ 21 w 57"/>
                <a:gd name="T5" fmla="*/ 30 h 37"/>
                <a:gd name="T6" fmla="*/ 8 w 57"/>
                <a:gd name="T7" fmla="*/ 19 h 37"/>
                <a:gd name="T8" fmla="*/ 3 w 57"/>
                <a:gd name="T9" fmla="*/ 11 h 37"/>
                <a:gd name="T10" fmla="*/ 0 w 57"/>
                <a:gd name="T11" fmla="*/ 3 h 37"/>
                <a:gd name="T12" fmla="*/ 4 w 57"/>
                <a:gd name="T13" fmla="*/ 0 h 37"/>
                <a:gd name="T14" fmla="*/ 8 w 57"/>
                <a:gd name="T15" fmla="*/ 6 h 37"/>
                <a:gd name="T16" fmla="*/ 12 w 57"/>
                <a:gd name="T17" fmla="*/ 14 h 37"/>
                <a:gd name="T18" fmla="*/ 25 w 57"/>
                <a:gd name="T19" fmla="*/ 25 h 37"/>
                <a:gd name="T20" fmla="*/ 38 w 57"/>
                <a:gd name="T21" fmla="*/ 31 h 37"/>
                <a:gd name="T22" fmla="*/ 57 w 57"/>
                <a:gd name="T23" fmla="*/ 31 h 37"/>
                <a:gd name="T24" fmla="*/ 57 w 57"/>
                <a:gd name="T25" fmla="*/ 37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7"/>
                <a:gd name="T40" fmla="*/ 0 h 37"/>
                <a:gd name="T41" fmla="*/ 57 w 57"/>
                <a:gd name="T42" fmla="*/ 37 h 3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7" h="37">
                  <a:moveTo>
                    <a:pt x="57" y="37"/>
                  </a:moveTo>
                  <a:lnTo>
                    <a:pt x="38" y="37"/>
                  </a:lnTo>
                  <a:lnTo>
                    <a:pt x="21" y="30"/>
                  </a:lnTo>
                  <a:lnTo>
                    <a:pt x="8" y="19"/>
                  </a:lnTo>
                  <a:lnTo>
                    <a:pt x="3" y="11"/>
                  </a:lnTo>
                  <a:lnTo>
                    <a:pt x="0" y="3"/>
                  </a:lnTo>
                  <a:lnTo>
                    <a:pt x="4" y="0"/>
                  </a:lnTo>
                  <a:lnTo>
                    <a:pt x="8" y="6"/>
                  </a:lnTo>
                  <a:lnTo>
                    <a:pt x="12" y="14"/>
                  </a:lnTo>
                  <a:lnTo>
                    <a:pt x="25" y="25"/>
                  </a:lnTo>
                  <a:lnTo>
                    <a:pt x="38" y="31"/>
                  </a:lnTo>
                  <a:lnTo>
                    <a:pt x="57" y="31"/>
                  </a:lnTo>
                  <a:lnTo>
                    <a:pt x="57" y="37"/>
                  </a:lnTo>
                  <a:close/>
                </a:path>
              </a:pathLst>
            </a:custGeom>
            <a:solidFill>
              <a:srgbClr val="F8BDD6"/>
            </a:solidFill>
            <a:ln w="9525">
              <a:noFill/>
              <a:round/>
              <a:headEnd/>
              <a:tailEnd/>
            </a:ln>
          </p:spPr>
          <p:txBody>
            <a:bodyPr/>
            <a:lstStyle/>
            <a:p>
              <a:endParaRPr lang="ru-RU"/>
            </a:p>
          </p:txBody>
        </p:sp>
        <p:sp>
          <p:nvSpPr>
            <p:cNvPr id="162415" name="Freeform 4072"/>
            <p:cNvSpPr>
              <a:spLocks/>
            </p:cNvSpPr>
            <p:nvPr/>
          </p:nvSpPr>
          <p:spPr bwMode="auto">
            <a:xfrm>
              <a:off x="2446" y="636"/>
              <a:ext cx="1" cy="7"/>
            </a:xfrm>
            <a:custGeom>
              <a:avLst/>
              <a:gdLst>
                <a:gd name="T0" fmla="*/ 1 w 1"/>
                <a:gd name="T1" fmla="*/ 7 h 7"/>
                <a:gd name="T2" fmla="*/ 1 w 1"/>
                <a:gd name="T3" fmla="*/ 0 h 7"/>
                <a:gd name="T4" fmla="*/ 0 w 1"/>
                <a:gd name="T5" fmla="*/ 0 h 7"/>
                <a:gd name="T6" fmla="*/ 1 w 1"/>
                <a:gd name="T7" fmla="*/ 7 h 7"/>
                <a:gd name="T8" fmla="*/ 0 60000 65536"/>
                <a:gd name="T9" fmla="*/ 0 60000 65536"/>
                <a:gd name="T10" fmla="*/ 0 60000 65536"/>
                <a:gd name="T11" fmla="*/ 0 60000 65536"/>
                <a:gd name="T12" fmla="*/ 0 w 1"/>
                <a:gd name="T13" fmla="*/ 0 h 7"/>
                <a:gd name="T14" fmla="*/ 1 w 1"/>
                <a:gd name="T15" fmla="*/ 7 h 7"/>
              </a:gdLst>
              <a:ahLst/>
              <a:cxnLst>
                <a:cxn ang="T8">
                  <a:pos x="T0" y="T1"/>
                </a:cxn>
                <a:cxn ang="T9">
                  <a:pos x="T2" y="T3"/>
                </a:cxn>
                <a:cxn ang="T10">
                  <a:pos x="T4" y="T5"/>
                </a:cxn>
                <a:cxn ang="T11">
                  <a:pos x="T6" y="T7"/>
                </a:cxn>
              </a:cxnLst>
              <a:rect l="T12" t="T13" r="T14" b="T15"/>
              <a:pathLst>
                <a:path w="1" h="7">
                  <a:moveTo>
                    <a:pt x="1" y="7"/>
                  </a:moveTo>
                  <a:lnTo>
                    <a:pt x="1" y="0"/>
                  </a:lnTo>
                  <a:lnTo>
                    <a:pt x="0" y="0"/>
                  </a:lnTo>
                  <a:lnTo>
                    <a:pt x="1" y="7"/>
                  </a:lnTo>
                  <a:close/>
                </a:path>
              </a:pathLst>
            </a:custGeom>
            <a:solidFill>
              <a:srgbClr val="F8BDD6"/>
            </a:solidFill>
            <a:ln w="9525">
              <a:noFill/>
              <a:round/>
              <a:headEnd/>
              <a:tailEnd/>
            </a:ln>
          </p:spPr>
          <p:txBody>
            <a:bodyPr/>
            <a:lstStyle/>
            <a:p>
              <a:endParaRPr lang="ru-RU"/>
            </a:p>
          </p:txBody>
        </p:sp>
        <p:sp>
          <p:nvSpPr>
            <p:cNvPr id="162416" name="Freeform 4073"/>
            <p:cNvSpPr>
              <a:spLocks/>
            </p:cNvSpPr>
            <p:nvPr/>
          </p:nvSpPr>
          <p:spPr bwMode="auto">
            <a:xfrm>
              <a:off x="2390" y="606"/>
              <a:ext cx="8" cy="3"/>
            </a:xfrm>
            <a:custGeom>
              <a:avLst/>
              <a:gdLst>
                <a:gd name="T0" fmla="*/ 0 w 8"/>
                <a:gd name="T1" fmla="*/ 3 h 3"/>
                <a:gd name="T2" fmla="*/ 0 w 8"/>
                <a:gd name="T3" fmla="*/ 2 h 3"/>
                <a:gd name="T4" fmla="*/ 8 w 8"/>
                <a:gd name="T5" fmla="*/ 2 h 3"/>
                <a:gd name="T6" fmla="*/ 6 w 8"/>
                <a:gd name="T7" fmla="*/ 0 h 3"/>
                <a:gd name="T8" fmla="*/ 0 w 8"/>
                <a:gd name="T9" fmla="*/ 3 h 3"/>
                <a:gd name="T10" fmla="*/ 0 60000 65536"/>
                <a:gd name="T11" fmla="*/ 0 60000 65536"/>
                <a:gd name="T12" fmla="*/ 0 60000 65536"/>
                <a:gd name="T13" fmla="*/ 0 60000 65536"/>
                <a:gd name="T14" fmla="*/ 0 60000 65536"/>
                <a:gd name="T15" fmla="*/ 0 w 8"/>
                <a:gd name="T16" fmla="*/ 0 h 3"/>
                <a:gd name="T17" fmla="*/ 8 w 8"/>
                <a:gd name="T18" fmla="*/ 3 h 3"/>
              </a:gdLst>
              <a:ahLst/>
              <a:cxnLst>
                <a:cxn ang="T10">
                  <a:pos x="T0" y="T1"/>
                </a:cxn>
                <a:cxn ang="T11">
                  <a:pos x="T2" y="T3"/>
                </a:cxn>
                <a:cxn ang="T12">
                  <a:pos x="T4" y="T5"/>
                </a:cxn>
                <a:cxn ang="T13">
                  <a:pos x="T6" y="T7"/>
                </a:cxn>
                <a:cxn ang="T14">
                  <a:pos x="T8" y="T9"/>
                </a:cxn>
              </a:cxnLst>
              <a:rect l="T15" t="T16" r="T17" b="T18"/>
              <a:pathLst>
                <a:path w="8" h="3">
                  <a:moveTo>
                    <a:pt x="0" y="3"/>
                  </a:moveTo>
                  <a:lnTo>
                    <a:pt x="0" y="2"/>
                  </a:lnTo>
                  <a:lnTo>
                    <a:pt x="8" y="2"/>
                  </a:lnTo>
                  <a:lnTo>
                    <a:pt x="6" y="0"/>
                  </a:lnTo>
                  <a:lnTo>
                    <a:pt x="0" y="3"/>
                  </a:lnTo>
                  <a:close/>
                </a:path>
              </a:pathLst>
            </a:custGeom>
            <a:solidFill>
              <a:srgbClr val="F8BDD6"/>
            </a:solidFill>
            <a:ln w="9525">
              <a:noFill/>
              <a:round/>
              <a:headEnd/>
              <a:tailEnd/>
            </a:ln>
          </p:spPr>
          <p:txBody>
            <a:bodyPr/>
            <a:lstStyle/>
            <a:p>
              <a:endParaRPr lang="ru-RU"/>
            </a:p>
          </p:txBody>
        </p:sp>
        <p:sp>
          <p:nvSpPr>
            <p:cNvPr id="162417" name="Freeform 4074"/>
            <p:cNvSpPr>
              <a:spLocks/>
            </p:cNvSpPr>
            <p:nvPr/>
          </p:nvSpPr>
          <p:spPr bwMode="auto">
            <a:xfrm>
              <a:off x="2558" y="522"/>
              <a:ext cx="86" cy="86"/>
            </a:xfrm>
            <a:custGeom>
              <a:avLst/>
              <a:gdLst>
                <a:gd name="T0" fmla="*/ 0 w 86"/>
                <a:gd name="T1" fmla="*/ 52 h 86"/>
                <a:gd name="T2" fmla="*/ 0 w 86"/>
                <a:gd name="T3" fmla="*/ 47 h 86"/>
                <a:gd name="T4" fmla="*/ 0 w 86"/>
                <a:gd name="T5" fmla="*/ 43 h 86"/>
                <a:gd name="T6" fmla="*/ 0 w 86"/>
                <a:gd name="T7" fmla="*/ 35 h 86"/>
                <a:gd name="T8" fmla="*/ 1 w 86"/>
                <a:gd name="T9" fmla="*/ 30 h 86"/>
                <a:gd name="T10" fmla="*/ 3 w 86"/>
                <a:gd name="T11" fmla="*/ 27 h 86"/>
                <a:gd name="T12" fmla="*/ 6 w 86"/>
                <a:gd name="T13" fmla="*/ 19 h 86"/>
                <a:gd name="T14" fmla="*/ 12 w 86"/>
                <a:gd name="T15" fmla="*/ 12 h 86"/>
                <a:gd name="T16" fmla="*/ 18 w 86"/>
                <a:gd name="T17" fmla="*/ 7 h 86"/>
                <a:gd name="T18" fmla="*/ 21 w 86"/>
                <a:gd name="T19" fmla="*/ 5 h 86"/>
                <a:gd name="T20" fmla="*/ 26 w 86"/>
                <a:gd name="T21" fmla="*/ 3 h 86"/>
                <a:gd name="T22" fmla="*/ 34 w 86"/>
                <a:gd name="T23" fmla="*/ 0 h 86"/>
                <a:gd name="T24" fmla="*/ 38 w 86"/>
                <a:gd name="T25" fmla="*/ 0 h 86"/>
                <a:gd name="T26" fmla="*/ 43 w 86"/>
                <a:gd name="T27" fmla="*/ 0 h 86"/>
                <a:gd name="T28" fmla="*/ 51 w 86"/>
                <a:gd name="T29" fmla="*/ 0 h 86"/>
                <a:gd name="T30" fmla="*/ 58 w 86"/>
                <a:gd name="T31" fmla="*/ 3 h 86"/>
                <a:gd name="T32" fmla="*/ 66 w 86"/>
                <a:gd name="T33" fmla="*/ 6 h 86"/>
                <a:gd name="T34" fmla="*/ 73 w 86"/>
                <a:gd name="T35" fmla="*/ 11 h 86"/>
                <a:gd name="T36" fmla="*/ 79 w 86"/>
                <a:gd name="T37" fmla="*/ 17 h 86"/>
                <a:gd name="T38" fmla="*/ 82 w 86"/>
                <a:gd name="T39" fmla="*/ 25 h 86"/>
                <a:gd name="T40" fmla="*/ 85 w 86"/>
                <a:gd name="T41" fmla="*/ 33 h 86"/>
                <a:gd name="T42" fmla="*/ 86 w 86"/>
                <a:gd name="T43" fmla="*/ 37 h 86"/>
                <a:gd name="T44" fmla="*/ 86 w 86"/>
                <a:gd name="T45" fmla="*/ 42 h 86"/>
                <a:gd name="T46" fmla="*/ 85 w 86"/>
                <a:gd name="T47" fmla="*/ 50 h 86"/>
                <a:gd name="T48" fmla="*/ 85 w 86"/>
                <a:gd name="T49" fmla="*/ 55 h 86"/>
                <a:gd name="T50" fmla="*/ 84 w 86"/>
                <a:gd name="T51" fmla="*/ 58 h 86"/>
                <a:gd name="T52" fmla="*/ 79 w 86"/>
                <a:gd name="T53" fmla="*/ 67 h 86"/>
                <a:gd name="T54" fmla="*/ 74 w 86"/>
                <a:gd name="T55" fmla="*/ 73 h 86"/>
                <a:gd name="T56" fmla="*/ 68 w 86"/>
                <a:gd name="T57" fmla="*/ 77 h 86"/>
                <a:gd name="T58" fmla="*/ 64 w 86"/>
                <a:gd name="T59" fmla="*/ 80 h 86"/>
                <a:gd name="T60" fmla="*/ 60 w 86"/>
                <a:gd name="T61" fmla="*/ 82 h 86"/>
                <a:gd name="T62" fmla="*/ 53 w 86"/>
                <a:gd name="T63" fmla="*/ 86 h 86"/>
                <a:gd name="T64" fmla="*/ 48 w 86"/>
                <a:gd name="T65" fmla="*/ 86 h 86"/>
                <a:gd name="T66" fmla="*/ 43 w 86"/>
                <a:gd name="T67" fmla="*/ 86 h 86"/>
                <a:gd name="T68" fmla="*/ 35 w 86"/>
                <a:gd name="T69" fmla="*/ 86 h 86"/>
                <a:gd name="T70" fmla="*/ 26 w 86"/>
                <a:gd name="T71" fmla="*/ 82 h 86"/>
                <a:gd name="T72" fmla="*/ 20 w 86"/>
                <a:gd name="T73" fmla="*/ 79 h 86"/>
                <a:gd name="T74" fmla="*/ 12 w 86"/>
                <a:gd name="T75" fmla="*/ 75 h 86"/>
                <a:gd name="T76" fmla="*/ 7 w 86"/>
                <a:gd name="T77" fmla="*/ 68 h 86"/>
                <a:gd name="T78" fmla="*/ 3 w 86"/>
                <a:gd name="T79" fmla="*/ 60 h 86"/>
                <a:gd name="T80" fmla="*/ 0 w 86"/>
                <a:gd name="T81" fmla="*/ 52 h 8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6"/>
                <a:gd name="T124" fmla="*/ 0 h 86"/>
                <a:gd name="T125" fmla="*/ 86 w 86"/>
                <a:gd name="T126" fmla="*/ 86 h 8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6" h="86">
                  <a:moveTo>
                    <a:pt x="0" y="52"/>
                  </a:moveTo>
                  <a:lnTo>
                    <a:pt x="0" y="47"/>
                  </a:lnTo>
                  <a:lnTo>
                    <a:pt x="0" y="43"/>
                  </a:lnTo>
                  <a:lnTo>
                    <a:pt x="0" y="35"/>
                  </a:lnTo>
                  <a:lnTo>
                    <a:pt x="1" y="30"/>
                  </a:lnTo>
                  <a:lnTo>
                    <a:pt x="3" y="27"/>
                  </a:lnTo>
                  <a:lnTo>
                    <a:pt x="6" y="19"/>
                  </a:lnTo>
                  <a:lnTo>
                    <a:pt x="12" y="12"/>
                  </a:lnTo>
                  <a:lnTo>
                    <a:pt x="18" y="7"/>
                  </a:lnTo>
                  <a:lnTo>
                    <a:pt x="21" y="5"/>
                  </a:lnTo>
                  <a:lnTo>
                    <a:pt x="26" y="3"/>
                  </a:lnTo>
                  <a:lnTo>
                    <a:pt x="34" y="0"/>
                  </a:lnTo>
                  <a:lnTo>
                    <a:pt x="38" y="0"/>
                  </a:lnTo>
                  <a:lnTo>
                    <a:pt x="43" y="0"/>
                  </a:lnTo>
                  <a:lnTo>
                    <a:pt x="51" y="0"/>
                  </a:lnTo>
                  <a:lnTo>
                    <a:pt x="58" y="3"/>
                  </a:lnTo>
                  <a:lnTo>
                    <a:pt x="66" y="6"/>
                  </a:lnTo>
                  <a:lnTo>
                    <a:pt x="73" y="11"/>
                  </a:lnTo>
                  <a:lnTo>
                    <a:pt x="79" y="17"/>
                  </a:lnTo>
                  <a:lnTo>
                    <a:pt x="82" y="25"/>
                  </a:lnTo>
                  <a:lnTo>
                    <a:pt x="85" y="33"/>
                  </a:lnTo>
                  <a:lnTo>
                    <a:pt x="86" y="37"/>
                  </a:lnTo>
                  <a:lnTo>
                    <a:pt x="86" y="42"/>
                  </a:lnTo>
                  <a:lnTo>
                    <a:pt x="85" y="50"/>
                  </a:lnTo>
                  <a:lnTo>
                    <a:pt x="85" y="55"/>
                  </a:lnTo>
                  <a:lnTo>
                    <a:pt x="84" y="58"/>
                  </a:lnTo>
                  <a:lnTo>
                    <a:pt x="79" y="67"/>
                  </a:lnTo>
                  <a:lnTo>
                    <a:pt x="74" y="73"/>
                  </a:lnTo>
                  <a:lnTo>
                    <a:pt x="68" y="77"/>
                  </a:lnTo>
                  <a:lnTo>
                    <a:pt x="64" y="80"/>
                  </a:lnTo>
                  <a:lnTo>
                    <a:pt x="60" y="82"/>
                  </a:lnTo>
                  <a:lnTo>
                    <a:pt x="53" y="86"/>
                  </a:lnTo>
                  <a:lnTo>
                    <a:pt x="48" y="86"/>
                  </a:lnTo>
                  <a:lnTo>
                    <a:pt x="43" y="86"/>
                  </a:lnTo>
                  <a:lnTo>
                    <a:pt x="35" y="86"/>
                  </a:lnTo>
                  <a:lnTo>
                    <a:pt x="26" y="82"/>
                  </a:lnTo>
                  <a:lnTo>
                    <a:pt x="20" y="79"/>
                  </a:lnTo>
                  <a:lnTo>
                    <a:pt x="12" y="75"/>
                  </a:lnTo>
                  <a:lnTo>
                    <a:pt x="7" y="68"/>
                  </a:lnTo>
                  <a:lnTo>
                    <a:pt x="3" y="60"/>
                  </a:lnTo>
                  <a:lnTo>
                    <a:pt x="0" y="52"/>
                  </a:lnTo>
                  <a:close/>
                </a:path>
              </a:pathLst>
            </a:custGeom>
            <a:solidFill>
              <a:srgbClr val="F561AF"/>
            </a:solidFill>
            <a:ln w="9525">
              <a:noFill/>
              <a:round/>
              <a:headEnd/>
              <a:tailEnd/>
            </a:ln>
          </p:spPr>
          <p:txBody>
            <a:bodyPr/>
            <a:lstStyle/>
            <a:p>
              <a:endParaRPr lang="ru-RU"/>
            </a:p>
          </p:txBody>
        </p:sp>
        <p:sp>
          <p:nvSpPr>
            <p:cNvPr id="162418" name="Freeform 4075"/>
            <p:cNvSpPr>
              <a:spLocks/>
            </p:cNvSpPr>
            <p:nvPr/>
          </p:nvSpPr>
          <p:spPr bwMode="auto">
            <a:xfrm>
              <a:off x="2552" y="518"/>
              <a:ext cx="40" cy="54"/>
            </a:xfrm>
            <a:custGeom>
              <a:avLst/>
              <a:gdLst>
                <a:gd name="T0" fmla="*/ 1 w 40"/>
                <a:gd name="T1" fmla="*/ 54 h 54"/>
                <a:gd name="T2" fmla="*/ 0 w 40"/>
                <a:gd name="T3" fmla="*/ 37 h 54"/>
                <a:gd name="T4" fmla="*/ 7 w 40"/>
                <a:gd name="T5" fmla="*/ 19 h 54"/>
                <a:gd name="T6" fmla="*/ 20 w 40"/>
                <a:gd name="T7" fmla="*/ 6 h 54"/>
                <a:gd name="T8" fmla="*/ 29 w 40"/>
                <a:gd name="T9" fmla="*/ 3 h 54"/>
                <a:gd name="T10" fmla="*/ 37 w 40"/>
                <a:gd name="T11" fmla="*/ 0 h 54"/>
                <a:gd name="T12" fmla="*/ 40 w 40"/>
                <a:gd name="T13" fmla="*/ 4 h 54"/>
                <a:gd name="T14" fmla="*/ 32 w 40"/>
                <a:gd name="T15" fmla="*/ 8 h 54"/>
                <a:gd name="T16" fmla="*/ 24 w 40"/>
                <a:gd name="T17" fmla="*/ 10 h 54"/>
                <a:gd name="T18" fmla="*/ 11 w 40"/>
                <a:gd name="T19" fmla="*/ 23 h 54"/>
                <a:gd name="T20" fmla="*/ 5 w 40"/>
                <a:gd name="T21" fmla="*/ 37 h 54"/>
                <a:gd name="T22" fmla="*/ 9 w 40"/>
                <a:gd name="T23" fmla="*/ 54 h 54"/>
                <a:gd name="T24" fmla="*/ 1 w 40"/>
                <a:gd name="T25" fmla="*/ 54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
                <a:gd name="T40" fmla="*/ 0 h 54"/>
                <a:gd name="T41" fmla="*/ 40 w 40"/>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 h="54">
                  <a:moveTo>
                    <a:pt x="1" y="54"/>
                  </a:moveTo>
                  <a:lnTo>
                    <a:pt x="0" y="37"/>
                  </a:lnTo>
                  <a:lnTo>
                    <a:pt x="7" y="19"/>
                  </a:lnTo>
                  <a:lnTo>
                    <a:pt x="20" y="6"/>
                  </a:lnTo>
                  <a:lnTo>
                    <a:pt x="29" y="3"/>
                  </a:lnTo>
                  <a:lnTo>
                    <a:pt x="37" y="0"/>
                  </a:lnTo>
                  <a:lnTo>
                    <a:pt x="40" y="4"/>
                  </a:lnTo>
                  <a:lnTo>
                    <a:pt x="32" y="8"/>
                  </a:lnTo>
                  <a:lnTo>
                    <a:pt x="24" y="10"/>
                  </a:lnTo>
                  <a:lnTo>
                    <a:pt x="11" y="23"/>
                  </a:lnTo>
                  <a:lnTo>
                    <a:pt x="5" y="37"/>
                  </a:lnTo>
                  <a:lnTo>
                    <a:pt x="9" y="54"/>
                  </a:lnTo>
                  <a:lnTo>
                    <a:pt x="1" y="54"/>
                  </a:lnTo>
                  <a:close/>
                </a:path>
              </a:pathLst>
            </a:custGeom>
            <a:solidFill>
              <a:srgbClr val="F8BDD6"/>
            </a:solidFill>
            <a:ln w="9525">
              <a:noFill/>
              <a:round/>
              <a:headEnd/>
              <a:tailEnd/>
            </a:ln>
          </p:spPr>
          <p:txBody>
            <a:bodyPr/>
            <a:lstStyle/>
            <a:p>
              <a:endParaRPr lang="ru-RU"/>
            </a:p>
          </p:txBody>
        </p:sp>
        <p:sp>
          <p:nvSpPr>
            <p:cNvPr id="162419" name="Freeform 4076"/>
            <p:cNvSpPr>
              <a:spLocks/>
            </p:cNvSpPr>
            <p:nvPr/>
          </p:nvSpPr>
          <p:spPr bwMode="auto">
            <a:xfrm>
              <a:off x="2592" y="518"/>
              <a:ext cx="54" cy="37"/>
            </a:xfrm>
            <a:custGeom>
              <a:avLst/>
              <a:gdLst>
                <a:gd name="T0" fmla="*/ 0 w 54"/>
                <a:gd name="T1" fmla="*/ 0 h 37"/>
                <a:gd name="T2" fmla="*/ 18 w 54"/>
                <a:gd name="T3" fmla="*/ 0 h 37"/>
                <a:gd name="T4" fmla="*/ 34 w 54"/>
                <a:gd name="T5" fmla="*/ 6 h 37"/>
                <a:gd name="T6" fmla="*/ 46 w 54"/>
                <a:gd name="T7" fmla="*/ 17 h 37"/>
                <a:gd name="T8" fmla="*/ 52 w 54"/>
                <a:gd name="T9" fmla="*/ 28 h 37"/>
                <a:gd name="T10" fmla="*/ 54 w 54"/>
                <a:gd name="T11" fmla="*/ 36 h 37"/>
                <a:gd name="T12" fmla="*/ 48 w 54"/>
                <a:gd name="T13" fmla="*/ 37 h 37"/>
                <a:gd name="T14" fmla="*/ 46 w 54"/>
                <a:gd name="T15" fmla="*/ 30 h 37"/>
                <a:gd name="T16" fmla="*/ 41 w 54"/>
                <a:gd name="T17" fmla="*/ 21 h 37"/>
                <a:gd name="T18" fmla="*/ 29 w 54"/>
                <a:gd name="T19" fmla="*/ 10 h 37"/>
                <a:gd name="T20" fmla="*/ 15 w 54"/>
                <a:gd name="T21" fmla="*/ 4 h 37"/>
                <a:gd name="T22" fmla="*/ 0 w 54"/>
                <a:gd name="T23" fmla="*/ 6 h 37"/>
                <a:gd name="T24" fmla="*/ 0 w 54"/>
                <a:gd name="T25" fmla="*/ 0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4"/>
                <a:gd name="T40" fmla="*/ 0 h 37"/>
                <a:gd name="T41" fmla="*/ 54 w 54"/>
                <a:gd name="T42" fmla="*/ 37 h 3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4" h="37">
                  <a:moveTo>
                    <a:pt x="0" y="0"/>
                  </a:moveTo>
                  <a:lnTo>
                    <a:pt x="18" y="0"/>
                  </a:lnTo>
                  <a:lnTo>
                    <a:pt x="34" y="6"/>
                  </a:lnTo>
                  <a:lnTo>
                    <a:pt x="46" y="17"/>
                  </a:lnTo>
                  <a:lnTo>
                    <a:pt x="52" y="28"/>
                  </a:lnTo>
                  <a:lnTo>
                    <a:pt x="54" y="36"/>
                  </a:lnTo>
                  <a:lnTo>
                    <a:pt x="48" y="37"/>
                  </a:lnTo>
                  <a:lnTo>
                    <a:pt x="46" y="30"/>
                  </a:lnTo>
                  <a:lnTo>
                    <a:pt x="41" y="21"/>
                  </a:lnTo>
                  <a:lnTo>
                    <a:pt x="29" y="10"/>
                  </a:lnTo>
                  <a:lnTo>
                    <a:pt x="15" y="4"/>
                  </a:lnTo>
                  <a:lnTo>
                    <a:pt x="0" y="6"/>
                  </a:lnTo>
                  <a:lnTo>
                    <a:pt x="0" y="0"/>
                  </a:lnTo>
                  <a:close/>
                </a:path>
              </a:pathLst>
            </a:custGeom>
            <a:solidFill>
              <a:srgbClr val="F8BDD6"/>
            </a:solidFill>
            <a:ln w="9525">
              <a:noFill/>
              <a:round/>
              <a:headEnd/>
              <a:tailEnd/>
            </a:ln>
          </p:spPr>
          <p:txBody>
            <a:bodyPr/>
            <a:lstStyle/>
            <a:p>
              <a:endParaRPr lang="ru-RU"/>
            </a:p>
          </p:txBody>
        </p:sp>
        <p:sp>
          <p:nvSpPr>
            <p:cNvPr id="162420" name="Freeform 4077"/>
            <p:cNvSpPr>
              <a:spLocks/>
            </p:cNvSpPr>
            <p:nvPr/>
          </p:nvSpPr>
          <p:spPr bwMode="auto">
            <a:xfrm>
              <a:off x="2587" y="518"/>
              <a:ext cx="5" cy="7"/>
            </a:xfrm>
            <a:custGeom>
              <a:avLst/>
              <a:gdLst>
                <a:gd name="T0" fmla="*/ 0 w 5"/>
                <a:gd name="T1" fmla="*/ 0 h 7"/>
                <a:gd name="T2" fmla="*/ 3 w 5"/>
                <a:gd name="T3" fmla="*/ 0 h 7"/>
                <a:gd name="T4" fmla="*/ 3 w 5"/>
                <a:gd name="T5" fmla="*/ 7 h 7"/>
                <a:gd name="T6" fmla="*/ 5 w 5"/>
                <a:gd name="T7" fmla="*/ 5 h 7"/>
                <a:gd name="T8" fmla="*/ 0 w 5"/>
                <a:gd name="T9" fmla="*/ 0 h 7"/>
                <a:gd name="T10" fmla="*/ 0 60000 65536"/>
                <a:gd name="T11" fmla="*/ 0 60000 65536"/>
                <a:gd name="T12" fmla="*/ 0 60000 65536"/>
                <a:gd name="T13" fmla="*/ 0 60000 65536"/>
                <a:gd name="T14" fmla="*/ 0 60000 65536"/>
                <a:gd name="T15" fmla="*/ 0 w 5"/>
                <a:gd name="T16" fmla="*/ 0 h 7"/>
                <a:gd name="T17" fmla="*/ 5 w 5"/>
                <a:gd name="T18" fmla="*/ 7 h 7"/>
              </a:gdLst>
              <a:ahLst/>
              <a:cxnLst>
                <a:cxn ang="T10">
                  <a:pos x="T0" y="T1"/>
                </a:cxn>
                <a:cxn ang="T11">
                  <a:pos x="T2" y="T3"/>
                </a:cxn>
                <a:cxn ang="T12">
                  <a:pos x="T4" y="T5"/>
                </a:cxn>
                <a:cxn ang="T13">
                  <a:pos x="T6" y="T7"/>
                </a:cxn>
                <a:cxn ang="T14">
                  <a:pos x="T8" y="T9"/>
                </a:cxn>
              </a:cxnLst>
              <a:rect l="T15" t="T16" r="T17" b="T18"/>
              <a:pathLst>
                <a:path w="5" h="7">
                  <a:moveTo>
                    <a:pt x="0" y="0"/>
                  </a:moveTo>
                  <a:lnTo>
                    <a:pt x="3" y="0"/>
                  </a:lnTo>
                  <a:lnTo>
                    <a:pt x="3" y="7"/>
                  </a:lnTo>
                  <a:lnTo>
                    <a:pt x="5" y="5"/>
                  </a:lnTo>
                  <a:lnTo>
                    <a:pt x="0" y="0"/>
                  </a:lnTo>
                  <a:close/>
                </a:path>
              </a:pathLst>
            </a:custGeom>
            <a:solidFill>
              <a:srgbClr val="F8BDD6"/>
            </a:solidFill>
            <a:ln w="9525">
              <a:noFill/>
              <a:round/>
              <a:headEnd/>
              <a:tailEnd/>
            </a:ln>
          </p:spPr>
          <p:txBody>
            <a:bodyPr/>
            <a:lstStyle/>
            <a:p>
              <a:endParaRPr lang="ru-RU"/>
            </a:p>
          </p:txBody>
        </p:sp>
        <p:sp>
          <p:nvSpPr>
            <p:cNvPr id="162421" name="Freeform 4078"/>
            <p:cNvSpPr>
              <a:spLocks/>
            </p:cNvSpPr>
            <p:nvPr/>
          </p:nvSpPr>
          <p:spPr bwMode="auto">
            <a:xfrm>
              <a:off x="2607" y="554"/>
              <a:ext cx="37" cy="57"/>
            </a:xfrm>
            <a:custGeom>
              <a:avLst/>
              <a:gdLst>
                <a:gd name="T0" fmla="*/ 37 w 37"/>
                <a:gd name="T1" fmla="*/ 0 h 57"/>
                <a:gd name="T2" fmla="*/ 37 w 37"/>
                <a:gd name="T3" fmla="*/ 18 h 57"/>
                <a:gd name="T4" fmla="*/ 30 w 37"/>
                <a:gd name="T5" fmla="*/ 35 h 57"/>
                <a:gd name="T6" fmla="*/ 19 w 37"/>
                <a:gd name="T7" fmla="*/ 47 h 57"/>
                <a:gd name="T8" fmla="*/ 9 w 37"/>
                <a:gd name="T9" fmla="*/ 54 h 57"/>
                <a:gd name="T10" fmla="*/ 1 w 37"/>
                <a:gd name="T11" fmla="*/ 57 h 57"/>
                <a:gd name="T12" fmla="*/ 0 w 37"/>
                <a:gd name="T13" fmla="*/ 51 h 57"/>
                <a:gd name="T14" fmla="*/ 8 w 37"/>
                <a:gd name="T15" fmla="*/ 47 h 57"/>
                <a:gd name="T16" fmla="*/ 13 w 37"/>
                <a:gd name="T17" fmla="*/ 43 h 57"/>
                <a:gd name="T18" fmla="*/ 24 w 37"/>
                <a:gd name="T19" fmla="*/ 31 h 57"/>
                <a:gd name="T20" fmla="*/ 31 w 37"/>
                <a:gd name="T21" fmla="*/ 16 h 57"/>
                <a:gd name="T22" fmla="*/ 31 w 37"/>
                <a:gd name="T23" fmla="*/ 0 h 57"/>
                <a:gd name="T24" fmla="*/ 37 w 37"/>
                <a:gd name="T25" fmla="*/ 0 h 5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7"/>
                <a:gd name="T40" fmla="*/ 0 h 57"/>
                <a:gd name="T41" fmla="*/ 37 w 37"/>
                <a:gd name="T42" fmla="*/ 57 h 5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7" h="57">
                  <a:moveTo>
                    <a:pt x="37" y="0"/>
                  </a:moveTo>
                  <a:lnTo>
                    <a:pt x="37" y="18"/>
                  </a:lnTo>
                  <a:lnTo>
                    <a:pt x="30" y="35"/>
                  </a:lnTo>
                  <a:lnTo>
                    <a:pt x="19" y="47"/>
                  </a:lnTo>
                  <a:lnTo>
                    <a:pt x="9" y="54"/>
                  </a:lnTo>
                  <a:lnTo>
                    <a:pt x="1" y="57"/>
                  </a:lnTo>
                  <a:lnTo>
                    <a:pt x="0" y="51"/>
                  </a:lnTo>
                  <a:lnTo>
                    <a:pt x="8" y="47"/>
                  </a:lnTo>
                  <a:lnTo>
                    <a:pt x="13" y="43"/>
                  </a:lnTo>
                  <a:lnTo>
                    <a:pt x="24" y="31"/>
                  </a:lnTo>
                  <a:lnTo>
                    <a:pt x="31" y="16"/>
                  </a:lnTo>
                  <a:lnTo>
                    <a:pt x="31" y="0"/>
                  </a:lnTo>
                  <a:lnTo>
                    <a:pt x="37" y="0"/>
                  </a:lnTo>
                  <a:close/>
                </a:path>
              </a:pathLst>
            </a:custGeom>
            <a:solidFill>
              <a:srgbClr val="F8BDD6"/>
            </a:solidFill>
            <a:ln w="9525">
              <a:noFill/>
              <a:round/>
              <a:headEnd/>
              <a:tailEnd/>
            </a:ln>
          </p:spPr>
          <p:txBody>
            <a:bodyPr/>
            <a:lstStyle/>
            <a:p>
              <a:endParaRPr lang="ru-RU"/>
            </a:p>
          </p:txBody>
        </p:sp>
        <p:sp>
          <p:nvSpPr>
            <p:cNvPr id="162422" name="Freeform 4079"/>
            <p:cNvSpPr>
              <a:spLocks/>
            </p:cNvSpPr>
            <p:nvPr/>
          </p:nvSpPr>
          <p:spPr bwMode="auto">
            <a:xfrm>
              <a:off x="2640" y="554"/>
              <a:ext cx="6" cy="1"/>
            </a:xfrm>
            <a:custGeom>
              <a:avLst/>
              <a:gdLst>
                <a:gd name="T0" fmla="*/ 6 w 6"/>
                <a:gd name="T1" fmla="*/ 0 h 1"/>
                <a:gd name="T2" fmla="*/ 0 w 6"/>
                <a:gd name="T3" fmla="*/ 0 h 1"/>
                <a:gd name="T4" fmla="*/ 0 w 6"/>
                <a:gd name="T5" fmla="*/ 1 h 1"/>
                <a:gd name="T6" fmla="*/ 6 w 6"/>
                <a:gd name="T7" fmla="*/ 0 h 1"/>
                <a:gd name="T8" fmla="*/ 0 60000 65536"/>
                <a:gd name="T9" fmla="*/ 0 60000 65536"/>
                <a:gd name="T10" fmla="*/ 0 60000 65536"/>
                <a:gd name="T11" fmla="*/ 0 60000 65536"/>
                <a:gd name="T12" fmla="*/ 0 w 6"/>
                <a:gd name="T13" fmla="*/ 0 h 1"/>
                <a:gd name="T14" fmla="*/ 6 w 6"/>
                <a:gd name="T15" fmla="*/ 1 h 1"/>
              </a:gdLst>
              <a:ahLst/>
              <a:cxnLst>
                <a:cxn ang="T8">
                  <a:pos x="T0" y="T1"/>
                </a:cxn>
                <a:cxn ang="T9">
                  <a:pos x="T2" y="T3"/>
                </a:cxn>
                <a:cxn ang="T10">
                  <a:pos x="T4" y="T5"/>
                </a:cxn>
                <a:cxn ang="T11">
                  <a:pos x="T6" y="T7"/>
                </a:cxn>
              </a:cxnLst>
              <a:rect l="T12" t="T13" r="T14" b="T15"/>
              <a:pathLst>
                <a:path w="6" h="1">
                  <a:moveTo>
                    <a:pt x="6" y="0"/>
                  </a:moveTo>
                  <a:lnTo>
                    <a:pt x="0" y="0"/>
                  </a:lnTo>
                  <a:lnTo>
                    <a:pt x="0" y="1"/>
                  </a:lnTo>
                  <a:lnTo>
                    <a:pt x="6" y="0"/>
                  </a:lnTo>
                  <a:close/>
                </a:path>
              </a:pathLst>
            </a:custGeom>
            <a:solidFill>
              <a:srgbClr val="F8BDD6"/>
            </a:solidFill>
            <a:ln w="9525">
              <a:noFill/>
              <a:round/>
              <a:headEnd/>
              <a:tailEnd/>
            </a:ln>
          </p:spPr>
          <p:txBody>
            <a:bodyPr/>
            <a:lstStyle/>
            <a:p>
              <a:endParaRPr lang="ru-RU"/>
            </a:p>
          </p:txBody>
        </p:sp>
        <p:sp>
          <p:nvSpPr>
            <p:cNvPr id="162423" name="Freeform 4080"/>
            <p:cNvSpPr>
              <a:spLocks/>
            </p:cNvSpPr>
            <p:nvPr/>
          </p:nvSpPr>
          <p:spPr bwMode="auto">
            <a:xfrm>
              <a:off x="2553" y="572"/>
              <a:ext cx="55" cy="39"/>
            </a:xfrm>
            <a:custGeom>
              <a:avLst/>
              <a:gdLst>
                <a:gd name="T0" fmla="*/ 55 w 55"/>
                <a:gd name="T1" fmla="*/ 39 h 39"/>
                <a:gd name="T2" fmla="*/ 38 w 55"/>
                <a:gd name="T3" fmla="*/ 39 h 39"/>
                <a:gd name="T4" fmla="*/ 19 w 55"/>
                <a:gd name="T5" fmla="*/ 31 h 39"/>
                <a:gd name="T6" fmla="*/ 7 w 55"/>
                <a:gd name="T7" fmla="*/ 18 h 39"/>
                <a:gd name="T8" fmla="*/ 2 w 55"/>
                <a:gd name="T9" fmla="*/ 12 h 39"/>
                <a:gd name="T10" fmla="*/ 0 w 55"/>
                <a:gd name="T11" fmla="*/ 4 h 39"/>
                <a:gd name="T12" fmla="*/ 5 w 55"/>
                <a:gd name="T13" fmla="*/ 0 h 39"/>
                <a:gd name="T14" fmla="*/ 7 w 55"/>
                <a:gd name="T15" fmla="*/ 6 h 39"/>
                <a:gd name="T16" fmla="*/ 11 w 55"/>
                <a:gd name="T17" fmla="*/ 14 h 39"/>
                <a:gd name="T18" fmla="*/ 24 w 55"/>
                <a:gd name="T19" fmla="*/ 27 h 39"/>
                <a:gd name="T20" fmla="*/ 38 w 55"/>
                <a:gd name="T21" fmla="*/ 33 h 39"/>
                <a:gd name="T22" fmla="*/ 55 w 55"/>
                <a:gd name="T23" fmla="*/ 33 h 39"/>
                <a:gd name="T24" fmla="*/ 55 w 55"/>
                <a:gd name="T25" fmla="*/ 39 h 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5"/>
                <a:gd name="T40" fmla="*/ 0 h 39"/>
                <a:gd name="T41" fmla="*/ 55 w 55"/>
                <a:gd name="T42" fmla="*/ 39 h 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5" h="39">
                  <a:moveTo>
                    <a:pt x="55" y="39"/>
                  </a:moveTo>
                  <a:lnTo>
                    <a:pt x="38" y="39"/>
                  </a:lnTo>
                  <a:lnTo>
                    <a:pt x="19" y="31"/>
                  </a:lnTo>
                  <a:lnTo>
                    <a:pt x="7" y="18"/>
                  </a:lnTo>
                  <a:lnTo>
                    <a:pt x="2" y="12"/>
                  </a:lnTo>
                  <a:lnTo>
                    <a:pt x="0" y="4"/>
                  </a:lnTo>
                  <a:lnTo>
                    <a:pt x="5" y="0"/>
                  </a:lnTo>
                  <a:lnTo>
                    <a:pt x="7" y="6"/>
                  </a:lnTo>
                  <a:lnTo>
                    <a:pt x="11" y="14"/>
                  </a:lnTo>
                  <a:lnTo>
                    <a:pt x="24" y="27"/>
                  </a:lnTo>
                  <a:lnTo>
                    <a:pt x="38" y="33"/>
                  </a:lnTo>
                  <a:lnTo>
                    <a:pt x="55" y="33"/>
                  </a:lnTo>
                  <a:lnTo>
                    <a:pt x="55" y="39"/>
                  </a:lnTo>
                  <a:close/>
                </a:path>
              </a:pathLst>
            </a:custGeom>
            <a:solidFill>
              <a:srgbClr val="F8BDD6"/>
            </a:solidFill>
            <a:ln w="9525">
              <a:noFill/>
              <a:round/>
              <a:headEnd/>
              <a:tailEnd/>
            </a:ln>
          </p:spPr>
          <p:txBody>
            <a:bodyPr/>
            <a:lstStyle/>
            <a:p>
              <a:endParaRPr lang="ru-RU"/>
            </a:p>
          </p:txBody>
        </p:sp>
        <p:sp>
          <p:nvSpPr>
            <p:cNvPr id="162424" name="Freeform 4081"/>
            <p:cNvSpPr>
              <a:spLocks/>
            </p:cNvSpPr>
            <p:nvPr/>
          </p:nvSpPr>
          <p:spPr bwMode="auto">
            <a:xfrm>
              <a:off x="2607" y="604"/>
              <a:ext cx="1" cy="7"/>
            </a:xfrm>
            <a:custGeom>
              <a:avLst/>
              <a:gdLst>
                <a:gd name="T0" fmla="*/ 1 w 1"/>
                <a:gd name="T1" fmla="*/ 7 h 7"/>
                <a:gd name="T2" fmla="*/ 1 w 1"/>
                <a:gd name="T3" fmla="*/ 0 h 7"/>
                <a:gd name="T4" fmla="*/ 0 w 1"/>
                <a:gd name="T5" fmla="*/ 0 h 7"/>
                <a:gd name="T6" fmla="*/ 1 w 1"/>
                <a:gd name="T7" fmla="*/ 7 h 7"/>
                <a:gd name="T8" fmla="*/ 0 60000 65536"/>
                <a:gd name="T9" fmla="*/ 0 60000 65536"/>
                <a:gd name="T10" fmla="*/ 0 60000 65536"/>
                <a:gd name="T11" fmla="*/ 0 60000 65536"/>
                <a:gd name="T12" fmla="*/ 0 w 1"/>
                <a:gd name="T13" fmla="*/ 0 h 7"/>
                <a:gd name="T14" fmla="*/ 1 w 1"/>
                <a:gd name="T15" fmla="*/ 7 h 7"/>
              </a:gdLst>
              <a:ahLst/>
              <a:cxnLst>
                <a:cxn ang="T8">
                  <a:pos x="T0" y="T1"/>
                </a:cxn>
                <a:cxn ang="T9">
                  <a:pos x="T2" y="T3"/>
                </a:cxn>
                <a:cxn ang="T10">
                  <a:pos x="T4" y="T5"/>
                </a:cxn>
                <a:cxn ang="T11">
                  <a:pos x="T6" y="T7"/>
                </a:cxn>
              </a:cxnLst>
              <a:rect l="T12" t="T13" r="T14" b="T15"/>
              <a:pathLst>
                <a:path w="1" h="7">
                  <a:moveTo>
                    <a:pt x="1" y="7"/>
                  </a:moveTo>
                  <a:lnTo>
                    <a:pt x="1" y="0"/>
                  </a:lnTo>
                  <a:lnTo>
                    <a:pt x="0" y="0"/>
                  </a:lnTo>
                  <a:lnTo>
                    <a:pt x="1" y="7"/>
                  </a:lnTo>
                  <a:close/>
                </a:path>
              </a:pathLst>
            </a:custGeom>
            <a:solidFill>
              <a:srgbClr val="F8BDD6"/>
            </a:solidFill>
            <a:ln w="9525">
              <a:noFill/>
              <a:round/>
              <a:headEnd/>
              <a:tailEnd/>
            </a:ln>
          </p:spPr>
          <p:txBody>
            <a:bodyPr/>
            <a:lstStyle/>
            <a:p>
              <a:endParaRPr lang="ru-RU"/>
            </a:p>
          </p:txBody>
        </p:sp>
        <p:sp>
          <p:nvSpPr>
            <p:cNvPr id="162425" name="Freeform 4082"/>
            <p:cNvSpPr>
              <a:spLocks/>
            </p:cNvSpPr>
            <p:nvPr/>
          </p:nvSpPr>
          <p:spPr bwMode="auto">
            <a:xfrm>
              <a:off x="2555" y="572"/>
              <a:ext cx="6" cy="2"/>
            </a:xfrm>
            <a:custGeom>
              <a:avLst/>
              <a:gdLst>
                <a:gd name="T0" fmla="*/ 0 w 6"/>
                <a:gd name="T1" fmla="*/ 2 h 2"/>
                <a:gd name="T2" fmla="*/ 0 w 6"/>
                <a:gd name="T3" fmla="*/ 1 h 2"/>
                <a:gd name="T4" fmla="*/ 6 w 6"/>
                <a:gd name="T5" fmla="*/ 1 h 2"/>
                <a:gd name="T6" fmla="*/ 4 w 6"/>
                <a:gd name="T7" fmla="*/ 0 h 2"/>
                <a:gd name="T8" fmla="*/ 0 w 6"/>
                <a:gd name="T9" fmla="*/ 2 h 2"/>
                <a:gd name="T10" fmla="*/ 0 60000 65536"/>
                <a:gd name="T11" fmla="*/ 0 60000 65536"/>
                <a:gd name="T12" fmla="*/ 0 60000 65536"/>
                <a:gd name="T13" fmla="*/ 0 60000 65536"/>
                <a:gd name="T14" fmla="*/ 0 60000 65536"/>
                <a:gd name="T15" fmla="*/ 0 w 6"/>
                <a:gd name="T16" fmla="*/ 0 h 2"/>
                <a:gd name="T17" fmla="*/ 6 w 6"/>
                <a:gd name="T18" fmla="*/ 2 h 2"/>
              </a:gdLst>
              <a:ahLst/>
              <a:cxnLst>
                <a:cxn ang="T10">
                  <a:pos x="T0" y="T1"/>
                </a:cxn>
                <a:cxn ang="T11">
                  <a:pos x="T2" y="T3"/>
                </a:cxn>
                <a:cxn ang="T12">
                  <a:pos x="T4" y="T5"/>
                </a:cxn>
                <a:cxn ang="T13">
                  <a:pos x="T6" y="T7"/>
                </a:cxn>
                <a:cxn ang="T14">
                  <a:pos x="T8" y="T9"/>
                </a:cxn>
              </a:cxnLst>
              <a:rect l="T15" t="T16" r="T17" b="T18"/>
              <a:pathLst>
                <a:path w="6" h="2">
                  <a:moveTo>
                    <a:pt x="0" y="2"/>
                  </a:moveTo>
                  <a:lnTo>
                    <a:pt x="0" y="1"/>
                  </a:lnTo>
                  <a:lnTo>
                    <a:pt x="6" y="1"/>
                  </a:lnTo>
                  <a:lnTo>
                    <a:pt x="4" y="0"/>
                  </a:lnTo>
                  <a:lnTo>
                    <a:pt x="0" y="2"/>
                  </a:lnTo>
                  <a:close/>
                </a:path>
              </a:pathLst>
            </a:custGeom>
            <a:solidFill>
              <a:srgbClr val="F8BDD6"/>
            </a:solidFill>
            <a:ln w="9525">
              <a:noFill/>
              <a:round/>
              <a:headEnd/>
              <a:tailEnd/>
            </a:ln>
          </p:spPr>
          <p:txBody>
            <a:bodyPr/>
            <a:lstStyle/>
            <a:p>
              <a:endParaRPr lang="ru-RU"/>
            </a:p>
          </p:txBody>
        </p:sp>
        <p:sp>
          <p:nvSpPr>
            <p:cNvPr id="162426" name="Freeform 4083"/>
            <p:cNvSpPr>
              <a:spLocks/>
            </p:cNvSpPr>
            <p:nvPr/>
          </p:nvSpPr>
          <p:spPr bwMode="auto">
            <a:xfrm>
              <a:off x="3325" y="1121"/>
              <a:ext cx="89" cy="88"/>
            </a:xfrm>
            <a:custGeom>
              <a:avLst/>
              <a:gdLst>
                <a:gd name="T0" fmla="*/ 3 w 89"/>
                <a:gd name="T1" fmla="*/ 26 h 88"/>
                <a:gd name="T2" fmla="*/ 7 w 89"/>
                <a:gd name="T3" fmla="*/ 18 h 88"/>
                <a:gd name="T4" fmla="*/ 14 w 89"/>
                <a:gd name="T5" fmla="*/ 12 h 88"/>
                <a:gd name="T6" fmla="*/ 20 w 89"/>
                <a:gd name="T7" fmla="*/ 6 h 88"/>
                <a:gd name="T8" fmla="*/ 28 w 89"/>
                <a:gd name="T9" fmla="*/ 3 h 88"/>
                <a:gd name="T10" fmla="*/ 36 w 89"/>
                <a:gd name="T11" fmla="*/ 0 h 88"/>
                <a:gd name="T12" fmla="*/ 45 w 89"/>
                <a:gd name="T13" fmla="*/ 0 h 88"/>
                <a:gd name="T14" fmla="*/ 54 w 89"/>
                <a:gd name="T15" fmla="*/ 2 h 88"/>
                <a:gd name="T16" fmla="*/ 62 w 89"/>
                <a:gd name="T17" fmla="*/ 3 h 88"/>
                <a:gd name="T18" fmla="*/ 70 w 89"/>
                <a:gd name="T19" fmla="*/ 8 h 88"/>
                <a:gd name="T20" fmla="*/ 76 w 89"/>
                <a:gd name="T21" fmla="*/ 14 h 88"/>
                <a:gd name="T22" fmla="*/ 81 w 89"/>
                <a:gd name="T23" fmla="*/ 21 h 88"/>
                <a:gd name="T24" fmla="*/ 86 w 89"/>
                <a:gd name="T25" fmla="*/ 27 h 88"/>
                <a:gd name="T26" fmla="*/ 87 w 89"/>
                <a:gd name="T27" fmla="*/ 37 h 88"/>
                <a:gd name="T28" fmla="*/ 89 w 89"/>
                <a:gd name="T29" fmla="*/ 45 h 88"/>
                <a:gd name="T30" fmla="*/ 87 w 89"/>
                <a:gd name="T31" fmla="*/ 53 h 88"/>
                <a:gd name="T32" fmla="*/ 85 w 89"/>
                <a:gd name="T33" fmla="*/ 61 h 88"/>
                <a:gd name="T34" fmla="*/ 80 w 89"/>
                <a:gd name="T35" fmla="*/ 69 h 88"/>
                <a:gd name="T36" fmla="*/ 75 w 89"/>
                <a:gd name="T37" fmla="*/ 75 h 88"/>
                <a:gd name="T38" fmla="*/ 68 w 89"/>
                <a:gd name="T39" fmla="*/ 80 h 88"/>
                <a:gd name="T40" fmla="*/ 60 w 89"/>
                <a:gd name="T41" fmla="*/ 85 h 88"/>
                <a:gd name="T42" fmla="*/ 53 w 89"/>
                <a:gd name="T43" fmla="*/ 86 h 88"/>
                <a:gd name="T44" fmla="*/ 43 w 89"/>
                <a:gd name="T45" fmla="*/ 88 h 88"/>
                <a:gd name="T46" fmla="*/ 35 w 89"/>
                <a:gd name="T47" fmla="*/ 86 h 88"/>
                <a:gd name="T48" fmla="*/ 25 w 89"/>
                <a:gd name="T49" fmla="*/ 84 h 88"/>
                <a:gd name="T50" fmla="*/ 17 w 89"/>
                <a:gd name="T51" fmla="*/ 79 h 88"/>
                <a:gd name="T52" fmla="*/ 11 w 89"/>
                <a:gd name="T53" fmla="*/ 74 h 88"/>
                <a:gd name="T54" fmla="*/ 6 w 89"/>
                <a:gd name="T55" fmla="*/ 67 h 88"/>
                <a:gd name="T56" fmla="*/ 3 w 89"/>
                <a:gd name="T57" fmla="*/ 60 h 88"/>
                <a:gd name="T58" fmla="*/ 0 w 89"/>
                <a:gd name="T59" fmla="*/ 52 h 88"/>
                <a:gd name="T60" fmla="*/ 0 w 89"/>
                <a:gd name="T61" fmla="*/ 44 h 88"/>
                <a:gd name="T62" fmla="*/ 0 w 89"/>
                <a:gd name="T63" fmla="*/ 33 h 88"/>
                <a:gd name="T64" fmla="*/ 3 w 89"/>
                <a:gd name="T65" fmla="*/ 26 h 8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9"/>
                <a:gd name="T100" fmla="*/ 0 h 88"/>
                <a:gd name="T101" fmla="*/ 89 w 89"/>
                <a:gd name="T102" fmla="*/ 88 h 8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9" h="88">
                  <a:moveTo>
                    <a:pt x="3" y="26"/>
                  </a:moveTo>
                  <a:lnTo>
                    <a:pt x="7" y="18"/>
                  </a:lnTo>
                  <a:lnTo>
                    <a:pt x="14" y="12"/>
                  </a:lnTo>
                  <a:lnTo>
                    <a:pt x="20" y="6"/>
                  </a:lnTo>
                  <a:lnTo>
                    <a:pt x="28" y="3"/>
                  </a:lnTo>
                  <a:lnTo>
                    <a:pt x="36" y="0"/>
                  </a:lnTo>
                  <a:lnTo>
                    <a:pt x="45" y="0"/>
                  </a:lnTo>
                  <a:lnTo>
                    <a:pt x="54" y="2"/>
                  </a:lnTo>
                  <a:lnTo>
                    <a:pt x="62" y="3"/>
                  </a:lnTo>
                  <a:lnTo>
                    <a:pt x="70" y="8"/>
                  </a:lnTo>
                  <a:lnTo>
                    <a:pt x="76" y="14"/>
                  </a:lnTo>
                  <a:lnTo>
                    <a:pt x="81" y="21"/>
                  </a:lnTo>
                  <a:lnTo>
                    <a:pt x="86" y="27"/>
                  </a:lnTo>
                  <a:lnTo>
                    <a:pt x="87" y="37"/>
                  </a:lnTo>
                  <a:lnTo>
                    <a:pt x="89" y="45"/>
                  </a:lnTo>
                  <a:lnTo>
                    <a:pt x="87" y="53"/>
                  </a:lnTo>
                  <a:lnTo>
                    <a:pt x="85" y="61"/>
                  </a:lnTo>
                  <a:lnTo>
                    <a:pt x="80" y="69"/>
                  </a:lnTo>
                  <a:lnTo>
                    <a:pt x="75" y="75"/>
                  </a:lnTo>
                  <a:lnTo>
                    <a:pt x="68" y="80"/>
                  </a:lnTo>
                  <a:lnTo>
                    <a:pt x="60" y="85"/>
                  </a:lnTo>
                  <a:lnTo>
                    <a:pt x="53" y="86"/>
                  </a:lnTo>
                  <a:lnTo>
                    <a:pt x="43" y="88"/>
                  </a:lnTo>
                  <a:lnTo>
                    <a:pt x="35" y="86"/>
                  </a:lnTo>
                  <a:lnTo>
                    <a:pt x="25" y="84"/>
                  </a:lnTo>
                  <a:lnTo>
                    <a:pt x="17" y="79"/>
                  </a:lnTo>
                  <a:lnTo>
                    <a:pt x="11" y="74"/>
                  </a:lnTo>
                  <a:lnTo>
                    <a:pt x="6" y="67"/>
                  </a:lnTo>
                  <a:lnTo>
                    <a:pt x="3" y="60"/>
                  </a:lnTo>
                  <a:lnTo>
                    <a:pt x="0" y="52"/>
                  </a:lnTo>
                  <a:lnTo>
                    <a:pt x="0" y="44"/>
                  </a:lnTo>
                  <a:lnTo>
                    <a:pt x="0" y="33"/>
                  </a:lnTo>
                  <a:lnTo>
                    <a:pt x="3" y="26"/>
                  </a:lnTo>
                  <a:close/>
                </a:path>
              </a:pathLst>
            </a:custGeom>
            <a:solidFill>
              <a:srgbClr val="F561AF"/>
            </a:solidFill>
            <a:ln w="9525">
              <a:noFill/>
              <a:round/>
              <a:headEnd/>
              <a:tailEnd/>
            </a:ln>
          </p:spPr>
          <p:txBody>
            <a:bodyPr/>
            <a:lstStyle/>
            <a:p>
              <a:endParaRPr lang="ru-RU"/>
            </a:p>
          </p:txBody>
        </p:sp>
        <p:sp>
          <p:nvSpPr>
            <p:cNvPr id="162427" name="Freeform 4084"/>
            <p:cNvSpPr>
              <a:spLocks/>
            </p:cNvSpPr>
            <p:nvPr/>
          </p:nvSpPr>
          <p:spPr bwMode="auto">
            <a:xfrm>
              <a:off x="3325" y="1118"/>
              <a:ext cx="62" cy="32"/>
            </a:xfrm>
            <a:custGeom>
              <a:avLst/>
              <a:gdLst>
                <a:gd name="T0" fmla="*/ 0 w 62"/>
                <a:gd name="T1" fmla="*/ 28 h 32"/>
                <a:gd name="T2" fmla="*/ 11 w 62"/>
                <a:gd name="T3" fmla="*/ 14 h 32"/>
                <a:gd name="T4" fmla="*/ 26 w 62"/>
                <a:gd name="T5" fmla="*/ 4 h 32"/>
                <a:gd name="T6" fmla="*/ 44 w 62"/>
                <a:gd name="T7" fmla="*/ 0 h 32"/>
                <a:gd name="T8" fmla="*/ 62 w 62"/>
                <a:gd name="T9" fmla="*/ 4 h 32"/>
                <a:gd name="T10" fmla="*/ 59 w 62"/>
                <a:gd name="T11" fmla="*/ 8 h 32"/>
                <a:gd name="T12" fmla="*/ 44 w 62"/>
                <a:gd name="T13" fmla="*/ 5 h 32"/>
                <a:gd name="T14" fmla="*/ 29 w 62"/>
                <a:gd name="T15" fmla="*/ 8 h 32"/>
                <a:gd name="T16" fmla="*/ 15 w 62"/>
                <a:gd name="T17" fmla="*/ 17 h 32"/>
                <a:gd name="T18" fmla="*/ 5 w 62"/>
                <a:gd name="T19" fmla="*/ 32 h 32"/>
                <a:gd name="T20" fmla="*/ 0 w 62"/>
                <a:gd name="T21" fmla="*/ 28 h 3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32"/>
                <a:gd name="T35" fmla="*/ 62 w 62"/>
                <a:gd name="T36" fmla="*/ 32 h 3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32">
                  <a:moveTo>
                    <a:pt x="0" y="28"/>
                  </a:moveTo>
                  <a:lnTo>
                    <a:pt x="11" y="14"/>
                  </a:lnTo>
                  <a:lnTo>
                    <a:pt x="26" y="4"/>
                  </a:lnTo>
                  <a:lnTo>
                    <a:pt x="44" y="0"/>
                  </a:lnTo>
                  <a:lnTo>
                    <a:pt x="62" y="4"/>
                  </a:lnTo>
                  <a:lnTo>
                    <a:pt x="59" y="8"/>
                  </a:lnTo>
                  <a:lnTo>
                    <a:pt x="44" y="5"/>
                  </a:lnTo>
                  <a:lnTo>
                    <a:pt x="29" y="8"/>
                  </a:lnTo>
                  <a:lnTo>
                    <a:pt x="15" y="17"/>
                  </a:lnTo>
                  <a:lnTo>
                    <a:pt x="5" y="32"/>
                  </a:lnTo>
                  <a:lnTo>
                    <a:pt x="0" y="28"/>
                  </a:lnTo>
                  <a:close/>
                </a:path>
              </a:pathLst>
            </a:custGeom>
            <a:solidFill>
              <a:srgbClr val="F8BDD6"/>
            </a:solidFill>
            <a:ln w="9525">
              <a:noFill/>
              <a:round/>
              <a:headEnd/>
              <a:tailEnd/>
            </a:ln>
          </p:spPr>
          <p:txBody>
            <a:bodyPr/>
            <a:lstStyle/>
            <a:p>
              <a:endParaRPr lang="ru-RU"/>
            </a:p>
          </p:txBody>
        </p:sp>
        <p:sp>
          <p:nvSpPr>
            <p:cNvPr id="162428" name="Freeform 4085"/>
            <p:cNvSpPr>
              <a:spLocks/>
            </p:cNvSpPr>
            <p:nvPr/>
          </p:nvSpPr>
          <p:spPr bwMode="auto">
            <a:xfrm>
              <a:off x="3383" y="1121"/>
              <a:ext cx="33" cy="61"/>
            </a:xfrm>
            <a:custGeom>
              <a:avLst/>
              <a:gdLst>
                <a:gd name="T0" fmla="*/ 5 w 33"/>
                <a:gd name="T1" fmla="*/ 0 h 61"/>
                <a:gd name="T2" fmla="*/ 18 w 33"/>
                <a:gd name="T3" fmla="*/ 10 h 61"/>
                <a:gd name="T4" fmla="*/ 29 w 33"/>
                <a:gd name="T5" fmla="*/ 27 h 61"/>
                <a:gd name="T6" fmla="*/ 33 w 33"/>
                <a:gd name="T7" fmla="*/ 45 h 61"/>
                <a:gd name="T8" fmla="*/ 28 w 33"/>
                <a:gd name="T9" fmla="*/ 61 h 61"/>
                <a:gd name="T10" fmla="*/ 22 w 33"/>
                <a:gd name="T11" fmla="*/ 59 h 61"/>
                <a:gd name="T12" fmla="*/ 26 w 33"/>
                <a:gd name="T13" fmla="*/ 45 h 61"/>
                <a:gd name="T14" fmla="*/ 23 w 33"/>
                <a:gd name="T15" fmla="*/ 29 h 61"/>
                <a:gd name="T16" fmla="*/ 14 w 33"/>
                <a:gd name="T17" fmla="*/ 14 h 61"/>
                <a:gd name="T18" fmla="*/ 0 w 33"/>
                <a:gd name="T19" fmla="*/ 5 h 61"/>
                <a:gd name="T20" fmla="*/ 5 w 33"/>
                <a:gd name="T21" fmla="*/ 0 h 6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
                <a:gd name="T34" fmla="*/ 0 h 61"/>
                <a:gd name="T35" fmla="*/ 33 w 33"/>
                <a:gd name="T36" fmla="*/ 61 h 6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 h="61">
                  <a:moveTo>
                    <a:pt x="5" y="0"/>
                  </a:moveTo>
                  <a:lnTo>
                    <a:pt x="18" y="10"/>
                  </a:lnTo>
                  <a:lnTo>
                    <a:pt x="29" y="27"/>
                  </a:lnTo>
                  <a:lnTo>
                    <a:pt x="33" y="45"/>
                  </a:lnTo>
                  <a:lnTo>
                    <a:pt x="28" y="61"/>
                  </a:lnTo>
                  <a:lnTo>
                    <a:pt x="22" y="59"/>
                  </a:lnTo>
                  <a:lnTo>
                    <a:pt x="26" y="45"/>
                  </a:lnTo>
                  <a:lnTo>
                    <a:pt x="23" y="29"/>
                  </a:lnTo>
                  <a:lnTo>
                    <a:pt x="14" y="14"/>
                  </a:lnTo>
                  <a:lnTo>
                    <a:pt x="0" y="5"/>
                  </a:lnTo>
                  <a:lnTo>
                    <a:pt x="5" y="0"/>
                  </a:lnTo>
                  <a:close/>
                </a:path>
              </a:pathLst>
            </a:custGeom>
            <a:solidFill>
              <a:srgbClr val="F8BDD6"/>
            </a:solidFill>
            <a:ln w="9525">
              <a:noFill/>
              <a:round/>
              <a:headEnd/>
              <a:tailEnd/>
            </a:ln>
          </p:spPr>
          <p:txBody>
            <a:bodyPr/>
            <a:lstStyle/>
            <a:p>
              <a:endParaRPr lang="ru-RU"/>
            </a:p>
          </p:txBody>
        </p:sp>
        <p:sp>
          <p:nvSpPr>
            <p:cNvPr id="162429" name="Freeform 4086"/>
            <p:cNvSpPr>
              <a:spLocks/>
            </p:cNvSpPr>
            <p:nvPr/>
          </p:nvSpPr>
          <p:spPr bwMode="auto">
            <a:xfrm>
              <a:off x="3381" y="1121"/>
              <a:ext cx="5" cy="5"/>
            </a:xfrm>
            <a:custGeom>
              <a:avLst/>
              <a:gdLst>
                <a:gd name="T0" fmla="*/ 5 w 5"/>
                <a:gd name="T1" fmla="*/ 0 h 5"/>
                <a:gd name="T2" fmla="*/ 0 w 5"/>
                <a:gd name="T3" fmla="*/ 5 h 5"/>
                <a:gd name="T4" fmla="*/ 2 w 5"/>
                <a:gd name="T5" fmla="*/ 5 h 5"/>
                <a:gd name="T6" fmla="*/ 5 w 5"/>
                <a:gd name="T7" fmla="*/ 0 h 5"/>
                <a:gd name="T8" fmla="*/ 0 60000 65536"/>
                <a:gd name="T9" fmla="*/ 0 60000 65536"/>
                <a:gd name="T10" fmla="*/ 0 60000 65536"/>
                <a:gd name="T11" fmla="*/ 0 60000 65536"/>
                <a:gd name="T12" fmla="*/ 0 w 5"/>
                <a:gd name="T13" fmla="*/ 0 h 5"/>
                <a:gd name="T14" fmla="*/ 5 w 5"/>
                <a:gd name="T15" fmla="*/ 5 h 5"/>
              </a:gdLst>
              <a:ahLst/>
              <a:cxnLst>
                <a:cxn ang="T8">
                  <a:pos x="T0" y="T1"/>
                </a:cxn>
                <a:cxn ang="T9">
                  <a:pos x="T2" y="T3"/>
                </a:cxn>
                <a:cxn ang="T10">
                  <a:pos x="T4" y="T5"/>
                </a:cxn>
                <a:cxn ang="T11">
                  <a:pos x="T6" y="T7"/>
                </a:cxn>
              </a:cxnLst>
              <a:rect l="T12" t="T13" r="T14" b="T15"/>
              <a:pathLst>
                <a:path w="5" h="5">
                  <a:moveTo>
                    <a:pt x="5" y="0"/>
                  </a:moveTo>
                  <a:lnTo>
                    <a:pt x="0" y="5"/>
                  </a:lnTo>
                  <a:lnTo>
                    <a:pt x="2" y="5"/>
                  </a:lnTo>
                  <a:lnTo>
                    <a:pt x="5" y="0"/>
                  </a:lnTo>
                  <a:close/>
                </a:path>
              </a:pathLst>
            </a:custGeom>
            <a:solidFill>
              <a:srgbClr val="F8BDD6"/>
            </a:solidFill>
            <a:ln w="9525">
              <a:noFill/>
              <a:round/>
              <a:headEnd/>
              <a:tailEnd/>
            </a:ln>
          </p:spPr>
          <p:txBody>
            <a:bodyPr/>
            <a:lstStyle/>
            <a:p>
              <a:endParaRPr lang="ru-RU"/>
            </a:p>
          </p:txBody>
        </p:sp>
        <p:sp>
          <p:nvSpPr>
            <p:cNvPr id="162430" name="Freeform 4087"/>
            <p:cNvSpPr>
              <a:spLocks/>
            </p:cNvSpPr>
            <p:nvPr/>
          </p:nvSpPr>
          <p:spPr bwMode="auto">
            <a:xfrm>
              <a:off x="3350" y="1179"/>
              <a:ext cx="60" cy="30"/>
            </a:xfrm>
            <a:custGeom>
              <a:avLst/>
              <a:gdLst>
                <a:gd name="T0" fmla="*/ 60 w 60"/>
                <a:gd name="T1" fmla="*/ 5 h 30"/>
                <a:gd name="T2" fmla="*/ 50 w 60"/>
                <a:gd name="T3" fmla="*/ 18 h 30"/>
                <a:gd name="T4" fmla="*/ 35 w 60"/>
                <a:gd name="T5" fmla="*/ 29 h 30"/>
                <a:gd name="T6" fmla="*/ 18 w 60"/>
                <a:gd name="T7" fmla="*/ 30 h 30"/>
                <a:gd name="T8" fmla="*/ 0 w 60"/>
                <a:gd name="T9" fmla="*/ 27 h 30"/>
                <a:gd name="T10" fmla="*/ 0 w 60"/>
                <a:gd name="T11" fmla="*/ 21 h 30"/>
                <a:gd name="T12" fmla="*/ 18 w 60"/>
                <a:gd name="T13" fmla="*/ 25 h 30"/>
                <a:gd name="T14" fmla="*/ 33 w 60"/>
                <a:gd name="T15" fmla="*/ 23 h 30"/>
                <a:gd name="T16" fmla="*/ 46 w 60"/>
                <a:gd name="T17" fmla="*/ 14 h 30"/>
                <a:gd name="T18" fmla="*/ 55 w 60"/>
                <a:gd name="T19" fmla="*/ 0 h 30"/>
                <a:gd name="T20" fmla="*/ 60 w 60"/>
                <a:gd name="T21" fmla="*/ 5 h 3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0"/>
                <a:gd name="T34" fmla="*/ 0 h 30"/>
                <a:gd name="T35" fmla="*/ 60 w 60"/>
                <a:gd name="T36" fmla="*/ 30 h 3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0" h="30">
                  <a:moveTo>
                    <a:pt x="60" y="5"/>
                  </a:moveTo>
                  <a:lnTo>
                    <a:pt x="50" y="18"/>
                  </a:lnTo>
                  <a:lnTo>
                    <a:pt x="35" y="29"/>
                  </a:lnTo>
                  <a:lnTo>
                    <a:pt x="18" y="30"/>
                  </a:lnTo>
                  <a:lnTo>
                    <a:pt x="0" y="27"/>
                  </a:lnTo>
                  <a:lnTo>
                    <a:pt x="0" y="21"/>
                  </a:lnTo>
                  <a:lnTo>
                    <a:pt x="18" y="25"/>
                  </a:lnTo>
                  <a:lnTo>
                    <a:pt x="33" y="23"/>
                  </a:lnTo>
                  <a:lnTo>
                    <a:pt x="46" y="14"/>
                  </a:lnTo>
                  <a:lnTo>
                    <a:pt x="55" y="0"/>
                  </a:lnTo>
                  <a:lnTo>
                    <a:pt x="60" y="5"/>
                  </a:lnTo>
                  <a:close/>
                </a:path>
              </a:pathLst>
            </a:custGeom>
            <a:solidFill>
              <a:srgbClr val="F8BDD6"/>
            </a:solidFill>
            <a:ln w="9525">
              <a:noFill/>
              <a:round/>
              <a:headEnd/>
              <a:tailEnd/>
            </a:ln>
          </p:spPr>
          <p:txBody>
            <a:bodyPr/>
            <a:lstStyle/>
            <a:p>
              <a:endParaRPr lang="ru-RU"/>
            </a:p>
          </p:txBody>
        </p:sp>
        <p:sp>
          <p:nvSpPr>
            <p:cNvPr id="162431" name="Freeform 4088"/>
            <p:cNvSpPr>
              <a:spLocks/>
            </p:cNvSpPr>
            <p:nvPr/>
          </p:nvSpPr>
          <p:spPr bwMode="auto">
            <a:xfrm>
              <a:off x="3404" y="1179"/>
              <a:ext cx="7" cy="5"/>
            </a:xfrm>
            <a:custGeom>
              <a:avLst/>
              <a:gdLst>
                <a:gd name="T0" fmla="*/ 7 w 7"/>
                <a:gd name="T1" fmla="*/ 3 h 5"/>
                <a:gd name="T2" fmla="*/ 5 w 7"/>
                <a:gd name="T3" fmla="*/ 5 h 5"/>
                <a:gd name="T4" fmla="*/ 0 w 7"/>
                <a:gd name="T5" fmla="*/ 0 h 5"/>
                <a:gd name="T6" fmla="*/ 0 w 7"/>
                <a:gd name="T7" fmla="*/ 1 h 5"/>
                <a:gd name="T8" fmla="*/ 7 w 7"/>
                <a:gd name="T9" fmla="*/ 3 h 5"/>
                <a:gd name="T10" fmla="*/ 0 60000 65536"/>
                <a:gd name="T11" fmla="*/ 0 60000 65536"/>
                <a:gd name="T12" fmla="*/ 0 60000 65536"/>
                <a:gd name="T13" fmla="*/ 0 60000 65536"/>
                <a:gd name="T14" fmla="*/ 0 60000 65536"/>
                <a:gd name="T15" fmla="*/ 0 w 7"/>
                <a:gd name="T16" fmla="*/ 0 h 5"/>
                <a:gd name="T17" fmla="*/ 7 w 7"/>
                <a:gd name="T18" fmla="*/ 5 h 5"/>
              </a:gdLst>
              <a:ahLst/>
              <a:cxnLst>
                <a:cxn ang="T10">
                  <a:pos x="T0" y="T1"/>
                </a:cxn>
                <a:cxn ang="T11">
                  <a:pos x="T2" y="T3"/>
                </a:cxn>
                <a:cxn ang="T12">
                  <a:pos x="T4" y="T5"/>
                </a:cxn>
                <a:cxn ang="T13">
                  <a:pos x="T6" y="T7"/>
                </a:cxn>
                <a:cxn ang="T14">
                  <a:pos x="T8" y="T9"/>
                </a:cxn>
              </a:cxnLst>
              <a:rect l="T15" t="T16" r="T17" b="T18"/>
              <a:pathLst>
                <a:path w="7" h="5">
                  <a:moveTo>
                    <a:pt x="7" y="3"/>
                  </a:moveTo>
                  <a:lnTo>
                    <a:pt x="5" y="5"/>
                  </a:lnTo>
                  <a:lnTo>
                    <a:pt x="0" y="0"/>
                  </a:lnTo>
                  <a:lnTo>
                    <a:pt x="0" y="1"/>
                  </a:lnTo>
                  <a:lnTo>
                    <a:pt x="7" y="3"/>
                  </a:lnTo>
                  <a:close/>
                </a:path>
              </a:pathLst>
            </a:custGeom>
            <a:solidFill>
              <a:srgbClr val="F8BDD6"/>
            </a:solidFill>
            <a:ln w="9525">
              <a:noFill/>
              <a:round/>
              <a:headEnd/>
              <a:tailEnd/>
            </a:ln>
          </p:spPr>
          <p:txBody>
            <a:bodyPr/>
            <a:lstStyle/>
            <a:p>
              <a:endParaRPr lang="ru-RU"/>
            </a:p>
          </p:txBody>
        </p:sp>
        <p:sp>
          <p:nvSpPr>
            <p:cNvPr id="162432" name="Freeform 4089"/>
            <p:cNvSpPr>
              <a:spLocks/>
            </p:cNvSpPr>
            <p:nvPr/>
          </p:nvSpPr>
          <p:spPr bwMode="auto">
            <a:xfrm>
              <a:off x="3322" y="1147"/>
              <a:ext cx="29" cy="59"/>
            </a:xfrm>
            <a:custGeom>
              <a:avLst/>
              <a:gdLst>
                <a:gd name="T0" fmla="*/ 25 w 29"/>
                <a:gd name="T1" fmla="*/ 59 h 59"/>
                <a:gd name="T2" fmla="*/ 11 w 29"/>
                <a:gd name="T3" fmla="*/ 49 h 59"/>
                <a:gd name="T4" fmla="*/ 3 w 29"/>
                <a:gd name="T5" fmla="*/ 35 h 59"/>
                <a:gd name="T6" fmla="*/ 0 w 29"/>
                <a:gd name="T7" fmla="*/ 18 h 59"/>
                <a:gd name="T8" fmla="*/ 3 w 29"/>
                <a:gd name="T9" fmla="*/ 0 h 59"/>
                <a:gd name="T10" fmla="*/ 8 w 29"/>
                <a:gd name="T11" fmla="*/ 0 h 59"/>
                <a:gd name="T12" fmla="*/ 5 w 29"/>
                <a:gd name="T13" fmla="*/ 18 h 59"/>
                <a:gd name="T14" fmla="*/ 8 w 29"/>
                <a:gd name="T15" fmla="*/ 32 h 59"/>
                <a:gd name="T16" fmla="*/ 16 w 29"/>
                <a:gd name="T17" fmla="*/ 45 h 59"/>
                <a:gd name="T18" fmla="*/ 29 w 29"/>
                <a:gd name="T19" fmla="*/ 54 h 59"/>
                <a:gd name="T20" fmla="*/ 25 w 29"/>
                <a:gd name="T21" fmla="*/ 59 h 5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
                <a:gd name="T34" fmla="*/ 0 h 59"/>
                <a:gd name="T35" fmla="*/ 29 w 29"/>
                <a:gd name="T36" fmla="*/ 59 h 5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 h="59">
                  <a:moveTo>
                    <a:pt x="25" y="59"/>
                  </a:moveTo>
                  <a:lnTo>
                    <a:pt x="11" y="49"/>
                  </a:lnTo>
                  <a:lnTo>
                    <a:pt x="3" y="35"/>
                  </a:lnTo>
                  <a:lnTo>
                    <a:pt x="0" y="18"/>
                  </a:lnTo>
                  <a:lnTo>
                    <a:pt x="3" y="0"/>
                  </a:lnTo>
                  <a:lnTo>
                    <a:pt x="8" y="0"/>
                  </a:lnTo>
                  <a:lnTo>
                    <a:pt x="5" y="18"/>
                  </a:lnTo>
                  <a:lnTo>
                    <a:pt x="8" y="32"/>
                  </a:lnTo>
                  <a:lnTo>
                    <a:pt x="16" y="45"/>
                  </a:lnTo>
                  <a:lnTo>
                    <a:pt x="29" y="54"/>
                  </a:lnTo>
                  <a:lnTo>
                    <a:pt x="25" y="59"/>
                  </a:lnTo>
                  <a:close/>
                </a:path>
              </a:pathLst>
            </a:custGeom>
            <a:solidFill>
              <a:srgbClr val="F8BDD6"/>
            </a:solidFill>
            <a:ln w="9525">
              <a:noFill/>
              <a:round/>
              <a:headEnd/>
              <a:tailEnd/>
            </a:ln>
          </p:spPr>
          <p:txBody>
            <a:bodyPr/>
            <a:lstStyle/>
            <a:p>
              <a:endParaRPr lang="ru-RU"/>
            </a:p>
          </p:txBody>
        </p:sp>
        <p:sp>
          <p:nvSpPr>
            <p:cNvPr id="162433" name="Freeform 4090"/>
            <p:cNvSpPr>
              <a:spLocks/>
            </p:cNvSpPr>
            <p:nvPr/>
          </p:nvSpPr>
          <p:spPr bwMode="auto">
            <a:xfrm>
              <a:off x="3346" y="1201"/>
              <a:ext cx="4" cy="6"/>
            </a:xfrm>
            <a:custGeom>
              <a:avLst/>
              <a:gdLst>
                <a:gd name="T0" fmla="*/ 2 w 4"/>
                <a:gd name="T1" fmla="*/ 6 h 6"/>
                <a:gd name="T2" fmla="*/ 1 w 4"/>
                <a:gd name="T3" fmla="*/ 6 h 6"/>
                <a:gd name="T4" fmla="*/ 0 w 4"/>
                <a:gd name="T5" fmla="*/ 5 h 6"/>
                <a:gd name="T6" fmla="*/ 4 w 4"/>
                <a:gd name="T7" fmla="*/ 0 h 6"/>
                <a:gd name="T8" fmla="*/ 2 w 4"/>
                <a:gd name="T9" fmla="*/ 0 h 6"/>
                <a:gd name="T10" fmla="*/ 2 w 4"/>
                <a:gd name="T11" fmla="*/ 6 h 6"/>
                <a:gd name="T12" fmla="*/ 0 60000 65536"/>
                <a:gd name="T13" fmla="*/ 0 60000 65536"/>
                <a:gd name="T14" fmla="*/ 0 60000 65536"/>
                <a:gd name="T15" fmla="*/ 0 60000 65536"/>
                <a:gd name="T16" fmla="*/ 0 60000 65536"/>
                <a:gd name="T17" fmla="*/ 0 60000 65536"/>
                <a:gd name="T18" fmla="*/ 0 w 4"/>
                <a:gd name="T19" fmla="*/ 0 h 6"/>
                <a:gd name="T20" fmla="*/ 4 w 4"/>
                <a:gd name="T21" fmla="*/ 6 h 6"/>
              </a:gdLst>
              <a:ahLst/>
              <a:cxnLst>
                <a:cxn ang="T12">
                  <a:pos x="T0" y="T1"/>
                </a:cxn>
                <a:cxn ang="T13">
                  <a:pos x="T2" y="T3"/>
                </a:cxn>
                <a:cxn ang="T14">
                  <a:pos x="T4" y="T5"/>
                </a:cxn>
                <a:cxn ang="T15">
                  <a:pos x="T6" y="T7"/>
                </a:cxn>
                <a:cxn ang="T16">
                  <a:pos x="T8" y="T9"/>
                </a:cxn>
                <a:cxn ang="T17">
                  <a:pos x="T10" y="T11"/>
                </a:cxn>
              </a:cxnLst>
              <a:rect l="T18" t="T19" r="T20" b="T21"/>
              <a:pathLst>
                <a:path w="4" h="6">
                  <a:moveTo>
                    <a:pt x="2" y="6"/>
                  </a:moveTo>
                  <a:lnTo>
                    <a:pt x="1" y="6"/>
                  </a:lnTo>
                  <a:lnTo>
                    <a:pt x="0" y="5"/>
                  </a:lnTo>
                  <a:lnTo>
                    <a:pt x="4" y="0"/>
                  </a:lnTo>
                  <a:lnTo>
                    <a:pt x="2" y="0"/>
                  </a:lnTo>
                  <a:lnTo>
                    <a:pt x="2" y="6"/>
                  </a:lnTo>
                  <a:close/>
                </a:path>
              </a:pathLst>
            </a:custGeom>
            <a:solidFill>
              <a:srgbClr val="F8BDD6"/>
            </a:solidFill>
            <a:ln w="9525">
              <a:noFill/>
              <a:round/>
              <a:headEnd/>
              <a:tailEnd/>
            </a:ln>
          </p:spPr>
          <p:txBody>
            <a:bodyPr/>
            <a:lstStyle/>
            <a:p>
              <a:endParaRPr lang="ru-RU"/>
            </a:p>
          </p:txBody>
        </p:sp>
        <p:sp>
          <p:nvSpPr>
            <p:cNvPr id="162434" name="Freeform 4091"/>
            <p:cNvSpPr>
              <a:spLocks/>
            </p:cNvSpPr>
            <p:nvPr/>
          </p:nvSpPr>
          <p:spPr bwMode="auto">
            <a:xfrm>
              <a:off x="3323" y="1141"/>
              <a:ext cx="5" cy="9"/>
            </a:xfrm>
            <a:custGeom>
              <a:avLst/>
              <a:gdLst>
                <a:gd name="T0" fmla="*/ 0 w 5"/>
                <a:gd name="T1" fmla="*/ 7 h 9"/>
                <a:gd name="T2" fmla="*/ 2 w 5"/>
                <a:gd name="T3" fmla="*/ 0 h 9"/>
                <a:gd name="T4" fmla="*/ 0 w 5"/>
                <a:gd name="T5" fmla="*/ 3 h 9"/>
                <a:gd name="T6" fmla="*/ 5 w 5"/>
                <a:gd name="T7" fmla="*/ 9 h 9"/>
                <a:gd name="T8" fmla="*/ 5 w 5"/>
                <a:gd name="T9" fmla="*/ 7 h 9"/>
                <a:gd name="T10" fmla="*/ 0 w 5"/>
                <a:gd name="T11" fmla="*/ 7 h 9"/>
                <a:gd name="T12" fmla="*/ 0 60000 65536"/>
                <a:gd name="T13" fmla="*/ 0 60000 65536"/>
                <a:gd name="T14" fmla="*/ 0 60000 65536"/>
                <a:gd name="T15" fmla="*/ 0 60000 65536"/>
                <a:gd name="T16" fmla="*/ 0 60000 65536"/>
                <a:gd name="T17" fmla="*/ 0 60000 65536"/>
                <a:gd name="T18" fmla="*/ 0 w 5"/>
                <a:gd name="T19" fmla="*/ 0 h 9"/>
                <a:gd name="T20" fmla="*/ 5 w 5"/>
                <a:gd name="T21" fmla="*/ 9 h 9"/>
              </a:gdLst>
              <a:ahLst/>
              <a:cxnLst>
                <a:cxn ang="T12">
                  <a:pos x="T0" y="T1"/>
                </a:cxn>
                <a:cxn ang="T13">
                  <a:pos x="T2" y="T3"/>
                </a:cxn>
                <a:cxn ang="T14">
                  <a:pos x="T4" y="T5"/>
                </a:cxn>
                <a:cxn ang="T15">
                  <a:pos x="T6" y="T7"/>
                </a:cxn>
                <a:cxn ang="T16">
                  <a:pos x="T8" y="T9"/>
                </a:cxn>
                <a:cxn ang="T17">
                  <a:pos x="T10" y="T11"/>
                </a:cxn>
              </a:cxnLst>
              <a:rect l="T18" t="T19" r="T20" b="T21"/>
              <a:pathLst>
                <a:path w="5" h="9">
                  <a:moveTo>
                    <a:pt x="0" y="7"/>
                  </a:moveTo>
                  <a:lnTo>
                    <a:pt x="2" y="0"/>
                  </a:lnTo>
                  <a:lnTo>
                    <a:pt x="0" y="3"/>
                  </a:lnTo>
                  <a:lnTo>
                    <a:pt x="5" y="9"/>
                  </a:lnTo>
                  <a:lnTo>
                    <a:pt x="5" y="7"/>
                  </a:lnTo>
                  <a:lnTo>
                    <a:pt x="0" y="7"/>
                  </a:lnTo>
                  <a:close/>
                </a:path>
              </a:pathLst>
            </a:custGeom>
            <a:solidFill>
              <a:srgbClr val="F8BDD6"/>
            </a:solidFill>
            <a:ln w="9525">
              <a:noFill/>
              <a:round/>
              <a:headEnd/>
              <a:tailEnd/>
            </a:ln>
          </p:spPr>
          <p:txBody>
            <a:bodyPr/>
            <a:lstStyle/>
            <a:p>
              <a:endParaRPr lang="ru-RU"/>
            </a:p>
          </p:txBody>
        </p:sp>
        <p:sp>
          <p:nvSpPr>
            <p:cNvPr id="162435" name="Freeform 4092"/>
            <p:cNvSpPr>
              <a:spLocks/>
            </p:cNvSpPr>
            <p:nvPr/>
          </p:nvSpPr>
          <p:spPr bwMode="auto">
            <a:xfrm>
              <a:off x="3075" y="1079"/>
              <a:ext cx="90" cy="86"/>
            </a:xfrm>
            <a:custGeom>
              <a:avLst/>
              <a:gdLst>
                <a:gd name="T0" fmla="*/ 2 w 90"/>
                <a:gd name="T1" fmla="*/ 34 h 86"/>
                <a:gd name="T2" fmla="*/ 5 w 90"/>
                <a:gd name="T3" fmla="*/ 26 h 86"/>
                <a:gd name="T4" fmla="*/ 8 w 90"/>
                <a:gd name="T5" fmla="*/ 17 h 86"/>
                <a:gd name="T6" fmla="*/ 14 w 90"/>
                <a:gd name="T7" fmla="*/ 11 h 86"/>
                <a:gd name="T8" fmla="*/ 21 w 90"/>
                <a:gd name="T9" fmla="*/ 6 h 86"/>
                <a:gd name="T10" fmla="*/ 29 w 90"/>
                <a:gd name="T11" fmla="*/ 3 h 86"/>
                <a:gd name="T12" fmla="*/ 37 w 90"/>
                <a:gd name="T13" fmla="*/ 0 h 86"/>
                <a:gd name="T14" fmla="*/ 46 w 90"/>
                <a:gd name="T15" fmla="*/ 0 h 86"/>
                <a:gd name="T16" fmla="*/ 55 w 90"/>
                <a:gd name="T17" fmla="*/ 0 h 86"/>
                <a:gd name="T18" fmla="*/ 65 w 90"/>
                <a:gd name="T19" fmla="*/ 3 h 86"/>
                <a:gd name="T20" fmla="*/ 71 w 90"/>
                <a:gd name="T21" fmla="*/ 8 h 86"/>
                <a:gd name="T22" fmla="*/ 79 w 90"/>
                <a:gd name="T23" fmla="*/ 13 h 86"/>
                <a:gd name="T24" fmla="*/ 84 w 90"/>
                <a:gd name="T25" fmla="*/ 19 h 86"/>
                <a:gd name="T26" fmla="*/ 86 w 90"/>
                <a:gd name="T27" fmla="*/ 27 h 86"/>
                <a:gd name="T28" fmla="*/ 88 w 90"/>
                <a:gd name="T29" fmla="*/ 30 h 86"/>
                <a:gd name="T30" fmla="*/ 90 w 90"/>
                <a:gd name="T31" fmla="*/ 35 h 86"/>
                <a:gd name="T32" fmla="*/ 90 w 90"/>
                <a:gd name="T33" fmla="*/ 43 h 86"/>
                <a:gd name="T34" fmla="*/ 90 w 90"/>
                <a:gd name="T35" fmla="*/ 53 h 86"/>
                <a:gd name="T36" fmla="*/ 86 w 90"/>
                <a:gd name="T37" fmla="*/ 60 h 86"/>
                <a:gd name="T38" fmla="*/ 82 w 90"/>
                <a:gd name="T39" fmla="*/ 68 h 86"/>
                <a:gd name="T40" fmla="*/ 77 w 90"/>
                <a:gd name="T41" fmla="*/ 75 h 86"/>
                <a:gd name="T42" fmla="*/ 71 w 90"/>
                <a:gd name="T43" fmla="*/ 79 h 86"/>
                <a:gd name="T44" fmla="*/ 63 w 90"/>
                <a:gd name="T45" fmla="*/ 83 h 86"/>
                <a:gd name="T46" fmla="*/ 55 w 90"/>
                <a:gd name="T47" fmla="*/ 86 h 86"/>
                <a:gd name="T48" fmla="*/ 45 w 90"/>
                <a:gd name="T49" fmla="*/ 86 h 86"/>
                <a:gd name="T50" fmla="*/ 37 w 90"/>
                <a:gd name="T51" fmla="*/ 86 h 86"/>
                <a:gd name="T52" fmla="*/ 27 w 90"/>
                <a:gd name="T53" fmla="*/ 83 h 86"/>
                <a:gd name="T54" fmla="*/ 20 w 90"/>
                <a:gd name="T55" fmla="*/ 78 h 86"/>
                <a:gd name="T56" fmla="*/ 14 w 90"/>
                <a:gd name="T57" fmla="*/ 73 h 86"/>
                <a:gd name="T58" fmla="*/ 8 w 90"/>
                <a:gd name="T59" fmla="*/ 67 h 86"/>
                <a:gd name="T60" fmla="*/ 5 w 90"/>
                <a:gd name="T61" fmla="*/ 59 h 86"/>
                <a:gd name="T62" fmla="*/ 4 w 90"/>
                <a:gd name="T63" fmla="*/ 56 h 86"/>
                <a:gd name="T64" fmla="*/ 2 w 90"/>
                <a:gd name="T65" fmla="*/ 51 h 86"/>
                <a:gd name="T66" fmla="*/ 0 w 90"/>
                <a:gd name="T67" fmla="*/ 43 h 86"/>
                <a:gd name="T68" fmla="*/ 2 w 90"/>
                <a:gd name="T69" fmla="*/ 34 h 8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0"/>
                <a:gd name="T106" fmla="*/ 0 h 86"/>
                <a:gd name="T107" fmla="*/ 90 w 90"/>
                <a:gd name="T108" fmla="*/ 86 h 8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0" h="86">
                  <a:moveTo>
                    <a:pt x="2" y="34"/>
                  </a:moveTo>
                  <a:lnTo>
                    <a:pt x="5" y="26"/>
                  </a:lnTo>
                  <a:lnTo>
                    <a:pt x="8" y="17"/>
                  </a:lnTo>
                  <a:lnTo>
                    <a:pt x="14" y="11"/>
                  </a:lnTo>
                  <a:lnTo>
                    <a:pt x="21" y="6"/>
                  </a:lnTo>
                  <a:lnTo>
                    <a:pt x="29" y="3"/>
                  </a:lnTo>
                  <a:lnTo>
                    <a:pt x="37" y="0"/>
                  </a:lnTo>
                  <a:lnTo>
                    <a:pt x="46" y="0"/>
                  </a:lnTo>
                  <a:lnTo>
                    <a:pt x="55" y="0"/>
                  </a:lnTo>
                  <a:lnTo>
                    <a:pt x="65" y="3"/>
                  </a:lnTo>
                  <a:lnTo>
                    <a:pt x="71" y="8"/>
                  </a:lnTo>
                  <a:lnTo>
                    <a:pt x="79" y="13"/>
                  </a:lnTo>
                  <a:lnTo>
                    <a:pt x="84" y="19"/>
                  </a:lnTo>
                  <a:lnTo>
                    <a:pt x="86" y="27"/>
                  </a:lnTo>
                  <a:lnTo>
                    <a:pt x="88" y="30"/>
                  </a:lnTo>
                  <a:lnTo>
                    <a:pt x="90" y="35"/>
                  </a:lnTo>
                  <a:lnTo>
                    <a:pt x="90" y="43"/>
                  </a:lnTo>
                  <a:lnTo>
                    <a:pt x="90" y="53"/>
                  </a:lnTo>
                  <a:lnTo>
                    <a:pt x="86" y="60"/>
                  </a:lnTo>
                  <a:lnTo>
                    <a:pt x="82" y="68"/>
                  </a:lnTo>
                  <a:lnTo>
                    <a:pt x="77" y="75"/>
                  </a:lnTo>
                  <a:lnTo>
                    <a:pt x="71" y="79"/>
                  </a:lnTo>
                  <a:lnTo>
                    <a:pt x="63" y="83"/>
                  </a:lnTo>
                  <a:lnTo>
                    <a:pt x="55" y="86"/>
                  </a:lnTo>
                  <a:lnTo>
                    <a:pt x="45" y="86"/>
                  </a:lnTo>
                  <a:lnTo>
                    <a:pt x="37" y="86"/>
                  </a:lnTo>
                  <a:lnTo>
                    <a:pt x="27" y="83"/>
                  </a:lnTo>
                  <a:lnTo>
                    <a:pt x="20" y="78"/>
                  </a:lnTo>
                  <a:lnTo>
                    <a:pt x="14" y="73"/>
                  </a:lnTo>
                  <a:lnTo>
                    <a:pt x="8" y="67"/>
                  </a:lnTo>
                  <a:lnTo>
                    <a:pt x="5" y="59"/>
                  </a:lnTo>
                  <a:lnTo>
                    <a:pt x="4" y="56"/>
                  </a:lnTo>
                  <a:lnTo>
                    <a:pt x="2" y="51"/>
                  </a:lnTo>
                  <a:lnTo>
                    <a:pt x="0" y="43"/>
                  </a:lnTo>
                  <a:lnTo>
                    <a:pt x="2" y="34"/>
                  </a:lnTo>
                  <a:close/>
                </a:path>
              </a:pathLst>
            </a:custGeom>
            <a:solidFill>
              <a:srgbClr val="F561AF"/>
            </a:solidFill>
            <a:ln w="9525">
              <a:noFill/>
              <a:round/>
              <a:headEnd/>
              <a:tailEnd/>
            </a:ln>
          </p:spPr>
          <p:txBody>
            <a:bodyPr/>
            <a:lstStyle/>
            <a:p>
              <a:endParaRPr lang="ru-RU"/>
            </a:p>
          </p:txBody>
        </p:sp>
        <p:sp>
          <p:nvSpPr>
            <p:cNvPr id="162436" name="Freeform 4093"/>
            <p:cNvSpPr>
              <a:spLocks/>
            </p:cNvSpPr>
            <p:nvPr/>
          </p:nvSpPr>
          <p:spPr bwMode="auto">
            <a:xfrm>
              <a:off x="3074" y="1076"/>
              <a:ext cx="55" cy="37"/>
            </a:xfrm>
            <a:custGeom>
              <a:avLst/>
              <a:gdLst>
                <a:gd name="T0" fmla="*/ 0 w 55"/>
                <a:gd name="T1" fmla="*/ 34 h 37"/>
                <a:gd name="T2" fmla="*/ 8 w 55"/>
                <a:gd name="T3" fmla="*/ 17 h 37"/>
                <a:gd name="T4" fmla="*/ 20 w 55"/>
                <a:gd name="T5" fmla="*/ 6 h 37"/>
                <a:gd name="T6" fmla="*/ 37 w 55"/>
                <a:gd name="T7" fmla="*/ 0 h 37"/>
                <a:gd name="T8" fmla="*/ 55 w 55"/>
                <a:gd name="T9" fmla="*/ 0 h 37"/>
                <a:gd name="T10" fmla="*/ 55 w 55"/>
                <a:gd name="T11" fmla="*/ 6 h 37"/>
                <a:gd name="T12" fmla="*/ 37 w 55"/>
                <a:gd name="T13" fmla="*/ 5 h 37"/>
                <a:gd name="T14" fmla="*/ 24 w 55"/>
                <a:gd name="T15" fmla="*/ 10 h 37"/>
                <a:gd name="T16" fmla="*/ 13 w 55"/>
                <a:gd name="T17" fmla="*/ 21 h 37"/>
                <a:gd name="T18" fmla="*/ 5 w 55"/>
                <a:gd name="T19" fmla="*/ 37 h 37"/>
                <a:gd name="T20" fmla="*/ 0 w 55"/>
                <a:gd name="T21" fmla="*/ 34 h 3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5"/>
                <a:gd name="T34" fmla="*/ 0 h 37"/>
                <a:gd name="T35" fmla="*/ 55 w 55"/>
                <a:gd name="T36" fmla="*/ 37 h 3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5" h="37">
                  <a:moveTo>
                    <a:pt x="0" y="34"/>
                  </a:moveTo>
                  <a:lnTo>
                    <a:pt x="8" y="17"/>
                  </a:lnTo>
                  <a:lnTo>
                    <a:pt x="20" y="6"/>
                  </a:lnTo>
                  <a:lnTo>
                    <a:pt x="37" y="0"/>
                  </a:lnTo>
                  <a:lnTo>
                    <a:pt x="55" y="0"/>
                  </a:lnTo>
                  <a:lnTo>
                    <a:pt x="55" y="6"/>
                  </a:lnTo>
                  <a:lnTo>
                    <a:pt x="37" y="5"/>
                  </a:lnTo>
                  <a:lnTo>
                    <a:pt x="24" y="10"/>
                  </a:lnTo>
                  <a:lnTo>
                    <a:pt x="13" y="21"/>
                  </a:lnTo>
                  <a:lnTo>
                    <a:pt x="5" y="37"/>
                  </a:lnTo>
                  <a:lnTo>
                    <a:pt x="0" y="34"/>
                  </a:lnTo>
                  <a:close/>
                </a:path>
              </a:pathLst>
            </a:custGeom>
            <a:solidFill>
              <a:srgbClr val="F8BDD6"/>
            </a:solidFill>
            <a:ln w="9525">
              <a:noFill/>
              <a:round/>
              <a:headEnd/>
              <a:tailEnd/>
            </a:ln>
          </p:spPr>
          <p:txBody>
            <a:bodyPr/>
            <a:lstStyle/>
            <a:p>
              <a:endParaRPr lang="ru-RU"/>
            </a:p>
          </p:txBody>
        </p:sp>
        <p:sp>
          <p:nvSpPr>
            <p:cNvPr id="162437" name="Freeform 4094"/>
            <p:cNvSpPr>
              <a:spLocks/>
            </p:cNvSpPr>
            <p:nvPr/>
          </p:nvSpPr>
          <p:spPr bwMode="auto">
            <a:xfrm>
              <a:off x="3126" y="1076"/>
              <a:ext cx="40" cy="54"/>
            </a:xfrm>
            <a:custGeom>
              <a:avLst/>
              <a:gdLst>
                <a:gd name="T0" fmla="*/ 4 w 40"/>
                <a:gd name="T1" fmla="*/ 0 h 54"/>
                <a:gd name="T2" fmla="*/ 22 w 40"/>
                <a:gd name="T3" fmla="*/ 8 h 54"/>
                <a:gd name="T4" fmla="*/ 33 w 40"/>
                <a:gd name="T5" fmla="*/ 20 h 54"/>
                <a:gd name="T6" fmla="*/ 40 w 40"/>
                <a:gd name="T7" fmla="*/ 37 h 54"/>
                <a:gd name="T8" fmla="*/ 40 w 40"/>
                <a:gd name="T9" fmla="*/ 54 h 54"/>
                <a:gd name="T10" fmla="*/ 34 w 40"/>
                <a:gd name="T11" fmla="*/ 54 h 54"/>
                <a:gd name="T12" fmla="*/ 34 w 40"/>
                <a:gd name="T13" fmla="*/ 37 h 54"/>
                <a:gd name="T14" fmla="*/ 28 w 40"/>
                <a:gd name="T15" fmla="*/ 23 h 54"/>
                <a:gd name="T16" fmla="*/ 17 w 40"/>
                <a:gd name="T17" fmla="*/ 12 h 54"/>
                <a:gd name="T18" fmla="*/ 0 w 40"/>
                <a:gd name="T19" fmla="*/ 5 h 54"/>
                <a:gd name="T20" fmla="*/ 4 w 40"/>
                <a:gd name="T21" fmla="*/ 0 h 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0"/>
                <a:gd name="T34" fmla="*/ 0 h 54"/>
                <a:gd name="T35" fmla="*/ 40 w 40"/>
                <a:gd name="T36" fmla="*/ 54 h 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0" h="54">
                  <a:moveTo>
                    <a:pt x="4" y="0"/>
                  </a:moveTo>
                  <a:lnTo>
                    <a:pt x="22" y="8"/>
                  </a:lnTo>
                  <a:lnTo>
                    <a:pt x="33" y="20"/>
                  </a:lnTo>
                  <a:lnTo>
                    <a:pt x="40" y="37"/>
                  </a:lnTo>
                  <a:lnTo>
                    <a:pt x="40" y="54"/>
                  </a:lnTo>
                  <a:lnTo>
                    <a:pt x="34" y="54"/>
                  </a:lnTo>
                  <a:lnTo>
                    <a:pt x="34" y="37"/>
                  </a:lnTo>
                  <a:lnTo>
                    <a:pt x="28" y="23"/>
                  </a:lnTo>
                  <a:lnTo>
                    <a:pt x="17" y="12"/>
                  </a:lnTo>
                  <a:lnTo>
                    <a:pt x="0" y="5"/>
                  </a:lnTo>
                  <a:lnTo>
                    <a:pt x="4" y="0"/>
                  </a:lnTo>
                  <a:close/>
                </a:path>
              </a:pathLst>
            </a:custGeom>
            <a:solidFill>
              <a:srgbClr val="F8BDD6"/>
            </a:solidFill>
            <a:ln w="9525">
              <a:noFill/>
              <a:round/>
              <a:headEnd/>
              <a:tailEnd/>
            </a:ln>
          </p:spPr>
          <p:txBody>
            <a:bodyPr/>
            <a:lstStyle/>
            <a:p>
              <a:endParaRPr lang="ru-RU"/>
            </a:p>
          </p:txBody>
        </p:sp>
        <p:sp>
          <p:nvSpPr>
            <p:cNvPr id="162438" name="Freeform 4095"/>
            <p:cNvSpPr>
              <a:spLocks/>
            </p:cNvSpPr>
            <p:nvPr/>
          </p:nvSpPr>
          <p:spPr bwMode="auto">
            <a:xfrm>
              <a:off x="3126" y="1076"/>
              <a:ext cx="5" cy="6"/>
            </a:xfrm>
            <a:custGeom>
              <a:avLst/>
              <a:gdLst>
                <a:gd name="T0" fmla="*/ 4 w 5"/>
                <a:gd name="T1" fmla="*/ 0 h 6"/>
                <a:gd name="T2" fmla="*/ 5 w 5"/>
                <a:gd name="T3" fmla="*/ 0 h 6"/>
                <a:gd name="T4" fmla="*/ 0 w 5"/>
                <a:gd name="T5" fmla="*/ 5 h 6"/>
                <a:gd name="T6" fmla="*/ 4 w 5"/>
                <a:gd name="T7" fmla="*/ 6 h 6"/>
                <a:gd name="T8" fmla="*/ 4 w 5"/>
                <a:gd name="T9" fmla="*/ 0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4" y="0"/>
                  </a:moveTo>
                  <a:lnTo>
                    <a:pt x="5" y="0"/>
                  </a:lnTo>
                  <a:lnTo>
                    <a:pt x="0" y="5"/>
                  </a:lnTo>
                  <a:lnTo>
                    <a:pt x="4" y="6"/>
                  </a:lnTo>
                  <a:lnTo>
                    <a:pt x="4" y="0"/>
                  </a:lnTo>
                  <a:close/>
                </a:path>
              </a:pathLst>
            </a:custGeom>
            <a:solidFill>
              <a:srgbClr val="F8BDD6"/>
            </a:solidFill>
            <a:ln w="9525">
              <a:noFill/>
              <a:round/>
              <a:headEnd/>
              <a:tailEnd/>
            </a:ln>
          </p:spPr>
          <p:txBody>
            <a:bodyPr/>
            <a:lstStyle/>
            <a:p>
              <a:endParaRPr lang="ru-RU"/>
            </a:p>
          </p:txBody>
        </p:sp>
        <p:sp>
          <p:nvSpPr>
            <p:cNvPr id="162439" name="Freeform 4096"/>
            <p:cNvSpPr>
              <a:spLocks/>
            </p:cNvSpPr>
            <p:nvPr/>
          </p:nvSpPr>
          <p:spPr bwMode="auto">
            <a:xfrm>
              <a:off x="3111" y="1130"/>
              <a:ext cx="55" cy="39"/>
            </a:xfrm>
            <a:custGeom>
              <a:avLst/>
              <a:gdLst>
                <a:gd name="T0" fmla="*/ 55 w 55"/>
                <a:gd name="T1" fmla="*/ 2 h 39"/>
                <a:gd name="T2" fmla="*/ 46 w 55"/>
                <a:gd name="T3" fmla="*/ 19 h 39"/>
                <a:gd name="T4" fmla="*/ 33 w 55"/>
                <a:gd name="T5" fmla="*/ 32 h 39"/>
                <a:gd name="T6" fmla="*/ 18 w 55"/>
                <a:gd name="T7" fmla="*/ 39 h 39"/>
                <a:gd name="T8" fmla="*/ 0 w 55"/>
                <a:gd name="T9" fmla="*/ 39 h 39"/>
                <a:gd name="T10" fmla="*/ 0 w 55"/>
                <a:gd name="T11" fmla="*/ 33 h 39"/>
                <a:gd name="T12" fmla="*/ 16 w 55"/>
                <a:gd name="T13" fmla="*/ 32 h 39"/>
                <a:gd name="T14" fmla="*/ 32 w 55"/>
                <a:gd name="T15" fmla="*/ 25 h 39"/>
                <a:gd name="T16" fmla="*/ 41 w 55"/>
                <a:gd name="T17" fmla="*/ 15 h 39"/>
                <a:gd name="T18" fmla="*/ 49 w 55"/>
                <a:gd name="T19" fmla="*/ 0 h 39"/>
                <a:gd name="T20" fmla="*/ 55 w 55"/>
                <a:gd name="T21" fmla="*/ 2 h 3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5"/>
                <a:gd name="T34" fmla="*/ 0 h 39"/>
                <a:gd name="T35" fmla="*/ 55 w 55"/>
                <a:gd name="T36" fmla="*/ 39 h 3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5" h="39">
                  <a:moveTo>
                    <a:pt x="55" y="2"/>
                  </a:moveTo>
                  <a:lnTo>
                    <a:pt x="46" y="19"/>
                  </a:lnTo>
                  <a:lnTo>
                    <a:pt x="33" y="32"/>
                  </a:lnTo>
                  <a:lnTo>
                    <a:pt x="18" y="39"/>
                  </a:lnTo>
                  <a:lnTo>
                    <a:pt x="0" y="39"/>
                  </a:lnTo>
                  <a:lnTo>
                    <a:pt x="0" y="33"/>
                  </a:lnTo>
                  <a:lnTo>
                    <a:pt x="16" y="32"/>
                  </a:lnTo>
                  <a:lnTo>
                    <a:pt x="32" y="25"/>
                  </a:lnTo>
                  <a:lnTo>
                    <a:pt x="41" y="15"/>
                  </a:lnTo>
                  <a:lnTo>
                    <a:pt x="49" y="0"/>
                  </a:lnTo>
                  <a:lnTo>
                    <a:pt x="55" y="2"/>
                  </a:lnTo>
                  <a:close/>
                </a:path>
              </a:pathLst>
            </a:custGeom>
            <a:solidFill>
              <a:srgbClr val="F8BDD6"/>
            </a:solidFill>
            <a:ln w="9525">
              <a:noFill/>
              <a:round/>
              <a:headEnd/>
              <a:tailEnd/>
            </a:ln>
          </p:spPr>
          <p:txBody>
            <a:bodyPr/>
            <a:lstStyle/>
            <a:p>
              <a:endParaRPr lang="ru-RU"/>
            </a:p>
          </p:txBody>
        </p:sp>
        <p:sp>
          <p:nvSpPr>
            <p:cNvPr id="162440" name="Freeform 4097"/>
            <p:cNvSpPr>
              <a:spLocks/>
            </p:cNvSpPr>
            <p:nvPr/>
          </p:nvSpPr>
          <p:spPr bwMode="auto">
            <a:xfrm>
              <a:off x="3162" y="1130"/>
              <a:ext cx="6" cy="1"/>
            </a:xfrm>
            <a:custGeom>
              <a:avLst/>
              <a:gdLst>
                <a:gd name="T0" fmla="*/ 6 w 6"/>
                <a:gd name="T1" fmla="*/ 1 h 1"/>
                <a:gd name="T2" fmla="*/ 0 w 6"/>
                <a:gd name="T3" fmla="*/ 0 h 1"/>
                <a:gd name="T4" fmla="*/ 0 w 6"/>
                <a:gd name="T5" fmla="*/ 1 h 1"/>
                <a:gd name="T6" fmla="*/ 6 w 6"/>
                <a:gd name="T7" fmla="*/ 1 h 1"/>
                <a:gd name="T8" fmla="*/ 0 60000 65536"/>
                <a:gd name="T9" fmla="*/ 0 60000 65536"/>
                <a:gd name="T10" fmla="*/ 0 60000 65536"/>
                <a:gd name="T11" fmla="*/ 0 60000 65536"/>
                <a:gd name="T12" fmla="*/ 0 w 6"/>
                <a:gd name="T13" fmla="*/ 0 h 1"/>
                <a:gd name="T14" fmla="*/ 6 w 6"/>
                <a:gd name="T15" fmla="*/ 1 h 1"/>
              </a:gdLst>
              <a:ahLst/>
              <a:cxnLst>
                <a:cxn ang="T8">
                  <a:pos x="T0" y="T1"/>
                </a:cxn>
                <a:cxn ang="T9">
                  <a:pos x="T2" y="T3"/>
                </a:cxn>
                <a:cxn ang="T10">
                  <a:pos x="T4" y="T5"/>
                </a:cxn>
                <a:cxn ang="T11">
                  <a:pos x="T6" y="T7"/>
                </a:cxn>
              </a:cxnLst>
              <a:rect l="T12" t="T13" r="T14" b="T15"/>
              <a:pathLst>
                <a:path w="6" h="1">
                  <a:moveTo>
                    <a:pt x="6" y="1"/>
                  </a:moveTo>
                  <a:lnTo>
                    <a:pt x="0" y="0"/>
                  </a:lnTo>
                  <a:lnTo>
                    <a:pt x="0" y="1"/>
                  </a:lnTo>
                  <a:lnTo>
                    <a:pt x="6" y="1"/>
                  </a:lnTo>
                  <a:close/>
                </a:path>
              </a:pathLst>
            </a:custGeom>
            <a:solidFill>
              <a:srgbClr val="F8BDD6"/>
            </a:solidFill>
            <a:ln w="9525">
              <a:noFill/>
              <a:round/>
              <a:headEnd/>
              <a:tailEnd/>
            </a:ln>
          </p:spPr>
          <p:txBody>
            <a:bodyPr/>
            <a:lstStyle/>
            <a:p>
              <a:endParaRPr lang="ru-RU"/>
            </a:p>
          </p:txBody>
        </p:sp>
        <p:sp>
          <p:nvSpPr>
            <p:cNvPr id="162441" name="Freeform 4098"/>
            <p:cNvSpPr>
              <a:spLocks/>
            </p:cNvSpPr>
            <p:nvPr/>
          </p:nvSpPr>
          <p:spPr bwMode="auto">
            <a:xfrm>
              <a:off x="3074" y="1111"/>
              <a:ext cx="40" cy="58"/>
            </a:xfrm>
            <a:custGeom>
              <a:avLst/>
              <a:gdLst>
                <a:gd name="T0" fmla="*/ 39 w 40"/>
                <a:gd name="T1" fmla="*/ 58 h 58"/>
                <a:gd name="T2" fmla="*/ 19 w 40"/>
                <a:gd name="T3" fmla="*/ 48 h 58"/>
                <a:gd name="T4" fmla="*/ 6 w 40"/>
                <a:gd name="T5" fmla="*/ 36 h 58"/>
                <a:gd name="T6" fmla="*/ 0 w 40"/>
                <a:gd name="T7" fmla="*/ 20 h 58"/>
                <a:gd name="T8" fmla="*/ 0 w 40"/>
                <a:gd name="T9" fmla="*/ 0 h 58"/>
                <a:gd name="T10" fmla="*/ 6 w 40"/>
                <a:gd name="T11" fmla="*/ 0 h 58"/>
                <a:gd name="T12" fmla="*/ 5 w 40"/>
                <a:gd name="T13" fmla="*/ 16 h 58"/>
                <a:gd name="T14" fmla="*/ 11 w 40"/>
                <a:gd name="T15" fmla="*/ 31 h 58"/>
                <a:gd name="T16" fmla="*/ 24 w 40"/>
                <a:gd name="T17" fmla="*/ 43 h 58"/>
                <a:gd name="T18" fmla="*/ 40 w 40"/>
                <a:gd name="T19" fmla="*/ 51 h 58"/>
                <a:gd name="T20" fmla="*/ 39 w 40"/>
                <a:gd name="T21" fmla="*/ 58 h 5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0"/>
                <a:gd name="T34" fmla="*/ 0 h 58"/>
                <a:gd name="T35" fmla="*/ 40 w 40"/>
                <a:gd name="T36" fmla="*/ 58 h 5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0" h="58">
                  <a:moveTo>
                    <a:pt x="39" y="58"/>
                  </a:moveTo>
                  <a:lnTo>
                    <a:pt x="19" y="48"/>
                  </a:lnTo>
                  <a:lnTo>
                    <a:pt x="6" y="36"/>
                  </a:lnTo>
                  <a:lnTo>
                    <a:pt x="0" y="20"/>
                  </a:lnTo>
                  <a:lnTo>
                    <a:pt x="0" y="0"/>
                  </a:lnTo>
                  <a:lnTo>
                    <a:pt x="6" y="0"/>
                  </a:lnTo>
                  <a:lnTo>
                    <a:pt x="5" y="16"/>
                  </a:lnTo>
                  <a:lnTo>
                    <a:pt x="11" y="31"/>
                  </a:lnTo>
                  <a:lnTo>
                    <a:pt x="24" y="43"/>
                  </a:lnTo>
                  <a:lnTo>
                    <a:pt x="40" y="51"/>
                  </a:lnTo>
                  <a:lnTo>
                    <a:pt x="39" y="58"/>
                  </a:lnTo>
                  <a:close/>
                </a:path>
              </a:pathLst>
            </a:custGeom>
            <a:solidFill>
              <a:srgbClr val="F8BDD6"/>
            </a:solidFill>
            <a:ln w="9525">
              <a:noFill/>
              <a:round/>
              <a:headEnd/>
              <a:tailEnd/>
            </a:ln>
          </p:spPr>
          <p:txBody>
            <a:bodyPr/>
            <a:lstStyle/>
            <a:p>
              <a:endParaRPr lang="ru-RU"/>
            </a:p>
          </p:txBody>
        </p:sp>
        <p:sp>
          <p:nvSpPr>
            <p:cNvPr id="162442" name="Freeform 4099"/>
            <p:cNvSpPr>
              <a:spLocks/>
            </p:cNvSpPr>
            <p:nvPr/>
          </p:nvSpPr>
          <p:spPr bwMode="auto">
            <a:xfrm>
              <a:off x="3113" y="1162"/>
              <a:ext cx="3" cy="7"/>
            </a:xfrm>
            <a:custGeom>
              <a:avLst/>
              <a:gdLst>
                <a:gd name="T0" fmla="*/ 0 w 3"/>
                <a:gd name="T1" fmla="*/ 7 h 7"/>
                <a:gd name="T2" fmla="*/ 3 w 3"/>
                <a:gd name="T3" fmla="*/ 0 h 7"/>
                <a:gd name="T4" fmla="*/ 0 w 3"/>
                <a:gd name="T5" fmla="*/ 0 h 7"/>
                <a:gd name="T6" fmla="*/ 0 w 3"/>
                <a:gd name="T7" fmla="*/ 7 h 7"/>
                <a:gd name="T8" fmla="*/ 0 60000 65536"/>
                <a:gd name="T9" fmla="*/ 0 60000 65536"/>
                <a:gd name="T10" fmla="*/ 0 60000 65536"/>
                <a:gd name="T11" fmla="*/ 0 60000 65536"/>
                <a:gd name="T12" fmla="*/ 0 w 3"/>
                <a:gd name="T13" fmla="*/ 0 h 7"/>
                <a:gd name="T14" fmla="*/ 3 w 3"/>
                <a:gd name="T15" fmla="*/ 7 h 7"/>
              </a:gdLst>
              <a:ahLst/>
              <a:cxnLst>
                <a:cxn ang="T8">
                  <a:pos x="T0" y="T1"/>
                </a:cxn>
                <a:cxn ang="T9">
                  <a:pos x="T2" y="T3"/>
                </a:cxn>
                <a:cxn ang="T10">
                  <a:pos x="T4" y="T5"/>
                </a:cxn>
                <a:cxn ang="T11">
                  <a:pos x="T6" y="T7"/>
                </a:cxn>
              </a:cxnLst>
              <a:rect l="T12" t="T13" r="T14" b="T15"/>
              <a:pathLst>
                <a:path w="3" h="7">
                  <a:moveTo>
                    <a:pt x="0" y="7"/>
                  </a:moveTo>
                  <a:lnTo>
                    <a:pt x="3" y="0"/>
                  </a:lnTo>
                  <a:lnTo>
                    <a:pt x="0" y="0"/>
                  </a:lnTo>
                  <a:lnTo>
                    <a:pt x="0" y="7"/>
                  </a:lnTo>
                  <a:close/>
                </a:path>
              </a:pathLst>
            </a:custGeom>
            <a:solidFill>
              <a:srgbClr val="F8BDD6"/>
            </a:solidFill>
            <a:ln w="9525">
              <a:noFill/>
              <a:round/>
              <a:headEnd/>
              <a:tailEnd/>
            </a:ln>
          </p:spPr>
          <p:txBody>
            <a:bodyPr/>
            <a:lstStyle/>
            <a:p>
              <a:endParaRPr lang="ru-RU"/>
            </a:p>
          </p:txBody>
        </p:sp>
        <p:sp>
          <p:nvSpPr>
            <p:cNvPr id="162443" name="Freeform 4100"/>
            <p:cNvSpPr>
              <a:spLocks/>
            </p:cNvSpPr>
            <p:nvPr/>
          </p:nvSpPr>
          <p:spPr bwMode="auto">
            <a:xfrm>
              <a:off x="3075" y="1109"/>
              <a:ext cx="6" cy="4"/>
            </a:xfrm>
            <a:custGeom>
              <a:avLst/>
              <a:gdLst>
                <a:gd name="T0" fmla="*/ 0 w 6"/>
                <a:gd name="T1" fmla="*/ 2 h 4"/>
                <a:gd name="T2" fmla="*/ 0 w 6"/>
                <a:gd name="T3" fmla="*/ 0 h 4"/>
                <a:gd name="T4" fmla="*/ 6 w 6"/>
                <a:gd name="T5" fmla="*/ 4 h 4"/>
                <a:gd name="T6" fmla="*/ 6 w 6"/>
                <a:gd name="T7" fmla="*/ 2 h 4"/>
                <a:gd name="T8" fmla="*/ 0 w 6"/>
                <a:gd name="T9" fmla="*/ 2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2"/>
                  </a:moveTo>
                  <a:lnTo>
                    <a:pt x="0" y="0"/>
                  </a:lnTo>
                  <a:lnTo>
                    <a:pt x="6" y="4"/>
                  </a:lnTo>
                  <a:lnTo>
                    <a:pt x="6" y="2"/>
                  </a:lnTo>
                  <a:lnTo>
                    <a:pt x="0" y="2"/>
                  </a:lnTo>
                  <a:close/>
                </a:path>
              </a:pathLst>
            </a:custGeom>
            <a:solidFill>
              <a:srgbClr val="F8BDD6"/>
            </a:solidFill>
            <a:ln w="9525">
              <a:noFill/>
              <a:round/>
              <a:headEnd/>
              <a:tailEnd/>
            </a:ln>
          </p:spPr>
          <p:txBody>
            <a:bodyPr/>
            <a:lstStyle/>
            <a:p>
              <a:endParaRPr lang="ru-RU"/>
            </a:p>
          </p:txBody>
        </p:sp>
        <p:sp>
          <p:nvSpPr>
            <p:cNvPr id="162444" name="Freeform 4101"/>
            <p:cNvSpPr>
              <a:spLocks/>
            </p:cNvSpPr>
            <p:nvPr/>
          </p:nvSpPr>
          <p:spPr bwMode="auto">
            <a:xfrm>
              <a:off x="2847" y="1052"/>
              <a:ext cx="90" cy="85"/>
            </a:xfrm>
            <a:custGeom>
              <a:avLst/>
              <a:gdLst>
                <a:gd name="T0" fmla="*/ 0 w 501"/>
                <a:gd name="T1" fmla="*/ 0 h 417"/>
                <a:gd name="T2" fmla="*/ 0 w 501"/>
                <a:gd name="T3" fmla="*/ 0 h 417"/>
                <a:gd name="T4" fmla="*/ 0 w 501"/>
                <a:gd name="T5" fmla="*/ 0 h 417"/>
                <a:gd name="T6" fmla="*/ 0 w 501"/>
                <a:gd name="T7" fmla="*/ 0 h 417"/>
                <a:gd name="T8" fmla="*/ 0 w 501"/>
                <a:gd name="T9" fmla="*/ 0 h 417"/>
                <a:gd name="T10" fmla="*/ 0 60000 65536"/>
                <a:gd name="T11" fmla="*/ 0 60000 65536"/>
                <a:gd name="T12" fmla="*/ 0 60000 65536"/>
                <a:gd name="T13" fmla="*/ 0 60000 65536"/>
                <a:gd name="T14" fmla="*/ 0 60000 65536"/>
                <a:gd name="T15" fmla="*/ 0 w 501"/>
                <a:gd name="T16" fmla="*/ 0 h 417"/>
                <a:gd name="T17" fmla="*/ 501 w 501"/>
                <a:gd name="T18" fmla="*/ 417 h 417"/>
              </a:gdLst>
              <a:ahLst/>
              <a:cxnLst>
                <a:cxn ang="T10">
                  <a:pos x="T0" y="T1"/>
                </a:cxn>
                <a:cxn ang="T11">
                  <a:pos x="T2" y="T3"/>
                </a:cxn>
                <a:cxn ang="T12">
                  <a:pos x="T4" y="T5"/>
                </a:cxn>
                <a:cxn ang="T13">
                  <a:pos x="T6" y="T7"/>
                </a:cxn>
                <a:cxn ang="T14">
                  <a:pos x="T8" y="T9"/>
                </a:cxn>
              </a:cxnLst>
              <a:rect l="T15" t="T16" r="T17" b="T18"/>
              <a:pathLst>
                <a:path w="501" h="417">
                  <a:moveTo>
                    <a:pt x="500" y="208"/>
                  </a:moveTo>
                  <a:cubicBezTo>
                    <a:pt x="500" y="93"/>
                    <a:pt x="388" y="0"/>
                    <a:pt x="250" y="0"/>
                  </a:cubicBezTo>
                  <a:cubicBezTo>
                    <a:pt x="112" y="0"/>
                    <a:pt x="0" y="93"/>
                    <a:pt x="0" y="209"/>
                  </a:cubicBezTo>
                  <a:cubicBezTo>
                    <a:pt x="1" y="324"/>
                    <a:pt x="113" y="417"/>
                    <a:pt x="251" y="416"/>
                  </a:cubicBezTo>
                  <a:cubicBezTo>
                    <a:pt x="389" y="416"/>
                    <a:pt x="501" y="323"/>
                    <a:pt x="500" y="208"/>
                  </a:cubicBezTo>
                </a:path>
              </a:pathLst>
            </a:custGeom>
            <a:solidFill>
              <a:srgbClr val="F561AF"/>
            </a:solidFill>
            <a:ln w="0">
              <a:solidFill>
                <a:srgbClr val="000000"/>
              </a:solidFill>
              <a:prstDash val="solid"/>
              <a:round/>
              <a:headEnd/>
              <a:tailEnd/>
            </a:ln>
          </p:spPr>
          <p:txBody>
            <a:bodyPr/>
            <a:lstStyle/>
            <a:p>
              <a:endParaRPr lang="ru-RU"/>
            </a:p>
          </p:txBody>
        </p:sp>
        <p:sp>
          <p:nvSpPr>
            <p:cNvPr id="162445" name="Freeform 4102"/>
            <p:cNvSpPr>
              <a:spLocks/>
            </p:cNvSpPr>
            <p:nvPr/>
          </p:nvSpPr>
          <p:spPr bwMode="auto">
            <a:xfrm>
              <a:off x="2846" y="1054"/>
              <a:ext cx="88" cy="83"/>
            </a:xfrm>
            <a:custGeom>
              <a:avLst/>
              <a:gdLst>
                <a:gd name="T0" fmla="*/ 88 w 88"/>
                <a:gd name="T1" fmla="*/ 41 h 83"/>
                <a:gd name="T2" fmla="*/ 44 w 88"/>
                <a:gd name="T3" fmla="*/ 0 h 83"/>
                <a:gd name="T4" fmla="*/ 0 w 88"/>
                <a:gd name="T5" fmla="*/ 41 h 83"/>
                <a:gd name="T6" fmla="*/ 44 w 88"/>
                <a:gd name="T7" fmla="*/ 82 h 83"/>
                <a:gd name="T8" fmla="*/ 88 w 88"/>
                <a:gd name="T9" fmla="*/ 41 h 83"/>
                <a:gd name="T10" fmla="*/ 0 60000 65536"/>
                <a:gd name="T11" fmla="*/ 0 60000 65536"/>
                <a:gd name="T12" fmla="*/ 0 60000 65536"/>
                <a:gd name="T13" fmla="*/ 0 60000 65536"/>
                <a:gd name="T14" fmla="*/ 0 60000 65536"/>
                <a:gd name="T15" fmla="*/ 0 w 88"/>
                <a:gd name="T16" fmla="*/ 0 h 83"/>
                <a:gd name="T17" fmla="*/ 88 w 88"/>
                <a:gd name="T18" fmla="*/ 83 h 83"/>
              </a:gdLst>
              <a:ahLst/>
              <a:cxnLst>
                <a:cxn ang="T10">
                  <a:pos x="T0" y="T1"/>
                </a:cxn>
                <a:cxn ang="T11">
                  <a:pos x="T2" y="T3"/>
                </a:cxn>
                <a:cxn ang="T12">
                  <a:pos x="T4" y="T5"/>
                </a:cxn>
                <a:cxn ang="T13">
                  <a:pos x="T6" y="T7"/>
                </a:cxn>
                <a:cxn ang="T14">
                  <a:pos x="T8" y="T9"/>
                </a:cxn>
              </a:cxnLst>
              <a:rect l="T15" t="T16" r="T17" b="T18"/>
              <a:pathLst>
                <a:path w="88" h="83">
                  <a:moveTo>
                    <a:pt x="88" y="41"/>
                  </a:moveTo>
                  <a:cubicBezTo>
                    <a:pt x="88" y="18"/>
                    <a:pt x="68" y="0"/>
                    <a:pt x="44" y="0"/>
                  </a:cubicBezTo>
                  <a:cubicBezTo>
                    <a:pt x="19" y="0"/>
                    <a:pt x="0" y="18"/>
                    <a:pt x="0" y="41"/>
                  </a:cubicBezTo>
                  <a:cubicBezTo>
                    <a:pt x="0" y="64"/>
                    <a:pt x="19" y="83"/>
                    <a:pt x="44" y="82"/>
                  </a:cubicBezTo>
                  <a:cubicBezTo>
                    <a:pt x="68" y="82"/>
                    <a:pt x="88" y="64"/>
                    <a:pt x="88" y="41"/>
                  </a:cubicBezTo>
                </a:path>
              </a:pathLst>
            </a:custGeom>
            <a:noFill/>
            <a:ln w="9525" cap="rnd">
              <a:solidFill>
                <a:srgbClr val="F8BDD6"/>
              </a:solidFill>
              <a:prstDash val="solid"/>
              <a:round/>
              <a:headEnd/>
              <a:tailEnd/>
            </a:ln>
          </p:spPr>
          <p:txBody>
            <a:bodyPr/>
            <a:lstStyle/>
            <a:p>
              <a:endParaRPr lang="ru-RU"/>
            </a:p>
          </p:txBody>
        </p:sp>
        <p:sp>
          <p:nvSpPr>
            <p:cNvPr id="162446" name="Freeform 4103"/>
            <p:cNvSpPr>
              <a:spLocks/>
            </p:cNvSpPr>
            <p:nvPr/>
          </p:nvSpPr>
          <p:spPr bwMode="auto">
            <a:xfrm>
              <a:off x="2222" y="1941"/>
              <a:ext cx="88" cy="130"/>
            </a:xfrm>
            <a:custGeom>
              <a:avLst/>
              <a:gdLst>
                <a:gd name="T0" fmla="*/ 80 w 88"/>
                <a:gd name="T1" fmla="*/ 69 h 130"/>
                <a:gd name="T2" fmla="*/ 78 w 88"/>
                <a:gd name="T3" fmla="*/ 72 h 130"/>
                <a:gd name="T4" fmla="*/ 75 w 88"/>
                <a:gd name="T5" fmla="*/ 75 h 130"/>
                <a:gd name="T6" fmla="*/ 70 w 88"/>
                <a:gd name="T7" fmla="*/ 82 h 130"/>
                <a:gd name="T8" fmla="*/ 65 w 88"/>
                <a:gd name="T9" fmla="*/ 87 h 130"/>
                <a:gd name="T10" fmla="*/ 63 w 88"/>
                <a:gd name="T11" fmla="*/ 90 h 130"/>
                <a:gd name="T12" fmla="*/ 62 w 88"/>
                <a:gd name="T13" fmla="*/ 94 h 130"/>
                <a:gd name="T14" fmla="*/ 61 w 88"/>
                <a:gd name="T15" fmla="*/ 100 h 130"/>
                <a:gd name="T16" fmla="*/ 61 w 88"/>
                <a:gd name="T17" fmla="*/ 106 h 130"/>
                <a:gd name="T18" fmla="*/ 64 w 88"/>
                <a:gd name="T19" fmla="*/ 117 h 130"/>
                <a:gd name="T20" fmla="*/ 67 w 88"/>
                <a:gd name="T21" fmla="*/ 130 h 130"/>
                <a:gd name="T22" fmla="*/ 50 w 88"/>
                <a:gd name="T23" fmla="*/ 121 h 130"/>
                <a:gd name="T24" fmla="*/ 33 w 88"/>
                <a:gd name="T25" fmla="*/ 112 h 130"/>
                <a:gd name="T26" fmla="*/ 27 w 88"/>
                <a:gd name="T27" fmla="*/ 107 h 130"/>
                <a:gd name="T28" fmla="*/ 21 w 88"/>
                <a:gd name="T29" fmla="*/ 101 h 130"/>
                <a:gd name="T30" fmla="*/ 12 w 88"/>
                <a:gd name="T31" fmla="*/ 93 h 130"/>
                <a:gd name="T32" fmla="*/ 6 w 88"/>
                <a:gd name="T33" fmla="*/ 85 h 130"/>
                <a:gd name="T34" fmla="*/ 0 w 88"/>
                <a:gd name="T35" fmla="*/ 74 h 130"/>
                <a:gd name="T36" fmla="*/ 2 w 88"/>
                <a:gd name="T37" fmla="*/ 64 h 130"/>
                <a:gd name="T38" fmla="*/ 8 w 88"/>
                <a:gd name="T39" fmla="*/ 57 h 130"/>
                <a:gd name="T40" fmla="*/ 9 w 88"/>
                <a:gd name="T41" fmla="*/ 53 h 130"/>
                <a:gd name="T42" fmla="*/ 12 w 88"/>
                <a:gd name="T43" fmla="*/ 49 h 130"/>
                <a:gd name="T44" fmla="*/ 19 w 88"/>
                <a:gd name="T45" fmla="*/ 45 h 130"/>
                <a:gd name="T46" fmla="*/ 25 w 88"/>
                <a:gd name="T47" fmla="*/ 41 h 130"/>
                <a:gd name="T48" fmla="*/ 30 w 88"/>
                <a:gd name="T49" fmla="*/ 34 h 130"/>
                <a:gd name="T50" fmla="*/ 33 w 88"/>
                <a:gd name="T51" fmla="*/ 31 h 130"/>
                <a:gd name="T52" fmla="*/ 35 w 88"/>
                <a:gd name="T53" fmla="*/ 28 h 130"/>
                <a:gd name="T54" fmla="*/ 35 w 88"/>
                <a:gd name="T55" fmla="*/ 23 h 130"/>
                <a:gd name="T56" fmla="*/ 35 w 88"/>
                <a:gd name="T57" fmla="*/ 19 h 130"/>
                <a:gd name="T58" fmla="*/ 33 w 88"/>
                <a:gd name="T59" fmla="*/ 9 h 130"/>
                <a:gd name="T60" fmla="*/ 30 w 88"/>
                <a:gd name="T61" fmla="*/ 0 h 130"/>
                <a:gd name="T62" fmla="*/ 43 w 88"/>
                <a:gd name="T63" fmla="*/ 7 h 130"/>
                <a:gd name="T64" fmla="*/ 56 w 88"/>
                <a:gd name="T65" fmla="*/ 15 h 130"/>
                <a:gd name="T66" fmla="*/ 67 w 88"/>
                <a:gd name="T67" fmla="*/ 25 h 130"/>
                <a:gd name="T68" fmla="*/ 80 w 88"/>
                <a:gd name="T69" fmla="*/ 38 h 130"/>
                <a:gd name="T70" fmla="*/ 88 w 88"/>
                <a:gd name="T71" fmla="*/ 43 h 130"/>
                <a:gd name="T72" fmla="*/ 84 w 88"/>
                <a:gd name="T73" fmla="*/ 53 h 130"/>
                <a:gd name="T74" fmla="*/ 83 w 88"/>
                <a:gd name="T75" fmla="*/ 61 h 130"/>
                <a:gd name="T76" fmla="*/ 80 w 88"/>
                <a:gd name="T77" fmla="*/ 69 h 13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8"/>
                <a:gd name="T118" fmla="*/ 0 h 130"/>
                <a:gd name="T119" fmla="*/ 88 w 88"/>
                <a:gd name="T120" fmla="*/ 130 h 13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8" h="130">
                  <a:moveTo>
                    <a:pt x="80" y="69"/>
                  </a:moveTo>
                  <a:lnTo>
                    <a:pt x="78" y="72"/>
                  </a:lnTo>
                  <a:lnTo>
                    <a:pt x="75" y="75"/>
                  </a:lnTo>
                  <a:lnTo>
                    <a:pt x="70" y="82"/>
                  </a:lnTo>
                  <a:lnTo>
                    <a:pt x="65" y="87"/>
                  </a:lnTo>
                  <a:lnTo>
                    <a:pt x="63" y="90"/>
                  </a:lnTo>
                  <a:lnTo>
                    <a:pt x="62" y="94"/>
                  </a:lnTo>
                  <a:lnTo>
                    <a:pt x="61" y="100"/>
                  </a:lnTo>
                  <a:lnTo>
                    <a:pt x="61" y="106"/>
                  </a:lnTo>
                  <a:lnTo>
                    <a:pt x="64" y="117"/>
                  </a:lnTo>
                  <a:lnTo>
                    <a:pt x="67" y="130"/>
                  </a:lnTo>
                  <a:lnTo>
                    <a:pt x="50" y="121"/>
                  </a:lnTo>
                  <a:lnTo>
                    <a:pt x="33" y="112"/>
                  </a:lnTo>
                  <a:lnTo>
                    <a:pt x="27" y="107"/>
                  </a:lnTo>
                  <a:lnTo>
                    <a:pt x="21" y="101"/>
                  </a:lnTo>
                  <a:lnTo>
                    <a:pt x="12" y="93"/>
                  </a:lnTo>
                  <a:lnTo>
                    <a:pt x="6" y="85"/>
                  </a:lnTo>
                  <a:lnTo>
                    <a:pt x="0" y="74"/>
                  </a:lnTo>
                  <a:lnTo>
                    <a:pt x="2" y="64"/>
                  </a:lnTo>
                  <a:lnTo>
                    <a:pt x="8" y="57"/>
                  </a:lnTo>
                  <a:lnTo>
                    <a:pt x="9" y="53"/>
                  </a:lnTo>
                  <a:lnTo>
                    <a:pt x="12" y="49"/>
                  </a:lnTo>
                  <a:lnTo>
                    <a:pt x="19" y="45"/>
                  </a:lnTo>
                  <a:lnTo>
                    <a:pt x="25" y="41"/>
                  </a:lnTo>
                  <a:lnTo>
                    <a:pt x="30" y="34"/>
                  </a:lnTo>
                  <a:lnTo>
                    <a:pt x="33" y="31"/>
                  </a:lnTo>
                  <a:lnTo>
                    <a:pt x="35" y="28"/>
                  </a:lnTo>
                  <a:lnTo>
                    <a:pt x="35" y="23"/>
                  </a:lnTo>
                  <a:lnTo>
                    <a:pt x="35" y="19"/>
                  </a:lnTo>
                  <a:lnTo>
                    <a:pt x="33" y="9"/>
                  </a:lnTo>
                  <a:lnTo>
                    <a:pt x="30" y="0"/>
                  </a:lnTo>
                  <a:lnTo>
                    <a:pt x="43" y="7"/>
                  </a:lnTo>
                  <a:lnTo>
                    <a:pt x="56" y="15"/>
                  </a:lnTo>
                  <a:lnTo>
                    <a:pt x="67" y="25"/>
                  </a:lnTo>
                  <a:lnTo>
                    <a:pt x="80" y="38"/>
                  </a:lnTo>
                  <a:lnTo>
                    <a:pt x="88" y="43"/>
                  </a:lnTo>
                  <a:lnTo>
                    <a:pt x="84" y="53"/>
                  </a:lnTo>
                  <a:lnTo>
                    <a:pt x="83" y="61"/>
                  </a:lnTo>
                  <a:lnTo>
                    <a:pt x="80" y="69"/>
                  </a:lnTo>
                  <a:close/>
                </a:path>
              </a:pathLst>
            </a:custGeom>
            <a:solidFill>
              <a:srgbClr val="6EB25C"/>
            </a:solidFill>
            <a:ln w="9525">
              <a:noFill/>
              <a:round/>
              <a:headEnd/>
              <a:tailEnd/>
            </a:ln>
          </p:spPr>
          <p:txBody>
            <a:bodyPr/>
            <a:lstStyle/>
            <a:p>
              <a:endParaRPr lang="ru-RU"/>
            </a:p>
          </p:txBody>
        </p:sp>
        <p:sp>
          <p:nvSpPr>
            <p:cNvPr id="162447" name="Freeform 4104"/>
            <p:cNvSpPr>
              <a:spLocks/>
            </p:cNvSpPr>
            <p:nvPr/>
          </p:nvSpPr>
          <p:spPr bwMode="auto">
            <a:xfrm>
              <a:off x="2225" y="1941"/>
              <a:ext cx="86" cy="130"/>
            </a:xfrm>
            <a:custGeom>
              <a:avLst/>
              <a:gdLst>
                <a:gd name="T0" fmla="*/ 79 w 86"/>
                <a:gd name="T1" fmla="*/ 69 h 130"/>
                <a:gd name="T2" fmla="*/ 69 w 86"/>
                <a:gd name="T3" fmla="*/ 81 h 130"/>
                <a:gd name="T4" fmla="*/ 64 w 86"/>
                <a:gd name="T5" fmla="*/ 87 h 130"/>
                <a:gd name="T6" fmla="*/ 60 w 86"/>
                <a:gd name="T7" fmla="*/ 93 h 130"/>
                <a:gd name="T8" fmla="*/ 60 w 86"/>
                <a:gd name="T9" fmla="*/ 106 h 130"/>
                <a:gd name="T10" fmla="*/ 62 w 86"/>
                <a:gd name="T11" fmla="*/ 117 h 130"/>
                <a:gd name="T12" fmla="*/ 67 w 86"/>
                <a:gd name="T13" fmla="*/ 130 h 130"/>
                <a:gd name="T14" fmla="*/ 48 w 86"/>
                <a:gd name="T15" fmla="*/ 121 h 130"/>
                <a:gd name="T16" fmla="*/ 34 w 86"/>
                <a:gd name="T17" fmla="*/ 112 h 130"/>
                <a:gd name="T18" fmla="*/ 20 w 86"/>
                <a:gd name="T19" fmla="*/ 101 h 130"/>
                <a:gd name="T20" fmla="*/ 7 w 86"/>
                <a:gd name="T21" fmla="*/ 83 h 130"/>
                <a:gd name="T22" fmla="*/ 0 w 86"/>
                <a:gd name="T23" fmla="*/ 74 h 130"/>
                <a:gd name="T24" fmla="*/ 2 w 86"/>
                <a:gd name="T25" fmla="*/ 64 h 130"/>
                <a:gd name="T26" fmla="*/ 13 w 86"/>
                <a:gd name="T27" fmla="*/ 49 h 130"/>
                <a:gd name="T28" fmla="*/ 24 w 86"/>
                <a:gd name="T29" fmla="*/ 41 h 130"/>
                <a:gd name="T30" fmla="*/ 29 w 86"/>
                <a:gd name="T31" fmla="*/ 34 h 130"/>
                <a:gd name="T32" fmla="*/ 34 w 86"/>
                <a:gd name="T33" fmla="*/ 28 h 130"/>
                <a:gd name="T34" fmla="*/ 34 w 86"/>
                <a:gd name="T35" fmla="*/ 19 h 130"/>
                <a:gd name="T36" fmla="*/ 32 w 86"/>
                <a:gd name="T37" fmla="*/ 9 h 130"/>
                <a:gd name="T38" fmla="*/ 29 w 86"/>
                <a:gd name="T39" fmla="*/ 0 h 130"/>
                <a:gd name="T40" fmla="*/ 41 w 86"/>
                <a:gd name="T41" fmla="*/ 7 h 130"/>
                <a:gd name="T42" fmla="*/ 65 w 86"/>
                <a:gd name="T43" fmla="*/ 25 h 130"/>
                <a:gd name="T44" fmla="*/ 86 w 86"/>
                <a:gd name="T45" fmla="*/ 43 h 130"/>
                <a:gd name="T46" fmla="*/ 79 w 86"/>
                <a:gd name="T47" fmla="*/ 69 h 1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6"/>
                <a:gd name="T73" fmla="*/ 0 h 130"/>
                <a:gd name="T74" fmla="*/ 86 w 86"/>
                <a:gd name="T75" fmla="*/ 130 h 1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6" h="130">
                  <a:moveTo>
                    <a:pt x="79" y="69"/>
                  </a:moveTo>
                  <a:lnTo>
                    <a:pt x="69" y="81"/>
                  </a:lnTo>
                  <a:lnTo>
                    <a:pt x="64" y="87"/>
                  </a:lnTo>
                  <a:lnTo>
                    <a:pt x="60" y="93"/>
                  </a:lnTo>
                  <a:lnTo>
                    <a:pt x="60" y="106"/>
                  </a:lnTo>
                  <a:lnTo>
                    <a:pt x="62" y="117"/>
                  </a:lnTo>
                  <a:lnTo>
                    <a:pt x="67" y="130"/>
                  </a:lnTo>
                  <a:lnTo>
                    <a:pt x="48" y="121"/>
                  </a:lnTo>
                  <a:lnTo>
                    <a:pt x="34" y="112"/>
                  </a:lnTo>
                  <a:lnTo>
                    <a:pt x="20" y="101"/>
                  </a:lnTo>
                  <a:lnTo>
                    <a:pt x="7" y="83"/>
                  </a:lnTo>
                  <a:lnTo>
                    <a:pt x="0" y="74"/>
                  </a:lnTo>
                  <a:lnTo>
                    <a:pt x="2" y="64"/>
                  </a:lnTo>
                  <a:lnTo>
                    <a:pt x="13" y="49"/>
                  </a:lnTo>
                  <a:lnTo>
                    <a:pt x="24" y="41"/>
                  </a:lnTo>
                  <a:lnTo>
                    <a:pt x="29" y="34"/>
                  </a:lnTo>
                  <a:lnTo>
                    <a:pt x="34" y="28"/>
                  </a:lnTo>
                  <a:lnTo>
                    <a:pt x="34" y="19"/>
                  </a:lnTo>
                  <a:lnTo>
                    <a:pt x="32" y="9"/>
                  </a:lnTo>
                  <a:lnTo>
                    <a:pt x="29" y="0"/>
                  </a:lnTo>
                  <a:lnTo>
                    <a:pt x="41" y="7"/>
                  </a:lnTo>
                  <a:lnTo>
                    <a:pt x="65" y="25"/>
                  </a:lnTo>
                  <a:lnTo>
                    <a:pt x="86" y="43"/>
                  </a:lnTo>
                  <a:lnTo>
                    <a:pt x="79" y="69"/>
                  </a:lnTo>
                </a:path>
              </a:pathLst>
            </a:custGeom>
            <a:noFill/>
            <a:ln w="6350" cap="rnd">
              <a:solidFill>
                <a:srgbClr val="47A146"/>
              </a:solidFill>
              <a:prstDash val="solid"/>
              <a:round/>
              <a:headEnd/>
              <a:tailEnd/>
            </a:ln>
          </p:spPr>
          <p:txBody>
            <a:bodyPr/>
            <a:lstStyle/>
            <a:p>
              <a:endParaRPr lang="ru-RU"/>
            </a:p>
          </p:txBody>
        </p:sp>
        <p:sp>
          <p:nvSpPr>
            <p:cNvPr id="162448" name="Freeform 4105"/>
            <p:cNvSpPr>
              <a:spLocks/>
            </p:cNvSpPr>
            <p:nvPr/>
          </p:nvSpPr>
          <p:spPr bwMode="auto">
            <a:xfrm>
              <a:off x="2225" y="1780"/>
              <a:ext cx="101" cy="122"/>
            </a:xfrm>
            <a:custGeom>
              <a:avLst/>
              <a:gdLst>
                <a:gd name="T0" fmla="*/ 0 w 101"/>
                <a:gd name="T1" fmla="*/ 65 h 122"/>
                <a:gd name="T2" fmla="*/ 3 w 101"/>
                <a:gd name="T3" fmla="*/ 70 h 122"/>
                <a:gd name="T4" fmla="*/ 9 w 101"/>
                <a:gd name="T5" fmla="*/ 74 h 122"/>
                <a:gd name="T6" fmla="*/ 18 w 101"/>
                <a:gd name="T7" fmla="*/ 83 h 122"/>
                <a:gd name="T8" fmla="*/ 24 w 101"/>
                <a:gd name="T9" fmla="*/ 88 h 122"/>
                <a:gd name="T10" fmla="*/ 29 w 101"/>
                <a:gd name="T11" fmla="*/ 92 h 122"/>
                <a:gd name="T12" fmla="*/ 40 w 101"/>
                <a:gd name="T13" fmla="*/ 100 h 122"/>
                <a:gd name="T14" fmla="*/ 73 w 101"/>
                <a:gd name="T15" fmla="*/ 122 h 122"/>
                <a:gd name="T16" fmla="*/ 69 w 101"/>
                <a:gd name="T17" fmla="*/ 115 h 122"/>
                <a:gd name="T18" fmla="*/ 64 w 101"/>
                <a:gd name="T19" fmla="*/ 111 h 122"/>
                <a:gd name="T20" fmla="*/ 60 w 101"/>
                <a:gd name="T21" fmla="*/ 104 h 122"/>
                <a:gd name="T22" fmla="*/ 59 w 101"/>
                <a:gd name="T23" fmla="*/ 100 h 122"/>
                <a:gd name="T24" fmla="*/ 57 w 101"/>
                <a:gd name="T25" fmla="*/ 96 h 122"/>
                <a:gd name="T26" fmla="*/ 57 w 101"/>
                <a:gd name="T27" fmla="*/ 93 h 122"/>
                <a:gd name="T28" fmla="*/ 57 w 101"/>
                <a:gd name="T29" fmla="*/ 90 h 122"/>
                <a:gd name="T30" fmla="*/ 57 w 101"/>
                <a:gd name="T31" fmla="*/ 85 h 122"/>
                <a:gd name="T32" fmla="*/ 59 w 101"/>
                <a:gd name="T33" fmla="*/ 83 h 122"/>
                <a:gd name="T34" fmla="*/ 64 w 101"/>
                <a:gd name="T35" fmla="*/ 77 h 122"/>
                <a:gd name="T36" fmla="*/ 69 w 101"/>
                <a:gd name="T37" fmla="*/ 73 h 122"/>
                <a:gd name="T38" fmla="*/ 75 w 101"/>
                <a:gd name="T39" fmla="*/ 70 h 122"/>
                <a:gd name="T40" fmla="*/ 81 w 101"/>
                <a:gd name="T41" fmla="*/ 66 h 122"/>
                <a:gd name="T42" fmla="*/ 84 w 101"/>
                <a:gd name="T43" fmla="*/ 64 h 122"/>
                <a:gd name="T44" fmla="*/ 86 w 101"/>
                <a:gd name="T45" fmla="*/ 64 h 122"/>
                <a:gd name="T46" fmla="*/ 94 w 101"/>
                <a:gd name="T47" fmla="*/ 55 h 122"/>
                <a:gd name="T48" fmla="*/ 99 w 101"/>
                <a:gd name="T49" fmla="*/ 46 h 122"/>
                <a:gd name="T50" fmla="*/ 99 w 101"/>
                <a:gd name="T51" fmla="*/ 41 h 122"/>
                <a:gd name="T52" fmla="*/ 99 w 101"/>
                <a:gd name="T53" fmla="*/ 38 h 122"/>
                <a:gd name="T54" fmla="*/ 101 w 101"/>
                <a:gd name="T55" fmla="*/ 28 h 122"/>
                <a:gd name="T56" fmla="*/ 99 w 101"/>
                <a:gd name="T57" fmla="*/ 23 h 122"/>
                <a:gd name="T58" fmla="*/ 99 w 101"/>
                <a:gd name="T59" fmla="*/ 17 h 122"/>
                <a:gd name="T60" fmla="*/ 97 w 101"/>
                <a:gd name="T61" fmla="*/ 13 h 122"/>
                <a:gd name="T62" fmla="*/ 94 w 101"/>
                <a:gd name="T63" fmla="*/ 8 h 122"/>
                <a:gd name="T64" fmla="*/ 92 w 101"/>
                <a:gd name="T65" fmla="*/ 6 h 122"/>
                <a:gd name="T66" fmla="*/ 89 w 101"/>
                <a:gd name="T67" fmla="*/ 4 h 122"/>
                <a:gd name="T68" fmla="*/ 84 w 101"/>
                <a:gd name="T69" fmla="*/ 2 h 122"/>
                <a:gd name="T70" fmla="*/ 78 w 101"/>
                <a:gd name="T71" fmla="*/ 2 h 122"/>
                <a:gd name="T72" fmla="*/ 71 w 101"/>
                <a:gd name="T73" fmla="*/ 0 h 122"/>
                <a:gd name="T74" fmla="*/ 63 w 101"/>
                <a:gd name="T75" fmla="*/ 2 h 122"/>
                <a:gd name="T76" fmla="*/ 57 w 101"/>
                <a:gd name="T77" fmla="*/ 4 h 122"/>
                <a:gd name="T78" fmla="*/ 50 w 101"/>
                <a:gd name="T79" fmla="*/ 6 h 122"/>
                <a:gd name="T80" fmla="*/ 45 w 101"/>
                <a:gd name="T81" fmla="*/ 10 h 122"/>
                <a:gd name="T82" fmla="*/ 38 w 101"/>
                <a:gd name="T83" fmla="*/ 16 h 122"/>
                <a:gd name="T84" fmla="*/ 30 w 101"/>
                <a:gd name="T85" fmla="*/ 23 h 122"/>
                <a:gd name="T86" fmla="*/ 22 w 101"/>
                <a:gd name="T87" fmla="*/ 30 h 122"/>
                <a:gd name="T88" fmla="*/ 16 w 101"/>
                <a:gd name="T89" fmla="*/ 40 h 122"/>
                <a:gd name="T90" fmla="*/ 10 w 101"/>
                <a:gd name="T91" fmla="*/ 47 h 122"/>
                <a:gd name="T92" fmla="*/ 5 w 101"/>
                <a:gd name="T93" fmla="*/ 55 h 122"/>
                <a:gd name="T94" fmla="*/ 0 w 101"/>
                <a:gd name="T95" fmla="*/ 65 h 12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1"/>
                <a:gd name="T145" fmla="*/ 0 h 122"/>
                <a:gd name="T146" fmla="*/ 101 w 101"/>
                <a:gd name="T147" fmla="*/ 122 h 12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1" h="122">
                  <a:moveTo>
                    <a:pt x="0" y="65"/>
                  </a:moveTo>
                  <a:lnTo>
                    <a:pt x="3" y="70"/>
                  </a:lnTo>
                  <a:lnTo>
                    <a:pt x="9" y="74"/>
                  </a:lnTo>
                  <a:lnTo>
                    <a:pt x="18" y="83"/>
                  </a:lnTo>
                  <a:lnTo>
                    <a:pt x="24" y="88"/>
                  </a:lnTo>
                  <a:lnTo>
                    <a:pt x="29" y="92"/>
                  </a:lnTo>
                  <a:lnTo>
                    <a:pt x="40" y="100"/>
                  </a:lnTo>
                  <a:lnTo>
                    <a:pt x="73" y="122"/>
                  </a:lnTo>
                  <a:lnTo>
                    <a:pt x="69" y="115"/>
                  </a:lnTo>
                  <a:lnTo>
                    <a:pt x="64" y="111"/>
                  </a:lnTo>
                  <a:lnTo>
                    <a:pt x="60" y="104"/>
                  </a:lnTo>
                  <a:lnTo>
                    <a:pt x="59" y="100"/>
                  </a:lnTo>
                  <a:lnTo>
                    <a:pt x="57" y="96"/>
                  </a:lnTo>
                  <a:lnTo>
                    <a:pt x="57" y="93"/>
                  </a:lnTo>
                  <a:lnTo>
                    <a:pt x="57" y="90"/>
                  </a:lnTo>
                  <a:lnTo>
                    <a:pt x="57" y="85"/>
                  </a:lnTo>
                  <a:lnTo>
                    <a:pt x="59" y="83"/>
                  </a:lnTo>
                  <a:lnTo>
                    <a:pt x="64" y="77"/>
                  </a:lnTo>
                  <a:lnTo>
                    <a:pt x="69" y="73"/>
                  </a:lnTo>
                  <a:lnTo>
                    <a:pt x="75" y="70"/>
                  </a:lnTo>
                  <a:lnTo>
                    <a:pt x="81" y="66"/>
                  </a:lnTo>
                  <a:lnTo>
                    <a:pt x="84" y="64"/>
                  </a:lnTo>
                  <a:lnTo>
                    <a:pt x="86" y="64"/>
                  </a:lnTo>
                  <a:lnTo>
                    <a:pt x="94" y="55"/>
                  </a:lnTo>
                  <a:lnTo>
                    <a:pt x="99" y="46"/>
                  </a:lnTo>
                  <a:lnTo>
                    <a:pt x="99" y="41"/>
                  </a:lnTo>
                  <a:lnTo>
                    <a:pt x="99" y="38"/>
                  </a:lnTo>
                  <a:lnTo>
                    <a:pt x="101" y="28"/>
                  </a:lnTo>
                  <a:lnTo>
                    <a:pt x="99" y="23"/>
                  </a:lnTo>
                  <a:lnTo>
                    <a:pt x="99" y="17"/>
                  </a:lnTo>
                  <a:lnTo>
                    <a:pt x="97" y="13"/>
                  </a:lnTo>
                  <a:lnTo>
                    <a:pt x="94" y="8"/>
                  </a:lnTo>
                  <a:lnTo>
                    <a:pt x="92" y="6"/>
                  </a:lnTo>
                  <a:lnTo>
                    <a:pt x="89" y="4"/>
                  </a:lnTo>
                  <a:lnTo>
                    <a:pt x="84" y="2"/>
                  </a:lnTo>
                  <a:lnTo>
                    <a:pt x="78" y="2"/>
                  </a:lnTo>
                  <a:lnTo>
                    <a:pt x="71" y="0"/>
                  </a:lnTo>
                  <a:lnTo>
                    <a:pt x="63" y="2"/>
                  </a:lnTo>
                  <a:lnTo>
                    <a:pt x="57" y="4"/>
                  </a:lnTo>
                  <a:lnTo>
                    <a:pt x="50" y="6"/>
                  </a:lnTo>
                  <a:lnTo>
                    <a:pt x="45" y="10"/>
                  </a:lnTo>
                  <a:lnTo>
                    <a:pt x="38" y="16"/>
                  </a:lnTo>
                  <a:lnTo>
                    <a:pt x="30" y="23"/>
                  </a:lnTo>
                  <a:lnTo>
                    <a:pt x="22" y="30"/>
                  </a:lnTo>
                  <a:lnTo>
                    <a:pt x="16" y="40"/>
                  </a:lnTo>
                  <a:lnTo>
                    <a:pt x="10" y="47"/>
                  </a:lnTo>
                  <a:lnTo>
                    <a:pt x="5" y="55"/>
                  </a:lnTo>
                  <a:lnTo>
                    <a:pt x="0" y="65"/>
                  </a:lnTo>
                  <a:close/>
                </a:path>
              </a:pathLst>
            </a:custGeom>
            <a:solidFill>
              <a:srgbClr val="6EB25C"/>
            </a:solidFill>
            <a:ln w="9525">
              <a:noFill/>
              <a:round/>
              <a:headEnd/>
              <a:tailEnd/>
            </a:ln>
          </p:spPr>
          <p:txBody>
            <a:bodyPr/>
            <a:lstStyle/>
            <a:p>
              <a:endParaRPr lang="ru-RU"/>
            </a:p>
          </p:txBody>
        </p:sp>
        <p:sp>
          <p:nvSpPr>
            <p:cNvPr id="162449" name="Freeform 4106"/>
            <p:cNvSpPr>
              <a:spLocks/>
            </p:cNvSpPr>
            <p:nvPr/>
          </p:nvSpPr>
          <p:spPr bwMode="auto">
            <a:xfrm>
              <a:off x="2225" y="1780"/>
              <a:ext cx="101" cy="122"/>
            </a:xfrm>
            <a:custGeom>
              <a:avLst/>
              <a:gdLst>
                <a:gd name="T0" fmla="*/ 0 w 101"/>
                <a:gd name="T1" fmla="*/ 65 h 122"/>
                <a:gd name="T2" fmla="*/ 18 w 101"/>
                <a:gd name="T3" fmla="*/ 83 h 122"/>
                <a:gd name="T4" fmla="*/ 40 w 101"/>
                <a:gd name="T5" fmla="*/ 100 h 122"/>
                <a:gd name="T6" fmla="*/ 73 w 101"/>
                <a:gd name="T7" fmla="*/ 122 h 122"/>
                <a:gd name="T8" fmla="*/ 69 w 101"/>
                <a:gd name="T9" fmla="*/ 115 h 122"/>
                <a:gd name="T10" fmla="*/ 60 w 101"/>
                <a:gd name="T11" fmla="*/ 104 h 122"/>
                <a:gd name="T12" fmla="*/ 57 w 101"/>
                <a:gd name="T13" fmla="*/ 96 h 122"/>
                <a:gd name="T14" fmla="*/ 57 w 101"/>
                <a:gd name="T15" fmla="*/ 90 h 122"/>
                <a:gd name="T16" fmla="*/ 59 w 101"/>
                <a:gd name="T17" fmla="*/ 82 h 122"/>
                <a:gd name="T18" fmla="*/ 64 w 101"/>
                <a:gd name="T19" fmla="*/ 77 h 122"/>
                <a:gd name="T20" fmla="*/ 70 w 101"/>
                <a:gd name="T21" fmla="*/ 73 h 122"/>
                <a:gd name="T22" fmla="*/ 75 w 101"/>
                <a:gd name="T23" fmla="*/ 70 h 122"/>
                <a:gd name="T24" fmla="*/ 86 w 101"/>
                <a:gd name="T25" fmla="*/ 64 h 122"/>
                <a:gd name="T26" fmla="*/ 94 w 101"/>
                <a:gd name="T27" fmla="*/ 53 h 122"/>
                <a:gd name="T28" fmla="*/ 99 w 101"/>
                <a:gd name="T29" fmla="*/ 46 h 122"/>
                <a:gd name="T30" fmla="*/ 101 w 101"/>
                <a:gd name="T31" fmla="*/ 36 h 122"/>
                <a:gd name="T32" fmla="*/ 101 w 101"/>
                <a:gd name="T33" fmla="*/ 28 h 122"/>
                <a:gd name="T34" fmla="*/ 99 w 101"/>
                <a:gd name="T35" fmla="*/ 17 h 122"/>
                <a:gd name="T36" fmla="*/ 94 w 101"/>
                <a:gd name="T37" fmla="*/ 8 h 122"/>
                <a:gd name="T38" fmla="*/ 84 w 101"/>
                <a:gd name="T39" fmla="*/ 2 h 122"/>
                <a:gd name="T40" fmla="*/ 71 w 101"/>
                <a:gd name="T41" fmla="*/ 0 h 122"/>
                <a:gd name="T42" fmla="*/ 57 w 101"/>
                <a:gd name="T43" fmla="*/ 4 h 122"/>
                <a:gd name="T44" fmla="*/ 46 w 101"/>
                <a:gd name="T45" fmla="*/ 10 h 122"/>
                <a:gd name="T46" fmla="*/ 30 w 101"/>
                <a:gd name="T47" fmla="*/ 23 h 122"/>
                <a:gd name="T48" fmla="*/ 16 w 101"/>
                <a:gd name="T49" fmla="*/ 38 h 122"/>
                <a:gd name="T50" fmla="*/ 5 w 101"/>
                <a:gd name="T51" fmla="*/ 55 h 122"/>
                <a:gd name="T52" fmla="*/ 0 w 101"/>
                <a:gd name="T53" fmla="*/ 65 h 12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1"/>
                <a:gd name="T82" fmla="*/ 0 h 122"/>
                <a:gd name="T83" fmla="*/ 101 w 101"/>
                <a:gd name="T84" fmla="*/ 122 h 12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1" h="122">
                  <a:moveTo>
                    <a:pt x="0" y="65"/>
                  </a:moveTo>
                  <a:lnTo>
                    <a:pt x="18" y="83"/>
                  </a:lnTo>
                  <a:lnTo>
                    <a:pt x="40" y="100"/>
                  </a:lnTo>
                  <a:lnTo>
                    <a:pt x="73" y="122"/>
                  </a:lnTo>
                  <a:lnTo>
                    <a:pt x="69" y="115"/>
                  </a:lnTo>
                  <a:lnTo>
                    <a:pt x="60" y="104"/>
                  </a:lnTo>
                  <a:lnTo>
                    <a:pt x="57" y="96"/>
                  </a:lnTo>
                  <a:lnTo>
                    <a:pt x="57" y="90"/>
                  </a:lnTo>
                  <a:lnTo>
                    <a:pt x="59" y="82"/>
                  </a:lnTo>
                  <a:lnTo>
                    <a:pt x="64" y="77"/>
                  </a:lnTo>
                  <a:lnTo>
                    <a:pt x="70" y="73"/>
                  </a:lnTo>
                  <a:lnTo>
                    <a:pt x="75" y="70"/>
                  </a:lnTo>
                  <a:lnTo>
                    <a:pt x="86" y="64"/>
                  </a:lnTo>
                  <a:lnTo>
                    <a:pt x="94" y="53"/>
                  </a:lnTo>
                  <a:lnTo>
                    <a:pt x="99" y="46"/>
                  </a:lnTo>
                  <a:lnTo>
                    <a:pt x="101" y="36"/>
                  </a:lnTo>
                  <a:lnTo>
                    <a:pt x="101" y="28"/>
                  </a:lnTo>
                  <a:lnTo>
                    <a:pt x="99" y="17"/>
                  </a:lnTo>
                  <a:lnTo>
                    <a:pt x="94" y="8"/>
                  </a:lnTo>
                  <a:lnTo>
                    <a:pt x="84" y="2"/>
                  </a:lnTo>
                  <a:lnTo>
                    <a:pt x="71" y="0"/>
                  </a:lnTo>
                  <a:lnTo>
                    <a:pt x="57" y="4"/>
                  </a:lnTo>
                  <a:lnTo>
                    <a:pt x="46" y="10"/>
                  </a:lnTo>
                  <a:lnTo>
                    <a:pt x="30" y="23"/>
                  </a:lnTo>
                  <a:lnTo>
                    <a:pt x="16" y="38"/>
                  </a:lnTo>
                  <a:lnTo>
                    <a:pt x="5" y="55"/>
                  </a:lnTo>
                  <a:lnTo>
                    <a:pt x="0" y="65"/>
                  </a:lnTo>
                </a:path>
              </a:pathLst>
            </a:custGeom>
            <a:noFill/>
            <a:ln w="6350" cap="rnd">
              <a:solidFill>
                <a:srgbClr val="47A146"/>
              </a:solidFill>
              <a:prstDash val="solid"/>
              <a:round/>
              <a:headEnd/>
              <a:tailEnd/>
            </a:ln>
          </p:spPr>
          <p:txBody>
            <a:bodyPr/>
            <a:lstStyle/>
            <a:p>
              <a:endParaRPr lang="ru-RU"/>
            </a:p>
          </p:txBody>
        </p:sp>
        <p:sp>
          <p:nvSpPr>
            <p:cNvPr id="162450" name="Freeform 4107"/>
            <p:cNvSpPr>
              <a:spLocks/>
            </p:cNvSpPr>
            <p:nvPr/>
          </p:nvSpPr>
          <p:spPr bwMode="auto">
            <a:xfrm>
              <a:off x="2208" y="1834"/>
              <a:ext cx="109" cy="156"/>
            </a:xfrm>
            <a:custGeom>
              <a:avLst/>
              <a:gdLst>
                <a:gd name="T0" fmla="*/ 23 w 109"/>
                <a:gd name="T1" fmla="*/ 0 h 156"/>
                <a:gd name="T2" fmla="*/ 26 w 109"/>
                <a:gd name="T3" fmla="*/ 9 h 156"/>
                <a:gd name="T4" fmla="*/ 27 w 109"/>
                <a:gd name="T5" fmla="*/ 17 h 156"/>
                <a:gd name="T6" fmla="*/ 29 w 109"/>
                <a:gd name="T7" fmla="*/ 19 h 156"/>
                <a:gd name="T8" fmla="*/ 31 w 109"/>
                <a:gd name="T9" fmla="*/ 23 h 156"/>
                <a:gd name="T10" fmla="*/ 36 w 109"/>
                <a:gd name="T11" fmla="*/ 28 h 156"/>
                <a:gd name="T12" fmla="*/ 39 w 109"/>
                <a:gd name="T13" fmla="*/ 30 h 156"/>
                <a:gd name="T14" fmla="*/ 46 w 109"/>
                <a:gd name="T15" fmla="*/ 36 h 156"/>
                <a:gd name="T16" fmla="*/ 57 w 109"/>
                <a:gd name="T17" fmla="*/ 40 h 156"/>
                <a:gd name="T18" fmla="*/ 61 w 109"/>
                <a:gd name="T19" fmla="*/ 41 h 156"/>
                <a:gd name="T20" fmla="*/ 67 w 109"/>
                <a:gd name="T21" fmla="*/ 45 h 156"/>
                <a:gd name="T22" fmla="*/ 84 w 109"/>
                <a:gd name="T23" fmla="*/ 58 h 156"/>
                <a:gd name="T24" fmla="*/ 92 w 109"/>
                <a:gd name="T25" fmla="*/ 64 h 156"/>
                <a:gd name="T26" fmla="*/ 98 w 109"/>
                <a:gd name="T27" fmla="*/ 71 h 156"/>
                <a:gd name="T28" fmla="*/ 101 w 109"/>
                <a:gd name="T29" fmla="*/ 78 h 156"/>
                <a:gd name="T30" fmla="*/ 105 w 109"/>
                <a:gd name="T31" fmla="*/ 84 h 156"/>
                <a:gd name="T32" fmla="*/ 107 w 109"/>
                <a:gd name="T33" fmla="*/ 90 h 156"/>
                <a:gd name="T34" fmla="*/ 108 w 109"/>
                <a:gd name="T35" fmla="*/ 97 h 156"/>
                <a:gd name="T36" fmla="*/ 109 w 109"/>
                <a:gd name="T37" fmla="*/ 105 h 156"/>
                <a:gd name="T38" fmla="*/ 109 w 109"/>
                <a:gd name="T39" fmla="*/ 111 h 156"/>
                <a:gd name="T40" fmla="*/ 108 w 109"/>
                <a:gd name="T41" fmla="*/ 126 h 156"/>
                <a:gd name="T42" fmla="*/ 107 w 109"/>
                <a:gd name="T43" fmla="*/ 135 h 156"/>
                <a:gd name="T44" fmla="*/ 105 w 109"/>
                <a:gd name="T45" fmla="*/ 144 h 156"/>
                <a:gd name="T46" fmla="*/ 103 w 109"/>
                <a:gd name="T47" fmla="*/ 156 h 156"/>
                <a:gd name="T48" fmla="*/ 100 w 109"/>
                <a:gd name="T49" fmla="*/ 152 h 156"/>
                <a:gd name="T50" fmla="*/ 96 w 109"/>
                <a:gd name="T51" fmla="*/ 146 h 156"/>
                <a:gd name="T52" fmla="*/ 86 w 109"/>
                <a:gd name="T53" fmla="*/ 137 h 156"/>
                <a:gd name="T54" fmla="*/ 77 w 109"/>
                <a:gd name="T55" fmla="*/ 128 h 156"/>
                <a:gd name="T56" fmla="*/ 55 w 109"/>
                <a:gd name="T57" fmla="*/ 113 h 156"/>
                <a:gd name="T58" fmla="*/ 36 w 109"/>
                <a:gd name="T59" fmla="*/ 98 h 156"/>
                <a:gd name="T60" fmla="*/ 23 w 109"/>
                <a:gd name="T61" fmla="*/ 88 h 156"/>
                <a:gd name="T62" fmla="*/ 18 w 109"/>
                <a:gd name="T63" fmla="*/ 83 h 156"/>
                <a:gd name="T64" fmla="*/ 14 w 109"/>
                <a:gd name="T65" fmla="*/ 77 h 156"/>
                <a:gd name="T66" fmla="*/ 6 w 109"/>
                <a:gd name="T67" fmla="*/ 66 h 156"/>
                <a:gd name="T68" fmla="*/ 2 w 109"/>
                <a:gd name="T69" fmla="*/ 59 h 156"/>
                <a:gd name="T70" fmla="*/ 0 w 109"/>
                <a:gd name="T71" fmla="*/ 53 h 156"/>
                <a:gd name="T72" fmla="*/ 0 w 109"/>
                <a:gd name="T73" fmla="*/ 43 h 156"/>
                <a:gd name="T74" fmla="*/ 2 w 109"/>
                <a:gd name="T75" fmla="*/ 36 h 156"/>
                <a:gd name="T76" fmla="*/ 6 w 109"/>
                <a:gd name="T77" fmla="*/ 26 h 156"/>
                <a:gd name="T78" fmla="*/ 10 w 109"/>
                <a:gd name="T79" fmla="*/ 18 h 156"/>
                <a:gd name="T80" fmla="*/ 19 w 109"/>
                <a:gd name="T81" fmla="*/ 6 h 156"/>
                <a:gd name="T82" fmla="*/ 23 w 109"/>
                <a:gd name="T83" fmla="*/ 0 h 15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09"/>
                <a:gd name="T127" fmla="*/ 0 h 156"/>
                <a:gd name="T128" fmla="*/ 109 w 109"/>
                <a:gd name="T129" fmla="*/ 156 h 15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09" h="156">
                  <a:moveTo>
                    <a:pt x="23" y="0"/>
                  </a:moveTo>
                  <a:lnTo>
                    <a:pt x="26" y="9"/>
                  </a:lnTo>
                  <a:lnTo>
                    <a:pt x="27" y="17"/>
                  </a:lnTo>
                  <a:lnTo>
                    <a:pt x="29" y="19"/>
                  </a:lnTo>
                  <a:lnTo>
                    <a:pt x="31" y="23"/>
                  </a:lnTo>
                  <a:lnTo>
                    <a:pt x="36" y="28"/>
                  </a:lnTo>
                  <a:lnTo>
                    <a:pt x="39" y="30"/>
                  </a:lnTo>
                  <a:lnTo>
                    <a:pt x="46" y="36"/>
                  </a:lnTo>
                  <a:lnTo>
                    <a:pt x="57" y="40"/>
                  </a:lnTo>
                  <a:lnTo>
                    <a:pt x="61" y="41"/>
                  </a:lnTo>
                  <a:lnTo>
                    <a:pt x="67" y="45"/>
                  </a:lnTo>
                  <a:lnTo>
                    <a:pt x="84" y="58"/>
                  </a:lnTo>
                  <a:lnTo>
                    <a:pt x="92" y="64"/>
                  </a:lnTo>
                  <a:lnTo>
                    <a:pt x="98" y="71"/>
                  </a:lnTo>
                  <a:lnTo>
                    <a:pt x="101" y="78"/>
                  </a:lnTo>
                  <a:lnTo>
                    <a:pt x="105" y="84"/>
                  </a:lnTo>
                  <a:lnTo>
                    <a:pt x="107" y="90"/>
                  </a:lnTo>
                  <a:lnTo>
                    <a:pt x="108" y="97"/>
                  </a:lnTo>
                  <a:lnTo>
                    <a:pt x="109" y="105"/>
                  </a:lnTo>
                  <a:lnTo>
                    <a:pt x="109" y="111"/>
                  </a:lnTo>
                  <a:lnTo>
                    <a:pt x="108" y="126"/>
                  </a:lnTo>
                  <a:lnTo>
                    <a:pt x="107" y="135"/>
                  </a:lnTo>
                  <a:lnTo>
                    <a:pt x="105" y="144"/>
                  </a:lnTo>
                  <a:lnTo>
                    <a:pt x="103" y="156"/>
                  </a:lnTo>
                  <a:lnTo>
                    <a:pt x="100" y="152"/>
                  </a:lnTo>
                  <a:lnTo>
                    <a:pt x="96" y="146"/>
                  </a:lnTo>
                  <a:lnTo>
                    <a:pt x="86" y="137"/>
                  </a:lnTo>
                  <a:lnTo>
                    <a:pt x="77" y="128"/>
                  </a:lnTo>
                  <a:lnTo>
                    <a:pt x="55" y="113"/>
                  </a:lnTo>
                  <a:lnTo>
                    <a:pt x="36" y="98"/>
                  </a:lnTo>
                  <a:lnTo>
                    <a:pt x="23" y="88"/>
                  </a:lnTo>
                  <a:lnTo>
                    <a:pt x="18" y="83"/>
                  </a:lnTo>
                  <a:lnTo>
                    <a:pt x="14" y="77"/>
                  </a:lnTo>
                  <a:lnTo>
                    <a:pt x="6" y="66"/>
                  </a:lnTo>
                  <a:lnTo>
                    <a:pt x="2" y="59"/>
                  </a:lnTo>
                  <a:lnTo>
                    <a:pt x="0" y="53"/>
                  </a:lnTo>
                  <a:lnTo>
                    <a:pt x="0" y="43"/>
                  </a:lnTo>
                  <a:lnTo>
                    <a:pt x="2" y="36"/>
                  </a:lnTo>
                  <a:lnTo>
                    <a:pt x="6" y="26"/>
                  </a:lnTo>
                  <a:lnTo>
                    <a:pt x="10" y="18"/>
                  </a:lnTo>
                  <a:lnTo>
                    <a:pt x="19" y="6"/>
                  </a:lnTo>
                  <a:lnTo>
                    <a:pt x="23" y="0"/>
                  </a:lnTo>
                  <a:close/>
                </a:path>
              </a:pathLst>
            </a:custGeom>
            <a:solidFill>
              <a:srgbClr val="00D100"/>
            </a:solidFill>
            <a:ln w="9525">
              <a:noFill/>
              <a:round/>
              <a:headEnd/>
              <a:tailEnd/>
            </a:ln>
          </p:spPr>
          <p:txBody>
            <a:bodyPr/>
            <a:lstStyle/>
            <a:p>
              <a:endParaRPr lang="ru-RU"/>
            </a:p>
          </p:txBody>
        </p:sp>
        <p:sp>
          <p:nvSpPr>
            <p:cNvPr id="162451" name="Freeform 4108"/>
            <p:cNvSpPr>
              <a:spLocks/>
            </p:cNvSpPr>
            <p:nvPr/>
          </p:nvSpPr>
          <p:spPr bwMode="auto">
            <a:xfrm>
              <a:off x="2208" y="1834"/>
              <a:ext cx="106" cy="156"/>
            </a:xfrm>
            <a:custGeom>
              <a:avLst/>
              <a:gdLst>
                <a:gd name="T0" fmla="*/ 23 w 106"/>
                <a:gd name="T1" fmla="*/ 0 h 156"/>
                <a:gd name="T2" fmla="*/ 31 w 106"/>
                <a:gd name="T3" fmla="*/ 23 h 156"/>
                <a:gd name="T4" fmla="*/ 38 w 106"/>
                <a:gd name="T5" fmla="*/ 30 h 156"/>
                <a:gd name="T6" fmla="*/ 46 w 106"/>
                <a:gd name="T7" fmla="*/ 36 h 156"/>
                <a:gd name="T8" fmla="*/ 66 w 106"/>
                <a:gd name="T9" fmla="*/ 45 h 156"/>
                <a:gd name="T10" fmla="*/ 83 w 106"/>
                <a:gd name="T11" fmla="*/ 58 h 156"/>
                <a:gd name="T12" fmla="*/ 97 w 106"/>
                <a:gd name="T13" fmla="*/ 71 h 156"/>
                <a:gd name="T14" fmla="*/ 104 w 106"/>
                <a:gd name="T15" fmla="*/ 84 h 156"/>
                <a:gd name="T16" fmla="*/ 106 w 106"/>
                <a:gd name="T17" fmla="*/ 97 h 156"/>
                <a:gd name="T18" fmla="*/ 106 w 106"/>
                <a:gd name="T19" fmla="*/ 126 h 156"/>
                <a:gd name="T20" fmla="*/ 102 w 106"/>
                <a:gd name="T21" fmla="*/ 156 h 156"/>
                <a:gd name="T22" fmla="*/ 94 w 106"/>
                <a:gd name="T23" fmla="*/ 146 h 156"/>
                <a:gd name="T24" fmla="*/ 76 w 106"/>
                <a:gd name="T25" fmla="*/ 128 h 156"/>
                <a:gd name="T26" fmla="*/ 55 w 106"/>
                <a:gd name="T27" fmla="*/ 113 h 156"/>
                <a:gd name="T28" fmla="*/ 36 w 106"/>
                <a:gd name="T29" fmla="*/ 98 h 156"/>
                <a:gd name="T30" fmla="*/ 13 w 106"/>
                <a:gd name="T31" fmla="*/ 77 h 156"/>
                <a:gd name="T32" fmla="*/ 6 w 106"/>
                <a:gd name="T33" fmla="*/ 66 h 156"/>
                <a:gd name="T34" fmla="*/ 0 w 106"/>
                <a:gd name="T35" fmla="*/ 53 h 156"/>
                <a:gd name="T36" fmla="*/ 0 w 106"/>
                <a:gd name="T37" fmla="*/ 43 h 156"/>
                <a:gd name="T38" fmla="*/ 4 w 106"/>
                <a:gd name="T39" fmla="*/ 36 h 156"/>
                <a:gd name="T40" fmla="*/ 10 w 106"/>
                <a:gd name="T41" fmla="*/ 18 h 156"/>
                <a:gd name="T42" fmla="*/ 23 w 106"/>
                <a:gd name="T43" fmla="*/ 0 h 15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06"/>
                <a:gd name="T67" fmla="*/ 0 h 156"/>
                <a:gd name="T68" fmla="*/ 106 w 106"/>
                <a:gd name="T69" fmla="*/ 156 h 15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06" h="156">
                  <a:moveTo>
                    <a:pt x="23" y="0"/>
                  </a:moveTo>
                  <a:lnTo>
                    <a:pt x="31" y="23"/>
                  </a:lnTo>
                  <a:lnTo>
                    <a:pt x="38" y="30"/>
                  </a:lnTo>
                  <a:lnTo>
                    <a:pt x="46" y="36"/>
                  </a:lnTo>
                  <a:lnTo>
                    <a:pt x="66" y="45"/>
                  </a:lnTo>
                  <a:lnTo>
                    <a:pt x="83" y="58"/>
                  </a:lnTo>
                  <a:lnTo>
                    <a:pt x="97" y="71"/>
                  </a:lnTo>
                  <a:lnTo>
                    <a:pt x="104" y="84"/>
                  </a:lnTo>
                  <a:lnTo>
                    <a:pt x="106" y="97"/>
                  </a:lnTo>
                  <a:lnTo>
                    <a:pt x="106" y="126"/>
                  </a:lnTo>
                  <a:lnTo>
                    <a:pt x="102" y="156"/>
                  </a:lnTo>
                  <a:lnTo>
                    <a:pt x="94" y="146"/>
                  </a:lnTo>
                  <a:lnTo>
                    <a:pt x="76" y="128"/>
                  </a:lnTo>
                  <a:lnTo>
                    <a:pt x="55" y="113"/>
                  </a:lnTo>
                  <a:lnTo>
                    <a:pt x="36" y="98"/>
                  </a:lnTo>
                  <a:lnTo>
                    <a:pt x="13" y="77"/>
                  </a:lnTo>
                  <a:lnTo>
                    <a:pt x="6" y="66"/>
                  </a:lnTo>
                  <a:lnTo>
                    <a:pt x="0" y="53"/>
                  </a:lnTo>
                  <a:lnTo>
                    <a:pt x="0" y="43"/>
                  </a:lnTo>
                  <a:lnTo>
                    <a:pt x="4" y="36"/>
                  </a:lnTo>
                  <a:lnTo>
                    <a:pt x="10" y="18"/>
                  </a:lnTo>
                  <a:lnTo>
                    <a:pt x="23" y="0"/>
                  </a:lnTo>
                </a:path>
              </a:pathLst>
            </a:custGeom>
            <a:noFill/>
            <a:ln w="6350" cap="rnd">
              <a:solidFill>
                <a:srgbClr val="47A146"/>
              </a:solidFill>
              <a:prstDash val="solid"/>
              <a:round/>
              <a:headEnd/>
              <a:tailEnd/>
            </a:ln>
          </p:spPr>
          <p:txBody>
            <a:bodyPr/>
            <a:lstStyle/>
            <a:p>
              <a:endParaRPr lang="ru-RU"/>
            </a:p>
          </p:txBody>
        </p:sp>
        <p:sp>
          <p:nvSpPr>
            <p:cNvPr id="162452" name="Freeform 4109"/>
            <p:cNvSpPr>
              <a:spLocks/>
            </p:cNvSpPr>
            <p:nvPr/>
          </p:nvSpPr>
          <p:spPr bwMode="auto">
            <a:xfrm>
              <a:off x="2208" y="2010"/>
              <a:ext cx="109" cy="157"/>
            </a:xfrm>
            <a:custGeom>
              <a:avLst/>
              <a:gdLst>
                <a:gd name="T0" fmla="*/ 16 w 109"/>
                <a:gd name="T1" fmla="*/ 0 h 157"/>
                <a:gd name="T2" fmla="*/ 21 w 109"/>
                <a:gd name="T3" fmla="*/ 9 h 157"/>
                <a:gd name="T4" fmla="*/ 26 w 109"/>
                <a:gd name="T5" fmla="*/ 17 h 157"/>
                <a:gd name="T6" fmla="*/ 31 w 109"/>
                <a:gd name="T7" fmla="*/ 25 h 157"/>
                <a:gd name="T8" fmla="*/ 36 w 109"/>
                <a:gd name="T9" fmla="*/ 30 h 157"/>
                <a:gd name="T10" fmla="*/ 39 w 109"/>
                <a:gd name="T11" fmla="*/ 32 h 157"/>
                <a:gd name="T12" fmla="*/ 48 w 109"/>
                <a:gd name="T13" fmla="*/ 38 h 157"/>
                <a:gd name="T14" fmla="*/ 57 w 109"/>
                <a:gd name="T15" fmla="*/ 41 h 157"/>
                <a:gd name="T16" fmla="*/ 67 w 109"/>
                <a:gd name="T17" fmla="*/ 47 h 157"/>
                <a:gd name="T18" fmla="*/ 84 w 109"/>
                <a:gd name="T19" fmla="*/ 60 h 157"/>
                <a:gd name="T20" fmla="*/ 92 w 109"/>
                <a:gd name="T21" fmla="*/ 66 h 157"/>
                <a:gd name="T22" fmla="*/ 98 w 109"/>
                <a:gd name="T23" fmla="*/ 73 h 157"/>
                <a:gd name="T24" fmla="*/ 101 w 109"/>
                <a:gd name="T25" fmla="*/ 80 h 157"/>
                <a:gd name="T26" fmla="*/ 105 w 109"/>
                <a:gd name="T27" fmla="*/ 86 h 157"/>
                <a:gd name="T28" fmla="*/ 107 w 109"/>
                <a:gd name="T29" fmla="*/ 92 h 157"/>
                <a:gd name="T30" fmla="*/ 108 w 109"/>
                <a:gd name="T31" fmla="*/ 99 h 157"/>
                <a:gd name="T32" fmla="*/ 109 w 109"/>
                <a:gd name="T33" fmla="*/ 107 h 157"/>
                <a:gd name="T34" fmla="*/ 109 w 109"/>
                <a:gd name="T35" fmla="*/ 113 h 157"/>
                <a:gd name="T36" fmla="*/ 108 w 109"/>
                <a:gd name="T37" fmla="*/ 127 h 157"/>
                <a:gd name="T38" fmla="*/ 107 w 109"/>
                <a:gd name="T39" fmla="*/ 136 h 157"/>
                <a:gd name="T40" fmla="*/ 105 w 109"/>
                <a:gd name="T41" fmla="*/ 148 h 157"/>
                <a:gd name="T42" fmla="*/ 103 w 109"/>
                <a:gd name="T43" fmla="*/ 157 h 157"/>
                <a:gd name="T44" fmla="*/ 100 w 109"/>
                <a:gd name="T45" fmla="*/ 154 h 157"/>
                <a:gd name="T46" fmla="*/ 96 w 109"/>
                <a:gd name="T47" fmla="*/ 148 h 157"/>
                <a:gd name="T48" fmla="*/ 86 w 109"/>
                <a:gd name="T49" fmla="*/ 138 h 157"/>
                <a:gd name="T50" fmla="*/ 77 w 109"/>
                <a:gd name="T51" fmla="*/ 131 h 157"/>
                <a:gd name="T52" fmla="*/ 55 w 109"/>
                <a:gd name="T53" fmla="*/ 114 h 157"/>
                <a:gd name="T54" fmla="*/ 36 w 109"/>
                <a:gd name="T55" fmla="*/ 101 h 157"/>
                <a:gd name="T56" fmla="*/ 23 w 109"/>
                <a:gd name="T57" fmla="*/ 90 h 157"/>
                <a:gd name="T58" fmla="*/ 18 w 109"/>
                <a:gd name="T59" fmla="*/ 85 h 157"/>
                <a:gd name="T60" fmla="*/ 14 w 109"/>
                <a:gd name="T61" fmla="*/ 79 h 157"/>
                <a:gd name="T62" fmla="*/ 6 w 109"/>
                <a:gd name="T63" fmla="*/ 68 h 157"/>
                <a:gd name="T64" fmla="*/ 4 w 109"/>
                <a:gd name="T65" fmla="*/ 62 h 157"/>
                <a:gd name="T66" fmla="*/ 0 w 109"/>
                <a:gd name="T67" fmla="*/ 55 h 157"/>
                <a:gd name="T68" fmla="*/ 0 w 109"/>
                <a:gd name="T69" fmla="*/ 50 h 157"/>
                <a:gd name="T70" fmla="*/ 0 w 109"/>
                <a:gd name="T71" fmla="*/ 45 h 157"/>
                <a:gd name="T72" fmla="*/ 2 w 109"/>
                <a:gd name="T73" fmla="*/ 38 h 157"/>
                <a:gd name="T74" fmla="*/ 4 w 109"/>
                <a:gd name="T75" fmla="*/ 28 h 157"/>
                <a:gd name="T76" fmla="*/ 6 w 109"/>
                <a:gd name="T77" fmla="*/ 19 h 157"/>
                <a:gd name="T78" fmla="*/ 13 w 109"/>
                <a:gd name="T79" fmla="*/ 6 h 157"/>
                <a:gd name="T80" fmla="*/ 16 w 109"/>
                <a:gd name="T81" fmla="*/ 0 h 1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9"/>
                <a:gd name="T124" fmla="*/ 0 h 157"/>
                <a:gd name="T125" fmla="*/ 109 w 109"/>
                <a:gd name="T126" fmla="*/ 157 h 1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9" h="157">
                  <a:moveTo>
                    <a:pt x="16" y="0"/>
                  </a:moveTo>
                  <a:lnTo>
                    <a:pt x="21" y="9"/>
                  </a:lnTo>
                  <a:lnTo>
                    <a:pt x="26" y="17"/>
                  </a:lnTo>
                  <a:lnTo>
                    <a:pt x="31" y="25"/>
                  </a:lnTo>
                  <a:lnTo>
                    <a:pt x="36" y="30"/>
                  </a:lnTo>
                  <a:lnTo>
                    <a:pt x="39" y="32"/>
                  </a:lnTo>
                  <a:lnTo>
                    <a:pt x="48" y="38"/>
                  </a:lnTo>
                  <a:lnTo>
                    <a:pt x="57" y="41"/>
                  </a:lnTo>
                  <a:lnTo>
                    <a:pt x="67" y="47"/>
                  </a:lnTo>
                  <a:lnTo>
                    <a:pt x="84" y="60"/>
                  </a:lnTo>
                  <a:lnTo>
                    <a:pt x="92" y="66"/>
                  </a:lnTo>
                  <a:lnTo>
                    <a:pt x="98" y="73"/>
                  </a:lnTo>
                  <a:lnTo>
                    <a:pt x="101" y="80"/>
                  </a:lnTo>
                  <a:lnTo>
                    <a:pt x="105" y="86"/>
                  </a:lnTo>
                  <a:lnTo>
                    <a:pt x="107" y="92"/>
                  </a:lnTo>
                  <a:lnTo>
                    <a:pt x="108" y="99"/>
                  </a:lnTo>
                  <a:lnTo>
                    <a:pt x="109" y="107"/>
                  </a:lnTo>
                  <a:lnTo>
                    <a:pt x="109" y="113"/>
                  </a:lnTo>
                  <a:lnTo>
                    <a:pt x="108" y="127"/>
                  </a:lnTo>
                  <a:lnTo>
                    <a:pt x="107" y="136"/>
                  </a:lnTo>
                  <a:lnTo>
                    <a:pt x="105" y="148"/>
                  </a:lnTo>
                  <a:lnTo>
                    <a:pt x="103" y="157"/>
                  </a:lnTo>
                  <a:lnTo>
                    <a:pt x="100" y="154"/>
                  </a:lnTo>
                  <a:lnTo>
                    <a:pt x="96" y="148"/>
                  </a:lnTo>
                  <a:lnTo>
                    <a:pt x="86" y="138"/>
                  </a:lnTo>
                  <a:lnTo>
                    <a:pt x="77" y="131"/>
                  </a:lnTo>
                  <a:lnTo>
                    <a:pt x="55" y="114"/>
                  </a:lnTo>
                  <a:lnTo>
                    <a:pt x="36" y="101"/>
                  </a:lnTo>
                  <a:lnTo>
                    <a:pt x="23" y="90"/>
                  </a:lnTo>
                  <a:lnTo>
                    <a:pt x="18" y="85"/>
                  </a:lnTo>
                  <a:lnTo>
                    <a:pt x="14" y="79"/>
                  </a:lnTo>
                  <a:lnTo>
                    <a:pt x="6" y="68"/>
                  </a:lnTo>
                  <a:lnTo>
                    <a:pt x="4" y="62"/>
                  </a:lnTo>
                  <a:lnTo>
                    <a:pt x="0" y="55"/>
                  </a:lnTo>
                  <a:lnTo>
                    <a:pt x="0" y="50"/>
                  </a:lnTo>
                  <a:lnTo>
                    <a:pt x="0" y="45"/>
                  </a:lnTo>
                  <a:lnTo>
                    <a:pt x="2" y="38"/>
                  </a:lnTo>
                  <a:lnTo>
                    <a:pt x="4" y="28"/>
                  </a:lnTo>
                  <a:lnTo>
                    <a:pt x="6" y="19"/>
                  </a:lnTo>
                  <a:lnTo>
                    <a:pt x="13" y="6"/>
                  </a:lnTo>
                  <a:lnTo>
                    <a:pt x="16" y="0"/>
                  </a:lnTo>
                  <a:close/>
                </a:path>
              </a:pathLst>
            </a:custGeom>
            <a:solidFill>
              <a:srgbClr val="00D100"/>
            </a:solidFill>
            <a:ln w="9525">
              <a:noFill/>
              <a:round/>
              <a:headEnd/>
              <a:tailEnd/>
            </a:ln>
          </p:spPr>
          <p:txBody>
            <a:bodyPr/>
            <a:lstStyle/>
            <a:p>
              <a:endParaRPr lang="ru-RU"/>
            </a:p>
          </p:txBody>
        </p:sp>
        <p:sp>
          <p:nvSpPr>
            <p:cNvPr id="162453" name="Freeform 4110"/>
            <p:cNvSpPr>
              <a:spLocks/>
            </p:cNvSpPr>
            <p:nvPr/>
          </p:nvSpPr>
          <p:spPr bwMode="auto">
            <a:xfrm>
              <a:off x="2208" y="2010"/>
              <a:ext cx="106" cy="157"/>
            </a:xfrm>
            <a:custGeom>
              <a:avLst/>
              <a:gdLst>
                <a:gd name="T0" fmla="*/ 17 w 106"/>
                <a:gd name="T1" fmla="*/ 0 h 157"/>
                <a:gd name="T2" fmla="*/ 21 w 106"/>
                <a:gd name="T3" fmla="*/ 9 h 157"/>
                <a:gd name="T4" fmla="*/ 31 w 106"/>
                <a:gd name="T5" fmla="*/ 25 h 157"/>
                <a:gd name="T6" fmla="*/ 40 w 106"/>
                <a:gd name="T7" fmla="*/ 32 h 157"/>
                <a:gd name="T8" fmla="*/ 48 w 106"/>
                <a:gd name="T9" fmla="*/ 38 h 157"/>
                <a:gd name="T10" fmla="*/ 56 w 106"/>
                <a:gd name="T11" fmla="*/ 41 h 157"/>
                <a:gd name="T12" fmla="*/ 66 w 106"/>
                <a:gd name="T13" fmla="*/ 47 h 157"/>
                <a:gd name="T14" fmla="*/ 83 w 106"/>
                <a:gd name="T15" fmla="*/ 60 h 157"/>
                <a:gd name="T16" fmla="*/ 97 w 106"/>
                <a:gd name="T17" fmla="*/ 73 h 157"/>
                <a:gd name="T18" fmla="*/ 104 w 106"/>
                <a:gd name="T19" fmla="*/ 86 h 157"/>
                <a:gd name="T20" fmla="*/ 106 w 106"/>
                <a:gd name="T21" fmla="*/ 99 h 157"/>
                <a:gd name="T22" fmla="*/ 106 w 106"/>
                <a:gd name="T23" fmla="*/ 127 h 157"/>
                <a:gd name="T24" fmla="*/ 102 w 106"/>
                <a:gd name="T25" fmla="*/ 157 h 157"/>
                <a:gd name="T26" fmla="*/ 94 w 106"/>
                <a:gd name="T27" fmla="*/ 148 h 157"/>
                <a:gd name="T28" fmla="*/ 76 w 106"/>
                <a:gd name="T29" fmla="*/ 131 h 157"/>
                <a:gd name="T30" fmla="*/ 55 w 106"/>
                <a:gd name="T31" fmla="*/ 114 h 157"/>
                <a:gd name="T32" fmla="*/ 36 w 106"/>
                <a:gd name="T33" fmla="*/ 101 h 157"/>
                <a:gd name="T34" fmla="*/ 13 w 106"/>
                <a:gd name="T35" fmla="*/ 79 h 157"/>
                <a:gd name="T36" fmla="*/ 6 w 106"/>
                <a:gd name="T37" fmla="*/ 68 h 157"/>
                <a:gd name="T38" fmla="*/ 0 w 106"/>
                <a:gd name="T39" fmla="*/ 55 h 157"/>
                <a:gd name="T40" fmla="*/ 2 w 106"/>
                <a:gd name="T41" fmla="*/ 36 h 157"/>
                <a:gd name="T42" fmla="*/ 6 w 106"/>
                <a:gd name="T43" fmla="*/ 19 h 157"/>
                <a:gd name="T44" fmla="*/ 17 w 106"/>
                <a:gd name="T45" fmla="*/ 0 h 15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6"/>
                <a:gd name="T70" fmla="*/ 0 h 157"/>
                <a:gd name="T71" fmla="*/ 106 w 106"/>
                <a:gd name="T72" fmla="*/ 157 h 15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6" h="157">
                  <a:moveTo>
                    <a:pt x="17" y="0"/>
                  </a:moveTo>
                  <a:lnTo>
                    <a:pt x="21" y="9"/>
                  </a:lnTo>
                  <a:lnTo>
                    <a:pt x="31" y="25"/>
                  </a:lnTo>
                  <a:lnTo>
                    <a:pt x="40" y="32"/>
                  </a:lnTo>
                  <a:lnTo>
                    <a:pt x="48" y="38"/>
                  </a:lnTo>
                  <a:lnTo>
                    <a:pt x="56" y="41"/>
                  </a:lnTo>
                  <a:lnTo>
                    <a:pt x="66" y="47"/>
                  </a:lnTo>
                  <a:lnTo>
                    <a:pt x="83" y="60"/>
                  </a:lnTo>
                  <a:lnTo>
                    <a:pt x="97" y="73"/>
                  </a:lnTo>
                  <a:lnTo>
                    <a:pt x="104" y="86"/>
                  </a:lnTo>
                  <a:lnTo>
                    <a:pt x="106" y="99"/>
                  </a:lnTo>
                  <a:lnTo>
                    <a:pt x="106" y="127"/>
                  </a:lnTo>
                  <a:lnTo>
                    <a:pt x="102" y="157"/>
                  </a:lnTo>
                  <a:lnTo>
                    <a:pt x="94" y="148"/>
                  </a:lnTo>
                  <a:lnTo>
                    <a:pt x="76" y="131"/>
                  </a:lnTo>
                  <a:lnTo>
                    <a:pt x="55" y="114"/>
                  </a:lnTo>
                  <a:lnTo>
                    <a:pt x="36" y="101"/>
                  </a:lnTo>
                  <a:lnTo>
                    <a:pt x="13" y="79"/>
                  </a:lnTo>
                  <a:lnTo>
                    <a:pt x="6" y="68"/>
                  </a:lnTo>
                  <a:lnTo>
                    <a:pt x="0" y="55"/>
                  </a:lnTo>
                  <a:lnTo>
                    <a:pt x="2" y="36"/>
                  </a:lnTo>
                  <a:lnTo>
                    <a:pt x="6" y="19"/>
                  </a:lnTo>
                  <a:lnTo>
                    <a:pt x="17" y="0"/>
                  </a:lnTo>
                </a:path>
              </a:pathLst>
            </a:custGeom>
            <a:noFill/>
            <a:ln w="6350" cap="rnd">
              <a:solidFill>
                <a:srgbClr val="47A146"/>
              </a:solidFill>
              <a:prstDash val="solid"/>
              <a:round/>
              <a:headEnd/>
              <a:tailEnd/>
            </a:ln>
          </p:spPr>
          <p:txBody>
            <a:bodyPr/>
            <a:lstStyle/>
            <a:p>
              <a:endParaRPr lang="ru-RU"/>
            </a:p>
          </p:txBody>
        </p:sp>
        <p:sp>
          <p:nvSpPr>
            <p:cNvPr id="162454" name="Freeform 4111"/>
            <p:cNvSpPr>
              <a:spLocks/>
            </p:cNvSpPr>
            <p:nvPr/>
          </p:nvSpPr>
          <p:spPr bwMode="auto">
            <a:xfrm>
              <a:off x="2222" y="2122"/>
              <a:ext cx="88" cy="128"/>
            </a:xfrm>
            <a:custGeom>
              <a:avLst/>
              <a:gdLst>
                <a:gd name="T0" fmla="*/ 80 w 88"/>
                <a:gd name="T1" fmla="*/ 68 h 128"/>
                <a:gd name="T2" fmla="*/ 78 w 88"/>
                <a:gd name="T3" fmla="*/ 71 h 128"/>
                <a:gd name="T4" fmla="*/ 75 w 88"/>
                <a:gd name="T5" fmla="*/ 74 h 128"/>
                <a:gd name="T6" fmla="*/ 70 w 88"/>
                <a:gd name="T7" fmla="*/ 79 h 128"/>
                <a:gd name="T8" fmla="*/ 65 w 88"/>
                <a:gd name="T9" fmla="*/ 85 h 128"/>
                <a:gd name="T10" fmla="*/ 63 w 88"/>
                <a:gd name="T11" fmla="*/ 89 h 128"/>
                <a:gd name="T12" fmla="*/ 62 w 88"/>
                <a:gd name="T13" fmla="*/ 91 h 128"/>
                <a:gd name="T14" fmla="*/ 61 w 88"/>
                <a:gd name="T15" fmla="*/ 98 h 128"/>
                <a:gd name="T16" fmla="*/ 61 w 88"/>
                <a:gd name="T17" fmla="*/ 104 h 128"/>
                <a:gd name="T18" fmla="*/ 64 w 88"/>
                <a:gd name="T19" fmla="*/ 115 h 128"/>
                <a:gd name="T20" fmla="*/ 67 w 88"/>
                <a:gd name="T21" fmla="*/ 128 h 128"/>
                <a:gd name="T22" fmla="*/ 50 w 88"/>
                <a:gd name="T23" fmla="*/ 119 h 128"/>
                <a:gd name="T24" fmla="*/ 33 w 88"/>
                <a:gd name="T25" fmla="*/ 110 h 128"/>
                <a:gd name="T26" fmla="*/ 27 w 88"/>
                <a:gd name="T27" fmla="*/ 104 h 128"/>
                <a:gd name="T28" fmla="*/ 21 w 88"/>
                <a:gd name="T29" fmla="*/ 99 h 128"/>
                <a:gd name="T30" fmla="*/ 12 w 88"/>
                <a:gd name="T31" fmla="*/ 91 h 128"/>
                <a:gd name="T32" fmla="*/ 6 w 88"/>
                <a:gd name="T33" fmla="*/ 82 h 128"/>
                <a:gd name="T34" fmla="*/ 0 w 88"/>
                <a:gd name="T35" fmla="*/ 73 h 128"/>
                <a:gd name="T36" fmla="*/ 2 w 88"/>
                <a:gd name="T37" fmla="*/ 63 h 128"/>
                <a:gd name="T38" fmla="*/ 8 w 88"/>
                <a:gd name="T39" fmla="*/ 56 h 128"/>
                <a:gd name="T40" fmla="*/ 9 w 88"/>
                <a:gd name="T41" fmla="*/ 51 h 128"/>
                <a:gd name="T42" fmla="*/ 12 w 88"/>
                <a:gd name="T43" fmla="*/ 48 h 128"/>
                <a:gd name="T44" fmla="*/ 19 w 88"/>
                <a:gd name="T45" fmla="*/ 43 h 128"/>
                <a:gd name="T46" fmla="*/ 25 w 88"/>
                <a:gd name="T47" fmla="*/ 39 h 128"/>
                <a:gd name="T48" fmla="*/ 30 w 88"/>
                <a:gd name="T49" fmla="*/ 34 h 128"/>
                <a:gd name="T50" fmla="*/ 33 w 88"/>
                <a:gd name="T51" fmla="*/ 30 h 128"/>
                <a:gd name="T52" fmla="*/ 35 w 88"/>
                <a:gd name="T53" fmla="*/ 26 h 128"/>
                <a:gd name="T54" fmla="*/ 35 w 88"/>
                <a:gd name="T55" fmla="*/ 22 h 128"/>
                <a:gd name="T56" fmla="*/ 35 w 88"/>
                <a:gd name="T57" fmla="*/ 18 h 128"/>
                <a:gd name="T58" fmla="*/ 33 w 88"/>
                <a:gd name="T59" fmla="*/ 9 h 128"/>
                <a:gd name="T60" fmla="*/ 30 w 88"/>
                <a:gd name="T61" fmla="*/ 0 h 128"/>
                <a:gd name="T62" fmla="*/ 43 w 88"/>
                <a:gd name="T63" fmla="*/ 7 h 128"/>
                <a:gd name="T64" fmla="*/ 56 w 88"/>
                <a:gd name="T65" fmla="*/ 15 h 128"/>
                <a:gd name="T66" fmla="*/ 67 w 88"/>
                <a:gd name="T67" fmla="*/ 24 h 128"/>
                <a:gd name="T68" fmla="*/ 80 w 88"/>
                <a:gd name="T69" fmla="*/ 35 h 128"/>
                <a:gd name="T70" fmla="*/ 88 w 88"/>
                <a:gd name="T71" fmla="*/ 43 h 128"/>
                <a:gd name="T72" fmla="*/ 84 w 88"/>
                <a:gd name="T73" fmla="*/ 52 h 128"/>
                <a:gd name="T74" fmla="*/ 83 w 88"/>
                <a:gd name="T75" fmla="*/ 60 h 128"/>
                <a:gd name="T76" fmla="*/ 80 w 88"/>
                <a:gd name="T77" fmla="*/ 68 h 12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8"/>
                <a:gd name="T118" fmla="*/ 0 h 128"/>
                <a:gd name="T119" fmla="*/ 88 w 88"/>
                <a:gd name="T120" fmla="*/ 128 h 12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8" h="128">
                  <a:moveTo>
                    <a:pt x="80" y="68"/>
                  </a:moveTo>
                  <a:lnTo>
                    <a:pt x="78" y="71"/>
                  </a:lnTo>
                  <a:lnTo>
                    <a:pt x="75" y="74"/>
                  </a:lnTo>
                  <a:lnTo>
                    <a:pt x="70" y="79"/>
                  </a:lnTo>
                  <a:lnTo>
                    <a:pt x="65" y="85"/>
                  </a:lnTo>
                  <a:lnTo>
                    <a:pt x="63" y="89"/>
                  </a:lnTo>
                  <a:lnTo>
                    <a:pt x="62" y="91"/>
                  </a:lnTo>
                  <a:lnTo>
                    <a:pt x="61" y="98"/>
                  </a:lnTo>
                  <a:lnTo>
                    <a:pt x="61" y="104"/>
                  </a:lnTo>
                  <a:lnTo>
                    <a:pt x="64" y="115"/>
                  </a:lnTo>
                  <a:lnTo>
                    <a:pt x="67" y="128"/>
                  </a:lnTo>
                  <a:lnTo>
                    <a:pt x="50" y="119"/>
                  </a:lnTo>
                  <a:lnTo>
                    <a:pt x="33" y="110"/>
                  </a:lnTo>
                  <a:lnTo>
                    <a:pt x="27" y="104"/>
                  </a:lnTo>
                  <a:lnTo>
                    <a:pt x="21" y="99"/>
                  </a:lnTo>
                  <a:lnTo>
                    <a:pt x="12" y="91"/>
                  </a:lnTo>
                  <a:lnTo>
                    <a:pt x="6" y="82"/>
                  </a:lnTo>
                  <a:lnTo>
                    <a:pt x="0" y="73"/>
                  </a:lnTo>
                  <a:lnTo>
                    <a:pt x="2" y="63"/>
                  </a:lnTo>
                  <a:lnTo>
                    <a:pt x="8" y="56"/>
                  </a:lnTo>
                  <a:lnTo>
                    <a:pt x="9" y="51"/>
                  </a:lnTo>
                  <a:lnTo>
                    <a:pt x="12" y="48"/>
                  </a:lnTo>
                  <a:lnTo>
                    <a:pt x="19" y="43"/>
                  </a:lnTo>
                  <a:lnTo>
                    <a:pt x="25" y="39"/>
                  </a:lnTo>
                  <a:lnTo>
                    <a:pt x="30" y="34"/>
                  </a:lnTo>
                  <a:lnTo>
                    <a:pt x="33" y="30"/>
                  </a:lnTo>
                  <a:lnTo>
                    <a:pt x="35" y="26"/>
                  </a:lnTo>
                  <a:lnTo>
                    <a:pt x="35" y="22"/>
                  </a:lnTo>
                  <a:lnTo>
                    <a:pt x="35" y="18"/>
                  </a:lnTo>
                  <a:lnTo>
                    <a:pt x="33" y="9"/>
                  </a:lnTo>
                  <a:lnTo>
                    <a:pt x="30" y="0"/>
                  </a:lnTo>
                  <a:lnTo>
                    <a:pt x="43" y="7"/>
                  </a:lnTo>
                  <a:lnTo>
                    <a:pt x="56" y="15"/>
                  </a:lnTo>
                  <a:lnTo>
                    <a:pt x="67" y="24"/>
                  </a:lnTo>
                  <a:lnTo>
                    <a:pt x="80" y="35"/>
                  </a:lnTo>
                  <a:lnTo>
                    <a:pt x="88" y="43"/>
                  </a:lnTo>
                  <a:lnTo>
                    <a:pt x="84" y="52"/>
                  </a:lnTo>
                  <a:lnTo>
                    <a:pt x="83" y="60"/>
                  </a:lnTo>
                  <a:lnTo>
                    <a:pt x="80" y="68"/>
                  </a:lnTo>
                  <a:close/>
                </a:path>
              </a:pathLst>
            </a:custGeom>
            <a:solidFill>
              <a:srgbClr val="6EB25C"/>
            </a:solidFill>
            <a:ln w="9525">
              <a:noFill/>
              <a:round/>
              <a:headEnd/>
              <a:tailEnd/>
            </a:ln>
          </p:spPr>
          <p:txBody>
            <a:bodyPr/>
            <a:lstStyle/>
            <a:p>
              <a:endParaRPr lang="ru-RU"/>
            </a:p>
          </p:txBody>
        </p:sp>
        <p:sp>
          <p:nvSpPr>
            <p:cNvPr id="162455" name="Freeform 4112"/>
            <p:cNvSpPr>
              <a:spLocks/>
            </p:cNvSpPr>
            <p:nvPr/>
          </p:nvSpPr>
          <p:spPr bwMode="auto">
            <a:xfrm>
              <a:off x="2225" y="2120"/>
              <a:ext cx="86" cy="130"/>
            </a:xfrm>
            <a:custGeom>
              <a:avLst/>
              <a:gdLst>
                <a:gd name="T0" fmla="*/ 79 w 86"/>
                <a:gd name="T1" fmla="*/ 69 h 130"/>
                <a:gd name="T2" fmla="*/ 69 w 86"/>
                <a:gd name="T3" fmla="*/ 81 h 130"/>
                <a:gd name="T4" fmla="*/ 64 w 86"/>
                <a:gd name="T5" fmla="*/ 87 h 130"/>
                <a:gd name="T6" fmla="*/ 60 w 86"/>
                <a:gd name="T7" fmla="*/ 93 h 130"/>
                <a:gd name="T8" fmla="*/ 60 w 86"/>
                <a:gd name="T9" fmla="*/ 104 h 130"/>
                <a:gd name="T10" fmla="*/ 62 w 86"/>
                <a:gd name="T11" fmla="*/ 117 h 130"/>
                <a:gd name="T12" fmla="*/ 67 w 86"/>
                <a:gd name="T13" fmla="*/ 130 h 130"/>
                <a:gd name="T14" fmla="*/ 48 w 86"/>
                <a:gd name="T15" fmla="*/ 121 h 130"/>
                <a:gd name="T16" fmla="*/ 34 w 86"/>
                <a:gd name="T17" fmla="*/ 112 h 130"/>
                <a:gd name="T18" fmla="*/ 20 w 86"/>
                <a:gd name="T19" fmla="*/ 101 h 130"/>
                <a:gd name="T20" fmla="*/ 7 w 86"/>
                <a:gd name="T21" fmla="*/ 84 h 130"/>
                <a:gd name="T22" fmla="*/ 0 w 86"/>
                <a:gd name="T23" fmla="*/ 75 h 130"/>
                <a:gd name="T24" fmla="*/ 2 w 86"/>
                <a:gd name="T25" fmla="*/ 65 h 130"/>
                <a:gd name="T26" fmla="*/ 13 w 86"/>
                <a:gd name="T27" fmla="*/ 50 h 130"/>
                <a:gd name="T28" fmla="*/ 24 w 86"/>
                <a:gd name="T29" fmla="*/ 41 h 130"/>
                <a:gd name="T30" fmla="*/ 29 w 86"/>
                <a:gd name="T31" fmla="*/ 36 h 130"/>
                <a:gd name="T32" fmla="*/ 34 w 86"/>
                <a:gd name="T33" fmla="*/ 28 h 130"/>
                <a:gd name="T34" fmla="*/ 34 w 86"/>
                <a:gd name="T35" fmla="*/ 20 h 130"/>
                <a:gd name="T36" fmla="*/ 32 w 86"/>
                <a:gd name="T37" fmla="*/ 11 h 130"/>
                <a:gd name="T38" fmla="*/ 29 w 86"/>
                <a:gd name="T39" fmla="*/ 0 h 130"/>
                <a:gd name="T40" fmla="*/ 41 w 86"/>
                <a:gd name="T41" fmla="*/ 9 h 130"/>
                <a:gd name="T42" fmla="*/ 66 w 86"/>
                <a:gd name="T43" fmla="*/ 26 h 130"/>
                <a:gd name="T44" fmla="*/ 86 w 86"/>
                <a:gd name="T45" fmla="*/ 45 h 130"/>
                <a:gd name="T46" fmla="*/ 79 w 86"/>
                <a:gd name="T47" fmla="*/ 69 h 1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6"/>
                <a:gd name="T73" fmla="*/ 0 h 130"/>
                <a:gd name="T74" fmla="*/ 86 w 86"/>
                <a:gd name="T75" fmla="*/ 130 h 1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6" h="130">
                  <a:moveTo>
                    <a:pt x="79" y="69"/>
                  </a:moveTo>
                  <a:lnTo>
                    <a:pt x="69" y="81"/>
                  </a:lnTo>
                  <a:lnTo>
                    <a:pt x="64" y="87"/>
                  </a:lnTo>
                  <a:lnTo>
                    <a:pt x="60" y="93"/>
                  </a:lnTo>
                  <a:lnTo>
                    <a:pt x="60" y="104"/>
                  </a:lnTo>
                  <a:lnTo>
                    <a:pt x="62" y="117"/>
                  </a:lnTo>
                  <a:lnTo>
                    <a:pt x="67" y="130"/>
                  </a:lnTo>
                  <a:lnTo>
                    <a:pt x="48" y="121"/>
                  </a:lnTo>
                  <a:lnTo>
                    <a:pt x="34" y="112"/>
                  </a:lnTo>
                  <a:lnTo>
                    <a:pt x="20" y="101"/>
                  </a:lnTo>
                  <a:lnTo>
                    <a:pt x="7" y="84"/>
                  </a:lnTo>
                  <a:lnTo>
                    <a:pt x="0" y="75"/>
                  </a:lnTo>
                  <a:lnTo>
                    <a:pt x="2" y="65"/>
                  </a:lnTo>
                  <a:lnTo>
                    <a:pt x="13" y="50"/>
                  </a:lnTo>
                  <a:lnTo>
                    <a:pt x="24" y="41"/>
                  </a:lnTo>
                  <a:lnTo>
                    <a:pt x="29" y="36"/>
                  </a:lnTo>
                  <a:lnTo>
                    <a:pt x="34" y="28"/>
                  </a:lnTo>
                  <a:lnTo>
                    <a:pt x="34" y="20"/>
                  </a:lnTo>
                  <a:lnTo>
                    <a:pt x="32" y="11"/>
                  </a:lnTo>
                  <a:lnTo>
                    <a:pt x="29" y="0"/>
                  </a:lnTo>
                  <a:lnTo>
                    <a:pt x="41" y="9"/>
                  </a:lnTo>
                  <a:lnTo>
                    <a:pt x="66" y="26"/>
                  </a:lnTo>
                  <a:lnTo>
                    <a:pt x="86" y="45"/>
                  </a:lnTo>
                  <a:lnTo>
                    <a:pt x="79" y="69"/>
                  </a:lnTo>
                </a:path>
              </a:pathLst>
            </a:custGeom>
            <a:noFill/>
            <a:ln w="6350" cap="rnd">
              <a:solidFill>
                <a:srgbClr val="47A146"/>
              </a:solidFill>
              <a:prstDash val="solid"/>
              <a:round/>
              <a:headEnd/>
              <a:tailEnd/>
            </a:ln>
          </p:spPr>
          <p:txBody>
            <a:bodyPr/>
            <a:lstStyle/>
            <a:p>
              <a:endParaRPr lang="ru-RU"/>
            </a:p>
          </p:txBody>
        </p:sp>
        <p:sp>
          <p:nvSpPr>
            <p:cNvPr id="162456" name="Freeform 4113"/>
            <p:cNvSpPr>
              <a:spLocks/>
            </p:cNvSpPr>
            <p:nvPr/>
          </p:nvSpPr>
          <p:spPr bwMode="auto">
            <a:xfrm>
              <a:off x="2208" y="2196"/>
              <a:ext cx="109" cy="157"/>
            </a:xfrm>
            <a:custGeom>
              <a:avLst/>
              <a:gdLst>
                <a:gd name="T0" fmla="*/ 16 w 109"/>
                <a:gd name="T1" fmla="*/ 0 h 157"/>
                <a:gd name="T2" fmla="*/ 21 w 109"/>
                <a:gd name="T3" fmla="*/ 9 h 157"/>
                <a:gd name="T4" fmla="*/ 26 w 109"/>
                <a:gd name="T5" fmla="*/ 17 h 157"/>
                <a:gd name="T6" fmla="*/ 31 w 109"/>
                <a:gd name="T7" fmla="*/ 25 h 157"/>
                <a:gd name="T8" fmla="*/ 36 w 109"/>
                <a:gd name="T9" fmla="*/ 28 h 157"/>
                <a:gd name="T10" fmla="*/ 39 w 109"/>
                <a:gd name="T11" fmla="*/ 31 h 157"/>
                <a:gd name="T12" fmla="*/ 48 w 109"/>
                <a:gd name="T13" fmla="*/ 37 h 157"/>
                <a:gd name="T14" fmla="*/ 57 w 109"/>
                <a:gd name="T15" fmla="*/ 41 h 157"/>
                <a:gd name="T16" fmla="*/ 67 w 109"/>
                <a:gd name="T17" fmla="*/ 47 h 157"/>
                <a:gd name="T18" fmla="*/ 84 w 109"/>
                <a:gd name="T19" fmla="*/ 58 h 157"/>
                <a:gd name="T20" fmla="*/ 92 w 109"/>
                <a:gd name="T21" fmla="*/ 65 h 157"/>
                <a:gd name="T22" fmla="*/ 98 w 109"/>
                <a:gd name="T23" fmla="*/ 74 h 157"/>
                <a:gd name="T24" fmla="*/ 101 w 109"/>
                <a:gd name="T25" fmla="*/ 80 h 157"/>
                <a:gd name="T26" fmla="*/ 105 w 109"/>
                <a:gd name="T27" fmla="*/ 85 h 157"/>
                <a:gd name="T28" fmla="*/ 107 w 109"/>
                <a:gd name="T29" fmla="*/ 91 h 157"/>
                <a:gd name="T30" fmla="*/ 108 w 109"/>
                <a:gd name="T31" fmla="*/ 99 h 157"/>
                <a:gd name="T32" fmla="*/ 109 w 109"/>
                <a:gd name="T33" fmla="*/ 106 h 157"/>
                <a:gd name="T34" fmla="*/ 109 w 109"/>
                <a:gd name="T35" fmla="*/ 113 h 157"/>
                <a:gd name="T36" fmla="*/ 108 w 109"/>
                <a:gd name="T37" fmla="*/ 127 h 157"/>
                <a:gd name="T38" fmla="*/ 107 w 109"/>
                <a:gd name="T39" fmla="*/ 136 h 157"/>
                <a:gd name="T40" fmla="*/ 105 w 109"/>
                <a:gd name="T41" fmla="*/ 146 h 157"/>
                <a:gd name="T42" fmla="*/ 103 w 109"/>
                <a:gd name="T43" fmla="*/ 157 h 157"/>
                <a:gd name="T44" fmla="*/ 100 w 109"/>
                <a:gd name="T45" fmla="*/ 154 h 157"/>
                <a:gd name="T46" fmla="*/ 96 w 109"/>
                <a:gd name="T47" fmla="*/ 146 h 157"/>
                <a:gd name="T48" fmla="*/ 86 w 109"/>
                <a:gd name="T49" fmla="*/ 136 h 157"/>
                <a:gd name="T50" fmla="*/ 77 w 109"/>
                <a:gd name="T51" fmla="*/ 129 h 157"/>
                <a:gd name="T52" fmla="*/ 55 w 109"/>
                <a:gd name="T53" fmla="*/ 115 h 157"/>
                <a:gd name="T54" fmla="*/ 36 w 109"/>
                <a:gd name="T55" fmla="*/ 99 h 157"/>
                <a:gd name="T56" fmla="*/ 23 w 109"/>
                <a:gd name="T57" fmla="*/ 90 h 157"/>
                <a:gd name="T58" fmla="*/ 18 w 109"/>
                <a:gd name="T59" fmla="*/ 85 h 157"/>
                <a:gd name="T60" fmla="*/ 14 w 109"/>
                <a:gd name="T61" fmla="*/ 77 h 157"/>
                <a:gd name="T62" fmla="*/ 6 w 109"/>
                <a:gd name="T63" fmla="*/ 66 h 157"/>
                <a:gd name="T64" fmla="*/ 4 w 109"/>
                <a:gd name="T65" fmla="*/ 61 h 157"/>
                <a:gd name="T66" fmla="*/ 0 w 109"/>
                <a:gd name="T67" fmla="*/ 54 h 157"/>
                <a:gd name="T68" fmla="*/ 0 w 109"/>
                <a:gd name="T69" fmla="*/ 50 h 157"/>
                <a:gd name="T70" fmla="*/ 0 w 109"/>
                <a:gd name="T71" fmla="*/ 46 h 157"/>
                <a:gd name="T72" fmla="*/ 2 w 109"/>
                <a:gd name="T73" fmla="*/ 37 h 157"/>
                <a:gd name="T74" fmla="*/ 4 w 109"/>
                <a:gd name="T75" fmla="*/ 26 h 157"/>
                <a:gd name="T76" fmla="*/ 6 w 109"/>
                <a:gd name="T77" fmla="*/ 19 h 157"/>
                <a:gd name="T78" fmla="*/ 13 w 109"/>
                <a:gd name="T79" fmla="*/ 5 h 157"/>
                <a:gd name="T80" fmla="*/ 16 w 109"/>
                <a:gd name="T81" fmla="*/ 0 h 1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9"/>
                <a:gd name="T124" fmla="*/ 0 h 157"/>
                <a:gd name="T125" fmla="*/ 109 w 109"/>
                <a:gd name="T126" fmla="*/ 157 h 1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9" h="157">
                  <a:moveTo>
                    <a:pt x="16" y="0"/>
                  </a:moveTo>
                  <a:lnTo>
                    <a:pt x="21" y="9"/>
                  </a:lnTo>
                  <a:lnTo>
                    <a:pt x="26" y="17"/>
                  </a:lnTo>
                  <a:lnTo>
                    <a:pt x="31" y="25"/>
                  </a:lnTo>
                  <a:lnTo>
                    <a:pt x="36" y="28"/>
                  </a:lnTo>
                  <a:lnTo>
                    <a:pt x="39" y="31"/>
                  </a:lnTo>
                  <a:lnTo>
                    <a:pt x="48" y="37"/>
                  </a:lnTo>
                  <a:lnTo>
                    <a:pt x="57" y="41"/>
                  </a:lnTo>
                  <a:lnTo>
                    <a:pt x="67" y="47"/>
                  </a:lnTo>
                  <a:lnTo>
                    <a:pt x="84" y="58"/>
                  </a:lnTo>
                  <a:lnTo>
                    <a:pt x="92" y="65"/>
                  </a:lnTo>
                  <a:lnTo>
                    <a:pt x="98" y="74"/>
                  </a:lnTo>
                  <a:lnTo>
                    <a:pt x="101" y="80"/>
                  </a:lnTo>
                  <a:lnTo>
                    <a:pt x="105" y="85"/>
                  </a:lnTo>
                  <a:lnTo>
                    <a:pt x="107" y="91"/>
                  </a:lnTo>
                  <a:lnTo>
                    <a:pt x="108" y="99"/>
                  </a:lnTo>
                  <a:lnTo>
                    <a:pt x="109" y="106"/>
                  </a:lnTo>
                  <a:lnTo>
                    <a:pt x="109" y="113"/>
                  </a:lnTo>
                  <a:lnTo>
                    <a:pt x="108" y="127"/>
                  </a:lnTo>
                  <a:lnTo>
                    <a:pt x="107" y="136"/>
                  </a:lnTo>
                  <a:lnTo>
                    <a:pt x="105" y="146"/>
                  </a:lnTo>
                  <a:lnTo>
                    <a:pt x="103" y="157"/>
                  </a:lnTo>
                  <a:lnTo>
                    <a:pt x="100" y="154"/>
                  </a:lnTo>
                  <a:lnTo>
                    <a:pt x="96" y="146"/>
                  </a:lnTo>
                  <a:lnTo>
                    <a:pt x="86" y="136"/>
                  </a:lnTo>
                  <a:lnTo>
                    <a:pt x="77" y="129"/>
                  </a:lnTo>
                  <a:lnTo>
                    <a:pt x="55" y="115"/>
                  </a:lnTo>
                  <a:lnTo>
                    <a:pt x="36" y="99"/>
                  </a:lnTo>
                  <a:lnTo>
                    <a:pt x="23" y="90"/>
                  </a:lnTo>
                  <a:lnTo>
                    <a:pt x="18" y="85"/>
                  </a:lnTo>
                  <a:lnTo>
                    <a:pt x="14" y="77"/>
                  </a:lnTo>
                  <a:lnTo>
                    <a:pt x="6" y="66"/>
                  </a:lnTo>
                  <a:lnTo>
                    <a:pt x="4" y="61"/>
                  </a:lnTo>
                  <a:lnTo>
                    <a:pt x="0" y="54"/>
                  </a:lnTo>
                  <a:lnTo>
                    <a:pt x="0" y="50"/>
                  </a:lnTo>
                  <a:lnTo>
                    <a:pt x="0" y="46"/>
                  </a:lnTo>
                  <a:lnTo>
                    <a:pt x="2" y="37"/>
                  </a:lnTo>
                  <a:lnTo>
                    <a:pt x="4" y="26"/>
                  </a:lnTo>
                  <a:lnTo>
                    <a:pt x="6" y="19"/>
                  </a:lnTo>
                  <a:lnTo>
                    <a:pt x="13" y="5"/>
                  </a:lnTo>
                  <a:lnTo>
                    <a:pt x="16" y="0"/>
                  </a:lnTo>
                  <a:close/>
                </a:path>
              </a:pathLst>
            </a:custGeom>
            <a:solidFill>
              <a:srgbClr val="00D100"/>
            </a:solidFill>
            <a:ln w="9525">
              <a:noFill/>
              <a:round/>
              <a:headEnd/>
              <a:tailEnd/>
            </a:ln>
          </p:spPr>
          <p:txBody>
            <a:bodyPr/>
            <a:lstStyle/>
            <a:p>
              <a:endParaRPr lang="ru-RU"/>
            </a:p>
          </p:txBody>
        </p:sp>
        <p:sp>
          <p:nvSpPr>
            <p:cNvPr id="162457" name="Freeform 4114"/>
            <p:cNvSpPr>
              <a:spLocks/>
            </p:cNvSpPr>
            <p:nvPr/>
          </p:nvSpPr>
          <p:spPr bwMode="auto">
            <a:xfrm>
              <a:off x="2208" y="2196"/>
              <a:ext cx="106" cy="157"/>
            </a:xfrm>
            <a:custGeom>
              <a:avLst/>
              <a:gdLst>
                <a:gd name="T0" fmla="*/ 17 w 106"/>
                <a:gd name="T1" fmla="*/ 0 h 157"/>
                <a:gd name="T2" fmla="*/ 21 w 106"/>
                <a:gd name="T3" fmla="*/ 8 h 157"/>
                <a:gd name="T4" fmla="*/ 31 w 106"/>
                <a:gd name="T5" fmla="*/ 24 h 157"/>
                <a:gd name="T6" fmla="*/ 40 w 106"/>
                <a:gd name="T7" fmla="*/ 31 h 157"/>
                <a:gd name="T8" fmla="*/ 48 w 106"/>
                <a:gd name="T9" fmla="*/ 37 h 157"/>
                <a:gd name="T10" fmla="*/ 56 w 106"/>
                <a:gd name="T11" fmla="*/ 41 h 157"/>
                <a:gd name="T12" fmla="*/ 66 w 106"/>
                <a:gd name="T13" fmla="*/ 47 h 157"/>
                <a:gd name="T14" fmla="*/ 83 w 106"/>
                <a:gd name="T15" fmla="*/ 58 h 157"/>
                <a:gd name="T16" fmla="*/ 97 w 106"/>
                <a:gd name="T17" fmla="*/ 72 h 157"/>
                <a:gd name="T18" fmla="*/ 104 w 106"/>
                <a:gd name="T19" fmla="*/ 85 h 157"/>
                <a:gd name="T20" fmla="*/ 106 w 106"/>
                <a:gd name="T21" fmla="*/ 99 h 157"/>
                <a:gd name="T22" fmla="*/ 106 w 106"/>
                <a:gd name="T23" fmla="*/ 127 h 157"/>
                <a:gd name="T24" fmla="*/ 102 w 106"/>
                <a:gd name="T25" fmla="*/ 157 h 157"/>
                <a:gd name="T26" fmla="*/ 94 w 106"/>
                <a:gd name="T27" fmla="*/ 146 h 157"/>
                <a:gd name="T28" fmla="*/ 76 w 106"/>
                <a:gd name="T29" fmla="*/ 129 h 157"/>
                <a:gd name="T30" fmla="*/ 55 w 106"/>
                <a:gd name="T31" fmla="*/ 115 h 157"/>
                <a:gd name="T32" fmla="*/ 36 w 106"/>
                <a:gd name="T33" fmla="*/ 99 h 157"/>
                <a:gd name="T34" fmla="*/ 13 w 106"/>
                <a:gd name="T35" fmla="*/ 77 h 157"/>
                <a:gd name="T36" fmla="*/ 6 w 106"/>
                <a:gd name="T37" fmla="*/ 66 h 157"/>
                <a:gd name="T38" fmla="*/ 0 w 106"/>
                <a:gd name="T39" fmla="*/ 54 h 157"/>
                <a:gd name="T40" fmla="*/ 2 w 106"/>
                <a:gd name="T41" fmla="*/ 37 h 157"/>
                <a:gd name="T42" fmla="*/ 6 w 106"/>
                <a:gd name="T43" fmla="*/ 19 h 157"/>
                <a:gd name="T44" fmla="*/ 17 w 106"/>
                <a:gd name="T45" fmla="*/ 0 h 15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6"/>
                <a:gd name="T70" fmla="*/ 0 h 157"/>
                <a:gd name="T71" fmla="*/ 106 w 106"/>
                <a:gd name="T72" fmla="*/ 157 h 15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6" h="157">
                  <a:moveTo>
                    <a:pt x="17" y="0"/>
                  </a:moveTo>
                  <a:lnTo>
                    <a:pt x="21" y="8"/>
                  </a:lnTo>
                  <a:lnTo>
                    <a:pt x="31" y="24"/>
                  </a:lnTo>
                  <a:lnTo>
                    <a:pt x="40" y="31"/>
                  </a:lnTo>
                  <a:lnTo>
                    <a:pt x="48" y="37"/>
                  </a:lnTo>
                  <a:lnTo>
                    <a:pt x="56" y="41"/>
                  </a:lnTo>
                  <a:lnTo>
                    <a:pt x="66" y="47"/>
                  </a:lnTo>
                  <a:lnTo>
                    <a:pt x="83" y="58"/>
                  </a:lnTo>
                  <a:lnTo>
                    <a:pt x="97" y="72"/>
                  </a:lnTo>
                  <a:lnTo>
                    <a:pt x="104" y="85"/>
                  </a:lnTo>
                  <a:lnTo>
                    <a:pt x="106" y="99"/>
                  </a:lnTo>
                  <a:lnTo>
                    <a:pt x="106" y="127"/>
                  </a:lnTo>
                  <a:lnTo>
                    <a:pt x="102" y="157"/>
                  </a:lnTo>
                  <a:lnTo>
                    <a:pt x="94" y="146"/>
                  </a:lnTo>
                  <a:lnTo>
                    <a:pt x="76" y="129"/>
                  </a:lnTo>
                  <a:lnTo>
                    <a:pt x="55" y="115"/>
                  </a:lnTo>
                  <a:lnTo>
                    <a:pt x="36" y="99"/>
                  </a:lnTo>
                  <a:lnTo>
                    <a:pt x="13" y="77"/>
                  </a:lnTo>
                  <a:lnTo>
                    <a:pt x="6" y="66"/>
                  </a:lnTo>
                  <a:lnTo>
                    <a:pt x="0" y="54"/>
                  </a:lnTo>
                  <a:lnTo>
                    <a:pt x="2" y="37"/>
                  </a:lnTo>
                  <a:lnTo>
                    <a:pt x="6" y="19"/>
                  </a:lnTo>
                  <a:lnTo>
                    <a:pt x="17" y="0"/>
                  </a:lnTo>
                </a:path>
              </a:pathLst>
            </a:custGeom>
            <a:noFill/>
            <a:ln w="6350" cap="rnd">
              <a:solidFill>
                <a:srgbClr val="47A146"/>
              </a:solidFill>
              <a:prstDash val="solid"/>
              <a:round/>
              <a:headEnd/>
              <a:tailEnd/>
            </a:ln>
          </p:spPr>
          <p:txBody>
            <a:bodyPr/>
            <a:lstStyle/>
            <a:p>
              <a:endParaRPr lang="ru-RU"/>
            </a:p>
          </p:txBody>
        </p:sp>
        <p:sp>
          <p:nvSpPr>
            <p:cNvPr id="162458" name="Freeform 4115"/>
            <p:cNvSpPr>
              <a:spLocks/>
            </p:cNvSpPr>
            <p:nvPr/>
          </p:nvSpPr>
          <p:spPr bwMode="auto">
            <a:xfrm>
              <a:off x="2222" y="2307"/>
              <a:ext cx="88" cy="130"/>
            </a:xfrm>
            <a:custGeom>
              <a:avLst/>
              <a:gdLst>
                <a:gd name="T0" fmla="*/ 80 w 88"/>
                <a:gd name="T1" fmla="*/ 70 h 130"/>
                <a:gd name="T2" fmla="*/ 78 w 88"/>
                <a:gd name="T3" fmla="*/ 73 h 130"/>
                <a:gd name="T4" fmla="*/ 75 w 88"/>
                <a:gd name="T5" fmla="*/ 76 h 130"/>
                <a:gd name="T6" fmla="*/ 70 w 88"/>
                <a:gd name="T7" fmla="*/ 83 h 130"/>
                <a:gd name="T8" fmla="*/ 65 w 88"/>
                <a:gd name="T9" fmla="*/ 87 h 130"/>
                <a:gd name="T10" fmla="*/ 63 w 88"/>
                <a:gd name="T11" fmla="*/ 91 h 130"/>
                <a:gd name="T12" fmla="*/ 62 w 88"/>
                <a:gd name="T13" fmla="*/ 95 h 130"/>
                <a:gd name="T14" fmla="*/ 61 w 88"/>
                <a:gd name="T15" fmla="*/ 100 h 130"/>
                <a:gd name="T16" fmla="*/ 61 w 88"/>
                <a:gd name="T17" fmla="*/ 106 h 130"/>
                <a:gd name="T18" fmla="*/ 64 w 88"/>
                <a:gd name="T19" fmla="*/ 117 h 130"/>
                <a:gd name="T20" fmla="*/ 67 w 88"/>
                <a:gd name="T21" fmla="*/ 130 h 130"/>
                <a:gd name="T22" fmla="*/ 50 w 88"/>
                <a:gd name="T23" fmla="*/ 123 h 130"/>
                <a:gd name="T24" fmla="*/ 33 w 88"/>
                <a:gd name="T25" fmla="*/ 113 h 130"/>
                <a:gd name="T26" fmla="*/ 27 w 88"/>
                <a:gd name="T27" fmla="*/ 108 h 130"/>
                <a:gd name="T28" fmla="*/ 21 w 88"/>
                <a:gd name="T29" fmla="*/ 102 h 130"/>
                <a:gd name="T30" fmla="*/ 12 w 88"/>
                <a:gd name="T31" fmla="*/ 94 h 130"/>
                <a:gd name="T32" fmla="*/ 6 w 88"/>
                <a:gd name="T33" fmla="*/ 86 h 130"/>
                <a:gd name="T34" fmla="*/ 0 w 88"/>
                <a:gd name="T35" fmla="*/ 74 h 130"/>
                <a:gd name="T36" fmla="*/ 2 w 88"/>
                <a:gd name="T37" fmla="*/ 65 h 130"/>
                <a:gd name="T38" fmla="*/ 8 w 88"/>
                <a:gd name="T39" fmla="*/ 57 h 130"/>
                <a:gd name="T40" fmla="*/ 9 w 88"/>
                <a:gd name="T41" fmla="*/ 55 h 130"/>
                <a:gd name="T42" fmla="*/ 12 w 88"/>
                <a:gd name="T43" fmla="*/ 49 h 130"/>
                <a:gd name="T44" fmla="*/ 19 w 88"/>
                <a:gd name="T45" fmla="*/ 46 h 130"/>
                <a:gd name="T46" fmla="*/ 25 w 88"/>
                <a:gd name="T47" fmla="*/ 42 h 130"/>
                <a:gd name="T48" fmla="*/ 30 w 88"/>
                <a:gd name="T49" fmla="*/ 35 h 130"/>
                <a:gd name="T50" fmla="*/ 33 w 88"/>
                <a:gd name="T51" fmla="*/ 32 h 130"/>
                <a:gd name="T52" fmla="*/ 35 w 88"/>
                <a:gd name="T53" fmla="*/ 29 h 130"/>
                <a:gd name="T54" fmla="*/ 35 w 88"/>
                <a:gd name="T55" fmla="*/ 25 h 130"/>
                <a:gd name="T56" fmla="*/ 35 w 88"/>
                <a:gd name="T57" fmla="*/ 19 h 130"/>
                <a:gd name="T58" fmla="*/ 33 w 88"/>
                <a:gd name="T59" fmla="*/ 10 h 130"/>
                <a:gd name="T60" fmla="*/ 30 w 88"/>
                <a:gd name="T61" fmla="*/ 0 h 130"/>
                <a:gd name="T62" fmla="*/ 43 w 88"/>
                <a:gd name="T63" fmla="*/ 8 h 130"/>
                <a:gd name="T64" fmla="*/ 56 w 88"/>
                <a:gd name="T65" fmla="*/ 16 h 130"/>
                <a:gd name="T66" fmla="*/ 67 w 88"/>
                <a:gd name="T67" fmla="*/ 25 h 130"/>
                <a:gd name="T68" fmla="*/ 80 w 88"/>
                <a:gd name="T69" fmla="*/ 38 h 130"/>
                <a:gd name="T70" fmla="*/ 88 w 88"/>
                <a:gd name="T71" fmla="*/ 44 h 130"/>
                <a:gd name="T72" fmla="*/ 84 w 88"/>
                <a:gd name="T73" fmla="*/ 55 h 130"/>
                <a:gd name="T74" fmla="*/ 83 w 88"/>
                <a:gd name="T75" fmla="*/ 62 h 130"/>
                <a:gd name="T76" fmla="*/ 80 w 88"/>
                <a:gd name="T77" fmla="*/ 70 h 13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8"/>
                <a:gd name="T118" fmla="*/ 0 h 130"/>
                <a:gd name="T119" fmla="*/ 88 w 88"/>
                <a:gd name="T120" fmla="*/ 130 h 13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8" h="130">
                  <a:moveTo>
                    <a:pt x="80" y="70"/>
                  </a:moveTo>
                  <a:lnTo>
                    <a:pt x="78" y="73"/>
                  </a:lnTo>
                  <a:lnTo>
                    <a:pt x="75" y="76"/>
                  </a:lnTo>
                  <a:lnTo>
                    <a:pt x="70" y="83"/>
                  </a:lnTo>
                  <a:lnTo>
                    <a:pt x="65" y="87"/>
                  </a:lnTo>
                  <a:lnTo>
                    <a:pt x="63" y="91"/>
                  </a:lnTo>
                  <a:lnTo>
                    <a:pt x="62" y="95"/>
                  </a:lnTo>
                  <a:lnTo>
                    <a:pt x="61" y="100"/>
                  </a:lnTo>
                  <a:lnTo>
                    <a:pt x="61" y="106"/>
                  </a:lnTo>
                  <a:lnTo>
                    <a:pt x="64" y="117"/>
                  </a:lnTo>
                  <a:lnTo>
                    <a:pt x="67" y="130"/>
                  </a:lnTo>
                  <a:lnTo>
                    <a:pt x="50" y="123"/>
                  </a:lnTo>
                  <a:lnTo>
                    <a:pt x="33" y="113"/>
                  </a:lnTo>
                  <a:lnTo>
                    <a:pt x="27" y="108"/>
                  </a:lnTo>
                  <a:lnTo>
                    <a:pt x="21" y="102"/>
                  </a:lnTo>
                  <a:lnTo>
                    <a:pt x="12" y="94"/>
                  </a:lnTo>
                  <a:lnTo>
                    <a:pt x="6" y="86"/>
                  </a:lnTo>
                  <a:lnTo>
                    <a:pt x="0" y="74"/>
                  </a:lnTo>
                  <a:lnTo>
                    <a:pt x="2" y="65"/>
                  </a:lnTo>
                  <a:lnTo>
                    <a:pt x="8" y="57"/>
                  </a:lnTo>
                  <a:lnTo>
                    <a:pt x="9" y="55"/>
                  </a:lnTo>
                  <a:lnTo>
                    <a:pt x="12" y="49"/>
                  </a:lnTo>
                  <a:lnTo>
                    <a:pt x="19" y="46"/>
                  </a:lnTo>
                  <a:lnTo>
                    <a:pt x="25" y="42"/>
                  </a:lnTo>
                  <a:lnTo>
                    <a:pt x="30" y="35"/>
                  </a:lnTo>
                  <a:lnTo>
                    <a:pt x="33" y="32"/>
                  </a:lnTo>
                  <a:lnTo>
                    <a:pt x="35" y="29"/>
                  </a:lnTo>
                  <a:lnTo>
                    <a:pt x="35" y="25"/>
                  </a:lnTo>
                  <a:lnTo>
                    <a:pt x="35" y="19"/>
                  </a:lnTo>
                  <a:lnTo>
                    <a:pt x="33" y="10"/>
                  </a:lnTo>
                  <a:lnTo>
                    <a:pt x="30" y="0"/>
                  </a:lnTo>
                  <a:lnTo>
                    <a:pt x="43" y="8"/>
                  </a:lnTo>
                  <a:lnTo>
                    <a:pt x="56" y="16"/>
                  </a:lnTo>
                  <a:lnTo>
                    <a:pt x="67" y="25"/>
                  </a:lnTo>
                  <a:lnTo>
                    <a:pt x="80" y="38"/>
                  </a:lnTo>
                  <a:lnTo>
                    <a:pt x="88" y="44"/>
                  </a:lnTo>
                  <a:lnTo>
                    <a:pt x="84" y="55"/>
                  </a:lnTo>
                  <a:lnTo>
                    <a:pt x="83" y="62"/>
                  </a:lnTo>
                  <a:lnTo>
                    <a:pt x="80" y="70"/>
                  </a:lnTo>
                  <a:close/>
                </a:path>
              </a:pathLst>
            </a:custGeom>
            <a:solidFill>
              <a:srgbClr val="6EB25C"/>
            </a:solidFill>
            <a:ln w="9525">
              <a:noFill/>
              <a:round/>
              <a:headEnd/>
              <a:tailEnd/>
            </a:ln>
          </p:spPr>
          <p:txBody>
            <a:bodyPr/>
            <a:lstStyle/>
            <a:p>
              <a:endParaRPr lang="ru-RU"/>
            </a:p>
          </p:txBody>
        </p:sp>
        <p:sp>
          <p:nvSpPr>
            <p:cNvPr id="162459" name="Freeform 4116"/>
            <p:cNvSpPr>
              <a:spLocks/>
            </p:cNvSpPr>
            <p:nvPr/>
          </p:nvSpPr>
          <p:spPr bwMode="auto">
            <a:xfrm>
              <a:off x="2225" y="2307"/>
              <a:ext cx="86" cy="130"/>
            </a:xfrm>
            <a:custGeom>
              <a:avLst/>
              <a:gdLst>
                <a:gd name="T0" fmla="*/ 79 w 86"/>
                <a:gd name="T1" fmla="*/ 70 h 130"/>
                <a:gd name="T2" fmla="*/ 69 w 86"/>
                <a:gd name="T3" fmla="*/ 81 h 130"/>
                <a:gd name="T4" fmla="*/ 64 w 86"/>
                <a:gd name="T5" fmla="*/ 87 h 130"/>
                <a:gd name="T6" fmla="*/ 60 w 86"/>
                <a:gd name="T7" fmla="*/ 94 h 130"/>
                <a:gd name="T8" fmla="*/ 60 w 86"/>
                <a:gd name="T9" fmla="*/ 106 h 130"/>
                <a:gd name="T10" fmla="*/ 62 w 86"/>
                <a:gd name="T11" fmla="*/ 117 h 130"/>
                <a:gd name="T12" fmla="*/ 67 w 86"/>
                <a:gd name="T13" fmla="*/ 130 h 130"/>
                <a:gd name="T14" fmla="*/ 48 w 86"/>
                <a:gd name="T15" fmla="*/ 123 h 130"/>
                <a:gd name="T16" fmla="*/ 34 w 86"/>
                <a:gd name="T17" fmla="*/ 113 h 130"/>
                <a:gd name="T18" fmla="*/ 20 w 86"/>
                <a:gd name="T19" fmla="*/ 102 h 130"/>
                <a:gd name="T20" fmla="*/ 7 w 86"/>
                <a:gd name="T21" fmla="*/ 84 h 130"/>
                <a:gd name="T22" fmla="*/ 0 w 86"/>
                <a:gd name="T23" fmla="*/ 74 h 130"/>
                <a:gd name="T24" fmla="*/ 2 w 86"/>
                <a:gd name="T25" fmla="*/ 65 h 130"/>
                <a:gd name="T26" fmla="*/ 13 w 86"/>
                <a:gd name="T27" fmla="*/ 49 h 130"/>
                <a:gd name="T28" fmla="*/ 24 w 86"/>
                <a:gd name="T29" fmla="*/ 42 h 130"/>
                <a:gd name="T30" fmla="*/ 29 w 86"/>
                <a:gd name="T31" fmla="*/ 35 h 130"/>
                <a:gd name="T32" fmla="*/ 34 w 86"/>
                <a:gd name="T33" fmla="*/ 29 h 130"/>
                <a:gd name="T34" fmla="*/ 34 w 86"/>
                <a:gd name="T35" fmla="*/ 19 h 130"/>
                <a:gd name="T36" fmla="*/ 32 w 86"/>
                <a:gd name="T37" fmla="*/ 10 h 130"/>
                <a:gd name="T38" fmla="*/ 29 w 86"/>
                <a:gd name="T39" fmla="*/ 0 h 130"/>
                <a:gd name="T40" fmla="*/ 41 w 86"/>
                <a:gd name="T41" fmla="*/ 8 h 130"/>
                <a:gd name="T42" fmla="*/ 65 w 86"/>
                <a:gd name="T43" fmla="*/ 25 h 130"/>
                <a:gd name="T44" fmla="*/ 86 w 86"/>
                <a:gd name="T45" fmla="*/ 44 h 130"/>
                <a:gd name="T46" fmla="*/ 79 w 86"/>
                <a:gd name="T47" fmla="*/ 70 h 1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6"/>
                <a:gd name="T73" fmla="*/ 0 h 130"/>
                <a:gd name="T74" fmla="*/ 86 w 86"/>
                <a:gd name="T75" fmla="*/ 130 h 1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6" h="130">
                  <a:moveTo>
                    <a:pt x="79" y="70"/>
                  </a:moveTo>
                  <a:lnTo>
                    <a:pt x="69" y="81"/>
                  </a:lnTo>
                  <a:lnTo>
                    <a:pt x="64" y="87"/>
                  </a:lnTo>
                  <a:lnTo>
                    <a:pt x="60" y="94"/>
                  </a:lnTo>
                  <a:lnTo>
                    <a:pt x="60" y="106"/>
                  </a:lnTo>
                  <a:lnTo>
                    <a:pt x="62" y="117"/>
                  </a:lnTo>
                  <a:lnTo>
                    <a:pt x="67" y="130"/>
                  </a:lnTo>
                  <a:lnTo>
                    <a:pt x="48" y="123"/>
                  </a:lnTo>
                  <a:lnTo>
                    <a:pt x="34" y="113"/>
                  </a:lnTo>
                  <a:lnTo>
                    <a:pt x="20" y="102"/>
                  </a:lnTo>
                  <a:lnTo>
                    <a:pt x="7" y="84"/>
                  </a:lnTo>
                  <a:lnTo>
                    <a:pt x="0" y="74"/>
                  </a:lnTo>
                  <a:lnTo>
                    <a:pt x="2" y="65"/>
                  </a:lnTo>
                  <a:lnTo>
                    <a:pt x="13" y="49"/>
                  </a:lnTo>
                  <a:lnTo>
                    <a:pt x="24" y="42"/>
                  </a:lnTo>
                  <a:lnTo>
                    <a:pt x="29" y="35"/>
                  </a:lnTo>
                  <a:lnTo>
                    <a:pt x="34" y="29"/>
                  </a:lnTo>
                  <a:lnTo>
                    <a:pt x="34" y="19"/>
                  </a:lnTo>
                  <a:lnTo>
                    <a:pt x="32" y="10"/>
                  </a:lnTo>
                  <a:lnTo>
                    <a:pt x="29" y="0"/>
                  </a:lnTo>
                  <a:lnTo>
                    <a:pt x="41" y="8"/>
                  </a:lnTo>
                  <a:lnTo>
                    <a:pt x="65" y="25"/>
                  </a:lnTo>
                  <a:lnTo>
                    <a:pt x="86" y="44"/>
                  </a:lnTo>
                  <a:lnTo>
                    <a:pt x="79" y="70"/>
                  </a:lnTo>
                </a:path>
              </a:pathLst>
            </a:custGeom>
            <a:noFill/>
            <a:ln w="6350" cap="rnd">
              <a:solidFill>
                <a:srgbClr val="47A146"/>
              </a:solidFill>
              <a:prstDash val="solid"/>
              <a:round/>
              <a:headEnd/>
              <a:tailEnd/>
            </a:ln>
          </p:spPr>
          <p:txBody>
            <a:bodyPr/>
            <a:lstStyle/>
            <a:p>
              <a:endParaRPr lang="ru-RU"/>
            </a:p>
          </p:txBody>
        </p:sp>
        <p:sp>
          <p:nvSpPr>
            <p:cNvPr id="162460" name="Freeform 4117"/>
            <p:cNvSpPr>
              <a:spLocks/>
            </p:cNvSpPr>
            <p:nvPr/>
          </p:nvSpPr>
          <p:spPr bwMode="auto">
            <a:xfrm>
              <a:off x="2208" y="2377"/>
              <a:ext cx="109" cy="158"/>
            </a:xfrm>
            <a:custGeom>
              <a:avLst/>
              <a:gdLst>
                <a:gd name="T0" fmla="*/ 16 w 109"/>
                <a:gd name="T1" fmla="*/ 0 h 158"/>
                <a:gd name="T2" fmla="*/ 21 w 109"/>
                <a:gd name="T3" fmla="*/ 9 h 158"/>
                <a:gd name="T4" fmla="*/ 26 w 109"/>
                <a:gd name="T5" fmla="*/ 17 h 158"/>
                <a:gd name="T6" fmla="*/ 31 w 109"/>
                <a:gd name="T7" fmla="*/ 25 h 158"/>
                <a:gd name="T8" fmla="*/ 36 w 109"/>
                <a:gd name="T9" fmla="*/ 30 h 158"/>
                <a:gd name="T10" fmla="*/ 39 w 109"/>
                <a:gd name="T11" fmla="*/ 33 h 158"/>
                <a:gd name="T12" fmla="*/ 48 w 109"/>
                <a:gd name="T13" fmla="*/ 38 h 158"/>
                <a:gd name="T14" fmla="*/ 57 w 109"/>
                <a:gd name="T15" fmla="*/ 41 h 158"/>
                <a:gd name="T16" fmla="*/ 67 w 109"/>
                <a:gd name="T17" fmla="*/ 47 h 158"/>
                <a:gd name="T18" fmla="*/ 84 w 109"/>
                <a:gd name="T19" fmla="*/ 60 h 158"/>
                <a:gd name="T20" fmla="*/ 92 w 109"/>
                <a:gd name="T21" fmla="*/ 66 h 158"/>
                <a:gd name="T22" fmla="*/ 98 w 109"/>
                <a:gd name="T23" fmla="*/ 74 h 158"/>
                <a:gd name="T24" fmla="*/ 101 w 109"/>
                <a:gd name="T25" fmla="*/ 81 h 158"/>
                <a:gd name="T26" fmla="*/ 105 w 109"/>
                <a:gd name="T27" fmla="*/ 87 h 158"/>
                <a:gd name="T28" fmla="*/ 107 w 109"/>
                <a:gd name="T29" fmla="*/ 94 h 158"/>
                <a:gd name="T30" fmla="*/ 108 w 109"/>
                <a:gd name="T31" fmla="*/ 100 h 158"/>
                <a:gd name="T32" fmla="*/ 109 w 109"/>
                <a:gd name="T33" fmla="*/ 107 h 158"/>
                <a:gd name="T34" fmla="*/ 109 w 109"/>
                <a:gd name="T35" fmla="*/ 114 h 158"/>
                <a:gd name="T36" fmla="*/ 108 w 109"/>
                <a:gd name="T37" fmla="*/ 128 h 158"/>
                <a:gd name="T38" fmla="*/ 107 w 109"/>
                <a:gd name="T39" fmla="*/ 138 h 158"/>
                <a:gd name="T40" fmla="*/ 105 w 109"/>
                <a:gd name="T41" fmla="*/ 149 h 158"/>
                <a:gd name="T42" fmla="*/ 103 w 109"/>
                <a:gd name="T43" fmla="*/ 158 h 158"/>
                <a:gd name="T44" fmla="*/ 100 w 109"/>
                <a:gd name="T45" fmla="*/ 155 h 158"/>
                <a:gd name="T46" fmla="*/ 96 w 109"/>
                <a:gd name="T47" fmla="*/ 149 h 158"/>
                <a:gd name="T48" fmla="*/ 86 w 109"/>
                <a:gd name="T49" fmla="*/ 139 h 158"/>
                <a:gd name="T50" fmla="*/ 77 w 109"/>
                <a:gd name="T51" fmla="*/ 132 h 158"/>
                <a:gd name="T52" fmla="*/ 55 w 109"/>
                <a:gd name="T53" fmla="*/ 115 h 158"/>
                <a:gd name="T54" fmla="*/ 36 w 109"/>
                <a:gd name="T55" fmla="*/ 102 h 158"/>
                <a:gd name="T56" fmla="*/ 23 w 109"/>
                <a:gd name="T57" fmla="*/ 90 h 158"/>
                <a:gd name="T58" fmla="*/ 18 w 109"/>
                <a:gd name="T59" fmla="*/ 85 h 158"/>
                <a:gd name="T60" fmla="*/ 14 w 109"/>
                <a:gd name="T61" fmla="*/ 79 h 158"/>
                <a:gd name="T62" fmla="*/ 6 w 109"/>
                <a:gd name="T63" fmla="*/ 68 h 158"/>
                <a:gd name="T64" fmla="*/ 4 w 109"/>
                <a:gd name="T65" fmla="*/ 62 h 158"/>
                <a:gd name="T66" fmla="*/ 0 w 109"/>
                <a:gd name="T67" fmla="*/ 55 h 158"/>
                <a:gd name="T68" fmla="*/ 0 w 109"/>
                <a:gd name="T69" fmla="*/ 51 h 158"/>
                <a:gd name="T70" fmla="*/ 0 w 109"/>
                <a:gd name="T71" fmla="*/ 45 h 158"/>
                <a:gd name="T72" fmla="*/ 2 w 109"/>
                <a:gd name="T73" fmla="*/ 38 h 158"/>
                <a:gd name="T74" fmla="*/ 4 w 109"/>
                <a:gd name="T75" fmla="*/ 28 h 158"/>
                <a:gd name="T76" fmla="*/ 6 w 109"/>
                <a:gd name="T77" fmla="*/ 19 h 158"/>
                <a:gd name="T78" fmla="*/ 13 w 109"/>
                <a:gd name="T79" fmla="*/ 6 h 158"/>
                <a:gd name="T80" fmla="*/ 16 w 109"/>
                <a:gd name="T81" fmla="*/ 0 h 1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9"/>
                <a:gd name="T124" fmla="*/ 0 h 158"/>
                <a:gd name="T125" fmla="*/ 109 w 109"/>
                <a:gd name="T126" fmla="*/ 158 h 1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9" h="158">
                  <a:moveTo>
                    <a:pt x="16" y="0"/>
                  </a:moveTo>
                  <a:lnTo>
                    <a:pt x="21" y="9"/>
                  </a:lnTo>
                  <a:lnTo>
                    <a:pt x="26" y="17"/>
                  </a:lnTo>
                  <a:lnTo>
                    <a:pt x="31" y="25"/>
                  </a:lnTo>
                  <a:lnTo>
                    <a:pt x="36" y="30"/>
                  </a:lnTo>
                  <a:lnTo>
                    <a:pt x="39" y="33"/>
                  </a:lnTo>
                  <a:lnTo>
                    <a:pt x="48" y="38"/>
                  </a:lnTo>
                  <a:lnTo>
                    <a:pt x="57" y="41"/>
                  </a:lnTo>
                  <a:lnTo>
                    <a:pt x="67" y="47"/>
                  </a:lnTo>
                  <a:lnTo>
                    <a:pt x="84" y="60"/>
                  </a:lnTo>
                  <a:lnTo>
                    <a:pt x="92" y="66"/>
                  </a:lnTo>
                  <a:lnTo>
                    <a:pt x="98" y="74"/>
                  </a:lnTo>
                  <a:lnTo>
                    <a:pt x="101" y="81"/>
                  </a:lnTo>
                  <a:lnTo>
                    <a:pt x="105" y="87"/>
                  </a:lnTo>
                  <a:lnTo>
                    <a:pt x="107" y="94"/>
                  </a:lnTo>
                  <a:lnTo>
                    <a:pt x="108" y="100"/>
                  </a:lnTo>
                  <a:lnTo>
                    <a:pt x="109" y="107"/>
                  </a:lnTo>
                  <a:lnTo>
                    <a:pt x="109" y="114"/>
                  </a:lnTo>
                  <a:lnTo>
                    <a:pt x="108" y="128"/>
                  </a:lnTo>
                  <a:lnTo>
                    <a:pt x="107" y="138"/>
                  </a:lnTo>
                  <a:lnTo>
                    <a:pt x="105" y="149"/>
                  </a:lnTo>
                  <a:lnTo>
                    <a:pt x="103" y="158"/>
                  </a:lnTo>
                  <a:lnTo>
                    <a:pt x="100" y="155"/>
                  </a:lnTo>
                  <a:lnTo>
                    <a:pt x="96" y="149"/>
                  </a:lnTo>
                  <a:lnTo>
                    <a:pt x="86" y="139"/>
                  </a:lnTo>
                  <a:lnTo>
                    <a:pt x="77" y="132"/>
                  </a:lnTo>
                  <a:lnTo>
                    <a:pt x="55" y="115"/>
                  </a:lnTo>
                  <a:lnTo>
                    <a:pt x="36" y="102"/>
                  </a:lnTo>
                  <a:lnTo>
                    <a:pt x="23" y="90"/>
                  </a:lnTo>
                  <a:lnTo>
                    <a:pt x="18" y="85"/>
                  </a:lnTo>
                  <a:lnTo>
                    <a:pt x="14" y="79"/>
                  </a:lnTo>
                  <a:lnTo>
                    <a:pt x="6" y="68"/>
                  </a:lnTo>
                  <a:lnTo>
                    <a:pt x="4" y="62"/>
                  </a:lnTo>
                  <a:lnTo>
                    <a:pt x="0" y="55"/>
                  </a:lnTo>
                  <a:lnTo>
                    <a:pt x="0" y="51"/>
                  </a:lnTo>
                  <a:lnTo>
                    <a:pt x="0" y="45"/>
                  </a:lnTo>
                  <a:lnTo>
                    <a:pt x="2" y="38"/>
                  </a:lnTo>
                  <a:lnTo>
                    <a:pt x="4" y="28"/>
                  </a:lnTo>
                  <a:lnTo>
                    <a:pt x="6" y="19"/>
                  </a:lnTo>
                  <a:lnTo>
                    <a:pt x="13" y="6"/>
                  </a:lnTo>
                  <a:lnTo>
                    <a:pt x="16" y="0"/>
                  </a:lnTo>
                  <a:close/>
                </a:path>
              </a:pathLst>
            </a:custGeom>
            <a:solidFill>
              <a:srgbClr val="00D100"/>
            </a:solidFill>
            <a:ln w="9525">
              <a:noFill/>
              <a:round/>
              <a:headEnd/>
              <a:tailEnd/>
            </a:ln>
          </p:spPr>
          <p:txBody>
            <a:bodyPr/>
            <a:lstStyle/>
            <a:p>
              <a:endParaRPr lang="ru-RU"/>
            </a:p>
          </p:txBody>
        </p:sp>
        <p:sp>
          <p:nvSpPr>
            <p:cNvPr id="162461" name="Freeform 4118"/>
            <p:cNvSpPr>
              <a:spLocks/>
            </p:cNvSpPr>
            <p:nvPr/>
          </p:nvSpPr>
          <p:spPr bwMode="auto">
            <a:xfrm>
              <a:off x="2208" y="2377"/>
              <a:ext cx="106" cy="158"/>
            </a:xfrm>
            <a:custGeom>
              <a:avLst/>
              <a:gdLst>
                <a:gd name="T0" fmla="*/ 17 w 106"/>
                <a:gd name="T1" fmla="*/ 0 h 158"/>
                <a:gd name="T2" fmla="*/ 21 w 106"/>
                <a:gd name="T3" fmla="*/ 9 h 158"/>
                <a:gd name="T4" fmla="*/ 31 w 106"/>
                <a:gd name="T5" fmla="*/ 25 h 158"/>
                <a:gd name="T6" fmla="*/ 40 w 106"/>
                <a:gd name="T7" fmla="*/ 32 h 158"/>
                <a:gd name="T8" fmla="*/ 48 w 106"/>
                <a:gd name="T9" fmla="*/ 38 h 158"/>
                <a:gd name="T10" fmla="*/ 56 w 106"/>
                <a:gd name="T11" fmla="*/ 41 h 158"/>
                <a:gd name="T12" fmla="*/ 66 w 106"/>
                <a:gd name="T13" fmla="*/ 47 h 158"/>
                <a:gd name="T14" fmla="*/ 83 w 106"/>
                <a:gd name="T15" fmla="*/ 60 h 158"/>
                <a:gd name="T16" fmla="*/ 97 w 106"/>
                <a:gd name="T17" fmla="*/ 74 h 158"/>
                <a:gd name="T18" fmla="*/ 104 w 106"/>
                <a:gd name="T19" fmla="*/ 87 h 158"/>
                <a:gd name="T20" fmla="*/ 106 w 106"/>
                <a:gd name="T21" fmla="*/ 100 h 158"/>
                <a:gd name="T22" fmla="*/ 106 w 106"/>
                <a:gd name="T23" fmla="*/ 128 h 158"/>
                <a:gd name="T24" fmla="*/ 102 w 106"/>
                <a:gd name="T25" fmla="*/ 158 h 158"/>
                <a:gd name="T26" fmla="*/ 94 w 106"/>
                <a:gd name="T27" fmla="*/ 149 h 158"/>
                <a:gd name="T28" fmla="*/ 76 w 106"/>
                <a:gd name="T29" fmla="*/ 132 h 158"/>
                <a:gd name="T30" fmla="*/ 55 w 106"/>
                <a:gd name="T31" fmla="*/ 115 h 158"/>
                <a:gd name="T32" fmla="*/ 36 w 106"/>
                <a:gd name="T33" fmla="*/ 102 h 158"/>
                <a:gd name="T34" fmla="*/ 13 w 106"/>
                <a:gd name="T35" fmla="*/ 79 h 158"/>
                <a:gd name="T36" fmla="*/ 6 w 106"/>
                <a:gd name="T37" fmla="*/ 68 h 158"/>
                <a:gd name="T38" fmla="*/ 0 w 106"/>
                <a:gd name="T39" fmla="*/ 55 h 158"/>
                <a:gd name="T40" fmla="*/ 2 w 106"/>
                <a:gd name="T41" fmla="*/ 36 h 158"/>
                <a:gd name="T42" fmla="*/ 6 w 106"/>
                <a:gd name="T43" fmla="*/ 19 h 158"/>
                <a:gd name="T44" fmla="*/ 17 w 106"/>
                <a:gd name="T45" fmla="*/ 0 h 15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6"/>
                <a:gd name="T70" fmla="*/ 0 h 158"/>
                <a:gd name="T71" fmla="*/ 106 w 106"/>
                <a:gd name="T72" fmla="*/ 158 h 15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6" h="158">
                  <a:moveTo>
                    <a:pt x="17" y="0"/>
                  </a:moveTo>
                  <a:lnTo>
                    <a:pt x="21" y="9"/>
                  </a:lnTo>
                  <a:lnTo>
                    <a:pt x="31" y="25"/>
                  </a:lnTo>
                  <a:lnTo>
                    <a:pt x="40" y="32"/>
                  </a:lnTo>
                  <a:lnTo>
                    <a:pt x="48" y="38"/>
                  </a:lnTo>
                  <a:lnTo>
                    <a:pt x="56" y="41"/>
                  </a:lnTo>
                  <a:lnTo>
                    <a:pt x="66" y="47"/>
                  </a:lnTo>
                  <a:lnTo>
                    <a:pt x="83" y="60"/>
                  </a:lnTo>
                  <a:lnTo>
                    <a:pt x="97" y="74"/>
                  </a:lnTo>
                  <a:lnTo>
                    <a:pt x="104" y="87"/>
                  </a:lnTo>
                  <a:lnTo>
                    <a:pt x="106" y="100"/>
                  </a:lnTo>
                  <a:lnTo>
                    <a:pt x="106" y="128"/>
                  </a:lnTo>
                  <a:lnTo>
                    <a:pt x="102" y="158"/>
                  </a:lnTo>
                  <a:lnTo>
                    <a:pt x="94" y="149"/>
                  </a:lnTo>
                  <a:lnTo>
                    <a:pt x="76" y="132"/>
                  </a:lnTo>
                  <a:lnTo>
                    <a:pt x="55" y="115"/>
                  </a:lnTo>
                  <a:lnTo>
                    <a:pt x="36" y="102"/>
                  </a:lnTo>
                  <a:lnTo>
                    <a:pt x="13" y="79"/>
                  </a:lnTo>
                  <a:lnTo>
                    <a:pt x="6" y="68"/>
                  </a:lnTo>
                  <a:lnTo>
                    <a:pt x="0" y="55"/>
                  </a:lnTo>
                  <a:lnTo>
                    <a:pt x="2" y="36"/>
                  </a:lnTo>
                  <a:lnTo>
                    <a:pt x="6" y="19"/>
                  </a:lnTo>
                  <a:lnTo>
                    <a:pt x="17" y="0"/>
                  </a:lnTo>
                </a:path>
              </a:pathLst>
            </a:custGeom>
            <a:noFill/>
            <a:ln w="6350" cap="rnd">
              <a:solidFill>
                <a:srgbClr val="47A146"/>
              </a:solidFill>
              <a:prstDash val="solid"/>
              <a:round/>
              <a:headEnd/>
              <a:tailEnd/>
            </a:ln>
          </p:spPr>
          <p:txBody>
            <a:bodyPr/>
            <a:lstStyle/>
            <a:p>
              <a:endParaRPr lang="ru-RU"/>
            </a:p>
          </p:txBody>
        </p:sp>
        <p:sp>
          <p:nvSpPr>
            <p:cNvPr id="162462" name="Freeform 4119"/>
            <p:cNvSpPr>
              <a:spLocks/>
            </p:cNvSpPr>
            <p:nvPr/>
          </p:nvSpPr>
          <p:spPr bwMode="auto">
            <a:xfrm>
              <a:off x="2610" y="1966"/>
              <a:ext cx="86" cy="130"/>
            </a:xfrm>
            <a:custGeom>
              <a:avLst/>
              <a:gdLst>
                <a:gd name="T0" fmla="*/ 79 w 86"/>
                <a:gd name="T1" fmla="*/ 71 h 130"/>
                <a:gd name="T2" fmla="*/ 77 w 86"/>
                <a:gd name="T3" fmla="*/ 74 h 130"/>
                <a:gd name="T4" fmla="*/ 75 w 86"/>
                <a:gd name="T5" fmla="*/ 77 h 130"/>
                <a:gd name="T6" fmla="*/ 69 w 86"/>
                <a:gd name="T7" fmla="*/ 82 h 130"/>
                <a:gd name="T8" fmla="*/ 65 w 86"/>
                <a:gd name="T9" fmla="*/ 88 h 130"/>
                <a:gd name="T10" fmla="*/ 63 w 86"/>
                <a:gd name="T11" fmla="*/ 91 h 130"/>
                <a:gd name="T12" fmla="*/ 61 w 86"/>
                <a:gd name="T13" fmla="*/ 94 h 130"/>
                <a:gd name="T14" fmla="*/ 61 w 86"/>
                <a:gd name="T15" fmla="*/ 100 h 130"/>
                <a:gd name="T16" fmla="*/ 61 w 86"/>
                <a:gd name="T17" fmla="*/ 105 h 130"/>
                <a:gd name="T18" fmla="*/ 63 w 86"/>
                <a:gd name="T19" fmla="*/ 117 h 130"/>
                <a:gd name="T20" fmla="*/ 67 w 86"/>
                <a:gd name="T21" fmla="*/ 130 h 130"/>
                <a:gd name="T22" fmla="*/ 50 w 86"/>
                <a:gd name="T23" fmla="*/ 121 h 130"/>
                <a:gd name="T24" fmla="*/ 34 w 86"/>
                <a:gd name="T25" fmla="*/ 113 h 130"/>
                <a:gd name="T26" fmla="*/ 25 w 86"/>
                <a:gd name="T27" fmla="*/ 107 h 130"/>
                <a:gd name="T28" fmla="*/ 19 w 86"/>
                <a:gd name="T29" fmla="*/ 102 h 130"/>
                <a:gd name="T30" fmla="*/ 13 w 86"/>
                <a:gd name="T31" fmla="*/ 94 h 130"/>
                <a:gd name="T32" fmla="*/ 6 w 86"/>
                <a:gd name="T33" fmla="*/ 85 h 130"/>
                <a:gd name="T34" fmla="*/ 0 w 86"/>
                <a:gd name="T35" fmla="*/ 76 h 130"/>
                <a:gd name="T36" fmla="*/ 3 w 86"/>
                <a:gd name="T37" fmla="*/ 67 h 130"/>
                <a:gd name="T38" fmla="*/ 6 w 86"/>
                <a:gd name="T39" fmla="*/ 58 h 130"/>
                <a:gd name="T40" fmla="*/ 9 w 86"/>
                <a:gd name="T41" fmla="*/ 54 h 130"/>
                <a:gd name="T42" fmla="*/ 13 w 86"/>
                <a:gd name="T43" fmla="*/ 50 h 130"/>
                <a:gd name="T44" fmla="*/ 17 w 86"/>
                <a:gd name="T45" fmla="*/ 46 h 130"/>
                <a:gd name="T46" fmla="*/ 24 w 86"/>
                <a:gd name="T47" fmla="*/ 41 h 130"/>
                <a:gd name="T48" fmla="*/ 30 w 86"/>
                <a:gd name="T49" fmla="*/ 37 h 130"/>
                <a:gd name="T50" fmla="*/ 32 w 86"/>
                <a:gd name="T51" fmla="*/ 33 h 130"/>
                <a:gd name="T52" fmla="*/ 34 w 86"/>
                <a:gd name="T53" fmla="*/ 28 h 130"/>
                <a:gd name="T54" fmla="*/ 35 w 86"/>
                <a:gd name="T55" fmla="*/ 26 h 130"/>
                <a:gd name="T56" fmla="*/ 35 w 86"/>
                <a:gd name="T57" fmla="*/ 20 h 130"/>
                <a:gd name="T58" fmla="*/ 34 w 86"/>
                <a:gd name="T59" fmla="*/ 11 h 130"/>
                <a:gd name="T60" fmla="*/ 29 w 86"/>
                <a:gd name="T61" fmla="*/ 0 h 130"/>
                <a:gd name="T62" fmla="*/ 43 w 86"/>
                <a:gd name="T63" fmla="*/ 9 h 130"/>
                <a:gd name="T64" fmla="*/ 55 w 86"/>
                <a:gd name="T65" fmla="*/ 18 h 130"/>
                <a:gd name="T66" fmla="*/ 65 w 86"/>
                <a:gd name="T67" fmla="*/ 27 h 130"/>
                <a:gd name="T68" fmla="*/ 80 w 86"/>
                <a:gd name="T69" fmla="*/ 37 h 130"/>
                <a:gd name="T70" fmla="*/ 86 w 86"/>
                <a:gd name="T71" fmla="*/ 46 h 130"/>
                <a:gd name="T72" fmla="*/ 85 w 86"/>
                <a:gd name="T73" fmla="*/ 55 h 130"/>
                <a:gd name="T74" fmla="*/ 82 w 86"/>
                <a:gd name="T75" fmla="*/ 63 h 130"/>
                <a:gd name="T76" fmla="*/ 79 w 86"/>
                <a:gd name="T77" fmla="*/ 71 h 13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6"/>
                <a:gd name="T118" fmla="*/ 0 h 130"/>
                <a:gd name="T119" fmla="*/ 86 w 86"/>
                <a:gd name="T120" fmla="*/ 130 h 13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6" h="130">
                  <a:moveTo>
                    <a:pt x="79" y="71"/>
                  </a:moveTo>
                  <a:lnTo>
                    <a:pt x="77" y="74"/>
                  </a:lnTo>
                  <a:lnTo>
                    <a:pt x="75" y="77"/>
                  </a:lnTo>
                  <a:lnTo>
                    <a:pt x="69" y="82"/>
                  </a:lnTo>
                  <a:lnTo>
                    <a:pt x="65" y="88"/>
                  </a:lnTo>
                  <a:lnTo>
                    <a:pt x="63" y="91"/>
                  </a:lnTo>
                  <a:lnTo>
                    <a:pt x="61" y="94"/>
                  </a:lnTo>
                  <a:lnTo>
                    <a:pt x="61" y="100"/>
                  </a:lnTo>
                  <a:lnTo>
                    <a:pt x="61" y="105"/>
                  </a:lnTo>
                  <a:lnTo>
                    <a:pt x="63" y="117"/>
                  </a:lnTo>
                  <a:lnTo>
                    <a:pt x="67" y="130"/>
                  </a:lnTo>
                  <a:lnTo>
                    <a:pt x="50" y="121"/>
                  </a:lnTo>
                  <a:lnTo>
                    <a:pt x="34" y="113"/>
                  </a:lnTo>
                  <a:lnTo>
                    <a:pt x="25" y="107"/>
                  </a:lnTo>
                  <a:lnTo>
                    <a:pt x="19" y="102"/>
                  </a:lnTo>
                  <a:lnTo>
                    <a:pt x="13" y="94"/>
                  </a:lnTo>
                  <a:lnTo>
                    <a:pt x="6" y="85"/>
                  </a:lnTo>
                  <a:lnTo>
                    <a:pt x="0" y="76"/>
                  </a:lnTo>
                  <a:lnTo>
                    <a:pt x="3" y="67"/>
                  </a:lnTo>
                  <a:lnTo>
                    <a:pt x="6" y="58"/>
                  </a:lnTo>
                  <a:lnTo>
                    <a:pt x="9" y="54"/>
                  </a:lnTo>
                  <a:lnTo>
                    <a:pt x="13" y="50"/>
                  </a:lnTo>
                  <a:lnTo>
                    <a:pt x="17" y="46"/>
                  </a:lnTo>
                  <a:lnTo>
                    <a:pt x="24" y="41"/>
                  </a:lnTo>
                  <a:lnTo>
                    <a:pt x="30" y="37"/>
                  </a:lnTo>
                  <a:lnTo>
                    <a:pt x="32" y="33"/>
                  </a:lnTo>
                  <a:lnTo>
                    <a:pt x="34" y="28"/>
                  </a:lnTo>
                  <a:lnTo>
                    <a:pt x="35" y="26"/>
                  </a:lnTo>
                  <a:lnTo>
                    <a:pt x="35" y="20"/>
                  </a:lnTo>
                  <a:lnTo>
                    <a:pt x="34" y="11"/>
                  </a:lnTo>
                  <a:lnTo>
                    <a:pt x="29" y="0"/>
                  </a:lnTo>
                  <a:lnTo>
                    <a:pt x="43" y="9"/>
                  </a:lnTo>
                  <a:lnTo>
                    <a:pt x="55" y="18"/>
                  </a:lnTo>
                  <a:lnTo>
                    <a:pt x="65" y="27"/>
                  </a:lnTo>
                  <a:lnTo>
                    <a:pt x="80" y="37"/>
                  </a:lnTo>
                  <a:lnTo>
                    <a:pt x="86" y="46"/>
                  </a:lnTo>
                  <a:lnTo>
                    <a:pt x="85" y="55"/>
                  </a:lnTo>
                  <a:lnTo>
                    <a:pt x="82" y="63"/>
                  </a:lnTo>
                  <a:lnTo>
                    <a:pt x="79" y="71"/>
                  </a:lnTo>
                  <a:close/>
                </a:path>
              </a:pathLst>
            </a:custGeom>
            <a:solidFill>
              <a:srgbClr val="EC2F16"/>
            </a:solidFill>
            <a:ln w="9525">
              <a:noFill/>
              <a:round/>
              <a:headEnd/>
              <a:tailEnd/>
            </a:ln>
          </p:spPr>
          <p:txBody>
            <a:bodyPr/>
            <a:lstStyle/>
            <a:p>
              <a:endParaRPr lang="ru-RU"/>
            </a:p>
          </p:txBody>
        </p:sp>
        <p:sp>
          <p:nvSpPr>
            <p:cNvPr id="162463" name="Freeform 4120"/>
            <p:cNvSpPr>
              <a:spLocks/>
            </p:cNvSpPr>
            <p:nvPr/>
          </p:nvSpPr>
          <p:spPr bwMode="auto">
            <a:xfrm>
              <a:off x="2610" y="1966"/>
              <a:ext cx="86" cy="130"/>
            </a:xfrm>
            <a:custGeom>
              <a:avLst/>
              <a:gdLst>
                <a:gd name="T0" fmla="*/ 79 w 86"/>
                <a:gd name="T1" fmla="*/ 69 h 130"/>
                <a:gd name="T2" fmla="*/ 69 w 86"/>
                <a:gd name="T3" fmla="*/ 82 h 130"/>
                <a:gd name="T4" fmla="*/ 65 w 86"/>
                <a:gd name="T5" fmla="*/ 88 h 130"/>
                <a:gd name="T6" fmla="*/ 61 w 86"/>
                <a:gd name="T7" fmla="*/ 94 h 130"/>
                <a:gd name="T8" fmla="*/ 61 w 86"/>
                <a:gd name="T9" fmla="*/ 105 h 130"/>
                <a:gd name="T10" fmla="*/ 63 w 86"/>
                <a:gd name="T11" fmla="*/ 117 h 130"/>
                <a:gd name="T12" fmla="*/ 67 w 86"/>
                <a:gd name="T13" fmla="*/ 130 h 130"/>
                <a:gd name="T14" fmla="*/ 50 w 86"/>
                <a:gd name="T15" fmla="*/ 121 h 130"/>
                <a:gd name="T16" fmla="*/ 34 w 86"/>
                <a:gd name="T17" fmla="*/ 112 h 130"/>
                <a:gd name="T18" fmla="*/ 19 w 86"/>
                <a:gd name="T19" fmla="*/ 100 h 130"/>
                <a:gd name="T20" fmla="*/ 6 w 86"/>
                <a:gd name="T21" fmla="*/ 85 h 130"/>
                <a:gd name="T22" fmla="*/ 0 w 86"/>
                <a:gd name="T23" fmla="*/ 74 h 130"/>
                <a:gd name="T24" fmla="*/ 3 w 86"/>
                <a:gd name="T25" fmla="*/ 67 h 130"/>
                <a:gd name="T26" fmla="*/ 13 w 86"/>
                <a:gd name="T27" fmla="*/ 50 h 130"/>
                <a:gd name="T28" fmla="*/ 24 w 86"/>
                <a:gd name="T29" fmla="*/ 41 h 130"/>
                <a:gd name="T30" fmla="*/ 30 w 86"/>
                <a:gd name="T31" fmla="*/ 37 h 130"/>
                <a:gd name="T32" fmla="*/ 34 w 86"/>
                <a:gd name="T33" fmla="*/ 28 h 130"/>
                <a:gd name="T34" fmla="*/ 35 w 86"/>
                <a:gd name="T35" fmla="*/ 20 h 130"/>
                <a:gd name="T36" fmla="*/ 34 w 86"/>
                <a:gd name="T37" fmla="*/ 11 h 130"/>
                <a:gd name="T38" fmla="*/ 30 w 86"/>
                <a:gd name="T39" fmla="*/ 0 h 130"/>
                <a:gd name="T40" fmla="*/ 43 w 86"/>
                <a:gd name="T41" fmla="*/ 9 h 130"/>
                <a:gd name="T42" fmla="*/ 67 w 86"/>
                <a:gd name="T43" fmla="*/ 26 h 130"/>
                <a:gd name="T44" fmla="*/ 86 w 86"/>
                <a:gd name="T45" fmla="*/ 46 h 130"/>
                <a:gd name="T46" fmla="*/ 79 w 86"/>
                <a:gd name="T47" fmla="*/ 69 h 1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6"/>
                <a:gd name="T73" fmla="*/ 0 h 130"/>
                <a:gd name="T74" fmla="*/ 86 w 86"/>
                <a:gd name="T75" fmla="*/ 130 h 1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6" h="130">
                  <a:moveTo>
                    <a:pt x="79" y="69"/>
                  </a:moveTo>
                  <a:lnTo>
                    <a:pt x="69" y="82"/>
                  </a:lnTo>
                  <a:lnTo>
                    <a:pt x="65" y="88"/>
                  </a:lnTo>
                  <a:lnTo>
                    <a:pt x="61" y="94"/>
                  </a:lnTo>
                  <a:lnTo>
                    <a:pt x="61" y="105"/>
                  </a:lnTo>
                  <a:lnTo>
                    <a:pt x="63" y="117"/>
                  </a:lnTo>
                  <a:lnTo>
                    <a:pt x="67" y="130"/>
                  </a:lnTo>
                  <a:lnTo>
                    <a:pt x="50" y="121"/>
                  </a:lnTo>
                  <a:lnTo>
                    <a:pt x="34" y="112"/>
                  </a:lnTo>
                  <a:lnTo>
                    <a:pt x="19" y="100"/>
                  </a:lnTo>
                  <a:lnTo>
                    <a:pt x="6" y="85"/>
                  </a:lnTo>
                  <a:lnTo>
                    <a:pt x="0" y="74"/>
                  </a:lnTo>
                  <a:lnTo>
                    <a:pt x="3" y="67"/>
                  </a:lnTo>
                  <a:lnTo>
                    <a:pt x="13" y="50"/>
                  </a:lnTo>
                  <a:lnTo>
                    <a:pt x="24" y="41"/>
                  </a:lnTo>
                  <a:lnTo>
                    <a:pt x="30" y="37"/>
                  </a:lnTo>
                  <a:lnTo>
                    <a:pt x="34" y="28"/>
                  </a:lnTo>
                  <a:lnTo>
                    <a:pt x="35" y="20"/>
                  </a:lnTo>
                  <a:lnTo>
                    <a:pt x="34" y="11"/>
                  </a:lnTo>
                  <a:lnTo>
                    <a:pt x="30" y="0"/>
                  </a:lnTo>
                  <a:lnTo>
                    <a:pt x="43" y="9"/>
                  </a:lnTo>
                  <a:lnTo>
                    <a:pt x="67" y="26"/>
                  </a:lnTo>
                  <a:lnTo>
                    <a:pt x="86" y="46"/>
                  </a:lnTo>
                  <a:lnTo>
                    <a:pt x="79" y="69"/>
                  </a:lnTo>
                </a:path>
              </a:pathLst>
            </a:custGeom>
            <a:noFill/>
            <a:ln w="6350" cap="rnd">
              <a:solidFill>
                <a:srgbClr val="D17C4F"/>
              </a:solidFill>
              <a:prstDash val="solid"/>
              <a:round/>
              <a:headEnd/>
              <a:tailEnd/>
            </a:ln>
          </p:spPr>
          <p:txBody>
            <a:bodyPr/>
            <a:lstStyle/>
            <a:p>
              <a:endParaRPr lang="ru-RU"/>
            </a:p>
          </p:txBody>
        </p:sp>
        <p:sp>
          <p:nvSpPr>
            <p:cNvPr id="162464" name="Freeform 4121"/>
            <p:cNvSpPr>
              <a:spLocks/>
            </p:cNvSpPr>
            <p:nvPr/>
          </p:nvSpPr>
          <p:spPr bwMode="auto">
            <a:xfrm>
              <a:off x="2610" y="1805"/>
              <a:ext cx="101" cy="120"/>
            </a:xfrm>
            <a:custGeom>
              <a:avLst/>
              <a:gdLst>
                <a:gd name="T0" fmla="*/ 0 w 101"/>
                <a:gd name="T1" fmla="*/ 66 h 120"/>
                <a:gd name="T2" fmla="*/ 4 w 101"/>
                <a:gd name="T3" fmla="*/ 70 h 120"/>
                <a:gd name="T4" fmla="*/ 8 w 101"/>
                <a:gd name="T5" fmla="*/ 75 h 120"/>
                <a:gd name="T6" fmla="*/ 19 w 101"/>
                <a:gd name="T7" fmla="*/ 85 h 120"/>
                <a:gd name="T8" fmla="*/ 24 w 101"/>
                <a:gd name="T9" fmla="*/ 89 h 120"/>
                <a:gd name="T10" fmla="*/ 28 w 101"/>
                <a:gd name="T11" fmla="*/ 92 h 120"/>
                <a:gd name="T12" fmla="*/ 41 w 101"/>
                <a:gd name="T13" fmla="*/ 100 h 120"/>
                <a:gd name="T14" fmla="*/ 73 w 101"/>
                <a:gd name="T15" fmla="*/ 120 h 120"/>
                <a:gd name="T16" fmla="*/ 68 w 101"/>
                <a:gd name="T17" fmla="*/ 116 h 120"/>
                <a:gd name="T18" fmla="*/ 63 w 101"/>
                <a:gd name="T19" fmla="*/ 109 h 120"/>
                <a:gd name="T20" fmla="*/ 60 w 101"/>
                <a:gd name="T21" fmla="*/ 103 h 120"/>
                <a:gd name="T22" fmla="*/ 58 w 101"/>
                <a:gd name="T23" fmla="*/ 100 h 120"/>
                <a:gd name="T24" fmla="*/ 57 w 101"/>
                <a:gd name="T25" fmla="*/ 97 h 120"/>
                <a:gd name="T26" fmla="*/ 57 w 101"/>
                <a:gd name="T27" fmla="*/ 94 h 120"/>
                <a:gd name="T28" fmla="*/ 57 w 101"/>
                <a:gd name="T29" fmla="*/ 89 h 120"/>
                <a:gd name="T30" fmla="*/ 58 w 101"/>
                <a:gd name="T31" fmla="*/ 86 h 120"/>
                <a:gd name="T32" fmla="*/ 60 w 101"/>
                <a:gd name="T33" fmla="*/ 83 h 120"/>
                <a:gd name="T34" fmla="*/ 64 w 101"/>
                <a:gd name="T35" fmla="*/ 77 h 120"/>
                <a:gd name="T36" fmla="*/ 70 w 101"/>
                <a:gd name="T37" fmla="*/ 73 h 120"/>
                <a:gd name="T38" fmla="*/ 75 w 101"/>
                <a:gd name="T39" fmla="*/ 70 h 120"/>
                <a:gd name="T40" fmla="*/ 81 w 101"/>
                <a:gd name="T41" fmla="*/ 67 h 120"/>
                <a:gd name="T42" fmla="*/ 83 w 101"/>
                <a:gd name="T43" fmla="*/ 66 h 120"/>
                <a:gd name="T44" fmla="*/ 87 w 101"/>
                <a:gd name="T45" fmla="*/ 62 h 120"/>
                <a:gd name="T46" fmla="*/ 94 w 101"/>
                <a:gd name="T47" fmla="*/ 54 h 120"/>
                <a:gd name="T48" fmla="*/ 98 w 101"/>
                <a:gd name="T49" fmla="*/ 47 h 120"/>
                <a:gd name="T50" fmla="*/ 99 w 101"/>
                <a:gd name="T51" fmla="*/ 42 h 120"/>
                <a:gd name="T52" fmla="*/ 101 w 101"/>
                <a:gd name="T53" fmla="*/ 37 h 120"/>
                <a:gd name="T54" fmla="*/ 101 w 101"/>
                <a:gd name="T55" fmla="*/ 29 h 120"/>
                <a:gd name="T56" fmla="*/ 101 w 101"/>
                <a:gd name="T57" fmla="*/ 23 h 120"/>
                <a:gd name="T58" fmla="*/ 99 w 101"/>
                <a:gd name="T59" fmla="*/ 18 h 120"/>
                <a:gd name="T60" fmla="*/ 98 w 101"/>
                <a:gd name="T61" fmla="*/ 13 h 120"/>
                <a:gd name="T62" fmla="*/ 94 w 101"/>
                <a:gd name="T63" fmla="*/ 9 h 120"/>
                <a:gd name="T64" fmla="*/ 92 w 101"/>
                <a:gd name="T65" fmla="*/ 7 h 120"/>
                <a:gd name="T66" fmla="*/ 88 w 101"/>
                <a:gd name="T67" fmla="*/ 6 h 120"/>
                <a:gd name="T68" fmla="*/ 83 w 101"/>
                <a:gd name="T69" fmla="*/ 2 h 120"/>
                <a:gd name="T70" fmla="*/ 77 w 101"/>
                <a:gd name="T71" fmla="*/ 0 h 120"/>
                <a:gd name="T72" fmla="*/ 71 w 101"/>
                <a:gd name="T73" fmla="*/ 0 h 120"/>
                <a:gd name="T74" fmla="*/ 63 w 101"/>
                <a:gd name="T75" fmla="*/ 0 h 120"/>
                <a:gd name="T76" fmla="*/ 57 w 101"/>
                <a:gd name="T77" fmla="*/ 4 h 120"/>
                <a:gd name="T78" fmla="*/ 52 w 101"/>
                <a:gd name="T79" fmla="*/ 7 h 120"/>
                <a:gd name="T80" fmla="*/ 45 w 101"/>
                <a:gd name="T81" fmla="*/ 10 h 120"/>
                <a:gd name="T82" fmla="*/ 38 w 101"/>
                <a:gd name="T83" fmla="*/ 15 h 120"/>
                <a:gd name="T84" fmla="*/ 30 w 101"/>
                <a:gd name="T85" fmla="*/ 23 h 120"/>
                <a:gd name="T86" fmla="*/ 24 w 101"/>
                <a:gd name="T87" fmla="*/ 31 h 120"/>
                <a:gd name="T88" fmla="*/ 15 w 101"/>
                <a:gd name="T89" fmla="*/ 39 h 120"/>
                <a:gd name="T90" fmla="*/ 11 w 101"/>
                <a:gd name="T91" fmla="*/ 47 h 120"/>
                <a:gd name="T92" fmla="*/ 4 w 101"/>
                <a:gd name="T93" fmla="*/ 56 h 120"/>
                <a:gd name="T94" fmla="*/ 0 w 101"/>
                <a:gd name="T95" fmla="*/ 66 h 12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1"/>
                <a:gd name="T145" fmla="*/ 0 h 120"/>
                <a:gd name="T146" fmla="*/ 101 w 101"/>
                <a:gd name="T147" fmla="*/ 120 h 12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1" h="120">
                  <a:moveTo>
                    <a:pt x="0" y="66"/>
                  </a:moveTo>
                  <a:lnTo>
                    <a:pt x="4" y="70"/>
                  </a:lnTo>
                  <a:lnTo>
                    <a:pt x="8" y="75"/>
                  </a:lnTo>
                  <a:lnTo>
                    <a:pt x="19" y="85"/>
                  </a:lnTo>
                  <a:lnTo>
                    <a:pt x="24" y="89"/>
                  </a:lnTo>
                  <a:lnTo>
                    <a:pt x="28" y="92"/>
                  </a:lnTo>
                  <a:lnTo>
                    <a:pt x="41" y="100"/>
                  </a:lnTo>
                  <a:lnTo>
                    <a:pt x="73" y="120"/>
                  </a:lnTo>
                  <a:lnTo>
                    <a:pt x="68" y="116"/>
                  </a:lnTo>
                  <a:lnTo>
                    <a:pt x="63" y="109"/>
                  </a:lnTo>
                  <a:lnTo>
                    <a:pt x="60" y="103"/>
                  </a:lnTo>
                  <a:lnTo>
                    <a:pt x="58" y="100"/>
                  </a:lnTo>
                  <a:lnTo>
                    <a:pt x="57" y="97"/>
                  </a:lnTo>
                  <a:lnTo>
                    <a:pt x="57" y="94"/>
                  </a:lnTo>
                  <a:lnTo>
                    <a:pt x="57" y="89"/>
                  </a:lnTo>
                  <a:lnTo>
                    <a:pt x="58" y="86"/>
                  </a:lnTo>
                  <a:lnTo>
                    <a:pt x="60" y="83"/>
                  </a:lnTo>
                  <a:lnTo>
                    <a:pt x="64" y="77"/>
                  </a:lnTo>
                  <a:lnTo>
                    <a:pt x="70" y="73"/>
                  </a:lnTo>
                  <a:lnTo>
                    <a:pt x="75" y="70"/>
                  </a:lnTo>
                  <a:lnTo>
                    <a:pt x="81" y="67"/>
                  </a:lnTo>
                  <a:lnTo>
                    <a:pt x="83" y="66"/>
                  </a:lnTo>
                  <a:lnTo>
                    <a:pt x="87" y="62"/>
                  </a:lnTo>
                  <a:lnTo>
                    <a:pt x="94" y="54"/>
                  </a:lnTo>
                  <a:lnTo>
                    <a:pt x="98" y="47"/>
                  </a:lnTo>
                  <a:lnTo>
                    <a:pt x="99" y="42"/>
                  </a:lnTo>
                  <a:lnTo>
                    <a:pt x="101" y="37"/>
                  </a:lnTo>
                  <a:lnTo>
                    <a:pt x="101" y="29"/>
                  </a:lnTo>
                  <a:lnTo>
                    <a:pt x="101" y="23"/>
                  </a:lnTo>
                  <a:lnTo>
                    <a:pt x="99" y="18"/>
                  </a:lnTo>
                  <a:lnTo>
                    <a:pt x="98" y="13"/>
                  </a:lnTo>
                  <a:lnTo>
                    <a:pt x="94" y="9"/>
                  </a:lnTo>
                  <a:lnTo>
                    <a:pt x="92" y="7"/>
                  </a:lnTo>
                  <a:lnTo>
                    <a:pt x="88" y="6"/>
                  </a:lnTo>
                  <a:lnTo>
                    <a:pt x="83" y="2"/>
                  </a:lnTo>
                  <a:lnTo>
                    <a:pt x="77" y="0"/>
                  </a:lnTo>
                  <a:lnTo>
                    <a:pt x="71" y="0"/>
                  </a:lnTo>
                  <a:lnTo>
                    <a:pt x="63" y="0"/>
                  </a:lnTo>
                  <a:lnTo>
                    <a:pt x="57" y="4"/>
                  </a:lnTo>
                  <a:lnTo>
                    <a:pt x="52" y="7"/>
                  </a:lnTo>
                  <a:lnTo>
                    <a:pt x="45" y="10"/>
                  </a:lnTo>
                  <a:lnTo>
                    <a:pt x="38" y="15"/>
                  </a:lnTo>
                  <a:lnTo>
                    <a:pt x="30" y="23"/>
                  </a:lnTo>
                  <a:lnTo>
                    <a:pt x="24" y="31"/>
                  </a:lnTo>
                  <a:lnTo>
                    <a:pt x="15" y="39"/>
                  </a:lnTo>
                  <a:lnTo>
                    <a:pt x="11" y="47"/>
                  </a:lnTo>
                  <a:lnTo>
                    <a:pt x="4" y="56"/>
                  </a:lnTo>
                  <a:lnTo>
                    <a:pt x="0" y="66"/>
                  </a:lnTo>
                  <a:close/>
                </a:path>
              </a:pathLst>
            </a:custGeom>
            <a:solidFill>
              <a:srgbClr val="EC2F16"/>
            </a:solidFill>
            <a:ln w="9525">
              <a:noFill/>
              <a:round/>
              <a:headEnd/>
              <a:tailEnd/>
            </a:ln>
          </p:spPr>
          <p:txBody>
            <a:bodyPr/>
            <a:lstStyle/>
            <a:p>
              <a:endParaRPr lang="ru-RU"/>
            </a:p>
          </p:txBody>
        </p:sp>
        <p:sp>
          <p:nvSpPr>
            <p:cNvPr id="162465" name="Freeform 4122"/>
            <p:cNvSpPr>
              <a:spLocks/>
            </p:cNvSpPr>
            <p:nvPr/>
          </p:nvSpPr>
          <p:spPr bwMode="auto">
            <a:xfrm>
              <a:off x="2610" y="1805"/>
              <a:ext cx="101" cy="120"/>
            </a:xfrm>
            <a:custGeom>
              <a:avLst/>
              <a:gdLst>
                <a:gd name="T0" fmla="*/ 0 w 101"/>
                <a:gd name="T1" fmla="*/ 66 h 120"/>
                <a:gd name="T2" fmla="*/ 19 w 101"/>
                <a:gd name="T3" fmla="*/ 85 h 120"/>
                <a:gd name="T4" fmla="*/ 41 w 101"/>
                <a:gd name="T5" fmla="*/ 100 h 120"/>
                <a:gd name="T6" fmla="*/ 73 w 101"/>
                <a:gd name="T7" fmla="*/ 120 h 120"/>
                <a:gd name="T8" fmla="*/ 68 w 101"/>
                <a:gd name="T9" fmla="*/ 116 h 120"/>
                <a:gd name="T10" fmla="*/ 60 w 101"/>
                <a:gd name="T11" fmla="*/ 103 h 120"/>
                <a:gd name="T12" fmla="*/ 58 w 101"/>
                <a:gd name="T13" fmla="*/ 97 h 120"/>
                <a:gd name="T14" fmla="*/ 57 w 101"/>
                <a:gd name="T15" fmla="*/ 89 h 120"/>
                <a:gd name="T16" fmla="*/ 60 w 101"/>
                <a:gd name="T17" fmla="*/ 83 h 120"/>
                <a:gd name="T18" fmla="*/ 64 w 101"/>
                <a:gd name="T19" fmla="*/ 77 h 120"/>
                <a:gd name="T20" fmla="*/ 70 w 101"/>
                <a:gd name="T21" fmla="*/ 72 h 120"/>
                <a:gd name="T22" fmla="*/ 75 w 101"/>
                <a:gd name="T23" fmla="*/ 70 h 120"/>
                <a:gd name="T24" fmla="*/ 87 w 101"/>
                <a:gd name="T25" fmla="*/ 62 h 120"/>
                <a:gd name="T26" fmla="*/ 94 w 101"/>
                <a:gd name="T27" fmla="*/ 54 h 120"/>
                <a:gd name="T28" fmla="*/ 98 w 101"/>
                <a:gd name="T29" fmla="*/ 47 h 120"/>
                <a:gd name="T30" fmla="*/ 101 w 101"/>
                <a:gd name="T31" fmla="*/ 37 h 120"/>
                <a:gd name="T32" fmla="*/ 101 w 101"/>
                <a:gd name="T33" fmla="*/ 29 h 120"/>
                <a:gd name="T34" fmla="*/ 99 w 101"/>
                <a:gd name="T35" fmla="*/ 18 h 120"/>
                <a:gd name="T36" fmla="*/ 94 w 101"/>
                <a:gd name="T37" fmla="*/ 9 h 120"/>
                <a:gd name="T38" fmla="*/ 83 w 101"/>
                <a:gd name="T39" fmla="*/ 2 h 120"/>
                <a:gd name="T40" fmla="*/ 71 w 101"/>
                <a:gd name="T41" fmla="*/ 0 h 120"/>
                <a:gd name="T42" fmla="*/ 57 w 101"/>
                <a:gd name="T43" fmla="*/ 4 h 120"/>
                <a:gd name="T44" fmla="*/ 45 w 101"/>
                <a:gd name="T45" fmla="*/ 10 h 120"/>
                <a:gd name="T46" fmla="*/ 30 w 101"/>
                <a:gd name="T47" fmla="*/ 21 h 120"/>
                <a:gd name="T48" fmla="*/ 15 w 101"/>
                <a:gd name="T49" fmla="*/ 39 h 120"/>
                <a:gd name="T50" fmla="*/ 6 w 101"/>
                <a:gd name="T51" fmla="*/ 56 h 120"/>
                <a:gd name="T52" fmla="*/ 0 w 101"/>
                <a:gd name="T53" fmla="*/ 66 h 12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1"/>
                <a:gd name="T82" fmla="*/ 0 h 120"/>
                <a:gd name="T83" fmla="*/ 101 w 101"/>
                <a:gd name="T84" fmla="*/ 120 h 12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1" h="120">
                  <a:moveTo>
                    <a:pt x="0" y="66"/>
                  </a:moveTo>
                  <a:lnTo>
                    <a:pt x="19" y="85"/>
                  </a:lnTo>
                  <a:lnTo>
                    <a:pt x="41" y="100"/>
                  </a:lnTo>
                  <a:lnTo>
                    <a:pt x="73" y="120"/>
                  </a:lnTo>
                  <a:lnTo>
                    <a:pt x="68" y="116"/>
                  </a:lnTo>
                  <a:lnTo>
                    <a:pt x="60" y="103"/>
                  </a:lnTo>
                  <a:lnTo>
                    <a:pt x="58" y="97"/>
                  </a:lnTo>
                  <a:lnTo>
                    <a:pt x="57" y="89"/>
                  </a:lnTo>
                  <a:lnTo>
                    <a:pt x="60" y="83"/>
                  </a:lnTo>
                  <a:lnTo>
                    <a:pt x="64" y="77"/>
                  </a:lnTo>
                  <a:lnTo>
                    <a:pt x="70" y="72"/>
                  </a:lnTo>
                  <a:lnTo>
                    <a:pt x="75" y="70"/>
                  </a:lnTo>
                  <a:lnTo>
                    <a:pt x="87" y="62"/>
                  </a:lnTo>
                  <a:lnTo>
                    <a:pt x="94" y="54"/>
                  </a:lnTo>
                  <a:lnTo>
                    <a:pt x="98" y="47"/>
                  </a:lnTo>
                  <a:lnTo>
                    <a:pt x="101" y="37"/>
                  </a:lnTo>
                  <a:lnTo>
                    <a:pt x="101" y="29"/>
                  </a:lnTo>
                  <a:lnTo>
                    <a:pt x="99" y="18"/>
                  </a:lnTo>
                  <a:lnTo>
                    <a:pt x="94" y="9"/>
                  </a:lnTo>
                  <a:lnTo>
                    <a:pt x="83" y="2"/>
                  </a:lnTo>
                  <a:lnTo>
                    <a:pt x="71" y="0"/>
                  </a:lnTo>
                  <a:lnTo>
                    <a:pt x="57" y="4"/>
                  </a:lnTo>
                  <a:lnTo>
                    <a:pt x="45" y="10"/>
                  </a:lnTo>
                  <a:lnTo>
                    <a:pt x="30" y="21"/>
                  </a:lnTo>
                  <a:lnTo>
                    <a:pt x="15" y="39"/>
                  </a:lnTo>
                  <a:lnTo>
                    <a:pt x="6" y="56"/>
                  </a:lnTo>
                  <a:lnTo>
                    <a:pt x="0" y="66"/>
                  </a:lnTo>
                </a:path>
              </a:pathLst>
            </a:custGeom>
            <a:noFill/>
            <a:ln w="6350" cap="rnd">
              <a:solidFill>
                <a:srgbClr val="D17C4F"/>
              </a:solidFill>
              <a:prstDash val="solid"/>
              <a:round/>
              <a:headEnd/>
              <a:tailEnd/>
            </a:ln>
          </p:spPr>
          <p:txBody>
            <a:bodyPr/>
            <a:lstStyle/>
            <a:p>
              <a:endParaRPr lang="ru-RU"/>
            </a:p>
          </p:txBody>
        </p:sp>
        <p:sp>
          <p:nvSpPr>
            <p:cNvPr id="162466" name="Freeform 4123"/>
            <p:cNvSpPr>
              <a:spLocks/>
            </p:cNvSpPr>
            <p:nvPr/>
          </p:nvSpPr>
          <p:spPr bwMode="auto">
            <a:xfrm>
              <a:off x="2596" y="1860"/>
              <a:ext cx="105" cy="155"/>
            </a:xfrm>
            <a:custGeom>
              <a:avLst/>
              <a:gdLst>
                <a:gd name="T0" fmla="*/ 22 w 105"/>
                <a:gd name="T1" fmla="*/ 0 h 155"/>
                <a:gd name="T2" fmla="*/ 24 w 105"/>
                <a:gd name="T3" fmla="*/ 9 h 155"/>
                <a:gd name="T4" fmla="*/ 27 w 105"/>
                <a:gd name="T5" fmla="*/ 15 h 155"/>
                <a:gd name="T6" fmla="*/ 28 w 105"/>
                <a:gd name="T7" fmla="*/ 20 h 155"/>
                <a:gd name="T8" fmla="*/ 30 w 105"/>
                <a:gd name="T9" fmla="*/ 23 h 155"/>
                <a:gd name="T10" fmla="*/ 33 w 105"/>
                <a:gd name="T11" fmla="*/ 26 h 155"/>
                <a:gd name="T12" fmla="*/ 36 w 105"/>
                <a:gd name="T13" fmla="*/ 31 h 155"/>
                <a:gd name="T14" fmla="*/ 46 w 105"/>
                <a:gd name="T15" fmla="*/ 35 h 155"/>
                <a:gd name="T16" fmla="*/ 55 w 105"/>
                <a:gd name="T17" fmla="*/ 39 h 155"/>
                <a:gd name="T18" fmla="*/ 59 w 105"/>
                <a:gd name="T19" fmla="*/ 42 h 155"/>
                <a:gd name="T20" fmla="*/ 64 w 105"/>
                <a:gd name="T21" fmla="*/ 45 h 155"/>
                <a:gd name="T22" fmla="*/ 80 w 105"/>
                <a:gd name="T23" fmla="*/ 56 h 155"/>
                <a:gd name="T24" fmla="*/ 87 w 105"/>
                <a:gd name="T25" fmla="*/ 63 h 155"/>
                <a:gd name="T26" fmla="*/ 94 w 105"/>
                <a:gd name="T27" fmla="*/ 72 h 155"/>
                <a:gd name="T28" fmla="*/ 98 w 105"/>
                <a:gd name="T29" fmla="*/ 78 h 155"/>
                <a:gd name="T30" fmla="*/ 100 w 105"/>
                <a:gd name="T31" fmla="*/ 83 h 155"/>
                <a:gd name="T32" fmla="*/ 103 w 105"/>
                <a:gd name="T33" fmla="*/ 89 h 155"/>
                <a:gd name="T34" fmla="*/ 105 w 105"/>
                <a:gd name="T35" fmla="*/ 97 h 155"/>
                <a:gd name="T36" fmla="*/ 105 w 105"/>
                <a:gd name="T37" fmla="*/ 105 h 155"/>
                <a:gd name="T38" fmla="*/ 105 w 105"/>
                <a:gd name="T39" fmla="*/ 111 h 155"/>
                <a:gd name="T40" fmla="*/ 103 w 105"/>
                <a:gd name="T41" fmla="*/ 125 h 155"/>
                <a:gd name="T42" fmla="*/ 103 w 105"/>
                <a:gd name="T43" fmla="*/ 134 h 155"/>
                <a:gd name="T44" fmla="*/ 102 w 105"/>
                <a:gd name="T45" fmla="*/ 144 h 155"/>
                <a:gd name="T46" fmla="*/ 98 w 105"/>
                <a:gd name="T47" fmla="*/ 155 h 155"/>
                <a:gd name="T48" fmla="*/ 96 w 105"/>
                <a:gd name="T49" fmla="*/ 152 h 155"/>
                <a:gd name="T50" fmla="*/ 91 w 105"/>
                <a:gd name="T51" fmla="*/ 144 h 155"/>
                <a:gd name="T52" fmla="*/ 83 w 105"/>
                <a:gd name="T53" fmla="*/ 136 h 155"/>
                <a:gd name="T54" fmla="*/ 74 w 105"/>
                <a:gd name="T55" fmla="*/ 127 h 155"/>
                <a:gd name="T56" fmla="*/ 52 w 105"/>
                <a:gd name="T57" fmla="*/ 113 h 155"/>
                <a:gd name="T58" fmla="*/ 35 w 105"/>
                <a:gd name="T59" fmla="*/ 99 h 155"/>
                <a:gd name="T60" fmla="*/ 22 w 105"/>
                <a:gd name="T61" fmla="*/ 88 h 155"/>
                <a:gd name="T62" fmla="*/ 16 w 105"/>
                <a:gd name="T63" fmla="*/ 83 h 155"/>
                <a:gd name="T64" fmla="*/ 11 w 105"/>
                <a:gd name="T65" fmla="*/ 77 h 155"/>
                <a:gd name="T66" fmla="*/ 4 w 105"/>
                <a:gd name="T67" fmla="*/ 64 h 155"/>
                <a:gd name="T68" fmla="*/ 2 w 105"/>
                <a:gd name="T69" fmla="*/ 59 h 155"/>
                <a:gd name="T70" fmla="*/ 0 w 105"/>
                <a:gd name="T71" fmla="*/ 52 h 155"/>
                <a:gd name="T72" fmla="*/ 0 w 105"/>
                <a:gd name="T73" fmla="*/ 43 h 155"/>
                <a:gd name="T74" fmla="*/ 2 w 105"/>
                <a:gd name="T75" fmla="*/ 34 h 155"/>
                <a:gd name="T76" fmla="*/ 5 w 105"/>
                <a:gd name="T77" fmla="*/ 26 h 155"/>
                <a:gd name="T78" fmla="*/ 10 w 105"/>
                <a:gd name="T79" fmla="*/ 18 h 155"/>
                <a:gd name="T80" fmla="*/ 18 w 105"/>
                <a:gd name="T81" fmla="*/ 6 h 155"/>
                <a:gd name="T82" fmla="*/ 22 w 105"/>
                <a:gd name="T83" fmla="*/ 0 h 15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05"/>
                <a:gd name="T127" fmla="*/ 0 h 155"/>
                <a:gd name="T128" fmla="*/ 105 w 105"/>
                <a:gd name="T129" fmla="*/ 155 h 15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05" h="155">
                  <a:moveTo>
                    <a:pt x="22" y="0"/>
                  </a:moveTo>
                  <a:lnTo>
                    <a:pt x="24" y="9"/>
                  </a:lnTo>
                  <a:lnTo>
                    <a:pt x="27" y="15"/>
                  </a:lnTo>
                  <a:lnTo>
                    <a:pt x="28" y="20"/>
                  </a:lnTo>
                  <a:lnTo>
                    <a:pt x="30" y="23"/>
                  </a:lnTo>
                  <a:lnTo>
                    <a:pt x="33" y="26"/>
                  </a:lnTo>
                  <a:lnTo>
                    <a:pt x="36" y="31"/>
                  </a:lnTo>
                  <a:lnTo>
                    <a:pt x="46" y="35"/>
                  </a:lnTo>
                  <a:lnTo>
                    <a:pt x="55" y="39"/>
                  </a:lnTo>
                  <a:lnTo>
                    <a:pt x="59" y="42"/>
                  </a:lnTo>
                  <a:lnTo>
                    <a:pt x="64" y="45"/>
                  </a:lnTo>
                  <a:lnTo>
                    <a:pt x="80" y="56"/>
                  </a:lnTo>
                  <a:lnTo>
                    <a:pt x="87" y="63"/>
                  </a:lnTo>
                  <a:lnTo>
                    <a:pt x="94" y="72"/>
                  </a:lnTo>
                  <a:lnTo>
                    <a:pt x="98" y="78"/>
                  </a:lnTo>
                  <a:lnTo>
                    <a:pt x="100" y="83"/>
                  </a:lnTo>
                  <a:lnTo>
                    <a:pt x="103" y="89"/>
                  </a:lnTo>
                  <a:lnTo>
                    <a:pt x="105" y="97"/>
                  </a:lnTo>
                  <a:lnTo>
                    <a:pt x="105" y="105"/>
                  </a:lnTo>
                  <a:lnTo>
                    <a:pt x="105" y="111"/>
                  </a:lnTo>
                  <a:lnTo>
                    <a:pt x="103" y="125"/>
                  </a:lnTo>
                  <a:lnTo>
                    <a:pt x="103" y="134"/>
                  </a:lnTo>
                  <a:lnTo>
                    <a:pt x="102" y="144"/>
                  </a:lnTo>
                  <a:lnTo>
                    <a:pt x="98" y="155"/>
                  </a:lnTo>
                  <a:lnTo>
                    <a:pt x="96" y="152"/>
                  </a:lnTo>
                  <a:lnTo>
                    <a:pt x="91" y="144"/>
                  </a:lnTo>
                  <a:lnTo>
                    <a:pt x="83" y="136"/>
                  </a:lnTo>
                  <a:lnTo>
                    <a:pt x="74" y="127"/>
                  </a:lnTo>
                  <a:lnTo>
                    <a:pt x="52" y="113"/>
                  </a:lnTo>
                  <a:lnTo>
                    <a:pt x="35" y="99"/>
                  </a:lnTo>
                  <a:lnTo>
                    <a:pt x="22" y="88"/>
                  </a:lnTo>
                  <a:lnTo>
                    <a:pt x="16" y="83"/>
                  </a:lnTo>
                  <a:lnTo>
                    <a:pt x="11" y="77"/>
                  </a:lnTo>
                  <a:lnTo>
                    <a:pt x="4" y="64"/>
                  </a:lnTo>
                  <a:lnTo>
                    <a:pt x="2" y="59"/>
                  </a:lnTo>
                  <a:lnTo>
                    <a:pt x="0" y="52"/>
                  </a:lnTo>
                  <a:lnTo>
                    <a:pt x="0" y="43"/>
                  </a:lnTo>
                  <a:lnTo>
                    <a:pt x="2" y="34"/>
                  </a:lnTo>
                  <a:lnTo>
                    <a:pt x="5" y="26"/>
                  </a:lnTo>
                  <a:lnTo>
                    <a:pt x="10" y="18"/>
                  </a:lnTo>
                  <a:lnTo>
                    <a:pt x="18" y="6"/>
                  </a:lnTo>
                  <a:lnTo>
                    <a:pt x="22" y="0"/>
                  </a:lnTo>
                  <a:close/>
                </a:path>
              </a:pathLst>
            </a:custGeom>
            <a:solidFill>
              <a:srgbClr val="FF8F57"/>
            </a:solidFill>
            <a:ln w="9525">
              <a:noFill/>
              <a:round/>
              <a:headEnd/>
              <a:tailEnd/>
            </a:ln>
          </p:spPr>
          <p:txBody>
            <a:bodyPr/>
            <a:lstStyle/>
            <a:p>
              <a:endParaRPr lang="ru-RU"/>
            </a:p>
          </p:txBody>
        </p:sp>
        <p:sp>
          <p:nvSpPr>
            <p:cNvPr id="162467" name="Freeform 4124"/>
            <p:cNvSpPr>
              <a:spLocks/>
            </p:cNvSpPr>
            <p:nvPr/>
          </p:nvSpPr>
          <p:spPr bwMode="auto">
            <a:xfrm>
              <a:off x="2596" y="1860"/>
              <a:ext cx="105" cy="155"/>
            </a:xfrm>
            <a:custGeom>
              <a:avLst/>
              <a:gdLst>
                <a:gd name="T0" fmla="*/ 22 w 105"/>
                <a:gd name="T1" fmla="*/ 0 h 155"/>
                <a:gd name="T2" fmla="*/ 30 w 105"/>
                <a:gd name="T3" fmla="*/ 22 h 155"/>
                <a:gd name="T4" fmla="*/ 38 w 105"/>
                <a:gd name="T5" fmla="*/ 30 h 155"/>
                <a:gd name="T6" fmla="*/ 46 w 105"/>
                <a:gd name="T7" fmla="*/ 34 h 155"/>
                <a:gd name="T8" fmla="*/ 64 w 105"/>
                <a:gd name="T9" fmla="*/ 45 h 155"/>
                <a:gd name="T10" fmla="*/ 81 w 105"/>
                <a:gd name="T11" fmla="*/ 56 h 155"/>
                <a:gd name="T12" fmla="*/ 94 w 105"/>
                <a:gd name="T13" fmla="*/ 72 h 155"/>
                <a:gd name="T14" fmla="*/ 100 w 105"/>
                <a:gd name="T15" fmla="*/ 83 h 155"/>
                <a:gd name="T16" fmla="*/ 105 w 105"/>
                <a:gd name="T17" fmla="*/ 97 h 155"/>
                <a:gd name="T18" fmla="*/ 103 w 105"/>
                <a:gd name="T19" fmla="*/ 125 h 155"/>
                <a:gd name="T20" fmla="*/ 98 w 105"/>
                <a:gd name="T21" fmla="*/ 155 h 155"/>
                <a:gd name="T22" fmla="*/ 91 w 105"/>
                <a:gd name="T23" fmla="*/ 144 h 155"/>
                <a:gd name="T24" fmla="*/ 74 w 105"/>
                <a:gd name="T25" fmla="*/ 127 h 155"/>
                <a:gd name="T26" fmla="*/ 52 w 105"/>
                <a:gd name="T27" fmla="*/ 113 h 155"/>
                <a:gd name="T28" fmla="*/ 35 w 105"/>
                <a:gd name="T29" fmla="*/ 97 h 155"/>
                <a:gd name="T30" fmla="*/ 11 w 105"/>
                <a:gd name="T31" fmla="*/ 75 h 155"/>
                <a:gd name="T32" fmla="*/ 6 w 105"/>
                <a:gd name="T33" fmla="*/ 64 h 155"/>
                <a:gd name="T34" fmla="*/ 0 w 105"/>
                <a:gd name="T35" fmla="*/ 52 h 155"/>
                <a:gd name="T36" fmla="*/ 0 w 105"/>
                <a:gd name="T37" fmla="*/ 43 h 155"/>
                <a:gd name="T38" fmla="*/ 2 w 105"/>
                <a:gd name="T39" fmla="*/ 34 h 155"/>
                <a:gd name="T40" fmla="*/ 10 w 105"/>
                <a:gd name="T41" fmla="*/ 18 h 155"/>
                <a:gd name="T42" fmla="*/ 22 w 105"/>
                <a:gd name="T43" fmla="*/ 0 h 15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05"/>
                <a:gd name="T67" fmla="*/ 0 h 155"/>
                <a:gd name="T68" fmla="*/ 105 w 105"/>
                <a:gd name="T69" fmla="*/ 155 h 15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05" h="155">
                  <a:moveTo>
                    <a:pt x="22" y="0"/>
                  </a:moveTo>
                  <a:lnTo>
                    <a:pt x="30" y="22"/>
                  </a:lnTo>
                  <a:lnTo>
                    <a:pt x="38" y="30"/>
                  </a:lnTo>
                  <a:lnTo>
                    <a:pt x="46" y="34"/>
                  </a:lnTo>
                  <a:lnTo>
                    <a:pt x="64" y="45"/>
                  </a:lnTo>
                  <a:lnTo>
                    <a:pt x="81" y="56"/>
                  </a:lnTo>
                  <a:lnTo>
                    <a:pt x="94" y="72"/>
                  </a:lnTo>
                  <a:lnTo>
                    <a:pt x="100" y="83"/>
                  </a:lnTo>
                  <a:lnTo>
                    <a:pt x="105" y="97"/>
                  </a:lnTo>
                  <a:lnTo>
                    <a:pt x="103" y="125"/>
                  </a:lnTo>
                  <a:lnTo>
                    <a:pt x="98" y="155"/>
                  </a:lnTo>
                  <a:lnTo>
                    <a:pt x="91" y="144"/>
                  </a:lnTo>
                  <a:lnTo>
                    <a:pt x="74" y="127"/>
                  </a:lnTo>
                  <a:lnTo>
                    <a:pt x="52" y="113"/>
                  </a:lnTo>
                  <a:lnTo>
                    <a:pt x="35" y="97"/>
                  </a:lnTo>
                  <a:lnTo>
                    <a:pt x="11" y="75"/>
                  </a:lnTo>
                  <a:lnTo>
                    <a:pt x="6" y="64"/>
                  </a:lnTo>
                  <a:lnTo>
                    <a:pt x="0" y="52"/>
                  </a:lnTo>
                  <a:lnTo>
                    <a:pt x="0" y="43"/>
                  </a:lnTo>
                  <a:lnTo>
                    <a:pt x="2" y="34"/>
                  </a:lnTo>
                  <a:lnTo>
                    <a:pt x="10" y="18"/>
                  </a:lnTo>
                  <a:lnTo>
                    <a:pt x="22" y="0"/>
                  </a:lnTo>
                </a:path>
              </a:pathLst>
            </a:custGeom>
            <a:noFill/>
            <a:ln w="6350" cap="rnd">
              <a:solidFill>
                <a:srgbClr val="D17C4F"/>
              </a:solidFill>
              <a:prstDash val="solid"/>
              <a:round/>
              <a:headEnd/>
              <a:tailEnd/>
            </a:ln>
          </p:spPr>
          <p:txBody>
            <a:bodyPr/>
            <a:lstStyle/>
            <a:p>
              <a:endParaRPr lang="ru-RU"/>
            </a:p>
          </p:txBody>
        </p:sp>
        <p:sp>
          <p:nvSpPr>
            <p:cNvPr id="162468" name="Freeform 4125"/>
            <p:cNvSpPr>
              <a:spLocks/>
            </p:cNvSpPr>
            <p:nvPr/>
          </p:nvSpPr>
          <p:spPr bwMode="auto">
            <a:xfrm>
              <a:off x="2593" y="2035"/>
              <a:ext cx="106" cy="159"/>
            </a:xfrm>
            <a:custGeom>
              <a:avLst/>
              <a:gdLst>
                <a:gd name="T0" fmla="*/ 18 w 106"/>
                <a:gd name="T1" fmla="*/ 0 h 159"/>
                <a:gd name="T2" fmla="*/ 22 w 106"/>
                <a:gd name="T3" fmla="*/ 10 h 159"/>
                <a:gd name="T4" fmla="*/ 26 w 106"/>
                <a:gd name="T5" fmla="*/ 18 h 159"/>
                <a:gd name="T6" fmla="*/ 31 w 106"/>
                <a:gd name="T7" fmla="*/ 26 h 159"/>
                <a:gd name="T8" fmla="*/ 35 w 106"/>
                <a:gd name="T9" fmla="*/ 29 h 159"/>
                <a:gd name="T10" fmla="*/ 40 w 106"/>
                <a:gd name="T11" fmla="*/ 32 h 159"/>
                <a:gd name="T12" fmla="*/ 47 w 106"/>
                <a:gd name="T13" fmla="*/ 37 h 159"/>
                <a:gd name="T14" fmla="*/ 57 w 106"/>
                <a:gd name="T15" fmla="*/ 42 h 159"/>
                <a:gd name="T16" fmla="*/ 66 w 106"/>
                <a:gd name="T17" fmla="*/ 48 h 159"/>
                <a:gd name="T18" fmla="*/ 81 w 106"/>
                <a:gd name="T19" fmla="*/ 59 h 159"/>
                <a:gd name="T20" fmla="*/ 89 w 106"/>
                <a:gd name="T21" fmla="*/ 66 h 159"/>
                <a:gd name="T22" fmla="*/ 95 w 106"/>
                <a:gd name="T23" fmla="*/ 75 h 159"/>
                <a:gd name="T24" fmla="*/ 100 w 106"/>
                <a:gd name="T25" fmla="*/ 81 h 159"/>
                <a:gd name="T26" fmla="*/ 101 w 106"/>
                <a:gd name="T27" fmla="*/ 87 h 159"/>
                <a:gd name="T28" fmla="*/ 105 w 106"/>
                <a:gd name="T29" fmla="*/ 93 h 159"/>
                <a:gd name="T30" fmla="*/ 106 w 106"/>
                <a:gd name="T31" fmla="*/ 100 h 159"/>
                <a:gd name="T32" fmla="*/ 106 w 106"/>
                <a:gd name="T33" fmla="*/ 108 h 159"/>
                <a:gd name="T34" fmla="*/ 106 w 106"/>
                <a:gd name="T35" fmla="*/ 115 h 159"/>
                <a:gd name="T36" fmla="*/ 105 w 106"/>
                <a:gd name="T37" fmla="*/ 129 h 159"/>
                <a:gd name="T38" fmla="*/ 105 w 106"/>
                <a:gd name="T39" fmla="*/ 138 h 159"/>
                <a:gd name="T40" fmla="*/ 103 w 106"/>
                <a:gd name="T41" fmla="*/ 148 h 159"/>
                <a:gd name="T42" fmla="*/ 100 w 106"/>
                <a:gd name="T43" fmla="*/ 159 h 159"/>
                <a:gd name="T44" fmla="*/ 98 w 106"/>
                <a:gd name="T45" fmla="*/ 156 h 159"/>
                <a:gd name="T46" fmla="*/ 92 w 106"/>
                <a:gd name="T47" fmla="*/ 148 h 159"/>
                <a:gd name="T48" fmla="*/ 85 w 106"/>
                <a:gd name="T49" fmla="*/ 140 h 159"/>
                <a:gd name="T50" fmla="*/ 75 w 106"/>
                <a:gd name="T51" fmla="*/ 131 h 159"/>
                <a:gd name="T52" fmla="*/ 53 w 106"/>
                <a:gd name="T53" fmla="*/ 117 h 159"/>
                <a:gd name="T54" fmla="*/ 37 w 106"/>
                <a:gd name="T55" fmla="*/ 102 h 159"/>
                <a:gd name="T56" fmla="*/ 24 w 106"/>
                <a:gd name="T57" fmla="*/ 91 h 159"/>
                <a:gd name="T58" fmla="*/ 18 w 106"/>
                <a:gd name="T59" fmla="*/ 87 h 159"/>
                <a:gd name="T60" fmla="*/ 13 w 106"/>
                <a:gd name="T61" fmla="*/ 80 h 159"/>
                <a:gd name="T62" fmla="*/ 7 w 106"/>
                <a:gd name="T63" fmla="*/ 68 h 159"/>
                <a:gd name="T64" fmla="*/ 4 w 106"/>
                <a:gd name="T65" fmla="*/ 63 h 159"/>
                <a:gd name="T66" fmla="*/ 2 w 106"/>
                <a:gd name="T67" fmla="*/ 55 h 159"/>
                <a:gd name="T68" fmla="*/ 0 w 106"/>
                <a:gd name="T69" fmla="*/ 51 h 159"/>
                <a:gd name="T70" fmla="*/ 0 w 106"/>
                <a:gd name="T71" fmla="*/ 47 h 159"/>
                <a:gd name="T72" fmla="*/ 2 w 106"/>
                <a:gd name="T73" fmla="*/ 37 h 159"/>
                <a:gd name="T74" fmla="*/ 5 w 106"/>
                <a:gd name="T75" fmla="*/ 27 h 159"/>
                <a:gd name="T76" fmla="*/ 9 w 106"/>
                <a:gd name="T77" fmla="*/ 19 h 159"/>
                <a:gd name="T78" fmla="*/ 15 w 106"/>
                <a:gd name="T79" fmla="*/ 6 h 159"/>
                <a:gd name="T80" fmla="*/ 18 w 106"/>
                <a:gd name="T81" fmla="*/ 0 h 15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6"/>
                <a:gd name="T124" fmla="*/ 0 h 159"/>
                <a:gd name="T125" fmla="*/ 106 w 106"/>
                <a:gd name="T126" fmla="*/ 159 h 15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6" h="159">
                  <a:moveTo>
                    <a:pt x="18" y="0"/>
                  </a:moveTo>
                  <a:lnTo>
                    <a:pt x="22" y="10"/>
                  </a:lnTo>
                  <a:lnTo>
                    <a:pt x="26" y="18"/>
                  </a:lnTo>
                  <a:lnTo>
                    <a:pt x="31" y="26"/>
                  </a:lnTo>
                  <a:lnTo>
                    <a:pt x="35" y="29"/>
                  </a:lnTo>
                  <a:lnTo>
                    <a:pt x="40" y="32"/>
                  </a:lnTo>
                  <a:lnTo>
                    <a:pt x="47" y="37"/>
                  </a:lnTo>
                  <a:lnTo>
                    <a:pt x="57" y="42"/>
                  </a:lnTo>
                  <a:lnTo>
                    <a:pt x="66" y="48"/>
                  </a:lnTo>
                  <a:lnTo>
                    <a:pt x="81" y="59"/>
                  </a:lnTo>
                  <a:lnTo>
                    <a:pt x="89" y="66"/>
                  </a:lnTo>
                  <a:lnTo>
                    <a:pt x="95" y="75"/>
                  </a:lnTo>
                  <a:lnTo>
                    <a:pt x="100" y="81"/>
                  </a:lnTo>
                  <a:lnTo>
                    <a:pt x="101" y="87"/>
                  </a:lnTo>
                  <a:lnTo>
                    <a:pt x="105" y="93"/>
                  </a:lnTo>
                  <a:lnTo>
                    <a:pt x="106" y="100"/>
                  </a:lnTo>
                  <a:lnTo>
                    <a:pt x="106" y="108"/>
                  </a:lnTo>
                  <a:lnTo>
                    <a:pt x="106" y="115"/>
                  </a:lnTo>
                  <a:lnTo>
                    <a:pt x="105" y="129"/>
                  </a:lnTo>
                  <a:lnTo>
                    <a:pt x="105" y="138"/>
                  </a:lnTo>
                  <a:lnTo>
                    <a:pt x="103" y="148"/>
                  </a:lnTo>
                  <a:lnTo>
                    <a:pt x="100" y="159"/>
                  </a:lnTo>
                  <a:lnTo>
                    <a:pt x="98" y="156"/>
                  </a:lnTo>
                  <a:lnTo>
                    <a:pt x="92" y="148"/>
                  </a:lnTo>
                  <a:lnTo>
                    <a:pt x="85" y="140"/>
                  </a:lnTo>
                  <a:lnTo>
                    <a:pt x="75" y="131"/>
                  </a:lnTo>
                  <a:lnTo>
                    <a:pt x="53" y="117"/>
                  </a:lnTo>
                  <a:lnTo>
                    <a:pt x="37" y="102"/>
                  </a:lnTo>
                  <a:lnTo>
                    <a:pt x="24" y="91"/>
                  </a:lnTo>
                  <a:lnTo>
                    <a:pt x="18" y="87"/>
                  </a:lnTo>
                  <a:lnTo>
                    <a:pt x="13" y="80"/>
                  </a:lnTo>
                  <a:lnTo>
                    <a:pt x="7" y="68"/>
                  </a:lnTo>
                  <a:lnTo>
                    <a:pt x="4" y="63"/>
                  </a:lnTo>
                  <a:lnTo>
                    <a:pt x="2" y="55"/>
                  </a:lnTo>
                  <a:lnTo>
                    <a:pt x="0" y="51"/>
                  </a:lnTo>
                  <a:lnTo>
                    <a:pt x="0" y="47"/>
                  </a:lnTo>
                  <a:lnTo>
                    <a:pt x="2" y="37"/>
                  </a:lnTo>
                  <a:lnTo>
                    <a:pt x="5" y="27"/>
                  </a:lnTo>
                  <a:lnTo>
                    <a:pt x="9" y="19"/>
                  </a:lnTo>
                  <a:lnTo>
                    <a:pt x="15" y="6"/>
                  </a:lnTo>
                  <a:lnTo>
                    <a:pt x="18" y="0"/>
                  </a:lnTo>
                  <a:close/>
                </a:path>
              </a:pathLst>
            </a:custGeom>
            <a:solidFill>
              <a:srgbClr val="FF8F57"/>
            </a:solidFill>
            <a:ln w="9525">
              <a:noFill/>
              <a:round/>
              <a:headEnd/>
              <a:tailEnd/>
            </a:ln>
          </p:spPr>
          <p:txBody>
            <a:bodyPr/>
            <a:lstStyle/>
            <a:p>
              <a:endParaRPr lang="ru-RU"/>
            </a:p>
          </p:txBody>
        </p:sp>
        <p:sp>
          <p:nvSpPr>
            <p:cNvPr id="162469" name="Freeform 4126"/>
            <p:cNvSpPr>
              <a:spLocks/>
            </p:cNvSpPr>
            <p:nvPr/>
          </p:nvSpPr>
          <p:spPr bwMode="auto">
            <a:xfrm>
              <a:off x="2596" y="2035"/>
              <a:ext cx="105" cy="159"/>
            </a:xfrm>
            <a:custGeom>
              <a:avLst/>
              <a:gdLst>
                <a:gd name="T0" fmla="*/ 16 w 105"/>
                <a:gd name="T1" fmla="*/ 0 h 159"/>
                <a:gd name="T2" fmla="*/ 21 w 105"/>
                <a:gd name="T3" fmla="*/ 10 h 159"/>
                <a:gd name="T4" fmla="*/ 30 w 105"/>
                <a:gd name="T5" fmla="*/ 26 h 159"/>
                <a:gd name="T6" fmla="*/ 38 w 105"/>
                <a:gd name="T7" fmla="*/ 32 h 159"/>
                <a:gd name="T8" fmla="*/ 46 w 105"/>
                <a:gd name="T9" fmla="*/ 37 h 159"/>
                <a:gd name="T10" fmla="*/ 55 w 105"/>
                <a:gd name="T11" fmla="*/ 42 h 159"/>
                <a:gd name="T12" fmla="*/ 64 w 105"/>
                <a:gd name="T13" fmla="*/ 48 h 159"/>
                <a:gd name="T14" fmla="*/ 81 w 105"/>
                <a:gd name="T15" fmla="*/ 59 h 159"/>
                <a:gd name="T16" fmla="*/ 94 w 105"/>
                <a:gd name="T17" fmla="*/ 75 h 159"/>
                <a:gd name="T18" fmla="*/ 100 w 105"/>
                <a:gd name="T19" fmla="*/ 87 h 159"/>
                <a:gd name="T20" fmla="*/ 105 w 105"/>
                <a:gd name="T21" fmla="*/ 100 h 159"/>
                <a:gd name="T22" fmla="*/ 103 w 105"/>
                <a:gd name="T23" fmla="*/ 129 h 159"/>
                <a:gd name="T24" fmla="*/ 98 w 105"/>
                <a:gd name="T25" fmla="*/ 159 h 159"/>
                <a:gd name="T26" fmla="*/ 91 w 105"/>
                <a:gd name="T27" fmla="*/ 148 h 159"/>
                <a:gd name="T28" fmla="*/ 74 w 105"/>
                <a:gd name="T29" fmla="*/ 131 h 159"/>
                <a:gd name="T30" fmla="*/ 52 w 105"/>
                <a:gd name="T31" fmla="*/ 117 h 159"/>
                <a:gd name="T32" fmla="*/ 35 w 105"/>
                <a:gd name="T33" fmla="*/ 100 h 159"/>
                <a:gd name="T34" fmla="*/ 11 w 105"/>
                <a:gd name="T35" fmla="*/ 78 h 159"/>
                <a:gd name="T36" fmla="*/ 6 w 105"/>
                <a:gd name="T37" fmla="*/ 68 h 159"/>
                <a:gd name="T38" fmla="*/ 0 w 105"/>
                <a:gd name="T39" fmla="*/ 55 h 159"/>
                <a:gd name="T40" fmla="*/ 0 w 105"/>
                <a:gd name="T41" fmla="*/ 37 h 159"/>
                <a:gd name="T42" fmla="*/ 7 w 105"/>
                <a:gd name="T43" fmla="*/ 19 h 159"/>
                <a:gd name="T44" fmla="*/ 16 w 105"/>
                <a:gd name="T45" fmla="*/ 0 h 1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5"/>
                <a:gd name="T70" fmla="*/ 0 h 159"/>
                <a:gd name="T71" fmla="*/ 105 w 105"/>
                <a:gd name="T72" fmla="*/ 159 h 15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5" h="159">
                  <a:moveTo>
                    <a:pt x="16" y="0"/>
                  </a:moveTo>
                  <a:lnTo>
                    <a:pt x="21" y="10"/>
                  </a:lnTo>
                  <a:lnTo>
                    <a:pt x="30" y="26"/>
                  </a:lnTo>
                  <a:lnTo>
                    <a:pt x="38" y="32"/>
                  </a:lnTo>
                  <a:lnTo>
                    <a:pt x="46" y="37"/>
                  </a:lnTo>
                  <a:lnTo>
                    <a:pt x="55" y="42"/>
                  </a:lnTo>
                  <a:lnTo>
                    <a:pt x="64" y="48"/>
                  </a:lnTo>
                  <a:lnTo>
                    <a:pt x="81" y="59"/>
                  </a:lnTo>
                  <a:lnTo>
                    <a:pt x="94" y="75"/>
                  </a:lnTo>
                  <a:lnTo>
                    <a:pt x="100" y="87"/>
                  </a:lnTo>
                  <a:lnTo>
                    <a:pt x="105" y="100"/>
                  </a:lnTo>
                  <a:lnTo>
                    <a:pt x="103" y="129"/>
                  </a:lnTo>
                  <a:lnTo>
                    <a:pt x="98" y="159"/>
                  </a:lnTo>
                  <a:lnTo>
                    <a:pt x="91" y="148"/>
                  </a:lnTo>
                  <a:lnTo>
                    <a:pt x="74" y="131"/>
                  </a:lnTo>
                  <a:lnTo>
                    <a:pt x="52" y="117"/>
                  </a:lnTo>
                  <a:lnTo>
                    <a:pt x="35" y="100"/>
                  </a:lnTo>
                  <a:lnTo>
                    <a:pt x="11" y="78"/>
                  </a:lnTo>
                  <a:lnTo>
                    <a:pt x="6" y="68"/>
                  </a:lnTo>
                  <a:lnTo>
                    <a:pt x="0" y="55"/>
                  </a:lnTo>
                  <a:lnTo>
                    <a:pt x="0" y="37"/>
                  </a:lnTo>
                  <a:lnTo>
                    <a:pt x="7" y="19"/>
                  </a:lnTo>
                  <a:lnTo>
                    <a:pt x="16" y="0"/>
                  </a:lnTo>
                </a:path>
              </a:pathLst>
            </a:custGeom>
            <a:noFill/>
            <a:ln w="6350" cap="rnd">
              <a:solidFill>
                <a:srgbClr val="D17C4F"/>
              </a:solidFill>
              <a:prstDash val="solid"/>
              <a:round/>
              <a:headEnd/>
              <a:tailEnd/>
            </a:ln>
          </p:spPr>
          <p:txBody>
            <a:bodyPr/>
            <a:lstStyle/>
            <a:p>
              <a:endParaRPr lang="ru-RU"/>
            </a:p>
          </p:txBody>
        </p:sp>
        <p:sp>
          <p:nvSpPr>
            <p:cNvPr id="162470" name="Freeform 4127"/>
            <p:cNvSpPr>
              <a:spLocks/>
            </p:cNvSpPr>
            <p:nvPr/>
          </p:nvSpPr>
          <p:spPr bwMode="auto">
            <a:xfrm>
              <a:off x="2610" y="2148"/>
              <a:ext cx="86" cy="132"/>
            </a:xfrm>
            <a:custGeom>
              <a:avLst/>
              <a:gdLst>
                <a:gd name="T0" fmla="*/ 79 w 86"/>
                <a:gd name="T1" fmla="*/ 70 h 132"/>
                <a:gd name="T2" fmla="*/ 77 w 86"/>
                <a:gd name="T3" fmla="*/ 73 h 132"/>
                <a:gd name="T4" fmla="*/ 75 w 86"/>
                <a:gd name="T5" fmla="*/ 76 h 132"/>
                <a:gd name="T6" fmla="*/ 69 w 86"/>
                <a:gd name="T7" fmla="*/ 83 h 132"/>
                <a:gd name="T8" fmla="*/ 65 w 86"/>
                <a:gd name="T9" fmla="*/ 87 h 132"/>
                <a:gd name="T10" fmla="*/ 63 w 86"/>
                <a:gd name="T11" fmla="*/ 91 h 132"/>
                <a:gd name="T12" fmla="*/ 61 w 86"/>
                <a:gd name="T13" fmla="*/ 95 h 132"/>
                <a:gd name="T14" fmla="*/ 61 w 86"/>
                <a:gd name="T15" fmla="*/ 100 h 132"/>
                <a:gd name="T16" fmla="*/ 61 w 86"/>
                <a:gd name="T17" fmla="*/ 107 h 132"/>
                <a:gd name="T18" fmla="*/ 63 w 86"/>
                <a:gd name="T19" fmla="*/ 118 h 132"/>
                <a:gd name="T20" fmla="*/ 67 w 86"/>
                <a:gd name="T21" fmla="*/ 132 h 132"/>
                <a:gd name="T22" fmla="*/ 50 w 86"/>
                <a:gd name="T23" fmla="*/ 123 h 132"/>
                <a:gd name="T24" fmla="*/ 34 w 86"/>
                <a:gd name="T25" fmla="*/ 113 h 132"/>
                <a:gd name="T26" fmla="*/ 25 w 86"/>
                <a:gd name="T27" fmla="*/ 108 h 132"/>
                <a:gd name="T28" fmla="*/ 19 w 86"/>
                <a:gd name="T29" fmla="*/ 102 h 132"/>
                <a:gd name="T30" fmla="*/ 13 w 86"/>
                <a:gd name="T31" fmla="*/ 94 h 132"/>
                <a:gd name="T32" fmla="*/ 6 w 86"/>
                <a:gd name="T33" fmla="*/ 86 h 132"/>
                <a:gd name="T34" fmla="*/ 0 w 86"/>
                <a:gd name="T35" fmla="*/ 75 h 132"/>
                <a:gd name="T36" fmla="*/ 3 w 86"/>
                <a:gd name="T37" fmla="*/ 65 h 132"/>
                <a:gd name="T38" fmla="*/ 6 w 86"/>
                <a:gd name="T39" fmla="*/ 57 h 132"/>
                <a:gd name="T40" fmla="*/ 9 w 86"/>
                <a:gd name="T41" fmla="*/ 54 h 132"/>
                <a:gd name="T42" fmla="*/ 13 w 86"/>
                <a:gd name="T43" fmla="*/ 50 h 132"/>
                <a:gd name="T44" fmla="*/ 17 w 86"/>
                <a:gd name="T45" fmla="*/ 46 h 132"/>
                <a:gd name="T46" fmla="*/ 24 w 86"/>
                <a:gd name="T47" fmla="*/ 42 h 132"/>
                <a:gd name="T48" fmla="*/ 30 w 86"/>
                <a:gd name="T49" fmla="*/ 37 h 132"/>
                <a:gd name="T50" fmla="*/ 32 w 86"/>
                <a:gd name="T51" fmla="*/ 32 h 132"/>
                <a:gd name="T52" fmla="*/ 34 w 86"/>
                <a:gd name="T53" fmla="*/ 29 h 132"/>
                <a:gd name="T54" fmla="*/ 35 w 86"/>
                <a:gd name="T55" fmla="*/ 24 h 132"/>
                <a:gd name="T56" fmla="*/ 35 w 86"/>
                <a:gd name="T57" fmla="*/ 20 h 132"/>
                <a:gd name="T58" fmla="*/ 34 w 86"/>
                <a:gd name="T59" fmla="*/ 10 h 132"/>
                <a:gd name="T60" fmla="*/ 29 w 86"/>
                <a:gd name="T61" fmla="*/ 0 h 132"/>
                <a:gd name="T62" fmla="*/ 43 w 86"/>
                <a:gd name="T63" fmla="*/ 8 h 132"/>
                <a:gd name="T64" fmla="*/ 55 w 86"/>
                <a:gd name="T65" fmla="*/ 18 h 132"/>
                <a:gd name="T66" fmla="*/ 65 w 86"/>
                <a:gd name="T67" fmla="*/ 25 h 132"/>
                <a:gd name="T68" fmla="*/ 80 w 86"/>
                <a:gd name="T69" fmla="*/ 38 h 132"/>
                <a:gd name="T70" fmla="*/ 86 w 86"/>
                <a:gd name="T71" fmla="*/ 44 h 132"/>
                <a:gd name="T72" fmla="*/ 85 w 86"/>
                <a:gd name="T73" fmla="*/ 54 h 132"/>
                <a:gd name="T74" fmla="*/ 82 w 86"/>
                <a:gd name="T75" fmla="*/ 63 h 132"/>
                <a:gd name="T76" fmla="*/ 79 w 86"/>
                <a:gd name="T77" fmla="*/ 70 h 13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6"/>
                <a:gd name="T118" fmla="*/ 0 h 132"/>
                <a:gd name="T119" fmla="*/ 86 w 86"/>
                <a:gd name="T120" fmla="*/ 132 h 13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6" h="132">
                  <a:moveTo>
                    <a:pt x="79" y="70"/>
                  </a:moveTo>
                  <a:lnTo>
                    <a:pt x="77" y="73"/>
                  </a:lnTo>
                  <a:lnTo>
                    <a:pt x="75" y="76"/>
                  </a:lnTo>
                  <a:lnTo>
                    <a:pt x="69" y="83"/>
                  </a:lnTo>
                  <a:lnTo>
                    <a:pt x="65" y="87"/>
                  </a:lnTo>
                  <a:lnTo>
                    <a:pt x="63" y="91"/>
                  </a:lnTo>
                  <a:lnTo>
                    <a:pt x="61" y="95"/>
                  </a:lnTo>
                  <a:lnTo>
                    <a:pt x="61" y="100"/>
                  </a:lnTo>
                  <a:lnTo>
                    <a:pt x="61" y="107"/>
                  </a:lnTo>
                  <a:lnTo>
                    <a:pt x="63" y="118"/>
                  </a:lnTo>
                  <a:lnTo>
                    <a:pt x="67" y="132"/>
                  </a:lnTo>
                  <a:lnTo>
                    <a:pt x="50" y="123"/>
                  </a:lnTo>
                  <a:lnTo>
                    <a:pt x="34" y="113"/>
                  </a:lnTo>
                  <a:lnTo>
                    <a:pt x="25" y="108"/>
                  </a:lnTo>
                  <a:lnTo>
                    <a:pt x="19" y="102"/>
                  </a:lnTo>
                  <a:lnTo>
                    <a:pt x="13" y="94"/>
                  </a:lnTo>
                  <a:lnTo>
                    <a:pt x="6" y="86"/>
                  </a:lnTo>
                  <a:lnTo>
                    <a:pt x="0" y="75"/>
                  </a:lnTo>
                  <a:lnTo>
                    <a:pt x="3" y="65"/>
                  </a:lnTo>
                  <a:lnTo>
                    <a:pt x="6" y="57"/>
                  </a:lnTo>
                  <a:lnTo>
                    <a:pt x="9" y="54"/>
                  </a:lnTo>
                  <a:lnTo>
                    <a:pt x="13" y="50"/>
                  </a:lnTo>
                  <a:lnTo>
                    <a:pt x="17" y="46"/>
                  </a:lnTo>
                  <a:lnTo>
                    <a:pt x="24" y="42"/>
                  </a:lnTo>
                  <a:lnTo>
                    <a:pt x="30" y="37"/>
                  </a:lnTo>
                  <a:lnTo>
                    <a:pt x="32" y="32"/>
                  </a:lnTo>
                  <a:lnTo>
                    <a:pt x="34" y="29"/>
                  </a:lnTo>
                  <a:lnTo>
                    <a:pt x="35" y="24"/>
                  </a:lnTo>
                  <a:lnTo>
                    <a:pt x="35" y="20"/>
                  </a:lnTo>
                  <a:lnTo>
                    <a:pt x="34" y="10"/>
                  </a:lnTo>
                  <a:lnTo>
                    <a:pt x="29" y="0"/>
                  </a:lnTo>
                  <a:lnTo>
                    <a:pt x="43" y="8"/>
                  </a:lnTo>
                  <a:lnTo>
                    <a:pt x="55" y="18"/>
                  </a:lnTo>
                  <a:lnTo>
                    <a:pt x="65" y="25"/>
                  </a:lnTo>
                  <a:lnTo>
                    <a:pt x="80" y="38"/>
                  </a:lnTo>
                  <a:lnTo>
                    <a:pt x="86" y="44"/>
                  </a:lnTo>
                  <a:lnTo>
                    <a:pt x="85" y="54"/>
                  </a:lnTo>
                  <a:lnTo>
                    <a:pt x="82" y="63"/>
                  </a:lnTo>
                  <a:lnTo>
                    <a:pt x="79" y="70"/>
                  </a:lnTo>
                  <a:close/>
                </a:path>
              </a:pathLst>
            </a:custGeom>
            <a:solidFill>
              <a:srgbClr val="EC2F16"/>
            </a:solidFill>
            <a:ln w="9525">
              <a:noFill/>
              <a:round/>
              <a:headEnd/>
              <a:tailEnd/>
            </a:ln>
          </p:spPr>
          <p:txBody>
            <a:bodyPr/>
            <a:lstStyle/>
            <a:p>
              <a:endParaRPr lang="ru-RU"/>
            </a:p>
          </p:txBody>
        </p:sp>
        <p:sp>
          <p:nvSpPr>
            <p:cNvPr id="162471" name="Freeform 4128"/>
            <p:cNvSpPr>
              <a:spLocks/>
            </p:cNvSpPr>
            <p:nvPr/>
          </p:nvSpPr>
          <p:spPr bwMode="auto">
            <a:xfrm>
              <a:off x="2610" y="2148"/>
              <a:ext cx="86" cy="131"/>
            </a:xfrm>
            <a:custGeom>
              <a:avLst/>
              <a:gdLst>
                <a:gd name="T0" fmla="*/ 79 w 86"/>
                <a:gd name="T1" fmla="*/ 70 h 131"/>
                <a:gd name="T2" fmla="*/ 69 w 86"/>
                <a:gd name="T3" fmla="*/ 83 h 131"/>
                <a:gd name="T4" fmla="*/ 65 w 86"/>
                <a:gd name="T5" fmla="*/ 87 h 131"/>
                <a:gd name="T6" fmla="*/ 61 w 86"/>
                <a:gd name="T7" fmla="*/ 95 h 131"/>
                <a:gd name="T8" fmla="*/ 61 w 86"/>
                <a:gd name="T9" fmla="*/ 107 h 131"/>
                <a:gd name="T10" fmla="*/ 63 w 86"/>
                <a:gd name="T11" fmla="*/ 118 h 131"/>
                <a:gd name="T12" fmla="*/ 67 w 86"/>
                <a:gd name="T13" fmla="*/ 131 h 131"/>
                <a:gd name="T14" fmla="*/ 50 w 86"/>
                <a:gd name="T15" fmla="*/ 123 h 131"/>
                <a:gd name="T16" fmla="*/ 34 w 86"/>
                <a:gd name="T17" fmla="*/ 113 h 131"/>
                <a:gd name="T18" fmla="*/ 19 w 86"/>
                <a:gd name="T19" fmla="*/ 102 h 131"/>
                <a:gd name="T20" fmla="*/ 6 w 86"/>
                <a:gd name="T21" fmla="*/ 86 h 131"/>
                <a:gd name="T22" fmla="*/ 0 w 86"/>
                <a:gd name="T23" fmla="*/ 75 h 131"/>
                <a:gd name="T24" fmla="*/ 3 w 86"/>
                <a:gd name="T25" fmla="*/ 65 h 131"/>
                <a:gd name="T26" fmla="*/ 13 w 86"/>
                <a:gd name="T27" fmla="*/ 50 h 131"/>
                <a:gd name="T28" fmla="*/ 24 w 86"/>
                <a:gd name="T29" fmla="*/ 42 h 131"/>
                <a:gd name="T30" fmla="*/ 30 w 86"/>
                <a:gd name="T31" fmla="*/ 35 h 131"/>
                <a:gd name="T32" fmla="*/ 34 w 86"/>
                <a:gd name="T33" fmla="*/ 29 h 131"/>
                <a:gd name="T34" fmla="*/ 35 w 86"/>
                <a:gd name="T35" fmla="*/ 20 h 131"/>
                <a:gd name="T36" fmla="*/ 34 w 86"/>
                <a:gd name="T37" fmla="*/ 10 h 131"/>
                <a:gd name="T38" fmla="*/ 30 w 86"/>
                <a:gd name="T39" fmla="*/ 0 h 131"/>
                <a:gd name="T40" fmla="*/ 43 w 86"/>
                <a:gd name="T41" fmla="*/ 8 h 131"/>
                <a:gd name="T42" fmla="*/ 67 w 86"/>
                <a:gd name="T43" fmla="*/ 25 h 131"/>
                <a:gd name="T44" fmla="*/ 86 w 86"/>
                <a:gd name="T45" fmla="*/ 44 h 131"/>
                <a:gd name="T46" fmla="*/ 79 w 86"/>
                <a:gd name="T47" fmla="*/ 70 h 13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6"/>
                <a:gd name="T73" fmla="*/ 0 h 131"/>
                <a:gd name="T74" fmla="*/ 86 w 86"/>
                <a:gd name="T75" fmla="*/ 131 h 13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6" h="131">
                  <a:moveTo>
                    <a:pt x="79" y="70"/>
                  </a:moveTo>
                  <a:lnTo>
                    <a:pt x="69" y="83"/>
                  </a:lnTo>
                  <a:lnTo>
                    <a:pt x="65" y="87"/>
                  </a:lnTo>
                  <a:lnTo>
                    <a:pt x="61" y="95"/>
                  </a:lnTo>
                  <a:lnTo>
                    <a:pt x="61" y="107"/>
                  </a:lnTo>
                  <a:lnTo>
                    <a:pt x="63" y="118"/>
                  </a:lnTo>
                  <a:lnTo>
                    <a:pt x="67" y="131"/>
                  </a:lnTo>
                  <a:lnTo>
                    <a:pt x="50" y="123"/>
                  </a:lnTo>
                  <a:lnTo>
                    <a:pt x="34" y="113"/>
                  </a:lnTo>
                  <a:lnTo>
                    <a:pt x="19" y="102"/>
                  </a:lnTo>
                  <a:lnTo>
                    <a:pt x="6" y="86"/>
                  </a:lnTo>
                  <a:lnTo>
                    <a:pt x="0" y="75"/>
                  </a:lnTo>
                  <a:lnTo>
                    <a:pt x="3" y="65"/>
                  </a:lnTo>
                  <a:lnTo>
                    <a:pt x="13" y="50"/>
                  </a:lnTo>
                  <a:lnTo>
                    <a:pt x="24" y="42"/>
                  </a:lnTo>
                  <a:lnTo>
                    <a:pt x="30" y="35"/>
                  </a:lnTo>
                  <a:lnTo>
                    <a:pt x="34" y="29"/>
                  </a:lnTo>
                  <a:lnTo>
                    <a:pt x="35" y="20"/>
                  </a:lnTo>
                  <a:lnTo>
                    <a:pt x="34" y="10"/>
                  </a:lnTo>
                  <a:lnTo>
                    <a:pt x="30" y="0"/>
                  </a:lnTo>
                  <a:lnTo>
                    <a:pt x="43" y="8"/>
                  </a:lnTo>
                  <a:lnTo>
                    <a:pt x="67" y="25"/>
                  </a:lnTo>
                  <a:lnTo>
                    <a:pt x="86" y="44"/>
                  </a:lnTo>
                  <a:lnTo>
                    <a:pt x="79" y="70"/>
                  </a:lnTo>
                </a:path>
              </a:pathLst>
            </a:custGeom>
            <a:noFill/>
            <a:ln w="6350" cap="rnd">
              <a:solidFill>
                <a:srgbClr val="D17C4F"/>
              </a:solidFill>
              <a:prstDash val="solid"/>
              <a:round/>
              <a:headEnd/>
              <a:tailEnd/>
            </a:ln>
          </p:spPr>
          <p:txBody>
            <a:bodyPr/>
            <a:lstStyle/>
            <a:p>
              <a:endParaRPr lang="ru-RU"/>
            </a:p>
          </p:txBody>
        </p:sp>
        <p:sp>
          <p:nvSpPr>
            <p:cNvPr id="162472" name="Freeform 4129"/>
            <p:cNvSpPr>
              <a:spLocks/>
            </p:cNvSpPr>
            <p:nvPr/>
          </p:nvSpPr>
          <p:spPr bwMode="auto">
            <a:xfrm>
              <a:off x="2593" y="2219"/>
              <a:ext cx="106" cy="158"/>
            </a:xfrm>
            <a:custGeom>
              <a:avLst/>
              <a:gdLst>
                <a:gd name="T0" fmla="*/ 18 w 106"/>
                <a:gd name="T1" fmla="*/ 0 h 158"/>
                <a:gd name="T2" fmla="*/ 22 w 106"/>
                <a:gd name="T3" fmla="*/ 10 h 158"/>
                <a:gd name="T4" fmla="*/ 26 w 106"/>
                <a:gd name="T5" fmla="*/ 18 h 158"/>
                <a:gd name="T6" fmla="*/ 31 w 106"/>
                <a:gd name="T7" fmla="*/ 25 h 158"/>
                <a:gd name="T8" fmla="*/ 35 w 106"/>
                <a:gd name="T9" fmla="*/ 30 h 158"/>
                <a:gd name="T10" fmla="*/ 40 w 106"/>
                <a:gd name="T11" fmla="*/ 33 h 158"/>
                <a:gd name="T12" fmla="*/ 47 w 106"/>
                <a:gd name="T13" fmla="*/ 38 h 158"/>
                <a:gd name="T14" fmla="*/ 57 w 106"/>
                <a:gd name="T15" fmla="*/ 42 h 158"/>
                <a:gd name="T16" fmla="*/ 66 w 106"/>
                <a:gd name="T17" fmla="*/ 47 h 158"/>
                <a:gd name="T18" fmla="*/ 81 w 106"/>
                <a:gd name="T19" fmla="*/ 60 h 158"/>
                <a:gd name="T20" fmla="*/ 89 w 106"/>
                <a:gd name="T21" fmla="*/ 66 h 158"/>
                <a:gd name="T22" fmla="*/ 95 w 106"/>
                <a:gd name="T23" fmla="*/ 74 h 158"/>
                <a:gd name="T24" fmla="*/ 100 w 106"/>
                <a:gd name="T25" fmla="*/ 81 h 158"/>
                <a:gd name="T26" fmla="*/ 101 w 106"/>
                <a:gd name="T27" fmla="*/ 87 h 158"/>
                <a:gd name="T28" fmla="*/ 105 w 106"/>
                <a:gd name="T29" fmla="*/ 93 h 158"/>
                <a:gd name="T30" fmla="*/ 106 w 106"/>
                <a:gd name="T31" fmla="*/ 99 h 158"/>
                <a:gd name="T32" fmla="*/ 106 w 106"/>
                <a:gd name="T33" fmla="*/ 107 h 158"/>
                <a:gd name="T34" fmla="*/ 106 w 106"/>
                <a:gd name="T35" fmla="*/ 113 h 158"/>
                <a:gd name="T36" fmla="*/ 105 w 106"/>
                <a:gd name="T37" fmla="*/ 128 h 158"/>
                <a:gd name="T38" fmla="*/ 105 w 106"/>
                <a:gd name="T39" fmla="*/ 139 h 158"/>
                <a:gd name="T40" fmla="*/ 103 w 106"/>
                <a:gd name="T41" fmla="*/ 148 h 158"/>
                <a:gd name="T42" fmla="*/ 100 w 106"/>
                <a:gd name="T43" fmla="*/ 158 h 158"/>
                <a:gd name="T44" fmla="*/ 98 w 106"/>
                <a:gd name="T45" fmla="*/ 156 h 158"/>
                <a:gd name="T46" fmla="*/ 92 w 106"/>
                <a:gd name="T47" fmla="*/ 148 h 158"/>
                <a:gd name="T48" fmla="*/ 85 w 106"/>
                <a:gd name="T49" fmla="*/ 139 h 158"/>
                <a:gd name="T50" fmla="*/ 75 w 106"/>
                <a:gd name="T51" fmla="*/ 131 h 158"/>
                <a:gd name="T52" fmla="*/ 53 w 106"/>
                <a:gd name="T53" fmla="*/ 117 h 158"/>
                <a:gd name="T54" fmla="*/ 37 w 106"/>
                <a:gd name="T55" fmla="*/ 101 h 158"/>
                <a:gd name="T56" fmla="*/ 24 w 106"/>
                <a:gd name="T57" fmla="*/ 92 h 158"/>
                <a:gd name="T58" fmla="*/ 18 w 106"/>
                <a:gd name="T59" fmla="*/ 85 h 158"/>
                <a:gd name="T60" fmla="*/ 13 w 106"/>
                <a:gd name="T61" fmla="*/ 79 h 158"/>
                <a:gd name="T62" fmla="*/ 7 w 106"/>
                <a:gd name="T63" fmla="*/ 68 h 158"/>
                <a:gd name="T64" fmla="*/ 4 w 106"/>
                <a:gd name="T65" fmla="*/ 62 h 158"/>
                <a:gd name="T66" fmla="*/ 2 w 106"/>
                <a:gd name="T67" fmla="*/ 55 h 158"/>
                <a:gd name="T68" fmla="*/ 0 w 106"/>
                <a:gd name="T69" fmla="*/ 51 h 158"/>
                <a:gd name="T70" fmla="*/ 0 w 106"/>
                <a:gd name="T71" fmla="*/ 47 h 158"/>
                <a:gd name="T72" fmla="*/ 2 w 106"/>
                <a:gd name="T73" fmla="*/ 38 h 158"/>
                <a:gd name="T74" fmla="*/ 5 w 106"/>
                <a:gd name="T75" fmla="*/ 29 h 158"/>
                <a:gd name="T76" fmla="*/ 9 w 106"/>
                <a:gd name="T77" fmla="*/ 21 h 158"/>
                <a:gd name="T78" fmla="*/ 15 w 106"/>
                <a:gd name="T79" fmla="*/ 7 h 158"/>
                <a:gd name="T80" fmla="*/ 18 w 106"/>
                <a:gd name="T81" fmla="*/ 0 h 1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6"/>
                <a:gd name="T124" fmla="*/ 0 h 158"/>
                <a:gd name="T125" fmla="*/ 106 w 106"/>
                <a:gd name="T126" fmla="*/ 158 h 1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6" h="158">
                  <a:moveTo>
                    <a:pt x="18" y="0"/>
                  </a:moveTo>
                  <a:lnTo>
                    <a:pt x="22" y="10"/>
                  </a:lnTo>
                  <a:lnTo>
                    <a:pt x="26" y="18"/>
                  </a:lnTo>
                  <a:lnTo>
                    <a:pt x="31" y="25"/>
                  </a:lnTo>
                  <a:lnTo>
                    <a:pt x="35" y="30"/>
                  </a:lnTo>
                  <a:lnTo>
                    <a:pt x="40" y="33"/>
                  </a:lnTo>
                  <a:lnTo>
                    <a:pt x="47" y="38"/>
                  </a:lnTo>
                  <a:lnTo>
                    <a:pt x="57" y="42"/>
                  </a:lnTo>
                  <a:lnTo>
                    <a:pt x="66" y="47"/>
                  </a:lnTo>
                  <a:lnTo>
                    <a:pt x="81" y="60"/>
                  </a:lnTo>
                  <a:lnTo>
                    <a:pt x="89" y="66"/>
                  </a:lnTo>
                  <a:lnTo>
                    <a:pt x="95" y="74"/>
                  </a:lnTo>
                  <a:lnTo>
                    <a:pt x="100" y="81"/>
                  </a:lnTo>
                  <a:lnTo>
                    <a:pt x="101" y="87"/>
                  </a:lnTo>
                  <a:lnTo>
                    <a:pt x="105" y="93"/>
                  </a:lnTo>
                  <a:lnTo>
                    <a:pt x="106" y="99"/>
                  </a:lnTo>
                  <a:lnTo>
                    <a:pt x="106" y="107"/>
                  </a:lnTo>
                  <a:lnTo>
                    <a:pt x="106" y="113"/>
                  </a:lnTo>
                  <a:lnTo>
                    <a:pt x="105" y="128"/>
                  </a:lnTo>
                  <a:lnTo>
                    <a:pt x="105" y="139"/>
                  </a:lnTo>
                  <a:lnTo>
                    <a:pt x="103" y="148"/>
                  </a:lnTo>
                  <a:lnTo>
                    <a:pt x="100" y="158"/>
                  </a:lnTo>
                  <a:lnTo>
                    <a:pt x="98" y="156"/>
                  </a:lnTo>
                  <a:lnTo>
                    <a:pt x="92" y="148"/>
                  </a:lnTo>
                  <a:lnTo>
                    <a:pt x="85" y="139"/>
                  </a:lnTo>
                  <a:lnTo>
                    <a:pt x="75" y="131"/>
                  </a:lnTo>
                  <a:lnTo>
                    <a:pt x="53" y="117"/>
                  </a:lnTo>
                  <a:lnTo>
                    <a:pt x="37" y="101"/>
                  </a:lnTo>
                  <a:lnTo>
                    <a:pt x="24" y="92"/>
                  </a:lnTo>
                  <a:lnTo>
                    <a:pt x="18" y="85"/>
                  </a:lnTo>
                  <a:lnTo>
                    <a:pt x="13" y="79"/>
                  </a:lnTo>
                  <a:lnTo>
                    <a:pt x="7" y="68"/>
                  </a:lnTo>
                  <a:lnTo>
                    <a:pt x="4" y="62"/>
                  </a:lnTo>
                  <a:lnTo>
                    <a:pt x="2" y="55"/>
                  </a:lnTo>
                  <a:lnTo>
                    <a:pt x="0" y="51"/>
                  </a:lnTo>
                  <a:lnTo>
                    <a:pt x="0" y="47"/>
                  </a:lnTo>
                  <a:lnTo>
                    <a:pt x="2" y="38"/>
                  </a:lnTo>
                  <a:lnTo>
                    <a:pt x="5" y="29"/>
                  </a:lnTo>
                  <a:lnTo>
                    <a:pt x="9" y="21"/>
                  </a:lnTo>
                  <a:lnTo>
                    <a:pt x="15" y="7"/>
                  </a:lnTo>
                  <a:lnTo>
                    <a:pt x="18" y="0"/>
                  </a:lnTo>
                  <a:close/>
                </a:path>
              </a:pathLst>
            </a:custGeom>
            <a:solidFill>
              <a:srgbClr val="FF8F57"/>
            </a:solidFill>
            <a:ln w="9525">
              <a:noFill/>
              <a:round/>
              <a:headEnd/>
              <a:tailEnd/>
            </a:ln>
          </p:spPr>
          <p:txBody>
            <a:bodyPr/>
            <a:lstStyle/>
            <a:p>
              <a:endParaRPr lang="ru-RU"/>
            </a:p>
          </p:txBody>
        </p:sp>
        <p:sp>
          <p:nvSpPr>
            <p:cNvPr id="162473" name="Freeform 4130"/>
            <p:cNvSpPr>
              <a:spLocks/>
            </p:cNvSpPr>
            <p:nvPr/>
          </p:nvSpPr>
          <p:spPr bwMode="auto">
            <a:xfrm>
              <a:off x="2596" y="2219"/>
              <a:ext cx="105" cy="158"/>
            </a:xfrm>
            <a:custGeom>
              <a:avLst/>
              <a:gdLst>
                <a:gd name="T0" fmla="*/ 16 w 105"/>
                <a:gd name="T1" fmla="*/ 0 h 158"/>
                <a:gd name="T2" fmla="*/ 21 w 105"/>
                <a:gd name="T3" fmla="*/ 10 h 158"/>
                <a:gd name="T4" fmla="*/ 30 w 105"/>
                <a:gd name="T5" fmla="*/ 25 h 158"/>
                <a:gd name="T6" fmla="*/ 38 w 105"/>
                <a:gd name="T7" fmla="*/ 33 h 158"/>
                <a:gd name="T8" fmla="*/ 46 w 105"/>
                <a:gd name="T9" fmla="*/ 38 h 158"/>
                <a:gd name="T10" fmla="*/ 55 w 105"/>
                <a:gd name="T11" fmla="*/ 42 h 158"/>
                <a:gd name="T12" fmla="*/ 64 w 105"/>
                <a:gd name="T13" fmla="*/ 47 h 158"/>
                <a:gd name="T14" fmla="*/ 81 w 105"/>
                <a:gd name="T15" fmla="*/ 60 h 158"/>
                <a:gd name="T16" fmla="*/ 94 w 105"/>
                <a:gd name="T17" fmla="*/ 74 h 158"/>
                <a:gd name="T18" fmla="*/ 100 w 105"/>
                <a:gd name="T19" fmla="*/ 87 h 158"/>
                <a:gd name="T20" fmla="*/ 105 w 105"/>
                <a:gd name="T21" fmla="*/ 99 h 158"/>
                <a:gd name="T22" fmla="*/ 103 w 105"/>
                <a:gd name="T23" fmla="*/ 128 h 158"/>
                <a:gd name="T24" fmla="*/ 98 w 105"/>
                <a:gd name="T25" fmla="*/ 158 h 158"/>
                <a:gd name="T26" fmla="*/ 91 w 105"/>
                <a:gd name="T27" fmla="*/ 148 h 158"/>
                <a:gd name="T28" fmla="*/ 74 w 105"/>
                <a:gd name="T29" fmla="*/ 131 h 158"/>
                <a:gd name="T30" fmla="*/ 52 w 105"/>
                <a:gd name="T31" fmla="*/ 115 h 158"/>
                <a:gd name="T32" fmla="*/ 35 w 105"/>
                <a:gd name="T33" fmla="*/ 101 h 158"/>
                <a:gd name="T34" fmla="*/ 11 w 105"/>
                <a:gd name="T35" fmla="*/ 79 h 158"/>
                <a:gd name="T36" fmla="*/ 6 w 105"/>
                <a:gd name="T37" fmla="*/ 68 h 158"/>
                <a:gd name="T38" fmla="*/ 0 w 105"/>
                <a:gd name="T39" fmla="*/ 55 h 158"/>
                <a:gd name="T40" fmla="*/ 0 w 105"/>
                <a:gd name="T41" fmla="*/ 38 h 158"/>
                <a:gd name="T42" fmla="*/ 7 w 105"/>
                <a:gd name="T43" fmla="*/ 19 h 158"/>
                <a:gd name="T44" fmla="*/ 16 w 105"/>
                <a:gd name="T45" fmla="*/ 0 h 15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5"/>
                <a:gd name="T70" fmla="*/ 0 h 158"/>
                <a:gd name="T71" fmla="*/ 105 w 105"/>
                <a:gd name="T72" fmla="*/ 158 h 15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5" h="158">
                  <a:moveTo>
                    <a:pt x="16" y="0"/>
                  </a:moveTo>
                  <a:lnTo>
                    <a:pt x="21" y="10"/>
                  </a:lnTo>
                  <a:lnTo>
                    <a:pt x="30" y="25"/>
                  </a:lnTo>
                  <a:lnTo>
                    <a:pt x="38" y="33"/>
                  </a:lnTo>
                  <a:lnTo>
                    <a:pt x="46" y="38"/>
                  </a:lnTo>
                  <a:lnTo>
                    <a:pt x="55" y="42"/>
                  </a:lnTo>
                  <a:lnTo>
                    <a:pt x="64" y="47"/>
                  </a:lnTo>
                  <a:lnTo>
                    <a:pt x="81" y="60"/>
                  </a:lnTo>
                  <a:lnTo>
                    <a:pt x="94" y="74"/>
                  </a:lnTo>
                  <a:lnTo>
                    <a:pt x="100" y="87"/>
                  </a:lnTo>
                  <a:lnTo>
                    <a:pt x="105" y="99"/>
                  </a:lnTo>
                  <a:lnTo>
                    <a:pt x="103" y="128"/>
                  </a:lnTo>
                  <a:lnTo>
                    <a:pt x="98" y="158"/>
                  </a:lnTo>
                  <a:lnTo>
                    <a:pt x="91" y="148"/>
                  </a:lnTo>
                  <a:lnTo>
                    <a:pt x="74" y="131"/>
                  </a:lnTo>
                  <a:lnTo>
                    <a:pt x="52" y="115"/>
                  </a:lnTo>
                  <a:lnTo>
                    <a:pt x="35" y="101"/>
                  </a:lnTo>
                  <a:lnTo>
                    <a:pt x="11" y="79"/>
                  </a:lnTo>
                  <a:lnTo>
                    <a:pt x="6" y="68"/>
                  </a:lnTo>
                  <a:lnTo>
                    <a:pt x="0" y="55"/>
                  </a:lnTo>
                  <a:lnTo>
                    <a:pt x="0" y="38"/>
                  </a:lnTo>
                  <a:lnTo>
                    <a:pt x="7" y="19"/>
                  </a:lnTo>
                  <a:lnTo>
                    <a:pt x="16" y="0"/>
                  </a:lnTo>
                </a:path>
              </a:pathLst>
            </a:custGeom>
            <a:noFill/>
            <a:ln w="6350" cap="rnd">
              <a:solidFill>
                <a:srgbClr val="D17C4F"/>
              </a:solidFill>
              <a:prstDash val="solid"/>
              <a:round/>
              <a:headEnd/>
              <a:tailEnd/>
            </a:ln>
          </p:spPr>
          <p:txBody>
            <a:bodyPr/>
            <a:lstStyle/>
            <a:p>
              <a:endParaRPr lang="ru-RU"/>
            </a:p>
          </p:txBody>
        </p:sp>
        <p:sp>
          <p:nvSpPr>
            <p:cNvPr id="162474" name="Freeform 4131"/>
            <p:cNvSpPr>
              <a:spLocks/>
            </p:cNvSpPr>
            <p:nvPr/>
          </p:nvSpPr>
          <p:spPr bwMode="auto">
            <a:xfrm>
              <a:off x="2610" y="2331"/>
              <a:ext cx="86" cy="132"/>
            </a:xfrm>
            <a:custGeom>
              <a:avLst/>
              <a:gdLst>
                <a:gd name="T0" fmla="*/ 79 w 86"/>
                <a:gd name="T1" fmla="*/ 71 h 132"/>
                <a:gd name="T2" fmla="*/ 77 w 86"/>
                <a:gd name="T3" fmla="*/ 75 h 132"/>
                <a:gd name="T4" fmla="*/ 75 w 86"/>
                <a:gd name="T5" fmla="*/ 78 h 132"/>
                <a:gd name="T6" fmla="*/ 69 w 86"/>
                <a:gd name="T7" fmla="*/ 82 h 132"/>
                <a:gd name="T8" fmla="*/ 65 w 86"/>
                <a:gd name="T9" fmla="*/ 89 h 132"/>
                <a:gd name="T10" fmla="*/ 63 w 86"/>
                <a:gd name="T11" fmla="*/ 92 h 132"/>
                <a:gd name="T12" fmla="*/ 61 w 86"/>
                <a:gd name="T13" fmla="*/ 95 h 132"/>
                <a:gd name="T14" fmla="*/ 61 w 86"/>
                <a:gd name="T15" fmla="*/ 101 h 132"/>
                <a:gd name="T16" fmla="*/ 61 w 86"/>
                <a:gd name="T17" fmla="*/ 107 h 132"/>
                <a:gd name="T18" fmla="*/ 63 w 86"/>
                <a:gd name="T19" fmla="*/ 120 h 132"/>
                <a:gd name="T20" fmla="*/ 67 w 86"/>
                <a:gd name="T21" fmla="*/ 132 h 132"/>
                <a:gd name="T22" fmla="*/ 50 w 86"/>
                <a:gd name="T23" fmla="*/ 122 h 132"/>
                <a:gd name="T24" fmla="*/ 34 w 86"/>
                <a:gd name="T25" fmla="*/ 114 h 132"/>
                <a:gd name="T26" fmla="*/ 25 w 86"/>
                <a:gd name="T27" fmla="*/ 108 h 132"/>
                <a:gd name="T28" fmla="*/ 19 w 86"/>
                <a:gd name="T29" fmla="*/ 103 h 132"/>
                <a:gd name="T30" fmla="*/ 13 w 86"/>
                <a:gd name="T31" fmla="*/ 95 h 132"/>
                <a:gd name="T32" fmla="*/ 6 w 86"/>
                <a:gd name="T33" fmla="*/ 86 h 132"/>
                <a:gd name="T34" fmla="*/ 0 w 86"/>
                <a:gd name="T35" fmla="*/ 76 h 132"/>
                <a:gd name="T36" fmla="*/ 3 w 86"/>
                <a:gd name="T37" fmla="*/ 67 h 132"/>
                <a:gd name="T38" fmla="*/ 6 w 86"/>
                <a:gd name="T39" fmla="*/ 59 h 132"/>
                <a:gd name="T40" fmla="*/ 9 w 86"/>
                <a:gd name="T41" fmla="*/ 54 h 132"/>
                <a:gd name="T42" fmla="*/ 13 w 86"/>
                <a:gd name="T43" fmla="*/ 50 h 132"/>
                <a:gd name="T44" fmla="*/ 17 w 86"/>
                <a:gd name="T45" fmla="*/ 46 h 132"/>
                <a:gd name="T46" fmla="*/ 24 w 86"/>
                <a:gd name="T47" fmla="*/ 41 h 132"/>
                <a:gd name="T48" fmla="*/ 30 w 86"/>
                <a:gd name="T49" fmla="*/ 36 h 132"/>
                <a:gd name="T50" fmla="*/ 32 w 86"/>
                <a:gd name="T51" fmla="*/ 33 h 132"/>
                <a:gd name="T52" fmla="*/ 34 w 86"/>
                <a:gd name="T53" fmla="*/ 29 h 132"/>
                <a:gd name="T54" fmla="*/ 35 w 86"/>
                <a:gd name="T55" fmla="*/ 25 h 132"/>
                <a:gd name="T56" fmla="*/ 35 w 86"/>
                <a:gd name="T57" fmla="*/ 20 h 132"/>
                <a:gd name="T58" fmla="*/ 34 w 86"/>
                <a:gd name="T59" fmla="*/ 10 h 132"/>
                <a:gd name="T60" fmla="*/ 29 w 86"/>
                <a:gd name="T61" fmla="*/ 0 h 132"/>
                <a:gd name="T62" fmla="*/ 43 w 86"/>
                <a:gd name="T63" fmla="*/ 9 h 132"/>
                <a:gd name="T64" fmla="*/ 55 w 86"/>
                <a:gd name="T65" fmla="*/ 17 h 132"/>
                <a:gd name="T66" fmla="*/ 65 w 86"/>
                <a:gd name="T67" fmla="*/ 27 h 132"/>
                <a:gd name="T68" fmla="*/ 80 w 86"/>
                <a:gd name="T69" fmla="*/ 38 h 132"/>
                <a:gd name="T70" fmla="*/ 86 w 86"/>
                <a:gd name="T71" fmla="*/ 46 h 132"/>
                <a:gd name="T72" fmla="*/ 85 w 86"/>
                <a:gd name="T73" fmla="*/ 55 h 132"/>
                <a:gd name="T74" fmla="*/ 82 w 86"/>
                <a:gd name="T75" fmla="*/ 63 h 132"/>
                <a:gd name="T76" fmla="*/ 79 w 86"/>
                <a:gd name="T77" fmla="*/ 71 h 13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6"/>
                <a:gd name="T118" fmla="*/ 0 h 132"/>
                <a:gd name="T119" fmla="*/ 86 w 86"/>
                <a:gd name="T120" fmla="*/ 132 h 13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6" h="132">
                  <a:moveTo>
                    <a:pt x="79" y="71"/>
                  </a:moveTo>
                  <a:lnTo>
                    <a:pt x="77" y="75"/>
                  </a:lnTo>
                  <a:lnTo>
                    <a:pt x="75" y="78"/>
                  </a:lnTo>
                  <a:lnTo>
                    <a:pt x="69" y="82"/>
                  </a:lnTo>
                  <a:lnTo>
                    <a:pt x="65" y="89"/>
                  </a:lnTo>
                  <a:lnTo>
                    <a:pt x="63" y="92"/>
                  </a:lnTo>
                  <a:lnTo>
                    <a:pt x="61" y="95"/>
                  </a:lnTo>
                  <a:lnTo>
                    <a:pt x="61" y="101"/>
                  </a:lnTo>
                  <a:lnTo>
                    <a:pt x="61" y="107"/>
                  </a:lnTo>
                  <a:lnTo>
                    <a:pt x="63" y="120"/>
                  </a:lnTo>
                  <a:lnTo>
                    <a:pt x="67" y="132"/>
                  </a:lnTo>
                  <a:lnTo>
                    <a:pt x="50" y="122"/>
                  </a:lnTo>
                  <a:lnTo>
                    <a:pt x="34" y="114"/>
                  </a:lnTo>
                  <a:lnTo>
                    <a:pt x="25" y="108"/>
                  </a:lnTo>
                  <a:lnTo>
                    <a:pt x="19" y="103"/>
                  </a:lnTo>
                  <a:lnTo>
                    <a:pt x="13" y="95"/>
                  </a:lnTo>
                  <a:lnTo>
                    <a:pt x="6" y="86"/>
                  </a:lnTo>
                  <a:lnTo>
                    <a:pt x="0" y="76"/>
                  </a:lnTo>
                  <a:lnTo>
                    <a:pt x="3" y="67"/>
                  </a:lnTo>
                  <a:lnTo>
                    <a:pt x="6" y="59"/>
                  </a:lnTo>
                  <a:lnTo>
                    <a:pt x="9" y="54"/>
                  </a:lnTo>
                  <a:lnTo>
                    <a:pt x="13" y="50"/>
                  </a:lnTo>
                  <a:lnTo>
                    <a:pt x="17" y="46"/>
                  </a:lnTo>
                  <a:lnTo>
                    <a:pt x="24" y="41"/>
                  </a:lnTo>
                  <a:lnTo>
                    <a:pt x="30" y="36"/>
                  </a:lnTo>
                  <a:lnTo>
                    <a:pt x="32" y="33"/>
                  </a:lnTo>
                  <a:lnTo>
                    <a:pt x="34" y="29"/>
                  </a:lnTo>
                  <a:lnTo>
                    <a:pt x="35" y="25"/>
                  </a:lnTo>
                  <a:lnTo>
                    <a:pt x="35" y="20"/>
                  </a:lnTo>
                  <a:lnTo>
                    <a:pt x="34" y="10"/>
                  </a:lnTo>
                  <a:lnTo>
                    <a:pt x="29" y="0"/>
                  </a:lnTo>
                  <a:lnTo>
                    <a:pt x="43" y="9"/>
                  </a:lnTo>
                  <a:lnTo>
                    <a:pt x="55" y="17"/>
                  </a:lnTo>
                  <a:lnTo>
                    <a:pt x="65" y="27"/>
                  </a:lnTo>
                  <a:lnTo>
                    <a:pt x="80" y="38"/>
                  </a:lnTo>
                  <a:lnTo>
                    <a:pt x="86" y="46"/>
                  </a:lnTo>
                  <a:lnTo>
                    <a:pt x="85" y="55"/>
                  </a:lnTo>
                  <a:lnTo>
                    <a:pt x="82" y="63"/>
                  </a:lnTo>
                  <a:lnTo>
                    <a:pt x="79" y="71"/>
                  </a:lnTo>
                  <a:close/>
                </a:path>
              </a:pathLst>
            </a:custGeom>
            <a:solidFill>
              <a:srgbClr val="EC2F16"/>
            </a:solidFill>
            <a:ln w="9525">
              <a:noFill/>
              <a:round/>
              <a:headEnd/>
              <a:tailEnd/>
            </a:ln>
          </p:spPr>
          <p:txBody>
            <a:bodyPr/>
            <a:lstStyle/>
            <a:p>
              <a:endParaRPr lang="ru-RU"/>
            </a:p>
          </p:txBody>
        </p:sp>
        <p:sp>
          <p:nvSpPr>
            <p:cNvPr id="162475" name="Freeform 4132"/>
            <p:cNvSpPr>
              <a:spLocks/>
            </p:cNvSpPr>
            <p:nvPr/>
          </p:nvSpPr>
          <p:spPr bwMode="auto">
            <a:xfrm>
              <a:off x="2610" y="2331"/>
              <a:ext cx="86" cy="132"/>
            </a:xfrm>
            <a:custGeom>
              <a:avLst/>
              <a:gdLst>
                <a:gd name="T0" fmla="*/ 79 w 86"/>
                <a:gd name="T1" fmla="*/ 70 h 132"/>
                <a:gd name="T2" fmla="*/ 69 w 86"/>
                <a:gd name="T3" fmla="*/ 82 h 132"/>
                <a:gd name="T4" fmla="*/ 65 w 86"/>
                <a:gd name="T5" fmla="*/ 89 h 132"/>
                <a:gd name="T6" fmla="*/ 61 w 86"/>
                <a:gd name="T7" fmla="*/ 95 h 132"/>
                <a:gd name="T8" fmla="*/ 61 w 86"/>
                <a:gd name="T9" fmla="*/ 107 h 132"/>
                <a:gd name="T10" fmla="*/ 63 w 86"/>
                <a:gd name="T11" fmla="*/ 120 h 132"/>
                <a:gd name="T12" fmla="*/ 67 w 86"/>
                <a:gd name="T13" fmla="*/ 132 h 132"/>
                <a:gd name="T14" fmla="*/ 50 w 86"/>
                <a:gd name="T15" fmla="*/ 122 h 132"/>
                <a:gd name="T16" fmla="*/ 34 w 86"/>
                <a:gd name="T17" fmla="*/ 113 h 132"/>
                <a:gd name="T18" fmla="*/ 19 w 86"/>
                <a:gd name="T19" fmla="*/ 102 h 132"/>
                <a:gd name="T20" fmla="*/ 6 w 86"/>
                <a:gd name="T21" fmla="*/ 86 h 132"/>
                <a:gd name="T22" fmla="*/ 0 w 86"/>
                <a:gd name="T23" fmla="*/ 75 h 132"/>
                <a:gd name="T24" fmla="*/ 3 w 86"/>
                <a:gd name="T25" fmla="*/ 67 h 132"/>
                <a:gd name="T26" fmla="*/ 13 w 86"/>
                <a:gd name="T27" fmla="*/ 50 h 132"/>
                <a:gd name="T28" fmla="*/ 24 w 86"/>
                <a:gd name="T29" fmla="*/ 41 h 132"/>
                <a:gd name="T30" fmla="*/ 30 w 86"/>
                <a:gd name="T31" fmla="*/ 36 h 132"/>
                <a:gd name="T32" fmla="*/ 34 w 86"/>
                <a:gd name="T33" fmla="*/ 29 h 132"/>
                <a:gd name="T34" fmla="*/ 35 w 86"/>
                <a:gd name="T35" fmla="*/ 20 h 132"/>
                <a:gd name="T36" fmla="*/ 34 w 86"/>
                <a:gd name="T37" fmla="*/ 10 h 132"/>
                <a:gd name="T38" fmla="*/ 30 w 86"/>
                <a:gd name="T39" fmla="*/ 0 h 132"/>
                <a:gd name="T40" fmla="*/ 43 w 86"/>
                <a:gd name="T41" fmla="*/ 9 h 132"/>
                <a:gd name="T42" fmla="*/ 67 w 86"/>
                <a:gd name="T43" fmla="*/ 25 h 132"/>
                <a:gd name="T44" fmla="*/ 86 w 86"/>
                <a:gd name="T45" fmla="*/ 46 h 132"/>
                <a:gd name="T46" fmla="*/ 79 w 86"/>
                <a:gd name="T47" fmla="*/ 70 h 13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6"/>
                <a:gd name="T73" fmla="*/ 0 h 132"/>
                <a:gd name="T74" fmla="*/ 86 w 86"/>
                <a:gd name="T75" fmla="*/ 132 h 13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6" h="132">
                  <a:moveTo>
                    <a:pt x="79" y="70"/>
                  </a:moveTo>
                  <a:lnTo>
                    <a:pt x="69" y="82"/>
                  </a:lnTo>
                  <a:lnTo>
                    <a:pt x="65" y="89"/>
                  </a:lnTo>
                  <a:lnTo>
                    <a:pt x="61" y="95"/>
                  </a:lnTo>
                  <a:lnTo>
                    <a:pt x="61" y="107"/>
                  </a:lnTo>
                  <a:lnTo>
                    <a:pt x="63" y="120"/>
                  </a:lnTo>
                  <a:lnTo>
                    <a:pt x="67" y="132"/>
                  </a:lnTo>
                  <a:lnTo>
                    <a:pt x="50" y="122"/>
                  </a:lnTo>
                  <a:lnTo>
                    <a:pt x="34" y="113"/>
                  </a:lnTo>
                  <a:lnTo>
                    <a:pt x="19" y="102"/>
                  </a:lnTo>
                  <a:lnTo>
                    <a:pt x="6" y="86"/>
                  </a:lnTo>
                  <a:lnTo>
                    <a:pt x="0" y="75"/>
                  </a:lnTo>
                  <a:lnTo>
                    <a:pt x="3" y="67"/>
                  </a:lnTo>
                  <a:lnTo>
                    <a:pt x="13" y="50"/>
                  </a:lnTo>
                  <a:lnTo>
                    <a:pt x="24" y="41"/>
                  </a:lnTo>
                  <a:lnTo>
                    <a:pt x="30" y="36"/>
                  </a:lnTo>
                  <a:lnTo>
                    <a:pt x="34" y="29"/>
                  </a:lnTo>
                  <a:lnTo>
                    <a:pt x="35" y="20"/>
                  </a:lnTo>
                  <a:lnTo>
                    <a:pt x="34" y="10"/>
                  </a:lnTo>
                  <a:lnTo>
                    <a:pt x="30" y="0"/>
                  </a:lnTo>
                  <a:lnTo>
                    <a:pt x="43" y="9"/>
                  </a:lnTo>
                  <a:lnTo>
                    <a:pt x="67" y="25"/>
                  </a:lnTo>
                  <a:lnTo>
                    <a:pt x="86" y="46"/>
                  </a:lnTo>
                  <a:lnTo>
                    <a:pt x="79" y="70"/>
                  </a:lnTo>
                </a:path>
              </a:pathLst>
            </a:custGeom>
            <a:noFill/>
            <a:ln w="6350" cap="rnd">
              <a:solidFill>
                <a:srgbClr val="D17C4F"/>
              </a:solidFill>
              <a:prstDash val="solid"/>
              <a:round/>
              <a:headEnd/>
              <a:tailEnd/>
            </a:ln>
          </p:spPr>
          <p:txBody>
            <a:bodyPr/>
            <a:lstStyle/>
            <a:p>
              <a:endParaRPr lang="ru-RU"/>
            </a:p>
          </p:txBody>
        </p:sp>
        <p:sp>
          <p:nvSpPr>
            <p:cNvPr id="162476" name="Freeform 4133"/>
            <p:cNvSpPr>
              <a:spLocks/>
            </p:cNvSpPr>
            <p:nvPr/>
          </p:nvSpPr>
          <p:spPr bwMode="auto">
            <a:xfrm>
              <a:off x="2593" y="2402"/>
              <a:ext cx="106" cy="159"/>
            </a:xfrm>
            <a:custGeom>
              <a:avLst/>
              <a:gdLst>
                <a:gd name="T0" fmla="*/ 18 w 106"/>
                <a:gd name="T1" fmla="*/ 0 h 159"/>
                <a:gd name="T2" fmla="*/ 22 w 106"/>
                <a:gd name="T3" fmla="*/ 9 h 159"/>
                <a:gd name="T4" fmla="*/ 26 w 106"/>
                <a:gd name="T5" fmla="*/ 18 h 159"/>
                <a:gd name="T6" fmla="*/ 31 w 106"/>
                <a:gd name="T7" fmla="*/ 26 h 159"/>
                <a:gd name="T8" fmla="*/ 35 w 106"/>
                <a:gd name="T9" fmla="*/ 29 h 159"/>
                <a:gd name="T10" fmla="*/ 40 w 106"/>
                <a:gd name="T11" fmla="*/ 32 h 159"/>
                <a:gd name="T12" fmla="*/ 47 w 106"/>
                <a:gd name="T13" fmla="*/ 37 h 159"/>
                <a:gd name="T14" fmla="*/ 57 w 106"/>
                <a:gd name="T15" fmla="*/ 41 h 159"/>
                <a:gd name="T16" fmla="*/ 66 w 106"/>
                <a:gd name="T17" fmla="*/ 48 h 159"/>
                <a:gd name="T18" fmla="*/ 81 w 106"/>
                <a:gd name="T19" fmla="*/ 59 h 159"/>
                <a:gd name="T20" fmla="*/ 89 w 106"/>
                <a:gd name="T21" fmla="*/ 65 h 159"/>
                <a:gd name="T22" fmla="*/ 95 w 106"/>
                <a:gd name="T23" fmla="*/ 75 h 159"/>
                <a:gd name="T24" fmla="*/ 100 w 106"/>
                <a:gd name="T25" fmla="*/ 81 h 159"/>
                <a:gd name="T26" fmla="*/ 101 w 106"/>
                <a:gd name="T27" fmla="*/ 86 h 159"/>
                <a:gd name="T28" fmla="*/ 105 w 106"/>
                <a:gd name="T29" fmla="*/ 92 h 159"/>
                <a:gd name="T30" fmla="*/ 106 w 106"/>
                <a:gd name="T31" fmla="*/ 99 h 159"/>
                <a:gd name="T32" fmla="*/ 106 w 106"/>
                <a:gd name="T33" fmla="*/ 108 h 159"/>
                <a:gd name="T34" fmla="*/ 106 w 106"/>
                <a:gd name="T35" fmla="*/ 114 h 159"/>
                <a:gd name="T36" fmla="*/ 105 w 106"/>
                <a:gd name="T37" fmla="*/ 129 h 159"/>
                <a:gd name="T38" fmla="*/ 105 w 106"/>
                <a:gd name="T39" fmla="*/ 138 h 159"/>
                <a:gd name="T40" fmla="*/ 103 w 106"/>
                <a:gd name="T41" fmla="*/ 147 h 159"/>
                <a:gd name="T42" fmla="*/ 100 w 106"/>
                <a:gd name="T43" fmla="*/ 159 h 159"/>
                <a:gd name="T44" fmla="*/ 98 w 106"/>
                <a:gd name="T45" fmla="*/ 155 h 159"/>
                <a:gd name="T46" fmla="*/ 92 w 106"/>
                <a:gd name="T47" fmla="*/ 147 h 159"/>
                <a:gd name="T48" fmla="*/ 85 w 106"/>
                <a:gd name="T49" fmla="*/ 139 h 159"/>
                <a:gd name="T50" fmla="*/ 75 w 106"/>
                <a:gd name="T51" fmla="*/ 129 h 159"/>
                <a:gd name="T52" fmla="*/ 53 w 106"/>
                <a:gd name="T53" fmla="*/ 116 h 159"/>
                <a:gd name="T54" fmla="*/ 37 w 106"/>
                <a:gd name="T55" fmla="*/ 101 h 159"/>
                <a:gd name="T56" fmla="*/ 24 w 106"/>
                <a:gd name="T57" fmla="*/ 90 h 159"/>
                <a:gd name="T58" fmla="*/ 18 w 106"/>
                <a:gd name="T59" fmla="*/ 86 h 159"/>
                <a:gd name="T60" fmla="*/ 13 w 106"/>
                <a:gd name="T61" fmla="*/ 79 h 159"/>
                <a:gd name="T62" fmla="*/ 7 w 106"/>
                <a:gd name="T63" fmla="*/ 67 h 159"/>
                <a:gd name="T64" fmla="*/ 4 w 106"/>
                <a:gd name="T65" fmla="*/ 62 h 159"/>
                <a:gd name="T66" fmla="*/ 2 w 106"/>
                <a:gd name="T67" fmla="*/ 54 h 159"/>
                <a:gd name="T68" fmla="*/ 0 w 106"/>
                <a:gd name="T69" fmla="*/ 51 h 159"/>
                <a:gd name="T70" fmla="*/ 0 w 106"/>
                <a:gd name="T71" fmla="*/ 46 h 159"/>
                <a:gd name="T72" fmla="*/ 2 w 106"/>
                <a:gd name="T73" fmla="*/ 37 h 159"/>
                <a:gd name="T74" fmla="*/ 5 w 106"/>
                <a:gd name="T75" fmla="*/ 27 h 159"/>
                <a:gd name="T76" fmla="*/ 9 w 106"/>
                <a:gd name="T77" fmla="*/ 19 h 159"/>
                <a:gd name="T78" fmla="*/ 15 w 106"/>
                <a:gd name="T79" fmla="*/ 5 h 159"/>
                <a:gd name="T80" fmla="*/ 18 w 106"/>
                <a:gd name="T81" fmla="*/ 0 h 15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6"/>
                <a:gd name="T124" fmla="*/ 0 h 159"/>
                <a:gd name="T125" fmla="*/ 106 w 106"/>
                <a:gd name="T126" fmla="*/ 159 h 15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6" h="159">
                  <a:moveTo>
                    <a:pt x="18" y="0"/>
                  </a:moveTo>
                  <a:lnTo>
                    <a:pt x="22" y="9"/>
                  </a:lnTo>
                  <a:lnTo>
                    <a:pt x="26" y="18"/>
                  </a:lnTo>
                  <a:lnTo>
                    <a:pt x="31" y="26"/>
                  </a:lnTo>
                  <a:lnTo>
                    <a:pt x="35" y="29"/>
                  </a:lnTo>
                  <a:lnTo>
                    <a:pt x="40" y="32"/>
                  </a:lnTo>
                  <a:lnTo>
                    <a:pt x="47" y="37"/>
                  </a:lnTo>
                  <a:lnTo>
                    <a:pt x="57" y="41"/>
                  </a:lnTo>
                  <a:lnTo>
                    <a:pt x="66" y="48"/>
                  </a:lnTo>
                  <a:lnTo>
                    <a:pt x="81" y="59"/>
                  </a:lnTo>
                  <a:lnTo>
                    <a:pt x="89" y="65"/>
                  </a:lnTo>
                  <a:lnTo>
                    <a:pt x="95" y="75"/>
                  </a:lnTo>
                  <a:lnTo>
                    <a:pt x="100" y="81"/>
                  </a:lnTo>
                  <a:lnTo>
                    <a:pt x="101" y="86"/>
                  </a:lnTo>
                  <a:lnTo>
                    <a:pt x="105" y="92"/>
                  </a:lnTo>
                  <a:lnTo>
                    <a:pt x="106" y="99"/>
                  </a:lnTo>
                  <a:lnTo>
                    <a:pt x="106" y="108"/>
                  </a:lnTo>
                  <a:lnTo>
                    <a:pt x="106" y="114"/>
                  </a:lnTo>
                  <a:lnTo>
                    <a:pt x="105" y="129"/>
                  </a:lnTo>
                  <a:lnTo>
                    <a:pt x="105" y="138"/>
                  </a:lnTo>
                  <a:lnTo>
                    <a:pt x="103" y="147"/>
                  </a:lnTo>
                  <a:lnTo>
                    <a:pt x="100" y="159"/>
                  </a:lnTo>
                  <a:lnTo>
                    <a:pt x="98" y="155"/>
                  </a:lnTo>
                  <a:lnTo>
                    <a:pt x="92" y="147"/>
                  </a:lnTo>
                  <a:lnTo>
                    <a:pt x="85" y="139"/>
                  </a:lnTo>
                  <a:lnTo>
                    <a:pt x="75" y="129"/>
                  </a:lnTo>
                  <a:lnTo>
                    <a:pt x="53" y="116"/>
                  </a:lnTo>
                  <a:lnTo>
                    <a:pt x="37" y="101"/>
                  </a:lnTo>
                  <a:lnTo>
                    <a:pt x="24" y="90"/>
                  </a:lnTo>
                  <a:lnTo>
                    <a:pt x="18" y="86"/>
                  </a:lnTo>
                  <a:lnTo>
                    <a:pt x="13" y="79"/>
                  </a:lnTo>
                  <a:lnTo>
                    <a:pt x="7" y="67"/>
                  </a:lnTo>
                  <a:lnTo>
                    <a:pt x="4" y="62"/>
                  </a:lnTo>
                  <a:lnTo>
                    <a:pt x="2" y="54"/>
                  </a:lnTo>
                  <a:lnTo>
                    <a:pt x="0" y="51"/>
                  </a:lnTo>
                  <a:lnTo>
                    <a:pt x="0" y="46"/>
                  </a:lnTo>
                  <a:lnTo>
                    <a:pt x="2" y="37"/>
                  </a:lnTo>
                  <a:lnTo>
                    <a:pt x="5" y="27"/>
                  </a:lnTo>
                  <a:lnTo>
                    <a:pt x="9" y="19"/>
                  </a:lnTo>
                  <a:lnTo>
                    <a:pt x="15" y="5"/>
                  </a:lnTo>
                  <a:lnTo>
                    <a:pt x="18" y="0"/>
                  </a:lnTo>
                  <a:close/>
                </a:path>
              </a:pathLst>
            </a:custGeom>
            <a:solidFill>
              <a:srgbClr val="FF8F57"/>
            </a:solidFill>
            <a:ln w="9525">
              <a:noFill/>
              <a:round/>
              <a:headEnd/>
              <a:tailEnd/>
            </a:ln>
          </p:spPr>
          <p:txBody>
            <a:bodyPr/>
            <a:lstStyle/>
            <a:p>
              <a:endParaRPr lang="ru-RU"/>
            </a:p>
          </p:txBody>
        </p:sp>
        <p:sp>
          <p:nvSpPr>
            <p:cNvPr id="162477" name="Freeform 4134"/>
            <p:cNvSpPr>
              <a:spLocks/>
            </p:cNvSpPr>
            <p:nvPr/>
          </p:nvSpPr>
          <p:spPr bwMode="auto">
            <a:xfrm>
              <a:off x="2596" y="2402"/>
              <a:ext cx="105" cy="159"/>
            </a:xfrm>
            <a:custGeom>
              <a:avLst/>
              <a:gdLst>
                <a:gd name="T0" fmla="*/ 16 w 105"/>
                <a:gd name="T1" fmla="*/ 0 h 159"/>
                <a:gd name="T2" fmla="*/ 21 w 105"/>
                <a:gd name="T3" fmla="*/ 9 h 159"/>
                <a:gd name="T4" fmla="*/ 30 w 105"/>
                <a:gd name="T5" fmla="*/ 26 h 159"/>
                <a:gd name="T6" fmla="*/ 38 w 105"/>
                <a:gd name="T7" fmla="*/ 32 h 159"/>
                <a:gd name="T8" fmla="*/ 46 w 105"/>
                <a:gd name="T9" fmla="*/ 37 h 159"/>
                <a:gd name="T10" fmla="*/ 55 w 105"/>
                <a:gd name="T11" fmla="*/ 41 h 159"/>
                <a:gd name="T12" fmla="*/ 64 w 105"/>
                <a:gd name="T13" fmla="*/ 48 h 159"/>
                <a:gd name="T14" fmla="*/ 81 w 105"/>
                <a:gd name="T15" fmla="*/ 59 h 159"/>
                <a:gd name="T16" fmla="*/ 94 w 105"/>
                <a:gd name="T17" fmla="*/ 75 h 159"/>
                <a:gd name="T18" fmla="*/ 100 w 105"/>
                <a:gd name="T19" fmla="*/ 86 h 159"/>
                <a:gd name="T20" fmla="*/ 105 w 105"/>
                <a:gd name="T21" fmla="*/ 99 h 159"/>
                <a:gd name="T22" fmla="*/ 103 w 105"/>
                <a:gd name="T23" fmla="*/ 129 h 159"/>
                <a:gd name="T24" fmla="*/ 98 w 105"/>
                <a:gd name="T25" fmla="*/ 159 h 159"/>
                <a:gd name="T26" fmla="*/ 91 w 105"/>
                <a:gd name="T27" fmla="*/ 147 h 159"/>
                <a:gd name="T28" fmla="*/ 74 w 105"/>
                <a:gd name="T29" fmla="*/ 129 h 159"/>
                <a:gd name="T30" fmla="*/ 52 w 105"/>
                <a:gd name="T31" fmla="*/ 116 h 159"/>
                <a:gd name="T32" fmla="*/ 35 w 105"/>
                <a:gd name="T33" fmla="*/ 99 h 159"/>
                <a:gd name="T34" fmla="*/ 11 w 105"/>
                <a:gd name="T35" fmla="*/ 78 h 159"/>
                <a:gd name="T36" fmla="*/ 6 w 105"/>
                <a:gd name="T37" fmla="*/ 67 h 159"/>
                <a:gd name="T38" fmla="*/ 0 w 105"/>
                <a:gd name="T39" fmla="*/ 54 h 159"/>
                <a:gd name="T40" fmla="*/ 0 w 105"/>
                <a:gd name="T41" fmla="*/ 37 h 159"/>
                <a:gd name="T42" fmla="*/ 7 w 105"/>
                <a:gd name="T43" fmla="*/ 19 h 159"/>
                <a:gd name="T44" fmla="*/ 16 w 105"/>
                <a:gd name="T45" fmla="*/ 0 h 1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5"/>
                <a:gd name="T70" fmla="*/ 0 h 159"/>
                <a:gd name="T71" fmla="*/ 105 w 105"/>
                <a:gd name="T72" fmla="*/ 159 h 15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5" h="159">
                  <a:moveTo>
                    <a:pt x="16" y="0"/>
                  </a:moveTo>
                  <a:lnTo>
                    <a:pt x="21" y="9"/>
                  </a:lnTo>
                  <a:lnTo>
                    <a:pt x="30" y="26"/>
                  </a:lnTo>
                  <a:lnTo>
                    <a:pt x="38" y="32"/>
                  </a:lnTo>
                  <a:lnTo>
                    <a:pt x="46" y="37"/>
                  </a:lnTo>
                  <a:lnTo>
                    <a:pt x="55" y="41"/>
                  </a:lnTo>
                  <a:lnTo>
                    <a:pt x="64" y="48"/>
                  </a:lnTo>
                  <a:lnTo>
                    <a:pt x="81" y="59"/>
                  </a:lnTo>
                  <a:lnTo>
                    <a:pt x="94" y="75"/>
                  </a:lnTo>
                  <a:lnTo>
                    <a:pt x="100" y="86"/>
                  </a:lnTo>
                  <a:lnTo>
                    <a:pt x="105" y="99"/>
                  </a:lnTo>
                  <a:lnTo>
                    <a:pt x="103" y="129"/>
                  </a:lnTo>
                  <a:lnTo>
                    <a:pt x="98" y="159"/>
                  </a:lnTo>
                  <a:lnTo>
                    <a:pt x="91" y="147"/>
                  </a:lnTo>
                  <a:lnTo>
                    <a:pt x="74" y="129"/>
                  </a:lnTo>
                  <a:lnTo>
                    <a:pt x="52" y="116"/>
                  </a:lnTo>
                  <a:lnTo>
                    <a:pt x="35" y="99"/>
                  </a:lnTo>
                  <a:lnTo>
                    <a:pt x="11" y="78"/>
                  </a:lnTo>
                  <a:lnTo>
                    <a:pt x="6" y="67"/>
                  </a:lnTo>
                  <a:lnTo>
                    <a:pt x="0" y="54"/>
                  </a:lnTo>
                  <a:lnTo>
                    <a:pt x="0" y="37"/>
                  </a:lnTo>
                  <a:lnTo>
                    <a:pt x="7" y="19"/>
                  </a:lnTo>
                  <a:lnTo>
                    <a:pt x="16" y="0"/>
                  </a:lnTo>
                </a:path>
              </a:pathLst>
            </a:custGeom>
            <a:noFill/>
            <a:ln w="6350" cap="rnd">
              <a:solidFill>
                <a:srgbClr val="D17C4F"/>
              </a:solidFill>
              <a:prstDash val="solid"/>
              <a:round/>
              <a:headEnd/>
              <a:tailEnd/>
            </a:ln>
          </p:spPr>
          <p:txBody>
            <a:bodyPr/>
            <a:lstStyle/>
            <a:p>
              <a:endParaRPr lang="ru-RU"/>
            </a:p>
          </p:txBody>
        </p:sp>
        <p:sp>
          <p:nvSpPr>
            <p:cNvPr id="162478" name="Freeform 4135"/>
            <p:cNvSpPr>
              <a:spLocks/>
            </p:cNvSpPr>
            <p:nvPr/>
          </p:nvSpPr>
          <p:spPr bwMode="auto">
            <a:xfrm>
              <a:off x="2810" y="2027"/>
              <a:ext cx="86" cy="128"/>
            </a:xfrm>
            <a:custGeom>
              <a:avLst/>
              <a:gdLst>
                <a:gd name="T0" fmla="*/ 79 w 86"/>
                <a:gd name="T1" fmla="*/ 69 h 128"/>
                <a:gd name="T2" fmla="*/ 77 w 86"/>
                <a:gd name="T3" fmla="*/ 72 h 128"/>
                <a:gd name="T4" fmla="*/ 74 w 86"/>
                <a:gd name="T5" fmla="*/ 75 h 128"/>
                <a:gd name="T6" fmla="*/ 69 w 86"/>
                <a:gd name="T7" fmla="*/ 80 h 128"/>
                <a:gd name="T8" fmla="*/ 64 w 86"/>
                <a:gd name="T9" fmla="*/ 86 h 128"/>
                <a:gd name="T10" fmla="*/ 63 w 86"/>
                <a:gd name="T11" fmla="*/ 89 h 128"/>
                <a:gd name="T12" fmla="*/ 62 w 86"/>
                <a:gd name="T13" fmla="*/ 92 h 128"/>
                <a:gd name="T14" fmla="*/ 60 w 86"/>
                <a:gd name="T15" fmla="*/ 99 h 128"/>
                <a:gd name="T16" fmla="*/ 60 w 86"/>
                <a:gd name="T17" fmla="*/ 104 h 128"/>
                <a:gd name="T18" fmla="*/ 63 w 86"/>
                <a:gd name="T19" fmla="*/ 115 h 128"/>
                <a:gd name="T20" fmla="*/ 66 w 86"/>
                <a:gd name="T21" fmla="*/ 128 h 128"/>
                <a:gd name="T22" fmla="*/ 49 w 86"/>
                <a:gd name="T23" fmla="*/ 121 h 128"/>
                <a:gd name="T24" fmla="*/ 33 w 86"/>
                <a:gd name="T25" fmla="*/ 111 h 128"/>
                <a:gd name="T26" fmla="*/ 26 w 86"/>
                <a:gd name="T27" fmla="*/ 104 h 128"/>
                <a:gd name="T28" fmla="*/ 20 w 86"/>
                <a:gd name="T29" fmla="*/ 100 h 128"/>
                <a:gd name="T30" fmla="*/ 13 w 86"/>
                <a:gd name="T31" fmla="*/ 93 h 128"/>
                <a:gd name="T32" fmla="*/ 7 w 86"/>
                <a:gd name="T33" fmla="*/ 83 h 128"/>
                <a:gd name="T34" fmla="*/ 0 w 86"/>
                <a:gd name="T35" fmla="*/ 74 h 128"/>
                <a:gd name="T36" fmla="*/ 3 w 86"/>
                <a:gd name="T37" fmla="*/ 65 h 128"/>
                <a:gd name="T38" fmla="*/ 7 w 86"/>
                <a:gd name="T39" fmla="*/ 56 h 128"/>
                <a:gd name="T40" fmla="*/ 9 w 86"/>
                <a:gd name="T41" fmla="*/ 52 h 128"/>
                <a:gd name="T42" fmla="*/ 14 w 86"/>
                <a:gd name="T43" fmla="*/ 48 h 128"/>
                <a:gd name="T44" fmla="*/ 19 w 86"/>
                <a:gd name="T45" fmla="*/ 44 h 128"/>
                <a:gd name="T46" fmla="*/ 25 w 86"/>
                <a:gd name="T47" fmla="*/ 41 h 128"/>
                <a:gd name="T48" fmla="*/ 30 w 86"/>
                <a:gd name="T49" fmla="*/ 35 h 128"/>
                <a:gd name="T50" fmla="*/ 33 w 86"/>
                <a:gd name="T51" fmla="*/ 31 h 128"/>
                <a:gd name="T52" fmla="*/ 34 w 86"/>
                <a:gd name="T53" fmla="*/ 26 h 128"/>
                <a:gd name="T54" fmla="*/ 34 w 86"/>
                <a:gd name="T55" fmla="*/ 24 h 128"/>
                <a:gd name="T56" fmla="*/ 34 w 86"/>
                <a:gd name="T57" fmla="*/ 18 h 128"/>
                <a:gd name="T58" fmla="*/ 33 w 86"/>
                <a:gd name="T59" fmla="*/ 9 h 128"/>
                <a:gd name="T60" fmla="*/ 30 w 86"/>
                <a:gd name="T61" fmla="*/ 0 h 128"/>
                <a:gd name="T62" fmla="*/ 43 w 86"/>
                <a:gd name="T63" fmla="*/ 8 h 128"/>
                <a:gd name="T64" fmla="*/ 55 w 86"/>
                <a:gd name="T65" fmla="*/ 16 h 128"/>
                <a:gd name="T66" fmla="*/ 66 w 86"/>
                <a:gd name="T67" fmla="*/ 25 h 128"/>
                <a:gd name="T68" fmla="*/ 79 w 86"/>
                <a:gd name="T69" fmla="*/ 37 h 128"/>
                <a:gd name="T70" fmla="*/ 86 w 86"/>
                <a:gd name="T71" fmla="*/ 44 h 128"/>
                <a:gd name="T72" fmla="*/ 83 w 86"/>
                <a:gd name="T73" fmla="*/ 53 h 128"/>
                <a:gd name="T74" fmla="*/ 82 w 86"/>
                <a:gd name="T75" fmla="*/ 61 h 128"/>
                <a:gd name="T76" fmla="*/ 79 w 86"/>
                <a:gd name="T77" fmla="*/ 69 h 12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6"/>
                <a:gd name="T118" fmla="*/ 0 h 128"/>
                <a:gd name="T119" fmla="*/ 86 w 86"/>
                <a:gd name="T120" fmla="*/ 128 h 12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6" h="128">
                  <a:moveTo>
                    <a:pt x="79" y="69"/>
                  </a:moveTo>
                  <a:lnTo>
                    <a:pt x="77" y="72"/>
                  </a:lnTo>
                  <a:lnTo>
                    <a:pt x="74" y="75"/>
                  </a:lnTo>
                  <a:lnTo>
                    <a:pt x="69" y="80"/>
                  </a:lnTo>
                  <a:lnTo>
                    <a:pt x="64" y="86"/>
                  </a:lnTo>
                  <a:lnTo>
                    <a:pt x="63" y="89"/>
                  </a:lnTo>
                  <a:lnTo>
                    <a:pt x="62" y="92"/>
                  </a:lnTo>
                  <a:lnTo>
                    <a:pt x="60" y="99"/>
                  </a:lnTo>
                  <a:lnTo>
                    <a:pt x="60" y="104"/>
                  </a:lnTo>
                  <a:lnTo>
                    <a:pt x="63" y="115"/>
                  </a:lnTo>
                  <a:lnTo>
                    <a:pt x="66" y="128"/>
                  </a:lnTo>
                  <a:lnTo>
                    <a:pt x="49" y="121"/>
                  </a:lnTo>
                  <a:lnTo>
                    <a:pt x="33" y="111"/>
                  </a:lnTo>
                  <a:lnTo>
                    <a:pt x="26" y="104"/>
                  </a:lnTo>
                  <a:lnTo>
                    <a:pt x="20" y="100"/>
                  </a:lnTo>
                  <a:lnTo>
                    <a:pt x="13" y="93"/>
                  </a:lnTo>
                  <a:lnTo>
                    <a:pt x="7" y="83"/>
                  </a:lnTo>
                  <a:lnTo>
                    <a:pt x="0" y="74"/>
                  </a:lnTo>
                  <a:lnTo>
                    <a:pt x="3" y="65"/>
                  </a:lnTo>
                  <a:lnTo>
                    <a:pt x="7" y="56"/>
                  </a:lnTo>
                  <a:lnTo>
                    <a:pt x="9" y="52"/>
                  </a:lnTo>
                  <a:lnTo>
                    <a:pt x="14" y="48"/>
                  </a:lnTo>
                  <a:lnTo>
                    <a:pt x="19" y="44"/>
                  </a:lnTo>
                  <a:lnTo>
                    <a:pt x="25" y="41"/>
                  </a:lnTo>
                  <a:lnTo>
                    <a:pt x="30" y="35"/>
                  </a:lnTo>
                  <a:lnTo>
                    <a:pt x="33" y="31"/>
                  </a:lnTo>
                  <a:lnTo>
                    <a:pt x="34" y="26"/>
                  </a:lnTo>
                  <a:lnTo>
                    <a:pt x="34" y="24"/>
                  </a:lnTo>
                  <a:lnTo>
                    <a:pt x="34" y="18"/>
                  </a:lnTo>
                  <a:lnTo>
                    <a:pt x="33" y="9"/>
                  </a:lnTo>
                  <a:lnTo>
                    <a:pt x="30" y="0"/>
                  </a:lnTo>
                  <a:lnTo>
                    <a:pt x="43" y="8"/>
                  </a:lnTo>
                  <a:lnTo>
                    <a:pt x="55" y="16"/>
                  </a:lnTo>
                  <a:lnTo>
                    <a:pt x="66" y="25"/>
                  </a:lnTo>
                  <a:lnTo>
                    <a:pt x="79" y="37"/>
                  </a:lnTo>
                  <a:lnTo>
                    <a:pt x="86" y="44"/>
                  </a:lnTo>
                  <a:lnTo>
                    <a:pt x="83" y="53"/>
                  </a:lnTo>
                  <a:lnTo>
                    <a:pt x="82" y="61"/>
                  </a:lnTo>
                  <a:lnTo>
                    <a:pt x="79" y="69"/>
                  </a:lnTo>
                  <a:close/>
                </a:path>
              </a:pathLst>
            </a:custGeom>
            <a:solidFill>
              <a:srgbClr val="844CD6"/>
            </a:solidFill>
            <a:ln w="9525">
              <a:noFill/>
              <a:round/>
              <a:headEnd/>
              <a:tailEnd/>
            </a:ln>
          </p:spPr>
          <p:txBody>
            <a:bodyPr/>
            <a:lstStyle/>
            <a:p>
              <a:endParaRPr lang="ru-RU"/>
            </a:p>
          </p:txBody>
        </p:sp>
        <p:sp>
          <p:nvSpPr>
            <p:cNvPr id="162479" name="Freeform 4136"/>
            <p:cNvSpPr>
              <a:spLocks/>
            </p:cNvSpPr>
            <p:nvPr/>
          </p:nvSpPr>
          <p:spPr bwMode="auto">
            <a:xfrm>
              <a:off x="2810" y="2025"/>
              <a:ext cx="85" cy="130"/>
            </a:xfrm>
            <a:custGeom>
              <a:avLst/>
              <a:gdLst>
                <a:gd name="T0" fmla="*/ 77 w 85"/>
                <a:gd name="T1" fmla="*/ 69 h 130"/>
                <a:gd name="T2" fmla="*/ 68 w 85"/>
                <a:gd name="T3" fmla="*/ 82 h 130"/>
                <a:gd name="T4" fmla="*/ 63 w 85"/>
                <a:gd name="T5" fmla="*/ 88 h 130"/>
                <a:gd name="T6" fmla="*/ 60 w 85"/>
                <a:gd name="T7" fmla="*/ 94 h 130"/>
                <a:gd name="T8" fmla="*/ 58 w 85"/>
                <a:gd name="T9" fmla="*/ 106 h 130"/>
                <a:gd name="T10" fmla="*/ 62 w 85"/>
                <a:gd name="T11" fmla="*/ 117 h 130"/>
                <a:gd name="T12" fmla="*/ 66 w 85"/>
                <a:gd name="T13" fmla="*/ 130 h 130"/>
                <a:gd name="T14" fmla="*/ 47 w 85"/>
                <a:gd name="T15" fmla="*/ 121 h 130"/>
                <a:gd name="T16" fmla="*/ 33 w 85"/>
                <a:gd name="T17" fmla="*/ 113 h 130"/>
                <a:gd name="T18" fmla="*/ 19 w 85"/>
                <a:gd name="T19" fmla="*/ 102 h 130"/>
                <a:gd name="T20" fmla="*/ 6 w 85"/>
                <a:gd name="T21" fmla="*/ 85 h 130"/>
                <a:gd name="T22" fmla="*/ 0 w 85"/>
                <a:gd name="T23" fmla="*/ 76 h 130"/>
                <a:gd name="T24" fmla="*/ 2 w 85"/>
                <a:gd name="T25" fmla="*/ 67 h 130"/>
                <a:gd name="T26" fmla="*/ 12 w 85"/>
                <a:gd name="T27" fmla="*/ 50 h 130"/>
                <a:gd name="T28" fmla="*/ 23 w 85"/>
                <a:gd name="T29" fmla="*/ 41 h 130"/>
                <a:gd name="T30" fmla="*/ 28 w 85"/>
                <a:gd name="T31" fmla="*/ 37 h 130"/>
                <a:gd name="T32" fmla="*/ 32 w 85"/>
                <a:gd name="T33" fmla="*/ 28 h 130"/>
                <a:gd name="T34" fmla="*/ 32 w 85"/>
                <a:gd name="T35" fmla="*/ 21 h 130"/>
                <a:gd name="T36" fmla="*/ 31 w 85"/>
                <a:gd name="T37" fmla="*/ 11 h 130"/>
                <a:gd name="T38" fmla="*/ 28 w 85"/>
                <a:gd name="T39" fmla="*/ 0 h 130"/>
                <a:gd name="T40" fmla="*/ 42 w 85"/>
                <a:gd name="T41" fmla="*/ 10 h 130"/>
                <a:gd name="T42" fmla="*/ 64 w 85"/>
                <a:gd name="T43" fmla="*/ 27 h 130"/>
                <a:gd name="T44" fmla="*/ 85 w 85"/>
                <a:gd name="T45" fmla="*/ 46 h 130"/>
                <a:gd name="T46" fmla="*/ 77 w 85"/>
                <a:gd name="T47" fmla="*/ 69 h 1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5"/>
                <a:gd name="T73" fmla="*/ 0 h 130"/>
                <a:gd name="T74" fmla="*/ 85 w 85"/>
                <a:gd name="T75" fmla="*/ 130 h 1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5" h="130">
                  <a:moveTo>
                    <a:pt x="77" y="69"/>
                  </a:moveTo>
                  <a:lnTo>
                    <a:pt x="68" y="82"/>
                  </a:lnTo>
                  <a:lnTo>
                    <a:pt x="63" y="88"/>
                  </a:lnTo>
                  <a:lnTo>
                    <a:pt x="60" y="94"/>
                  </a:lnTo>
                  <a:lnTo>
                    <a:pt x="58" y="106"/>
                  </a:lnTo>
                  <a:lnTo>
                    <a:pt x="62" y="117"/>
                  </a:lnTo>
                  <a:lnTo>
                    <a:pt x="66" y="130"/>
                  </a:lnTo>
                  <a:lnTo>
                    <a:pt x="47" y="121"/>
                  </a:lnTo>
                  <a:lnTo>
                    <a:pt x="33" y="113"/>
                  </a:lnTo>
                  <a:lnTo>
                    <a:pt x="19" y="102"/>
                  </a:lnTo>
                  <a:lnTo>
                    <a:pt x="6" y="85"/>
                  </a:lnTo>
                  <a:lnTo>
                    <a:pt x="0" y="76"/>
                  </a:lnTo>
                  <a:lnTo>
                    <a:pt x="2" y="67"/>
                  </a:lnTo>
                  <a:lnTo>
                    <a:pt x="12" y="50"/>
                  </a:lnTo>
                  <a:lnTo>
                    <a:pt x="23" y="41"/>
                  </a:lnTo>
                  <a:lnTo>
                    <a:pt x="28" y="37"/>
                  </a:lnTo>
                  <a:lnTo>
                    <a:pt x="32" y="28"/>
                  </a:lnTo>
                  <a:lnTo>
                    <a:pt x="32" y="21"/>
                  </a:lnTo>
                  <a:lnTo>
                    <a:pt x="31" y="11"/>
                  </a:lnTo>
                  <a:lnTo>
                    <a:pt x="28" y="0"/>
                  </a:lnTo>
                  <a:lnTo>
                    <a:pt x="42" y="10"/>
                  </a:lnTo>
                  <a:lnTo>
                    <a:pt x="64" y="27"/>
                  </a:lnTo>
                  <a:lnTo>
                    <a:pt x="85" y="46"/>
                  </a:lnTo>
                  <a:lnTo>
                    <a:pt x="77" y="69"/>
                  </a:lnTo>
                </a:path>
              </a:pathLst>
            </a:custGeom>
            <a:noFill/>
            <a:ln w="6350" cap="rnd">
              <a:solidFill>
                <a:srgbClr val="844CD6"/>
              </a:solidFill>
              <a:prstDash val="solid"/>
              <a:round/>
              <a:headEnd/>
              <a:tailEnd/>
            </a:ln>
          </p:spPr>
          <p:txBody>
            <a:bodyPr/>
            <a:lstStyle/>
            <a:p>
              <a:endParaRPr lang="ru-RU"/>
            </a:p>
          </p:txBody>
        </p:sp>
        <p:sp>
          <p:nvSpPr>
            <p:cNvPr id="162480" name="Freeform 4137"/>
            <p:cNvSpPr>
              <a:spLocks/>
            </p:cNvSpPr>
            <p:nvPr/>
          </p:nvSpPr>
          <p:spPr bwMode="auto">
            <a:xfrm>
              <a:off x="2811" y="1883"/>
              <a:ext cx="102" cy="120"/>
            </a:xfrm>
            <a:custGeom>
              <a:avLst/>
              <a:gdLst>
                <a:gd name="T0" fmla="*/ 0 w 102"/>
                <a:gd name="T1" fmla="*/ 65 h 120"/>
                <a:gd name="T2" fmla="*/ 3 w 102"/>
                <a:gd name="T3" fmla="*/ 70 h 120"/>
                <a:gd name="T4" fmla="*/ 8 w 102"/>
                <a:gd name="T5" fmla="*/ 74 h 120"/>
                <a:gd name="T6" fmla="*/ 18 w 102"/>
                <a:gd name="T7" fmla="*/ 84 h 120"/>
                <a:gd name="T8" fmla="*/ 23 w 102"/>
                <a:gd name="T9" fmla="*/ 89 h 120"/>
                <a:gd name="T10" fmla="*/ 29 w 102"/>
                <a:gd name="T11" fmla="*/ 92 h 120"/>
                <a:gd name="T12" fmla="*/ 40 w 102"/>
                <a:gd name="T13" fmla="*/ 100 h 120"/>
                <a:gd name="T14" fmla="*/ 73 w 102"/>
                <a:gd name="T15" fmla="*/ 120 h 120"/>
                <a:gd name="T16" fmla="*/ 68 w 102"/>
                <a:gd name="T17" fmla="*/ 116 h 120"/>
                <a:gd name="T18" fmla="*/ 63 w 102"/>
                <a:gd name="T19" fmla="*/ 110 h 120"/>
                <a:gd name="T20" fmla="*/ 61 w 102"/>
                <a:gd name="T21" fmla="*/ 103 h 120"/>
                <a:gd name="T22" fmla="*/ 59 w 102"/>
                <a:gd name="T23" fmla="*/ 100 h 120"/>
                <a:gd name="T24" fmla="*/ 57 w 102"/>
                <a:gd name="T25" fmla="*/ 97 h 120"/>
                <a:gd name="T26" fmla="*/ 57 w 102"/>
                <a:gd name="T27" fmla="*/ 93 h 120"/>
                <a:gd name="T28" fmla="*/ 57 w 102"/>
                <a:gd name="T29" fmla="*/ 89 h 120"/>
                <a:gd name="T30" fmla="*/ 57 w 102"/>
                <a:gd name="T31" fmla="*/ 86 h 120"/>
                <a:gd name="T32" fmla="*/ 59 w 102"/>
                <a:gd name="T33" fmla="*/ 82 h 120"/>
                <a:gd name="T34" fmla="*/ 63 w 102"/>
                <a:gd name="T35" fmla="*/ 76 h 120"/>
                <a:gd name="T36" fmla="*/ 68 w 102"/>
                <a:gd name="T37" fmla="*/ 73 h 120"/>
                <a:gd name="T38" fmla="*/ 74 w 102"/>
                <a:gd name="T39" fmla="*/ 70 h 120"/>
                <a:gd name="T40" fmla="*/ 81 w 102"/>
                <a:gd name="T41" fmla="*/ 67 h 120"/>
                <a:gd name="T42" fmla="*/ 84 w 102"/>
                <a:gd name="T43" fmla="*/ 65 h 120"/>
                <a:gd name="T44" fmla="*/ 85 w 102"/>
                <a:gd name="T45" fmla="*/ 62 h 120"/>
                <a:gd name="T46" fmla="*/ 93 w 102"/>
                <a:gd name="T47" fmla="*/ 54 h 120"/>
                <a:gd name="T48" fmla="*/ 98 w 102"/>
                <a:gd name="T49" fmla="*/ 46 h 120"/>
                <a:gd name="T50" fmla="*/ 100 w 102"/>
                <a:gd name="T51" fmla="*/ 41 h 120"/>
                <a:gd name="T52" fmla="*/ 100 w 102"/>
                <a:gd name="T53" fmla="*/ 36 h 120"/>
                <a:gd name="T54" fmla="*/ 102 w 102"/>
                <a:gd name="T55" fmla="*/ 29 h 120"/>
                <a:gd name="T56" fmla="*/ 102 w 102"/>
                <a:gd name="T57" fmla="*/ 22 h 120"/>
                <a:gd name="T58" fmla="*/ 100 w 102"/>
                <a:gd name="T59" fmla="*/ 18 h 120"/>
                <a:gd name="T60" fmla="*/ 97 w 102"/>
                <a:gd name="T61" fmla="*/ 12 h 120"/>
                <a:gd name="T62" fmla="*/ 93 w 102"/>
                <a:gd name="T63" fmla="*/ 8 h 120"/>
                <a:gd name="T64" fmla="*/ 92 w 102"/>
                <a:gd name="T65" fmla="*/ 6 h 120"/>
                <a:gd name="T66" fmla="*/ 89 w 102"/>
                <a:gd name="T67" fmla="*/ 3 h 120"/>
                <a:gd name="T68" fmla="*/ 84 w 102"/>
                <a:gd name="T69" fmla="*/ 1 h 120"/>
                <a:gd name="T70" fmla="*/ 78 w 102"/>
                <a:gd name="T71" fmla="*/ 0 h 120"/>
                <a:gd name="T72" fmla="*/ 72 w 102"/>
                <a:gd name="T73" fmla="*/ 0 h 120"/>
                <a:gd name="T74" fmla="*/ 63 w 102"/>
                <a:gd name="T75" fmla="*/ 0 h 120"/>
                <a:gd name="T76" fmla="*/ 57 w 102"/>
                <a:gd name="T77" fmla="*/ 3 h 120"/>
                <a:gd name="T78" fmla="*/ 51 w 102"/>
                <a:gd name="T79" fmla="*/ 6 h 120"/>
                <a:gd name="T80" fmla="*/ 44 w 102"/>
                <a:gd name="T81" fmla="*/ 10 h 120"/>
                <a:gd name="T82" fmla="*/ 38 w 102"/>
                <a:gd name="T83" fmla="*/ 14 h 120"/>
                <a:gd name="T84" fmla="*/ 30 w 102"/>
                <a:gd name="T85" fmla="*/ 22 h 120"/>
                <a:gd name="T86" fmla="*/ 23 w 102"/>
                <a:gd name="T87" fmla="*/ 29 h 120"/>
                <a:gd name="T88" fmla="*/ 16 w 102"/>
                <a:gd name="T89" fmla="*/ 38 h 120"/>
                <a:gd name="T90" fmla="*/ 10 w 102"/>
                <a:gd name="T91" fmla="*/ 46 h 120"/>
                <a:gd name="T92" fmla="*/ 4 w 102"/>
                <a:gd name="T93" fmla="*/ 56 h 120"/>
                <a:gd name="T94" fmla="*/ 0 w 102"/>
                <a:gd name="T95" fmla="*/ 65 h 12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20"/>
                <a:gd name="T146" fmla="*/ 102 w 102"/>
                <a:gd name="T147" fmla="*/ 120 h 12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20">
                  <a:moveTo>
                    <a:pt x="0" y="65"/>
                  </a:moveTo>
                  <a:lnTo>
                    <a:pt x="3" y="70"/>
                  </a:lnTo>
                  <a:lnTo>
                    <a:pt x="8" y="74"/>
                  </a:lnTo>
                  <a:lnTo>
                    <a:pt x="18" y="84"/>
                  </a:lnTo>
                  <a:lnTo>
                    <a:pt x="23" y="89"/>
                  </a:lnTo>
                  <a:lnTo>
                    <a:pt x="29" y="92"/>
                  </a:lnTo>
                  <a:lnTo>
                    <a:pt x="40" y="100"/>
                  </a:lnTo>
                  <a:lnTo>
                    <a:pt x="73" y="120"/>
                  </a:lnTo>
                  <a:lnTo>
                    <a:pt x="68" y="116"/>
                  </a:lnTo>
                  <a:lnTo>
                    <a:pt x="63" y="110"/>
                  </a:lnTo>
                  <a:lnTo>
                    <a:pt x="61" y="103"/>
                  </a:lnTo>
                  <a:lnTo>
                    <a:pt x="59" y="100"/>
                  </a:lnTo>
                  <a:lnTo>
                    <a:pt x="57" y="97"/>
                  </a:lnTo>
                  <a:lnTo>
                    <a:pt x="57" y="93"/>
                  </a:lnTo>
                  <a:lnTo>
                    <a:pt x="57" y="89"/>
                  </a:lnTo>
                  <a:lnTo>
                    <a:pt x="57" y="86"/>
                  </a:lnTo>
                  <a:lnTo>
                    <a:pt x="59" y="82"/>
                  </a:lnTo>
                  <a:lnTo>
                    <a:pt x="63" y="76"/>
                  </a:lnTo>
                  <a:lnTo>
                    <a:pt x="68" y="73"/>
                  </a:lnTo>
                  <a:lnTo>
                    <a:pt x="74" y="70"/>
                  </a:lnTo>
                  <a:lnTo>
                    <a:pt x="81" y="67"/>
                  </a:lnTo>
                  <a:lnTo>
                    <a:pt x="84" y="65"/>
                  </a:lnTo>
                  <a:lnTo>
                    <a:pt x="85" y="62"/>
                  </a:lnTo>
                  <a:lnTo>
                    <a:pt x="93" y="54"/>
                  </a:lnTo>
                  <a:lnTo>
                    <a:pt x="98" y="46"/>
                  </a:lnTo>
                  <a:lnTo>
                    <a:pt x="100" y="41"/>
                  </a:lnTo>
                  <a:lnTo>
                    <a:pt x="100" y="36"/>
                  </a:lnTo>
                  <a:lnTo>
                    <a:pt x="102" y="29"/>
                  </a:lnTo>
                  <a:lnTo>
                    <a:pt x="102" y="22"/>
                  </a:lnTo>
                  <a:lnTo>
                    <a:pt x="100" y="18"/>
                  </a:lnTo>
                  <a:lnTo>
                    <a:pt x="97" y="12"/>
                  </a:lnTo>
                  <a:lnTo>
                    <a:pt x="93" y="8"/>
                  </a:lnTo>
                  <a:lnTo>
                    <a:pt x="92" y="6"/>
                  </a:lnTo>
                  <a:lnTo>
                    <a:pt x="89" y="3"/>
                  </a:lnTo>
                  <a:lnTo>
                    <a:pt x="84" y="1"/>
                  </a:lnTo>
                  <a:lnTo>
                    <a:pt x="78" y="0"/>
                  </a:lnTo>
                  <a:lnTo>
                    <a:pt x="72" y="0"/>
                  </a:lnTo>
                  <a:lnTo>
                    <a:pt x="63" y="0"/>
                  </a:lnTo>
                  <a:lnTo>
                    <a:pt x="57" y="3"/>
                  </a:lnTo>
                  <a:lnTo>
                    <a:pt x="51" y="6"/>
                  </a:lnTo>
                  <a:lnTo>
                    <a:pt x="44" y="10"/>
                  </a:lnTo>
                  <a:lnTo>
                    <a:pt x="38" y="14"/>
                  </a:lnTo>
                  <a:lnTo>
                    <a:pt x="30" y="22"/>
                  </a:lnTo>
                  <a:lnTo>
                    <a:pt x="23" y="29"/>
                  </a:lnTo>
                  <a:lnTo>
                    <a:pt x="16" y="38"/>
                  </a:lnTo>
                  <a:lnTo>
                    <a:pt x="10" y="46"/>
                  </a:lnTo>
                  <a:lnTo>
                    <a:pt x="4" y="56"/>
                  </a:lnTo>
                  <a:lnTo>
                    <a:pt x="0" y="65"/>
                  </a:lnTo>
                  <a:close/>
                </a:path>
              </a:pathLst>
            </a:custGeom>
            <a:solidFill>
              <a:srgbClr val="844CD6"/>
            </a:solidFill>
            <a:ln w="9525">
              <a:noFill/>
              <a:round/>
              <a:headEnd/>
              <a:tailEnd/>
            </a:ln>
          </p:spPr>
          <p:txBody>
            <a:bodyPr/>
            <a:lstStyle/>
            <a:p>
              <a:endParaRPr lang="ru-RU"/>
            </a:p>
          </p:txBody>
        </p:sp>
        <p:sp>
          <p:nvSpPr>
            <p:cNvPr id="162481" name="Freeform 4138"/>
            <p:cNvSpPr>
              <a:spLocks/>
            </p:cNvSpPr>
            <p:nvPr/>
          </p:nvSpPr>
          <p:spPr bwMode="auto">
            <a:xfrm>
              <a:off x="2811" y="1883"/>
              <a:ext cx="102" cy="120"/>
            </a:xfrm>
            <a:custGeom>
              <a:avLst/>
              <a:gdLst>
                <a:gd name="T0" fmla="*/ 0 w 102"/>
                <a:gd name="T1" fmla="*/ 65 h 120"/>
                <a:gd name="T2" fmla="*/ 18 w 102"/>
                <a:gd name="T3" fmla="*/ 84 h 120"/>
                <a:gd name="T4" fmla="*/ 40 w 102"/>
                <a:gd name="T5" fmla="*/ 99 h 120"/>
                <a:gd name="T6" fmla="*/ 73 w 102"/>
                <a:gd name="T7" fmla="*/ 120 h 120"/>
                <a:gd name="T8" fmla="*/ 68 w 102"/>
                <a:gd name="T9" fmla="*/ 116 h 120"/>
                <a:gd name="T10" fmla="*/ 61 w 102"/>
                <a:gd name="T11" fmla="*/ 103 h 120"/>
                <a:gd name="T12" fmla="*/ 57 w 102"/>
                <a:gd name="T13" fmla="*/ 97 h 120"/>
                <a:gd name="T14" fmla="*/ 57 w 102"/>
                <a:gd name="T15" fmla="*/ 89 h 120"/>
                <a:gd name="T16" fmla="*/ 59 w 102"/>
                <a:gd name="T17" fmla="*/ 82 h 120"/>
                <a:gd name="T18" fmla="*/ 63 w 102"/>
                <a:gd name="T19" fmla="*/ 76 h 120"/>
                <a:gd name="T20" fmla="*/ 70 w 102"/>
                <a:gd name="T21" fmla="*/ 71 h 120"/>
                <a:gd name="T22" fmla="*/ 74 w 102"/>
                <a:gd name="T23" fmla="*/ 70 h 120"/>
                <a:gd name="T24" fmla="*/ 87 w 102"/>
                <a:gd name="T25" fmla="*/ 62 h 120"/>
                <a:gd name="T26" fmla="*/ 93 w 102"/>
                <a:gd name="T27" fmla="*/ 54 h 120"/>
                <a:gd name="T28" fmla="*/ 98 w 102"/>
                <a:gd name="T29" fmla="*/ 46 h 120"/>
                <a:gd name="T30" fmla="*/ 102 w 102"/>
                <a:gd name="T31" fmla="*/ 36 h 120"/>
                <a:gd name="T32" fmla="*/ 102 w 102"/>
                <a:gd name="T33" fmla="*/ 29 h 120"/>
                <a:gd name="T34" fmla="*/ 100 w 102"/>
                <a:gd name="T35" fmla="*/ 18 h 120"/>
                <a:gd name="T36" fmla="*/ 93 w 102"/>
                <a:gd name="T37" fmla="*/ 8 h 120"/>
                <a:gd name="T38" fmla="*/ 84 w 102"/>
                <a:gd name="T39" fmla="*/ 1 h 120"/>
                <a:gd name="T40" fmla="*/ 72 w 102"/>
                <a:gd name="T41" fmla="*/ 0 h 120"/>
                <a:gd name="T42" fmla="*/ 57 w 102"/>
                <a:gd name="T43" fmla="*/ 3 h 120"/>
                <a:gd name="T44" fmla="*/ 46 w 102"/>
                <a:gd name="T45" fmla="*/ 10 h 120"/>
                <a:gd name="T46" fmla="*/ 30 w 102"/>
                <a:gd name="T47" fmla="*/ 20 h 120"/>
                <a:gd name="T48" fmla="*/ 16 w 102"/>
                <a:gd name="T49" fmla="*/ 38 h 120"/>
                <a:gd name="T50" fmla="*/ 4 w 102"/>
                <a:gd name="T51" fmla="*/ 56 h 120"/>
                <a:gd name="T52" fmla="*/ 0 w 102"/>
                <a:gd name="T53" fmla="*/ 65 h 12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2"/>
                <a:gd name="T82" fmla="*/ 0 h 120"/>
                <a:gd name="T83" fmla="*/ 102 w 102"/>
                <a:gd name="T84" fmla="*/ 120 h 12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2" h="120">
                  <a:moveTo>
                    <a:pt x="0" y="65"/>
                  </a:moveTo>
                  <a:lnTo>
                    <a:pt x="18" y="84"/>
                  </a:lnTo>
                  <a:lnTo>
                    <a:pt x="40" y="99"/>
                  </a:lnTo>
                  <a:lnTo>
                    <a:pt x="73" y="120"/>
                  </a:lnTo>
                  <a:lnTo>
                    <a:pt x="68" y="116"/>
                  </a:lnTo>
                  <a:lnTo>
                    <a:pt x="61" y="103"/>
                  </a:lnTo>
                  <a:lnTo>
                    <a:pt x="57" y="97"/>
                  </a:lnTo>
                  <a:lnTo>
                    <a:pt x="57" y="89"/>
                  </a:lnTo>
                  <a:lnTo>
                    <a:pt x="59" y="82"/>
                  </a:lnTo>
                  <a:lnTo>
                    <a:pt x="63" y="76"/>
                  </a:lnTo>
                  <a:lnTo>
                    <a:pt x="70" y="71"/>
                  </a:lnTo>
                  <a:lnTo>
                    <a:pt x="74" y="70"/>
                  </a:lnTo>
                  <a:lnTo>
                    <a:pt x="87" y="62"/>
                  </a:lnTo>
                  <a:lnTo>
                    <a:pt x="93" y="54"/>
                  </a:lnTo>
                  <a:lnTo>
                    <a:pt x="98" y="46"/>
                  </a:lnTo>
                  <a:lnTo>
                    <a:pt x="102" y="36"/>
                  </a:lnTo>
                  <a:lnTo>
                    <a:pt x="102" y="29"/>
                  </a:lnTo>
                  <a:lnTo>
                    <a:pt x="100" y="18"/>
                  </a:lnTo>
                  <a:lnTo>
                    <a:pt x="93" y="8"/>
                  </a:lnTo>
                  <a:lnTo>
                    <a:pt x="84" y="1"/>
                  </a:lnTo>
                  <a:lnTo>
                    <a:pt x="72" y="0"/>
                  </a:lnTo>
                  <a:lnTo>
                    <a:pt x="57" y="3"/>
                  </a:lnTo>
                  <a:lnTo>
                    <a:pt x="46" y="10"/>
                  </a:lnTo>
                  <a:lnTo>
                    <a:pt x="30" y="20"/>
                  </a:lnTo>
                  <a:lnTo>
                    <a:pt x="16" y="38"/>
                  </a:lnTo>
                  <a:lnTo>
                    <a:pt x="4" y="56"/>
                  </a:lnTo>
                  <a:lnTo>
                    <a:pt x="0" y="65"/>
                  </a:lnTo>
                </a:path>
              </a:pathLst>
            </a:custGeom>
            <a:noFill/>
            <a:ln w="6350" cap="rnd">
              <a:solidFill>
                <a:srgbClr val="844CD6"/>
              </a:solidFill>
              <a:prstDash val="solid"/>
              <a:round/>
              <a:headEnd/>
              <a:tailEnd/>
            </a:ln>
          </p:spPr>
          <p:txBody>
            <a:bodyPr/>
            <a:lstStyle/>
            <a:p>
              <a:endParaRPr lang="ru-RU"/>
            </a:p>
          </p:txBody>
        </p:sp>
        <p:sp>
          <p:nvSpPr>
            <p:cNvPr id="162482" name="Freeform 4139"/>
            <p:cNvSpPr>
              <a:spLocks/>
            </p:cNvSpPr>
            <p:nvPr/>
          </p:nvSpPr>
          <p:spPr bwMode="auto">
            <a:xfrm>
              <a:off x="2795" y="1936"/>
              <a:ext cx="107" cy="157"/>
            </a:xfrm>
            <a:custGeom>
              <a:avLst/>
              <a:gdLst>
                <a:gd name="T0" fmla="*/ 22 w 107"/>
                <a:gd name="T1" fmla="*/ 0 h 157"/>
                <a:gd name="T2" fmla="*/ 25 w 107"/>
                <a:gd name="T3" fmla="*/ 9 h 157"/>
                <a:gd name="T4" fmla="*/ 27 w 107"/>
                <a:gd name="T5" fmla="*/ 16 h 157"/>
                <a:gd name="T6" fmla="*/ 28 w 107"/>
                <a:gd name="T7" fmla="*/ 20 h 157"/>
                <a:gd name="T8" fmla="*/ 30 w 107"/>
                <a:gd name="T9" fmla="*/ 24 h 157"/>
                <a:gd name="T10" fmla="*/ 35 w 107"/>
                <a:gd name="T11" fmla="*/ 26 h 157"/>
                <a:gd name="T12" fmla="*/ 38 w 107"/>
                <a:gd name="T13" fmla="*/ 30 h 157"/>
                <a:gd name="T14" fmla="*/ 46 w 107"/>
                <a:gd name="T15" fmla="*/ 37 h 157"/>
                <a:gd name="T16" fmla="*/ 55 w 107"/>
                <a:gd name="T17" fmla="*/ 39 h 157"/>
                <a:gd name="T18" fmla="*/ 60 w 107"/>
                <a:gd name="T19" fmla="*/ 43 h 157"/>
                <a:gd name="T20" fmla="*/ 65 w 107"/>
                <a:gd name="T21" fmla="*/ 46 h 157"/>
                <a:gd name="T22" fmla="*/ 82 w 107"/>
                <a:gd name="T23" fmla="*/ 57 h 157"/>
                <a:gd name="T24" fmla="*/ 89 w 107"/>
                <a:gd name="T25" fmla="*/ 63 h 157"/>
                <a:gd name="T26" fmla="*/ 96 w 107"/>
                <a:gd name="T27" fmla="*/ 73 h 157"/>
                <a:gd name="T28" fmla="*/ 99 w 107"/>
                <a:gd name="T29" fmla="*/ 79 h 157"/>
                <a:gd name="T30" fmla="*/ 102 w 107"/>
                <a:gd name="T31" fmla="*/ 84 h 157"/>
                <a:gd name="T32" fmla="*/ 104 w 107"/>
                <a:gd name="T33" fmla="*/ 90 h 157"/>
                <a:gd name="T34" fmla="*/ 106 w 107"/>
                <a:gd name="T35" fmla="*/ 98 h 157"/>
                <a:gd name="T36" fmla="*/ 107 w 107"/>
                <a:gd name="T37" fmla="*/ 107 h 157"/>
                <a:gd name="T38" fmla="*/ 107 w 107"/>
                <a:gd name="T39" fmla="*/ 113 h 157"/>
                <a:gd name="T40" fmla="*/ 106 w 107"/>
                <a:gd name="T41" fmla="*/ 127 h 157"/>
                <a:gd name="T42" fmla="*/ 104 w 107"/>
                <a:gd name="T43" fmla="*/ 137 h 157"/>
                <a:gd name="T44" fmla="*/ 102 w 107"/>
                <a:gd name="T45" fmla="*/ 146 h 157"/>
                <a:gd name="T46" fmla="*/ 101 w 107"/>
                <a:gd name="T47" fmla="*/ 157 h 157"/>
                <a:gd name="T48" fmla="*/ 97 w 107"/>
                <a:gd name="T49" fmla="*/ 154 h 157"/>
                <a:gd name="T50" fmla="*/ 93 w 107"/>
                <a:gd name="T51" fmla="*/ 146 h 157"/>
                <a:gd name="T52" fmla="*/ 84 w 107"/>
                <a:gd name="T53" fmla="*/ 138 h 157"/>
                <a:gd name="T54" fmla="*/ 76 w 107"/>
                <a:gd name="T55" fmla="*/ 128 h 157"/>
                <a:gd name="T56" fmla="*/ 54 w 107"/>
                <a:gd name="T57" fmla="*/ 114 h 157"/>
                <a:gd name="T58" fmla="*/ 35 w 107"/>
                <a:gd name="T59" fmla="*/ 100 h 157"/>
                <a:gd name="T60" fmla="*/ 22 w 107"/>
                <a:gd name="T61" fmla="*/ 89 h 157"/>
                <a:gd name="T62" fmla="*/ 18 w 107"/>
                <a:gd name="T63" fmla="*/ 84 h 157"/>
                <a:gd name="T64" fmla="*/ 13 w 107"/>
                <a:gd name="T65" fmla="*/ 76 h 157"/>
                <a:gd name="T66" fmla="*/ 5 w 107"/>
                <a:gd name="T67" fmla="*/ 65 h 157"/>
                <a:gd name="T68" fmla="*/ 2 w 107"/>
                <a:gd name="T69" fmla="*/ 60 h 157"/>
                <a:gd name="T70" fmla="*/ 0 w 107"/>
                <a:gd name="T71" fmla="*/ 52 h 157"/>
                <a:gd name="T72" fmla="*/ 0 w 107"/>
                <a:gd name="T73" fmla="*/ 45 h 157"/>
                <a:gd name="T74" fmla="*/ 2 w 107"/>
                <a:gd name="T75" fmla="*/ 35 h 157"/>
                <a:gd name="T76" fmla="*/ 7 w 107"/>
                <a:gd name="T77" fmla="*/ 27 h 157"/>
                <a:gd name="T78" fmla="*/ 9 w 107"/>
                <a:gd name="T79" fmla="*/ 19 h 157"/>
                <a:gd name="T80" fmla="*/ 19 w 107"/>
                <a:gd name="T81" fmla="*/ 7 h 157"/>
                <a:gd name="T82" fmla="*/ 22 w 107"/>
                <a:gd name="T83" fmla="*/ 0 h 15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07"/>
                <a:gd name="T127" fmla="*/ 0 h 157"/>
                <a:gd name="T128" fmla="*/ 107 w 107"/>
                <a:gd name="T129" fmla="*/ 157 h 15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07" h="157">
                  <a:moveTo>
                    <a:pt x="22" y="0"/>
                  </a:moveTo>
                  <a:lnTo>
                    <a:pt x="25" y="9"/>
                  </a:lnTo>
                  <a:lnTo>
                    <a:pt x="27" y="16"/>
                  </a:lnTo>
                  <a:lnTo>
                    <a:pt x="28" y="20"/>
                  </a:lnTo>
                  <a:lnTo>
                    <a:pt x="30" y="24"/>
                  </a:lnTo>
                  <a:lnTo>
                    <a:pt x="35" y="26"/>
                  </a:lnTo>
                  <a:lnTo>
                    <a:pt x="38" y="30"/>
                  </a:lnTo>
                  <a:lnTo>
                    <a:pt x="46" y="37"/>
                  </a:lnTo>
                  <a:lnTo>
                    <a:pt x="55" y="39"/>
                  </a:lnTo>
                  <a:lnTo>
                    <a:pt x="60" y="43"/>
                  </a:lnTo>
                  <a:lnTo>
                    <a:pt x="65" y="46"/>
                  </a:lnTo>
                  <a:lnTo>
                    <a:pt x="82" y="57"/>
                  </a:lnTo>
                  <a:lnTo>
                    <a:pt x="89" y="63"/>
                  </a:lnTo>
                  <a:lnTo>
                    <a:pt x="96" y="73"/>
                  </a:lnTo>
                  <a:lnTo>
                    <a:pt x="99" y="79"/>
                  </a:lnTo>
                  <a:lnTo>
                    <a:pt x="102" y="84"/>
                  </a:lnTo>
                  <a:lnTo>
                    <a:pt x="104" y="90"/>
                  </a:lnTo>
                  <a:lnTo>
                    <a:pt x="106" y="98"/>
                  </a:lnTo>
                  <a:lnTo>
                    <a:pt x="107" y="107"/>
                  </a:lnTo>
                  <a:lnTo>
                    <a:pt x="107" y="113"/>
                  </a:lnTo>
                  <a:lnTo>
                    <a:pt x="106" y="127"/>
                  </a:lnTo>
                  <a:lnTo>
                    <a:pt x="104" y="137"/>
                  </a:lnTo>
                  <a:lnTo>
                    <a:pt x="102" y="146"/>
                  </a:lnTo>
                  <a:lnTo>
                    <a:pt x="101" y="157"/>
                  </a:lnTo>
                  <a:lnTo>
                    <a:pt x="97" y="154"/>
                  </a:lnTo>
                  <a:lnTo>
                    <a:pt x="93" y="146"/>
                  </a:lnTo>
                  <a:lnTo>
                    <a:pt x="84" y="138"/>
                  </a:lnTo>
                  <a:lnTo>
                    <a:pt x="76" y="128"/>
                  </a:lnTo>
                  <a:lnTo>
                    <a:pt x="54" y="114"/>
                  </a:lnTo>
                  <a:lnTo>
                    <a:pt x="35" y="100"/>
                  </a:lnTo>
                  <a:lnTo>
                    <a:pt x="22" y="89"/>
                  </a:lnTo>
                  <a:lnTo>
                    <a:pt x="18" y="84"/>
                  </a:lnTo>
                  <a:lnTo>
                    <a:pt x="13" y="76"/>
                  </a:lnTo>
                  <a:lnTo>
                    <a:pt x="5" y="65"/>
                  </a:lnTo>
                  <a:lnTo>
                    <a:pt x="2" y="60"/>
                  </a:lnTo>
                  <a:lnTo>
                    <a:pt x="0" y="52"/>
                  </a:lnTo>
                  <a:lnTo>
                    <a:pt x="0" y="45"/>
                  </a:lnTo>
                  <a:lnTo>
                    <a:pt x="2" y="35"/>
                  </a:lnTo>
                  <a:lnTo>
                    <a:pt x="7" y="27"/>
                  </a:lnTo>
                  <a:lnTo>
                    <a:pt x="9" y="19"/>
                  </a:lnTo>
                  <a:lnTo>
                    <a:pt x="19" y="7"/>
                  </a:lnTo>
                  <a:lnTo>
                    <a:pt x="22" y="0"/>
                  </a:lnTo>
                  <a:close/>
                </a:path>
              </a:pathLst>
            </a:custGeom>
            <a:solidFill>
              <a:srgbClr val="C195DB"/>
            </a:solidFill>
            <a:ln w="9525">
              <a:noFill/>
              <a:round/>
              <a:headEnd/>
              <a:tailEnd/>
            </a:ln>
          </p:spPr>
          <p:txBody>
            <a:bodyPr/>
            <a:lstStyle/>
            <a:p>
              <a:endParaRPr lang="ru-RU"/>
            </a:p>
          </p:txBody>
        </p:sp>
        <p:sp>
          <p:nvSpPr>
            <p:cNvPr id="162483" name="Freeform 4140"/>
            <p:cNvSpPr>
              <a:spLocks/>
            </p:cNvSpPr>
            <p:nvPr/>
          </p:nvSpPr>
          <p:spPr bwMode="auto">
            <a:xfrm>
              <a:off x="2793" y="1936"/>
              <a:ext cx="106" cy="157"/>
            </a:xfrm>
            <a:custGeom>
              <a:avLst/>
              <a:gdLst>
                <a:gd name="T0" fmla="*/ 22 w 106"/>
                <a:gd name="T1" fmla="*/ 0 h 157"/>
                <a:gd name="T2" fmla="*/ 32 w 106"/>
                <a:gd name="T3" fmla="*/ 22 h 157"/>
                <a:gd name="T4" fmla="*/ 39 w 106"/>
                <a:gd name="T5" fmla="*/ 30 h 157"/>
                <a:gd name="T6" fmla="*/ 48 w 106"/>
                <a:gd name="T7" fmla="*/ 35 h 157"/>
                <a:gd name="T8" fmla="*/ 65 w 106"/>
                <a:gd name="T9" fmla="*/ 46 h 157"/>
                <a:gd name="T10" fmla="*/ 82 w 106"/>
                <a:gd name="T11" fmla="*/ 57 h 157"/>
                <a:gd name="T12" fmla="*/ 97 w 106"/>
                <a:gd name="T13" fmla="*/ 71 h 157"/>
                <a:gd name="T14" fmla="*/ 103 w 106"/>
                <a:gd name="T15" fmla="*/ 84 h 157"/>
                <a:gd name="T16" fmla="*/ 106 w 106"/>
                <a:gd name="T17" fmla="*/ 98 h 157"/>
                <a:gd name="T18" fmla="*/ 106 w 106"/>
                <a:gd name="T19" fmla="*/ 127 h 157"/>
                <a:gd name="T20" fmla="*/ 101 w 106"/>
                <a:gd name="T21" fmla="*/ 157 h 157"/>
                <a:gd name="T22" fmla="*/ 94 w 106"/>
                <a:gd name="T23" fmla="*/ 146 h 157"/>
                <a:gd name="T24" fmla="*/ 77 w 106"/>
                <a:gd name="T25" fmla="*/ 128 h 157"/>
                <a:gd name="T26" fmla="*/ 54 w 106"/>
                <a:gd name="T27" fmla="*/ 114 h 157"/>
                <a:gd name="T28" fmla="*/ 37 w 106"/>
                <a:gd name="T29" fmla="*/ 98 h 157"/>
                <a:gd name="T30" fmla="*/ 13 w 106"/>
                <a:gd name="T31" fmla="*/ 76 h 157"/>
                <a:gd name="T32" fmla="*/ 5 w 106"/>
                <a:gd name="T33" fmla="*/ 65 h 157"/>
                <a:gd name="T34" fmla="*/ 0 w 106"/>
                <a:gd name="T35" fmla="*/ 52 h 157"/>
                <a:gd name="T36" fmla="*/ 0 w 106"/>
                <a:gd name="T37" fmla="*/ 45 h 157"/>
                <a:gd name="T38" fmla="*/ 4 w 106"/>
                <a:gd name="T39" fmla="*/ 35 h 157"/>
                <a:gd name="T40" fmla="*/ 10 w 106"/>
                <a:gd name="T41" fmla="*/ 19 h 157"/>
                <a:gd name="T42" fmla="*/ 22 w 106"/>
                <a:gd name="T43" fmla="*/ 0 h 15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06"/>
                <a:gd name="T67" fmla="*/ 0 h 157"/>
                <a:gd name="T68" fmla="*/ 106 w 106"/>
                <a:gd name="T69" fmla="*/ 157 h 15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06" h="157">
                  <a:moveTo>
                    <a:pt x="22" y="0"/>
                  </a:moveTo>
                  <a:lnTo>
                    <a:pt x="32" y="22"/>
                  </a:lnTo>
                  <a:lnTo>
                    <a:pt x="39" y="30"/>
                  </a:lnTo>
                  <a:lnTo>
                    <a:pt x="48" y="35"/>
                  </a:lnTo>
                  <a:lnTo>
                    <a:pt x="65" y="46"/>
                  </a:lnTo>
                  <a:lnTo>
                    <a:pt x="82" y="57"/>
                  </a:lnTo>
                  <a:lnTo>
                    <a:pt x="97" y="71"/>
                  </a:lnTo>
                  <a:lnTo>
                    <a:pt x="103" y="84"/>
                  </a:lnTo>
                  <a:lnTo>
                    <a:pt x="106" y="98"/>
                  </a:lnTo>
                  <a:lnTo>
                    <a:pt x="106" y="127"/>
                  </a:lnTo>
                  <a:lnTo>
                    <a:pt x="101" y="157"/>
                  </a:lnTo>
                  <a:lnTo>
                    <a:pt x="94" y="146"/>
                  </a:lnTo>
                  <a:lnTo>
                    <a:pt x="77" y="128"/>
                  </a:lnTo>
                  <a:lnTo>
                    <a:pt x="54" y="114"/>
                  </a:lnTo>
                  <a:lnTo>
                    <a:pt x="37" y="98"/>
                  </a:lnTo>
                  <a:lnTo>
                    <a:pt x="13" y="76"/>
                  </a:lnTo>
                  <a:lnTo>
                    <a:pt x="5" y="65"/>
                  </a:lnTo>
                  <a:lnTo>
                    <a:pt x="0" y="52"/>
                  </a:lnTo>
                  <a:lnTo>
                    <a:pt x="0" y="45"/>
                  </a:lnTo>
                  <a:lnTo>
                    <a:pt x="4" y="35"/>
                  </a:lnTo>
                  <a:lnTo>
                    <a:pt x="10" y="19"/>
                  </a:lnTo>
                  <a:lnTo>
                    <a:pt x="22" y="0"/>
                  </a:lnTo>
                </a:path>
              </a:pathLst>
            </a:custGeom>
            <a:noFill/>
            <a:ln w="4763" cap="rnd">
              <a:solidFill>
                <a:srgbClr val="844CD6"/>
              </a:solidFill>
              <a:prstDash val="solid"/>
              <a:round/>
              <a:headEnd/>
              <a:tailEnd/>
            </a:ln>
          </p:spPr>
          <p:txBody>
            <a:bodyPr/>
            <a:lstStyle/>
            <a:p>
              <a:endParaRPr lang="ru-RU"/>
            </a:p>
          </p:txBody>
        </p:sp>
        <p:sp>
          <p:nvSpPr>
            <p:cNvPr id="162484" name="Freeform 4141"/>
            <p:cNvSpPr>
              <a:spLocks/>
            </p:cNvSpPr>
            <p:nvPr/>
          </p:nvSpPr>
          <p:spPr bwMode="auto">
            <a:xfrm>
              <a:off x="2795" y="2096"/>
              <a:ext cx="107" cy="157"/>
            </a:xfrm>
            <a:custGeom>
              <a:avLst/>
              <a:gdLst>
                <a:gd name="T0" fmla="*/ 16 w 107"/>
                <a:gd name="T1" fmla="*/ 0 h 157"/>
                <a:gd name="T2" fmla="*/ 20 w 107"/>
                <a:gd name="T3" fmla="*/ 9 h 157"/>
                <a:gd name="T4" fmla="*/ 25 w 107"/>
                <a:gd name="T5" fmla="*/ 17 h 157"/>
                <a:gd name="T6" fmla="*/ 30 w 107"/>
                <a:gd name="T7" fmla="*/ 26 h 157"/>
                <a:gd name="T8" fmla="*/ 35 w 107"/>
                <a:gd name="T9" fmla="*/ 28 h 157"/>
                <a:gd name="T10" fmla="*/ 38 w 107"/>
                <a:gd name="T11" fmla="*/ 32 h 157"/>
                <a:gd name="T12" fmla="*/ 48 w 107"/>
                <a:gd name="T13" fmla="*/ 36 h 157"/>
                <a:gd name="T14" fmla="*/ 55 w 107"/>
                <a:gd name="T15" fmla="*/ 41 h 157"/>
                <a:gd name="T16" fmla="*/ 65 w 107"/>
                <a:gd name="T17" fmla="*/ 47 h 157"/>
                <a:gd name="T18" fmla="*/ 82 w 107"/>
                <a:gd name="T19" fmla="*/ 58 h 157"/>
                <a:gd name="T20" fmla="*/ 89 w 107"/>
                <a:gd name="T21" fmla="*/ 65 h 157"/>
                <a:gd name="T22" fmla="*/ 96 w 107"/>
                <a:gd name="T23" fmla="*/ 74 h 157"/>
                <a:gd name="T24" fmla="*/ 99 w 107"/>
                <a:gd name="T25" fmla="*/ 80 h 157"/>
                <a:gd name="T26" fmla="*/ 102 w 107"/>
                <a:gd name="T27" fmla="*/ 86 h 157"/>
                <a:gd name="T28" fmla="*/ 104 w 107"/>
                <a:gd name="T29" fmla="*/ 91 h 157"/>
                <a:gd name="T30" fmla="*/ 106 w 107"/>
                <a:gd name="T31" fmla="*/ 99 h 157"/>
                <a:gd name="T32" fmla="*/ 107 w 107"/>
                <a:gd name="T33" fmla="*/ 107 h 157"/>
                <a:gd name="T34" fmla="*/ 107 w 107"/>
                <a:gd name="T35" fmla="*/ 114 h 157"/>
                <a:gd name="T36" fmla="*/ 106 w 107"/>
                <a:gd name="T37" fmla="*/ 127 h 157"/>
                <a:gd name="T38" fmla="*/ 104 w 107"/>
                <a:gd name="T39" fmla="*/ 137 h 157"/>
                <a:gd name="T40" fmla="*/ 102 w 107"/>
                <a:gd name="T41" fmla="*/ 146 h 157"/>
                <a:gd name="T42" fmla="*/ 101 w 107"/>
                <a:gd name="T43" fmla="*/ 157 h 157"/>
                <a:gd name="T44" fmla="*/ 97 w 107"/>
                <a:gd name="T45" fmla="*/ 155 h 157"/>
                <a:gd name="T46" fmla="*/ 93 w 107"/>
                <a:gd name="T47" fmla="*/ 146 h 157"/>
                <a:gd name="T48" fmla="*/ 84 w 107"/>
                <a:gd name="T49" fmla="*/ 138 h 157"/>
                <a:gd name="T50" fmla="*/ 76 w 107"/>
                <a:gd name="T51" fmla="*/ 129 h 157"/>
                <a:gd name="T52" fmla="*/ 54 w 107"/>
                <a:gd name="T53" fmla="*/ 115 h 157"/>
                <a:gd name="T54" fmla="*/ 35 w 107"/>
                <a:gd name="T55" fmla="*/ 101 h 157"/>
                <a:gd name="T56" fmla="*/ 22 w 107"/>
                <a:gd name="T57" fmla="*/ 90 h 157"/>
                <a:gd name="T58" fmla="*/ 18 w 107"/>
                <a:gd name="T59" fmla="*/ 86 h 157"/>
                <a:gd name="T60" fmla="*/ 13 w 107"/>
                <a:gd name="T61" fmla="*/ 79 h 157"/>
                <a:gd name="T62" fmla="*/ 5 w 107"/>
                <a:gd name="T63" fmla="*/ 66 h 157"/>
                <a:gd name="T64" fmla="*/ 3 w 107"/>
                <a:gd name="T65" fmla="*/ 62 h 157"/>
                <a:gd name="T66" fmla="*/ 0 w 107"/>
                <a:gd name="T67" fmla="*/ 56 h 157"/>
                <a:gd name="T68" fmla="*/ 0 w 107"/>
                <a:gd name="T69" fmla="*/ 51 h 157"/>
                <a:gd name="T70" fmla="*/ 0 w 107"/>
                <a:gd name="T71" fmla="*/ 46 h 157"/>
                <a:gd name="T72" fmla="*/ 2 w 107"/>
                <a:gd name="T73" fmla="*/ 36 h 157"/>
                <a:gd name="T74" fmla="*/ 3 w 107"/>
                <a:gd name="T75" fmla="*/ 28 h 157"/>
                <a:gd name="T76" fmla="*/ 7 w 107"/>
                <a:gd name="T77" fmla="*/ 19 h 157"/>
                <a:gd name="T78" fmla="*/ 13 w 107"/>
                <a:gd name="T79" fmla="*/ 5 h 157"/>
                <a:gd name="T80" fmla="*/ 16 w 107"/>
                <a:gd name="T81" fmla="*/ 0 h 1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7"/>
                <a:gd name="T124" fmla="*/ 0 h 157"/>
                <a:gd name="T125" fmla="*/ 107 w 107"/>
                <a:gd name="T126" fmla="*/ 157 h 1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7" h="157">
                  <a:moveTo>
                    <a:pt x="16" y="0"/>
                  </a:moveTo>
                  <a:lnTo>
                    <a:pt x="20" y="9"/>
                  </a:lnTo>
                  <a:lnTo>
                    <a:pt x="25" y="17"/>
                  </a:lnTo>
                  <a:lnTo>
                    <a:pt x="30" y="26"/>
                  </a:lnTo>
                  <a:lnTo>
                    <a:pt x="35" y="28"/>
                  </a:lnTo>
                  <a:lnTo>
                    <a:pt x="38" y="32"/>
                  </a:lnTo>
                  <a:lnTo>
                    <a:pt x="48" y="36"/>
                  </a:lnTo>
                  <a:lnTo>
                    <a:pt x="55" y="41"/>
                  </a:lnTo>
                  <a:lnTo>
                    <a:pt x="65" y="47"/>
                  </a:lnTo>
                  <a:lnTo>
                    <a:pt x="82" y="58"/>
                  </a:lnTo>
                  <a:lnTo>
                    <a:pt x="89" y="65"/>
                  </a:lnTo>
                  <a:lnTo>
                    <a:pt x="96" y="74"/>
                  </a:lnTo>
                  <a:lnTo>
                    <a:pt x="99" y="80"/>
                  </a:lnTo>
                  <a:lnTo>
                    <a:pt x="102" y="86"/>
                  </a:lnTo>
                  <a:lnTo>
                    <a:pt x="104" y="91"/>
                  </a:lnTo>
                  <a:lnTo>
                    <a:pt x="106" y="99"/>
                  </a:lnTo>
                  <a:lnTo>
                    <a:pt x="107" y="107"/>
                  </a:lnTo>
                  <a:lnTo>
                    <a:pt x="107" y="114"/>
                  </a:lnTo>
                  <a:lnTo>
                    <a:pt x="106" y="127"/>
                  </a:lnTo>
                  <a:lnTo>
                    <a:pt x="104" y="137"/>
                  </a:lnTo>
                  <a:lnTo>
                    <a:pt x="102" y="146"/>
                  </a:lnTo>
                  <a:lnTo>
                    <a:pt x="101" y="157"/>
                  </a:lnTo>
                  <a:lnTo>
                    <a:pt x="97" y="155"/>
                  </a:lnTo>
                  <a:lnTo>
                    <a:pt x="93" y="146"/>
                  </a:lnTo>
                  <a:lnTo>
                    <a:pt x="84" y="138"/>
                  </a:lnTo>
                  <a:lnTo>
                    <a:pt x="76" y="129"/>
                  </a:lnTo>
                  <a:lnTo>
                    <a:pt x="54" y="115"/>
                  </a:lnTo>
                  <a:lnTo>
                    <a:pt x="35" y="101"/>
                  </a:lnTo>
                  <a:lnTo>
                    <a:pt x="22" y="90"/>
                  </a:lnTo>
                  <a:lnTo>
                    <a:pt x="18" y="86"/>
                  </a:lnTo>
                  <a:lnTo>
                    <a:pt x="13" y="79"/>
                  </a:lnTo>
                  <a:lnTo>
                    <a:pt x="5" y="66"/>
                  </a:lnTo>
                  <a:lnTo>
                    <a:pt x="3" y="62"/>
                  </a:lnTo>
                  <a:lnTo>
                    <a:pt x="0" y="56"/>
                  </a:lnTo>
                  <a:lnTo>
                    <a:pt x="0" y="51"/>
                  </a:lnTo>
                  <a:lnTo>
                    <a:pt x="0" y="46"/>
                  </a:lnTo>
                  <a:lnTo>
                    <a:pt x="2" y="36"/>
                  </a:lnTo>
                  <a:lnTo>
                    <a:pt x="3" y="28"/>
                  </a:lnTo>
                  <a:lnTo>
                    <a:pt x="7" y="19"/>
                  </a:lnTo>
                  <a:lnTo>
                    <a:pt x="13" y="5"/>
                  </a:lnTo>
                  <a:lnTo>
                    <a:pt x="16" y="0"/>
                  </a:lnTo>
                  <a:close/>
                </a:path>
              </a:pathLst>
            </a:custGeom>
            <a:solidFill>
              <a:srgbClr val="C195DB"/>
            </a:solidFill>
            <a:ln w="9525">
              <a:noFill/>
              <a:round/>
              <a:headEnd/>
              <a:tailEnd/>
            </a:ln>
          </p:spPr>
          <p:txBody>
            <a:bodyPr/>
            <a:lstStyle/>
            <a:p>
              <a:endParaRPr lang="ru-RU"/>
            </a:p>
          </p:txBody>
        </p:sp>
        <p:sp>
          <p:nvSpPr>
            <p:cNvPr id="162485" name="Freeform 4142"/>
            <p:cNvSpPr>
              <a:spLocks/>
            </p:cNvSpPr>
            <p:nvPr/>
          </p:nvSpPr>
          <p:spPr bwMode="auto">
            <a:xfrm>
              <a:off x="2793" y="2096"/>
              <a:ext cx="106" cy="157"/>
            </a:xfrm>
            <a:custGeom>
              <a:avLst/>
              <a:gdLst>
                <a:gd name="T0" fmla="*/ 18 w 106"/>
                <a:gd name="T1" fmla="*/ 0 h 157"/>
                <a:gd name="T2" fmla="*/ 21 w 106"/>
                <a:gd name="T3" fmla="*/ 9 h 157"/>
                <a:gd name="T4" fmla="*/ 32 w 106"/>
                <a:gd name="T5" fmla="*/ 26 h 157"/>
                <a:gd name="T6" fmla="*/ 40 w 106"/>
                <a:gd name="T7" fmla="*/ 32 h 157"/>
                <a:gd name="T8" fmla="*/ 48 w 106"/>
                <a:gd name="T9" fmla="*/ 36 h 157"/>
                <a:gd name="T10" fmla="*/ 56 w 106"/>
                <a:gd name="T11" fmla="*/ 41 h 157"/>
                <a:gd name="T12" fmla="*/ 65 w 106"/>
                <a:gd name="T13" fmla="*/ 47 h 157"/>
                <a:gd name="T14" fmla="*/ 82 w 106"/>
                <a:gd name="T15" fmla="*/ 58 h 157"/>
                <a:gd name="T16" fmla="*/ 97 w 106"/>
                <a:gd name="T17" fmla="*/ 74 h 157"/>
                <a:gd name="T18" fmla="*/ 103 w 106"/>
                <a:gd name="T19" fmla="*/ 86 h 157"/>
                <a:gd name="T20" fmla="*/ 106 w 106"/>
                <a:gd name="T21" fmla="*/ 99 h 157"/>
                <a:gd name="T22" fmla="*/ 106 w 106"/>
                <a:gd name="T23" fmla="*/ 127 h 157"/>
                <a:gd name="T24" fmla="*/ 101 w 106"/>
                <a:gd name="T25" fmla="*/ 157 h 157"/>
                <a:gd name="T26" fmla="*/ 94 w 106"/>
                <a:gd name="T27" fmla="*/ 146 h 157"/>
                <a:gd name="T28" fmla="*/ 77 w 106"/>
                <a:gd name="T29" fmla="*/ 129 h 157"/>
                <a:gd name="T30" fmla="*/ 54 w 106"/>
                <a:gd name="T31" fmla="*/ 115 h 157"/>
                <a:gd name="T32" fmla="*/ 37 w 106"/>
                <a:gd name="T33" fmla="*/ 101 h 157"/>
                <a:gd name="T34" fmla="*/ 13 w 106"/>
                <a:gd name="T35" fmla="*/ 79 h 157"/>
                <a:gd name="T36" fmla="*/ 5 w 106"/>
                <a:gd name="T37" fmla="*/ 66 h 157"/>
                <a:gd name="T38" fmla="*/ 0 w 106"/>
                <a:gd name="T39" fmla="*/ 54 h 157"/>
                <a:gd name="T40" fmla="*/ 2 w 106"/>
                <a:gd name="T41" fmla="*/ 36 h 157"/>
                <a:gd name="T42" fmla="*/ 7 w 106"/>
                <a:gd name="T43" fmla="*/ 19 h 157"/>
                <a:gd name="T44" fmla="*/ 18 w 106"/>
                <a:gd name="T45" fmla="*/ 0 h 15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6"/>
                <a:gd name="T70" fmla="*/ 0 h 157"/>
                <a:gd name="T71" fmla="*/ 106 w 106"/>
                <a:gd name="T72" fmla="*/ 157 h 15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6" h="157">
                  <a:moveTo>
                    <a:pt x="18" y="0"/>
                  </a:moveTo>
                  <a:lnTo>
                    <a:pt x="21" y="9"/>
                  </a:lnTo>
                  <a:lnTo>
                    <a:pt x="32" y="26"/>
                  </a:lnTo>
                  <a:lnTo>
                    <a:pt x="40" y="32"/>
                  </a:lnTo>
                  <a:lnTo>
                    <a:pt x="48" y="36"/>
                  </a:lnTo>
                  <a:lnTo>
                    <a:pt x="56" y="41"/>
                  </a:lnTo>
                  <a:lnTo>
                    <a:pt x="65" y="47"/>
                  </a:lnTo>
                  <a:lnTo>
                    <a:pt x="82" y="58"/>
                  </a:lnTo>
                  <a:lnTo>
                    <a:pt x="97" y="74"/>
                  </a:lnTo>
                  <a:lnTo>
                    <a:pt x="103" y="86"/>
                  </a:lnTo>
                  <a:lnTo>
                    <a:pt x="106" y="99"/>
                  </a:lnTo>
                  <a:lnTo>
                    <a:pt x="106" y="127"/>
                  </a:lnTo>
                  <a:lnTo>
                    <a:pt x="101" y="157"/>
                  </a:lnTo>
                  <a:lnTo>
                    <a:pt x="94" y="146"/>
                  </a:lnTo>
                  <a:lnTo>
                    <a:pt x="77" y="129"/>
                  </a:lnTo>
                  <a:lnTo>
                    <a:pt x="54" y="115"/>
                  </a:lnTo>
                  <a:lnTo>
                    <a:pt x="37" y="101"/>
                  </a:lnTo>
                  <a:lnTo>
                    <a:pt x="13" y="79"/>
                  </a:lnTo>
                  <a:lnTo>
                    <a:pt x="5" y="66"/>
                  </a:lnTo>
                  <a:lnTo>
                    <a:pt x="0" y="54"/>
                  </a:lnTo>
                  <a:lnTo>
                    <a:pt x="2" y="36"/>
                  </a:lnTo>
                  <a:lnTo>
                    <a:pt x="7" y="19"/>
                  </a:lnTo>
                  <a:lnTo>
                    <a:pt x="18" y="0"/>
                  </a:lnTo>
                </a:path>
              </a:pathLst>
            </a:custGeom>
            <a:noFill/>
            <a:ln w="4763" cap="rnd">
              <a:solidFill>
                <a:srgbClr val="844CD6"/>
              </a:solidFill>
              <a:prstDash val="solid"/>
              <a:round/>
              <a:headEnd/>
              <a:tailEnd/>
            </a:ln>
          </p:spPr>
          <p:txBody>
            <a:bodyPr/>
            <a:lstStyle/>
            <a:p>
              <a:endParaRPr lang="ru-RU"/>
            </a:p>
          </p:txBody>
        </p:sp>
        <p:sp>
          <p:nvSpPr>
            <p:cNvPr id="162486" name="Freeform 4143"/>
            <p:cNvSpPr>
              <a:spLocks/>
            </p:cNvSpPr>
            <p:nvPr/>
          </p:nvSpPr>
          <p:spPr bwMode="auto">
            <a:xfrm>
              <a:off x="2810" y="2208"/>
              <a:ext cx="86" cy="130"/>
            </a:xfrm>
            <a:custGeom>
              <a:avLst/>
              <a:gdLst>
                <a:gd name="T0" fmla="*/ 79 w 86"/>
                <a:gd name="T1" fmla="*/ 69 h 130"/>
                <a:gd name="T2" fmla="*/ 77 w 86"/>
                <a:gd name="T3" fmla="*/ 73 h 130"/>
                <a:gd name="T4" fmla="*/ 74 w 86"/>
                <a:gd name="T5" fmla="*/ 75 h 130"/>
                <a:gd name="T6" fmla="*/ 69 w 86"/>
                <a:gd name="T7" fmla="*/ 81 h 130"/>
                <a:gd name="T8" fmla="*/ 64 w 86"/>
                <a:gd name="T9" fmla="*/ 87 h 130"/>
                <a:gd name="T10" fmla="*/ 63 w 86"/>
                <a:gd name="T11" fmla="*/ 90 h 130"/>
                <a:gd name="T12" fmla="*/ 62 w 86"/>
                <a:gd name="T13" fmla="*/ 94 h 130"/>
                <a:gd name="T14" fmla="*/ 60 w 86"/>
                <a:gd name="T15" fmla="*/ 100 h 130"/>
                <a:gd name="T16" fmla="*/ 60 w 86"/>
                <a:gd name="T17" fmla="*/ 106 h 130"/>
                <a:gd name="T18" fmla="*/ 63 w 86"/>
                <a:gd name="T19" fmla="*/ 117 h 130"/>
                <a:gd name="T20" fmla="*/ 66 w 86"/>
                <a:gd name="T21" fmla="*/ 130 h 130"/>
                <a:gd name="T22" fmla="*/ 49 w 86"/>
                <a:gd name="T23" fmla="*/ 122 h 130"/>
                <a:gd name="T24" fmla="*/ 33 w 86"/>
                <a:gd name="T25" fmla="*/ 113 h 130"/>
                <a:gd name="T26" fmla="*/ 26 w 86"/>
                <a:gd name="T27" fmla="*/ 106 h 130"/>
                <a:gd name="T28" fmla="*/ 20 w 86"/>
                <a:gd name="T29" fmla="*/ 101 h 130"/>
                <a:gd name="T30" fmla="*/ 13 w 86"/>
                <a:gd name="T31" fmla="*/ 94 h 130"/>
                <a:gd name="T32" fmla="*/ 7 w 86"/>
                <a:gd name="T33" fmla="*/ 83 h 130"/>
                <a:gd name="T34" fmla="*/ 0 w 86"/>
                <a:gd name="T35" fmla="*/ 74 h 130"/>
                <a:gd name="T36" fmla="*/ 3 w 86"/>
                <a:gd name="T37" fmla="*/ 64 h 130"/>
                <a:gd name="T38" fmla="*/ 7 w 86"/>
                <a:gd name="T39" fmla="*/ 57 h 130"/>
                <a:gd name="T40" fmla="*/ 9 w 86"/>
                <a:gd name="T41" fmla="*/ 52 h 130"/>
                <a:gd name="T42" fmla="*/ 14 w 86"/>
                <a:gd name="T43" fmla="*/ 49 h 130"/>
                <a:gd name="T44" fmla="*/ 19 w 86"/>
                <a:gd name="T45" fmla="*/ 44 h 130"/>
                <a:gd name="T46" fmla="*/ 25 w 86"/>
                <a:gd name="T47" fmla="*/ 41 h 130"/>
                <a:gd name="T48" fmla="*/ 30 w 86"/>
                <a:gd name="T49" fmla="*/ 34 h 130"/>
                <a:gd name="T50" fmla="*/ 33 w 86"/>
                <a:gd name="T51" fmla="*/ 32 h 130"/>
                <a:gd name="T52" fmla="*/ 34 w 86"/>
                <a:gd name="T53" fmla="*/ 28 h 130"/>
                <a:gd name="T54" fmla="*/ 34 w 86"/>
                <a:gd name="T55" fmla="*/ 24 h 130"/>
                <a:gd name="T56" fmla="*/ 34 w 86"/>
                <a:gd name="T57" fmla="*/ 19 h 130"/>
                <a:gd name="T58" fmla="*/ 33 w 86"/>
                <a:gd name="T59" fmla="*/ 9 h 130"/>
                <a:gd name="T60" fmla="*/ 30 w 86"/>
                <a:gd name="T61" fmla="*/ 0 h 130"/>
                <a:gd name="T62" fmla="*/ 43 w 86"/>
                <a:gd name="T63" fmla="*/ 7 h 130"/>
                <a:gd name="T64" fmla="*/ 55 w 86"/>
                <a:gd name="T65" fmla="*/ 15 h 130"/>
                <a:gd name="T66" fmla="*/ 66 w 86"/>
                <a:gd name="T67" fmla="*/ 25 h 130"/>
                <a:gd name="T68" fmla="*/ 79 w 86"/>
                <a:gd name="T69" fmla="*/ 37 h 130"/>
                <a:gd name="T70" fmla="*/ 86 w 86"/>
                <a:gd name="T71" fmla="*/ 43 h 130"/>
                <a:gd name="T72" fmla="*/ 83 w 86"/>
                <a:gd name="T73" fmla="*/ 53 h 130"/>
                <a:gd name="T74" fmla="*/ 82 w 86"/>
                <a:gd name="T75" fmla="*/ 62 h 130"/>
                <a:gd name="T76" fmla="*/ 79 w 86"/>
                <a:gd name="T77" fmla="*/ 69 h 13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6"/>
                <a:gd name="T118" fmla="*/ 0 h 130"/>
                <a:gd name="T119" fmla="*/ 86 w 86"/>
                <a:gd name="T120" fmla="*/ 130 h 13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6" h="130">
                  <a:moveTo>
                    <a:pt x="79" y="69"/>
                  </a:moveTo>
                  <a:lnTo>
                    <a:pt x="77" y="73"/>
                  </a:lnTo>
                  <a:lnTo>
                    <a:pt x="74" y="75"/>
                  </a:lnTo>
                  <a:lnTo>
                    <a:pt x="69" y="81"/>
                  </a:lnTo>
                  <a:lnTo>
                    <a:pt x="64" y="87"/>
                  </a:lnTo>
                  <a:lnTo>
                    <a:pt x="63" y="90"/>
                  </a:lnTo>
                  <a:lnTo>
                    <a:pt x="62" y="94"/>
                  </a:lnTo>
                  <a:lnTo>
                    <a:pt x="60" y="100"/>
                  </a:lnTo>
                  <a:lnTo>
                    <a:pt x="60" y="106"/>
                  </a:lnTo>
                  <a:lnTo>
                    <a:pt x="63" y="117"/>
                  </a:lnTo>
                  <a:lnTo>
                    <a:pt x="66" y="130"/>
                  </a:lnTo>
                  <a:lnTo>
                    <a:pt x="49" y="122"/>
                  </a:lnTo>
                  <a:lnTo>
                    <a:pt x="33" y="113"/>
                  </a:lnTo>
                  <a:lnTo>
                    <a:pt x="26" y="106"/>
                  </a:lnTo>
                  <a:lnTo>
                    <a:pt x="20" y="101"/>
                  </a:lnTo>
                  <a:lnTo>
                    <a:pt x="13" y="94"/>
                  </a:lnTo>
                  <a:lnTo>
                    <a:pt x="7" y="83"/>
                  </a:lnTo>
                  <a:lnTo>
                    <a:pt x="0" y="74"/>
                  </a:lnTo>
                  <a:lnTo>
                    <a:pt x="3" y="64"/>
                  </a:lnTo>
                  <a:lnTo>
                    <a:pt x="7" y="57"/>
                  </a:lnTo>
                  <a:lnTo>
                    <a:pt x="9" y="52"/>
                  </a:lnTo>
                  <a:lnTo>
                    <a:pt x="14" y="49"/>
                  </a:lnTo>
                  <a:lnTo>
                    <a:pt x="19" y="44"/>
                  </a:lnTo>
                  <a:lnTo>
                    <a:pt x="25" y="41"/>
                  </a:lnTo>
                  <a:lnTo>
                    <a:pt x="30" y="34"/>
                  </a:lnTo>
                  <a:lnTo>
                    <a:pt x="33" y="32"/>
                  </a:lnTo>
                  <a:lnTo>
                    <a:pt x="34" y="28"/>
                  </a:lnTo>
                  <a:lnTo>
                    <a:pt x="34" y="24"/>
                  </a:lnTo>
                  <a:lnTo>
                    <a:pt x="34" y="19"/>
                  </a:lnTo>
                  <a:lnTo>
                    <a:pt x="33" y="9"/>
                  </a:lnTo>
                  <a:lnTo>
                    <a:pt x="30" y="0"/>
                  </a:lnTo>
                  <a:lnTo>
                    <a:pt x="43" y="7"/>
                  </a:lnTo>
                  <a:lnTo>
                    <a:pt x="55" y="15"/>
                  </a:lnTo>
                  <a:lnTo>
                    <a:pt x="66" y="25"/>
                  </a:lnTo>
                  <a:lnTo>
                    <a:pt x="79" y="37"/>
                  </a:lnTo>
                  <a:lnTo>
                    <a:pt x="86" y="43"/>
                  </a:lnTo>
                  <a:lnTo>
                    <a:pt x="83" y="53"/>
                  </a:lnTo>
                  <a:lnTo>
                    <a:pt x="82" y="62"/>
                  </a:lnTo>
                  <a:lnTo>
                    <a:pt x="79" y="69"/>
                  </a:lnTo>
                  <a:close/>
                </a:path>
              </a:pathLst>
            </a:custGeom>
            <a:solidFill>
              <a:srgbClr val="844CD6"/>
            </a:solidFill>
            <a:ln w="9525">
              <a:noFill/>
              <a:round/>
              <a:headEnd/>
              <a:tailEnd/>
            </a:ln>
          </p:spPr>
          <p:txBody>
            <a:bodyPr/>
            <a:lstStyle/>
            <a:p>
              <a:endParaRPr lang="ru-RU"/>
            </a:p>
          </p:txBody>
        </p:sp>
        <p:sp>
          <p:nvSpPr>
            <p:cNvPr id="162487" name="Freeform 4144"/>
            <p:cNvSpPr>
              <a:spLocks/>
            </p:cNvSpPr>
            <p:nvPr/>
          </p:nvSpPr>
          <p:spPr bwMode="auto">
            <a:xfrm>
              <a:off x="2810" y="2208"/>
              <a:ext cx="85" cy="130"/>
            </a:xfrm>
            <a:custGeom>
              <a:avLst/>
              <a:gdLst>
                <a:gd name="T0" fmla="*/ 77 w 85"/>
                <a:gd name="T1" fmla="*/ 69 h 130"/>
                <a:gd name="T2" fmla="*/ 68 w 85"/>
                <a:gd name="T3" fmla="*/ 81 h 130"/>
                <a:gd name="T4" fmla="*/ 63 w 85"/>
                <a:gd name="T5" fmla="*/ 87 h 130"/>
                <a:gd name="T6" fmla="*/ 60 w 85"/>
                <a:gd name="T7" fmla="*/ 94 h 130"/>
                <a:gd name="T8" fmla="*/ 58 w 85"/>
                <a:gd name="T9" fmla="*/ 106 h 130"/>
                <a:gd name="T10" fmla="*/ 62 w 85"/>
                <a:gd name="T11" fmla="*/ 117 h 130"/>
                <a:gd name="T12" fmla="*/ 66 w 85"/>
                <a:gd name="T13" fmla="*/ 130 h 130"/>
                <a:gd name="T14" fmla="*/ 47 w 85"/>
                <a:gd name="T15" fmla="*/ 122 h 130"/>
                <a:gd name="T16" fmla="*/ 33 w 85"/>
                <a:gd name="T17" fmla="*/ 113 h 130"/>
                <a:gd name="T18" fmla="*/ 19 w 85"/>
                <a:gd name="T19" fmla="*/ 101 h 130"/>
                <a:gd name="T20" fmla="*/ 6 w 85"/>
                <a:gd name="T21" fmla="*/ 83 h 130"/>
                <a:gd name="T22" fmla="*/ 0 w 85"/>
                <a:gd name="T23" fmla="*/ 74 h 130"/>
                <a:gd name="T24" fmla="*/ 2 w 85"/>
                <a:gd name="T25" fmla="*/ 64 h 130"/>
                <a:gd name="T26" fmla="*/ 12 w 85"/>
                <a:gd name="T27" fmla="*/ 49 h 130"/>
                <a:gd name="T28" fmla="*/ 23 w 85"/>
                <a:gd name="T29" fmla="*/ 41 h 130"/>
                <a:gd name="T30" fmla="*/ 28 w 85"/>
                <a:gd name="T31" fmla="*/ 34 h 130"/>
                <a:gd name="T32" fmla="*/ 32 w 85"/>
                <a:gd name="T33" fmla="*/ 28 h 130"/>
                <a:gd name="T34" fmla="*/ 32 w 85"/>
                <a:gd name="T35" fmla="*/ 19 h 130"/>
                <a:gd name="T36" fmla="*/ 31 w 85"/>
                <a:gd name="T37" fmla="*/ 9 h 130"/>
                <a:gd name="T38" fmla="*/ 28 w 85"/>
                <a:gd name="T39" fmla="*/ 0 h 130"/>
                <a:gd name="T40" fmla="*/ 42 w 85"/>
                <a:gd name="T41" fmla="*/ 7 h 130"/>
                <a:gd name="T42" fmla="*/ 64 w 85"/>
                <a:gd name="T43" fmla="*/ 25 h 130"/>
                <a:gd name="T44" fmla="*/ 85 w 85"/>
                <a:gd name="T45" fmla="*/ 43 h 130"/>
                <a:gd name="T46" fmla="*/ 77 w 85"/>
                <a:gd name="T47" fmla="*/ 69 h 1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5"/>
                <a:gd name="T73" fmla="*/ 0 h 130"/>
                <a:gd name="T74" fmla="*/ 85 w 85"/>
                <a:gd name="T75" fmla="*/ 130 h 1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5" h="130">
                  <a:moveTo>
                    <a:pt x="77" y="69"/>
                  </a:moveTo>
                  <a:lnTo>
                    <a:pt x="68" y="81"/>
                  </a:lnTo>
                  <a:lnTo>
                    <a:pt x="63" y="87"/>
                  </a:lnTo>
                  <a:lnTo>
                    <a:pt x="60" y="94"/>
                  </a:lnTo>
                  <a:lnTo>
                    <a:pt x="58" y="106"/>
                  </a:lnTo>
                  <a:lnTo>
                    <a:pt x="62" y="117"/>
                  </a:lnTo>
                  <a:lnTo>
                    <a:pt x="66" y="130"/>
                  </a:lnTo>
                  <a:lnTo>
                    <a:pt x="47" y="122"/>
                  </a:lnTo>
                  <a:lnTo>
                    <a:pt x="33" y="113"/>
                  </a:lnTo>
                  <a:lnTo>
                    <a:pt x="19" y="101"/>
                  </a:lnTo>
                  <a:lnTo>
                    <a:pt x="6" y="83"/>
                  </a:lnTo>
                  <a:lnTo>
                    <a:pt x="0" y="74"/>
                  </a:lnTo>
                  <a:lnTo>
                    <a:pt x="2" y="64"/>
                  </a:lnTo>
                  <a:lnTo>
                    <a:pt x="12" y="49"/>
                  </a:lnTo>
                  <a:lnTo>
                    <a:pt x="23" y="41"/>
                  </a:lnTo>
                  <a:lnTo>
                    <a:pt x="28" y="34"/>
                  </a:lnTo>
                  <a:lnTo>
                    <a:pt x="32" y="28"/>
                  </a:lnTo>
                  <a:lnTo>
                    <a:pt x="32" y="19"/>
                  </a:lnTo>
                  <a:lnTo>
                    <a:pt x="31" y="9"/>
                  </a:lnTo>
                  <a:lnTo>
                    <a:pt x="28" y="0"/>
                  </a:lnTo>
                  <a:lnTo>
                    <a:pt x="42" y="7"/>
                  </a:lnTo>
                  <a:lnTo>
                    <a:pt x="64" y="25"/>
                  </a:lnTo>
                  <a:lnTo>
                    <a:pt x="85" y="43"/>
                  </a:lnTo>
                  <a:lnTo>
                    <a:pt x="77" y="69"/>
                  </a:lnTo>
                </a:path>
              </a:pathLst>
            </a:custGeom>
            <a:noFill/>
            <a:ln w="6350" cap="rnd">
              <a:solidFill>
                <a:srgbClr val="844CD6"/>
              </a:solidFill>
              <a:prstDash val="solid"/>
              <a:round/>
              <a:headEnd/>
              <a:tailEnd/>
            </a:ln>
          </p:spPr>
          <p:txBody>
            <a:bodyPr/>
            <a:lstStyle/>
            <a:p>
              <a:endParaRPr lang="ru-RU"/>
            </a:p>
          </p:txBody>
        </p:sp>
        <p:sp>
          <p:nvSpPr>
            <p:cNvPr id="162488" name="Freeform 4145"/>
            <p:cNvSpPr>
              <a:spLocks/>
            </p:cNvSpPr>
            <p:nvPr/>
          </p:nvSpPr>
          <p:spPr bwMode="auto">
            <a:xfrm>
              <a:off x="2795" y="2279"/>
              <a:ext cx="107" cy="160"/>
            </a:xfrm>
            <a:custGeom>
              <a:avLst/>
              <a:gdLst>
                <a:gd name="T0" fmla="*/ 16 w 107"/>
                <a:gd name="T1" fmla="*/ 0 h 160"/>
                <a:gd name="T2" fmla="*/ 20 w 107"/>
                <a:gd name="T3" fmla="*/ 9 h 160"/>
                <a:gd name="T4" fmla="*/ 25 w 107"/>
                <a:gd name="T5" fmla="*/ 19 h 160"/>
                <a:gd name="T6" fmla="*/ 30 w 107"/>
                <a:gd name="T7" fmla="*/ 25 h 160"/>
                <a:gd name="T8" fmla="*/ 35 w 107"/>
                <a:gd name="T9" fmla="*/ 30 h 160"/>
                <a:gd name="T10" fmla="*/ 38 w 107"/>
                <a:gd name="T11" fmla="*/ 32 h 160"/>
                <a:gd name="T12" fmla="*/ 48 w 107"/>
                <a:gd name="T13" fmla="*/ 38 h 160"/>
                <a:gd name="T14" fmla="*/ 55 w 107"/>
                <a:gd name="T15" fmla="*/ 42 h 160"/>
                <a:gd name="T16" fmla="*/ 65 w 107"/>
                <a:gd name="T17" fmla="*/ 47 h 160"/>
                <a:gd name="T18" fmla="*/ 82 w 107"/>
                <a:gd name="T19" fmla="*/ 60 h 160"/>
                <a:gd name="T20" fmla="*/ 89 w 107"/>
                <a:gd name="T21" fmla="*/ 66 h 160"/>
                <a:gd name="T22" fmla="*/ 96 w 107"/>
                <a:gd name="T23" fmla="*/ 74 h 160"/>
                <a:gd name="T24" fmla="*/ 99 w 107"/>
                <a:gd name="T25" fmla="*/ 81 h 160"/>
                <a:gd name="T26" fmla="*/ 102 w 107"/>
                <a:gd name="T27" fmla="*/ 87 h 160"/>
                <a:gd name="T28" fmla="*/ 104 w 107"/>
                <a:gd name="T29" fmla="*/ 93 h 160"/>
                <a:gd name="T30" fmla="*/ 106 w 107"/>
                <a:gd name="T31" fmla="*/ 101 h 160"/>
                <a:gd name="T32" fmla="*/ 107 w 107"/>
                <a:gd name="T33" fmla="*/ 107 h 160"/>
                <a:gd name="T34" fmla="*/ 107 w 107"/>
                <a:gd name="T35" fmla="*/ 113 h 160"/>
                <a:gd name="T36" fmla="*/ 106 w 107"/>
                <a:gd name="T37" fmla="*/ 130 h 160"/>
                <a:gd name="T38" fmla="*/ 104 w 107"/>
                <a:gd name="T39" fmla="*/ 139 h 160"/>
                <a:gd name="T40" fmla="*/ 102 w 107"/>
                <a:gd name="T41" fmla="*/ 149 h 160"/>
                <a:gd name="T42" fmla="*/ 101 w 107"/>
                <a:gd name="T43" fmla="*/ 160 h 160"/>
                <a:gd name="T44" fmla="*/ 97 w 107"/>
                <a:gd name="T45" fmla="*/ 157 h 160"/>
                <a:gd name="T46" fmla="*/ 93 w 107"/>
                <a:gd name="T47" fmla="*/ 149 h 160"/>
                <a:gd name="T48" fmla="*/ 84 w 107"/>
                <a:gd name="T49" fmla="*/ 139 h 160"/>
                <a:gd name="T50" fmla="*/ 76 w 107"/>
                <a:gd name="T51" fmla="*/ 132 h 160"/>
                <a:gd name="T52" fmla="*/ 54 w 107"/>
                <a:gd name="T53" fmla="*/ 117 h 160"/>
                <a:gd name="T54" fmla="*/ 35 w 107"/>
                <a:gd name="T55" fmla="*/ 101 h 160"/>
                <a:gd name="T56" fmla="*/ 22 w 107"/>
                <a:gd name="T57" fmla="*/ 92 h 160"/>
                <a:gd name="T58" fmla="*/ 18 w 107"/>
                <a:gd name="T59" fmla="*/ 85 h 160"/>
                <a:gd name="T60" fmla="*/ 13 w 107"/>
                <a:gd name="T61" fmla="*/ 79 h 160"/>
                <a:gd name="T62" fmla="*/ 5 w 107"/>
                <a:gd name="T63" fmla="*/ 68 h 160"/>
                <a:gd name="T64" fmla="*/ 3 w 107"/>
                <a:gd name="T65" fmla="*/ 62 h 160"/>
                <a:gd name="T66" fmla="*/ 0 w 107"/>
                <a:gd name="T67" fmla="*/ 55 h 160"/>
                <a:gd name="T68" fmla="*/ 0 w 107"/>
                <a:gd name="T69" fmla="*/ 51 h 160"/>
                <a:gd name="T70" fmla="*/ 0 w 107"/>
                <a:gd name="T71" fmla="*/ 47 h 160"/>
                <a:gd name="T72" fmla="*/ 2 w 107"/>
                <a:gd name="T73" fmla="*/ 38 h 160"/>
                <a:gd name="T74" fmla="*/ 3 w 107"/>
                <a:gd name="T75" fmla="*/ 28 h 160"/>
                <a:gd name="T76" fmla="*/ 7 w 107"/>
                <a:gd name="T77" fmla="*/ 20 h 160"/>
                <a:gd name="T78" fmla="*/ 13 w 107"/>
                <a:gd name="T79" fmla="*/ 6 h 160"/>
                <a:gd name="T80" fmla="*/ 16 w 107"/>
                <a:gd name="T81" fmla="*/ 0 h 16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7"/>
                <a:gd name="T124" fmla="*/ 0 h 160"/>
                <a:gd name="T125" fmla="*/ 107 w 107"/>
                <a:gd name="T126" fmla="*/ 160 h 16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7" h="160">
                  <a:moveTo>
                    <a:pt x="16" y="0"/>
                  </a:moveTo>
                  <a:lnTo>
                    <a:pt x="20" y="9"/>
                  </a:lnTo>
                  <a:lnTo>
                    <a:pt x="25" y="19"/>
                  </a:lnTo>
                  <a:lnTo>
                    <a:pt x="30" y="25"/>
                  </a:lnTo>
                  <a:lnTo>
                    <a:pt x="35" y="30"/>
                  </a:lnTo>
                  <a:lnTo>
                    <a:pt x="38" y="32"/>
                  </a:lnTo>
                  <a:lnTo>
                    <a:pt x="48" y="38"/>
                  </a:lnTo>
                  <a:lnTo>
                    <a:pt x="55" y="42"/>
                  </a:lnTo>
                  <a:lnTo>
                    <a:pt x="65" y="47"/>
                  </a:lnTo>
                  <a:lnTo>
                    <a:pt x="82" y="60"/>
                  </a:lnTo>
                  <a:lnTo>
                    <a:pt x="89" y="66"/>
                  </a:lnTo>
                  <a:lnTo>
                    <a:pt x="96" y="74"/>
                  </a:lnTo>
                  <a:lnTo>
                    <a:pt x="99" y="81"/>
                  </a:lnTo>
                  <a:lnTo>
                    <a:pt x="102" y="87"/>
                  </a:lnTo>
                  <a:lnTo>
                    <a:pt x="104" y="93"/>
                  </a:lnTo>
                  <a:lnTo>
                    <a:pt x="106" y="101"/>
                  </a:lnTo>
                  <a:lnTo>
                    <a:pt x="107" y="107"/>
                  </a:lnTo>
                  <a:lnTo>
                    <a:pt x="107" y="113"/>
                  </a:lnTo>
                  <a:lnTo>
                    <a:pt x="106" y="130"/>
                  </a:lnTo>
                  <a:lnTo>
                    <a:pt x="104" y="139"/>
                  </a:lnTo>
                  <a:lnTo>
                    <a:pt x="102" y="149"/>
                  </a:lnTo>
                  <a:lnTo>
                    <a:pt x="101" y="160"/>
                  </a:lnTo>
                  <a:lnTo>
                    <a:pt x="97" y="157"/>
                  </a:lnTo>
                  <a:lnTo>
                    <a:pt x="93" y="149"/>
                  </a:lnTo>
                  <a:lnTo>
                    <a:pt x="84" y="139"/>
                  </a:lnTo>
                  <a:lnTo>
                    <a:pt x="76" y="132"/>
                  </a:lnTo>
                  <a:lnTo>
                    <a:pt x="54" y="117"/>
                  </a:lnTo>
                  <a:lnTo>
                    <a:pt x="35" y="101"/>
                  </a:lnTo>
                  <a:lnTo>
                    <a:pt x="22" y="92"/>
                  </a:lnTo>
                  <a:lnTo>
                    <a:pt x="18" y="85"/>
                  </a:lnTo>
                  <a:lnTo>
                    <a:pt x="13" y="79"/>
                  </a:lnTo>
                  <a:lnTo>
                    <a:pt x="5" y="68"/>
                  </a:lnTo>
                  <a:lnTo>
                    <a:pt x="3" y="62"/>
                  </a:lnTo>
                  <a:lnTo>
                    <a:pt x="0" y="55"/>
                  </a:lnTo>
                  <a:lnTo>
                    <a:pt x="0" y="51"/>
                  </a:lnTo>
                  <a:lnTo>
                    <a:pt x="0" y="47"/>
                  </a:lnTo>
                  <a:lnTo>
                    <a:pt x="2" y="38"/>
                  </a:lnTo>
                  <a:lnTo>
                    <a:pt x="3" y="28"/>
                  </a:lnTo>
                  <a:lnTo>
                    <a:pt x="7" y="20"/>
                  </a:lnTo>
                  <a:lnTo>
                    <a:pt x="13" y="6"/>
                  </a:lnTo>
                  <a:lnTo>
                    <a:pt x="16" y="0"/>
                  </a:lnTo>
                  <a:close/>
                </a:path>
              </a:pathLst>
            </a:custGeom>
            <a:solidFill>
              <a:srgbClr val="C195DB"/>
            </a:solidFill>
            <a:ln w="9525">
              <a:noFill/>
              <a:round/>
              <a:headEnd/>
              <a:tailEnd/>
            </a:ln>
          </p:spPr>
          <p:txBody>
            <a:bodyPr/>
            <a:lstStyle/>
            <a:p>
              <a:endParaRPr lang="ru-RU"/>
            </a:p>
          </p:txBody>
        </p:sp>
        <p:sp>
          <p:nvSpPr>
            <p:cNvPr id="162489" name="Freeform 4146"/>
            <p:cNvSpPr>
              <a:spLocks/>
            </p:cNvSpPr>
            <p:nvPr/>
          </p:nvSpPr>
          <p:spPr bwMode="auto">
            <a:xfrm>
              <a:off x="2793" y="2279"/>
              <a:ext cx="106" cy="158"/>
            </a:xfrm>
            <a:custGeom>
              <a:avLst/>
              <a:gdLst>
                <a:gd name="T0" fmla="*/ 18 w 106"/>
                <a:gd name="T1" fmla="*/ 0 h 158"/>
                <a:gd name="T2" fmla="*/ 21 w 106"/>
                <a:gd name="T3" fmla="*/ 9 h 158"/>
                <a:gd name="T4" fmla="*/ 32 w 106"/>
                <a:gd name="T5" fmla="*/ 25 h 158"/>
                <a:gd name="T6" fmla="*/ 40 w 106"/>
                <a:gd name="T7" fmla="*/ 32 h 158"/>
                <a:gd name="T8" fmla="*/ 48 w 106"/>
                <a:gd name="T9" fmla="*/ 38 h 158"/>
                <a:gd name="T10" fmla="*/ 56 w 106"/>
                <a:gd name="T11" fmla="*/ 42 h 158"/>
                <a:gd name="T12" fmla="*/ 65 w 106"/>
                <a:gd name="T13" fmla="*/ 47 h 158"/>
                <a:gd name="T14" fmla="*/ 82 w 106"/>
                <a:gd name="T15" fmla="*/ 60 h 158"/>
                <a:gd name="T16" fmla="*/ 97 w 106"/>
                <a:gd name="T17" fmla="*/ 74 h 158"/>
                <a:gd name="T18" fmla="*/ 103 w 106"/>
                <a:gd name="T19" fmla="*/ 87 h 158"/>
                <a:gd name="T20" fmla="*/ 106 w 106"/>
                <a:gd name="T21" fmla="*/ 100 h 158"/>
                <a:gd name="T22" fmla="*/ 106 w 106"/>
                <a:gd name="T23" fmla="*/ 128 h 158"/>
                <a:gd name="T24" fmla="*/ 101 w 106"/>
                <a:gd name="T25" fmla="*/ 158 h 158"/>
                <a:gd name="T26" fmla="*/ 94 w 106"/>
                <a:gd name="T27" fmla="*/ 149 h 158"/>
                <a:gd name="T28" fmla="*/ 77 w 106"/>
                <a:gd name="T29" fmla="*/ 132 h 158"/>
                <a:gd name="T30" fmla="*/ 54 w 106"/>
                <a:gd name="T31" fmla="*/ 115 h 158"/>
                <a:gd name="T32" fmla="*/ 37 w 106"/>
                <a:gd name="T33" fmla="*/ 101 h 158"/>
                <a:gd name="T34" fmla="*/ 13 w 106"/>
                <a:gd name="T35" fmla="*/ 79 h 158"/>
                <a:gd name="T36" fmla="*/ 5 w 106"/>
                <a:gd name="T37" fmla="*/ 68 h 158"/>
                <a:gd name="T38" fmla="*/ 0 w 106"/>
                <a:gd name="T39" fmla="*/ 55 h 158"/>
                <a:gd name="T40" fmla="*/ 2 w 106"/>
                <a:gd name="T41" fmla="*/ 38 h 158"/>
                <a:gd name="T42" fmla="*/ 7 w 106"/>
                <a:gd name="T43" fmla="*/ 19 h 158"/>
                <a:gd name="T44" fmla="*/ 18 w 106"/>
                <a:gd name="T45" fmla="*/ 0 h 15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6"/>
                <a:gd name="T70" fmla="*/ 0 h 158"/>
                <a:gd name="T71" fmla="*/ 106 w 106"/>
                <a:gd name="T72" fmla="*/ 158 h 15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6" h="158">
                  <a:moveTo>
                    <a:pt x="18" y="0"/>
                  </a:moveTo>
                  <a:lnTo>
                    <a:pt x="21" y="9"/>
                  </a:lnTo>
                  <a:lnTo>
                    <a:pt x="32" y="25"/>
                  </a:lnTo>
                  <a:lnTo>
                    <a:pt x="40" y="32"/>
                  </a:lnTo>
                  <a:lnTo>
                    <a:pt x="48" y="38"/>
                  </a:lnTo>
                  <a:lnTo>
                    <a:pt x="56" y="42"/>
                  </a:lnTo>
                  <a:lnTo>
                    <a:pt x="65" y="47"/>
                  </a:lnTo>
                  <a:lnTo>
                    <a:pt x="82" y="60"/>
                  </a:lnTo>
                  <a:lnTo>
                    <a:pt x="97" y="74"/>
                  </a:lnTo>
                  <a:lnTo>
                    <a:pt x="103" y="87"/>
                  </a:lnTo>
                  <a:lnTo>
                    <a:pt x="106" y="100"/>
                  </a:lnTo>
                  <a:lnTo>
                    <a:pt x="106" y="128"/>
                  </a:lnTo>
                  <a:lnTo>
                    <a:pt x="101" y="158"/>
                  </a:lnTo>
                  <a:lnTo>
                    <a:pt x="94" y="149"/>
                  </a:lnTo>
                  <a:lnTo>
                    <a:pt x="77" y="132"/>
                  </a:lnTo>
                  <a:lnTo>
                    <a:pt x="54" y="115"/>
                  </a:lnTo>
                  <a:lnTo>
                    <a:pt x="37" y="101"/>
                  </a:lnTo>
                  <a:lnTo>
                    <a:pt x="13" y="79"/>
                  </a:lnTo>
                  <a:lnTo>
                    <a:pt x="5" y="68"/>
                  </a:lnTo>
                  <a:lnTo>
                    <a:pt x="0" y="55"/>
                  </a:lnTo>
                  <a:lnTo>
                    <a:pt x="2" y="38"/>
                  </a:lnTo>
                  <a:lnTo>
                    <a:pt x="7" y="19"/>
                  </a:lnTo>
                  <a:lnTo>
                    <a:pt x="18" y="0"/>
                  </a:lnTo>
                </a:path>
              </a:pathLst>
            </a:custGeom>
            <a:noFill/>
            <a:ln w="4763" cap="rnd">
              <a:solidFill>
                <a:srgbClr val="844CD6"/>
              </a:solidFill>
              <a:prstDash val="solid"/>
              <a:round/>
              <a:headEnd/>
              <a:tailEnd/>
            </a:ln>
          </p:spPr>
          <p:txBody>
            <a:bodyPr/>
            <a:lstStyle/>
            <a:p>
              <a:endParaRPr lang="ru-RU"/>
            </a:p>
          </p:txBody>
        </p:sp>
        <p:sp>
          <p:nvSpPr>
            <p:cNvPr id="162490" name="Freeform 4147"/>
            <p:cNvSpPr>
              <a:spLocks/>
            </p:cNvSpPr>
            <p:nvPr/>
          </p:nvSpPr>
          <p:spPr bwMode="auto">
            <a:xfrm>
              <a:off x="2810" y="2392"/>
              <a:ext cx="86" cy="130"/>
            </a:xfrm>
            <a:custGeom>
              <a:avLst/>
              <a:gdLst>
                <a:gd name="T0" fmla="*/ 79 w 86"/>
                <a:gd name="T1" fmla="*/ 70 h 130"/>
                <a:gd name="T2" fmla="*/ 77 w 86"/>
                <a:gd name="T3" fmla="*/ 73 h 130"/>
                <a:gd name="T4" fmla="*/ 74 w 86"/>
                <a:gd name="T5" fmla="*/ 76 h 130"/>
                <a:gd name="T6" fmla="*/ 69 w 86"/>
                <a:gd name="T7" fmla="*/ 81 h 130"/>
                <a:gd name="T8" fmla="*/ 64 w 86"/>
                <a:gd name="T9" fmla="*/ 88 h 130"/>
                <a:gd name="T10" fmla="*/ 63 w 86"/>
                <a:gd name="T11" fmla="*/ 90 h 130"/>
                <a:gd name="T12" fmla="*/ 62 w 86"/>
                <a:gd name="T13" fmla="*/ 94 h 130"/>
                <a:gd name="T14" fmla="*/ 60 w 86"/>
                <a:gd name="T15" fmla="*/ 100 h 130"/>
                <a:gd name="T16" fmla="*/ 60 w 86"/>
                <a:gd name="T17" fmla="*/ 107 h 130"/>
                <a:gd name="T18" fmla="*/ 63 w 86"/>
                <a:gd name="T19" fmla="*/ 118 h 130"/>
                <a:gd name="T20" fmla="*/ 66 w 86"/>
                <a:gd name="T21" fmla="*/ 130 h 130"/>
                <a:gd name="T22" fmla="*/ 49 w 86"/>
                <a:gd name="T23" fmla="*/ 122 h 130"/>
                <a:gd name="T24" fmla="*/ 33 w 86"/>
                <a:gd name="T25" fmla="*/ 113 h 130"/>
                <a:gd name="T26" fmla="*/ 26 w 86"/>
                <a:gd name="T27" fmla="*/ 107 h 130"/>
                <a:gd name="T28" fmla="*/ 20 w 86"/>
                <a:gd name="T29" fmla="*/ 102 h 130"/>
                <a:gd name="T30" fmla="*/ 13 w 86"/>
                <a:gd name="T31" fmla="*/ 94 h 130"/>
                <a:gd name="T32" fmla="*/ 7 w 86"/>
                <a:gd name="T33" fmla="*/ 84 h 130"/>
                <a:gd name="T34" fmla="*/ 0 w 86"/>
                <a:gd name="T35" fmla="*/ 75 h 130"/>
                <a:gd name="T36" fmla="*/ 3 w 86"/>
                <a:gd name="T37" fmla="*/ 65 h 130"/>
                <a:gd name="T38" fmla="*/ 7 w 86"/>
                <a:gd name="T39" fmla="*/ 58 h 130"/>
                <a:gd name="T40" fmla="*/ 9 w 86"/>
                <a:gd name="T41" fmla="*/ 52 h 130"/>
                <a:gd name="T42" fmla="*/ 14 w 86"/>
                <a:gd name="T43" fmla="*/ 49 h 130"/>
                <a:gd name="T44" fmla="*/ 19 w 86"/>
                <a:gd name="T45" fmla="*/ 45 h 130"/>
                <a:gd name="T46" fmla="*/ 25 w 86"/>
                <a:gd name="T47" fmla="*/ 41 h 130"/>
                <a:gd name="T48" fmla="*/ 30 w 86"/>
                <a:gd name="T49" fmla="*/ 35 h 130"/>
                <a:gd name="T50" fmla="*/ 33 w 86"/>
                <a:gd name="T51" fmla="*/ 32 h 130"/>
                <a:gd name="T52" fmla="*/ 34 w 86"/>
                <a:gd name="T53" fmla="*/ 27 h 130"/>
                <a:gd name="T54" fmla="*/ 34 w 86"/>
                <a:gd name="T55" fmla="*/ 24 h 130"/>
                <a:gd name="T56" fmla="*/ 34 w 86"/>
                <a:gd name="T57" fmla="*/ 19 h 130"/>
                <a:gd name="T58" fmla="*/ 33 w 86"/>
                <a:gd name="T59" fmla="*/ 9 h 130"/>
                <a:gd name="T60" fmla="*/ 30 w 86"/>
                <a:gd name="T61" fmla="*/ 0 h 130"/>
                <a:gd name="T62" fmla="*/ 43 w 86"/>
                <a:gd name="T63" fmla="*/ 8 h 130"/>
                <a:gd name="T64" fmla="*/ 55 w 86"/>
                <a:gd name="T65" fmla="*/ 16 h 130"/>
                <a:gd name="T66" fmla="*/ 66 w 86"/>
                <a:gd name="T67" fmla="*/ 26 h 130"/>
                <a:gd name="T68" fmla="*/ 79 w 86"/>
                <a:gd name="T69" fmla="*/ 38 h 130"/>
                <a:gd name="T70" fmla="*/ 86 w 86"/>
                <a:gd name="T71" fmla="*/ 45 h 130"/>
                <a:gd name="T72" fmla="*/ 83 w 86"/>
                <a:gd name="T73" fmla="*/ 54 h 130"/>
                <a:gd name="T74" fmla="*/ 82 w 86"/>
                <a:gd name="T75" fmla="*/ 62 h 130"/>
                <a:gd name="T76" fmla="*/ 79 w 86"/>
                <a:gd name="T77" fmla="*/ 70 h 13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6"/>
                <a:gd name="T118" fmla="*/ 0 h 130"/>
                <a:gd name="T119" fmla="*/ 86 w 86"/>
                <a:gd name="T120" fmla="*/ 130 h 13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6" h="130">
                  <a:moveTo>
                    <a:pt x="79" y="70"/>
                  </a:moveTo>
                  <a:lnTo>
                    <a:pt x="77" y="73"/>
                  </a:lnTo>
                  <a:lnTo>
                    <a:pt x="74" y="76"/>
                  </a:lnTo>
                  <a:lnTo>
                    <a:pt x="69" y="81"/>
                  </a:lnTo>
                  <a:lnTo>
                    <a:pt x="64" y="88"/>
                  </a:lnTo>
                  <a:lnTo>
                    <a:pt x="63" y="90"/>
                  </a:lnTo>
                  <a:lnTo>
                    <a:pt x="62" y="94"/>
                  </a:lnTo>
                  <a:lnTo>
                    <a:pt x="60" y="100"/>
                  </a:lnTo>
                  <a:lnTo>
                    <a:pt x="60" y="107"/>
                  </a:lnTo>
                  <a:lnTo>
                    <a:pt x="63" y="118"/>
                  </a:lnTo>
                  <a:lnTo>
                    <a:pt x="66" y="130"/>
                  </a:lnTo>
                  <a:lnTo>
                    <a:pt x="49" y="122"/>
                  </a:lnTo>
                  <a:lnTo>
                    <a:pt x="33" y="113"/>
                  </a:lnTo>
                  <a:lnTo>
                    <a:pt x="26" y="107"/>
                  </a:lnTo>
                  <a:lnTo>
                    <a:pt x="20" y="102"/>
                  </a:lnTo>
                  <a:lnTo>
                    <a:pt x="13" y="94"/>
                  </a:lnTo>
                  <a:lnTo>
                    <a:pt x="7" y="84"/>
                  </a:lnTo>
                  <a:lnTo>
                    <a:pt x="0" y="75"/>
                  </a:lnTo>
                  <a:lnTo>
                    <a:pt x="3" y="65"/>
                  </a:lnTo>
                  <a:lnTo>
                    <a:pt x="7" y="58"/>
                  </a:lnTo>
                  <a:lnTo>
                    <a:pt x="9" y="52"/>
                  </a:lnTo>
                  <a:lnTo>
                    <a:pt x="14" y="49"/>
                  </a:lnTo>
                  <a:lnTo>
                    <a:pt x="19" y="45"/>
                  </a:lnTo>
                  <a:lnTo>
                    <a:pt x="25" y="41"/>
                  </a:lnTo>
                  <a:lnTo>
                    <a:pt x="30" y="35"/>
                  </a:lnTo>
                  <a:lnTo>
                    <a:pt x="33" y="32"/>
                  </a:lnTo>
                  <a:lnTo>
                    <a:pt x="34" y="27"/>
                  </a:lnTo>
                  <a:lnTo>
                    <a:pt x="34" y="24"/>
                  </a:lnTo>
                  <a:lnTo>
                    <a:pt x="34" y="19"/>
                  </a:lnTo>
                  <a:lnTo>
                    <a:pt x="33" y="9"/>
                  </a:lnTo>
                  <a:lnTo>
                    <a:pt x="30" y="0"/>
                  </a:lnTo>
                  <a:lnTo>
                    <a:pt x="43" y="8"/>
                  </a:lnTo>
                  <a:lnTo>
                    <a:pt x="55" y="16"/>
                  </a:lnTo>
                  <a:lnTo>
                    <a:pt x="66" y="26"/>
                  </a:lnTo>
                  <a:lnTo>
                    <a:pt x="79" y="38"/>
                  </a:lnTo>
                  <a:lnTo>
                    <a:pt x="86" y="45"/>
                  </a:lnTo>
                  <a:lnTo>
                    <a:pt x="83" y="54"/>
                  </a:lnTo>
                  <a:lnTo>
                    <a:pt x="82" y="62"/>
                  </a:lnTo>
                  <a:lnTo>
                    <a:pt x="79" y="70"/>
                  </a:lnTo>
                  <a:close/>
                </a:path>
              </a:pathLst>
            </a:custGeom>
            <a:solidFill>
              <a:srgbClr val="844CD6"/>
            </a:solidFill>
            <a:ln w="9525">
              <a:noFill/>
              <a:round/>
              <a:headEnd/>
              <a:tailEnd/>
            </a:ln>
          </p:spPr>
          <p:txBody>
            <a:bodyPr/>
            <a:lstStyle/>
            <a:p>
              <a:endParaRPr lang="ru-RU"/>
            </a:p>
          </p:txBody>
        </p:sp>
        <p:sp>
          <p:nvSpPr>
            <p:cNvPr id="162491" name="Freeform 4148"/>
            <p:cNvSpPr>
              <a:spLocks/>
            </p:cNvSpPr>
            <p:nvPr/>
          </p:nvSpPr>
          <p:spPr bwMode="auto">
            <a:xfrm>
              <a:off x="2810" y="2390"/>
              <a:ext cx="85" cy="132"/>
            </a:xfrm>
            <a:custGeom>
              <a:avLst/>
              <a:gdLst>
                <a:gd name="T0" fmla="*/ 77 w 85"/>
                <a:gd name="T1" fmla="*/ 71 h 132"/>
                <a:gd name="T2" fmla="*/ 68 w 85"/>
                <a:gd name="T3" fmla="*/ 83 h 132"/>
                <a:gd name="T4" fmla="*/ 63 w 85"/>
                <a:gd name="T5" fmla="*/ 90 h 132"/>
                <a:gd name="T6" fmla="*/ 60 w 85"/>
                <a:gd name="T7" fmla="*/ 96 h 132"/>
                <a:gd name="T8" fmla="*/ 58 w 85"/>
                <a:gd name="T9" fmla="*/ 107 h 132"/>
                <a:gd name="T10" fmla="*/ 62 w 85"/>
                <a:gd name="T11" fmla="*/ 120 h 132"/>
                <a:gd name="T12" fmla="*/ 66 w 85"/>
                <a:gd name="T13" fmla="*/ 132 h 132"/>
                <a:gd name="T14" fmla="*/ 47 w 85"/>
                <a:gd name="T15" fmla="*/ 122 h 132"/>
                <a:gd name="T16" fmla="*/ 33 w 85"/>
                <a:gd name="T17" fmla="*/ 115 h 132"/>
                <a:gd name="T18" fmla="*/ 19 w 85"/>
                <a:gd name="T19" fmla="*/ 104 h 132"/>
                <a:gd name="T20" fmla="*/ 6 w 85"/>
                <a:gd name="T21" fmla="*/ 86 h 132"/>
                <a:gd name="T22" fmla="*/ 0 w 85"/>
                <a:gd name="T23" fmla="*/ 77 h 132"/>
                <a:gd name="T24" fmla="*/ 2 w 85"/>
                <a:gd name="T25" fmla="*/ 67 h 132"/>
                <a:gd name="T26" fmla="*/ 12 w 85"/>
                <a:gd name="T27" fmla="*/ 51 h 132"/>
                <a:gd name="T28" fmla="*/ 23 w 85"/>
                <a:gd name="T29" fmla="*/ 41 h 132"/>
                <a:gd name="T30" fmla="*/ 28 w 85"/>
                <a:gd name="T31" fmla="*/ 37 h 132"/>
                <a:gd name="T32" fmla="*/ 32 w 85"/>
                <a:gd name="T33" fmla="*/ 29 h 132"/>
                <a:gd name="T34" fmla="*/ 32 w 85"/>
                <a:gd name="T35" fmla="*/ 21 h 132"/>
                <a:gd name="T36" fmla="*/ 31 w 85"/>
                <a:gd name="T37" fmla="*/ 11 h 132"/>
                <a:gd name="T38" fmla="*/ 28 w 85"/>
                <a:gd name="T39" fmla="*/ 0 h 132"/>
                <a:gd name="T40" fmla="*/ 42 w 85"/>
                <a:gd name="T41" fmla="*/ 10 h 132"/>
                <a:gd name="T42" fmla="*/ 64 w 85"/>
                <a:gd name="T43" fmla="*/ 28 h 132"/>
                <a:gd name="T44" fmla="*/ 85 w 85"/>
                <a:gd name="T45" fmla="*/ 47 h 132"/>
                <a:gd name="T46" fmla="*/ 77 w 85"/>
                <a:gd name="T47" fmla="*/ 71 h 13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5"/>
                <a:gd name="T73" fmla="*/ 0 h 132"/>
                <a:gd name="T74" fmla="*/ 85 w 85"/>
                <a:gd name="T75" fmla="*/ 132 h 13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5" h="132">
                  <a:moveTo>
                    <a:pt x="77" y="71"/>
                  </a:moveTo>
                  <a:lnTo>
                    <a:pt x="68" y="83"/>
                  </a:lnTo>
                  <a:lnTo>
                    <a:pt x="63" y="90"/>
                  </a:lnTo>
                  <a:lnTo>
                    <a:pt x="60" y="96"/>
                  </a:lnTo>
                  <a:lnTo>
                    <a:pt x="58" y="107"/>
                  </a:lnTo>
                  <a:lnTo>
                    <a:pt x="62" y="120"/>
                  </a:lnTo>
                  <a:lnTo>
                    <a:pt x="66" y="132"/>
                  </a:lnTo>
                  <a:lnTo>
                    <a:pt x="47" y="122"/>
                  </a:lnTo>
                  <a:lnTo>
                    <a:pt x="33" y="115"/>
                  </a:lnTo>
                  <a:lnTo>
                    <a:pt x="19" y="104"/>
                  </a:lnTo>
                  <a:lnTo>
                    <a:pt x="6" y="86"/>
                  </a:lnTo>
                  <a:lnTo>
                    <a:pt x="0" y="77"/>
                  </a:lnTo>
                  <a:lnTo>
                    <a:pt x="2" y="67"/>
                  </a:lnTo>
                  <a:lnTo>
                    <a:pt x="12" y="51"/>
                  </a:lnTo>
                  <a:lnTo>
                    <a:pt x="23" y="41"/>
                  </a:lnTo>
                  <a:lnTo>
                    <a:pt x="28" y="37"/>
                  </a:lnTo>
                  <a:lnTo>
                    <a:pt x="32" y="29"/>
                  </a:lnTo>
                  <a:lnTo>
                    <a:pt x="32" y="21"/>
                  </a:lnTo>
                  <a:lnTo>
                    <a:pt x="31" y="11"/>
                  </a:lnTo>
                  <a:lnTo>
                    <a:pt x="28" y="0"/>
                  </a:lnTo>
                  <a:lnTo>
                    <a:pt x="42" y="10"/>
                  </a:lnTo>
                  <a:lnTo>
                    <a:pt x="64" y="28"/>
                  </a:lnTo>
                  <a:lnTo>
                    <a:pt x="85" y="47"/>
                  </a:lnTo>
                  <a:lnTo>
                    <a:pt x="77" y="71"/>
                  </a:lnTo>
                </a:path>
              </a:pathLst>
            </a:custGeom>
            <a:noFill/>
            <a:ln w="6350" cap="rnd">
              <a:solidFill>
                <a:srgbClr val="844CD6"/>
              </a:solidFill>
              <a:prstDash val="solid"/>
              <a:round/>
              <a:headEnd/>
              <a:tailEnd/>
            </a:ln>
          </p:spPr>
          <p:txBody>
            <a:bodyPr/>
            <a:lstStyle/>
            <a:p>
              <a:endParaRPr lang="ru-RU"/>
            </a:p>
          </p:txBody>
        </p:sp>
        <p:sp>
          <p:nvSpPr>
            <p:cNvPr id="162492" name="Freeform 4149"/>
            <p:cNvSpPr>
              <a:spLocks/>
            </p:cNvSpPr>
            <p:nvPr/>
          </p:nvSpPr>
          <p:spPr bwMode="auto">
            <a:xfrm>
              <a:off x="2795" y="2463"/>
              <a:ext cx="98" cy="96"/>
            </a:xfrm>
            <a:custGeom>
              <a:avLst/>
              <a:gdLst>
                <a:gd name="T0" fmla="*/ 16 w 98"/>
                <a:gd name="T1" fmla="*/ 0 h 96"/>
                <a:gd name="T2" fmla="*/ 20 w 98"/>
                <a:gd name="T3" fmla="*/ 9 h 96"/>
                <a:gd name="T4" fmla="*/ 26 w 98"/>
                <a:gd name="T5" fmla="*/ 18 h 96"/>
                <a:gd name="T6" fmla="*/ 30 w 98"/>
                <a:gd name="T7" fmla="*/ 25 h 96"/>
                <a:gd name="T8" fmla="*/ 35 w 98"/>
                <a:gd name="T9" fmla="*/ 29 h 96"/>
                <a:gd name="T10" fmla="*/ 39 w 98"/>
                <a:gd name="T11" fmla="*/ 31 h 96"/>
                <a:gd name="T12" fmla="*/ 48 w 98"/>
                <a:gd name="T13" fmla="*/ 36 h 96"/>
                <a:gd name="T14" fmla="*/ 56 w 98"/>
                <a:gd name="T15" fmla="*/ 41 h 96"/>
                <a:gd name="T16" fmla="*/ 65 w 98"/>
                <a:gd name="T17" fmla="*/ 47 h 96"/>
                <a:gd name="T18" fmla="*/ 75 w 98"/>
                <a:gd name="T19" fmla="*/ 53 h 96"/>
                <a:gd name="T20" fmla="*/ 85 w 98"/>
                <a:gd name="T21" fmla="*/ 58 h 96"/>
                <a:gd name="T22" fmla="*/ 91 w 98"/>
                <a:gd name="T23" fmla="*/ 64 h 96"/>
                <a:gd name="T24" fmla="*/ 94 w 98"/>
                <a:gd name="T25" fmla="*/ 69 h 96"/>
                <a:gd name="T26" fmla="*/ 97 w 98"/>
                <a:gd name="T27" fmla="*/ 74 h 96"/>
                <a:gd name="T28" fmla="*/ 98 w 98"/>
                <a:gd name="T29" fmla="*/ 78 h 96"/>
                <a:gd name="T30" fmla="*/ 97 w 98"/>
                <a:gd name="T31" fmla="*/ 83 h 96"/>
                <a:gd name="T32" fmla="*/ 96 w 98"/>
                <a:gd name="T33" fmla="*/ 88 h 96"/>
                <a:gd name="T34" fmla="*/ 92 w 98"/>
                <a:gd name="T35" fmla="*/ 91 h 96"/>
                <a:gd name="T36" fmla="*/ 88 w 98"/>
                <a:gd name="T37" fmla="*/ 93 h 96"/>
                <a:gd name="T38" fmla="*/ 81 w 98"/>
                <a:gd name="T39" fmla="*/ 94 h 96"/>
                <a:gd name="T40" fmla="*/ 75 w 98"/>
                <a:gd name="T41" fmla="*/ 96 h 96"/>
                <a:gd name="T42" fmla="*/ 67 w 98"/>
                <a:gd name="T43" fmla="*/ 96 h 96"/>
                <a:gd name="T44" fmla="*/ 51 w 98"/>
                <a:gd name="T45" fmla="*/ 96 h 96"/>
                <a:gd name="T46" fmla="*/ 37 w 98"/>
                <a:gd name="T47" fmla="*/ 93 h 96"/>
                <a:gd name="T48" fmla="*/ 28 w 98"/>
                <a:gd name="T49" fmla="*/ 89 h 96"/>
                <a:gd name="T50" fmla="*/ 22 w 98"/>
                <a:gd name="T51" fmla="*/ 87 h 96"/>
                <a:gd name="T52" fmla="*/ 16 w 98"/>
                <a:gd name="T53" fmla="*/ 82 h 96"/>
                <a:gd name="T54" fmla="*/ 13 w 98"/>
                <a:gd name="T55" fmla="*/ 78 h 96"/>
                <a:gd name="T56" fmla="*/ 5 w 98"/>
                <a:gd name="T57" fmla="*/ 68 h 96"/>
                <a:gd name="T58" fmla="*/ 2 w 98"/>
                <a:gd name="T59" fmla="*/ 61 h 96"/>
                <a:gd name="T60" fmla="*/ 0 w 98"/>
                <a:gd name="T61" fmla="*/ 55 h 96"/>
                <a:gd name="T62" fmla="*/ 0 w 98"/>
                <a:gd name="T63" fmla="*/ 50 h 96"/>
                <a:gd name="T64" fmla="*/ 0 w 98"/>
                <a:gd name="T65" fmla="*/ 46 h 96"/>
                <a:gd name="T66" fmla="*/ 2 w 98"/>
                <a:gd name="T67" fmla="*/ 36 h 96"/>
                <a:gd name="T68" fmla="*/ 3 w 98"/>
                <a:gd name="T69" fmla="*/ 29 h 96"/>
                <a:gd name="T70" fmla="*/ 7 w 98"/>
                <a:gd name="T71" fmla="*/ 19 h 96"/>
                <a:gd name="T72" fmla="*/ 13 w 98"/>
                <a:gd name="T73" fmla="*/ 5 h 96"/>
                <a:gd name="T74" fmla="*/ 16 w 98"/>
                <a:gd name="T75" fmla="*/ 0 h 9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8"/>
                <a:gd name="T115" fmla="*/ 0 h 96"/>
                <a:gd name="T116" fmla="*/ 98 w 98"/>
                <a:gd name="T117" fmla="*/ 96 h 9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8" h="96">
                  <a:moveTo>
                    <a:pt x="16" y="0"/>
                  </a:moveTo>
                  <a:lnTo>
                    <a:pt x="20" y="9"/>
                  </a:lnTo>
                  <a:lnTo>
                    <a:pt x="26" y="18"/>
                  </a:lnTo>
                  <a:lnTo>
                    <a:pt x="30" y="25"/>
                  </a:lnTo>
                  <a:lnTo>
                    <a:pt x="35" y="29"/>
                  </a:lnTo>
                  <a:lnTo>
                    <a:pt x="39" y="31"/>
                  </a:lnTo>
                  <a:lnTo>
                    <a:pt x="48" y="36"/>
                  </a:lnTo>
                  <a:lnTo>
                    <a:pt x="56" y="41"/>
                  </a:lnTo>
                  <a:lnTo>
                    <a:pt x="65" y="47"/>
                  </a:lnTo>
                  <a:lnTo>
                    <a:pt x="75" y="53"/>
                  </a:lnTo>
                  <a:lnTo>
                    <a:pt x="85" y="58"/>
                  </a:lnTo>
                  <a:lnTo>
                    <a:pt x="91" y="64"/>
                  </a:lnTo>
                  <a:lnTo>
                    <a:pt x="94" y="69"/>
                  </a:lnTo>
                  <a:lnTo>
                    <a:pt x="97" y="74"/>
                  </a:lnTo>
                  <a:lnTo>
                    <a:pt x="98" y="78"/>
                  </a:lnTo>
                  <a:lnTo>
                    <a:pt x="97" y="83"/>
                  </a:lnTo>
                  <a:lnTo>
                    <a:pt x="96" y="88"/>
                  </a:lnTo>
                  <a:lnTo>
                    <a:pt x="92" y="91"/>
                  </a:lnTo>
                  <a:lnTo>
                    <a:pt x="88" y="93"/>
                  </a:lnTo>
                  <a:lnTo>
                    <a:pt x="81" y="94"/>
                  </a:lnTo>
                  <a:lnTo>
                    <a:pt x="75" y="96"/>
                  </a:lnTo>
                  <a:lnTo>
                    <a:pt x="67" y="96"/>
                  </a:lnTo>
                  <a:lnTo>
                    <a:pt x="51" y="96"/>
                  </a:lnTo>
                  <a:lnTo>
                    <a:pt x="37" y="93"/>
                  </a:lnTo>
                  <a:lnTo>
                    <a:pt x="28" y="89"/>
                  </a:lnTo>
                  <a:lnTo>
                    <a:pt x="22" y="87"/>
                  </a:lnTo>
                  <a:lnTo>
                    <a:pt x="16" y="82"/>
                  </a:lnTo>
                  <a:lnTo>
                    <a:pt x="13" y="78"/>
                  </a:lnTo>
                  <a:lnTo>
                    <a:pt x="5" y="68"/>
                  </a:lnTo>
                  <a:lnTo>
                    <a:pt x="2" y="61"/>
                  </a:lnTo>
                  <a:lnTo>
                    <a:pt x="0" y="55"/>
                  </a:lnTo>
                  <a:lnTo>
                    <a:pt x="0" y="50"/>
                  </a:lnTo>
                  <a:lnTo>
                    <a:pt x="0" y="46"/>
                  </a:lnTo>
                  <a:lnTo>
                    <a:pt x="2" y="36"/>
                  </a:lnTo>
                  <a:lnTo>
                    <a:pt x="3" y="29"/>
                  </a:lnTo>
                  <a:lnTo>
                    <a:pt x="7" y="19"/>
                  </a:lnTo>
                  <a:lnTo>
                    <a:pt x="13" y="5"/>
                  </a:lnTo>
                  <a:lnTo>
                    <a:pt x="16" y="0"/>
                  </a:lnTo>
                  <a:close/>
                </a:path>
              </a:pathLst>
            </a:custGeom>
            <a:solidFill>
              <a:srgbClr val="C195DB"/>
            </a:solidFill>
            <a:ln w="9525">
              <a:noFill/>
              <a:round/>
              <a:headEnd/>
              <a:tailEnd/>
            </a:ln>
          </p:spPr>
          <p:txBody>
            <a:bodyPr/>
            <a:lstStyle/>
            <a:p>
              <a:endParaRPr lang="ru-RU"/>
            </a:p>
          </p:txBody>
        </p:sp>
        <p:sp>
          <p:nvSpPr>
            <p:cNvPr id="162493" name="Freeform 4150"/>
            <p:cNvSpPr>
              <a:spLocks/>
            </p:cNvSpPr>
            <p:nvPr/>
          </p:nvSpPr>
          <p:spPr bwMode="auto">
            <a:xfrm>
              <a:off x="2793" y="2463"/>
              <a:ext cx="97" cy="96"/>
            </a:xfrm>
            <a:custGeom>
              <a:avLst/>
              <a:gdLst>
                <a:gd name="T0" fmla="*/ 18 w 97"/>
                <a:gd name="T1" fmla="*/ 0 h 96"/>
                <a:gd name="T2" fmla="*/ 21 w 97"/>
                <a:gd name="T3" fmla="*/ 9 h 96"/>
                <a:gd name="T4" fmla="*/ 32 w 97"/>
                <a:gd name="T5" fmla="*/ 25 h 96"/>
                <a:gd name="T6" fmla="*/ 40 w 97"/>
                <a:gd name="T7" fmla="*/ 31 h 96"/>
                <a:gd name="T8" fmla="*/ 48 w 97"/>
                <a:gd name="T9" fmla="*/ 36 h 96"/>
                <a:gd name="T10" fmla="*/ 56 w 97"/>
                <a:gd name="T11" fmla="*/ 41 h 96"/>
                <a:gd name="T12" fmla="*/ 66 w 97"/>
                <a:gd name="T13" fmla="*/ 47 h 96"/>
                <a:gd name="T14" fmla="*/ 84 w 97"/>
                <a:gd name="T15" fmla="*/ 58 h 96"/>
                <a:gd name="T16" fmla="*/ 91 w 97"/>
                <a:gd name="T17" fmla="*/ 64 h 96"/>
                <a:gd name="T18" fmla="*/ 94 w 97"/>
                <a:gd name="T19" fmla="*/ 68 h 96"/>
                <a:gd name="T20" fmla="*/ 97 w 97"/>
                <a:gd name="T21" fmla="*/ 74 h 96"/>
                <a:gd name="T22" fmla="*/ 97 w 97"/>
                <a:gd name="T23" fmla="*/ 83 h 96"/>
                <a:gd name="T24" fmla="*/ 92 w 97"/>
                <a:gd name="T25" fmla="*/ 89 h 96"/>
                <a:gd name="T26" fmla="*/ 81 w 97"/>
                <a:gd name="T27" fmla="*/ 94 h 96"/>
                <a:gd name="T28" fmla="*/ 67 w 97"/>
                <a:gd name="T29" fmla="*/ 96 h 96"/>
                <a:gd name="T30" fmla="*/ 37 w 97"/>
                <a:gd name="T31" fmla="*/ 91 h 96"/>
                <a:gd name="T32" fmla="*/ 23 w 97"/>
                <a:gd name="T33" fmla="*/ 87 h 96"/>
                <a:gd name="T34" fmla="*/ 18 w 97"/>
                <a:gd name="T35" fmla="*/ 82 h 96"/>
                <a:gd name="T36" fmla="*/ 13 w 97"/>
                <a:gd name="T37" fmla="*/ 78 h 96"/>
                <a:gd name="T38" fmla="*/ 5 w 97"/>
                <a:gd name="T39" fmla="*/ 66 h 96"/>
                <a:gd name="T40" fmla="*/ 0 w 97"/>
                <a:gd name="T41" fmla="*/ 53 h 96"/>
                <a:gd name="T42" fmla="*/ 2 w 97"/>
                <a:gd name="T43" fmla="*/ 36 h 96"/>
                <a:gd name="T44" fmla="*/ 7 w 97"/>
                <a:gd name="T45" fmla="*/ 19 h 96"/>
                <a:gd name="T46" fmla="*/ 18 w 97"/>
                <a:gd name="T47" fmla="*/ 0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7"/>
                <a:gd name="T73" fmla="*/ 0 h 96"/>
                <a:gd name="T74" fmla="*/ 97 w 97"/>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7" h="96">
                  <a:moveTo>
                    <a:pt x="18" y="0"/>
                  </a:moveTo>
                  <a:lnTo>
                    <a:pt x="21" y="9"/>
                  </a:lnTo>
                  <a:lnTo>
                    <a:pt x="32" y="25"/>
                  </a:lnTo>
                  <a:lnTo>
                    <a:pt x="40" y="31"/>
                  </a:lnTo>
                  <a:lnTo>
                    <a:pt x="48" y="36"/>
                  </a:lnTo>
                  <a:lnTo>
                    <a:pt x="56" y="41"/>
                  </a:lnTo>
                  <a:lnTo>
                    <a:pt x="66" y="47"/>
                  </a:lnTo>
                  <a:lnTo>
                    <a:pt x="84" y="58"/>
                  </a:lnTo>
                  <a:lnTo>
                    <a:pt x="91" y="64"/>
                  </a:lnTo>
                  <a:lnTo>
                    <a:pt x="94" y="68"/>
                  </a:lnTo>
                  <a:lnTo>
                    <a:pt x="97" y="74"/>
                  </a:lnTo>
                  <a:lnTo>
                    <a:pt x="97" y="83"/>
                  </a:lnTo>
                  <a:lnTo>
                    <a:pt x="92" y="89"/>
                  </a:lnTo>
                  <a:lnTo>
                    <a:pt x="81" y="94"/>
                  </a:lnTo>
                  <a:lnTo>
                    <a:pt x="67" y="96"/>
                  </a:lnTo>
                  <a:lnTo>
                    <a:pt x="37" y="91"/>
                  </a:lnTo>
                  <a:lnTo>
                    <a:pt x="23" y="87"/>
                  </a:lnTo>
                  <a:lnTo>
                    <a:pt x="18" y="82"/>
                  </a:lnTo>
                  <a:lnTo>
                    <a:pt x="13" y="78"/>
                  </a:lnTo>
                  <a:lnTo>
                    <a:pt x="5" y="66"/>
                  </a:lnTo>
                  <a:lnTo>
                    <a:pt x="0" y="53"/>
                  </a:lnTo>
                  <a:lnTo>
                    <a:pt x="2" y="36"/>
                  </a:lnTo>
                  <a:lnTo>
                    <a:pt x="7" y="19"/>
                  </a:lnTo>
                  <a:lnTo>
                    <a:pt x="18" y="0"/>
                  </a:lnTo>
                </a:path>
              </a:pathLst>
            </a:custGeom>
            <a:noFill/>
            <a:ln w="4763" cap="rnd">
              <a:solidFill>
                <a:srgbClr val="844CD6"/>
              </a:solidFill>
              <a:prstDash val="solid"/>
              <a:round/>
              <a:headEnd/>
              <a:tailEnd/>
            </a:ln>
          </p:spPr>
          <p:txBody>
            <a:bodyPr/>
            <a:lstStyle/>
            <a:p>
              <a:endParaRPr lang="ru-RU"/>
            </a:p>
          </p:txBody>
        </p:sp>
        <p:sp>
          <p:nvSpPr>
            <p:cNvPr id="162494" name="Freeform 4151"/>
            <p:cNvSpPr>
              <a:spLocks/>
            </p:cNvSpPr>
            <p:nvPr/>
          </p:nvSpPr>
          <p:spPr bwMode="auto">
            <a:xfrm>
              <a:off x="3005" y="2096"/>
              <a:ext cx="87" cy="129"/>
            </a:xfrm>
            <a:custGeom>
              <a:avLst/>
              <a:gdLst>
                <a:gd name="T0" fmla="*/ 79 w 87"/>
                <a:gd name="T1" fmla="*/ 69 h 129"/>
                <a:gd name="T2" fmla="*/ 77 w 87"/>
                <a:gd name="T3" fmla="*/ 72 h 129"/>
                <a:gd name="T4" fmla="*/ 75 w 87"/>
                <a:gd name="T5" fmla="*/ 75 h 129"/>
                <a:gd name="T6" fmla="*/ 70 w 87"/>
                <a:gd name="T7" fmla="*/ 82 h 129"/>
                <a:gd name="T8" fmla="*/ 65 w 87"/>
                <a:gd name="T9" fmla="*/ 86 h 129"/>
                <a:gd name="T10" fmla="*/ 64 w 87"/>
                <a:gd name="T11" fmla="*/ 89 h 129"/>
                <a:gd name="T12" fmla="*/ 62 w 87"/>
                <a:gd name="T13" fmla="*/ 94 h 129"/>
                <a:gd name="T14" fmla="*/ 60 w 87"/>
                <a:gd name="T15" fmla="*/ 99 h 129"/>
                <a:gd name="T16" fmla="*/ 60 w 87"/>
                <a:gd name="T17" fmla="*/ 105 h 129"/>
                <a:gd name="T18" fmla="*/ 64 w 87"/>
                <a:gd name="T19" fmla="*/ 116 h 129"/>
                <a:gd name="T20" fmla="*/ 67 w 87"/>
                <a:gd name="T21" fmla="*/ 129 h 129"/>
                <a:gd name="T22" fmla="*/ 49 w 87"/>
                <a:gd name="T23" fmla="*/ 121 h 129"/>
                <a:gd name="T24" fmla="*/ 34 w 87"/>
                <a:gd name="T25" fmla="*/ 111 h 129"/>
                <a:gd name="T26" fmla="*/ 28 w 87"/>
                <a:gd name="T27" fmla="*/ 106 h 129"/>
                <a:gd name="T28" fmla="*/ 21 w 87"/>
                <a:gd name="T29" fmla="*/ 101 h 129"/>
                <a:gd name="T30" fmla="*/ 13 w 87"/>
                <a:gd name="T31" fmla="*/ 93 h 129"/>
                <a:gd name="T32" fmla="*/ 7 w 87"/>
                <a:gd name="T33" fmla="*/ 84 h 129"/>
                <a:gd name="T34" fmla="*/ 0 w 87"/>
                <a:gd name="T35" fmla="*/ 74 h 129"/>
                <a:gd name="T36" fmla="*/ 4 w 87"/>
                <a:gd name="T37" fmla="*/ 64 h 129"/>
                <a:gd name="T38" fmla="*/ 7 w 87"/>
                <a:gd name="T39" fmla="*/ 56 h 129"/>
                <a:gd name="T40" fmla="*/ 10 w 87"/>
                <a:gd name="T41" fmla="*/ 54 h 129"/>
                <a:gd name="T42" fmla="*/ 13 w 87"/>
                <a:gd name="T43" fmla="*/ 49 h 129"/>
                <a:gd name="T44" fmla="*/ 19 w 87"/>
                <a:gd name="T45" fmla="*/ 45 h 129"/>
                <a:gd name="T46" fmla="*/ 26 w 87"/>
                <a:gd name="T47" fmla="*/ 41 h 129"/>
                <a:gd name="T48" fmla="*/ 30 w 87"/>
                <a:gd name="T49" fmla="*/ 34 h 129"/>
                <a:gd name="T50" fmla="*/ 34 w 87"/>
                <a:gd name="T51" fmla="*/ 32 h 129"/>
                <a:gd name="T52" fmla="*/ 35 w 87"/>
                <a:gd name="T53" fmla="*/ 28 h 129"/>
                <a:gd name="T54" fmla="*/ 35 w 87"/>
                <a:gd name="T55" fmla="*/ 24 h 129"/>
                <a:gd name="T56" fmla="*/ 35 w 87"/>
                <a:gd name="T57" fmla="*/ 19 h 129"/>
                <a:gd name="T58" fmla="*/ 34 w 87"/>
                <a:gd name="T59" fmla="*/ 9 h 129"/>
                <a:gd name="T60" fmla="*/ 30 w 87"/>
                <a:gd name="T61" fmla="*/ 0 h 129"/>
                <a:gd name="T62" fmla="*/ 43 w 87"/>
                <a:gd name="T63" fmla="*/ 8 h 129"/>
                <a:gd name="T64" fmla="*/ 56 w 87"/>
                <a:gd name="T65" fmla="*/ 15 h 129"/>
                <a:gd name="T66" fmla="*/ 67 w 87"/>
                <a:gd name="T67" fmla="*/ 25 h 129"/>
                <a:gd name="T68" fmla="*/ 79 w 87"/>
                <a:gd name="T69" fmla="*/ 37 h 129"/>
                <a:gd name="T70" fmla="*/ 87 w 87"/>
                <a:gd name="T71" fmla="*/ 44 h 129"/>
                <a:gd name="T72" fmla="*/ 84 w 87"/>
                <a:gd name="T73" fmla="*/ 54 h 129"/>
                <a:gd name="T74" fmla="*/ 82 w 87"/>
                <a:gd name="T75" fmla="*/ 61 h 129"/>
                <a:gd name="T76" fmla="*/ 79 w 87"/>
                <a:gd name="T77" fmla="*/ 69 h 12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7"/>
                <a:gd name="T118" fmla="*/ 0 h 129"/>
                <a:gd name="T119" fmla="*/ 87 w 87"/>
                <a:gd name="T120" fmla="*/ 129 h 12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7" h="129">
                  <a:moveTo>
                    <a:pt x="79" y="69"/>
                  </a:moveTo>
                  <a:lnTo>
                    <a:pt x="77" y="72"/>
                  </a:lnTo>
                  <a:lnTo>
                    <a:pt x="75" y="75"/>
                  </a:lnTo>
                  <a:lnTo>
                    <a:pt x="70" y="82"/>
                  </a:lnTo>
                  <a:lnTo>
                    <a:pt x="65" y="86"/>
                  </a:lnTo>
                  <a:lnTo>
                    <a:pt x="64" y="89"/>
                  </a:lnTo>
                  <a:lnTo>
                    <a:pt x="62" y="94"/>
                  </a:lnTo>
                  <a:lnTo>
                    <a:pt x="60" y="99"/>
                  </a:lnTo>
                  <a:lnTo>
                    <a:pt x="60" y="105"/>
                  </a:lnTo>
                  <a:lnTo>
                    <a:pt x="64" y="116"/>
                  </a:lnTo>
                  <a:lnTo>
                    <a:pt x="67" y="129"/>
                  </a:lnTo>
                  <a:lnTo>
                    <a:pt x="49" y="121"/>
                  </a:lnTo>
                  <a:lnTo>
                    <a:pt x="34" y="111"/>
                  </a:lnTo>
                  <a:lnTo>
                    <a:pt x="28" y="106"/>
                  </a:lnTo>
                  <a:lnTo>
                    <a:pt x="21" y="101"/>
                  </a:lnTo>
                  <a:lnTo>
                    <a:pt x="13" y="93"/>
                  </a:lnTo>
                  <a:lnTo>
                    <a:pt x="7" y="84"/>
                  </a:lnTo>
                  <a:lnTo>
                    <a:pt x="0" y="74"/>
                  </a:lnTo>
                  <a:lnTo>
                    <a:pt x="4" y="64"/>
                  </a:lnTo>
                  <a:lnTo>
                    <a:pt x="7" y="56"/>
                  </a:lnTo>
                  <a:lnTo>
                    <a:pt x="10" y="54"/>
                  </a:lnTo>
                  <a:lnTo>
                    <a:pt x="13" y="49"/>
                  </a:lnTo>
                  <a:lnTo>
                    <a:pt x="19" y="45"/>
                  </a:lnTo>
                  <a:lnTo>
                    <a:pt x="26" y="41"/>
                  </a:lnTo>
                  <a:lnTo>
                    <a:pt x="30" y="34"/>
                  </a:lnTo>
                  <a:lnTo>
                    <a:pt x="34" y="32"/>
                  </a:lnTo>
                  <a:lnTo>
                    <a:pt x="35" y="28"/>
                  </a:lnTo>
                  <a:lnTo>
                    <a:pt x="35" y="24"/>
                  </a:lnTo>
                  <a:lnTo>
                    <a:pt x="35" y="19"/>
                  </a:lnTo>
                  <a:lnTo>
                    <a:pt x="34" y="9"/>
                  </a:lnTo>
                  <a:lnTo>
                    <a:pt x="30" y="0"/>
                  </a:lnTo>
                  <a:lnTo>
                    <a:pt x="43" y="8"/>
                  </a:lnTo>
                  <a:lnTo>
                    <a:pt x="56" y="15"/>
                  </a:lnTo>
                  <a:lnTo>
                    <a:pt x="67" y="25"/>
                  </a:lnTo>
                  <a:lnTo>
                    <a:pt x="79" y="37"/>
                  </a:lnTo>
                  <a:lnTo>
                    <a:pt x="87" y="44"/>
                  </a:lnTo>
                  <a:lnTo>
                    <a:pt x="84" y="54"/>
                  </a:lnTo>
                  <a:lnTo>
                    <a:pt x="82" y="61"/>
                  </a:lnTo>
                  <a:lnTo>
                    <a:pt x="79" y="69"/>
                  </a:lnTo>
                  <a:close/>
                </a:path>
              </a:pathLst>
            </a:custGeom>
            <a:solidFill>
              <a:srgbClr val="F5EBAC"/>
            </a:solidFill>
            <a:ln w="9525">
              <a:noFill/>
              <a:round/>
              <a:headEnd/>
              <a:tailEnd/>
            </a:ln>
          </p:spPr>
          <p:txBody>
            <a:bodyPr/>
            <a:lstStyle/>
            <a:p>
              <a:endParaRPr lang="ru-RU"/>
            </a:p>
          </p:txBody>
        </p:sp>
        <p:sp>
          <p:nvSpPr>
            <p:cNvPr id="162495" name="Freeform 4152"/>
            <p:cNvSpPr>
              <a:spLocks/>
            </p:cNvSpPr>
            <p:nvPr/>
          </p:nvSpPr>
          <p:spPr bwMode="auto">
            <a:xfrm>
              <a:off x="3005" y="2096"/>
              <a:ext cx="85" cy="129"/>
            </a:xfrm>
            <a:custGeom>
              <a:avLst/>
              <a:gdLst>
                <a:gd name="T0" fmla="*/ 78 w 85"/>
                <a:gd name="T1" fmla="*/ 69 h 129"/>
                <a:gd name="T2" fmla="*/ 68 w 85"/>
                <a:gd name="T3" fmla="*/ 80 h 129"/>
                <a:gd name="T4" fmla="*/ 64 w 85"/>
                <a:gd name="T5" fmla="*/ 86 h 129"/>
                <a:gd name="T6" fmla="*/ 60 w 85"/>
                <a:gd name="T7" fmla="*/ 93 h 129"/>
                <a:gd name="T8" fmla="*/ 59 w 85"/>
                <a:gd name="T9" fmla="*/ 105 h 129"/>
                <a:gd name="T10" fmla="*/ 62 w 85"/>
                <a:gd name="T11" fmla="*/ 116 h 129"/>
                <a:gd name="T12" fmla="*/ 67 w 85"/>
                <a:gd name="T13" fmla="*/ 129 h 129"/>
                <a:gd name="T14" fmla="*/ 48 w 85"/>
                <a:gd name="T15" fmla="*/ 121 h 129"/>
                <a:gd name="T16" fmla="*/ 34 w 85"/>
                <a:gd name="T17" fmla="*/ 111 h 129"/>
                <a:gd name="T18" fmla="*/ 19 w 85"/>
                <a:gd name="T19" fmla="*/ 101 h 129"/>
                <a:gd name="T20" fmla="*/ 6 w 85"/>
                <a:gd name="T21" fmla="*/ 83 h 129"/>
                <a:gd name="T22" fmla="*/ 0 w 85"/>
                <a:gd name="T23" fmla="*/ 74 h 129"/>
                <a:gd name="T24" fmla="*/ 2 w 85"/>
                <a:gd name="T25" fmla="*/ 64 h 129"/>
                <a:gd name="T26" fmla="*/ 13 w 85"/>
                <a:gd name="T27" fmla="*/ 49 h 129"/>
                <a:gd name="T28" fmla="*/ 24 w 85"/>
                <a:gd name="T29" fmla="*/ 41 h 129"/>
                <a:gd name="T30" fmla="*/ 29 w 85"/>
                <a:gd name="T31" fmla="*/ 34 h 129"/>
                <a:gd name="T32" fmla="*/ 34 w 85"/>
                <a:gd name="T33" fmla="*/ 28 h 129"/>
                <a:gd name="T34" fmla="*/ 34 w 85"/>
                <a:gd name="T35" fmla="*/ 19 h 129"/>
                <a:gd name="T36" fmla="*/ 32 w 85"/>
                <a:gd name="T37" fmla="*/ 9 h 129"/>
                <a:gd name="T38" fmla="*/ 29 w 85"/>
                <a:gd name="T39" fmla="*/ 0 h 129"/>
                <a:gd name="T40" fmla="*/ 41 w 85"/>
                <a:gd name="T41" fmla="*/ 8 h 129"/>
                <a:gd name="T42" fmla="*/ 65 w 85"/>
                <a:gd name="T43" fmla="*/ 25 h 129"/>
                <a:gd name="T44" fmla="*/ 85 w 85"/>
                <a:gd name="T45" fmla="*/ 44 h 129"/>
                <a:gd name="T46" fmla="*/ 78 w 85"/>
                <a:gd name="T47" fmla="*/ 69 h 1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5"/>
                <a:gd name="T73" fmla="*/ 0 h 129"/>
                <a:gd name="T74" fmla="*/ 85 w 85"/>
                <a:gd name="T75" fmla="*/ 129 h 1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5" h="129">
                  <a:moveTo>
                    <a:pt x="78" y="69"/>
                  </a:moveTo>
                  <a:lnTo>
                    <a:pt x="68" y="80"/>
                  </a:lnTo>
                  <a:lnTo>
                    <a:pt x="64" y="86"/>
                  </a:lnTo>
                  <a:lnTo>
                    <a:pt x="60" y="93"/>
                  </a:lnTo>
                  <a:lnTo>
                    <a:pt x="59" y="105"/>
                  </a:lnTo>
                  <a:lnTo>
                    <a:pt x="62" y="116"/>
                  </a:lnTo>
                  <a:lnTo>
                    <a:pt x="67" y="129"/>
                  </a:lnTo>
                  <a:lnTo>
                    <a:pt x="48" y="121"/>
                  </a:lnTo>
                  <a:lnTo>
                    <a:pt x="34" y="111"/>
                  </a:lnTo>
                  <a:lnTo>
                    <a:pt x="19" y="101"/>
                  </a:lnTo>
                  <a:lnTo>
                    <a:pt x="6" y="83"/>
                  </a:lnTo>
                  <a:lnTo>
                    <a:pt x="0" y="74"/>
                  </a:lnTo>
                  <a:lnTo>
                    <a:pt x="2" y="64"/>
                  </a:lnTo>
                  <a:lnTo>
                    <a:pt x="13" y="49"/>
                  </a:lnTo>
                  <a:lnTo>
                    <a:pt x="24" y="41"/>
                  </a:lnTo>
                  <a:lnTo>
                    <a:pt x="29" y="34"/>
                  </a:lnTo>
                  <a:lnTo>
                    <a:pt x="34" y="28"/>
                  </a:lnTo>
                  <a:lnTo>
                    <a:pt x="34" y="19"/>
                  </a:lnTo>
                  <a:lnTo>
                    <a:pt x="32" y="9"/>
                  </a:lnTo>
                  <a:lnTo>
                    <a:pt x="29" y="0"/>
                  </a:lnTo>
                  <a:lnTo>
                    <a:pt x="41" y="8"/>
                  </a:lnTo>
                  <a:lnTo>
                    <a:pt x="65" y="25"/>
                  </a:lnTo>
                  <a:lnTo>
                    <a:pt x="85" y="44"/>
                  </a:lnTo>
                  <a:lnTo>
                    <a:pt x="78" y="69"/>
                  </a:lnTo>
                </a:path>
              </a:pathLst>
            </a:custGeom>
            <a:noFill/>
            <a:ln w="6350" cap="rnd">
              <a:solidFill>
                <a:srgbClr val="D3C081"/>
              </a:solidFill>
              <a:prstDash val="solid"/>
              <a:round/>
              <a:headEnd/>
              <a:tailEnd/>
            </a:ln>
          </p:spPr>
          <p:txBody>
            <a:bodyPr/>
            <a:lstStyle/>
            <a:p>
              <a:endParaRPr lang="ru-RU"/>
            </a:p>
          </p:txBody>
        </p:sp>
        <p:sp>
          <p:nvSpPr>
            <p:cNvPr id="162496" name="Freeform 4153"/>
            <p:cNvSpPr>
              <a:spLocks/>
            </p:cNvSpPr>
            <p:nvPr/>
          </p:nvSpPr>
          <p:spPr bwMode="auto">
            <a:xfrm>
              <a:off x="3007" y="1934"/>
              <a:ext cx="101" cy="122"/>
            </a:xfrm>
            <a:custGeom>
              <a:avLst/>
              <a:gdLst>
                <a:gd name="T0" fmla="*/ 0 w 101"/>
                <a:gd name="T1" fmla="*/ 65 h 122"/>
                <a:gd name="T2" fmla="*/ 3 w 101"/>
                <a:gd name="T3" fmla="*/ 69 h 122"/>
                <a:gd name="T4" fmla="*/ 7 w 101"/>
                <a:gd name="T5" fmla="*/ 75 h 122"/>
                <a:gd name="T6" fmla="*/ 17 w 101"/>
                <a:gd name="T7" fmla="*/ 84 h 122"/>
                <a:gd name="T8" fmla="*/ 24 w 101"/>
                <a:gd name="T9" fmla="*/ 88 h 122"/>
                <a:gd name="T10" fmla="*/ 28 w 101"/>
                <a:gd name="T11" fmla="*/ 92 h 122"/>
                <a:gd name="T12" fmla="*/ 39 w 101"/>
                <a:gd name="T13" fmla="*/ 99 h 122"/>
                <a:gd name="T14" fmla="*/ 73 w 101"/>
                <a:gd name="T15" fmla="*/ 122 h 122"/>
                <a:gd name="T16" fmla="*/ 68 w 101"/>
                <a:gd name="T17" fmla="*/ 116 h 122"/>
                <a:gd name="T18" fmla="*/ 63 w 101"/>
                <a:gd name="T19" fmla="*/ 110 h 122"/>
                <a:gd name="T20" fmla="*/ 60 w 101"/>
                <a:gd name="T21" fmla="*/ 104 h 122"/>
                <a:gd name="T22" fmla="*/ 58 w 101"/>
                <a:gd name="T23" fmla="*/ 99 h 122"/>
                <a:gd name="T24" fmla="*/ 57 w 101"/>
                <a:gd name="T25" fmla="*/ 96 h 122"/>
                <a:gd name="T26" fmla="*/ 56 w 101"/>
                <a:gd name="T27" fmla="*/ 93 h 122"/>
                <a:gd name="T28" fmla="*/ 56 w 101"/>
                <a:gd name="T29" fmla="*/ 90 h 122"/>
                <a:gd name="T30" fmla="*/ 57 w 101"/>
                <a:gd name="T31" fmla="*/ 86 h 122"/>
                <a:gd name="T32" fmla="*/ 58 w 101"/>
                <a:gd name="T33" fmla="*/ 82 h 122"/>
                <a:gd name="T34" fmla="*/ 63 w 101"/>
                <a:gd name="T35" fmla="*/ 77 h 122"/>
                <a:gd name="T36" fmla="*/ 68 w 101"/>
                <a:gd name="T37" fmla="*/ 73 h 122"/>
                <a:gd name="T38" fmla="*/ 75 w 101"/>
                <a:gd name="T39" fmla="*/ 69 h 122"/>
                <a:gd name="T40" fmla="*/ 81 w 101"/>
                <a:gd name="T41" fmla="*/ 66 h 122"/>
                <a:gd name="T42" fmla="*/ 84 w 101"/>
                <a:gd name="T43" fmla="*/ 65 h 122"/>
                <a:gd name="T44" fmla="*/ 85 w 101"/>
                <a:gd name="T45" fmla="*/ 63 h 122"/>
                <a:gd name="T46" fmla="*/ 94 w 101"/>
                <a:gd name="T47" fmla="*/ 56 h 122"/>
                <a:gd name="T48" fmla="*/ 98 w 101"/>
                <a:gd name="T49" fmla="*/ 46 h 122"/>
                <a:gd name="T50" fmla="*/ 99 w 101"/>
                <a:gd name="T51" fmla="*/ 41 h 122"/>
                <a:gd name="T52" fmla="*/ 99 w 101"/>
                <a:gd name="T53" fmla="*/ 37 h 122"/>
                <a:gd name="T54" fmla="*/ 101 w 101"/>
                <a:gd name="T55" fmla="*/ 28 h 122"/>
                <a:gd name="T56" fmla="*/ 99 w 101"/>
                <a:gd name="T57" fmla="*/ 24 h 122"/>
                <a:gd name="T58" fmla="*/ 99 w 101"/>
                <a:gd name="T59" fmla="*/ 17 h 122"/>
                <a:gd name="T60" fmla="*/ 96 w 101"/>
                <a:gd name="T61" fmla="*/ 13 h 122"/>
                <a:gd name="T62" fmla="*/ 93 w 101"/>
                <a:gd name="T63" fmla="*/ 7 h 122"/>
                <a:gd name="T64" fmla="*/ 90 w 101"/>
                <a:gd name="T65" fmla="*/ 7 h 122"/>
                <a:gd name="T66" fmla="*/ 88 w 101"/>
                <a:gd name="T67" fmla="*/ 5 h 122"/>
                <a:gd name="T68" fmla="*/ 84 w 101"/>
                <a:gd name="T69" fmla="*/ 2 h 122"/>
                <a:gd name="T70" fmla="*/ 77 w 101"/>
                <a:gd name="T71" fmla="*/ 2 h 122"/>
                <a:gd name="T72" fmla="*/ 71 w 101"/>
                <a:gd name="T73" fmla="*/ 0 h 122"/>
                <a:gd name="T74" fmla="*/ 63 w 101"/>
                <a:gd name="T75" fmla="*/ 2 h 122"/>
                <a:gd name="T76" fmla="*/ 57 w 101"/>
                <a:gd name="T77" fmla="*/ 3 h 122"/>
                <a:gd name="T78" fmla="*/ 50 w 101"/>
                <a:gd name="T79" fmla="*/ 7 h 122"/>
                <a:gd name="T80" fmla="*/ 44 w 101"/>
                <a:gd name="T81" fmla="*/ 9 h 122"/>
                <a:gd name="T82" fmla="*/ 38 w 101"/>
                <a:gd name="T83" fmla="*/ 16 h 122"/>
                <a:gd name="T84" fmla="*/ 30 w 101"/>
                <a:gd name="T85" fmla="*/ 22 h 122"/>
                <a:gd name="T86" fmla="*/ 22 w 101"/>
                <a:gd name="T87" fmla="*/ 30 h 122"/>
                <a:gd name="T88" fmla="*/ 15 w 101"/>
                <a:gd name="T89" fmla="*/ 39 h 122"/>
                <a:gd name="T90" fmla="*/ 9 w 101"/>
                <a:gd name="T91" fmla="*/ 47 h 122"/>
                <a:gd name="T92" fmla="*/ 5 w 101"/>
                <a:gd name="T93" fmla="*/ 56 h 122"/>
                <a:gd name="T94" fmla="*/ 0 w 101"/>
                <a:gd name="T95" fmla="*/ 65 h 12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1"/>
                <a:gd name="T145" fmla="*/ 0 h 122"/>
                <a:gd name="T146" fmla="*/ 101 w 101"/>
                <a:gd name="T147" fmla="*/ 122 h 12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1" h="122">
                  <a:moveTo>
                    <a:pt x="0" y="65"/>
                  </a:moveTo>
                  <a:lnTo>
                    <a:pt x="3" y="69"/>
                  </a:lnTo>
                  <a:lnTo>
                    <a:pt x="7" y="75"/>
                  </a:lnTo>
                  <a:lnTo>
                    <a:pt x="17" y="84"/>
                  </a:lnTo>
                  <a:lnTo>
                    <a:pt x="24" y="88"/>
                  </a:lnTo>
                  <a:lnTo>
                    <a:pt x="28" y="92"/>
                  </a:lnTo>
                  <a:lnTo>
                    <a:pt x="39" y="99"/>
                  </a:lnTo>
                  <a:lnTo>
                    <a:pt x="73" y="122"/>
                  </a:lnTo>
                  <a:lnTo>
                    <a:pt x="68" y="116"/>
                  </a:lnTo>
                  <a:lnTo>
                    <a:pt x="63" y="110"/>
                  </a:lnTo>
                  <a:lnTo>
                    <a:pt x="60" y="104"/>
                  </a:lnTo>
                  <a:lnTo>
                    <a:pt x="58" y="99"/>
                  </a:lnTo>
                  <a:lnTo>
                    <a:pt x="57" y="96"/>
                  </a:lnTo>
                  <a:lnTo>
                    <a:pt x="56" y="93"/>
                  </a:lnTo>
                  <a:lnTo>
                    <a:pt x="56" y="90"/>
                  </a:lnTo>
                  <a:lnTo>
                    <a:pt x="57" y="86"/>
                  </a:lnTo>
                  <a:lnTo>
                    <a:pt x="58" y="82"/>
                  </a:lnTo>
                  <a:lnTo>
                    <a:pt x="63" y="77"/>
                  </a:lnTo>
                  <a:lnTo>
                    <a:pt x="68" y="73"/>
                  </a:lnTo>
                  <a:lnTo>
                    <a:pt x="75" y="69"/>
                  </a:lnTo>
                  <a:lnTo>
                    <a:pt x="81" y="66"/>
                  </a:lnTo>
                  <a:lnTo>
                    <a:pt x="84" y="65"/>
                  </a:lnTo>
                  <a:lnTo>
                    <a:pt x="85" y="63"/>
                  </a:lnTo>
                  <a:lnTo>
                    <a:pt x="94" y="56"/>
                  </a:lnTo>
                  <a:lnTo>
                    <a:pt x="98" y="46"/>
                  </a:lnTo>
                  <a:lnTo>
                    <a:pt x="99" y="41"/>
                  </a:lnTo>
                  <a:lnTo>
                    <a:pt x="99" y="37"/>
                  </a:lnTo>
                  <a:lnTo>
                    <a:pt x="101" y="28"/>
                  </a:lnTo>
                  <a:lnTo>
                    <a:pt x="99" y="24"/>
                  </a:lnTo>
                  <a:lnTo>
                    <a:pt x="99" y="17"/>
                  </a:lnTo>
                  <a:lnTo>
                    <a:pt x="96" y="13"/>
                  </a:lnTo>
                  <a:lnTo>
                    <a:pt x="93" y="7"/>
                  </a:lnTo>
                  <a:lnTo>
                    <a:pt x="90" y="7"/>
                  </a:lnTo>
                  <a:lnTo>
                    <a:pt x="88" y="5"/>
                  </a:lnTo>
                  <a:lnTo>
                    <a:pt x="84" y="2"/>
                  </a:lnTo>
                  <a:lnTo>
                    <a:pt x="77" y="2"/>
                  </a:lnTo>
                  <a:lnTo>
                    <a:pt x="71" y="0"/>
                  </a:lnTo>
                  <a:lnTo>
                    <a:pt x="63" y="2"/>
                  </a:lnTo>
                  <a:lnTo>
                    <a:pt x="57" y="3"/>
                  </a:lnTo>
                  <a:lnTo>
                    <a:pt x="50" y="7"/>
                  </a:lnTo>
                  <a:lnTo>
                    <a:pt x="44" y="9"/>
                  </a:lnTo>
                  <a:lnTo>
                    <a:pt x="38" y="16"/>
                  </a:lnTo>
                  <a:lnTo>
                    <a:pt x="30" y="22"/>
                  </a:lnTo>
                  <a:lnTo>
                    <a:pt x="22" y="30"/>
                  </a:lnTo>
                  <a:lnTo>
                    <a:pt x="15" y="39"/>
                  </a:lnTo>
                  <a:lnTo>
                    <a:pt x="9" y="47"/>
                  </a:lnTo>
                  <a:lnTo>
                    <a:pt x="5" y="56"/>
                  </a:lnTo>
                  <a:lnTo>
                    <a:pt x="0" y="65"/>
                  </a:lnTo>
                  <a:close/>
                </a:path>
              </a:pathLst>
            </a:custGeom>
            <a:solidFill>
              <a:srgbClr val="F5EBAC"/>
            </a:solidFill>
            <a:ln w="9525">
              <a:noFill/>
              <a:round/>
              <a:headEnd/>
              <a:tailEnd/>
            </a:ln>
          </p:spPr>
          <p:txBody>
            <a:bodyPr/>
            <a:lstStyle/>
            <a:p>
              <a:endParaRPr lang="ru-RU"/>
            </a:p>
          </p:txBody>
        </p:sp>
        <p:sp>
          <p:nvSpPr>
            <p:cNvPr id="162497" name="Freeform 4154"/>
            <p:cNvSpPr>
              <a:spLocks/>
            </p:cNvSpPr>
            <p:nvPr/>
          </p:nvSpPr>
          <p:spPr bwMode="auto">
            <a:xfrm>
              <a:off x="3007" y="1934"/>
              <a:ext cx="101" cy="122"/>
            </a:xfrm>
            <a:custGeom>
              <a:avLst/>
              <a:gdLst>
                <a:gd name="T0" fmla="*/ 0 w 101"/>
                <a:gd name="T1" fmla="*/ 65 h 122"/>
                <a:gd name="T2" fmla="*/ 17 w 101"/>
                <a:gd name="T3" fmla="*/ 84 h 122"/>
                <a:gd name="T4" fmla="*/ 39 w 101"/>
                <a:gd name="T5" fmla="*/ 99 h 122"/>
                <a:gd name="T6" fmla="*/ 73 w 101"/>
                <a:gd name="T7" fmla="*/ 122 h 122"/>
                <a:gd name="T8" fmla="*/ 68 w 101"/>
                <a:gd name="T9" fmla="*/ 116 h 122"/>
                <a:gd name="T10" fmla="*/ 60 w 101"/>
                <a:gd name="T11" fmla="*/ 104 h 122"/>
                <a:gd name="T12" fmla="*/ 57 w 101"/>
                <a:gd name="T13" fmla="*/ 96 h 122"/>
                <a:gd name="T14" fmla="*/ 57 w 101"/>
                <a:gd name="T15" fmla="*/ 90 h 122"/>
                <a:gd name="T16" fmla="*/ 58 w 101"/>
                <a:gd name="T17" fmla="*/ 82 h 122"/>
                <a:gd name="T18" fmla="*/ 63 w 101"/>
                <a:gd name="T19" fmla="*/ 77 h 122"/>
                <a:gd name="T20" fmla="*/ 68 w 101"/>
                <a:gd name="T21" fmla="*/ 73 h 122"/>
                <a:gd name="T22" fmla="*/ 75 w 101"/>
                <a:gd name="T23" fmla="*/ 69 h 122"/>
                <a:gd name="T24" fmla="*/ 85 w 101"/>
                <a:gd name="T25" fmla="*/ 63 h 122"/>
                <a:gd name="T26" fmla="*/ 94 w 101"/>
                <a:gd name="T27" fmla="*/ 54 h 122"/>
                <a:gd name="T28" fmla="*/ 98 w 101"/>
                <a:gd name="T29" fmla="*/ 46 h 122"/>
                <a:gd name="T30" fmla="*/ 101 w 101"/>
                <a:gd name="T31" fmla="*/ 37 h 122"/>
                <a:gd name="T32" fmla="*/ 101 w 101"/>
                <a:gd name="T33" fmla="*/ 28 h 122"/>
                <a:gd name="T34" fmla="*/ 99 w 101"/>
                <a:gd name="T35" fmla="*/ 17 h 122"/>
                <a:gd name="T36" fmla="*/ 93 w 101"/>
                <a:gd name="T37" fmla="*/ 7 h 122"/>
                <a:gd name="T38" fmla="*/ 84 w 101"/>
                <a:gd name="T39" fmla="*/ 2 h 122"/>
                <a:gd name="T40" fmla="*/ 71 w 101"/>
                <a:gd name="T41" fmla="*/ 0 h 122"/>
                <a:gd name="T42" fmla="*/ 57 w 101"/>
                <a:gd name="T43" fmla="*/ 3 h 122"/>
                <a:gd name="T44" fmla="*/ 45 w 101"/>
                <a:gd name="T45" fmla="*/ 9 h 122"/>
                <a:gd name="T46" fmla="*/ 30 w 101"/>
                <a:gd name="T47" fmla="*/ 22 h 122"/>
                <a:gd name="T48" fmla="*/ 15 w 101"/>
                <a:gd name="T49" fmla="*/ 38 h 122"/>
                <a:gd name="T50" fmla="*/ 5 w 101"/>
                <a:gd name="T51" fmla="*/ 56 h 122"/>
                <a:gd name="T52" fmla="*/ 0 w 101"/>
                <a:gd name="T53" fmla="*/ 65 h 12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1"/>
                <a:gd name="T82" fmla="*/ 0 h 122"/>
                <a:gd name="T83" fmla="*/ 101 w 101"/>
                <a:gd name="T84" fmla="*/ 122 h 12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1" h="122">
                  <a:moveTo>
                    <a:pt x="0" y="65"/>
                  </a:moveTo>
                  <a:lnTo>
                    <a:pt x="17" y="84"/>
                  </a:lnTo>
                  <a:lnTo>
                    <a:pt x="39" y="99"/>
                  </a:lnTo>
                  <a:lnTo>
                    <a:pt x="73" y="122"/>
                  </a:lnTo>
                  <a:lnTo>
                    <a:pt x="68" y="116"/>
                  </a:lnTo>
                  <a:lnTo>
                    <a:pt x="60" y="104"/>
                  </a:lnTo>
                  <a:lnTo>
                    <a:pt x="57" y="96"/>
                  </a:lnTo>
                  <a:lnTo>
                    <a:pt x="57" y="90"/>
                  </a:lnTo>
                  <a:lnTo>
                    <a:pt x="58" y="82"/>
                  </a:lnTo>
                  <a:lnTo>
                    <a:pt x="63" y="77"/>
                  </a:lnTo>
                  <a:lnTo>
                    <a:pt x="68" y="73"/>
                  </a:lnTo>
                  <a:lnTo>
                    <a:pt x="75" y="69"/>
                  </a:lnTo>
                  <a:lnTo>
                    <a:pt x="85" y="63"/>
                  </a:lnTo>
                  <a:lnTo>
                    <a:pt x="94" y="54"/>
                  </a:lnTo>
                  <a:lnTo>
                    <a:pt x="98" y="46"/>
                  </a:lnTo>
                  <a:lnTo>
                    <a:pt x="101" y="37"/>
                  </a:lnTo>
                  <a:lnTo>
                    <a:pt x="101" y="28"/>
                  </a:lnTo>
                  <a:lnTo>
                    <a:pt x="99" y="17"/>
                  </a:lnTo>
                  <a:lnTo>
                    <a:pt x="93" y="7"/>
                  </a:lnTo>
                  <a:lnTo>
                    <a:pt x="84" y="2"/>
                  </a:lnTo>
                  <a:lnTo>
                    <a:pt x="71" y="0"/>
                  </a:lnTo>
                  <a:lnTo>
                    <a:pt x="57" y="3"/>
                  </a:lnTo>
                  <a:lnTo>
                    <a:pt x="45" y="9"/>
                  </a:lnTo>
                  <a:lnTo>
                    <a:pt x="30" y="22"/>
                  </a:lnTo>
                  <a:lnTo>
                    <a:pt x="15" y="38"/>
                  </a:lnTo>
                  <a:lnTo>
                    <a:pt x="5" y="56"/>
                  </a:lnTo>
                  <a:lnTo>
                    <a:pt x="0" y="65"/>
                  </a:lnTo>
                </a:path>
              </a:pathLst>
            </a:custGeom>
            <a:noFill/>
            <a:ln w="6350" cap="rnd">
              <a:solidFill>
                <a:srgbClr val="D3C081"/>
              </a:solidFill>
              <a:prstDash val="solid"/>
              <a:round/>
              <a:headEnd/>
              <a:tailEnd/>
            </a:ln>
          </p:spPr>
          <p:txBody>
            <a:bodyPr/>
            <a:lstStyle/>
            <a:p>
              <a:endParaRPr lang="ru-RU"/>
            </a:p>
          </p:txBody>
        </p:sp>
        <p:sp>
          <p:nvSpPr>
            <p:cNvPr id="162498" name="Freeform 4155"/>
            <p:cNvSpPr>
              <a:spLocks/>
            </p:cNvSpPr>
            <p:nvPr/>
          </p:nvSpPr>
          <p:spPr bwMode="auto">
            <a:xfrm>
              <a:off x="2990" y="1990"/>
              <a:ext cx="106" cy="155"/>
            </a:xfrm>
            <a:custGeom>
              <a:avLst/>
              <a:gdLst>
                <a:gd name="T0" fmla="*/ 21 w 106"/>
                <a:gd name="T1" fmla="*/ 0 h 155"/>
                <a:gd name="T2" fmla="*/ 25 w 106"/>
                <a:gd name="T3" fmla="*/ 7 h 155"/>
                <a:gd name="T4" fmla="*/ 27 w 106"/>
                <a:gd name="T5" fmla="*/ 15 h 155"/>
                <a:gd name="T6" fmla="*/ 28 w 106"/>
                <a:gd name="T7" fmla="*/ 19 h 155"/>
                <a:gd name="T8" fmla="*/ 30 w 106"/>
                <a:gd name="T9" fmla="*/ 21 h 155"/>
                <a:gd name="T10" fmla="*/ 34 w 106"/>
                <a:gd name="T11" fmla="*/ 26 h 155"/>
                <a:gd name="T12" fmla="*/ 38 w 106"/>
                <a:gd name="T13" fmla="*/ 30 h 155"/>
                <a:gd name="T14" fmla="*/ 45 w 106"/>
                <a:gd name="T15" fmla="*/ 34 h 155"/>
                <a:gd name="T16" fmla="*/ 55 w 106"/>
                <a:gd name="T17" fmla="*/ 39 h 155"/>
                <a:gd name="T18" fmla="*/ 60 w 106"/>
                <a:gd name="T19" fmla="*/ 40 h 155"/>
                <a:gd name="T20" fmla="*/ 64 w 106"/>
                <a:gd name="T21" fmla="*/ 44 h 155"/>
                <a:gd name="T22" fmla="*/ 81 w 106"/>
                <a:gd name="T23" fmla="*/ 57 h 155"/>
                <a:gd name="T24" fmla="*/ 88 w 106"/>
                <a:gd name="T25" fmla="*/ 63 h 155"/>
                <a:gd name="T26" fmla="*/ 95 w 106"/>
                <a:gd name="T27" fmla="*/ 70 h 155"/>
                <a:gd name="T28" fmla="*/ 99 w 106"/>
                <a:gd name="T29" fmla="*/ 77 h 155"/>
                <a:gd name="T30" fmla="*/ 101 w 106"/>
                <a:gd name="T31" fmla="*/ 83 h 155"/>
                <a:gd name="T32" fmla="*/ 103 w 106"/>
                <a:gd name="T33" fmla="*/ 90 h 155"/>
                <a:gd name="T34" fmla="*/ 105 w 106"/>
                <a:gd name="T35" fmla="*/ 96 h 155"/>
                <a:gd name="T36" fmla="*/ 106 w 106"/>
                <a:gd name="T37" fmla="*/ 104 h 155"/>
                <a:gd name="T38" fmla="*/ 106 w 106"/>
                <a:gd name="T39" fmla="*/ 111 h 155"/>
                <a:gd name="T40" fmla="*/ 105 w 106"/>
                <a:gd name="T41" fmla="*/ 125 h 155"/>
                <a:gd name="T42" fmla="*/ 103 w 106"/>
                <a:gd name="T43" fmla="*/ 134 h 155"/>
                <a:gd name="T44" fmla="*/ 101 w 106"/>
                <a:gd name="T45" fmla="*/ 144 h 155"/>
                <a:gd name="T46" fmla="*/ 100 w 106"/>
                <a:gd name="T47" fmla="*/ 155 h 155"/>
                <a:gd name="T48" fmla="*/ 97 w 106"/>
                <a:gd name="T49" fmla="*/ 152 h 155"/>
                <a:gd name="T50" fmla="*/ 92 w 106"/>
                <a:gd name="T51" fmla="*/ 145 h 155"/>
                <a:gd name="T52" fmla="*/ 83 w 106"/>
                <a:gd name="T53" fmla="*/ 136 h 155"/>
                <a:gd name="T54" fmla="*/ 75 w 106"/>
                <a:gd name="T55" fmla="*/ 128 h 155"/>
                <a:gd name="T56" fmla="*/ 53 w 106"/>
                <a:gd name="T57" fmla="*/ 112 h 155"/>
                <a:gd name="T58" fmla="*/ 34 w 106"/>
                <a:gd name="T59" fmla="*/ 98 h 155"/>
                <a:gd name="T60" fmla="*/ 22 w 106"/>
                <a:gd name="T61" fmla="*/ 87 h 155"/>
                <a:gd name="T62" fmla="*/ 17 w 106"/>
                <a:gd name="T63" fmla="*/ 82 h 155"/>
                <a:gd name="T64" fmla="*/ 11 w 106"/>
                <a:gd name="T65" fmla="*/ 76 h 155"/>
                <a:gd name="T66" fmla="*/ 5 w 106"/>
                <a:gd name="T67" fmla="*/ 65 h 155"/>
                <a:gd name="T68" fmla="*/ 1 w 106"/>
                <a:gd name="T69" fmla="*/ 59 h 155"/>
                <a:gd name="T70" fmla="*/ 0 w 106"/>
                <a:gd name="T71" fmla="*/ 52 h 155"/>
                <a:gd name="T72" fmla="*/ 0 w 106"/>
                <a:gd name="T73" fmla="*/ 42 h 155"/>
                <a:gd name="T74" fmla="*/ 1 w 106"/>
                <a:gd name="T75" fmla="*/ 34 h 155"/>
                <a:gd name="T76" fmla="*/ 6 w 106"/>
                <a:gd name="T77" fmla="*/ 25 h 155"/>
                <a:gd name="T78" fmla="*/ 10 w 106"/>
                <a:gd name="T79" fmla="*/ 17 h 155"/>
                <a:gd name="T80" fmla="*/ 19 w 106"/>
                <a:gd name="T81" fmla="*/ 4 h 155"/>
                <a:gd name="T82" fmla="*/ 21 w 106"/>
                <a:gd name="T83" fmla="*/ 0 h 15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06"/>
                <a:gd name="T127" fmla="*/ 0 h 155"/>
                <a:gd name="T128" fmla="*/ 106 w 106"/>
                <a:gd name="T129" fmla="*/ 155 h 15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06" h="155">
                  <a:moveTo>
                    <a:pt x="21" y="0"/>
                  </a:moveTo>
                  <a:lnTo>
                    <a:pt x="25" y="7"/>
                  </a:lnTo>
                  <a:lnTo>
                    <a:pt x="27" y="15"/>
                  </a:lnTo>
                  <a:lnTo>
                    <a:pt x="28" y="19"/>
                  </a:lnTo>
                  <a:lnTo>
                    <a:pt x="30" y="21"/>
                  </a:lnTo>
                  <a:lnTo>
                    <a:pt x="34" y="26"/>
                  </a:lnTo>
                  <a:lnTo>
                    <a:pt x="38" y="30"/>
                  </a:lnTo>
                  <a:lnTo>
                    <a:pt x="45" y="34"/>
                  </a:lnTo>
                  <a:lnTo>
                    <a:pt x="55" y="39"/>
                  </a:lnTo>
                  <a:lnTo>
                    <a:pt x="60" y="40"/>
                  </a:lnTo>
                  <a:lnTo>
                    <a:pt x="64" y="44"/>
                  </a:lnTo>
                  <a:lnTo>
                    <a:pt x="81" y="57"/>
                  </a:lnTo>
                  <a:lnTo>
                    <a:pt x="88" y="63"/>
                  </a:lnTo>
                  <a:lnTo>
                    <a:pt x="95" y="70"/>
                  </a:lnTo>
                  <a:lnTo>
                    <a:pt x="99" y="77"/>
                  </a:lnTo>
                  <a:lnTo>
                    <a:pt x="101" y="83"/>
                  </a:lnTo>
                  <a:lnTo>
                    <a:pt x="103" y="90"/>
                  </a:lnTo>
                  <a:lnTo>
                    <a:pt x="105" y="96"/>
                  </a:lnTo>
                  <a:lnTo>
                    <a:pt x="106" y="104"/>
                  </a:lnTo>
                  <a:lnTo>
                    <a:pt x="106" y="111"/>
                  </a:lnTo>
                  <a:lnTo>
                    <a:pt x="105" y="125"/>
                  </a:lnTo>
                  <a:lnTo>
                    <a:pt x="103" y="134"/>
                  </a:lnTo>
                  <a:lnTo>
                    <a:pt x="101" y="144"/>
                  </a:lnTo>
                  <a:lnTo>
                    <a:pt x="100" y="155"/>
                  </a:lnTo>
                  <a:lnTo>
                    <a:pt x="97" y="152"/>
                  </a:lnTo>
                  <a:lnTo>
                    <a:pt x="92" y="145"/>
                  </a:lnTo>
                  <a:lnTo>
                    <a:pt x="83" y="136"/>
                  </a:lnTo>
                  <a:lnTo>
                    <a:pt x="75" y="128"/>
                  </a:lnTo>
                  <a:lnTo>
                    <a:pt x="53" y="112"/>
                  </a:lnTo>
                  <a:lnTo>
                    <a:pt x="34" y="98"/>
                  </a:lnTo>
                  <a:lnTo>
                    <a:pt x="22" y="87"/>
                  </a:lnTo>
                  <a:lnTo>
                    <a:pt x="17" y="82"/>
                  </a:lnTo>
                  <a:lnTo>
                    <a:pt x="11" y="76"/>
                  </a:lnTo>
                  <a:lnTo>
                    <a:pt x="5" y="65"/>
                  </a:lnTo>
                  <a:lnTo>
                    <a:pt x="1" y="59"/>
                  </a:lnTo>
                  <a:lnTo>
                    <a:pt x="0" y="52"/>
                  </a:lnTo>
                  <a:lnTo>
                    <a:pt x="0" y="42"/>
                  </a:lnTo>
                  <a:lnTo>
                    <a:pt x="1" y="34"/>
                  </a:lnTo>
                  <a:lnTo>
                    <a:pt x="6" y="25"/>
                  </a:lnTo>
                  <a:lnTo>
                    <a:pt x="10" y="17"/>
                  </a:lnTo>
                  <a:lnTo>
                    <a:pt x="19" y="4"/>
                  </a:lnTo>
                  <a:lnTo>
                    <a:pt x="21" y="0"/>
                  </a:lnTo>
                  <a:close/>
                </a:path>
              </a:pathLst>
            </a:custGeom>
            <a:solidFill>
              <a:srgbClr val="FFFFFF"/>
            </a:solidFill>
            <a:ln w="9525">
              <a:noFill/>
              <a:round/>
              <a:headEnd/>
              <a:tailEnd/>
            </a:ln>
          </p:spPr>
          <p:txBody>
            <a:bodyPr/>
            <a:lstStyle/>
            <a:p>
              <a:endParaRPr lang="ru-RU"/>
            </a:p>
          </p:txBody>
        </p:sp>
        <p:sp>
          <p:nvSpPr>
            <p:cNvPr id="162499" name="Freeform 4156"/>
            <p:cNvSpPr>
              <a:spLocks/>
            </p:cNvSpPr>
            <p:nvPr/>
          </p:nvSpPr>
          <p:spPr bwMode="auto">
            <a:xfrm>
              <a:off x="2990" y="1990"/>
              <a:ext cx="106" cy="155"/>
            </a:xfrm>
            <a:custGeom>
              <a:avLst/>
              <a:gdLst>
                <a:gd name="T0" fmla="*/ 22 w 106"/>
                <a:gd name="T1" fmla="*/ 0 h 155"/>
                <a:gd name="T2" fmla="*/ 30 w 106"/>
                <a:gd name="T3" fmla="*/ 21 h 155"/>
                <a:gd name="T4" fmla="*/ 38 w 106"/>
                <a:gd name="T5" fmla="*/ 30 h 155"/>
                <a:gd name="T6" fmla="*/ 46 w 106"/>
                <a:gd name="T7" fmla="*/ 34 h 155"/>
                <a:gd name="T8" fmla="*/ 65 w 106"/>
                <a:gd name="T9" fmla="*/ 44 h 155"/>
                <a:gd name="T10" fmla="*/ 82 w 106"/>
                <a:gd name="T11" fmla="*/ 57 h 155"/>
                <a:gd name="T12" fmla="*/ 97 w 106"/>
                <a:gd name="T13" fmla="*/ 70 h 155"/>
                <a:gd name="T14" fmla="*/ 103 w 106"/>
                <a:gd name="T15" fmla="*/ 83 h 155"/>
                <a:gd name="T16" fmla="*/ 106 w 106"/>
                <a:gd name="T17" fmla="*/ 96 h 155"/>
                <a:gd name="T18" fmla="*/ 106 w 106"/>
                <a:gd name="T19" fmla="*/ 125 h 155"/>
                <a:gd name="T20" fmla="*/ 101 w 106"/>
                <a:gd name="T21" fmla="*/ 155 h 155"/>
                <a:gd name="T22" fmla="*/ 94 w 106"/>
                <a:gd name="T23" fmla="*/ 145 h 155"/>
                <a:gd name="T24" fmla="*/ 76 w 106"/>
                <a:gd name="T25" fmla="*/ 127 h 155"/>
                <a:gd name="T26" fmla="*/ 54 w 106"/>
                <a:gd name="T27" fmla="*/ 112 h 155"/>
                <a:gd name="T28" fmla="*/ 35 w 106"/>
                <a:gd name="T29" fmla="*/ 98 h 155"/>
                <a:gd name="T30" fmla="*/ 12 w 106"/>
                <a:gd name="T31" fmla="*/ 76 h 155"/>
                <a:gd name="T32" fmla="*/ 5 w 106"/>
                <a:gd name="T33" fmla="*/ 65 h 155"/>
                <a:gd name="T34" fmla="*/ 0 w 106"/>
                <a:gd name="T35" fmla="*/ 52 h 155"/>
                <a:gd name="T36" fmla="*/ 0 w 106"/>
                <a:gd name="T37" fmla="*/ 42 h 155"/>
                <a:gd name="T38" fmla="*/ 1 w 106"/>
                <a:gd name="T39" fmla="*/ 34 h 155"/>
                <a:gd name="T40" fmla="*/ 10 w 106"/>
                <a:gd name="T41" fmla="*/ 17 h 155"/>
                <a:gd name="T42" fmla="*/ 22 w 106"/>
                <a:gd name="T43" fmla="*/ 0 h 15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06"/>
                <a:gd name="T67" fmla="*/ 0 h 155"/>
                <a:gd name="T68" fmla="*/ 106 w 106"/>
                <a:gd name="T69" fmla="*/ 155 h 15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06" h="155">
                  <a:moveTo>
                    <a:pt x="22" y="0"/>
                  </a:moveTo>
                  <a:lnTo>
                    <a:pt x="30" y="21"/>
                  </a:lnTo>
                  <a:lnTo>
                    <a:pt x="38" y="30"/>
                  </a:lnTo>
                  <a:lnTo>
                    <a:pt x="46" y="34"/>
                  </a:lnTo>
                  <a:lnTo>
                    <a:pt x="65" y="44"/>
                  </a:lnTo>
                  <a:lnTo>
                    <a:pt x="82" y="57"/>
                  </a:lnTo>
                  <a:lnTo>
                    <a:pt x="97" y="70"/>
                  </a:lnTo>
                  <a:lnTo>
                    <a:pt x="103" y="83"/>
                  </a:lnTo>
                  <a:lnTo>
                    <a:pt x="106" y="96"/>
                  </a:lnTo>
                  <a:lnTo>
                    <a:pt x="106" y="125"/>
                  </a:lnTo>
                  <a:lnTo>
                    <a:pt x="101" y="155"/>
                  </a:lnTo>
                  <a:lnTo>
                    <a:pt x="94" y="145"/>
                  </a:lnTo>
                  <a:lnTo>
                    <a:pt x="76" y="127"/>
                  </a:lnTo>
                  <a:lnTo>
                    <a:pt x="54" y="112"/>
                  </a:lnTo>
                  <a:lnTo>
                    <a:pt x="35" y="98"/>
                  </a:lnTo>
                  <a:lnTo>
                    <a:pt x="12" y="76"/>
                  </a:lnTo>
                  <a:lnTo>
                    <a:pt x="5" y="65"/>
                  </a:lnTo>
                  <a:lnTo>
                    <a:pt x="0" y="52"/>
                  </a:lnTo>
                  <a:lnTo>
                    <a:pt x="0" y="42"/>
                  </a:lnTo>
                  <a:lnTo>
                    <a:pt x="1" y="34"/>
                  </a:lnTo>
                  <a:lnTo>
                    <a:pt x="10" y="17"/>
                  </a:lnTo>
                  <a:lnTo>
                    <a:pt x="22" y="0"/>
                  </a:lnTo>
                </a:path>
              </a:pathLst>
            </a:custGeom>
            <a:noFill/>
            <a:ln w="6350" cap="rnd">
              <a:solidFill>
                <a:srgbClr val="D3C081"/>
              </a:solidFill>
              <a:prstDash val="solid"/>
              <a:round/>
              <a:headEnd/>
              <a:tailEnd/>
            </a:ln>
          </p:spPr>
          <p:txBody>
            <a:bodyPr/>
            <a:lstStyle/>
            <a:p>
              <a:endParaRPr lang="ru-RU"/>
            </a:p>
          </p:txBody>
        </p:sp>
        <p:sp>
          <p:nvSpPr>
            <p:cNvPr id="162500" name="Freeform 4157"/>
            <p:cNvSpPr>
              <a:spLocks/>
            </p:cNvSpPr>
            <p:nvPr/>
          </p:nvSpPr>
          <p:spPr bwMode="auto">
            <a:xfrm>
              <a:off x="2990" y="2166"/>
              <a:ext cx="106" cy="158"/>
            </a:xfrm>
            <a:custGeom>
              <a:avLst/>
              <a:gdLst>
                <a:gd name="T0" fmla="*/ 15 w 106"/>
                <a:gd name="T1" fmla="*/ 0 h 158"/>
                <a:gd name="T2" fmla="*/ 21 w 106"/>
                <a:gd name="T3" fmla="*/ 9 h 158"/>
                <a:gd name="T4" fmla="*/ 25 w 106"/>
                <a:gd name="T5" fmla="*/ 17 h 158"/>
                <a:gd name="T6" fmla="*/ 30 w 106"/>
                <a:gd name="T7" fmla="*/ 24 h 158"/>
                <a:gd name="T8" fmla="*/ 34 w 106"/>
                <a:gd name="T9" fmla="*/ 30 h 158"/>
                <a:gd name="T10" fmla="*/ 38 w 106"/>
                <a:gd name="T11" fmla="*/ 33 h 158"/>
                <a:gd name="T12" fmla="*/ 47 w 106"/>
                <a:gd name="T13" fmla="*/ 37 h 158"/>
                <a:gd name="T14" fmla="*/ 55 w 106"/>
                <a:gd name="T15" fmla="*/ 41 h 158"/>
                <a:gd name="T16" fmla="*/ 64 w 106"/>
                <a:gd name="T17" fmla="*/ 47 h 158"/>
                <a:gd name="T18" fmla="*/ 81 w 106"/>
                <a:gd name="T19" fmla="*/ 60 h 158"/>
                <a:gd name="T20" fmla="*/ 88 w 106"/>
                <a:gd name="T21" fmla="*/ 66 h 158"/>
                <a:gd name="T22" fmla="*/ 95 w 106"/>
                <a:gd name="T23" fmla="*/ 74 h 158"/>
                <a:gd name="T24" fmla="*/ 99 w 106"/>
                <a:gd name="T25" fmla="*/ 80 h 158"/>
                <a:gd name="T26" fmla="*/ 101 w 106"/>
                <a:gd name="T27" fmla="*/ 86 h 158"/>
                <a:gd name="T28" fmla="*/ 103 w 106"/>
                <a:gd name="T29" fmla="*/ 93 h 158"/>
                <a:gd name="T30" fmla="*/ 105 w 106"/>
                <a:gd name="T31" fmla="*/ 99 h 158"/>
                <a:gd name="T32" fmla="*/ 106 w 106"/>
                <a:gd name="T33" fmla="*/ 107 h 158"/>
                <a:gd name="T34" fmla="*/ 106 w 106"/>
                <a:gd name="T35" fmla="*/ 114 h 158"/>
                <a:gd name="T36" fmla="*/ 105 w 106"/>
                <a:gd name="T37" fmla="*/ 128 h 158"/>
                <a:gd name="T38" fmla="*/ 103 w 106"/>
                <a:gd name="T39" fmla="*/ 137 h 158"/>
                <a:gd name="T40" fmla="*/ 101 w 106"/>
                <a:gd name="T41" fmla="*/ 147 h 158"/>
                <a:gd name="T42" fmla="*/ 100 w 106"/>
                <a:gd name="T43" fmla="*/ 158 h 158"/>
                <a:gd name="T44" fmla="*/ 97 w 106"/>
                <a:gd name="T45" fmla="*/ 155 h 158"/>
                <a:gd name="T46" fmla="*/ 92 w 106"/>
                <a:gd name="T47" fmla="*/ 149 h 158"/>
                <a:gd name="T48" fmla="*/ 83 w 106"/>
                <a:gd name="T49" fmla="*/ 139 h 158"/>
                <a:gd name="T50" fmla="*/ 75 w 106"/>
                <a:gd name="T51" fmla="*/ 131 h 158"/>
                <a:gd name="T52" fmla="*/ 53 w 106"/>
                <a:gd name="T53" fmla="*/ 115 h 158"/>
                <a:gd name="T54" fmla="*/ 34 w 106"/>
                <a:gd name="T55" fmla="*/ 101 h 158"/>
                <a:gd name="T56" fmla="*/ 22 w 106"/>
                <a:gd name="T57" fmla="*/ 90 h 158"/>
                <a:gd name="T58" fmla="*/ 17 w 106"/>
                <a:gd name="T59" fmla="*/ 85 h 158"/>
                <a:gd name="T60" fmla="*/ 11 w 106"/>
                <a:gd name="T61" fmla="*/ 79 h 158"/>
                <a:gd name="T62" fmla="*/ 5 w 106"/>
                <a:gd name="T63" fmla="*/ 68 h 158"/>
                <a:gd name="T64" fmla="*/ 1 w 106"/>
                <a:gd name="T65" fmla="*/ 62 h 158"/>
                <a:gd name="T66" fmla="*/ 0 w 106"/>
                <a:gd name="T67" fmla="*/ 55 h 158"/>
                <a:gd name="T68" fmla="*/ 0 w 106"/>
                <a:gd name="T69" fmla="*/ 50 h 158"/>
                <a:gd name="T70" fmla="*/ 0 w 106"/>
                <a:gd name="T71" fmla="*/ 45 h 158"/>
                <a:gd name="T72" fmla="*/ 1 w 106"/>
                <a:gd name="T73" fmla="*/ 37 h 158"/>
                <a:gd name="T74" fmla="*/ 3 w 106"/>
                <a:gd name="T75" fmla="*/ 28 h 158"/>
                <a:gd name="T76" fmla="*/ 6 w 106"/>
                <a:gd name="T77" fmla="*/ 19 h 158"/>
                <a:gd name="T78" fmla="*/ 12 w 106"/>
                <a:gd name="T79" fmla="*/ 6 h 158"/>
                <a:gd name="T80" fmla="*/ 15 w 106"/>
                <a:gd name="T81" fmla="*/ 0 h 1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6"/>
                <a:gd name="T124" fmla="*/ 0 h 158"/>
                <a:gd name="T125" fmla="*/ 106 w 106"/>
                <a:gd name="T126" fmla="*/ 158 h 1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6" h="158">
                  <a:moveTo>
                    <a:pt x="15" y="0"/>
                  </a:moveTo>
                  <a:lnTo>
                    <a:pt x="21" y="9"/>
                  </a:lnTo>
                  <a:lnTo>
                    <a:pt x="25" y="17"/>
                  </a:lnTo>
                  <a:lnTo>
                    <a:pt x="30" y="24"/>
                  </a:lnTo>
                  <a:lnTo>
                    <a:pt x="34" y="30"/>
                  </a:lnTo>
                  <a:lnTo>
                    <a:pt x="38" y="33"/>
                  </a:lnTo>
                  <a:lnTo>
                    <a:pt x="47" y="37"/>
                  </a:lnTo>
                  <a:lnTo>
                    <a:pt x="55" y="41"/>
                  </a:lnTo>
                  <a:lnTo>
                    <a:pt x="64" y="47"/>
                  </a:lnTo>
                  <a:lnTo>
                    <a:pt x="81" y="60"/>
                  </a:lnTo>
                  <a:lnTo>
                    <a:pt x="88" y="66"/>
                  </a:lnTo>
                  <a:lnTo>
                    <a:pt x="95" y="74"/>
                  </a:lnTo>
                  <a:lnTo>
                    <a:pt x="99" y="80"/>
                  </a:lnTo>
                  <a:lnTo>
                    <a:pt x="101" y="86"/>
                  </a:lnTo>
                  <a:lnTo>
                    <a:pt x="103" y="93"/>
                  </a:lnTo>
                  <a:lnTo>
                    <a:pt x="105" y="99"/>
                  </a:lnTo>
                  <a:lnTo>
                    <a:pt x="106" y="107"/>
                  </a:lnTo>
                  <a:lnTo>
                    <a:pt x="106" y="114"/>
                  </a:lnTo>
                  <a:lnTo>
                    <a:pt x="105" y="128"/>
                  </a:lnTo>
                  <a:lnTo>
                    <a:pt x="103" y="137"/>
                  </a:lnTo>
                  <a:lnTo>
                    <a:pt x="101" y="147"/>
                  </a:lnTo>
                  <a:lnTo>
                    <a:pt x="100" y="158"/>
                  </a:lnTo>
                  <a:lnTo>
                    <a:pt x="97" y="155"/>
                  </a:lnTo>
                  <a:lnTo>
                    <a:pt x="92" y="149"/>
                  </a:lnTo>
                  <a:lnTo>
                    <a:pt x="83" y="139"/>
                  </a:lnTo>
                  <a:lnTo>
                    <a:pt x="75" y="131"/>
                  </a:lnTo>
                  <a:lnTo>
                    <a:pt x="53" y="115"/>
                  </a:lnTo>
                  <a:lnTo>
                    <a:pt x="34" y="101"/>
                  </a:lnTo>
                  <a:lnTo>
                    <a:pt x="22" y="90"/>
                  </a:lnTo>
                  <a:lnTo>
                    <a:pt x="17" y="85"/>
                  </a:lnTo>
                  <a:lnTo>
                    <a:pt x="11" y="79"/>
                  </a:lnTo>
                  <a:lnTo>
                    <a:pt x="5" y="68"/>
                  </a:lnTo>
                  <a:lnTo>
                    <a:pt x="1" y="62"/>
                  </a:lnTo>
                  <a:lnTo>
                    <a:pt x="0" y="55"/>
                  </a:lnTo>
                  <a:lnTo>
                    <a:pt x="0" y="50"/>
                  </a:lnTo>
                  <a:lnTo>
                    <a:pt x="0" y="45"/>
                  </a:lnTo>
                  <a:lnTo>
                    <a:pt x="1" y="37"/>
                  </a:lnTo>
                  <a:lnTo>
                    <a:pt x="3" y="28"/>
                  </a:lnTo>
                  <a:lnTo>
                    <a:pt x="6" y="19"/>
                  </a:lnTo>
                  <a:lnTo>
                    <a:pt x="12" y="6"/>
                  </a:lnTo>
                  <a:lnTo>
                    <a:pt x="15" y="0"/>
                  </a:lnTo>
                  <a:close/>
                </a:path>
              </a:pathLst>
            </a:custGeom>
            <a:solidFill>
              <a:srgbClr val="FFFFFF"/>
            </a:solidFill>
            <a:ln w="9525">
              <a:noFill/>
              <a:round/>
              <a:headEnd/>
              <a:tailEnd/>
            </a:ln>
          </p:spPr>
          <p:txBody>
            <a:bodyPr/>
            <a:lstStyle/>
            <a:p>
              <a:endParaRPr lang="ru-RU"/>
            </a:p>
          </p:txBody>
        </p:sp>
        <p:sp>
          <p:nvSpPr>
            <p:cNvPr id="162501" name="Freeform 4158"/>
            <p:cNvSpPr>
              <a:spLocks/>
            </p:cNvSpPr>
            <p:nvPr/>
          </p:nvSpPr>
          <p:spPr bwMode="auto">
            <a:xfrm>
              <a:off x="2990" y="2166"/>
              <a:ext cx="106" cy="158"/>
            </a:xfrm>
            <a:custGeom>
              <a:avLst/>
              <a:gdLst>
                <a:gd name="T0" fmla="*/ 16 w 106"/>
                <a:gd name="T1" fmla="*/ 0 h 158"/>
                <a:gd name="T2" fmla="*/ 21 w 106"/>
                <a:gd name="T3" fmla="*/ 9 h 158"/>
                <a:gd name="T4" fmla="*/ 30 w 106"/>
                <a:gd name="T5" fmla="*/ 24 h 158"/>
                <a:gd name="T6" fmla="*/ 40 w 106"/>
                <a:gd name="T7" fmla="*/ 31 h 158"/>
                <a:gd name="T8" fmla="*/ 48 w 106"/>
                <a:gd name="T9" fmla="*/ 37 h 158"/>
                <a:gd name="T10" fmla="*/ 55 w 106"/>
                <a:gd name="T11" fmla="*/ 41 h 158"/>
                <a:gd name="T12" fmla="*/ 65 w 106"/>
                <a:gd name="T13" fmla="*/ 47 h 158"/>
                <a:gd name="T14" fmla="*/ 82 w 106"/>
                <a:gd name="T15" fmla="*/ 60 h 158"/>
                <a:gd name="T16" fmla="*/ 97 w 106"/>
                <a:gd name="T17" fmla="*/ 74 h 158"/>
                <a:gd name="T18" fmla="*/ 103 w 106"/>
                <a:gd name="T19" fmla="*/ 86 h 158"/>
                <a:gd name="T20" fmla="*/ 106 w 106"/>
                <a:gd name="T21" fmla="*/ 99 h 158"/>
                <a:gd name="T22" fmla="*/ 106 w 106"/>
                <a:gd name="T23" fmla="*/ 128 h 158"/>
                <a:gd name="T24" fmla="*/ 101 w 106"/>
                <a:gd name="T25" fmla="*/ 158 h 158"/>
                <a:gd name="T26" fmla="*/ 94 w 106"/>
                <a:gd name="T27" fmla="*/ 149 h 158"/>
                <a:gd name="T28" fmla="*/ 76 w 106"/>
                <a:gd name="T29" fmla="*/ 131 h 158"/>
                <a:gd name="T30" fmla="*/ 54 w 106"/>
                <a:gd name="T31" fmla="*/ 115 h 158"/>
                <a:gd name="T32" fmla="*/ 35 w 106"/>
                <a:gd name="T33" fmla="*/ 101 h 158"/>
                <a:gd name="T34" fmla="*/ 12 w 106"/>
                <a:gd name="T35" fmla="*/ 79 h 158"/>
                <a:gd name="T36" fmla="*/ 5 w 106"/>
                <a:gd name="T37" fmla="*/ 68 h 158"/>
                <a:gd name="T38" fmla="*/ 0 w 106"/>
                <a:gd name="T39" fmla="*/ 55 h 158"/>
                <a:gd name="T40" fmla="*/ 1 w 106"/>
                <a:gd name="T41" fmla="*/ 36 h 158"/>
                <a:gd name="T42" fmla="*/ 6 w 106"/>
                <a:gd name="T43" fmla="*/ 19 h 158"/>
                <a:gd name="T44" fmla="*/ 16 w 106"/>
                <a:gd name="T45" fmla="*/ 0 h 15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6"/>
                <a:gd name="T70" fmla="*/ 0 h 158"/>
                <a:gd name="T71" fmla="*/ 106 w 106"/>
                <a:gd name="T72" fmla="*/ 158 h 15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6" h="158">
                  <a:moveTo>
                    <a:pt x="16" y="0"/>
                  </a:moveTo>
                  <a:lnTo>
                    <a:pt x="21" y="9"/>
                  </a:lnTo>
                  <a:lnTo>
                    <a:pt x="30" y="24"/>
                  </a:lnTo>
                  <a:lnTo>
                    <a:pt x="40" y="31"/>
                  </a:lnTo>
                  <a:lnTo>
                    <a:pt x="48" y="37"/>
                  </a:lnTo>
                  <a:lnTo>
                    <a:pt x="55" y="41"/>
                  </a:lnTo>
                  <a:lnTo>
                    <a:pt x="65" y="47"/>
                  </a:lnTo>
                  <a:lnTo>
                    <a:pt x="82" y="60"/>
                  </a:lnTo>
                  <a:lnTo>
                    <a:pt x="97" y="74"/>
                  </a:lnTo>
                  <a:lnTo>
                    <a:pt x="103" y="86"/>
                  </a:lnTo>
                  <a:lnTo>
                    <a:pt x="106" y="99"/>
                  </a:lnTo>
                  <a:lnTo>
                    <a:pt x="106" y="128"/>
                  </a:lnTo>
                  <a:lnTo>
                    <a:pt x="101" y="158"/>
                  </a:lnTo>
                  <a:lnTo>
                    <a:pt x="94" y="149"/>
                  </a:lnTo>
                  <a:lnTo>
                    <a:pt x="76" y="131"/>
                  </a:lnTo>
                  <a:lnTo>
                    <a:pt x="54" y="115"/>
                  </a:lnTo>
                  <a:lnTo>
                    <a:pt x="35" y="101"/>
                  </a:lnTo>
                  <a:lnTo>
                    <a:pt x="12" y="79"/>
                  </a:lnTo>
                  <a:lnTo>
                    <a:pt x="5" y="68"/>
                  </a:lnTo>
                  <a:lnTo>
                    <a:pt x="0" y="55"/>
                  </a:lnTo>
                  <a:lnTo>
                    <a:pt x="1" y="36"/>
                  </a:lnTo>
                  <a:lnTo>
                    <a:pt x="6" y="19"/>
                  </a:lnTo>
                  <a:lnTo>
                    <a:pt x="16" y="0"/>
                  </a:lnTo>
                </a:path>
              </a:pathLst>
            </a:custGeom>
            <a:noFill/>
            <a:ln w="6350" cap="rnd">
              <a:solidFill>
                <a:srgbClr val="D3C081"/>
              </a:solidFill>
              <a:prstDash val="solid"/>
              <a:round/>
              <a:headEnd/>
              <a:tailEnd/>
            </a:ln>
          </p:spPr>
          <p:txBody>
            <a:bodyPr/>
            <a:lstStyle/>
            <a:p>
              <a:endParaRPr lang="ru-RU"/>
            </a:p>
          </p:txBody>
        </p:sp>
        <p:sp>
          <p:nvSpPr>
            <p:cNvPr id="162502" name="Freeform 4159"/>
            <p:cNvSpPr>
              <a:spLocks/>
            </p:cNvSpPr>
            <p:nvPr/>
          </p:nvSpPr>
          <p:spPr bwMode="auto">
            <a:xfrm>
              <a:off x="3005" y="2275"/>
              <a:ext cx="87" cy="129"/>
            </a:xfrm>
            <a:custGeom>
              <a:avLst/>
              <a:gdLst>
                <a:gd name="T0" fmla="*/ 79 w 87"/>
                <a:gd name="T1" fmla="*/ 69 h 129"/>
                <a:gd name="T2" fmla="*/ 77 w 87"/>
                <a:gd name="T3" fmla="*/ 72 h 129"/>
                <a:gd name="T4" fmla="*/ 75 w 87"/>
                <a:gd name="T5" fmla="*/ 75 h 129"/>
                <a:gd name="T6" fmla="*/ 70 w 87"/>
                <a:gd name="T7" fmla="*/ 80 h 129"/>
                <a:gd name="T8" fmla="*/ 65 w 87"/>
                <a:gd name="T9" fmla="*/ 86 h 129"/>
                <a:gd name="T10" fmla="*/ 64 w 87"/>
                <a:gd name="T11" fmla="*/ 89 h 129"/>
                <a:gd name="T12" fmla="*/ 62 w 87"/>
                <a:gd name="T13" fmla="*/ 93 h 129"/>
                <a:gd name="T14" fmla="*/ 60 w 87"/>
                <a:gd name="T15" fmla="*/ 99 h 129"/>
                <a:gd name="T16" fmla="*/ 60 w 87"/>
                <a:gd name="T17" fmla="*/ 105 h 129"/>
                <a:gd name="T18" fmla="*/ 64 w 87"/>
                <a:gd name="T19" fmla="*/ 116 h 129"/>
                <a:gd name="T20" fmla="*/ 67 w 87"/>
                <a:gd name="T21" fmla="*/ 129 h 129"/>
                <a:gd name="T22" fmla="*/ 49 w 87"/>
                <a:gd name="T23" fmla="*/ 119 h 129"/>
                <a:gd name="T24" fmla="*/ 34 w 87"/>
                <a:gd name="T25" fmla="*/ 112 h 129"/>
                <a:gd name="T26" fmla="*/ 28 w 87"/>
                <a:gd name="T27" fmla="*/ 105 h 129"/>
                <a:gd name="T28" fmla="*/ 21 w 87"/>
                <a:gd name="T29" fmla="*/ 101 h 129"/>
                <a:gd name="T30" fmla="*/ 13 w 87"/>
                <a:gd name="T31" fmla="*/ 93 h 129"/>
                <a:gd name="T32" fmla="*/ 7 w 87"/>
                <a:gd name="T33" fmla="*/ 84 h 129"/>
                <a:gd name="T34" fmla="*/ 0 w 87"/>
                <a:gd name="T35" fmla="*/ 73 h 129"/>
                <a:gd name="T36" fmla="*/ 4 w 87"/>
                <a:gd name="T37" fmla="*/ 64 h 129"/>
                <a:gd name="T38" fmla="*/ 7 w 87"/>
                <a:gd name="T39" fmla="*/ 56 h 129"/>
                <a:gd name="T40" fmla="*/ 10 w 87"/>
                <a:gd name="T41" fmla="*/ 52 h 129"/>
                <a:gd name="T42" fmla="*/ 13 w 87"/>
                <a:gd name="T43" fmla="*/ 49 h 129"/>
                <a:gd name="T44" fmla="*/ 19 w 87"/>
                <a:gd name="T45" fmla="*/ 44 h 129"/>
                <a:gd name="T46" fmla="*/ 26 w 87"/>
                <a:gd name="T47" fmla="*/ 39 h 129"/>
                <a:gd name="T48" fmla="*/ 30 w 87"/>
                <a:gd name="T49" fmla="*/ 34 h 129"/>
                <a:gd name="T50" fmla="*/ 34 w 87"/>
                <a:gd name="T51" fmla="*/ 32 h 129"/>
                <a:gd name="T52" fmla="*/ 35 w 87"/>
                <a:gd name="T53" fmla="*/ 27 h 129"/>
                <a:gd name="T54" fmla="*/ 35 w 87"/>
                <a:gd name="T55" fmla="*/ 24 h 129"/>
                <a:gd name="T56" fmla="*/ 35 w 87"/>
                <a:gd name="T57" fmla="*/ 19 h 129"/>
                <a:gd name="T58" fmla="*/ 34 w 87"/>
                <a:gd name="T59" fmla="*/ 10 h 129"/>
                <a:gd name="T60" fmla="*/ 30 w 87"/>
                <a:gd name="T61" fmla="*/ 0 h 129"/>
                <a:gd name="T62" fmla="*/ 43 w 87"/>
                <a:gd name="T63" fmla="*/ 8 h 129"/>
                <a:gd name="T64" fmla="*/ 56 w 87"/>
                <a:gd name="T65" fmla="*/ 16 h 129"/>
                <a:gd name="T66" fmla="*/ 67 w 87"/>
                <a:gd name="T67" fmla="*/ 25 h 129"/>
                <a:gd name="T68" fmla="*/ 79 w 87"/>
                <a:gd name="T69" fmla="*/ 36 h 129"/>
                <a:gd name="T70" fmla="*/ 87 w 87"/>
                <a:gd name="T71" fmla="*/ 44 h 129"/>
                <a:gd name="T72" fmla="*/ 84 w 87"/>
                <a:gd name="T73" fmla="*/ 54 h 129"/>
                <a:gd name="T74" fmla="*/ 82 w 87"/>
                <a:gd name="T75" fmla="*/ 61 h 129"/>
                <a:gd name="T76" fmla="*/ 79 w 87"/>
                <a:gd name="T77" fmla="*/ 69 h 12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7"/>
                <a:gd name="T118" fmla="*/ 0 h 129"/>
                <a:gd name="T119" fmla="*/ 87 w 87"/>
                <a:gd name="T120" fmla="*/ 129 h 12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7" h="129">
                  <a:moveTo>
                    <a:pt x="79" y="69"/>
                  </a:moveTo>
                  <a:lnTo>
                    <a:pt x="77" y="72"/>
                  </a:lnTo>
                  <a:lnTo>
                    <a:pt x="75" y="75"/>
                  </a:lnTo>
                  <a:lnTo>
                    <a:pt x="70" y="80"/>
                  </a:lnTo>
                  <a:lnTo>
                    <a:pt x="65" y="86"/>
                  </a:lnTo>
                  <a:lnTo>
                    <a:pt x="64" y="89"/>
                  </a:lnTo>
                  <a:lnTo>
                    <a:pt x="62" y="93"/>
                  </a:lnTo>
                  <a:lnTo>
                    <a:pt x="60" y="99"/>
                  </a:lnTo>
                  <a:lnTo>
                    <a:pt x="60" y="105"/>
                  </a:lnTo>
                  <a:lnTo>
                    <a:pt x="64" y="116"/>
                  </a:lnTo>
                  <a:lnTo>
                    <a:pt x="67" y="129"/>
                  </a:lnTo>
                  <a:lnTo>
                    <a:pt x="49" y="119"/>
                  </a:lnTo>
                  <a:lnTo>
                    <a:pt x="34" y="112"/>
                  </a:lnTo>
                  <a:lnTo>
                    <a:pt x="28" y="105"/>
                  </a:lnTo>
                  <a:lnTo>
                    <a:pt x="21" y="101"/>
                  </a:lnTo>
                  <a:lnTo>
                    <a:pt x="13" y="93"/>
                  </a:lnTo>
                  <a:lnTo>
                    <a:pt x="7" y="84"/>
                  </a:lnTo>
                  <a:lnTo>
                    <a:pt x="0" y="73"/>
                  </a:lnTo>
                  <a:lnTo>
                    <a:pt x="4" y="64"/>
                  </a:lnTo>
                  <a:lnTo>
                    <a:pt x="7" y="56"/>
                  </a:lnTo>
                  <a:lnTo>
                    <a:pt x="10" y="52"/>
                  </a:lnTo>
                  <a:lnTo>
                    <a:pt x="13" y="49"/>
                  </a:lnTo>
                  <a:lnTo>
                    <a:pt x="19" y="44"/>
                  </a:lnTo>
                  <a:lnTo>
                    <a:pt x="26" y="39"/>
                  </a:lnTo>
                  <a:lnTo>
                    <a:pt x="30" y="34"/>
                  </a:lnTo>
                  <a:lnTo>
                    <a:pt x="34" y="32"/>
                  </a:lnTo>
                  <a:lnTo>
                    <a:pt x="35" y="27"/>
                  </a:lnTo>
                  <a:lnTo>
                    <a:pt x="35" y="24"/>
                  </a:lnTo>
                  <a:lnTo>
                    <a:pt x="35" y="19"/>
                  </a:lnTo>
                  <a:lnTo>
                    <a:pt x="34" y="10"/>
                  </a:lnTo>
                  <a:lnTo>
                    <a:pt x="30" y="0"/>
                  </a:lnTo>
                  <a:lnTo>
                    <a:pt x="43" y="8"/>
                  </a:lnTo>
                  <a:lnTo>
                    <a:pt x="56" y="16"/>
                  </a:lnTo>
                  <a:lnTo>
                    <a:pt x="67" y="25"/>
                  </a:lnTo>
                  <a:lnTo>
                    <a:pt x="79" y="36"/>
                  </a:lnTo>
                  <a:lnTo>
                    <a:pt x="87" y="44"/>
                  </a:lnTo>
                  <a:lnTo>
                    <a:pt x="84" y="54"/>
                  </a:lnTo>
                  <a:lnTo>
                    <a:pt x="82" y="61"/>
                  </a:lnTo>
                  <a:lnTo>
                    <a:pt x="79" y="69"/>
                  </a:lnTo>
                  <a:close/>
                </a:path>
              </a:pathLst>
            </a:custGeom>
            <a:solidFill>
              <a:srgbClr val="F5EBAC"/>
            </a:solidFill>
            <a:ln w="9525">
              <a:noFill/>
              <a:round/>
              <a:headEnd/>
              <a:tailEnd/>
            </a:ln>
          </p:spPr>
          <p:txBody>
            <a:bodyPr/>
            <a:lstStyle/>
            <a:p>
              <a:endParaRPr lang="ru-RU"/>
            </a:p>
          </p:txBody>
        </p:sp>
        <p:sp>
          <p:nvSpPr>
            <p:cNvPr id="162503" name="Freeform 4160"/>
            <p:cNvSpPr>
              <a:spLocks/>
            </p:cNvSpPr>
            <p:nvPr/>
          </p:nvSpPr>
          <p:spPr bwMode="auto">
            <a:xfrm>
              <a:off x="3005" y="2274"/>
              <a:ext cx="85" cy="130"/>
            </a:xfrm>
            <a:custGeom>
              <a:avLst/>
              <a:gdLst>
                <a:gd name="T0" fmla="*/ 78 w 85"/>
                <a:gd name="T1" fmla="*/ 68 h 130"/>
                <a:gd name="T2" fmla="*/ 68 w 85"/>
                <a:gd name="T3" fmla="*/ 81 h 130"/>
                <a:gd name="T4" fmla="*/ 64 w 85"/>
                <a:gd name="T5" fmla="*/ 87 h 130"/>
                <a:gd name="T6" fmla="*/ 60 w 85"/>
                <a:gd name="T7" fmla="*/ 94 h 130"/>
                <a:gd name="T8" fmla="*/ 59 w 85"/>
                <a:gd name="T9" fmla="*/ 104 h 130"/>
                <a:gd name="T10" fmla="*/ 62 w 85"/>
                <a:gd name="T11" fmla="*/ 117 h 130"/>
                <a:gd name="T12" fmla="*/ 67 w 85"/>
                <a:gd name="T13" fmla="*/ 130 h 130"/>
                <a:gd name="T14" fmla="*/ 48 w 85"/>
                <a:gd name="T15" fmla="*/ 120 h 130"/>
                <a:gd name="T16" fmla="*/ 34 w 85"/>
                <a:gd name="T17" fmla="*/ 113 h 130"/>
                <a:gd name="T18" fmla="*/ 19 w 85"/>
                <a:gd name="T19" fmla="*/ 102 h 130"/>
                <a:gd name="T20" fmla="*/ 6 w 85"/>
                <a:gd name="T21" fmla="*/ 85 h 130"/>
                <a:gd name="T22" fmla="*/ 0 w 85"/>
                <a:gd name="T23" fmla="*/ 74 h 130"/>
                <a:gd name="T24" fmla="*/ 2 w 85"/>
                <a:gd name="T25" fmla="*/ 65 h 130"/>
                <a:gd name="T26" fmla="*/ 13 w 85"/>
                <a:gd name="T27" fmla="*/ 50 h 130"/>
                <a:gd name="T28" fmla="*/ 24 w 85"/>
                <a:gd name="T29" fmla="*/ 40 h 130"/>
                <a:gd name="T30" fmla="*/ 29 w 85"/>
                <a:gd name="T31" fmla="*/ 35 h 130"/>
                <a:gd name="T32" fmla="*/ 34 w 85"/>
                <a:gd name="T33" fmla="*/ 28 h 130"/>
                <a:gd name="T34" fmla="*/ 34 w 85"/>
                <a:gd name="T35" fmla="*/ 20 h 130"/>
                <a:gd name="T36" fmla="*/ 32 w 85"/>
                <a:gd name="T37" fmla="*/ 11 h 130"/>
                <a:gd name="T38" fmla="*/ 29 w 85"/>
                <a:gd name="T39" fmla="*/ 0 h 130"/>
                <a:gd name="T40" fmla="*/ 41 w 85"/>
                <a:gd name="T41" fmla="*/ 9 h 130"/>
                <a:gd name="T42" fmla="*/ 65 w 85"/>
                <a:gd name="T43" fmla="*/ 25 h 130"/>
                <a:gd name="T44" fmla="*/ 85 w 85"/>
                <a:gd name="T45" fmla="*/ 45 h 130"/>
                <a:gd name="T46" fmla="*/ 78 w 85"/>
                <a:gd name="T47" fmla="*/ 68 h 1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5"/>
                <a:gd name="T73" fmla="*/ 0 h 130"/>
                <a:gd name="T74" fmla="*/ 85 w 85"/>
                <a:gd name="T75" fmla="*/ 130 h 1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5" h="130">
                  <a:moveTo>
                    <a:pt x="78" y="68"/>
                  </a:moveTo>
                  <a:lnTo>
                    <a:pt x="68" y="81"/>
                  </a:lnTo>
                  <a:lnTo>
                    <a:pt x="64" y="87"/>
                  </a:lnTo>
                  <a:lnTo>
                    <a:pt x="60" y="94"/>
                  </a:lnTo>
                  <a:lnTo>
                    <a:pt x="59" y="104"/>
                  </a:lnTo>
                  <a:lnTo>
                    <a:pt x="62" y="117"/>
                  </a:lnTo>
                  <a:lnTo>
                    <a:pt x="67" y="130"/>
                  </a:lnTo>
                  <a:lnTo>
                    <a:pt x="48" y="120"/>
                  </a:lnTo>
                  <a:lnTo>
                    <a:pt x="34" y="113"/>
                  </a:lnTo>
                  <a:lnTo>
                    <a:pt x="19" y="102"/>
                  </a:lnTo>
                  <a:lnTo>
                    <a:pt x="6" y="85"/>
                  </a:lnTo>
                  <a:lnTo>
                    <a:pt x="0" y="74"/>
                  </a:lnTo>
                  <a:lnTo>
                    <a:pt x="2" y="65"/>
                  </a:lnTo>
                  <a:lnTo>
                    <a:pt x="13" y="50"/>
                  </a:lnTo>
                  <a:lnTo>
                    <a:pt x="24" y="40"/>
                  </a:lnTo>
                  <a:lnTo>
                    <a:pt x="29" y="35"/>
                  </a:lnTo>
                  <a:lnTo>
                    <a:pt x="34" y="28"/>
                  </a:lnTo>
                  <a:lnTo>
                    <a:pt x="34" y="20"/>
                  </a:lnTo>
                  <a:lnTo>
                    <a:pt x="32" y="11"/>
                  </a:lnTo>
                  <a:lnTo>
                    <a:pt x="29" y="0"/>
                  </a:lnTo>
                  <a:lnTo>
                    <a:pt x="41" y="9"/>
                  </a:lnTo>
                  <a:lnTo>
                    <a:pt x="65" y="25"/>
                  </a:lnTo>
                  <a:lnTo>
                    <a:pt x="85" y="45"/>
                  </a:lnTo>
                  <a:lnTo>
                    <a:pt x="78" y="68"/>
                  </a:lnTo>
                </a:path>
              </a:pathLst>
            </a:custGeom>
            <a:noFill/>
            <a:ln w="6350" cap="rnd">
              <a:solidFill>
                <a:srgbClr val="D3C081"/>
              </a:solidFill>
              <a:prstDash val="solid"/>
              <a:round/>
              <a:headEnd/>
              <a:tailEnd/>
            </a:ln>
          </p:spPr>
          <p:txBody>
            <a:bodyPr/>
            <a:lstStyle/>
            <a:p>
              <a:endParaRPr lang="ru-RU"/>
            </a:p>
          </p:txBody>
        </p:sp>
        <p:sp>
          <p:nvSpPr>
            <p:cNvPr id="162504" name="Freeform 4161"/>
            <p:cNvSpPr>
              <a:spLocks/>
            </p:cNvSpPr>
            <p:nvPr/>
          </p:nvSpPr>
          <p:spPr bwMode="auto">
            <a:xfrm>
              <a:off x="2990" y="2350"/>
              <a:ext cx="106" cy="157"/>
            </a:xfrm>
            <a:custGeom>
              <a:avLst/>
              <a:gdLst>
                <a:gd name="T0" fmla="*/ 15 w 106"/>
                <a:gd name="T1" fmla="*/ 0 h 157"/>
                <a:gd name="T2" fmla="*/ 21 w 106"/>
                <a:gd name="T3" fmla="*/ 10 h 157"/>
                <a:gd name="T4" fmla="*/ 25 w 106"/>
                <a:gd name="T5" fmla="*/ 17 h 157"/>
                <a:gd name="T6" fmla="*/ 30 w 106"/>
                <a:gd name="T7" fmla="*/ 25 h 157"/>
                <a:gd name="T8" fmla="*/ 34 w 106"/>
                <a:gd name="T9" fmla="*/ 28 h 157"/>
                <a:gd name="T10" fmla="*/ 38 w 106"/>
                <a:gd name="T11" fmla="*/ 31 h 157"/>
                <a:gd name="T12" fmla="*/ 47 w 106"/>
                <a:gd name="T13" fmla="*/ 36 h 157"/>
                <a:gd name="T14" fmla="*/ 55 w 106"/>
                <a:gd name="T15" fmla="*/ 40 h 157"/>
                <a:gd name="T16" fmla="*/ 64 w 106"/>
                <a:gd name="T17" fmla="*/ 47 h 157"/>
                <a:gd name="T18" fmla="*/ 81 w 106"/>
                <a:gd name="T19" fmla="*/ 58 h 157"/>
                <a:gd name="T20" fmla="*/ 88 w 106"/>
                <a:gd name="T21" fmla="*/ 64 h 157"/>
                <a:gd name="T22" fmla="*/ 95 w 106"/>
                <a:gd name="T23" fmla="*/ 73 h 157"/>
                <a:gd name="T24" fmla="*/ 99 w 106"/>
                <a:gd name="T25" fmla="*/ 79 h 157"/>
                <a:gd name="T26" fmla="*/ 101 w 106"/>
                <a:gd name="T27" fmla="*/ 84 h 157"/>
                <a:gd name="T28" fmla="*/ 103 w 106"/>
                <a:gd name="T29" fmla="*/ 90 h 157"/>
                <a:gd name="T30" fmla="*/ 105 w 106"/>
                <a:gd name="T31" fmla="*/ 98 h 157"/>
                <a:gd name="T32" fmla="*/ 106 w 106"/>
                <a:gd name="T33" fmla="*/ 105 h 157"/>
                <a:gd name="T34" fmla="*/ 106 w 106"/>
                <a:gd name="T35" fmla="*/ 112 h 157"/>
                <a:gd name="T36" fmla="*/ 105 w 106"/>
                <a:gd name="T37" fmla="*/ 127 h 157"/>
                <a:gd name="T38" fmla="*/ 103 w 106"/>
                <a:gd name="T39" fmla="*/ 136 h 157"/>
                <a:gd name="T40" fmla="*/ 101 w 106"/>
                <a:gd name="T41" fmla="*/ 146 h 157"/>
                <a:gd name="T42" fmla="*/ 100 w 106"/>
                <a:gd name="T43" fmla="*/ 157 h 157"/>
                <a:gd name="T44" fmla="*/ 97 w 106"/>
                <a:gd name="T45" fmla="*/ 153 h 157"/>
                <a:gd name="T46" fmla="*/ 92 w 106"/>
                <a:gd name="T47" fmla="*/ 146 h 157"/>
                <a:gd name="T48" fmla="*/ 83 w 106"/>
                <a:gd name="T49" fmla="*/ 136 h 157"/>
                <a:gd name="T50" fmla="*/ 75 w 106"/>
                <a:gd name="T51" fmla="*/ 128 h 157"/>
                <a:gd name="T52" fmla="*/ 53 w 106"/>
                <a:gd name="T53" fmla="*/ 114 h 157"/>
                <a:gd name="T54" fmla="*/ 34 w 106"/>
                <a:gd name="T55" fmla="*/ 98 h 157"/>
                <a:gd name="T56" fmla="*/ 22 w 106"/>
                <a:gd name="T57" fmla="*/ 89 h 157"/>
                <a:gd name="T58" fmla="*/ 17 w 106"/>
                <a:gd name="T59" fmla="*/ 85 h 157"/>
                <a:gd name="T60" fmla="*/ 11 w 106"/>
                <a:gd name="T61" fmla="*/ 77 h 157"/>
                <a:gd name="T62" fmla="*/ 5 w 106"/>
                <a:gd name="T63" fmla="*/ 66 h 157"/>
                <a:gd name="T64" fmla="*/ 1 w 106"/>
                <a:gd name="T65" fmla="*/ 61 h 157"/>
                <a:gd name="T66" fmla="*/ 0 w 106"/>
                <a:gd name="T67" fmla="*/ 53 h 157"/>
                <a:gd name="T68" fmla="*/ 0 w 106"/>
                <a:gd name="T69" fmla="*/ 50 h 157"/>
                <a:gd name="T70" fmla="*/ 0 w 106"/>
                <a:gd name="T71" fmla="*/ 45 h 157"/>
                <a:gd name="T72" fmla="*/ 1 w 106"/>
                <a:gd name="T73" fmla="*/ 36 h 157"/>
                <a:gd name="T74" fmla="*/ 3 w 106"/>
                <a:gd name="T75" fmla="*/ 27 h 157"/>
                <a:gd name="T76" fmla="*/ 6 w 106"/>
                <a:gd name="T77" fmla="*/ 19 h 157"/>
                <a:gd name="T78" fmla="*/ 12 w 106"/>
                <a:gd name="T79" fmla="*/ 5 h 157"/>
                <a:gd name="T80" fmla="*/ 15 w 106"/>
                <a:gd name="T81" fmla="*/ 0 h 1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6"/>
                <a:gd name="T124" fmla="*/ 0 h 157"/>
                <a:gd name="T125" fmla="*/ 106 w 106"/>
                <a:gd name="T126" fmla="*/ 157 h 1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6" h="157">
                  <a:moveTo>
                    <a:pt x="15" y="0"/>
                  </a:moveTo>
                  <a:lnTo>
                    <a:pt x="21" y="10"/>
                  </a:lnTo>
                  <a:lnTo>
                    <a:pt x="25" y="17"/>
                  </a:lnTo>
                  <a:lnTo>
                    <a:pt x="30" y="25"/>
                  </a:lnTo>
                  <a:lnTo>
                    <a:pt x="34" y="28"/>
                  </a:lnTo>
                  <a:lnTo>
                    <a:pt x="38" y="31"/>
                  </a:lnTo>
                  <a:lnTo>
                    <a:pt x="47" y="36"/>
                  </a:lnTo>
                  <a:lnTo>
                    <a:pt x="55" y="40"/>
                  </a:lnTo>
                  <a:lnTo>
                    <a:pt x="64" y="47"/>
                  </a:lnTo>
                  <a:lnTo>
                    <a:pt x="81" y="58"/>
                  </a:lnTo>
                  <a:lnTo>
                    <a:pt x="88" y="64"/>
                  </a:lnTo>
                  <a:lnTo>
                    <a:pt x="95" y="73"/>
                  </a:lnTo>
                  <a:lnTo>
                    <a:pt x="99" y="79"/>
                  </a:lnTo>
                  <a:lnTo>
                    <a:pt x="101" y="84"/>
                  </a:lnTo>
                  <a:lnTo>
                    <a:pt x="103" y="90"/>
                  </a:lnTo>
                  <a:lnTo>
                    <a:pt x="105" y="98"/>
                  </a:lnTo>
                  <a:lnTo>
                    <a:pt x="106" y="105"/>
                  </a:lnTo>
                  <a:lnTo>
                    <a:pt x="106" y="112"/>
                  </a:lnTo>
                  <a:lnTo>
                    <a:pt x="105" y="127"/>
                  </a:lnTo>
                  <a:lnTo>
                    <a:pt x="103" y="136"/>
                  </a:lnTo>
                  <a:lnTo>
                    <a:pt x="101" y="146"/>
                  </a:lnTo>
                  <a:lnTo>
                    <a:pt x="100" y="157"/>
                  </a:lnTo>
                  <a:lnTo>
                    <a:pt x="97" y="153"/>
                  </a:lnTo>
                  <a:lnTo>
                    <a:pt x="92" y="146"/>
                  </a:lnTo>
                  <a:lnTo>
                    <a:pt x="83" y="136"/>
                  </a:lnTo>
                  <a:lnTo>
                    <a:pt x="75" y="128"/>
                  </a:lnTo>
                  <a:lnTo>
                    <a:pt x="53" y="114"/>
                  </a:lnTo>
                  <a:lnTo>
                    <a:pt x="34" y="98"/>
                  </a:lnTo>
                  <a:lnTo>
                    <a:pt x="22" y="89"/>
                  </a:lnTo>
                  <a:lnTo>
                    <a:pt x="17" y="85"/>
                  </a:lnTo>
                  <a:lnTo>
                    <a:pt x="11" y="77"/>
                  </a:lnTo>
                  <a:lnTo>
                    <a:pt x="5" y="66"/>
                  </a:lnTo>
                  <a:lnTo>
                    <a:pt x="1" y="61"/>
                  </a:lnTo>
                  <a:lnTo>
                    <a:pt x="0" y="53"/>
                  </a:lnTo>
                  <a:lnTo>
                    <a:pt x="0" y="50"/>
                  </a:lnTo>
                  <a:lnTo>
                    <a:pt x="0" y="45"/>
                  </a:lnTo>
                  <a:lnTo>
                    <a:pt x="1" y="36"/>
                  </a:lnTo>
                  <a:lnTo>
                    <a:pt x="3" y="27"/>
                  </a:lnTo>
                  <a:lnTo>
                    <a:pt x="6" y="19"/>
                  </a:lnTo>
                  <a:lnTo>
                    <a:pt x="12" y="5"/>
                  </a:lnTo>
                  <a:lnTo>
                    <a:pt x="15" y="0"/>
                  </a:lnTo>
                  <a:close/>
                </a:path>
              </a:pathLst>
            </a:custGeom>
            <a:solidFill>
              <a:srgbClr val="FFFFFF"/>
            </a:solidFill>
            <a:ln w="9525">
              <a:noFill/>
              <a:round/>
              <a:headEnd/>
              <a:tailEnd/>
            </a:ln>
          </p:spPr>
          <p:txBody>
            <a:bodyPr/>
            <a:lstStyle/>
            <a:p>
              <a:endParaRPr lang="ru-RU"/>
            </a:p>
          </p:txBody>
        </p:sp>
        <p:sp>
          <p:nvSpPr>
            <p:cNvPr id="162505" name="Freeform 4162"/>
            <p:cNvSpPr>
              <a:spLocks/>
            </p:cNvSpPr>
            <p:nvPr/>
          </p:nvSpPr>
          <p:spPr bwMode="auto">
            <a:xfrm>
              <a:off x="2990" y="2350"/>
              <a:ext cx="106" cy="157"/>
            </a:xfrm>
            <a:custGeom>
              <a:avLst/>
              <a:gdLst>
                <a:gd name="T0" fmla="*/ 16 w 106"/>
                <a:gd name="T1" fmla="*/ 0 h 157"/>
                <a:gd name="T2" fmla="*/ 21 w 106"/>
                <a:gd name="T3" fmla="*/ 8 h 157"/>
                <a:gd name="T4" fmla="*/ 30 w 106"/>
                <a:gd name="T5" fmla="*/ 23 h 157"/>
                <a:gd name="T6" fmla="*/ 40 w 106"/>
                <a:gd name="T7" fmla="*/ 31 h 157"/>
                <a:gd name="T8" fmla="*/ 48 w 106"/>
                <a:gd name="T9" fmla="*/ 36 h 157"/>
                <a:gd name="T10" fmla="*/ 55 w 106"/>
                <a:gd name="T11" fmla="*/ 40 h 157"/>
                <a:gd name="T12" fmla="*/ 65 w 106"/>
                <a:gd name="T13" fmla="*/ 47 h 157"/>
                <a:gd name="T14" fmla="*/ 82 w 106"/>
                <a:gd name="T15" fmla="*/ 58 h 157"/>
                <a:gd name="T16" fmla="*/ 97 w 106"/>
                <a:gd name="T17" fmla="*/ 72 h 157"/>
                <a:gd name="T18" fmla="*/ 103 w 106"/>
                <a:gd name="T19" fmla="*/ 84 h 157"/>
                <a:gd name="T20" fmla="*/ 106 w 106"/>
                <a:gd name="T21" fmla="*/ 98 h 157"/>
                <a:gd name="T22" fmla="*/ 106 w 106"/>
                <a:gd name="T23" fmla="*/ 127 h 157"/>
                <a:gd name="T24" fmla="*/ 101 w 106"/>
                <a:gd name="T25" fmla="*/ 157 h 157"/>
                <a:gd name="T26" fmla="*/ 94 w 106"/>
                <a:gd name="T27" fmla="*/ 146 h 157"/>
                <a:gd name="T28" fmla="*/ 76 w 106"/>
                <a:gd name="T29" fmla="*/ 128 h 157"/>
                <a:gd name="T30" fmla="*/ 54 w 106"/>
                <a:gd name="T31" fmla="*/ 114 h 157"/>
                <a:gd name="T32" fmla="*/ 35 w 106"/>
                <a:gd name="T33" fmla="*/ 98 h 157"/>
                <a:gd name="T34" fmla="*/ 12 w 106"/>
                <a:gd name="T35" fmla="*/ 77 h 157"/>
                <a:gd name="T36" fmla="*/ 5 w 106"/>
                <a:gd name="T37" fmla="*/ 66 h 157"/>
                <a:gd name="T38" fmla="*/ 0 w 106"/>
                <a:gd name="T39" fmla="*/ 53 h 157"/>
                <a:gd name="T40" fmla="*/ 1 w 106"/>
                <a:gd name="T41" fmla="*/ 36 h 157"/>
                <a:gd name="T42" fmla="*/ 6 w 106"/>
                <a:gd name="T43" fmla="*/ 19 h 157"/>
                <a:gd name="T44" fmla="*/ 16 w 106"/>
                <a:gd name="T45" fmla="*/ 0 h 15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6"/>
                <a:gd name="T70" fmla="*/ 0 h 157"/>
                <a:gd name="T71" fmla="*/ 106 w 106"/>
                <a:gd name="T72" fmla="*/ 157 h 15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6" h="157">
                  <a:moveTo>
                    <a:pt x="16" y="0"/>
                  </a:moveTo>
                  <a:lnTo>
                    <a:pt x="21" y="8"/>
                  </a:lnTo>
                  <a:lnTo>
                    <a:pt x="30" y="23"/>
                  </a:lnTo>
                  <a:lnTo>
                    <a:pt x="40" y="31"/>
                  </a:lnTo>
                  <a:lnTo>
                    <a:pt x="48" y="36"/>
                  </a:lnTo>
                  <a:lnTo>
                    <a:pt x="55" y="40"/>
                  </a:lnTo>
                  <a:lnTo>
                    <a:pt x="65" y="47"/>
                  </a:lnTo>
                  <a:lnTo>
                    <a:pt x="82" y="58"/>
                  </a:lnTo>
                  <a:lnTo>
                    <a:pt x="97" y="72"/>
                  </a:lnTo>
                  <a:lnTo>
                    <a:pt x="103" y="84"/>
                  </a:lnTo>
                  <a:lnTo>
                    <a:pt x="106" y="98"/>
                  </a:lnTo>
                  <a:lnTo>
                    <a:pt x="106" y="127"/>
                  </a:lnTo>
                  <a:lnTo>
                    <a:pt x="101" y="157"/>
                  </a:lnTo>
                  <a:lnTo>
                    <a:pt x="94" y="146"/>
                  </a:lnTo>
                  <a:lnTo>
                    <a:pt x="76" y="128"/>
                  </a:lnTo>
                  <a:lnTo>
                    <a:pt x="54" y="114"/>
                  </a:lnTo>
                  <a:lnTo>
                    <a:pt x="35" y="98"/>
                  </a:lnTo>
                  <a:lnTo>
                    <a:pt x="12" y="77"/>
                  </a:lnTo>
                  <a:lnTo>
                    <a:pt x="5" y="66"/>
                  </a:lnTo>
                  <a:lnTo>
                    <a:pt x="0" y="53"/>
                  </a:lnTo>
                  <a:lnTo>
                    <a:pt x="1" y="36"/>
                  </a:lnTo>
                  <a:lnTo>
                    <a:pt x="6" y="19"/>
                  </a:lnTo>
                  <a:lnTo>
                    <a:pt x="16" y="0"/>
                  </a:lnTo>
                </a:path>
              </a:pathLst>
            </a:custGeom>
            <a:noFill/>
            <a:ln w="6350" cap="rnd">
              <a:solidFill>
                <a:srgbClr val="D3C081"/>
              </a:solidFill>
              <a:prstDash val="solid"/>
              <a:round/>
              <a:headEnd/>
              <a:tailEnd/>
            </a:ln>
          </p:spPr>
          <p:txBody>
            <a:bodyPr/>
            <a:lstStyle/>
            <a:p>
              <a:endParaRPr lang="ru-RU"/>
            </a:p>
          </p:txBody>
        </p:sp>
        <p:sp>
          <p:nvSpPr>
            <p:cNvPr id="162506" name="Freeform 4163"/>
            <p:cNvSpPr>
              <a:spLocks/>
            </p:cNvSpPr>
            <p:nvPr/>
          </p:nvSpPr>
          <p:spPr bwMode="auto">
            <a:xfrm>
              <a:off x="3005" y="2463"/>
              <a:ext cx="87" cy="103"/>
            </a:xfrm>
            <a:custGeom>
              <a:avLst/>
              <a:gdLst>
                <a:gd name="T0" fmla="*/ 79 w 87"/>
                <a:gd name="T1" fmla="*/ 68 h 103"/>
                <a:gd name="T2" fmla="*/ 71 w 87"/>
                <a:gd name="T3" fmla="*/ 82 h 103"/>
                <a:gd name="T4" fmla="*/ 68 w 87"/>
                <a:gd name="T5" fmla="*/ 87 h 103"/>
                <a:gd name="T6" fmla="*/ 65 w 87"/>
                <a:gd name="T7" fmla="*/ 90 h 103"/>
                <a:gd name="T8" fmla="*/ 62 w 87"/>
                <a:gd name="T9" fmla="*/ 93 h 103"/>
                <a:gd name="T10" fmla="*/ 51 w 87"/>
                <a:gd name="T11" fmla="*/ 98 h 103"/>
                <a:gd name="T12" fmla="*/ 41 w 87"/>
                <a:gd name="T13" fmla="*/ 103 h 103"/>
                <a:gd name="T14" fmla="*/ 37 w 87"/>
                <a:gd name="T15" fmla="*/ 103 h 103"/>
                <a:gd name="T16" fmla="*/ 32 w 87"/>
                <a:gd name="T17" fmla="*/ 103 h 103"/>
                <a:gd name="T18" fmla="*/ 26 w 87"/>
                <a:gd name="T19" fmla="*/ 101 h 103"/>
                <a:gd name="T20" fmla="*/ 21 w 87"/>
                <a:gd name="T21" fmla="*/ 99 h 103"/>
                <a:gd name="T22" fmla="*/ 17 w 87"/>
                <a:gd name="T23" fmla="*/ 96 h 103"/>
                <a:gd name="T24" fmla="*/ 13 w 87"/>
                <a:gd name="T25" fmla="*/ 94 h 103"/>
                <a:gd name="T26" fmla="*/ 7 w 87"/>
                <a:gd name="T27" fmla="*/ 84 h 103"/>
                <a:gd name="T28" fmla="*/ 2 w 87"/>
                <a:gd name="T29" fmla="*/ 76 h 103"/>
                <a:gd name="T30" fmla="*/ 0 w 87"/>
                <a:gd name="T31" fmla="*/ 73 h 103"/>
                <a:gd name="T32" fmla="*/ 4 w 87"/>
                <a:gd name="T33" fmla="*/ 64 h 103"/>
                <a:gd name="T34" fmla="*/ 7 w 87"/>
                <a:gd name="T35" fmla="*/ 55 h 103"/>
                <a:gd name="T36" fmla="*/ 10 w 87"/>
                <a:gd name="T37" fmla="*/ 53 h 103"/>
                <a:gd name="T38" fmla="*/ 13 w 87"/>
                <a:gd name="T39" fmla="*/ 48 h 103"/>
                <a:gd name="T40" fmla="*/ 19 w 87"/>
                <a:gd name="T41" fmla="*/ 45 h 103"/>
                <a:gd name="T42" fmla="*/ 26 w 87"/>
                <a:gd name="T43" fmla="*/ 40 h 103"/>
                <a:gd name="T44" fmla="*/ 30 w 87"/>
                <a:gd name="T45" fmla="*/ 34 h 103"/>
                <a:gd name="T46" fmla="*/ 34 w 87"/>
                <a:gd name="T47" fmla="*/ 31 h 103"/>
                <a:gd name="T48" fmla="*/ 35 w 87"/>
                <a:gd name="T49" fmla="*/ 28 h 103"/>
                <a:gd name="T50" fmla="*/ 35 w 87"/>
                <a:gd name="T51" fmla="*/ 23 h 103"/>
                <a:gd name="T52" fmla="*/ 35 w 87"/>
                <a:gd name="T53" fmla="*/ 18 h 103"/>
                <a:gd name="T54" fmla="*/ 34 w 87"/>
                <a:gd name="T55" fmla="*/ 9 h 103"/>
                <a:gd name="T56" fmla="*/ 30 w 87"/>
                <a:gd name="T57" fmla="*/ 0 h 103"/>
                <a:gd name="T58" fmla="*/ 43 w 87"/>
                <a:gd name="T59" fmla="*/ 7 h 103"/>
                <a:gd name="T60" fmla="*/ 56 w 87"/>
                <a:gd name="T61" fmla="*/ 16 h 103"/>
                <a:gd name="T62" fmla="*/ 67 w 87"/>
                <a:gd name="T63" fmla="*/ 25 h 103"/>
                <a:gd name="T64" fmla="*/ 79 w 87"/>
                <a:gd name="T65" fmla="*/ 37 h 103"/>
                <a:gd name="T66" fmla="*/ 87 w 87"/>
                <a:gd name="T67" fmla="*/ 44 h 103"/>
                <a:gd name="T68" fmla="*/ 84 w 87"/>
                <a:gd name="T69" fmla="*/ 53 h 103"/>
                <a:gd name="T70" fmla="*/ 82 w 87"/>
                <a:gd name="T71" fmla="*/ 61 h 103"/>
                <a:gd name="T72" fmla="*/ 79 w 87"/>
                <a:gd name="T73" fmla="*/ 68 h 10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87"/>
                <a:gd name="T112" fmla="*/ 0 h 103"/>
                <a:gd name="T113" fmla="*/ 87 w 87"/>
                <a:gd name="T114" fmla="*/ 103 h 10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87" h="103">
                  <a:moveTo>
                    <a:pt x="79" y="68"/>
                  </a:moveTo>
                  <a:lnTo>
                    <a:pt x="71" y="82"/>
                  </a:lnTo>
                  <a:lnTo>
                    <a:pt x="68" y="87"/>
                  </a:lnTo>
                  <a:lnTo>
                    <a:pt x="65" y="90"/>
                  </a:lnTo>
                  <a:lnTo>
                    <a:pt x="62" y="93"/>
                  </a:lnTo>
                  <a:lnTo>
                    <a:pt x="51" y="98"/>
                  </a:lnTo>
                  <a:lnTo>
                    <a:pt x="41" y="103"/>
                  </a:lnTo>
                  <a:lnTo>
                    <a:pt x="37" y="103"/>
                  </a:lnTo>
                  <a:lnTo>
                    <a:pt x="32" y="103"/>
                  </a:lnTo>
                  <a:lnTo>
                    <a:pt x="26" y="101"/>
                  </a:lnTo>
                  <a:lnTo>
                    <a:pt x="21" y="99"/>
                  </a:lnTo>
                  <a:lnTo>
                    <a:pt x="17" y="96"/>
                  </a:lnTo>
                  <a:lnTo>
                    <a:pt x="13" y="94"/>
                  </a:lnTo>
                  <a:lnTo>
                    <a:pt x="7" y="84"/>
                  </a:lnTo>
                  <a:lnTo>
                    <a:pt x="2" y="76"/>
                  </a:lnTo>
                  <a:lnTo>
                    <a:pt x="0" y="73"/>
                  </a:lnTo>
                  <a:lnTo>
                    <a:pt x="4" y="64"/>
                  </a:lnTo>
                  <a:lnTo>
                    <a:pt x="7" y="55"/>
                  </a:lnTo>
                  <a:lnTo>
                    <a:pt x="10" y="53"/>
                  </a:lnTo>
                  <a:lnTo>
                    <a:pt x="13" y="48"/>
                  </a:lnTo>
                  <a:lnTo>
                    <a:pt x="19" y="45"/>
                  </a:lnTo>
                  <a:lnTo>
                    <a:pt x="26" y="40"/>
                  </a:lnTo>
                  <a:lnTo>
                    <a:pt x="30" y="34"/>
                  </a:lnTo>
                  <a:lnTo>
                    <a:pt x="34" y="31"/>
                  </a:lnTo>
                  <a:lnTo>
                    <a:pt x="35" y="28"/>
                  </a:lnTo>
                  <a:lnTo>
                    <a:pt x="35" y="23"/>
                  </a:lnTo>
                  <a:lnTo>
                    <a:pt x="35" y="18"/>
                  </a:lnTo>
                  <a:lnTo>
                    <a:pt x="34" y="9"/>
                  </a:lnTo>
                  <a:lnTo>
                    <a:pt x="30" y="0"/>
                  </a:lnTo>
                  <a:lnTo>
                    <a:pt x="43" y="7"/>
                  </a:lnTo>
                  <a:lnTo>
                    <a:pt x="56" y="16"/>
                  </a:lnTo>
                  <a:lnTo>
                    <a:pt x="67" y="25"/>
                  </a:lnTo>
                  <a:lnTo>
                    <a:pt x="79" y="37"/>
                  </a:lnTo>
                  <a:lnTo>
                    <a:pt x="87" y="44"/>
                  </a:lnTo>
                  <a:lnTo>
                    <a:pt x="84" y="53"/>
                  </a:lnTo>
                  <a:lnTo>
                    <a:pt x="82" y="61"/>
                  </a:lnTo>
                  <a:lnTo>
                    <a:pt x="79" y="68"/>
                  </a:lnTo>
                  <a:close/>
                </a:path>
              </a:pathLst>
            </a:custGeom>
            <a:solidFill>
              <a:srgbClr val="F2E492"/>
            </a:solidFill>
            <a:ln w="9525">
              <a:noFill/>
              <a:round/>
              <a:headEnd/>
              <a:tailEnd/>
            </a:ln>
          </p:spPr>
          <p:txBody>
            <a:bodyPr/>
            <a:lstStyle/>
            <a:p>
              <a:endParaRPr lang="ru-RU"/>
            </a:p>
          </p:txBody>
        </p:sp>
        <p:sp>
          <p:nvSpPr>
            <p:cNvPr id="162507" name="Freeform 4164"/>
            <p:cNvSpPr>
              <a:spLocks/>
            </p:cNvSpPr>
            <p:nvPr/>
          </p:nvSpPr>
          <p:spPr bwMode="auto">
            <a:xfrm>
              <a:off x="3005" y="2463"/>
              <a:ext cx="85" cy="103"/>
            </a:xfrm>
            <a:custGeom>
              <a:avLst/>
              <a:gdLst>
                <a:gd name="T0" fmla="*/ 78 w 85"/>
                <a:gd name="T1" fmla="*/ 68 h 103"/>
                <a:gd name="T2" fmla="*/ 70 w 85"/>
                <a:gd name="T3" fmla="*/ 81 h 103"/>
                <a:gd name="T4" fmla="*/ 60 w 85"/>
                <a:gd name="T5" fmla="*/ 92 h 103"/>
                <a:gd name="T6" fmla="*/ 51 w 85"/>
                <a:gd name="T7" fmla="*/ 98 h 103"/>
                <a:gd name="T8" fmla="*/ 40 w 85"/>
                <a:gd name="T9" fmla="*/ 103 h 103"/>
                <a:gd name="T10" fmla="*/ 30 w 85"/>
                <a:gd name="T11" fmla="*/ 103 h 103"/>
                <a:gd name="T12" fmla="*/ 19 w 85"/>
                <a:gd name="T13" fmla="*/ 99 h 103"/>
                <a:gd name="T14" fmla="*/ 12 w 85"/>
                <a:gd name="T15" fmla="*/ 94 h 103"/>
                <a:gd name="T16" fmla="*/ 5 w 85"/>
                <a:gd name="T17" fmla="*/ 84 h 103"/>
                <a:gd name="T18" fmla="*/ 0 w 85"/>
                <a:gd name="T19" fmla="*/ 73 h 103"/>
                <a:gd name="T20" fmla="*/ 2 w 85"/>
                <a:gd name="T21" fmla="*/ 64 h 103"/>
                <a:gd name="T22" fmla="*/ 13 w 85"/>
                <a:gd name="T23" fmla="*/ 48 h 103"/>
                <a:gd name="T24" fmla="*/ 24 w 85"/>
                <a:gd name="T25" fmla="*/ 40 h 103"/>
                <a:gd name="T26" fmla="*/ 29 w 85"/>
                <a:gd name="T27" fmla="*/ 34 h 103"/>
                <a:gd name="T28" fmla="*/ 34 w 85"/>
                <a:gd name="T29" fmla="*/ 28 h 103"/>
                <a:gd name="T30" fmla="*/ 34 w 85"/>
                <a:gd name="T31" fmla="*/ 18 h 103"/>
                <a:gd name="T32" fmla="*/ 32 w 85"/>
                <a:gd name="T33" fmla="*/ 9 h 103"/>
                <a:gd name="T34" fmla="*/ 29 w 85"/>
                <a:gd name="T35" fmla="*/ 0 h 103"/>
                <a:gd name="T36" fmla="*/ 41 w 85"/>
                <a:gd name="T37" fmla="*/ 7 h 103"/>
                <a:gd name="T38" fmla="*/ 65 w 85"/>
                <a:gd name="T39" fmla="*/ 25 h 103"/>
                <a:gd name="T40" fmla="*/ 85 w 85"/>
                <a:gd name="T41" fmla="*/ 44 h 103"/>
                <a:gd name="T42" fmla="*/ 78 w 85"/>
                <a:gd name="T43" fmla="*/ 68 h 10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5"/>
                <a:gd name="T67" fmla="*/ 0 h 103"/>
                <a:gd name="T68" fmla="*/ 85 w 85"/>
                <a:gd name="T69" fmla="*/ 103 h 10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5" h="103">
                  <a:moveTo>
                    <a:pt x="78" y="68"/>
                  </a:moveTo>
                  <a:lnTo>
                    <a:pt x="70" y="81"/>
                  </a:lnTo>
                  <a:lnTo>
                    <a:pt x="60" y="92"/>
                  </a:lnTo>
                  <a:lnTo>
                    <a:pt x="51" y="98"/>
                  </a:lnTo>
                  <a:lnTo>
                    <a:pt x="40" y="103"/>
                  </a:lnTo>
                  <a:lnTo>
                    <a:pt x="30" y="103"/>
                  </a:lnTo>
                  <a:lnTo>
                    <a:pt x="19" y="99"/>
                  </a:lnTo>
                  <a:lnTo>
                    <a:pt x="12" y="94"/>
                  </a:lnTo>
                  <a:lnTo>
                    <a:pt x="5" y="84"/>
                  </a:lnTo>
                  <a:lnTo>
                    <a:pt x="0" y="73"/>
                  </a:lnTo>
                  <a:lnTo>
                    <a:pt x="2" y="64"/>
                  </a:lnTo>
                  <a:lnTo>
                    <a:pt x="13" y="48"/>
                  </a:lnTo>
                  <a:lnTo>
                    <a:pt x="24" y="40"/>
                  </a:lnTo>
                  <a:lnTo>
                    <a:pt x="29" y="34"/>
                  </a:lnTo>
                  <a:lnTo>
                    <a:pt x="34" y="28"/>
                  </a:lnTo>
                  <a:lnTo>
                    <a:pt x="34" y="18"/>
                  </a:lnTo>
                  <a:lnTo>
                    <a:pt x="32" y="9"/>
                  </a:lnTo>
                  <a:lnTo>
                    <a:pt x="29" y="0"/>
                  </a:lnTo>
                  <a:lnTo>
                    <a:pt x="41" y="7"/>
                  </a:lnTo>
                  <a:lnTo>
                    <a:pt x="65" y="25"/>
                  </a:lnTo>
                  <a:lnTo>
                    <a:pt x="85" y="44"/>
                  </a:lnTo>
                  <a:lnTo>
                    <a:pt x="78" y="68"/>
                  </a:lnTo>
                </a:path>
              </a:pathLst>
            </a:custGeom>
            <a:noFill/>
            <a:ln w="6350" cap="rnd">
              <a:solidFill>
                <a:srgbClr val="D3C081"/>
              </a:solidFill>
              <a:prstDash val="solid"/>
              <a:round/>
              <a:headEnd/>
              <a:tailEnd/>
            </a:ln>
          </p:spPr>
          <p:txBody>
            <a:bodyPr/>
            <a:lstStyle/>
            <a:p>
              <a:endParaRPr lang="ru-RU"/>
            </a:p>
          </p:txBody>
        </p:sp>
        <p:sp>
          <p:nvSpPr>
            <p:cNvPr id="162508" name="Freeform 4165"/>
            <p:cNvSpPr>
              <a:spLocks/>
            </p:cNvSpPr>
            <p:nvPr/>
          </p:nvSpPr>
          <p:spPr bwMode="auto">
            <a:xfrm>
              <a:off x="3214" y="2132"/>
              <a:ext cx="84" cy="130"/>
            </a:xfrm>
            <a:custGeom>
              <a:avLst/>
              <a:gdLst>
                <a:gd name="T0" fmla="*/ 75 w 84"/>
                <a:gd name="T1" fmla="*/ 69 h 130"/>
                <a:gd name="T2" fmla="*/ 75 w 84"/>
                <a:gd name="T3" fmla="*/ 73 h 130"/>
                <a:gd name="T4" fmla="*/ 71 w 84"/>
                <a:gd name="T5" fmla="*/ 76 h 130"/>
                <a:gd name="T6" fmla="*/ 66 w 84"/>
                <a:gd name="T7" fmla="*/ 82 h 130"/>
                <a:gd name="T8" fmla="*/ 62 w 84"/>
                <a:gd name="T9" fmla="*/ 87 h 130"/>
                <a:gd name="T10" fmla="*/ 60 w 84"/>
                <a:gd name="T11" fmla="*/ 90 h 130"/>
                <a:gd name="T12" fmla="*/ 59 w 84"/>
                <a:gd name="T13" fmla="*/ 95 h 130"/>
                <a:gd name="T14" fmla="*/ 59 w 84"/>
                <a:gd name="T15" fmla="*/ 100 h 130"/>
                <a:gd name="T16" fmla="*/ 59 w 84"/>
                <a:gd name="T17" fmla="*/ 106 h 130"/>
                <a:gd name="T18" fmla="*/ 60 w 84"/>
                <a:gd name="T19" fmla="*/ 118 h 130"/>
                <a:gd name="T20" fmla="*/ 65 w 84"/>
                <a:gd name="T21" fmla="*/ 130 h 130"/>
                <a:gd name="T22" fmla="*/ 47 w 84"/>
                <a:gd name="T23" fmla="*/ 122 h 130"/>
                <a:gd name="T24" fmla="*/ 33 w 84"/>
                <a:gd name="T25" fmla="*/ 113 h 130"/>
                <a:gd name="T26" fmla="*/ 25 w 84"/>
                <a:gd name="T27" fmla="*/ 108 h 130"/>
                <a:gd name="T28" fmla="*/ 19 w 84"/>
                <a:gd name="T29" fmla="*/ 101 h 130"/>
                <a:gd name="T30" fmla="*/ 13 w 84"/>
                <a:gd name="T31" fmla="*/ 94 h 130"/>
                <a:gd name="T32" fmla="*/ 7 w 84"/>
                <a:gd name="T33" fmla="*/ 86 h 130"/>
                <a:gd name="T34" fmla="*/ 0 w 84"/>
                <a:gd name="T35" fmla="*/ 75 h 130"/>
                <a:gd name="T36" fmla="*/ 2 w 84"/>
                <a:gd name="T37" fmla="*/ 65 h 130"/>
                <a:gd name="T38" fmla="*/ 7 w 84"/>
                <a:gd name="T39" fmla="*/ 57 h 130"/>
                <a:gd name="T40" fmla="*/ 9 w 84"/>
                <a:gd name="T41" fmla="*/ 54 h 130"/>
                <a:gd name="T42" fmla="*/ 13 w 84"/>
                <a:gd name="T43" fmla="*/ 49 h 130"/>
                <a:gd name="T44" fmla="*/ 18 w 84"/>
                <a:gd name="T45" fmla="*/ 46 h 130"/>
                <a:gd name="T46" fmla="*/ 24 w 84"/>
                <a:gd name="T47" fmla="*/ 41 h 130"/>
                <a:gd name="T48" fmla="*/ 29 w 84"/>
                <a:gd name="T49" fmla="*/ 35 h 130"/>
                <a:gd name="T50" fmla="*/ 31 w 84"/>
                <a:gd name="T51" fmla="*/ 31 h 130"/>
                <a:gd name="T52" fmla="*/ 33 w 84"/>
                <a:gd name="T53" fmla="*/ 28 h 130"/>
                <a:gd name="T54" fmla="*/ 34 w 84"/>
                <a:gd name="T55" fmla="*/ 24 h 130"/>
                <a:gd name="T56" fmla="*/ 34 w 84"/>
                <a:gd name="T57" fmla="*/ 19 h 130"/>
                <a:gd name="T58" fmla="*/ 31 w 84"/>
                <a:gd name="T59" fmla="*/ 9 h 130"/>
                <a:gd name="T60" fmla="*/ 28 w 84"/>
                <a:gd name="T61" fmla="*/ 0 h 130"/>
                <a:gd name="T62" fmla="*/ 42 w 84"/>
                <a:gd name="T63" fmla="*/ 8 h 130"/>
                <a:gd name="T64" fmla="*/ 53 w 84"/>
                <a:gd name="T65" fmla="*/ 18 h 130"/>
                <a:gd name="T66" fmla="*/ 64 w 84"/>
                <a:gd name="T67" fmla="*/ 25 h 130"/>
                <a:gd name="T68" fmla="*/ 77 w 84"/>
                <a:gd name="T69" fmla="*/ 38 h 130"/>
                <a:gd name="T70" fmla="*/ 84 w 84"/>
                <a:gd name="T71" fmla="*/ 44 h 130"/>
                <a:gd name="T72" fmla="*/ 82 w 84"/>
                <a:gd name="T73" fmla="*/ 54 h 130"/>
                <a:gd name="T74" fmla="*/ 79 w 84"/>
                <a:gd name="T75" fmla="*/ 61 h 130"/>
                <a:gd name="T76" fmla="*/ 75 w 84"/>
                <a:gd name="T77" fmla="*/ 69 h 13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4"/>
                <a:gd name="T118" fmla="*/ 0 h 130"/>
                <a:gd name="T119" fmla="*/ 84 w 84"/>
                <a:gd name="T120" fmla="*/ 130 h 13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4" h="130">
                  <a:moveTo>
                    <a:pt x="75" y="69"/>
                  </a:moveTo>
                  <a:lnTo>
                    <a:pt x="75" y="73"/>
                  </a:lnTo>
                  <a:lnTo>
                    <a:pt x="71" y="76"/>
                  </a:lnTo>
                  <a:lnTo>
                    <a:pt x="66" y="82"/>
                  </a:lnTo>
                  <a:lnTo>
                    <a:pt x="62" y="87"/>
                  </a:lnTo>
                  <a:lnTo>
                    <a:pt x="60" y="90"/>
                  </a:lnTo>
                  <a:lnTo>
                    <a:pt x="59" y="95"/>
                  </a:lnTo>
                  <a:lnTo>
                    <a:pt x="59" y="100"/>
                  </a:lnTo>
                  <a:lnTo>
                    <a:pt x="59" y="106"/>
                  </a:lnTo>
                  <a:lnTo>
                    <a:pt x="60" y="118"/>
                  </a:lnTo>
                  <a:lnTo>
                    <a:pt x="65" y="130"/>
                  </a:lnTo>
                  <a:lnTo>
                    <a:pt x="47" y="122"/>
                  </a:lnTo>
                  <a:lnTo>
                    <a:pt x="33" y="113"/>
                  </a:lnTo>
                  <a:lnTo>
                    <a:pt x="25" y="108"/>
                  </a:lnTo>
                  <a:lnTo>
                    <a:pt x="19" y="101"/>
                  </a:lnTo>
                  <a:lnTo>
                    <a:pt x="13" y="94"/>
                  </a:lnTo>
                  <a:lnTo>
                    <a:pt x="7" y="86"/>
                  </a:lnTo>
                  <a:lnTo>
                    <a:pt x="0" y="75"/>
                  </a:lnTo>
                  <a:lnTo>
                    <a:pt x="2" y="65"/>
                  </a:lnTo>
                  <a:lnTo>
                    <a:pt x="7" y="57"/>
                  </a:lnTo>
                  <a:lnTo>
                    <a:pt x="9" y="54"/>
                  </a:lnTo>
                  <a:lnTo>
                    <a:pt x="13" y="49"/>
                  </a:lnTo>
                  <a:lnTo>
                    <a:pt x="18" y="46"/>
                  </a:lnTo>
                  <a:lnTo>
                    <a:pt x="24" y="41"/>
                  </a:lnTo>
                  <a:lnTo>
                    <a:pt x="29" y="35"/>
                  </a:lnTo>
                  <a:lnTo>
                    <a:pt x="31" y="31"/>
                  </a:lnTo>
                  <a:lnTo>
                    <a:pt x="33" y="28"/>
                  </a:lnTo>
                  <a:lnTo>
                    <a:pt x="34" y="24"/>
                  </a:lnTo>
                  <a:lnTo>
                    <a:pt x="34" y="19"/>
                  </a:lnTo>
                  <a:lnTo>
                    <a:pt x="31" y="9"/>
                  </a:lnTo>
                  <a:lnTo>
                    <a:pt x="28" y="0"/>
                  </a:lnTo>
                  <a:lnTo>
                    <a:pt x="42" y="8"/>
                  </a:lnTo>
                  <a:lnTo>
                    <a:pt x="53" y="18"/>
                  </a:lnTo>
                  <a:lnTo>
                    <a:pt x="64" y="25"/>
                  </a:lnTo>
                  <a:lnTo>
                    <a:pt x="77" y="38"/>
                  </a:lnTo>
                  <a:lnTo>
                    <a:pt x="84" y="44"/>
                  </a:lnTo>
                  <a:lnTo>
                    <a:pt x="82" y="54"/>
                  </a:lnTo>
                  <a:lnTo>
                    <a:pt x="79" y="61"/>
                  </a:lnTo>
                  <a:lnTo>
                    <a:pt x="75" y="69"/>
                  </a:lnTo>
                  <a:close/>
                </a:path>
              </a:pathLst>
            </a:custGeom>
            <a:solidFill>
              <a:srgbClr val="F561AF"/>
            </a:solidFill>
            <a:ln w="9525">
              <a:noFill/>
              <a:round/>
              <a:headEnd/>
              <a:tailEnd/>
            </a:ln>
          </p:spPr>
          <p:txBody>
            <a:bodyPr/>
            <a:lstStyle/>
            <a:p>
              <a:endParaRPr lang="ru-RU"/>
            </a:p>
          </p:txBody>
        </p:sp>
        <p:sp>
          <p:nvSpPr>
            <p:cNvPr id="162509" name="Freeform 4166"/>
            <p:cNvSpPr>
              <a:spLocks/>
            </p:cNvSpPr>
            <p:nvPr/>
          </p:nvSpPr>
          <p:spPr bwMode="auto">
            <a:xfrm>
              <a:off x="3214" y="2132"/>
              <a:ext cx="84" cy="130"/>
            </a:xfrm>
            <a:custGeom>
              <a:avLst/>
              <a:gdLst>
                <a:gd name="T0" fmla="*/ 75 w 84"/>
                <a:gd name="T1" fmla="*/ 69 h 130"/>
                <a:gd name="T2" fmla="*/ 66 w 84"/>
                <a:gd name="T3" fmla="*/ 82 h 130"/>
                <a:gd name="T4" fmla="*/ 62 w 84"/>
                <a:gd name="T5" fmla="*/ 87 h 130"/>
                <a:gd name="T6" fmla="*/ 59 w 84"/>
                <a:gd name="T7" fmla="*/ 95 h 130"/>
                <a:gd name="T8" fmla="*/ 59 w 84"/>
                <a:gd name="T9" fmla="*/ 106 h 130"/>
                <a:gd name="T10" fmla="*/ 60 w 84"/>
                <a:gd name="T11" fmla="*/ 118 h 130"/>
                <a:gd name="T12" fmla="*/ 65 w 84"/>
                <a:gd name="T13" fmla="*/ 130 h 130"/>
                <a:gd name="T14" fmla="*/ 48 w 84"/>
                <a:gd name="T15" fmla="*/ 122 h 130"/>
                <a:gd name="T16" fmla="*/ 33 w 84"/>
                <a:gd name="T17" fmla="*/ 113 h 130"/>
                <a:gd name="T18" fmla="*/ 19 w 84"/>
                <a:gd name="T19" fmla="*/ 101 h 130"/>
                <a:gd name="T20" fmla="*/ 7 w 84"/>
                <a:gd name="T21" fmla="*/ 86 h 130"/>
                <a:gd name="T22" fmla="*/ 0 w 84"/>
                <a:gd name="T23" fmla="*/ 75 h 130"/>
                <a:gd name="T24" fmla="*/ 2 w 84"/>
                <a:gd name="T25" fmla="*/ 65 h 130"/>
                <a:gd name="T26" fmla="*/ 13 w 84"/>
                <a:gd name="T27" fmla="*/ 49 h 130"/>
                <a:gd name="T28" fmla="*/ 24 w 84"/>
                <a:gd name="T29" fmla="*/ 41 h 130"/>
                <a:gd name="T30" fmla="*/ 29 w 84"/>
                <a:gd name="T31" fmla="*/ 35 h 130"/>
                <a:gd name="T32" fmla="*/ 33 w 84"/>
                <a:gd name="T33" fmla="*/ 28 h 130"/>
                <a:gd name="T34" fmla="*/ 34 w 84"/>
                <a:gd name="T35" fmla="*/ 19 h 130"/>
                <a:gd name="T36" fmla="*/ 33 w 84"/>
                <a:gd name="T37" fmla="*/ 9 h 130"/>
                <a:gd name="T38" fmla="*/ 28 w 84"/>
                <a:gd name="T39" fmla="*/ 0 h 130"/>
                <a:gd name="T40" fmla="*/ 42 w 84"/>
                <a:gd name="T41" fmla="*/ 8 h 130"/>
                <a:gd name="T42" fmla="*/ 64 w 84"/>
                <a:gd name="T43" fmla="*/ 25 h 130"/>
                <a:gd name="T44" fmla="*/ 84 w 84"/>
                <a:gd name="T45" fmla="*/ 44 h 130"/>
                <a:gd name="T46" fmla="*/ 75 w 84"/>
                <a:gd name="T47" fmla="*/ 69 h 1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4"/>
                <a:gd name="T73" fmla="*/ 0 h 130"/>
                <a:gd name="T74" fmla="*/ 84 w 84"/>
                <a:gd name="T75" fmla="*/ 130 h 1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4" h="130">
                  <a:moveTo>
                    <a:pt x="75" y="69"/>
                  </a:moveTo>
                  <a:lnTo>
                    <a:pt x="66" y="82"/>
                  </a:lnTo>
                  <a:lnTo>
                    <a:pt x="62" y="87"/>
                  </a:lnTo>
                  <a:lnTo>
                    <a:pt x="59" y="95"/>
                  </a:lnTo>
                  <a:lnTo>
                    <a:pt x="59" y="106"/>
                  </a:lnTo>
                  <a:lnTo>
                    <a:pt x="60" y="118"/>
                  </a:lnTo>
                  <a:lnTo>
                    <a:pt x="65" y="130"/>
                  </a:lnTo>
                  <a:lnTo>
                    <a:pt x="48" y="122"/>
                  </a:lnTo>
                  <a:lnTo>
                    <a:pt x="33" y="113"/>
                  </a:lnTo>
                  <a:lnTo>
                    <a:pt x="19" y="101"/>
                  </a:lnTo>
                  <a:lnTo>
                    <a:pt x="7" y="86"/>
                  </a:lnTo>
                  <a:lnTo>
                    <a:pt x="0" y="75"/>
                  </a:lnTo>
                  <a:lnTo>
                    <a:pt x="2" y="65"/>
                  </a:lnTo>
                  <a:lnTo>
                    <a:pt x="13" y="49"/>
                  </a:lnTo>
                  <a:lnTo>
                    <a:pt x="24" y="41"/>
                  </a:lnTo>
                  <a:lnTo>
                    <a:pt x="29" y="35"/>
                  </a:lnTo>
                  <a:lnTo>
                    <a:pt x="33" y="28"/>
                  </a:lnTo>
                  <a:lnTo>
                    <a:pt x="34" y="19"/>
                  </a:lnTo>
                  <a:lnTo>
                    <a:pt x="33" y="9"/>
                  </a:lnTo>
                  <a:lnTo>
                    <a:pt x="28" y="0"/>
                  </a:lnTo>
                  <a:lnTo>
                    <a:pt x="42" y="8"/>
                  </a:lnTo>
                  <a:lnTo>
                    <a:pt x="64" y="25"/>
                  </a:lnTo>
                  <a:lnTo>
                    <a:pt x="84" y="44"/>
                  </a:lnTo>
                  <a:lnTo>
                    <a:pt x="75" y="69"/>
                  </a:lnTo>
                </a:path>
              </a:pathLst>
            </a:custGeom>
            <a:noFill/>
            <a:ln w="6350" cap="rnd">
              <a:solidFill>
                <a:srgbClr val="CD5484"/>
              </a:solidFill>
              <a:prstDash val="solid"/>
              <a:round/>
              <a:headEnd/>
              <a:tailEnd/>
            </a:ln>
          </p:spPr>
          <p:txBody>
            <a:bodyPr/>
            <a:lstStyle/>
            <a:p>
              <a:endParaRPr lang="ru-RU"/>
            </a:p>
          </p:txBody>
        </p:sp>
        <p:sp>
          <p:nvSpPr>
            <p:cNvPr id="162510" name="Freeform 4167"/>
            <p:cNvSpPr>
              <a:spLocks/>
            </p:cNvSpPr>
            <p:nvPr/>
          </p:nvSpPr>
          <p:spPr bwMode="auto">
            <a:xfrm>
              <a:off x="3214" y="1971"/>
              <a:ext cx="102" cy="122"/>
            </a:xfrm>
            <a:custGeom>
              <a:avLst/>
              <a:gdLst>
                <a:gd name="T0" fmla="*/ 0 w 102"/>
                <a:gd name="T1" fmla="*/ 67 h 122"/>
                <a:gd name="T2" fmla="*/ 4 w 102"/>
                <a:gd name="T3" fmla="*/ 71 h 122"/>
                <a:gd name="T4" fmla="*/ 8 w 102"/>
                <a:gd name="T5" fmla="*/ 74 h 122"/>
                <a:gd name="T6" fmla="*/ 18 w 102"/>
                <a:gd name="T7" fmla="*/ 84 h 122"/>
                <a:gd name="T8" fmla="*/ 24 w 102"/>
                <a:gd name="T9" fmla="*/ 89 h 122"/>
                <a:gd name="T10" fmla="*/ 29 w 102"/>
                <a:gd name="T11" fmla="*/ 92 h 122"/>
                <a:gd name="T12" fmla="*/ 41 w 102"/>
                <a:gd name="T13" fmla="*/ 100 h 122"/>
                <a:gd name="T14" fmla="*/ 73 w 102"/>
                <a:gd name="T15" fmla="*/ 122 h 122"/>
                <a:gd name="T16" fmla="*/ 68 w 102"/>
                <a:gd name="T17" fmla="*/ 116 h 122"/>
                <a:gd name="T18" fmla="*/ 64 w 102"/>
                <a:gd name="T19" fmla="*/ 111 h 122"/>
                <a:gd name="T20" fmla="*/ 60 w 102"/>
                <a:gd name="T21" fmla="*/ 104 h 122"/>
                <a:gd name="T22" fmla="*/ 59 w 102"/>
                <a:gd name="T23" fmla="*/ 101 h 122"/>
                <a:gd name="T24" fmla="*/ 58 w 102"/>
                <a:gd name="T25" fmla="*/ 98 h 122"/>
                <a:gd name="T26" fmla="*/ 58 w 102"/>
                <a:gd name="T27" fmla="*/ 93 h 122"/>
                <a:gd name="T28" fmla="*/ 58 w 102"/>
                <a:gd name="T29" fmla="*/ 90 h 122"/>
                <a:gd name="T30" fmla="*/ 58 w 102"/>
                <a:gd name="T31" fmla="*/ 87 h 122"/>
                <a:gd name="T32" fmla="*/ 59 w 102"/>
                <a:gd name="T33" fmla="*/ 84 h 122"/>
                <a:gd name="T34" fmla="*/ 64 w 102"/>
                <a:gd name="T35" fmla="*/ 78 h 122"/>
                <a:gd name="T36" fmla="*/ 70 w 102"/>
                <a:gd name="T37" fmla="*/ 72 h 122"/>
                <a:gd name="T38" fmla="*/ 75 w 102"/>
                <a:gd name="T39" fmla="*/ 70 h 122"/>
                <a:gd name="T40" fmla="*/ 81 w 102"/>
                <a:gd name="T41" fmla="*/ 68 h 122"/>
                <a:gd name="T42" fmla="*/ 84 w 102"/>
                <a:gd name="T43" fmla="*/ 65 h 122"/>
                <a:gd name="T44" fmla="*/ 88 w 102"/>
                <a:gd name="T45" fmla="*/ 63 h 122"/>
                <a:gd name="T46" fmla="*/ 94 w 102"/>
                <a:gd name="T47" fmla="*/ 55 h 122"/>
                <a:gd name="T48" fmla="*/ 98 w 102"/>
                <a:gd name="T49" fmla="*/ 46 h 122"/>
                <a:gd name="T50" fmla="*/ 100 w 102"/>
                <a:gd name="T51" fmla="*/ 41 h 122"/>
                <a:gd name="T52" fmla="*/ 102 w 102"/>
                <a:gd name="T53" fmla="*/ 38 h 122"/>
                <a:gd name="T54" fmla="*/ 102 w 102"/>
                <a:gd name="T55" fmla="*/ 28 h 122"/>
                <a:gd name="T56" fmla="*/ 102 w 102"/>
                <a:gd name="T57" fmla="*/ 23 h 122"/>
                <a:gd name="T58" fmla="*/ 100 w 102"/>
                <a:gd name="T59" fmla="*/ 17 h 122"/>
                <a:gd name="T60" fmla="*/ 98 w 102"/>
                <a:gd name="T61" fmla="*/ 12 h 122"/>
                <a:gd name="T62" fmla="*/ 94 w 102"/>
                <a:gd name="T63" fmla="*/ 10 h 122"/>
                <a:gd name="T64" fmla="*/ 92 w 102"/>
                <a:gd name="T65" fmla="*/ 6 h 122"/>
                <a:gd name="T66" fmla="*/ 89 w 102"/>
                <a:gd name="T67" fmla="*/ 4 h 122"/>
                <a:gd name="T68" fmla="*/ 84 w 102"/>
                <a:gd name="T69" fmla="*/ 1 h 122"/>
                <a:gd name="T70" fmla="*/ 77 w 102"/>
                <a:gd name="T71" fmla="*/ 1 h 122"/>
                <a:gd name="T72" fmla="*/ 72 w 102"/>
                <a:gd name="T73" fmla="*/ 0 h 122"/>
                <a:gd name="T74" fmla="*/ 64 w 102"/>
                <a:gd name="T75" fmla="*/ 1 h 122"/>
                <a:gd name="T76" fmla="*/ 58 w 102"/>
                <a:gd name="T77" fmla="*/ 3 h 122"/>
                <a:gd name="T78" fmla="*/ 51 w 102"/>
                <a:gd name="T79" fmla="*/ 6 h 122"/>
                <a:gd name="T80" fmla="*/ 46 w 102"/>
                <a:gd name="T81" fmla="*/ 10 h 122"/>
                <a:gd name="T82" fmla="*/ 38 w 102"/>
                <a:gd name="T83" fmla="*/ 16 h 122"/>
                <a:gd name="T84" fmla="*/ 30 w 102"/>
                <a:gd name="T85" fmla="*/ 22 h 122"/>
                <a:gd name="T86" fmla="*/ 22 w 102"/>
                <a:gd name="T87" fmla="*/ 29 h 122"/>
                <a:gd name="T88" fmla="*/ 17 w 102"/>
                <a:gd name="T89" fmla="*/ 40 h 122"/>
                <a:gd name="T90" fmla="*/ 10 w 102"/>
                <a:gd name="T91" fmla="*/ 48 h 122"/>
                <a:gd name="T92" fmla="*/ 5 w 102"/>
                <a:gd name="T93" fmla="*/ 55 h 122"/>
                <a:gd name="T94" fmla="*/ 0 w 102"/>
                <a:gd name="T95" fmla="*/ 67 h 12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22"/>
                <a:gd name="T146" fmla="*/ 102 w 102"/>
                <a:gd name="T147" fmla="*/ 122 h 12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22">
                  <a:moveTo>
                    <a:pt x="0" y="67"/>
                  </a:moveTo>
                  <a:lnTo>
                    <a:pt x="4" y="71"/>
                  </a:lnTo>
                  <a:lnTo>
                    <a:pt x="8" y="74"/>
                  </a:lnTo>
                  <a:lnTo>
                    <a:pt x="18" y="84"/>
                  </a:lnTo>
                  <a:lnTo>
                    <a:pt x="24" y="89"/>
                  </a:lnTo>
                  <a:lnTo>
                    <a:pt x="29" y="92"/>
                  </a:lnTo>
                  <a:lnTo>
                    <a:pt x="41" y="100"/>
                  </a:lnTo>
                  <a:lnTo>
                    <a:pt x="73" y="122"/>
                  </a:lnTo>
                  <a:lnTo>
                    <a:pt x="68" y="116"/>
                  </a:lnTo>
                  <a:lnTo>
                    <a:pt x="64" y="111"/>
                  </a:lnTo>
                  <a:lnTo>
                    <a:pt x="60" y="104"/>
                  </a:lnTo>
                  <a:lnTo>
                    <a:pt x="59" y="101"/>
                  </a:lnTo>
                  <a:lnTo>
                    <a:pt x="58" y="98"/>
                  </a:lnTo>
                  <a:lnTo>
                    <a:pt x="58" y="93"/>
                  </a:lnTo>
                  <a:lnTo>
                    <a:pt x="58" y="90"/>
                  </a:lnTo>
                  <a:lnTo>
                    <a:pt x="58" y="87"/>
                  </a:lnTo>
                  <a:lnTo>
                    <a:pt x="59" y="84"/>
                  </a:lnTo>
                  <a:lnTo>
                    <a:pt x="64" y="78"/>
                  </a:lnTo>
                  <a:lnTo>
                    <a:pt x="70" y="72"/>
                  </a:lnTo>
                  <a:lnTo>
                    <a:pt x="75" y="70"/>
                  </a:lnTo>
                  <a:lnTo>
                    <a:pt x="81" y="68"/>
                  </a:lnTo>
                  <a:lnTo>
                    <a:pt x="84" y="65"/>
                  </a:lnTo>
                  <a:lnTo>
                    <a:pt x="88" y="63"/>
                  </a:lnTo>
                  <a:lnTo>
                    <a:pt x="94" y="55"/>
                  </a:lnTo>
                  <a:lnTo>
                    <a:pt x="98" y="46"/>
                  </a:lnTo>
                  <a:lnTo>
                    <a:pt x="100" y="41"/>
                  </a:lnTo>
                  <a:lnTo>
                    <a:pt x="102" y="38"/>
                  </a:lnTo>
                  <a:lnTo>
                    <a:pt x="102" y="28"/>
                  </a:lnTo>
                  <a:lnTo>
                    <a:pt x="102" y="23"/>
                  </a:lnTo>
                  <a:lnTo>
                    <a:pt x="100" y="17"/>
                  </a:lnTo>
                  <a:lnTo>
                    <a:pt x="98" y="12"/>
                  </a:lnTo>
                  <a:lnTo>
                    <a:pt x="94" y="10"/>
                  </a:lnTo>
                  <a:lnTo>
                    <a:pt x="92" y="6"/>
                  </a:lnTo>
                  <a:lnTo>
                    <a:pt x="89" y="4"/>
                  </a:lnTo>
                  <a:lnTo>
                    <a:pt x="84" y="1"/>
                  </a:lnTo>
                  <a:lnTo>
                    <a:pt x="77" y="1"/>
                  </a:lnTo>
                  <a:lnTo>
                    <a:pt x="72" y="0"/>
                  </a:lnTo>
                  <a:lnTo>
                    <a:pt x="64" y="1"/>
                  </a:lnTo>
                  <a:lnTo>
                    <a:pt x="58" y="3"/>
                  </a:lnTo>
                  <a:lnTo>
                    <a:pt x="51" y="6"/>
                  </a:lnTo>
                  <a:lnTo>
                    <a:pt x="46" y="10"/>
                  </a:lnTo>
                  <a:lnTo>
                    <a:pt x="38" y="16"/>
                  </a:lnTo>
                  <a:lnTo>
                    <a:pt x="30" y="22"/>
                  </a:lnTo>
                  <a:lnTo>
                    <a:pt x="22" y="29"/>
                  </a:lnTo>
                  <a:lnTo>
                    <a:pt x="17" y="40"/>
                  </a:lnTo>
                  <a:lnTo>
                    <a:pt x="10" y="48"/>
                  </a:lnTo>
                  <a:lnTo>
                    <a:pt x="5" y="55"/>
                  </a:lnTo>
                  <a:lnTo>
                    <a:pt x="0" y="67"/>
                  </a:lnTo>
                  <a:close/>
                </a:path>
              </a:pathLst>
            </a:custGeom>
            <a:solidFill>
              <a:srgbClr val="F561AF"/>
            </a:solidFill>
            <a:ln w="9525">
              <a:noFill/>
              <a:round/>
              <a:headEnd/>
              <a:tailEnd/>
            </a:ln>
          </p:spPr>
          <p:txBody>
            <a:bodyPr/>
            <a:lstStyle/>
            <a:p>
              <a:endParaRPr lang="ru-RU"/>
            </a:p>
          </p:txBody>
        </p:sp>
        <p:sp>
          <p:nvSpPr>
            <p:cNvPr id="162511" name="Freeform 4168"/>
            <p:cNvSpPr>
              <a:spLocks/>
            </p:cNvSpPr>
            <p:nvPr/>
          </p:nvSpPr>
          <p:spPr bwMode="auto">
            <a:xfrm>
              <a:off x="3214" y="1971"/>
              <a:ext cx="102" cy="122"/>
            </a:xfrm>
            <a:custGeom>
              <a:avLst/>
              <a:gdLst>
                <a:gd name="T0" fmla="*/ 0 w 102"/>
                <a:gd name="T1" fmla="*/ 65 h 122"/>
                <a:gd name="T2" fmla="*/ 18 w 102"/>
                <a:gd name="T3" fmla="*/ 84 h 122"/>
                <a:gd name="T4" fmla="*/ 41 w 102"/>
                <a:gd name="T5" fmla="*/ 100 h 122"/>
                <a:gd name="T6" fmla="*/ 73 w 102"/>
                <a:gd name="T7" fmla="*/ 122 h 122"/>
                <a:gd name="T8" fmla="*/ 68 w 102"/>
                <a:gd name="T9" fmla="*/ 116 h 122"/>
                <a:gd name="T10" fmla="*/ 60 w 102"/>
                <a:gd name="T11" fmla="*/ 104 h 122"/>
                <a:gd name="T12" fmla="*/ 58 w 102"/>
                <a:gd name="T13" fmla="*/ 97 h 122"/>
                <a:gd name="T14" fmla="*/ 58 w 102"/>
                <a:gd name="T15" fmla="*/ 90 h 122"/>
                <a:gd name="T16" fmla="*/ 60 w 102"/>
                <a:gd name="T17" fmla="*/ 84 h 122"/>
                <a:gd name="T18" fmla="*/ 64 w 102"/>
                <a:gd name="T19" fmla="*/ 78 h 122"/>
                <a:gd name="T20" fmla="*/ 70 w 102"/>
                <a:gd name="T21" fmla="*/ 72 h 122"/>
                <a:gd name="T22" fmla="*/ 75 w 102"/>
                <a:gd name="T23" fmla="*/ 70 h 122"/>
                <a:gd name="T24" fmla="*/ 88 w 102"/>
                <a:gd name="T25" fmla="*/ 63 h 122"/>
                <a:gd name="T26" fmla="*/ 94 w 102"/>
                <a:gd name="T27" fmla="*/ 55 h 122"/>
                <a:gd name="T28" fmla="*/ 98 w 102"/>
                <a:gd name="T29" fmla="*/ 46 h 122"/>
                <a:gd name="T30" fmla="*/ 102 w 102"/>
                <a:gd name="T31" fmla="*/ 38 h 122"/>
                <a:gd name="T32" fmla="*/ 102 w 102"/>
                <a:gd name="T33" fmla="*/ 28 h 122"/>
                <a:gd name="T34" fmla="*/ 100 w 102"/>
                <a:gd name="T35" fmla="*/ 17 h 122"/>
                <a:gd name="T36" fmla="*/ 96 w 102"/>
                <a:gd name="T37" fmla="*/ 8 h 122"/>
                <a:gd name="T38" fmla="*/ 84 w 102"/>
                <a:gd name="T39" fmla="*/ 1 h 122"/>
                <a:gd name="T40" fmla="*/ 72 w 102"/>
                <a:gd name="T41" fmla="*/ 0 h 122"/>
                <a:gd name="T42" fmla="*/ 58 w 102"/>
                <a:gd name="T43" fmla="*/ 3 h 122"/>
                <a:gd name="T44" fmla="*/ 46 w 102"/>
                <a:gd name="T45" fmla="*/ 10 h 122"/>
                <a:gd name="T46" fmla="*/ 30 w 102"/>
                <a:gd name="T47" fmla="*/ 22 h 122"/>
                <a:gd name="T48" fmla="*/ 17 w 102"/>
                <a:gd name="T49" fmla="*/ 40 h 122"/>
                <a:gd name="T50" fmla="*/ 5 w 102"/>
                <a:gd name="T51" fmla="*/ 55 h 122"/>
                <a:gd name="T52" fmla="*/ 0 w 102"/>
                <a:gd name="T53" fmla="*/ 65 h 12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2"/>
                <a:gd name="T82" fmla="*/ 0 h 122"/>
                <a:gd name="T83" fmla="*/ 102 w 102"/>
                <a:gd name="T84" fmla="*/ 122 h 12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2" h="122">
                  <a:moveTo>
                    <a:pt x="0" y="65"/>
                  </a:moveTo>
                  <a:lnTo>
                    <a:pt x="18" y="84"/>
                  </a:lnTo>
                  <a:lnTo>
                    <a:pt x="41" y="100"/>
                  </a:lnTo>
                  <a:lnTo>
                    <a:pt x="73" y="122"/>
                  </a:lnTo>
                  <a:lnTo>
                    <a:pt x="68" y="116"/>
                  </a:lnTo>
                  <a:lnTo>
                    <a:pt x="60" y="104"/>
                  </a:lnTo>
                  <a:lnTo>
                    <a:pt x="58" y="97"/>
                  </a:lnTo>
                  <a:lnTo>
                    <a:pt x="58" y="90"/>
                  </a:lnTo>
                  <a:lnTo>
                    <a:pt x="60" y="84"/>
                  </a:lnTo>
                  <a:lnTo>
                    <a:pt x="64" y="78"/>
                  </a:lnTo>
                  <a:lnTo>
                    <a:pt x="70" y="72"/>
                  </a:lnTo>
                  <a:lnTo>
                    <a:pt x="75" y="70"/>
                  </a:lnTo>
                  <a:lnTo>
                    <a:pt x="88" y="63"/>
                  </a:lnTo>
                  <a:lnTo>
                    <a:pt x="94" y="55"/>
                  </a:lnTo>
                  <a:lnTo>
                    <a:pt x="98" y="46"/>
                  </a:lnTo>
                  <a:lnTo>
                    <a:pt x="102" y="38"/>
                  </a:lnTo>
                  <a:lnTo>
                    <a:pt x="102" y="28"/>
                  </a:lnTo>
                  <a:lnTo>
                    <a:pt x="100" y="17"/>
                  </a:lnTo>
                  <a:lnTo>
                    <a:pt x="96" y="8"/>
                  </a:lnTo>
                  <a:lnTo>
                    <a:pt x="84" y="1"/>
                  </a:lnTo>
                  <a:lnTo>
                    <a:pt x="72" y="0"/>
                  </a:lnTo>
                  <a:lnTo>
                    <a:pt x="58" y="3"/>
                  </a:lnTo>
                  <a:lnTo>
                    <a:pt x="46" y="10"/>
                  </a:lnTo>
                  <a:lnTo>
                    <a:pt x="30" y="22"/>
                  </a:lnTo>
                  <a:lnTo>
                    <a:pt x="17" y="40"/>
                  </a:lnTo>
                  <a:lnTo>
                    <a:pt x="5" y="55"/>
                  </a:lnTo>
                  <a:lnTo>
                    <a:pt x="0" y="65"/>
                  </a:lnTo>
                </a:path>
              </a:pathLst>
            </a:custGeom>
            <a:noFill/>
            <a:ln w="6350" cap="rnd">
              <a:solidFill>
                <a:srgbClr val="CD5484"/>
              </a:solidFill>
              <a:prstDash val="solid"/>
              <a:round/>
              <a:headEnd/>
              <a:tailEnd/>
            </a:ln>
          </p:spPr>
          <p:txBody>
            <a:bodyPr/>
            <a:lstStyle/>
            <a:p>
              <a:endParaRPr lang="ru-RU"/>
            </a:p>
          </p:txBody>
        </p:sp>
        <p:sp>
          <p:nvSpPr>
            <p:cNvPr id="162512" name="Freeform 4169"/>
            <p:cNvSpPr>
              <a:spLocks/>
            </p:cNvSpPr>
            <p:nvPr/>
          </p:nvSpPr>
          <p:spPr bwMode="auto">
            <a:xfrm>
              <a:off x="3198" y="2025"/>
              <a:ext cx="107" cy="157"/>
            </a:xfrm>
            <a:custGeom>
              <a:avLst/>
              <a:gdLst>
                <a:gd name="T0" fmla="*/ 23 w 107"/>
                <a:gd name="T1" fmla="*/ 0 h 157"/>
                <a:gd name="T2" fmla="*/ 25 w 107"/>
                <a:gd name="T3" fmla="*/ 8 h 157"/>
                <a:gd name="T4" fmla="*/ 26 w 107"/>
                <a:gd name="T5" fmla="*/ 16 h 157"/>
                <a:gd name="T6" fmla="*/ 30 w 107"/>
                <a:gd name="T7" fmla="*/ 19 h 157"/>
                <a:gd name="T8" fmla="*/ 31 w 107"/>
                <a:gd name="T9" fmla="*/ 23 h 157"/>
                <a:gd name="T10" fmla="*/ 34 w 107"/>
                <a:gd name="T11" fmla="*/ 27 h 157"/>
                <a:gd name="T12" fmla="*/ 38 w 107"/>
                <a:gd name="T13" fmla="*/ 31 h 157"/>
                <a:gd name="T14" fmla="*/ 47 w 107"/>
                <a:gd name="T15" fmla="*/ 35 h 157"/>
                <a:gd name="T16" fmla="*/ 55 w 107"/>
                <a:gd name="T17" fmla="*/ 40 h 157"/>
                <a:gd name="T18" fmla="*/ 60 w 107"/>
                <a:gd name="T19" fmla="*/ 42 h 157"/>
                <a:gd name="T20" fmla="*/ 66 w 107"/>
                <a:gd name="T21" fmla="*/ 46 h 157"/>
                <a:gd name="T22" fmla="*/ 82 w 107"/>
                <a:gd name="T23" fmla="*/ 58 h 157"/>
                <a:gd name="T24" fmla="*/ 90 w 107"/>
                <a:gd name="T25" fmla="*/ 65 h 157"/>
                <a:gd name="T26" fmla="*/ 96 w 107"/>
                <a:gd name="T27" fmla="*/ 73 h 157"/>
                <a:gd name="T28" fmla="*/ 100 w 107"/>
                <a:gd name="T29" fmla="*/ 79 h 157"/>
                <a:gd name="T30" fmla="*/ 103 w 107"/>
                <a:gd name="T31" fmla="*/ 86 h 157"/>
                <a:gd name="T32" fmla="*/ 104 w 107"/>
                <a:gd name="T33" fmla="*/ 92 h 157"/>
                <a:gd name="T34" fmla="*/ 105 w 107"/>
                <a:gd name="T35" fmla="*/ 98 h 157"/>
                <a:gd name="T36" fmla="*/ 107 w 107"/>
                <a:gd name="T37" fmla="*/ 106 h 157"/>
                <a:gd name="T38" fmla="*/ 107 w 107"/>
                <a:gd name="T39" fmla="*/ 113 h 157"/>
                <a:gd name="T40" fmla="*/ 106 w 107"/>
                <a:gd name="T41" fmla="*/ 127 h 157"/>
                <a:gd name="T42" fmla="*/ 104 w 107"/>
                <a:gd name="T43" fmla="*/ 136 h 157"/>
                <a:gd name="T44" fmla="*/ 103 w 107"/>
                <a:gd name="T45" fmla="*/ 148 h 157"/>
                <a:gd name="T46" fmla="*/ 101 w 107"/>
                <a:gd name="T47" fmla="*/ 157 h 157"/>
                <a:gd name="T48" fmla="*/ 100 w 107"/>
                <a:gd name="T49" fmla="*/ 154 h 157"/>
                <a:gd name="T50" fmla="*/ 93 w 107"/>
                <a:gd name="T51" fmla="*/ 148 h 157"/>
                <a:gd name="T52" fmla="*/ 85 w 107"/>
                <a:gd name="T53" fmla="*/ 138 h 157"/>
                <a:gd name="T54" fmla="*/ 76 w 107"/>
                <a:gd name="T55" fmla="*/ 130 h 157"/>
                <a:gd name="T56" fmla="*/ 53 w 107"/>
                <a:gd name="T57" fmla="*/ 115 h 157"/>
                <a:gd name="T58" fmla="*/ 36 w 107"/>
                <a:gd name="T59" fmla="*/ 100 h 157"/>
                <a:gd name="T60" fmla="*/ 23 w 107"/>
                <a:gd name="T61" fmla="*/ 90 h 157"/>
                <a:gd name="T62" fmla="*/ 17 w 107"/>
                <a:gd name="T63" fmla="*/ 84 h 157"/>
                <a:gd name="T64" fmla="*/ 13 w 107"/>
                <a:gd name="T65" fmla="*/ 77 h 157"/>
                <a:gd name="T66" fmla="*/ 4 w 107"/>
                <a:gd name="T67" fmla="*/ 66 h 157"/>
                <a:gd name="T68" fmla="*/ 3 w 107"/>
                <a:gd name="T69" fmla="*/ 60 h 157"/>
                <a:gd name="T70" fmla="*/ 1 w 107"/>
                <a:gd name="T71" fmla="*/ 54 h 157"/>
                <a:gd name="T72" fmla="*/ 0 w 107"/>
                <a:gd name="T73" fmla="*/ 46 h 157"/>
                <a:gd name="T74" fmla="*/ 3 w 107"/>
                <a:gd name="T75" fmla="*/ 35 h 157"/>
                <a:gd name="T76" fmla="*/ 6 w 107"/>
                <a:gd name="T77" fmla="*/ 26 h 157"/>
                <a:gd name="T78" fmla="*/ 11 w 107"/>
                <a:gd name="T79" fmla="*/ 18 h 157"/>
                <a:gd name="T80" fmla="*/ 19 w 107"/>
                <a:gd name="T81" fmla="*/ 5 h 157"/>
                <a:gd name="T82" fmla="*/ 23 w 107"/>
                <a:gd name="T83" fmla="*/ 0 h 15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07"/>
                <a:gd name="T127" fmla="*/ 0 h 157"/>
                <a:gd name="T128" fmla="*/ 107 w 107"/>
                <a:gd name="T129" fmla="*/ 157 h 15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07" h="157">
                  <a:moveTo>
                    <a:pt x="23" y="0"/>
                  </a:moveTo>
                  <a:lnTo>
                    <a:pt x="25" y="8"/>
                  </a:lnTo>
                  <a:lnTo>
                    <a:pt x="26" y="16"/>
                  </a:lnTo>
                  <a:lnTo>
                    <a:pt x="30" y="19"/>
                  </a:lnTo>
                  <a:lnTo>
                    <a:pt x="31" y="23"/>
                  </a:lnTo>
                  <a:lnTo>
                    <a:pt x="34" y="27"/>
                  </a:lnTo>
                  <a:lnTo>
                    <a:pt x="38" y="31"/>
                  </a:lnTo>
                  <a:lnTo>
                    <a:pt x="47" y="35"/>
                  </a:lnTo>
                  <a:lnTo>
                    <a:pt x="55" y="40"/>
                  </a:lnTo>
                  <a:lnTo>
                    <a:pt x="60" y="42"/>
                  </a:lnTo>
                  <a:lnTo>
                    <a:pt x="66" y="46"/>
                  </a:lnTo>
                  <a:lnTo>
                    <a:pt x="82" y="58"/>
                  </a:lnTo>
                  <a:lnTo>
                    <a:pt x="90" y="65"/>
                  </a:lnTo>
                  <a:lnTo>
                    <a:pt x="96" y="73"/>
                  </a:lnTo>
                  <a:lnTo>
                    <a:pt x="100" y="79"/>
                  </a:lnTo>
                  <a:lnTo>
                    <a:pt x="103" y="86"/>
                  </a:lnTo>
                  <a:lnTo>
                    <a:pt x="104" y="92"/>
                  </a:lnTo>
                  <a:lnTo>
                    <a:pt x="105" y="98"/>
                  </a:lnTo>
                  <a:lnTo>
                    <a:pt x="107" y="106"/>
                  </a:lnTo>
                  <a:lnTo>
                    <a:pt x="107" y="113"/>
                  </a:lnTo>
                  <a:lnTo>
                    <a:pt x="106" y="127"/>
                  </a:lnTo>
                  <a:lnTo>
                    <a:pt x="104" y="136"/>
                  </a:lnTo>
                  <a:lnTo>
                    <a:pt x="103" y="148"/>
                  </a:lnTo>
                  <a:lnTo>
                    <a:pt x="101" y="157"/>
                  </a:lnTo>
                  <a:lnTo>
                    <a:pt x="100" y="154"/>
                  </a:lnTo>
                  <a:lnTo>
                    <a:pt x="93" y="148"/>
                  </a:lnTo>
                  <a:lnTo>
                    <a:pt x="85" y="138"/>
                  </a:lnTo>
                  <a:lnTo>
                    <a:pt x="76" y="130"/>
                  </a:lnTo>
                  <a:lnTo>
                    <a:pt x="53" y="115"/>
                  </a:lnTo>
                  <a:lnTo>
                    <a:pt x="36" y="100"/>
                  </a:lnTo>
                  <a:lnTo>
                    <a:pt x="23" y="90"/>
                  </a:lnTo>
                  <a:lnTo>
                    <a:pt x="17" y="84"/>
                  </a:lnTo>
                  <a:lnTo>
                    <a:pt x="13" y="77"/>
                  </a:lnTo>
                  <a:lnTo>
                    <a:pt x="4" y="66"/>
                  </a:lnTo>
                  <a:lnTo>
                    <a:pt x="3" y="60"/>
                  </a:lnTo>
                  <a:lnTo>
                    <a:pt x="1" y="54"/>
                  </a:lnTo>
                  <a:lnTo>
                    <a:pt x="0" y="46"/>
                  </a:lnTo>
                  <a:lnTo>
                    <a:pt x="3" y="35"/>
                  </a:lnTo>
                  <a:lnTo>
                    <a:pt x="6" y="26"/>
                  </a:lnTo>
                  <a:lnTo>
                    <a:pt x="11" y="18"/>
                  </a:lnTo>
                  <a:lnTo>
                    <a:pt x="19" y="5"/>
                  </a:lnTo>
                  <a:lnTo>
                    <a:pt x="23" y="0"/>
                  </a:lnTo>
                  <a:close/>
                </a:path>
              </a:pathLst>
            </a:custGeom>
            <a:solidFill>
              <a:srgbClr val="F8BDD6"/>
            </a:solidFill>
            <a:ln w="9525">
              <a:noFill/>
              <a:round/>
              <a:headEnd/>
              <a:tailEnd/>
            </a:ln>
          </p:spPr>
          <p:txBody>
            <a:bodyPr/>
            <a:lstStyle/>
            <a:p>
              <a:endParaRPr lang="ru-RU"/>
            </a:p>
          </p:txBody>
        </p:sp>
        <p:sp>
          <p:nvSpPr>
            <p:cNvPr id="162513" name="Freeform 4170"/>
            <p:cNvSpPr>
              <a:spLocks/>
            </p:cNvSpPr>
            <p:nvPr/>
          </p:nvSpPr>
          <p:spPr bwMode="auto">
            <a:xfrm>
              <a:off x="3198" y="2025"/>
              <a:ext cx="106" cy="157"/>
            </a:xfrm>
            <a:custGeom>
              <a:avLst/>
              <a:gdLst>
                <a:gd name="T0" fmla="*/ 21 w 106"/>
                <a:gd name="T1" fmla="*/ 0 h 157"/>
                <a:gd name="T2" fmla="*/ 30 w 106"/>
                <a:gd name="T3" fmla="*/ 23 h 157"/>
                <a:gd name="T4" fmla="*/ 36 w 106"/>
                <a:gd name="T5" fmla="*/ 31 h 157"/>
                <a:gd name="T6" fmla="*/ 45 w 106"/>
                <a:gd name="T7" fmla="*/ 35 h 157"/>
                <a:gd name="T8" fmla="*/ 64 w 106"/>
                <a:gd name="T9" fmla="*/ 46 h 157"/>
                <a:gd name="T10" fmla="*/ 81 w 106"/>
                <a:gd name="T11" fmla="*/ 58 h 157"/>
                <a:gd name="T12" fmla="*/ 95 w 106"/>
                <a:gd name="T13" fmla="*/ 73 h 157"/>
                <a:gd name="T14" fmla="*/ 101 w 106"/>
                <a:gd name="T15" fmla="*/ 86 h 157"/>
                <a:gd name="T16" fmla="*/ 106 w 106"/>
                <a:gd name="T17" fmla="*/ 98 h 157"/>
                <a:gd name="T18" fmla="*/ 104 w 106"/>
                <a:gd name="T19" fmla="*/ 127 h 157"/>
                <a:gd name="T20" fmla="*/ 100 w 106"/>
                <a:gd name="T21" fmla="*/ 157 h 157"/>
                <a:gd name="T22" fmla="*/ 91 w 106"/>
                <a:gd name="T23" fmla="*/ 148 h 157"/>
                <a:gd name="T24" fmla="*/ 74 w 106"/>
                <a:gd name="T25" fmla="*/ 130 h 157"/>
                <a:gd name="T26" fmla="*/ 52 w 106"/>
                <a:gd name="T27" fmla="*/ 115 h 157"/>
                <a:gd name="T28" fmla="*/ 34 w 106"/>
                <a:gd name="T29" fmla="*/ 100 h 157"/>
                <a:gd name="T30" fmla="*/ 11 w 106"/>
                <a:gd name="T31" fmla="*/ 77 h 157"/>
                <a:gd name="T32" fmla="*/ 2 w 106"/>
                <a:gd name="T33" fmla="*/ 66 h 157"/>
                <a:gd name="T34" fmla="*/ 0 w 106"/>
                <a:gd name="T35" fmla="*/ 54 h 157"/>
                <a:gd name="T36" fmla="*/ 0 w 106"/>
                <a:gd name="T37" fmla="*/ 44 h 157"/>
                <a:gd name="T38" fmla="*/ 1 w 106"/>
                <a:gd name="T39" fmla="*/ 35 h 157"/>
                <a:gd name="T40" fmla="*/ 9 w 106"/>
                <a:gd name="T41" fmla="*/ 18 h 157"/>
                <a:gd name="T42" fmla="*/ 21 w 106"/>
                <a:gd name="T43" fmla="*/ 0 h 15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06"/>
                <a:gd name="T67" fmla="*/ 0 h 157"/>
                <a:gd name="T68" fmla="*/ 106 w 106"/>
                <a:gd name="T69" fmla="*/ 157 h 15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06" h="157">
                  <a:moveTo>
                    <a:pt x="21" y="0"/>
                  </a:moveTo>
                  <a:lnTo>
                    <a:pt x="30" y="23"/>
                  </a:lnTo>
                  <a:lnTo>
                    <a:pt x="36" y="31"/>
                  </a:lnTo>
                  <a:lnTo>
                    <a:pt x="45" y="35"/>
                  </a:lnTo>
                  <a:lnTo>
                    <a:pt x="64" y="46"/>
                  </a:lnTo>
                  <a:lnTo>
                    <a:pt x="81" y="58"/>
                  </a:lnTo>
                  <a:lnTo>
                    <a:pt x="95" y="73"/>
                  </a:lnTo>
                  <a:lnTo>
                    <a:pt x="101" y="86"/>
                  </a:lnTo>
                  <a:lnTo>
                    <a:pt x="106" y="98"/>
                  </a:lnTo>
                  <a:lnTo>
                    <a:pt x="104" y="127"/>
                  </a:lnTo>
                  <a:lnTo>
                    <a:pt x="100" y="157"/>
                  </a:lnTo>
                  <a:lnTo>
                    <a:pt x="91" y="148"/>
                  </a:lnTo>
                  <a:lnTo>
                    <a:pt x="74" y="130"/>
                  </a:lnTo>
                  <a:lnTo>
                    <a:pt x="52" y="115"/>
                  </a:lnTo>
                  <a:lnTo>
                    <a:pt x="34" y="100"/>
                  </a:lnTo>
                  <a:lnTo>
                    <a:pt x="11" y="77"/>
                  </a:lnTo>
                  <a:lnTo>
                    <a:pt x="2" y="66"/>
                  </a:lnTo>
                  <a:lnTo>
                    <a:pt x="0" y="54"/>
                  </a:lnTo>
                  <a:lnTo>
                    <a:pt x="0" y="44"/>
                  </a:lnTo>
                  <a:lnTo>
                    <a:pt x="1" y="35"/>
                  </a:lnTo>
                  <a:lnTo>
                    <a:pt x="9" y="18"/>
                  </a:lnTo>
                  <a:lnTo>
                    <a:pt x="21" y="0"/>
                  </a:lnTo>
                </a:path>
              </a:pathLst>
            </a:custGeom>
            <a:noFill/>
            <a:ln w="4763" cap="rnd">
              <a:solidFill>
                <a:srgbClr val="CD5484"/>
              </a:solidFill>
              <a:prstDash val="solid"/>
              <a:round/>
              <a:headEnd/>
              <a:tailEnd/>
            </a:ln>
          </p:spPr>
          <p:txBody>
            <a:bodyPr/>
            <a:lstStyle/>
            <a:p>
              <a:endParaRPr lang="ru-RU"/>
            </a:p>
          </p:txBody>
        </p:sp>
        <p:sp>
          <p:nvSpPr>
            <p:cNvPr id="162514" name="Freeform 4171"/>
            <p:cNvSpPr>
              <a:spLocks/>
            </p:cNvSpPr>
            <p:nvPr/>
          </p:nvSpPr>
          <p:spPr bwMode="auto">
            <a:xfrm>
              <a:off x="3198" y="2203"/>
              <a:ext cx="107" cy="157"/>
            </a:xfrm>
            <a:custGeom>
              <a:avLst/>
              <a:gdLst>
                <a:gd name="T0" fmla="*/ 17 w 107"/>
                <a:gd name="T1" fmla="*/ 0 h 157"/>
                <a:gd name="T2" fmla="*/ 20 w 107"/>
                <a:gd name="T3" fmla="*/ 9 h 157"/>
                <a:gd name="T4" fmla="*/ 25 w 107"/>
                <a:gd name="T5" fmla="*/ 17 h 157"/>
                <a:gd name="T6" fmla="*/ 31 w 107"/>
                <a:gd name="T7" fmla="*/ 25 h 157"/>
                <a:gd name="T8" fmla="*/ 34 w 107"/>
                <a:gd name="T9" fmla="*/ 29 h 157"/>
                <a:gd name="T10" fmla="*/ 39 w 107"/>
                <a:gd name="T11" fmla="*/ 33 h 157"/>
                <a:gd name="T12" fmla="*/ 47 w 107"/>
                <a:gd name="T13" fmla="*/ 38 h 157"/>
                <a:gd name="T14" fmla="*/ 56 w 107"/>
                <a:gd name="T15" fmla="*/ 42 h 157"/>
                <a:gd name="T16" fmla="*/ 66 w 107"/>
                <a:gd name="T17" fmla="*/ 47 h 157"/>
                <a:gd name="T18" fmla="*/ 82 w 107"/>
                <a:gd name="T19" fmla="*/ 59 h 157"/>
                <a:gd name="T20" fmla="*/ 90 w 107"/>
                <a:gd name="T21" fmla="*/ 66 h 157"/>
                <a:gd name="T22" fmla="*/ 96 w 107"/>
                <a:gd name="T23" fmla="*/ 73 h 157"/>
                <a:gd name="T24" fmla="*/ 100 w 107"/>
                <a:gd name="T25" fmla="*/ 79 h 157"/>
                <a:gd name="T26" fmla="*/ 103 w 107"/>
                <a:gd name="T27" fmla="*/ 86 h 157"/>
                <a:gd name="T28" fmla="*/ 104 w 107"/>
                <a:gd name="T29" fmla="*/ 92 h 157"/>
                <a:gd name="T30" fmla="*/ 105 w 107"/>
                <a:gd name="T31" fmla="*/ 98 h 157"/>
                <a:gd name="T32" fmla="*/ 107 w 107"/>
                <a:gd name="T33" fmla="*/ 106 h 157"/>
                <a:gd name="T34" fmla="*/ 107 w 107"/>
                <a:gd name="T35" fmla="*/ 112 h 157"/>
                <a:gd name="T36" fmla="*/ 106 w 107"/>
                <a:gd name="T37" fmla="*/ 127 h 157"/>
                <a:gd name="T38" fmla="*/ 104 w 107"/>
                <a:gd name="T39" fmla="*/ 136 h 157"/>
                <a:gd name="T40" fmla="*/ 103 w 107"/>
                <a:gd name="T41" fmla="*/ 146 h 157"/>
                <a:gd name="T42" fmla="*/ 101 w 107"/>
                <a:gd name="T43" fmla="*/ 157 h 157"/>
                <a:gd name="T44" fmla="*/ 100 w 107"/>
                <a:gd name="T45" fmla="*/ 153 h 157"/>
                <a:gd name="T46" fmla="*/ 93 w 107"/>
                <a:gd name="T47" fmla="*/ 146 h 157"/>
                <a:gd name="T48" fmla="*/ 85 w 107"/>
                <a:gd name="T49" fmla="*/ 137 h 157"/>
                <a:gd name="T50" fmla="*/ 76 w 107"/>
                <a:gd name="T51" fmla="*/ 130 h 157"/>
                <a:gd name="T52" fmla="*/ 53 w 107"/>
                <a:gd name="T53" fmla="*/ 114 h 157"/>
                <a:gd name="T54" fmla="*/ 36 w 107"/>
                <a:gd name="T55" fmla="*/ 100 h 157"/>
                <a:gd name="T56" fmla="*/ 23 w 107"/>
                <a:gd name="T57" fmla="*/ 90 h 157"/>
                <a:gd name="T58" fmla="*/ 17 w 107"/>
                <a:gd name="T59" fmla="*/ 85 h 157"/>
                <a:gd name="T60" fmla="*/ 13 w 107"/>
                <a:gd name="T61" fmla="*/ 78 h 157"/>
                <a:gd name="T62" fmla="*/ 4 w 107"/>
                <a:gd name="T63" fmla="*/ 68 h 157"/>
                <a:gd name="T64" fmla="*/ 3 w 107"/>
                <a:gd name="T65" fmla="*/ 61 h 157"/>
                <a:gd name="T66" fmla="*/ 1 w 107"/>
                <a:gd name="T67" fmla="*/ 55 h 157"/>
                <a:gd name="T68" fmla="*/ 0 w 107"/>
                <a:gd name="T69" fmla="*/ 50 h 157"/>
                <a:gd name="T70" fmla="*/ 0 w 107"/>
                <a:gd name="T71" fmla="*/ 47 h 157"/>
                <a:gd name="T72" fmla="*/ 1 w 107"/>
                <a:gd name="T73" fmla="*/ 38 h 157"/>
                <a:gd name="T74" fmla="*/ 3 w 107"/>
                <a:gd name="T75" fmla="*/ 29 h 157"/>
                <a:gd name="T76" fmla="*/ 6 w 107"/>
                <a:gd name="T77" fmla="*/ 18 h 157"/>
                <a:gd name="T78" fmla="*/ 13 w 107"/>
                <a:gd name="T79" fmla="*/ 6 h 157"/>
                <a:gd name="T80" fmla="*/ 17 w 107"/>
                <a:gd name="T81" fmla="*/ 0 h 1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7"/>
                <a:gd name="T124" fmla="*/ 0 h 157"/>
                <a:gd name="T125" fmla="*/ 107 w 107"/>
                <a:gd name="T126" fmla="*/ 157 h 1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7" h="157">
                  <a:moveTo>
                    <a:pt x="17" y="0"/>
                  </a:moveTo>
                  <a:lnTo>
                    <a:pt x="20" y="9"/>
                  </a:lnTo>
                  <a:lnTo>
                    <a:pt x="25" y="17"/>
                  </a:lnTo>
                  <a:lnTo>
                    <a:pt x="31" y="25"/>
                  </a:lnTo>
                  <a:lnTo>
                    <a:pt x="34" y="29"/>
                  </a:lnTo>
                  <a:lnTo>
                    <a:pt x="39" y="33"/>
                  </a:lnTo>
                  <a:lnTo>
                    <a:pt x="47" y="38"/>
                  </a:lnTo>
                  <a:lnTo>
                    <a:pt x="56" y="42"/>
                  </a:lnTo>
                  <a:lnTo>
                    <a:pt x="66" y="47"/>
                  </a:lnTo>
                  <a:lnTo>
                    <a:pt x="82" y="59"/>
                  </a:lnTo>
                  <a:lnTo>
                    <a:pt x="90" y="66"/>
                  </a:lnTo>
                  <a:lnTo>
                    <a:pt x="96" y="73"/>
                  </a:lnTo>
                  <a:lnTo>
                    <a:pt x="100" y="79"/>
                  </a:lnTo>
                  <a:lnTo>
                    <a:pt x="103" y="86"/>
                  </a:lnTo>
                  <a:lnTo>
                    <a:pt x="104" y="92"/>
                  </a:lnTo>
                  <a:lnTo>
                    <a:pt x="105" y="98"/>
                  </a:lnTo>
                  <a:lnTo>
                    <a:pt x="107" y="106"/>
                  </a:lnTo>
                  <a:lnTo>
                    <a:pt x="107" y="112"/>
                  </a:lnTo>
                  <a:lnTo>
                    <a:pt x="106" y="127"/>
                  </a:lnTo>
                  <a:lnTo>
                    <a:pt x="104" y="136"/>
                  </a:lnTo>
                  <a:lnTo>
                    <a:pt x="103" y="146"/>
                  </a:lnTo>
                  <a:lnTo>
                    <a:pt x="101" y="157"/>
                  </a:lnTo>
                  <a:lnTo>
                    <a:pt x="100" y="153"/>
                  </a:lnTo>
                  <a:lnTo>
                    <a:pt x="93" y="146"/>
                  </a:lnTo>
                  <a:lnTo>
                    <a:pt x="85" y="137"/>
                  </a:lnTo>
                  <a:lnTo>
                    <a:pt x="76" y="130"/>
                  </a:lnTo>
                  <a:lnTo>
                    <a:pt x="53" y="114"/>
                  </a:lnTo>
                  <a:lnTo>
                    <a:pt x="36" y="100"/>
                  </a:lnTo>
                  <a:lnTo>
                    <a:pt x="23" y="90"/>
                  </a:lnTo>
                  <a:lnTo>
                    <a:pt x="17" y="85"/>
                  </a:lnTo>
                  <a:lnTo>
                    <a:pt x="13" y="78"/>
                  </a:lnTo>
                  <a:lnTo>
                    <a:pt x="4" y="68"/>
                  </a:lnTo>
                  <a:lnTo>
                    <a:pt x="3" y="61"/>
                  </a:lnTo>
                  <a:lnTo>
                    <a:pt x="1" y="55"/>
                  </a:lnTo>
                  <a:lnTo>
                    <a:pt x="0" y="50"/>
                  </a:lnTo>
                  <a:lnTo>
                    <a:pt x="0" y="47"/>
                  </a:lnTo>
                  <a:lnTo>
                    <a:pt x="1" y="38"/>
                  </a:lnTo>
                  <a:lnTo>
                    <a:pt x="3" y="29"/>
                  </a:lnTo>
                  <a:lnTo>
                    <a:pt x="6" y="18"/>
                  </a:lnTo>
                  <a:lnTo>
                    <a:pt x="13" y="6"/>
                  </a:lnTo>
                  <a:lnTo>
                    <a:pt x="17" y="0"/>
                  </a:lnTo>
                  <a:close/>
                </a:path>
              </a:pathLst>
            </a:custGeom>
            <a:solidFill>
              <a:srgbClr val="F8BDD6"/>
            </a:solidFill>
            <a:ln w="9525">
              <a:noFill/>
              <a:round/>
              <a:headEnd/>
              <a:tailEnd/>
            </a:ln>
          </p:spPr>
          <p:txBody>
            <a:bodyPr/>
            <a:lstStyle/>
            <a:p>
              <a:endParaRPr lang="ru-RU"/>
            </a:p>
          </p:txBody>
        </p:sp>
        <p:sp>
          <p:nvSpPr>
            <p:cNvPr id="162515" name="Freeform 4172"/>
            <p:cNvSpPr>
              <a:spLocks/>
            </p:cNvSpPr>
            <p:nvPr/>
          </p:nvSpPr>
          <p:spPr bwMode="auto">
            <a:xfrm>
              <a:off x="3198" y="2203"/>
              <a:ext cx="106" cy="157"/>
            </a:xfrm>
            <a:custGeom>
              <a:avLst/>
              <a:gdLst>
                <a:gd name="T0" fmla="*/ 15 w 106"/>
                <a:gd name="T1" fmla="*/ 0 h 157"/>
                <a:gd name="T2" fmla="*/ 20 w 106"/>
                <a:gd name="T3" fmla="*/ 9 h 157"/>
                <a:gd name="T4" fmla="*/ 30 w 106"/>
                <a:gd name="T5" fmla="*/ 25 h 157"/>
                <a:gd name="T6" fmla="*/ 38 w 106"/>
                <a:gd name="T7" fmla="*/ 33 h 157"/>
                <a:gd name="T8" fmla="*/ 45 w 106"/>
                <a:gd name="T9" fmla="*/ 38 h 157"/>
                <a:gd name="T10" fmla="*/ 55 w 106"/>
                <a:gd name="T11" fmla="*/ 40 h 157"/>
                <a:gd name="T12" fmla="*/ 64 w 106"/>
                <a:gd name="T13" fmla="*/ 47 h 157"/>
                <a:gd name="T14" fmla="*/ 81 w 106"/>
                <a:gd name="T15" fmla="*/ 59 h 157"/>
                <a:gd name="T16" fmla="*/ 95 w 106"/>
                <a:gd name="T17" fmla="*/ 73 h 157"/>
                <a:gd name="T18" fmla="*/ 101 w 106"/>
                <a:gd name="T19" fmla="*/ 86 h 157"/>
                <a:gd name="T20" fmla="*/ 106 w 106"/>
                <a:gd name="T21" fmla="*/ 98 h 157"/>
                <a:gd name="T22" fmla="*/ 104 w 106"/>
                <a:gd name="T23" fmla="*/ 127 h 157"/>
                <a:gd name="T24" fmla="*/ 100 w 106"/>
                <a:gd name="T25" fmla="*/ 157 h 157"/>
                <a:gd name="T26" fmla="*/ 91 w 106"/>
                <a:gd name="T27" fmla="*/ 146 h 157"/>
                <a:gd name="T28" fmla="*/ 74 w 106"/>
                <a:gd name="T29" fmla="*/ 130 h 157"/>
                <a:gd name="T30" fmla="*/ 52 w 106"/>
                <a:gd name="T31" fmla="*/ 114 h 157"/>
                <a:gd name="T32" fmla="*/ 34 w 106"/>
                <a:gd name="T33" fmla="*/ 100 h 157"/>
                <a:gd name="T34" fmla="*/ 11 w 106"/>
                <a:gd name="T35" fmla="*/ 78 h 157"/>
                <a:gd name="T36" fmla="*/ 2 w 106"/>
                <a:gd name="T37" fmla="*/ 68 h 157"/>
                <a:gd name="T38" fmla="*/ 0 w 106"/>
                <a:gd name="T39" fmla="*/ 55 h 157"/>
                <a:gd name="T40" fmla="*/ 0 w 106"/>
                <a:gd name="T41" fmla="*/ 38 h 157"/>
                <a:gd name="T42" fmla="*/ 6 w 106"/>
                <a:gd name="T43" fmla="*/ 18 h 157"/>
                <a:gd name="T44" fmla="*/ 15 w 106"/>
                <a:gd name="T45" fmla="*/ 0 h 15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6"/>
                <a:gd name="T70" fmla="*/ 0 h 157"/>
                <a:gd name="T71" fmla="*/ 106 w 106"/>
                <a:gd name="T72" fmla="*/ 157 h 15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6" h="157">
                  <a:moveTo>
                    <a:pt x="15" y="0"/>
                  </a:moveTo>
                  <a:lnTo>
                    <a:pt x="20" y="9"/>
                  </a:lnTo>
                  <a:lnTo>
                    <a:pt x="30" y="25"/>
                  </a:lnTo>
                  <a:lnTo>
                    <a:pt x="38" y="33"/>
                  </a:lnTo>
                  <a:lnTo>
                    <a:pt x="45" y="38"/>
                  </a:lnTo>
                  <a:lnTo>
                    <a:pt x="55" y="40"/>
                  </a:lnTo>
                  <a:lnTo>
                    <a:pt x="64" y="47"/>
                  </a:lnTo>
                  <a:lnTo>
                    <a:pt x="81" y="59"/>
                  </a:lnTo>
                  <a:lnTo>
                    <a:pt x="95" y="73"/>
                  </a:lnTo>
                  <a:lnTo>
                    <a:pt x="101" y="86"/>
                  </a:lnTo>
                  <a:lnTo>
                    <a:pt x="106" y="98"/>
                  </a:lnTo>
                  <a:lnTo>
                    <a:pt x="104" y="127"/>
                  </a:lnTo>
                  <a:lnTo>
                    <a:pt x="100" y="157"/>
                  </a:lnTo>
                  <a:lnTo>
                    <a:pt x="91" y="146"/>
                  </a:lnTo>
                  <a:lnTo>
                    <a:pt x="74" y="130"/>
                  </a:lnTo>
                  <a:lnTo>
                    <a:pt x="52" y="114"/>
                  </a:lnTo>
                  <a:lnTo>
                    <a:pt x="34" y="100"/>
                  </a:lnTo>
                  <a:lnTo>
                    <a:pt x="11" y="78"/>
                  </a:lnTo>
                  <a:lnTo>
                    <a:pt x="2" y="68"/>
                  </a:lnTo>
                  <a:lnTo>
                    <a:pt x="0" y="55"/>
                  </a:lnTo>
                  <a:lnTo>
                    <a:pt x="0" y="38"/>
                  </a:lnTo>
                  <a:lnTo>
                    <a:pt x="6" y="18"/>
                  </a:lnTo>
                  <a:lnTo>
                    <a:pt x="15" y="0"/>
                  </a:lnTo>
                </a:path>
              </a:pathLst>
            </a:custGeom>
            <a:noFill/>
            <a:ln w="4763" cap="rnd">
              <a:solidFill>
                <a:srgbClr val="CD5484"/>
              </a:solidFill>
              <a:prstDash val="solid"/>
              <a:round/>
              <a:headEnd/>
              <a:tailEnd/>
            </a:ln>
          </p:spPr>
          <p:txBody>
            <a:bodyPr/>
            <a:lstStyle/>
            <a:p>
              <a:endParaRPr lang="ru-RU"/>
            </a:p>
          </p:txBody>
        </p:sp>
        <p:sp>
          <p:nvSpPr>
            <p:cNvPr id="162516" name="Freeform 4173"/>
            <p:cNvSpPr>
              <a:spLocks/>
            </p:cNvSpPr>
            <p:nvPr/>
          </p:nvSpPr>
          <p:spPr bwMode="auto">
            <a:xfrm>
              <a:off x="3214" y="2312"/>
              <a:ext cx="84" cy="130"/>
            </a:xfrm>
            <a:custGeom>
              <a:avLst/>
              <a:gdLst>
                <a:gd name="T0" fmla="*/ 75 w 84"/>
                <a:gd name="T1" fmla="*/ 70 h 130"/>
                <a:gd name="T2" fmla="*/ 75 w 84"/>
                <a:gd name="T3" fmla="*/ 73 h 130"/>
                <a:gd name="T4" fmla="*/ 71 w 84"/>
                <a:gd name="T5" fmla="*/ 77 h 130"/>
                <a:gd name="T6" fmla="*/ 66 w 84"/>
                <a:gd name="T7" fmla="*/ 81 h 130"/>
                <a:gd name="T8" fmla="*/ 62 w 84"/>
                <a:gd name="T9" fmla="*/ 88 h 130"/>
                <a:gd name="T10" fmla="*/ 60 w 84"/>
                <a:gd name="T11" fmla="*/ 91 h 130"/>
                <a:gd name="T12" fmla="*/ 59 w 84"/>
                <a:gd name="T13" fmla="*/ 94 h 130"/>
                <a:gd name="T14" fmla="*/ 59 w 84"/>
                <a:gd name="T15" fmla="*/ 100 h 130"/>
                <a:gd name="T16" fmla="*/ 59 w 84"/>
                <a:gd name="T17" fmla="*/ 107 h 130"/>
                <a:gd name="T18" fmla="*/ 60 w 84"/>
                <a:gd name="T19" fmla="*/ 118 h 130"/>
                <a:gd name="T20" fmla="*/ 65 w 84"/>
                <a:gd name="T21" fmla="*/ 130 h 130"/>
                <a:gd name="T22" fmla="*/ 47 w 84"/>
                <a:gd name="T23" fmla="*/ 123 h 130"/>
                <a:gd name="T24" fmla="*/ 33 w 84"/>
                <a:gd name="T25" fmla="*/ 113 h 130"/>
                <a:gd name="T26" fmla="*/ 25 w 84"/>
                <a:gd name="T27" fmla="*/ 107 h 130"/>
                <a:gd name="T28" fmla="*/ 19 w 84"/>
                <a:gd name="T29" fmla="*/ 102 h 130"/>
                <a:gd name="T30" fmla="*/ 13 w 84"/>
                <a:gd name="T31" fmla="*/ 94 h 130"/>
                <a:gd name="T32" fmla="*/ 7 w 84"/>
                <a:gd name="T33" fmla="*/ 85 h 130"/>
                <a:gd name="T34" fmla="*/ 0 w 84"/>
                <a:gd name="T35" fmla="*/ 76 h 130"/>
                <a:gd name="T36" fmla="*/ 2 w 84"/>
                <a:gd name="T37" fmla="*/ 66 h 130"/>
                <a:gd name="T38" fmla="*/ 7 w 84"/>
                <a:gd name="T39" fmla="*/ 58 h 130"/>
                <a:gd name="T40" fmla="*/ 9 w 84"/>
                <a:gd name="T41" fmla="*/ 53 h 130"/>
                <a:gd name="T42" fmla="*/ 13 w 84"/>
                <a:gd name="T43" fmla="*/ 50 h 130"/>
                <a:gd name="T44" fmla="*/ 18 w 84"/>
                <a:gd name="T45" fmla="*/ 45 h 130"/>
                <a:gd name="T46" fmla="*/ 24 w 84"/>
                <a:gd name="T47" fmla="*/ 42 h 130"/>
                <a:gd name="T48" fmla="*/ 29 w 84"/>
                <a:gd name="T49" fmla="*/ 36 h 130"/>
                <a:gd name="T50" fmla="*/ 31 w 84"/>
                <a:gd name="T51" fmla="*/ 32 h 130"/>
                <a:gd name="T52" fmla="*/ 33 w 84"/>
                <a:gd name="T53" fmla="*/ 29 h 130"/>
                <a:gd name="T54" fmla="*/ 34 w 84"/>
                <a:gd name="T55" fmla="*/ 25 h 130"/>
                <a:gd name="T56" fmla="*/ 34 w 84"/>
                <a:gd name="T57" fmla="*/ 19 h 130"/>
                <a:gd name="T58" fmla="*/ 31 w 84"/>
                <a:gd name="T59" fmla="*/ 10 h 130"/>
                <a:gd name="T60" fmla="*/ 28 w 84"/>
                <a:gd name="T61" fmla="*/ 0 h 130"/>
                <a:gd name="T62" fmla="*/ 42 w 84"/>
                <a:gd name="T63" fmla="*/ 8 h 130"/>
                <a:gd name="T64" fmla="*/ 53 w 84"/>
                <a:gd name="T65" fmla="*/ 17 h 130"/>
                <a:gd name="T66" fmla="*/ 64 w 84"/>
                <a:gd name="T67" fmla="*/ 26 h 130"/>
                <a:gd name="T68" fmla="*/ 77 w 84"/>
                <a:gd name="T69" fmla="*/ 38 h 130"/>
                <a:gd name="T70" fmla="*/ 84 w 84"/>
                <a:gd name="T71" fmla="*/ 45 h 130"/>
                <a:gd name="T72" fmla="*/ 82 w 84"/>
                <a:gd name="T73" fmla="*/ 55 h 130"/>
                <a:gd name="T74" fmla="*/ 79 w 84"/>
                <a:gd name="T75" fmla="*/ 62 h 130"/>
                <a:gd name="T76" fmla="*/ 75 w 84"/>
                <a:gd name="T77" fmla="*/ 70 h 13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4"/>
                <a:gd name="T118" fmla="*/ 0 h 130"/>
                <a:gd name="T119" fmla="*/ 84 w 84"/>
                <a:gd name="T120" fmla="*/ 130 h 13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4" h="130">
                  <a:moveTo>
                    <a:pt x="75" y="70"/>
                  </a:moveTo>
                  <a:lnTo>
                    <a:pt x="75" y="73"/>
                  </a:lnTo>
                  <a:lnTo>
                    <a:pt x="71" y="77"/>
                  </a:lnTo>
                  <a:lnTo>
                    <a:pt x="66" y="81"/>
                  </a:lnTo>
                  <a:lnTo>
                    <a:pt x="62" y="88"/>
                  </a:lnTo>
                  <a:lnTo>
                    <a:pt x="60" y="91"/>
                  </a:lnTo>
                  <a:lnTo>
                    <a:pt x="59" y="94"/>
                  </a:lnTo>
                  <a:lnTo>
                    <a:pt x="59" y="100"/>
                  </a:lnTo>
                  <a:lnTo>
                    <a:pt x="59" y="107"/>
                  </a:lnTo>
                  <a:lnTo>
                    <a:pt x="60" y="118"/>
                  </a:lnTo>
                  <a:lnTo>
                    <a:pt x="65" y="130"/>
                  </a:lnTo>
                  <a:lnTo>
                    <a:pt x="47" y="123"/>
                  </a:lnTo>
                  <a:lnTo>
                    <a:pt x="33" y="113"/>
                  </a:lnTo>
                  <a:lnTo>
                    <a:pt x="25" y="107"/>
                  </a:lnTo>
                  <a:lnTo>
                    <a:pt x="19" y="102"/>
                  </a:lnTo>
                  <a:lnTo>
                    <a:pt x="13" y="94"/>
                  </a:lnTo>
                  <a:lnTo>
                    <a:pt x="7" y="85"/>
                  </a:lnTo>
                  <a:lnTo>
                    <a:pt x="0" y="76"/>
                  </a:lnTo>
                  <a:lnTo>
                    <a:pt x="2" y="66"/>
                  </a:lnTo>
                  <a:lnTo>
                    <a:pt x="7" y="58"/>
                  </a:lnTo>
                  <a:lnTo>
                    <a:pt x="9" y="53"/>
                  </a:lnTo>
                  <a:lnTo>
                    <a:pt x="13" y="50"/>
                  </a:lnTo>
                  <a:lnTo>
                    <a:pt x="18" y="45"/>
                  </a:lnTo>
                  <a:lnTo>
                    <a:pt x="24" y="42"/>
                  </a:lnTo>
                  <a:lnTo>
                    <a:pt x="29" y="36"/>
                  </a:lnTo>
                  <a:lnTo>
                    <a:pt x="31" y="32"/>
                  </a:lnTo>
                  <a:lnTo>
                    <a:pt x="33" y="29"/>
                  </a:lnTo>
                  <a:lnTo>
                    <a:pt x="34" y="25"/>
                  </a:lnTo>
                  <a:lnTo>
                    <a:pt x="34" y="19"/>
                  </a:lnTo>
                  <a:lnTo>
                    <a:pt x="31" y="10"/>
                  </a:lnTo>
                  <a:lnTo>
                    <a:pt x="28" y="0"/>
                  </a:lnTo>
                  <a:lnTo>
                    <a:pt x="42" y="8"/>
                  </a:lnTo>
                  <a:lnTo>
                    <a:pt x="53" y="17"/>
                  </a:lnTo>
                  <a:lnTo>
                    <a:pt x="64" y="26"/>
                  </a:lnTo>
                  <a:lnTo>
                    <a:pt x="77" y="38"/>
                  </a:lnTo>
                  <a:lnTo>
                    <a:pt x="84" y="45"/>
                  </a:lnTo>
                  <a:lnTo>
                    <a:pt x="82" y="55"/>
                  </a:lnTo>
                  <a:lnTo>
                    <a:pt x="79" y="62"/>
                  </a:lnTo>
                  <a:lnTo>
                    <a:pt x="75" y="70"/>
                  </a:lnTo>
                  <a:close/>
                </a:path>
              </a:pathLst>
            </a:custGeom>
            <a:solidFill>
              <a:srgbClr val="F561AF"/>
            </a:solidFill>
            <a:ln w="9525">
              <a:noFill/>
              <a:round/>
              <a:headEnd/>
              <a:tailEnd/>
            </a:ln>
          </p:spPr>
          <p:txBody>
            <a:bodyPr/>
            <a:lstStyle/>
            <a:p>
              <a:endParaRPr lang="ru-RU"/>
            </a:p>
          </p:txBody>
        </p:sp>
        <p:sp>
          <p:nvSpPr>
            <p:cNvPr id="162517" name="Freeform 4174"/>
            <p:cNvSpPr>
              <a:spLocks/>
            </p:cNvSpPr>
            <p:nvPr/>
          </p:nvSpPr>
          <p:spPr bwMode="auto">
            <a:xfrm>
              <a:off x="3214" y="2312"/>
              <a:ext cx="84" cy="130"/>
            </a:xfrm>
            <a:custGeom>
              <a:avLst/>
              <a:gdLst>
                <a:gd name="T0" fmla="*/ 75 w 84"/>
                <a:gd name="T1" fmla="*/ 70 h 130"/>
                <a:gd name="T2" fmla="*/ 66 w 84"/>
                <a:gd name="T3" fmla="*/ 81 h 130"/>
                <a:gd name="T4" fmla="*/ 62 w 84"/>
                <a:gd name="T5" fmla="*/ 88 h 130"/>
                <a:gd name="T6" fmla="*/ 59 w 84"/>
                <a:gd name="T7" fmla="*/ 94 h 130"/>
                <a:gd name="T8" fmla="*/ 59 w 84"/>
                <a:gd name="T9" fmla="*/ 107 h 130"/>
                <a:gd name="T10" fmla="*/ 60 w 84"/>
                <a:gd name="T11" fmla="*/ 118 h 130"/>
                <a:gd name="T12" fmla="*/ 65 w 84"/>
                <a:gd name="T13" fmla="*/ 130 h 130"/>
                <a:gd name="T14" fmla="*/ 48 w 84"/>
                <a:gd name="T15" fmla="*/ 123 h 130"/>
                <a:gd name="T16" fmla="*/ 33 w 84"/>
                <a:gd name="T17" fmla="*/ 113 h 130"/>
                <a:gd name="T18" fmla="*/ 19 w 84"/>
                <a:gd name="T19" fmla="*/ 102 h 130"/>
                <a:gd name="T20" fmla="*/ 7 w 84"/>
                <a:gd name="T21" fmla="*/ 85 h 130"/>
                <a:gd name="T22" fmla="*/ 0 w 84"/>
                <a:gd name="T23" fmla="*/ 76 h 130"/>
                <a:gd name="T24" fmla="*/ 2 w 84"/>
                <a:gd name="T25" fmla="*/ 66 h 130"/>
                <a:gd name="T26" fmla="*/ 13 w 84"/>
                <a:gd name="T27" fmla="*/ 50 h 130"/>
                <a:gd name="T28" fmla="*/ 24 w 84"/>
                <a:gd name="T29" fmla="*/ 40 h 130"/>
                <a:gd name="T30" fmla="*/ 29 w 84"/>
                <a:gd name="T31" fmla="*/ 36 h 130"/>
                <a:gd name="T32" fmla="*/ 33 w 84"/>
                <a:gd name="T33" fmla="*/ 28 h 130"/>
                <a:gd name="T34" fmla="*/ 34 w 84"/>
                <a:gd name="T35" fmla="*/ 19 h 130"/>
                <a:gd name="T36" fmla="*/ 33 w 84"/>
                <a:gd name="T37" fmla="*/ 10 h 130"/>
                <a:gd name="T38" fmla="*/ 28 w 84"/>
                <a:gd name="T39" fmla="*/ 0 h 130"/>
                <a:gd name="T40" fmla="*/ 42 w 84"/>
                <a:gd name="T41" fmla="*/ 8 h 130"/>
                <a:gd name="T42" fmla="*/ 64 w 84"/>
                <a:gd name="T43" fmla="*/ 26 h 130"/>
                <a:gd name="T44" fmla="*/ 84 w 84"/>
                <a:gd name="T45" fmla="*/ 45 h 130"/>
                <a:gd name="T46" fmla="*/ 75 w 84"/>
                <a:gd name="T47" fmla="*/ 70 h 1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4"/>
                <a:gd name="T73" fmla="*/ 0 h 130"/>
                <a:gd name="T74" fmla="*/ 84 w 84"/>
                <a:gd name="T75" fmla="*/ 130 h 1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4" h="130">
                  <a:moveTo>
                    <a:pt x="75" y="70"/>
                  </a:moveTo>
                  <a:lnTo>
                    <a:pt x="66" y="81"/>
                  </a:lnTo>
                  <a:lnTo>
                    <a:pt x="62" y="88"/>
                  </a:lnTo>
                  <a:lnTo>
                    <a:pt x="59" y="94"/>
                  </a:lnTo>
                  <a:lnTo>
                    <a:pt x="59" y="107"/>
                  </a:lnTo>
                  <a:lnTo>
                    <a:pt x="60" y="118"/>
                  </a:lnTo>
                  <a:lnTo>
                    <a:pt x="65" y="130"/>
                  </a:lnTo>
                  <a:lnTo>
                    <a:pt x="48" y="123"/>
                  </a:lnTo>
                  <a:lnTo>
                    <a:pt x="33" y="113"/>
                  </a:lnTo>
                  <a:lnTo>
                    <a:pt x="19" y="102"/>
                  </a:lnTo>
                  <a:lnTo>
                    <a:pt x="7" y="85"/>
                  </a:lnTo>
                  <a:lnTo>
                    <a:pt x="0" y="76"/>
                  </a:lnTo>
                  <a:lnTo>
                    <a:pt x="2" y="66"/>
                  </a:lnTo>
                  <a:lnTo>
                    <a:pt x="13" y="50"/>
                  </a:lnTo>
                  <a:lnTo>
                    <a:pt x="24" y="40"/>
                  </a:lnTo>
                  <a:lnTo>
                    <a:pt x="29" y="36"/>
                  </a:lnTo>
                  <a:lnTo>
                    <a:pt x="33" y="28"/>
                  </a:lnTo>
                  <a:lnTo>
                    <a:pt x="34" y="19"/>
                  </a:lnTo>
                  <a:lnTo>
                    <a:pt x="33" y="10"/>
                  </a:lnTo>
                  <a:lnTo>
                    <a:pt x="28" y="0"/>
                  </a:lnTo>
                  <a:lnTo>
                    <a:pt x="42" y="8"/>
                  </a:lnTo>
                  <a:lnTo>
                    <a:pt x="64" y="26"/>
                  </a:lnTo>
                  <a:lnTo>
                    <a:pt x="84" y="45"/>
                  </a:lnTo>
                  <a:lnTo>
                    <a:pt x="75" y="70"/>
                  </a:lnTo>
                </a:path>
              </a:pathLst>
            </a:custGeom>
            <a:noFill/>
            <a:ln w="6350" cap="rnd">
              <a:solidFill>
                <a:srgbClr val="CD5484"/>
              </a:solidFill>
              <a:prstDash val="solid"/>
              <a:round/>
              <a:headEnd/>
              <a:tailEnd/>
            </a:ln>
          </p:spPr>
          <p:txBody>
            <a:bodyPr/>
            <a:lstStyle/>
            <a:p>
              <a:endParaRPr lang="ru-RU"/>
            </a:p>
          </p:txBody>
        </p:sp>
        <p:sp>
          <p:nvSpPr>
            <p:cNvPr id="162518" name="Freeform 4175"/>
            <p:cNvSpPr>
              <a:spLocks/>
            </p:cNvSpPr>
            <p:nvPr/>
          </p:nvSpPr>
          <p:spPr bwMode="auto">
            <a:xfrm>
              <a:off x="3198" y="2385"/>
              <a:ext cx="107" cy="159"/>
            </a:xfrm>
            <a:custGeom>
              <a:avLst/>
              <a:gdLst>
                <a:gd name="T0" fmla="*/ 17 w 107"/>
                <a:gd name="T1" fmla="*/ 0 h 159"/>
                <a:gd name="T2" fmla="*/ 20 w 107"/>
                <a:gd name="T3" fmla="*/ 10 h 159"/>
                <a:gd name="T4" fmla="*/ 25 w 107"/>
                <a:gd name="T5" fmla="*/ 17 h 159"/>
                <a:gd name="T6" fmla="*/ 31 w 107"/>
                <a:gd name="T7" fmla="*/ 25 h 159"/>
                <a:gd name="T8" fmla="*/ 34 w 107"/>
                <a:gd name="T9" fmla="*/ 28 h 159"/>
                <a:gd name="T10" fmla="*/ 39 w 107"/>
                <a:gd name="T11" fmla="*/ 32 h 159"/>
                <a:gd name="T12" fmla="*/ 47 w 107"/>
                <a:gd name="T13" fmla="*/ 36 h 159"/>
                <a:gd name="T14" fmla="*/ 56 w 107"/>
                <a:gd name="T15" fmla="*/ 41 h 159"/>
                <a:gd name="T16" fmla="*/ 66 w 107"/>
                <a:gd name="T17" fmla="*/ 48 h 159"/>
                <a:gd name="T18" fmla="*/ 82 w 107"/>
                <a:gd name="T19" fmla="*/ 59 h 159"/>
                <a:gd name="T20" fmla="*/ 90 w 107"/>
                <a:gd name="T21" fmla="*/ 65 h 159"/>
                <a:gd name="T22" fmla="*/ 96 w 107"/>
                <a:gd name="T23" fmla="*/ 74 h 159"/>
                <a:gd name="T24" fmla="*/ 100 w 107"/>
                <a:gd name="T25" fmla="*/ 81 h 159"/>
                <a:gd name="T26" fmla="*/ 103 w 107"/>
                <a:gd name="T27" fmla="*/ 85 h 159"/>
                <a:gd name="T28" fmla="*/ 104 w 107"/>
                <a:gd name="T29" fmla="*/ 92 h 159"/>
                <a:gd name="T30" fmla="*/ 105 w 107"/>
                <a:gd name="T31" fmla="*/ 100 h 159"/>
                <a:gd name="T32" fmla="*/ 107 w 107"/>
                <a:gd name="T33" fmla="*/ 108 h 159"/>
                <a:gd name="T34" fmla="*/ 107 w 107"/>
                <a:gd name="T35" fmla="*/ 114 h 159"/>
                <a:gd name="T36" fmla="*/ 106 w 107"/>
                <a:gd name="T37" fmla="*/ 129 h 159"/>
                <a:gd name="T38" fmla="*/ 104 w 107"/>
                <a:gd name="T39" fmla="*/ 138 h 159"/>
                <a:gd name="T40" fmla="*/ 103 w 107"/>
                <a:gd name="T41" fmla="*/ 147 h 159"/>
                <a:gd name="T42" fmla="*/ 101 w 107"/>
                <a:gd name="T43" fmla="*/ 159 h 159"/>
                <a:gd name="T44" fmla="*/ 100 w 107"/>
                <a:gd name="T45" fmla="*/ 155 h 159"/>
                <a:gd name="T46" fmla="*/ 93 w 107"/>
                <a:gd name="T47" fmla="*/ 147 h 159"/>
                <a:gd name="T48" fmla="*/ 85 w 107"/>
                <a:gd name="T49" fmla="*/ 140 h 159"/>
                <a:gd name="T50" fmla="*/ 76 w 107"/>
                <a:gd name="T51" fmla="*/ 130 h 159"/>
                <a:gd name="T52" fmla="*/ 53 w 107"/>
                <a:gd name="T53" fmla="*/ 116 h 159"/>
                <a:gd name="T54" fmla="*/ 36 w 107"/>
                <a:gd name="T55" fmla="*/ 102 h 159"/>
                <a:gd name="T56" fmla="*/ 23 w 107"/>
                <a:gd name="T57" fmla="*/ 91 h 159"/>
                <a:gd name="T58" fmla="*/ 17 w 107"/>
                <a:gd name="T59" fmla="*/ 86 h 159"/>
                <a:gd name="T60" fmla="*/ 13 w 107"/>
                <a:gd name="T61" fmla="*/ 80 h 159"/>
                <a:gd name="T62" fmla="*/ 4 w 107"/>
                <a:gd name="T63" fmla="*/ 67 h 159"/>
                <a:gd name="T64" fmla="*/ 3 w 107"/>
                <a:gd name="T65" fmla="*/ 62 h 159"/>
                <a:gd name="T66" fmla="*/ 1 w 107"/>
                <a:gd name="T67" fmla="*/ 55 h 159"/>
                <a:gd name="T68" fmla="*/ 0 w 107"/>
                <a:gd name="T69" fmla="*/ 51 h 159"/>
                <a:gd name="T70" fmla="*/ 0 w 107"/>
                <a:gd name="T71" fmla="*/ 46 h 159"/>
                <a:gd name="T72" fmla="*/ 1 w 107"/>
                <a:gd name="T73" fmla="*/ 36 h 159"/>
                <a:gd name="T74" fmla="*/ 3 w 107"/>
                <a:gd name="T75" fmla="*/ 27 h 159"/>
                <a:gd name="T76" fmla="*/ 6 w 107"/>
                <a:gd name="T77" fmla="*/ 19 h 159"/>
                <a:gd name="T78" fmla="*/ 13 w 107"/>
                <a:gd name="T79" fmla="*/ 4 h 159"/>
                <a:gd name="T80" fmla="*/ 17 w 107"/>
                <a:gd name="T81" fmla="*/ 0 h 15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7"/>
                <a:gd name="T124" fmla="*/ 0 h 159"/>
                <a:gd name="T125" fmla="*/ 107 w 107"/>
                <a:gd name="T126" fmla="*/ 159 h 15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7" h="159">
                  <a:moveTo>
                    <a:pt x="17" y="0"/>
                  </a:moveTo>
                  <a:lnTo>
                    <a:pt x="20" y="10"/>
                  </a:lnTo>
                  <a:lnTo>
                    <a:pt x="25" y="17"/>
                  </a:lnTo>
                  <a:lnTo>
                    <a:pt x="31" y="25"/>
                  </a:lnTo>
                  <a:lnTo>
                    <a:pt x="34" y="28"/>
                  </a:lnTo>
                  <a:lnTo>
                    <a:pt x="39" y="32"/>
                  </a:lnTo>
                  <a:lnTo>
                    <a:pt x="47" y="36"/>
                  </a:lnTo>
                  <a:lnTo>
                    <a:pt x="56" y="41"/>
                  </a:lnTo>
                  <a:lnTo>
                    <a:pt x="66" y="48"/>
                  </a:lnTo>
                  <a:lnTo>
                    <a:pt x="82" y="59"/>
                  </a:lnTo>
                  <a:lnTo>
                    <a:pt x="90" y="65"/>
                  </a:lnTo>
                  <a:lnTo>
                    <a:pt x="96" y="74"/>
                  </a:lnTo>
                  <a:lnTo>
                    <a:pt x="100" y="81"/>
                  </a:lnTo>
                  <a:lnTo>
                    <a:pt x="103" y="85"/>
                  </a:lnTo>
                  <a:lnTo>
                    <a:pt x="104" y="92"/>
                  </a:lnTo>
                  <a:lnTo>
                    <a:pt x="105" y="100"/>
                  </a:lnTo>
                  <a:lnTo>
                    <a:pt x="107" y="108"/>
                  </a:lnTo>
                  <a:lnTo>
                    <a:pt x="107" y="114"/>
                  </a:lnTo>
                  <a:lnTo>
                    <a:pt x="106" y="129"/>
                  </a:lnTo>
                  <a:lnTo>
                    <a:pt x="104" y="138"/>
                  </a:lnTo>
                  <a:lnTo>
                    <a:pt x="103" y="147"/>
                  </a:lnTo>
                  <a:lnTo>
                    <a:pt x="101" y="159"/>
                  </a:lnTo>
                  <a:lnTo>
                    <a:pt x="100" y="155"/>
                  </a:lnTo>
                  <a:lnTo>
                    <a:pt x="93" y="147"/>
                  </a:lnTo>
                  <a:lnTo>
                    <a:pt x="85" y="140"/>
                  </a:lnTo>
                  <a:lnTo>
                    <a:pt x="76" y="130"/>
                  </a:lnTo>
                  <a:lnTo>
                    <a:pt x="53" y="116"/>
                  </a:lnTo>
                  <a:lnTo>
                    <a:pt x="36" y="102"/>
                  </a:lnTo>
                  <a:lnTo>
                    <a:pt x="23" y="91"/>
                  </a:lnTo>
                  <a:lnTo>
                    <a:pt x="17" y="86"/>
                  </a:lnTo>
                  <a:lnTo>
                    <a:pt x="13" y="80"/>
                  </a:lnTo>
                  <a:lnTo>
                    <a:pt x="4" y="67"/>
                  </a:lnTo>
                  <a:lnTo>
                    <a:pt x="3" y="62"/>
                  </a:lnTo>
                  <a:lnTo>
                    <a:pt x="1" y="55"/>
                  </a:lnTo>
                  <a:lnTo>
                    <a:pt x="0" y="51"/>
                  </a:lnTo>
                  <a:lnTo>
                    <a:pt x="0" y="46"/>
                  </a:lnTo>
                  <a:lnTo>
                    <a:pt x="1" y="36"/>
                  </a:lnTo>
                  <a:lnTo>
                    <a:pt x="3" y="27"/>
                  </a:lnTo>
                  <a:lnTo>
                    <a:pt x="6" y="19"/>
                  </a:lnTo>
                  <a:lnTo>
                    <a:pt x="13" y="4"/>
                  </a:lnTo>
                  <a:lnTo>
                    <a:pt x="17" y="0"/>
                  </a:lnTo>
                  <a:close/>
                </a:path>
              </a:pathLst>
            </a:custGeom>
            <a:solidFill>
              <a:srgbClr val="F8BDD6"/>
            </a:solidFill>
            <a:ln w="9525">
              <a:noFill/>
              <a:round/>
              <a:headEnd/>
              <a:tailEnd/>
            </a:ln>
          </p:spPr>
          <p:txBody>
            <a:bodyPr/>
            <a:lstStyle/>
            <a:p>
              <a:endParaRPr lang="ru-RU"/>
            </a:p>
          </p:txBody>
        </p:sp>
        <p:sp>
          <p:nvSpPr>
            <p:cNvPr id="162519" name="Freeform 4176"/>
            <p:cNvSpPr>
              <a:spLocks/>
            </p:cNvSpPr>
            <p:nvPr/>
          </p:nvSpPr>
          <p:spPr bwMode="auto">
            <a:xfrm>
              <a:off x="3198" y="2385"/>
              <a:ext cx="106" cy="159"/>
            </a:xfrm>
            <a:custGeom>
              <a:avLst/>
              <a:gdLst>
                <a:gd name="T0" fmla="*/ 15 w 106"/>
                <a:gd name="T1" fmla="*/ 0 h 159"/>
                <a:gd name="T2" fmla="*/ 20 w 106"/>
                <a:gd name="T3" fmla="*/ 10 h 159"/>
                <a:gd name="T4" fmla="*/ 30 w 106"/>
                <a:gd name="T5" fmla="*/ 25 h 159"/>
                <a:gd name="T6" fmla="*/ 38 w 106"/>
                <a:gd name="T7" fmla="*/ 32 h 159"/>
                <a:gd name="T8" fmla="*/ 45 w 106"/>
                <a:gd name="T9" fmla="*/ 36 h 159"/>
                <a:gd name="T10" fmla="*/ 55 w 106"/>
                <a:gd name="T11" fmla="*/ 41 h 159"/>
                <a:gd name="T12" fmla="*/ 64 w 106"/>
                <a:gd name="T13" fmla="*/ 48 h 159"/>
                <a:gd name="T14" fmla="*/ 81 w 106"/>
                <a:gd name="T15" fmla="*/ 59 h 159"/>
                <a:gd name="T16" fmla="*/ 95 w 106"/>
                <a:gd name="T17" fmla="*/ 74 h 159"/>
                <a:gd name="T18" fmla="*/ 101 w 106"/>
                <a:gd name="T19" fmla="*/ 85 h 159"/>
                <a:gd name="T20" fmla="*/ 106 w 106"/>
                <a:gd name="T21" fmla="*/ 100 h 159"/>
                <a:gd name="T22" fmla="*/ 104 w 106"/>
                <a:gd name="T23" fmla="*/ 129 h 159"/>
                <a:gd name="T24" fmla="*/ 100 w 106"/>
                <a:gd name="T25" fmla="*/ 159 h 159"/>
                <a:gd name="T26" fmla="*/ 91 w 106"/>
                <a:gd name="T27" fmla="*/ 147 h 159"/>
                <a:gd name="T28" fmla="*/ 74 w 106"/>
                <a:gd name="T29" fmla="*/ 130 h 159"/>
                <a:gd name="T30" fmla="*/ 52 w 106"/>
                <a:gd name="T31" fmla="*/ 116 h 159"/>
                <a:gd name="T32" fmla="*/ 34 w 106"/>
                <a:gd name="T33" fmla="*/ 102 h 159"/>
                <a:gd name="T34" fmla="*/ 11 w 106"/>
                <a:gd name="T35" fmla="*/ 78 h 159"/>
                <a:gd name="T36" fmla="*/ 2 w 106"/>
                <a:gd name="T37" fmla="*/ 67 h 159"/>
                <a:gd name="T38" fmla="*/ 0 w 106"/>
                <a:gd name="T39" fmla="*/ 54 h 159"/>
                <a:gd name="T40" fmla="*/ 0 w 106"/>
                <a:gd name="T41" fmla="*/ 36 h 159"/>
                <a:gd name="T42" fmla="*/ 6 w 106"/>
                <a:gd name="T43" fmla="*/ 19 h 159"/>
                <a:gd name="T44" fmla="*/ 15 w 106"/>
                <a:gd name="T45" fmla="*/ 0 h 1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6"/>
                <a:gd name="T70" fmla="*/ 0 h 159"/>
                <a:gd name="T71" fmla="*/ 106 w 106"/>
                <a:gd name="T72" fmla="*/ 159 h 15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6" h="159">
                  <a:moveTo>
                    <a:pt x="15" y="0"/>
                  </a:moveTo>
                  <a:lnTo>
                    <a:pt x="20" y="10"/>
                  </a:lnTo>
                  <a:lnTo>
                    <a:pt x="30" y="25"/>
                  </a:lnTo>
                  <a:lnTo>
                    <a:pt x="38" y="32"/>
                  </a:lnTo>
                  <a:lnTo>
                    <a:pt x="45" y="36"/>
                  </a:lnTo>
                  <a:lnTo>
                    <a:pt x="55" y="41"/>
                  </a:lnTo>
                  <a:lnTo>
                    <a:pt x="64" y="48"/>
                  </a:lnTo>
                  <a:lnTo>
                    <a:pt x="81" y="59"/>
                  </a:lnTo>
                  <a:lnTo>
                    <a:pt x="95" y="74"/>
                  </a:lnTo>
                  <a:lnTo>
                    <a:pt x="101" y="85"/>
                  </a:lnTo>
                  <a:lnTo>
                    <a:pt x="106" y="100"/>
                  </a:lnTo>
                  <a:lnTo>
                    <a:pt x="104" y="129"/>
                  </a:lnTo>
                  <a:lnTo>
                    <a:pt x="100" y="159"/>
                  </a:lnTo>
                  <a:lnTo>
                    <a:pt x="91" y="147"/>
                  </a:lnTo>
                  <a:lnTo>
                    <a:pt x="74" y="130"/>
                  </a:lnTo>
                  <a:lnTo>
                    <a:pt x="52" y="116"/>
                  </a:lnTo>
                  <a:lnTo>
                    <a:pt x="34" y="102"/>
                  </a:lnTo>
                  <a:lnTo>
                    <a:pt x="11" y="78"/>
                  </a:lnTo>
                  <a:lnTo>
                    <a:pt x="2" y="67"/>
                  </a:lnTo>
                  <a:lnTo>
                    <a:pt x="0" y="54"/>
                  </a:lnTo>
                  <a:lnTo>
                    <a:pt x="0" y="36"/>
                  </a:lnTo>
                  <a:lnTo>
                    <a:pt x="6" y="19"/>
                  </a:lnTo>
                  <a:lnTo>
                    <a:pt x="15" y="0"/>
                  </a:lnTo>
                </a:path>
              </a:pathLst>
            </a:custGeom>
            <a:noFill/>
            <a:ln w="4763" cap="rnd">
              <a:solidFill>
                <a:srgbClr val="ED5871"/>
              </a:solidFill>
              <a:prstDash val="solid"/>
              <a:round/>
              <a:headEnd/>
              <a:tailEnd/>
            </a:ln>
          </p:spPr>
          <p:txBody>
            <a:bodyPr/>
            <a:lstStyle/>
            <a:p>
              <a:endParaRPr lang="ru-RU"/>
            </a:p>
          </p:txBody>
        </p:sp>
        <p:sp>
          <p:nvSpPr>
            <p:cNvPr id="162520" name="Freeform 4177"/>
            <p:cNvSpPr>
              <a:spLocks/>
            </p:cNvSpPr>
            <p:nvPr/>
          </p:nvSpPr>
          <p:spPr bwMode="auto">
            <a:xfrm>
              <a:off x="3410" y="2292"/>
              <a:ext cx="86" cy="134"/>
            </a:xfrm>
            <a:custGeom>
              <a:avLst/>
              <a:gdLst>
                <a:gd name="T0" fmla="*/ 78 w 86"/>
                <a:gd name="T1" fmla="*/ 71 h 134"/>
                <a:gd name="T2" fmla="*/ 77 w 86"/>
                <a:gd name="T3" fmla="*/ 76 h 134"/>
                <a:gd name="T4" fmla="*/ 73 w 86"/>
                <a:gd name="T5" fmla="*/ 78 h 134"/>
                <a:gd name="T6" fmla="*/ 69 w 86"/>
                <a:gd name="T7" fmla="*/ 84 h 134"/>
                <a:gd name="T8" fmla="*/ 64 w 86"/>
                <a:gd name="T9" fmla="*/ 90 h 134"/>
                <a:gd name="T10" fmla="*/ 62 w 86"/>
                <a:gd name="T11" fmla="*/ 93 h 134"/>
                <a:gd name="T12" fmla="*/ 61 w 86"/>
                <a:gd name="T13" fmla="*/ 97 h 134"/>
                <a:gd name="T14" fmla="*/ 59 w 86"/>
                <a:gd name="T15" fmla="*/ 103 h 134"/>
                <a:gd name="T16" fmla="*/ 59 w 86"/>
                <a:gd name="T17" fmla="*/ 108 h 134"/>
                <a:gd name="T18" fmla="*/ 62 w 86"/>
                <a:gd name="T19" fmla="*/ 120 h 134"/>
                <a:gd name="T20" fmla="*/ 67 w 86"/>
                <a:gd name="T21" fmla="*/ 134 h 134"/>
                <a:gd name="T22" fmla="*/ 48 w 86"/>
                <a:gd name="T23" fmla="*/ 124 h 134"/>
                <a:gd name="T24" fmla="*/ 33 w 86"/>
                <a:gd name="T25" fmla="*/ 114 h 134"/>
                <a:gd name="T26" fmla="*/ 25 w 86"/>
                <a:gd name="T27" fmla="*/ 109 h 134"/>
                <a:gd name="T28" fmla="*/ 19 w 86"/>
                <a:gd name="T29" fmla="*/ 103 h 134"/>
                <a:gd name="T30" fmla="*/ 12 w 86"/>
                <a:gd name="T31" fmla="*/ 95 h 134"/>
                <a:gd name="T32" fmla="*/ 6 w 86"/>
                <a:gd name="T33" fmla="*/ 87 h 134"/>
                <a:gd name="T34" fmla="*/ 0 w 86"/>
                <a:gd name="T35" fmla="*/ 76 h 134"/>
                <a:gd name="T36" fmla="*/ 1 w 86"/>
                <a:gd name="T37" fmla="*/ 68 h 134"/>
                <a:gd name="T38" fmla="*/ 6 w 86"/>
                <a:gd name="T39" fmla="*/ 59 h 134"/>
                <a:gd name="T40" fmla="*/ 8 w 86"/>
                <a:gd name="T41" fmla="*/ 55 h 134"/>
                <a:gd name="T42" fmla="*/ 12 w 86"/>
                <a:gd name="T43" fmla="*/ 52 h 134"/>
                <a:gd name="T44" fmla="*/ 17 w 86"/>
                <a:gd name="T45" fmla="*/ 47 h 134"/>
                <a:gd name="T46" fmla="*/ 23 w 86"/>
                <a:gd name="T47" fmla="*/ 42 h 134"/>
                <a:gd name="T48" fmla="*/ 28 w 86"/>
                <a:gd name="T49" fmla="*/ 38 h 134"/>
                <a:gd name="T50" fmla="*/ 31 w 86"/>
                <a:gd name="T51" fmla="*/ 34 h 134"/>
                <a:gd name="T52" fmla="*/ 33 w 86"/>
                <a:gd name="T53" fmla="*/ 29 h 134"/>
                <a:gd name="T54" fmla="*/ 33 w 86"/>
                <a:gd name="T55" fmla="*/ 26 h 134"/>
                <a:gd name="T56" fmla="*/ 33 w 86"/>
                <a:gd name="T57" fmla="*/ 21 h 134"/>
                <a:gd name="T58" fmla="*/ 31 w 86"/>
                <a:gd name="T59" fmla="*/ 12 h 134"/>
                <a:gd name="T60" fmla="*/ 28 w 86"/>
                <a:gd name="T61" fmla="*/ 0 h 134"/>
                <a:gd name="T62" fmla="*/ 42 w 86"/>
                <a:gd name="T63" fmla="*/ 10 h 134"/>
                <a:gd name="T64" fmla="*/ 54 w 86"/>
                <a:gd name="T65" fmla="*/ 17 h 134"/>
                <a:gd name="T66" fmla="*/ 65 w 86"/>
                <a:gd name="T67" fmla="*/ 26 h 134"/>
                <a:gd name="T68" fmla="*/ 80 w 86"/>
                <a:gd name="T69" fmla="*/ 38 h 134"/>
                <a:gd name="T70" fmla="*/ 86 w 86"/>
                <a:gd name="T71" fmla="*/ 47 h 134"/>
                <a:gd name="T72" fmla="*/ 85 w 86"/>
                <a:gd name="T73" fmla="*/ 55 h 134"/>
                <a:gd name="T74" fmla="*/ 81 w 86"/>
                <a:gd name="T75" fmla="*/ 63 h 134"/>
                <a:gd name="T76" fmla="*/ 78 w 86"/>
                <a:gd name="T77" fmla="*/ 71 h 13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6"/>
                <a:gd name="T118" fmla="*/ 0 h 134"/>
                <a:gd name="T119" fmla="*/ 86 w 86"/>
                <a:gd name="T120" fmla="*/ 134 h 13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6" h="134">
                  <a:moveTo>
                    <a:pt x="78" y="71"/>
                  </a:moveTo>
                  <a:lnTo>
                    <a:pt x="77" y="76"/>
                  </a:lnTo>
                  <a:lnTo>
                    <a:pt x="73" y="78"/>
                  </a:lnTo>
                  <a:lnTo>
                    <a:pt x="69" y="84"/>
                  </a:lnTo>
                  <a:lnTo>
                    <a:pt x="64" y="90"/>
                  </a:lnTo>
                  <a:lnTo>
                    <a:pt x="62" y="93"/>
                  </a:lnTo>
                  <a:lnTo>
                    <a:pt x="61" y="97"/>
                  </a:lnTo>
                  <a:lnTo>
                    <a:pt x="59" y="103"/>
                  </a:lnTo>
                  <a:lnTo>
                    <a:pt x="59" y="108"/>
                  </a:lnTo>
                  <a:lnTo>
                    <a:pt x="62" y="120"/>
                  </a:lnTo>
                  <a:lnTo>
                    <a:pt x="67" y="134"/>
                  </a:lnTo>
                  <a:lnTo>
                    <a:pt x="48" y="124"/>
                  </a:lnTo>
                  <a:lnTo>
                    <a:pt x="33" y="114"/>
                  </a:lnTo>
                  <a:lnTo>
                    <a:pt x="25" y="109"/>
                  </a:lnTo>
                  <a:lnTo>
                    <a:pt x="19" y="103"/>
                  </a:lnTo>
                  <a:lnTo>
                    <a:pt x="12" y="95"/>
                  </a:lnTo>
                  <a:lnTo>
                    <a:pt x="6" y="87"/>
                  </a:lnTo>
                  <a:lnTo>
                    <a:pt x="0" y="76"/>
                  </a:lnTo>
                  <a:lnTo>
                    <a:pt x="1" y="68"/>
                  </a:lnTo>
                  <a:lnTo>
                    <a:pt x="6" y="59"/>
                  </a:lnTo>
                  <a:lnTo>
                    <a:pt x="8" y="55"/>
                  </a:lnTo>
                  <a:lnTo>
                    <a:pt x="12" y="52"/>
                  </a:lnTo>
                  <a:lnTo>
                    <a:pt x="17" y="47"/>
                  </a:lnTo>
                  <a:lnTo>
                    <a:pt x="23" y="42"/>
                  </a:lnTo>
                  <a:lnTo>
                    <a:pt x="28" y="38"/>
                  </a:lnTo>
                  <a:lnTo>
                    <a:pt x="31" y="34"/>
                  </a:lnTo>
                  <a:lnTo>
                    <a:pt x="33" y="29"/>
                  </a:lnTo>
                  <a:lnTo>
                    <a:pt x="33" y="26"/>
                  </a:lnTo>
                  <a:lnTo>
                    <a:pt x="33" y="21"/>
                  </a:lnTo>
                  <a:lnTo>
                    <a:pt x="31" y="12"/>
                  </a:lnTo>
                  <a:lnTo>
                    <a:pt x="28" y="0"/>
                  </a:lnTo>
                  <a:lnTo>
                    <a:pt x="42" y="10"/>
                  </a:lnTo>
                  <a:lnTo>
                    <a:pt x="54" y="17"/>
                  </a:lnTo>
                  <a:lnTo>
                    <a:pt x="65" y="26"/>
                  </a:lnTo>
                  <a:lnTo>
                    <a:pt x="80" y="38"/>
                  </a:lnTo>
                  <a:lnTo>
                    <a:pt x="86" y="47"/>
                  </a:lnTo>
                  <a:lnTo>
                    <a:pt x="85" y="55"/>
                  </a:lnTo>
                  <a:lnTo>
                    <a:pt x="81" y="63"/>
                  </a:lnTo>
                  <a:lnTo>
                    <a:pt x="78" y="71"/>
                  </a:lnTo>
                  <a:close/>
                </a:path>
              </a:pathLst>
            </a:custGeom>
            <a:solidFill>
              <a:srgbClr val="D7AB00"/>
            </a:solidFill>
            <a:ln w="9525">
              <a:noFill/>
              <a:round/>
              <a:headEnd/>
              <a:tailEnd/>
            </a:ln>
          </p:spPr>
          <p:txBody>
            <a:bodyPr/>
            <a:lstStyle/>
            <a:p>
              <a:endParaRPr lang="ru-RU"/>
            </a:p>
          </p:txBody>
        </p:sp>
        <p:sp>
          <p:nvSpPr>
            <p:cNvPr id="162521" name="Freeform 4178"/>
            <p:cNvSpPr>
              <a:spLocks/>
            </p:cNvSpPr>
            <p:nvPr/>
          </p:nvSpPr>
          <p:spPr bwMode="auto">
            <a:xfrm>
              <a:off x="3410" y="2292"/>
              <a:ext cx="86" cy="134"/>
            </a:xfrm>
            <a:custGeom>
              <a:avLst/>
              <a:gdLst>
                <a:gd name="T0" fmla="*/ 78 w 86"/>
                <a:gd name="T1" fmla="*/ 71 h 134"/>
                <a:gd name="T2" fmla="*/ 69 w 86"/>
                <a:gd name="T3" fmla="*/ 84 h 134"/>
                <a:gd name="T4" fmla="*/ 64 w 86"/>
                <a:gd name="T5" fmla="*/ 88 h 134"/>
                <a:gd name="T6" fmla="*/ 61 w 86"/>
                <a:gd name="T7" fmla="*/ 97 h 134"/>
                <a:gd name="T8" fmla="*/ 61 w 86"/>
                <a:gd name="T9" fmla="*/ 108 h 134"/>
                <a:gd name="T10" fmla="*/ 62 w 86"/>
                <a:gd name="T11" fmla="*/ 120 h 134"/>
                <a:gd name="T12" fmla="*/ 67 w 86"/>
                <a:gd name="T13" fmla="*/ 134 h 134"/>
                <a:gd name="T14" fmla="*/ 48 w 86"/>
                <a:gd name="T15" fmla="*/ 124 h 134"/>
                <a:gd name="T16" fmla="*/ 33 w 86"/>
                <a:gd name="T17" fmla="*/ 114 h 134"/>
                <a:gd name="T18" fmla="*/ 19 w 86"/>
                <a:gd name="T19" fmla="*/ 103 h 134"/>
                <a:gd name="T20" fmla="*/ 6 w 86"/>
                <a:gd name="T21" fmla="*/ 87 h 134"/>
                <a:gd name="T22" fmla="*/ 0 w 86"/>
                <a:gd name="T23" fmla="*/ 76 h 134"/>
                <a:gd name="T24" fmla="*/ 1 w 86"/>
                <a:gd name="T25" fmla="*/ 67 h 134"/>
                <a:gd name="T26" fmla="*/ 12 w 86"/>
                <a:gd name="T27" fmla="*/ 50 h 134"/>
                <a:gd name="T28" fmla="*/ 23 w 86"/>
                <a:gd name="T29" fmla="*/ 42 h 134"/>
                <a:gd name="T30" fmla="*/ 30 w 86"/>
                <a:gd name="T31" fmla="*/ 38 h 134"/>
                <a:gd name="T32" fmla="*/ 33 w 86"/>
                <a:gd name="T33" fmla="*/ 29 h 134"/>
                <a:gd name="T34" fmla="*/ 35 w 86"/>
                <a:gd name="T35" fmla="*/ 19 h 134"/>
                <a:gd name="T36" fmla="*/ 31 w 86"/>
                <a:gd name="T37" fmla="*/ 12 h 134"/>
                <a:gd name="T38" fmla="*/ 28 w 86"/>
                <a:gd name="T39" fmla="*/ 0 h 134"/>
                <a:gd name="T40" fmla="*/ 42 w 86"/>
                <a:gd name="T41" fmla="*/ 10 h 134"/>
                <a:gd name="T42" fmla="*/ 65 w 86"/>
                <a:gd name="T43" fmla="*/ 26 h 134"/>
                <a:gd name="T44" fmla="*/ 86 w 86"/>
                <a:gd name="T45" fmla="*/ 47 h 134"/>
                <a:gd name="T46" fmla="*/ 78 w 86"/>
                <a:gd name="T47" fmla="*/ 71 h 13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6"/>
                <a:gd name="T73" fmla="*/ 0 h 134"/>
                <a:gd name="T74" fmla="*/ 86 w 86"/>
                <a:gd name="T75" fmla="*/ 134 h 13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6" h="134">
                  <a:moveTo>
                    <a:pt x="78" y="71"/>
                  </a:moveTo>
                  <a:lnTo>
                    <a:pt x="69" y="84"/>
                  </a:lnTo>
                  <a:lnTo>
                    <a:pt x="64" y="88"/>
                  </a:lnTo>
                  <a:lnTo>
                    <a:pt x="61" y="97"/>
                  </a:lnTo>
                  <a:lnTo>
                    <a:pt x="61" y="108"/>
                  </a:lnTo>
                  <a:lnTo>
                    <a:pt x="62" y="120"/>
                  </a:lnTo>
                  <a:lnTo>
                    <a:pt x="67" y="134"/>
                  </a:lnTo>
                  <a:lnTo>
                    <a:pt x="48" y="124"/>
                  </a:lnTo>
                  <a:lnTo>
                    <a:pt x="33" y="114"/>
                  </a:lnTo>
                  <a:lnTo>
                    <a:pt x="19" y="103"/>
                  </a:lnTo>
                  <a:lnTo>
                    <a:pt x="6" y="87"/>
                  </a:lnTo>
                  <a:lnTo>
                    <a:pt x="0" y="76"/>
                  </a:lnTo>
                  <a:lnTo>
                    <a:pt x="1" y="67"/>
                  </a:lnTo>
                  <a:lnTo>
                    <a:pt x="12" y="50"/>
                  </a:lnTo>
                  <a:lnTo>
                    <a:pt x="23" y="42"/>
                  </a:lnTo>
                  <a:lnTo>
                    <a:pt x="30" y="38"/>
                  </a:lnTo>
                  <a:lnTo>
                    <a:pt x="33" y="29"/>
                  </a:lnTo>
                  <a:lnTo>
                    <a:pt x="35" y="19"/>
                  </a:lnTo>
                  <a:lnTo>
                    <a:pt x="31" y="12"/>
                  </a:lnTo>
                  <a:lnTo>
                    <a:pt x="28" y="0"/>
                  </a:lnTo>
                  <a:lnTo>
                    <a:pt x="42" y="10"/>
                  </a:lnTo>
                  <a:lnTo>
                    <a:pt x="65" y="26"/>
                  </a:lnTo>
                  <a:lnTo>
                    <a:pt x="86" y="47"/>
                  </a:lnTo>
                  <a:lnTo>
                    <a:pt x="78" y="71"/>
                  </a:lnTo>
                </a:path>
              </a:pathLst>
            </a:custGeom>
            <a:noFill/>
            <a:ln w="6350" cap="rnd">
              <a:solidFill>
                <a:srgbClr val="D7AB00"/>
              </a:solidFill>
              <a:prstDash val="solid"/>
              <a:round/>
              <a:headEnd/>
              <a:tailEnd/>
            </a:ln>
          </p:spPr>
          <p:txBody>
            <a:bodyPr/>
            <a:lstStyle/>
            <a:p>
              <a:endParaRPr lang="ru-RU"/>
            </a:p>
          </p:txBody>
        </p:sp>
        <p:sp>
          <p:nvSpPr>
            <p:cNvPr id="162522" name="Freeform 4179"/>
            <p:cNvSpPr>
              <a:spLocks/>
            </p:cNvSpPr>
            <p:nvPr/>
          </p:nvSpPr>
          <p:spPr bwMode="auto">
            <a:xfrm>
              <a:off x="3410" y="2133"/>
              <a:ext cx="101" cy="120"/>
            </a:xfrm>
            <a:custGeom>
              <a:avLst/>
              <a:gdLst>
                <a:gd name="T0" fmla="*/ 0 w 101"/>
                <a:gd name="T1" fmla="*/ 66 h 120"/>
                <a:gd name="T2" fmla="*/ 2 w 101"/>
                <a:gd name="T3" fmla="*/ 70 h 120"/>
                <a:gd name="T4" fmla="*/ 8 w 101"/>
                <a:gd name="T5" fmla="*/ 75 h 120"/>
                <a:gd name="T6" fmla="*/ 17 w 101"/>
                <a:gd name="T7" fmla="*/ 84 h 120"/>
                <a:gd name="T8" fmla="*/ 23 w 101"/>
                <a:gd name="T9" fmla="*/ 87 h 120"/>
                <a:gd name="T10" fmla="*/ 28 w 101"/>
                <a:gd name="T11" fmla="*/ 92 h 120"/>
                <a:gd name="T12" fmla="*/ 40 w 101"/>
                <a:gd name="T13" fmla="*/ 98 h 120"/>
                <a:gd name="T14" fmla="*/ 73 w 101"/>
                <a:gd name="T15" fmla="*/ 120 h 120"/>
                <a:gd name="T16" fmla="*/ 68 w 101"/>
                <a:gd name="T17" fmla="*/ 116 h 120"/>
                <a:gd name="T18" fmla="*/ 63 w 101"/>
                <a:gd name="T19" fmla="*/ 109 h 120"/>
                <a:gd name="T20" fmla="*/ 61 w 101"/>
                <a:gd name="T21" fmla="*/ 103 h 120"/>
                <a:gd name="T22" fmla="*/ 59 w 101"/>
                <a:gd name="T23" fmla="*/ 100 h 120"/>
                <a:gd name="T24" fmla="*/ 57 w 101"/>
                <a:gd name="T25" fmla="*/ 97 h 120"/>
                <a:gd name="T26" fmla="*/ 57 w 101"/>
                <a:gd name="T27" fmla="*/ 94 h 120"/>
                <a:gd name="T28" fmla="*/ 57 w 101"/>
                <a:gd name="T29" fmla="*/ 88 h 120"/>
                <a:gd name="T30" fmla="*/ 57 w 101"/>
                <a:gd name="T31" fmla="*/ 86 h 120"/>
                <a:gd name="T32" fmla="*/ 59 w 101"/>
                <a:gd name="T33" fmla="*/ 83 h 120"/>
                <a:gd name="T34" fmla="*/ 63 w 101"/>
                <a:gd name="T35" fmla="*/ 76 h 120"/>
                <a:gd name="T36" fmla="*/ 70 w 101"/>
                <a:gd name="T37" fmla="*/ 71 h 120"/>
                <a:gd name="T38" fmla="*/ 74 w 101"/>
                <a:gd name="T39" fmla="*/ 70 h 120"/>
                <a:gd name="T40" fmla="*/ 80 w 101"/>
                <a:gd name="T41" fmla="*/ 67 h 120"/>
                <a:gd name="T42" fmla="*/ 84 w 101"/>
                <a:gd name="T43" fmla="*/ 65 h 120"/>
                <a:gd name="T44" fmla="*/ 87 w 101"/>
                <a:gd name="T45" fmla="*/ 62 h 120"/>
                <a:gd name="T46" fmla="*/ 93 w 101"/>
                <a:gd name="T47" fmla="*/ 54 h 120"/>
                <a:gd name="T48" fmla="*/ 98 w 101"/>
                <a:gd name="T49" fmla="*/ 46 h 120"/>
                <a:gd name="T50" fmla="*/ 100 w 101"/>
                <a:gd name="T51" fmla="*/ 41 h 120"/>
                <a:gd name="T52" fmla="*/ 101 w 101"/>
                <a:gd name="T53" fmla="*/ 37 h 120"/>
                <a:gd name="T54" fmla="*/ 101 w 101"/>
                <a:gd name="T55" fmla="*/ 28 h 120"/>
                <a:gd name="T56" fmla="*/ 101 w 101"/>
                <a:gd name="T57" fmla="*/ 23 h 120"/>
                <a:gd name="T58" fmla="*/ 100 w 101"/>
                <a:gd name="T59" fmla="*/ 17 h 120"/>
                <a:gd name="T60" fmla="*/ 98 w 101"/>
                <a:gd name="T61" fmla="*/ 13 h 120"/>
                <a:gd name="T62" fmla="*/ 93 w 101"/>
                <a:gd name="T63" fmla="*/ 8 h 120"/>
                <a:gd name="T64" fmla="*/ 92 w 101"/>
                <a:gd name="T65" fmla="*/ 7 h 120"/>
                <a:gd name="T66" fmla="*/ 89 w 101"/>
                <a:gd name="T67" fmla="*/ 4 h 120"/>
                <a:gd name="T68" fmla="*/ 84 w 101"/>
                <a:gd name="T69" fmla="*/ 2 h 120"/>
                <a:gd name="T70" fmla="*/ 78 w 101"/>
                <a:gd name="T71" fmla="*/ 0 h 120"/>
                <a:gd name="T72" fmla="*/ 71 w 101"/>
                <a:gd name="T73" fmla="*/ 0 h 120"/>
                <a:gd name="T74" fmla="*/ 63 w 101"/>
                <a:gd name="T75" fmla="*/ 0 h 120"/>
                <a:gd name="T76" fmla="*/ 57 w 101"/>
                <a:gd name="T77" fmla="*/ 4 h 120"/>
                <a:gd name="T78" fmla="*/ 51 w 101"/>
                <a:gd name="T79" fmla="*/ 7 h 120"/>
                <a:gd name="T80" fmla="*/ 45 w 101"/>
                <a:gd name="T81" fmla="*/ 10 h 120"/>
                <a:gd name="T82" fmla="*/ 38 w 101"/>
                <a:gd name="T83" fmla="*/ 15 h 120"/>
                <a:gd name="T84" fmla="*/ 30 w 101"/>
                <a:gd name="T85" fmla="*/ 21 h 120"/>
                <a:gd name="T86" fmla="*/ 21 w 101"/>
                <a:gd name="T87" fmla="*/ 29 h 120"/>
                <a:gd name="T88" fmla="*/ 15 w 101"/>
                <a:gd name="T89" fmla="*/ 38 h 120"/>
                <a:gd name="T90" fmla="*/ 9 w 101"/>
                <a:gd name="T91" fmla="*/ 47 h 120"/>
                <a:gd name="T92" fmla="*/ 4 w 101"/>
                <a:gd name="T93" fmla="*/ 56 h 120"/>
                <a:gd name="T94" fmla="*/ 0 w 101"/>
                <a:gd name="T95" fmla="*/ 66 h 12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1"/>
                <a:gd name="T145" fmla="*/ 0 h 120"/>
                <a:gd name="T146" fmla="*/ 101 w 101"/>
                <a:gd name="T147" fmla="*/ 120 h 12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1" h="120">
                  <a:moveTo>
                    <a:pt x="0" y="66"/>
                  </a:moveTo>
                  <a:lnTo>
                    <a:pt x="2" y="70"/>
                  </a:lnTo>
                  <a:lnTo>
                    <a:pt x="8" y="75"/>
                  </a:lnTo>
                  <a:lnTo>
                    <a:pt x="17" y="84"/>
                  </a:lnTo>
                  <a:lnTo>
                    <a:pt x="23" y="87"/>
                  </a:lnTo>
                  <a:lnTo>
                    <a:pt x="28" y="92"/>
                  </a:lnTo>
                  <a:lnTo>
                    <a:pt x="40" y="98"/>
                  </a:lnTo>
                  <a:lnTo>
                    <a:pt x="73" y="120"/>
                  </a:lnTo>
                  <a:lnTo>
                    <a:pt x="68" y="116"/>
                  </a:lnTo>
                  <a:lnTo>
                    <a:pt x="63" y="109"/>
                  </a:lnTo>
                  <a:lnTo>
                    <a:pt x="61" y="103"/>
                  </a:lnTo>
                  <a:lnTo>
                    <a:pt x="59" y="100"/>
                  </a:lnTo>
                  <a:lnTo>
                    <a:pt x="57" y="97"/>
                  </a:lnTo>
                  <a:lnTo>
                    <a:pt x="57" y="94"/>
                  </a:lnTo>
                  <a:lnTo>
                    <a:pt x="57" y="88"/>
                  </a:lnTo>
                  <a:lnTo>
                    <a:pt x="57" y="86"/>
                  </a:lnTo>
                  <a:lnTo>
                    <a:pt x="59" y="83"/>
                  </a:lnTo>
                  <a:lnTo>
                    <a:pt x="63" y="76"/>
                  </a:lnTo>
                  <a:lnTo>
                    <a:pt x="70" y="71"/>
                  </a:lnTo>
                  <a:lnTo>
                    <a:pt x="74" y="70"/>
                  </a:lnTo>
                  <a:lnTo>
                    <a:pt x="80" y="67"/>
                  </a:lnTo>
                  <a:lnTo>
                    <a:pt x="84" y="65"/>
                  </a:lnTo>
                  <a:lnTo>
                    <a:pt x="87" y="62"/>
                  </a:lnTo>
                  <a:lnTo>
                    <a:pt x="93" y="54"/>
                  </a:lnTo>
                  <a:lnTo>
                    <a:pt x="98" y="46"/>
                  </a:lnTo>
                  <a:lnTo>
                    <a:pt x="100" y="41"/>
                  </a:lnTo>
                  <a:lnTo>
                    <a:pt x="101" y="37"/>
                  </a:lnTo>
                  <a:lnTo>
                    <a:pt x="101" y="28"/>
                  </a:lnTo>
                  <a:lnTo>
                    <a:pt x="101" y="23"/>
                  </a:lnTo>
                  <a:lnTo>
                    <a:pt x="100" y="17"/>
                  </a:lnTo>
                  <a:lnTo>
                    <a:pt x="98" y="13"/>
                  </a:lnTo>
                  <a:lnTo>
                    <a:pt x="93" y="8"/>
                  </a:lnTo>
                  <a:lnTo>
                    <a:pt x="92" y="7"/>
                  </a:lnTo>
                  <a:lnTo>
                    <a:pt x="89" y="4"/>
                  </a:lnTo>
                  <a:lnTo>
                    <a:pt x="84" y="2"/>
                  </a:lnTo>
                  <a:lnTo>
                    <a:pt x="78" y="0"/>
                  </a:lnTo>
                  <a:lnTo>
                    <a:pt x="71" y="0"/>
                  </a:lnTo>
                  <a:lnTo>
                    <a:pt x="63" y="0"/>
                  </a:lnTo>
                  <a:lnTo>
                    <a:pt x="57" y="4"/>
                  </a:lnTo>
                  <a:lnTo>
                    <a:pt x="51" y="7"/>
                  </a:lnTo>
                  <a:lnTo>
                    <a:pt x="45" y="10"/>
                  </a:lnTo>
                  <a:lnTo>
                    <a:pt x="38" y="15"/>
                  </a:lnTo>
                  <a:lnTo>
                    <a:pt x="30" y="21"/>
                  </a:lnTo>
                  <a:lnTo>
                    <a:pt x="21" y="29"/>
                  </a:lnTo>
                  <a:lnTo>
                    <a:pt x="15" y="38"/>
                  </a:lnTo>
                  <a:lnTo>
                    <a:pt x="9" y="47"/>
                  </a:lnTo>
                  <a:lnTo>
                    <a:pt x="4" y="56"/>
                  </a:lnTo>
                  <a:lnTo>
                    <a:pt x="0" y="66"/>
                  </a:lnTo>
                  <a:close/>
                </a:path>
              </a:pathLst>
            </a:custGeom>
            <a:solidFill>
              <a:srgbClr val="D7AB00"/>
            </a:solidFill>
            <a:ln w="9525">
              <a:noFill/>
              <a:round/>
              <a:headEnd/>
              <a:tailEnd/>
            </a:ln>
          </p:spPr>
          <p:txBody>
            <a:bodyPr/>
            <a:lstStyle/>
            <a:p>
              <a:endParaRPr lang="ru-RU"/>
            </a:p>
          </p:txBody>
        </p:sp>
        <p:sp>
          <p:nvSpPr>
            <p:cNvPr id="162523" name="Freeform 4180"/>
            <p:cNvSpPr>
              <a:spLocks/>
            </p:cNvSpPr>
            <p:nvPr/>
          </p:nvSpPr>
          <p:spPr bwMode="auto">
            <a:xfrm>
              <a:off x="3410" y="2133"/>
              <a:ext cx="101" cy="120"/>
            </a:xfrm>
            <a:custGeom>
              <a:avLst/>
              <a:gdLst>
                <a:gd name="T0" fmla="*/ 0 w 101"/>
                <a:gd name="T1" fmla="*/ 66 h 120"/>
                <a:gd name="T2" fmla="*/ 17 w 101"/>
                <a:gd name="T3" fmla="*/ 83 h 120"/>
                <a:gd name="T4" fmla="*/ 40 w 101"/>
                <a:gd name="T5" fmla="*/ 98 h 120"/>
                <a:gd name="T6" fmla="*/ 73 w 101"/>
                <a:gd name="T7" fmla="*/ 120 h 120"/>
                <a:gd name="T8" fmla="*/ 68 w 101"/>
                <a:gd name="T9" fmla="*/ 116 h 120"/>
                <a:gd name="T10" fmla="*/ 61 w 101"/>
                <a:gd name="T11" fmla="*/ 103 h 120"/>
                <a:gd name="T12" fmla="*/ 57 w 101"/>
                <a:gd name="T13" fmla="*/ 97 h 120"/>
                <a:gd name="T14" fmla="*/ 57 w 101"/>
                <a:gd name="T15" fmla="*/ 88 h 120"/>
                <a:gd name="T16" fmla="*/ 59 w 101"/>
                <a:gd name="T17" fmla="*/ 83 h 120"/>
                <a:gd name="T18" fmla="*/ 63 w 101"/>
                <a:gd name="T19" fmla="*/ 76 h 120"/>
                <a:gd name="T20" fmla="*/ 70 w 101"/>
                <a:gd name="T21" fmla="*/ 71 h 120"/>
                <a:gd name="T22" fmla="*/ 74 w 101"/>
                <a:gd name="T23" fmla="*/ 70 h 120"/>
                <a:gd name="T24" fmla="*/ 87 w 101"/>
                <a:gd name="T25" fmla="*/ 62 h 120"/>
                <a:gd name="T26" fmla="*/ 93 w 101"/>
                <a:gd name="T27" fmla="*/ 54 h 120"/>
                <a:gd name="T28" fmla="*/ 98 w 101"/>
                <a:gd name="T29" fmla="*/ 45 h 120"/>
                <a:gd name="T30" fmla="*/ 101 w 101"/>
                <a:gd name="T31" fmla="*/ 37 h 120"/>
                <a:gd name="T32" fmla="*/ 101 w 101"/>
                <a:gd name="T33" fmla="*/ 28 h 120"/>
                <a:gd name="T34" fmla="*/ 100 w 101"/>
                <a:gd name="T35" fmla="*/ 17 h 120"/>
                <a:gd name="T36" fmla="*/ 93 w 101"/>
                <a:gd name="T37" fmla="*/ 8 h 120"/>
                <a:gd name="T38" fmla="*/ 84 w 101"/>
                <a:gd name="T39" fmla="*/ 2 h 120"/>
                <a:gd name="T40" fmla="*/ 71 w 101"/>
                <a:gd name="T41" fmla="*/ 0 h 120"/>
                <a:gd name="T42" fmla="*/ 57 w 101"/>
                <a:gd name="T43" fmla="*/ 2 h 120"/>
                <a:gd name="T44" fmla="*/ 45 w 101"/>
                <a:gd name="T45" fmla="*/ 10 h 120"/>
                <a:gd name="T46" fmla="*/ 30 w 101"/>
                <a:gd name="T47" fmla="*/ 21 h 120"/>
                <a:gd name="T48" fmla="*/ 15 w 101"/>
                <a:gd name="T49" fmla="*/ 38 h 120"/>
                <a:gd name="T50" fmla="*/ 4 w 101"/>
                <a:gd name="T51" fmla="*/ 56 h 120"/>
                <a:gd name="T52" fmla="*/ 0 w 101"/>
                <a:gd name="T53" fmla="*/ 66 h 12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1"/>
                <a:gd name="T82" fmla="*/ 0 h 120"/>
                <a:gd name="T83" fmla="*/ 101 w 101"/>
                <a:gd name="T84" fmla="*/ 120 h 12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1" h="120">
                  <a:moveTo>
                    <a:pt x="0" y="66"/>
                  </a:moveTo>
                  <a:lnTo>
                    <a:pt x="17" y="83"/>
                  </a:lnTo>
                  <a:lnTo>
                    <a:pt x="40" y="98"/>
                  </a:lnTo>
                  <a:lnTo>
                    <a:pt x="73" y="120"/>
                  </a:lnTo>
                  <a:lnTo>
                    <a:pt x="68" y="116"/>
                  </a:lnTo>
                  <a:lnTo>
                    <a:pt x="61" y="103"/>
                  </a:lnTo>
                  <a:lnTo>
                    <a:pt x="57" y="97"/>
                  </a:lnTo>
                  <a:lnTo>
                    <a:pt x="57" y="88"/>
                  </a:lnTo>
                  <a:lnTo>
                    <a:pt x="59" y="83"/>
                  </a:lnTo>
                  <a:lnTo>
                    <a:pt x="63" y="76"/>
                  </a:lnTo>
                  <a:lnTo>
                    <a:pt x="70" y="71"/>
                  </a:lnTo>
                  <a:lnTo>
                    <a:pt x="74" y="70"/>
                  </a:lnTo>
                  <a:lnTo>
                    <a:pt x="87" y="62"/>
                  </a:lnTo>
                  <a:lnTo>
                    <a:pt x="93" y="54"/>
                  </a:lnTo>
                  <a:lnTo>
                    <a:pt x="98" y="45"/>
                  </a:lnTo>
                  <a:lnTo>
                    <a:pt x="101" y="37"/>
                  </a:lnTo>
                  <a:lnTo>
                    <a:pt x="101" y="28"/>
                  </a:lnTo>
                  <a:lnTo>
                    <a:pt x="100" y="17"/>
                  </a:lnTo>
                  <a:lnTo>
                    <a:pt x="93" y="8"/>
                  </a:lnTo>
                  <a:lnTo>
                    <a:pt x="84" y="2"/>
                  </a:lnTo>
                  <a:lnTo>
                    <a:pt x="71" y="0"/>
                  </a:lnTo>
                  <a:lnTo>
                    <a:pt x="57" y="2"/>
                  </a:lnTo>
                  <a:lnTo>
                    <a:pt x="45" y="10"/>
                  </a:lnTo>
                  <a:lnTo>
                    <a:pt x="30" y="21"/>
                  </a:lnTo>
                  <a:lnTo>
                    <a:pt x="15" y="38"/>
                  </a:lnTo>
                  <a:lnTo>
                    <a:pt x="4" y="56"/>
                  </a:lnTo>
                  <a:lnTo>
                    <a:pt x="0" y="66"/>
                  </a:lnTo>
                </a:path>
              </a:pathLst>
            </a:custGeom>
            <a:noFill/>
            <a:ln w="6350" cap="rnd">
              <a:solidFill>
                <a:srgbClr val="D7AB00"/>
              </a:solidFill>
              <a:prstDash val="solid"/>
              <a:round/>
              <a:headEnd/>
              <a:tailEnd/>
            </a:ln>
          </p:spPr>
          <p:txBody>
            <a:bodyPr/>
            <a:lstStyle/>
            <a:p>
              <a:endParaRPr lang="ru-RU"/>
            </a:p>
          </p:txBody>
        </p:sp>
        <p:sp>
          <p:nvSpPr>
            <p:cNvPr id="162524" name="Freeform 4181"/>
            <p:cNvSpPr>
              <a:spLocks/>
            </p:cNvSpPr>
            <p:nvPr/>
          </p:nvSpPr>
          <p:spPr bwMode="auto">
            <a:xfrm>
              <a:off x="3393" y="2187"/>
              <a:ext cx="106" cy="157"/>
            </a:xfrm>
            <a:custGeom>
              <a:avLst/>
              <a:gdLst>
                <a:gd name="T0" fmla="*/ 22 w 106"/>
                <a:gd name="T1" fmla="*/ 0 h 157"/>
                <a:gd name="T2" fmla="*/ 26 w 106"/>
                <a:gd name="T3" fmla="*/ 10 h 157"/>
                <a:gd name="T4" fmla="*/ 26 w 106"/>
                <a:gd name="T5" fmla="*/ 16 h 157"/>
                <a:gd name="T6" fmla="*/ 28 w 106"/>
                <a:gd name="T7" fmla="*/ 19 h 157"/>
                <a:gd name="T8" fmla="*/ 32 w 106"/>
                <a:gd name="T9" fmla="*/ 23 h 157"/>
                <a:gd name="T10" fmla="*/ 35 w 106"/>
                <a:gd name="T11" fmla="*/ 27 h 157"/>
                <a:gd name="T12" fmla="*/ 37 w 106"/>
                <a:gd name="T13" fmla="*/ 31 h 157"/>
                <a:gd name="T14" fmla="*/ 47 w 106"/>
                <a:gd name="T15" fmla="*/ 35 h 157"/>
                <a:gd name="T16" fmla="*/ 55 w 106"/>
                <a:gd name="T17" fmla="*/ 40 h 157"/>
                <a:gd name="T18" fmla="*/ 60 w 106"/>
                <a:gd name="T19" fmla="*/ 44 h 157"/>
                <a:gd name="T20" fmla="*/ 65 w 106"/>
                <a:gd name="T21" fmla="*/ 46 h 157"/>
                <a:gd name="T22" fmla="*/ 82 w 106"/>
                <a:gd name="T23" fmla="*/ 57 h 157"/>
                <a:gd name="T24" fmla="*/ 89 w 106"/>
                <a:gd name="T25" fmla="*/ 63 h 157"/>
                <a:gd name="T26" fmla="*/ 95 w 106"/>
                <a:gd name="T27" fmla="*/ 72 h 157"/>
                <a:gd name="T28" fmla="*/ 99 w 106"/>
                <a:gd name="T29" fmla="*/ 78 h 157"/>
                <a:gd name="T30" fmla="*/ 102 w 106"/>
                <a:gd name="T31" fmla="*/ 84 h 157"/>
                <a:gd name="T32" fmla="*/ 104 w 106"/>
                <a:gd name="T33" fmla="*/ 91 h 157"/>
                <a:gd name="T34" fmla="*/ 105 w 106"/>
                <a:gd name="T35" fmla="*/ 99 h 157"/>
                <a:gd name="T36" fmla="*/ 106 w 106"/>
                <a:gd name="T37" fmla="*/ 105 h 157"/>
                <a:gd name="T38" fmla="*/ 106 w 106"/>
                <a:gd name="T39" fmla="*/ 113 h 157"/>
                <a:gd name="T40" fmla="*/ 105 w 106"/>
                <a:gd name="T41" fmla="*/ 127 h 157"/>
                <a:gd name="T42" fmla="*/ 104 w 106"/>
                <a:gd name="T43" fmla="*/ 137 h 157"/>
                <a:gd name="T44" fmla="*/ 102 w 106"/>
                <a:gd name="T45" fmla="*/ 146 h 157"/>
                <a:gd name="T46" fmla="*/ 100 w 106"/>
                <a:gd name="T47" fmla="*/ 157 h 157"/>
                <a:gd name="T48" fmla="*/ 99 w 106"/>
                <a:gd name="T49" fmla="*/ 154 h 157"/>
                <a:gd name="T50" fmla="*/ 93 w 106"/>
                <a:gd name="T51" fmla="*/ 146 h 157"/>
                <a:gd name="T52" fmla="*/ 85 w 106"/>
                <a:gd name="T53" fmla="*/ 137 h 157"/>
                <a:gd name="T54" fmla="*/ 76 w 106"/>
                <a:gd name="T55" fmla="*/ 129 h 157"/>
                <a:gd name="T56" fmla="*/ 54 w 106"/>
                <a:gd name="T57" fmla="*/ 114 h 157"/>
                <a:gd name="T58" fmla="*/ 37 w 106"/>
                <a:gd name="T59" fmla="*/ 99 h 157"/>
                <a:gd name="T60" fmla="*/ 24 w 106"/>
                <a:gd name="T61" fmla="*/ 89 h 157"/>
                <a:gd name="T62" fmla="*/ 17 w 106"/>
                <a:gd name="T63" fmla="*/ 84 h 157"/>
                <a:gd name="T64" fmla="*/ 13 w 106"/>
                <a:gd name="T65" fmla="*/ 76 h 157"/>
                <a:gd name="T66" fmla="*/ 5 w 106"/>
                <a:gd name="T67" fmla="*/ 65 h 157"/>
                <a:gd name="T68" fmla="*/ 4 w 106"/>
                <a:gd name="T69" fmla="*/ 61 h 157"/>
                <a:gd name="T70" fmla="*/ 0 w 106"/>
                <a:gd name="T71" fmla="*/ 53 h 157"/>
                <a:gd name="T72" fmla="*/ 0 w 106"/>
                <a:gd name="T73" fmla="*/ 44 h 157"/>
                <a:gd name="T74" fmla="*/ 4 w 106"/>
                <a:gd name="T75" fmla="*/ 35 h 157"/>
                <a:gd name="T76" fmla="*/ 7 w 106"/>
                <a:gd name="T77" fmla="*/ 27 h 157"/>
                <a:gd name="T78" fmla="*/ 9 w 106"/>
                <a:gd name="T79" fmla="*/ 19 h 157"/>
                <a:gd name="T80" fmla="*/ 19 w 106"/>
                <a:gd name="T81" fmla="*/ 5 h 157"/>
                <a:gd name="T82" fmla="*/ 22 w 106"/>
                <a:gd name="T83" fmla="*/ 0 h 15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06"/>
                <a:gd name="T127" fmla="*/ 0 h 157"/>
                <a:gd name="T128" fmla="*/ 106 w 106"/>
                <a:gd name="T129" fmla="*/ 157 h 15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06" h="157">
                  <a:moveTo>
                    <a:pt x="22" y="0"/>
                  </a:moveTo>
                  <a:lnTo>
                    <a:pt x="26" y="10"/>
                  </a:lnTo>
                  <a:lnTo>
                    <a:pt x="26" y="16"/>
                  </a:lnTo>
                  <a:lnTo>
                    <a:pt x="28" y="19"/>
                  </a:lnTo>
                  <a:lnTo>
                    <a:pt x="32" y="23"/>
                  </a:lnTo>
                  <a:lnTo>
                    <a:pt x="35" y="27"/>
                  </a:lnTo>
                  <a:lnTo>
                    <a:pt x="37" y="31"/>
                  </a:lnTo>
                  <a:lnTo>
                    <a:pt x="47" y="35"/>
                  </a:lnTo>
                  <a:lnTo>
                    <a:pt x="55" y="40"/>
                  </a:lnTo>
                  <a:lnTo>
                    <a:pt x="60" y="44"/>
                  </a:lnTo>
                  <a:lnTo>
                    <a:pt x="65" y="46"/>
                  </a:lnTo>
                  <a:lnTo>
                    <a:pt x="82" y="57"/>
                  </a:lnTo>
                  <a:lnTo>
                    <a:pt x="89" y="63"/>
                  </a:lnTo>
                  <a:lnTo>
                    <a:pt x="95" y="72"/>
                  </a:lnTo>
                  <a:lnTo>
                    <a:pt x="99" y="78"/>
                  </a:lnTo>
                  <a:lnTo>
                    <a:pt x="102" y="84"/>
                  </a:lnTo>
                  <a:lnTo>
                    <a:pt x="104" y="91"/>
                  </a:lnTo>
                  <a:lnTo>
                    <a:pt x="105" y="99"/>
                  </a:lnTo>
                  <a:lnTo>
                    <a:pt x="106" y="105"/>
                  </a:lnTo>
                  <a:lnTo>
                    <a:pt x="106" y="113"/>
                  </a:lnTo>
                  <a:lnTo>
                    <a:pt x="105" y="127"/>
                  </a:lnTo>
                  <a:lnTo>
                    <a:pt x="104" y="137"/>
                  </a:lnTo>
                  <a:lnTo>
                    <a:pt x="102" y="146"/>
                  </a:lnTo>
                  <a:lnTo>
                    <a:pt x="100" y="157"/>
                  </a:lnTo>
                  <a:lnTo>
                    <a:pt x="99" y="154"/>
                  </a:lnTo>
                  <a:lnTo>
                    <a:pt x="93" y="146"/>
                  </a:lnTo>
                  <a:lnTo>
                    <a:pt x="85" y="137"/>
                  </a:lnTo>
                  <a:lnTo>
                    <a:pt x="76" y="129"/>
                  </a:lnTo>
                  <a:lnTo>
                    <a:pt x="54" y="114"/>
                  </a:lnTo>
                  <a:lnTo>
                    <a:pt x="37" y="99"/>
                  </a:lnTo>
                  <a:lnTo>
                    <a:pt x="24" y="89"/>
                  </a:lnTo>
                  <a:lnTo>
                    <a:pt x="17" y="84"/>
                  </a:lnTo>
                  <a:lnTo>
                    <a:pt x="13" y="76"/>
                  </a:lnTo>
                  <a:lnTo>
                    <a:pt x="5" y="65"/>
                  </a:lnTo>
                  <a:lnTo>
                    <a:pt x="4" y="61"/>
                  </a:lnTo>
                  <a:lnTo>
                    <a:pt x="0" y="53"/>
                  </a:lnTo>
                  <a:lnTo>
                    <a:pt x="0" y="44"/>
                  </a:lnTo>
                  <a:lnTo>
                    <a:pt x="4" y="35"/>
                  </a:lnTo>
                  <a:lnTo>
                    <a:pt x="7" y="27"/>
                  </a:lnTo>
                  <a:lnTo>
                    <a:pt x="9" y="19"/>
                  </a:lnTo>
                  <a:lnTo>
                    <a:pt x="19" y="5"/>
                  </a:lnTo>
                  <a:lnTo>
                    <a:pt x="22" y="0"/>
                  </a:lnTo>
                  <a:close/>
                </a:path>
              </a:pathLst>
            </a:custGeom>
            <a:solidFill>
              <a:srgbClr val="F2E492"/>
            </a:solidFill>
            <a:ln w="9525">
              <a:noFill/>
              <a:round/>
              <a:headEnd/>
              <a:tailEnd/>
            </a:ln>
          </p:spPr>
          <p:txBody>
            <a:bodyPr/>
            <a:lstStyle/>
            <a:p>
              <a:endParaRPr lang="ru-RU"/>
            </a:p>
          </p:txBody>
        </p:sp>
        <p:sp>
          <p:nvSpPr>
            <p:cNvPr id="162525" name="Freeform 4182"/>
            <p:cNvSpPr>
              <a:spLocks/>
            </p:cNvSpPr>
            <p:nvPr/>
          </p:nvSpPr>
          <p:spPr bwMode="auto">
            <a:xfrm>
              <a:off x="3395" y="2187"/>
              <a:ext cx="104" cy="157"/>
            </a:xfrm>
            <a:custGeom>
              <a:avLst/>
              <a:gdLst>
                <a:gd name="T0" fmla="*/ 23 w 104"/>
                <a:gd name="T1" fmla="*/ 0 h 157"/>
                <a:gd name="T2" fmla="*/ 31 w 104"/>
                <a:gd name="T3" fmla="*/ 23 h 157"/>
                <a:gd name="T4" fmla="*/ 37 w 104"/>
                <a:gd name="T5" fmla="*/ 31 h 157"/>
                <a:gd name="T6" fmla="*/ 46 w 104"/>
                <a:gd name="T7" fmla="*/ 35 h 157"/>
                <a:gd name="T8" fmla="*/ 65 w 104"/>
                <a:gd name="T9" fmla="*/ 46 h 157"/>
                <a:gd name="T10" fmla="*/ 81 w 104"/>
                <a:gd name="T11" fmla="*/ 57 h 157"/>
                <a:gd name="T12" fmla="*/ 94 w 104"/>
                <a:gd name="T13" fmla="*/ 72 h 157"/>
                <a:gd name="T14" fmla="*/ 101 w 104"/>
                <a:gd name="T15" fmla="*/ 84 h 157"/>
                <a:gd name="T16" fmla="*/ 104 w 104"/>
                <a:gd name="T17" fmla="*/ 99 h 157"/>
                <a:gd name="T18" fmla="*/ 104 w 104"/>
                <a:gd name="T19" fmla="*/ 127 h 157"/>
                <a:gd name="T20" fmla="*/ 99 w 104"/>
                <a:gd name="T21" fmla="*/ 157 h 157"/>
                <a:gd name="T22" fmla="*/ 92 w 104"/>
                <a:gd name="T23" fmla="*/ 146 h 157"/>
                <a:gd name="T24" fmla="*/ 75 w 104"/>
                <a:gd name="T25" fmla="*/ 129 h 157"/>
                <a:gd name="T26" fmla="*/ 53 w 104"/>
                <a:gd name="T27" fmla="*/ 114 h 157"/>
                <a:gd name="T28" fmla="*/ 36 w 104"/>
                <a:gd name="T29" fmla="*/ 99 h 157"/>
                <a:gd name="T30" fmla="*/ 12 w 104"/>
                <a:gd name="T31" fmla="*/ 76 h 157"/>
                <a:gd name="T32" fmla="*/ 5 w 104"/>
                <a:gd name="T33" fmla="*/ 65 h 157"/>
                <a:gd name="T34" fmla="*/ 1 w 104"/>
                <a:gd name="T35" fmla="*/ 53 h 157"/>
                <a:gd name="T36" fmla="*/ 0 w 104"/>
                <a:gd name="T37" fmla="*/ 44 h 157"/>
                <a:gd name="T38" fmla="*/ 3 w 104"/>
                <a:gd name="T39" fmla="*/ 35 h 157"/>
                <a:gd name="T40" fmla="*/ 11 w 104"/>
                <a:gd name="T41" fmla="*/ 18 h 157"/>
                <a:gd name="T42" fmla="*/ 23 w 104"/>
                <a:gd name="T43" fmla="*/ 0 h 15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04"/>
                <a:gd name="T67" fmla="*/ 0 h 157"/>
                <a:gd name="T68" fmla="*/ 104 w 104"/>
                <a:gd name="T69" fmla="*/ 157 h 15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04" h="157">
                  <a:moveTo>
                    <a:pt x="23" y="0"/>
                  </a:moveTo>
                  <a:lnTo>
                    <a:pt x="31" y="23"/>
                  </a:lnTo>
                  <a:lnTo>
                    <a:pt x="37" y="31"/>
                  </a:lnTo>
                  <a:lnTo>
                    <a:pt x="46" y="35"/>
                  </a:lnTo>
                  <a:lnTo>
                    <a:pt x="65" y="46"/>
                  </a:lnTo>
                  <a:lnTo>
                    <a:pt x="81" y="57"/>
                  </a:lnTo>
                  <a:lnTo>
                    <a:pt x="94" y="72"/>
                  </a:lnTo>
                  <a:lnTo>
                    <a:pt x="101" y="84"/>
                  </a:lnTo>
                  <a:lnTo>
                    <a:pt x="104" y="99"/>
                  </a:lnTo>
                  <a:lnTo>
                    <a:pt x="104" y="127"/>
                  </a:lnTo>
                  <a:lnTo>
                    <a:pt x="99" y="157"/>
                  </a:lnTo>
                  <a:lnTo>
                    <a:pt x="92" y="146"/>
                  </a:lnTo>
                  <a:lnTo>
                    <a:pt x="75" y="129"/>
                  </a:lnTo>
                  <a:lnTo>
                    <a:pt x="53" y="114"/>
                  </a:lnTo>
                  <a:lnTo>
                    <a:pt x="36" y="99"/>
                  </a:lnTo>
                  <a:lnTo>
                    <a:pt x="12" y="76"/>
                  </a:lnTo>
                  <a:lnTo>
                    <a:pt x="5" y="65"/>
                  </a:lnTo>
                  <a:lnTo>
                    <a:pt x="1" y="53"/>
                  </a:lnTo>
                  <a:lnTo>
                    <a:pt x="0" y="44"/>
                  </a:lnTo>
                  <a:lnTo>
                    <a:pt x="3" y="35"/>
                  </a:lnTo>
                  <a:lnTo>
                    <a:pt x="11" y="18"/>
                  </a:lnTo>
                  <a:lnTo>
                    <a:pt x="23" y="0"/>
                  </a:lnTo>
                </a:path>
              </a:pathLst>
            </a:custGeom>
            <a:noFill/>
            <a:ln w="6350" cap="rnd">
              <a:solidFill>
                <a:srgbClr val="D7AB00"/>
              </a:solidFill>
              <a:prstDash val="solid"/>
              <a:round/>
              <a:headEnd/>
              <a:tailEnd/>
            </a:ln>
          </p:spPr>
          <p:txBody>
            <a:bodyPr/>
            <a:lstStyle/>
            <a:p>
              <a:endParaRPr lang="ru-RU"/>
            </a:p>
          </p:txBody>
        </p:sp>
        <p:sp>
          <p:nvSpPr>
            <p:cNvPr id="162526" name="Freeform 4183"/>
            <p:cNvSpPr>
              <a:spLocks/>
            </p:cNvSpPr>
            <p:nvPr/>
          </p:nvSpPr>
          <p:spPr bwMode="auto">
            <a:xfrm>
              <a:off x="3393" y="2365"/>
              <a:ext cx="106" cy="157"/>
            </a:xfrm>
            <a:custGeom>
              <a:avLst/>
              <a:gdLst>
                <a:gd name="T0" fmla="*/ 17 w 106"/>
                <a:gd name="T1" fmla="*/ 0 h 157"/>
                <a:gd name="T2" fmla="*/ 21 w 106"/>
                <a:gd name="T3" fmla="*/ 9 h 157"/>
                <a:gd name="T4" fmla="*/ 26 w 106"/>
                <a:gd name="T5" fmla="*/ 17 h 157"/>
                <a:gd name="T6" fmla="*/ 32 w 106"/>
                <a:gd name="T7" fmla="*/ 24 h 157"/>
                <a:gd name="T8" fmla="*/ 35 w 106"/>
                <a:gd name="T9" fmla="*/ 28 h 157"/>
                <a:gd name="T10" fmla="*/ 39 w 106"/>
                <a:gd name="T11" fmla="*/ 31 h 157"/>
                <a:gd name="T12" fmla="*/ 47 w 106"/>
                <a:gd name="T13" fmla="*/ 36 h 157"/>
                <a:gd name="T14" fmla="*/ 55 w 106"/>
                <a:gd name="T15" fmla="*/ 41 h 157"/>
                <a:gd name="T16" fmla="*/ 65 w 106"/>
                <a:gd name="T17" fmla="*/ 47 h 157"/>
                <a:gd name="T18" fmla="*/ 82 w 106"/>
                <a:gd name="T19" fmla="*/ 58 h 157"/>
                <a:gd name="T20" fmla="*/ 89 w 106"/>
                <a:gd name="T21" fmla="*/ 65 h 157"/>
                <a:gd name="T22" fmla="*/ 95 w 106"/>
                <a:gd name="T23" fmla="*/ 74 h 157"/>
                <a:gd name="T24" fmla="*/ 99 w 106"/>
                <a:gd name="T25" fmla="*/ 80 h 157"/>
                <a:gd name="T26" fmla="*/ 102 w 106"/>
                <a:gd name="T27" fmla="*/ 84 h 157"/>
                <a:gd name="T28" fmla="*/ 104 w 106"/>
                <a:gd name="T29" fmla="*/ 91 h 157"/>
                <a:gd name="T30" fmla="*/ 105 w 106"/>
                <a:gd name="T31" fmla="*/ 99 h 157"/>
                <a:gd name="T32" fmla="*/ 106 w 106"/>
                <a:gd name="T33" fmla="*/ 105 h 157"/>
                <a:gd name="T34" fmla="*/ 106 w 106"/>
                <a:gd name="T35" fmla="*/ 113 h 157"/>
                <a:gd name="T36" fmla="*/ 105 w 106"/>
                <a:gd name="T37" fmla="*/ 127 h 157"/>
                <a:gd name="T38" fmla="*/ 104 w 106"/>
                <a:gd name="T39" fmla="*/ 136 h 157"/>
                <a:gd name="T40" fmla="*/ 102 w 106"/>
                <a:gd name="T41" fmla="*/ 146 h 157"/>
                <a:gd name="T42" fmla="*/ 100 w 106"/>
                <a:gd name="T43" fmla="*/ 157 h 157"/>
                <a:gd name="T44" fmla="*/ 99 w 106"/>
                <a:gd name="T45" fmla="*/ 153 h 157"/>
                <a:gd name="T46" fmla="*/ 93 w 106"/>
                <a:gd name="T47" fmla="*/ 146 h 157"/>
                <a:gd name="T48" fmla="*/ 85 w 106"/>
                <a:gd name="T49" fmla="*/ 136 h 157"/>
                <a:gd name="T50" fmla="*/ 76 w 106"/>
                <a:gd name="T51" fmla="*/ 129 h 157"/>
                <a:gd name="T52" fmla="*/ 54 w 106"/>
                <a:gd name="T53" fmla="*/ 114 h 157"/>
                <a:gd name="T54" fmla="*/ 37 w 106"/>
                <a:gd name="T55" fmla="*/ 99 h 157"/>
                <a:gd name="T56" fmla="*/ 24 w 106"/>
                <a:gd name="T57" fmla="*/ 89 h 157"/>
                <a:gd name="T58" fmla="*/ 17 w 106"/>
                <a:gd name="T59" fmla="*/ 84 h 157"/>
                <a:gd name="T60" fmla="*/ 13 w 106"/>
                <a:gd name="T61" fmla="*/ 77 h 157"/>
                <a:gd name="T62" fmla="*/ 5 w 106"/>
                <a:gd name="T63" fmla="*/ 66 h 157"/>
                <a:gd name="T64" fmla="*/ 4 w 106"/>
                <a:gd name="T65" fmla="*/ 61 h 157"/>
                <a:gd name="T66" fmla="*/ 0 w 106"/>
                <a:gd name="T67" fmla="*/ 54 h 157"/>
                <a:gd name="T68" fmla="*/ 0 w 106"/>
                <a:gd name="T69" fmla="*/ 50 h 157"/>
                <a:gd name="T70" fmla="*/ 0 w 106"/>
                <a:gd name="T71" fmla="*/ 45 h 157"/>
                <a:gd name="T72" fmla="*/ 2 w 106"/>
                <a:gd name="T73" fmla="*/ 36 h 157"/>
                <a:gd name="T74" fmla="*/ 4 w 106"/>
                <a:gd name="T75" fmla="*/ 26 h 157"/>
                <a:gd name="T76" fmla="*/ 7 w 106"/>
                <a:gd name="T77" fmla="*/ 19 h 157"/>
                <a:gd name="T78" fmla="*/ 14 w 106"/>
                <a:gd name="T79" fmla="*/ 5 h 157"/>
                <a:gd name="T80" fmla="*/ 17 w 106"/>
                <a:gd name="T81" fmla="*/ 0 h 1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6"/>
                <a:gd name="T124" fmla="*/ 0 h 157"/>
                <a:gd name="T125" fmla="*/ 106 w 106"/>
                <a:gd name="T126" fmla="*/ 157 h 1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6" h="157">
                  <a:moveTo>
                    <a:pt x="17" y="0"/>
                  </a:moveTo>
                  <a:lnTo>
                    <a:pt x="21" y="9"/>
                  </a:lnTo>
                  <a:lnTo>
                    <a:pt x="26" y="17"/>
                  </a:lnTo>
                  <a:lnTo>
                    <a:pt x="32" y="24"/>
                  </a:lnTo>
                  <a:lnTo>
                    <a:pt x="35" y="28"/>
                  </a:lnTo>
                  <a:lnTo>
                    <a:pt x="39" y="31"/>
                  </a:lnTo>
                  <a:lnTo>
                    <a:pt x="47" y="36"/>
                  </a:lnTo>
                  <a:lnTo>
                    <a:pt x="55" y="41"/>
                  </a:lnTo>
                  <a:lnTo>
                    <a:pt x="65" y="47"/>
                  </a:lnTo>
                  <a:lnTo>
                    <a:pt x="82" y="58"/>
                  </a:lnTo>
                  <a:lnTo>
                    <a:pt x="89" y="65"/>
                  </a:lnTo>
                  <a:lnTo>
                    <a:pt x="95" y="74"/>
                  </a:lnTo>
                  <a:lnTo>
                    <a:pt x="99" y="80"/>
                  </a:lnTo>
                  <a:lnTo>
                    <a:pt x="102" y="84"/>
                  </a:lnTo>
                  <a:lnTo>
                    <a:pt x="104" y="91"/>
                  </a:lnTo>
                  <a:lnTo>
                    <a:pt x="105" y="99"/>
                  </a:lnTo>
                  <a:lnTo>
                    <a:pt x="106" y="105"/>
                  </a:lnTo>
                  <a:lnTo>
                    <a:pt x="106" y="113"/>
                  </a:lnTo>
                  <a:lnTo>
                    <a:pt x="105" y="127"/>
                  </a:lnTo>
                  <a:lnTo>
                    <a:pt x="104" y="136"/>
                  </a:lnTo>
                  <a:lnTo>
                    <a:pt x="102" y="146"/>
                  </a:lnTo>
                  <a:lnTo>
                    <a:pt x="100" y="157"/>
                  </a:lnTo>
                  <a:lnTo>
                    <a:pt x="99" y="153"/>
                  </a:lnTo>
                  <a:lnTo>
                    <a:pt x="93" y="146"/>
                  </a:lnTo>
                  <a:lnTo>
                    <a:pt x="85" y="136"/>
                  </a:lnTo>
                  <a:lnTo>
                    <a:pt x="76" y="129"/>
                  </a:lnTo>
                  <a:lnTo>
                    <a:pt x="54" y="114"/>
                  </a:lnTo>
                  <a:lnTo>
                    <a:pt x="37" y="99"/>
                  </a:lnTo>
                  <a:lnTo>
                    <a:pt x="24" y="89"/>
                  </a:lnTo>
                  <a:lnTo>
                    <a:pt x="17" y="84"/>
                  </a:lnTo>
                  <a:lnTo>
                    <a:pt x="13" y="77"/>
                  </a:lnTo>
                  <a:lnTo>
                    <a:pt x="5" y="66"/>
                  </a:lnTo>
                  <a:lnTo>
                    <a:pt x="4" y="61"/>
                  </a:lnTo>
                  <a:lnTo>
                    <a:pt x="0" y="54"/>
                  </a:lnTo>
                  <a:lnTo>
                    <a:pt x="0" y="50"/>
                  </a:lnTo>
                  <a:lnTo>
                    <a:pt x="0" y="45"/>
                  </a:lnTo>
                  <a:lnTo>
                    <a:pt x="2" y="36"/>
                  </a:lnTo>
                  <a:lnTo>
                    <a:pt x="4" y="26"/>
                  </a:lnTo>
                  <a:lnTo>
                    <a:pt x="7" y="19"/>
                  </a:lnTo>
                  <a:lnTo>
                    <a:pt x="14" y="5"/>
                  </a:lnTo>
                  <a:lnTo>
                    <a:pt x="17" y="0"/>
                  </a:lnTo>
                  <a:close/>
                </a:path>
              </a:pathLst>
            </a:custGeom>
            <a:solidFill>
              <a:srgbClr val="F2E492"/>
            </a:solidFill>
            <a:ln w="9525">
              <a:noFill/>
              <a:round/>
              <a:headEnd/>
              <a:tailEnd/>
            </a:ln>
          </p:spPr>
          <p:txBody>
            <a:bodyPr/>
            <a:lstStyle/>
            <a:p>
              <a:endParaRPr lang="ru-RU"/>
            </a:p>
          </p:txBody>
        </p:sp>
        <p:sp>
          <p:nvSpPr>
            <p:cNvPr id="162527" name="Freeform 4184"/>
            <p:cNvSpPr>
              <a:spLocks/>
            </p:cNvSpPr>
            <p:nvPr/>
          </p:nvSpPr>
          <p:spPr bwMode="auto">
            <a:xfrm>
              <a:off x="3395" y="2363"/>
              <a:ext cx="103" cy="159"/>
            </a:xfrm>
            <a:custGeom>
              <a:avLst/>
              <a:gdLst>
                <a:gd name="T0" fmla="*/ 15 w 103"/>
                <a:gd name="T1" fmla="*/ 0 h 159"/>
                <a:gd name="T2" fmla="*/ 18 w 103"/>
                <a:gd name="T3" fmla="*/ 9 h 159"/>
                <a:gd name="T4" fmla="*/ 29 w 103"/>
                <a:gd name="T5" fmla="*/ 26 h 159"/>
                <a:gd name="T6" fmla="*/ 37 w 103"/>
                <a:gd name="T7" fmla="*/ 33 h 159"/>
                <a:gd name="T8" fmla="*/ 44 w 103"/>
                <a:gd name="T9" fmla="*/ 38 h 159"/>
                <a:gd name="T10" fmla="*/ 54 w 103"/>
                <a:gd name="T11" fmla="*/ 43 h 159"/>
                <a:gd name="T12" fmla="*/ 64 w 103"/>
                <a:gd name="T13" fmla="*/ 49 h 159"/>
                <a:gd name="T14" fmla="*/ 79 w 103"/>
                <a:gd name="T15" fmla="*/ 60 h 159"/>
                <a:gd name="T16" fmla="*/ 93 w 103"/>
                <a:gd name="T17" fmla="*/ 74 h 159"/>
                <a:gd name="T18" fmla="*/ 99 w 103"/>
                <a:gd name="T19" fmla="*/ 86 h 159"/>
                <a:gd name="T20" fmla="*/ 103 w 103"/>
                <a:gd name="T21" fmla="*/ 101 h 159"/>
                <a:gd name="T22" fmla="*/ 103 w 103"/>
                <a:gd name="T23" fmla="*/ 129 h 159"/>
                <a:gd name="T24" fmla="*/ 98 w 103"/>
                <a:gd name="T25" fmla="*/ 159 h 159"/>
                <a:gd name="T26" fmla="*/ 90 w 103"/>
                <a:gd name="T27" fmla="*/ 148 h 159"/>
                <a:gd name="T28" fmla="*/ 73 w 103"/>
                <a:gd name="T29" fmla="*/ 131 h 159"/>
                <a:gd name="T30" fmla="*/ 51 w 103"/>
                <a:gd name="T31" fmla="*/ 116 h 159"/>
                <a:gd name="T32" fmla="*/ 34 w 103"/>
                <a:gd name="T33" fmla="*/ 101 h 159"/>
                <a:gd name="T34" fmla="*/ 11 w 103"/>
                <a:gd name="T35" fmla="*/ 79 h 159"/>
                <a:gd name="T36" fmla="*/ 3 w 103"/>
                <a:gd name="T37" fmla="*/ 68 h 159"/>
                <a:gd name="T38" fmla="*/ 0 w 103"/>
                <a:gd name="T39" fmla="*/ 56 h 159"/>
                <a:gd name="T40" fmla="*/ 0 w 103"/>
                <a:gd name="T41" fmla="*/ 38 h 159"/>
                <a:gd name="T42" fmla="*/ 5 w 103"/>
                <a:gd name="T43" fmla="*/ 21 h 159"/>
                <a:gd name="T44" fmla="*/ 15 w 103"/>
                <a:gd name="T45" fmla="*/ 0 h 1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3"/>
                <a:gd name="T70" fmla="*/ 0 h 159"/>
                <a:gd name="T71" fmla="*/ 103 w 103"/>
                <a:gd name="T72" fmla="*/ 159 h 15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3" h="159">
                  <a:moveTo>
                    <a:pt x="15" y="0"/>
                  </a:moveTo>
                  <a:lnTo>
                    <a:pt x="18" y="9"/>
                  </a:lnTo>
                  <a:lnTo>
                    <a:pt x="29" y="26"/>
                  </a:lnTo>
                  <a:lnTo>
                    <a:pt x="37" y="33"/>
                  </a:lnTo>
                  <a:lnTo>
                    <a:pt x="44" y="38"/>
                  </a:lnTo>
                  <a:lnTo>
                    <a:pt x="54" y="43"/>
                  </a:lnTo>
                  <a:lnTo>
                    <a:pt x="64" y="49"/>
                  </a:lnTo>
                  <a:lnTo>
                    <a:pt x="79" y="60"/>
                  </a:lnTo>
                  <a:lnTo>
                    <a:pt x="93" y="74"/>
                  </a:lnTo>
                  <a:lnTo>
                    <a:pt x="99" y="86"/>
                  </a:lnTo>
                  <a:lnTo>
                    <a:pt x="103" y="101"/>
                  </a:lnTo>
                  <a:lnTo>
                    <a:pt x="103" y="129"/>
                  </a:lnTo>
                  <a:lnTo>
                    <a:pt x="98" y="159"/>
                  </a:lnTo>
                  <a:lnTo>
                    <a:pt x="90" y="148"/>
                  </a:lnTo>
                  <a:lnTo>
                    <a:pt x="73" y="131"/>
                  </a:lnTo>
                  <a:lnTo>
                    <a:pt x="51" y="116"/>
                  </a:lnTo>
                  <a:lnTo>
                    <a:pt x="34" y="101"/>
                  </a:lnTo>
                  <a:lnTo>
                    <a:pt x="11" y="79"/>
                  </a:lnTo>
                  <a:lnTo>
                    <a:pt x="3" y="68"/>
                  </a:lnTo>
                  <a:lnTo>
                    <a:pt x="0" y="56"/>
                  </a:lnTo>
                  <a:lnTo>
                    <a:pt x="0" y="38"/>
                  </a:lnTo>
                  <a:lnTo>
                    <a:pt x="5" y="21"/>
                  </a:lnTo>
                  <a:lnTo>
                    <a:pt x="15" y="0"/>
                  </a:lnTo>
                </a:path>
              </a:pathLst>
            </a:custGeom>
            <a:noFill/>
            <a:ln w="6350" cap="rnd">
              <a:solidFill>
                <a:srgbClr val="D7AB00"/>
              </a:solidFill>
              <a:prstDash val="solid"/>
              <a:round/>
              <a:headEnd/>
              <a:tailEnd/>
            </a:ln>
          </p:spPr>
          <p:txBody>
            <a:bodyPr/>
            <a:lstStyle/>
            <a:p>
              <a:endParaRPr lang="ru-RU"/>
            </a:p>
          </p:txBody>
        </p:sp>
        <p:sp>
          <p:nvSpPr>
            <p:cNvPr id="162528" name="Freeform 4185"/>
            <p:cNvSpPr>
              <a:spLocks/>
            </p:cNvSpPr>
            <p:nvPr/>
          </p:nvSpPr>
          <p:spPr bwMode="auto">
            <a:xfrm>
              <a:off x="3604" y="2326"/>
              <a:ext cx="88" cy="130"/>
            </a:xfrm>
            <a:custGeom>
              <a:avLst/>
              <a:gdLst>
                <a:gd name="T0" fmla="*/ 80 w 88"/>
                <a:gd name="T1" fmla="*/ 70 h 130"/>
                <a:gd name="T2" fmla="*/ 78 w 88"/>
                <a:gd name="T3" fmla="*/ 73 h 130"/>
                <a:gd name="T4" fmla="*/ 75 w 88"/>
                <a:gd name="T5" fmla="*/ 76 h 130"/>
                <a:gd name="T6" fmla="*/ 70 w 88"/>
                <a:gd name="T7" fmla="*/ 81 h 130"/>
                <a:gd name="T8" fmla="*/ 65 w 88"/>
                <a:gd name="T9" fmla="*/ 87 h 130"/>
                <a:gd name="T10" fmla="*/ 64 w 88"/>
                <a:gd name="T11" fmla="*/ 90 h 130"/>
                <a:gd name="T12" fmla="*/ 62 w 88"/>
                <a:gd name="T13" fmla="*/ 93 h 130"/>
                <a:gd name="T14" fmla="*/ 61 w 88"/>
                <a:gd name="T15" fmla="*/ 100 h 130"/>
                <a:gd name="T16" fmla="*/ 61 w 88"/>
                <a:gd name="T17" fmla="*/ 104 h 130"/>
                <a:gd name="T18" fmla="*/ 64 w 88"/>
                <a:gd name="T19" fmla="*/ 117 h 130"/>
                <a:gd name="T20" fmla="*/ 67 w 88"/>
                <a:gd name="T21" fmla="*/ 130 h 130"/>
                <a:gd name="T22" fmla="*/ 49 w 88"/>
                <a:gd name="T23" fmla="*/ 120 h 130"/>
                <a:gd name="T24" fmla="*/ 34 w 88"/>
                <a:gd name="T25" fmla="*/ 113 h 130"/>
                <a:gd name="T26" fmla="*/ 27 w 88"/>
                <a:gd name="T27" fmla="*/ 106 h 130"/>
                <a:gd name="T28" fmla="*/ 21 w 88"/>
                <a:gd name="T29" fmla="*/ 102 h 130"/>
                <a:gd name="T30" fmla="*/ 13 w 88"/>
                <a:gd name="T31" fmla="*/ 93 h 130"/>
                <a:gd name="T32" fmla="*/ 6 w 88"/>
                <a:gd name="T33" fmla="*/ 84 h 130"/>
                <a:gd name="T34" fmla="*/ 0 w 88"/>
                <a:gd name="T35" fmla="*/ 74 h 130"/>
                <a:gd name="T36" fmla="*/ 3 w 88"/>
                <a:gd name="T37" fmla="*/ 65 h 130"/>
                <a:gd name="T38" fmla="*/ 6 w 88"/>
                <a:gd name="T39" fmla="*/ 57 h 130"/>
                <a:gd name="T40" fmla="*/ 9 w 88"/>
                <a:gd name="T41" fmla="*/ 53 h 130"/>
                <a:gd name="T42" fmla="*/ 13 w 88"/>
                <a:gd name="T43" fmla="*/ 49 h 130"/>
                <a:gd name="T44" fmla="*/ 19 w 88"/>
                <a:gd name="T45" fmla="*/ 44 h 130"/>
                <a:gd name="T46" fmla="*/ 25 w 88"/>
                <a:gd name="T47" fmla="*/ 40 h 130"/>
                <a:gd name="T48" fmla="*/ 30 w 88"/>
                <a:gd name="T49" fmla="*/ 34 h 130"/>
                <a:gd name="T50" fmla="*/ 34 w 88"/>
                <a:gd name="T51" fmla="*/ 32 h 130"/>
                <a:gd name="T52" fmla="*/ 34 w 88"/>
                <a:gd name="T53" fmla="*/ 27 h 130"/>
                <a:gd name="T54" fmla="*/ 34 w 88"/>
                <a:gd name="T55" fmla="*/ 23 h 130"/>
                <a:gd name="T56" fmla="*/ 34 w 88"/>
                <a:gd name="T57" fmla="*/ 19 h 130"/>
                <a:gd name="T58" fmla="*/ 34 w 88"/>
                <a:gd name="T59" fmla="*/ 9 h 130"/>
                <a:gd name="T60" fmla="*/ 30 w 88"/>
                <a:gd name="T61" fmla="*/ 0 h 130"/>
                <a:gd name="T62" fmla="*/ 43 w 88"/>
                <a:gd name="T63" fmla="*/ 8 h 130"/>
                <a:gd name="T64" fmla="*/ 55 w 88"/>
                <a:gd name="T65" fmla="*/ 15 h 130"/>
                <a:gd name="T66" fmla="*/ 67 w 88"/>
                <a:gd name="T67" fmla="*/ 25 h 130"/>
                <a:gd name="T68" fmla="*/ 80 w 88"/>
                <a:gd name="T69" fmla="*/ 36 h 130"/>
                <a:gd name="T70" fmla="*/ 88 w 88"/>
                <a:gd name="T71" fmla="*/ 44 h 130"/>
                <a:gd name="T72" fmla="*/ 84 w 88"/>
                <a:gd name="T73" fmla="*/ 53 h 130"/>
                <a:gd name="T74" fmla="*/ 83 w 88"/>
                <a:gd name="T75" fmla="*/ 62 h 130"/>
                <a:gd name="T76" fmla="*/ 80 w 88"/>
                <a:gd name="T77" fmla="*/ 70 h 13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8"/>
                <a:gd name="T118" fmla="*/ 0 h 130"/>
                <a:gd name="T119" fmla="*/ 88 w 88"/>
                <a:gd name="T120" fmla="*/ 130 h 13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8" h="130">
                  <a:moveTo>
                    <a:pt x="80" y="70"/>
                  </a:moveTo>
                  <a:lnTo>
                    <a:pt x="78" y="73"/>
                  </a:lnTo>
                  <a:lnTo>
                    <a:pt x="75" y="76"/>
                  </a:lnTo>
                  <a:lnTo>
                    <a:pt x="70" y="81"/>
                  </a:lnTo>
                  <a:lnTo>
                    <a:pt x="65" y="87"/>
                  </a:lnTo>
                  <a:lnTo>
                    <a:pt x="64" y="90"/>
                  </a:lnTo>
                  <a:lnTo>
                    <a:pt x="62" y="93"/>
                  </a:lnTo>
                  <a:lnTo>
                    <a:pt x="61" y="100"/>
                  </a:lnTo>
                  <a:lnTo>
                    <a:pt x="61" y="104"/>
                  </a:lnTo>
                  <a:lnTo>
                    <a:pt x="64" y="117"/>
                  </a:lnTo>
                  <a:lnTo>
                    <a:pt x="67" y="130"/>
                  </a:lnTo>
                  <a:lnTo>
                    <a:pt x="49" y="120"/>
                  </a:lnTo>
                  <a:lnTo>
                    <a:pt x="34" y="113"/>
                  </a:lnTo>
                  <a:lnTo>
                    <a:pt x="27" y="106"/>
                  </a:lnTo>
                  <a:lnTo>
                    <a:pt x="21" y="102"/>
                  </a:lnTo>
                  <a:lnTo>
                    <a:pt x="13" y="93"/>
                  </a:lnTo>
                  <a:lnTo>
                    <a:pt x="6" y="84"/>
                  </a:lnTo>
                  <a:lnTo>
                    <a:pt x="0" y="74"/>
                  </a:lnTo>
                  <a:lnTo>
                    <a:pt x="3" y="65"/>
                  </a:lnTo>
                  <a:lnTo>
                    <a:pt x="6" y="57"/>
                  </a:lnTo>
                  <a:lnTo>
                    <a:pt x="9" y="53"/>
                  </a:lnTo>
                  <a:lnTo>
                    <a:pt x="13" y="49"/>
                  </a:lnTo>
                  <a:lnTo>
                    <a:pt x="19" y="44"/>
                  </a:lnTo>
                  <a:lnTo>
                    <a:pt x="25" y="40"/>
                  </a:lnTo>
                  <a:lnTo>
                    <a:pt x="30" y="34"/>
                  </a:lnTo>
                  <a:lnTo>
                    <a:pt x="34" y="32"/>
                  </a:lnTo>
                  <a:lnTo>
                    <a:pt x="34" y="27"/>
                  </a:lnTo>
                  <a:lnTo>
                    <a:pt x="34" y="23"/>
                  </a:lnTo>
                  <a:lnTo>
                    <a:pt x="34" y="19"/>
                  </a:lnTo>
                  <a:lnTo>
                    <a:pt x="34" y="9"/>
                  </a:lnTo>
                  <a:lnTo>
                    <a:pt x="30" y="0"/>
                  </a:lnTo>
                  <a:lnTo>
                    <a:pt x="43" y="8"/>
                  </a:lnTo>
                  <a:lnTo>
                    <a:pt x="55" y="15"/>
                  </a:lnTo>
                  <a:lnTo>
                    <a:pt x="67" y="25"/>
                  </a:lnTo>
                  <a:lnTo>
                    <a:pt x="80" y="36"/>
                  </a:lnTo>
                  <a:lnTo>
                    <a:pt x="88" y="44"/>
                  </a:lnTo>
                  <a:lnTo>
                    <a:pt x="84" y="53"/>
                  </a:lnTo>
                  <a:lnTo>
                    <a:pt x="83" y="62"/>
                  </a:lnTo>
                  <a:lnTo>
                    <a:pt x="80" y="70"/>
                  </a:lnTo>
                  <a:close/>
                </a:path>
              </a:pathLst>
            </a:custGeom>
            <a:solidFill>
              <a:srgbClr val="005E00"/>
            </a:solidFill>
            <a:ln w="9525">
              <a:noFill/>
              <a:round/>
              <a:headEnd/>
              <a:tailEnd/>
            </a:ln>
          </p:spPr>
          <p:txBody>
            <a:bodyPr/>
            <a:lstStyle/>
            <a:p>
              <a:endParaRPr lang="ru-RU"/>
            </a:p>
          </p:txBody>
        </p:sp>
        <p:sp>
          <p:nvSpPr>
            <p:cNvPr id="162529" name="Freeform 4186"/>
            <p:cNvSpPr>
              <a:spLocks/>
            </p:cNvSpPr>
            <p:nvPr/>
          </p:nvSpPr>
          <p:spPr bwMode="auto">
            <a:xfrm>
              <a:off x="3607" y="2324"/>
              <a:ext cx="85" cy="132"/>
            </a:xfrm>
            <a:custGeom>
              <a:avLst/>
              <a:gdLst>
                <a:gd name="T0" fmla="*/ 77 w 85"/>
                <a:gd name="T1" fmla="*/ 70 h 132"/>
                <a:gd name="T2" fmla="*/ 67 w 85"/>
                <a:gd name="T3" fmla="*/ 83 h 132"/>
                <a:gd name="T4" fmla="*/ 62 w 85"/>
                <a:gd name="T5" fmla="*/ 89 h 132"/>
                <a:gd name="T6" fmla="*/ 60 w 85"/>
                <a:gd name="T7" fmla="*/ 95 h 132"/>
                <a:gd name="T8" fmla="*/ 58 w 85"/>
                <a:gd name="T9" fmla="*/ 106 h 132"/>
                <a:gd name="T10" fmla="*/ 62 w 85"/>
                <a:gd name="T11" fmla="*/ 119 h 132"/>
                <a:gd name="T12" fmla="*/ 66 w 85"/>
                <a:gd name="T13" fmla="*/ 132 h 132"/>
                <a:gd name="T14" fmla="*/ 47 w 85"/>
                <a:gd name="T15" fmla="*/ 122 h 132"/>
                <a:gd name="T16" fmla="*/ 32 w 85"/>
                <a:gd name="T17" fmla="*/ 113 h 132"/>
                <a:gd name="T18" fmla="*/ 19 w 85"/>
                <a:gd name="T19" fmla="*/ 104 h 132"/>
                <a:gd name="T20" fmla="*/ 6 w 85"/>
                <a:gd name="T21" fmla="*/ 86 h 132"/>
                <a:gd name="T22" fmla="*/ 0 w 85"/>
                <a:gd name="T23" fmla="*/ 76 h 132"/>
                <a:gd name="T24" fmla="*/ 1 w 85"/>
                <a:gd name="T25" fmla="*/ 67 h 132"/>
                <a:gd name="T26" fmla="*/ 12 w 85"/>
                <a:gd name="T27" fmla="*/ 51 h 132"/>
                <a:gd name="T28" fmla="*/ 23 w 85"/>
                <a:gd name="T29" fmla="*/ 42 h 132"/>
                <a:gd name="T30" fmla="*/ 28 w 85"/>
                <a:gd name="T31" fmla="*/ 36 h 132"/>
                <a:gd name="T32" fmla="*/ 32 w 85"/>
                <a:gd name="T33" fmla="*/ 29 h 132"/>
                <a:gd name="T34" fmla="*/ 32 w 85"/>
                <a:gd name="T35" fmla="*/ 21 h 132"/>
                <a:gd name="T36" fmla="*/ 31 w 85"/>
                <a:gd name="T37" fmla="*/ 11 h 132"/>
                <a:gd name="T38" fmla="*/ 28 w 85"/>
                <a:gd name="T39" fmla="*/ 0 h 132"/>
                <a:gd name="T40" fmla="*/ 41 w 85"/>
                <a:gd name="T41" fmla="*/ 10 h 132"/>
                <a:gd name="T42" fmla="*/ 64 w 85"/>
                <a:gd name="T43" fmla="*/ 25 h 132"/>
                <a:gd name="T44" fmla="*/ 85 w 85"/>
                <a:gd name="T45" fmla="*/ 46 h 132"/>
                <a:gd name="T46" fmla="*/ 77 w 85"/>
                <a:gd name="T47" fmla="*/ 70 h 13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5"/>
                <a:gd name="T73" fmla="*/ 0 h 132"/>
                <a:gd name="T74" fmla="*/ 85 w 85"/>
                <a:gd name="T75" fmla="*/ 132 h 13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5" h="132">
                  <a:moveTo>
                    <a:pt x="77" y="70"/>
                  </a:moveTo>
                  <a:lnTo>
                    <a:pt x="67" y="83"/>
                  </a:lnTo>
                  <a:lnTo>
                    <a:pt x="62" y="89"/>
                  </a:lnTo>
                  <a:lnTo>
                    <a:pt x="60" y="95"/>
                  </a:lnTo>
                  <a:lnTo>
                    <a:pt x="58" y="106"/>
                  </a:lnTo>
                  <a:lnTo>
                    <a:pt x="62" y="119"/>
                  </a:lnTo>
                  <a:lnTo>
                    <a:pt x="66" y="132"/>
                  </a:lnTo>
                  <a:lnTo>
                    <a:pt x="47" y="122"/>
                  </a:lnTo>
                  <a:lnTo>
                    <a:pt x="32" y="113"/>
                  </a:lnTo>
                  <a:lnTo>
                    <a:pt x="19" y="104"/>
                  </a:lnTo>
                  <a:lnTo>
                    <a:pt x="6" y="86"/>
                  </a:lnTo>
                  <a:lnTo>
                    <a:pt x="0" y="76"/>
                  </a:lnTo>
                  <a:lnTo>
                    <a:pt x="1" y="67"/>
                  </a:lnTo>
                  <a:lnTo>
                    <a:pt x="12" y="51"/>
                  </a:lnTo>
                  <a:lnTo>
                    <a:pt x="23" y="42"/>
                  </a:lnTo>
                  <a:lnTo>
                    <a:pt x="28" y="36"/>
                  </a:lnTo>
                  <a:lnTo>
                    <a:pt x="32" y="29"/>
                  </a:lnTo>
                  <a:lnTo>
                    <a:pt x="32" y="21"/>
                  </a:lnTo>
                  <a:lnTo>
                    <a:pt x="31" y="11"/>
                  </a:lnTo>
                  <a:lnTo>
                    <a:pt x="28" y="0"/>
                  </a:lnTo>
                  <a:lnTo>
                    <a:pt x="41" y="10"/>
                  </a:lnTo>
                  <a:lnTo>
                    <a:pt x="64" y="25"/>
                  </a:lnTo>
                  <a:lnTo>
                    <a:pt x="85" y="46"/>
                  </a:lnTo>
                  <a:lnTo>
                    <a:pt x="77" y="70"/>
                  </a:lnTo>
                </a:path>
              </a:pathLst>
            </a:custGeom>
            <a:noFill/>
            <a:ln w="6350" cap="rnd">
              <a:solidFill>
                <a:srgbClr val="005E00"/>
              </a:solidFill>
              <a:prstDash val="solid"/>
              <a:round/>
              <a:headEnd/>
              <a:tailEnd/>
            </a:ln>
          </p:spPr>
          <p:txBody>
            <a:bodyPr/>
            <a:lstStyle/>
            <a:p>
              <a:endParaRPr lang="ru-RU"/>
            </a:p>
          </p:txBody>
        </p:sp>
        <p:sp>
          <p:nvSpPr>
            <p:cNvPr id="162530" name="Freeform 4187"/>
            <p:cNvSpPr>
              <a:spLocks/>
            </p:cNvSpPr>
            <p:nvPr/>
          </p:nvSpPr>
          <p:spPr bwMode="auto">
            <a:xfrm>
              <a:off x="3607" y="2165"/>
              <a:ext cx="100" cy="120"/>
            </a:xfrm>
            <a:custGeom>
              <a:avLst/>
              <a:gdLst>
                <a:gd name="T0" fmla="*/ 0 w 100"/>
                <a:gd name="T1" fmla="*/ 65 h 120"/>
                <a:gd name="T2" fmla="*/ 2 w 100"/>
                <a:gd name="T3" fmla="*/ 69 h 120"/>
                <a:gd name="T4" fmla="*/ 7 w 100"/>
                <a:gd name="T5" fmla="*/ 74 h 120"/>
                <a:gd name="T6" fmla="*/ 17 w 100"/>
                <a:gd name="T7" fmla="*/ 83 h 120"/>
                <a:gd name="T8" fmla="*/ 23 w 100"/>
                <a:gd name="T9" fmla="*/ 87 h 120"/>
                <a:gd name="T10" fmla="*/ 28 w 100"/>
                <a:gd name="T11" fmla="*/ 91 h 120"/>
                <a:gd name="T12" fmla="*/ 39 w 100"/>
                <a:gd name="T13" fmla="*/ 98 h 120"/>
                <a:gd name="T14" fmla="*/ 71 w 100"/>
                <a:gd name="T15" fmla="*/ 120 h 120"/>
                <a:gd name="T16" fmla="*/ 67 w 100"/>
                <a:gd name="T17" fmla="*/ 114 h 120"/>
                <a:gd name="T18" fmla="*/ 62 w 100"/>
                <a:gd name="T19" fmla="*/ 108 h 120"/>
                <a:gd name="T20" fmla="*/ 59 w 100"/>
                <a:gd name="T21" fmla="*/ 102 h 120"/>
                <a:gd name="T22" fmla="*/ 57 w 100"/>
                <a:gd name="T23" fmla="*/ 98 h 120"/>
                <a:gd name="T24" fmla="*/ 56 w 100"/>
                <a:gd name="T25" fmla="*/ 95 h 120"/>
                <a:gd name="T26" fmla="*/ 54 w 100"/>
                <a:gd name="T27" fmla="*/ 93 h 120"/>
                <a:gd name="T28" fmla="*/ 54 w 100"/>
                <a:gd name="T29" fmla="*/ 89 h 120"/>
                <a:gd name="T30" fmla="*/ 56 w 100"/>
                <a:gd name="T31" fmla="*/ 84 h 120"/>
                <a:gd name="T32" fmla="*/ 57 w 100"/>
                <a:gd name="T33" fmla="*/ 81 h 120"/>
                <a:gd name="T34" fmla="*/ 62 w 100"/>
                <a:gd name="T35" fmla="*/ 75 h 120"/>
                <a:gd name="T36" fmla="*/ 67 w 100"/>
                <a:gd name="T37" fmla="*/ 72 h 120"/>
                <a:gd name="T38" fmla="*/ 72 w 100"/>
                <a:gd name="T39" fmla="*/ 69 h 120"/>
                <a:gd name="T40" fmla="*/ 79 w 100"/>
                <a:gd name="T41" fmla="*/ 65 h 120"/>
                <a:gd name="T42" fmla="*/ 82 w 100"/>
                <a:gd name="T43" fmla="*/ 65 h 120"/>
                <a:gd name="T44" fmla="*/ 84 w 100"/>
                <a:gd name="T45" fmla="*/ 61 h 120"/>
                <a:gd name="T46" fmla="*/ 91 w 100"/>
                <a:gd name="T47" fmla="*/ 54 h 120"/>
                <a:gd name="T48" fmla="*/ 96 w 100"/>
                <a:gd name="T49" fmla="*/ 45 h 120"/>
                <a:gd name="T50" fmla="*/ 98 w 100"/>
                <a:gd name="T51" fmla="*/ 41 h 120"/>
                <a:gd name="T52" fmla="*/ 98 w 100"/>
                <a:gd name="T53" fmla="*/ 36 h 120"/>
                <a:gd name="T54" fmla="*/ 100 w 100"/>
                <a:gd name="T55" fmla="*/ 28 h 120"/>
                <a:gd name="T56" fmla="*/ 98 w 100"/>
                <a:gd name="T57" fmla="*/ 22 h 120"/>
                <a:gd name="T58" fmla="*/ 98 w 100"/>
                <a:gd name="T59" fmla="*/ 17 h 120"/>
                <a:gd name="T60" fmla="*/ 95 w 100"/>
                <a:gd name="T61" fmla="*/ 13 h 120"/>
                <a:gd name="T62" fmla="*/ 91 w 100"/>
                <a:gd name="T63" fmla="*/ 8 h 120"/>
                <a:gd name="T64" fmla="*/ 89 w 100"/>
                <a:gd name="T65" fmla="*/ 6 h 120"/>
                <a:gd name="T66" fmla="*/ 87 w 100"/>
                <a:gd name="T67" fmla="*/ 5 h 120"/>
                <a:gd name="T68" fmla="*/ 82 w 100"/>
                <a:gd name="T69" fmla="*/ 2 h 120"/>
                <a:gd name="T70" fmla="*/ 76 w 100"/>
                <a:gd name="T71" fmla="*/ 0 h 120"/>
                <a:gd name="T72" fmla="*/ 70 w 100"/>
                <a:gd name="T73" fmla="*/ 0 h 120"/>
                <a:gd name="T74" fmla="*/ 61 w 100"/>
                <a:gd name="T75" fmla="*/ 0 h 120"/>
                <a:gd name="T76" fmla="*/ 55 w 100"/>
                <a:gd name="T77" fmla="*/ 4 h 120"/>
                <a:gd name="T78" fmla="*/ 50 w 100"/>
                <a:gd name="T79" fmla="*/ 6 h 120"/>
                <a:gd name="T80" fmla="*/ 43 w 100"/>
                <a:gd name="T81" fmla="*/ 10 h 120"/>
                <a:gd name="T82" fmla="*/ 37 w 100"/>
                <a:gd name="T83" fmla="*/ 15 h 120"/>
                <a:gd name="T84" fmla="*/ 29 w 100"/>
                <a:gd name="T85" fmla="*/ 22 h 120"/>
                <a:gd name="T86" fmla="*/ 22 w 100"/>
                <a:gd name="T87" fmla="*/ 30 h 120"/>
                <a:gd name="T88" fmla="*/ 15 w 100"/>
                <a:gd name="T89" fmla="*/ 38 h 120"/>
                <a:gd name="T90" fmla="*/ 9 w 100"/>
                <a:gd name="T91" fmla="*/ 45 h 120"/>
                <a:gd name="T92" fmla="*/ 4 w 100"/>
                <a:gd name="T93" fmla="*/ 55 h 120"/>
                <a:gd name="T94" fmla="*/ 0 w 100"/>
                <a:gd name="T95" fmla="*/ 65 h 12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0"/>
                <a:gd name="T145" fmla="*/ 0 h 120"/>
                <a:gd name="T146" fmla="*/ 100 w 100"/>
                <a:gd name="T147" fmla="*/ 120 h 12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0" h="120">
                  <a:moveTo>
                    <a:pt x="0" y="65"/>
                  </a:moveTo>
                  <a:lnTo>
                    <a:pt x="2" y="69"/>
                  </a:lnTo>
                  <a:lnTo>
                    <a:pt x="7" y="74"/>
                  </a:lnTo>
                  <a:lnTo>
                    <a:pt x="17" y="83"/>
                  </a:lnTo>
                  <a:lnTo>
                    <a:pt x="23" y="87"/>
                  </a:lnTo>
                  <a:lnTo>
                    <a:pt x="28" y="91"/>
                  </a:lnTo>
                  <a:lnTo>
                    <a:pt x="39" y="98"/>
                  </a:lnTo>
                  <a:lnTo>
                    <a:pt x="71" y="120"/>
                  </a:lnTo>
                  <a:lnTo>
                    <a:pt x="67" y="114"/>
                  </a:lnTo>
                  <a:lnTo>
                    <a:pt x="62" y="108"/>
                  </a:lnTo>
                  <a:lnTo>
                    <a:pt x="59" y="102"/>
                  </a:lnTo>
                  <a:lnTo>
                    <a:pt x="57" y="98"/>
                  </a:lnTo>
                  <a:lnTo>
                    <a:pt x="56" y="95"/>
                  </a:lnTo>
                  <a:lnTo>
                    <a:pt x="54" y="93"/>
                  </a:lnTo>
                  <a:lnTo>
                    <a:pt x="54" y="89"/>
                  </a:lnTo>
                  <a:lnTo>
                    <a:pt x="56" y="84"/>
                  </a:lnTo>
                  <a:lnTo>
                    <a:pt x="57" y="81"/>
                  </a:lnTo>
                  <a:lnTo>
                    <a:pt x="62" y="75"/>
                  </a:lnTo>
                  <a:lnTo>
                    <a:pt x="67" y="72"/>
                  </a:lnTo>
                  <a:lnTo>
                    <a:pt x="72" y="69"/>
                  </a:lnTo>
                  <a:lnTo>
                    <a:pt x="79" y="65"/>
                  </a:lnTo>
                  <a:lnTo>
                    <a:pt x="82" y="65"/>
                  </a:lnTo>
                  <a:lnTo>
                    <a:pt x="84" y="61"/>
                  </a:lnTo>
                  <a:lnTo>
                    <a:pt x="91" y="54"/>
                  </a:lnTo>
                  <a:lnTo>
                    <a:pt x="96" y="45"/>
                  </a:lnTo>
                  <a:lnTo>
                    <a:pt x="98" y="41"/>
                  </a:lnTo>
                  <a:lnTo>
                    <a:pt x="98" y="36"/>
                  </a:lnTo>
                  <a:lnTo>
                    <a:pt x="100" y="28"/>
                  </a:lnTo>
                  <a:lnTo>
                    <a:pt x="98" y="22"/>
                  </a:lnTo>
                  <a:lnTo>
                    <a:pt x="98" y="17"/>
                  </a:lnTo>
                  <a:lnTo>
                    <a:pt x="95" y="13"/>
                  </a:lnTo>
                  <a:lnTo>
                    <a:pt x="91" y="8"/>
                  </a:lnTo>
                  <a:lnTo>
                    <a:pt x="89" y="6"/>
                  </a:lnTo>
                  <a:lnTo>
                    <a:pt x="87" y="5"/>
                  </a:lnTo>
                  <a:lnTo>
                    <a:pt x="82" y="2"/>
                  </a:lnTo>
                  <a:lnTo>
                    <a:pt x="76" y="0"/>
                  </a:lnTo>
                  <a:lnTo>
                    <a:pt x="70" y="0"/>
                  </a:lnTo>
                  <a:lnTo>
                    <a:pt x="61" y="0"/>
                  </a:lnTo>
                  <a:lnTo>
                    <a:pt x="55" y="4"/>
                  </a:lnTo>
                  <a:lnTo>
                    <a:pt x="50" y="6"/>
                  </a:lnTo>
                  <a:lnTo>
                    <a:pt x="43" y="10"/>
                  </a:lnTo>
                  <a:lnTo>
                    <a:pt x="37" y="15"/>
                  </a:lnTo>
                  <a:lnTo>
                    <a:pt x="29" y="22"/>
                  </a:lnTo>
                  <a:lnTo>
                    <a:pt x="22" y="30"/>
                  </a:lnTo>
                  <a:lnTo>
                    <a:pt x="15" y="38"/>
                  </a:lnTo>
                  <a:lnTo>
                    <a:pt x="9" y="45"/>
                  </a:lnTo>
                  <a:lnTo>
                    <a:pt x="4" y="55"/>
                  </a:lnTo>
                  <a:lnTo>
                    <a:pt x="0" y="65"/>
                  </a:lnTo>
                  <a:close/>
                </a:path>
              </a:pathLst>
            </a:custGeom>
            <a:solidFill>
              <a:srgbClr val="005E00"/>
            </a:solidFill>
            <a:ln w="9525">
              <a:noFill/>
              <a:round/>
              <a:headEnd/>
              <a:tailEnd/>
            </a:ln>
          </p:spPr>
          <p:txBody>
            <a:bodyPr/>
            <a:lstStyle/>
            <a:p>
              <a:endParaRPr lang="ru-RU"/>
            </a:p>
          </p:txBody>
        </p:sp>
        <p:sp>
          <p:nvSpPr>
            <p:cNvPr id="162531" name="Freeform 4188"/>
            <p:cNvSpPr>
              <a:spLocks/>
            </p:cNvSpPr>
            <p:nvPr/>
          </p:nvSpPr>
          <p:spPr bwMode="auto">
            <a:xfrm>
              <a:off x="3607" y="2165"/>
              <a:ext cx="100" cy="119"/>
            </a:xfrm>
            <a:custGeom>
              <a:avLst/>
              <a:gdLst>
                <a:gd name="T0" fmla="*/ 0 w 100"/>
                <a:gd name="T1" fmla="*/ 65 h 119"/>
                <a:gd name="T2" fmla="*/ 17 w 100"/>
                <a:gd name="T3" fmla="*/ 83 h 119"/>
                <a:gd name="T4" fmla="*/ 39 w 100"/>
                <a:gd name="T5" fmla="*/ 98 h 119"/>
                <a:gd name="T6" fmla="*/ 71 w 100"/>
                <a:gd name="T7" fmla="*/ 119 h 119"/>
                <a:gd name="T8" fmla="*/ 67 w 100"/>
                <a:gd name="T9" fmla="*/ 114 h 119"/>
                <a:gd name="T10" fmla="*/ 59 w 100"/>
                <a:gd name="T11" fmla="*/ 102 h 119"/>
                <a:gd name="T12" fmla="*/ 56 w 100"/>
                <a:gd name="T13" fmla="*/ 95 h 119"/>
                <a:gd name="T14" fmla="*/ 56 w 100"/>
                <a:gd name="T15" fmla="*/ 87 h 119"/>
                <a:gd name="T16" fmla="*/ 57 w 100"/>
                <a:gd name="T17" fmla="*/ 81 h 119"/>
                <a:gd name="T18" fmla="*/ 62 w 100"/>
                <a:gd name="T19" fmla="*/ 75 h 119"/>
                <a:gd name="T20" fmla="*/ 67 w 100"/>
                <a:gd name="T21" fmla="*/ 70 h 119"/>
                <a:gd name="T22" fmla="*/ 72 w 100"/>
                <a:gd name="T23" fmla="*/ 69 h 119"/>
                <a:gd name="T24" fmla="*/ 84 w 100"/>
                <a:gd name="T25" fmla="*/ 61 h 119"/>
                <a:gd name="T26" fmla="*/ 91 w 100"/>
                <a:gd name="T27" fmla="*/ 54 h 119"/>
                <a:gd name="T28" fmla="*/ 96 w 100"/>
                <a:gd name="T29" fmla="*/ 45 h 119"/>
                <a:gd name="T30" fmla="*/ 100 w 100"/>
                <a:gd name="T31" fmla="*/ 36 h 119"/>
                <a:gd name="T32" fmla="*/ 100 w 100"/>
                <a:gd name="T33" fmla="*/ 28 h 119"/>
                <a:gd name="T34" fmla="*/ 98 w 100"/>
                <a:gd name="T35" fmla="*/ 17 h 119"/>
                <a:gd name="T36" fmla="*/ 91 w 100"/>
                <a:gd name="T37" fmla="*/ 8 h 119"/>
                <a:gd name="T38" fmla="*/ 82 w 100"/>
                <a:gd name="T39" fmla="*/ 2 h 119"/>
                <a:gd name="T40" fmla="*/ 70 w 100"/>
                <a:gd name="T41" fmla="*/ 0 h 119"/>
                <a:gd name="T42" fmla="*/ 55 w 100"/>
                <a:gd name="T43" fmla="*/ 4 h 119"/>
                <a:gd name="T44" fmla="*/ 45 w 100"/>
                <a:gd name="T45" fmla="*/ 10 h 119"/>
                <a:gd name="T46" fmla="*/ 29 w 100"/>
                <a:gd name="T47" fmla="*/ 21 h 119"/>
                <a:gd name="T48" fmla="*/ 15 w 100"/>
                <a:gd name="T49" fmla="*/ 38 h 119"/>
                <a:gd name="T50" fmla="*/ 4 w 100"/>
                <a:gd name="T51" fmla="*/ 55 h 119"/>
                <a:gd name="T52" fmla="*/ 0 w 100"/>
                <a:gd name="T53" fmla="*/ 65 h 11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0"/>
                <a:gd name="T82" fmla="*/ 0 h 119"/>
                <a:gd name="T83" fmla="*/ 100 w 100"/>
                <a:gd name="T84" fmla="*/ 119 h 11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0" h="119">
                  <a:moveTo>
                    <a:pt x="0" y="65"/>
                  </a:moveTo>
                  <a:lnTo>
                    <a:pt x="17" y="83"/>
                  </a:lnTo>
                  <a:lnTo>
                    <a:pt x="39" y="98"/>
                  </a:lnTo>
                  <a:lnTo>
                    <a:pt x="71" y="119"/>
                  </a:lnTo>
                  <a:lnTo>
                    <a:pt x="67" y="114"/>
                  </a:lnTo>
                  <a:lnTo>
                    <a:pt x="59" y="102"/>
                  </a:lnTo>
                  <a:lnTo>
                    <a:pt x="56" y="95"/>
                  </a:lnTo>
                  <a:lnTo>
                    <a:pt x="56" y="87"/>
                  </a:lnTo>
                  <a:lnTo>
                    <a:pt x="57" y="81"/>
                  </a:lnTo>
                  <a:lnTo>
                    <a:pt x="62" y="75"/>
                  </a:lnTo>
                  <a:lnTo>
                    <a:pt x="67" y="70"/>
                  </a:lnTo>
                  <a:lnTo>
                    <a:pt x="72" y="69"/>
                  </a:lnTo>
                  <a:lnTo>
                    <a:pt x="84" y="61"/>
                  </a:lnTo>
                  <a:lnTo>
                    <a:pt x="91" y="54"/>
                  </a:lnTo>
                  <a:lnTo>
                    <a:pt x="96" y="45"/>
                  </a:lnTo>
                  <a:lnTo>
                    <a:pt x="100" y="36"/>
                  </a:lnTo>
                  <a:lnTo>
                    <a:pt x="100" y="28"/>
                  </a:lnTo>
                  <a:lnTo>
                    <a:pt x="98" y="17"/>
                  </a:lnTo>
                  <a:lnTo>
                    <a:pt x="91" y="8"/>
                  </a:lnTo>
                  <a:lnTo>
                    <a:pt x="82" y="2"/>
                  </a:lnTo>
                  <a:lnTo>
                    <a:pt x="70" y="0"/>
                  </a:lnTo>
                  <a:lnTo>
                    <a:pt x="55" y="4"/>
                  </a:lnTo>
                  <a:lnTo>
                    <a:pt x="45" y="10"/>
                  </a:lnTo>
                  <a:lnTo>
                    <a:pt x="29" y="21"/>
                  </a:lnTo>
                  <a:lnTo>
                    <a:pt x="15" y="38"/>
                  </a:lnTo>
                  <a:lnTo>
                    <a:pt x="4" y="55"/>
                  </a:lnTo>
                  <a:lnTo>
                    <a:pt x="0" y="65"/>
                  </a:lnTo>
                </a:path>
              </a:pathLst>
            </a:custGeom>
            <a:noFill/>
            <a:ln w="6350" cap="rnd">
              <a:solidFill>
                <a:srgbClr val="005E00"/>
              </a:solidFill>
              <a:prstDash val="solid"/>
              <a:round/>
              <a:headEnd/>
              <a:tailEnd/>
            </a:ln>
          </p:spPr>
          <p:txBody>
            <a:bodyPr/>
            <a:lstStyle/>
            <a:p>
              <a:endParaRPr lang="ru-RU"/>
            </a:p>
          </p:txBody>
        </p:sp>
        <p:sp>
          <p:nvSpPr>
            <p:cNvPr id="162532" name="Freeform 4189"/>
            <p:cNvSpPr>
              <a:spLocks/>
            </p:cNvSpPr>
            <p:nvPr/>
          </p:nvSpPr>
          <p:spPr bwMode="auto">
            <a:xfrm>
              <a:off x="3592" y="2219"/>
              <a:ext cx="107" cy="156"/>
            </a:xfrm>
            <a:custGeom>
              <a:avLst/>
              <a:gdLst>
                <a:gd name="T0" fmla="*/ 22 w 107"/>
                <a:gd name="T1" fmla="*/ 0 h 156"/>
                <a:gd name="T2" fmla="*/ 25 w 107"/>
                <a:gd name="T3" fmla="*/ 10 h 156"/>
                <a:gd name="T4" fmla="*/ 27 w 107"/>
                <a:gd name="T5" fmla="*/ 16 h 156"/>
                <a:gd name="T6" fmla="*/ 28 w 107"/>
                <a:gd name="T7" fmla="*/ 21 h 156"/>
                <a:gd name="T8" fmla="*/ 29 w 107"/>
                <a:gd name="T9" fmla="*/ 24 h 156"/>
                <a:gd name="T10" fmla="*/ 35 w 107"/>
                <a:gd name="T11" fmla="*/ 27 h 156"/>
                <a:gd name="T12" fmla="*/ 38 w 107"/>
                <a:gd name="T13" fmla="*/ 31 h 156"/>
                <a:gd name="T14" fmla="*/ 46 w 107"/>
                <a:gd name="T15" fmla="*/ 36 h 156"/>
                <a:gd name="T16" fmla="*/ 55 w 107"/>
                <a:gd name="T17" fmla="*/ 40 h 156"/>
                <a:gd name="T18" fmla="*/ 59 w 107"/>
                <a:gd name="T19" fmla="*/ 42 h 156"/>
                <a:gd name="T20" fmla="*/ 64 w 107"/>
                <a:gd name="T21" fmla="*/ 46 h 156"/>
                <a:gd name="T22" fmla="*/ 82 w 107"/>
                <a:gd name="T23" fmla="*/ 57 h 156"/>
                <a:gd name="T24" fmla="*/ 87 w 107"/>
                <a:gd name="T25" fmla="*/ 63 h 156"/>
                <a:gd name="T26" fmla="*/ 96 w 107"/>
                <a:gd name="T27" fmla="*/ 72 h 156"/>
                <a:gd name="T28" fmla="*/ 99 w 107"/>
                <a:gd name="T29" fmla="*/ 79 h 156"/>
                <a:gd name="T30" fmla="*/ 102 w 107"/>
                <a:gd name="T31" fmla="*/ 83 h 156"/>
                <a:gd name="T32" fmla="*/ 104 w 107"/>
                <a:gd name="T33" fmla="*/ 90 h 156"/>
                <a:gd name="T34" fmla="*/ 105 w 107"/>
                <a:gd name="T35" fmla="*/ 98 h 156"/>
                <a:gd name="T36" fmla="*/ 107 w 107"/>
                <a:gd name="T37" fmla="*/ 105 h 156"/>
                <a:gd name="T38" fmla="*/ 107 w 107"/>
                <a:gd name="T39" fmla="*/ 111 h 156"/>
                <a:gd name="T40" fmla="*/ 106 w 107"/>
                <a:gd name="T41" fmla="*/ 126 h 156"/>
                <a:gd name="T42" fmla="*/ 104 w 107"/>
                <a:gd name="T43" fmla="*/ 135 h 156"/>
                <a:gd name="T44" fmla="*/ 102 w 107"/>
                <a:gd name="T45" fmla="*/ 145 h 156"/>
                <a:gd name="T46" fmla="*/ 100 w 107"/>
                <a:gd name="T47" fmla="*/ 156 h 156"/>
                <a:gd name="T48" fmla="*/ 97 w 107"/>
                <a:gd name="T49" fmla="*/ 152 h 156"/>
                <a:gd name="T50" fmla="*/ 93 w 107"/>
                <a:gd name="T51" fmla="*/ 145 h 156"/>
                <a:gd name="T52" fmla="*/ 83 w 107"/>
                <a:gd name="T53" fmla="*/ 137 h 156"/>
                <a:gd name="T54" fmla="*/ 76 w 107"/>
                <a:gd name="T55" fmla="*/ 128 h 156"/>
                <a:gd name="T56" fmla="*/ 53 w 107"/>
                <a:gd name="T57" fmla="*/ 113 h 156"/>
                <a:gd name="T58" fmla="*/ 35 w 107"/>
                <a:gd name="T59" fmla="*/ 100 h 156"/>
                <a:gd name="T60" fmla="*/ 22 w 107"/>
                <a:gd name="T61" fmla="*/ 88 h 156"/>
                <a:gd name="T62" fmla="*/ 18 w 107"/>
                <a:gd name="T63" fmla="*/ 83 h 156"/>
                <a:gd name="T64" fmla="*/ 11 w 107"/>
                <a:gd name="T65" fmla="*/ 77 h 156"/>
                <a:gd name="T66" fmla="*/ 5 w 107"/>
                <a:gd name="T67" fmla="*/ 64 h 156"/>
                <a:gd name="T68" fmla="*/ 1 w 107"/>
                <a:gd name="T69" fmla="*/ 60 h 156"/>
                <a:gd name="T70" fmla="*/ 0 w 107"/>
                <a:gd name="T71" fmla="*/ 52 h 156"/>
                <a:gd name="T72" fmla="*/ 0 w 107"/>
                <a:gd name="T73" fmla="*/ 44 h 156"/>
                <a:gd name="T74" fmla="*/ 1 w 107"/>
                <a:gd name="T75" fmla="*/ 37 h 156"/>
                <a:gd name="T76" fmla="*/ 7 w 107"/>
                <a:gd name="T77" fmla="*/ 27 h 156"/>
                <a:gd name="T78" fmla="*/ 9 w 107"/>
                <a:gd name="T79" fmla="*/ 19 h 156"/>
                <a:gd name="T80" fmla="*/ 18 w 107"/>
                <a:gd name="T81" fmla="*/ 7 h 156"/>
                <a:gd name="T82" fmla="*/ 22 w 107"/>
                <a:gd name="T83" fmla="*/ 0 h 15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07"/>
                <a:gd name="T127" fmla="*/ 0 h 156"/>
                <a:gd name="T128" fmla="*/ 107 w 107"/>
                <a:gd name="T129" fmla="*/ 156 h 15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07" h="156">
                  <a:moveTo>
                    <a:pt x="22" y="0"/>
                  </a:moveTo>
                  <a:lnTo>
                    <a:pt x="25" y="10"/>
                  </a:lnTo>
                  <a:lnTo>
                    <a:pt x="27" y="16"/>
                  </a:lnTo>
                  <a:lnTo>
                    <a:pt x="28" y="21"/>
                  </a:lnTo>
                  <a:lnTo>
                    <a:pt x="29" y="24"/>
                  </a:lnTo>
                  <a:lnTo>
                    <a:pt x="35" y="27"/>
                  </a:lnTo>
                  <a:lnTo>
                    <a:pt x="38" y="31"/>
                  </a:lnTo>
                  <a:lnTo>
                    <a:pt x="46" y="36"/>
                  </a:lnTo>
                  <a:lnTo>
                    <a:pt x="55" y="40"/>
                  </a:lnTo>
                  <a:lnTo>
                    <a:pt x="59" y="42"/>
                  </a:lnTo>
                  <a:lnTo>
                    <a:pt x="64" y="46"/>
                  </a:lnTo>
                  <a:lnTo>
                    <a:pt x="82" y="57"/>
                  </a:lnTo>
                  <a:lnTo>
                    <a:pt x="87" y="63"/>
                  </a:lnTo>
                  <a:lnTo>
                    <a:pt x="96" y="72"/>
                  </a:lnTo>
                  <a:lnTo>
                    <a:pt x="99" y="79"/>
                  </a:lnTo>
                  <a:lnTo>
                    <a:pt x="102" y="83"/>
                  </a:lnTo>
                  <a:lnTo>
                    <a:pt x="104" y="90"/>
                  </a:lnTo>
                  <a:lnTo>
                    <a:pt x="105" y="98"/>
                  </a:lnTo>
                  <a:lnTo>
                    <a:pt x="107" y="105"/>
                  </a:lnTo>
                  <a:lnTo>
                    <a:pt x="107" y="111"/>
                  </a:lnTo>
                  <a:lnTo>
                    <a:pt x="106" y="126"/>
                  </a:lnTo>
                  <a:lnTo>
                    <a:pt x="104" y="135"/>
                  </a:lnTo>
                  <a:lnTo>
                    <a:pt x="102" y="145"/>
                  </a:lnTo>
                  <a:lnTo>
                    <a:pt x="100" y="156"/>
                  </a:lnTo>
                  <a:lnTo>
                    <a:pt x="97" y="152"/>
                  </a:lnTo>
                  <a:lnTo>
                    <a:pt x="93" y="145"/>
                  </a:lnTo>
                  <a:lnTo>
                    <a:pt x="83" y="137"/>
                  </a:lnTo>
                  <a:lnTo>
                    <a:pt x="76" y="128"/>
                  </a:lnTo>
                  <a:lnTo>
                    <a:pt x="53" y="113"/>
                  </a:lnTo>
                  <a:lnTo>
                    <a:pt x="35" y="100"/>
                  </a:lnTo>
                  <a:lnTo>
                    <a:pt x="22" y="88"/>
                  </a:lnTo>
                  <a:lnTo>
                    <a:pt x="18" y="83"/>
                  </a:lnTo>
                  <a:lnTo>
                    <a:pt x="11" y="77"/>
                  </a:lnTo>
                  <a:lnTo>
                    <a:pt x="5" y="64"/>
                  </a:lnTo>
                  <a:lnTo>
                    <a:pt x="1" y="60"/>
                  </a:lnTo>
                  <a:lnTo>
                    <a:pt x="0" y="52"/>
                  </a:lnTo>
                  <a:lnTo>
                    <a:pt x="0" y="44"/>
                  </a:lnTo>
                  <a:lnTo>
                    <a:pt x="1" y="37"/>
                  </a:lnTo>
                  <a:lnTo>
                    <a:pt x="7" y="27"/>
                  </a:lnTo>
                  <a:lnTo>
                    <a:pt x="9" y="19"/>
                  </a:lnTo>
                  <a:lnTo>
                    <a:pt x="18" y="7"/>
                  </a:lnTo>
                  <a:lnTo>
                    <a:pt x="22" y="0"/>
                  </a:lnTo>
                  <a:close/>
                </a:path>
              </a:pathLst>
            </a:custGeom>
            <a:solidFill>
              <a:srgbClr val="6EB25C"/>
            </a:solidFill>
            <a:ln w="9525">
              <a:noFill/>
              <a:round/>
              <a:headEnd/>
              <a:tailEnd/>
            </a:ln>
          </p:spPr>
          <p:txBody>
            <a:bodyPr/>
            <a:lstStyle/>
            <a:p>
              <a:endParaRPr lang="ru-RU"/>
            </a:p>
          </p:txBody>
        </p:sp>
        <p:sp>
          <p:nvSpPr>
            <p:cNvPr id="162533" name="Freeform 4190"/>
            <p:cNvSpPr>
              <a:spLocks/>
            </p:cNvSpPr>
            <p:nvPr/>
          </p:nvSpPr>
          <p:spPr bwMode="auto">
            <a:xfrm>
              <a:off x="3592" y="2219"/>
              <a:ext cx="104" cy="156"/>
            </a:xfrm>
            <a:custGeom>
              <a:avLst/>
              <a:gdLst>
                <a:gd name="T0" fmla="*/ 22 w 104"/>
                <a:gd name="T1" fmla="*/ 0 h 156"/>
                <a:gd name="T2" fmla="*/ 29 w 104"/>
                <a:gd name="T3" fmla="*/ 22 h 156"/>
                <a:gd name="T4" fmla="*/ 38 w 104"/>
                <a:gd name="T5" fmla="*/ 30 h 156"/>
                <a:gd name="T6" fmla="*/ 45 w 104"/>
                <a:gd name="T7" fmla="*/ 35 h 156"/>
                <a:gd name="T8" fmla="*/ 64 w 104"/>
                <a:gd name="T9" fmla="*/ 46 h 156"/>
                <a:gd name="T10" fmla="*/ 81 w 104"/>
                <a:gd name="T11" fmla="*/ 57 h 156"/>
                <a:gd name="T12" fmla="*/ 95 w 104"/>
                <a:gd name="T13" fmla="*/ 72 h 156"/>
                <a:gd name="T14" fmla="*/ 101 w 104"/>
                <a:gd name="T15" fmla="*/ 83 h 156"/>
                <a:gd name="T16" fmla="*/ 104 w 104"/>
                <a:gd name="T17" fmla="*/ 98 h 156"/>
                <a:gd name="T18" fmla="*/ 104 w 104"/>
                <a:gd name="T19" fmla="*/ 126 h 156"/>
                <a:gd name="T20" fmla="*/ 99 w 104"/>
                <a:gd name="T21" fmla="*/ 156 h 156"/>
                <a:gd name="T22" fmla="*/ 92 w 104"/>
                <a:gd name="T23" fmla="*/ 145 h 156"/>
                <a:gd name="T24" fmla="*/ 75 w 104"/>
                <a:gd name="T25" fmla="*/ 128 h 156"/>
                <a:gd name="T26" fmla="*/ 53 w 104"/>
                <a:gd name="T27" fmla="*/ 113 h 156"/>
                <a:gd name="T28" fmla="*/ 34 w 104"/>
                <a:gd name="T29" fmla="*/ 98 h 156"/>
                <a:gd name="T30" fmla="*/ 12 w 104"/>
                <a:gd name="T31" fmla="*/ 76 h 156"/>
                <a:gd name="T32" fmla="*/ 5 w 104"/>
                <a:gd name="T33" fmla="*/ 64 h 156"/>
                <a:gd name="T34" fmla="*/ 0 w 104"/>
                <a:gd name="T35" fmla="*/ 52 h 156"/>
                <a:gd name="T36" fmla="*/ 0 w 104"/>
                <a:gd name="T37" fmla="*/ 44 h 156"/>
                <a:gd name="T38" fmla="*/ 1 w 104"/>
                <a:gd name="T39" fmla="*/ 35 h 156"/>
                <a:gd name="T40" fmla="*/ 9 w 104"/>
                <a:gd name="T41" fmla="*/ 19 h 156"/>
                <a:gd name="T42" fmla="*/ 22 w 104"/>
                <a:gd name="T43" fmla="*/ 0 h 15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04"/>
                <a:gd name="T67" fmla="*/ 0 h 156"/>
                <a:gd name="T68" fmla="*/ 104 w 104"/>
                <a:gd name="T69" fmla="*/ 156 h 15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04" h="156">
                  <a:moveTo>
                    <a:pt x="22" y="0"/>
                  </a:moveTo>
                  <a:lnTo>
                    <a:pt x="29" y="22"/>
                  </a:lnTo>
                  <a:lnTo>
                    <a:pt x="38" y="30"/>
                  </a:lnTo>
                  <a:lnTo>
                    <a:pt x="45" y="35"/>
                  </a:lnTo>
                  <a:lnTo>
                    <a:pt x="64" y="46"/>
                  </a:lnTo>
                  <a:lnTo>
                    <a:pt x="81" y="57"/>
                  </a:lnTo>
                  <a:lnTo>
                    <a:pt x="95" y="72"/>
                  </a:lnTo>
                  <a:lnTo>
                    <a:pt x="101" y="83"/>
                  </a:lnTo>
                  <a:lnTo>
                    <a:pt x="104" y="98"/>
                  </a:lnTo>
                  <a:lnTo>
                    <a:pt x="104" y="126"/>
                  </a:lnTo>
                  <a:lnTo>
                    <a:pt x="99" y="156"/>
                  </a:lnTo>
                  <a:lnTo>
                    <a:pt x="92" y="145"/>
                  </a:lnTo>
                  <a:lnTo>
                    <a:pt x="75" y="128"/>
                  </a:lnTo>
                  <a:lnTo>
                    <a:pt x="53" y="113"/>
                  </a:lnTo>
                  <a:lnTo>
                    <a:pt x="34" y="98"/>
                  </a:lnTo>
                  <a:lnTo>
                    <a:pt x="12" y="76"/>
                  </a:lnTo>
                  <a:lnTo>
                    <a:pt x="5" y="64"/>
                  </a:lnTo>
                  <a:lnTo>
                    <a:pt x="0" y="52"/>
                  </a:lnTo>
                  <a:lnTo>
                    <a:pt x="0" y="44"/>
                  </a:lnTo>
                  <a:lnTo>
                    <a:pt x="1" y="35"/>
                  </a:lnTo>
                  <a:lnTo>
                    <a:pt x="9" y="19"/>
                  </a:lnTo>
                  <a:lnTo>
                    <a:pt x="22" y="0"/>
                  </a:lnTo>
                </a:path>
              </a:pathLst>
            </a:custGeom>
            <a:noFill/>
            <a:ln w="6350" cap="rnd">
              <a:solidFill>
                <a:srgbClr val="005E00"/>
              </a:solidFill>
              <a:prstDash val="solid"/>
              <a:round/>
              <a:headEnd/>
              <a:tailEnd/>
            </a:ln>
          </p:spPr>
          <p:txBody>
            <a:bodyPr/>
            <a:lstStyle/>
            <a:p>
              <a:endParaRPr lang="ru-RU"/>
            </a:p>
          </p:txBody>
        </p:sp>
        <p:sp>
          <p:nvSpPr>
            <p:cNvPr id="162534" name="Freeform 4191"/>
            <p:cNvSpPr>
              <a:spLocks/>
            </p:cNvSpPr>
            <p:nvPr/>
          </p:nvSpPr>
          <p:spPr bwMode="auto">
            <a:xfrm>
              <a:off x="3590" y="2395"/>
              <a:ext cx="97" cy="97"/>
            </a:xfrm>
            <a:custGeom>
              <a:avLst/>
              <a:gdLst>
                <a:gd name="T0" fmla="*/ 16 w 97"/>
                <a:gd name="T1" fmla="*/ 0 h 97"/>
                <a:gd name="T2" fmla="*/ 21 w 97"/>
                <a:gd name="T3" fmla="*/ 10 h 97"/>
                <a:gd name="T4" fmla="*/ 26 w 97"/>
                <a:gd name="T5" fmla="*/ 17 h 97"/>
                <a:gd name="T6" fmla="*/ 30 w 97"/>
                <a:gd name="T7" fmla="*/ 25 h 97"/>
                <a:gd name="T8" fmla="*/ 35 w 97"/>
                <a:gd name="T9" fmla="*/ 29 h 97"/>
                <a:gd name="T10" fmla="*/ 39 w 97"/>
                <a:gd name="T11" fmla="*/ 32 h 97"/>
                <a:gd name="T12" fmla="*/ 48 w 97"/>
                <a:gd name="T13" fmla="*/ 36 h 97"/>
                <a:gd name="T14" fmla="*/ 56 w 97"/>
                <a:gd name="T15" fmla="*/ 41 h 97"/>
                <a:gd name="T16" fmla="*/ 65 w 97"/>
                <a:gd name="T17" fmla="*/ 47 h 97"/>
                <a:gd name="T18" fmla="*/ 75 w 97"/>
                <a:gd name="T19" fmla="*/ 54 h 97"/>
                <a:gd name="T20" fmla="*/ 84 w 97"/>
                <a:gd name="T21" fmla="*/ 59 h 97"/>
                <a:gd name="T22" fmla="*/ 90 w 97"/>
                <a:gd name="T23" fmla="*/ 65 h 97"/>
                <a:gd name="T24" fmla="*/ 94 w 97"/>
                <a:gd name="T25" fmla="*/ 70 h 97"/>
                <a:gd name="T26" fmla="*/ 97 w 97"/>
                <a:gd name="T27" fmla="*/ 74 h 97"/>
                <a:gd name="T28" fmla="*/ 97 w 97"/>
                <a:gd name="T29" fmla="*/ 79 h 97"/>
                <a:gd name="T30" fmla="*/ 97 w 97"/>
                <a:gd name="T31" fmla="*/ 84 h 97"/>
                <a:gd name="T32" fmla="*/ 96 w 97"/>
                <a:gd name="T33" fmla="*/ 87 h 97"/>
                <a:gd name="T34" fmla="*/ 90 w 97"/>
                <a:gd name="T35" fmla="*/ 92 h 97"/>
                <a:gd name="T36" fmla="*/ 86 w 97"/>
                <a:gd name="T37" fmla="*/ 94 h 97"/>
                <a:gd name="T38" fmla="*/ 81 w 97"/>
                <a:gd name="T39" fmla="*/ 95 h 97"/>
                <a:gd name="T40" fmla="*/ 75 w 97"/>
                <a:gd name="T41" fmla="*/ 97 h 97"/>
                <a:gd name="T42" fmla="*/ 67 w 97"/>
                <a:gd name="T43" fmla="*/ 97 h 97"/>
                <a:gd name="T44" fmla="*/ 51 w 97"/>
                <a:gd name="T45" fmla="*/ 97 h 97"/>
                <a:gd name="T46" fmla="*/ 37 w 97"/>
                <a:gd name="T47" fmla="*/ 94 h 97"/>
                <a:gd name="T48" fmla="*/ 29 w 97"/>
                <a:gd name="T49" fmla="*/ 90 h 97"/>
                <a:gd name="T50" fmla="*/ 23 w 97"/>
                <a:gd name="T51" fmla="*/ 87 h 97"/>
                <a:gd name="T52" fmla="*/ 17 w 97"/>
                <a:gd name="T53" fmla="*/ 83 h 97"/>
                <a:gd name="T54" fmla="*/ 11 w 97"/>
                <a:gd name="T55" fmla="*/ 79 h 97"/>
                <a:gd name="T56" fmla="*/ 5 w 97"/>
                <a:gd name="T57" fmla="*/ 68 h 97"/>
                <a:gd name="T58" fmla="*/ 2 w 97"/>
                <a:gd name="T59" fmla="*/ 62 h 97"/>
                <a:gd name="T60" fmla="*/ 0 w 97"/>
                <a:gd name="T61" fmla="*/ 54 h 97"/>
                <a:gd name="T62" fmla="*/ 0 w 97"/>
                <a:gd name="T63" fmla="*/ 51 h 97"/>
                <a:gd name="T64" fmla="*/ 0 w 97"/>
                <a:gd name="T65" fmla="*/ 46 h 97"/>
                <a:gd name="T66" fmla="*/ 2 w 97"/>
                <a:gd name="T67" fmla="*/ 36 h 97"/>
                <a:gd name="T68" fmla="*/ 4 w 97"/>
                <a:gd name="T69" fmla="*/ 27 h 97"/>
                <a:gd name="T70" fmla="*/ 7 w 97"/>
                <a:gd name="T71" fmla="*/ 19 h 97"/>
                <a:gd name="T72" fmla="*/ 13 w 97"/>
                <a:gd name="T73" fmla="*/ 4 h 97"/>
                <a:gd name="T74" fmla="*/ 16 w 97"/>
                <a:gd name="T75" fmla="*/ 0 h 9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7"/>
                <a:gd name="T115" fmla="*/ 0 h 97"/>
                <a:gd name="T116" fmla="*/ 97 w 97"/>
                <a:gd name="T117" fmla="*/ 97 h 9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7" h="97">
                  <a:moveTo>
                    <a:pt x="16" y="0"/>
                  </a:moveTo>
                  <a:lnTo>
                    <a:pt x="21" y="10"/>
                  </a:lnTo>
                  <a:lnTo>
                    <a:pt x="26" y="17"/>
                  </a:lnTo>
                  <a:lnTo>
                    <a:pt x="30" y="25"/>
                  </a:lnTo>
                  <a:lnTo>
                    <a:pt x="35" y="29"/>
                  </a:lnTo>
                  <a:lnTo>
                    <a:pt x="39" y="32"/>
                  </a:lnTo>
                  <a:lnTo>
                    <a:pt x="48" y="36"/>
                  </a:lnTo>
                  <a:lnTo>
                    <a:pt x="56" y="41"/>
                  </a:lnTo>
                  <a:lnTo>
                    <a:pt x="65" y="47"/>
                  </a:lnTo>
                  <a:lnTo>
                    <a:pt x="75" y="54"/>
                  </a:lnTo>
                  <a:lnTo>
                    <a:pt x="84" y="59"/>
                  </a:lnTo>
                  <a:lnTo>
                    <a:pt x="90" y="65"/>
                  </a:lnTo>
                  <a:lnTo>
                    <a:pt x="94" y="70"/>
                  </a:lnTo>
                  <a:lnTo>
                    <a:pt x="97" y="74"/>
                  </a:lnTo>
                  <a:lnTo>
                    <a:pt x="97" y="79"/>
                  </a:lnTo>
                  <a:lnTo>
                    <a:pt x="97" y="84"/>
                  </a:lnTo>
                  <a:lnTo>
                    <a:pt x="96" y="87"/>
                  </a:lnTo>
                  <a:lnTo>
                    <a:pt x="90" y="92"/>
                  </a:lnTo>
                  <a:lnTo>
                    <a:pt x="86" y="94"/>
                  </a:lnTo>
                  <a:lnTo>
                    <a:pt x="81" y="95"/>
                  </a:lnTo>
                  <a:lnTo>
                    <a:pt x="75" y="97"/>
                  </a:lnTo>
                  <a:lnTo>
                    <a:pt x="67" y="97"/>
                  </a:lnTo>
                  <a:lnTo>
                    <a:pt x="51" y="97"/>
                  </a:lnTo>
                  <a:lnTo>
                    <a:pt x="37" y="94"/>
                  </a:lnTo>
                  <a:lnTo>
                    <a:pt x="29" y="90"/>
                  </a:lnTo>
                  <a:lnTo>
                    <a:pt x="23" y="87"/>
                  </a:lnTo>
                  <a:lnTo>
                    <a:pt x="17" y="83"/>
                  </a:lnTo>
                  <a:lnTo>
                    <a:pt x="11" y="79"/>
                  </a:lnTo>
                  <a:lnTo>
                    <a:pt x="5" y="68"/>
                  </a:lnTo>
                  <a:lnTo>
                    <a:pt x="2" y="62"/>
                  </a:lnTo>
                  <a:lnTo>
                    <a:pt x="0" y="54"/>
                  </a:lnTo>
                  <a:lnTo>
                    <a:pt x="0" y="51"/>
                  </a:lnTo>
                  <a:lnTo>
                    <a:pt x="0" y="46"/>
                  </a:lnTo>
                  <a:lnTo>
                    <a:pt x="2" y="36"/>
                  </a:lnTo>
                  <a:lnTo>
                    <a:pt x="4" y="27"/>
                  </a:lnTo>
                  <a:lnTo>
                    <a:pt x="7" y="19"/>
                  </a:lnTo>
                  <a:lnTo>
                    <a:pt x="13" y="4"/>
                  </a:lnTo>
                  <a:lnTo>
                    <a:pt x="16" y="0"/>
                  </a:lnTo>
                  <a:close/>
                </a:path>
              </a:pathLst>
            </a:custGeom>
            <a:solidFill>
              <a:srgbClr val="6EB25C"/>
            </a:solidFill>
            <a:ln w="9525">
              <a:noFill/>
              <a:round/>
              <a:headEnd/>
              <a:tailEnd/>
            </a:ln>
          </p:spPr>
          <p:txBody>
            <a:bodyPr/>
            <a:lstStyle/>
            <a:p>
              <a:endParaRPr lang="ru-RU"/>
            </a:p>
          </p:txBody>
        </p:sp>
        <p:sp>
          <p:nvSpPr>
            <p:cNvPr id="162535" name="Freeform 4192"/>
            <p:cNvSpPr>
              <a:spLocks/>
            </p:cNvSpPr>
            <p:nvPr/>
          </p:nvSpPr>
          <p:spPr bwMode="auto">
            <a:xfrm>
              <a:off x="3590" y="2395"/>
              <a:ext cx="97" cy="97"/>
            </a:xfrm>
            <a:custGeom>
              <a:avLst/>
              <a:gdLst>
                <a:gd name="T0" fmla="*/ 16 w 97"/>
                <a:gd name="T1" fmla="*/ 0 h 97"/>
                <a:gd name="T2" fmla="*/ 21 w 97"/>
                <a:gd name="T3" fmla="*/ 10 h 97"/>
                <a:gd name="T4" fmla="*/ 30 w 97"/>
                <a:gd name="T5" fmla="*/ 25 h 97"/>
                <a:gd name="T6" fmla="*/ 40 w 97"/>
                <a:gd name="T7" fmla="*/ 32 h 97"/>
                <a:gd name="T8" fmla="*/ 48 w 97"/>
                <a:gd name="T9" fmla="*/ 36 h 97"/>
                <a:gd name="T10" fmla="*/ 56 w 97"/>
                <a:gd name="T11" fmla="*/ 41 h 97"/>
                <a:gd name="T12" fmla="*/ 65 w 97"/>
                <a:gd name="T13" fmla="*/ 47 h 97"/>
                <a:gd name="T14" fmla="*/ 84 w 97"/>
                <a:gd name="T15" fmla="*/ 59 h 97"/>
                <a:gd name="T16" fmla="*/ 90 w 97"/>
                <a:gd name="T17" fmla="*/ 65 h 97"/>
                <a:gd name="T18" fmla="*/ 94 w 97"/>
                <a:gd name="T19" fmla="*/ 68 h 97"/>
                <a:gd name="T20" fmla="*/ 97 w 97"/>
                <a:gd name="T21" fmla="*/ 74 h 97"/>
                <a:gd name="T22" fmla="*/ 97 w 97"/>
                <a:gd name="T23" fmla="*/ 84 h 97"/>
                <a:gd name="T24" fmla="*/ 92 w 97"/>
                <a:gd name="T25" fmla="*/ 90 h 97"/>
                <a:gd name="T26" fmla="*/ 81 w 97"/>
                <a:gd name="T27" fmla="*/ 95 h 97"/>
                <a:gd name="T28" fmla="*/ 67 w 97"/>
                <a:gd name="T29" fmla="*/ 97 h 97"/>
                <a:gd name="T30" fmla="*/ 37 w 97"/>
                <a:gd name="T31" fmla="*/ 92 h 97"/>
                <a:gd name="T32" fmla="*/ 23 w 97"/>
                <a:gd name="T33" fmla="*/ 87 h 97"/>
                <a:gd name="T34" fmla="*/ 17 w 97"/>
                <a:gd name="T35" fmla="*/ 83 h 97"/>
                <a:gd name="T36" fmla="*/ 13 w 97"/>
                <a:gd name="T37" fmla="*/ 78 h 97"/>
                <a:gd name="T38" fmla="*/ 5 w 97"/>
                <a:gd name="T39" fmla="*/ 67 h 97"/>
                <a:gd name="T40" fmla="*/ 0 w 97"/>
                <a:gd name="T41" fmla="*/ 54 h 97"/>
                <a:gd name="T42" fmla="*/ 2 w 97"/>
                <a:gd name="T43" fmla="*/ 36 h 97"/>
                <a:gd name="T44" fmla="*/ 7 w 97"/>
                <a:gd name="T45" fmla="*/ 19 h 97"/>
                <a:gd name="T46" fmla="*/ 16 w 97"/>
                <a:gd name="T47" fmla="*/ 0 h 9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7"/>
                <a:gd name="T73" fmla="*/ 0 h 97"/>
                <a:gd name="T74" fmla="*/ 97 w 97"/>
                <a:gd name="T75" fmla="*/ 97 h 9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7" h="97">
                  <a:moveTo>
                    <a:pt x="16" y="0"/>
                  </a:moveTo>
                  <a:lnTo>
                    <a:pt x="21" y="10"/>
                  </a:lnTo>
                  <a:lnTo>
                    <a:pt x="30" y="25"/>
                  </a:lnTo>
                  <a:lnTo>
                    <a:pt x="40" y="32"/>
                  </a:lnTo>
                  <a:lnTo>
                    <a:pt x="48" y="36"/>
                  </a:lnTo>
                  <a:lnTo>
                    <a:pt x="56" y="41"/>
                  </a:lnTo>
                  <a:lnTo>
                    <a:pt x="65" y="47"/>
                  </a:lnTo>
                  <a:lnTo>
                    <a:pt x="84" y="59"/>
                  </a:lnTo>
                  <a:lnTo>
                    <a:pt x="90" y="65"/>
                  </a:lnTo>
                  <a:lnTo>
                    <a:pt x="94" y="68"/>
                  </a:lnTo>
                  <a:lnTo>
                    <a:pt x="97" y="74"/>
                  </a:lnTo>
                  <a:lnTo>
                    <a:pt x="97" y="84"/>
                  </a:lnTo>
                  <a:lnTo>
                    <a:pt x="92" y="90"/>
                  </a:lnTo>
                  <a:lnTo>
                    <a:pt x="81" y="95"/>
                  </a:lnTo>
                  <a:lnTo>
                    <a:pt x="67" y="97"/>
                  </a:lnTo>
                  <a:lnTo>
                    <a:pt x="37" y="92"/>
                  </a:lnTo>
                  <a:lnTo>
                    <a:pt x="23" y="87"/>
                  </a:lnTo>
                  <a:lnTo>
                    <a:pt x="17" y="83"/>
                  </a:lnTo>
                  <a:lnTo>
                    <a:pt x="13" y="78"/>
                  </a:lnTo>
                  <a:lnTo>
                    <a:pt x="5" y="67"/>
                  </a:lnTo>
                  <a:lnTo>
                    <a:pt x="0" y="54"/>
                  </a:lnTo>
                  <a:lnTo>
                    <a:pt x="2" y="36"/>
                  </a:lnTo>
                  <a:lnTo>
                    <a:pt x="7" y="19"/>
                  </a:lnTo>
                  <a:lnTo>
                    <a:pt x="16" y="0"/>
                  </a:lnTo>
                </a:path>
              </a:pathLst>
            </a:custGeom>
            <a:noFill/>
            <a:ln w="6350" cap="rnd">
              <a:solidFill>
                <a:srgbClr val="005E00"/>
              </a:solidFill>
              <a:prstDash val="solid"/>
              <a:round/>
              <a:headEnd/>
              <a:tailEnd/>
            </a:ln>
          </p:spPr>
          <p:txBody>
            <a:bodyPr/>
            <a:lstStyle/>
            <a:p>
              <a:endParaRPr lang="ru-RU"/>
            </a:p>
          </p:txBody>
        </p:sp>
        <p:sp>
          <p:nvSpPr>
            <p:cNvPr id="162536" name="Freeform 4193"/>
            <p:cNvSpPr>
              <a:spLocks/>
            </p:cNvSpPr>
            <p:nvPr/>
          </p:nvSpPr>
          <p:spPr bwMode="auto">
            <a:xfrm>
              <a:off x="3223" y="2498"/>
              <a:ext cx="73" cy="53"/>
            </a:xfrm>
            <a:custGeom>
              <a:avLst/>
              <a:gdLst>
                <a:gd name="T0" fmla="*/ 2 w 73"/>
                <a:gd name="T1" fmla="*/ 50 h 53"/>
                <a:gd name="T2" fmla="*/ 7 w 73"/>
                <a:gd name="T3" fmla="*/ 47 h 53"/>
                <a:gd name="T4" fmla="*/ 13 w 73"/>
                <a:gd name="T5" fmla="*/ 41 h 53"/>
                <a:gd name="T6" fmla="*/ 19 w 73"/>
                <a:gd name="T7" fmla="*/ 35 h 53"/>
                <a:gd name="T8" fmla="*/ 20 w 73"/>
                <a:gd name="T9" fmla="*/ 32 h 53"/>
                <a:gd name="T10" fmla="*/ 22 w 73"/>
                <a:gd name="T11" fmla="*/ 29 h 53"/>
                <a:gd name="T12" fmla="*/ 24 w 73"/>
                <a:gd name="T13" fmla="*/ 24 h 53"/>
                <a:gd name="T14" fmla="*/ 24 w 73"/>
                <a:gd name="T15" fmla="*/ 19 h 53"/>
                <a:gd name="T16" fmla="*/ 20 w 73"/>
                <a:gd name="T17" fmla="*/ 10 h 53"/>
                <a:gd name="T18" fmla="*/ 17 w 73"/>
                <a:gd name="T19" fmla="*/ 0 h 53"/>
                <a:gd name="T20" fmla="*/ 31 w 73"/>
                <a:gd name="T21" fmla="*/ 8 h 53"/>
                <a:gd name="T22" fmla="*/ 42 w 73"/>
                <a:gd name="T23" fmla="*/ 18 h 53"/>
                <a:gd name="T24" fmla="*/ 53 w 73"/>
                <a:gd name="T25" fmla="*/ 26 h 53"/>
                <a:gd name="T26" fmla="*/ 66 w 73"/>
                <a:gd name="T27" fmla="*/ 39 h 53"/>
                <a:gd name="T28" fmla="*/ 73 w 73"/>
                <a:gd name="T29" fmla="*/ 45 h 53"/>
                <a:gd name="T30" fmla="*/ 61 w 73"/>
                <a:gd name="T31" fmla="*/ 48 h 53"/>
                <a:gd name="T32" fmla="*/ 35 w 73"/>
                <a:gd name="T33" fmla="*/ 51 h 53"/>
                <a:gd name="T34" fmla="*/ 20 w 73"/>
                <a:gd name="T35" fmla="*/ 53 h 53"/>
                <a:gd name="T36" fmla="*/ 8 w 73"/>
                <a:gd name="T37" fmla="*/ 53 h 53"/>
                <a:gd name="T38" fmla="*/ 2 w 73"/>
                <a:gd name="T39" fmla="*/ 53 h 53"/>
                <a:gd name="T40" fmla="*/ 0 w 73"/>
                <a:gd name="T41" fmla="*/ 51 h 53"/>
                <a:gd name="T42" fmla="*/ 2 w 73"/>
                <a:gd name="T43" fmla="*/ 50 h 5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73"/>
                <a:gd name="T67" fmla="*/ 0 h 53"/>
                <a:gd name="T68" fmla="*/ 73 w 73"/>
                <a:gd name="T69" fmla="*/ 53 h 5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73" h="53">
                  <a:moveTo>
                    <a:pt x="2" y="50"/>
                  </a:moveTo>
                  <a:lnTo>
                    <a:pt x="7" y="47"/>
                  </a:lnTo>
                  <a:lnTo>
                    <a:pt x="13" y="41"/>
                  </a:lnTo>
                  <a:lnTo>
                    <a:pt x="19" y="35"/>
                  </a:lnTo>
                  <a:lnTo>
                    <a:pt x="20" y="32"/>
                  </a:lnTo>
                  <a:lnTo>
                    <a:pt x="22" y="29"/>
                  </a:lnTo>
                  <a:lnTo>
                    <a:pt x="24" y="24"/>
                  </a:lnTo>
                  <a:lnTo>
                    <a:pt x="24" y="19"/>
                  </a:lnTo>
                  <a:lnTo>
                    <a:pt x="20" y="10"/>
                  </a:lnTo>
                  <a:lnTo>
                    <a:pt x="17" y="0"/>
                  </a:lnTo>
                  <a:lnTo>
                    <a:pt x="31" y="8"/>
                  </a:lnTo>
                  <a:lnTo>
                    <a:pt x="42" y="18"/>
                  </a:lnTo>
                  <a:lnTo>
                    <a:pt x="53" y="26"/>
                  </a:lnTo>
                  <a:lnTo>
                    <a:pt x="66" y="39"/>
                  </a:lnTo>
                  <a:lnTo>
                    <a:pt x="73" y="45"/>
                  </a:lnTo>
                  <a:lnTo>
                    <a:pt x="61" y="48"/>
                  </a:lnTo>
                  <a:lnTo>
                    <a:pt x="35" y="51"/>
                  </a:lnTo>
                  <a:lnTo>
                    <a:pt x="20" y="53"/>
                  </a:lnTo>
                  <a:lnTo>
                    <a:pt x="8" y="53"/>
                  </a:lnTo>
                  <a:lnTo>
                    <a:pt x="2" y="53"/>
                  </a:lnTo>
                  <a:lnTo>
                    <a:pt x="0" y="51"/>
                  </a:lnTo>
                  <a:lnTo>
                    <a:pt x="2" y="50"/>
                  </a:lnTo>
                  <a:close/>
                </a:path>
              </a:pathLst>
            </a:custGeom>
            <a:solidFill>
              <a:srgbClr val="908E8E"/>
            </a:solidFill>
            <a:ln w="9525">
              <a:noFill/>
              <a:round/>
              <a:headEnd/>
              <a:tailEnd/>
            </a:ln>
          </p:spPr>
          <p:txBody>
            <a:bodyPr/>
            <a:lstStyle/>
            <a:p>
              <a:endParaRPr lang="ru-RU"/>
            </a:p>
          </p:txBody>
        </p:sp>
        <p:sp>
          <p:nvSpPr>
            <p:cNvPr id="162537" name="Freeform 4194"/>
            <p:cNvSpPr>
              <a:spLocks/>
            </p:cNvSpPr>
            <p:nvPr/>
          </p:nvSpPr>
          <p:spPr bwMode="auto">
            <a:xfrm>
              <a:off x="3226" y="2498"/>
              <a:ext cx="72" cy="53"/>
            </a:xfrm>
            <a:custGeom>
              <a:avLst/>
              <a:gdLst>
                <a:gd name="T0" fmla="*/ 0 w 72"/>
                <a:gd name="T1" fmla="*/ 50 h 53"/>
                <a:gd name="T2" fmla="*/ 11 w 72"/>
                <a:gd name="T3" fmla="*/ 41 h 53"/>
                <a:gd name="T4" fmla="*/ 17 w 72"/>
                <a:gd name="T5" fmla="*/ 35 h 53"/>
                <a:gd name="T6" fmla="*/ 20 w 72"/>
                <a:gd name="T7" fmla="*/ 29 h 53"/>
                <a:gd name="T8" fmla="*/ 22 w 72"/>
                <a:gd name="T9" fmla="*/ 19 h 53"/>
                <a:gd name="T10" fmla="*/ 20 w 72"/>
                <a:gd name="T11" fmla="*/ 10 h 53"/>
                <a:gd name="T12" fmla="*/ 15 w 72"/>
                <a:gd name="T13" fmla="*/ 0 h 53"/>
                <a:gd name="T14" fmla="*/ 30 w 72"/>
                <a:gd name="T15" fmla="*/ 8 h 53"/>
                <a:gd name="T16" fmla="*/ 51 w 72"/>
                <a:gd name="T17" fmla="*/ 26 h 53"/>
                <a:gd name="T18" fmla="*/ 72 w 72"/>
                <a:gd name="T19" fmla="*/ 45 h 53"/>
                <a:gd name="T20" fmla="*/ 33 w 72"/>
                <a:gd name="T21" fmla="*/ 51 h 53"/>
                <a:gd name="T22" fmla="*/ 6 w 72"/>
                <a:gd name="T23" fmla="*/ 53 h 53"/>
                <a:gd name="T24" fmla="*/ 0 w 72"/>
                <a:gd name="T25" fmla="*/ 53 h 53"/>
                <a:gd name="T26" fmla="*/ 0 w 72"/>
                <a:gd name="T27" fmla="*/ 50 h 5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2"/>
                <a:gd name="T43" fmla="*/ 0 h 53"/>
                <a:gd name="T44" fmla="*/ 72 w 72"/>
                <a:gd name="T45" fmla="*/ 53 h 5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2" h="53">
                  <a:moveTo>
                    <a:pt x="0" y="50"/>
                  </a:moveTo>
                  <a:lnTo>
                    <a:pt x="11" y="41"/>
                  </a:lnTo>
                  <a:lnTo>
                    <a:pt x="17" y="35"/>
                  </a:lnTo>
                  <a:lnTo>
                    <a:pt x="20" y="29"/>
                  </a:lnTo>
                  <a:lnTo>
                    <a:pt x="22" y="19"/>
                  </a:lnTo>
                  <a:lnTo>
                    <a:pt x="20" y="10"/>
                  </a:lnTo>
                  <a:lnTo>
                    <a:pt x="15" y="0"/>
                  </a:lnTo>
                  <a:lnTo>
                    <a:pt x="30" y="8"/>
                  </a:lnTo>
                  <a:lnTo>
                    <a:pt x="51" y="26"/>
                  </a:lnTo>
                  <a:lnTo>
                    <a:pt x="72" y="45"/>
                  </a:lnTo>
                  <a:lnTo>
                    <a:pt x="33" y="51"/>
                  </a:lnTo>
                  <a:lnTo>
                    <a:pt x="6" y="53"/>
                  </a:lnTo>
                  <a:lnTo>
                    <a:pt x="0" y="53"/>
                  </a:lnTo>
                  <a:lnTo>
                    <a:pt x="0" y="50"/>
                  </a:lnTo>
                </a:path>
              </a:pathLst>
            </a:custGeom>
            <a:noFill/>
            <a:ln w="6350" cap="rnd">
              <a:solidFill>
                <a:srgbClr val="000000"/>
              </a:solidFill>
              <a:prstDash val="solid"/>
              <a:round/>
              <a:headEnd/>
              <a:tailEnd/>
            </a:ln>
          </p:spPr>
          <p:txBody>
            <a:bodyPr/>
            <a:lstStyle/>
            <a:p>
              <a:endParaRPr lang="ru-RU"/>
            </a:p>
          </p:txBody>
        </p:sp>
        <p:sp>
          <p:nvSpPr>
            <p:cNvPr id="162538" name="Freeform 4195"/>
            <p:cNvSpPr>
              <a:spLocks/>
            </p:cNvSpPr>
            <p:nvPr/>
          </p:nvSpPr>
          <p:spPr bwMode="auto">
            <a:xfrm>
              <a:off x="3420" y="2478"/>
              <a:ext cx="75" cy="52"/>
            </a:xfrm>
            <a:custGeom>
              <a:avLst/>
              <a:gdLst>
                <a:gd name="T0" fmla="*/ 2 w 75"/>
                <a:gd name="T1" fmla="*/ 50 h 52"/>
                <a:gd name="T2" fmla="*/ 7 w 75"/>
                <a:gd name="T3" fmla="*/ 46 h 52"/>
                <a:gd name="T4" fmla="*/ 13 w 75"/>
                <a:gd name="T5" fmla="*/ 41 h 52"/>
                <a:gd name="T6" fmla="*/ 18 w 75"/>
                <a:gd name="T7" fmla="*/ 35 h 52"/>
                <a:gd name="T8" fmla="*/ 21 w 75"/>
                <a:gd name="T9" fmla="*/ 31 h 52"/>
                <a:gd name="T10" fmla="*/ 23 w 75"/>
                <a:gd name="T11" fmla="*/ 29 h 52"/>
                <a:gd name="T12" fmla="*/ 23 w 75"/>
                <a:gd name="T13" fmla="*/ 24 h 52"/>
                <a:gd name="T14" fmla="*/ 23 w 75"/>
                <a:gd name="T15" fmla="*/ 19 h 52"/>
                <a:gd name="T16" fmla="*/ 21 w 75"/>
                <a:gd name="T17" fmla="*/ 10 h 52"/>
                <a:gd name="T18" fmla="*/ 18 w 75"/>
                <a:gd name="T19" fmla="*/ 0 h 52"/>
                <a:gd name="T20" fmla="*/ 21 w 75"/>
                <a:gd name="T21" fmla="*/ 3 h 52"/>
                <a:gd name="T22" fmla="*/ 31 w 75"/>
                <a:gd name="T23" fmla="*/ 10 h 52"/>
                <a:gd name="T24" fmla="*/ 42 w 75"/>
                <a:gd name="T25" fmla="*/ 19 h 52"/>
                <a:gd name="T26" fmla="*/ 55 w 75"/>
                <a:gd name="T27" fmla="*/ 25 h 52"/>
                <a:gd name="T28" fmla="*/ 69 w 75"/>
                <a:gd name="T29" fmla="*/ 31 h 52"/>
                <a:gd name="T30" fmla="*/ 75 w 75"/>
                <a:gd name="T31" fmla="*/ 31 h 52"/>
                <a:gd name="T32" fmla="*/ 34 w 75"/>
                <a:gd name="T33" fmla="*/ 45 h 52"/>
                <a:gd name="T34" fmla="*/ 9 w 75"/>
                <a:gd name="T35" fmla="*/ 51 h 52"/>
                <a:gd name="T36" fmla="*/ 5 w 75"/>
                <a:gd name="T37" fmla="*/ 52 h 52"/>
                <a:gd name="T38" fmla="*/ 2 w 75"/>
                <a:gd name="T39" fmla="*/ 52 h 52"/>
                <a:gd name="T40" fmla="*/ 0 w 75"/>
                <a:gd name="T41" fmla="*/ 51 h 52"/>
                <a:gd name="T42" fmla="*/ 2 w 75"/>
                <a:gd name="T43" fmla="*/ 50 h 5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75"/>
                <a:gd name="T67" fmla="*/ 0 h 52"/>
                <a:gd name="T68" fmla="*/ 75 w 75"/>
                <a:gd name="T69" fmla="*/ 52 h 5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75" h="52">
                  <a:moveTo>
                    <a:pt x="2" y="50"/>
                  </a:moveTo>
                  <a:lnTo>
                    <a:pt x="7" y="46"/>
                  </a:lnTo>
                  <a:lnTo>
                    <a:pt x="13" y="41"/>
                  </a:lnTo>
                  <a:lnTo>
                    <a:pt x="18" y="35"/>
                  </a:lnTo>
                  <a:lnTo>
                    <a:pt x="21" y="31"/>
                  </a:lnTo>
                  <a:lnTo>
                    <a:pt x="23" y="29"/>
                  </a:lnTo>
                  <a:lnTo>
                    <a:pt x="23" y="24"/>
                  </a:lnTo>
                  <a:lnTo>
                    <a:pt x="23" y="19"/>
                  </a:lnTo>
                  <a:lnTo>
                    <a:pt x="21" y="10"/>
                  </a:lnTo>
                  <a:lnTo>
                    <a:pt x="18" y="0"/>
                  </a:lnTo>
                  <a:lnTo>
                    <a:pt x="21" y="3"/>
                  </a:lnTo>
                  <a:lnTo>
                    <a:pt x="31" y="10"/>
                  </a:lnTo>
                  <a:lnTo>
                    <a:pt x="42" y="19"/>
                  </a:lnTo>
                  <a:lnTo>
                    <a:pt x="55" y="25"/>
                  </a:lnTo>
                  <a:lnTo>
                    <a:pt x="69" y="31"/>
                  </a:lnTo>
                  <a:lnTo>
                    <a:pt x="75" y="31"/>
                  </a:lnTo>
                  <a:lnTo>
                    <a:pt x="34" y="45"/>
                  </a:lnTo>
                  <a:lnTo>
                    <a:pt x="9" y="51"/>
                  </a:lnTo>
                  <a:lnTo>
                    <a:pt x="5" y="52"/>
                  </a:lnTo>
                  <a:lnTo>
                    <a:pt x="2" y="52"/>
                  </a:lnTo>
                  <a:lnTo>
                    <a:pt x="0" y="51"/>
                  </a:lnTo>
                  <a:lnTo>
                    <a:pt x="2" y="50"/>
                  </a:lnTo>
                  <a:close/>
                </a:path>
              </a:pathLst>
            </a:custGeom>
            <a:solidFill>
              <a:srgbClr val="908E8E"/>
            </a:solidFill>
            <a:ln w="9525">
              <a:noFill/>
              <a:round/>
              <a:headEnd/>
              <a:tailEnd/>
            </a:ln>
          </p:spPr>
          <p:txBody>
            <a:bodyPr/>
            <a:lstStyle/>
            <a:p>
              <a:endParaRPr lang="ru-RU"/>
            </a:p>
          </p:txBody>
        </p:sp>
        <p:sp>
          <p:nvSpPr>
            <p:cNvPr id="162539" name="Freeform 4196"/>
            <p:cNvSpPr>
              <a:spLocks/>
            </p:cNvSpPr>
            <p:nvPr/>
          </p:nvSpPr>
          <p:spPr bwMode="auto">
            <a:xfrm>
              <a:off x="3422" y="2478"/>
              <a:ext cx="74" cy="51"/>
            </a:xfrm>
            <a:custGeom>
              <a:avLst/>
              <a:gdLst>
                <a:gd name="T0" fmla="*/ 0 w 74"/>
                <a:gd name="T1" fmla="*/ 49 h 51"/>
                <a:gd name="T2" fmla="*/ 11 w 74"/>
                <a:gd name="T3" fmla="*/ 40 h 51"/>
                <a:gd name="T4" fmla="*/ 18 w 74"/>
                <a:gd name="T5" fmla="*/ 34 h 51"/>
                <a:gd name="T6" fmla="*/ 21 w 74"/>
                <a:gd name="T7" fmla="*/ 28 h 51"/>
                <a:gd name="T8" fmla="*/ 22 w 74"/>
                <a:gd name="T9" fmla="*/ 19 h 51"/>
                <a:gd name="T10" fmla="*/ 19 w 74"/>
                <a:gd name="T11" fmla="*/ 9 h 51"/>
                <a:gd name="T12" fmla="*/ 16 w 74"/>
                <a:gd name="T13" fmla="*/ 0 h 51"/>
                <a:gd name="T14" fmla="*/ 28 w 74"/>
                <a:gd name="T15" fmla="*/ 9 h 51"/>
                <a:gd name="T16" fmla="*/ 53 w 74"/>
                <a:gd name="T17" fmla="*/ 25 h 51"/>
                <a:gd name="T18" fmla="*/ 74 w 74"/>
                <a:gd name="T19" fmla="*/ 31 h 51"/>
                <a:gd name="T20" fmla="*/ 32 w 74"/>
                <a:gd name="T21" fmla="*/ 44 h 51"/>
                <a:gd name="T22" fmla="*/ 7 w 74"/>
                <a:gd name="T23" fmla="*/ 51 h 51"/>
                <a:gd name="T24" fmla="*/ 0 w 74"/>
                <a:gd name="T25" fmla="*/ 51 h 51"/>
                <a:gd name="T26" fmla="*/ 0 w 74"/>
                <a:gd name="T27" fmla="*/ 49 h 5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51"/>
                <a:gd name="T44" fmla="*/ 74 w 74"/>
                <a:gd name="T45" fmla="*/ 51 h 5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51">
                  <a:moveTo>
                    <a:pt x="0" y="49"/>
                  </a:moveTo>
                  <a:lnTo>
                    <a:pt x="11" y="40"/>
                  </a:lnTo>
                  <a:lnTo>
                    <a:pt x="18" y="34"/>
                  </a:lnTo>
                  <a:lnTo>
                    <a:pt x="21" y="28"/>
                  </a:lnTo>
                  <a:lnTo>
                    <a:pt x="22" y="19"/>
                  </a:lnTo>
                  <a:lnTo>
                    <a:pt x="19" y="9"/>
                  </a:lnTo>
                  <a:lnTo>
                    <a:pt x="16" y="0"/>
                  </a:lnTo>
                  <a:lnTo>
                    <a:pt x="28" y="9"/>
                  </a:lnTo>
                  <a:lnTo>
                    <a:pt x="53" y="25"/>
                  </a:lnTo>
                  <a:lnTo>
                    <a:pt x="74" y="31"/>
                  </a:lnTo>
                  <a:lnTo>
                    <a:pt x="32" y="44"/>
                  </a:lnTo>
                  <a:lnTo>
                    <a:pt x="7" y="51"/>
                  </a:lnTo>
                  <a:lnTo>
                    <a:pt x="0" y="51"/>
                  </a:lnTo>
                  <a:lnTo>
                    <a:pt x="0" y="49"/>
                  </a:lnTo>
                </a:path>
              </a:pathLst>
            </a:custGeom>
            <a:noFill/>
            <a:ln w="6350" cap="rnd">
              <a:solidFill>
                <a:srgbClr val="000000"/>
              </a:solidFill>
              <a:prstDash val="solid"/>
              <a:round/>
              <a:headEnd/>
              <a:tailEnd/>
            </a:ln>
          </p:spPr>
          <p:txBody>
            <a:bodyPr/>
            <a:lstStyle/>
            <a:p>
              <a:endParaRPr lang="ru-RU"/>
            </a:p>
          </p:txBody>
        </p:sp>
        <p:sp>
          <p:nvSpPr>
            <p:cNvPr id="162540" name="Freeform 4197"/>
            <p:cNvSpPr>
              <a:spLocks/>
            </p:cNvSpPr>
            <p:nvPr/>
          </p:nvSpPr>
          <p:spPr bwMode="auto">
            <a:xfrm>
              <a:off x="2413" y="1934"/>
              <a:ext cx="85" cy="132"/>
            </a:xfrm>
            <a:custGeom>
              <a:avLst/>
              <a:gdLst>
                <a:gd name="T0" fmla="*/ 77 w 85"/>
                <a:gd name="T1" fmla="*/ 70 h 132"/>
                <a:gd name="T2" fmla="*/ 74 w 85"/>
                <a:gd name="T3" fmla="*/ 73 h 132"/>
                <a:gd name="T4" fmla="*/ 72 w 85"/>
                <a:gd name="T5" fmla="*/ 77 h 132"/>
                <a:gd name="T6" fmla="*/ 68 w 85"/>
                <a:gd name="T7" fmla="*/ 82 h 132"/>
                <a:gd name="T8" fmla="*/ 63 w 85"/>
                <a:gd name="T9" fmla="*/ 88 h 132"/>
                <a:gd name="T10" fmla="*/ 60 w 85"/>
                <a:gd name="T11" fmla="*/ 90 h 132"/>
                <a:gd name="T12" fmla="*/ 60 w 85"/>
                <a:gd name="T13" fmla="*/ 95 h 132"/>
                <a:gd name="T14" fmla="*/ 59 w 85"/>
                <a:gd name="T15" fmla="*/ 100 h 132"/>
                <a:gd name="T16" fmla="*/ 59 w 85"/>
                <a:gd name="T17" fmla="*/ 107 h 132"/>
                <a:gd name="T18" fmla="*/ 61 w 85"/>
                <a:gd name="T19" fmla="*/ 118 h 132"/>
                <a:gd name="T20" fmla="*/ 65 w 85"/>
                <a:gd name="T21" fmla="*/ 132 h 132"/>
                <a:gd name="T22" fmla="*/ 48 w 85"/>
                <a:gd name="T23" fmla="*/ 122 h 132"/>
                <a:gd name="T24" fmla="*/ 32 w 85"/>
                <a:gd name="T25" fmla="*/ 113 h 132"/>
                <a:gd name="T26" fmla="*/ 26 w 85"/>
                <a:gd name="T27" fmla="*/ 108 h 132"/>
                <a:gd name="T28" fmla="*/ 20 w 85"/>
                <a:gd name="T29" fmla="*/ 102 h 132"/>
                <a:gd name="T30" fmla="*/ 12 w 85"/>
                <a:gd name="T31" fmla="*/ 94 h 132"/>
                <a:gd name="T32" fmla="*/ 6 w 85"/>
                <a:gd name="T33" fmla="*/ 86 h 132"/>
                <a:gd name="T34" fmla="*/ 0 w 85"/>
                <a:gd name="T35" fmla="*/ 75 h 132"/>
                <a:gd name="T36" fmla="*/ 2 w 85"/>
                <a:gd name="T37" fmla="*/ 65 h 132"/>
                <a:gd name="T38" fmla="*/ 6 w 85"/>
                <a:gd name="T39" fmla="*/ 58 h 132"/>
                <a:gd name="T40" fmla="*/ 9 w 85"/>
                <a:gd name="T41" fmla="*/ 54 h 132"/>
                <a:gd name="T42" fmla="*/ 12 w 85"/>
                <a:gd name="T43" fmla="*/ 49 h 132"/>
                <a:gd name="T44" fmla="*/ 18 w 85"/>
                <a:gd name="T45" fmla="*/ 46 h 132"/>
                <a:gd name="T46" fmla="*/ 23 w 85"/>
                <a:gd name="T47" fmla="*/ 41 h 132"/>
                <a:gd name="T48" fmla="*/ 29 w 85"/>
                <a:gd name="T49" fmla="*/ 37 h 132"/>
                <a:gd name="T50" fmla="*/ 32 w 85"/>
                <a:gd name="T51" fmla="*/ 32 h 132"/>
                <a:gd name="T52" fmla="*/ 33 w 85"/>
                <a:gd name="T53" fmla="*/ 28 h 132"/>
                <a:gd name="T54" fmla="*/ 33 w 85"/>
                <a:gd name="T55" fmla="*/ 24 h 132"/>
                <a:gd name="T56" fmla="*/ 33 w 85"/>
                <a:gd name="T57" fmla="*/ 19 h 132"/>
                <a:gd name="T58" fmla="*/ 32 w 85"/>
                <a:gd name="T59" fmla="*/ 10 h 132"/>
                <a:gd name="T60" fmla="*/ 29 w 85"/>
                <a:gd name="T61" fmla="*/ 0 h 132"/>
                <a:gd name="T62" fmla="*/ 41 w 85"/>
                <a:gd name="T63" fmla="*/ 8 h 132"/>
                <a:gd name="T64" fmla="*/ 54 w 85"/>
                <a:gd name="T65" fmla="*/ 18 h 132"/>
                <a:gd name="T66" fmla="*/ 65 w 85"/>
                <a:gd name="T67" fmla="*/ 26 h 132"/>
                <a:gd name="T68" fmla="*/ 77 w 85"/>
                <a:gd name="T69" fmla="*/ 39 h 132"/>
                <a:gd name="T70" fmla="*/ 85 w 85"/>
                <a:gd name="T71" fmla="*/ 45 h 132"/>
                <a:gd name="T72" fmla="*/ 82 w 85"/>
                <a:gd name="T73" fmla="*/ 54 h 132"/>
                <a:gd name="T74" fmla="*/ 80 w 85"/>
                <a:gd name="T75" fmla="*/ 62 h 132"/>
                <a:gd name="T76" fmla="*/ 77 w 85"/>
                <a:gd name="T77" fmla="*/ 70 h 13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5"/>
                <a:gd name="T118" fmla="*/ 0 h 132"/>
                <a:gd name="T119" fmla="*/ 85 w 85"/>
                <a:gd name="T120" fmla="*/ 132 h 13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5" h="132">
                  <a:moveTo>
                    <a:pt x="77" y="70"/>
                  </a:moveTo>
                  <a:lnTo>
                    <a:pt x="74" y="73"/>
                  </a:lnTo>
                  <a:lnTo>
                    <a:pt x="72" y="77"/>
                  </a:lnTo>
                  <a:lnTo>
                    <a:pt x="68" y="82"/>
                  </a:lnTo>
                  <a:lnTo>
                    <a:pt x="63" y="88"/>
                  </a:lnTo>
                  <a:lnTo>
                    <a:pt x="60" y="90"/>
                  </a:lnTo>
                  <a:lnTo>
                    <a:pt x="60" y="95"/>
                  </a:lnTo>
                  <a:lnTo>
                    <a:pt x="59" y="100"/>
                  </a:lnTo>
                  <a:lnTo>
                    <a:pt x="59" y="107"/>
                  </a:lnTo>
                  <a:lnTo>
                    <a:pt x="61" y="118"/>
                  </a:lnTo>
                  <a:lnTo>
                    <a:pt x="65" y="132"/>
                  </a:lnTo>
                  <a:lnTo>
                    <a:pt x="48" y="122"/>
                  </a:lnTo>
                  <a:lnTo>
                    <a:pt x="32" y="113"/>
                  </a:lnTo>
                  <a:lnTo>
                    <a:pt x="26" y="108"/>
                  </a:lnTo>
                  <a:lnTo>
                    <a:pt x="20" y="102"/>
                  </a:lnTo>
                  <a:lnTo>
                    <a:pt x="12" y="94"/>
                  </a:lnTo>
                  <a:lnTo>
                    <a:pt x="6" y="86"/>
                  </a:lnTo>
                  <a:lnTo>
                    <a:pt x="0" y="75"/>
                  </a:lnTo>
                  <a:lnTo>
                    <a:pt x="2" y="65"/>
                  </a:lnTo>
                  <a:lnTo>
                    <a:pt x="6" y="58"/>
                  </a:lnTo>
                  <a:lnTo>
                    <a:pt x="9" y="54"/>
                  </a:lnTo>
                  <a:lnTo>
                    <a:pt x="12" y="49"/>
                  </a:lnTo>
                  <a:lnTo>
                    <a:pt x="18" y="46"/>
                  </a:lnTo>
                  <a:lnTo>
                    <a:pt x="23" y="41"/>
                  </a:lnTo>
                  <a:lnTo>
                    <a:pt x="29" y="37"/>
                  </a:lnTo>
                  <a:lnTo>
                    <a:pt x="32" y="32"/>
                  </a:lnTo>
                  <a:lnTo>
                    <a:pt x="33" y="28"/>
                  </a:lnTo>
                  <a:lnTo>
                    <a:pt x="33" y="24"/>
                  </a:lnTo>
                  <a:lnTo>
                    <a:pt x="33" y="19"/>
                  </a:lnTo>
                  <a:lnTo>
                    <a:pt x="32" y="10"/>
                  </a:lnTo>
                  <a:lnTo>
                    <a:pt x="29" y="0"/>
                  </a:lnTo>
                  <a:lnTo>
                    <a:pt x="41" y="8"/>
                  </a:lnTo>
                  <a:lnTo>
                    <a:pt x="54" y="18"/>
                  </a:lnTo>
                  <a:lnTo>
                    <a:pt x="65" y="26"/>
                  </a:lnTo>
                  <a:lnTo>
                    <a:pt x="77" y="39"/>
                  </a:lnTo>
                  <a:lnTo>
                    <a:pt x="85" y="45"/>
                  </a:lnTo>
                  <a:lnTo>
                    <a:pt x="82" y="54"/>
                  </a:lnTo>
                  <a:lnTo>
                    <a:pt x="80" y="62"/>
                  </a:lnTo>
                  <a:lnTo>
                    <a:pt x="77" y="70"/>
                  </a:lnTo>
                  <a:close/>
                </a:path>
              </a:pathLst>
            </a:custGeom>
            <a:solidFill>
              <a:srgbClr val="D7AB00"/>
            </a:solidFill>
            <a:ln w="9525">
              <a:noFill/>
              <a:round/>
              <a:headEnd/>
              <a:tailEnd/>
            </a:ln>
          </p:spPr>
          <p:txBody>
            <a:bodyPr/>
            <a:lstStyle/>
            <a:p>
              <a:endParaRPr lang="ru-RU"/>
            </a:p>
          </p:txBody>
        </p:sp>
        <p:sp>
          <p:nvSpPr>
            <p:cNvPr id="162541" name="Freeform 4198"/>
            <p:cNvSpPr>
              <a:spLocks/>
            </p:cNvSpPr>
            <p:nvPr/>
          </p:nvSpPr>
          <p:spPr bwMode="auto">
            <a:xfrm>
              <a:off x="2413" y="1934"/>
              <a:ext cx="85" cy="130"/>
            </a:xfrm>
            <a:custGeom>
              <a:avLst/>
              <a:gdLst>
                <a:gd name="T0" fmla="*/ 77 w 85"/>
                <a:gd name="T1" fmla="*/ 70 h 130"/>
                <a:gd name="T2" fmla="*/ 68 w 85"/>
                <a:gd name="T3" fmla="*/ 83 h 130"/>
                <a:gd name="T4" fmla="*/ 63 w 85"/>
                <a:gd name="T5" fmla="*/ 88 h 130"/>
                <a:gd name="T6" fmla="*/ 60 w 85"/>
                <a:gd name="T7" fmla="*/ 95 h 130"/>
                <a:gd name="T8" fmla="*/ 59 w 85"/>
                <a:gd name="T9" fmla="*/ 107 h 130"/>
                <a:gd name="T10" fmla="*/ 61 w 85"/>
                <a:gd name="T11" fmla="*/ 118 h 130"/>
                <a:gd name="T12" fmla="*/ 65 w 85"/>
                <a:gd name="T13" fmla="*/ 130 h 130"/>
                <a:gd name="T14" fmla="*/ 48 w 85"/>
                <a:gd name="T15" fmla="*/ 122 h 130"/>
                <a:gd name="T16" fmla="*/ 32 w 85"/>
                <a:gd name="T17" fmla="*/ 113 h 130"/>
                <a:gd name="T18" fmla="*/ 20 w 85"/>
                <a:gd name="T19" fmla="*/ 102 h 130"/>
                <a:gd name="T20" fmla="*/ 6 w 85"/>
                <a:gd name="T21" fmla="*/ 86 h 130"/>
                <a:gd name="T22" fmla="*/ 0 w 85"/>
                <a:gd name="T23" fmla="*/ 75 h 130"/>
                <a:gd name="T24" fmla="*/ 2 w 85"/>
                <a:gd name="T25" fmla="*/ 65 h 130"/>
                <a:gd name="T26" fmla="*/ 12 w 85"/>
                <a:gd name="T27" fmla="*/ 49 h 130"/>
                <a:gd name="T28" fmla="*/ 24 w 85"/>
                <a:gd name="T29" fmla="*/ 41 h 130"/>
                <a:gd name="T30" fmla="*/ 29 w 85"/>
                <a:gd name="T31" fmla="*/ 35 h 130"/>
                <a:gd name="T32" fmla="*/ 33 w 85"/>
                <a:gd name="T33" fmla="*/ 28 h 130"/>
                <a:gd name="T34" fmla="*/ 33 w 85"/>
                <a:gd name="T35" fmla="*/ 19 h 130"/>
                <a:gd name="T36" fmla="*/ 32 w 85"/>
                <a:gd name="T37" fmla="*/ 10 h 130"/>
                <a:gd name="T38" fmla="*/ 29 w 85"/>
                <a:gd name="T39" fmla="*/ 0 h 130"/>
                <a:gd name="T40" fmla="*/ 41 w 85"/>
                <a:gd name="T41" fmla="*/ 8 h 130"/>
                <a:gd name="T42" fmla="*/ 65 w 85"/>
                <a:gd name="T43" fmla="*/ 26 h 130"/>
                <a:gd name="T44" fmla="*/ 85 w 85"/>
                <a:gd name="T45" fmla="*/ 45 h 130"/>
                <a:gd name="T46" fmla="*/ 77 w 85"/>
                <a:gd name="T47" fmla="*/ 70 h 1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5"/>
                <a:gd name="T73" fmla="*/ 0 h 130"/>
                <a:gd name="T74" fmla="*/ 85 w 85"/>
                <a:gd name="T75" fmla="*/ 130 h 1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5" h="130">
                  <a:moveTo>
                    <a:pt x="77" y="70"/>
                  </a:moveTo>
                  <a:lnTo>
                    <a:pt x="68" y="83"/>
                  </a:lnTo>
                  <a:lnTo>
                    <a:pt x="63" y="88"/>
                  </a:lnTo>
                  <a:lnTo>
                    <a:pt x="60" y="95"/>
                  </a:lnTo>
                  <a:lnTo>
                    <a:pt x="59" y="107"/>
                  </a:lnTo>
                  <a:lnTo>
                    <a:pt x="61" y="118"/>
                  </a:lnTo>
                  <a:lnTo>
                    <a:pt x="65" y="130"/>
                  </a:lnTo>
                  <a:lnTo>
                    <a:pt x="48" y="122"/>
                  </a:lnTo>
                  <a:lnTo>
                    <a:pt x="32" y="113"/>
                  </a:lnTo>
                  <a:lnTo>
                    <a:pt x="20" y="102"/>
                  </a:lnTo>
                  <a:lnTo>
                    <a:pt x="6" y="86"/>
                  </a:lnTo>
                  <a:lnTo>
                    <a:pt x="0" y="75"/>
                  </a:lnTo>
                  <a:lnTo>
                    <a:pt x="2" y="65"/>
                  </a:lnTo>
                  <a:lnTo>
                    <a:pt x="12" y="49"/>
                  </a:lnTo>
                  <a:lnTo>
                    <a:pt x="24" y="41"/>
                  </a:lnTo>
                  <a:lnTo>
                    <a:pt x="29" y="35"/>
                  </a:lnTo>
                  <a:lnTo>
                    <a:pt x="33" y="28"/>
                  </a:lnTo>
                  <a:lnTo>
                    <a:pt x="33" y="19"/>
                  </a:lnTo>
                  <a:lnTo>
                    <a:pt x="32" y="10"/>
                  </a:lnTo>
                  <a:lnTo>
                    <a:pt x="29" y="0"/>
                  </a:lnTo>
                  <a:lnTo>
                    <a:pt x="41" y="8"/>
                  </a:lnTo>
                  <a:lnTo>
                    <a:pt x="65" y="26"/>
                  </a:lnTo>
                  <a:lnTo>
                    <a:pt x="85" y="45"/>
                  </a:lnTo>
                  <a:lnTo>
                    <a:pt x="77" y="70"/>
                  </a:lnTo>
                </a:path>
              </a:pathLst>
            </a:custGeom>
            <a:noFill/>
            <a:ln w="6350" cap="rnd">
              <a:solidFill>
                <a:srgbClr val="D7AB00"/>
              </a:solidFill>
              <a:prstDash val="solid"/>
              <a:round/>
              <a:headEnd/>
              <a:tailEnd/>
            </a:ln>
          </p:spPr>
          <p:txBody>
            <a:bodyPr/>
            <a:lstStyle/>
            <a:p>
              <a:endParaRPr lang="ru-RU"/>
            </a:p>
          </p:txBody>
        </p:sp>
        <p:sp>
          <p:nvSpPr>
            <p:cNvPr id="162542" name="Freeform 4199"/>
            <p:cNvSpPr>
              <a:spLocks/>
            </p:cNvSpPr>
            <p:nvPr/>
          </p:nvSpPr>
          <p:spPr bwMode="auto">
            <a:xfrm>
              <a:off x="2416" y="1785"/>
              <a:ext cx="101" cy="120"/>
            </a:xfrm>
            <a:custGeom>
              <a:avLst/>
              <a:gdLst>
                <a:gd name="T0" fmla="*/ 0 w 101"/>
                <a:gd name="T1" fmla="*/ 65 h 120"/>
                <a:gd name="T2" fmla="*/ 3 w 101"/>
                <a:gd name="T3" fmla="*/ 70 h 120"/>
                <a:gd name="T4" fmla="*/ 8 w 101"/>
                <a:gd name="T5" fmla="*/ 75 h 120"/>
                <a:gd name="T6" fmla="*/ 18 w 101"/>
                <a:gd name="T7" fmla="*/ 82 h 120"/>
                <a:gd name="T8" fmla="*/ 22 w 101"/>
                <a:gd name="T9" fmla="*/ 88 h 120"/>
                <a:gd name="T10" fmla="*/ 29 w 101"/>
                <a:gd name="T11" fmla="*/ 92 h 120"/>
                <a:gd name="T12" fmla="*/ 39 w 101"/>
                <a:gd name="T13" fmla="*/ 99 h 120"/>
                <a:gd name="T14" fmla="*/ 73 w 101"/>
                <a:gd name="T15" fmla="*/ 120 h 120"/>
                <a:gd name="T16" fmla="*/ 67 w 101"/>
                <a:gd name="T17" fmla="*/ 114 h 120"/>
                <a:gd name="T18" fmla="*/ 64 w 101"/>
                <a:gd name="T19" fmla="*/ 109 h 120"/>
                <a:gd name="T20" fmla="*/ 60 w 101"/>
                <a:gd name="T21" fmla="*/ 103 h 120"/>
                <a:gd name="T22" fmla="*/ 59 w 101"/>
                <a:gd name="T23" fmla="*/ 100 h 120"/>
                <a:gd name="T24" fmla="*/ 57 w 101"/>
                <a:gd name="T25" fmla="*/ 97 h 120"/>
                <a:gd name="T26" fmla="*/ 56 w 101"/>
                <a:gd name="T27" fmla="*/ 94 h 120"/>
                <a:gd name="T28" fmla="*/ 56 w 101"/>
                <a:gd name="T29" fmla="*/ 89 h 120"/>
                <a:gd name="T30" fmla="*/ 57 w 101"/>
                <a:gd name="T31" fmla="*/ 86 h 120"/>
                <a:gd name="T32" fmla="*/ 59 w 101"/>
                <a:gd name="T33" fmla="*/ 82 h 120"/>
                <a:gd name="T34" fmla="*/ 64 w 101"/>
                <a:gd name="T35" fmla="*/ 76 h 120"/>
                <a:gd name="T36" fmla="*/ 69 w 101"/>
                <a:gd name="T37" fmla="*/ 71 h 120"/>
                <a:gd name="T38" fmla="*/ 75 w 101"/>
                <a:gd name="T39" fmla="*/ 70 h 120"/>
                <a:gd name="T40" fmla="*/ 81 w 101"/>
                <a:gd name="T41" fmla="*/ 67 h 120"/>
                <a:gd name="T42" fmla="*/ 82 w 101"/>
                <a:gd name="T43" fmla="*/ 65 h 120"/>
                <a:gd name="T44" fmla="*/ 86 w 101"/>
                <a:gd name="T45" fmla="*/ 62 h 120"/>
                <a:gd name="T46" fmla="*/ 92 w 101"/>
                <a:gd name="T47" fmla="*/ 54 h 120"/>
                <a:gd name="T48" fmla="*/ 97 w 101"/>
                <a:gd name="T49" fmla="*/ 45 h 120"/>
                <a:gd name="T50" fmla="*/ 100 w 101"/>
                <a:gd name="T51" fmla="*/ 41 h 120"/>
                <a:gd name="T52" fmla="*/ 100 w 101"/>
                <a:gd name="T53" fmla="*/ 37 h 120"/>
                <a:gd name="T54" fmla="*/ 101 w 101"/>
                <a:gd name="T55" fmla="*/ 29 h 120"/>
                <a:gd name="T56" fmla="*/ 100 w 101"/>
                <a:gd name="T57" fmla="*/ 22 h 120"/>
                <a:gd name="T58" fmla="*/ 100 w 101"/>
                <a:gd name="T59" fmla="*/ 18 h 120"/>
                <a:gd name="T60" fmla="*/ 97 w 101"/>
                <a:gd name="T61" fmla="*/ 13 h 120"/>
                <a:gd name="T62" fmla="*/ 93 w 101"/>
                <a:gd name="T63" fmla="*/ 9 h 120"/>
                <a:gd name="T64" fmla="*/ 90 w 101"/>
                <a:gd name="T65" fmla="*/ 5 h 120"/>
                <a:gd name="T66" fmla="*/ 89 w 101"/>
                <a:gd name="T67" fmla="*/ 4 h 120"/>
                <a:gd name="T68" fmla="*/ 82 w 101"/>
                <a:gd name="T69" fmla="*/ 2 h 120"/>
                <a:gd name="T70" fmla="*/ 78 w 101"/>
                <a:gd name="T71" fmla="*/ 0 h 120"/>
                <a:gd name="T72" fmla="*/ 71 w 101"/>
                <a:gd name="T73" fmla="*/ 0 h 120"/>
                <a:gd name="T74" fmla="*/ 63 w 101"/>
                <a:gd name="T75" fmla="*/ 0 h 120"/>
                <a:gd name="T76" fmla="*/ 57 w 101"/>
                <a:gd name="T77" fmla="*/ 2 h 120"/>
                <a:gd name="T78" fmla="*/ 50 w 101"/>
                <a:gd name="T79" fmla="*/ 5 h 120"/>
                <a:gd name="T80" fmla="*/ 44 w 101"/>
                <a:gd name="T81" fmla="*/ 10 h 120"/>
                <a:gd name="T82" fmla="*/ 37 w 101"/>
                <a:gd name="T83" fmla="*/ 15 h 120"/>
                <a:gd name="T84" fmla="*/ 30 w 101"/>
                <a:gd name="T85" fmla="*/ 21 h 120"/>
                <a:gd name="T86" fmla="*/ 22 w 101"/>
                <a:gd name="T87" fmla="*/ 29 h 120"/>
                <a:gd name="T88" fmla="*/ 15 w 101"/>
                <a:gd name="T89" fmla="*/ 39 h 120"/>
                <a:gd name="T90" fmla="*/ 9 w 101"/>
                <a:gd name="T91" fmla="*/ 47 h 120"/>
                <a:gd name="T92" fmla="*/ 5 w 101"/>
                <a:gd name="T93" fmla="*/ 56 h 120"/>
                <a:gd name="T94" fmla="*/ 0 w 101"/>
                <a:gd name="T95" fmla="*/ 65 h 12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1"/>
                <a:gd name="T145" fmla="*/ 0 h 120"/>
                <a:gd name="T146" fmla="*/ 101 w 101"/>
                <a:gd name="T147" fmla="*/ 120 h 12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1" h="120">
                  <a:moveTo>
                    <a:pt x="0" y="65"/>
                  </a:moveTo>
                  <a:lnTo>
                    <a:pt x="3" y="70"/>
                  </a:lnTo>
                  <a:lnTo>
                    <a:pt x="8" y="75"/>
                  </a:lnTo>
                  <a:lnTo>
                    <a:pt x="18" y="82"/>
                  </a:lnTo>
                  <a:lnTo>
                    <a:pt x="22" y="88"/>
                  </a:lnTo>
                  <a:lnTo>
                    <a:pt x="29" y="92"/>
                  </a:lnTo>
                  <a:lnTo>
                    <a:pt x="39" y="99"/>
                  </a:lnTo>
                  <a:lnTo>
                    <a:pt x="73" y="120"/>
                  </a:lnTo>
                  <a:lnTo>
                    <a:pt x="67" y="114"/>
                  </a:lnTo>
                  <a:lnTo>
                    <a:pt x="64" y="109"/>
                  </a:lnTo>
                  <a:lnTo>
                    <a:pt x="60" y="103"/>
                  </a:lnTo>
                  <a:lnTo>
                    <a:pt x="59" y="100"/>
                  </a:lnTo>
                  <a:lnTo>
                    <a:pt x="57" y="97"/>
                  </a:lnTo>
                  <a:lnTo>
                    <a:pt x="56" y="94"/>
                  </a:lnTo>
                  <a:lnTo>
                    <a:pt x="56" y="89"/>
                  </a:lnTo>
                  <a:lnTo>
                    <a:pt x="57" y="86"/>
                  </a:lnTo>
                  <a:lnTo>
                    <a:pt x="59" y="82"/>
                  </a:lnTo>
                  <a:lnTo>
                    <a:pt x="64" y="76"/>
                  </a:lnTo>
                  <a:lnTo>
                    <a:pt x="69" y="71"/>
                  </a:lnTo>
                  <a:lnTo>
                    <a:pt x="75" y="70"/>
                  </a:lnTo>
                  <a:lnTo>
                    <a:pt x="81" y="67"/>
                  </a:lnTo>
                  <a:lnTo>
                    <a:pt x="82" y="65"/>
                  </a:lnTo>
                  <a:lnTo>
                    <a:pt x="86" y="62"/>
                  </a:lnTo>
                  <a:lnTo>
                    <a:pt x="92" y="54"/>
                  </a:lnTo>
                  <a:lnTo>
                    <a:pt x="97" y="45"/>
                  </a:lnTo>
                  <a:lnTo>
                    <a:pt x="100" y="41"/>
                  </a:lnTo>
                  <a:lnTo>
                    <a:pt x="100" y="37"/>
                  </a:lnTo>
                  <a:lnTo>
                    <a:pt x="101" y="29"/>
                  </a:lnTo>
                  <a:lnTo>
                    <a:pt x="100" y="22"/>
                  </a:lnTo>
                  <a:lnTo>
                    <a:pt x="100" y="18"/>
                  </a:lnTo>
                  <a:lnTo>
                    <a:pt x="97" y="13"/>
                  </a:lnTo>
                  <a:lnTo>
                    <a:pt x="93" y="9"/>
                  </a:lnTo>
                  <a:lnTo>
                    <a:pt x="90" y="5"/>
                  </a:lnTo>
                  <a:lnTo>
                    <a:pt x="89" y="4"/>
                  </a:lnTo>
                  <a:lnTo>
                    <a:pt x="82" y="2"/>
                  </a:lnTo>
                  <a:lnTo>
                    <a:pt x="78" y="0"/>
                  </a:lnTo>
                  <a:lnTo>
                    <a:pt x="71" y="0"/>
                  </a:lnTo>
                  <a:lnTo>
                    <a:pt x="63" y="0"/>
                  </a:lnTo>
                  <a:lnTo>
                    <a:pt x="57" y="2"/>
                  </a:lnTo>
                  <a:lnTo>
                    <a:pt x="50" y="5"/>
                  </a:lnTo>
                  <a:lnTo>
                    <a:pt x="44" y="10"/>
                  </a:lnTo>
                  <a:lnTo>
                    <a:pt x="37" y="15"/>
                  </a:lnTo>
                  <a:lnTo>
                    <a:pt x="30" y="21"/>
                  </a:lnTo>
                  <a:lnTo>
                    <a:pt x="22" y="29"/>
                  </a:lnTo>
                  <a:lnTo>
                    <a:pt x="15" y="39"/>
                  </a:lnTo>
                  <a:lnTo>
                    <a:pt x="9" y="47"/>
                  </a:lnTo>
                  <a:lnTo>
                    <a:pt x="5" y="56"/>
                  </a:lnTo>
                  <a:lnTo>
                    <a:pt x="0" y="65"/>
                  </a:lnTo>
                  <a:close/>
                </a:path>
              </a:pathLst>
            </a:custGeom>
            <a:solidFill>
              <a:srgbClr val="D7AB00"/>
            </a:solidFill>
            <a:ln w="9525">
              <a:noFill/>
              <a:round/>
              <a:headEnd/>
              <a:tailEnd/>
            </a:ln>
          </p:spPr>
          <p:txBody>
            <a:bodyPr/>
            <a:lstStyle/>
            <a:p>
              <a:endParaRPr lang="ru-RU"/>
            </a:p>
          </p:txBody>
        </p:sp>
        <p:sp>
          <p:nvSpPr>
            <p:cNvPr id="162543" name="Freeform 4200"/>
            <p:cNvSpPr>
              <a:spLocks/>
            </p:cNvSpPr>
            <p:nvPr/>
          </p:nvSpPr>
          <p:spPr bwMode="auto">
            <a:xfrm>
              <a:off x="2416" y="1785"/>
              <a:ext cx="101" cy="120"/>
            </a:xfrm>
            <a:custGeom>
              <a:avLst/>
              <a:gdLst>
                <a:gd name="T0" fmla="*/ 0 w 101"/>
                <a:gd name="T1" fmla="*/ 65 h 120"/>
                <a:gd name="T2" fmla="*/ 18 w 101"/>
                <a:gd name="T3" fmla="*/ 82 h 120"/>
                <a:gd name="T4" fmla="*/ 39 w 101"/>
                <a:gd name="T5" fmla="*/ 99 h 120"/>
                <a:gd name="T6" fmla="*/ 73 w 101"/>
                <a:gd name="T7" fmla="*/ 120 h 120"/>
                <a:gd name="T8" fmla="*/ 69 w 101"/>
                <a:gd name="T9" fmla="*/ 114 h 120"/>
                <a:gd name="T10" fmla="*/ 60 w 101"/>
                <a:gd name="T11" fmla="*/ 103 h 120"/>
                <a:gd name="T12" fmla="*/ 57 w 101"/>
                <a:gd name="T13" fmla="*/ 97 h 120"/>
                <a:gd name="T14" fmla="*/ 56 w 101"/>
                <a:gd name="T15" fmla="*/ 89 h 120"/>
                <a:gd name="T16" fmla="*/ 59 w 101"/>
                <a:gd name="T17" fmla="*/ 82 h 120"/>
                <a:gd name="T18" fmla="*/ 64 w 101"/>
                <a:gd name="T19" fmla="*/ 76 h 120"/>
                <a:gd name="T20" fmla="*/ 69 w 101"/>
                <a:gd name="T21" fmla="*/ 71 h 120"/>
                <a:gd name="T22" fmla="*/ 75 w 101"/>
                <a:gd name="T23" fmla="*/ 69 h 120"/>
                <a:gd name="T24" fmla="*/ 86 w 101"/>
                <a:gd name="T25" fmla="*/ 62 h 120"/>
                <a:gd name="T26" fmla="*/ 94 w 101"/>
                <a:gd name="T27" fmla="*/ 54 h 120"/>
                <a:gd name="T28" fmla="*/ 99 w 101"/>
                <a:gd name="T29" fmla="*/ 45 h 120"/>
                <a:gd name="T30" fmla="*/ 100 w 101"/>
                <a:gd name="T31" fmla="*/ 37 h 120"/>
                <a:gd name="T32" fmla="*/ 101 w 101"/>
                <a:gd name="T33" fmla="*/ 29 h 120"/>
                <a:gd name="T34" fmla="*/ 100 w 101"/>
                <a:gd name="T35" fmla="*/ 18 h 120"/>
                <a:gd name="T36" fmla="*/ 93 w 101"/>
                <a:gd name="T37" fmla="*/ 9 h 120"/>
                <a:gd name="T38" fmla="*/ 84 w 101"/>
                <a:gd name="T39" fmla="*/ 2 h 120"/>
                <a:gd name="T40" fmla="*/ 71 w 101"/>
                <a:gd name="T41" fmla="*/ 0 h 120"/>
                <a:gd name="T42" fmla="*/ 57 w 101"/>
                <a:gd name="T43" fmla="*/ 2 h 120"/>
                <a:gd name="T44" fmla="*/ 44 w 101"/>
                <a:gd name="T45" fmla="*/ 9 h 120"/>
                <a:gd name="T46" fmla="*/ 30 w 101"/>
                <a:gd name="T47" fmla="*/ 21 h 120"/>
                <a:gd name="T48" fmla="*/ 15 w 101"/>
                <a:gd name="T49" fmla="*/ 39 h 120"/>
                <a:gd name="T50" fmla="*/ 5 w 101"/>
                <a:gd name="T51" fmla="*/ 56 h 120"/>
                <a:gd name="T52" fmla="*/ 0 w 101"/>
                <a:gd name="T53" fmla="*/ 65 h 12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1"/>
                <a:gd name="T82" fmla="*/ 0 h 120"/>
                <a:gd name="T83" fmla="*/ 101 w 101"/>
                <a:gd name="T84" fmla="*/ 120 h 12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1" h="120">
                  <a:moveTo>
                    <a:pt x="0" y="65"/>
                  </a:moveTo>
                  <a:lnTo>
                    <a:pt x="18" y="82"/>
                  </a:lnTo>
                  <a:lnTo>
                    <a:pt x="39" y="99"/>
                  </a:lnTo>
                  <a:lnTo>
                    <a:pt x="73" y="120"/>
                  </a:lnTo>
                  <a:lnTo>
                    <a:pt x="69" y="114"/>
                  </a:lnTo>
                  <a:lnTo>
                    <a:pt x="60" y="103"/>
                  </a:lnTo>
                  <a:lnTo>
                    <a:pt x="57" y="97"/>
                  </a:lnTo>
                  <a:lnTo>
                    <a:pt x="56" y="89"/>
                  </a:lnTo>
                  <a:lnTo>
                    <a:pt x="59" y="82"/>
                  </a:lnTo>
                  <a:lnTo>
                    <a:pt x="64" y="76"/>
                  </a:lnTo>
                  <a:lnTo>
                    <a:pt x="69" y="71"/>
                  </a:lnTo>
                  <a:lnTo>
                    <a:pt x="75" y="69"/>
                  </a:lnTo>
                  <a:lnTo>
                    <a:pt x="86" y="62"/>
                  </a:lnTo>
                  <a:lnTo>
                    <a:pt x="94" y="54"/>
                  </a:lnTo>
                  <a:lnTo>
                    <a:pt x="99" y="45"/>
                  </a:lnTo>
                  <a:lnTo>
                    <a:pt x="100" y="37"/>
                  </a:lnTo>
                  <a:lnTo>
                    <a:pt x="101" y="29"/>
                  </a:lnTo>
                  <a:lnTo>
                    <a:pt x="100" y="18"/>
                  </a:lnTo>
                  <a:lnTo>
                    <a:pt x="93" y="9"/>
                  </a:lnTo>
                  <a:lnTo>
                    <a:pt x="84" y="2"/>
                  </a:lnTo>
                  <a:lnTo>
                    <a:pt x="71" y="0"/>
                  </a:lnTo>
                  <a:lnTo>
                    <a:pt x="57" y="2"/>
                  </a:lnTo>
                  <a:lnTo>
                    <a:pt x="44" y="9"/>
                  </a:lnTo>
                  <a:lnTo>
                    <a:pt x="30" y="21"/>
                  </a:lnTo>
                  <a:lnTo>
                    <a:pt x="15" y="39"/>
                  </a:lnTo>
                  <a:lnTo>
                    <a:pt x="5" y="56"/>
                  </a:lnTo>
                  <a:lnTo>
                    <a:pt x="0" y="65"/>
                  </a:lnTo>
                </a:path>
              </a:pathLst>
            </a:custGeom>
            <a:noFill/>
            <a:ln w="6350" cap="rnd">
              <a:solidFill>
                <a:srgbClr val="D7AB00"/>
              </a:solidFill>
              <a:prstDash val="solid"/>
              <a:round/>
              <a:headEnd/>
              <a:tailEnd/>
            </a:ln>
          </p:spPr>
          <p:txBody>
            <a:bodyPr/>
            <a:lstStyle/>
            <a:p>
              <a:endParaRPr lang="ru-RU"/>
            </a:p>
          </p:txBody>
        </p:sp>
        <p:sp>
          <p:nvSpPr>
            <p:cNvPr id="162544" name="Freeform 4201"/>
            <p:cNvSpPr>
              <a:spLocks/>
            </p:cNvSpPr>
            <p:nvPr/>
          </p:nvSpPr>
          <p:spPr bwMode="auto">
            <a:xfrm>
              <a:off x="2399" y="1839"/>
              <a:ext cx="106" cy="156"/>
            </a:xfrm>
            <a:custGeom>
              <a:avLst/>
              <a:gdLst>
                <a:gd name="T0" fmla="*/ 22 w 106"/>
                <a:gd name="T1" fmla="*/ 0 h 156"/>
                <a:gd name="T2" fmla="*/ 24 w 106"/>
                <a:gd name="T3" fmla="*/ 8 h 156"/>
                <a:gd name="T4" fmla="*/ 27 w 106"/>
                <a:gd name="T5" fmla="*/ 16 h 156"/>
                <a:gd name="T6" fmla="*/ 28 w 106"/>
                <a:gd name="T7" fmla="*/ 19 h 156"/>
                <a:gd name="T8" fmla="*/ 30 w 106"/>
                <a:gd name="T9" fmla="*/ 23 h 156"/>
                <a:gd name="T10" fmla="*/ 33 w 106"/>
                <a:gd name="T11" fmla="*/ 27 h 156"/>
                <a:gd name="T12" fmla="*/ 38 w 106"/>
                <a:gd name="T13" fmla="*/ 30 h 156"/>
                <a:gd name="T14" fmla="*/ 45 w 106"/>
                <a:gd name="T15" fmla="*/ 35 h 156"/>
                <a:gd name="T16" fmla="*/ 55 w 106"/>
                <a:gd name="T17" fmla="*/ 40 h 156"/>
                <a:gd name="T18" fmla="*/ 60 w 106"/>
                <a:gd name="T19" fmla="*/ 41 h 156"/>
                <a:gd name="T20" fmla="*/ 65 w 106"/>
                <a:gd name="T21" fmla="*/ 45 h 156"/>
                <a:gd name="T22" fmla="*/ 82 w 106"/>
                <a:gd name="T23" fmla="*/ 57 h 156"/>
                <a:gd name="T24" fmla="*/ 88 w 106"/>
                <a:gd name="T25" fmla="*/ 64 h 156"/>
                <a:gd name="T26" fmla="*/ 95 w 106"/>
                <a:gd name="T27" fmla="*/ 71 h 156"/>
                <a:gd name="T28" fmla="*/ 99 w 106"/>
                <a:gd name="T29" fmla="*/ 77 h 156"/>
                <a:gd name="T30" fmla="*/ 102 w 106"/>
                <a:gd name="T31" fmla="*/ 84 h 156"/>
                <a:gd name="T32" fmla="*/ 104 w 106"/>
                <a:gd name="T33" fmla="*/ 90 h 156"/>
                <a:gd name="T34" fmla="*/ 105 w 106"/>
                <a:gd name="T35" fmla="*/ 98 h 156"/>
                <a:gd name="T36" fmla="*/ 106 w 106"/>
                <a:gd name="T37" fmla="*/ 105 h 156"/>
                <a:gd name="T38" fmla="*/ 106 w 106"/>
                <a:gd name="T39" fmla="*/ 110 h 156"/>
                <a:gd name="T40" fmla="*/ 105 w 106"/>
                <a:gd name="T41" fmla="*/ 126 h 156"/>
                <a:gd name="T42" fmla="*/ 104 w 106"/>
                <a:gd name="T43" fmla="*/ 135 h 156"/>
                <a:gd name="T44" fmla="*/ 102 w 106"/>
                <a:gd name="T45" fmla="*/ 145 h 156"/>
                <a:gd name="T46" fmla="*/ 101 w 106"/>
                <a:gd name="T47" fmla="*/ 156 h 156"/>
                <a:gd name="T48" fmla="*/ 97 w 106"/>
                <a:gd name="T49" fmla="*/ 153 h 156"/>
                <a:gd name="T50" fmla="*/ 91 w 106"/>
                <a:gd name="T51" fmla="*/ 145 h 156"/>
                <a:gd name="T52" fmla="*/ 84 w 106"/>
                <a:gd name="T53" fmla="*/ 135 h 156"/>
                <a:gd name="T54" fmla="*/ 74 w 106"/>
                <a:gd name="T55" fmla="*/ 128 h 156"/>
                <a:gd name="T56" fmla="*/ 54 w 106"/>
                <a:gd name="T57" fmla="*/ 114 h 156"/>
                <a:gd name="T58" fmla="*/ 35 w 106"/>
                <a:gd name="T59" fmla="*/ 98 h 156"/>
                <a:gd name="T60" fmla="*/ 23 w 106"/>
                <a:gd name="T61" fmla="*/ 88 h 156"/>
                <a:gd name="T62" fmla="*/ 17 w 106"/>
                <a:gd name="T63" fmla="*/ 82 h 156"/>
                <a:gd name="T64" fmla="*/ 11 w 106"/>
                <a:gd name="T65" fmla="*/ 76 h 156"/>
                <a:gd name="T66" fmla="*/ 6 w 106"/>
                <a:gd name="T67" fmla="*/ 64 h 156"/>
                <a:gd name="T68" fmla="*/ 2 w 106"/>
                <a:gd name="T69" fmla="*/ 58 h 156"/>
                <a:gd name="T70" fmla="*/ 0 w 106"/>
                <a:gd name="T71" fmla="*/ 53 h 156"/>
                <a:gd name="T72" fmla="*/ 0 w 106"/>
                <a:gd name="T73" fmla="*/ 45 h 156"/>
                <a:gd name="T74" fmla="*/ 2 w 106"/>
                <a:gd name="T75" fmla="*/ 35 h 156"/>
                <a:gd name="T76" fmla="*/ 5 w 106"/>
                <a:gd name="T77" fmla="*/ 27 h 156"/>
                <a:gd name="T78" fmla="*/ 10 w 106"/>
                <a:gd name="T79" fmla="*/ 18 h 156"/>
                <a:gd name="T80" fmla="*/ 19 w 106"/>
                <a:gd name="T81" fmla="*/ 6 h 156"/>
                <a:gd name="T82" fmla="*/ 22 w 106"/>
                <a:gd name="T83" fmla="*/ 0 h 15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06"/>
                <a:gd name="T127" fmla="*/ 0 h 156"/>
                <a:gd name="T128" fmla="*/ 106 w 106"/>
                <a:gd name="T129" fmla="*/ 156 h 15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06" h="156">
                  <a:moveTo>
                    <a:pt x="22" y="0"/>
                  </a:moveTo>
                  <a:lnTo>
                    <a:pt x="24" y="8"/>
                  </a:lnTo>
                  <a:lnTo>
                    <a:pt x="27" y="16"/>
                  </a:lnTo>
                  <a:lnTo>
                    <a:pt x="28" y="19"/>
                  </a:lnTo>
                  <a:lnTo>
                    <a:pt x="30" y="23"/>
                  </a:lnTo>
                  <a:lnTo>
                    <a:pt x="33" y="27"/>
                  </a:lnTo>
                  <a:lnTo>
                    <a:pt x="38" y="30"/>
                  </a:lnTo>
                  <a:lnTo>
                    <a:pt x="45" y="35"/>
                  </a:lnTo>
                  <a:lnTo>
                    <a:pt x="55" y="40"/>
                  </a:lnTo>
                  <a:lnTo>
                    <a:pt x="60" y="41"/>
                  </a:lnTo>
                  <a:lnTo>
                    <a:pt x="65" y="45"/>
                  </a:lnTo>
                  <a:lnTo>
                    <a:pt x="82" y="57"/>
                  </a:lnTo>
                  <a:lnTo>
                    <a:pt x="88" y="64"/>
                  </a:lnTo>
                  <a:lnTo>
                    <a:pt x="95" y="71"/>
                  </a:lnTo>
                  <a:lnTo>
                    <a:pt x="99" y="77"/>
                  </a:lnTo>
                  <a:lnTo>
                    <a:pt x="102" y="84"/>
                  </a:lnTo>
                  <a:lnTo>
                    <a:pt x="104" y="90"/>
                  </a:lnTo>
                  <a:lnTo>
                    <a:pt x="105" y="98"/>
                  </a:lnTo>
                  <a:lnTo>
                    <a:pt x="106" y="105"/>
                  </a:lnTo>
                  <a:lnTo>
                    <a:pt x="106" y="110"/>
                  </a:lnTo>
                  <a:lnTo>
                    <a:pt x="105" y="126"/>
                  </a:lnTo>
                  <a:lnTo>
                    <a:pt x="104" y="135"/>
                  </a:lnTo>
                  <a:lnTo>
                    <a:pt x="102" y="145"/>
                  </a:lnTo>
                  <a:lnTo>
                    <a:pt x="101" y="156"/>
                  </a:lnTo>
                  <a:lnTo>
                    <a:pt x="97" y="153"/>
                  </a:lnTo>
                  <a:lnTo>
                    <a:pt x="91" y="145"/>
                  </a:lnTo>
                  <a:lnTo>
                    <a:pt x="84" y="135"/>
                  </a:lnTo>
                  <a:lnTo>
                    <a:pt x="74" y="128"/>
                  </a:lnTo>
                  <a:lnTo>
                    <a:pt x="54" y="114"/>
                  </a:lnTo>
                  <a:lnTo>
                    <a:pt x="35" y="98"/>
                  </a:lnTo>
                  <a:lnTo>
                    <a:pt x="23" y="88"/>
                  </a:lnTo>
                  <a:lnTo>
                    <a:pt x="17" y="82"/>
                  </a:lnTo>
                  <a:lnTo>
                    <a:pt x="11" y="76"/>
                  </a:lnTo>
                  <a:lnTo>
                    <a:pt x="6" y="64"/>
                  </a:lnTo>
                  <a:lnTo>
                    <a:pt x="2" y="58"/>
                  </a:lnTo>
                  <a:lnTo>
                    <a:pt x="0" y="53"/>
                  </a:lnTo>
                  <a:lnTo>
                    <a:pt x="0" y="45"/>
                  </a:lnTo>
                  <a:lnTo>
                    <a:pt x="2" y="35"/>
                  </a:lnTo>
                  <a:lnTo>
                    <a:pt x="5" y="27"/>
                  </a:lnTo>
                  <a:lnTo>
                    <a:pt x="10" y="18"/>
                  </a:lnTo>
                  <a:lnTo>
                    <a:pt x="19" y="6"/>
                  </a:lnTo>
                  <a:lnTo>
                    <a:pt x="22" y="0"/>
                  </a:lnTo>
                  <a:close/>
                </a:path>
              </a:pathLst>
            </a:custGeom>
            <a:solidFill>
              <a:srgbClr val="FFFF00"/>
            </a:solidFill>
            <a:ln w="9525">
              <a:noFill/>
              <a:round/>
              <a:headEnd/>
              <a:tailEnd/>
            </a:ln>
          </p:spPr>
          <p:txBody>
            <a:bodyPr/>
            <a:lstStyle/>
            <a:p>
              <a:endParaRPr lang="ru-RU"/>
            </a:p>
          </p:txBody>
        </p:sp>
        <p:sp>
          <p:nvSpPr>
            <p:cNvPr id="162545" name="Freeform 4202"/>
            <p:cNvSpPr>
              <a:spLocks/>
            </p:cNvSpPr>
            <p:nvPr/>
          </p:nvSpPr>
          <p:spPr bwMode="auto">
            <a:xfrm>
              <a:off x="2401" y="1839"/>
              <a:ext cx="105" cy="154"/>
            </a:xfrm>
            <a:custGeom>
              <a:avLst/>
              <a:gdLst>
                <a:gd name="T0" fmla="*/ 22 w 105"/>
                <a:gd name="T1" fmla="*/ 0 h 154"/>
                <a:gd name="T2" fmla="*/ 30 w 105"/>
                <a:gd name="T3" fmla="*/ 23 h 154"/>
                <a:gd name="T4" fmla="*/ 37 w 105"/>
                <a:gd name="T5" fmla="*/ 30 h 154"/>
                <a:gd name="T6" fmla="*/ 45 w 105"/>
                <a:gd name="T7" fmla="*/ 35 h 154"/>
                <a:gd name="T8" fmla="*/ 64 w 105"/>
                <a:gd name="T9" fmla="*/ 45 h 154"/>
                <a:gd name="T10" fmla="*/ 81 w 105"/>
                <a:gd name="T11" fmla="*/ 57 h 154"/>
                <a:gd name="T12" fmla="*/ 95 w 105"/>
                <a:gd name="T13" fmla="*/ 71 h 154"/>
                <a:gd name="T14" fmla="*/ 102 w 105"/>
                <a:gd name="T15" fmla="*/ 84 h 154"/>
                <a:gd name="T16" fmla="*/ 104 w 105"/>
                <a:gd name="T17" fmla="*/ 96 h 154"/>
                <a:gd name="T18" fmla="*/ 105 w 105"/>
                <a:gd name="T19" fmla="*/ 124 h 154"/>
                <a:gd name="T20" fmla="*/ 100 w 105"/>
                <a:gd name="T21" fmla="*/ 154 h 154"/>
                <a:gd name="T22" fmla="*/ 93 w 105"/>
                <a:gd name="T23" fmla="*/ 145 h 154"/>
                <a:gd name="T24" fmla="*/ 75 w 105"/>
                <a:gd name="T25" fmla="*/ 128 h 154"/>
                <a:gd name="T26" fmla="*/ 53 w 105"/>
                <a:gd name="T27" fmla="*/ 112 h 154"/>
                <a:gd name="T28" fmla="*/ 35 w 105"/>
                <a:gd name="T29" fmla="*/ 98 h 154"/>
                <a:gd name="T30" fmla="*/ 11 w 105"/>
                <a:gd name="T31" fmla="*/ 76 h 154"/>
                <a:gd name="T32" fmla="*/ 5 w 105"/>
                <a:gd name="T33" fmla="*/ 65 h 154"/>
                <a:gd name="T34" fmla="*/ 0 w 105"/>
                <a:gd name="T35" fmla="*/ 53 h 154"/>
                <a:gd name="T36" fmla="*/ 0 w 105"/>
                <a:gd name="T37" fmla="*/ 45 h 154"/>
                <a:gd name="T38" fmla="*/ 2 w 105"/>
                <a:gd name="T39" fmla="*/ 35 h 154"/>
                <a:gd name="T40" fmla="*/ 9 w 105"/>
                <a:gd name="T41" fmla="*/ 18 h 154"/>
                <a:gd name="T42" fmla="*/ 22 w 105"/>
                <a:gd name="T43" fmla="*/ 0 h 15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05"/>
                <a:gd name="T67" fmla="*/ 0 h 154"/>
                <a:gd name="T68" fmla="*/ 105 w 105"/>
                <a:gd name="T69" fmla="*/ 154 h 15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05" h="154">
                  <a:moveTo>
                    <a:pt x="22" y="0"/>
                  </a:moveTo>
                  <a:lnTo>
                    <a:pt x="30" y="23"/>
                  </a:lnTo>
                  <a:lnTo>
                    <a:pt x="37" y="30"/>
                  </a:lnTo>
                  <a:lnTo>
                    <a:pt x="45" y="35"/>
                  </a:lnTo>
                  <a:lnTo>
                    <a:pt x="64" y="45"/>
                  </a:lnTo>
                  <a:lnTo>
                    <a:pt x="81" y="57"/>
                  </a:lnTo>
                  <a:lnTo>
                    <a:pt x="95" y="71"/>
                  </a:lnTo>
                  <a:lnTo>
                    <a:pt x="102" y="84"/>
                  </a:lnTo>
                  <a:lnTo>
                    <a:pt x="104" y="96"/>
                  </a:lnTo>
                  <a:lnTo>
                    <a:pt x="105" y="124"/>
                  </a:lnTo>
                  <a:lnTo>
                    <a:pt x="100" y="154"/>
                  </a:lnTo>
                  <a:lnTo>
                    <a:pt x="93" y="145"/>
                  </a:lnTo>
                  <a:lnTo>
                    <a:pt x="75" y="128"/>
                  </a:lnTo>
                  <a:lnTo>
                    <a:pt x="53" y="112"/>
                  </a:lnTo>
                  <a:lnTo>
                    <a:pt x="35" y="98"/>
                  </a:lnTo>
                  <a:lnTo>
                    <a:pt x="11" y="76"/>
                  </a:lnTo>
                  <a:lnTo>
                    <a:pt x="5" y="65"/>
                  </a:lnTo>
                  <a:lnTo>
                    <a:pt x="0" y="53"/>
                  </a:lnTo>
                  <a:lnTo>
                    <a:pt x="0" y="45"/>
                  </a:lnTo>
                  <a:lnTo>
                    <a:pt x="2" y="35"/>
                  </a:lnTo>
                  <a:lnTo>
                    <a:pt x="9" y="18"/>
                  </a:lnTo>
                  <a:lnTo>
                    <a:pt x="22" y="0"/>
                  </a:lnTo>
                </a:path>
              </a:pathLst>
            </a:custGeom>
            <a:noFill/>
            <a:ln w="4763" cap="rnd">
              <a:solidFill>
                <a:srgbClr val="D7AB00"/>
              </a:solidFill>
              <a:prstDash val="solid"/>
              <a:round/>
              <a:headEnd/>
              <a:tailEnd/>
            </a:ln>
          </p:spPr>
          <p:txBody>
            <a:bodyPr/>
            <a:lstStyle/>
            <a:p>
              <a:endParaRPr lang="ru-RU"/>
            </a:p>
          </p:txBody>
        </p:sp>
        <p:sp>
          <p:nvSpPr>
            <p:cNvPr id="162546" name="Freeform 4203"/>
            <p:cNvSpPr>
              <a:spLocks/>
            </p:cNvSpPr>
            <p:nvPr/>
          </p:nvSpPr>
          <p:spPr bwMode="auto">
            <a:xfrm>
              <a:off x="2399" y="2005"/>
              <a:ext cx="106" cy="157"/>
            </a:xfrm>
            <a:custGeom>
              <a:avLst/>
              <a:gdLst>
                <a:gd name="T0" fmla="*/ 16 w 106"/>
                <a:gd name="T1" fmla="*/ 0 h 157"/>
                <a:gd name="T2" fmla="*/ 21 w 106"/>
                <a:gd name="T3" fmla="*/ 9 h 157"/>
                <a:gd name="T4" fmla="*/ 25 w 106"/>
                <a:gd name="T5" fmla="*/ 18 h 157"/>
                <a:gd name="T6" fmla="*/ 30 w 106"/>
                <a:gd name="T7" fmla="*/ 25 h 157"/>
                <a:gd name="T8" fmla="*/ 35 w 106"/>
                <a:gd name="T9" fmla="*/ 30 h 157"/>
                <a:gd name="T10" fmla="*/ 38 w 106"/>
                <a:gd name="T11" fmla="*/ 33 h 157"/>
                <a:gd name="T12" fmla="*/ 47 w 106"/>
                <a:gd name="T13" fmla="*/ 38 h 157"/>
                <a:gd name="T14" fmla="*/ 55 w 106"/>
                <a:gd name="T15" fmla="*/ 43 h 157"/>
                <a:gd name="T16" fmla="*/ 65 w 106"/>
                <a:gd name="T17" fmla="*/ 48 h 157"/>
                <a:gd name="T18" fmla="*/ 82 w 106"/>
                <a:gd name="T19" fmla="*/ 60 h 157"/>
                <a:gd name="T20" fmla="*/ 88 w 106"/>
                <a:gd name="T21" fmla="*/ 66 h 157"/>
                <a:gd name="T22" fmla="*/ 95 w 106"/>
                <a:gd name="T23" fmla="*/ 74 h 157"/>
                <a:gd name="T24" fmla="*/ 99 w 106"/>
                <a:gd name="T25" fmla="*/ 80 h 157"/>
                <a:gd name="T26" fmla="*/ 102 w 106"/>
                <a:gd name="T27" fmla="*/ 87 h 157"/>
                <a:gd name="T28" fmla="*/ 104 w 106"/>
                <a:gd name="T29" fmla="*/ 93 h 157"/>
                <a:gd name="T30" fmla="*/ 105 w 106"/>
                <a:gd name="T31" fmla="*/ 99 h 157"/>
                <a:gd name="T32" fmla="*/ 106 w 106"/>
                <a:gd name="T33" fmla="*/ 107 h 157"/>
                <a:gd name="T34" fmla="*/ 106 w 106"/>
                <a:gd name="T35" fmla="*/ 113 h 157"/>
                <a:gd name="T36" fmla="*/ 105 w 106"/>
                <a:gd name="T37" fmla="*/ 127 h 157"/>
                <a:gd name="T38" fmla="*/ 104 w 106"/>
                <a:gd name="T39" fmla="*/ 138 h 157"/>
                <a:gd name="T40" fmla="*/ 102 w 106"/>
                <a:gd name="T41" fmla="*/ 148 h 157"/>
                <a:gd name="T42" fmla="*/ 101 w 106"/>
                <a:gd name="T43" fmla="*/ 157 h 157"/>
                <a:gd name="T44" fmla="*/ 97 w 106"/>
                <a:gd name="T45" fmla="*/ 156 h 157"/>
                <a:gd name="T46" fmla="*/ 91 w 106"/>
                <a:gd name="T47" fmla="*/ 148 h 157"/>
                <a:gd name="T48" fmla="*/ 84 w 106"/>
                <a:gd name="T49" fmla="*/ 138 h 157"/>
                <a:gd name="T50" fmla="*/ 74 w 106"/>
                <a:gd name="T51" fmla="*/ 130 h 157"/>
                <a:gd name="T52" fmla="*/ 54 w 106"/>
                <a:gd name="T53" fmla="*/ 117 h 157"/>
                <a:gd name="T54" fmla="*/ 35 w 106"/>
                <a:gd name="T55" fmla="*/ 101 h 157"/>
                <a:gd name="T56" fmla="*/ 23 w 106"/>
                <a:gd name="T57" fmla="*/ 91 h 157"/>
                <a:gd name="T58" fmla="*/ 17 w 106"/>
                <a:gd name="T59" fmla="*/ 85 h 157"/>
                <a:gd name="T60" fmla="*/ 11 w 106"/>
                <a:gd name="T61" fmla="*/ 79 h 157"/>
                <a:gd name="T62" fmla="*/ 6 w 106"/>
                <a:gd name="T63" fmla="*/ 68 h 157"/>
                <a:gd name="T64" fmla="*/ 2 w 106"/>
                <a:gd name="T65" fmla="*/ 62 h 157"/>
                <a:gd name="T66" fmla="*/ 0 w 106"/>
                <a:gd name="T67" fmla="*/ 55 h 157"/>
                <a:gd name="T68" fmla="*/ 0 w 106"/>
                <a:gd name="T69" fmla="*/ 50 h 157"/>
                <a:gd name="T70" fmla="*/ 0 w 106"/>
                <a:gd name="T71" fmla="*/ 48 h 157"/>
                <a:gd name="T72" fmla="*/ 0 w 106"/>
                <a:gd name="T73" fmla="*/ 38 h 157"/>
                <a:gd name="T74" fmla="*/ 4 w 106"/>
                <a:gd name="T75" fmla="*/ 28 h 157"/>
                <a:gd name="T76" fmla="*/ 6 w 106"/>
                <a:gd name="T77" fmla="*/ 20 h 157"/>
                <a:gd name="T78" fmla="*/ 13 w 106"/>
                <a:gd name="T79" fmla="*/ 7 h 157"/>
                <a:gd name="T80" fmla="*/ 16 w 106"/>
                <a:gd name="T81" fmla="*/ 0 h 1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6"/>
                <a:gd name="T124" fmla="*/ 0 h 157"/>
                <a:gd name="T125" fmla="*/ 106 w 106"/>
                <a:gd name="T126" fmla="*/ 157 h 1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6" h="157">
                  <a:moveTo>
                    <a:pt x="16" y="0"/>
                  </a:moveTo>
                  <a:lnTo>
                    <a:pt x="21" y="9"/>
                  </a:lnTo>
                  <a:lnTo>
                    <a:pt x="25" y="18"/>
                  </a:lnTo>
                  <a:lnTo>
                    <a:pt x="30" y="25"/>
                  </a:lnTo>
                  <a:lnTo>
                    <a:pt x="35" y="30"/>
                  </a:lnTo>
                  <a:lnTo>
                    <a:pt x="38" y="33"/>
                  </a:lnTo>
                  <a:lnTo>
                    <a:pt x="47" y="38"/>
                  </a:lnTo>
                  <a:lnTo>
                    <a:pt x="55" y="43"/>
                  </a:lnTo>
                  <a:lnTo>
                    <a:pt x="65" y="48"/>
                  </a:lnTo>
                  <a:lnTo>
                    <a:pt x="82" y="60"/>
                  </a:lnTo>
                  <a:lnTo>
                    <a:pt x="88" y="66"/>
                  </a:lnTo>
                  <a:lnTo>
                    <a:pt x="95" y="74"/>
                  </a:lnTo>
                  <a:lnTo>
                    <a:pt x="99" y="80"/>
                  </a:lnTo>
                  <a:lnTo>
                    <a:pt x="102" y="87"/>
                  </a:lnTo>
                  <a:lnTo>
                    <a:pt x="104" y="93"/>
                  </a:lnTo>
                  <a:lnTo>
                    <a:pt x="105" y="99"/>
                  </a:lnTo>
                  <a:lnTo>
                    <a:pt x="106" y="107"/>
                  </a:lnTo>
                  <a:lnTo>
                    <a:pt x="106" y="113"/>
                  </a:lnTo>
                  <a:lnTo>
                    <a:pt x="105" y="127"/>
                  </a:lnTo>
                  <a:lnTo>
                    <a:pt x="104" y="138"/>
                  </a:lnTo>
                  <a:lnTo>
                    <a:pt x="102" y="148"/>
                  </a:lnTo>
                  <a:lnTo>
                    <a:pt x="101" y="157"/>
                  </a:lnTo>
                  <a:lnTo>
                    <a:pt x="97" y="156"/>
                  </a:lnTo>
                  <a:lnTo>
                    <a:pt x="91" y="148"/>
                  </a:lnTo>
                  <a:lnTo>
                    <a:pt x="84" y="138"/>
                  </a:lnTo>
                  <a:lnTo>
                    <a:pt x="74" y="130"/>
                  </a:lnTo>
                  <a:lnTo>
                    <a:pt x="54" y="117"/>
                  </a:lnTo>
                  <a:lnTo>
                    <a:pt x="35" y="101"/>
                  </a:lnTo>
                  <a:lnTo>
                    <a:pt x="23" y="91"/>
                  </a:lnTo>
                  <a:lnTo>
                    <a:pt x="17" y="85"/>
                  </a:lnTo>
                  <a:lnTo>
                    <a:pt x="11" y="79"/>
                  </a:lnTo>
                  <a:lnTo>
                    <a:pt x="6" y="68"/>
                  </a:lnTo>
                  <a:lnTo>
                    <a:pt x="2" y="62"/>
                  </a:lnTo>
                  <a:lnTo>
                    <a:pt x="0" y="55"/>
                  </a:lnTo>
                  <a:lnTo>
                    <a:pt x="0" y="50"/>
                  </a:lnTo>
                  <a:lnTo>
                    <a:pt x="0" y="48"/>
                  </a:lnTo>
                  <a:lnTo>
                    <a:pt x="0" y="38"/>
                  </a:lnTo>
                  <a:lnTo>
                    <a:pt x="4" y="28"/>
                  </a:lnTo>
                  <a:lnTo>
                    <a:pt x="6" y="20"/>
                  </a:lnTo>
                  <a:lnTo>
                    <a:pt x="13" y="7"/>
                  </a:lnTo>
                  <a:lnTo>
                    <a:pt x="16" y="0"/>
                  </a:lnTo>
                  <a:close/>
                </a:path>
              </a:pathLst>
            </a:custGeom>
            <a:solidFill>
              <a:srgbClr val="FFFF00"/>
            </a:solidFill>
            <a:ln w="9525">
              <a:noFill/>
              <a:round/>
              <a:headEnd/>
              <a:tailEnd/>
            </a:ln>
          </p:spPr>
          <p:txBody>
            <a:bodyPr/>
            <a:lstStyle/>
            <a:p>
              <a:endParaRPr lang="ru-RU"/>
            </a:p>
          </p:txBody>
        </p:sp>
        <p:sp>
          <p:nvSpPr>
            <p:cNvPr id="162547" name="Freeform 4204"/>
            <p:cNvSpPr>
              <a:spLocks/>
            </p:cNvSpPr>
            <p:nvPr/>
          </p:nvSpPr>
          <p:spPr bwMode="auto">
            <a:xfrm>
              <a:off x="2401" y="2005"/>
              <a:ext cx="105" cy="157"/>
            </a:xfrm>
            <a:custGeom>
              <a:avLst/>
              <a:gdLst>
                <a:gd name="T0" fmla="*/ 15 w 105"/>
                <a:gd name="T1" fmla="*/ 0 h 157"/>
                <a:gd name="T2" fmla="*/ 20 w 105"/>
                <a:gd name="T3" fmla="*/ 9 h 157"/>
                <a:gd name="T4" fmla="*/ 30 w 105"/>
                <a:gd name="T5" fmla="*/ 25 h 157"/>
                <a:gd name="T6" fmla="*/ 37 w 105"/>
                <a:gd name="T7" fmla="*/ 33 h 157"/>
                <a:gd name="T8" fmla="*/ 47 w 105"/>
                <a:gd name="T9" fmla="*/ 38 h 157"/>
                <a:gd name="T10" fmla="*/ 54 w 105"/>
                <a:gd name="T11" fmla="*/ 43 h 157"/>
                <a:gd name="T12" fmla="*/ 64 w 105"/>
                <a:gd name="T13" fmla="*/ 48 h 157"/>
                <a:gd name="T14" fmla="*/ 81 w 105"/>
                <a:gd name="T15" fmla="*/ 60 h 157"/>
                <a:gd name="T16" fmla="*/ 95 w 105"/>
                <a:gd name="T17" fmla="*/ 74 h 157"/>
                <a:gd name="T18" fmla="*/ 102 w 105"/>
                <a:gd name="T19" fmla="*/ 87 h 157"/>
                <a:gd name="T20" fmla="*/ 104 w 105"/>
                <a:gd name="T21" fmla="*/ 99 h 157"/>
                <a:gd name="T22" fmla="*/ 105 w 105"/>
                <a:gd name="T23" fmla="*/ 127 h 157"/>
                <a:gd name="T24" fmla="*/ 100 w 105"/>
                <a:gd name="T25" fmla="*/ 157 h 157"/>
                <a:gd name="T26" fmla="*/ 93 w 105"/>
                <a:gd name="T27" fmla="*/ 148 h 157"/>
                <a:gd name="T28" fmla="*/ 75 w 105"/>
                <a:gd name="T29" fmla="*/ 130 h 157"/>
                <a:gd name="T30" fmla="*/ 53 w 105"/>
                <a:gd name="T31" fmla="*/ 115 h 157"/>
                <a:gd name="T32" fmla="*/ 35 w 105"/>
                <a:gd name="T33" fmla="*/ 101 h 157"/>
                <a:gd name="T34" fmla="*/ 11 w 105"/>
                <a:gd name="T35" fmla="*/ 79 h 157"/>
                <a:gd name="T36" fmla="*/ 5 w 105"/>
                <a:gd name="T37" fmla="*/ 68 h 157"/>
                <a:gd name="T38" fmla="*/ 0 w 105"/>
                <a:gd name="T39" fmla="*/ 55 h 157"/>
                <a:gd name="T40" fmla="*/ 2 w 105"/>
                <a:gd name="T41" fmla="*/ 38 h 157"/>
                <a:gd name="T42" fmla="*/ 6 w 105"/>
                <a:gd name="T43" fmla="*/ 19 h 157"/>
                <a:gd name="T44" fmla="*/ 15 w 105"/>
                <a:gd name="T45" fmla="*/ 0 h 15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5"/>
                <a:gd name="T70" fmla="*/ 0 h 157"/>
                <a:gd name="T71" fmla="*/ 105 w 105"/>
                <a:gd name="T72" fmla="*/ 157 h 15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5" h="157">
                  <a:moveTo>
                    <a:pt x="15" y="0"/>
                  </a:moveTo>
                  <a:lnTo>
                    <a:pt x="20" y="9"/>
                  </a:lnTo>
                  <a:lnTo>
                    <a:pt x="30" y="25"/>
                  </a:lnTo>
                  <a:lnTo>
                    <a:pt x="37" y="33"/>
                  </a:lnTo>
                  <a:lnTo>
                    <a:pt x="47" y="38"/>
                  </a:lnTo>
                  <a:lnTo>
                    <a:pt x="54" y="43"/>
                  </a:lnTo>
                  <a:lnTo>
                    <a:pt x="64" y="48"/>
                  </a:lnTo>
                  <a:lnTo>
                    <a:pt x="81" y="60"/>
                  </a:lnTo>
                  <a:lnTo>
                    <a:pt x="95" y="74"/>
                  </a:lnTo>
                  <a:lnTo>
                    <a:pt x="102" y="87"/>
                  </a:lnTo>
                  <a:lnTo>
                    <a:pt x="104" y="99"/>
                  </a:lnTo>
                  <a:lnTo>
                    <a:pt x="105" y="127"/>
                  </a:lnTo>
                  <a:lnTo>
                    <a:pt x="100" y="157"/>
                  </a:lnTo>
                  <a:lnTo>
                    <a:pt x="93" y="148"/>
                  </a:lnTo>
                  <a:lnTo>
                    <a:pt x="75" y="130"/>
                  </a:lnTo>
                  <a:lnTo>
                    <a:pt x="53" y="115"/>
                  </a:lnTo>
                  <a:lnTo>
                    <a:pt x="35" y="101"/>
                  </a:lnTo>
                  <a:lnTo>
                    <a:pt x="11" y="79"/>
                  </a:lnTo>
                  <a:lnTo>
                    <a:pt x="5" y="68"/>
                  </a:lnTo>
                  <a:lnTo>
                    <a:pt x="0" y="55"/>
                  </a:lnTo>
                  <a:lnTo>
                    <a:pt x="2" y="38"/>
                  </a:lnTo>
                  <a:lnTo>
                    <a:pt x="6" y="19"/>
                  </a:lnTo>
                  <a:lnTo>
                    <a:pt x="15" y="0"/>
                  </a:lnTo>
                </a:path>
              </a:pathLst>
            </a:custGeom>
            <a:noFill/>
            <a:ln w="4763" cap="rnd">
              <a:solidFill>
                <a:srgbClr val="D7AB00"/>
              </a:solidFill>
              <a:prstDash val="solid"/>
              <a:round/>
              <a:headEnd/>
              <a:tailEnd/>
            </a:ln>
          </p:spPr>
          <p:txBody>
            <a:bodyPr/>
            <a:lstStyle/>
            <a:p>
              <a:endParaRPr lang="ru-RU"/>
            </a:p>
          </p:txBody>
        </p:sp>
        <p:sp>
          <p:nvSpPr>
            <p:cNvPr id="162548" name="Freeform 4205"/>
            <p:cNvSpPr>
              <a:spLocks/>
            </p:cNvSpPr>
            <p:nvPr/>
          </p:nvSpPr>
          <p:spPr bwMode="auto">
            <a:xfrm>
              <a:off x="2413" y="2115"/>
              <a:ext cx="85" cy="130"/>
            </a:xfrm>
            <a:custGeom>
              <a:avLst/>
              <a:gdLst>
                <a:gd name="T0" fmla="*/ 77 w 85"/>
                <a:gd name="T1" fmla="*/ 69 h 130"/>
                <a:gd name="T2" fmla="*/ 74 w 85"/>
                <a:gd name="T3" fmla="*/ 73 h 130"/>
                <a:gd name="T4" fmla="*/ 72 w 85"/>
                <a:gd name="T5" fmla="*/ 76 h 130"/>
                <a:gd name="T6" fmla="*/ 68 w 85"/>
                <a:gd name="T7" fmla="*/ 81 h 130"/>
                <a:gd name="T8" fmla="*/ 63 w 85"/>
                <a:gd name="T9" fmla="*/ 88 h 130"/>
                <a:gd name="T10" fmla="*/ 60 w 85"/>
                <a:gd name="T11" fmla="*/ 90 h 130"/>
                <a:gd name="T12" fmla="*/ 60 w 85"/>
                <a:gd name="T13" fmla="*/ 95 h 130"/>
                <a:gd name="T14" fmla="*/ 59 w 85"/>
                <a:gd name="T15" fmla="*/ 100 h 130"/>
                <a:gd name="T16" fmla="*/ 59 w 85"/>
                <a:gd name="T17" fmla="*/ 106 h 130"/>
                <a:gd name="T18" fmla="*/ 61 w 85"/>
                <a:gd name="T19" fmla="*/ 118 h 130"/>
                <a:gd name="T20" fmla="*/ 65 w 85"/>
                <a:gd name="T21" fmla="*/ 130 h 130"/>
                <a:gd name="T22" fmla="*/ 48 w 85"/>
                <a:gd name="T23" fmla="*/ 122 h 130"/>
                <a:gd name="T24" fmla="*/ 32 w 85"/>
                <a:gd name="T25" fmla="*/ 113 h 130"/>
                <a:gd name="T26" fmla="*/ 26 w 85"/>
                <a:gd name="T27" fmla="*/ 107 h 130"/>
                <a:gd name="T28" fmla="*/ 20 w 85"/>
                <a:gd name="T29" fmla="*/ 101 h 130"/>
                <a:gd name="T30" fmla="*/ 12 w 85"/>
                <a:gd name="T31" fmla="*/ 94 h 130"/>
                <a:gd name="T32" fmla="*/ 6 w 85"/>
                <a:gd name="T33" fmla="*/ 86 h 130"/>
                <a:gd name="T34" fmla="*/ 0 w 85"/>
                <a:gd name="T35" fmla="*/ 75 h 130"/>
                <a:gd name="T36" fmla="*/ 2 w 85"/>
                <a:gd name="T37" fmla="*/ 65 h 130"/>
                <a:gd name="T38" fmla="*/ 6 w 85"/>
                <a:gd name="T39" fmla="*/ 58 h 130"/>
                <a:gd name="T40" fmla="*/ 9 w 85"/>
                <a:gd name="T41" fmla="*/ 54 h 130"/>
                <a:gd name="T42" fmla="*/ 12 w 85"/>
                <a:gd name="T43" fmla="*/ 49 h 130"/>
                <a:gd name="T44" fmla="*/ 18 w 85"/>
                <a:gd name="T45" fmla="*/ 45 h 130"/>
                <a:gd name="T46" fmla="*/ 23 w 85"/>
                <a:gd name="T47" fmla="*/ 41 h 130"/>
                <a:gd name="T48" fmla="*/ 29 w 85"/>
                <a:gd name="T49" fmla="*/ 35 h 130"/>
                <a:gd name="T50" fmla="*/ 32 w 85"/>
                <a:gd name="T51" fmla="*/ 32 h 130"/>
                <a:gd name="T52" fmla="*/ 33 w 85"/>
                <a:gd name="T53" fmla="*/ 28 h 130"/>
                <a:gd name="T54" fmla="*/ 33 w 85"/>
                <a:gd name="T55" fmla="*/ 24 h 130"/>
                <a:gd name="T56" fmla="*/ 33 w 85"/>
                <a:gd name="T57" fmla="*/ 19 h 130"/>
                <a:gd name="T58" fmla="*/ 32 w 85"/>
                <a:gd name="T59" fmla="*/ 9 h 130"/>
                <a:gd name="T60" fmla="*/ 29 w 85"/>
                <a:gd name="T61" fmla="*/ 0 h 130"/>
                <a:gd name="T62" fmla="*/ 41 w 85"/>
                <a:gd name="T63" fmla="*/ 8 h 130"/>
                <a:gd name="T64" fmla="*/ 54 w 85"/>
                <a:gd name="T65" fmla="*/ 16 h 130"/>
                <a:gd name="T66" fmla="*/ 65 w 85"/>
                <a:gd name="T67" fmla="*/ 26 h 130"/>
                <a:gd name="T68" fmla="*/ 77 w 85"/>
                <a:gd name="T69" fmla="*/ 38 h 130"/>
                <a:gd name="T70" fmla="*/ 85 w 85"/>
                <a:gd name="T71" fmla="*/ 44 h 130"/>
                <a:gd name="T72" fmla="*/ 82 w 85"/>
                <a:gd name="T73" fmla="*/ 54 h 130"/>
                <a:gd name="T74" fmla="*/ 80 w 85"/>
                <a:gd name="T75" fmla="*/ 62 h 130"/>
                <a:gd name="T76" fmla="*/ 77 w 85"/>
                <a:gd name="T77" fmla="*/ 69 h 13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5"/>
                <a:gd name="T118" fmla="*/ 0 h 130"/>
                <a:gd name="T119" fmla="*/ 85 w 85"/>
                <a:gd name="T120" fmla="*/ 130 h 13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5" h="130">
                  <a:moveTo>
                    <a:pt x="77" y="69"/>
                  </a:moveTo>
                  <a:lnTo>
                    <a:pt x="74" y="73"/>
                  </a:lnTo>
                  <a:lnTo>
                    <a:pt x="72" y="76"/>
                  </a:lnTo>
                  <a:lnTo>
                    <a:pt x="68" y="81"/>
                  </a:lnTo>
                  <a:lnTo>
                    <a:pt x="63" y="88"/>
                  </a:lnTo>
                  <a:lnTo>
                    <a:pt x="60" y="90"/>
                  </a:lnTo>
                  <a:lnTo>
                    <a:pt x="60" y="95"/>
                  </a:lnTo>
                  <a:lnTo>
                    <a:pt x="59" y="100"/>
                  </a:lnTo>
                  <a:lnTo>
                    <a:pt x="59" y="106"/>
                  </a:lnTo>
                  <a:lnTo>
                    <a:pt x="61" y="118"/>
                  </a:lnTo>
                  <a:lnTo>
                    <a:pt x="65" y="130"/>
                  </a:lnTo>
                  <a:lnTo>
                    <a:pt x="48" y="122"/>
                  </a:lnTo>
                  <a:lnTo>
                    <a:pt x="32" y="113"/>
                  </a:lnTo>
                  <a:lnTo>
                    <a:pt x="26" y="107"/>
                  </a:lnTo>
                  <a:lnTo>
                    <a:pt x="20" y="101"/>
                  </a:lnTo>
                  <a:lnTo>
                    <a:pt x="12" y="94"/>
                  </a:lnTo>
                  <a:lnTo>
                    <a:pt x="6" y="86"/>
                  </a:lnTo>
                  <a:lnTo>
                    <a:pt x="0" y="75"/>
                  </a:lnTo>
                  <a:lnTo>
                    <a:pt x="2" y="65"/>
                  </a:lnTo>
                  <a:lnTo>
                    <a:pt x="6" y="58"/>
                  </a:lnTo>
                  <a:lnTo>
                    <a:pt x="9" y="54"/>
                  </a:lnTo>
                  <a:lnTo>
                    <a:pt x="12" y="49"/>
                  </a:lnTo>
                  <a:lnTo>
                    <a:pt x="18" y="45"/>
                  </a:lnTo>
                  <a:lnTo>
                    <a:pt x="23" y="41"/>
                  </a:lnTo>
                  <a:lnTo>
                    <a:pt x="29" y="35"/>
                  </a:lnTo>
                  <a:lnTo>
                    <a:pt x="32" y="32"/>
                  </a:lnTo>
                  <a:lnTo>
                    <a:pt x="33" y="28"/>
                  </a:lnTo>
                  <a:lnTo>
                    <a:pt x="33" y="24"/>
                  </a:lnTo>
                  <a:lnTo>
                    <a:pt x="33" y="19"/>
                  </a:lnTo>
                  <a:lnTo>
                    <a:pt x="32" y="9"/>
                  </a:lnTo>
                  <a:lnTo>
                    <a:pt x="29" y="0"/>
                  </a:lnTo>
                  <a:lnTo>
                    <a:pt x="41" y="8"/>
                  </a:lnTo>
                  <a:lnTo>
                    <a:pt x="54" y="16"/>
                  </a:lnTo>
                  <a:lnTo>
                    <a:pt x="65" y="26"/>
                  </a:lnTo>
                  <a:lnTo>
                    <a:pt x="77" y="38"/>
                  </a:lnTo>
                  <a:lnTo>
                    <a:pt x="85" y="44"/>
                  </a:lnTo>
                  <a:lnTo>
                    <a:pt x="82" y="54"/>
                  </a:lnTo>
                  <a:lnTo>
                    <a:pt x="80" y="62"/>
                  </a:lnTo>
                  <a:lnTo>
                    <a:pt x="77" y="69"/>
                  </a:lnTo>
                  <a:close/>
                </a:path>
              </a:pathLst>
            </a:custGeom>
            <a:solidFill>
              <a:srgbClr val="D7AB00"/>
            </a:solidFill>
            <a:ln w="9525">
              <a:noFill/>
              <a:round/>
              <a:headEnd/>
              <a:tailEnd/>
            </a:ln>
          </p:spPr>
          <p:txBody>
            <a:bodyPr/>
            <a:lstStyle/>
            <a:p>
              <a:endParaRPr lang="ru-RU"/>
            </a:p>
          </p:txBody>
        </p:sp>
        <p:sp>
          <p:nvSpPr>
            <p:cNvPr id="162549" name="Freeform 4206"/>
            <p:cNvSpPr>
              <a:spLocks/>
            </p:cNvSpPr>
            <p:nvPr/>
          </p:nvSpPr>
          <p:spPr bwMode="auto">
            <a:xfrm>
              <a:off x="2413" y="2115"/>
              <a:ext cx="85" cy="130"/>
            </a:xfrm>
            <a:custGeom>
              <a:avLst/>
              <a:gdLst>
                <a:gd name="T0" fmla="*/ 77 w 85"/>
                <a:gd name="T1" fmla="*/ 69 h 130"/>
                <a:gd name="T2" fmla="*/ 68 w 85"/>
                <a:gd name="T3" fmla="*/ 81 h 130"/>
                <a:gd name="T4" fmla="*/ 63 w 85"/>
                <a:gd name="T5" fmla="*/ 88 h 130"/>
                <a:gd name="T6" fmla="*/ 60 w 85"/>
                <a:gd name="T7" fmla="*/ 94 h 130"/>
                <a:gd name="T8" fmla="*/ 59 w 85"/>
                <a:gd name="T9" fmla="*/ 106 h 130"/>
                <a:gd name="T10" fmla="*/ 61 w 85"/>
                <a:gd name="T11" fmla="*/ 118 h 130"/>
                <a:gd name="T12" fmla="*/ 65 w 85"/>
                <a:gd name="T13" fmla="*/ 130 h 130"/>
                <a:gd name="T14" fmla="*/ 48 w 85"/>
                <a:gd name="T15" fmla="*/ 122 h 130"/>
                <a:gd name="T16" fmla="*/ 32 w 85"/>
                <a:gd name="T17" fmla="*/ 113 h 130"/>
                <a:gd name="T18" fmla="*/ 20 w 85"/>
                <a:gd name="T19" fmla="*/ 101 h 130"/>
                <a:gd name="T20" fmla="*/ 6 w 85"/>
                <a:gd name="T21" fmla="*/ 84 h 130"/>
                <a:gd name="T22" fmla="*/ 0 w 85"/>
                <a:gd name="T23" fmla="*/ 75 h 130"/>
                <a:gd name="T24" fmla="*/ 2 w 85"/>
                <a:gd name="T25" fmla="*/ 65 h 130"/>
                <a:gd name="T26" fmla="*/ 12 w 85"/>
                <a:gd name="T27" fmla="*/ 49 h 130"/>
                <a:gd name="T28" fmla="*/ 24 w 85"/>
                <a:gd name="T29" fmla="*/ 41 h 130"/>
                <a:gd name="T30" fmla="*/ 29 w 85"/>
                <a:gd name="T31" fmla="*/ 35 h 130"/>
                <a:gd name="T32" fmla="*/ 33 w 85"/>
                <a:gd name="T33" fmla="*/ 28 h 130"/>
                <a:gd name="T34" fmla="*/ 33 w 85"/>
                <a:gd name="T35" fmla="*/ 19 h 130"/>
                <a:gd name="T36" fmla="*/ 32 w 85"/>
                <a:gd name="T37" fmla="*/ 9 h 130"/>
                <a:gd name="T38" fmla="*/ 29 w 85"/>
                <a:gd name="T39" fmla="*/ 0 h 130"/>
                <a:gd name="T40" fmla="*/ 41 w 85"/>
                <a:gd name="T41" fmla="*/ 8 h 130"/>
                <a:gd name="T42" fmla="*/ 65 w 85"/>
                <a:gd name="T43" fmla="*/ 26 h 130"/>
                <a:gd name="T44" fmla="*/ 85 w 85"/>
                <a:gd name="T45" fmla="*/ 44 h 130"/>
                <a:gd name="T46" fmla="*/ 77 w 85"/>
                <a:gd name="T47" fmla="*/ 69 h 1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5"/>
                <a:gd name="T73" fmla="*/ 0 h 130"/>
                <a:gd name="T74" fmla="*/ 85 w 85"/>
                <a:gd name="T75" fmla="*/ 130 h 1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5" h="130">
                  <a:moveTo>
                    <a:pt x="77" y="69"/>
                  </a:moveTo>
                  <a:lnTo>
                    <a:pt x="68" y="81"/>
                  </a:lnTo>
                  <a:lnTo>
                    <a:pt x="63" y="88"/>
                  </a:lnTo>
                  <a:lnTo>
                    <a:pt x="60" y="94"/>
                  </a:lnTo>
                  <a:lnTo>
                    <a:pt x="59" y="106"/>
                  </a:lnTo>
                  <a:lnTo>
                    <a:pt x="61" y="118"/>
                  </a:lnTo>
                  <a:lnTo>
                    <a:pt x="65" y="130"/>
                  </a:lnTo>
                  <a:lnTo>
                    <a:pt x="48" y="122"/>
                  </a:lnTo>
                  <a:lnTo>
                    <a:pt x="32" y="113"/>
                  </a:lnTo>
                  <a:lnTo>
                    <a:pt x="20" y="101"/>
                  </a:lnTo>
                  <a:lnTo>
                    <a:pt x="6" y="84"/>
                  </a:lnTo>
                  <a:lnTo>
                    <a:pt x="0" y="75"/>
                  </a:lnTo>
                  <a:lnTo>
                    <a:pt x="2" y="65"/>
                  </a:lnTo>
                  <a:lnTo>
                    <a:pt x="12" y="49"/>
                  </a:lnTo>
                  <a:lnTo>
                    <a:pt x="24" y="41"/>
                  </a:lnTo>
                  <a:lnTo>
                    <a:pt x="29" y="35"/>
                  </a:lnTo>
                  <a:lnTo>
                    <a:pt x="33" y="28"/>
                  </a:lnTo>
                  <a:lnTo>
                    <a:pt x="33" y="19"/>
                  </a:lnTo>
                  <a:lnTo>
                    <a:pt x="32" y="9"/>
                  </a:lnTo>
                  <a:lnTo>
                    <a:pt x="29" y="0"/>
                  </a:lnTo>
                  <a:lnTo>
                    <a:pt x="41" y="8"/>
                  </a:lnTo>
                  <a:lnTo>
                    <a:pt x="65" y="26"/>
                  </a:lnTo>
                  <a:lnTo>
                    <a:pt x="85" y="44"/>
                  </a:lnTo>
                  <a:lnTo>
                    <a:pt x="77" y="69"/>
                  </a:lnTo>
                </a:path>
              </a:pathLst>
            </a:custGeom>
            <a:noFill/>
            <a:ln w="6350" cap="rnd">
              <a:solidFill>
                <a:srgbClr val="D7AB00"/>
              </a:solidFill>
              <a:prstDash val="solid"/>
              <a:round/>
              <a:headEnd/>
              <a:tailEnd/>
            </a:ln>
          </p:spPr>
          <p:txBody>
            <a:bodyPr/>
            <a:lstStyle/>
            <a:p>
              <a:endParaRPr lang="ru-RU"/>
            </a:p>
          </p:txBody>
        </p:sp>
        <p:sp>
          <p:nvSpPr>
            <p:cNvPr id="162550" name="Freeform 4207"/>
            <p:cNvSpPr>
              <a:spLocks/>
            </p:cNvSpPr>
            <p:nvPr/>
          </p:nvSpPr>
          <p:spPr bwMode="auto">
            <a:xfrm>
              <a:off x="2399" y="2189"/>
              <a:ext cx="106" cy="157"/>
            </a:xfrm>
            <a:custGeom>
              <a:avLst/>
              <a:gdLst>
                <a:gd name="T0" fmla="*/ 16 w 106"/>
                <a:gd name="T1" fmla="*/ 0 h 157"/>
                <a:gd name="T2" fmla="*/ 21 w 106"/>
                <a:gd name="T3" fmla="*/ 10 h 157"/>
                <a:gd name="T4" fmla="*/ 25 w 106"/>
                <a:gd name="T5" fmla="*/ 17 h 157"/>
                <a:gd name="T6" fmla="*/ 30 w 106"/>
                <a:gd name="T7" fmla="*/ 25 h 157"/>
                <a:gd name="T8" fmla="*/ 35 w 106"/>
                <a:gd name="T9" fmla="*/ 28 h 157"/>
                <a:gd name="T10" fmla="*/ 38 w 106"/>
                <a:gd name="T11" fmla="*/ 32 h 157"/>
                <a:gd name="T12" fmla="*/ 47 w 106"/>
                <a:gd name="T13" fmla="*/ 36 h 157"/>
                <a:gd name="T14" fmla="*/ 55 w 106"/>
                <a:gd name="T15" fmla="*/ 41 h 157"/>
                <a:gd name="T16" fmla="*/ 65 w 106"/>
                <a:gd name="T17" fmla="*/ 47 h 157"/>
                <a:gd name="T18" fmla="*/ 82 w 106"/>
                <a:gd name="T19" fmla="*/ 58 h 157"/>
                <a:gd name="T20" fmla="*/ 88 w 106"/>
                <a:gd name="T21" fmla="*/ 64 h 157"/>
                <a:gd name="T22" fmla="*/ 95 w 106"/>
                <a:gd name="T23" fmla="*/ 73 h 157"/>
                <a:gd name="T24" fmla="*/ 99 w 106"/>
                <a:gd name="T25" fmla="*/ 80 h 157"/>
                <a:gd name="T26" fmla="*/ 102 w 106"/>
                <a:gd name="T27" fmla="*/ 86 h 157"/>
                <a:gd name="T28" fmla="*/ 104 w 106"/>
                <a:gd name="T29" fmla="*/ 91 h 157"/>
                <a:gd name="T30" fmla="*/ 105 w 106"/>
                <a:gd name="T31" fmla="*/ 99 h 157"/>
                <a:gd name="T32" fmla="*/ 106 w 106"/>
                <a:gd name="T33" fmla="*/ 107 h 157"/>
                <a:gd name="T34" fmla="*/ 106 w 106"/>
                <a:gd name="T35" fmla="*/ 113 h 157"/>
                <a:gd name="T36" fmla="*/ 105 w 106"/>
                <a:gd name="T37" fmla="*/ 127 h 157"/>
                <a:gd name="T38" fmla="*/ 104 w 106"/>
                <a:gd name="T39" fmla="*/ 137 h 157"/>
                <a:gd name="T40" fmla="*/ 102 w 106"/>
                <a:gd name="T41" fmla="*/ 146 h 157"/>
                <a:gd name="T42" fmla="*/ 101 w 106"/>
                <a:gd name="T43" fmla="*/ 157 h 157"/>
                <a:gd name="T44" fmla="*/ 97 w 106"/>
                <a:gd name="T45" fmla="*/ 154 h 157"/>
                <a:gd name="T46" fmla="*/ 91 w 106"/>
                <a:gd name="T47" fmla="*/ 146 h 157"/>
                <a:gd name="T48" fmla="*/ 84 w 106"/>
                <a:gd name="T49" fmla="*/ 138 h 157"/>
                <a:gd name="T50" fmla="*/ 74 w 106"/>
                <a:gd name="T51" fmla="*/ 129 h 157"/>
                <a:gd name="T52" fmla="*/ 54 w 106"/>
                <a:gd name="T53" fmla="*/ 115 h 157"/>
                <a:gd name="T54" fmla="*/ 35 w 106"/>
                <a:gd name="T55" fmla="*/ 101 h 157"/>
                <a:gd name="T56" fmla="*/ 23 w 106"/>
                <a:gd name="T57" fmla="*/ 90 h 157"/>
                <a:gd name="T58" fmla="*/ 17 w 106"/>
                <a:gd name="T59" fmla="*/ 85 h 157"/>
                <a:gd name="T60" fmla="*/ 11 w 106"/>
                <a:gd name="T61" fmla="*/ 79 h 157"/>
                <a:gd name="T62" fmla="*/ 6 w 106"/>
                <a:gd name="T63" fmla="*/ 68 h 157"/>
                <a:gd name="T64" fmla="*/ 2 w 106"/>
                <a:gd name="T65" fmla="*/ 62 h 157"/>
                <a:gd name="T66" fmla="*/ 0 w 106"/>
                <a:gd name="T67" fmla="*/ 55 h 157"/>
                <a:gd name="T68" fmla="*/ 0 w 106"/>
                <a:gd name="T69" fmla="*/ 51 h 157"/>
                <a:gd name="T70" fmla="*/ 0 w 106"/>
                <a:gd name="T71" fmla="*/ 45 h 157"/>
                <a:gd name="T72" fmla="*/ 0 w 106"/>
                <a:gd name="T73" fmla="*/ 36 h 157"/>
                <a:gd name="T74" fmla="*/ 4 w 106"/>
                <a:gd name="T75" fmla="*/ 28 h 157"/>
                <a:gd name="T76" fmla="*/ 6 w 106"/>
                <a:gd name="T77" fmla="*/ 19 h 157"/>
                <a:gd name="T78" fmla="*/ 13 w 106"/>
                <a:gd name="T79" fmla="*/ 4 h 157"/>
                <a:gd name="T80" fmla="*/ 16 w 106"/>
                <a:gd name="T81" fmla="*/ 0 h 1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6"/>
                <a:gd name="T124" fmla="*/ 0 h 157"/>
                <a:gd name="T125" fmla="*/ 106 w 106"/>
                <a:gd name="T126" fmla="*/ 157 h 1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6" h="157">
                  <a:moveTo>
                    <a:pt x="16" y="0"/>
                  </a:moveTo>
                  <a:lnTo>
                    <a:pt x="21" y="10"/>
                  </a:lnTo>
                  <a:lnTo>
                    <a:pt x="25" y="17"/>
                  </a:lnTo>
                  <a:lnTo>
                    <a:pt x="30" y="25"/>
                  </a:lnTo>
                  <a:lnTo>
                    <a:pt x="35" y="28"/>
                  </a:lnTo>
                  <a:lnTo>
                    <a:pt x="38" y="32"/>
                  </a:lnTo>
                  <a:lnTo>
                    <a:pt x="47" y="36"/>
                  </a:lnTo>
                  <a:lnTo>
                    <a:pt x="55" y="41"/>
                  </a:lnTo>
                  <a:lnTo>
                    <a:pt x="65" y="47"/>
                  </a:lnTo>
                  <a:lnTo>
                    <a:pt x="82" y="58"/>
                  </a:lnTo>
                  <a:lnTo>
                    <a:pt x="88" y="64"/>
                  </a:lnTo>
                  <a:lnTo>
                    <a:pt x="95" y="73"/>
                  </a:lnTo>
                  <a:lnTo>
                    <a:pt x="99" y="80"/>
                  </a:lnTo>
                  <a:lnTo>
                    <a:pt x="102" y="86"/>
                  </a:lnTo>
                  <a:lnTo>
                    <a:pt x="104" y="91"/>
                  </a:lnTo>
                  <a:lnTo>
                    <a:pt x="105" y="99"/>
                  </a:lnTo>
                  <a:lnTo>
                    <a:pt x="106" y="107"/>
                  </a:lnTo>
                  <a:lnTo>
                    <a:pt x="106" y="113"/>
                  </a:lnTo>
                  <a:lnTo>
                    <a:pt x="105" y="127"/>
                  </a:lnTo>
                  <a:lnTo>
                    <a:pt x="104" y="137"/>
                  </a:lnTo>
                  <a:lnTo>
                    <a:pt x="102" y="146"/>
                  </a:lnTo>
                  <a:lnTo>
                    <a:pt x="101" y="157"/>
                  </a:lnTo>
                  <a:lnTo>
                    <a:pt x="97" y="154"/>
                  </a:lnTo>
                  <a:lnTo>
                    <a:pt x="91" y="146"/>
                  </a:lnTo>
                  <a:lnTo>
                    <a:pt x="84" y="138"/>
                  </a:lnTo>
                  <a:lnTo>
                    <a:pt x="74" y="129"/>
                  </a:lnTo>
                  <a:lnTo>
                    <a:pt x="54" y="115"/>
                  </a:lnTo>
                  <a:lnTo>
                    <a:pt x="35" y="101"/>
                  </a:lnTo>
                  <a:lnTo>
                    <a:pt x="23" y="90"/>
                  </a:lnTo>
                  <a:lnTo>
                    <a:pt x="17" y="85"/>
                  </a:lnTo>
                  <a:lnTo>
                    <a:pt x="11" y="79"/>
                  </a:lnTo>
                  <a:lnTo>
                    <a:pt x="6" y="68"/>
                  </a:lnTo>
                  <a:lnTo>
                    <a:pt x="2" y="62"/>
                  </a:lnTo>
                  <a:lnTo>
                    <a:pt x="0" y="55"/>
                  </a:lnTo>
                  <a:lnTo>
                    <a:pt x="0" y="51"/>
                  </a:lnTo>
                  <a:lnTo>
                    <a:pt x="0" y="45"/>
                  </a:lnTo>
                  <a:lnTo>
                    <a:pt x="0" y="36"/>
                  </a:lnTo>
                  <a:lnTo>
                    <a:pt x="4" y="28"/>
                  </a:lnTo>
                  <a:lnTo>
                    <a:pt x="6" y="19"/>
                  </a:lnTo>
                  <a:lnTo>
                    <a:pt x="13" y="4"/>
                  </a:lnTo>
                  <a:lnTo>
                    <a:pt x="16" y="0"/>
                  </a:lnTo>
                  <a:close/>
                </a:path>
              </a:pathLst>
            </a:custGeom>
            <a:solidFill>
              <a:srgbClr val="FFFF00"/>
            </a:solidFill>
            <a:ln w="9525">
              <a:noFill/>
              <a:round/>
              <a:headEnd/>
              <a:tailEnd/>
            </a:ln>
          </p:spPr>
          <p:txBody>
            <a:bodyPr/>
            <a:lstStyle/>
            <a:p>
              <a:endParaRPr lang="ru-RU"/>
            </a:p>
          </p:txBody>
        </p:sp>
        <p:sp>
          <p:nvSpPr>
            <p:cNvPr id="162551" name="Freeform 4208"/>
            <p:cNvSpPr>
              <a:spLocks/>
            </p:cNvSpPr>
            <p:nvPr/>
          </p:nvSpPr>
          <p:spPr bwMode="auto">
            <a:xfrm>
              <a:off x="2401" y="2189"/>
              <a:ext cx="105" cy="157"/>
            </a:xfrm>
            <a:custGeom>
              <a:avLst/>
              <a:gdLst>
                <a:gd name="T0" fmla="*/ 15 w 105"/>
                <a:gd name="T1" fmla="*/ 0 h 157"/>
                <a:gd name="T2" fmla="*/ 20 w 105"/>
                <a:gd name="T3" fmla="*/ 10 h 157"/>
                <a:gd name="T4" fmla="*/ 30 w 105"/>
                <a:gd name="T5" fmla="*/ 25 h 157"/>
                <a:gd name="T6" fmla="*/ 37 w 105"/>
                <a:gd name="T7" fmla="*/ 32 h 157"/>
                <a:gd name="T8" fmla="*/ 47 w 105"/>
                <a:gd name="T9" fmla="*/ 36 h 157"/>
                <a:gd name="T10" fmla="*/ 54 w 105"/>
                <a:gd name="T11" fmla="*/ 41 h 157"/>
                <a:gd name="T12" fmla="*/ 64 w 105"/>
                <a:gd name="T13" fmla="*/ 47 h 157"/>
                <a:gd name="T14" fmla="*/ 81 w 105"/>
                <a:gd name="T15" fmla="*/ 58 h 157"/>
                <a:gd name="T16" fmla="*/ 95 w 105"/>
                <a:gd name="T17" fmla="*/ 73 h 157"/>
                <a:gd name="T18" fmla="*/ 102 w 105"/>
                <a:gd name="T19" fmla="*/ 85 h 157"/>
                <a:gd name="T20" fmla="*/ 104 w 105"/>
                <a:gd name="T21" fmla="*/ 99 h 157"/>
                <a:gd name="T22" fmla="*/ 105 w 105"/>
                <a:gd name="T23" fmla="*/ 127 h 157"/>
                <a:gd name="T24" fmla="*/ 100 w 105"/>
                <a:gd name="T25" fmla="*/ 157 h 157"/>
                <a:gd name="T26" fmla="*/ 93 w 105"/>
                <a:gd name="T27" fmla="*/ 146 h 157"/>
                <a:gd name="T28" fmla="*/ 75 w 105"/>
                <a:gd name="T29" fmla="*/ 129 h 157"/>
                <a:gd name="T30" fmla="*/ 53 w 105"/>
                <a:gd name="T31" fmla="*/ 115 h 157"/>
                <a:gd name="T32" fmla="*/ 35 w 105"/>
                <a:gd name="T33" fmla="*/ 101 h 157"/>
                <a:gd name="T34" fmla="*/ 11 w 105"/>
                <a:gd name="T35" fmla="*/ 79 h 157"/>
                <a:gd name="T36" fmla="*/ 5 w 105"/>
                <a:gd name="T37" fmla="*/ 66 h 157"/>
                <a:gd name="T38" fmla="*/ 0 w 105"/>
                <a:gd name="T39" fmla="*/ 53 h 157"/>
                <a:gd name="T40" fmla="*/ 2 w 105"/>
                <a:gd name="T41" fmla="*/ 36 h 157"/>
                <a:gd name="T42" fmla="*/ 6 w 105"/>
                <a:gd name="T43" fmla="*/ 19 h 157"/>
                <a:gd name="T44" fmla="*/ 15 w 105"/>
                <a:gd name="T45" fmla="*/ 0 h 15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5"/>
                <a:gd name="T70" fmla="*/ 0 h 157"/>
                <a:gd name="T71" fmla="*/ 105 w 105"/>
                <a:gd name="T72" fmla="*/ 157 h 15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5" h="157">
                  <a:moveTo>
                    <a:pt x="15" y="0"/>
                  </a:moveTo>
                  <a:lnTo>
                    <a:pt x="20" y="10"/>
                  </a:lnTo>
                  <a:lnTo>
                    <a:pt x="30" y="25"/>
                  </a:lnTo>
                  <a:lnTo>
                    <a:pt x="37" y="32"/>
                  </a:lnTo>
                  <a:lnTo>
                    <a:pt x="47" y="36"/>
                  </a:lnTo>
                  <a:lnTo>
                    <a:pt x="54" y="41"/>
                  </a:lnTo>
                  <a:lnTo>
                    <a:pt x="64" y="47"/>
                  </a:lnTo>
                  <a:lnTo>
                    <a:pt x="81" y="58"/>
                  </a:lnTo>
                  <a:lnTo>
                    <a:pt x="95" y="73"/>
                  </a:lnTo>
                  <a:lnTo>
                    <a:pt x="102" y="85"/>
                  </a:lnTo>
                  <a:lnTo>
                    <a:pt x="104" y="99"/>
                  </a:lnTo>
                  <a:lnTo>
                    <a:pt x="105" y="127"/>
                  </a:lnTo>
                  <a:lnTo>
                    <a:pt x="100" y="157"/>
                  </a:lnTo>
                  <a:lnTo>
                    <a:pt x="93" y="146"/>
                  </a:lnTo>
                  <a:lnTo>
                    <a:pt x="75" y="129"/>
                  </a:lnTo>
                  <a:lnTo>
                    <a:pt x="53" y="115"/>
                  </a:lnTo>
                  <a:lnTo>
                    <a:pt x="35" y="101"/>
                  </a:lnTo>
                  <a:lnTo>
                    <a:pt x="11" y="79"/>
                  </a:lnTo>
                  <a:lnTo>
                    <a:pt x="5" y="66"/>
                  </a:lnTo>
                  <a:lnTo>
                    <a:pt x="0" y="53"/>
                  </a:lnTo>
                  <a:lnTo>
                    <a:pt x="2" y="36"/>
                  </a:lnTo>
                  <a:lnTo>
                    <a:pt x="6" y="19"/>
                  </a:lnTo>
                  <a:lnTo>
                    <a:pt x="15" y="0"/>
                  </a:lnTo>
                </a:path>
              </a:pathLst>
            </a:custGeom>
            <a:noFill/>
            <a:ln w="4763" cap="rnd">
              <a:solidFill>
                <a:srgbClr val="D7AB00"/>
              </a:solidFill>
              <a:prstDash val="solid"/>
              <a:round/>
              <a:headEnd/>
              <a:tailEnd/>
            </a:ln>
          </p:spPr>
          <p:txBody>
            <a:bodyPr/>
            <a:lstStyle/>
            <a:p>
              <a:endParaRPr lang="ru-RU"/>
            </a:p>
          </p:txBody>
        </p:sp>
        <p:sp>
          <p:nvSpPr>
            <p:cNvPr id="162552" name="Freeform 4209"/>
            <p:cNvSpPr>
              <a:spLocks/>
            </p:cNvSpPr>
            <p:nvPr/>
          </p:nvSpPr>
          <p:spPr bwMode="auto">
            <a:xfrm>
              <a:off x="2413" y="2302"/>
              <a:ext cx="85" cy="130"/>
            </a:xfrm>
            <a:custGeom>
              <a:avLst/>
              <a:gdLst>
                <a:gd name="T0" fmla="*/ 77 w 85"/>
                <a:gd name="T1" fmla="*/ 69 h 130"/>
                <a:gd name="T2" fmla="*/ 74 w 85"/>
                <a:gd name="T3" fmla="*/ 72 h 130"/>
                <a:gd name="T4" fmla="*/ 72 w 85"/>
                <a:gd name="T5" fmla="*/ 76 h 130"/>
                <a:gd name="T6" fmla="*/ 68 w 85"/>
                <a:gd name="T7" fmla="*/ 81 h 130"/>
                <a:gd name="T8" fmla="*/ 63 w 85"/>
                <a:gd name="T9" fmla="*/ 87 h 130"/>
                <a:gd name="T10" fmla="*/ 60 w 85"/>
                <a:gd name="T11" fmla="*/ 89 h 130"/>
                <a:gd name="T12" fmla="*/ 60 w 85"/>
                <a:gd name="T13" fmla="*/ 94 h 130"/>
                <a:gd name="T14" fmla="*/ 59 w 85"/>
                <a:gd name="T15" fmla="*/ 99 h 130"/>
                <a:gd name="T16" fmla="*/ 59 w 85"/>
                <a:gd name="T17" fmla="*/ 106 h 130"/>
                <a:gd name="T18" fmla="*/ 61 w 85"/>
                <a:gd name="T19" fmla="*/ 117 h 130"/>
                <a:gd name="T20" fmla="*/ 65 w 85"/>
                <a:gd name="T21" fmla="*/ 130 h 130"/>
                <a:gd name="T22" fmla="*/ 48 w 85"/>
                <a:gd name="T23" fmla="*/ 121 h 130"/>
                <a:gd name="T24" fmla="*/ 32 w 85"/>
                <a:gd name="T25" fmla="*/ 111 h 130"/>
                <a:gd name="T26" fmla="*/ 26 w 85"/>
                <a:gd name="T27" fmla="*/ 107 h 130"/>
                <a:gd name="T28" fmla="*/ 20 w 85"/>
                <a:gd name="T29" fmla="*/ 101 h 130"/>
                <a:gd name="T30" fmla="*/ 12 w 85"/>
                <a:gd name="T31" fmla="*/ 93 h 130"/>
                <a:gd name="T32" fmla="*/ 6 w 85"/>
                <a:gd name="T33" fmla="*/ 85 h 130"/>
                <a:gd name="T34" fmla="*/ 0 w 85"/>
                <a:gd name="T35" fmla="*/ 74 h 130"/>
                <a:gd name="T36" fmla="*/ 2 w 85"/>
                <a:gd name="T37" fmla="*/ 64 h 130"/>
                <a:gd name="T38" fmla="*/ 6 w 85"/>
                <a:gd name="T39" fmla="*/ 57 h 130"/>
                <a:gd name="T40" fmla="*/ 9 w 85"/>
                <a:gd name="T41" fmla="*/ 53 h 130"/>
                <a:gd name="T42" fmla="*/ 12 w 85"/>
                <a:gd name="T43" fmla="*/ 49 h 130"/>
                <a:gd name="T44" fmla="*/ 18 w 85"/>
                <a:gd name="T45" fmla="*/ 46 h 130"/>
                <a:gd name="T46" fmla="*/ 23 w 85"/>
                <a:gd name="T47" fmla="*/ 40 h 130"/>
                <a:gd name="T48" fmla="*/ 29 w 85"/>
                <a:gd name="T49" fmla="*/ 36 h 130"/>
                <a:gd name="T50" fmla="*/ 32 w 85"/>
                <a:gd name="T51" fmla="*/ 31 h 130"/>
                <a:gd name="T52" fmla="*/ 33 w 85"/>
                <a:gd name="T53" fmla="*/ 29 h 130"/>
                <a:gd name="T54" fmla="*/ 33 w 85"/>
                <a:gd name="T55" fmla="*/ 23 h 130"/>
                <a:gd name="T56" fmla="*/ 33 w 85"/>
                <a:gd name="T57" fmla="*/ 19 h 130"/>
                <a:gd name="T58" fmla="*/ 32 w 85"/>
                <a:gd name="T59" fmla="*/ 10 h 130"/>
                <a:gd name="T60" fmla="*/ 29 w 85"/>
                <a:gd name="T61" fmla="*/ 0 h 130"/>
                <a:gd name="T62" fmla="*/ 41 w 85"/>
                <a:gd name="T63" fmla="*/ 8 h 130"/>
                <a:gd name="T64" fmla="*/ 54 w 85"/>
                <a:gd name="T65" fmla="*/ 17 h 130"/>
                <a:gd name="T66" fmla="*/ 65 w 85"/>
                <a:gd name="T67" fmla="*/ 25 h 130"/>
                <a:gd name="T68" fmla="*/ 77 w 85"/>
                <a:gd name="T69" fmla="*/ 38 h 130"/>
                <a:gd name="T70" fmla="*/ 85 w 85"/>
                <a:gd name="T71" fmla="*/ 44 h 130"/>
                <a:gd name="T72" fmla="*/ 82 w 85"/>
                <a:gd name="T73" fmla="*/ 53 h 130"/>
                <a:gd name="T74" fmla="*/ 80 w 85"/>
                <a:gd name="T75" fmla="*/ 61 h 130"/>
                <a:gd name="T76" fmla="*/ 77 w 85"/>
                <a:gd name="T77" fmla="*/ 69 h 13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5"/>
                <a:gd name="T118" fmla="*/ 0 h 130"/>
                <a:gd name="T119" fmla="*/ 85 w 85"/>
                <a:gd name="T120" fmla="*/ 130 h 13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5" h="130">
                  <a:moveTo>
                    <a:pt x="77" y="69"/>
                  </a:moveTo>
                  <a:lnTo>
                    <a:pt x="74" y="72"/>
                  </a:lnTo>
                  <a:lnTo>
                    <a:pt x="72" y="76"/>
                  </a:lnTo>
                  <a:lnTo>
                    <a:pt x="68" y="81"/>
                  </a:lnTo>
                  <a:lnTo>
                    <a:pt x="63" y="87"/>
                  </a:lnTo>
                  <a:lnTo>
                    <a:pt x="60" y="89"/>
                  </a:lnTo>
                  <a:lnTo>
                    <a:pt x="60" y="94"/>
                  </a:lnTo>
                  <a:lnTo>
                    <a:pt x="59" y="99"/>
                  </a:lnTo>
                  <a:lnTo>
                    <a:pt x="59" y="106"/>
                  </a:lnTo>
                  <a:lnTo>
                    <a:pt x="61" y="117"/>
                  </a:lnTo>
                  <a:lnTo>
                    <a:pt x="65" y="130"/>
                  </a:lnTo>
                  <a:lnTo>
                    <a:pt x="48" y="121"/>
                  </a:lnTo>
                  <a:lnTo>
                    <a:pt x="32" y="111"/>
                  </a:lnTo>
                  <a:lnTo>
                    <a:pt x="26" y="107"/>
                  </a:lnTo>
                  <a:lnTo>
                    <a:pt x="20" y="101"/>
                  </a:lnTo>
                  <a:lnTo>
                    <a:pt x="12" y="93"/>
                  </a:lnTo>
                  <a:lnTo>
                    <a:pt x="6" y="85"/>
                  </a:lnTo>
                  <a:lnTo>
                    <a:pt x="0" y="74"/>
                  </a:lnTo>
                  <a:lnTo>
                    <a:pt x="2" y="64"/>
                  </a:lnTo>
                  <a:lnTo>
                    <a:pt x="6" y="57"/>
                  </a:lnTo>
                  <a:lnTo>
                    <a:pt x="9" y="53"/>
                  </a:lnTo>
                  <a:lnTo>
                    <a:pt x="12" y="49"/>
                  </a:lnTo>
                  <a:lnTo>
                    <a:pt x="18" y="46"/>
                  </a:lnTo>
                  <a:lnTo>
                    <a:pt x="23" y="40"/>
                  </a:lnTo>
                  <a:lnTo>
                    <a:pt x="29" y="36"/>
                  </a:lnTo>
                  <a:lnTo>
                    <a:pt x="32" y="31"/>
                  </a:lnTo>
                  <a:lnTo>
                    <a:pt x="33" y="29"/>
                  </a:lnTo>
                  <a:lnTo>
                    <a:pt x="33" y="23"/>
                  </a:lnTo>
                  <a:lnTo>
                    <a:pt x="33" y="19"/>
                  </a:lnTo>
                  <a:lnTo>
                    <a:pt x="32" y="10"/>
                  </a:lnTo>
                  <a:lnTo>
                    <a:pt x="29" y="0"/>
                  </a:lnTo>
                  <a:lnTo>
                    <a:pt x="41" y="8"/>
                  </a:lnTo>
                  <a:lnTo>
                    <a:pt x="54" y="17"/>
                  </a:lnTo>
                  <a:lnTo>
                    <a:pt x="65" y="25"/>
                  </a:lnTo>
                  <a:lnTo>
                    <a:pt x="77" y="38"/>
                  </a:lnTo>
                  <a:lnTo>
                    <a:pt x="85" y="44"/>
                  </a:lnTo>
                  <a:lnTo>
                    <a:pt x="82" y="53"/>
                  </a:lnTo>
                  <a:lnTo>
                    <a:pt x="80" y="61"/>
                  </a:lnTo>
                  <a:lnTo>
                    <a:pt x="77" y="69"/>
                  </a:lnTo>
                  <a:close/>
                </a:path>
              </a:pathLst>
            </a:custGeom>
            <a:solidFill>
              <a:srgbClr val="D7AB00"/>
            </a:solidFill>
            <a:ln w="9525">
              <a:noFill/>
              <a:round/>
              <a:headEnd/>
              <a:tailEnd/>
            </a:ln>
          </p:spPr>
          <p:txBody>
            <a:bodyPr/>
            <a:lstStyle/>
            <a:p>
              <a:endParaRPr lang="ru-RU"/>
            </a:p>
          </p:txBody>
        </p:sp>
        <p:sp>
          <p:nvSpPr>
            <p:cNvPr id="162553" name="Freeform 4210"/>
            <p:cNvSpPr>
              <a:spLocks/>
            </p:cNvSpPr>
            <p:nvPr/>
          </p:nvSpPr>
          <p:spPr bwMode="auto">
            <a:xfrm>
              <a:off x="2413" y="2302"/>
              <a:ext cx="85" cy="129"/>
            </a:xfrm>
            <a:custGeom>
              <a:avLst/>
              <a:gdLst>
                <a:gd name="T0" fmla="*/ 77 w 85"/>
                <a:gd name="T1" fmla="*/ 69 h 129"/>
                <a:gd name="T2" fmla="*/ 68 w 85"/>
                <a:gd name="T3" fmla="*/ 81 h 129"/>
                <a:gd name="T4" fmla="*/ 63 w 85"/>
                <a:gd name="T5" fmla="*/ 86 h 129"/>
                <a:gd name="T6" fmla="*/ 60 w 85"/>
                <a:gd name="T7" fmla="*/ 94 h 129"/>
                <a:gd name="T8" fmla="*/ 59 w 85"/>
                <a:gd name="T9" fmla="*/ 105 h 129"/>
                <a:gd name="T10" fmla="*/ 61 w 85"/>
                <a:gd name="T11" fmla="*/ 116 h 129"/>
                <a:gd name="T12" fmla="*/ 65 w 85"/>
                <a:gd name="T13" fmla="*/ 129 h 129"/>
                <a:gd name="T14" fmla="*/ 48 w 85"/>
                <a:gd name="T15" fmla="*/ 120 h 129"/>
                <a:gd name="T16" fmla="*/ 32 w 85"/>
                <a:gd name="T17" fmla="*/ 111 h 129"/>
                <a:gd name="T18" fmla="*/ 20 w 85"/>
                <a:gd name="T19" fmla="*/ 100 h 129"/>
                <a:gd name="T20" fmla="*/ 6 w 85"/>
                <a:gd name="T21" fmla="*/ 84 h 129"/>
                <a:gd name="T22" fmla="*/ 0 w 85"/>
                <a:gd name="T23" fmla="*/ 74 h 129"/>
                <a:gd name="T24" fmla="*/ 2 w 85"/>
                <a:gd name="T25" fmla="*/ 64 h 129"/>
                <a:gd name="T26" fmla="*/ 12 w 85"/>
                <a:gd name="T27" fmla="*/ 49 h 129"/>
                <a:gd name="T28" fmla="*/ 24 w 85"/>
                <a:gd name="T29" fmla="*/ 40 h 129"/>
                <a:gd name="T30" fmla="*/ 29 w 85"/>
                <a:gd name="T31" fmla="*/ 34 h 129"/>
                <a:gd name="T32" fmla="*/ 33 w 85"/>
                <a:gd name="T33" fmla="*/ 28 h 129"/>
                <a:gd name="T34" fmla="*/ 33 w 85"/>
                <a:gd name="T35" fmla="*/ 19 h 129"/>
                <a:gd name="T36" fmla="*/ 32 w 85"/>
                <a:gd name="T37" fmla="*/ 10 h 129"/>
                <a:gd name="T38" fmla="*/ 29 w 85"/>
                <a:gd name="T39" fmla="*/ 0 h 129"/>
                <a:gd name="T40" fmla="*/ 41 w 85"/>
                <a:gd name="T41" fmla="*/ 8 h 129"/>
                <a:gd name="T42" fmla="*/ 65 w 85"/>
                <a:gd name="T43" fmla="*/ 25 h 129"/>
                <a:gd name="T44" fmla="*/ 85 w 85"/>
                <a:gd name="T45" fmla="*/ 44 h 129"/>
                <a:gd name="T46" fmla="*/ 77 w 85"/>
                <a:gd name="T47" fmla="*/ 69 h 1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5"/>
                <a:gd name="T73" fmla="*/ 0 h 129"/>
                <a:gd name="T74" fmla="*/ 85 w 85"/>
                <a:gd name="T75" fmla="*/ 129 h 1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5" h="129">
                  <a:moveTo>
                    <a:pt x="77" y="69"/>
                  </a:moveTo>
                  <a:lnTo>
                    <a:pt x="68" y="81"/>
                  </a:lnTo>
                  <a:lnTo>
                    <a:pt x="63" y="86"/>
                  </a:lnTo>
                  <a:lnTo>
                    <a:pt x="60" y="94"/>
                  </a:lnTo>
                  <a:lnTo>
                    <a:pt x="59" y="105"/>
                  </a:lnTo>
                  <a:lnTo>
                    <a:pt x="61" y="116"/>
                  </a:lnTo>
                  <a:lnTo>
                    <a:pt x="65" y="129"/>
                  </a:lnTo>
                  <a:lnTo>
                    <a:pt x="48" y="120"/>
                  </a:lnTo>
                  <a:lnTo>
                    <a:pt x="32" y="111"/>
                  </a:lnTo>
                  <a:lnTo>
                    <a:pt x="20" y="100"/>
                  </a:lnTo>
                  <a:lnTo>
                    <a:pt x="6" y="84"/>
                  </a:lnTo>
                  <a:lnTo>
                    <a:pt x="0" y="74"/>
                  </a:lnTo>
                  <a:lnTo>
                    <a:pt x="2" y="64"/>
                  </a:lnTo>
                  <a:lnTo>
                    <a:pt x="12" y="49"/>
                  </a:lnTo>
                  <a:lnTo>
                    <a:pt x="24" y="40"/>
                  </a:lnTo>
                  <a:lnTo>
                    <a:pt x="29" y="34"/>
                  </a:lnTo>
                  <a:lnTo>
                    <a:pt x="33" y="28"/>
                  </a:lnTo>
                  <a:lnTo>
                    <a:pt x="33" y="19"/>
                  </a:lnTo>
                  <a:lnTo>
                    <a:pt x="32" y="10"/>
                  </a:lnTo>
                  <a:lnTo>
                    <a:pt x="29" y="0"/>
                  </a:lnTo>
                  <a:lnTo>
                    <a:pt x="41" y="8"/>
                  </a:lnTo>
                  <a:lnTo>
                    <a:pt x="65" y="25"/>
                  </a:lnTo>
                  <a:lnTo>
                    <a:pt x="85" y="44"/>
                  </a:lnTo>
                  <a:lnTo>
                    <a:pt x="77" y="69"/>
                  </a:lnTo>
                </a:path>
              </a:pathLst>
            </a:custGeom>
            <a:noFill/>
            <a:ln w="6350" cap="rnd">
              <a:solidFill>
                <a:srgbClr val="D7AB00"/>
              </a:solidFill>
              <a:prstDash val="solid"/>
              <a:round/>
              <a:headEnd/>
              <a:tailEnd/>
            </a:ln>
          </p:spPr>
          <p:txBody>
            <a:bodyPr/>
            <a:lstStyle/>
            <a:p>
              <a:endParaRPr lang="ru-RU"/>
            </a:p>
          </p:txBody>
        </p:sp>
        <p:sp>
          <p:nvSpPr>
            <p:cNvPr id="162554" name="Freeform 4211"/>
            <p:cNvSpPr>
              <a:spLocks/>
            </p:cNvSpPr>
            <p:nvPr/>
          </p:nvSpPr>
          <p:spPr bwMode="auto">
            <a:xfrm>
              <a:off x="2399" y="2370"/>
              <a:ext cx="106" cy="159"/>
            </a:xfrm>
            <a:custGeom>
              <a:avLst/>
              <a:gdLst>
                <a:gd name="T0" fmla="*/ 16 w 106"/>
                <a:gd name="T1" fmla="*/ 0 h 159"/>
                <a:gd name="T2" fmla="*/ 21 w 106"/>
                <a:gd name="T3" fmla="*/ 9 h 159"/>
                <a:gd name="T4" fmla="*/ 25 w 106"/>
                <a:gd name="T5" fmla="*/ 17 h 159"/>
                <a:gd name="T6" fmla="*/ 30 w 106"/>
                <a:gd name="T7" fmla="*/ 25 h 159"/>
                <a:gd name="T8" fmla="*/ 35 w 106"/>
                <a:gd name="T9" fmla="*/ 30 h 159"/>
                <a:gd name="T10" fmla="*/ 38 w 106"/>
                <a:gd name="T11" fmla="*/ 33 h 159"/>
                <a:gd name="T12" fmla="*/ 47 w 106"/>
                <a:gd name="T13" fmla="*/ 38 h 159"/>
                <a:gd name="T14" fmla="*/ 55 w 106"/>
                <a:gd name="T15" fmla="*/ 42 h 159"/>
                <a:gd name="T16" fmla="*/ 65 w 106"/>
                <a:gd name="T17" fmla="*/ 47 h 159"/>
                <a:gd name="T18" fmla="*/ 82 w 106"/>
                <a:gd name="T19" fmla="*/ 60 h 159"/>
                <a:gd name="T20" fmla="*/ 88 w 106"/>
                <a:gd name="T21" fmla="*/ 66 h 159"/>
                <a:gd name="T22" fmla="*/ 95 w 106"/>
                <a:gd name="T23" fmla="*/ 74 h 159"/>
                <a:gd name="T24" fmla="*/ 99 w 106"/>
                <a:gd name="T25" fmla="*/ 80 h 159"/>
                <a:gd name="T26" fmla="*/ 102 w 106"/>
                <a:gd name="T27" fmla="*/ 87 h 159"/>
                <a:gd name="T28" fmla="*/ 104 w 106"/>
                <a:gd name="T29" fmla="*/ 93 h 159"/>
                <a:gd name="T30" fmla="*/ 105 w 106"/>
                <a:gd name="T31" fmla="*/ 100 h 159"/>
                <a:gd name="T32" fmla="*/ 106 w 106"/>
                <a:gd name="T33" fmla="*/ 108 h 159"/>
                <a:gd name="T34" fmla="*/ 106 w 106"/>
                <a:gd name="T35" fmla="*/ 114 h 159"/>
                <a:gd name="T36" fmla="*/ 105 w 106"/>
                <a:gd name="T37" fmla="*/ 128 h 159"/>
                <a:gd name="T38" fmla="*/ 104 w 106"/>
                <a:gd name="T39" fmla="*/ 140 h 159"/>
                <a:gd name="T40" fmla="*/ 102 w 106"/>
                <a:gd name="T41" fmla="*/ 149 h 159"/>
                <a:gd name="T42" fmla="*/ 101 w 106"/>
                <a:gd name="T43" fmla="*/ 159 h 159"/>
                <a:gd name="T44" fmla="*/ 97 w 106"/>
                <a:gd name="T45" fmla="*/ 157 h 159"/>
                <a:gd name="T46" fmla="*/ 91 w 106"/>
                <a:gd name="T47" fmla="*/ 149 h 159"/>
                <a:gd name="T48" fmla="*/ 84 w 106"/>
                <a:gd name="T49" fmla="*/ 140 h 159"/>
                <a:gd name="T50" fmla="*/ 74 w 106"/>
                <a:gd name="T51" fmla="*/ 131 h 159"/>
                <a:gd name="T52" fmla="*/ 54 w 106"/>
                <a:gd name="T53" fmla="*/ 117 h 159"/>
                <a:gd name="T54" fmla="*/ 35 w 106"/>
                <a:gd name="T55" fmla="*/ 101 h 159"/>
                <a:gd name="T56" fmla="*/ 23 w 106"/>
                <a:gd name="T57" fmla="*/ 91 h 159"/>
                <a:gd name="T58" fmla="*/ 17 w 106"/>
                <a:gd name="T59" fmla="*/ 85 h 159"/>
                <a:gd name="T60" fmla="*/ 11 w 106"/>
                <a:gd name="T61" fmla="*/ 79 h 159"/>
                <a:gd name="T62" fmla="*/ 6 w 106"/>
                <a:gd name="T63" fmla="*/ 68 h 159"/>
                <a:gd name="T64" fmla="*/ 2 w 106"/>
                <a:gd name="T65" fmla="*/ 61 h 159"/>
                <a:gd name="T66" fmla="*/ 0 w 106"/>
                <a:gd name="T67" fmla="*/ 55 h 159"/>
                <a:gd name="T68" fmla="*/ 0 w 106"/>
                <a:gd name="T69" fmla="*/ 50 h 159"/>
                <a:gd name="T70" fmla="*/ 0 w 106"/>
                <a:gd name="T71" fmla="*/ 47 h 159"/>
                <a:gd name="T72" fmla="*/ 0 w 106"/>
                <a:gd name="T73" fmla="*/ 38 h 159"/>
                <a:gd name="T74" fmla="*/ 4 w 106"/>
                <a:gd name="T75" fmla="*/ 28 h 159"/>
                <a:gd name="T76" fmla="*/ 6 w 106"/>
                <a:gd name="T77" fmla="*/ 20 h 159"/>
                <a:gd name="T78" fmla="*/ 13 w 106"/>
                <a:gd name="T79" fmla="*/ 6 h 159"/>
                <a:gd name="T80" fmla="*/ 16 w 106"/>
                <a:gd name="T81" fmla="*/ 0 h 15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6"/>
                <a:gd name="T124" fmla="*/ 0 h 159"/>
                <a:gd name="T125" fmla="*/ 106 w 106"/>
                <a:gd name="T126" fmla="*/ 159 h 15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6" h="159">
                  <a:moveTo>
                    <a:pt x="16" y="0"/>
                  </a:moveTo>
                  <a:lnTo>
                    <a:pt x="21" y="9"/>
                  </a:lnTo>
                  <a:lnTo>
                    <a:pt x="25" y="17"/>
                  </a:lnTo>
                  <a:lnTo>
                    <a:pt x="30" y="25"/>
                  </a:lnTo>
                  <a:lnTo>
                    <a:pt x="35" y="30"/>
                  </a:lnTo>
                  <a:lnTo>
                    <a:pt x="38" y="33"/>
                  </a:lnTo>
                  <a:lnTo>
                    <a:pt x="47" y="38"/>
                  </a:lnTo>
                  <a:lnTo>
                    <a:pt x="55" y="42"/>
                  </a:lnTo>
                  <a:lnTo>
                    <a:pt x="65" y="47"/>
                  </a:lnTo>
                  <a:lnTo>
                    <a:pt x="82" y="60"/>
                  </a:lnTo>
                  <a:lnTo>
                    <a:pt x="88" y="66"/>
                  </a:lnTo>
                  <a:lnTo>
                    <a:pt x="95" y="74"/>
                  </a:lnTo>
                  <a:lnTo>
                    <a:pt x="99" y="80"/>
                  </a:lnTo>
                  <a:lnTo>
                    <a:pt x="102" y="87"/>
                  </a:lnTo>
                  <a:lnTo>
                    <a:pt x="104" y="93"/>
                  </a:lnTo>
                  <a:lnTo>
                    <a:pt x="105" y="100"/>
                  </a:lnTo>
                  <a:lnTo>
                    <a:pt x="106" y="108"/>
                  </a:lnTo>
                  <a:lnTo>
                    <a:pt x="106" y="114"/>
                  </a:lnTo>
                  <a:lnTo>
                    <a:pt x="105" y="128"/>
                  </a:lnTo>
                  <a:lnTo>
                    <a:pt x="104" y="140"/>
                  </a:lnTo>
                  <a:lnTo>
                    <a:pt x="102" y="149"/>
                  </a:lnTo>
                  <a:lnTo>
                    <a:pt x="101" y="159"/>
                  </a:lnTo>
                  <a:lnTo>
                    <a:pt x="97" y="157"/>
                  </a:lnTo>
                  <a:lnTo>
                    <a:pt x="91" y="149"/>
                  </a:lnTo>
                  <a:lnTo>
                    <a:pt x="84" y="140"/>
                  </a:lnTo>
                  <a:lnTo>
                    <a:pt x="74" y="131"/>
                  </a:lnTo>
                  <a:lnTo>
                    <a:pt x="54" y="117"/>
                  </a:lnTo>
                  <a:lnTo>
                    <a:pt x="35" y="101"/>
                  </a:lnTo>
                  <a:lnTo>
                    <a:pt x="23" y="91"/>
                  </a:lnTo>
                  <a:lnTo>
                    <a:pt x="17" y="85"/>
                  </a:lnTo>
                  <a:lnTo>
                    <a:pt x="11" y="79"/>
                  </a:lnTo>
                  <a:lnTo>
                    <a:pt x="6" y="68"/>
                  </a:lnTo>
                  <a:lnTo>
                    <a:pt x="2" y="61"/>
                  </a:lnTo>
                  <a:lnTo>
                    <a:pt x="0" y="55"/>
                  </a:lnTo>
                  <a:lnTo>
                    <a:pt x="0" y="50"/>
                  </a:lnTo>
                  <a:lnTo>
                    <a:pt x="0" y="47"/>
                  </a:lnTo>
                  <a:lnTo>
                    <a:pt x="0" y="38"/>
                  </a:lnTo>
                  <a:lnTo>
                    <a:pt x="4" y="28"/>
                  </a:lnTo>
                  <a:lnTo>
                    <a:pt x="6" y="20"/>
                  </a:lnTo>
                  <a:lnTo>
                    <a:pt x="13" y="6"/>
                  </a:lnTo>
                  <a:lnTo>
                    <a:pt x="16" y="0"/>
                  </a:lnTo>
                  <a:close/>
                </a:path>
              </a:pathLst>
            </a:custGeom>
            <a:solidFill>
              <a:srgbClr val="FFFF00"/>
            </a:solidFill>
            <a:ln w="9525">
              <a:noFill/>
              <a:round/>
              <a:headEnd/>
              <a:tailEnd/>
            </a:ln>
          </p:spPr>
          <p:txBody>
            <a:bodyPr/>
            <a:lstStyle/>
            <a:p>
              <a:endParaRPr lang="ru-RU"/>
            </a:p>
          </p:txBody>
        </p:sp>
        <p:sp>
          <p:nvSpPr>
            <p:cNvPr id="162555" name="Freeform 4212"/>
            <p:cNvSpPr>
              <a:spLocks/>
            </p:cNvSpPr>
            <p:nvPr/>
          </p:nvSpPr>
          <p:spPr bwMode="auto">
            <a:xfrm>
              <a:off x="2401" y="2370"/>
              <a:ext cx="105" cy="159"/>
            </a:xfrm>
            <a:custGeom>
              <a:avLst/>
              <a:gdLst>
                <a:gd name="T0" fmla="*/ 15 w 105"/>
                <a:gd name="T1" fmla="*/ 0 h 159"/>
                <a:gd name="T2" fmla="*/ 20 w 105"/>
                <a:gd name="T3" fmla="*/ 9 h 159"/>
                <a:gd name="T4" fmla="*/ 30 w 105"/>
                <a:gd name="T5" fmla="*/ 25 h 159"/>
                <a:gd name="T6" fmla="*/ 37 w 105"/>
                <a:gd name="T7" fmla="*/ 33 h 159"/>
                <a:gd name="T8" fmla="*/ 47 w 105"/>
                <a:gd name="T9" fmla="*/ 38 h 159"/>
                <a:gd name="T10" fmla="*/ 54 w 105"/>
                <a:gd name="T11" fmla="*/ 42 h 159"/>
                <a:gd name="T12" fmla="*/ 64 w 105"/>
                <a:gd name="T13" fmla="*/ 47 h 159"/>
                <a:gd name="T14" fmla="*/ 81 w 105"/>
                <a:gd name="T15" fmla="*/ 60 h 159"/>
                <a:gd name="T16" fmla="*/ 95 w 105"/>
                <a:gd name="T17" fmla="*/ 74 h 159"/>
                <a:gd name="T18" fmla="*/ 102 w 105"/>
                <a:gd name="T19" fmla="*/ 87 h 159"/>
                <a:gd name="T20" fmla="*/ 104 w 105"/>
                <a:gd name="T21" fmla="*/ 100 h 159"/>
                <a:gd name="T22" fmla="*/ 105 w 105"/>
                <a:gd name="T23" fmla="*/ 128 h 159"/>
                <a:gd name="T24" fmla="*/ 100 w 105"/>
                <a:gd name="T25" fmla="*/ 159 h 159"/>
                <a:gd name="T26" fmla="*/ 93 w 105"/>
                <a:gd name="T27" fmla="*/ 149 h 159"/>
                <a:gd name="T28" fmla="*/ 75 w 105"/>
                <a:gd name="T29" fmla="*/ 131 h 159"/>
                <a:gd name="T30" fmla="*/ 53 w 105"/>
                <a:gd name="T31" fmla="*/ 115 h 159"/>
                <a:gd name="T32" fmla="*/ 35 w 105"/>
                <a:gd name="T33" fmla="*/ 101 h 159"/>
                <a:gd name="T34" fmla="*/ 11 w 105"/>
                <a:gd name="T35" fmla="*/ 79 h 159"/>
                <a:gd name="T36" fmla="*/ 5 w 105"/>
                <a:gd name="T37" fmla="*/ 68 h 159"/>
                <a:gd name="T38" fmla="*/ 0 w 105"/>
                <a:gd name="T39" fmla="*/ 55 h 159"/>
                <a:gd name="T40" fmla="*/ 2 w 105"/>
                <a:gd name="T41" fmla="*/ 38 h 159"/>
                <a:gd name="T42" fmla="*/ 6 w 105"/>
                <a:gd name="T43" fmla="*/ 19 h 159"/>
                <a:gd name="T44" fmla="*/ 15 w 105"/>
                <a:gd name="T45" fmla="*/ 0 h 1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5"/>
                <a:gd name="T70" fmla="*/ 0 h 159"/>
                <a:gd name="T71" fmla="*/ 105 w 105"/>
                <a:gd name="T72" fmla="*/ 159 h 15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5" h="159">
                  <a:moveTo>
                    <a:pt x="15" y="0"/>
                  </a:moveTo>
                  <a:lnTo>
                    <a:pt x="20" y="9"/>
                  </a:lnTo>
                  <a:lnTo>
                    <a:pt x="30" y="25"/>
                  </a:lnTo>
                  <a:lnTo>
                    <a:pt x="37" y="33"/>
                  </a:lnTo>
                  <a:lnTo>
                    <a:pt x="47" y="38"/>
                  </a:lnTo>
                  <a:lnTo>
                    <a:pt x="54" y="42"/>
                  </a:lnTo>
                  <a:lnTo>
                    <a:pt x="64" y="47"/>
                  </a:lnTo>
                  <a:lnTo>
                    <a:pt x="81" y="60"/>
                  </a:lnTo>
                  <a:lnTo>
                    <a:pt x="95" y="74"/>
                  </a:lnTo>
                  <a:lnTo>
                    <a:pt x="102" y="87"/>
                  </a:lnTo>
                  <a:lnTo>
                    <a:pt x="104" y="100"/>
                  </a:lnTo>
                  <a:lnTo>
                    <a:pt x="105" y="128"/>
                  </a:lnTo>
                  <a:lnTo>
                    <a:pt x="100" y="159"/>
                  </a:lnTo>
                  <a:lnTo>
                    <a:pt x="93" y="149"/>
                  </a:lnTo>
                  <a:lnTo>
                    <a:pt x="75" y="131"/>
                  </a:lnTo>
                  <a:lnTo>
                    <a:pt x="53" y="115"/>
                  </a:lnTo>
                  <a:lnTo>
                    <a:pt x="35" y="101"/>
                  </a:lnTo>
                  <a:lnTo>
                    <a:pt x="11" y="79"/>
                  </a:lnTo>
                  <a:lnTo>
                    <a:pt x="5" y="68"/>
                  </a:lnTo>
                  <a:lnTo>
                    <a:pt x="0" y="55"/>
                  </a:lnTo>
                  <a:lnTo>
                    <a:pt x="2" y="38"/>
                  </a:lnTo>
                  <a:lnTo>
                    <a:pt x="6" y="19"/>
                  </a:lnTo>
                  <a:lnTo>
                    <a:pt x="15" y="0"/>
                  </a:lnTo>
                </a:path>
              </a:pathLst>
            </a:custGeom>
            <a:noFill/>
            <a:ln w="4763" cap="rnd">
              <a:solidFill>
                <a:srgbClr val="D7AB00"/>
              </a:solidFill>
              <a:prstDash val="solid"/>
              <a:round/>
              <a:headEnd/>
              <a:tailEnd/>
            </a:ln>
          </p:spPr>
          <p:txBody>
            <a:bodyPr/>
            <a:lstStyle/>
            <a:p>
              <a:endParaRPr lang="ru-RU"/>
            </a:p>
          </p:txBody>
        </p:sp>
        <p:sp>
          <p:nvSpPr>
            <p:cNvPr id="162556" name="Freeform 4213"/>
            <p:cNvSpPr>
              <a:spLocks/>
            </p:cNvSpPr>
            <p:nvPr/>
          </p:nvSpPr>
          <p:spPr bwMode="auto">
            <a:xfrm>
              <a:off x="1810" y="2348"/>
              <a:ext cx="134" cy="59"/>
            </a:xfrm>
            <a:custGeom>
              <a:avLst/>
              <a:gdLst>
                <a:gd name="T0" fmla="*/ 65 w 134"/>
                <a:gd name="T1" fmla="*/ 57 h 59"/>
                <a:gd name="T2" fmla="*/ 52 w 134"/>
                <a:gd name="T3" fmla="*/ 56 h 59"/>
                <a:gd name="T4" fmla="*/ 39 w 134"/>
                <a:gd name="T5" fmla="*/ 54 h 59"/>
                <a:gd name="T6" fmla="*/ 28 w 134"/>
                <a:gd name="T7" fmla="*/ 50 h 59"/>
                <a:gd name="T8" fmla="*/ 19 w 134"/>
                <a:gd name="T9" fmla="*/ 46 h 59"/>
                <a:gd name="T10" fmla="*/ 11 w 134"/>
                <a:gd name="T11" fmla="*/ 41 h 59"/>
                <a:gd name="T12" fmla="*/ 8 w 134"/>
                <a:gd name="T13" fmla="*/ 39 h 59"/>
                <a:gd name="T14" fmla="*/ 5 w 134"/>
                <a:gd name="T15" fmla="*/ 35 h 59"/>
                <a:gd name="T16" fmla="*/ 2 w 134"/>
                <a:gd name="T17" fmla="*/ 30 h 59"/>
                <a:gd name="T18" fmla="*/ 2 w 134"/>
                <a:gd name="T19" fmla="*/ 26 h 59"/>
                <a:gd name="T20" fmla="*/ 0 w 134"/>
                <a:gd name="T21" fmla="*/ 24 h 59"/>
                <a:gd name="T22" fmla="*/ 2 w 134"/>
                <a:gd name="T23" fmla="*/ 22 h 59"/>
                <a:gd name="T24" fmla="*/ 3 w 134"/>
                <a:gd name="T25" fmla="*/ 19 h 59"/>
                <a:gd name="T26" fmla="*/ 5 w 134"/>
                <a:gd name="T27" fmla="*/ 15 h 59"/>
                <a:gd name="T28" fmla="*/ 7 w 134"/>
                <a:gd name="T29" fmla="*/ 14 h 59"/>
                <a:gd name="T30" fmla="*/ 9 w 134"/>
                <a:gd name="T31" fmla="*/ 11 h 59"/>
                <a:gd name="T32" fmla="*/ 15 w 134"/>
                <a:gd name="T33" fmla="*/ 9 h 59"/>
                <a:gd name="T34" fmla="*/ 22 w 134"/>
                <a:gd name="T35" fmla="*/ 6 h 59"/>
                <a:gd name="T36" fmla="*/ 32 w 134"/>
                <a:gd name="T37" fmla="*/ 3 h 59"/>
                <a:gd name="T38" fmla="*/ 44 w 134"/>
                <a:gd name="T39" fmla="*/ 2 h 59"/>
                <a:gd name="T40" fmla="*/ 57 w 134"/>
                <a:gd name="T41" fmla="*/ 0 h 59"/>
                <a:gd name="T42" fmla="*/ 69 w 134"/>
                <a:gd name="T43" fmla="*/ 2 h 59"/>
                <a:gd name="T44" fmla="*/ 84 w 134"/>
                <a:gd name="T45" fmla="*/ 3 h 59"/>
                <a:gd name="T46" fmla="*/ 97 w 134"/>
                <a:gd name="T47" fmla="*/ 6 h 59"/>
                <a:gd name="T48" fmla="*/ 107 w 134"/>
                <a:gd name="T49" fmla="*/ 9 h 59"/>
                <a:gd name="T50" fmla="*/ 116 w 134"/>
                <a:gd name="T51" fmla="*/ 14 h 59"/>
                <a:gd name="T52" fmla="*/ 125 w 134"/>
                <a:gd name="T53" fmla="*/ 18 h 59"/>
                <a:gd name="T54" fmla="*/ 128 w 134"/>
                <a:gd name="T55" fmla="*/ 22 h 59"/>
                <a:gd name="T56" fmla="*/ 129 w 134"/>
                <a:gd name="T57" fmla="*/ 23 h 59"/>
                <a:gd name="T58" fmla="*/ 133 w 134"/>
                <a:gd name="T59" fmla="*/ 29 h 59"/>
                <a:gd name="T60" fmla="*/ 134 w 134"/>
                <a:gd name="T61" fmla="*/ 33 h 59"/>
                <a:gd name="T62" fmla="*/ 134 w 134"/>
                <a:gd name="T63" fmla="*/ 35 h 59"/>
                <a:gd name="T64" fmla="*/ 133 w 134"/>
                <a:gd name="T65" fmla="*/ 39 h 59"/>
                <a:gd name="T66" fmla="*/ 133 w 134"/>
                <a:gd name="T67" fmla="*/ 40 h 59"/>
                <a:gd name="T68" fmla="*/ 129 w 134"/>
                <a:gd name="T69" fmla="*/ 43 h 59"/>
                <a:gd name="T70" fmla="*/ 128 w 134"/>
                <a:gd name="T71" fmla="*/ 46 h 59"/>
                <a:gd name="T72" fmla="*/ 125 w 134"/>
                <a:gd name="T73" fmla="*/ 48 h 59"/>
                <a:gd name="T74" fmla="*/ 121 w 134"/>
                <a:gd name="T75" fmla="*/ 50 h 59"/>
                <a:gd name="T76" fmla="*/ 112 w 134"/>
                <a:gd name="T77" fmla="*/ 54 h 59"/>
                <a:gd name="T78" fmla="*/ 103 w 134"/>
                <a:gd name="T79" fmla="*/ 56 h 59"/>
                <a:gd name="T80" fmla="*/ 92 w 134"/>
                <a:gd name="T81" fmla="*/ 57 h 59"/>
                <a:gd name="T82" fmla="*/ 79 w 134"/>
                <a:gd name="T83" fmla="*/ 59 h 59"/>
                <a:gd name="T84" fmla="*/ 65 w 134"/>
                <a:gd name="T85" fmla="*/ 57 h 5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4"/>
                <a:gd name="T130" fmla="*/ 0 h 59"/>
                <a:gd name="T131" fmla="*/ 134 w 134"/>
                <a:gd name="T132" fmla="*/ 59 h 5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4" h="59">
                  <a:moveTo>
                    <a:pt x="65" y="57"/>
                  </a:moveTo>
                  <a:lnTo>
                    <a:pt x="52" y="56"/>
                  </a:lnTo>
                  <a:lnTo>
                    <a:pt x="39" y="54"/>
                  </a:lnTo>
                  <a:lnTo>
                    <a:pt x="28" y="50"/>
                  </a:lnTo>
                  <a:lnTo>
                    <a:pt x="19" y="46"/>
                  </a:lnTo>
                  <a:lnTo>
                    <a:pt x="11" y="41"/>
                  </a:lnTo>
                  <a:lnTo>
                    <a:pt x="8" y="39"/>
                  </a:lnTo>
                  <a:lnTo>
                    <a:pt x="5" y="35"/>
                  </a:lnTo>
                  <a:lnTo>
                    <a:pt x="2" y="30"/>
                  </a:lnTo>
                  <a:lnTo>
                    <a:pt x="2" y="26"/>
                  </a:lnTo>
                  <a:lnTo>
                    <a:pt x="0" y="24"/>
                  </a:lnTo>
                  <a:lnTo>
                    <a:pt x="2" y="22"/>
                  </a:lnTo>
                  <a:lnTo>
                    <a:pt x="3" y="19"/>
                  </a:lnTo>
                  <a:lnTo>
                    <a:pt x="5" y="15"/>
                  </a:lnTo>
                  <a:lnTo>
                    <a:pt x="7" y="14"/>
                  </a:lnTo>
                  <a:lnTo>
                    <a:pt x="9" y="11"/>
                  </a:lnTo>
                  <a:lnTo>
                    <a:pt x="15" y="9"/>
                  </a:lnTo>
                  <a:lnTo>
                    <a:pt x="22" y="6"/>
                  </a:lnTo>
                  <a:lnTo>
                    <a:pt x="32" y="3"/>
                  </a:lnTo>
                  <a:lnTo>
                    <a:pt x="44" y="2"/>
                  </a:lnTo>
                  <a:lnTo>
                    <a:pt x="57" y="0"/>
                  </a:lnTo>
                  <a:lnTo>
                    <a:pt x="69" y="2"/>
                  </a:lnTo>
                  <a:lnTo>
                    <a:pt x="84" y="3"/>
                  </a:lnTo>
                  <a:lnTo>
                    <a:pt x="97" y="6"/>
                  </a:lnTo>
                  <a:lnTo>
                    <a:pt x="107" y="9"/>
                  </a:lnTo>
                  <a:lnTo>
                    <a:pt x="116" y="14"/>
                  </a:lnTo>
                  <a:lnTo>
                    <a:pt x="125" y="18"/>
                  </a:lnTo>
                  <a:lnTo>
                    <a:pt x="128" y="22"/>
                  </a:lnTo>
                  <a:lnTo>
                    <a:pt x="129" y="23"/>
                  </a:lnTo>
                  <a:lnTo>
                    <a:pt x="133" y="29"/>
                  </a:lnTo>
                  <a:lnTo>
                    <a:pt x="134" y="33"/>
                  </a:lnTo>
                  <a:lnTo>
                    <a:pt x="134" y="35"/>
                  </a:lnTo>
                  <a:lnTo>
                    <a:pt x="133" y="39"/>
                  </a:lnTo>
                  <a:lnTo>
                    <a:pt x="133" y="40"/>
                  </a:lnTo>
                  <a:lnTo>
                    <a:pt x="129" y="43"/>
                  </a:lnTo>
                  <a:lnTo>
                    <a:pt x="128" y="46"/>
                  </a:lnTo>
                  <a:lnTo>
                    <a:pt x="125" y="48"/>
                  </a:lnTo>
                  <a:lnTo>
                    <a:pt x="121" y="50"/>
                  </a:lnTo>
                  <a:lnTo>
                    <a:pt x="112" y="54"/>
                  </a:lnTo>
                  <a:lnTo>
                    <a:pt x="103" y="56"/>
                  </a:lnTo>
                  <a:lnTo>
                    <a:pt x="92" y="57"/>
                  </a:lnTo>
                  <a:lnTo>
                    <a:pt x="79" y="59"/>
                  </a:lnTo>
                  <a:lnTo>
                    <a:pt x="65" y="57"/>
                  </a:lnTo>
                  <a:close/>
                </a:path>
              </a:pathLst>
            </a:custGeom>
            <a:solidFill>
              <a:srgbClr val="FFFFFF"/>
            </a:solidFill>
            <a:ln w="9525">
              <a:noFill/>
              <a:round/>
              <a:headEnd/>
              <a:tailEnd/>
            </a:ln>
          </p:spPr>
          <p:txBody>
            <a:bodyPr/>
            <a:lstStyle/>
            <a:p>
              <a:endParaRPr lang="ru-RU"/>
            </a:p>
          </p:txBody>
        </p:sp>
        <p:sp>
          <p:nvSpPr>
            <p:cNvPr id="162557" name="Freeform 4214"/>
            <p:cNvSpPr>
              <a:spLocks/>
            </p:cNvSpPr>
            <p:nvPr/>
          </p:nvSpPr>
          <p:spPr bwMode="auto">
            <a:xfrm>
              <a:off x="1810" y="2350"/>
              <a:ext cx="133" cy="57"/>
            </a:xfrm>
            <a:custGeom>
              <a:avLst/>
              <a:gdLst>
                <a:gd name="T0" fmla="*/ 63 w 133"/>
                <a:gd name="T1" fmla="*/ 57 h 57"/>
                <a:gd name="T2" fmla="*/ 51 w 133"/>
                <a:gd name="T3" fmla="*/ 55 h 57"/>
                <a:gd name="T4" fmla="*/ 38 w 133"/>
                <a:gd name="T5" fmla="*/ 53 h 57"/>
                <a:gd name="T6" fmla="*/ 17 w 133"/>
                <a:gd name="T7" fmla="*/ 44 h 57"/>
                <a:gd name="T8" fmla="*/ 10 w 133"/>
                <a:gd name="T9" fmla="*/ 40 h 57"/>
                <a:gd name="T10" fmla="*/ 3 w 133"/>
                <a:gd name="T11" fmla="*/ 34 h 57"/>
                <a:gd name="T12" fmla="*/ 0 w 133"/>
                <a:gd name="T13" fmla="*/ 22 h 57"/>
                <a:gd name="T14" fmla="*/ 2 w 133"/>
                <a:gd name="T15" fmla="*/ 17 h 57"/>
                <a:gd name="T16" fmla="*/ 6 w 133"/>
                <a:gd name="T17" fmla="*/ 13 h 57"/>
                <a:gd name="T18" fmla="*/ 20 w 133"/>
                <a:gd name="T19" fmla="*/ 2 h 57"/>
                <a:gd name="T20" fmla="*/ 43 w 133"/>
                <a:gd name="T21" fmla="*/ 0 h 57"/>
                <a:gd name="T22" fmla="*/ 68 w 133"/>
                <a:gd name="T23" fmla="*/ 0 h 57"/>
                <a:gd name="T24" fmla="*/ 82 w 133"/>
                <a:gd name="T25" fmla="*/ 1 h 57"/>
                <a:gd name="T26" fmla="*/ 95 w 133"/>
                <a:gd name="T27" fmla="*/ 4 h 57"/>
                <a:gd name="T28" fmla="*/ 115 w 133"/>
                <a:gd name="T29" fmla="*/ 13 h 57"/>
                <a:gd name="T30" fmla="*/ 123 w 133"/>
                <a:gd name="T31" fmla="*/ 17 h 57"/>
                <a:gd name="T32" fmla="*/ 128 w 133"/>
                <a:gd name="T33" fmla="*/ 22 h 57"/>
                <a:gd name="T34" fmla="*/ 133 w 133"/>
                <a:gd name="T35" fmla="*/ 34 h 57"/>
                <a:gd name="T36" fmla="*/ 131 w 133"/>
                <a:gd name="T37" fmla="*/ 40 h 57"/>
                <a:gd name="T38" fmla="*/ 126 w 133"/>
                <a:gd name="T39" fmla="*/ 44 h 57"/>
                <a:gd name="T40" fmla="*/ 111 w 133"/>
                <a:gd name="T41" fmla="*/ 53 h 57"/>
                <a:gd name="T42" fmla="*/ 90 w 133"/>
                <a:gd name="T43" fmla="*/ 57 h 57"/>
                <a:gd name="T44" fmla="*/ 63 w 133"/>
                <a:gd name="T45" fmla="*/ 57 h 5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3"/>
                <a:gd name="T70" fmla="*/ 0 h 57"/>
                <a:gd name="T71" fmla="*/ 133 w 133"/>
                <a:gd name="T72" fmla="*/ 57 h 5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3" h="57">
                  <a:moveTo>
                    <a:pt x="63" y="57"/>
                  </a:moveTo>
                  <a:lnTo>
                    <a:pt x="51" y="55"/>
                  </a:lnTo>
                  <a:lnTo>
                    <a:pt x="38" y="53"/>
                  </a:lnTo>
                  <a:lnTo>
                    <a:pt x="17" y="44"/>
                  </a:lnTo>
                  <a:lnTo>
                    <a:pt x="10" y="40"/>
                  </a:lnTo>
                  <a:lnTo>
                    <a:pt x="3" y="34"/>
                  </a:lnTo>
                  <a:lnTo>
                    <a:pt x="0" y="22"/>
                  </a:lnTo>
                  <a:lnTo>
                    <a:pt x="2" y="17"/>
                  </a:lnTo>
                  <a:lnTo>
                    <a:pt x="6" y="13"/>
                  </a:lnTo>
                  <a:lnTo>
                    <a:pt x="20" y="2"/>
                  </a:lnTo>
                  <a:lnTo>
                    <a:pt x="43" y="0"/>
                  </a:lnTo>
                  <a:lnTo>
                    <a:pt x="68" y="0"/>
                  </a:lnTo>
                  <a:lnTo>
                    <a:pt x="82" y="1"/>
                  </a:lnTo>
                  <a:lnTo>
                    <a:pt x="95" y="4"/>
                  </a:lnTo>
                  <a:lnTo>
                    <a:pt x="115" y="13"/>
                  </a:lnTo>
                  <a:lnTo>
                    <a:pt x="123" y="17"/>
                  </a:lnTo>
                  <a:lnTo>
                    <a:pt x="128" y="22"/>
                  </a:lnTo>
                  <a:lnTo>
                    <a:pt x="133" y="34"/>
                  </a:lnTo>
                  <a:lnTo>
                    <a:pt x="131" y="40"/>
                  </a:lnTo>
                  <a:lnTo>
                    <a:pt x="126" y="44"/>
                  </a:lnTo>
                  <a:lnTo>
                    <a:pt x="111" y="53"/>
                  </a:lnTo>
                  <a:lnTo>
                    <a:pt x="90" y="57"/>
                  </a:lnTo>
                  <a:lnTo>
                    <a:pt x="63" y="57"/>
                  </a:lnTo>
                </a:path>
              </a:pathLst>
            </a:custGeom>
            <a:noFill/>
            <a:ln w="6350" cap="rnd">
              <a:solidFill>
                <a:srgbClr val="000000"/>
              </a:solidFill>
              <a:prstDash val="solid"/>
              <a:round/>
              <a:headEnd/>
              <a:tailEnd/>
            </a:ln>
          </p:spPr>
          <p:txBody>
            <a:bodyPr/>
            <a:lstStyle/>
            <a:p>
              <a:endParaRPr lang="ru-RU"/>
            </a:p>
          </p:txBody>
        </p:sp>
        <p:sp>
          <p:nvSpPr>
            <p:cNvPr id="162558" name="Freeform 4215"/>
            <p:cNvSpPr>
              <a:spLocks/>
            </p:cNvSpPr>
            <p:nvPr/>
          </p:nvSpPr>
          <p:spPr bwMode="auto">
            <a:xfrm>
              <a:off x="2017" y="2427"/>
              <a:ext cx="133" cy="58"/>
            </a:xfrm>
            <a:custGeom>
              <a:avLst/>
              <a:gdLst>
                <a:gd name="T0" fmla="*/ 64 w 133"/>
                <a:gd name="T1" fmla="*/ 58 h 58"/>
                <a:gd name="T2" fmla="*/ 51 w 133"/>
                <a:gd name="T3" fmla="*/ 56 h 58"/>
                <a:gd name="T4" fmla="*/ 38 w 133"/>
                <a:gd name="T5" fmla="*/ 53 h 58"/>
                <a:gd name="T6" fmla="*/ 28 w 133"/>
                <a:gd name="T7" fmla="*/ 50 h 58"/>
                <a:gd name="T8" fmla="*/ 18 w 133"/>
                <a:gd name="T9" fmla="*/ 45 h 58"/>
                <a:gd name="T10" fmla="*/ 10 w 133"/>
                <a:gd name="T11" fmla="*/ 41 h 58"/>
                <a:gd name="T12" fmla="*/ 7 w 133"/>
                <a:gd name="T13" fmla="*/ 38 h 58"/>
                <a:gd name="T14" fmla="*/ 4 w 133"/>
                <a:gd name="T15" fmla="*/ 36 h 58"/>
                <a:gd name="T16" fmla="*/ 0 w 133"/>
                <a:gd name="T17" fmla="*/ 30 h 58"/>
                <a:gd name="T18" fmla="*/ 0 w 133"/>
                <a:gd name="T19" fmla="*/ 27 h 58"/>
                <a:gd name="T20" fmla="*/ 0 w 133"/>
                <a:gd name="T21" fmla="*/ 23 h 58"/>
                <a:gd name="T22" fmla="*/ 0 w 133"/>
                <a:gd name="T23" fmla="*/ 21 h 58"/>
                <a:gd name="T24" fmla="*/ 2 w 133"/>
                <a:gd name="T25" fmla="*/ 19 h 58"/>
                <a:gd name="T26" fmla="*/ 4 w 133"/>
                <a:gd name="T27" fmla="*/ 16 h 58"/>
                <a:gd name="T28" fmla="*/ 7 w 133"/>
                <a:gd name="T29" fmla="*/ 13 h 58"/>
                <a:gd name="T30" fmla="*/ 10 w 133"/>
                <a:gd name="T31" fmla="*/ 11 h 58"/>
                <a:gd name="T32" fmla="*/ 13 w 133"/>
                <a:gd name="T33" fmla="*/ 8 h 58"/>
                <a:gd name="T34" fmla="*/ 21 w 133"/>
                <a:gd name="T35" fmla="*/ 4 h 58"/>
                <a:gd name="T36" fmla="*/ 32 w 133"/>
                <a:gd name="T37" fmla="*/ 4 h 58"/>
                <a:gd name="T38" fmla="*/ 43 w 133"/>
                <a:gd name="T39" fmla="*/ 0 h 58"/>
                <a:gd name="T40" fmla="*/ 56 w 133"/>
                <a:gd name="T41" fmla="*/ 0 h 58"/>
                <a:gd name="T42" fmla="*/ 70 w 133"/>
                <a:gd name="T43" fmla="*/ 0 h 58"/>
                <a:gd name="T44" fmla="*/ 83 w 133"/>
                <a:gd name="T45" fmla="*/ 4 h 58"/>
                <a:gd name="T46" fmla="*/ 95 w 133"/>
                <a:gd name="T47" fmla="*/ 4 h 58"/>
                <a:gd name="T48" fmla="*/ 107 w 133"/>
                <a:gd name="T49" fmla="*/ 10 h 58"/>
                <a:gd name="T50" fmla="*/ 116 w 133"/>
                <a:gd name="T51" fmla="*/ 13 h 58"/>
                <a:gd name="T52" fmla="*/ 124 w 133"/>
                <a:gd name="T53" fmla="*/ 17 h 58"/>
                <a:gd name="T54" fmla="*/ 127 w 133"/>
                <a:gd name="T55" fmla="*/ 21 h 58"/>
                <a:gd name="T56" fmla="*/ 128 w 133"/>
                <a:gd name="T57" fmla="*/ 23 h 58"/>
                <a:gd name="T58" fmla="*/ 133 w 133"/>
                <a:gd name="T59" fmla="*/ 30 h 58"/>
                <a:gd name="T60" fmla="*/ 133 w 133"/>
                <a:gd name="T61" fmla="*/ 31 h 58"/>
                <a:gd name="T62" fmla="*/ 133 w 133"/>
                <a:gd name="T63" fmla="*/ 34 h 58"/>
                <a:gd name="T64" fmla="*/ 133 w 133"/>
                <a:gd name="T65" fmla="*/ 37 h 58"/>
                <a:gd name="T66" fmla="*/ 131 w 133"/>
                <a:gd name="T67" fmla="*/ 41 h 58"/>
                <a:gd name="T68" fmla="*/ 130 w 133"/>
                <a:gd name="T69" fmla="*/ 43 h 58"/>
                <a:gd name="T70" fmla="*/ 127 w 133"/>
                <a:gd name="T71" fmla="*/ 45 h 58"/>
                <a:gd name="T72" fmla="*/ 124 w 133"/>
                <a:gd name="T73" fmla="*/ 48 h 58"/>
                <a:gd name="T74" fmla="*/ 120 w 133"/>
                <a:gd name="T75" fmla="*/ 50 h 58"/>
                <a:gd name="T76" fmla="*/ 113 w 133"/>
                <a:gd name="T77" fmla="*/ 53 h 58"/>
                <a:gd name="T78" fmla="*/ 102 w 133"/>
                <a:gd name="T79" fmla="*/ 56 h 58"/>
                <a:gd name="T80" fmla="*/ 90 w 133"/>
                <a:gd name="T81" fmla="*/ 58 h 58"/>
                <a:gd name="T82" fmla="*/ 78 w 133"/>
                <a:gd name="T83" fmla="*/ 58 h 58"/>
                <a:gd name="T84" fmla="*/ 64 w 133"/>
                <a:gd name="T85" fmla="*/ 58 h 5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3"/>
                <a:gd name="T130" fmla="*/ 0 h 58"/>
                <a:gd name="T131" fmla="*/ 133 w 133"/>
                <a:gd name="T132" fmla="*/ 58 h 5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3" h="58">
                  <a:moveTo>
                    <a:pt x="64" y="58"/>
                  </a:moveTo>
                  <a:lnTo>
                    <a:pt x="51" y="56"/>
                  </a:lnTo>
                  <a:lnTo>
                    <a:pt x="38" y="53"/>
                  </a:lnTo>
                  <a:lnTo>
                    <a:pt x="28" y="50"/>
                  </a:lnTo>
                  <a:lnTo>
                    <a:pt x="18" y="45"/>
                  </a:lnTo>
                  <a:lnTo>
                    <a:pt x="10" y="41"/>
                  </a:lnTo>
                  <a:lnTo>
                    <a:pt x="7" y="38"/>
                  </a:lnTo>
                  <a:lnTo>
                    <a:pt x="4" y="36"/>
                  </a:lnTo>
                  <a:lnTo>
                    <a:pt x="0" y="30"/>
                  </a:lnTo>
                  <a:lnTo>
                    <a:pt x="0" y="27"/>
                  </a:lnTo>
                  <a:lnTo>
                    <a:pt x="0" y="23"/>
                  </a:lnTo>
                  <a:lnTo>
                    <a:pt x="0" y="21"/>
                  </a:lnTo>
                  <a:lnTo>
                    <a:pt x="2" y="19"/>
                  </a:lnTo>
                  <a:lnTo>
                    <a:pt x="4" y="16"/>
                  </a:lnTo>
                  <a:lnTo>
                    <a:pt x="7" y="13"/>
                  </a:lnTo>
                  <a:lnTo>
                    <a:pt x="10" y="11"/>
                  </a:lnTo>
                  <a:lnTo>
                    <a:pt x="13" y="8"/>
                  </a:lnTo>
                  <a:lnTo>
                    <a:pt x="21" y="4"/>
                  </a:lnTo>
                  <a:lnTo>
                    <a:pt x="32" y="4"/>
                  </a:lnTo>
                  <a:lnTo>
                    <a:pt x="43" y="0"/>
                  </a:lnTo>
                  <a:lnTo>
                    <a:pt x="56" y="0"/>
                  </a:lnTo>
                  <a:lnTo>
                    <a:pt x="70" y="0"/>
                  </a:lnTo>
                  <a:lnTo>
                    <a:pt x="83" y="4"/>
                  </a:lnTo>
                  <a:lnTo>
                    <a:pt x="95" y="4"/>
                  </a:lnTo>
                  <a:lnTo>
                    <a:pt x="107" y="10"/>
                  </a:lnTo>
                  <a:lnTo>
                    <a:pt x="116" y="13"/>
                  </a:lnTo>
                  <a:lnTo>
                    <a:pt x="124" y="17"/>
                  </a:lnTo>
                  <a:lnTo>
                    <a:pt x="127" y="21"/>
                  </a:lnTo>
                  <a:lnTo>
                    <a:pt x="128" y="23"/>
                  </a:lnTo>
                  <a:lnTo>
                    <a:pt x="133" y="30"/>
                  </a:lnTo>
                  <a:lnTo>
                    <a:pt x="133" y="31"/>
                  </a:lnTo>
                  <a:lnTo>
                    <a:pt x="133" y="34"/>
                  </a:lnTo>
                  <a:lnTo>
                    <a:pt x="133" y="37"/>
                  </a:lnTo>
                  <a:lnTo>
                    <a:pt x="131" y="41"/>
                  </a:lnTo>
                  <a:lnTo>
                    <a:pt x="130" y="43"/>
                  </a:lnTo>
                  <a:lnTo>
                    <a:pt x="127" y="45"/>
                  </a:lnTo>
                  <a:lnTo>
                    <a:pt x="124" y="48"/>
                  </a:lnTo>
                  <a:lnTo>
                    <a:pt x="120" y="50"/>
                  </a:lnTo>
                  <a:lnTo>
                    <a:pt x="113" y="53"/>
                  </a:lnTo>
                  <a:lnTo>
                    <a:pt x="102" y="56"/>
                  </a:lnTo>
                  <a:lnTo>
                    <a:pt x="90" y="58"/>
                  </a:lnTo>
                  <a:lnTo>
                    <a:pt x="78" y="58"/>
                  </a:lnTo>
                  <a:lnTo>
                    <a:pt x="64" y="58"/>
                  </a:lnTo>
                  <a:close/>
                </a:path>
              </a:pathLst>
            </a:custGeom>
            <a:solidFill>
              <a:srgbClr val="FFFFFF"/>
            </a:solidFill>
            <a:ln w="9525">
              <a:noFill/>
              <a:round/>
              <a:headEnd/>
              <a:tailEnd/>
            </a:ln>
          </p:spPr>
          <p:txBody>
            <a:bodyPr/>
            <a:lstStyle/>
            <a:p>
              <a:endParaRPr lang="ru-RU"/>
            </a:p>
          </p:txBody>
        </p:sp>
        <p:sp>
          <p:nvSpPr>
            <p:cNvPr id="162559" name="Freeform 4216"/>
            <p:cNvSpPr>
              <a:spLocks/>
            </p:cNvSpPr>
            <p:nvPr/>
          </p:nvSpPr>
          <p:spPr bwMode="auto">
            <a:xfrm>
              <a:off x="2017" y="2427"/>
              <a:ext cx="133" cy="58"/>
            </a:xfrm>
            <a:custGeom>
              <a:avLst/>
              <a:gdLst>
                <a:gd name="T0" fmla="*/ 64 w 133"/>
                <a:gd name="T1" fmla="*/ 58 h 58"/>
                <a:gd name="T2" fmla="*/ 51 w 133"/>
                <a:gd name="T3" fmla="*/ 56 h 58"/>
                <a:gd name="T4" fmla="*/ 38 w 133"/>
                <a:gd name="T5" fmla="*/ 53 h 58"/>
                <a:gd name="T6" fmla="*/ 18 w 133"/>
                <a:gd name="T7" fmla="*/ 45 h 58"/>
                <a:gd name="T8" fmla="*/ 10 w 133"/>
                <a:gd name="T9" fmla="*/ 41 h 58"/>
                <a:gd name="T10" fmla="*/ 6 w 133"/>
                <a:gd name="T11" fmla="*/ 34 h 58"/>
                <a:gd name="T12" fmla="*/ 0 w 133"/>
                <a:gd name="T13" fmla="*/ 23 h 58"/>
                <a:gd name="T14" fmla="*/ 2 w 133"/>
                <a:gd name="T15" fmla="*/ 17 h 58"/>
                <a:gd name="T16" fmla="*/ 7 w 133"/>
                <a:gd name="T17" fmla="*/ 13 h 58"/>
                <a:gd name="T18" fmla="*/ 21 w 133"/>
                <a:gd name="T19" fmla="*/ 4 h 58"/>
                <a:gd name="T20" fmla="*/ 43 w 133"/>
                <a:gd name="T21" fmla="*/ 0 h 58"/>
                <a:gd name="T22" fmla="*/ 70 w 133"/>
                <a:gd name="T23" fmla="*/ 0 h 58"/>
                <a:gd name="T24" fmla="*/ 83 w 133"/>
                <a:gd name="T25" fmla="*/ 2 h 58"/>
                <a:gd name="T26" fmla="*/ 95 w 133"/>
                <a:gd name="T27" fmla="*/ 4 h 58"/>
                <a:gd name="T28" fmla="*/ 116 w 133"/>
                <a:gd name="T29" fmla="*/ 13 h 58"/>
                <a:gd name="T30" fmla="*/ 124 w 133"/>
                <a:gd name="T31" fmla="*/ 17 h 58"/>
                <a:gd name="T32" fmla="*/ 130 w 133"/>
                <a:gd name="T33" fmla="*/ 23 h 58"/>
                <a:gd name="T34" fmla="*/ 133 w 133"/>
                <a:gd name="T35" fmla="*/ 34 h 58"/>
                <a:gd name="T36" fmla="*/ 131 w 133"/>
                <a:gd name="T37" fmla="*/ 41 h 58"/>
                <a:gd name="T38" fmla="*/ 127 w 133"/>
                <a:gd name="T39" fmla="*/ 45 h 58"/>
                <a:gd name="T40" fmla="*/ 113 w 133"/>
                <a:gd name="T41" fmla="*/ 53 h 58"/>
                <a:gd name="T42" fmla="*/ 90 w 133"/>
                <a:gd name="T43" fmla="*/ 58 h 58"/>
                <a:gd name="T44" fmla="*/ 64 w 133"/>
                <a:gd name="T45" fmla="*/ 58 h 5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3"/>
                <a:gd name="T70" fmla="*/ 0 h 58"/>
                <a:gd name="T71" fmla="*/ 133 w 133"/>
                <a:gd name="T72" fmla="*/ 58 h 5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3" h="58">
                  <a:moveTo>
                    <a:pt x="64" y="58"/>
                  </a:moveTo>
                  <a:lnTo>
                    <a:pt x="51" y="56"/>
                  </a:lnTo>
                  <a:lnTo>
                    <a:pt x="38" y="53"/>
                  </a:lnTo>
                  <a:lnTo>
                    <a:pt x="18" y="45"/>
                  </a:lnTo>
                  <a:lnTo>
                    <a:pt x="10" y="41"/>
                  </a:lnTo>
                  <a:lnTo>
                    <a:pt x="6" y="34"/>
                  </a:lnTo>
                  <a:lnTo>
                    <a:pt x="0" y="23"/>
                  </a:lnTo>
                  <a:lnTo>
                    <a:pt x="2" y="17"/>
                  </a:lnTo>
                  <a:lnTo>
                    <a:pt x="7" y="13"/>
                  </a:lnTo>
                  <a:lnTo>
                    <a:pt x="21" y="4"/>
                  </a:lnTo>
                  <a:lnTo>
                    <a:pt x="43" y="0"/>
                  </a:lnTo>
                  <a:lnTo>
                    <a:pt x="70" y="0"/>
                  </a:lnTo>
                  <a:lnTo>
                    <a:pt x="83" y="2"/>
                  </a:lnTo>
                  <a:lnTo>
                    <a:pt x="95" y="4"/>
                  </a:lnTo>
                  <a:lnTo>
                    <a:pt x="116" y="13"/>
                  </a:lnTo>
                  <a:lnTo>
                    <a:pt x="124" y="17"/>
                  </a:lnTo>
                  <a:lnTo>
                    <a:pt x="130" y="23"/>
                  </a:lnTo>
                  <a:lnTo>
                    <a:pt x="133" y="34"/>
                  </a:lnTo>
                  <a:lnTo>
                    <a:pt x="131" y="41"/>
                  </a:lnTo>
                  <a:lnTo>
                    <a:pt x="127" y="45"/>
                  </a:lnTo>
                  <a:lnTo>
                    <a:pt x="113" y="53"/>
                  </a:lnTo>
                  <a:lnTo>
                    <a:pt x="90" y="58"/>
                  </a:lnTo>
                  <a:lnTo>
                    <a:pt x="64" y="58"/>
                  </a:lnTo>
                </a:path>
              </a:pathLst>
            </a:custGeom>
            <a:noFill/>
            <a:ln w="6350" cap="rnd">
              <a:solidFill>
                <a:srgbClr val="000000"/>
              </a:solidFill>
              <a:prstDash val="solid"/>
              <a:round/>
              <a:headEnd/>
              <a:tailEnd/>
            </a:ln>
          </p:spPr>
          <p:txBody>
            <a:bodyPr/>
            <a:lstStyle/>
            <a:p>
              <a:endParaRPr lang="ru-RU"/>
            </a:p>
          </p:txBody>
        </p:sp>
        <p:sp>
          <p:nvSpPr>
            <p:cNvPr id="162560" name="Freeform 4217"/>
            <p:cNvSpPr>
              <a:spLocks/>
            </p:cNvSpPr>
            <p:nvPr/>
          </p:nvSpPr>
          <p:spPr bwMode="auto">
            <a:xfrm>
              <a:off x="2138" y="2456"/>
              <a:ext cx="132" cy="57"/>
            </a:xfrm>
            <a:custGeom>
              <a:avLst/>
              <a:gdLst>
                <a:gd name="T0" fmla="*/ 63 w 132"/>
                <a:gd name="T1" fmla="*/ 57 h 57"/>
                <a:gd name="T2" fmla="*/ 50 w 132"/>
                <a:gd name="T3" fmla="*/ 56 h 57"/>
                <a:gd name="T4" fmla="*/ 38 w 132"/>
                <a:gd name="T5" fmla="*/ 53 h 57"/>
                <a:gd name="T6" fmla="*/ 27 w 132"/>
                <a:gd name="T7" fmla="*/ 48 h 57"/>
                <a:gd name="T8" fmla="*/ 18 w 132"/>
                <a:gd name="T9" fmla="*/ 45 h 57"/>
                <a:gd name="T10" fmla="*/ 10 w 132"/>
                <a:gd name="T11" fmla="*/ 41 h 57"/>
                <a:gd name="T12" fmla="*/ 7 w 132"/>
                <a:gd name="T13" fmla="*/ 37 h 57"/>
                <a:gd name="T14" fmla="*/ 5 w 132"/>
                <a:gd name="T15" fmla="*/ 35 h 57"/>
                <a:gd name="T16" fmla="*/ 0 w 132"/>
                <a:gd name="T17" fmla="*/ 28 h 57"/>
                <a:gd name="T18" fmla="*/ 0 w 132"/>
                <a:gd name="T19" fmla="*/ 26 h 57"/>
                <a:gd name="T20" fmla="*/ 0 w 132"/>
                <a:gd name="T21" fmla="*/ 24 h 57"/>
                <a:gd name="T22" fmla="*/ 0 w 132"/>
                <a:gd name="T23" fmla="*/ 20 h 57"/>
                <a:gd name="T24" fmla="*/ 2 w 132"/>
                <a:gd name="T25" fmla="*/ 17 h 57"/>
                <a:gd name="T26" fmla="*/ 4 w 132"/>
                <a:gd name="T27" fmla="*/ 14 h 57"/>
                <a:gd name="T28" fmla="*/ 7 w 132"/>
                <a:gd name="T29" fmla="*/ 13 h 57"/>
                <a:gd name="T30" fmla="*/ 10 w 132"/>
                <a:gd name="T31" fmla="*/ 9 h 57"/>
                <a:gd name="T32" fmla="*/ 13 w 132"/>
                <a:gd name="T33" fmla="*/ 8 h 57"/>
                <a:gd name="T34" fmla="*/ 21 w 132"/>
                <a:gd name="T35" fmla="*/ 5 h 57"/>
                <a:gd name="T36" fmla="*/ 32 w 132"/>
                <a:gd name="T37" fmla="*/ 2 h 57"/>
                <a:gd name="T38" fmla="*/ 43 w 132"/>
                <a:gd name="T39" fmla="*/ 0 h 57"/>
                <a:gd name="T40" fmla="*/ 55 w 132"/>
                <a:gd name="T41" fmla="*/ 0 h 57"/>
                <a:gd name="T42" fmla="*/ 69 w 132"/>
                <a:gd name="T43" fmla="*/ 0 h 57"/>
                <a:gd name="T44" fmla="*/ 82 w 132"/>
                <a:gd name="T45" fmla="*/ 2 h 57"/>
                <a:gd name="T46" fmla="*/ 94 w 132"/>
                <a:gd name="T47" fmla="*/ 5 h 57"/>
                <a:gd name="T48" fmla="*/ 105 w 132"/>
                <a:gd name="T49" fmla="*/ 8 h 57"/>
                <a:gd name="T50" fmla="*/ 115 w 132"/>
                <a:gd name="T51" fmla="*/ 13 h 57"/>
                <a:gd name="T52" fmla="*/ 122 w 132"/>
                <a:gd name="T53" fmla="*/ 17 h 57"/>
                <a:gd name="T54" fmla="*/ 126 w 132"/>
                <a:gd name="T55" fmla="*/ 20 h 57"/>
                <a:gd name="T56" fmla="*/ 128 w 132"/>
                <a:gd name="T57" fmla="*/ 24 h 57"/>
                <a:gd name="T58" fmla="*/ 132 w 132"/>
                <a:gd name="T59" fmla="*/ 28 h 57"/>
                <a:gd name="T60" fmla="*/ 132 w 132"/>
                <a:gd name="T61" fmla="*/ 31 h 57"/>
                <a:gd name="T62" fmla="*/ 132 w 132"/>
                <a:gd name="T63" fmla="*/ 34 h 57"/>
                <a:gd name="T64" fmla="*/ 132 w 132"/>
                <a:gd name="T65" fmla="*/ 37 h 57"/>
                <a:gd name="T66" fmla="*/ 130 w 132"/>
                <a:gd name="T67" fmla="*/ 40 h 57"/>
                <a:gd name="T68" fmla="*/ 128 w 132"/>
                <a:gd name="T69" fmla="*/ 42 h 57"/>
                <a:gd name="T70" fmla="*/ 126 w 132"/>
                <a:gd name="T71" fmla="*/ 45 h 57"/>
                <a:gd name="T72" fmla="*/ 122 w 132"/>
                <a:gd name="T73" fmla="*/ 46 h 57"/>
                <a:gd name="T74" fmla="*/ 119 w 132"/>
                <a:gd name="T75" fmla="*/ 50 h 57"/>
                <a:gd name="T76" fmla="*/ 111 w 132"/>
                <a:gd name="T77" fmla="*/ 53 h 57"/>
                <a:gd name="T78" fmla="*/ 100 w 132"/>
                <a:gd name="T79" fmla="*/ 56 h 57"/>
                <a:gd name="T80" fmla="*/ 89 w 132"/>
                <a:gd name="T81" fmla="*/ 57 h 57"/>
                <a:gd name="T82" fmla="*/ 77 w 132"/>
                <a:gd name="T83" fmla="*/ 57 h 57"/>
                <a:gd name="T84" fmla="*/ 63 w 132"/>
                <a:gd name="T85" fmla="*/ 57 h 5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2"/>
                <a:gd name="T130" fmla="*/ 0 h 57"/>
                <a:gd name="T131" fmla="*/ 132 w 132"/>
                <a:gd name="T132" fmla="*/ 57 h 5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2" h="57">
                  <a:moveTo>
                    <a:pt x="63" y="57"/>
                  </a:moveTo>
                  <a:lnTo>
                    <a:pt x="50" y="56"/>
                  </a:lnTo>
                  <a:lnTo>
                    <a:pt x="38" y="53"/>
                  </a:lnTo>
                  <a:lnTo>
                    <a:pt x="27" y="48"/>
                  </a:lnTo>
                  <a:lnTo>
                    <a:pt x="18" y="45"/>
                  </a:lnTo>
                  <a:lnTo>
                    <a:pt x="10" y="41"/>
                  </a:lnTo>
                  <a:lnTo>
                    <a:pt x="7" y="37"/>
                  </a:lnTo>
                  <a:lnTo>
                    <a:pt x="5" y="35"/>
                  </a:lnTo>
                  <a:lnTo>
                    <a:pt x="0" y="28"/>
                  </a:lnTo>
                  <a:lnTo>
                    <a:pt x="0" y="26"/>
                  </a:lnTo>
                  <a:lnTo>
                    <a:pt x="0" y="24"/>
                  </a:lnTo>
                  <a:lnTo>
                    <a:pt x="0" y="20"/>
                  </a:lnTo>
                  <a:lnTo>
                    <a:pt x="2" y="17"/>
                  </a:lnTo>
                  <a:lnTo>
                    <a:pt x="4" y="14"/>
                  </a:lnTo>
                  <a:lnTo>
                    <a:pt x="7" y="13"/>
                  </a:lnTo>
                  <a:lnTo>
                    <a:pt x="10" y="9"/>
                  </a:lnTo>
                  <a:lnTo>
                    <a:pt x="13" y="8"/>
                  </a:lnTo>
                  <a:lnTo>
                    <a:pt x="21" y="5"/>
                  </a:lnTo>
                  <a:lnTo>
                    <a:pt x="32" y="2"/>
                  </a:lnTo>
                  <a:lnTo>
                    <a:pt x="43" y="0"/>
                  </a:lnTo>
                  <a:lnTo>
                    <a:pt x="55" y="0"/>
                  </a:lnTo>
                  <a:lnTo>
                    <a:pt x="69" y="0"/>
                  </a:lnTo>
                  <a:lnTo>
                    <a:pt x="82" y="2"/>
                  </a:lnTo>
                  <a:lnTo>
                    <a:pt x="94" y="5"/>
                  </a:lnTo>
                  <a:lnTo>
                    <a:pt x="105" y="8"/>
                  </a:lnTo>
                  <a:lnTo>
                    <a:pt x="115" y="13"/>
                  </a:lnTo>
                  <a:lnTo>
                    <a:pt x="122" y="17"/>
                  </a:lnTo>
                  <a:lnTo>
                    <a:pt x="126" y="20"/>
                  </a:lnTo>
                  <a:lnTo>
                    <a:pt x="128" y="24"/>
                  </a:lnTo>
                  <a:lnTo>
                    <a:pt x="132" y="28"/>
                  </a:lnTo>
                  <a:lnTo>
                    <a:pt x="132" y="31"/>
                  </a:lnTo>
                  <a:lnTo>
                    <a:pt x="132" y="34"/>
                  </a:lnTo>
                  <a:lnTo>
                    <a:pt x="132" y="37"/>
                  </a:lnTo>
                  <a:lnTo>
                    <a:pt x="130" y="40"/>
                  </a:lnTo>
                  <a:lnTo>
                    <a:pt x="128" y="42"/>
                  </a:lnTo>
                  <a:lnTo>
                    <a:pt x="126" y="45"/>
                  </a:lnTo>
                  <a:lnTo>
                    <a:pt x="122" y="46"/>
                  </a:lnTo>
                  <a:lnTo>
                    <a:pt x="119" y="50"/>
                  </a:lnTo>
                  <a:lnTo>
                    <a:pt x="111" y="53"/>
                  </a:lnTo>
                  <a:lnTo>
                    <a:pt x="100" y="56"/>
                  </a:lnTo>
                  <a:lnTo>
                    <a:pt x="89" y="57"/>
                  </a:lnTo>
                  <a:lnTo>
                    <a:pt x="77" y="57"/>
                  </a:lnTo>
                  <a:lnTo>
                    <a:pt x="63" y="57"/>
                  </a:lnTo>
                  <a:close/>
                </a:path>
              </a:pathLst>
            </a:custGeom>
            <a:solidFill>
              <a:srgbClr val="FFFFFF"/>
            </a:solidFill>
            <a:ln w="9525">
              <a:noFill/>
              <a:round/>
              <a:headEnd/>
              <a:tailEnd/>
            </a:ln>
          </p:spPr>
          <p:txBody>
            <a:bodyPr/>
            <a:lstStyle/>
            <a:p>
              <a:endParaRPr lang="ru-RU"/>
            </a:p>
          </p:txBody>
        </p:sp>
        <p:sp>
          <p:nvSpPr>
            <p:cNvPr id="162561" name="Freeform 4218"/>
            <p:cNvSpPr>
              <a:spLocks/>
            </p:cNvSpPr>
            <p:nvPr/>
          </p:nvSpPr>
          <p:spPr bwMode="auto">
            <a:xfrm>
              <a:off x="2138" y="2456"/>
              <a:ext cx="132" cy="57"/>
            </a:xfrm>
            <a:custGeom>
              <a:avLst/>
              <a:gdLst>
                <a:gd name="T0" fmla="*/ 65 w 132"/>
                <a:gd name="T1" fmla="*/ 57 h 57"/>
                <a:gd name="T2" fmla="*/ 50 w 132"/>
                <a:gd name="T3" fmla="*/ 54 h 57"/>
                <a:gd name="T4" fmla="*/ 38 w 132"/>
                <a:gd name="T5" fmla="*/ 53 h 57"/>
                <a:gd name="T6" fmla="*/ 18 w 132"/>
                <a:gd name="T7" fmla="*/ 45 h 57"/>
                <a:gd name="T8" fmla="*/ 10 w 132"/>
                <a:gd name="T9" fmla="*/ 39 h 57"/>
                <a:gd name="T10" fmla="*/ 5 w 132"/>
                <a:gd name="T11" fmla="*/ 35 h 57"/>
                <a:gd name="T12" fmla="*/ 0 w 132"/>
                <a:gd name="T13" fmla="*/ 24 h 57"/>
                <a:gd name="T14" fmla="*/ 2 w 132"/>
                <a:gd name="T15" fmla="*/ 17 h 57"/>
                <a:gd name="T16" fmla="*/ 7 w 132"/>
                <a:gd name="T17" fmla="*/ 13 h 57"/>
                <a:gd name="T18" fmla="*/ 22 w 132"/>
                <a:gd name="T19" fmla="*/ 5 h 57"/>
                <a:gd name="T20" fmla="*/ 43 w 132"/>
                <a:gd name="T21" fmla="*/ 0 h 57"/>
                <a:gd name="T22" fmla="*/ 69 w 132"/>
                <a:gd name="T23" fmla="*/ 0 h 57"/>
                <a:gd name="T24" fmla="*/ 82 w 132"/>
                <a:gd name="T25" fmla="*/ 2 h 57"/>
                <a:gd name="T26" fmla="*/ 94 w 132"/>
                <a:gd name="T27" fmla="*/ 5 h 57"/>
                <a:gd name="T28" fmla="*/ 115 w 132"/>
                <a:gd name="T29" fmla="*/ 13 h 57"/>
                <a:gd name="T30" fmla="*/ 122 w 132"/>
                <a:gd name="T31" fmla="*/ 17 h 57"/>
                <a:gd name="T32" fmla="*/ 128 w 132"/>
                <a:gd name="T33" fmla="*/ 22 h 57"/>
                <a:gd name="T34" fmla="*/ 132 w 132"/>
                <a:gd name="T35" fmla="*/ 34 h 57"/>
                <a:gd name="T36" fmla="*/ 130 w 132"/>
                <a:gd name="T37" fmla="*/ 39 h 57"/>
                <a:gd name="T38" fmla="*/ 126 w 132"/>
                <a:gd name="T39" fmla="*/ 45 h 57"/>
                <a:gd name="T40" fmla="*/ 111 w 132"/>
                <a:gd name="T41" fmla="*/ 53 h 57"/>
                <a:gd name="T42" fmla="*/ 89 w 132"/>
                <a:gd name="T43" fmla="*/ 56 h 57"/>
                <a:gd name="T44" fmla="*/ 65 w 132"/>
                <a:gd name="T45" fmla="*/ 57 h 5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2"/>
                <a:gd name="T70" fmla="*/ 0 h 57"/>
                <a:gd name="T71" fmla="*/ 132 w 132"/>
                <a:gd name="T72" fmla="*/ 57 h 5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2" h="57">
                  <a:moveTo>
                    <a:pt x="65" y="57"/>
                  </a:moveTo>
                  <a:lnTo>
                    <a:pt x="50" y="54"/>
                  </a:lnTo>
                  <a:lnTo>
                    <a:pt x="38" y="53"/>
                  </a:lnTo>
                  <a:lnTo>
                    <a:pt x="18" y="45"/>
                  </a:lnTo>
                  <a:lnTo>
                    <a:pt x="10" y="39"/>
                  </a:lnTo>
                  <a:lnTo>
                    <a:pt x="5" y="35"/>
                  </a:lnTo>
                  <a:lnTo>
                    <a:pt x="0" y="24"/>
                  </a:lnTo>
                  <a:lnTo>
                    <a:pt x="2" y="17"/>
                  </a:lnTo>
                  <a:lnTo>
                    <a:pt x="7" y="13"/>
                  </a:lnTo>
                  <a:lnTo>
                    <a:pt x="22" y="5"/>
                  </a:lnTo>
                  <a:lnTo>
                    <a:pt x="43" y="0"/>
                  </a:lnTo>
                  <a:lnTo>
                    <a:pt x="69" y="0"/>
                  </a:lnTo>
                  <a:lnTo>
                    <a:pt x="82" y="2"/>
                  </a:lnTo>
                  <a:lnTo>
                    <a:pt x="94" y="5"/>
                  </a:lnTo>
                  <a:lnTo>
                    <a:pt x="115" y="13"/>
                  </a:lnTo>
                  <a:lnTo>
                    <a:pt x="122" y="17"/>
                  </a:lnTo>
                  <a:lnTo>
                    <a:pt x="128" y="22"/>
                  </a:lnTo>
                  <a:lnTo>
                    <a:pt x="132" y="34"/>
                  </a:lnTo>
                  <a:lnTo>
                    <a:pt x="130" y="39"/>
                  </a:lnTo>
                  <a:lnTo>
                    <a:pt x="126" y="45"/>
                  </a:lnTo>
                  <a:lnTo>
                    <a:pt x="111" y="53"/>
                  </a:lnTo>
                  <a:lnTo>
                    <a:pt x="89" y="56"/>
                  </a:lnTo>
                  <a:lnTo>
                    <a:pt x="65" y="57"/>
                  </a:lnTo>
                </a:path>
              </a:pathLst>
            </a:custGeom>
            <a:noFill/>
            <a:ln w="6350" cap="rnd">
              <a:solidFill>
                <a:srgbClr val="000000"/>
              </a:solidFill>
              <a:prstDash val="solid"/>
              <a:round/>
              <a:headEnd/>
              <a:tailEnd/>
            </a:ln>
          </p:spPr>
          <p:txBody>
            <a:bodyPr/>
            <a:lstStyle/>
            <a:p>
              <a:endParaRPr lang="ru-RU"/>
            </a:p>
          </p:txBody>
        </p:sp>
        <p:sp>
          <p:nvSpPr>
            <p:cNvPr id="162562" name="Freeform 4219"/>
            <p:cNvSpPr>
              <a:spLocks/>
            </p:cNvSpPr>
            <p:nvPr/>
          </p:nvSpPr>
          <p:spPr bwMode="auto">
            <a:xfrm>
              <a:off x="1914" y="2390"/>
              <a:ext cx="133" cy="59"/>
            </a:xfrm>
            <a:custGeom>
              <a:avLst/>
              <a:gdLst>
                <a:gd name="T0" fmla="*/ 65 w 133"/>
                <a:gd name="T1" fmla="*/ 59 h 59"/>
                <a:gd name="T2" fmla="*/ 51 w 133"/>
                <a:gd name="T3" fmla="*/ 56 h 59"/>
                <a:gd name="T4" fmla="*/ 38 w 133"/>
                <a:gd name="T5" fmla="*/ 54 h 59"/>
                <a:gd name="T6" fmla="*/ 27 w 133"/>
                <a:gd name="T7" fmla="*/ 50 h 59"/>
                <a:gd name="T8" fmla="*/ 18 w 133"/>
                <a:gd name="T9" fmla="*/ 46 h 59"/>
                <a:gd name="T10" fmla="*/ 10 w 133"/>
                <a:gd name="T11" fmla="*/ 40 h 59"/>
                <a:gd name="T12" fmla="*/ 7 w 133"/>
                <a:gd name="T13" fmla="*/ 39 h 59"/>
                <a:gd name="T14" fmla="*/ 5 w 133"/>
                <a:gd name="T15" fmla="*/ 35 h 59"/>
                <a:gd name="T16" fmla="*/ 1 w 133"/>
                <a:gd name="T17" fmla="*/ 29 h 59"/>
                <a:gd name="T18" fmla="*/ 0 w 133"/>
                <a:gd name="T19" fmla="*/ 28 h 59"/>
                <a:gd name="T20" fmla="*/ 0 w 133"/>
                <a:gd name="T21" fmla="*/ 24 h 59"/>
                <a:gd name="T22" fmla="*/ 0 w 133"/>
                <a:gd name="T23" fmla="*/ 21 h 59"/>
                <a:gd name="T24" fmla="*/ 1 w 133"/>
                <a:gd name="T25" fmla="*/ 18 h 59"/>
                <a:gd name="T26" fmla="*/ 3 w 133"/>
                <a:gd name="T27" fmla="*/ 15 h 59"/>
                <a:gd name="T28" fmla="*/ 7 w 133"/>
                <a:gd name="T29" fmla="*/ 13 h 59"/>
                <a:gd name="T30" fmla="*/ 10 w 133"/>
                <a:gd name="T31" fmla="*/ 10 h 59"/>
                <a:gd name="T32" fmla="*/ 12 w 133"/>
                <a:gd name="T33" fmla="*/ 9 h 59"/>
                <a:gd name="T34" fmla="*/ 22 w 133"/>
                <a:gd name="T35" fmla="*/ 5 h 59"/>
                <a:gd name="T36" fmla="*/ 31 w 133"/>
                <a:gd name="T37" fmla="*/ 2 h 59"/>
                <a:gd name="T38" fmla="*/ 43 w 133"/>
                <a:gd name="T39" fmla="*/ 0 h 59"/>
                <a:gd name="T40" fmla="*/ 56 w 133"/>
                <a:gd name="T41" fmla="*/ 0 h 59"/>
                <a:gd name="T42" fmla="*/ 70 w 133"/>
                <a:gd name="T43" fmla="*/ 0 h 59"/>
                <a:gd name="T44" fmla="*/ 82 w 133"/>
                <a:gd name="T45" fmla="*/ 2 h 59"/>
                <a:gd name="T46" fmla="*/ 95 w 133"/>
                <a:gd name="T47" fmla="*/ 5 h 59"/>
                <a:gd name="T48" fmla="*/ 106 w 133"/>
                <a:gd name="T49" fmla="*/ 9 h 59"/>
                <a:gd name="T50" fmla="*/ 116 w 133"/>
                <a:gd name="T51" fmla="*/ 13 h 59"/>
                <a:gd name="T52" fmla="*/ 124 w 133"/>
                <a:gd name="T53" fmla="*/ 18 h 59"/>
                <a:gd name="T54" fmla="*/ 127 w 133"/>
                <a:gd name="T55" fmla="*/ 21 h 59"/>
                <a:gd name="T56" fmla="*/ 131 w 133"/>
                <a:gd name="T57" fmla="*/ 22 h 59"/>
                <a:gd name="T58" fmla="*/ 133 w 133"/>
                <a:gd name="T59" fmla="*/ 29 h 59"/>
                <a:gd name="T60" fmla="*/ 133 w 133"/>
                <a:gd name="T61" fmla="*/ 32 h 59"/>
                <a:gd name="T62" fmla="*/ 133 w 133"/>
                <a:gd name="T63" fmla="*/ 35 h 59"/>
                <a:gd name="T64" fmla="*/ 133 w 133"/>
                <a:gd name="T65" fmla="*/ 38 h 59"/>
                <a:gd name="T66" fmla="*/ 132 w 133"/>
                <a:gd name="T67" fmla="*/ 40 h 59"/>
                <a:gd name="T68" fmla="*/ 131 w 133"/>
                <a:gd name="T69" fmla="*/ 43 h 59"/>
                <a:gd name="T70" fmla="*/ 129 w 133"/>
                <a:gd name="T71" fmla="*/ 46 h 59"/>
                <a:gd name="T72" fmla="*/ 126 w 133"/>
                <a:gd name="T73" fmla="*/ 48 h 59"/>
                <a:gd name="T74" fmla="*/ 121 w 133"/>
                <a:gd name="T75" fmla="*/ 50 h 59"/>
                <a:gd name="T76" fmla="*/ 113 w 133"/>
                <a:gd name="T77" fmla="*/ 54 h 59"/>
                <a:gd name="T78" fmla="*/ 103 w 133"/>
                <a:gd name="T79" fmla="*/ 56 h 59"/>
                <a:gd name="T80" fmla="*/ 91 w 133"/>
                <a:gd name="T81" fmla="*/ 59 h 59"/>
                <a:gd name="T82" fmla="*/ 78 w 133"/>
                <a:gd name="T83" fmla="*/ 59 h 59"/>
                <a:gd name="T84" fmla="*/ 65 w 133"/>
                <a:gd name="T85" fmla="*/ 59 h 5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3"/>
                <a:gd name="T130" fmla="*/ 0 h 59"/>
                <a:gd name="T131" fmla="*/ 133 w 133"/>
                <a:gd name="T132" fmla="*/ 59 h 5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3" h="59">
                  <a:moveTo>
                    <a:pt x="65" y="59"/>
                  </a:moveTo>
                  <a:lnTo>
                    <a:pt x="51" y="56"/>
                  </a:lnTo>
                  <a:lnTo>
                    <a:pt x="38" y="54"/>
                  </a:lnTo>
                  <a:lnTo>
                    <a:pt x="27" y="50"/>
                  </a:lnTo>
                  <a:lnTo>
                    <a:pt x="18" y="46"/>
                  </a:lnTo>
                  <a:lnTo>
                    <a:pt x="10" y="40"/>
                  </a:lnTo>
                  <a:lnTo>
                    <a:pt x="7" y="39"/>
                  </a:lnTo>
                  <a:lnTo>
                    <a:pt x="5" y="35"/>
                  </a:lnTo>
                  <a:lnTo>
                    <a:pt x="1" y="29"/>
                  </a:lnTo>
                  <a:lnTo>
                    <a:pt x="0" y="28"/>
                  </a:lnTo>
                  <a:lnTo>
                    <a:pt x="0" y="24"/>
                  </a:lnTo>
                  <a:lnTo>
                    <a:pt x="0" y="21"/>
                  </a:lnTo>
                  <a:lnTo>
                    <a:pt x="1" y="18"/>
                  </a:lnTo>
                  <a:lnTo>
                    <a:pt x="3" y="15"/>
                  </a:lnTo>
                  <a:lnTo>
                    <a:pt x="7" y="13"/>
                  </a:lnTo>
                  <a:lnTo>
                    <a:pt x="10" y="10"/>
                  </a:lnTo>
                  <a:lnTo>
                    <a:pt x="12" y="9"/>
                  </a:lnTo>
                  <a:lnTo>
                    <a:pt x="22" y="5"/>
                  </a:lnTo>
                  <a:lnTo>
                    <a:pt x="31" y="2"/>
                  </a:lnTo>
                  <a:lnTo>
                    <a:pt x="43" y="0"/>
                  </a:lnTo>
                  <a:lnTo>
                    <a:pt x="56" y="0"/>
                  </a:lnTo>
                  <a:lnTo>
                    <a:pt x="70" y="0"/>
                  </a:lnTo>
                  <a:lnTo>
                    <a:pt x="82" y="2"/>
                  </a:lnTo>
                  <a:lnTo>
                    <a:pt x="95" y="5"/>
                  </a:lnTo>
                  <a:lnTo>
                    <a:pt x="106" y="9"/>
                  </a:lnTo>
                  <a:lnTo>
                    <a:pt x="116" y="13"/>
                  </a:lnTo>
                  <a:lnTo>
                    <a:pt x="124" y="18"/>
                  </a:lnTo>
                  <a:lnTo>
                    <a:pt x="127" y="21"/>
                  </a:lnTo>
                  <a:lnTo>
                    <a:pt x="131" y="22"/>
                  </a:lnTo>
                  <a:lnTo>
                    <a:pt x="133" y="29"/>
                  </a:lnTo>
                  <a:lnTo>
                    <a:pt x="133" y="32"/>
                  </a:lnTo>
                  <a:lnTo>
                    <a:pt x="133" y="35"/>
                  </a:lnTo>
                  <a:lnTo>
                    <a:pt x="133" y="38"/>
                  </a:lnTo>
                  <a:lnTo>
                    <a:pt x="132" y="40"/>
                  </a:lnTo>
                  <a:lnTo>
                    <a:pt x="131" y="43"/>
                  </a:lnTo>
                  <a:lnTo>
                    <a:pt x="129" y="46"/>
                  </a:lnTo>
                  <a:lnTo>
                    <a:pt x="126" y="48"/>
                  </a:lnTo>
                  <a:lnTo>
                    <a:pt x="121" y="50"/>
                  </a:lnTo>
                  <a:lnTo>
                    <a:pt x="113" y="54"/>
                  </a:lnTo>
                  <a:lnTo>
                    <a:pt x="103" y="56"/>
                  </a:lnTo>
                  <a:lnTo>
                    <a:pt x="91" y="59"/>
                  </a:lnTo>
                  <a:lnTo>
                    <a:pt x="78" y="59"/>
                  </a:lnTo>
                  <a:lnTo>
                    <a:pt x="65" y="59"/>
                  </a:lnTo>
                  <a:close/>
                </a:path>
              </a:pathLst>
            </a:custGeom>
            <a:solidFill>
              <a:srgbClr val="FFFFFF"/>
            </a:solidFill>
            <a:ln w="9525">
              <a:noFill/>
              <a:round/>
              <a:headEnd/>
              <a:tailEnd/>
            </a:ln>
          </p:spPr>
          <p:txBody>
            <a:bodyPr/>
            <a:lstStyle/>
            <a:p>
              <a:endParaRPr lang="ru-RU"/>
            </a:p>
          </p:txBody>
        </p:sp>
        <p:sp>
          <p:nvSpPr>
            <p:cNvPr id="162563" name="Freeform 4220"/>
            <p:cNvSpPr>
              <a:spLocks/>
            </p:cNvSpPr>
            <p:nvPr/>
          </p:nvSpPr>
          <p:spPr bwMode="auto">
            <a:xfrm>
              <a:off x="1916" y="2390"/>
              <a:ext cx="134" cy="58"/>
            </a:xfrm>
            <a:custGeom>
              <a:avLst/>
              <a:gdLst>
                <a:gd name="T0" fmla="*/ 65 w 134"/>
                <a:gd name="T1" fmla="*/ 58 h 58"/>
                <a:gd name="T2" fmla="*/ 51 w 134"/>
                <a:gd name="T3" fmla="*/ 56 h 58"/>
                <a:gd name="T4" fmla="*/ 38 w 134"/>
                <a:gd name="T5" fmla="*/ 54 h 58"/>
                <a:gd name="T6" fmla="*/ 17 w 134"/>
                <a:gd name="T7" fmla="*/ 47 h 58"/>
                <a:gd name="T8" fmla="*/ 10 w 134"/>
                <a:gd name="T9" fmla="*/ 40 h 58"/>
                <a:gd name="T10" fmla="*/ 4 w 134"/>
                <a:gd name="T11" fmla="*/ 35 h 58"/>
                <a:gd name="T12" fmla="*/ 0 w 134"/>
                <a:gd name="T13" fmla="*/ 22 h 58"/>
                <a:gd name="T14" fmla="*/ 1 w 134"/>
                <a:gd name="T15" fmla="*/ 18 h 58"/>
                <a:gd name="T16" fmla="*/ 6 w 134"/>
                <a:gd name="T17" fmla="*/ 13 h 58"/>
                <a:gd name="T18" fmla="*/ 21 w 134"/>
                <a:gd name="T19" fmla="*/ 5 h 58"/>
                <a:gd name="T20" fmla="*/ 44 w 134"/>
                <a:gd name="T21" fmla="*/ 0 h 58"/>
                <a:gd name="T22" fmla="*/ 70 w 134"/>
                <a:gd name="T23" fmla="*/ 0 h 58"/>
                <a:gd name="T24" fmla="*/ 83 w 134"/>
                <a:gd name="T25" fmla="*/ 2 h 58"/>
                <a:gd name="T26" fmla="*/ 95 w 134"/>
                <a:gd name="T27" fmla="*/ 5 h 58"/>
                <a:gd name="T28" fmla="*/ 115 w 134"/>
                <a:gd name="T29" fmla="*/ 13 h 58"/>
                <a:gd name="T30" fmla="*/ 123 w 134"/>
                <a:gd name="T31" fmla="*/ 18 h 58"/>
                <a:gd name="T32" fmla="*/ 130 w 134"/>
                <a:gd name="T33" fmla="*/ 22 h 58"/>
                <a:gd name="T34" fmla="*/ 134 w 134"/>
                <a:gd name="T35" fmla="*/ 35 h 58"/>
                <a:gd name="T36" fmla="*/ 131 w 134"/>
                <a:gd name="T37" fmla="*/ 40 h 58"/>
                <a:gd name="T38" fmla="*/ 128 w 134"/>
                <a:gd name="T39" fmla="*/ 46 h 58"/>
                <a:gd name="T40" fmla="*/ 112 w 134"/>
                <a:gd name="T41" fmla="*/ 54 h 58"/>
                <a:gd name="T42" fmla="*/ 90 w 134"/>
                <a:gd name="T43" fmla="*/ 58 h 58"/>
                <a:gd name="T44" fmla="*/ 65 w 134"/>
                <a:gd name="T45" fmla="*/ 58 h 5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4"/>
                <a:gd name="T70" fmla="*/ 0 h 58"/>
                <a:gd name="T71" fmla="*/ 134 w 134"/>
                <a:gd name="T72" fmla="*/ 58 h 5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4" h="58">
                  <a:moveTo>
                    <a:pt x="65" y="58"/>
                  </a:moveTo>
                  <a:lnTo>
                    <a:pt x="51" y="56"/>
                  </a:lnTo>
                  <a:lnTo>
                    <a:pt x="38" y="54"/>
                  </a:lnTo>
                  <a:lnTo>
                    <a:pt x="17" y="47"/>
                  </a:lnTo>
                  <a:lnTo>
                    <a:pt x="10" y="40"/>
                  </a:lnTo>
                  <a:lnTo>
                    <a:pt x="4" y="35"/>
                  </a:lnTo>
                  <a:lnTo>
                    <a:pt x="0" y="22"/>
                  </a:lnTo>
                  <a:lnTo>
                    <a:pt x="1" y="18"/>
                  </a:lnTo>
                  <a:lnTo>
                    <a:pt x="6" y="13"/>
                  </a:lnTo>
                  <a:lnTo>
                    <a:pt x="21" y="5"/>
                  </a:lnTo>
                  <a:lnTo>
                    <a:pt x="44" y="0"/>
                  </a:lnTo>
                  <a:lnTo>
                    <a:pt x="70" y="0"/>
                  </a:lnTo>
                  <a:lnTo>
                    <a:pt x="83" y="2"/>
                  </a:lnTo>
                  <a:lnTo>
                    <a:pt x="95" y="5"/>
                  </a:lnTo>
                  <a:lnTo>
                    <a:pt x="115" y="13"/>
                  </a:lnTo>
                  <a:lnTo>
                    <a:pt x="123" y="18"/>
                  </a:lnTo>
                  <a:lnTo>
                    <a:pt x="130" y="22"/>
                  </a:lnTo>
                  <a:lnTo>
                    <a:pt x="134" y="35"/>
                  </a:lnTo>
                  <a:lnTo>
                    <a:pt x="131" y="40"/>
                  </a:lnTo>
                  <a:lnTo>
                    <a:pt x="128" y="46"/>
                  </a:lnTo>
                  <a:lnTo>
                    <a:pt x="112" y="54"/>
                  </a:lnTo>
                  <a:lnTo>
                    <a:pt x="90" y="58"/>
                  </a:lnTo>
                  <a:lnTo>
                    <a:pt x="65" y="58"/>
                  </a:lnTo>
                </a:path>
              </a:pathLst>
            </a:custGeom>
            <a:noFill/>
            <a:ln w="6350" cap="rnd">
              <a:solidFill>
                <a:srgbClr val="000000"/>
              </a:solidFill>
              <a:prstDash val="solid"/>
              <a:round/>
              <a:headEnd/>
              <a:tailEnd/>
            </a:ln>
          </p:spPr>
          <p:txBody>
            <a:bodyPr/>
            <a:lstStyle/>
            <a:p>
              <a:endParaRPr lang="ru-RU"/>
            </a:p>
          </p:txBody>
        </p:sp>
        <p:sp>
          <p:nvSpPr>
            <p:cNvPr id="162564" name="Freeform 4221"/>
            <p:cNvSpPr>
              <a:spLocks/>
            </p:cNvSpPr>
            <p:nvPr/>
          </p:nvSpPr>
          <p:spPr bwMode="auto">
            <a:xfrm>
              <a:off x="2392" y="2497"/>
              <a:ext cx="133" cy="59"/>
            </a:xfrm>
            <a:custGeom>
              <a:avLst/>
              <a:gdLst>
                <a:gd name="T0" fmla="*/ 63 w 133"/>
                <a:gd name="T1" fmla="*/ 59 h 59"/>
                <a:gd name="T2" fmla="*/ 51 w 133"/>
                <a:gd name="T3" fmla="*/ 55 h 59"/>
                <a:gd name="T4" fmla="*/ 38 w 133"/>
                <a:gd name="T5" fmla="*/ 54 h 59"/>
                <a:gd name="T6" fmla="*/ 27 w 133"/>
                <a:gd name="T7" fmla="*/ 49 h 59"/>
                <a:gd name="T8" fmla="*/ 17 w 133"/>
                <a:gd name="T9" fmla="*/ 46 h 59"/>
                <a:gd name="T10" fmla="*/ 9 w 133"/>
                <a:gd name="T11" fmla="*/ 41 h 59"/>
                <a:gd name="T12" fmla="*/ 6 w 133"/>
                <a:gd name="T13" fmla="*/ 38 h 59"/>
                <a:gd name="T14" fmla="*/ 3 w 133"/>
                <a:gd name="T15" fmla="*/ 34 h 59"/>
                <a:gd name="T16" fmla="*/ 0 w 133"/>
                <a:gd name="T17" fmla="*/ 28 h 59"/>
                <a:gd name="T18" fmla="*/ 0 w 133"/>
                <a:gd name="T19" fmla="*/ 27 h 59"/>
                <a:gd name="T20" fmla="*/ 0 w 133"/>
                <a:gd name="T21" fmla="*/ 23 h 59"/>
                <a:gd name="T22" fmla="*/ 0 w 133"/>
                <a:gd name="T23" fmla="*/ 20 h 59"/>
                <a:gd name="T24" fmla="*/ 1 w 133"/>
                <a:gd name="T25" fmla="*/ 17 h 59"/>
                <a:gd name="T26" fmla="*/ 3 w 133"/>
                <a:gd name="T27" fmla="*/ 14 h 59"/>
                <a:gd name="T28" fmla="*/ 6 w 133"/>
                <a:gd name="T29" fmla="*/ 13 h 59"/>
                <a:gd name="T30" fmla="*/ 9 w 133"/>
                <a:gd name="T31" fmla="*/ 9 h 59"/>
                <a:gd name="T32" fmla="*/ 12 w 133"/>
                <a:gd name="T33" fmla="*/ 7 h 59"/>
                <a:gd name="T34" fmla="*/ 21 w 133"/>
                <a:gd name="T35" fmla="*/ 4 h 59"/>
                <a:gd name="T36" fmla="*/ 31 w 133"/>
                <a:gd name="T37" fmla="*/ 1 h 59"/>
                <a:gd name="T38" fmla="*/ 42 w 133"/>
                <a:gd name="T39" fmla="*/ 0 h 59"/>
                <a:gd name="T40" fmla="*/ 55 w 133"/>
                <a:gd name="T41" fmla="*/ 0 h 59"/>
                <a:gd name="T42" fmla="*/ 68 w 133"/>
                <a:gd name="T43" fmla="*/ 0 h 59"/>
                <a:gd name="T44" fmla="*/ 82 w 133"/>
                <a:gd name="T45" fmla="*/ 1 h 59"/>
                <a:gd name="T46" fmla="*/ 95 w 133"/>
                <a:gd name="T47" fmla="*/ 4 h 59"/>
                <a:gd name="T48" fmla="*/ 106 w 133"/>
                <a:gd name="T49" fmla="*/ 7 h 59"/>
                <a:gd name="T50" fmla="*/ 116 w 133"/>
                <a:gd name="T51" fmla="*/ 13 h 59"/>
                <a:gd name="T52" fmla="*/ 123 w 133"/>
                <a:gd name="T53" fmla="*/ 17 h 59"/>
                <a:gd name="T54" fmla="*/ 127 w 133"/>
                <a:gd name="T55" fmla="*/ 20 h 59"/>
                <a:gd name="T56" fmla="*/ 128 w 133"/>
                <a:gd name="T57" fmla="*/ 22 h 59"/>
                <a:gd name="T58" fmla="*/ 131 w 133"/>
                <a:gd name="T59" fmla="*/ 28 h 59"/>
                <a:gd name="T60" fmla="*/ 133 w 133"/>
                <a:gd name="T61" fmla="*/ 32 h 59"/>
                <a:gd name="T62" fmla="*/ 133 w 133"/>
                <a:gd name="T63" fmla="*/ 34 h 59"/>
                <a:gd name="T64" fmla="*/ 133 w 133"/>
                <a:gd name="T65" fmla="*/ 38 h 59"/>
                <a:gd name="T66" fmla="*/ 131 w 133"/>
                <a:gd name="T67" fmla="*/ 40 h 59"/>
                <a:gd name="T68" fmla="*/ 130 w 133"/>
                <a:gd name="T69" fmla="*/ 43 h 59"/>
                <a:gd name="T70" fmla="*/ 127 w 133"/>
                <a:gd name="T71" fmla="*/ 46 h 59"/>
                <a:gd name="T72" fmla="*/ 123 w 133"/>
                <a:gd name="T73" fmla="*/ 47 h 59"/>
                <a:gd name="T74" fmla="*/ 121 w 133"/>
                <a:gd name="T75" fmla="*/ 49 h 59"/>
                <a:gd name="T76" fmla="*/ 112 w 133"/>
                <a:gd name="T77" fmla="*/ 53 h 59"/>
                <a:gd name="T78" fmla="*/ 101 w 133"/>
                <a:gd name="T79" fmla="*/ 55 h 59"/>
                <a:gd name="T80" fmla="*/ 91 w 133"/>
                <a:gd name="T81" fmla="*/ 59 h 59"/>
                <a:gd name="T82" fmla="*/ 78 w 133"/>
                <a:gd name="T83" fmla="*/ 59 h 59"/>
                <a:gd name="T84" fmla="*/ 63 w 133"/>
                <a:gd name="T85" fmla="*/ 59 h 5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3"/>
                <a:gd name="T130" fmla="*/ 0 h 59"/>
                <a:gd name="T131" fmla="*/ 133 w 133"/>
                <a:gd name="T132" fmla="*/ 59 h 5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3" h="59">
                  <a:moveTo>
                    <a:pt x="63" y="59"/>
                  </a:moveTo>
                  <a:lnTo>
                    <a:pt x="51" y="55"/>
                  </a:lnTo>
                  <a:lnTo>
                    <a:pt x="38" y="54"/>
                  </a:lnTo>
                  <a:lnTo>
                    <a:pt x="27" y="49"/>
                  </a:lnTo>
                  <a:lnTo>
                    <a:pt x="17" y="46"/>
                  </a:lnTo>
                  <a:lnTo>
                    <a:pt x="9" y="41"/>
                  </a:lnTo>
                  <a:lnTo>
                    <a:pt x="6" y="38"/>
                  </a:lnTo>
                  <a:lnTo>
                    <a:pt x="3" y="34"/>
                  </a:lnTo>
                  <a:lnTo>
                    <a:pt x="0" y="28"/>
                  </a:lnTo>
                  <a:lnTo>
                    <a:pt x="0" y="27"/>
                  </a:lnTo>
                  <a:lnTo>
                    <a:pt x="0" y="23"/>
                  </a:lnTo>
                  <a:lnTo>
                    <a:pt x="0" y="20"/>
                  </a:lnTo>
                  <a:lnTo>
                    <a:pt x="1" y="17"/>
                  </a:lnTo>
                  <a:lnTo>
                    <a:pt x="3" y="14"/>
                  </a:lnTo>
                  <a:lnTo>
                    <a:pt x="6" y="13"/>
                  </a:lnTo>
                  <a:lnTo>
                    <a:pt x="9" y="9"/>
                  </a:lnTo>
                  <a:lnTo>
                    <a:pt x="12" y="7"/>
                  </a:lnTo>
                  <a:lnTo>
                    <a:pt x="21" y="4"/>
                  </a:lnTo>
                  <a:lnTo>
                    <a:pt x="31" y="1"/>
                  </a:lnTo>
                  <a:lnTo>
                    <a:pt x="42" y="0"/>
                  </a:lnTo>
                  <a:lnTo>
                    <a:pt x="55" y="0"/>
                  </a:lnTo>
                  <a:lnTo>
                    <a:pt x="68" y="0"/>
                  </a:lnTo>
                  <a:lnTo>
                    <a:pt x="82" y="1"/>
                  </a:lnTo>
                  <a:lnTo>
                    <a:pt x="95" y="4"/>
                  </a:lnTo>
                  <a:lnTo>
                    <a:pt x="106" y="7"/>
                  </a:lnTo>
                  <a:lnTo>
                    <a:pt x="116" y="13"/>
                  </a:lnTo>
                  <a:lnTo>
                    <a:pt x="123" y="17"/>
                  </a:lnTo>
                  <a:lnTo>
                    <a:pt x="127" y="20"/>
                  </a:lnTo>
                  <a:lnTo>
                    <a:pt x="128" y="22"/>
                  </a:lnTo>
                  <a:lnTo>
                    <a:pt x="131" y="28"/>
                  </a:lnTo>
                  <a:lnTo>
                    <a:pt x="133" y="32"/>
                  </a:lnTo>
                  <a:lnTo>
                    <a:pt x="133" y="34"/>
                  </a:lnTo>
                  <a:lnTo>
                    <a:pt x="133" y="38"/>
                  </a:lnTo>
                  <a:lnTo>
                    <a:pt x="131" y="40"/>
                  </a:lnTo>
                  <a:lnTo>
                    <a:pt x="130" y="43"/>
                  </a:lnTo>
                  <a:lnTo>
                    <a:pt x="127" y="46"/>
                  </a:lnTo>
                  <a:lnTo>
                    <a:pt x="123" y="47"/>
                  </a:lnTo>
                  <a:lnTo>
                    <a:pt x="121" y="49"/>
                  </a:lnTo>
                  <a:lnTo>
                    <a:pt x="112" y="53"/>
                  </a:lnTo>
                  <a:lnTo>
                    <a:pt x="101" y="55"/>
                  </a:lnTo>
                  <a:lnTo>
                    <a:pt x="91" y="59"/>
                  </a:lnTo>
                  <a:lnTo>
                    <a:pt x="78" y="59"/>
                  </a:lnTo>
                  <a:lnTo>
                    <a:pt x="63" y="59"/>
                  </a:lnTo>
                  <a:close/>
                </a:path>
              </a:pathLst>
            </a:custGeom>
            <a:solidFill>
              <a:srgbClr val="FFFFFF"/>
            </a:solidFill>
            <a:ln w="9525">
              <a:noFill/>
              <a:round/>
              <a:headEnd/>
              <a:tailEnd/>
            </a:ln>
          </p:spPr>
          <p:txBody>
            <a:bodyPr/>
            <a:lstStyle/>
            <a:p>
              <a:endParaRPr lang="ru-RU"/>
            </a:p>
          </p:txBody>
        </p:sp>
        <p:sp>
          <p:nvSpPr>
            <p:cNvPr id="162565" name="Freeform 4222"/>
            <p:cNvSpPr>
              <a:spLocks/>
            </p:cNvSpPr>
            <p:nvPr/>
          </p:nvSpPr>
          <p:spPr bwMode="auto">
            <a:xfrm>
              <a:off x="2392" y="2497"/>
              <a:ext cx="133" cy="57"/>
            </a:xfrm>
            <a:custGeom>
              <a:avLst/>
              <a:gdLst>
                <a:gd name="T0" fmla="*/ 63 w 133"/>
                <a:gd name="T1" fmla="*/ 57 h 57"/>
                <a:gd name="T2" fmla="*/ 51 w 133"/>
                <a:gd name="T3" fmla="*/ 55 h 57"/>
                <a:gd name="T4" fmla="*/ 38 w 133"/>
                <a:gd name="T5" fmla="*/ 54 h 57"/>
                <a:gd name="T6" fmla="*/ 17 w 133"/>
                <a:gd name="T7" fmla="*/ 46 h 57"/>
                <a:gd name="T8" fmla="*/ 9 w 133"/>
                <a:gd name="T9" fmla="*/ 40 h 57"/>
                <a:gd name="T10" fmla="*/ 3 w 133"/>
                <a:gd name="T11" fmla="*/ 34 h 57"/>
                <a:gd name="T12" fmla="*/ 0 w 133"/>
                <a:gd name="T13" fmla="*/ 23 h 57"/>
                <a:gd name="T14" fmla="*/ 1 w 133"/>
                <a:gd name="T15" fmla="*/ 17 h 57"/>
                <a:gd name="T16" fmla="*/ 6 w 133"/>
                <a:gd name="T17" fmla="*/ 13 h 57"/>
                <a:gd name="T18" fmla="*/ 21 w 133"/>
                <a:gd name="T19" fmla="*/ 4 h 57"/>
                <a:gd name="T20" fmla="*/ 42 w 133"/>
                <a:gd name="T21" fmla="*/ 0 h 57"/>
                <a:gd name="T22" fmla="*/ 70 w 133"/>
                <a:gd name="T23" fmla="*/ 0 h 57"/>
                <a:gd name="T24" fmla="*/ 82 w 133"/>
                <a:gd name="T25" fmla="*/ 1 h 57"/>
                <a:gd name="T26" fmla="*/ 95 w 133"/>
                <a:gd name="T27" fmla="*/ 4 h 57"/>
                <a:gd name="T28" fmla="*/ 116 w 133"/>
                <a:gd name="T29" fmla="*/ 13 h 57"/>
                <a:gd name="T30" fmla="*/ 123 w 133"/>
                <a:gd name="T31" fmla="*/ 17 h 57"/>
                <a:gd name="T32" fmla="*/ 128 w 133"/>
                <a:gd name="T33" fmla="*/ 22 h 57"/>
                <a:gd name="T34" fmla="*/ 133 w 133"/>
                <a:gd name="T35" fmla="*/ 34 h 57"/>
                <a:gd name="T36" fmla="*/ 131 w 133"/>
                <a:gd name="T37" fmla="*/ 40 h 57"/>
                <a:gd name="T38" fmla="*/ 127 w 133"/>
                <a:gd name="T39" fmla="*/ 46 h 57"/>
                <a:gd name="T40" fmla="*/ 112 w 133"/>
                <a:gd name="T41" fmla="*/ 54 h 57"/>
                <a:gd name="T42" fmla="*/ 91 w 133"/>
                <a:gd name="T43" fmla="*/ 57 h 57"/>
                <a:gd name="T44" fmla="*/ 63 w 133"/>
                <a:gd name="T45" fmla="*/ 57 h 5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3"/>
                <a:gd name="T70" fmla="*/ 0 h 57"/>
                <a:gd name="T71" fmla="*/ 133 w 133"/>
                <a:gd name="T72" fmla="*/ 57 h 5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3" h="57">
                  <a:moveTo>
                    <a:pt x="63" y="57"/>
                  </a:moveTo>
                  <a:lnTo>
                    <a:pt x="51" y="55"/>
                  </a:lnTo>
                  <a:lnTo>
                    <a:pt x="38" y="54"/>
                  </a:lnTo>
                  <a:lnTo>
                    <a:pt x="17" y="46"/>
                  </a:lnTo>
                  <a:lnTo>
                    <a:pt x="9" y="40"/>
                  </a:lnTo>
                  <a:lnTo>
                    <a:pt x="3" y="34"/>
                  </a:lnTo>
                  <a:lnTo>
                    <a:pt x="0" y="23"/>
                  </a:lnTo>
                  <a:lnTo>
                    <a:pt x="1" y="17"/>
                  </a:lnTo>
                  <a:lnTo>
                    <a:pt x="6" y="13"/>
                  </a:lnTo>
                  <a:lnTo>
                    <a:pt x="21" y="4"/>
                  </a:lnTo>
                  <a:lnTo>
                    <a:pt x="42" y="0"/>
                  </a:lnTo>
                  <a:lnTo>
                    <a:pt x="70" y="0"/>
                  </a:lnTo>
                  <a:lnTo>
                    <a:pt x="82" y="1"/>
                  </a:lnTo>
                  <a:lnTo>
                    <a:pt x="95" y="4"/>
                  </a:lnTo>
                  <a:lnTo>
                    <a:pt x="116" y="13"/>
                  </a:lnTo>
                  <a:lnTo>
                    <a:pt x="123" y="17"/>
                  </a:lnTo>
                  <a:lnTo>
                    <a:pt x="128" y="22"/>
                  </a:lnTo>
                  <a:lnTo>
                    <a:pt x="133" y="34"/>
                  </a:lnTo>
                  <a:lnTo>
                    <a:pt x="131" y="40"/>
                  </a:lnTo>
                  <a:lnTo>
                    <a:pt x="127" y="46"/>
                  </a:lnTo>
                  <a:lnTo>
                    <a:pt x="112" y="54"/>
                  </a:lnTo>
                  <a:lnTo>
                    <a:pt x="91" y="57"/>
                  </a:lnTo>
                  <a:lnTo>
                    <a:pt x="63" y="57"/>
                  </a:lnTo>
                </a:path>
              </a:pathLst>
            </a:custGeom>
            <a:noFill/>
            <a:ln w="6350" cap="rnd">
              <a:solidFill>
                <a:srgbClr val="000000"/>
              </a:solidFill>
              <a:prstDash val="solid"/>
              <a:round/>
              <a:headEnd/>
              <a:tailEnd/>
            </a:ln>
          </p:spPr>
          <p:txBody>
            <a:bodyPr/>
            <a:lstStyle/>
            <a:p>
              <a:endParaRPr lang="ru-RU"/>
            </a:p>
          </p:txBody>
        </p:sp>
        <p:sp>
          <p:nvSpPr>
            <p:cNvPr id="162566" name="Freeform 4223"/>
            <p:cNvSpPr>
              <a:spLocks/>
            </p:cNvSpPr>
            <p:nvPr/>
          </p:nvSpPr>
          <p:spPr bwMode="auto">
            <a:xfrm>
              <a:off x="2523" y="2508"/>
              <a:ext cx="133" cy="60"/>
            </a:xfrm>
            <a:custGeom>
              <a:avLst/>
              <a:gdLst>
                <a:gd name="T0" fmla="*/ 64 w 133"/>
                <a:gd name="T1" fmla="*/ 60 h 60"/>
                <a:gd name="T2" fmla="*/ 51 w 133"/>
                <a:gd name="T3" fmla="*/ 58 h 60"/>
                <a:gd name="T4" fmla="*/ 39 w 133"/>
                <a:gd name="T5" fmla="*/ 54 h 60"/>
                <a:gd name="T6" fmla="*/ 28 w 133"/>
                <a:gd name="T7" fmla="*/ 52 h 60"/>
                <a:gd name="T8" fmla="*/ 18 w 133"/>
                <a:gd name="T9" fmla="*/ 47 h 60"/>
                <a:gd name="T10" fmla="*/ 11 w 133"/>
                <a:gd name="T11" fmla="*/ 41 h 60"/>
                <a:gd name="T12" fmla="*/ 7 w 133"/>
                <a:gd name="T13" fmla="*/ 39 h 60"/>
                <a:gd name="T14" fmla="*/ 5 w 133"/>
                <a:gd name="T15" fmla="*/ 35 h 60"/>
                <a:gd name="T16" fmla="*/ 0 w 133"/>
                <a:gd name="T17" fmla="*/ 31 h 60"/>
                <a:gd name="T18" fmla="*/ 0 w 133"/>
                <a:gd name="T19" fmla="*/ 27 h 60"/>
                <a:gd name="T20" fmla="*/ 0 w 133"/>
                <a:gd name="T21" fmla="*/ 24 h 60"/>
                <a:gd name="T22" fmla="*/ 0 w 133"/>
                <a:gd name="T23" fmla="*/ 21 h 60"/>
                <a:gd name="T24" fmla="*/ 2 w 133"/>
                <a:gd name="T25" fmla="*/ 18 h 60"/>
                <a:gd name="T26" fmla="*/ 4 w 133"/>
                <a:gd name="T27" fmla="*/ 16 h 60"/>
                <a:gd name="T28" fmla="*/ 7 w 133"/>
                <a:gd name="T29" fmla="*/ 13 h 60"/>
                <a:gd name="T30" fmla="*/ 10 w 133"/>
                <a:gd name="T31" fmla="*/ 10 h 60"/>
                <a:gd name="T32" fmla="*/ 13 w 133"/>
                <a:gd name="T33" fmla="*/ 8 h 60"/>
                <a:gd name="T34" fmla="*/ 21 w 133"/>
                <a:gd name="T35" fmla="*/ 5 h 60"/>
                <a:gd name="T36" fmla="*/ 32 w 133"/>
                <a:gd name="T37" fmla="*/ 1 h 60"/>
                <a:gd name="T38" fmla="*/ 43 w 133"/>
                <a:gd name="T39" fmla="*/ 0 h 60"/>
                <a:gd name="T40" fmla="*/ 56 w 133"/>
                <a:gd name="T41" fmla="*/ 0 h 60"/>
                <a:gd name="T42" fmla="*/ 70 w 133"/>
                <a:gd name="T43" fmla="*/ 0 h 60"/>
                <a:gd name="T44" fmla="*/ 82 w 133"/>
                <a:gd name="T45" fmla="*/ 1 h 60"/>
                <a:gd name="T46" fmla="*/ 95 w 133"/>
                <a:gd name="T47" fmla="*/ 5 h 60"/>
                <a:gd name="T48" fmla="*/ 106 w 133"/>
                <a:gd name="T49" fmla="*/ 8 h 60"/>
                <a:gd name="T50" fmla="*/ 116 w 133"/>
                <a:gd name="T51" fmla="*/ 12 h 60"/>
                <a:gd name="T52" fmla="*/ 124 w 133"/>
                <a:gd name="T53" fmla="*/ 18 h 60"/>
                <a:gd name="T54" fmla="*/ 127 w 133"/>
                <a:gd name="T55" fmla="*/ 21 h 60"/>
                <a:gd name="T56" fmla="*/ 130 w 133"/>
                <a:gd name="T57" fmla="*/ 24 h 60"/>
                <a:gd name="T58" fmla="*/ 133 w 133"/>
                <a:gd name="T59" fmla="*/ 29 h 60"/>
                <a:gd name="T60" fmla="*/ 133 w 133"/>
                <a:gd name="T61" fmla="*/ 32 h 60"/>
                <a:gd name="T62" fmla="*/ 133 w 133"/>
                <a:gd name="T63" fmla="*/ 35 h 60"/>
                <a:gd name="T64" fmla="*/ 133 w 133"/>
                <a:gd name="T65" fmla="*/ 38 h 60"/>
                <a:gd name="T66" fmla="*/ 131 w 133"/>
                <a:gd name="T67" fmla="*/ 41 h 60"/>
                <a:gd name="T68" fmla="*/ 130 w 133"/>
                <a:gd name="T69" fmla="*/ 43 h 60"/>
                <a:gd name="T70" fmla="*/ 127 w 133"/>
                <a:gd name="T71" fmla="*/ 46 h 60"/>
                <a:gd name="T72" fmla="*/ 124 w 133"/>
                <a:gd name="T73" fmla="*/ 48 h 60"/>
                <a:gd name="T74" fmla="*/ 120 w 133"/>
                <a:gd name="T75" fmla="*/ 52 h 60"/>
                <a:gd name="T76" fmla="*/ 113 w 133"/>
                <a:gd name="T77" fmla="*/ 54 h 60"/>
                <a:gd name="T78" fmla="*/ 101 w 133"/>
                <a:gd name="T79" fmla="*/ 58 h 60"/>
                <a:gd name="T80" fmla="*/ 90 w 133"/>
                <a:gd name="T81" fmla="*/ 60 h 60"/>
                <a:gd name="T82" fmla="*/ 78 w 133"/>
                <a:gd name="T83" fmla="*/ 60 h 60"/>
                <a:gd name="T84" fmla="*/ 64 w 133"/>
                <a:gd name="T85" fmla="*/ 60 h 6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3"/>
                <a:gd name="T130" fmla="*/ 0 h 60"/>
                <a:gd name="T131" fmla="*/ 133 w 133"/>
                <a:gd name="T132" fmla="*/ 60 h 6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3" h="60">
                  <a:moveTo>
                    <a:pt x="64" y="60"/>
                  </a:moveTo>
                  <a:lnTo>
                    <a:pt x="51" y="58"/>
                  </a:lnTo>
                  <a:lnTo>
                    <a:pt x="39" y="54"/>
                  </a:lnTo>
                  <a:lnTo>
                    <a:pt x="28" y="52"/>
                  </a:lnTo>
                  <a:lnTo>
                    <a:pt x="18" y="47"/>
                  </a:lnTo>
                  <a:lnTo>
                    <a:pt x="11" y="41"/>
                  </a:lnTo>
                  <a:lnTo>
                    <a:pt x="7" y="39"/>
                  </a:lnTo>
                  <a:lnTo>
                    <a:pt x="5" y="35"/>
                  </a:lnTo>
                  <a:lnTo>
                    <a:pt x="0" y="31"/>
                  </a:lnTo>
                  <a:lnTo>
                    <a:pt x="0" y="27"/>
                  </a:lnTo>
                  <a:lnTo>
                    <a:pt x="0" y="24"/>
                  </a:lnTo>
                  <a:lnTo>
                    <a:pt x="0" y="21"/>
                  </a:lnTo>
                  <a:lnTo>
                    <a:pt x="2" y="18"/>
                  </a:lnTo>
                  <a:lnTo>
                    <a:pt x="4" y="16"/>
                  </a:lnTo>
                  <a:lnTo>
                    <a:pt x="7" y="13"/>
                  </a:lnTo>
                  <a:lnTo>
                    <a:pt x="10" y="10"/>
                  </a:lnTo>
                  <a:lnTo>
                    <a:pt x="13" y="8"/>
                  </a:lnTo>
                  <a:lnTo>
                    <a:pt x="21" y="5"/>
                  </a:lnTo>
                  <a:lnTo>
                    <a:pt x="32" y="1"/>
                  </a:lnTo>
                  <a:lnTo>
                    <a:pt x="43" y="0"/>
                  </a:lnTo>
                  <a:lnTo>
                    <a:pt x="56" y="0"/>
                  </a:lnTo>
                  <a:lnTo>
                    <a:pt x="70" y="0"/>
                  </a:lnTo>
                  <a:lnTo>
                    <a:pt x="82" y="1"/>
                  </a:lnTo>
                  <a:lnTo>
                    <a:pt x="95" y="5"/>
                  </a:lnTo>
                  <a:lnTo>
                    <a:pt x="106" y="8"/>
                  </a:lnTo>
                  <a:lnTo>
                    <a:pt x="116" y="12"/>
                  </a:lnTo>
                  <a:lnTo>
                    <a:pt x="124" y="18"/>
                  </a:lnTo>
                  <a:lnTo>
                    <a:pt x="127" y="21"/>
                  </a:lnTo>
                  <a:lnTo>
                    <a:pt x="130" y="24"/>
                  </a:lnTo>
                  <a:lnTo>
                    <a:pt x="133" y="29"/>
                  </a:lnTo>
                  <a:lnTo>
                    <a:pt x="133" y="32"/>
                  </a:lnTo>
                  <a:lnTo>
                    <a:pt x="133" y="35"/>
                  </a:lnTo>
                  <a:lnTo>
                    <a:pt x="133" y="38"/>
                  </a:lnTo>
                  <a:lnTo>
                    <a:pt x="131" y="41"/>
                  </a:lnTo>
                  <a:lnTo>
                    <a:pt x="130" y="43"/>
                  </a:lnTo>
                  <a:lnTo>
                    <a:pt x="127" y="46"/>
                  </a:lnTo>
                  <a:lnTo>
                    <a:pt x="124" y="48"/>
                  </a:lnTo>
                  <a:lnTo>
                    <a:pt x="120" y="52"/>
                  </a:lnTo>
                  <a:lnTo>
                    <a:pt x="113" y="54"/>
                  </a:lnTo>
                  <a:lnTo>
                    <a:pt x="101" y="58"/>
                  </a:lnTo>
                  <a:lnTo>
                    <a:pt x="90" y="60"/>
                  </a:lnTo>
                  <a:lnTo>
                    <a:pt x="78" y="60"/>
                  </a:lnTo>
                  <a:lnTo>
                    <a:pt x="64" y="60"/>
                  </a:lnTo>
                  <a:close/>
                </a:path>
              </a:pathLst>
            </a:custGeom>
            <a:solidFill>
              <a:srgbClr val="FFFFFF"/>
            </a:solidFill>
            <a:ln w="9525">
              <a:noFill/>
              <a:round/>
              <a:headEnd/>
              <a:tailEnd/>
            </a:ln>
          </p:spPr>
          <p:txBody>
            <a:bodyPr/>
            <a:lstStyle/>
            <a:p>
              <a:endParaRPr lang="ru-RU"/>
            </a:p>
          </p:txBody>
        </p:sp>
        <p:sp>
          <p:nvSpPr>
            <p:cNvPr id="162567" name="Freeform 4224"/>
            <p:cNvSpPr>
              <a:spLocks/>
            </p:cNvSpPr>
            <p:nvPr/>
          </p:nvSpPr>
          <p:spPr bwMode="auto">
            <a:xfrm>
              <a:off x="2523" y="2508"/>
              <a:ext cx="133" cy="60"/>
            </a:xfrm>
            <a:custGeom>
              <a:avLst/>
              <a:gdLst>
                <a:gd name="T0" fmla="*/ 64 w 133"/>
                <a:gd name="T1" fmla="*/ 60 h 60"/>
                <a:gd name="T2" fmla="*/ 51 w 133"/>
                <a:gd name="T3" fmla="*/ 56 h 60"/>
                <a:gd name="T4" fmla="*/ 39 w 133"/>
                <a:gd name="T5" fmla="*/ 54 h 60"/>
                <a:gd name="T6" fmla="*/ 18 w 133"/>
                <a:gd name="T7" fmla="*/ 47 h 60"/>
                <a:gd name="T8" fmla="*/ 11 w 133"/>
                <a:gd name="T9" fmla="*/ 41 h 60"/>
                <a:gd name="T10" fmla="*/ 5 w 133"/>
                <a:gd name="T11" fmla="*/ 35 h 60"/>
                <a:gd name="T12" fmla="*/ 0 w 133"/>
                <a:gd name="T13" fmla="*/ 24 h 60"/>
                <a:gd name="T14" fmla="*/ 2 w 133"/>
                <a:gd name="T15" fmla="*/ 18 h 60"/>
                <a:gd name="T16" fmla="*/ 7 w 133"/>
                <a:gd name="T17" fmla="*/ 13 h 60"/>
                <a:gd name="T18" fmla="*/ 21 w 133"/>
                <a:gd name="T19" fmla="*/ 5 h 60"/>
                <a:gd name="T20" fmla="*/ 43 w 133"/>
                <a:gd name="T21" fmla="*/ 0 h 60"/>
                <a:gd name="T22" fmla="*/ 70 w 133"/>
                <a:gd name="T23" fmla="*/ 0 h 60"/>
                <a:gd name="T24" fmla="*/ 82 w 133"/>
                <a:gd name="T25" fmla="*/ 1 h 60"/>
                <a:gd name="T26" fmla="*/ 95 w 133"/>
                <a:gd name="T27" fmla="*/ 5 h 60"/>
                <a:gd name="T28" fmla="*/ 116 w 133"/>
                <a:gd name="T29" fmla="*/ 12 h 60"/>
                <a:gd name="T30" fmla="*/ 124 w 133"/>
                <a:gd name="T31" fmla="*/ 18 h 60"/>
                <a:gd name="T32" fmla="*/ 130 w 133"/>
                <a:gd name="T33" fmla="*/ 22 h 60"/>
                <a:gd name="T34" fmla="*/ 133 w 133"/>
                <a:gd name="T35" fmla="*/ 35 h 60"/>
                <a:gd name="T36" fmla="*/ 131 w 133"/>
                <a:gd name="T37" fmla="*/ 40 h 60"/>
                <a:gd name="T38" fmla="*/ 127 w 133"/>
                <a:gd name="T39" fmla="*/ 46 h 60"/>
                <a:gd name="T40" fmla="*/ 113 w 133"/>
                <a:gd name="T41" fmla="*/ 54 h 60"/>
                <a:gd name="T42" fmla="*/ 90 w 133"/>
                <a:gd name="T43" fmla="*/ 60 h 60"/>
                <a:gd name="T44" fmla="*/ 64 w 133"/>
                <a:gd name="T45" fmla="*/ 60 h 6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3"/>
                <a:gd name="T70" fmla="*/ 0 h 60"/>
                <a:gd name="T71" fmla="*/ 133 w 133"/>
                <a:gd name="T72" fmla="*/ 60 h 6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3" h="60">
                  <a:moveTo>
                    <a:pt x="64" y="60"/>
                  </a:moveTo>
                  <a:lnTo>
                    <a:pt x="51" y="56"/>
                  </a:lnTo>
                  <a:lnTo>
                    <a:pt x="39" y="54"/>
                  </a:lnTo>
                  <a:lnTo>
                    <a:pt x="18" y="47"/>
                  </a:lnTo>
                  <a:lnTo>
                    <a:pt x="11" y="41"/>
                  </a:lnTo>
                  <a:lnTo>
                    <a:pt x="5" y="35"/>
                  </a:lnTo>
                  <a:lnTo>
                    <a:pt x="0" y="24"/>
                  </a:lnTo>
                  <a:lnTo>
                    <a:pt x="2" y="18"/>
                  </a:lnTo>
                  <a:lnTo>
                    <a:pt x="7" y="13"/>
                  </a:lnTo>
                  <a:lnTo>
                    <a:pt x="21" y="5"/>
                  </a:lnTo>
                  <a:lnTo>
                    <a:pt x="43" y="0"/>
                  </a:lnTo>
                  <a:lnTo>
                    <a:pt x="70" y="0"/>
                  </a:lnTo>
                  <a:lnTo>
                    <a:pt x="82" y="1"/>
                  </a:lnTo>
                  <a:lnTo>
                    <a:pt x="95" y="5"/>
                  </a:lnTo>
                  <a:lnTo>
                    <a:pt x="116" y="12"/>
                  </a:lnTo>
                  <a:lnTo>
                    <a:pt x="124" y="18"/>
                  </a:lnTo>
                  <a:lnTo>
                    <a:pt x="130" y="22"/>
                  </a:lnTo>
                  <a:lnTo>
                    <a:pt x="133" y="35"/>
                  </a:lnTo>
                  <a:lnTo>
                    <a:pt x="131" y="40"/>
                  </a:lnTo>
                  <a:lnTo>
                    <a:pt x="127" y="46"/>
                  </a:lnTo>
                  <a:lnTo>
                    <a:pt x="113" y="54"/>
                  </a:lnTo>
                  <a:lnTo>
                    <a:pt x="90" y="60"/>
                  </a:lnTo>
                  <a:lnTo>
                    <a:pt x="64" y="60"/>
                  </a:lnTo>
                </a:path>
              </a:pathLst>
            </a:custGeom>
            <a:noFill/>
            <a:ln w="6350" cap="rnd">
              <a:solidFill>
                <a:srgbClr val="000000"/>
              </a:solidFill>
              <a:prstDash val="solid"/>
              <a:round/>
              <a:headEnd/>
              <a:tailEnd/>
            </a:ln>
          </p:spPr>
          <p:txBody>
            <a:bodyPr/>
            <a:lstStyle/>
            <a:p>
              <a:endParaRPr lang="ru-RU"/>
            </a:p>
          </p:txBody>
        </p:sp>
        <p:sp>
          <p:nvSpPr>
            <p:cNvPr id="162568" name="Freeform 4225"/>
            <p:cNvSpPr>
              <a:spLocks/>
            </p:cNvSpPr>
            <p:nvPr/>
          </p:nvSpPr>
          <p:spPr bwMode="auto">
            <a:xfrm>
              <a:off x="2784" y="2525"/>
              <a:ext cx="135" cy="59"/>
            </a:xfrm>
            <a:custGeom>
              <a:avLst/>
              <a:gdLst>
                <a:gd name="T0" fmla="*/ 68 w 135"/>
                <a:gd name="T1" fmla="*/ 59 h 59"/>
                <a:gd name="T2" fmla="*/ 56 w 135"/>
                <a:gd name="T3" fmla="*/ 58 h 59"/>
                <a:gd name="T4" fmla="*/ 43 w 135"/>
                <a:gd name="T5" fmla="*/ 58 h 59"/>
                <a:gd name="T6" fmla="*/ 30 w 135"/>
                <a:gd name="T7" fmla="*/ 55 h 59"/>
                <a:gd name="T8" fmla="*/ 21 w 135"/>
                <a:gd name="T9" fmla="*/ 52 h 59"/>
                <a:gd name="T10" fmla="*/ 13 w 135"/>
                <a:gd name="T11" fmla="*/ 46 h 59"/>
                <a:gd name="T12" fmla="*/ 7 w 135"/>
                <a:gd name="T13" fmla="*/ 42 h 59"/>
                <a:gd name="T14" fmla="*/ 2 w 135"/>
                <a:gd name="T15" fmla="*/ 37 h 59"/>
                <a:gd name="T16" fmla="*/ 1 w 135"/>
                <a:gd name="T17" fmla="*/ 34 h 59"/>
                <a:gd name="T18" fmla="*/ 0 w 135"/>
                <a:gd name="T19" fmla="*/ 31 h 59"/>
                <a:gd name="T20" fmla="*/ 2 w 135"/>
                <a:gd name="T21" fmla="*/ 25 h 59"/>
                <a:gd name="T22" fmla="*/ 4 w 135"/>
                <a:gd name="T23" fmla="*/ 23 h 59"/>
                <a:gd name="T24" fmla="*/ 6 w 135"/>
                <a:gd name="T25" fmla="*/ 19 h 59"/>
                <a:gd name="T26" fmla="*/ 11 w 135"/>
                <a:gd name="T27" fmla="*/ 15 h 59"/>
                <a:gd name="T28" fmla="*/ 19 w 135"/>
                <a:gd name="T29" fmla="*/ 10 h 59"/>
                <a:gd name="T30" fmla="*/ 29 w 135"/>
                <a:gd name="T31" fmla="*/ 6 h 59"/>
                <a:gd name="T32" fmla="*/ 40 w 135"/>
                <a:gd name="T33" fmla="*/ 4 h 59"/>
                <a:gd name="T34" fmla="*/ 53 w 135"/>
                <a:gd name="T35" fmla="*/ 0 h 59"/>
                <a:gd name="T36" fmla="*/ 67 w 135"/>
                <a:gd name="T37" fmla="*/ 0 h 59"/>
                <a:gd name="T38" fmla="*/ 79 w 135"/>
                <a:gd name="T39" fmla="*/ 0 h 59"/>
                <a:gd name="T40" fmla="*/ 92 w 135"/>
                <a:gd name="T41" fmla="*/ 2 h 59"/>
                <a:gd name="T42" fmla="*/ 103 w 135"/>
                <a:gd name="T43" fmla="*/ 4 h 59"/>
                <a:gd name="T44" fmla="*/ 114 w 135"/>
                <a:gd name="T45" fmla="*/ 6 h 59"/>
                <a:gd name="T46" fmla="*/ 122 w 135"/>
                <a:gd name="T47" fmla="*/ 12 h 59"/>
                <a:gd name="T48" fmla="*/ 128 w 135"/>
                <a:gd name="T49" fmla="*/ 16 h 59"/>
                <a:gd name="T50" fmla="*/ 133 w 135"/>
                <a:gd name="T51" fmla="*/ 23 h 59"/>
                <a:gd name="T52" fmla="*/ 133 w 135"/>
                <a:gd name="T53" fmla="*/ 24 h 59"/>
                <a:gd name="T54" fmla="*/ 135 w 135"/>
                <a:gd name="T55" fmla="*/ 27 h 59"/>
                <a:gd name="T56" fmla="*/ 133 w 135"/>
                <a:gd name="T57" fmla="*/ 34 h 59"/>
                <a:gd name="T58" fmla="*/ 131 w 135"/>
                <a:gd name="T59" fmla="*/ 37 h 59"/>
                <a:gd name="T60" fmla="*/ 130 w 135"/>
                <a:gd name="T61" fmla="*/ 38 h 59"/>
                <a:gd name="T62" fmla="*/ 124 w 135"/>
                <a:gd name="T63" fmla="*/ 45 h 59"/>
                <a:gd name="T64" fmla="*/ 116 w 135"/>
                <a:gd name="T65" fmla="*/ 48 h 59"/>
                <a:gd name="T66" fmla="*/ 107 w 135"/>
                <a:gd name="T67" fmla="*/ 53 h 59"/>
                <a:gd name="T68" fmla="*/ 95 w 135"/>
                <a:gd name="T69" fmla="*/ 56 h 59"/>
                <a:gd name="T70" fmla="*/ 83 w 135"/>
                <a:gd name="T71" fmla="*/ 58 h 59"/>
                <a:gd name="T72" fmla="*/ 68 w 135"/>
                <a:gd name="T73" fmla="*/ 59 h 5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5"/>
                <a:gd name="T112" fmla="*/ 0 h 59"/>
                <a:gd name="T113" fmla="*/ 135 w 135"/>
                <a:gd name="T114" fmla="*/ 59 h 5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5" h="59">
                  <a:moveTo>
                    <a:pt x="68" y="59"/>
                  </a:moveTo>
                  <a:lnTo>
                    <a:pt x="56" y="58"/>
                  </a:lnTo>
                  <a:lnTo>
                    <a:pt x="43" y="58"/>
                  </a:lnTo>
                  <a:lnTo>
                    <a:pt x="30" y="55"/>
                  </a:lnTo>
                  <a:lnTo>
                    <a:pt x="21" y="52"/>
                  </a:lnTo>
                  <a:lnTo>
                    <a:pt x="13" y="46"/>
                  </a:lnTo>
                  <a:lnTo>
                    <a:pt x="7" y="42"/>
                  </a:lnTo>
                  <a:lnTo>
                    <a:pt x="2" y="37"/>
                  </a:lnTo>
                  <a:lnTo>
                    <a:pt x="1" y="34"/>
                  </a:lnTo>
                  <a:lnTo>
                    <a:pt x="0" y="31"/>
                  </a:lnTo>
                  <a:lnTo>
                    <a:pt x="2" y="25"/>
                  </a:lnTo>
                  <a:lnTo>
                    <a:pt x="4" y="23"/>
                  </a:lnTo>
                  <a:lnTo>
                    <a:pt x="6" y="19"/>
                  </a:lnTo>
                  <a:lnTo>
                    <a:pt x="11" y="15"/>
                  </a:lnTo>
                  <a:lnTo>
                    <a:pt x="19" y="10"/>
                  </a:lnTo>
                  <a:lnTo>
                    <a:pt x="29" y="6"/>
                  </a:lnTo>
                  <a:lnTo>
                    <a:pt x="40" y="4"/>
                  </a:lnTo>
                  <a:lnTo>
                    <a:pt x="53" y="0"/>
                  </a:lnTo>
                  <a:lnTo>
                    <a:pt x="67" y="0"/>
                  </a:lnTo>
                  <a:lnTo>
                    <a:pt x="79" y="0"/>
                  </a:lnTo>
                  <a:lnTo>
                    <a:pt x="92" y="2"/>
                  </a:lnTo>
                  <a:lnTo>
                    <a:pt x="103" y="4"/>
                  </a:lnTo>
                  <a:lnTo>
                    <a:pt x="114" y="6"/>
                  </a:lnTo>
                  <a:lnTo>
                    <a:pt x="122" y="12"/>
                  </a:lnTo>
                  <a:lnTo>
                    <a:pt x="128" y="16"/>
                  </a:lnTo>
                  <a:lnTo>
                    <a:pt x="133" y="23"/>
                  </a:lnTo>
                  <a:lnTo>
                    <a:pt x="133" y="24"/>
                  </a:lnTo>
                  <a:lnTo>
                    <a:pt x="135" y="27"/>
                  </a:lnTo>
                  <a:lnTo>
                    <a:pt x="133" y="34"/>
                  </a:lnTo>
                  <a:lnTo>
                    <a:pt x="131" y="37"/>
                  </a:lnTo>
                  <a:lnTo>
                    <a:pt x="130" y="38"/>
                  </a:lnTo>
                  <a:lnTo>
                    <a:pt x="124" y="45"/>
                  </a:lnTo>
                  <a:lnTo>
                    <a:pt x="116" y="48"/>
                  </a:lnTo>
                  <a:lnTo>
                    <a:pt x="107" y="53"/>
                  </a:lnTo>
                  <a:lnTo>
                    <a:pt x="95" y="56"/>
                  </a:lnTo>
                  <a:lnTo>
                    <a:pt x="83" y="58"/>
                  </a:lnTo>
                  <a:lnTo>
                    <a:pt x="68" y="59"/>
                  </a:lnTo>
                  <a:close/>
                </a:path>
              </a:pathLst>
            </a:custGeom>
            <a:solidFill>
              <a:srgbClr val="FFFFFF"/>
            </a:solidFill>
            <a:ln w="9525">
              <a:noFill/>
              <a:round/>
              <a:headEnd/>
              <a:tailEnd/>
            </a:ln>
          </p:spPr>
          <p:txBody>
            <a:bodyPr/>
            <a:lstStyle/>
            <a:p>
              <a:endParaRPr lang="ru-RU"/>
            </a:p>
          </p:txBody>
        </p:sp>
        <p:sp>
          <p:nvSpPr>
            <p:cNvPr id="162569" name="Freeform 4226"/>
            <p:cNvSpPr>
              <a:spLocks/>
            </p:cNvSpPr>
            <p:nvPr/>
          </p:nvSpPr>
          <p:spPr bwMode="auto">
            <a:xfrm>
              <a:off x="2784" y="2525"/>
              <a:ext cx="135" cy="58"/>
            </a:xfrm>
            <a:custGeom>
              <a:avLst/>
              <a:gdLst>
                <a:gd name="T0" fmla="*/ 68 w 135"/>
                <a:gd name="T1" fmla="*/ 58 h 58"/>
                <a:gd name="T2" fmla="*/ 43 w 135"/>
                <a:gd name="T3" fmla="*/ 56 h 58"/>
                <a:gd name="T4" fmla="*/ 21 w 135"/>
                <a:gd name="T5" fmla="*/ 52 h 58"/>
                <a:gd name="T6" fmla="*/ 13 w 135"/>
                <a:gd name="T7" fmla="*/ 46 h 58"/>
                <a:gd name="T8" fmla="*/ 7 w 135"/>
                <a:gd name="T9" fmla="*/ 42 h 58"/>
                <a:gd name="T10" fmla="*/ 0 w 135"/>
                <a:gd name="T11" fmla="*/ 31 h 58"/>
                <a:gd name="T12" fmla="*/ 6 w 135"/>
                <a:gd name="T13" fmla="*/ 19 h 58"/>
                <a:gd name="T14" fmla="*/ 19 w 135"/>
                <a:gd name="T15" fmla="*/ 10 h 58"/>
                <a:gd name="T16" fmla="*/ 40 w 135"/>
                <a:gd name="T17" fmla="*/ 4 h 58"/>
                <a:gd name="T18" fmla="*/ 67 w 135"/>
                <a:gd name="T19" fmla="*/ 0 h 58"/>
                <a:gd name="T20" fmla="*/ 92 w 135"/>
                <a:gd name="T21" fmla="*/ 2 h 58"/>
                <a:gd name="T22" fmla="*/ 114 w 135"/>
                <a:gd name="T23" fmla="*/ 6 h 58"/>
                <a:gd name="T24" fmla="*/ 122 w 135"/>
                <a:gd name="T25" fmla="*/ 12 h 58"/>
                <a:gd name="T26" fmla="*/ 128 w 135"/>
                <a:gd name="T27" fmla="*/ 16 h 58"/>
                <a:gd name="T28" fmla="*/ 135 w 135"/>
                <a:gd name="T29" fmla="*/ 27 h 58"/>
                <a:gd name="T30" fmla="*/ 130 w 135"/>
                <a:gd name="T31" fmla="*/ 38 h 58"/>
                <a:gd name="T32" fmla="*/ 116 w 135"/>
                <a:gd name="T33" fmla="*/ 48 h 58"/>
                <a:gd name="T34" fmla="*/ 95 w 135"/>
                <a:gd name="T35" fmla="*/ 56 h 58"/>
                <a:gd name="T36" fmla="*/ 68 w 135"/>
                <a:gd name="T37" fmla="*/ 58 h 5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35"/>
                <a:gd name="T58" fmla="*/ 0 h 58"/>
                <a:gd name="T59" fmla="*/ 135 w 135"/>
                <a:gd name="T60" fmla="*/ 58 h 5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35" h="58">
                  <a:moveTo>
                    <a:pt x="68" y="58"/>
                  </a:moveTo>
                  <a:lnTo>
                    <a:pt x="43" y="56"/>
                  </a:lnTo>
                  <a:lnTo>
                    <a:pt x="21" y="52"/>
                  </a:lnTo>
                  <a:lnTo>
                    <a:pt x="13" y="46"/>
                  </a:lnTo>
                  <a:lnTo>
                    <a:pt x="7" y="42"/>
                  </a:lnTo>
                  <a:lnTo>
                    <a:pt x="0" y="31"/>
                  </a:lnTo>
                  <a:lnTo>
                    <a:pt x="6" y="19"/>
                  </a:lnTo>
                  <a:lnTo>
                    <a:pt x="19" y="10"/>
                  </a:lnTo>
                  <a:lnTo>
                    <a:pt x="40" y="4"/>
                  </a:lnTo>
                  <a:lnTo>
                    <a:pt x="67" y="0"/>
                  </a:lnTo>
                  <a:lnTo>
                    <a:pt x="92" y="2"/>
                  </a:lnTo>
                  <a:lnTo>
                    <a:pt x="114" y="6"/>
                  </a:lnTo>
                  <a:lnTo>
                    <a:pt x="122" y="12"/>
                  </a:lnTo>
                  <a:lnTo>
                    <a:pt x="128" y="16"/>
                  </a:lnTo>
                  <a:lnTo>
                    <a:pt x="135" y="27"/>
                  </a:lnTo>
                  <a:lnTo>
                    <a:pt x="130" y="38"/>
                  </a:lnTo>
                  <a:lnTo>
                    <a:pt x="116" y="48"/>
                  </a:lnTo>
                  <a:lnTo>
                    <a:pt x="95" y="56"/>
                  </a:lnTo>
                  <a:lnTo>
                    <a:pt x="68" y="58"/>
                  </a:lnTo>
                </a:path>
              </a:pathLst>
            </a:custGeom>
            <a:noFill/>
            <a:ln w="6350" cap="rnd">
              <a:solidFill>
                <a:srgbClr val="000000"/>
              </a:solidFill>
              <a:prstDash val="solid"/>
              <a:round/>
              <a:headEnd/>
              <a:tailEnd/>
            </a:ln>
          </p:spPr>
          <p:txBody>
            <a:bodyPr/>
            <a:lstStyle/>
            <a:p>
              <a:endParaRPr lang="ru-RU"/>
            </a:p>
          </p:txBody>
        </p:sp>
        <p:sp>
          <p:nvSpPr>
            <p:cNvPr id="162570" name="Freeform 4227"/>
            <p:cNvSpPr>
              <a:spLocks/>
            </p:cNvSpPr>
            <p:nvPr/>
          </p:nvSpPr>
          <p:spPr bwMode="auto">
            <a:xfrm>
              <a:off x="2655" y="2518"/>
              <a:ext cx="132" cy="61"/>
            </a:xfrm>
            <a:custGeom>
              <a:avLst/>
              <a:gdLst>
                <a:gd name="T0" fmla="*/ 63 w 132"/>
                <a:gd name="T1" fmla="*/ 60 h 61"/>
                <a:gd name="T2" fmla="*/ 50 w 132"/>
                <a:gd name="T3" fmla="*/ 58 h 61"/>
                <a:gd name="T4" fmla="*/ 37 w 132"/>
                <a:gd name="T5" fmla="*/ 56 h 61"/>
                <a:gd name="T6" fmla="*/ 27 w 132"/>
                <a:gd name="T7" fmla="*/ 52 h 61"/>
                <a:gd name="T8" fmla="*/ 18 w 132"/>
                <a:gd name="T9" fmla="*/ 47 h 61"/>
                <a:gd name="T10" fmla="*/ 9 w 132"/>
                <a:gd name="T11" fmla="*/ 42 h 61"/>
                <a:gd name="T12" fmla="*/ 6 w 132"/>
                <a:gd name="T13" fmla="*/ 41 h 61"/>
                <a:gd name="T14" fmla="*/ 3 w 132"/>
                <a:gd name="T15" fmla="*/ 37 h 61"/>
                <a:gd name="T16" fmla="*/ 0 w 132"/>
                <a:gd name="T17" fmla="*/ 31 h 61"/>
                <a:gd name="T18" fmla="*/ 0 w 132"/>
                <a:gd name="T19" fmla="*/ 28 h 61"/>
                <a:gd name="T20" fmla="*/ 0 w 132"/>
                <a:gd name="T21" fmla="*/ 24 h 61"/>
                <a:gd name="T22" fmla="*/ 0 w 132"/>
                <a:gd name="T23" fmla="*/ 22 h 61"/>
                <a:gd name="T24" fmla="*/ 1 w 132"/>
                <a:gd name="T25" fmla="*/ 20 h 61"/>
                <a:gd name="T26" fmla="*/ 3 w 132"/>
                <a:gd name="T27" fmla="*/ 16 h 61"/>
                <a:gd name="T28" fmla="*/ 5 w 132"/>
                <a:gd name="T29" fmla="*/ 14 h 61"/>
                <a:gd name="T30" fmla="*/ 8 w 132"/>
                <a:gd name="T31" fmla="*/ 12 h 61"/>
                <a:gd name="T32" fmla="*/ 12 w 132"/>
                <a:gd name="T33" fmla="*/ 10 h 61"/>
                <a:gd name="T34" fmla="*/ 20 w 132"/>
                <a:gd name="T35" fmla="*/ 7 h 61"/>
                <a:gd name="T36" fmla="*/ 30 w 132"/>
                <a:gd name="T37" fmla="*/ 3 h 61"/>
                <a:gd name="T38" fmla="*/ 42 w 132"/>
                <a:gd name="T39" fmla="*/ 1 h 61"/>
                <a:gd name="T40" fmla="*/ 55 w 132"/>
                <a:gd name="T41" fmla="*/ 0 h 61"/>
                <a:gd name="T42" fmla="*/ 67 w 132"/>
                <a:gd name="T43" fmla="*/ 1 h 61"/>
                <a:gd name="T44" fmla="*/ 82 w 132"/>
                <a:gd name="T45" fmla="*/ 3 h 61"/>
                <a:gd name="T46" fmla="*/ 95 w 132"/>
                <a:gd name="T47" fmla="*/ 7 h 61"/>
                <a:gd name="T48" fmla="*/ 106 w 132"/>
                <a:gd name="T49" fmla="*/ 10 h 61"/>
                <a:gd name="T50" fmla="*/ 115 w 132"/>
                <a:gd name="T51" fmla="*/ 14 h 61"/>
                <a:gd name="T52" fmla="*/ 123 w 132"/>
                <a:gd name="T53" fmla="*/ 20 h 61"/>
                <a:gd name="T54" fmla="*/ 126 w 132"/>
                <a:gd name="T55" fmla="*/ 22 h 61"/>
                <a:gd name="T56" fmla="*/ 127 w 132"/>
                <a:gd name="T57" fmla="*/ 24 h 61"/>
                <a:gd name="T58" fmla="*/ 131 w 132"/>
                <a:gd name="T59" fmla="*/ 31 h 61"/>
                <a:gd name="T60" fmla="*/ 132 w 132"/>
                <a:gd name="T61" fmla="*/ 33 h 61"/>
                <a:gd name="T62" fmla="*/ 132 w 132"/>
                <a:gd name="T63" fmla="*/ 37 h 61"/>
                <a:gd name="T64" fmla="*/ 131 w 132"/>
                <a:gd name="T65" fmla="*/ 40 h 61"/>
                <a:gd name="T66" fmla="*/ 131 w 132"/>
                <a:gd name="T67" fmla="*/ 42 h 61"/>
                <a:gd name="T68" fmla="*/ 127 w 132"/>
                <a:gd name="T69" fmla="*/ 45 h 61"/>
                <a:gd name="T70" fmla="*/ 126 w 132"/>
                <a:gd name="T71" fmla="*/ 48 h 61"/>
                <a:gd name="T72" fmla="*/ 123 w 132"/>
                <a:gd name="T73" fmla="*/ 50 h 61"/>
                <a:gd name="T74" fmla="*/ 120 w 132"/>
                <a:gd name="T75" fmla="*/ 52 h 61"/>
                <a:gd name="T76" fmla="*/ 110 w 132"/>
                <a:gd name="T77" fmla="*/ 56 h 61"/>
                <a:gd name="T78" fmla="*/ 101 w 132"/>
                <a:gd name="T79" fmla="*/ 58 h 61"/>
                <a:gd name="T80" fmla="*/ 90 w 132"/>
                <a:gd name="T81" fmla="*/ 59 h 61"/>
                <a:gd name="T82" fmla="*/ 78 w 132"/>
                <a:gd name="T83" fmla="*/ 61 h 61"/>
                <a:gd name="T84" fmla="*/ 63 w 132"/>
                <a:gd name="T85" fmla="*/ 60 h 6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2"/>
                <a:gd name="T130" fmla="*/ 0 h 61"/>
                <a:gd name="T131" fmla="*/ 132 w 132"/>
                <a:gd name="T132" fmla="*/ 61 h 6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2" h="61">
                  <a:moveTo>
                    <a:pt x="63" y="60"/>
                  </a:moveTo>
                  <a:lnTo>
                    <a:pt x="50" y="58"/>
                  </a:lnTo>
                  <a:lnTo>
                    <a:pt x="37" y="56"/>
                  </a:lnTo>
                  <a:lnTo>
                    <a:pt x="27" y="52"/>
                  </a:lnTo>
                  <a:lnTo>
                    <a:pt x="18" y="47"/>
                  </a:lnTo>
                  <a:lnTo>
                    <a:pt x="9" y="42"/>
                  </a:lnTo>
                  <a:lnTo>
                    <a:pt x="6" y="41"/>
                  </a:lnTo>
                  <a:lnTo>
                    <a:pt x="3" y="37"/>
                  </a:lnTo>
                  <a:lnTo>
                    <a:pt x="0" y="31"/>
                  </a:lnTo>
                  <a:lnTo>
                    <a:pt x="0" y="28"/>
                  </a:lnTo>
                  <a:lnTo>
                    <a:pt x="0" y="24"/>
                  </a:lnTo>
                  <a:lnTo>
                    <a:pt x="0" y="22"/>
                  </a:lnTo>
                  <a:lnTo>
                    <a:pt x="1" y="20"/>
                  </a:lnTo>
                  <a:lnTo>
                    <a:pt x="3" y="16"/>
                  </a:lnTo>
                  <a:lnTo>
                    <a:pt x="5" y="14"/>
                  </a:lnTo>
                  <a:lnTo>
                    <a:pt x="8" y="12"/>
                  </a:lnTo>
                  <a:lnTo>
                    <a:pt x="12" y="10"/>
                  </a:lnTo>
                  <a:lnTo>
                    <a:pt x="20" y="7"/>
                  </a:lnTo>
                  <a:lnTo>
                    <a:pt x="30" y="3"/>
                  </a:lnTo>
                  <a:lnTo>
                    <a:pt x="42" y="1"/>
                  </a:lnTo>
                  <a:lnTo>
                    <a:pt x="55" y="0"/>
                  </a:lnTo>
                  <a:lnTo>
                    <a:pt x="67" y="1"/>
                  </a:lnTo>
                  <a:lnTo>
                    <a:pt x="82" y="3"/>
                  </a:lnTo>
                  <a:lnTo>
                    <a:pt x="95" y="7"/>
                  </a:lnTo>
                  <a:lnTo>
                    <a:pt x="106" y="10"/>
                  </a:lnTo>
                  <a:lnTo>
                    <a:pt x="115" y="14"/>
                  </a:lnTo>
                  <a:lnTo>
                    <a:pt x="123" y="20"/>
                  </a:lnTo>
                  <a:lnTo>
                    <a:pt x="126" y="22"/>
                  </a:lnTo>
                  <a:lnTo>
                    <a:pt x="127" y="24"/>
                  </a:lnTo>
                  <a:lnTo>
                    <a:pt x="131" y="31"/>
                  </a:lnTo>
                  <a:lnTo>
                    <a:pt x="132" y="33"/>
                  </a:lnTo>
                  <a:lnTo>
                    <a:pt x="132" y="37"/>
                  </a:lnTo>
                  <a:lnTo>
                    <a:pt x="131" y="40"/>
                  </a:lnTo>
                  <a:lnTo>
                    <a:pt x="131" y="42"/>
                  </a:lnTo>
                  <a:lnTo>
                    <a:pt x="127" y="45"/>
                  </a:lnTo>
                  <a:lnTo>
                    <a:pt x="126" y="48"/>
                  </a:lnTo>
                  <a:lnTo>
                    <a:pt x="123" y="50"/>
                  </a:lnTo>
                  <a:lnTo>
                    <a:pt x="120" y="52"/>
                  </a:lnTo>
                  <a:lnTo>
                    <a:pt x="110" y="56"/>
                  </a:lnTo>
                  <a:lnTo>
                    <a:pt x="101" y="58"/>
                  </a:lnTo>
                  <a:lnTo>
                    <a:pt x="90" y="59"/>
                  </a:lnTo>
                  <a:lnTo>
                    <a:pt x="78" y="61"/>
                  </a:lnTo>
                  <a:lnTo>
                    <a:pt x="63" y="60"/>
                  </a:lnTo>
                  <a:close/>
                </a:path>
              </a:pathLst>
            </a:custGeom>
            <a:solidFill>
              <a:srgbClr val="FFFFFF"/>
            </a:solidFill>
            <a:ln w="9525">
              <a:noFill/>
              <a:round/>
              <a:headEnd/>
              <a:tailEnd/>
            </a:ln>
          </p:spPr>
          <p:txBody>
            <a:bodyPr/>
            <a:lstStyle/>
            <a:p>
              <a:endParaRPr lang="ru-RU"/>
            </a:p>
          </p:txBody>
        </p:sp>
        <p:sp>
          <p:nvSpPr>
            <p:cNvPr id="162571" name="Freeform 4228"/>
            <p:cNvSpPr>
              <a:spLocks/>
            </p:cNvSpPr>
            <p:nvPr/>
          </p:nvSpPr>
          <p:spPr bwMode="auto">
            <a:xfrm>
              <a:off x="2655" y="2520"/>
              <a:ext cx="132" cy="58"/>
            </a:xfrm>
            <a:custGeom>
              <a:avLst/>
              <a:gdLst>
                <a:gd name="T0" fmla="*/ 63 w 132"/>
                <a:gd name="T1" fmla="*/ 58 h 58"/>
                <a:gd name="T2" fmla="*/ 50 w 132"/>
                <a:gd name="T3" fmla="*/ 56 h 58"/>
                <a:gd name="T4" fmla="*/ 37 w 132"/>
                <a:gd name="T5" fmla="*/ 53 h 58"/>
                <a:gd name="T6" fmla="*/ 18 w 132"/>
                <a:gd name="T7" fmla="*/ 45 h 58"/>
                <a:gd name="T8" fmla="*/ 9 w 132"/>
                <a:gd name="T9" fmla="*/ 41 h 58"/>
                <a:gd name="T10" fmla="*/ 3 w 132"/>
                <a:gd name="T11" fmla="*/ 35 h 58"/>
                <a:gd name="T12" fmla="*/ 0 w 132"/>
                <a:gd name="T13" fmla="*/ 23 h 58"/>
                <a:gd name="T14" fmla="*/ 1 w 132"/>
                <a:gd name="T15" fmla="*/ 18 h 58"/>
                <a:gd name="T16" fmla="*/ 6 w 132"/>
                <a:gd name="T17" fmla="*/ 13 h 58"/>
                <a:gd name="T18" fmla="*/ 20 w 132"/>
                <a:gd name="T19" fmla="*/ 4 h 58"/>
                <a:gd name="T20" fmla="*/ 42 w 132"/>
                <a:gd name="T21" fmla="*/ 0 h 58"/>
                <a:gd name="T22" fmla="*/ 67 w 132"/>
                <a:gd name="T23" fmla="*/ 0 h 58"/>
                <a:gd name="T24" fmla="*/ 82 w 132"/>
                <a:gd name="T25" fmla="*/ 2 h 58"/>
                <a:gd name="T26" fmla="*/ 95 w 132"/>
                <a:gd name="T27" fmla="*/ 4 h 58"/>
                <a:gd name="T28" fmla="*/ 115 w 132"/>
                <a:gd name="T29" fmla="*/ 13 h 58"/>
                <a:gd name="T30" fmla="*/ 123 w 132"/>
                <a:gd name="T31" fmla="*/ 18 h 58"/>
                <a:gd name="T32" fmla="*/ 127 w 132"/>
                <a:gd name="T33" fmla="*/ 22 h 58"/>
                <a:gd name="T34" fmla="*/ 132 w 132"/>
                <a:gd name="T35" fmla="*/ 35 h 58"/>
                <a:gd name="T36" fmla="*/ 131 w 132"/>
                <a:gd name="T37" fmla="*/ 40 h 58"/>
                <a:gd name="T38" fmla="*/ 126 w 132"/>
                <a:gd name="T39" fmla="*/ 45 h 58"/>
                <a:gd name="T40" fmla="*/ 110 w 132"/>
                <a:gd name="T41" fmla="*/ 52 h 58"/>
                <a:gd name="T42" fmla="*/ 90 w 132"/>
                <a:gd name="T43" fmla="*/ 58 h 58"/>
                <a:gd name="T44" fmla="*/ 63 w 132"/>
                <a:gd name="T45" fmla="*/ 58 h 5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2"/>
                <a:gd name="T70" fmla="*/ 0 h 58"/>
                <a:gd name="T71" fmla="*/ 132 w 132"/>
                <a:gd name="T72" fmla="*/ 58 h 5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2" h="58">
                  <a:moveTo>
                    <a:pt x="63" y="58"/>
                  </a:moveTo>
                  <a:lnTo>
                    <a:pt x="50" y="56"/>
                  </a:lnTo>
                  <a:lnTo>
                    <a:pt x="37" y="53"/>
                  </a:lnTo>
                  <a:lnTo>
                    <a:pt x="18" y="45"/>
                  </a:lnTo>
                  <a:lnTo>
                    <a:pt x="9" y="41"/>
                  </a:lnTo>
                  <a:lnTo>
                    <a:pt x="3" y="35"/>
                  </a:lnTo>
                  <a:lnTo>
                    <a:pt x="0" y="23"/>
                  </a:lnTo>
                  <a:lnTo>
                    <a:pt x="1" y="18"/>
                  </a:lnTo>
                  <a:lnTo>
                    <a:pt x="6" y="13"/>
                  </a:lnTo>
                  <a:lnTo>
                    <a:pt x="20" y="4"/>
                  </a:lnTo>
                  <a:lnTo>
                    <a:pt x="42" y="0"/>
                  </a:lnTo>
                  <a:lnTo>
                    <a:pt x="67" y="0"/>
                  </a:lnTo>
                  <a:lnTo>
                    <a:pt x="82" y="2"/>
                  </a:lnTo>
                  <a:lnTo>
                    <a:pt x="95" y="4"/>
                  </a:lnTo>
                  <a:lnTo>
                    <a:pt x="115" y="13"/>
                  </a:lnTo>
                  <a:lnTo>
                    <a:pt x="123" y="18"/>
                  </a:lnTo>
                  <a:lnTo>
                    <a:pt x="127" y="22"/>
                  </a:lnTo>
                  <a:lnTo>
                    <a:pt x="132" y="35"/>
                  </a:lnTo>
                  <a:lnTo>
                    <a:pt x="131" y="40"/>
                  </a:lnTo>
                  <a:lnTo>
                    <a:pt x="126" y="45"/>
                  </a:lnTo>
                  <a:lnTo>
                    <a:pt x="110" y="52"/>
                  </a:lnTo>
                  <a:lnTo>
                    <a:pt x="90" y="58"/>
                  </a:lnTo>
                  <a:lnTo>
                    <a:pt x="63" y="58"/>
                  </a:lnTo>
                </a:path>
              </a:pathLst>
            </a:custGeom>
            <a:noFill/>
            <a:ln w="6350" cap="rnd">
              <a:solidFill>
                <a:srgbClr val="000000"/>
              </a:solidFill>
              <a:prstDash val="solid"/>
              <a:round/>
              <a:headEnd/>
              <a:tailEnd/>
            </a:ln>
          </p:spPr>
          <p:txBody>
            <a:bodyPr/>
            <a:lstStyle/>
            <a:p>
              <a:endParaRPr lang="ru-RU"/>
            </a:p>
          </p:txBody>
        </p:sp>
        <p:sp>
          <p:nvSpPr>
            <p:cNvPr id="162572" name="Freeform 4229"/>
            <p:cNvSpPr>
              <a:spLocks/>
            </p:cNvSpPr>
            <p:nvPr/>
          </p:nvSpPr>
          <p:spPr bwMode="auto">
            <a:xfrm>
              <a:off x="2262" y="2476"/>
              <a:ext cx="134" cy="59"/>
            </a:xfrm>
            <a:custGeom>
              <a:avLst/>
              <a:gdLst>
                <a:gd name="T0" fmla="*/ 65 w 134"/>
                <a:gd name="T1" fmla="*/ 59 h 59"/>
                <a:gd name="T2" fmla="*/ 51 w 134"/>
                <a:gd name="T3" fmla="*/ 58 h 59"/>
                <a:gd name="T4" fmla="*/ 40 w 134"/>
                <a:gd name="T5" fmla="*/ 55 h 59"/>
                <a:gd name="T6" fmla="*/ 29 w 134"/>
                <a:gd name="T7" fmla="*/ 52 h 59"/>
                <a:gd name="T8" fmla="*/ 19 w 134"/>
                <a:gd name="T9" fmla="*/ 47 h 59"/>
                <a:gd name="T10" fmla="*/ 11 w 134"/>
                <a:gd name="T11" fmla="*/ 42 h 59"/>
                <a:gd name="T12" fmla="*/ 8 w 134"/>
                <a:gd name="T13" fmla="*/ 39 h 59"/>
                <a:gd name="T14" fmla="*/ 4 w 134"/>
                <a:gd name="T15" fmla="*/ 37 h 59"/>
                <a:gd name="T16" fmla="*/ 2 w 134"/>
                <a:gd name="T17" fmla="*/ 31 h 59"/>
                <a:gd name="T18" fmla="*/ 0 w 134"/>
                <a:gd name="T19" fmla="*/ 27 h 59"/>
                <a:gd name="T20" fmla="*/ 0 w 134"/>
                <a:gd name="T21" fmla="*/ 25 h 59"/>
                <a:gd name="T22" fmla="*/ 2 w 134"/>
                <a:gd name="T23" fmla="*/ 21 h 59"/>
                <a:gd name="T24" fmla="*/ 4 w 134"/>
                <a:gd name="T25" fmla="*/ 18 h 59"/>
                <a:gd name="T26" fmla="*/ 4 w 134"/>
                <a:gd name="T27" fmla="*/ 16 h 59"/>
                <a:gd name="T28" fmla="*/ 6 w 134"/>
                <a:gd name="T29" fmla="*/ 13 h 59"/>
                <a:gd name="T30" fmla="*/ 10 w 134"/>
                <a:gd name="T31" fmla="*/ 12 h 59"/>
                <a:gd name="T32" fmla="*/ 13 w 134"/>
                <a:gd name="T33" fmla="*/ 8 h 59"/>
                <a:gd name="T34" fmla="*/ 23 w 134"/>
                <a:gd name="T35" fmla="*/ 5 h 59"/>
                <a:gd name="T36" fmla="*/ 32 w 134"/>
                <a:gd name="T37" fmla="*/ 2 h 59"/>
                <a:gd name="T38" fmla="*/ 44 w 134"/>
                <a:gd name="T39" fmla="*/ 0 h 59"/>
                <a:gd name="T40" fmla="*/ 57 w 134"/>
                <a:gd name="T41" fmla="*/ 0 h 59"/>
                <a:gd name="T42" fmla="*/ 70 w 134"/>
                <a:gd name="T43" fmla="*/ 0 h 59"/>
                <a:gd name="T44" fmla="*/ 84 w 134"/>
                <a:gd name="T45" fmla="*/ 2 h 59"/>
                <a:gd name="T46" fmla="*/ 95 w 134"/>
                <a:gd name="T47" fmla="*/ 5 h 59"/>
                <a:gd name="T48" fmla="*/ 106 w 134"/>
                <a:gd name="T49" fmla="*/ 10 h 59"/>
                <a:gd name="T50" fmla="*/ 115 w 134"/>
                <a:gd name="T51" fmla="*/ 13 h 59"/>
                <a:gd name="T52" fmla="*/ 123 w 134"/>
                <a:gd name="T53" fmla="*/ 18 h 59"/>
                <a:gd name="T54" fmla="*/ 127 w 134"/>
                <a:gd name="T55" fmla="*/ 21 h 59"/>
                <a:gd name="T56" fmla="*/ 130 w 134"/>
                <a:gd name="T57" fmla="*/ 24 h 59"/>
                <a:gd name="T58" fmla="*/ 133 w 134"/>
                <a:gd name="T59" fmla="*/ 31 h 59"/>
                <a:gd name="T60" fmla="*/ 134 w 134"/>
                <a:gd name="T61" fmla="*/ 32 h 59"/>
                <a:gd name="T62" fmla="*/ 134 w 134"/>
                <a:gd name="T63" fmla="*/ 35 h 59"/>
                <a:gd name="T64" fmla="*/ 133 w 134"/>
                <a:gd name="T65" fmla="*/ 38 h 59"/>
                <a:gd name="T66" fmla="*/ 132 w 134"/>
                <a:gd name="T67" fmla="*/ 42 h 59"/>
                <a:gd name="T68" fmla="*/ 130 w 134"/>
                <a:gd name="T69" fmla="*/ 44 h 59"/>
                <a:gd name="T70" fmla="*/ 128 w 134"/>
                <a:gd name="T71" fmla="*/ 46 h 59"/>
                <a:gd name="T72" fmla="*/ 125 w 134"/>
                <a:gd name="T73" fmla="*/ 50 h 59"/>
                <a:gd name="T74" fmla="*/ 122 w 134"/>
                <a:gd name="T75" fmla="*/ 51 h 59"/>
                <a:gd name="T76" fmla="*/ 113 w 134"/>
                <a:gd name="T77" fmla="*/ 55 h 59"/>
                <a:gd name="T78" fmla="*/ 104 w 134"/>
                <a:gd name="T79" fmla="*/ 58 h 59"/>
                <a:gd name="T80" fmla="*/ 91 w 134"/>
                <a:gd name="T81" fmla="*/ 59 h 59"/>
                <a:gd name="T82" fmla="*/ 78 w 134"/>
                <a:gd name="T83" fmla="*/ 59 h 59"/>
                <a:gd name="T84" fmla="*/ 65 w 134"/>
                <a:gd name="T85" fmla="*/ 59 h 5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4"/>
                <a:gd name="T130" fmla="*/ 0 h 59"/>
                <a:gd name="T131" fmla="*/ 134 w 134"/>
                <a:gd name="T132" fmla="*/ 59 h 5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4" h="59">
                  <a:moveTo>
                    <a:pt x="65" y="59"/>
                  </a:moveTo>
                  <a:lnTo>
                    <a:pt x="51" y="58"/>
                  </a:lnTo>
                  <a:lnTo>
                    <a:pt x="40" y="55"/>
                  </a:lnTo>
                  <a:lnTo>
                    <a:pt x="29" y="52"/>
                  </a:lnTo>
                  <a:lnTo>
                    <a:pt x="19" y="47"/>
                  </a:lnTo>
                  <a:lnTo>
                    <a:pt x="11" y="42"/>
                  </a:lnTo>
                  <a:lnTo>
                    <a:pt x="8" y="39"/>
                  </a:lnTo>
                  <a:lnTo>
                    <a:pt x="4" y="37"/>
                  </a:lnTo>
                  <a:lnTo>
                    <a:pt x="2" y="31"/>
                  </a:lnTo>
                  <a:lnTo>
                    <a:pt x="0" y="27"/>
                  </a:lnTo>
                  <a:lnTo>
                    <a:pt x="0" y="25"/>
                  </a:lnTo>
                  <a:lnTo>
                    <a:pt x="2" y="21"/>
                  </a:lnTo>
                  <a:lnTo>
                    <a:pt x="4" y="18"/>
                  </a:lnTo>
                  <a:lnTo>
                    <a:pt x="4" y="16"/>
                  </a:lnTo>
                  <a:lnTo>
                    <a:pt x="6" y="13"/>
                  </a:lnTo>
                  <a:lnTo>
                    <a:pt x="10" y="12"/>
                  </a:lnTo>
                  <a:lnTo>
                    <a:pt x="13" y="8"/>
                  </a:lnTo>
                  <a:lnTo>
                    <a:pt x="23" y="5"/>
                  </a:lnTo>
                  <a:lnTo>
                    <a:pt x="32" y="2"/>
                  </a:lnTo>
                  <a:lnTo>
                    <a:pt x="44" y="0"/>
                  </a:lnTo>
                  <a:lnTo>
                    <a:pt x="57" y="0"/>
                  </a:lnTo>
                  <a:lnTo>
                    <a:pt x="70" y="0"/>
                  </a:lnTo>
                  <a:lnTo>
                    <a:pt x="84" y="2"/>
                  </a:lnTo>
                  <a:lnTo>
                    <a:pt x="95" y="5"/>
                  </a:lnTo>
                  <a:lnTo>
                    <a:pt x="106" y="10"/>
                  </a:lnTo>
                  <a:lnTo>
                    <a:pt x="115" y="13"/>
                  </a:lnTo>
                  <a:lnTo>
                    <a:pt x="123" y="18"/>
                  </a:lnTo>
                  <a:lnTo>
                    <a:pt x="127" y="21"/>
                  </a:lnTo>
                  <a:lnTo>
                    <a:pt x="130" y="24"/>
                  </a:lnTo>
                  <a:lnTo>
                    <a:pt x="133" y="31"/>
                  </a:lnTo>
                  <a:lnTo>
                    <a:pt x="134" y="32"/>
                  </a:lnTo>
                  <a:lnTo>
                    <a:pt x="134" y="35"/>
                  </a:lnTo>
                  <a:lnTo>
                    <a:pt x="133" y="38"/>
                  </a:lnTo>
                  <a:lnTo>
                    <a:pt x="132" y="42"/>
                  </a:lnTo>
                  <a:lnTo>
                    <a:pt x="130" y="44"/>
                  </a:lnTo>
                  <a:lnTo>
                    <a:pt x="128" y="46"/>
                  </a:lnTo>
                  <a:lnTo>
                    <a:pt x="125" y="50"/>
                  </a:lnTo>
                  <a:lnTo>
                    <a:pt x="122" y="51"/>
                  </a:lnTo>
                  <a:lnTo>
                    <a:pt x="113" y="55"/>
                  </a:lnTo>
                  <a:lnTo>
                    <a:pt x="104" y="58"/>
                  </a:lnTo>
                  <a:lnTo>
                    <a:pt x="91" y="59"/>
                  </a:lnTo>
                  <a:lnTo>
                    <a:pt x="78" y="59"/>
                  </a:lnTo>
                  <a:lnTo>
                    <a:pt x="65" y="59"/>
                  </a:lnTo>
                  <a:close/>
                </a:path>
              </a:pathLst>
            </a:custGeom>
            <a:solidFill>
              <a:srgbClr val="FFFFFF"/>
            </a:solidFill>
            <a:ln w="9525">
              <a:noFill/>
              <a:round/>
              <a:headEnd/>
              <a:tailEnd/>
            </a:ln>
          </p:spPr>
          <p:txBody>
            <a:bodyPr/>
            <a:lstStyle/>
            <a:p>
              <a:endParaRPr lang="ru-RU"/>
            </a:p>
          </p:txBody>
        </p:sp>
        <p:sp>
          <p:nvSpPr>
            <p:cNvPr id="162573" name="Freeform 4230"/>
            <p:cNvSpPr>
              <a:spLocks/>
            </p:cNvSpPr>
            <p:nvPr/>
          </p:nvSpPr>
          <p:spPr bwMode="auto">
            <a:xfrm>
              <a:off x="2262" y="2476"/>
              <a:ext cx="134" cy="59"/>
            </a:xfrm>
            <a:custGeom>
              <a:avLst/>
              <a:gdLst>
                <a:gd name="T0" fmla="*/ 65 w 134"/>
                <a:gd name="T1" fmla="*/ 59 h 59"/>
                <a:gd name="T2" fmla="*/ 53 w 134"/>
                <a:gd name="T3" fmla="*/ 58 h 59"/>
                <a:gd name="T4" fmla="*/ 40 w 134"/>
                <a:gd name="T5" fmla="*/ 55 h 59"/>
                <a:gd name="T6" fmla="*/ 19 w 134"/>
                <a:gd name="T7" fmla="*/ 47 h 59"/>
                <a:gd name="T8" fmla="*/ 11 w 134"/>
                <a:gd name="T9" fmla="*/ 42 h 59"/>
                <a:gd name="T10" fmla="*/ 4 w 134"/>
                <a:gd name="T11" fmla="*/ 35 h 59"/>
                <a:gd name="T12" fmla="*/ 0 w 134"/>
                <a:gd name="T13" fmla="*/ 25 h 59"/>
                <a:gd name="T14" fmla="*/ 4 w 134"/>
                <a:gd name="T15" fmla="*/ 18 h 59"/>
                <a:gd name="T16" fmla="*/ 6 w 134"/>
                <a:gd name="T17" fmla="*/ 13 h 59"/>
                <a:gd name="T18" fmla="*/ 23 w 134"/>
                <a:gd name="T19" fmla="*/ 5 h 59"/>
                <a:gd name="T20" fmla="*/ 44 w 134"/>
                <a:gd name="T21" fmla="*/ 0 h 59"/>
                <a:gd name="T22" fmla="*/ 70 w 134"/>
                <a:gd name="T23" fmla="*/ 0 h 59"/>
                <a:gd name="T24" fmla="*/ 84 w 134"/>
                <a:gd name="T25" fmla="*/ 2 h 59"/>
                <a:gd name="T26" fmla="*/ 97 w 134"/>
                <a:gd name="T27" fmla="*/ 5 h 59"/>
                <a:gd name="T28" fmla="*/ 117 w 134"/>
                <a:gd name="T29" fmla="*/ 13 h 59"/>
                <a:gd name="T30" fmla="*/ 125 w 134"/>
                <a:gd name="T31" fmla="*/ 18 h 59"/>
                <a:gd name="T32" fmla="*/ 130 w 134"/>
                <a:gd name="T33" fmla="*/ 24 h 59"/>
                <a:gd name="T34" fmla="*/ 134 w 134"/>
                <a:gd name="T35" fmla="*/ 35 h 59"/>
                <a:gd name="T36" fmla="*/ 133 w 134"/>
                <a:gd name="T37" fmla="*/ 42 h 59"/>
                <a:gd name="T38" fmla="*/ 128 w 134"/>
                <a:gd name="T39" fmla="*/ 46 h 59"/>
                <a:gd name="T40" fmla="*/ 113 w 134"/>
                <a:gd name="T41" fmla="*/ 55 h 59"/>
                <a:gd name="T42" fmla="*/ 92 w 134"/>
                <a:gd name="T43" fmla="*/ 59 h 59"/>
                <a:gd name="T44" fmla="*/ 65 w 134"/>
                <a:gd name="T45" fmla="*/ 59 h 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4"/>
                <a:gd name="T70" fmla="*/ 0 h 59"/>
                <a:gd name="T71" fmla="*/ 134 w 134"/>
                <a:gd name="T72" fmla="*/ 59 h 5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4" h="59">
                  <a:moveTo>
                    <a:pt x="65" y="59"/>
                  </a:moveTo>
                  <a:lnTo>
                    <a:pt x="53" y="58"/>
                  </a:lnTo>
                  <a:lnTo>
                    <a:pt x="40" y="55"/>
                  </a:lnTo>
                  <a:lnTo>
                    <a:pt x="19" y="47"/>
                  </a:lnTo>
                  <a:lnTo>
                    <a:pt x="11" y="42"/>
                  </a:lnTo>
                  <a:lnTo>
                    <a:pt x="4" y="35"/>
                  </a:lnTo>
                  <a:lnTo>
                    <a:pt x="0" y="25"/>
                  </a:lnTo>
                  <a:lnTo>
                    <a:pt x="4" y="18"/>
                  </a:lnTo>
                  <a:lnTo>
                    <a:pt x="6" y="13"/>
                  </a:lnTo>
                  <a:lnTo>
                    <a:pt x="23" y="5"/>
                  </a:lnTo>
                  <a:lnTo>
                    <a:pt x="44" y="0"/>
                  </a:lnTo>
                  <a:lnTo>
                    <a:pt x="70" y="0"/>
                  </a:lnTo>
                  <a:lnTo>
                    <a:pt x="84" y="2"/>
                  </a:lnTo>
                  <a:lnTo>
                    <a:pt x="97" y="5"/>
                  </a:lnTo>
                  <a:lnTo>
                    <a:pt x="117" y="13"/>
                  </a:lnTo>
                  <a:lnTo>
                    <a:pt x="125" y="18"/>
                  </a:lnTo>
                  <a:lnTo>
                    <a:pt x="130" y="24"/>
                  </a:lnTo>
                  <a:lnTo>
                    <a:pt x="134" y="35"/>
                  </a:lnTo>
                  <a:lnTo>
                    <a:pt x="133" y="42"/>
                  </a:lnTo>
                  <a:lnTo>
                    <a:pt x="128" y="46"/>
                  </a:lnTo>
                  <a:lnTo>
                    <a:pt x="113" y="55"/>
                  </a:lnTo>
                  <a:lnTo>
                    <a:pt x="92" y="59"/>
                  </a:lnTo>
                  <a:lnTo>
                    <a:pt x="65" y="59"/>
                  </a:lnTo>
                </a:path>
              </a:pathLst>
            </a:custGeom>
            <a:noFill/>
            <a:ln w="6350" cap="rnd">
              <a:solidFill>
                <a:srgbClr val="000000"/>
              </a:solidFill>
              <a:prstDash val="solid"/>
              <a:round/>
              <a:headEnd/>
              <a:tailEnd/>
            </a:ln>
          </p:spPr>
          <p:txBody>
            <a:bodyPr/>
            <a:lstStyle/>
            <a:p>
              <a:endParaRPr lang="ru-RU"/>
            </a:p>
          </p:txBody>
        </p:sp>
        <p:sp>
          <p:nvSpPr>
            <p:cNvPr id="162574" name="Freeform 4231"/>
            <p:cNvSpPr>
              <a:spLocks/>
            </p:cNvSpPr>
            <p:nvPr/>
          </p:nvSpPr>
          <p:spPr bwMode="auto">
            <a:xfrm>
              <a:off x="3178" y="2505"/>
              <a:ext cx="135" cy="59"/>
            </a:xfrm>
            <a:custGeom>
              <a:avLst/>
              <a:gdLst>
                <a:gd name="T0" fmla="*/ 64 w 135"/>
                <a:gd name="T1" fmla="*/ 59 h 59"/>
                <a:gd name="T2" fmla="*/ 52 w 135"/>
                <a:gd name="T3" fmla="*/ 57 h 59"/>
                <a:gd name="T4" fmla="*/ 39 w 135"/>
                <a:gd name="T5" fmla="*/ 54 h 59"/>
                <a:gd name="T6" fmla="*/ 28 w 135"/>
                <a:gd name="T7" fmla="*/ 51 h 59"/>
                <a:gd name="T8" fmla="*/ 18 w 135"/>
                <a:gd name="T9" fmla="*/ 46 h 59"/>
                <a:gd name="T10" fmla="*/ 10 w 135"/>
                <a:gd name="T11" fmla="*/ 42 h 59"/>
                <a:gd name="T12" fmla="*/ 7 w 135"/>
                <a:gd name="T13" fmla="*/ 38 h 59"/>
                <a:gd name="T14" fmla="*/ 3 w 135"/>
                <a:gd name="T15" fmla="*/ 37 h 59"/>
                <a:gd name="T16" fmla="*/ 0 w 135"/>
                <a:gd name="T17" fmla="*/ 30 h 59"/>
                <a:gd name="T18" fmla="*/ 0 w 135"/>
                <a:gd name="T19" fmla="*/ 27 h 59"/>
                <a:gd name="T20" fmla="*/ 0 w 135"/>
                <a:gd name="T21" fmla="*/ 24 h 59"/>
                <a:gd name="T22" fmla="*/ 0 w 135"/>
                <a:gd name="T23" fmla="*/ 21 h 59"/>
                <a:gd name="T24" fmla="*/ 2 w 135"/>
                <a:gd name="T25" fmla="*/ 18 h 59"/>
                <a:gd name="T26" fmla="*/ 3 w 135"/>
                <a:gd name="T27" fmla="*/ 16 h 59"/>
                <a:gd name="T28" fmla="*/ 6 w 135"/>
                <a:gd name="T29" fmla="*/ 12 h 59"/>
                <a:gd name="T30" fmla="*/ 10 w 135"/>
                <a:gd name="T31" fmla="*/ 11 h 59"/>
                <a:gd name="T32" fmla="*/ 12 w 135"/>
                <a:gd name="T33" fmla="*/ 8 h 59"/>
                <a:gd name="T34" fmla="*/ 21 w 135"/>
                <a:gd name="T35" fmla="*/ 4 h 59"/>
                <a:gd name="T36" fmla="*/ 33 w 135"/>
                <a:gd name="T37" fmla="*/ 2 h 59"/>
                <a:gd name="T38" fmla="*/ 43 w 135"/>
                <a:gd name="T39" fmla="*/ 0 h 59"/>
                <a:gd name="T40" fmla="*/ 56 w 135"/>
                <a:gd name="T41" fmla="*/ 0 h 59"/>
                <a:gd name="T42" fmla="*/ 71 w 135"/>
                <a:gd name="T43" fmla="*/ 0 h 59"/>
                <a:gd name="T44" fmla="*/ 84 w 135"/>
                <a:gd name="T45" fmla="*/ 2 h 59"/>
                <a:gd name="T46" fmla="*/ 96 w 135"/>
                <a:gd name="T47" fmla="*/ 4 h 59"/>
                <a:gd name="T48" fmla="*/ 108 w 135"/>
                <a:gd name="T49" fmla="*/ 9 h 59"/>
                <a:gd name="T50" fmla="*/ 117 w 135"/>
                <a:gd name="T51" fmla="*/ 12 h 59"/>
                <a:gd name="T52" fmla="*/ 125 w 135"/>
                <a:gd name="T53" fmla="*/ 17 h 59"/>
                <a:gd name="T54" fmla="*/ 128 w 135"/>
                <a:gd name="T55" fmla="*/ 21 h 59"/>
                <a:gd name="T56" fmla="*/ 130 w 135"/>
                <a:gd name="T57" fmla="*/ 23 h 59"/>
                <a:gd name="T58" fmla="*/ 135 w 135"/>
                <a:gd name="T59" fmla="*/ 30 h 59"/>
                <a:gd name="T60" fmla="*/ 135 w 135"/>
                <a:gd name="T61" fmla="*/ 32 h 59"/>
                <a:gd name="T62" fmla="*/ 135 w 135"/>
                <a:gd name="T63" fmla="*/ 35 h 59"/>
                <a:gd name="T64" fmla="*/ 135 w 135"/>
                <a:gd name="T65" fmla="*/ 38 h 59"/>
                <a:gd name="T66" fmla="*/ 134 w 135"/>
                <a:gd name="T67" fmla="*/ 42 h 59"/>
                <a:gd name="T68" fmla="*/ 132 w 135"/>
                <a:gd name="T69" fmla="*/ 44 h 59"/>
                <a:gd name="T70" fmla="*/ 129 w 135"/>
                <a:gd name="T71" fmla="*/ 46 h 59"/>
                <a:gd name="T72" fmla="*/ 125 w 135"/>
                <a:gd name="T73" fmla="*/ 49 h 59"/>
                <a:gd name="T74" fmla="*/ 122 w 135"/>
                <a:gd name="T75" fmla="*/ 51 h 59"/>
                <a:gd name="T76" fmla="*/ 114 w 135"/>
                <a:gd name="T77" fmla="*/ 54 h 59"/>
                <a:gd name="T78" fmla="*/ 103 w 135"/>
                <a:gd name="T79" fmla="*/ 57 h 59"/>
                <a:gd name="T80" fmla="*/ 92 w 135"/>
                <a:gd name="T81" fmla="*/ 59 h 59"/>
                <a:gd name="T82" fmla="*/ 79 w 135"/>
                <a:gd name="T83" fmla="*/ 59 h 59"/>
                <a:gd name="T84" fmla="*/ 64 w 135"/>
                <a:gd name="T85" fmla="*/ 59 h 5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5"/>
                <a:gd name="T130" fmla="*/ 0 h 59"/>
                <a:gd name="T131" fmla="*/ 135 w 135"/>
                <a:gd name="T132" fmla="*/ 59 h 5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5" h="59">
                  <a:moveTo>
                    <a:pt x="64" y="59"/>
                  </a:moveTo>
                  <a:lnTo>
                    <a:pt x="52" y="57"/>
                  </a:lnTo>
                  <a:lnTo>
                    <a:pt x="39" y="54"/>
                  </a:lnTo>
                  <a:lnTo>
                    <a:pt x="28" y="51"/>
                  </a:lnTo>
                  <a:lnTo>
                    <a:pt x="18" y="46"/>
                  </a:lnTo>
                  <a:lnTo>
                    <a:pt x="10" y="42"/>
                  </a:lnTo>
                  <a:lnTo>
                    <a:pt x="7" y="38"/>
                  </a:lnTo>
                  <a:lnTo>
                    <a:pt x="3" y="37"/>
                  </a:lnTo>
                  <a:lnTo>
                    <a:pt x="0" y="30"/>
                  </a:lnTo>
                  <a:lnTo>
                    <a:pt x="0" y="27"/>
                  </a:lnTo>
                  <a:lnTo>
                    <a:pt x="0" y="24"/>
                  </a:lnTo>
                  <a:lnTo>
                    <a:pt x="0" y="21"/>
                  </a:lnTo>
                  <a:lnTo>
                    <a:pt x="2" y="18"/>
                  </a:lnTo>
                  <a:lnTo>
                    <a:pt x="3" y="16"/>
                  </a:lnTo>
                  <a:lnTo>
                    <a:pt x="6" y="12"/>
                  </a:lnTo>
                  <a:lnTo>
                    <a:pt x="10" y="11"/>
                  </a:lnTo>
                  <a:lnTo>
                    <a:pt x="12" y="8"/>
                  </a:lnTo>
                  <a:lnTo>
                    <a:pt x="21" y="4"/>
                  </a:lnTo>
                  <a:lnTo>
                    <a:pt x="33" y="2"/>
                  </a:lnTo>
                  <a:lnTo>
                    <a:pt x="43" y="0"/>
                  </a:lnTo>
                  <a:lnTo>
                    <a:pt x="56" y="0"/>
                  </a:lnTo>
                  <a:lnTo>
                    <a:pt x="71" y="0"/>
                  </a:lnTo>
                  <a:lnTo>
                    <a:pt x="84" y="2"/>
                  </a:lnTo>
                  <a:lnTo>
                    <a:pt x="96" y="4"/>
                  </a:lnTo>
                  <a:lnTo>
                    <a:pt x="108" y="9"/>
                  </a:lnTo>
                  <a:lnTo>
                    <a:pt x="117" y="12"/>
                  </a:lnTo>
                  <a:lnTo>
                    <a:pt x="125" y="17"/>
                  </a:lnTo>
                  <a:lnTo>
                    <a:pt x="128" y="21"/>
                  </a:lnTo>
                  <a:lnTo>
                    <a:pt x="130" y="23"/>
                  </a:lnTo>
                  <a:lnTo>
                    <a:pt x="135" y="30"/>
                  </a:lnTo>
                  <a:lnTo>
                    <a:pt x="135" y="32"/>
                  </a:lnTo>
                  <a:lnTo>
                    <a:pt x="135" y="35"/>
                  </a:lnTo>
                  <a:lnTo>
                    <a:pt x="135" y="38"/>
                  </a:lnTo>
                  <a:lnTo>
                    <a:pt x="134" y="42"/>
                  </a:lnTo>
                  <a:lnTo>
                    <a:pt x="132" y="44"/>
                  </a:lnTo>
                  <a:lnTo>
                    <a:pt x="129" y="46"/>
                  </a:lnTo>
                  <a:lnTo>
                    <a:pt x="125" y="49"/>
                  </a:lnTo>
                  <a:lnTo>
                    <a:pt x="122" y="51"/>
                  </a:lnTo>
                  <a:lnTo>
                    <a:pt x="114" y="54"/>
                  </a:lnTo>
                  <a:lnTo>
                    <a:pt x="103" y="57"/>
                  </a:lnTo>
                  <a:lnTo>
                    <a:pt x="92" y="59"/>
                  </a:lnTo>
                  <a:lnTo>
                    <a:pt x="79" y="59"/>
                  </a:lnTo>
                  <a:lnTo>
                    <a:pt x="64" y="59"/>
                  </a:lnTo>
                  <a:close/>
                </a:path>
              </a:pathLst>
            </a:custGeom>
            <a:solidFill>
              <a:srgbClr val="FFFFFF"/>
            </a:solidFill>
            <a:ln w="9525">
              <a:noFill/>
              <a:round/>
              <a:headEnd/>
              <a:tailEnd/>
            </a:ln>
          </p:spPr>
          <p:txBody>
            <a:bodyPr/>
            <a:lstStyle/>
            <a:p>
              <a:endParaRPr lang="ru-RU"/>
            </a:p>
          </p:txBody>
        </p:sp>
        <p:sp>
          <p:nvSpPr>
            <p:cNvPr id="162575" name="Freeform 4232"/>
            <p:cNvSpPr>
              <a:spLocks/>
            </p:cNvSpPr>
            <p:nvPr/>
          </p:nvSpPr>
          <p:spPr bwMode="auto">
            <a:xfrm>
              <a:off x="3178" y="2505"/>
              <a:ext cx="135" cy="59"/>
            </a:xfrm>
            <a:custGeom>
              <a:avLst/>
              <a:gdLst>
                <a:gd name="T0" fmla="*/ 64 w 135"/>
                <a:gd name="T1" fmla="*/ 59 h 59"/>
                <a:gd name="T2" fmla="*/ 52 w 135"/>
                <a:gd name="T3" fmla="*/ 57 h 59"/>
                <a:gd name="T4" fmla="*/ 39 w 135"/>
                <a:gd name="T5" fmla="*/ 54 h 59"/>
                <a:gd name="T6" fmla="*/ 18 w 135"/>
                <a:gd name="T7" fmla="*/ 46 h 59"/>
                <a:gd name="T8" fmla="*/ 10 w 135"/>
                <a:gd name="T9" fmla="*/ 42 h 59"/>
                <a:gd name="T10" fmla="*/ 5 w 135"/>
                <a:gd name="T11" fmla="*/ 35 h 59"/>
                <a:gd name="T12" fmla="*/ 0 w 135"/>
                <a:gd name="T13" fmla="*/ 24 h 59"/>
                <a:gd name="T14" fmla="*/ 2 w 135"/>
                <a:gd name="T15" fmla="*/ 18 h 59"/>
                <a:gd name="T16" fmla="*/ 6 w 135"/>
                <a:gd name="T17" fmla="*/ 12 h 59"/>
                <a:gd name="T18" fmla="*/ 21 w 135"/>
                <a:gd name="T19" fmla="*/ 4 h 59"/>
                <a:gd name="T20" fmla="*/ 43 w 135"/>
                <a:gd name="T21" fmla="*/ 0 h 59"/>
                <a:gd name="T22" fmla="*/ 71 w 135"/>
                <a:gd name="T23" fmla="*/ 0 h 59"/>
                <a:gd name="T24" fmla="*/ 84 w 135"/>
                <a:gd name="T25" fmla="*/ 2 h 59"/>
                <a:gd name="T26" fmla="*/ 96 w 135"/>
                <a:gd name="T27" fmla="*/ 4 h 59"/>
                <a:gd name="T28" fmla="*/ 117 w 135"/>
                <a:gd name="T29" fmla="*/ 12 h 59"/>
                <a:gd name="T30" fmla="*/ 125 w 135"/>
                <a:gd name="T31" fmla="*/ 17 h 59"/>
                <a:gd name="T32" fmla="*/ 132 w 135"/>
                <a:gd name="T33" fmla="*/ 23 h 59"/>
                <a:gd name="T34" fmla="*/ 135 w 135"/>
                <a:gd name="T35" fmla="*/ 35 h 59"/>
                <a:gd name="T36" fmla="*/ 134 w 135"/>
                <a:gd name="T37" fmla="*/ 42 h 59"/>
                <a:gd name="T38" fmla="*/ 129 w 135"/>
                <a:gd name="T39" fmla="*/ 46 h 59"/>
                <a:gd name="T40" fmla="*/ 114 w 135"/>
                <a:gd name="T41" fmla="*/ 54 h 59"/>
                <a:gd name="T42" fmla="*/ 92 w 135"/>
                <a:gd name="T43" fmla="*/ 59 h 59"/>
                <a:gd name="T44" fmla="*/ 64 w 135"/>
                <a:gd name="T45" fmla="*/ 59 h 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5"/>
                <a:gd name="T70" fmla="*/ 0 h 59"/>
                <a:gd name="T71" fmla="*/ 135 w 135"/>
                <a:gd name="T72" fmla="*/ 59 h 5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5" h="59">
                  <a:moveTo>
                    <a:pt x="64" y="59"/>
                  </a:moveTo>
                  <a:lnTo>
                    <a:pt x="52" y="57"/>
                  </a:lnTo>
                  <a:lnTo>
                    <a:pt x="39" y="54"/>
                  </a:lnTo>
                  <a:lnTo>
                    <a:pt x="18" y="46"/>
                  </a:lnTo>
                  <a:lnTo>
                    <a:pt x="10" y="42"/>
                  </a:lnTo>
                  <a:lnTo>
                    <a:pt x="5" y="35"/>
                  </a:lnTo>
                  <a:lnTo>
                    <a:pt x="0" y="24"/>
                  </a:lnTo>
                  <a:lnTo>
                    <a:pt x="2" y="18"/>
                  </a:lnTo>
                  <a:lnTo>
                    <a:pt x="6" y="12"/>
                  </a:lnTo>
                  <a:lnTo>
                    <a:pt x="21" y="4"/>
                  </a:lnTo>
                  <a:lnTo>
                    <a:pt x="43" y="0"/>
                  </a:lnTo>
                  <a:lnTo>
                    <a:pt x="71" y="0"/>
                  </a:lnTo>
                  <a:lnTo>
                    <a:pt x="84" y="2"/>
                  </a:lnTo>
                  <a:lnTo>
                    <a:pt x="96" y="4"/>
                  </a:lnTo>
                  <a:lnTo>
                    <a:pt x="117" y="12"/>
                  </a:lnTo>
                  <a:lnTo>
                    <a:pt x="125" y="17"/>
                  </a:lnTo>
                  <a:lnTo>
                    <a:pt x="132" y="23"/>
                  </a:lnTo>
                  <a:lnTo>
                    <a:pt x="135" y="35"/>
                  </a:lnTo>
                  <a:lnTo>
                    <a:pt x="134" y="42"/>
                  </a:lnTo>
                  <a:lnTo>
                    <a:pt x="129" y="46"/>
                  </a:lnTo>
                  <a:lnTo>
                    <a:pt x="114" y="54"/>
                  </a:lnTo>
                  <a:lnTo>
                    <a:pt x="92" y="59"/>
                  </a:lnTo>
                  <a:lnTo>
                    <a:pt x="64" y="59"/>
                  </a:lnTo>
                </a:path>
              </a:pathLst>
            </a:custGeom>
            <a:noFill/>
            <a:ln w="6350" cap="rnd">
              <a:solidFill>
                <a:srgbClr val="000000"/>
              </a:solidFill>
              <a:prstDash val="solid"/>
              <a:round/>
              <a:headEnd/>
              <a:tailEnd/>
            </a:ln>
          </p:spPr>
          <p:txBody>
            <a:bodyPr/>
            <a:lstStyle/>
            <a:p>
              <a:endParaRPr lang="ru-RU"/>
            </a:p>
          </p:txBody>
        </p:sp>
        <p:sp>
          <p:nvSpPr>
            <p:cNvPr id="162576" name="Freeform 4233"/>
            <p:cNvSpPr>
              <a:spLocks/>
            </p:cNvSpPr>
            <p:nvPr/>
          </p:nvSpPr>
          <p:spPr bwMode="auto">
            <a:xfrm>
              <a:off x="3423" y="2468"/>
              <a:ext cx="134" cy="61"/>
            </a:xfrm>
            <a:custGeom>
              <a:avLst/>
              <a:gdLst>
                <a:gd name="T0" fmla="*/ 65 w 134"/>
                <a:gd name="T1" fmla="*/ 59 h 61"/>
                <a:gd name="T2" fmla="*/ 51 w 134"/>
                <a:gd name="T3" fmla="*/ 57 h 61"/>
                <a:gd name="T4" fmla="*/ 38 w 134"/>
                <a:gd name="T5" fmla="*/ 56 h 61"/>
                <a:gd name="T6" fmla="*/ 27 w 134"/>
                <a:gd name="T7" fmla="*/ 50 h 61"/>
                <a:gd name="T8" fmla="*/ 17 w 134"/>
                <a:gd name="T9" fmla="*/ 46 h 61"/>
                <a:gd name="T10" fmla="*/ 10 w 134"/>
                <a:gd name="T11" fmla="*/ 41 h 61"/>
                <a:gd name="T12" fmla="*/ 7 w 134"/>
                <a:gd name="T13" fmla="*/ 40 h 61"/>
                <a:gd name="T14" fmla="*/ 5 w 134"/>
                <a:gd name="T15" fmla="*/ 36 h 61"/>
                <a:gd name="T16" fmla="*/ 2 w 134"/>
                <a:gd name="T17" fmla="*/ 30 h 61"/>
                <a:gd name="T18" fmla="*/ 0 w 134"/>
                <a:gd name="T19" fmla="*/ 27 h 61"/>
                <a:gd name="T20" fmla="*/ 0 w 134"/>
                <a:gd name="T21" fmla="*/ 23 h 61"/>
                <a:gd name="T22" fmla="*/ 2 w 134"/>
                <a:gd name="T23" fmla="*/ 22 h 61"/>
                <a:gd name="T24" fmla="*/ 2 w 134"/>
                <a:gd name="T25" fmla="*/ 19 h 61"/>
                <a:gd name="T26" fmla="*/ 5 w 134"/>
                <a:gd name="T27" fmla="*/ 16 h 61"/>
                <a:gd name="T28" fmla="*/ 7 w 134"/>
                <a:gd name="T29" fmla="*/ 14 h 61"/>
                <a:gd name="T30" fmla="*/ 10 w 134"/>
                <a:gd name="T31" fmla="*/ 10 h 61"/>
                <a:gd name="T32" fmla="*/ 13 w 134"/>
                <a:gd name="T33" fmla="*/ 10 h 61"/>
                <a:gd name="T34" fmla="*/ 22 w 134"/>
                <a:gd name="T35" fmla="*/ 6 h 61"/>
                <a:gd name="T36" fmla="*/ 32 w 134"/>
                <a:gd name="T37" fmla="*/ 2 h 61"/>
                <a:gd name="T38" fmla="*/ 43 w 134"/>
                <a:gd name="T39" fmla="*/ 1 h 61"/>
                <a:gd name="T40" fmla="*/ 56 w 134"/>
                <a:gd name="T41" fmla="*/ 0 h 61"/>
                <a:gd name="T42" fmla="*/ 69 w 134"/>
                <a:gd name="T43" fmla="*/ 1 h 61"/>
                <a:gd name="T44" fmla="*/ 82 w 134"/>
                <a:gd name="T45" fmla="*/ 2 h 61"/>
                <a:gd name="T46" fmla="*/ 95 w 134"/>
                <a:gd name="T47" fmla="*/ 6 h 61"/>
                <a:gd name="T48" fmla="*/ 106 w 134"/>
                <a:gd name="T49" fmla="*/ 9 h 61"/>
                <a:gd name="T50" fmla="*/ 116 w 134"/>
                <a:gd name="T51" fmla="*/ 14 h 61"/>
                <a:gd name="T52" fmla="*/ 123 w 134"/>
                <a:gd name="T53" fmla="*/ 19 h 61"/>
                <a:gd name="T54" fmla="*/ 126 w 134"/>
                <a:gd name="T55" fmla="*/ 20 h 61"/>
                <a:gd name="T56" fmla="*/ 129 w 134"/>
                <a:gd name="T57" fmla="*/ 23 h 61"/>
                <a:gd name="T58" fmla="*/ 133 w 134"/>
                <a:gd name="T59" fmla="*/ 30 h 61"/>
                <a:gd name="T60" fmla="*/ 133 w 134"/>
                <a:gd name="T61" fmla="*/ 33 h 61"/>
                <a:gd name="T62" fmla="*/ 134 w 134"/>
                <a:gd name="T63" fmla="*/ 36 h 61"/>
                <a:gd name="T64" fmla="*/ 133 w 134"/>
                <a:gd name="T65" fmla="*/ 38 h 61"/>
                <a:gd name="T66" fmla="*/ 131 w 134"/>
                <a:gd name="T67" fmla="*/ 41 h 61"/>
                <a:gd name="T68" fmla="*/ 129 w 134"/>
                <a:gd name="T69" fmla="*/ 44 h 61"/>
                <a:gd name="T70" fmla="*/ 128 w 134"/>
                <a:gd name="T71" fmla="*/ 46 h 61"/>
                <a:gd name="T72" fmla="*/ 125 w 134"/>
                <a:gd name="T73" fmla="*/ 49 h 61"/>
                <a:gd name="T74" fmla="*/ 120 w 134"/>
                <a:gd name="T75" fmla="*/ 50 h 61"/>
                <a:gd name="T76" fmla="*/ 112 w 134"/>
                <a:gd name="T77" fmla="*/ 55 h 61"/>
                <a:gd name="T78" fmla="*/ 103 w 134"/>
                <a:gd name="T79" fmla="*/ 57 h 61"/>
                <a:gd name="T80" fmla="*/ 90 w 134"/>
                <a:gd name="T81" fmla="*/ 59 h 61"/>
                <a:gd name="T82" fmla="*/ 77 w 134"/>
                <a:gd name="T83" fmla="*/ 61 h 61"/>
                <a:gd name="T84" fmla="*/ 65 w 134"/>
                <a:gd name="T85" fmla="*/ 59 h 6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4"/>
                <a:gd name="T130" fmla="*/ 0 h 61"/>
                <a:gd name="T131" fmla="*/ 134 w 134"/>
                <a:gd name="T132" fmla="*/ 61 h 6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4" h="61">
                  <a:moveTo>
                    <a:pt x="65" y="59"/>
                  </a:moveTo>
                  <a:lnTo>
                    <a:pt x="51" y="57"/>
                  </a:lnTo>
                  <a:lnTo>
                    <a:pt x="38" y="56"/>
                  </a:lnTo>
                  <a:lnTo>
                    <a:pt x="27" y="50"/>
                  </a:lnTo>
                  <a:lnTo>
                    <a:pt x="17" y="46"/>
                  </a:lnTo>
                  <a:lnTo>
                    <a:pt x="10" y="41"/>
                  </a:lnTo>
                  <a:lnTo>
                    <a:pt x="7" y="40"/>
                  </a:lnTo>
                  <a:lnTo>
                    <a:pt x="5" y="36"/>
                  </a:lnTo>
                  <a:lnTo>
                    <a:pt x="2" y="30"/>
                  </a:lnTo>
                  <a:lnTo>
                    <a:pt x="0" y="27"/>
                  </a:lnTo>
                  <a:lnTo>
                    <a:pt x="0" y="23"/>
                  </a:lnTo>
                  <a:lnTo>
                    <a:pt x="2" y="22"/>
                  </a:lnTo>
                  <a:lnTo>
                    <a:pt x="2" y="19"/>
                  </a:lnTo>
                  <a:lnTo>
                    <a:pt x="5" y="16"/>
                  </a:lnTo>
                  <a:lnTo>
                    <a:pt x="7" y="14"/>
                  </a:lnTo>
                  <a:lnTo>
                    <a:pt x="10" y="10"/>
                  </a:lnTo>
                  <a:lnTo>
                    <a:pt x="13" y="10"/>
                  </a:lnTo>
                  <a:lnTo>
                    <a:pt x="22" y="6"/>
                  </a:lnTo>
                  <a:lnTo>
                    <a:pt x="32" y="2"/>
                  </a:lnTo>
                  <a:lnTo>
                    <a:pt x="43" y="1"/>
                  </a:lnTo>
                  <a:lnTo>
                    <a:pt x="56" y="0"/>
                  </a:lnTo>
                  <a:lnTo>
                    <a:pt x="69" y="1"/>
                  </a:lnTo>
                  <a:lnTo>
                    <a:pt x="82" y="2"/>
                  </a:lnTo>
                  <a:lnTo>
                    <a:pt x="95" y="6"/>
                  </a:lnTo>
                  <a:lnTo>
                    <a:pt x="106" y="9"/>
                  </a:lnTo>
                  <a:lnTo>
                    <a:pt x="116" y="14"/>
                  </a:lnTo>
                  <a:lnTo>
                    <a:pt x="123" y="19"/>
                  </a:lnTo>
                  <a:lnTo>
                    <a:pt x="126" y="20"/>
                  </a:lnTo>
                  <a:lnTo>
                    <a:pt x="129" y="23"/>
                  </a:lnTo>
                  <a:lnTo>
                    <a:pt x="133" y="30"/>
                  </a:lnTo>
                  <a:lnTo>
                    <a:pt x="133" y="33"/>
                  </a:lnTo>
                  <a:lnTo>
                    <a:pt x="134" y="36"/>
                  </a:lnTo>
                  <a:lnTo>
                    <a:pt x="133" y="38"/>
                  </a:lnTo>
                  <a:lnTo>
                    <a:pt x="131" y="41"/>
                  </a:lnTo>
                  <a:lnTo>
                    <a:pt x="129" y="44"/>
                  </a:lnTo>
                  <a:lnTo>
                    <a:pt x="128" y="46"/>
                  </a:lnTo>
                  <a:lnTo>
                    <a:pt x="125" y="49"/>
                  </a:lnTo>
                  <a:lnTo>
                    <a:pt x="120" y="50"/>
                  </a:lnTo>
                  <a:lnTo>
                    <a:pt x="112" y="55"/>
                  </a:lnTo>
                  <a:lnTo>
                    <a:pt x="103" y="57"/>
                  </a:lnTo>
                  <a:lnTo>
                    <a:pt x="90" y="59"/>
                  </a:lnTo>
                  <a:lnTo>
                    <a:pt x="77" y="61"/>
                  </a:lnTo>
                  <a:lnTo>
                    <a:pt x="65" y="59"/>
                  </a:lnTo>
                  <a:close/>
                </a:path>
              </a:pathLst>
            </a:custGeom>
            <a:solidFill>
              <a:srgbClr val="FFFFFF"/>
            </a:solidFill>
            <a:ln w="9525">
              <a:noFill/>
              <a:round/>
              <a:headEnd/>
              <a:tailEnd/>
            </a:ln>
          </p:spPr>
          <p:txBody>
            <a:bodyPr/>
            <a:lstStyle/>
            <a:p>
              <a:endParaRPr lang="ru-RU"/>
            </a:p>
          </p:txBody>
        </p:sp>
        <p:sp>
          <p:nvSpPr>
            <p:cNvPr id="162577" name="Freeform 4234"/>
            <p:cNvSpPr>
              <a:spLocks/>
            </p:cNvSpPr>
            <p:nvPr/>
          </p:nvSpPr>
          <p:spPr bwMode="auto">
            <a:xfrm>
              <a:off x="3423" y="2469"/>
              <a:ext cx="134" cy="58"/>
            </a:xfrm>
            <a:custGeom>
              <a:avLst/>
              <a:gdLst>
                <a:gd name="T0" fmla="*/ 65 w 134"/>
                <a:gd name="T1" fmla="*/ 58 h 58"/>
                <a:gd name="T2" fmla="*/ 51 w 134"/>
                <a:gd name="T3" fmla="*/ 56 h 58"/>
                <a:gd name="T4" fmla="*/ 39 w 134"/>
                <a:gd name="T5" fmla="*/ 53 h 58"/>
                <a:gd name="T6" fmla="*/ 17 w 134"/>
                <a:gd name="T7" fmla="*/ 45 h 58"/>
                <a:gd name="T8" fmla="*/ 11 w 134"/>
                <a:gd name="T9" fmla="*/ 40 h 58"/>
                <a:gd name="T10" fmla="*/ 5 w 134"/>
                <a:gd name="T11" fmla="*/ 36 h 58"/>
                <a:gd name="T12" fmla="*/ 0 w 134"/>
                <a:gd name="T13" fmla="*/ 23 h 58"/>
                <a:gd name="T14" fmla="*/ 2 w 134"/>
                <a:gd name="T15" fmla="*/ 19 h 58"/>
                <a:gd name="T16" fmla="*/ 7 w 134"/>
                <a:gd name="T17" fmla="*/ 12 h 58"/>
                <a:gd name="T18" fmla="*/ 22 w 134"/>
                <a:gd name="T19" fmla="*/ 4 h 58"/>
                <a:gd name="T20" fmla="*/ 44 w 134"/>
                <a:gd name="T21" fmla="*/ 1 h 58"/>
                <a:gd name="T22" fmla="*/ 69 w 134"/>
                <a:gd name="T23" fmla="*/ 0 h 58"/>
                <a:gd name="T24" fmla="*/ 84 w 134"/>
                <a:gd name="T25" fmla="*/ 2 h 58"/>
                <a:gd name="T26" fmla="*/ 95 w 134"/>
                <a:gd name="T27" fmla="*/ 4 h 58"/>
                <a:gd name="T28" fmla="*/ 116 w 134"/>
                <a:gd name="T29" fmla="*/ 12 h 58"/>
                <a:gd name="T30" fmla="*/ 123 w 134"/>
                <a:gd name="T31" fmla="*/ 18 h 58"/>
                <a:gd name="T32" fmla="*/ 129 w 134"/>
                <a:gd name="T33" fmla="*/ 23 h 58"/>
                <a:gd name="T34" fmla="*/ 134 w 134"/>
                <a:gd name="T35" fmla="*/ 34 h 58"/>
                <a:gd name="T36" fmla="*/ 131 w 134"/>
                <a:gd name="T37" fmla="*/ 40 h 58"/>
                <a:gd name="T38" fmla="*/ 128 w 134"/>
                <a:gd name="T39" fmla="*/ 45 h 58"/>
                <a:gd name="T40" fmla="*/ 112 w 134"/>
                <a:gd name="T41" fmla="*/ 53 h 58"/>
                <a:gd name="T42" fmla="*/ 90 w 134"/>
                <a:gd name="T43" fmla="*/ 58 h 58"/>
                <a:gd name="T44" fmla="*/ 65 w 134"/>
                <a:gd name="T45" fmla="*/ 58 h 5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4"/>
                <a:gd name="T70" fmla="*/ 0 h 58"/>
                <a:gd name="T71" fmla="*/ 134 w 134"/>
                <a:gd name="T72" fmla="*/ 58 h 5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4" h="58">
                  <a:moveTo>
                    <a:pt x="65" y="58"/>
                  </a:moveTo>
                  <a:lnTo>
                    <a:pt x="51" y="56"/>
                  </a:lnTo>
                  <a:lnTo>
                    <a:pt x="39" y="53"/>
                  </a:lnTo>
                  <a:lnTo>
                    <a:pt x="17" y="45"/>
                  </a:lnTo>
                  <a:lnTo>
                    <a:pt x="11" y="40"/>
                  </a:lnTo>
                  <a:lnTo>
                    <a:pt x="5" y="36"/>
                  </a:lnTo>
                  <a:lnTo>
                    <a:pt x="0" y="23"/>
                  </a:lnTo>
                  <a:lnTo>
                    <a:pt x="2" y="19"/>
                  </a:lnTo>
                  <a:lnTo>
                    <a:pt x="7" y="12"/>
                  </a:lnTo>
                  <a:lnTo>
                    <a:pt x="22" y="4"/>
                  </a:lnTo>
                  <a:lnTo>
                    <a:pt x="44" y="1"/>
                  </a:lnTo>
                  <a:lnTo>
                    <a:pt x="69" y="0"/>
                  </a:lnTo>
                  <a:lnTo>
                    <a:pt x="84" y="2"/>
                  </a:lnTo>
                  <a:lnTo>
                    <a:pt x="95" y="4"/>
                  </a:lnTo>
                  <a:lnTo>
                    <a:pt x="116" y="12"/>
                  </a:lnTo>
                  <a:lnTo>
                    <a:pt x="123" y="18"/>
                  </a:lnTo>
                  <a:lnTo>
                    <a:pt x="129" y="23"/>
                  </a:lnTo>
                  <a:lnTo>
                    <a:pt x="134" y="34"/>
                  </a:lnTo>
                  <a:lnTo>
                    <a:pt x="131" y="40"/>
                  </a:lnTo>
                  <a:lnTo>
                    <a:pt x="128" y="45"/>
                  </a:lnTo>
                  <a:lnTo>
                    <a:pt x="112" y="53"/>
                  </a:lnTo>
                  <a:lnTo>
                    <a:pt x="90" y="58"/>
                  </a:lnTo>
                  <a:lnTo>
                    <a:pt x="65" y="58"/>
                  </a:lnTo>
                </a:path>
              </a:pathLst>
            </a:custGeom>
            <a:noFill/>
            <a:ln w="6350" cap="rnd">
              <a:solidFill>
                <a:srgbClr val="000000"/>
              </a:solidFill>
              <a:prstDash val="solid"/>
              <a:round/>
              <a:headEnd/>
              <a:tailEnd/>
            </a:ln>
          </p:spPr>
          <p:txBody>
            <a:bodyPr/>
            <a:lstStyle/>
            <a:p>
              <a:endParaRPr lang="ru-RU"/>
            </a:p>
          </p:txBody>
        </p:sp>
        <p:sp>
          <p:nvSpPr>
            <p:cNvPr id="162578" name="Freeform 4235"/>
            <p:cNvSpPr>
              <a:spLocks/>
            </p:cNvSpPr>
            <p:nvPr/>
          </p:nvSpPr>
          <p:spPr bwMode="auto">
            <a:xfrm>
              <a:off x="3654" y="2417"/>
              <a:ext cx="132" cy="57"/>
            </a:xfrm>
            <a:custGeom>
              <a:avLst/>
              <a:gdLst>
                <a:gd name="T0" fmla="*/ 63 w 132"/>
                <a:gd name="T1" fmla="*/ 57 h 57"/>
                <a:gd name="T2" fmla="*/ 50 w 132"/>
                <a:gd name="T3" fmla="*/ 56 h 57"/>
                <a:gd name="T4" fmla="*/ 38 w 132"/>
                <a:gd name="T5" fmla="*/ 53 h 57"/>
                <a:gd name="T6" fmla="*/ 27 w 132"/>
                <a:gd name="T7" fmla="*/ 50 h 57"/>
                <a:gd name="T8" fmla="*/ 17 w 132"/>
                <a:gd name="T9" fmla="*/ 45 h 57"/>
                <a:gd name="T10" fmla="*/ 10 w 132"/>
                <a:gd name="T11" fmla="*/ 41 h 57"/>
                <a:gd name="T12" fmla="*/ 7 w 132"/>
                <a:gd name="T13" fmla="*/ 37 h 57"/>
                <a:gd name="T14" fmla="*/ 5 w 132"/>
                <a:gd name="T15" fmla="*/ 34 h 57"/>
                <a:gd name="T16" fmla="*/ 0 w 132"/>
                <a:gd name="T17" fmla="*/ 30 h 57"/>
                <a:gd name="T18" fmla="*/ 0 w 132"/>
                <a:gd name="T19" fmla="*/ 26 h 57"/>
                <a:gd name="T20" fmla="*/ 0 w 132"/>
                <a:gd name="T21" fmla="*/ 23 h 57"/>
                <a:gd name="T22" fmla="*/ 0 w 132"/>
                <a:gd name="T23" fmla="*/ 21 h 57"/>
                <a:gd name="T24" fmla="*/ 2 w 132"/>
                <a:gd name="T25" fmla="*/ 17 h 57"/>
                <a:gd name="T26" fmla="*/ 4 w 132"/>
                <a:gd name="T27" fmla="*/ 16 h 57"/>
                <a:gd name="T28" fmla="*/ 7 w 132"/>
                <a:gd name="T29" fmla="*/ 13 h 57"/>
                <a:gd name="T30" fmla="*/ 10 w 132"/>
                <a:gd name="T31" fmla="*/ 11 h 57"/>
                <a:gd name="T32" fmla="*/ 13 w 132"/>
                <a:gd name="T33" fmla="*/ 8 h 57"/>
                <a:gd name="T34" fmla="*/ 21 w 132"/>
                <a:gd name="T35" fmla="*/ 4 h 57"/>
                <a:gd name="T36" fmla="*/ 32 w 132"/>
                <a:gd name="T37" fmla="*/ 2 h 57"/>
                <a:gd name="T38" fmla="*/ 43 w 132"/>
                <a:gd name="T39" fmla="*/ 0 h 57"/>
                <a:gd name="T40" fmla="*/ 55 w 132"/>
                <a:gd name="T41" fmla="*/ 0 h 57"/>
                <a:gd name="T42" fmla="*/ 69 w 132"/>
                <a:gd name="T43" fmla="*/ 0 h 57"/>
                <a:gd name="T44" fmla="*/ 82 w 132"/>
                <a:gd name="T45" fmla="*/ 2 h 57"/>
                <a:gd name="T46" fmla="*/ 94 w 132"/>
                <a:gd name="T47" fmla="*/ 4 h 57"/>
                <a:gd name="T48" fmla="*/ 105 w 132"/>
                <a:gd name="T49" fmla="*/ 8 h 57"/>
                <a:gd name="T50" fmla="*/ 115 w 132"/>
                <a:gd name="T51" fmla="*/ 13 h 57"/>
                <a:gd name="T52" fmla="*/ 122 w 132"/>
                <a:gd name="T53" fmla="*/ 17 h 57"/>
                <a:gd name="T54" fmla="*/ 125 w 132"/>
                <a:gd name="T55" fmla="*/ 20 h 57"/>
                <a:gd name="T56" fmla="*/ 128 w 132"/>
                <a:gd name="T57" fmla="*/ 23 h 57"/>
                <a:gd name="T58" fmla="*/ 132 w 132"/>
                <a:gd name="T59" fmla="*/ 28 h 57"/>
                <a:gd name="T60" fmla="*/ 132 w 132"/>
                <a:gd name="T61" fmla="*/ 31 h 57"/>
                <a:gd name="T62" fmla="*/ 132 w 132"/>
                <a:gd name="T63" fmla="*/ 34 h 57"/>
                <a:gd name="T64" fmla="*/ 132 w 132"/>
                <a:gd name="T65" fmla="*/ 37 h 57"/>
                <a:gd name="T66" fmla="*/ 130 w 132"/>
                <a:gd name="T67" fmla="*/ 41 h 57"/>
                <a:gd name="T68" fmla="*/ 128 w 132"/>
                <a:gd name="T69" fmla="*/ 42 h 57"/>
                <a:gd name="T70" fmla="*/ 125 w 132"/>
                <a:gd name="T71" fmla="*/ 45 h 57"/>
                <a:gd name="T72" fmla="*/ 122 w 132"/>
                <a:gd name="T73" fmla="*/ 47 h 57"/>
                <a:gd name="T74" fmla="*/ 119 w 132"/>
                <a:gd name="T75" fmla="*/ 50 h 57"/>
                <a:gd name="T76" fmla="*/ 111 w 132"/>
                <a:gd name="T77" fmla="*/ 52 h 57"/>
                <a:gd name="T78" fmla="*/ 100 w 132"/>
                <a:gd name="T79" fmla="*/ 56 h 57"/>
                <a:gd name="T80" fmla="*/ 89 w 132"/>
                <a:gd name="T81" fmla="*/ 57 h 57"/>
                <a:gd name="T82" fmla="*/ 77 w 132"/>
                <a:gd name="T83" fmla="*/ 57 h 57"/>
                <a:gd name="T84" fmla="*/ 63 w 132"/>
                <a:gd name="T85" fmla="*/ 57 h 5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2"/>
                <a:gd name="T130" fmla="*/ 0 h 57"/>
                <a:gd name="T131" fmla="*/ 132 w 132"/>
                <a:gd name="T132" fmla="*/ 57 h 5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2" h="57">
                  <a:moveTo>
                    <a:pt x="63" y="57"/>
                  </a:moveTo>
                  <a:lnTo>
                    <a:pt x="50" y="56"/>
                  </a:lnTo>
                  <a:lnTo>
                    <a:pt x="38" y="53"/>
                  </a:lnTo>
                  <a:lnTo>
                    <a:pt x="27" y="50"/>
                  </a:lnTo>
                  <a:lnTo>
                    <a:pt x="17" y="45"/>
                  </a:lnTo>
                  <a:lnTo>
                    <a:pt x="10" y="41"/>
                  </a:lnTo>
                  <a:lnTo>
                    <a:pt x="7" y="37"/>
                  </a:lnTo>
                  <a:lnTo>
                    <a:pt x="5" y="34"/>
                  </a:lnTo>
                  <a:lnTo>
                    <a:pt x="0" y="30"/>
                  </a:lnTo>
                  <a:lnTo>
                    <a:pt x="0" y="26"/>
                  </a:lnTo>
                  <a:lnTo>
                    <a:pt x="0" y="23"/>
                  </a:lnTo>
                  <a:lnTo>
                    <a:pt x="0" y="21"/>
                  </a:lnTo>
                  <a:lnTo>
                    <a:pt x="2" y="17"/>
                  </a:lnTo>
                  <a:lnTo>
                    <a:pt x="4" y="16"/>
                  </a:lnTo>
                  <a:lnTo>
                    <a:pt x="7" y="13"/>
                  </a:lnTo>
                  <a:lnTo>
                    <a:pt x="10" y="11"/>
                  </a:lnTo>
                  <a:lnTo>
                    <a:pt x="13" y="8"/>
                  </a:lnTo>
                  <a:lnTo>
                    <a:pt x="21" y="4"/>
                  </a:lnTo>
                  <a:lnTo>
                    <a:pt x="32" y="2"/>
                  </a:lnTo>
                  <a:lnTo>
                    <a:pt x="43" y="0"/>
                  </a:lnTo>
                  <a:lnTo>
                    <a:pt x="55" y="0"/>
                  </a:lnTo>
                  <a:lnTo>
                    <a:pt x="69" y="0"/>
                  </a:lnTo>
                  <a:lnTo>
                    <a:pt x="82" y="2"/>
                  </a:lnTo>
                  <a:lnTo>
                    <a:pt x="94" y="4"/>
                  </a:lnTo>
                  <a:lnTo>
                    <a:pt x="105" y="8"/>
                  </a:lnTo>
                  <a:lnTo>
                    <a:pt x="115" y="13"/>
                  </a:lnTo>
                  <a:lnTo>
                    <a:pt x="122" y="17"/>
                  </a:lnTo>
                  <a:lnTo>
                    <a:pt x="125" y="20"/>
                  </a:lnTo>
                  <a:lnTo>
                    <a:pt x="128" y="23"/>
                  </a:lnTo>
                  <a:lnTo>
                    <a:pt x="132" y="28"/>
                  </a:lnTo>
                  <a:lnTo>
                    <a:pt x="132" y="31"/>
                  </a:lnTo>
                  <a:lnTo>
                    <a:pt x="132" y="34"/>
                  </a:lnTo>
                  <a:lnTo>
                    <a:pt x="132" y="37"/>
                  </a:lnTo>
                  <a:lnTo>
                    <a:pt x="130" y="41"/>
                  </a:lnTo>
                  <a:lnTo>
                    <a:pt x="128" y="42"/>
                  </a:lnTo>
                  <a:lnTo>
                    <a:pt x="125" y="45"/>
                  </a:lnTo>
                  <a:lnTo>
                    <a:pt x="122" y="47"/>
                  </a:lnTo>
                  <a:lnTo>
                    <a:pt x="119" y="50"/>
                  </a:lnTo>
                  <a:lnTo>
                    <a:pt x="111" y="52"/>
                  </a:lnTo>
                  <a:lnTo>
                    <a:pt x="100" y="56"/>
                  </a:lnTo>
                  <a:lnTo>
                    <a:pt x="89" y="57"/>
                  </a:lnTo>
                  <a:lnTo>
                    <a:pt x="77" y="57"/>
                  </a:lnTo>
                  <a:lnTo>
                    <a:pt x="63" y="57"/>
                  </a:lnTo>
                  <a:close/>
                </a:path>
              </a:pathLst>
            </a:custGeom>
            <a:solidFill>
              <a:srgbClr val="FFFFFF"/>
            </a:solidFill>
            <a:ln w="9525">
              <a:noFill/>
              <a:round/>
              <a:headEnd/>
              <a:tailEnd/>
            </a:ln>
          </p:spPr>
          <p:txBody>
            <a:bodyPr/>
            <a:lstStyle/>
            <a:p>
              <a:endParaRPr lang="ru-RU"/>
            </a:p>
          </p:txBody>
        </p:sp>
        <p:sp>
          <p:nvSpPr>
            <p:cNvPr id="162579" name="Freeform 4236"/>
            <p:cNvSpPr>
              <a:spLocks/>
            </p:cNvSpPr>
            <p:nvPr/>
          </p:nvSpPr>
          <p:spPr bwMode="auto">
            <a:xfrm>
              <a:off x="3654" y="2417"/>
              <a:ext cx="132" cy="57"/>
            </a:xfrm>
            <a:custGeom>
              <a:avLst/>
              <a:gdLst>
                <a:gd name="T0" fmla="*/ 65 w 132"/>
                <a:gd name="T1" fmla="*/ 57 h 57"/>
                <a:gd name="T2" fmla="*/ 50 w 132"/>
                <a:gd name="T3" fmla="*/ 56 h 57"/>
                <a:gd name="T4" fmla="*/ 38 w 132"/>
                <a:gd name="T5" fmla="*/ 53 h 57"/>
                <a:gd name="T6" fmla="*/ 17 w 132"/>
                <a:gd name="T7" fmla="*/ 45 h 57"/>
                <a:gd name="T8" fmla="*/ 10 w 132"/>
                <a:gd name="T9" fmla="*/ 41 h 57"/>
                <a:gd name="T10" fmla="*/ 5 w 132"/>
                <a:gd name="T11" fmla="*/ 34 h 57"/>
                <a:gd name="T12" fmla="*/ 0 w 132"/>
                <a:gd name="T13" fmla="*/ 23 h 57"/>
                <a:gd name="T14" fmla="*/ 2 w 132"/>
                <a:gd name="T15" fmla="*/ 17 h 57"/>
                <a:gd name="T16" fmla="*/ 7 w 132"/>
                <a:gd name="T17" fmla="*/ 13 h 57"/>
                <a:gd name="T18" fmla="*/ 22 w 132"/>
                <a:gd name="T19" fmla="*/ 4 h 57"/>
                <a:gd name="T20" fmla="*/ 43 w 132"/>
                <a:gd name="T21" fmla="*/ 0 h 57"/>
                <a:gd name="T22" fmla="*/ 69 w 132"/>
                <a:gd name="T23" fmla="*/ 0 h 57"/>
                <a:gd name="T24" fmla="*/ 82 w 132"/>
                <a:gd name="T25" fmla="*/ 2 h 57"/>
                <a:gd name="T26" fmla="*/ 94 w 132"/>
                <a:gd name="T27" fmla="*/ 4 h 57"/>
                <a:gd name="T28" fmla="*/ 115 w 132"/>
                <a:gd name="T29" fmla="*/ 13 h 57"/>
                <a:gd name="T30" fmla="*/ 122 w 132"/>
                <a:gd name="T31" fmla="*/ 17 h 57"/>
                <a:gd name="T32" fmla="*/ 128 w 132"/>
                <a:gd name="T33" fmla="*/ 23 h 57"/>
                <a:gd name="T34" fmla="*/ 132 w 132"/>
                <a:gd name="T35" fmla="*/ 34 h 57"/>
                <a:gd name="T36" fmla="*/ 130 w 132"/>
                <a:gd name="T37" fmla="*/ 41 h 57"/>
                <a:gd name="T38" fmla="*/ 125 w 132"/>
                <a:gd name="T39" fmla="*/ 45 h 57"/>
                <a:gd name="T40" fmla="*/ 111 w 132"/>
                <a:gd name="T41" fmla="*/ 52 h 57"/>
                <a:gd name="T42" fmla="*/ 89 w 132"/>
                <a:gd name="T43" fmla="*/ 57 h 57"/>
                <a:gd name="T44" fmla="*/ 65 w 132"/>
                <a:gd name="T45" fmla="*/ 57 h 5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2"/>
                <a:gd name="T70" fmla="*/ 0 h 57"/>
                <a:gd name="T71" fmla="*/ 132 w 132"/>
                <a:gd name="T72" fmla="*/ 57 h 5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2" h="57">
                  <a:moveTo>
                    <a:pt x="65" y="57"/>
                  </a:moveTo>
                  <a:lnTo>
                    <a:pt x="50" y="56"/>
                  </a:lnTo>
                  <a:lnTo>
                    <a:pt x="38" y="53"/>
                  </a:lnTo>
                  <a:lnTo>
                    <a:pt x="17" y="45"/>
                  </a:lnTo>
                  <a:lnTo>
                    <a:pt x="10" y="41"/>
                  </a:lnTo>
                  <a:lnTo>
                    <a:pt x="5" y="34"/>
                  </a:lnTo>
                  <a:lnTo>
                    <a:pt x="0" y="23"/>
                  </a:lnTo>
                  <a:lnTo>
                    <a:pt x="2" y="17"/>
                  </a:lnTo>
                  <a:lnTo>
                    <a:pt x="7" y="13"/>
                  </a:lnTo>
                  <a:lnTo>
                    <a:pt x="22" y="4"/>
                  </a:lnTo>
                  <a:lnTo>
                    <a:pt x="43" y="0"/>
                  </a:lnTo>
                  <a:lnTo>
                    <a:pt x="69" y="0"/>
                  </a:lnTo>
                  <a:lnTo>
                    <a:pt x="82" y="2"/>
                  </a:lnTo>
                  <a:lnTo>
                    <a:pt x="94" y="4"/>
                  </a:lnTo>
                  <a:lnTo>
                    <a:pt x="115" y="13"/>
                  </a:lnTo>
                  <a:lnTo>
                    <a:pt x="122" y="17"/>
                  </a:lnTo>
                  <a:lnTo>
                    <a:pt x="128" y="23"/>
                  </a:lnTo>
                  <a:lnTo>
                    <a:pt x="132" y="34"/>
                  </a:lnTo>
                  <a:lnTo>
                    <a:pt x="130" y="41"/>
                  </a:lnTo>
                  <a:lnTo>
                    <a:pt x="125" y="45"/>
                  </a:lnTo>
                  <a:lnTo>
                    <a:pt x="111" y="52"/>
                  </a:lnTo>
                  <a:lnTo>
                    <a:pt x="89" y="57"/>
                  </a:lnTo>
                  <a:lnTo>
                    <a:pt x="65" y="57"/>
                  </a:lnTo>
                </a:path>
              </a:pathLst>
            </a:custGeom>
            <a:noFill/>
            <a:ln w="6350" cap="rnd">
              <a:solidFill>
                <a:srgbClr val="000000"/>
              </a:solidFill>
              <a:prstDash val="solid"/>
              <a:round/>
              <a:headEnd/>
              <a:tailEnd/>
            </a:ln>
          </p:spPr>
          <p:txBody>
            <a:bodyPr/>
            <a:lstStyle/>
            <a:p>
              <a:endParaRPr lang="ru-RU"/>
            </a:p>
          </p:txBody>
        </p:sp>
        <p:sp>
          <p:nvSpPr>
            <p:cNvPr id="162580" name="Freeform 4237"/>
            <p:cNvSpPr>
              <a:spLocks/>
            </p:cNvSpPr>
            <p:nvPr/>
          </p:nvSpPr>
          <p:spPr bwMode="auto">
            <a:xfrm>
              <a:off x="3736" y="2378"/>
              <a:ext cx="136" cy="61"/>
            </a:xfrm>
            <a:custGeom>
              <a:avLst/>
              <a:gdLst>
                <a:gd name="T0" fmla="*/ 66 w 136"/>
                <a:gd name="T1" fmla="*/ 59 h 61"/>
                <a:gd name="T2" fmla="*/ 51 w 136"/>
                <a:gd name="T3" fmla="*/ 58 h 61"/>
                <a:gd name="T4" fmla="*/ 39 w 136"/>
                <a:gd name="T5" fmla="*/ 54 h 61"/>
                <a:gd name="T6" fmla="*/ 27 w 136"/>
                <a:gd name="T7" fmla="*/ 52 h 61"/>
                <a:gd name="T8" fmla="*/ 18 w 136"/>
                <a:gd name="T9" fmla="*/ 46 h 61"/>
                <a:gd name="T10" fmla="*/ 10 w 136"/>
                <a:gd name="T11" fmla="*/ 41 h 61"/>
                <a:gd name="T12" fmla="*/ 8 w 136"/>
                <a:gd name="T13" fmla="*/ 40 h 61"/>
                <a:gd name="T14" fmla="*/ 5 w 136"/>
                <a:gd name="T15" fmla="*/ 37 h 61"/>
                <a:gd name="T16" fmla="*/ 1 w 136"/>
                <a:gd name="T17" fmla="*/ 31 h 61"/>
                <a:gd name="T18" fmla="*/ 0 w 136"/>
                <a:gd name="T19" fmla="*/ 27 h 61"/>
                <a:gd name="T20" fmla="*/ 0 w 136"/>
                <a:gd name="T21" fmla="*/ 24 h 61"/>
                <a:gd name="T22" fmla="*/ 1 w 136"/>
                <a:gd name="T23" fmla="*/ 21 h 61"/>
                <a:gd name="T24" fmla="*/ 1 w 136"/>
                <a:gd name="T25" fmla="*/ 19 h 61"/>
                <a:gd name="T26" fmla="*/ 5 w 136"/>
                <a:gd name="T27" fmla="*/ 16 h 61"/>
                <a:gd name="T28" fmla="*/ 7 w 136"/>
                <a:gd name="T29" fmla="*/ 14 h 61"/>
                <a:gd name="T30" fmla="*/ 10 w 136"/>
                <a:gd name="T31" fmla="*/ 11 h 61"/>
                <a:gd name="T32" fmla="*/ 13 w 136"/>
                <a:gd name="T33" fmla="*/ 10 h 61"/>
                <a:gd name="T34" fmla="*/ 22 w 136"/>
                <a:gd name="T35" fmla="*/ 5 h 61"/>
                <a:gd name="T36" fmla="*/ 32 w 136"/>
                <a:gd name="T37" fmla="*/ 3 h 61"/>
                <a:gd name="T38" fmla="*/ 43 w 136"/>
                <a:gd name="T39" fmla="*/ 1 h 61"/>
                <a:gd name="T40" fmla="*/ 56 w 136"/>
                <a:gd name="T41" fmla="*/ 0 h 61"/>
                <a:gd name="T42" fmla="*/ 71 w 136"/>
                <a:gd name="T43" fmla="*/ 1 h 61"/>
                <a:gd name="T44" fmla="*/ 83 w 136"/>
                <a:gd name="T45" fmla="*/ 3 h 61"/>
                <a:gd name="T46" fmla="*/ 96 w 136"/>
                <a:gd name="T47" fmla="*/ 5 h 61"/>
                <a:gd name="T48" fmla="*/ 108 w 136"/>
                <a:gd name="T49" fmla="*/ 10 h 61"/>
                <a:gd name="T50" fmla="*/ 117 w 136"/>
                <a:gd name="T51" fmla="*/ 14 h 61"/>
                <a:gd name="T52" fmla="*/ 125 w 136"/>
                <a:gd name="T53" fmla="*/ 19 h 61"/>
                <a:gd name="T54" fmla="*/ 128 w 136"/>
                <a:gd name="T55" fmla="*/ 21 h 61"/>
                <a:gd name="T56" fmla="*/ 132 w 136"/>
                <a:gd name="T57" fmla="*/ 24 h 61"/>
                <a:gd name="T58" fmla="*/ 135 w 136"/>
                <a:gd name="T59" fmla="*/ 31 h 61"/>
                <a:gd name="T60" fmla="*/ 135 w 136"/>
                <a:gd name="T61" fmla="*/ 33 h 61"/>
                <a:gd name="T62" fmla="*/ 136 w 136"/>
                <a:gd name="T63" fmla="*/ 37 h 61"/>
                <a:gd name="T64" fmla="*/ 135 w 136"/>
                <a:gd name="T65" fmla="*/ 38 h 61"/>
                <a:gd name="T66" fmla="*/ 133 w 136"/>
                <a:gd name="T67" fmla="*/ 41 h 61"/>
                <a:gd name="T68" fmla="*/ 132 w 136"/>
                <a:gd name="T69" fmla="*/ 44 h 61"/>
                <a:gd name="T70" fmla="*/ 130 w 136"/>
                <a:gd name="T71" fmla="*/ 46 h 61"/>
                <a:gd name="T72" fmla="*/ 127 w 136"/>
                <a:gd name="T73" fmla="*/ 50 h 61"/>
                <a:gd name="T74" fmla="*/ 122 w 136"/>
                <a:gd name="T75" fmla="*/ 51 h 61"/>
                <a:gd name="T76" fmla="*/ 114 w 136"/>
                <a:gd name="T77" fmla="*/ 54 h 61"/>
                <a:gd name="T78" fmla="*/ 104 w 136"/>
                <a:gd name="T79" fmla="*/ 58 h 61"/>
                <a:gd name="T80" fmla="*/ 92 w 136"/>
                <a:gd name="T81" fmla="*/ 59 h 61"/>
                <a:gd name="T82" fmla="*/ 79 w 136"/>
                <a:gd name="T83" fmla="*/ 61 h 61"/>
                <a:gd name="T84" fmla="*/ 66 w 136"/>
                <a:gd name="T85" fmla="*/ 59 h 6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6"/>
                <a:gd name="T130" fmla="*/ 0 h 61"/>
                <a:gd name="T131" fmla="*/ 136 w 136"/>
                <a:gd name="T132" fmla="*/ 61 h 6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6" h="61">
                  <a:moveTo>
                    <a:pt x="66" y="59"/>
                  </a:moveTo>
                  <a:lnTo>
                    <a:pt x="51" y="58"/>
                  </a:lnTo>
                  <a:lnTo>
                    <a:pt x="39" y="54"/>
                  </a:lnTo>
                  <a:lnTo>
                    <a:pt x="27" y="52"/>
                  </a:lnTo>
                  <a:lnTo>
                    <a:pt x="18" y="46"/>
                  </a:lnTo>
                  <a:lnTo>
                    <a:pt x="10" y="41"/>
                  </a:lnTo>
                  <a:lnTo>
                    <a:pt x="8" y="40"/>
                  </a:lnTo>
                  <a:lnTo>
                    <a:pt x="5" y="37"/>
                  </a:lnTo>
                  <a:lnTo>
                    <a:pt x="1" y="31"/>
                  </a:lnTo>
                  <a:lnTo>
                    <a:pt x="0" y="27"/>
                  </a:lnTo>
                  <a:lnTo>
                    <a:pt x="0" y="24"/>
                  </a:lnTo>
                  <a:lnTo>
                    <a:pt x="1" y="21"/>
                  </a:lnTo>
                  <a:lnTo>
                    <a:pt x="1" y="19"/>
                  </a:lnTo>
                  <a:lnTo>
                    <a:pt x="5" y="16"/>
                  </a:lnTo>
                  <a:lnTo>
                    <a:pt x="7" y="14"/>
                  </a:lnTo>
                  <a:lnTo>
                    <a:pt x="10" y="11"/>
                  </a:lnTo>
                  <a:lnTo>
                    <a:pt x="13" y="10"/>
                  </a:lnTo>
                  <a:lnTo>
                    <a:pt x="22" y="5"/>
                  </a:lnTo>
                  <a:lnTo>
                    <a:pt x="32" y="3"/>
                  </a:lnTo>
                  <a:lnTo>
                    <a:pt x="43" y="1"/>
                  </a:lnTo>
                  <a:lnTo>
                    <a:pt x="56" y="0"/>
                  </a:lnTo>
                  <a:lnTo>
                    <a:pt x="71" y="1"/>
                  </a:lnTo>
                  <a:lnTo>
                    <a:pt x="83" y="3"/>
                  </a:lnTo>
                  <a:lnTo>
                    <a:pt x="96" y="5"/>
                  </a:lnTo>
                  <a:lnTo>
                    <a:pt x="108" y="10"/>
                  </a:lnTo>
                  <a:lnTo>
                    <a:pt x="117" y="14"/>
                  </a:lnTo>
                  <a:lnTo>
                    <a:pt x="125" y="19"/>
                  </a:lnTo>
                  <a:lnTo>
                    <a:pt x="128" y="21"/>
                  </a:lnTo>
                  <a:lnTo>
                    <a:pt x="132" y="24"/>
                  </a:lnTo>
                  <a:lnTo>
                    <a:pt x="135" y="31"/>
                  </a:lnTo>
                  <a:lnTo>
                    <a:pt x="135" y="33"/>
                  </a:lnTo>
                  <a:lnTo>
                    <a:pt x="136" y="37"/>
                  </a:lnTo>
                  <a:lnTo>
                    <a:pt x="135" y="38"/>
                  </a:lnTo>
                  <a:lnTo>
                    <a:pt x="133" y="41"/>
                  </a:lnTo>
                  <a:lnTo>
                    <a:pt x="132" y="44"/>
                  </a:lnTo>
                  <a:lnTo>
                    <a:pt x="130" y="46"/>
                  </a:lnTo>
                  <a:lnTo>
                    <a:pt x="127" y="50"/>
                  </a:lnTo>
                  <a:lnTo>
                    <a:pt x="122" y="51"/>
                  </a:lnTo>
                  <a:lnTo>
                    <a:pt x="114" y="54"/>
                  </a:lnTo>
                  <a:lnTo>
                    <a:pt x="104" y="58"/>
                  </a:lnTo>
                  <a:lnTo>
                    <a:pt x="92" y="59"/>
                  </a:lnTo>
                  <a:lnTo>
                    <a:pt x="79" y="61"/>
                  </a:lnTo>
                  <a:lnTo>
                    <a:pt x="66" y="59"/>
                  </a:lnTo>
                  <a:close/>
                </a:path>
              </a:pathLst>
            </a:custGeom>
            <a:solidFill>
              <a:srgbClr val="FFFFFF"/>
            </a:solidFill>
            <a:ln w="9525">
              <a:noFill/>
              <a:round/>
              <a:headEnd/>
              <a:tailEnd/>
            </a:ln>
          </p:spPr>
          <p:txBody>
            <a:bodyPr/>
            <a:lstStyle/>
            <a:p>
              <a:endParaRPr lang="ru-RU"/>
            </a:p>
          </p:txBody>
        </p:sp>
        <p:sp>
          <p:nvSpPr>
            <p:cNvPr id="162581" name="Freeform 4238"/>
            <p:cNvSpPr>
              <a:spLocks/>
            </p:cNvSpPr>
            <p:nvPr/>
          </p:nvSpPr>
          <p:spPr bwMode="auto">
            <a:xfrm>
              <a:off x="3736" y="2380"/>
              <a:ext cx="136" cy="57"/>
            </a:xfrm>
            <a:custGeom>
              <a:avLst/>
              <a:gdLst>
                <a:gd name="T0" fmla="*/ 66 w 136"/>
                <a:gd name="T1" fmla="*/ 57 h 57"/>
                <a:gd name="T2" fmla="*/ 51 w 136"/>
                <a:gd name="T3" fmla="*/ 56 h 57"/>
                <a:gd name="T4" fmla="*/ 41 w 136"/>
                <a:gd name="T5" fmla="*/ 52 h 57"/>
                <a:gd name="T6" fmla="*/ 20 w 136"/>
                <a:gd name="T7" fmla="*/ 45 h 57"/>
                <a:gd name="T8" fmla="*/ 11 w 136"/>
                <a:gd name="T9" fmla="*/ 40 h 57"/>
                <a:gd name="T10" fmla="*/ 5 w 136"/>
                <a:gd name="T11" fmla="*/ 35 h 57"/>
                <a:gd name="T12" fmla="*/ 0 w 136"/>
                <a:gd name="T13" fmla="*/ 22 h 57"/>
                <a:gd name="T14" fmla="*/ 3 w 136"/>
                <a:gd name="T15" fmla="*/ 18 h 57"/>
                <a:gd name="T16" fmla="*/ 7 w 136"/>
                <a:gd name="T17" fmla="*/ 11 h 57"/>
                <a:gd name="T18" fmla="*/ 22 w 136"/>
                <a:gd name="T19" fmla="*/ 3 h 57"/>
                <a:gd name="T20" fmla="*/ 45 w 136"/>
                <a:gd name="T21" fmla="*/ 0 h 57"/>
                <a:gd name="T22" fmla="*/ 71 w 136"/>
                <a:gd name="T23" fmla="*/ 0 h 57"/>
                <a:gd name="T24" fmla="*/ 85 w 136"/>
                <a:gd name="T25" fmla="*/ 2 h 57"/>
                <a:gd name="T26" fmla="*/ 96 w 136"/>
                <a:gd name="T27" fmla="*/ 3 h 57"/>
                <a:gd name="T28" fmla="*/ 117 w 136"/>
                <a:gd name="T29" fmla="*/ 11 h 57"/>
                <a:gd name="T30" fmla="*/ 125 w 136"/>
                <a:gd name="T31" fmla="*/ 18 h 57"/>
                <a:gd name="T32" fmla="*/ 132 w 136"/>
                <a:gd name="T33" fmla="*/ 22 h 57"/>
                <a:gd name="T34" fmla="*/ 136 w 136"/>
                <a:gd name="T35" fmla="*/ 33 h 57"/>
                <a:gd name="T36" fmla="*/ 133 w 136"/>
                <a:gd name="T37" fmla="*/ 39 h 57"/>
                <a:gd name="T38" fmla="*/ 130 w 136"/>
                <a:gd name="T39" fmla="*/ 44 h 57"/>
                <a:gd name="T40" fmla="*/ 114 w 136"/>
                <a:gd name="T41" fmla="*/ 52 h 57"/>
                <a:gd name="T42" fmla="*/ 92 w 136"/>
                <a:gd name="T43" fmla="*/ 57 h 57"/>
                <a:gd name="T44" fmla="*/ 66 w 136"/>
                <a:gd name="T45" fmla="*/ 57 h 5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6"/>
                <a:gd name="T70" fmla="*/ 0 h 57"/>
                <a:gd name="T71" fmla="*/ 136 w 136"/>
                <a:gd name="T72" fmla="*/ 57 h 5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6" h="57">
                  <a:moveTo>
                    <a:pt x="66" y="57"/>
                  </a:moveTo>
                  <a:lnTo>
                    <a:pt x="51" y="56"/>
                  </a:lnTo>
                  <a:lnTo>
                    <a:pt x="41" y="52"/>
                  </a:lnTo>
                  <a:lnTo>
                    <a:pt x="20" y="45"/>
                  </a:lnTo>
                  <a:lnTo>
                    <a:pt x="11" y="40"/>
                  </a:lnTo>
                  <a:lnTo>
                    <a:pt x="5" y="35"/>
                  </a:lnTo>
                  <a:lnTo>
                    <a:pt x="0" y="22"/>
                  </a:lnTo>
                  <a:lnTo>
                    <a:pt x="3" y="18"/>
                  </a:lnTo>
                  <a:lnTo>
                    <a:pt x="7" y="11"/>
                  </a:lnTo>
                  <a:lnTo>
                    <a:pt x="22" y="3"/>
                  </a:lnTo>
                  <a:lnTo>
                    <a:pt x="45" y="0"/>
                  </a:lnTo>
                  <a:lnTo>
                    <a:pt x="71" y="0"/>
                  </a:lnTo>
                  <a:lnTo>
                    <a:pt x="85" y="2"/>
                  </a:lnTo>
                  <a:lnTo>
                    <a:pt x="96" y="3"/>
                  </a:lnTo>
                  <a:lnTo>
                    <a:pt x="117" y="11"/>
                  </a:lnTo>
                  <a:lnTo>
                    <a:pt x="125" y="18"/>
                  </a:lnTo>
                  <a:lnTo>
                    <a:pt x="132" y="22"/>
                  </a:lnTo>
                  <a:lnTo>
                    <a:pt x="136" y="33"/>
                  </a:lnTo>
                  <a:lnTo>
                    <a:pt x="133" y="39"/>
                  </a:lnTo>
                  <a:lnTo>
                    <a:pt x="130" y="44"/>
                  </a:lnTo>
                  <a:lnTo>
                    <a:pt x="114" y="52"/>
                  </a:lnTo>
                  <a:lnTo>
                    <a:pt x="92" y="57"/>
                  </a:lnTo>
                  <a:lnTo>
                    <a:pt x="66" y="57"/>
                  </a:lnTo>
                </a:path>
              </a:pathLst>
            </a:custGeom>
            <a:noFill/>
            <a:ln w="6350" cap="rnd">
              <a:solidFill>
                <a:srgbClr val="000000"/>
              </a:solidFill>
              <a:prstDash val="solid"/>
              <a:round/>
              <a:headEnd/>
              <a:tailEnd/>
            </a:ln>
          </p:spPr>
          <p:txBody>
            <a:bodyPr/>
            <a:lstStyle/>
            <a:p>
              <a:endParaRPr lang="ru-RU"/>
            </a:p>
          </p:txBody>
        </p:sp>
        <p:sp>
          <p:nvSpPr>
            <p:cNvPr id="162582" name="Freeform 4239"/>
            <p:cNvSpPr>
              <a:spLocks/>
            </p:cNvSpPr>
            <p:nvPr/>
          </p:nvSpPr>
          <p:spPr bwMode="auto">
            <a:xfrm>
              <a:off x="3832" y="2341"/>
              <a:ext cx="133" cy="57"/>
            </a:xfrm>
            <a:custGeom>
              <a:avLst/>
              <a:gdLst>
                <a:gd name="T0" fmla="*/ 63 w 133"/>
                <a:gd name="T1" fmla="*/ 57 h 57"/>
                <a:gd name="T2" fmla="*/ 51 w 133"/>
                <a:gd name="T3" fmla="*/ 57 h 57"/>
                <a:gd name="T4" fmla="*/ 38 w 133"/>
                <a:gd name="T5" fmla="*/ 53 h 57"/>
                <a:gd name="T6" fmla="*/ 27 w 133"/>
                <a:gd name="T7" fmla="*/ 50 h 57"/>
                <a:gd name="T8" fmla="*/ 17 w 133"/>
                <a:gd name="T9" fmla="*/ 46 h 57"/>
                <a:gd name="T10" fmla="*/ 9 w 133"/>
                <a:gd name="T11" fmla="*/ 41 h 57"/>
                <a:gd name="T12" fmla="*/ 6 w 133"/>
                <a:gd name="T13" fmla="*/ 37 h 57"/>
                <a:gd name="T14" fmla="*/ 3 w 133"/>
                <a:gd name="T15" fmla="*/ 35 h 57"/>
                <a:gd name="T16" fmla="*/ 0 w 133"/>
                <a:gd name="T17" fmla="*/ 30 h 57"/>
                <a:gd name="T18" fmla="*/ 0 w 133"/>
                <a:gd name="T19" fmla="*/ 27 h 57"/>
                <a:gd name="T20" fmla="*/ 0 w 133"/>
                <a:gd name="T21" fmla="*/ 24 h 57"/>
                <a:gd name="T22" fmla="*/ 0 w 133"/>
                <a:gd name="T23" fmla="*/ 21 h 57"/>
                <a:gd name="T24" fmla="*/ 2 w 133"/>
                <a:gd name="T25" fmla="*/ 18 h 57"/>
                <a:gd name="T26" fmla="*/ 3 w 133"/>
                <a:gd name="T27" fmla="*/ 16 h 57"/>
                <a:gd name="T28" fmla="*/ 6 w 133"/>
                <a:gd name="T29" fmla="*/ 13 h 57"/>
                <a:gd name="T30" fmla="*/ 9 w 133"/>
                <a:gd name="T31" fmla="*/ 11 h 57"/>
                <a:gd name="T32" fmla="*/ 13 w 133"/>
                <a:gd name="T33" fmla="*/ 8 h 57"/>
                <a:gd name="T34" fmla="*/ 20 w 133"/>
                <a:gd name="T35" fmla="*/ 5 h 57"/>
                <a:gd name="T36" fmla="*/ 32 w 133"/>
                <a:gd name="T37" fmla="*/ 2 h 57"/>
                <a:gd name="T38" fmla="*/ 43 w 133"/>
                <a:gd name="T39" fmla="*/ 0 h 57"/>
                <a:gd name="T40" fmla="*/ 55 w 133"/>
                <a:gd name="T41" fmla="*/ 0 h 57"/>
                <a:gd name="T42" fmla="*/ 69 w 133"/>
                <a:gd name="T43" fmla="*/ 0 h 57"/>
                <a:gd name="T44" fmla="*/ 82 w 133"/>
                <a:gd name="T45" fmla="*/ 2 h 57"/>
                <a:gd name="T46" fmla="*/ 95 w 133"/>
                <a:gd name="T47" fmla="*/ 5 h 57"/>
                <a:gd name="T48" fmla="*/ 105 w 133"/>
                <a:gd name="T49" fmla="*/ 8 h 57"/>
                <a:gd name="T50" fmla="*/ 115 w 133"/>
                <a:gd name="T51" fmla="*/ 13 h 57"/>
                <a:gd name="T52" fmla="*/ 123 w 133"/>
                <a:gd name="T53" fmla="*/ 18 h 57"/>
                <a:gd name="T54" fmla="*/ 126 w 133"/>
                <a:gd name="T55" fmla="*/ 20 h 57"/>
                <a:gd name="T56" fmla="*/ 128 w 133"/>
                <a:gd name="T57" fmla="*/ 24 h 57"/>
                <a:gd name="T58" fmla="*/ 133 w 133"/>
                <a:gd name="T59" fmla="*/ 28 h 57"/>
                <a:gd name="T60" fmla="*/ 133 w 133"/>
                <a:gd name="T61" fmla="*/ 31 h 57"/>
                <a:gd name="T62" fmla="*/ 133 w 133"/>
                <a:gd name="T63" fmla="*/ 35 h 57"/>
                <a:gd name="T64" fmla="*/ 133 w 133"/>
                <a:gd name="T65" fmla="*/ 37 h 57"/>
                <a:gd name="T66" fmla="*/ 131 w 133"/>
                <a:gd name="T67" fmla="*/ 41 h 57"/>
                <a:gd name="T68" fmla="*/ 129 w 133"/>
                <a:gd name="T69" fmla="*/ 42 h 57"/>
                <a:gd name="T70" fmla="*/ 126 w 133"/>
                <a:gd name="T71" fmla="*/ 46 h 57"/>
                <a:gd name="T72" fmla="*/ 123 w 133"/>
                <a:gd name="T73" fmla="*/ 47 h 57"/>
                <a:gd name="T74" fmla="*/ 120 w 133"/>
                <a:gd name="T75" fmla="*/ 50 h 57"/>
                <a:gd name="T76" fmla="*/ 112 w 133"/>
                <a:gd name="T77" fmla="*/ 53 h 57"/>
                <a:gd name="T78" fmla="*/ 101 w 133"/>
                <a:gd name="T79" fmla="*/ 57 h 57"/>
                <a:gd name="T80" fmla="*/ 90 w 133"/>
                <a:gd name="T81" fmla="*/ 57 h 57"/>
                <a:gd name="T82" fmla="*/ 77 w 133"/>
                <a:gd name="T83" fmla="*/ 57 h 57"/>
                <a:gd name="T84" fmla="*/ 63 w 133"/>
                <a:gd name="T85" fmla="*/ 57 h 5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3"/>
                <a:gd name="T130" fmla="*/ 0 h 57"/>
                <a:gd name="T131" fmla="*/ 133 w 133"/>
                <a:gd name="T132" fmla="*/ 57 h 5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3" h="57">
                  <a:moveTo>
                    <a:pt x="63" y="57"/>
                  </a:moveTo>
                  <a:lnTo>
                    <a:pt x="51" y="57"/>
                  </a:lnTo>
                  <a:lnTo>
                    <a:pt x="38" y="53"/>
                  </a:lnTo>
                  <a:lnTo>
                    <a:pt x="27" y="50"/>
                  </a:lnTo>
                  <a:lnTo>
                    <a:pt x="17" y="46"/>
                  </a:lnTo>
                  <a:lnTo>
                    <a:pt x="9" y="41"/>
                  </a:lnTo>
                  <a:lnTo>
                    <a:pt x="6" y="37"/>
                  </a:lnTo>
                  <a:lnTo>
                    <a:pt x="3" y="35"/>
                  </a:lnTo>
                  <a:lnTo>
                    <a:pt x="0" y="30"/>
                  </a:lnTo>
                  <a:lnTo>
                    <a:pt x="0" y="27"/>
                  </a:lnTo>
                  <a:lnTo>
                    <a:pt x="0" y="24"/>
                  </a:lnTo>
                  <a:lnTo>
                    <a:pt x="0" y="21"/>
                  </a:lnTo>
                  <a:lnTo>
                    <a:pt x="2" y="18"/>
                  </a:lnTo>
                  <a:lnTo>
                    <a:pt x="3" y="16"/>
                  </a:lnTo>
                  <a:lnTo>
                    <a:pt x="6" y="13"/>
                  </a:lnTo>
                  <a:lnTo>
                    <a:pt x="9" y="11"/>
                  </a:lnTo>
                  <a:lnTo>
                    <a:pt x="13" y="8"/>
                  </a:lnTo>
                  <a:lnTo>
                    <a:pt x="20" y="5"/>
                  </a:lnTo>
                  <a:lnTo>
                    <a:pt x="32" y="2"/>
                  </a:lnTo>
                  <a:lnTo>
                    <a:pt x="43" y="0"/>
                  </a:lnTo>
                  <a:lnTo>
                    <a:pt x="55" y="0"/>
                  </a:lnTo>
                  <a:lnTo>
                    <a:pt x="69" y="0"/>
                  </a:lnTo>
                  <a:lnTo>
                    <a:pt x="82" y="2"/>
                  </a:lnTo>
                  <a:lnTo>
                    <a:pt x="95" y="5"/>
                  </a:lnTo>
                  <a:lnTo>
                    <a:pt x="105" y="8"/>
                  </a:lnTo>
                  <a:lnTo>
                    <a:pt x="115" y="13"/>
                  </a:lnTo>
                  <a:lnTo>
                    <a:pt x="123" y="18"/>
                  </a:lnTo>
                  <a:lnTo>
                    <a:pt x="126" y="20"/>
                  </a:lnTo>
                  <a:lnTo>
                    <a:pt x="128" y="24"/>
                  </a:lnTo>
                  <a:lnTo>
                    <a:pt x="133" y="28"/>
                  </a:lnTo>
                  <a:lnTo>
                    <a:pt x="133" y="31"/>
                  </a:lnTo>
                  <a:lnTo>
                    <a:pt x="133" y="35"/>
                  </a:lnTo>
                  <a:lnTo>
                    <a:pt x="133" y="37"/>
                  </a:lnTo>
                  <a:lnTo>
                    <a:pt x="131" y="41"/>
                  </a:lnTo>
                  <a:lnTo>
                    <a:pt x="129" y="42"/>
                  </a:lnTo>
                  <a:lnTo>
                    <a:pt x="126" y="46"/>
                  </a:lnTo>
                  <a:lnTo>
                    <a:pt x="123" y="47"/>
                  </a:lnTo>
                  <a:lnTo>
                    <a:pt x="120" y="50"/>
                  </a:lnTo>
                  <a:lnTo>
                    <a:pt x="112" y="53"/>
                  </a:lnTo>
                  <a:lnTo>
                    <a:pt x="101" y="57"/>
                  </a:lnTo>
                  <a:lnTo>
                    <a:pt x="90" y="57"/>
                  </a:lnTo>
                  <a:lnTo>
                    <a:pt x="77" y="57"/>
                  </a:lnTo>
                  <a:lnTo>
                    <a:pt x="63" y="57"/>
                  </a:lnTo>
                  <a:close/>
                </a:path>
              </a:pathLst>
            </a:custGeom>
            <a:solidFill>
              <a:srgbClr val="FFFFFF"/>
            </a:solidFill>
            <a:ln w="9525">
              <a:noFill/>
              <a:round/>
              <a:headEnd/>
              <a:tailEnd/>
            </a:ln>
          </p:spPr>
          <p:txBody>
            <a:bodyPr/>
            <a:lstStyle/>
            <a:p>
              <a:endParaRPr lang="ru-RU"/>
            </a:p>
          </p:txBody>
        </p:sp>
        <p:sp>
          <p:nvSpPr>
            <p:cNvPr id="162583" name="Freeform 4240"/>
            <p:cNvSpPr>
              <a:spLocks/>
            </p:cNvSpPr>
            <p:nvPr/>
          </p:nvSpPr>
          <p:spPr bwMode="auto">
            <a:xfrm>
              <a:off x="3832" y="2341"/>
              <a:ext cx="133" cy="57"/>
            </a:xfrm>
            <a:custGeom>
              <a:avLst/>
              <a:gdLst>
                <a:gd name="T0" fmla="*/ 63 w 133"/>
                <a:gd name="T1" fmla="*/ 57 h 57"/>
                <a:gd name="T2" fmla="*/ 51 w 133"/>
                <a:gd name="T3" fmla="*/ 57 h 57"/>
                <a:gd name="T4" fmla="*/ 38 w 133"/>
                <a:gd name="T5" fmla="*/ 53 h 57"/>
                <a:gd name="T6" fmla="*/ 17 w 133"/>
                <a:gd name="T7" fmla="*/ 46 h 57"/>
                <a:gd name="T8" fmla="*/ 9 w 133"/>
                <a:gd name="T9" fmla="*/ 41 h 57"/>
                <a:gd name="T10" fmla="*/ 5 w 133"/>
                <a:gd name="T11" fmla="*/ 35 h 57"/>
                <a:gd name="T12" fmla="*/ 0 w 133"/>
                <a:gd name="T13" fmla="*/ 24 h 57"/>
                <a:gd name="T14" fmla="*/ 2 w 133"/>
                <a:gd name="T15" fmla="*/ 18 h 57"/>
                <a:gd name="T16" fmla="*/ 6 w 133"/>
                <a:gd name="T17" fmla="*/ 13 h 57"/>
                <a:gd name="T18" fmla="*/ 20 w 133"/>
                <a:gd name="T19" fmla="*/ 5 h 57"/>
                <a:gd name="T20" fmla="*/ 43 w 133"/>
                <a:gd name="T21" fmla="*/ 0 h 57"/>
                <a:gd name="T22" fmla="*/ 69 w 133"/>
                <a:gd name="T23" fmla="*/ 0 h 57"/>
                <a:gd name="T24" fmla="*/ 82 w 133"/>
                <a:gd name="T25" fmla="*/ 2 h 57"/>
                <a:gd name="T26" fmla="*/ 95 w 133"/>
                <a:gd name="T27" fmla="*/ 5 h 57"/>
                <a:gd name="T28" fmla="*/ 115 w 133"/>
                <a:gd name="T29" fmla="*/ 13 h 57"/>
                <a:gd name="T30" fmla="*/ 123 w 133"/>
                <a:gd name="T31" fmla="*/ 18 h 57"/>
                <a:gd name="T32" fmla="*/ 129 w 133"/>
                <a:gd name="T33" fmla="*/ 24 h 57"/>
                <a:gd name="T34" fmla="*/ 133 w 133"/>
                <a:gd name="T35" fmla="*/ 35 h 57"/>
                <a:gd name="T36" fmla="*/ 131 w 133"/>
                <a:gd name="T37" fmla="*/ 41 h 57"/>
                <a:gd name="T38" fmla="*/ 126 w 133"/>
                <a:gd name="T39" fmla="*/ 46 h 57"/>
                <a:gd name="T40" fmla="*/ 112 w 133"/>
                <a:gd name="T41" fmla="*/ 53 h 57"/>
                <a:gd name="T42" fmla="*/ 90 w 133"/>
                <a:gd name="T43" fmla="*/ 57 h 57"/>
                <a:gd name="T44" fmla="*/ 63 w 133"/>
                <a:gd name="T45" fmla="*/ 57 h 5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3"/>
                <a:gd name="T70" fmla="*/ 0 h 57"/>
                <a:gd name="T71" fmla="*/ 133 w 133"/>
                <a:gd name="T72" fmla="*/ 57 h 5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3" h="57">
                  <a:moveTo>
                    <a:pt x="63" y="57"/>
                  </a:moveTo>
                  <a:lnTo>
                    <a:pt x="51" y="57"/>
                  </a:lnTo>
                  <a:lnTo>
                    <a:pt x="38" y="53"/>
                  </a:lnTo>
                  <a:lnTo>
                    <a:pt x="17" y="46"/>
                  </a:lnTo>
                  <a:lnTo>
                    <a:pt x="9" y="41"/>
                  </a:lnTo>
                  <a:lnTo>
                    <a:pt x="5" y="35"/>
                  </a:lnTo>
                  <a:lnTo>
                    <a:pt x="0" y="24"/>
                  </a:lnTo>
                  <a:lnTo>
                    <a:pt x="2" y="18"/>
                  </a:lnTo>
                  <a:lnTo>
                    <a:pt x="6" y="13"/>
                  </a:lnTo>
                  <a:lnTo>
                    <a:pt x="20" y="5"/>
                  </a:lnTo>
                  <a:lnTo>
                    <a:pt x="43" y="0"/>
                  </a:lnTo>
                  <a:lnTo>
                    <a:pt x="69" y="0"/>
                  </a:lnTo>
                  <a:lnTo>
                    <a:pt x="82" y="2"/>
                  </a:lnTo>
                  <a:lnTo>
                    <a:pt x="95" y="5"/>
                  </a:lnTo>
                  <a:lnTo>
                    <a:pt x="115" y="13"/>
                  </a:lnTo>
                  <a:lnTo>
                    <a:pt x="123" y="18"/>
                  </a:lnTo>
                  <a:lnTo>
                    <a:pt x="129" y="24"/>
                  </a:lnTo>
                  <a:lnTo>
                    <a:pt x="133" y="35"/>
                  </a:lnTo>
                  <a:lnTo>
                    <a:pt x="131" y="41"/>
                  </a:lnTo>
                  <a:lnTo>
                    <a:pt x="126" y="46"/>
                  </a:lnTo>
                  <a:lnTo>
                    <a:pt x="112" y="53"/>
                  </a:lnTo>
                  <a:lnTo>
                    <a:pt x="90" y="57"/>
                  </a:lnTo>
                  <a:lnTo>
                    <a:pt x="63" y="57"/>
                  </a:lnTo>
                </a:path>
              </a:pathLst>
            </a:custGeom>
            <a:noFill/>
            <a:ln w="6350" cap="rnd">
              <a:solidFill>
                <a:srgbClr val="000000"/>
              </a:solidFill>
              <a:prstDash val="solid"/>
              <a:round/>
              <a:headEnd/>
              <a:tailEnd/>
            </a:ln>
          </p:spPr>
          <p:txBody>
            <a:bodyPr/>
            <a:lstStyle/>
            <a:p>
              <a:endParaRPr lang="ru-RU"/>
            </a:p>
          </p:txBody>
        </p:sp>
        <p:sp>
          <p:nvSpPr>
            <p:cNvPr id="162584" name="Freeform 4241"/>
            <p:cNvSpPr>
              <a:spLocks/>
            </p:cNvSpPr>
            <p:nvPr/>
          </p:nvSpPr>
          <p:spPr bwMode="auto">
            <a:xfrm>
              <a:off x="3307" y="2493"/>
              <a:ext cx="134" cy="61"/>
            </a:xfrm>
            <a:custGeom>
              <a:avLst/>
              <a:gdLst>
                <a:gd name="T0" fmla="*/ 64 w 134"/>
                <a:gd name="T1" fmla="*/ 59 h 61"/>
                <a:gd name="T2" fmla="*/ 52 w 134"/>
                <a:gd name="T3" fmla="*/ 58 h 61"/>
                <a:gd name="T4" fmla="*/ 39 w 134"/>
                <a:gd name="T5" fmla="*/ 55 h 61"/>
                <a:gd name="T6" fmla="*/ 28 w 134"/>
                <a:gd name="T7" fmla="*/ 51 h 61"/>
                <a:gd name="T8" fmla="*/ 19 w 134"/>
                <a:gd name="T9" fmla="*/ 46 h 61"/>
                <a:gd name="T10" fmla="*/ 11 w 134"/>
                <a:gd name="T11" fmla="*/ 42 h 61"/>
                <a:gd name="T12" fmla="*/ 7 w 134"/>
                <a:gd name="T13" fmla="*/ 40 h 61"/>
                <a:gd name="T14" fmla="*/ 4 w 134"/>
                <a:gd name="T15" fmla="*/ 37 h 61"/>
                <a:gd name="T16" fmla="*/ 1 w 134"/>
                <a:gd name="T17" fmla="*/ 31 h 61"/>
                <a:gd name="T18" fmla="*/ 0 w 134"/>
                <a:gd name="T19" fmla="*/ 27 h 61"/>
                <a:gd name="T20" fmla="*/ 0 w 134"/>
                <a:gd name="T21" fmla="*/ 25 h 61"/>
                <a:gd name="T22" fmla="*/ 1 w 134"/>
                <a:gd name="T23" fmla="*/ 23 h 61"/>
                <a:gd name="T24" fmla="*/ 3 w 134"/>
                <a:gd name="T25" fmla="*/ 19 h 61"/>
                <a:gd name="T26" fmla="*/ 4 w 134"/>
                <a:gd name="T27" fmla="*/ 16 h 61"/>
                <a:gd name="T28" fmla="*/ 6 w 134"/>
                <a:gd name="T29" fmla="*/ 15 h 61"/>
                <a:gd name="T30" fmla="*/ 9 w 134"/>
                <a:gd name="T31" fmla="*/ 11 h 61"/>
                <a:gd name="T32" fmla="*/ 13 w 134"/>
                <a:gd name="T33" fmla="*/ 10 h 61"/>
                <a:gd name="T34" fmla="*/ 22 w 134"/>
                <a:gd name="T35" fmla="*/ 5 h 61"/>
                <a:gd name="T36" fmla="*/ 32 w 134"/>
                <a:gd name="T37" fmla="*/ 4 h 61"/>
                <a:gd name="T38" fmla="*/ 44 w 134"/>
                <a:gd name="T39" fmla="*/ 2 h 61"/>
                <a:gd name="T40" fmla="*/ 56 w 134"/>
                <a:gd name="T41" fmla="*/ 0 h 61"/>
                <a:gd name="T42" fmla="*/ 69 w 134"/>
                <a:gd name="T43" fmla="*/ 2 h 61"/>
                <a:gd name="T44" fmla="*/ 83 w 134"/>
                <a:gd name="T45" fmla="*/ 4 h 61"/>
                <a:gd name="T46" fmla="*/ 96 w 134"/>
                <a:gd name="T47" fmla="*/ 5 h 61"/>
                <a:gd name="T48" fmla="*/ 107 w 134"/>
                <a:gd name="T49" fmla="*/ 10 h 61"/>
                <a:gd name="T50" fmla="*/ 117 w 134"/>
                <a:gd name="T51" fmla="*/ 15 h 61"/>
                <a:gd name="T52" fmla="*/ 124 w 134"/>
                <a:gd name="T53" fmla="*/ 19 h 61"/>
                <a:gd name="T54" fmla="*/ 126 w 134"/>
                <a:gd name="T55" fmla="*/ 21 h 61"/>
                <a:gd name="T56" fmla="*/ 130 w 134"/>
                <a:gd name="T57" fmla="*/ 24 h 61"/>
                <a:gd name="T58" fmla="*/ 133 w 134"/>
                <a:gd name="T59" fmla="*/ 31 h 61"/>
                <a:gd name="T60" fmla="*/ 134 w 134"/>
                <a:gd name="T61" fmla="*/ 34 h 61"/>
                <a:gd name="T62" fmla="*/ 134 w 134"/>
                <a:gd name="T63" fmla="*/ 37 h 61"/>
                <a:gd name="T64" fmla="*/ 133 w 134"/>
                <a:gd name="T65" fmla="*/ 38 h 61"/>
                <a:gd name="T66" fmla="*/ 133 w 134"/>
                <a:gd name="T67" fmla="*/ 42 h 61"/>
                <a:gd name="T68" fmla="*/ 130 w 134"/>
                <a:gd name="T69" fmla="*/ 45 h 61"/>
                <a:gd name="T70" fmla="*/ 128 w 134"/>
                <a:gd name="T71" fmla="*/ 46 h 61"/>
                <a:gd name="T72" fmla="*/ 124 w 134"/>
                <a:gd name="T73" fmla="*/ 50 h 61"/>
                <a:gd name="T74" fmla="*/ 122 w 134"/>
                <a:gd name="T75" fmla="*/ 51 h 61"/>
                <a:gd name="T76" fmla="*/ 112 w 134"/>
                <a:gd name="T77" fmla="*/ 55 h 61"/>
                <a:gd name="T78" fmla="*/ 103 w 134"/>
                <a:gd name="T79" fmla="*/ 58 h 61"/>
                <a:gd name="T80" fmla="*/ 92 w 134"/>
                <a:gd name="T81" fmla="*/ 59 h 61"/>
                <a:gd name="T82" fmla="*/ 79 w 134"/>
                <a:gd name="T83" fmla="*/ 61 h 61"/>
                <a:gd name="T84" fmla="*/ 64 w 134"/>
                <a:gd name="T85" fmla="*/ 59 h 6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4"/>
                <a:gd name="T130" fmla="*/ 0 h 61"/>
                <a:gd name="T131" fmla="*/ 134 w 134"/>
                <a:gd name="T132" fmla="*/ 61 h 6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4" h="61">
                  <a:moveTo>
                    <a:pt x="64" y="59"/>
                  </a:moveTo>
                  <a:lnTo>
                    <a:pt x="52" y="58"/>
                  </a:lnTo>
                  <a:lnTo>
                    <a:pt x="39" y="55"/>
                  </a:lnTo>
                  <a:lnTo>
                    <a:pt x="28" y="51"/>
                  </a:lnTo>
                  <a:lnTo>
                    <a:pt x="19" y="46"/>
                  </a:lnTo>
                  <a:lnTo>
                    <a:pt x="11" y="42"/>
                  </a:lnTo>
                  <a:lnTo>
                    <a:pt x="7" y="40"/>
                  </a:lnTo>
                  <a:lnTo>
                    <a:pt x="4" y="37"/>
                  </a:lnTo>
                  <a:lnTo>
                    <a:pt x="1" y="31"/>
                  </a:lnTo>
                  <a:lnTo>
                    <a:pt x="0" y="27"/>
                  </a:lnTo>
                  <a:lnTo>
                    <a:pt x="0" y="25"/>
                  </a:lnTo>
                  <a:lnTo>
                    <a:pt x="1" y="23"/>
                  </a:lnTo>
                  <a:lnTo>
                    <a:pt x="3" y="19"/>
                  </a:lnTo>
                  <a:lnTo>
                    <a:pt x="4" y="16"/>
                  </a:lnTo>
                  <a:lnTo>
                    <a:pt x="6" y="15"/>
                  </a:lnTo>
                  <a:lnTo>
                    <a:pt x="9" y="11"/>
                  </a:lnTo>
                  <a:lnTo>
                    <a:pt x="13" y="10"/>
                  </a:lnTo>
                  <a:lnTo>
                    <a:pt x="22" y="5"/>
                  </a:lnTo>
                  <a:lnTo>
                    <a:pt x="32" y="4"/>
                  </a:lnTo>
                  <a:lnTo>
                    <a:pt x="44" y="2"/>
                  </a:lnTo>
                  <a:lnTo>
                    <a:pt x="56" y="0"/>
                  </a:lnTo>
                  <a:lnTo>
                    <a:pt x="69" y="2"/>
                  </a:lnTo>
                  <a:lnTo>
                    <a:pt x="83" y="4"/>
                  </a:lnTo>
                  <a:lnTo>
                    <a:pt x="96" y="5"/>
                  </a:lnTo>
                  <a:lnTo>
                    <a:pt x="107" y="10"/>
                  </a:lnTo>
                  <a:lnTo>
                    <a:pt x="117" y="15"/>
                  </a:lnTo>
                  <a:lnTo>
                    <a:pt x="124" y="19"/>
                  </a:lnTo>
                  <a:lnTo>
                    <a:pt x="126" y="21"/>
                  </a:lnTo>
                  <a:lnTo>
                    <a:pt x="130" y="24"/>
                  </a:lnTo>
                  <a:lnTo>
                    <a:pt x="133" y="31"/>
                  </a:lnTo>
                  <a:lnTo>
                    <a:pt x="134" y="34"/>
                  </a:lnTo>
                  <a:lnTo>
                    <a:pt x="134" y="37"/>
                  </a:lnTo>
                  <a:lnTo>
                    <a:pt x="133" y="38"/>
                  </a:lnTo>
                  <a:lnTo>
                    <a:pt x="133" y="42"/>
                  </a:lnTo>
                  <a:lnTo>
                    <a:pt x="130" y="45"/>
                  </a:lnTo>
                  <a:lnTo>
                    <a:pt x="128" y="46"/>
                  </a:lnTo>
                  <a:lnTo>
                    <a:pt x="124" y="50"/>
                  </a:lnTo>
                  <a:lnTo>
                    <a:pt x="122" y="51"/>
                  </a:lnTo>
                  <a:lnTo>
                    <a:pt x="112" y="55"/>
                  </a:lnTo>
                  <a:lnTo>
                    <a:pt x="103" y="58"/>
                  </a:lnTo>
                  <a:lnTo>
                    <a:pt x="92" y="59"/>
                  </a:lnTo>
                  <a:lnTo>
                    <a:pt x="79" y="61"/>
                  </a:lnTo>
                  <a:lnTo>
                    <a:pt x="64" y="59"/>
                  </a:lnTo>
                  <a:close/>
                </a:path>
              </a:pathLst>
            </a:custGeom>
            <a:solidFill>
              <a:srgbClr val="FFFFFF"/>
            </a:solidFill>
            <a:ln w="9525">
              <a:noFill/>
              <a:round/>
              <a:headEnd/>
              <a:tailEnd/>
            </a:ln>
          </p:spPr>
          <p:txBody>
            <a:bodyPr/>
            <a:lstStyle/>
            <a:p>
              <a:endParaRPr lang="ru-RU"/>
            </a:p>
          </p:txBody>
        </p:sp>
        <p:sp>
          <p:nvSpPr>
            <p:cNvPr id="162585" name="Freeform 4242"/>
            <p:cNvSpPr>
              <a:spLocks/>
            </p:cNvSpPr>
            <p:nvPr/>
          </p:nvSpPr>
          <p:spPr bwMode="auto">
            <a:xfrm>
              <a:off x="3308" y="2495"/>
              <a:ext cx="133" cy="57"/>
            </a:xfrm>
            <a:custGeom>
              <a:avLst/>
              <a:gdLst>
                <a:gd name="T0" fmla="*/ 63 w 133"/>
                <a:gd name="T1" fmla="*/ 57 h 57"/>
                <a:gd name="T2" fmla="*/ 51 w 133"/>
                <a:gd name="T3" fmla="*/ 56 h 57"/>
                <a:gd name="T4" fmla="*/ 38 w 133"/>
                <a:gd name="T5" fmla="*/ 53 h 57"/>
                <a:gd name="T6" fmla="*/ 17 w 133"/>
                <a:gd name="T7" fmla="*/ 44 h 57"/>
                <a:gd name="T8" fmla="*/ 10 w 133"/>
                <a:gd name="T9" fmla="*/ 40 h 57"/>
                <a:gd name="T10" fmla="*/ 3 w 133"/>
                <a:gd name="T11" fmla="*/ 35 h 57"/>
                <a:gd name="T12" fmla="*/ 0 w 133"/>
                <a:gd name="T13" fmla="*/ 23 h 57"/>
                <a:gd name="T14" fmla="*/ 2 w 133"/>
                <a:gd name="T15" fmla="*/ 17 h 57"/>
                <a:gd name="T16" fmla="*/ 6 w 133"/>
                <a:gd name="T17" fmla="*/ 11 h 57"/>
                <a:gd name="T18" fmla="*/ 21 w 133"/>
                <a:gd name="T19" fmla="*/ 3 h 57"/>
                <a:gd name="T20" fmla="*/ 42 w 133"/>
                <a:gd name="T21" fmla="*/ 0 h 57"/>
                <a:gd name="T22" fmla="*/ 68 w 133"/>
                <a:gd name="T23" fmla="*/ 0 h 57"/>
                <a:gd name="T24" fmla="*/ 82 w 133"/>
                <a:gd name="T25" fmla="*/ 2 h 57"/>
                <a:gd name="T26" fmla="*/ 95 w 133"/>
                <a:gd name="T27" fmla="*/ 3 h 57"/>
                <a:gd name="T28" fmla="*/ 116 w 133"/>
                <a:gd name="T29" fmla="*/ 11 h 57"/>
                <a:gd name="T30" fmla="*/ 123 w 133"/>
                <a:gd name="T31" fmla="*/ 17 h 57"/>
                <a:gd name="T32" fmla="*/ 129 w 133"/>
                <a:gd name="T33" fmla="*/ 22 h 57"/>
                <a:gd name="T34" fmla="*/ 133 w 133"/>
                <a:gd name="T35" fmla="*/ 34 h 57"/>
                <a:gd name="T36" fmla="*/ 132 w 133"/>
                <a:gd name="T37" fmla="*/ 40 h 57"/>
                <a:gd name="T38" fmla="*/ 127 w 133"/>
                <a:gd name="T39" fmla="*/ 44 h 57"/>
                <a:gd name="T40" fmla="*/ 111 w 133"/>
                <a:gd name="T41" fmla="*/ 53 h 57"/>
                <a:gd name="T42" fmla="*/ 91 w 133"/>
                <a:gd name="T43" fmla="*/ 57 h 57"/>
                <a:gd name="T44" fmla="*/ 63 w 133"/>
                <a:gd name="T45" fmla="*/ 57 h 5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3"/>
                <a:gd name="T70" fmla="*/ 0 h 57"/>
                <a:gd name="T71" fmla="*/ 133 w 133"/>
                <a:gd name="T72" fmla="*/ 57 h 5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3" h="57">
                  <a:moveTo>
                    <a:pt x="63" y="57"/>
                  </a:moveTo>
                  <a:lnTo>
                    <a:pt x="51" y="56"/>
                  </a:lnTo>
                  <a:lnTo>
                    <a:pt x="38" y="53"/>
                  </a:lnTo>
                  <a:lnTo>
                    <a:pt x="17" y="44"/>
                  </a:lnTo>
                  <a:lnTo>
                    <a:pt x="10" y="40"/>
                  </a:lnTo>
                  <a:lnTo>
                    <a:pt x="3" y="35"/>
                  </a:lnTo>
                  <a:lnTo>
                    <a:pt x="0" y="23"/>
                  </a:lnTo>
                  <a:lnTo>
                    <a:pt x="2" y="17"/>
                  </a:lnTo>
                  <a:lnTo>
                    <a:pt x="6" y="11"/>
                  </a:lnTo>
                  <a:lnTo>
                    <a:pt x="21" y="3"/>
                  </a:lnTo>
                  <a:lnTo>
                    <a:pt x="42" y="0"/>
                  </a:lnTo>
                  <a:lnTo>
                    <a:pt x="68" y="0"/>
                  </a:lnTo>
                  <a:lnTo>
                    <a:pt x="82" y="2"/>
                  </a:lnTo>
                  <a:lnTo>
                    <a:pt x="95" y="3"/>
                  </a:lnTo>
                  <a:lnTo>
                    <a:pt x="116" y="11"/>
                  </a:lnTo>
                  <a:lnTo>
                    <a:pt x="123" y="17"/>
                  </a:lnTo>
                  <a:lnTo>
                    <a:pt x="129" y="22"/>
                  </a:lnTo>
                  <a:lnTo>
                    <a:pt x="133" y="34"/>
                  </a:lnTo>
                  <a:lnTo>
                    <a:pt x="132" y="40"/>
                  </a:lnTo>
                  <a:lnTo>
                    <a:pt x="127" y="44"/>
                  </a:lnTo>
                  <a:lnTo>
                    <a:pt x="111" y="53"/>
                  </a:lnTo>
                  <a:lnTo>
                    <a:pt x="91" y="57"/>
                  </a:lnTo>
                  <a:lnTo>
                    <a:pt x="63" y="57"/>
                  </a:lnTo>
                </a:path>
              </a:pathLst>
            </a:custGeom>
            <a:noFill/>
            <a:ln w="6350" cap="rnd">
              <a:solidFill>
                <a:srgbClr val="000000"/>
              </a:solidFill>
              <a:prstDash val="solid"/>
              <a:round/>
              <a:headEnd/>
              <a:tailEnd/>
            </a:ln>
          </p:spPr>
          <p:txBody>
            <a:bodyPr/>
            <a:lstStyle/>
            <a:p>
              <a:endParaRPr lang="ru-RU"/>
            </a:p>
          </p:txBody>
        </p:sp>
        <p:sp>
          <p:nvSpPr>
            <p:cNvPr id="162586" name="Freeform 4243"/>
            <p:cNvSpPr>
              <a:spLocks/>
            </p:cNvSpPr>
            <p:nvPr/>
          </p:nvSpPr>
          <p:spPr bwMode="auto">
            <a:xfrm>
              <a:off x="3047" y="2510"/>
              <a:ext cx="134" cy="59"/>
            </a:xfrm>
            <a:custGeom>
              <a:avLst/>
              <a:gdLst>
                <a:gd name="T0" fmla="*/ 65 w 134"/>
                <a:gd name="T1" fmla="*/ 59 h 59"/>
                <a:gd name="T2" fmla="*/ 51 w 134"/>
                <a:gd name="T3" fmla="*/ 58 h 59"/>
                <a:gd name="T4" fmla="*/ 39 w 134"/>
                <a:gd name="T5" fmla="*/ 55 h 59"/>
                <a:gd name="T6" fmla="*/ 28 w 134"/>
                <a:gd name="T7" fmla="*/ 51 h 59"/>
                <a:gd name="T8" fmla="*/ 19 w 134"/>
                <a:gd name="T9" fmla="*/ 47 h 59"/>
                <a:gd name="T10" fmla="*/ 11 w 134"/>
                <a:gd name="T11" fmla="*/ 42 h 59"/>
                <a:gd name="T12" fmla="*/ 8 w 134"/>
                <a:gd name="T13" fmla="*/ 38 h 59"/>
                <a:gd name="T14" fmla="*/ 5 w 134"/>
                <a:gd name="T15" fmla="*/ 36 h 59"/>
                <a:gd name="T16" fmla="*/ 2 w 134"/>
                <a:gd name="T17" fmla="*/ 31 h 59"/>
                <a:gd name="T18" fmla="*/ 0 w 134"/>
                <a:gd name="T19" fmla="*/ 28 h 59"/>
                <a:gd name="T20" fmla="*/ 0 w 134"/>
                <a:gd name="T21" fmla="*/ 24 h 59"/>
                <a:gd name="T22" fmla="*/ 2 w 134"/>
                <a:gd name="T23" fmla="*/ 21 h 59"/>
                <a:gd name="T24" fmla="*/ 3 w 134"/>
                <a:gd name="T25" fmla="*/ 18 h 59"/>
                <a:gd name="T26" fmla="*/ 5 w 134"/>
                <a:gd name="T27" fmla="*/ 17 h 59"/>
                <a:gd name="T28" fmla="*/ 6 w 134"/>
                <a:gd name="T29" fmla="*/ 13 h 59"/>
                <a:gd name="T30" fmla="*/ 10 w 134"/>
                <a:gd name="T31" fmla="*/ 12 h 59"/>
                <a:gd name="T32" fmla="*/ 13 w 134"/>
                <a:gd name="T33" fmla="*/ 8 h 59"/>
                <a:gd name="T34" fmla="*/ 22 w 134"/>
                <a:gd name="T35" fmla="*/ 5 h 59"/>
                <a:gd name="T36" fmla="*/ 32 w 134"/>
                <a:gd name="T37" fmla="*/ 2 h 59"/>
                <a:gd name="T38" fmla="*/ 44 w 134"/>
                <a:gd name="T39" fmla="*/ 0 h 59"/>
                <a:gd name="T40" fmla="*/ 56 w 134"/>
                <a:gd name="T41" fmla="*/ 0 h 59"/>
                <a:gd name="T42" fmla="*/ 69 w 134"/>
                <a:gd name="T43" fmla="*/ 0 h 59"/>
                <a:gd name="T44" fmla="*/ 84 w 134"/>
                <a:gd name="T45" fmla="*/ 2 h 59"/>
                <a:gd name="T46" fmla="*/ 95 w 134"/>
                <a:gd name="T47" fmla="*/ 5 h 59"/>
                <a:gd name="T48" fmla="*/ 105 w 134"/>
                <a:gd name="T49" fmla="*/ 8 h 59"/>
                <a:gd name="T50" fmla="*/ 116 w 134"/>
                <a:gd name="T51" fmla="*/ 13 h 59"/>
                <a:gd name="T52" fmla="*/ 123 w 134"/>
                <a:gd name="T53" fmla="*/ 18 h 59"/>
                <a:gd name="T54" fmla="*/ 126 w 134"/>
                <a:gd name="T55" fmla="*/ 21 h 59"/>
                <a:gd name="T56" fmla="*/ 129 w 134"/>
                <a:gd name="T57" fmla="*/ 24 h 59"/>
                <a:gd name="T58" fmla="*/ 133 w 134"/>
                <a:gd name="T59" fmla="*/ 29 h 59"/>
                <a:gd name="T60" fmla="*/ 134 w 134"/>
                <a:gd name="T61" fmla="*/ 32 h 59"/>
                <a:gd name="T62" fmla="*/ 134 w 134"/>
                <a:gd name="T63" fmla="*/ 36 h 59"/>
                <a:gd name="T64" fmla="*/ 133 w 134"/>
                <a:gd name="T65" fmla="*/ 38 h 59"/>
                <a:gd name="T66" fmla="*/ 133 w 134"/>
                <a:gd name="T67" fmla="*/ 42 h 59"/>
                <a:gd name="T68" fmla="*/ 129 w 134"/>
                <a:gd name="T69" fmla="*/ 45 h 59"/>
                <a:gd name="T70" fmla="*/ 128 w 134"/>
                <a:gd name="T71" fmla="*/ 47 h 59"/>
                <a:gd name="T72" fmla="*/ 125 w 134"/>
                <a:gd name="T73" fmla="*/ 49 h 59"/>
                <a:gd name="T74" fmla="*/ 122 w 134"/>
                <a:gd name="T75" fmla="*/ 51 h 59"/>
                <a:gd name="T76" fmla="*/ 112 w 134"/>
                <a:gd name="T77" fmla="*/ 55 h 59"/>
                <a:gd name="T78" fmla="*/ 103 w 134"/>
                <a:gd name="T79" fmla="*/ 58 h 59"/>
                <a:gd name="T80" fmla="*/ 90 w 134"/>
                <a:gd name="T81" fmla="*/ 59 h 59"/>
                <a:gd name="T82" fmla="*/ 77 w 134"/>
                <a:gd name="T83" fmla="*/ 59 h 59"/>
                <a:gd name="T84" fmla="*/ 65 w 134"/>
                <a:gd name="T85" fmla="*/ 59 h 5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4"/>
                <a:gd name="T130" fmla="*/ 0 h 59"/>
                <a:gd name="T131" fmla="*/ 134 w 134"/>
                <a:gd name="T132" fmla="*/ 59 h 5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4" h="59">
                  <a:moveTo>
                    <a:pt x="65" y="59"/>
                  </a:moveTo>
                  <a:lnTo>
                    <a:pt x="51" y="58"/>
                  </a:lnTo>
                  <a:lnTo>
                    <a:pt x="39" y="55"/>
                  </a:lnTo>
                  <a:lnTo>
                    <a:pt x="28" y="51"/>
                  </a:lnTo>
                  <a:lnTo>
                    <a:pt x="19" y="47"/>
                  </a:lnTo>
                  <a:lnTo>
                    <a:pt x="11" y="42"/>
                  </a:lnTo>
                  <a:lnTo>
                    <a:pt x="8" y="38"/>
                  </a:lnTo>
                  <a:lnTo>
                    <a:pt x="5" y="36"/>
                  </a:lnTo>
                  <a:lnTo>
                    <a:pt x="2" y="31"/>
                  </a:lnTo>
                  <a:lnTo>
                    <a:pt x="0" y="28"/>
                  </a:lnTo>
                  <a:lnTo>
                    <a:pt x="0" y="24"/>
                  </a:lnTo>
                  <a:lnTo>
                    <a:pt x="2" y="21"/>
                  </a:lnTo>
                  <a:lnTo>
                    <a:pt x="3" y="18"/>
                  </a:lnTo>
                  <a:lnTo>
                    <a:pt x="5" y="17"/>
                  </a:lnTo>
                  <a:lnTo>
                    <a:pt x="6" y="13"/>
                  </a:lnTo>
                  <a:lnTo>
                    <a:pt x="10" y="12"/>
                  </a:lnTo>
                  <a:lnTo>
                    <a:pt x="13" y="8"/>
                  </a:lnTo>
                  <a:lnTo>
                    <a:pt x="22" y="5"/>
                  </a:lnTo>
                  <a:lnTo>
                    <a:pt x="32" y="2"/>
                  </a:lnTo>
                  <a:lnTo>
                    <a:pt x="44" y="0"/>
                  </a:lnTo>
                  <a:lnTo>
                    <a:pt x="56" y="0"/>
                  </a:lnTo>
                  <a:lnTo>
                    <a:pt x="69" y="0"/>
                  </a:lnTo>
                  <a:lnTo>
                    <a:pt x="84" y="2"/>
                  </a:lnTo>
                  <a:lnTo>
                    <a:pt x="95" y="5"/>
                  </a:lnTo>
                  <a:lnTo>
                    <a:pt x="105" y="8"/>
                  </a:lnTo>
                  <a:lnTo>
                    <a:pt x="116" y="13"/>
                  </a:lnTo>
                  <a:lnTo>
                    <a:pt x="123" y="18"/>
                  </a:lnTo>
                  <a:lnTo>
                    <a:pt x="126" y="21"/>
                  </a:lnTo>
                  <a:lnTo>
                    <a:pt x="129" y="24"/>
                  </a:lnTo>
                  <a:lnTo>
                    <a:pt x="133" y="29"/>
                  </a:lnTo>
                  <a:lnTo>
                    <a:pt x="134" y="32"/>
                  </a:lnTo>
                  <a:lnTo>
                    <a:pt x="134" y="36"/>
                  </a:lnTo>
                  <a:lnTo>
                    <a:pt x="133" y="38"/>
                  </a:lnTo>
                  <a:lnTo>
                    <a:pt x="133" y="42"/>
                  </a:lnTo>
                  <a:lnTo>
                    <a:pt x="129" y="45"/>
                  </a:lnTo>
                  <a:lnTo>
                    <a:pt x="128" y="47"/>
                  </a:lnTo>
                  <a:lnTo>
                    <a:pt x="125" y="49"/>
                  </a:lnTo>
                  <a:lnTo>
                    <a:pt x="122" y="51"/>
                  </a:lnTo>
                  <a:lnTo>
                    <a:pt x="112" y="55"/>
                  </a:lnTo>
                  <a:lnTo>
                    <a:pt x="103" y="58"/>
                  </a:lnTo>
                  <a:lnTo>
                    <a:pt x="90" y="59"/>
                  </a:lnTo>
                  <a:lnTo>
                    <a:pt x="77" y="59"/>
                  </a:lnTo>
                  <a:lnTo>
                    <a:pt x="65" y="59"/>
                  </a:lnTo>
                  <a:close/>
                </a:path>
              </a:pathLst>
            </a:custGeom>
            <a:solidFill>
              <a:srgbClr val="FFFFFF"/>
            </a:solidFill>
            <a:ln w="9525">
              <a:noFill/>
              <a:round/>
              <a:headEnd/>
              <a:tailEnd/>
            </a:ln>
          </p:spPr>
          <p:txBody>
            <a:bodyPr/>
            <a:lstStyle/>
            <a:p>
              <a:endParaRPr lang="ru-RU"/>
            </a:p>
          </p:txBody>
        </p:sp>
        <p:sp>
          <p:nvSpPr>
            <p:cNvPr id="162587" name="Freeform 4244"/>
            <p:cNvSpPr>
              <a:spLocks/>
            </p:cNvSpPr>
            <p:nvPr/>
          </p:nvSpPr>
          <p:spPr bwMode="auto">
            <a:xfrm>
              <a:off x="3047" y="2510"/>
              <a:ext cx="134" cy="59"/>
            </a:xfrm>
            <a:custGeom>
              <a:avLst/>
              <a:gdLst>
                <a:gd name="T0" fmla="*/ 65 w 134"/>
                <a:gd name="T1" fmla="*/ 59 h 59"/>
                <a:gd name="T2" fmla="*/ 52 w 134"/>
                <a:gd name="T3" fmla="*/ 58 h 59"/>
                <a:gd name="T4" fmla="*/ 39 w 134"/>
                <a:gd name="T5" fmla="*/ 55 h 59"/>
                <a:gd name="T6" fmla="*/ 19 w 134"/>
                <a:gd name="T7" fmla="*/ 47 h 59"/>
                <a:gd name="T8" fmla="*/ 11 w 134"/>
                <a:gd name="T9" fmla="*/ 42 h 59"/>
                <a:gd name="T10" fmla="*/ 5 w 134"/>
                <a:gd name="T11" fmla="*/ 36 h 59"/>
                <a:gd name="T12" fmla="*/ 0 w 134"/>
                <a:gd name="T13" fmla="*/ 24 h 59"/>
                <a:gd name="T14" fmla="*/ 3 w 134"/>
                <a:gd name="T15" fmla="*/ 18 h 59"/>
                <a:gd name="T16" fmla="*/ 6 w 134"/>
                <a:gd name="T17" fmla="*/ 13 h 59"/>
                <a:gd name="T18" fmla="*/ 22 w 134"/>
                <a:gd name="T19" fmla="*/ 5 h 59"/>
                <a:gd name="T20" fmla="*/ 44 w 134"/>
                <a:gd name="T21" fmla="*/ 0 h 59"/>
                <a:gd name="T22" fmla="*/ 69 w 134"/>
                <a:gd name="T23" fmla="*/ 0 h 59"/>
                <a:gd name="T24" fmla="*/ 84 w 134"/>
                <a:gd name="T25" fmla="*/ 2 h 59"/>
                <a:gd name="T26" fmla="*/ 96 w 134"/>
                <a:gd name="T27" fmla="*/ 5 h 59"/>
                <a:gd name="T28" fmla="*/ 116 w 134"/>
                <a:gd name="T29" fmla="*/ 13 h 59"/>
                <a:gd name="T30" fmla="*/ 125 w 134"/>
                <a:gd name="T31" fmla="*/ 18 h 59"/>
                <a:gd name="T32" fmla="*/ 129 w 134"/>
                <a:gd name="T33" fmla="*/ 24 h 59"/>
                <a:gd name="T34" fmla="*/ 134 w 134"/>
                <a:gd name="T35" fmla="*/ 36 h 59"/>
                <a:gd name="T36" fmla="*/ 133 w 134"/>
                <a:gd name="T37" fmla="*/ 42 h 59"/>
                <a:gd name="T38" fmla="*/ 128 w 134"/>
                <a:gd name="T39" fmla="*/ 47 h 59"/>
                <a:gd name="T40" fmla="*/ 112 w 134"/>
                <a:gd name="T41" fmla="*/ 55 h 59"/>
                <a:gd name="T42" fmla="*/ 92 w 134"/>
                <a:gd name="T43" fmla="*/ 59 h 59"/>
                <a:gd name="T44" fmla="*/ 65 w 134"/>
                <a:gd name="T45" fmla="*/ 59 h 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4"/>
                <a:gd name="T70" fmla="*/ 0 h 59"/>
                <a:gd name="T71" fmla="*/ 134 w 134"/>
                <a:gd name="T72" fmla="*/ 59 h 5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4" h="59">
                  <a:moveTo>
                    <a:pt x="65" y="59"/>
                  </a:moveTo>
                  <a:lnTo>
                    <a:pt x="52" y="58"/>
                  </a:lnTo>
                  <a:lnTo>
                    <a:pt x="39" y="55"/>
                  </a:lnTo>
                  <a:lnTo>
                    <a:pt x="19" y="47"/>
                  </a:lnTo>
                  <a:lnTo>
                    <a:pt x="11" y="42"/>
                  </a:lnTo>
                  <a:lnTo>
                    <a:pt x="5" y="36"/>
                  </a:lnTo>
                  <a:lnTo>
                    <a:pt x="0" y="24"/>
                  </a:lnTo>
                  <a:lnTo>
                    <a:pt x="3" y="18"/>
                  </a:lnTo>
                  <a:lnTo>
                    <a:pt x="6" y="13"/>
                  </a:lnTo>
                  <a:lnTo>
                    <a:pt x="22" y="5"/>
                  </a:lnTo>
                  <a:lnTo>
                    <a:pt x="44" y="0"/>
                  </a:lnTo>
                  <a:lnTo>
                    <a:pt x="69" y="0"/>
                  </a:lnTo>
                  <a:lnTo>
                    <a:pt x="84" y="2"/>
                  </a:lnTo>
                  <a:lnTo>
                    <a:pt x="96" y="5"/>
                  </a:lnTo>
                  <a:lnTo>
                    <a:pt x="116" y="13"/>
                  </a:lnTo>
                  <a:lnTo>
                    <a:pt x="125" y="18"/>
                  </a:lnTo>
                  <a:lnTo>
                    <a:pt x="129" y="24"/>
                  </a:lnTo>
                  <a:lnTo>
                    <a:pt x="134" y="36"/>
                  </a:lnTo>
                  <a:lnTo>
                    <a:pt x="133" y="42"/>
                  </a:lnTo>
                  <a:lnTo>
                    <a:pt x="128" y="47"/>
                  </a:lnTo>
                  <a:lnTo>
                    <a:pt x="112" y="55"/>
                  </a:lnTo>
                  <a:lnTo>
                    <a:pt x="92" y="59"/>
                  </a:lnTo>
                  <a:lnTo>
                    <a:pt x="65" y="59"/>
                  </a:lnTo>
                </a:path>
              </a:pathLst>
            </a:custGeom>
            <a:noFill/>
            <a:ln w="6350" cap="rnd">
              <a:solidFill>
                <a:srgbClr val="000000"/>
              </a:solidFill>
              <a:prstDash val="solid"/>
              <a:round/>
              <a:headEnd/>
              <a:tailEnd/>
            </a:ln>
          </p:spPr>
          <p:txBody>
            <a:bodyPr/>
            <a:lstStyle/>
            <a:p>
              <a:endParaRPr lang="ru-RU"/>
            </a:p>
          </p:txBody>
        </p:sp>
        <p:sp>
          <p:nvSpPr>
            <p:cNvPr id="162588" name="Freeform 4245"/>
            <p:cNvSpPr>
              <a:spLocks/>
            </p:cNvSpPr>
            <p:nvPr/>
          </p:nvSpPr>
          <p:spPr bwMode="auto">
            <a:xfrm>
              <a:off x="2920" y="2518"/>
              <a:ext cx="136" cy="60"/>
            </a:xfrm>
            <a:custGeom>
              <a:avLst/>
              <a:gdLst>
                <a:gd name="T0" fmla="*/ 69 w 136"/>
                <a:gd name="T1" fmla="*/ 60 h 60"/>
                <a:gd name="T2" fmla="*/ 54 w 136"/>
                <a:gd name="T3" fmla="*/ 58 h 60"/>
                <a:gd name="T4" fmla="*/ 42 w 136"/>
                <a:gd name="T5" fmla="*/ 56 h 60"/>
                <a:gd name="T6" fmla="*/ 31 w 136"/>
                <a:gd name="T7" fmla="*/ 53 h 60"/>
                <a:gd name="T8" fmla="*/ 21 w 136"/>
                <a:gd name="T9" fmla="*/ 50 h 60"/>
                <a:gd name="T10" fmla="*/ 12 w 136"/>
                <a:gd name="T11" fmla="*/ 45 h 60"/>
                <a:gd name="T12" fmla="*/ 5 w 136"/>
                <a:gd name="T13" fmla="*/ 41 h 60"/>
                <a:gd name="T14" fmla="*/ 3 w 136"/>
                <a:gd name="T15" fmla="*/ 37 h 60"/>
                <a:gd name="T16" fmla="*/ 1 w 136"/>
                <a:gd name="T17" fmla="*/ 35 h 60"/>
                <a:gd name="T18" fmla="*/ 0 w 136"/>
                <a:gd name="T19" fmla="*/ 32 h 60"/>
                <a:gd name="T20" fmla="*/ 0 w 136"/>
                <a:gd name="T21" fmla="*/ 29 h 60"/>
                <a:gd name="T22" fmla="*/ 1 w 136"/>
                <a:gd name="T23" fmla="*/ 22 h 60"/>
                <a:gd name="T24" fmla="*/ 3 w 136"/>
                <a:gd name="T25" fmla="*/ 20 h 60"/>
                <a:gd name="T26" fmla="*/ 5 w 136"/>
                <a:gd name="T27" fmla="*/ 18 h 60"/>
                <a:gd name="T28" fmla="*/ 8 w 136"/>
                <a:gd name="T29" fmla="*/ 14 h 60"/>
                <a:gd name="T30" fmla="*/ 12 w 136"/>
                <a:gd name="T31" fmla="*/ 13 h 60"/>
                <a:gd name="T32" fmla="*/ 19 w 136"/>
                <a:gd name="T33" fmla="*/ 8 h 60"/>
                <a:gd name="T34" fmla="*/ 31 w 136"/>
                <a:gd name="T35" fmla="*/ 5 h 60"/>
                <a:gd name="T36" fmla="*/ 42 w 136"/>
                <a:gd name="T37" fmla="*/ 1 h 60"/>
                <a:gd name="T38" fmla="*/ 54 w 136"/>
                <a:gd name="T39" fmla="*/ 0 h 60"/>
                <a:gd name="T40" fmla="*/ 67 w 136"/>
                <a:gd name="T41" fmla="*/ 0 h 60"/>
                <a:gd name="T42" fmla="*/ 82 w 136"/>
                <a:gd name="T43" fmla="*/ 0 h 60"/>
                <a:gd name="T44" fmla="*/ 94 w 136"/>
                <a:gd name="T45" fmla="*/ 1 h 60"/>
                <a:gd name="T46" fmla="*/ 106 w 136"/>
                <a:gd name="T47" fmla="*/ 5 h 60"/>
                <a:gd name="T48" fmla="*/ 115 w 136"/>
                <a:gd name="T49" fmla="*/ 8 h 60"/>
                <a:gd name="T50" fmla="*/ 125 w 136"/>
                <a:gd name="T51" fmla="*/ 13 h 60"/>
                <a:gd name="T52" fmla="*/ 130 w 136"/>
                <a:gd name="T53" fmla="*/ 18 h 60"/>
                <a:gd name="T54" fmla="*/ 133 w 136"/>
                <a:gd name="T55" fmla="*/ 21 h 60"/>
                <a:gd name="T56" fmla="*/ 134 w 136"/>
                <a:gd name="T57" fmla="*/ 24 h 60"/>
                <a:gd name="T58" fmla="*/ 136 w 136"/>
                <a:gd name="T59" fmla="*/ 27 h 60"/>
                <a:gd name="T60" fmla="*/ 136 w 136"/>
                <a:gd name="T61" fmla="*/ 31 h 60"/>
                <a:gd name="T62" fmla="*/ 134 w 136"/>
                <a:gd name="T63" fmla="*/ 35 h 60"/>
                <a:gd name="T64" fmla="*/ 133 w 136"/>
                <a:gd name="T65" fmla="*/ 39 h 60"/>
                <a:gd name="T66" fmla="*/ 132 w 136"/>
                <a:gd name="T67" fmla="*/ 42 h 60"/>
                <a:gd name="T68" fmla="*/ 128 w 136"/>
                <a:gd name="T69" fmla="*/ 43 h 60"/>
                <a:gd name="T70" fmla="*/ 125 w 136"/>
                <a:gd name="T71" fmla="*/ 46 h 60"/>
                <a:gd name="T72" fmla="*/ 117 w 136"/>
                <a:gd name="T73" fmla="*/ 50 h 60"/>
                <a:gd name="T74" fmla="*/ 106 w 136"/>
                <a:gd name="T75" fmla="*/ 54 h 60"/>
                <a:gd name="T76" fmla="*/ 94 w 136"/>
                <a:gd name="T77" fmla="*/ 56 h 60"/>
                <a:gd name="T78" fmla="*/ 82 w 136"/>
                <a:gd name="T79" fmla="*/ 58 h 60"/>
                <a:gd name="T80" fmla="*/ 69 w 136"/>
                <a:gd name="T81" fmla="*/ 60 h 6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6"/>
                <a:gd name="T124" fmla="*/ 0 h 60"/>
                <a:gd name="T125" fmla="*/ 136 w 136"/>
                <a:gd name="T126" fmla="*/ 60 h 6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6" h="60">
                  <a:moveTo>
                    <a:pt x="69" y="60"/>
                  </a:moveTo>
                  <a:lnTo>
                    <a:pt x="54" y="58"/>
                  </a:lnTo>
                  <a:lnTo>
                    <a:pt x="42" y="56"/>
                  </a:lnTo>
                  <a:lnTo>
                    <a:pt x="31" y="53"/>
                  </a:lnTo>
                  <a:lnTo>
                    <a:pt x="21" y="50"/>
                  </a:lnTo>
                  <a:lnTo>
                    <a:pt x="12" y="45"/>
                  </a:lnTo>
                  <a:lnTo>
                    <a:pt x="5" y="41"/>
                  </a:lnTo>
                  <a:lnTo>
                    <a:pt x="3" y="37"/>
                  </a:lnTo>
                  <a:lnTo>
                    <a:pt x="1" y="35"/>
                  </a:lnTo>
                  <a:lnTo>
                    <a:pt x="0" y="32"/>
                  </a:lnTo>
                  <a:lnTo>
                    <a:pt x="0" y="29"/>
                  </a:lnTo>
                  <a:lnTo>
                    <a:pt x="1" y="22"/>
                  </a:lnTo>
                  <a:lnTo>
                    <a:pt x="3" y="20"/>
                  </a:lnTo>
                  <a:lnTo>
                    <a:pt x="5" y="18"/>
                  </a:lnTo>
                  <a:lnTo>
                    <a:pt x="8" y="14"/>
                  </a:lnTo>
                  <a:lnTo>
                    <a:pt x="12" y="13"/>
                  </a:lnTo>
                  <a:lnTo>
                    <a:pt x="19" y="8"/>
                  </a:lnTo>
                  <a:lnTo>
                    <a:pt x="31" y="5"/>
                  </a:lnTo>
                  <a:lnTo>
                    <a:pt x="42" y="1"/>
                  </a:lnTo>
                  <a:lnTo>
                    <a:pt x="54" y="0"/>
                  </a:lnTo>
                  <a:lnTo>
                    <a:pt x="67" y="0"/>
                  </a:lnTo>
                  <a:lnTo>
                    <a:pt x="82" y="0"/>
                  </a:lnTo>
                  <a:lnTo>
                    <a:pt x="94" y="1"/>
                  </a:lnTo>
                  <a:lnTo>
                    <a:pt x="106" y="5"/>
                  </a:lnTo>
                  <a:lnTo>
                    <a:pt x="115" y="8"/>
                  </a:lnTo>
                  <a:lnTo>
                    <a:pt x="125" y="13"/>
                  </a:lnTo>
                  <a:lnTo>
                    <a:pt x="130" y="18"/>
                  </a:lnTo>
                  <a:lnTo>
                    <a:pt x="133" y="21"/>
                  </a:lnTo>
                  <a:lnTo>
                    <a:pt x="134" y="24"/>
                  </a:lnTo>
                  <a:lnTo>
                    <a:pt x="136" y="27"/>
                  </a:lnTo>
                  <a:lnTo>
                    <a:pt x="136" y="31"/>
                  </a:lnTo>
                  <a:lnTo>
                    <a:pt x="134" y="35"/>
                  </a:lnTo>
                  <a:lnTo>
                    <a:pt x="133" y="39"/>
                  </a:lnTo>
                  <a:lnTo>
                    <a:pt x="132" y="42"/>
                  </a:lnTo>
                  <a:lnTo>
                    <a:pt x="128" y="43"/>
                  </a:lnTo>
                  <a:lnTo>
                    <a:pt x="125" y="46"/>
                  </a:lnTo>
                  <a:lnTo>
                    <a:pt x="117" y="50"/>
                  </a:lnTo>
                  <a:lnTo>
                    <a:pt x="106" y="54"/>
                  </a:lnTo>
                  <a:lnTo>
                    <a:pt x="94" y="56"/>
                  </a:lnTo>
                  <a:lnTo>
                    <a:pt x="82" y="58"/>
                  </a:lnTo>
                  <a:lnTo>
                    <a:pt x="69" y="60"/>
                  </a:lnTo>
                  <a:close/>
                </a:path>
              </a:pathLst>
            </a:custGeom>
            <a:solidFill>
              <a:srgbClr val="FFFFFF"/>
            </a:solidFill>
            <a:ln w="9525">
              <a:noFill/>
              <a:round/>
              <a:headEnd/>
              <a:tailEnd/>
            </a:ln>
          </p:spPr>
          <p:txBody>
            <a:bodyPr/>
            <a:lstStyle/>
            <a:p>
              <a:endParaRPr lang="ru-RU"/>
            </a:p>
          </p:txBody>
        </p:sp>
        <p:sp>
          <p:nvSpPr>
            <p:cNvPr id="162589" name="Freeform 4246"/>
            <p:cNvSpPr>
              <a:spLocks/>
            </p:cNvSpPr>
            <p:nvPr/>
          </p:nvSpPr>
          <p:spPr bwMode="auto">
            <a:xfrm>
              <a:off x="2920" y="2518"/>
              <a:ext cx="136" cy="58"/>
            </a:xfrm>
            <a:custGeom>
              <a:avLst/>
              <a:gdLst>
                <a:gd name="T0" fmla="*/ 69 w 136"/>
                <a:gd name="T1" fmla="*/ 58 h 58"/>
                <a:gd name="T2" fmla="*/ 42 w 136"/>
                <a:gd name="T3" fmla="*/ 56 h 58"/>
                <a:gd name="T4" fmla="*/ 21 w 136"/>
                <a:gd name="T5" fmla="*/ 50 h 58"/>
                <a:gd name="T6" fmla="*/ 6 w 136"/>
                <a:gd name="T7" fmla="*/ 41 h 58"/>
                <a:gd name="T8" fmla="*/ 0 w 136"/>
                <a:gd name="T9" fmla="*/ 29 h 58"/>
                <a:gd name="T10" fmla="*/ 5 w 136"/>
                <a:gd name="T11" fmla="*/ 18 h 58"/>
                <a:gd name="T12" fmla="*/ 21 w 136"/>
                <a:gd name="T13" fmla="*/ 8 h 58"/>
                <a:gd name="T14" fmla="*/ 42 w 136"/>
                <a:gd name="T15" fmla="*/ 1 h 58"/>
                <a:gd name="T16" fmla="*/ 67 w 136"/>
                <a:gd name="T17" fmla="*/ 0 h 58"/>
                <a:gd name="T18" fmla="*/ 94 w 136"/>
                <a:gd name="T19" fmla="*/ 1 h 58"/>
                <a:gd name="T20" fmla="*/ 115 w 136"/>
                <a:gd name="T21" fmla="*/ 8 h 58"/>
                <a:gd name="T22" fmla="*/ 132 w 136"/>
                <a:gd name="T23" fmla="*/ 18 h 58"/>
                <a:gd name="T24" fmla="*/ 136 w 136"/>
                <a:gd name="T25" fmla="*/ 29 h 58"/>
                <a:gd name="T26" fmla="*/ 132 w 136"/>
                <a:gd name="T27" fmla="*/ 42 h 58"/>
                <a:gd name="T28" fmla="*/ 117 w 136"/>
                <a:gd name="T29" fmla="*/ 50 h 58"/>
                <a:gd name="T30" fmla="*/ 94 w 136"/>
                <a:gd name="T31" fmla="*/ 56 h 58"/>
                <a:gd name="T32" fmla="*/ 69 w 136"/>
                <a:gd name="T33" fmla="*/ 58 h 5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6"/>
                <a:gd name="T52" fmla="*/ 0 h 58"/>
                <a:gd name="T53" fmla="*/ 136 w 136"/>
                <a:gd name="T54" fmla="*/ 58 h 5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6" h="58">
                  <a:moveTo>
                    <a:pt x="69" y="58"/>
                  </a:moveTo>
                  <a:lnTo>
                    <a:pt x="42" y="56"/>
                  </a:lnTo>
                  <a:lnTo>
                    <a:pt x="21" y="50"/>
                  </a:lnTo>
                  <a:lnTo>
                    <a:pt x="6" y="41"/>
                  </a:lnTo>
                  <a:lnTo>
                    <a:pt x="0" y="29"/>
                  </a:lnTo>
                  <a:lnTo>
                    <a:pt x="5" y="18"/>
                  </a:lnTo>
                  <a:lnTo>
                    <a:pt x="21" y="8"/>
                  </a:lnTo>
                  <a:lnTo>
                    <a:pt x="42" y="1"/>
                  </a:lnTo>
                  <a:lnTo>
                    <a:pt x="67" y="0"/>
                  </a:lnTo>
                  <a:lnTo>
                    <a:pt x="94" y="1"/>
                  </a:lnTo>
                  <a:lnTo>
                    <a:pt x="115" y="8"/>
                  </a:lnTo>
                  <a:lnTo>
                    <a:pt x="132" y="18"/>
                  </a:lnTo>
                  <a:lnTo>
                    <a:pt x="136" y="29"/>
                  </a:lnTo>
                  <a:lnTo>
                    <a:pt x="132" y="42"/>
                  </a:lnTo>
                  <a:lnTo>
                    <a:pt x="117" y="50"/>
                  </a:lnTo>
                  <a:lnTo>
                    <a:pt x="94" y="56"/>
                  </a:lnTo>
                  <a:lnTo>
                    <a:pt x="69" y="58"/>
                  </a:lnTo>
                </a:path>
              </a:pathLst>
            </a:custGeom>
            <a:noFill/>
            <a:ln w="6350" cap="rnd">
              <a:solidFill>
                <a:srgbClr val="000000"/>
              </a:solidFill>
              <a:prstDash val="solid"/>
              <a:round/>
              <a:headEnd/>
              <a:tailEnd/>
            </a:ln>
          </p:spPr>
          <p:txBody>
            <a:bodyPr/>
            <a:lstStyle/>
            <a:p>
              <a:endParaRPr lang="ru-RU"/>
            </a:p>
          </p:txBody>
        </p:sp>
        <p:sp>
          <p:nvSpPr>
            <p:cNvPr id="162590" name="Freeform 4247"/>
            <p:cNvSpPr>
              <a:spLocks/>
            </p:cNvSpPr>
            <p:nvPr/>
          </p:nvSpPr>
          <p:spPr bwMode="auto">
            <a:xfrm>
              <a:off x="3539" y="2442"/>
              <a:ext cx="135" cy="61"/>
            </a:xfrm>
            <a:custGeom>
              <a:avLst/>
              <a:gdLst>
                <a:gd name="T0" fmla="*/ 66 w 135"/>
                <a:gd name="T1" fmla="*/ 60 h 61"/>
                <a:gd name="T2" fmla="*/ 51 w 135"/>
                <a:gd name="T3" fmla="*/ 59 h 61"/>
                <a:gd name="T4" fmla="*/ 39 w 135"/>
                <a:gd name="T5" fmla="*/ 57 h 61"/>
                <a:gd name="T6" fmla="*/ 28 w 135"/>
                <a:gd name="T7" fmla="*/ 52 h 61"/>
                <a:gd name="T8" fmla="*/ 18 w 135"/>
                <a:gd name="T9" fmla="*/ 47 h 61"/>
                <a:gd name="T10" fmla="*/ 10 w 135"/>
                <a:gd name="T11" fmla="*/ 42 h 61"/>
                <a:gd name="T12" fmla="*/ 7 w 135"/>
                <a:gd name="T13" fmla="*/ 41 h 61"/>
                <a:gd name="T14" fmla="*/ 5 w 135"/>
                <a:gd name="T15" fmla="*/ 38 h 61"/>
                <a:gd name="T16" fmla="*/ 1 w 135"/>
                <a:gd name="T17" fmla="*/ 31 h 61"/>
                <a:gd name="T18" fmla="*/ 0 w 135"/>
                <a:gd name="T19" fmla="*/ 28 h 61"/>
                <a:gd name="T20" fmla="*/ 0 w 135"/>
                <a:gd name="T21" fmla="*/ 25 h 61"/>
                <a:gd name="T22" fmla="*/ 0 w 135"/>
                <a:gd name="T23" fmla="*/ 23 h 61"/>
                <a:gd name="T24" fmla="*/ 1 w 135"/>
                <a:gd name="T25" fmla="*/ 20 h 61"/>
                <a:gd name="T26" fmla="*/ 3 w 135"/>
                <a:gd name="T27" fmla="*/ 17 h 61"/>
                <a:gd name="T28" fmla="*/ 7 w 135"/>
                <a:gd name="T29" fmla="*/ 15 h 61"/>
                <a:gd name="T30" fmla="*/ 10 w 135"/>
                <a:gd name="T31" fmla="*/ 12 h 61"/>
                <a:gd name="T32" fmla="*/ 13 w 135"/>
                <a:gd name="T33" fmla="*/ 10 h 61"/>
                <a:gd name="T34" fmla="*/ 22 w 135"/>
                <a:gd name="T35" fmla="*/ 8 h 61"/>
                <a:gd name="T36" fmla="*/ 32 w 135"/>
                <a:gd name="T37" fmla="*/ 4 h 61"/>
                <a:gd name="T38" fmla="*/ 43 w 135"/>
                <a:gd name="T39" fmla="*/ 2 h 61"/>
                <a:gd name="T40" fmla="*/ 56 w 135"/>
                <a:gd name="T41" fmla="*/ 0 h 61"/>
                <a:gd name="T42" fmla="*/ 71 w 135"/>
                <a:gd name="T43" fmla="*/ 2 h 61"/>
                <a:gd name="T44" fmla="*/ 83 w 135"/>
                <a:gd name="T45" fmla="*/ 4 h 61"/>
                <a:gd name="T46" fmla="*/ 96 w 135"/>
                <a:gd name="T47" fmla="*/ 7 h 61"/>
                <a:gd name="T48" fmla="*/ 108 w 135"/>
                <a:gd name="T49" fmla="*/ 10 h 61"/>
                <a:gd name="T50" fmla="*/ 117 w 135"/>
                <a:gd name="T51" fmla="*/ 15 h 61"/>
                <a:gd name="T52" fmla="*/ 125 w 135"/>
                <a:gd name="T53" fmla="*/ 20 h 61"/>
                <a:gd name="T54" fmla="*/ 129 w 135"/>
                <a:gd name="T55" fmla="*/ 23 h 61"/>
                <a:gd name="T56" fmla="*/ 132 w 135"/>
                <a:gd name="T57" fmla="*/ 25 h 61"/>
                <a:gd name="T58" fmla="*/ 135 w 135"/>
                <a:gd name="T59" fmla="*/ 31 h 61"/>
                <a:gd name="T60" fmla="*/ 135 w 135"/>
                <a:gd name="T61" fmla="*/ 34 h 61"/>
                <a:gd name="T62" fmla="*/ 135 w 135"/>
                <a:gd name="T63" fmla="*/ 38 h 61"/>
                <a:gd name="T64" fmla="*/ 135 w 135"/>
                <a:gd name="T65" fmla="*/ 40 h 61"/>
                <a:gd name="T66" fmla="*/ 133 w 135"/>
                <a:gd name="T67" fmla="*/ 42 h 61"/>
                <a:gd name="T68" fmla="*/ 132 w 135"/>
                <a:gd name="T69" fmla="*/ 45 h 61"/>
                <a:gd name="T70" fmla="*/ 130 w 135"/>
                <a:gd name="T71" fmla="*/ 49 h 61"/>
                <a:gd name="T72" fmla="*/ 127 w 135"/>
                <a:gd name="T73" fmla="*/ 50 h 61"/>
                <a:gd name="T74" fmla="*/ 123 w 135"/>
                <a:gd name="T75" fmla="*/ 52 h 61"/>
                <a:gd name="T76" fmla="*/ 114 w 135"/>
                <a:gd name="T77" fmla="*/ 57 h 61"/>
                <a:gd name="T78" fmla="*/ 103 w 135"/>
                <a:gd name="T79" fmla="*/ 59 h 61"/>
                <a:gd name="T80" fmla="*/ 92 w 135"/>
                <a:gd name="T81" fmla="*/ 59 h 61"/>
                <a:gd name="T82" fmla="*/ 79 w 135"/>
                <a:gd name="T83" fmla="*/ 61 h 61"/>
                <a:gd name="T84" fmla="*/ 66 w 135"/>
                <a:gd name="T85" fmla="*/ 60 h 6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5"/>
                <a:gd name="T130" fmla="*/ 0 h 61"/>
                <a:gd name="T131" fmla="*/ 135 w 135"/>
                <a:gd name="T132" fmla="*/ 61 h 6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5" h="61">
                  <a:moveTo>
                    <a:pt x="66" y="60"/>
                  </a:moveTo>
                  <a:lnTo>
                    <a:pt x="51" y="59"/>
                  </a:lnTo>
                  <a:lnTo>
                    <a:pt x="39" y="57"/>
                  </a:lnTo>
                  <a:lnTo>
                    <a:pt x="28" y="52"/>
                  </a:lnTo>
                  <a:lnTo>
                    <a:pt x="18" y="47"/>
                  </a:lnTo>
                  <a:lnTo>
                    <a:pt x="10" y="42"/>
                  </a:lnTo>
                  <a:lnTo>
                    <a:pt x="7" y="41"/>
                  </a:lnTo>
                  <a:lnTo>
                    <a:pt x="5" y="38"/>
                  </a:lnTo>
                  <a:lnTo>
                    <a:pt x="1" y="31"/>
                  </a:lnTo>
                  <a:lnTo>
                    <a:pt x="0" y="28"/>
                  </a:lnTo>
                  <a:lnTo>
                    <a:pt x="0" y="25"/>
                  </a:lnTo>
                  <a:lnTo>
                    <a:pt x="0" y="23"/>
                  </a:lnTo>
                  <a:lnTo>
                    <a:pt x="1" y="20"/>
                  </a:lnTo>
                  <a:lnTo>
                    <a:pt x="3" y="17"/>
                  </a:lnTo>
                  <a:lnTo>
                    <a:pt x="7" y="15"/>
                  </a:lnTo>
                  <a:lnTo>
                    <a:pt x="10" y="12"/>
                  </a:lnTo>
                  <a:lnTo>
                    <a:pt x="13" y="10"/>
                  </a:lnTo>
                  <a:lnTo>
                    <a:pt x="22" y="8"/>
                  </a:lnTo>
                  <a:lnTo>
                    <a:pt x="32" y="4"/>
                  </a:lnTo>
                  <a:lnTo>
                    <a:pt x="43" y="2"/>
                  </a:lnTo>
                  <a:lnTo>
                    <a:pt x="56" y="0"/>
                  </a:lnTo>
                  <a:lnTo>
                    <a:pt x="71" y="2"/>
                  </a:lnTo>
                  <a:lnTo>
                    <a:pt x="83" y="4"/>
                  </a:lnTo>
                  <a:lnTo>
                    <a:pt x="96" y="7"/>
                  </a:lnTo>
                  <a:lnTo>
                    <a:pt x="108" y="10"/>
                  </a:lnTo>
                  <a:lnTo>
                    <a:pt x="117" y="15"/>
                  </a:lnTo>
                  <a:lnTo>
                    <a:pt x="125" y="20"/>
                  </a:lnTo>
                  <a:lnTo>
                    <a:pt x="129" y="23"/>
                  </a:lnTo>
                  <a:lnTo>
                    <a:pt x="132" y="25"/>
                  </a:lnTo>
                  <a:lnTo>
                    <a:pt x="135" y="31"/>
                  </a:lnTo>
                  <a:lnTo>
                    <a:pt x="135" y="34"/>
                  </a:lnTo>
                  <a:lnTo>
                    <a:pt x="135" y="38"/>
                  </a:lnTo>
                  <a:lnTo>
                    <a:pt x="135" y="40"/>
                  </a:lnTo>
                  <a:lnTo>
                    <a:pt x="133" y="42"/>
                  </a:lnTo>
                  <a:lnTo>
                    <a:pt x="132" y="45"/>
                  </a:lnTo>
                  <a:lnTo>
                    <a:pt x="130" y="49"/>
                  </a:lnTo>
                  <a:lnTo>
                    <a:pt x="127" y="50"/>
                  </a:lnTo>
                  <a:lnTo>
                    <a:pt x="123" y="52"/>
                  </a:lnTo>
                  <a:lnTo>
                    <a:pt x="114" y="57"/>
                  </a:lnTo>
                  <a:lnTo>
                    <a:pt x="103" y="59"/>
                  </a:lnTo>
                  <a:lnTo>
                    <a:pt x="92" y="59"/>
                  </a:lnTo>
                  <a:lnTo>
                    <a:pt x="79" y="61"/>
                  </a:lnTo>
                  <a:lnTo>
                    <a:pt x="66" y="60"/>
                  </a:lnTo>
                  <a:close/>
                </a:path>
              </a:pathLst>
            </a:custGeom>
            <a:solidFill>
              <a:srgbClr val="FFFFFF"/>
            </a:solidFill>
            <a:ln w="9525">
              <a:noFill/>
              <a:round/>
              <a:headEnd/>
              <a:tailEnd/>
            </a:ln>
          </p:spPr>
          <p:txBody>
            <a:bodyPr/>
            <a:lstStyle/>
            <a:p>
              <a:endParaRPr lang="ru-RU"/>
            </a:p>
          </p:txBody>
        </p:sp>
        <p:sp>
          <p:nvSpPr>
            <p:cNvPr id="162591" name="Freeform 4248"/>
            <p:cNvSpPr>
              <a:spLocks/>
            </p:cNvSpPr>
            <p:nvPr/>
          </p:nvSpPr>
          <p:spPr bwMode="auto">
            <a:xfrm>
              <a:off x="3538" y="2442"/>
              <a:ext cx="136" cy="60"/>
            </a:xfrm>
            <a:custGeom>
              <a:avLst/>
              <a:gdLst>
                <a:gd name="T0" fmla="*/ 65 w 136"/>
                <a:gd name="T1" fmla="*/ 60 h 60"/>
                <a:gd name="T2" fmla="*/ 51 w 136"/>
                <a:gd name="T3" fmla="*/ 59 h 60"/>
                <a:gd name="T4" fmla="*/ 38 w 136"/>
                <a:gd name="T5" fmla="*/ 55 h 60"/>
                <a:gd name="T6" fmla="*/ 17 w 136"/>
                <a:gd name="T7" fmla="*/ 47 h 60"/>
                <a:gd name="T8" fmla="*/ 10 w 136"/>
                <a:gd name="T9" fmla="*/ 42 h 60"/>
                <a:gd name="T10" fmla="*/ 4 w 136"/>
                <a:gd name="T11" fmla="*/ 37 h 60"/>
                <a:gd name="T12" fmla="*/ 0 w 136"/>
                <a:gd name="T13" fmla="*/ 24 h 60"/>
                <a:gd name="T14" fmla="*/ 1 w 136"/>
                <a:gd name="T15" fmla="*/ 18 h 60"/>
                <a:gd name="T16" fmla="*/ 6 w 136"/>
                <a:gd name="T17" fmla="*/ 12 h 60"/>
                <a:gd name="T18" fmla="*/ 22 w 136"/>
                <a:gd name="T19" fmla="*/ 4 h 60"/>
                <a:gd name="T20" fmla="*/ 43 w 136"/>
                <a:gd name="T21" fmla="*/ 0 h 60"/>
                <a:gd name="T22" fmla="*/ 70 w 136"/>
                <a:gd name="T23" fmla="*/ 0 h 60"/>
                <a:gd name="T24" fmla="*/ 84 w 136"/>
                <a:gd name="T25" fmla="*/ 2 h 60"/>
                <a:gd name="T26" fmla="*/ 96 w 136"/>
                <a:gd name="T27" fmla="*/ 4 h 60"/>
                <a:gd name="T28" fmla="*/ 117 w 136"/>
                <a:gd name="T29" fmla="*/ 14 h 60"/>
                <a:gd name="T30" fmla="*/ 124 w 136"/>
                <a:gd name="T31" fmla="*/ 18 h 60"/>
                <a:gd name="T32" fmla="*/ 131 w 136"/>
                <a:gd name="T33" fmla="*/ 24 h 60"/>
                <a:gd name="T34" fmla="*/ 136 w 136"/>
                <a:gd name="T35" fmla="*/ 37 h 60"/>
                <a:gd name="T36" fmla="*/ 132 w 136"/>
                <a:gd name="T37" fmla="*/ 42 h 60"/>
                <a:gd name="T38" fmla="*/ 130 w 136"/>
                <a:gd name="T39" fmla="*/ 47 h 60"/>
                <a:gd name="T40" fmla="*/ 113 w 136"/>
                <a:gd name="T41" fmla="*/ 55 h 60"/>
                <a:gd name="T42" fmla="*/ 91 w 136"/>
                <a:gd name="T43" fmla="*/ 60 h 60"/>
                <a:gd name="T44" fmla="*/ 65 w 136"/>
                <a:gd name="T45" fmla="*/ 60 h 6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6"/>
                <a:gd name="T70" fmla="*/ 0 h 60"/>
                <a:gd name="T71" fmla="*/ 136 w 136"/>
                <a:gd name="T72" fmla="*/ 60 h 6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6" h="60">
                  <a:moveTo>
                    <a:pt x="65" y="60"/>
                  </a:moveTo>
                  <a:lnTo>
                    <a:pt x="51" y="59"/>
                  </a:lnTo>
                  <a:lnTo>
                    <a:pt x="38" y="55"/>
                  </a:lnTo>
                  <a:lnTo>
                    <a:pt x="17" y="47"/>
                  </a:lnTo>
                  <a:lnTo>
                    <a:pt x="10" y="42"/>
                  </a:lnTo>
                  <a:lnTo>
                    <a:pt x="4" y="37"/>
                  </a:lnTo>
                  <a:lnTo>
                    <a:pt x="0" y="24"/>
                  </a:lnTo>
                  <a:lnTo>
                    <a:pt x="1" y="18"/>
                  </a:lnTo>
                  <a:lnTo>
                    <a:pt x="6" y="12"/>
                  </a:lnTo>
                  <a:lnTo>
                    <a:pt x="22" y="4"/>
                  </a:lnTo>
                  <a:lnTo>
                    <a:pt x="43" y="0"/>
                  </a:lnTo>
                  <a:lnTo>
                    <a:pt x="70" y="0"/>
                  </a:lnTo>
                  <a:lnTo>
                    <a:pt x="84" y="2"/>
                  </a:lnTo>
                  <a:lnTo>
                    <a:pt x="96" y="4"/>
                  </a:lnTo>
                  <a:lnTo>
                    <a:pt x="117" y="14"/>
                  </a:lnTo>
                  <a:lnTo>
                    <a:pt x="124" y="18"/>
                  </a:lnTo>
                  <a:lnTo>
                    <a:pt x="131" y="24"/>
                  </a:lnTo>
                  <a:lnTo>
                    <a:pt x="136" y="37"/>
                  </a:lnTo>
                  <a:lnTo>
                    <a:pt x="132" y="42"/>
                  </a:lnTo>
                  <a:lnTo>
                    <a:pt x="130" y="47"/>
                  </a:lnTo>
                  <a:lnTo>
                    <a:pt x="113" y="55"/>
                  </a:lnTo>
                  <a:lnTo>
                    <a:pt x="91" y="60"/>
                  </a:lnTo>
                  <a:lnTo>
                    <a:pt x="65" y="60"/>
                  </a:lnTo>
                </a:path>
              </a:pathLst>
            </a:custGeom>
            <a:noFill/>
            <a:ln w="6350" cap="rnd">
              <a:solidFill>
                <a:srgbClr val="000000"/>
              </a:solidFill>
              <a:prstDash val="solid"/>
              <a:round/>
              <a:headEnd/>
              <a:tailEnd/>
            </a:ln>
          </p:spPr>
          <p:txBody>
            <a:bodyPr/>
            <a:lstStyle/>
            <a:p>
              <a:endParaRPr lang="ru-RU"/>
            </a:p>
          </p:txBody>
        </p:sp>
        <p:sp>
          <p:nvSpPr>
            <p:cNvPr id="162592" name="Freeform 4249"/>
            <p:cNvSpPr>
              <a:spLocks/>
            </p:cNvSpPr>
            <p:nvPr/>
          </p:nvSpPr>
          <p:spPr bwMode="auto">
            <a:xfrm>
              <a:off x="1572" y="2224"/>
              <a:ext cx="2645" cy="366"/>
            </a:xfrm>
            <a:custGeom>
              <a:avLst/>
              <a:gdLst>
                <a:gd name="T0" fmla="*/ 181 w 2645"/>
                <a:gd name="T1" fmla="*/ 44 h 366"/>
                <a:gd name="T2" fmla="*/ 220 w 2645"/>
                <a:gd name="T3" fmla="*/ 88 h 366"/>
                <a:gd name="T4" fmla="*/ 267 w 2645"/>
                <a:gd name="T5" fmla="*/ 126 h 366"/>
                <a:gd name="T6" fmla="*/ 318 w 2645"/>
                <a:gd name="T7" fmla="*/ 158 h 366"/>
                <a:gd name="T8" fmla="*/ 377 w 2645"/>
                <a:gd name="T9" fmla="*/ 188 h 366"/>
                <a:gd name="T10" fmla="*/ 463 w 2645"/>
                <a:gd name="T11" fmla="*/ 221 h 366"/>
                <a:gd name="T12" fmla="*/ 603 w 2645"/>
                <a:gd name="T13" fmla="*/ 259 h 366"/>
                <a:gd name="T14" fmla="*/ 730 w 2645"/>
                <a:gd name="T15" fmla="*/ 283 h 366"/>
                <a:gd name="T16" fmla="*/ 872 w 2645"/>
                <a:gd name="T17" fmla="*/ 303 h 366"/>
                <a:gd name="T18" fmla="*/ 1049 w 2645"/>
                <a:gd name="T19" fmla="*/ 323 h 366"/>
                <a:gd name="T20" fmla="*/ 1214 w 2645"/>
                <a:gd name="T21" fmla="*/ 334 h 366"/>
                <a:gd name="T22" fmla="*/ 1378 w 2645"/>
                <a:gd name="T23" fmla="*/ 334 h 366"/>
                <a:gd name="T24" fmla="*/ 1547 w 2645"/>
                <a:gd name="T25" fmla="*/ 325 h 366"/>
                <a:gd name="T26" fmla="*/ 1731 w 2645"/>
                <a:gd name="T27" fmla="*/ 306 h 366"/>
                <a:gd name="T28" fmla="*/ 1916 w 2645"/>
                <a:gd name="T29" fmla="*/ 279 h 366"/>
                <a:gd name="T30" fmla="*/ 2037 w 2645"/>
                <a:gd name="T31" fmla="*/ 254 h 366"/>
                <a:gd name="T32" fmla="*/ 2204 w 2645"/>
                <a:gd name="T33" fmla="*/ 205 h 366"/>
                <a:gd name="T34" fmla="*/ 2278 w 2645"/>
                <a:gd name="T35" fmla="*/ 175 h 366"/>
                <a:gd name="T36" fmla="*/ 2345 w 2645"/>
                <a:gd name="T37" fmla="*/ 143 h 366"/>
                <a:gd name="T38" fmla="*/ 2401 w 2645"/>
                <a:gd name="T39" fmla="*/ 106 h 366"/>
                <a:gd name="T40" fmla="*/ 2433 w 2645"/>
                <a:gd name="T41" fmla="*/ 77 h 366"/>
                <a:gd name="T42" fmla="*/ 2459 w 2645"/>
                <a:gd name="T43" fmla="*/ 47 h 366"/>
                <a:gd name="T44" fmla="*/ 2480 w 2645"/>
                <a:gd name="T45" fmla="*/ 16 h 366"/>
                <a:gd name="T46" fmla="*/ 2628 w 2645"/>
                <a:gd name="T47" fmla="*/ 24 h 366"/>
                <a:gd name="T48" fmla="*/ 2592 w 2645"/>
                <a:gd name="T49" fmla="*/ 63 h 366"/>
                <a:gd name="T50" fmla="*/ 2551 w 2645"/>
                <a:gd name="T51" fmla="*/ 101 h 366"/>
                <a:gd name="T52" fmla="*/ 2477 w 2645"/>
                <a:gd name="T53" fmla="*/ 148 h 366"/>
                <a:gd name="T54" fmla="*/ 2393 w 2645"/>
                <a:gd name="T55" fmla="*/ 190 h 366"/>
                <a:gd name="T56" fmla="*/ 2300 w 2645"/>
                <a:gd name="T57" fmla="*/ 224 h 366"/>
                <a:gd name="T58" fmla="*/ 2234 w 2645"/>
                <a:gd name="T59" fmla="*/ 245 h 366"/>
                <a:gd name="T60" fmla="*/ 2093 w 2645"/>
                <a:gd name="T61" fmla="*/ 278 h 366"/>
                <a:gd name="T62" fmla="*/ 1869 w 2645"/>
                <a:gd name="T63" fmla="*/ 317 h 366"/>
                <a:gd name="T64" fmla="*/ 1560 w 2645"/>
                <a:gd name="T65" fmla="*/ 352 h 366"/>
                <a:gd name="T66" fmla="*/ 1402 w 2645"/>
                <a:gd name="T67" fmla="*/ 364 h 366"/>
                <a:gd name="T68" fmla="*/ 1251 w 2645"/>
                <a:gd name="T69" fmla="*/ 366 h 366"/>
                <a:gd name="T70" fmla="*/ 1143 w 2645"/>
                <a:gd name="T71" fmla="*/ 364 h 366"/>
                <a:gd name="T72" fmla="*/ 970 w 2645"/>
                <a:gd name="T73" fmla="*/ 351 h 366"/>
                <a:gd name="T74" fmla="*/ 766 w 2645"/>
                <a:gd name="T75" fmla="*/ 326 h 366"/>
                <a:gd name="T76" fmla="*/ 489 w 2645"/>
                <a:gd name="T77" fmla="*/ 281 h 366"/>
                <a:gd name="T78" fmla="*/ 382 w 2645"/>
                <a:gd name="T79" fmla="*/ 257 h 366"/>
                <a:gd name="T80" fmla="*/ 322 w 2645"/>
                <a:gd name="T81" fmla="*/ 238 h 366"/>
                <a:gd name="T82" fmla="*/ 208 w 2645"/>
                <a:gd name="T83" fmla="*/ 192 h 366"/>
                <a:gd name="T84" fmla="*/ 142 w 2645"/>
                <a:gd name="T85" fmla="*/ 156 h 366"/>
                <a:gd name="T86" fmla="*/ 74 w 2645"/>
                <a:gd name="T87" fmla="*/ 106 h 366"/>
                <a:gd name="T88" fmla="*/ 42 w 2645"/>
                <a:gd name="T89" fmla="*/ 74 h 366"/>
                <a:gd name="T90" fmla="*/ 17 w 2645"/>
                <a:gd name="T91" fmla="*/ 40 h 366"/>
                <a:gd name="T92" fmla="*/ 0 w 2645"/>
                <a:gd name="T93" fmla="*/ 8 h 36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645"/>
                <a:gd name="T142" fmla="*/ 0 h 366"/>
                <a:gd name="T143" fmla="*/ 2645 w 2645"/>
                <a:gd name="T144" fmla="*/ 366 h 36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645" h="366">
                  <a:moveTo>
                    <a:pt x="158" y="10"/>
                  </a:moveTo>
                  <a:lnTo>
                    <a:pt x="170" y="28"/>
                  </a:lnTo>
                  <a:lnTo>
                    <a:pt x="181" y="44"/>
                  </a:lnTo>
                  <a:lnTo>
                    <a:pt x="194" y="58"/>
                  </a:lnTo>
                  <a:lnTo>
                    <a:pt x="207" y="74"/>
                  </a:lnTo>
                  <a:lnTo>
                    <a:pt x="220" y="88"/>
                  </a:lnTo>
                  <a:lnTo>
                    <a:pt x="235" y="100"/>
                  </a:lnTo>
                  <a:lnTo>
                    <a:pt x="249" y="113"/>
                  </a:lnTo>
                  <a:lnTo>
                    <a:pt x="267" y="126"/>
                  </a:lnTo>
                  <a:lnTo>
                    <a:pt x="282" y="137"/>
                  </a:lnTo>
                  <a:lnTo>
                    <a:pt x="299" y="149"/>
                  </a:lnTo>
                  <a:lnTo>
                    <a:pt x="318" y="158"/>
                  </a:lnTo>
                  <a:lnTo>
                    <a:pt x="337" y="169"/>
                  </a:lnTo>
                  <a:lnTo>
                    <a:pt x="356" y="179"/>
                  </a:lnTo>
                  <a:lnTo>
                    <a:pt x="377" y="188"/>
                  </a:lnTo>
                  <a:lnTo>
                    <a:pt x="418" y="206"/>
                  </a:lnTo>
                  <a:lnTo>
                    <a:pt x="440" y="214"/>
                  </a:lnTo>
                  <a:lnTo>
                    <a:pt x="463" y="221"/>
                  </a:lnTo>
                  <a:lnTo>
                    <a:pt x="508" y="234"/>
                  </a:lnTo>
                  <a:lnTo>
                    <a:pt x="554" y="247"/>
                  </a:lnTo>
                  <a:lnTo>
                    <a:pt x="603" y="259"/>
                  </a:lnTo>
                  <a:lnTo>
                    <a:pt x="652" y="268"/>
                  </a:lnTo>
                  <a:lnTo>
                    <a:pt x="705" y="277"/>
                  </a:lnTo>
                  <a:lnTo>
                    <a:pt x="730" y="283"/>
                  </a:lnTo>
                  <a:lnTo>
                    <a:pt x="754" y="286"/>
                  </a:lnTo>
                  <a:lnTo>
                    <a:pt x="807" y="294"/>
                  </a:lnTo>
                  <a:lnTo>
                    <a:pt x="872" y="303"/>
                  </a:lnTo>
                  <a:lnTo>
                    <a:pt x="932" y="310"/>
                  </a:lnTo>
                  <a:lnTo>
                    <a:pt x="992" y="316"/>
                  </a:lnTo>
                  <a:lnTo>
                    <a:pt x="1049" y="323"/>
                  </a:lnTo>
                  <a:lnTo>
                    <a:pt x="1105" y="327"/>
                  </a:lnTo>
                  <a:lnTo>
                    <a:pt x="1161" y="331"/>
                  </a:lnTo>
                  <a:lnTo>
                    <a:pt x="1214" y="334"/>
                  </a:lnTo>
                  <a:lnTo>
                    <a:pt x="1269" y="334"/>
                  </a:lnTo>
                  <a:lnTo>
                    <a:pt x="1322" y="335"/>
                  </a:lnTo>
                  <a:lnTo>
                    <a:pt x="1378" y="334"/>
                  </a:lnTo>
                  <a:lnTo>
                    <a:pt x="1432" y="332"/>
                  </a:lnTo>
                  <a:lnTo>
                    <a:pt x="1488" y="328"/>
                  </a:lnTo>
                  <a:lnTo>
                    <a:pt x="1547" y="325"/>
                  </a:lnTo>
                  <a:lnTo>
                    <a:pt x="1605" y="319"/>
                  </a:lnTo>
                  <a:lnTo>
                    <a:pt x="1668" y="314"/>
                  </a:lnTo>
                  <a:lnTo>
                    <a:pt x="1731" y="306"/>
                  </a:lnTo>
                  <a:lnTo>
                    <a:pt x="1793" y="298"/>
                  </a:lnTo>
                  <a:lnTo>
                    <a:pt x="1855" y="288"/>
                  </a:lnTo>
                  <a:lnTo>
                    <a:pt x="1916" y="279"/>
                  </a:lnTo>
                  <a:lnTo>
                    <a:pt x="1977" y="266"/>
                  </a:lnTo>
                  <a:lnTo>
                    <a:pt x="2007" y="260"/>
                  </a:lnTo>
                  <a:lnTo>
                    <a:pt x="2037" y="254"/>
                  </a:lnTo>
                  <a:lnTo>
                    <a:pt x="2095" y="239"/>
                  </a:lnTo>
                  <a:lnTo>
                    <a:pt x="2150" y="224"/>
                  </a:lnTo>
                  <a:lnTo>
                    <a:pt x="2204" y="205"/>
                  </a:lnTo>
                  <a:lnTo>
                    <a:pt x="2229" y="196"/>
                  </a:lnTo>
                  <a:lnTo>
                    <a:pt x="2255" y="186"/>
                  </a:lnTo>
                  <a:lnTo>
                    <a:pt x="2278" y="175"/>
                  </a:lnTo>
                  <a:lnTo>
                    <a:pt x="2302" y="166"/>
                  </a:lnTo>
                  <a:lnTo>
                    <a:pt x="2324" y="155"/>
                  </a:lnTo>
                  <a:lnTo>
                    <a:pt x="2345" y="143"/>
                  </a:lnTo>
                  <a:lnTo>
                    <a:pt x="2365" y="131"/>
                  </a:lnTo>
                  <a:lnTo>
                    <a:pt x="2384" y="118"/>
                  </a:lnTo>
                  <a:lnTo>
                    <a:pt x="2401" y="106"/>
                  </a:lnTo>
                  <a:lnTo>
                    <a:pt x="2418" y="92"/>
                  </a:lnTo>
                  <a:lnTo>
                    <a:pt x="2427" y="85"/>
                  </a:lnTo>
                  <a:lnTo>
                    <a:pt x="2433" y="77"/>
                  </a:lnTo>
                  <a:lnTo>
                    <a:pt x="2446" y="64"/>
                  </a:lnTo>
                  <a:lnTo>
                    <a:pt x="2453" y="55"/>
                  </a:lnTo>
                  <a:lnTo>
                    <a:pt x="2459" y="47"/>
                  </a:lnTo>
                  <a:lnTo>
                    <a:pt x="2470" y="34"/>
                  </a:lnTo>
                  <a:lnTo>
                    <a:pt x="2476" y="24"/>
                  </a:lnTo>
                  <a:lnTo>
                    <a:pt x="2480" y="16"/>
                  </a:lnTo>
                  <a:lnTo>
                    <a:pt x="2488" y="0"/>
                  </a:lnTo>
                  <a:lnTo>
                    <a:pt x="2645" y="2"/>
                  </a:lnTo>
                  <a:lnTo>
                    <a:pt x="2628" y="24"/>
                  </a:lnTo>
                  <a:lnTo>
                    <a:pt x="2611" y="44"/>
                  </a:lnTo>
                  <a:lnTo>
                    <a:pt x="2604" y="54"/>
                  </a:lnTo>
                  <a:lnTo>
                    <a:pt x="2592" y="63"/>
                  </a:lnTo>
                  <a:lnTo>
                    <a:pt x="2574" y="82"/>
                  </a:lnTo>
                  <a:lnTo>
                    <a:pt x="2563" y="92"/>
                  </a:lnTo>
                  <a:lnTo>
                    <a:pt x="2551" y="101"/>
                  </a:lnTo>
                  <a:lnTo>
                    <a:pt x="2527" y="117"/>
                  </a:lnTo>
                  <a:lnTo>
                    <a:pt x="2504" y="135"/>
                  </a:lnTo>
                  <a:lnTo>
                    <a:pt x="2477" y="148"/>
                  </a:lnTo>
                  <a:lnTo>
                    <a:pt x="2450" y="164"/>
                  </a:lnTo>
                  <a:lnTo>
                    <a:pt x="2422" y="177"/>
                  </a:lnTo>
                  <a:lnTo>
                    <a:pt x="2393" y="190"/>
                  </a:lnTo>
                  <a:lnTo>
                    <a:pt x="2364" y="203"/>
                  </a:lnTo>
                  <a:lnTo>
                    <a:pt x="2332" y="214"/>
                  </a:lnTo>
                  <a:lnTo>
                    <a:pt x="2300" y="224"/>
                  </a:lnTo>
                  <a:lnTo>
                    <a:pt x="2267" y="235"/>
                  </a:lnTo>
                  <a:lnTo>
                    <a:pt x="2251" y="240"/>
                  </a:lnTo>
                  <a:lnTo>
                    <a:pt x="2234" y="245"/>
                  </a:lnTo>
                  <a:lnTo>
                    <a:pt x="2199" y="254"/>
                  </a:lnTo>
                  <a:lnTo>
                    <a:pt x="2164" y="263"/>
                  </a:lnTo>
                  <a:lnTo>
                    <a:pt x="2093" y="278"/>
                  </a:lnTo>
                  <a:lnTo>
                    <a:pt x="2019" y="293"/>
                  </a:lnTo>
                  <a:lnTo>
                    <a:pt x="1945" y="305"/>
                  </a:lnTo>
                  <a:lnTo>
                    <a:pt x="1869" y="317"/>
                  </a:lnTo>
                  <a:lnTo>
                    <a:pt x="1793" y="326"/>
                  </a:lnTo>
                  <a:lnTo>
                    <a:pt x="1641" y="344"/>
                  </a:lnTo>
                  <a:lnTo>
                    <a:pt x="1560" y="352"/>
                  </a:lnTo>
                  <a:lnTo>
                    <a:pt x="1479" y="358"/>
                  </a:lnTo>
                  <a:lnTo>
                    <a:pt x="1439" y="362"/>
                  </a:lnTo>
                  <a:lnTo>
                    <a:pt x="1402" y="364"/>
                  </a:lnTo>
                  <a:lnTo>
                    <a:pt x="1363" y="365"/>
                  </a:lnTo>
                  <a:lnTo>
                    <a:pt x="1325" y="365"/>
                  </a:lnTo>
                  <a:lnTo>
                    <a:pt x="1251" y="366"/>
                  </a:lnTo>
                  <a:lnTo>
                    <a:pt x="1216" y="366"/>
                  </a:lnTo>
                  <a:lnTo>
                    <a:pt x="1180" y="366"/>
                  </a:lnTo>
                  <a:lnTo>
                    <a:pt x="1143" y="364"/>
                  </a:lnTo>
                  <a:lnTo>
                    <a:pt x="1109" y="362"/>
                  </a:lnTo>
                  <a:lnTo>
                    <a:pt x="1039" y="357"/>
                  </a:lnTo>
                  <a:lnTo>
                    <a:pt x="970" y="351"/>
                  </a:lnTo>
                  <a:lnTo>
                    <a:pt x="902" y="344"/>
                  </a:lnTo>
                  <a:lnTo>
                    <a:pt x="834" y="336"/>
                  </a:lnTo>
                  <a:lnTo>
                    <a:pt x="766" y="326"/>
                  </a:lnTo>
                  <a:lnTo>
                    <a:pt x="698" y="316"/>
                  </a:lnTo>
                  <a:lnTo>
                    <a:pt x="628" y="305"/>
                  </a:lnTo>
                  <a:lnTo>
                    <a:pt x="489" y="281"/>
                  </a:lnTo>
                  <a:lnTo>
                    <a:pt x="446" y="272"/>
                  </a:lnTo>
                  <a:lnTo>
                    <a:pt x="404" y="263"/>
                  </a:lnTo>
                  <a:lnTo>
                    <a:pt x="382" y="257"/>
                  </a:lnTo>
                  <a:lnTo>
                    <a:pt x="361" y="250"/>
                  </a:lnTo>
                  <a:lnTo>
                    <a:pt x="341" y="244"/>
                  </a:lnTo>
                  <a:lnTo>
                    <a:pt x="322" y="238"/>
                  </a:lnTo>
                  <a:lnTo>
                    <a:pt x="282" y="223"/>
                  </a:lnTo>
                  <a:lnTo>
                    <a:pt x="244" y="208"/>
                  </a:lnTo>
                  <a:lnTo>
                    <a:pt x="208" y="192"/>
                  </a:lnTo>
                  <a:lnTo>
                    <a:pt x="190" y="182"/>
                  </a:lnTo>
                  <a:lnTo>
                    <a:pt x="173" y="173"/>
                  </a:lnTo>
                  <a:lnTo>
                    <a:pt x="142" y="156"/>
                  </a:lnTo>
                  <a:lnTo>
                    <a:pt x="113" y="136"/>
                  </a:lnTo>
                  <a:lnTo>
                    <a:pt x="87" y="117"/>
                  </a:lnTo>
                  <a:lnTo>
                    <a:pt x="74" y="106"/>
                  </a:lnTo>
                  <a:lnTo>
                    <a:pt x="62" y="96"/>
                  </a:lnTo>
                  <a:lnTo>
                    <a:pt x="51" y="85"/>
                  </a:lnTo>
                  <a:lnTo>
                    <a:pt x="42" y="74"/>
                  </a:lnTo>
                  <a:lnTo>
                    <a:pt x="32" y="63"/>
                  </a:lnTo>
                  <a:lnTo>
                    <a:pt x="25" y="52"/>
                  </a:lnTo>
                  <a:lnTo>
                    <a:pt x="17" y="40"/>
                  </a:lnTo>
                  <a:lnTo>
                    <a:pt x="10" y="29"/>
                  </a:lnTo>
                  <a:lnTo>
                    <a:pt x="6" y="19"/>
                  </a:lnTo>
                  <a:lnTo>
                    <a:pt x="0" y="8"/>
                  </a:lnTo>
                  <a:lnTo>
                    <a:pt x="158" y="10"/>
                  </a:lnTo>
                  <a:close/>
                </a:path>
              </a:pathLst>
            </a:custGeom>
            <a:solidFill>
              <a:srgbClr val="597B20"/>
            </a:solidFill>
            <a:ln w="9525">
              <a:noFill/>
              <a:round/>
              <a:headEnd/>
              <a:tailEnd/>
            </a:ln>
          </p:spPr>
          <p:txBody>
            <a:bodyPr/>
            <a:lstStyle/>
            <a:p>
              <a:endParaRPr lang="ru-RU"/>
            </a:p>
          </p:txBody>
        </p:sp>
      </p:gr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677892"/>
                                        </p:tgtEl>
                                        <p:attrNameLst>
                                          <p:attrName>style.visibility</p:attrName>
                                        </p:attrNameLst>
                                      </p:cBhvr>
                                      <p:to>
                                        <p:strVal val="visible"/>
                                      </p:to>
                                    </p:set>
                                    <p:anim calcmode="lin" valueType="num">
                                      <p:cBhvr additive="base">
                                        <p:cTn id="7" dur="500" fill="hold"/>
                                        <p:tgtEl>
                                          <p:spTgt spid="677892"/>
                                        </p:tgtEl>
                                        <p:attrNameLst>
                                          <p:attrName>ppt_x</p:attrName>
                                        </p:attrNameLst>
                                      </p:cBhvr>
                                      <p:tavLst>
                                        <p:tav tm="0">
                                          <p:val>
                                            <p:strVal val="0-#ppt_w/2"/>
                                          </p:val>
                                        </p:tav>
                                        <p:tav tm="100000">
                                          <p:val>
                                            <p:strVal val="#ppt_x"/>
                                          </p:val>
                                        </p:tav>
                                      </p:tavLst>
                                    </p:anim>
                                    <p:anim calcmode="lin" valueType="num">
                                      <p:cBhvr additive="base">
                                        <p:cTn id="8" dur="500" fill="hold"/>
                                        <p:tgtEl>
                                          <p:spTgt spid="677892"/>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677891"/>
                                        </p:tgtEl>
                                        <p:attrNameLst>
                                          <p:attrName>style.visibility</p:attrName>
                                        </p:attrNameLst>
                                      </p:cBhvr>
                                      <p:to>
                                        <p:strVal val="visible"/>
                                      </p:to>
                                    </p:set>
                                    <p:anim calcmode="lin" valueType="num">
                                      <p:cBhvr additive="base">
                                        <p:cTn id="13" dur="500" fill="hold"/>
                                        <p:tgtEl>
                                          <p:spTgt spid="677891"/>
                                        </p:tgtEl>
                                        <p:attrNameLst>
                                          <p:attrName>ppt_x</p:attrName>
                                        </p:attrNameLst>
                                      </p:cBhvr>
                                      <p:tavLst>
                                        <p:tav tm="0">
                                          <p:val>
                                            <p:strVal val="0-#ppt_w/2"/>
                                          </p:val>
                                        </p:tav>
                                        <p:tav tm="100000">
                                          <p:val>
                                            <p:strVal val="#ppt_x"/>
                                          </p:val>
                                        </p:tav>
                                      </p:tavLst>
                                    </p:anim>
                                    <p:anim calcmode="lin" valueType="num">
                                      <p:cBhvr additive="base">
                                        <p:cTn id="14" dur="500" fill="hold"/>
                                        <p:tgtEl>
                                          <p:spTgt spid="67789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7891" grpId="0" autoUpdateAnimBg="0"/>
      <p:bldP spid="677892" grpId="0" autoUpdateAnimBg="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7" name="Rectangle 2"/>
          <p:cNvSpPr>
            <a:spLocks noGrp="1" noChangeArrowheads="1"/>
          </p:cNvSpPr>
          <p:nvPr>
            <p:ph type="title"/>
          </p:nvPr>
        </p:nvSpPr>
        <p:spPr>
          <a:xfrm>
            <a:off x="412750" y="0"/>
            <a:ext cx="8318500" cy="908050"/>
          </a:xfrm>
        </p:spPr>
        <p:txBody>
          <a:bodyPr/>
          <a:lstStyle/>
          <a:p>
            <a:r>
              <a:rPr lang="ru-RU" dirty="0">
                <a:ea typeface="ＭＳ Ｐゴシック" charset="-128"/>
              </a:rPr>
              <a:t>Классификация</a:t>
            </a:r>
            <a:endParaRPr lang="en-GB" dirty="0">
              <a:ea typeface="ＭＳ Ｐゴシック" charset="-128"/>
            </a:endParaRPr>
          </a:p>
        </p:txBody>
      </p:sp>
      <p:sp>
        <p:nvSpPr>
          <p:cNvPr id="24578" name="Rectangle 3"/>
          <p:cNvSpPr>
            <a:spLocks noGrp="1" noChangeArrowheads="1"/>
          </p:cNvSpPr>
          <p:nvPr>
            <p:ph type="body" sz="half" idx="1"/>
          </p:nvPr>
        </p:nvSpPr>
        <p:spPr>
          <a:xfrm>
            <a:off x="442913" y="981075"/>
            <a:ext cx="4384675" cy="5256213"/>
          </a:xfrm>
        </p:spPr>
        <p:txBody>
          <a:bodyPr/>
          <a:lstStyle/>
          <a:p>
            <a:r>
              <a:rPr lang="en-GB">
                <a:ea typeface="ＭＳ Ｐゴシック" charset="-128"/>
              </a:rPr>
              <a:t>3 </a:t>
            </a:r>
            <a:r>
              <a:rPr lang="ru-RU">
                <a:ea typeface="ＭＳ Ｐゴシック" charset="-128"/>
              </a:rPr>
              <a:t>типа</a:t>
            </a:r>
            <a:r>
              <a:rPr lang="en-GB">
                <a:ea typeface="ＭＳ Ｐゴシック" charset="-128"/>
              </a:rPr>
              <a:t> </a:t>
            </a:r>
            <a:r>
              <a:rPr lang="ru-RU">
                <a:ea typeface="ＭＳ Ｐゴシック" charset="-128"/>
              </a:rPr>
              <a:t>вируса гриппа</a:t>
            </a:r>
            <a:r>
              <a:rPr lang="en-GB">
                <a:ea typeface="ＭＳ Ｐゴシック" charset="-128"/>
              </a:rPr>
              <a:t>: A, B </a:t>
            </a:r>
            <a:r>
              <a:rPr lang="ru-RU">
                <a:ea typeface="ＭＳ Ｐゴシック" charset="-128"/>
              </a:rPr>
              <a:t>и</a:t>
            </a:r>
            <a:r>
              <a:rPr lang="en-GB">
                <a:ea typeface="ＭＳ Ｐゴシック" charset="-128"/>
              </a:rPr>
              <a:t> C </a:t>
            </a:r>
          </a:p>
          <a:p>
            <a:r>
              <a:rPr lang="ru-RU">
                <a:ea typeface="ＭＳ Ｐゴシック" charset="-128"/>
              </a:rPr>
              <a:t>Грипп</a:t>
            </a:r>
            <a:r>
              <a:rPr lang="en-GB">
                <a:ea typeface="ＭＳ Ｐゴシック" charset="-128"/>
              </a:rPr>
              <a:t> A </a:t>
            </a:r>
            <a:r>
              <a:rPr lang="ru-RU">
                <a:ea typeface="ＭＳ Ｐゴシック" charset="-128"/>
              </a:rPr>
              <a:t>поражает множество видов</a:t>
            </a:r>
            <a:r>
              <a:rPr lang="en-GB">
                <a:ea typeface="ＭＳ Ｐゴシック" charset="-128"/>
              </a:rPr>
              <a:t> (</a:t>
            </a:r>
            <a:r>
              <a:rPr lang="ru-RU">
                <a:ea typeface="ＭＳ Ｐゴシック" charset="-128"/>
              </a:rPr>
              <a:t>птицы</a:t>
            </a:r>
            <a:r>
              <a:rPr lang="en-GB">
                <a:ea typeface="ＭＳ Ｐゴシック" charset="-128"/>
              </a:rPr>
              <a:t>, </a:t>
            </a:r>
            <a:r>
              <a:rPr lang="ru-RU">
                <a:ea typeface="ＭＳ Ｐゴシック" charset="-128"/>
              </a:rPr>
              <a:t>люди</a:t>
            </a:r>
            <a:r>
              <a:rPr lang="en-GB">
                <a:ea typeface="ＭＳ Ｐゴシック" charset="-128"/>
              </a:rPr>
              <a:t>, </a:t>
            </a:r>
            <a:r>
              <a:rPr lang="ru-RU">
                <a:ea typeface="ＭＳ Ｐゴシック" charset="-128"/>
              </a:rPr>
              <a:t>свиньи</a:t>
            </a:r>
            <a:r>
              <a:rPr lang="en-GB">
                <a:ea typeface="ＭＳ Ｐゴシック" charset="-128"/>
              </a:rPr>
              <a:t>, </a:t>
            </a:r>
            <a:r>
              <a:rPr lang="ru-RU">
                <a:ea typeface="ＭＳ Ｐゴシック" charset="-128"/>
              </a:rPr>
              <a:t>лошади и т.д.</a:t>
            </a:r>
            <a:r>
              <a:rPr lang="en-GB">
                <a:ea typeface="ＭＳ Ｐゴシック" charset="-128"/>
              </a:rPr>
              <a:t>)</a:t>
            </a:r>
          </a:p>
          <a:p>
            <a:pPr lvl="1"/>
            <a:r>
              <a:rPr lang="ru-RU" sz="2000">
                <a:ea typeface="ＭＳ Ｐゴシック" charset="-128"/>
              </a:rPr>
              <a:t>Дикие водоплавающие птицы – естественный резервуар вирусов гриппа А</a:t>
            </a:r>
            <a:endParaRPr lang="en-GB" sz="2000">
              <a:ea typeface="ＭＳ Ｐゴシック" charset="-128"/>
            </a:endParaRPr>
          </a:p>
          <a:p>
            <a:r>
              <a:rPr lang="ru-RU">
                <a:ea typeface="ＭＳ Ｐゴシック" charset="-128"/>
              </a:rPr>
              <a:t>Грипп</a:t>
            </a:r>
            <a:r>
              <a:rPr lang="en-GB">
                <a:ea typeface="ＭＳ Ｐゴシック" charset="-128"/>
              </a:rPr>
              <a:t> B+C </a:t>
            </a:r>
            <a:r>
              <a:rPr lang="ru-RU">
                <a:ea typeface="ＭＳ Ｐゴシック" charset="-128"/>
              </a:rPr>
              <a:t>поражает людей</a:t>
            </a:r>
            <a:endParaRPr lang="en-GB">
              <a:ea typeface="ＭＳ Ｐゴシック" charset="-128"/>
            </a:endParaRPr>
          </a:p>
        </p:txBody>
      </p:sp>
      <p:pic>
        <p:nvPicPr>
          <p:cNvPr id="24579" name="Picture 4"/>
          <p:cNvPicPr>
            <a:picLocks noChangeAspect="1" noChangeArrowheads="1"/>
          </p:cNvPicPr>
          <p:nvPr/>
        </p:nvPicPr>
        <p:blipFill>
          <a:blip r:embed="rId3" cstate="print"/>
          <a:srcRect/>
          <a:stretch>
            <a:fillRect/>
          </a:stretch>
        </p:blipFill>
        <p:spPr bwMode="auto">
          <a:xfrm>
            <a:off x="5227638" y="908050"/>
            <a:ext cx="3349625" cy="5041900"/>
          </a:xfrm>
          <a:prstGeom prst="rect">
            <a:avLst/>
          </a:prstGeom>
          <a:noFill/>
          <a:ln w="9525">
            <a:noFill/>
            <a:miter lim="800000"/>
            <a:headEnd/>
            <a:tailEnd/>
          </a:ln>
        </p:spPr>
      </p:pic>
      <p:sp>
        <p:nvSpPr>
          <p:cNvPr id="24580" name="Text Box 5"/>
          <p:cNvSpPr txBox="1">
            <a:spLocks noChangeArrowheads="1"/>
          </p:cNvSpPr>
          <p:nvPr/>
        </p:nvSpPr>
        <p:spPr bwMode="auto">
          <a:xfrm>
            <a:off x="4764088" y="5949950"/>
            <a:ext cx="4224337" cy="228600"/>
          </a:xfrm>
          <a:prstGeom prst="rect">
            <a:avLst/>
          </a:prstGeom>
          <a:noFill/>
          <a:ln w="9525">
            <a:noFill/>
            <a:miter lim="800000"/>
            <a:headEnd/>
            <a:tailEnd/>
          </a:ln>
        </p:spPr>
        <p:txBody>
          <a:bodyPr>
            <a:spAutoFit/>
          </a:bodyPr>
          <a:lstStyle/>
          <a:p>
            <a:pPr algn="ctr"/>
            <a:r>
              <a:rPr lang="en-US" sz="900">
                <a:solidFill>
                  <a:srgbClr val="1E7FB8"/>
                </a:solidFill>
              </a:rPr>
              <a:t>M. Zambon, Avian Influenza, Medicine, 34:6, 2006</a:t>
            </a:r>
            <a:endParaRPr lang="ru-RU" sz="900">
              <a:solidFill>
                <a:srgbClr val="1E7FB8"/>
              </a:solidFill>
            </a:endParaRPr>
          </a:p>
        </p:txBody>
      </p:sp>
    </p:spTree>
  </p:cSld>
  <p:clrMapOvr>
    <a:masterClrMapping/>
  </p:clrMapOvr>
  <p:transition/>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21" name="Picture 2"/>
          <p:cNvPicPr>
            <a:picLocks noChangeAspect="1" noChangeArrowheads="1"/>
          </p:cNvPicPr>
          <p:nvPr/>
        </p:nvPicPr>
        <p:blipFill>
          <a:blip r:embed="rId3" cstate="print"/>
          <a:srcRect l="16536" t="26579" r="16719" b="8464"/>
          <a:stretch>
            <a:fillRect/>
          </a:stretch>
        </p:blipFill>
        <p:spPr bwMode="auto">
          <a:xfrm>
            <a:off x="1403350" y="1052513"/>
            <a:ext cx="6553200" cy="5102225"/>
          </a:xfrm>
          <a:prstGeom prst="rect">
            <a:avLst/>
          </a:prstGeom>
          <a:noFill/>
          <a:ln w="9525">
            <a:noFill/>
            <a:miter lim="800000"/>
            <a:headEnd/>
            <a:tailEnd/>
          </a:ln>
        </p:spPr>
      </p:pic>
      <p:sp>
        <p:nvSpPr>
          <p:cNvPr id="30722" name="Rectangle 7"/>
          <p:cNvSpPr>
            <a:spLocks noGrp="1" noChangeArrowheads="1"/>
          </p:cNvSpPr>
          <p:nvPr>
            <p:ph type="title" idx="4294967295"/>
          </p:nvPr>
        </p:nvSpPr>
        <p:spPr>
          <a:xfrm>
            <a:off x="241300" y="0"/>
            <a:ext cx="8712200" cy="955675"/>
          </a:xfrm>
          <a:solidFill>
            <a:schemeClr val="accent2"/>
          </a:solidFill>
        </p:spPr>
        <p:txBody>
          <a:bodyPr/>
          <a:lstStyle/>
          <a:p>
            <a:pPr algn="ctr" eaLnBrk="1" hangingPunct="1"/>
            <a:r>
              <a:rPr lang="ru-RU" sz="2800" b="1">
                <a:solidFill>
                  <a:schemeClr val="bg1"/>
                </a:solidFill>
                <a:ea typeface="ＭＳ Ｐゴシック" charset="-128"/>
              </a:rPr>
              <a:t>Антигенная внутривидовая изменчивость и антигенная межвидовая изменчивость</a:t>
            </a:r>
            <a:r>
              <a:rPr lang="en-US" sz="2800" b="1">
                <a:solidFill>
                  <a:schemeClr val="bg1"/>
                </a:solidFill>
                <a:ea typeface="ＭＳ Ｐゴシック" charset="-128"/>
              </a:rPr>
              <a:t> </a:t>
            </a:r>
            <a:r>
              <a:rPr lang="ru-RU" sz="2800" b="1">
                <a:solidFill>
                  <a:schemeClr val="bg1"/>
                </a:solidFill>
                <a:ea typeface="ＭＳ Ｐゴシック" charset="-128"/>
              </a:rPr>
              <a:t>вируса гриппа</a:t>
            </a:r>
            <a:endParaRPr lang="en-US" sz="2800" b="1">
              <a:solidFill>
                <a:schemeClr val="bg1"/>
              </a:solidFill>
              <a:ea typeface="ＭＳ Ｐゴシック" charset="-128"/>
            </a:endParaRPr>
          </a:p>
        </p:txBody>
      </p:sp>
      <p:sp>
        <p:nvSpPr>
          <p:cNvPr id="707588" name="Oval 4"/>
          <p:cNvSpPr>
            <a:spLocks noChangeArrowheads="1"/>
          </p:cNvSpPr>
          <p:nvPr/>
        </p:nvSpPr>
        <p:spPr bwMode="auto">
          <a:xfrm>
            <a:off x="1042988" y="692150"/>
            <a:ext cx="4248150" cy="2305050"/>
          </a:xfrm>
          <a:prstGeom prst="ellipse">
            <a:avLst/>
          </a:prstGeom>
          <a:solidFill>
            <a:srgbClr val="975997">
              <a:alpha val="27058"/>
            </a:srgbClr>
          </a:solidFill>
          <a:ln w="9525">
            <a:solidFill>
              <a:schemeClr val="tx1"/>
            </a:solidFill>
            <a:round/>
            <a:headEnd/>
            <a:tailEnd/>
          </a:ln>
        </p:spPr>
        <p:txBody>
          <a:bodyPr wrap="none" anchor="ctr"/>
          <a:lstStyle/>
          <a:p>
            <a:endParaRPr lang="en-US"/>
          </a:p>
        </p:txBody>
      </p:sp>
      <p:sp>
        <p:nvSpPr>
          <p:cNvPr id="707589" name="Text Box 5"/>
          <p:cNvSpPr txBox="1">
            <a:spLocks noChangeArrowheads="1"/>
          </p:cNvSpPr>
          <p:nvPr/>
        </p:nvSpPr>
        <p:spPr bwMode="auto">
          <a:xfrm>
            <a:off x="5572125" y="1285875"/>
            <a:ext cx="1827213" cy="584200"/>
          </a:xfrm>
          <a:prstGeom prst="rect">
            <a:avLst/>
          </a:prstGeom>
          <a:noFill/>
          <a:ln w="9525">
            <a:noFill/>
            <a:miter lim="800000"/>
            <a:headEnd/>
            <a:tailEnd/>
          </a:ln>
        </p:spPr>
        <p:txBody>
          <a:bodyPr wrap="none">
            <a:spAutoFit/>
          </a:bodyPr>
          <a:lstStyle/>
          <a:p>
            <a:r>
              <a:rPr lang="ru-RU" sz="1600" b="1">
                <a:solidFill>
                  <a:srgbClr val="AC48AC"/>
                </a:solidFill>
              </a:rPr>
              <a:t>внутривидовая </a:t>
            </a:r>
          </a:p>
          <a:p>
            <a:r>
              <a:rPr lang="ru-RU" sz="1600" b="1">
                <a:solidFill>
                  <a:srgbClr val="AC48AC"/>
                </a:solidFill>
              </a:rPr>
              <a:t>изменчивость</a:t>
            </a:r>
            <a:endParaRPr lang="en-US" sz="1600" b="1">
              <a:solidFill>
                <a:srgbClr val="AC48AC"/>
              </a:solidFill>
            </a:endParaRPr>
          </a:p>
        </p:txBody>
      </p:sp>
      <p:sp>
        <p:nvSpPr>
          <p:cNvPr id="707590" name="Oval 6"/>
          <p:cNvSpPr>
            <a:spLocks noChangeArrowheads="1"/>
          </p:cNvSpPr>
          <p:nvPr/>
        </p:nvSpPr>
        <p:spPr bwMode="auto">
          <a:xfrm rot="1954523">
            <a:off x="-128588" y="2655888"/>
            <a:ext cx="8081963" cy="3622675"/>
          </a:xfrm>
          <a:prstGeom prst="ellipse">
            <a:avLst/>
          </a:prstGeom>
          <a:solidFill>
            <a:srgbClr val="99CCFF">
              <a:alpha val="27058"/>
            </a:srgbClr>
          </a:solidFill>
          <a:ln w="9525">
            <a:solidFill>
              <a:schemeClr val="tx1"/>
            </a:solidFill>
            <a:round/>
            <a:headEnd/>
            <a:tailEnd/>
          </a:ln>
        </p:spPr>
        <p:txBody>
          <a:bodyPr wrap="none" anchor="ctr"/>
          <a:lstStyle/>
          <a:p>
            <a:endParaRPr lang="en-US"/>
          </a:p>
        </p:txBody>
      </p:sp>
      <p:sp>
        <p:nvSpPr>
          <p:cNvPr id="707591" name="Text Box 7"/>
          <p:cNvSpPr txBox="1">
            <a:spLocks noChangeArrowheads="1"/>
          </p:cNvSpPr>
          <p:nvPr/>
        </p:nvSpPr>
        <p:spPr bwMode="auto">
          <a:xfrm>
            <a:off x="6357938" y="3429000"/>
            <a:ext cx="1631950" cy="584200"/>
          </a:xfrm>
          <a:prstGeom prst="rect">
            <a:avLst/>
          </a:prstGeom>
          <a:noFill/>
          <a:ln w="9525">
            <a:noFill/>
            <a:miter lim="800000"/>
            <a:headEnd/>
            <a:tailEnd/>
          </a:ln>
        </p:spPr>
        <p:txBody>
          <a:bodyPr wrap="none">
            <a:spAutoFit/>
          </a:bodyPr>
          <a:lstStyle/>
          <a:p>
            <a:r>
              <a:rPr lang="ru-RU" sz="1600" b="1">
                <a:solidFill>
                  <a:schemeClr val="accent2"/>
                </a:solidFill>
              </a:rPr>
              <a:t>межвидовая </a:t>
            </a:r>
          </a:p>
          <a:p>
            <a:r>
              <a:rPr lang="ru-RU" sz="1600" b="1">
                <a:solidFill>
                  <a:schemeClr val="accent2"/>
                </a:solidFill>
              </a:rPr>
              <a:t>изменчивость</a:t>
            </a:r>
            <a:endParaRPr lang="en-US" sz="1600" b="1">
              <a:solidFill>
                <a:schemeClr val="accent2"/>
              </a:solidFill>
            </a:endParaRPr>
          </a:p>
        </p:txBody>
      </p:sp>
      <p:sp>
        <p:nvSpPr>
          <p:cNvPr id="30727" name="Rectangle 8"/>
          <p:cNvSpPr>
            <a:spLocks noChangeArrowheads="1"/>
          </p:cNvSpPr>
          <p:nvPr/>
        </p:nvSpPr>
        <p:spPr bwMode="auto">
          <a:xfrm>
            <a:off x="614363" y="6189663"/>
            <a:ext cx="6843712" cy="552450"/>
          </a:xfrm>
          <a:prstGeom prst="rect">
            <a:avLst/>
          </a:prstGeom>
          <a:noFill/>
          <a:ln w="9525">
            <a:noFill/>
            <a:miter lim="800000"/>
            <a:headEnd/>
            <a:tailEnd/>
          </a:ln>
        </p:spPr>
        <p:txBody>
          <a:bodyPr wrap="none" anchor="ctr">
            <a:spAutoFit/>
          </a:bodyPr>
          <a:lstStyle/>
          <a:p>
            <a:r>
              <a:rPr lang="en-US" sz="1200" i="1">
                <a:solidFill>
                  <a:schemeClr val="bg2"/>
                </a:solidFill>
              </a:rPr>
              <a:t>.</a:t>
            </a:r>
          </a:p>
          <a:p>
            <a:r>
              <a:rPr lang="en-US" sz="1200" b="1">
                <a:solidFill>
                  <a:schemeClr val="bg2"/>
                </a:solidFill>
              </a:rPr>
              <a:t>De Jong JC, et al. Influenza virus: a master of metamorphosis. J Infect 2000; 40 (3): 218–28.</a:t>
            </a:r>
          </a:p>
        </p:txBody>
      </p:sp>
      <p:sp>
        <p:nvSpPr>
          <p:cNvPr id="30728" name="TextBox 10"/>
          <p:cNvSpPr txBox="1">
            <a:spLocks noChangeArrowheads="1"/>
          </p:cNvSpPr>
          <p:nvPr/>
        </p:nvSpPr>
        <p:spPr bwMode="auto">
          <a:xfrm>
            <a:off x="5072063" y="4643438"/>
            <a:ext cx="1357312" cy="461962"/>
          </a:xfrm>
          <a:prstGeom prst="rect">
            <a:avLst/>
          </a:prstGeom>
          <a:solidFill>
            <a:srgbClr val="FFCCCC"/>
          </a:solidFill>
          <a:ln w="9525">
            <a:noFill/>
            <a:miter lim="800000"/>
            <a:headEnd/>
            <a:tailEnd/>
          </a:ln>
        </p:spPr>
        <p:txBody>
          <a:bodyPr>
            <a:spAutoFit/>
          </a:bodyPr>
          <a:lstStyle/>
          <a:p>
            <a:r>
              <a:rPr lang="ru-RU" sz="1200"/>
              <a:t>Пандемический штамм</a:t>
            </a:r>
          </a:p>
        </p:txBody>
      </p:sp>
      <p:sp>
        <p:nvSpPr>
          <p:cNvPr id="30729" name="TextBox 11"/>
          <p:cNvSpPr txBox="1">
            <a:spLocks noChangeArrowheads="1"/>
          </p:cNvSpPr>
          <p:nvPr/>
        </p:nvSpPr>
        <p:spPr bwMode="auto">
          <a:xfrm>
            <a:off x="3786188" y="2643188"/>
            <a:ext cx="1357312" cy="461962"/>
          </a:xfrm>
          <a:prstGeom prst="rect">
            <a:avLst/>
          </a:prstGeom>
          <a:solidFill>
            <a:srgbClr val="FFCCFF"/>
          </a:solidFill>
          <a:ln w="9525">
            <a:noFill/>
            <a:miter lim="800000"/>
            <a:headEnd/>
            <a:tailEnd/>
          </a:ln>
        </p:spPr>
        <p:txBody>
          <a:bodyPr>
            <a:spAutoFit/>
          </a:bodyPr>
          <a:lstStyle/>
          <a:p>
            <a:r>
              <a:rPr lang="ru-RU" sz="1200"/>
              <a:t>Эпидемический штамм</a:t>
            </a:r>
          </a:p>
        </p:txBody>
      </p:sp>
      <p:sp>
        <p:nvSpPr>
          <p:cNvPr id="30730" name="TextBox 12"/>
          <p:cNvSpPr txBox="1">
            <a:spLocks noChangeArrowheads="1"/>
          </p:cNvSpPr>
          <p:nvPr/>
        </p:nvSpPr>
        <p:spPr bwMode="auto">
          <a:xfrm>
            <a:off x="1206500" y="1227138"/>
            <a:ext cx="1765300" cy="307975"/>
          </a:xfrm>
          <a:prstGeom prst="rect">
            <a:avLst/>
          </a:prstGeom>
          <a:solidFill>
            <a:srgbClr val="FFCCFF">
              <a:alpha val="83136"/>
            </a:srgbClr>
          </a:solidFill>
          <a:ln w="9525">
            <a:noFill/>
            <a:miter lim="800000"/>
            <a:headEnd/>
            <a:tailEnd/>
          </a:ln>
        </p:spPr>
        <p:txBody>
          <a:bodyPr>
            <a:spAutoFit/>
          </a:bodyPr>
          <a:lstStyle/>
          <a:p>
            <a:r>
              <a:rPr lang="ru-RU" b="1">
                <a:solidFill>
                  <a:schemeClr val="bg1"/>
                </a:solidFill>
              </a:rPr>
              <a:t>Вирус гриппа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707588"/>
                                        </p:tgtEl>
                                        <p:attrNameLst>
                                          <p:attrName>style.visibility</p:attrName>
                                        </p:attrNameLst>
                                      </p:cBhvr>
                                      <p:to>
                                        <p:strVal val="visible"/>
                                      </p:to>
                                    </p:set>
                                    <p:animEffect transition="in" filter="fade">
                                      <p:cBhvr>
                                        <p:cTn id="7" dur="2000"/>
                                        <p:tgtEl>
                                          <p:spTgt spid="70758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707589"/>
                                        </p:tgtEl>
                                        <p:attrNameLst>
                                          <p:attrName>style.visibility</p:attrName>
                                        </p:attrNameLst>
                                      </p:cBhvr>
                                      <p:to>
                                        <p:strVal val="visible"/>
                                      </p:to>
                                    </p:set>
                                    <p:animEffect transition="in" filter="fade">
                                      <p:cBhvr>
                                        <p:cTn id="10" dur="2000"/>
                                        <p:tgtEl>
                                          <p:spTgt spid="707589"/>
                                        </p:tgtEl>
                                      </p:cBhvr>
                                    </p:animEffect>
                                  </p:childTnLst>
                                </p:cTn>
                              </p:par>
                              <p:par>
                                <p:cTn id="11" presetID="10" presetClass="exit" presetSubtype="0" fill="hold" grpId="1" nodeType="withEffect">
                                  <p:stCondLst>
                                    <p:cond delay="0"/>
                                  </p:stCondLst>
                                  <p:childTnLst>
                                    <p:animEffect transition="out" filter="fade">
                                      <p:cBhvr>
                                        <p:cTn id="12" dur="2000"/>
                                        <p:tgtEl>
                                          <p:spTgt spid="707589"/>
                                        </p:tgtEl>
                                      </p:cBhvr>
                                    </p:animEffect>
                                    <p:set>
                                      <p:cBhvr>
                                        <p:cTn id="13" dur="1" fill="hold">
                                          <p:stCondLst>
                                            <p:cond delay="1999"/>
                                          </p:stCondLst>
                                        </p:cTn>
                                        <p:tgtEl>
                                          <p:spTgt spid="707589"/>
                                        </p:tgtEl>
                                        <p:attrNameLst>
                                          <p:attrName>style.visibility</p:attrName>
                                        </p:attrNameLst>
                                      </p:cBhvr>
                                      <p:to>
                                        <p:strVal val="hidden"/>
                                      </p:to>
                                    </p:set>
                                  </p:childTnLst>
                                </p:cTn>
                              </p:par>
                            </p:childTnLst>
                          </p:cTn>
                        </p:par>
                        <p:par>
                          <p:cTn id="14" fill="hold" nodeType="afterGroup">
                            <p:stCondLst>
                              <p:cond delay="2000"/>
                            </p:stCondLst>
                            <p:childTnLst>
                              <p:par>
                                <p:cTn id="15" presetID="10" presetClass="entr" presetSubtype="0" fill="hold" grpId="0" nodeType="afterEffect">
                                  <p:stCondLst>
                                    <p:cond delay="0"/>
                                  </p:stCondLst>
                                  <p:childTnLst>
                                    <p:set>
                                      <p:cBhvr>
                                        <p:cTn id="16" dur="1" fill="hold">
                                          <p:stCondLst>
                                            <p:cond delay="0"/>
                                          </p:stCondLst>
                                        </p:cTn>
                                        <p:tgtEl>
                                          <p:spTgt spid="707590"/>
                                        </p:tgtEl>
                                        <p:attrNameLst>
                                          <p:attrName>style.visibility</p:attrName>
                                        </p:attrNameLst>
                                      </p:cBhvr>
                                      <p:to>
                                        <p:strVal val="visible"/>
                                      </p:to>
                                    </p:set>
                                    <p:animEffect transition="in" filter="fade">
                                      <p:cBhvr>
                                        <p:cTn id="17" dur="2000"/>
                                        <p:tgtEl>
                                          <p:spTgt spid="707590"/>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707591"/>
                                        </p:tgtEl>
                                        <p:attrNameLst>
                                          <p:attrName>style.visibility</p:attrName>
                                        </p:attrNameLst>
                                      </p:cBhvr>
                                      <p:to>
                                        <p:strVal val="visible"/>
                                      </p:to>
                                    </p:set>
                                    <p:animEffect transition="in" filter="fade">
                                      <p:cBhvr>
                                        <p:cTn id="20" dur="2000"/>
                                        <p:tgtEl>
                                          <p:spTgt spid="7075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7588" grpId="0" animBg="1"/>
      <p:bldP spid="707589" grpId="0"/>
      <p:bldP spid="707589" grpId="1"/>
      <p:bldP spid="707590" grpId="0" animBg="1"/>
      <p:bldP spid="707591"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89" name="Заголовок 1"/>
          <p:cNvSpPr txBox="1">
            <a:spLocks/>
          </p:cNvSpPr>
          <p:nvPr/>
        </p:nvSpPr>
        <p:spPr bwMode="auto">
          <a:xfrm>
            <a:off x="0" y="285750"/>
            <a:ext cx="9144000" cy="714375"/>
          </a:xfrm>
          <a:prstGeom prst="rect">
            <a:avLst/>
          </a:prstGeom>
          <a:noFill/>
          <a:ln w="9525">
            <a:noFill/>
            <a:miter lim="800000"/>
            <a:headEnd/>
            <a:tailEnd/>
          </a:ln>
        </p:spPr>
        <p:txBody>
          <a:bodyPr/>
          <a:lstStyle/>
          <a:p>
            <a:pPr eaLnBrk="0" hangingPunct="0"/>
            <a:r>
              <a:rPr lang="ru-RU" sz="5000">
                <a:solidFill>
                  <a:schemeClr val="tx2"/>
                </a:solidFill>
                <a:latin typeface="Calibri" pitchFamily="34" charset="0"/>
              </a:rPr>
              <a:t> </a:t>
            </a:r>
            <a:r>
              <a:rPr lang="ru-RU" sz="2800" b="1">
                <a:solidFill>
                  <a:schemeClr val="tx2"/>
                </a:solidFill>
                <a:latin typeface="Calibri" pitchFamily="34" charset="0"/>
              </a:rPr>
              <a:t>Структура вируса гриппа А/</a:t>
            </a:r>
            <a:r>
              <a:rPr lang="en-US" sz="2800" b="1">
                <a:solidFill>
                  <a:schemeClr val="tx2"/>
                </a:solidFill>
                <a:latin typeface="Calibri" pitchFamily="34" charset="0"/>
              </a:rPr>
              <a:t>H1N1/</a:t>
            </a:r>
            <a:r>
              <a:rPr lang="ru-RU" sz="2800" b="1">
                <a:solidFill>
                  <a:schemeClr val="tx2"/>
                </a:solidFill>
                <a:latin typeface="Calibri" pitchFamily="34" charset="0"/>
              </a:rPr>
              <a:t>Калифорния /04/2009</a:t>
            </a:r>
            <a:endParaRPr lang="ru-RU" sz="3200" b="1">
              <a:solidFill>
                <a:schemeClr val="tx2"/>
              </a:solidFill>
              <a:latin typeface="Calibri" pitchFamily="34" charset="0"/>
            </a:endParaRPr>
          </a:p>
        </p:txBody>
      </p:sp>
      <p:sp>
        <p:nvSpPr>
          <p:cNvPr id="6" name="Овал 5"/>
          <p:cNvSpPr/>
          <p:nvPr/>
        </p:nvSpPr>
        <p:spPr>
          <a:xfrm>
            <a:off x="2928938" y="1071563"/>
            <a:ext cx="3357562" cy="928687"/>
          </a:xfrm>
          <a:prstGeom prst="ellipse">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r>
              <a:rPr lang="ru-RU" sz="2400">
                <a:solidFill>
                  <a:srgbClr val="FFFFFF"/>
                </a:solidFill>
                <a:ea typeface="ＭＳ Ｐゴシック" charset="-128"/>
              </a:rPr>
              <a:t>Тройной</a:t>
            </a:r>
          </a:p>
          <a:p>
            <a:pPr algn="ctr"/>
            <a:r>
              <a:rPr lang="ru-RU" sz="2400">
                <a:solidFill>
                  <a:srgbClr val="FFFFFF"/>
                </a:solidFill>
                <a:ea typeface="ＭＳ Ｐゴシック" charset="-128"/>
              </a:rPr>
              <a:t>реассортант</a:t>
            </a:r>
          </a:p>
        </p:txBody>
      </p:sp>
      <p:sp>
        <p:nvSpPr>
          <p:cNvPr id="7" name="Скругленный прямоугольник 6"/>
          <p:cNvSpPr/>
          <p:nvPr/>
        </p:nvSpPr>
        <p:spPr>
          <a:xfrm>
            <a:off x="285750" y="2571750"/>
            <a:ext cx="2571750" cy="1714500"/>
          </a:xfrm>
          <a:prstGeom prst="roundRect">
            <a:avLst/>
          </a:prstGeom>
          <a:solidFill>
            <a:schemeClr val="accent6">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r>
              <a:rPr lang="ru-RU" sz="2400">
                <a:solidFill>
                  <a:srgbClr val="FFFFFF"/>
                </a:solidFill>
                <a:ea typeface="ＭＳ Ｐゴシック" charset="-128"/>
              </a:rPr>
              <a:t>2 гена птичьего происхождения (PB2, PA)</a:t>
            </a:r>
          </a:p>
        </p:txBody>
      </p:sp>
      <p:sp>
        <p:nvSpPr>
          <p:cNvPr id="8" name="Скругленный прямоугольник 7"/>
          <p:cNvSpPr/>
          <p:nvPr/>
        </p:nvSpPr>
        <p:spPr>
          <a:xfrm>
            <a:off x="3214688" y="2500313"/>
            <a:ext cx="2786062" cy="2000250"/>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r>
              <a:rPr lang="ru-RU" sz="2400">
                <a:solidFill>
                  <a:srgbClr val="FFFFFF"/>
                </a:solidFill>
                <a:ea typeface="ＭＳ Ｐゴシック" charset="-128"/>
              </a:rPr>
              <a:t>3 гена </a:t>
            </a:r>
          </a:p>
          <a:p>
            <a:pPr algn="ctr"/>
            <a:r>
              <a:rPr lang="ru-RU" sz="2400">
                <a:solidFill>
                  <a:srgbClr val="FFFFFF"/>
                </a:solidFill>
                <a:ea typeface="ＭＳ Ｐゴシック" charset="-128"/>
              </a:rPr>
              <a:t>Североамери</a:t>
            </a:r>
            <a:r>
              <a:rPr lang="en-US" sz="2400">
                <a:solidFill>
                  <a:srgbClr val="FFFFFF"/>
                </a:solidFill>
                <a:ea typeface="ＭＳ Ｐゴシック" charset="-128"/>
              </a:rPr>
              <a:t>-</a:t>
            </a:r>
            <a:r>
              <a:rPr lang="ru-RU" sz="2400">
                <a:solidFill>
                  <a:srgbClr val="FFFFFF"/>
                </a:solidFill>
                <a:ea typeface="ＭＳ Ｐゴシック" charset="-128"/>
              </a:rPr>
              <a:t>канского гриппа </a:t>
            </a:r>
            <a:r>
              <a:rPr lang="en-US" sz="2400">
                <a:solidFill>
                  <a:srgbClr val="FFFFFF"/>
                </a:solidFill>
                <a:ea typeface="ＭＳ Ｐゴシック" charset="-128"/>
              </a:rPr>
              <a:t> </a:t>
            </a:r>
            <a:r>
              <a:rPr lang="ru-RU" sz="2400">
                <a:solidFill>
                  <a:srgbClr val="FFFFFF"/>
                </a:solidFill>
                <a:ea typeface="ＭＳ Ｐゴシック" charset="-128"/>
              </a:rPr>
              <a:t>свиней(HA, NP, NS )</a:t>
            </a:r>
          </a:p>
        </p:txBody>
      </p:sp>
      <p:sp>
        <p:nvSpPr>
          <p:cNvPr id="9" name="Скругленный прямоугольник 8"/>
          <p:cNvSpPr/>
          <p:nvPr/>
        </p:nvSpPr>
        <p:spPr>
          <a:xfrm>
            <a:off x="3357563" y="4714875"/>
            <a:ext cx="2643187" cy="1857375"/>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r>
              <a:rPr lang="ru-RU" sz="2400">
                <a:solidFill>
                  <a:srgbClr val="FFFFFF"/>
                </a:solidFill>
                <a:ea typeface="ＭＳ Ｐゴシック" charset="-128"/>
              </a:rPr>
              <a:t>2 гена </a:t>
            </a:r>
          </a:p>
          <a:p>
            <a:pPr algn="ctr"/>
            <a:r>
              <a:rPr lang="ru-RU" sz="2400">
                <a:solidFill>
                  <a:srgbClr val="FFFFFF"/>
                </a:solidFill>
                <a:ea typeface="ＭＳ Ｐゴシック" charset="-128"/>
              </a:rPr>
              <a:t>Евроазиатского гриппа  свиней(HA, </a:t>
            </a:r>
            <a:r>
              <a:rPr lang="en-US" sz="2400">
                <a:solidFill>
                  <a:srgbClr val="FFFFFF"/>
                </a:solidFill>
                <a:ea typeface="ＭＳ Ｐゴシック" charset="-128"/>
              </a:rPr>
              <a:t>M</a:t>
            </a:r>
            <a:r>
              <a:rPr lang="ru-RU" sz="2400">
                <a:solidFill>
                  <a:srgbClr val="FFFFFF"/>
                </a:solidFill>
                <a:ea typeface="ＭＳ Ｐゴシック" charset="-128"/>
              </a:rPr>
              <a:t>)</a:t>
            </a:r>
          </a:p>
        </p:txBody>
      </p:sp>
      <p:sp>
        <p:nvSpPr>
          <p:cNvPr id="10" name="Скругленный прямоугольник 9"/>
          <p:cNvSpPr/>
          <p:nvPr/>
        </p:nvSpPr>
        <p:spPr>
          <a:xfrm>
            <a:off x="6286500" y="2643188"/>
            <a:ext cx="2571750" cy="1857375"/>
          </a:xfrm>
          <a:prstGeom prst="roundRect">
            <a:avLst/>
          </a:prstGeom>
          <a:solidFill>
            <a:srgbClr val="7030A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r>
              <a:rPr lang="ru-RU" sz="2400">
                <a:solidFill>
                  <a:srgbClr val="FFFFFF"/>
                </a:solidFill>
                <a:ea typeface="ＭＳ Ｐゴシック" charset="-128"/>
              </a:rPr>
              <a:t>1 ген </a:t>
            </a:r>
          </a:p>
          <a:p>
            <a:pPr algn="ctr"/>
            <a:r>
              <a:rPr lang="ru-RU" sz="2400">
                <a:solidFill>
                  <a:srgbClr val="FFFFFF"/>
                </a:solidFill>
                <a:ea typeface="ＭＳ Ｐゴシック" charset="-128"/>
              </a:rPr>
              <a:t>вируса гриппа  человека (</a:t>
            </a:r>
            <a:r>
              <a:rPr lang="en-US" sz="2400">
                <a:solidFill>
                  <a:srgbClr val="FFFFFF"/>
                </a:solidFill>
                <a:ea typeface="ＭＳ Ｐゴシック" charset="-128"/>
              </a:rPr>
              <a:t>PB1</a:t>
            </a:r>
            <a:r>
              <a:rPr lang="ru-RU" sz="2400">
                <a:solidFill>
                  <a:srgbClr val="FFFFFF"/>
                </a:solidFill>
                <a:ea typeface="ＭＳ Ｐゴシック" charset="-128"/>
              </a:rPr>
              <a:t>)</a:t>
            </a:r>
          </a:p>
        </p:txBody>
      </p:sp>
      <p:sp>
        <p:nvSpPr>
          <p:cNvPr id="11" name="Стрелка вниз 10"/>
          <p:cNvSpPr/>
          <p:nvPr/>
        </p:nvSpPr>
        <p:spPr>
          <a:xfrm rot="3422962">
            <a:off x="2251075" y="1344613"/>
            <a:ext cx="220663" cy="1398587"/>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ru-RU"/>
          </a:p>
        </p:txBody>
      </p:sp>
      <p:sp>
        <p:nvSpPr>
          <p:cNvPr id="12" name="Стрелка вниз 11"/>
          <p:cNvSpPr/>
          <p:nvPr/>
        </p:nvSpPr>
        <p:spPr>
          <a:xfrm rot="18546666">
            <a:off x="6792913" y="1462088"/>
            <a:ext cx="198437" cy="1398587"/>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ru-RU"/>
          </a:p>
        </p:txBody>
      </p:sp>
      <p:sp>
        <p:nvSpPr>
          <p:cNvPr id="13" name="Стрелка вниз 12"/>
          <p:cNvSpPr/>
          <p:nvPr/>
        </p:nvSpPr>
        <p:spPr>
          <a:xfrm>
            <a:off x="4572000" y="2000250"/>
            <a:ext cx="285750" cy="541338"/>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ru-RU"/>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29" name="Заголовок 1"/>
          <p:cNvSpPr txBox="1">
            <a:spLocks/>
          </p:cNvSpPr>
          <p:nvPr/>
        </p:nvSpPr>
        <p:spPr bwMode="auto">
          <a:xfrm>
            <a:off x="0" y="357188"/>
            <a:ext cx="9144000" cy="714375"/>
          </a:xfrm>
          <a:prstGeom prst="rect">
            <a:avLst/>
          </a:prstGeom>
          <a:solidFill>
            <a:schemeClr val="bg1"/>
          </a:solidFill>
          <a:ln w="9525">
            <a:noFill/>
            <a:miter lim="800000"/>
            <a:headEnd/>
            <a:tailEnd/>
          </a:ln>
        </p:spPr>
        <p:txBody>
          <a:bodyPr/>
          <a:lstStyle/>
          <a:p>
            <a:pPr algn="ctr"/>
            <a:r>
              <a:rPr lang="ru-RU" sz="3200" b="1">
                <a:solidFill>
                  <a:schemeClr val="tx2"/>
                </a:solidFill>
                <a:latin typeface="Calibri" pitchFamily="34" charset="0"/>
              </a:rPr>
              <a:t>Особенности патогенеза гриппа  А/</a:t>
            </a:r>
            <a:r>
              <a:rPr lang="en-US" sz="3200" b="1">
                <a:solidFill>
                  <a:schemeClr val="tx2"/>
                </a:solidFill>
                <a:latin typeface="Calibri" pitchFamily="34" charset="0"/>
              </a:rPr>
              <a:t>H1N1/</a:t>
            </a:r>
            <a:r>
              <a:rPr lang="ru-RU" sz="3200" b="1">
                <a:solidFill>
                  <a:schemeClr val="tx2"/>
                </a:solidFill>
                <a:latin typeface="Calibri" pitchFamily="34" charset="0"/>
              </a:rPr>
              <a:t>Калифорния/04/2009 </a:t>
            </a:r>
          </a:p>
        </p:txBody>
      </p:sp>
      <p:sp>
        <p:nvSpPr>
          <p:cNvPr id="48130" name="Содержимое 2"/>
          <p:cNvSpPr txBox="1">
            <a:spLocks/>
          </p:cNvSpPr>
          <p:nvPr/>
        </p:nvSpPr>
        <p:spPr bwMode="auto">
          <a:xfrm>
            <a:off x="0" y="1285875"/>
            <a:ext cx="8586788" cy="4000500"/>
          </a:xfrm>
          <a:prstGeom prst="rect">
            <a:avLst/>
          </a:prstGeom>
          <a:noFill/>
          <a:ln w="9525">
            <a:noFill/>
            <a:miter lim="800000"/>
            <a:headEnd/>
            <a:tailEnd/>
          </a:ln>
        </p:spPr>
        <p:txBody>
          <a:bodyPr/>
          <a:lstStyle/>
          <a:p>
            <a:pPr marL="273050" indent="-273050" eaLnBrk="0" hangingPunct="0">
              <a:spcBef>
                <a:spcPct val="20000"/>
              </a:spcBef>
              <a:buClr>
                <a:srgbClr val="0BD0D9"/>
              </a:buClr>
              <a:buSzPct val="95000"/>
              <a:buFont typeface="Wingdings 2" pitchFamily="18" charset="2"/>
              <a:buChar char=""/>
            </a:pPr>
            <a:endParaRPr lang="ru-RU" sz="2600">
              <a:latin typeface="Constantia" pitchFamily="18" charset="0"/>
            </a:endParaRPr>
          </a:p>
          <a:p>
            <a:pPr marL="273050" indent="-273050" eaLnBrk="0" hangingPunct="0">
              <a:spcBef>
                <a:spcPct val="20000"/>
              </a:spcBef>
              <a:buClr>
                <a:srgbClr val="0BD0D9"/>
              </a:buClr>
              <a:buSzPct val="95000"/>
              <a:buFont typeface="Wingdings 2" pitchFamily="18" charset="2"/>
              <a:buChar char=""/>
            </a:pPr>
            <a:r>
              <a:rPr lang="ru-RU" sz="2600">
                <a:latin typeface="Constantia" pitchFamily="18" charset="0"/>
              </a:rPr>
              <a:t>Грипп А/</a:t>
            </a:r>
            <a:r>
              <a:rPr lang="en-US" sz="2600">
                <a:latin typeface="Constantia" pitchFamily="18" charset="0"/>
              </a:rPr>
              <a:t>H1N1/</a:t>
            </a:r>
            <a:r>
              <a:rPr lang="ru-RU" sz="2600">
                <a:latin typeface="Constantia" pitchFamily="18" charset="0"/>
              </a:rPr>
              <a:t>Калифорния/04/2009, также как и  </a:t>
            </a:r>
            <a:r>
              <a:rPr lang="en-US" sz="2600">
                <a:latin typeface="Constantia" pitchFamily="18" charset="0"/>
              </a:rPr>
              <a:t>H5N1</a:t>
            </a:r>
            <a:r>
              <a:rPr lang="ru-RU" sz="2600">
                <a:latin typeface="Constantia" pitchFamily="18" charset="0"/>
              </a:rPr>
              <a:t> </a:t>
            </a:r>
            <a:r>
              <a:rPr lang="en-US" sz="2600">
                <a:latin typeface="Constantia" pitchFamily="18" charset="0"/>
              </a:rPr>
              <a:t> </a:t>
            </a:r>
            <a:r>
              <a:rPr lang="ru-RU" sz="2600">
                <a:latin typeface="Constantia" pitchFamily="18" charset="0"/>
              </a:rPr>
              <a:t>прикрепляется к тем же рецепторам в периферической легочной ткани</a:t>
            </a:r>
          </a:p>
          <a:p>
            <a:pPr marL="273050" indent="-273050" eaLnBrk="0" hangingPunct="0">
              <a:spcBef>
                <a:spcPct val="20000"/>
              </a:spcBef>
              <a:buClr>
                <a:srgbClr val="0BD0D9"/>
              </a:buClr>
              <a:buSzPct val="95000"/>
              <a:buFont typeface="Wingdings 2" pitchFamily="18" charset="2"/>
              <a:buChar char=""/>
            </a:pPr>
            <a:r>
              <a:rPr lang="ru-RU" sz="2600">
                <a:latin typeface="Constantia" pitchFamily="18" charset="0"/>
              </a:rPr>
              <a:t>Может вызывать диффузное повреждение альвеол, что ведет к : </a:t>
            </a:r>
          </a:p>
          <a:p>
            <a:pPr marL="273050" indent="-273050" eaLnBrk="0" hangingPunct="0">
              <a:spcBef>
                <a:spcPct val="20000"/>
              </a:spcBef>
              <a:buClr>
                <a:srgbClr val="0BD0D9"/>
              </a:buClr>
              <a:buSzPct val="95000"/>
            </a:pPr>
            <a:r>
              <a:rPr lang="ru-RU" sz="2600">
                <a:latin typeface="Constantia" pitchFamily="18" charset="0"/>
              </a:rPr>
              <a:t>         - вирусной пневмонии, </a:t>
            </a:r>
          </a:p>
          <a:p>
            <a:pPr marL="273050" indent="-273050" eaLnBrk="0" hangingPunct="0">
              <a:spcBef>
                <a:spcPct val="20000"/>
              </a:spcBef>
              <a:buClr>
                <a:srgbClr val="0BD0D9"/>
              </a:buClr>
              <a:buSzPct val="95000"/>
            </a:pPr>
            <a:r>
              <a:rPr lang="ru-RU" sz="2600">
                <a:latin typeface="Constantia" pitchFamily="18" charset="0"/>
              </a:rPr>
              <a:t>         - ОРДС (40% летальность), морфологическое сходство с  гриппом </a:t>
            </a:r>
            <a:r>
              <a:rPr lang="en-US" sz="2600">
                <a:latin typeface="Constantia" pitchFamily="18" charset="0"/>
              </a:rPr>
              <a:t>H5N1 </a:t>
            </a:r>
            <a:r>
              <a:rPr lang="ru-RU" sz="2600">
                <a:latin typeface="Constantia" pitchFamily="18" charset="0"/>
              </a:rPr>
              <a:t>, леченным с использованием ГКС</a:t>
            </a:r>
          </a:p>
          <a:p>
            <a:pPr marL="273050" indent="-273050" eaLnBrk="0" hangingPunct="0">
              <a:spcBef>
                <a:spcPct val="20000"/>
              </a:spcBef>
              <a:buClr>
                <a:srgbClr val="0BD0D9"/>
              </a:buClr>
              <a:buSzPct val="95000"/>
              <a:buFont typeface="Wingdings 2" pitchFamily="18" charset="2"/>
              <a:buChar char=""/>
            </a:pPr>
            <a:r>
              <a:rPr lang="ru-RU" sz="2600">
                <a:latin typeface="Constantia" pitchFamily="18" charset="0"/>
              </a:rPr>
              <a:t>Способность размножаться в энтероцитах клетках кишечника? (диарея отмечена у 10-20% больных)</a:t>
            </a: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153" name="Рисунок 1"/>
          <p:cNvPicPr>
            <a:picLocks noChangeAspect="1" noChangeArrowheads="1"/>
          </p:cNvPicPr>
          <p:nvPr/>
        </p:nvPicPr>
        <p:blipFill>
          <a:blip r:embed="rId3" cstate="print"/>
          <a:srcRect/>
          <a:stretch>
            <a:fillRect/>
          </a:stretch>
        </p:blipFill>
        <p:spPr bwMode="auto">
          <a:xfrm>
            <a:off x="714375" y="1143000"/>
            <a:ext cx="7331075" cy="5072063"/>
          </a:xfrm>
          <a:prstGeom prst="rect">
            <a:avLst/>
          </a:prstGeom>
          <a:noFill/>
          <a:ln w="9525">
            <a:noFill/>
            <a:miter lim="800000"/>
            <a:headEnd/>
            <a:tailEnd/>
          </a:ln>
        </p:spPr>
      </p:pic>
      <p:sp>
        <p:nvSpPr>
          <p:cNvPr id="49154" name="Заголовок 1"/>
          <p:cNvSpPr txBox="1">
            <a:spLocks/>
          </p:cNvSpPr>
          <p:nvPr/>
        </p:nvSpPr>
        <p:spPr bwMode="auto">
          <a:xfrm>
            <a:off x="-71438" y="0"/>
            <a:ext cx="9144001" cy="714375"/>
          </a:xfrm>
          <a:prstGeom prst="rect">
            <a:avLst/>
          </a:prstGeom>
          <a:solidFill>
            <a:schemeClr val="bg1"/>
          </a:solidFill>
          <a:ln w="9525">
            <a:noFill/>
            <a:miter lim="800000"/>
            <a:headEnd/>
            <a:tailEnd/>
          </a:ln>
        </p:spPr>
        <p:txBody>
          <a:bodyPr/>
          <a:lstStyle/>
          <a:p>
            <a:pPr algn="ctr"/>
            <a:r>
              <a:rPr lang="ru-RU" sz="3200" b="1">
                <a:solidFill>
                  <a:schemeClr val="tx2"/>
                </a:solidFill>
                <a:latin typeface="Calibri" pitchFamily="34" charset="0"/>
              </a:rPr>
              <a:t>Диффузное повреждение альвеол </a:t>
            </a:r>
          </a:p>
          <a:p>
            <a:pPr algn="ctr"/>
            <a:r>
              <a:rPr lang="ru-RU" sz="3200" b="1">
                <a:solidFill>
                  <a:schemeClr val="tx2"/>
                </a:solidFill>
                <a:latin typeface="Calibri" pitchFamily="34" charset="0"/>
              </a:rPr>
              <a:t>(ОРДС при пандемическом гриппе)</a:t>
            </a:r>
          </a:p>
        </p:txBody>
      </p:sp>
      <p:sp>
        <p:nvSpPr>
          <p:cNvPr id="49155" name="Прямоугольник 3"/>
          <p:cNvSpPr>
            <a:spLocks noChangeArrowheads="1"/>
          </p:cNvSpPr>
          <p:nvPr/>
        </p:nvSpPr>
        <p:spPr bwMode="auto">
          <a:xfrm>
            <a:off x="0" y="6143625"/>
            <a:ext cx="8286750" cy="523875"/>
          </a:xfrm>
          <a:prstGeom prst="rect">
            <a:avLst/>
          </a:prstGeom>
          <a:noFill/>
          <a:ln w="9525">
            <a:noFill/>
            <a:miter lim="800000"/>
            <a:headEnd/>
            <a:tailEnd/>
          </a:ln>
        </p:spPr>
        <p:txBody>
          <a:bodyPr>
            <a:spAutoFit/>
          </a:bodyPr>
          <a:lstStyle/>
          <a:p>
            <a:r>
              <a:rPr lang="en-US" sz="1400"/>
              <a:t>Zaki  (CDC)</a:t>
            </a:r>
            <a:r>
              <a:rPr lang="en-US" sz="1400" b="1"/>
              <a:t> </a:t>
            </a:r>
            <a:r>
              <a:rPr lang="en-US" sz="1400" b="1">
                <a:hlinkClick r:id="rId4"/>
              </a:rPr>
              <a:t>http://www.nap.edu/catalog/12799.html</a:t>
            </a:r>
            <a:r>
              <a:rPr lang="ru-RU" sz="1400" b="1"/>
              <a:t> </a:t>
            </a:r>
            <a:r>
              <a:rPr lang="en-US" sz="1400" b="1"/>
              <a:t>The Domestic and International Impacts of the</a:t>
            </a:r>
            <a:r>
              <a:rPr lang="pt-BR" sz="1400" b="1"/>
              <a:t>09-H1N1 Influenza A Pandemic: Global</a:t>
            </a:r>
            <a:r>
              <a:rPr lang="ru-RU" sz="1400" b="1"/>
              <a:t> </a:t>
            </a:r>
            <a:r>
              <a:rPr lang="en-US" sz="1400" b="1"/>
              <a:t>Challenges, Global Solutions: Workshop Summary</a:t>
            </a:r>
            <a:endParaRPr lang="ru-RU" sz="1400"/>
          </a:p>
        </p:txBody>
      </p:sp>
      <p:pic>
        <p:nvPicPr>
          <p:cNvPr id="49156" name="Picture 1"/>
          <p:cNvPicPr>
            <a:picLocks noChangeAspect="1" noChangeArrowheads="1"/>
          </p:cNvPicPr>
          <p:nvPr/>
        </p:nvPicPr>
        <p:blipFill>
          <a:blip r:embed="rId5" cstate="print"/>
          <a:srcRect/>
          <a:stretch>
            <a:fillRect/>
          </a:stretch>
        </p:blipFill>
        <p:spPr bwMode="auto">
          <a:xfrm>
            <a:off x="7358063" y="4500563"/>
            <a:ext cx="1785937" cy="1371600"/>
          </a:xfrm>
          <a:prstGeom prst="rect">
            <a:avLst/>
          </a:prstGeom>
          <a:noFill/>
          <a:ln w="9525">
            <a:noFill/>
            <a:miter lim="800000"/>
            <a:headEnd/>
            <a:tailEnd/>
          </a:ln>
        </p:spPr>
      </p:pic>
      <p:sp>
        <p:nvSpPr>
          <p:cNvPr id="49157" name="Заголовок 1"/>
          <p:cNvSpPr txBox="1">
            <a:spLocks/>
          </p:cNvSpPr>
          <p:nvPr/>
        </p:nvSpPr>
        <p:spPr bwMode="auto">
          <a:xfrm>
            <a:off x="7358063" y="4500563"/>
            <a:ext cx="785812" cy="357187"/>
          </a:xfrm>
          <a:prstGeom prst="rect">
            <a:avLst/>
          </a:prstGeom>
          <a:solidFill>
            <a:schemeClr val="bg1"/>
          </a:solidFill>
          <a:ln w="9525">
            <a:noFill/>
            <a:miter lim="800000"/>
            <a:headEnd/>
            <a:tailEnd/>
          </a:ln>
        </p:spPr>
        <p:txBody>
          <a:bodyPr/>
          <a:lstStyle/>
          <a:p>
            <a:pPr algn="ctr"/>
            <a:r>
              <a:rPr lang="ru-RU" sz="1600" b="1">
                <a:solidFill>
                  <a:schemeClr val="tx2"/>
                </a:solidFill>
                <a:latin typeface="Calibri" pitchFamily="34" charset="0"/>
              </a:rPr>
              <a:t>норма</a:t>
            </a: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539552" y="540095"/>
            <a:ext cx="8229600" cy="930521"/>
          </a:xfrm>
        </p:spPr>
        <p:txBody>
          <a:bodyPr>
            <a:normAutofit/>
          </a:bodyPr>
          <a:lstStyle/>
          <a:p>
            <a:r>
              <a:rPr lang="ru-RU" sz="2400" b="1" dirty="0">
                <a:solidFill>
                  <a:srgbClr val="000090"/>
                </a:solidFill>
                <a:latin typeface="Times"/>
                <a:cs typeface="Times"/>
              </a:rPr>
              <a:t>Вирусы гриппа и некоторых ОРВИ активируют индукцию интерферона </a:t>
            </a:r>
            <a:r>
              <a:rPr lang="en-US" sz="2400" b="1" dirty="0">
                <a:solidFill>
                  <a:srgbClr val="000090"/>
                </a:solidFill>
                <a:latin typeface="Times"/>
                <a:cs typeface="Times"/>
              </a:rPr>
              <a:t>I </a:t>
            </a:r>
            <a:r>
              <a:rPr lang="ru-RU" sz="2400" b="1" dirty="0">
                <a:solidFill>
                  <a:srgbClr val="000090"/>
                </a:solidFill>
                <a:latin typeface="Times"/>
                <a:cs typeface="Times"/>
              </a:rPr>
              <a:t>типа</a:t>
            </a:r>
            <a:endParaRPr lang="en-US" sz="2400" b="1" dirty="0">
              <a:solidFill>
                <a:srgbClr val="000090"/>
              </a:solidFill>
              <a:latin typeface="Times"/>
              <a:cs typeface="Times"/>
            </a:endParaRPr>
          </a:p>
        </p:txBody>
      </p:sp>
      <p:pic>
        <p:nvPicPr>
          <p:cNvPr id="4" name="Content Placeholder 3"/>
          <p:cNvPicPr>
            <a:picLocks noGrp="1" noChangeAspect="1"/>
          </p:cNvPicPr>
          <p:nvPr>
            <p:ph idx="1"/>
          </p:nvPr>
        </p:nvPicPr>
        <p:blipFill>
          <a:blip r:embed="rId2"/>
          <a:srcRect l="1032" r="1032"/>
          <a:stretch>
            <a:fillRect/>
          </a:stretch>
        </p:blipFill>
        <p:spPr>
          <a:xfrm>
            <a:off x="179512" y="1412776"/>
            <a:ext cx="8715436" cy="4857784"/>
          </a:xfrm>
        </p:spPr>
      </p:pic>
      <p:sp>
        <p:nvSpPr>
          <p:cNvPr id="3" name="Oval 2"/>
          <p:cNvSpPr/>
          <p:nvPr/>
        </p:nvSpPr>
        <p:spPr>
          <a:xfrm>
            <a:off x="3995936" y="5229200"/>
            <a:ext cx="2728769" cy="251910"/>
          </a:xfrm>
          <a:prstGeom prst="ellipse">
            <a:avLst/>
          </a:prstGeom>
          <a:noFill/>
          <a:ln w="15875">
            <a:solidFill>
              <a:srgbClr val="8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654322438"/>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8913" name="Picture 2"/>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23850" y="2349500"/>
            <a:ext cx="8170863" cy="32131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8914" name="Заголовок 1"/>
          <p:cNvSpPr txBox="1">
            <a:spLocks/>
          </p:cNvSpPr>
          <p:nvPr/>
        </p:nvSpPr>
        <p:spPr bwMode="auto">
          <a:xfrm>
            <a:off x="323850" y="931863"/>
            <a:ext cx="8509000" cy="534987"/>
          </a:xfrm>
          <a:prstGeom prst="rect">
            <a:avLst/>
          </a:prstGeom>
          <a:solidFill>
            <a:schemeClr val="bg1"/>
          </a:solidFill>
          <a:ln>
            <a:noFill/>
          </a:ln>
          <a:extLs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lIns="0" rIns="0" bIns="0" anchor="b"/>
          <a:lstStyle>
            <a:lvl1pPr eaLnBrk="0" hangingPunct="0">
              <a:defRPr sz="2400">
                <a:solidFill>
                  <a:schemeClr val="tx1"/>
                </a:solidFill>
                <a:latin typeface="Trebuchet MS" charset="0"/>
                <a:ea typeface="ＭＳ Ｐゴシック" charset="0"/>
                <a:cs typeface="ＭＳ Ｐゴシック" charset="0"/>
              </a:defRPr>
            </a:lvl1pPr>
            <a:lvl2pPr marL="742950" indent="-285750" eaLnBrk="0" hangingPunct="0">
              <a:defRPr sz="2400">
                <a:solidFill>
                  <a:schemeClr val="tx1"/>
                </a:solidFill>
                <a:latin typeface="Trebuchet MS" charset="0"/>
                <a:ea typeface="ＭＳ Ｐゴシック" charset="0"/>
              </a:defRPr>
            </a:lvl2pPr>
            <a:lvl3pPr marL="1143000" indent="-228600" eaLnBrk="0" hangingPunct="0">
              <a:defRPr sz="2400">
                <a:solidFill>
                  <a:schemeClr val="tx1"/>
                </a:solidFill>
                <a:latin typeface="Trebuchet MS" charset="0"/>
                <a:ea typeface="ＭＳ Ｐゴシック" charset="0"/>
              </a:defRPr>
            </a:lvl3pPr>
            <a:lvl4pPr marL="1600200" indent="-228600" eaLnBrk="0" hangingPunct="0">
              <a:defRPr sz="2400">
                <a:solidFill>
                  <a:schemeClr val="tx1"/>
                </a:solidFill>
                <a:latin typeface="Trebuchet MS" charset="0"/>
                <a:ea typeface="ＭＳ Ｐゴシック" charset="0"/>
              </a:defRPr>
            </a:lvl4pPr>
            <a:lvl5pPr marL="2057400" indent="-228600" eaLnBrk="0" hangingPunct="0">
              <a:defRPr sz="2400">
                <a:solidFill>
                  <a:schemeClr val="tx1"/>
                </a:solidFill>
                <a:latin typeface="Trebuchet MS" charset="0"/>
                <a:ea typeface="ＭＳ Ｐゴシック" charset="0"/>
              </a:defRPr>
            </a:lvl5pPr>
            <a:lvl6pPr marL="2514600" indent="-228600" eaLnBrk="0" fontAlgn="base" hangingPunct="0">
              <a:spcBef>
                <a:spcPct val="0"/>
              </a:spcBef>
              <a:spcAft>
                <a:spcPct val="0"/>
              </a:spcAft>
              <a:defRPr sz="2400">
                <a:solidFill>
                  <a:schemeClr val="tx1"/>
                </a:solidFill>
                <a:latin typeface="Trebuchet MS" charset="0"/>
                <a:ea typeface="ＭＳ Ｐゴシック" charset="0"/>
              </a:defRPr>
            </a:lvl6pPr>
            <a:lvl7pPr marL="2971800" indent="-228600" eaLnBrk="0" fontAlgn="base" hangingPunct="0">
              <a:spcBef>
                <a:spcPct val="0"/>
              </a:spcBef>
              <a:spcAft>
                <a:spcPct val="0"/>
              </a:spcAft>
              <a:defRPr sz="2400">
                <a:solidFill>
                  <a:schemeClr val="tx1"/>
                </a:solidFill>
                <a:latin typeface="Trebuchet MS" charset="0"/>
                <a:ea typeface="ＭＳ Ｐゴシック" charset="0"/>
              </a:defRPr>
            </a:lvl7pPr>
            <a:lvl8pPr marL="3429000" indent="-228600" eaLnBrk="0" fontAlgn="base" hangingPunct="0">
              <a:spcBef>
                <a:spcPct val="0"/>
              </a:spcBef>
              <a:spcAft>
                <a:spcPct val="0"/>
              </a:spcAft>
              <a:defRPr sz="2400">
                <a:solidFill>
                  <a:schemeClr val="tx1"/>
                </a:solidFill>
                <a:latin typeface="Trebuchet MS" charset="0"/>
                <a:ea typeface="ＭＳ Ｐゴシック" charset="0"/>
              </a:defRPr>
            </a:lvl8pPr>
            <a:lvl9pPr marL="3886200" indent="-228600" eaLnBrk="0" fontAlgn="base" hangingPunct="0">
              <a:spcBef>
                <a:spcPct val="0"/>
              </a:spcBef>
              <a:spcAft>
                <a:spcPct val="0"/>
              </a:spcAft>
              <a:defRPr sz="2400">
                <a:solidFill>
                  <a:schemeClr val="tx1"/>
                </a:solidFill>
                <a:latin typeface="Trebuchet MS" charset="0"/>
                <a:ea typeface="ＭＳ Ｐゴシック" charset="0"/>
              </a:defRPr>
            </a:lvl9pPr>
          </a:lstStyle>
          <a:p>
            <a:pPr algn="ctr"/>
            <a:r>
              <a:rPr lang="ru-RU" b="1">
                <a:solidFill>
                  <a:schemeClr val="tx2"/>
                </a:solidFill>
                <a:latin typeface="Times New Roman" charset="0"/>
                <a:cs typeface="Times New Roman" charset="0"/>
              </a:rPr>
              <a:t>Индукция 1 типа интерферона при гриппе увеличивает</a:t>
            </a:r>
            <a:r>
              <a:rPr lang="en-US" b="1">
                <a:solidFill>
                  <a:schemeClr val="tx2"/>
                </a:solidFill>
                <a:latin typeface="Times New Roman" charset="0"/>
                <a:cs typeface="Times New Roman" charset="0"/>
              </a:rPr>
              <a:t>  </a:t>
            </a:r>
            <a:r>
              <a:rPr lang="ru-RU" b="1">
                <a:solidFill>
                  <a:schemeClr val="tx2"/>
                </a:solidFill>
                <a:latin typeface="Times New Roman" charset="0"/>
                <a:cs typeface="Times New Roman" charset="0"/>
              </a:rPr>
              <a:t>предрасположенность  к вторичной пневмонии через негативную регуляцию Т-клеток</a:t>
            </a:r>
          </a:p>
        </p:txBody>
      </p:sp>
    </p:spTree>
    <p:extLst>
      <p:ext uri="{BB962C8B-B14F-4D97-AF65-F5344CB8AC3E}">
        <p14:creationId xmlns:p14="http://schemas.microsoft.com/office/powerpoint/2010/main" val="2190322060"/>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Заголовок 1" hidden="1"/>
          <p:cNvSpPr>
            <a:spLocks noGrp="1"/>
          </p:cNvSpPr>
          <p:nvPr>
            <p:ph type="title"/>
          </p:nvPr>
        </p:nvSpPr>
        <p:spPr/>
        <p:txBody>
          <a:bodyPr/>
          <a:lstStyle/>
          <a:p>
            <a:endParaRPr lang="ru-RU"/>
          </a:p>
        </p:txBody>
      </p:sp>
      <p:pic>
        <p:nvPicPr>
          <p:cNvPr id="3" name="Рисунок 2"/>
          <p:cNvPicPr/>
          <p:nvPr/>
        </p:nvPicPr>
        <p:blipFill>
          <a:blip r:embed="rId2"/>
          <a:stretch>
            <a:fillRect/>
          </a:stretch>
        </p:blipFill>
        <p:spPr>
          <a:xfrm>
            <a:off x="472907" y="526888"/>
            <a:ext cx="8052935" cy="4215112"/>
          </a:xfrm>
          <a:prstGeom prst="rect">
            <a:avLst/>
          </a:prstGeom>
        </p:spPr>
      </p:pic>
      <p:sp>
        <p:nvSpPr>
          <p:cNvPr id="4" name="Rectangle 3"/>
          <p:cNvSpPr/>
          <p:nvPr/>
        </p:nvSpPr>
        <p:spPr>
          <a:xfrm>
            <a:off x="265027" y="4480390"/>
            <a:ext cx="4572000" cy="738664"/>
          </a:xfrm>
          <a:prstGeom prst="rect">
            <a:avLst/>
          </a:prstGeom>
          <a:solidFill>
            <a:srgbClr val="000090"/>
          </a:solidFill>
        </p:spPr>
        <p:txBody>
          <a:bodyPr>
            <a:spAutoFit/>
          </a:bodyPr>
          <a:lstStyle/>
          <a:p>
            <a:r>
              <a:rPr lang="ru-RU" sz="1400" dirty="0">
                <a:solidFill>
                  <a:schemeClr val="bg1"/>
                </a:solidFill>
                <a:latin typeface="Arial" charset="0"/>
                <a:ea typeface="ＭＳ Ｐゴシック" charset="0"/>
                <a:cs typeface="ＭＳ Ｐゴシック" charset="0"/>
              </a:rPr>
              <a:t>Респираторные вирусы</a:t>
            </a:r>
            <a:r>
              <a:rPr lang="en-US" sz="1400" dirty="0">
                <a:solidFill>
                  <a:schemeClr val="bg1"/>
                </a:solidFill>
                <a:latin typeface="Arial" charset="0"/>
                <a:ea typeface="ＭＳ Ｐゴシック" charset="0"/>
                <a:cs typeface="ＭＳ Ｐゴシック" charset="0"/>
              </a:rPr>
              <a:t> </a:t>
            </a:r>
            <a:r>
              <a:rPr lang="ru-RU" sz="1400" dirty="0">
                <a:solidFill>
                  <a:schemeClr val="bg1"/>
                </a:solidFill>
                <a:latin typeface="Arial" charset="0"/>
                <a:ea typeface="ＭＳ Ｐゴシック" charset="0"/>
                <a:cs typeface="ＭＳ Ｐゴシック" charset="0"/>
              </a:rPr>
              <a:t>гриппа, </a:t>
            </a:r>
            <a:r>
              <a:rPr lang="ru-RU" sz="1400" dirty="0" err="1">
                <a:solidFill>
                  <a:schemeClr val="bg1"/>
                </a:solidFill>
                <a:latin typeface="Arial" charset="0"/>
                <a:ea typeface="ＭＳ Ｐゴシック" charset="0"/>
                <a:cs typeface="ＭＳ Ｐゴシック" charset="0"/>
              </a:rPr>
              <a:t>парагриппа</a:t>
            </a:r>
            <a:r>
              <a:rPr lang="ru-RU" sz="1400" dirty="0">
                <a:solidFill>
                  <a:schemeClr val="bg1"/>
                </a:solidFill>
                <a:latin typeface="Arial" charset="0"/>
                <a:ea typeface="ＭＳ Ｐゴシック" charset="0"/>
                <a:cs typeface="ＭＳ Ｐゴシック" charset="0"/>
              </a:rPr>
              <a:t>, </a:t>
            </a:r>
            <a:r>
              <a:rPr lang="ru-RU" sz="1400" dirty="0" err="1">
                <a:solidFill>
                  <a:schemeClr val="bg1"/>
                </a:solidFill>
                <a:latin typeface="Arial" charset="0"/>
                <a:ea typeface="ＭＳ Ｐゴシック" charset="0"/>
                <a:cs typeface="ＭＳ Ｐゴシック" charset="0"/>
              </a:rPr>
              <a:t>риновирусы</a:t>
            </a:r>
            <a:r>
              <a:rPr lang="ru-RU" sz="1400" dirty="0">
                <a:solidFill>
                  <a:schemeClr val="bg1"/>
                </a:solidFill>
                <a:latin typeface="Arial" charset="0"/>
                <a:ea typeface="ＭＳ Ｐゴシック" charset="0"/>
                <a:cs typeface="ＭＳ Ｐゴシック" charset="0"/>
              </a:rPr>
              <a:t>  – мощные генераторы свободных радикалов и индукторы синтеза интерферонов</a:t>
            </a:r>
            <a:endParaRPr lang="en-US" sz="1400" dirty="0">
              <a:solidFill>
                <a:schemeClr val="bg1"/>
              </a:solidFill>
              <a:latin typeface="Arial" charset="0"/>
              <a:ea typeface="ＭＳ Ｐゴシック" charset="0"/>
              <a:cs typeface="ＭＳ Ｐゴシック" charset="0"/>
            </a:endParaRPr>
          </a:p>
        </p:txBody>
      </p:sp>
      <p:sp>
        <p:nvSpPr>
          <p:cNvPr id="6" name="Rectangle 5"/>
          <p:cNvSpPr/>
          <p:nvPr/>
        </p:nvSpPr>
        <p:spPr>
          <a:xfrm>
            <a:off x="265027" y="5855304"/>
            <a:ext cx="8618550" cy="830997"/>
          </a:xfrm>
          <a:prstGeom prst="rect">
            <a:avLst/>
          </a:prstGeom>
          <a:solidFill>
            <a:srgbClr val="000090"/>
          </a:solidFill>
        </p:spPr>
        <p:txBody>
          <a:bodyPr wrap="square">
            <a:spAutoFit/>
          </a:bodyPr>
          <a:lstStyle/>
          <a:p>
            <a:r>
              <a:rPr lang="ru-RU" sz="1600" dirty="0">
                <a:solidFill>
                  <a:schemeClr val="bg1"/>
                </a:solidFill>
                <a:latin typeface="Arial" charset="0"/>
                <a:ea typeface="ＭＳ Ｐゴシック" charset="0"/>
                <a:cs typeface="ＭＳ Ｐゴシック" charset="0"/>
              </a:rPr>
              <a:t>Интерферон-альфа подталкивает инфицированную клетку к </a:t>
            </a:r>
            <a:r>
              <a:rPr lang="ru-RU" sz="1600" dirty="0" err="1">
                <a:solidFill>
                  <a:schemeClr val="bg1"/>
                </a:solidFill>
                <a:latin typeface="Arial" charset="0"/>
                <a:ea typeface="ＭＳ Ｐゴシック" charset="0"/>
                <a:cs typeface="ＭＳ Ｐゴシック" charset="0"/>
              </a:rPr>
              <a:t>апоптозу</a:t>
            </a:r>
            <a:r>
              <a:rPr lang="ru-RU" sz="1600" dirty="0">
                <a:solidFill>
                  <a:schemeClr val="bg1"/>
                </a:solidFill>
                <a:latin typeface="Arial" charset="0"/>
                <a:ea typeface="ＭＳ Ｐゴシック" charset="0"/>
                <a:cs typeface="ＭＳ Ｐゴシック" charset="0"/>
              </a:rPr>
              <a:t>, но это имеет смысл только в первые 3 дня, когда инфицированных клеток мало, а когда их много, то это может способствовать развитию некрозов в легких</a:t>
            </a:r>
          </a:p>
        </p:txBody>
      </p:sp>
      <p:sp>
        <p:nvSpPr>
          <p:cNvPr id="7" name="Rectangle 6"/>
          <p:cNvSpPr/>
          <p:nvPr/>
        </p:nvSpPr>
        <p:spPr>
          <a:xfrm>
            <a:off x="4932381" y="4480390"/>
            <a:ext cx="3921879" cy="523220"/>
          </a:xfrm>
          <a:prstGeom prst="rect">
            <a:avLst/>
          </a:prstGeom>
          <a:solidFill>
            <a:srgbClr val="000090"/>
          </a:solidFill>
        </p:spPr>
        <p:txBody>
          <a:bodyPr wrap="square">
            <a:spAutoFit/>
          </a:bodyPr>
          <a:lstStyle/>
          <a:p>
            <a:r>
              <a:rPr lang="ru-RU" sz="1400" dirty="0">
                <a:solidFill>
                  <a:schemeClr val="bg1"/>
                </a:solidFill>
                <a:latin typeface="Arial" charset="0"/>
                <a:ea typeface="ＭＳ Ｐゴシック" charset="0"/>
                <a:cs typeface="ＭＳ Ｐゴシック" charset="0"/>
              </a:rPr>
              <a:t>Аденовирусы ингибируют синтез интерферона</a:t>
            </a:r>
            <a:endParaRPr lang="en-US" sz="1400" dirty="0">
              <a:solidFill>
                <a:schemeClr val="bg1"/>
              </a:solidFill>
              <a:latin typeface="Arial" charset="0"/>
              <a:ea typeface="ＭＳ Ｐゴシック" charset="0"/>
              <a:cs typeface="ＭＳ Ｐゴシック" charset="0"/>
            </a:endParaRPr>
          </a:p>
        </p:txBody>
      </p:sp>
      <p:sp>
        <p:nvSpPr>
          <p:cNvPr id="8" name="Rectangle 7"/>
          <p:cNvSpPr/>
          <p:nvPr/>
        </p:nvSpPr>
        <p:spPr>
          <a:xfrm>
            <a:off x="4932381" y="5064336"/>
            <a:ext cx="3921879" cy="738664"/>
          </a:xfrm>
          <a:prstGeom prst="rect">
            <a:avLst/>
          </a:prstGeom>
          <a:solidFill>
            <a:srgbClr val="000090"/>
          </a:solidFill>
        </p:spPr>
        <p:txBody>
          <a:bodyPr wrap="square">
            <a:spAutoFit/>
          </a:bodyPr>
          <a:lstStyle/>
          <a:p>
            <a:r>
              <a:rPr lang="ru-RU" sz="1400" dirty="0">
                <a:solidFill>
                  <a:schemeClr val="bg1"/>
                </a:solidFill>
                <a:latin typeface="Arial" charset="0"/>
                <a:ea typeface="ＭＳ Ｐゴシック" charset="0"/>
                <a:cs typeface="ＭＳ Ｐゴシック" charset="0"/>
              </a:rPr>
              <a:t>Респираторно-синцитиальные вирусы </a:t>
            </a:r>
            <a:r>
              <a:rPr lang="ru-RU" sz="1400" dirty="0" err="1">
                <a:solidFill>
                  <a:schemeClr val="bg1"/>
                </a:solidFill>
                <a:latin typeface="Arial" charset="0"/>
                <a:ea typeface="ＭＳ Ｐゴシック" charset="0"/>
                <a:cs typeface="ＭＳ Ｐゴシック" charset="0"/>
              </a:rPr>
              <a:t>резистентны</a:t>
            </a:r>
            <a:r>
              <a:rPr lang="ru-RU" sz="1400" dirty="0">
                <a:solidFill>
                  <a:schemeClr val="bg1"/>
                </a:solidFill>
                <a:latin typeface="Arial" charset="0"/>
                <a:ea typeface="ＭＳ Ｐゴシック" charset="0"/>
                <a:cs typeface="ＭＳ Ｐゴシック" charset="0"/>
              </a:rPr>
              <a:t> к действию интерферона-альфа и </a:t>
            </a:r>
            <a:r>
              <a:rPr lang="en-US" sz="1400" dirty="0" err="1">
                <a:solidFill>
                  <a:schemeClr val="bg1"/>
                </a:solidFill>
                <a:latin typeface="Arial" charset="0"/>
                <a:ea typeface="ＭＳ Ｐゴシック" charset="0"/>
                <a:cs typeface="ＭＳ Ｐゴシック" charset="0"/>
              </a:rPr>
              <a:t>MxA</a:t>
            </a:r>
            <a:r>
              <a:rPr lang="en-US" sz="1400" dirty="0">
                <a:solidFill>
                  <a:schemeClr val="bg1"/>
                </a:solidFill>
                <a:latin typeface="Arial" charset="0"/>
                <a:ea typeface="ＭＳ Ｐゴシック" charset="0"/>
                <a:cs typeface="ＭＳ Ｐゴシック" charset="0"/>
              </a:rPr>
              <a:t>  </a:t>
            </a:r>
            <a:r>
              <a:rPr lang="ru-RU" sz="1400" dirty="0">
                <a:solidFill>
                  <a:schemeClr val="bg1"/>
                </a:solidFill>
                <a:latin typeface="Arial" charset="0"/>
                <a:ea typeface="ＭＳ Ｐゴシック" charset="0"/>
                <a:cs typeface="ＭＳ Ｐゴシック" charset="0"/>
              </a:rPr>
              <a:t>белка</a:t>
            </a:r>
            <a:endParaRPr lang="en-US" sz="1400" dirty="0">
              <a:solidFill>
                <a:schemeClr val="bg1"/>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870513014"/>
      </p:ext>
    </p:extLst>
  </p:cSld>
  <p:clrMapOvr>
    <a:masterClrMapping/>
  </p:clrMapOvr>
  <p:transition spd="slow">
    <p:push dir="u"/>
  </p:transition>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Заголовок 1" hidden="1"/>
          <p:cNvSpPr>
            <a:spLocks noGrp="1"/>
          </p:cNvSpPr>
          <p:nvPr>
            <p:ph type="title"/>
          </p:nvPr>
        </p:nvSpPr>
        <p:spPr/>
        <p:txBody>
          <a:bodyPr/>
          <a:lstStyle/>
          <a:p>
            <a:endParaRPr lang="ru-RU"/>
          </a:p>
        </p:txBody>
      </p:sp>
      <p:pic>
        <p:nvPicPr>
          <p:cNvPr id="3" name="Рисунок 2"/>
          <p:cNvPicPr/>
          <p:nvPr/>
        </p:nvPicPr>
        <p:blipFill>
          <a:blip r:embed="rId2"/>
          <a:stretch>
            <a:fillRect/>
          </a:stretch>
        </p:blipFill>
        <p:spPr>
          <a:xfrm>
            <a:off x="0" y="0"/>
            <a:ext cx="9144000" cy="6858000"/>
          </a:xfrm>
          <a:prstGeom prst="rect">
            <a:avLst/>
          </a:prstGeom>
        </p:spPr>
      </p:pic>
    </p:spTree>
    <p:extLst>
      <p:ext uri="{BB962C8B-B14F-4D97-AF65-F5344CB8AC3E}">
        <p14:creationId xmlns:p14="http://schemas.microsoft.com/office/powerpoint/2010/main" val="2532640007"/>
      </p:ext>
    </p:extLst>
  </p:cSld>
  <p:clrMapOvr>
    <a:masterClrMapping/>
  </p:clrMapOvr>
  <p:transition spd="slow">
    <p:push dir="u"/>
  </p:transition>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Заголовок 1"/>
          <p:cNvSpPr>
            <a:spLocks noGrp="1"/>
          </p:cNvSpPr>
          <p:nvPr>
            <p:ph type="title"/>
          </p:nvPr>
        </p:nvSpPr>
        <p:spPr>
          <a:xfrm>
            <a:off x="935038" y="392113"/>
            <a:ext cx="7273925" cy="476250"/>
          </a:xfrm>
        </p:spPr>
        <p:txBody>
          <a:bodyPr rtlCol="0">
            <a:noAutofit/>
          </a:bodyPr>
          <a:lstStyle/>
          <a:p>
            <a:pPr eaLnBrk="1" fontAlgn="auto" hangingPunct="1">
              <a:spcAft>
                <a:spcPts val="0"/>
              </a:spcAft>
              <a:defRPr/>
            </a:pPr>
            <a:r>
              <a:rPr lang="ru-RU" altLang="ru-RU" sz="2400" b="1" dirty="0">
                <a:solidFill>
                  <a:schemeClr val="accent2"/>
                </a:solidFill>
                <a:effectLst>
                  <a:outerShdw blurRad="38100" dist="38100" dir="2700000" algn="tl">
                    <a:srgbClr val="000000">
                      <a:alpha val="43137"/>
                    </a:srgbClr>
                  </a:outerShdw>
                </a:effectLst>
                <a:latin typeface="Times"/>
                <a:ea typeface="+mj-ea"/>
                <a:cs typeface="Times"/>
              </a:rPr>
              <a:t>ИММУННЫЙ ОТВЕТ ПРИ ГРИППЕ И ПВТ</a:t>
            </a:r>
          </a:p>
        </p:txBody>
      </p:sp>
      <p:graphicFrame>
        <p:nvGraphicFramePr>
          <p:cNvPr id="6" name="Содержимое 5"/>
          <p:cNvGraphicFramePr>
            <a:graphicFrameLocks noGrp="1"/>
          </p:cNvGraphicFramePr>
          <p:nvPr>
            <p:ph idx="1"/>
            <p:extLst>
              <p:ext uri="{D42A27DB-BD31-4B8C-83A1-F6EECF244321}">
                <p14:modId xmlns:p14="http://schemas.microsoft.com/office/powerpoint/2010/main" val="77632950"/>
              </p:ext>
            </p:extLst>
          </p:nvPr>
        </p:nvGraphicFramePr>
        <p:xfrm>
          <a:off x="934943" y="1037968"/>
          <a:ext cx="7600767" cy="5529735"/>
        </p:xfrm>
        <a:graphic>
          <a:graphicData uri="http://schemas.openxmlformats.org/drawingml/2006/table">
            <a:tbl>
              <a:tblPr firstRow="1" bandRow="1">
                <a:tableStyleId>{5C22544A-7EE6-4342-B048-85BDC9FD1C3A}</a:tableStyleId>
              </a:tblPr>
              <a:tblGrid>
                <a:gridCol w="694122">
                  <a:extLst>
                    <a:ext uri="{9D8B030D-6E8A-4147-A177-3AD203B41FA5}">
                      <a16:colId xmlns:a16="http://schemas.microsoft.com/office/drawing/2014/main" val="20000"/>
                    </a:ext>
                  </a:extLst>
                </a:gridCol>
                <a:gridCol w="680188">
                  <a:extLst>
                    <a:ext uri="{9D8B030D-6E8A-4147-A177-3AD203B41FA5}">
                      <a16:colId xmlns:a16="http://schemas.microsoft.com/office/drawing/2014/main" val="20001"/>
                    </a:ext>
                  </a:extLst>
                </a:gridCol>
                <a:gridCol w="562945">
                  <a:extLst>
                    <a:ext uri="{9D8B030D-6E8A-4147-A177-3AD203B41FA5}">
                      <a16:colId xmlns:a16="http://schemas.microsoft.com/office/drawing/2014/main" val="20002"/>
                    </a:ext>
                  </a:extLst>
                </a:gridCol>
                <a:gridCol w="707939">
                  <a:extLst>
                    <a:ext uri="{9D8B030D-6E8A-4147-A177-3AD203B41FA5}">
                      <a16:colId xmlns:a16="http://schemas.microsoft.com/office/drawing/2014/main" val="20003"/>
                    </a:ext>
                  </a:extLst>
                </a:gridCol>
                <a:gridCol w="707939">
                  <a:extLst>
                    <a:ext uri="{9D8B030D-6E8A-4147-A177-3AD203B41FA5}">
                      <a16:colId xmlns:a16="http://schemas.microsoft.com/office/drawing/2014/main" val="20004"/>
                    </a:ext>
                  </a:extLst>
                </a:gridCol>
                <a:gridCol w="707939">
                  <a:extLst>
                    <a:ext uri="{9D8B030D-6E8A-4147-A177-3AD203B41FA5}">
                      <a16:colId xmlns:a16="http://schemas.microsoft.com/office/drawing/2014/main" val="20005"/>
                    </a:ext>
                  </a:extLst>
                </a:gridCol>
                <a:gridCol w="707939">
                  <a:extLst>
                    <a:ext uri="{9D8B030D-6E8A-4147-A177-3AD203B41FA5}">
                      <a16:colId xmlns:a16="http://schemas.microsoft.com/office/drawing/2014/main" val="20006"/>
                    </a:ext>
                  </a:extLst>
                </a:gridCol>
                <a:gridCol w="707939">
                  <a:extLst>
                    <a:ext uri="{9D8B030D-6E8A-4147-A177-3AD203B41FA5}">
                      <a16:colId xmlns:a16="http://schemas.microsoft.com/office/drawing/2014/main" val="20007"/>
                    </a:ext>
                  </a:extLst>
                </a:gridCol>
                <a:gridCol w="707939">
                  <a:extLst>
                    <a:ext uri="{9D8B030D-6E8A-4147-A177-3AD203B41FA5}">
                      <a16:colId xmlns:a16="http://schemas.microsoft.com/office/drawing/2014/main" val="20008"/>
                    </a:ext>
                  </a:extLst>
                </a:gridCol>
                <a:gridCol w="707939">
                  <a:extLst>
                    <a:ext uri="{9D8B030D-6E8A-4147-A177-3AD203B41FA5}">
                      <a16:colId xmlns:a16="http://schemas.microsoft.com/office/drawing/2014/main" val="20009"/>
                    </a:ext>
                  </a:extLst>
                </a:gridCol>
                <a:gridCol w="707939">
                  <a:extLst>
                    <a:ext uri="{9D8B030D-6E8A-4147-A177-3AD203B41FA5}">
                      <a16:colId xmlns:a16="http://schemas.microsoft.com/office/drawing/2014/main" val="20010"/>
                    </a:ext>
                  </a:extLst>
                </a:gridCol>
              </a:tblGrid>
              <a:tr h="438568">
                <a:tc>
                  <a:txBody>
                    <a:bodyPr/>
                    <a:lstStyle/>
                    <a:p>
                      <a:endParaRPr lang="ru-RU" sz="1800" dirty="0"/>
                    </a:p>
                  </a:txBody>
                  <a:tcPr marL="72741" marR="72741"/>
                </a:tc>
                <a:tc rowSpan="2">
                  <a:txBody>
                    <a:bodyPr/>
                    <a:lstStyle/>
                    <a:p>
                      <a:pPr algn="ctr"/>
                      <a:r>
                        <a:rPr lang="ru-RU" sz="1800" b="0" dirty="0">
                          <a:latin typeface="Times"/>
                          <a:cs typeface="Times"/>
                        </a:rPr>
                        <a:t>Титр ИФ</a:t>
                      </a:r>
                    </a:p>
                  </a:txBody>
                  <a:tcPr marL="72741" marR="72741"/>
                </a:tc>
                <a:tc gridSpan="9">
                  <a:txBody>
                    <a:bodyPr/>
                    <a:lstStyle/>
                    <a:p>
                      <a:pPr algn="ctr"/>
                      <a:r>
                        <a:rPr lang="ru-RU" sz="1800" dirty="0"/>
                        <a:t>День болезни</a:t>
                      </a:r>
                    </a:p>
                  </a:txBody>
                  <a:tcPr marL="72741" marR="72741"/>
                </a:tc>
                <a:tc hMerge="1">
                  <a:txBody>
                    <a:bodyPr/>
                    <a:lstStyle/>
                    <a:p>
                      <a:endParaRPr lang="ru-RU" dirty="0"/>
                    </a:p>
                  </a:txBody>
                  <a:tcPr/>
                </a:tc>
                <a:tc hMerge="1">
                  <a:txBody>
                    <a:bodyPr/>
                    <a:lstStyle/>
                    <a:p>
                      <a:endParaRPr lang="ru-RU" dirty="0"/>
                    </a:p>
                  </a:txBody>
                  <a:tcPr/>
                </a:tc>
                <a:tc hMerge="1">
                  <a:txBody>
                    <a:bodyPr/>
                    <a:lstStyle/>
                    <a:p>
                      <a:endParaRPr lang="ru-RU" dirty="0"/>
                    </a:p>
                  </a:txBody>
                  <a:tcPr/>
                </a:tc>
                <a:tc hMerge="1">
                  <a:txBody>
                    <a:bodyPr/>
                    <a:lstStyle/>
                    <a:p>
                      <a:endParaRPr lang="ru-RU" dirty="0"/>
                    </a:p>
                  </a:txBody>
                  <a:tcPr/>
                </a:tc>
                <a:tc hMerge="1">
                  <a:txBody>
                    <a:bodyPr/>
                    <a:lstStyle/>
                    <a:p>
                      <a:endParaRPr lang="ru-RU" dirty="0"/>
                    </a:p>
                  </a:txBody>
                  <a:tcPr/>
                </a:tc>
                <a:tc hMerge="1">
                  <a:txBody>
                    <a:bodyPr/>
                    <a:lstStyle/>
                    <a:p>
                      <a:endParaRPr lang="ru-RU" dirty="0"/>
                    </a:p>
                  </a:txBody>
                  <a:tcPr/>
                </a:tc>
                <a:tc hMerge="1">
                  <a:txBody>
                    <a:bodyPr/>
                    <a:lstStyle/>
                    <a:p>
                      <a:endParaRPr lang="ru-RU" dirty="0"/>
                    </a:p>
                  </a:txBody>
                  <a:tcPr/>
                </a:tc>
                <a:tc hMerge="1">
                  <a:txBody>
                    <a:bodyPr/>
                    <a:lstStyle/>
                    <a:p>
                      <a:endParaRPr lang="ru-RU" dirty="0"/>
                    </a:p>
                  </a:txBody>
                  <a:tcPr/>
                </a:tc>
                <a:extLst>
                  <a:ext uri="{0D108BD9-81ED-4DB2-BD59-A6C34878D82A}">
                    <a16:rowId xmlns:a16="http://schemas.microsoft.com/office/drawing/2014/main" val="10000"/>
                  </a:ext>
                </a:extLst>
              </a:tr>
              <a:tr h="1019577">
                <a:tc rowSpan="10">
                  <a:txBody>
                    <a:bodyPr/>
                    <a:lstStyle/>
                    <a:p>
                      <a:pPr algn="ctr"/>
                      <a:r>
                        <a:rPr lang="ru-RU" sz="1800" dirty="0">
                          <a:latin typeface="Times"/>
                          <a:cs typeface="Times"/>
                        </a:rPr>
                        <a:t>Вирусная нагрузка</a:t>
                      </a:r>
                      <a:r>
                        <a:rPr lang="ru-RU" sz="1800" dirty="0"/>
                        <a:t>/</a:t>
                      </a:r>
                      <a:r>
                        <a:rPr lang="ru-RU" sz="1800" dirty="0">
                          <a:latin typeface="Times"/>
                          <a:cs typeface="Times"/>
                        </a:rPr>
                        <a:t>Активность ИФ и Титр АТ</a:t>
                      </a:r>
                    </a:p>
                  </a:txBody>
                  <a:tcPr marL="72741" marR="72741" vert="vert270"/>
                </a:tc>
                <a:tc vMerge="1">
                  <a:txBody>
                    <a:bodyPr/>
                    <a:lstStyle/>
                    <a:p>
                      <a:pPr algn="ctr"/>
                      <a:endParaRPr lang="ru-RU" dirty="0"/>
                    </a:p>
                  </a:txBody>
                  <a:tcPr/>
                </a:tc>
                <a:tc>
                  <a:txBody>
                    <a:bodyPr/>
                    <a:lstStyle/>
                    <a:p>
                      <a:pPr algn="ctr"/>
                      <a:r>
                        <a:rPr lang="ru-RU" sz="1800" dirty="0"/>
                        <a:t>1</a:t>
                      </a:r>
                    </a:p>
                  </a:txBody>
                  <a:tcPr marL="72741" marR="72741"/>
                </a:tc>
                <a:tc>
                  <a:txBody>
                    <a:bodyPr/>
                    <a:lstStyle/>
                    <a:p>
                      <a:pPr algn="ctr"/>
                      <a:r>
                        <a:rPr lang="ru-RU" sz="1800" dirty="0"/>
                        <a:t>2</a:t>
                      </a:r>
                    </a:p>
                  </a:txBody>
                  <a:tcPr marL="72741" marR="72741"/>
                </a:tc>
                <a:tc>
                  <a:txBody>
                    <a:bodyPr/>
                    <a:lstStyle/>
                    <a:p>
                      <a:pPr algn="ctr"/>
                      <a:r>
                        <a:rPr lang="ru-RU" sz="1800" dirty="0"/>
                        <a:t>3</a:t>
                      </a:r>
                    </a:p>
                  </a:txBody>
                  <a:tcPr marL="72741" marR="72741"/>
                </a:tc>
                <a:tc>
                  <a:txBody>
                    <a:bodyPr/>
                    <a:lstStyle/>
                    <a:p>
                      <a:pPr algn="ctr"/>
                      <a:r>
                        <a:rPr lang="ru-RU" sz="1800" dirty="0">
                          <a:latin typeface="Times"/>
                          <a:cs typeface="Times"/>
                        </a:rPr>
                        <a:t>4</a:t>
                      </a:r>
                    </a:p>
                  </a:txBody>
                  <a:tcPr marL="72741" marR="72741"/>
                </a:tc>
                <a:tc>
                  <a:txBody>
                    <a:bodyPr/>
                    <a:lstStyle/>
                    <a:p>
                      <a:pPr algn="ctr"/>
                      <a:r>
                        <a:rPr lang="ru-RU" sz="1800" dirty="0">
                          <a:latin typeface="Times"/>
                          <a:cs typeface="Times"/>
                        </a:rPr>
                        <a:t>6</a:t>
                      </a:r>
                    </a:p>
                  </a:txBody>
                  <a:tcPr marL="72741" marR="72741"/>
                </a:tc>
                <a:tc>
                  <a:txBody>
                    <a:bodyPr/>
                    <a:lstStyle/>
                    <a:p>
                      <a:pPr algn="ctr"/>
                      <a:r>
                        <a:rPr lang="ru-RU" sz="1800" dirty="0">
                          <a:latin typeface="Times"/>
                          <a:cs typeface="Times"/>
                        </a:rPr>
                        <a:t>8</a:t>
                      </a:r>
                    </a:p>
                  </a:txBody>
                  <a:tcPr marL="72741" marR="72741"/>
                </a:tc>
                <a:tc>
                  <a:txBody>
                    <a:bodyPr/>
                    <a:lstStyle/>
                    <a:p>
                      <a:pPr algn="ctr"/>
                      <a:r>
                        <a:rPr lang="ru-RU" sz="1800" dirty="0"/>
                        <a:t>10</a:t>
                      </a:r>
                    </a:p>
                  </a:txBody>
                  <a:tcPr marL="72741" marR="72741"/>
                </a:tc>
                <a:tc>
                  <a:txBody>
                    <a:bodyPr/>
                    <a:lstStyle/>
                    <a:p>
                      <a:pPr algn="ctr"/>
                      <a:r>
                        <a:rPr lang="ru-RU" sz="1800" dirty="0"/>
                        <a:t>12</a:t>
                      </a:r>
                    </a:p>
                  </a:txBody>
                  <a:tcPr marL="72741" marR="72741"/>
                </a:tc>
                <a:tc>
                  <a:txBody>
                    <a:bodyPr/>
                    <a:lstStyle/>
                    <a:p>
                      <a:pPr algn="ctr"/>
                      <a:r>
                        <a:rPr lang="ru-RU" sz="1800" dirty="0"/>
                        <a:t>14</a:t>
                      </a:r>
                    </a:p>
                  </a:txBody>
                  <a:tcPr marL="72741" marR="72741"/>
                </a:tc>
                <a:extLst>
                  <a:ext uri="{0D108BD9-81ED-4DB2-BD59-A6C34878D82A}">
                    <a16:rowId xmlns:a16="http://schemas.microsoft.com/office/drawing/2014/main" val="10001"/>
                  </a:ext>
                </a:extLst>
              </a:tr>
              <a:tr h="537211">
                <a:tc vMerge="1">
                  <a:txBody>
                    <a:bodyPr/>
                    <a:lstStyle/>
                    <a:p>
                      <a:endParaRPr lang="ru-RU" dirty="0"/>
                    </a:p>
                  </a:txBody>
                  <a:tcPr/>
                </a:tc>
                <a:tc>
                  <a:txBody>
                    <a:bodyPr/>
                    <a:lstStyle/>
                    <a:p>
                      <a:pPr algn="ctr"/>
                      <a:r>
                        <a:rPr lang="ru-RU" sz="1800" dirty="0">
                          <a:latin typeface="Times"/>
                          <a:cs typeface="Times"/>
                        </a:rPr>
                        <a:t>256</a:t>
                      </a:r>
                    </a:p>
                  </a:txBody>
                  <a:tcPr marL="72741" marR="72741"/>
                </a:tc>
                <a:tc>
                  <a:txBody>
                    <a:bodyPr/>
                    <a:lstStyle/>
                    <a:p>
                      <a:endParaRPr lang="ru-RU" sz="1800" dirty="0"/>
                    </a:p>
                  </a:txBody>
                  <a:tcPr marL="72741" marR="72741"/>
                </a:tc>
                <a:tc>
                  <a:txBody>
                    <a:bodyPr/>
                    <a:lstStyle/>
                    <a:p>
                      <a:endParaRPr lang="ru-RU" sz="1800"/>
                    </a:p>
                  </a:txBody>
                  <a:tcPr marL="72741" marR="72741"/>
                </a:tc>
                <a:tc>
                  <a:txBody>
                    <a:bodyPr/>
                    <a:lstStyle/>
                    <a:p>
                      <a:endParaRPr lang="ru-RU" sz="1800" dirty="0"/>
                    </a:p>
                  </a:txBody>
                  <a:tcPr marL="72741" marR="72741"/>
                </a:tc>
                <a:tc>
                  <a:txBody>
                    <a:bodyPr/>
                    <a:lstStyle/>
                    <a:p>
                      <a:endParaRPr lang="ru-RU" sz="1800">
                        <a:latin typeface="Times"/>
                        <a:cs typeface="Times"/>
                      </a:endParaRPr>
                    </a:p>
                  </a:txBody>
                  <a:tcPr marL="72741" marR="72741"/>
                </a:tc>
                <a:tc>
                  <a:txBody>
                    <a:bodyPr/>
                    <a:lstStyle/>
                    <a:p>
                      <a:pPr algn="ctr"/>
                      <a:endParaRPr lang="ru-RU" sz="1800" dirty="0">
                        <a:latin typeface="Times"/>
                        <a:cs typeface="Times"/>
                      </a:endParaRPr>
                    </a:p>
                  </a:txBody>
                  <a:tcPr marL="72741" marR="72741" anchor="ctr"/>
                </a:tc>
                <a:tc>
                  <a:txBody>
                    <a:bodyPr/>
                    <a:lstStyle/>
                    <a:p>
                      <a:endParaRPr lang="ru-RU" sz="1800" dirty="0">
                        <a:latin typeface="Times"/>
                        <a:cs typeface="Times"/>
                      </a:endParaRPr>
                    </a:p>
                  </a:txBody>
                  <a:tcPr marL="72741" marR="72741"/>
                </a:tc>
                <a:tc>
                  <a:txBody>
                    <a:bodyPr/>
                    <a:lstStyle/>
                    <a:p>
                      <a:endParaRPr lang="ru-RU" sz="1800" dirty="0"/>
                    </a:p>
                  </a:txBody>
                  <a:tcPr marL="72741" marR="72741"/>
                </a:tc>
                <a:tc>
                  <a:txBody>
                    <a:bodyPr/>
                    <a:lstStyle/>
                    <a:p>
                      <a:endParaRPr lang="ru-RU" sz="1800" dirty="0"/>
                    </a:p>
                  </a:txBody>
                  <a:tcPr marL="72741" marR="72741"/>
                </a:tc>
                <a:tc>
                  <a:txBody>
                    <a:bodyPr/>
                    <a:lstStyle/>
                    <a:p>
                      <a:endParaRPr lang="ru-RU" sz="1800" dirty="0"/>
                    </a:p>
                  </a:txBody>
                  <a:tcPr marL="72741" marR="72741"/>
                </a:tc>
                <a:extLst>
                  <a:ext uri="{0D108BD9-81ED-4DB2-BD59-A6C34878D82A}">
                    <a16:rowId xmlns:a16="http://schemas.microsoft.com/office/drawing/2014/main" val="10002"/>
                  </a:ext>
                </a:extLst>
              </a:tr>
              <a:tr h="537211">
                <a:tc vMerge="1">
                  <a:txBody>
                    <a:bodyPr/>
                    <a:lstStyle/>
                    <a:p>
                      <a:endParaRPr lang="ru-RU" dirty="0"/>
                    </a:p>
                  </a:txBody>
                  <a:tcPr/>
                </a:tc>
                <a:tc>
                  <a:txBody>
                    <a:bodyPr/>
                    <a:lstStyle/>
                    <a:p>
                      <a:pPr algn="ctr"/>
                      <a:r>
                        <a:rPr lang="ru-RU" sz="1800" dirty="0">
                          <a:latin typeface="Times"/>
                          <a:cs typeface="Times"/>
                        </a:rPr>
                        <a:t>128</a:t>
                      </a:r>
                    </a:p>
                  </a:txBody>
                  <a:tcPr marL="72741" marR="72741"/>
                </a:tc>
                <a:tc>
                  <a:txBody>
                    <a:bodyPr/>
                    <a:lstStyle/>
                    <a:p>
                      <a:endParaRPr lang="ru-RU" sz="1800"/>
                    </a:p>
                  </a:txBody>
                  <a:tcPr marL="72741" marR="72741"/>
                </a:tc>
                <a:tc>
                  <a:txBody>
                    <a:bodyPr/>
                    <a:lstStyle/>
                    <a:p>
                      <a:endParaRPr lang="ru-RU" sz="1800"/>
                    </a:p>
                  </a:txBody>
                  <a:tcPr marL="72741" marR="72741"/>
                </a:tc>
                <a:tc>
                  <a:txBody>
                    <a:bodyPr/>
                    <a:lstStyle/>
                    <a:p>
                      <a:endParaRPr lang="ru-RU" sz="1800"/>
                    </a:p>
                  </a:txBody>
                  <a:tcPr marL="72741" marR="72741"/>
                </a:tc>
                <a:tc>
                  <a:txBody>
                    <a:bodyPr/>
                    <a:lstStyle/>
                    <a:p>
                      <a:endParaRPr lang="ru-RU" sz="1800"/>
                    </a:p>
                  </a:txBody>
                  <a:tcPr marL="72741" marR="72741"/>
                </a:tc>
                <a:tc>
                  <a:txBody>
                    <a:bodyPr/>
                    <a:lstStyle/>
                    <a:p>
                      <a:endParaRPr lang="ru-RU" sz="1800"/>
                    </a:p>
                  </a:txBody>
                  <a:tcPr marL="72741" marR="72741"/>
                </a:tc>
                <a:tc>
                  <a:txBody>
                    <a:bodyPr/>
                    <a:lstStyle/>
                    <a:p>
                      <a:endParaRPr lang="ru-RU" sz="1800"/>
                    </a:p>
                  </a:txBody>
                  <a:tcPr marL="72741" marR="72741"/>
                </a:tc>
                <a:tc>
                  <a:txBody>
                    <a:bodyPr/>
                    <a:lstStyle/>
                    <a:p>
                      <a:endParaRPr lang="ru-RU" sz="1800"/>
                    </a:p>
                  </a:txBody>
                  <a:tcPr marL="72741" marR="72741"/>
                </a:tc>
                <a:tc>
                  <a:txBody>
                    <a:bodyPr/>
                    <a:lstStyle/>
                    <a:p>
                      <a:endParaRPr lang="ru-RU" sz="1800"/>
                    </a:p>
                  </a:txBody>
                  <a:tcPr marL="72741" marR="72741"/>
                </a:tc>
                <a:tc>
                  <a:txBody>
                    <a:bodyPr/>
                    <a:lstStyle/>
                    <a:p>
                      <a:endParaRPr lang="ru-RU" sz="1800"/>
                    </a:p>
                  </a:txBody>
                  <a:tcPr marL="72741" marR="72741"/>
                </a:tc>
                <a:extLst>
                  <a:ext uri="{0D108BD9-81ED-4DB2-BD59-A6C34878D82A}">
                    <a16:rowId xmlns:a16="http://schemas.microsoft.com/office/drawing/2014/main" val="10003"/>
                  </a:ext>
                </a:extLst>
              </a:tr>
              <a:tr h="438568">
                <a:tc vMerge="1">
                  <a:txBody>
                    <a:bodyPr/>
                    <a:lstStyle/>
                    <a:p>
                      <a:endParaRPr lang="ru-RU" dirty="0"/>
                    </a:p>
                  </a:txBody>
                  <a:tcPr/>
                </a:tc>
                <a:tc>
                  <a:txBody>
                    <a:bodyPr/>
                    <a:lstStyle/>
                    <a:p>
                      <a:pPr algn="ctr"/>
                      <a:r>
                        <a:rPr lang="ru-RU" sz="1800" dirty="0">
                          <a:latin typeface="Times"/>
                          <a:cs typeface="Times"/>
                        </a:rPr>
                        <a:t>64</a:t>
                      </a:r>
                    </a:p>
                  </a:txBody>
                  <a:tcPr marL="72741" marR="72741"/>
                </a:tc>
                <a:tc>
                  <a:txBody>
                    <a:bodyPr/>
                    <a:lstStyle/>
                    <a:p>
                      <a:endParaRPr lang="ru-RU" sz="1800" dirty="0"/>
                    </a:p>
                  </a:txBody>
                  <a:tcPr marL="72741" marR="72741"/>
                </a:tc>
                <a:tc>
                  <a:txBody>
                    <a:bodyPr/>
                    <a:lstStyle/>
                    <a:p>
                      <a:endParaRPr lang="ru-RU" sz="1800" dirty="0"/>
                    </a:p>
                  </a:txBody>
                  <a:tcPr marL="72741" marR="72741"/>
                </a:tc>
                <a:tc>
                  <a:txBody>
                    <a:bodyPr/>
                    <a:lstStyle/>
                    <a:p>
                      <a:endParaRPr lang="ru-RU" sz="1800"/>
                    </a:p>
                  </a:txBody>
                  <a:tcPr marL="72741" marR="72741"/>
                </a:tc>
                <a:tc>
                  <a:txBody>
                    <a:bodyPr/>
                    <a:lstStyle/>
                    <a:p>
                      <a:endParaRPr lang="ru-RU" sz="1800" dirty="0"/>
                    </a:p>
                  </a:txBody>
                  <a:tcPr marL="72741" marR="72741"/>
                </a:tc>
                <a:tc>
                  <a:txBody>
                    <a:bodyPr/>
                    <a:lstStyle/>
                    <a:p>
                      <a:endParaRPr lang="ru-RU" sz="1800"/>
                    </a:p>
                  </a:txBody>
                  <a:tcPr marL="72741" marR="72741"/>
                </a:tc>
                <a:tc>
                  <a:txBody>
                    <a:bodyPr/>
                    <a:lstStyle/>
                    <a:p>
                      <a:endParaRPr lang="ru-RU" sz="1800"/>
                    </a:p>
                  </a:txBody>
                  <a:tcPr marL="72741" marR="72741"/>
                </a:tc>
                <a:tc>
                  <a:txBody>
                    <a:bodyPr/>
                    <a:lstStyle/>
                    <a:p>
                      <a:endParaRPr lang="ru-RU" sz="1800"/>
                    </a:p>
                  </a:txBody>
                  <a:tcPr marL="72741" marR="72741"/>
                </a:tc>
                <a:tc>
                  <a:txBody>
                    <a:bodyPr/>
                    <a:lstStyle/>
                    <a:p>
                      <a:endParaRPr lang="ru-RU" sz="1800" dirty="0"/>
                    </a:p>
                  </a:txBody>
                  <a:tcPr marL="72741" marR="72741"/>
                </a:tc>
                <a:tc>
                  <a:txBody>
                    <a:bodyPr/>
                    <a:lstStyle/>
                    <a:p>
                      <a:endParaRPr lang="ru-RU" sz="1800" dirty="0"/>
                    </a:p>
                  </a:txBody>
                  <a:tcPr marL="72741" marR="72741"/>
                </a:tc>
                <a:extLst>
                  <a:ext uri="{0D108BD9-81ED-4DB2-BD59-A6C34878D82A}">
                    <a16:rowId xmlns:a16="http://schemas.microsoft.com/office/drawing/2014/main" val="10004"/>
                  </a:ext>
                </a:extLst>
              </a:tr>
              <a:tr h="438568">
                <a:tc vMerge="1">
                  <a:txBody>
                    <a:bodyPr/>
                    <a:lstStyle/>
                    <a:p>
                      <a:endParaRPr lang="ru-RU" dirty="0"/>
                    </a:p>
                  </a:txBody>
                  <a:tcPr/>
                </a:tc>
                <a:tc>
                  <a:txBody>
                    <a:bodyPr/>
                    <a:lstStyle/>
                    <a:p>
                      <a:pPr algn="ctr"/>
                      <a:r>
                        <a:rPr lang="ru-RU" sz="1800" dirty="0">
                          <a:latin typeface="Times"/>
                          <a:cs typeface="Times"/>
                        </a:rPr>
                        <a:t>32</a:t>
                      </a:r>
                    </a:p>
                  </a:txBody>
                  <a:tcPr marL="72741" marR="72741"/>
                </a:tc>
                <a:tc>
                  <a:txBody>
                    <a:bodyPr/>
                    <a:lstStyle/>
                    <a:p>
                      <a:endParaRPr lang="ru-RU" sz="1800" dirty="0"/>
                    </a:p>
                  </a:txBody>
                  <a:tcPr marL="72741" marR="72741"/>
                </a:tc>
                <a:tc>
                  <a:txBody>
                    <a:bodyPr/>
                    <a:lstStyle/>
                    <a:p>
                      <a:endParaRPr lang="ru-RU" sz="1800" dirty="0"/>
                    </a:p>
                  </a:txBody>
                  <a:tcPr marL="72741" marR="72741"/>
                </a:tc>
                <a:tc>
                  <a:txBody>
                    <a:bodyPr/>
                    <a:lstStyle/>
                    <a:p>
                      <a:endParaRPr lang="ru-RU" sz="1800" dirty="0"/>
                    </a:p>
                  </a:txBody>
                  <a:tcPr marL="72741" marR="72741"/>
                </a:tc>
                <a:tc>
                  <a:txBody>
                    <a:bodyPr/>
                    <a:lstStyle/>
                    <a:p>
                      <a:endParaRPr lang="ru-RU" sz="1800"/>
                    </a:p>
                  </a:txBody>
                  <a:tcPr marL="72741" marR="72741"/>
                </a:tc>
                <a:tc>
                  <a:txBody>
                    <a:bodyPr/>
                    <a:lstStyle/>
                    <a:p>
                      <a:endParaRPr lang="ru-RU" sz="1800" dirty="0"/>
                    </a:p>
                  </a:txBody>
                  <a:tcPr marL="72741" marR="72741"/>
                </a:tc>
                <a:tc>
                  <a:txBody>
                    <a:bodyPr/>
                    <a:lstStyle/>
                    <a:p>
                      <a:endParaRPr lang="ru-RU" sz="1800"/>
                    </a:p>
                  </a:txBody>
                  <a:tcPr marL="72741" marR="72741"/>
                </a:tc>
                <a:tc>
                  <a:txBody>
                    <a:bodyPr/>
                    <a:lstStyle/>
                    <a:p>
                      <a:endParaRPr lang="ru-RU" sz="1800"/>
                    </a:p>
                  </a:txBody>
                  <a:tcPr marL="72741" marR="72741"/>
                </a:tc>
                <a:tc>
                  <a:txBody>
                    <a:bodyPr/>
                    <a:lstStyle/>
                    <a:p>
                      <a:endParaRPr lang="ru-RU" sz="1800"/>
                    </a:p>
                  </a:txBody>
                  <a:tcPr marL="72741" marR="72741"/>
                </a:tc>
                <a:tc>
                  <a:txBody>
                    <a:bodyPr/>
                    <a:lstStyle/>
                    <a:p>
                      <a:endParaRPr lang="ru-RU" sz="1800" dirty="0"/>
                    </a:p>
                  </a:txBody>
                  <a:tcPr marL="72741" marR="72741"/>
                </a:tc>
                <a:extLst>
                  <a:ext uri="{0D108BD9-81ED-4DB2-BD59-A6C34878D82A}">
                    <a16:rowId xmlns:a16="http://schemas.microsoft.com/office/drawing/2014/main" val="10005"/>
                  </a:ext>
                </a:extLst>
              </a:tr>
              <a:tr h="438568">
                <a:tc vMerge="1">
                  <a:txBody>
                    <a:bodyPr/>
                    <a:lstStyle/>
                    <a:p>
                      <a:endParaRPr lang="ru-RU" dirty="0"/>
                    </a:p>
                  </a:txBody>
                  <a:tcPr/>
                </a:tc>
                <a:tc>
                  <a:txBody>
                    <a:bodyPr/>
                    <a:lstStyle/>
                    <a:p>
                      <a:pPr algn="ctr"/>
                      <a:r>
                        <a:rPr lang="ru-RU" sz="1800" dirty="0">
                          <a:latin typeface="Times"/>
                          <a:cs typeface="Times"/>
                        </a:rPr>
                        <a:t>16</a:t>
                      </a:r>
                    </a:p>
                  </a:txBody>
                  <a:tcPr marL="72741" marR="72741"/>
                </a:tc>
                <a:tc>
                  <a:txBody>
                    <a:bodyPr/>
                    <a:lstStyle/>
                    <a:p>
                      <a:endParaRPr lang="ru-RU" sz="1800"/>
                    </a:p>
                  </a:txBody>
                  <a:tcPr marL="72741" marR="72741"/>
                </a:tc>
                <a:tc>
                  <a:txBody>
                    <a:bodyPr/>
                    <a:lstStyle/>
                    <a:p>
                      <a:endParaRPr lang="ru-RU" sz="1800" dirty="0"/>
                    </a:p>
                  </a:txBody>
                  <a:tcPr marL="72741" marR="72741"/>
                </a:tc>
                <a:tc>
                  <a:txBody>
                    <a:bodyPr/>
                    <a:lstStyle/>
                    <a:p>
                      <a:endParaRPr lang="ru-RU" sz="1800"/>
                    </a:p>
                  </a:txBody>
                  <a:tcPr marL="72741" marR="72741"/>
                </a:tc>
                <a:tc>
                  <a:txBody>
                    <a:bodyPr/>
                    <a:lstStyle/>
                    <a:p>
                      <a:endParaRPr lang="ru-RU" sz="1800"/>
                    </a:p>
                  </a:txBody>
                  <a:tcPr marL="72741" marR="72741"/>
                </a:tc>
                <a:tc>
                  <a:txBody>
                    <a:bodyPr/>
                    <a:lstStyle/>
                    <a:p>
                      <a:endParaRPr lang="ru-RU" sz="1800"/>
                    </a:p>
                  </a:txBody>
                  <a:tcPr marL="72741" marR="72741"/>
                </a:tc>
                <a:tc>
                  <a:txBody>
                    <a:bodyPr/>
                    <a:lstStyle/>
                    <a:p>
                      <a:endParaRPr lang="ru-RU" sz="1800"/>
                    </a:p>
                  </a:txBody>
                  <a:tcPr marL="72741" marR="72741"/>
                </a:tc>
                <a:tc>
                  <a:txBody>
                    <a:bodyPr/>
                    <a:lstStyle/>
                    <a:p>
                      <a:endParaRPr lang="ru-RU" sz="1800"/>
                    </a:p>
                  </a:txBody>
                  <a:tcPr marL="72741" marR="72741"/>
                </a:tc>
                <a:tc>
                  <a:txBody>
                    <a:bodyPr/>
                    <a:lstStyle/>
                    <a:p>
                      <a:endParaRPr lang="ru-RU" sz="1800"/>
                    </a:p>
                  </a:txBody>
                  <a:tcPr marL="72741" marR="72741"/>
                </a:tc>
                <a:tc>
                  <a:txBody>
                    <a:bodyPr/>
                    <a:lstStyle/>
                    <a:p>
                      <a:endParaRPr lang="ru-RU" sz="1800" dirty="0"/>
                    </a:p>
                  </a:txBody>
                  <a:tcPr marL="72741" marR="72741"/>
                </a:tc>
                <a:extLst>
                  <a:ext uri="{0D108BD9-81ED-4DB2-BD59-A6C34878D82A}">
                    <a16:rowId xmlns:a16="http://schemas.microsoft.com/office/drawing/2014/main" val="10006"/>
                  </a:ext>
                </a:extLst>
              </a:tr>
              <a:tr h="0">
                <a:tc vMerge="1">
                  <a:txBody>
                    <a:bodyPr/>
                    <a:lstStyle/>
                    <a:p>
                      <a:endParaRPr lang="ru-RU" dirty="0"/>
                    </a:p>
                  </a:txBody>
                  <a:tcPr/>
                </a:tc>
                <a:tc>
                  <a:txBody>
                    <a:bodyPr/>
                    <a:lstStyle/>
                    <a:p>
                      <a:pPr algn="ctr"/>
                      <a:r>
                        <a:rPr lang="ru-RU" sz="1800" dirty="0">
                          <a:latin typeface="Times"/>
                          <a:cs typeface="Times"/>
                        </a:rPr>
                        <a:t>8</a:t>
                      </a:r>
                    </a:p>
                  </a:txBody>
                  <a:tcPr marL="72741" marR="72741"/>
                </a:tc>
                <a:tc>
                  <a:txBody>
                    <a:bodyPr/>
                    <a:lstStyle/>
                    <a:p>
                      <a:endParaRPr lang="ru-RU" sz="1800" dirty="0"/>
                    </a:p>
                  </a:txBody>
                  <a:tcPr marL="72741" marR="72741"/>
                </a:tc>
                <a:tc>
                  <a:txBody>
                    <a:bodyPr/>
                    <a:lstStyle/>
                    <a:p>
                      <a:endParaRPr lang="ru-RU" sz="1800" dirty="0"/>
                    </a:p>
                  </a:txBody>
                  <a:tcPr marL="72741" marR="72741"/>
                </a:tc>
                <a:tc>
                  <a:txBody>
                    <a:bodyPr/>
                    <a:lstStyle/>
                    <a:p>
                      <a:endParaRPr lang="ru-RU" sz="1800"/>
                    </a:p>
                  </a:txBody>
                  <a:tcPr marL="72741" marR="72741"/>
                </a:tc>
                <a:tc>
                  <a:txBody>
                    <a:bodyPr/>
                    <a:lstStyle/>
                    <a:p>
                      <a:endParaRPr lang="ru-RU" sz="1800"/>
                    </a:p>
                  </a:txBody>
                  <a:tcPr marL="72741" marR="72741"/>
                </a:tc>
                <a:tc>
                  <a:txBody>
                    <a:bodyPr/>
                    <a:lstStyle/>
                    <a:p>
                      <a:endParaRPr lang="ru-RU" sz="1800"/>
                    </a:p>
                  </a:txBody>
                  <a:tcPr marL="72741" marR="72741"/>
                </a:tc>
                <a:tc>
                  <a:txBody>
                    <a:bodyPr/>
                    <a:lstStyle/>
                    <a:p>
                      <a:endParaRPr lang="ru-RU" sz="1800" dirty="0"/>
                    </a:p>
                  </a:txBody>
                  <a:tcPr marL="72741" marR="72741"/>
                </a:tc>
                <a:tc>
                  <a:txBody>
                    <a:bodyPr/>
                    <a:lstStyle/>
                    <a:p>
                      <a:endParaRPr lang="ru-RU" sz="1800"/>
                    </a:p>
                  </a:txBody>
                  <a:tcPr marL="72741" marR="72741"/>
                </a:tc>
                <a:tc>
                  <a:txBody>
                    <a:bodyPr/>
                    <a:lstStyle/>
                    <a:p>
                      <a:endParaRPr lang="ru-RU" sz="1800" dirty="0"/>
                    </a:p>
                  </a:txBody>
                  <a:tcPr marL="72741" marR="72741"/>
                </a:tc>
                <a:tc>
                  <a:txBody>
                    <a:bodyPr/>
                    <a:lstStyle/>
                    <a:p>
                      <a:endParaRPr lang="ru-RU" sz="1800" dirty="0"/>
                    </a:p>
                  </a:txBody>
                  <a:tcPr marL="72741" marR="72741"/>
                </a:tc>
                <a:extLst>
                  <a:ext uri="{0D108BD9-81ED-4DB2-BD59-A6C34878D82A}">
                    <a16:rowId xmlns:a16="http://schemas.microsoft.com/office/drawing/2014/main" val="10007"/>
                  </a:ext>
                </a:extLst>
              </a:tr>
              <a:tr h="438568">
                <a:tc vMerge="1">
                  <a:txBody>
                    <a:bodyPr/>
                    <a:lstStyle/>
                    <a:p>
                      <a:endParaRPr lang="ru-RU" dirty="0"/>
                    </a:p>
                  </a:txBody>
                  <a:tcPr/>
                </a:tc>
                <a:tc>
                  <a:txBody>
                    <a:bodyPr/>
                    <a:lstStyle/>
                    <a:p>
                      <a:pPr algn="ctr"/>
                      <a:r>
                        <a:rPr lang="ru-RU" sz="1800" dirty="0">
                          <a:latin typeface="Times"/>
                          <a:cs typeface="Times"/>
                        </a:rPr>
                        <a:t>4</a:t>
                      </a:r>
                    </a:p>
                  </a:txBody>
                  <a:tcPr marL="72741" marR="72741"/>
                </a:tc>
                <a:tc>
                  <a:txBody>
                    <a:bodyPr/>
                    <a:lstStyle/>
                    <a:p>
                      <a:endParaRPr lang="ru-RU" sz="1800" dirty="0"/>
                    </a:p>
                  </a:txBody>
                  <a:tcPr marL="72741" marR="72741"/>
                </a:tc>
                <a:tc>
                  <a:txBody>
                    <a:bodyPr/>
                    <a:lstStyle/>
                    <a:p>
                      <a:endParaRPr lang="ru-RU" sz="1800"/>
                    </a:p>
                  </a:txBody>
                  <a:tcPr marL="72741" marR="72741"/>
                </a:tc>
                <a:tc>
                  <a:txBody>
                    <a:bodyPr/>
                    <a:lstStyle/>
                    <a:p>
                      <a:endParaRPr lang="ru-RU" sz="1800"/>
                    </a:p>
                  </a:txBody>
                  <a:tcPr marL="72741" marR="72741"/>
                </a:tc>
                <a:tc>
                  <a:txBody>
                    <a:bodyPr/>
                    <a:lstStyle/>
                    <a:p>
                      <a:endParaRPr lang="ru-RU" sz="1800"/>
                    </a:p>
                  </a:txBody>
                  <a:tcPr marL="72741" marR="72741"/>
                </a:tc>
                <a:tc>
                  <a:txBody>
                    <a:bodyPr/>
                    <a:lstStyle/>
                    <a:p>
                      <a:endParaRPr lang="ru-RU" sz="1800"/>
                    </a:p>
                  </a:txBody>
                  <a:tcPr marL="72741" marR="72741"/>
                </a:tc>
                <a:tc>
                  <a:txBody>
                    <a:bodyPr/>
                    <a:lstStyle/>
                    <a:p>
                      <a:endParaRPr lang="ru-RU" sz="1800"/>
                    </a:p>
                  </a:txBody>
                  <a:tcPr marL="72741" marR="72741"/>
                </a:tc>
                <a:tc>
                  <a:txBody>
                    <a:bodyPr/>
                    <a:lstStyle/>
                    <a:p>
                      <a:endParaRPr lang="ru-RU" sz="1800" dirty="0"/>
                    </a:p>
                  </a:txBody>
                  <a:tcPr marL="72741" marR="72741"/>
                </a:tc>
                <a:tc>
                  <a:txBody>
                    <a:bodyPr/>
                    <a:lstStyle/>
                    <a:p>
                      <a:endParaRPr lang="ru-RU" sz="1800"/>
                    </a:p>
                  </a:txBody>
                  <a:tcPr marL="72741" marR="72741"/>
                </a:tc>
                <a:tc>
                  <a:txBody>
                    <a:bodyPr/>
                    <a:lstStyle/>
                    <a:p>
                      <a:endParaRPr lang="ru-RU" sz="1800"/>
                    </a:p>
                  </a:txBody>
                  <a:tcPr marL="72741" marR="72741"/>
                </a:tc>
                <a:extLst>
                  <a:ext uri="{0D108BD9-81ED-4DB2-BD59-A6C34878D82A}">
                    <a16:rowId xmlns:a16="http://schemas.microsoft.com/office/drawing/2014/main" val="10008"/>
                  </a:ext>
                </a:extLst>
              </a:tr>
              <a:tr h="438568">
                <a:tc vMerge="1">
                  <a:txBody>
                    <a:bodyPr/>
                    <a:lstStyle/>
                    <a:p>
                      <a:endParaRPr lang="ru-RU" dirty="0"/>
                    </a:p>
                  </a:txBody>
                  <a:tcPr/>
                </a:tc>
                <a:tc>
                  <a:txBody>
                    <a:bodyPr/>
                    <a:lstStyle/>
                    <a:p>
                      <a:pPr algn="ctr"/>
                      <a:r>
                        <a:rPr lang="ru-RU" sz="1800" dirty="0">
                          <a:latin typeface="Times"/>
                          <a:cs typeface="Times"/>
                        </a:rPr>
                        <a:t>2</a:t>
                      </a:r>
                    </a:p>
                  </a:txBody>
                  <a:tcPr marL="72741" marR="72741"/>
                </a:tc>
                <a:tc>
                  <a:txBody>
                    <a:bodyPr/>
                    <a:lstStyle/>
                    <a:p>
                      <a:endParaRPr lang="ru-RU" sz="1800" dirty="0"/>
                    </a:p>
                  </a:txBody>
                  <a:tcPr marL="72741" marR="72741"/>
                </a:tc>
                <a:tc>
                  <a:txBody>
                    <a:bodyPr/>
                    <a:lstStyle/>
                    <a:p>
                      <a:endParaRPr lang="ru-RU" sz="1800"/>
                    </a:p>
                  </a:txBody>
                  <a:tcPr marL="72741" marR="72741"/>
                </a:tc>
                <a:tc>
                  <a:txBody>
                    <a:bodyPr/>
                    <a:lstStyle/>
                    <a:p>
                      <a:endParaRPr lang="ru-RU" sz="1800"/>
                    </a:p>
                  </a:txBody>
                  <a:tcPr marL="72741" marR="72741"/>
                </a:tc>
                <a:tc>
                  <a:txBody>
                    <a:bodyPr/>
                    <a:lstStyle/>
                    <a:p>
                      <a:endParaRPr lang="ru-RU" sz="1800"/>
                    </a:p>
                  </a:txBody>
                  <a:tcPr marL="72741" marR="72741"/>
                </a:tc>
                <a:tc>
                  <a:txBody>
                    <a:bodyPr/>
                    <a:lstStyle/>
                    <a:p>
                      <a:endParaRPr lang="ru-RU" sz="1800"/>
                    </a:p>
                  </a:txBody>
                  <a:tcPr marL="72741" marR="72741"/>
                </a:tc>
                <a:tc>
                  <a:txBody>
                    <a:bodyPr/>
                    <a:lstStyle/>
                    <a:p>
                      <a:endParaRPr lang="ru-RU" sz="1800"/>
                    </a:p>
                  </a:txBody>
                  <a:tcPr marL="72741" marR="72741"/>
                </a:tc>
                <a:tc>
                  <a:txBody>
                    <a:bodyPr/>
                    <a:lstStyle/>
                    <a:p>
                      <a:endParaRPr lang="ru-RU" sz="1800"/>
                    </a:p>
                  </a:txBody>
                  <a:tcPr marL="72741" marR="72741"/>
                </a:tc>
                <a:tc>
                  <a:txBody>
                    <a:bodyPr/>
                    <a:lstStyle/>
                    <a:p>
                      <a:endParaRPr lang="ru-RU" sz="1800"/>
                    </a:p>
                  </a:txBody>
                  <a:tcPr marL="72741" marR="72741"/>
                </a:tc>
                <a:tc>
                  <a:txBody>
                    <a:bodyPr/>
                    <a:lstStyle/>
                    <a:p>
                      <a:endParaRPr lang="ru-RU" sz="1800"/>
                    </a:p>
                  </a:txBody>
                  <a:tcPr marL="72741" marR="72741"/>
                </a:tc>
                <a:extLst>
                  <a:ext uri="{0D108BD9-81ED-4DB2-BD59-A6C34878D82A}">
                    <a16:rowId xmlns:a16="http://schemas.microsoft.com/office/drawing/2014/main" val="10009"/>
                  </a:ext>
                </a:extLst>
              </a:tr>
              <a:tr h="438568">
                <a:tc vMerge="1">
                  <a:txBody>
                    <a:bodyPr/>
                    <a:lstStyle/>
                    <a:p>
                      <a:endParaRPr lang="ru-RU" dirty="0"/>
                    </a:p>
                  </a:txBody>
                  <a:tcPr/>
                </a:tc>
                <a:tc>
                  <a:txBody>
                    <a:bodyPr/>
                    <a:lstStyle/>
                    <a:p>
                      <a:pPr algn="ctr"/>
                      <a:r>
                        <a:rPr lang="ru-RU" sz="1800" dirty="0">
                          <a:latin typeface="Times"/>
                          <a:cs typeface="Times"/>
                        </a:rPr>
                        <a:t>0</a:t>
                      </a:r>
                    </a:p>
                  </a:txBody>
                  <a:tcPr marL="72741" marR="72741"/>
                </a:tc>
                <a:tc>
                  <a:txBody>
                    <a:bodyPr/>
                    <a:lstStyle/>
                    <a:p>
                      <a:endParaRPr lang="ru-RU" sz="1800" dirty="0"/>
                    </a:p>
                  </a:txBody>
                  <a:tcPr marL="72741" marR="72741"/>
                </a:tc>
                <a:tc>
                  <a:txBody>
                    <a:bodyPr/>
                    <a:lstStyle/>
                    <a:p>
                      <a:endParaRPr lang="ru-RU" sz="1800" dirty="0"/>
                    </a:p>
                  </a:txBody>
                  <a:tcPr marL="72741" marR="72741"/>
                </a:tc>
                <a:tc>
                  <a:txBody>
                    <a:bodyPr/>
                    <a:lstStyle/>
                    <a:p>
                      <a:endParaRPr lang="ru-RU" sz="1800" dirty="0"/>
                    </a:p>
                  </a:txBody>
                  <a:tcPr marL="72741" marR="72741"/>
                </a:tc>
                <a:tc>
                  <a:txBody>
                    <a:bodyPr/>
                    <a:lstStyle/>
                    <a:p>
                      <a:endParaRPr lang="ru-RU" sz="1800" dirty="0"/>
                    </a:p>
                  </a:txBody>
                  <a:tcPr marL="72741" marR="72741"/>
                </a:tc>
                <a:tc>
                  <a:txBody>
                    <a:bodyPr/>
                    <a:lstStyle/>
                    <a:p>
                      <a:endParaRPr lang="ru-RU" sz="1800" dirty="0"/>
                    </a:p>
                  </a:txBody>
                  <a:tcPr marL="72741" marR="72741"/>
                </a:tc>
                <a:tc>
                  <a:txBody>
                    <a:bodyPr/>
                    <a:lstStyle/>
                    <a:p>
                      <a:endParaRPr lang="ru-RU" sz="1800" dirty="0"/>
                    </a:p>
                  </a:txBody>
                  <a:tcPr marL="72741" marR="72741"/>
                </a:tc>
                <a:tc>
                  <a:txBody>
                    <a:bodyPr/>
                    <a:lstStyle/>
                    <a:p>
                      <a:endParaRPr lang="ru-RU" sz="1800" dirty="0"/>
                    </a:p>
                  </a:txBody>
                  <a:tcPr marL="72741" marR="72741"/>
                </a:tc>
                <a:tc>
                  <a:txBody>
                    <a:bodyPr/>
                    <a:lstStyle/>
                    <a:p>
                      <a:endParaRPr lang="ru-RU" sz="1800" dirty="0"/>
                    </a:p>
                  </a:txBody>
                  <a:tcPr marL="72741" marR="72741"/>
                </a:tc>
                <a:tc>
                  <a:txBody>
                    <a:bodyPr/>
                    <a:lstStyle/>
                    <a:p>
                      <a:endParaRPr lang="ru-RU" sz="1800" dirty="0"/>
                    </a:p>
                  </a:txBody>
                  <a:tcPr marL="72741" marR="72741"/>
                </a:tc>
                <a:extLst>
                  <a:ext uri="{0D108BD9-81ED-4DB2-BD59-A6C34878D82A}">
                    <a16:rowId xmlns:a16="http://schemas.microsoft.com/office/drawing/2014/main" val="10010"/>
                  </a:ext>
                </a:extLst>
              </a:tr>
            </a:tbl>
          </a:graphicData>
        </a:graphic>
      </p:graphicFrame>
      <p:sp>
        <p:nvSpPr>
          <p:cNvPr id="37891" name="Номер слайда 3"/>
          <p:cNvSpPr>
            <a:spLocks noGrp="1"/>
          </p:cNvSpPr>
          <p:nvPr>
            <p:ph type="sldNum" sz="quarter" idx="4294967295"/>
          </p:nvPr>
        </p:nvSpPr>
        <p:spPr bwMode="auto">
          <a:xfrm>
            <a:off x="4191000" y="6356350"/>
            <a:ext cx="762000" cy="271463"/>
          </a:xfrm>
          <a:prstGeom prst="rect">
            <a:avLst/>
          </a:prstGeom>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Trebuchet MS" charset="0"/>
                <a:ea typeface="ＭＳ Ｐゴシック" charset="0"/>
                <a:cs typeface="ＭＳ Ｐゴシック" charset="0"/>
              </a:defRPr>
            </a:lvl1pPr>
            <a:lvl2pPr marL="742950" indent="-285750" eaLnBrk="0" hangingPunct="0">
              <a:defRPr sz="2400">
                <a:solidFill>
                  <a:schemeClr val="tx1"/>
                </a:solidFill>
                <a:latin typeface="Trebuchet MS" charset="0"/>
                <a:ea typeface="ＭＳ Ｐゴシック" charset="0"/>
              </a:defRPr>
            </a:lvl2pPr>
            <a:lvl3pPr marL="1143000" indent="-228600" eaLnBrk="0" hangingPunct="0">
              <a:defRPr sz="2400">
                <a:solidFill>
                  <a:schemeClr val="tx1"/>
                </a:solidFill>
                <a:latin typeface="Trebuchet MS" charset="0"/>
                <a:ea typeface="ＭＳ Ｐゴシック" charset="0"/>
              </a:defRPr>
            </a:lvl3pPr>
            <a:lvl4pPr marL="1600200" indent="-228600" eaLnBrk="0" hangingPunct="0">
              <a:defRPr sz="2400">
                <a:solidFill>
                  <a:schemeClr val="tx1"/>
                </a:solidFill>
                <a:latin typeface="Trebuchet MS" charset="0"/>
                <a:ea typeface="ＭＳ Ｐゴシック" charset="0"/>
              </a:defRPr>
            </a:lvl4pPr>
            <a:lvl5pPr marL="2057400" indent="-228600" eaLnBrk="0" hangingPunct="0">
              <a:defRPr sz="2400">
                <a:solidFill>
                  <a:schemeClr val="tx1"/>
                </a:solidFill>
                <a:latin typeface="Trebuchet MS" charset="0"/>
                <a:ea typeface="ＭＳ Ｐゴシック" charset="0"/>
              </a:defRPr>
            </a:lvl5pPr>
            <a:lvl6pPr marL="2514600" indent="-228600" eaLnBrk="0" fontAlgn="base" hangingPunct="0">
              <a:spcBef>
                <a:spcPct val="0"/>
              </a:spcBef>
              <a:spcAft>
                <a:spcPct val="0"/>
              </a:spcAft>
              <a:defRPr sz="2400">
                <a:solidFill>
                  <a:schemeClr val="tx1"/>
                </a:solidFill>
                <a:latin typeface="Trebuchet MS" charset="0"/>
                <a:ea typeface="ＭＳ Ｐゴシック" charset="0"/>
              </a:defRPr>
            </a:lvl6pPr>
            <a:lvl7pPr marL="2971800" indent="-228600" eaLnBrk="0" fontAlgn="base" hangingPunct="0">
              <a:spcBef>
                <a:spcPct val="0"/>
              </a:spcBef>
              <a:spcAft>
                <a:spcPct val="0"/>
              </a:spcAft>
              <a:defRPr sz="2400">
                <a:solidFill>
                  <a:schemeClr val="tx1"/>
                </a:solidFill>
                <a:latin typeface="Trebuchet MS" charset="0"/>
                <a:ea typeface="ＭＳ Ｐゴシック" charset="0"/>
              </a:defRPr>
            </a:lvl7pPr>
            <a:lvl8pPr marL="3429000" indent="-228600" eaLnBrk="0" fontAlgn="base" hangingPunct="0">
              <a:spcBef>
                <a:spcPct val="0"/>
              </a:spcBef>
              <a:spcAft>
                <a:spcPct val="0"/>
              </a:spcAft>
              <a:defRPr sz="2400">
                <a:solidFill>
                  <a:schemeClr val="tx1"/>
                </a:solidFill>
                <a:latin typeface="Trebuchet MS" charset="0"/>
                <a:ea typeface="ＭＳ Ｐゴシック" charset="0"/>
              </a:defRPr>
            </a:lvl8pPr>
            <a:lvl9pPr marL="3886200" indent="-228600" eaLnBrk="0" fontAlgn="base" hangingPunct="0">
              <a:spcBef>
                <a:spcPct val="0"/>
              </a:spcBef>
              <a:spcAft>
                <a:spcPct val="0"/>
              </a:spcAft>
              <a:defRPr sz="2400">
                <a:solidFill>
                  <a:schemeClr val="tx1"/>
                </a:solidFill>
                <a:latin typeface="Trebuchet MS" charset="0"/>
                <a:ea typeface="ＭＳ Ｐゴシック" charset="0"/>
              </a:defRPr>
            </a:lvl9pPr>
          </a:lstStyle>
          <a:p>
            <a:pPr eaLnBrk="1" hangingPunct="1"/>
            <a:fld id="{AB73412D-481B-D64F-8CCB-BEBD20736E31}" type="slidenum">
              <a:rPr lang="ru-RU" sz="1200">
                <a:latin typeface="Constantia" charset="0"/>
                <a:cs typeface="Arial" charset="0"/>
              </a:rPr>
              <a:pPr eaLnBrk="1" hangingPunct="1"/>
              <a:t>18</a:t>
            </a:fld>
            <a:endParaRPr lang="ru-RU" sz="1200">
              <a:latin typeface="Constantia" charset="0"/>
              <a:cs typeface="Arial" charset="0"/>
            </a:endParaRPr>
          </a:p>
        </p:txBody>
      </p:sp>
      <p:sp>
        <p:nvSpPr>
          <p:cNvPr id="15" name="Стрелка вниз 14"/>
          <p:cNvSpPr/>
          <p:nvPr/>
        </p:nvSpPr>
        <p:spPr>
          <a:xfrm>
            <a:off x="1547664" y="4005064"/>
            <a:ext cx="442811" cy="2664296"/>
          </a:xfrm>
          <a:prstGeom prst="downArrow">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vert="vert270" lIns="94605" tIns="47302" rIns="94605" bIns="47302" anchor="ctr"/>
          <a:lstStyle/>
          <a:p>
            <a:pPr algn="ctr" fontAlgn="auto">
              <a:spcBef>
                <a:spcPts val="0"/>
              </a:spcBef>
              <a:spcAft>
                <a:spcPts val="0"/>
              </a:spcAft>
              <a:defRPr/>
            </a:pPr>
            <a:r>
              <a:rPr lang="ru-RU" sz="2086" dirty="0">
                <a:latin typeface="Times"/>
                <a:cs typeface="Times"/>
              </a:rPr>
              <a:t>вирус</a:t>
            </a:r>
          </a:p>
        </p:txBody>
      </p:sp>
      <p:sp>
        <p:nvSpPr>
          <p:cNvPr id="16" name="TextBox 15"/>
          <p:cNvSpPr txBox="1">
            <a:spLocks noChangeArrowheads="1"/>
          </p:cNvSpPr>
          <p:nvPr/>
        </p:nvSpPr>
        <p:spPr bwMode="auto">
          <a:xfrm>
            <a:off x="889000" y="2012950"/>
            <a:ext cx="2747963" cy="346075"/>
          </a:xfrm>
          <a:prstGeom prst="rect">
            <a:avLst/>
          </a:prstGeom>
          <a:solidFill>
            <a:srgbClr val="FF0000"/>
          </a:solidFill>
          <a:ln>
            <a:noFill/>
          </a:ln>
        </p:spPr>
        <p:txBody>
          <a:bodyPr wrap="none" lIns="94605" tIns="47302" rIns="94605" bIns="47302">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fontAlgn="auto">
              <a:spcBef>
                <a:spcPts val="0"/>
              </a:spcBef>
              <a:spcAft>
                <a:spcPts val="0"/>
              </a:spcAft>
              <a:defRPr/>
            </a:pPr>
            <a:r>
              <a:rPr lang="ru-RU" altLang="ru-RU" sz="1633" dirty="0"/>
              <a:t>Противовирусная терапия</a:t>
            </a:r>
          </a:p>
        </p:txBody>
      </p:sp>
      <p:sp>
        <p:nvSpPr>
          <p:cNvPr id="20" name="Полилиния 19"/>
          <p:cNvSpPr/>
          <p:nvPr/>
        </p:nvSpPr>
        <p:spPr>
          <a:xfrm>
            <a:off x="1884363" y="3933825"/>
            <a:ext cx="6265862" cy="2728913"/>
          </a:xfrm>
          <a:custGeom>
            <a:avLst/>
            <a:gdLst>
              <a:gd name="connsiteX0" fmla="*/ 0 w 7647710"/>
              <a:gd name="connsiteY0" fmla="*/ 2667000 h 2729345"/>
              <a:gd name="connsiteX1" fmla="*/ 498764 w 7647710"/>
              <a:gd name="connsiteY1" fmla="*/ 62345 h 2729345"/>
              <a:gd name="connsiteX2" fmla="*/ 1704110 w 7647710"/>
              <a:gd name="connsiteY2" fmla="*/ 2292927 h 2729345"/>
              <a:gd name="connsiteX3" fmla="*/ 7647710 w 7647710"/>
              <a:gd name="connsiteY3" fmla="*/ 2680854 h 2729345"/>
              <a:gd name="connsiteX4" fmla="*/ 7647710 w 7647710"/>
              <a:gd name="connsiteY4" fmla="*/ 2680854 h 2729345"/>
              <a:gd name="connsiteX5" fmla="*/ 7647710 w 7647710"/>
              <a:gd name="connsiteY5" fmla="*/ 2680854 h 2729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47710" h="2729345">
                <a:moveTo>
                  <a:pt x="0" y="2667000"/>
                </a:moveTo>
                <a:cubicBezTo>
                  <a:pt x="107373" y="1395845"/>
                  <a:pt x="214746" y="124690"/>
                  <a:pt x="498764" y="62345"/>
                </a:cubicBezTo>
                <a:cubicBezTo>
                  <a:pt x="782782" y="0"/>
                  <a:pt x="512619" y="1856509"/>
                  <a:pt x="1704110" y="2292927"/>
                </a:cubicBezTo>
                <a:cubicBezTo>
                  <a:pt x="2895601" y="2729345"/>
                  <a:pt x="7647710" y="2680854"/>
                  <a:pt x="7647710" y="2680854"/>
                </a:cubicBezTo>
                <a:lnTo>
                  <a:pt x="7647710" y="2680854"/>
                </a:lnTo>
                <a:lnTo>
                  <a:pt x="7647710" y="2680854"/>
                </a:lnTo>
              </a:path>
            </a:pathLst>
          </a:custGeom>
          <a:ln w="76200">
            <a:solidFill>
              <a:schemeClr val="tx1"/>
            </a:solidFill>
            <a:prstDash val="sysDash"/>
          </a:ln>
        </p:spPr>
        <p:style>
          <a:lnRef idx="1">
            <a:schemeClr val="accent1"/>
          </a:lnRef>
          <a:fillRef idx="0">
            <a:schemeClr val="accent1"/>
          </a:fillRef>
          <a:effectRef idx="0">
            <a:schemeClr val="accent1"/>
          </a:effectRef>
          <a:fontRef idx="minor">
            <a:schemeClr val="tx1"/>
          </a:fontRef>
        </p:style>
        <p:txBody>
          <a:bodyPr lIns="94605" tIns="47302" rIns="94605" bIns="47302"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fontAlgn="auto">
              <a:spcBef>
                <a:spcPts val="0"/>
              </a:spcBef>
              <a:spcAft>
                <a:spcPts val="0"/>
              </a:spcAft>
              <a:defRPr/>
            </a:pPr>
            <a:endParaRPr lang="ru-RU" altLang="ru-RU" sz="1633"/>
          </a:p>
        </p:txBody>
      </p:sp>
      <p:sp>
        <p:nvSpPr>
          <p:cNvPr id="26" name="Полилиния 25"/>
          <p:cNvSpPr/>
          <p:nvPr/>
        </p:nvSpPr>
        <p:spPr>
          <a:xfrm>
            <a:off x="1790700" y="3938860"/>
            <a:ext cx="6324600" cy="2730500"/>
          </a:xfrm>
          <a:custGeom>
            <a:avLst/>
            <a:gdLst>
              <a:gd name="connsiteX0" fmla="*/ 0 w 7952509"/>
              <a:gd name="connsiteY0" fmla="*/ 2327563 h 2327563"/>
              <a:gd name="connsiteX1" fmla="*/ 2216727 w 7952509"/>
              <a:gd name="connsiteY1" fmla="*/ 540327 h 2327563"/>
              <a:gd name="connsiteX2" fmla="*/ 7952509 w 7952509"/>
              <a:gd name="connsiteY2" fmla="*/ 0 h 2327563"/>
              <a:gd name="connsiteX3" fmla="*/ 7952509 w 7952509"/>
              <a:gd name="connsiteY3" fmla="*/ 0 h 2327563"/>
              <a:gd name="connsiteX4" fmla="*/ 7952509 w 7952509"/>
              <a:gd name="connsiteY4" fmla="*/ 0 h 23275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52509" h="2327563">
                <a:moveTo>
                  <a:pt x="0" y="2327563"/>
                </a:moveTo>
                <a:cubicBezTo>
                  <a:pt x="445654" y="1627908"/>
                  <a:pt x="891309" y="928254"/>
                  <a:pt x="2216727" y="540327"/>
                </a:cubicBezTo>
                <a:cubicBezTo>
                  <a:pt x="3542145" y="152400"/>
                  <a:pt x="7952509" y="0"/>
                  <a:pt x="7952509" y="0"/>
                </a:cubicBezTo>
                <a:lnTo>
                  <a:pt x="7952509" y="0"/>
                </a:lnTo>
                <a:lnTo>
                  <a:pt x="7952509" y="0"/>
                </a:lnTo>
              </a:path>
            </a:pathLst>
          </a:custGeom>
          <a:ln w="76200">
            <a:solidFill>
              <a:srgbClr val="92D050"/>
            </a:solidFill>
          </a:ln>
        </p:spPr>
        <p:style>
          <a:lnRef idx="1">
            <a:schemeClr val="accent1"/>
          </a:lnRef>
          <a:fillRef idx="0">
            <a:schemeClr val="accent1"/>
          </a:fillRef>
          <a:effectRef idx="0">
            <a:schemeClr val="accent1"/>
          </a:effectRef>
          <a:fontRef idx="minor">
            <a:schemeClr val="tx1"/>
          </a:fontRef>
        </p:style>
        <p:txBody>
          <a:bodyPr lIns="94605" tIns="47302" rIns="94605" bIns="47302"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fontAlgn="auto">
              <a:spcBef>
                <a:spcPts val="0"/>
              </a:spcBef>
              <a:spcAft>
                <a:spcPts val="0"/>
              </a:spcAft>
              <a:defRPr/>
            </a:pPr>
            <a:endParaRPr lang="ru-RU" altLang="ru-RU" sz="1633"/>
          </a:p>
        </p:txBody>
      </p:sp>
      <p:sp>
        <p:nvSpPr>
          <p:cNvPr id="29" name="Полилиния 28"/>
          <p:cNvSpPr/>
          <p:nvPr/>
        </p:nvSpPr>
        <p:spPr>
          <a:xfrm>
            <a:off x="1835150" y="3817938"/>
            <a:ext cx="6335713" cy="2713037"/>
          </a:xfrm>
          <a:custGeom>
            <a:avLst/>
            <a:gdLst>
              <a:gd name="connsiteX0" fmla="*/ 0 w 7647709"/>
              <a:gd name="connsiteY0" fmla="*/ 2800927 h 2800927"/>
              <a:gd name="connsiteX1" fmla="*/ 845128 w 7647709"/>
              <a:gd name="connsiteY1" fmla="*/ 154709 h 2800927"/>
              <a:gd name="connsiteX2" fmla="*/ 1731819 w 7647709"/>
              <a:gd name="connsiteY2" fmla="*/ 1872672 h 2800927"/>
              <a:gd name="connsiteX3" fmla="*/ 7647709 w 7647709"/>
              <a:gd name="connsiteY3" fmla="*/ 2399145 h 2800927"/>
            </a:gdLst>
            <a:ahLst/>
            <a:cxnLst>
              <a:cxn ang="0">
                <a:pos x="connsiteX0" y="connsiteY0"/>
              </a:cxn>
              <a:cxn ang="0">
                <a:pos x="connsiteX1" y="connsiteY1"/>
              </a:cxn>
              <a:cxn ang="0">
                <a:pos x="connsiteX2" y="connsiteY2"/>
              </a:cxn>
              <a:cxn ang="0">
                <a:pos x="connsiteX3" y="connsiteY3"/>
              </a:cxn>
            </a:cxnLst>
            <a:rect l="l" t="t" r="r" b="b"/>
            <a:pathLst>
              <a:path w="7647709" h="2800927">
                <a:moveTo>
                  <a:pt x="0" y="2800927"/>
                </a:moveTo>
                <a:cubicBezTo>
                  <a:pt x="278246" y="1555172"/>
                  <a:pt x="556492" y="309418"/>
                  <a:pt x="845128" y="154709"/>
                </a:cubicBezTo>
                <a:cubicBezTo>
                  <a:pt x="1133764" y="0"/>
                  <a:pt x="598056" y="1498599"/>
                  <a:pt x="1731819" y="1872672"/>
                </a:cubicBezTo>
                <a:cubicBezTo>
                  <a:pt x="2865582" y="2246745"/>
                  <a:pt x="5256645" y="2322945"/>
                  <a:pt x="7647709" y="2399145"/>
                </a:cubicBezTo>
              </a:path>
            </a:pathLst>
          </a:custGeom>
          <a:ln w="76200">
            <a:solidFill>
              <a:srgbClr val="FF0000"/>
            </a:solidFill>
          </a:ln>
        </p:spPr>
        <p:style>
          <a:lnRef idx="1">
            <a:schemeClr val="accent1"/>
          </a:lnRef>
          <a:fillRef idx="0">
            <a:schemeClr val="accent1"/>
          </a:fillRef>
          <a:effectRef idx="0">
            <a:schemeClr val="accent1"/>
          </a:effectRef>
          <a:fontRef idx="minor">
            <a:schemeClr val="tx1"/>
          </a:fontRef>
        </p:style>
        <p:txBody>
          <a:bodyPr lIns="94605" tIns="47302" rIns="94605" bIns="47302"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fontAlgn="auto">
              <a:spcBef>
                <a:spcPts val="0"/>
              </a:spcBef>
              <a:spcAft>
                <a:spcPts val="0"/>
              </a:spcAft>
              <a:defRPr/>
            </a:pPr>
            <a:endParaRPr lang="ru-RU" altLang="ru-RU" sz="1633"/>
          </a:p>
        </p:txBody>
      </p:sp>
      <p:sp>
        <p:nvSpPr>
          <p:cNvPr id="30" name="Скругленная прямоугольная выноска 29"/>
          <p:cNvSpPr/>
          <p:nvPr/>
        </p:nvSpPr>
        <p:spPr>
          <a:xfrm>
            <a:off x="2797175" y="3627438"/>
            <a:ext cx="1230539" cy="612775"/>
          </a:xfrm>
          <a:prstGeom prst="wedgeRoundRectCallout">
            <a:avLst>
              <a:gd name="adj1" fmla="val -55972"/>
              <a:gd name="adj2" fmla="val 114513"/>
              <a:gd name="adj3" fmla="val 16667"/>
            </a:avLst>
          </a:prstGeom>
          <a:noFill/>
          <a:ln w="762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lIns="94605" tIns="47302" rIns="94605" bIns="47302"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fontAlgn="auto">
              <a:spcBef>
                <a:spcPts val="0"/>
              </a:spcBef>
              <a:spcAft>
                <a:spcPts val="0"/>
              </a:spcAft>
              <a:defRPr/>
            </a:pPr>
            <a:r>
              <a:rPr lang="ru-RU" altLang="ru-RU" sz="2086" dirty="0">
                <a:solidFill>
                  <a:srgbClr val="FF0000"/>
                </a:solidFill>
                <a:latin typeface="Times"/>
                <a:cs typeface="Times"/>
              </a:rPr>
              <a:t>ИФ α</a:t>
            </a:r>
            <a:r>
              <a:rPr lang="ru-RU" altLang="ru-RU" sz="2086" dirty="0">
                <a:solidFill>
                  <a:srgbClr val="FF0000"/>
                </a:solidFill>
              </a:rPr>
              <a:t>,β </a:t>
            </a:r>
            <a:r>
              <a:rPr lang="ru-RU" altLang="ru-RU" sz="2086" dirty="0">
                <a:solidFill>
                  <a:srgbClr val="FF0000"/>
                </a:solidFill>
                <a:latin typeface="Times"/>
                <a:cs typeface="Times"/>
              </a:rPr>
              <a:t>ИЛ</a:t>
            </a:r>
          </a:p>
        </p:txBody>
      </p:sp>
      <p:sp>
        <p:nvSpPr>
          <p:cNvPr id="31" name="Скругленная прямоугольная выноска 30"/>
          <p:cNvSpPr/>
          <p:nvPr/>
        </p:nvSpPr>
        <p:spPr>
          <a:xfrm>
            <a:off x="3866454" y="2849562"/>
            <a:ext cx="1849437" cy="508001"/>
          </a:xfrm>
          <a:prstGeom prst="wedgeRoundRectCallout">
            <a:avLst>
              <a:gd name="adj1" fmla="val -11322"/>
              <a:gd name="adj2" fmla="val 238813"/>
              <a:gd name="adj3" fmla="val 16667"/>
            </a:avLst>
          </a:prstGeom>
          <a:noFill/>
          <a:ln w="76200">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lIns="94605" tIns="47302" rIns="94605" bIns="47302"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fontAlgn="auto">
              <a:spcBef>
                <a:spcPts val="0"/>
              </a:spcBef>
              <a:spcAft>
                <a:spcPts val="0"/>
              </a:spcAft>
              <a:defRPr/>
            </a:pPr>
            <a:r>
              <a:rPr lang="ru-RU" altLang="ru-RU" sz="1905" dirty="0">
                <a:solidFill>
                  <a:srgbClr val="00B050"/>
                </a:solidFill>
                <a:latin typeface="Times"/>
                <a:cs typeface="Times"/>
              </a:rPr>
              <a:t>ИФ-</a:t>
            </a:r>
            <a:r>
              <a:rPr lang="ru-RU" altLang="ru-RU" sz="1905" dirty="0" err="1">
                <a:solidFill>
                  <a:srgbClr val="00B050"/>
                </a:solidFill>
                <a:latin typeface="Times"/>
                <a:cs typeface="Times"/>
              </a:rPr>
              <a:t>γ</a:t>
            </a:r>
            <a:r>
              <a:rPr lang="ru-RU" altLang="ru-RU" sz="1905" dirty="0">
                <a:solidFill>
                  <a:srgbClr val="00B050"/>
                </a:solidFill>
                <a:latin typeface="Times"/>
                <a:cs typeface="Times"/>
              </a:rPr>
              <a:t> </a:t>
            </a:r>
          </a:p>
        </p:txBody>
      </p:sp>
      <p:sp>
        <p:nvSpPr>
          <p:cNvPr id="32" name="Полилиния 31"/>
          <p:cNvSpPr/>
          <p:nvPr/>
        </p:nvSpPr>
        <p:spPr>
          <a:xfrm>
            <a:off x="1884363" y="4652963"/>
            <a:ext cx="6265862" cy="1878012"/>
          </a:xfrm>
          <a:custGeom>
            <a:avLst/>
            <a:gdLst>
              <a:gd name="connsiteX0" fmla="*/ 0 w 7938655"/>
              <a:gd name="connsiteY0" fmla="*/ 2050472 h 2050472"/>
              <a:gd name="connsiteX1" fmla="*/ 2133600 w 7938655"/>
              <a:gd name="connsiteY1" fmla="*/ 526472 h 2050472"/>
              <a:gd name="connsiteX2" fmla="*/ 7938655 w 7938655"/>
              <a:gd name="connsiteY2" fmla="*/ 0 h 2050472"/>
              <a:gd name="connsiteX3" fmla="*/ 7938655 w 7938655"/>
              <a:gd name="connsiteY3" fmla="*/ 0 h 2050472"/>
              <a:gd name="connsiteX4" fmla="*/ 7938655 w 7938655"/>
              <a:gd name="connsiteY4" fmla="*/ 0 h 20504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38655" h="2050472">
                <a:moveTo>
                  <a:pt x="0" y="2050472"/>
                </a:moveTo>
                <a:cubicBezTo>
                  <a:pt x="405245" y="1459344"/>
                  <a:pt x="810491" y="868217"/>
                  <a:pt x="2133600" y="526472"/>
                </a:cubicBezTo>
                <a:cubicBezTo>
                  <a:pt x="3456709" y="184727"/>
                  <a:pt x="7938655" y="0"/>
                  <a:pt x="7938655" y="0"/>
                </a:cubicBezTo>
                <a:lnTo>
                  <a:pt x="7938655" y="0"/>
                </a:lnTo>
                <a:lnTo>
                  <a:pt x="7938655" y="0"/>
                </a:lnTo>
              </a:path>
            </a:pathLst>
          </a:custGeom>
          <a:ln w="76200">
            <a:solidFill>
              <a:srgbClr val="00B0F0"/>
            </a:solidFill>
          </a:ln>
        </p:spPr>
        <p:style>
          <a:lnRef idx="1">
            <a:schemeClr val="accent1"/>
          </a:lnRef>
          <a:fillRef idx="0">
            <a:schemeClr val="accent1"/>
          </a:fillRef>
          <a:effectRef idx="0">
            <a:schemeClr val="accent1"/>
          </a:effectRef>
          <a:fontRef idx="minor">
            <a:schemeClr val="tx1"/>
          </a:fontRef>
        </p:style>
        <p:txBody>
          <a:bodyPr lIns="94605" tIns="47302" rIns="94605" bIns="47302"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fontAlgn="auto">
              <a:spcBef>
                <a:spcPts val="0"/>
              </a:spcBef>
              <a:spcAft>
                <a:spcPts val="0"/>
              </a:spcAft>
              <a:defRPr/>
            </a:pPr>
            <a:endParaRPr lang="ru-RU" altLang="ru-RU" sz="1633"/>
          </a:p>
        </p:txBody>
      </p:sp>
      <p:sp>
        <p:nvSpPr>
          <p:cNvPr id="33" name="Скругленная прямоугольная выноска 32"/>
          <p:cNvSpPr/>
          <p:nvPr/>
        </p:nvSpPr>
        <p:spPr>
          <a:xfrm>
            <a:off x="6156325" y="2492375"/>
            <a:ext cx="2592388" cy="865188"/>
          </a:xfrm>
          <a:prstGeom prst="wedgeRoundRectCallout">
            <a:avLst>
              <a:gd name="adj1" fmla="val -38831"/>
              <a:gd name="adj2" fmla="val 210756"/>
              <a:gd name="adj3" fmla="val 16667"/>
            </a:avLst>
          </a:prstGeom>
          <a:noFill/>
          <a:ln w="762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lIns="94605" tIns="47302" rIns="94605" bIns="47302" anchor="ctr"/>
          <a:lstStyle/>
          <a:p>
            <a:pPr algn="ctr" fontAlgn="auto">
              <a:spcBef>
                <a:spcPts val="0"/>
              </a:spcBef>
              <a:spcAft>
                <a:spcPts val="0"/>
              </a:spcAft>
              <a:defRPr/>
            </a:pPr>
            <a:r>
              <a:rPr lang="ru-RU" sz="1905" b="1" dirty="0">
                <a:solidFill>
                  <a:srgbClr val="00B0F0"/>
                </a:solidFill>
                <a:latin typeface="Times"/>
                <a:cs typeface="Times"/>
              </a:rPr>
              <a:t>Клеточный иммунитет (Т-л)</a:t>
            </a:r>
            <a:r>
              <a:rPr lang="en-US" sz="1905" b="1" dirty="0">
                <a:solidFill>
                  <a:srgbClr val="00B0F0"/>
                </a:solidFill>
                <a:latin typeface="Times"/>
                <a:cs typeface="Times"/>
              </a:rPr>
              <a:t>, </a:t>
            </a:r>
            <a:r>
              <a:rPr lang="ru-RU" sz="1905" b="1" dirty="0">
                <a:solidFill>
                  <a:srgbClr val="00B0F0"/>
                </a:solidFill>
                <a:latin typeface="Times"/>
                <a:cs typeface="Times"/>
              </a:rPr>
              <a:t> </a:t>
            </a:r>
          </a:p>
        </p:txBody>
      </p:sp>
      <p:sp>
        <p:nvSpPr>
          <p:cNvPr id="34" name="Полилиния 33"/>
          <p:cNvSpPr/>
          <p:nvPr/>
        </p:nvSpPr>
        <p:spPr>
          <a:xfrm>
            <a:off x="1790700" y="4941888"/>
            <a:ext cx="6432550" cy="1589087"/>
          </a:xfrm>
          <a:custGeom>
            <a:avLst/>
            <a:gdLst>
              <a:gd name="connsiteX0" fmla="*/ 0 w 7924800"/>
              <a:gd name="connsiteY0" fmla="*/ 1761836 h 1761836"/>
              <a:gd name="connsiteX1" fmla="*/ 3491346 w 7924800"/>
              <a:gd name="connsiteY1" fmla="*/ 265545 h 1761836"/>
              <a:gd name="connsiteX2" fmla="*/ 7924800 w 7924800"/>
              <a:gd name="connsiteY2" fmla="*/ 168563 h 1761836"/>
            </a:gdLst>
            <a:ahLst/>
            <a:cxnLst>
              <a:cxn ang="0">
                <a:pos x="connsiteX0" y="connsiteY0"/>
              </a:cxn>
              <a:cxn ang="0">
                <a:pos x="connsiteX1" y="connsiteY1"/>
              </a:cxn>
              <a:cxn ang="0">
                <a:pos x="connsiteX2" y="connsiteY2"/>
              </a:cxn>
            </a:cxnLst>
            <a:rect l="l" t="t" r="r" b="b"/>
            <a:pathLst>
              <a:path w="7924800" h="1761836">
                <a:moveTo>
                  <a:pt x="0" y="1761836"/>
                </a:moveTo>
                <a:cubicBezTo>
                  <a:pt x="1085273" y="1146463"/>
                  <a:pt x="2170546" y="531090"/>
                  <a:pt x="3491346" y="265545"/>
                </a:cubicBezTo>
                <a:cubicBezTo>
                  <a:pt x="4812146" y="0"/>
                  <a:pt x="6368473" y="84281"/>
                  <a:pt x="7924800" y="168563"/>
                </a:cubicBezTo>
              </a:path>
            </a:pathLst>
          </a:custGeom>
          <a:ln w="76200">
            <a:solidFill>
              <a:srgbClr val="7030A0"/>
            </a:solidFill>
          </a:ln>
        </p:spPr>
        <p:style>
          <a:lnRef idx="1">
            <a:schemeClr val="accent1"/>
          </a:lnRef>
          <a:fillRef idx="0">
            <a:schemeClr val="accent1"/>
          </a:fillRef>
          <a:effectRef idx="0">
            <a:schemeClr val="accent1"/>
          </a:effectRef>
          <a:fontRef idx="minor">
            <a:schemeClr val="tx1"/>
          </a:fontRef>
        </p:style>
        <p:txBody>
          <a:bodyPr lIns="94605" tIns="47302" rIns="94605" bIns="47302"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fontAlgn="auto">
              <a:spcBef>
                <a:spcPts val="0"/>
              </a:spcBef>
              <a:spcAft>
                <a:spcPts val="0"/>
              </a:spcAft>
              <a:defRPr/>
            </a:pPr>
            <a:endParaRPr lang="ru-RU" altLang="ru-RU" sz="1633"/>
          </a:p>
        </p:txBody>
      </p:sp>
      <p:sp>
        <p:nvSpPr>
          <p:cNvPr id="35" name="Скругленная прямоугольная выноска 34"/>
          <p:cNvSpPr/>
          <p:nvPr/>
        </p:nvSpPr>
        <p:spPr>
          <a:xfrm>
            <a:off x="6084888" y="5373688"/>
            <a:ext cx="2519362" cy="611187"/>
          </a:xfrm>
          <a:prstGeom prst="wedgeRoundRectCallout">
            <a:avLst>
              <a:gd name="adj1" fmla="val -12956"/>
              <a:gd name="adj2" fmla="val -109367"/>
              <a:gd name="adj3" fmla="val 16667"/>
            </a:avLst>
          </a:prstGeom>
          <a:noFill/>
          <a:ln w="7620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lIns="94605" tIns="47302" rIns="94605" bIns="47302" anchor="ctr"/>
          <a:lstStyle/>
          <a:p>
            <a:pPr algn="ctr" fontAlgn="auto">
              <a:spcBef>
                <a:spcPts val="0"/>
              </a:spcBef>
              <a:spcAft>
                <a:spcPts val="0"/>
              </a:spcAft>
              <a:defRPr/>
            </a:pPr>
            <a:r>
              <a:rPr lang="ru-RU" sz="1905" b="1" dirty="0">
                <a:solidFill>
                  <a:srgbClr val="7030A0"/>
                </a:solidFill>
                <a:latin typeface="Times"/>
                <a:cs typeface="Times"/>
              </a:rPr>
              <a:t>Гуморальный иммунитет (В-л) </a:t>
            </a:r>
          </a:p>
        </p:txBody>
      </p:sp>
      <p:sp>
        <p:nvSpPr>
          <p:cNvPr id="37" name="TextBox 36"/>
          <p:cNvSpPr txBox="1">
            <a:spLocks noChangeArrowheads="1"/>
          </p:cNvSpPr>
          <p:nvPr/>
        </p:nvSpPr>
        <p:spPr bwMode="auto">
          <a:xfrm>
            <a:off x="6156325" y="1989138"/>
            <a:ext cx="2112963" cy="346075"/>
          </a:xfrm>
          <a:prstGeom prst="rect">
            <a:avLst/>
          </a:prstGeom>
          <a:solidFill>
            <a:srgbClr val="FF0000"/>
          </a:solidFill>
          <a:ln>
            <a:noFill/>
          </a:ln>
        </p:spPr>
        <p:txBody>
          <a:bodyPr lIns="94605" tIns="47302" rIns="94605" bIns="47302">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fontAlgn="auto">
              <a:spcBef>
                <a:spcPts val="0"/>
              </a:spcBef>
              <a:spcAft>
                <a:spcPts val="0"/>
              </a:spcAft>
              <a:defRPr/>
            </a:pPr>
            <a:r>
              <a:rPr lang="ru-RU" altLang="ru-RU" sz="1633" dirty="0"/>
              <a:t>Активация УПФ </a:t>
            </a:r>
          </a:p>
        </p:txBody>
      </p:sp>
    </p:spTree>
    <p:extLst>
      <p:ext uri="{BB962C8B-B14F-4D97-AF65-F5344CB8AC3E}">
        <p14:creationId xmlns:p14="http://schemas.microsoft.com/office/powerpoint/2010/main" val="2257647354"/>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path" presetSubtype="0" accel="50000" decel="50000" fill="hold" nodeType="clickEffect">
                                  <p:stCondLst>
                                    <p:cond delay="0"/>
                                  </p:stCondLst>
                                  <p:childTnLst>
                                    <p:animMotion origin="layout" path="M 3.57441E-6 1.6763E-6 L -0.00122 -0.20023 " pathEditMode="relative" rAng="0" ptsTypes="AA">
                                      <p:cBhvr>
                                        <p:cTn id="6" dur="2000" fill="hold"/>
                                        <p:tgtEl>
                                          <p:spTgt spid="29"/>
                                        </p:tgtEl>
                                        <p:attrNameLst>
                                          <p:attrName>ppt_x</p:attrName>
                                          <p:attrName>ppt_y</p:attrName>
                                        </p:attrNameLst>
                                      </p:cBhvr>
                                      <p:rCtr x="-70" y="-10012"/>
                                    </p:animMotion>
                                  </p:childTnLst>
                                </p:cTn>
                              </p:par>
                              <p:par>
                                <p:cTn id="7" presetID="42" presetClass="path" presetSubtype="0" accel="50000" decel="50000" fill="hold" grpId="0" nodeType="withEffect">
                                  <p:stCondLst>
                                    <p:cond delay="0"/>
                                  </p:stCondLst>
                                  <p:childTnLst>
                                    <p:animMotion origin="layout" path="M 1.48818E-6 -3.58382E-6 L -0.00018 -0.15607 " pathEditMode="relative" rAng="0" ptsTypes="AA">
                                      <p:cBhvr>
                                        <p:cTn id="8" dur="2000" fill="hold"/>
                                        <p:tgtEl>
                                          <p:spTgt spid="30"/>
                                        </p:tgtEl>
                                        <p:attrNameLst>
                                          <p:attrName>ppt_x</p:attrName>
                                          <p:attrName>ppt_y</p:attrName>
                                        </p:attrNameLst>
                                      </p:cBhvr>
                                      <p:rCtr x="-17" y="-7815"/>
                                    </p:animMotion>
                                  </p:childTnLst>
                                </p:cTn>
                              </p:par>
                            </p:childTnLst>
                          </p:cTn>
                        </p:par>
                      </p:childTnLst>
                    </p:cTn>
                  </p:par>
                  <p:par>
                    <p:cTn id="9" fill="hold">
                      <p:stCondLst>
                        <p:cond delay="indefinite"/>
                      </p:stCondLst>
                      <p:childTnLst>
                        <p:par>
                          <p:cTn id="10" fill="hold">
                            <p:stCondLst>
                              <p:cond delay="0"/>
                            </p:stCondLst>
                            <p:childTnLst>
                              <p:par>
                                <p:cTn id="11" presetID="0" presetClass="path" presetSubtype="0" accel="50000" decel="50000" fill="hold" grpId="0" nodeType="clickEffect">
                                  <p:stCondLst>
                                    <p:cond delay="0"/>
                                  </p:stCondLst>
                                  <p:childTnLst>
                                    <p:animMotion origin="layout" path="M 8.20299E-7 4.75486E-6 L 8.20299E-7 0.15009 " pathEditMode="relative" rAng="0" ptsTypes="AA">
                                      <p:cBhvr>
                                        <p:cTn id="12" dur="2000" fill="hold"/>
                                        <p:tgtEl>
                                          <p:spTgt spid="26"/>
                                        </p:tgtEl>
                                        <p:attrNameLst>
                                          <p:attrName>ppt_x</p:attrName>
                                          <p:attrName>ppt_y</p:attrName>
                                        </p:attrNameLst>
                                      </p:cBhvr>
                                      <p:rCtr x="0" y="7493"/>
                                    </p:animMotion>
                                  </p:childTnLst>
                                </p:cTn>
                              </p:par>
                              <p:par>
                                <p:cTn id="13" presetID="42" presetClass="path" presetSubtype="0" accel="50000" decel="50000" fill="hold" grpId="0" nodeType="withEffect">
                                  <p:stCondLst>
                                    <p:cond delay="0"/>
                                  </p:stCondLst>
                                  <p:childTnLst>
                                    <p:animMotion origin="layout" path="M 2.61587E-6 -1.56445E-6 L 0.00104 0.1495 " pathEditMode="relative" rAng="0" ptsTypes="AA">
                                      <p:cBhvr>
                                        <p:cTn id="14" dur="2000" fill="hold"/>
                                        <p:tgtEl>
                                          <p:spTgt spid="31"/>
                                        </p:tgtEl>
                                        <p:attrNameLst>
                                          <p:attrName>ppt_x</p:attrName>
                                          <p:attrName>ppt_y</p:attrName>
                                        </p:attrNameLst>
                                      </p:cBhvr>
                                      <p:rCtr x="52" y="7475"/>
                                    </p:animMotion>
                                  </p:childTnLst>
                                </p:cTn>
                              </p:par>
                            </p:childTnLst>
                          </p:cTn>
                        </p:par>
                      </p:childTnLst>
                    </p:cTn>
                  </p:par>
                  <p:par>
                    <p:cTn id="15" fill="hold">
                      <p:stCondLst>
                        <p:cond delay="indefinite"/>
                      </p:stCondLst>
                      <p:childTnLst>
                        <p:par>
                          <p:cTn id="16" fill="hold">
                            <p:stCondLst>
                              <p:cond delay="0"/>
                            </p:stCondLst>
                            <p:childTnLst>
                              <p:par>
                                <p:cTn id="17" presetID="42" presetClass="path" presetSubtype="0" accel="50000" decel="50000" fill="hold" nodeType="clickEffect">
                                  <p:stCondLst>
                                    <p:cond delay="0"/>
                                  </p:stCondLst>
                                  <p:childTnLst>
                                    <p:animMotion origin="layout" path="M -1.11111E-6 2.22222E-6 L -0.00278 0.11088 " pathEditMode="relative" rAng="0" ptsTypes="AA">
                                      <p:cBhvr>
                                        <p:cTn id="18" dur="2000" fill="hold"/>
                                        <p:tgtEl>
                                          <p:spTgt spid="32"/>
                                        </p:tgtEl>
                                        <p:attrNameLst>
                                          <p:attrName>ppt_x</p:attrName>
                                          <p:attrName>ppt_y</p:attrName>
                                        </p:attrNameLst>
                                      </p:cBhvr>
                                      <p:rCtr x="-139" y="5532"/>
                                    </p:animMotion>
                                  </p:childTnLst>
                                </p:cTn>
                              </p:par>
                              <p:par>
                                <p:cTn id="19" presetID="42" presetClass="path" presetSubtype="0" accel="50000" decel="50000" fill="hold" grpId="0" nodeType="withEffect">
                                  <p:stCondLst>
                                    <p:cond delay="0"/>
                                  </p:stCondLst>
                                  <p:childTnLst>
                                    <p:animMotion origin="layout" path="M -5.55556E-7 1.11111E-6 L 0.00139 0.10116 " pathEditMode="relative" rAng="0" ptsTypes="AA">
                                      <p:cBhvr>
                                        <p:cTn id="20" dur="2000" fill="hold"/>
                                        <p:tgtEl>
                                          <p:spTgt spid="33"/>
                                        </p:tgtEl>
                                        <p:attrNameLst>
                                          <p:attrName>ppt_x</p:attrName>
                                          <p:attrName>ppt_y</p:attrName>
                                        </p:attrNameLst>
                                      </p:cBhvr>
                                      <p:rCtr x="69" y="5046"/>
                                    </p:animMotion>
                                  </p:childTnLst>
                                </p:cTn>
                              </p:par>
                            </p:childTnLst>
                          </p:cTn>
                        </p:par>
                      </p:childTnLst>
                    </p:cTn>
                  </p:par>
                  <p:par>
                    <p:cTn id="21" fill="hold">
                      <p:stCondLst>
                        <p:cond delay="indefinite"/>
                      </p:stCondLst>
                      <p:childTnLst>
                        <p:par>
                          <p:cTn id="22" fill="hold">
                            <p:stCondLst>
                              <p:cond delay="0"/>
                            </p:stCondLst>
                            <p:childTnLst>
                              <p:par>
                                <p:cTn id="23" presetID="0" presetClass="path" presetSubtype="0" accel="50000" decel="50000" fill="hold" grpId="0" nodeType="clickEffect">
                                  <p:stCondLst>
                                    <p:cond delay="0"/>
                                  </p:stCondLst>
                                  <p:childTnLst>
                                    <p:animMotion origin="layout" path="M -1.38889E-6 -1.11111E-6 L -1.38889E-6 0.09583 " pathEditMode="relative" rAng="0" ptsTypes="AA">
                                      <p:cBhvr>
                                        <p:cTn id="24" dur="2000" fill="hold"/>
                                        <p:tgtEl>
                                          <p:spTgt spid="34"/>
                                        </p:tgtEl>
                                        <p:attrNameLst>
                                          <p:attrName>ppt_x</p:attrName>
                                          <p:attrName>ppt_y</p:attrName>
                                        </p:attrNameLst>
                                      </p:cBhvr>
                                      <p:rCtr x="0" y="4792"/>
                                    </p:animMotion>
                                  </p:childTnLst>
                                </p:cTn>
                              </p:par>
                              <p:par>
                                <p:cTn id="25" presetID="0" presetClass="path" presetSubtype="0" accel="50000" decel="50000" fill="hold" grpId="0" nodeType="withEffect">
                                  <p:stCondLst>
                                    <p:cond delay="0"/>
                                  </p:stCondLst>
                                  <p:childTnLst>
                                    <p:animMotion origin="layout" path="M 4.40722E-6 2.36519E-6 L 0.00173 0.09558 " pathEditMode="relative" rAng="0" ptsTypes="AA">
                                      <p:cBhvr>
                                        <p:cTn id="26" dur="2000" fill="hold"/>
                                        <p:tgtEl>
                                          <p:spTgt spid="35"/>
                                        </p:tgtEl>
                                        <p:attrNameLst>
                                          <p:attrName>ppt_x</p:attrName>
                                          <p:attrName>ppt_y</p:attrName>
                                        </p:attrNameLst>
                                      </p:cBhvr>
                                      <p:rCtr x="87" y="4767"/>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P spid="30" grpId="0" animBg="1"/>
      <p:bldP spid="31" grpId="0" animBg="1"/>
      <p:bldP spid="33" grpId="0" animBg="1"/>
      <p:bldP spid="34" grpId="0" animBg="1"/>
      <p:bldP spid="35"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Заголовок 1" hidden="1"/>
          <p:cNvSpPr>
            <a:spLocks noGrp="1"/>
          </p:cNvSpPr>
          <p:nvPr>
            <p:ph type="title"/>
          </p:nvPr>
        </p:nvSpPr>
        <p:spPr/>
        <p:txBody>
          <a:bodyPr/>
          <a:lstStyle/>
          <a:p>
            <a:endParaRPr lang="ru-RU"/>
          </a:p>
        </p:txBody>
      </p:sp>
      <p:pic>
        <p:nvPicPr>
          <p:cNvPr id="3" name="Рисунок 2"/>
          <p:cNvPicPr/>
          <p:nvPr/>
        </p:nvPicPr>
        <p:blipFill>
          <a:blip r:embed="rId2"/>
          <a:stretch>
            <a:fillRect/>
          </a:stretch>
        </p:blipFill>
        <p:spPr>
          <a:xfrm>
            <a:off x="0" y="116632"/>
            <a:ext cx="9144000" cy="5683010"/>
          </a:xfrm>
          <a:prstGeom prst="rect">
            <a:avLst/>
          </a:prstGeom>
        </p:spPr>
      </p:pic>
      <p:sp>
        <p:nvSpPr>
          <p:cNvPr id="4" name="TextBox 3"/>
          <p:cNvSpPr txBox="1"/>
          <p:nvPr/>
        </p:nvSpPr>
        <p:spPr>
          <a:xfrm>
            <a:off x="7066" y="5805264"/>
            <a:ext cx="9143999" cy="923330"/>
          </a:xfrm>
          <a:prstGeom prst="rect">
            <a:avLst/>
          </a:prstGeom>
          <a:noFill/>
        </p:spPr>
        <p:txBody>
          <a:bodyPr wrap="square" rtlCol="0">
            <a:spAutoFit/>
          </a:bodyPr>
          <a:lstStyle/>
          <a:p>
            <a:pPr algn="ctr"/>
            <a:r>
              <a:rPr lang="ru-RU" b="1" dirty="0">
                <a:solidFill>
                  <a:srgbClr val="000090"/>
                </a:solidFill>
                <a:latin typeface="Arial"/>
                <a:cs typeface="Arial"/>
              </a:rPr>
              <a:t>Для быстрого купирования вирусной инфекции раннее вовлечение </a:t>
            </a:r>
            <a:r>
              <a:rPr lang="en-US" b="1" dirty="0" err="1">
                <a:solidFill>
                  <a:srgbClr val="000090"/>
                </a:solidFill>
                <a:latin typeface="Arial"/>
                <a:cs typeface="Arial"/>
              </a:rPr>
              <a:t>IFNy</a:t>
            </a:r>
            <a:r>
              <a:rPr lang="en-US" b="1" dirty="0">
                <a:solidFill>
                  <a:srgbClr val="000090"/>
                </a:solidFill>
                <a:latin typeface="Arial"/>
                <a:cs typeface="Arial"/>
              </a:rPr>
              <a:t> </a:t>
            </a:r>
            <a:r>
              <a:rPr lang="ru-RU" b="1" dirty="0">
                <a:solidFill>
                  <a:srgbClr val="000090"/>
                </a:solidFill>
                <a:latin typeface="Arial"/>
                <a:cs typeface="Arial"/>
              </a:rPr>
              <a:t>и </a:t>
            </a:r>
            <a:r>
              <a:rPr lang="en-US" b="1" dirty="0">
                <a:solidFill>
                  <a:srgbClr val="000090"/>
                </a:solidFill>
                <a:latin typeface="Arial"/>
                <a:cs typeface="Arial"/>
              </a:rPr>
              <a:t> </a:t>
            </a:r>
            <a:r>
              <a:rPr lang="ru-RU" b="1" dirty="0">
                <a:solidFill>
                  <a:srgbClr val="000090"/>
                </a:solidFill>
                <a:latin typeface="Arial"/>
                <a:cs typeface="Arial"/>
              </a:rPr>
              <a:t>активация клеточного иммунитета для обезвреживания и удаления вируса </a:t>
            </a:r>
            <a:r>
              <a:rPr lang="mr-IN" b="1" dirty="0">
                <a:solidFill>
                  <a:srgbClr val="000090"/>
                </a:solidFill>
                <a:latin typeface="Arial"/>
                <a:cs typeface="Arial"/>
              </a:rPr>
              <a:t>–</a:t>
            </a:r>
            <a:r>
              <a:rPr lang="ru-RU" b="1" dirty="0">
                <a:solidFill>
                  <a:srgbClr val="000090"/>
                </a:solidFill>
                <a:latin typeface="Arial"/>
                <a:cs typeface="Arial"/>
              </a:rPr>
              <a:t> наиболее предпочтительная тактика  </a:t>
            </a:r>
            <a:endParaRPr lang="en-US" b="1" dirty="0">
              <a:solidFill>
                <a:srgbClr val="000090"/>
              </a:solidFill>
              <a:latin typeface="Arial"/>
              <a:cs typeface="Arial"/>
            </a:endParaRPr>
          </a:p>
        </p:txBody>
      </p:sp>
    </p:spTree>
    <p:extLst>
      <p:ext uri="{BB962C8B-B14F-4D97-AF65-F5344CB8AC3E}">
        <p14:creationId xmlns:p14="http://schemas.microsoft.com/office/powerpoint/2010/main" val="511394120"/>
      </p:ext>
    </p:extLst>
  </p:cSld>
  <p:clrMapOvr>
    <a:masterClrMapping/>
  </p:clrMapOvr>
  <p:transition spd="slow">
    <p:push dir="u"/>
  </p:transition>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1" name="Заголовок 1"/>
          <p:cNvSpPr>
            <a:spLocks noGrp="1"/>
          </p:cNvSpPr>
          <p:nvPr>
            <p:ph type="title"/>
          </p:nvPr>
        </p:nvSpPr>
        <p:spPr>
          <a:xfrm>
            <a:off x="0" y="-99392"/>
            <a:ext cx="9144000" cy="908050"/>
          </a:xfrm>
          <a:ln>
            <a:miter lim="800000"/>
            <a:headEnd/>
            <a:tailEnd/>
          </a:ln>
        </p:spPr>
        <p:style>
          <a:lnRef idx="1">
            <a:schemeClr val="dk1"/>
          </a:lnRef>
          <a:fillRef idx="2">
            <a:schemeClr val="dk1"/>
          </a:fillRef>
          <a:effectRef idx="1">
            <a:schemeClr val="dk1"/>
          </a:effectRef>
          <a:fontRef idx="minor">
            <a:schemeClr val="dk1"/>
          </a:fontRef>
        </p:style>
        <p:txBody>
          <a:bodyPr>
            <a:scene3d>
              <a:camera prst="orthographicFront">
                <a:rot lat="0" lon="0" rev="0"/>
              </a:camera>
              <a:lightRig rig="contrasting" dir="t">
                <a:rot lat="0" lon="0" rev="4500000"/>
              </a:lightRig>
            </a:scene3d>
            <a:sp3d contourW="6350" prstMaterial="metal">
              <a:bevelT w="127000" h="31750" prst="relaxedInset"/>
              <a:contourClr>
                <a:schemeClr val="accent1">
                  <a:shade val="75000"/>
                </a:schemeClr>
              </a:contourClr>
            </a:sp3d>
          </a:bodyPr>
          <a:lstStyle/>
          <a:p>
            <a:pPr algn="ctr">
              <a:defRPr/>
            </a:pPr>
            <a:r>
              <a:rPr lang="ru-RU" sz="3200" b="1" cap="all" dirty="0">
                <a:ln w="0"/>
                <a:gradFill flip="none">
                  <a:gsLst>
                    <a:gs pos="0">
                      <a:schemeClr val="accent1">
                        <a:tint val="75000"/>
                        <a:shade val="75000"/>
                        <a:satMod val="170000"/>
                      </a:schemeClr>
                    </a:gs>
                    <a:gs pos="49000">
                      <a:schemeClr val="accent1">
                        <a:tint val="88000"/>
                        <a:shade val="65000"/>
                        <a:satMod val="172000"/>
                      </a:schemeClr>
                    </a:gs>
                    <a:gs pos="50000">
                      <a:schemeClr val="accent1">
                        <a:shade val="65000"/>
                        <a:satMod val="130000"/>
                      </a:schemeClr>
                    </a:gs>
                    <a:gs pos="92000">
                      <a:schemeClr val="accent1">
                        <a:shade val="50000"/>
                        <a:satMod val="120000"/>
                      </a:schemeClr>
                    </a:gs>
                    <a:gs pos="100000">
                      <a:schemeClr val="accent1">
                        <a:shade val="48000"/>
                        <a:satMod val="120000"/>
                      </a:schemeClr>
                    </a:gs>
                  </a:gsLst>
                  <a:lin ang="5400000"/>
                </a:gradFill>
                <a:effectLst>
                  <a:reflection blurRad="12700" stA="50000" endPos="50000" dist="5000" dir="5400000" sy="-100000" rotWithShape="0"/>
                </a:effectLst>
                <a:latin typeface="Calibri" charset="0"/>
              </a:rPr>
              <a:t>Группы риска по осложненному течению гриппа</a:t>
            </a:r>
          </a:p>
        </p:txBody>
      </p:sp>
      <p:sp>
        <p:nvSpPr>
          <p:cNvPr id="23554" name="Содержимое 2"/>
          <p:cNvSpPr>
            <a:spLocks noGrp="1"/>
          </p:cNvSpPr>
          <p:nvPr>
            <p:ph idx="1"/>
          </p:nvPr>
        </p:nvSpPr>
        <p:spPr>
          <a:xfrm>
            <a:off x="468313" y="1268413"/>
            <a:ext cx="8242300" cy="3803650"/>
          </a:xfrm>
        </p:spPr>
        <p:txBody>
          <a:bodyPr/>
          <a:lstStyle/>
          <a:p>
            <a:pPr>
              <a:buFont typeface="Wingdings" charset="0"/>
              <a:buChar char="ü"/>
            </a:pPr>
            <a:r>
              <a:rPr lang="ru-RU" sz="2400" dirty="0">
                <a:latin typeface="Constantia" charset="0"/>
              </a:rPr>
              <a:t>дети первых двух лет жизни</a:t>
            </a:r>
          </a:p>
          <a:p>
            <a:pPr>
              <a:buFont typeface="Wingdings" charset="0"/>
              <a:buChar char="ü"/>
            </a:pPr>
            <a:r>
              <a:rPr lang="ru-RU" sz="2400" dirty="0">
                <a:latin typeface="Constantia" charset="0"/>
              </a:rPr>
              <a:t>беременные женщины</a:t>
            </a:r>
          </a:p>
          <a:p>
            <a:pPr>
              <a:buFont typeface="Wingdings" charset="0"/>
              <a:buChar char="ü"/>
            </a:pPr>
            <a:r>
              <a:rPr lang="ru-RU" sz="2400" dirty="0">
                <a:latin typeface="Constantia" charset="0"/>
              </a:rPr>
              <a:t>лица любого возраста с хроническими </a:t>
            </a:r>
          </a:p>
          <a:p>
            <a:pPr>
              <a:buFont typeface="Wingdings" charset="0"/>
              <a:buChar char="ü"/>
            </a:pPr>
            <a:r>
              <a:rPr lang="ru-RU" sz="2400" dirty="0">
                <a:latin typeface="Constantia" charset="0"/>
              </a:rPr>
              <a:t>заболеваниями легких (астмой, ХОБЛ и др.)</a:t>
            </a:r>
          </a:p>
          <a:p>
            <a:pPr>
              <a:buFont typeface="Wingdings" charset="0"/>
              <a:buChar char="ü"/>
            </a:pPr>
            <a:r>
              <a:rPr lang="ru-RU" sz="2400" dirty="0">
                <a:latin typeface="Constantia" charset="0"/>
              </a:rPr>
              <a:t>лица любого возраста с хроническими заболеваниями ССС</a:t>
            </a:r>
          </a:p>
          <a:p>
            <a:pPr>
              <a:buFont typeface="Wingdings" charset="0"/>
              <a:buChar char="ü"/>
            </a:pPr>
            <a:r>
              <a:rPr lang="ru-RU" sz="2400" dirty="0">
                <a:latin typeface="Constantia" charset="0"/>
              </a:rPr>
              <a:t>лица с нарушениями обмена веществ (диабет, ожирение 2-3 </a:t>
            </a:r>
            <a:r>
              <a:rPr lang="ru-RU" sz="2400" dirty="0" err="1">
                <a:latin typeface="Constantia" charset="0"/>
              </a:rPr>
              <a:t>ст</a:t>
            </a:r>
            <a:r>
              <a:rPr lang="ru-RU" sz="2400" dirty="0">
                <a:latin typeface="Constantia" charset="0"/>
              </a:rPr>
              <a:t>)</a:t>
            </a:r>
          </a:p>
          <a:p>
            <a:pPr>
              <a:buFont typeface="Wingdings" charset="0"/>
              <a:buChar char="ü"/>
            </a:pPr>
            <a:r>
              <a:rPr lang="ru-RU" sz="2400" dirty="0">
                <a:latin typeface="Constantia" charset="0"/>
              </a:rPr>
              <a:t>лица с хроническими заболеваниями почек, печени, нервной системы, </a:t>
            </a:r>
            <a:r>
              <a:rPr lang="ru-RU" sz="2400" dirty="0" err="1">
                <a:latin typeface="Constantia" charset="0"/>
              </a:rPr>
              <a:t>гемоглобинопатиями</a:t>
            </a:r>
            <a:r>
              <a:rPr lang="ru-RU" sz="2400" dirty="0">
                <a:latin typeface="Constantia" charset="0"/>
              </a:rPr>
              <a:t> </a:t>
            </a:r>
          </a:p>
          <a:p>
            <a:pPr>
              <a:buFont typeface="Wingdings" charset="0"/>
              <a:buChar char="ü"/>
            </a:pPr>
            <a:r>
              <a:rPr lang="ru-RU" sz="2400" dirty="0">
                <a:latin typeface="Constantia" charset="0"/>
              </a:rPr>
              <a:t>лица в возрасте 65 лет и старше</a:t>
            </a:r>
          </a:p>
        </p:txBody>
      </p:sp>
      <p:pic>
        <p:nvPicPr>
          <p:cNvPr id="23555" name="Picture 1"/>
          <p:cNvPicPr>
            <a:picLocks noChangeAspect="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091363" y="981075"/>
            <a:ext cx="2052637" cy="15351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3556" name="Picture 2"/>
          <p:cNvPicPr>
            <a:picLocks noChangeAspect="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097713" y="5300663"/>
            <a:ext cx="2076450" cy="15573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2444094128"/>
      </p:ext>
    </p:extLst>
  </p:cSld>
  <p:clrMapOvr>
    <a:masterClrMapping/>
  </p:clrMapOvr>
  <p:transition/>
</p:sld>
</file>

<file path=ppt/slides/slide21.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8434" name="AutoShape 2"/>
          <p:cNvSpPr>
            <a:spLocks noChangeArrowheads="1"/>
          </p:cNvSpPr>
          <p:nvPr/>
        </p:nvSpPr>
        <p:spPr bwMode="auto">
          <a:xfrm>
            <a:off x="0" y="764704"/>
            <a:ext cx="5003800" cy="504825"/>
          </a:xfrm>
          <a:prstGeom prst="roundRect">
            <a:avLst>
              <a:gd name="adj" fmla="val 16667"/>
            </a:avLst>
          </a:prstGeom>
          <a:ln>
            <a:headEnd/>
            <a:tailEnd/>
          </a:ln>
        </p:spPr>
        <p:style>
          <a:lnRef idx="2">
            <a:schemeClr val="accent3">
              <a:shade val="50000"/>
            </a:schemeClr>
          </a:lnRef>
          <a:fillRef idx="1">
            <a:schemeClr val="accent3"/>
          </a:fillRef>
          <a:effectRef idx="0">
            <a:schemeClr val="accent3"/>
          </a:effectRef>
          <a:fontRef idx="minor">
            <a:schemeClr val="lt1"/>
          </a:fontRef>
        </p:style>
        <p:txBody>
          <a:bodyPr wrap="none" anchor="ctr"/>
          <a:lstStyle/>
          <a:p>
            <a:pPr>
              <a:defRPr/>
            </a:pPr>
            <a:r>
              <a:rPr lang="ru-RU" sz="2400" b="1">
                <a:solidFill>
                  <a:schemeClr val="bg1"/>
                </a:solidFill>
                <a:latin typeface="Calibri" charset="0"/>
                <a:ea typeface="ＭＳ Ｐゴシック" charset="0"/>
              </a:rPr>
              <a:t>Клинические проявления</a:t>
            </a:r>
          </a:p>
        </p:txBody>
      </p:sp>
      <p:sp>
        <p:nvSpPr>
          <p:cNvPr id="18435" name="AutoShape 3"/>
          <p:cNvSpPr>
            <a:spLocks noChangeArrowheads="1"/>
          </p:cNvSpPr>
          <p:nvPr/>
        </p:nvSpPr>
        <p:spPr bwMode="auto">
          <a:xfrm>
            <a:off x="0" y="1340768"/>
            <a:ext cx="5364163" cy="360362"/>
          </a:xfrm>
          <a:prstGeom prst="flowChartAlternateProcess">
            <a:avLst/>
          </a:prstGeom>
          <a:solidFill>
            <a:schemeClr val="accent2"/>
          </a:solidFill>
          <a:ln w="47625" cmpd="dbl">
            <a:solidFill>
              <a:schemeClr val="bg1"/>
            </a:solidFill>
            <a:miter lim="800000"/>
            <a:headEnd/>
            <a:tailEnd/>
          </a:ln>
          <a:effectLst>
            <a:outerShdw blurRad="63500" dist="30000" dir="5400000" rotWithShape="0">
              <a:srgbClr val="000000">
                <a:alpha val="45000"/>
              </a:srgbClr>
            </a:outerShdw>
          </a:effectLst>
        </p:spPr>
        <p:txBody>
          <a:bodyPr wrap="none" anchor="ctr"/>
          <a:lstStyle/>
          <a:p>
            <a:pPr algn="ctr">
              <a:defRPr/>
            </a:pPr>
            <a:r>
              <a:rPr lang="ru-RU" b="1">
                <a:solidFill>
                  <a:srgbClr val="FFFFFF"/>
                </a:solidFill>
                <a:latin typeface="Calibri" charset="0"/>
                <a:cs typeface="+mn-cs"/>
              </a:rPr>
              <a:t>ЛИХОРАДКА</a:t>
            </a:r>
          </a:p>
        </p:txBody>
      </p:sp>
      <p:sp>
        <p:nvSpPr>
          <p:cNvPr id="18436" name="AutoShape 4"/>
          <p:cNvSpPr>
            <a:spLocks noChangeArrowheads="1"/>
          </p:cNvSpPr>
          <p:nvPr/>
        </p:nvSpPr>
        <p:spPr bwMode="auto">
          <a:xfrm>
            <a:off x="0" y="1772816"/>
            <a:ext cx="5435600" cy="431800"/>
          </a:xfrm>
          <a:prstGeom prst="flowChartAlternateProcess">
            <a:avLst/>
          </a:prstGeom>
          <a:solidFill>
            <a:schemeClr val="accent2"/>
          </a:solidFill>
          <a:ln w="47625" cmpd="dbl">
            <a:solidFill>
              <a:schemeClr val="bg1"/>
            </a:solidFill>
            <a:miter lim="800000"/>
            <a:headEnd/>
            <a:tailEnd/>
          </a:ln>
          <a:effectLst>
            <a:outerShdw blurRad="63500" dist="30000" dir="5400000" rotWithShape="0">
              <a:srgbClr val="000000">
                <a:alpha val="45000"/>
              </a:srgbClr>
            </a:outerShdw>
          </a:effectLst>
        </p:spPr>
        <p:txBody>
          <a:bodyPr wrap="none" anchor="ctr"/>
          <a:lstStyle/>
          <a:p>
            <a:pPr algn="ctr">
              <a:defRPr/>
            </a:pPr>
            <a:r>
              <a:rPr lang="ru-RU" b="1">
                <a:solidFill>
                  <a:srgbClr val="FFFFFF"/>
                </a:solidFill>
                <a:latin typeface="Calibri" charset="0"/>
                <a:cs typeface="+mn-cs"/>
              </a:rPr>
              <a:t>ИНТОКСИКАЦИЯ</a:t>
            </a:r>
          </a:p>
        </p:txBody>
      </p:sp>
      <p:sp>
        <p:nvSpPr>
          <p:cNvPr id="18437" name="AutoShape 5"/>
          <p:cNvSpPr>
            <a:spLocks noChangeArrowheads="1"/>
          </p:cNvSpPr>
          <p:nvPr/>
        </p:nvSpPr>
        <p:spPr bwMode="auto">
          <a:xfrm>
            <a:off x="-247" y="2276872"/>
            <a:ext cx="5508625" cy="431800"/>
          </a:xfrm>
          <a:prstGeom prst="flowChartAlternateProcess">
            <a:avLst/>
          </a:prstGeom>
          <a:solidFill>
            <a:schemeClr val="accent2"/>
          </a:solidFill>
          <a:ln w="47625" cmpd="dbl">
            <a:solidFill>
              <a:schemeClr val="bg1"/>
            </a:solidFill>
            <a:miter lim="800000"/>
            <a:headEnd/>
            <a:tailEnd/>
          </a:ln>
          <a:effectLst>
            <a:outerShdw blurRad="63500" dist="30000" dir="5400000" rotWithShape="0">
              <a:srgbClr val="000000">
                <a:alpha val="45000"/>
              </a:srgbClr>
            </a:outerShdw>
          </a:effectLst>
        </p:spPr>
        <p:txBody>
          <a:bodyPr wrap="none" anchor="ctr"/>
          <a:lstStyle/>
          <a:p>
            <a:pPr algn="ctr">
              <a:defRPr/>
            </a:pPr>
            <a:r>
              <a:rPr lang="ru-RU" b="1" dirty="0">
                <a:solidFill>
                  <a:srgbClr val="FFFFFF"/>
                </a:solidFill>
                <a:latin typeface="Calibri" charset="0"/>
                <a:cs typeface="+mn-cs"/>
              </a:rPr>
              <a:t>КАТАРАЛЬНЫЕ </a:t>
            </a:r>
            <a:r>
              <a:rPr lang="ru-RU" b="1" dirty="0">
                <a:solidFill>
                  <a:srgbClr val="FFFFFF"/>
                </a:solidFill>
                <a:latin typeface="Calibri" charset="0"/>
              </a:rPr>
              <a:t> СИМПТОМЫ</a:t>
            </a:r>
            <a:endParaRPr lang="ru-RU" b="1" dirty="0">
              <a:solidFill>
                <a:srgbClr val="FFFFFF"/>
              </a:solidFill>
              <a:latin typeface="Calibri" charset="0"/>
              <a:cs typeface="+mn-cs"/>
            </a:endParaRPr>
          </a:p>
        </p:txBody>
      </p:sp>
      <p:sp>
        <p:nvSpPr>
          <p:cNvPr id="18438" name="AutoShape 6"/>
          <p:cNvSpPr>
            <a:spLocks noChangeArrowheads="1"/>
          </p:cNvSpPr>
          <p:nvPr/>
        </p:nvSpPr>
        <p:spPr bwMode="auto">
          <a:xfrm>
            <a:off x="0" y="2852936"/>
            <a:ext cx="5184775" cy="360363"/>
          </a:xfrm>
          <a:prstGeom prst="flowChartAlternateProcess">
            <a:avLst/>
          </a:prstGeom>
          <a:solidFill>
            <a:schemeClr val="accent2"/>
          </a:solidFill>
          <a:ln w="47625" cmpd="dbl">
            <a:solidFill>
              <a:schemeClr val="bg1"/>
            </a:solidFill>
            <a:miter lim="800000"/>
            <a:headEnd/>
            <a:tailEnd/>
          </a:ln>
          <a:effectLst>
            <a:outerShdw blurRad="63500" dist="30000" dir="5400000" rotWithShape="0">
              <a:srgbClr val="000000">
                <a:alpha val="45000"/>
              </a:srgbClr>
            </a:outerShdw>
          </a:effectLst>
        </p:spPr>
        <p:txBody>
          <a:bodyPr wrap="none" anchor="ctr"/>
          <a:lstStyle/>
          <a:p>
            <a:pPr algn="ctr">
              <a:defRPr/>
            </a:pPr>
            <a:r>
              <a:rPr lang="ru-RU" b="1">
                <a:solidFill>
                  <a:srgbClr val="FFFFFF"/>
                </a:solidFill>
                <a:latin typeface="Calibri" charset="0"/>
                <a:cs typeface="+mn-cs"/>
              </a:rPr>
              <a:t>ГЕМОРРАГИЧЕСКИЙ СИНДРОМ</a:t>
            </a:r>
          </a:p>
        </p:txBody>
      </p:sp>
      <p:sp>
        <p:nvSpPr>
          <p:cNvPr id="18439" name="AutoShape 7"/>
          <p:cNvSpPr>
            <a:spLocks noChangeArrowheads="1"/>
          </p:cNvSpPr>
          <p:nvPr/>
        </p:nvSpPr>
        <p:spPr bwMode="auto">
          <a:xfrm>
            <a:off x="0" y="3284984"/>
            <a:ext cx="2411413" cy="433388"/>
          </a:xfrm>
          <a:prstGeom prst="flowChartAlternateProcess">
            <a:avLst/>
          </a:prstGeom>
          <a:solidFill>
            <a:schemeClr val="accent2"/>
          </a:solidFill>
          <a:ln w="47625" cmpd="dbl">
            <a:solidFill>
              <a:schemeClr val="bg1"/>
            </a:solidFill>
            <a:miter lim="800000"/>
            <a:headEnd/>
            <a:tailEnd/>
          </a:ln>
          <a:effectLst>
            <a:outerShdw blurRad="63500" dist="30000" dir="5400000" rotWithShape="0">
              <a:srgbClr val="000000">
                <a:alpha val="45000"/>
              </a:srgbClr>
            </a:outerShdw>
          </a:effectLst>
        </p:spPr>
        <p:txBody>
          <a:bodyPr wrap="none" anchor="ctr"/>
          <a:lstStyle/>
          <a:p>
            <a:pPr algn="ctr">
              <a:defRPr/>
            </a:pPr>
            <a:r>
              <a:rPr lang="ru-RU" b="1">
                <a:solidFill>
                  <a:srgbClr val="FFFFFF"/>
                </a:solidFill>
                <a:latin typeface="Calibri" charset="0"/>
                <a:cs typeface="+mn-cs"/>
              </a:rPr>
              <a:t>ОТЁК МОЗГА</a:t>
            </a:r>
          </a:p>
        </p:txBody>
      </p:sp>
      <p:sp>
        <p:nvSpPr>
          <p:cNvPr id="18440" name="AutoShape 8"/>
          <p:cNvSpPr>
            <a:spLocks noChangeArrowheads="1"/>
          </p:cNvSpPr>
          <p:nvPr/>
        </p:nvSpPr>
        <p:spPr bwMode="auto">
          <a:xfrm>
            <a:off x="5724128" y="1340768"/>
            <a:ext cx="1439863" cy="360362"/>
          </a:xfrm>
          <a:prstGeom prst="roundRect">
            <a:avLst>
              <a:gd name="adj" fmla="val 16667"/>
            </a:avLst>
          </a:prstGeom>
          <a:ln>
            <a:headEnd/>
            <a:tailEnd/>
          </a:ln>
        </p:spPr>
        <p:style>
          <a:lnRef idx="0">
            <a:schemeClr val="accent4"/>
          </a:lnRef>
          <a:fillRef idx="3">
            <a:schemeClr val="accent4"/>
          </a:fillRef>
          <a:effectRef idx="3">
            <a:schemeClr val="accent4"/>
          </a:effectRef>
          <a:fontRef idx="minor">
            <a:schemeClr val="lt1"/>
          </a:fontRef>
        </p:style>
        <p:txBody>
          <a:bodyPr wrap="none" anchor="ctr"/>
          <a:lstStyle/>
          <a:p>
            <a:pPr algn="ctr">
              <a:defRPr/>
            </a:pPr>
            <a:r>
              <a:rPr lang="ru-RU" sz="2400" b="1" dirty="0">
                <a:solidFill>
                  <a:srgbClr val="000A14"/>
                </a:solidFill>
              </a:rPr>
              <a:t>80</a:t>
            </a:r>
            <a:r>
              <a:rPr lang="en-US" sz="2400" b="1" dirty="0">
                <a:solidFill>
                  <a:srgbClr val="000A14"/>
                </a:solidFill>
              </a:rPr>
              <a:t>%</a:t>
            </a:r>
            <a:endParaRPr lang="ru-RU" sz="2400" b="1" dirty="0">
              <a:solidFill>
                <a:srgbClr val="000A14"/>
              </a:solidFill>
            </a:endParaRPr>
          </a:p>
        </p:txBody>
      </p:sp>
      <p:sp>
        <p:nvSpPr>
          <p:cNvPr id="18441" name="AutoShape 9"/>
          <p:cNvSpPr>
            <a:spLocks noChangeArrowheads="1"/>
          </p:cNvSpPr>
          <p:nvPr/>
        </p:nvSpPr>
        <p:spPr bwMode="auto">
          <a:xfrm>
            <a:off x="0" y="3789040"/>
            <a:ext cx="5436096" cy="431800"/>
          </a:xfrm>
          <a:prstGeom prst="flowChartAlternateProcess">
            <a:avLst/>
          </a:prstGeom>
          <a:solidFill>
            <a:schemeClr val="accent2"/>
          </a:solidFill>
          <a:ln w="47625" cmpd="dbl">
            <a:solidFill>
              <a:schemeClr val="bg1"/>
            </a:solidFill>
            <a:miter lim="800000"/>
            <a:headEnd/>
            <a:tailEnd/>
          </a:ln>
          <a:effectLst>
            <a:outerShdw blurRad="63500" dist="30000" dir="5400000" rotWithShape="0">
              <a:srgbClr val="000000">
                <a:alpha val="45000"/>
              </a:srgbClr>
            </a:outerShdw>
          </a:effectLst>
        </p:spPr>
        <p:txBody>
          <a:bodyPr wrap="none" anchor="ctr"/>
          <a:lstStyle/>
          <a:p>
            <a:pPr algn="ctr">
              <a:defRPr/>
            </a:pPr>
            <a:r>
              <a:rPr lang="ru-RU" b="1" dirty="0">
                <a:solidFill>
                  <a:srgbClr val="FFFFFF"/>
                </a:solidFill>
                <a:latin typeface="Calibri" charset="0"/>
                <a:cs typeface="+mn-cs"/>
              </a:rPr>
              <a:t>ОТЁК ЛЁГКИХ, ВИРУСНАЯ ПНЕВМОНИЯ</a:t>
            </a:r>
          </a:p>
        </p:txBody>
      </p:sp>
      <p:sp>
        <p:nvSpPr>
          <p:cNvPr id="18442" name="AutoShape 10"/>
          <p:cNvSpPr>
            <a:spLocks noChangeArrowheads="1"/>
          </p:cNvSpPr>
          <p:nvPr/>
        </p:nvSpPr>
        <p:spPr bwMode="auto">
          <a:xfrm>
            <a:off x="25795" y="4653136"/>
            <a:ext cx="4465638" cy="720725"/>
          </a:xfrm>
          <a:prstGeom prst="flowChartAlternateProcess">
            <a:avLst/>
          </a:prstGeom>
          <a:solidFill>
            <a:schemeClr val="accent2"/>
          </a:solidFill>
          <a:ln w="47625" cmpd="dbl">
            <a:solidFill>
              <a:schemeClr val="bg1"/>
            </a:solidFill>
            <a:miter lim="800000"/>
            <a:headEnd/>
            <a:tailEnd/>
          </a:ln>
          <a:effectLst>
            <a:outerShdw blurRad="63500" dist="30000" dir="5400000" rotWithShape="0">
              <a:srgbClr val="000000">
                <a:alpha val="45000"/>
              </a:srgbClr>
            </a:outerShdw>
          </a:effectLst>
        </p:spPr>
        <p:txBody>
          <a:bodyPr wrap="none" anchor="ctr"/>
          <a:lstStyle/>
          <a:p>
            <a:pPr algn="ctr">
              <a:defRPr/>
            </a:pPr>
            <a:r>
              <a:rPr lang="ru-RU" b="1" dirty="0">
                <a:solidFill>
                  <a:srgbClr val="FFFFFF"/>
                </a:solidFill>
                <a:latin typeface="Calibri" charset="0"/>
                <a:cs typeface="+mn-cs"/>
              </a:rPr>
              <a:t>БАКТЕРИАЛЬНЫЕ ПОРАЖЕНИЯ </a:t>
            </a:r>
          </a:p>
          <a:p>
            <a:pPr algn="ctr">
              <a:defRPr/>
            </a:pPr>
            <a:r>
              <a:rPr lang="ru-RU" b="1" dirty="0">
                <a:solidFill>
                  <a:srgbClr val="FFFFFF"/>
                </a:solidFill>
                <a:latin typeface="Calibri" charset="0"/>
                <a:cs typeface="+mn-cs"/>
              </a:rPr>
              <a:t>ДЫХАТЕЛЬНЫХ ПУТЕЙ</a:t>
            </a:r>
          </a:p>
        </p:txBody>
      </p:sp>
      <p:sp>
        <p:nvSpPr>
          <p:cNvPr id="18443" name="AutoShape 11"/>
          <p:cNvSpPr>
            <a:spLocks noChangeArrowheads="1"/>
          </p:cNvSpPr>
          <p:nvPr/>
        </p:nvSpPr>
        <p:spPr bwMode="auto">
          <a:xfrm>
            <a:off x="971600" y="5517232"/>
            <a:ext cx="4535487" cy="287337"/>
          </a:xfrm>
          <a:prstGeom prst="flowChartAlternateProcess">
            <a:avLst/>
          </a:prstGeom>
          <a:solidFill>
            <a:schemeClr val="accent2"/>
          </a:solidFill>
          <a:ln w="47625" cmpd="dbl">
            <a:solidFill>
              <a:schemeClr val="bg1"/>
            </a:solidFill>
            <a:miter lim="800000"/>
            <a:headEnd/>
            <a:tailEnd/>
          </a:ln>
          <a:effectLst>
            <a:outerShdw blurRad="63500" dist="30000" dir="5400000" rotWithShape="0">
              <a:srgbClr val="000000">
                <a:alpha val="45000"/>
              </a:srgbClr>
            </a:outerShdw>
          </a:effectLst>
        </p:spPr>
        <p:txBody>
          <a:bodyPr wrap="none" anchor="ctr"/>
          <a:lstStyle/>
          <a:p>
            <a:pPr algn="ctr">
              <a:defRPr/>
            </a:pPr>
            <a:r>
              <a:rPr lang="ru-RU" b="1" dirty="0">
                <a:solidFill>
                  <a:srgbClr val="FFFFFF"/>
                </a:solidFill>
                <a:latin typeface="Calibri" charset="0"/>
                <a:cs typeface="+mn-cs"/>
              </a:rPr>
              <a:t>СИНУСИТЫ</a:t>
            </a:r>
          </a:p>
        </p:txBody>
      </p:sp>
      <p:sp>
        <p:nvSpPr>
          <p:cNvPr id="18444" name="AutoShape 12"/>
          <p:cNvSpPr>
            <a:spLocks noChangeArrowheads="1"/>
          </p:cNvSpPr>
          <p:nvPr/>
        </p:nvSpPr>
        <p:spPr bwMode="auto">
          <a:xfrm>
            <a:off x="971600" y="5949280"/>
            <a:ext cx="4464050" cy="360362"/>
          </a:xfrm>
          <a:prstGeom prst="flowChartAlternateProcess">
            <a:avLst/>
          </a:prstGeom>
          <a:solidFill>
            <a:schemeClr val="accent2"/>
          </a:solidFill>
          <a:ln w="47625" cmpd="dbl">
            <a:solidFill>
              <a:schemeClr val="bg1"/>
            </a:solidFill>
            <a:miter lim="800000"/>
            <a:headEnd/>
            <a:tailEnd/>
          </a:ln>
          <a:effectLst>
            <a:outerShdw blurRad="63500" dist="30000" dir="5400000" rotWithShape="0">
              <a:srgbClr val="000000">
                <a:alpha val="45000"/>
              </a:srgbClr>
            </a:outerShdw>
          </a:effectLst>
        </p:spPr>
        <p:txBody>
          <a:bodyPr wrap="none" anchor="ctr"/>
          <a:lstStyle/>
          <a:p>
            <a:pPr algn="ctr">
              <a:defRPr/>
            </a:pPr>
            <a:r>
              <a:rPr lang="ru-RU" b="1" dirty="0">
                <a:solidFill>
                  <a:srgbClr val="FFFFFF"/>
                </a:solidFill>
                <a:latin typeface="Calibri" charset="0"/>
              </a:rPr>
              <a:t>БАКТЕРИАЛЬНАЯ ПНЕВМОНИЯ</a:t>
            </a:r>
            <a:endParaRPr lang="ru-RU" b="1" dirty="0">
              <a:solidFill>
                <a:srgbClr val="FFFFFF"/>
              </a:solidFill>
              <a:latin typeface="Calibri" charset="0"/>
              <a:cs typeface="+mn-cs"/>
            </a:endParaRPr>
          </a:p>
        </p:txBody>
      </p:sp>
      <p:sp>
        <p:nvSpPr>
          <p:cNvPr id="18445" name="AutoShape 13"/>
          <p:cNvSpPr>
            <a:spLocks noChangeArrowheads="1"/>
          </p:cNvSpPr>
          <p:nvPr/>
        </p:nvSpPr>
        <p:spPr bwMode="auto">
          <a:xfrm>
            <a:off x="5580112" y="764704"/>
            <a:ext cx="1476375" cy="504825"/>
          </a:xfrm>
          <a:prstGeom prst="roundRect">
            <a:avLst>
              <a:gd name="adj" fmla="val 16667"/>
            </a:avLst>
          </a:prstGeom>
          <a:solidFill>
            <a:srgbClr val="7BA79D"/>
          </a:solidFill>
          <a:ln w="47625" cmpd="dbl">
            <a:solidFill>
              <a:schemeClr val="bg1"/>
            </a:solidFill>
            <a:round/>
            <a:headEnd/>
            <a:tailEnd/>
          </a:ln>
          <a:effectLst>
            <a:outerShdw blurRad="63500" dist="30000" dir="5400000" rotWithShape="0">
              <a:srgbClr val="000000">
                <a:alpha val="45000"/>
              </a:srgbClr>
            </a:outerShdw>
          </a:effectLst>
        </p:spPr>
        <p:txBody>
          <a:bodyPr wrap="none" anchor="ctr"/>
          <a:lstStyle/>
          <a:p>
            <a:pPr algn="ctr">
              <a:defRPr/>
            </a:pPr>
            <a:r>
              <a:rPr lang="ru-RU" sz="2400" b="1" dirty="0">
                <a:solidFill>
                  <a:schemeClr val="bg1"/>
                </a:solidFill>
                <a:latin typeface="Calibri" charset="0"/>
                <a:cs typeface="+mn-cs"/>
              </a:rPr>
              <a:t>ГРИПП</a:t>
            </a:r>
          </a:p>
        </p:txBody>
      </p:sp>
      <p:sp>
        <p:nvSpPr>
          <p:cNvPr id="18446" name="AutoShape 14"/>
          <p:cNvSpPr>
            <a:spLocks noChangeArrowheads="1"/>
          </p:cNvSpPr>
          <p:nvPr/>
        </p:nvSpPr>
        <p:spPr bwMode="auto">
          <a:xfrm>
            <a:off x="7667625" y="764704"/>
            <a:ext cx="1476375" cy="504825"/>
          </a:xfrm>
          <a:prstGeom prst="roundRect">
            <a:avLst>
              <a:gd name="adj" fmla="val 16667"/>
            </a:avLst>
          </a:prstGeom>
          <a:solidFill>
            <a:srgbClr val="7BA79D"/>
          </a:solidFill>
          <a:ln w="47625" cmpd="dbl">
            <a:solidFill>
              <a:schemeClr val="bg1"/>
            </a:solidFill>
            <a:round/>
            <a:headEnd/>
            <a:tailEnd/>
          </a:ln>
          <a:effectLst>
            <a:outerShdw blurRad="63500" dist="30000" dir="5400000" rotWithShape="0">
              <a:srgbClr val="000000">
                <a:alpha val="45000"/>
              </a:srgbClr>
            </a:outerShdw>
          </a:effectLst>
        </p:spPr>
        <p:txBody>
          <a:bodyPr wrap="none" anchor="ctr"/>
          <a:lstStyle/>
          <a:p>
            <a:pPr algn="ctr">
              <a:defRPr/>
            </a:pPr>
            <a:r>
              <a:rPr lang="ru-RU" sz="2400" b="1" dirty="0">
                <a:solidFill>
                  <a:schemeClr val="bg1"/>
                </a:solidFill>
                <a:latin typeface="Calibri" charset="0"/>
                <a:cs typeface="+mn-cs"/>
              </a:rPr>
              <a:t>ОРВИ:</a:t>
            </a:r>
          </a:p>
        </p:txBody>
      </p:sp>
      <p:sp>
        <p:nvSpPr>
          <p:cNvPr id="18447" name="AutoShape 15"/>
          <p:cNvSpPr>
            <a:spLocks noChangeArrowheads="1"/>
          </p:cNvSpPr>
          <p:nvPr/>
        </p:nvSpPr>
        <p:spPr bwMode="auto">
          <a:xfrm>
            <a:off x="7704137" y="3861048"/>
            <a:ext cx="1439863" cy="360362"/>
          </a:xfrm>
          <a:prstGeom prst="roundRect">
            <a:avLst>
              <a:gd name="adj" fmla="val 16667"/>
            </a:avLst>
          </a:prstGeom>
          <a:solidFill>
            <a:srgbClr val="CBD9D5"/>
          </a:solidFill>
          <a:ln w="10000">
            <a:solidFill>
              <a:srgbClr val="7BA79D"/>
            </a:solidFill>
            <a:round/>
            <a:headEnd/>
            <a:tailEnd/>
          </a:ln>
          <a:effectLst>
            <a:outerShdw blurRad="63500" dist="30000" dir="5400000" rotWithShape="0">
              <a:srgbClr val="000000">
                <a:alpha val="45000"/>
              </a:srgbClr>
            </a:outerShdw>
          </a:effectLst>
        </p:spPr>
        <p:txBody>
          <a:bodyPr wrap="none" anchor="ctr"/>
          <a:lstStyle/>
          <a:p>
            <a:pPr algn="ctr">
              <a:defRPr/>
            </a:pPr>
            <a:r>
              <a:rPr lang="en-US" sz="2400" b="1" dirty="0">
                <a:solidFill>
                  <a:srgbClr val="000A14"/>
                </a:solidFill>
                <a:latin typeface="+mn-lt"/>
                <a:ea typeface="+mn-ea"/>
                <a:cs typeface="+mn-cs"/>
              </a:rPr>
              <a:t>---</a:t>
            </a:r>
            <a:endParaRPr lang="ru-RU" sz="2400" b="1" dirty="0">
              <a:solidFill>
                <a:srgbClr val="000A14"/>
              </a:solidFill>
              <a:latin typeface="+mn-lt"/>
              <a:ea typeface="+mn-ea"/>
              <a:cs typeface="+mn-cs"/>
            </a:endParaRPr>
          </a:p>
        </p:txBody>
      </p:sp>
      <p:sp>
        <p:nvSpPr>
          <p:cNvPr id="18449" name="AutoShape 17"/>
          <p:cNvSpPr>
            <a:spLocks noChangeArrowheads="1"/>
          </p:cNvSpPr>
          <p:nvPr/>
        </p:nvSpPr>
        <p:spPr bwMode="auto">
          <a:xfrm>
            <a:off x="7704137" y="2852936"/>
            <a:ext cx="1439863" cy="358775"/>
          </a:xfrm>
          <a:prstGeom prst="roundRect">
            <a:avLst>
              <a:gd name="adj" fmla="val 16667"/>
            </a:avLst>
          </a:prstGeom>
          <a:solidFill>
            <a:srgbClr val="CBD9D5"/>
          </a:solidFill>
          <a:ln w="10000">
            <a:solidFill>
              <a:srgbClr val="7BA79D"/>
            </a:solidFill>
            <a:round/>
            <a:headEnd/>
            <a:tailEnd/>
          </a:ln>
          <a:effectLst>
            <a:outerShdw blurRad="63500" dist="30000" dir="5400000" rotWithShape="0">
              <a:srgbClr val="000000">
                <a:alpha val="45000"/>
              </a:srgbClr>
            </a:outerShdw>
          </a:effectLst>
        </p:spPr>
        <p:txBody>
          <a:bodyPr wrap="none" anchor="ctr"/>
          <a:lstStyle/>
          <a:p>
            <a:pPr algn="ctr">
              <a:defRPr/>
            </a:pPr>
            <a:r>
              <a:rPr lang="en-US" sz="2400" b="1" dirty="0">
                <a:solidFill>
                  <a:srgbClr val="000A14"/>
                </a:solidFill>
                <a:latin typeface="+mn-lt"/>
                <a:ea typeface="+mn-ea"/>
                <a:cs typeface="+mn-cs"/>
              </a:rPr>
              <a:t>---</a:t>
            </a:r>
            <a:endParaRPr lang="ru-RU" sz="2400" b="1" dirty="0">
              <a:solidFill>
                <a:srgbClr val="000A14"/>
              </a:solidFill>
              <a:latin typeface="+mn-lt"/>
              <a:ea typeface="+mn-ea"/>
              <a:cs typeface="+mn-cs"/>
            </a:endParaRPr>
          </a:p>
        </p:txBody>
      </p:sp>
      <p:sp>
        <p:nvSpPr>
          <p:cNvPr id="18450" name="AutoShape 18"/>
          <p:cNvSpPr>
            <a:spLocks noChangeArrowheads="1"/>
          </p:cNvSpPr>
          <p:nvPr/>
        </p:nvSpPr>
        <p:spPr bwMode="auto">
          <a:xfrm>
            <a:off x="7704137" y="2348880"/>
            <a:ext cx="1439863" cy="360363"/>
          </a:xfrm>
          <a:prstGeom prst="roundRect">
            <a:avLst>
              <a:gd name="adj" fmla="val 16667"/>
            </a:avLst>
          </a:prstGeom>
          <a:solidFill>
            <a:srgbClr val="CBD9D5"/>
          </a:solidFill>
          <a:ln w="10000">
            <a:solidFill>
              <a:srgbClr val="7BA79D"/>
            </a:solidFill>
            <a:round/>
            <a:headEnd/>
            <a:tailEnd/>
          </a:ln>
          <a:effectLst>
            <a:outerShdw blurRad="63500" dist="30000" dir="5400000" rotWithShape="0">
              <a:srgbClr val="000000">
                <a:alpha val="45000"/>
              </a:srgbClr>
            </a:outerShdw>
          </a:effectLst>
        </p:spPr>
        <p:txBody>
          <a:bodyPr wrap="none" anchor="ctr"/>
          <a:lstStyle/>
          <a:p>
            <a:pPr algn="ctr">
              <a:defRPr/>
            </a:pPr>
            <a:r>
              <a:rPr lang="en-US" sz="2400" b="1" dirty="0">
                <a:solidFill>
                  <a:srgbClr val="000A14"/>
                </a:solidFill>
                <a:latin typeface="Calibri" charset="0"/>
                <a:cs typeface="+mn-cs"/>
              </a:rPr>
              <a:t>100%</a:t>
            </a:r>
            <a:endParaRPr lang="ru-RU" sz="2400" b="1" dirty="0">
              <a:solidFill>
                <a:srgbClr val="000A14"/>
              </a:solidFill>
              <a:latin typeface="Calibri" charset="0"/>
              <a:cs typeface="+mn-cs"/>
            </a:endParaRPr>
          </a:p>
        </p:txBody>
      </p:sp>
      <p:sp>
        <p:nvSpPr>
          <p:cNvPr id="18451" name="AutoShape 19"/>
          <p:cNvSpPr>
            <a:spLocks noChangeArrowheads="1"/>
          </p:cNvSpPr>
          <p:nvPr/>
        </p:nvSpPr>
        <p:spPr bwMode="auto">
          <a:xfrm>
            <a:off x="7672176" y="1844824"/>
            <a:ext cx="1439863" cy="360363"/>
          </a:xfrm>
          <a:prstGeom prst="roundRect">
            <a:avLst>
              <a:gd name="adj" fmla="val 16667"/>
            </a:avLst>
          </a:prstGeom>
          <a:solidFill>
            <a:srgbClr val="CBD9D5"/>
          </a:solidFill>
          <a:ln w="10000">
            <a:solidFill>
              <a:srgbClr val="7BA79D"/>
            </a:solidFill>
            <a:round/>
            <a:headEnd/>
            <a:tailEnd/>
          </a:ln>
          <a:effectLst>
            <a:outerShdw blurRad="63500" dist="30000" dir="5400000" rotWithShape="0">
              <a:srgbClr val="000000">
                <a:alpha val="45000"/>
              </a:srgbClr>
            </a:outerShdw>
          </a:effectLst>
        </p:spPr>
        <p:txBody>
          <a:bodyPr wrap="none" anchor="ctr"/>
          <a:lstStyle/>
          <a:p>
            <a:pPr algn="ctr">
              <a:defRPr/>
            </a:pPr>
            <a:r>
              <a:rPr lang="en-US" sz="2400" b="1" dirty="0">
                <a:solidFill>
                  <a:srgbClr val="000A14"/>
                </a:solidFill>
                <a:latin typeface="Calibri" charset="0"/>
                <a:cs typeface="+mn-cs"/>
              </a:rPr>
              <a:t>60%</a:t>
            </a:r>
            <a:endParaRPr lang="ru-RU" sz="2400" b="1" dirty="0">
              <a:solidFill>
                <a:srgbClr val="000A14"/>
              </a:solidFill>
              <a:latin typeface="Calibri" charset="0"/>
              <a:cs typeface="+mn-cs"/>
            </a:endParaRPr>
          </a:p>
        </p:txBody>
      </p:sp>
      <p:sp>
        <p:nvSpPr>
          <p:cNvPr id="18452" name="AutoShape 20"/>
          <p:cNvSpPr>
            <a:spLocks noChangeArrowheads="1"/>
          </p:cNvSpPr>
          <p:nvPr/>
        </p:nvSpPr>
        <p:spPr bwMode="auto">
          <a:xfrm>
            <a:off x="7704137" y="1340768"/>
            <a:ext cx="1439863" cy="360362"/>
          </a:xfrm>
          <a:prstGeom prst="roundRect">
            <a:avLst>
              <a:gd name="adj" fmla="val 16667"/>
            </a:avLst>
          </a:prstGeom>
          <a:solidFill>
            <a:srgbClr val="CBD9D5"/>
          </a:solidFill>
          <a:ln w="10000">
            <a:solidFill>
              <a:srgbClr val="7BA79D"/>
            </a:solidFill>
            <a:round/>
            <a:headEnd/>
            <a:tailEnd/>
          </a:ln>
          <a:effectLst>
            <a:outerShdw blurRad="63500" dist="30000" dir="5400000" rotWithShape="0">
              <a:srgbClr val="000000">
                <a:alpha val="45000"/>
              </a:srgbClr>
            </a:outerShdw>
          </a:effectLst>
        </p:spPr>
        <p:txBody>
          <a:bodyPr wrap="none" anchor="ctr"/>
          <a:lstStyle/>
          <a:p>
            <a:pPr algn="ctr">
              <a:defRPr/>
            </a:pPr>
            <a:r>
              <a:rPr lang="en-US" sz="2400" b="1" dirty="0">
                <a:solidFill>
                  <a:srgbClr val="000A14"/>
                </a:solidFill>
                <a:latin typeface="Calibri" charset="0"/>
                <a:cs typeface="+mn-cs"/>
              </a:rPr>
              <a:t>40%</a:t>
            </a:r>
            <a:endParaRPr lang="ru-RU" sz="2400" b="1" dirty="0">
              <a:solidFill>
                <a:srgbClr val="000A14"/>
              </a:solidFill>
              <a:latin typeface="Calibri" charset="0"/>
              <a:cs typeface="+mn-cs"/>
            </a:endParaRPr>
          </a:p>
        </p:txBody>
      </p:sp>
      <p:sp>
        <p:nvSpPr>
          <p:cNvPr id="18454" name="AutoShape 22"/>
          <p:cNvSpPr>
            <a:spLocks noChangeArrowheads="1"/>
          </p:cNvSpPr>
          <p:nvPr/>
        </p:nvSpPr>
        <p:spPr bwMode="auto">
          <a:xfrm>
            <a:off x="7668344" y="5517232"/>
            <a:ext cx="1443621" cy="360362"/>
          </a:xfrm>
          <a:prstGeom prst="roundRect">
            <a:avLst>
              <a:gd name="adj" fmla="val 16667"/>
            </a:avLst>
          </a:prstGeom>
          <a:solidFill>
            <a:srgbClr val="CBD9D5"/>
          </a:solidFill>
          <a:ln w="10000">
            <a:solidFill>
              <a:srgbClr val="7BA79D"/>
            </a:solidFill>
            <a:round/>
            <a:headEnd/>
            <a:tailEnd/>
          </a:ln>
          <a:effectLst>
            <a:outerShdw blurRad="63500" dist="30000" dir="5400000" rotWithShape="0">
              <a:srgbClr val="000000">
                <a:alpha val="45000"/>
              </a:srgbClr>
            </a:outerShdw>
          </a:effectLst>
        </p:spPr>
        <p:txBody>
          <a:bodyPr wrap="none" anchor="ctr"/>
          <a:lstStyle/>
          <a:p>
            <a:pPr algn="ctr">
              <a:defRPr/>
            </a:pPr>
            <a:r>
              <a:rPr lang="en-US" sz="2400" b="1" dirty="0">
                <a:solidFill>
                  <a:srgbClr val="000A14"/>
                </a:solidFill>
                <a:latin typeface="Tw Cen MT" charset="0"/>
                <a:cs typeface="+mn-cs"/>
              </a:rPr>
              <a:t>&lt;</a:t>
            </a:r>
            <a:r>
              <a:rPr lang="en-US" sz="2400" b="1" dirty="0">
                <a:solidFill>
                  <a:srgbClr val="000A14"/>
                </a:solidFill>
                <a:latin typeface="Calibri" charset="0"/>
                <a:cs typeface="+mn-cs"/>
              </a:rPr>
              <a:t>20%</a:t>
            </a:r>
            <a:endParaRPr lang="ru-RU" sz="2400" b="1" dirty="0">
              <a:solidFill>
                <a:srgbClr val="000A14"/>
              </a:solidFill>
              <a:latin typeface="Calibri" charset="0"/>
              <a:cs typeface="+mn-cs"/>
            </a:endParaRPr>
          </a:p>
        </p:txBody>
      </p:sp>
      <p:sp>
        <p:nvSpPr>
          <p:cNvPr id="18455" name="AutoShape 23"/>
          <p:cNvSpPr>
            <a:spLocks noChangeArrowheads="1"/>
          </p:cNvSpPr>
          <p:nvPr/>
        </p:nvSpPr>
        <p:spPr bwMode="auto">
          <a:xfrm>
            <a:off x="7704137" y="4797152"/>
            <a:ext cx="1439863" cy="647700"/>
          </a:xfrm>
          <a:prstGeom prst="roundRect">
            <a:avLst>
              <a:gd name="adj" fmla="val 16667"/>
            </a:avLst>
          </a:prstGeom>
          <a:solidFill>
            <a:srgbClr val="CBD9D5"/>
          </a:solidFill>
          <a:ln w="10000">
            <a:solidFill>
              <a:srgbClr val="7BA79D"/>
            </a:solidFill>
            <a:round/>
            <a:headEnd/>
            <a:tailEnd/>
          </a:ln>
          <a:effectLst>
            <a:outerShdw blurRad="63500" dist="30000" dir="5400000" rotWithShape="0">
              <a:srgbClr val="000000">
                <a:alpha val="45000"/>
              </a:srgbClr>
            </a:outerShdw>
          </a:effectLst>
        </p:spPr>
        <p:txBody>
          <a:bodyPr wrap="none" anchor="ctr"/>
          <a:lstStyle/>
          <a:p>
            <a:pPr algn="ctr">
              <a:defRPr/>
            </a:pPr>
            <a:r>
              <a:rPr lang="en-US" sz="2400" b="1" dirty="0">
                <a:solidFill>
                  <a:srgbClr val="000A14"/>
                </a:solidFill>
                <a:latin typeface="Calibri" charset="0"/>
                <a:cs typeface="+mn-cs"/>
              </a:rPr>
              <a:t>40%</a:t>
            </a:r>
            <a:endParaRPr lang="ru-RU" sz="2400" b="1" dirty="0">
              <a:solidFill>
                <a:srgbClr val="000A14"/>
              </a:solidFill>
              <a:latin typeface="Calibri" charset="0"/>
              <a:cs typeface="+mn-cs"/>
            </a:endParaRPr>
          </a:p>
        </p:txBody>
      </p:sp>
      <p:sp>
        <p:nvSpPr>
          <p:cNvPr id="18456" name="AutoShape 24"/>
          <p:cNvSpPr>
            <a:spLocks noChangeArrowheads="1"/>
          </p:cNvSpPr>
          <p:nvPr/>
        </p:nvSpPr>
        <p:spPr bwMode="auto">
          <a:xfrm>
            <a:off x="5724128" y="4797152"/>
            <a:ext cx="1512888" cy="647700"/>
          </a:xfrm>
          <a:prstGeom prst="roundRect">
            <a:avLst>
              <a:gd name="adj" fmla="val 16667"/>
            </a:avLst>
          </a:prstGeom>
          <a:ln>
            <a:headEnd/>
            <a:tailEnd/>
          </a:ln>
        </p:spPr>
        <p:style>
          <a:lnRef idx="0">
            <a:schemeClr val="accent4"/>
          </a:lnRef>
          <a:fillRef idx="3">
            <a:schemeClr val="accent4"/>
          </a:fillRef>
          <a:effectRef idx="3">
            <a:schemeClr val="accent4"/>
          </a:effectRef>
          <a:fontRef idx="minor">
            <a:schemeClr val="lt1"/>
          </a:fontRef>
        </p:style>
        <p:txBody>
          <a:bodyPr wrap="none" anchor="ctr"/>
          <a:lstStyle/>
          <a:p>
            <a:pPr algn="ctr">
              <a:defRPr/>
            </a:pPr>
            <a:r>
              <a:rPr lang="en-US" sz="2400" b="1" dirty="0">
                <a:solidFill>
                  <a:srgbClr val="000A14"/>
                </a:solidFill>
              </a:rPr>
              <a:t>40%</a:t>
            </a:r>
            <a:endParaRPr lang="ru-RU" sz="2400" b="1" dirty="0">
              <a:solidFill>
                <a:srgbClr val="000A14"/>
              </a:solidFill>
            </a:endParaRPr>
          </a:p>
        </p:txBody>
      </p:sp>
      <p:sp>
        <p:nvSpPr>
          <p:cNvPr id="18457" name="AutoShape 25"/>
          <p:cNvSpPr>
            <a:spLocks noChangeArrowheads="1"/>
          </p:cNvSpPr>
          <p:nvPr/>
        </p:nvSpPr>
        <p:spPr bwMode="auto">
          <a:xfrm>
            <a:off x="5724128" y="5517232"/>
            <a:ext cx="1512888" cy="360362"/>
          </a:xfrm>
          <a:prstGeom prst="roundRect">
            <a:avLst>
              <a:gd name="adj" fmla="val 16667"/>
            </a:avLst>
          </a:prstGeom>
          <a:ln>
            <a:headEnd/>
            <a:tailEnd/>
          </a:ln>
        </p:spPr>
        <p:style>
          <a:lnRef idx="0">
            <a:schemeClr val="accent4"/>
          </a:lnRef>
          <a:fillRef idx="3">
            <a:schemeClr val="accent4"/>
          </a:fillRef>
          <a:effectRef idx="3">
            <a:schemeClr val="accent4"/>
          </a:effectRef>
          <a:fontRef idx="minor">
            <a:schemeClr val="lt1"/>
          </a:fontRef>
        </p:style>
        <p:txBody>
          <a:bodyPr wrap="none" anchor="ctr"/>
          <a:lstStyle/>
          <a:p>
            <a:pPr algn="ctr">
              <a:defRPr/>
            </a:pPr>
            <a:r>
              <a:rPr lang="en-US" sz="2400" b="1" dirty="0">
                <a:solidFill>
                  <a:srgbClr val="000A14"/>
                </a:solidFill>
              </a:rPr>
              <a:t>20%</a:t>
            </a:r>
            <a:endParaRPr lang="ru-RU" sz="2400" b="1" dirty="0">
              <a:solidFill>
                <a:srgbClr val="000A14"/>
              </a:solidFill>
            </a:endParaRPr>
          </a:p>
        </p:txBody>
      </p:sp>
      <p:sp>
        <p:nvSpPr>
          <p:cNvPr id="18458" name="AutoShape 26"/>
          <p:cNvSpPr>
            <a:spLocks noChangeArrowheads="1"/>
          </p:cNvSpPr>
          <p:nvPr/>
        </p:nvSpPr>
        <p:spPr bwMode="auto">
          <a:xfrm>
            <a:off x="5724128" y="5949280"/>
            <a:ext cx="1512888" cy="287338"/>
          </a:xfrm>
          <a:prstGeom prst="roundRect">
            <a:avLst>
              <a:gd name="adj" fmla="val 16667"/>
            </a:avLst>
          </a:prstGeom>
          <a:ln>
            <a:headEnd/>
            <a:tailEnd/>
          </a:ln>
        </p:spPr>
        <p:style>
          <a:lnRef idx="0">
            <a:schemeClr val="accent4"/>
          </a:lnRef>
          <a:fillRef idx="3">
            <a:schemeClr val="accent4"/>
          </a:fillRef>
          <a:effectRef idx="3">
            <a:schemeClr val="accent4"/>
          </a:effectRef>
          <a:fontRef idx="minor">
            <a:schemeClr val="lt1"/>
          </a:fontRef>
        </p:style>
        <p:txBody>
          <a:bodyPr wrap="none" anchor="ctr"/>
          <a:lstStyle/>
          <a:p>
            <a:pPr algn="ctr">
              <a:defRPr/>
            </a:pPr>
            <a:r>
              <a:rPr lang="en-US" sz="2400" b="1" dirty="0">
                <a:solidFill>
                  <a:srgbClr val="000A14"/>
                </a:solidFill>
              </a:rPr>
              <a:t>20%</a:t>
            </a:r>
            <a:endParaRPr lang="ru-RU" sz="2400" b="1" dirty="0">
              <a:solidFill>
                <a:srgbClr val="000A14"/>
              </a:solidFill>
            </a:endParaRPr>
          </a:p>
        </p:txBody>
      </p:sp>
      <p:sp>
        <p:nvSpPr>
          <p:cNvPr id="18459" name="AutoShape 27"/>
          <p:cNvSpPr>
            <a:spLocks noChangeArrowheads="1"/>
          </p:cNvSpPr>
          <p:nvPr/>
        </p:nvSpPr>
        <p:spPr bwMode="auto">
          <a:xfrm>
            <a:off x="5652120" y="1772816"/>
            <a:ext cx="1439863" cy="360362"/>
          </a:xfrm>
          <a:prstGeom prst="roundRect">
            <a:avLst>
              <a:gd name="adj" fmla="val 16667"/>
            </a:avLst>
          </a:prstGeom>
          <a:ln>
            <a:headEnd/>
            <a:tailEnd/>
          </a:ln>
        </p:spPr>
        <p:style>
          <a:lnRef idx="0">
            <a:schemeClr val="accent4"/>
          </a:lnRef>
          <a:fillRef idx="3">
            <a:schemeClr val="accent4"/>
          </a:fillRef>
          <a:effectRef idx="3">
            <a:schemeClr val="accent4"/>
          </a:effectRef>
          <a:fontRef idx="minor">
            <a:schemeClr val="lt1"/>
          </a:fontRef>
        </p:style>
        <p:txBody>
          <a:bodyPr wrap="none" anchor="ctr"/>
          <a:lstStyle/>
          <a:p>
            <a:pPr algn="ctr">
              <a:defRPr/>
            </a:pPr>
            <a:r>
              <a:rPr lang="ru-RU" sz="2400" b="1" dirty="0">
                <a:solidFill>
                  <a:srgbClr val="000A14"/>
                </a:solidFill>
              </a:rPr>
              <a:t>100</a:t>
            </a:r>
            <a:r>
              <a:rPr lang="en-US" sz="2400" b="1" dirty="0">
                <a:solidFill>
                  <a:srgbClr val="000A14"/>
                </a:solidFill>
              </a:rPr>
              <a:t>%</a:t>
            </a:r>
            <a:endParaRPr lang="ru-RU" sz="2400" b="1" dirty="0">
              <a:solidFill>
                <a:srgbClr val="000A14"/>
              </a:solidFill>
            </a:endParaRPr>
          </a:p>
        </p:txBody>
      </p:sp>
      <p:sp>
        <p:nvSpPr>
          <p:cNvPr id="18460" name="AutoShape 28"/>
          <p:cNvSpPr>
            <a:spLocks noChangeArrowheads="1"/>
          </p:cNvSpPr>
          <p:nvPr/>
        </p:nvSpPr>
        <p:spPr bwMode="auto">
          <a:xfrm>
            <a:off x="5652120" y="2276872"/>
            <a:ext cx="1439863" cy="360363"/>
          </a:xfrm>
          <a:prstGeom prst="roundRect">
            <a:avLst>
              <a:gd name="adj" fmla="val 16667"/>
            </a:avLst>
          </a:prstGeom>
          <a:ln>
            <a:headEnd/>
            <a:tailEnd/>
          </a:ln>
        </p:spPr>
        <p:style>
          <a:lnRef idx="0">
            <a:schemeClr val="accent4"/>
          </a:lnRef>
          <a:fillRef idx="3">
            <a:schemeClr val="accent4"/>
          </a:fillRef>
          <a:effectRef idx="3">
            <a:schemeClr val="accent4"/>
          </a:effectRef>
          <a:fontRef idx="minor">
            <a:schemeClr val="lt1"/>
          </a:fontRef>
        </p:style>
        <p:txBody>
          <a:bodyPr wrap="none" anchor="ctr"/>
          <a:lstStyle/>
          <a:p>
            <a:pPr algn="ctr">
              <a:defRPr/>
            </a:pPr>
            <a:r>
              <a:rPr lang="en-US" sz="2400" b="1" dirty="0">
                <a:solidFill>
                  <a:srgbClr val="000A14"/>
                </a:solidFill>
              </a:rPr>
              <a:t>100%</a:t>
            </a:r>
            <a:endParaRPr lang="ru-RU" sz="2400" b="1" dirty="0">
              <a:solidFill>
                <a:srgbClr val="000A14"/>
              </a:solidFill>
            </a:endParaRPr>
          </a:p>
        </p:txBody>
      </p:sp>
      <p:sp>
        <p:nvSpPr>
          <p:cNvPr id="18461" name="AutoShape 29"/>
          <p:cNvSpPr>
            <a:spLocks noChangeArrowheads="1"/>
          </p:cNvSpPr>
          <p:nvPr/>
        </p:nvSpPr>
        <p:spPr bwMode="auto">
          <a:xfrm>
            <a:off x="5652120" y="2852936"/>
            <a:ext cx="1512888" cy="358775"/>
          </a:xfrm>
          <a:prstGeom prst="roundRect">
            <a:avLst>
              <a:gd name="adj" fmla="val 16667"/>
            </a:avLst>
          </a:prstGeom>
          <a:ln>
            <a:headEnd/>
            <a:tailEnd/>
          </a:ln>
        </p:spPr>
        <p:style>
          <a:lnRef idx="0">
            <a:schemeClr val="accent4"/>
          </a:lnRef>
          <a:fillRef idx="3">
            <a:schemeClr val="accent4"/>
          </a:fillRef>
          <a:effectRef idx="3">
            <a:schemeClr val="accent4"/>
          </a:effectRef>
          <a:fontRef idx="minor">
            <a:schemeClr val="lt1"/>
          </a:fontRef>
        </p:style>
        <p:txBody>
          <a:bodyPr wrap="none" anchor="ctr"/>
          <a:lstStyle/>
          <a:p>
            <a:pPr algn="ctr">
              <a:defRPr/>
            </a:pPr>
            <a:r>
              <a:rPr lang="en-US" sz="2400" b="1" dirty="0">
                <a:solidFill>
                  <a:srgbClr val="000A14"/>
                </a:solidFill>
              </a:rPr>
              <a:t>15%</a:t>
            </a:r>
            <a:endParaRPr lang="ru-RU" sz="2400" b="1" dirty="0">
              <a:solidFill>
                <a:srgbClr val="000A14"/>
              </a:solidFill>
            </a:endParaRPr>
          </a:p>
        </p:txBody>
      </p:sp>
      <p:sp>
        <p:nvSpPr>
          <p:cNvPr id="18462" name="AutoShape 30"/>
          <p:cNvSpPr>
            <a:spLocks noChangeArrowheads="1"/>
          </p:cNvSpPr>
          <p:nvPr/>
        </p:nvSpPr>
        <p:spPr bwMode="auto">
          <a:xfrm>
            <a:off x="5652120" y="3284984"/>
            <a:ext cx="1512888" cy="431800"/>
          </a:xfrm>
          <a:prstGeom prst="roundRect">
            <a:avLst>
              <a:gd name="adj" fmla="val 16667"/>
            </a:avLst>
          </a:prstGeom>
          <a:ln>
            <a:headEnd/>
            <a:tailEnd/>
          </a:ln>
        </p:spPr>
        <p:style>
          <a:lnRef idx="0">
            <a:schemeClr val="accent4"/>
          </a:lnRef>
          <a:fillRef idx="3">
            <a:schemeClr val="accent4"/>
          </a:fillRef>
          <a:effectRef idx="3">
            <a:schemeClr val="accent4"/>
          </a:effectRef>
          <a:fontRef idx="minor">
            <a:schemeClr val="lt1"/>
          </a:fontRef>
        </p:style>
        <p:txBody>
          <a:bodyPr wrap="none" anchor="ctr"/>
          <a:lstStyle/>
          <a:p>
            <a:pPr algn="ctr">
              <a:defRPr/>
            </a:pPr>
            <a:r>
              <a:rPr lang="en-US" sz="2400" b="1" dirty="0">
                <a:solidFill>
                  <a:srgbClr val="000A14"/>
                </a:solidFill>
              </a:rPr>
              <a:t>&lt;20%</a:t>
            </a:r>
            <a:endParaRPr lang="ru-RU" sz="2400" b="1" dirty="0">
              <a:solidFill>
                <a:srgbClr val="000A14"/>
              </a:solidFill>
            </a:endParaRPr>
          </a:p>
        </p:txBody>
      </p:sp>
      <p:sp>
        <p:nvSpPr>
          <p:cNvPr id="18463" name="AutoShape 31"/>
          <p:cNvSpPr>
            <a:spLocks noChangeArrowheads="1"/>
          </p:cNvSpPr>
          <p:nvPr/>
        </p:nvSpPr>
        <p:spPr bwMode="auto">
          <a:xfrm>
            <a:off x="5652120" y="3789040"/>
            <a:ext cx="1512888" cy="360362"/>
          </a:xfrm>
          <a:prstGeom prst="roundRect">
            <a:avLst>
              <a:gd name="adj" fmla="val 16667"/>
            </a:avLst>
          </a:prstGeom>
          <a:ln>
            <a:headEnd/>
            <a:tailEnd/>
          </a:ln>
        </p:spPr>
        <p:style>
          <a:lnRef idx="0">
            <a:schemeClr val="accent4"/>
          </a:lnRef>
          <a:fillRef idx="3">
            <a:schemeClr val="accent4"/>
          </a:fillRef>
          <a:effectRef idx="3">
            <a:schemeClr val="accent4"/>
          </a:effectRef>
          <a:fontRef idx="minor">
            <a:schemeClr val="lt1"/>
          </a:fontRef>
        </p:style>
        <p:txBody>
          <a:bodyPr wrap="none" anchor="ctr"/>
          <a:lstStyle/>
          <a:p>
            <a:pPr algn="ctr">
              <a:defRPr/>
            </a:pPr>
            <a:r>
              <a:rPr lang="en-US" sz="2400" b="1" dirty="0">
                <a:solidFill>
                  <a:srgbClr val="000A14"/>
                </a:solidFill>
              </a:rPr>
              <a:t>&lt;20%</a:t>
            </a:r>
            <a:endParaRPr lang="ru-RU" sz="2400" b="1" dirty="0">
              <a:solidFill>
                <a:srgbClr val="000A14"/>
              </a:solidFill>
            </a:endParaRPr>
          </a:p>
        </p:txBody>
      </p:sp>
      <p:sp>
        <p:nvSpPr>
          <p:cNvPr id="18464" name="AutoShape 32"/>
          <p:cNvSpPr>
            <a:spLocks noChangeArrowheads="1"/>
          </p:cNvSpPr>
          <p:nvPr/>
        </p:nvSpPr>
        <p:spPr bwMode="auto">
          <a:xfrm>
            <a:off x="7704137" y="3356992"/>
            <a:ext cx="1439863" cy="358775"/>
          </a:xfrm>
          <a:prstGeom prst="roundRect">
            <a:avLst>
              <a:gd name="adj" fmla="val 16667"/>
            </a:avLst>
          </a:prstGeom>
          <a:solidFill>
            <a:srgbClr val="CBD9D5"/>
          </a:solidFill>
          <a:ln w="10000">
            <a:solidFill>
              <a:srgbClr val="7BA79D"/>
            </a:solidFill>
            <a:round/>
            <a:headEnd/>
            <a:tailEnd/>
          </a:ln>
          <a:effectLst>
            <a:outerShdw blurRad="63500" dist="30000" dir="5400000" rotWithShape="0">
              <a:srgbClr val="000000">
                <a:alpha val="45000"/>
              </a:srgbClr>
            </a:outerShdw>
          </a:effectLst>
        </p:spPr>
        <p:txBody>
          <a:bodyPr wrap="none" anchor="ctr"/>
          <a:lstStyle/>
          <a:p>
            <a:pPr algn="ctr">
              <a:defRPr/>
            </a:pPr>
            <a:r>
              <a:rPr lang="en-US" sz="2400" b="1" dirty="0">
                <a:solidFill>
                  <a:srgbClr val="000A14"/>
                </a:solidFill>
                <a:latin typeface="+mn-lt"/>
                <a:ea typeface="+mn-ea"/>
                <a:cs typeface="+mn-cs"/>
              </a:rPr>
              <a:t>---</a:t>
            </a:r>
            <a:endParaRPr lang="ru-RU" sz="2400" b="1" dirty="0">
              <a:solidFill>
                <a:srgbClr val="000A14"/>
              </a:solidFill>
              <a:latin typeface="+mn-lt"/>
              <a:ea typeface="+mn-ea"/>
              <a:cs typeface="+mn-cs"/>
            </a:endParaRPr>
          </a:p>
        </p:txBody>
      </p:sp>
      <p:sp>
        <p:nvSpPr>
          <p:cNvPr id="18465" name="AutoShape 33"/>
          <p:cNvSpPr>
            <a:spLocks noChangeArrowheads="1"/>
          </p:cNvSpPr>
          <p:nvPr/>
        </p:nvSpPr>
        <p:spPr bwMode="auto">
          <a:xfrm>
            <a:off x="7702550" y="5949280"/>
            <a:ext cx="1441450" cy="360362"/>
          </a:xfrm>
          <a:prstGeom prst="roundRect">
            <a:avLst>
              <a:gd name="adj" fmla="val 16667"/>
            </a:avLst>
          </a:prstGeom>
          <a:solidFill>
            <a:srgbClr val="CBD9D5"/>
          </a:solidFill>
          <a:ln w="10000">
            <a:solidFill>
              <a:srgbClr val="7BA79D"/>
            </a:solidFill>
            <a:round/>
            <a:headEnd/>
            <a:tailEnd/>
          </a:ln>
          <a:effectLst>
            <a:outerShdw blurRad="63500" dist="30000" dir="5400000" rotWithShape="0">
              <a:srgbClr val="000000">
                <a:alpha val="45000"/>
              </a:srgbClr>
            </a:outerShdw>
          </a:effectLst>
        </p:spPr>
        <p:txBody>
          <a:bodyPr wrap="none" anchor="ctr"/>
          <a:lstStyle/>
          <a:p>
            <a:pPr algn="ctr">
              <a:defRPr/>
            </a:pPr>
            <a:r>
              <a:rPr lang="en-US" sz="2400" b="1" dirty="0">
                <a:solidFill>
                  <a:srgbClr val="000A14"/>
                </a:solidFill>
                <a:latin typeface="Tw Cen MT" charset="0"/>
                <a:cs typeface="+mn-cs"/>
              </a:rPr>
              <a:t>&lt;</a:t>
            </a:r>
            <a:r>
              <a:rPr lang="en-US" sz="2400" b="1" dirty="0">
                <a:solidFill>
                  <a:srgbClr val="000A14"/>
                </a:solidFill>
                <a:latin typeface="Calibri" charset="0"/>
                <a:cs typeface="+mn-cs"/>
              </a:rPr>
              <a:t>20%</a:t>
            </a:r>
            <a:endParaRPr lang="ru-RU" sz="2400" b="1" dirty="0">
              <a:solidFill>
                <a:srgbClr val="000A14"/>
              </a:solidFill>
              <a:latin typeface="Calibri" charset="0"/>
              <a:cs typeface="+mn-cs"/>
            </a:endParaRPr>
          </a:p>
        </p:txBody>
      </p:sp>
      <p:sp>
        <p:nvSpPr>
          <p:cNvPr id="18471" name="AutoShape 39"/>
          <p:cNvSpPr>
            <a:spLocks noChangeArrowheads="1"/>
          </p:cNvSpPr>
          <p:nvPr/>
        </p:nvSpPr>
        <p:spPr bwMode="auto">
          <a:xfrm>
            <a:off x="22064" y="6381328"/>
            <a:ext cx="5435600" cy="360363"/>
          </a:xfrm>
          <a:prstGeom prst="flowChartAlternateProcess">
            <a:avLst/>
          </a:prstGeom>
          <a:solidFill>
            <a:schemeClr val="accent2"/>
          </a:solidFill>
          <a:ln w="47625" cmpd="dbl">
            <a:solidFill>
              <a:schemeClr val="bg1"/>
            </a:solidFill>
            <a:miter lim="800000"/>
            <a:headEnd/>
            <a:tailEnd/>
          </a:ln>
          <a:effectLst>
            <a:outerShdw blurRad="63500" dist="30000" dir="5400000" rotWithShape="0">
              <a:srgbClr val="000000">
                <a:alpha val="45000"/>
              </a:srgbClr>
            </a:outerShdw>
          </a:effectLst>
        </p:spPr>
        <p:txBody>
          <a:bodyPr wrap="none" anchor="ctr"/>
          <a:lstStyle/>
          <a:p>
            <a:pPr algn="ctr">
              <a:defRPr/>
            </a:pPr>
            <a:r>
              <a:rPr lang="ru-RU" b="1" dirty="0">
                <a:solidFill>
                  <a:srgbClr val="FFFFFF"/>
                </a:solidFill>
                <a:latin typeface="Calibri" charset="0"/>
                <a:cs typeface="+mn-cs"/>
              </a:rPr>
              <a:t>ДИСПЕПСИЯ</a:t>
            </a:r>
          </a:p>
        </p:txBody>
      </p:sp>
      <p:sp>
        <p:nvSpPr>
          <p:cNvPr id="18472" name="AutoShape 40"/>
          <p:cNvSpPr>
            <a:spLocks noChangeArrowheads="1"/>
          </p:cNvSpPr>
          <p:nvPr/>
        </p:nvSpPr>
        <p:spPr bwMode="auto">
          <a:xfrm>
            <a:off x="5724128" y="6453336"/>
            <a:ext cx="1512888" cy="287338"/>
          </a:xfrm>
          <a:prstGeom prst="roundRect">
            <a:avLst>
              <a:gd name="adj" fmla="val 16667"/>
            </a:avLst>
          </a:prstGeom>
          <a:ln>
            <a:headEnd/>
            <a:tailEnd/>
          </a:ln>
        </p:spPr>
        <p:style>
          <a:lnRef idx="0">
            <a:schemeClr val="accent4"/>
          </a:lnRef>
          <a:fillRef idx="3">
            <a:schemeClr val="accent4"/>
          </a:fillRef>
          <a:effectRef idx="3">
            <a:schemeClr val="accent4"/>
          </a:effectRef>
          <a:fontRef idx="minor">
            <a:schemeClr val="lt1"/>
          </a:fontRef>
        </p:style>
        <p:txBody>
          <a:bodyPr wrap="none" anchor="ctr"/>
          <a:lstStyle/>
          <a:p>
            <a:pPr algn="ctr">
              <a:defRPr/>
            </a:pPr>
            <a:r>
              <a:rPr lang="en-US" sz="2400" b="1" dirty="0">
                <a:solidFill>
                  <a:srgbClr val="000A14"/>
                </a:solidFill>
              </a:rPr>
              <a:t>&lt;</a:t>
            </a:r>
            <a:r>
              <a:rPr lang="ru-RU" sz="2400" b="1" dirty="0">
                <a:solidFill>
                  <a:srgbClr val="000A14"/>
                </a:solidFill>
              </a:rPr>
              <a:t>10</a:t>
            </a:r>
            <a:r>
              <a:rPr lang="en-US" sz="2400" b="1" dirty="0">
                <a:solidFill>
                  <a:srgbClr val="000A14"/>
                </a:solidFill>
              </a:rPr>
              <a:t>%</a:t>
            </a:r>
            <a:endParaRPr lang="ru-RU" sz="2400" b="1" dirty="0">
              <a:solidFill>
                <a:srgbClr val="000A14"/>
              </a:solidFill>
            </a:endParaRPr>
          </a:p>
        </p:txBody>
      </p:sp>
      <p:sp>
        <p:nvSpPr>
          <p:cNvPr id="36" name="Прямоугольник 35"/>
          <p:cNvSpPr/>
          <p:nvPr/>
        </p:nvSpPr>
        <p:spPr>
          <a:xfrm>
            <a:off x="214282" y="214290"/>
            <a:ext cx="8715436" cy="400110"/>
          </a:xfrm>
          <a:prstGeom prst="rect">
            <a:avLst/>
          </a:prstGeom>
          <a:solidFill>
            <a:srgbClr val="0000CC"/>
          </a:solidFill>
        </p:spPr>
        <p:txBody>
          <a:bodyPr>
            <a:spAutoFit/>
            <a:scene3d>
              <a:camera prst="orthographicFront"/>
              <a:lightRig rig="soft" dir="tl">
                <a:rot lat="0" lon="0" rev="0"/>
              </a:lightRig>
            </a:scene3d>
            <a:sp3d contourW="25400" prstMaterial="matte">
              <a:bevelT w="25400" h="55880" prst="artDeco"/>
              <a:contourClr>
                <a:schemeClr val="accent2">
                  <a:tint val="20000"/>
                </a:schemeClr>
              </a:contourClr>
            </a:sp3d>
          </a:bodyPr>
          <a:lstStyle/>
          <a:p>
            <a:pPr algn="ctr">
              <a:defRPr/>
            </a:pPr>
            <a:r>
              <a:rPr lang="ru-RU" b="1" kern="10" spc="50" dirty="0">
                <a:ln w="11430"/>
                <a:gradFill>
                  <a:gsLst>
                    <a:gs pos="25000">
                      <a:schemeClr val="accent2">
                        <a:satMod val="155000"/>
                      </a:schemeClr>
                    </a:gs>
                    <a:gs pos="100000">
                      <a:schemeClr val="accent2">
                        <a:shade val="45000"/>
                        <a:satMod val="165000"/>
                      </a:schemeClr>
                    </a:gs>
                  </a:gsLst>
                  <a:lin ang="5400000"/>
                </a:gradFill>
                <a:effectLst>
                  <a:outerShdw blurRad="76200" dist="50800" dir="5400000" algn="tl" rotWithShape="0">
                    <a:srgbClr val="000000">
                      <a:alpha val="65000"/>
                    </a:srgbClr>
                  </a:outerShdw>
                </a:effectLst>
                <a:latin typeface="Impact"/>
                <a:ea typeface="+mn-ea"/>
                <a:cs typeface="+mn-cs"/>
              </a:rPr>
              <a:t>КЛИНИЧЕСКИЕ ПРОЯВЛЕНИЯ ГРИППА И ОРВИ</a:t>
            </a:r>
            <a:endParaRPr lang="ru-RU" b="1" spc="50" dirty="0">
              <a:ln w="11430"/>
              <a:gradFill>
                <a:gsLst>
                  <a:gs pos="25000">
                    <a:schemeClr val="accent2">
                      <a:satMod val="155000"/>
                    </a:schemeClr>
                  </a:gs>
                  <a:gs pos="100000">
                    <a:schemeClr val="accent2">
                      <a:shade val="45000"/>
                      <a:satMod val="165000"/>
                    </a:schemeClr>
                  </a:gs>
                </a:gsLst>
                <a:lin ang="5400000"/>
              </a:gradFill>
              <a:effectLst>
                <a:outerShdw blurRad="76200" dist="50800" dir="5400000" algn="tl" rotWithShape="0">
                  <a:srgbClr val="000000">
                    <a:alpha val="65000"/>
                  </a:srgbClr>
                </a:outerShdw>
              </a:effectLst>
              <a:ea typeface="+mn-ea"/>
              <a:cs typeface="+mn-cs"/>
            </a:endParaRPr>
          </a:p>
        </p:txBody>
      </p:sp>
      <p:sp>
        <p:nvSpPr>
          <p:cNvPr id="37" name="AutoShape 39"/>
          <p:cNvSpPr>
            <a:spLocks noChangeArrowheads="1"/>
          </p:cNvSpPr>
          <p:nvPr/>
        </p:nvSpPr>
        <p:spPr bwMode="auto">
          <a:xfrm>
            <a:off x="15871" y="4293096"/>
            <a:ext cx="5435600" cy="360363"/>
          </a:xfrm>
          <a:prstGeom prst="flowChartAlternateProcess">
            <a:avLst/>
          </a:prstGeom>
          <a:solidFill>
            <a:schemeClr val="accent2"/>
          </a:solidFill>
          <a:ln w="47625" cmpd="dbl">
            <a:solidFill>
              <a:schemeClr val="bg1"/>
            </a:solidFill>
            <a:miter lim="800000"/>
            <a:headEnd/>
            <a:tailEnd/>
          </a:ln>
          <a:effectLst>
            <a:outerShdw blurRad="63500" dist="30000" dir="5400000" rotWithShape="0">
              <a:srgbClr val="000000">
                <a:alpha val="45000"/>
              </a:srgbClr>
            </a:outerShdw>
          </a:effectLst>
        </p:spPr>
        <p:txBody>
          <a:bodyPr wrap="none" anchor="ctr"/>
          <a:lstStyle/>
          <a:p>
            <a:pPr algn="ctr">
              <a:defRPr/>
            </a:pPr>
            <a:r>
              <a:rPr lang="ru-RU" b="1" dirty="0">
                <a:solidFill>
                  <a:srgbClr val="FFFFFF"/>
                </a:solidFill>
                <a:latin typeface="Calibri" charset="0"/>
              </a:rPr>
              <a:t>РЕСПИРАТОРНЫЙ </a:t>
            </a:r>
            <a:r>
              <a:rPr lang="ru-RU" b="1" dirty="0">
                <a:solidFill>
                  <a:srgbClr val="FFFFFF"/>
                </a:solidFill>
                <a:latin typeface="Calibri" charset="0"/>
                <a:cs typeface="+mn-cs"/>
              </a:rPr>
              <a:t>ДИСТРЕСС-СИНДРОМ</a:t>
            </a:r>
          </a:p>
        </p:txBody>
      </p:sp>
      <p:sp>
        <p:nvSpPr>
          <p:cNvPr id="38" name="AutoShape 40"/>
          <p:cNvSpPr>
            <a:spLocks noChangeArrowheads="1"/>
          </p:cNvSpPr>
          <p:nvPr/>
        </p:nvSpPr>
        <p:spPr bwMode="auto">
          <a:xfrm>
            <a:off x="5724128" y="4365104"/>
            <a:ext cx="1512888" cy="287338"/>
          </a:xfrm>
          <a:prstGeom prst="roundRect">
            <a:avLst>
              <a:gd name="adj" fmla="val 16667"/>
            </a:avLst>
          </a:prstGeom>
          <a:ln>
            <a:headEnd/>
            <a:tailEnd/>
          </a:ln>
        </p:spPr>
        <p:style>
          <a:lnRef idx="0">
            <a:schemeClr val="accent4"/>
          </a:lnRef>
          <a:fillRef idx="3">
            <a:schemeClr val="accent4"/>
          </a:fillRef>
          <a:effectRef idx="3">
            <a:schemeClr val="accent4"/>
          </a:effectRef>
          <a:fontRef idx="minor">
            <a:schemeClr val="lt1"/>
          </a:fontRef>
        </p:style>
        <p:txBody>
          <a:bodyPr wrap="none" anchor="ctr"/>
          <a:lstStyle/>
          <a:p>
            <a:pPr algn="ctr">
              <a:defRPr/>
            </a:pPr>
            <a:r>
              <a:rPr lang="en-US" sz="2400" b="1" dirty="0">
                <a:solidFill>
                  <a:srgbClr val="000A14"/>
                </a:solidFill>
              </a:rPr>
              <a:t>&lt;20%</a:t>
            </a:r>
            <a:endParaRPr lang="ru-RU" sz="2400" b="1" dirty="0">
              <a:solidFill>
                <a:srgbClr val="000A14"/>
              </a:solidFill>
            </a:endParaRPr>
          </a:p>
        </p:txBody>
      </p:sp>
      <p:sp>
        <p:nvSpPr>
          <p:cNvPr id="39" name="AutoShape 43"/>
          <p:cNvSpPr>
            <a:spLocks noChangeArrowheads="1"/>
          </p:cNvSpPr>
          <p:nvPr/>
        </p:nvSpPr>
        <p:spPr bwMode="auto">
          <a:xfrm>
            <a:off x="7704137" y="4365104"/>
            <a:ext cx="1439863" cy="333375"/>
          </a:xfrm>
          <a:prstGeom prst="roundRect">
            <a:avLst>
              <a:gd name="adj" fmla="val 16667"/>
            </a:avLst>
          </a:prstGeom>
          <a:solidFill>
            <a:srgbClr val="D8DACD"/>
          </a:solidFill>
          <a:ln w="10000">
            <a:solidFill>
              <a:srgbClr val="A5AB81"/>
            </a:solidFill>
            <a:round/>
            <a:headEnd/>
            <a:tailEnd/>
          </a:ln>
          <a:effectLst>
            <a:outerShdw blurRad="63500" dist="30000" dir="5400000" rotWithShape="0">
              <a:srgbClr val="000000">
                <a:alpha val="45000"/>
              </a:srgbClr>
            </a:outerShdw>
          </a:effectLst>
        </p:spPr>
        <p:txBody>
          <a:bodyPr wrap="none" anchor="ctr"/>
          <a:lstStyle/>
          <a:p>
            <a:pPr algn="ctr">
              <a:defRPr/>
            </a:pPr>
            <a:r>
              <a:rPr lang="en-US" sz="2400" b="1" dirty="0">
                <a:solidFill>
                  <a:srgbClr val="000A14"/>
                </a:solidFill>
                <a:latin typeface="Tw Cen MT" charset="0"/>
                <a:cs typeface="+mn-cs"/>
              </a:rPr>
              <a:t>&lt;&lt;</a:t>
            </a:r>
            <a:r>
              <a:rPr lang="en-US" sz="2400" b="1" dirty="0">
                <a:solidFill>
                  <a:srgbClr val="000A14"/>
                </a:solidFill>
                <a:latin typeface="Calibri" charset="0"/>
                <a:cs typeface="+mn-cs"/>
              </a:rPr>
              <a:t>20%</a:t>
            </a:r>
            <a:endParaRPr lang="ru-RU" sz="2400" b="1" dirty="0">
              <a:solidFill>
                <a:srgbClr val="000A14"/>
              </a:solidFill>
              <a:latin typeface="Calibri" charset="0"/>
              <a:cs typeface="+mn-cs"/>
            </a:endParaRPr>
          </a:p>
        </p:txBody>
      </p:sp>
      <p:sp>
        <p:nvSpPr>
          <p:cNvPr id="40" name="AutoShape 15"/>
          <p:cNvSpPr>
            <a:spLocks noChangeArrowheads="1"/>
          </p:cNvSpPr>
          <p:nvPr/>
        </p:nvSpPr>
        <p:spPr bwMode="auto">
          <a:xfrm>
            <a:off x="7675833" y="6497638"/>
            <a:ext cx="1439863" cy="360362"/>
          </a:xfrm>
          <a:prstGeom prst="roundRect">
            <a:avLst>
              <a:gd name="adj" fmla="val 16667"/>
            </a:avLst>
          </a:prstGeom>
          <a:solidFill>
            <a:srgbClr val="CBD9D5"/>
          </a:solidFill>
          <a:ln w="10000">
            <a:solidFill>
              <a:srgbClr val="7BA79D"/>
            </a:solidFill>
            <a:round/>
            <a:headEnd/>
            <a:tailEnd/>
          </a:ln>
          <a:effectLst>
            <a:outerShdw blurRad="63500" dist="30000" dir="5400000" rotWithShape="0">
              <a:srgbClr val="000000">
                <a:alpha val="45000"/>
              </a:srgbClr>
            </a:outerShdw>
          </a:effectLst>
        </p:spPr>
        <p:txBody>
          <a:bodyPr wrap="none" anchor="ctr"/>
          <a:lstStyle/>
          <a:p>
            <a:pPr algn="ctr">
              <a:defRPr/>
            </a:pPr>
            <a:r>
              <a:rPr lang="en-US" sz="2400" b="1" dirty="0">
                <a:solidFill>
                  <a:srgbClr val="000A14"/>
                </a:solidFill>
                <a:latin typeface="+mn-lt"/>
                <a:ea typeface="+mn-ea"/>
                <a:cs typeface="+mn-cs"/>
              </a:rPr>
              <a:t>---</a:t>
            </a:r>
            <a:endParaRPr lang="ru-RU" sz="2400" b="1" dirty="0">
              <a:solidFill>
                <a:srgbClr val="000A14"/>
              </a:solidFill>
              <a:latin typeface="+mn-lt"/>
              <a:ea typeface="+mn-ea"/>
              <a:cs typeface="+mn-cs"/>
            </a:endParaRPr>
          </a:p>
        </p:txBody>
      </p:sp>
    </p:spTree>
    <p:extLst>
      <p:ext uri="{BB962C8B-B14F-4D97-AF65-F5344CB8AC3E}">
        <p14:creationId xmlns:p14="http://schemas.microsoft.com/office/powerpoint/2010/main" val="1624919787"/>
      </p:ext>
    </p:extLst>
  </p:cSld>
  <p:clrMapOvr>
    <a:masterClrMapping/>
  </p:clrMapOvr>
  <p:transition spd="med">
    <p:split orient="vert"/>
  </p:transition>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1" name="Rectangle 1"/>
          <p:cNvSpPr txBox="1">
            <a:spLocks noChangeArrowheads="1"/>
          </p:cNvSpPr>
          <p:nvPr/>
        </p:nvSpPr>
        <p:spPr bwMode="auto">
          <a:xfrm>
            <a:off x="915988" y="549275"/>
            <a:ext cx="8228012" cy="11557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lIns="0" tIns="12801" rIns="0" bIns="0" anchor="b"/>
          <a:lstStyle>
            <a:lvl1pPr eaLnBrk="0" hangingPunct="0">
              <a:tabLst>
                <a:tab pos="655638" algn="l"/>
                <a:tab pos="1312863" algn="l"/>
                <a:tab pos="1968500" algn="l"/>
                <a:tab pos="2625725" algn="l"/>
                <a:tab pos="3282950" algn="l"/>
                <a:tab pos="3938588" algn="l"/>
                <a:tab pos="4595813" algn="l"/>
                <a:tab pos="5253038" algn="l"/>
                <a:tab pos="5908675" algn="l"/>
                <a:tab pos="6565900" algn="l"/>
                <a:tab pos="7223125" algn="l"/>
                <a:tab pos="7878763" algn="l"/>
              </a:tabLst>
              <a:defRPr sz="2400">
                <a:solidFill>
                  <a:schemeClr val="tx1"/>
                </a:solidFill>
                <a:latin typeface="Arial" charset="0"/>
                <a:ea typeface="ＭＳ Ｐゴシック" charset="0"/>
                <a:cs typeface="ＭＳ Ｐゴシック" charset="0"/>
              </a:defRPr>
            </a:lvl1pPr>
            <a:lvl2pPr marL="742950" indent="-285750" eaLnBrk="0" hangingPunct="0">
              <a:tabLst>
                <a:tab pos="655638" algn="l"/>
                <a:tab pos="1312863" algn="l"/>
                <a:tab pos="1968500" algn="l"/>
                <a:tab pos="2625725" algn="l"/>
                <a:tab pos="3282950" algn="l"/>
                <a:tab pos="3938588" algn="l"/>
                <a:tab pos="4595813" algn="l"/>
                <a:tab pos="5253038" algn="l"/>
                <a:tab pos="5908675" algn="l"/>
                <a:tab pos="6565900" algn="l"/>
                <a:tab pos="7223125" algn="l"/>
                <a:tab pos="7878763" algn="l"/>
              </a:tabLst>
              <a:defRPr sz="2400">
                <a:solidFill>
                  <a:schemeClr val="tx1"/>
                </a:solidFill>
                <a:latin typeface="Arial" charset="0"/>
                <a:ea typeface="ＭＳ Ｐゴシック" charset="0"/>
              </a:defRPr>
            </a:lvl2pPr>
            <a:lvl3pPr marL="1143000" indent="-228600" eaLnBrk="0" hangingPunct="0">
              <a:tabLst>
                <a:tab pos="655638" algn="l"/>
                <a:tab pos="1312863" algn="l"/>
                <a:tab pos="1968500" algn="l"/>
                <a:tab pos="2625725" algn="l"/>
                <a:tab pos="3282950" algn="l"/>
                <a:tab pos="3938588" algn="l"/>
                <a:tab pos="4595813" algn="l"/>
                <a:tab pos="5253038" algn="l"/>
                <a:tab pos="5908675" algn="l"/>
                <a:tab pos="6565900" algn="l"/>
                <a:tab pos="7223125" algn="l"/>
                <a:tab pos="7878763" algn="l"/>
              </a:tabLst>
              <a:defRPr sz="2400">
                <a:solidFill>
                  <a:schemeClr val="tx1"/>
                </a:solidFill>
                <a:latin typeface="Arial" charset="0"/>
                <a:ea typeface="ＭＳ Ｐゴシック" charset="0"/>
              </a:defRPr>
            </a:lvl3pPr>
            <a:lvl4pPr marL="1600200" indent="-228600" eaLnBrk="0" hangingPunct="0">
              <a:tabLst>
                <a:tab pos="655638" algn="l"/>
                <a:tab pos="1312863" algn="l"/>
                <a:tab pos="1968500" algn="l"/>
                <a:tab pos="2625725" algn="l"/>
                <a:tab pos="3282950" algn="l"/>
                <a:tab pos="3938588" algn="l"/>
                <a:tab pos="4595813" algn="l"/>
                <a:tab pos="5253038" algn="l"/>
                <a:tab pos="5908675" algn="l"/>
                <a:tab pos="6565900" algn="l"/>
                <a:tab pos="7223125" algn="l"/>
                <a:tab pos="7878763" algn="l"/>
              </a:tabLst>
              <a:defRPr sz="2400">
                <a:solidFill>
                  <a:schemeClr val="tx1"/>
                </a:solidFill>
                <a:latin typeface="Arial" charset="0"/>
                <a:ea typeface="ＭＳ Ｐゴシック" charset="0"/>
              </a:defRPr>
            </a:lvl4pPr>
            <a:lvl5pPr marL="2057400" indent="-228600" eaLnBrk="0" hangingPunct="0">
              <a:tabLst>
                <a:tab pos="655638" algn="l"/>
                <a:tab pos="1312863" algn="l"/>
                <a:tab pos="1968500" algn="l"/>
                <a:tab pos="2625725" algn="l"/>
                <a:tab pos="3282950" algn="l"/>
                <a:tab pos="3938588" algn="l"/>
                <a:tab pos="4595813" algn="l"/>
                <a:tab pos="5253038" algn="l"/>
                <a:tab pos="5908675" algn="l"/>
                <a:tab pos="6565900" algn="l"/>
                <a:tab pos="7223125" algn="l"/>
                <a:tab pos="7878763" algn="l"/>
              </a:tabLst>
              <a:defRPr sz="2400">
                <a:solidFill>
                  <a:schemeClr val="tx1"/>
                </a:solidFill>
                <a:latin typeface="Arial" charset="0"/>
                <a:ea typeface="ＭＳ Ｐゴシック" charset="0"/>
              </a:defRPr>
            </a:lvl5pPr>
            <a:lvl6pPr marL="2514600" indent="-228600" eaLnBrk="0" fontAlgn="base" hangingPunct="0">
              <a:spcBef>
                <a:spcPct val="0"/>
              </a:spcBef>
              <a:spcAft>
                <a:spcPct val="0"/>
              </a:spcAft>
              <a:tabLst>
                <a:tab pos="655638" algn="l"/>
                <a:tab pos="1312863" algn="l"/>
                <a:tab pos="1968500" algn="l"/>
                <a:tab pos="2625725" algn="l"/>
                <a:tab pos="3282950" algn="l"/>
                <a:tab pos="3938588" algn="l"/>
                <a:tab pos="4595813" algn="l"/>
                <a:tab pos="5253038" algn="l"/>
                <a:tab pos="5908675" algn="l"/>
                <a:tab pos="6565900" algn="l"/>
                <a:tab pos="7223125" algn="l"/>
                <a:tab pos="7878763" algn="l"/>
              </a:tabLst>
              <a:defRPr sz="2400">
                <a:solidFill>
                  <a:schemeClr val="tx1"/>
                </a:solidFill>
                <a:latin typeface="Arial" charset="0"/>
                <a:ea typeface="ＭＳ Ｐゴシック" charset="0"/>
              </a:defRPr>
            </a:lvl6pPr>
            <a:lvl7pPr marL="2971800" indent="-228600" eaLnBrk="0" fontAlgn="base" hangingPunct="0">
              <a:spcBef>
                <a:spcPct val="0"/>
              </a:spcBef>
              <a:spcAft>
                <a:spcPct val="0"/>
              </a:spcAft>
              <a:tabLst>
                <a:tab pos="655638" algn="l"/>
                <a:tab pos="1312863" algn="l"/>
                <a:tab pos="1968500" algn="l"/>
                <a:tab pos="2625725" algn="l"/>
                <a:tab pos="3282950" algn="l"/>
                <a:tab pos="3938588" algn="l"/>
                <a:tab pos="4595813" algn="l"/>
                <a:tab pos="5253038" algn="l"/>
                <a:tab pos="5908675" algn="l"/>
                <a:tab pos="6565900" algn="l"/>
                <a:tab pos="7223125" algn="l"/>
                <a:tab pos="7878763" algn="l"/>
              </a:tabLst>
              <a:defRPr sz="2400">
                <a:solidFill>
                  <a:schemeClr val="tx1"/>
                </a:solidFill>
                <a:latin typeface="Arial" charset="0"/>
                <a:ea typeface="ＭＳ Ｐゴシック" charset="0"/>
              </a:defRPr>
            </a:lvl7pPr>
            <a:lvl8pPr marL="3429000" indent="-228600" eaLnBrk="0" fontAlgn="base" hangingPunct="0">
              <a:spcBef>
                <a:spcPct val="0"/>
              </a:spcBef>
              <a:spcAft>
                <a:spcPct val="0"/>
              </a:spcAft>
              <a:tabLst>
                <a:tab pos="655638" algn="l"/>
                <a:tab pos="1312863" algn="l"/>
                <a:tab pos="1968500" algn="l"/>
                <a:tab pos="2625725" algn="l"/>
                <a:tab pos="3282950" algn="l"/>
                <a:tab pos="3938588" algn="l"/>
                <a:tab pos="4595813" algn="l"/>
                <a:tab pos="5253038" algn="l"/>
                <a:tab pos="5908675" algn="l"/>
                <a:tab pos="6565900" algn="l"/>
                <a:tab pos="7223125" algn="l"/>
                <a:tab pos="7878763" algn="l"/>
              </a:tabLst>
              <a:defRPr sz="2400">
                <a:solidFill>
                  <a:schemeClr val="tx1"/>
                </a:solidFill>
                <a:latin typeface="Arial" charset="0"/>
                <a:ea typeface="ＭＳ Ｐゴシック" charset="0"/>
              </a:defRPr>
            </a:lvl8pPr>
            <a:lvl9pPr marL="3886200" indent="-228600" eaLnBrk="0" fontAlgn="base" hangingPunct="0">
              <a:spcBef>
                <a:spcPct val="0"/>
              </a:spcBef>
              <a:spcAft>
                <a:spcPct val="0"/>
              </a:spcAft>
              <a:tabLst>
                <a:tab pos="655638" algn="l"/>
                <a:tab pos="1312863" algn="l"/>
                <a:tab pos="1968500" algn="l"/>
                <a:tab pos="2625725" algn="l"/>
                <a:tab pos="3282950" algn="l"/>
                <a:tab pos="3938588" algn="l"/>
                <a:tab pos="4595813" algn="l"/>
                <a:tab pos="5253038" algn="l"/>
                <a:tab pos="5908675" algn="l"/>
                <a:tab pos="6565900" algn="l"/>
                <a:tab pos="7223125" algn="l"/>
                <a:tab pos="7878763" algn="l"/>
              </a:tabLst>
              <a:defRPr sz="2400">
                <a:solidFill>
                  <a:schemeClr val="tx1"/>
                </a:solidFill>
                <a:latin typeface="Arial" charset="0"/>
                <a:ea typeface="ＭＳ Ｐゴシック" charset="0"/>
              </a:defRPr>
            </a:lvl9pPr>
          </a:lstStyle>
          <a:p>
            <a:pPr algn="ctr" eaLnBrk="1"/>
            <a:r>
              <a:rPr lang="ru-RU" sz="3200" b="1" dirty="0">
                <a:solidFill>
                  <a:schemeClr val="tx2"/>
                </a:solidFill>
                <a:latin typeface="Calibri" charset="0"/>
              </a:rPr>
              <a:t>Сезон 2014-2015: грипп В </a:t>
            </a:r>
          </a:p>
          <a:p>
            <a:pPr algn="ctr" eaLnBrk="1"/>
            <a:r>
              <a:rPr lang="ru-RU" sz="3200" b="1" dirty="0">
                <a:solidFill>
                  <a:schemeClr val="tx2"/>
                </a:solidFill>
                <a:latin typeface="Calibri" charset="0"/>
              </a:rPr>
              <a:t>(</a:t>
            </a:r>
            <a:r>
              <a:rPr lang="en-US" sz="3200" b="1" dirty="0">
                <a:solidFill>
                  <a:schemeClr val="tx2"/>
                </a:solidFill>
                <a:latin typeface="Calibri" charset="0"/>
              </a:rPr>
              <a:t>50</a:t>
            </a:r>
            <a:r>
              <a:rPr lang="ru-RU" sz="3200" b="1" dirty="0">
                <a:solidFill>
                  <a:schemeClr val="tx2"/>
                </a:solidFill>
                <a:latin typeface="Calibri" charset="0"/>
              </a:rPr>
              <a:t> случаев)</a:t>
            </a:r>
          </a:p>
          <a:p>
            <a:pPr algn="ctr" eaLnBrk="1"/>
            <a:endParaRPr lang="en-GB" sz="1400" b="1" dirty="0">
              <a:solidFill>
                <a:schemeClr val="tx2"/>
              </a:solidFill>
              <a:latin typeface="Calibri" charset="0"/>
            </a:endParaRPr>
          </a:p>
        </p:txBody>
      </p:sp>
      <p:sp>
        <p:nvSpPr>
          <p:cNvPr id="35842" name="Содержимое 2"/>
          <p:cNvSpPr>
            <a:spLocks noGrp="1"/>
          </p:cNvSpPr>
          <p:nvPr>
            <p:ph idx="1"/>
          </p:nvPr>
        </p:nvSpPr>
        <p:spPr>
          <a:xfrm>
            <a:off x="395288" y="1412875"/>
            <a:ext cx="8242300" cy="2159000"/>
          </a:xfrm>
        </p:spPr>
        <p:txBody>
          <a:bodyPr/>
          <a:lstStyle/>
          <a:p>
            <a:pPr>
              <a:buFont typeface="Wingdings" charset="0"/>
              <a:buChar char="ü"/>
            </a:pPr>
            <a:r>
              <a:rPr lang="ru-RU" sz="2000">
                <a:latin typeface="Constantia" charset="0"/>
              </a:rPr>
              <a:t>Течение заболевания у 40% больных характеризовалось афебрильным продромальным периодом в течение 2-3 дней либо волнообразным течением</a:t>
            </a:r>
          </a:p>
          <a:p>
            <a:pPr>
              <a:buFont typeface="Wingdings" charset="0"/>
              <a:buChar char="ü"/>
            </a:pPr>
            <a:r>
              <a:rPr lang="ru-RU" sz="2000">
                <a:latin typeface="Constantia" charset="0"/>
              </a:rPr>
              <a:t>В 24% случаев грипп В сопровождался диареей</a:t>
            </a:r>
            <a:r>
              <a:rPr lang="en-US" sz="2000">
                <a:latin typeface="Constantia" charset="0"/>
              </a:rPr>
              <a:t> (12 </a:t>
            </a:r>
            <a:r>
              <a:rPr lang="ru-RU" sz="2000">
                <a:latin typeface="Constantia" charset="0"/>
              </a:rPr>
              <a:t>пациентов)</a:t>
            </a:r>
          </a:p>
          <a:p>
            <a:pPr>
              <a:buFont typeface="Wingdings" charset="0"/>
              <a:buChar char="ü"/>
            </a:pPr>
            <a:r>
              <a:rPr lang="ru-RU" sz="2000">
                <a:latin typeface="Constantia" charset="0"/>
              </a:rPr>
              <a:t>В 16% случаев ошибочный диагноз при поступлении: ОКИ  (8 больных) </a:t>
            </a:r>
          </a:p>
          <a:p>
            <a:pPr>
              <a:buFont typeface="Wingdings" charset="0"/>
              <a:buChar char="ü"/>
            </a:pPr>
            <a:r>
              <a:rPr lang="ru-RU" sz="2000">
                <a:latin typeface="Constantia" charset="0"/>
              </a:rPr>
              <a:t>Диарея наблюдалась у женщин старше 40 лет, и у 26-летней беременной наркозависимой, у всех наблюдалась лейкопения, в 83%  - выявлялись </a:t>
            </a:r>
            <a:r>
              <a:rPr lang="en-US" sz="2000">
                <a:latin typeface="Constantia" charset="0"/>
              </a:rPr>
              <a:t>Rg </a:t>
            </a:r>
            <a:r>
              <a:rPr lang="ru-RU" sz="2000">
                <a:latin typeface="Constantia" charset="0"/>
              </a:rPr>
              <a:t>признаки бронхопневмонии</a:t>
            </a:r>
            <a:endParaRPr lang="en-US" sz="2000">
              <a:latin typeface="Constantia" charset="0"/>
            </a:endParaRPr>
          </a:p>
          <a:p>
            <a:pPr>
              <a:buFont typeface="Wingdings" charset="0"/>
              <a:buChar char="ü"/>
            </a:pPr>
            <a:endParaRPr lang="ru-RU" sz="2000">
              <a:latin typeface="Constantia" charset="0"/>
            </a:endParaRPr>
          </a:p>
          <a:p>
            <a:pPr>
              <a:buFont typeface="Wingdings" charset="0"/>
              <a:buChar char="ü"/>
            </a:pPr>
            <a:r>
              <a:rPr lang="ru-RU" sz="2000">
                <a:latin typeface="Constantia" charset="0"/>
              </a:rPr>
              <a:t>Наши данные согласуются результатами исследования ученых из Японии, наблюдавших в 1999-2001 гг. диарею у 26% больных гриппом В и только у 6% у больных гриппом А (всего в исследование было включено 193 взрослых пациента)</a:t>
            </a:r>
            <a:endParaRPr lang="en-US" sz="2000">
              <a:latin typeface="Constantia" charset="0"/>
            </a:endParaRPr>
          </a:p>
          <a:p>
            <a:pPr>
              <a:buFont typeface="Wingdings" charset="0"/>
              <a:buChar char="ü"/>
            </a:pPr>
            <a:endParaRPr lang="ru-RU" sz="2000">
              <a:latin typeface="Constantia" charset="0"/>
            </a:endParaRPr>
          </a:p>
        </p:txBody>
      </p:sp>
      <p:pic>
        <p:nvPicPr>
          <p:cNvPr id="35843" name="Picture 6" descr="16-13102G3561OZ.jpg"/>
          <p:cNvPicPr>
            <a:picLocks noChangeAspect="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524750" y="5443538"/>
            <a:ext cx="1554163" cy="1379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5844" name="TextBox 3"/>
          <p:cNvSpPr txBox="1">
            <a:spLocks noChangeArrowheads="1"/>
          </p:cNvSpPr>
          <p:nvPr/>
        </p:nvSpPr>
        <p:spPr bwMode="auto">
          <a:xfrm>
            <a:off x="1116013" y="4365625"/>
            <a:ext cx="6408315" cy="70788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000" i="1" dirty="0">
                <a:solidFill>
                  <a:srgbClr val="0000FF"/>
                </a:solidFill>
              </a:rPr>
              <a:t>Pshenichnaya, N., </a:t>
            </a:r>
            <a:r>
              <a:rPr lang="en-US" sz="1000" i="1" dirty="0" err="1">
                <a:solidFill>
                  <a:srgbClr val="0000FF"/>
                </a:solidFill>
              </a:rPr>
              <a:t>Usatkin</a:t>
            </a:r>
            <a:r>
              <a:rPr lang="en-US" sz="1000" i="1" dirty="0">
                <a:solidFill>
                  <a:srgbClr val="0000FF"/>
                </a:solidFill>
              </a:rPr>
              <a:t>, A., </a:t>
            </a:r>
            <a:r>
              <a:rPr lang="en-US" sz="1000" i="1" dirty="0" err="1">
                <a:solidFill>
                  <a:srgbClr val="0000FF"/>
                </a:solidFill>
              </a:rPr>
              <a:t>Shmaylenko</a:t>
            </a:r>
            <a:r>
              <a:rPr lang="en-US" sz="1000" i="1" dirty="0">
                <a:solidFill>
                  <a:srgbClr val="0000FF"/>
                </a:solidFill>
              </a:rPr>
              <a:t>, O.</a:t>
            </a:r>
            <a:r>
              <a:rPr lang="ru-RU" sz="1000" i="1" dirty="0">
                <a:solidFill>
                  <a:srgbClr val="0000FF"/>
                </a:solidFill>
              </a:rPr>
              <a:t> </a:t>
            </a:r>
            <a:r>
              <a:rPr lang="en-US" sz="1000" i="1" dirty="0">
                <a:solidFill>
                  <a:srgbClr val="0000FF"/>
                </a:solidFill>
              </a:rPr>
              <a:t>Diarrhea in adult patients with influenza B International Journal of Infectious Diseases , Volume 45 , 452 - 453 </a:t>
            </a:r>
          </a:p>
          <a:p>
            <a:endParaRPr lang="en-US" sz="1000" dirty="0"/>
          </a:p>
          <a:p>
            <a:endParaRPr lang="en-US" sz="1000" dirty="0"/>
          </a:p>
        </p:txBody>
      </p:sp>
      <p:sp>
        <p:nvSpPr>
          <p:cNvPr id="10" name="Заголовок 1"/>
          <p:cNvSpPr>
            <a:spLocks noGrp="1"/>
          </p:cNvSpPr>
          <p:nvPr>
            <p:ph type="title"/>
          </p:nvPr>
        </p:nvSpPr>
        <p:spPr>
          <a:xfrm>
            <a:off x="395536" y="116632"/>
            <a:ext cx="8229600" cy="432048"/>
          </a:xfrm>
        </p:spPr>
        <p:txBody>
          <a:bodyPr/>
          <a:lstStyle/>
          <a:p>
            <a:pPr algn="ctr">
              <a:defRPr/>
            </a:pPr>
            <a:r>
              <a:rPr lang="ru-RU" sz="3600" b="1" spc="300" dirty="0">
                <a:ln w="11430" cmpd="sng">
                  <a:solidFill>
                    <a:schemeClr val="accent1">
                      <a:tint val="10000"/>
                    </a:schemeClr>
                  </a:solidFill>
                  <a:prstDash val="solid"/>
                  <a:miter lim="800000"/>
                </a:ln>
                <a:gradFill>
                  <a:gsLst>
                    <a:gs pos="10000">
                      <a:schemeClr val="accent1">
                        <a:tint val="83000"/>
                        <a:shade val="100000"/>
                        <a:satMod val="200000"/>
                      </a:schemeClr>
                    </a:gs>
                    <a:gs pos="75000">
                      <a:schemeClr val="accent1">
                        <a:tint val="100000"/>
                        <a:shade val="50000"/>
                        <a:satMod val="150000"/>
                      </a:schemeClr>
                    </a:gs>
                  </a:gsLst>
                  <a:lin ang="5400000"/>
                </a:gradFill>
                <a:effectLst>
                  <a:glow rad="45500">
                    <a:schemeClr val="accent1">
                      <a:satMod val="220000"/>
                      <a:alpha val="35000"/>
                    </a:schemeClr>
                  </a:glow>
                </a:effectLst>
                <a:latin typeface="Calibri" charset="0"/>
              </a:rPr>
              <a:t>      ГРИПП В и диарея</a:t>
            </a:r>
          </a:p>
        </p:txBody>
      </p:sp>
      <p:sp>
        <p:nvSpPr>
          <p:cNvPr id="35846" name="TextBox 14"/>
          <p:cNvSpPr txBox="1">
            <a:spLocks noChangeArrowheads="1"/>
          </p:cNvSpPr>
          <p:nvPr/>
        </p:nvSpPr>
        <p:spPr bwMode="auto">
          <a:xfrm>
            <a:off x="1116013" y="6092825"/>
            <a:ext cx="5256212"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000" i="1">
                <a:solidFill>
                  <a:srgbClr val="0000FF"/>
                </a:solidFill>
              </a:rPr>
              <a:t>Kaji M, Watanabe A, Aizawa H: Differences in clinical features between influenza A H1N1, A H3N2, and B in adult patients.</a:t>
            </a:r>
            <a:r>
              <a:rPr lang="ru-RU" sz="1000" i="1">
                <a:solidFill>
                  <a:srgbClr val="0000FF"/>
                </a:solidFill>
              </a:rPr>
              <a:t> </a:t>
            </a:r>
            <a:r>
              <a:rPr lang="en-US" sz="1000" i="1">
                <a:solidFill>
                  <a:srgbClr val="0000FF"/>
                </a:solidFill>
              </a:rPr>
              <a:t>Respirology 2003, 8(2):231-233. </a:t>
            </a:r>
          </a:p>
        </p:txBody>
      </p:sp>
    </p:spTree>
    <p:extLst>
      <p:ext uri="{BB962C8B-B14F-4D97-AF65-F5344CB8AC3E}">
        <p14:creationId xmlns:p14="http://schemas.microsoft.com/office/powerpoint/2010/main" val="1126699795"/>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7" name="Rectangle 1"/>
          <p:cNvSpPr>
            <a:spLocks noGrp="1" noChangeArrowheads="1"/>
          </p:cNvSpPr>
          <p:nvPr>
            <p:ph type="title"/>
          </p:nvPr>
        </p:nvSpPr>
        <p:spPr>
          <a:xfrm>
            <a:off x="425450" y="419100"/>
            <a:ext cx="8228013" cy="723900"/>
          </a:xfrm>
        </p:spPr>
        <p:txBody>
          <a:bodyPr tIns="12801"/>
          <a:lstStyle/>
          <a:p>
            <a:pPr eaLnBrk="1">
              <a:tabLst>
                <a:tab pos="655638" algn="l"/>
                <a:tab pos="1312863" algn="l"/>
                <a:tab pos="1968500" algn="l"/>
                <a:tab pos="2625725" algn="l"/>
                <a:tab pos="3282950" algn="l"/>
                <a:tab pos="3938588" algn="l"/>
                <a:tab pos="4595813" algn="l"/>
                <a:tab pos="5253038" algn="l"/>
                <a:tab pos="5908675" algn="l"/>
                <a:tab pos="6565900" algn="l"/>
                <a:tab pos="7223125" algn="l"/>
                <a:tab pos="7878763" algn="l"/>
              </a:tabLst>
            </a:pPr>
            <a:r>
              <a:rPr lang="ru-RU" sz="3200" b="1">
                <a:latin typeface="Calibri" charset="0"/>
              </a:rPr>
              <a:t>Несколько случаев сыпи, ассоциированной с вирусом гриппа типа В, у школьников </a:t>
            </a:r>
            <a:r>
              <a:rPr lang="ru-RU" sz="1400" b="1">
                <a:latin typeface="Calibri" charset="0"/>
              </a:rPr>
              <a:t>(Канада, Британская Колумбия, 2014)</a:t>
            </a:r>
            <a:endParaRPr lang="en-GB" sz="1400" b="1">
              <a:latin typeface="Calibri" charset="0"/>
            </a:endParaRPr>
          </a:p>
        </p:txBody>
      </p:sp>
      <p:pic>
        <p:nvPicPr>
          <p:cNvPr id="6041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24300" y="1341438"/>
            <a:ext cx="3241675" cy="4554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pic>
      <p:pic>
        <p:nvPicPr>
          <p:cNvPr id="60419"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0" cy="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pic>
      <p:sp>
        <p:nvSpPr>
          <p:cNvPr id="60420" name="Text Box 4"/>
          <p:cNvSpPr txBox="1">
            <a:spLocks noChangeArrowheads="1"/>
          </p:cNvSpPr>
          <p:nvPr/>
        </p:nvSpPr>
        <p:spPr bwMode="auto">
          <a:xfrm>
            <a:off x="107950" y="6237288"/>
            <a:ext cx="8928100" cy="5048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81639" tIns="49620" rIns="81639" bIns="40820"/>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000"/>
              <a:t> Skowronski et al. (2015) Case series of rash associated with influenza B in school children.</a:t>
            </a:r>
            <a:r>
              <a:rPr lang="en-GB" sz="1000" b="1">
                <a:solidFill>
                  <a:srgbClr val="000000"/>
                </a:solidFill>
              </a:rPr>
              <a:t>Influenza and Other Respiratory Viruses</a:t>
            </a:r>
            <a:br>
              <a:rPr lang="en-GB" sz="1000">
                <a:solidFill>
                  <a:srgbClr val="000000"/>
                </a:solidFill>
              </a:rPr>
            </a:br>
            <a:r>
              <a:rPr lang="en-GB" sz="1000">
                <a:hlinkClick r:id="rId5"/>
              </a:rPr>
              <a:t>Volume 9, Issue 1, </a:t>
            </a:r>
            <a:r>
              <a:rPr lang="en-GB" sz="1000"/>
              <a:t>pages 32-37, 10 NOV 2014 DOI: 10.1111/irv.12296</a:t>
            </a:r>
            <a:br>
              <a:rPr lang="en-GB" sz="1000"/>
            </a:br>
            <a:r>
              <a:rPr lang="en-GB" sz="1000">
                <a:hlinkClick r:id="rId6"/>
              </a:rPr>
              <a:t>http://onlinelibrary.wiley.com/doi/10.1111/irv.12296/full#irv12296-fig-0001</a:t>
            </a:r>
          </a:p>
        </p:txBody>
      </p:sp>
      <p:sp>
        <p:nvSpPr>
          <p:cNvPr id="60421" name="Rectangle 1"/>
          <p:cNvSpPr>
            <a:spLocks noChangeArrowheads="1"/>
          </p:cNvSpPr>
          <p:nvPr/>
        </p:nvSpPr>
        <p:spPr bwMode="auto">
          <a:xfrm>
            <a:off x="539750" y="1341438"/>
            <a:ext cx="3409950" cy="24923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p>
            <a:r>
              <a:rPr lang="en-US" sz="1200"/>
              <a:t>B/Yamagata-lineage</a:t>
            </a:r>
          </a:p>
          <a:p>
            <a:r>
              <a:rPr lang="en-US" sz="1200"/>
              <a:t>B/Massachusetts/02/2012</a:t>
            </a:r>
          </a:p>
          <a:p>
            <a:endParaRPr lang="en-US" sz="1200"/>
          </a:p>
          <a:p>
            <a:r>
              <a:rPr lang="ru-RU" sz="1200"/>
              <a:t>На 3-й день от начала болезни – </a:t>
            </a:r>
          </a:p>
          <a:p>
            <a:r>
              <a:rPr lang="ru-RU" sz="1200"/>
              <a:t>эритематозная и макуло-папуллезная сыпь, </a:t>
            </a:r>
          </a:p>
          <a:p>
            <a:r>
              <a:rPr lang="ru-RU" sz="1200"/>
              <a:t>начиналась с лица и рук с последующем </a:t>
            </a:r>
          </a:p>
          <a:p>
            <a:r>
              <a:rPr lang="ru-RU" sz="1200"/>
              <a:t>распространением на ладони, туловище,</a:t>
            </a:r>
          </a:p>
          <a:p>
            <a:r>
              <a:rPr lang="ru-RU" sz="1200"/>
              <a:t>нижние конечности, стопы.</a:t>
            </a:r>
          </a:p>
          <a:p>
            <a:r>
              <a:rPr lang="ru-RU" sz="1200"/>
              <a:t>Сопровождалась слезотечением и </a:t>
            </a:r>
          </a:p>
          <a:p>
            <a:r>
              <a:rPr lang="ru-RU" sz="1200"/>
              <a:t>Фотофобией, держалась 9 дней.</a:t>
            </a:r>
          </a:p>
          <a:p>
            <a:r>
              <a:rPr lang="ru-RU" sz="1200"/>
              <a:t>Связь сыпи с приемом с пищевой и </a:t>
            </a:r>
          </a:p>
          <a:p>
            <a:r>
              <a:rPr lang="ru-RU" sz="1200"/>
              <a:t>медикаментозной аллергией не установлена</a:t>
            </a:r>
          </a:p>
          <a:p>
            <a:endParaRPr lang="en-US" sz="1200"/>
          </a:p>
        </p:txBody>
      </p:sp>
    </p:spTree>
    <p:extLst>
      <p:ext uri="{BB962C8B-B14F-4D97-AF65-F5344CB8AC3E}">
        <p14:creationId xmlns:p14="http://schemas.microsoft.com/office/powerpoint/2010/main" val="1321213010"/>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5" name="Номер слайда 4"/>
          <p:cNvSpPr>
            <a:spLocks noGrp="1"/>
          </p:cNvSpPr>
          <p:nvPr>
            <p:ph type="sldNum" sz="quarter" idx="12"/>
          </p:nvPr>
        </p:nvSpPr>
        <p:spPr bwMode="auto">
          <a:xfrm>
            <a:off x="457200" y="6356350"/>
            <a:ext cx="2133600" cy="365125"/>
          </a:xfrm>
          <a:noFill/>
          <a:ln>
            <a:miter lim="800000"/>
            <a:headEnd/>
            <a:tailEnd/>
          </a:ln>
        </p:spPr>
        <p:txBody>
          <a:bodyPr/>
          <a:lstStyle/>
          <a:p>
            <a:pPr algn="l"/>
            <a:fld id="{AA4F7DB0-6319-4260-A598-361E7D58914E}" type="slidenum">
              <a:rPr lang="en-US">
                <a:latin typeface="Arial" pitchFamily="34" charset="0"/>
              </a:rPr>
              <a:pPr algn="l"/>
              <a:t>24</a:t>
            </a:fld>
            <a:endParaRPr lang="en-US">
              <a:latin typeface="Arial" pitchFamily="34" charset="0"/>
            </a:endParaRPr>
          </a:p>
        </p:txBody>
      </p:sp>
      <p:sp>
        <p:nvSpPr>
          <p:cNvPr id="57346" name="Rectangle 2"/>
          <p:cNvSpPr>
            <a:spLocks noGrp="1" noChangeArrowheads="1"/>
          </p:cNvSpPr>
          <p:nvPr>
            <p:ph type="title"/>
          </p:nvPr>
        </p:nvSpPr>
        <p:spPr>
          <a:xfrm>
            <a:off x="-266700" y="0"/>
            <a:ext cx="9144000" cy="831850"/>
          </a:xfrm>
        </p:spPr>
        <p:txBody>
          <a:bodyPr/>
          <a:lstStyle/>
          <a:p>
            <a:pPr eaLnBrk="1" hangingPunct="1"/>
            <a:r>
              <a:rPr lang="ru-RU">
                <a:ea typeface="ＭＳ Ｐゴシック" charset="-128"/>
              </a:rPr>
              <a:t>   Осложнения</a:t>
            </a:r>
            <a:endParaRPr lang="en-US">
              <a:ea typeface="ＭＳ Ｐゴシック" charset="-128"/>
            </a:endParaRPr>
          </a:p>
        </p:txBody>
      </p:sp>
      <p:sp>
        <p:nvSpPr>
          <p:cNvPr id="57347" name="Rectangle 3"/>
          <p:cNvSpPr>
            <a:spLocks noGrp="1" noChangeArrowheads="1"/>
          </p:cNvSpPr>
          <p:nvPr>
            <p:ph type="body" sz="half" idx="1"/>
          </p:nvPr>
        </p:nvSpPr>
        <p:spPr>
          <a:xfrm>
            <a:off x="0" y="749300"/>
            <a:ext cx="4751388" cy="5224463"/>
          </a:xfrm>
          <a:solidFill>
            <a:schemeClr val="bg1"/>
          </a:solidFill>
        </p:spPr>
        <p:txBody>
          <a:bodyPr/>
          <a:lstStyle/>
          <a:p>
            <a:pPr indent="-165100" eaLnBrk="1" hangingPunct="1">
              <a:lnSpc>
                <a:spcPct val="80000"/>
              </a:lnSpc>
              <a:buFont typeface="Wingdings" pitchFamily="2" charset="2"/>
              <a:buNone/>
            </a:pPr>
            <a:endParaRPr lang="ru-RU" sz="1800" b="1" dirty="0">
              <a:solidFill>
                <a:srgbClr val="0033CC"/>
              </a:solidFill>
              <a:ea typeface="ＭＳ Ｐゴシック" charset="-128"/>
            </a:endParaRPr>
          </a:p>
          <a:p>
            <a:pPr indent="-165100" eaLnBrk="1" hangingPunct="1">
              <a:lnSpc>
                <a:spcPct val="80000"/>
              </a:lnSpc>
              <a:buFont typeface="Wingdings" pitchFamily="2" charset="2"/>
              <a:buNone/>
            </a:pPr>
            <a:endParaRPr lang="ru-RU" sz="1800" b="1" dirty="0">
              <a:solidFill>
                <a:srgbClr val="0033CC"/>
              </a:solidFill>
              <a:ea typeface="ＭＳ Ｐゴシック" charset="-128"/>
            </a:endParaRPr>
          </a:p>
          <a:p>
            <a:pPr indent="-165100" eaLnBrk="1" hangingPunct="1">
              <a:lnSpc>
                <a:spcPct val="80000"/>
              </a:lnSpc>
            </a:pPr>
            <a:endParaRPr lang="ru-RU" sz="1800" b="1" dirty="0">
              <a:ea typeface="ＭＳ Ｐゴシック" charset="-128"/>
            </a:endParaRPr>
          </a:p>
          <a:p>
            <a:pPr indent="-165100" eaLnBrk="1" hangingPunct="1">
              <a:lnSpc>
                <a:spcPct val="80000"/>
              </a:lnSpc>
            </a:pPr>
            <a:endParaRPr lang="ru-RU" sz="1800" b="1" dirty="0">
              <a:ea typeface="ＭＳ Ｐゴシック" charset="-128"/>
            </a:endParaRPr>
          </a:p>
          <a:p>
            <a:pPr indent="-165100" eaLnBrk="1" hangingPunct="1">
              <a:lnSpc>
                <a:spcPct val="80000"/>
              </a:lnSpc>
            </a:pPr>
            <a:r>
              <a:rPr lang="ru-RU" sz="1800" b="1" dirty="0">
                <a:ea typeface="ＭＳ Ｐゴシック" charset="-128"/>
              </a:rPr>
              <a:t>Синуситы, отиты</a:t>
            </a:r>
            <a:endParaRPr lang="en-US" sz="1800" b="1" dirty="0">
              <a:ea typeface="ＭＳ Ｐゴシック" charset="-128"/>
            </a:endParaRPr>
          </a:p>
          <a:p>
            <a:pPr indent="-165100" eaLnBrk="1" hangingPunct="1">
              <a:lnSpc>
                <a:spcPct val="80000"/>
              </a:lnSpc>
            </a:pPr>
            <a:r>
              <a:rPr lang="ru-RU" sz="1800" b="1" dirty="0">
                <a:ea typeface="ＭＳ Ｐゴシック" charset="-128"/>
              </a:rPr>
              <a:t>Пневмония (вторичная бактериальная</a:t>
            </a:r>
          </a:p>
          <a:p>
            <a:pPr indent="-165100" eaLnBrk="1" hangingPunct="1">
              <a:lnSpc>
                <a:spcPct val="80000"/>
              </a:lnSpc>
            </a:pPr>
            <a:r>
              <a:rPr lang="ru-RU" sz="1800" b="1" dirty="0">
                <a:ea typeface="ＭＳ Ｐゴシック" charset="-128"/>
              </a:rPr>
              <a:t>Обострение хр. заболеваний дыхательных путей (бронхит, астма)</a:t>
            </a:r>
          </a:p>
          <a:p>
            <a:pPr indent="-165100" eaLnBrk="1" hangingPunct="1">
              <a:lnSpc>
                <a:spcPct val="80000"/>
              </a:lnSpc>
              <a:buFont typeface="Wingdings" pitchFamily="2" charset="2"/>
              <a:buNone/>
            </a:pPr>
            <a:endParaRPr lang="ru-RU" sz="1800" b="1" dirty="0">
              <a:ea typeface="ＭＳ Ｐゴシック" charset="-128"/>
            </a:endParaRPr>
          </a:p>
          <a:p>
            <a:pPr indent="-165100" eaLnBrk="1" hangingPunct="1">
              <a:lnSpc>
                <a:spcPct val="80000"/>
              </a:lnSpc>
              <a:buFont typeface="Wingdings" pitchFamily="2" charset="2"/>
              <a:buNone/>
            </a:pPr>
            <a:endParaRPr lang="ru-RU" sz="1800" b="1" dirty="0">
              <a:ea typeface="ＭＳ Ｐゴシック" charset="-128"/>
            </a:endParaRPr>
          </a:p>
          <a:p>
            <a:pPr indent="-165100" eaLnBrk="1" hangingPunct="1">
              <a:lnSpc>
                <a:spcPct val="80000"/>
              </a:lnSpc>
              <a:buFont typeface="Wingdings" pitchFamily="2" charset="2"/>
              <a:buNone/>
            </a:pPr>
            <a:endParaRPr lang="ru-RU" sz="1800" b="1" dirty="0">
              <a:ea typeface="ＭＳ Ｐゴシック" charset="-128"/>
            </a:endParaRPr>
          </a:p>
          <a:p>
            <a:pPr indent="-165100" eaLnBrk="1" hangingPunct="1">
              <a:lnSpc>
                <a:spcPct val="80000"/>
              </a:lnSpc>
              <a:buFont typeface="Wingdings" pitchFamily="2" charset="2"/>
              <a:buNone/>
            </a:pPr>
            <a:endParaRPr lang="ru-RU" sz="1800" b="1" dirty="0">
              <a:ea typeface="ＭＳ Ｐゴシック" charset="-128"/>
            </a:endParaRPr>
          </a:p>
          <a:p>
            <a:pPr indent="-165100" eaLnBrk="1" hangingPunct="1">
              <a:lnSpc>
                <a:spcPct val="80000"/>
              </a:lnSpc>
            </a:pPr>
            <a:r>
              <a:rPr lang="ru-RU" sz="1800" b="1" dirty="0">
                <a:ea typeface="ＭＳ Ｐゴシック" charset="-128"/>
              </a:rPr>
              <a:t>заболевания мышц (миозит, </a:t>
            </a:r>
            <a:r>
              <a:rPr lang="ru-RU" sz="1800" b="1" dirty="0" err="1">
                <a:ea typeface="ＭＳ Ｐゴシック" charset="-128"/>
              </a:rPr>
              <a:t>рабдомиолиз</a:t>
            </a:r>
            <a:r>
              <a:rPr lang="ru-RU" sz="1800" b="1" dirty="0">
                <a:ea typeface="ＭＳ Ｐゴシック" charset="-128"/>
              </a:rPr>
              <a:t>)</a:t>
            </a:r>
            <a:endParaRPr lang="en-US" sz="1800" b="1" dirty="0">
              <a:ea typeface="ＭＳ Ｐゴシック" charset="-128"/>
            </a:endParaRPr>
          </a:p>
          <a:p>
            <a:pPr indent="-165100" eaLnBrk="1" hangingPunct="1">
              <a:lnSpc>
                <a:spcPct val="80000"/>
              </a:lnSpc>
              <a:spcBef>
                <a:spcPct val="65000"/>
              </a:spcBef>
            </a:pPr>
            <a:r>
              <a:rPr lang="ru-RU" sz="1800" b="1" dirty="0">
                <a:ea typeface="ＭＳ Ｐゴシック" charset="-128"/>
              </a:rPr>
              <a:t>неврологические заболевания </a:t>
            </a:r>
            <a:r>
              <a:rPr lang="en-US" sz="1800" b="1" dirty="0">
                <a:ea typeface="ＭＳ Ｐゴシック" charset="-128"/>
              </a:rPr>
              <a:t>(</a:t>
            </a:r>
            <a:r>
              <a:rPr lang="ru-RU" sz="1800" b="1" dirty="0">
                <a:ea typeface="ＭＳ Ｐゴシック" charset="-128"/>
              </a:rPr>
              <a:t>энцефалит, поперечный миелит, синдром </a:t>
            </a:r>
            <a:r>
              <a:rPr lang="ru-RU" sz="1800" b="1" dirty="0" err="1">
                <a:ea typeface="ＭＳ Ｐゴシック" charset="-128"/>
              </a:rPr>
              <a:t>Гийена-Барре</a:t>
            </a:r>
            <a:r>
              <a:rPr lang="ru-RU" sz="1800" b="1" dirty="0">
                <a:ea typeface="ＭＳ Ｐゴシック" charset="-128"/>
              </a:rPr>
              <a:t>)</a:t>
            </a:r>
            <a:r>
              <a:rPr lang="en-US" sz="1800" b="1" dirty="0">
                <a:ea typeface="ＭＳ Ｐゴシック" charset="-128"/>
              </a:rPr>
              <a:t>, </a:t>
            </a:r>
            <a:endParaRPr lang="ru-RU" sz="1800" b="1" dirty="0">
              <a:ea typeface="ＭＳ Ｐゴシック" charset="-128"/>
            </a:endParaRPr>
          </a:p>
          <a:p>
            <a:pPr indent="-165100" eaLnBrk="1" hangingPunct="1">
              <a:lnSpc>
                <a:spcPct val="80000"/>
              </a:lnSpc>
              <a:spcBef>
                <a:spcPct val="65000"/>
              </a:spcBef>
            </a:pPr>
            <a:r>
              <a:rPr lang="ru-RU" sz="1800" b="1" dirty="0">
                <a:ea typeface="ＭＳ Ｐゴシック" charset="-128"/>
              </a:rPr>
              <a:t>синдром Рейе</a:t>
            </a:r>
            <a:endParaRPr lang="en-US" sz="1800" b="1" dirty="0">
              <a:ea typeface="ＭＳ Ｐゴシック" charset="-128"/>
            </a:endParaRPr>
          </a:p>
        </p:txBody>
      </p:sp>
      <p:sp>
        <p:nvSpPr>
          <p:cNvPr id="57348" name="Rectangle 4"/>
          <p:cNvSpPr>
            <a:spLocks noGrp="1" noChangeArrowheads="1"/>
          </p:cNvSpPr>
          <p:nvPr>
            <p:ph type="body" sz="half" idx="2"/>
          </p:nvPr>
        </p:nvSpPr>
        <p:spPr>
          <a:xfrm>
            <a:off x="4737100" y="684213"/>
            <a:ext cx="4406900" cy="5338762"/>
          </a:xfrm>
          <a:solidFill>
            <a:schemeClr val="bg1"/>
          </a:solidFill>
        </p:spPr>
        <p:txBody>
          <a:bodyPr/>
          <a:lstStyle/>
          <a:p>
            <a:pPr eaLnBrk="1" hangingPunct="1">
              <a:lnSpc>
                <a:spcPct val="80000"/>
              </a:lnSpc>
              <a:buFont typeface="Wingdings" pitchFamily="2" charset="2"/>
              <a:buNone/>
            </a:pPr>
            <a:r>
              <a:rPr lang="ru-RU" sz="1800" b="1" dirty="0">
                <a:solidFill>
                  <a:srgbClr val="0033CC"/>
                </a:solidFill>
                <a:ea typeface="ＭＳ Ｐゴシック" charset="-128"/>
              </a:rPr>
              <a:t>                   </a:t>
            </a:r>
          </a:p>
          <a:p>
            <a:pPr eaLnBrk="1" hangingPunct="1">
              <a:lnSpc>
                <a:spcPct val="80000"/>
              </a:lnSpc>
              <a:buFont typeface="Wingdings" pitchFamily="2" charset="2"/>
              <a:buNone/>
            </a:pPr>
            <a:endParaRPr lang="ru-RU" sz="1800" b="1" dirty="0">
              <a:solidFill>
                <a:schemeClr val="hlink"/>
              </a:solidFill>
              <a:ea typeface="ＭＳ Ｐゴシック" charset="-128"/>
            </a:endParaRPr>
          </a:p>
          <a:p>
            <a:pPr eaLnBrk="1" hangingPunct="1">
              <a:lnSpc>
                <a:spcPct val="80000"/>
              </a:lnSpc>
              <a:buFont typeface="Wingdings" pitchFamily="2" charset="2"/>
              <a:buNone/>
            </a:pPr>
            <a:endParaRPr lang="en-US" sz="1800" b="1" dirty="0">
              <a:solidFill>
                <a:schemeClr val="hlink"/>
              </a:solidFill>
              <a:ea typeface="ＭＳ Ｐゴシック" charset="-128"/>
            </a:endParaRPr>
          </a:p>
          <a:p>
            <a:pPr eaLnBrk="1" hangingPunct="1">
              <a:lnSpc>
                <a:spcPct val="80000"/>
              </a:lnSpc>
            </a:pPr>
            <a:endParaRPr lang="ru-RU" sz="1800" b="1" dirty="0">
              <a:ea typeface="ＭＳ Ｐゴシック" charset="-128"/>
            </a:endParaRPr>
          </a:p>
          <a:p>
            <a:pPr eaLnBrk="1" hangingPunct="1">
              <a:lnSpc>
                <a:spcPct val="70000"/>
              </a:lnSpc>
              <a:spcBef>
                <a:spcPct val="50000"/>
              </a:spcBef>
            </a:pPr>
            <a:r>
              <a:rPr lang="ru-RU" sz="1800" b="1" dirty="0">
                <a:ea typeface="ＭＳ Ｐゴシック" charset="-128"/>
              </a:rPr>
              <a:t>Вирусная пневмония</a:t>
            </a:r>
          </a:p>
          <a:p>
            <a:pPr eaLnBrk="1" hangingPunct="1">
              <a:lnSpc>
                <a:spcPct val="70000"/>
              </a:lnSpc>
              <a:spcBef>
                <a:spcPct val="50000"/>
              </a:spcBef>
            </a:pPr>
            <a:r>
              <a:rPr lang="ru-RU" sz="1800" b="1" dirty="0">
                <a:ea typeface="ＭＳ Ｐゴシック" charset="-128"/>
              </a:rPr>
              <a:t>Острый респираторный </a:t>
            </a:r>
            <a:r>
              <a:rPr lang="ru-RU" sz="1800" b="1" dirty="0" err="1">
                <a:ea typeface="ＭＳ Ｐゴシック" charset="-128"/>
              </a:rPr>
              <a:t>дистресс</a:t>
            </a:r>
            <a:r>
              <a:rPr lang="ru-RU" sz="1800" b="1" dirty="0">
                <a:ea typeface="ＭＳ Ｐゴシック" charset="-128"/>
              </a:rPr>
              <a:t> синдром</a:t>
            </a:r>
            <a:r>
              <a:rPr lang="en-US" sz="1800" b="1" dirty="0">
                <a:ea typeface="ＭＳ Ｐゴシック" charset="-128"/>
              </a:rPr>
              <a:t> (</a:t>
            </a:r>
            <a:r>
              <a:rPr lang="ru-RU" sz="1800" b="1" dirty="0">
                <a:ea typeface="ＭＳ Ｐゴシック" charset="-128"/>
              </a:rPr>
              <a:t>ОРДС</a:t>
            </a:r>
            <a:r>
              <a:rPr lang="en-US" sz="1800" b="1" dirty="0">
                <a:ea typeface="ＭＳ Ｐゴシック" charset="-128"/>
              </a:rPr>
              <a:t>)</a:t>
            </a:r>
            <a:r>
              <a:rPr lang="ru-RU" sz="1800" b="1" dirty="0">
                <a:ea typeface="ＭＳ Ｐゴシック" charset="-128"/>
              </a:rPr>
              <a:t> (на 5-6 день болезни)</a:t>
            </a:r>
          </a:p>
          <a:p>
            <a:pPr eaLnBrk="1" hangingPunct="1">
              <a:lnSpc>
                <a:spcPct val="70000"/>
              </a:lnSpc>
              <a:spcBef>
                <a:spcPct val="50000"/>
              </a:spcBef>
              <a:buFont typeface="Wingdings" pitchFamily="2" charset="2"/>
              <a:buNone/>
            </a:pPr>
            <a:endParaRPr lang="ru-RU" sz="1800" b="1" dirty="0">
              <a:solidFill>
                <a:schemeClr val="hlink"/>
              </a:solidFill>
              <a:ea typeface="ＭＳ Ｐゴシック" charset="-128"/>
            </a:endParaRPr>
          </a:p>
          <a:p>
            <a:pPr eaLnBrk="1" hangingPunct="1">
              <a:lnSpc>
                <a:spcPct val="70000"/>
              </a:lnSpc>
              <a:spcBef>
                <a:spcPct val="50000"/>
              </a:spcBef>
              <a:buFont typeface="Wingdings" pitchFamily="2" charset="2"/>
              <a:buNone/>
            </a:pPr>
            <a:endParaRPr lang="ru-RU" sz="1800" b="1" dirty="0">
              <a:solidFill>
                <a:schemeClr val="hlink"/>
              </a:solidFill>
              <a:ea typeface="ＭＳ Ｐゴシック" charset="-128"/>
            </a:endParaRPr>
          </a:p>
          <a:p>
            <a:pPr eaLnBrk="1" hangingPunct="1">
              <a:lnSpc>
                <a:spcPct val="70000"/>
              </a:lnSpc>
              <a:spcBef>
                <a:spcPct val="50000"/>
              </a:spcBef>
              <a:buFont typeface="Wingdings" pitchFamily="2" charset="2"/>
              <a:buNone/>
            </a:pPr>
            <a:endParaRPr lang="ru-RU" sz="1800" b="1" dirty="0">
              <a:solidFill>
                <a:schemeClr val="hlink"/>
              </a:solidFill>
              <a:ea typeface="ＭＳ Ｐゴシック" charset="-128"/>
            </a:endParaRPr>
          </a:p>
          <a:p>
            <a:pPr eaLnBrk="1" hangingPunct="1">
              <a:lnSpc>
                <a:spcPct val="70000"/>
              </a:lnSpc>
              <a:spcBef>
                <a:spcPct val="50000"/>
              </a:spcBef>
              <a:buFont typeface="Wingdings" pitchFamily="2" charset="2"/>
              <a:buNone/>
            </a:pPr>
            <a:endParaRPr lang="ru-RU" sz="1800" b="1" dirty="0">
              <a:solidFill>
                <a:schemeClr val="hlink"/>
              </a:solidFill>
              <a:ea typeface="ＭＳ Ｐゴシック" charset="-128"/>
            </a:endParaRPr>
          </a:p>
          <a:p>
            <a:pPr eaLnBrk="1" hangingPunct="1">
              <a:lnSpc>
                <a:spcPct val="70000"/>
              </a:lnSpc>
              <a:spcBef>
                <a:spcPct val="50000"/>
              </a:spcBef>
              <a:buFont typeface="Wingdings" pitchFamily="2" charset="2"/>
              <a:buNone/>
            </a:pPr>
            <a:r>
              <a:rPr lang="ru-RU" sz="1800" b="1" dirty="0" err="1">
                <a:ea typeface="ＭＳ Ｐゴシック" charset="-128"/>
              </a:rPr>
              <a:t>мультиорганные</a:t>
            </a:r>
            <a:r>
              <a:rPr lang="ru-RU" sz="1800" b="1" dirty="0">
                <a:ea typeface="ＭＳ Ｐゴシック" charset="-128"/>
              </a:rPr>
              <a:t> поражения</a:t>
            </a:r>
            <a:endParaRPr lang="en-US" sz="1800" b="1" dirty="0">
              <a:ea typeface="ＭＳ Ｐゴシック" charset="-128"/>
            </a:endParaRPr>
          </a:p>
          <a:p>
            <a:pPr eaLnBrk="1" hangingPunct="1">
              <a:lnSpc>
                <a:spcPct val="80000"/>
              </a:lnSpc>
              <a:buFont typeface="Wingdings" pitchFamily="2" charset="2"/>
              <a:buNone/>
            </a:pPr>
            <a:r>
              <a:rPr lang="ru-RU" sz="1800" b="1" dirty="0">
                <a:ea typeface="ＭＳ Ｐゴシック" charset="-128"/>
              </a:rPr>
              <a:t>     - сердца    (миокардиодистрофия)                                               - почек  (ОПН)                                                 - нервной системы                                     - угнетение функции костного мозга</a:t>
            </a:r>
          </a:p>
          <a:p>
            <a:pPr eaLnBrk="1" hangingPunct="1">
              <a:lnSpc>
                <a:spcPct val="80000"/>
              </a:lnSpc>
            </a:pPr>
            <a:r>
              <a:rPr lang="ru-RU" sz="1800" b="1" dirty="0">
                <a:ea typeface="ＭＳ Ｐゴシック" charset="-128"/>
              </a:rPr>
              <a:t>кровотечения (носовые, легочные, маточные, желудочно-кишечные)</a:t>
            </a:r>
            <a:endParaRPr lang="en-US" sz="1800" b="1" dirty="0">
              <a:ea typeface="ＭＳ Ｐゴシック" charset="-128"/>
            </a:endParaRPr>
          </a:p>
        </p:txBody>
      </p:sp>
      <p:sp>
        <p:nvSpPr>
          <p:cNvPr id="143367" name="Text Box 7"/>
          <p:cNvSpPr txBox="1">
            <a:spLocks noChangeArrowheads="1"/>
          </p:cNvSpPr>
          <p:nvPr/>
        </p:nvSpPr>
        <p:spPr bwMode="auto">
          <a:xfrm>
            <a:off x="0" y="1758950"/>
            <a:ext cx="0" cy="274638"/>
          </a:xfrm>
          <a:prstGeom prst="rect">
            <a:avLst/>
          </a:prstGeom>
          <a:noFill/>
          <a:ln w="9525">
            <a:noFill/>
            <a:miter lim="800000"/>
            <a:headEnd/>
            <a:tailEnd/>
          </a:ln>
          <a:effectLst>
            <a:outerShdw dist="17961" dir="2700000" algn="ctr" rotWithShape="0">
              <a:srgbClr val="96CCEE"/>
            </a:outerShdw>
          </a:effectLst>
        </p:spPr>
        <p:txBody>
          <a:bodyPr wrap="none" lIns="0" tIns="0" rIns="0" bIns="0">
            <a:spAutoFit/>
          </a:bodyPr>
          <a:lstStyle/>
          <a:p>
            <a:pPr>
              <a:defRPr/>
            </a:pPr>
            <a:endParaRPr lang="ru-RU">
              <a:latin typeface="Arial" charset="0"/>
              <a:ea typeface="+mn-ea"/>
            </a:endParaRPr>
          </a:p>
        </p:txBody>
      </p:sp>
      <p:sp>
        <p:nvSpPr>
          <p:cNvPr id="57350" name="Text Box 9"/>
          <p:cNvSpPr txBox="1">
            <a:spLocks noChangeArrowheads="1"/>
          </p:cNvSpPr>
          <p:nvPr/>
        </p:nvSpPr>
        <p:spPr bwMode="auto">
          <a:xfrm>
            <a:off x="2195513" y="1412875"/>
            <a:ext cx="4294187" cy="284163"/>
          </a:xfrm>
          <a:prstGeom prst="rect">
            <a:avLst/>
          </a:prstGeom>
          <a:solidFill>
            <a:schemeClr val="bg1"/>
          </a:solidFill>
          <a:ln w="9525">
            <a:solidFill>
              <a:srgbClr val="0000FF"/>
            </a:solidFill>
            <a:miter lim="800000"/>
            <a:headEnd/>
            <a:tailEnd/>
          </a:ln>
          <a:effectLst>
            <a:outerShdw dist="17961" dir="2700000" algn="ctr" rotWithShape="0">
              <a:srgbClr val="96CCEE"/>
            </a:outerShdw>
          </a:effectLst>
        </p:spPr>
        <p:txBody>
          <a:bodyPr lIns="0" tIns="0" rIns="0" bIns="0">
            <a:spAutoFit/>
          </a:bodyPr>
          <a:lstStyle/>
          <a:p>
            <a:r>
              <a:rPr lang="ru-RU" b="1">
                <a:solidFill>
                  <a:schemeClr val="hlink"/>
                </a:solidFill>
              </a:rPr>
              <a:t> </a:t>
            </a:r>
            <a:r>
              <a:rPr lang="ru-RU" b="1">
                <a:solidFill>
                  <a:srgbClr val="00B0F0"/>
                </a:solidFill>
              </a:rPr>
              <a:t>связанные с дыхательной системой</a:t>
            </a:r>
          </a:p>
        </p:txBody>
      </p:sp>
      <p:sp>
        <p:nvSpPr>
          <p:cNvPr id="57351" name="Text Box 10"/>
          <p:cNvSpPr txBox="1">
            <a:spLocks noChangeArrowheads="1"/>
          </p:cNvSpPr>
          <p:nvPr/>
        </p:nvSpPr>
        <p:spPr bwMode="auto">
          <a:xfrm>
            <a:off x="1403350" y="3789363"/>
            <a:ext cx="6146800" cy="284162"/>
          </a:xfrm>
          <a:prstGeom prst="rect">
            <a:avLst/>
          </a:prstGeom>
          <a:solidFill>
            <a:schemeClr val="bg1"/>
          </a:solidFill>
          <a:ln w="9525">
            <a:solidFill>
              <a:srgbClr val="0000FF"/>
            </a:solidFill>
            <a:miter lim="800000"/>
            <a:headEnd/>
            <a:tailEnd/>
          </a:ln>
          <a:effectLst>
            <a:outerShdw dist="17961" dir="2700000" algn="ctr" rotWithShape="0">
              <a:srgbClr val="96CCEE"/>
            </a:outerShdw>
          </a:effectLst>
        </p:spPr>
        <p:txBody>
          <a:bodyPr lIns="0" tIns="0" rIns="0" bIns="0">
            <a:spAutoFit/>
          </a:bodyPr>
          <a:lstStyle/>
          <a:p>
            <a:r>
              <a:rPr lang="ru-RU" b="1">
                <a:solidFill>
                  <a:schemeClr val="hlink"/>
                </a:solidFill>
              </a:rPr>
              <a:t>  </a:t>
            </a:r>
            <a:r>
              <a:rPr lang="ru-RU" b="1">
                <a:solidFill>
                  <a:srgbClr val="59AAF2"/>
                </a:solidFill>
              </a:rPr>
              <a:t>не связанные напрямую  с дыхательной системой</a:t>
            </a:r>
          </a:p>
        </p:txBody>
      </p:sp>
      <p:sp>
        <p:nvSpPr>
          <p:cNvPr id="143371" name="Oval 11"/>
          <p:cNvSpPr>
            <a:spLocks noChangeArrowheads="1"/>
          </p:cNvSpPr>
          <p:nvPr/>
        </p:nvSpPr>
        <p:spPr bwMode="auto">
          <a:xfrm>
            <a:off x="6084888" y="549275"/>
            <a:ext cx="2627312" cy="719138"/>
          </a:xfrm>
          <a:prstGeom prst="ellipse">
            <a:avLst/>
          </a:prstGeom>
          <a:gradFill rotWithShape="1">
            <a:gsLst>
              <a:gs pos="0">
                <a:srgbClr val="CCFFFF"/>
              </a:gs>
              <a:gs pos="50000">
                <a:schemeClr val="bg1"/>
              </a:gs>
              <a:gs pos="100000">
                <a:srgbClr val="CCFFFF"/>
              </a:gs>
            </a:gsLst>
            <a:lin ang="5400000" scaled="1"/>
          </a:gradFill>
          <a:ln w="9525">
            <a:solidFill>
              <a:srgbClr val="0000FF"/>
            </a:solidFill>
            <a:round/>
            <a:headEnd/>
            <a:tailEnd/>
          </a:ln>
          <a:effectLst>
            <a:outerShdw dist="17961" dir="2700000" algn="ctr" rotWithShape="0">
              <a:srgbClr val="96CCEE"/>
            </a:outerShdw>
          </a:effectLst>
        </p:spPr>
        <p:txBody>
          <a:bodyPr wrap="none" lIns="0" tIns="0" rIns="0" bIns="0" anchor="ctr"/>
          <a:lstStyle/>
          <a:p>
            <a:pPr algn="ctr"/>
            <a:r>
              <a:rPr lang="ru-RU" b="1">
                <a:solidFill>
                  <a:srgbClr val="0033CC"/>
                </a:solidFill>
              </a:rPr>
              <a:t>Пандемический грипп</a:t>
            </a:r>
          </a:p>
        </p:txBody>
      </p:sp>
      <p:sp>
        <p:nvSpPr>
          <p:cNvPr id="143372" name="Oval 12"/>
          <p:cNvSpPr>
            <a:spLocks noChangeArrowheads="1"/>
          </p:cNvSpPr>
          <p:nvPr/>
        </p:nvSpPr>
        <p:spPr bwMode="auto">
          <a:xfrm>
            <a:off x="165100" y="635000"/>
            <a:ext cx="2535238" cy="633413"/>
          </a:xfrm>
          <a:prstGeom prst="ellipse">
            <a:avLst/>
          </a:prstGeom>
          <a:gradFill rotWithShape="1">
            <a:gsLst>
              <a:gs pos="0">
                <a:srgbClr val="CCFFFF"/>
              </a:gs>
              <a:gs pos="50000">
                <a:schemeClr val="bg1"/>
              </a:gs>
              <a:gs pos="100000">
                <a:srgbClr val="CCFFFF"/>
              </a:gs>
            </a:gsLst>
            <a:lin ang="5400000" scaled="1"/>
          </a:gradFill>
          <a:ln w="9525">
            <a:solidFill>
              <a:srgbClr val="0000FF"/>
            </a:solidFill>
            <a:round/>
            <a:headEnd/>
            <a:tailEnd/>
          </a:ln>
          <a:effectLst>
            <a:outerShdw dist="17961" dir="2700000" algn="ctr" rotWithShape="0">
              <a:srgbClr val="96CCEE"/>
            </a:outerShdw>
          </a:effectLst>
        </p:spPr>
        <p:txBody>
          <a:bodyPr wrap="none" lIns="0" tIns="0" rIns="0" bIns="0" anchor="ctr"/>
          <a:lstStyle/>
          <a:p>
            <a:pPr algn="ctr"/>
            <a:r>
              <a:rPr lang="ru-RU" b="1">
                <a:solidFill>
                  <a:srgbClr val="0033CC"/>
                </a:solidFill>
              </a:rPr>
              <a:t>Сезонный грипп</a:t>
            </a:r>
          </a:p>
        </p:txBody>
      </p:sp>
    </p:spTree>
    <p:extLst>
      <p:ext uri="{BB962C8B-B14F-4D97-AF65-F5344CB8AC3E}">
        <p14:creationId xmlns:p14="http://schemas.microsoft.com/office/powerpoint/2010/main" val="3280988516"/>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mph" presetSubtype="2" repeatCount="indefinite" fill="hold" nodeType="withEffect">
                                  <p:stCondLst>
                                    <p:cond delay="0"/>
                                  </p:stCondLst>
                                  <p:childTnLst>
                                    <p:animClr clrSpc="rgb" dir="cw">
                                      <p:cBhvr>
                                        <p:cTn id="6" dur="2000" fill="hold"/>
                                        <p:tgtEl>
                                          <p:spTgt spid="143372"/>
                                        </p:tgtEl>
                                        <p:attrNameLst>
                                          <p:attrName>fillcolor</p:attrName>
                                        </p:attrNameLst>
                                      </p:cBhvr>
                                      <p:to>
                                        <a:srgbClr val="009900"/>
                                      </p:to>
                                    </p:animClr>
                                    <p:set>
                                      <p:cBhvr>
                                        <p:cTn id="7" dur="2000" fill="hold"/>
                                        <p:tgtEl>
                                          <p:spTgt spid="143372"/>
                                        </p:tgtEl>
                                        <p:attrNameLst>
                                          <p:attrName>fill.type</p:attrName>
                                        </p:attrNameLst>
                                      </p:cBhvr>
                                      <p:to>
                                        <p:strVal val="solid"/>
                                      </p:to>
                                    </p:set>
                                    <p:set>
                                      <p:cBhvr>
                                        <p:cTn id="8" dur="2000" fill="hold"/>
                                        <p:tgtEl>
                                          <p:spTgt spid="143372"/>
                                        </p:tgtEl>
                                        <p:attrNameLst>
                                          <p:attrName>fill.on</p:attrName>
                                        </p:attrNameLst>
                                      </p:cBhvr>
                                      <p:to>
                                        <p:strVal val="true"/>
                                      </p:to>
                                    </p:set>
                                  </p:childTnLst>
                                </p:cTn>
                              </p:par>
                              <p:par>
                                <p:cTn id="9" presetID="1" presetClass="emph" presetSubtype="2" repeatCount="indefinite" fill="hold" nodeType="withEffect">
                                  <p:stCondLst>
                                    <p:cond delay="0"/>
                                  </p:stCondLst>
                                  <p:childTnLst>
                                    <p:animClr clrSpc="rgb" dir="cw">
                                      <p:cBhvr>
                                        <p:cTn id="10" dur="2000" fill="hold"/>
                                        <p:tgtEl>
                                          <p:spTgt spid="143371"/>
                                        </p:tgtEl>
                                        <p:attrNameLst>
                                          <p:attrName>fillcolor</p:attrName>
                                        </p:attrNameLst>
                                      </p:cBhvr>
                                      <p:to>
                                        <a:schemeClr val="accent2"/>
                                      </p:to>
                                    </p:animClr>
                                    <p:set>
                                      <p:cBhvr>
                                        <p:cTn id="11" dur="2000" fill="hold"/>
                                        <p:tgtEl>
                                          <p:spTgt spid="143371"/>
                                        </p:tgtEl>
                                        <p:attrNameLst>
                                          <p:attrName>fill.type</p:attrName>
                                        </p:attrNameLst>
                                      </p:cBhvr>
                                      <p:to>
                                        <p:strVal val="solid"/>
                                      </p:to>
                                    </p:set>
                                    <p:set>
                                      <p:cBhvr>
                                        <p:cTn id="12" dur="2000" fill="hold"/>
                                        <p:tgtEl>
                                          <p:spTgt spid="143371"/>
                                        </p:tgtEl>
                                        <p:attrNameLst>
                                          <p:attrName>fill.on</p:attrName>
                                        </p:attrNameLst>
                                      </p:cBhvr>
                                      <p:to>
                                        <p:strVal val="tru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3249" name="Рисунок 1"/>
          <p:cNvPicPr>
            <a:picLocks noChangeAspect="1" noChangeArrowheads="1"/>
          </p:cNvPicPr>
          <p:nvPr/>
        </p:nvPicPr>
        <p:blipFill>
          <a:blip r:embed="rId3" cstate="print"/>
          <a:srcRect/>
          <a:stretch>
            <a:fillRect/>
          </a:stretch>
        </p:blipFill>
        <p:spPr bwMode="auto">
          <a:xfrm>
            <a:off x="1143000" y="1285875"/>
            <a:ext cx="7072313" cy="5214938"/>
          </a:xfrm>
          <a:prstGeom prst="rect">
            <a:avLst/>
          </a:prstGeom>
          <a:noFill/>
          <a:ln w="9525">
            <a:noFill/>
            <a:miter lim="800000"/>
            <a:headEnd/>
            <a:tailEnd/>
          </a:ln>
        </p:spPr>
      </p:pic>
      <p:sp>
        <p:nvSpPr>
          <p:cNvPr id="53250" name="Заголовок 1"/>
          <p:cNvSpPr txBox="1">
            <a:spLocks/>
          </p:cNvSpPr>
          <p:nvPr/>
        </p:nvSpPr>
        <p:spPr bwMode="auto">
          <a:xfrm>
            <a:off x="0" y="285750"/>
            <a:ext cx="9144000" cy="928688"/>
          </a:xfrm>
          <a:prstGeom prst="rect">
            <a:avLst/>
          </a:prstGeom>
          <a:solidFill>
            <a:schemeClr val="bg1"/>
          </a:solidFill>
          <a:ln w="9525">
            <a:noFill/>
            <a:miter lim="800000"/>
            <a:headEnd/>
            <a:tailEnd/>
          </a:ln>
        </p:spPr>
        <p:txBody>
          <a:bodyPr/>
          <a:lstStyle/>
          <a:p>
            <a:pPr algn="ctr"/>
            <a:r>
              <a:rPr lang="ru-RU" sz="3200" b="1">
                <a:solidFill>
                  <a:schemeClr val="tx2"/>
                </a:solidFill>
                <a:latin typeface="Calibri" pitchFamily="34" charset="0"/>
              </a:rPr>
              <a:t>Вирусная пневмония, ОРДС при </a:t>
            </a:r>
          </a:p>
          <a:p>
            <a:pPr algn="ctr"/>
            <a:r>
              <a:rPr lang="ru-RU" sz="3200" b="1">
                <a:solidFill>
                  <a:schemeClr val="tx2"/>
                </a:solidFill>
                <a:latin typeface="Calibri" pitchFamily="34" charset="0"/>
              </a:rPr>
              <a:t>пандемическом гриппе  </a:t>
            </a:r>
          </a:p>
        </p:txBody>
      </p:sp>
      <p:sp>
        <p:nvSpPr>
          <p:cNvPr id="4" name="Прямоугольник 3"/>
          <p:cNvSpPr/>
          <p:nvPr/>
        </p:nvSpPr>
        <p:spPr>
          <a:xfrm>
            <a:off x="3429000" y="5643563"/>
            <a:ext cx="2714625" cy="857250"/>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ru-RU"/>
          </a:p>
        </p:txBody>
      </p:sp>
    </p:spTree>
    <p:extLst>
      <p:ext uri="{BB962C8B-B14F-4D97-AF65-F5344CB8AC3E}">
        <p14:creationId xmlns:p14="http://schemas.microsoft.com/office/powerpoint/2010/main" val="4088001282"/>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617" name="Rectangle 2"/>
          <p:cNvSpPr>
            <a:spLocks noGrp="1" noChangeArrowheads="1"/>
          </p:cNvSpPr>
          <p:nvPr>
            <p:ph type="title"/>
          </p:nvPr>
        </p:nvSpPr>
        <p:spPr>
          <a:xfrm>
            <a:off x="592264" y="404664"/>
            <a:ext cx="8568952" cy="1223963"/>
          </a:xfrm>
        </p:spPr>
        <p:txBody>
          <a:bodyPr/>
          <a:lstStyle/>
          <a:p>
            <a:pPr algn="ctr" eaLnBrk="1" hangingPunct="1"/>
            <a:r>
              <a:rPr lang="ru-RU" sz="2800" b="1" dirty="0">
                <a:solidFill>
                  <a:srgbClr val="7030A0"/>
                </a:solidFill>
                <a:latin typeface="Calibri" charset="0"/>
              </a:rPr>
              <a:t>ОСТРЫЙ РЕСПИРАТОРНЫЙ ДИСТРЕСС СИНДРОМ (ОРДС) взрослых</a:t>
            </a:r>
          </a:p>
        </p:txBody>
      </p:sp>
      <p:sp>
        <p:nvSpPr>
          <p:cNvPr id="111618" name="Rectangle 3"/>
          <p:cNvSpPr>
            <a:spLocks noGrp="1" noChangeArrowheads="1"/>
          </p:cNvSpPr>
          <p:nvPr>
            <p:ph sz="quarter" idx="1"/>
          </p:nvPr>
        </p:nvSpPr>
        <p:spPr>
          <a:xfrm>
            <a:off x="323528" y="1772816"/>
            <a:ext cx="8545512" cy="4398962"/>
          </a:xfrm>
          <a:solidFill>
            <a:schemeClr val="bg1"/>
          </a:solidFill>
        </p:spPr>
        <p:txBody>
          <a:bodyPr/>
          <a:lstStyle/>
          <a:p>
            <a:pPr eaLnBrk="1" hangingPunct="1">
              <a:lnSpc>
                <a:spcPct val="80000"/>
              </a:lnSpc>
            </a:pPr>
            <a:r>
              <a:rPr lang="ru-RU" sz="2800" dirty="0">
                <a:latin typeface="Calibri" charset="0"/>
              </a:rPr>
              <a:t>Неуправляемая системная воспалительная реакция на травму   или инфекцию     (летальность 40%)</a:t>
            </a:r>
            <a:r>
              <a:rPr lang="ru-RU" sz="2000" dirty="0">
                <a:latin typeface="Calibri" charset="0"/>
              </a:rPr>
              <a:t>                                                                                                     -активация лимфоцитов, моноцитов, базофилов – выброс цитокинов (ФНО, ИЛ-1. ИЛ-6, ИЛ-8 и др.);                                                                                         -повышение проницаемости капилляров легких для белков;                           </a:t>
            </a:r>
          </a:p>
          <a:p>
            <a:pPr eaLnBrk="1" hangingPunct="1">
              <a:lnSpc>
                <a:spcPct val="80000"/>
              </a:lnSpc>
              <a:buFont typeface="Wingdings" charset="0"/>
              <a:buNone/>
            </a:pPr>
            <a:r>
              <a:rPr lang="ru-RU" sz="2000" dirty="0">
                <a:latin typeface="Calibri" charset="0"/>
              </a:rPr>
              <a:t>    -отек легких;                                                                                                           -------снижение объема альвеол;                                                                                 -повреждение </a:t>
            </a:r>
            <a:r>
              <a:rPr lang="ru-RU" sz="2000" dirty="0" err="1">
                <a:latin typeface="Calibri" charset="0"/>
              </a:rPr>
              <a:t>альвеоцитов</a:t>
            </a:r>
            <a:r>
              <a:rPr lang="ru-RU" sz="2000" dirty="0">
                <a:latin typeface="Calibri" charset="0"/>
              </a:rPr>
              <a:t> </a:t>
            </a:r>
            <a:r>
              <a:rPr lang="en-US" sz="2000" dirty="0">
                <a:latin typeface="Tw Cen MT" charset="0"/>
              </a:rPr>
              <a:t>II </a:t>
            </a:r>
            <a:r>
              <a:rPr lang="ru-RU" sz="2000" dirty="0">
                <a:latin typeface="Calibri" charset="0"/>
              </a:rPr>
              <a:t>типа – снижение продукции </a:t>
            </a:r>
            <a:r>
              <a:rPr lang="ru-RU" sz="2000" dirty="0" err="1">
                <a:latin typeface="Calibri" charset="0"/>
              </a:rPr>
              <a:t>сурфактанта</a:t>
            </a:r>
            <a:r>
              <a:rPr lang="ru-RU" sz="2000" dirty="0">
                <a:latin typeface="Calibri" charset="0"/>
              </a:rPr>
              <a:t> и     изменение его свойств – снижение эластичности </a:t>
            </a:r>
            <a:r>
              <a:rPr lang="ru-RU" sz="2000" dirty="0" err="1">
                <a:latin typeface="Calibri" charset="0"/>
              </a:rPr>
              <a:t>альвеоцитов</a:t>
            </a:r>
            <a:r>
              <a:rPr lang="ru-RU" sz="2000" dirty="0">
                <a:latin typeface="Calibri" charset="0"/>
              </a:rPr>
              <a:t>;                      </a:t>
            </a:r>
          </a:p>
          <a:p>
            <a:pPr eaLnBrk="1" hangingPunct="1">
              <a:lnSpc>
                <a:spcPct val="80000"/>
              </a:lnSpc>
              <a:buFont typeface="Wingdings" charset="0"/>
              <a:buNone/>
            </a:pPr>
            <a:r>
              <a:rPr lang="ru-RU" sz="2000" dirty="0">
                <a:latin typeface="Calibri" charset="0"/>
              </a:rPr>
              <a:t>    - развитие ателектазов;                                                                                            </a:t>
            </a:r>
          </a:p>
          <a:p>
            <a:pPr eaLnBrk="1" hangingPunct="1">
              <a:lnSpc>
                <a:spcPct val="80000"/>
              </a:lnSpc>
              <a:buFont typeface="Wingdings" charset="0"/>
              <a:buNone/>
            </a:pPr>
            <a:r>
              <a:rPr lang="ru-RU" sz="2000" dirty="0">
                <a:latin typeface="Calibri" charset="0"/>
              </a:rPr>
              <a:t>    - гипоксемия – </a:t>
            </a:r>
            <a:r>
              <a:rPr lang="ru-RU" sz="2000" dirty="0" err="1">
                <a:latin typeface="Calibri" charset="0"/>
              </a:rPr>
              <a:t>тахипное</a:t>
            </a:r>
            <a:r>
              <a:rPr lang="ru-RU" sz="2000" dirty="0">
                <a:latin typeface="Calibri" charset="0"/>
              </a:rPr>
              <a:t> – усталость дыхательных мышц;                                </a:t>
            </a:r>
          </a:p>
          <a:p>
            <a:pPr eaLnBrk="1" hangingPunct="1">
              <a:lnSpc>
                <a:spcPct val="80000"/>
              </a:lnSpc>
              <a:buFont typeface="Wingdings" charset="0"/>
              <a:buNone/>
            </a:pPr>
            <a:r>
              <a:rPr lang="ru-RU" sz="2000" dirty="0">
                <a:latin typeface="Calibri" charset="0"/>
              </a:rPr>
              <a:t>    - некроз и гиалиноз </a:t>
            </a:r>
            <a:r>
              <a:rPr lang="ru-RU" sz="2000" dirty="0" err="1">
                <a:latin typeface="Calibri" charset="0"/>
              </a:rPr>
              <a:t>альвеоцитов</a:t>
            </a:r>
            <a:r>
              <a:rPr lang="ru-RU" sz="2000" dirty="0">
                <a:latin typeface="Calibri" charset="0"/>
              </a:rPr>
              <a:t> </a:t>
            </a:r>
            <a:r>
              <a:rPr lang="en-US" sz="2000" dirty="0">
                <a:latin typeface="Tw Cen MT" charset="0"/>
              </a:rPr>
              <a:t>I </a:t>
            </a:r>
            <a:r>
              <a:rPr lang="ru-RU" sz="2000" dirty="0">
                <a:latin typeface="Calibri" charset="0"/>
              </a:rPr>
              <a:t>типа; </a:t>
            </a:r>
          </a:p>
          <a:p>
            <a:pPr eaLnBrk="1" hangingPunct="1">
              <a:lnSpc>
                <a:spcPct val="80000"/>
              </a:lnSpc>
              <a:buFont typeface="Wingdings" charset="0"/>
              <a:buNone/>
            </a:pPr>
            <a:r>
              <a:rPr lang="ru-RU" sz="2000" dirty="0">
                <a:latin typeface="Calibri" charset="0"/>
              </a:rPr>
              <a:t>    - гиалиноз эндотелия кровеносных сосудов легких </a:t>
            </a:r>
          </a:p>
          <a:p>
            <a:pPr eaLnBrk="1" hangingPunct="1">
              <a:lnSpc>
                <a:spcPct val="80000"/>
              </a:lnSpc>
            </a:pPr>
            <a:r>
              <a:rPr lang="ru-RU" sz="3100" dirty="0">
                <a:latin typeface="Calibri" charset="0"/>
              </a:rPr>
              <a:t>Стадии ОРДС</a:t>
            </a:r>
            <a:r>
              <a:rPr lang="ru-RU" sz="2300" dirty="0">
                <a:latin typeface="Calibri" charset="0"/>
              </a:rPr>
              <a:t>:</a:t>
            </a:r>
          </a:p>
          <a:p>
            <a:pPr eaLnBrk="1" hangingPunct="1">
              <a:lnSpc>
                <a:spcPct val="15000"/>
              </a:lnSpc>
              <a:buFontTx/>
              <a:buNone/>
            </a:pPr>
            <a:endParaRPr lang="ru-RU" sz="2300" dirty="0">
              <a:latin typeface="Calibri" charset="0"/>
            </a:endParaRPr>
          </a:p>
          <a:p>
            <a:pPr eaLnBrk="1" hangingPunct="1">
              <a:lnSpc>
                <a:spcPct val="15000"/>
              </a:lnSpc>
              <a:buFontTx/>
              <a:buNone/>
            </a:pPr>
            <a:r>
              <a:rPr lang="ru-RU" sz="2300" dirty="0">
                <a:latin typeface="Calibri" charset="0"/>
              </a:rPr>
              <a:t>1) отечная (24 часа), 2) пролиферативная, 3) </a:t>
            </a:r>
            <a:r>
              <a:rPr lang="ru-RU" sz="2300" dirty="0" err="1">
                <a:latin typeface="Calibri" charset="0"/>
              </a:rPr>
              <a:t>фибротическая</a:t>
            </a:r>
            <a:endParaRPr lang="ru-RU" sz="2300" dirty="0">
              <a:latin typeface="Calibri" charset="0"/>
            </a:endParaRPr>
          </a:p>
          <a:p>
            <a:pPr eaLnBrk="1" hangingPunct="1">
              <a:lnSpc>
                <a:spcPct val="80000"/>
              </a:lnSpc>
              <a:buFontTx/>
              <a:buBlip>
                <a:blip r:embed="rId2"/>
              </a:buBlip>
            </a:pPr>
            <a:endParaRPr lang="ru-RU" sz="2300" dirty="0">
              <a:latin typeface="Calibri" charset="0"/>
            </a:endParaRPr>
          </a:p>
          <a:p>
            <a:pPr eaLnBrk="1" hangingPunct="1">
              <a:lnSpc>
                <a:spcPct val="80000"/>
              </a:lnSpc>
              <a:buFont typeface="Wingdings" charset="0"/>
              <a:buNone/>
            </a:pPr>
            <a:endParaRPr lang="ru-RU" dirty="0">
              <a:latin typeface="Calibri" charset="0"/>
            </a:endParaRPr>
          </a:p>
        </p:txBody>
      </p:sp>
      <p:sp>
        <p:nvSpPr>
          <p:cNvPr id="239620" name="Line 4"/>
          <p:cNvSpPr>
            <a:spLocks noChangeShapeType="1"/>
          </p:cNvSpPr>
          <p:nvPr/>
        </p:nvSpPr>
        <p:spPr bwMode="auto">
          <a:xfrm>
            <a:off x="1803400" y="3162300"/>
            <a:ext cx="228600" cy="25400"/>
          </a:xfrm>
          <a:prstGeom prst="line">
            <a:avLst/>
          </a:prstGeom>
          <a:noFill/>
          <a:ln w="9525">
            <a:noFill/>
            <a:round/>
            <a:headEnd/>
            <a:tailEnd type="triangle" w="med" len="med"/>
          </a:ln>
          <a:effectLst>
            <a:outerShdw dist="17961" dir="2700000" algn="ctr" rotWithShape="0">
              <a:srgbClr val="96CCEE"/>
            </a:outerShdw>
          </a:effectLst>
        </p:spPr>
        <p:txBody>
          <a:bodyPr lIns="0" tIns="0" rIns="0" bIns="0" anchor="ctr"/>
          <a:lstStyle/>
          <a:p>
            <a:pPr>
              <a:defRPr/>
            </a:pPr>
            <a:endParaRPr lang="ru-RU">
              <a:ea typeface="+mn-ea"/>
              <a:cs typeface="+mn-cs"/>
            </a:endParaRPr>
          </a:p>
        </p:txBody>
      </p:sp>
    </p:spTree>
    <p:extLst>
      <p:ext uri="{BB962C8B-B14F-4D97-AF65-F5344CB8AC3E}">
        <p14:creationId xmlns:p14="http://schemas.microsoft.com/office/powerpoint/2010/main" val="669448226"/>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Slide Number Placeholder 3"/>
          <p:cNvSpPr>
            <a:spLocks noGrp="1"/>
          </p:cNvSpPr>
          <p:nvPr>
            <p:ph type="sldNum" sz="quarter" idx="12"/>
          </p:nvPr>
        </p:nvSpPr>
        <p:spPr>
          <a:xfrm>
            <a:off x="6096000" y="6248400"/>
            <a:ext cx="2667000" cy="365125"/>
          </a:xfrm>
        </p:spPr>
        <p:txBody>
          <a:bodyPr/>
          <a:lstStyle/>
          <a:p>
            <a:pPr algn="l">
              <a:defRPr/>
            </a:pPr>
            <a:fld id="{ADDA44D1-2100-A54A-B57A-4DB18E34D636}" type="slidenum">
              <a:rPr lang="en-US" b="0">
                <a:solidFill>
                  <a:schemeClr val="tx2"/>
                </a:solidFill>
                <a:ea typeface="+mn-ea"/>
              </a:rPr>
              <a:pPr algn="l">
                <a:defRPr/>
              </a:pPr>
              <a:t>27</a:t>
            </a:fld>
            <a:endParaRPr lang="en-US" b="0">
              <a:solidFill>
                <a:schemeClr val="tx2"/>
              </a:solidFill>
              <a:ea typeface="+mn-ea"/>
            </a:endParaRPr>
          </a:p>
        </p:txBody>
      </p:sp>
      <p:sp>
        <p:nvSpPr>
          <p:cNvPr id="112642" name="Rectangle 2"/>
          <p:cNvSpPr>
            <a:spLocks noGrp="1" noChangeArrowheads="1"/>
          </p:cNvSpPr>
          <p:nvPr>
            <p:ph type="title"/>
          </p:nvPr>
        </p:nvSpPr>
        <p:spPr>
          <a:xfrm>
            <a:off x="827584" y="12249"/>
            <a:ext cx="7848872" cy="1214438"/>
          </a:xfrm>
        </p:spPr>
        <p:txBody>
          <a:bodyPr/>
          <a:lstStyle/>
          <a:p>
            <a:pPr algn="ctr"/>
            <a:r>
              <a:rPr lang="ru-RU" sz="3100" dirty="0">
                <a:latin typeface="Calibri" charset="0"/>
              </a:rPr>
              <a:t>Рентгенологические изменения в легких</a:t>
            </a:r>
            <a:br>
              <a:rPr lang="ru-RU" sz="3100" dirty="0">
                <a:latin typeface="Calibri" charset="0"/>
              </a:rPr>
            </a:br>
            <a:r>
              <a:rPr lang="ru-RU" sz="3100" dirty="0">
                <a:latin typeface="Calibri" charset="0"/>
              </a:rPr>
              <a:t>при ОРДС</a:t>
            </a:r>
            <a:endParaRPr lang="en-US" sz="3100" dirty="0">
              <a:latin typeface="Tw Cen MT" charset="0"/>
            </a:endParaRPr>
          </a:p>
        </p:txBody>
      </p:sp>
      <p:sp>
        <p:nvSpPr>
          <p:cNvPr id="112643" name="Rectangle 3"/>
          <p:cNvSpPr>
            <a:spLocks noGrp="1" noChangeArrowheads="1"/>
          </p:cNvSpPr>
          <p:nvPr>
            <p:ph type="body" idx="1"/>
          </p:nvPr>
        </p:nvSpPr>
        <p:spPr>
          <a:xfrm>
            <a:off x="395536" y="4653136"/>
            <a:ext cx="8229600" cy="649288"/>
          </a:xfrm>
        </p:spPr>
        <p:txBody>
          <a:bodyPr/>
          <a:lstStyle/>
          <a:p>
            <a:pPr algn="ctr">
              <a:lnSpc>
                <a:spcPct val="80000"/>
              </a:lnSpc>
              <a:buFont typeface="Wingdings" charset="0"/>
              <a:buNone/>
            </a:pPr>
            <a:r>
              <a:rPr lang="en-US" sz="2000">
                <a:latin typeface="Tw Cen MT" charset="0"/>
              </a:rPr>
              <a:t>	</a:t>
            </a:r>
            <a:r>
              <a:rPr lang="ru-RU" sz="2000" b="1">
                <a:latin typeface="Calibri" charset="0"/>
              </a:rPr>
              <a:t>Рентгенограмма органов грудной клетки пациента с птичьим гриппом, выполненная  в динамике заболевания</a:t>
            </a:r>
            <a:endParaRPr lang="en-US" sz="2000" b="1">
              <a:latin typeface="Tw Cen MT" charset="0"/>
            </a:endParaRPr>
          </a:p>
        </p:txBody>
      </p:sp>
      <p:pic>
        <p:nvPicPr>
          <p:cNvPr id="375812"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57200" y="1309688"/>
            <a:ext cx="8283575" cy="215106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sp>
        <p:nvSpPr>
          <p:cNvPr id="375813" name="Text Box 5"/>
          <p:cNvSpPr txBox="1">
            <a:spLocks noChangeArrowheads="1"/>
          </p:cNvSpPr>
          <p:nvPr/>
        </p:nvSpPr>
        <p:spPr bwMode="auto">
          <a:xfrm>
            <a:off x="1592263" y="3697288"/>
            <a:ext cx="438150"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defRPr/>
            </a:pPr>
            <a:r>
              <a:rPr lang="en-US" sz="2400" b="1"/>
              <a:t> 5</a:t>
            </a:r>
          </a:p>
        </p:txBody>
      </p:sp>
      <p:sp>
        <p:nvSpPr>
          <p:cNvPr id="375814" name="Text Box 6"/>
          <p:cNvSpPr txBox="1">
            <a:spLocks noChangeArrowheads="1"/>
          </p:cNvSpPr>
          <p:nvPr/>
        </p:nvSpPr>
        <p:spPr bwMode="auto">
          <a:xfrm>
            <a:off x="4110038" y="3681413"/>
            <a:ext cx="522287"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defRPr/>
            </a:pPr>
            <a:r>
              <a:rPr lang="ru-RU" sz="2400" b="1"/>
              <a:t> </a:t>
            </a:r>
            <a:r>
              <a:rPr lang="en-US" sz="2400" b="1"/>
              <a:t> 7</a:t>
            </a:r>
          </a:p>
        </p:txBody>
      </p:sp>
      <p:sp>
        <p:nvSpPr>
          <p:cNvPr id="375815" name="Text Box 7"/>
          <p:cNvSpPr txBox="1">
            <a:spLocks noChangeArrowheads="1"/>
          </p:cNvSpPr>
          <p:nvPr/>
        </p:nvSpPr>
        <p:spPr bwMode="auto">
          <a:xfrm>
            <a:off x="6899275" y="3735388"/>
            <a:ext cx="1028700"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defRPr/>
            </a:pPr>
            <a:r>
              <a:rPr lang="ru-RU" sz="2400" b="1"/>
              <a:t>     </a:t>
            </a:r>
            <a:r>
              <a:rPr lang="en-US" sz="2400" b="1"/>
              <a:t> 10</a:t>
            </a:r>
          </a:p>
        </p:txBody>
      </p:sp>
      <p:sp>
        <p:nvSpPr>
          <p:cNvPr id="375816" name="Text Box 8"/>
          <p:cNvSpPr txBox="1">
            <a:spLocks noChangeArrowheads="1"/>
          </p:cNvSpPr>
          <p:nvPr/>
        </p:nvSpPr>
        <p:spPr bwMode="auto">
          <a:xfrm>
            <a:off x="203200" y="5376863"/>
            <a:ext cx="8518525" cy="91598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p>
            <a:pPr algn="ctr">
              <a:defRPr/>
            </a:pPr>
            <a:r>
              <a:rPr lang="en-US"/>
              <a:t>Tran Tinh Hien, Nguyen Thanh Liem, Nguyen Thi Dung, et al. </a:t>
            </a:r>
            <a:r>
              <a:rPr lang="en-US" i="1"/>
              <a:t>New England Journal of Medicine. 18 March, 2004. </a:t>
            </a:r>
            <a:r>
              <a:rPr lang="en-US"/>
              <a:t>vol. 350 no. 12. pp 1179-1188.</a:t>
            </a:r>
          </a:p>
          <a:p>
            <a:pPr algn="ctr">
              <a:defRPr/>
            </a:pPr>
            <a:endParaRPr lang="en-US"/>
          </a:p>
        </p:txBody>
      </p:sp>
      <p:sp>
        <p:nvSpPr>
          <p:cNvPr id="375817" name="Line 9"/>
          <p:cNvSpPr>
            <a:spLocks noChangeShapeType="1"/>
          </p:cNvSpPr>
          <p:nvPr/>
        </p:nvSpPr>
        <p:spPr bwMode="auto">
          <a:xfrm>
            <a:off x="2682875" y="3916363"/>
            <a:ext cx="1193800"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defRPr/>
            </a:pPr>
            <a:endParaRPr lang="en-US"/>
          </a:p>
        </p:txBody>
      </p:sp>
      <p:sp>
        <p:nvSpPr>
          <p:cNvPr id="375818" name="Line 10"/>
          <p:cNvSpPr>
            <a:spLocks noChangeShapeType="1"/>
          </p:cNvSpPr>
          <p:nvPr/>
        </p:nvSpPr>
        <p:spPr bwMode="auto">
          <a:xfrm>
            <a:off x="5478463" y="3948113"/>
            <a:ext cx="1193800"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defRPr/>
            </a:pPr>
            <a:endParaRPr lang="en-US"/>
          </a:p>
        </p:txBody>
      </p:sp>
      <p:sp>
        <p:nvSpPr>
          <p:cNvPr id="375819" name="Text Box 11"/>
          <p:cNvSpPr txBox="1">
            <a:spLocks noChangeArrowheads="1"/>
          </p:cNvSpPr>
          <p:nvPr/>
        </p:nvSpPr>
        <p:spPr bwMode="auto">
          <a:xfrm>
            <a:off x="195263" y="3717925"/>
            <a:ext cx="1568450" cy="7191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p>
            <a:pPr>
              <a:defRPr/>
            </a:pPr>
            <a:r>
              <a:rPr lang="ru-RU" b="1" dirty="0"/>
              <a:t>Дни</a:t>
            </a:r>
          </a:p>
          <a:p>
            <a:pPr>
              <a:defRPr/>
            </a:pPr>
            <a:r>
              <a:rPr lang="ru-RU" b="1" dirty="0"/>
              <a:t>болезни</a:t>
            </a:r>
            <a:endParaRPr lang="en-US" b="1" dirty="0"/>
          </a:p>
        </p:txBody>
      </p:sp>
    </p:spTree>
    <p:extLst>
      <p:ext uri="{BB962C8B-B14F-4D97-AF65-F5344CB8AC3E}">
        <p14:creationId xmlns:p14="http://schemas.microsoft.com/office/powerpoint/2010/main" val="377384454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nodeType="withEffect">
                                  <p:stCondLst>
                                    <p:cond delay="0"/>
                                  </p:stCondLst>
                                  <p:childTnLst>
                                    <p:set>
                                      <p:cBhvr>
                                        <p:cTn id="6" dur="1" fill="hold">
                                          <p:stCondLst>
                                            <p:cond delay="0"/>
                                          </p:stCondLst>
                                        </p:cTn>
                                        <p:tgtEl>
                                          <p:spTgt spid="375812"/>
                                        </p:tgtEl>
                                        <p:attrNameLst>
                                          <p:attrName>style.visibility</p:attrName>
                                        </p:attrNameLst>
                                      </p:cBhvr>
                                      <p:to>
                                        <p:strVal val="visible"/>
                                      </p:to>
                                    </p:set>
                                    <p:animEffect transition="in" filter="wipe(left)">
                                      <p:cBhvr>
                                        <p:cTn id="7" dur="3000"/>
                                        <p:tgtEl>
                                          <p:spTgt spid="375812"/>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375819"/>
                                        </p:tgtEl>
                                        <p:attrNameLst>
                                          <p:attrName>style.visibility</p:attrName>
                                        </p:attrNameLst>
                                      </p:cBhvr>
                                      <p:to>
                                        <p:strVal val="visible"/>
                                      </p:to>
                                    </p:set>
                                    <p:animEffect transition="in" filter="wipe(left)">
                                      <p:cBhvr>
                                        <p:cTn id="10" dur="500"/>
                                        <p:tgtEl>
                                          <p:spTgt spid="375819"/>
                                        </p:tgtEl>
                                      </p:cBhvr>
                                    </p:animEffect>
                                  </p:childTnLst>
                                </p:cTn>
                              </p:par>
                            </p:childTnLst>
                          </p:cTn>
                        </p:par>
                        <p:par>
                          <p:cTn id="11" fill="hold" nodeType="afterGroup">
                            <p:stCondLst>
                              <p:cond delay="3000"/>
                            </p:stCondLst>
                            <p:childTnLst>
                              <p:par>
                                <p:cTn id="12" presetID="22" presetClass="entr" presetSubtype="8" fill="hold" grpId="0" nodeType="afterEffect">
                                  <p:stCondLst>
                                    <p:cond delay="0"/>
                                  </p:stCondLst>
                                  <p:childTnLst>
                                    <p:set>
                                      <p:cBhvr>
                                        <p:cTn id="13" dur="1" fill="hold">
                                          <p:stCondLst>
                                            <p:cond delay="0"/>
                                          </p:stCondLst>
                                        </p:cTn>
                                        <p:tgtEl>
                                          <p:spTgt spid="375813"/>
                                        </p:tgtEl>
                                        <p:attrNameLst>
                                          <p:attrName>style.visibility</p:attrName>
                                        </p:attrNameLst>
                                      </p:cBhvr>
                                      <p:to>
                                        <p:strVal val="visible"/>
                                      </p:to>
                                    </p:set>
                                    <p:animEffect transition="in" filter="wipe(left)">
                                      <p:cBhvr>
                                        <p:cTn id="14" dur="500"/>
                                        <p:tgtEl>
                                          <p:spTgt spid="375813"/>
                                        </p:tgtEl>
                                      </p:cBhvr>
                                    </p:animEffect>
                                  </p:childTnLst>
                                </p:cTn>
                              </p:par>
                            </p:childTnLst>
                          </p:cTn>
                        </p:par>
                        <p:par>
                          <p:cTn id="15" fill="hold" nodeType="afterGroup">
                            <p:stCondLst>
                              <p:cond delay="3500"/>
                            </p:stCondLst>
                            <p:childTnLst>
                              <p:par>
                                <p:cTn id="16" presetID="22" presetClass="entr" presetSubtype="8" fill="hold" nodeType="afterEffect">
                                  <p:stCondLst>
                                    <p:cond delay="0"/>
                                  </p:stCondLst>
                                  <p:childTnLst>
                                    <p:set>
                                      <p:cBhvr>
                                        <p:cTn id="17" dur="1" fill="hold">
                                          <p:stCondLst>
                                            <p:cond delay="0"/>
                                          </p:stCondLst>
                                        </p:cTn>
                                        <p:tgtEl>
                                          <p:spTgt spid="375817"/>
                                        </p:tgtEl>
                                        <p:attrNameLst>
                                          <p:attrName>style.visibility</p:attrName>
                                        </p:attrNameLst>
                                      </p:cBhvr>
                                      <p:to>
                                        <p:strVal val="visible"/>
                                      </p:to>
                                    </p:set>
                                    <p:animEffect transition="in" filter="wipe(left)">
                                      <p:cBhvr>
                                        <p:cTn id="18" dur="500"/>
                                        <p:tgtEl>
                                          <p:spTgt spid="375817"/>
                                        </p:tgtEl>
                                      </p:cBhvr>
                                    </p:animEffect>
                                  </p:childTnLst>
                                </p:cTn>
                              </p:par>
                            </p:childTnLst>
                          </p:cTn>
                        </p:par>
                        <p:par>
                          <p:cTn id="19" fill="hold" nodeType="afterGroup">
                            <p:stCondLst>
                              <p:cond delay="4000"/>
                            </p:stCondLst>
                            <p:childTnLst>
                              <p:par>
                                <p:cTn id="20" presetID="22" presetClass="entr" presetSubtype="8" fill="hold" grpId="0" nodeType="afterEffect">
                                  <p:stCondLst>
                                    <p:cond delay="0"/>
                                  </p:stCondLst>
                                  <p:childTnLst>
                                    <p:set>
                                      <p:cBhvr>
                                        <p:cTn id="21" dur="1" fill="hold">
                                          <p:stCondLst>
                                            <p:cond delay="0"/>
                                          </p:stCondLst>
                                        </p:cTn>
                                        <p:tgtEl>
                                          <p:spTgt spid="375814"/>
                                        </p:tgtEl>
                                        <p:attrNameLst>
                                          <p:attrName>style.visibility</p:attrName>
                                        </p:attrNameLst>
                                      </p:cBhvr>
                                      <p:to>
                                        <p:strVal val="visible"/>
                                      </p:to>
                                    </p:set>
                                    <p:animEffect transition="in" filter="wipe(left)">
                                      <p:cBhvr>
                                        <p:cTn id="22" dur="500"/>
                                        <p:tgtEl>
                                          <p:spTgt spid="375814"/>
                                        </p:tgtEl>
                                      </p:cBhvr>
                                    </p:animEffect>
                                  </p:childTnLst>
                                </p:cTn>
                              </p:par>
                            </p:childTnLst>
                          </p:cTn>
                        </p:par>
                        <p:par>
                          <p:cTn id="23" fill="hold" nodeType="afterGroup">
                            <p:stCondLst>
                              <p:cond delay="4500"/>
                            </p:stCondLst>
                            <p:childTnLst>
                              <p:par>
                                <p:cTn id="24" presetID="22" presetClass="entr" presetSubtype="8" fill="hold" nodeType="afterEffect">
                                  <p:stCondLst>
                                    <p:cond delay="0"/>
                                  </p:stCondLst>
                                  <p:childTnLst>
                                    <p:set>
                                      <p:cBhvr>
                                        <p:cTn id="25" dur="1" fill="hold">
                                          <p:stCondLst>
                                            <p:cond delay="0"/>
                                          </p:stCondLst>
                                        </p:cTn>
                                        <p:tgtEl>
                                          <p:spTgt spid="375818"/>
                                        </p:tgtEl>
                                        <p:attrNameLst>
                                          <p:attrName>style.visibility</p:attrName>
                                        </p:attrNameLst>
                                      </p:cBhvr>
                                      <p:to>
                                        <p:strVal val="visible"/>
                                      </p:to>
                                    </p:set>
                                    <p:animEffect transition="in" filter="wipe(left)">
                                      <p:cBhvr>
                                        <p:cTn id="26" dur="500"/>
                                        <p:tgtEl>
                                          <p:spTgt spid="375818"/>
                                        </p:tgtEl>
                                      </p:cBhvr>
                                    </p:animEffect>
                                  </p:childTnLst>
                                </p:cTn>
                              </p:par>
                            </p:childTnLst>
                          </p:cTn>
                        </p:par>
                        <p:par>
                          <p:cTn id="27" fill="hold" nodeType="afterGroup">
                            <p:stCondLst>
                              <p:cond delay="5000"/>
                            </p:stCondLst>
                            <p:childTnLst>
                              <p:par>
                                <p:cTn id="28" presetID="22" presetClass="entr" presetSubtype="8" fill="hold" grpId="0" nodeType="afterEffect">
                                  <p:stCondLst>
                                    <p:cond delay="0"/>
                                  </p:stCondLst>
                                  <p:childTnLst>
                                    <p:set>
                                      <p:cBhvr>
                                        <p:cTn id="29" dur="1" fill="hold">
                                          <p:stCondLst>
                                            <p:cond delay="0"/>
                                          </p:stCondLst>
                                        </p:cTn>
                                        <p:tgtEl>
                                          <p:spTgt spid="375815"/>
                                        </p:tgtEl>
                                        <p:attrNameLst>
                                          <p:attrName>style.visibility</p:attrName>
                                        </p:attrNameLst>
                                      </p:cBhvr>
                                      <p:to>
                                        <p:strVal val="visible"/>
                                      </p:to>
                                    </p:set>
                                    <p:animEffect transition="in" filter="wipe(left)">
                                      <p:cBhvr>
                                        <p:cTn id="30" dur="500"/>
                                        <p:tgtEl>
                                          <p:spTgt spid="3758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5813" grpId="0"/>
      <p:bldP spid="375814" grpId="0"/>
      <p:bldP spid="375815" grpId="0"/>
      <p:bldP spid="375819"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7" name="Заголовок 1"/>
          <p:cNvSpPr>
            <a:spLocks noGrp="1"/>
          </p:cNvSpPr>
          <p:nvPr>
            <p:ph type="title"/>
          </p:nvPr>
        </p:nvSpPr>
        <p:spPr>
          <a:xfrm>
            <a:off x="323528" y="188640"/>
            <a:ext cx="6120680" cy="1440160"/>
          </a:xfrm>
          <a:ln>
            <a:miter lim="800000"/>
            <a:headEnd/>
            <a:tailEnd/>
          </a:ln>
        </p:spPr>
        <p:style>
          <a:lnRef idx="1">
            <a:schemeClr val="dk1"/>
          </a:lnRef>
          <a:fillRef idx="2">
            <a:schemeClr val="dk1"/>
          </a:fillRef>
          <a:effectRef idx="1">
            <a:schemeClr val="dk1"/>
          </a:effectRef>
          <a:fontRef idx="minor">
            <a:schemeClr val="dk1"/>
          </a:fontRef>
        </p:style>
        <p:txBody>
          <a:bodyPr>
            <a:scene3d>
              <a:camera prst="orthographicFront">
                <a:rot lat="0" lon="0" rev="0"/>
              </a:camera>
              <a:lightRig rig="contrasting" dir="t">
                <a:rot lat="0" lon="0" rev="4500000"/>
              </a:lightRig>
            </a:scene3d>
            <a:sp3d contourW="6350" prstMaterial="metal">
              <a:bevelT w="127000" h="31750" prst="relaxedInset"/>
              <a:contourClr>
                <a:schemeClr val="accent1">
                  <a:shade val="75000"/>
                </a:schemeClr>
              </a:contourClr>
            </a:sp3d>
          </a:bodyPr>
          <a:lstStyle/>
          <a:p>
            <a:pPr>
              <a:defRPr/>
            </a:pPr>
            <a:r>
              <a:rPr lang="ru-RU" sz="2400" b="1" cap="all" dirty="0">
                <a:ln w="0"/>
                <a:gradFill flip="none">
                  <a:gsLst>
                    <a:gs pos="0">
                      <a:schemeClr val="accent1">
                        <a:tint val="75000"/>
                        <a:shade val="75000"/>
                        <a:satMod val="170000"/>
                      </a:schemeClr>
                    </a:gs>
                    <a:gs pos="49000">
                      <a:schemeClr val="accent1">
                        <a:tint val="88000"/>
                        <a:shade val="65000"/>
                        <a:satMod val="172000"/>
                      </a:schemeClr>
                    </a:gs>
                    <a:gs pos="50000">
                      <a:schemeClr val="accent1">
                        <a:shade val="65000"/>
                        <a:satMod val="130000"/>
                      </a:schemeClr>
                    </a:gs>
                    <a:gs pos="92000">
                      <a:schemeClr val="accent1">
                        <a:shade val="50000"/>
                        <a:satMod val="120000"/>
                      </a:schemeClr>
                    </a:gs>
                    <a:gs pos="100000">
                      <a:schemeClr val="accent1">
                        <a:shade val="48000"/>
                        <a:satMod val="120000"/>
                      </a:schemeClr>
                    </a:gs>
                  </a:gsLst>
                  <a:lin ang="5400000"/>
                </a:gradFill>
                <a:effectLst>
                  <a:reflection blurRad="12700" stA="50000" endPos="50000" dist="5000" dir="5400000" sy="-100000" rotWithShape="0"/>
                </a:effectLst>
                <a:latin typeface="Calibri" charset="0"/>
              </a:rPr>
              <a:t>Признаки прогрессирования болезни</a:t>
            </a:r>
            <a:r>
              <a:rPr lang="en-US" sz="2400" b="1" cap="all" dirty="0">
                <a:ln w="0"/>
                <a:gradFill flip="none">
                  <a:gsLst>
                    <a:gs pos="0">
                      <a:schemeClr val="accent1">
                        <a:tint val="75000"/>
                        <a:shade val="75000"/>
                        <a:satMod val="170000"/>
                      </a:schemeClr>
                    </a:gs>
                    <a:gs pos="49000">
                      <a:schemeClr val="accent1">
                        <a:tint val="88000"/>
                        <a:shade val="65000"/>
                        <a:satMod val="172000"/>
                      </a:schemeClr>
                    </a:gs>
                    <a:gs pos="50000">
                      <a:schemeClr val="accent1">
                        <a:shade val="65000"/>
                        <a:satMod val="130000"/>
                      </a:schemeClr>
                    </a:gs>
                    <a:gs pos="92000">
                      <a:schemeClr val="accent1">
                        <a:shade val="50000"/>
                        <a:satMod val="120000"/>
                      </a:schemeClr>
                    </a:gs>
                    <a:gs pos="100000">
                      <a:schemeClr val="accent1">
                        <a:shade val="48000"/>
                        <a:satMod val="120000"/>
                      </a:schemeClr>
                    </a:gs>
                  </a:gsLst>
                  <a:lin ang="5400000"/>
                </a:gradFill>
                <a:effectLst>
                  <a:reflection blurRad="12700" stA="50000" endPos="50000" dist="5000" dir="5400000" sy="-100000" rotWithShape="0"/>
                </a:effectLst>
                <a:latin typeface="Calibri" charset="0"/>
              </a:rPr>
              <a:t> – </a:t>
            </a:r>
            <a:br>
              <a:rPr lang="ru-RU" sz="2400" b="1" cap="all" dirty="0">
                <a:ln w="0"/>
                <a:gradFill flip="none">
                  <a:gsLst>
                    <a:gs pos="0">
                      <a:schemeClr val="accent1">
                        <a:tint val="75000"/>
                        <a:shade val="75000"/>
                        <a:satMod val="170000"/>
                      </a:schemeClr>
                    </a:gs>
                    <a:gs pos="49000">
                      <a:schemeClr val="accent1">
                        <a:tint val="88000"/>
                        <a:shade val="65000"/>
                        <a:satMod val="172000"/>
                      </a:schemeClr>
                    </a:gs>
                    <a:gs pos="50000">
                      <a:schemeClr val="accent1">
                        <a:shade val="65000"/>
                        <a:satMod val="130000"/>
                      </a:schemeClr>
                    </a:gs>
                    <a:gs pos="92000">
                      <a:schemeClr val="accent1">
                        <a:shade val="50000"/>
                        <a:satMod val="120000"/>
                      </a:schemeClr>
                    </a:gs>
                    <a:gs pos="100000">
                      <a:schemeClr val="accent1">
                        <a:shade val="48000"/>
                        <a:satMod val="120000"/>
                      </a:schemeClr>
                    </a:gs>
                  </a:gsLst>
                  <a:lin ang="5400000"/>
                </a:gradFill>
                <a:effectLst>
                  <a:reflection blurRad="12700" stA="50000" endPos="50000" dist="5000" dir="5400000" sy="-100000" rotWithShape="0"/>
                </a:effectLst>
                <a:latin typeface="Calibri" charset="0"/>
              </a:rPr>
            </a:br>
            <a:r>
              <a:rPr lang="ru-RU" sz="2400" b="1" cap="all" dirty="0">
                <a:ln w="0"/>
                <a:gradFill flip="none">
                  <a:gsLst>
                    <a:gs pos="0">
                      <a:schemeClr val="accent1">
                        <a:tint val="75000"/>
                        <a:shade val="75000"/>
                        <a:satMod val="170000"/>
                      </a:schemeClr>
                    </a:gs>
                    <a:gs pos="49000">
                      <a:schemeClr val="accent1">
                        <a:tint val="88000"/>
                        <a:shade val="65000"/>
                        <a:satMod val="172000"/>
                      </a:schemeClr>
                    </a:gs>
                    <a:gs pos="50000">
                      <a:schemeClr val="accent1">
                        <a:shade val="65000"/>
                        <a:satMod val="130000"/>
                      </a:schemeClr>
                    </a:gs>
                    <a:gs pos="92000">
                      <a:schemeClr val="accent1">
                        <a:shade val="50000"/>
                        <a:satMod val="120000"/>
                      </a:schemeClr>
                    </a:gs>
                    <a:gs pos="100000">
                      <a:schemeClr val="accent1">
                        <a:shade val="48000"/>
                        <a:satMod val="120000"/>
                      </a:schemeClr>
                    </a:gs>
                  </a:gsLst>
                  <a:lin ang="5400000"/>
                </a:gradFill>
                <a:effectLst>
                  <a:reflection blurRad="12700" stA="50000" endPos="50000" dist="5000" dir="5400000" sy="-100000" rotWithShape="0"/>
                </a:effectLst>
                <a:latin typeface="Calibri" charset="0"/>
              </a:rPr>
              <a:t>показания к госпитализации</a:t>
            </a:r>
            <a:br>
              <a:rPr lang="ru-RU" sz="2400" b="1" cap="all" dirty="0">
                <a:ln w="0"/>
                <a:gradFill flip="none">
                  <a:gsLst>
                    <a:gs pos="0">
                      <a:schemeClr val="accent1">
                        <a:tint val="75000"/>
                        <a:shade val="75000"/>
                        <a:satMod val="170000"/>
                      </a:schemeClr>
                    </a:gs>
                    <a:gs pos="49000">
                      <a:schemeClr val="accent1">
                        <a:tint val="88000"/>
                        <a:shade val="65000"/>
                        <a:satMod val="172000"/>
                      </a:schemeClr>
                    </a:gs>
                    <a:gs pos="50000">
                      <a:schemeClr val="accent1">
                        <a:shade val="65000"/>
                        <a:satMod val="130000"/>
                      </a:schemeClr>
                    </a:gs>
                    <a:gs pos="92000">
                      <a:schemeClr val="accent1">
                        <a:shade val="50000"/>
                        <a:satMod val="120000"/>
                      </a:schemeClr>
                    </a:gs>
                    <a:gs pos="100000">
                      <a:schemeClr val="accent1">
                        <a:shade val="48000"/>
                        <a:satMod val="120000"/>
                      </a:schemeClr>
                    </a:gs>
                  </a:gsLst>
                  <a:lin ang="5400000"/>
                </a:gradFill>
                <a:effectLst>
                  <a:reflection blurRad="12700" stA="50000" endPos="50000" dist="5000" dir="5400000" sy="-100000" rotWithShape="0"/>
                </a:effectLst>
                <a:latin typeface="Calibri" charset="0"/>
              </a:rPr>
            </a:br>
            <a:endParaRPr lang="en-US" sz="2400" b="1" cap="all" dirty="0">
              <a:ln w="0"/>
              <a:gradFill flip="none">
                <a:gsLst>
                  <a:gs pos="0">
                    <a:schemeClr val="accent1">
                      <a:tint val="75000"/>
                      <a:shade val="75000"/>
                      <a:satMod val="170000"/>
                    </a:schemeClr>
                  </a:gs>
                  <a:gs pos="49000">
                    <a:schemeClr val="accent1">
                      <a:tint val="88000"/>
                      <a:shade val="65000"/>
                      <a:satMod val="172000"/>
                    </a:schemeClr>
                  </a:gs>
                  <a:gs pos="50000">
                    <a:schemeClr val="accent1">
                      <a:shade val="65000"/>
                      <a:satMod val="130000"/>
                    </a:schemeClr>
                  </a:gs>
                  <a:gs pos="92000">
                    <a:schemeClr val="accent1">
                      <a:shade val="50000"/>
                      <a:satMod val="120000"/>
                    </a:schemeClr>
                  </a:gs>
                  <a:gs pos="100000">
                    <a:schemeClr val="accent1">
                      <a:shade val="48000"/>
                      <a:satMod val="120000"/>
                    </a:schemeClr>
                  </a:gs>
                </a:gsLst>
                <a:lin ang="5400000"/>
              </a:gradFill>
              <a:effectLst>
                <a:reflection blurRad="12700" stA="50000" endPos="50000" dist="5000" dir="5400000" sy="-100000" rotWithShape="0"/>
              </a:effectLst>
              <a:latin typeface="Calibri" charset="0"/>
            </a:endParaRPr>
          </a:p>
        </p:txBody>
      </p:sp>
      <p:sp>
        <p:nvSpPr>
          <p:cNvPr id="4" name="Rounded Rectangle 7"/>
          <p:cNvSpPr>
            <a:spLocks noChangeArrowheads="1"/>
          </p:cNvSpPr>
          <p:nvPr/>
        </p:nvSpPr>
        <p:spPr bwMode="auto">
          <a:xfrm>
            <a:off x="467544" y="1988840"/>
            <a:ext cx="8424936" cy="4176464"/>
          </a:xfrm>
          <a:prstGeom prst="roundRect">
            <a:avLst>
              <a:gd name="adj" fmla="val 16667"/>
            </a:avLst>
          </a:prstGeom>
          <a:gradFill flip="none" rotWithShape="1">
            <a:gsLst>
              <a:gs pos="0">
                <a:schemeClr val="accent1">
                  <a:lumMod val="50000"/>
                </a:schemeClr>
              </a:gs>
              <a:gs pos="68000">
                <a:schemeClr val="accent1">
                  <a:tint val="86000"/>
                  <a:satMod val="115000"/>
                </a:schemeClr>
              </a:gs>
              <a:gs pos="100000">
                <a:schemeClr val="accent1">
                  <a:tint val="50000"/>
                  <a:satMod val="150000"/>
                </a:schemeClr>
              </a:gs>
            </a:gsLst>
            <a:path path="circle">
              <a:fillToRect t="100000" r="100000"/>
            </a:path>
            <a:tileRect l="-100000" b="-100000"/>
          </a:gradFill>
          <a:ln>
            <a:headEnd/>
            <a:tailEnd/>
          </a:ln>
        </p:spPr>
        <p:style>
          <a:lnRef idx="1">
            <a:schemeClr val="accent1"/>
          </a:lnRef>
          <a:fillRef idx="3">
            <a:schemeClr val="accent1"/>
          </a:fillRef>
          <a:effectRef idx="2">
            <a:schemeClr val="accent1"/>
          </a:effectRef>
          <a:fontRef idx="minor">
            <a:schemeClr val="lt1"/>
          </a:fontRef>
        </p:style>
        <p:txBody>
          <a:bodyPr anchor="ctr"/>
          <a:lstStyle>
            <a:lvl1pPr eaLnBrk="0" hangingPunct="0">
              <a:defRPr>
                <a:solidFill>
                  <a:schemeClr val="tx1"/>
                </a:solidFill>
                <a:latin typeface="Arial" charset="0"/>
                <a:ea typeface="ＭＳ Ｐゴシック" charset="0"/>
                <a:cs typeface="ＭＳ Ｐゴシック"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eaLnBrk="1" hangingPunct="1">
              <a:defRPr/>
            </a:pPr>
            <a:endParaRPr lang="ru-RU" sz="1800" b="1" dirty="0">
              <a:solidFill>
                <a:srgbClr val="FFFFFF"/>
              </a:solidFill>
              <a:latin typeface="Constantia" charset="0"/>
            </a:endParaRPr>
          </a:p>
          <a:p>
            <a:pPr marL="342900" indent="-342900">
              <a:buFont typeface="Arial"/>
              <a:buChar char="•"/>
              <a:defRPr/>
            </a:pPr>
            <a:r>
              <a:rPr lang="ru-RU" sz="2000" b="1" dirty="0">
                <a:solidFill>
                  <a:srgbClr val="FFFF00"/>
                </a:solidFill>
              </a:rPr>
              <a:t>Стойкая высокая температура тела и другие симптомы в течение более трех суток без признаков улучшения</a:t>
            </a:r>
            <a:r>
              <a:rPr lang="en-US" sz="2000" b="1" dirty="0">
                <a:solidFill>
                  <a:srgbClr val="FFFF00"/>
                </a:solidFill>
              </a:rPr>
              <a:t>;</a:t>
            </a:r>
          </a:p>
          <a:p>
            <a:pPr marL="342900" indent="-342900">
              <a:buFont typeface="Arial"/>
              <a:buChar char="•"/>
              <a:defRPr/>
            </a:pPr>
            <a:r>
              <a:rPr lang="ru-RU" sz="2000" dirty="0">
                <a:solidFill>
                  <a:schemeClr val="bg1"/>
                </a:solidFill>
              </a:rPr>
              <a:t>Снижение активности, головокружение, снижение диуреза</a:t>
            </a:r>
            <a:r>
              <a:rPr lang="en-US" sz="2000" dirty="0">
                <a:solidFill>
                  <a:schemeClr val="bg1"/>
                </a:solidFill>
              </a:rPr>
              <a:t>;</a:t>
            </a:r>
          </a:p>
          <a:p>
            <a:pPr marL="342900" indent="-342900">
              <a:buFont typeface="Arial"/>
              <a:buChar char="•"/>
              <a:defRPr/>
            </a:pPr>
            <a:r>
              <a:rPr lang="ru-RU" sz="2000" dirty="0">
                <a:solidFill>
                  <a:schemeClr val="bg1"/>
                </a:solidFill>
              </a:rPr>
              <a:t>Усиливающееся затруднение дыхания, цианоз, окрашенная мокрота, боль в груди</a:t>
            </a:r>
            <a:r>
              <a:rPr lang="en-US" sz="2000" dirty="0">
                <a:solidFill>
                  <a:schemeClr val="bg1"/>
                </a:solidFill>
              </a:rPr>
              <a:t>;</a:t>
            </a:r>
          </a:p>
          <a:p>
            <a:pPr marL="342900" indent="-342900">
              <a:buFont typeface="Arial"/>
              <a:buChar char="•"/>
              <a:defRPr/>
            </a:pPr>
            <a:r>
              <a:rPr lang="en-US" sz="2000" dirty="0">
                <a:solidFill>
                  <a:schemeClr val="bg1"/>
                </a:solidFill>
              </a:rPr>
              <a:t>C</a:t>
            </a:r>
            <a:r>
              <a:rPr lang="ru-RU" sz="2000" dirty="0">
                <a:solidFill>
                  <a:schemeClr val="bg1"/>
                </a:solidFill>
              </a:rPr>
              <a:t>ильная слабость, судороги</a:t>
            </a:r>
            <a:r>
              <a:rPr lang="en-US" sz="2000" dirty="0">
                <a:solidFill>
                  <a:schemeClr val="bg1"/>
                </a:solidFill>
              </a:rPr>
              <a:t>, c</a:t>
            </a:r>
            <a:r>
              <a:rPr lang="ru-RU" sz="2000" dirty="0">
                <a:solidFill>
                  <a:schemeClr val="bg1"/>
                </a:solidFill>
              </a:rPr>
              <a:t>путанность сознания, заторможенность</a:t>
            </a:r>
            <a:endParaRPr lang="en-US" sz="2000" dirty="0">
              <a:solidFill>
                <a:schemeClr val="bg1"/>
              </a:solidFill>
            </a:endParaRPr>
          </a:p>
        </p:txBody>
      </p:sp>
      <p:sp>
        <p:nvSpPr>
          <p:cNvPr id="5" name="Прямоугольник 4"/>
          <p:cNvSpPr/>
          <p:nvPr/>
        </p:nvSpPr>
        <p:spPr>
          <a:xfrm>
            <a:off x="468313" y="6381750"/>
            <a:ext cx="7343775" cy="307975"/>
          </a:xfrm>
          <a:prstGeom prst="rect">
            <a:avLst/>
          </a:prstGeom>
        </p:spPr>
        <p:txBody>
          <a:bodyPr>
            <a:spAutoFit/>
          </a:bodyPr>
          <a:lstStyle/>
          <a:p>
            <a:pPr>
              <a:defRPr/>
            </a:pPr>
            <a:r>
              <a:rPr lang="en-US" sz="1400" dirty="0">
                <a:solidFill>
                  <a:schemeClr val="tx1">
                    <a:lumMod val="95000"/>
                    <a:lumOff val="5000"/>
                  </a:schemeClr>
                </a:solidFill>
                <a:latin typeface="Arial" pitchFamily="34" charset="0"/>
                <a:ea typeface="ＭＳ Ｐゴシック" charset="-128"/>
                <a:cs typeface="+mn-cs"/>
              </a:rPr>
              <a:t>Global Influenza Program, training package, 2012</a:t>
            </a:r>
            <a:r>
              <a:rPr lang="ru-RU" sz="1400" dirty="0">
                <a:solidFill>
                  <a:schemeClr val="tx1">
                    <a:lumMod val="95000"/>
                    <a:lumOff val="5000"/>
                  </a:schemeClr>
                </a:solidFill>
                <a:latin typeface="Arial" pitchFamily="34" charset="0"/>
                <a:ea typeface="ＭＳ Ｐゴシック" charset="-128"/>
                <a:cs typeface="+mn-cs"/>
              </a:rPr>
              <a:t>-2019</a:t>
            </a:r>
            <a:endParaRPr lang="ru-RU" sz="1800" dirty="0">
              <a:latin typeface="Arial" pitchFamily="34" charset="0"/>
              <a:ea typeface="ＭＳ Ｐゴシック" charset="-128"/>
              <a:cs typeface="+mn-cs"/>
            </a:endParaRPr>
          </a:p>
        </p:txBody>
      </p:sp>
      <p:pic>
        <p:nvPicPr>
          <p:cNvPr id="32774" name="Picture 1"/>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6948488" y="0"/>
            <a:ext cx="2222500" cy="159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1433736921"/>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0" y="0"/>
            <a:ext cx="9140526" cy="6858000"/>
          </a:xfrm>
          <a:prstGeom prst="rect">
            <a:avLst/>
          </a:prstGeom>
        </p:spPr>
      </p:pic>
    </p:spTree>
    <p:extLst>
      <p:ext uri="{BB962C8B-B14F-4D97-AF65-F5344CB8AC3E}">
        <p14:creationId xmlns:p14="http://schemas.microsoft.com/office/powerpoint/2010/main" val="3105913210"/>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107504" y="1484784"/>
            <a:ext cx="8856984" cy="4387850"/>
          </a:xfrm>
        </p:spPr>
        <p:txBody>
          <a:bodyPr/>
          <a:lstStyle/>
          <a:p>
            <a:pPr marL="0" indent="0">
              <a:buFont typeface="Wingdings 2" charset="0"/>
              <a:buNone/>
              <a:defRPr/>
            </a:pPr>
            <a:r>
              <a:rPr lang="ru-RU" sz="2400" dirty="0"/>
              <a:t>Результаты </a:t>
            </a:r>
            <a:r>
              <a:rPr lang="ru-RU" sz="2400" dirty="0" err="1"/>
              <a:t>пульсоксиметрии</a:t>
            </a:r>
            <a:r>
              <a:rPr lang="ru-RU" sz="2400" dirty="0"/>
              <a:t> могут быть недостоверны если:</a:t>
            </a:r>
            <a:endParaRPr lang="en-US" sz="2400" dirty="0"/>
          </a:p>
          <a:p>
            <a:pPr>
              <a:buFont typeface="Wingdings 2" pitchFamily="18" charset="2"/>
              <a:buChar char=""/>
              <a:defRPr/>
            </a:pPr>
            <a:r>
              <a:rPr lang="en-US" sz="2400" dirty="0" err="1"/>
              <a:t>Значительное</a:t>
            </a:r>
            <a:r>
              <a:rPr lang="en-US" sz="2400" dirty="0"/>
              <a:t> </a:t>
            </a:r>
            <a:r>
              <a:rPr lang="en-US" sz="2400" dirty="0" err="1"/>
              <a:t>снижение</a:t>
            </a:r>
            <a:r>
              <a:rPr lang="en-US" sz="2400" dirty="0"/>
              <a:t> </a:t>
            </a:r>
            <a:r>
              <a:rPr lang="en-US" sz="2400" dirty="0" err="1"/>
              <a:t>перфузии</a:t>
            </a:r>
            <a:r>
              <a:rPr lang="en-US" sz="2400" dirty="0"/>
              <a:t> </a:t>
            </a:r>
            <a:r>
              <a:rPr lang="en-US" sz="2400" dirty="0" err="1"/>
              <a:t>периферических</a:t>
            </a:r>
            <a:r>
              <a:rPr lang="en-US" sz="2400" dirty="0"/>
              <a:t> </a:t>
            </a:r>
            <a:r>
              <a:rPr lang="en-US" sz="2400" dirty="0" err="1"/>
              <a:t>тканей</a:t>
            </a:r>
            <a:r>
              <a:rPr lang="en-US" sz="2400" dirty="0"/>
              <a:t> (</a:t>
            </a:r>
            <a:r>
              <a:rPr lang="en-US" sz="2400" dirty="0" err="1"/>
              <a:t>шок</a:t>
            </a:r>
            <a:r>
              <a:rPr lang="en-US" sz="2400" dirty="0"/>
              <a:t>, </a:t>
            </a:r>
            <a:r>
              <a:rPr lang="en-US" sz="2400" dirty="0" err="1"/>
              <a:t>гипотермия</a:t>
            </a:r>
            <a:r>
              <a:rPr lang="en-US" sz="2400" dirty="0"/>
              <a:t>, </a:t>
            </a:r>
            <a:r>
              <a:rPr lang="en-US" sz="2400" dirty="0" err="1"/>
              <a:t>гиповолемия</a:t>
            </a:r>
            <a:r>
              <a:rPr lang="en-US" sz="2400" dirty="0"/>
              <a:t>);</a:t>
            </a:r>
          </a:p>
          <a:p>
            <a:pPr>
              <a:buFont typeface="Wingdings 2" pitchFamily="18" charset="2"/>
              <a:buChar char=""/>
              <a:defRPr/>
            </a:pPr>
            <a:r>
              <a:rPr lang="ru-RU" sz="2400" dirty="0"/>
              <a:t>Анемии</a:t>
            </a:r>
            <a:r>
              <a:rPr lang="en-US" sz="2400" dirty="0"/>
              <a:t>;</a:t>
            </a:r>
          </a:p>
          <a:p>
            <a:pPr>
              <a:buFont typeface="Wingdings 2" pitchFamily="18" charset="2"/>
              <a:buChar char=""/>
              <a:defRPr/>
            </a:pPr>
            <a:r>
              <a:rPr lang="ru-RU" sz="2400" dirty="0"/>
              <a:t>При образовании в крови патологического гемоглобина (карбоксигемоглобин, метгемоглобин)</a:t>
            </a:r>
            <a:r>
              <a:rPr lang="en-US" sz="2400" dirty="0"/>
              <a:t>;</a:t>
            </a:r>
          </a:p>
          <a:p>
            <a:pPr>
              <a:buFont typeface="Wingdings 2" pitchFamily="18" charset="2"/>
              <a:buChar char=""/>
              <a:defRPr/>
            </a:pPr>
            <a:r>
              <a:rPr lang="ru-RU" sz="2400" dirty="0"/>
              <a:t>Аритмиях;</a:t>
            </a:r>
          </a:p>
          <a:p>
            <a:pPr>
              <a:buFont typeface="Wingdings 2" pitchFamily="18" charset="2"/>
              <a:buChar char=""/>
              <a:defRPr/>
            </a:pPr>
            <a:r>
              <a:rPr lang="ru-RU" sz="2400" dirty="0" err="1"/>
              <a:t>Трикуспидальной</a:t>
            </a:r>
            <a:r>
              <a:rPr lang="ru-RU" sz="2400" dirty="0"/>
              <a:t> </a:t>
            </a:r>
            <a:r>
              <a:rPr lang="ru-RU" sz="2400" dirty="0" err="1"/>
              <a:t>регургитации</a:t>
            </a:r>
            <a:endParaRPr lang="ru-RU" sz="2000" dirty="0"/>
          </a:p>
          <a:p>
            <a:pPr marL="342295" lvl="1" indent="-342295"/>
            <a:r>
              <a:rPr lang="ru-RU" altLang="en-US" dirty="0">
                <a:solidFill>
                  <a:srgbClr val="19194D"/>
                </a:solidFill>
                <a:ea typeface="MS PGothic" pitchFamily="34" charset="-128"/>
              </a:rPr>
              <a:t>в</a:t>
            </a:r>
            <a:r>
              <a:rPr lang="en-US" altLang="en-US" dirty="0">
                <a:solidFill>
                  <a:srgbClr val="19194D"/>
                </a:solidFill>
                <a:ea typeface="MS PGothic" pitchFamily="34" charset="-128"/>
              </a:rPr>
              <a:t> </a:t>
            </a:r>
            <a:r>
              <a:rPr lang="en-US" altLang="en-US" dirty="0" err="1">
                <a:solidFill>
                  <a:srgbClr val="19194D"/>
                </a:solidFill>
                <a:ea typeface="MS PGothic" pitchFamily="34" charset="-128"/>
              </a:rPr>
              <a:t>норме</a:t>
            </a:r>
            <a:r>
              <a:rPr lang="en-US" altLang="en-US" dirty="0">
                <a:solidFill>
                  <a:srgbClr val="19194D"/>
                </a:solidFill>
                <a:ea typeface="MS PGothic" pitchFamily="34" charset="-128"/>
              </a:rPr>
              <a:t> </a:t>
            </a:r>
            <a:r>
              <a:rPr lang="en-US" altLang="en-US" dirty="0" err="1">
                <a:solidFill>
                  <a:srgbClr val="19194D"/>
                </a:solidFill>
                <a:ea typeface="MS PGothic" pitchFamily="34" charset="-128"/>
              </a:rPr>
              <a:t>насыщение</a:t>
            </a:r>
            <a:r>
              <a:rPr lang="en-US" altLang="en-US" dirty="0">
                <a:solidFill>
                  <a:srgbClr val="19194D"/>
                </a:solidFill>
                <a:ea typeface="MS PGothic" pitchFamily="34" charset="-128"/>
              </a:rPr>
              <a:t> </a:t>
            </a:r>
            <a:r>
              <a:rPr lang="en-US" altLang="en-US" dirty="0" err="1">
                <a:solidFill>
                  <a:srgbClr val="19194D"/>
                </a:solidFill>
                <a:ea typeface="MS PGothic" pitchFamily="34" charset="-128"/>
              </a:rPr>
              <a:t>крови</a:t>
            </a:r>
            <a:r>
              <a:rPr lang="en-US" altLang="en-US" dirty="0">
                <a:solidFill>
                  <a:srgbClr val="19194D"/>
                </a:solidFill>
                <a:ea typeface="MS PGothic" pitchFamily="34" charset="-128"/>
              </a:rPr>
              <a:t> О</a:t>
            </a:r>
            <a:r>
              <a:rPr lang="en-US" altLang="en-US" baseline="-25000" dirty="0">
                <a:solidFill>
                  <a:srgbClr val="19194D"/>
                </a:solidFill>
                <a:ea typeface="MS PGothic" pitchFamily="34" charset="-128"/>
              </a:rPr>
              <a:t>2 </a:t>
            </a:r>
            <a:r>
              <a:rPr lang="en-US" altLang="en-US" dirty="0">
                <a:solidFill>
                  <a:srgbClr val="19194D"/>
                </a:solidFill>
                <a:ea typeface="MS PGothic" pitchFamily="34" charset="-128"/>
              </a:rPr>
              <a:t>= 98%</a:t>
            </a:r>
            <a:r>
              <a:rPr lang="ru-RU" altLang="en-US" dirty="0">
                <a:solidFill>
                  <a:srgbClr val="19194D"/>
                </a:solidFill>
                <a:ea typeface="MS PGothic" pitchFamily="34" charset="-128"/>
              </a:rPr>
              <a:t>-100%</a:t>
            </a:r>
            <a:r>
              <a:rPr lang="en-US" altLang="en-US" dirty="0">
                <a:solidFill>
                  <a:srgbClr val="19194D"/>
                </a:solidFill>
                <a:ea typeface="MS PGothic" pitchFamily="34" charset="-128"/>
              </a:rPr>
              <a:t> (</a:t>
            </a:r>
            <a:r>
              <a:rPr lang="ru-RU" altLang="en-US" dirty="0">
                <a:solidFill>
                  <a:srgbClr val="19194D"/>
                </a:solidFill>
                <a:ea typeface="MS PGothic" pitchFamily="34" charset="-128"/>
              </a:rPr>
              <a:t>на уровне моря</a:t>
            </a:r>
            <a:r>
              <a:rPr lang="en-US" altLang="en-US" dirty="0">
                <a:solidFill>
                  <a:srgbClr val="19194D"/>
                </a:solidFill>
                <a:ea typeface="MS PGothic" pitchFamily="34" charset="-128"/>
              </a:rPr>
              <a:t>) </a:t>
            </a:r>
          </a:p>
          <a:p>
            <a:pPr marL="342295" lvl="1" indent="-342295"/>
            <a:r>
              <a:rPr lang="en-US" altLang="en-US" dirty="0">
                <a:solidFill>
                  <a:srgbClr val="000090"/>
                </a:solidFill>
                <a:ea typeface="MS PGothic" pitchFamily="34" charset="-128"/>
              </a:rPr>
              <a:t>SpO2 &lt;9</a:t>
            </a:r>
            <a:r>
              <a:rPr lang="ru-RU" altLang="en-US" dirty="0">
                <a:solidFill>
                  <a:srgbClr val="000090"/>
                </a:solidFill>
                <a:ea typeface="MS PGothic" pitchFamily="34" charset="-128"/>
              </a:rPr>
              <a:t>5-96</a:t>
            </a:r>
            <a:r>
              <a:rPr lang="en-US" altLang="en-US" dirty="0">
                <a:solidFill>
                  <a:srgbClr val="000090"/>
                </a:solidFill>
                <a:ea typeface="MS PGothic" pitchFamily="34" charset="-128"/>
              </a:rPr>
              <a:t>% - </a:t>
            </a:r>
            <a:r>
              <a:rPr lang="ru-RU" altLang="en-US" dirty="0">
                <a:solidFill>
                  <a:srgbClr val="000090"/>
                </a:solidFill>
                <a:ea typeface="MS PGothic" pitchFamily="34" charset="-128"/>
              </a:rPr>
              <a:t>необходима госпитализация!</a:t>
            </a:r>
          </a:p>
          <a:p>
            <a:pPr marL="342295" lvl="1" indent="-342295"/>
            <a:r>
              <a:rPr lang="en-US" altLang="en-US" dirty="0">
                <a:solidFill>
                  <a:srgbClr val="000090"/>
                </a:solidFill>
                <a:ea typeface="MS PGothic" pitchFamily="34" charset="-128"/>
              </a:rPr>
              <a:t>SpO2&lt;90% - </a:t>
            </a:r>
            <a:r>
              <a:rPr lang="ru-RU" altLang="en-US" dirty="0">
                <a:solidFill>
                  <a:srgbClr val="000090"/>
                </a:solidFill>
                <a:ea typeface="MS PGothic" pitchFamily="34" charset="-128"/>
              </a:rPr>
              <a:t>необходима </a:t>
            </a:r>
            <a:r>
              <a:rPr lang="ru-RU" altLang="en-US" dirty="0" err="1">
                <a:solidFill>
                  <a:srgbClr val="000090"/>
                </a:solidFill>
                <a:ea typeface="MS PGothic" pitchFamily="34" charset="-128"/>
              </a:rPr>
              <a:t>оксигенация</a:t>
            </a:r>
            <a:r>
              <a:rPr lang="ru-RU" altLang="en-US" dirty="0">
                <a:solidFill>
                  <a:srgbClr val="000090"/>
                </a:solidFill>
                <a:ea typeface="MS PGothic" pitchFamily="34" charset="-128"/>
              </a:rPr>
              <a:t> </a:t>
            </a:r>
          </a:p>
          <a:p>
            <a:pPr marL="342295" lvl="1" indent="-342295"/>
            <a:r>
              <a:rPr lang="ru-RU" altLang="en-US" dirty="0">
                <a:solidFill>
                  <a:srgbClr val="000090"/>
                </a:solidFill>
                <a:ea typeface="MS PGothic" pitchFamily="34" charset="-128"/>
              </a:rPr>
              <a:t>У беременных  </a:t>
            </a:r>
            <a:r>
              <a:rPr lang="ru-RU" altLang="en-US" dirty="0" err="1">
                <a:solidFill>
                  <a:srgbClr val="000090"/>
                </a:solidFill>
                <a:ea typeface="MS PGothic" pitchFamily="34" charset="-128"/>
              </a:rPr>
              <a:t>оксигенацию</a:t>
            </a:r>
            <a:r>
              <a:rPr lang="ru-RU" altLang="en-US" dirty="0">
                <a:solidFill>
                  <a:srgbClr val="000090"/>
                </a:solidFill>
                <a:ea typeface="MS PGothic" pitchFamily="34" charset="-128"/>
              </a:rPr>
              <a:t> начинают при   </a:t>
            </a:r>
            <a:r>
              <a:rPr lang="en-US" altLang="en-US" dirty="0">
                <a:solidFill>
                  <a:srgbClr val="000090"/>
                </a:solidFill>
                <a:ea typeface="MS PGothic" pitchFamily="34" charset="-128"/>
              </a:rPr>
              <a:t>SpO2&lt;</a:t>
            </a:r>
            <a:r>
              <a:rPr lang="ru-RU" dirty="0">
                <a:solidFill>
                  <a:srgbClr val="000090"/>
                </a:solidFill>
                <a:ea typeface="MS PGothic" pitchFamily="34" charset="-128"/>
              </a:rPr>
              <a:t>92-95%</a:t>
            </a:r>
            <a:r>
              <a:rPr lang="ru-RU" dirty="0"/>
              <a:t>. </a:t>
            </a:r>
            <a:endParaRPr lang="en-US" altLang="en-US" dirty="0">
              <a:solidFill>
                <a:srgbClr val="000090"/>
              </a:solidFill>
              <a:ea typeface="MS PGothic" pitchFamily="34" charset="-128"/>
            </a:endParaRPr>
          </a:p>
          <a:p>
            <a:pPr>
              <a:buFont typeface="Wingdings 2" pitchFamily="18" charset="2"/>
              <a:buChar char=""/>
              <a:defRPr/>
            </a:pPr>
            <a:endParaRPr lang="ru-RU" sz="2000" dirty="0">
              <a:solidFill>
                <a:srgbClr val="000090"/>
              </a:solidFill>
            </a:endParaRPr>
          </a:p>
          <a:p>
            <a:pPr marL="0" indent="0">
              <a:buFont typeface="Wingdings 2" charset="0"/>
              <a:buNone/>
              <a:defRPr/>
            </a:pPr>
            <a:endParaRPr lang="en-US" dirty="0"/>
          </a:p>
        </p:txBody>
      </p:sp>
      <p:sp>
        <p:nvSpPr>
          <p:cNvPr id="5" name="Заголовок 1"/>
          <p:cNvSpPr txBox="1">
            <a:spLocks/>
          </p:cNvSpPr>
          <p:nvPr/>
        </p:nvSpPr>
        <p:spPr bwMode="auto">
          <a:xfrm>
            <a:off x="23865" y="0"/>
            <a:ext cx="9144000" cy="908720"/>
          </a:xfrm>
          <a:prstGeom prst="rect">
            <a:avLst/>
          </a:prstGeom>
          <a:extLst>
            <a:ext uri="{FAA26D3D-D897-4be2-8F04-BA451C77F1D7}">
              <ma14:placeholderFlag xmlns:ma14="http://schemas.microsoft.com/office/mac/drawingml/2011/main" xmlns="" val="1"/>
            </a:ext>
          </a:extLst>
        </p:spPr>
        <p:style>
          <a:lnRef idx="1">
            <a:schemeClr val="accent2"/>
          </a:lnRef>
          <a:fillRef idx="2">
            <a:schemeClr val="accent2"/>
          </a:fillRef>
          <a:effectRef idx="1">
            <a:schemeClr val="accent2"/>
          </a:effectRef>
          <a:fontRef idx="minor">
            <a:schemeClr val="dk1"/>
          </a:fontRef>
        </p:style>
        <p:txBody>
          <a:bodyPr lIns="0" rIns="0" bIns="0" anchor="ctr"/>
          <a:lstStyle>
            <a:lvl1pPr algn="l" rtl="0" eaLnBrk="0" fontAlgn="base" hangingPunct="0">
              <a:spcBef>
                <a:spcPct val="0"/>
              </a:spcBef>
              <a:spcAft>
                <a:spcPct val="0"/>
              </a:spcAft>
              <a:defRPr sz="2800" b="1" kern="1200">
                <a:solidFill>
                  <a:schemeClr val="bg1"/>
                </a:solidFill>
                <a:latin typeface="+mn-lt"/>
                <a:ea typeface="+mn-ea"/>
                <a:cs typeface="+mn-cs"/>
              </a:defRPr>
            </a:lvl1pPr>
            <a:lvl2pPr algn="l" rtl="0" eaLnBrk="0" fontAlgn="base" hangingPunct="0">
              <a:spcBef>
                <a:spcPct val="0"/>
              </a:spcBef>
              <a:spcAft>
                <a:spcPct val="0"/>
              </a:spcAft>
              <a:defRPr sz="5000">
                <a:solidFill>
                  <a:schemeClr val="dk1"/>
                </a:solidFill>
                <a:latin typeface="+mn-lt"/>
                <a:ea typeface="+mn-ea"/>
                <a:cs typeface="+mn-cs"/>
              </a:defRPr>
            </a:lvl2pPr>
            <a:lvl3pPr algn="l" rtl="0" eaLnBrk="0" fontAlgn="base" hangingPunct="0">
              <a:spcBef>
                <a:spcPct val="0"/>
              </a:spcBef>
              <a:spcAft>
                <a:spcPct val="0"/>
              </a:spcAft>
              <a:defRPr sz="5000">
                <a:solidFill>
                  <a:schemeClr val="dk1"/>
                </a:solidFill>
                <a:latin typeface="+mn-lt"/>
                <a:ea typeface="+mn-ea"/>
                <a:cs typeface="+mn-cs"/>
              </a:defRPr>
            </a:lvl3pPr>
            <a:lvl4pPr algn="l" rtl="0" eaLnBrk="0" fontAlgn="base" hangingPunct="0">
              <a:spcBef>
                <a:spcPct val="0"/>
              </a:spcBef>
              <a:spcAft>
                <a:spcPct val="0"/>
              </a:spcAft>
              <a:defRPr sz="5000">
                <a:solidFill>
                  <a:schemeClr val="dk1"/>
                </a:solidFill>
                <a:latin typeface="+mn-lt"/>
                <a:ea typeface="+mn-ea"/>
                <a:cs typeface="+mn-cs"/>
              </a:defRPr>
            </a:lvl4pPr>
            <a:lvl5pPr algn="l" rtl="0" eaLnBrk="0" fontAlgn="base" hangingPunct="0">
              <a:spcBef>
                <a:spcPct val="0"/>
              </a:spcBef>
              <a:spcAft>
                <a:spcPct val="0"/>
              </a:spcAft>
              <a:defRPr sz="5000">
                <a:solidFill>
                  <a:schemeClr val="dk1"/>
                </a:solidFill>
                <a:latin typeface="+mn-lt"/>
                <a:ea typeface="+mn-ea"/>
                <a:cs typeface="+mn-cs"/>
              </a:defRPr>
            </a:lvl5pPr>
            <a:lvl6pPr marL="457200" algn="l" rtl="0" fontAlgn="base">
              <a:spcBef>
                <a:spcPct val="0"/>
              </a:spcBef>
              <a:spcAft>
                <a:spcPct val="0"/>
              </a:spcAft>
              <a:defRPr sz="5000">
                <a:solidFill>
                  <a:schemeClr val="dk1"/>
                </a:solidFill>
                <a:latin typeface="+mn-lt"/>
                <a:ea typeface="+mn-ea"/>
                <a:cs typeface="+mn-cs"/>
              </a:defRPr>
            </a:lvl6pPr>
            <a:lvl7pPr marL="914400" algn="l" rtl="0" fontAlgn="base">
              <a:spcBef>
                <a:spcPct val="0"/>
              </a:spcBef>
              <a:spcAft>
                <a:spcPct val="0"/>
              </a:spcAft>
              <a:defRPr sz="5000">
                <a:solidFill>
                  <a:schemeClr val="dk1"/>
                </a:solidFill>
                <a:latin typeface="+mn-lt"/>
                <a:ea typeface="+mn-ea"/>
                <a:cs typeface="+mn-cs"/>
              </a:defRPr>
            </a:lvl7pPr>
            <a:lvl8pPr marL="1371600" algn="l" rtl="0" fontAlgn="base">
              <a:spcBef>
                <a:spcPct val="0"/>
              </a:spcBef>
              <a:spcAft>
                <a:spcPct val="0"/>
              </a:spcAft>
              <a:defRPr sz="5000">
                <a:solidFill>
                  <a:schemeClr val="dk1"/>
                </a:solidFill>
                <a:latin typeface="+mn-lt"/>
                <a:ea typeface="+mn-ea"/>
                <a:cs typeface="+mn-cs"/>
              </a:defRPr>
            </a:lvl8pPr>
            <a:lvl9pPr marL="1828800" algn="l" rtl="0" fontAlgn="base">
              <a:spcBef>
                <a:spcPct val="0"/>
              </a:spcBef>
              <a:spcAft>
                <a:spcPct val="0"/>
              </a:spcAft>
              <a:defRPr sz="5000">
                <a:solidFill>
                  <a:schemeClr val="dk1"/>
                </a:solidFill>
                <a:latin typeface="+mn-lt"/>
                <a:ea typeface="+mn-ea"/>
                <a:cs typeface="+mn-cs"/>
              </a:defRPr>
            </a:lvl9pPr>
          </a:lstStyle>
          <a:p>
            <a:pPr algn="ctr">
              <a:defRPr/>
            </a:pPr>
            <a:r>
              <a:rPr lang="ru-RU" dirty="0" err="1">
                <a:solidFill>
                  <a:srgbClr val="0000FF"/>
                </a:solidFill>
                <a:cs typeface="Bauhaus 93"/>
              </a:rPr>
              <a:t>Пульсоксиметрия</a:t>
            </a:r>
            <a:r>
              <a:rPr lang="ru-RU" dirty="0">
                <a:solidFill>
                  <a:srgbClr val="0000FF"/>
                </a:solidFill>
                <a:cs typeface="Bauhaus 93"/>
              </a:rPr>
              <a:t>:</a:t>
            </a:r>
            <a:r>
              <a:rPr lang="en-US" dirty="0">
                <a:solidFill>
                  <a:srgbClr val="0000FF"/>
                </a:solidFill>
                <a:cs typeface="Bauhaus 93"/>
              </a:rPr>
              <a:t> </a:t>
            </a:r>
            <a:r>
              <a:rPr lang="ru-RU" dirty="0">
                <a:solidFill>
                  <a:srgbClr val="0000FF"/>
                </a:solidFill>
                <a:cs typeface="Bauhaus 93"/>
              </a:rPr>
              <a:t>ограничения</a:t>
            </a:r>
            <a:endParaRPr lang="ru-RU" dirty="0">
              <a:cs typeface="Bauhaus 93"/>
            </a:endParaRPr>
          </a:p>
        </p:txBody>
      </p:sp>
      <p:pic>
        <p:nvPicPr>
          <p:cNvPr id="6" name="Picture 1"/>
          <p:cNvPicPr>
            <a:picLocks noChangeAspect="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244407" y="-14935"/>
            <a:ext cx="899593" cy="107779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 name="Rectangle 1"/>
          <p:cNvSpPr/>
          <p:nvPr/>
        </p:nvSpPr>
        <p:spPr>
          <a:xfrm>
            <a:off x="179512" y="980728"/>
            <a:ext cx="8964488" cy="584776"/>
          </a:xfrm>
          <a:prstGeom prst="rect">
            <a:avLst/>
          </a:prstGeom>
        </p:spPr>
        <p:txBody>
          <a:bodyPr wrap="square">
            <a:spAutoFit/>
          </a:bodyPr>
          <a:lstStyle/>
          <a:p>
            <a:pPr marL="342295" lvl="1" indent="-342295">
              <a:buFont typeface="Wingdings" pitchFamily="2" charset="2"/>
              <a:buChar char="l"/>
            </a:pPr>
            <a:r>
              <a:rPr lang="ru-RU" altLang="en-US" sz="1600" b="1" dirty="0">
                <a:solidFill>
                  <a:srgbClr val="FF0000"/>
                </a:solidFill>
                <a:ea typeface="MS PGothic" pitchFamily="34" charset="-128"/>
              </a:rPr>
              <a:t>Все</a:t>
            </a:r>
            <a:r>
              <a:rPr lang="en-US" altLang="en-US" sz="1600" b="1" dirty="0">
                <a:solidFill>
                  <a:srgbClr val="FF0000"/>
                </a:solidFill>
                <a:ea typeface="MS PGothic" pitchFamily="34" charset="-128"/>
              </a:rPr>
              <a:t> </a:t>
            </a:r>
            <a:r>
              <a:rPr lang="ru-RU" altLang="en-US" sz="1600" b="1" dirty="0">
                <a:solidFill>
                  <a:srgbClr val="FF0000"/>
                </a:solidFill>
                <a:ea typeface="MS PGothic" pitchFamily="34" charset="-128"/>
              </a:rPr>
              <a:t>учреждения</a:t>
            </a:r>
            <a:r>
              <a:rPr lang="en-US" altLang="en-US" sz="1600" b="1" dirty="0">
                <a:solidFill>
                  <a:srgbClr val="FF0000"/>
                </a:solidFill>
                <a:ea typeface="MS PGothic" pitchFamily="34" charset="-128"/>
              </a:rPr>
              <a:t>, </a:t>
            </a:r>
            <a:r>
              <a:rPr lang="en-US" altLang="en-US" sz="1600" b="1" dirty="0" err="1">
                <a:solidFill>
                  <a:srgbClr val="FF0000"/>
                </a:solidFill>
                <a:ea typeface="MS PGothic" pitchFamily="34" charset="-128"/>
              </a:rPr>
              <a:t>где</a:t>
            </a:r>
            <a:r>
              <a:rPr lang="en-US" altLang="en-US" sz="1600" b="1" dirty="0">
                <a:solidFill>
                  <a:srgbClr val="FF0000"/>
                </a:solidFill>
                <a:ea typeface="MS PGothic" pitchFamily="34" charset="-128"/>
              </a:rPr>
              <a:t> </a:t>
            </a:r>
            <a:r>
              <a:rPr lang="en-US" altLang="en-US" sz="1600" b="1" dirty="0" err="1">
                <a:solidFill>
                  <a:srgbClr val="FF0000"/>
                </a:solidFill>
                <a:ea typeface="MS PGothic" pitchFamily="34" charset="-128"/>
              </a:rPr>
              <a:t>оказывают</a:t>
            </a:r>
            <a:r>
              <a:rPr lang="en-US" altLang="en-US" sz="1600" b="1" dirty="0">
                <a:solidFill>
                  <a:srgbClr val="FF0000"/>
                </a:solidFill>
                <a:ea typeface="MS PGothic" pitchFamily="34" charset="-128"/>
              </a:rPr>
              <a:t> </a:t>
            </a:r>
            <a:r>
              <a:rPr lang="en-US" altLang="en-US" sz="1600" b="1" dirty="0" err="1">
                <a:solidFill>
                  <a:srgbClr val="FF0000"/>
                </a:solidFill>
                <a:ea typeface="MS PGothic" pitchFamily="34" charset="-128"/>
              </a:rPr>
              <a:t>помощь</a:t>
            </a:r>
            <a:r>
              <a:rPr lang="en-US" altLang="en-US" sz="1600" b="1" dirty="0">
                <a:solidFill>
                  <a:srgbClr val="FF0000"/>
                </a:solidFill>
                <a:ea typeface="MS PGothic" pitchFamily="34" charset="-128"/>
              </a:rPr>
              <a:t> </a:t>
            </a:r>
            <a:r>
              <a:rPr lang="en-US" altLang="en-US" sz="1600" b="1" dirty="0" err="1">
                <a:solidFill>
                  <a:srgbClr val="FF0000"/>
                </a:solidFill>
                <a:ea typeface="MS PGothic" pitchFamily="34" charset="-128"/>
              </a:rPr>
              <a:t>пациентам</a:t>
            </a:r>
            <a:r>
              <a:rPr lang="en-US" altLang="en-US" sz="1600" b="1" dirty="0">
                <a:solidFill>
                  <a:srgbClr val="FF0000"/>
                </a:solidFill>
                <a:ea typeface="MS PGothic" pitchFamily="34" charset="-128"/>
              </a:rPr>
              <a:t> </a:t>
            </a:r>
            <a:r>
              <a:rPr lang="en-US" altLang="en-US" sz="1600" b="1" dirty="0" err="1">
                <a:solidFill>
                  <a:srgbClr val="FF0000"/>
                </a:solidFill>
                <a:ea typeface="MS PGothic" pitchFamily="34" charset="-128"/>
              </a:rPr>
              <a:t>с</a:t>
            </a:r>
            <a:r>
              <a:rPr lang="en-US" altLang="en-US" sz="1600" b="1" dirty="0">
                <a:solidFill>
                  <a:srgbClr val="FF0000"/>
                </a:solidFill>
                <a:ea typeface="MS PGothic" pitchFamily="34" charset="-128"/>
              </a:rPr>
              <a:t> ТОРИ, </a:t>
            </a:r>
            <a:r>
              <a:rPr lang="en-US" altLang="en-US" sz="1600" b="1" dirty="0" err="1">
                <a:solidFill>
                  <a:srgbClr val="FF0000"/>
                </a:solidFill>
                <a:ea typeface="MS PGothic" pitchFamily="34" charset="-128"/>
              </a:rPr>
              <a:t>должны</a:t>
            </a:r>
            <a:r>
              <a:rPr lang="en-US" altLang="en-US" sz="1600" b="1" dirty="0">
                <a:solidFill>
                  <a:srgbClr val="FF0000"/>
                </a:solidFill>
                <a:ea typeface="MS PGothic" pitchFamily="34" charset="-128"/>
              </a:rPr>
              <a:t> </a:t>
            </a:r>
            <a:r>
              <a:rPr lang="ru-RU" altLang="en-US" sz="1600" b="1" dirty="0">
                <a:solidFill>
                  <a:srgbClr val="FF0000"/>
                </a:solidFill>
                <a:ea typeface="MS PGothic" pitchFamily="34" charset="-128"/>
              </a:rPr>
              <a:t>иметь </a:t>
            </a:r>
            <a:r>
              <a:rPr lang="en-US" altLang="en-US" sz="1600" b="1" dirty="0" err="1">
                <a:solidFill>
                  <a:srgbClr val="FF0000"/>
                </a:solidFill>
                <a:ea typeface="MS PGothic" pitchFamily="34" charset="-128"/>
              </a:rPr>
              <a:t>пульсоксиметры</a:t>
            </a:r>
            <a:r>
              <a:rPr lang="ru-RU" altLang="en-US" sz="1600" b="1" dirty="0">
                <a:solidFill>
                  <a:srgbClr val="FF0000"/>
                </a:solidFill>
                <a:ea typeface="MS PGothic" pitchFamily="34" charset="-128"/>
              </a:rPr>
              <a:t> уже на этапе приемного отделения!</a:t>
            </a:r>
            <a:endParaRPr lang="en-US" altLang="en-US" sz="1600" b="1" dirty="0">
              <a:solidFill>
                <a:srgbClr val="FF0000"/>
              </a:solidFill>
              <a:ea typeface="MS PGothic" pitchFamily="34" charset="-128"/>
            </a:endParaRPr>
          </a:p>
        </p:txBody>
      </p:sp>
    </p:spTree>
    <p:extLst>
      <p:ext uri="{BB962C8B-B14F-4D97-AF65-F5344CB8AC3E}">
        <p14:creationId xmlns:p14="http://schemas.microsoft.com/office/powerpoint/2010/main" val="2293240103"/>
      </p:ext>
    </p:extLst>
  </p:cSld>
  <p:clrMapOvr>
    <a:masterClrMapping/>
  </p:clrMapOvr>
  <p:transition/>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7" name="Rectangle 6"/>
          <p:cNvSpPr>
            <a:spLocks noGrp="1" noChangeArrowheads="1"/>
          </p:cNvSpPr>
          <p:nvPr>
            <p:ph type="title"/>
          </p:nvPr>
        </p:nvSpPr>
        <p:spPr>
          <a:xfrm>
            <a:off x="107505" y="0"/>
            <a:ext cx="8546118" cy="1105804"/>
          </a:xfrm>
          <a:ln>
            <a:miter lim="800000"/>
            <a:headEnd/>
            <a:tailEnd/>
          </a:ln>
        </p:spPr>
        <p:style>
          <a:lnRef idx="1">
            <a:schemeClr val="dk1"/>
          </a:lnRef>
          <a:fillRef idx="2">
            <a:schemeClr val="dk1"/>
          </a:fillRef>
          <a:effectRef idx="1">
            <a:schemeClr val="dk1"/>
          </a:effectRef>
          <a:fontRef idx="minor">
            <a:schemeClr val="dk1"/>
          </a:fontRef>
        </p:style>
        <p:txBody>
          <a:bodyPr/>
          <a:lstStyle/>
          <a:p>
            <a:pPr algn="ctr">
              <a:buSzPct val="100000"/>
              <a:defRPr/>
            </a:pPr>
            <a:r>
              <a:rPr lang="ru-RU" dirty="0">
                <a:solidFill>
                  <a:srgbClr val="000090"/>
                </a:solidFill>
              </a:rPr>
              <a:t>Диагностика </a:t>
            </a:r>
            <a:r>
              <a:rPr lang="en-US" dirty="0">
                <a:solidFill>
                  <a:srgbClr val="000090"/>
                </a:solidFill>
              </a:rPr>
              <a:t>ОРДС</a:t>
            </a:r>
            <a:r>
              <a:rPr lang="ru-RU" dirty="0">
                <a:solidFill>
                  <a:srgbClr val="000090"/>
                </a:solidFill>
              </a:rPr>
              <a:t>:  </a:t>
            </a:r>
            <a:r>
              <a:rPr lang="en-US" dirty="0">
                <a:solidFill>
                  <a:srgbClr val="000090"/>
                </a:solidFill>
              </a:rPr>
              <a:t>4 </a:t>
            </a:r>
            <a:r>
              <a:rPr lang="en-US" dirty="0" err="1">
                <a:solidFill>
                  <a:srgbClr val="000090"/>
                </a:solidFill>
              </a:rPr>
              <a:t>клинических</a:t>
            </a:r>
            <a:r>
              <a:rPr lang="en-US" dirty="0">
                <a:solidFill>
                  <a:srgbClr val="000090"/>
                </a:solidFill>
              </a:rPr>
              <a:t> </a:t>
            </a:r>
            <a:r>
              <a:rPr lang="en-US" dirty="0" err="1">
                <a:solidFill>
                  <a:srgbClr val="000090"/>
                </a:solidFill>
              </a:rPr>
              <a:t>критерия</a:t>
            </a:r>
            <a:r>
              <a:rPr lang="en-US" dirty="0">
                <a:solidFill>
                  <a:srgbClr val="000090"/>
                </a:solidFill>
              </a:rPr>
              <a:t> </a:t>
            </a:r>
            <a:r>
              <a:rPr lang="en-US" b="0" dirty="0" err="1">
                <a:solidFill>
                  <a:srgbClr val="000090"/>
                </a:solidFill>
              </a:rPr>
              <a:t>Берлинское</a:t>
            </a:r>
            <a:r>
              <a:rPr lang="en-US" b="0" dirty="0">
                <a:solidFill>
                  <a:srgbClr val="000090"/>
                </a:solidFill>
              </a:rPr>
              <a:t> </a:t>
            </a:r>
            <a:r>
              <a:rPr lang="en-US" b="0" dirty="0" err="1">
                <a:solidFill>
                  <a:srgbClr val="000090"/>
                </a:solidFill>
              </a:rPr>
              <a:t>определение</a:t>
            </a:r>
            <a:r>
              <a:rPr lang="en-US" b="0" dirty="0">
                <a:solidFill>
                  <a:srgbClr val="000090"/>
                </a:solidFill>
              </a:rPr>
              <a:t>, JAMA</a:t>
            </a:r>
            <a:r>
              <a:rPr lang="ru-RU" b="0" dirty="0">
                <a:solidFill>
                  <a:srgbClr val="000090"/>
                </a:solidFill>
              </a:rPr>
              <a:t>, 2012 г. (1)</a:t>
            </a:r>
            <a:endParaRPr lang="en-US" b="0" dirty="0"/>
          </a:p>
        </p:txBody>
      </p:sp>
      <p:sp>
        <p:nvSpPr>
          <p:cNvPr id="11267" name="Rectangle 7"/>
          <p:cNvSpPr>
            <a:spLocks noGrp="1" noChangeArrowheads="1"/>
          </p:cNvSpPr>
          <p:nvPr>
            <p:ph type="body" idx="1"/>
          </p:nvPr>
        </p:nvSpPr>
        <p:spPr>
          <a:xfrm>
            <a:off x="179388" y="1844675"/>
            <a:ext cx="5064125" cy="3516313"/>
          </a:xfrm>
        </p:spPr>
        <p:txBody>
          <a:bodyPr rIns="0"/>
          <a:lstStyle/>
          <a:p>
            <a:pPr>
              <a:buFont typeface="Wingdings 2" pitchFamily="18" charset="2"/>
              <a:buChar char=""/>
              <a:defRPr/>
            </a:pPr>
            <a:r>
              <a:rPr lang="ru-RU" sz="1800" dirty="0">
                <a:latin typeface="Arial"/>
                <a:cs typeface="Arial"/>
              </a:rPr>
              <a:t>1 )</a:t>
            </a:r>
            <a:r>
              <a:rPr lang="en-US" sz="1800" dirty="0" err="1">
                <a:latin typeface="Arial"/>
                <a:cs typeface="Arial"/>
              </a:rPr>
              <a:t>Острое</a:t>
            </a:r>
            <a:r>
              <a:rPr lang="en-US" sz="1800" dirty="0">
                <a:latin typeface="Arial"/>
                <a:cs typeface="Arial"/>
              </a:rPr>
              <a:t> </a:t>
            </a:r>
            <a:r>
              <a:rPr lang="en-US" sz="1800" dirty="0" err="1">
                <a:latin typeface="Arial"/>
                <a:cs typeface="Arial"/>
              </a:rPr>
              <a:t>начало</a:t>
            </a:r>
            <a:endParaRPr lang="en-US" sz="1800" dirty="0">
              <a:latin typeface="Arial"/>
              <a:cs typeface="Arial"/>
            </a:endParaRPr>
          </a:p>
          <a:p>
            <a:pPr lvl="1">
              <a:buFont typeface="Wingdings 2" pitchFamily="18" charset="2"/>
              <a:buChar char=""/>
              <a:defRPr/>
            </a:pPr>
            <a:r>
              <a:rPr lang="en-US" sz="1600" dirty="0">
                <a:latin typeface="Arial"/>
                <a:cs typeface="Arial"/>
              </a:rPr>
              <a:t>≤ 1 </a:t>
            </a:r>
            <a:r>
              <a:rPr lang="en-US" sz="1600" dirty="0" err="1">
                <a:latin typeface="Arial"/>
                <a:cs typeface="Arial"/>
              </a:rPr>
              <a:t>нед</a:t>
            </a:r>
            <a:r>
              <a:rPr lang="en-US" sz="1600" dirty="0">
                <a:latin typeface="Arial"/>
                <a:cs typeface="Arial"/>
              </a:rPr>
              <a:t>. </a:t>
            </a:r>
            <a:r>
              <a:rPr lang="en-US" sz="1600" dirty="0" err="1">
                <a:latin typeface="Arial"/>
                <a:cs typeface="Arial"/>
              </a:rPr>
              <a:t>от</a:t>
            </a:r>
            <a:r>
              <a:rPr lang="en-US" sz="1600" dirty="0">
                <a:latin typeface="Arial"/>
                <a:cs typeface="Arial"/>
              </a:rPr>
              <a:t> </a:t>
            </a:r>
            <a:r>
              <a:rPr lang="en-US" sz="1600" dirty="0" err="1">
                <a:latin typeface="Arial"/>
                <a:cs typeface="Arial"/>
              </a:rPr>
              <a:t>момента</a:t>
            </a:r>
            <a:r>
              <a:rPr lang="en-US" sz="1600" dirty="0">
                <a:latin typeface="Arial"/>
                <a:cs typeface="Arial"/>
              </a:rPr>
              <a:t> </a:t>
            </a:r>
            <a:r>
              <a:rPr lang="en-US" sz="1600" dirty="0" err="1">
                <a:latin typeface="Arial"/>
                <a:cs typeface="Arial"/>
              </a:rPr>
              <a:t>появления</a:t>
            </a:r>
            <a:r>
              <a:rPr lang="en-US" sz="1600" dirty="0">
                <a:latin typeface="Arial"/>
                <a:cs typeface="Arial"/>
              </a:rPr>
              <a:t> </a:t>
            </a:r>
            <a:r>
              <a:rPr lang="en-US" sz="1600" dirty="0" err="1">
                <a:latin typeface="Arial"/>
                <a:cs typeface="Arial"/>
              </a:rPr>
              <a:t>первых</a:t>
            </a:r>
            <a:r>
              <a:rPr lang="en-US" sz="1600" dirty="0">
                <a:latin typeface="Arial"/>
                <a:cs typeface="Arial"/>
              </a:rPr>
              <a:t> </a:t>
            </a:r>
            <a:r>
              <a:rPr lang="en-US" sz="1600" dirty="0" err="1">
                <a:latin typeface="Arial"/>
                <a:cs typeface="Arial"/>
              </a:rPr>
              <a:t>клинических</a:t>
            </a:r>
            <a:r>
              <a:rPr lang="en-US" sz="1600" dirty="0">
                <a:latin typeface="Arial"/>
                <a:cs typeface="Arial"/>
              </a:rPr>
              <a:t> </a:t>
            </a:r>
            <a:r>
              <a:rPr lang="en-US" sz="1600" dirty="0" err="1">
                <a:latin typeface="Arial"/>
                <a:cs typeface="Arial"/>
              </a:rPr>
              <a:t>симптомов</a:t>
            </a:r>
            <a:r>
              <a:rPr lang="en-US" sz="1600" dirty="0">
                <a:latin typeface="Arial"/>
                <a:cs typeface="Arial"/>
              </a:rPr>
              <a:t> </a:t>
            </a:r>
            <a:r>
              <a:rPr lang="en-US" sz="1600" dirty="0" err="1">
                <a:latin typeface="Arial"/>
                <a:cs typeface="Arial"/>
              </a:rPr>
              <a:t>инфекции</a:t>
            </a:r>
            <a:r>
              <a:rPr lang="en-US" sz="1600" dirty="0">
                <a:latin typeface="Arial"/>
                <a:cs typeface="Arial"/>
              </a:rPr>
              <a:t> </a:t>
            </a:r>
            <a:r>
              <a:rPr lang="en-US" sz="1600" dirty="0" err="1">
                <a:latin typeface="Arial"/>
                <a:cs typeface="Arial"/>
              </a:rPr>
              <a:t>или</a:t>
            </a:r>
            <a:r>
              <a:rPr lang="en-US" sz="1600" dirty="0">
                <a:latin typeface="Arial"/>
                <a:cs typeface="Arial"/>
              </a:rPr>
              <a:t> </a:t>
            </a:r>
            <a:r>
              <a:rPr lang="en-US" sz="1600" dirty="0" err="1">
                <a:latin typeface="Arial"/>
                <a:cs typeface="Arial"/>
              </a:rPr>
              <a:t>новые</a:t>
            </a:r>
            <a:r>
              <a:rPr lang="en-US" sz="1600" dirty="0">
                <a:latin typeface="Arial"/>
                <a:cs typeface="Arial"/>
              </a:rPr>
              <a:t> </a:t>
            </a:r>
            <a:r>
              <a:rPr lang="en-US" sz="1600" dirty="0" err="1">
                <a:latin typeface="Arial"/>
                <a:cs typeface="Arial"/>
              </a:rPr>
              <a:t>или</a:t>
            </a:r>
            <a:r>
              <a:rPr lang="en-US" sz="1600" dirty="0">
                <a:latin typeface="Arial"/>
                <a:cs typeface="Arial"/>
              </a:rPr>
              <a:t> </a:t>
            </a:r>
            <a:r>
              <a:rPr lang="ru-RU" sz="1600" dirty="0">
                <a:latin typeface="Arial"/>
                <a:cs typeface="Arial"/>
              </a:rPr>
              <a:t>нарастающие</a:t>
            </a:r>
            <a:r>
              <a:rPr lang="en-US" sz="1600" dirty="0">
                <a:latin typeface="Arial"/>
                <a:cs typeface="Arial"/>
              </a:rPr>
              <a:t> </a:t>
            </a:r>
            <a:r>
              <a:rPr lang="en-US" sz="1600" dirty="0" err="1">
                <a:latin typeface="Arial"/>
                <a:cs typeface="Arial"/>
              </a:rPr>
              <a:t>симптомы</a:t>
            </a:r>
            <a:r>
              <a:rPr lang="en-US" sz="1600" dirty="0">
                <a:latin typeface="Arial"/>
                <a:cs typeface="Arial"/>
              </a:rPr>
              <a:t> </a:t>
            </a:r>
          </a:p>
          <a:p>
            <a:pPr lvl="1">
              <a:buFont typeface="Wingdings 2" pitchFamily="18" charset="2"/>
              <a:buChar char=""/>
              <a:defRPr/>
            </a:pPr>
            <a:endParaRPr lang="en-US" sz="1600" dirty="0">
              <a:latin typeface="Arial"/>
              <a:cs typeface="Arial"/>
            </a:endParaRPr>
          </a:p>
          <a:p>
            <a:pPr>
              <a:buFont typeface="Wingdings 2" pitchFamily="18" charset="2"/>
              <a:buChar char=""/>
              <a:defRPr/>
            </a:pPr>
            <a:r>
              <a:rPr lang="ru-RU" sz="1800" dirty="0">
                <a:latin typeface="Arial"/>
                <a:cs typeface="Arial"/>
              </a:rPr>
              <a:t>2)</a:t>
            </a:r>
            <a:r>
              <a:rPr lang="en-US" sz="1800" dirty="0" err="1">
                <a:latin typeface="Arial"/>
                <a:cs typeface="Arial"/>
              </a:rPr>
              <a:t>Дыхательная</a:t>
            </a:r>
            <a:r>
              <a:rPr lang="en-US" sz="1800" dirty="0">
                <a:latin typeface="Arial"/>
                <a:cs typeface="Arial"/>
              </a:rPr>
              <a:t> </a:t>
            </a:r>
            <a:r>
              <a:rPr lang="en-US" sz="1800" dirty="0" err="1">
                <a:latin typeface="Arial"/>
                <a:cs typeface="Arial"/>
              </a:rPr>
              <a:t>недостаточность</a:t>
            </a:r>
            <a:r>
              <a:rPr lang="en-US" sz="1800" dirty="0">
                <a:latin typeface="Arial"/>
                <a:cs typeface="Arial"/>
              </a:rPr>
              <a:t> </a:t>
            </a:r>
            <a:r>
              <a:rPr lang="en-US" sz="1800" dirty="0" err="1">
                <a:latin typeface="Arial"/>
                <a:cs typeface="Arial"/>
              </a:rPr>
              <a:t>не</a:t>
            </a:r>
            <a:r>
              <a:rPr lang="en-US" sz="1800" dirty="0">
                <a:latin typeface="Arial"/>
                <a:cs typeface="Arial"/>
              </a:rPr>
              <a:t> </a:t>
            </a:r>
            <a:r>
              <a:rPr lang="en-US" sz="1800" dirty="0" err="1">
                <a:latin typeface="Arial"/>
                <a:cs typeface="Arial"/>
              </a:rPr>
              <a:t>может</a:t>
            </a:r>
            <a:r>
              <a:rPr lang="en-US" sz="1800" dirty="0">
                <a:latin typeface="Arial"/>
                <a:cs typeface="Arial"/>
              </a:rPr>
              <a:t> </a:t>
            </a:r>
            <a:r>
              <a:rPr lang="en-US" sz="1800" dirty="0" err="1">
                <a:latin typeface="Arial"/>
                <a:cs typeface="Arial"/>
              </a:rPr>
              <a:t>быть</a:t>
            </a:r>
            <a:r>
              <a:rPr lang="en-US" sz="1800" dirty="0">
                <a:latin typeface="Arial"/>
                <a:cs typeface="Arial"/>
              </a:rPr>
              <a:t> </a:t>
            </a:r>
            <a:r>
              <a:rPr lang="en-US" sz="1800" dirty="0" err="1">
                <a:latin typeface="Arial"/>
                <a:cs typeface="Arial"/>
              </a:rPr>
              <a:t>полностью</a:t>
            </a:r>
            <a:r>
              <a:rPr lang="en-US" sz="1800" dirty="0">
                <a:latin typeface="Arial"/>
                <a:cs typeface="Arial"/>
              </a:rPr>
              <a:t> </a:t>
            </a:r>
            <a:r>
              <a:rPr lang="en-US" sz="1800" dirty="0" err="1">
                <a:latin typeface="Arial"/>
                <a:cs typeface="Arial"/>
              </a:rPr>
              <a:t>объяснена</a:t>
            </a:r>
            <a:r>
              <a:rPr lang="en-US" sz="1800" dirty="0">
                <a:latin typeface="Arial"/>
                <a:cs typeface="Arial"/>
              </a:rPr>
              <a:t> </a:t>
            </a:r>
            <a:r>
              <a:rPr lang="en-US" sz="1800" dirty="0" err="1">
                <a:latin typeface="Arial"/>
                <a:cs typeface="Arial"/>
              </a:rPr>
              <a:t>сердечной</a:t>
            </a:r>
            <a:r>
              <a:rPr lang="en-US" sz="1800" dirty="0">
                <a:latin typeface="Arial"/>
                <a:cs typeface="Arial"/>
              </a:rPr>
              <a:t> </a:t>
            </a:r>
            <a:r>
              <a:rPr lang="en-US" sz="1800" dirty="0" err="1">
                <a:latin typeface="Arial"/>
                <a:cs typeface="Arial"/>
              </a:rPr>
              <a:t>недостаточностью</a:t>
            </a:r>
            <a:r>
              <a:rPr lang="en-US" sz="1800" dirty="0">
                <a:latin typeface="Arial"/>
                <a:cs typeface="Arial"/>
              </a:rPr>
              <a:t> </a:t>
            </a:r>
            <a:r>
              <a:rPr lang="en-US" sz="1800" dirty="0" err="1">
                <a:latin typeface="Arial"/>
                <a:cs typeface="Arial"/>
              </a:rPr>
              <a:t>или</a:t>
            </a:r>
            <a:r>
              <a:rPr lang="en-US" sz="1800" dirty="0">
                <a:latin typeface="Arial"/>
                <a:cs typeface="Arial"/>
              </a:rPr>
              <a:t> </a:t>
            </a:r>
            <a:r>
              <a:rPr lang="en-US" sz="1800" dirty="0" err="1">
                <a:latin typeface="Arial"/>
                <a:cs typeface="Arial"/>
              </a:rPr>
              <a:t>перегрузкой</a:t>
            </a:r>
            <a:r>
              <a:rPr lang="en-US" sz="1800" dirty="0">
                <a:latin typeface="Arial"/>
                <a:cs typeface="Arial"/>
              </a:rPr>
              <a:t> </a:t>
            </a:r>
            <a:r>
              <a:rPr lang="en-US" sz="1800" dirty="0" err="1">
                <a:latin typeface="Arial"/>
                <a:cs typeface="Arial"/>
              </a:rPr>
              <a:t>жидкостью</a:t>
            </a:r>
            <a:endParaRPr lang="en-US" sz="1800" dirty="0">
              <a:latin typeface="Arial"/>
              <a:cs typeface="Arial"/>
            </a:endParaRPr>
          </a:p>
          <a:p>
            <a:pPr lvl="1">
              <a:buFont typeface="Wingdings 2" pitchFamily="18" charset="2"/>
              <a:buChar char=""/>
              <a:defRPr/>
            </a:pPr>
            <a:r>
              <a:rPr lang="ru-RU" sz="1600" dirty="0">
                <a:latin typeface="Arial"/>
                <a:cs typeface="Arial"/>
              </a:rPr>
              <a:t>При отсутствии </a:t>
            </a:r>
            <a:r>
              <a:rPr lang="en-US" sz="1600" dirty="0" err="1">
                <a:latin typeface="Arial"/>
                <a:cs typeface="Arial"/>
              </a:rPr>
              <a:t>факторов</a:t>
            </a:r>
            <a:r>
              <a:rPr lang="en-US" sz="1600" dirty="0">
                <a:latin typeface="Arial"/>
                <a:cs typeface="Arial"/>
              </a:rPr>
              <a:t> </a:t>
            </a:r>
            <a:r>
              <a:rPr lang="en-US" sz="1600" dirty="0" err="1">
                <a:latin typeface="Arial"/>
                <a:cs typeface="Arial"/>
              </a:rPr>
              <a:t>риска</a:t>
            </a:r>
            <a:r>
              <a:rPr lang="en-US" sz="1600" dirty="0">
                <a:latin typeface="Arial"/>
                <a:cs typeface="Arial"/>
              </a:rPr>
              <a:t> ОРДС </a:t>
            </a:r>
            <a:r>
              <a:rPr lang="en-US" sz="1600" dirty="0" err="1">
                <a:latin typeface="Arial"/>
                <a:cs typeface="Arial"/>
              </a:rPr>
              <a:t>необходимо</a:t>
            </a:r>
            <a:r>
              <a:rPr lang="en-US" sz="1600" dirty="0">
                <a:latin typeface="Arial"/>
                <a:cs typeface="Arial"/>
              </a:rPr>
              <a:t> </a:t>
            </a:r>
            <a:r>
              <a:rPr lang="en-US" sz="1600" dirty="0" err="1">
                <a:latin typeface="Arial"/>
                <a:cs typeface="Arial"/>
              </a:rPr>
              <a:t>провести</a:t>
            </a:r>
            <a:r>
              <a:rPr lang="en-US" sz="1600" dirty="0">
                <a:latin typeface="Arial"/>
                <a:cs typeface="Arial"/>
              </a:rPr>
              <a:t> </a:t>
            </a:r>
            <a:r>
              <a:rPr lang="en-US" sz="1600" dirty="0" err="1">
                <a:latin typeface="Arial"/>
                <a:cs typeface="Arial"/>
              </a:rPr>
              <a:t>объективную</a:t>
            </a:r>
            <a:r>
              <a:rPr lang="en-US" sz="1600" dirty="0">
                <a:latin typeface="Arial"/>
                <a:cs typeface="Arial"/>
              </a:rPr>
              <a:t> </a:t>
            </a:r>
            <a:r>
              <a:rPr lang="en-US" sz="1600" dirty="0" err="1">
                <a:latin typeface="Arial"/>
                <a:cs typeface="Arial"/>
              </a:rPr>
              <a:t>оценку</a:t>
            </a:r>
            <a:r>
              <a:rPr lang="en-US" sz="1600" dirty="0">
                <a:latin typeface="Arial"/>
                <a:cs typeface="Arial"/>
              </a:rPr>
              <a:t> </a:t>
            </a:r>
            <a:r>
              <a:rPr lang="en-US" sz="1600" dirty="0" err="1">
                <a:latin typeface="Arial"/>
                <a:cs typeface="Arial"/>
              </a:rPr>
              <a:t>оостояния</a:t>
            </a:r>
            <a:r>
              <a:rPr lang="en-US" sz="1600" dirty="0">
                <a:latin typeface="Arial"/>
                <a:cs typeface="Arial"/>
              </a:rPr>
              <a:t> </a:t>
            </a:r>
            <a:r>
              <a:rPr lang="en-US" sz="1600" dirty="0" err="1">
                <a:latin typeface="Arial"/>
                <a:cs typeface="Arial"/>
              </a:rPr>
              <a:t>пациента</a:t>
            </a:r>
            <a:endParaRPr lang="en-US" sz="1600" dirty="0">
              <a:latin typeface="Arial"/>
              <a:cs typeface="Arial"/>
            </a:endParaRPr>
          </a:p>
          <a:p>
            <a:pPr marL="393700" lvl="1" indent="0">
              <a:buFont typeface="Wingdings 2" charset="0"/>
              <a:buNone/>
              <a:defRPr/>
            </a:pPr>
            <a:endParaRPr lang="en-US" sz="1600" dirty="0"/>
          </a:p>
        </p:txBody>
      </p:sp>
      <p:sp>
        <p:nvSpPr>
          <p:cNvPr id="38917" name="TextBox 1"/>
          <p:cNvSpPr txBox="1">
            <a:spLocks noChangeArrowheads="1"/>
          </p:cNvSpPr>
          <p:nvPr/>
        </p:nvSpPr>
        <p:spPr bwMode="auto">
          <a:xfrm>
            <a:off x="536575" y="6067425"/>
            <a:ext cx="6472238" cy="3063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80147" tIns="40074" rIns="80147" bIns="40074">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endParaRPr lang="fr-FR" sz="1400"/>
          </a:p>
        </p:txBody>
      </p:sp>
      <p:sp>
        <p:nvSpPr>
          <p:cNvPr id="38918" name="Rectangle 21"/>
          <p:cNvSpPr>
            <a:spLocks/>
          </p:cNvSpPr>
          <p:nvPr/>
        </p:nvSpPr>
        <p:spPr bwMode="auto">
          <a:xfrm>
            <a:off x="250825" y="5732463"/>
            <a:ext cx="8558213" cy="863600"/>
          </a:xfrm>
          <a:prstGeom prst="roundRect">
            <a:avLst>
              <a:gd name="adj" fmla="val 16667"/>
            </a:avLst>
          </a:prstGeom>
          <a:solidFill>
            <a:srgbClr val="000066"/>
          </a:solidFill>
          <a:ln>
            <a:noFill/>
          </a:ln>
          <a:extLst>
            <a:ext uri="{91240B29-F687-4f45-9708-019B960494DF}">
              <a14:hiddenLine xmlns:a14="http://schemas.microsoft.com/office/drawing/2010/main" xmlns="" w="9525">
                <a:solidFill>
                  <a:srgbClr val="000000"/>
                </a:solidFill>
                <a:round/>
                <a:headEnd/>
                <a:tailEnd/>
              </a14:hiddenLine>
            </a:ext>
          </a:extLst>
        </p:spPr>
        <p:txBody>
          <a:bodyPr lIns="0" tIns="0" rIns="46898" bIns="0"/>
          <a:lstStyle/>
          <a:p>
            <a:pPr marL="44450" algn="ctr" eaLnBrk="0" hangingPunct="0">
              <a:buSzPct val="100000"/>
            </a:pPr>
            <a:r>
              <a:rPr lang="en-US" sz="1600" b="1">
                <a:solidFill>
                  <a:srgbClr val="FFFFFF"/>
                </a:solidFill>
                <a:sym typeface="Arial" charset="0"/>
              </a:rPr>
              <a:t>Показатели смертности составляют 20-52% среди взрослых и 10-35%. среди детей. У пациентов пожилого возраста и пациентов с шоком и печеночной недостаточностью эти показатели выше</a:t>
            </a:r>
          </a:p>
        </p:txBody>
      </p:sp>
      <p:pic>
        <p:nvPicPr>
          <p:cNvPr id="38919" name="Picture 24"/>
          <p:cNvPicPr>
            <a:picLocks noChangeAspect="1" noChangeArrowheads="1"/>
          </p:cNvPicPr>
          <p:nvPr/>
        </p:nvPicPr>
        <p:blipFill>
          <a:blip r:embed="rId3" cstate="print">
            <a:lum bright="18000" contrast="12000"/>
            <a:extLst>
              <a:ext uri="{28A0092B-C50C-407E-A947-70E740481C1C}">
                <a14:useLocalDpi xmlns:a14="http://schemas.microsoft.com/office/drawing/2010/main" val="0"/>
              </a:ext>
            </a:extLst>
          </a:blip>
          <a:srcRect/>
          <a:stretch>
            <a:fillRect/>
          </a:stretch>
        </p:blipFill>
        <p:spPr bwMode="auto">
          <a:xfrm>
            <a:off x="5981700" y="1844675"/>
            <a:ext cx="3162300" cy="26146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8920" name="Text Box 25"/>
          <p:cNvSpPr txBox="1">
            <a:spLocks/>
          </p:cNvSpPr>
          <p:nvPr/>
        </p:nvSpPr>
        <p:spPr bwMode="auto">
          <a:xfrm>
            <a:off x="6804025" y="4868863"/>
            <a:ext cx="2139950" cy="4191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80147" tIns="40074" rIns="80147" bIns="40074">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spcBef>
                <a:spcPct val="50000"/>
              </a:spcBef>
              <a:buSzPct val="100000"/>
            </a:pPr>
            <a:r>
              <a:rPr lang="en-US" sz="1100"/>
              <a:t>Источник. Д-р WR Webb/UCSF</a:t>
            </a:r>
          </a:p>
        </p:txBody>
      </p:sp>
    </p:spTree>
    <p:extLst>
      <p:ext uri="{BB962C8B-B14F-4D97-AF65-F5344CB8AC3E}">
        <p14:creationId xmlns:p14="http://schemas.microsoft.com/office/powerpoint/2010/main" val="732266027"/>
      </p:ext>
    </p:extLst>
  </p:cSld>
  <p:clrMapOvr>
    <a:masterClrMapping/>
  </p:clrMapOvr>
  <p:transition/>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1" name="Espace réservé du contenu 8"/>
          <p:cNvSpPr>
            <a:spLocks noGrp="1"/>
          </p:cNvSpPr>
          <p:nvPr>
            <p:ph idx="1"/>
          </p:nvPr>
        </p:nvSpPr>
        <p:spPr>
          <a:xfrm>
            <a:off x="0" y="1196975"/>
            <a:ext cx="5503863" cy="1655763"/>
          </a:xfrm>
        </p:spPr>
        <p:txBody>
          <a:bodyPr/>
          <a:lstStyle/>
          <a:p>
            <a:pPr>
              <a:buFont typeface="Wingdings 2" pitchFamily="18" charset="2"/>
              <a:buChar char=""/>
              <a:defRPr/>
            </a:pPr>
            <a:endParaRPr lang="ru-RU" sz="2100" dirty="0"/>
          </a:p>
          <a:p>
            <a:pPr>
              <a:buFont typeface="Wingdings 2" pitchFamily="18" charset="2"/>
              <a:buChar char=""/>
              <a:defRPr/>
            </a:pPr>
            <a:r>
              <a:rPr lang="ru-RU" sz="2000" dirty="0">
                <a:cs typeface="Arial" pitchFamily="34" charset="0"/>
              </a:rPr>
              <a:t>3) </a:t>
            </a:r>
            <a:r>
              <a:rPr lang="en-US" sz="2000" dirty="0" err="1">
                <a:latin typeface="Arial"/>
                <a:cs typeface="Arial"/>
              </a:rPr>
              <a:t>Нарушение</a:t>
            </a:r>
            <a:r>
              <a:rPr lang="en-US" sz="2000" dirty="0">
                <a:latin typeface="Arial"/>
                <a:cs typeface="Arial"/>
              </a:rPr>
              <a:t> </a:t>
            </a:r>
            <a:r>
              <a:rPr lang="en-US" sz="2000" dirty="0" err="1">
                <a:latin typeface="Arial"/>
                <a:cs typeface="Arial"/>
              </a:rPr>
              <a:t>оксигенации</a:t>
            </a:r>
            <a:r>
              <a:rPr lang="ru-RU" sz="2000" dirty="0">
                <a:latin typeface="Arial"/>
                <a:cs typeface="Arial"/>
              </a:rPr>
              <a:t>: </a:t>
            </a:r>
          </a:p>
          <a:p>
            <a:pPr lvl="2">
              <a:buFont typeface="Wingdings 2" pitchFamily="18" charset="2"/>
              <a:buChar char=""/>
              <a:defRPr/>
            </a:pPr>
            <a:r>
              <a:rPr lang="en-US" dirty="0" err="1">
                <a:latin typeface="Arial"/>
                <a:cs typeface="Arial"/>
              </a:rPr>
              <a:t>Тяжесть</a:t>
            </a:r>
            <a:r>
              <a:rPr lang="en-US" dirty="0">
                <a:latin typeface="Arial"/>
                <a:cs typeface="Arial"/>
              </a:rPr>
              <a:t> </a:t>
            </a:r>
            <a:r>
              <a:rPr lang="en-US" dirty="0" err="1">
                <a:latin typeface="Arial"/>
                <a:cs typeface="Arial"/>
              </a:rPr>
              <a:t>нарушения</a:t>
            </a:r>
            <a:r>
              <a:rPr lang="en-US" dirty="0">
                <a:latin typeface="Arial"/>
                <a:cs typeface="Arial"/>
              </a:rPr>
              <a:t> </a:t>
            </a:r>
            <a:r>
              <a:rPr lang="en-US" dirty="0" err="1">
                <a:latin typeface="Arial"/>
                <a:cs typeface="Arial"/>
              </a:rPr>
              <a:t>определяется</a:t>
            </a:r>
            <a:r>
              <a:rPr lang="en-US" dirty="0">
                <a:latin typeface="Arial"/>
                <a:cs typeface="Arial"/>
              </a:rPr>
              <a:t> </a:t>
            </a:r>
            <a:r>
              <a:rPr lang="en-US" dirty="0" err="1">
                <a:latin typeface="Arial"/>
                <a:cs typeface="Arial"/>
              </a:rPr>
              <a:t>по</a:t>
            </a:r>
            <a:r>
              <a:rPr lang="en-US" dirty="0">
                <a:latin typeface="Arial"/>
                <a:cs typeface="Arial"/>
              </a:rPr>
              <a:t> </a:t>
            </a:r>
            <a:r>
              <a:rPr lang="en-US" dirty="0" err="1">
                <a:latin typeface="Arial"/>
                <a:cs typeface="Arial"/>
              </a:rPr>
              <a:t>степени</a:t>
            </a:r>
            <a:r>
              <a:rPr lang="en-US" dirty="0">
                <a:latin typeface="Arial"/>
                <a:cs typeface="Arial"/>
              </a:rPr>
              <a:t> </a:t>
            </a:r>
            <a:r>
              <a:rPr lang="en-US" dirty="0" err="1">
                <a:latin typeface="Arial"/>
                <a:cs typeface="Arial"/>
              </a:rPr>
              <a:t>гипоксемии</a:t>
            </a:r>
            <a:r>
              <a:rPr lang="en-US" dirty="0">
                <a:latin typeface="Arial"/>
                <a:cs typeface="Arial"/>
              </a:rPr>
              <a:t> </a:t>
            </a:r>
            <a:endParaRPr lang="en-US" sz="1500" dirty="0">
              <a:latin typeface="Arial"/>
              <a:cs typeface="Arial"/>
            </a:endParaRPr>
          </a:p>
          <a:p>
            <a:pPr>
              <a:buFont typeface="Wingdings 2" pitchFamily="18" charset="2"/>
              <a:buChar char=""/>
              <a:defRPr/>
            </a:pPr>
            <a:endParaRPr lang="ru-RU" sz="2000" dirty="0">
              <a:latin typeface="Arial"/>
              <a:cs typeface="Arial"/>
            </a:endParaRPr>
          </a:p>
          <a:p>
            <a:pPr>
              <a:buFont typeface="Wingdings 2" pitchFamily="18" charset="2"/>
              <a:buChar char=""/>
              <a:defRPr/>
            </a:pPr>
            <a:endParaRPr lang="ru-RU" sz="2000" dirty="0">
              <a:latin typeface="Arial"/>
              <a:cs typeface="Arial"/>
            </a:endParaRPr>
          </a:p>
          <a:p>
            <a:pPr>
              <a:buFont typeface="Wingdings 2" pitchFamily="18" charset="2"/>
              <a:buChar char=""/>
              <a:defRPr/>
            </a:pPr>
            <a:endParaRPr lang="ru-RU" sz="2100" dirty="0">
              <a:latin typeface="Arial"/>
              <a:cs typeface="Arial"/>
            </a:endParaRPr>
          </a:p>
          <a:p>
            <a:pPr>
              <a:buFont typeface="Wingdings 2" pitchFamily="18" charset="2"/>
              <a:buChar char=""/>
              <a:defRPr/>
            </a:pPr>
            <a:r>
              <a:rPr lang="ru-RU" sz="2100" dirty="0">
                <a:latin typeface="Arial"/>
                <a:cs typeface="Arial"/>
              </a:rPr>
              <a:t>4)</a:t>
            </a:r>
            <a:r>
              <a:rPr lang="en-US" sz="2100" dirty="0" err="1">
                <a:latin typeface="Arial"/>
                <a:cs typeface="Arial"/>
              </a:rPr>
              <a:t>Двусторонние</a:t>
            </a:r>
            <a:r>
              <a:rPr lang="en-US" sz="2100" dirty="0">
                <a:latin typeface="Arial"/>
                <a:cs typeface="Arial"/>
              </a:rPr>
              <a:t> </a:t>
            </a:r>
            <a:r>
              <a:rPr lang="en-US" sz="2100" dirty="0" err="1">
                <a:latin typeface="Arial"/>
                <a:cs typeface="Arial"/>
              </a:rPr>
              <a:t>затемнения</a:t>
            </a:r>
            <a:r>
              <a:rPr lang="en-US" sz="2100" dirty="0">
                <a:latin typeface="Arial"/>
                <a:cs typeface="Arial"/>
              </a:rPr>
              <a:t> </a:t>
            </a:r>
            <a:r>
              <a:rPr lang="en-US" sz="2100" dirty="0" err="1">
                <a:latin typeface="Arial"/>
                <a:cs typeface="Arial"/>
              </a:rPr>
              <a:t>на</a:t>
            </a:r>
            <a:r>
              <a:rPr lang="en-US" sz="2100" dirty="0">
                <a:latin typeface="Arial"/>
                <a:cs typeface="Arial"/>
              </a:rPr>
              <a:t> </a:t>
            </a:r>
            <a:r>
              <a:rPr lang="en-US" sz="2100" dirty="0" err="1">
                <a:latin typeface="Arial"/>
                <a:cs typeface="Arial"/>
              </a:rPr>
              <a:t>рентгенограмме</a:t>
            </a:r>
            <a:r>
              <a:rPr lang="en-US" sz="2100" dirty="0">
                <a:latin typeface="Arial"/>
                <a:cs typeface="Arial"/>
              </a:rPr>
              <a:t> ОГК (</a:t>
            </a:r>
            <a:r>
              <a:rPr lang="en-US" sz="2100" dirty="0" err="1">
                <a:latin typeface="Arial"/>
                <a:cs typeface="Arial"/>
              </a:rPr>
              <a:t>или</a:t>
            </a:r>
            <a:r>
              <a:rPr lang="en-US" sz="2100" dirty="0">
                <a:latin typeface="Arial"/>
                <a:cs typeface="Arial"/>
              </a:rPr>
              <a:t> </a:t>
            </a:r>
            <a:r>
              <a:rPr lang="en-US" sz="2100" dirty="0" err="1">
                <a:latin typeface="Arial"/>
                <a:cs typeface="Arial"/>
              </a:rPr>
              <a:t>по</a:t>
            </a:r>
            <a:r>
              <a:rPr lang="en-US" sz="2100" dirty="0">
                <a:latin typeface="Arial"/>
                <a:cs typeface="Arial"/>
              </a:rPr>
              <a:t> </a:t>
            </a:r>
            <a:r>
              <a:rPr lang="en-US" sz="2100" dirty="0" err="1">
                <a:latin typeface="Arial"/>
                <a:cs typeface="Arial"/>
              </a:rPr>
              <a:t>данным</a:t>
            </a:r>
            <a:r>
              <a:rPr lang="en-US" sz="2100" dirty="0">
                <a:latin typeface="Arial"/>
                <a:cs typeface="Arial"/>
              </a:rPr>
              <a:t> КТ) </a:t>
            </a:r>
          </a:p>
          <a:p>
            <a:pPr lvl="1">
              <a:buFont typeface="Wingdings 2" pitchFamily="18" charset="2"/>
              <a:buChar char=""/>
              <a:defRPr/>
            </a:pPr>
            <a:r>
              <a:rPr lang="ru-RU" sz="1600" dirty="0">
                <a:latin typeface="Arial"/>
                <a:cs typeface="Arial"/>
              </a:rPr>
              <a:t>которые </a:t>
            </a:r>
            <a:r>
              <a:rPr lang="en-US" sz="1600" dirty="0" err="1">
                <a:latin typeface="Arial"/>
                <a:cs typeface="Arial"/>
              </a:rPr>
              <a:t>нельзя</a:t>
            </a:r>
            <a:r>
              <a:rPr lang="en-US" sz="1600" dirty="0">
                <a:latin typeface="Arial"/>
                <a:cs typeface="Arial"/>
              </a:rPr>
              <a:t> </a:t>
            </a:r>
            <a:r>
              <a:rPr lang="en-US" sz="1600" dirty="0" err="1">
                <a:latin typeface="Arial"/>
                <a:cs typeface="Arial"/>
              </a:rPr>
              <a:t>полностью</a:t>
            </a:r>
            <a:r>
              <a:rPr lang="en-US" sz="1600" dirty="0">
                <a:latin typeface="Arial"/>
                <a:cs typeface="Arial"/>
              </a:rPr>
              <a:t> </a:t>
            </a:r>
            <a:r>
              <a:rPr lang="en-US" sz="1600" dirty="0" err="1">
                <a:latin typeface="Arial"/>
                <a:cs typeface="Arial"/>
              </a:rPr>
              <a:t>объяснить</a:t>
            </a:r>
            <a:r>
              <a:rPr lang="en-US" sz="1600" dirty="0">
                <a:latin typeface="Arial"/>
                <a:cs typeface="Arial"/>
              </a:rPr>
              <a:t> </a:t>
            </a:r>
            <a:endParaRPr lang="ru-RU" sz="1600" dirty="0">
              <a:latin typeface="Arial"/>
              <a:cs typeface="Arial"/>
            </a:endParaRPr>
          </a:p>
          <a:p>
            <a:pPr marL="393700" lvl="1" indent="0">
              <a:buFont typeface="Wingdings 2" charset="0"/>
              <a:buNone/>
              <a:defRPr/>
            </a:pPr>
            <a:r>
              <a:rPr lang="en-US" sz="1600" dirty="0" err="1">
                <a:latin typeface="Arial"/>
                <a:cs typeface="Arial"/>
              </a:rPr>
              <a:t>выпотом</a:t>
            </a:r>
            <a:r>
              <a:rPr lang="en-US" sz="1600" dirty="0">
                <a:latin typeface="Arial"/>
                <a:cs typeface="Arial"/>
              </a:rPr>
              <a:t>, </a:t>
            </a:r>
            <a:r>
              <a:rPr lang="en-US" sz="1600" dirty="0" err="1">
                <a:latin typeface="Arial"/>
                <a:cs typeface="Arial"/>
              </a:rPr>
              <a:t>ателектазом</a:t>
            </a:r>
            <a:r>
              <a:rPr lang="en-US" sz="1600" dirty="0">
                <a:latin typeface="Arial"/>
                <a:cs typeface="Arial"/>
              </a:rPr>
              <a:t> (</a:t>
            </a:r>
            <a:r>
              <a:rPr lang="en-US" sz="1600" dirty="0" err="1">
                <a:latin typeface="Arial"/>
                <a:cs typeface="Arial"/>
              </a:rPr>
              <a:t>коллапсом</a:t>
            </a:r>
            <a:r>
              <a:rPr lang="en-US" sz="1600" dirty="0">
                <a:latin typeface="Arial"/>
                <a:cs typeface="Arial"/>
              </a:rPr>
              <a:t>) </a:t>
            </a:r>
            <a:r>
              <a:rPr lang="en-US" sz="1600" dirty="0" err="1">
                <a:latin typeface="Arial"/>
                <a:cs typeface="Arial"/>
              </a:rPr>
              <a:t>легкого</a:t>
            </a:r>
            <a:r>
              <a:rPr lang="en-US" sz="1600" dirty="0">
                <a:latin typeface="Arial"/>
                <a:cs typeface="Arial"/>
              </a:rPr>
              <a:t> </a:t>
            </a:r>
            <a:r>
              <a:rPr lang="en-US" sz="1600" dirty="0" err="1">
                <a:latin typeface="Arial"/>
                <a:cs typeface="Arial"/>
              </a:rPr>
              <a:t>или</a:t>
            </a:r>
            <a:endParaRPr lang="ru-RU" sz="1600" dirty="0">
              <a:latin typeface="Arial"/>
              <a:cs typeface="Arial"/>
            </a:endParaRPr>
          </a:p>
          <a:p>
            <a:pPr marL="393700" lvl="1" indent="0">
              <a:buFont typeface="Wingdings 2" charset="0"/>
              <a:buNone/>
              <a:defRPr/>
            </a:pPr>
            <a:r>
              <a:rPr lang="en-US" sz="1600" dirty="0">
                <a:latin typeface="Arial"/>
                <a:cs typeface="Arial"/>
              </a:rPr>
              <a:t> </a:t>
            </a:r>
            <a:r>
              <a:rPr lang="en-US" sz="1600" dirty="0" err="1">
                <a:latin typeface="Arial"/>
                <a:cs typeface="Arial"/>
              </a:rPr>
              <a:t>его</a:t>
            </a:r>
            <a:r>
              <a:rPr lang="en-US" sz="1600" dirty="0">
                <a:latin typeface="Arial"/>
                <a:cs typeface="Arial"/>
              </a:rPr>
              <a:t> </a:t>
            </a:r>
            <a:r>
              <a:rPr lang="en-US" sz="1600" dirty="0" err="1">
                <a:latin typeface="Arial"/>
                <a:cs typeface="Arial"/>
              </a:rPr>
              <a:t>долей</a:t>
            </a:r>
            <a:r>
              <a:rPr lang="en-US" sz="1600" dirty="0">
                <a:latin typeface="Arial"/>
                <a:cs typeface="Arial"/>
              </a:rPr>
              <a:t> </a:t>
            </a:r>
            <a:r>
              <a:rPr lang="en-US" sz="1600" dirty="0" err="1">
                <a:latin typeface="Arial"/>
                <a:cs typeface="Arial"/>
              </a:rPr>
              <a:t>или</a:t>
            </a:r>
            <a:r>
              <a:rPr lang="en-US" sz="1600" dirty="0">
                <a:latin typeface="Arial"/>
                <a:cs typeface="Arial"/>
              </a:rPr>
              <a:t> </a:t>
            </a:r>
            <a:r>
              <a:rPr lang="en-US" sz="1600" dirty="0" err="1">
                <a:latin typeface="Arial"/>
                <a:cs typeface="Arial"/>
              </a:rPr>
              <a:t>узелковыми</a:t>
            </a:r>
            <a:r>
              <a:rPr lang="en-US" sz="1600" dirty="0">
                <a:latin typeface="Arial"/>
                <a:cs typeface="Arial"/>
              </a:rPr>
              <a:t> </a:t>
            </a:r>
            <a:r>
              <a:rPr lang="en-US" sz="1600" dirty="0" err="1">
                <a:latin typeface="Arial"/>
                <a:cs typeface="Arial"/>
              </a:rPr>
              <a:t>образованиями</a:t>
            </a:r>
            <a:endParaRPr lang="en-US" sz="1600" dirty="0">
              <a:latin typeface="Arial"/>
              <a:cs typeface="Arial"/>
            </a:endParaRPr>
          </a:p>
          <a:p>
            <a:pPr>
              <a:lnSpc>
                <a:spcPct val="85000"/>
              </a:lnSpc>
              <a:buClrTx/>
              <a:buFont typeface="Arial Bold" charset="0"/>
              <a:buNone/>
              <a:defRPr/>
            </a:pPr>
            <a:endParaRPr lang="en-US" sz="1600" dirty="0"/>
          </a:p>
        </p:txBody>
      </p:sp>
      <p:sp>
        <p:nvSpPr>
          <p:cNvPr id="39938" name="Rectangle 7"/>
          <p:cNvSpPr>
            <a:spLocks/>
          </p:cNvSpPr>
          <p:nvPr/>
        </p:nvSpPr>
        <p:spPr bwMode="auto">
          <a:xfrm>
            <a:off x="176213" y="4679950"/>
            <a:ext cx="8439150" cy="609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35620" bIns="0"/>
          <a:lstStyle/>
          <a:p>
            <a:pPr marL="33338"/>
            <a:endParaRPr lang="fr-FR" sz="1800">
              <a:sym typeface="Arial" charset="0"/>
            </a:endParaRPr>
          </a:p>
        </p:txBody>
      </p:sp>
      <p:sp>
        <p:nvSpPr>
          <p:cNvPr id="39939" name="Rectangle 19"/>
          <p:cNvSpPr>
            <a:spLocks noChangeArrowheads="1"/>
          </p:cNvSpPr>
          <p:nvPr/>
        </p:nvSpPr>
        <p:spPr bwMode="auto">
          <a:xfrm>
            <a:off x="4508500" y="1296988"/>
            <a:ext cx="4491038" cy="42370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91424" tIns="45712" rIns="91424" bIns="45712"/>
          <a:lstStyle/>
          <a:p>
            <a:pPr marL="390525" indent="-390525" defTabSz="1041400" eaLnBrk="0" hangingPunct="0">
              <a:lnSpc>
                <a:spcPct val="85000"/>
              </a:lnSpc>
              <a:buClr>
                <a:srgbClr val="1E7FB8"/>
              </a:buClr>
              <a:buFont typeface="Wingdings" charset="0"/>
              <a:buChar char="l"/>
            </a:pPr>
            <a:endParaRPr lang="fr-FR" sz="2600"/>
          </a:p>
        </p:txBody>
      </p:sp>
      <p:sp>
        <p:nvSpPr>
          <p:cNvPr id="39940" name="Text Box 22"/>
          <p:cNvSpPr txBox="1">
            <a:spLocks/>
          </p:cNvSpPr>
          <p:nvPr/>
        </p:nvSpPr>
        <p:spPr bwMode="auto">
          <a:xfrm>
            <a:off x="1184275" y="1301750"/>
            <a:ext cx="1617663" cy="2492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80147" tIns="40074" rIns="80147" bIns="40074">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spcBef>
                <a:spcPct val="50000"/>
              </a:spcBef>
            </a:pPr>
            <a:endParaRPr lang="fr-FR" sz="1100"/>
          </a:p>
        </p:txBody>
      </p:sp>
      <p:sp>
        <p:nvSpPr>
          <p:cNvPr id="11" name="Rectangle 6"/>
          <p:cNvSpPr>
            <a:spLocks noGrp="1" noChangeArrowheads="1"/>
          </p:cNvSpPr>
          <p:nvPr>
            <p:ph type="title"/>
          </p:nvPr>
        </p:nvSpPr>
        <p:spPr>
          <a:xfrm>
            <a:off x="107505" y="0"/>
            <a:ext cx="8546118" cy="1105804"/>
          </a:xfrm>
          <a:ln>
            <a:miter lim="800000"/>
            <a:headEnd/>
            <a:tailEnd/>
          </a:ln>
        </p:spPr>
        <p:style>
          <a:lnRef idx="1">
            <a:schemeClr val="dk1"/>
          </a:lnRef>
          <a:fillRef idx="2">
            <a:schemeClr val="dk1"/>
          </a:fillRef>
          <a:effectRef idx="1">
            <a:schemeClr val="dk1"/>
          </a:effectRef>
          <a:fontRef idx="minor">
            <a:schemeClr val="dk1"/>
          </a:fontRef>
        </p:style>
        <p:txBody>
          <a:bodyPr/>
          <a:lstStyle/>
          <a:p>
            <a:pPr algn="ctr">
              <a:buSzPct val="100000"/>
              <a:defRPr/>
            </a:pPr>
            <a:r>
              <a:rPr lang="ru-RU" dirty="0">
                <a:solidFill>
                  <a:srgbClr val="000090"/>
                </a:solidFill>
              </a:rPr>
              <a:t>Диагностика </a:t>
            </a:r>
            <a:r>
              <a:rPr lang="en-US" dirty="0">
                <a:solidFill>
                  <a:srgbClr val="000090"/>
                </a:solidFill>
              </a:rPr>
              <a:t>ОРДС</a:t>
            </a:r>
            <a:r>
              <a:rPr lang="ru-RU" dirty="0">
                <a:solidFill>
                  <a:srgbClr val="000090"/>
                </a:solidFill>
              </a:rPr>
              <a:t>:  </a:t>
            </a:r>
            <a:r>
              <a:rPr lang="en-US" dirty="0">
                <a:solidFill>
                  <a:srgbClr val="000090"/>
                </a:solidFill>
              </a:rPr>
              <a:t>4 </a:t>
            </a:r>
            <a:r>
              <a:rPr lang="en-US" dirty="0" err="1">
                <a:solidFill>
                  <a:srgbClr val="000090"/>
                </a:solidFill>
              </a:rPr>
              <a:t>клинических</a:t>
            </a:r>
            <a:r>
              <a:rPr lang="en-US" dirty="0">
                <a:solidFill>
                  <a:srgbClr val="000090"/>
                </a:solidFill>
              </a:rPr>
              <a:t> </a:t>
            </a:r>
            <a:r>
              <a:rPr lang="en-US" dirty="0" err="1">
                <a:solidFill>
                  <a:srgbClr val="000090"/>
                </a:solidFill>
              </a:rPr>
              <a:t>критерия</a:t>
            </a:r>
            <a:r>
              <a:rPr lang="en-US" dirty="0">
                <a:solidFill>
                  <a:srgbClr val="000090"/>
                </a:solidFill>
              </a:rPr>
              <a:t> </a:t>
            </a:r>
            <a:r>
              <a:rPr lang="en-US" b="0" dirty="0" err="1">
                <a:solidFill>
                  <a:srgbClr val="000090"/>
                </a:solidFill>
              </a:rPr>
              <a:t>Берлинское</a:t>
            </a:r>
            <a:r>
              <a:rPr lang="en-US" b="0" dirty="0">
                <a:solidFill>
                  <a:srgbClr val="000090"/>
                </a:solidFill>
              </a:rPr>
              <a:t> </a:t>
            </a:r>
            <a:r>
              <a:rPr lang="en-US" b="0" dirty="0" err="1">
                <a:solidFill>
                  <a:srgbClr val="000090"/>
                </a:solidFill>
              </a:rPr>
              <a:t>определение</a:t>
            </a:r>
            <a:r>
              <a:rPr lang="en-US" b="0" dirty="0">
                <a:solidFill>
                  <a:srgbClr val="000090"/>
                </a:solidFill>
              </a:rPr>
              <a:t>, JAMA</a:t>
            </a:r>
            <a:r>
              <a:rPr lang="ru-RU" b="0" dirty="0">
                <a:solidFill>
                  <a:srgbClr val="000090"/>
                </a:solidFill>
              </a:rPr>
              <a:t>, 2012 г. (2)</a:t>
            </a:r>
            <a:endParaRPr lang="en-US" b="0" dirty="0"/>
          </a:p>
        </p:txBody>
      </p:sp>
      <p:graphicFrame>
        <p:nvGraphicFramePr>
          <p:cNvPr id="13" name="Table 12"/>
          <p:cNvGraphicFramePr>
            <a:graphicFrameLocks noGrp="1"/>
          </p:cNvGraphicFramePr>
          <p:nvPr/>
        </p:nvGraphicFramePr>
        <p:xfrm>
          <a:off x="5111750" y="1628775"/>
          <a:ext cx="4032250" cy="4237039"/>
        </p:xfrm>
        <a:graphic>
          <a:graphicData uri="http://schemas.openxmlformats.org/drawingml/2006/table">
            <a:tbl>
              <a:tblPr firstRow="1" bandRow="1">
                <a:tableStyleId>{5C22544A-7EE6-4342-B048-85BDC9FD1C3A}</a:tableStyleId>
              </a:tblPr>
              <a:tblGrid>
                <a:gridCol w="1368085">
                  <a:extLst>
                    <a:ext uri="{9D8B030D-6E8A-4147-A177-3AD203B41FA5}">
                      <a16:colId xmlns:a16="http://schemas.microsoft.com/office/drawing/2014/main" val="20000"/>
                    </a:ext>
                  </a:extLst>
                </a:gridCol>
                <a:gridCol w="1296080">
                  <a:extLst>
                    <a:ext uri="{9D8B030D-6E8A-4147-A177-3AD203B41FA5}">
                      <a16:colId xmlns:a16="http://schemas.microsoft.com/office/drawing/2014/main" val="20001"/>
                    </a:ext>
                  </a:extLst>
                </a:gridCol>
                <a:gridCol w="1368085">
                  <a:extLst>
                    <a:ext uri="{9D8B030D-6E8A-4147-A177-3AD203B41FA5}">
                      <a16:colId xmlns:a16="http://schemas.microsoft.com/office/drawing/2014/main" val="20002"/>
                    </a:ext>
                  </a:extLst>
                </a:gridCol>
              </a:tblGrid>
              <a:tr h="579164">
                <a:tc>
                  <a:txBody>
                    <a:bodyPr/>
                    <a:lstStyle/>
                    <a:p>
                      <a:r>
                        <a:rPr lang="en-US" sz="1600" dirty="0"/>
                        <a:t>SpO2/FiO2</a:t>
                      </a:r>
                    </a:p>
                  </a:txBody>
                  <a:tcPr marL="91436" marR="91436" marT="45723" marB="45723"/>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600" dirty="0"/>
                        <a:t>PaO2/FiO2</a:t>
                      </a:r>
                    </a:p>
                    <a:p>
                      <a:endParaRPr lang="en-US" sz="1600" dirty="0"/>
                    </a:p>
                  </a:txBody>
                  <a:tcPr marL="91436" marR="91436" marT="45723" marB="45723"/>
                </a:tc>
                <a:tc>
                  <a:txBody>
                    <a:bodyPr/>
                    <a:lstStyle/>
                    <a:p>
                      <a:r>
                        <a:rPr lang="ru-RU" sz="1400" dirty="0"/>
                        <a:t>Степень</a:t>
                      </a:r>
                      <a:r>
                        <a:rPr lang="ru-RU" sz="1400" baseline="0" dirty="0"/>
                        <a:t> гипоксемии</a:t>
                      </a:r>
                      <a:endParaRPr lang="en-US" sz="1400" dirty="0"/>
                    </a:p>
                  </a:txBody>
                  <a:tcPr marL="91436" marR="91436" marT="45723" marB="45723"/>
                </a:tc>
                <a:extLst>
                  <a:ext uri="{0D108BD9-81ED-4DB2-BD59-A6C34878D82A}">
                    <a16:rowId xmlns:a16="http://schemas.microsoft.com/office/drawing/2014/main" val="10000"/>
                  </a:ext>
                </a:extLst>
              </a:tr>
              <a:tr h="640128">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ru-RU" sz="1800" dirty="0"/>
                        <a:t>2</a:t>
                      </a:r>
                      <a:r>
                        <a:rPr lang="en-US" sz="1800" dirty="0"/>
                        <a:t>00&lt;x≤ </a:t>
                      </a:r>
                      <a:r>
                        <a:rPr lang="ru-RU" sz="1800" dirty="0"/>
                        <a:t>3</a:t>
                      </a:r>
                      <a:r>
                        <a:rPr lang="en-US" sz="1800" dirty="0"/>
                        <a:t>00</a:t>
                      </a:r>
                    </a:p>
                    <a:p>
                      <a:endParaRPr lang="en-US" sz="1800" dirty="0"/>
                    </a:p>
                  </a:txBody>
                  <a:tcPr marL="91436" marR="91436" marT="45723" marB="45723"/>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800" dirty="0"/>
                        <a:t>235&lt;x≤ 315</a:t>
                      </a:r>
                    </a:p>
                    <a:p>
                      <a:endParaRPr lang="en-US" sz="1800" dirty="0"/>
                    </a:p>
                  </a:txBody>
                  <a:tcPr marL="91436" marR="91436" marT="45723" marB="45723"/>
                </a:tc>
                <a:tc>
                  <a:txBody>
                    <a:bodyPr/>
                    <a:lstStyle/>
                    <a:p>
                      <a:r>
                        <a:rPr lang="ru-RU" sz="1800" dirty="0"/>
                        <a:t>Легкий</a:t>
                      </a:r>
                      <a:r>
                        <a:rPr lang="ru-RU" sz="1800" baseline="0" dirty="0"/>
                        <a:t> ОРДС</a:t>
                      </a:r>
                      <a:endParaRPr lang="en-US" sz="1800" dirty="0"/>
                    </a:p>
                  </a:txBody>
                  <a:tcPr marL="91436" marR="91436" marT="45723" marB="45723"/>
                </a:tc>
                <a:extLst>
                  <a:ext uri="{0D108BD9-81ED-4DB2-BD59-A6C34878D82A}">
                    <a16:rowId xmlns:a16="http://schemas.microsoft.com/office/drawing/2014/main" val="10001"/>
                  </a:ext>
                </a:extLst>
              </a:tr>
              <a:tr h="914469">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ru-RU" sz="1800" dirty="0"/>
                        <a:t>1</a:t>
                      </a:r>
                      <a:r>
                        <a:rPr lang="en-US" sz="1800" dirty="0"/>
                        <a:t>00&lt;x≤ </a:t>
                      </a:r>
                      <a:r>
                        <a:rPr lang="ru-RU" sz="1800" dirty="0"/>
                        <a:t>2</a:t>
                      </a:r>
                      <a:r>
                        <a:rPr lang="en-US" sz="1800" dirty="0"/>
                        <a:t>00</a:t>
                      </a:r>
                    </a:p>
                    <a:p>
                      <a:endParaRPr lang="en-US" sz="1800" dirty="0"/>
                    </a:p>
                  </a:txBody>
                  <a:tcPr marL="91436" marR="91436" marT="45723" marB="45723"/>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800" dirty="0"/>
                        <a:t>x≤ </a:t>
                      </a:r>
                      <a:r>
                        <a:rPr lang="ru-RU" sz="1800" dirty="0"/>
                        <a:t>235</a:t>
                      </a:r>
                      <a:endParaRPr lang="en-US" sz="1800" dirty="0"/>
                    </a:p>
                    <a:p>
                      <a:endParaRPr lang="en-US" sz="1800" dirty="0"/>
                    </a:p>
                  </a:txBody>
                  <a:tcPr marL="91436" marR="91436" marT="45723" marB="45723"/>
                </a:tc>
                <a:tc>
                  <a:txBody>
                    <a:bodyPr/>
                    <a:lstStyle/>
                    <a:p>
                      <a:r>
                        <a:rPr lang="ru-RU" sz="1800" dirty="0"/>
                        <a:t>ОРДС</a:t>
                      </a:r>
                    </a:p>
                    <a:p>
                      <a:r>
                        <a:rPr lang="ru-RU" sz="1800" dirty="0"/>
                        <a:t>средней тяжести</a:t>
                      </a:r>
                      <a:endParaRPr lang="en-US" sz="1800" dirty="0"/>
                    </a:p>
                  </a:txBody>
                  <a:tcPr marL="91436" marR="91436" marT="45723" marB="45723"/>
                </a:tc>
                <a:extLst>
                  <a:ext uri="{0D108BD9-81ED-4DB2-BD59-A6C34878D82A}">
                    <a16:rowId xmlns:a16="http://schemas.microsoft.com/office/drawing/2014/main" val="10002"/>
                  </a:ext>
                </a:extLst>
              </a:tr>
              <a:tr h="640128">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800" dirty="0"/>
                        <a:t>x≤ </a:t>
                      </a:r>
                      <a:r>
                        <a:rPr lang="ru-RU" sz="1800" dirty="0"/>
                        <a:t>1</a:t>
                      </a:r>
                      <a:r>
                        <a:rPr lang="en-US" sz="1800" dirty="0"/>
                        <a:t>00</a:t>
                      </a:r>
                    </a:p>
                    <a:p>
                      <a:endParaRPr lang="en-US" sz="1800" dirty="0"/>
                    </a:p>
                  </a:txBody>
                  <a:tcPr marL="91436" marR="91436" marT="45723" marB="45723"/>
                </a:tc>
                <a:tc>
                  <a:txBody>
                    <a:bodyPr/>
                    <a:lstStyle/>
                    <a:p>
                      <a:endParaRPr lang="en-US" sz="1800" dirty="0"/>
                    </a:p>
                  </a:txBody>
                  <a:tcPr marL="91436" marR="91436" marT="45723" marB="45723"/>
                </a:tc>
                <a:tc>
                  <a:txBody>
                    <a:bodyPr/>
                    <a:lstStyle/>
                    <a:p>
                      <a:r>
                        <a:rPr lang="ru-RU" sz="1800" dirty="0"/>
                        <a:t>Тяжелый ОРДС</a:t>
                      </a:r>
                      <a:endParaRPr lang="en-US" sz="1800" dirty="0"/>
                    </a:p>
                  </a:txBody>
                  <a:tcPr marL="91436" marR="91436" marT="45723" marB="45723"/>
                </a:tc>
                <a:extLst>
                  <a:ext uri="{0D108BD9-81ED-4DB2-BD59-A6C34878D82A}">
                    <a16:rowId xmlns:a16="http://schemas.microsoft.com/office/drawing/2014/main" val="10003"/>
                  </a:ext>
                </a:extLst>
              </a:tr>
              <a:tr h="1463150">
                <a:tc gridSpan="3">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800" dirty="0"/>
                        <a:t>SpO2</a:t>
                      </a:r>
                      <a:r>
                        <a:rPr lang="ru-RU" sz="1800" dirty="0"/>
                        <a:t> – сатурация, </a:t>
                      </a:r>
                      <a:r>
                        <a:rPr lang="en-US" sz="1800" dirty="0"/>
                        <a:t>FiO2</a:t>
                      </a:r>
                      <a:r>
                        <a:rPr lang="ru-RU" sz="1800" dirty="0"/>
                        <a:t> – </a:t>
                      </a:r>
                      <a:r>
                        <a:rPr lang="en-US" sz="1800" dirty="0"/>
                        <a:t>%</a:t>
                      </a:r>
                      <a:r>
                        <a:rPr lang="en-US" sz="1800" baseline="0" dirty="0"/>
                        <a:t> </a:t>
                      </a:r>
                      <a:r>
                        <a:rPr lang="ru-RU" sz="1800" baseline="0" dirty="0"/>
                        <a:t>во вдыхаемой смеси, </a:t>
                      </a:r>
                      <a:r>
                        <a:rPr lang="en-US" sz="1800" dirty="0"/>
                        <a:t>PaO2</a:t>
                      </a:r>
                      <a:r>
                        <a:rPr lang="ru-RU" sz="1800" dirty="0"/>
                        <a:t> – парциальное давление кислорода крови</a:t>
                      </a:r>
                      <a:endParaRPr lang="en-US" sz="1800" dirty="0"/>
                    </a:p>
                    <a:p>
                      <a:endParaRPr lang="en-US" sz="1800" dirty="0"/>
                    </a:p>
                  </a:txBody>
                  <a:tcPr marL="91436" marR="91436" marT="45723" marB="45723"/>
                </a:tc>
                <a:tc hMerge="1">
                  <a:txBody>
                    <a:bodyPr/>
                    <a:lstStyle/>
                    <a:p>
                      <a:endParaRPr lang="en-US" dirty="0"/>
                    </a:p>
                  </a:txBody>
                  <a:tcPr/>
                </a:tc>
                <a:tc hMerge="1">
                  <a:txBody>
                    <a:bodyPr/>
                    <a:lstStyle/>
                    <a:p>
                      <a:endParaRPr lang="en-US" dirty="0"/>
                    </a:p>
                  </a:txBody>
                  <a:tcPr/>
                </a:tc>
                <a:extLst>
                  <a:ext uri="{0D108BD9-81ED-4DB2-BD59-A6C34878D82A}">
                    <a16:rowId xmlns:a16="http://schemas.microsoft.com/office/drawing/2014/main" val="10004"/>
                  </a:ext>
                </a:extLst>
              </a:tr>
            </a:tbl>
          </a:graphicData>
        </a:graphic>
      </p:graphicFrame>
    </p:spTree>
    <p:extLst>
      <p:ext uri="{BB962C8B-B14F-4D97-AF65-F5344CB8AC3E}">
        <p14:creationId xmlns:p14="http://schemas.microsoft.com/office/powerpoint/2010/main" val="1448514760"/>
      </p:ext>
    </p:extLst>
  </p:cSld>
  <p:clrMapOvr>
    <a:masterClrMapping/>
  </p:clrMapOvr>
  <p:transition/>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Заголовок 1"/>
          <p:cNvSpPr>
            <a:spLocks noGrp="1"/>
          </p:cNvSpPr>
          <p:nvPr>
            <p:ph type="title" idx="4294967295"/>
          </p:nvPr>
        </p:nvSpPr>
        <p:spPr>
          <a:xfrm>
            <a:off x="0" y="457200"/>
            <a:ext cx="9144000" cy="739775"/>
          </a:xfrm>
        </p:spPr>
        <p:txBody>
          <a:bodyPr/>
          <a:lstStyle/>
          <a:p>
            <a:pPr algn="ctr" eaLnBrk="1" hangingPunct="1">
              <a:defRPr/>
            </a:pPr>
            <a:r>
              <a:rPr lang="ru-RU" sz="3200" b="1" dirty="0">
                <a:solidFill>
                  <a:srgbClr val="002060"/>
                </a:solidFill>
                <a:effectLst>
                  <a:outerShdw blurRad="38100" dist="38100" dir="2700000" algn="tl">
                    <a:srgbClr val="DDDDDD"/>
                  </a:outerShdw>
                </a:effectLst>
                <a:latin typeface="Calibri" charset="0"/>
                <a:cs typeface="Times New Roman" charset="0"/>
              </a:rPr>
              <a:t>Дифференциальная диагностика ОРВИ</a:t>
            </a:r>
          </a:p>
        </p:txBody>
      </p:sp>
      <p:sp>
        <p:nvSpPr>
          <p:cNvPr id="108546" name="Text Box 3"/>
          <p:cNvSpPr txBox="1">
            <a:spLocks noChangeArrowheads="1"/>
          </p:cNvSpPr>
          <p:nvPr/>
        </p:nvSpPr>
        <p:spPr bwMode="auto">
          <a:xfrm>
            <a:off x="755650" y="1916113"/>
            <a:ext cx="3740150" cy="523875"/>
          </a:xfrm>
          <a:prstGeom prst="rect">
            <a:avLst/>
          </a:prstGeom>
          <a:noFill/>
          <a:ln w="38100">
            <a:solidFill>
              <a:schemeClr val="tx2"/>
            </a:solidFill>
            <a:miter lim="800000"/>
            <a:headEnd/>
            <a:tailEnd/>
          </a:ln>
          <a:extLst>
            <a:ext uri="{909E8E84-426E-40dd-AFC4-6F175D3DCCD1}">
              <a14:hiddenFill xmlns:a14="http://schemas.microsoft.com/office/drawing/2010/main" xmlns="">
                <a:solidFill>
                  <a:srgbClr val="FFFFFF"/>
                </a:solidFill>
              </a14:hiddenFill>
            </a:ext>
          </a:extLst>
        </p:spPr>
        <p:txBody>
          <a:bodyPr>
            <a:spAutoFit/>
          </a:bodyPr>
          <a:lstStyle>
            <a:lvl1pPr eaLnBrk="0" hangingPunct="0">
              <a:defRPr sz="2000">
                <a:solidFill>
                  <a:schemeClr val="tx1"/>
                </a:solidFill>
                <a:latin typeface="Arial" charset="0"/>
                <a:ea typeface="ＭＳ Ｐゴシック" charset="0"/>
                <a:cs typeface="ＭＳ Ｐゴシック" charset="0"/>
              </a:defRPr>
            </a:lvl1pPr>
            <a:lvl2pPr marL="742950" indent="-285750" eaLnBrk="0" hangingPunct="0">
              <a:defRPr sz="2000">
                <a:solidFill>
                  <a:schemeClr val="tx1"/>
                </a:solidFill>
                <a:latin typeface="Arial" charset="0"/>
                <a:ea typeface="ＭＳ Ｐゴシック" charset="0"/>
              </a:defRPr>
            </a:lvl2pPr>
            <a:lvl3pPr marL="1143000" indent="-228600" eaLnBrk="0" hangingPunct="0">
              <a:defRPr sz="2000">
                <a:solidFill>
                  <a:schemeClr val="tx1"/>
                </a:solidFill>
                <a:latin typeface="Arial" charset="0"/>
                <a:ea typeface="ＭＳ Ｐゴシック" charset="0"/>
              </a:defRPr>
            </a:lvl3pPr>
            <a:lvl4pPr marL="1600200" indent="-228600" eaLnBrk="0" hangingPunct="0">
              <a:defRPr sz="2000">
                <a:solidFill>
                  <a:schemeClr val="tx1"/>
                </a:solidFill>
                <a:latin typeface="Arial" charset="0"/>
                <a:ea typeface="ＭＳ Ｐゴシック" charset="0"/>
              </a:defRPr>
            </a:lvl4pPr>
            <a:lvl5pPr marL="2057400" indent="-228600" eaLnBrk="0" hangingPunct="0">
              <a:defRPr sz="2000">
                <a:solidFill>
                  <a:schemeClr val="tx1"/>
                </a:solidFill>
                <a:latin typeface="Arial" charset="0"/>
                <a:ea typeface="ＭＳ Ｐゴシック" charset="0"/>
              </a:defRPr>
            </a:lvl5pPr>
            <a:lvl6pPr marL="2514600" indent="-228600" eaLnBrk="0" fontAlgn="base" hangingPunct="0">
              <a:spcBef>
                <a:spcPct val="0"/>
              </a:spcBef>
              <a:spcAft>
                <a:spcPct val="0"/>
              </a:spcAft>
              <a:defRPr sz="2000">
                <a:solidFill>
                  <a:schemeClr val="tx1"/>
                </a:solidFill>
                <a:latin typeface="Arial" charset="0"/>
                <a:ea typeface="ＭＳ Ｐゴシック" charset="0"/>
              </a:defRPr>
            </a:lvl6pPr>
            <a:lvl7pPr marL="2971800" indent="-228600" eaLnBrk="0" fontAlgn="base" hangingPunct="0">
              <a:spcBef>
                <a:spcPct val="0"/>
              </a:spcBef>
              <a:spcAft>
                <a:spcPct val="0"/>
              </a:spcAft>
              <a:defRPr sz="2000">
                <a:solidFill>
                  <a:schemeClr val="tx1"/>
                </a:solidFill>
                <a:latin typeface="Arial" charset="0"/>
                <a:ea typeface="ＭＳ Ｐゴシック" charset="0"/>
              </a:defRPr>
            </a:lvl7pPr>
            <a:lvl8pPr marL="3429000" indent="-228600" eaLnBrk="0" fontAlgn="base" hangingPunct="0">
              <a:spcBef>
                <a:spcPct val="0"/>
              </a:spcBef>
              <a:spcAft>
                <a:spcPct val="0"/>
              </a:spcAft>
              <a:defRPr sz="2000">
                <a:solidFill>
                  <a:schemeClr val="tx1"/>
                </a:solidFill>
                <a:latin typeface="Arial" charset="0"/>
                <a:ea typeface="ＭＳ Ｐゴシック" charset="0"/>
              </a:defRPr>
            </a:lvl8pPr>
            <a:lvl9pPr marL="3886200" indent="-228600" eaLnBrk="0" fontAlgn="base" hangingPunct="0">
              <a:spcBef>
                <a:spcPct val="0"/>
              </a:spcBef>
              <a:spcAft>
                <a:spcPct val="0"/>
              </a:spcAft>
              <a:defRPr sz="2000">
                <a:solidFill>
                  <a:schemeClr val="tx1"/>
                </a:solidFill>
                <a:latin typeface="Arial" charset="0"/>
                <a:ea typeface="ＭＳ Ｐゴシック" charset="0"/>
              </a:defRPr>
            </a:lvl9pPr>
          </a:lstStyle>
          <a:p>
            <a:pPr algn="ctr" eaLnBrk="1" hangingPunct="1">
              <a:spcBef>
                <a:spcPct val="50000"/>
              </a:spcBef>
            </a:pPr>
            <a:r>
              <a:rPr lang="ru-RU" sz="2800" b="1">
                <a:solidFill>
                  <a:srgbClr val="002060"/>
                </a:solidFill>
                <a:latin typeface="Calibri" charset="0"/>
                <a:cs typeface="Times New Roman" charset="0"/>
              </a:rPr>
              <a:t>Ринит, ринофарингит</a:t>
            </a:r>
          </a:p>
        </p:txBody>
      </p:sp>
      <p:sp>
        <p:nvSpPr>
          <p:cNvPr id="108547" name="Text Box 4"/>
          <p:cNvSpPr txBox="1">
            <a:spLocks noChangeArrowheads="1"/>
          </p:cNvSpPr>
          <p:nvPr/>
        </p:nvSpPr>
        <p:spPr bwMode="auto">
          <a:xfrm>
            <a:off x="755650" y="2997200"/>
            <a:ext cx="4273550" cy="522288"/>
          </a:xfrm>
          <a:prstGeom prst="rect">
            <a:avLst/>
          </a:prstGeom>
          <a:noFill/>
          <a:ln w="38100">
            <a:solidFill>
              <a:schemeClr val="tx2"/>
            </a:solidFill>
            <a:miter lim="800000"/>
            <a:headEnd/>
            <a:tailEnd/>
          </a:ln>
          <a:extLst>
            <a:ext uri="{909E8E84-426E-40dd-AFC4-6F175D3DCCD1}">
              <a14:hiddenFill xmlns:a14="http://schemas.microsoft.com/office/drawing/2010/main" xmlns="">
                <a:solidFill>
                  <a:srgbClr val="FFFFFF"/>
                </a:solidFill>
              </a14:hiddenFill>
            </a:ext>
          </a:extLst>
        </p:spPr>
        <p:txBody>
          <a:bodyPr>
            <a:spAutoFit/>
          </a:bodyPr>
          <a:lstStyle>
            <a:lvl1pPr eaLnBrk="0" hangingPunct="0">
              <a:defRPr sz="2000">
                <a:solidFill>
                  <a:schemeClr val="tx1"/>
                </a:solidFill>
                <a:latin typeface="Arial" charset="0"/>
                <a:ea typeface="ＭＳ Ｐゴシック" charset="0"/>
                <a:cs typeface="ＭＳ Ｐゴシック" charset="0"/>
              </a:defRPr>
            </a:lvl1pPr>
            <a:lvl2pPr marL="742950" indent="-285750" eaLnBrk="0" hangingPunct="0">
              <a:defRPr sz="2000">
                <a:solidFill>
                  <a:schemeClr val="tx1"/>
                </a:solidFill>
                <a:latin typeface="Arial" charset="0"/>
                <a:ea typeface="ＭＳ Ｐゴシック" charset="0"/>
              </a:defRPr>
            </a:lvl2pPr>
            <a:lvl3pPr marL="1143000" indent="-228600" eaLnBrk="0" hangingPunct="0">
              <a:defRPr sz="2000">
                <a:solidFill>
                  <a:schemeClr val="tx1"/>
                </a:solidFill>
                <a:latin typeface="Arial" charset="0"/>
                <a:ea typeface="ＭＳ Ｐゴシック" charset="0"/>
              </a:defRPr>
            </a:lvl3pPr>
            <a:lvl4pPr marL="1600200" indent="-228600" eaLnBrk="0" hangingPunct="0">
              <a:defRPr sz="2000">
                <a:solidFill>
                  <a:schemeClr val="tx1"/>
                </a:solidFill>
                <a:latin typeface="Arial" charset="0"/>
                <a:ea typeface="ＭＳ Ｐゴシック" charset="0"/>
              </a:defRPr>
            </a:lvl4pPr>
            <a:lvl5pPr marL="2057400" indent="-228600" eaLnBrk="0" hangingPunct="0">
              <a:defRPr sz="2000">
                <a:solidFill>
                  <a:schemeClr val="tx1"/>
                </a:solidFill>
                <a:latin typeface="Arial" charset="0"/>
                <a:ea typeface="ＭＳ Ｐゴシック" charset="0"/>
              </a:defRPr>
            </a:lvl5pPr>
            <a:lvl6pPr marL="2514600" indent="-228600" eaLnBrk="0" fontAlgn="base" hangingPunct="0">
              <a:spcBef>
                <a:spcPct val="0"/>
              </a:spcBef>
              <a:spcAft>
                <a:spcPct val="0"/>
              </a:spcAft>
              <a:defRPr sz="2000">
                <a:solidFill>
                  <a:schemeClr val="tx1"/>
                </a:solidFill>
                <a:latin typeface="Arial" charset="0"/>
                <a:ea typeface="ＭＳ Ｐゴシック" charset="0"/>
              </a:defRPr>
            </a:lvl6pPr>
            <a:lvl7pPr marL="2971800" indent="-228600" eaLnBrk="0" fontAlgn="base" hangingPunct="0">
              <a:spcBef>
                <a:spcPct val="0"/>
              </a:spcBef>
              <a:spcAft>
                <a:spcPct val="0"/>
              </a:spcAft>
              <a:defRPr sz="2000">
                <a:solidFill>
                  <a:schemeClr val="tx1"/>
                </a:solidFill>
                <a:latin typeface="Arial" charset="0"/>
                <a:ea typeface="ＭＳ Ｐゴシック" charset="0"/>
              </a:defRPr>
            </a:lvl7pPr>
            <a:lvl8pPr marL="3429000" indent="-228600" eaLnBrk="0" fontAlgn="base" hangingPunct="0">
              <a:spcBef>
                <a:spcPct val="0"/>
              </a:spcBef>
              <a:spcAft>
                <a:spcPct val="0"/>
              </a:spcAft>
              <a:defRPr sz="2000">
                <a:solidFill>
                  <a:schemeClr val="tx1"/>
                </a:solidFill>
                <a:latin typeface="Arial" charset="0"/>
                <a:ea typeface="ＭＳ Ｐゴシック" charset="0"/>
              </a:defRPr>
            </a:lvl8pPr>
            <a:lvl9pPr marL="3886200" indent="-228600" eaLnBrk="0" fontAlgn="base" hangingPunct="0">
              <a:spcBef>
                <a:spcPct val="0"/>
              </a:spcBef>
              <a:spcAft>
                <a:spcPct val="0"/>
              </a:spcAft>
              <a:defRPr sz="2000">
                <a:solidFill>
                  <a:schemeClr val="tx1"/>
                </a:solidFill>
                <a:latin typeface="Arial" charset="0"/>
                <a:ea typeface="ＭＳ Ｐゴシック" charset="0"/>
              </a:defRPr>
            </a:lvl9pPr>
          </a:lstStyle>
          <a:p>
            <a:pPr algn="ctr" eaLnBrk="1" hangingPunct="1">
              <a:spcBef>
                <a:spcPct val="50000"/>
              </a:spcBef>
            </a:pPr>
            <a:r>
              <a:rPr lang="ru-RU" sz="2800" b="1">
                <a:solidFill>
                  <a:srgbClr val="002060"/>
                </a:solidFill>
                <a:latin typeface="Calibri" charset="0"/>
                <a:cs typeface="Times New Roman" charset="0"/>
              </a:rPr>
              <a:t>Фарингит, конъюнктивит</a:t>
            </a:r>
          </a:p>
        </p:txBody>
      </p:sp>
      <p:sp>
        <p:nvSpPr>
          <p:cNvPr id="108548" name="Text Box 5"/>
          <p:cNvSpPr txBox="1">
            <a:spLocks noChangeArrowheads="1"/>
          </p:cNvSpPr>
          <p:nvPr/>
        </p:nvSpPr>
        <p:spPr bwMode="auto">
          <a:xfrm>
            <a:off x="755650" y="3933825"/>
            <a:ext cx="2286000" cy="522288"/>
          </a:xfrm>
          <a:prstGeom prst="rect">
            <a:avLst/>
          </a:prstGeom>
          <a:noFill/>
          <a:ln w="38100">
            <a:solidFill>
              <a:schemeClr val="tx2"/>
            </a:solidFill>
            <a:miter lim="800000"/>
            <a:headEnd/>
            <a:tailEnd/>
          </a:ln>
          <a:extLst>
            <a:ext uri="{909E8E84-426E-40dd-AFC4-6F175D3DCCD1}">
              <a14:hiddenFill xmlns:a14="http://schemas.microsoft.com/office/drawing/2010/main" xmlns="">
                <a:solidFill>
                  <a:srgbClr val="FFFFFF"/>
                </a:solidFill>
              </a14:hiddenFill>
            </a:ext>
          </a:extLst>
        </p:spPr>
        <p:txBody>
          <a:bodyPr>
            <a:spAutoFit/>
          </a:bodyPr>
          <a:lstStyle>
            <a:lvl1pPr eaLnBrk="0" hangingPunct="0">
              <a:defRPr sz="2000">
                <a:solidFill>
                  <a:schemeClr val="tx1"/>
                </a:solidFill>
                <a:latin typeface="Arial" charset="0"/>
                <a:ea typeface="ＭＳ Ｐゴシック" charset="0"/>
                <a:cs typeface="ＭＳ Ｐゴシック" charset="0"/>
              </a:defRPr>
            </a:lvl1pPr>
            <a:lvl2pPr marL="742950" indent="-285750" eaLnBrk="0" hangingPunct="0">
              <a:defRPr sz="2000">
                <a:solidFill>
                  <a:schemeClr val="tx1"/>
                </a:solidFill>
                <a:latin typeface="Arial" charset="0"/>
                <a:ea typeface="ＭＳ Ｐゴシック" charset="0"/>
              </a:defRPr>
            </a:lvl2pPr>
            <a:lvl3pPr marL="1143000" indent="-228600" eaLnBrk="0" hangingPunct="0">
              <a:defRPr sz="2000">
                <a:solidFill>
                  <a:schemeClr val="tx1"/>
                </a:solidFill>
                <a:latin typeface="Arial" charset="0"/>
                <a:ea typeface="ＭＳ Ｐゴシック" charset="0"/>
              </a:defRPr>
            </a:lvl3pPr>
            <a:lvl4pPr marL="1600200" indent="-228600" eaLnBrk="0" hangingPunct="0">
              <a:defRPr sz="2000">
                <a:solidFill>
                  <a:schemeClr val="tx1"/>
                </a:solidFill>
                <a:latin typeface="Arial" charset="0"/>
                <a:ea typeface="ＭＳ Ｐゴシック" charset="0"/>
              </a:defRPr>
            </a:lvl4pPr>
            <a:lvl5pPr marL="2057400" indent="-228600" eaLnBrk="0" hangingPunct="0">
              <a:defRPr sz="2000">
                <a:solidFill>
                  <a:schemeClr val="tx1"/>
                </a:solidFill>
                <a:latin typeface="Arial" charset="0"/>
                <a:ea typeface="ＭＳ Ｐゴシック" charset="0"/>
              </a:defRPr>
            </a:lvl5pPr>
            <a:lvl6pPr marL="2514600" indent="-228600" eaLnBrk="0" fontAlgn="base" hangingPunct="0">
              <a:spcBef>
                <a:spcPct val="0"/>
              </a:spcBef>
              <a:spcAft>
                <a:spcPct val="0"/>
              </a:spcAft>
              <a:defRPr sz="2000">
                <a:solidFill>
                  <a:schemeClr val="tx1"/>
                </a:solidFill>
                <a:latin typeface="Arial" charset="0"/>
                <a:ea typeface="ＭＳ Ｐゴシック" charset="0"/>
              </a:defRPr>
            </a:lvl6pPr>
            <a:lvl7pPr marL="2971800" indent="-228600" eaLnBrk="0" fontAlgn="base" hangingPunct="0">
              <a:spcBef>
                <a:spcPct val="0"/>
              </a:spcBef>
              <a:spcAft>
                <a:spcPct val="0"/>
              </a:spcAft>
              <a:defRPr sz="2000">
                <a:solidFill>
                  <a:schemeClr val="tx1"/>
                </a:solidFill>
                <a:latin typeface="Arial" charset="0"/>
                <a:ea typeface="ＭＳ Ｐゴシック" charset="0"/>
              </a:defRPr>
            </a:lvl7pPr>
            <a:lvl8pPr marL="3429000" indent="-228600" eaLnBrk="0" fontAlgn="base" hangingPunct="0">
              <a:spcBef>
                <a:spcPct val="0"/>
              </a:spcBef>
              <a:spcAft>
                <a:spcPct val="0"/>
              </a:spcAft>
              <a:defRPr sz="2000">
                <a:solidFill>
                  <a:schemeClr val="tx1"/>
                </a:solidFill>
                <a:latin typeface="Arial" charset="0"/>
                <a:ea typeface="ＭＳ Ｐゴシック" charset="0"/>
              </a:defRPr>
            </a:lvl8pPr>
            <a:lvl9pPr marL="3886200" indent="-228600" eaLnBrk="0" fontAlgn="base" hangingPunct="0">
              <a:spcBef>
                <a:spcPct val="0"/>
              </a:spcBef>
              <a:spcAft>
                <a:spcPct val="0"/>
              </a:spcAft>
              <a:defRPr sz="2000">
                <a:solidFill>
                  <a:schemeClr val="tx1"/>
                </a:solidFill>
                <a:latin typeface="Arial" charset="0"/>
                <a:ea typeface="ＭＳ Ｐゴシック" charset="0"/>
              </a:defRPr>
            </a:lvl9pPr>
          </a:lstStyle>
          <a:p>
            <a:pPr algn="ctr" eaLnBrk="1" hangingPunct="1">
              <a:spcBef>
                <a:spcPct val="50000"/>
              </a:spcBef>
            </a:pPr>
            <a:r>
              <a:rPr lang="ru-RU" sz="2800" b="1">
                <a:solidFill>
                  <a:srgbClr val="002060"/>
                </a:solidFill>
                <a:latin typeface="Calibri" charset="0"/>
                <a:cs typeface="Times New Roman" charset="0"/>
              </a:rPr>
              <a:t>Ларингит</a:t>
            </a:r>
          </a:p>
        </p:txBody>
      </p:sp>
      <p:sp>
        <p:nvSpPr>
          <p:cNvPr id="108549" name="Text Box 6"/>
          <p:cNvSpPr txBox="1">
            <a:spLocks noChangeArrowheads="1"/>
          </p:cNvSpPr>
          <p:nvPr/>
        </p:nvSpPr>
        <p:spPr bwMode="auto">
          <a:xfrm>
            <a:off x="755650" y="4797425"/>
            <a:ext cx="2286000" cy="522288"/>
          </a:xfrm>
          <a:prstGeom prst="rect">
            <a:avLst/>
          </a:prstGeom>
          <a:noFill/>
          <a:ln w="38100">
            <a:solidFill>
              <a:schemeClr val="tx2"/>
            </a:solidFill>
            <a:miter lim="800000"/>
            <a:headEnd/>
            <a:tailEnd/>
          </a:ln>
          <a:extLst>
            <a:ext uri="{909E8E84-426E-40dd-AFC4-6F175D3DCCD1}">
              <a14:hiddenFill xmlns:a14="http://schemas.microsoft.com/office/drawing/2010/main" xmlns="">
                <a:solidFill>
                  <a:srgbClr val="FFFFFF"/>
                </a:solidFill>
              </a14:hiddenFill>
            </a:ext>
          </a:extLst>
        </p:spPr>
        <p:txBody>
          <a:bodyPr>
            <a:spAutoFit/>
          </a:bodyPr>
          <a:lstStyle>
            <a:lvl1pPr eaLnBrk="0" hangingPunct="0">
              <a:defRPr sz="2000">
                <a:solidFill>
                  <a:schemeClr val="tx1"/>
                </a:solidFill>
                <a:latin typeface="Arial" charset="0"/>
                <a:ea typeface="ＭＳ Ｐゴシック" charset="0"/>
                <a:cs typeface="ＭＳ Ｐゴシック" charset="0"/>
              </a:defRPr>
            </a:lvl1pPr>
            <a:lvl2pPr marL="742950" indent="-285750" eaLnBrk="0" hangingPunct="0">
              <a:defRPr sz="2000">
                <a:solidFill>
                  <a:schemeClr val="tx1"/>
                </a:solidFill>
                <a:latin typeface="Arial" charset="0"/>
                <a:ea typeface="ＭＳ Ｐゴシック" charset="0"/>
              </a:defRPr>
            </a:lvl2pPr>
            <a:lvl3pPr marL="1143000" indent="-228600" eaLnBrk="0" hangingPunct="0">
              <a:defRPr sz="2000">
                <a:solidFill>
                  <a:schemeClr val="tx1"/>
                </a:solidFill>
                <a:latin typeface="Arial" charset="0"/>
                <a:ea typeface="ＭＳ Ｐゴシック" charset="0"/>
              </a:defRPr>
            </a:lvl3pPr>
            <a:lvl4pPr marL="1600200" indent="-228600" eaLnBrk="0" hangingPunct="0">
              <a:defRPr sz="2000">
                <a:solidFill>
                  <a:schemeClr val="tx1"/>
                </a:solidFill>
                <a:latin typeface="Arial" charset="0"/>
                <a:ea typeface="ＭＳ Ｐゴシック" charset="0"/>
              </a:defRPr>
            </a:lvl4pPr>
            <a:lvl5pPr marL="2057400" indent="-228600" eaLnBrk="0" hangingPunct="0">
              <a:defRPr sz="2000">
                <a:solidFill>
                  <a:schemeClr val="tx1"/>
                </a:solidFill>
                <a:latin typeface="Arial" charset="0"/>
                <a:ea typeface="ＭＳ Ｐゴシック" charset="0"/>
              </a:defRPr>
            </a:lvl5pPr>
            <a:lvl6pPr marL="2514600" indent="-228600" eaLnBrk="0" fontAlgn="base" hangingPunct="0">
              <a:spcBef>
                <a:spcPct val="0"/>
              </a:spcBef>
              <a:spcAft>
                <a:spcPct val="0"/>
              </a:spcAft>
              <a:defRPr sz="2000">
                <a:solidFill>
                  <a:schemeClr val="tx1"/>
                </a:solidFill>
                <a:latin typeface="Arial" charset="0"/>
                <a:ea typeface="ＭＳ Ｐゴシック" charset="0"/>
              </a:defRPr>
            </a:lvl6pPr>
            <a:lvl7pPr marL="2971800" indent="-228600" eaLnBrk="0" fontAlgn="base" hangingPunct="0">
              <a:spcBef>
                <a:spcPct val="0"/>
              </a:spcBef>
              <a:spcAft>
                <a:spcPct val="0"/>
              </a:spcAft>
              <a:defRPr sz="2000">
                <a:solidFill>
                  <a:schemeClr val="tx1"/>
                </a:solidFill>
                <a:latin typeface="Arial" charset="0"/>
                <a:ea typeface="ＭＳ Ｐゴシック" charset="0"/>
              </a:defRPr>
            </a:lvl7pPr>
            <a:lvl8pPr marL="3429000" indent="-228600" eaLnBrk="0" fontAlgn="base" hangingPunct="0">
              <a:spcBef>
                <a:spcPct val="0"/>
              </a:spcBef>
              <a:spcAft>
                <a:spcPct val="0"/>
              </a:spcAft>
              <a:defRPr sz="2000">
                <a:solidFill>
                  <a:schemeClr val="tx1"/>
                </a:solidFill>
                <a:latin typeface="Arial" charset="0"/>
                <a:ea typeface="ＭＳ Ｐゴシック" charset="0"/>
              </a:defRPr>
            </a:lvl8pPr>
            <a:lvl9pPr marL="3886200" indent="-228600" eaLnBrk="0" fontAlgn="base" hangingPunct="0">
              <a:spcBef>
                <a:spcPct val="0"/>
              </a:spcBef>
              <a:spcAft>
                <a:spcPct val="0"/>
              </a:spcAft>
              <a:defRPr sz="2000">
                <a:solidFill>
                  <a:schemeClr val="tx1"/>
                </a:solidFill>
                <a:latin typeface="Arial" charset="0"/>
                <a:ea typeface="ＭＳ Ｐゴシック" charset="0"/>
              </a:defRPr>
            </a:lvl9pPr>
          </a:lstStyle>
          <a:p>
            <a:pPr algn="ctr" eaLnBrk="1" hangingPunct="1">
              <a:spcBef>
                <a:spcPct val="50000"/>
              </a:spcBef>
            </a:pPr>
            <a:r>
              <a:rPr lang="ru-RU" sz="2800" b="1">
                <a:solidFill>
                  <a:srgbClr val="002060"/>
                </a:solidFill>
                <a:latin typeface="Calibri" charset="0"/>
                <a:cs typeface="Times New Roman" charset="0"/>
              </a:rPr>
              <a:t>Трахеит</a:t>
            </a:r>
          </a:p>
        </p:txBody>
      </p:sp>
      <p:sp>
        <p:nvSpPr>
          <p:cNvPr id="108550" name="Text Box 7"/>
          <p:cNvSpPr txBox="1">
            <a:spLocks noChangeArrowheads="1"/>
          </p:cNvSpPr>
          <p:nvPr/>
        </p:nvSpPr>
        <p:spPr bwMode="auto">
          <a:xfrm>
            <a:off x="762000" y="5638800"/>
            <a:ext cx="3886200" cy="523875"/>
          </a:xfrm>
          <a:prstGeom prst="rect">
            <a:avLst/>
          </a:prstGeom>
          <a:noFill/>
          <a:ln w="38100">
            <a:solidFill>
              <a:schemeClr val="tx2"/>
            </a:solidFill>
            <a:miter lim="800000"/>
            <a:headEnd/>
            <a:tailEnd/>
          </a:ln>
          <a:extLst>
            <a:ext uri="{909E8E84-426E-40dd-AFC4-6F175D3DCCD1}">
              <a14:hiddenFill xmlns:a14="http://schemas.microsoft.com/office/drawing/2010/main" xmlns="">
                <a:solidFill>
                  <a:srgbClr val="FFFFFF"/>
                </a:solidFill>
              </a14:hiddenFill>
            </a:ext>
          </a:extLst>
        </p:spPr>
        <p:txBody>
          <a:bodyPr>
            <a:spAutoFit/>
          </a:bodyPr>
          <a:lstStyle>
            <a:lvl1pPr eaLnBrk="0" hangingPunct="0">
              <a:defRPr sz="2000">
                <a:solidFill>
                  <a:schemeClr val="tx1"/>
                </a:solidFill>
                <a:latin typeface="Arial" charset="0"/>
                <a:ea typeface="ＭＳ Ｐゴシック" charset="0"/>
                <a:cs typeface="ＭＳ Ｐゴシック" charset="0"/>
              </a:defRPr>
            </a:lvl1pPr>
            <a:lvl2pPr marL="742950" indent="-285750" eaLnBrk="0" hangingPunct="0">
              <a:defRPr sz="2000">
                <a:solidFill>
                  <a:schemeClr val="tx1"/>
                </a:solidFill>
                <a:latin typeface="Arial" charset="0"/>
                <a:ea typeface="ＭＳ Ｐゴシック" charset="0"/>
              </a:defRPr>
            </a:lvl2pPr>
            <a:lvl3pPr marL="1143000" indent="-228600" eaLnBrk="0" hangingPunct="0">
              <a:defRPr sz="2000">
                <a:solidFill>
                  <a:schemeClr val="tx1"/>
                </a:solidFill>
                <a:latin typeface="Arial" charset="0"/>
                <a:ea typeface="ＭＳ Ｐゴシック" charset="0"/>
              </a:defRPr>
            </a:lvl3pPr>
            <a:lvl4pPr marL="1600200" indent="-228600" eaLnBrk="0" hangingPunct="0">
              <a:defRPr sz="2000">
                <a:solidFill>
                  <a:schemeClr val="tx1"/>
                </a:solidFill>
                <a:latin typeface="Arial" charset="0"/>
                <a:ea typeface="ＭＳ Ｐゴシック" charset="0"/>
              </a:defRPr>
            </a:lvl4pPr>
            <a:lvl5pPr marL="2057400" indent="-228600" eaLnBrk="0" hangingPunct="0">
              <a:defRPr sz="2000">
                <a:solidFill>
                  <a:schemeClr val="tx1"/>
                </a:solidFill>
                <a:latin typeface="Arial" charset="0"/>
                <a:ea typeface="ＭＳ Ｐゴシック" charset="0"/>
              </a:defRPr>
            </a:lvl5pPr>
            <a:lvl6pPr marL="2514600" indent="-228600" eaLnBrk="0" fontAlgn="base" hangingPunct="0">
              <a:spcBef>
                <a:spcPct val="0"/>
              </a:spcBef>
              <a:spcAft>
                <a:spcPct val="0"/>
              </a:spcAft>
              <a:defRPr sz="2000">
                <a:solidFill>
                  <a:schemeClr val="tx1"/>
                </a:solidFill>
                <a:latin typeface="Arial" charset="0"/>
                <a:ea typeface="ＭＳ Ｐゴシック" charset="0"/>
              </a:defRPr>
            </a:lvl6pPr>
            <a:lvl7pPr marL="2971800" indent="-228600" eaLnBrk="0" fontAlgn="base" hangingPunct="0">
              <a:spcBef>
                <a:spcPct val="0"/>
              </a:spcBef>
              <a:spcAft>
                <a:spcPct val="0"/>
              </a:spcAft>
              <a:defRPr sz="2000">
                <a:solidFill>
                  <a:schemeClr val="tx1"/>
                </a:solidFill>
                <a:latin typeface="Arial" charset="0"/>
                <a:ea typeface="ＭＳ Ｐゴシック" charset="0"/>
              </a:defRPr>
            </a:lvl7pPr>
            <a:lvl8pPr marL="3429000" indent="-228600" eaLnBrk="0" fontAlgn="base" hangingPunct="0">
              <a:spcBef>
                <a:spcPct val="0"/>
              </a:spcBef>
              <a:spcAft>
                <a:spcPct val="0"/>
              </a:spcAft>
              <a:defRPr sz="2000">
                <a:solidFill>
                  <a:schemeClr val="tx1"/>
                </a:solidFill>
                <a:latin typeface="Arial" charset="0"/>
                <a:ea typeface="ＭＳ Ｐゴシック" charset="0"/>
              </a:defRPr>
            </a:lvl8pPr>
            <a:lvl9pPr marL="3886200" indent="-228600" eaLnBrk="0" fontAlgn="base" hangingPunct="0">
              <a:spcBef>
                <a:spcPct val="0"/>
              </a:spcBef>
              <a:spcAft>
                <a:spcPct val="0"/>
              </a:spcAft>
              <a:defRPr sz="2000">
                <a:solidFill>
                  <a:schemeClr val="tx1"/>
                </a:solidFill>
                <a:latin typeface="Arial" charset="0"/>
                <a:ea typeface="ＭＳ Ｐゴシック" charset="0"/>
              </a:defRPr>
            </a:lvl9pPr>
          </a:lstStyle>
          <a:p>
            <a:pPr algn="ctr" eaLnBrk="1" hangingPunct="1">
              <a:spcBef>
                <a:spcPct val="50000"/>
              </a:spcBef>
            </a:pPr>
            <a:r>
              <a:rPr lang="ru-RU" sz="2800" b="1">
                <a:solidFill>
                  <a:srgbClr val="002060"/>
                </a:solidFill>
                <a:latin typeface="Calibri" charset="0"/>
                <a:cs typeface="Times New Roman" charset="0"/>
              </a:rPr>
              <a:t>Бронхит, бронхиолит</a:t>
            </a:r>
          </a:p>
        </p:txBody>
      </p:sp>
      <p:sp>
        <p:nvSpPr>
          <p:cNvPr id="108551" name="Text Box 8"/>
          <p:cNvSpPr txBox="1">
            <a:spLocks noChangeArrowheads="1"/>
          </p:cNvSpPr>
          <p:nvPr/>
        </p:nvSpPr>
        <p:spPr bwMode="auto">
          <a:xfrm>
            <a:off x="6516688" y="1484313"/>
            <a:ext cx="2398712" cy="4619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defRPr sz="2000">
                <a:solidFill>
                  <a:schemeClr val="tx1"/>
                </a:solidFill>
                <a:latin typeface="Arial" charset="0"/>
                <a:ea typeface="ＭＳ Ｐゴシック" charset="0"/>
                <a:cs typeface="ＭＳ Ｐゴシック" charset="0"/>
              </a:defRPr>
            </a:lvl1pPr>
            <a:lvl2pPr marL="742950" indent="-285750" eaLnBrk="0" hangingPunct="0">
              <a:defRPr sz="2000">
                <a:solidFill>
                  <a:schemeClr val="tx1"/>
                </a:solidFill>
                <a:latin typeface="Arial" charset="0"/>
                <a:ea typeface="ＭＳ Ｐゴシック" charset="0"/>
              </a:defRPr>
            </a:lvl2pPr>
            <a:lvl3pPr marL="1143000" indent="-228600" eaLnBrk="0" hangingPunct="0">
              <a:defRPr sz="2000">
                <a:solidFill>
                  <a:schemeClr val="tx1"/>
                </a:solidFill>
                <a:latin typeface="Arial" charset="0"/>
                <a:ea typeface="ＭＳ Ｐゴシック" charset="0"/>
              </a:defRPr>
            </a:lvl3pPr>
            <a:lvl4pPr marL="1600200" indent="-228600" eaLnBrk="0" hangingPunct="0">
              <a:defRPr sz="2000">
                <a:solidFill>
                  <a:schemeClr val="tx1"/>
                </a:solidFill>
                <a:latin typeface="Arial" charset="0"/>
                <a:ea typeface="ＭＳ Ｐゴシック" charset="0"/>
              </a:defRPr>
            </a:lvl4pPr>
            <a:lvl5pPr marL="2057400" indent="-228600" eaLnBrk="0" hangingPunct="0">
              <a:defRPr sz="2000">
                <a:solidFill>
                  <a:schemeClr val="tx1"/>
                </a:solidFill>
                <a:latin typeface="Arial" charset="0"/>
                <a:ea typeface="ＭＳ Ｐゴシック" charset="0"/>
              </a:defRPr>
            </a:lvl5pPr>
            <a:lvl6pPr marL="2514600" indent="-228600" eaLnBrk="0" fontAlgn="base" hangingPunct="0">
              <a:spcBef>
                <a:spcPct val="0"/>
              </a:spcBef>
              <a:spcAft>
                <a:spcPct val="0"/>
              </a:spcAft>
              <a:defRPr sz="2000">
                <a:solidFill>
                  <a:schemeClr val="tx1"/>
                </a:solidFill>
                <a:latin typeface="Arial" charset="0"/>
                <a:ea typeface="ＭＳ Ｐゴシック" charset="0"/>
              </a:defRPr>
            </a:lvl6pPr>
            <a:lvl7pPr marL="2971800" indent="-228600" eaLnBrk="0" fontAlgn="base" hangingPunct="0">
              <a:spcBef>
                <a:spcPct val="0"/>
              </a:spcBef>
              <a:spcAft>
                <a:spcPct val="0"/>
              </a:spcAft>
              <a:defRPr sz="2000">
                <a:solidFill>
                  <a:schemeClr val="tx1"/>
                </a:solidFill>
                <a:latin typeface="Arial" charset="0"/>
                <a:ea typeface="ＭＳ Ｐゴシック" charset="0"/>
              </a:defRPr>
            </a:lvl7pPr>
            <a:lvl8pPr marL="3429000" indent="-228600" eaLnBrk="0" fontAlgn="base" hangingPunct="0">
              <a:spcBef>
                <a:spcPct val="0"/>
              </a:spcBef>
              <a:spcAft>
                <a:spcPct val="0"/>
              </a:spcAft>
              <a:defRPr sz="2000">
                <a:solidFill>
                  <a:schemeClr val="tx1"/>
                </a:solidFill>
                <a:latin typeface="Arial" charset="0"/>
                <a:ea typeface="ＭＳ Ｐゴシック" charset="0"/>
              </a:defRPr>
            </a:lvl8pPr>
            <a:lvl9pPr marL="3886200" indent="-228600" eaLnBrk="0" fontAlgn="base" hangingPunct="0">
              <a:spcBef>
                <a:spcPct val="0"/>
              </a:spcBef>
              <a:spcAft>
                <a:spcPct val="0"/>
              </a:spcAft>
              <a:defRPr sz="2000">
                <a:solidFill>
                  <a:schemeClr val="tx1"/>
                </a:solidFill>
                <a:latin typeface="Arial" charset="0"/>
                <a:ea typeface="ＭＳ Ｐゴシック" charset="0"/>
              </a:defRPr>
            </a:lvl9pPr>
          </a:lstStyle>
          <a:p>
            <a:pPr eaLnBrk="1" hangingPunct="1">
              <a:spcBef>
                <a:spcPct val="50000"/>
              </a:spcBef>
            </a:pPr>
            <a:r>
              <a:rPr lang="ru-RU" sz="2400" b="1">
                <a:solidFill>
                  <a:srgbClr val="002060"/>
                </a:solidFill>
                <a:latin typeface="Calibri" charset="0"/>
              </a:rPr>
              <a:t>Риновирусы</a:t>
            </a:r>
          </a:p>
        </p:txBody>
      </p:sp>
      <p:sp>
        <p:nvSpPr>
          <p:cNvPr id="108552" name="Text Box 9"/>
          <p:cNvSpPr txBox="1">
            <a:spLocks noChangeArrowheads="1"/>
          </p:cNvSpPr>
          <p:nvPr/>
        </p:nvSpPr>
        <p:spPr bwMode="auto">
          <a:xfrm>
            <a:off x="6516688" y="1844675"/>
            <a:ext cx="2819400"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defRPr sz="2000">
                <a:solidFill>
                  <a:schemeClr val="tx1"/>
                </a:solidFill>
                <a:latin typeface="Arial" charset="0"/>
                <a:ea typeface="ＭＳ Ｐゴシック" charset="0"/>
                <a:cs typeface="ＭＳ Ｐゴシック" charset="0"/>
              </a:defRPr>
            </a:lvl1pPr>
            <a:lvl2pPr marL="742950" indent="-285750" eaLnBrk="0" hangingPunct="0">
              <a:defRPr sz="2000">
                <a:solidFill>
                  <a:schemeClr val="tx1"/>
                </a:solidFill>
                <a:latin typeface="Arial" charset="0"/>
                <a:ea typeface="ＭＳ Ｐゴシック" charset="0"/>
              </a:defRPr>
            </a:lvl2pPr>
            <a:lvl3pPr marL="1143000" indent="-228600" eaLnBrk="0" hangingPunct="0">
              <a:defRPr sz="2000">
                <a:solidFill>
                  <a:schemeClr val="tx1"/>
                </a:solidFill>
                <a:latin typeface="Arial" charset="0"/>
                <a:ea typeface="ＭＳ Ｐゴシック" charset="0"/>
              </a:defRPr>
            </a:lvl3pPr>
            <a:lvl4pPr marL="1600200" indent="-228600" eaLnBrk="0" hangingPunct="0">
              <a:defRPr sz="2000">
                <a:solidFill>
                  <a:schemeClr val="tx1"/>
                </a:solidFill>
                <a:latin typeface="Arial" charset="0"/>
                <a:ea typeface="ＭＳ Ｐゴシック" charset="0"/>
              </a:defRPr>
            </a:lvl4pPr>
            <a:lvl5pPr marL="2057400" indent="-228600" eaLnBrk="0" hangingPunct="0">
              <a:defRPr sz="2000">
                <a:solidFill>
                  <a:schemeClr val="tx1"/>
                </a:solidFill>
                <a:latin typeface="Arial" charset="0"/>
                <a:ea typeface="ＭＳ Ｐゴシック" charset="0"/>
              </a:defRPr>
            </a:lvl5pPr>
            <a:lvl6pPr marL="2514600" indent="-228600" eaLnBrk="0" fontAlgn="base" hangingPunct="0">
              <a:spcBef>
                <a:spcPct val="0"/>
              </a:spcBef>
              <a:spcAft>
                <a:spcPct val="0"/>
              </a:spcAft>
              <a:defRPr sz="2000">
                <a:solidFill>
                  <a:schemeClr val="tx1"/>
                </a:solidFill>
                <a:latin typeface="Arial" charset="0"/>
                <a:ea typeface="ＭＳ Ｐゴシック" charset="0"/>
              </a:defRPr>
            </a:lvl6pPr>
            <a:lvl7pPr marL="2971800" indent="-228600" eaLnBrk="0" fontAlgn="base" hangingPunct="0">
              <a:spcBef>
                <a:spcPct val="0"/>
              </a:spcBef>
              <a:spcAft>
                <a:spcPct val="0"/>
              </a:spcAft>
              <a:defRPr sz="2000">
                <a:solidFill>
                  <a:schemeClr val="tx1"/>
                </a:solidFill>
                <a:latin typeface="Arial" charset="0"/>
                <a:ea typeface="ＭＳ Ｐゴシック" charset="0"/>
              </a:defRPr>
            </a:lvl7pPr>
            <a:lvl8pPr marL="3429000" indent="-228600" eaLnBrk="0" fontAlgn="base" hangingPunct="0">
              <a:spcBef>
                <a:spcPct val="0"/>
              </a:spcBef>
              <a:spcAft>
                <a:spcPct val="0"/>
              </a:spcAft>
              <a:defRPr sz="2000">
                <a:solidFill>
                  <a:schemeClr val="tx1"/>
                </a:solidFill>
                <a:latin typeface="Arial" charset="0"/>
                <a:ea typeface="ＭＳ Ｐゴシック" charset="0"/>
              </a:defRPr>
            </a:lvl8pPr>
            <a:lvl9pPr marL="3886200" indent="-228600" eaLnBrk="0" fontAlgn="base" hangingPunct="0">
              <a:spcBef>
                <a:spcPct val="0"/>
              </a:spcBef>
              <a:spcAft>
                <a:spcPct val="0"/>
              </a:spcAft>
              <a:defRPr sz="2000">
                <a:solidFill>
                  <a:schemeClr val="tx1"/>
                </a:solidFill>
                <a:latin typeface="Arial" charset="0"/>
                <a:ea typeface="ＭＳ Ｐゴシック" charset="0"/>
              </a:defRPr>
            </a:lvl9pPr>
          </a:lstStyle>
          <a:p>
            <a:pPr eaLnBrk="1" hangingPunct="1">
              <a:spcBef>
                <a:spcPct val="50000"/>
              </a:spcBef>
            </a:pPr>
            <a:r>
              <a:rPr lang="ru-RU" sz="2400" b="1">
                <a:solidFill>
                  <a:srgbClr val="002060"/>
                </a:solidFill>
                <a:latin typeface="Calibri" charset="0"/>
              </a:rPr>
              <a:t>Коронавирусы</a:t>
            </a:r>
          </a:p>
        </p:txBody>
      </p:sp>
      <p:sp>
        <p:nvSpPr>
          <p:cNvPr id="108553" name="Text Box 10"/>
          <p:cNvSpPr txBox="1">
            <a:spLocks noChangeArrowheads="1"/>
          </p:cNvSpPr>
          <p:nvPr/>
        </p:nvSpPr>
        <p:spPr bwMode="auto">
          <a:xfrm>
            <a:off x="6659563" y="3068638"/>
            <a:ext cx="2233612" cy="4619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defRPr sz="2000">
                <a:solidFill>
                  <a:schemeClr val="tx1"/>
                </a:solidFill>
                <a:latin typeface="Arial" charset="0"/>
                <a:ea typeface="ＭＳ Ｐゴシック" charset="0"/>
                <a:cs typeface="ＭＳ Ｐゴシック" charset="0"/>
              </a:defRPr>
            </a:lvl1pPr>
            <a:lvl2pPr marL="742950" indent="-285750" eaLnBrk="0" hangingPunct="0">
              <a:defRPr sz="2000">
                <a:solidFill>
                  <a:schemeClr val="tx1"/>
                </a:solidFill>
                <a:latin typeface="Arial" charset="0"/>
                <a:ea typeface="ＭＳ Ｐゴシック" charset="0"/>
              </a:defRPr>
            </a:lvl2pPr>
            <a:lvl3pPr marL="1143000" indent="-228600" eaLnBrk="0" hangingPunct="0">
              <a:defRPr sz="2000">
                <a:solidFill>
                  <a:schemeClr val="tx1"/>
                </a:solidFill>
                <a:latin typeface="Arial" charset="0"/>
                <a:ea typeface="ＭＳ Ｐゴシック" charset="0"/>
              </a:defRPr>
            </a:lvl3pPr>
            <a:lvl4pPr marL="1600200" indent="-228600" eaLnBrk="0" hangingPunct="0">
              <a:defRPr sz="2000">
                <a:solidFill>
                  <a:schemeClr val="tx1"/>
                </a:solidFill>
                <a:latin typeface="Arial" charset="0"/>
                <a:ea typeface="ＭＳ Ｐゴシック" charset="0"/>
              </a:defRPr>
            </a:lvl4pPr>
            <a:lvl5pPr marL="2057400" indent="-228600" eaLnBrk="0" hangingPunct="0">
              <a:defRPr sz="2000">
                <a:solidFill>
                  <a:schemeClr val="tx1"/>
                </a:solidFill>
                <a:latin typeface="Arial" charset="0"/>
                <a:ea typeface="ＭＳ Ｐゴシック" charset="0"/>
              </a:defRPr>
            </a:lvl5pPr>
            <a:lvl6pPr marL="2514600" indent="-228600" eaLnBrk="0" fontAlgn="base" hangingPunct="0">
              <a:spcBef>
                <a:spcPct val="0"/>
              </a:spcBef>
              <a:spcAft>
                <a:spcPct val="0"/>
              </a:spcAft>
              <a:defRPr sz="2000">
                <a:solidFill>
                  <a:schemeClr val="tx1"/>
                </a:solidFill>
                <a:latin typeface="Arial" charset="0"/>
                <a:ea typeface="ＭＳ Ｐゴシック" charset="0"/>
              </a:defRPr>
            </a:lvl6pPr>
            <a:lvl7pPr marL="2971800" indent="-228600" eaLnBrk="0" fontAlgn="base" hangingPunct="0">
              <a:spcBef>
                <a:spcPct val="0"/>
              </a:spcBef>
              <a:spcAft>
                <a:spcPct val="0"/>
              </a:spcAft>
              <a:defRPr sz="2000">
                <a:solidFill>
                  <a:schemeClr val="tx1"/>
                </a:solidFill>
                <a:latin typeface="Arial" charset="0"/>
                <a:ea typeface="ＭＳ Ｐゴシック" charset="0"/>
              </a:defRPr>
            </a:lvl7pPr>
            <a:lvl8pPr marL="3429000" indent="-228600" eaLnBrk="0" fontAlgn="base" hangingPunct="0">
              <a:spcBef>
                <a:spcPct val="0"/>
              </a:spcBef>
              <a:spcAft>
                <a:spcPct val="0"/>
              </a:spcAft>
              <a:defRPr sz="2000">
                <a:solidFill>
                  <a:schemeClr val="tx1"/>
                </a:solidFill>
                <a:latin typeface="Arial" charset="0"/>
                <a:ea typeface="ＭＳ Ｐゴシック" charset="0"/>
              </a:defRPr>
            </a:lvl8pPr>
            <a:lvl9pPr marL="3886200" indent="-228600" eaLnBrk="0" fontAlgn="base" hangingPunct="0">
              <a:spcBef>
                <a:spcPct val="0"/>
              </a:spcBef>
              <a:spcAft>
                <a:spcPct val="0"/>
              </a:spcAft>
              <a:defRPr sz="2000">
                <a:solidFill>
                  <a:schemeClr val="tx1"/>
                </a:solidFill>
                <a:latin typeface="Arial" charset="0"/>
                <a:ea typeface="ＭＳ Ｐゴシック" charset="0"/>
              </a:defRPr>
            </a:lvl9pPr>
          </a:lstStyle>
          <a:p>
            <a:pPr eaLnBrk="1" hangingPunct="1">
              <a:spcBef>
                <a:spcPct val="50000"/>
              </a:spcBef>
            </a:pPr>
            <a:r>
              <a:rPr lang="ru-RU" sz="2400" b="1">
                <a:solidFill>
                  <a:srgbClr val="002060"/>
                </a:solidFill>
                <a:latin typeface="Calibri" charset="0"/>
              </a:rPr>
              <a:t>Аденовирусы</a:t>
            </a:r>
          </a:p>
        </p:txBody>
      </p:sp>
      <p:sp>
        <p:nvSpPr>
          <p:cNvPr id="108554" name="Text Box 11"/>
          <p:cNvSpPr txBox="1">
            <a:spLocks noChangeArrowheads="1"/>
          </p:cNvSpPr>
          <p:nvPr/>
        </p:nvSpPr>
        <p:spPr bwMode="auto">
          <a:xfrm>
            <a:off x="6019800" y="3933825"/>
            <a:ext cx="294481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defRPr sz="2000">
                <a:solidFill>
                  <a:schemeClr val="tx1"/>
                </a:solidFill>
                <a:latin typeface="Arial" charset="0"/>
                <a:ea typeface="ＭＳ Ｐゴシック" charset="0"/>
                <a:cs typeface="ＭＳ Ｐゴシック" charset="0"/>
              </a:defRPr>
            </a:lvl1pPr>
            <a:lvl2pPr marL="742950" indent="-285750" eaLnBrk="0" hangingPunct="0">
              <a:defRPr sz="2000">
                <a:solidFill>
                  <a:schemeClr val="tx1"/>
                </a:solidFill>
                <a:latin typeface="Arial" charset="0"/>
                <a:ea typeface="ＭＳ Ｐゴシック" charset="0"/>
              </a:defRPr>
            </a:lvl2pPr>
            <a:lvl3pPr marL="1143000" indent="-228600" eaLnBrk="0" hangingPunct="0">
              <a:defRPr sz="2000">
                <a:solidFill>
                  <a:schemeClr val="tx1"/>
                </a:solidFill>
                <a:latin typeface="Arial" charset="0"/>
                <a:ea typeface="ＭＳ Ｐゴシック" charset="0"/>
              </a:defRPr>
            </a:lvl3pPr>
            <a:lvl4pPr marL="1600200" indent="-228600" eaLnBrk="0" hangingPunct="0">
              <a:defRPr sz="2000">
                <a:solidFill>
                  <a:schemeClr val="tx1"/>
                </a:solidFill>
                <a:latin typeface="Arial" charset="0"/>
                <a:ea typeface="ＭＳ Ｐゴシック" charset="0"/>
              </a:defRPr>
            </a:lvl4pPr>
            <a:lvl5pPr marL="2057400" indent="-228600" eaLnBrk="0" hangingPunct="0">
              <a:defRPr sz="2000">
                <a:solidFill>
                  <a:schemeClr val="tx1"/>
                </a:solidFill>
                <a:latin typeface="Arial" charset="0"/>
                <a:ea typeface="ＭＳ Ｐゴシック" charset="0"/>
              </a:defRPr>
            </a:lvl5pPr>
            <a:lvl6pPr marL="2514600" indent="-228600" eaLnBrk="0" fontAlgn="base" hangingPunct="0">
              <a:spcBef>
                <a:spcPct val="0"/>
              </a:spcBef>
              <a:spcAft>
                <a:spcPct val="0"/>
              </a:spcAft>
              <a:defRPr sz="2000">
                <a:solidFill>
                  <a:schemeClr val="tx1"/>
                </a:solidFill>
                <a:latin typeface="Arial" charset="0"/>
                <a:ea typeface="ＭＳ Ｐゴシック" charset="0"/>
              </a:defRPr>
            </a:lvl6pPr>
            <a:lvl7pPr marL="2971800" indent="-228600" eaLnBrk="0" fontAlgn="base" hangingPunct="0">
              <a:spcBef>
                <a:spcPct val="0"/>
              </a:spcBef>
              <a:spcAft>
                <a:spcPct val="0"/>
              </a:spcAft>
              <a:defRPr sz="2000">
                <a:solidFill>
                  <a:schemeClr val="tx1"/>
                </a:solidFill>
                <a:latin typeface="Arial" charset="0"/>
                <a:ea typeface="ＭＳ Ｐゴシック" charset="0"/>
              </a:defRPr>
            </a:lvl7pPr>
            <a:lvl8pPr marL="3429000" indent="-228600" eaLnBrk="0" fontAlgn="base" hangingPunct="0">
              <a:spcBef>
                <a:spcPct val="0"/>
              </a:spcBef>
              <a:spcAft>
                <a:spcPct val="0"/>
              </a:spcAft>
              <a:defRPr sz="2000">
                <a:solidFill>
                  <a:schemeClr val="tx1"/>
                </a:solidFill>
                <a:latin typeface="Arial" charset="0"/>
                <a:ea typeface="ＭＳ Ｐゴシック" charset="0"/>
              </a:defRPr>
            </a:lvl8pPr>
            <a:lvl9pPr marL="3886200" indent="-228600" eaLnBrk="0" fontAlgn="base" hangingPunct="0">
              <a:spcBef>
                <a:spcPct val="0"/>
              </a:spcBef>
              <a:spcAft>
                <a:spcPct val="0"/>
              </a:spcAft>
              <a:defRPr sz="2000">
                <a:solidFill>
                  <a:schemeClr val="tx1"/>
                </a:solidFill>
                <a:latin typeface="Arial" charset="0"/>
                <a:ea typeface="ＭＳ Ｐゴシック" charset="0"/>
              </a:defRPr>
            </a:lvl9pPr>
          </a:lstStyle>
          <a:p>
            <a:pPr eaLnBrk="1" hangingPunct="1">
              <a:spcBef>
                <a:spcPct val="50000"/>
              </a:spcBef>
            </a:pPr>
            <a:r>
              <a:rPr lang="ru-RU" sz="2400" b="1">
                <a:solidFill>
                  <a:srgbClr val="002060"/>
                </a:solidFill>
                <a:latin typeface="Calibri" charset="0"/>
              </a:rPr>
              <a:t>Вирусы парагриппа </a:t>
            </a:r>
          </a:p>
        </p:txBody>
      </p:sp>
      <p:sp>
        <p:nvSpPr>
          <p:cNvPr id="108555" name="Text Box 12"/>
          <p:cNvSpPr txBox="1">
            <a:spLocks noChangeArrowheads="1"/>
          </p:cNvSpPr>
          <p:nvPr/>
        </p:nvSpPr>
        <p:spPr bwMode="auto">
          <a:xfrm>
            <a:off x="6324600" y="4652963"/>
            <a:ext cx="2819400" cy="4619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defRPr sz="2000">
                <a:solidFill>
                  <a:schemeClr val="tx1"/>
                </a:solidFill>
                <a:latin typeface="Arial" charset="0"/>
                <a:ea typeface="ＭＳ Ｐゴシック" charset="0"/>
                <a:cs typeface="ＭＳ Ｐゴシック" charset="0"/>
              </a:defRPr>
            </a:lvl1pPr>
            <a:lvl2pPr marL="742950" indent="-285750" eaLnBrk="0" hangingPunct="0">
              <a:defRPr sz="2000">
                <a:solidFill>
                  <a:schemeClr val="tx1"/>
                </a:solidFill>
                <a:latin typeface="Arial" charset="0"/>
                <a:ea typeface="ＭＳ Ｐゴシック" charset="0"/>
              </a:defRPr>
            </a:lvl2pPr>
            <a:lvl3pPr marL="1143000" indent="-228600" eaLnBrk="0" hangingPunct="0">
              <a:defRPr sz="2000">
                <a:solidFill>
                  <a:schemeClr val="tx1"/>
                </a:solidFill>
                <a:latin typeface="Arial" charset="0"/>
                <a:ea typeface="ＭＳ Ｐゴシック" charset="0"/>
              </a:defRPr>
            </a:lvl3pPr>
            <a:lvl4pPr marL="1600200" indent="-228600" eaLnBrk="0" hangingPunct="0">
              <a:defRPr sz="2000">
                <a:solidFill>
                  <a:schemeClr val="tx1"/>
                </a:solidFill>
                <a:latin typeface="Arial" charset="0"/>
                <a:ea typeface="ＭＳ Ｐゴシック" charset="0"/>
              </a:defRPr>
            </a:lvl4pPr>
            <a:lvl5pPr marL="2057400" indent="-228600" eaLnBrk="0" hangingPunct="0">
              <a:defRPr sz="2000">
                <a:solidFill>
                  <a:schemeClr val="tx1"/>
                </a:solidFill>
                <a:latin typeface="Arial" charset="0"/>
                <a:ea typeface="ＭＳ Ｐゴシック" charset="0"/>
              </a:defRPr>
            </a:lvl5pPr>
            <a:lvl6pPr marL="2514600" indent="-228600" eaLnBrk="0" fontAlgn="base" hangingPunct="0">
              <a:spcBef>
                <a:spcPct val="0"/>
              </a:spcBef>
              <a:spcAft>
                <a:spcPct val="0"/>
              </a:spcAft>
              <a:defRPr sz="2000">
                <a:solidFill>
                  <a:schemeClr val="tx1"/>
                </a:solidFill>
                <a:latin typeface="Arial" charset="0"/>
                <a:ea typeface="ＭＳ Ｐゴシック" charset="0"/>
              </a:defRPr>
            </a:lvl6pPr>
            <a:lvl7pPr marL="2971800" indent="-228600" eaLnBrk="0" fontAlgn="base" hangingPunct="0">
              <a:spcBef>
                <a:spcPct val="0"/>
              </a:spcBef>
              <a:spcAft>
                <a:spcPct val="0"/>
              </a:spcAft>
              <a:defRPr sz="2000">
                <a:solidFill>
                  <a:schemeClr val="tx1"/>
                </a:solidFill>
                <a:latin typeface="Arial" charset="0"/>
                <a:ea typeface="ＭＳ Ｐゴシック" charset="0"/>
              </a:defRPr>
            </a:lvl7pPr>
            <a:lvl8pPr marL="3429000" indent="-228600" eaLnBrk="0" fontAlgn="base" hangingPunct="0">
              <a:spcBef>
                <a:spcPct val="0"/>
              </a:spcBef>
              <a:spcAft>
                <a:spcPct val="0"/>
              </a:spcAft>
              <a:defRPr sz="2000">
                <a:solidFill>
                  <a:schemeClr val="tx1"/>
                </a:solidFill>
                <a:latin typeface="Arial" charset="0"/>
                <a:ea typeface="ＭＳ Ｐゴシック" charset="0"/>
              </a:defRPr>
            </a:lvl8pPr>
            <a:lvl9pPr marL="3886200" indent="-228600" eaLnBrk="0" fontAlgn="base" hangingPunct="0">
              <a:spcBef>
                <a:spcPct val="0"/>
              </a:spcBef>
              <a:spcAft>
                <a:spcPct val="0"/>
              </a:spcAft>
              <a:defRPr sz="2000">
                <a:solidFill>
                  <a:schemeClr val="tx1"/>
                </a:solidFill>
                <a:latin typeface="Arial" charset="0"/>
                <a:ea typeface="ＭＳ Ｐゴシック" charset="0"/>
              </a:defRPr>
            </a:lvl9pPr>
          </a:lstStyle>
          <a:p>
            <a:pPr eaLnBrk="1" hangingPunct="1">
              <a:spcBef>
                <a:spcPct val="50000"/>
              </a:spcBef>
            </a:pPr>
            <a:r>
              <a:rPr lang="ru-RU" sz="2400" b="1">
                <a:solidFill>
                  <a:srgbClr val="002060"/>
                </a:solidFill>
                <a:latin typeface="Calibri" charset="0"/>
              </a:rPr>
              <a:t>Вирусы гриппа А, В</a:t>
            </a:r>
          </a:p>
        </p:txBody>
      </p:sp>
      <p:sp>
        <p:nvSpPr>
          <p:cNvPr id="108556" name="Text Box 13"/>
          <p:cNvSpPr txBox="1">
            <a:spLocks noChangeArrowheads="1"/>
          </p:cNvSpPr>
          <p:nvPr/>
        </p:nvSpPr>
        <p:spPr bwMode="auto">
          <a:xfrm>
            <a:off x="6324600" y="5300663"/>
            <a:ext cx="2819400" cy="10620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defRPr sz="2000">
                <a:solidFill>
                  <a:schemeClr val="tx1"/>
                </a:solidFill>
                <a:latin typeface="Arial" charset="0"/>
                <a:ea typeface="ＭＳ Ｐゴシック" charset="0"/>
                <a:cs typeface="ＭＳ Ｐゴシック" charset="0"/>
              </a:defRPr>
            </a:lvl1pPr>
            <a:lvl2pPr marL="742950" indent="-285750" eaLnBrk="0" hangingPunct="0">
              <a:defRPr sz="2000">
                <a:solidFill>
                  <a:schemeClr val="tx1"/>
                </a:solidFill>
                <a:latin typeface="Arial" charset="0"/>
                <a:ea typeface="ＭＳ Ｐゴシック" charset="0"/>
              </a:defRPr>
            </a:lvl2pPr>
            <a:lvl3pPr marL="1143000" indent="-228600" eaLnBrk="0" hangingPunct="0">
              <a:defRPr sz="2000">
                <a:solidFill>
                  <a:schemeClr val="tx1"/>
                </a:solidFill>
                <a:latin typeface="Arial" charset="0"/>
                <a:ea typeface="ＭＳ Ｐゴシック" charset="0"/>
              </a:defRPr>
            </a:lvl3pPr>
            <a:lvl4pPr marL="1600200" indent="-228600" eaLnBrk="0" hangingPunct="0">
              <a:defRPr sz="2000">
                <a:solidFill>
                  <a:schemeClr val="tx1"/>
                </a:solidFill>
                <a:latin typeface="Arial" charset="0"/>
                <a:ea typeface="ＭＳ Ｐゴシック" charset="0"/>
              </a:defRPr>
            </a:lvl4pPr>
            <a:lvl5pPr marL="2057400" indent="-228600" eaLnBrk="0" hangingPunct="0">
              <a:defRPr sz="2000">
                <a:solidFill>
                  <a:schemeClr val="tx1"/>
                </a:solidFill>
                <a:latin typeface="Arial" charset="0"/>
                <a:ea typeface="ＭＳ Ｐゴシック" charset="0"/>
              </a:defRPr>
            </a:lvl5pPr>
            <a:lvl6pPr marL="2514600" indent="-228600" eaLnBrk="0" fontAlgn="base" hangingPunct="0">
              <a:spcBef>
                <a:spcPct val="0"/>
              </a:spcBef>
              <a:spcAft>
                <a:spcPct val="0"/>
              </a:spcAft>
              <a:defRPr sz="2000">
                <a:solidFill>
                  <a:schemeClr val="tx1"/>
                </a:solidFill>
                <a:latin typeface="Arial" charset="0"/>
                <a:ea typeface="ＭＳ Ｐゴシック" charset="0"/>
              </a:defRPr>
            </a:lvl6pPr>
            <a:lvl7pPr marL="2971800" indent="-228600" eaLnBrk="0" fontAlgn="base" hangingPunct="0">
              <a:spcBef>
                <a:spcPct val="0"/>
              </a:spcBef>
              <a:spcAft>
                <a:spcPct val="0"/>
              </a:spcAft>
              <a:defRPr sz="2000">
                <a:solidFill>
                  <a:schemeClr val="tx1"/>
                </a:solidFill>
                <a:latin typeface="Arial" charset="0"/>
                <a:ea typeface="ＭＳ Ｐゴシック" charset="0"/>
              </a:defRPr>
            </a:lvl7pPr>
            <a:lvl8pPr marL="3429000" indent="-228600" eaLnBrk="0" fontAlgn="base" hangingPunct="0">
              <a:spcBef>
                <a:spcPct val="0"/>
              </a:spcBef>
              <a:spcAft>
                <a:spcPct val="0"/>
              </a:spcAft>
              <a:defRPr sz="2000">
                <a:solidFill>
                  <a:schemeClr val="tx1"/>
                </a:solidFill>
                <a:latin typeface="Arial" charset="0"/>
                <a:ea typeface="ＭＳ Ｐゴシック" charset="0"/>
              </a:defRPr>
            </a:lvl8pPr>
            <a:lvl9pPr marL="3886200" indent="-228600" eaLnBrk="0" fontAlgn="base" hangingPunct="0">
              <a:spcBef>
                <a:spcPct val="0"/>
              </a:spcBef>
              <a:spcAft>
                <a:spcPct val="0"/>
              </a:spcAft>
              <a:defRPr sz="2000">
                <a:solidFill>
                  <a:schemeClr val="tx1"/>
                </a:solidFill>
                <a:latin typeface="Arial" charset="0"/>
                <a:ea typeface="ＭＳ Ｐゴシック" charset="0"/>
              </a:defRPr>
            </a:lvl9pPr>
          </a:lstStyle>
          <a:p>
            <a:pPr eaLnBrk="1" hangingPunct="1">
              <a:spcBef>
                <a:spcPct val="50000"/>
              </a:spcBef>
            </a:pPr>
            <a:r>
              <a:rPr lang="ru-RU" sz="1800" b="1">
                <a:solidFill>
                  <a:srgbClr val="002060"/>
                </a:solidFill>
                <a:latin typeface="Calibri" charset="0"/>
              </a:rPr>
              <a:t>Респираторно-синцитиальный вирус</a:t>
            </a:r>
          </a:p>
          <a:p>
            <a:pPr eaLnBrk="1" hangingPunct="1">
              <a:spcBef>
                <a:spcPct val="50000"/>
              </a:spcBef>
            </a:pPr>
            <a:endParaRPr lang="ru-RU" sz="1800" b="1">
              <a:solidFill>
                <a:srgbClr val="002060"/>
              </a:solidFill>
              <a:latin typeface="Calibri" charset="0"/>
            </a:endParaRPr>
          </a:p>
        </p:txBody>
      </p:sp>
      <p:sp>
        <p:nvSpPr>
          <p:cNvPr id="108557" name="Text Box 14"/>
          <p:cNvSpPr txBox="1">
            <a:spLocks noChangeArrowheads="1"/>
          </p:cNvSpPr>
          <p:nvPr/>
        </p:nvSpPr>
        <p:spPr bwMode="auto">
          <a:xfrm>
            <a:off x="6324600" y="5876925"/>
            <a:ext cx="2514600" cy="3698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defRPr sz="2000">
                <a:solidFill>
                  <a:schemeClr val="tx1"/>
                </a:solidFill>
                <a:latin typeface="Arial" charset="0"/>
                <a:ea typeface="ＭＳ Ｐゴシック" charset="0"/>
                <a:cs typeface="ＭＳ Ｐゴシック" charset="0"/>
              </a:defRPr>
            </a:lvl1pPr>
            <a:lvl2pPr marL="742950" indent="-285750" eaLnBrk="0" hangingPunct="0">
              <a:defRPr sz="2000">
                <a:solidFill>
                  <a:schemeClr val="tx1"/>
                </a:solidFill>
                <a:latin typeface="Arial" charset="0"/>
                <a:ea typeface="ＭＳ Ｐゴシック" charset="0"/>
              </a:defRPr>
            </a:lvl2pPr>
            <a:lvl3pPr marL="1143000" indent="-228600" eaLnBrk="0" hangingPunct="0">
              <a:defRPr sz="2000">
                <a:solidFill>
                  <a:schemeClr val="tx1"/>
                </a:solidFill>
                <a:latin typeface="Arial" charset="0"/>
                <a:ea typeface="ＭＳ Ｐゴシック" charset="0"/>
              </a:defRPr>
            </a:lvl3pPr>
            <a:lvl4pPr marL="1600200" indent="-228600" eaLnBrk="0" hangingPunct="0">
              <a:defRPr sz="2000">
                <a:solidFill>
                  <a:schemeClr val="tx1"/>
                </a:solidFill>
                <a:latin typeface="Arial" charset="0"/>
                <a:ea typeface="ＭＳ Ｐゴシック" charset="0"/>
              </a:defRPr>
            </a:lvl4pPr>
            <a:lvl5pPr marL="2057400" indent="-228600" eaLnBrk="0" hangingPunct="0">
              <a:defRPr sz="2000">
                <a:solidFill>
                  <a:schemeClr val="tx1"/>
                </a:solidFill>
                <a:latin typeface="Arial" charset="0"/>
                <a:ea typeface="ＭＳ Ｐゴシック" charset="0"/>
              </a:defRPr>
            </a:lvl5pPr>
            <a:lvl6pPr marL="2514600" indent="-228600" eaLnBrk="0" fontAlgn="base" hangingPunct="0">
              <a:spcBef>
                <a:spcPct val="0"/>
              </a:spcBef>
              <a:spcAft>
                <a:spcPct val="0"/>
              </a:spcAft>
              <a:defRPr sz="2000">
                <a:solidFill>
                  <a:schemeClr val="tx1"/>
                </a:solidFill>
                <a:latin typeface="Arial" charset="0"/>
                <a:ea typeface="ＭＳ Ｐゴシック" charset="0"/>
              </a:defRPr>
            </a:lvl6pPr>
            <a:lvl7pPr marL="2971800" indent="-228600" eaLnBrk="0" fontAlgn="base" hangingPunct="0">
              <a:spcBef>
                <a:spcPct val="0"/>
              </a:spcBef>
              <a:spcAft>
                <a:spcPct val="0"/>
              </a:spcAft>
              <a:defRPr sz="2000">
                <a:solidFill>
                  <a:schemeClr val="tx1"/>
                </a:solidFill>
                <a:latin typeface="Arial" charset="0"/>
                <a:ea typeface="ＭＳ Ｐゴシック" charset="0"/>
              </a:defRPr>
            </a:lvl7pPr>
            <a:lvl8pPr marL="3429000" indent="-228600" eaLnBrk="0" fontAlgn="base" hangingPunct="0">
              <a:spcBef>
                <a:spcPct val="0"/>
              </a:spcBef>
              <a:spcAft>
                <a:spcPct val="0"/>
              </a:spcAft>
              <a:defRPr sz="2000">
                <a:solidFill>
                  <a:schemeClr val="tx1"/>
                </a:solidFill>
                <a:latin typeface="Arial" charset="0"/>
                <a:ea typeface="ＭＳ Ｐゴシック" charset="0"/>
              </a:defRPr>
            </a:lvl8pPr>
            <a:lvl9pPr marL="3886200" indent="-228600" eaLnBrk="0" fontAlgn="base" hangingPunct="0">
              <a:spcBef>
                <a:spcPct val="0"/>
              </a:spcBef>
              <a:spcAft>
                <a:spcPct val="0"/>
              </a:spcAft>
              <a:defRPr sz="2000">
                <a:solidFill>
                  <a:schemeClr val="tx1"/>
                </a:solidFill>
                <a:latin typeface="Arial" charset="0"/>
                <a:ea typeface="ＭＳ Ｐゴシック" charset="0"/>
              </a:defRPr>
            </a:lvl9pPr>
          </a:lstStyle>
          <a:p>
            <a:pPr eaLnBrk="1" hangingPunct="1">
              <a:spcBef>
                <a:spcPct val="50000"/>
              </a:spcBef>
            </a:pPr>
            <a:r>
              <a:rPr lang="ru-RU" sz="1800" b="1">
                <a:solidFill>
                  <a:srgbClr val="002060"/>
                </a:solidFill>
                <a:latin typeface="Calibri" charset="0"/>
              </a:rPr>
              <a:t>Метапневмовирус</a:t>
            </a:r>
          </a:p>
        </p:txBody>
      </p:sp>
      <p:sp>
        <p:nvSpPr>
          <p:cNvPr id="108558" name="Text Box 15"/>
          <p:cNvSpPr txBox="1">
            <a:spLocks noChangeArrowheads="1"/>
          </p:cNvSpPr>
          <p:nvPr/>
        </p:nvSpPr>
        <p:spPr bwMode="auto">
          <a:xfrm>
            <a:off x="6324600" y="6165850"/>
            <a:ext cx="2819400" cy="7842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defRPr sz="2000">
                <a:solidFill>
                  <a:schemeClr val="tx1"/>
                </a:solidFill>
                <a:latin typeface="Arial" charset="0"/>
                <a:ea typeface="ＭＳ Ｐゴシック" charset="0"/>
                <a:cs typeface="ＭＳ Ｐゴシック" charset="0"/>
              </a:defRPr>
            </a:lvl1pPr>
            <a:lvl2pPr marL="742950" indent="-285750" eaLnBrk="0" hangingPunct="0">
              <a:defRPr sz="2000">
                <a:solidFill>
                  <a:schemeClr val="tx1"/>
                </a:solidFill>
                <a:latin typeface="Arial" charset="0"/>
                <a:ea typeface="ＭＳ Ｐゴシック" charset="0"/>
              </a:defRPr>
            </a:lvl2pPr>
            <a:lvl3pPr marL="1143000" indent="-228600" eaLnBrk="0" hangingPunct="0">
              <a:defRPr sz="2000">
                <a:solidFill>
                  <a:schemeClr val="tx1"/>
                </a:solidFill>
                <a:latin typeface="Arial" charset="0"/>
                <a:ea typeface="ＭＳ Ｐゴシック" charset="0"/>
              </a:defRPr>
            </a:lvl3pPr>
            <a:lvl4pPr marL="1600200" indent="-228600" eaLnBrk="0" hangingPunct="0">
              <a:defRPr sz="2000">
                <a:solidFill>
                  <a:schemeClr val="tx1"/>
                </a:solidFill>
                <a:latin typeface="Arial" charset="0"/>
                <a:ea typeface="ＭＳ Ｐゴシック" charset="0"/>
              </a:defRPr>
            </a:lvl4pPr>
            <a:lvl5pPr marL="2057400" indent="-228600" eaLnBrk="0" hangingPunct="0">
              <a:defRPr sz="2000">
                <a:solidFill>
                  <a:schemeClr val="tx1"/>
                </a:solidFill>
                <a:latin typeface="Arial" charset="0"/>
                <a:ea typeface="ＭＳ Ｐゴシック" charset="0"/>
              </a:defRPr>
            </a:lvl5pPr>
            <a:lvl6pPr marL="2514600" indent="-228600" eaLnBrk="0" fontAlgn="base" hangingPunct="0">
              <a:spcBef>
                <a:spcPct val="0"/>
              </a:spcBef>
              <a:spcAft>
                <a:spcPct val="0"/>
              </a:spcAft>
              <a:defRPr sz="2000">
                <a:solidFill>
                  <a:schemeClr val="tx1"/>
                </a:solidFill>
                <a:latin typeface="Arial" charset="0"/>
                <a:ea typeface="ＭＳ Ｐゴシック" charset="0"/>
              </a:defRPr>
            </a:lvl6pPr>
            <a:lvl7pPr marL="2971800" indent="-228600" eaLnBrk="0" fontAlgn="base" hangingPunct="0">
              <a:spcBef>
                <a:spcPct val="0"/>
              </a:spcBef>
              <a:spcAft>
                <a:spcPct val="0"/>
              </a:spcAft>
              <a:defRPr sz="2000">
                <a:solidFill>
                  <a:schemeClr val="tx1"/>
                </a:solidFill>
                <a:latin typeface="Arial" charset="0"/>
                <a:ea typeface="ＭＳ Ｐゴシック" charset="0"/>
              </a:defRPr>
            </a:lvl7pPr>
            <a:lvl8pPr marL="3429000" indent="-228600" eaLnBrk="0" fontAlgn="base" hangingPunct="0">
              <a:spcBef>
                <a:spcPct val="0"/>
              </a:spcBef>
              <a:spcAft>
                <a:spcPct val="0"/>
              </a:spcAft>
              <a:defRPr sz="2000">
                <a:solidFill>
                  <a:schemeClr val="tx1"/>
                </a:solidFill>
                <a:latin typeface="Arial" charset="0"/>
                <a:ea typeface="ＭＳ Ｐゴシック" charset="0"/>
              </a:defRPr>
            </a:lvl8pPr>
            <a:lvl9pPr marL="3886200" indent="-228600" eaLnBrk="0" fontAlgn="base" hangingPunct="0">
              <a:spcBef>
                <a:spcPct val="0"/>
              </a:spcBef>
              <a:spcAft>
                <a:spcPct val="0"/>
              </a:spcAft>
              <a:defRPr sz="2000">
                <a:solidFill>
                  <a:schemeClr val="tx1"/>
                </a:solidFill>
                <a:latin typeface="Arial" charset="0"/>
                <a:ea typeface="ＭＳ Ｐゴシック" charset="0"/>
              </a:defRPr>
            </a:lvl9pPr>
          </a:lstStyle>
          <a:p>
            <a:pPr eaLnBrk="1" hangingPunct="1">
              <a:spcBef>
                <a:spcPct val="50000"/>
              </a:spcBef>
            </a:pPr>
            <a:r>
              <a:rPr lang="ru-RU" sz="1800" b="1">
                <a:solidFill>
                  <a:srgbClr val="002060"/>
                </a:solidFill>
                <a:latin typeface="Calibri" charset="0"/>
              </a:rPr>
              <a:t>Бокавирус</a:t>
            </a:r>
          </a:p>
          <a:p>
            <a:pPr eaLnBrk="1" hangingPunct="1">
              <a:spcBef>
                <a:spcPct val="50000"/>
              </a:spcBef>
            </a:pPr>
            <a:r>
              <a:rPr lang="ru-RU" sz="1800" b="1">
                <a:solidFill>
                  <a:srgbClr val="002060"/>
                </a:solidFill>
                <a:latin typeface="Calibri" charset="0"/>
              </a:rPr>
              <a:t>Коронавирус</a:t>
            </a:r>
          </a:p>
        </p:txBody>
      </p:sp>
      <p:sp>
        <p:nvSpPr>
          <p:cNvPr id="108559" name="Line 16"/>
          <p:cNvSpPr>
            <a:spLocks noChangeShapeType="1"/>
          </p:cNvSpPr>
          <p:nvPr/>
        </p:nvSpPr>
        <p:spPr bwMode="auto">
          <a:xfrm>
            <a:off x="5148263" y="1773238"/>
            <a:ext cx="1219200" cy="0"/>
          </a:xfrm>
          <a:prstGeom prst="line">
            <a:avLst/>
          </a:prstGeom>
          <a:noFill/>
          <a:ln w="12700">
            <a:solidFill>
              <a:schemeClr val="tx2"/>
            </a:solidFill>
            <a:round/>
            <a:headEnd/>
            <a:tailEnd type="triangle" w="med" len="med"/>
          </a:ln>
          <a:extLst>
            <a:ext uri="{909E8E84-426E-40dd-AFC4-6F175D3DCCD1}">
              <a14:hiddenFill xmlns:a14="http://schemas.microsoft.com/office/drawing/2010/main" xmlns="">
                <a:noFill/>
              </a14:hiddenFill>
            </a:ext>
          </a:extLst>
        </p:spPr>
        <p:txBody>
          <a:bodyPr/>
          <a:lstStyle/>
          <a:p>
            <a:endParaRPr lang="en-US"/>
          </a:p>
        </p:txBody>
      </p:sp>
      <p:sp>
        <p:nvSpPr>
          <p:cNvPr id="108560" name="Line 17"/>
          <p:cNvSpPr>
            <a:spLocks noChangeShapeType="1"/>
          </p:cNvSpPr>
          <p:nvPr/>
        </p:nvSpPr>
        <p:spPr bwMode="auto">
          <a:xfrm>
            <a:off x="5148263" y="2060575"/>
            <a:ext cx="1219200" cy="0"/>
          </a:xfrm>
          <a:prstGeom prst="line">
            <a:avLst/>
          </a:prstGeom>
          <a:noFill/>
          <a:ln w="12700">
            <a:solidFill>
              <a:schemeClr val="tx2"/>
            </a:solidFill>
            <a:round/>
            <a:headEnd/>
            <a:tailEnd type="triangle" w="med" len="med"/>
          </a:ln>
          <a:extLst>
            <a:ext uri="{909E8E84-426E-40dd-AFC4-6F175D3DCCD1}">
              <a14:hiddenFill xmlns:a14="http://schemas.microsoft.com/office/drawing/2010/main" xmlns="">
                <a:noFill/>
              </a14:hiddenFill>
            </a:ext>
          </a:extLst>
        </p:spPr>
        <p:txBody>
          <a:bodyPr/>
          <a:lstStyle/>
          <a:p>
            <a:endParaRPr lang="en-US"/>
          </a:p>
        </p:txBody>
      </p:sp>
      <p:sp>
        <p:nvSpPr>
          <p:cNvPr id="108561" name="Line 18"/>
          <p:cNvSpPr>
            <a:spLocks noChangeShapeType="1"/>
          </p:cNvSpPr>
          <p:nvPr/>
        </p:nvSpPr>
        <p:spPr bwMode="auto">
          <a:xfrm>
            <a:off x="5580063" y="3284538"/>
            <a:ext cx="990600" cy="0"/>
          </a:xfrm>
          <a:prstGeom prst="line">
            <a:avLst/>
          </a:prstGeom>
          <a:noFill/>
          <a:ln w="12700">
            <a:solidFill>
              <a:schemeClr val="tx2"/>
            </a:solidFill>
            <a:round/>
            <a:headEnd/>
            <a:tailEnd type="triangle" w="med" len="med"/>
          </a:ln>
          <a:extLst>
            <a:ext uri="{909E8E84-426E-40dd-AFC4-6F175D3DCCD1}">
              <a14:hiddenFill xmlns:a14="http://schemas.microsoft.com/office/drawing/2010/main" xmlns="">
                <a:noFill/>
              </a14:hiddenFill>
            </a:ext>
          </a:extLst>
        </p:spPr>
        <p:txBody>
          <a:bodyPr/>
          <a:lstStyle/>
          <a:p>
            <a:endParaRPr lang="en-US"/>
          </a:p>
        </p:txBody>
      </p:sp>
      <p:sp>
        <p:nvSpPr>
          <p:cNvPr id="108562" name="Line 19"/>
          <p:cNvSpPr>
            <a:spLocks noChangeShapeType="1"/>
          </p:cNvSpPr>
          <p:nvPr/>
        </p:nvSpPr>
        <p:spPr bwMode="auto">
          <a:xfrm>
            <a:off x="3132138" y="4149725"/>
            <a:ext cx="2808287" cy="25400"/>
          </a:xfrm>
          <a:prstGeom prst="line">
            <a:avLst/>
          </a:prstGeom>
          <a:noFill/>
          <a:ln w="12700">
            <a:solidFill>
              <a:schemeClr val="tx2"/>
            </a:solidFill>
            <a:round/>
            <a:headEnd/>
            <a:tailEnd type="triangle" w="med" len="med"/>
          </a:ln>
          <a:extLst>
            <a:ext uri="{909E8E84-426E-40dd-AFC4-6F175D3DCCD1}">
              <a14:hiddenFill xmlns:a14="http://schemas.microsoft.com/office/drawing/2010/main" xmlns="">
                <a:noFill/>
              </a14:hiddenFill>
            </a:ext>
          </a:extLst>
        </p:spPr>
        <p:txBody>
          <a:bodyPr/>
          <a:lstStyle/>
          <a:p>
            <a:endParaRPr lang="en-US"/>
          </a:p>
        </p:txBody>
      </p:sp>
      <p:sp>
        <p:nvSpPr>
          <p:cNvPr id="108563" name="Line 20"/>
          <p:cNvSpPr>
            <a:spLocks noChangeShapeType="1"/>
          </p:cNvSpPr>
          <p:nvPr/>
        </p:nvSpPr>
        <p:spPr bwMode="auto">
          <a:xfrm>
            <a:off x="3203575" y="4941888"/>
            <a:ext cx="3124200" cy="0"/>
          </a:xfrm>
          <a:prstGeom prst="line">
            <a:avLst/>
          </a:prstGeom>
          <a:noFill/>
          <a:ln w="12700">
            <a:solidFill>
              <a:schemeClr val="tx2"/>
            </a:solidFill>
            <a:round/>
            <a:headEnd/>
            <a:tailEnd type="triangle" w="med" len="med"/>
          </a:ln>
          <a:extLst>
            <a:ext uri="{909E8E84-426E-40dd-AFC4-6F175D3DCCD1}">
              <a14:hiddenFill xmlns:a14="http://schemas.microsoft.com/office/drawing/2010/main" xmlns="">
                <a:noFill/>
              </a14:hiddenFill>
            </a:ext>
          </a:extLst>
        </p:spPr>
        <p:txBody>
          <a:bodyPr/>
          <a:lstStyle/>
          <a:p>
            <a:endParaRPr lang="en-US"/>
          </a:p>
        </p:txBody>
      </p:sp>
      <p:sp>
        <p:nvSpPr>
          <p:cNvPr id="108564" name="Line 21"/>
          <p:cNvSpPr>
            <a:spLocks noChangeShapeType="1"/>
          </p:cNvSpPr>
          <p:nvPr/>
        </p:nvSpPr>
        <p:spPr bwMode="auto">
          <a:xfrm flipV="1">
            <a:off x="5364163" y="5805488"/>
            <a:ext cx="863600" cy="0"/>
          </a:xfrm>
          <a:prstGeom prst="line">
            <a:avLst/>
          </a:prstGeom>
          <a:noFill/>
          <a:ln w="12700">
            <a:solidFill>
              <a:schemeClr val="tx2"/>
            </a:solidFill>
            <a:round/>
            <a:headEnd/>
            <a:tailEnd type="triangle" w="med" len="med"/>
          </a:ln>
          <a:extLst>
            <a:ext uri="{909E8E84-426E-40dd-AFC4-6F175D3DCCD1}">
              <a14:hiddenFill xmlns:a14="http://schemas.microsoft.com/office/drawing/2010/main" xmlns="">
                <a:noFill/>
              </a14:hiddenFill>
            </a:ext>
          </a:extLst>
        </p:spPr>
        <p:txBody>
          <a:bodyPr/>
          <a:lstStyle/>
          <a:p>
            <a:endParaRPr lang="en-US"/>
          </a:p>
        </p:txBody>
      </p:sp>
      <p:sp>
        <p:nvSpPr>
          <p:cNvPr id="108565" name="Line 22"/>
          <p:cNvSpPr>
            <a:spLocks noChangeShapeType="1"/>
          </p:cNvSpPr>
          <p:nvPr/>
        </p:nvSpPr>
        <p:spPr bwMode="auto">
          <a:xfrm flipV="1">
            <a:off x="5364163" y="6019800"/>
            <a:ext cx="808037" cy="1588"/>
          </a:xfrm>
          <a:prstGeom prst="line">
            <a:avLst/>
          </a:prstGeom>
          <a:noFill/>
          <a:ln w="12700">
            <a:solidFill>
              <a:schemeClr val="tx2"/>
            </a:solidFill>
            <a:round/>
            <a:headEnd/>
            <a:tailEnd type="triangle" w="med" len="med"/>
          </a:ln>
          <a:extLst>
            <a:ext uri="{909E8E84-426E-40dd-AFC4-6F175D3DCCD1}">
              <a14:hiddenFill xmlns:a14="http://schemas.microsoft.com/office/drawing/2010/main" xmlns="">
                <a:noFill/>
              </a14:hiddenFill>
            </a:ext>
          </a:extLst>
        </p:spPr>
        <p:txBody>
          <a:bodyPr/>
          <a:lstStyle/>
          <a:p>
            <a:endParaRPr lang="en-US"/>
          </a:p>
        </p:txBody>
      </p:sp>
      <p:sp>
        <p:nvSpPr>
          <p:cNvPr id="108566" name="Line 23"/>
          <p:cNvSpPr>
            <a:spLocks noChangeShapeType="1"/>
          </p:cNvSpPr>
          <p:nvPr/>
        </p:nvSpPr>
        <p:spPr bwMode="auto">
          <a:xfrm flipV="1">
            <a:off x="5292725" y="5516563"/>
            <a:ext cx="990600" cy="152400"/>
          </a:xfrm>
          <a:prstGeom prst="line">
            <a:avLst/>
          </a:prstGeom>
          <a:noFill/>
          <a:ln w="12700">
            <a:solidFill>
              <a:schemeClr val="tx2"/>
            </a:solidFill>
            <a:round/>
            <a:headEnd/>
            <a:tailEnd type="triangle" w="med" len="med"/>
          </a:ln>
          <a:extLst>
            <a:ext uri="{909E8E84-426E-40dd-AFC4-6F175D3DCCD1}">
              <a14:hiddenFill xmlns:a14="http://schemas.microsoft.com/office/drawing/2010/main" xmlns="">
                <a:noFill/>
              </a14:hiddenFill>
            </a:ext>
          </a:extLst>
        </p:spPr>
        <p:txBody>
          <a:bodyPr/>
          <a:lstStyle/>
          <a:p>
            <a:endParaRPr lang="en-US"/>
          </a:p>
        </p:txBody>
      </p:sp>
      <p:sp>
        <p:nvSpPr>
          <p:cNvPr id="108567" name="Line 24"/>
          <p:cNvSpPr>
            <a:spLocks noChangeShapeType="1"/>
          </p:cNvSpPr>
          <p:nvPr/>
        </p:nvSpPr>
        <p:spPr bwMode="auto">
          <a:xfrm>
            <a:off x="5435600" y="6165850"/>
            <a:ext cx="865188" cy="142875"/>
          </a:xfrm>
          <a:prstGeom prst="line">
            <a:avLst/>
          </a:prstGeom>
          <a:noFill/>
          <a:ln w="12700">
            <a:solidFill>
              <a:schemeClr val="tx2"/>
            </a:solidFill>
            <a:round/>
            <a:headEnd/>
            <a:tailEnd type="triangle" w="med" len="med"/>
          </a:ln>
          <a:extLst>
            <a:ext uri="{909E8E84-426E-40dd-AFC4-6F175D3DCCD1}">
              <a14:hiddenFill xmlns:a14="http://schemas.microsoft.com/office/drawing/2010/main" xmlns="">
                <a:noFill/>
              </a14:hiddenFill>
            </a:ext>
          </a:extLst>
        </p:spPr>
        <p:txBody>
          <a:bodyPr/>
          <a:lstStyle/>
          <a:p>
            <a:endParaRPr lang="en-US"/>
          </a:p>
        </p:txBody>
      </p:sp>
      <p:sp>
        <p:nvSpPr>
          <p:cNvPr id="108568" name="Line 17"/>
          <p:cNvSpPr>
            <a:spLocks noChangeShapeType="1"/>
          </p:cNvSpPr>
          <p:nvPr/>
        </p:nvSpPr>
        <p:spPr bwMode="auto">
          <a:xfrm>
            <a:off x="5148263" y="2492375"/>
            <a:ext cx="1219200" cy="0"/>
          </a:xfrm>
          <a:prstGeom prst="line">
            <a:avLst/>
          </a:prstGeom>
          <a:noFill/>
          <a:ln w="12700">
            <a:solidFill>
              <a:schemeClr val="tx2"/>
            </a:solidFill>
            <a:round/>
            <a:headEnd/>
            <a:tailEnd type="triangle" w="med" len="med"/>
          </a:ln>
          <a:extLst>
            <a:ext uri="{909E8E84-426E-40dd-AFC4-6F175D3DCCD1}">
              <a14:hiddenFill xmlns:a14="http://schemas.microsoft.com/office/drawing/2010/main" xmlns="">
                <a:noFill/>
              </a14:hiddenFill>
            </a:ext>
          </a:extLst>
        </p:spPr>
        <p:txBody>
          <a:bodyPr/>
          <a:lstStyle/>
          <a:p>
            <a:endParaRPr lang="en-US"/>
          </a:p>
        </p:txBody>
      </p:sp>
      <p:sp>
        <p:nvSpPr>
          <p:cNvPr id="108569" name="Rectangle 25"/>
          <p:cNvSpPr>
            <a:spLocks noChangeArrowheads="1"/>
          </p:cNvSpPr>
          <p:nvPr/>
        </p:nvSpPr>
        <p:spPr bwMode="auto">
          <a:xfrm>
            <a:off x="6516688" y="2276475"/>
            <a:ext cx="2100262"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p>
            <a:pPr>
              <a:spcBef>
                <a:spcPct val="20000"/>
              </a:spcBef>
              <a:buClr>
                <a:schemeClr val="hlink"/>
              </a:buClr>
              <a:buSzPct val="65000"/>
            </a:pPr>
            <a:r>
              <a:rPr lang="ru-RU" sz="2400" b="1">
                <a:solidFill>
                  <a:srgbClr val="002060"/>
                </a:solidFill>
                <a:latin typeface="Calibri" charset="0"/>
              </a:rPr>
              <a:t>Энтеровирусы</a:t>
            </a:r>
          </a:p>
        </p:txBody>
      </p:sp>
      <p:sp>
        <p:nvSpPr>
          <p:cNvPr id="108570" name="Rectangle 26"/>
          <p:cNvSpPr>
            <a:spLocks noChangeArrowheads="1"/>
          </p:cNvSpPr>
          <p:nvPr/>
        </p:nvSpPr>
        <p:spPr bwMode="auto">
          <a:xfrm>
            <a:off x="611560" y="6453336"/>
            <a:ext cx="1081088" cy="2460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p>
            <a:r>
              <a:rPr lang="ru-RU" sz="1000" dirty="0" err="1">
                <a:solidFill>
                  <a:srgbClr val="292A45"/>
                </a:solidFill>
                <a:latin typeface="Calibri" charset="0"/>
                <a:cs typeface="Times New Roman" charset="0"/>
              </a:rPr>
              <a:t>Л.В.Колобухина</a:t>
            </a:r>
            <a:endParaRPr lang="ru-RU" sz="1000" dirty="0">
              <a:solidFill>
                <a:srgbClr val="292A45"/>
              </a:solidFill>
              <a:latin typeface="Calibri" charset="0"/>
              <a:cs typeface="Times New Roman" charset="0"/>
            </a:endParaRPr>
          </a:p>
        </p:txBody>
      </p:sp>
    </p:spTree>
    <p:extLst>
      <p:ext uri="{BB962C8B-B14F-4D97-AF65-F5344CB8AC3E}">
        <p14:creationId xmlns:p14="http://schemas.microsoft.com/office/powerpoint/2010/main" val="2547975066"/>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10" name="AutoShape 6"/>
          <p:cNvSpPr>
            <a:spLocks noChangeArrowheads="1"/>
          </p:cNvSpPr>
          <p:nvPr/>
        </p:nvSpPr>
        <p:spPr bwMode="auto">
          <a:xfrm>
            <a:off x="0" y="260350"/>
            <a:ext cx="9144000" cy="525463"/>
          </a:xfrm>
          <a:prstGeom prst="flowChartAlternateProcess">
            <a:avLst/>
          </a:prstGeom>
          <a:solidFill>
            <a:srgbClr val="E2E2CA"/>
          </a:solidFill>
          <a:ln w="38100">
            <a:solidFill>
              <a:schemeClr val="bg1"/>
            </a:solidFill>
            <a:miter lim="800000"/>
            <a:headEnd/>
            <a:tailEnd/>
          </a:ln>
          <a:effectLst>
            <a:outerShdw blurRad="63500" dist="20000" dir="5400000" rotWithShape="0">
              <a:srgbClr val="000000">
                <a:alpha val="37999"/>
              </a:srgbClr>
            </a:outerShdw>
          </a:effectLst>
        </p:spPr>
        <p:txBody>
          <a:bodyPr wrap="none" anchor="ctr"/>
          <a:lstStyle/>
          <a:p>
            <a:pPr algn="ctr">
              <a:defRPr/>
            </a:pPr>
            <a:r>
              <a:rPr lang="ru-RU" sz="2200" b="1">
                <a:solidFill>
                  <a:srgbClr val="404040"/>
                </a:solidFill>
                <a:cs typeface="+mn-cs"/>
              </a:rPr>
              <a:t>Перечень заболеваний, протекающих с катаральным синдромом</a:t>
            </a:r>
          </a:p>
        </p:txBody>
      </p:sp>
      <p:sp>
        <p:nvSpPr>
          <p:cNvPr id="98311" name="AutoShape 7"/>
          <p:cNvSpPr>
            <a:spLocks noChangeArrowheads="1"/>
          </p:cNvSpPr>
          <p:nvPr/>
        </p:nvSpPr>
        <p:spPr bwMode="auto">
          <a:xfrm>
            <a:off x="0" y="1000125"/>
            <a:ext cx="8348663" cy="5857875"/>
          </a:xfrm>
          <a:prstGeom prst="verticalScroll">
            <a:avLst>
              <a:gd name="adj" fmla="val 12500"/>
            </a:avLst>
          </a:prstGeom>
          <a:solidFill>
            <a:schemeClr val="accent1"/>
          </a:solidFill>
          <a:ln w="9525">
            <a:solidFill>
              <a:schemeClr val="tx1"/>
            </a:solidFill>
            <a:round/>
            <a:headEnd/>
            <a:tailEnd/>
          </a:ln>
        </p:spPr>
        <p:txBody>
          <a:bodyPr wrap="none" anchor="ctr"/>
          <a:lstStyle/>
          <a:p>
            <a:pPr marL="342900" indent="-342900"/>
            <a:r>
              <a:rPr lang="ru-RU" sz="3200"/>
              <a:t> </a:t>
            </a:r>
            <a:endParaRPr lang="ru-RU"/>
          </a:p>
        </p:txBody>
      </p:sp>
      <p:sp>
        <p:nvSpPr>
          <p:cNvPr id="98312" name="Text Box 8"/>
          <p:cNvSpPr txBox="1">
            <a:spLocks noChangeArrowheads="1"/>
          </p:cNvSpPr>
          <p:nvPr/>
        </p:nvSpPr>
        <p:spPr bwMode="auto">
          <a:xfrm>
            <a:off x="1285875" y="1595438"/>
            <a:ext cx="7077075" cy="52625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defRPr sz="2000">
                <a:solidFill>
                  <a:schemeClr val="tx1"/>
                </a:solidFill>
                <a:latin typeface="Arial" charset="0"/>
                <a:ea typeface="ＭＳ Ｐゴシック" charset="0"/>
                <a:cs typeface="ＭＳ Ｐゴシック" charset="0"/>
              </a:defRPr>
            </a:lvl1pPr>
            <a:lvl2pPr marL="742950" indent="-285750" eaLnBrk="0" hangingPunct="0">
              <a:defRPr sz="2000">
                <a:solidFill>
                  <a:schemeClr val="tx1"/>
                </a:solidFill>
                <a:latin typeface="Arial" charset="0"/>
                <a:ea typeface="ＭＳ Ｐゴシック" charset="0"/>
              </a:defRPr>
            </a:lvl2pPr>
            <a:lvl3pPr marL="1143000" indent="-228600" eaLnBrk="0" hangingPunct="0">
              <a:defRPr sz="2000">
                <a:solidFill>
                  <a:schemeClr val="tx1"/>
                </a:solidFill>
                <a:latin typeface="Arial" charset="0"/>
                <a:ea typeface="ＭＳ Ｐゴシック" charset="0"/>
              </a:defRPr>
            </a:lvl3pPr>
            <a:lvl4pPr marL="1600200" indent="-228600" eaLnBrk="0" hangingPunct="0">
              <a:defRPr sz="2000">
                <a:solidFill>
                  <a:schemeClr val="tx1"/>
                </a:solidFill>
                <a:latin typeface="Arial" charset="0"/>
                <a:ea typeface="ＭＳ Ｐゴシック" charset="0"/>
              </a:defRPr>
            </a:lvl4pPr>
            <a:lvl5pPr marL="2057400" indent="-228600" eaLnBrk="0" hangingPunct="0">
              <a:defRPr sz="2000">
                <a:solidFill>
                  <a:schemeClr val="tx1"/>
                </a:solidFill>
                <a:latin typeface="Arial" charset="0"/>
                <a:ea typeface="ＭＳ Ｐゴシック" charset="0"/>
              </a:defRPr>
            </a:lvl5pPr>
            <a:lvl6pPr marL="2514600" indent="-228600" eaLnBrk="0" fontAlgn="base" hangingPunct="0">
              <a:spcBef>
                <a:spcPct val="0"/>
              </a:spcBef>
              <a:spcAft>
                <a:spcPct val="0"/>
              </a:spcAft>
              <a:defRPr sz="2000">
                <a:solidFill>
                  <a:schemeClr val="tx1"/>
                </a:solidFill>
                <a:latin typeface="Arial" charset="0"/>
                <a:ea typeface="ＭＳ Ｐゴシック" charset="0"/>
              </a:defRPr>
            </a:lvl6pPr>
            <a:lvl7pPr marL="2971800" indent="-228600" eaLnBrk="0" fontAlgn="base" hangingPunct="0">
              <a:spcBef>
                <a:spcPct val="0"/>
              </a:spcBef>
              <a:spcAft>
                <a:spcPct val="0"/>
              </a:spcAft>
              <a:defRPr sz="2000">
                <a:solidFill>
                  <a:schemeClr val="tx1"/>
                </a:solidFill>
                <a:latin typeface="Arial" charset="0"/>
                <a:ea typeface="ＭＳ Ｐゴシック" charset="0"/>
              </a:defRPr>
            </a:lvl7pPr>
            <a:lvl8pPr marL="3429000" indent="-228600" eaLnBrk="0" fontAlgn="base" hangingPunct="0">
              <a:spcBef>
                <a:spcPct val="0"/>
              </a:spcBef>
              <a:spcAft>
                <a:spcPct val="0"/>
              </a:spcAft>
              <a:defRPr sz="2000">
                <a:solidFill>
                  <a:schemeClr val="tx1"/>
                </a:solidFill>
                <a:latin typeface="Arial" charset="0"/>
                <a:ea typeface="ＭＳ Ｐゴシック" charset="0"/>
              </a:defRPr>
            </a:lvl8pPr>
            <a:lvl9pPr marL="3886200" indent="-228600" eaLnBrk="0" fontAlgn="base" hangingPunct="0">
              <a:spcBef>
                <a:spcPct val="0"/>
              </a:spcBef>
              <a:spcAft>
                <a:spcPct val="0"/>
              </a:spcAft>
              <a:defRPr sz="2000">
                <a:solidFill>
                  <a:schemeClr val="tx1"/>
                </a:solidFill>
                <a:latin typeface="Arial" charset="0"/>
                <a:ea typeface="ＭＳ Ｐゴシック" charset="0"/>
              </a:defRPr>
            </a:lvl9pPr>
          </a:lstStyle>
          <a:p>
            <a:pPr eaLnBrk="1" hangingPunct="1"/>
            <a:r>
              <a:rPr lang="ru-RU" sz="3200" dirty="0"/>
              <a:t>1.Грипп и другие ОРВИ</a:t>
            </a:r>
          </a:p>
          <a:p>
            <a:pPr eaLnBrk="1" hangingPunct="1"/>
            <a:r>
              <a:rPr lang="ru-RU" sz="3200" dirty="0"/>
              <a:t>2.Корь</a:t>
            </a:r>
          </a:p>
          <a:p>
            <a:pPr eaLnBrk="1" hangingPunct="1"/>
            <a:r>
              <a:rPr lang="ru-RU" sz="3200" dirty="0"/>
              <a:t>3.Инфекционный мононуклеоз</a:t>
            </a:r>
          </a:p>
          <a:p>
            <a:pPr eaLnBrk="1" hangingPunct="1"/>
            <a:r>
              <a:rPr lang="ru-RU" sz="3200" dirty="0"/>
              <a:t>4.Менингококковая инфекция</a:t>
            </a:r>
          </a:p>
          <a:p>
            <a:pPr eaLnBrk="1" hangingPunct="1"/>
            <a:r>
              <a:rPr lang="ru-RU" sz="3200" dirty="0"/>
              <a:t>5.Гепатит А</a:t>
            </a:r>
          </a:p>
          <a:p>
            <a:pPr eaLnBrk="1" hangingPunct="1"/>
            <a:r>
              <a:rPr lang="ru-RU" sz="3200" dirty="0"/>
              <a:t>6.Иерсиниозы</a:t>
            </a:r>
          </a:p>
          <a:p>
            <a:pPr eaLnBrk="1" hangingPunct="1"/>
            <a:r>
              <a:rPr lang="ru-RU" sz="3200" dirty="0"/>
              <a:t>7.Дифтерия</a:t>
            </a:r>
          </a:p>
          <a:p>
            <a:pPr eaLnBrk="1" hangingPunct="1"/>
            <a:r>
              <a:rPr lang="ru-RU" sz="3200" dirty="0"/>
              <a:t>8.Листериоз</a:t>
            </a:r>
          </a:p>
          <a:p>
            <a:pPr eaLnBrk="1" hangingPunct="1"/>
            <a:r>
              <a:rPr lang="ru-RU" sz="3200" dirty="0"/>
              <a:t>9.Микоплазмоз и др.</a:t>
            </a:r>
          </a:p>
          <a:p>
            <a:pPr eaLnBrk="1" hangingPunct="1">
              <a:spcBef>
                <a:spcPct val="50000"/>
              </a:spcBef>
            </a:pPr>
            <a:endParaRPr lang="ru-RU" sz="3200" dirty="0"/>
          </a:p>
        </p:txBody>
      </p:sp>
    </p:spTree>
    <p:extLst>
      <p:ext uri="{BB962C8B-B14F-4D97-AF65-F5344CB8AC3E}">
        <p14:creationId xmlns:p14="http://schemas.microsoft.com/office/powerpoint/2010/main" val="2337479231"/>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withEffect">
                                  <p:stCondLst>
                                    <p:cond delay="0"/>
                                  </p:stCondLst>
                                  <p:childTnLst>
                                    <p:set>
                                      <p:cBhvr>
                                        <p:cTn id="6" dur="1" fill="hold">
                                          <p:stCondLst>
                                            <p:cond delay="0"/>
                                          </p:stCondLst>
                                        </p:cTn>
                                        <p:tgtEl>
                                          <p:spTgt spid="98310"/>
                                        </p:tgtEl>
                                        <p:attrNameLst>
                                          <p:attrName>style.visibility</p:attrName>
                                        </p:attrNameLst>
                                      </p:cBhvr>
                                      <p:to>
                                        <p:strVal val="visible"/>
                                      </p:to>
                                    </p:set>
                                    <p:anim calcmode="lin" valueType="num">
                                      <p:cBhvr>
                                        <p:cTn id="7" dur="500" fill="hold"/>
                                        <p:tgtEl>
                                          <p:spTgt spid="98310"/>
                                        </p:tgtEl>
                                        <p:attrNameLst>
                                          <p:attrName>ppt_w</p:attrName>
                                        </p:attrNameLst>
                                      </p:cBhvr>
                                      <p:tavLst>
                                        <p:tav tm="0">
                                          <p:val>
                                            <p:fltVal val="0"/>
                                          </p:val>
                                        </p:tav>
                                        <p:tav tm="100000">
                                          <p:val>
                                            <p:strVal val="#ppt_w"/>
                                          </p:val>
                                        </p:tav>
                                      </p:tavLst>
                                    </p:anim>
                                    <p:anim calcmode="lin" valueType="num">
                                      <p:cBhvr>
                                        <p:cTn id="8" dur="500" fill="hold"/>
                                        <p:tgtEl>
                                          <p:spTgt spid="98310"/>
                                        </p:tgtEl>
                                        <p:attrNameLst>
                                          <p:attrName>ppt_h</p:attrName>
                                        </p:attrNameLst>
                                      </p:cBhvr>
                                      <p:tavLst>
                                        <p:tav tm="0">
                                          <p:val>
                                            <p:fltVal val="0"/>
                                          </p:val>
                                        </p:tav>
                                        <p:tav tm="100000">
                                          <p:val>
                                            <p:strVal val="#ppt_h"/>
                                          </p:val>
                                        </p:tav>
                                      </p:tavLst>
                                    </p:anim>
                                  </p:childTnLst>
                                </p:cTn>
                              </p:par>
                              <p:par>
                                <p:cTn id="9" presetID="23" presetClass="entr" presetSubtype="16" fill="hold" grpId="0" nodeType="withEffect">
                                  <p:stCondLst>
                                    <p:cond delay="0"/>
                                  </p:stCondLst>
                                  <p:childTnLst>
                                    <p:set>
                                      <p:cBhvr>
                                        <p:cTn id="10" dur="1" fill="hold">
                                          <p:stCondLst>
                                            <p:cond delay="0"/>
                                          </p:stCondLst>
                                        </p:cTn>
                                        <p:tgtEl>
                                          <p:spTgt spid="98311">
                                            <p:bg/>
                                          </p:spTgt>
                                        </p:tgtEl>
                                        <p:attrNameLst>
                                          <p:attrName>style.visibility</p:attrName>
                                        </p:attrNameLst>
                                      </p:cBhvr>
                                      <p:to>
                                        <p:strVal val="visible"/>
                                      </p:to>
                                    </p:set>
                                    <p:anim calcmode="lin" valueType="num">
                                      <p:cBhvr>
                                        <p:cTn id="11" dur="500" fill="hold"/>
                                        <p:tgtEl>
                                          <p:spTgt spid="98311">
                                            <p:bg/>
                                          </p:spTgt>
                                        </p:tgtEl>
                                        <p:attrNameLst>
                                          <p:attrName>ppt_w</p:attrName>
                                        </p:attrNameLst>
                                      </p:cBhvr>
                                      <p:tavLst>
                                        <p:tav tm="0">
                                          <p:val>
                                            <p:fltVal val="0"/>
                                          </p:val>
                                        </p:tav>
                                        <p:tav tm="100000">
                                          <p:val>
                                            <p:strVal val="#ppt_w"/>
                                          </p:val>
                                        </p:tav>
                                      </p:tavLst>
                                    </p:anim>
                                    <p:anim calcmode="lin" valueType="num">
                                      <p:cBhvr>
                                        <p:cTn id="12" dur="500" fill="hold"/>
                                        <p:tgtEl>
                                          <p:spTgt spid="98311">
                                            <p:bg/>
                                          </p:spTgt>
                                        </p:tgtEl>
                                        <p:attrNameLst>
                                          <p:attrName>ppt_h</p:attrName>
                                        </p:attrNameLst>
                                      </p:cBhvr>
                                      <p:tavLst>
                                        <p:tav tm="0">
                                          <p:val>
                                            <p:fltVal val="0"/>
                                          </p:val>
                                        </p:tav>
                                        <p:tav tm="100000">
                                          <p:val>
                                            <p:strVal val="#ppt_h"/>
                                          </p:val>
                                        </p:tav>
                                      </p:tavLst>
                                    </p:anim>
                                  </p:childTnLst>
                                </p:cTn>
                              </p:par>
                              <p:par>
                                <p:cTn id="13" presetID="23" presetClass="entr" presetSubtype="16" fill="hold" grpId="0" nodeType="withEffect">
                                  <p:stCondLst>
                                    <p:cond delay="0"/>
                                  </p:stCondLst>
                                  <p:childTnLst>
                                    <p:set>
                                      <p:cBhvr>
                                        <p:cTn id="14" dur="1" fill="hold">
                                          <p:stCondLst>
                                            <p:cond delay="0"/>
                                          </p:stCondLst>
                                        </p:cTn>
                                        <p:tgtEl>
                                          <p:spTgt spid="98311">
                                            <p:txEl>
                                              <p:pRg st="0" end="0"/>
                                            </p:txEl>
                                          </p:spTgt>
                                        </p:tgtEl>
                                        <p:attrNameLst>
                                          <p:attrName>style.visibility</p:attrName>
                                        </p:attrNameLst>
                                      </p:cBhvr>
                                      <p:to>
                                        <p:strVal val="visible"/>
                                      </p:to>
                                    </p:set>
                                    <p:anim calcmode="lin" valueType="num">
                                      <p:cBhvr>
                                        <p:cTn id="15" dur="500" fill="hold"/>
                                        <p:tgtEl>
                                          <p:spTgt spid="98311">
                                            <p:txEl>
                                              <p:pRg st="0" end="0"/>
                                            </p:txEl>
                                          </p:spTgt>
                                        </p:tgtEl>
                                        <p:attrNameLst>
                                          <p:attrName>ppt_w</p:attrName>
                                        </p:attrNameLst>
                                      </p:cBhvr>
                                      <p:tavLst>
                                        <p:tav tm="0">
                                          <p:val>
                                            <p:fltVal val="0"/>
                                          </p:val>
                                        </p:tav>
                                        <p:tav tm="100000">
                                          <p:val>
                                            <p:strVal val="#ppt_w"/>
                                          </p:val>
                                        </p:tav>
                                      </p:tavLst>
                                    </p:anim>
                                    <p:anim calcmode="lin" valueType="num">
                                      <p:cBhvr>
                                        <p:cTn id="16" dur="500" fill="hold"/>
                                        <p:tgtEl>
                                          <p:spTgt spid="98311">
                                            <p:txEl>
                                              <p:pRg st="0" end="0"/>
                                            </p:txEl>
                                          </p:spTgt>
                                        </p:tgtEl>
                                        <p:attrNameLst>
                                          <p:attrName>ppt_h</p:attrName>
                                        </p:attrNameLst>
                                      </p:cBhvr>
                                      <p:tavLst>
                                        <p:tav tm="0">
                                          <p:val>
                                            <p:fltVal val="0"/>
                                          </p:val>
                                        </p:tav>
                                        <p:tav tm="100000">
                                          <p:val>
                                            <p:strVal val="#ppt_h"/>
                                          </p:val>
                                        </p:tav>
                                      </p:tavLst>
                                    </p:anim>
                                  </p:childTnLst>
                                </p:cTn>
                              </p:par>
                            </p:childTnLst>
                          </p:cTn>
                        </p:par>
                        <p:par>
                          <p:cTn id="17" fill="hold" nodeType="afterGroup">
                            <p:stCondLst>
                              <p:cond delay="500"/>
                            </p:stCondLst>
                            <p:childTnLst>
                              <p:par>
                                <p:cTn id="18" presetID="34" presetClass="entr" presetSubtype="0" fill="hold" nodeType="afterEffect">
                                  <p:stCondLst>
                                    <p:cond delay="0"/>
                                  </p:stCondLst>
                                  <p:childTnLst>
                                    <p:set>
                                      <p:cBhvr>
                                        <p:cTn id="19" dur="1" fill="hold">
                                          <p:stCondLst>
                                            <p:cond delay="0"/>
                                          </p:stCondLst>
                                        </p:cTn>
                                        <p:tgtEl>
                                          <p:spTgt spid="98311">
                                            <p:txEl>
                                              <p:pRg st="0" end="0"/>
                                            </p:txEl>
                                          </p:spTgt>
                                        </p:tgtEl>
                                        <p:attrNameLst>
                                          <p:attrName>style.visibility</p:attrName>
                                        </p:attrNameLst>
                                      </p:cBhvr>
                                      <p:to>
                                        <p:strVal val="visible"/>
                                      </p:to>
                                    </p:set>
                                    <p:anim from="(-#ppt_w/2)" to="(#ppt_x)" calcmode="lin" valueType="num">
                                      <p:cBhvr>
                                        <p:cTn id="20" dur="600" fill="hold">
                                          <p:stCondLst>
                                            <p:cond delay="0"/>
                                          </p:stCondLst>
                                        </p:cTn>
                                        <p:tgtEl>
                                          <p:spTgt spid="98311">
                                            <p:txEl>
                                              <p:pRg st="0" end="0"/>
                                            </p:txEl>
                                          </p:spTgt>
                                        </p:tgtEl>
                                        <p:attrNameLst>
                                          <p:attrName>ppt_x</p:attrName>
                                        </p:attrNameLst>
                                      </p:cBhvr>
                                    </p:anim>
                                    <p:anim from="0" to="-1.0" calcmode="lin" valueType="num">
                                      <p:cBhvr>
                                        <p:cTn id="21" dur="200" decel="50000" autoRev="1" fill="hold">
                                          <p:stCondLst>
                                            <p:cond delay="600"/>
                                          </p:stCondLst>
                                        </p:cTn>
                                        <p:tgtEl>
                                          <p:spTgt spid="98311">
                                            <p:txEl>
                                              <p:pRg st="0" end="0"/>
                                            </p:txEl>
                                          </p:spTgt>
                                        </p:tgtEl>
                                        <p:attrNameLst>
                                          <p:attrName>xshear</p:attrName>
                                        </p:attrNameLst>
                                      </p:cBhvr>
                                    </p:anim>
                                    <p:animScale>
                                      <p:cBhvr>
                                        <p:cTn id="22" dur="200" decel="100000" autoRev="1" fill="hold">
                                          <p:stCondLst>
                                            <p:cond delay="600"/>
                                          </p:stCondLst>
                                        </p:cTn>
                                        <p:tgtEl>
                                          <p:spTgt spid="98311">
                                            <p:txEl>
                                              <p:pRg st="0" end="0"/>
                                            </p:txEl>
                                          </p:spTgt>
                                        </p:tgtEl>
                                      </p:cBhvr>
                                      <p:from x="100000" y="100000"/>
                                      <p:to x="80000" y="100000"/>
                                    </p:animScale>
                                    <p:anim by="(#ppt_h/3+#ppt_w*0.1)" calcmode="lin" valueType="num">
                                      <p:cBhvr additive="sum">
                                        <p:cTn id="23" dur="200" decel="100000" autoRev="1" fill="hold">
                                          <p:stCondLst>
                                            <p:cond delay="600"/>
                                          </p:stCondLst>
                                        </p:cTn>
                                        <p:tgtEl>
                                          <p:spTgt spid="98311">
                                            <p:txEl>
                                              <p:pRg st="0" end="0"/>
                                            </p:txEl>
                                          </p:spTgt>
                                        </p:tgtEl>
                                        <p:attrNameLst>
                                          <p:attrName>ppt_x</p:attrName>
                                        </p:attrNameLst>
                                      </p:cBhvr>
                                    </p:anim>
                                  </p:childTnLst>
                                </p:cTn>
                              </p:par>
                              <p:par>
                                <p:cTn id="24" presetID="23" presetClass="entr" presetSubtype="16" fill="hold" nodeType="withEffect">
                                  <p:stCondLst>
                                    <p:cond delay="0"/>
                                  </p:stCondLst>
                                  <p:childTnLst>
                                    <p:set>
                                      <p:cBhvr>
                                        <p:cTn id="25" dur="1" fill="hold">
                                          <p:stCondLst>
                                            <p:cond delay="0"/>
                                          </p:stCondLst>
                                        </p:cTn>
                                        <p:tgtEl>
                                          <p:spTgt spid="98312">
                                            <p:txEl>
                                              <p:pRg st="0" end="0"/>
                                            </p:txEl>
                                          </p:spTgt>
                                        </p:tgtEl>
                                        <p:attrNameLst>
                                          <p:attrName>style.visibility</p:attrName>
                                        </p:attrNameLst>
                                      </p:cBhvr>
                                      <p:to>
                                        <p:strVal val="visible"/>
                                      </p:to>
                                    </p:set>
                                    <p:anim calcmode="lin" valueType="num">
                                      <p:cBhvr>
                                        <p:cTn id="26" dur="1000" fill="hold"/>
                                        <p:tgtEl>
                                          <p:spTgt spid="98312">
                                            <p:txEl>
                                              <p:pRg st="0" end="0"/>
                                            </p:txEl>
                                          </p:spTgt>
                                        </p:tgtEl>
                                        <p:attrNameLst>
                                          <p:attrName>ppt_w</p:attrName>
                                        </p:attrNameLst>
                                      </p:cBhvr>
                                      <p:tavLst>
                                        <p:tav tm="0">
                                          <p:val>
                                            <p:fltVal val="0"/>
                                          </p:val>
                                        </p:tav>
                                        <p:tav tm="100000">
                                          <p:val>
                                            <p:strVal val="#ppt_w"/>
                                          </p:val>
                                        </p:tav>
                                      </p:tavLst>
                                    </p:anim>
                                    <p:anim calcmode="lin" valueType="num">
                                      <p:cBhvr>
                                        <p:cTn id="27" dur="1000" fill="hold"/>
                                        <p:tgtEl>
                                          <p:spTgt spid="98312">
                                            <p:txEl>
                                              <p:pRg st="0" end="0"/>
                                            </p:txEl>
                                          </p:spTgt>
                                        </p:tgtEl>
                                        <p:attrNameLst>
                                          <p:attrName>ppt_h</p:attrName>
                                        </p:attrNameLst>
                                      </p:cBhvr>
                                      <p:tavLst>
                                        <p:tav tm="0">
                                          <p:val>
                                            <p:fltVal val="0"/>
                                          </p:val>
                                        </p:tav>
                                        <p:tav tm="100000">
                                          <p:val>
                                            <p:strVal val="#ppt_h"/>
                                          </p:val>
                                        </p:tav>
                                      </p:tavLst>
                                    </p:anim>
                                  </p:childTnLst>
                                </p:cTn>
                              </p:par>
                            </p:childTnLst>
                          </p:cTn>
                        </p:par>
                        <p:par>
                          <p:cTn id="28" fill="hold" nodeType="afterGroup">
                            <p:stCondLst>
                              <p:cond delay="1500"/>
                            </p:stCondLst>
                            <p:childTnLst>
                              <p:par>
                                <p:cTn id="29" presetID="23" presetClass="entr" presetSubtype="16" fill="hold" nodeType="afterEffect">
                                  <p:stCondLst>
                                    <p:cond delay="0"/>
                                  </p:stCondLst>
                                  <p:childTnLst>
                                    <p:set>
                                      <p:cBhvr>
                                        <p:cTn id="30" dur="1" fill="hold">
                                          <p:stCondLst>
                                            <p:cond delay="0"/>
                                          </p:stCondLst>
                                        </p:cTn>
                                        <p:tgtEl>
                                          <p:spTgt spid="98312">
                                            <p:txEl>
                                              <p:pRg st="1" end="1"/>
                                            </p:txEl>
                                          </p:spTgt>
                                        </p:tgtEl>
                                        <p:attrNameLst>
                                          <p:attrName>style.visibility</p:attrName>
                                        </p:attrNameLst>
                                      </p:cBhvr>
                                      <p:to>
                                        <p:strVal val="visible"/>
                                      </p:to>
                                    </p:set>
                                    <p:anim calcmode="lin" valueType="num">
                                      <p:cBhvr>
                                        <p:cTn id="31" dur="1000" fill="hold"/>
                                        <p:tgtEl>
                                          <p:spTgt spid="98312">
                                            <p:txEl>
                                              <p:pRg st="1" end="1"/>
                                            </p:txEl>
                                          </p:spTgt>
                                        </p:tgtEl>
                                        <p:attrNameLst>
                                          <p:attrName>ppt_w</p:attrName>
                                        </p:attrNameLst>
                                      </p:cBhvr>
                                      <p:tavLst>
                                        <p:tav tm="0">
                                          <p:val>
                                            <p:fltVal val="0"/>
                                          </p:val>
                                        </p:tav>
                                        <p:tav tm="100000">
                                          <p:val>
                                            <p:strVal val="#ppt_w"/>
                                          </p:val>
                                        </p:tav>
                                      </p:tavLst>
                                    </p:anim>
                                    <p:anim calcmode="lin" valueType="num">
                                      <p:cBhvr>
                                        <p:cTn id="32" dur="1000" fill="hold"/>
                                        <p:tgtEl>
                                          <p:spTgt spid="98312">
                                            <p:txEl>
                                              <p:pRg st="1" end="1"/>
                                            </p:txEl>
                                          </p:spTgt>
                                        </p:tgtEl>
                                        <p:attrNameLst>
                                          <p:attrName>ppt_h</p:attrName>
                                        </p:attrNameLst>
                                      </p:cBhvr>
                                      <p:tavLst>
                                        <p:tav tm="0">
                                          <p:val>
                                            <p:fltVal val="0"/>
                                          </p:val>
                                        </p:tav>
                                        <p:tav tm="100000">
                                          <p:val>
                                            <p:strVal val="#ppt_h"/>
                                          </p:val>
                                        </p:tav>
                                      </p:tavLst>
                                    </p:anim>
                                  </p:childTnLst>
                                </p:cTn>
                              </p:par>
                            </p:childTnLst>
                          </p:cTn>
                        </p:par>
                        <p:par>
                          <p:cTn id="33" fill="hold" nodeType="afterGroup">
                            <p:stCondLst>
                              <p:cond delay="2500"/>
                            </p:stCondLst>
                            <p:childTnLst>
                              <p:par>
                                <p:cTn id="34" presetID="23" presetClass="entr" presetSubtype="16" fill="hold" nodeType="afterEffect">
                                  <p:stCondLst>
                                    <p:cond delay="0"/>
                                  </p:stCondLst>
                                  <p:childTnLst>
                                    <p:set>
                                      <p:cBhvr>
                                        <p:cTn id="35" dur="1" fill="hold">
                                          <p:stCondLst>
                                            <p:cond delay="0"/>
                                          </p:stCondLst>
                                        </p:cTn>
                                        <p:tgtEl>
                                          <p:spTgt spid="98312">
                                            <p:txEl>
                                              <p:pRg st="2" end="2"/>
                                            </p:txEl>
                                          </p:spTgt>
                                        </p:tgtEl>
                                        <p:attrNameLst>
                                          <p:attrName>style.visibility</p:attrName>
                                        </p:attrNameLst>
                                      </p:cBhvr>
                                      <p:to>
                                        <p:strVal val="visible"/>
                                      </p:to>
                                    </p:set>
                                    <p:anim calcmode="lin" valueType="num">
                                      <p:cBhvr>
                                        <p:cTn id="36" dur="1000" fill="hold"/>
                                        <p:tgtEl>
                                          <p:spTgt spid="98312">
                                            <p:txEl>
                                              <p:pRg st="2" end="2"/>
                                            </p:txEl>
                                          </p:spTgt>
                                        </p:tgtEl>
                                        <p:attrNameLst>
                                          <p:attrName>ppt_w</p:attrName>
                                        </p:attrNameLst>
                                      </p:cBhvr>
                                      <p:tavLst>
                                        <p:tav tm="0">
                                          <p:val>
                                            <p:fltVal val="0"/>
                                          </p:val>
                                        </p:tav>
                                        <p:tav tm="100000">
                                          <p:val>
                                            <p:strVal val="#ppt_w"/>
                                          </p:val>
                                        </p:tav>
                                      </p:tavLst>
                                    </p:anim>
                                    <p:anim calcmode="lin" valueType="num">
                                      <p:cBhvr>
                                        <p:cTn id="37" dur="1000" fill="hold"/>
                                        <p:tgtEl>
                                          <p:spTgt spid="98312">
                                            <p:txEl>
                                              <p:pRg st="2" end="2"/>
                                            </p:txEl>
                                          </p:spTgt>
                                        </p:tgtEl>
                                        <p:attrNameLst>
                                          <p:attrName>ppt_h</p:attrName>
                                        </p:attrNameLst>
                                      </p:cBhvr>
                                      <p:tavLst>
                                        <p:tav tm="0">
                                          <p:val>
                                            <p:fltVal val="0"/>
                                          </p:val>
                                        </p:tav>
                                        <p:tav tm="100000">
                                          <p:val>
                                            <p:strVal val="#ppt_h"/>
                                          </p:val>
                                        </p:tav>
                                      </p:tavLst>
                                    </p:anim>
                                  </p:childTnLst>
                                </p:cTn>
                              </p:par>
                            </p:childTnLst>
                          </p:cTn>
                        </p:par>
                        <p:par>
                          <p:cTn id="38" fill="hold" nodeType="afterGroup">
                            <p:stCondLst>
                              <p:cond delay="3500"/>
                            </p:stCondLst>
                            <p:childTnLst>
                              <p:par>
                                <p:cTn id="39" presetID="23" presetClass="entr" presetSubtype="16" fill="hold" nodeType="afterEffect">
                                  <p:stCondLst>
                                    <p:cond delay="0"/>
                                  </p:stCondLst>
                                  <p:childTnLst>
                                    <p:set>
                                      <p:cBhvr>
                                        <p:cTn id="40" dur="1" fill="hold">
                                          <p:stCondLst>
                                            <p:cond delay="0"/>
                                          </p:stCondLst>
                                        </p:cTn>
                                        <p:tgtEl>
                                          <p:spTgt spid="98312">
                                            <p:txEl>
                                              <p:pRg st="3" end="3"/>
                                            </p:txEl>
                                          </p:spTgt>
                                        </p:tgtEl>
                                        <p:attrNameLst>
                                          <p:attrName>style.visibility</p:attrName>
                                        </p:attrNameLst>
                                      </p:cBhvr>
                                      <p:to>
                                        <p:strVal val="visible"/>
                                      </p:to>
                                    </p:set>
                                    <p:anim calcmode="lin" valueType="num">
                                      <p:cBhvr>
                                        <p:cTn id="41" dur="1000" fill="hold"/>
                                        <p:tgtEl>
                                          <p:spTgt spid="98312">
                                            <p:txEl>
                                              <p:pRg st="3" end="3"/>
                                            </p:txEl>
                                          </p:spTgt>
                                        </p:tgtEl>
                                        <p:attrNameLst>
                                          <p:attrName>ppt_w</p:attrName>
                                        </p:attrNameLst>
                                      </p:cBhvr>
                                      <p:tavLst>
                                        <p:tav tm="0">
                                          <p:val>
                                            <p:fltVal val="0"/>
                                          </p:val>
                                        </p:tav>
                                        <p:tav tm="100000">
                                          <p:val>
                                            <p:strVal val="#ppt_w"/>
                                          </p:val>
                                        </p:tav>
                                      </p:tavLst>
                                    </p:anim>
                                    <p:anim calcmode="lin" valueType="num">
                                      <p:cBhvr>
                                        <p:cTn id="42" dur="1000" fill="hold"/>
                                        <p:tgtEl>
                                          <p:spTgt spid="98312">
                                            <p:txEl>
                                              <p:pRg st="3" end="3"/>
                                            </p:txEl>
                                          </p:spTgt>
                                        </p:tgtEl>
                                        <p:attrNameLst>
                                          <p:attrName>ppt_h</p:attrName>
                                        </p:attrNameLst>
                                      </p:cBhvr>
                                      <p:tavLst>
                                        <p:tav tm="0">
                                          <p:val>
                                            <p:fltVal val="0"/>
                                          </p:val>
                                        </p:tav>
                                        <p:tav tm="100000">
                                          <p:val>
                                            <p:strVal val="#ppt_h"/>
                                          </p:val>
                                        </p:tav>
                                      </p:tavLst>
                                    </p:anim>
                                  </p:childTnLst>
                                </p:cTn>
                              </p:par>
                            </p:childTnLst>
                          </p:cTn>
                        </p:par>
                        <p:par>
                          <p:cTn id="43" fill="hold" nodeType="afterGroup">
                            <p:stCondLst>
                              <p:cond delay="4500"/>
                            </p:stCondLst>
                            <p:childTnLst>
                              <p:par>
                                <p:cTn id="44" presetID="23" presetClass="entr" presetSubtype="16" fill="hold" nodeType="afterEffect">
                                  <p:stCondLst>
                                    <p:cond delay="0"/>
                                  </p:stCondLst>
                                  <p:childTnLst>
                                    <p:set>
                                      <p:cBhvr>
                                        <p:cTn id="45" dur="1" fill="hold">
                                          <p:stCondLst>
                                            <p:cond delay="0"/>
                                          </p:stCondLst>
                                        </p:cTn>
                                        <p:tgtEl>
                                          <p:spTgt spid="98312">
                                            <p:txEl>
                                              <p:pRg st="4" end="4"/>
                                            </p:txEl>
                                          </p:spTgt>
                                        </p:tgtEl>
                                        <p:attrNameLst>
                                          <p:attrName>style.visibility</p:attrName>
                                        </p:attrNameLst>
                                      </p:cBhvr>
                                      <p:to>
                                        <p:strVal val="visible"/>
                                      </p:to>
                                    </p:set>
                                    <p:anim calcmode="lin" valueType="num">
                                      <p:cBhvr>
                                        <p:cTn id="46" dur="1000" fill="hold"/>
                                        <p:tgtEl>
                                          <p:spTgt spid="98312">
                                            <p:txEl>
                                              <p:pRg st="4" end="4"/>
                                            </p:txEl>
                                          </p:spTgt>
                                        </p:tgtEl>
                                        <p:attrNameLst>
                                          <p:attrName>ppt_w</p:attrName>
                                        </p:attrNameLst>
                                      </p:cBhvr>
                                      <p:tavLst>
                                        <p:tav tm="0">
                                          <p:val>
                                            <p:fltVal val="0"/>
                                          </p:val>
                                        </p:tav>
                                        <p:tav tm="100000">
                                          <p:val>
                                            <p:strVal val="#ppt_w"/>
                                          </p:val>
                                        </p:tav>
                                      </p:tavLst>
                                    </p:anim>
                                    <p:anim calcmode="lin" valueType="num">
                                      <p:cBhvr>
                                        <p:cTn id="47" dur="1000" fill="hold"/>
                                        <p:tgtEl>
                                          <p:spTgt spid="98312">
                                            <p:txEl>
                                              <p:pRg st="4" end="4"/>
                                            </p:txEl>
                                          </p:spTgt>
                                        </p:tgtEl>
                                        <p:attrNameLst>
                                          <p:attrName>ppt_h</p:attrName>
                                        </p:attrNameLst>
                                      </p:cBhvr>
                                      <p:tavLst>
                                        <p:tav tm="0">
                                          <p:val>
                                            <p:fltVal val="0"/>
                                          </p:val>
                                        </p:tav>
                                        <p:tav tm="100000">
                                          <p:val>
                                            <p:strVal val="#ppt_h"/>
                                          </p:val>
                                        </p:tav>
                                      </p:tavLst>
                                    </p:anim>
                                  </p:childTnLst>
                                </p:cTn>
                              </p:par>
                            </p:childTnLst>
                          </p:cTn>
                        </p:par>
                        <p:par>
                          <p:cTn id="48" fill="hold" nodeType="afterGroup">
                            <p:stCondLst>
                              <p:cond delay="5500"/>
                            </p:stCondLst>
                            <p:childTnLst>
                              <p:par>
                                <p:cTn id="49" presetID="23" presetClass="entr" presetSubtype="16" fill="hold" nodeType="afterEffect">
                                  <p:stCondLst>
                                    <p:cond delay="0"/>
                                  </p:stCondLst>
                                  <p:childTnLst>
                                    <p:set>
                                      <p:cBhvr>
                                        <p:cTn id="50" dur="1" fill="hold">
                                          <p:stCondLst>
                                            <p:cond delay="0"/>
                                          </p:stCondLst>
                                        </p:cTn>
                                        <p:tgtEl>
                                          <p:spTgt spid="98312">
                                            <p:txEl>
                                              <p:pRg st="5" end="5"/>
                                            </p:txEl>
                                          </p:spTgt>
                                        </p:tgtEl>
                                        <p:attrNameLst>
                                          <p:attrName>style.visibility</p:attrName>
                                        </p:attrNameLst>
                                      </p:cBhvr>
                                      <p:to>
                                        <p:strVal val="visible"/>
                                      </p:to>
                                    </p:set>
                                    <p:anim calcmode="lin" valueType="num">
                                      <p:cBhvr>
                                        <p:cTn id="51" dur="1000" fill="hold"/>
                                        <p:tgtEl>
                                          <p:spTgt spid="98312">
                                            <p:txEl>
                                              <p:pRg st="5" end="5"/>
                                            </p:txEl>
                                          </p:spTgt>
                                        </p:tgtEl>
                                        <p:attrNameLst>
                                          <p:attrName>ppt_w</p:attrName>
                                        </p:attrNameLst>
                                      </p:cBhvr>
                                      <p:tavLst>
                                        <p:tav tm="0">
                                          <p:val>
                                            <p:fltVal val="0"/>
                                          </p:val>
                                        </p:tav>
                                        <p:tav tm="100000">
                                          <p:val>
                                            <p:strVal val="#ppt_w"/>
                                          </p:val>
                                        </p:tav>
                                      </p:tavLst>
                                    </p:anim>
                                    <p:anim calcmode="lin" valueType="num">
                                      <p:cBhvr>
                                        <p:cTn id="52" dur="1000" fill="hold"/>
                                        <p:tgtEl>
                                          <p:spTgt spid="98312">
                                            <p:txEl>
                                              <p:pRg st="5" end="5"/>
                                            </p:txEl>
                                          </p:spTgt>
                                        </p:tgtEl>
                                        <p:attrNameLst>
                                          <p:attrName>ppt_h</p:attrName>
                                        </p:attrNameLst>
                                      </p:cBhvr>
                                      <p:tavLst>
                                        <p:tav tm="0">
                                          <p:val>
                                            <p:fltVal val="0"/>
                                          </p:val>
                                        </p:tav>
                                        <p:tav tm="100000">
                                          <p:val>
                                            <p:strVal val="#ppt_h"/>
                                          </p:val>
                                        </p:tav>
                                      </p:tavLst>
                                    </p:anim>
                                  </p:childTnLst>
                                </p:cTn>
                              </p:par>
                            </p:childTnLst>
                          </p:cTn>
                        </p:par>
                        <p:par>
                          <p:cTn id="53" fill="hold" nodeType="afterGroup">
                            <p:stCondLst>
                              <p:cond delay="6500"/>
                            </p:stCondLst>
                            <p:childTnLst>
                              <p:par>
                                <p:cTn id="54" presetID="23" presetClass="entr" presetSubtype="16" fill="hold" nodeType="afterEffect">
                                  <p:stCondLst>
                                    <p:cond delay="0"/>
                                  </p:stCondLst>
                                  <p:childTnLst>
                                    <p:set>
                                      <p:cBhvr>
                                        <p:cTn id="55" dur="1" fill="hold">
                                          <p:stCondLst>
                                            <p:cond delay="0"/>
                                          </p:stCondLst>
                                        </p:cTn>
                                        <p:tgtEl>
                                          <p:spTgt spid="98312">
                                            <p:txEl>
                                              <p:pRg st="6" end="6"/>
                                            </p:txEl>
                                          </p:spTgt>
                                        </p:tgtEl>
                                        <p:attrNameLst>
                                          <p:attrName>style.visibility</p:attrName>
                                        </p:attrNameLst>
                                      </p:cBhvr>
                                      <p:to>
                                        <p:strVal val="visible"/>
                                      </p:to>
                                    </p:set>
                                    <p:anim calcmode="lin" valueType="num">
                                      <p:cBhvr>
                                        <p:cTn id="56" dur="1000" fill="hold"/>
                                        <p:tgtEl>
                                          <p:spTgt spid="98312">
                                            <p:txEl>
                                              <p:pRg st="6" end="6"/>
                                            </p:txEl>
                                          </p:spTgt>
                                        </p:tgtEl>
                                        <p:attrNameLst>
                                          <p:attrName>ppt_w</p:attrName>
                                        </p:attrNameLst>
                                      </p:cBhvr>
                                      <p:tavLst>
                                        <p:tav tm="0">
                                          <p:val>
                                            <p:fltVal val="0"/>
                                          </p:val>
                                        </p:tav>
                                        <p:tav tm="100000">
                                          <p:val>
                                            <p:strVal val="#ppt_w"/>
                                          </p:val>
                                        </p:tav>
                                      </p:tavLst>
                                    </p:anim>
                                    <p:anim calcmode="lin" valueType="num">
                                      <p:cBhvr>
                                        <p:cTn id="57" dur="1000" fill="hold"/>
                                        <p:tgtEl>
                                          <p:spTgt spid="98312">
                                            <p:txEl>
                                              <p:pRg st="6" end="6"/>
                                            </p:txEl>
                                          </p:spTgt>
                                        </p:tgtEl>
                                        <p:attrNameLst>
                                          <p:attrName>ppt_h</p:attrName>
                                        </p:attrNameLst>
                                      </p:cBhvr>
                                      <p:tavLst>
                                        <p:tav tm="0">
                                          <p:val>
                                            <p:fltVal val="0"/>
                                          </p:val>
                                        </p:tav>
                                        <p:tav tm="100000">
                                          <p:val>
                                            <p:strVal val="#ppt_h"/>
                                          </p:val>
                                        </p:tav>
                                      </p:tavLst>
                                    </p:anim>
                                  </p:childTnLst>
                                </p:cTn>
                              </p:par>
                            </p:childTnLst>
                          </p:cTn>
                        </p:par>
                        <p:par>
                          <p:cTn id="58" fill="hold" nodeType="afterGroup">
                            <p:stCondLst>
                              <p:cond delay="7500"/>
                            </p:stCondLst>
                            <p:childTnLst>
                              <p:par>
                                <p:cTn id="59" presetID="23" presetClass="entr" presetSubtype="16" fill="hold" nodeType="afterEffect">
                                  <p:stCondLst>
                                    <p:cond delay="0"/>
                                  </p:stCondLst>
                                  <p:childTnLst>
                                    <p:set>
                                      <p:cBhvr>
                                        <p:cTn id="60" dur="1" fill="hold">
                                          <p:stCondLst>
                                            <p:cond delay="0"/>
                                          </p:stCondLst>
                                        </p:cTn>
                                        <p:tgtEl>
                                          <p:spTgt spid="98312">
                                            <p:txEl>
                                              <p:pRg st="7" end="7"/>
                                            </p:txEl>
                                          </p:spTgt>
                                        </p:tgtEl>
                                        <p:attrNameLst>
                                          <p:attrName>style.visibility</p:attrName>
                                        </p:attrNameLst>
                                      </p:cBhvr>
                                      <p:to>
                                        <p:strVal val="visible"/>
                                      </p:to>
                                    </p:set>
                                    <p:anim calcmode="lin" valueType="num">
                                      <p:cBhvr>
                                        <p:cTn id="61" dur="1000" fill="hold"/>
                                        <p:tgtEl>
                                          <p:spTgt spid="98312">
                                            <p:txEl>
                                              <p:pRg st="7" end="7"/>
                                            </p:txEl>
                                          </p:spTgt>
                                        </p:tgtEl>
                                        <p:attrNameLst>
                                          <p:attrName>ppt_w</p:attrName>
                                        </p:attrNameLst>
                                      </p:cBhvr>
                                      <p:tavLst>
                                        <p:tav tm="0">
                                          <p:val>
                                            <p:fltVal val="0"/>
                                          </p:val>
                                        </p:tav>
                                        <p:tav tm="100000">
                                          <p:val>
                                            <p:strVal val="#ppt_w"/>
                                          </p:val>
                                        </p:tav>
                                      </p:tavLst>
                                    </p:anim>
                                    <p:anim calcmode="lin" valueType="num">
                                      <p:cBhvr>
                                        <p:cTn id="62" dur="1000" fill="hold"/>
                                        <p:tgtEl>
                                          <p:spTgt spid="98312">
                                            <p:txEl>
                                              <p:pRg st="7" end="7"/>
                                            </p:txEl>
                                          </p:spTgt>
                                        </p:tgtEl>
                                        <p:attrNameLst>
                                          <p:attrName>ppt_h</p:attrName>
                                        </p:attrNameLst>
                                      </p:cBhvr>
                                      <p:tavLst>
                                        <p:tav tm="0">
                                          <p:val>
                                            <p:fltVal val="0"/>
                                          </p:val>
                                        </p:tav>
                                        <p:tav tm="100000">
                                          <p:val>
                                            <p:strVal val="#ppt_h"/>
                                          </p:val>
                                        </p:tav>
                                      </p:tavLst>
                                    </p:anim>
                                  </p:childTnLst>
                                </p:cTn>
                              </p:par>
                            </p:childTnLst>
                          </p:cTn>
                        </p:par>
                        <p:par>
                          <p:cTn id="63" fill="hold" nodeType="afterGroup">
                            <p:stCondLst>
                              <p:cond delay="8500"/>
                            </p:stCondLst>
                            <p:childTnLst>
                              <p:par>
                                <p:cTn id="64" presetID="23" presetClass="entr" presetSubtype="16" fill="hold" nodeType="afterEffect">
                                  <p:stCondLst>
                                    <p:cond delay="0"/>
                                  </p:stCondLst>
                                  <p:childTnLst>
                                    <p:set>
                                      <p:cBhvr>
                                        <p:cTn id="65" dur="1" fill="hold">
                                          <p:stCondLst>
                                            <p:cond delay="0"/>
                                          </p:stCondLst>
                                        </p:cTn>
                                        <p:tgtEl>
                                          <p:spTgt spid="98312">
                                            <p:txEl>
                                              <p:pRg st="8" end="8"/>
                                            </p:txEl>
                                          </p:spTgt>
                                        </p:tgtEl>
                                        <p:attrNameLst>
                                          <p:attrName>style.visibility</p:attrName>
                                        </p:attrNameLst>
                                      </p:cBhvr>
                                      <p:to>
                                        <p:strVal val="visible"/>
                                      </p:to>
                                    </p:set>
                                    <p:anim calcmode="lin" valueType="num">
                                      <p:cBhvr>
                                        <p:cTn id="66" dur="1000" fill="hold"/>
                                        <p:tgtEl>
                                          <p:spTgt spid="98312">
                                            <p:txEl>
                                              <p:pRg st="8" end="8"/>
                                            </p:txEl>
                                          </p:spTgt>
                                        </p:tgtEl>
                                        <p:attrNameLst>
                                          <p:attrName>ppt_w</p:attrName>
                                        </p:attrNameLst>
                                      </p:cBhvr>
                                      <p:tavLst>
                                        <p:tav tm="0">
                                          <p:val>
                                            <p:fltVal val="0"/>
                                          </p:val>
                                        </p:tav>
                                        <p:tav tm="100000">
                                          <p:val>
                                            <p:strVal val="#ppt_w"/>
                                          </p:val>
                                        </p:tav>
                                      </p:tavLst>
                                    </p:anim>
                                    <p:anim calcmode="lin" valueType="num">
                                      <p:cBhvr>
                                        <p:cTn id="67" dur="1000" fill="hold"/>
                                        <p:tgtEl>
                                          <p:spTgt spid="98312">
                                            <p:txEl>
                                              <p:pRg st="8" end="8"/>
                                            </p:txEl>
                                          </p:spTgt>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8310" grpId="0" animBg="1"/>
      <p:bldP spid="98311" grpId="0" build="allAtOnce"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Rectangle 2"/>
          <p:cNvSpPr>
            <a:spLocks noGrp="1" noChangeArrowheads="1"/>
          </p:cNvSpPr>
          <p:nvPr>
            <p:ph type="title"/>
          </p:nvPr>
        </p:nvSpPr>
        <p:spPr>
          <a:xfrm>
            <a:off x="0" y="0"/>
            <a:ext cx="8321703" cy="1371600"/>
          </a:xfrm>
        </p:spPr>
        <p:txBody>
          <a:bodyPr/>
          <a:lstStyle/>
          <a:p>
            <a:pPr eaLnBrk="1" fontAlgn="auto" hangingPunct="1">
              <a:spcAft>
                <a:spcPts val="0"/>
              </a:spcAft>
              <a:defRPr/>
            </a:pPr>
            <a:r>
              <a:rPr lang="ru-RU" sz="3200" dirty="0">
                <a:solidFill>
                  <a:srgbClr val="0000CC"/>
                </a:solidFill>
                <a:ea typeface="+mj-ea"/>
                <a:cs typeface="+mj-cs"/>
              </a:rPr>
              <a:t>Менингококковая инфекция: менингококковый </a:t>
            </a:r>
            <a:r>
              <a:rPr lang="ru-RU" sz="3200" dirty="0" err="1">
                <a:solidFill>
                  <a:srgbClr val="0000CC"/>
                </a:solidFill>
                <a:ea typeface="+mj-ea"/>
                <a:cs typeface="+mj-cs"/>
              </a:rPr>
              <a:t>назофарингит</a:t>
            </a:r>
            <a:endParaRPr lang="ru-RU" sz="3200" dirty="0">
              <a:solidFill>
                <a:srgbClr val="0000CC"/>
              </a:solidFill>
              <a:ea typeface="+mj-ea"/>
              <a:cs typeface="+mj-cs"/>
            </a:endParaRPr>
          </a:p>
        </p:txBody>
      </p:sp>
      <p:sp>
        <p:nvSpPr>
          <p:cNvPr id="117762" name="Rectangle 3"/>
          <p:cNvSpPr>
            <a:spLocks noGrp="1" noChangeArrowheads="1"/>
          </p:cNvSpPr>
          <p:nvPr>
            <p:ph idx="1"/>
          </p:nvPr>
        </p:nvSpPr>
        <p:spPr>
          <a:xfrm>
            <a:off x="142875" y="1357313"/>
            <a:ext cx="8715375" cy="3714750"/>
          </a:xfrm>
        </p:spPr>
        <p:txBody>
          <a:bodyPr/>
          <a:lstStyle/>
          <a:p>
            <a:pPr eaLnBrk="1" hangingPunct="1">
              <a:lnSpc>
                <a:spcPct val="90000"/>
              </a:lnSpc>
              <a:buFont typeface="Wingdings" charset="0"/>
              <a:buNone/>
            </a:pPr>
            <a:r>
              <a:rPr lang="ru-RU" sz="2400">
                <a:latin typeface="Trebuchet MS" charset="0"/>
              </a:rPr>
              <a:t>Локализованная форма менингококковой инфекции</a:t>
            </a:r>
          </a:p>
          <a:p>
            <a:pPr eaLnBrk="1" hangingPunct="1">
              <a:lnSpc>
                <a:spcPct val="90000"/>
              </a:lnSpc>
            </a:pPr>
            <a:r>
              <a:rPr lang="ru-RU" sz="2400">
                <a:latin typeface="Trebuchet MS" charset="0"/>
              </a:rPr>
              <a:t>Симптомы назофарингита (заложенность носа, гиперемия, сухость, отечность стенки глотки с гиперплазией лимфоидных фолликулов)</a:t>
            </a:r>
          </a:p>
          <a:p>
            <a:pPr eaLnBrk="1" hangingPunct="1">
              <a:lnSpc>
                <a:spcPct val="90000"/>
              </a:lnSpc>
            </a:pPr>
            <a:r>
              <a:rPr lang="ru-RU" sz="2400">
                <a:latin typeface="Trebuchet MS" charset="0"/>
              </a:rPr>
              <a:t>Лихорадка</a:t>
            </a:r>
          </a:p>
          <a:p>
            <a:pPr eaLnBrk="1" hangingPunct="1">
              <a:lnSpc>
                <a:spcPct val="90000"/>
              </a:lnSpc>
            </a:pPr>
            <a:r>
              <a:rPr lang="ru-RU" sz="2400">
                <a:latin typeface="Trebuchet MS" charset="0"/>
              </a:rPr>
              <a:t>Может быть как самостоятельная форма, либо предшествовать развитию менингококкового менингита, менингококкцемии</a:t>
            </a:r>
          </a:p>
          <a:p>
            <a:pPr eaLnBrk="1" hangingPunct="1">
              <a:lnSpc>
                <a:spcPct val="90000"/>
              </a:lnSpc>
              <a:buFont typeface="Wingdings" charset="0"/>
              <a:buNone/>
            </a:pPr>
            <a:r>
              <a:rPr lang="ru-RU" sz="2400" b="1">
                <a:solidFill>
                  <a:srgbClr val="A50021"/>
                </a:solidFill>
                <a:latin typeface="Trebuchet MS" charset="0"/>
              </a:rPr>
              <a:t>ВАЖНО! У всех больных с КВДП проверять менингеальные симптомы</a:t>
            </a:r>
          </a:p>
        </p:txBody>
      </p:sp>
      <p:sp>
        <p:nvSpPr>
          <p:cNvPr id="4" name="AutoShape 4"/>
          <p:cNvSpPr>
            <a:spLocks noChangeArrowheads="1"/>
          </p:cNvSpPr>
          <p:nvPr/>
        </p:nvSpPr>
        <p:spPr bwMode="auto">
          <a:xfrm>
            <a:off x="214313" y="5214938"/>
            <a:ext cx="5429250" cy="500062"/>
          </a:xfrm>
          <a:prstGeom prst="flowChartAlternateProcess">
            <a:avLst/>
          </a:prstGeom>
          <a:ln>
            <a:headEnd/>
            <a:tailEnd/>
          </a:ln>
        </p:spPr>
        <p:style>
          <a:lnRef idx="3">
            <a:schemeClr val="lt1"/>
          </a:lnRef>
          <a:fillRef idx="1">
            <a:schemeClr val="accent1"/>
          </a:fillRef>
          <a:effectRef idx="1">
            <a:schemeClr val="accent1"/>
          </a:effectRef>
          <a:fontRef idx="minor">
            <a:schemeClr val="lt1"/>
          </a:fontRef>
        </p:style>
        <p:txBody>
          <a:bodyPr wrap="none" anchor="ctr"/>
          <a:lstStyle/>
          <a:p>
            <a:pPr>
              <a:defRPr/>
            </a:pPr>
            <a:r>
              <a:rPr lang="ru-RU" b="1" i="1">
                <a:solidFill>
                  <a:schemeClr val="bg1"/>
                </a:solidFill>
                <a:effectLst>
                  <a:outerShdw blurRad="38100" dist="38100" dir="2700000" algn="tl">
                    <a:srgbClr val="000000"/>
                  </a:outerShdw>
                </a:effectLst>
                <a:latin typeface="Trebuchet MS" charset="0"/>
                <a:ea typeface="ＭＳ Ｐゴシック" charset="0"/>
              </a:rPr>
              <a:t>ЛИХОРАДКА</a:t>
            </a:r>
          </a:p>
        </p:txBody>
      </p:sp>
      <p:sp>
        <p:nvSpPr>
          <p:cNvPr id="5" name="AutoShape 5"/>
          <p:cNvSpPr>
            <a:spLocks noChangeArrowheads="1"/>
          </p:cNvSpPr>
          <p:nvPr/>
        </p:nvSpPr>
        <p:spPr bwMode="auto">
          <a:xfrm>
            <a:off x="214313" y="5786438"/>
            <a:ext cx="5857875" cy="500062"/>
          </a:xfrm>
          <a:prstGeom prst="flowChartAlternateProcess">
            <a:avLst/>
          </a:prstGeom>
          <a:ln>
            <a:headEnd/>
            <a:tailEnd/>
          </a:ln>
        </p:spPr>
        <p:style>
          <a:lnRef idx="3">
            <a:schemeClr val="lt1"/>
          </a:lnRef>
          <a:fillRef idx="1">
            <a:schemeClr val="accent1"/>
          </a:fillRef>
          <a:effectRef idx="1">
            <a:schemeClr val="accent1"/>
          </a:effectRef>
          <a:fontRef idx="minor">
            <a:schemeClr val="lt1"/>
          </a:fontRef>
        </p:style>
        <p:txBody>
          <a:bodyPr wrap="none" anchor="ctr"/>
          <a:lstStyle/>
          <a:p>
            <a:pPr>
              <a:defRPr/>
            </a:pPr>
            <a:r>
              <a:rPr lang="ru-RU" b="1" i="1">
                <a:solidFill>
                  <a:schemeClr val="bg1"/>
                </a:solidFill>
                <a:effectLst>
                  <a:outerShdw blurRad="38100" dist="38100" dir="2700000" algn="tl">
                    <a:srgbClr val="000000"/>
                  </a:outerShdw>
                </a:effectLst>
                <a:latin typeface="Trebuchet MS" charset="0"/>
                <a:ea typeface="ＭＳ Ｐゴシック" charset="0"/>
              </a:rPr>
              <a:t>ИНТОКСИКАЦИЯ</a:t>
            </a:r>
          </a:p>
        </p:txBody>
      </p:sp>
      <p:sp>
        <p:nvSpPr>
          <p:cNvPr id="6" name="AutoShape 15"/>
          <p:cNvSpPr>
            <a:spLocks noChangeArrowheads="1"/>
          </p:cNvSpPr>
          <p:nvPr/>
        </p:nvSpPr>
        <p:spPr bwMode="auto">
          <a:xfrm>
            <a:off x="6786563" y="5786438"/>
            <a:ext cx="1928812" cy="428625"/>
          </a:xfrm>
          <a:prstGeom prst="roundRect">
            <a:avLst>
              <a:gd name="adj" fmla="val 16667"/>
            </a:avLst>
          </a:prstGeom>
          <a:gradFill rotWithShape="1">
            <a:gsLst>
              <a:gs pos="0">
                <a:srgbClr val="EDEDED"/>
              </a:gs>
              <a:gs pos="49001">
                <a:srgbClr val="BCBCBC"/>
              </a:gs>
              <a:gs pos="49100">
                <a:srgbClr val="A2A2A2"/>
              </a:gs>
              <a:gs pos="92000">
                <a:srgbClr val="BCBCBC"/>
              </a:gs>
              <a:gs pos="100000">
                <a:srgbClr val="C7C7C7"/>
              </a:gs>
            </a:gsLst>
            <a:lin ang="5400000" scaled="1"/>
          </a:gradFill>
          <a:ln w="11430">
            <a:solidFill>
              <a:schemeClr val="tx1"/>
            </a:solidFill>
            <a:round/>
            <a:headEnd/>
            <a:tailEnd/>
          </a:ln>
          <a:effectLst>
            <a:outerShdw blurRad="63500" dist="25000" dir="5400000" rotWithShape="0">
              <a:srgbClr val="000000">
                <a:alpha val="37999"/>
              </a:srgbClr>
            </a:outerShdw>
          </a:effectLst>
        </p:spPr>
        <p:txBody>
          <a:bodyPr wrap="none" anchor="ctr"/>
          <a:lstStyle/>
          <a:p>
            <a:pPr algn="ctr">
              <a:defRPr/>
            </a:pPr>
            <a:r>
              <a:rPr lang="ru-RU" sz="1600" b="1" dirty="0">
                <a:solidFill>
                  <a:srgbClr val="000A14"/>
                </a:solidFill>
                <a:latin typeface="+mn-lt"/>
                <a:ea typeface="+mn-ea"/>
                <a:cs typeface="+mn-cs"/>
              </a:rPr>
              <a:t>60%</a:t>
            </a:r>
          </a:p>
        </p:txBody>
      </p:sp>
      <p:sp>
        <p:nvSpPr>
          <p:cNvPr id="7" name="AutoShape 26"/>
          <p:cNvSpPr>
            <a:spLocks noChangeArrowheads="1"/>
          </p:cNvSpPr>
          <p:nvPr/>
        </p:nvSpPr>
        <p:spPr bwMode="auto">
          <a:xfrm>
            <a:off x="6858000" y="6429375"/>
            <a:ext cx="1857375" cy="428625"/>
          </a:xfrm>
          <a:prstGeom prst="roundRect">
            <a:avLst>
              <a:gd name="adj" fmla="val 16667"/>
            </a:avLst>
          </a:prstGeom>
          <a:gradFill rotWithShape="1">
            <a:gsLst>
              <a:gs pos="0">
                <a:srgbClr val="EDEDED"/>
              </a:gs>
              <a:gs pos="49001">
                <a:srgbClr val="BCBCBC"/>
              </a:gs>
              <a:gs pos="49100">
                <a:srgbClr val="A2A2A2"/>
              </a:gs>
              <a:gs pos="92000">
                <a:srgbClr val="BCBCBC"/>
              </a:gs>
              <a:gs pos="100000">
                <a:srgbClr val="C7C7C7"/>
              </a:gs>
            </a:gsLst>
            <a:lin ang="5400000" scaled="1"/>
          </a:gradFill>
          <a:ln w="11430">
            <a:solidFill>
              <a:schemeClr val="tx1"/>
            </a:solidFill>
            <a:round/>
            <a:headEnd/>
            <a:tailEnd/>
          </a:ln>
          <a:effectLst>
            <a:outerShdw blurRad="63500" dist="25000" dir="5400000" rotWithShape="0">
              <a:srgbClr val="000000">
                <a:alpha val="37999"/>
              </a:srgbClr>
            </a:outerShdw>
          </a:effectLst>
        </p:spPr>
        <p:txBody>
          <a:bodyPr wrap="none" anchor="ctr"/>
          <a:lstStyle/>
          <a:p>
            <a:pPr algn="ctr">
              <a:defRPr/>
            </a:pPr>
            <a:r>
              <a:rPr lang="ru-RU" sz="1600" b="1" dirty="0">
                <a:solidFill>
                  <a:srgbClr val="000A14"/>
                </a:solidFill>
                <a:latin typeface="+mn-lt"/>
                <a:ea typeface="+mn-ea"/>
                <a:cs typeface="+mn-cs"/>
              </a:rPr>
              <a:t>100%</a:t>
            </a:r>
          </a:p>
        </p:txBody>
      </p:sp>
      <p:sp>
        <p:nvSpPr>
          <p:cNvPr id="8" name="AutoShape 31"/>
          <p:cNvSpPr>
            <a:spLocks noChangeArrowheads="1"/>
          </p:cNvSpPr>
          <p:nvPr/>
        </p:nvSpPr>
        <p:spPr bwMode="auto">
          <a:xfrm>
            <a:off x="6786563" y="5214938"/>
            <a:ext cx="1911350" cy="428625"/>
          </a:xfrm>
          <a:prstGeom prst="roundRect">
            <a:avLst>
              <a:gd name="adj" fmla="val 16667"/>
            </a:avLst>
          </a:prstGeom>
          <a:gradFill rotWithShape="1">
            <a:gsLst>
              <a:gs pos="0">
                <a:srgbClr val="EDEDED"/>
              </a:gs>
              <a:gs pos="49001">
                <a:srgbClr val="BCBCBC"/>
              </a:gs>
              <a:gs pos="49100">
                <a:srgbClr val="A2A2A2"/>
              </a:gs>
              <a:gs pos="92000">
                <a:srgbClr val="BCBCBC"/>
              </a:gs>
              <a:gs pos="100000">
                <a:srgbClr val="C7C7C7"/>
              </a:gs>
            </a:gsLst>
            <a:lin ang="5400000" scaled="1"/>
          </a:gradFill>
          <a:ln w="11430">
            <a:solidFill>
              <a:schemeClr val="tx1"/>
            </a:solidFill>
            <a:round/>
            <a:headEnd/>
            <a:tailEnd/>
          </a:ln>
          <a:effectLst>
            <a:outerShdw blurRad="63500" dist="25000" dir="5400000" rotWithShape="0">
              <a:srgbClr val="000000">
                <a:alpha val="37999"/>
              </a:srgbClr>
            </a:outerShdw>
          </a:effectLst>
        </p:spPr>
        <p:txBody>
          <a:bodyPr wrap="none" anchor="ctr"/>
          <a:lstStyle/>
          <a:p>
            <a:pPr algn="ctr">
              <a:defRPr/>
            </a:pPr>
            <a:r>
              <a:rPr lang="ru-RU" sz="1600" b="1" dirty="0">
                <a:solidFill>
                  <a:srgbClr val="000A14"/>
                </a:solidFill>
                <a:latin typeface="+mn-lt"/>
                <a:ea typeface="+mn-ea"/>
                <a:cs typeface="+mn-cs"/>
              </a:rPr>
              <a:t>20%</a:t>
            </a:r>
          </a:p>
        </p:txBody>
      </p:sp>
      <p:sp>
        <p:nvSpPr>
          <p:cNvPr id="9" name="AutoShape 6"/>
          <p:cNvSpPr>
            <a:spLocks noChangeArrowheads="1"/>
          </p:cNvSpPr>
          <p:nvPr/>
        </p:nvSpPr>
        <p:spPr bwMode="auto">
          <a:xfrm>
            <a:off x="214313" y="6357938"/>
            <a:ext cx="5143500" cy="500062"/>
          </a:xfrm>
          <a:prstGeom prst="flowChartAlternateProcess">
            <a:avLst/>
          </a:prstGeom>
          <a:ln>
            <a:headEnd/>
            <a:tailEnd/>
          </a:ln>
        </p:spPr>
        <p:style>
          <a:lnRef idx="3">
            <a:schemeClr val="lt1"/>
          </a:lnRef>
          <a:fillRef idx="1">
            <a:schemeClr val="accent1"/>
          </a:fillRef>
          <a:effectRef idx="1">
            <a:schemeClr val="accent1"/>
          </a:effectRef>
          <a:fontRef idx="minor">
            <a:schemeClr val="lt1"/>
          </a:fontRef>
        </p:style>
        <p:txBody>
          <a:bodyPr wrap="none" anchor="ctr"/>
          <a:lstStyle/>
          <a:p>
            <a:pPr>
              <a:defRPr/>
            </a:pPr>
            <a:r>
              <a:rPr lang="ru-RU" b="1" i="1">
                <a:solidFill>
                  <a:schemeClr val="bg1"/>
                </a:solidFill>
                <a:effectLst>
                  <a:outerShdw blurRad="38100" dist="38100" dir="2700000" algn="tl">
                    <a:srgbClr val="000000"/>
                  </a:outerShdw>
                </a:effectLst>
                <a:latin typeface="Trebuchet MS" charset="0"/>
                <a:ea typeface="ＭＳ Ｐゴシック" charset="0"/>
              </a:rPr>
              <a:t>КАТАРАЛЬНЫЕ СИМПТОМЫ</a:t>
            </a:r>
          </a:p>
        </p:txBody>
      </p:sp>
    </p:spTree>
    <p:extLst>
      <p:ext uri="{BB962C8B-B14F-4D97-AF65-F5344CB8AC3E}">
        <p14:creationId xmlns:p14="http://schemas.microsoft.com/office/powerpoint/2010/main" val="154207480"/>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47107" name="AutoShape 3"/>
          <p:cNvSpPr>
            <a:spLocks noChangeArrowheads="1"/>
          </p:cNvSpPr>
          <p:nvPr/>
        </p:nvSpPr>
        <p:spPr bwMode="auto">
          <a:xfrm>
            <a:off x="0" y="785813"/>
            <a:ext cx="6156325" cy="649287"/>
          </a:xfrm>
          <a:prstGeom prst="roundRect">
            <a:avLst>
              <a:gd name="adj" fmla="val 16667"/>
            </a:avLst>
          </a:prstGeom>
          <a:ln>
            <a:headEnd/>
            <a:tailEnd/>
          </a:ln>
        </p:spPr>
        <p:style>
          <a:lnRef idx="2">
            <a:schemeClr val="accent2">
              <a:shade val="50000"/>
            </a:schemeClr>
          </a:lnRef>
          <a:fillRef idx="1">
            <a:schemeClr val="accent2"/>
          </a:fillRef>
          <a:effectRef idx="0">
            <a:schemeClr val="accent2"/>
          </a:effectRef>
          <a:fontRef idx="minor">
            <a:schemeClr val="lt1"/>
          </a:fontRef>
        </p:style>
        <p:txBody>
          <a:bodyPr wrap="none" anchor="ctr"/>
          <a:lstStyle/>
          <a:p>
            <a:pPr algn="ctr">
              <a:defRPr/>
            </a:pPr>
            <a:r>
              <a:rPr lang="ru-RU" sz="2400" b="1">
                <a:solidFill>
                  <a:srgbClr val="000042"/>
                </a:solidFill>
                <a:latin typeface="Georgia" charset="0"/>
                <a:ea typeface="ＭＳ Ｐゴシック" charset="0"/>
              </a:rPr>
              <a:t>КЛИНИЧЕСКИЕ ПРОЯВЛЕНИЯ</a:t>
            </a:r>
          </a:p>
        </p:txBody>
      </p:sp>
      <p:sp>
        <p:nvSpPr>
          <p:cNvPr id="35844" name="AutoShape 4"/>
          <p:cNvSpPr>
            <a:spLocks noChangeArrowheads="1"/>
          </p:cNvSpPr>
          <p:nvPr/>
        </p:nvSpPr>
        <p:spPr bwMode="auto">
          <a:xfrm>
            <a:off x="214313" y="1500188"/>
            <a:ext cx="5429250" cy="500062"/>
          </a:xfrm>
          <a:prstGeom prst="flowChartAlternateProcess">
            <a:avLst/>
          </a:prstGeom>
          <a:ln>
            <a:headEnd/>
            <a:tailEnd/>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defRPr/>
            </a:pPr>
            <a:r>
              <a:rPr lang="ru-RU" b="1" i="1">
                <a:solidFill>
                  <a:schemeClr val="bg1"/>
                </a:solidFill>
                <a:effectLst>
                  <a:outerShdw blurRad="38100" dist="38100" dir="2700000" algn="tl">
                    <a:srgbClr val="000000"/>
                  </a:outerShdw>
                </a:effectLst>
                <a:latin typeface="Georgia" charset="0"/>
                <a:ea typeface="ＭＳ Ｐゴシック" charset="0"/>
              </a:rPr>
              <a:t>ЛИХОРАДКА</a:t>
            </a:r>
          </a:p>
        </p:txBody>
      </p:sp>
      <p:sp>
        <p:nvSpPr>
          <p:cNvPr id="35845" name="AutoShape 5"/>
          <p:cNvSpPr>
            <a:spLocks noChangeArrowheads="1"/>
          </p:cNvSpPr>
          <p:nvPr/>
        </p:nvSpPr>
        <p:spPr bwMode="auto">
          <a:xfrm>
            <a:off x="285750" y="2214563"/>
            <a:ext cx="5357813" cy="500062"/>
          </a:xfrm>
          <a:prstGeom prst="flowChartAlternateProcess">
            <a:avLst/>
          </a:prstGeom>
          <a:ln>
            <a:headEnd/>
            <a:tailEnd/>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defRPr/>
            </a:pPr>
            <a:r>
              <a:rPr lang="ru-RU" b="1" i="1">
                <a:solidFill>
                  <a:schemeClr val="bg1"/>
                </a:solidFill>
                <a:effectLst>
                  <a:outerShdw blurRad="38100" dist="38100" dir="2700000" algn="tl">
                    <a:srgbClr val="000000"/>
                  </a:outerShdw>
                </a:effectLst>
                <a:latin typeface="Georgia" charset="0"/>
                <a:ea typeface="ＭＳ Ｐゴシック" charset="0"/>
              </a:rPr>
              <a:t>ИНТОКСИКАЦИЯ</a:t>
            </a:r>
          </a:p>
        </p:txBody>
      </p:sp>
      <p:sp>
        <p:nvSpPr>
          <p:cNvPr id="35847" name="AutoShape 7"/>
          <p:cNvSpPr>
            <a:spLocks noChangeArrowheads="1"/>
          </p:cNvSpPr>
          <p:nvPr/>
        </p:nvSpPr>
        <p:spPr bwMode="auto">
          <a:xfrm>
            <a:off x="285750" y="3786188"/>
            <a:ext cx="5143500" cy="500062"/>
          </a:xfrm>
          <a:prstGeom prst="flowChartAlternateProcess">
            <a:avLst/>
          </a:prstGeom>
          <a:solidFill>
            <a:schemeClr val="accent1"/>
          </a:solidFill>
          <a:ln w="20000">
            <a:solidFill>
              <a:schemeClr val="bg1"/>
            </a:solidFill>
            <a:miter lim="800000"/>
            <a:headEnd/>
            <a:tailEnd/>
          </a:ln>
          <a:effectLst>
            <a:outerShdw blurRad="63500" dist="26940" dir="5400000" rotWithShape="0">
              <a:srgbClr val="000000">
                <a:alpha val="34999"/>
              </a:srgbClr>
            </a:outerShdw>
          </a:effectLst>
        </p:spPr>
        <p:txBody>
          <a:bodyPr wrap="none" anchor="ctr"/>
          <a:lstStyle/>
          <a:p>
            <a:pPr algn="ctr">
              <a:defRPr/>
            </a:pPr>
            <a:r>
              <a:rPr lang="ru-RU" b="1" i="1">
                <a:solidFill>
                  <a:schemeClr val="bg1"/>
                </a:solidFill>
                <a:effectLst>
                  <a:outerShdw blurRad="38100" dist="38100" dir="2700000" algn="tl">
                    <a:srgbClr val="000000"/>
                  </a:outerShdw>
                </a:effectLst>
                <a:latin typeface="Georgia" charset="0"/>
                <a:cs typeface="+mn-cs"/>
              </a:rPr>
              <a:t>КОНЬЮКТИВИТ</a:t>
            </a:r>
          </a:p>
        </p:txBody>
      </p:sp>
      <p:sp>
        <p:nvSpPr>
          <p:cNvPr id="35848" name="AutoShape 8"/>
          <p:cNvSpPr>
            <a:spLocks noChangeArrowheads="1"/>
          </p:cNvSpPr>
          <p:nvPr/>
        </p:nvSpPr>
        <p:spPr bwMode="auto">
          <a:xfrm>
            <a:off x="285750" y="4500563"/>
            <a:ext cx="4429125" cy="500062"/>
          </a:xfrm>
          <a:prstGeom prst="flowChartAlternateProcess">
            <a:avLst/>
          </a:prstGeom>
          <a:solidFill>
            <a:schemeClr val="accent1"/>
          </a:solidFill>
          <a:ln w="20000">
            <a:solidFill>
              <a:schemeClr val="bg1"/>
            </a:solidFill>
            <a:miter lim="800000"/>
            <a:headEnd/>
            <a:tailEnd/>
          </a:ln>
          <a:effectLst>
            <a:outerShdw blurRad="63500" dist="26940" dir="5400000" rotWithShape="0">
              <a:srgbClr val="000000">
                <a:alpha val="34999"/>
              </a:srgbClr>
            </a:outerShdw>
          </a:effectLst>
        </p:spPr>
        <p:txBody>
          <a:bodyPr wrap="none" anchor="ctr"/>
          <a:lstStyle/>
          <a:p>
            <a:pPr algn="ctr">
              <a:defRPr/>
            </a:pPr>
            <a:r>
              <a:rPr lang="ru-RU" b="1" i="1">
                <a:solidFill>
                  <a:schemeClr val="bg1"/>
                </a:solidFill>
                <a:effectLst>
                  <a:outerShdw blurRad="38100" dist="38100" dir="2700000" algn="tl">
                    <a:srgbClr val="000000"/>
                  </a:outerShdw>
                </a:effectLst>
                <a:latin typeface="Georgia" charset="0"/>
                <a:cs typeface="+mn-cs"/>
              </a:rPr>
              <a:t>ПЯТНА ФИЛАТОВА-КОПЛИКА</a:t>
            </a:r>
          </a:p>
        </p:txBody>
      </p:sp>
      <p:sp>
        <p:nvSpPr>
          <p:cNvPr id="35849" name="AutoShape 9"/>
          <p:cNvSpPr>
            <a:spLocks noChangeArrowheads="1"/>
          </p:cNvSpPr>
          <p:nvPr/>
        </p:nvSpPr>
        <p:spPr bwMode="auto">
          <a:xfrm>
            <a:off x="1071563" y="5214938"/>
            <a:ext cx="4429125" cy="500062"/>
          </a:xfrm>
          <a:prstGeom prst="flowChartAlternateProcess">
            <a:avLst/>
          </a:prstGeom>
          <a:ln>
            <a:headEnd/>
            <a:tailEnd/>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ru-RU" b="1" i="1">
                <a:solidFill>
                  <a:schemeClr val="bg1"/>
                </a:solidFill>
                <a:effectLst>
                  <a:outerShdw blurRad="38100" dist="38100" dir="2700000" algn="tl">
                    <a:srgbClr val="000000"/>
                  </a:outerShdw>
                </a:effectLst>
                <a:latin typeface="Georgia" charset="0"/>
                <a:ea typeface="ＭＳ Ｐゴシック" charset="0"/>
              </a:rPr>
              <a:t>СЫПЬ</a:t>
            </a:r>
          </a:p>
        </p:txBody>
      </p:sp>
      <p:sp>
        <p:nvSpPr>
          <p:cNvPr id="59403" name="AutoShape 15"/>
          <p:cNvSpPr>
            <a:spLocks noChangeArrowheads="1"/>
          </p:cNvSpPr>
          <p:nvPr/>
        </p:nvSpPr>
        <p:spPr bwMode="auto">
          <a:xfrm>
            <a:off x="6786563" y="2286000"/>
            <a:ext cx="1857375" cy="428625"/>
          </a:xfrm>
          <a:prstGeom prst="roundRect">
            <a:avLst>
              <a:gd name="adj" fmla="val 16667"/>
            </a:avLst>
          </a:prstGeom>
          <a:solidFill>
            <a:srgbClr val="C4C4C4"/>
          </a:solidFill>
          <a:ln w="9525">
            <a:solidFill>
              <a:schemeClr val="tx1"/>
            </a:solidFill>
            <a:round/>
            <a:headEnd/>
            <a:tailEnd/>
          </a:ln>
          <a:effectLst>
            <a:outerShdw blurRad="63500" dist="26940" dir="5400000" rotWithShape="0">
              <a:srgbClr val="000000">
                <a:alpha val="34999"/>
              </a:srgbClr>
            </a:outerShdw>
          </a:effectLst>
        </p:spPr>
        <p:txBody>
          <a:bodyPr wrap="none" anchor="ctr"/>
          <a:lstStyle/>
          <a:p>
            <a:pPr algn="ctr">
              <a:defRPr/>
            </a:pPr>
            <a:r>
              <a:rPr lang="ru-RU" sz="1600" b="1" dirty="0">
                <a:solidFill>
                  <a:srgbClr val="000A14"/>
                </a:solidFill>
                <a:latin typeface="+mn-lt"/>
                <a:ea typeface="+mn-ea"/>
                <a:cs typeface="+mn-cs"/>
              </a:rPr>
              <a:t>100%</a:t>
            </a:r>
          </a:p>
        </p:txBody>
      </p:sp>
      <p:sp>
        <p:nvSpPr>
          <p:cNvPr id="59405" name="AutoShape 26"/>
          <p:cNvSpPr>
            <a:spLocks noChangeArrowheads="1"/>
          </p:cNvSpPr>
          <p:nvPr/>
        </p:nvSpPr>
        <p:spPr bwMode="auto">
          <a:xfrm>
            <a:off x="6786563" y="3143250"/>
            <a:ext cx="1857375" cy="428625"/>
          </a:xfrm>
          <a:prstGeom prst="roundRect">
            <a:avLst>
              <a:gd name="adj" fmla="val 16667"/>
            </a:avLst>
          </a:prstGeom>
          <a:solidFill>
            <a:srgbClr val="C4C4C4"/>
          </a:solidFill>
          <a:ln w="9525">
            <a:solidFill>
              <a:schemeClr val="tx1"/>
            </a:solidFill>
            <a:round/>
            <a:headEnd/>
            <a:tailEnd/>
          </a:ln>
          <a:effectLst>
            <a:outerShdw blurRad="63500" dist="26940" dir="5400000" rotWithShape="0">
              <a:srgbClr val="000000">
                <a:alpha val="34999"/>
              </a:srgbClr>
            </a:outerShdw>
          </a:effectLst>
        </p:spPr>
        <p:txBody>
          <a:bodyPr wrap="none" anchor="ctr"/>
          <a:lstStyle/>
          <a:p>
            <a:pPr algn="ctr">
              <a:defRPr/>
            </a:pPr>
            <a:r>
              <a:rPr lang="ru-RU" sz="1600" b="1" dirty="0">
                <a:solidFill>
                  <a:srgbClr val="000A14"/>
                </a:solidFill>
                <a:latin typeface="+mn-lt"/>
                <a:ea typeface="+mn-ea"/>
                <a:cs typeface="+mn-cs"/>
              </a:rPr>
              <a:t>100%</a:t>
            </a:r>
          </a:p>
        </p:txBody>
      </p:sp>
      <p:sp>
        <p:nvSpPr>
          <p:cNvPr id="59406" name="AutoShape 27"/>
          <p:cNvSpPr>
            <a:spLocks noChangeArrowheads="1"/>
          </p:cNvSpPr>
          <p:nvPr/>
        </p:nvSpPr>
        <p:spPr bwMode="auto">
          <a:xfrm>
            <a:off x="6786563" y="4643438"/>
            <a:ext cx="1785937" cy="428625"/>
          </a:xfrm>
          <a:prstGeom prst="roundRect">
            <a:avLst>
              <a:gd name="adj" fmla="val 16667"/>
            </a:avLst>
          </a:prstGeom>
          <a:solidFill>
            <a:srgbClr val="C4C4C4"/>
          </a:solidFill>
          <a:ln w="9525">
            <a:solidFill>
              <a:schemeClr val="tx1"/>
            </a:solidFill>
            <a:round/>
            <a:headEnd/>
            <a:tailEnd/>
          </a:ln>
          <a:effectLst>
            <a:outerShdw blurRad="63500" dist="26940" dir="5400000" rotWithShape="0">
              <a:srgbClr val="000000">
                <a:alpha val="34999"/>
              </a:srgbClr>
            </a:outerShdw>
          </a:effectLst>
        </p:spPr>
        <p:txBody>
          <a:bodyPr wrap="none" anchor="ctr"/>
          <a:lstStyle/>
          <a:p>
            <a:pPr algn="ctr">
              <a:defRPr/>
            </a:pPr>
            <a:r>
              <a:rPr lang="ru-RU" sz="1600" b="1" dirty="0">
                <a:solidFill>
                  <a:srgbClr val="000A14"/>
                </a:solidFill>
                <a:latin typeface="+mn-lt"/>
                <a:ea typeface="+mn-ea"/>
                <a:cs typeface="+mn-cs"/>
              </a:rPr>
              <a:t>60%</a:t>
            </a:r>
          </a:p>
        </p:txBody>
      </p:sp>
      <p:sp>
        <p:nvSpPr>
          <p:cNvPr id="59407" name="AutoShape 30"/>
          <p:cNvSpPr>
            <a:spLocks noChangeArrowheads="1"/>
          </p:cNvSpPr>
          <p:nvPr/>
        </p:nvSpPr>
        <p:spPr bwMode="auto">
          <a:xfrm>
            <a:off x="6786563" y="5286375"/>
            <a:ext cx="1785937" cy="428625"/>
          </a:xfrm>
          <a:prstGeom prst="roundRect">
            <a:avLst>
              <a:gd name="adj" fmla="val 16667"/>
            </a:avLst>
          </a:prstGeom>
          <a:solidFill>
            <a:srgbClr val="C4C4C4"/>
          </a:solidFill>
          <a:ln w="9525">
            <a:solidFill>
              <a:schemeClr val="tx1"/>
            </a:solidFill>
            <a:round/>
            <a:headEnd/>
            <a:tailEnd/>
          </a:ln>
          <a:effectLst>
            <a:outerShdw blurRad="63500" dist="26940" dir="5400000" rotWithShape="0">
              <a:srgbClr val="000000">
                <a:alpha val="34999"/>
              </a:srgbClr>
            </a:outerShdw>
          </a:effectLst>
        </p:spPr>
        <p:txBody>
          <a:bodyPr wrap="none" anchor="ctr"/>
          <a:lstStyle/>
          <a:p>
            <a:pPr algn="ctr">
              <a:defRPr/>
            </a:pPr>
            <a:r>
              <a:rPr lang="ru-RU" sz="1600" b="1" dirty="0">
                <a:solidFill>
                  <a:srgbClr val="000A14"/>
                </a:solidFill>
                <a:latin typeface="+mn-lt"/>
                <a:ea typeface="+mn-ea"/>
                <a:cs typeface="+mn-cs"/>
              </a:rPr>
              <a:t>100%</a:t>
            </a:r>
          </a:p>
        </p:txBody>
      </p:sp>
      <p:sp>
        <p:nvSpPr>
          <p:cNvPr id="59408" name="AutoShape 31"/>
          <p:cNvSpPr>
            <a:spLocks noChangeArrowheads="1"/>
          </p:cNvSpPr>
          <p:nvPr/>
        </p:nvSpPr>
        <p:spPr bwMode="auto">
          <a:xfrm>
            <a:off x="6786563" y="1571625"/>
            <a:ext cx="1911350" cy="515938"/>
          </a:xfrm>
          <a:prstGeom prst="roundRect">
            <a:avLst>
              <a:gd name="adj" fmla="val 16667"/>
            </a:avLst>
          </a:prstGeom>
          <a:solidFill>
            <a:srgbClr val="C4C4C4"/>
          </a:solidFill>
          <a:ln w="9525">
            <a:solidFill>
              <a:schemeClr val="tx1"/>
            </a:solidFill>
            <a:round/>
            <a:headEnd/>
            <a:tailEnd/>
          </a:ln>
          <a:effectLst>
            <a:outerShdw blurRad="63500" dist="26940" dir="5400000" rotWithShape="0">
              <a:srgbClr val="000000">
                <a:alpha val="34999"/>
              </a:srgbClr>
            </a:outerShdw>
          </a:effectLst>
        </p:spPr>
        <p:txBody>
          <a:bodyPr wrap="none" anchor="ctr"/>
          <a:lstStyle/>
          <a:p>
            <a:pPr algn="ctr">
              <a:defRPr/>
            </a:pPr>
            <a:r>
              <a:rPr lang="ru-RU" sz="1600" b="1" dirty="0">
                <a:solidFill>
                  <a:srgbClr val="000A14"/>
                </a:solidFill>
                <a:latin typeface="+mn-lt"/>
                <a:ea typeface="+mn-ea"/>
                <a:cs typeface="+mn-cs"/>
              </a:rPr>
              <a:t>100%</a:t>
            </a:r>
          </a:p>
        </p:txBody>
      </p:sp>
      <p:sp>
        <p:nvSpPr>
          <p:cNvPr id="47129" name="AutoShape 53"/>
          <p:cNvSpPr>
            <a:spLocks noChangeArrowheads="1"/>
          </p:cNvSpPr>
          <p:nvPr/>
        </p:nvSpPr>
        <p:spPr bwMode="auto">
          <a:xfrm>
            <a:off x="6264275" y="785813"/>
            <a:ext cx="2879725" cy="649287"/>
          </a:xfrm>
          <a:prstGeom prst="roundRect">
            <a:avLst>
              <a:gd name="adj" fmla="val 16667"/>
            </a:avLst>
          </a:prstGeom>
          <a:solidFill>
            <a:srgbClr val="EAE1C4"/>
          </a:solidFill>
          <a:ln w="9525">
            <a:solidFill>
              <a:schemeClr val="accent2"/>
            </a:solidFill>
            <a:round/>
            <a:headEnd/>
            <a:tailEnd/>
          </a:ln>
          <a:effectLst>
            <a:outerShdw blurRad="63500" dist="26940" dir="5400000" rotWithShape="0">
              <a:srgbClr val="000000">
                <a:alpha val="34999"/>
              </a:srgbClr>
            </a:outerShdw>
          </a:effectLst>
        </p:spPr>
        <p:txBody>
          <a:bodyPr wrap="none" anchor="ctr"/>
          <a:lstStyle/>
          <a:p>
            <a:pPr algn="ctr">
              <a:defRPr/>
            </a:pPr>
            <a:r>
              <a:rPr lang="ru-RU" b="1">
                <a:solidFill>
                  <a:srgbClr val="000042"/>
                </a:solidFill>
                <a:latin typeface="Georgia" charset="0"/>
                <a:cs typeface="+mn-cs"/>
              </a:rPr>
              <a:t>ЧАСТОТА </a:t>
            </a:r>
          </a:p>
          <a:p>
            <a:pPr algn="ctr">
              <a:defRPr/>
            </a:pPr>
            <a:r>
              <a:rPr lang="ru-RU" b="1">
                <a:solidFill>
                  <a:srgbClr val="000042"/>
                </a:solidFill>
                <a:latin typeface="Georgia" charset="0"/>
                <a:cs typeface="+mn-cs"/>
              </a:rPr>
              <a:t>ВСТРЕЧАЕМОСТИ</a:t>
            </a:r>
          </a:p>
        </p:txBody>
      </p:sp>
      <p:sp>
        <p:nvSpPr>
          <p:cNvPr id="29" name="AutoShape 6"/>
          <p:cNvSpPr>
            <a:spLocks noChangeArrowheads="1"/>
          </p:cNvSpPr>
          <p:nvPr/>
        </p:nvSpPr>
        <p:spPr bwMode="auto">
          <a:xfrm>
            <a:off x="285750" y="2928938"/>
            <a:ext cx="6143625" cy="642937"/>
          </a:xfrm>
          <a:prstGeom prst="flowChartAlternateProcess">
            <a:avLst/>
          </a:prstGeom>
          <a:solidFill>
            <a:schemeClr val="accent1"/>
          </a:solidFill>
          <a:ln w="20000">
            <a:solidFill>
              <a:schemeClr val="bg1"/>
            </a:solidFill>
            <a:miter lim="800000"/>
            <a:headEnd/>
            <a:tailEnd/>
          </a:ln>
          <a:effectLst>
            <a:outerShdw blurRad="63500" dist="26940" dir="5400000" rotWithShape="0">
              <a:srgbClr val="000000">
                <a:alpha val="34999"/>
              </a:srgbClr>
            </a:outerShdw>
          </a:effectLst>
        </p:spPr>
        <p:txBody>
          <a:bodyPr wrap="none" anchor="ctr"/>
          <a:lstStyle/>
          <a:p>
            <a:pPr>
              <a:defRPr/>
            </a:pPr>
            <a:r>
              <a:rPr lang="ru-RU" b="1" i="1">
                <a:solidFill>
                  <a:schemeClr val="bg1"/>
                </a:solidFill>
                <a:effectLst>
                  <a:outerShdw blurRad="38100" dist="38100" dir="2700000" algn="tl">
                    <a:srgbClr val="000000"/>
                  </a:outerShdw>
                </a:effectLst>
                <a:latin typeface="Georgia" charset="0"/>
                <a:cs typeface="+mn-cs"/>
              </a:rPr>
              <a:t>КАТАРАЛЬНЫЕ </a:t>
            </a:r>
          </a:p>
          <a:p>
            <a:pPr>
              <a:defRPr/>
            </a:pPr>
            <a:r>
              <a:rPr lang="ru-RU" b="1" i="1">
                <a:solidFill>
                  <a:schemeClr val="bg1"/>
                </a:solidFill>
                <a:effectLst>
                  <a:outerShdw blurRad="38100" dist="38100" dir="2700000" algn="tl">
                    <a:srgbClr val="000000"/>
                  </a:outerShdw>
                </a:effectLst>
                <a:latin typeface="Georgia" charset="0"/>
                <a:cs typeface="+mn-cs"/>
              </a:rPr>
              <a:t>СИМПТОМЫ</a:t>
            </a:r>
          </a:p>
        </p:txBody>
      </p:sp>
      <p:sp>
        <p:nvSpPr>
          <p:cNvPr id="59413" name="AutoShape 26"/>
          <p:cNvSpPr>
            <a:spLocks noChangeArrowheads="1"/>
          </p:cNvSpPr>
          <p:nvPr/>
        </p:nvSpPr>
        <p:spPr bwMode="auto">
          <a:xfrm>
            <a:off x="6786563" y="3929063"/>
            <a:ext cx="1857375" cy="428625"/>
          </a:xfrm>
          <a:prstGeom prst="roundRect">
            <a:avLst>
              <a:gd name="adj" fmla="val 16667"/>
            </a:avLst>
          </a:prstGeom>
          <a:solidFill>
            <a:srgbClr val="C4C4C4"/>
          </a:solidFill>
          <a:ln w="9525">
            <a:solidFill>
              <a:schemeClr val="tx1"/>
            </a:solidFill>
            <a:round/>
            <a:headEnd/>
            <a:tailEnd/>
          </a:ln>
          <a:effectLst>
            <a:outerShdw blurRad="63500" dist="26940" dir="5400000" rotWithShape="0">
              <a:srgbClr val="000000">
                <a:alpha val="34999"/>
              </a:srgbClr>
            </a:outerShdw>
          </a:effectLst>
        </p:spPr>
        <p:txBody>
          <a:bodyPr wrap="none" anchor="ctr"/>
          <a:lstStyle/>
          <a:p>
            <a:pPr algn="ctr">
              <a:defRPr/>
            </a:pPr>
            <a:r>
              <a:rPr lang="ru-RU" sz="1600" b="1" dirty="0">
                <a:solidFill>
                  <a:srgbClr val="000A14"/>
                </a:solidFill>
                <a:latin typeface="+mn-lt"/>
                <a:ea typeface="+mn-ea"/>
                <a:cs typeface="+mn-cs"/>
              </a:rPr>
              <a:t>90%</a:t>
            </a:r>
          </a:p>
        </p:txBody>
      </p:sp>
      <p:sp>
        <p:nvSpPr>
          <p:cNvPr id="32" name="Прямоугольник 31"/>
          <p:cNvSpPr/>
          <p:nvPr/>
        </p:nvSpPr>
        <p:spPr>
          <a:xfrm>
            <a:off x="2500298" y="0"/>
            <a:ext cx="3672000" cy="830997"/>
          </a:xfrm>
          <a:prstGeom prst="rect">
            <a:avLst/>
          </a:prstGeom>
          <a:noFill/>
        </p:spPr>
        <p:txBody>
          <a:bodyPr>
            <a:spAutoFit/>
          </a:bodyPr>
          <a:lstStyle/>
          <a:p>
            <a:pPr algn="ctr">
              <a:defRPr/>
            </a:pPr>
            <a:r>
              <a:rPr lang="ru-RU" sz="4800" b="1" dirty="0">
                <a:ln w="12700">
                  <a:solidFill>
                    <a:schemeClr val="tx2">
                      <a:satMod val="155000"/>
                    </a:schemeClr>
                  </a:solidFill>
                  <a:prstDash val="solid"/>
                </a:ln>
                <a:solidFill>
                  <a:schemeClr val="accent1">
                    <a:lumMod val="75000"/>
                  </a:schemeClr>
                </a:solidFill>
                <a:effectLst>
                  <a:outerShdw blurRad="41275" dist="20320" dir="1800000" algn="tl" rotWithShape="0">
                    <a:srgbClr val="000000">
                      <a:alpha val="40000"/>
                    </a:srgbClr>
                  </a:outerShdw>
                </a:effectLst>
                <a:ea typeface="+mn-ea"/>
                <a:cs typeface="+mn-cs"/>
              </a:rPr>
              <a:t>Корь</a:t>
            </a:r>
          </a:p>
        </p:txBody>
      </p:sp>
    </p:spTree>
    <p:extLst>
      <p:ext uri="{BB962C8B-B14F-4D97-AF65-F5344CB8AC3E}">
        <p14:creationId xmlns:p14="http://schemas.microsoft.com/office/powerpoint/2010/main" val="2850669970"/>
      </p:ext>
    </p:extLst>
  </p:cSld>
  <p:clrMapOvr>
    <a:masterClrMapping/>
  </p:clrMapOvr>
  <p:transition spd="med">
    <p:checker/>
  </p:transition>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7" name="Text Box 4"/>
          <p:cNvSpPr txBox="1">
            <a:spLocks noChangeArrowheads="1"/>
          </p:cNvSpPr>
          <p:nvPr/>
        </p:nvSpPr>
        <p:spPr bwMode="auto">
          <a:xfrm>
            <a:off x="1000125" y="0"/>
            <a:ext cx="6769100" cy="8223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defRPr sz="2000">
                <a:solidFill>
                  <a:schemeClr val="tx1"/>
                </a:solidFill>
                <a:latin typeface="Arial" charset="0"/>
                <a:ea typeface="ＭＳ Ｐゴシック" charset="0"/>
                <a:cs typeface="ＭＳ Ｐゴシック" charset="0"/>
              </a:defRPr>
            </a:lvl1pPr>
            <a:lvl2pPr marL="742950" indent="-285750" eaLnBrk="0" hangingPunct="0">
              <a:defRPr sz="2000">
                <a:solidFill>
                  <a:schemeClr val="tx1"/>
                </a:solidFill>
                <a:latin typeface="Arial" charset="0"/>
                <a:ea typeface="ＭＳ Ｐゴシック" charset="0"/>
              </a:defRPr>
            </a:lvl2pPr>
            <a:lvl3pPr marL="1143000" indent="-228600" eaLnBrk="0" hangingPunct="0">
              <a:defRPr sz="2000">
                <a:solidFill>
                  <a:schemeClr val="tx1"/>
                </a:solidFill>
                <a:latin typeface="Arial" charset="0"/>
                <a:ea typeface="ＭＳ Ｐゴシック" charset="0"/>
              </a:defRPr>
            </a:lvl3pPr>
            <a:lvl4pPr marL="1600200" indent="-228600" eaLnBrk="0" hangingPunct="0">
              <a:defRPr sz="2000">
                <a:solidFill>
                  <a:schemeClr val="tx1"/>
                </a:solidFill>
                <a:latin typeface="Arial" charset="0"/>
                <a:ea typeface="ＭＳ Ｐゴシック" charset="0"/>
              </a:defRPr>
            </a:lvl4pPr>
            <a:lvl5pPr marL="2057400" indent="-228600" eaLnBrk="0" hangingPunct="0">
              <a:defRPr sz="2000">
                <a:solidFill>
                  <a:schemeClr val="tx1"/>
                </a:solidFill>
                <a:latin typeface="Arial" charset="0"/>
                <a:ea typeface="ＭＳ Ｐゴシック" charset="0"/>
              </a:defRPr>
            </a:lvl5pPr>
            <a:lvl6pPr marL="2514600" indent="-228600" eaLnBrk="0" fontAlgn="base" hangingPunct="0">
              <a:spcBef>
                <a:spcPct val="0"/>
              </a:spcBef>
              <a:spcAft>
                <a:spcPct val="0"/>
              </a:spcAft>
              <a:defRPr sz="2000">
                <a:solidFill>
                  <a:schemeClr val="tx1"/>
                </a:solidFill>
                <a:latin typeface="Arial" charset="0"/>
                <a:ea typeface="ＭＳ Ｐゴシック" charset="0"/>
              </a:defRPr>
            </a:lvl6pPr>
            <a:lvl7pPr marL="2971800" indent="-228600" eaLnBrk="0" fontAlgn="base" hangingPunct="0">
              <a:spcBef>
                <a:spcPct val="0"/>
              </a:spcBef>
              <a:spcAft>
                <a:spcPct val="0"/>
              </a:spcAft>
              <a:defRPr sz="2000">
                <a:solidFill>
                  <a:schemeClr val="tx1"/>
                </a:solidFill>
                <a:latin typeface="Arial" charset="0"/>
                <a:ea typeface="ＭＳ Ｐゴシック" charset="0"/>
              </a:defRPr>
            </a:lvl7pPr>
            <a:lvl8pPr marL="3429000" indent="-228600" eaLnBrk="0" fontAlgn="base" hangingPunct="0">
              <a:spcBef>
                <a:spcPct val="0"/>
              </a:spcBef>
              <a:spcAft>
                <a:spcPct val="0"/>
              </a:spcAft>
              <a:defRPr sz="2000">
                <a:solidFill>
                  <a:schemeClr val="tx1"/>
                </a:solidFill>
                <a:latin typeface="Arial" charset="0"/>
                <a:ea typeface="ＭＳ Ｐゴシック" charset="0"/>
              </a:defRPr>
            </a:lvl8pPr>
            <a:lvl9pPr marL="3886200" indent="-228600" eaLnBrk="0" fontAlgn="base" hangingPunct="0">
              <a:spcBef>
                <a:spcPct val="0"/>
              </a:spcBef>
              <a:spcAft>
                <a:spcPct val="0"/>
              </a:spcAft>
              <a:defRPr sz="2000">
                <a:solidFill>
                  <a:schemeClr val="tx1"/>
                </a:solidFill>
                <a:latin typeface="Arial" charset="0"/>
                <a:ea typeface="ＭＳ Ｐゴシック" charset="0"/>
              </a:defRPr>
            </a:lvl9pPr>
          </a:lstStyle>
          <a:p>
            <a:pPr algn="ctr" eaLnBrk="1" hangingPunct="1"/>
            <a:r>
              <a:rPr lang="ru-RU" sz="2400" b="1">
                <a:solidFill>
                  <a:srgbClr val="A50021"/>
                </a:solidFill>
              </a:rPr>
              <a:t>Поражение органов дыхания при инфекционных заболеваниях</a:t>
            </a:r>
          </a:p>
        </p:txBody>
      </p:sp>
      <p:sp>
        <p:nvSpPr>
          <p:cNvPr id="126978" name="Text Box 5"/>
          <p:cNvSpPr txBox="1">
            <a:spLocks noChangeArrowheads="1"/>
          </p:cNvSpPr>
          <p:nvPr/>
        </p:nvSpPr>
        <p:spPr bwMode="auto">
          <a:xfrm flipV="1">
            <a:off x="857250" y="642938"/>
            <a:ext cx="741680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rot="10800000">
            <a:spAutoFit/>
          </a:bodyPr>
          <a:lstStyle>
            <a:lvl1pPr eaLnBrk="0" hangingPunct="0">
              <a:defRPr sz="2000">
                <a:solidFill>
                  <a:schemeClr val="tx1"/>
                </a:solidFill>
                <a:latin typeface="Arial" charset="0"/>
                <a:ea typeface="ＭＳ Ｐゴシック" charset="0"/>
                <a:cs typeface="ＭＳ Ｐゴシック" charset="0"/>
              </a:defRPr>
            </a:lvl1pPr>
            <a:lvl2pPr marL="742950" indent="-285750" eaLnBrk="0" hangingPunct="0">
              <a:defRPr sz="2000">
                <a:solidFill>
                  <a:schemeClr val="tx1"/>
                </a:solidFill>
                <a:latin typeface="Arial" charset="0"/>
                <a:ea typeface="ＭＳ Ｐゴシック" charset="0"/>
              </a:defRPr>
            </a:lvl2pPr>
            <a:lvl3pPr marL="1143000" indent="-228600" eaLnBrk="0" hangingPunct="0">
              <a:defRPr sz="2000">
                <a:solidFill>
                  <a:schemeClr val="tx1"/>
                </a:solidFill>
                <a:latin typeface="Arial" charset="0"/>
                <a:ea typeface="ＭＳ Ｐゴシック" charset="0"/>
              </a:defRPr>
            </a:lvl3pPr>
            <a:lvl4pPr marL="1600200" indent="-228600" eaLnBrk="0" hangingPunct="0">
              <a:defRPr sz="2000">
                <a:solidFill>
                  <a:schemeClr val="tx1"/>
                </a:solidFill>
                <a:latin typeface="Arial" charset="0"/>
                <a:ea typeface="ＭＳ Ｐゴシック" charset="0"/>
              </a:defRPr>
            </a:lvl4pPr>
            <a:lvl5pPr marL="2057400" indent="-228600" eaLnBrk="0" hangingPunct="0">
              <a:defRPr sz="2000">
                <a:solidFill>
                  <a:schemeClr val="tx1"/>
                </a:solidFill>
                <a:latin typeface="Arial" charset="0"/>
                <a:ea typeface="ＭＳ Ｐゴシック" charset="0"/>
              </a:defRPr>
            </a:lvl5pPr>
            <a:lvl6pPr marL="2514600" indent="-228600" eaLnBrk="0" fontAlgn="base" hangingPunct="0">
              <a:spcBef>
                <a:spcPct val="0"/>
              </a:spcBef>
              <a:spcAft>
                <a:spcPct val="0"/>
              </a:spcAft>
              <a:defRPr sz="2000">
                <a:solidFill>
                  <a:schemeClr val="tx1"/>
                </a:solidFill>
                <a:latin typeface="Arial" charset="0"/>
                <a:ea typeface="ＭＳ Ｐゴシック" charset="0"/>
              </a:defRPr>
            </a:lvl6pPr>
            <a:lvl7pPr marL="2971800" indent="-228600" eaLnBrk="0" fontAlgn="base" hangingPunct="0">
              <a:spcBef>
                <a:spcPct val="0"/>
              </a:spcBef>
              <a:spcAft>
                <a:spcPct val="0"/>
              </a:spcAft>
              <a:defRPr sz="2000">
                <a:solidFill>
                  <a:schemeClr val="tx1"/>
                </a:solidFill>
                <a:latin typeface="Arial" charset="0"/>
                <a:ea typeface="ＭＳ Ｐゴシック" charset="0"/>
              </a:defRPr>
            </a:lvl7pPr>
            <a:lvl8pPr marL="3429000" indent="-228600" eaLnBrk="0" fontAlgn="base" hangingPunct="0">
              <a:spcBef>
                <a:spcPct val="0"/>
              </a:spcBef>
              <a:spcAft>
                <a:spcPct val="0"/>
              </a:spcAft>
              <a:defRPr sz="2000">
                <a:solidFill>
                  <a:schemeClr val="tx1"/>
                </a:solidFill>
                <a:latin typeface="Arial" charset="0"/>
                <a:ea typeface="ＭＳ Ｐゴシック" charset="0"/>
              </a:defRPr>
            </a:lvl8pPr>
            <a:lvl9pPr marL="3886200" indent="-228600" eaLnBrk="0" fontAlgn="base" hangingPunct="0">
              <a:spcBef>
                <a:spcPct val="0"/>
              </a:spcBef>
              <a:spcAft>
                <a:spcPct val="0"/>
              </a:spcAft>
              <a:defRPr sz="2000">
                <a:solidFill>
                  <a:schemeClr val="tx1"/>
                </a:solidFill>
                <a:latin typeface="Arial" charset="0"/>
                <a:ea typeface="ＭＳ Ｐゴシック" charset="0"/>
              </a:defRPr>
            </a:lvl9pPr>
          </a:lstStyle>
          <a:p>
            <a:pPr eaLnBrk="1" hangingPunct="1"/>
            <a:endParaRPr lang="en-US"/>
          </a:p>
        </p:txBody>
      </p:sp>
      <p:sp>
        <p:nvSpPr>
          <p:cNvPr id="126979" name="Line 6"/>
          <p:cNvSpPr>
            <a:spLocks noChangeShapeType="1"/>
          </p:cNvSpPr>
          <p:nvPr/>
        </p:nvSpPr>
        <p:spPr bwMode="auto">
          <a:xfrm flipH="1">
            <a:off x="3419475" y="1341438"/>
            <a:ext cx="288925" cy="358775"/>
          </a:xfrm>
          <a:prstGeom prst="line">
            <a:avLst/>
          </a:prstGeom>
          <a:noFill/>
          <a:ln w="28575">
            <a:solidFill>
              <a:schemeClr val="bg2"/>
            </a:solidFill>
            <a:round/>
            <a:headEnd/>
            <a:tailEnd type="triangle" w="med" len="med"/>
          </a:ln>
          <a:extLst>
            <a:ext uri="{909E8E84-426E-40dd-AFC4-6F175D3DCCD1}">
              <a14:hiddenFill xmlns:a14="http://schemas.microsoft.com/office/drawing/2010/main" xmlns="">
                <a:noFill/>
              </a14:hiddenFill>
            </a:ext>
          </a:extLst>
        </p:spPr>
        <p:txBody>
          <a:bodyPr>
            <a:spAutoFit/>
          </a:bodyPr>
          <a:lstStyle/>
          <a:p>
            <a:endParaRPr lang="en-US"/>
          </a:p>
        </p:txBody>
      </p:sp>
      <p:sp>
        <p:nvSpPr>
          <p:cNvPr id="126980" name="Line 7"/>
          <p:cNvSpPr>
            <a:spLocks noChangeShapeType="1"/>
          </p:cNvSpPr>
          <p:nvPr/>
        </p:nvSpPr>
        <p:spPr bwMode="auto">
          <a:xfrm>
            <a:off x="4572000" y="714375"/>
            <a:ext cx="857250" cy="214313"/>
          </a:xfrm>
          <a:prstGeom prst="line">
            <a:avLst/>
          </a:prstGeom>
          <a:noFill/>
          <a:ln w="28575">
            <a:solidFill>
              <a:srgbClr val="000080"/>
            </a:solidFill>
            <a:round/>
            <a:headEnd/>
            <a:tailEnd type="triangle" w="med" len="med"/>
          </a:ln>
          <a:extLst>
            <a:ext uri="{909E8E84-426E-40dd-AFC4-6F175D3DCCD1}">
              <a14:hiddenFill xmlns:a14="http://schemas.microsoft.com/office/drawing/2010/main" xmlns="">
                <a:noFill/>
              </a14:hiddenFill>
            </a:ext>
          </a:extLst>
        </p:spPr>
        <p:txBody>
          <a:bodyPr>
            <a:spAutoFit/>
          </a:bodyPr>
          <a:lstStyle/>
          <a:p>
            <a:endParaRPr lang="en-US"/>
          </a:p>
        </p:txBody>
      </p:sp>
      <p:sp>
        <p:nvSpPr>
          <p:cNvPr id="126981" name="Text Box 10"/>
          <p:cNvSpPr txBox="1">
            <a:spLocks noChangeArrowheads="1"/>
          </p:cNvSpPr>
          <p:nvPr/>
        </p:nvSpPr>
        <p:spPr bwMode="auto">
          <a:xfrm>
            <a:off x="1851025" y="2554288"/>
            <a:ext cx="184150" cy="6413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defRPr sz="2000">
                <a:solidFill>
                  <a:schemeClr val="tx1"/>
                </a:solidFill>
                <a:latin typeface="Arial" charset="0"/>
                <a:ea typeface="ＭＳ Ｐゴシック" charset="0"/>
                <a:cs typeface="ＭＳ Ｐゴシック" charset="0"/>
              </a:defRPr>
            </a:lvl1pPr>
            <a:lvl2pPr marL="742950" indent="-285750" eaLnBrk="0" hangingPunct="0">
              <a:defRPr sz="2000">
                <a:solidFill>
                  <a:schemeClr val="tx1"/>
                </a:solidFill>
                <a:latin typeface="Arial" charset="0"/>
                <a:ea typeface="ＭＳ Ｐゴシック" charset="0"/>
              </a:defRPr>
            </a:lvl2pPr>
            <a:lvl3pPr marL="1143000" indent="-228600" eaLnBrk="0" hangingPunct="0">
              <a:defRPr sz="2000">
                <a:solidFill>
                  <a:schemeClr val="tx1"/>
                </a:solidFill>
                <a:latin typeface="Arial" charset="0"/>
                <a:ea typeface="ＭＳ Ｐゴシック" charset="0"/>
              </a:defRPr>
            </a:lvl3pPr>
            <a:lvl4pPr marL="1600200" indent="-228600" eaLnBrk="0" hangingPunct="0">
              <a:defRPr sz="2000">
                <a:solidFill>
                  <a:schemeClr val="tx1"/>
                </a:solidFill>
                <a:latin typeface="Arial" charset="0"/>
                <a:ea typeface="ＭＳ Ｐゴシック" charset="0"/>
              </a:defRPr>
            </a:lvl4pPr>
            <a:lvl5pPr marL="2057400" indent="-228600" eaLnBrk="0" hangingPunct="0">
              <a:defRPr sz="2000">
                <a:solidFill>
                  <a:schemeClr val="tx1"/>
                </a:solidFill>
                <a:latin typeface="Arial" charset="0"/>
                <a:ea typeface="ＭＳ Ｐゴシック" charset="0"/>
              </a:defRPr>
            </a:lvl5pPr>
            <a:lvl6pPr marL="2514600" indent="-228600" eaLnBrk="0" fontAlgn="base" hangingPunct="0">
              <a:spcBef>
                <a:spcPct val="0"/>
              </a:spcBef>
              <a:spcAft>
                <a:spcPct val="0"/>
              </a:spcAft>
              <a:defRPr sz="2000">
                <a:solidFill>
                  <a:schemeClr val="tx1"/>
                </a:solidFill>
                <a:latin typeface="Arial" charset="0"/>
                <a:ea typeface="ＭＳ Ｐゴシック" charset="0"/>
              </a:defRPr>
            </a:lvl6pPr>
            <a:lvl7pPr marL="2971800" indent="-228600" eaLnBrk="0" fontAlgn="base" hangingPunct="0">
              <a:spcBef>
                <a:spcPct val="0"/>
              </a:spcBef>
              <a:spcAft>
                <a:spcPct val="0"/>
              </a:spcAft>
              <a:defRPr sz="2000">
                <a:solidFill>
                  <a:schemeClr val="tx1"/>
                </a:solidFill>
                <a:latin typeface="Arial" charset="0"/>
                <a:ea typeface="ＭＳ Ｐゴシック" charset="0"/>
              </a:defRPr>
            </a:lvl7pPr>
            <a:lvl8pPr marL="3429000" indent="-228600" eaLnBrk="0" fontAlgn="base" hangingPunct="0">
              <a:spcBef>
                <a:spcPct val="0"/>
              </a:spcBef>
              <a:spcAft>
                <a:spcPct val="0"/>
              </a:spcAft>
              <a:defRPr sz="2000">
                <a:solidFill>
                  <a:schemeClr val="tx1"/>
                </a:solidFill>
                <a:latin typeface="Arial" charset="0"/>
                <a:ea typeface="ＭＳ Ｐゴシック" charset="0"/>
              </a:defRPr>
            </a:lvl8pPr>
            <a:lvl9pPr marL="3886200" indent="-228600" eaLnBrk="0" fontAlgn="base" hangingPunct="0">
              <a:spcBef>
                <a:spcPct val="0"/>
              </a:spcBef>
              <a:spcAft>
                <a:spcPct val="0"/>
              </a:spcAft>
              <a:defRPr sz="2000">
                <a:solidFill>
                  <a:schemeClr val="tx1"/>
                </a:solidFill>
                <a:latin typeface="Arial" charset="0"/>
                <a:ea typeface="ＭＳ Ｐゴシック" charset="0"/>
              </a:defRPr>
            </a:lvl9pPr>
          </a:lstStyle>
          <a:p>
            <a:pPr eaLnBrk="1" hangingPunct="1">
              <a:spcBef>
                <a:spcPct val="50000"/>
              </a:spcBef>
            </a:pPr>
            <a:r>
              <a:rPr lang="ru-RU"/>
              <a:t>по</a:t>
            </a:r>
          </a:p>
        </p:txBody>
      </p:sp>
      <p:sp>
        <p:nvSpPr>
          <p:cNvPr id="126982" name="Text Box 11"/>
          <p:cNvSpPr txBox="1">
            <a:spLocks noChangeArrowheads="1"/>
          </p:cNvSpPr>
          <p:nvPr/>
        </p:nvSpPr>
        <p:spPr bwMode="auto">
          <a:xfrm>
            <a:off x="2032000" y="2651125"/>
            <a:ext cx="167640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defRPr sz="2000">
                <a:solidFill>
                  <a:schemeClr val="tx1"/>
                </a:solidFill>
                <a:latin typeface="Arial" charset="0"/>
                <a:ea typeface="ＭＳ Ｐゴシック" charset="0"/>
                <a:cs typeface="ＭＳ Ｐゴシック" charset="0"/>
              </a:defRPr>
            </a:lvl1pPr>
            <a:lvl2pPr marL="742950" indent="-285750" eaLnBrk="0" hangingPunct="0">
              <a:defRPr sz="2000">
                <a:solidFill>
                  <a:schemeClr val="tx1"/>
                </a:solidFill>
                <a:latin typeface="Arial" charset="0"/>
                <a:ea typeface="ＭＳ Ｐゴシック" charset="0"/>
              </a:defRPr>
            </a:lvl2pPr>
            <a:lvl3pPr marL="1143000" indent="-228600" eaLnBrk="0" hangingPunct="0">
              <a:defRPr sz="2000">
                <a:solidFill>
                  <a:schemeClr val="tx1"/>
                </a:solidFill>
                <a:latin typeface="Arial" charset="0"/>
                <a:ea typeface="ＭＳ Ｐゴシック" charset="0"/>
              </a:defRPr>
            </a:lvl3pPr>
            <a:lvl4pPr marL="1600200" indent="-228600" eaLnBrk="0" hangingPunct="0">
              <a:defRPr sz="2000">
                <a:solidFill>
                  <a:schemeClr val="tx1"/>
                </a:solidFill>
                <a:latin typeface="Arial" charset="0"/>
                <a:ea typeface="ＭＳ Ｐゴシック" charset="0"/>
              </a:defRPr>
            </a:lvl4pPr>
            <a:lvl5pPr marL="2057400" indent="-228600" eaLnBrk="0" hangingPunct="0">
              <a:defRPr sz="2000">
                <a:solidFill>
                  <a:schemeClr val="tx1"/>
                </a:solidFill>
                <a:latin typeface="Arial" charset="0"/>
                <a:ea typeface="ＭＳ Ｐゴシック" charset="0"/>
              </a:defRPr>
            </a:lvl5pPr>
            <a:lvl6pPr marL="2514600" indent="-228600" eaLnBrk="0" fontAlgn="base" hangingPunct="0">
              <a:spcBef>
                <a:spcPct val="0"/>
              </a:spcBef>
              <a:spcAft>
                <a:spcPct val="0"/>
              </a:spcAft>
              <a:defRPr sz="2000">
                <a:solidFill>
                  <a:schemeClr val="tx1"/>
                </a:solidFill>
                <a:latin typeface="Arial" charset="0"/>
                <a:ea typeface="ＭＳ Ｐゴシック" charset="0"/>
              </a:defRPr>
            </a:lvl6pPr>
            <a:lvl7pPr marL="2971800" indent="-228600" eaLnBrk="0" fontAlgn="base" hangingPunct="0">
              <a:spcBef>
                <a:spcPct val="0"/>
              </a:spcBef>
              <a:spcAft>
                <a:spcPct val="0"/>
              </a:spcAft>
              <a:defRPr sz="2000">
                <a:solidFill>
                  <a:schemeClr val="tx1"/>
                </a:solidFill>
                <a:latin typeface="Arial" charset="0"/>
                <a:ea typeface="ＭＳ Ｐゴシック" charset="0"/>
              </a:defRPr>
            </a:lvl7pPr>
            <a:lvl8pPr marL="3429000" indent="-228600" eaLnBrk="0" fontAlgn="base" hangingPunct="0">
              <a:spcBef>
                <a:spcPct val="0"/>
              </a:spcBef>
              <a:spcAft>
                <a:spcPct val="0"/>
              </a:spcAft>
              <a:defRPr sz="2000">
                <a:solidFill>
                  <a:schemeClr val="tx1"/>
                </a:solidFill>
                <a:latin typeface="Arial" charset="0"/>
                <a:ea typeface="ＭＳ Ｐゴシック" charset="0"/>
              </a:defRPr>
            </a:lvl8pPr>
            <a:lvl9pPr marL="3886200" indent="-228600" eaLnBrk="0" fontAlgn="base" hangingPunct="0">
              <a:spcBef>
                <a:spcPct val="0"/>
              </a:spcBef>
              <a:spcAft>
                <a:spcPct val="0"/>
              </a:spcAft>
              <a:defRPr sz="2000">
                <a:solidFill>
                  <a:schemeClr val="tx1"/>
                </a:solidFill>
                <a:latin typeface="Arial" charset="0"/>
                <a:ea typeface="ＭＳ Ｐゴシック" charset="0"/>
              </a:defRPr>
            </a:lvl9pPr>
          </a:lstStyle>
          <a:p>
            <a:pPr eaLnBrk="1" hangingPunct="1"/>
            <a:endParaRPr lang="en-US"/>
          </a:p>
        </p:txBody>
      </p:sp>
      <p:sp>
        <p:nvSpPr>
          <p:cNvPr id="126983" name="Text Box 12"/>
          <p:cNvSpPr txBox="1">
            <a:spLocks noChangeArrowheads="1"/>
          </p:cNvSpPr>
          <p:nvPr/>
        </p:nvSpPr>
        <p:spPr bwMode="auto">
          <a:xfrm>
            <a:off x="1214438" y="1000125"/>
            <a:ext cx="2693987" cy="650875"/>
          </a:xfrm>
          <a:prstGeom prst="rect">
            <a:avLst/>
          </a:prstGeom>
          <a:solidFill>
            <a:srgbClr val="FFFF00"/>
          </a:solidFill>
          <a:ln w="9525">
            <a:solidFill>
              <a:srgbClr val="FFCC00"/>
            </a:solidFill>
            <a:miter lim="800000"/>
            <a:headEnd/>
            <a:tailEnd/>
          </a:ln>
        </p:spPr>
        <p:txBody>
          <a:bodyPr wrap="none">
            <a:spAutoFit/>
          </a:bodyPr>
          <a:lstStyle>
            <a:lvl1pPr eaLnBrk="0" hangingPunct="0">
              <a:defRPr sz="2000">
                <a:solidFill>
                  <a:schemeClr val="tx1"/>
                </a:solidFill>
                <a:latin typeface="Arial" charset="0"/>
                <a:ea typeface="ＭＳ Ｐゴシック" charset="0"/>
                <a:cs typeface="ＭＳ Ｐゴシック" charset="0"/>
              </a:defRPr>
            </a:lvl1pPr>
            <a:lvl2pPr marL="742950" indent="-285750" eaLnBrk="0" hangingPunct="0">
              <a:defRPr sz="2000">
                <a:solidFill>
                  <a:schemeClr val="tx1"/>
                </a:solidFill>
                <a:latin typeface="Arial" charset="0"/>
                <a:ea typeface="ＭＳ Ｐゴシック" charset="0"/>
              </a:defRPr>
            </a:lvl2pPr>
            <a:lvl3pPr marL="1143000" indent="-228600" eaLnBrk="0" hangingPunct="0">
              <a:defRPr sz="2000">
                <a:solidFill>
                  <a:schemeClr val="tx1"/>
                </a:solidFill>
                <a:latin typeface="Arial" charset="0"/>
                <a:ea typeface="ＭＳ Ｐゴシック" charset="0"/>
              </a:defRPr>
            </a:lvl3pPr>
            <a:lvl4pPr marL="1600200" indent="-228600" eaLnBrk="0" hangingPunct="0">
              <a:defRPr sz="2000">
                <a:solidFill>
                  <a:schemeClr val="tx1"/>
                </a:solidFill>
                <a:latin typeface="Arial" charset="0"/>
                <a:ea typeface="ＭＳ Ｐゴシック" charset="0"/>
              </a:defRPr>
            </a:lvl4pPr>
            <a:lvl5pPr marL="2057400" indent="-228600" eaLnBrk="0" hangingPunct="0">
              <a:defRPr sz="2000">
                <a:solidFill>
                  <a:schemeClr val="tx1"/>
                </a:solidFill>
                <a:latin typeface="Arial" charset="0"/>
                <a:ea typeface="ＭＳ Ｐゴシック" charset="0"/>
              </a:defRPr>
            </a:lvl5pPr>
            <a:lvl6pPr marL="2514600" indent="-228600" eaLnBrk="0" fontAlgn="base" hangingPunct="0">
              <a:spcBef>
                <a:spcPct val="0"/>
              </a:spcBef>
              <a:spcAft>
                <a:spcPct val="0"/>
              </a:spcAft>
              <a:defRPr sz="2000">
                <a:solidFill>
                  <a:schemeClr val="tx1"/>
                </a:solidFill>
                <a:latin typeface="Arial" charset="0"/>
                <a:ea typeface="ＭＳ Ｐゴシック" charset="0"/>
              </a:defRPr>
            </a:lvl6pPr>
            <a:lvl7pPr marL="2971800" indent="-228600" eaLnBrk="0" fontAlgn="base" hangingPunct="0">
              <a:spcBef>
                <a:spcPct val="0"/>
              </a:spcBef>
              <a:spcAft>
                <a:spcPct val="0"/>
              </a:spcAft>
              <a:defRPr sz="2000">
                <a:solidFill>
                  <a:schemeClr val="tx1"/>
                </a:solidFill>
                <a:latin typeface="Arial" charset="0"/>
                <a:ea typeface="ＭＳ Ｐゴシック" charset="0"/>
              </a:defRPr>
            </a:lvl7pPr>
            <a:lvl8pPr marL="3429000" indent="-228600" eaLnBrk="0" fontAlgn="base" hangingPunct="0">
              <a:spcBef>
                <a:spcPct val="0"/>
              </a:spcBef>
              <a:spcAft>
                <a:spcPct val="0"/>
              </a:spcAft>
              <a:defRPr sz="2000">
                <a:solidFill>
                  <a:schemeClr val="tx1"/>
                </a:solidFill>
                <a:latin typeface="Arial" charset="0"/>
                <a:ea typeface="ＭＳ Ｐゴシック" charset="0"/>
              </a:defRPr>
            </a:lvl8pPr>
            <a:lvl9pPr marL="3886200" indent="-228600" eaLnBrk="0" fontAlgn="base" hangingPunct="0">
              <a:spcBef>
                <a:spcPct val="0"/>
              </a:spcBef>
              <a:spcAft>
                <a:spcPct val="0"/>
              </a:spcAft>
              <a:defRPr sz="2000">
                <a:solidFill>
                  <a:schemeClr val="tx1"/>
                </a:solidFill>
                <a:latin typeface="Arial" charset="0"/>
                <a:ea typeface="ＭＳ Ｐゴシック" charset="0"/>
              </a:defRPr>
            </a:lvl9pPr>
          </a:lstStyle>
          <a:p>
            <a:pPr eaLnBrk="1" hangingPunct="1"/>
            <a:r>
              <a:rPr lang="ru-RU" b="1"/>
              <a:t>Поражение верхних </a:t>
            </a:r>
          </a:p>
          <a:p>
            <a:pPr eaLnBrk="1" hangingPunct="1"/>
            <a:r>
              <a:rPr lang="ru-RU" b="1"/>
              <a:t>дыхательных путей</a:t>
            </a:r>
          </a:p>
        </p:txBody>
      </p:sp>
      <p:sp>
        <p:nvSpPr>
          <p:cNvPr id="126984" name="Text Box 13"/>
          <p:cNvSpPr txBox="1">
            <a:spLocks noChangeArrowheads="1"/>
          </p:cNvSpPr>
          <p:nvPr/>
        </p:nvSpPr>
        <p:spPr bwMode="auto">
          <a:xfrm>
            <a:off x="4643438" y="1000125"/>
            <a:ext cx="3024187" cy="650875"/>
          </a:xfrm>
          <a:prstGeom prst="rect">
            <a:avLst/>
          </a:prstGeom>
          <a:solidFill>
            <a:srgbClr val="FFFF00"/>
          </a:solidFill>
          <a:ln w="9525">
            <a:solidFill>
              <a:srgbClr val="FFCC00"/>
            </a:solidFill>
            <a:miter lim="800000"/>
            <a:headEnd/>
            <a:tailEnd/>
          </a:ln>
        </p:spPr>
        <p:txBody>
          <a:bodyPr>
            <a:spAutoFit/>
          </a:bodyPr>
          <a:lstStyle>
            <a:lvl1pPr eaLnBrk="0" hangingPunct="0">
              <a:defRPr sz="2000">
                <a:solidFill>
                  <a:schemeClr val="tx1"/>
                </a:solidFill>
                <a:latin typeface="Arial" charset="0"/>
                <a:ea typeface="ＭＳ Ｐゴシック" charset="0"/>
                <a:cs typeface="ＭＳ Ｐゴシック" charset="0"/>
              </a:defRPr>
            </a:lvl1pPr>
            <a:lvl2pPr marL="742950" indent="-285750" eaLnBrk="0" hangingPunct="0">
              <a:defRPr sz="2000">
                <a:solidFill>
                  <a:schemeClr val="tx1"/>
                </a:solidFill>
                <a:latin typeface="Arial" charset="0"/>
                <a:ea typeface="ＭＳ Ｐゴシック" charset="0"/>
              </a:defRPr>
            </a:lvl2pPr>
            <a:lvl3pPr marL="1143000" indent="-228600" eaLnBrk="0" hangingPunct="0">
              <a:defRPr sz="2000">
                <a:solidFill>
                  <a:schemeClr val="tx1"/>
                </a:solidFill>
                <a:latin typeface="Arial" charset="0"/>
                <a:ea typeface="ＭＳ Ｐゴシック" charset="0"/>
              </a:defRPr>
            </a:lvl3pPr>
            <a:lvl4pPr marL="1600200" indent="-228600" eaLnBrk="0" hangingPunct="0">
              <a:defRPr sz="2000">
                <a:solidFill>
                  <a:schemeClr val="tx1"/>
                </a:solidFill>
                <a:latin typeface="Arial" charset="0"/>
                <a:ea typeface="ＭＳ Ｐゴシック" charset="0"/>
              </a:defRPr>
            </a:lvl4pPr>
            <a:lvl5pPr marL="2057400" indent="-228600" eaLnBrk="0" hangingPunct="0">
              <a:defRPr sz="2000">
                <a:solidFill>
                  <a:schemeClr val="tx1"/>
                </a:solidFill>
                <a:latin typeface="Arial" charset="0"/>
                <a:ea typeface="ＭＳ Ｐゴシック" charset="0"/>
              </a:defRPr>
            </a:lvl5pPr>
            <a:lvl6pPr marL="2514600" indent="-228600" eaLnBrk="0" fontAlgn="base" hangingPunct="0">
              <a:spcBef>
                <a:spcPct val="0"/>
              </a:spcBef>
              <a:spcAft>
                <a:spcPct val="0"/>
              </a:spcAft>
              <a:defRPr sz="2000">
                <a:solidFill>
                  <a:schemeClr val="tx1"/>
                </a:solidFill>
                <a:latin typeface="Arial" charset="0"/>
                <a:ea typeface="ＭＳ Ｐゴシック" charset="0"/>
              </a:defRPr>
            </a:lvl6pPr>
            <a:lvl7pPr marL="2971800" indent="-228600" eaLnBrk="0" fontAlgn="base" hangingPunct="0">
              <a:spcBef>
                <a:spcPct val="0"/>
              </a:spcBef>
              <a:spcAft>
                <a:spcPct val="0"/>
              </a:spcAft>
              <a:defRPr sz="2000">
                <a:solidFill>
                  <a:schemeClr val="tx1"/>
                </a:solidFill>
                <a:latin typeface="Arial" charset="0"/>
                <a:ea typeface="ＭＳ Ｐゴシック" charset="0"/>
              </a:defRPr>
            </a:lvl7pPr>
            <a:lvl8pPr marL="3429000" indent="-228600" eaLnBrk="0" fontAlgn="base" hangingPunct="0">
              <a:spcBef>
                <a:spcPct val="0"/>
              </a:spcBef>
              <a:spcAft>
                <a:spcPct val="0"/>
              </a:spcAft>
              <a:defRPr sz="2000">
                <a:solidFill>
                  <a:schemeClr val="tx1"/>
                </a:solidFill>
                <a:latin typeface="Arial" charset="0"/>
                <a:ea typeface="ＭＳ Ｐゴシック" charset="0"/>
              </a:defRPr>
            </a:lvl8pPr>
            <a:lvl9pPr marL="3886200" indent="-228600" eaLnBrk="0" fontAlgn="base" hangingPunct="0">
              <a:spcBef>
                <a:spcPct val="0"/>
              </a:spcBef>
              <a:spcAft>
                <a:spcPct val="0"/>
              </a:spcAft>
              <a:defRPr sz="2000">
                <a:solidFill>
                  <a:schemeClr val="tx1"/>
                </a:solidFill>
                <a:latin typeface="Arial" charset="0"/>
                <a:ea typeface="ＭＳ Ｐゴシック" charset="0"/>
              </a:defRPr>
            </a:lvl9pPr>
          </a:lstStyle>
          <a:p>
            <a:pPr eaLnBrk="1" hangingPunct="1"/>
            <a:r>
              <a:rPr lang="ru-RU" b="1"/>
              <a:t>Поражение нижних </a:t>
            </a:r>
          </a:p>
          <a:p>
            <a:pPr eaLnBrk="1" hangingPunct="1"/>
            <a:r>
              <a:rPr lang="ru-RU" b="1"/>
              <a:t>дыхательных путей</a:t>
            </a:r>
          </a:p>
        </p:txBody>
      </p:sp>
      <p:sp>
        <p:nvSpPr>
          <p:cNvPr id="126985" name="Text Box 14"/>
          <p:cNvSpPr txBox="1">
            <a:spLocks noChangeArrowheads="1"/>
          </p:cNvSpPr>
          <p:nvPr/>
        </p:nvSpPr>
        <p:spPr bwMode="auto">
          <a:xfrm>
            <a:off x="0" y="2071688"/>
            <a:ext cx="4176713" cy="4365625"/>
          </a:xfrm>
          <a:prstGeom prst="rect">
            <a:avLst/>
          </a:prstGeom>
          <a:solidFill>
            <a:srgbClr val="0000FF"/>
          </a:solidFill>
          <a:ln w="9525">
            <a:solidFill>
              <a:srgbClr val="FFCC00"/>
            </a:solidFill>
            <a:miter lim="800000"/>
            <a:headEnd/>
            <a:tailEnd/>
          </a:ln>
        </p:spPr>
        <p:txBody>
          <a:bodyPr>
            <a:spAutoFit/>
          </a:bodyPr>
          <a:lstStyle>
            <a:lvl1pPr eaLnBrk="0" hangingPunct="0">
              <a:defRPr sz="2000">
                <a:solidFill>
                  <a:schemeClr val="tx1"/>
                </a:solidFill>
                <a:latin typeface="Arial" charset="0"/>
                <a:ea typeface="ＭＳ Ｐゴシック" charset="0"/>
                <a:cs typeface="ＭＳ Ｐゴシック" charset="0"/>
              </a:defRPr>
            </a:lvl1pPr>
            <a:lvl2pPr marL="742950" indent="-285750" eaLnBrk="0" hangingPunct="0">
              <a:defRPr sz="2000">
                <a:solidFill>
                  <a:schemeClr val="tx1"/>
                </a:solidFill>
                <a:latin typeface="Arial" charset="0"/>
                <a:ea typeface="ＭＳ Ｐゴシック" charset="0"/>
              </a:defRPr>
            </a:lvl2pPr>
            <a:lvl3pPr marL="1143000" indent="-228600" eaLnBrk="0" hangingPunct="0">
              <a:defRPr sz="2000">
                <a:solidFill>
                  <a:schemeClr val="tx1"/>
                </a:solidFill>
                <a:latin typeface="Arial" charset="0"/>
                <a:ea typeface="ＭＳ Ｐゴシック" charset="0"/>
              </a:defRPr>
            </a:lvl3pPr>
            <a:lvl4pPr marL="1600200" indent="-228600" eaLnBrk="0" hangingPunct="0">
              <a:defRPr sz="2000">
                <a:solidFill>
                  <a:schemeClr val="tx1"/>
                </a:solidFill>
                <a:latin typeface="Arial" charset="0"/>
                <a:ea typeface="ＭＳ Ｐゴシック" charset="0"/>
              </a:defRPr>
            </a:lvl4pPr>
            <a:lvl5pPr marL="2057400" indent="-228600" eaLnBrk="0" hangingPunct="0">
              <a:defRPr sz="2000">
                <a:solidFill>
                  <a:schemeClr val="tx1"/>
                </a:solidFill>
                <a:latin typeface="Arial" charset="0"/>
                <a:ea typeface="ＭＳ Ｐゴシック" charset="0"/>
              </a:defRPr>
            </a:lvl5pPr>
            <a:lvl6pPr marL="2514600" indent="-228600" eaLnBrk="0" fontAlgn="base" hangingPunct="0">
              <a:spcBef>
                <a:spcPct val="0"/>
              </a:spcBef>
              <a:spcAft>
                <a:spcPct val="0"/>
              </a:spcAft>
              <a:defRPr sz="2000">
                <a:solidFill>
                  <a:schemeClr val="tx1"/>
                </a:solidFill>
                <a:latin typeface="Arial" charset="0"/>
                <a:ea typeface="ＭＳ Ｐゴシック" charset="0"/>
              </a:defRPr>
            </a:lvl6pPr>
            <a:lvl7pPr marL="2971800" indent="-228600" eaLnBrk="0" fontAlgn="base" hangingPunct="0">
              <a:spcBef>
                <a:spcPct val="0"/>
              </a:spcBef>
              <a:spcAft>
                <a:spcPct val="0"/>
              </a:spcAft>
              <a:defRPr sz="2000">
                <a:solidFill>
                  <a:schemeClr val="tx1"/>
                </a:solidFill>
                <a:latin typeface="Arial" charset="0"/>
                <a:ea typeface="ＭＳ Ｐゴシック" charset="0"/>
              </a:defRPr>
            </a:lvl7pPr>
            <a:lvl8pPr marL="3429000" indent="-228600" eaLnBrk="0" fontAlgn="base" hangingPunct="0">
              <a:spcBef>
                <a:spcPct val="0"/>
              </a:spcBef>
              <a:spcAft>
                <a:spcPct val="0"/>
              </a:spcAft>
              <a:defRPr sz="2000">
                <a:solidFill>
                  <a:schemeClr val="tx1"/>
                </a:solidFill>
                <a:latin typeface="Arial" charset="0"/>
                <a:ea typeface="ＭＳ Ｐゴシック" charset="0"/>
              </a:defRPr>
            </a:lvl8pPr>
            <a:lvl9pPr marL="3886200" indent="-228600" eaLnBrk="0" fontAlgn="base" hangingPunct="0">
              <a:spcBef>
                <a:spcPct val="0"/>
              </a:spcBef>
              <a:spcAft>
                <a:spcPct val="0"/>
              </a:spcAft>
              <a:defRPr sz="2000">
                <a:solidFill>
                  <a:schemeClr val="tx1"/>
                </a:solidFill>
                <a:latin typeface="Arial" charset="0"/>
                <a:ea typeface="ＭＳ Ｐゴシック" charset="0"/>
              </a:defRPr>
            </a:lvl9pPr>
          </a:lstStyle>
          <a:p>
            <a:pPr eaLnBrk="1" hangingPunct="1">
              <a:buFontTx/>
              <a:buChar char="•"/>
            </a:pPr>
            <a:r>
              <a:rPr lang="ru-RU" b="1" dirty="0"/>
              <a:t> </a:t>
            </a:r>
            <a:r>
              <a:rPr lang="ru-RU" b="1" dirty="0">
                <a:solidFill>
                  <a:schemeClr val="bg1"/>
                </a:solidFill>
              </a:rPr>
              <a:t>ОРВИ, грипп</a:t>
            </a:r>
          </a:p>
          <a:p>
            <a:pPr eaLnBrk="1" hangingPunct="1">
              <a:buFontTx/>
              <a:buChar char="•"/>
            </a:pPr>
            <a:r>
              <a:rPr lang="ru-RU" b="1" dirty="0">
                <a:solidFill>
                  <a:schemeClr val="bg1"/>
                </a:solidFill>
              </a:rPr>
              <a:t> кишечный иерсиниоз,</a:t>
            </a:r>
          </a:p>
          <a:p>
            <a:pPr eaLnBrk="1" hangingPunct="1"/>
            <a:r>
              <a:rPr lang="ru-RU" b="1" dirty="0">
                <a:solidFill>
                  <a:schemeClr val="bg1"/>
                </a:solidFill>
              </a:rPr>
              <a:t>  псевдотуберкулез,</a:t>
            </a:r>
          </a:p>
          <a:p>
            <a:pPr eaLnBrk="1" hangingPunct="1">
              <a:buFontTx/>
              <a:buChar char="•"/>
            </a:pPr>
            <a:r>
              <a:rPr lang="ru-RU" b="1" dirty="0">
                <a:solidFill>
                  <a:schemeClr val="bg1"/>
                </a:solidFill>
              </a:rPr>
              <a:t>корь</a:t>
            </a:r>
          </a:p>
          <a:p>
            <a:pPr eaLnBrk="1" hangingPunct="1">
              <a:buFontTx/>
              <a:buChar char="•"/>
            </a:pPr>
            <a:r>
              <a:rPr lang="ru-RU" b="1" dirty="0">
                <a:solidFill>
                  <a:schemeClr val="bg1"/>
                </a:solidFill>
              </a:rPr>
              <a:t>менингококковый </a:t>
            </a:r>
          </a:p>
          <a:p>
            <a:pPr eaLnBrk="1" hangingPunct="1"/>
            <a:r>
              <a:rPr lang="ru-RU" b="1" dirty="0">
                <a:solidFill>
                  <a:schemeClr val="bg1"/>
                </a:solidFill>
              </a:rPr>
              <a:t>  </a:t>
            </a:r>
            <a:r>
              <a:rPr lang="ru-RU" b="1" dirty="0" err="1">
                <a:solidFill>
                  <a:schemeClr val="bg1"/>
                </a:solidFill>
              </a:rPr>
              <a:t>назофарингит</a:t>
            </a:r>
            <a:endParaRPr lang="ru-RU" b="1" dirty="0">
              <a:solidFill>
                <a:schemeClr val="bg1"/>
              </a:solidFill>
            </a:endParaRPr>
          </a:p>
          <a:p>
            <a:pPr eaLnBrk="1" hangingPunct="1"/>
            <a:r>
              <a:rPr lang="ru-RU" b="1" dirty="0">
                <a:solidFill>
                  <a:schemeClr val="bg1"/>
                </a:solidFill>
              </a:rPr>
              <a:t>-------------------------------</a:t>
            </a:r>
          </a:p>
          <a:p>
            <a:pPr eaLnBrk="1" hangingPunct="1"/>
            <a:r>
              <a:rPr lang="ru-RU" b="1" dirty="0">
                <a:solidFill>
                  <a:schemeClr val="bg1"/>
                </a:solidFill>
              </a:rPr>
              <a:t>Заболевания с преимущественным поражением миндалин</a:t>
            </a:r>
          </a:p>
          <a:p>
            <a:pPr eaLnBrk="1" hangingPunct="1">
              <a:buFontTx/>
              <a:buChar char="•"/>
            </a:pPr>
            <a:r>
              <a:rPr lang="ru-RU" b="1" dirty="0">
                <a:solidFill>
                  <a:schemeClr val="bg1"/>
                </a:solidFill>
              </a:rPr>
              <a:t> инфекционный мононуклеоз</a:t>
            </a:r>
          </a:p>
          <a:p>
            <a:pPr eaLnBrk="1" hangingPunct="1">
              <a:buFontTx/>
              <a:buChar char="•"/>
            </a:pPr>
            <a:r>
              <a:rPr lang="ru-RU" b="1" dirty="0">
                <a:solidFill>
                  <a:schemeClr val="bg1"/>
                </a:solidFill>
              </a:rPr>
              <a:t>дифтерия </a:t>
            </a:r>
          </a:p>
          <a:p>
            <a:pPr eaLnBrk="1" hangingPunct="1">
              <a:buFontTx/>
              <a:buChar char="•"/>
            </a:pPr>
            <a:r>
              <a:rPr lang="ru-RU" b="1" dirty="0" err="1">
                <a:solidFill>
                  <a:schemeClr val="bg1"/>
                </a:solidFill>
              </a:rPr>
              <a:t>Листериоз</a:t>
            </a:r>
            <a:endParaRPr lang="ru-RU" b="1" dirty="0">
              <a:solidFill>
                <a:schemeClr val="bg1"/>
              </a:solidFill>
            </a:endParaRPr>
          </a:p>
          <a:p>
            <a:pPr eaLnBrk="1" hangingPunct="1">
              <a:buFontTx/>
              <a:buChar char="•"/>
            </a:pPr>
            <a:endParaRPr lang="ru-RU" b="1" dirty="0">
              <a:solidFill>
                <a:schemeClr val="bg1"/>
              </a:solidFill>
            </a:endParaRPr>
          </a:p>
        </p:txBody>
      </p:sp>
      <p:sp>
        <p:nvSpPr>
          <p:cNvPr id="126986" name="Text Box 15"/>
          <p:cNvSpPr txBox="1">
            <a:spLocks noChangeArrowheads="1"/>
          </p:cNvSpPr>
          <p:nvPr/>
        </p:nvSpPr>
        <p:spPr bwMode="auto">
          <a:xfrm>
            <a:off x="4859338" y="1857375"/>
            <a:ext cx="4284662" cy="5016500"/>
          </a:xfrm>
          <a:prstGeom prst="rect">
            <a:avLst/>
          </a:prstGeom>
          <a:solidFill>
            <a:srgbClr val="0000FF"/>
          </a:solidFill>
          <a:ln w="9525">
            <a:solidFill>
              <a:srgbClr val="FFCC00"/>
            </a:solidFill>
            <a:miter lim="800000"/>
            <a:headEnd/>
            <a:tailEnd/>
          </a:ln>
        </p:spPr>
        <p:txBody>
          <a:bodyPr>
            <a:spAutoFit/>
          </a:bodyPr>
          <a:lstStyle>
            <a:lvl1pPr eaLnBrk="0" hangingPunct="0">
              <a:defRPr sz="2000">
                <a:solidFill>
                  <a:schemeClr val="tx1"/>
                </a:solidFill>
                <a:latin typeface="Arial" charset="0"/>
                <a:ea typeface="ＭＳ Ｐゴシック" charset="0"/>
                <a:cs typeface="ＭＳ Ｐゴシック" charset="0"/>
              </a:defRPr>
            </a:lvl1pPr>
            <a:lvl2pPr marL="742950" indent="-285750" eaLnBrk="0" hangingPunct="0">
              <a:defRPr sz="2000">
                <a:solidFill>
                  <a:schemeClr val="tx1"/>
                </a:solidFill>
                <a:latin typeface="Arial" charset="0"/>
                <a:ea typeface="ＭＳ Ｐゴシック" charset="0"/>
              </a:defRPr>
            </a:lvl2pPr>
            <a:lvl3pPr marL="1143000" indent="-228600" eaLnBrk="0" hangingPunct="0">
              <a:defRPr sz="2000">
                <a:solidFill>
                  <a:schemeClr val="tx1"/>
                </a:solidFill>
                <a:latin typeface="Arial" charset="0"/>
                <a:ea typeface="ＭＳ Ｐゴシック" charset="0"/>
              </a:defRPr>
            </a:lvl3pPr>
            <a:lvl4pPr marL="1600200" indent="-228600" eaLnBrk="0" hangingPunct="0">
              <a:defRPr sz="2000">
                <a:solidFill>
                  <a:schemeClr val="tx1"/>
                </a:solidFill>
                <a:latin typeface="Arial" charset="0"/>
                <a:ea typeface="ＭＳ Ｐゴシック" charset="0"/>
              </a:defRPr>
            </a:lvl4pPr>
            <a:lvl5pPr marL="2057400" indent="-228600" eaLnBrk="0" hangingPunct="0">
              <a:defRPr sz="2000">
                <a:solidFill>
                  <a:schemeClr val="tx1"/>
                </a:solidFill>
                <a:latin typeface="Arial" charset="0"/>
                <a:ea typeface="ＭＳ Ｐゴシック" charset="0"/>
              </a:defRPr>
            </a:lvl5pPr>
            <a:lvl6pPr marL="2514600" indent="-228600" eaLnBrk="0" fontAlgn="base" hangingPunct="0">
              <a:spcBef>
                <a:spcPct val="0"/>
              </a:spcBef>
              <a:spcAft>
                <a:spcPct val="0"/>
              </a:spcAft>
              <a:defRPr sz="2000">
                <a:solidFill>
                  <a:schemeClr val="tx1"/>
                </a:solidFill>
                <a:latin typeface="Arial" charset="0"/>
                <a:ea typeface="ＭＳ Ｐゴシック" charset="0"/>
              </a:defRPr>
            </a:lvl6pPr>
            <a:lvl7pPr marL="2971800" indent="-228600" eaLnBrk="0" fontAlgn="base" hangingPunct="0">
              <a:spcBef>
                <a:spcPct val="0"/>
              </a:spcBef>
              <a:spcAft>
                <a:spcPct val="0"/>
              </a:spcAft>
              <a:defRPr sz="2000">
                <a:solidFill>
                  <a:schemeClr val="tx1"/>
                </a:solidFill>
                <a:latin typeface="Arial" charset="0"/>
                <a:ea typeface="ＭＳ Ｐゴシック" charset="0"/>
              </a:defRPr>
            </a:lvl7pPr>
            <a:lvl8pPr marL="3429000" indent="-228600" eaLnBrk="0" fontAlgn="base" hangingPunct="0">
              <a:spcBef>
                <a:spcPct val="0"/>
              </a:spcBef>
              <a:spcAft>
                <a:spcPct val="0"/>
              </a:spcAft>
              <a:defRPr sz="2000">
                <a:solidFill>
                  <a:schemeClr val="tx1"/>
                </a:solidFill>
                <a:latin typeface="Arial" charset="0"/>
                <a:ea typeface="ＭＳ Ｐゴシック" charset="0"/>
              </a:defRPr>
            </a:lvl8pPr>
            <a:lvl9pPr marL="3886200" indent="-228600" eaLnBrk="0" fontAlgn="base" hangingPunct="0">
              <a:spcBef>
                <a:spcPct val="0"/>
              </a:spcBef>
              <a:spcAft>
                <a:spcPct val="0"/>
              </a:spcAft>
              <a:defRPr sz="2000">
                <a:solidFill>
                  <a:schemeClr val="tx1"/>
                </a:solidFill>
                <a:latin typeface="Arial" charset="0"/>
                <a:ea typeface="ＭＳ Ｐゴシック" charset="0"/>
              </a:defRPr>
            </a:lvl9pPr>
          </a:lstStyle>
          <a:p>
            <a:pPr eaLnBrk="1" hangingPunct="1">
              <a:buFontTx/>
              <a:buChar char="•"/>
            </a:pPr>
            <a:r>
              <a:rPr lang="ru-RU" b="1">
                <a:solidFill>
                  <a:schemeClr val="bg1"/>
                </a:solidFill>
              </a:rPr>
              <a:t>пневмония (вирусная, бактериальная)</a:t>
            </a:r>
          </a:p>
          <a:p>
            <a:pPr eaLnBrk="1" hangingPunct="1">
              <a:buFontTx/>
              <a:buChar char="•"/>
            </a:pPr>
            <a:r>
              <a:rPr lang="ru-RU" b="1">
                <a:solidFill>
                  <a:schemeClr val="bg1"/>
                </a:solidFill>
              </a:rPr>
              <a:t>орнитоз</a:t>
            </a:r>
          </a:p>
          <a:p>
            <a:pPr eaLnBrk="1" hangingPunct="1">
              <a:buFontTx/>
              <a:buChar char="•"/>
            </a:pPr>
            <a:r>
              <a:rPr lang="ru-RU" b="1">
                <a:solidFill>
                  <a:schemeClr val="bg1"/>
                </a:solidFill>
              </a:rPr>
              <a:t>легионеллез</a:t>
            </a:r>
          </a:p>
          <a:p>
            <a:pPr eaLnBrk="1" hangingPunct="1">
              <a:buFontTx/>
              <a:buChar char="•"/>
            </a:pPr>
            <a:r>
              <a:rPr lang="ru-RU" b="1">
                <a:solidFill>
                  <a:schemeClr val="bg1"/>
                </a:solidFill>
              </a:rPr>
              <a:t>лихорадка Ку</a:t>
            </a:r>
          </a:p>
          <a:p>
            <a:pPr eaLnBrk="1" hangingPunct="1">
              <a:buFontTx/>
              <a:buChar char="•"/>
            </a:pPr>
            <a:r>
              <a:rPr lang="ru-RU" b="1">
                <a:solidFill>
                  <a:schemeClr val="bg1"/>
                </a:solidFill>
              </a:rPr>
              <a:t>микоплазмоз</a:t>
            </a:r>
          </a:p>
          <a:p>
            <a:pPr eaLnBrk="1" hangingPunct="1">
              <a:buFontTx/>
              <a:buChar char="•"/>
            </a:pPr>
            <a:r>
              <a:rPr lang="ru-RU" b="1">
                <a:solidFill>
                  <a:schemeClr val="bg1"/>
                </a:solidFill>
              </a:rPr>
              <a:t>пневмохламидиоз</a:t>
            </a:r>
          </a:p>
          <a:p>
            <a:pPr eaLnBrk="1" hangingPunct="1"/>
            <a:r>
              <a:rPr lang="ru-RU" b="1">
                <a:solidFill>
                  <a:schemeClr val="bg1"/>
                </a:solidFill>
              </a:rPr>
              <a:t>-------------------------------</a:t>
            </a:r>
          </a:p>
          <a:p>
            <a:pPr eaLnBrk="1" hangingPunct="1"/>
            <a:r>
              <a:rPr lang="ru-RU" b="1">
                <a:solidFill>
                  <a:schemeClr val="bg1"/>
                </a:solidFill>
              </a:rPr>
              <a:t>Пневмонии при иммуносупрессивных состояниях</a:t>
            </a:r>
          </a:p>
          <a:p>
            <a:pPr eaLnBrk="1" hangingPunct="1">
              <a:buFontTx/>
              <a:buChar char="•"/>
            </a:pPr>
            <a:r>
              <a:rPr lang="ru-RU" b="1">
                <a:solidFill>
                  <a:schemeClr val="bg1"/>
                </a:solidFill>
              </a:rPr>
              <a:t>кандидоз</a:t>
            </a:r>
          </a:p>
          <a:p>
            <a:pPr eaLnBrk="1" hangingPunct="1">
              <a:buFontTx/>
              <a:buChar char="•"/>
            </a:pPr>
            <a:r>
              <a:rPr lang="ru-RU" b="1">
                <a:solidFill>
                  <a:schemeClr val="bg1"/>
                </a:solidFill>
              </a:rPr>
              <a:t>аспергиллез</a:t>
            </a:r>
          </a:p>
          <a:p>
            <a:pPr eaLnBrk="1" hangingPunct="1">
              <a:buFontTx/>
              <a:buChar char="•"/>
            </a:pPr>
            <a:r>
              <a:rPr lang="ru-RU" b="1">
                <a:solidFill>
                  <a:schemeClr val="bg1"/>
                </a:solidFill>
              </a:rPr>
              <a:t>токсоплазмоз</a:t>
            </a:r>
          </a:p>
          <a:p>
            <a:pPr eaLnBrk="1" hangingPunct="1">
              <a:buFontTx/>
              <a:buChar char="•"/>
            </a:pPr>
            <a:r>
              <a:rPr lang="ru-RU" b="1">
                <a:solidFill>
                  <a:schemeClr val="bg1"/>
                </a:solidFill>
              </a:rPr>
              <a:t>пневмоцистная пневмония</a:t>
            </a:r>
          </a:p>
          <a:p>
            <a:pPr eaLnBrk="1" hangingPunct="1">
              <a:buFontTx/>
              <a:buChar char="•"/>
            </a:pPr>
            <a:r>
              <a:rPr lang="ru-RU" b="1">
                <a:solidFill>
                  <a:schemeClr val="bg1"/>
                </a:solidFill>
              </a:rPr>
              <a:t>криптококкоз</a:t>
            </a:r>
          </a:p>
        </p:txBody>
      </p:sp>
      <p:sp>
        <p:nvSpPr>
          <p:cNvPr id="126987" name="Line 7"/>
          <p:cNvSpPr>
            <a:spLocks noChangeShapeType="1"/>
          </p:cNvSpPr>
          <p:nvPr/>
        </p:nvSpPr>
        <p:spPr bwMode="auto">
          <a:xfrm flipH="1">
            <a:off x="2857500" y="642938"/>
            <a:ext cx="1071563" cy="357187"/>
          </a:xfrm>
          <a:prstGeom prst="line">
            <a:avLst/>
          </a:prstGeom>
          <a:noFill/>
          <a:ln w="28575">
            <a:solidFill>
              <a:srgbClr val="000080"/>
            </a:solidFill>
            <a:round/>
            <a:headEnd/>
            <a:tailEnd type="triangle" w="med" len="med"/>
          </a:ln>
          <a:extLst>
            <a:ext uri="{909E8E84-426E-40dd-AFC4-6F175D3DCCD1}">
              <a14:hiddenFill xmlns:a14="http://schemas.microsoft.com/office/drawing/2010/main" xmlns="">
                <a:noFill/>
              </a14:hiddenFill>
            </a:ext>
          </a:extLst>
        </p:spPr>
        <p:txBody>
          <a:bodyPr>
            <a:spAutoFit/>
          </a:bodyPr>
          <a:lstStyle/>
          <a:p>
            <a:endParaRPr lang="en-US"/>
          </a:p>
        </p:txBody>
      </p:sp>
    </p:spTree>
    <p:extLst>
      <p:ext uri="{BB962C8B-B14F-4D97-AF65-F5344CB8AC3E}">
        <p14:creationId xmlns:p14="http://schemas.microsoft.com/office/powerpoint/2010/main" val="724455539"/>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68313" y="1412875"/>
            <a:ext cx="8229600" cy="4389438"/>
          </a:xfrm>
        </p:spPr>
        <p:txBody>
          <a:bodyPr/>
          <a:lstStyle/>
          <a:p>
            <a:pPr marL="0" indent="0">
              <a:buFont typeface="Wingdings 2" charset="0"/>
              <a:buNone/>
              <a:defRPr/>
            </a:pPr>
            <a:endParaRPr lang="ru-RU" dirty="0"/>
          </a:p>
          <a:p>
            <a:pPr>
              <a:buFont typeface="Wingdings 2" pitchFamily="18" charset="2"/>
              <a:buChar char=""/>
              <a:defRPr/>
            </a:pPr>
            <a:r>
              <a:rPr lang="ru-RU" dirty="0"/>
              <a:t>Вирусы гриппа :</a:t>
            </a:r>
          </a:p>
          <a:p>
            <a:pPr lvl="2">
              <a:spcBef>
                <a:spcPts val="0"/>
              </a:spcBef>
              <a:buFont typeface="Wingdings 2" pitchFamily="18" charset="2"/>
              <a:buChar char=""/>
              <a:defRPr/>
            </a:pPr>
            <a:r>
              <a:rPr lang="ru-RU" dirty="0"/>
              <a:t> А(</a:t>
            </a:r>
            <a:r>
              <a:rPr lang="en-US" dirty="0"/>
              <a:t>H1N1</a:t>
            </a:r>
            <a:r>
              <a:rPr lang="ru-RU" dirty="0"/>
              <a:t>)</a:t>
            </a:r>
            <a:r>
              <a:rPr lang="en-US" dirty="0"/>
              <a:t>pdm2009</a:t>
            </a:r>
            <a:r>
              <a:rPr lang="ru-RU" dirty="0"/>
              <a:t>, А/</a:t>
            </a:r>
            <a:r>
              <a:rPr lang="en-US" dirty="0"/>
              <a:t>H7N9, A/H5N1 </a:t>
            </a:r>
            <a:r>
              <a:rPr lang="ru-RU" dirty="0"/>
              <a:t>и др.</a:t>
            </a:r>
            <a:r>
              <a:rPr lang="en-US" dirty="0"/>
              <a:t>;</a:t>
            </a:r>
          </a:p>
          <a:p>
            <a:pPr>
              <a:spcBef>
                <a:spcPts val="0"/>
              </a:spcBef>
              <a:buFont typeface="Wingdings 2" pitchFamily="18" charset="2"/>
              <a:buChar char=""/>
              <a:defRPr/>
            </a:pPr>
            <a:r>
              <a:rPr lang="ru-RU" dirty="0" err="1"/>
              <a:t>Коронавирусы</a:t>
            </a:r>
            <a:r>
              <a:rPr lang="ru-RU" dirty="0"/>
              <a:t>:</a:t>
            </a:r>
            <a:endParaRPr lang="en-US" dirty="0"/>
          </a:p>
          <a:p>
            <a:pPr lvl="2">
              <a:spcBef>
                <a:spcPts val="0"/>
              </a:spcBef>
              <a:defRPr/>
            </a:pPr>
            <a:r>
              <a:rPr lang="en-US" dirty="0"/>
              <a:t>MERS-</a:t>
            </a:r>
            <a:r>
              <a:rPr lang="en-US" dirty="0" err="1"/>
              <a:t>CoV</a:t>
            </a:r>
            <a:r>
              <a:rPr lang="ru-RU" dirty="0"/>
              <a:t>, </a:t>
            </a:r>
            <a:r>
              <a:rPr lang="mr-IN" dirty="0"/>
              <a:t>2019-nCoV</a:t>
            </a:r>
            <a:r>
              <a:rPr lang="en-US" dirty="0"/>
              <a:t> </a:t>
            </a:r>
            <a:r>
              <a:rPr lang="ru-RU" dirty="0"/>
              <a:t> и др.</a:t>
            </a:r>
            <a:r>
              <a:rPr lang="en-US" dirty="0"/>
              <a:t>;</a:t>
            </a:r>
          </a:p>
          <a:p>
            <a:pPr>
              <a:spcBef>
                <a:spcPts val="0"/>
              </a:spcBef>
              <a:buFont typeface="Wingdings 2" pitchFamily="18" charset="2"/>
              <a:buChar char=""/>
              <a:defRPr/>
            </a:pPr>
            <a:r>
              <a:rPr lang="ru-RU" dirty="0" err="1"/>
              <a:t>Метапневмовирусы</a:t>
            </a:r>
            <a:r>
              <a:rPr lang="en-US" dirty="0"/>
              <a:t>;</a:t>
            </a:r>
            <a:endParaRPr lang="ru-RU" dirty="0"/>
          </a:p>
          <a:p>
            <a:pPr>
              <a:spcBef>
                <a:spcPts val="0"/>
              </a:spcBef>
              <a:buFont typeface="Wingdings 2" pitchFamily="18" charset="2"/>
              <a:buChar char=""/>
              <a:defRPr/>
            </a:pPr>
            <a:r>
              <a:rPr lang="ru-RU" sz="2000" dirty="0"/>
              <a:t>Реже: </a:t>
            </a:r>
          </a:p>
          <a:p>
            <a:pPr marL="0" indent="0">
              <a:spcBef>
                <a:spcPts val="0"/>
              </a:spcBef>
              <a:buFont typeface="Wingdings 2" charset="0"/>
              <a:buNone/>
              <a:defRPr/>
            </a:pPr>
            <a:r>
              <a:rPr lang="ru-RU" sz="2000" dirty="0"/>
              <a:t> - </a:t>
            </a:r>
            <a:r>
              <a:rPr lang="ru-RU" sz="2000" i="1" dirty="0"/>
              <a:t>Вирусы </a:t>
            </a:r>
            <a:r>
              <a:rPr lang="ru-RU" sz="2000" i="1" dirty="0" err="1"/>
              <a:t>парагриппа</a:t>
            </a:r>
            <a:r>
              <a:rPr lang="ru-RU" sz="2000" i="1" dirty="0"/>
              <a:t>, респираторно-синцитиальный вирус, аденовирусы</a:t>
            </a:r>
            <a:r>
              <a:rPr lang="en-US" sz="2000" i="1" dirty="0"/>
              <a:t>;</a:t>
            </a:r>
          </a:p>
          <a:p>
            <a:pPr>
              <a:spcBef>
                <a:spcPts val="0"/>
              </a:spcBef>
              <a:buFont typeface="Wingdings 2" pitchFamily="18" charset="2"/>
              <a:buChar char=""/>
              <a:defRPr/>
            </a:pPr>
            <a:r>
              <a:rPr lang="ru-RU" sz="2000" i="1" dirty="0"/>
              <a:t>Крайне редко: </a:t>
            </a:r>
            <a:r>
              <a:rPr lang="en-US" sz="2000" i="1" dirty="0"/>
              <a:t> </a:t>
            </a:r>
            <a:r>
              <a:rPr lang="ru-RU" sz="2000" i="1" dirty="0"/>
              <a:t>вирус Эпштейн-</a:t>
            </a:r>
            <a:r>
              <a:rPr lang="ru-RU" sz="2000" i="1" dirty="0" err="1"/>
              <a:t>Барра</a:t>
            </a:r>
            <a:r>
              <a:rPr lang="ru-RU" sz="2000" i="1" dirty="0"/>
              <a:t>, </a:t>
            </a:r>
            <a:r>
              <a:rPr lang="ru-RU" sz="2000" i="1" dirty="0" err="1"/>
              <a:t>цитомегаловирус</a:t>
            </a:r>
            <a:r>
              <a:rPr lang="ru-RU" sz="2000" i="1" dirty="0"/>
              <a:t>, вирус кори и др. </a:t>
            </a:r>
          </a:p>
          <a:p>
            <a:pPr>
              <a:spcBef>
                <a:spcPts val="0"/>
              </a:spcBef>
              <a:buFont typeface="Wingdings 2" pitchFamily="18" charset="2"/>
              <a:buChar char=""/>
              <a:defRPr/>
            </a:pPr>
            <a:endParaRPr lang="ru-RU" dirty="0"/>
          </a:p>
          <a:p>
            <a:pPr marL="0" indent="0">
              <a:buFont typeface="Wingdings 2" charset="0"/>
              <a:buNone/>
              <a:defRPr/>
            </a:pPr>
            <a:endParaRPr lang="en-US" dirty="0"/>
          </a:p>
        </p:txBody>
      </p:sp>
      <p:sp>
        <p:nvSpPr>
          <p:cNvPr id="4" name="Заголовок 1"/>
          <p:cNvSpPr>
            <a:spLocks noGrp="1"/>
          </p:cNvSpPr>
          <p:nvPr>
            <p:ph type="title"/>
          </p:nvPr>
        </p:nvSpPr>
        <p:spPr>
          <a:xfrm>
            <a:off x="23865" y="0"/>
            <a:ext cx="9144000" cy="908720"/>
          </a:xfrm>
          <a:ln>
            <a:miter lim="800000"/>
            <a:headEnd/>
            <a:tailEnd/>
          </a:ln>
        </p:spPr>
        <p:style>
          <a:lnRef idx="1">
            <a:schemeClr val="accent2"/>
          </a:lnRef>
          <a:fillRef idx="2">
            <a:schemeClr val="accent2"/>
          </a:fillRef>
          <a:effectRef idx="1">
            <a:schemeClr val="accent2"/>
          </a:effectRef>
          <a:fontRef idx="minor">
            <a:schemeClr val="dk1"/>
          </a:fontRef>
        </p:style>
        <p:txBody>
          <a:bodyPr>
            <a:scene3d>
              <a:camera prst="orthographicFront">
                <a:rot lat="0" lon="0" rev="0"/>
              </a:camera>
              <a:lightRig rig="contrasting" dir="t">
                <a:rot lat="0" lon="0" rev="4500000"/>
              </a:lightRig>
            </a:scene3d>
            <a:sp3d contourW="6350" prstMaterial="metal">
              <a:bevelT w="127000" h="31750" prst="relaxedInset"/>
              <a:contourClr>
                <a:schemeClr val="accent1">
                  <a:shade val="75000"/>
                </a:schemeClr>
              </a:contourClr>
            </a:sp3d>
          </a:bodyPr>
          <a:lstStyle/>
          <a:p>
            <a:pPr algn="ctr">
              <a:defRPr/>
            </a:pPr>
            <a:r>
              <a:rPr lang="en-US" sz="2400" b="1" cap="all" dirty="0">
                <a:ln w="0"/>
                <a:gradFill flip="none">
                  <a:gsLst>
                    <a:gs pos="0">
                      <a:schemeClr val="accent1">
                        <a:tint val="75000"/>
                        <a:shade val="75000"/>
                        <a:satMod val="170000"/>
                      </a:schemeClr>
                    </a:gs>
                    <a:gs pos="49000">
                      <a:schemeClr val="accent1">
                        <a:tint val="88000"/>
                        <a:shade val="65000"/>
                        <a:satMod val="172000"/>
                      </a:schemeClr>
                    </a:gs>
                    <a:gs pos="50000">
                      <a:schemeClr val="accent1">
                        <a:shade val="65000"/>
                        <a:satMod val="130000"/>
                      </a:schemeClr>
                    </a:gs>
                    <a:gs pos="92000">
                      <a:schemeClr val="accent1">
                        <a:shade val="50000"/>
                        <a:satMod val="120000"/>
                      </a:schemeClr>
                    </a:gs>
                    <a:gs pos="100000">
                      <a:schemeClr val="accent1">
                        <a:shade val="48000"/>
                        <a:satMod val="120000"/>
                      </a:schemeClr>
                    </a:gs>
                  </a:gsLst>
                  <a:lin ang="5400000"/>
                </a:gradFill>
                <a:effectLst>
                  <a:reflection blurRad="12700" stA="50000" endPos="50000" dist="5000" dir="5400000" sy="-100000" rotWithShape="0"/>
                </a:effectLst>
                <a:cs typeface="Bauhaus 93"/>
              </a:rPr>
              <a:t> </a:t>
            </a:r>
            <a:r>
              <a:rPr lang="en-US" sz="2400" b="1" cap="all" dirty="0" err="1">
                <a:ln w="0"/>
                <a:gradFill flip="none">
                  <a:gsLst>
                    <a:gs pos="0">
                      <a:schemeClr val="accent1">
                        <a:tint val="75000"/>
                        <a:shade val="75000"/>
                        <a:satMod val="170000"/>
                      </a:schemeClr>
                    </a:gs>
                    <a:gs pos="49000">
                      <a:schemeClr val="accent1">
                        <a:tint val="88000"/>
                        <a:shade val="65000"/>
                        <a:satMod val="172000"/>
                      </a:schemeClr>
                    </a:gs>
                    <a:gs pos="50000">
                      <a:schemeClr val="accent1">
                        <a:shade val="65000"/>
                        <a:satMod val="130000"/>
                      </a:schemeClr>
                    </a:gs>
                    <a:gs pos="92000">
                      <a:schemeClr val="accent1">
                        <a:shade val="50000"/>
                        <a:satMod val="120000"/>
                      </a:schemeClr>
                    </a:gs>
                    <a:gs pos="100000">
                      <a:schemeClr val="accent1">
                        <a:shade val="48000"/>
                        <a:satMod val="120000"/>
                      </a:schemeClr>
                    </a:gs>
                  </a:gsLst>
                  <a:lin ang="5400000"/>
                </a:gradFill>
                <a:effectLst>
                  <a:reflection blurRad="12700" stA="50000" endPos="50000" dist="5000" dir="5400000" sy="-100000" rotWithShape="0"/>
                </a:effectLst>
                <a:cs typeface="Bauhaus 93"/>
              </a:rPr>
              <a:t>тяжелая</a:t>
            </a:r>
            <a:r>
              <a:rPr lang="en-US" sz="2400" b="1" cap="all" dirty="0">
                <a:ln w="0"/>
                <a:gradFill flip="none">
                  <a:gsLst>
                    <a:gs pos="0">
                      <a:schemeClr val="accent1">
                        <a:tint val="75000"/>
                        <a:shade val="75000"/>
                        <a:satMod val="170000"/>
                      </a:schemeClr>
                    </a:gs>
                    <a:gs pos="49000">
                      <a:schemeClr val="accent1">
                        <a:tint val="88000"/>
                        <a:shade val="65000"/>
                        <a:satMod val="172000"/>
                      </a:schemeClr>
                    </a:gs>
                    <a:gs pos="50000">
                      <a:schemeClr val="accent1">
                        <a:shade val="65000"/>
                        <a:satMod val="130000"/>
                      </a:schemeClr>
                    </a:gs>
                    <a:gs pos="92000">
                      <a:schemeClr val="accent1">
                        <a:shade val="50000"/>
                        <a:satMod val="120000"/>
                      </a:schemeClr>
                    </a:gs>
                    <a:gs pos="100000">
                      <a:schemeClr val="accent1">
                        <a:shade val="48000"/>
                        <a:satMod val="120000"/>
                      </a:schemeClr>
                    </a:gs>
                  </a:gsLst>
                  <a:lin ang="5400000"/>
                </a:gradFill>
                <a:effectLst>
                  <a:reflection blurRad="12700" stA="50000" endPos="50000" dist="5000" dir="5400000" sy="-100000" rotWithShape="0"/>
                </a:effectLst>
                <a:cs typeface="Bauhaus 93"/>
              </a:rPr>
              <a:t> </a:t>
            </a:r>
            <a:r>
              <a:rPr lang="ru-RU" sz="2400" b="1" cap="all" dirty="0">
                <a:ln w="0"/>
                <a:gradFill flip="none">
                  <a:gsLst>
                    <a:gs pos="0">
                      <a:schemeClr val="accent1">
                        <a:tint val="75000"/>
                        <a:shade val="75000"/>
                        <a:satMod val="170000"/>
                      </a:schemeClr>
                    </a:gs>
                    <a:gs pos="49000">
                      <a:schemeClr val="accent1">
                        <a:tint val="88000"/>
                        <a:shade val="65000"/>
                        <a:satMod val="172000"/>
                      </a:schemeClr>
                    </a:gs>
                    <a:gs pos="50000">
                      <a:schemeClr val="accent1">
                        <a:shade val="65000"/>
                        <a:satMod val="130000"/>
                      </a:schemeClr>
                    </a:gs>
                    <a:gs pos="92000">
                      <a:schemeClr val="accent1">
                        <a:shade val="50000"/>
                        <a:satMod val="120000"/>
                      </a:schemeClr>
                    </a:gs>
                    <a:gs pos="100000">
                      <a:schemeClr val="accent1">
                        <a:shade val="48000"/>
                        <a:satMod val="120000"/>
                      </a:schemeClr>
                    </a:gs>
                  </a:gsLst>
                  <a:lin ang="5400000"/>
                </a:gradFill>
                <a:effectLst>
                  <a:reflection blurRad="12700" stA="50000" endPos="50000" dist="5000" dir="5400000" sy="-100000" rotWithShape="0"/>
                </a:effectLst>
                <a:cs typeface="Bauhaus 93"/>
              </a:rPr>
              <a:t>острая респираторная инфекция</a:t>
            </a:r>
            <a:br>
              <a:rPr lang="ru-RU" sz="2400" b="1" cap="all" dirty="0">
                <a:ln w="0"/>
                <a:gradFill flip="none">
                  <a:gsLst>
                    <a:gs pos="0">
                      <a:schemeClr val="accent1">
                        <a:tint val="75000"/>
                        <a:shade val="75000"/>
                        <a:satMod val="170000"/>
                      </a:schemeClr>
                    </a:gs>
                    <a:gs pos="49000">
                      <a:schemeClr val="accent1">
                        <a:tint val="88000"/>
                        <a:shade val="65000"/>
                        <a:satMod val="172000"/>
                      </a:schemeClr>
                    </a:gs>
                    <a:gs pos="50000">
                      <a:schemeClr val="accent1">
                        <a:shade val="65000"/>
                        <a:satMod val="130000"/>
                      </a:schemeClr>
                    </a:gs>
                    <a:gs pos="92000">
                      <a:schemeClr val="accent1">
                        <a:shade val="50000"/>
                        <a:satMod val="120000"/>
                      </a:schemeClr>
                    </a:gs>
                    <a:gs pos="100000">
                      <a:schemeClr val="accent1">
                        <a:shade val="48000"/>
                        <a:satMod val="120000"/>
                      </a:schemeClr>
                    </a:gs>
                  </a:gsLst>
                  <a:lin ang="5400000"/>
                </a:gradFill>
                <a:effectLst>
                  <a:reflection blurRad="12700" stA="50000" endPos="50000" dist="5000" dir="5400000" sy="-100000" rotWithShape="0"/>
                </a:effectLst>
                <a:cs typeface="Bauhaus 93"/>
              </a:rPr>
            </a:br>
            <a:r>
              <a:rPr lang="ru-RU" sz="2400" b="1" cap="all" dirty="0">
                <a:ln w="0"/>
                <a:gradFill flip="none">
                  <a:gsLst>
                    <a:gs pos="0">
                      <a:schemeClr val="accent1">
                        <a:tint val="75000"/>
                        <a:shade val="75000"/>
                        <a:satMod val="170000"/>
                      </a:schemeClr>
                    </a:gs>
                    <a:gs pos="49000">
                      <a:schemeClr val="accent1">
                        <a:tint val="88000"/>
                        <a:shade val="65000"/>
                        <a:satMod val="172000"/>
                      </a:schemeClr>
                    </a:gs>
                    <a:gs pos="50000">
                      <a:schemeClr val="accent1">
                        <a:shade val="65000"/>
                        <a:satMod val="130000"/>
                      </a:schemeClr>
                    </a:gs>
                    <a:gs pos="92000">
                      <a:schemeClr val="accent1">
                        <a:shade val="50000"/>
                        <a:satMod val="120000"/>
                      </a:schemeClr>
                    </a:gs>
                    <a:gs pos="100000">
                      <a:schemeClr val="accent1">
                        <a:shade val="48000"/>
                        <a:satMod val="120000"/>
                      </a:schemeClr>
                    </a:gs>
                  </a:gsLst>
                  <a:lin ang="5400000"/>
                </a:gradFill>
                <a:effectLst>
                  <a:reflection blurRad="12700" stA="50000" endPos="50000" dist="5000" dir="5400000" sy="-100000" rotWithShape="0"/>
                </a:effectLst>
                <a:cs typeface="Bauhaus 93"/>
              </a:rPr>
              <a:t>и ОРДС(1)</a:t>
            </a:r>
          </a:p>
        </p:txBody>
      </p:sp>
      <p:sp>
        <p:nvSpPr>
          <p:cNvPr id="7" name="Alternate Process 6"/>
          <p:cNvSpPr/>
          <p:nvPr/>
        </p:nvSpPr>
        <p:spPr>
          <a:xfrm>
            <a:off x="2195736" y="1052736"/>
            <a:ext cx="4536504" cy="432048"/>
          </a:xfrm>
          <a:prstGeom prst="flowChartAlternateProcess">
            <a:avLst/>
          </a:prstGeom>
        </p:spPr>
        <p:style>
          <a:lnRef idx="1">
            <a:schemeClr val="accent1"/>
          </a:lnRef>
          <a:fillRef idx="3">
            <a:schemeClr val="accent1"/>
          </a:fillRef>
          <a:effectRef idx="2">
            <a:schemeClr val="accent1"/>
          </a:effectRef>
          <a:fontRef idx="minor">
            <a:schemeClr val="lt1"/>
          </a:fontRef>
        </p:style>
        <p:txBody>
          <a:bodyPr anchor="ctr"/>
          <a:lstStyle/>
          <a:p>
            <a:pPr algn="ctr">
              <a:defRPr/>
            </a:pPr>
            <a:r>
              <a:rPr lang="ru-RU" sz="2800" dirty="0"/>
              <a:t>Вирусные патогены</a:t>
            </a:r>
            <a:endParaRPr lang="en-US" sz="2800" dirty="0"/>
          </a:p>
        </p:txBody>
      </p:sp>
      <p:pic>
        <p:nvPicPr>
          <p:cNvPr id="33798" name="Picture 1"/>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7308850" y="1557338"/>
            <a:ext cx="1547813" cy="10588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33799" name="Picture 4"/>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667625" y="765175"/>
            <a:ext cx="1476375" cy="11064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2757231570"/>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7" name="Rectangle 4"/>
          <p:cNvSpPr>
            <a:spLocks/>
          </p:cNvSpPr>
          <p:nvPr/>
        </p:nvSpPr>
        <p:spPr bwMode="auto">
          <a:xfrm>
            <a:off x="360363" y="6399213"/>
            <a:ext cx="368300" cy="30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a:tailEnd/>
              </a14:hiddenLine>
            </a:ext>
          </a:extLst>
        </p:spPr>
        <p:txBody>
          <a:bodyPr lIns="0" tIns="0" rIns="0" bIns="0"/>
          <a:lstStyle/>
          <a:p>
            <a:pPr defTabSz="912813" eaLnBrk="0" hangingPunct="0">
              <a:buSzPct val="100000"/>
            </a:pPr>
            <a:r>
              <a:rPr lang="en-US" sz="1500">
                <a:solidFill>
                  <a:srgbClr val="72BBE8"/>
                </a:solidFill>
                <a:latin typeface="Arial Narrow Bold" charset="0"/>
                <a:sym typeface="Arial Narrow Bold" charset="0"/>
              </a:rPr>
              <a:t> </a:t>
            </a:r>
            <a:r>
              <a:rPr lang="en-US" sz="2100" baseline="14000">
                <a:solidFill>
                  <a:srgbClr val="FFFFFF"/>
                </a:solidFill>
                <a:latin typeface="Arial Narrow Bold" charset="0"/>
                <a:sym typeface="Arial Narrow Bold" charset="0"/>
              </a:rPr>
              <a:t>|</a:t>
            </a:r>
          </a:p>
        </p:txBody>
      </p:sp>
      <p:sp>
        <p:nvSpPr>
          <p:cNvPr id="34818" name="Rectangle 8"/>
          <p:cNvSpPr>
            <a:spLocks noGrp="1" noChangeArrowheads="1"/>
          </p:cNvSpPr>
          <p:nvPr>
            <p:ph idx="1"/>
          </p:nvPr>
        </p:nvSpPr>
        <p:spPr>
          <a:xfrm>
            <a:off x="323850" y="1196975"/>
            <a:ext cx="8612188" cy="5014913"/>
          </a:xfrm>
        </p:spPr>
        <p:txBody>
          <a:bodyPr rIns="0"/>
          <a:lstStyle/>
          <a:p>
            <a:pPr>
              <a:lnSpc>
                <a:spcPct val="90000"/>
              </a:lnSpc>
            </a:pPr>
            <a:r>
              <a:rPr lang="en-US" sz="2000" dirty="0" err="1">
                <a:latin typeface="Constantia" charset="0"/>
              </a:rPr>
              <a:t>Бактериальные</a:t>
            </a:r>
            <a:r>
              <a:rPr lang="en-US" sz="2000" dirty="0">
                <a:latin typeface="Constantia" charset="0"/>
              </a:rPr>
              <a:t> </a:t>
            </a:r>
            <a:r>
              <a:rPr lang="en-US" sz="2000" dirty="0" err="1">
                <a:latin typeface="Constantia" charset="0"/>
              </a:rPr>
              <a:t>патогены</a:t>
            </a:r>
            <a:endParaRPr lang="en-US" sz="2000" dirty="0">
              <a:latin typeface="Constantia" charset="0"/>
            </a:endParaRPr>
          </a:p>
          <a:p>
            <a:pPr marL="742950" lvl="1" indent="-284163">
              <a:lnSpc>
                <a:spcPct val="90000"/>
              </a:lnSpc>
            </a:pPr>
            <a:r>
              <a:rPr lang="en-US" dirty="0" err="1">
                <a:latin typeface="Constantia" charset="0"/>
              </a:rPr>
              <a:t>например</a:t>
            </a:r>
            <a:r>
              <a:rPr lang="en-US" dirty="0">
                <a:latin typeface="Constantia" charset="0"/>
              </a:rPr>
              <a:t>, </a:t>
            </a:r>
            <a:r>
              <a:rPr lang="en-US" i="1" dirty="0">
                <a:latin typeface="Constantia" charset="0"/>
                <a:sym typeface="Arial Italic" charset="0"/>
              </a:rPr>
              <a:t>Streptococcus </a:t>
            </a:r>
            <a:r>
              <a:rPr lang="en-US" i="1" dirty="0" err="1">
                <a:latin typeface="Constantia" charset="0"/>
                <a:sym typeface="Arial Italic" charset="0"/>
              </a:rPr>
              <a:t>pneumoniae</a:t>
            </a:r>
            <a:r>
              <a:rPr lang="en-US" i="1" dirty="0">
                <a:latin typeface="Constantia" charset="0"/>
              </a:rPr>
              <a:t>, </a:t>
            </a:r>
            <a:r>
              <a:rPr lang="en-US" i="1" dirty="0">
                <a:latin typeface="Constantia" charset="0"/>
                <a:sym typeface="Arial Italic" charset="0"/>
              </a:rPr>
              <a:t>Staphylococcus </a:t>
            </a:r>
            <a:r>
              <a:rPr lang="en-US" i="1" dirty="0" err="1">
                <a:latin typeface="Constantia" charset="0"/>
                <a:sym typeface="Arial Italic" charset="0"/>
              </a:rPr>
              <a:t>aureus</a:t>
            </a:r>
            <a:r>
              <a:rPr lang="en-US" i="1" dirty="0">
                <a:latin typeface="Constantia" charset="0"/>
              </a:rPr>
              <a:t>, </a:t>
            </a:r>
            <a:r>
              <a:rPr lang="en-US" i="1" dirty="0" err="1">
                <a:latin typeface="Constantia" charset="0"/>
              </a:rPr>
              <a:t>Hemophilus</a:t>
            </a:r>
            <a:r>
              <a:rPr lang="en-US" i="1" dirty="0">
                <a:latin typeface="Constantia" charset="0"/>
              </a:rPr>
              <a:t> </a:t>
            </a:r>
            <a:r>
              <a:rPr lang="en-US" i="1" dirty="0" err="1">
                <a:latin typeface="Constantia" charset="0"/>
              </a:rPr>
              <a:t>influenzae</a:t>
            </a:r>
            <a:r>
              <a:rPr lang="en-US" i="1" dirty="0">
                <a:latin typeface="Constantia" charset="0"/>
              </a:rPr>
              <a:t> type b, </a:t>
            </a:r>
            <a:r>
              <a:rPr lang="en-US" i="1" dirty="0">
                <a:latin typeface="Constantia" charset="0"/>
                <a:sym typeface="Arial Italic" charset="0"/>
              </a:rPr>
              <a:t>Legionella </a:t>
            </a:r>
            <a:r>
              <a:rPr lang="en-US" i="1" dirty="0" err="1">
                <a:latin typeface="Constantia" charset="0"/>
                <a:sym typeface="Arial Italic" charset="0"/>
              </a:rPr>
              <a:t>pneumophila</a:t>
            </a:r>
            <a:r>
              <a:rPr lang="en-US" i="1" dirty="0">
                <a:latin typeface="Constantia" charset="0"/>
                <a:sym typeface="Arial Italic" charset="0"/>
              </a:rPr>
              <a:t>, Mycoplasma </a:t>
            </a:r>
            <a:r>
              <a:rPr lang="en-US" i="1" dirty="0" err="1">
                <a:latin typeface="Constantia" charset="0"/>
                <a:sym typeface="Arial Italic" charset="0"/>
              </a:rPr>
              <a:t>pneumoniae</a:t>
            </a:r>
            <a:r>
              <a:rPr lang="en-US" i="1" dirty="0">
                <a:latin typeface="Constantia" charset="0"/>
              </a:rPr>
              <a:t>, </a:t>
            </a:r>
            <a:r>
              <a:rPr lang="en-US" i="1" dirty="0" err="1">
                <a:latin typeface="Constantia" charset="0"/>
              </a:rPr>
              <a:t>Burkholderia</a:t>
            </a:r>
            <a:r>
              <a:rPr lang="en-US" i="1" dirty="0">
                <a:latin typeface="Constantia" charset="0"/>
              </a:rPr>
              <a:t> </a:t>
            </a:r>
            <a:r>
              <a:rPr lang="en-US" i="1" dirty="0" err="1">
                <a:latin typeface="Constantia" charset="0"/>
              </a:rPr>
              <a:t>pseudomallei</a:t>
            </a:r>
            <a:r>
              <a:rPr lang="en-US" i="1" dirty="0">
                <a:latin typeface="Constantia" charset="0"/>
              </a:rPr>
              <a:t>, Mycobacterium tuberculosis</a:t>
            </a:r>
            <a:r>
              <a:rPr lang="en-US" dirty="0">
                <a:latin typeface="Constantia" charset="0"/>
              </a:rPr>
              <a:t> </a:t>
            </a:r>
          </a:p>
          <a:p>
            <a:pPr marL="742950" lvl="1" indent="-284163">
              <a:lnSpc>
                <a:spcPct val="90000"/>
              </a:lnSpc>
              <a:buClrTx/>
              <a:buFont typeface="Wingdings 2" charset="0"/>
              <a:buNone/>
            </a:pPr>
            <a:endParaRPr lang="en-US" dirty="0">
              <a:latin typeface="Constantia" charset="0"/>
            </a:endParaRPr>
          </a:p>
          <a:p>
            <a:pPr>
              <a:lnSpc>
                <a:spcPct val="90000"/>
              </a:lnSpc>
            </a:pPr>
            <a:r>
              <a:rPr lang="en-US" sz="2000" dirty="0" err="1">
                <a:latin typeface="Constantia" charset="0"/>
                <a:sym typeface="Arial Italic" charset="0"/>
              </a:rPr>
              <a:t>Грибковые</a:t>
            </a:r>
            <a:r>
              <a:rPr lang="en-US" sz="2000" dirty="0">
                <a:latin typeface="Constantia" charset="0"/>
                <a:sym typeface="Arial Italic" charset="0"/>
              </a:rPr>
              <a:t> </a:t>
            </a:r>
            <a:r>
              <a:rPr lang="en-US" sz="2000" dirty="0" err="1">
                <a:latin typeface="Constantia" charset="0"/>
                <a:sym typeface="Arial Italic" charset="0"/>
              </a:rPr>
              <a:t>инфекции</a:t>
            </a:r>
            <a:endParaRPr lang="en-US" sz="2000" dirty="0">
              <a:latin typeface="Constantia" charset="0"/>
              <a:sym typeface="Arial Italic" charset="0"/>
            </a:endParaRPr>
          </a:p>
          <a:p>
            <a:pPr marL="742950" lvl="1" indent="-284163">
              <a:lnSpc>
                <a:spcPct val="90000"/>
              </a:lnSpc>
            </a:pPr>
            <a:r>
              <a:rPr lang="en-US" dirty="0" err="1">
                <a:latin typeface="Constantia" charset="0"/>
                <a:sym typeface="Arial Italic" charset="0"/>
              </a:rPr>
              <a:t>в</a:t>
            </a:r>
            <a:r>
              <a:rPr lang="en-US" dirty="0">
                <a:latin typeface="Constantia" charset="0"/>
                <a:sym typeface="Arial Italic" charset="0"/>
              </a:rPr>
              <a:t> </a:t>
            </a:r>
            <a:r>
              <a:rPr lang="en-US" dirty="0" err="1">
                <a:latin typeface="Constantia" charset="0"/>
                <a:sym typeface="Arial Italic" charset="0"/>
              </a:rPr>
              <a:t>районах</a:t>
            </a:r>
            <a:r>
              <a:rPr lang="en-US" dirty="0">
                <a:latin typeface="Constantia" charset="0"/>
                <a:sym typeface="Arial Italic" charset="0"/>
              </a:rPr>
              <a:t> </a:t>
            </a:r>
            <a:r>
              <a:rPr lang="en-US" dirty="0" err="1">
                <a:latin typeface="Constantia" charset="0"/>
                <a:sym typeface="Arial Italic" charset="0"/>
              </a:rPr>
              <a:t>эндемичных</a:t>
            </a:r>
            <a:r>
              <a:rPr lang="en-US" dirty="0">
                <a:latin typeface="Constantia" charset="0"/>
                <a:sym typeface="Arial Italic" charset="0"/>
              </a:rPr>
              <a:t> </a:t>
            </a:r>
            <a:r>
              <a:rPr lang="en-US" dirty="0" err="1">
                <a:latin typeface="Constantia" charset="0"/>
                <a:sym typeface="Arial Italic" charset="0"/>
              </a:rPr>
              <a:t>по</a:t>
            </a:r>
            <a:r>
              <a:rPr lang="en-US" dirty="0">
                <a:latin typeface="Constantia" charset="0"/>
                <a:sym typeface="Arial Italic" charset="0"/>
              </a:rPr>
              <a:t> </a:t>
            </a:r>
            <a:r>
              <a:rPr lang="en-US" dirty="0" err="1">
                <a:latin typeface="Constantia" charset="0"/>
                <a:sym typeface="Arial Italic" charset="0"/>
              </a:rPr>
              <a:t>некоторым</a:t>
            </a:r>
            <a:r>
              <a:rPr lang="en-US" dirty="0">
                <a:latin typeface="Constantia" charset="0"/>
                <a:sym typeface="Arial Italic" charset="0"/>
              </a:rPr>
              <a:t> </a:t>
            </a:r>
            <a:r>
              <a:rPr lang="en-US" dirty="0" err="1">
                <a:latin typeface="Constantia" charset="0"/>
                <a:sym typeface="Arial Italic" charset="0"/>
              </a:rPr>
              <a:t>грибковым</a:t>
            </a:r>
            <a:r>
              <a:rPr lang="en-US" dirty="0">
                <a:latin typeface="Constantia" charset="0"/>
                <a:sym typeface="Arial Italic" charset="0"/>
              </a:rPr>
              <a:t> </a:t>
            </a:r>
            <a:r>
              <a:rPr lang="en-US" dirty="0" err="1">
                <a:latin typeface="Constantia" charset="0"/>
                <a:sym typeface="Arial Italic" charset="0"/>
              </a:rPr>
              <a:t>инфекциям</a:t>
            </a:r>
            <a:r>
              <a:rPr lang="ru-RU" dirty="0">
                <a:latin typeface="Constantia" charset="0"/>
                <a:sym typeface="Arial Italic" charset="0"/>
              </a:rPr>
              <a:t> (</a:t>
            </a:r>
            <a:r>
              <a:rPr lang="ru-RU" dirty="0" err="1">
                <a:latin typeface="Constantia" charset="0"/>
                <a:sym typeface="Arial Italic" charset="0"/>
              </a:rPr>
              <a:t>гистиоплазмоз</a:t>
            </a:r>
            <a:r>
              <a:rPr lang="ru-RU" dirty="0">
                <a:latin typeface="Constantia" charset="0"/>
                <a:sym typeface="Arial Italic" charset="0"/>
              </a:rPr>
              <a:t>, </a:t>
            </a:r>
            <a:r>
              <a:rPr lang="ru-RU" dirty="0" err="1">
                <a:latin typeface="Arial Bold" charset="0"/>
              </a:rPr>
              <a:t>к</a:t>
            </a:r>
            <a:r>
              <a:rPr lang="ru-RU" dirty="0" err="1">
                <a:latin typeface="Constantia" charset="0"/>
                <a:cs typeface="ＭＳ Ｐゴシック" charset="0"/>
              </a:rPr>
              <a:t>окцидиоидомикоз</a:t>
            </a:r>
            <a:r>
              <a:rPr lang="ru-RU" dirty="0">
                <a:latin typeface="Constantia" charset="0"/>
                <a:cs typeface="ＭＳ Ｐゴシック" charset="0"/>
              </a:rPr>
              <a:t> бластомикоз и др.)</a:t>
            </a:r>
          </a:p>
          <a:p>
            <a:pPr marL="742950" lvl="1" indent="-284163">
              <a:lnSpc>
                <a:spcPct val="90000"/>
              </a:lnSpc>
            </a:pPr>
            <a:r>
              <a:rPr lang="ru-RU" dirty="0">
                <a:latin typeface="Constantia" charset="0"/>
                <a:cs typeface="ＭＳ Ｐゴシック" charset="0"/>
                <a:sym typeface="Arial Italic" charset="0"/>
              </a:rPr>
              <a:t>Системные микозы </a:t>
            </a:r>
            <a:r>
              <a:rPr lang="ru-RU" dirty="0">
                <a:latin typeface="Constantia" charset="0"/>
                <a:sym typeface="Arial Italic" charset="0"/>
              </a:rPr>
              <a:t>у лиц с </a:t>
            </a:r>
            <a:r>
              <a:rPr lang="ru-RU" dirty="0" err="1">
                <a:latin typeface="Constantia" charset="0"/>
                <a:sym typeface="Arial Italic" charset="0"/>
              </a:rPr>
              <a:t>иммуносупрессией</a:t>
            </a:r>
            <a:r>
              <a:rPr lang="ru-RU" dirty="0">
                <a:latin typeface="Constantia" charset="0"/>
                <a:sym typeface="Arial Italic" charset="0"/>
              </a:rPr>
              <a:t>)</a:t>
            </a:r>
            <a:endParaRPr lang="en-US" dirty="0">
              <a:latin typeface="Constantia" charset="0"/>
              <a:sym typeface="Arial Italic" charset="0"/>
            </a:endParaRPr>
          </a:p>
          <a:p>
            <a:pPr>
              <a:lnSpc>
                <a:spcPct val="90000"/>
              </a:lnSpc>
              <a:buClrTx/>
              <a:buFont typeface="Arial Bold" charset="0"/>
              <a:buNone/>
            </a:pPr>
            <a:endParaRPr lang="ru-RU" sz="2000" dirty="0">
              <a:latin typeface="Constantia" charset="0"/>
              <a:sym typeface="Arial Italic" charset="0"/>
            </a:endParaRPr>
          </a:p>
          <a:p>
            <a:pPr>
              <a:lnSpc>
                <a:spcPct val="90000"/>
              </a:lnSpc>
              <a:buClrTx/>
              <a:buFont typeface="Arial Bold" charset="0"/>
              <a:buNone/>
            </a:pPr>
            <a:endParaRPr lang="en-US" sz="2000" dirty="0">
              <a:latin typeface="Constantia" charset="0"/>
              <a:sym typeface="Arial Italic" charset="0"/>
            </a:endParaRPr>
          </a:p>
          <a:p>
            <a:pPr marL="742950" lvl="1" indent="-284163">
              <a:lnSpc>
                <a:spcPct val="90000"/>
              </a:lnSpc>
            </a:pPr>
            <a:r>
              <a:rPr lang="en-US" i="1" dirty="0" err="1">
                <a:latin typeface="Constantia" charset="0"/>
              </a:rPr>
              <a:t>пневмоцистная</a:t>
            </a:r>
            <a:r>
              <a:rPr lang="en-US" i="1" dirty="0">
                <a:latin typeface="Constantia" charset="0"/>
              </a:rPr>
              <a:t> </a:t>
            </a:r>
            <a:r>
              <a:rPr lang="en-US" i="1" dirty="0" err="1">
                <a:latin typeface="Constantia" charset="0"/>
              </a:rPr>
              <a:t>пневмония</a:t>
            </a:r>
            <a:endParaRPr lang="ru-RU" i="1" dirty="0">
              <a:latin typeface="Constantia" charset="0"/>
            </a:endParaRPr>
          </a:p>
          <a:p>
            <a:pPr marL="742950" lvl="1" indent="-284163">
              <a:lnSpc>
                <a:spcPct val="90000"/>
              </a:lnSpc>
            </a:pPr>
            <a:r>
              <a:rPr lang="ru-RU" i="1" dirty="0">
                <a:latin typeface="Constantia" charset="0"/>
              </a:rPr>
              <a:t>Туберкулез, вызванный </a:t>
            </a:r>
            <a:r>
              <a:rPr lang="en-US" i="1" dirty="0" err="1">
                <a:latin typeface="Constantia" charset="0"/>
              </a:rPr>
              <a:t>Micobacterium</a:t>
            </a:r>
            <a:r>
              <a:rPr lang="en-US" i="1" dirty="0">
                <a:latin typeface="Constantia" charset="0"/>
              </a:rPr>
              <a:t> </a:t>
            </a:r>
            <a:r>
              <a:rPr lang="en-US" i="1" dirty="0" err="1">
                <a:latin typeface="Constantia" charset="0"/>
              </a:rPr>
              <a:t>avium</a:t>
            </a:r>
            <a:endParaRPr lang="en-US" i="1" dirty="0">
              <a:latin typeface="Constantia" charset="0"/>
            </a:endParaRPr>
          </a:p>
        </p:txBody>
      </p:sp>
      <p:sp>
        <p:nvSpPr>
          <p:cNvPr id="34819" name="Rectangle 10"/>
          <p:cNvSpPr>
            <a:spLocks/>
          </p:cNvSpPr>
          <p:nvPr/>
        </p:nvSpPr>
        <p:spPr bwMode="auto">
          <a:xfrm>
            <a:off x="261938" y="5976938"/>
            <a:ext cx="8674100" cy="712787"/>
          </a:xfrm>
          <a:prstGeom prst="roundRect">
            <a:avLst>
              <a:gd name="adj" fmla="val 16667"/>
            </a:avLst>
          </a:prstGeom>
          <a:solidFill>
            <a:srgbClr val="000066"/>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lIns="0" tIns="0" rIns="53468" bIns="0"/>
          <a:lstStyle/>
          <a:p>
            <a:pPr marL="52388" algn="ctr" defTabSz="912813" eaLnBrk="0" hangingPunct="0">
              <a:lnSpc>
                <a:spcPct val="90000"/>
              </a:lnSpc>
              <a:buSzPct val="100000"/>
            </a:pPr>
            <a:r>
              <a:rPr lang="en-US" sz="2100" b="1">
                <a:solidFill>
                  <a:srgbClr val="FFFFFF"/>
                </a:solidFill>
                <a:sym typeface="Arial" charset="0"/>
              </a:rPr>
              <a:t>Дифференциальн</a:t>
            </a:r>
            <a:r>
              <a:rPr lang="ru-RU" sz="2100" b="1">
                <a:solidFill>
                  <a:srgbClr val="FFFFFF"/>
                </a:solidFill>
                <a:sym typeface="Arial" charset="0"/>
              </a:rPr>
              <a:t>ую</a:t>
            </a:r>
            <a:r>
              <a:rPr lang="en-US" sz="2100" b="1">
                <a:solidFill>
                  <a:srgbClr val="FFFFFF"/>
                </a:solidFill>
                <a:sym typeface="Arial" charset="0"/>
              </a:rPr>
              <a:t> диагно</a:t>
            </a:r>
            <a:r>
              <a:rPr lang="ru-RU" sz="2100" b="1">
                <a:solidFill>
                  <a:srgbClr val="FFFFFF"/>
                </a:solidFill>
                <a:sym typeface="Arial" charset="0"/>
              </a:rPr>
              <a:t>стику</a:t>
            </a:r>
            <a:r>
              <a:rPr lang="en-US" sz="2100" b="1">
                <a:solidFill>
                  <a:srgbClr val="FFFFFF"/>
                </a:solidFill>
                <a:sym typeface="Arial" charset="0"/>
              </a:rPr>
              <a:t> следует проводить с учетом местных эпидемиологических особенностей </a:t>
            </a:r>
          </a:p>
        </p:txBody>
      </p:sp>
      <p:sp>
        <p:nvSpPr>
          <p:cNvPr id="6" name="Alternate Process 5"/>
          <p:cNvSpPr/>
          <p:nvPr/>
        </p:nvSpPr>
        <p:spPr>
          <a:xfrm>
            <a:off x="395536" y="1124744"/>
            <a:ext cx="4536504" cy="432048"/>
          </a:xfrm>
          <a:prstGeom prst="flowChartAlternateProcess">
            <a:avLst/>
          </a:prstGeom>
        </p:spPr>
        <p:style>
          <a:lnRef idx="1">
            <a:schemeClr val="accent1"/>
          </a:lnRef>
          <a:fillRef idx="3">
            <a:schemeClr val="accent1"/>
          </a:fillRef>
          <a:effectRef idx="2">
            <a:schemeClr val="accent1"/>
          </a:effectRef>
          <a:fontRef idx="minor">
            <a:schemeClr val="lt1"/>
          </a:fontRef>
        </p:style>
        <p:txBody>
          <a:bodyPr anchor="ctr"/>
          <a:lstStyle/>
          <a:p>
            <a:pPr algn="ctr">
              <a:defRPr/>
            </a:pPr>
            <a:r>
              <a:rPr lang="ru-RU" sz="2800" dirty="0"/>
              <a:t>Бактериальные патогены</a:t>
            </a:r>
            <a:endParaRPr lang="en-US" sz="2800" dirty="0"/>
          </a:p>
        </p:txBody>
      </p:sp>
      <p:sp>
        <p:nvSpPr>
          <p:cNvPr id="7" name="Alternate Process 6"/>
          <p:cNvSpPr/>
          <p:nvPr/>
        </p:nvSpPr>
        <p:spPr>
          <a:xfrm>
            <a:off x="395536" y="2636912"/>
            <a:ext cx="4536504" cy="432048"/>
          </a:xfrm>
          <a:prstGeom prst="flowChartAlternateProcess">
            <a:avLst/>
          </a:prstGeom>
        </p:spPr>
        <p:style>
          <a:lnRef idx="1">
            <a:schemeClr val="accent1"/>
          </a:lnRef>
          <a:fillRef idx="3">
            <a:schemeClr val="accent1"/>
          </a:fillRef>
          <a:effectRef idx="2">
            <a:schemeClr val="accent1"/>
          </a:effectRef>
          <a:fontRef idx="minor">
            <a:schemeClr val="lt1"/>
          </a:fontRef>
        </p:style>
        <p:txBody>
          <a:bodyPr anchor="ctr"/>
          <a:lstStyle/>
          <a:p>
            <a:pPr algn="ctr">
              <a:defRPr/>
            </a:pPr>
            <a:r>
              <a:rPr lang="ru-RU" sz="2800" dirty="0"/>
              <a:t>Микозы</a:t>
            </a:r>
            <a:endParaRPr lang="en-US" sz="2800" dirty="0"/>
          </a:p>
        </p:txBody>
      </p:sp>
      <p:sp>
        <p:nvSpPr>
          <p:cNvPr id="8" name="Alternate Process 7"/>
          <p:cNvSpPr/>
          <p:nvPr/>
        </p:nvSpPr>
        <p:spPr>
          <a:xfrm>
            <a:off x="467544" y="4221088"/>
            <a:ext cx="5904656" cy="432048"/>
          </a:xfrm>
          <a:prstGeom prst="flowChartAlternateProcess">
            <a:avLst/>
          </a:prstGeom>
        </p:spPr>
        <p:style>
          <a:lnRef idx="1">
            <a:schemeClr val="accent1"/>
          </a:lnRef>
          <a:fillRef idx="3">
            <a:schemeClr val="accent1"/>
          </a:fillRef>
          <a:effectRef idx="2">
            <a:schemeClr val="accent1"/>
          </a:effectRef>
          <a:fontRef idx="minor">
            <a:schemeClr val="lt1"/>
          </a:fontRef>
        </p:style>
        <p:txBody>
          <a:bodyPr anchor="ctr"/>
          <a:lstStyle/>
          <a:p>
            <a:pPr algn="ctr">
              <a:defRPr/>
            </a:pPr>
            <a:r>
              <a:rPr lang="ru-RU" sz="2800" dirty="0"/>
              <a:t>Простейшие и др. микобактерии</a:t>
            </a:r>
            <a:endParaRPr lang="en-US" sz="2800" dirty="0"/>
          </a:p>
        </p:txBody>
      </p:sp>
      <p:sp>
        <p:nvSpPr>
          <p:cNvPr id="34829" name="Title 1"/>
          <p:cNvSpPr>
            <a:spLocks noGrp="1"/>
          </p:cNvSpPr>
          <p:nvPr>
            <p:ph type="title"/>
          </p:nvPr>
        </p:nvSpPr>
        <p:spPr>
          <a:xfrm>
            <a:off x="214313" y="80963"/>
            <a:ext cx="8715375" cy="766762"/>
          </a:xfrm>
        </p:spPr>
        <p:txBody>
          <a:bodyPr/>
          <a:lstStyle/>
          <a:p>
            <a:endParaRPr lang="en-US">
              <a:latin typeface="Calibri" charset="0"/>
            </a:endParaRPr>
          </a:p>
        </p:txBody>
      </p:sp>
      <p:sp>
        <p:nvSpPr>
          <p:cNvPr id="10" name="Заголовок 1"/>
          <p:cNvSpPr txBox="1">
            <a:spLocks/>
          </p:cNvSpPr>
          <p:nvPr/>
        </p:nvSpPr>
        <p:spPr bwMode="auto">
          <a:xfrm>
            <a:off x="23865" y="0"/>
            <a:ext cx="9144000" cy="908720"/>
          </a:xfrm>
          <a:prstGeom prst="rect">
            <a:avLst/>
          </a:prstGeom>
          <a:extLst>
            <a:ext uri="{FAA26D3D-D897-4be2-8F04-BA451C77F1D7}">
              <ma14:placeholderFlag xmlns:ma14="http://schemas.microsoft.com/office/mac/drawingml/2011/main" xmlns="" val="1"/>
            </a:ext>
          </a:extLst>
        </p:spPr>
        <p:style>
          <a:lnRef idx="1">
            <a:schemeClr val="accent2"/>
          </a:lnRef>
          <a:fillRef idx="2">
            <a:schemeClr val="accent2"/>
          </a:fillRef>
          <a:effectRef idx="1">
            <a:schemeClr val="accent2"/>
          </a:effectRef>
          <a:fontRef idx="minor">
            <a:schemeClr val="dk1"/>
          </a:fontRef>
        </p:style>
        <p:txBody>
          <a:bodyPr lIns="0" rIns="0" bIns="0" anchor="ctr">
            <a:scene3d>
              <a:camera prst="orthographicFront">
                <a:rot lat="0" lon="0" rev="0"/>
              </a:camera>
              <a:lightRig rig="contrasting" dir="t">
                <a:rot lat="0" lon="0" rev="4500000"/>
              </a:lightRig>
            </a:scene3d>
            <a:sp3d contourW="6350" prstMaterial="metal">
              <a:bevelT w="127000" h="31750" prst="relaxedInset"/>
              <a:contourClr>
                <a:schemeClr val="accent1">
                  <a:shade val="75000"/>
                </a:schemeClr>
              </a:contourClr>
            </a:sp3d>
          </a:bodyPr>
          <a:lstStyle>
            <a:lvl1pPr algn="l" rtl="0" eaLnBrk="0" fontAlgn="base" hangingPunct="0">
              <a:spcBef>
                <a:spcPct val="0"/>
              </a:spcBef>
              <a:spcAft>
                <a:spcPct val="0"/>
              </a:spcAft>
              <a:defRPr sz="2800" b="1" kern="1200">
                <a:solidFill>
                  <a:schemeClr val="bg1"/>
                </a:solidFill>
                <a:latin typeface="+mn-lt"/>
                <a:ea typeface="+mn-ea"/>
                <a:cs typeface="+mn-cs"/>
              </a:defRPr>
            </a:lvl1pPr>
            <a:lvl2pPr algn="l" rtl="0" eaLnBrk="0" fontAlgn="base" hangingPunct="0">
              <a:spcBef>
                <a:spcPct val="0"/>
              </a:spcBef>
              <a:spcAft>
                <a:spcPct val="0"/>
              </a:spcAft>
              <a:defRPr sz="5000">
                <a:solidFill>
                  <a:schemeClr val="dk1"/>
                </a:solidFill>
                <a:latin typeface="+mn-lt"/>
                <a:ea typeface="+mn-ea"/>
                <a:cs typeface="+mn-cs"/>
              </a:defRPr>
            </a:lvl2pPr>
            <a:lvl3pPr algn="l" rtl="0" eaLnBrk="0" fontAlgn="base" hangingPunct="0">
              <a:spcBef>
                <a:spcPct val="0"/>
              </a:spcBef>
              <a:spcAft>
                <a:spcPct val="0"/>
              </a:spcAft>
              <a:defRPr sz="5000">
                <a:solidFill>
                  <a:schemeClr val="dk1"/>
                </a:solidFill>
                <a:latin typeface="+mn-lt"/>
                <a:ea typeface="+mn-ea"/>
                <a:cs typeface="+mn-cs"/>
              </a:defRPr>
            </a:lvl3pPr>
            <a:lvl4pPr algn="l" rtl="0" eaLnBrk="0" fontAlgn="base" hangingPunct="0">
              <a:spcBef>
                <a:spcPct val="0"/>
              </a:spcBef>
              <a:spcAft>
                <a:spcPct val="0"/>
              </a:spcAft>
              <a:defRPr sz="5000">
                <a:solidFill>
                  <a:schemeClr val="dk1"/>
                </a:solidFill>
                <a:latin typeface="+mn-lt"/>
                <a:ea typeface="+mn-ea"/>
                <a:cs typeface="+mn-cs"/>
              </a:defRPr>
            </a:lvl4pPr>
            <a:lvl5pPr algn="l" rtl="0" eaLnBrk="0" fontAlgn="base" hangingPunct="0">
              <a:spcBef>
                <a:spcPct val="0"/>
              </a:spcBef>
              <a:spcAft>
                <a:spcPct val="0"/>
              </a:spcAft>
              <a:defRPr sz="5000">
                <a:solidFill>
                  <a:schemeClr val="dk1"/>
                </a:solidFill>
                <a:latin typeface="+mn-lt"/>
                <a:ea typeface="+mn-ea"/>
                <a:cs typeface="+mn-cs"/>
              </a:defRPr>
            </a:lvl5pPr>
            <a:lvl6pPr marL="457200" algn="l" rtl="0" fontAlgn="base">
              <a:spcBef>
                <a:spcPct val="0"/>
              </a:spcBef>
              <a:spcAft>
                <a:spcPct val="0"/>
              </a:spcAft>
              <a:defRPr sz="5000">
                <a:solidFill>
                  <a:schemeClr val="dk1"/>
                </a:solidFill>
                <a:latin typeface="+mn-lt"/>
                <a:ea typeface="+mn-ea"/>
                <a:cs typeface="+mn-cs"/>
              </a:defRPr>
            </a:lvl6pPr>
            <a:lvl7pPr marL="914400" algn="l" rtl="0" fontAlgn="base">
              <a:spcBef>
                <a:spcPct val="0"/>
              </a:spcBef>
              <a:spcAft>
                <a:spcPct val="0"/>
              </a:spcAft>
              <a:defRPr sz="5000">
                <a:solidFill>
                  <a:schemeClr val="dk1"/>
                </a:solidFill>
                <a:latin typeface="+mn-lt"/>
                <a:ea typeface="+mn-ea"/>
                <a:cs typeface="+mn-cs"/>
              </a:defRPr>
            </a:lvl7pPr>
            <a:lvl8pPr marL="1371600" algn="l" rtl="0" fontAlgn="base">
              <a:spcBef>
                <a:spcPct val="0"/>
              </a:spcBef>
              <a:spcAft>
                <a:spcPct val="0"/>
              </a:spcAft>
              <a:defRPr sz="5000">
                <a:solidFill>
                  <a:schemeClr val="dk1"/>
                </a:solidFill>
                <a:latin typeface="+mn-lt"/>
                <a:ea typeface="+mn-ea"/>
                <a:cs typeface="+mn-cs"/>
              </a:defRPr>
            </a:lvl8pPr>
            <a:lvl9pPr marL="1828800" algn="l" rtl="0" fontAlgn="base">
              <a:spcBef>
                <a:spcPct val="0"/>
              </a:spcBef>
              <a:spcAft>
                <a:spcPct val="0"/>
              </a:spcAft>
              <a:defRPr sz="5000">
                <a:solidFill>
                  <a:schemeClr val="dk1"/>
                </a:solidFill>
                <a:latin typeface="+mn-lt"/>
                <a:ea typeface="+mn-ea"/>
                <a:cs typeface="+mn-cs"/>
              </a:defRPr>
            </a:lvl9pPr>
          </a:lstStyle>
          <a:p>
            <a:pPr algn="ctr">
              <a:defRPr/>
            </a:pPr>
            <a:r>
              <a:rPr lang="ru-RU" sz="2400" cap="all" dirty="0">
                <a:ln w="0"/>
                <a:gradFill flip="none">
                  <a:gsLst>
                    <a:gs pos="0">
                      <a:schemeClr val="accent1">
                        <a:tint val="75000"/>
                        <a:shade val="75000"/>
                        <a:satMod val="170000"/>
                      </a:schemeClr>
                    </a:gs>
                    <a:gs pos="49000">
                      <a:schemeClr val="accent1">
                        <a:tint val="88000"/>
                        <a:shade val="65000"/>
                        <a:satMod val="172000"/>
                      </a:schemeClr>
                    </a:gs>
                    <a:gs pos="50000">
                      <a:schemeClr val="accent1">
                        <a:shade val="65000"/>
                        <a:satMod val="130000"/>
                      </a:schemeClr>
                    </a:gs>
                    <a:gs pos="92000">
                      <a:schemeClr val="accent1">
                        <a:shade val="50000"/>
                        <a:satMod val="120000"/>
                      </a:schemeClr>
                    </a:gs>
                    <a:gs pos="100000">
                      <a:schemeClr val="accent1">
                        <a:shade val="48000"/>
                        <a:satMod val="120000"/>
                      </a:schemeClr>
                    </a:gs>
                  </a:gsLst>
                  <a:lin ang="5400000"/>
                </a:gradFill>
                <a:effectLst>
                  <a:reflection blurRad="12700" stA="50000" endPos="50000" dist="5000" dir="5400000" sy="-100000" rotWithShape="0"/>
                </a:effectLst>
                <a:cs typeface="Bauhaus 93"/>
              </a:rPr>
              <a:t>Тяжелая острая респираторная инфекция </a:t>
            </a:r>
          </a:p>
          <a:p>
            <a:pPr algn="ctr">
              <a:defRPr/>
            </a:pPr>
            <a:r>
              <a:rPr lang="ru-RU" sz="2400" cap="all" dirty="0">
                <a:ln w="0"/>
                <a:gradFill flip="none">
                  <a:gsLst>
                    <a:gs pos="0">
                      <a:schemeClr val="accent1">
                        <a:tint val="75000"/>
                        <a:shade val="75000"/>
                        <a:satMod val="170000"/>
                      </a:schemeClr>
                    </a:gs>
                    <a:gs pos="49000">
                      <a:schemeClr val="accent1">
                        <a:tint val="88000"/>
                        <a:shade val="65000"/>
                        <a:satMod val="172000"/>
                      </a:schemeClr>
                    </a:gs>
                    <a:gs pos="50000">
                      <a:schemeClr val="accent1">
                        <a:shade val="65000"/>
                        <a:satMod val="130000"/>
                      </a:schemeClr>
                    </a:gs>
                    <a:gs pos="92000">
                      <a:schemeClr val="accent1">
                        <a:shade val="50000"/>
                        <a:satMod val="120000"/>
                      </a:schemeClr>
                    </a:gs>
                    <a:gs pos="100000">
                      <a:schemeClr val="accent1">
                        <a:shade val="48000"/>
                        <a:satMod val="120000"/>
                      </a:schemeClr>
                    </a:gs>
                  </a:gsLst>
                  <a:lin ang="5400000"/>
                </a:gradFill>
                <a:effectLst>
                  <a:reflection blurRad="12700" stA="50000" endPos="50000" dist="5000" dir="5400000" sy="-100000" rotWithShape="0"/>
                </a:effectLst>
                <a:cs typeface="Bauhaus 93"/>
              </a:rPr>
              <a:t>и ОРДС (</a:t>
            </a:r>
            <a:r>
              <a:rPr lang="en-US" sz="2400" cap="all" dirty="0">
                <a:ln w="0"/>
                <a:gradFill flip="none">
                  <a:gsLst>
                    <a:gs pos="0">
                      <a:schemeClr val="accent1">
                        <a:tint val="75000"/>
                        <a:shade val="75000"/>
                        <a:satMod val="170000"/>
                      </a:schemeClr>
                    </a:gs>
                    <a:gs pos="49000">
                      <a:schemeClr val="accent1">
                        <a:tint val="88000"/>
                        <a:shade val="65000"/>
                        <a:satMod val="172000"/>
                      </a:schemeClr>
                    </a:gs>
                    <a:gs pos="50000">
                      <a:schemeClr val="accent1">
                        <a:shade val="65000"/>
                        <a:satMod val="130000"/>
                      </a:schemeClr>
                    </a:gs>
                    <a:gs pos="92000">
                      <a:schemeClr val="accent1">
                        <a:shade val="50000"/>
                        <a:satMod val="120000"/>
                      </a:schemeClr>
                    </a:gs>
                    <a:gs pos="100000">
                      <a:schemeClr val="accent1">
                        <a:shade val="48000"/>
                        <a:satMod val="120000"/>
                      </a:schemeClr>
                    </a:gs>
                  </a:gsLst>
                  <a:lin ang="5400000"/>
                </a:gradFill>
                <a:effectLst>
                  <a:reflection blurRad="12700" stA="50000" endPos="50000" dist="5000" dir="5400000" sy="-100000" rotWithShape="0"/>
                </a:effectLst>
                <a:cs typeface="Bauhaus 93"/>
              </a:rPr>
              <a:t>2</a:t>
            </a:r>
            <a:r>
              <a:rPr lang="ru-RU" sz="2400" cap="all" dirty="0">
                <a:ln w="0"/>
                <a:gradFill flip="none">
                  <a:gsLst>
                    <a:gs pos="0">
                      <a:schemeClr val="accent1">
                        <a:tint val="75000"/>
                        <a:shade val="75000"/>
                        <a:satMod val="170000"/>
                      </a:schemeClr>
                    </a:gs>
                    <a:gs pos="49000">
                      <a:schemeClr val="accent1">
                        <a:tint val="88000"/>
                        <a:shade val="65000"/>
                        <a:satMod val="172000"/>
                      </a:schemeClr>
                    </a:gs>
                    <a:gs pos="50000">
                      <a:schemeClr val="accent1">
                        <a:shade val="65000"/>
                        <a:satMod val="130000"/>
                      </a:schemeClr>
                    </a:gs>
                    <a:gs pos="92000">
                      <a:schemeClr val="accent1">
                        <a:shade val="50000"/>
                        <a:satMod val="120000"/>
                      </a:schemeClr>
                    </a:gs>
                    <a:gs pos="100000">
                      <a:schemeClr val="accent1">
                        <a:shade val="48000"/>
                        <a:satMod val="120000"/>
                      </a:schemeClr>
                    </a:gs>
                  </a:gsLst>
                  <a:lin ang="5400000"/>
                </a:gradFill>
                <a:effectLst>
                  <a:reflection blurRad="12700" stA="50000" endPos="50000" dist="5000" dir="5400000" sy="-100000" rotWithShape="0"/>
                </a:effectLst>
                <a:cs typeface="Bauhaus 93"/>
              </a:rPr>
              <a:t>)</a:t>
            </a:r>
          </a:p>
        </p:txBody>
      </p:sp>
      <p:pic>
        <p:nvPicPr>
          <p:cNvPr id="34831" name="Picture 1"/>
          <p:cNvPicPr>
            <a:picLocks noChangeAspect="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978775" y="620713"/>
            <a:ext cx="1139825" cy="10525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34832" name="Picture 2"/>
          <p:cNvPicPr>
            <a:picLocks noChangeAspect="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139113" y="4508500"/>
            <a:ext cx="1008062" cy="10080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1560782196"/>
      </p:ext>
    </p:extLst>
  </p:cSld>
  <p:clrMapOvr>
    <a:masterClrMapping/>
  </p:clrMapOvr>
  <p:transition/>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025" name="Rectangle 2"/>
          <p:cNvSpPr>
            <a:spLocks noGrp="1" noChangeArrowheads="1"/>
          </p:cNvSpPr>
          <p:nvPr>
            <p:ph type="title"/>
          </p:nvPr>
        </p:nvSpPr>
        <p:spPr>
          <a:xfrm>
            <a:off x="457200" y="457200"/>
            <a:ext cx="8229600" cy="668338"/>
          </a:xfrm>
        </p:spPr>
        <p:txBody>
          <a:bodyPr/>
          <a:lstStyle/>
          <a:p>
            <a:pPr eaLnBrk="1" hangingPunct="1"/>
            <a:r>
              <a:rPr lang="ru-RU" sz="3600">
                <a:latin typeface="Calibri" charset="0"/>
              </a:rPr>
              <a:t>Микоплазмоз</a:t>
            </a:r>
          </a:p>
        </p:txBody>
      </p:sp>
      <p:sp>
        <p:nvSpPr>
          <p:cNvPr id="129026" name="Rectangle 3"/>
          <p:cNvSpPr>
            <a:spLocks noGrp="1" noChangeArrowheads="1"/>
          </p:cNvSpPr>
          <p:nvPr>
            <p:ph sz="quarter" idx="1"/>
          </p:nvPr>
        </p:nvSpPr>
        <p:spPr>
          <a:xfrm>
            <a:off x="214313" y="1643063"/>
            <a:ext cx="8153400" cy="4495800"/>
          </a:xfrm>
        </p:spPr>
        <p:txBody>
          <a:bodyPr/>
          <a:lstStyle/>
          <a:p>
            <a:pPr eaLnBrk="1" hangingPunct="1">
              <a:lnSpc>
                <a:spcPct val="80000"/>
              </a:lnSpc>
            </a:pPr>
            <a:r>
              <a:rPr lang="en-US" sz="2600" dirty="0">
                <a:latin typeface="Tw Cen MT" charset="0"/>
              </a:rPr>
              <a:t>Mycoplasma </a:t>
            </a:r>
            <a:r>
              <a:rPr lang="en-US" sz="2600" dirty="0" err="1">
                <a:latin typeface="Tw Cen MT" charset="0"/>
              </a:rPr>
              <a:t>pneumoniae</a:t>
            </a:r>
            <a:endParaRPr lang="ru-RU" sz="2600" dirty="0">
              <a:latin typeface="Calibri" charset="0"/>
            </a:endParaRPr>
          </a:p>
          <a:p>
            <a:pPr eaLnBrk="1" hangingPunct="1">
              <a:lnSpc>
                <a:spcPct val="80000"/>
              </a:lnSpc>
            </a:pPr>
            <a:r>
              <a:rPr lang="ru-RU" sz="2600" dirty="0">
                <a:latin typeface="Calibri" charset="0"/>
              </a:rPr>
              <a:t>Около 5-10% всех ОРЗ </a:t>
            </a:r>
          </a:p>
          <a:p>
            <a:pPr eaLnBrk="1" hangingPunct="1">
              <a:lnSpc>
                <a:spcPct val="80000"/>
              </a:lnSpc>
              <a:buFont typeface="Wingdings" charset="0"/>
              <a:buNone/>
            </a:pPr>
            <a:r>
              <a:rPr lang="ru-RU" sz="2600" dirty="0">
                <a:latin typeface="Calibri" charset="0"/>
              </a:rPr>
              <a:t>   имеют </a:t>
            </a:r>
            <a:r>
              <a:rPr lang="ru-RU" sz="2600" dirty="0" err="1">
                <a:latin typeface="Calibri" charset="0"/>
              </a:rPr>
              <a:t>микоплазменную</a:t>
            </a:r>
            <a:r>
              <a:rPr lang="ru-RU" sz="2600" dirty="0">
                <a:latin typeface="Calibri" charset="0"/>
              </a:rPr>
              <a:t> </a:t>
            </a:r>
          </a:p>
          <a:p>
            <a:pPr eaLnBrk="1" hangingPunct="1">
              <a:lnSpc>
                <a:spcPct val="80000"/>
              </a:lnSpc>
              <a:buFont typeface="Wingdings" charset="0"/>
              <a:buNone/>
            </a:pPr>
            <a:r>
              <a:rPr lang="ru-RU" sz="2600" dirty="0">
                <a:latin typeface="Calibri" charset="0"/>
              </a:rPr>
              <a:t>   этиологию</a:t>
            </a:r>
          </a:p>
          <a:p>
            <a:pPr eaLnBrk="1" hangingPunct="1">
              <a:lnSpc>
                <a:spcPct val="80000"/>
              </a:lnSpc>
            </a:pPr>
            <a:r>
              <a:rPr lang="ru-RU" sz="2600" dirty="0">
                <a:latin typeface="Calibri" charset="0"/>
              </a:rPr>
              <a:t>Протекает с поражением ВДП и </a:t>
            </a:r>
          </a:p>
          <a:p>
            <a:pPr eaLnBrk="1" hangingPunct="1">
              <a:lnSpc>
                <a:spcPct val="80000"/>
              </a:lnSpc>
              <a:buFont typeface="Wingdings" charset="0"/>
              <a:buNone/>
            </a:pPr>
            <a:r>
              <a:rPr lang="ru-RU" sz="2600" dirty="0">
                <a:latin typeface="Calibri" charset="0"/>
              </a:rPr>
              <a:t>    легких</a:t>
            </a:r>
          </a:p>
          <a:p>
            <a:pPr eaLnBrk="1" hangingPunct="1">
              <a:lnSpc>
                <a:spcPct val="80000"/>
              </a:lnSpc>
            </a:pPr>
            <a:r>
              <a:rPr lang="ru-RU" sz="2600" dirty="0">
                <a:latin typeface="Calibri" charset="0"/>
              </a:rPr>
              <a:t>Поражаются нижние доли (чаще </a:t>
            </a:r>
          </a:p>
          <a:p>
            <a:pPr eaLnBrk="1" hangingPunct="1">
              <a:lnSpc>
                <a:spcPct val="80000"/>
              </a:lnSpc>
              <a:buFont typeface="Wingdings" charset="0"/>
              <a:buNone/>
            </a:pPr>
            <a:r>
              <a:rPr lang="ru-RU" sz="2600" dirty="0">
                <a:latin typeface="Calibri" charset="0"/>
              </a:rPr>
              <a:t>    правая)</a:t>
            </a:r>
          </a:p>
          <a:p>
            <a:pPr eaLnBrk="1" hangingPunct="1">
              <a:lnSpc>
                <a:spcPct val="80000"/>
              </a:lnSpc>
            </a:pPr>
            <a:r>
              <a:rPr lang="ru-RU" sz="2600" dirty="0">
                <a:latin typeface="Calibri" charset="0"/>
              </a:rPr>
              <a:t>На рентгенограмме – очаговые изменения</a:t>
            </a:r>
          </a:p>
          <a:p>
            <a:pPr eaLnBrk="1" hangingPunct="1">
              <a:lnSpc>
                <a:spcPct val="80000"/>
              </a:lnSpc>
            </a:pPr>
            <a:r>
              <a:rPr lang="ru-RU" sz="2600" dirty="0">
                <a:latin typeface="Calibri" charset="0"/>
              </a:rPr>
              <a:t>Диагностика  - ПЦР (ДНК) или РНИФ</a:t>
            </a:r>
            <a:r>
              <a:rPr lang="ru-RU" dirty="0">
                <a:latin typeface="Calibri" charset="0"/>
              </a:rPr>
              <a:t> (антиген) в образцах слизи из ротоглотки или мокроты, </a:t>
            </a:r>
            <a:r>
              <a:rPr lang="ru-RU" sz="2600" dirty="0">
                <a:latin typeface="Calibri" charset="0"/>
              </a:rPr>
              <a:t>ИФА, парные сыворотки (РПГА)</a:t>
            </a:r>
          </a:p>
          <a:p>
            <a:pPr eaLnBrk="1" hangingPunct="1">
              <a:lnSpc>
                <a:spcPct val="80000"/>
              </a:lnSpc>
            </a:pPr>
            <a:r>
              <a:rPr lang="ru-RU" sz="2600" dirty="0">
                <a:latin typeface="Calibri" charset="0"/>
              </a:rPr>
              <a:t>Лечение -  тетрациклины, </a:t>
            </a:r>
            <a:r>
              <a:rPr lang="ru-RU" sz="2600" dirty="0" err="1">
                <a:latin typeface="Calibri" charset="0"/>
              </a:rPr>
              <a:t>макролиды</a:t>
            </a:r>
            <a:r>
              <a:rPr lang="ru-RU" sz="2600" dirty="0">
                <a:latin typeface="Calibri" charset="0"/>
              </a:rPr>
              <a:t>, респираторные </a:t>
            </a:r>
            <a:r>
              <a:rPr lang="ru-RU" sz="2600" dirty="0" err="1">
                <a:latin typeface="Calibri" charset="0"/>
              </a:rPr>
              <a:t>фторхинолоны</a:t>
            </a:r>
            <a:endParaRPr lang="ru-RU" sz="2600" dirty="0">
              <a:latin typeface="Calibri" charset="0"/>
            </a:endParaRPr>
          </a:p>
        </p:txBody>
      </p:sp>
      <p:pic>
        <p:nvPicPr>
          <p:cNvPr id="129027" name="Picture 10" descr="loadBinary"/>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472113" y="1628775"/>
            <a:ext cx="3671887" cy="30591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29028" name="Picture 6" descr="aidsxray"/>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786438" y="1357313"/>
            <a:ext cx="3071812" cy="33321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2448244652"/>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21" name="Rectangle 2"/>
          <p:cNvSpPr>
            <a:spLocks noGrp="1" noChangeArrowheads="1"/>
          </p:cNvSpPr>
          <p:nvPr>
            <p:ph type="title"/>
          </p:nvPr>
        </p:nvSpPr>
        <p:spPr>
          <a:xfrm>
            <a:off x="323528" y="116632"/>
            <a:ext cx="8229600" cy="764704"/>
          </a:xfrm>
        </p:spPr>
        <p:txBody>
          <a:bodyPr/>
          <a:lstStyle/>
          <a:p>
            <a:pPr eaLnBrk="1" hangingPunct="1"/>
            <a:r>
              <a:rPr lang="ru-RU" dirty="0">
                <a:latin typeface="Calibri" charset="0"/>
              </a:rPr>
              <a:t>Хламидиоз</a:t>
            </a:r>
          </a:p>
        </p:txBody>
      </p:sp>
      <p:pic>
        <p:nvPicPr>
          <p:cNvPr id="133122" name="Picture 4" descr="хламидиоз - гомоненные уплотнения и расширение лев корня легк"/>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24000" y="1557338"/>
            <a:ext cx="7620000" cy="4876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33123" name="Rectangle 5"/>
          <p:cNvSpPr>
            <a:spLocks noChangeArrowheads="1"/>
          </p:cNvSpPr>
          <p:nvPr/>
        </p:nvSpPr>
        <p:spPr bwMode="auto">
          <a:xfrm>
            <a:off x="1476375" y="1557338"/>
            <a:ext cx="3959225" cy="5040312"/>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spAutoFit/>
          </a:bodyPr>
          <a:lstStyle/>
          <a:p>
            <a:endParaRPr lang="en-US"/>
          </a:p>
        </p:txBody>
      </p:sp>
      <p:sp>
        <p:nvSpPr>
          <p:cNvPr id="133124" name="Rectangle 3"/>
          <p:cNvSpPr>
            <a:spLocks noGrp="1" noChangeArrowheads="1"/>
          </p:cNvSpPr>
          <p:nvPr>
            <p:ph type="body" idx="1"/>
          </p:nvPr>
        </p:nvSpPr>
        <p:spPr>
          <a:xfrm>
            <a:off x="468313" y="981075"/>
            <a:ext cx="8229600" cy="4959350"/>
          </a:xfrm>
        </p:spPr>
        <p:txBody>
          <a:bodyPr/>
          <a:lstStyle/>
          <a:p>
            <a:pPr eaLnBrk="1" hangingPunct="1">
              <a:lnSpc>
                <a:spcPct val="80000"/>
              </a:lnSpc>
            </a:pPr>
            <a:r>
              <a:rPr lang="en-US" sz="2000" dirty="0" err="1">
                <a:latin typeface="Tw Cen MT" charset="0"/>
              </a:rPr>
              <a:t>Chlamidophila</a:t>
            </a:r>
            <a:r>
              <a:rPr lang="en-US" sz="2000" dirty="0">
                <a:latin typeface="Tw Cen MT" charset="0"/>
              </a:rPr>
              <a:t> </a:t>
            </a:r>
            <a:r>
              <a:rPr lang="en-US" sz="2000" dirty="0" err="1">
                <a:latin typeface="Tw Cen MT" charset="0"/>
              </a:rPr>
              <a:t>pneumoniae</a:t>
            </a:r>
            <a:r>
              <a:rPr lang="en-US" sz="2000" dirty="0">
                <a:latin typeface="Tw Cen MT" charset="0"/>
              </a:rPr>
              <a:t> (1-6% </a:t>
            </a:r>
            <a:r>
              <a:rPr lang="ru-RU" sz="2000" dirty="0">
                <a:latin typeface="Calibri" charset="0"/>
              </a:rPr>
              <a:t>всех </a:t>
            </a:r>
            <a:r>
              <a:rPr lang="ru-RU" sz="2000" dirty="0" err="1">
                <a:latin typeface="Calibri" charset="0"/>
              </a:rPr>
              <a:t>бактериологически</a:t>
            </a:r>
            <a:r>
              <a:rPr lang="ru-RU" sz="2000" dirty="0">
                <a:latin typeface="Calibri" charset="0"/>
              </a:rPr>
              <a:t> подтвержденных пневмоний)</a:t>
            </a:r>
            <a:endParaRPr lang="en-US" sz="2000" dirty="0">
              <a:latin typeface="Calibri" charset="0"/>
            </a:endParaRPr>
          </a:p>
          <a:p>
            <a:pPr eaLnBrk="1" hangingPunct="1">
              <a:lnSpc>
                <a:spcPct val="80000"/>
              </a:lnSpc>
            </a:pPr>
            <a:r>
              <a:rPr lang="ru-RU" sz="2000" dirty="0">
                <a:latin typeface="Calibri" charset="0"/>
              </a:rPr>
              <a:t>Антропоноз</a:t>
            </a:r>
          </a:p>
          <a:p>
            <a:pPr eaLnBrk="1" hangingPunct="1">
              <a:lnSpc>
                <a:spcPct val="80000"/>
              </a:lnSpc>
            </a:pPr>
            <a:r>
              <a:rPr lang="ru-RU" sz="2000" dirty="0">
                <a:latin typeface="Calibri" charset="0"/>
              </a:rPr>
              <a:t>Обследованию на хламидиоз </a:t>
            </a:r>
          </a:p>
          <a:p>
            <a:pPr eaLnBrk="1" hangingPunct="1">
              <a:lnSpc>
                <a:spcPct val="80000"/>
              </a:lnSpc>
              <a:buFont typeface="Wingdings" charset="0"/>
              <a:buNone/>
            </a:pPr>
            <a:r>
              <a:rPr lang="ru-RU" sz="2000" dirty="0">
                <a:latin typeface="Calibri" charset="0"/>
              </a:rPr>
              <a:t>     подлежат больные с астм.</a:t>
            </a:r>
          </a:p>
          <a:p>
            <a:pPr eaLnBrk="1" hangingPunct="1">
              <a:lnSpc>
                <a:spcPct val="80000"/>
              </a:lnSpc>
              <a:buFont typeface="Wingdings" charset="0"/>
              <a:buNone/>
            </a:pPr>
            <a:r>
              <a:rPr lang="ru-RU" sz="2000" dirty="0">
                <a:latin typeface="Calibri" charset="0"/>
              </a:rPr>
              <a:t>     бронхитом, </a:t>
            </a:r>
            <a:r>
              <a:rPr lang="ru-RU" sz="2000" dirty="0" err="1">
                <a:latin typeface="Calibri" charset="0"/>
              </a:rPr>
              <a:t>бр</a:t>
            </a:r>
            <a:r>
              <a:rPr lang="ru-RU" sz="2000" dirty="0">
                <a:latin typeface="Calibri" charset="0"/>
              </a:rPr>
              <a:t>. астмой, </a:t>
            </a:r>
          </a:p>
          <a:p>
            <a:pPr eaLnBrk="1" hangingPunct="1">
              <a:lnSpc>
                <a:spcPct val="80000"/>
              </a:lnSpc>
              <a:buFont typeface="Wingdings" charset="0"/>
              <a:buNone/>
            </a:pPr>
            <a:r>
              <a:rPr lang="ru-RU" sz="2000" dirty="0">
                <a:latin typeface="Calibri" charset="0"/>
              </a:rPr>
              <a:t>     пневмонией, </a:t>
            </a:r>
          </a:p>
          <a:p>
            <a:pPr eaLnBrk="1" hangingPunct="1">
              <a:lnSpc>
                <a:spcPct val="80000"/>
              </a:lnSpc>
              <a:buFont typeface="Wingdings" charset="0"/>
              <a:buNone/>
            </a:pPr>
            <a:r>
              <a:rPr lang="ru-RU" sz="2000" dirty="0">
                <a:latin typeface="Calibri" charset="0"/>
              </a:rPr>
              <a:t>     если нет связи ее с ОРВИ</a:t>
            </a:r>
          </a:p>
          <a:p>
            <a:pPr eaLnBrk="1" hangingPunct="1">
              <a:lnSpc>
                <a:spcPct val="80000"/>
              </a:lnSpc>
            </a:pPr>
            <a:r>
              <a:rPr lang="ru-RU" sz="2000" dirty="0">
                <a:latin typeface="Calibri" charset="0"/>
              </a:rPr>
              <a:t>На </a:t>
            </a:r>
            <a:r>
              <a:rPr lang="en-US" sz="2000" dirty="0" err="1">
                <a:latin typeface="Tw Cen MT" charset="0"/>
              </a:rPr>
              <a:t>Rg</a:t>
            </a:r>
            <a:r>
              <a:rPr lang="en-US" sz="2000" dirty="0">
                <a:latin typeface="Tw Cen MT" charset="0"/>
              </a:rPr>
              <a:t> – </a:t>
            </a:r>
            <a:r>
              <a:rPr lang="ru-RU" sz="2000" dirty="0">
                <a:latin typeface="Calibri" charset="0"/>
              </a:rPr>
              <a:t>гомогенные уплотнения </a:t>
            </a:r>
          </a:p>
          <a:p>
            <a:pPr eaLnBrk="1" hangingPunct="1">
              <a:lnSpc>
                <a:spcPct val="80000"/>
              </a:lnSpc>
              <a:buFont typeface="Wingdings" charset="0"/>
              <a:buNone/>
            </a:pPr>
            <a:r>
              <a:rPr lang="ru-RU" sz="2000" dirty="0">
                <a:latin typeface="Calibri" charset="0"/>
              </a:rPr>
              <a:t>    ткани левого легкого, </a:t>
            </a:r>
          </a:p>
          <a:p>
            <a:pPr eaLnBrk="1" hangingPunct="1">
              <a:lnSpc>
                <a:spcPct val="80000"/>
              </a:lnSpc>
              <a:buFont typeface="Wingdings" charset="0"/>
              <a:buNone/>
            </a:pPr>
            <a:r>
              <a:rPr lang="ru-RU" sz="2000" dirty="0">
                <a:latin typeface="Calibri" charset="0"/>
              </a:rPr>
              <a:t>    расширение корня легкого</a:t>
            </a:r>
          </a:p>
          <a:p>
            <a:pPr eaLnBrk="1" hangingPunct="1">
              <a:lnSpc>
                <a:spcPct val="80000"/>
              </a:lnSpc>
            </a:pPr>
            <a:r>
              <a:rPr lang="ru-RU" sz="2000" dirty="0">
                <a:latin typeface="Calibri" charset="0"/>
              </a:rPr>
              <a:t>Диагностика</a:t>
            </a:r>
            <a:r>
              <a:rPr lang="en-US" sz="2000" dirty="0">
                <a:latin typeface="Calibri" charset="0"/>
              </a:rPr>
              <a:t>: </a:t>
            </a:r>
            <a:r>
              <a:rPr lang="ru-RU" sz="2000" dirty="0">
                <a:latin typeface="Calibri" charset="0"/>
              </a:rPr>
              <a:t>РИФ, цитологический метод </a:t>
            </a:r>
          </a:p>
          <a:p>
            <a:pPr marL="0" indent="0" eaLnBrk="1" hangingPunct="1">
              <a:lnSpc>
                <a:spcPct val="80000"/>
              </a:lnSpc>
              <a:buNone/>
            </a:pPr>
            <a:r>
              <a:rPr lang="ru-RU" sz="2000" dirty="0">
                <a:latin typeface="Calibri" charset="0"/>
              </a:rPr>
              <a:t>(</a:t>
            </a:r>
            <a:r>
              <a:rPr lang="ru-RU" sz="2000" dirty="0" err="1">
                <a:latin typeface="Calibri" charset="0"/>
              </a:rPr>
              <a:t>Провацека-Хальберштедтера</a:t>
            </a:r>
            <a:r>
              <a:rPr lang="ru-RU" sz="2000" dirty="0">
                <a:latin typeface="Calibri" charset="0"/>
              </a:rPr>
              <a:t>) - мокрота, </a:t>
            </a:r>
          </a:p>
          <a:p>
            <a:pPr marL="0" indent="0" eaLnBrk="1" hangingPunct="1">
              <a:lnSpc>
                <a:spcPct val="80000"/>
              </a:lnSpc>
              <a:buNone/>
            </a:pPr>
            <a:r>
              <a:rPr lang="ru-RU" sz="2000" dirty="0">
                <a:latin typeface="Calibri" charset="0"/>
              </a:rPr>
              <a:t>мазки из ротоглотки,</a:t>
            </a:r>
          </a:p>
          <a:p>
            <a:pPr eaLnBrk="1" hangingPunct="1">
              <a:lnSpc>
                <a:spcPct val="80000"/>
              </a:lnSpc>
              <a:buFont typeface="Wingdings" charset="0"/>
              <a:buNone/>
            </a:pPr>
            <a:r>
              <a:rPr lang="ru-RU" sz="2000" dirty="0">
                <a:latin typeface="Calibri" charset="0"/>
              </a:rPr>
              <a:t>     ПЦР, ИФА, серологические исследования</a:t>
            </a:r>
          </a:p>
          <a:p>
            <a:pPr eaLnBrk="1" hangingPunct="1">
              <a:lnSpc>
                <a:spcPct val="80000"/>
              </a:lnSpc>
            </a:pPr>
            <a:r>
              <a:rPr lang="ru-RU" sz="2000" dirty="0">
                <a:latin typeface="Calibri" charset="0"/>
              </a:rPr>
              <a:t>Терапия: тетрациклины, </a:t>
            </a:r>
            <a:r>
              <a:rPr lang="ru-RU" sz="2000" dirty="0" err="1">
                <a:latin typeface="Calibri" charset="0"/>
              </a:rPr>
              <a:t>макролиды</a:t>
            </a:r>
            <a:r>
              <a:rPr lang="ru-RU" sz="2000" dirty="0">
                <a:latin typeface="Calibri" charset="0"/>
              </a:rPr>
              <a:t>, респираторные </a:t>
            </a:r>
            <a:r>
              <a:rPr lang="ru-RU" sz="2000" dirty="0" err="1">
                <a:latin typeface="Calibri" charset="0"/>
              </a:rPr>
              <a:t>фторхинолоны</a:t>
            </a:r>
            <a:endParaRPr lang="ru-RU" sz="2000" dirty="0">
              <a:latin typeface="Calibri" charset="0"/>
            </a:endParaRPr>
          </a:p>
        </p:txBody>
      </p:sp>
    </p:spTree>
    <p:extLst>
      <p:ext uri="{BB962C8B-B14F-4D97-AF65-F5344CB8AC3E}">
        <p14:creationId xmlns:p14="http://schemas.microsoft.com/office/powerpoint/2010/main" val="1074627831"/>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241" name="Rectangle 2"/>
          <p:cNvSpPr>
            <a:spLocks noGrp="1" noChangeArrowheads="1"/>
          </p:cNvSpPr>
          <p:nvPr>
            <p:ph type="title"/>
          </p:nvPr>
        </p:nvSpPr>
        <p:spPr>
          <a:xfrm>
            <a:off x="428625" y="0"/>
            <a:ext cx="8229600" cy="668338"/>
          </a:xfrm>
        </p:spPr>
        <p:txBody>
          <a:bodyPr/>
          <a:lstStyle/>
          <a:p>
            <a:pPr eaLnBrk="1" hangingPunct="1"/>
            <a:r>
              <a:rPr lang="ru-RU" sz="4000">
                <a:latin typeface="Calibri" charset="0"/>
              </a:rPr>
              <a:t>Легионеллез</a:t>
            </a:r>
          </a:p>
        </p:txBody>
      </p:sp>
      <p:sp>
        <p:nvSpPr>
          <p:cNvPr id="138242" name="Rectangle 3"/>
          <p:cNvSpPr>
            <a:spLocks noGrp="1" noChangeArrowheads="1"/>
          </p:cNvSpPr>
          <p:nvPr>
            <p:ph type="body" idx="1"/>
          </p:nvPr>
        </p:nvSpPr>
        <p:spPr>
          <a:xfrm>
            <a:off x="395536" y="2636912"/>
            <a:ext cx="8229600" cy="3886200"/>
          </a:xfrm>
        </p:spPr>
        <p:txBody>
          <a:bodyPr/>
          <a:lstStyle/>
          <a:p>
            <a:pPr eaLnBrk="1" hangingPunct="1">
              <a:lnSpc>
                <a:spcPct val="80000"/>
              </a:lnSpc>
            </a:pPr>
            <a:endParaRPr lang="ru-RU" sz="2000" dirty="0">
              <a:latin typeface="Calibri" charset="0"/>
            </a:endParaRPr>
          </a:p>
          <a:p>
            <a:pPr eaLnBrk="1" hangingPunct="1">
              <a:lnSpc>
                <a:spcPct val="80000"/>
              </a:lnSpc>
            </a:pPr>
            <a:endParaRPr lang="ru-RU" sz="2000" dirty="0">
              <a:latin typeface="Calibri" charset="0"/>
            </a:endParaRPr>
          </a:p>
          <a:p>
            <a:pPr eaLnBrk="1" hangingPunct="1">
              <a:lnSpc>
                <a:spcPct val="80000"/>
              </a:lnSpc>
            </a:pPr>
            <a:endParaRPr lang="ru-RU" sz="2000" dirty="0">
              <a:latin typeface="Calibri" charset="0"/>
            </a:endParaRPr>
          </a:p>
          <a:p>
            <a:pPr eaLnBrk="1" hangingPunct="1">
              <a:lnSpc>
                <a:spcPct val="80000"/>
              </a:lnSpc>
            </a:pPr>
            <a:endParaRPr lang="ru-RU" sz="2000" dirty="0">
              <a:latin typeface="Calibri" charset="0"/>
            </a:endParaRPr>
          </a:p>
          <a:p>
            <a:pPr eaLnBrk="1" hangingPunct="1">
              <a:lnSpc>
                <a:spcPct val="80000"/>
              </a:lnSpc>
            </a:pPr>
            <a:r>
              <a:rPr lang="ru-RU" sz="2000" dirty="0">
                <a:latin typeface="Calibri" charset="0"/>
              </a:rPr>
              <a:t>Несоответствие скудных </a:t>
            </a:r>
            <a:r>
              <a:rPr lang="ru-RU" sz="2000" dirty="0" err="1">
                <a:latin typeface="Calibri" charset="0"/>
              </a:rPr>
              <a:t>физикальных</a:t>
            </a:r>
            <a:r>
              <a:rPr lang="ru-RU" sz="2000" dirty="0">
                <a:latin typeface="Calibri" charset="0"/>
              </a:rPr>
              <a:t> данных и выраженных изменений в легких на рентгенограмме</a:t>
            </a:r>
          </a:p>
          <a:p>
            <a:pPr eaLnBrk="1" hangingPunct="1">
              <a:lnSpc>
                <a:spcPct val="80000"/>
              </a:lnSpc>
            </a:pPr>
            <a:r>
              <a:rPr lang="ru-RU" sz="2000" dirty="0">
                <a:latin typeface="Calibri" charset="0"/>
              </a:rPr>
              <a:t>Род </a:t>
            </a:r>
            <a:r>
              <a:rPr lang="en-US" sz="2000" dirty="0">
                <a:latin typeface="Tw Cen MT" charset="0"/>
              </a:rPr>
              <a:t>Legionella</a:t>
            </a:r>
            <a:endParaRPr lang="ru-RU" sz="2000" dirty="0">
              <a:latin typeface="Calibri" charset="0"/>
            </a:endParaRPr>
          </a:p>
          <a:p>
            <a:pPr eaLnBrk="1" hangingPunct="1">
              <a:lnSpc>
                <a:spcPct val="80000"/>
              </a:lnSpc>
            </a:pPr>
            <a:r>
              <a:rPr lang="ru-RU" sz="2000" dirty="0">
                <a:latin typeface="Calibri" charset="0"/>
              </a:rPr>
              <a:t>На </a:t>
            </a:r>
            <a:r>
              <a:rPr lang="en-US" sz="2000" dirty="0" err="1">
                <a:latin typeface="Tw Cen MT" charset="0"/>
              </a:rPr>
              <a:t>Rg</a:t>
            </a:r>
            <a:r>
              <a:rPr lang="en-US" sz="2000" dirty="0">
                <a:latin typeface="Tw Cen MT" charset="0"/>
              </a:rPr>
              <a:t> </a:t>
            </a:r>
            <a:r>
              <a:rPr lang="ru-RU" sz="2000" dirty="0">
                <a:latin typeface="Calibri" charset="0"/>
              </a:rPr>
              <a:t> - множественные округлые инфильтраты в обоих легких, склонные к слиянию</a:t>
            </a:r>
          </a:p>
          <a:p>
            <a:pPr eaLnBrk="1" hangingPunct="1">
              <a:lnSpc>
                <a:spcPct val="80000"/>
              </a:lnSpc>
            </a:pPr>
            <a:r>
              <a:rPr lang="ru-RU" sz="2000" dirty="0">
                <a:latin typeface="Calibri" charset="0"/>
              </a:rPr>
              <a:t>На </a:t>
            </a:r>
            <a:r>
              <a:rPr lang="en-US" sz="2000" dirty="0" err="1">
                <a:latin typeface="Tw Cen MT" charset="0"/>
              </a:rPr>
              <a:t>Rg</a:t>
            </a:r>
            <a:r>
              <a:rPr lang="en-US" sz="2000" dirty="0">
                <a:latin typeface="Tw Cen MT" charset="0"/>
              </a:rPr>
              <a:t> </a:t>
            </a:r>
            <a:r>
              <a:rPr lang="ru-RU" sz="2000" dirty="0">
                <a:latin typeface="Calibri" charset="0"/>
              </a:rPr>
              <a:t> - правосторонняя тотальная пневмония</a:t>
            </a:r>
          </a:p>
          <a:p>
            <a:pPr eaLnBrk="1" hangingPunct="1">
              <a:lnSpc>
                <a:spcPct val="80000"/>
              </a:lnSpc>
            </a:pPr>
            <a:r>
              <a:rPr lang="ru-RU" sz="2000" dirty="0">
                <a:latin typeface="Calibri" charset="0"/>
              </a:rPr>
              <a:t>Диагностика – обнаружение антигена в моче, бактериологическое исследование на </a:t>
            </a:r>
            <a:r>
              <a:rPr lang="ru-RU" sz="2000" dirty="0" err="1">
                <a:latin typeface="Calibri" charset="0"/>
              </a:rPr>
              <a:t>селект</a:t>
            </a:r>
            <a:r>
              <a:rPr lang="ru-RU" sz="2000" dirty="0">
                <a:latin typeface="Calibri" charset="0"/>
              </a:rPr>
              <a:t> средах</a:t>
            </a:r>
          </a:p>
          <a:p>
            <a:pPr eaLnBrk="1" hangingPunct="1">
              <a:lnSpc>
                <a:spcPct val="80000"/>
              </a:lnSpc>
            </a:pPr>
            <a:r>
              <a:rPr lang="ru-RU" sz="2000" dirty="0">
                <a:latin typeface="Calibri" charset="0"/>
              </a:rPr>
              <a:t>Лечение: </a:t>
            </a:r>
            <a:r>
              <a:rPr lang="ru-RU" sz="2000" dirty="0" err="1">
                <a:latin typeface="Calibri" charset="0"/>
              </a:rPr>
              <a:t>макролиды</a:t>
            </a:r>
            <a:r>
              <a:rPr lang="ru-RU" sz="2000" dirty="0">
                <a:latin typeface="Calibri" charset="0"/>
              </a:rPr>
              <a:t>, тетрациклины, респираторные </a:t>
            </a:r>
            <a:r>
              <a:rPr lang="ru-RU" sz="2000" dirty="0" err="1">
                <a:latin typeface="Calibri" charset="0"/>
              </a:rPr>
              <a:t>фторхинолоны</a:t>
            </a:r>
            <a:endParaRPr lang="ru-RU" sz="2000" dirty="0">
              <a:latin typeface="Calibri" charset="0"/>
            </a:endParaRPr>
          </a:p>
        </p:txBody>
      </p:sp>
      <p:pic>
        <p:nvPicPr>
          <p:cNvPr id="13824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716016" y="836713"/>
            <a:ext cx="3600400" cy="28803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3824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33736" y="764704"/>
            <a:ext cx="3794248" cy="295232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878819637"/>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073" name="Rectangle 2"/>
          <p:cNvSpPr>
            <a:spLocks noGrp="1" noChangeArrowheads="1"/>
          </p:cNvSpPr>
          <p:nvPr>
            <p:ph type="title"/>
          </p:nvPr>
        </p:nvSpPr>
        <p:spPr>
          <a:xfrm>
            <a:off x="395288" y="260350"/>
            <a:ext cx="8229600" cy="865188"/>
          </a:xfrm>
        </p:spPr>
        <p:txBody>
          <a:bodyPr/>
          <a:lstStyle/>
          <a:p>
            <a:pPr eaLnBrk="1" hangingPunct="1"/>
            <a:r>
              <a:rPr lang="ru-RU">
                <a:solidFill>
                  <a:srgbClr val="A50021"/>
                </a:solidFill>
                <a:latin typeface="Calibri" charset="0"/>
              </a:rPr>
              <a:t>Орнитоз</a:t>
            </a:r>
          </a:p>
        </p:txBody>
      </p:sp>
      <p:sp>
        <p:nvSpPr>
          <p:cNvPr id="131074" name="Rectangle 3"/>
          <p:cNvSpPr>
            <a:spLocks noGrp="1" noChangeArrowheads="1"/>
          </p:cNvSpPr>
          <p:nvPr>
            <p:ph type="body" idx="1"/>
          </p:nvPr>
        </p:nvSpPr>
        <p:spPr>
          <a:xfrm>
            <a:off x="15875" y="1700213"/>
            <a:ext cx="8229600" cy="4968875"/>
          </a:xfrm>
        </p:spPr>
        <p:txBody>
          <a:bodyPr/>
          <a:lstStyle/>
          <a:p>
            <a:pPr eaLnBrk="1" hangingPunct="1">
              <a:lnSpc>
                <a:spcPct val="80000"/>
              </a:lnSpc>
            </a:pPr>
            <a:r>
              <a:rPr lang="en-US" sz="2000" dirty="0" err="1">
                <a:latin typeface="Tw Cen MT" charset="0"/>
              </a:rPr>
              <a:t>Chlamidia</a:t>
            </a:r>
            <a:r>
              <a:rPr lang="en-US" sz="2000" dirty="0">
                <a:latin typeface="Tw Cen MT" charset="0"/>
              </a:rPr>
              <a:t> </a:t>
            </a:r>
            <a:r>
              <a:rPr lang="en-US" sz="2000" dirty="0" err="1">
                <a:latin typeface="Tw Cen MT" charset="0"/>
              </a:rPr>
              <a:t>psittaci</a:t>
            </a:r>
            <a:endParaRPr lang="ru-RU" sz="2000" dirty="0">
              <a:latin typeface="Calibri" charset="0"/>
            </a:endParaRPr>
          </a:p>
          <a:p>
            <a:pPr eaLnBrk="1" hangingPunct="1">
              <a:lnSpc>
                <a:spcPct val="80000"/>
              </a:lnSpc>
            </a:pPr>
            <a:r>
              <a:rPr lang="ru-RU" sz="2000" dirty="0">
                <a:latin typeface="Calibri" charset="0"/>
              </a:rPr>
              <a:t>Зооноз </a:t>
            </a:r>
          </a:p>
          <a:p>
            <a:pPr eaLnBrk="1" hangingPunct="1">
              <a:lnSpc>
                <a:spcPct val="80000"/>
              </a:lnSpc>
            </a:pPr>
            <a:r>
              <a:rPr lang="ru-RU" sz="2000" dirty="0">
                <a:latin typeface="Calibri" charset="0"/>
              </a:rPr>
              <a:t>Резервуар инфекции и источник </a:t>
            </a:r>
          </a:p>
          <a:p>
            <a:pPr eaLnBrk="1" hangingPunct="1">
              <a:lnSpc>
                <a:spcPct val="80000"/>
              </a:lnSpc>
              <a:buFont typeface="Wingdings" charset="0"/>
              <a:buNone/>
            </a:pPr>
            <a:r>
              <a:rPr lang="ru-RU" sz="2000" dirty="0">
                <a:latin typeface="Calibri" charset="0"/>
              </a:rPr>
              <a:t>     домашние и дикие птицы</a:t>
            </a:r>
          </a:p>
          <a:p>
            <a:pPr eaLnBrk="1" hangingPunct="1">
              <a:lnSpc>
                <a:spcPct val="80000"/>
              </a:lnSpc>
              <a:buFont typeface="Wingdings" charset="0"/>
              <a:buNone/>
            </a:pPr>
            <a:endParaRPr lang="ru-RU" sz="2000" dirty="0">
              <a:latin typeface="Calibri" charset="0"/>
            </a:endParaRPr>
          </a:p>
          <a:p>
            <a:pPr eaLnBrk="1" hangingPunct="1">
              <a:lnSpc>
                <a:spcPct val="80000"/>
              </a:lnSpc>
            </a:pPr>
            <a:r>
              <a:rPr lang="ru-RU" sz="2000" dirty="0">
                <a:latin typeface="Calibri" charset="0"/>
              </a:rPr>
              <a:t>10-20% всех острых пневмоний</a:t>
            </a:r>
          </a:p>
          <a:p>
            <a:pPr eaLnBrk="1" hangingPunct="1">
              <a:lnSpc>
                <a:spcPct val="80000"/>
              </a:lnSpc>
              <a:buFont typeface="Wingdings" charset="0"/>
              <a:buNone/>
            </a:pPr>
            <a:r>
              <a:rPr lang="ru-RU" sz="2000" dirty="0">
                <a:latin typeface="Calibri" charset="0"/>
              </a:rPr>
              <a:t>      имеют </a:t>
            </a:r>
            <a:r>
              <a:rPr lang="ru-RU" sz="2000" dirty="0" err="1">
                <a:latin typeface="Calibri" charset="0"/>
              </a:rPr>
              <a:t>орнитозную</a:t>
            </a:r>
            <a:r>
              <a:rPr lang="ru-RU" sz="2000" dirty="0">
                <a:latin typeface="Calibri" charset="0"/>
              </a:rPr>
              <a:t> этиологию</a:t>
            </a:r>
          </a:p>
          <a:p>
            <a:pPr eaLnBrk="1" hangingPunct="1">
              <a:lnSpc>
                <a:spcPct val="80000"/>
              </a:lnSpc>
            </a:pPr>
            <a:r>
              <a:rPr lang="ru-RU" sz="2000" dirty="0">
                <a:latin typeface="Calibri" charset="0"/>
              </a:rPr>
              <a:t>Диагностика – </a:t>
            </a:r>
            <a:r>
              <a:rPr lang="ru-RU" sz="2000" dirty="0" err="1">
                <a:latin typeface="Calibri" charset="0"/>
              </a:rPr>
              <a:t>бактериол</a:t>
            </a:r>
            <a:r>
              <a:rPr lang="ru-RU" sz="2000" dirty="0">
                <a:latin typeface="Calibri" charset="0"/>
              </a:rPr>
              <a:t>. метод,</a:t>
            </a:r>
          </a:p>
          <a:p>
            <a:pPr eaLnBrk="1" hangingPunct="1">
              <a:lnSpc>
                <a:spcPct val="80000"/>
              </a:lnSpc>
              <a:buFont typeface="Wingdings" charset="0"/>
              <a:buNone/>
            </a:pPr>
            <a:r>
              <a:rPr lang="ru-RU" sz="2000" dirty="0">
                <a:latin typeface="Calibri" charset="0"/>
              </a:rPr>
              <a:t>      серологические методы</a:t>
            </a:r>
          </a:p>
          <a:p>
            <a:pPr eaLnBrk="1" hangingPunct="1">
              <a:lnSpc>
                <a:spcPct val="80000"/>
              </a:lnSpc>
            </a:pPr>
            <a:r>
              <a:rPr lang="ru-RU" sz="2000" dirty="0">
                <a:latin typeface="Calibri" charset="0"/>
              </a:rPr>
              <a:t>Терапия:</a:t>
            </a:r>
          </a:p>
          <a:p>
            <a:pPr eaLnBrk="1" hangingPunct="1">
              <a:lnSpc>
                <a:spcPct val="80000"/>
              </a:lnSpc>
              <a:buFont typeface="Wingdings" charset="0"/>
              <a:buNone/>
            </a:pPr>
            <a:r>
              <a:rPr lang="ru-RU" sz="2000" dirty="0">
                <a:latin typeface="Calibri" charset="0"/>
              </a:rPr>
              <a:t>      </a:t>
            </a:r>
            <a:r>
              <a:rPr lang="ru-RU" sz="2000" dirty="0" err="1">
                <a:latin typeface="Calibri" charset="0"/>
              </a:rPr>
              <a:t>макролиды</a:t>
            </a:r>
            <a:r>
              <a:rPr lang="ru-RU" sz="2000" dirty="0">
                <a:latin typeface="Calibri" charset="0"/>
              </a:rPr>
              <a:t>, респираторные </a:t>
            </a:r>
          </a:p>
          <a:p>
            <a:pPr eaLnBrk="1" hangingPunct="1">
              <a:lnSpc>
                <a:spcPct val="80000"/>
              </a:lnSpc>
              <a:buFont typeface="Wingdings" charset="0"/>
              <a:buNone/>
            </a:pPr>
            <a:r>
              <a:rPr lang="ru-RU" sz="2000" dirty="0">
                <a:latin typeface="Calibri" charset="0"/>
              </a:rPr>
              <a:t>      </a:t>
            </a:r>
            <a:r>
              <a:rPr lang="ru-RU" sz="2000" dirty="0" err="1">
                <a:latin typeface="Calibri" charset="0"/>
              </a:rPr>
              <a:t>фторхинолоны</a:t>
            </a:r>
            <a:r>
              <a:rPr lang="ru-RU" sz="2000" dirty="0">
                <a:latin typeface="Calibri" charset="0"/>
              </a:rPr>
              <a:t>, тетрациклины</a:t>
            </a:r>
          </a:p>
          <a:p>
            <a:pPr eaLnBrk="1" hangingPunct="1">
              <a:lnSpc>
                <a:spcPct val="80000"/>
              </a:lnSpc>
              <a:buFont typeface="Wingdings" charset="0"/>
              <a:buNone/>
            </a:pPr>
            <a:endParaRPr lang="ru-RU" sz="2000" dirty="0">
              <a:latin typeface="Calibri" charset="0"/>
            </a:endParaRPr>
          </a:p>
          <a:p>
            <a:pPr eaLnBrk="1" hangingPunct="1">
              <a:lnSpc>
                <a:spcPct val="80000"/>
              </a:lnSpc>
            </a:pPr>
            <a:r>
              <a:rPr lang="ru-RU" sz="2000" dirty="0">
                <a:latin typeface="Calibri" charset="0"/>
              </a:rPr>
              <a:t>На </a:t>
            </a:r>
            <a:r>
              <a:rPr lang="en-US" sz="2000" dirty="0" err="1">
                <a:latin typeface="Tw Cen MT" charset="0"/>
              </a:rPr>
              <a:t>Rg</a:t>
            </a:r>
            <a:r>
              <a:rPr lang="en-US" sz="2000" dirty="0">
                <a:latin typeface="Tw Cen MT" charset="0"/>
              </a:rPr>
              <a:t> - </a:t>
            </a:r>
            <a:r>
              <a:rPr lang="ru-RU" sz="2000" dirty="0">
                <a:latin typeface="Calibri" charset="0"/>
              </a:rPr>
              <a:t>двухстороннее </a:t>
            </a:r>
            <a:r>
              <a:rPr lang="ru-RU" sz="2000" dirty="0" err="1">
                <a:latin typeface="Calibri" charset="0"/>
              </a:rPr>
              <a:t>затемне</a:t>
            </a:r>
            <a:r>
              <a:rPr lang="ru-RU" sz="2000" dirty="0">
                <a:latin typeface="Calibri" charset="0"/>
              </a:rPr>
              <a:t>-</a:t>
            </a:r>
          </a:p>
          <a:p>
            <a:pPr eaLnBrk="1" hangingPunct="1">
              <a:lnSpc>
                <a:spcPct val="80000"/>
              </a:lnSpc>
              <a:buFont typeface="Wingdings" charset="0"/>
              <a:buNone/>
            </a:pPr>
            <a:r>
              <a:rPr lang="ru-RU" sz="2000" dirty="0">
                <a:latin typeface="Calibri" charset="0"/>
              </a:rPr>
              <a:t>    </a:t>
            </a:r>
            <a:r>
              <a:rPr lang="ru-RU" sz="2000" dirty="0" err="1">
                <a:latin typeface="Calibri" charset="0"/>
              </a:rPr>
              <a:t>ние</a:t>
            </a:r>
            <a:r>
              <a:rPr lang="ru-RU" sz="2000" dirty="0">
                <a:latin typeface="Calibri" charset="0"/>
              </a:rPr>
              <a:t> в средних долях</a:t>
            </a:r>
          </a:p>
          <a:p>
            <a:pPr eaLnBrk="1" hangingPunct="1">
              <a:lnSpc>
                <a:spcPct val="80000"/>
              </a:lnSpc>
              <a:buFont typeface="Wingdings" charset="0"/>
              <a:buNone/>
            </a:pPr>
            <a:endParaRPr lang="ru-RU" sz="2000" dirty="0">
              <a:latin typeface="Calibri" charset="0"/>
            </a:endParaRPr>
          </a:p>
        </p:txBody>
      </p:sp>
      <p:pic>
        <p:nvPicPr>
          <p:cNvPr id="131075" name="Picture 4" descr="орнитоз сред доля с двух сторон"/>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427538" y="2276475"/>
            <a:ext cx="4716462" cy="36385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2939350154"/>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289" name="Заголовок 1"/>
          <p:cNvSpPr>
            <a:spLocks noGrp="1"/>
          </p:cNvSpPr>
          <p:nvPr>
            <p:ph type="title"/>
          </p:nvPr>
        </p:nvSpPr>
        <p:spPr>
          <a:xfrm>
            <a:off x="323528" y="0"/>
            <a:ext cx="8568952" cy="1395264"/>
          </a:xfrm>
          <a:solidFill>
            <a:schemeClr val="bg1"/>
          </a:solidFill>
        </p:spPr>
        <p:txBody>
          <a:bodyPr/>
          <a:lstStyle/>
          <a:p>
            <a:pPr algn="ctr"/>
            <a:r>
              <a:rPr lang="ru-RU" dirty="0">
                <a:latin typeface="Calibri" charset="0"/>
              </a:rPr>
              <a:t>Методы лабораторной диагностики ОРВИ</a:t>
            </a:r>
          </a:p>
        </p:txBody>
      </p:sp>
      <p:sp>
        <p:nvSpPr>
          <p:cNvPr id="140290" name="Содержимое 2"/>
          <p:cNvSpPr>
            <a:spLocks noGrp="1"/>
          </p:cNvSpPr>
          <p:nvPr>
            <p:ph idx="1"/>
          </p:nvPr>
        </p:nvSpPr>
        <p:spPr>
          <a:xfrm>
            <a:off x="251521" y="1340768"/>
            <a:ext cx="8640959" cy="4376737"/>
          </a:xfrm>
        </p:spPr>
        <p:txBody>
          <a:bodyPr/>
          <a:lstStyle/>
          <a:p>
            <a:r>
              <a:rPr lang="ru-RU" sz="2400" dirty="0">
                <a:solidFill>
                  <a:srgbClr val="0000FF"/>
                </a:solidFill>
                <a:latin typeface="Calibri" charset="0"/>
              </a:rPr>
              <a:t>ПЦР</a:t>
            </a:r>
          </a:p>
          <a:p>
            <a:endParaRPr lang="ru-RU" sz="2400" dirty="0">
              <a:solidFill>
                <a:srgbClr val="0000FF"/>
              </a:solidFill>
              <a:latin typeface="Calibri" charset="0"/>
            </a:endParaRPr>
          </a:p>
          <a:p>
            <a:r>
              <a:rPr lang="ru-RU" sz="2400" dirty="0">
                <a:solidFill>
                  <a:srgbClr val="0000FF"/>
                </a:solidFill>
                <a:latin typeface="Calibri" charset="0"/>
              </a:rPr>
              <a:t>Комбинированные тесты, основанные на ПЦР – 12 респираторных вирусов одновременно </a:t>
            </a:r>
            <a:r>
              <a:rPr lang="en-US" sz="2400" dirty="0" err="1">
                <a:solidFill>
                  <a:srgbClr val="0000FF"/>
                </a:solidFill>
                <a:latin typeface="Tw Cen MT" charset="0"/>
              </a:rPr>
              <a:t>xTAG</a:t>
            </a:r>
            <a:r>
              <a:rPr lang="en-US" sz="2400" dirty="0">
                <a:solidFill>
                  <a:srgbClr val="0000FF"/>
                </a:solidFill>
                <a:latin typeface="Tw Cen MT" charset="0"/>
              </a:rPr>
              <a:t>™ </a:t>
            </a:r>
            <a:r>
              <a:rPr lang="en-US" sz="2400" dirty="0">
                <a:solidFill>
                  <a:srgbClr val="0000FF"/>
                </a:solidFill>
                <a:latin typeface="Calibri" charset="0"/>
              </a:rPr>
              <a:t>Respiratory Viral Panel </a:t>
            </a:r>
            <a:r>
              <a:rPr lang="ru-RU" sz="2400" dirty="0">
                <a:solidFill>
                  <a:srgbClr val="0000FF"/>
                </a:solidFill>
                <a:latin typeface="Calibri" charset="0"/>
              </a:rPr>
              <a:t>или «ОРВИ-</a:t>
            </a:r>
            <a:r>
              <a:rPr lang="ru-RU" sz="2400" dirty="0" err="1">
                <a:solidFill>
                  <a:srgbClr val="0000FF"/>
                </a:solidFill>
                <a:latin typeface="Calibri" charset="0"/>
              </a:rPr>
              <a:t>скрин</a:t>
            </a:r>
            <a:r>
              <a:rPr lang="ru-RU" sz="2400" dirty="0">
                <a:solidFill>
                  <a:srgbClr val="0000FF"/>
                </a:solidFill>
                <a:latin typeface="Calibri" charset="0"/>
              </a:rPr>
              <a:t>»</a:t>
            </a:r>
            <a:r>
              <a:rPr lang="en-US" sz="2400" dirty="0">
                <a:solidFill>
                  <a:srgbClr val="0000FF"/>
                </a:solidFill>
                <a:latin typeface="Calibri" charset="0"/>
              </a:rPr>
              <a:t>*</a:t>
            </a:r>
            <a:endParaRPr lang="ru-RU" sz="2400" dirty="0">
              <a:solidFill>
                <a:srgbClr val="0000FF"/>
              </a:solidFill>
              <a:latin typeface="Calibri" charset="0"/>
            </a:endParaRPr>
          </a:p>
          <a:p>
            <a:endParaRPr lang="ru-RU" sz="2400" dirty="0">
              <a:solidFill>
                <a:srgbClr val="0000FF"/>
              </a:solidFill>
              <a:latin typeface="Calibri" charset="0"/>
            </a:endParaRPr>
          </a:p>
          <a:p>
            <a:r>
              <a:rPr lang="ru-RU" sz="2400" dirty="0">
                <a:solidFill>
                  <a:srgbClr val="0000FF"/>
                </a:solidFill>
                <a:latin typeface="Calibri" charset="0"/>
              </a:rPr>
              <a:t>Экспресс-тесты  (</a:t>
            </a:r>
            <a:r>
              <a:rPr lang="ru-RU" sz="2400" dirty="0" err="1">
                <a:solidFill>
                  <a:srgbClr val="0000FF"/>
                </a:solidFill>
                <a:latin typeface="Calibri" charset="0"/>
              </a:rPr>
              <a:t>иммунохроматографические</a:t>
            </a:r>
            <a:r>
              <a:rPr lang="ru-RU" sz="2400" dirty="0">
                <a:solidFill>
                  <a:srgbClr val="0000FF"/>
                </a:solidFill>
                <a:latin typeface="Calibri" charset="0"/>
              </a:rPr>
              <a:t>) – типирование грипп А/В или грипп</a:t>
            </a:r>
            <a:endParaRPr lang="en-US" sz="2400" dirty="0">
              <a:solidFill>
                <a:srgbClr val="0000FF"/>
              </a:solidFill>
              <a:latin typeface="Calibri" charset="0"/>
            </a:endParaRPr>
          </a:p>
          <a:p>
            <a:endParaRPr lang="ru-RU" sz="2400" dirty="0">
              <a:solidFill>
                <a:srgbClr val="0000FF"/>
              </a:solidFill>
              <a:latin typeface="Calibri" charset="0"/>
            </a:endParaRPr>
          </a:p>
          <a:p>
            <a:r>
              <a:rPr lang="ru-RU" sz="1800" dirty="0">
                <a:solidFill>
                  <a:srgbClr val="03495C"/>
                </a:solidFill>
                <a:ea typeface="ＭＳ Ｐゴシック" charset="-128"/>
              </a:rPr>
              <a:t>Вирусологический</a:t>
            </a:r>
          </a:p>
          <a:p>
            <a:r>
              <a:rPr lang="ru-RU" sz="1800" dirty="0">
                <a:solidFill>
                  <a:srgbClr val="03495C"/>
                </a:solidFill>
                <a:ea typeface="ＭＳ Ｐゴシック" charset="-128"/>
              </a:rPr>
              <a:t>Метод </a:t>
            </a:r>
            <a:r>
              <a:rPr lang="ru-RU" sz="1800" dirty="0" err="1">
                <a:solidFill>
                  <a:srgbClr val="03495C"/>
                </a:solidFill>
                <a:ea typeface="ＭＳ Ｐゴシック" charset="-128"/>
              </a:rPr>
              <a:t>иммунофлюоресценции</a:t>
            </a:r>
            <a:r>
              <a:rPr lang="ru-RU" sz="1800" dirty="0">
                <a:solidFill>
                  <a:srgbClr val="03495C"/>
                </a:solidFill>
                <a:ea typeface="ＭＳ Ｐゴシック" charset="-128"/>
              </a:rPr>
              <a:t> (обнаружение антигенов)</a:t>
            </a:r>
            <a:endParaRPr lang="en-US" sz="1800" dirty="0">
              <a:solidFill>
                <a:srgbClr val="03495C"/>
              </a:solidFill>
              <a:ea typeface="ＭＳ Ｐゴシック" charset="-128"/>
            </a:endParaRPr>
          </a:p>
          <a:p>
            <a:pPr marL="0" indent="0">
              <a:buNone/>
            </a:pPr>
            <a:endParaRPr lang="ru-RU" sz="1800" dirty="0">
              <a:solidFill>
                <a:srgbClr val="03495C"/>
              </a:solidFill>
              <a:ea typeface="ＭＳ Ｐゴシック" charset="-128"/>
            </a:endParaRPr>
          </a:p>
          <a:p>
            <a:pPr marL="0" indent="0">
              <a:buNone/>
            </a:pPr>
            <a:r>
              <a:rPr lang="en-US" sz="1400" dirty="0">
                <a:latin typeface="Calibri" charset="0"/>
              </a:rPr>
              <a:t>*</a:t>
            </a:r>
            <a:r>
              <a:rPr lang="ru-RU" sz="1400" dirty="0" err="1">
                <a:latin typeface="Calibri" charset="0"/>
              </a:rPr>
              <a:t>xTAG</a:t>
            </a:r>
            <a:r>
              <a:rPr lang="ru-RU" sz="1400" dirty="0">
                <a:latin typeface="Calibri" charset="0"/>
              </a:rPr>
              <a:t> </a:t>
            </a:r>
            <a:r>
              <a:rPr lang="ru-RU" sz="1400" dirty="0" err="1">
                <a:latin typeface="Calibri" charset="0"/>
              </a:rPr>
              <a:t>Respiratory</a:t>
            </a:r>
            <a:r>
              <a:rPr lang="ru-RU" sz="1400" dirty="0">
                <a:latin typeface="Calibri" charset="0"/>
              </a:rPr>
              <a:t> </a:t>
            </a:r>
            <a:r>
              <a:rPr lang="ru-RU" sz="1400" dirty="0" err="1">
                <a:latin typeface="Calibri" charset="0"/>
              </a:rPr>
              <a:t>Viral</a:t>
            </a:r>
            <a:r>
              <a:rPr lang="ru-RU" sz="1400" dirty="0">
                <a:latin typeface="Calibri" charset="0"/>
              </a:rPr>
              <a:t> </a:t>
            </a:r>
            <a:r>
              <a:rPr lang="ru-RU" sz="1400" dirty="0" err="1">
                <a:latin typeface="Calibri" charset="0"/>
              </a:rPr>
              <a:t>Panel</a:t>
            </a:r>
            <a:r>
              <a:rPr lang="ru-RU" sz="1400" dirty="0">
                <a:latin typeface="Calibri" charset="0"/>
              </a:rPr>
              <a:t> и «ОРВИ-</a:t>
            </a:r>
            <a:r>
              <a:rPr lang="ru-RU" sz="1400" dirty="0" err="1">
                <a:latin typeface="Calibri" charset="0"/>
              </a:rPr>
              <a:t>скрин</a:t>
            </a:r>
            <a:r>
              <a:rPr lang="ru-RU" sz="1400" dirty="0">
                <a:latin typeface="Calibri" charset="0"/>
              </a:rPr>
              <a:t>» позволяют  определить присутствие вируса гриппа типа А подтипов H1 и H3, человеческого </a:t>
            </a:r>
            <a:r>
              <a:rPr lang="ru-RU" sz="1400" dirty="0" err="1">
                <a:latin typeface="Calibri" charset="0"/>
              </a:rPr>
              <a:t>метапневмовируса</a:t>
            </a:r>
            <a:r>
              <a:rPr lang="ru-RU" sz="1400" dirty="0">
                <a:latin typeface="Calibri" charset="0"/>
              </a:rPr>
              <a:t>, вируса гриппа типа В, респираторно – синцитиального вируса серотипов А и В, вирусов </a:t>
            </a:r>
            <a:r>
              <a:rPr lang="ru-RU" sz="1400" dirty="0" err="1">
                <a:latin typeface="Calibri" charset="0"/>
              </a:rPr>
              <a:t>парагриппа</a:t>
            </a:r>
            <a:r>
              <a:rPr lang="ru-RU" sz="1400" dirty="0">
                <a:latin typeface="Calibri" charset="0"/>
              </a:rPr>
              <a:t> 1, 2, 3 типов, </a:t>
            </a:r>
            <a:r>
              <a:rPr lang="ru-RU" sz="1400" dirty="0" err="1">
                <a:latin typeface="Calibri" charset="0"/>
              </a:rPr>
              <a:t>риновируса</a:t>
            </a:r>
            <a:r>
              <a:rPr lang="ru-RU" sz="1400" dirty="0">
                <a:latin typeface="Calibri" charset="0"/>
              </a:rPr>
              <a:t>, аденовируса.</a:t>
            </a:r>
          </a:p>
          <a:p>
            <a:endParaRPr lang="ru-RU" sz="1400" dirty="0">
              <a:latin typeface="Calibri" charset="0"/>
            </a:endParaRPr>
          </a:p>
          <a:p>
            <a:endParaRPr lang="ru-RU" sz="1400" dirty="0">
              <a:latin typeface="Calibri" charset="0"/>
            </a:endParaRPr>
          </a:p>
          <a:p>
            <a:endParaRPr lang="ru-RU" sz="1400" dirty="0">
              <a:latin typeface="Calibri" charset="0"/>
            </a:endParaRPr>
          </a:p>
          <a:p>
            <a:endParaRPr lang="ru-RU" sz="2400" dirty="0">
              <a:latin typeface="Calibri" charset="0"/>
            </a:endParaRPr>
          </a:p>
        </p:txBody>
      </p:sp>
    </p:spTree>
    <p:extLst>
      <p:ext uri="{BB962C8B-B14F-4D97-AF65-F5344CB8AC3E}">
        <p14:creationId xmlns:p14="http://schemas.microsoft.com/office/powerpoint/2010/main" val="4148536076"/>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0066" name="Rectangle 2"/>
          <p:cNvSpPr>
            <a:spLocks noChangeArrowheads="1"/>
          </p:cNvSpPr>
          <p:nvPr/>
        </p:nvSpPr>
        <p:spPr bwMode="auto">
          <a:xfrm>
            <a:off x="0" y="152400"/>
            <a:ext cx="9144000" cy="914400"/>
          </a:xfrm>
          <a:prstGeom prst="rect">
            <a:avLst/>
          </a:prstGeom>
          <a:solidFill>
            <a:schemeClr val="bg1"/>
          </a:solidFill>
          <a:ln w="9525">
            <a:noFill/>
            <a:miter lim="800000"/>
            <a:headEnd/>
            <a:tailEnd/>
          </a:ln>
          <a:effectLst/>
        </p:spPr>
        <p:txBody>
          <a:bodyPr anchor="ctr"/>
          <a:lstStyle/>
          <a:p>
            <a:pPr algn="ctr">
              <a:lnSpc>
                <a:spcPct val="75000"/>
              </a:lnSpc>
            </a:pPr>
            <a:r>
              <a:rPr lang="ru-RU" sz="2400" b="1" dirty="0" err="1">
                <a:solidFill>
                  <a:srgbClr val="000066"/>
                </a:solidFill>
                <a:effectLst>
                  <a:outerShdw blurRad="38100" dist="38100" dir="2700000" algn="tl">
                    <a:srgbClr val="C0C0C0"/>
                  </a:outerShdw>
                </a:effectLst>
              </a:rPr>
              <a:t>Иммунохромотографический</a:t>
            </a:r>
            <a:r>
              <a:rPr lang="ru-RU" sz="2400" b="1" dirty="0">
                <a:solidFill>
                  <a:srgbClr val="000066"/>
                </a:solidFill>
                <a:effectLst>
                  <a:outerShdw blurRad="38100" dist="38100" dir="2700000" algn="tl">
                    <a:srgbClr val="C0C0C0"/>
                  </a:outerShdw>
                </a:effectLst>
              </a:rPr>
              <a:t> метод  </a:t>
            </a:r>
          </a:p>
          <a:p>
            <a:pPr algn="ctr">
              <a:lnSpc>
                <a:spcPct val="75000"/>
              </a:lnSpc>
            </a:pPr>
            <a:r>
              <a:rPr lang="ru-RU" sz="2400" b="1" dirty="0">
                <a:solidFill>
                  <a:srgbClr val="000066"/>
                </a:solidFill>
                <a:effectLst>
                  <a:outerShdw blurRad="38100" dist="38100" dir="2700000" algn="tl">
                    <a:srgbClr val="C0C0C0"/>
                  </a:outerShdw>
                </a:effectLst>
              </a:rPr>
              <a:t>- экспресс-тест на грипп</a:t>
            </a:r>
          </a:p>
        </p:txBody>
      </p:sp>
      <p:sp>
        <p:nvSpPr>
          <p:cNvPr id="67588" name="Text Box 3"/>
          <p:cNvSpPr txBox="1">
            <a:spLocks noChangeArrowheads="1"/>
          </p:cNvSpPr>
          <p:nvPr/>
        </p:nvSpPr>
        <p:spPr bwMode="auto">
          <a:xfrm>
            <a:off x="0" y="1066800"/>
            <a:ext cx="9144000" cy="430213"/>
          </a:xfrm>
          <a:prstGeom prst="rect">
            <a:avLst/>
          </a:prstGeom>
          <a:noFill/>
          <a:ln w="9525">
            <a:noFill/>
            <a:miter lim="800000"/>
            <a:headEnd/>
            <a:tailEnd/>
          </a:ln>
        </p:spPr>
        <p:txBody>
          <a:bodyPr>
            <a:spAutoFit/>
          </a:bodyPr>
          <a:lstStyle/>
          <a:p>
            <a:pPr algn="ctr">
              <a:spcBef>
                <a:spcPct val="50000"/>
              </a:spcBef>
            </a:pPr>
            <a:r>
              <a:rPr lang="ru-RU" sz="2200" dirty="0">
                <a:solidFill>
                  <a:srgbClr val="000066"/>
                </a:solidFill>
              </a:rPr>
              <a:t>Чувствительность </a:t>
            </a:r>
            <a:r>
              <a:rPr lang="en-US" sz="2200" dirty="0">
                <a:solidFill>
                  <a:srgbClr val="000066"/>
                </a:solidFill>
              </a:rPr>
              <a:t>-85-98</a:t>
            </a:r>
            <a:r>
              <a:rPr lang="ru-RU" sz="2200" dirty="0">
                <a:solidFill>
                  <a:srgbClr val="000066"/>
                </a:solidFill>
              </a:rPr>
              <a:t>%</a:t>
            </a:r>
            <a:r>
              <a:rPr lang="en-US" sz="2200" dirty="0">
                <a:solidFill>
                  <a:srgbClr val="000066"/>
                </a:solidFill>
              </a:rPr>
              <a:t>  </a:t>
            </a:r>
            <a:r>
              <a:rPr lang="ru-RU" sz="2200" dirty="0">
                <a:solidFill>
                  <a:srgbClr val="000066"/>
                </a:solidFill>
              </a:rPr>
              <a:t>Специфичность – 99-</a:t>
            </a:r>
            <a:r>
              <a:rPr lang="en-US" sz="2200" dirty="0">
                <a:solidFill>
                  <a:srgbClr val="000066"/>
                </a:solidFill>
              </a:rPr>
              <a:t>100</a:t>
            </a:r>
            <a:r>
              <a:rPr lang="ru-RU" sz="2200" dirty="0">
                <a:solidFill>
                  <a:srgbClr val="000066"/>
                </a:solidFill>
              </a:rPr>
              <a:t>%</a:t>
            </a:r>
            <a:r>
              <a:rPr lang="en-US" sz="2200" dirty="0">
                <a:solidFill>
                  <a:srgbClr val="000066"/>
                </a:solidFill>
              </a:rPr>
              <a:t>                        </a:t>
            </a:r>
            <a:endParaRPr lang="ru-RU" dirty="0"/>
          </a:p>
        </p:txBody>
      </p:sp>
      <p:sp>
        <p:nvSpPr>
          <p:cNvPr id="600068" name="Text Box 4"/>
          <p:cNvSpPr txBox="1">
            <a:spLocks noChangeArrowheads="1"/>
          </p:cNvSpPr>
          <p:nvPr/>
        </p:nvSpPr>
        <p:spPr bwMode="auto">
          <a:xfrm>
            <a:off x="6400800" y="2743200"/>
            <a:ext cx="533400" cy="457200"/>
          </a:xfrm>
          <a:prstGeom prst="rect">
            <a:avLst/>
          </a:prstGeom>
          <a:noFill/>
          <a:ln w="9525">
            <a:noFill/>
            <a:miter lim="800000"/>
            <a:headEnd/>
            <a:tailEnd/>
          </a:ln>
          <a:effectLst/>
        </p:spPr>
        <p:txBody>
          <a:bodyPr>
            <a:spAutoFit/>
          </a:bodyPr>
          <a:lstStyle/>
          <a:p>
            <a:pPr>
              <a:spcBef>
                <a:spcPct val="50000"/>
              </a:spcBef>
              <a:defRPr/>
            </a:pPr>
            <a:r>
              <a:rPr lang="en-US" b="1">
                <a:solidFill>
                  <a:srgbClr val="FF0000"/>
                </a:solidFill>
                <a:effectLst>
                  <a:outerShdw blurRad="38100" dist="38100" dir="2700000" algn="tl">
                    <a:srgbClr val="C0C0C0"/>
                  </a:outerShdw>
                </a:effectLst>
                <a:ea typeface="+mn-ea"/>
              </a:rPr>
              <a:t>+</a:t>
            </a:r>
            <a:endParaRPr lang="ru-RU" b="1">
              <a:solidFill>
                <a:srgbClr val="FF0000"/>
              </a:solidFill>
              <a:effectLst>
                <a:outerShdw blurRad="38100" dist="38100" dir="2700000" algn="tl">
                  <a:srgbClr val="C0C0C0"/>
                </a:outerShdw>
              </a:effectLst>
              <a:ea typeface="+mn-ea"/>
            </a:endParaRPr>
          </a:p>
        </p:txBody>
      </p:sp>
      <p:sp>
        <p:nvSpPr>
          <p:cNvPr id="600069" name="Text Box 5"/>
          <p:cNvSpPr txBox="1">
            <a:spLocks noChangeArrowheads="1"/>
          </p:cNvSpPr>
          <p:nvPr/>
        </p:nvSpPr>
        <p:spPr bwMode="auto">
          <a:xfrm>
            <a:off x="7620000" y="2667000"/>
            <a:ext cx="533400" cy="457200"/>
          </a:xfrm>
          <a:prstGeom prst="rect">
            <a:avLst/>
          </a:prstGeom>
          <a:noFill/>
          <a:ln w="9525">
            <a:noFill/>
            <a:miter lim="800000"/>
            <a:headEnd/>
            <a:tailEnd/>
          </a:ln>
          <a:effectLst/>
        </p:spPr>
        <p:txBody>
          <a:bodyPr>
            <a:spAutoFit/>
          </a:bodyPr>
          <a:lstStyle/>
          <a:p>
            <a:pPr>
              <a:spcBef>
                <a:spcPct val="50000"/>
              </a:spcBef>
              <a:defRPr/>
            </a:pPr>
            <a:r>
              <a:rPr lang="en-US" b="1">
                <a:effectLst>
                  <a:outerShdw blurRad="38100" dist="38100" dir="2700000" algn="tl">
                    <a:srgbClr val="C0C0C0"/>
                  </a:outerShdw>
                </a:effectLst>
                <a:ea typeface="+mn-ea"/>
              </a:rPr>
              <a:t>-</a:t>
            </a:r>
            <a:endParaRPr lang="ru-RU" b="1">
              <a:effectLst>
                <a:outerShdw blurRad="38100" dist="38100" dir="2700000" algn="tl">
                  <a:srgbClr val="C0C0C0"/>
                </a:outerShdw>
              </a:effectLst>
              <a:ea typeface="+mn-ea"/>
            </a:endParaRPr>
          </a:p>
        </p:txBody>
      </p:sp>
      <p:sp>
        <p:nvSpPr>
          <p:cNvPr id="67592" name="Text Box 11"/>
          <p:cNvSpPr txBox="1">
            <a:spLocks noChangeArrowheads="1"/>
          </p:cNvSpPr>
          <p:nvPr/>
        </p:nvSpPr>
        <p:spPr bwMode="auto">
          <a:xfrm>
            <a:off x="611560" y="5877272"/>
            <a:ext cx="8763000" cy="369332"/>
          </a:xfrm>
          <a:prstGeom prst="rect">
            <a:avLst/>
          </a:prstGeom>
          <a:noFill/>
          <a:ln w="9525">
            <a:noFill/>
            <a:miter lim="800000"/>
            <a:headEnd/>
            <a:tailEnd/>
          </a:ln>
        </p:spPr>
        <p:txBody>
          <a:bodyPr>
            <a:spAutoFit/>
          </a:bodyPr>
          <a:lstStyle/>
          <a:p>
            <a:pPr>
              <a:spcBef>
                <a:spcPct val="50000"/>
              </a:spcBef>
            </a:pPr>
            <a:r>
              <a:rPr lang="ru-RU" dirty="0">
                <a:solidFill>
                  <a:srgbClr val="000066"/>
                </a:solidFill>
              </a:rPr>
              <a:t>Мазки из носа, носоглотки, ротоглотки, аспираты из носоглотки, БАЛ</a:t>
            </a:r>
          </a:p>
        </p:txBody>
      </p:sp>
      <p:sp>
        <p:nvSpPr>
          <p:cNvPr id="3" name="Rectangle 2"/>
          <p:cNvSpPr/>
          <p:nvPr/>
        </p:nvSpPr>
        <p:spPr>
          <a:xfrm>
            <a:off x="323528" y="4077072"/>
            <a:ext cx="3672408" cy="1015663"/>
          </a:xfrm>
          <a:prstGeom prst="rect">
            <a:avLst/>
          </a:prstGeom>
        </p:spPr>
        <p:txBody>
          <a:bodyPr wrap="square">
            <a:spAutoFit/>
          </a:bodyPr>
          <a:lstStyle/>
          <a:p>
            <a:pPr lvl="0"/>
            <a:r>
              <a:rPr lang="ru-RU" sz="1200" dirty="0" err="1">
                <a:solidFill>
                  <a:prstClr val="black"/>
                </a:solidFill>
              </a:rPr>
              <a:t>Иммунохроматографический</a:t>
            </a:r>
            <a:r>
              <a:rPr lang="ru-RU" sz="1200" dirty="0">
                <a:solidFill>
                  <a:prstClr val="black"/>
                </a:solidFill>
              </a:rPr>
              <a:t> экспресс-тест для совместного выявления антигенов вируса гриппа типов А и В; тест-кассета, флакон с буфером д/растворения образца, пипетка, стерильный тампон на зонде</a:t>
            </a:r>
            <a:endParaRPr lang="en-US" sz="1200" dirty="0">
              <a:solidFill>
                <a:prstClr val="black"/>
              </a:solidFill>
            </a:endParaRPr>
          </a:p>
        </p:txBody>
      </p:sp>
      <p:pic>
        <p:nvPicPr>
          <p:cNvPr id="4" name="Picture 3" descr="Изображение сделано 17.01.20 в 15.10.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499992" y="1556792"/>
            <a:ext cx="4455368" cy="4176464"/>
          </a:xfrm>
          <a:prstGeom prst="rect">
            <a:avLst/>
          </a:prstGeom>
        </p:spPr>
      </p:pic>
    </p:spTree>
    <p:extLst>
      <p:ext uri="{BB962C8B-B14F-4D97-AF65-F5344CB8AC3E}">
        <p14:creationId xmlns:p14="http://schemas.microsoft.com/office/powerpoint/2010/main" val="440514096"/>
      </p:ext>
    </p:extLst>
  </p:cSld>
  <p:clrMapOvr>
    <a:masterClrMapping/>
  </p:clrMapOvr>
  <p:transition/>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5" name="Номер слайда 3"/>
          <p:cNvSpPr>
            <a:spLocks noGrp="1"/>
          </p:cNvSpPr>
          <p:nvPr>
            <p:ph type="sldNum" sz="quarter" idx="12"/>
          </p:nvPr>
        </p:nvSpPr>
        <p:spPr bwMode="auto">
          <a:xfrm>
            <a:off x="457200" y="6356350"/>
            <a:ext cx="2133600" cy="365125"/>
          </a:xfrm>
          <a:noFill/>
          <a:ln>
            <a:miter lim="800000"/>
            <a:headEnd/>
            <a:tailEnd/>
          </a:ln>
        </p:spPr>
        <p:txBody>
          <a:bodyPr/>
          <a:lstStyle/>
          <a:p>
            <a:pPr algn="l"/>
            <a:fld id="{EFEFBFDD-7646-4046-A68C-42F527FBDE95}" type="slidenum">
              <a:rPr lang="en-US">
                <a:latin typeface="Arial" pitchFamily="34" charset="0"/>
              </a:rPr>
              <a:pPr algn="l"/>
              <a:t>46</a:t>
            </a:fld>
            <a:endParaRPr lang="en-US">
              <a:latin typeface="Arial" pitchFamily="34" charset="0"/>
            </a:endParaRPr>
          </a:p>
        </p:txBody>
      </p:sp>
      <p:sp>
        <p:nvSpPr>
          <p:cNvPr id="636930" name="Rectangle 2"/>
          <p:cNvSpPr>
            <a:spLocks noGrp="1" noChangeArrowheads="1"/>
          </p:cNvSpPr>
          <p:nvPr>
            <p:ph type="title"/>
          </p:nvPr>
        </p:nvSpPr>
        <p:spPr/>
        <p:txBody>
          <a:bodyPr/>
          <a:lstStyle/>
          <a:p>
            <a:pPr eaLnBrk="1" hangingPunct="1"/>
            <a:r>
              <a:rPr lang="ru-RU" sz="2800" dirty="0">
                <a:solidFill>
                  <a:srgbClr val="009900"/>
                </a:solidFill>
                <a:ea typeface="ＭＳ Ｐゴシック" charset="-128"/>
              </a:rPr>
              <a:t>Предназначение противовирусных препаратов при гриппе </a:t>
            </a:r>
          </a:p>
        </p:txBody>
      </p:sp>
      <p:sp>
        <p:nvSpPr>
          <p:cNvPr id="636932" name="AutoShape 4"/>
          <p:cNvSpPr>
            <a:spLocks noChangeArrowheads="1"/>
          </p:cNvSpPr>
          <p:nvPr/>
        </p:nvSpPr>
        <p:spPr bwMode="auto">
          <a:xfrm>
            <a:off x="520700" y="2425700"/>
            <a:ext cx="3276600" cy="2489200"/>
          </a:xfrm>
          <a:prstGeom prst="roundRect">
            <a:avLst>
              <a:gd name="adj" fmla="val 16667"/>
            </a:avLst>
          </a:prstGeom>
          <a:noFill/>
          <a:ln w="9525">
            <a:noFill/>
            <a:round/>
            <a:headEnd/>
            <a:tailEnd/>
          </a:ln>
          <a:effectLst>
            <a:outerShdw dist="17961" dir="2700000" algn="ctr" rotWithShape="0">
              <a:srgbClr val="96CCEE"/>
            </a:outerShdw>
          </a:effectLst>
        </p:spPr>
        <p:txBody>
          <a:bodyPr wrap="none" lIns="0" tIns="0" rIns="0" bIns="0" anchor="ctr"/>
          <a:lstStyle/>
          <a:p>
            <a:pPr>
              <a:defRPr/>
            </a:pPr>
            <a:endParaRPr lang="ru-RU">
              <a:latin typeface="Arial" charset="0"/>
              <a:ea typeface="+mn-ea"/>
            </a:endParaRPr>
          </a:p>
        </p:txBody>
      </p:sp>
      <p:sp>
        <p:nvSpPr>
          <p:cNvPr id="636933" name="AutoShape 5"/>
          <p:cNvSpPr>
            <a:spLocks noChangeArrowheads="1"/>
          </p:cNvSpPr>
          <p:nvPr/>
        </p:nvSpPr>
        <p:spPr bwMode="auto">
          <a:xfrm>
            <a:off x="203200" y="2184400"/>
            <a:ext cx="3429000" cy="2425700"/>
          </a:xfrm>
          <a:prstGeom prst="roundRect">
            <a:avLst>
              <a:gd name="adj" fmla="val 16667"/>
            </a:avLst>
          </a:prstGeom>
          <a:solidFill>
            <a:srgbClr val="FFFF00"/>
          </a:solidFill>
          <a:ln w="9525">
            <a:solidFill>
              <a:schemeClr val="accent2"/>
            </a:solidFill>
            <a:round/>
            <a:headEnd/>
            <a:tailEnd/>
          </a:ln>
          <a:effectLst>
            <a:outerShdw dist="38100" dir="2700000" algn="tl" rotWithShape="0">
              <a:srgbClr val="7030A0">
                <a:alpha val="39999"/>
              </a:srgbClr>
            </a:outerShdw>
          </a:effectLst>
        </p:spPr>
        <p:txBody>
          <a:bodyPr wrap="none" lIns="0" tIns="0" rIns="0" bIns="0" anchor="ctr"/>
          <a:lstStyle/>
          <a:p>
            <a:pPr>
              <a:spcBef>
                <a:spcPct val="80000"/>
              </a:spcBef>
              <a:buClr>
                <a:srgbClr val="1E7FB8"/>
              </a:buClr>
              <a:buFont typeface="Wingdings" pitchFamily="2" charset="2"/>
              <a:buChar char="l"/>
            </a:pPr>
            <a:r>
              <a:rPr lang="ru-RU">
                <a:solidFill>
                  <a:srgbClr val="000066"/>
                </a:solidFill>
              </a:rPr>
              <a:t>Профилактика, которая </a:t>
            </a:r>
          </a:p>
          <a:p>
            <a:pPr>
              <a:spcBef>
                <a:spcPct val="80000"/>
              </a:spcBef>
              <a:buClr>
                <a:srgbClr val="1E7FB8"/>
              </a:buClr>
              <a:buFont typeface="Wingdings" pitchFamily="2" charset="2"/>
              <a:buNone/>
            </a:pPr>
            <a:r>
              <a:rPr lang="ru-RU">
                <a:solidFill>
                  <a:srgbClr val="000066"/>
                </a:solidFill>
              </a:rPr>
              <a:t>   способствует </a:t>
            </a:r>
          </a:p>
          <a:p>
            <a:pPr>
              <a:spcBef>
                <a:spcPct val="80000"/>
              </a:spcBef>
              <a:buClr>
                <a:srgbClr val="1E7FB8"/>
              </a:buClr>
              <a:buFont typeface="Wingdings" pitchFamily="2" charset="2"/>
              <a:buNone/>
            </a:pPr>
            <a:r>
              <a:rPr lang="ru-RU">
                <a:solidFill>
                  <a:srgbClr val="000066"/>
                </a:solidFill>
              </a:rPr>
              <a:t>   снижению распространения </a:t>
            </a:r>
          </a:p>
          <a:p>
            <a:pPr>
              <a:spcBef>
                <a:spcPct val="80000"/>
              </a:spcBef>
              <a:buClr>
                <a:srgbClr val="1E7FB8"/>
              </a:buClr>
              <a:buFont typeface="Wingdings" pitchFamily="2" charset="2"/>
              <a:buNone/>
            </a:pPr>
            <a:r>
              <a:rPr lang="ru-RU">
                <a:solidFill>
                  <a:srgbClr val="000066"/>
                </a:solidFill>
              </a:rPr>
              <a:t>   вируса</a:t>
            </a:r>
          </a:p>
          <a:p>
            <a:endParaRPr lang="ru-RU"/>
          </a:p>
        </p:txBody>
      </p:sp>
      <p:sp>
        <p:nvSpPr>
          <p:cNvPr id="636935" name="AutoShape 7"/>
          <p:cNvSpPr>
            <a:spLocks noChangeArrowheads="1"/>
          </p:cNvSpPr>
          <p:nvPr/>
        </p:nvSpPr>
        <p:spPr bwMode="auto">
          <a:xfrm>
            <a:off x="5334000" y="2197100"/>
            <a:ext cx="3505200" cy="2425700"/>
          </a:xfrm>
          <a:prstGeom prst="roundRect">
            <a:avLst>
              <a:gd name="adj" fmla="val 16667"/>
            </a:avLst>
          </a:prstGeom>
          <a:solidFill>
            <a:srgbClr val="FFFF00"/>
          </a:solidFill>
          <a:ln w="9525">
            <a:solidFill>
              <a:schemeClr val="accent2"/>
            </a:solidFill>
            <a:round/>
            <a:headEnd/>
            <a:tailEnd/>
          </a:ln>
          <a:effectLst>
            <a:outerShdw dist="17961" dir="2700000" algn="ctr" rotWithShape="0">
              <a:srgbClr val="96CCEE"/>
            </a:outerShdw>
          </a:effectLst>
        </p:spPr>
        <p:txBody>
          <a:bodyPr wrap="none" lIns="0" tIns="0" rIns="0" bIns="0" anchor="ctr"/>
          <a:lstStyle/>
          <a:p>
            <a:pPr>
              <a:spcBef>
                <a:spcPct val="80000"/>
              </a:spcBef>
              <a:buClr>
                <a:srgbClr val="1E7FB8"/>
              </a:buClr>
              <a:buFont typeface="Wingdings" pitchFamily="2" charset="2"/>
              <a:buChar char="l"/>
            </a:pPr>
            <a:r>
              <a:rPr lang="ru-RU">
                <a:solidFill>
                  <a:srgbClr val="000066"/>
                </a:solidFill>
              </a:rPr>
              <a:t> Лечение, призванное </a:t>
            </a:r>
          </a:p>
          <a:p>
            <a:pPr>
              <a:spcBef>
                <a:spcPct val="80000"/>
              </a:spcBef>
              <a:buClr>
                <a:srgbClr val="1E7FB8"/>
              </a:buClr>
              <a:buFont typeface="Wingdings" pitchFamily="2" charset="2"/>
              <a:buNone/>
            </a:pPr>
            <a:r>
              <a:rPr lang="ru-RU">
                <a:solidFill>
                  <a:srgbClr val="000066"/>
                </a:solidFill>
              </a:rPr>
              <a:t>   облегчить симптомы и </a:t>
            </a:r>
          </a:p>
          <a:p>
            <a:pPr>
              <a:spcBef>
                <a:spcPct val="80000"/>
              </a:spcBef>
              <a:buClr>
                <a:srgbClr val="1E7FB8"/>
              </a:buClr>
              <a:buFont typeface="Wingdings" pitchFamily="2" charset="2"/>
              <a:buNone/>
            </a:pPr>
            <a:r>
              <a:rPr lang="ru-RU">
                <a:solidFill>
                  <a:srgbClr val="000066"/>
                </a:solidFill>
              </a:rPr>
              <a:t>   продолжительность  </a:t>
            </a:r>
          </a:p>
          <a:p>
            <a:pPr>
              <a:spcBef>
                <a:spcPct val="80000"/>
              </a:spcBef>
              <a:buClr>
                <a:srgbClr val="1E7FB8"/>
              </a:buClr>
              <a:buFont typeface="Wingdings" pitchFamily="2" charset="2"/>
              <a:buNone/>
            </a:pPr>
            <a:r>
              <a:rPr lang="ru-RU">
                <a:solidFill>
                  <a:srgbClr val="000066"/>
                </a:solidFill>
              </a:rPr>
              <a:t>   заболевания</a:t>
            </a:r>
          </a:p>
          <a:p>
            <a:endParaRPr lang="ru-RU"/>
          </a:p>
        </p:txBody>
      </p:sp>
      <p:sp>
        <p:nvSpPr>
          <p:cNvPr id="636936" name="AutoShape 8"/>
          <p:cNvSpPr>
            <a:spLocks noChangeArrowheads="1"/>
          </p:cNvSpPr>
          <p:nvPr/>
        </p:nvSpPr>
        <p:spPr bwMode="auto">
          <a:xfrm>
            <a:off x="3683000" y="2349500"/>
            <a:ext cx="1511300" cy="2133600"/>
          </a:xfrm>
          <a:prstGeom prst="leftRightArrowCallout">
            <a:avLst>
              <a:gd name="adj1" fmla="val 35294"/>
              <a:gd name="adj2" fmla="val 35294"/>
              <a:gd name="adj3" fmla="val 12500"/>
              <a:gd name="adj4" fmla="val 50000"/>
            </a:avLst>
          </a:prstGeom>
          <a:gradFill rotWithShape="1">
            <a:gsLst>
              <a:gs pos="0">
                <a:srgbClr val="760000"/>
              </a:gs>
              <a:gs pos="50000">
                <a:srgbClr val="FF0000"/>
              </a:gs>
              <a:gs pos="100000">
                <a:srgbClr val="760000"/>
              </a:gs>
            </a:gsLst>
            <a:lin ang="0" scaled="1"/>
          </a:gradFill>
          <a:ln w="9525">
            <a:solidFill>
              <a:schemeClr val="tx1"/>
            </a:solidFill>
            <a:miter lim="800000"/>
            <a:headEnd/>
            <a:tailEnd/>
          </a:ln>
          <a:effectLst>
            <a:outerShdw dist="17961" dir="2700000" algn="ctr" rotWithShape="0">
              <a:srgbClr val="96CCEE"/>
            </a:outerShdw>
          </a:effectLst>
        </p:spPr>
        <p:txBody>
          <a:bodyPr wrap="none" lIns="0" tIns="0" rIns="0" bIns="0" anchor="ctr"/>
          <a:lstStyle/>
          <a:p>
            <a:pPr>
              <a:defRPr/>
            </a:pPr>
            <a:endParaRPr lang="ru-RU">
              <a:latin typeface="Arial" charset="0"/>
              <a:ea typeface="+mn-ea"/>
            </a:endParaRP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0" fill="hold" grpId="0" nodeType="withEffect">
                                  <p:stCondLst>
                                    <p:cond delay="0"/>
                                  </p:stCondLst>
                                  <p:childTnLst>
                                    <p:set>
                                      <p:cBhvr>
                                        <p:cTn id="6" dur="1" fill="hold">
                                          <p:stCondLst>
                                            <p:cond delay="0"/>
                                          </p:stCondLst>
                                        </p:cTn>
                                        <p:tgtEl>
                                          <p:spTgt spid="636930"/>
                                        </p:tgtEl>
                                        <p:attrNameLst>
                                          <p:attrName>style.visibility</p:attrName>
                                        </p:attrNameLst>
                                      </p:cBhvr>
                                      <p:to>
                                        <p:strVal val="visible"/>
                                      </p:to>
                                    </p:set>
                                    <p:anim calcmode="lin" valueType="num">
                                      <p:cBhvr>
                                        <p:cTn id="7" dur="500" fill="hold"/>
                                        <p:tgtEl>
                                          <p:spTgt spid="636930"/>
                                        </p:tgtEl>
                                        <p:attrNameLst>
                                          <p:attrName>ppt_w</p:attrName>
                                        </p:attrNameLst>
                                      </p:cBhvr>
                                      <p:tavLst>
                                        <p:tav tm="0">
                                          <p:val>
                                            <p:fltVal val="0"/>
                                          </p:val>
                                        </p:tav>
                                        <p:tav tm="100000">
                                          <p:val>
                                            <p:strVal val="#ppt_w"/>
                                          </p:val>
                                        </p:tav>
                                      </p:tavLst>
                                    </p:anim>
                                    <p:anim calcmode="lin" valueType="num">
                                      <p:cBhvr>
                                        <p:cTn id="8" dur="500" fill="hold"/>
                                        <p:tgtEl>
                                          <p:spTgt spid="636930"/>
                                        </p:tgtEl>
                                        <p:attrNameLst>
                                          <p:attrName>ppt_h</p:attrName>
                                        </p:attrNameLst>
                                      </p:cBhvr>
                                      <p:tavLst>
                                        <p:tav tm="0">
                                          <p:val>
                                            <p:fltVal val="0"/>
                                          </p:val>
                                        </p:tav>
                                        <p:tav tm="100000">
                                          <p:val>
                                            <p:strVal val="#ppt_h"/>
                                          </p:val>
                                        </p:tav>
                                      </p:tavLst>
                                    </p:anim>
                                    <p:animEffect transition="in" filter="fade">
                                      <p:cBhvr>
                                        <p:cTn id="9" dur="500"/>
                                        <p:tgtEl>
                                          <p:spTgt spid="636930"/>
                                        </p:tgtEl>
                                      </p:cBhvr>
                                    </p:animEffect>
                                  </p:childTnLst>
                                </p:cTn>
                              </p:par>
                            </p:childTnLst>
                          </p:cTn>
                        </p:par>
                        <p:par>
                          <p:cTn id="10" fill="hold" nodeType="afterGroup">
                            <p:stCondLst>
                              <p:cond delay="500"/>
                            </p:stCondLst>
                            <p:childTnLst>
                              <p:par>
                                <p:cTn id="11" presetID="17" presetClass="entr" presetSubtype="10" fill="hold" grpId="0" nodeType="afterEffect">
                                  <p:stCondLst>
                                    <p:cond delay="0"/>
                                  </p:stCondLst>
                                  <p:childTnLst>
                                    <p:set>
                                      <p:cBhvr>
                                        <p:cTn id="12" dur="1" fill="hold">
                                          <p:stCondLst>
                                            <p:cond delay="0"/>
                                          </p:stCondLst>
                                        </p:cTn>
                                        <p:tgtEl>
                                          <p:spTgt spid="636936"/>
                                        </p:tgtEl>
                                        <p:attrNameLst>
                                          <p:attrName>style.visibility</p:attrName>
                                        </p:attrNameLst>
                                      </p:cBhvr>
                                      <p:to>
                                        <p:strVal val="visible"/>
                                      </p:to>
                                    </p:set>
                                    <p:anim calcmode="lin" valueType="num">
                                      <p:cBhvr>
                                        <p:cTn id="13" dur="500" fill="hold"/>
                                        <p:tgtEl>
                                          <p:spTgt spid="636936"/>
                                        </p:tgtEl>
                                        <p:attrNameLst>
                                          <p:attrName>ppt_w</p:attrName>
                                        </p:attrNameLst>
                                      </p:cBhvr>
                                      <p:tavLst>
                                        <p:tav tm="0">
                                          <p:val>
                                            <p:fltVal val="0"/>
                                          </p:val>
                                        </p:tav>
                                        <p:tav tm="100000">
                                          <p:val>
                                            <p:strVal val="#ppt_w"/>
                                          </p:val>
                                        </p:tav>
                                      </p:tavLst>
                                    </p:anim>
                                    <p:anim calcmode="lin" valueType="num">
                                      <p:cBhvr>
                                        <p:cTn id="14" dur="500" fill="hold"/>
                                        <p:tgtEl>
                                          <p:spTgt spid="636936"/>
                                        </p:tgtEl>
                                        <p:attrNameLst>
                                          <p:attrName>ppt_h</p:attrName>
                                        </p:attrNameLst>
                                      </p:cBhvr>
                                      <p:tavLst>
                                        <p:tav tm="0">
                                          <p:val>
                                            <p:strVal val="#ppt_h"/>
                                          </p:val>
                                        </p:tav>
                                        <p:tav tm="100000">
                                          <p:val>
                                            <p:strVal val="#ppt_h"/>
                                          </p:val>
                                        </p:tav>
                                      </p:tavLst>
                                    </p:anim>
                                  </p:childTnLst>
                                </p:cTn>
                              </p:par>
                            </p:childTnLst>
                          </p:cTn>
                        </p:par>
                        <p:par>
                          <p:cTn id="15" fill="hold" nodeType="afterGroup">
                            <p:stCondLst>
                              <p:cond delay="1000"/>
                            </p:stCondLst>
                            <p:childTnLst>
                              <p:par>
                                <p:cTn id="16" presetID="22" presetClass="entr" presetSubtype="2" fill="hold" grpId="0" nodeType="afterEffect">
                                  <p:stCondLst>
                                    <p:cond delay="0"/>
                                  </p:stCondLst>
                                  <p:childTnLst>
                                    <p:set>
                                      <p:cBhvr>
                                        <p:cTn id="17" dur="1" fill="hold">
                                          <p:stCondLst>
                                            <p:cond delay="0"/>
                                          </p:stCondLst>
                                        </p:cTn>
                                        <p:tgtEl>
                                          <p:spTgt spid="636933"/>
                                        </p:tgtEl>
                                        <p:attrNameLst>
                                          <p:attrName>style.visibility</p:attrName>
                                        </p:attrNameLst>
                                      </p:cBhvr>
                                      <p:to>
                                        <p:strVal val="visible"/>
                                      </p:to>
                                    </p:set>
                                    <p:animEffect transition="in" filter="wipe(right)">
                                      <p:cBhvr>
                                        <p:cTn id="18" dur="500"/>
                                        <p:tgtEl>
                                          <p:spTgt spid="636933"/>
                                        </p:tgtEl>
                                      </p:cBhvr>
                                    </p:animEffect>
                                  </p:childTnLst>
                                </p:cTn>
                              </p:par>
                              <p:par>
                                <p:cTn id="19" presetID="22" presetClass="entr" presetSubtype="8" fill="hold" grpId="0" nodeType="withEffect">
                                  <p:stCondLst>
                                    <p:cond delay="0"/>
                                  </p:stCondLst>
                                  <p:childTnLst>
                                    <p:set>
                                      <p:cBhvr>
                                        <p:cTn id="20" dur="1" fill="hold">
                                          <p:stCondLst>
                                            <p:cond delay="0"/>
                                          </p:stCondLst>
                                        </p:cTn>
                                        <p:tgtEl>
                                          <p:spTgt spid="636935"/>
                                        </p:tgtEl>
                                        <p:attrNameLst>
                                          <p:attrName>style.visibility</p:attrName>
                                        </p:attrNameLst>
                                      </p:cBhvr>
                                      <p:to>
                                        <p:strVal val="visible"/>
                                      </p:to>
                                    </p:set>
                                    <p:animEffect transition="in" filter="wipe(left)">
                                      <p:cBhvr>
                                        <p:cTn id="21" dur="500"/>
                                        <p:tgtEl>
                                          <p:spTgt spid="6369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6930" grpId="0"/>
      <p:bldP spid="636933" grpId="0" animBg="1"/>
      <p:bldP spid="636935" grpId="0" animBg="1"/>
      <p:bldP spid="636936" grpId="0"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3" name="Title 1"/>
          <p:cNvSpPr>
            <a:spLocks noGrp="1"/>
          </p:cNvSpPr>
          <p:nvPr>
            <p:ph type="title"/>
          </p:nvPr>
        </p:nvSpPr>
        <p:spPr>
          <a:xfrm>
            <a:off x="0" y="260648"/>
            <a:ext cx="9144000" cy="720080"/>
          </a:xfrm>
        </p:spPr>
        <p:txBody>
          <a:bodyPr/>
          <a:lstStyle/>
          <a:p>
            <a:pPr algn="ctr"/>
            <a:r>
              <a:rPr lang="ru-RU" sz="2000" b="1" dirty="0">
                <a:latin typeface="Arial" charset="0"/>
              </a:rPr>
              <a:t>Скрининг пациентов на при подозрении на острую респираторную инфекцию (ОРИ): рекомендации ВОЗ (тренинг-пакет), 2013-2019 </a:t>
            </a:r>
            <a:br>
              <a:rPr lang="ru-RU" sz="2000" b="1" dirty="0">
                <a:latin typeface="Arial" charset="0"/>
              </a:rPr>
            </a:br>
            <a:endParaRPr lang="en-US" sz="2000" b="1" dirty="0">
              <a:latin typeface="Arial" charset="0"/>
            </a:endParaRPr>
          </a:p>
        </p:txBody>
      </p:sp>
      <p:grpSp>
        <p:nvGrpSpPr>
          <p:cNvPr id="6" name="Group 5"/>
          <p:cNvGrpSpPr/>
          <p:nvPr/>
        </p:nvGrpSpPr>
        <p:grpSpPr>
          <a:xfrm>
            <a:off x="10160" y="1556792"/>
            <a:ext cx="1728192" cy="3394101"/>
            <a:chOff x="731112" y="1641141"/>
            <a:chExt cx="2402319" cy="3394101"/>
          </a:xfrm>
        </p:grpSpPr>
        <p:sp>
          <p:nvSpPr>
            <p:cNvPr id="7" name="Rounded Rectangle 6"/>
            <p:cNvSpPr/>
            <p:nvPr/>
          </p:nvSpPr>
          <p:spPr>
            <a:xfrm>
              <a:off x="731112" y="1641141"/>
              <a:ext cx="2402319" cy="3394101"/>
            </a:xfrm>
            <a:prstGeom prst="roundRect">
              <a:avLst>
                <a:gd name="adj" fmla="val 10000"/>
              </a:avLst>
            </a:prstGeom>
            <a:solidFill>
              <a:srgbClr val="333399"/>
            </a:solidFill>
          </p:spPr>
          <p:style>
            <a:lnRef idx="0">
              <a:schemeClr val="lt1">
                <a:hueOff val="0"/>
                <a:satOff val="0"/>
                <a:lumOff val="0"/>
                <a:alphaOff val="0"/>
              </a:schemeClr>
            </a:lnRef>
            <a:fillRef idx="3">
              <a:scrgbClr r="0" g="0" b="0"/>
            </a:fillRef>
            <a:effectRef idx="2">
              <a:schemeClr val="accent2">
                <a:hueOff val="0"/>
                <a:satOff val="0"/>
                <a:lumOff val="0"/>
                <a:alphaOff val="0"/>
              </a:schemeClr>
            </a:effectRef>
            <a:fontRef idx="minor">
              <a:schemeClr val="lt1"/>
            </a:fontRef>
          </p:style>
        </p:sp>
        <p:sp>
          <p:nvSpPr>
            <p:cNvPr id="8" name="Rounded Rectangle 4"/>
            <p:cNvSpPr/>
            <p:nvPr/>
          </p:nvSpPr>
          <p:spPr>
            <a:xfrm>
              <a:off x="731112" y="1641141"/>
              <a:ext cx="2302222" cy="3253377"/>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8890" tIns="8890" rIns="8890" bIns="8890" numCol="1" spcCol="1270" anchor="ctr" anchorCtr="0">
              <a:noAutofit/>
            </a:bodyPr>
            <a:lstStyle/>
            <a:p>
              <a:pPr lvl="0" algn="ctr" defTabSz="622300">
                <a:lnSpc>
                  <a:spcPct val="90000"/>
                </a:lnSpc>
                <a:spcBef>
                  <a:spcPct val="0"/>
                </a:spcBef>
                <a:spcAft>
                  <a:spcPct val="35000"/>
                </a:spcAft>
              </a:pPr>
              <a:r>
                <a:rPr lang="ru-RU" sz="1400" b="1" kern="1200" dirty="0"/>
                <a:t>Высокая температура в момент обращения или в анамнезе</a:t>
              </a:r>
              <a:r>
                <a:rPr lang="en-US" sz="1400" b="1" kern="1200" dirty="0"/>
                <a:t> (≥</a:t>
              </a:r>
              <a:r>
                <a:rPr lang="ru-RU" sz="1400" b="1" kern="1200" dirty="0"/>
                <a:t>38</a:t>
              </a:r>
              <a:r>
                <a:rPr lang="en-US" sz="1400" b="1" kern="1200" dirty="0"/>
                <a:t> C°)</a:t>
              </a:r>
            </a:p>
            <a:p>
              <a:pPr lvl="0" algn="ctr" defTabSz="622300">
                <a:lnSpc>
                  <a:spcPct val="90000"/>
                </a:lnSpc>
                <a:spcBef>
                  <a:spcPct val="0"/>
                </a:spcBef>
                <a:spcAft>
                  <a:spcPct val="35000"/>
                </a:spcAft>
              </a:pPr>
              <a:r>
                <a:rPr lang="en-US" sz="1400" b="1" kern="1200" dirty="0"/>
                <a:t>+</a:t>
              </a:r>
            </a:p>
            <a:p>
              <a:pPr lvl="0" algn="ctr" defTabSz="622300">
                <a:lnSpc>
                  <a:spcPct val="90000"/>
                </a:lnSpc>
                <a:spcBef>
                  <a:spcPct val="0"/>
                </a:spcBef>
                <a:spcAft>
                  <a:spcPct val="35000"/>
                </a:spcAft>
              </a:pPr>
              <a:r>
                <a:rPr lang="ru-RU" sz="1400" b="1" kern="1200" dirty="0"/>
                <a:t>Кашель</a:t>
              </a:r>
              <a:endParaRPr lang="en-US" sz="1400" b="1" kern="1200" dirty="0"/>
            </a:p>
            <a:p>
              <a:pPr lvl="0" algn="ctr" defTabSz="622300">
                <a:lnSpc>
                  <a:spcPct val="90000"/>
                </a:lnSpc>
                <a:spcBef>
                  <a:spcPct val="0"/>
                </a:spcBef>
                <a:spcAft>
                  <a:spcPct val="35000"/>
                </a:spcAft>
              </a:pPr>
              <a:r>
                <a:rPr lang="en-US" sz="1400" b="1" kern="1200" dirty="0"/>
                <a:t>+</a:t>
              </a:r>
            </a:p>
            <a:p>
              <a:pPr lvl="0" algn="ctr" defTabSz="622300">
                <a:lnSpc>
                  <a:spcPct val="90000"/>
                </a:lnSpc>
                <a:spcBef>
                  <a:spcPct val="0"/>
                </a:spcBef>
                <a:spcAft>
                  <a:spcPct val="35000"/>
                </a:spcAft>
              </a:pPr>
              <a:r>
                <a:rPr lang="ru-RU" sz="1400" b="1" kern="1200" dirty="0"/>
                <a:t>Начало в течение последних 7</a:t>
              </a:r>
              <a:r>
                <a:rPr lang="en-US" sz="1400" b="1" kern="1200" dirty="0"/>
                <a:t> </a:t>
              </a:r>
              <a:r>
                <a:rPr lang="ru-RU" sz="1400" b="1" kern="1200" dirty="0"/>
                <a:t>дней</a:t>
              </a:r>
              <a:endParaRPr lang="en-US" sz="1400" kern="1200" dirty="0"/>
            </a:p>
          </p:txBody>
        </p:sp>
      </p:grpSp>
      <p:sp>
        <p:nvSpPr>
          <p:cNvPr id="18" name="Rounded Rectangle 4"/>
          <p:cNvSpPr/>
          <p:nvPr/>
        </p:nvSpPr>
        <p:spPr>
          <a:xfrm>
            <a:off x="3491881" y="3284984"/>
            <a:ext cx="2160239" cy="2232248"/>
          </a:xfrm>
          <a:prstGeom prst="rect">
            <a:avLst/>
          </a:prstGeom>
          <a:solidFill>
            <a:schemeClr val="accent2">
              <a:lumMod val="75000"/>
            </a:schemeClr>
          </a:solidFill>
        </p:spPr>
        <p:style>
          <a:lnRef idx="0">
            <a:scrgbClr r="0" g="0" b="0"/>
          </a:lnRef>
          <a:fillRef idx="0">
            <a:scrgbClr r="0" g="0" b="0"/>
          </a:fillRef>
          <a:effectRef idx="0">
            <a:scrgbClr r="0" g="0" b="0"/>
          </a:effectRef>
          <a:fontRef idx="minor">
            <a:schemeClr val="lt1"/>
          </a:fontRef>
        </p:style>
        <p:txBody>
          <a:bodyPr spcFirstLastPara="0" vert="horz" wrap="square" lIns="5715" tIns="5715" rIns="5715" bIns="5715" numCol="1" spcCol="1270" anchor="ctr" anchorCtr="0">
            <a:noAutofit/>
          </a:bodyPr>
          <a:lstStyle/>
          <a:p>
            <a:pPr lvl="0" algn="ctr" defTabSz="400050">
              <a:lnSpc>
                <a:spcPct val="90000"/>
              </a:lnSpc>
              <a:spcAft>
                <a:spcPct val="35000"/>
              </a:spcAft>
            </a:pPr>
            <a:r>
              <a:rPr lang="ru-RU" sz="1600" dirty="0">
                <a:solidFill>
                  <a:srgbClr val="FFFF00"/>
                </a:solidFill>
              </a:rPr>
              <a:t>Лечить ингибиторами нейраминидазы </a:t>
            </a:r>
            <a:r>
              <a:rPr lang="ru-RU" sz="1600" kern="1200" dirty="0"/>
              <a:t>и антибактериальными препаратами, госпитализировать и рассматривать возможность помещения в О</a:t>
            </a:r>
            <a:r>
              <a:rPr lang="ru-RU" sz="1600" dirty="0"/>
              <a:t>Р</a:t>
            </a:r>
            <a:r>
              <a:rPr lang="ru-RU" sz="1600" kern="1200" dirty="0"/>
              <a:t>ИТ</a:t>
            </a:r>
            <a:endParaRPr lang="en-US" sz="1600" kern="1200" dirty="0"/>
          </a:p>
        </p:txBody>
      </p:sp>
      <p:sp>
        <p:nvSpPr>
          <p:cNvPr id="19" name="Rounded Rectangle 4"/>
          <p:cNvSpPr/>
          <p:nvPr/>
        </p:nvSpPr>
        <p:spPr>
          <a:xfrm>
            <a:off x="1835696" y="1628800"/>
            <a:ext cx="1368152" cy="1512168"/>
          </a:xfrm>
          <a:prstGeom prst="rect">
            <a:avLst/>
          </a:prstGeom>
          <a:solidFill>
            <a:schemeClr val="accent2">
              <a:lumMod val="75000"/>
            </a:schemeClr>
          </a:solidFill>
        </p:spPr>
        <p:style>
          <a:lnRef idx="0">
            <a:scrgbClr r="0" g="0" b="0"/>
          </a:lnRef>
          <a:fillRef idx="0">
            <a:scrgbClr r="0" g="0" b="0"/>
          </a:fillRef>
          <a:effectRef idx="0">
            <a:scrgbClr r="0" g="0" b="0"/>
          </a:effectRef>
          <a:fontRef idx="minor">
            <a:schemeClr val="lt1"/>
          </a:fontRef>
        </p:style>
        <p:txBody>
          <a:bodyPr spcFirstLastPara="0" vert="horz" wrap="square" lIns="5715" tIns="5715" rIns="5715" bIns="5715" numCol="1" spcCol="1270" anchor="ctr" anchorCtr="0">
            <a:noAutofit/>
          </a:bodyPr>
          <a:lstStyle/>
          <a:p>
            <a:pPr lvl="0" algn="ctr" defTabSz="400050">
              <a:lnSpc>
                <a:spcPct val="90000"/>
              </a:lnSpc>
              <a:spcBef>
                <a:spcPct val="0"/>
              </a:spcBef>
              <a:spcAft>
                <a:spcPct val="35000"/>
              </a:spcAft>
            </a:pPr>
            <a:r>
              <a:rPr lang="ru-RU" sz="1600" kern="1200" dirty="0" err="1"/>
              <a:t>Неослож</a:t>
            </a:r>
            <a:r>
              <a:rPr lang="ru-RU" sz="1600" kern="1200" dirty="0"/>
              <a:t>-</a:t>
            </a:r>
          </a:p>
          <a:p>
            <a:pPr lvl="0" algn="ctr" defTabSz="400050">
              <a:lnSpc>
                <a:spcPct val="90000"/>
              </a:lnSpc>
              <a:spcBef>
                <a:spcPct val="0"/>
              </a:spcBef>
              <a:spcAft>
                <a:spcPct val="35000"/>
              </a:spcAft>
            </a:pPr>
            <a:r>
              <a:rPr lang="ru-RU" sz="1600" kern="1200" dirty="0" err="1"/>
              <a:t>ненная</a:t>
            </a:r>
            <a:r>
              <a:rPr lang="ru-RU" sz="1600" kern="1200" dirty="0"/>
              <a:t> ОРИ</a:t>
            </a:r>
            <a:endParaRPr lang="en-US" sz="1600" kern="1200" dirty="0"/>
          </a:p>
        </p:txBody>
      </p:sp>
      <p:sp>
        <p:nvSpPr>
          <p:cNvPr id="21" name="Rounded Rectangle 4"/>
          <p:cNvSpPr/>
          <p:nvPr/>
        </p:nvSpPr>
        <p:spPr>
          <a:xfrm>
            <a:off x="1835696" y="3356992"/>
            <a:ext cx="1368152" cy="1512168"/>
          </a:xfrm>
          <a:prstGeom prst="rect">
            <a:avLst/>
          </a:prstGeom>
          <a:solidFill>
            <a:schemeClr val="accent2">
              <a:lumMod val="75000"/>
            </a:schemeClr>
          </a:solidFill>
        </p:spPr>
        <p:style>
          <a:lnRef idx="0">
            <a:scrgbClr r="0" g="0" b="0"/>
          </a:lnRef>
          <a:fillRef idx="0">
            <a:scrgbClr r="0" g="0" b="0"/>
          </a:fillRef>
          <a:effectRef idx="0">
            <a:scrgbClr r="0" g="0" b="0"/>
          </a:effectRef>
          <a:fontRef idx="minor">
            <a:schemeClr val="lt1"/>
          </a:fontRef>
        </p:style>
        <p:txBody>
          <a:bodyPr spcFirstLastPara="0" vert="horz" wrap="square" lIns="5715" tIns="5715" rIns="5715" bIns="5715" numCol="1" spcCol="1270" anchor="ctr" anchorCtr="0">
            <a:noAutofit/>
          </a:bodyPr>
          <a:lstStyle/>
          <a:p>
            <a:pPr lvl="0" algn="ctr" defTabSz="400050">
              <a:lnSpc>
                <a:spcPct val="90000"/>
              </a:lnSpc>
              <a:spcBef>
                <a:spcPct val="0"/>
              </a:spcBef>
              <a:spcAft>
                <a:spcPct val="35000"/>
              </a:spcAft>
            </a:pPr>
            <a:r>
              <a:rPr lang="ru-RU" sz="1600" dirty="0" err="1"/>
              <a:t>О</a:t>
            </a:r>
            <a:r>
              <a:rPr lang="ru-RU" sz="1600" kern="1200" dirty="0" err="1"/>
              <a:t>слож</a:t>
            </a:r>
            <a:r>
              <a:rPr lang="ru-RU" sz="1600" kern="1200" dirty="0"/>
              <a:t>-</a:t>
            </a:r>
          </a:p>
          <a:p>
            <a:pPr lvl="0" algn="ctr" defTabSz="400050">
              <a:lnSpc>
                <a:spcPct val="90000"/>
              </a:lnSpc>
              <a:spcBef>
                <a:spcPct val="0"/>
              </a:spcBef>
              <a:spcAft>
                <a:spcPct val="35000"/>
              </a:spcAft>
            </a:pPr>
            <a:r>
              <a:rPr lang="ru-RU" sz="1600" kern="1200" dirty="0" err="1"/>
              <a:t>ненная</a:t>
            </a:r>
            <a:r>
              <a:rPr lang="ru-RU" sz="1600" kern="1200" dirty="0"/>
              <a:t> ОРИ</a:t>
            </a:r>
            <a:endParaRPr lang="en-US" sz="1600" kern="1200" dirty="0"/>
          </a:p>
        </p:txBody>
      </p:sp>
      <p:sp>
        <p:nvSpPr>
          <p:cNvPr id="22" name="Rounded Rectangle 4"/>
          <p:cNvSpPr/>
          <p:nvPr/>
        </p:nvSpPr>
        <p:spPr>
          <a:xfrm>
            <a:off x="3419872" y="2420888"/>
            <a:ext cx="2236767" cy="792087"/>
          </a:xfrm>
          <a:prstGeom prst="rect">
            <a:avLst/>
          </a:prstGeom>
          <a:solidFill>
            <a:schemeClr val="accent2">
              <a:lumMod val="75000"/>
            </a:schemeClr>
          </a:solidFill>
        </p:spPr>
        <p:style>
          <a:lnRef idx="0">
            <a:scrgbClr r="0" g="0" b="0"/>
          </a:lnRef>
          <a:fillRef idx="0">
            <a:scrgbClr r="0" g="0" b="0"/>
          </a:fillRef>
          <a:effectRef idx="0">
            <a:scrgbClr r="0" g="0" b="0"/>
          </a:effectRef>
          <a:fontRef idx="minor">
            <a:schemeClr val="lt1"/>
          </a:fontRef>
        </p:style>
        <p:txBody>
          <a:bodyPr spcFirstLastPara="0" vert="horz" wrap="square" lIns="5715" tIns="5715" rIns="5715" bIns="5715" numCol="1" spcCol="1270" anchor="ctr" anchorCtr="0">
            <a:noAutofit/>
          </a:bodyPr>
          <a:lstStyle/>
          <a:p>
            <a:pPr lvl="0" algn="ctr" defTabSz="400050">
              <a:lnSpc>
                <a:spcPct val="90000"/>
              </a:lnSpc>
              <a:spcBef>
                <a:spcPct val="0"/>
              </a:spcBef>
              <a:spcAft>
                <a:spcPct val="35000"/>
              </a:spcAft>
            </a:pPr>
            <a:r>
              <a:rPr lang="ru-RU" sz="1600" kern="1200" dirty="0"/>
              <a:t>Пациент с высоким риском</a:t>
            </a:r>
            <a:endParaRPr lang="en-US" sz="1600" kern="1200" dirty="0"/>
          </a:p>
        </p:txBody>
      </p:sp>
      <p:sp>
        <p:nvSpPr>
          <p:cNvPr id="24" name="Rounded Rectangle 4"/>
          <p:cNvSpPr/>
          <p:nvPr/>
        </p:nvSpPr>
        <p:spPr>
          <a:xfrm>
            <a:off x="3419872" y="1556792"/>
            <a:ext cx="2236767" cy="792087"/>
          </a:xfrm>
          <a:prstGeom prst="rect">
            <a:avLst/>
          </a:prstGeom>
          <a:solidFill>
            <a:schemeClr val="accent2">
              <a:lumMod val="75000"/>
            </a:schemeClr>
          </a:solidFill>
        </p:spPr>
        <p:style>
          <a:lnRef idx="0">
            <a:scrgbClr r="0" g="0" b="0"/>
          </a:lnRef>
          <a:fillRef idx="0">
            <a:scrgbClr r="0" g="0" b="0"/>
          </a:fillRef>
          <a:effectRef idx="0">
            <a:scrgbClr r="0" g="0" b="0"/>
          </a:effectRef>
          <a:fontRef idx="minor">
            <a:schemeClr val="lt1"/>
          </a:fontRef>
        </p:style>
        <p:txBody>
          <a:bodyPr spcFirstLastPara="0" vert="horz" wrap="square" lIns="5715" tIns="5715" rIns="5715" bIns="5715" numCol="1" spcCol="1270" anchor="ctr" anchorCtr="0">
            <a:noAutofit/>
          </a:bodyPr>
          <a:lstStyle/>
          <a:p>
            <a:pPr lvl="0" algn="ctr" defTabSz="400050">
              <a:lnSpc>
                <a:spcPct val="90000"/>
              </a:lnSpc>
              <a:spcBef>
                <a:spcPct val="0"/>
              </a:spcBef>
              <a:spcAft>
                <a:spcPct val="35000"/>
              </a:spcAft>
            </a:pPr>
            <a:r>
              <a:rPr lang="ru-RU" sz="1600" kern="1200" dirty="0"/>
              <a:t>Пациент с низким риском</a:t>
            </a:r>
            <a:endParaRPr lang="en-US" sz="1600" kern="1200" dirty="0"/>
          </a:p>
        </p:txBody>
      </p:sp>
      <p:sp>
        <p:nvSpPr>
          <p:cNvPr id="25" name="Rounded Rectangle 4"/>
          <p:cNvSpPr/>
          <p:nvPr/>
        </p:nvSpPr>
        <p:spPr>
          <a:xfrm>
            <a:off x="6228184" y="764704"/>
            <a:ext cx="2664296" cy="2016224"/>
          </a:xfrm>
          <a:prstGeom prst="rect">
            <a:avLst/>
          </a:prstGeom>
          <a:solidFill>
            <a:schemeClr val="accent2">
              <a:lumMod val="75000"/>
            </a:schemeClr>
          </a:solidFill>
        </p:spPr>
        <p:style>
          <a:lnRef idx="0">
            <a:scrgbClr r="0" g="0" b="0"/>
          </a:lnRef>
          <a:fillRef idx="0">
            <a:scrgbClr r="0" g="0" b="0"/>
          </a:fillRef>
          <a:effectRef idx="0">
            <a:scrgbClr r="0" g="0" b="0"/>
          </a:effectRef>
          <a:fontRef idx="minor">
            <a:schemeClr val="lt1"/>
          </a:fontRef>
        </p:style>
        <p:txBody>
          <a:bodyPr spcFirstLastPara="0" vert="horz" wrap="square" lIns="5715" tIns="5715" rIns="5715" bIns="5715" numCol="1" spcCol="1270" anchor="ctr" anchorCtr="0">
            <a:noAutofit/>
          </a:bodyPr>
          <a:lstStyle/>
          <a:p>
            <a:pPr lvl="0" algn="ctr" defTabSz="400050">
              <a:lnSpc>
                <a:spcPct val="90000"/>
              </a:lnSpc>
              <a:spcAft>
                <a:spcPct val="35000"/>
              </a:spcAft>
            </a:pPr>
            <a:r>
              <a:rPr lang="ru-RU" sz="1400" kern="1200" dirty="0"/>
              <a:t>Лечить амбулаторно, посоветовать обратиться повторно, если состояние не улучшиться или ухудшиться в течение 2-3 дней. </a:t>
            </a:r>
            <a:endParaRPr lang="en-US" sz="1400" kern="1200" dirty="0"/>
          </a:p>
          <a:p>
            <a:pPr lvl="0" algn="ctr" defTabSz="400050">
              <a:lnSpc>
                <a:spcPct val="90000"/>
              </a:lnSpc>
              <a:spcAft>
                <a:spcPct val="35000"/>
              </a:spcAft>
            </a:pPr>
            <a:r>
              <a:rPr lang="ru-RU" sz="1400" dirty="0">
                <a:solidFill>
                  <a:srgbClr val="FFFF00"/>
                </a:solidFill>
              </a:rPr>
              <a:t>Лечение ингибиторами нейраминидазы не является строго обязательным</a:t>
            </a:r>
            <a:endParaRPr lang="en-US" sz="1400" kern="1200" dirty="0">
              <a:solidFill>
                <a:srgbClr val="FFFF00"/>
              </a:solidFill>
            </a:endParaRPr>
          </a:p>
        </p:txBody>
      </p:sp>
      <p:sp>
        <p:nvSpPr>
          <p:cNvPr id="27" name="Rounded Rectangle 4"/>
          <p:cNvSpPr/>
          <p:nvPr/>
        </p:nvSpPr>
        <p:spPr>
          <a:xfrm>
            <a:off x="6372200" y="3429000"/>
            <a:ext cx="2664296" cy="1152128"/>
          </a:xfrm>
          <a:prstGeom prst="rect">
            <a:avLst/>
          </a:prstGeom>
          <a:solidFill>
            <a:schemeClr val="accent2">
              <a:lumMod val="75000"/>
            </a:schemeClr>
          </a:solidFill>
        </p:spPr>
        <p:style>
          <a:lnRef idx="0">
            <a:scrgbClr r="0" g="0" b="0"/>
          </a:lnRef>
          <a:fillRef idx="0">
            <a:scrgbClr r="0" g="0" b="0"/>
          </a:fillRef>
          <a:effectRef idx="0">
            <a:scrgbClr r="0" g="0" b="0"/>
          </a:effectRef>
          <a:fontRef idx="minor">
            <a:schemeClr val="lt1"/>
          </a:fontRef>
        </p:style>
        <p:txBody>
          <a:bodyPr spcFirstLastPara="0" vert="horz" wrap="square" lIns="5715" tIns="5715" rIns="5715" bIns="5715" numCol="1" spcCol="1270" anchor="ctr" anchorCtr="0">
            <a:noAutofit/>
          </a:bodyPr>
          <a:lstStyle/>
          <a:p>
            <a:pPr lvl="0" algn="ctr" defTabSz="400050">
              <a:lnSpc>
                <a:spcPct val="90000"/>
              </a:lnSpc>
              <a:spcAft>
                <a:spcPct val="35000"/>
              </a:spcAft>
            </a:pPr>
            <a:r>
              <a:rPr lang="ru-RU" sz="1400" dirty="0">
                <a:solidFill>
                  <a:srgbClr val="FFFF00"/>
                </a:solidFill>
              </a:rPr>
              <a:t>Лечить ингибиторами нейраминидазы</a:t>
            </a:r>
            <a:r>
              <a:rPr lang="ru-RU" sz="1400" kern="1200" dirty="0"/>
              <a:t>, рассмотреть возможность госпитализации</a:t>
            </a:r>
            <a:endParaRPr lang="en-US" sz="1400" kern="1200" dirty="0"/>
          </a:p>
        </p:txBody>
      </p:sp>
      <p:sp>
        <p:nvSpPr>
          <p:cNvPr id="28" name="Left Arrow 27"/>
          <p:cNvSpPr/>
          <p:nvPr/>
        </p:nvSpPr>
        <p:spPr>
          <a:xfrm rot="9312333">
            <a:off x="5600676" y="1571685"/>
            <a:ext cx="551769" cy="219368"/>
          </a:xfrm>
          <a:prstGeom prst="leftArrow">
            <a:avLst/>
          </a:prstGeom>
          <a:solidFill>
            <a:srgbClr val="800000"/>
          </a:solidFill>
          <a:ln>
            <a:solidFill>
              <a:srgbClr val="8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0" name="Left Arrow 29"/>
          <p:cNvSpPr/>
          <p:nvPr/>
        </p:nvSpPr>
        <p:spPr>
          <a:xfrm rot="12549059">
            <a:off x="5577167" y="3049957"/>
            <a:ext cx="912315" cy="244323"/>
          </a:xfrm>
          <a:prstGeom prst="leftArrow">
            <a:avLst/>
          </a:prstGeom>
          <a:solidFill>
            <a:srgbClr val="800000"/>
          </a:solidFill>
          <a:ln>
            <a:solidFill>
              <a:srgbClr val="8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1" name="Left Arrow 30"/>
          <p:cNvSpPr/>
          <p:nvPr/>
        </p:nvSpPr>
        <p:spPr>
          <a:xfrm rot="10800000">
            <a:off x="2999180" y="3848764"/>
            <a:ext cx="487546" cy="219004"/>
          </a:xfrm>
          <a:prstGeom prst="leftArrow">
            <a:avLst/>
          </a:prstGeom>
          <a:solidFill>
            <a:srgbClr val="800000"/>
          </a:solidFill>
          <a:ln>
            <a:solidFill>
              <a:srgbClr val="8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2" name="Left Arrow 31"/>
          <p:cNvSpPr/>
          <p:nvPr/>
        </p:nvSpPr>
        <p:spPr>
          <a:xfrm rot="9504893">
            <a:off x="3083400" y="1893786"/>
            <a:ext cx="405787" cy="253855"/>
          </a:xfrm>
          <a:prstGeom prst="leftArrow">
            <a:avLst/>
          </a:prstGeom>
          <a:solidFill>
            <a:srgbClr val="800000"/>
          </a:solidFill>
          <a:ln>
            <a:solidFill>
              <a:srgbClr val="8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3" name="Left Arrow 32"/>
          <p:cNvSpPr/>
          <p:nvPr/>
        </p:nvSpPr>
        <p:spPr>
          <a:xfrm rot="12341101">
            <a:off x="3140996" y="2532260"/>
            <a:ext cx="351982" cy="257099"/>
          </a:xfrm>
          <a:prstGeom prst="leftArrow">
            <a:avLst/>
          </a:prstGeom>
          <a:solidFill>
            <a:srgbClr val="800000"/>
          </a:solidFill>
          <a:ln>
            <a:solidFill>
              <a:srgbClr val="8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848371102"/>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Down Arrow 4"/>
          <p:cNvSpPr/>
          <p:nvPr/>
        </p:nvSpPr>
        <p:spPr>
          <a:xfrm>
            <a:off x="3637256" y="1312730"/>
            <a:ext cx="209605" cy="377428"/>
          </a:xfrm>
          <a:prstGeom prst="downArrow">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3793" name="Заголовок 1"/>
          <p:cNvSpPr>
            <a:spLocks noGrp="1"/>
          </p:cNvSpPr>
          <p:nvPr>
            <p:ph type="title"/>
          </p:nvPr>
        </p:nvSpPr>
        <p:spPr>
          <a:xfrm>
            <a:off x="899592" y="260648"/>
            <a:ext cx="5285205" cy="447675"/>
          </a:xfrm>
        </p:spPr>
        <p:txBody>
          <a:bodyPr>
            <a:normAutofit/>
          </a:bodyPr>
          <a:lstStyle/>
          <a:p>
            <a:pPr algn="ctr" eaLnBrk="1" hangingPunct="1"/>
            <a:r>
              <a:rPr lang="ru-RU" sz="2400" dirty="0">
                <a:solidFill>
                  <a:srgbClr val="0000FF"/>
                </a:solidFill>
                <a:latin typeface="Franklin Gothic Medium" charset="0"/>
              </a:rPr>
              <a:t>Противовирусные препараты</a:t>
            </a:r>
          </a:p>
        </p:txBody>
      </p:sp>
      <p:grpSp>
        <p:nvGrpSpPr>
          <p:cNvPr id="33799" name="Group 64"/>
          <p:cNvGrpSpPr>
            <a:grpSpLocks/>
          </p:cNvGrpSpPr>
          <p:nvPr/>
        </p:nvGrpSpPr>
        <p:grpSpPr bwMode="auto">
          <a:xfrm>
            <a:off x="2606676" y="719138"/>
            <a:ext cx="2087562" cy="720274"/>
            <a:chOff x="1872231" y="504053"/>
            <a:chExt cx="1856381" cy="928068"/>
          </a:xfrm>
        </p:grpSpPr>
        <p:sp>
          <p:nvSpPr>
            <p:cNvPr id="66" name="Rounded Rectangle 65"/>
            <p:cNvSpPr/>
            <p:nvPr/>
          </p:nvSpPr>
          <p:spPr>
            <a:xfrm flipH="1">
              <a:off x="1872231" y="504053"/>
              <a:ext cx="1856381" cy="928068"/>
            </a:xfrm>
            <a:prstGeom prst="roundRect">
              <a:avLst/>
            </a:prstGeom>
          </p:spPr>
          <p:style>
            <a:lnRef idx="3">
              <a:schemeClr val="lt1">
                <a:hueOff val="0"/>
                <a:satOff val="0"/>
                <a:lumOff val="0"/>
                <a:alphaOff val="0"/>
              </a:schemeClr>
            </a:lnRef>
            <a:fillRef idx="1">
              <a:schemeClr val="accent2">
                <a:hueOff val="0"/>
                <a:satOff val="0"/>
                <a:lumOff val="0"/>
                <a:alphaOff val="0"/>
              </a:schemeClr>
            </a:fillRef>
            <a:effectRef idx="1">
              <a:schemeClr val="accent2">
                <a:hueOff val="0"/>
                <a:satOff val="0"/>
                <a:lumOff val="0"/>
                <a:alphaOff val="0"/>
              </a:schemeClr>
            </a:effectRef>
            <a:fontRef idx="minor">
              <a:schemeClr val="lt1"/>
            </a:fontRef>
          </p:style>
        </p:sp>
        <p:sp>
          <p:nvSpPr>
            <p:cNvPr id="67" name="Rounded Rectangle 4"/>
            <p:cNvSpPr/>
            <p:nvPr/>
          </p:nvSpPr>
          <p:spPr>
            <a:xfrm>
              <a:off x="1917405" y="550139"/>
              <a:ext cx="1766032" cy="835897"/>
            </a:xfrm>
            <a:prstGeom prst="rect">
              <a:avLst/>
            </a:prstGeom>
          </p:spPr>
          <p:style>
            <a:lnRef idx="0">
              <a:scrgbClr r="0" g="0" b="0"/>
            </a:lnRef>
            <a:fillRef idx="0">
              <a:scrgbClr r="0" g="0" b="0"/>
            </a:fillRef>
            <a:effectRef idx="0">
              <a:scrgbClr r="0" g="0" b="0"/>
            </a:effectRef>
            <a:fontRef idx="minor">
              <a:schemeClr val="lt1"/>
            </a:fontRef>
          </p:style>
          <p:txBody>
            <a:bodyPr lIns="60960" tIns="60960" rIns="60960" bIns="60960" spcCol="1270" anchor="ctr"/>
            <a:lstStyle/>
            <a:p>
              <a:pPr algn="ctr" defTabSz="711200">
                <a:lnSpc>
                  <a:spcPct val="90000"/>
                </a:lnSpc>
                <a:spcAft>
                  <a:spcPct val="35000"/>
                </a:spcAft>
                <a:defRPr/>
              </a:pPr>
              <a:r>
                <a:rPr lang="ru-RU" sz="1600" dirty="0">
                  <a:latin typeface="Times"/>
                  <a:cs typeface="Times"/>
                </a:rPr>
                <a:t>Действие</a:t>
              </a:r>
              <a:r>
                <a:rPr lang="ru-RU" sz="1600" dirty="0"/>
                <a:t> </a:t>
              </a:r>
              <a:r>
                <a:rPr lang="ru-RU" sz="1600" dirty="0">
                  <a:latin typeface="Times"/>
                  <a:cs typeface="Times"/>
                </a:rPr>
                <a:t>на определённые белки вируса гриппа</a:t>
              </a:r>
            </a:p>
          </p:txBody>
        </p:sp>
      </p:grpSp>
      <p:grpSp>
        <p:nvGrpSpPr>
          <p:cNvPr id="33800" name="Group 75"/>
          <p:cNvGrpSpPr>
            <a:grpSpLocks/>
          </p:cNvGrpSpPr>
          <p:nvPr/>
        </p:nvGrpSpPr>
        <p:grpSpPr bwMode="auto">
          <a:xfrm>
            <a:off x="6372200" y="1700808"/>
            <a:ext cx="2089150" cy="941388"/>
            <a:chOff x="3888470" y="0"/>
            <a:chExt cx="2144484" cy="942533"/>
          </a:xfrm>
        </p:grpSpPr>
        <p:sp>
          <p:nvSpPr>
            <p:cNvPr id="77" name="Rounded Rectangle 76"/>
            <p:cNvSpPr/>
            <p:nvPr/>
          </p:nvSpPr>
          <p:spPr>
            <a:xfrm flipH="1">
              <a:off x="3888470" y="0"/>
              <a:ext cx="2144484" cy="942533"/>
            </a:xfrm>
            <a:prstGeom prst="roundRect">
              <a:avLst/>
            </a:prstGeom>
          </p:spPr>
          <p:style>
            <a:lnRef idx="3">
              <a:schemeClr val="lt1">
                <a:hueOff val="0"/>
                <a:satOff val="0"/>
                <a:lumOff val="0"/>
                <a:alphaOff val="0"/>
              </a:schemeClr>
            </a:lnRef>
            <a:fillRef idx="1">
              <a:schemeClr val="accent2">
                <a:hueOff val="0"/>
                <a:satOff val="0"/>
                <a:lumOff val="0"/>
                <a:alphaOff val="0"/>
              </a:schemeClr>
            </a:fillRef>
            <a:effectRef idx="1">
              <a:schemeClr val="accent2">
                <a:hueOff val="0"/>
                <a:satOff val="0"/>
                <a:lumOff val="0"/>
                <a:alphaOff val="0"/>
              </a:schemeClr>
            </a:effectRef>
            <a:fontRef idx="minor">
              <a:schemeClr val="lt1"/>
            </a:fontRef>
          </p:style>
        </p:sp>
        <p:sp>
          <p:nvSpPr>
            <p:cNvPr id="78" name="Rounded Rectangle 4"/>
            <p:cNvSpPr/>
            <p:nvPr/>
          </p:nvSpPr>
          <p:spPr>
            <a:xfrm>
              <a:off x="3934097" y="46094"/>
              <a:ext cx="2053229" cy="850345"/>
            </a:xfrm>
            <a:prstGeom prst="rect">
              <a:avLst/>
            </a:prstGeom>
          </p:spPr>
          <p:style>
            <a:lnRef idx="0">
              <a:scrgbClr r="0" g="0" b="0"/>
            </a:lnRef>
            <a:fillRef idx="0">
              <a:scrgbClr r="0" g="0" b="0"/>
            </a:fillRef>
            <a:effectRef idx="0">
              <a:scrgbClr r="0" g="0" b="0"/>
            </a:effectRef>
            <a:fontRef idx="minor">
              <a:schemeClr val="lt1"/>
            </a:fontRef>
          </p:style>
          <p:txBody>
            <a:bodyPr lIns="60960" tIns="60960" rIns="60960" bIns="60960" spcCol="1270" anchor="ctr"/>
            <a:lstStyle/>
            <a:p>
              <a:pPr defTabSz="711200">
                <a:lnSpc>
                  <a:spcPct val="90000"/>
                </a:lnSpc>
                <a:spcAft>
                  <a:spcPct val="35000"/>
                </a:spcAft>
                <a:defRPr/>
              </a:pPr>
              <a:r>
                <a:rPr lang="ru-RU" sz="1600" dirty="0">
                  <a:latin typeface="Times"/>
                  <a:cs typeface="Times"/>
                </a:rPr>
                <a:t>Опосредованное противовирусное действие</a:t>
              </a:r>
            </a:p>
          </p:txBody>
        </p:sp>
      </p:grpSp>
      <p:grpSp>
        <p:nvGrpSpPr>
          <p:cNvPr id="78866" name="Group 97"/>
          <p:cNvGrpSpPr>
            <a:grpSpLocks/>
          </p:cNvGrpSpPr>
          <p:nvPr/>
        </p:nvGrpSpPr>
        <p:grpSpPr bwMode="auto">
          <a:xfrm>
            <a:off x="2767361" y="5545876"/>
            <a:ext cx="3049054" cy="787082"/>
            <a:chOff x="2005355" y="792835"/>
            <a:chExt cx="1841477" cy="787161"/>
          </a:xfrm>
          <a:solidFill>
            <a:schemeClr val="accent5">
              <a:lumMod val="60000"/>
              <a:lumOff val="40000"/>
            </a:schemeClr>
          </a:solidFill>
        </p:grpSpPr>
        <p:sp>
          <p:nvSpPr>
            <p:cNvPr id="99" name="Rectangle 98"/>
            <p:cNvSpPr/>
            <p:nvPr/>
          </p:nvSpPr>
          <p:spPr>
            <a:xfrm>
              <a:off x="2005355" y="1013201"/>
              <a:ext cx="1841477" cy="566794"/>
            </a:xfrm>
            <a:prstGeom prst="rect">
              <a:avLst/>
            </a:prstGeom>
            <a:grpFill/>
          </p:spPr>
          <p:style>
            <a:lnRef idx="0">
              <a:schemeClr val="lt1">
                <a:hueOff val="0"/>
                <a:satOff val="0"/>
                <a:lumOff val="0"/>
                <a:alphaOff val="0"/>
              </a:schemeClr>
            </a:lnRef>
            <a:fillRef idx="3">
              <a:scrgbClr r="0" g="0" b="0"/>
            </a:fillRef>
            <a:effectRef idx="3">
              <a:schemeClr val="accent1">
                <a:hueOff val="0"/>
                <a:satOff val="0"/>
                <a:lumOff val="0"/>
                <a:alphaOff val="0"/>
              </a:schemeClr>
            </a:effectRef>
            <a:fontRef idx="minor">
              <a:schemeClr val="lt1"/>
            </a:fontRef>
          </p:style>
        </p:sp>
        <p:sp>
          <p:nvSpPr>
            <p:cNvPr id="100" name="Rectangle 99"/>
            <p:cNvSpPr/>
            <p:nvPr/>
          </p:nvSpPr>
          <p:spPr>
            <a:xfrm>
              <a:off x="2005355" y="792835"/>
              <a:ext cx="1841477" cy="787161"/>
            </a:xfrm>
            <a:prstGeom prst="rect">
              <a:avLst/>
            </a:prstGeom>
            <a:grpFill/>
            <a:ln>
              <a:solidFill>
                <a:schemeClr val="accent5">
                  <a:lumMod val="50000"/>
                </a:schemeClr>
              </a:solidFill>
            </a:ln>
          </p:spPr>
          <p:style>
            <a:lnRef idx="0">
              <a:scrgbClr r="0" g="0" b="0"/>
            </a:lnRef>
            <a:fillRef idx="0">
              <a:scrgbClr r="0" g="0" b="0"/>
            </a:fillRef>
            <a:effectRef idx="0">
              <a:scrgbClr r="0" g="0" b="0"/>
            </a:effectRef>
            <a:fontRef idx="minor">
              <a:schemeClr val="lt1"/>
            </a:fontRef>
          </p:style>
          <p:txBody>
            <a:bodyPr lIns="60960" tIns="60960" rIns="60960" bIns="60960" spcCol="1270" anchor="ctr"/>
            <a:lstStyle/>
            <a:p>
              <a:pPr algn="ctr" defTabSz="711200">
                <a:lnSpc>
                  <a:spcPct val="90000"/>
                </a:lnSpc>
                <a:spcAft>
                  <a:spcPct val="35000"/>
                </a:spcAft>
                <a:defRPr/>
              </a:pPr>
              <a:r>
                <a:rPr lang="ru-RU" sz="1600" b="1" dirty="0">
                  <a:solidFill>
                    <a:srgbClr val="0070C0"/>
                  </a:solidFill>
                  <a:latin typeface="Times"/>
                  <a:cs typeface="Times"/>
                </a:rPr>
                <a:t>Блокаторы М - ионного канала вируса гриппа А</a:t>
              </a:r>
            </a:p>
          </p:txBody>
        </p:sp>
      </p:grpSp>
      <p:sp>
        <p:nvSpPr>
          <p:cNvPr id="102" name="Rectangle 101"/>
          <p:cNvSpPr/>
          <p:nvPr/>
        </p:nvSpPr>
        <p:spPr bwMode="auto">
          <a:xfrm>
            <a:off x="6372200" y="3068960"/>
            <a:ext cx="2261184" cy="3488387"/>
          </a:xfrm>
          <a:prstGeom prst="rect">
            <a:avLst/>
          </a:prstGeom>
          <a:solidFill>
            <a:schemeClr val="accent5">
              <a:lumMod val="60000"/>
              <a:lumOff val="40000"/>
            </a:schemeClr>
          </a:solidFill>
          <a:ln>
            <a:solidFill>
              <a:schemeClr val="accent5"/>
            </a:solidFill>
          </a:ln>
        </p:spPr>
        <p:style>
          <a:lnRef idx="0">
            <a:schemeClr val="lt1">
              <a:hueOff val="0"/>
              <a:satOff val="0"/>
              <a:lumOff val="0"/>
              <a:alphaOff val="0"/>
            </a:schemeClr>
          </a:lnRef>
          <a:fillRef idx="3">
            <a:scrgbClr r="0" g="0" b="0"/>
          </a:fillRef>
          <a:effectRef idx="3">
            <a:schemeClr val="accent1">
              <a:hueOff val="0"/>
              <a:satOff val="0"/>
              <a:lumOff val="0"/>
              <a:alphaOff val="0"/>
            </a:schemeClr>
          </a:effectRef>
          <a:fontRef idx="minor">
            <a:schemeClr val="lt1"/>
          </a:fontRef>
        </p:style>
      </p:sp>
      <p:sp>
        <p:nvSpPr>
          <p:cNvPr id="105" name="Rectangle 104"/>
          <p:cNvSpPr/>
          <p:nvPr/>
        </p:nvSpPr>
        <p:spPr bwMode="auto">
          <a:xfrm>
            <a:off x="2688901" y="2404533"/>
            <a:ext cx="3127514" cy="794704"/>
          </a:xfrm>
          <a:prstGeom prst="rect">
            <a:avLst/>
          </a:prstGeom>
          <a:solidFill>
            <a:schemeClr val="accent5">
              <a:lumMod val="60000"/>
              <a:lumOff val="40000"/>
            </a:schemeClr>
          </a:solidFill>
          <a:ln>
            <a:solidFill>
              <a:schemeClr val="accent5"/>
            </a:solidFill>
          </a:ln>
        </p:spPr>
        <p:style>
          <a:lnRef idx="0">
            <a:schemeClr val="lt1">
              <a:hueOff val="0"/>
              <a:satOff val="0"/>
              <a:lumOff val="0"/>
              <a:alphaOff val="0"/>
            </a:schemeClr>
          </a:lnRef>
          <a:fillRef idx="3">
            <a:scrgbClr r="0" g="0" b="0"/>
          </a:fillRef>
          <a:effectRef idx="3">
            <a:schemeClr val="accent1">
              <a:hueOff val="0"/>
              <a:satOff val="0"/>
              <a:lumOff val="0"/>
              <a:alphaOff val="0"/>
            </a:schemeClr>
          </a:effectRef>
          <a:fontRef idx="minor">
            <a:schemeClr val="lt1"/>
          </a:fontRef>
        </p:style>
      </p:sp>
      <p:sp>
        <p:nvSpPr>
          <p:cNvPr id="53" name="Rounded Rectangle 52"/>
          <p:cNvSpPr/>
          <p:nvPr/>
        </p:nvSpPr>
        <p:spPr>
          <a:xfrm>
            <a:off x="107504" y="5100131"/>
            <a:ext cx="2592287" cy="1757869"/>
          </a:xfrm>
          <a:prstGeom prst="roundRect">
            <a:avLst>
              <a:gd name="adj" fmla="val 50000"/>
            </a:avLst>
          </a:prstGeom>
          <a:solidFill>
            <a:schemeClr val="accent6">
              <a:lumMod val="50000"/>
            </a:schemeClr>
          </a:solidFill>
          <a:scene3d>
            <a:camera prst="orthographicFront"/>
            <a:lightRig rig="threePt" dir="t"/>
          </a:scene3d>
          <a:sp3d>
            <a:bevelT/>
          </a:sp3d>
        </p:spPr>
        <p:style>
          <a:lnRef idx="1">
            <a:schemeClr val="accent1"/>
          </a:lnRef>
          <a:fillRef idx="3">
            <a:schemeClr val="accent1"/>
          </a:fillRef>
          <a:effectRef idx="2">
            <a:schemeClr val="accent1"/>
          </a:effectRef>
          <a:fontRef idx="minor">
            <a:schemeClr val="lt1"/>
          </a:fontRef>
        </p:style>
        <p:txBody>
          <a:bodyPr anchor="ctr"/>
          <a:lstStyle/>
          <a:p>
            <a:pPr algn="ctr">
              <a:defRPr/>
            </a:pPr>
            <a:r>
              <a:rPr lang="ru-RU" b="1" dirty="0" err="1">
                <a:solidFill>
                  <a:schemeClr val="bg1"/>
                </a:solidFill>
                <a:latin typeface="Times"/>
                <a:cs typeface="Times"/>
              </a:rPr>
              <a:t>Римантадин</a:t>
            </a:r>
            <a:endParaRPr lang="ru-RU" b="1" dirty="0">
              <a:solidFill>
                <a:schemeClr val="bg1"/>
              </a:solidFill>
              <a:latin typeface="Times"/>
              <a:cs typeface="Times"/>
            </a:endParaRPr>
          </a:p>
          <a:p>
            <a:pPr algn="ctr">
              <a:defRPr/>
            </a:pPr>
            <a:r>
              <a:rPr lang="ru-RU" b="1" dirty="0">
                <a:solidFill>
                  <a:schemeClr val="bg1"/>
                </a:solidFill>
                <a:latin typeface="Times"/>
                <a:cs typeface="Times"/>
              </a:rPr>
              <a:t>(</a:t>
            </a:r>
            <a:r>
              <a:rPr lang="ru-RU" b="1" dirty="0">
                <a:solidFill>
                  <a:srgbClr val="DBF5F9"/>
                </a:solidFill>
                <a:latin typeface="Times"/>
                <a:cs typeface="Times"/>
              </a:rPr>
              <a:t>Ремантадин</a:t>
            </a:r>
            <a:r>
              <a:rPr lang="ru-RU" b="1" dirty="0">
                <a:solidFill>
                  <a:schemeClr val="bg1"/>
                </a:solidFill>
                <a:latin typeface="Times"/>
                <a:cs typeface="Times"/>
              </a:rPr>
              <a:t>),</a:t>
            </a:r>
          </a:p>
          <a:p>
            <a:pPr algn="ctr">
              <a:defRPr/>
            </a:pPr>
            <a:r>
              <a:rPr lang="ru-RU" b="1" dirty="0" err="1">
                <a:solidFill>
                  <a:schemeClr val="bg1"/>
                </a:solidFill>
                <a:latin typeface="Times"/>
                <a:cs typeface="Times"/>
              </a:rPr>
              <a:t>Амантадин</a:t>
            </a:r>
            <a:endParaRPr lang="ru-RU" b="1" dirty="0">
              <a:solidFill>
                <a:schemeClr val="bg1"/>
              </a:solidFill>
              <a:latin typeface="Times"/>
              <a:cs typeface="Times"/>
            </a:endParaRPr>
          </a:p>
          <a:p>
            <a:pPr algn="ctr">
              <a:defRPr/>
            </a:pPr>
            <a:r>
              <a:rPr lang="ru-RU" b="1" dirty="0">
                <a:solidFill>
                  <a:schemeClr val="bg1"/>
                </a:solidFill>
                <a:latin typeface="Times"/>
                <a:cs typeface="Times"/>
              </a:rPr>
              <a:t>(</a:t>
            </a:r>
            <a:r>
              <a:rPr lang="ru-RU" b="1" i="1" dirty="0">
                <a:solidFill>
                  <a:srgbClr val="FFFF00"/>
                </a:solidFill>
                <a:latin typeface="Times"/>
                <a:cs typeface="Times"/>
              </a:rPr>
              <a:t>неэффективны в настоящее время</a:t>
            </a:r>
            <a:r>
              <a:rPr lang="ru-RU" b="1" dirty="0">
                <a:solidFill>
                  <a:schemeClr val="bg1"/>
                </a:solidFill>
                <a:latin typeface="Times"/>
                <a:cs typeface="Times"/>
              </a:rPr>
              <a:t>) </a:t>
            </a:r>
          </a:p>
          <a:p>
            <a:pPr>
              <a:defRPr/>
            </a:pPr>
            <a:endParaRPr lang="ru-RU" baseline="30000" dirty="0"/>
          </a:p>
        </p:txBody>
      </p:sp>
      <p:sp>
        <p:nvSpPr>
          <p:cNvPr id="54" name="Rounded Rectangle 53"/>
          <p:cNvSpPr/>
          <p:nvPr/>
        </p:nvSpPr>
        <p:spPr>
          <a:xfrm>
            <a:off x="179512" y="1268760"/>
            <a:ext cx="2328237" cy="1141065"/>
          </a:xfrm>
          <a:prstGeom prst="roundRect">
            <a:avLst/>
          </a:prstGeom>
          <a:solidFill>
            <a:schemeClr val="accent6">
              <a:lumMod val="50000"/>
            </a:schemeClr>
          </a:solidFill>
          <a:scene3d>
            <a:camera prst="orthographicFront"/>
            <a:lightRig rig="threePt" dir="t"/>
          </a:scene3d>
          <a:sp3d>
            <a:bevelT/>
          </a:sp3d>
        </p:spPr>
        <p:style>
          <a:lnRef idx="1">
            <a:schemeClr val="accent1"/>
          </a:lnRef>
          <a:fillRef idx="3">
            <a:schemeClr val="accent1"/>
          </a:fillRef>
          <a:effectRef idx="2">
            <a:schemeClr val="accent1"/>
          </a:effectRef>
          <a:fontRef idx="minor">
            <a:schemeClr val="lt1"/>
          </a:fontRef>
        </p:style>
        <p:txBody>
          <a:bodyPr anchor="ctr"/>
          <a:lstStyle/>
          <a:p>
            <a:pPr algn="ctr">
              <a:defRPr/>
            </a:pPr>
            <a:r>
              <a:rPr lang="ru-RU" b="1" dirty="0" err="1">
                <a:solidFill>
                  <a:srgbClr val="FFFFFF"/>
                </a:solidFill>
                <a:latin typeface="Times"/>
                <a:cs typeface="Times"/>
              </a:rPr>
              <a:t>Осельтамивир</a:t>
            </a:r>
            <a:endParaRPr lang="ru-RU" b="1" dirty="0">
              <a:solidFill>
                <a:srgbClr val="FFFFFF"/>
              </a:solidFill>
              <a:latin typeface="Times"/>
              <a:cs typeface="Times"/>
            </a:endParaRPr>
          </a:p>
          <a:p>
            <a:pPr algn="ctr">
              <a:defRPr/>
            </a:pPr>
            <a:r>
              <a:rPr lang="ru-RU" b="1" dirty="0">
                <a:solidFill>
                  <a:srgbClr val="FFFFFF"/>
                </a:solidFill>
                <a:latin typeface="Times"/>
                <a:cs typeface="Times"/>
              </a:rPr>
              <a:t>(</a:t>
            </a:r>
            <a:r>
              <a:rPr lang="ru-RU" sz="1600" b="1" dirty="0" err="1">
                <a:solidFill>
                  <a:schemeClr val="bg2"/>
                </a:solidFill>
                <a:latin typeface="Times"/>
                <a:cs typeface="Times"/>
              </a:rPr>
              <a:t>Тамифлю</a:t>
            </a:r>
            <a:r>
              <a:rPr lang="ru-RU" sz="1600" b="1" dirty="0">
                <a:solidFill>
                  <a:schemeClr val="bg2"/>
                </a:solidFill>
                <a:latin typeface="Times"/>
                <a:cs typeface="Times"/>
              </a:rPr>
              <a:t>, </a:t>
            </a:r>
            <a:r>
              <a:rPr lang="ru-RU" sz="1600" b="1" dirty="0" err="1">
                <a:solidFill>
                  <a:schemeClr val="bg2"/>
                </a:solidFill>
                <a:latin typeface="Times"/>
                <a:cs typeface="Times"/>
              </a:rPr>
              <a:t>Номидес</a:t>
            </a:r>
            <a:r>
              <a:rPr lang="ru-RU" b="1" dirty="0">
                <a:solidFill>
                  <a:srgbClr val="FFFFFF"/>
                </a:solidFill>
                <a:latin typeface="Times"/>
                <a:cs typeface="Times"/>
              </a:rPr>
              <a:t>)</a:t>
            </a:r>
          </a:p>
          <a:p>
            <a:pPr algn="ctr">
              <a:defRPr/>
            </a:pPr>
            <a:r>
              <a:rPr lang="ru-RU" b="1" dirty="0" err="1">
                <a:solidFill>
                  <a:srgbClr val="FFFFFF"/>
                </a:solidFill>
                <a:latin typeface="Times"/>
                <a:cs typeface="Times"/>
              </a:rPr>
              <a:t>Занамивир</a:t>
            </a:r>
            <a:endParaRPr lang="ru-RU" b="1" dirty="0">
              <a:solidFill>
                <a:srgbClr val="FFFFFF"/>
              </a:solidFill>
              <a:latin typeface="Times"/>
              <a:cs typeface="Times"/>
            </a:endParaRPr>
          </a:p>
          <a:p>
            <a:pPr algn="ctr">
              <a:defRPr/>
            </a:pPr>
            <a:r>
              <a:rPr lang="ru-RU" b="1" dirty="0">
                <a:solidFill>
                  <a:srgbClr val="FFFFFF"/>
                </a:solidFill>
                <a:latin typeface="Times"/>
                <a:cs typeface="Times"/>
              </a:rPr>
              <a:t>(</a:t>
            </a:r>
            <a:r>
              <a:rPr lang="ru-RU" sz="1600" b="1" dirty="0" err="1">
                <a:solidFill>
                  <a:schemeClr val="bg2"/>
                </a:solidFill>
                <a:latin typeface="Times"/>
                <a:cs typeface="Times"/>
              </a:rPr>
              <a:t>Реленза</a:t>
            </a:r>
            <a:r>
              <a:rPr lang="ru-RU" b="1" dirty="0">
                <a:solidFill>
                  <a:srgbClr val="FFFFFF"/>
                </a:solidFill>
                <a:latin typeface="Times"/>
                <a:cs typeface="Times"/>
              </a:rPr>
              <a:t>)</a:t>
            </a:r>
          </a:p>
          <a:p>
            <a:pPr>
              <a:defRPr/>
            </a:pPr>
            <a:endParaRPr lang="ru-RU" baseline="30000" dirty="0"/>
          </a:p>
        </p:txBody>
      </p:sp>
      <p:sp>
        <p:nvSpPr>
          <p:cNvPr id="55" name="Rounded Rectangle 54"/>
          <p:cNvSpPr/>
          <p:nvPr/>
        </p:nvSpPr>
        <p:spPr>
          <a:xfrm>
            <a:off x="156201" y="2585980"/>
            <a:ext cx="2328237" cy="690973"/>
          </a:xfrm>
          <a:prstGeom prst="roundRect">
            <a:avLst/>
          </a:prstGeom>
          <a:solidFill>
            <a:schemeClr val="accent6">
              <a:lumMod val="50000"/>
            </a:schemeClr>
          </a:solidFill>
          <a:scene3d>
            <a:camera prst="orthographicFront"/>
            <a:lightRig rig="threePt" dir="t"/>
          </a:scene3d>
          <a:sp3d>
            <a:bevelT/>
          </a:sp3d>
        </p:spPr>
        <p:style>
          <a:lnRef idx="1">
            <a:schemeClr val="accent1"/>
          </a:lnRef>
          <a:fillRef idx="3">
            <a:schemeClr val="accent1"/>
          </a:fillRef>
          <a:effectRef idx="2">
            <a:schemeClr val="accent1"/>
          </a:effectRef>
          <a:fontRef idx="minor">
            <a:schemeClr val="lt1"/>
          </a:fontRef>
        </p:style>
        <p:txBody>
          <a:bodyPr anchor="ctr"/>
          <a:lstStyle/>
          <a:p>
            <a:pPr algn="ctr">
              <a:defRPr/>
            </a:pPr>
            <a:r>
              <a:rPr lang="ru-RU" b="1" dirty="0" err="1">
                <a:solidFill>
                  <a:srgbClr val="FFFFFF"/>
                </a:solidFill>
                <a:latin typeface="Times"/>
                <a:cs typeface="Times"/>
              </a:rPr>
              <a:t>Умиферовир</a:t>
            </a:r>
            <a:endParaRPr lang="ru-RU" b="1" dirty="0">
              <a:solidFill>
                <a:srgbClr val="FFFFFF"/>
              </a:solidFill>
              <a:latin typeface="Times"/>
              <a:cs typeface="Times"/>
            </a:endParaRPr>
          </a:p>
          <a:p>
            <a:pPr algn="ctr">
              <a:defRPr/>
            </a:pPr>
            <a:r>
              <a:rPr lang="ru-RU" b="1" dirty="0">
                <a:solidFill>
                  <a:srgbClr val="FFFFFF"/>
                </a:solidFill>
                <a:latin typeface="Times"/>
                <a:cs typeface="Times"/>
              </a:rPr>
              <a:t>(</a:t>
            </a:r>
            <a:r>
              <a:rPr lang="ru-RU" sz="1600" b="1" dirty="0" err="1">
                <a:solidFill>
                  <a:schemeClr val="bg2"/>
                </a:solidFill>
                <a:latin typeface="Times"/>
                <a:cs typeface="Times"/>
              </a:rPr>
              <a:t>Арбидол</a:t>
            </a:r>
            <a:r>
              <a:rPr lang="ru-RU" b="1" dirty="0">
                <a:solidFill>
                  <a:srgbClr val="FFFFFF"/>
                </a:solidFill>
                <a:latin typeface="Times"/>
                <a:cs typeface="Times"/>
              </a:rPr>
              <a:t>)</a:t>
            </a:r>
          </a:p>
          <a:p>
            <a:pPr>
              <a:defRPr/>
            </a:pPr>
            <a:endParaRPr lang="ru-RU" baseline="30000" dirty="0"/>
          </a:p>
        </p:txBody>
      </p:sp>
      <p:sp>
        <p:nvSpPr>
          <p:cNvPr id="2" name="Down Arrow 1"/>
          <p:cNvSpPr/>
          <p:nvPr/>
        </p:nvSpPr>
        <p:spPr>
          <a:xfrm rot="16200000" flipH="1">
            <a:off x="113937" y="5726823"/>
            <a:ext cx="419183" cy="432049"/>
          </a:xfrm>
          <a:prstGeom prst="downArrow">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7" name="Rounded Rectangle 56"/>
          <p:cNvSpPr/>
          <p:nvPr/>
        </p:nvSpPr>
        <p:spPr>
          <a:xfrm>
            <a:off x="186301" y="3429353"/>
            <a:ext cx="2328237" cy="690973"/>
          </a:xfrm>
          <a:prstGeom prst="roundRect">
            <a:avLst/>
          </a:prstGeom>
          <a:solidFill>
            <a:schemeClr val="accent6">
              <a:lumMod val="50000"/>
            </a:schemeClr>
          </a:solidFill>
          <a:scene3d>
            <a:camera prst="orthographicFront"/>
            <a:lightRig rig="threePt" dir="t"/>
          </a:scene3d>
          <a:sp3d>
            <a:bevelT/>
          </a:sp3d>
        </p:spPr>
        <p:style>
          <a:lnRef idx="1">
            <a:schemeClr val="accent1"/>
          </a:lnRef>
          <a:fillRef idx="3">
            <a:schemeClr val="accent1"/>
          </a:fillRef>
          <a:effectRef idx="2">
            <a:schemeClr val="accent1"/>
          </a:effectRef>
          <a:fontRef idx="minor">
            <a:schemeClr val="lt1"/>
          </a:fontRef>
        </p:style>
        <p:txBody>
          <a:bodyPr anchor="ctr"/>
          <a:lstStyle/>
          <a:p>
            <a:pPr algn="ctr">
              <a:defRPr/>
            </a:pPr>
            <a:r>
              <a:rPr lang="ru-RU" b="1" dirty="0" err="1">
                <a:solidFill>
                  <a:srgbClr val="FFFFFF"/>
                </a:solidFill>
                <a:latin typeface="Times"/>
                <a:cs typeface="Times"/>
              </a:rPr>
              <a:t>Энисамия</a:t>
            </a:r>
            <a:r>
              <a:rPr lang="ru-RU" b="1" dirty="0">
                <a:solidFill>
                  <a:srgbClr val="FFFFFF"/>
                </a:solidFill>
                <a:latin typeface="Times"/>
                <a:cs typeface="Times"/>
              </a:rPr>
              <a:t> йодид</a:t>
            </a:r>
          </a:p>
          <a:p>
            <a:pPr algn="ctr">
              <a:defRPr/>
            </a:pPr>
            <a:r>
              <a:rPr lang="ru-RU" b="1" dirty="0">
                <a:solidFill>
                  <a:srgbClr val="FFFFFF"/>
                </a:solidFill>
                <a:latin typeface="Times"/>
                <a:cs typeface="Times"/>
              </a:rPr>
              <a:t>(</a:t>
            </a:r>
            <a:r>
              <a:rPr lang="ru-RU" sz="1600" b="1" dirty="0" err="1">
                <a:solidFill>
                  <a:schemeClr val="bg2"/>
                </a:solidFill>
                <a:latin typeface="Times"/>
                <a:cs typeface="Times"/>
              </a:rPr>
              <a:t>Нобазит</a:t>
            </a:r>
            <a:r>
              <a:rPr lang="ru-RU" b="1" dirty="0">
                <a:solidFill>
                  <a:srgbClr val="FFFFFF"/>
                </a:solidFill>
                <a:latin typeface="Times"/>
                <a:cs typeface="Times"/>
              </a:rPr>
              <a:t>)</a:t>
            </a:r>
          </a:p>
        </p:txBody>
      </p:sp>
      <p:sp>
        <p:nvSpPr>
          <p:cNvPr id="60" name="Rounded Rectangle 59"/>
          <p:cNvSpPr/>
          <p:nvPr/>
        </p:nvSpPr>
        <p:spPr>
          <a:xfrm>
            <a:off x="186301" y="4259847"/>
            <a:ext cx="2328237" cy="690973"/>
          </a:xfrm>
          <a:prstGeom prst="roundRect">
            <a:avLst/>
          </a:prstGeom>
          <a:solidFill>
            <a:schemeClr val="accent6">
              <a:lumMod val="50000"/>
            </a:schemeClr>
          </a:solidFill>
          <a:scene3d>
            <a:camera prst="orthographicFront"/>
            <a:lightRig rig="threePt" dir="t"/>
          </a:scene3d>
          <a:sp3d>
            <a:bevelT/>
          </a:sp3d>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ru-RU" b="1" dirty="0">
              <a:solidFill>
                <a:srgbClr val="FFFFFF"/>
              </a:solidFill>
              <a:latin typeface="Times"/>
              <a:cs typeface="Times"/>
            </a:endParaRPr>
          </a:p>
        </p:txBody>
      </p:sp>
      <p:sp>
        <p:nvSpPr>
          <p:cNvPr id="3" name="Rectangle 2"/>
          <p:cNvSpPr/>
          <p:nvPr/>
        </p:nvSpPr>
        <p:spPr>
          <a:xfrm>
            <a:off x="539552" y="4293096"/>
            <a:ext cx="1715171" cy="646331"/>
          </a:xfrm>
          <a:prstGeom prst="rect">
            <a:avLst/>
          </a:prstGeom>
        </p:spPr>
        <p:txBody>
          <a:bodyPr wrap="none">
            <a:spAutoFit/>
          </a:bodyPr>
          <a:lstStyle/>
          <a:p>
            <a:r>
              <a:rPr lang="ru-RU" b="1" dirty="0" err="1">
                <a:solidFill>
                  <a:srgbClr val="FFFFFF"/>
                </a:solidFill>
                <a:latin typeface="Times"/>
                <a:cs typeface="Times"/>
              </a:rPr>
              <a:t>Риамиловир</a:t>
            </a:r>
            <a:endParaRPr lang="ru-RU" b="1" dirty="0">
              <a:solidFill>
                <a:srgbClr val="FFFFFF"/>
              </a:solidFill>
              <a:latin typeface="Times"/>
              <a:cs typeface="Times"/>
            </a:endParaRPr>
          </a:p>
          <a:p>
            <a:r>
              <a:rPr lang="ru-RU" b="1" dirty="0">
                <a:solidFill>
                  <a:srgbClr val="FFFFFF"/>
                </a:solidFill>
                <a:latin typeface="Times"/>
                <a:cs typeface="Times"/>
              </a:rPr>
              <a:t>(</a:t>
            </a:r>
            <a:r>
              <a:rPr lang="ru-RU" b="1" dirty="0" err="1">
                <a:solidFill>
                  <a:srgbClr val="DBF5F9"/>
                </a:solidFill>
                <a:latin typeface="Times"/>
                <a:cs typeface="Times"/>
              </a:rPr>
              <a:t>Триазавирин</a:t>
            </a:r>
            <a:r>
              <a:rPr lang="ru-RU" b="1" dirty="0">
                <a:solidFill>
                  <a:srgbClr val="FFFFFF"/>
                </a:solidFill>
                <a:latin typeface="Times"/>
                <a:cs typeface="Times"/>
              </a:rPr>
              <a:t>) </a:t>
            </a:r>
            <a:endParaRPr lang="en-US" b="1" dirty="0">
              <a:solidFill>
                <a:srgbClr val="FFFFFF"/>
              </a:solidFill>
              <a:latin typeface="Times"/>
              <a:cs typeface="Times"/>
            </a:endParaRPr>
          </a:p>
        </p:txBody>
      </p:sp>
      <p:sp>
        <p:nvSpPr>
          <p:cNvPr id="61" name="Rectangle 60"/>
          <p:cNvSpPr/>
          <p:nvPr/>
        </p:nvSpPr>
        <p:spPr bwMode="auto">
          <a:xfrm>
            <a:off x="2708277" y="4445691"/>
            <a:ext cx="3127514" cy="706736"/>
          </a:xfrm>
          <a:prstGeom prst="rect">
            <a:avLst/>
          </a:prstGeom>
          <a:solidFill>
            <a:schemeClr val="accent5">
              <a:lumMod val="60000"/>
              <a:lumOff val="40000"/>
            </a:schemeClr>
          </a:solidFill>
          <a:ln>
            <a:solidFill>
              <a:schemeClr val="accent5">
                <a:lumMod val="50000"/>
              </a:schemeClr>
            </a:solidFill>
          </a:ln>
        </p:spPr>
        <p:style>
          <a:lnRef idx="0">
            <a:scrgbClr r="0" g="0" b="0"/>
          </a:lnRef>
          <a:fillRef idx="0">
            <a:scrgbClr r="0" g="0" b="0"/>
          </a:fillRef>
          <a:effectRef idx="0">
            <a:scrgbClr r="0" g="0" b="0"/>
          </a:effectRef>
          <a:fontRef idx="minor">
            <a:schemeClr val="lt1"/>
          </a:fontRef>
        </p:style>
        <p:txBody>
          <a:bodyPr lIns="60960" tIns="60960" rIns="60960" bIns="60960" spcCol="1270" anchor="ctr"/>
          <a:lstStyle/>
          <a:p>
            <a:pPr algn="ctr" defTabSz="711200">
              <a:lnSpc>
                <a:spcPct val="90000"/>
              </a:lnSpc>
              <a:spcAft>
                <a:spcPct val="35000"/>
              </a:spcAft>
              <a:defRPr/>
            </a:pPr>
            <a:r>
              <a:rPr lang="ru-RU" sz="1600" b="1" dirty="0">
                <a:solidFill>
                  <a:srgbClr val="0070C0"/>
                </a:solidFill>
                <a:latin typeface="Times"/>
                <a:cs typeface="Times"/>
              </a:rPr>
              <a:t>Ингибитор синтеза РНК вирусов и репликации геномных фрагментов </a:t>
            </a:r>
          </a:p>
        </p:txBody>
      </p:sp>
      <p:grpSp>
        <p:nvGrpSpPr>
          <p:cNvPr id="68" name="Group 100"/>
          <p:cNvGrpSpPr>
            <a:grpSpLocks/>
          </p:cNvGrpSpPr>
          <p:nvPr/>
        </p:nvGrpSpPr>
        <p:grpSpPr bwMode="auto">
          <a:xfrm>
            <a:off x="2708277" y="1690158"/>
            <a:ext cx="3108138" cy="714375"/>
            <a:chOff x="2005348" y="1589265"/>
            <a:chExt cx="1773248" cy="714484"/>
          </a:xfrm>
          <a:solidFill>
            <a:schemeClr val="accent5">
              <a:lumMod val="60000"/>
              <a:lumOff val="40000"/>
            </a:schemeClr>
          </a:solidFill>
        </p:grpSpPr>
        <p:sp>
          <p:nvSpPr>
            <p:cNvPr id="69" name="Rectangle 68"/>
            <p:cNvSpPr/>
            <p:nvPr/>
          </p:nvSpPr>
          <p:spPr>
            <a:xfrm>
              <a:off x="2005348" y="1589265"/>
              <a:ext cx="1773248" cy="714484"/>
            </a:xfrm>
            <a:prstGeom prst="rect">
              <a:avLst/>
            </a:prstGeom>
            <a:grpFill/>
            <a:ln>
              <a:solidFill>
                <a:schemeClr val="accent5"/>
              </a:solidFill>
            </a:ln>
          </p:spPr>
          <p:style>
            <a:lnRef idx="0">
              <a:schemeClr val="lt1">
                <a:hueOff val="0"/>
                <a:satOff val="0"/>
                <a:lumOff val="0"/>
                <a:alphaOff val="0"/>
              </a:schemeClr>
            </a:lnRef>
            <a:fillRef idx="3">
              <a:scrgbClr r="0" g="0" b="0"/>
            </a:fillRef>
            <a:effectRef idx="3">
              <a:schemeClr val="accent1">
                <a:hueOff val="0"/>
                <a:satOff val="0"/>
                <a:lumOff val="0"/>
                <a:alphaOff val="0"/>
              </a:schemeClr>
            </a:effectRef>
            <a:fontRef idx="minor">
              <a:schemeClr val="lt1"/>
            </a:fontRef>
          </p:style>
        </p:sp>
        <p:sp>
          <p:nvSpPr>
            <p:cNvPr id="71" name="Rectangle 70"/>
            <p:cNvSpPr/>
            <p:nvPr/>
          </p:nvSpPr>
          <p:spPr>
            <a:xfrm>
              <a:off x="2005348" y="1660714"/>
              <a:ext cx="1773248" cy="643035"/>
            </a:xfrm>
            <a:prstGeom prst="rect">
              <a:avLst/>
            </a:prstGeom>
            <a:grpFill/>
            <a:ln>
              <a:solidFill>
                <a:schemeClr val="accent5"/>
              </a:solidFill>
            </a:ln>
          </p:spPr>
          <p:style>
            <a:lnRef idx="0">
              <a:scrgbClr r="0" g="0" b="0"/>
            </a:lnRef>
            <a:fillRef idx="0">
              <a:scrgbClr r="0" g="0" b="0"/>
            </a:fillRef>
            <a:effectRef idx="0">
              <a:scrgbClr r="0" g="0" b="0"/>
            </a:effectRef>
            <a:fontRef idx="minor">
              <a:schemeClr val="lt1"/>
            </a:fontRef>
          </p:style>
          <p:txBody>
            <a:bodyPr lIns="60960" tIns="60960" rIns="60960" bIns="60960" spcCol="1270" anchor="ctr"/>
            <a:lstStyle/>
            <a:p>
              <a:pPr algn="ctr" defTabSz="711200">
                <a:lnSpc>
                  <a:spcPct val="90000"/>
                </a:lnSpc>
                <a:spcAft>
                  <a:spcPct val="35000"/>
                </a:spcAft>
                <a:defRPr/>
              </a:pPr>
              <a:r>
                <a:rPr lang="ru-RU" sz="1600" b="1" dirty="0">
                  <a:solidFill>
                    <a:srgbClr val="0070C0"/>
                  </a:solidFill>
                  <a:latin typeface="Times"/>
                  <a:cs typeface="Times"/>
                </a:rPr>
                <a:t>Ингибиторы нейраминидазы</a:t>
              </a:r>
            </a:p>
          </p:txBody>
        </p:sp>
      </p:grpSp>
      <p:sp>
        <p:nvSpPr>
          <p:cNvPr id="4" name="Rectangle 3"/>
          <p:cNvSpPr/>
          <p:nvPr/>
        </p:nvSpPr>
        <p:spPr>
          <a:xfrm>
            <a:off x="6447950" y="3276953"/>
            <a:ext cx="1908606" cy="3139321"/>
          </a:xfrm>
          <a:prstGeom prst="rect">
            <a:avLst/>
          </a:prstGeom>
        </p:spPr>
        <p:txBody>
          <a:bodyPr wrap="square">
            <a:spAutoFit/>
          </a:bodyPr>
          <a:lstStyle/>
          <a:p>
            <a:pPr algn="ctr"/>
            <a:r>
              <a:rPr lang="ru-RU" b="1" dirty="0">
                <a:solidFill>
                  <a:srgbClr val="0070C0"/>
                </a:solidFill>
                <a:latin typeface="Times"/>
                <a:cs typeface="Times"/>
              </a:rPr>
              <a:t>Стимуляция факторов врожденного иммунитета (индукция синтеза интерферонов,  активация макрофагов,  синтеза лизоцима и др.)</a:t>
            </a:r>
            <a:r>
              <a:rPr lang="en-US" b="1" dirty="0">
                <a:solidFill>
                  <a:srgbClr val="0070C0"/>
                </a:solidFill>
                <a:latin typeface="Times"/>
                <a:cs typeface="Times"/>
              </a:rPr>
              <a:t> </a:t>
            </a:r>
            <a:endParaRPr lang="en-US" dirty="0"/>
          </a:p>
        </p:txBody>
      </p:sp>
      <p:sp>
        <p:nvSpPr>
          <p:cNvPr id="72" name="Down Arrow 71"/>
          <p:cNvSpPr/>
          <p:nvPr/>
        </p:nvSpPr>
        <p:spPr>
          <a:xfrm>
            <a:off x="7524328" y="2636912"/>
            <a:ext cx="209605" cy="377428"/>
          </a:xfrm>
          <a:prstGeom prst="downArrow">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3" name="Заголовок 1"/>
          <p:cNvSpPr txBox="1">
            <a:spLocks/>
          </p:cNvSpPr>
          <p:nvPr/>
        </p:nvSpPr>
        <p:spPr>
          <a:xfrm>
            <a:off x="5299052" y="1196752"/>
            <a:ext cx="3844948" cy="447675"/>
          </a:xfrm>
          <a:prstGeom prst="rect">
            <a:avLst/>
          </a:prstGeom>
        </p:spPr>
        <p:txBody>
          <a:bodyPr vert="horz" lIns="91440" tIns="45720" rIns="91440" bIns="45720" rtlCol="0" anchor="ctr">
            <a:noAutofit/>
          </a:bodyPr>
          <a:lstStyle>
            <a:lvl1pPr algn="ctr" defTabSz="914400" rtl="0" eaLnBrk="1" latinLnBrk="0" hangingPunct="1">
              <a:spcBef>
                <a:spcPct val="0"/>
              </a:spcBef>
              <a:buNone/>
              <a:defRPr sz="4800" kern="1200">
                <a:solidFill>
                  <a:schemeClr val="tx1">
                    <a:lumMod val="75000"/>
                    <a:lumOff val="25000"/>
                  </a:schemeClr>
                </a:solidFill>
                <a:latin typeface="+mj-lt"/>
                <a:ea typeface="+mj-ea"/>
                <a:cs typeface="+mj-cs"/>
              </a:defRPr>
            </a:lvl1pPr>
          </a:lstStyle>
          <a:p>
            <a:r>
              <a:rPr lang="ru-RU" sz="2400" b="1" dirty="0">
                <a:solidFill>
                  <a:srgbClr val="0000FF"/>
                </a:solidFill>
                <a:latin typeface="Franklin Gothic Medium" charset="0"/>
                <a:ea typeface="ＭＳ Ｐゴシック" charset="0"/>
                <a:cs typeface="ＭＳ Ｐゴシック" charset="0"/>
              </a:rPr>
              <a:t>Иммуномодуляторы</a:t>
            </a:r>
          </a:p>
        </p:txBody>
      </p:sp>
      <p:sp>
        <p:nvSpPr>
          <p:cNvPr id="6" name="Rectangle 5"/>
          <p:cNvSpPr/>
          <p:nvPr/>
        </p:nvSpPr>
        <p:spPr>
          <a:xfrm>
            <a:off x="2779715" y="2576760"/>
            <a:ext cx="3036700" cy="539635"/>
          </a:xfrm>
          <a:prstGeom prst="rect">
            <a:avLst/>
          </a:prstGeom>
        </p:spPr>
        <p:txBody>
          <a:bodyPr wrap="square">
            <a:spAutoFit/>
          </a:bodyPr>
          <a:lstStyle/>
          <a:p>
            <a:pPr algn="ctr" defTabSz="711200">
              <a:lnSpc>
                <a:spcPct val="90000"/>
              </a:lnSpc>
              <a:spcAft>
                <a:spcPct val="35000"/>
              </a:spcAft>
              <a:defRPr/>
            </a:pPr>
            <a:r>
              <a:rPr lang="ru-RU" sz="1600" b="1" dirty="0">
                <a:solidFill>
                  <a:srgbClr val="0070C0"/>
                </a:solidFill>
                <a:latin typeface="Times"/>
                <a:cs typeface="Times"/>
              </a:rPr>
              <a:t>Ингибитор гемагглютинина, ингибитор фузии</a:t>
            </a:r>
          </a:p>
        </p:txBody>
      </p:sp>
      <p:sp>
        <p:nvSpPr>
          <p:cNvPr id="33" name="Rectangle 32"/>
          <p:cNvSpPr/>
          <p:nvPr/>
        </p:nvSpPr>
        <p:spPr bwMode="auto">
          <a:xfrm>
            <a:off x="2708277" y="3276953"/>
            <a:ext cx="3108138" cy="1086451"/>
          </a:xfrm>
          <a:prstGeom prst="rect">
            <a:avLst/>
          </a:prstGeom>
          <a:solidFill>
            <a:schemeClr val="accent5">
              <a:lumMod val="60000"/>
              <a:lumOff val="40000"/>
            </a:schemeClr>
          </a:solidFill>
          <a:ln>
            <a:solidFill>
              <a:schemeClr val="accent5"/>
            </a:solidFill>
          </a:ln>
        </p:spPr>
        <p:style>
          <a:lnRef idx="0">
            <a:schemeClr val="lt1">
              <a:hueOff val="0"/>
              <a:satOff val="0"/>
              <a:lumOff val="0"/>
              <a:alphaOff val="0"/>
            </a:schemeClr>
          </a:lnRef>
          <a:fillRef idx="3">
            <a:scrgbClr r="0" g="0" b="0"/>
          </a:fillRef>
          <a:effectRef idx="3">
            <a:schemeClr val="accent1">
              <a:hueOff val="0"/>
              <a:satOff val="0"/>
              <a:lumOff val="0"/>
              <a:alphaOff val="0"/>
            </a:schemeClr>
          </a:effectRef>
          <a:fontRef idx="minor">
            <a:schemeClr val="lt1"/>
          </a:fontRef>
        </p:style>
      </p:sp>
      <p:sp>
        <p:nvSpPr>
          <p:cNvPr id="32" name="Rectangle 31"/>
          <p:cNvSpPr/>
          <p:nvPr/>
        </p:nvSpPr>
        <p:spPr>
          <a:xfrm>
            <a:off x="2708277" y="3276953"/>
            <a:ext cx="3108138" cy="1086451"/>
          </a:xfrm>
          <a:prstGeom prst="rect">
            <a:avLst/>
          </a:prstGeom>
        </p:spPr>
        <p:txBody>
          <a:bodyPr wrap="square">
            <a:spAutoFit/>
          </a:bodyPr>
          <a:lstStyle/>
          <a:p>
            <a:pPr algn="ctr" defTabSz="711200">
              <a:defRPr/>
            </a:pPr>
            <a:r>
              <a:rPr lang="ru-RU" sz="1600" b="1" dirty="0">
                <a:solidFill>
                  <a:srgbClr val="0070C0"/>
                </a:solidFill>
                <a:latin typeface="Times"/>
                <a:cs typeface="Times"/>
              </a:rPr>
              <a:t>Ингибитор гемагглютинина, ингибитор фузии</a:t>
            </a:r>
          </a:p>
          <a:p>
            <a:pPr algn="ctr" defTabSz="711200">
              <a:defRPr/>
            </a:pPr>
            <a:r>
              <a:rPr lang="ru-RU" sz="1600" b="1" dirty="0">
                <a:solidFill>
                  <a:srgbClr val="0070C0"/>
                </a:solidFill>
                <a:latin typeface="Times"/>
                <a:cs typeface="Times"/>
              </a:rPr>
              <a:t>+противовоспалительное действие</a:t>
            </a:r>
          </a:p>
        </p:txBody>
      </p:sp>
    </p:spTree>
    <p:extLst>
      <p:ext uri="{BB962C8B-B14F-4D97-AF65-F5344CB8AC3E}">
        <p14:creationId xmlns:p14="http://schemas.microsoft.com/office/powerpoint/2010/main" val="3528833029"/>
      </p:ext>
    </p:extLst>
  </p:cSld>
  <p:clrMapOvr>
    <a:masterClrMapping/>
  </p:clrMapOvr>
  <p:transition spd="slow"/>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5" name="Номер слайда 2"/>
          <p:cNvSpPr>
            <a:spLocks noGrp="1"/>
          </p:cNvSpPr>
          <p:nvPr>
            <p:ph type="sldNum" sz="quarter" idx="10"/>
          </p:nvPr>
        </p:nvSpPr>
        <p:spPr bwMode="auto">
          <a:noFill/>
          <a:ln>
            <a:miter lim="800000"/>
            <a:headEnd/>
            <a:tailEnd/>
          </a:ln>
        </p:spPr>
        <p:txBody>
          <a:bodyPr/>
          <a:lstStyle/>
          <a:p>
            <a:fld id="{CCDDFC24-90DE-4F0B-B871-7DC8A229BEE6}" type="slidenum">
              <a:rPr lang="en-US">
                <a:latin typeface="Arial" pitchFamily="34" charset="0"/>
              </a:rPr>
              <a:pPr/>
              <a:t>49</a:t>
            </a:fld>
            <a:endParaRPr lang="en-US">
              <a:latin typeface="Arial" pitchFamily="34" charset="0"/>
            </a:endParaRPr>
          </a:p>
        </p:txBody>
      </p:sp>
      <p:pic>
        <p:nvPicPr>
          <p:cNvPr id="77826" name="Picture 2" descr="n_inhibitors"/>
          <p:cNvPicPr>
            <a:picLocks noChangeAspect="1" noChangeArrowheads="1"/>
          </p:cNvPicPr>
          <p:nvPr/>
        </p:nvPicPr>
        <p:blipFill>
          <a:blip r:embed="rId3" cstate="print"/>
          <a:srcRect/>
          <a:stretch>
            <a:fillRect/>
          </a:stretch>
        </p:blipFill>
        <p:spPr bwMode="auto">
          <a:xfrm>
            <a:off x="0" y="1049338"/>
            <a:ext cx="9144000" cy="5808662"/>
          </a:xfrm>
          <a:prstGeom prst="rect">
            <a:avLst/>
          </a:prstGeom>
          <a:noFill/>
          <a:ln w="9525">
            <a:noFill/>
            <a:miter lim="800000"/>
            <a:headEnd/>
            <a:tailEnd/>
          </a:ln>
        </p:spPr>
      </p:pic>
      <p:sp>
        <p:nvSpPr>
          <p:cNvPr id="77827" name="Rectangle 3"/>
          <p:cNvSpPr>
            <a:spLocks noGrp="1" noChangeArrowheads="1"/>
          </p:cNvSpPr>
          <p:nvPr>
            <p:ph type="title" idx="4294967295"/>
          </p:nvPr>
        </p:nvSpPr>
        <p:spPr>
          <a:xfrm>
            <a:off x="203200" y="176213"/>
            <a:ext cx="8545513" cy="731837"/>
          </a:xfrm>
          <a:solidFill>
            <a:schemeClr val="bg1"/>
          </a:solidFill>
        </p:spPr>
        <p:txBody>
          <a:bodyPr/>
          <a:lstStyle/>
          <a:p>
            <a:pPr eaLnBrk="1" hangingPunct="1"/>
            <a:r>
              <a:rPr lang="ru-RU" sz="3100">
                <a:ea typeface="ＭＳ Ｐゴシック" charset="-128"/>
              </a:rPr>
              <a:t>Ингибиторы нейраминидазы:механизм действия</a:t>
            </a:r>
            <a:endParaRPr lang="en-US" sz="3100">
              <a:ea typeface="ＭＳ Ｐゴシック" charset="-128"/>
            </a:endParaRPr>
          </a:p>
        </p:txBody>
      </p:sp>
      <p:sp>
        <p:nvSpPr>
          <p:cNvPr id="510980" name="AutoShape 4"/>
          <p:cNvSpPr>
            <a:spLocks noChangeArrowheads="1"/>
          </p:cNvSpPr>
          <p:nvPr/>
        </p:nvSpPr>
        <p:spPr bwMode="auto">
          <a:xfrm>
            <a:off x="5588000" y="4379913"/>
            <a:ext cx="3556000" cy="512762"/>
          </a:xfrm>
          <a:prstGeom prst="leftArrow">
            <a:avLst>
              <a:gd name="adj1" fmla="val 50000"/>
              <a:gd name="adj2" fmla="val 173375"/>
            </a:avLst>
          </a:prstGeom>
          <a:solidFill>
            <a:schemeClr val="accent1"/>
          </a:solidFill>
          <a:ln w="9525">
            <a:solidFill>
              <a:schemeClr val="tx1"/>
            </a:solidFill>
            <a:miter lim="800000"/>
            <a:headEnd/>
            <a:tailEnd/>
          </a:ln>
        </p:spPr>
        <p:txBody>
          <a:bodyPr wrap="none" lIns="91424" tIns="45712" rIns="91424" bIns="45712" anchor="ctr"/>
          <a:lstStyle/>
          <a:p>
            <a:pPr algn="ctr" eaLnBrk="0" hangingPunct="0"/>
            <a:r>
              <a:rPr lang="ru-RU" b="1" dirty="0" err="1">
                <a:solidFill>
                  <a:schemeClr val="hlink"/>
                </a:solidFill>
              </a:rPr>
              <a:t>Осельтамивир</a:t>
            </a:r>
            <a:r>
              <a:rPr lang="ru-RU" b="1" dirty="0">
                <a:solidFill>
                  <a:schemeClr val="hlink"/>
                </a:solidFill>
              </a:rPr>
              <a:t> (</a:t>
            </a:r>
            <a:r>
              <a:rPr lang="ru-RU" b="1" dirty="0" err="1">
                <a:solidFill>
                  <a:schemeClr val="hlink"/>
                </a:solidFill>
              </a:rPr>
              <a:t>Занамивир</a:t>
            </a:r>
            <a:r>
              <a:rPr lang="ru-RU" b="1" dirty="0">
                <a:solidFill>
                  <a:schemeClr val="hlink"/>
                </a:solidFill>
              </a:rPr>
              <a:t>)</a:t>
            </a:r>
            <a:endParaRPr lang="en-US" b="1" dirty="0">
              <a:solidFill>
                <a:schemeClr val="hlink"/>
              </a:solidFill>
            </a:endParaRPr>
          </a:p>
        </p:txBody>
      </p:sp>
      <p:sp>
        <p:nvSpPr>
          <p:cNvPr id="510981" name="Line 5"/>
          <p:cNvSpPr>
            <a:spLocks noChangeShapeType="1"/>
          </p:cNvSpPr>
          <p:nvPr/>
        </p:nvSpPr>
        <p:spPr bwMode="auto">
          <a:xfrm flipH="1">
            <a:off x="3262313" y="1466850"/>
            <a:ext cx="36512" cy="1239838"/>
          </a:xfrm>
          <a:prstGeom prst="line">
            <a:avLst/>
          </a:prstGeom>
          <a:noFill/>
          <a:ln w="31750">
            <a:solidFill>
              <a:srgbClr val="FF0000"/>
            </a:solidFill>
            <a:round/>
            <a:headEnd/>
            <a:tailEnd type="arrow" w="med" len="med"/>
          </a:ln>
        </p:spPr>
        <p:txBody>
          <a:bodyPr/>
          <a:lstStyle/>
          <a:p>
            <a:endParaRPr lang="ru-RU"/>
          </a:p>
        </p:txBody>
      </p:sp>
      <p:sp>
        <p:nvSpPr>
          <p:cNvPr id="77830" name="Text Box 6"/>
          <p:cNvSpPr txBox="1">
            <a:spLocks noChangeArrowheads="1"/>
          </p:cNvSpPr>
          <p:nvPr/>
        </p:nvSpPr>
        <p:spPr bwMode="auto">
          <a:xfrm>
            <a:off x="2971800" y="6216650"/>
            <a:ext cx="6172200" cy="641350"/>
          </a:xfrm>
          <a:prstGeom prst="rect">
            <a:avLst/>
          </a:prstGeom>
          <a:solidFill>
            <a:schemeClr val="bg1"/>
          </a:solidFill>
          <a:ln w="9525">
            <a:noFill/>
            <a:miter lim="800000"/>
            <a:headEnd/>
            <a:tailEnd/>
          </a:ln>
        </p:spPr>
        <p:txBody>
          <a:bodyPr lIns="91424" tIns="45712" rIns="91424" bIns="45712">
            <a:spAutoFit/>
          </a:bodyPr>
          <a:lstStyle/>
          <a:p>
            <a:pPr>
              <a:spcBef>
                <a:spcPct val="50000"/>
              </a:spcBef>
            </a:pPr>
            <a:r>
              <a:rPr lang="ru-RU" b="1" dirty="0">
                <a:solidFill>
                  <a:srgbClr val="000090"/>
                </a:solidFill>
              </a:rPr>
              <a:t>Предотвращают выделение вируса из клетки и распространение в дыхательных путях</a:t>
            </a:r>
            <a:endParaRPr lang="en-US" b="1" dirty="0">
              <a:solidFill>
                <a:srgbClr val="000090"/>
              </a:solidFill>
            </a:endParaRPr>
          </a:p>
        </p:txBody>
      </p:sp>
    </p:spTree>
    <p:extLst>
      <p:ext uri="{BB962C8B-B14F-4D97-AF65-F5344CB8AC3E}">
        <p14:creationId xmlns:p14="http://schemas.microsoft.com/office/powerpoint/2010/main" val="3111054805"/>
      </p:ext>
    </p:extLst>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1" fill="hold" grpId="0" nodeType="withEffect">
                                  <p:stCondLst>
                                    <p:cond delay="0"/>
                                  </p:stCondLst>
                                  <p:childTnLst>
                                    <p:set>
                                      <p:cBhvr>
                                        <p:cTn id="6" dur="1" fill="hold">
                                          <p:stCondLst>
                                            <p:cond delay="0"/>
                                          </p:stCondLst>
                                        </p:cTn>
                                        <p:tgtEl>
                                          <p:spTgt spid="510981"/>
                                        </p:tgtEl>
                                        <p:attrNameLst>
                                          <p:attrName>style.visibility</p:attrName>
                                        </p:attrNameLst>
                                      </p:cBhvr>
                                      <p:to>
                                        <p:strVal val="visible"/>
                                      </p:to>
                                    </p:set>
                                    <p:animEffect transition="in" filter="wipe(up)">
                                      <p:cBhvr>
                                        <p:cTn id="7" dur="500"/>
                                        <p:tgtEl>
                                          <p:spTgt spid="510981"/>
                                        </p:tgtEl>
                                      </p:cBhvr>
                                    </p:animEffect>
                                  </p:childTnLst>
                                </p:cTn>
                              </p:par>
                            </p:childTnLst>
                          </p:cTn>
                        </p:par>
                        <p:par>
                          <p:cTn id="8" fill="hold" nodeType="withGroup">
                            <p:stCondLst>
                              <p:cond delay="500"/>
                            </p:stCondLst>
                            <p:childTnLst>
                              <p:par>
                                <p:cTn id="9" presetID="2" presetClass="entr" presetSubtype="2" fill="hold" grpId="0" nodeType="afterEffect">
                                  <p:stCondLst>
                                    <p:cond delay="0"/>
                                  </p:stCondLst>
                                  <p:childTnLst>
                                    <p:set>
                                      <p:cBhvr>
                                        <p:cTn id="10" dur="1" fill="hold">
                                          <p:stCondLst>
                                            <p:cond delay="0"/>
                                          </p:stCondLst>
                                        </p:cTn>
                                        <p:tgtEl>
                                          <p:spTgt spid="510980"/>
                                        </p:tgtEl>
                                        <p:attrNameLst>
                                          <p:attrName>style.visibility</p:attrName>
                                        </p:attrNameLst>
                                      </p:cBhvr>
                                      <p:to>
                                        <p:strVal val="visible"/>
                                      </p:to>
                                    </p:set>
                                    <p:anim calcmode="lin" valueType="num">
                                      <p:cBhvr additive="base">
                                        <p:cTn id="11" dur="1000" fill="hold"/>
                                        <p:tgtEl>
                                          <p:spTgt spid="510980"/>
                                        </p:tgtEl>
                                        <p:attrNameLst>
                                          <p:attrName>ppt_x</p:attrName>
                                        </p:attrNameLst>
                                      </p:cBhvr>
                                      <p:tavLst>
                                        <p:tav tm="0">
                                          <p:val>
                                            <p:strVal val="1+#ppt_w/2"/>
                                          </p:val>
                                        </p:tav>
                                        <p:tav tm="100000">
                                          <p:val>
                                            <p:strVal val="#ppt_x"/>
                                          </p:val>
                                        </p:tav>
                                      </p:tavLst>
                                    </p:anim>
                                    <p:anim calcmode="lin" valueType="num">
                                      <p:cBhvr additive="base">
                                        <p:cTn id="12" dur="1000" fill="hold"/>
                                        <p:tgtEl>
                                          <p:spTgt spid="51098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0980" grpId="0" animBg="1"/>
      <p:bldP spid="510981"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794" name="Рисунок 3"/>
          <p:cNvPicPr>
            <a:picLocks noChangeAspect="1"/>
          </p:cNvPicPr>
          <p:nvPr/>
        </p:nvPicPr>
        <p:blipFill>
          <a:blip r:embed="rId2">
            <a:extLst>
              <a:ext uri="{28A0092B-C50C-407E-A947-70E740481C1C}">
                <a14:useLocalDpi xmlns:a14="http://schemas.microsoft.com/office/drawing/2010/main" val="0"/>
              </a:ext>
            </a:extLst>
          </a:blip>
          <a:srcRect l="25450" t="26315" r="44316" b="32500"/>
          <a:stretch>
            <a:fillRect/>
          </a:stretch>
        </p:blipFill>
        <p:spPr bwMode="auto">
          <a:xfrm>
            <a:off x="198819" y="2807590"/>
            <a:ext cx="4745821" cy="38563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33795" name="Рисунок 4"/>
          <p:cNvPicPr>
            <a:picLocks noChangeAspect="1"/>
          </p:cNvPicPr>
          <p:nvPr/>
        </p:nvPicPr>
        <p:blipFill>
          <a:blip r:embed="rId3">
            <a:extLst>
              <a:ext uri="{28A0092B-C50C-407E-A947-70E740481C1C}">
                <a14:useLocalDpi xmlns:a14="http://schemas.microsoft.com/office/drawing/2010/main" val="0"/>
              </a:ext>
            </a:extLst>
          </a:blip>
          <a:srcRect l="26366" t="27686" r="46454" b="42815"/>
          <a:stretch>
            <a:fillRect/>
          </a:stretch>
        </p:blipFill>
        <p:spPr bwMode="auto">
          <a:xfrm>
            <a:off x="5101418" y="3792749"/>
            <a:ext cx="3946201" cy="25559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33796" name="Рисунок 6"/>
          <p:cNvPicPr>
            <a:picLocks noChangeAspect="1"/>
          </p:cNvPicPr>
          <p:nvPr/>
        </p:nvPicPr>
        <p:blipFill>
          <a:blip r:embed="rId4">
            <a:extLst>
              <a:ext uri="{28A0092B-C50C-407E-A947-70E740481C1C}">
                <a14:useLocalDpi xmlns:a14="http://schemas.microsoft.com/office/drawing/2010/main" val="0"/>
              </a:ext>
            </a:extLst>
          </a:blip>
          <a:srcRect l="24635" t="28590" r="47472" b="31413"/>
          <a:stretch>
            <a:fillRect/>
          </a:stretch>
        </p:blipFill>
        <p:spPr bwMode="auto">
          <a:xfrm>
            <a:off x="5222236" y="1006229"/>
            <a:ext cx="3494548" cy="29897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33797" name="Рисунок 7"/>
          <p:cNvPicPr>
            <a:picLocks noChangeAspect="1"/>
          </p:cNvPicPr>
          <p:nvPr/>
        </p:nvPicPr>
        <p:blipFill>
          <a:blip r:embed="rId5">
            <a:extLst>
              <a:ext uri="{28A0092B-C50C-407E-A947-70E740481C1C}">
                <a14:useLocalDpi xmlns:a14="http://schemas.microsoft.com/office/drawing/2010/main" val="0"/>
              </a:ext>
            </a:extLst>
          </a:blip>
          <a:srcRect l="23820" t="43973" r="44418" b="40102"/>
          <a:stretch>
            <a:fillRect/>
          </a:stretch>
        </p:blipFill>
        <p:spPr bwMode="auto">
          <a:xfrm>
            <a:off x="328035" y="1034127"/>
            <a:ext cx="4773383" cy="152624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 name="Rectangle 1"/>
          <p:cNvSpPr/>
          <p:nvPr/>
        </p:nvSpPr>
        <p:spPr>
          <a:xfrm>
            <a:off x="650234" y="196806"/>
            <a:ext cx="8066549" cy="646331"/>
          </a:xfrm>
          <a:prstGeom prst="rect">
            <a:avLst/>
          </a:prstGeom>
        </p:spPr>
        <p:txBody>
          <a:bodyPr wrap="square">
            <a:spAutoFit/>
          </a:bodyPr>
          <a:lstStyle/>
          <a:p>
            <a:pPr algn="ctr"/>
            <a:r>
              <a:rPr lang="ru-RU" b="1" dirty="0">
                <a:solidFill>
                  <a:srgbClr val="002060"/>
                </a:solidFill>
                <a:latin typeface="Tahoma" charset="0"/>
                <a:cs typeface="Tahoma" charset="0"/>
              </a:rPr>
              <a:t>Отечественный </a:t>
            </a:r>
            <a:r>
              <a:rPr lang="ru-RU" b="1" dirty="0" err="1">
                <a:solidFill>
                  <a:srgbClr val="002060"/>
                </a:solidFill>
                <a:latin typeface="Tahoma" charset="0"/>
                <a:cs typeface="Tahoma" charset="0"/>
              </a:rPr>
              <a:t>дженерик</a:t>
            </a:r>
            <a:r>
              <a:rPr lang="ru-RU" dirty="0">
                <a:latin typeface="Tahoma" charset="0"/>
                <a:cs typeface="Tahoma" charset="0"/>
              </a:rPr>
              <a:t> </a:t>
            </a:r>
            <a:r>
              <a:rPr lang="ru-RU" dirty="0" err="1">
                <a:latin typeface="Tahoma" charset="0"/>
                <a:cs typeface="Tahoma" charset="0"/>
              </a:rPr>
              <a:t>осельтамивира</a:t>
            </a:r>
            <a:r>
              <a:rPr lang="ru-RU" dirty="0">
                <a:latin typeface="Tahoma" charset="0"/>
                <a:cs typeface="Tahoma" charset="0"/>
              </a:rPr>
              <a:t> </a:t>
            </a:r>
            <a:r>
              <a:rPr lang="mr-IN" dirty="0">
                <a:latin typeface="Tahoma" charset="0"/>
                <a:cs typeface="Tahoma" charset="0"/>
              </a:rPr>
              <a:t>–</a:t>
            </a:r>
            <a:r>
              <a:rPr lang="ru-RU" dirty="0">
                <a:latin typeface="Tahoma" charset="0"/>
                <a:cs typeface="Tahoma" charset="0"/>
              </a:rPr>
              <a:t> </a:t>
            </a:r>
            <a:r>
              <a:rPr lang="ru-RU" b="1" dirty="0" err="1">
                <a:solidFill>
                  <a:srgbClr val="000090"/>
                </a:solidFill>
                <a:latin typeface="Tahoma" charset="0"/>
                <a:cs typeface="Tahoma" charset="0"/>
              </a:rPr>
              <a:t>Номидес</a:t>
            </a:r>
            <a:endParaRPr lang="ru-RU" b="1" dirty="0">
              <a:solidFill>
                <a:srgbClr val="000090"/>
              </a:solidFill>
              <a:latin typeface="Tahoma" charset="0"/>
              <a:cs typeface="Tahoma" charset="0"/>
            </a:endParaRPr>
          </a:p>
          <a:p>
            <a:endParaRPr lang="en-US" dirty="0"/>
          </a:p>
        </p:txBody>
      </p:sp>
      <p:sp>
        <p:nvSpPr>
          <p:cNvPr id="3" name="Rectangle 2"/>
          <p:cNvSpPr/>
          <p:nvPr/>
        </p:nvSpPr>
        <p:spPr>
          <a:xfrm>
            <a:off x="2035373" y="620615"/>
            <a:ext cx="5062692" cy="369332"/>
          </a:xfrm>
          <a:prstGeom prst="rect">
            <a:avLst/>
          </a:prstGeom>
        </p:spPr>
        <p:txBody>
          <a:bodyPr wrap="none">
            <a:spAutoFit/>
          </a:bodyPr>
          <a:lstStyle/>
          <a:p>
            <a:r>
              <a:rPr lang="ru-RU" dirty="0">
                <a:solidFill>
                  <a:srgbClr val="002060"/>
                </a:solidFill>
                <a:latin typeface="Tahoma" charset="0"/>
                <a:cs typeface="Tahoma" charset="0"/>
              </a:rPr>
              <a:t>капсулы (по 10 капсул по 75 мг, 45 мг, 30 мг)</a:t>
            </a:r>
            <a:endParaRPr lang="en-US" dirty="0"/>
          </a:p>
        </p:txBody>
      </p:sp>
    </p:spTree>
    <p:extLst>
      <p:ext uri="{BB962C8B-B14F-4D97-AF65-F5344CB8AC3E}">
        <p14:creationId xmlns:p14="http://schemas.microsoft.com/office/powerpoint/2010/main" val="3283316024"/>
      </p:ext>
    </p:extLst>
  </p:cSld>
  <p:clrMapOvr>
    <a:masterClrMapping/>
  </p:clrMapOvr>
  <p:transition>
    <p:wipe dir="r"/>
  </p:transition>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4" name="Содержимое 2"/>
          <p:cNvSpPr>
            <a:spLocks noGrp="1"/>
          </p:cNvSpPr>
          <p:nvPr>
            <p:ph idx="1"/>
          </p:nvPr>
        </p:nvSpPr>
        <p:spPr>
          <a:xfrm>
            <a:off x="428596" y="2500306"/>
            <a:ext cx="8229600" cy="2714625"/>
          </a:xfrm>
        </p:spPr>
        <p:txBody>
          <a:bodyPr/>
          <a:lstStyle/>
          <a:p>
            <a:r>
              <a:rPr lang="ru-RU" sz="1800" dirty="0">
                <a:ea typeface="ＭＳ Ｐゴシック" charset="-128"/>
              </a:rPr>
              <a:t>Масса тела</a:t>
            </a:r>
          </a:p>
          <a:p>
            <a:r>
              <a:rPr lang="ru-RU" sz="1800" dirty="0">
                <a:ea typeface="ＭＳ Ｐゴシック" charset="-128"/>
              </a:rPr>
              <a:t>Доза, которая рекомендована для приема в течение 5 дней</a:t>
            </a:r>
          </a:p>
          <a:p>
            <a:r>
              <a:rPr lang="ru-RU" sz="1800" dirty="0">
                <a:ea typeface="ＭＳ Ｐゴシック" charset="-128"/>
              </a:rPr>
              <a:t>Количество суспензии </a:t>
            </a:r>
            <a:r>
              <a:rPr lang="ru-RU" sz="1800" dirty="0" err="1">
                <a:ea typeface="ＭＳ Ｐゴシック" charset="-128"/>
              </a:rPr>
              <a:t>осельтамивира</a:t>
            </a:r>
            <a:r>
              <a:rPr lang="ru-RU" sz="1800" dirty="0">
                <a:ea typeface="ＭＳ Ｐゴシック" charset="-128"/>
              </a:rPr>
              <a:t> на одну дозу</a:t>
            </a:r>
          </a:p>
          <a:p>
            <a:r>
              <a:rPr lang="ru-RU" sz="1800" dirty="0">
                <a:ea typeface="ＭＳ Ｐゴシック" charset="-128"/>
              </a:rPr>
              <a:t>≤15 кг                                    30 мг дважды в сутки     2 мл</a:t>
            </a:r>
          </a:p>
          <a:p>
            <a:r>
              <a:rPr lang="ru-RU" sz="1800" dirty="0">
                <a:ea typeface="ＭＳ Ｐゴシック" charset="-128"/>
              </a:rPr>
              <a:t> &gt; 15 до 23 кг                       45 мг дважды в сутки      3 мл</a:t>
            </a:r>
          </a:p>
          <a:p>
            <a:r>
              <a:rPr lang="ru-RU" sz="1800" dirty="0">
                <a:ea typeface="ＭＳ Ｐゴシック" charset="-128"/>
              </a:rPr>
              <a:t>≥23 до 40 кг                        60 мг дважды в сутки     4 мл</a:t>
            </a:r>
          </a:p>
          <a:p>
            <a:r>
              <a:rPr lang="ru-RU" sz="1800" dirty="0">
                <a:ea typeface="ＭＳ Ｐゴシック" charset="-128"/>
              </a:rPr>
              <a:t>&gt; 40 кг                                 75 мг дважды в сутки       5 мл</a:t>
            </a:r>
          </a:p>
          <a:p>
            <a:pPr>
              <a:buFont typeface="Wingdings 2" pitchFamily="18" charset="2"/>
              <a:buNone/>
            </a:pPr>
            <a:endParaRPr lang="ru-RU" dirty="0">
              <a:ea typeface="ＭＳ Ｐゴシック" charset="-128"/>
            </a:endParaRPr>
          </a:p>
          <a:p>
            <a:endParaRPr lang="ru-RU" dirty="0">
              <a:ea typeface="ＭＳ Ｐゴシック" charset="-128"/>
            </a:endParaRPr>
          </a:p>
        </p:txBody>
      </p:sp>
      <p:sp>
        <p:nvSpPr>
          <p:cNvPr id="90115" name="Заголовок 1"/>
          <p:cNvSpPr txBox="1">
            <a:spLocks/>
          </p:cNvSpPr>
          <p:nvPr/>
        </p:nvSpPr>
        <p:spPr bwMode="auto">
          <a:xfrm>
            <a:off x="179512" y="4509120"/>
            <a:ext cx="8964488" cy="1226807"/>
          </a:xfrm>
          <a:prstGeom prst="rect">
            <a:avLst/>
          </a:prstGeom>
          <a:noFill/>
          <a:ln w="9525">
            <a:noFill/>
            <a:miter lim="800000"/>
            <a:headEnd/>
            <a:tailEnd/>
          </a:ln>
        </p:spPr>
        <p:txBody>
          <a:bodyPr lIns="0" rIns="0" bIns="0" anchor="b"/>
          <a:lstStyle/>
          <a:p>
            <a:pPr eaLnBrk="0" hangingPunct="0"/>
            <a:br>
              <a:rPr lang="ru-RU" sz="2800" b="1" dirty="0">
                <a:solidFill>
                  <a:schemeClr val="tx2"/>
                </a:solidFill>
                <a:latin typeface="Calibri" pitchFamily="34" charset="0"/>
              </a:rPr>
            </a:br>
            <a:br>
              <a:rPr lang="ru-RU" sz="2800" b="1" dirty="0">
                <a:solidFill>
                  <a:schemeClr val="tx2"/>
                </a:solidFill>
                <a:latin typeface="Calibri" pitchFamily="34" charset="0"/>
              </a:rPr>
            </a:br>
            <a:endParaRPr lang="ru-RU" sz="2800" b="1" dirty="0">
              <a:solidFill>
                <a:schemeClr val="tx2"/>
              </a:solidFill>
              <a:latin typeface="Calibri" pitchFamily="34" charset="0"/>
            </a:endParaRPr>
          </a:p>
          <a:p>
            <a:pPr eaLnBrk="0" hangingPunct="0"/>
            <a:endParaRPr lang="ru-RU" sz="2800" b="1" dirty="0">
              <a:solidFill>
                <a:schemeClr val="tx2"/>
              </a:solidFill>
              <a:latin typeface="Calibri" pitchFamily="34" charset="0"/>
            </a:endParaRPr>
          </a:p>
          <a:p>
            <a:pPr eaLnBrk="0" hangingPunct="0"/>
            <a:endParaRPr lang="ru-RU" sz="2800" b="1" dirty="0">
              <a:solidFill>
                <a:schemeClr val="tx2"/>
              </a:solidFill>
              <a:latin typeface="Calibri" pitchFamily="34" charset="0"/>
            </a:endParaRPr>
          </a:p>
          <a:p>
            <a:pPr eaLnBrk="0" hangingPunct="0"/>
            <a:endParaRPr lang="ru-RU" sz="2800" b="1" dirty="0">
              <a:solidFill>
                <a:schemeClr val="tx2"/>
              </a:solidFill>
              <a:latin typeface="Calibri" pitchFamily="34" charset="0"/>
            </a:endParaRPr>
          </a:p>
          <a:p>
            <a:pPr eaLnBrk="0" hangingPunct="0"/>
            <a:endParaRPr lang="ru-RU" sz="2800" b="1" dirty="0">
              <a:solidFill>
                <a:schemeClr val="tx2"/>
              </a:solidFill>
              <a:latin typeface="Calibri" pitchFamily="34" charset="0"/>
            </a:endParaRPr>
          </a:p>
          <a:p>
            <a:pPr eaLnBrk="0" hangingPunct="0"/>
            <a:r>
              <a:rPr lang="ru-RU" sz="2000" b="1" dirty="0">
                <a:solidFill>
                  <a:schemeClr val="tx2"/>
                </a:solidFill>
                <a:latin typeface="Calibri" pitchFamily="34" charset="0"/>
              </a:rPr>
              <a:t>Рекомендуемые дозы </a:t>
            </a:r>
            <a:r>
              <a:rPr lang="ru-RU" sz="2000" b="1" dirty="0" err="1">
                <a:solidFill>
                  <a:schemeClr val="tx2"/>
                </a:solidFill>
                <a:latin typeface="Calibri" pitchFamily="34" charset="0"/>
              </a:rPr>
              <a:t>осельтамивира</a:t>
            </a:r>
            <a:r>
              <a:rPr lang="ru-RU" sz="2000" b="1" dirty="0">
                <a:solidFill>
                  <a:schemeClr val="tx2"/>
                </a:solidFill>
                <a:latin typeface="Calibri" pitchFamily="34" charset="0"/>
              </a:rPr>
              <a:t> (суспензия) для детей младше 12 месяцев</a:t>
            </a:r>
            <a:r>
              <a:rPr lang="en-US" sz="2000" b="1" dirty="0">
                <a:solidFill>
                  <a:schemeClr val="tx2"/>
                </a:solidFill>
                <a:latin typeface="Calibri" pitchFamily="34" charset="0"/>
              </a:rPr>
              <a:t> (</a:t>
            </a:r>
            <a:r>
              <a:rPr lang="ru-RU" sz="2000" b="1" dirty="0">
                <a:solidFill>
                  <a:schemeClr val="tx2"/>
                </a:solidFill>
                <a:latin typeface="Calibri" pitchFamily="34" charset="0"/>
              </a:rPr>
              <a:t>для </a:t>
            </a:r>
            <a:r>
              <a:rPr lang="en-US" sz="2000" b="1" dirty="0">
                <a:solidFill>
                  <a:schemeClr val="tx2"/>
                </a:solidFill>
                <a:latin typeface="Calibri" pitchFamily="34" charset="0"/>
              </a:rPr>
              <a:t>H1N1pdm09)</a:t>
            </a:r>
            <a:br>
              <a:rPr lang="ru-RU" sz="2000" dirty="0">
                <a:solidFill>
                  <a:schemeClr val="tx2"/>
                </a:solidFill>
                <a:latin typeface="Calibri" pitchFamily="34" charset="0"/>
              </a:rPr>
            </a:br>
            <a:endParaRPr lang="ru-RU" sz="2000" dirty="0">
              <a:solidFill>
                <a:schemeClr val="tx2"/>
              </a:solidFill>
              <a:latin typeface="Calibri" pitchFamily="34" charset="0"/>
            </a:endParaRPr>
          </a:p>
        </p:txBody>
      </p:sp>
      <p:graphicFrame>
        <p:nvGraphicFramePr>
          <p:cNvPr id="6" name="Таблица 5"/>
          <p:cNvGraphicFramePr>
            <a:graphicFrameLocks noGrp="1"/>
          </p:cNvGraphicFramePr>
          <p:nvPr>
            <p:extLst>
              <p:ext uri="{D42A27DB-BD31-4B8C-83A1-F6EECF244321}">
                <p14:modId xmlns:p14="http://schemas.microsoft.com/office/powerpoint/2010/main" val="621980318"/>
              </p:ext>
            </p:extLst>
          </p:nvPr>
        </p:nvGraphicFramePr>
        <p:xfrm>
          <a:off x="611560" y="5517232"/>
          <a:ext cx="8352928" cy="1026221"/>
        </p:xfrm>
        <a:graphic>
          <a:graphicData uri="http://schemas.openxmlformats.org/drawingml/2006/table">
            <a:tbl>
              <a:tblPr/>
              <a:tblGrid>
                <a:gridCol w="2304256">
                  <a:extLst>
                    <a:ext uri="{9D8B030D-6E8A-4147-A177-3AD203B41FA5}">
                      <a16:colId xmlns:a16="http://schemas.microsoft.com/office/drawing/2014/main" val="20000"/>
                    </a:ext>
                  </a:extLst>
                </a:gridCol>
                <a:gridCol w="6048672">
                  <a:extLst>
                    <a:ext uri="{9D8B030D-6E8A-4147-A177-3AD203B41FA5}">
                      <a16:colId xmlns:a16="http://schemas.microsoft.com/office/drawing/2014/main" val="20001"/>
                    </a:ext>
                  </a:extLst>
                </a:gridCol>
              </a:tblGrid>
              <a:tr h="288032">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sz="1400" b="0" i="0" u="none" strike="noStrike" cap="none" normalizeH="0" baseline="0" dirty="0">
                          <a:ln>
                            <a:noFill/>
                          </a:ln>
                          <a:solidFill>
                            <a:schemeClr val="tx1"/>
                          </a:solidFill>
                          <a:effectLst/>
                          <a:latin typeface="Times New Roman" pitchFamily="18" charset="0"/>
                          <a:ea typeface="Calibri" pitchFamily="34" charset="0"/>
                          <a:cs typeface="Times New Roman" pitchFamily="18" charset="0"/>
                        </a:rPr>
                        <a:t>Возраст ребенка </a:t>
                      </a:r>
                      <a:endParaRPr kumimoji="0" lang="ru-RU" sz="1100" b="0" i="0" u="none" strike="noStrike" cap="none" normalizeH="0" baseline="0" dirty="0">
                        <a:ln>
                          <a:noFill/>
                        </a:ln>
                        <a:solidFill>
                          <a:schemeClr val="tx1"/>
                        </a:solidFill>
                        <a:effectLst/>
                        <a:latin typeface="Calibri" pitchFamily="34" charset="0"/>
                        <a:ea typeface="Calibri" pitchFamily="34" charset="0"/>
                        <a:cs typeface="Times New Roman" pitchFamily="18" charset="0"/>
                      </a:endParaRPr>
                    </a:p>
                  </a:txBody>
                  <a:tcPr marL="68580" marR="6858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sz="1400" b="0" i="0" u="none" strike="noStrike" cap="none" normalizeH="0" baseline="0" dirty="0">
                          <a:ln>
                            <a:noFill/>
                          </a:ln>
                          <a:solidFill>
                            <a:schemeClr val="tx1"/>
                          </a:solidFill>
                          <a:effectLst/>
                          <a:latin typeface="Times New Roman" pitchFamily="18" charset="0"/>
                          <a:ea typeface="Calibri" pitchFamily="34" charset="0"/>
                          <a:cs typeface="Times New Roman" pitchFamily="18" charset="0"/>
                        </a:rPr>
                        <a:t>Рекомендованные дозы в течение 5-дневного курса</a:t>
                      </a:r>
                      <a:endParaRPr kumimoji="0" lang="ru-RU" sz="1100" b="0" i="0" u="none" strike="noStrike" cap="none" normalizeH="0" baseline="0" dirty="0">
                        <a:ln>
                          <a:noFill/>
                        </a:ln>
                        <a:solidFill>
                          <a:schemeClr val="tx1"/>
                        </a:solidFill>
                        <a:effectLst/>
                        <a:latin typeface="Calibri" pitchFamily="34" charset="0"/>
                        <a:ea typeface="Calibri" pitchFamily="34" charset="0"/>
                        <a:cs typeface="Times New Roman" pitchFamily="18" charset="0"/>
                      </a:endParaRPr>
                    </a:p>
                  </a:txBody>
                  <a:tcPr marL="68580" marR="6858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24606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sz="1400" b="0" i="0" u="none" strike="noStrike" cap="none" normalizeH="0" baseline="0">
                          <a:ln>
                            <a:noFill/>
                          </a:ln>
                          <a:solidFill>
                            <a:schemeClr val="tx1"/>
                          </a:solidFill>
                          <a:effectLst/>
                          <a:latin typeface="Times New Roman" pitchFamily="18" charset="0"/>
                          <a:ea typeface="Calibri" pitchFamily="34" charset="0"/>
                          <a:cs typeface="Times New Roman" pitchFamily="18" charset="0"/>
                        </a:rPr>
                        <a:t>&gt; 3 месяцев до 12 месяцев </a:t>
                      </a:r>
                      <a:endParaRPr kumimoji="0" lang="ru-RU" sz="1100" b="0" i="0" u="none" strike="noStrike" cap="none" normalizeH="0" baseline="0">
                        <a:ln>
                          <a:noFill/>
                        </a:ln>
                        <a:solidFill>
                          <a:schemeClr val="tx1"/>
                        </a:solidFill>
                        <a:effectLst/>
                        <a:latin typeface="Calibri" pitchFamily="34" charset="0"/>
                        <a:ea typeface="Calibri" pitchFamily="34" charset="0"/>
                        <a:cs typeface="Times New Roman" pitchFamily="18" charset="0"/>
                      </a:endParaRPr>
                    </a:p>
                  </a:txBody>
                  <a:tcPr marL="68580" marR="6858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sz="1400" b="0" i="0" u="none" strike="noStrike" cap="none" normalizeH="0" baseline="0">
                          <a:ln>
                            <a:noFill/>
                          </a:ln>
                          <a:solidFill>
                            <a:schemeClr val="tx1"/>
                          </a:solidFill>
                          <a:effectLst/>
                          <a:latin typeface="Times New Roman" pitchFamily="18" charset="0"/>
                          <a:ea typeface="Calibri" pitchFamily="34" charset="0"/>
                          <a:cs typeface="Times New Roman" pitchFamily="18" charset="0"/>
                        </a:rPr>
                        <a:t>3 мг/кг дважды  в день</a:t>
                      </a:r>
                      <a:endParaRPr kumimoji="0" lang="ru-RU" sz="1100" b="0" i="0" u="none" strike="noStrike" cap="none" normalizeH="0" baseline="0">
                        <a:ln>
                          <a:noFill/>
                        </a:ln>
                        <a:solidFill>
                          <a:schemeClr val="tx1"/>
                        </a:solidFill>
                        <a:effectLst/>
                        <a:latin typeface="Calibri" pitchFamily="34" charset="0"/>
                        <a:ea typeface="Calibri" pitchFamily="34" charset="0"/>
                        <a:cs typeface="Times New Roman" pitchFamily="18" charset="0"/>
                      </a:endParaRPr>
                    </a:p>
                  </a:txBody>
                  <a:tcPr marL="68580" marR="6858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24606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sz="1400" b="0" i="0" u="none" strike="noStrike" cap="none" normalizeH="0" baseline="0" dirty="0">
                          <a:ln>
                            <a:noFill/>
                          </a:ln>
                          <a:solidFill>
                            <a:schemeClr val="tx1"/>
                          </a:solidFill>
                          <a:effectLst/>
                          <a:latin typeface="Times New Roman" pitchFamily="18" charset="0"/>
                          <a:ea typeface="Calibri" pitchFamily="34" charset="0"/>
                          <a:cs typeface="Times New Roman" pitchFamily="18" charset="0"/>
                        </a:rPr>
                        <a:t>&gt; 1 месяца до 3 месяцев </a:t>
                      </a:r>
                      <a:endParaRPr kumimoji="0" lang="ru-RU" sz="1100" b="0" i="0" u="none" strike="noStrike" cap="none" normalizeH="0" baseline="0" dirty="0">
                        <a:ln>
                          <a:noFill/>
                        </a:ln>
                        <a:solidFill>
                          <a:schemeClr val="tx1"/>
                        </a:solidFill>
                        <a:effectLst/>
                        <a:latin typeface="Calibri" pitchFamily="34" charset="0"/>
                        <a:ea typeface="Calibri" pitchFamily="34" charset="0"/>
                        <a:cs typeface="Times New Roman" pitchFamily="18" charset="0"/>
                      </a:endParaRPr>
                    </a:p>
                  </a:txBody>
                  <a:tcPr marL="68580" marR="6858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sz="1400" b="0" i="0" u="none" strike="noStrike" cap="none" normalizeH="0" baseline="0">
                          <a:ln>
                            <a:noFill/>
                          </a:ln>
                          <a:solidFill>
                            <a:schemeClr val="tx1"/>
                          </a:solidFill>
                          <a:effectLst/>
                          <a:latin typeface="Times New Roman" pitchFamily="18" charset="0"/>
                          <a:ea typeface="Calibri" pitchFamily="34" charset="0"/>
                          <a:cs typeface="Times New Roman" pitchFamily="18" charset="0"/>
                        </a:rPr>
                        <a:t>2.5 мг/кг дважды в день </a:t>
                      </a:r>
                      <a:endParaRPr kumimoji="0" lang="ru-RU" sz="1100" b="0" i="0" u="none" strike="noStrike" cap="none" normalizeH="0" baseline="0">
                        <a:ln>
                          <a:noFill/>
                        </a:ln>
                        <a:solidFill>
                          <a:schemeClr val="tx1"/>
                        </a:solidFill>
                        <a:effectLst/>
                        <a:latin typeface="Calibri" pitchFamily="34" charset="0"/>
                        <a:ea typeface="Calibri" pitchFamily="34" charset="0"/>
                        <a:cs typeface="Times New Roman" pitchFamily="18" charset="0"/>
                      </a:endParaRPr>
                    </a:p>
                  </a:txBody>
                  <a:tcPr marL="68580" marR="6858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24606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sz="1400" b="0" i="0" u="none" strike="noStrike" cap="none" normalizeH="0" baseline="0" dirty="0">
                          <a:ln>
                            <a:noFill/>
                          </a:ln>
                          <a:solidFill>
                            <a:schemeClr val="tx1"/>
                          </a:solidFill>
                          <a:effectLst/>
                          <a:latin typeface="Times New Roman" pitchFamily="18" charset="0"/>
                          <a:ea typeface="Calibri" pitchFamily="34" charset="0"/>
                          <a:cs typeface="Times New Roman" pitchFamily="18" charset="0"/>
                        </a:rPr>
                        <a:t>0 до 1 месяца </a:t>
                      </a:r>
                      <a:endParaRPr kumimoji="0" lang="ru-RU" sz="1100" b="0" i="0" u="none" strike="noStrike" cap="none" normalizeH="0" baseline="0" dirty="0">
                        <a:ln>
                          <a:noFill/>
                        </a:ln>
                        <a:solidFill>
                          <a:schemeClr val="tx1"/>
                        </a:solidFill>
                        <a:effectLst/>
                        <a:latin typeface="Calibri" pitchFamily="34" charset="0"/>
                        <a:ea typeface="Calibri" pitchFamily="34" charset="0"/>
                        <a:cs typeface="Times New Roman" pitchFamily="18" charset="0"/>
                      </a:endParaRPr>
                    </a:p>
                  </a:txBody>
                  <a:tcPr marL="68580" marR="6858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sz="1400" b="0" i="0" u="none" strike="noStrike" cap="none" normalizeH="0" baseline="0" dirty="0">
                          <a:ln>
                            <a:noFill/>
                          </a:ln>
                          <a:solidFill>
                            <a:schemeClr val="tx1"/>
                          </a:solidFill>
                          <a:effectLst/>
                          <a:latin typeface="Times New Roman" pitchFamily="18" charset="0"/>
                          <a:ea typeface="Calibri" pitchFamily="34" charset="0"/>
                          <a:cs typeface="Times New Roman" pitchFamily="18" charset="0"/>
                        </a:rPr>
                        <a:t>2 мг/кг дважды в день</a:t>
                      </a:r>
                      <a:endParaRPr kumimoji="0" lang="ru-RU" sz="1100" b="0" i="0" u="none" strike="noStrike" cap="none" normalizeH="0" baseline="0" dirty="0">
                        <a:ln>
                          <a:noFill/>
                        </a:ln>
                        <a:solidFill>
                          <a:schemeClr val="tx1"/>
                        </a:solidFill>
                        <a:effectLst/>
                        <a:latin typeface="Calibri" pitchFamily="34" charset="0"/>
                        <a:ea typeface="Calibri" pitchFamily="34" charset="0"/>
                        <a:cs typeface="Times New Roman" pitchFamily="18" charset="0"/>
                      </a:endParaRPr>
                    </a:p>
                  </a:txBody>
                  <a:tcPr marL="68580" marR="6858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bl>
          </a:graphicData>
        </a:graphic>
      </p:graphicFrame>
      <p:sp>
        <p:nvSpPr>
          <p:cNvPr id="7" name="Содержимое 2"/>
          <p:cNvSpPr txBox="1">
            <a:spLocks/>
          </p:cNvSpPr>
          <p:nvPr/>
        </p:nvSpPr>
        <p:spPr bwMode="auto">
          <a:xfrm>
            <a:off x="539552" y="908720"/>
            <a:ext cx="8229600" cy="857244"/>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273050" marR="0" lvl="0" indent="-273050" algn="l" defTabSz="914400" rtl="0" eaLnBrk="0" fontAlgn="base" latinLnBrk="0" hangingPunct="0">
              <a:lnSpc>
                <a:spcPct val="100000"/>
              </a:lnSpc>
              <a:spcBef>
                <a:spcPct val="20000"/>
              </a:spcBef>
              <a:spcAft>
                <a:spcPct val="0"/>
              </a:spcAft>
              <a:buClr>
                <a:srgbClr val="0BD0D9"/>
              </a:buClr>
              <a:buSzPct val="95000"/>
              <a:buFont typeface="Wingdings 2" pitchFamily="18" charset="2"/>
              <a:buChar char=""/>
              <a:tabLst/>
              <a:defRPr/>
            </a:pPr>
            <a:r>
              <a:rPr kumimoji="0" lang="ru-RU" sz="1800" b="0" i="0" u="none" strike="noStrike" kern="1200" cap="none" spc="0" normalizeH="0" baseline="0" noProof="0" dirty="0">
                <a:ln>
                  <a:noFill/>
                </a:ln>
                <a:solidFill>
                  <a:schemeClr val="tx1"/>
                </a:solidFill>
                <a:effectLst/>
                <a:uLnTx/>
                <a:uFillTx/>
                <a:latin typeface="+mn-lt"/>
                <a:ea typeface="ＭＳ Ｐゴシック" charset="-128"/>
                <a:cs typeface="ＭＳ Ｐゴシック" charset="0"/>
              </a:rPr>
              <a:t>Детям старше 12  лет и взрослым  75 мг 2 раза в сутки в течение 5 дней (возможно удвоение дозы и пролонгация длительности терапии в 2 раза при тяжелом течении). </a:t>
            </a:r>
          </a:p>
        </p:txBody>
      </p:sp>
      <p:sp>
        <p:nvSpPr>
          <p:cNvPr id="8" name="Заголовок 1"/>
          <p:cNvSpPr txBox="1">
            <a:spLocks/>
          </p:cNvSpPr>
          <p:nvPr/>
        </p:nvSpPr>
        <p:spPr bwMode="auto">
          <a:xfrm>
            <a:off x="179512" y="15875"/>
            <a:ext cx="8964488" cy="1226807"/>
          </a:xfrm>
          <a:prstGeom prst="rect">
            <a:avLst/>
          </a:prstGeom>
          <a:noFill/>
          <a:ln w="9525">
            <a:noFill/>
            <a:miter lim="800000"/>
            <a:headEnd/>
            <a:tailEnd/>
          </a:ln>
        </p:spPr>
        <p:txBody>
          <a:bodyPr lIns="0" rIns="0" bIns="0" anchor="b"/>
          <a:lstStyle/>
          <a:p>
            <a:pPr eaLnBrk="0" hangingPunct="0"/>
            <a:br>
              <a:rPr lang="ru-RU" sz="2800" b="1" dirty="0">
                <a:solidFill>
                  <a:schemeClr val="tx2"/>
                </a:solidFill>
                <a:latin typeface="Calibri" pitchFamily="34" charset="0"/>
              </a:rPr>
            </a:br>
            <a:br>
              <a:rPr lang="ru-RU" sz="2800" b="1" dirty="0">
                <a:solidFill>
                  <a:schemeClr val="tx2"/>
                </a:solidFill>
                <a:latin typeface="Calibri" pitchFamily="34" charset="0"/>
              </a:rPr>
            </a:br>
            <a:br>
              <a:rPr lang="ru-RU" sz="2800" b="1" dirty="0">
                <a:solidFill>
                  <a:schemeClr val="tx2"/>
                </a:solidFill>
                <a:latin typeface="Calibri" pitchFamily="34" charset="0"/>
              </a:rPr>
            </a:br>
            <a:br>
              <a:rPr lang="ru-RU" sz="2800" b="1" dirty="0">
                <a:solidFill>
                  <a:schemeClr val="tx2"/>
                </a:solidFill>
                <a:latin typeface="Calibri" pitchFamily="34" charset="0"/>
              </a:rPr>
            </a:br>
            <a:endParaRPr lang="ru-RU" sz="2800" b="1" dirty="0">
              <a:solidFill>
                <a:schemeClr val="tx2"/>
              </a:solidFill>
              <a:latin typeface="Calibri" pitchFamily="34" charset="0"/>
            </a:endParaRPr>
          </a:p>
          <a:p>
            <a:pPr eaLnBrk="0" hangingPunct="0"/>
            <a:endParaRPr lang="ru-RU" sz="2800" b="1" dirty="0">
              <a:solidFill>
                <a:schemeClr val="tx2"/>
              </a:solidFill>
              <a:latin typeface="Calibri" pitchFamily="34" charset="0"/>
            </a:endParaRPr>
          </a:p>
          <a:p>
            <a:pPr eaLnBrk="0" hangingPunct="0"/>
            <a:endParaRPr lang="ru-RU" sz="2800" b="1" dirty="0">
              <a:solidFill>
                <a:schemeClr val="tx2"/>
              </a:solidFill>
              <a:latin typeface="Calibri" pitchFamily="34" charset="0"/>
            </a:endParaRPr>
          </a:p>
          <a:p>
            <a:pPr eaLnBrk="0" hangingPunct="0"/>
            <a:endParaRPr lang="ru-RU" sz="2800" b="1" dirty="0">
              <a:solidFill>
                <a:schemeClr val="tx2"/>
              </a:solidFill>
              <a:latin typeface="Calibri" pitchFamily="34" charset="0"/>
            </a:endParaRPr>
          </a:p>
          <a:p>
            <a:pPr algn="ctr" eaLnBrk="0" hangingPunct="0"/>
            <a:r>
              <a:rPr lang="ru-RU" sz="2400" b="1" dirty="0">
                <a:solidFill>
                  <a:schemeClr val="tx2"/>
                </a:solidFill>
                <a:latin typeface="Calibri" pitchFamily="34" charset="0"/>
              </a:rPr>
              <a:t>Рекомендуемые дозы </a:t>
            </a:r>
            <a:r>
              <a:rPr lang="ru-RU" sz="2400" b="1" dirty="0" err="1">
                <a:solidFill>
                  <a:schemeClr val="tx2"/>
                </a:solidFill>
                <a:latin typeface="Calibri" pitchFamily="34" charset="0"/>
              </a:rPr>
              <a:t>осельтамивира</a:t>
            </a:r>
            <a:r>
              <a:rPr lang="ru-RU" sz="2400" b="1" dirty="0">
                <a:solidFill>
                  <a:schemeClr val="tx2"/>
                </a:solidFill>
                <a:latin typeface="Calibri" pitchFamily="34" charset="0"/>
              </a:rPr>
              <a:t> </a:t>
            </a:r>
            <a:endParaRPr lang="en-US" sz="2400" b="1" dirty="0">
              <a:solidFill>
                <a:schemeClr val="tx2"/>
              </a:solidFill>
              <a:latin typeface="Calibri" pitchFamily="34" charset="0"/>
            </a:endParaRPr>
          </a:p>
          <a:p>
            <a:pPr algn="ctr" eaLnBrk="0" hangingPunct="0"/>
            <a:r>
              <a:rPr lang="ru-RU" sz="2400" b="1" dirty="0">
                <a:solidFill>
                  <a:schemeClr val="tx2"/>
                </a:solidFill>
                <a:latin typeface="Calibri" pitchFamily="34" charset="0"/>
              </a:rPr>
              <a:t>для взрослых и детей</a:t>
            </a:r>
            <a:r>
              <a:rPr lang="en-US" sz="2400" b="1" dirty="0">
                <a:solidFill>
                  <a:schemeClr val="tx2"/>
                </a:solidFill>
                <a:latin typeface="Calibri" pitchFamily="34" charset="0"/>
              </a:rPr>
              <a:t>&gt;12 </a:t>
            </a:r>
            <a:r>
              <a:rPr lang="ru-RU" sz="2400" b="1" dirty="0">
                <a:solidFill>
                  <a:schemeClr val="tx2"/>
                </a:solidFill>
                <a:latin typeface="Calibri" pitchFamily="34" charset="0"/>
              </a:rPr>
              <a:t>лет</a:t>
            </a:r>
            <a:br>
              <a:rPr lang="ru-RU" sz="2400" dirty="0">
                <a:solidFill>
                  <a:schemeClr val="tx2"/>
                </a:solidFill>
                <a:latin typeface="Calibri" pitchFamily="34" charset="0"/>
              </a:rPr>
            </a:br>
            <a:endParaRPr lang="ru-RU" sz="2400" dirty="0">
              <a:solidFill>
                <a:schemeClr val="tx2"/>
              </a:solidFill>
              <a:latin typeface="Calibri" pitchFamily="34" charset="0"/>
            </a:endParaRPr>
          </a:p>
        </p:txBody>
      </p:sp>
      <p:sp>
        <p:nvSpPr>
          <p:cNvPr id="9" name="Заголовок 1"/>
          <p:cNvSpPr txBox="1">
            <a:spLocks/>
          </p:cNvSpPr>
          <p:nvPr/>
        </p:nvSpPr>
        <p:spPr bwMode="auto">
          <a:xfrm>
            <a:off x="323528" y="1628800"/>
            <a:ext cx="8712968" cy="1226807"/>
          </a:xfrm>
          <a:prstGeom prst="rect">
            <a:avLst/>
          </a:prstGeom>
          <a:noFill/>
          <a:ln w="9525">
            <a:noFill/>
            <a:miter lim="800000"/>
            <a:headEnd/>
            <a:tailEnd/>
          </a:ln>
        </p:spPr>
        <p:txBody>
          <a:bodyPr lIns="0" rIns="0" bIns="0" anchor="b"/>
          <a:lstStyle/>
          <a:p>
            <a:pPr algn="ctr" eaLnBrk="0" hangingPunct="0"/>
            <a:br>
              <a:rPr lang="ru-RU" sz="2800" b="1" dirty="0">
                <a:solidFill>
                  <a:schemeClr val="tx2"/>
                </a:solidFill>
                <a:latin typeface="Calibri" pitchFamily="34" charset="0"/>
              </a:rPr>
            </a:br>
            <a:br>
              <a:rPr lang="ru-RU" sz="2800" b="1" dirty="0">
                <a:solidFill>
                  <a:schemeClr val="tx2"/>
                </a:solidFill>
                <a:latin typeface="Calibri" pitchFamily="34" charset="0"/>
              </a:rPr>
            </a:br>
            <a:br>
              <a:rPr lang="ru-RU" sz="2800" b="1" dirty="0">
                <a:solidFill>
                  <a:schemeClr val="tx2"/>
                </a:solidFill>
                <a:latin typeface="Calibri" pitchFamily="34" charset="0"/>
              </a:rPr>
            </a:br>
            <a:br>
              <a:rPr lang="ru-RU" sz="2800" b="1" dirty="0">
                <a:solidFill>
                  <a:schemeClr val="tx2"/>
                </a:solidFill>
                <a:latin typeface="Calibri" pitchFamily="34" charset="0"/>
              </a:rPr>
            </a:br>
            <a:endParaRPr lang="ru-RU" sz="2800" b="1" dirty="0">
              <a:solidFill>
                <a:schemeClr val="tx2"/>
              </a:solidFill>
              <a:latin typeface="Calibri" pitchFamily="34" charset="0"/>
            </a:endParaRPr>
          </a:p>
          <a:p>
            <a:pPr eaLnBrk="0" hangingPunct="0"/>
            <a:endParaRPr lang="ru-RU" sz="2800" b="1" dirty="0">
              <a:solidFill>
                <a:schemeClr val="tx2"/>
              </a:solidFill>
              <a:latin typeface="Calibri" pitchFamily="34" charset="0"/>
            </a:endParaRPr>
          </a:p>
          <a:p>
            <a:pPr eaLnBrk="0" hangingPunct="0"/>
            <a:endParaRPr lang="ru-RU" sz="2800" b="1" dirty="0">
              <a:solidFill>
                <a:schemeClr val="tx2"/>
              </a:solidFill>
              <a:latin typeface="Calibri" pitchFamily="34" charset="0"/>
            </a:endParaRPr>
          </a:p>
          <a:p>
            <a:pPr eaLnBrk="0" hangingPunct="0"/>
            <a:endParaRPr lang="ru-RU" sz="2800" b="1" dirty="0">
              <a:solidFill>
                <a:schemeClr val="tx2"/>
              </a:solidFill>
              <a:latin typeface="Calibri" pitchFamily="34" charset="0"/>
            </a:endParaRPr>
          </a:p>
          <a:p>
            <a:pPr eaLnBrk="0" hangingPunct="0"/>
            <a:r>
              <a:rPr lang="ru-RU" sz="2400" b="1" dirty="0">
                <a:solidFill>
                  <a:schemeClr val="tx2"/>
                </a:solidFill>
                <a:latin typeface="Calibri" pitchFamily="34" charset="0"/>
              </a:rPr>
              <a:t>Рекомендуемые дозы </a:t>
            </a:r>
            <a:r>
              <a:rPr lang="ru-RU" sz="2400" b="1" dirty="0" err="1">
                <a:solidFill>
                  <a:schemeClr val="tx2"/>
                </a:solidFill>
                <a:latin typeface="Calibri" pitchFamily="34" charset="0"/>
              </a:rPr>
              <a:t>осельтамивира</a:t>
            </a:r>
            <a:r>
              <a:rPr lang="ru-RU" sz="2400" b="1" dirty="0">
                <a:solidFill>
                  <a:schemeClr val="tx2"/>
                </a:solidFill>
                <a:latin typeface="Calibri" pitchFamily="34" charset="0"/>
              </a:rPr>
              <a:t> для  детей</a:t>
            </a:r>
            <a:r>
              <a:rPr lang="en-US" sz="2400" b="1" dirty="0">
                <a:solidFill>
                  <a:schemeClr val="tx2"/>
                </a:solidFill>
                <a:latin typeface="Calibri" pitchFamily="34" charset="0"/>
              </a:rPr>
              <a:t> 1-12 </a:t>
            </a:r>
            <a:r>
              <a:rPr lang="ru-RU" sz="2400" b="1" dirty="0">
                <a:solidFill>
                  <a:schemeClr val="tx2"/>
                </a:solidFill>
                <a:latin typeface="Calibri" pitchFamily="34" charset="0"/>
              </a:rPr>
              <a:t>лет</a:t>
            </a:r>
            <a:r>
              <a:rPr lang="en-US" sz="2400" b="1" dirty="0">
                <a:solidFill>
                  <a:schemeClr val="tx2"/>
                </a:solidFill>
                <a:latin typeface="Calibri" pitchFamily="34" charset="0"/>
              </a:rPr>
              <a:t> (</a:t>
            </a:r>
            <a:r>
              <a:rPr lang="ru-RU" sz="2400" b="1" dirty="0">
                <a:solidFill>
                  <a:schemeClr val="tx2"/>
                </a:solidFill>
                <a:latin typeface="Calibri" pitchFamily="34" charset="0"/>
              </a:rPr>
              <a:t>суспензия)</a:t>
            </a:r>
            <a:br>
              <a:rPr lang="ru-RU" sz="2400" dirty="0">
                <a:solidFill>
                  <a:schemeClr val="tx2"/>
                </a:solidFill>
                <a:latin typeface="Calibri" pitchFamily="34" charset="0"/>
              </a:rPr>
            </a:br>
            <a:endParaRPr lang="ru-RU" sz="2400" dirty="0">
              <a:solidFill>
                <a:schemeClr val="tx2"/>
              </a:solidFill>
              <a:latin typeface="Calibri" pitchFamily="34" charset="0"/>
            </a:endParaRPr>
          </a:p>
        </p:txBody>
      </p:sp>
      <p:sp>
        <p:nvSpPr>
          <p:cNvPr id="2" name="Rectangle 1"/>
          <p:cNvSpPr/>
          <p:nvPr/>
        </p:nvSpPr>
        <p:spPr>
          <a:xfrm>
            <a:off x="16405" y="6589294"/>
            <a:ext cx="9134866" cy="276999"/>
          </a:xfrm>
          <a:prstGeom prst="rect">
            <a:avLst/>
          </a:prstGeom>
        </p:spPr>
        <p:txBody>
          <a:bodyPr wrap="square">
            <a:spAutoFit/>
          </a:bodyPr>
          <a:lstStyle/>
          <a:p>
            <a:r>
              <a:rPr lang="en-US" sz="1200" dirty="0"/>
              <a:t>https://</a:t>
            </a:r>
            <a:r>
              <a:rPr lang="en-US" sz="1200" dirty="0" err="1"/>
              <a:t>www.who.int</a:t>
            </a:r>
            <a:r>
              <a:rPr lang="en-US" sz="1200" dirty="0"/>
              <a:t>/</a:t>
            </a:r>
            <a:r>
              <a:rPr lang="en-US" sz="1200" dirty="0" err="1"/>
              <a:t>csr</a:t>
            </a:r>
            <a:r>
              <a:rPr lang="en-US" sz="1200" dirty="0"/>
              <a:t>/resources/publications/</a:t>
            </a:r>
            <a:r>
              <a:rPr lang="en-US" sz="1200" dirty="0" err="1"/>
              <a:t>swineflu</a:t>
            </a:r>
            <a:r>
              <a:rPr lang="en-US" sz="1200" dirty="0"/>
              <a:t>/h1n1_guidelines_pharmaceutical_mngt.pdf?ua=1</a:t>
            </a:r>
          </a:p>
        </p:txBody>
      </p:sp>
    </p:spTree>
    <p:extLst>
      <p:ext uri="{BB962C8B-B14F-4D97-AF65-F5344CB8AC3E}">
        <p14:creationId xmlns:p14="http://schemas.microsoft.com/office/powerpoint/2010/main" val="363418198"/>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5" name="Прямоугольник 5"/>
          <p:cNvSpPr>
            <a:spLocks noChangeArrowheads="1"/>
          </p:cNvSpPr>
          <p:nvPr/>
        </p:nvSpPr>
        <p:spPr bwMode="auto">
          <a:xfrm>
            <a:off x="107950" y="260350"/>
            <a:ext cx="88566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p>
            <a:pPr algn="ctr"/>
            <a:r>
              <a:rPr lang="ru-RU" sz="2400" b="1">
                <a:solidFill>
                  <a:srgbClr val="002060"/>
                </a:solidFill>
                <a:latin typeface="Times" charset="0"/>
                <a:cs typeface="Times" charset="0"/>
              </a:rPr>
              <a:t>Ингибиторы нейраминидазы</a:t>
            </a:r>
          </a:p>
        </p:txBody>
      </p:sp>
      <p:cxnSp>
        <p:nvCxnSpPr>
          <p:cNvPr id="7" name="Прямая соединительная линия 6"/>
          <p:cNvCxnSpPr/>
          <p:nvPr/>
        </p:nvCxnSpPr>
        <p:spPr>
          <a:xfrm>
            <a:off x="395288" y="836613"/>
            <a:ext cx="8391525"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5" name="Прямоугольник 6"/>
          <p:cNvSpPr>
            <a:spLocks noChangeArrowheads="1"/>
          </p:cNvSpPr>
          <p:nvPr/>
        </p:nvSpPr>
        <p:spPr bwMode="auto">
          <a:xfrm>
            <a:off x="395288" y="6130132"/>
            <a:ext cx="8064500" cy="4619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p>
            <a:pPr fontAlgn="auto">
              <a:spcBef>
                <a:spcPts val="0"/>
              </a:spcBef>
              <a:spcAft>
                <a:spcPts val="0"/>
              </a:spcAft>
              <a:defRPr/>
            </a:pPr>
            <a:r>
              <a:rPr lang="en-US" sz="1200" i="1" dirty="0">
                <a:latin typeface="+mn-lt"/>
                <a:ea typeface="+mn-ea"/>
                <a:cs typeface="+mn-cs"/>
              </a:rPr>
              <a:t>http://www.who.int/csr/disease/influenza/H1N1webupdate20090318%20ed_ns.pdf</a:t>
            </a:r>
            <a:endParaRPr lang="ru-RU" sz="1200" i="1" dirty="0">
              <a:latin typeface="+mn-lt"/>
              <a:ea typeface="+mn-ea"/>
              <a:cs typeface="+mn-cs"/>
            </a:endParaRPr>
          </a:p>
          <a:p>
            <a:pPr fontAlgn="auto">
              <a:spcBef>
                <a:spcPts val="0"/>
              </a:spcBef>
              <a:spcAft>
                <a:spcPts val="0"/>
              </a:spcAft>
              <a:defRPr/>
            </a:pPr>
            <a:r>
              <a:rPr lang="ru-RU" sz="1200" i="1" dirty="0">
                <a:latin typeface="+mn-lt"/>
                <a:ea typeface="+mn-ea"/>
                <a:cs typeface="+mn-cs"/>
              </a:rPr>
              <a:t>*http://www.influenza.spb.ru/index.php?newsid=1206371733</a:t>
            </a:r>
          </a:p>
        </p:txBody>
      </p:sp>
      <p:sp>
        <p:nvSpPr>
          <p:cNvPr id="31748" name="Text Box 129"/>
          <p:cNvSpPr txBox="1">
            <a:spLocks noChangeArrowheads="1"/>
          </p:cNvSpPr>
          <p:nvPr/>
        </p:nvSpPr>
        <p:spPr bwMode="auto">
          <a:xfrm>
            <a:off x="323850" y="1125538"/>
            <a:ext cx="4032250" cy="17907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25400">
                <a:solidFill>
                  <a:srgbClr val="000000"/>
                </a:solidFill>
                <a:miter lim="800000"/>
                <a:headEnd/>
                <a:tailEnd/>
              </a14:hiddenLine>
            </a:ext>
          </a:extLst>
        </p:spPr>
        <p:txBody>
          <a:bodyPr lIns="97844" tIns="48922" rIns="97844" bIns="48922">
            <a:spAutoFit/>
          </a:bodyPr>
          <a:lstStyle>
            <a:lvl1pPr defTabSz="979488" eaLnBrk="0" hangingPunct="0">
              <a:defRPr sz="2400">
                <a:solidFill>
                  <a:schemeClr val="tx1"/>
                </a:solidFill>
                <a:latin typeface="Calisto MT" charset="0"/>
                <a:ea typeface="ＭＳ Ｐゴシック" charset="0"/>
                <a:cs typeface="ＭＳ Ｐゴシック" charset="0"/>
              </a:defRPr>
            </a:lvl1pPr>
            <a:lvl2pPr marL="742950" indent="-285750" defTabSz="979488" eaLnBrk="0" hangingPunct="0">
              <a:defRPr sz="2400">
                <a:solidFill>
                  <a:schemeClr val="tx1"/>
                </a:solidFill>
                <a:latin typeface="Calisto MT" charset="0"/>
                <a:ea typeface="ＭＳ Ｐゴシック" charset="0"/>
              </a:defRPr>
            </a:lvl2pPr>
            <a:lvl3pPr marL="1143000" indent="-228600" defTabSz="979488" eaLnBrk="0" hangingPunct="0">
              <a:defRPr sz="2400">
                <a:solidFill>
                  <a:schemeClr val="tx1"/>
                </a:solidFill>
                <a:latin typeface="Calisto MT" charset="0"/>
                <a:ea typeface="ＭＳ Ｐゴシック" charset="0"/>
              </a:defRPr>
            </a:lvl3pPr>
            <a:lvl4pPr marL="1600200" indent="-228600" defTabSz="979488" eaLnBrk="0" hangingPunct="0">
              <a:defRPr sz="2400">
                <a:solidFill>
                  <a:schemeClr val="tx1"/>
                </a:solidFill>
                <a:latin typeface="Calisto MT" charset="0"/>
                <a:ea typeface="ＭＳ Ｐゴシック" charset="0"/>
              </a:defRPr>
            </a:lvl4pPr>
            <a:lvl5pPr marL="2057400" indent="-228600" defTabSz="979488" eaLnBrk="0" hangingPunct="0">
              <a:defRPr sz="2400">
                <a:solidFill>
                  <a:schemeClr val="tx1"/>
                </a:solidFill>
                <a:latin typeface="Calisto MT" charset="0"/>
                <a:ea typeface="ＭＳ Ｐゴシック" charset="0"/>
              </a:defRPr>
            </a:lvl5pPr>
            <a:lvl6pPr marL="2514600" indent="-228600" defTabSz="979488" eaLnBrk="0" fontAlgn="base" hangingPunct="0">
              <a:spcBef>
                <a:spcPct val="0"/>
              </a:spcBef>
              <a:spcAft>
                <a:spcPct val="0"/>
              </a:spcAft>
              <a:defRPr sz="2400">
                <a:solidFill>
                  <a:schemeClr val="tx1"/>
                </a:solidFill>
                <a:latin typeface="Calisto MT" charset="0"/>
                <a:ea typeface="ＭＳ Ｐゴシック" charset="0"/>
              </a:defRPr>
            </a:lvl6pPr>
            <a:lvl7pPr marL="2971800" indent="-228600" defTabSz="979488" eaLnBrk="0" fontAlgn="base" hangingPunct="0">
              <a:spcBef>
                <a:spcPct val="0"/>
              </a:spcBef>
              <a:spcAft>
                <a:spcPct val="0"/>
              </a:spcAft>
              <a:defRPr sz="2400">
                <a:solidFill>
                  <a:schemeClr val="tx1"/>
                </a:solidFill>
                <a:latin typeface="Calisto MT" charset="0"/>
                <a:ea typeface="ＭＳ Ｐゴシック" charset="0"/>
              </a:defRPr>
            </a:lvl7pPr>
            <a:lvl8pPr marL="3429000" indent="-228600" defTabSz="979488" eaLnBrk="0" fontAlgn="base" hangingPunct="0">
              <a:spcBef>
                <a:spcPct val="0"/>
              </a:spcBef>
              <a:spcAft>
                <a:spcPct val="0"/>
              </a:spcAft>
              <a:defRPr sz="2400">
                <a:solidFill>
                  <a:schemeClr val="tx1"/>
                </a:solidFill>
                <a:latin typeface="Calisto MT" charset="0"/>
                <a:ea typeface="ＭＳ Ｐゴシック" charset="0"/>
              </a:defRPr>
            </a:lvl8pPr>
            <a:lvl9pPr marL="3886200" indent="-228600" defTabSz="979488" eaLnBrk="0" fontAlgn="base" hangingPunct="0">
              <a:spcBef>
                <a:spcPct val="0"/>
              </a:spcBef>
              <a:spcAft>
                <a:spcPct val="0"/>
              </a:spcAft>
              <a:defRPr sz="2400">
                <a:solidFill>
                  <a:schemeClr val="tx1"/>
                </a:solidFill>
                <a:latin typeface="Calisto MT" charset="0"/>
                <a:ea typeface="ＭＳ Ｐゴシック" charset="0"/>
              </a:defRPr>
            </a:lvl9pPr>
          </a:lstStyle>
          <a:p>
            <a:pPr eaLnBrk="1" hangingPunct="1"/>
            <a:r>
              <a:rPr lang="ru-RU" sz="2200" i="1">
                <a:solidFill>
                  <a:srgbClr val="000090"/>
                </a:solidFill>
                <a:latin typeface="Times New Roman" charset="0"/>
                <a:cs typeface="Times New Roman" charset="0"/>
              </a:rPr>
              <a:t>Ингибиторы нейраминидазы:</a:t>
            </a:r>
          </a:p>
          <a:p>
            <a:pPr eaLnBrk="1" hangingPunct="1"/>
            <a:r>
              <a:rPr lang="ru-RU" sz="2200">
                <a:solidFill>
                  <a:srgbClr val="000090"/>
                </a:solidFill>
                <a:latin typeface="Times New Roman" charset="0"/>
                <a:cs typeface="Times New Roman" charset="0"/>
              </a:rPr>
              <a:t>Штаммы</a:t>
            </a:r>
            <a:r>
              <a:rPr lang="en-US" sz="2200">
                <a:solidFill>
                  <a:srgbClr val="000090"/>
                </a:solidFill>
                <a:latin typeface="Times New Roman" charset="0"/>
                <a:cs typeface="Times New Roman" charset="0"/>
              </a:rPr>
              <a:t> </a:t>
            </a:r>
            <a:r>
              <a:rPr lang="ru-RU" sz="2200">
                <a:solidFill>
                  <a:srgbClr val="000090"/>
                </a:solidFill>
                <a:latin typeface="Times New Roman" charset="0"/>
                <a:cs typeface="Times New Roman" charset="0"/>
              </a:rPr>
              <a:t>сезонного вируса </a:t>
            </a:r>
          </a:p>
          <a:p>
            <a:pPr eaLnBrk="1" hangingPunct="1"/>
            <a:r>
              <a:rPr lang="ru-RU" sz="2200">
                <a:solidFill>
                  <a:srgbClr val="000090"/>
                </a:solidFill>
                <a:latin typeface="Times New Roman" charset="0"/>
                <a:cs typeface="Times New Roman" charset="0"/>
              </a:rPr>
              <a:t>гриппа А(</a:t>
            </a:r>
            <a:r>
              <a:rPr lang="en-US" sz="2200">
                <a:solidFill>
                  <a:srgbClr val="000090"/>
                </a:solidFill>
                <a:latin typeface="Times New Roman" charset="0"/>
                <a:cs typeface="Times New Roman" charset="0"/>
              </a:rPr>
              <a:t>H1N1), </a:t>
            </a:r>
            <a:br>
              <a:rPr lang="en-US" sz="2200">
                <a:solidFill>
                  <a:srgbClr val="000090"/>
                </a:solidFill>
                <a:latin typeface="Times New Roman" charset="0"/>
                <a:cs typeface="Times New Roman" charset="0"/>
              </a:rPr>
            </a:br>
            <a:r>
              <a:rPr lang="ru-RU" sz="2200">
                <a:solidFill>
                  <a:srgbClr val="000090"/>
                </a:solidFill>
                <a:latin typeface="Times New Roman" charset="0"/>
                <a:cs typeface="Times New Roman" charset="0"/>
              </a:rPr>
              <a:t>устойчивые к озельтамивиру,</a:t>
            </a:r>
            <a:br>
              <a:rPr lang="ru-RU" sz="2200">
                <a:solidFill>
                  <a:srgbClr val="000090"/>
                </a:solidFill>
                <a:latin typeface="Times New Roman" charset="0"/>
                <a:cs typeface="Times New Roman" charset="0"/>
              </a:rPr>
            </a:br>
            <a:r>
              <a:rPr lang="ru-RU" sz="2200">
                <a:solidFill>
                  <a:srgbClr val="000090"/>
                </a:solidFill>
                <a:latin typeface="Times New Roman" charset="0"/>
                <a:cs typeface="Times New Roman" charset="0"/>
              </a:rPr>
              <a:t>(по данным на </a:t>
            </a:r>
            <a:r>
              <a:rPr lang="en-US" sz="2200">
                <a:solidFill>
                  <a:srgbClr val="000090"/>
                </a:solidFill>
                <a:latin typeface="Times New Roman" charset="0"/>
                <a:cs typeface="Times New Roman" charset="0"/>
              </a:rPr>
              <a:t>18</a:t>
            </a:r>
            <a:r>
              <a:rPr lang="ru-RU" sz="2200">
                <a:solidFill>
                  <a:srgbClr val="000090"/>
                </a:solidFill>
                <a:latin typeface="Times New Roman" charset="0"/>
                <a:cs typeface="Times New Roman" charset="0"/>
              </a:rPr>
              <a:t>.</a:t>
            </a:r>
            <a:r>
              <a:rPr lang="en-US" sz="2200">
                <a:solidFill>
                  <a:srgbClr val="000090"/>
                </a:solidFill>
                <a:latin typeface="Times New Roman" charset="0"/>
                <a:cs typeface="Times New Roman" charset="0"/>
              </a:rPr>
              <a:t>0</a:t>
            </a:r>
            <a:r>
              <a:rPr lang="ru-RU" sz="2200">
                <a:solidFill>
                  <a:srgbClr val="000090"/>
                </a:solidFill>
                <a:latin typeface="Times New Roman" charset="0"/>
                <a:cs typeface="Times New Roman" charset="0"/>
              </a:rPr>
              <a:t>3.200</a:t>
            </a:r>
            <a:r>
              <a:rPr lang="en-US" sz="2200">
                <a:solidFill>
                  <a:srgbClr val="000090"/>
                </a:solidFill>
                <a:latin typeface="Times New Roman" charset="0"/>
                <a:cs typeface="Times New Roman" charset="0"/>
              </a:rPr>
              <a:t>9</a:t>
            </a:r>
            <a:r>
              <a:rPr lang="ru-RU" sz="2200">
                <a:solidFill>
                  <a:srgbClr val="000090"/>
                </a:solidFill>
                <a:latin typeface="Times New Roman" charset="0"/>
                <a:cs typeface="Times New Roman" charset="0"/>
              </a:rPr>
              <a:t>)</a:t>
            </a:r>
          </a:p>
        </p:txBody>
      </p:sp>
      <p:sp>
        <p:nvSpPr>
          <p:cNvPr id="31749" name="Rectangle 3"/>
          <p:cNvSpPr txBox="1">
            <a:spLocks noChangeArrowheads="1"/>
          </p:cNvSpPr>
          <p:nvPr/>
        </p:nvSpPr>
        <p:spPr bwMode="auto">
          <a:xfrm>
            <a:off x="468313" y="3481388"/>
            <a:ext cx="4699000" cy="23764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marL="342900" indent="-342900" eaLnBrk="0" hangingPunct="0">
              <a:defRPr sz="2400">
                <a:solidFill>
                  <a:schemeClr val="tx1"/>
                </a:solidFill>
                <a:latin typeface="Calisto MT" charset="0"/>
                <a:ea typeface="ＭＳ Ｐゴシック" charset="0"/>
                <a:cs typeface="ＭＳ Ｐゴシック" charset="0"/>
              </a:defRPr>
            </a:lvl1pPr>
            <a:lvl2pPr marL="742950" indent="-285750" eaLnBrk="0" hangingPunct="0">
              <a:defRPr sz="2400">
                <a:solidFill>
                  <a:schemeClr val="tx1"/>
                </a:solidFill>
                <a:latin typeface="Calisto MT" charset="0"/>
                <a:ea typeface="ＭＳ Ｐゴシック" charset="0"/>
              </a:defRPr>
            </a:lvl2pPr>
            <a:lvl3pPr marL="1143000" indent="-228600" eaLnBrk="0" hangingPunct="0">
              <a:defRPr sz="2400">
                <a:solidFill>
                  <a:schemeClr val="tx1"/>
                </a:solidFill>
                <a:latin typeface="Calisto MT" charset="0"/>
                <a:ea typeface="ＭＳ Ｐゴシック" charset="0"/>
              </a:defRPr>
            </a:lvl3pPr>
            <a:lvl4pPr marL="1600200" indent="-228600" eaLnBrk="0" hangingPunct="0">
              <a:defRPr sz="2400">
                <a:solidFill>
                  <a:schemeClr val="tx1"/>
                </a:solidFill>
                <a:latin typeface="Calisto MT" charset="0"/>
                <a:ea typeface="ＭＳ Ｐゴシック" charset="0"/>
              </a:defRPr>
            </a:lvl4pPr>
            <a:lvl5pPr marL="2057400" indent="-228600" eaLnBrk="0" hangingPunct="0">
              <a:defRPr sz="2400">
                <a:solidFill>
                  <a:schemeClr val="tx1"/>
                </a:solidFill>
                <a:latin typeface="Calisto MT" charset="0"/>
                <a:ea typeface="ＭＳ Ｐゴシック" charset="0"/>
              </a:defRPr>
            </a:lvl5pPr>
            <a:lvl6pPr marL="2514600" indent="-228600" eaLnBrk="0" fontAlgn="base" hangingPunct="0">
              <a:spcBef>
                <a:spcPct val="0"/>
              </a:spcBef>
              <a:spcAft>
                <a:spcPct val="0"/>
              </a:spcAft>
              <a:defRPr sz="2400">
                <a:solidFill>
                  <a:schemeClr val="tx1"/>
                </a:solidFill>
                <a:latin typeface="Calisto MT" charset="0"/>
                <a:ea typeface="ＭＳ Ｐゴシック" charset="0"/>
              </a:defRPr>
            </a:lvl6pPr>
            <a:lvl7pPr marL="2971800" indent="-228600" eaLnBrk="0" fontAlgn="base" hangingPunct="0">
              <a:spcBef>
                <a:spcPct val="0"/>
              </a:spcBef>
              <a:spcAft>
                <a:spcPct val="0"/>
              </a:spcAft>
              <a:defRPr sz="2400">
                <a:solidFill>
                  <a:schemeClr val="tx1"/>
                </a:solidFill>
                <a:latin typeface="Calisto MT" charset="0"/>
                <a:ea typeface="ＭＳ Ｐゴシック" charset="0"/>
              </a:defRPr>
            </a:lvl7pPr>
            <a:lvl8pPr marL="3429000" indent="-228600" eaLnBrk="0" fontAlgn="base" hangingPunct="0">
              <a:spcBef>
                <a:spcPct val="0"/>
              </a:spcBef>
              <a:spcAft>
                <a:spcPct val="0"/>
              </a:spcAft>
              <a:defRPr sz="2400">
                <a:solidFill>
                  <a:schemeClr val="tx1"/>
                </a:solidFill>
                <a:latin typeface="Calisto MT" charset="0"/>
                <a:ea typeface="ＭＳ Ｐゴシック" charset="0"/>
              </a:defRPr>
            </a:lvl8pPr>
            <a:lvl9pPr marL="3886200" indent="-228600" eaLnBrk="0" fontAlgn="base" hangingPunct="0">
              <a:spcBef>
                <a:spcPct val="0"/>
              </a:spcBef>
              <a:spcAft>
                <a:spcPct val="0"/>
              </a:spcAft>
              <a:defRPr sz="2400">
                <a:solidFill>
                  <a:schemeClr val="tx1"/>
                </a:solidFill>
                <a:latin typeface="Calisto MT" charset="0"/>
                <a:ea typeface="ＭＳ Ｐゴシック" charset="0"/>
              </a:defRPr>
            </a:lvl9pPr>
          </a:lstStyle>
          <a:p>
            <a:pPr eaLnBrk="1" hangingPunct="1">
              <a:lnSpc>
                <a:spcPct val="90000"/>
              </a:lnSpc>
              <a:spcBef>
                <a:spcPct val="80000"/>
              </a:spcBef>
              <a:buClr>
                <a:srgbClr val="1E7FB8"/>
              </a:buClr>
              <a:buFont typeface="Wingdings" charset="0"/>
              <a:buChar char="l"/>
            </a:pPr>
            <a:r>
              <a:rPr lang="ru-RU" sz="2000">
                <a:solidFill>
                  <a:srgbClr val="002060"/>
                </a:solidFill>
                <a:latin typeface="Times New Roman" charset="0"/>
                <a:cs typeface="Times New Roman" charset="0"/>
              </a:rPr>
              <a:t>Отчетливая тенденция к росту устойчивости  ( в Европе в 2007/2008 -25%)</a:t>
            </a:r>
          </a:p>
          <a:p>
            <a:pPr eaLnBrk="1" hangingPunct="1">
              <a:lnSpc>
                <a:spcPct val="90000"/>
              </a:lnSpc>
              <a:spcBef>
                <a:spcPct val="80000"/>
              </a:spcBef>
              <a:buClr>
                <a:srgbClr val="1E7FB8"/>
              </a:buClr>
              <a:buFont typeface="Wingdings" charset="0"/>
              <a:buChar char="l"/>
            </a:pPr>
            <a:r>
              <a:rPr lang="ru-RU" sz="2000">
                <a:solidFill>
                  <a:srgbClr val="002060"/>
                </a:solidFill>
                <a:latin typeface="Times New Roman" charset="0"/>
                <a:cs typeface="Times New Roman" charset="0"/>
              </a:rPr>
              <a:t>Вызывают более легкое течение заболевания, меньше летальность, чаще бактериальные осложнения (синусит, пневмония)</a:t>
            </a:r>
            <a:endParaRPr lang="en-NZ" sz="2000">
              <a:solidFill>
                <a:srgbClr val="002060"/>
              </a:solidFill>
              <a:latin typeface="Times New Roman" charset="0"/>
              <a:cs typeface="Times New Roman" charset="0"/>
            </a:endParaRPr>
          </a:p>
        </p:txBody>
      </p:sp>
      <p:graphicFrame>
        <p:nvGraphicFramePr>
          <p:cNvPr id="18" name="Group 149"/>
          <p:cNvGraphicFramePr>
            <a:graphicFrameLocks noGrp="1"/>
          </p:cNvGraphicFramePr>
          <p:nvPr/>
        </p:nvGraphicFramePr>
        <p:xfrm>
          <a:off x="5341938" y="1165225"/>
          <a:ext cx="3622675" cy="3932241"/>
        </p:xfrm>
        <a:graphic>
          <a:graphicData uri="http://schemas.openxmlformats.org/drawingml/2006/table">
            <a:tbl>
              <a:tblPr>
                <a:tableStyleId>{5FD0F851-EC5A-4D38-B0AD-8093EC10F338}</a:tableStyleId>
              </a:tblPr>
              <a:tblGrid>
                <a:gridCol w="996366">
                  <a:extLst>
                    <a:ext uri="{9D8B030D-6E8A-4147-A177-3AD203B41FA5}">
                      <a16:colId xmlns:a16="http://schemas.microsoft.com/office/drawing/2014/main" val="20000"/>
                    </a:ext>
                  </a:extLst>
                </a:gridCol>
                <a:gridCol w="842108">
                  <a:extLst>
                    <a:ext uri="{9D8B030D-6E8A-4147-A177-3AD203B41FA5}">
                      <a16:colId xmlns:a16="http://schemas.microsoft.com/office/drawing/2014/main" val="20001"/>
                    </a:ext>
                  </a:extLst>
                </a:gridCol>
                <a:gridCol w="528652">
                  <a:extLst>
                    <a:ext uri="{9D8B030D-6E8A-4147-A177-3AD203B41FA5}">
                      <a16:colId xmlns:a16="http://schemas.microsoft.com/office/drawing/2014/main" val="20002"/>
                    </a:ext>
                  </a:extLst>
                </a:gridCol>
                <a:gridCol w="1255549">
                  <a:extLst>
                    <a:ext uri="{9D8B030D-6E8A-4147-A177-3AD203B41FA5}">
                      <a16:colId xmlns:a16="http://schemas.microsoft.com/office/drawing/2014/main" val="20003"/>
                    </a:ext>
                  </a:extLst>
                </a:gridCol>
              </a:tblGrid>
              <a:tr h="436563">
                <a:tc>
                  <a:txBody>
                    <a:bodyPr/>
                    <a:lstStyle/>
                    <a:p>
                      <a:pPr marL="0" marR="0" lvl="0" indent="0" algn="l" defTabSz="914400" rtl="0" eaLnBrk="1" fontAlgn="base" latinLnBrk="0" hangingPunct="1">
                        <a:lnSpc>
                          <a:spcPct val="70000"/>
                        </a:lnSpc>
                        <a:spcBef>
                          <a:spcPct val="0"/>
                        </a:spcBef>
                        <a:spcAft>
                          <a:spcPct val="0"/>
                        </a:spcAft>
                        <a:buClrTx/>
                        <a:buSzTx/>
                        <a:buFontTx/>
                        <a:buNone/>
                        <a:tabLst/>
                      </a:pPr>
                      <a:r>
                        <a:rPr kumimoji="0" lang="ru-RU" sz="1600" u="none" strike="noStrike" cap="none" normalizeH="0" baseline="0" dirty="0">
                          <a:ln>
                            <a:noFill/>
                          </a:ln>
                          <a:effectLst/>
                          <a:latin typeface="Times New Roman" panose="02020603050405020304" pitchFamily="18" charset="0"/>
                          <a:cs typeface="Times New Roman" panose="02020603050405020304" pitchFamily="18" charset="0"/>
                        </a:rPr>
                        <a:t>Канада</a:t>
                      </a:r>
                      <a:endParaRPr kumimoji="0" lang="en-GB" sz="1600" b="1" i="0" u="none" strike="noStrike" cap="none" normalizeH="0" baseline="0" dirty="0">
                        <a:ln>
                          <a:noFill/>
                        </a:ln>
                        <a:solidFill>
                          <a:schemeClr val="bg1"/>
                        </a:solidFill>
                        <a:effectLst/>
                        <a:latin typeface="Times New Roman" panose="02020603050405020304" pitchFamily="18" charset="0"/>
                        <a:ea typeface="ＭＳ Ｐゴシック" charset="0"/>
                        <a:cs typeface="Times New Roman" panose="02020603050405020304" pitchFamily="18" charset="0"/>
                      </a:endParaRPr>
                    </a:p>
                  </a:txBody>
                  <a:tcPr marL="86963" marR="86963" marT="48922" marB="48922" anchor="ctr" horzOverflow="overflow">
                    <a:solidFill>
                      <a:schemeClr val="accent5">
                        <a:lumMod val="40000"/>
                        <a:lumOff val="60000"/>
                      </a:schemeClr>
                    </a:solidFill>
                  </a:tcPr>
                </a:tc>
                <a:tc>
                  <a:txBody>
                    <a:bodyPr/>
                    <a:lstStyle/>
                    <a:p>
                      <a:pPr marL="0" marR="0" lvl="0" indent="0" algn="ctr" defTabSz="914400" rtl="0" eaLnBrk="1" fontAlgn="base" latinLnBrk="0" hangingPunct="1">
                        <a:lnSpc>
                          <a:spcPct val="70000"/>
                        </a:lnSpc>
                        <a:spcBef>
                          <a:spcPct val="0"/>
                        </a:spcBef>
                        <a:spcAft>
                          <a:spcPct val="0"/>
                        </a:spcAft>
                        <a:buClrTx/>
                        <a:buSzTx/>
                        <a:buFontTx/>
                        <a:buNone/>
                        <a:tabLst/>
                      </a:pPr>
                      <a:r>
                        <a:rPr kumimoji="0" lang="ru-RU" sz="1600" u="none" strike="noStrike" cap="none" normalizeH="0" baseline="0">
                          <a:ln>
                            <a:noFill/>
                          </a:ln>
                          <a:effectLst/>
                          <a:latin typeface="Times New Roman" panose="02020603050405020304" pitchFamily="18" charset="0"/>
                          <a:cs typeface="Times New Roman" panose="02020603050405020304" pitchFamily="18" charset="0"/>
                        </a:rPr>
                        <a:t>52</a:t>
                      </a:r>
                      <a:endParaRPr kumimoji="0" lang="en-GB" sz="1600" b="1" i="0" u="none" strike="noStrike" cap="none" normalizeH="0" baseline="0">
                        <a:ln>
                          <a:noFill/>
                        </a:ln>
                        <a:solidFill>
                          <a:schemeClr val="bg1"/>
                        </a:solidFill>
                        <a:effectLst/>
                        <a:latin typeface="Times New Roman" panose="02020603050405020304" pitchFamily="18" charset="0"/>
                        <a:ea typeface="ＭＳ Ｐゴシック" charset="0"/>
                        <a:cs typeface="Times New Roman" panose="02020603050405020304" pitchFamily="18" charset="0"/>
                      </a:endParaRPr>
                    </a:p>
                  </a:txBody>
                  <a:tcPr marL="86963" marR="86963" marT="48922" marB="48922" anchor="ctr" horzOverflow="overflow"/>
                </a:tc>
                <a:tc>
                  <a:txBody>
                    <a:bodyPr/>
                    <a:lstStyle/>
                    <a:p>
                      <a:pPr marL="0" marR="0" lvl="0" indent="0" algn="ctr" defTabSz="914400" rtl="0" eaLnBrk="1" fontAlgn="base" latinLnBrk="0" hangingPunct="1">
                        <a:lnSpc>
                          <a:spcPct val="70000"/>
                        </a:lnSpc>
                        <a:spcBef>
                          <a:spcPct val="0"/>
                        </a:spcBef>
                        <a:spcAft>
                          <a:spcPct val="0"/>
                        </a:spcAft>
                        <a:buClrTx/>
                        <a:buSzTx/>
                        <a:buFontTx/>
                        <a:buNone/>
                        <a:tabLst/>
                      </a:pPr>
                      <a:r>
                        <a:rPr kumimoji="0" lang="ru-RU" sz="1600" u="none" strike="noStrike" cap="none" normalizeH="0" baseline="0">
                          <a:ln>
                            <a:noFill/>
                          </a:ln>
                          <a:effectLst/>
                          <a:latin typeface="Times New Roman" panose="02020603050405020304" pitchFamily="18" charset="0"/>
                          <a:cs typeface="Times New Roman" panose="02020603050405020304" pitchFamily="18" charset="0"/>
                        </a:rPr>
                        <a:t>52</a:t>
                      </a:r>
                      <a:endParaRPr kumimoji="0" lang="en-GB" sz="1600" b="1" i="0" u="none" strike="noStrike" cap="none" normalizeH="0" baseline="0">
                        <a:ln>
                          <a:noFill/>
                        </a:ln>
                        <a:solidFill>
                          <a:schemeClr val="bg1"/>
                        </a:solidFill>
                        <a:effectLst/>
                        <a:latin typeface="Times New Roman" panose="02020603050405020304" pitchFamily="18" charset="0"/>
                        <a:ea typeface="ＭＳ Ｐゴシック" charset="0"/>
                        <a:cs typeface="Times New Roman" panose="02020603050405020304" pitchFamily="18" charset="0"/>
                      </a:endParaRPr>
                    </a:p>
                  </a:txBody>
                  <a:tcPr marL="86963" marR="86963" marT="48922" marB="48922" anchor="ctr" horzOverflow="overflow"/>
                </a:tc>
                <a:tc>
                  <a:txBody>
                    <a:bodyPr/>
                    <a:lstStyle/>
                    <a:p>
                      <a:pPr marL="0" marR="0" lvl="0" indent="0" algn="ctr" defTabSz="914400" rtl="0" eaLnBrk="1" fontAlgn="base" latinLnBrk="0" hangingPunct="1">
                        <a:lnSpc>
                          <a:spcPct val="70000"/>
                        </a:lnSpc>
                        <a:spcBef>
                          <a:spcPct val="0"/>
                        </a:spcBef>
                        <a:spcAft>
                          <a:spcPct val="0"/>
                        </a:spcAft>
                        <a:buClrTx/>
                        <a:buSzTx/>
                        <a:buFontTx/>
                        <a:buNone/>
                        <a:tabLst/>
                      </a:pPr>
                      <a:r>
                        <a:rPr kumimoji="0" lang="en-GB" sz="1600" u="none" strike="noStrike" cap="none" normalizeH="0" baseline="0">
                          <a:ln>
                            <a:noFill/>
                          </a:ln>
                          <a:effectLst/>
                          <a:latin typeface="Times New Roman" panose="02020603050405020304" pitchFamily="18" charset="0"/>
                          <a:cs typeface="Times New Roman" panose="02020603050405020304" pitchFamily="18" charset="0"/>
                        </a:rPr>
                        <a:t>(</a:t>
                      </a:r>
                      <a:r>
                        <a:rPr kumimoji="0" lang="ru-RU" sz="1600" u="none" strike="noStrike" cap="none" normalizeH="0" baseline="0">
                          <a:ln>
                            <a:noFill/>
                          </a:ln>
                          <a:effectLst/>
                          <a:latin typeface="Times New Roman" panose="02020603050405020304" pitchFamily="18" charset="0"/>
                          <a:cs typeface="Times New Roman" panose="02020603050405020304" pitchFamily="18" charset="0"/>
                        </a:rPr>
                        <a:t>100</a:t>
                      </a:r>
                      <a:r>
                        <a:rPr kumimoji="0" lang="en-GB" sz="1600" u="none" strike="noStrike" cap="none" normalizeH="0" baseline="0">
                          <a:ln>
                            <a:noFill/>
                          </a:ln>
                          <a:effectLst/>
                          <a:latin typeface="Times New Roman" panose="02020603050405020304" pitchFamily="18" charset="0"/>
                          <a:cs typeface="Times New Roman" panose="02020603050405020304" pitchFamily="18" charset="0"/>
                        </a:rPr>
                        <a:t>%)</a:t>
                      </a:r>
                      <a:endParaRPr kumimoji="0" lang="en-GB" sz="1600" b="1" i="0" u="none" strike="noStrike" cap="none" normalizeH="0" baseline="0">
                        <a:ln>
                          <a:noFill/>
                        </a:ln>
                        <a:solidFill>
                          <a:schemeClr val="bg1"/>
                        </a:solidFill>
                        <a:effectLst/>
                        <a:latin typeface="Times New Roman" panose="02020603050405020304" pitchFamily="18" charset="0"/>
                        <a:ea typeface="ＭＳ Ｐゴシック" charset="0"/>
                        <a:cs typeface="Times New Roman" panose="02020603050405020304" pitchFamily="18" charset="0"/>
                      </a:endParaRPr>
                    </a:p>
                  </a:txBody>
                  <a:tcPr marL="86963" marR="86963" marT="48922" marB="48922" anchor="ctr" horzOverflow="overflow"/>
                </a:tc>
                <a:extLst>
                  <a:ext uri="{0D108BD9-81ED-4DB2-BD59-A6C34878D82A}">
                    <a16:rowId xmlns:a16="http://schemas.microsoft.com/office/drawing/2014/main" val="10000"/>
                  </a:ext>
                </a:extLst>
              </a:tr>
              <a:tr h="498475">
                <a:tc>
                  <a:txBody>
                    <a:bodyPr/>
                    <a:lstStyle/>
                    <a:p>
                      <a:pPr marL="0" marR="0" lvl="0" indent="0" algn="l" defTabSz="914400" rtl="0" eaLnBrk="1" fontAlgn="base" latinLnBrk="0" hangingPunct="1">
                        <a:lnSpc>
                          <a:spcPct val="70000"/>
                        </a:lnSpc>
                        <a:spcBef>
                          <a:spcPct val="0"/>
                        </a:spcBef>
                        <a:spcAft>
                          <a:spcPct val="0"/>
                        </a:spcAft>
                        <a:buClrTx/>
                        <a:buSzTx/>
                        <a:buFontTx/>
                        <a:buNone/>
                        <a:tabLst/>
                      </a:pPr>
                      <a:r>
                        <a:rPr kumimoji="0" lang="ru-RU" sz="1600" u="none" strike="noStrike" cap="none" normalizeH="0" baseline="0" dirty="0">
                          <a:ln>
                            <a:noFill/>
                          </a:ln>
                          <a:effectLst/>
                          <a:latin typeface="Times New Roman" panose="02020603050405020304" pitchFamily="18" charset="0"/>
                          <a:cs typeface="Times New Roman" panose="02020603050405020304" pitchFamily="18" charset="0"/>
                        </a:rPr>
                        <a:t>Гонконг</a:t>
                      </a:r>
                      <a:endParaRPr kumimoji="0" lang="en-GB" sz="1600" b="1" i="0" u="none" strike="noStrike" cap="none" normalizeH="0" baseline="0" dirty="0">
                        <a:ln>
                          <a:noFill/>
                        </a:ln>
                        <a:solidFill>
                          <a:schemeClr val="bg1"/>
                        </a:solidFill>
                        <a:effectLst/>
                        <a:latin typeface="Times New Roman" panose="02020603050405020304" pitchFamily="18" charset="0"/>
                        <a:ea typeface="ＭＳ Ｐゴシック" charset="0"/>
                        <a:cs typeface="Times New Roman" panose="02020603050405020304" pitchFamily="18" charset="0"/>
                      </a:endParaRPr>
                    </a:p>
                  </a:txBody>
                  <a:tcPr marL="86963" marR="86963" marT="48922" marB="48922" anchor="ctr" horzOverflow="overflow">
                    <a:solidFill>
                      <a:schemeClr val="accent5">
                        <a:lumMod val="40000"/>
                        <a:lumOff val="60000"/>
                      </a:schemeClr>
                    </a:solidFill>
                  </a:tcPr>
                </a:tc>
                <a:tc>
                  <a:txBody>
                    <a:bodyPr/>
                    <a:lstStyle/>
                    <a:p>
                      <a:pPr marL="0" marR="0" lvl="0" indent="0" algn="ctr" defTabSz="914400" rtl="0" eaLnBrk="1" fontAlgn="base" latinLnBrk="0" hangingPunct="1">
                        <a:lnSpc>
                          <a:spcPct val="70000"/>
                        </a:lnSpc>
                        <a:spcBef>
                          <a:spcPct val="0"/>
                        </a:spcBef>
                        <a:spcAft>
                          <a:spcPct val="0"/>
                        </a:spcAft>
                        <a:buClrTx/>
                        <a:buSzTx/>
                        <a:buFontTx/>
                        <a:buNone/>
                        <a:tabLst/>
                      </a:pPr>
                      <a:r>
                        <a:rPr kumimoji="0" lang="ru-RU" sz="1600" u="none" strike="noStrike" cap="none" normalizeH="0" baseline="0" dirty="0">
                          <a:ln>
                            <a:noFill/>
                          </a:ln>
                          <a:effectLst/>
                          <a:latin typeface="Times New Roman" panose="02020603050405020304" pitchFamily="18" charset="0"/>
                          <a:cs typeface="Times New Roman" panose="02020603050405020304" pitchFamily="18" charset="0"/>
                        </a:rPr>
                        <a:t>80</a:t>
                      </a:r>
                      <a:endParaRPr kumimoji="0" lang="en-GB" sz="1600" b="1" i="0" u="none" strike="noStrike" cap="none" normalizeH="0" baseline="0" dirty="0">
                        <a:ln>
                          <a:noFill/>
                        </a:ln>
                        <a:solidFill>
                          <a:schemeClr val="bg1"/>
                        </a:solidFill>
                        <a:effectLst/>
                        <a:latin typeface="Times New Roman" panose="02020603050405020304" pitchFamily="18" charset="0"/>
                        <a:ea typeface="ＭＳ Ｐゴシック" charset="0"/>
                        <a:cs typeface="Times New Roman" panose="02020603050405020304" pitchFamily="18" charset="0"/>
                      </a:endParaRPr>
                    </a:p>
                  </a:txBody>
                  <a:tcPr marL="86963" marR="86963" marT="48922" marB="48922" anchor="ctr" horzOverflow="overflow"/>
                </a:tc>
                <a:tc>
                  <a:txBody>
                    <a:bodyPr/>
                    <a:lstStyle/>
                    <a:p>
                      <a:pPr marL="0" marR="0" lvl="0" indent="0" algn="ctr" defTabSz="914400" rtl="0" eaLnBrk="1" fontAlgn="base" latinLnBrk="0" hangingPunct="1">
                        <a:lnSpc>
                          <a:spcPct val="70000"/>
                        </a:lnSpc>
                        <a:spcBef>
                          <a:spcPct val="0"/>
                        </a:spcBef>
                        <a:spcAft>
                          <a:spcPct val="0"/>
                        </a:spcAft>
                        <a:buClrTx/>
                        <a:buSzTx/>
                        <a:buFontTx/>
                        <a:buNone/>
                        <a:tabLst/>
                      </a:pPr>
                      <a:r>
                        <a:rPr kumimoji="0" lang="ru-RU" sz="1600" u="none" strike="noStrike" cap="none" normalizeH="0" baseline="0" dirty="0">
                          <a:ln>
                            <a:noFill/>
                          </a:ln>
                          <a:effectLst/>
                          <a:latin typeface="Times New Roman" panose="02020603050405020304" pitchFamily="18" charset="0"/>
                          <a:cs typeface="Times New Roman" panose="02020603050405020304" pitchFamily="18" charset="0"/>
                        </a:rPr>
                        <a:t>72</a:t>
                      </a:r>
                      <a:endParaRPr kumimoji="0" lang="en-GB" sz="1600" b="1" i="0" u="none" strike="noStrike" cap="none" normalizeH="0" baseline="0" dirty="0">
                        <a:ln>
                          <a:noFill/>
                        </a:ln>
                        <a:solidFill>
                          <a:schemeClr val="bg1"/>
                        </a:solidFill>
                        <a:effectLst/>
                        <a:latin typeface="Times New Roman" panose="02020603050405020304" pitchFamily="18" charset="0"/>
                        <a:ea typeface="ＭＳ Ｐゴシック" charset="0"/>
                        <a:cs typeface="Times New Roman" panose="02020603050405020304" pitchFamily="18" charset="0"/>
                      </a:endParaRPr>
                    </a:p>
                  </a:txBody>
                  <a:tcPr marL="86963" marR="86963" marT="48922" marB="48922" anchor="ctr" horzOverflow="overflow"/>
                </a:tc>
                <a:tc>
                  <a:txBody>
                    <a:bodyPr/>
                    <a:lstStyle/>
                    <a:p>
                      <a:pPr marL="0" marR="0" lvl="0" indent="0" algn="ctr" defTabSz="914400" rtl="0" eaLnBrk="1" fontAlgn="base" latinLnBrk="0" hangingPunct="1">
                        <a:lnSpc>
                          <a:spcPct val="70000"/>
                        </a:lnSpc>
                        <a:spcBef>
                          <a:spcPct val="0"/>
                        </a:spcBef>
                        <a:spcAft>
                          <a:spcPct val="0"/>
                        </a:spcAft>
                        <a:buClrTx/>
                        <a:buSzTx/>
                        <a:buFontTx/>
                        <a:buNone/>
                        <a:tabLst/>
                      </a:pPr>
                      <a:r>
                        <a:rPr kumimoji="0" lang="en-GB" sz="1600" u="none" strike="noStrike" cap="none" normalizeH="0" baseline="0">
                          <a:ln>
                            <a:noFill/>
                          </a:ln>
                          <a:effectLst/>
                          <a:latin typeface="Times New Roman" panose="02020603050405020304" pitchFamily="18" charset="0"/>
                          <a:cs typeface="Times New Roman" panose="02020603050405020304" pitchFamily="18" charset="0"/>
                        </a:rPr>
                        <a:t>(</a:t>
                      </a:r>
                      <a:r>
                        <a:rPr kumimoji="0" lang="ru-RU" sz="1600" u="none" strike="noStrike" cap="none" normalizeH="0" baseline="0">
                          <a:ln>
                            <a:noFill/>
                          </a:ln>
                          <a:effectLst/>
                          <a:latin typeface="Times New Roman" panose="02020603050405020304" pitchFamily="18" charset="0"/>
                          <a:cs typeface="Times New Roman" panose="02020603050405020304" pitchFamily="18" charset="0"/>
                        </a:rPr>
                        <a:t>90,0</a:t>
                      </a:r>
                      <a:r>
                        <a:rPr kumimoji="0" lang="en-GB" sz="1600" u="none" strike="noStrike" cap="none" normalizeH="0" baseline="0">
                          <a:ln>
                            <a:noFill/>
                          </a:ln>
                          <a:effectLst/>
                          <a:latin typeface="Times New Roman" panose="02020603050405020304" pitchFamily="18" charset="0"/>
                          <a:cs typeface="Times New Roman" panose="02020603050405020304" pitchFamily="18" charset="0"/>
                        </a:rPr>
                        <a:t>%)</a:t>
                      </a:r>
                      <a:endParaRPr kumimoji="0" lang="en-GB" sz="1600" b="1" i="0" u="none" strike="noStrike" cap="none" normalizeH="0" baseline="0">
                        <a:ln>
                          <a:noFill/>
                        </a:ln>
                        <a:solidFill>
                          <a:schemeClr val="bg1"/>
                        </a:solidFill>
                        <a:effectLst/>
                        <a:latin typeface="Times New Roman" panose="02020603050405020304" pitchFamily="18" charset="0"/>
                        <a:ea typeface="ＭＳ Ｐゴシック" charset="0"/>
                        <a:cs typeface="Times New Roman" panose="02020603050405020304" pitchFamily="18" charset="0"/>
                      </a:endParaRPr>
                    </a:p>
                  </a:txBody>
                  <a:tcPr marL="86963" marR="86963" marT="48922" marB="48922" anchor="ctr" horzOverflow="overflow"/>
                </a:tc>
                <a:extLst>
                  <a:ext uri="{0D108BD9-81ED-4DB2-BD59-A6C34878D82A}">
                    <a16:rowId xmlns:a16="http://schemas.microsoft.com/office/drawing/2014/main" val="10001"/>
                  </a:ext>
                </a:extLst>
              </a:tr>
              <a:tr h="496888">
                <a:tc>
                  <a:txBody>
                    <a:bodyPr/>
                    <a:lstStyle/>
                    <a:p>
                      <a:pPr marL="0" marR="0" lvl="0" indent="0" algn="l" defTabSz="914400" rtl="0" eaLnBrk="1" fontAlgn="base" latinLnBrk="0" hangingPunct="1">
                        <a:lnSpc>
                          <a:spcPct val="70000"/>
                        </a:lnSpc>
                        <a:spcBef>
                          <a:spcPct val="0"/>
                        </a:spcBef>
                        <a:spcAft>
                          <a:spcPct val="0"/>
                        </a:spcAft>
                        <a:buClrTx/>
                        <a:buSzTx/>
                        <a:buFontTx/>
                        <a:buNone/>
                        <a:tabLst/>
                      </a:pPr>
                      <a:r>
                        <a:rPr kumimoji="0" lang="ru-RU" sz="1600" u="none" strike="noStrike" cap="none" normalizeH="0" baseline="0" dirty="0">
                          <a:ln>
                            <a:noFill/>
                          </a:ln>
                          <a:effectLst/>
                          <a:latin typeface="Times New Roman" panose="02020603050405020304" pitchFamily="18" charset="0"/>
                          <a:cs typeface="Times New Roman" panose="02020603050405020304" pitchFamily="18" charset="0"/>
                        </a:rPr>
                        <a:t>Япония</a:t>
                      </a:r>
                      <a:endParaRPr kumimoji="0" lang="en-GB" sz="1600" b="1" i="0" u="none" strike="noStrike" cap="none" normalizeH="0" baseline="0" dirty="0">
                        <a:ln>
                          <a:noFill/>
                        </a:ln>
                        <a:solidFill>
                          <a:schemeClr val="bg1"/>
                        </a:solidFill>
                        <a:effectLst/>
                        <a:latin typeface="Times New Roman" panose="02020603050405020304" pitchFamily="18" charset="0"/>
                        <a:ea typeface="ＭＳ Ｐゴシック" charset="0"/>
                        <a:cs typeface="Times New Roman" panose="02020603050405020304" pitchFamily="18" charset="0"/>
                      </a:endParaRPr>
                    </a:p>
                  </a:txBody>
                  <a:tcPr marL="86963" marR="86963" marT="48922" marB="48922" anchor="ctr" horzOverflow="overflow">
                    <a:solidFill>
                      <a:schemeClr val="accent5">
                        <a:lumMod val="40000"/>
                        <a:lumOff val="60000"/>
                      </a:schemeClr>
                    </a:solidFill>
                  </a:tcPr>
                </a:tc>
                <a:tc>
                  <a:txBody>
                    <a:bodyPr/>
                    <a:lstStyle/>
                    <a:p>
                      <a:pPr marL="0" marR="0" lvl="0" indent="0" algn="ctr" defTabSz="914400" rtl="0" eaLnBrk="1" fontAlgn="base" latinLnBrk="0" hangingPunct="1">
                        <a:lnSpc>
                          <a:spcPct val="70000"/>
                        </a:lnSpc>
                        <a:spcBef>
                          <a:spcPct val="0"/>
                        </a:spcBef>
                        <a:spcAft>
                          <a:spcPct val="0"/>
                        </a:spcAft>
                        <a:buClrTx/>
                        <a:buSzTx/>
                        <a:buFontTx/>
                        <a:buNone/>
                        <a:tabLst/>
                      </a:pPr>
                      <a:r>
                        <a:rPr kumimoji="0" lang="ru-RU" sz="1600" u="none" strike="noStrike" cap="none" normalizeH="0" baseline="0" dirty="0">
                          <a:ln>
                            <a:noFill/>
                          </a:ln>
                          <a:effectLst/>
                          <a:latin typeface="Times New Roman" panose="02020603050405020304" pitchFamily="18" charset="0"/>
                          <a:cs typeface="Times New Roman" panose="02020603050405020304" pitchFamily="18" charset="0"/>
                        </a:rPr>
                        <a:t>422</a:t>
                      </a:r>
                      <a:endParaRPr kumimoji="0" lang="en-GB" sz="1600" b="1" i="0" u="none" strike="noStrike" cap="none" normalizeH="0" baseline="0" dirty="0">
                        <a:ln>
                          <a:noFill/>
                        </a:ln>
                        <a:solidFill>
                          <a:schemeClr val="bg1"/>
                        </a:solidFill>
                        <a:effectLst/>
                        <a:latin typeface="Times New Roman" panose="02020603050405020304" pitchFamily="18" charset="0"/>
                        <a:ea typeface="ＭＳ Ｐゴシック" charset="0"/>
                        <a:cs typeface="Times New Roman" panose="02020603050405020304" pitchFamily="18" charset="0"/>
                      </a:endParaRPr>
                    </a:p>
                  </a:txBody>
                  <a:tcPr marL="86963" marR="86963" marT="48922" marB="48922" anchor="ctr" horzOverflow="overflow"/>
                </a:tc>
                <a:tc>
                  <a:txBody>
                    <a:bodyPr/>
                    <a:lstStyle/>
                    <a:p>
                      <a:pPr marL="0" marR="0" lvl="0" indent="0" algn="ctr" defTabSz="914400" rtl="0" eaLnBrk="1" fontAlgn="base" latinLnBrk="0" hangingPunct="1">
                        <a:lnSpc>
                          <a:spcPct val="70000"/>
                        </a:lnSpc>
                        <a:spcBef>
                          <a:spcPct val="0"/>
                        </a:spcBef>
                        <a:spcAft>
                          <a:spcPct val="0"/>
                        </a:spcAft>
                        <a:buClrTx/>
                        <a:buSzTx/>
                        <a:buFontTx/>
                        <a:buNone/>
                        <a:tabLst/>
                      </a:pPr>
                      <a:r>
                        <a:rPr kumimoji="0" lang="ru-RU" sz="1600" u="none" strike="noStrike" cap="none" normalizeH="0" baseline="0" dirty="0">
                          <a:ln>
                            <a:noFill/>
                          </a:ln>
                          <a:effectLst/>
                          <a:latin typeface="Times New Roman" panose="02020603050405020304" pitchFamily="18" charset="0"/>
                          <a:cs typeface="Times New Roman" panose="02020603050405020304" pitchFamily="18" charset="0"/>
                        </a:rPr>
                        <a:t>4</a:t>
                      </a:r>
                      <a:r>
                        <a:rPr kumimoji="0" lang="en-GB" sz="1600" u="none" strike="noStrike" cap="none" normalizeH="0" baseline="0" dirty="0">
                          <a:ln>
                            <a:noFill/>
                          </a:ln>
                          <a:effectLst/>
                          <a:latin typeface="Times New Roman" panose="02020603050405020304" pitchFamily="18" charset="0"/>
                          <a:cs typeface="Times New Roman" panose="02020603050405020304" pitchFamily="18" charset="0"/>
                        </a:rPr>
                        <a:t>2</a:t>
                      </a:r>
                      <a:r>
                        <a:rPr kumimoji="0" lang="ru-RU" sz="1600" u="none" strike="noStrike" cap="none" normalizeH="0" baseline="0" dirty="0">
                          <a:ln>
                            <a:noFill/>
                          </a:ln>
                          <a:effectLst/>
                          <a:latin typeface="Times New Roman" panose="02020603050405020304" pitchFamily="18" charset="0"/>
                          <a:cs typeface="Times New Roman" panose="02020603050405020304" pitchFamily="18" charset="0"/>
                        </a:rPr>
                        <a:t>0</a:t>
                      </a:r>
                      <a:endParaRPr kumimoji="0" lang="en-GB" sz="1600" b="1" i="0" u="none" strike="noStrike" cap="none" normalizeH="0" baseline="0" dirty="0">
                        <a:ln>
                          <a:noFill/>
                        </a:ln>
                        <a:solidFill>
                          <a:schemeClr val="bg1"/>
                        </a:solidFill>
                        <a:effectLst/>
                        <a:latin typeface="Times New Roman" panose="02020603050405020304" pitchFamily="18" charset="0"/>
                        <a:ea typeface="ＭＳ Ｐゴシック" charset="0"/>
                        <a:cs typeface="Times New Roman" panose="02020603050405020304" pitchFamily="18" charset="0"/>
                      </a:endParaRPr>
                    </a:p>
                  </a:txBody>
                  <a:tcPr marL="86963" marR="86963" marT="48922" marB="48922" anchor="ctr" horzOverflow="overflow"/>
                </a:tc>
                <a:tc>
                  <a:txBody>
                    <a:bodyPr/>
                    <a:lstStyle/>
                    <a:p>
                      <a:pPr marL="0" marR="0" lvl="0" indent="0" algn="ctr" defTabSz="914400" rtl="0" eaLnBrk="1" fontAlgn="base" latinLnBrk="0" hangingPunct="1">
                        <a:lnSpc>
                          <a:spcPct val="70000"/>
                        </a:lnSpc>
                        <a:spcBef>
                          <a:spcPct val="0"/>
                        </a:spcBef>
                        <a:spcAft>
                          <a:spcPct val="0"/>
                        </a:spcAft>
                        <a:buClrTx/>
                        <a:buSzTx/>
                        <a:buFontTx/>
                        <a:buNone/>
                        <a:tabLst/>
                      </a:pPr>
                      <a:r>
                        <a:rPr kumimoji="0" lang="en-GB" sz="1600" u="none" strike="noStrike" cap="none" normalizeH="0" baseline="0">
                          <a:ln>
                            <a:noFill/>
                          </a:ln>
                          <a:effectLst/>
                          <a:latin typeface="Times New Roman" panose="02020603050405020304" pitchFamily="18" charset="0"/>
                          <a:cs typeface="Times New Roman" panose="02020603050405020304" pitchFamily="18" charset="0"/>
                        </a:rPr>
                        <a:t>(</a:t>
                      </a:r>
                      <a:r>
                        <a:rPr kumimoji="0" lang="ru-RU" sz="1600" u="none" strike="noStrike" cap="none" normalizeH="0" baseline="0">
                          <a:ln>
                            <a:noFill/>
                          </a:ln>
                          <a:effectLst/>
                          <a:latin typeface="Times New Roman" panose="02020603050405020304" pitchFamily="18" charset="0"/>
                          <a:cs typeface="Times New Roman" panose="02020603050405020304" pitchFamily="18" charset="0"/>
                        </a:rPr>
                        <a:t>99,5</a:t>
                      </a:r>
                      <a:r>
                        <a:rPr kumimoji="0" lang="en-GB" sz="1600" u="none" strike="noStrike" cap="none" normalizeH="0" baseline="0">
                          <a:ln>
                            <a:noFill/>
                          </a:ln>
                          <a:effectLst/>
                          <a:latin typeface="Times New Roman" panose="02020603050405020304" pitchFamily="18" charset="0"/>
                          <a:cs typeface="Times New Roman" panose="02020603050405020304" pitchFamily="18" charset="0"/>
                        </a:rPr>
                        <a:t>%)</a:t>
                      </a:r>
                      <a:endParaRPr kumimoji="0" lang="en-GB" sz="1600" b="1" i="0" u="none" strike="noStrike" cap="none" normalizeH="0" baseline="0">
                        <a:ln>
                          <a:noFill/>
                        </a:ln>
                        <a:solidFill>
                          <a:schemeClr val="bg1"/>
                        </a:solidFill>
                        <a:effectLst/>
                        <a:latin typeface="Times New Roman" panose="02020603050405020304" pitchFamily="18" charset="0"/>
                        <a:ea typeface="ＭＳ Ｐゴシック" charset="0"/>
                        <a:cs typeface="Times New Roman" panose="02020603050405020304" pitchFamily="18" charset="0"/>
                      </a:endParaRPr>
                    </a:p>
                  </a:txBody>
                  <a:tcPr marL="86963" marR="86963" marT="48922" marB="48922" anchor="ctr" horzOverflow="overflow"/>
                </a:tc>
                <a:extLst>
                  <a:ext uri="{0D108BD9-81ED-4DB2-BD59-A6C34878D82A}">
                    <a16:rowId xmlns:a16="http://schemas.microsoft.com/office/drawing/2014/main" val="10002"/>
                  </a:ext>
                </a:extLst>
              </a:tr>
              <a:tr h="500063">
                <a:tc>
                  <a:txBody>
                    <a:bodyPr/>
                    <a:lstStyle/>
                    <a:p>
                      <a:pPr marL="0" marR="0" lvl="0" indent="0" algn="l" defTabSz="914400" rtl="0" eaLnBrk="1" fontAlgn="base" latinLnBrk="0" hangingPunct="1">
                        <a:lnSpc>
                          <a:spcPct val="70000"/>
                        </a:lnSpc>
                        <a:spcBef>
                          <a:spcPct val="0"/>
                        </a:spcBef>
                        <a:spcAft>
                          <a:spcPct val="0"/>
                        </a:spcAft>
                        <a:buClrTx/>
                        <a:buSzTx/>
                        <a:buFontTx/>
                        <a:buNone/>
                        <a:tabLst/>
                      </a:pPr>
                      <a:r>
                        <a:rPr kumimoji="0" lang="ru-RU" sz="1600" u="none" strike="noStrike" cap="none" normalizeH="0" baseline="0" dirty="0">
                          <a:ln>
                            <a:noFill/>
                          </a:ln>
                          <a:effectLst/>
                          <a:latin typeface="Times New Roman" panose="02020603050405020304" pitchFamily="18" charset="0"/>
                          <a:cs typeface="Times New Roman" panose="02020603050405020304" pitchFamily="18" charset="0"/>
                        </a:rPr>
                        <a:t>Корея</a:t>
                      </a:r>
                      <a:endParaRPr kumimoji="0" lang="en-GB" sz="1600" b="1" i="0" u="none" strike="noStrike" cap="none" normalizeH="0" baseline="0" dirty="0">
                        <a:ln>
                          <a:noFill/>
                        </a:ln>
                        <a:solidFill>
                          <a:schemeClr val="bg1"/>
                        </a:solidFill>
                        <a:effectLst/>
                        <a:latin typeface="Times New Roman" panose="02020603050405020304" pitchFamily="18" charset="0"/>
                        <a:ea typeface="ＭＳ Ｐゴシック" charset="0"/>
                        <a:cs typeface="Times New Roman" panose="02020603050405020304" pitchFamily="18" charset="0"/>
                      </a:endParaRPr>
                    </a:p>
                  </a:txBody>
                  <a:tcPr marL="86963" marR="86963" marT="48922" marB="48922" anchor="ctr" horzOverflow="overflow">
                    <a:solidFill>
                      <a:schemeClr val="accent5">
                        <a:lumMod val="40000"/>
                        <a:lumOff val="60000"/>
                      </a:schemeClr>
                    </a:solidFill>
                  </a:tcPr>
                </a:tc>
                <a:tc>
                  <a:txBody>
                    <a:bodyPr/>
                    <a:lstStyle/>
                    <a:p>
                      <a:pPr marL="0" marR="0" lvl="0" indent="0" algn="ctr" defTabSz="914400" rtl="0" eaLnBrk="1" fontAlgn="base" latinLnBrk="0" hangingPunct="1">
                        <a:lnSpc>
                          <a:spcPct val="70000"/>
                        </a:lnSpc>
                        <a:spcBef>
                          <a:spcPct val="0"/>
                        </a:spcBef>
                        <a:spcAft>
                          <a:spcPct val="0"/>
                        </a:spcAft>
                        <a:buClrTx/>
                        <a:buSzTx/>
                        <a:buFontTx/>
                        <a:buNone/>
                        <a:tabLst/>
                      </a:pPr>
                      <a:r>
                        <a:rPr kumimoji="0" lang="ru-RU" sz="1600" u="none" strike="noStrike" cap="none" normalizeH="0" baseline="0" dirty="0">
                          <a:ln>
                            <a:noFill/>
                          </a:ln>
                          <a:effectLst/>
                          <a:latin typeface="Times New Roman" panose="02020603050405020304" pitchFamily="18" charset="0"/>
                          <a:cs typeface="Times New Roman" panose="02020603050405020304" pitchFamily="18" charset="0"/>
                        </a:rPr>
                        <a:t>269</a:t>
                      </a:r>
                      <a:endParaRPr kumimoji="0" lang="en-GB" sz="1600" b="1" i="0" u="none" strike="noStrike" cap="none" normalizeH="0" baseline="0" dirty="0">
                        <a:ln>
                          <a:noFill/>
                        </a:ln>
                        <a:solidFill>
                          <a:schemeClr val="bg1"/>
                        </a:solidFill>
                        <a:effectLst/>
                        <a:latin typeface="Times New Roman" panose="02020603050405020304" pitchFamily="18" charset="0"/>
                        <a:ea typeface="ＭＳ Ｐゴシック" charset="0"/>
                        <a:cs typeface="Times New Roman" panose="02020603050405020304" pitchFamily="18" charset="0"/>
                      </a:endParaRPr>
                    </a:p>
                  </a:txBody>
                  <a:tcPr marL="86963" marR="86963" marT="48922" marB="48922" anchor="ctr" horzOverflow="overflow"/>
                </a:tc>
                <a:tc>
                  <a:txBody>
                    <a:bodyPr/>
                    <a:lstStyle/>
                    <a:p>
                      <a:pPr marL="0" marR="0" lvl="0" indent="0" algn="ctr" defTabSz="914400" rtl="0" eaLnBrk="1" fontAlgn="base" latinLnBrk="0" hangingPunct="1">
                        <a:lnSpc>
                          <a:spcPct val="70000"/>
                        </a:lnSpc>
                        <a:spcBef>
                          <a:spcPct val="0"/>
                        </a:spcBef>
                        <a:spcAft>
                          <a:spcPct val="0"/>
                        </a:spcAft>
                        <a:buClrTx/>
                        <a:buSzTx/>
                        <a:buFontTx/>
                        <a:buNone/>
                        <a:tabLst/>
                      </a:pPr>
                      <a:r>
                        <a:rPr kumimoji="0" lang="ru-RU" sz="1600" u="none" strike="noStrike" cap="none" normalizeH="0" baseline="0" dirty="0">
                          <a:ln>
                            <a:noFill/>
                          </a:ln>
                          <a:effectLst/>
                          <a:latin typeface="Times New Roman" panose="02020603050405020304" pitchFamily="18" charset="0"/>
                          <a:cs typeface="Times New Roman" panose="02020603050405020304" pitchFamily="18" charset="0"/>
                        </a:rPr>
                        <a:t>268</a:t>
                      </a:r>
                      <a:endParaRPr kumimoji="0" lang="en-GB" sz="1600" b="1" i="0" u="none" strike="noStrike" cap="none" normalizeH="0" baseline="0" dirty="0">
                        <a:ln>
                          <a:noFill/>
                        </a:ln>
                        <a:solidFill>
                          <a:schemeClr val="bg1"/>
                        </a:solidFill>
                        <a:effectLst/>
                        <a:latin typeface="Times New Roman" panose="02020603050405020304" pitchFamily="18" charset="0"/>
                        <a:ea typeface="ＭＳ Ｐゴシック" charset="0"/>
                        <a:cs typeface="Times New Roman" panose="02020603050405020304" pitchFamily="18" charset="0"/>
                      </a:endParaRPr>
                    </a:p>
                  </a:txBody>
                  <a:tcPr marL="86963" marR="86963" marT="48922" marB="48922" anchor="ctr" horzOverflow="overflow"/>
                </a:tc>
                <a:tc>
                  <a:txBody>
                    <a:bodyPr/>
                    <a:lstStyle/>
                    <a:p>
                      <a:pPr marL="0" marR="0" lvl="0" indent="0" algn="ctr" defTabSz="914400" rtl="0" eaLnBrk="1" fontAlgn="base" latinLnBrk="0" hangingPunct="1">
                        <a:lnSpc>
                          <a:spcPct val="70000"/>
                        </a:lnSpc>
                        <a:spcBef>
                          <a:spcPct val="0"/>
                        </a:spcBef>
                        <a:spcAft>
                          <a:spcPct val="0"/>
                        </a:spcAft>
                        <a:buClrTx/>
                        <a:buSzTx/>
                        <a:buFontTx/>
                        <a:buNone/>
                        <a:tabLst/>
                      </a:pPr>
                      <a:r>
                        <a:rPr kumimoji="0" lang="en-GB" sz="1600" u="none" strike="noStrike" cap="none" normalizeH="0" baseline="0" dirty="0">
                          <a:ln>
                            <a:noFill/>
                          </a:ln>
                          <a:effectLst/>
                          <a:latin typeface="Times New Roman" panose="02020603050405020304" pitchFamily="18" charset="0"/>
                          <a:cs typeface="Times New Roman" panose="02020603050405020304" pitchFamily="18" charset="0"/>
                        </a:rPr>
                        <a:t>(</a:t>
                      </a:r>
                      <a:r>
                        <a:rPr kumimoji="0" lang="ru-RU" sz="1600" u="none" strike="noStrike" cap="none" normalizeH="0" baseline="0" dirty="0">
                          <a:ln>
                            <a:noFill/>
                          </a:ln>
                          <a:effectLst/>
                          <a:latin typeface="Times New Roman" panose="02020603050405020304" pitchFamily="18" charset="0"/>
                          <a:cs typeface="Times New Roman" panose="02020603050405020304" pitchFamily="18" charset="0"/>
                        </a:rPr>
                        <a:t>99,6</a:t>
                      </a:r>
                      <a:r>
                        <a:rPr kumimoji="0" lang="en-GB" sz="1600" u="none" strike="noStrike" cap="none" normalizeH="0" baseline="0" dirty="0">
                          <a:ln>
                            <a:noFill/>
                          </a:ln>
                          <a:effectLst/>
                          <a:latin typeface="Times New Roman" panose="02020603050405020304" pitchFamily="18" charset="0"/>
                          <a:cs typeface="Times New Roman" panose="02020603050405020304" pitchFamily="18" charset="0"/>
                        </a:rPr>
                        <a:t>%)</a:t>
                      </a:r>
                      <a:endParaRPr kumimoji="0" lang="en-GB" sz="1600" b="1" i="0" u="none" strike="noStrike" cap="none" normalizeH="0" baseline="0" dirty="0">
                        <a:ln>
                          <a:noFill/>
                        </a:ln>
                        <a:solidFill>
                          <a:schemeClr val="bg1"/>
                        </a:solidFill>
                        <a:effectLst/>
                        <a:latin typeface="Times New Roman" panose="02020603050405020304" pitchFamily="18" charset="0"/>
                        <a:ea typeface="ＭＳ Ｐゴシック" charset="0"/>
                        <a:cs typeface="Times New Roman" panose="02020603050405020304" pitchFamily="18" charset="0"/>
                      </a:endParaRPr>
                    </a:p>
                  </a:txBody>
                  <a:tcPr marL="86963" marR="86963" marT="48922" marB="48922" anchor="ctr" horzOverflow="overflow"/>
                </a:tc>
                <a:extLst>
                  <a:ext uri="{0D108BD9-81ED-4DB2-BD59-A6C34878D82A}">
                    <a16:rowId xmlns:a16="http://schemas.microsoft.com/office/drawing/2014/main" val="10003"/>
                  </a:ext>
                </a:extLst>
              </a:tr>
              <a:tr h="503238">
                <a:tc>
                  <a:txBody>
                    <a:bodyPr/>
                    <a:lstStyle/>
                    <a:p>
                      <a:pPr marL="0" marR="0" lvl="0" indent="0" algn="l" defTabSz="914400" rtl="0" eaLnBrk="1" fontAlgn="base" latinLnBrk="0" hangingPunct="1">
                        <a:lnSpc>
                          <a:spcPct val="70000"/>
                        </a:lnSpc>
                        <a:spcBef>
                          <a:spcPct val="0"/>
                        </a:spcBef>
                        <a:spcAft>
                          <a:spcPct val="0"/>
                        </a:spcAft>
                        <a:buClrTx/>
                        <a:buSzTx/>
                        <a:buFontTx/>
                        <a:buNone/>
                        <a:tabLst/>
                      </a:pPr>
                      <a:r>
                        <a:rPr kumimoji="0" lang="ru-RU" sz="1600" u="none" strike="noStrike" cap="none" normalizeH="0" baseline="0">
                          <a:ln>
                            <a:noFill/>
                          </a:ln>
                          <a:effectLst/>
                          <a:latin typeface="Times New Roman" panose="02020603050405020304" pitchFamily="18" charset="0"/>
                          <a:cs typeface="Times New Roman" panose="02020603050405020304" pitchFamily="18" charset="0"/>
                        </a:rPr>
                        <a:t>США</a:t>
                      </a:r>
                      <a:endParaRPr kumimoji="0" lang="en-GB" sz="1600" b="1" i="0" u="none" strike="noStrike" cap="none" normalizeH="0" baseline="0">
                        <a:ln>
                          <a:noFill/>
                        </a:ln>
                        <a:solidFill>
                          <a:schemeClr val="bg1"/>
                        </a:solidFill>
                        <a:effectLst/>
                        <a:latin typeface="Times New Roman" panose="02020603050405020304" pitchFamily="18" charset="0"/>
                        <a:ea typeface="ＭＳ Ｐゴシック" charset="0"/>
                        <a:cs typeface="Times New Roman" panose="02020603050405020304" pitchFamily="18" charset="0"/>
                      </a:endParaRPr>
                    </a:p>
                  </a:txBody>
                  <a:tcPr marL="86963" marR="86963" marT="48922" marB="48922" anchor="ctr" horzOverflow="overflow">
                    <a:solidFill>
                      <a:schemeClr val="accent5">
                        <a:lumMod val="40000"/>
                        <a:lumOff val="60000"/>
                      </a:schemeClr>
                    </a:solidFill>
                  </a:tcPr>
                </a:tc>
                <a:tc>
                  <a:txBody>
                    <a:bodyPr/>
                    <a:lstStyle/>
                    <a:p>
                      <a:pPr marL="0" marR="0" lvl="0" indent="0" algn="ctr" defTabSz="914400" rtl="0" eaLnBrk="1" fontAlgn="base" latinLnBrk="0" hangingPunct="1">
                        <a:lnSpc>
                          <a:spcPct val="70000"/>
                        </a:lnSpc>
                        <a:spcBef>
                          <a:spcPct val="0"/>
                        </a:spcBef>
                        <a:spcAft>
                          <a:spcPct val="0"/>
                        </a:spcAft>
                        <a:buClrTx/>
                        <a:buSzTx/>
                        <a:buFontTx/>
                        <a:buNone/>
                        <a:tabLst/>
                      </a:pPr>
                      <a:r>
                        <a:rPr kumimoji="0" lang="ru-RU" sz="1600" u="none" strike="noStrike" cap="none" normalizeH="0" baseline="0" dirty="0">
                          <a:ln>
                            <a:noFill/>
                          </a:ln>
                          <a:effectLst/>
                          <a:latin typeface="Times New Roman" panose="02020603050405020304" pitchFamily="18" charset="0"/>
                          <a:cs typeface="Times New Roman" panose="02020603050405020304" pitchFamily="18" charset="0"/>
                        </a:rPr>
                        <a:t>241</a:t>
                      </a:r>
                      <a:endParaRPr kumimoji="0" lang="en-GB" sz="1600" b="1" i="0" u="none" strike="noStrike" cap="none" normalizeH="0" baseline="0" dirty="0">
                        <a:ln>
                          <a:noFill/>
                        </a:ln>
                        <a:solidFill>
                          <a:schemeClr val="bg1"/>
                        </a:solidFill>
                        <a:effectLst/>
                        <a:latin typeface="Times New Roman" panose="02020603050405020304" pitchFamily="18" charset="0"/>
                        <a:ea typeface="ＭＳ Ｐゴシック" charset="0"/>
                        <a:cs typeface="Times New Roman" panose="02020603050405020304" pitchFamily="18" charset="0"/>
                      </a:endParaRPr>
                    </a:p>
                  </a:txBody>
                  <a:tcPr marL="86963" marR="86963" marT="48922" marB="48922" anchor="ctr" horzOverflow="overflow"/>
                </a:tc>
                <a:tc>
                  <a:txBody>
                    <a:bodyPr/>
                    <a:lstStyle/>
                    <a:p>
                      <a:pPr marL="0" marR="0" lvl="0" indent="0" algn="ctr" defTabSz="914400" rtl="0" eaLnBrk="1" fontAlgn="base" latinLnBrk="0" hangingPunct="1">
                        <a:lnSpc>
                          <a:spcPct val="70000"/>
                        </a:lnSpc>
                        <a:spcBef>
                          <a:spcPct val="0"/>
                        </a:spcBef>
                        <a:spcAft>
                          <a:spcPct val="0"/>
                        </a:spcAft>
                        <a:buClrTx/>
                        <a:buSzTx/>
                        <a:buFontTx/>
                        <a:buNone/>
                        <a:tabLst/>
                      </a:pPr>
                      <a:r>
                        <a:rPr kumimoji="0" lang="en-US" sz="1600" u="none" strike="noStrike" cap="none" normalizeH="0" baseline="0">
                          <a:ln>
                            <a:noFill/>
                          </a:ln>
                          <a:effectLst/>
                          <a:latin typeface="Times New Roman" panose="02020603050405020304" pitchFamily="18" charset="0"/>
                          <a:cs typeface="Times New Roman" panose="02020603050405020304" pitchFamily="18" charset="0"/>
                        </a:rPr>
                        <a:t>23</a:t>
                      </a:r>
                      <a:r>
                        <a:rPr kumimoji="0" lang="ru-RU" sz="1600" u="none" strike="noStrike" cap="none" normalizeH="0" baseline="0">
                          <a:ln>
                            <a:noFill/>
                          </a:ln>
                          <a:effectLst/>
                          <a:latin typeface="Times New Roman" panose="02020603050405020304" pitchFamily="18" charset="0"/>
                          <a:cs typeface="Times New Roman" panose="02020603050405020304" pitchFamily="18" charset="0"/>
                        </a:rPr>
                        <a:t>7</a:t>
                      </a:r>
                      <a:endParaRPr kumimoji="0" lang="en-GB" sz="1600" b="1" i="0" u="none" strike="noStrike" cap="none" normalizeH="0" baseline="0">
                        <a:ln>
                          <a:noFill/>
                        </a:ln>
                        <a:solidFill>
                          <a:schemeClr val="bg1"/>
                        </a:solidFill>
                        <a:effectLst/>
                        <a:latin typeface="Times New Roman" panose="02020603050405020304" pitchFamily="18" charset="0"/>
                        <a:ea typeface="ＭＳ Ｐゴシック" charset="0"/>
                        <a:cs typeface="Times New Roman" panose="02020603050405020304" pitchFamily="18" charset="0"/>
                      </a:endParaRPr>
                    </a:p>
                  </a:txBody>
                  <a:tcPr marL="86963" marR="86963" marT="48922" marB="48922" anchor="ctr" horzOverflow="overflow"/>
                </a:tc>
                <a:tc>
                  <a:txBody>
                    <a:bodyPr/>
                    <a:lstStyle/>
                    <a:p>
                      <a:pPr marL="0" marR="0" lvl="0" indent="0" algn="ctr" defTabSz="914400" rtl="0" eaLnBrk="1" fontAlgn="base" latinLnBrk="0" hangingPunct="1">
                        <a:lnSpc>
                          <a:spcPct val="70000"/>
                        </a:lnSpc>
                        <a:spcBef>
                          <a:spcPct val="0"/>
                        </a:spcBef>
                        <a:spcAft>
                          <a:spcPct val="0"/>
                        </a:spcAft>
                        <a:buClrTx/>
                        <a:buSzTx/>
                        <a:buFontTx/>
                        <a:buNone/>
                        <a:tabLst/>
                      </a:pPr>
                      <a:r>
                        <a:rPr kumimoji="0" lang="en-GB" sz="1600" u="none" strike="noStrike" cap="none" normalizeH="0" baseline="0" dirty="0">
                          <a:ln>
                            <a:noFill/>
                          </a:ln>
                          <a:effectLst/>
                          <a:latin typeface="Times New Roman" panose="02020603050405020304" pitchFamily="18" charset="0"/>
                          <a:cs typeface="Times New Roman" panose="02020603050405020304" pitchFamily="18" charset="0"/>
                        </a:rPr>
                        <a:t>(</a:t>
                      </a:r>
                      <a:r>
                        <a:rPr kumimoji="0" lang="ru-RU" sz="1600" u="none" strike="noStrike" cap="none" normalizeH="0" baseline="0" dirty="0">
                          <a:ln>
                            <a:noFill/>
                          </a:ln>
                          <a:effectLst/>
                          <a:latin typeface="Times New Roman" panose="02020603050405020304" pitchFamily="18" charset="0"/>
                          <a:cs typeface="Times New Roman" panose="02020603050405020304" pitchFamily="18" charset="0"/>
                        </a:rPr>
                        <a:t>98,3</a:t>
                      </a:r>
                      <a:r>
                        <a:rPr kumimoji="0" lang="en-GB" sz="1600" u="none" strike="noStrike" cap="none" normalizeH="0" baseline="0" dirty="0">
                          <a:ln>
                            <a:noFill/>
                          </a:ln>
                          <a:effectLst/>
                          <a:latin typeface="Times New Roman" panose="02020603050405020304" pitchFamily="18" charset="0"/>
                          <a:cs typeface="Times New Roman" panose="02020603050405020304" pitchFamily="18" charset="0"/>
                        </a:rPr>
                        <a:t>%)</a:t>
                      </a:r>
                      <a:endParaRPr kumimoji="0" lang="en-GB" sz="1600" b="1" i="0" u="none" strike="noStrike" cap="none" normalizeH="0" baseline="0" dirty="0">
                        <a:ln>
                          <a:noFill/>
                        </a:ln>
                        <a:solidFill>
                          <a:schemeClr val="bg1"/>
                        </a:solidFill>
                        <a:effectLst/>
                        <a:latin typeface="Times New Roman" panose="02020603050405020304" pitchFamily="18" charset="0"/>
                        <a:ea typeface="ＭＳ Ｐゴシック" charset="0"/>
                        <a:cs typeface="Times New Roman" panose="02020603050405020304" pitchFamily="18" charset="0"/>
                      </a:endParaRPr>
                    </a:p>
                  </a:txBody>
                  <a:tcPr marL="86963" marR="86963" marT="48922" marB="48922" anchor="ctr" horzOverflow="overflow"/>
                </a:tc>
                <a:extLst>
                  <a:ext uri="{0D108BD9-81ED-4DB2-BD59-A6C34878D82A}">
                    <a16:rowId xmlns:a16="http://schemas.microsoft.com/office/drawing/2014/main" val="10004"/>
                  </a:ext>
                </a:extLst>
              </a:tr>
              <a:tr h="496888">
                <a:tc>
                  <a:txBody>
                    <a:bodyPr/>
                    <a:lstStyle/>
                    <a:p>
                      <a:pPr marL="0" marR="0" lvl="0" indent="0" algn="l" defTabSz="914400" rtl="0" eaLnBrk="1" fontAlgn="base" latinLnBrk="0" hangingPunct="1">
                        <a:lnSpc>
                          <a:spcPct val="70000"/>
                        </a:lnSpc>
                        <a:spcBef>
                          <a:spcPct val="0"/>
                        </a:spcBef>
                        <a:spcAft>
                          <a:spcPct val="0"/>
                        </a:spcAft>
                        <a:buClrTx/>
                        <a:buSzTx/>
                        <a:buFontTx/>
                        <a:buNone/>
                        <a:tabLst/>
                      </a:pPr>
                      <a:r>
                        <a:rPr kumimoji="0" lang="ru-RU" sz="1600" u="none" strike="noStrike" cap="none" normalizeH="0" baseline="0" dirty="0">
                          <a:ln>
                            <a:noFill/>
                          </a:ln>
                          <a:effectLst/>
                          <a:latin typeface="Times New Roman" panose="02020603050405020304" pitchFamily="18" charset="0"/>
                          <a:cs typeface="Times New Roman" panose="02020603050405020304" pitchFamily="18" charset="0"/>
                        </a:rPr>
                        <a:t>Китай</a:t>
                      </a:r>
                      <a:endParaRPr kumimoji="0" lang="en-GB" sz="1600" b="1" i="0" u="none" strike="noStrike" cap="none" normalizeH="0" baseline="0" dirty="0">
                        <a:ln>
                          <a:noFill/>
                        </a:ln>
                        <a:solidFill>
                          <a:schemeClr val="bg1"/>
                        </a:solidFill>
                        <a:effectLst/>
                        <a:latin typeface="Times New Roman" panose="02020603050405020304" pitchFamily="18" charset="0"/>
                        <a:ea typeface="ＭＳ Ｐゴシック" charset="0"/>
                        <a:cs typeface="Times New Roman" panose="02020603050405020304" pitchFamily="18" charset="0"/>
                      </a:endParaRPr>
                    </a:p>
                  </a:txBody>
                  <a:tcPr marL="86963" marR="86963" marT="48922" marB="48922" anchor="ctr" horzOverflow="overflow">
                    <a:solidFill>
                      <a:schemeClr val="accent5">
                        <a:lumMod val="40000"/>
                        <a:lumOff val="60000"/>
                      </a:schemeClr>
                    </a:solidFill>
                  </a:tcPr>
                </a:tc>
                <a:tc>
                  <a:txBody>
                    <a:bodyPr/>
                    <a:lstStyle/>
                    <a:p>
                      <a:pPr marL="0" marR="0" lvl="0" indent="0" algn="ctr" defTabSz="914400" rtl="0" eaLnBrk="1" fontAlgn="base" latinLnBrk="0" hangingPunct="1">
                        <a:lnSpc>
                          <a:spcPct val="70000"/>
                        </a:lnSpc>
                        <a:spcBef>
                          <a:spcPct val="0"/>
                        </a:spcBef>
                        <a:spcAft>
                          <a:spcPct val="0"/>
                        </a:spcAft>
                        <a:buClrTx/>
                        <a:buSzTx/>
                        <a:buFontTx/>
                        <a:buNone/>
                        <a:tabLst/>
                      </a:pPr>
                      <a:r>
                        <a:rPr kumimoji="0" lang="ru-RU" sz="1600" u="none" strike="noStrike" cap="none" normalizeH="0" baseline="0" dirty="0">
                          <a:ln>
                            <a:noFill/>
                          </a:ln>
                          <a:effectLst/>
                          <a:latin typeface="Times New Roman" panose="02020603050405020304" pitchFamily="18" charset="0"/>
                          <a:cs typeface="Times New Roman" panose="02020603050405020304" pitchFamily="18" charset="0"/>
                        </a:rPr>
                        <a:t>44</a:t>
                      </a:r>
                      <a:endParaRPr kumimoji="0" lang="en-GB" sz="1600" b="1" i="0" u="none" strike="noStrike" cap="none" normalizeH="0" baseline="0" dirty="0">
                        <a:ln>
                          <a:noFill/>
                        </a:ln>
                        <a:solidFill>
                          <a:schemeClr val="bg1"/>
                        </a:solidFill>
                        <a:effectLst/>
                        <a:latin typeface="Times New Roman" panose="02020603050405020304" pitchFamily="18" charset="0"/>
                        <a:ea typeface="ＭＳ Ｐゴシック" charset="0"/>
                        <a:cs typeface="Times New Roman" panose="02020603050405020304" pitchFamily="18" charset="0"/>
                      </a:endParaRPr>
                    </a:p>
                  </a:txBody>
                  <a:tcPr marL="86963" marR="86963" marT="48922" marB="48922" anchor="ctr" horzOverflow="overflow"/>
                </a:tc>
                <a:tc>
                  <a:txBody>
                    <a:bodyPr/>
                    <a:lstStyle/>
                    <a:p>
                      <a:pPr marL="0" marR="0" lvl="0" indent="0" algn="ctr" defTabSz="914400" rtl="0" eaLnBrk="1" fontAlgn="base" latinLnBrk="0" hangingPunct="1">
                        <a:lnSpc>
                          <a:spcPct val="70000"/>
                        </a:lnSpc>
                        <a:spcBef>
                          <a:spcPct val="0"/>
                        </a:spcBef>
                        <a:spcAft>
                          <a:spcPct val="0"/>
                        </a:spcAft>
                        <a:buClrTx/>
                        <a:buSzTx/>
                        <a:buFontTx/>
                        <a:buNone/>
                        <a:tabLst/>
                      </a:pPr>
                      <a:r>
                        <a:rPr kumimoji="0" lang="ru-RU" sz="1600" u="none" strike="noStrike" cap="none" normalizeH="0" baseline="0">
                          <a:ln>
                            <a:noFill/>
                          </a:ln>
                          <a:effectLst/>
                          <a:latin typeface="Times New Roman" panose="02020603050405020304" pitchFamily="18" charset="0"/>
                          <a:cs typeface="Times New Roman" panose="02020603050405020304" pitchFamily="18" charset="0"/>
                        </a:rPr>
                        <a:t>6</a:t>
                      </a:r>
                      <a:endParaRPr kumimoji="0" lang="en-GB" sz="1600" b="1" i="0" u="none" strike="noStrike" cap="none" normalizeH="0" baseline="0">
                        <a:ln>
                          <a:noFill/>
                        </a:ln>
                        <a:solidFill>
                          <a:schemeClr val="bg1"/>
                        </a:solidFill>
                        <a:effectLst/>
                        <a:latin typeface="Times New Roman" panose="02020603050405020304" pitchFamily="18" charset="0"/>
                        <a:ea typeface="ＭＳ Ｐゴシック" charset="0"/>
                        <a:cs typeface="Times New Roman" panose="02020603050405020304" pitchFamily="18" charset="0"/>
                      </a:endParaRPr>
                    </a:p>
                  </a:txBody>
                  <a:tcPr marL="86963" marR="86963" marT="48922" marB="48922" anchor="ctr" horzOverflow="overflow"/>
                </a:tc>
                <a:tc>
                  <a:txBody>
                    <a:bodyPr/>
                    <a:lstStyle/>
                    <a:p>
                      <a:pPr marL="0" marR="0" lvl="0" indent="0" algn="ctr" defTabSz="914400" rtl="0" eaLnBrk="1" fontAlgn="base" latinLnBrk="0" hangingPunct="1">
                        <a:lnSpc>
                          <a:spcPct val="70000"/>
                        </a:lnSpc>
                        <a:spcBef>
                          <a:spcPct val="0"/>
                        </a:spcBef>
                        <a:spcAft>
                          <a:spcPct val="0"/>
                        </a:spcAft>
                        <a:buClrTx/>
                        <a:buSzTx/>
                        <a:buFontTx/>
                        <a:buNone/>
                        <a:tabLst/>
                      </a:pPr>
                      <a:r>
                        <a:rPr kumimoji="0" lang="en-GB" sz="1600" u="none" strike="noStrike" cap="none" normalizeH="0" baseline="0" dirty="0">
                          <a:ln>
                            <a:noFill/>
                          </a:ln>
                          <a:effectLst/>
                          <a:latin typeface="Times New Roman" panose="02020603050405020304" pitchFamily="18" charset="0"/>
                          <a:cs typeface="Times New Roman" panose="02020603050405020304" pitchFamily="18" charset="0"/>
                        </a:rPr>
                        <a:t>(</a:t>
                      </a:r>
                      <a:r>
                        <a:rPr kumimoji="0" lang="ru-RU" sz="1600" u="none" strike="noStrike" cap="none" normalizeH="0" baseline="0" dirty="0">
                          <a:ln>
                            <a:noFill/>
                          </a:ln>
                          <a:effectLst/>
                          <a:latin typeface="Times New Roman" panose="02020603050405020304" pitchFamily="18" charset="0"/>
                          <a:cs typeface="Times New Roman" panose="02020603050405020304" pitchFamily="18" charset="0"/>
                        </a:rPr>
                        <a:t>13,6</a:t>
                      </a:r>
                      <a:r>
                        <a:rPr kumimoji="0" lang="en-GB" sz="1600" u="none" strike="noStrike" cap="none" normalizeH="0" baseline="0" dirty="0">
                          <a:ln>
                            <a:noFill/>
                          </a:ln>
                          <a:effectLst/>
                          <a:latin typeface="Times New Roman" panose="02020603050405020304" pitchFamily="18" charset="0"/>
                          <a:cs typeface="Times New Roman" panose="02020603050405020304" pitchFamily="18" charset="0"/>
                        </a:rPr>
                        <a:t>%)</a:t>
                      </a:r>
                      <a:endParaRPr kumimoji="0" lang="en-GB" sz="1600" b="1" i="0" u="none" strike="noStrike" cap="none" normalizeH="0" baseline="0" dirty="0">
                        <a:ln>
                          <a:noFill/>
                        </a:ln>
                        <a:solidFill>
                          <a:schemeClr val="bg1"/>
                        </a:solidFill>
                        <a:effectLst/>
                        <a:latin typeface="Times New Roman" panose="02020603050405020304" pitchFamily="18" charset="0"/>
                        <a:ea typeface="ＭＳ Ｐゴシック" charset="0"/>
                        <a:cs typeface="Times New Roman" panose="02020603050405020304" pitchFamily="18" charset="0"/>
                      </a:endParaRPr>
                    </a:p>
                  </a:txBody>
                  <a:tcPr marL="86963" marR="86963" marT="48922" marB="48922" anchor="ctr" horzOverflow="overflow"/>
                </a:tc>
                <a:extLst>
                  <a:ext uri="{0D108BD9-81ED-4DB2-BD59-A6C34878D82A}">
                    <a16:rowId xmlns:a16="http://schemas.microsoft.com/office/drawing/2014/main" val="10005"/>
                  </a:ext>
                </a:extLst>
              </a:tr>
              <a:tr h="500063">
                <a:tc>
                  <a:txBody>
                    <a:bodyPr/>
                    <a:lstStyle/>
                    <a:p>
                      <a:pPr marL="0" marR="0" lvl="0" indent="0" algn="l" defTabSz="914400" rtl="0" eaLnBrk="1" fontAlgn="base" latinLnBrk="0" hangingPunct="1">
                        <a:lnSpc>
                          <a:spcPct val="70000"/>
                        </a:lnSpc>
                        <a:spcBef>
                          <a:spcPct val="0"/>
                        </a:spcBef>
                        <a:spcAft>
                          <a:spcPct val="0"/>
                        </a:spcAft>
                        <a:buClrTx/>
                        <a:buSzTx/>
                        <a:buFontTx/>
                        <a:buNone/>
                        <a:tabLst/>
                      </a:pPr>
                      <a:r>
                        <a:rPr kumimoji="0" lang="ru-RU" sz="1600" u="none" strike="noStrike" cap="none" normalizeH="0" baseline="0" dirty="0">
                          <a:ln>
                            <a:noFill/>
                          </a:ln>
                          <a:effectLst/>
                          <a:latin typeface="Times New Roman" panose="02020603050405020304" pitchFamily="18" charset="0"/>
                          <a:cs typeface="Times New Roman" panose="02020603050405020304" pitchFamily="18" charset="0"/>
                        </a:rPr>
                        <a:t>Европа</a:t>
                      </a:r>
                      <a:endParaRPr kumimoji="0" lang="en-US" sz="1600" b="1" i="0" u="none" strike="noStrike" cap="none" normalizeH="0" baseline="0" dirty="0">
                        <a:ln>
                          <a:noFill/>
                        </a:ln>
                        <a:solidFill>
                          <a:schemeClr val="bg1"/>
                        </a:solidFill>
                        <a:effectLst/>
                        <a:latin typeface="Times New Roman" panose="02020603050405020304" pitchFamily="18" charset="0"/>
                        <a:ea typeface="ＭＳ Ｐゴシック" charset="0"/>
                        <a:cs typeface="Times New Roman" panose="02020603050405020304" pitchFamily="18" charset="0"/>
                      </a:endParaRPr>
                    </a:p>
                  </a:txBody>
                  <a:tcPr marL="86963" marR="86963" marT="48922" marB="48922" anchor="ctr" horzOverflow="overflow">
                    <a:solidFill>
                      <a:schemeClr val="accent5">
                        <a:lumMod val="40000"/>
                        <a:lumOff val="60000"/>
                      </a:schemeClr>
                    </a:solidFill>
                  </a:tcPr>
                </a:tc>
                <a:tc>
                  <a:txBody>
                    <a:bodyPr/>
                    <a:lstStyle/>
                    <a:p>
                      <a:pPr marL="0" marR="0" lvl="0" indent="0" algn="ctr" defTabSz="914400" rtl="0" eaLnBrk="1" fontAlgn="base" latinLnBrk="0" hangingPunct="1">
                        <a:lnSpc>
                          <a:spcPct val="70000"/>
                        </a:lnSpc>
                        <a:spcBef>
                          <a:spcPct val="0"/>
                        </a:spcBef>
                        <a:spcAft>
                          <a:spcPct val="0"/>
                        </a:spcAft>
                        <a:buClrTx/>
                        <a:buSzTx/>
                        <a:buFontTx/>
                        <a:buNone/>
                        <a:tabLst/>
                      </a:pPr>
                      <a:r>
                        <a:rPr kumimoji="0" lang="ru-RU" sz="1600" u="none" strike="noStrike" cap="none" normalizeH="0" baseline="0" dirty="0">
                          <a:ln>
                            <a:noFill/>
                          </a:ln>
                          <a:effectLst/>
                          <a:latin typeface="Times New Roman" panose="02020603050405020304" pitchFamily="18" charset="0"/>
                          <a:cs typeface="Times New Roman" panose="02020603050405020304" pitchFamily="18" charset="0"/>
                        </a:rPr>
                        <a:t>209</a:t>
                      </a:r>
                      <a:endParaRPr kumimoji="0" lang="en-US" sz="1600" b="1" i="0" u="none" strike="noStrike" cap="none" normalizeH="0" baseline="0" dirty="0">
                        <a:ln>
                          <a:noFill/>
                        </a:ln>
                        <a:solidFill>
                          <a:schemeClr val="bg1"/>
                        </a:solidFill>
                        <a:effectLst/>
                        <a:latin typeface="Times New Roman" panose="02020603050405020304" pitchFamily="18" charset="0"/>
                        <a:ea typeface="ＭＳ Ｐゴシック" charset="0"/>
                        <a:cs typeface="Times New Roman" panose="02020603050405020304" pitchFamily="18" charset="0"/>
                      </a:endParaRPr>
                    </a:p>
                  </a:txBody>
                  <a:tcPr marL="86963" marR="86963" marT="48922" marB="48922" anchor="ctr" horzOverflow="overflow"/>
                </a:tc>
                <a:tc>
                  <a:txBody>
                    <a:bodyPr/>
                    <a:lstStyle/>
                    <a:p>
                      <a:pPr marL="0" marR="0" lvl="0" indent="0" algn="ctr" defTabSz="914400" rtl="0" eaLnBrk="1" fontAlgn="base" latinLnBrk="0" hangingPunct="1">
                        <a:lnSpc>
                          <a:spcPct val="70000"/>
                        </a:lnSpc>
                        <a:spcBef>
                          <a:spcPct val="0"/>
                        </a:spcBef>
                        <a:spcAft>
                          <a:spcPct val="0"/>
                        </a:spcAft>
                        <a:buClrTx/>
                        <a:buSzTx/>
                        <a:buFontTx/>
                        <a:buNone/>
                        <a:tabLst/>
                      </a:pPr>
                      <a:r>
                        <a:rPr kumimoji="0" lang="ru-RU" sz="1600" u="none" strike="noStrike" cap="none" normalizeH="0" baseline="0" dirty="0">
                          <a:ln>
                            <a:noFill/>
                          </a:ln>
                          <a:effectLst/>
                          <a:latin typeface="Times New Roman" panose="02020603050405020304" pitchFamily="18" charset="0"/>
                          <a:cs typeface="Times New Roman" panose="02020603050405020304" pitchFamily="18" charset="0"/>
                        </a:rPr>
                        <a:t>204</a:t>
                      </a:r>
                      <a:endParaRPr kumimoji="0" lang="en-US" sz="1600" b="1" i="0" u="none" strike="noStrike" cap="none" normalizeH="0" baseline="0" dirty="0">
                        <a:ln>
                          <a:noFill/>
                        </a:ln>
                        <a:solidFill>
                          <a:schemeClr val="bg1"/>
                        </a:solidFill>
                        <a:effectLst/>
                        <a:latin typeface="Times New Roman" panose="02020603050405020304" pitchFamily="18" charset="0"/>
                        <a:ea typeface="ＭＳ Ｐゴシック" charset="0"/>
                        <a:cs typeface="Times New Roman" panose="02020603050405020304" pitchFamily="18" charset="0"/>
                      </a:endParaRPr>
                    </a:p>
                  </a:txBody>
                  <a:tcPr marL="86963" marR="86963" marT="48922" marB="48922" anchor="ctr" horzOverflow="overflow"/>
                </a:tc>
                <a:tc>
                  <a:txBody>
                    <a:bodyPr/>
                    <a:lstStyle/>
                    <a:p>
                      <a:pPr marL="0" marR="0" lvl="0" indent="0" algn="ctr" defTabSz="914400" rtl="0" eaLnBrk="1" fontAlgn="base" latinLnBrk="0" hangingPunct="1">
                        <a:lnSpc>
                          <a:spcPct val="70000"/>
                        </a:lnSpc>
                        <a:spcBef>
                          <a:spcPct val="0"/>
                        </a:spcBef>
                        <a:spcAft>
                          <a:spcPct val="0"/>
                        </a:spcAft>
                        <a:buClrTx/>
                        <a:buSzTx/>
                        <a:buFontTx/>
                        <a:buNone/>
                        <a:tabLst/>
                      </a:pPr>
                      <a:r>
                        <a:rPr kumimoji="0" lang="en-US" sz="1600" u="none" strike="noStrike" cap="none" normalizeH="0" baseline="0" dirty="0">
                          <a:ln>
                            <a:noFill/>
                          </a:ln>
                          <a:effectLst/>
                          <a:latin typeface="Times New Roman" panose="02020603050405020304" pitchFamily="18" charset="0"/>
                          <a:cs typeface="Times New Roman" panose="02020603050405020304" pitchFamily="18" charset="0"/>
                        </a:rPr>
                        <a:t>(</a:t>
                      </a:r>
                      <a:r>
                        <a:rPr kumimoji="0" lang="ru-RU" sz="1600" u="none" strike="noStrike" cap="none" normalizeH="0" baseline="0" dirty="0">
                          <a:ln>
                            <a:noFill/>
                          </a:ln>
                          <a:effectLst/>
                          <a:latin typeface="Times New Roman" panose="02020603050405020304" pitchFamily="18" charset="0"/>
                          <a:cs typeface="Times New Roman" panose="02020603050405020304" pitchFamily="18" charset="0"/>
                        </a:rPr>
                        <a:t>97,6</a:t>
                      </a:r>
                      <a:r>
                        <a:rPr kumimoji="0" lang="en-US" sz="1600" u="none" strike="noStrike" cap="none" normalizeH="0" baseline="0" dirty="0">
                          <a:ln>
                            <a:noFill/>
                          </a:ln>
                          <a:effectLst/>
                          <a:latin typeface="Times New Roman" panose="02020603050405020304" pitchFamily="18" charset="0"/>
                          <a:cs typeface="Times New Roman" panose="02020603050405020304" pitchFamily="18" charset="0"/>
                        </a:rPr>
                        <a:t>%)</a:t>
                      </a:r>
                      <a:endParaRPr kumimoji="0" lang="en-US" sz="1600" b="1" i="0" u="none" strike="noStrike" cap="none" normalizeH="0" baseline="0" dirty="0">
                        <a:ln>
                          <a:noFill/>
                        </a:ln>
                        <a:solidFill>
                          <a:schemeClr val="bg1"/>
                        </a:solidFill>
                        <a:effectLst/>
                        <a:latin typeface="Times New Roman" panose="02020603050405020304" pitchFamily="18" charset="0"/>
                        <a:ea typeface="ＭＳ Ｐゴシック" charset="0"/>
                        <a:cs typeface="Times New Roman" panose="02020603050405020304" pitchFamily="18" charset="0"/>
                      </a:endParaRPr>
                    </a:p>
                  </a:txBody>
                  <a:tcPr marL="86963" marR="86963" marT="48922" marB="48922" anchor="ctr" horzOverflow="overflow"/>
                </a:tc>
                <a:extLst>
                  <a:ext uri="{0D108BD9-81ED-4DB2-BD59-A6C34878D82A}">
                    <a16:rowId xmlns:a16="http://schemas.microsoft.com/office/drawing/2014/main" val="10006"/>
                  </a:ext>
                </a:extLst>
              </a:tr>
              <a:tr h="500063">
                <a:tc>
                  <a:txBody>
                    <a:bodyPr/>
                    <a:lstStyle/>
                    <a:p>
                      <a:pPr marL="0" marR="0" lvl="0" indent="0" algn="l" defTabSz="914400" rtl="0" eaLnBrk="1" fontAlgn="base" latinLnBrk="0" hangingPunct="1">
                        <a:lnSpc>
                          <a:spcPct val="70000"/>
                        </a:lnSpc>
                        <a:spcBef>
                          <a:spcPct val="0"/>
                        </a:spcBef>
                        <a:spcAft>
                          <a:spcPct val="0"/>
                        </a:spcAft>
                        <a:buClrTx/>
                        <a:buSzTx/>
                        <a:buFontTx/>
                        <a:buNone/>
                        <a:tabLst/>
                      </a:pPr>
                      <a:r>
                        <a:rPr kumimoji="0" lang="ru-RU" sz="1600" u="none" strike="noStrike" kern="1200" cap="none" normalizeH="0" baseline="0" dirty="0">
                          <a:ln>
                            <a:noFill/>
                          </a:ln>
                          <a:solidFill>
                            <a:schemeClr val="tx1"/>
                          </a:solidFill>
                          <a:effectLst/>
                          <a:latin typeface="Times New Roman" panose="02020603050405020304" pitchFamily="18" charset="0"/>
                          <a:ea typeface="+mn-ea"/>
                          <a:cs typeface="Times New Roman" panose="02020603050405020304" pitchFamily="18" charset="0"/>
                        </a:rPr>
                        <a:t>Россия</a:t>
                      </a:r>
                    </a:p>
                  </a:txBody>
                  <a:tcPr marL="86963" marR="86963" marT="48922" marB="48922" anchor="ctr" horzOverflow="overflow">
                    <a:solidFill>
                      <a:schemeClr val="accent5">
                        <a:lumMod val="40000"/>
                        <a:lumOff val="60000"/>
                      </a:schemeClr>
                    </a:solidFill>
                  </a:tcPr>
                </a:tc>
                <a:tc>
                  <a:txBody>
                    <a:bodyPr/>
                    <a:lstStyle/>
                    <a:p>
                      <a:pPr marL="0" marR="0" lvl="0" indent="0" algn="ctr" defTabSz="914400" rtl="0" eaLnBrk="1" fontAlgn="base" latinLnBrk="0" hangingPunct="1">
                        <a:lnSpc>
                          <a:spcPct val="70000"/>
                        </a:lnSpc>
                        <a:spcBef>
                          <a:spcPct val="0"/>
                        </a:spcBef>
                        <a:spcAft>
                          <a:spcPct val="0"/>
                        </a:spcAft>
                        <a:buClrTx/>
                        <a:buSzTx/>
                        <a:buFontTx/>
                        <a:buNone/>
                        <a:tabLst/>
                      </a:pPr>
                      <a:r>
                        <a:rPr kumimoji="0" lang="en-US" sz="1600" u="none" strike="noStrike" kern="1200" cap="none" normalizeH="0" baseline="0" dirty="0">
                          <a:ln>
                            <a:noFill/>
                          </a:ln>
                          <a:solidFill>
                            <a:schemeClr val="tx1"/>
                          </a:solidFill>
                          <a:effectLst/>
                          <a:latin typeface="Times New Roman" panose="02020603050405020304" pitchFamily="18" charset="0"/>
                          <a:ea typeface="+mn-ea"/>
                          <a:cs typeface="Times New Roman" panose="02020603050405020304" pitchFamily="18" charset="0"/>
                        </a:rPr>
                        <a:t>71</a:t>
                      </a:r>
                      <a:endParaRPr kumimoji="0" lang="ru-RU" sz="1600" u="none" strike="noStrike" kern="1200" cap="none" normalizeH="0" baseline="0" dirty="0">
                        <a:ln>
                          <a:noFill/>
                        </a:ln>
                        <a:solidFill>
                          <a:schemeClr val="tx1"/>
                        </a:solidFill>
                        <a:effectLst/>
                        <a:latin typeface="Times New Roman" panose="02020603050405020304" pitchFamily="18" charset="0"/>
                        <a:ea typeface="+mn-ea"/>
                        <a:cs typeface="Times New Roman" panose="02020603050405020304" pitchFamily="18" charset="0"/>
                      </a:endParaRPr>
                    </a:p>
                  </a:txBody>
                  <a:tcPr marL="86963" marR="86963" marT="48922" marB="48922" anchor="ctr" horzOverflow="overflow"/>
                </a:tc>
                <a:tc>
                  <a:txBody>
                    <a:bodyPr/>
                    <a:lstStyle/>
                    <a:p>
                      <a:pPr marL="0" marR="0" lvl="0" indent="0" algn="ctr" defTabSz="914400" rtl="0" eaLnBrk="1" fontAlgn="base" latinLnBrk="0" hangingPunct="1">
                        <a:lnSpc>
                          <a:spcPct val="70000"/>
                        </a:lnSpc>
                        <a:spcBef>
                          <a:spcPct val="0"/>
                        </a:spcBef>
                        <a:spcAft>
                          <a:spcPct val="0"/>
                        </a:spcAft>
                        <a:buClrTx/>
                        <a:buSzTx/>
                        <a:buFontTx/>
                        <a:buNone/>
                        <a:tabLst/>
                      </a:pPr>
                      <a:r>
                        <a:rPr kumimoji="0" lang="en-US" sz="1600" u="none" strike="noStrike" kern="1200" cap="none" normalizeH="0" baseline="0" dirty="0">
                          <a:ln>
                            <a:noFill/>
                          </a:ln>
                          <a:solidFill>
                            <a:schemeClr val="tx1"/>
                          </a:solidFill>
                          <a:effectLst/>
                          <a:latin typeface="Times New Roman" panose="02020603050405020304" pitchFamily="18" charset="0"/>
                          <a:ea typeface="+mn-ea"/>
                          <a:cs typeface="Times New Roman" panose="02020603050405020304" pitchFamily="18" charset="0"/>
                        </a:rPr>
                        <a:t>29</a:t>
                      </a:r>
                      <a:endParaRPr kumimoji="0" lang="ru-RU" sz="1600" u="none" strike="noStrike" kern="1200" cap="none" normalizeH="0" baseline="0" dirty="0">
                        <a:ln>
                          <a:noFill/>
                        </a:ln>
                        <a:solidFill>
                          <a:schemeClr val="tx1"/>
                        </a:solidFill>
                        <a:effectLst/>
                        <a:latin typeface="Times New Roman" panose="02020603050405020304" pitchFamily="18" charset="0"/>
                        <a:ea typeface="+mn-ea"/>
                        <a:cs typeface="Times New Roman" panose="02020603050405020304" pitchFamily="18" charset="0"/>
                      </a:endParaRPr>
                    </a:p>
                  </a:txBody>
                  <a:tcPr marL="86963" marR="86963" marT="48922" marB="48922" anchor="ctr" horzOverflow="overflow"/>
                </a:tc>
                <a:tc>
                  <a:txBody>
                    <a:bodyPr/>
                    <a:lstStyle/>
                    <a:p>
                      <a:pPr marL="0" marR="0" lvl="0" indent="0" algn="ctr" defTabSz="914400" rtl="0" eaLnBrk="1" fontAlgn="base" latinLnBrk="0" hangingPunct="1">
                        <a:lnSpc>
                          <a:spcPct val="70000"/>
                        </a:lnSpc>
                        <a:spcBef>
                          <a:spcPct val="80000"/>
                        </a:spcBef>
                        <a:spcAft>
                          <a:spcPct val="0"/>
                        </a:spcAft>
                        <a:buClr>
                          <a:srgbClr val="1E7FB8"/>
                        </a:buClr>
                        <a:buSzTx/>
                        <a:buFont typeface="Wingdings" charset="0"/>
                        <a:buNone/>
                        <a:tabLst/>
                      </a:pPr>
                      <a:r>
                        <a:rPr kumimoji="0" lang="ru-RU" sz="1600" u="none" strike="noStrike" kern="1200" cap="none" normalizeH="0" baseline="0" dirty="0">
                          <a:ln>
                            <a:noFill/>
                          </a:ln>
                          <a:solidFill>
                            <a:schemeClr val="tx1"/>
                          </a:solidFill>
                          <a:effectLst/>
                          <a:latin typeface="Times New Roman" panose="02020603050405020304" pitchFamily="18" charset="0"/>
                          <a:ea typeface="+mn-ea"/>
                          <a:cs typeface="Times New Roman" panose="02020603050405020304" pitchFamily="18" charset="0"/>
                        </a:rPr>
                        <a:t>(</a:t>
                      </a:r>
                      <a:r>
                        <a:rPr kumimoji="0" lang="en-US" sz="1600" u="none" strike="noStrike" kern="1200" cap="none" normalizeH="0" baseline="0" dirty="0">
                          <a:ln>
                            <a:noFill/>
                          </a:ln>
                          <a:solidFill>
                            <a:schemeClr val="tx1"/>
                          </a:solidFill>
                          <a:effectLst/>
                          <a:latin typeface="Times New Roman" panose="02020603050405020304" pitchFamily="18" charset="0"/>
                          <a:ea typeface="+mn-ea"/>
                          <a:cs typeface="Times New Roman" panose="02020603050405020304" pitchFamily="18" charset="0"/>
                        </a:rPr>
                        <a:t>41</a:t>
                      </a:r>
                      <a:r>
                        <a:rPr kumimoji="0" lang="ru-RU" sz="1600" u="none" strike="noStrike" kern="1200" cap="none" normalizeH="0" baseline="0" dirty="0">
                          <a:ln>
                            <a:noFill/>
                          </a:ln>
                          <a:solidFill>
                            <a:schemeClr val="tx1"/>
                          </a:solidFill>
                          <a:effectLst/>
                          <a:latin typeface="Times New Roman" panose="02020603050405020304" pitchFamily="18" charset="0"/>
                          <a:ea typeface="+mn-ea"/>
                          <a:cs typeface="Times New Roman" panose="02020603050405020304" pitchFamily="18" charset="0"/>
                        </a:rPr>
                        <a:t>%)</a:t>
                      </a:r>
                    </a:p>
                  </a:txBody>
                  <a:tcPr marL="86963" marR="86963" marT="48922" marB="48922" anchor="ctr" horzOverflow="overflow"/>
                </a:tc>
                <a:extLst>
                  <a:ext uri="{0D108BD9-81ED-4DB2-BD59-A6C34878D82A}">
                    <a16:rowId xmlns:a16="http://schemas.microsoft.com/office/drawing/2014/main" val="10007"/>
                  </a:ext>
                </a:extLst>
              </a:tr>
            </a:tbl>
          </a:graphicData>
        </a:graphic>
      </p:graphicFrame>
    </p:spTree>
    <p:extLst>
      <p:ext uri="{BB962C8B-B14F-4D97-AF65-F5344CB8AC3E}">
        <p14:creationId xmlns:p14="http://schemas.microsoft.com/office/powerpoint/2010/main" val="254202468"/>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3"/>
          <p:cNvSpPr txBox="1">
            <a:spLocks noChangeArrowheads="1"/>
          </p:cNvSpPr>
          <p:nvPr/>
        </p:nvSpPr>
        <p:spPr bwMode="auto">
          <a:xfrm>
            <a:off x="1403648" y="0"/>
            <a:ext cx="6120681" cy="908720"/>
          </a:xfrm>
          <a:prstGeom prst="rect">
            <a:avLst/>
          </a:prstGeom>
          <a:solidFill>
            <a:schemeClr val="bg1"/>
          </a:solidFill>
          <a:ln w="9525">
            <a:noFill/>
            <a:miter lim="800000"/>
            <a:headEnd/>
            <a:tailEnd/>
          </a:ln>
        </p:spPr>
        <p:txBody>
          <a:bodyPr vert="horz" wrap="square" lIns="0" tIns="45720" rIns="0" bIns="0" numCol="1" anchor="b"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ru-RU" sz="2800" b="0" i="0" u="none" strike="noStrike" kern="1200" cap="none" spc="0" normalizeH="0" baseline="0" noProof="0" dirty="0">
                <a:ln>
                  <a:noFill/>
                </a:ln>
                <a:solidFill>
                  <a:schemeClr val="tx2"/>
                </a:solidFill>
                <a:effectLst/>
                <a:uLnTx/>
                <a:uFillTx/>
                <a:latin typeface="+mj-lt"/>
                <a:cs typeface="ＭＳ Ｐゴシック" charset="0"/>
              </a:rPr>
              <a:t>Ингибиторы нейраминидазы:</a:t>
            </a:r>
            <a:endParaRPr lang="ru-RU" sz="2800" dirty="0">
              <a:solidFill>
                <a:schemeClr val="tx2"/>
              </a:solidFill>
              <a:latin typeface="+mj-lt"/>
              <a:cs typeface="ＭＳ Ｐゴシック"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ru-RU" sz="2800" b="0" i="0" u="none" strike="noStrike" kern="1200" cap="none" spc="0" normalizeH="0" noProof="0" dirty="0">
                <a:ln>
                  <a:noFill/>
                </a:ln>
                <a:solidFill>
                  <a:schemeClr val="tx2"/>
                </a:solidFill>
                <a:effectLst/>
                <a:uLnTx/>
                <a:uFillTx/>
                <a:latin typeface="+mj-lt"/>
                <a:cs typeface="ＭＳ Ｐゴシック" charset="0"/>
              </a:rPr>
              <a:t>какой препарат выбрать?</a:t>
            </a:r>
            <a:endParaRPr kumimoji="0" lang="en-US" sz="2800" b="0" i="0" u="none" strike="noStrike" kern="1200" cap="none" spc="0" normalizeH="0" baseline="0" noProof="0" dirty="0">
              <a:ln>
                <a:noFill/>
              </a:ln>
              <a:solidFill>
                <a:schemeClr val="tx2"/>
              </a:solidFill>
              <a:effectLst/>
              <a:uLnTx/>
              <a:uFillTx/>
              <a:latin typeface="+mj-lt"/>
              <a:cs typeface="ＭＳ Ｐゴシック" charset="0"/>
            </a:endParaRPr>
          </a:p>
        </p:txBody>
      </p:sp>
      <p:sp>
        <p:nvSpPr>
          <p:cNvPr id="6" name="Скругленный прямоугольник 5"/>
          <p:cNvSpPr/>
          <p:nvPr/>
        </p:nvSpPr>
        <p:spPr>
          <a:xfrm>
            <a:off x="-24487" y="1700808"/>
            <a:ext cx="4572000" cy="1714512"/>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ru-RU" sz="3200" dirty="0">
              <a:solidFill>
                <a:srgbClr val="C00000"/>
              </a:solidFill>
            </a:endParaRPr>
          </a:p>
          <a:p>
            <a:pPr algn="ctr"/>
            <a:endParaRPr lang="ru-RU" sz="3200" dirty="0">
              <a:solidFill>
                <a:srgbClr val="C00000"/>
              </a:solidFill>
            </a:endParaRPr>
          </a:p>
          <a:p>
            <a:pPr algn="ctr"/>
            <a:r>
              <a:rPr lang="ru-RU" sz="3200" dirty="0">
                <a:solidFill>
                  <a:srgbClr val="C00000"/>
                </a:solidFill>
              </a:rPr>
              <a:t>«+»</a:t>
            </a:r>
          </a:p>
          <a:p>
            <a:pPr algn="just">
              <a:buFont typeface="Arial" pitchFamily="34" charset="0"/>
              <a:buChar char="•"/>
            </a:pPr>
            <a:r>
              <a:rPr lang="ru-RU" dirty="0">
                <a:solidFill>
                  <a:srgbClr val="002060"/>
                </a:solidFill>
              </a:rPr>
              <a:t>можно принимать детям от года (в период пандемии разрешался с момента рождения);</a:t>
            </a:r>
          </a:p>
          <a:p>
            <a:pPr algn="just">
              <a:buFont typeface="Arial" pitchFamily="34" charset="0"/>
              <a:buChar char="•"/>
            </a:pPr>
            <a:r>
              <a:rPr lang="ru-RU" dirty="0">
                <a:solidFill>
                  <a:srgbClr val="002060"/>
                </a:solidFill>
              </a:rPr>
              <a:t>более простая форма выпуска</a:t>
            </a:r>
            <a:endParaRPr lang="ru-RU" dirty="0"/>
          </a:p>
          <a:p>
            <a:pPr algn="just">
              <a:buFont typeface="Arial" pitchFamily="34" charset="0"/>
              <a:buChar char="•"/>
            </a:pPr>
            <a:endParaRPr lang="ru-RU" dirty="0"/>
          </a:p>
          <a:p>
            <a:pPr algn="just">
              <a:buFont typeface="Arial" pitchFamily="34" charset="0"/>
              <a:buChar char="•"/>
            </a:pPr>
            <a:endParaRPr lang="ru-RU" dirty="0"/>
          </a:p>
          <a:p>
            <a:pPr algn="just">
              <a:buFont typeface="Arial" pitchFamily="34" charset="0"/>
              <a:buChar char="•"/>
            </a:pPr>
            <a:endParaRPr lang="ru-RU" dirty="0"/>
          </a:p>
          <a:p>
            <a:pPr algn="just"/>
            <a:endParaRPr lang="ru-RU" dirty="0"/>
          </a:p>
        </p:txBody>
      </p:sp>
      <p:sp>
        <p:nvSpPr>
          <p:cNvPr id="7" name="Скругленный прямоугольник 6"/>
          <p:cNvSpPr/>
          <p:nvPr/>
        </p:nvSpPr>
        <p:spPr>
          <a:xfrm>
            <a:off x="4572000" y="1700808"/>
            <a:ext cx="4464496" cy="1656184"/>
          </a:xfrm>
          <a:prstGeom prst="roundRect">
            <a:avLst>
              <a:gd name="adj" fmla="val 16019"/>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ru-RU" dirty="0"/>
          </a:p>
          <a:p>
            <a:pPr algn="ctr"/>
            <a:endParaRPr lang="ru-RU" sz="3200" dirty="0">
              <a:solidFill>
                <a:srgbClr val="C00000"/>
              </a:solidFill>
            </a:endParaRPr>
          </a:p>
          <a:p>
            <a:pPr algn="ctr"/>
            <a:endParaRPr lang="ru-RU" sz="3200" dirty="0">
              <a:solidFill>
                <a:srgbClr val="C00000"/>
              </a:solidFill>
            </a:endParaRPr>
          </a:p>
          <a:p>
            <a:pPr algn="ctr"/>
            <a:r>
              <a:rPr lang="ru-RU" sz="3200" dirty="0">
                <a:solidFill>
                  <a:srgbClr val="C00000"/>
                </a:solidFill>
              </a:rPr>
              <a:t>             </a:t>
            </a:r>
          </a:p>
          <a:p>
            <a:pPr algn="ctr"/>
            <a:endParaRPr lang="ru-RU" sz="3200" dirty="0">
              <a:solidFill>
                <a:srgbClr val="C00000"/>
              </a:solidFill>
            </a:endParaRPr>
          </a:p>
          <a:p>
            <a:pPr algn="ctr"/>
            <a:endParaRPr lang="ru-RU" sz="3200" dirty="0">
              <a:solidFill>
                <a:srgbClr val="C00000"/>
              </a:solidFill>
            </a:endParaRPr>
          </a:p>
          <a:p>
            <a:pPr algn="ctr"/>
            <a:endParaRPr lang="ru-RU" sz="3200" dirty="0">
              <a:solidFill>
                <a:srgbClr val="C00000"/>
              </a:solidFill>
            </a:endParaRPr>
          </a:p>
          <a:p>
            <a:pPr algn="ctr"/>
            <a:endParaRPr lang="ru-RU" sz="3200" dirty="0">
              <a:solidFill>
                <a:srgbClr val="C00000"/>
              </a:solidFill>
            </a:endParaRPr>
          </a:p>
          <a:p>
            <a:pPr algn="ctr"/>
            <a:r>
              <a:rPr lang="ru-RU" sz="3200" dirty="0">
                <a:solidFill>
                  <a:srgbClr val="C00000"/>
                </a:solidFill>
              </a:rPr>
              <a:t>«+»</a:t>
            </a:r>
          </a:p>
          <a:p>
            <a:pPr algn="just">
              <a:buFont typeface="Arial" pitchFamily="34" charset="0"/>
              <a:buChar char="•"/>
            </a:pPr>
            <a:r>
              <a:rPr lang="ru-RU" sz="1600" dirty="0"/>
              <a:t>низкая системная </a:t>
            </a:r>
            <a:r>
              <a:rPr lang="ru-RU" sz="1600" dirty="0" err="1"/>
              <a:t>биодоступность</a:t>
            </a:r>
            <a:r>
              <a:rPr lang="ru-RU" sz="1600" dirty="0"/>
              <a:t>;</a:t>
            </a:r>
          </a:p>
          <a:p>
            <a:pPr algn="just">
              <a:buFont typeface="Arial" pitchFamily="34" charset="0"/>
              <a:buChar char="•"/>
            </a:pPr>
            <a:r>
              <a:rPr lang="ru-RU" sz="1600" dirty="0"/>
              <a:t>практически нет побочных эффектов;</a:t>
            </a:r>
          </a:p>
          <a:p>
            <a:pPr algn="just">
              <a:buFont typeface="Arial" pitchFamily="34" charset="0"/>
              <a:buChar char="•"/>
            </a:pPr>
            <a:r>
              <a:rPr lang="ru-RU" sz="1600" b="1" dirty="0">
                <a:solidFill>
                  <a:srgbClr val="FF0000"/>
                </a:solidFill>
              </a:rPr>
              <a:t>у всех вируса гриппа практически нет устойчивости к </a:t>
            </a:r>
            <a:r>
              <a:rPr lang="ru-RU" sz="1600" b="1" dirty="0" err="1">
                <a:solidFill>
                  <a:srgbClr val="FF0000"/>
                </a:solidFill>
              </a:rPr>
              <a:t>занамивиру</a:t>
            </a:r>
            <a:endParaRPr lang="ru-RU" sz="1600" b="1" dirty="0">
              <a:solidFill>
                <a:srgbClr val="FF0000"/>
              </a:solidFill>
            </a:endParaRPr>
          </a:p>
          <a:p>
            <a:pPr algn="just"/>
            <a:endParaRPr lang="ru-RU" sz="1600" dirty="0"/>
          </a:p>
          <a:p>
            <a:pPr algn="just">
              <a:buFont typeface="Arial" pitchFamily="34" charset="0"/>
              <a:buChar char="•"/>
            </a:pPr>
            <a:endParaRPr lang="ru-RU" dirty="0"/>
          </a:p>
          <a:p>
            <a:pPr algn="just">
              <a:buFont typeface="Arial" pitchFamily="34" charset="0"/>
              <a:buChar char="•"/>
            </a:pPr>
            <a:endParaRPr lang="ru-RU" dirty="0"/>
          </a:p>
          <a:p>
            <a:pPr algn="just">
              <a:buFont typeface="Arial" pitchFamily="34" charset="0"/>
              <a:buChar char="•"/>
            </a:pPr>
            <a:endParaRPr lang="ru-RU" dirty="0"/>
          </a:p>
          <a:p>
            <a:pPr algn="just">
              <a:buFont typeface="Arial" pitchFamily="34" charset="0"/>
              <a:buChar char="•"/>
            </a:pPr>
            <a:endParaRPr lang="ru-RU" dirty="0"/>
          </a:p>
          <a:p>
            <a:pPr algn="just">
              <a:buFont typeface="Arial" pitchFamily="34" charset="0"/>
              <a:buChar char="•"/>
            </a:pPr>
            <a:endParaRPr lang="ru-RU" dirty="0"/>
          </a:p>
          <a:p>
            <a:pPr algn="just">
              <a:buFont typeface="Arial" pitchFamily="34" charset="0"/>
              <a:buChar char="•"/>
            </a:pPr>
            <a:endParaRPr lang="ru-RU" dirty="0"/>
          </a:p>
          <a:p>
            <a:pPr algn="just">
              <a:buFont typeface="Arial" pitchFamily="34" charset="0"/>
              <a:buChar char="•"/>
            </a:pPr>
            <a:endParaRPr lang="ru-RU" dirty="0"/>
          </a:p>
          <a:p>
            <a:pPr algn="just">
              <a:buFont typeface="Arial" pitchFamily="34" charset="0"/>
              <a:buChar char="•"/>
            </a:pPr>
            <a:endParaRPr lang="ru-RU" dirty="0"/>
          </a:p>
          <a:p>
            <a:pPr algn="just">
              <a:buFont typeface="Arial" pitchFamily="34" charset="0"/>
              <a:buChar char="•"/>
            </a:pPr>
            <a:endParaRPr lang="ru-RU" dirty="0"/>
          </a:p>
          <a:p>
            <a:pPr algn="just">
              <a:buFont typeface="Arial" pitchFamily="34" charset="0"/>
              <a:buChar char="•"/>
            </a:pPr>
            <a:endParaRPr lang="ru-RU" dirty="0"/>
          </a:p>
          <a:p>
            <a:pPr algn="just">
              <a:buFont typeface="Arial" pitchFamily="34" charset="0"/>
              <a:buChar char="•"/>
            </a:pPr>
            <a:endParaRPr lang="ru-RU" dirty="0"/>
          </a:p>
          <a:p>
            <a:pPr algn="just">
              <a:buFont typeface="Arial" pitchFamily="34" charset="0"/>
              <a:buChar char="•"/>
            </a:pPr>
            <a:endParaRPr lang="ru-RU" dirty="0"/>
          </a:p>
          <a:p>
            <a:pPr algn="just">
              <a:buFont typeface="Arial" pitchFamily="34" charset="0"/>
              <a:buChar char="•"/>
            </a:pPr>
            <a:endParaRPr lang="ru-RU" dirty="0"/>
          </a:p>
          <a:p>
            <a:pPr algn="just"/>
            <a:endParaRPr lang="ru-RU" dirty="0"/>
          </a:p>
        </p:txBody>
      </p:sp>
      <p:sp>
        <p:nvSpPr>
          <p:cNvPr id="8" name="Скругленный прямоугольник 7"/>
          <p:cNvSpPr/>
          <p:nvPr/>
        </p:nvSpPr>
        <p:spPr>
          <a:xfrm>
            <a:off x="4524617" y="3356992"/>
            <a:ext cx="4621179" cy="1944216"/>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algn="just"/>
            <a:endParaRPr lang="ru-RU" dirty="0">
              <a:solidFill>
                <a:srgbClr val="C00000"/>
              </a:solidFill>
            </a:endParaRPr>
          </a:p>
          <a:p>
            <a:pPr algn="ctr"/>
            <a:endParaRPr lang="ru-RU" dirty="0"/>
          </a:p>
          <a:p>
            <a:pPr algn="ctr"/>
            <a:endParaRPr lang="ru-RU" sz="3200" dirty="0">
              <a:solidFill>
                <a:srgbClr val="C00000"/>
              </a:solidFill>
            </a:endParaRPr>
          </a:p>
          <a:p>
            <a:pPr algn="ctr"/>
            <a:endParaRPr lang="en-US" sz="3200" dirty="0">
              <a:solidFill>
                <a:srgbClr val="C00000"/>
              </a:solidFill>
            </a:endParaRPr>
          </a:p>
          <a:p>
            <a:pPr algn="ctr"/>
            <a:r>
              <a:rPr lang="ru-RU" sz="3200" dirty="0">
                <a:solidFill>
                  <a:srgbClr val="C00000"/>
                </a:solidFill>
              </a:rPr>
              <a:t>«-»</a:t>
            </a:r>
          </a:p>
          <a:p>
            <a:pPr>
              <a:buFont typeface="Arial" pitchFamily="34" charset="0"/>
              <a:buChar char="•"/>
            </a:pPr>
            <a:r>
              <a:rPr lang="ru-RU" sz="1700" dirty="0"/>
              <a:t>Нельзя назначать лицам, находящимся на ИВЛ</a:t>
            </a:r>
          </a:p>
          <a:p>
            <a:pPr algn="just">
              <a:buFont typeface="Arial" pitchFamily="34" charset="0"/>
              <a:buChar char="•"/>
            </a:pPr>
            <a:r>
              <a:rPr lang="ru-RU" sz="1700" dirty="0"/>
              <a:t>детям назначают только с 7 лет</a:t>
            </a:r>
            <a:r>
              <a:rPr lang="en-US" sz="1700" dirty="0"/>
              <a:t> </a:t>
            </a:r>
            <a:r>
              <a:rPr lang="ru-RU" sz="1700" dirty="0"/>
              <a:t>в связи с формой препарата;</a:t>
            </a:r>
          </a:p>
          <a:p>
            <a:pPr algn="just">
              <a:buFont typeface="Arial" pitchFamily="34" charset="0"/>
              <a:buChar char="•"/>
            </a:pPr>
            <a:r>
              <a:rPr lang="ru-RU" sz="1700" dirty="0"/>
              <a:t>с осторожностью назначают у лиц со склонностью к </a:t>
            </a:r>
            <a:r>
              <a:rPr lang="ru-RU" sz="1700" dirty="0" err="1"/>
              <a:t>бронхоспазму</a:t>
            </a:r>
            <a:endParaRPr lang="ru-RU" sz="1700" dirty="0"/>
          </a:p>
          <a:p>
            <a:pPr algn="just">
              <a:buFont typeface="Arial" pitchFamily="34" charset="0"/>
              <a:buChar char="•"/>
            </a:pPr>
            <a:endParaRPr lang="ru-RU" dirty="0"/>
          </a:p>
          <a:p>
            <a:pPr algn="just">
              <a:buFont typeface="Arial" pitchFamily="34" charset="0"/>
              <a:buChar char="•"/>
            </a:pPr>
            <a:endParaRPr lang="ru-RU" dirty="0"/>
          </a:p>
          <a:p>
            <a:pPr algn="just">
              <a:buFont typeface="Arial" pitchFamily="34" charset="0"/>
              <a:buChar char="•"/>
            </a:pPr>
            <a:endParaRPr lang="ru-RU" dirty="0"/>
          </a:p>
          <a:p>
            <a:pPr algn="just">
              <a:buFont typeface="Arial" pitchFamily="34" charset="0"/>
              <a:buChar char="•"/>
            </a:pPr>
            <a:endParaRPr lang="ru-RU" dirty="0"/>
          </a:p>
          <a:p>
            <a:pPr algn="just">
              <a:buFont typeface="Arial" pitchFamily="34" charset="0"/>
              <a:buChar char="•"/>
            </a:pPr>
            <a:endParaRPr lang="ru-RU" dirty="0"/>
          </a:p>
          <a:p>
            <a:pPr algn="just"/>
            <a:endParaRPr lang="ru-RU" dirty="0"/>
          </a:p>
        </p:txBody>
      </p:sp>
      <p:sp>
        <p:nvSpPr>
          <p:cNvPr id="9" name="Скругленный прямоугольник 8"/>
          <p:cNvSpPr/>
          <p:nvPr/>
        </p:nvSpPr>
        <p:spPr>
          <a:xfrm>
            <a:off x="0" y="3356992"/>
            <a:ext cx="4572000" cy="1993424"/>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ru-RU" sz="3200" dirty="0">
              <a:solidFill>
                <a:srgbClr val="C00000"/>
              </a:solidFill>
            </a:endParaRPr>
          </a:p>
          <a:p>
            <a:pPr algn="ctr"/>
            <a:endParaRPr lang="ru-RU" sz="3200" dirty="0">
              <a:solidFill>
                <a:srgbClr val="C00000"/>
              </a:solidFill>
            </a:endParaRPr>
          </a:p>
          <a:p>
            <a:pPr algn="ctr"/>
            <a:endParaRPr lang="ru-RU" sz="3200" dirty="0">
              <a:solidFill>
                <a:srgbClr val="C00000"/>
              </a:solidFill>
            </a:endParaRPr>
          </a:p>
          <a:p>
            <a:pPr algn="ctr"/>
            <a:endParaRPr lang="ru-RU" sz="3200" dirty="0">
              <a:solidFill>
                <a:srgbClr val="C00000"/>
              </a:solidFill>
            </a:endParaRPr>
          </a:p>
          <a:p>
            <a:pPr algn="ctr"/>
            <a:endParaRPr lang="ru-RU" sz="3200" dirty="0">
              <a:solidFill>
                <a:srgbClr val="C00000"/>
              </a:solidFill>
            </a:endParaRPr>
          </a:p>
          <a:p>
            <a:pPr algn="ctr"/>
            <a:r>
              <a:rPr lang="ru-RU" sz="3200" dirty="0">
                <a:solidFill>
                  <a:srgbClr val="C00000"/>
                </a:solidFill>
              </a:rPr>
              <a:t>«-»</a:t>
            </a:r>
          </a:p>
          <a:p>
            <a:pPr algn="just">
              <a:buFont typeface="Arial" pitchFamily="34" charset="0"/>
              <a:buChar char="•"/>
            </a:pPr>
            <a:r>
              <a:rPr lang="ru-RU" dirty="0">
                <a:solidFill>
                  <a:srgbClr val="002060"/>
                </a:solidFill>
              </a:rPr>
              <a:t>частые побочные эффекты в виде тошноты и рвоты после 1-го приема</a:t>
            </a:r>
            <a:r>
              <a:rPr lang="en-US" dirty="0">
                <a:solidFill>
                  <a:srgbClr val="002060"/>
                </a:solidFill>
              </a:rPr>
              <a:t>;</a:t>
            </a:r>
          </a:p>
          <a:p>
            <a:pPr algn="just">
              <a:buFont typeface="Arial" pitchFamily="34" charset="0"/>
              <a:buChar char="•"/>
            </a:pPr>
            <a:r>
              <a:rPr lang="en-US" dirty="0" err="1">
                <a:solidFill>
                  <a:srgbClr val="C00000"/>
                </a:solidFill>
              </a:rPr>
              <a:t>Н</a:t>
            </a:r>
            <a:r>
              <a:rPr lang="ru-RU" dirty="0" err="1">
                <a:solidFill>
                  <a:srgbClr val="C00000"/>
                </a:solidFill>
              </a:rPr>
              <a:t>аблюдается</a:t>
            </a:r>
            <a:r>
              <a:rPr lang="en-US" dirty="0">
                <a:solidFill>
                  <a:srgbClr val="C00000"/>
                </a:solidFill>
              </a:rPr>
              <a:t> </a:t>
            </a:r>
            <a:r>
              <a:rPr lang="ru-RU" dirty="0">
                <a:solidFill>
                  <a:srgbClr val="C00000"/>
                </a:solidFill>
              </a:rPr>
              <a:t>медленное развитие устойчивости вируса гриппа Н1</a:t>
            </a:r>
            <a:r>
              <a:rPr lang="en-US" dirty="0">
                <a:solidFill>
                  <a:srgbClr val="C00000"/>
                </a:solidFill>
              </a:rPr>
              <a:t>N1</a:t>
            </a:r>
            <a:endParaRPr lang="ru-RU" dirty="0">
              <a:solidFill>
                <a:srgbClr val="002060"/>
              </a:solidFill>
            </a:endParaRPr>
          </a:p>
          <a:p>
            <a:pPr algn="just">
              <a:buFont typeface="Arial" pitchFamily="34" charset="0"/>
              <a:buChar char="•"/>
            </a:pPr>
            <a:endParaRPr lang="ru-RU" dirty="0">
              <a:solidFill>
                <a:srgbClr val="002060"/>
              </a:solidFill>
            </a:endParaRPr>
          </a:p>
          <a:p>
            <a:pPr algn="just">
              <a:buFont typeface="Arial" pitchFamily="34" charset="0"/>
              <a:buChar char="•"/>
            </a:pPr>
            <a:endParaRPr lang="ru-RU" dirty="0">
              <a:solidFill>
                <a:srgbClr val="002060"/>
              </a:solidFill>
            </a:endParaRPr>
          </a:p>
          <a:p>
            <a:pPr algn="just">
              <a:buFont typeface="Arial" pitchFamily="34" charset="0"/>
              <a:buChar char="•"/>
            </a:pPr>
            <a:endParaRPr lang="ru-RU" dirty="0">
              <a:solidFill>
                <a:srgbClr val="002060"/>
              </a:solidFill>
            </a:endParaRPr>
          </a:p>
          <a:p>
            <a:pPr algn="just">
              <a:buFont typeface="Arial" pitchFamily="34" charset="0"/>
              <a:buChar char="•"/>
            </a:pPr>
            <a:endParaRPr lang="ru-RU" sz="1000" dirty="0">
              <a:solidFill>
                <a:srgbClr val="002060"/>
              </a:solidFill>
            </a:endParaRPr>
          </a:p>
          <a:p>
            <a:pPr algn="just">
              <a:buFont typeface="Arial" pitchFamily="34" charset="0"/>
              <a:buChar char="•"/>
            </a:pPr>
            <a:endParaRPr lang="ru-RU" dirty="0"/>
          </a:p>
          <a:p>
            <a:pPr algn="just">
              <a:buFont typeface="Arial" pitchFamily="34" charset="0"/>
              <a:buChar char="•"/>
            </a:pPr>
            <a:endParaRPr lang="ru-RU" dirty="0"/>
          </a:p>
          <a:p>
            <a:pPr algn="just">
              <a:buFont typeface="Arial" pitchFamily="34" charset="0"/>
              <a:buChar char="•"/>
            </a:pPr>
            <a:endParaRPr lang="ru-RU" dirty="0"/>
          </a:p>
          <a:p>
            <a:pPr algn="just">
              <a:buFont typeface="Arial" pitchFamily="34" charset="0"/>
              <a:buChar char="•"/>
            </a:pPr>
            <a:endParaRPr lang="ru-RU" dirty="0"/>
          </a:p>
          <a:p>
            <a:pPr algn="just">
              <a:buFont typeface="Arial" pitchFamily="34" charset="0"/>
              <a:buChar char="•"/>
            </a:pPr>
            <a:endParaRPr lang="ru-RU" dirty="0"/>
          </a:p>
          <a:p>
            <a:pPr algn="just">
              <a:buFont typeface="Arial" pitchFamily="34" charset="0"/>
              <a:buChar char="•"/>
            </a:pPr>
            <a:endParaRPr lang="ru-RU" dirty="0"/>
          </a:p>
          <a:p>
            <a:pPr algn="just"/>
            <a:endParaRPr lang="ru-RU" dirty="0"/>
          </a:p>
        </p:txBody>
      </p:sp>
      <p:pic>
        <p:nvPicPr>
          <p:cNvPr id="10" name="Picture 4"/>
          <p:cNvPicPr>
            <a:picLocks noChangeAspect="1" noChangeArrowheads="1"/>
          </p:cNvPicPr>
          <p:nvPr/>
        </p:nvPicPr>
        <p:blipFill>
          <a:blip r:embed="rId3" cstate="print"/>
          <a:srcRect/>
          <a:stretch>
            <a:fillRect/>
          </a:stretch>
        </p:blipFill>
        <p:spPr bwMode="auto">
          <a:xfrm>
            <a:off x="7687383" y="116632"/>
            <a:ext cx="1456617" cy="1270494"/>
          </a:xfrm>
          <a:prstGeom prst="rect">
            <a:avLst/>
          </a:prstGeom>
          <a:noFill/>
          <a:ln w="9525">
            <a:noFill/>
            <a:miter lim="800000"/>
            <a:headEnd/>
            <a:tailEnd/>
          </a:ln>
        </p:spPr>
      </p:pic>
      <p:sp>
        <p:nvSpPr>
          <p:cNvPr id="4" name="Овал 3"/>
          <p:cNvSpPr/>
          <p:nvPr/>
        </p:nvSpPr>
        <p:spPr>
          <a:xfrm>
            <a:off x="251520" y="764704"/>
            <a:ext cx="3240360" cy="1000702"/>
          </a:xfrm>
          <a:prstGeom prst="ellipse">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ru-RU" dirty="0" err="1"/>
              <a:t>Осельтамивир</a:t>
            </a:r>
            <a:endParaRPr lang="ru-RU" dirty="0"/>
          </a:p>
          <a:p>
            <a:pPr algn="ctr"/>
            <a:r>
              <a:rPr lang="ru-RU" dirty="0"/>
              <a:t>(</a:t>
            </a:r>
            <a:r>
              <a:rPr lang="ru-RU" dirty="0" err="1"/>
              <a:t>Тамифлю</a:t>
            </a:r>
            <a:r>
              <a:rPr lang="ru-RU" dirty="0"/>
              <a:t>®)</a:t>
            </a:r>
          </a:p>
        </p:txBody>
      </p:sp>
      <p:sp>
        <p:nvSpPr>
          <p:cNvPr id="5" name="Овал 4"/>
          <p:cNvSpPr/>
          <p:nvPr/>
        </p:nvSpPr>
        <p:spPr>
          <a:xfrm>
            <a:off x="5292080" y="764704"/>
            <a:ext cx="3360436" cy="1001272"/>
          </a:xfrm>
          <a:prstGeom prst="ellipse">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ru-RU" dirty="0" err="1"/>
              <a:t>Занамивир</a:t>
            </a:r>
            <a:endParaRPr lang="ru-RU" dirty="0"/>
          </a:p>
          <a:p>
            <a:pPr algn="ctr"/>
            <a:r>
              <a:rPr lang="ru-RU" dirty="0"/>
              <a:t>(</a:t>
            </a:r>
            <a:r>
              <a:rPr lang="ru-RU" dirty="0" err="1"/>
              <a:t>Реленза</a:t>
            </a:r>
            <a:r>
              <a:rPr lang="ru-RU" dirty="0"/>
              <a:t>®)</a:t>
            </a:r>
          </a:p>
        </p:txBody>
      </p:sp>
      <p:sp>
        <p:nvSpPr>
          <p:cNvPr id="12" name="Скругленный прямоугольник 11"/>
          <p:cNvSpPr/>
          <p:nvPr/>
        </p:nvSpPr>
        <p:spPr>
          <a:xfrm>
            <a:off x="0" y="6286520"/>
            <a:ext cx="9144000" cy="571480"/>
          </a:xfrm>
          <a:prstGeom prst="roundRect">
            <a:avLst/>
          </a:prstGeom>
          <a:solidFill>
            <a:schemeClr val="bg2"/>
          </a:solidFill>
          <a:ln>
            <a:solidFill>
              <a:schemeClr val="bg1"/>
            </a:solidFill>
          </a:ln>
        </p:spPr>
        <p:style>
          <a:lnRef idx="1">
            <a:schemeClr val="accent1"/>
          </a:lnRef>
          <a:fillRef idx="2">
            <a:schemeClr val="accent1"/>
          </a:fillRef>
          <a:effectRef idx="1">
            <a:schemeClr val="accent1"/>
          </a:effectRef>
          <a:fontRef idx="minor">
            <a:schemeClr val="dk1"/>
          </a:fontRef>
        </p:style>
        <p:txBody>
          <a:bodyPr rtlCol="0" anchor="ctr"/>
          <a:lstStyle/>
          <a:p>
            <a:pPr algn="just"/>
            <a:r>
              <a:rPr lang="ru-RU" dirty="0"/>
              <a:t>В последних рекомендациях ВОЗ 2020 г (еще не опубликованы) фигурирует только </a:t>
            </a:r>
            <a:r>
              <a:rPr lang="ru-RU" dirty="0" err="1"/>
              <a:t>озельтамивир</a:t>
            </a:r>
            <a:r>
              <a:rPr lang="ru-RU" dirty="0"/>
              <a:t>, </a:t>
            </a:r>
            <a:r>
              <a:rPr lang="ru-RU" dirty="0" err="1"/>
              <a:t>Занамивир</a:t>
            </a:r>
            <a:r>
              <a:rPr lang="ru-RU" dirty="0"/>
              <a:t> не включен в ЖНВЛП</a:t>
            </a:r>
          </a:p>
        </p:txBody>
      </p:sp>
      <p:sp>
        <p:nvSpPr>
          <p:cNvPr id="11" name="Скругленный прямоугольник 11"/>
          <p:cNvSpPr/>
          <p:nvPr/>
        </p:nvSpPr>
        <p:spPr>
          <a:xfrm>
            <a:off x="0" y="5517232"/>
            <a:ext cx="9144000" cy="715496"/>
          </a:xfrm>
          <a:prstGeom prst="roundRect">
            <a:avLst/>
          </a:prstGeom>
          <a:solidFill>
            <a:schemeClr val="bg2"/>
          </a:solidFill>
          <a:ln>
            <a:solidFill>
              <a:schemeClr val="bg1"/>
            </a:solidFill>
          </a:ln>
        </p:spPr>
        <p:style>
          <a:lnRef idx="1">
            <a:schemeClr val="accent1"/>
          </a:lnRef>
          <a:fillRef idx="2">
            <a:schemeClr val="accent1"/>
          </a:fillRef>
          <a:effectRef idx="1">
            <a:schemeClr val="accent1"/>
          </a:effectRef>
          <a:fontRef idx="minor">
            <a:schemeClr val="dk1"/>
          </a:fontRef>
        </p:style>
        <p:txBody>
          <a:bodyPr rtlCol="0" anchor="ctr"/>
          <a:lstStyle/>
          <a:p>
            <a:pPr algn="just"/>
            <a:r>
              <a:rPr lang="ru-RU" b="1" dirty="0">
                <a:solidFill>
                  <a:srgbClr val="800000"/>
                </a:solidFill>
              </a:rPr>
              <a:t>ВОЗ рекомендует назначать в качестве </a:t>
            </a:r>
            <a:r>
              <a:rPr lang="ru-RU" b="1" dirty="0" err="1">
                <a:solidFill>
                  <a:srgbClr val="800000"/>
                </a:solidFill>
              </a:rPr>
              <a:t>посктонтактной</a:t>
            </a:r>
            <a:r>
              <a:rPr lang="ru-RU" b="1" dirty="0">
                <a:solidFill>
                  <a:srgbClr val="800000"/>
                </a:solidFill>
              </a:rPr>
              <a:t> профилактики ингибиторы нейраминидазы лицам из групп риска (в половине лечебной дозы 10 дней)</a:t>
            </a:r>
          </a:p>
        </p:txBody>
      </p:sp>
    </p:spTree>
    <p:extLst>
      <p:ext uri="{BB962C8B-B14F-4D97-AF65-F5344CB8AC3E}">
        <p14:creationId xmlns:p14="http://schemas.microsoft.com/office/powerpoint/2010/main" val="393662320"/>
      </p:ext>
    </p:extLst>
  </p:cSld>
  <p:clrMapOvr>
    <a:masterClrMapping/>
  </p:clrMapOvr>
  <p:transition>
    <p:random/>
  </p:transition>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Прямоугольник 16"/>
          <p:cNvSpPr/>
          <p:nvPr/>
        </p:nvSpPr>
        <p:spPr>
          <a:xfrm>
            <a:off x="107504" y="116632"/>
            <a:ext cx="8856984" cy="707886"/>
          </a:xfrm>
          <a:prstGeom prst="rect">
            <a:avLst/>
          </a:prstGeom>
        </p:spPr>
        <p:txBody>
          <a:bodyPr wrap="square">
            <a:spAutoFit/>
          </a:bodyPr>
          <a:lstStyle/>
          <a:p>
            <a:pPr algn="ctr">
              <a:defRPr/>
            </a:pPr>
            <a:r>
              <a:rPr lang="ru-RU" sz="2000" b="1" dirty="0">
                <a:solidFill>
                  <a:srgbClr val="002060"/>
                </a:solidFill>
                <a:latin typeface="Times"/>
                <a:cs typeface="Times"/>
              </a:rPr>
              <a:t>Реинфекция вирусом гриппа типа А детей, получавших лечение ингибиторами нейраминидазы  в </a:t>
            </a:r>
            <a:r>
              <a:rPr lang="en-US" sz="2000" b="1" dirty="0">
                <a:solidFill>
                  <a:srgbClr val="002060"/>
                </a:solidFill>
                <a:latin typeface="Times"/>
                <a:cs typeface="Times"/>
              </a:rPr>
              <a:t> </a:t>
            </a:r>
            <a:r>
              <a:rPr lang="ru-RU" sz="2000" b="1" dirty="0">
                <a:solidFill>
                  <a:srgbClr val="002060"/>
                </a:solidFill>
                <a:latin typeface="Times"/>
                <a:cs typeface="Times"/>
              </a:rPr>
              <a:t>предыдущий сезон</a:t>
            </a:r>
          </a:p>
        </p:txBody>
      </p:sp>
      <p:cxnSp>
        <p:nvCxnSpPr>
          <p:cNvPr id="45" name="Прямая соединительная линия 44"/>
          <p:cNvCxnSpPr/>
          <p:nvPr/>
        </p:nvCxnSpPr>
        <p:spPr>
          <a:xfrm>
            <a:off x="395536" y="836712"/>
            <a:ext cx="8391803"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pic>
        <p:nvPicPr>
          <p:cNvPr id="2" name="Рисунок 1"/>
          <p:cNvPicPr>
            <a:picLocks noChangeAspect="1"/>
          </p:cNvPicPr>
          <p:nvPr/>
        </p:nvPicPr>
        <p:blipFill>
          <a:blip r:embed="rId3"/>
          <a:stretch>
            <a:fillRect/>
          </a:stretch>
        </p:blipFill>
        <p:spPr>
          <a:xfrm>
            <a:off x="528886" y="1056903"/>
            <a:ext cx="6059338" cy="3808126"/>
          </a:xfrm>
          <a:prstGeom prst="rect">
            <a:avLst/>
          </a:prstGeom>
        </p:spPr>
      </p:pic>
      <p:pic>
        <p:nvPicPr>
          <p:cNvPr id="3" name="Рисунок 2"/>
          <p:cNvPicPr>
            <a:picLocks noChangeAspect="1"/>
          </p:cNvPicPr>
          <p:nvPr/>
        </p:nvPicPr>
        <p:blipFill>
          <a:blip r:embed="rId4"/>
          <a:stretch>
            <a:fillRect/>
          </a:stretch>
        </p:blipFill>
        <p:spPr>
          <a:xfrm>
            <a:off x="395536" y="5949280"/>
            <a:ext cx="5753100" cy="504825"/>
          </a:xfrm>
          <a:prstGeom prst="rect">
            <a:avLst/>
          </a:prstGeom>
        </p:spPr>
      </p:pic>
    </p:spTree>
    <p:extLst>
      <p:ext uri="{BB962C8B-B14F-4D97-AF65-F5344CB8AC3E}">
        <p14:creationId xmlns:p14="http://schemas.microsoft.com/office/powerpoint/2010/main" val="1926025699"/>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6" name="Прямоугольник 5"/>
          <p:cNvSpPr/>
          <p:nvPr/>
        </p:nvSpPr>
        <p:spPr>
          <a:xfrm>
            <a:off x="512786" y="255171"/>
            <a:ext cx="8074162" cy="981471"/>
          </a:xfrm>
          <a:prstGeom prst="rect">
            <a:avLst/>
          </a:prstGeom>
          <a:solidFill>
            <a:sysClr val="window" lastClr="FFFFFF"/>
          </a:solidFill>
          <a:ln w="12700" cap="flat" cmpd="sng" algn="ctr">
            <a:noFill/>
            <a:prstDash val="solid"/>
            <a:miter lim="800000"/>
          </a:ln>
          <a:effectLst/>
        </p:spPr>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defTabSz="685800">
              <a:defRPr/>
            </a:pPr>
            <a:endParaRPr lang="ru-RU" sz="1350" kern="0">
              <a:solidFill>
                <a:prstClr val="white"/>
              </a:solidFill>
              <a:latin typeface="Calibri" panose="020F0502020204030204"/>
            </a:endParaRPr>
          </a:p>
        </p:txBody>
      </p:sp>
      <p:sp>
        <p:nvSpPr>
          <p:cNvPr id="13" name="TextBox 12"/>
          <p:cNvSpPr txBox="1"/>
          <p:nvPr/>
        </p:nvSpPr>
        <p:spPr>
          <a:xfrm>
            <a:off x="298207" y="350768"/>
            <a:ext cx="8463010" cy="784830"/>
          </a:xfrm>
          <a:prstGeom prst="rect">
            <a:avLst/>
          </a:prstGeom>
          <a:noFill/>
        </p:spPr>
        <p:txBody>
          <a:bodyPr wrap="square" rtlCol="0">
            <a:spAutoFit/>
          </a:bodyPr>
          <a:lstStyle/>
          <a:p>
            <a:pPr algn="ctr"/>
            <a:r>
              <a:rPr lang="ru-RU" sz="2250" b="1" dirty="0">
                <a:solidFill>
                  <a:srgbClr val="2E7A82"/>
                </a:solidFill>
                <a:latin typeface="Tahoma" panose="020B0604030504040204" pitchFamily="34" charset="0"/>
                <a:ea typeface="Tahoma" panose="020B0604030504040204" pitchFamily="34" charset="0"/>
                <a:cs typeface="Tahoma" panose="020B0604030504040204" pitchFamily="34" charset="0"/>
              </a:rPr>
              <a:t> </a:t>
            </a:r>
            <a:r>
              <a:rPr lang="ru-RU" sz="2250" b="1" dirty="0" err="1">
                <a:solidFill>
                  <a:srgbClr val="002060"/>
                </a:solidFill>
                <a:latin typeface="Tahoma" panose="020B0604030504040204" pitchFamily="34" charset="0"/>
                <a:ea typeface="Tahoma" panose="020B0604030504040204" pitchFamily="34" charset="0"/>
                <a:cs typeface="Tahoma" panose="020B0604030504040204" pitchFamily="34" charset="0"/>
              </a:rPr>
              <a:t>Умифеновир</a:t>
            </a:r>
            <a:r>
              <a:rPr lang="ru-RU" sz="2250" b="1" dirty="0">
                <a:solidFill>
                  <a:srgbClr val="002060"/>
                </a:solidFill>
                <a:latin typeface="Tahoma" panose="020B0604030504040204" pitchFamily="34" charset="0"/>
                <a:ea typeface="Tahoma" panose="020B0604030504040204" pitchFamily="34" charset="0"/>
                <a:cs typeface="Tahoma" panose="020B0604030504040204" pitchFamily="34" charset="0"/>
              </a:rPr>
              <a:t> (</a:t>
            </a:r>
            <a:r>
              <a:rPr lang="ru-RU" sz="2250" b="1" dirty="0" err="1">
                <a:solidFill>
                  <a:srgbClr val="002060"/>
                </a:solidFill>
                <a:latin typeface="Tahoma" panose="020B0604030504040204" pitchFamily="34" charset="0"/>
                <a:ea typeface="Tahoma" panose="020B0604030504040204" pitchFamily="34" charset="0"/>
                <a:cs typeface="Tahoma" panose="020B0604030504040204" pitchFamily="34" charset="0"/>
              </a:rPr>
              <a:t>арбидол</a:t>
            </a:r>
            <a:r>
              <a:rPr lang="ru-RU" sz="2250" b="1" dirty="0">
                <a:solidFill>
                  <a:srgbClr val="002060"/>
                </a:solidFill>
                <a:latin typeface="Tahoma" panose="020B0604030504040204" pitchFamily="34" charset="0"/>
                <a:ea typeface="Tahoma" panose="020B0604030504040204" pitchFamily="34" charset="0"/>
                <a:cs typeface="Tahoma" panose="020B0604030504040204" pitchFamily="34" charset="0"/>
              </a:rPr>
              <a:t>) имеет доказанное прямое противовирусное действие, </a:t>
            </a:r>
          </a:p>
        </p:txBody>
      </p:sp>
      <p:cxnSp>
        <p:nvCxnSpPr>
          <p:cNvPr id="33" name="Прямая соединительная линия 32"/>
          <p:cNvCxnSpPr/>
          <p:nvPr/>
        </p:nvCxnSpPr>
        <p:spPr>
          <a:xfrm flipV="1">
            <a:off x="315641" y="2448103"/>
            <a:ext cx="8407215" cy="1734"/>
          </a:xfrm>
          <a:prstGeom prst="line">
            <a:avLst/>
          </a:prstGeom>
          <a:noFill/>
          <a:ln w="47625" cap="flat" cmpd="sng" algn="ctr">
            <a:solidFill>
              <a:srgbClr val="0070C0"/>
            </a:solidFill>
            <a:prstDash val="solid"/>
            <a:miter lim="800000"/>
          </a:ln>
          <a:effectLst/>
        </p:spPr>
      </p:cxnSp>
      <p:sp>
        <p:nvSpPr>
          <p:cNvPr id="34" name="Прямоугольник 33"/>
          <p:cNvSpPr/>
          <p:nvPr/>
        </p:nvSpPr>
        <p:spPr>
          <a:xfrm>
            <a:off x="512786" y="1135598"/>
            <a:ext cx="1979463" cy="1200329"/>
          </a:xfrm>
          <a:prstGeom prst="rect">
            <a:avLst/>
          </a:prstGeom>
        </p:spPr>
        <p:txBody>
          <a:bodyPr wrap="square">
            <a:spAutoFit/>
          </a:bodyPr>
          <a:lstStyle/>
          <a:p>
            <a:r>
              <a:rPr lang="ru-RU" sz="1200" dirty="0">
                <a:solidFill>
                  <a:srgbClr val="002060"/>
                </a:solidFill>
                <a:latin typeface="Arial" panose="020B0604020202020204" pitchFamily="34" charset="0"/>
                <a:cs typeface="Arial" panose="020B0604020202020204" pitchFamily="34" charset="0"/>
              </a:rPr>
              <a:t>блокирует </a:t>
            </a:r>
          </a:p>
          <a:p>
            <a:r>
              <a:rPr lang="ru-RU" sz="1200" dirty="0">
                <a:solidFill>
                  <a:srgbClr val="002060"/>
                </a:solidFill>
                <a:latin typeface="Arial" panose="020B0604020202020204" pitchFamily="34" charset="0"/>
                <a:cs typeface="Arial" panose="020B0604020202020204" pitchFamily="34" charset="0"/>
              </a:rPr>
              <a:t>гемагглютинин вирусов гриппа, предупреждая их проникновение в клетки, а также универсальный процесс фузии</a:t>
            </a:r>
          </a:p>
        </p:txBody>
      </p:sp>
      <p:sp>
        <p:nvSpPr>
          <p:cNvPr id="35" name="Прямоугольник 34"/>
          <p:cNvSpPr/>
          <p:nvPr/>
        </p:nvSpPr>
        <p:spPr>
          <a:xfrm>
            <a:off x="2603712" y="1232929"/>
            <a:ext cx="4145409" cy="1015663"/>
          </a:xfrm>
          <a:prstGeom prst="rect">
            <a:avLst/>
          </a:prstGeom>
        </p:spPr>
        <p:txBody>
          <a:bodyPr wrap="square">
            <a:spAutoFit/>
          </a:bodyPr>
          <a:lstStyle/>
          <a:p>
            <a:pPr>
              <a:spcBef>
                <a:spcPct val="0"/>
              </a:spcBef>
            </a:pPr>
            <a:r>
              <a:rPr lang="ru-RU" altLang="ru-RU" sz="1200" dirty="0">
                <a:solidFill>
                  <a:srgbClr val="002060"/>
                </a:solidFill>
                <a:latin typeface="Arial" panose="020B0604020202020204" pitchFamily="34" charset="0"/>
                <a:cs typeface="Arial" panose="020B0604020202020204" pitchFamily="34" charset="0"/>
                <a:sym typeface="Gill Sans"/>
              </a:rPr>
              <a:t>активен в отношении  вирусов гриппа А, В, включая пандемический, а также ряда других возбудителей ОРВИ¹ (аденовирусы, </a:t>
            </a:r>
            <a:r>
              <a:rPr lang="ru-RU" altLang="ru-RU" sz="1200" dirty="0" err="1">
                <a:solidFill>
                  <a:srgbClr val="002060"/>
                </a:solidFill>
                <a:latin typeface="Arial" panose="020B0604020202020204" pitchFamily="34" charset="0"/>
                <a:cs typeface="Arial" panose="020B0604020202020204" pitchFamily="34" charset="0"/>
                <a:sym typeface="Gill Sans"/>
              </a:rPr>
              <a:t>риновирусы</a:t>
            </a:r>
            <a:r>
              <a:rPr lang="ru-RU" altLang="ru-RU" sz="1200" dirty="0">
                <a:solidFill>
                  <a:srgbClr val="002060"/>
                </a:solidFill>
                <a:latin typeface="Arial" panose="020B0604020202020204" pitchFamily="34" charset="0"/>
                <a:cs typeface="Arial" panose="020B0604020202020204" pitchFamily="34" charset="0"/>
                <a:sym typeface="Gill Sans"/>
              </a:rPr>
              <a:t>, РС-вирусы, </a:t>
            </a:r>
            <a:r>
              <a:rPr lang="ru-RU" altLang="ru-RU" sz="1200" dirty="0" err="1">
                <a:solidFill>
                  <a:srgbClr val="002060"/>
                </a:solidFill>
                <a:latin typeface="Arial" panose="020B0604020202020204" pitchFamily="34" charset="0"/>
                <a:cs typeface="Arial" panose="020B0604020202020204" pitchFamily="34" charset="0"/>
                <a:sym typeface="Gill Sans"/>
              </a:rPr>
              <a:t>ротавирусы</a:t>
            </a:r>
            <a:r>
              <a:rPr lang="ru-RU" altLang="ru-RU" sz="1200" dirty="0">
                <a:solidFill>
                  <a:srgbClr val="002060"/>
                </a:solidFill>
                <a:latin typeface="Arial" panose="020B0604020202020204" pitchFamily="34" charset="0"/>
                <a:cs typeface="Arial" panose="020B0604020202020204" pitchFamily="34" charset="0"/>
                <a:sym typeface="Gill Sans"/>
              </a:rPr>
              <a:t> и др.), ремантадин и </a:t>
            </a:r>
            <a:r>
              <a:rPr lang="ru-RU" altLang="ru-RU" sz="1200" dirty="0" err="1">
                <a:solidFill>
                  <a:srgbClr val="002060"/>
                </a:solidFill>
                <a:latin typeface="Arial" panose="020B0604020202020204" pitchFamily="34" charset="0"/>
                <a:cs typeface="Arial" panose="020B0604020202020204" pitchFamily="34" charset="0"/>
                <a:sym typeface="Gill Sans"/>
              </a:rPr>
              <a:t>осельтамивир</a:t>
            </a:r>
            <a:r>
              <a:rPr lang="ru-RU" altLang="ru-RU" sz="1200" dirty="0">
                <a:solidFill>
                  <a:srgbClr val="002060"/>
                </a:solidFill>
                <a:latin typeface="Arial" panose="020B0604020202020204" pitchFamily="34" charset="0"/>
                <a:cs typeface="Arial" panose="020B0604020202020204" pitchFamily="34" charset="0"/>
                <a:sym typeface="Gill Sans"/>
              </a:rPr>
              <a:t>-резистентных штаммов вируса гриппа</a:t>
            </a:r>
          </a:p>
        </p:txBody>
      </p:sp>
      <p:sp>
        <p:nvSpPr>
          <p:cNvPr id="36" name="Прямоугольник 35"/>
          <p:cNvSpPr/>
          <p:nvPr/>
        </p:nvSpPr>
        <p:spPr>
          <a:xfrm>
            <a:off x="6643803" y="1232929"/>
            <a:ext cx="2079053" cy="1200329"/>
          </a:xfrm>
          <a:prstGeom prst="rect">
            <a:avLst/>
          </a:prstGeom>
        </p:spPr>
        <p:txBody>
          <a:bodyPr wrap="square">
            <a:spAutoFit/>
          </a:bodyPr>
          <a:lstStyle/>
          <a:p>
            <a:r>
              <a:rPr lang="ru-RU" sz="1200" dirty="0" err="1">
                <a:solidFill>
                  <a:srgbClr val="002060"/>
                </a:solidFill>
                <a:latin typeface="Arial" panose="020B0604020202020204" pitchFamily="34" charset="0"/>
                <a:cs typeface="Arial" panose="020B0604020202020204" pitchFamily="34" charset="0"/>
              </a:rPr>
              <a:t>Вирулицидные</a:t>
            </a:r>
            <a:r>
              <a:rPr lang="ru-RU" sz="1200" dirty="0">
                <a:solidFill>
                  <a:srgbClr val="002060"/>
                </a:solidFill>
                <a:latin typeface="Arial" panose="020B0604020202020204" pitchFamily="34" charset="0"/>
                <a:cs typeface="Arial" panose="020B0604020202020204" pitchFamily="34" charset="0"/>
              </a:rPr>
              <a:t> концентрации находятся в диапазоне концентраций, достигаемых в крови при приеме препарата внутрь в терапевтической дозе</a:t>
            </a:r>
          </a:p>
        </p:txBody>
      </p:sp>
      <p:cxnSp>
        <p:nvCxnSpPr>
          <p:cNvPr id="38" name="Прямая соединительная линия 37"/>
          <p:cNvCxnSpPr/>
          <p:nvPr/>
        </p:nvCxnSpPr>
        <p:spPr>
          <a:xfrm>
            <a:off x="2492249" y="1135598"/>
            <a:ext cx="0" cy="1040966"/>
          </a:xfrm>
          <a:prstGeom prst="line">
            <a:avLst/>
          </a:prstGeom>
          <a:noFill/>
          <a:ln w="47625" cap="flat" cmpd="sng" algn="ctr">
            <a:solidFill>
              <a:srgbClr val="C00000"/>
            </a:solidFill>
            <a:prstDash val="solid"/>
            <a:miter lim="800000"/>
            <a:tailEnd type="oval" w="lg" len="lg"/>
          </a:ln>
          <a:effectLst/>
        </p:spPr>
      </p:cxnSp>
      <p:cxnSp>
        <p:nvCxnSpPr>
          <p:cNvPr id="39" name="Прямая соединительная линия 38"/>
          <p:cNvCxnSpPr/>
          <p:nvPr/>
        </p:nvCxnSpPr>
        <p:spPr>
          <a:xfrm>
            <a:off x="6549221" y="1207626"/>
            <a:ext cx="0" cy="1040966"/>
          </a:xfrm>
          <a:prstGeom prst="line">
            <a:avLst/>
          </a:prstGeom>
          <a:noFill/>
          <a:ln w="47625" cap="flat" cmpd="sng" algn="ctr">
            <a:solidFill>
              <a:srgbClr val="C00000"/>
            </a:solidFill>
            <a:prstDash val="solid"/>
            <a:miter lim="800000"/>
            <a:tailEnd type="oval" w="lg" len="lg"/>
          </a:ln>
          <a:effectLst/>
        </p:spPr>
      </p:cxnSp>
      <p:sp>
        <p:nvSpPr>
          <p:cNvPr id="37" name="Прямоугольник 2"/>
          <p:cNvSpPr/>
          <p:nvPr/>
        </p:nvSpPr>
        <p:spPr>
          <a:xfrm>
            <a:off x="107504" y="2472603"/>
            <a:ext cx="8928992" cy="784830"/>
          </a:xfrm>
          <a:prstGeom prst="rect">
            <a:avLst/>
          </a:prstGeom>
          <a:solidFill>
            <a:schemeClr val="tx2"/>
          </a:solidFill>
          <a:ln>
            <a:noFill/>
          </a:ln>
        </p:spPr>
        <p:style>
          <a:lnRef idx="1">
            <a:schemeClr val="accent1"/>
          </a:lnRef>
          <a:fillRef idx="2">
            <a:schemeClr val="accent1"/>
          </a:fillRef>
          <a:effectRef idx="1">
            <a:schemeClr val="accent1"/>
          </a:effectRef>
          <a:fontRef idx="minor">
            <a:schemeClr val="dk1"/>
          </a:fontRef>
        </p:style>
        <p:txBody>
          <a:bodyPr wrap="square">
            <a:spAutoFit/>
          </a:bodyPr>
          <a:lstStyle/>
          <a:p>
            <a:r>
              <a:rPr lang="ru-RU" sz="1500" b="1" dirty="0">
                <a:solidFill>
                  <a:srgbClr val="002060"/>
                </a:solidFill>
                <a:latin typeface="Times New Roman" panose="02020603050405020304" pitchFamily="18" charset="0"/>
                <a:cs typeface="Times New Roman" panose="02020603050405020304" pitchFamily="18" charset="0"/>
              </a:rPr>
              <a:t>Первый российский препарат, включенный в международную классификацию лекарственных препаратов в перечень противовирусных препаратов прямого действия для лечения гриппа (</a:t>
            </a:r>
            <a:r>
              <a:rPr lang="en-US" sz="1500" b="1" dirty="0">
                <a:solidFill>
                  <a:srgbClr val="002060"/>
                </a:solidFill>
                <a:latin typeface="Times New Roman" panose="02020603050405020304" pitchFamily="18" charset="0"/>
                <a:cs typeface="Times New Roman" panose="02020603050405020304" pitchFamily="18" charset="0"/>
              </a:rPr>
              <a:t>J05AX13</a:t>
            </a:r>
            <a:r>
              <a:rPr lang="en-US" sz="1500" dirty="0">
                <a:solidFill>
                  <a:srgbClr val="002060"/>
                </a:solidFill>
                <a:latin typeface="Times New Roman" panose="02020603050405020304" pitchFamily="18" charset="0"/>
                <a:cs typeface="Times New Roman" panose="02020603050405020304" pitchFamily="18" charset="0"/>
              </a:rPr>
              <a:t>)</a:t>
            </a:r>
          </a:p>
        </p:txBody>
      </p:sp>
      <p:graphicFrame>
        <p:nvGraphicFramePr>
          <p:cNvPr id="40" name="Объект 3"/>
          <p:cNvGraphicFramePr>
            <a:graphicFrameLocks/>
          </p:cNvGraphicFramePr>
          <p:nvPr>
            <p:extLst>
              <p:ext uri="{D42A27DB-BD31-4B8C-83A1-F6EECF244321}">
                <p14:modId xmlns:p14="http://schemas.microsoft.com/office/powerpoint/2010/main" val="3374540219"/>
              </p:ext>
            </p:extLst>
          </p:nvPr>
        </p:nvGraphicFramePr>
        <p:xfrm>
          <a:off x="539552" y="3068960"/>
          <a:ext cx="7966735" cy="3126183"/>
        </p:xfrm>
        <a:graphic>
          <a:graphicData uri="http://schemas.openxmlformats.org/drawingml/2006/chart">
            <c:chart xmlns:c="http://schemas.openxmlformats.org/drawingml/2006/chart" xmlns:r="http://schemas.openxmlformats.org/officeDocument/2006/relationships" r:id="rId2"/>
          </a:graphicData>
        </a:graphic>
      </p:graphicFrame>
      <p:sp>
        <p:nvSpPr>
          <p:cNvPr id="45" name="Прямоугольник 8"/>
          <p:cNvSpPr txBox="1">
            <a:spLocks/>
          </p:cNvSpPr>
          <p:nvPr/>
        </p:nvSpPr>
        <p:spPr>
          <a:xfrm>
            <a:off x="539552" y="2852936"/>
            <a:ext cx="8208912" cy="638944"/>
          </a:xfrm>
          <a:prstGeom prst="rect">
            <a:avLst/>
          </a:prstGeom>
        </p:spPr>
        <p:txBody>
          <a:bodyPr vert="horz" lIns="91440" tIns="45720" rIns="91440" bIns="45720" rtlCol="0" anchor="b" anchorCtr="0">
            <a:noAutofit/>
          </a:bodyPr>
          <a:lstStyle>
            <a:lvl1pPr algn="ctr" defTabSz="914400" rtl="0" eaLnBrk="1" latinLnBrk="0" hangingPunct="1">
              <a:spcBef>
                <a:spcPct val="0"/>
              </a:spcBef>
              <a:buNone/>
              <a:defRPr sz="5400" kern="1200">
                <a:solidFill>
                  <a:schemeClr val="tx1">
                    <a:lumMod val="75000"/>
                    <a:lumOff val="25000"/>
                  </a:schemeClr>
                </a:solidFill>
                <a:latin typeface="+mj-lt"/>
                <a:ea typeface="+mj-ea"/>
                <a:cs typeface="+mj-cs"/>
              </a:defRPr>
            </a:lvl1pPr>
          </a:lstStyle>
          <a:p>
            <a:pPr>
              <a:lnSpc>
                <a:spcPct val="120000"/>
              </a:lnSpc>
            </a:pPr>
            <a:r>
              <a:rPr lang="ru-RU" altLang="ru-RU" sz="2310" b="1" dirty="0">
                <a:solidFill>
                  <a:srgbClr val="4472C4">
                    <a:lumMod val="75000"/>
                  </a:srgbClr>
                </a:solidFill>
                <a:latin typeface="Tahoma" panose="020B0604030504040204" pitchFamily="34" charset="0"/>
                <a:ea typeface="Tahoma" panose="020B0604030504040204" pitchFamily="34" charset="0"/>
                <a:cs typeface="Tahoma" panose="020B0604030504040204" pitchFamily="34" charset="0"/>
              </a:rPr>
              <a:t> </a:t>
            </a:r>
            <a:r>
              <a:rPr lang="ru-RU" altLang="ru-RU" sz="1200" b="1" dirty="0">
                <a:solidFill>
                  <a:srgbClr val="0000FF"/>
                </a:solidFill>
                <a:latin typeface="Times New Roman" panose="02020603050405020304" pitchFamily="18" charset="0"/>
                <a:cs typeface="Times New Roman" panose="02020603050405020304" pitchFamily="18" charset="0"/>
              </a:rPr>
              <a:t>(данные исследования ЭГИДА </a:t>
            </a:r>
            <a:r>
              <a:rPr lang="mr-IN" altLang="ru-RU" sz="1200" b="1" dirty="0">
                <a:solidFill>
                  <a:srgbClr val="0000FF"/>
                </a:solidFill>
                <a:latin typeface="Times New Roman" panose="02020603050405020304" pitchFamily="18" charset="0"/>
                <a:cs typeface="Times New Roman" panose="02020603050405020304" pitchFamily="18" charset="0"/>
              </a:rPr>
              <a:t>–</a:t>
            </a:r>
            <a:r>
              <a:rPr lang="ru-RU" altLang="ru-RU" sz="1200" b="1" dirty="0">
                <a:solidFill>
                  <a:srgbClr val="0000FF"/>
                </a:solidFill>
                <a:latin typeface="Times New Roman" panose="02020603050405020304" pitchFamily="18" charset="0"/>
                <a:cs typeface="Times New Roman" panose="02020603050405020304" pitchFamily="18" charset="0"/>
              </a:rPr>
              <a:t> </a:t>
            </a:r>
            <a:r>
              <a:rPr lang="ru-RU" sz="1200" b="1" dirty="0">
                <a:solidFill>
                  <a:srgbClr val="0000FF"/>
                </a:solidFill>
                <a:latin typeface="Times New Roman" panose="02020603050405020304" pitchFamily="18" charset="0"/>
                <a:cs typeface="Times New Roman" panose="02020603050405020304" pitchFamily="18" charset="0"/>
              </a:rPr>
              <a:t>5287 пациента, 88 исследовательских центров, 50 населенных пунктов </a:t>
            </a:r>
            <a:r>
              <a:rPr lang="ru-RU" altLang="ru-RU" sz="1200" b="1" dirty="0">
                <a:solidFill>
                  <a:srgbClr val="0000FF"/>
                </a:solidFill>
                <a:latin typeface="Times New Roman" panose="02020603050405020304" pitchFamily="18" charset="0"/>
                <a:cs typeface="Times New Roman" panose="02020603050405020304" pitchFamily="18" charset="0"/>
              </a:rPr>
              <a:t>)  </a:t>
            </a:r>
          </a:p>
        </p:txBody>
      </p:sp>
      <p:sp>
        <p:nvSpPr>
          <p:cNvPr id="46" name="Прямоугольник 5"/>
          <p:cNvSpPr/>
          <p:nvPr/>
        </p:nvSpPr>
        <p:spPr>
          <a:xfrm>
            <a:off x="395536" y="6411718"/>
            <a:ext cx="8641209" cy="446276"/>
          </a:xfrm>
          <a:prstGeom prst="rect">
            <a:avLst/>
          </a:prstGeom>
        </p:spPr>
        <p:txBody>
          <a:bodyPr wrap="square">
            <a:spAutoFit/>
          </a:bodyPr>
          <a:lstStyle/>
          <a:p>
            <a:pPr>
              <a:lnSpc>
                <a:spcPct val="115000"/>
              </a:lnSpc>
              <a:spcAft>
                <a:spcPts val="1000"/>
              </a:spcAft>
            </a:pPr>
            <a:r>
              <a:rPr lang="ru-RU" sz="1000" dirty="0">
                <a:solidFill>
                  <a:srgbClr val="0000FF"/>
                </a:solidFill>
                <a:latin typeface="Arial" panose="020B0604020202020204" pitchFamily="34" charset="0"/>
                <a:ea typeface="Calibri"/>
                <a:cs typeface="Arial" panose="020B0604020202020204" pitchFamily="34" charset="0"/>
              </a:rPr>
              <a:t>Малеев В.В., Селькова Е.П., </a:t>
            </a:r>
            <a:r>
              <a:rPr lang="ru-RU" sz="1000" dirty="0" err="1">
                <a:solidFill>
                  <a:srgbClr val="0000FF"/>
                </a:solidFill>
                <a:latin typeface="Arial" panose="020B0604020202020204" pitchFamily="34" charset="0"/>
                <a:ea typeface="Calibri"/>
                <a:cs typeface="Arial" panose="020B0604020202020204" pitchFamily="34" charset="0"/>
              </a:rPr>
              <a:t>Простяков</a:t>
            </a:r>
            <a:r>
              <a:rPr lang="ru-RU" sz="1000" dirty="0">
                <a:solidFill>
                  <a:srgbClr val="0000FF"/>
                </a:solidFill>
                <a:latin typeface="Arial" panose="020B0604020202020204" pitchFamily="34" charset="0"/>
                <a:ea typeface="Calibri"/>
                <a:cs typeface="Arial" panose="020B0604020202020204" pitchFamily="34" charset="0"/>
              </a:rPr>
              <a:t> И.В., Осипова Е.А. </a:t>
            </a:r>
            <a:r>
              <a:rPr lang="ru-RU" sz="1000" dirty="0" err="1">
                <a:solidFill>
                  <a:srgbClr val="0000FF"/>
                </a:solidFill>
                <a:latin typeface="Arial" panose="020B0604020202020204" pitchFamily="34" charset="0"/>
                <a:ea typeface="Calibri"/>
                <a:cs typeface="Arial" panose="020B0604020202020204" pitchFamily="34" charset="0"/>
              </a:rPr>
              <a:t>Фармакоэпидемиологическое</a:t>
            </a:r>
            <a:r>
              <a:rPr lang="ru-RU" sz="1000" dirty="0">
                <a:solidFill>
                  <a:srgbClr val="0000FF"/>
                </a:solidFill>
                <a:latin typeface="Arial" panose="020B0604020202020204" pitchFamily="34" charset="0"/>
                <a:ea typeface="Calibri"/>
                <a:cs typeface="Arial" panose="020B0604020202020204" pitchFamily="34" charset="0"/>
              </a:rPr>
              <a:t> исследование течения гриппа и других ОРВИ в сезоне 2010-11 гг. Инфекционные болезни, 2012, том 10, №3. С. 15-23.</a:t>
            </a:r>
            <a:endParaRPr lang="ru-RU" sz="1000" dirty="0">
              <a:solidFill>
                <a:srgbClr val="0000FF"/>
              </a:solidFill>
              <a:effectLst/>
              <a:latin typeface="Arial" panose="020B0604020202020204" pitchFamily="34" charset="0"/>
              <a:ea typeface="Calibri"/>
              <a:cs typeface="Arial" panose="020B0604020202020204" pitchFamily="34" charset="0"/>
            </a:endParaRPr>
          </a:p>
        </p:txBody>
      </p:sp>
      <p:sp>
        <p:nvSpPr>
          <p:cNvPr id="47" name="TextBox 46"/>
          <p:cNvSpPr txBox="1"/>
          <p:nvPr/>
        </p:nvSpPr>
        <p:spPr>
          <a:xfrm>
            <a:off x="1246110" y="3416833"/>
            <a:ext cx="772969" cy="369332"/>
          </a:xfrm>
          <a:prstGeom prst="rect">
            <a:avLst/>
          </a:prstGeom>
          <a:noFill/>
        </p:spPr>
        <p:txBody>
          <a:bodyPr wrap="none" rtlCol="0">
            <a:spAutoFit/>
          </a:bodyPr>
          <a:lstStyle/>
          <a:p>
            <a:r>
              <a:rPr lang="en-US" dirty="0"/>
              <a:t>n=532</a:t>
            </a:r>
            <a:endParaRPr lang="ru-RU" dirty="0"/>
          </a:p>
        </p:txBody>
      </p:sp>
      <p:sp>
        <p:nvSpPr>
          <p:cNvPr id="48" name="Прямоугольник 3"/>
          <p:cNvSpPr/>
          <p:nvPr/>
        </p:nvSpPr>
        <p:spPr>
          <a:xfrm>
            <a:off x="1246110" y="3785308"/>
            <a:ext cx="906017" cy="523220"/>
          </a:xfrm>
          <a:prstGeom prst="rect">
            <a:avLst/>
          </a:prstGeom>
        </p:spPr>
        <p:txBody>
          <a:bodyPr wrap="none">
            <a:spAutoFit/>
          </a:bodyPr>
          <a:lstStyle/>
          <a:p>
            <a:r>
              <a:rPr lang="en-US" sz="1400" dirty="0"/>
              <a:t>*p˂0,001</a:t>
            </a:r>
          </a:p>
          <a:p>
            <a:r>
              <a:rPr lang="en-US" sz="1400" dirty="0"/>
              <a:t>**p˂0,05</a:t>
            </a:r>
          </a:p>
        </p:txBody>
      </p:sp>
      <p:sp>
        <p:nvSpPr>
          <p:cNvPr id="2" name="Rectangle 1"/>
          <p:cNvSpPr/>
          <p:nvPr/>
        </p:nvSpPr>
        <p:spPr>
          <a:xfrm>
            <a:off x="6516216" y="836712"/>
            <a:ext cx="288032" cy="288032"/>
          </a:xfrm>
          <a:prstGeom prst="rect">
            <a:avLst/>
          </a:prstGeom>
          <a:solidFill>
            <a:schemeClr val="tx1"/>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609789457"/>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a:p>
        </p:txBody>
      </p:sp>
      <p:sp>
        <p:nvSpPr>
          <p:cNvPr id="4" name="Rectangle 3"/>
          <p:cNvSpPr/>
          <p:nvPr/>
        </p:nvSpPr>
        <p:spPr>
          <a:xfrm>
            <a:off x="806042" y="2867789"/>
            <a:ext cx="7345362" cy="3416320"/>
          </a:xfrm>
          <a:prstGeom prst="rect">
            <a:avLst/>
          </a:prstGeom>
        </p:spPr>
        <p:txBody>
          <a:bodyPr wrap="square">
            <a:spAutoFit/>
          </a:bodyPr>
          <a:lstStyle/>
          <a:p>
            <a:r>
              <a:rPr lang="ru-RU" dirty="0">
                <a:latin typeface="Times"/>
                <a:cs typeface="Times"/>
              </a:rPr>
              <a:t>Обзор литературы</a:t>
            </a:r>
            <a:r>
              <a:rPr lang="ru-RU" b="1" dirty="0">
                <a:latin typeface="Times"/>
                <a:cs typeface="Times"/>
              </a:rPr>
              <a:t>, подтверждающей связь патогенеза гриппа с высоким уровнем воспаления и продукции цитокинов и </a:t>
            </a:r>
            <a:r>
              <a:rPr lang="ru-RU" b="1" dirty="0" err="1">
                <a:latin typeface="Times"/>
                <a:cs typeface="Times"/>
              </a:rPr>
              <a:t>хемокинов</a:t>
            </a:r>
            <a:r>
              <a:rPr lang="ru-RU" b="1" dirty="0">
                <a:latin typeface="Times"/>
                <a:cs typeface="Times"/>
              </a:rPr>
              <a:t>, что  обуславливает</a:t>
            </a:r>
            <a:r>
              <a:rPr lang="ru-RU" dirty="0">
                <a:latin typeface="Times"/>
                <a:cs typeface="Times"/>
              </a:rPr>
              <a:t> </a:t>
            </a:r>
            <a:r>
              <a:rPr lang="ru-RU" b="1" dirty="0">
                <a:solidFill>
                  <a:srgbClr val="FF0000"/>
                </a:solidFill>
                <a:latin typeface="Times"/>
                <a:cs typeface="Times"/>
              </a:rPr>
              <a:t>необходимость поиска иммуномодулирующих препаратов, способных уменьшить воспалительно-ассоциированное повреждение дыхательных путей в легких, наблюдаемое при тяжелом течении гриппа и ОРВИ.</a:t>
            </a:r>
            <a:r>
              <a:rPr lang="ru-RU" dirty="0">
                <a:latin typeface="Times"/>
                <a:cs typeface="Times"/>
              </a:rPr>
              <a:t>  </a:t>
            </a:r>
            <a:r>
              <a:rPr lang="ru-RU" b="1" dirty="0">
                <a:solidFill>
                  <a:srgbClr val="000090"/>
                </a:solidFill>
                <a:latin typeface="Times"/>
                <a:cs typeface="Times"/>
              </a:rPr>
              <a:t>Эти препараты должны оцениваться в сочетании с их противовирусными свойствами или дополнительно назначаемыми противовирусными препаратами, которые контролируют репликацию и распространение вируса. В тоже время, необходимо, чтобы такая терапия не обеспечивала бы условия для усиленной репликации из-за подавления активности врожденного и адаптивного иммунит</a:t>
            </a:r>
            <a:r>
              <a:rPr lang="ru-RU" dirty="0">
                <a:latin typeface="Times"/>
                <a:cs typeface="Times"/>
              </a:rPr>
              <a:t>ета. </a:t>
            </a:r>
          </a:p>
        </p:txBody>
      </p:sp>
      <p:pic>
        <p:nvPicPr>
          <p:cNvPr id="5" name="Picture 4"/>
          <p:cNvPicPr>
            <a:picLocks noChangeAspect="1"/>
          </p:cNvPicPr>
          <p:nvPr/>
        </p:nvPicPr>
        <p:blipFill>
          <a:blip r:embed="rId2"/>
          <a:stretch>
            <a:fillRect/>
          </a:stretch>
        </p:blipFill>
        <p:spPr>
          <a:xfrm>
            <a:off x="229900" y="260209"/>
            <a:ext cx="8626725" cy="2647597"/>
          </a:xfrm>
          <a:prstGeom prst="rect">
            <a:avLst/>
          </a:prstGeom>
        </p:spPr>
      </p:pic>
      <p:sp>
        <p:nvSpPr>
          <p:cNvPr id="6" name="Rectangle 5"/>
          <p:cNvSpPr/>
          <p:nvPr/>
        </p:nvSpPr>
        <p:spPr>
          <a:xfrm>
            <a:off x="394523" y="6144479"/>
            <a:ext cx="8626725" cy="523220"/>
          </a:xfrm>
          <a:prstGeom prst="rect">
            <a:avLst/>
          </a:prstGeom>
        </p:spPr>
        <p:txBody>
          <a:bodyPr wrap="square">
            <a:spAutoFit/>
          </a:bodyPr>
          <a:lstStyle/>
          <a:p>
            <a:r>
              <a:rPr lang="en-US" sz="1400" dirty="0"/>
              <a:t>Ramos, I., &amp; Fernandez-</a:t>
            </a:r>
            <a:r>
              <a:rPr lang="en-US" sz="1400" dirty="0" err="1"/>
              <a:t>Sesma</a:t>
            </a:r>
            <a:r>
              <a:rPr lang="en-US" sz="1400" dirty="0"/>
              <a:t>, A. (2015). Modulating the innate immune response to influenza A virus: potential therapeutic use of anti-inflammatory drugs. </a:t>
            </a:r>
            <a:r>
              <a:rPr lang="en-US" sz="1400" i="1" dirty="0"/>
              <a:t>Frontiers in immunology</a:t>
            </a:r>
            <a:r>
              <a:rPr lang="en-US" sz="1400" dirty="0"/>
              <a:t>, </a:t>
            </a:r>
            <a:r>
              <a:rPr lang="en-US" sz="1400" i="1" dirty="0"/>
              <a:t>6</a:t>
            </a:r>
            <a:r>
              <a:rPr lang="en-US" sz="1400" dirty="0"/>
              <a:t>, 361.</a:t>
            </a:r>
          </a:p>
        </p:txBody>
      </p:sp>
    </p:spTree>
    <p:extLst>
      <p:ext uri="{BB962C8B-B14F-4D97-AF65-F5344CB8AC3E}">
        <p14:creationId xmlns:p14="http://schemas.microsoft.com/office/powerpoint/2010/main" val="1433582541"/>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498745" y="5362868"/>
            <a:ext cx="8171005" cy="923330"/>
          </a:xfrm>
          <a:prstGeom prst="rect">
            <a:avLst/>
          </a:prstGeom>
        </p:spPr>
        <p:txBody>
          <a:bodyPr wrap="square">
            <a:spAutoFit/>
          </a:bodyPr>
          <a:lstStyle/>
          <a:p>
            <a:r>
              <a:rPr lang="ru-RU" dirty="0" err="1"/>
              <a:t>Global</a:t>
            </a:r>
            <a:r>
              <a:rPr lang="ru-RU" dirty="0"/>
              <a:t> </a:t>
            </a:r>
            <a:r>
              <a:rPr lang="ru-RU" dirty="0" err="1"/>
              <a:t>influenza</a:t>
            </a:r>
            <a:r>
              <a:rPr lang="ru-RU" dirty="0"/>
              <a:t> </a:t>
            </a:r>
            <a:r>
              <a:rPr lang="ru-RU" dirty="0" err="1"/>
              <a:t>strategy</a:t>
            </a:r>
            <a:r>
              <a:rPr lang="ru-RU" dirty="0"/>
              <a:t> 2019-2030. </a:t>
            </a:r>
            <a:r>
              <a:rPr lang="ru-RU" dirty="0" err="1"/>
              <a:t>Geneva</a:t>
            </a:r>
            <a:r>
              <a:rPr lang="ru-RU" dirty="0"/>
              <a:t>: </a:t>
            </a:r>
            <a:r>
              <a:rPr lang="ru-RU" dirty="0" err="1"/>
              <a:t>World</a:t>
            </a:r>
            <a:r>
              <a:rPr lang="ru-RU" dirty="0"/>
              <a:t> </a:t>
            </a:r>
            <a:r>
              <a:rPr lang="ru-RU" dirty="0" err="1"/>
              <a:t>Health</a:t>
            </a:r>
            <a:r>
              <a:rPr lang="ru-RU" dirty="0"/>
              <a:t> </a:t>
            </a:r>
            <a:r>
              <a:rPr lang="ru-RU" dirty="0" err="1"/>
              <a:t>Organization</a:t>
            </a:r>
            <a:r>
              <a:rPr lang="ru-RU" dirty="0"/>
              <a:t>; 2019 </a:t>
            </a:r>
            <a:r>
              <a:rPr lang="ru-RU" u="sng" dirty="0">
                <a:hlinkClick r:id="rId2"/>
              </a:rPr>
              <a:t>https://apps.who.int/iris/bitstream/handle/10665/311184/9789241515320-eng.pdf?ua=1</a:t>
            </a:r>
            <a:r>
              <a:rPr lang="ru-RU" dirty="0"/>
              <a:t> </a:t>
            </a:r>
            <a:endParaRPr lang="en-US" dirty="0"/>
          </a:p>
        </p:txBody>
      </p:sp>
      <p:sp>
        <p:nvSpPr>
          <p:cNvPr id="6" name="Rounded Rectangle 5"/>
          <p:cNvSpPr/>
          <p:nvPr/>
        </p:nvSpPr>
        <p:spPr>
          <a:xfrm>
            <a:off x="498745" y="125439"/>
            <a:ext cx="8171005" cy="862395"/>
          </a:xfrm>
          <a:prstGeom prst="roundRect">
            <a:avLst/>
          </a:prstGeom>
          <a:solidFill>
            <a:srgbClr val="000090"/>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ru-RU" sz="3000" dirty="0">
                <a:latin typeface="Times"/>
                <a:cs typeface="Times"/>
              </a:rPr>
              <a:t>Глобальная стратегия ВОЗ по гриппу 2019-2030</a:t>
            </a:r>
            <a:endParaRPr lang="en-US" sz="3000" dirty="0">
              <a:latin typeface="Times"/>
              <a:cs typeface="Times"/>
            </a:endParaRPr>
          </a:p>
        </p:txBody>
      </p:sp>
      <p:sp>
        <p:nvSpPr>
          <p:cNvPr id="7" name="Rounded Rectangle 6"/>
          <p:cNvSpPr/>
          <p:nvPr/>
        </p:nvSpPr>
        <p:spPr>
          <a:xfrm>
            <a:off x="705495" y="1128985"/>
            <a:ext cx="7823157" cy="3512268"/>
          </a:xfrm>
          <a:prstGeom prst="round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8" name="Rectangle 7"/>
          <p:cNvSpPr/>
          <p:nvPr/>
        </p:nvSpPr>
        <p:spPr>
          <a:xfrm>
            <a:off x="987693" y="1364281"/>
            <a:ext cx="7352826" cy="2677656"/>
          </a:xfrm>
          <a:prstGeom prst="rect">
            <a:avLst/>
          </a:prstGeom>
        </p:spPr>
        <p:txBody>
          <a:bodyPr wrap="square">
            <a:spAutoFit/>
          </a:bodyPr>
          <a:lstStyle/>
          <a:p>
            <a:r>
              <a:rPr lang="ru-RU" sz="2400" dirty="0">
                <a:solidFill>
                  <a:schemeClr val="bg1"/>
                </a:solidFill>
                <a:latin typeface="Times"/>
                <a:cs typeface="Times"/>
              </a:rPr>
              <a:t>Всемирная организация здравоохранения в 2019 году анонсировала глобальную стратегию по борьбе с гриппом на 2019–2030 гг., одной из целей которой является разработка более эффективных:</a:t>
            </a:r>
          </a:p>
          <a:p>
            <a:pPr marL="342900" indent="-342900">
              <a:buFontTx/>
              <a:buChar char="-"/>
            </a:pPr>
            <a:r>
              <a:rPr lang="ru-RU" sz="2400" dirty="0">
                <a:solidFill>
                  <a:schemeClr val="bg1"/>
                </a:solidFill>
                <a:latin typeface="Times"/>
                <a:cs typeface="Times"/>
              </a:rPr>
              <a:t>противовирусных препаратов, </a:t>
            </a:r>
            <a:r>
              <a:rPr lang="en-US" sz="2400" dirty="0">
                <a:solidFill>
                  <a:schemeClr val="bg1"/>
                </a:solidFill>
                <a:latin typeface="Times"/>
                <a:cs typeface="Times"/>
              </a:rPr>
              <a:t> </a:t>
            </a:r>
            <a:endParaRPr lang="ru-RU" sz="2400" dirty="0">
              <a:solidFill>
                <a:schemeClr val="bg1"/>
              </a:solidFill>
              <a:latin typeface="Times"/>
              <a:cs typeface="Times"/>
            </a:endParaRPr>
          </a:p>
          <a:p>
            <a:pPr marL="342900" indent="-342900">
              <a:buFontTx/>
              <a:buChar char="-"/>
            </a:pPr>
            <a:r>
              <a:rPr lang="ru-RU" sz="2400" dirty="0">
                <a:solidFill>
                  <a:schemeClr val="bg1"/>
                </a:solidFill>
                <a:latin typeface="Times"/>
                <a:cs typeface="Times"/>
              </a:rPr>
              <a:t>модуляторы ответа хозяина (иммуномодуляторы)</a:t>
            </a:r>
          </a:p>
          <a:p>
            <a:pPr marL="342900" indent="-342900">
              <a:buFontTx/>
              <a:buChar char="-"/>
            </a:pPr>
            <a:r>
              <a:rPr lang="ru-RU" sz="2400" dirty="0">
                <a:solidFill>
                  <a:schemeClr val="bg1"/>
                </a:solidFill>
                <a:latin typeface="Times"/>
                <a:cs typeface="Times"/>
              </a:rPr>
              <a:t>широко реактивных </a:t>
            </a:r>
            <a:r>
              <a:rPr lang="ru-RU" sz="2400" dirty="0" err="1">
                <a:solidFill>
                  <a:schemeClr val="bg1"/>
                </a:solidFill>
                <a:latin typeface="Times"/>
                <a:cs typeface="Times"/>
              </a:rPr>
              <a:t>моноклональных</a:t>
            </a:r>
            <a:r>
              <a:rPr lang="ru-RU" sz="2400" dirty="0">
                <a:solidFill>
                  <a:schemeClr val="bg1"/>
                </a:solidFill>
                <a:latin typeface="Times"/>
                <a:cs typeface="Times"/>
              </a:rPr>
              <a:t> антител </a:t>
            </a:r>
            <a:endParaRPr lang="en-US" sz="2400" dirty="0">
              <a:solidFill>
                <a:schemeClr val="bg1"/>
              </a:solidFill>
              <a:latin typeface="Times"/>
              <a:cs typeface="Times"/>
            </a:endParaRPr>
          </a:p>
        </p:txBody>
      </p:sp>
    </p:spTree>
    <p:extLst>
      <p:ext uri="{BB962C8B-B14F-4D97-AF65-F5344CB8AC3E}">
        <p14:creationId xmlns:p14="http://schemas.microsoft.com/office/powerpoint/2010/main" val="1405234183"/>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dirty="0"/>
          </a:p>
        </p:txBody>
      </p:sp>
      <p:sp>
        <p:nvSpPr>
          <p:cNvPr id="3" name="Content Placeholder 2"/>
          <p:cNvSpPr>
            <a:spLocks noGrp="1"/>
          </p:cNvSpPr>
          <p:nvPr>
            <p:ph idx="1"/>
          </p:nvPr>
        </p:nvSpPr>
        <p:spPr>
          <a:xfrm>
            <a:off x="900113" y="2963503"/>
            <a:ext cx="7345363" cy="3470482"/>
          </a:xfrm>
        </p:spPr>
        <p:txBody>
          <a:bodyPr>
            <a:normAutofit/>
          </a:bodyPr>
          <a:lstStyle/>
          <a:p>
            <a:r>
              <a:rPr lang="ru-RU" sz="2000" dirty="0">
                <a:solidFill>
                  <a:schemeClr val="tx1"/>
                </a:solidFill>
                <a:latin typeface="Times"/>
                <a:cs typeface="Times"/>
              </a:rPr>
              <a:t>Всем пациентам с предполагаемым или подтвержденным гриппом из группы риска назначать </a:t>
            </a:r>
            <a:r>
              <a:rPr lang="ru-RU" sz="2000" dirty="0" err="1">
                <a:solidFill>
                  <a:schemeClr val="tx1"/>
                </a:solidFill>
                <a:latin typeface="Times"/>
                <a:cs typeface="Times"/>
              </a:rPr>
              <a:t>осельтамивир</a:t>
            </a:r>
            <a:r>
              <a:rPr lang="ru-RU" sz="2000" dirty="0">
                <a:solidFill>
                  <a:schemeClr val="tx1"/>
                </a:solidFill>
                <a:latin typeface="Times"/>
                <a:cs typeface="Times"/>
              </a:rPr>
              <a:t> (</a:t>
            </a:r>
            <a:r>
              <a:rPr lang="ru-RU" sz="2000" dirty="0" err="1">
                <a:solidFill>
                  <a:schemeClr val="tx1"/>
                </a:solidFill>
                <a:latin typeface="Times"/>
                <a:cs typeface="Times"/>
              </a:rPr>
              <a:t>занамивир</a:t>
            </a:r>
            <a:r>
              <a:rPr lang="ru-RU" sz="2000" dirty="0">
                <a:solidFill>
                  <a:schemeClr val="tx1"/>
                </a:solidFill>
                <a:latin typeface="Times"/>
                <a:cs typeface="Times"/>
              </a:rPr>
              <a:t> не рекомендуется)</a:t>
            </a:r>
          </a:p>
          <a:p>
            <a:r>
              <a:rPr lang="ru-RU" sz="2000" dirty="0">
                <a:solidFill>
                  <a:schemeClr val="tx1"/>
                </a:solidFill>
                <a:latin typeface="Times"/>
                <a:cs typeface="Times"/>
              </a:rPr>
              <a:t>Не назначать кортикостероиды</a:t>
            </a:r>
            <a:endParaRPr lang="en-US" sz="2000" dirty="0">
              <a:solidFill>
                <a:schemeClr val="tx1"/>
              </a:solidFill>
              <a:latin typeface="Times"/>
              <a:cs typeface="Times"/>
            </a:endParaRPr>
          </a:p>
          <a:p>
            <a:r>
              <a:rPr lang="ru-RU" sz="2000" dirty="0">
                <a:solidFill>
                  <a:schemeClr val="tx1"/>
                </a:solidFill>
                <a:latin typeface="Times"/>
                <a:cs typeface="Times"/>
              </a:rPr>
              <a:t>Не назначать пассивную иммунную терапию</a:t>
            </a:r>
          </a:p>
          <a:p>
            <a:r>
              <a:rPr lang="ru-RU" sz="2000" dirty="0">
                <a:solidFill>
                  <a:schemeClr val="tx1"/>
                </a:solidFill>
                <a:latin typeface="Times"/>
                <a:cs typeface="Times"/>
              </a:rPr>
              <a:t>Не назначать </a:t>
            </a:r>
            <a:r>
              <a:rPr lang="ru-RU" sz="2000" dirty="0" err="1">
                <a:solidFill>
                  <a:schemeClr val="tx1"/>
                </a:solidFill>
                <a:latin typeface="Times"/>
                <a:cs typeface="Times"/>
              </a:rPr>
              <a:t>макролиды</a:t>
            </a:r>
            <a:endParaRPr lang="ru-RU" sz="2000" dirty="0">
              <a:solidFill>
                <a:schemeClr val="tx1"/>
              </a:solidFill>
              <a:latin typeface="Times"/>
              <a:cs typeface="Times"/>
            </a:endParaRPr>
          </a:p>
          <a:p>
            <a:r>
              <a:rPr lang="ru-RU" sz="2000" dirty="0">
                <a:solidFill>
                  <a:schemeClr val="tx1"/>
                </a:solidFill>
                <a:latin typeface="Times"/>
                <a:cs typeface="Times"/>
              </a:rPr>
              <a:t>Если есть возможность сделать ПЦР  - лечить всех пациентов ингибиторами </a:t>
            </a:r>
            <a:r>
              <a:rPr lang="ru-RU" sz="2000" dirty="0" err="1">
                <a:solidFill>
                  <a:schemeClr val="tx1"/>
                </a:solidFill>
                <a:latin typeface="Times"/>
                <a:cs typeface="Times"/>
              </a:rPr>
              <a:t>найраминидазы</a:t>
            </a:r>
            <a:r>
              <a:rPr lang="ru-RU" sz="2000" dirty="0">
                <a:solidFill>
                  <a:schemeClr val="tx1"/>
                </a:solidFill>
                <a:latin typeface="Times"/>
                <a:cs typeface="Times"/>
              </a:rPr>
              <a:t> и пересматривать терапию после получения результатов исследования, если нет возможности выполнить  ПЦР</a:t>
            </a:r>
            <a:r>
              <a:rPr lang="mr-IN" sz="2000" dirty="0">
                <a:solidFill>
                  <a:schemeClr val="tx1"/>
                </a:solidFill>
                <a:latin typeface="Times"/>
                <a:cs typeface="Times"/>
              </a:rPr>
              <a:t>–</a:t>
            </a:r>
            <a:r>
              <a:rPr lang="ru-RU" sz="2000" dirty="0">
                <a:solidFill>
                  <a:schemeClr val="tx1"/>
                </a:solidFill>
                <a:latin typeface="Times"/>
                <a:cs typeface="Times"/>
              </a:rPr>
              <a:t> лечить всех</a:t>
            </a:r>
          </a:p>
          <a:p>
            <a:endParaRPr lang="en-US" sz="2000" dirty="0">
              <a:solidFill>
                <a:schemeClr val="tx1"/>
              </a:solidFill>
              <a:latin typeface="Times"/>
              <a:cs typeface="Times"/>
            </a:endParaRPr>
          </a:p>
        </p:txBody>
      </p:sp>
      <p:sp>
        <p:nvSpPr>
          <p:cNvPr id="4" name="Rounded Rectangle 3"/>
          <p:cNvSpPr/>
          <p:nvPr/>
        </p:nvSpPr>
        <p:spPr>
          <a:xfrm>
            <a:off x="498745" y="251997"/>
            <a:ext cx="8171005" cy="2250068"/>
          </a:xfrm>
          <a:prstGeom prst="roundRect">
            <a:avLst/>
          </a:prstGeom>
          <a:solidFill>
            <a:srgbClr val="000090"/>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ru-RU" sz="3000" dirty="0">
                <a:latin typeface="Times"/>
                <a:cs typeface="Times"/>
              </a:rPr>
              <a:t>Проект руководства ВОЗ по клиническому ведению </a:t>
            </a:r>
            <a:r>
              <a:rPr lang="ru-RU" sz="3000">
                <a:latin typeface="Times"/>
                <a:cs typeface="Times"/>
              </a:rPr>
              <a:t>тяжелого и </a:t>
            </a:r>
            <a:r>
              <a:rPr lang="ru-RU" sz="3000" dirty="0">
                <a:latin typeface="Times"/>
                <a:cs typeface="Times"/>
              </a:rPr>
              <a:t>пациентов из групп высокого риска по тяжелому течению гриппа (27 ноября 2019 года)</a:t>
            </a:r>
            <a:endParaRPr lang="en-US" sz="3000" dirty="0">
              <a:latin typeface="Times"/>
              <a:cs typeface="Times"/>
            </a:endParaRPr>
          </a:p>
        </p:txBody>
      </p:sp>
    </p:spTree>
    <p:extLst>
      <p:ext uri="{BB962C8B-B14F-4D97-AF65-F5344CB8AC3E}">
        <p14:creationId xmlns:p14="http://schemas.microsoft.com/office/powerpoint/2010/main" val="4151977810"/>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0" name="Image"/>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
            <a:ext cx="9144000" cy="6857999"/>
          </a:xfrm>
          <a:prstGeom prst="rect">
            <a:avLst/>
          </a:prstGeom>
        </p:spPr>
      </p:pic>
      <p:sp>
        <p:nvSpPr>
          <p:cNvPr id="2" name="text 1"/>
          <p:cNvSpPr txBox="1"/>
          <p:nvPr/>
        </p:nvSpPr>
        <p:spPr>
          <a:xfrm>
            <a:off x="3175064" y="5629352"/>
            <a:ext cx="2569486" cy="430887"/>
          </a:xfrm>
          <a:prstGeom prst="rect">
            <a:avLst/>
          </a:prstGeom>
        </p:spPr>
        <p:txBody>
          <a:bodyPr vert="horz" wrap="none" lIns="0" tIns="0" rIns="0" bIns="0" rtlCol="0">
            <a:spAutoFit/>
          </a:bodyPr>
          <a:lstStyle/>
          <a:p>
            <a:pPr marL="0">
              <a:lnSpc>
                <a:spcPct val="100000"/>
              </a:lnSpc>
            </a:pPr>
            <a:r>
              <a:rPr sz="1400" spc="10" dirty="0">
                <a:latin typeface="Arial Black"/>
                <a:cs typeface="Arial Black"/>
              </a:rPr>
              <a:t>Противовоспалительные </a:t>
            </a:r>
            <a:endParaRPr sz="1400">
              <a:latin typeface="Arial Black"/>
              <a:cs typeface="Arial Black"/>
            </a:endParaRPr>
          </a:p>
          <a:p>
            <a:pPr marL="0">
              <a:lnSpc>
                <a:spcPct val="100000"/>
              </a:lnSpc>
            </a:pPr>
            <a:r>
              <a:rPr sz="1400" spc="10" dirty="0">
                <a:latin typeface="Arial Black"/>
                <a:cs typeface="Arial Black"/>
              </a:rPr>
              <a:t>препараты</a:t>
            </a:r>
            <a:endParaRPr sz="1400">
              <a:latin typeface="Arial Black"/>
              <a:cs typeface="Arial Black"/>
            </a:endParaRPr>
          </a:p>
        </p:txBody>
      </p:sp>
      <p:pic>
        <p:nvPicPr>
          <p:cNvPr id="101" name="Image"/>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87624" y="260648"/>
            <a:ext cx="6858000" cy="4624560"/>
          </a:xfrm>
          <a:prstGeom prst="rect">
            <a:avLst/>
          </a:prstGeom>
        </p:spPr>
      </p:pic>
      <p:sp>
        <p:nvSpPr>
          <p:cNvPr id="108" name="object 108"/>
          <p:cNvSpPr/>
          <p:nvPr/>
        </p:nvSpPr>
        <p:spPr>
          <a:xfrm>
            <a:off x="3410712" y="4940808"/>
            <a:ext cx="162306" cy="755904"/>
          </a:xfrm>
          <a:custGeom>
            <a:avLst/>
            <a:gdLst/>
            <a:ahLst/>
            <a:cxnLst/>
            <a:rect l="l" t="t" r="r" b="b"/>
            <a:pathLst>
              <a:path w="216408" h="755904">
                <a:moveTo>
                  <a:pt x="0" y="647700"/>
                </a:moveTo>
                <a:lnTo>
                  <a:pt x="54102" y="647700"/>
                </a:lnTo>
                <a:lnTo>
                  <a:pt x="54102" y="0"/>
                </a:lnTo>
                <a:lnTo>
                  <a:pt x="162306" y="0"/>
                </a:lnTo>
                <a:lnTo>
                  <a:pt x="162306" y="647700"/>
                </a:lnTo>
                <a:lnTo>
                  <a:pt x="216408" y="647700"/>
                </a:lnTo>
                <a:lnTo>
                  <a:pt x="108204" y="755904"/>
                </a:lnTo>
                <a:close/>
              </a:path>
            </a:pathLst>
          </a:custGeom>
          <a:solidFill>
            <a:srgbClr val="2F5597"/>
          </a:solidFill>
        </p:spPr>
        <p:txBody>
          <a:bodyPr wrap="square" lIns="0" tIns="0" rIns="0" bIns="0" rtlCol="0">
            <a:noAutofit/>
          </a:bodyPr>
          <a:lstStyle/>
          <a:p>
            <a:endParaRPr/>
          </a:p>
        </p:txBody>
      </p:sp>
      <p:sp>
        <p:nvSpPr>
          <p:cNvPr id="109" name="object 109"/>
          <p:cNvSpPr/>
          <p:nvPr/>
        </p:nvSpPr>
        <p:spPr>
          <a:xfrm>
            <a:off x="3406139" y="4934712"/>
            <a:ext cx="171450" cy="768096"/>
          </a:xfrm>
          <a:custGeom>
            <a:avLst/>
            <a:gdLst/>
            <a:ahLst/>
            <a:cxnLst/>
            <a:rect l="l" t="t" r="r" b="b"/>
            <a:pathLst>
              <a:path w="228600" h="768096">
                <a:moveTo>
                  <a:pt x="6097" y="653796"/>
                </a:moveTo>
                <a:lnTo>
                  <a:pt x="60199" y="653796"/>
                </a:lnTo>
                <a:lnTo>
                  <a:pt x="60199" y="6096"/>
                </a:lnTo>
                <a:lnTo>
                  <a:pt x="168403" y="6096"/>
                </a:lnTo>
                <a:lnTo>
                  <a:pt x="168403" y="653796"/>
                </a:lnTo>
                <a:lnTo>
                  <a:pt x="222505" y="653796"/>
                </a:lnTo>
                <a:lnTo>
                  <a:pt x="114301" y="762000"/>
                </a:lnTo>
                <a:close/>
              </a:path>
            </a:pathLst>
          </a:custGeom>
          <a:ln w="12192">
            <a:solidFill>
              <a:srgbClr val="448496"/>
            </a:solidFill>
          </a:ln>
        </p:spPr>
        <p:txBody>
          <a:bodyPr wrap="square" lIns="0" tIns="0" rIns="0" bIns="0" rtlCol="0">
            <a:noAutofit/>
          </a:bodyPr>
          <a:lstStyle/>
          <a:p>
            <a:endParaRPr/>
          </a:p>
        </p:txBody>
      </p:sp>
      <p:sp>
        <p:nvSpPr>
          <p:cNvPr id="3" name="text 1"/>
          <p:cNvSpPr txBox="1"/>
          <p:nvPr/>
        </p:nvSpPr>
        <p:spPr>
          <a:xfrm>
            <a:off x="1957768" y="120924"/>
            <a:ext cx="6992829" cy="303160"/>
          </a:xfrm>
          <a:prstGeom prst="rect">
            <a:avLst/>
          </a:prstGeom>
        </p:spPr>
        <p:txBody>
          <a:bodyPr vert="horz" wrap="none" lIns="0" tIns="0" rIns="0" bIns="0" rtlCol="0">
            <a:spAutoFit/>
          </a:bodyPr>
          <a:lstStyle/>
          <a:p>
            <a:pPr marL="0">
              <a:lnSpc>
                <a:spcPct val="100000"/>
              </a:lnSpc>
            </a:pPr>
            <a:r>
              <a:rPr sz="1970" spc="10" dirty="0">
                <a:solidFill>
                  <a:srgbClr val="203864"/>
                </a:solidFill>
                <a:latin typeface="Arial Black"/>
                <a:cs typeface="Arial Black"/>
              </a:rPr>
              <a:t>Динамика инфекционного процесса при гриппе</a:t>
            </a:r>
            <a:endParaRPr sz="1900">
              <a:latin typeface="Arial Black"/>
              <a:cs typeface="Arial Black"/>
            </a:endParaRPr>
          </a:p>
        </p:txBody>
      </p:sp>
      <p:sp>
        <p:nvSpPr>
          <p:cNvPr id="4" name="text 1"/>
          <p:cNvSpPr txBox="1"/>
          <p:nvPr/>
        </p:nvSpPr>
        <p:spPr>
          <a:xfrm>
            <a:off x="2023110" y="5275173"/>
            <a:ext cx="3253204" cy="210827"/>
          </a:xfrm>
          <a:prstGeom prst="rect">
            <a:avLst/>
          </a:prstGeom>
        </p:spPr>
        <p:txBody>
          <a:bodyPr vert="horz" wrap="none" lIns="0" tIns="0" rIns="0" bIns="0" rtlCol="0">
            <a:spAutoFit/>
          </a:bodyPr>
          <a:lstStyle/>
          <a:p>
            <a:pPr marL="0">
              <a:lnSpc>
                <a:spcPct val="100000"/>
              </a:lnSpc>
            </a:pPr>
            <a:r>
              <a:rPr sz="1370" spc="10" dirty="0">
                <a:latin typeface="Arial Black"/>
                <a:cs typeface="Arial Black"/>
              </a:rPr>
              <a:t>Противовирусные      препараты</a:t>
            </a:r>
            <a:endParaRPr sz="1300" dirty="0">
              <a:latin typeface="Arial Black"/>
              <a:cs typeface="Arial Black"/>
            </a:endParaRPr>
          </a:p>
        </p:txBody>
      </p:sp>
      <p:sp>
        <p:nvSpPr>
          <p:cNvPr id="5" name="text 1"/>
          <p:cNvSpPr txBox="1"/>
          <p:nvPr/>
        </p:nvSpPr>
        <p:spPr>
          <a:xfrm>
            <a:off x="7380312" y="5589240"/>
            <a:ext cx="1422538" cy="421654"/>
          </a:xfrm>
          <a:prstGeom prst="rect">
            <a:avLst/>
          </a:prstGeom>
        </p:spPr>
        <p:txBody>
          <a:bodyPr vert="horz" wrap="none" lIns="0" tIns="0" rIns="0" bIns="0" rtlCol="0">
            <a:spAutoFit/>
          </a:bodyPr>
          <a:lstStyle/>
          <a:p>
            <a:pPr marL="0">
              <a:lnSpc>
                <a:spcPct val="100000"/>
              </a:lnSpc>
            </a:pPr>
            <a:endParaRPr lang="ru-RU" sz="1370" spc="10" dirty="0">
              <a:latin typeface="Arial Black"/>
              <a:cs typeface="Arial Black"/>
            </a:endParaRPr>
          </a:p>
          <a:p>
            <a:pPr marL="0">
              <a:lnSpc>
                <a:spcPct val="100000"/>
              </a:lnSpc>
            </a:pPr>
            <a:r>
              <a:rPr lang="ru-RU" sz="1370" spc="10" dirty="0">
                <a:latin typeface="Arial Black"/>
                <a:cs typeface="Arial Black"/>
              </a:rPr>
              <a:t>Интерфероны</a:t>
            </a:r>
            <a:endParaRPr sz="1300" dirty="0">
              <a:latin typeface="Arial Black"/>
              <a:cs typeface="Arial Black"/>
            </a:endParaRPr>
          </a:p>
        </p:txBody>
      </p:sp>
      <p:sp>
        <p:nvSpPr>
          <p:cNvPr id="7" name="text 1"/>
          <p:cNvSpPr txBox="1"/>
          <p:nvPr/>
        </p:nvSpPr>
        <p:spPr>
          <a:xfrm>
            <a:off x="4860032" y="5903366"/>
            <a:ext cx="2529159" cy="210827"/>
          </a:xfrm>
          <a:prstGeom prst="rect">
            <a:avLst/>
          </a:prstGeom>
        </p:spPr>
        <p:txBody>
          <a:bodyPr vert="horz" wrap="square" lIns="0" tIns="0" rIns="0" bIns="0" rtlCol="0">
            <a:spAutoFit/>
          </a:bodyPr>
          <a:lstStyle/>
          <a:p>
            <a:pPr marL="0">
              <a:lnSpc>
                <a:spcPct val="100000"/>
              </a:lnSpc>
            </a:pPr>
            <a:r>
              <a:rPr sz="1370" spc="10" dirty="0">
                <a:latin typeface="Arial Black"/>
                <a:cs typeface="Arial Black"/>
              </a:rPr>
              <a:t>Антибактериальные</a:t>
            </a:r>
            <a:endParaRPr sz="1300" dirty="0">
              <a:latin typeface="Arial Black"/>
              <a:cs typeface="Arial Black"/>
            </a:endParaRPr>
          </a:p>
        </p:txBody>
      </p:sp>
      <p:sp>
        <p:nvSpPr>
          <p:cNvPr id="110" name="object 110"/>
          <p:cNvSpPr/>
          <p:nvPr/>
        </p:nvSpPr>
        <p:spPr>
          <a:xfrm>
            <a:off x="2208276" y="4940808"/>
            <a:ext cx="144018" cy="313944"/>
          </a:xfrm>
          <a:custGeom>
            <a:avLst/>
            <a:gdLst/>
            <a:ahLst/>
            <a:cxnLst/>
            <a:rect l="l" t="t" r="r" b="b"/>
            <a:pathLst>
              <a:path w="192024" h="313944">
                <a:moveTo>
                  <a:pt x="0" y="217932"/>
                </a:moveTo>
                <a:lnTo>
                  <a:pt x="48006" y="217932"/>
                </a:lnTo>
                <a:lnTo>
                  <a:pt x="48006" y="0"/>
                </a:lnTo>
                <a:lnTo>
                  <a:pt x="144018" y="0"/>
                </a:lnTo>
                <a:lnTo>
                  <a:pt x="144018" y="217932"/>
                </a:lnTo>
                <a:lnTo>
                  <a:pt x="192024" y="217932"/>
                </a:lnTo>
                <a:lnTo>
                  <a:pt x="96012" y="313944"/>
                </a:lnTo>
                <a:close/>
              </a:path>
            </a:pathLst>
          </a:custGeom>
          <a:solidFill>
            <a:srgbClr val="2F5597"/>
          </a:solidFill>
        </p:spPr>
        <p:txBody>
          <a:bodyPr wrap="square" lIns="0" tIns="0" rIns="0" bIns="0" rtlCol="0">
            <a:noAutofit/>
          </a:bodyPr>
          <a:lstStyle/>
          <a:p>
            <a:endParaRPr/>
          </a:p>
        </p:txBody>
      </p:sp>
      <p:sp>
        <p:nvSpPr>
          <p:cNvPr id="111" name="object 111"/>
          <p:cNvSpPr/>
          <p:nvPr/>
        </p:nvSpPr>
        <p:spPr>
          <a:xfrm>
            <a:off x="2203704" y="4934712"/>
            <a:ext cx="153162" cy="326136"/>
          </a:xfrm>
          <a:custGeom>
            <a:avLst/>
            <a:gdLst/>
            <a:ahLst/>
            <a:cxnLst/>
            <a:rect l="l" t="t" r="r" b="b"/>
            <a:pathLst>
              <a:path w="204216" h="326136">
                <a:moveTo>
                  <a:pt x="6096" y="224028"/>
                </a:moveTo>
                <a:lnTo>
                  <a:pt x="54102" y="224028"/>
                </a:lnTo>
                <a:lnTo>
                  <a:pt x="54102" y="6096"/>
                </a:lnTo>
                <a:lnTo>
                  <a:pt x="150114" y="6096"/>
                </a:lnTo>
                <a:lnTo>
                  <a:pt x="150114" y="224028"/>
                </a:lnTo>
                <a:lnTo>
                  <a:pt x="198120" y="224028"/>
                </a:lnTo>
                <a:lnTo>
                  <a:pt x="102108" y="320040"/>
                </a:lnTo>
                <a:close/>
              </a:path>
            </a:pathLst>
          </a:custGeom>
          <a:ln w="12192">
            <a:solidFill>
              <a:srgbClr val="448496"/>
            </a:solidFill>
          </a:ln>
        </p:spPr>
        <p:txBody>
          <a:bodyPr wrap="square" lIns="0" tIns="0" rIns="0" bIns="0" rtlCol="0">
            <a:noAutofit/>
          </a:bodyPr>
          <a:lstStyle/>
          <a:p>
            <a:endParaRPr/>
          </a:p>
        </p:txBody>
      </p:sp>
      <p:sp>
        <p:nvSpPr>
          <p:cNvPr id="112" name="object 112"/>
          <p:cNvSpPr/>
          <p:nvPr/>
        </p:nvSpPr>
        <p:spPr>
          <a:xfrm>
            <a:off x="5813298" y="4940808"/>
            <a:ext cx="162306" cy="941832"/>
          </a:xfrm>
          <a:custGeom>
            <a:avLst/>
            <a:gdLst/>
            <a:ahLst/>
            <a:cxnLst/>
            <a:rect l="l" t="t" r="r" b="b"/>
            <a:pathLst>
              <a:path w="216408" h="941832">
                <a:moveTo>
                  <a:pt x="0" y="833628"/>
                </a:moveTo>
                <a:lnTo>
                  <a:pt x="54102" y="833628"/>
                </a:lnTo>
                <a:lnTo>
                  <a:pt x="54102" y="0"/>
                </a:lnTo>
                <a:lnTo>
                  <a:pt x="162305" y="0"/>
                </a:lnTo>
                <a:lnTo>
                  <a:pt x="162305" y="833628"/>
                </a:lnTo>
                <a:lnTo>
                  <a:pt x="216408" y="833628"/>
                </a:lnTo>
                <a:lnTo>
                  <a:pt x="108204" y="941832"/>
                </a:lnTo>
                <a:close/>
              </a:path>
            </a:pathLst>
          </a:custGeom>
          <a:solidFill>
            <a:srgbClr val="2F5597"/>
          </a:solidFill>
        </p:spPr>
        <p:txBody>
          <a:bodyPr wrap="square" lIns="0" tIns="0" rIns="0" bIns="0" rtlCol="0">
            <a:noAutofit/>
          </a:bodyPr>
          <a:lstStyle/>
          <a:p>
            <a:endParaRPr/>
          </a:p>
        </p:txBody>
      </p:sp>
      <p:sp>
        <p:nvSpPr>
          <p:cNvPr id="113" name="object 113"/>
          <p:cNvSpPr/>
          <p:nvPr/>
        </p:nvSpPr>
        <p:spPr>
          <a:xfrm>
            <a:off x="5808727" y="4934712"/>
            <a:ext cx="171449" cy="954024"/>
          </a:xfrm>
          <a:custGeom>
            <a:avLst/>
            <a:gdLst/>
            <a:ahLst/>
            <a:cxnLst/>
            <a:rect l="l" t="t" r="r" b="b"/>
            <a:pathLst>
              <a:path w="228599" h="954024">
                <a:moveTo>
                  <a:pt x="6096" y="839724"/>
                </a:moveTo>
                <a:lnTo>
                  <a:pt x="60198" y="839724"/>
                </a:lnTo>
                <a:lnTo>
                  <a:pt x="60198" y="6096"/>
                </a:lnTo>
                <a:lnTo>
                  <a:pt x="168401" y="6096"/>
                </a:lnTo>
                <a:lnTo>
                  <a:pt x="168401" y="839724"/>
                </a:lnTo>
                <a:lnTo>
                  <a:pt x="222504" y="839724"/>
                </a:lnTo>
                <a:lnTo>
                  <a:pt x="114300" y="947928"/>
                </a:lnTo>
                <a:close/>
              </a:path>
            </a:pathLst>
          </a:custGeom>
          <a:ln w="12192">
            <a:solidFill>
              <a:srgbClr val="448496"/>
            </a:solidFill>
          </a:ln>
        </p:spPr>
        <p:txBody>
          <a:bodyPr wrap="square" lIns="0" tIns="0" rIns="0" bIns="0" rtlCol="0">
            <a:noAutofit/>
          </a:bodyPr>
          <a:lstStyle/>
          <a:p>
            <a:endParaRPr/>
          </a:p>
        </p:txBody>
      </p:sp>
      <p:sp>
        <p:nvSpPr>
          <p:cNvPr id="114" name="object 114"/>
          <p:cNvSpPr/>
          <p:nvPr/>
        </p:nvSpPr>
        <p:spPr>
          <a:xfrm>
            <a:off x="3006090" y="1054608"/>
            <a:ext cx="201168" cy="417576"/>
          </a:xfrm>
          <a:custGeom>
            <a:avLst/>
            <a:gdLst/>
            <a:ahLst/>
            <a:cxnLst/>
            <a:rect l="l" t="t" r="r" b="b"/>
            <a:pathLst>
              <a:path w="268224" h="417576">
                <a:moveTo>
                  <a:pt x="0" y="134112"/>
                </a:moveTo>
                <a:lnTo>
                  <a:pt x="134112" y="0"/>
                </a:lnTo>
                <a:lnTo>
                  <a:pt x="268224" y="134112"/>
                </a:lnTo>
                <a:lnTo>
                  <a:pt x="201168" y="134112"/>
                </a:lnTo>
                <a:lnTo>
                  <a:pt x="201168" y="417576"/>
                </a:lnTo>
                <a:lnTo>
                  <a:pt x="67056" y="417576"/>
                </a:lnTo>
                <a:lnTo>
                  <a:pt x="67056" y="134112"/>
                </a:lnTo>
                <a:close/>
              </a:path>
            </a:pathLst>
          </a:custGeom>
          <a:solidFill>
            <a:srgbClr val="FF0000"/>
          </a:solidFill>
        </p:spPr>
        <p:txBody>
          <a:bodyPr wrap="square" lIns="0" tIns="0" rIns="0" bIns="0" rtlCol="0">
            <a:noAutofit/>
          </a:bodyPr>
          <a:lstStyle/>
          <a:p>
            <a:endParaRPr/>
          </a:p>
        </p:txBody>
      </p:sp>
      <p:sp>
        <p:nvSpPr>
          <p:cNvPr id="115" name="object 115"/>
          <p:cNvSpPr/>
          <p:nvPr/>
        </p:nvSpPr>
        <p:spPr>
          <a:xfrm>
            <a:off x="3001518" y="1048512"/>
            <a:ext cx="210312" cy="429768"/>
          </a:xfrm>
          <a:custGeom>
            <a:avLst/>
            <a:gdLst/>
            <a:ahLst/>
            <a:cxnLst/>
            <a:rect l="l" t="t" r="r" b="b"/>
            <a:pathLst>
              <a:path w="280416" h="429768">
                <a:moveTo>
                  <a:pt x="6096" y="140208"/>
                </a:moveTo>
                <a:lnTo>
                  <a:pt x="140208" y="6096"/>
                </a:lnTo>
                <a:lnTo>
                  <a:pt x="274320" y="140208"/>
                </a:lnTo>
                <a:lnTo>
                  <a:pt x="207264" y="140208"/>
                </a:lnTo>
                <a:lnTo>
                  <a:pt x="207264" y="423672"/>
                </a:lnTo>
                <a:lnTo>
                  <a:pt x="73152" y="423672"/>
                </a:lnTo>
                <a:lnTo>
                  <a:pt x="73152" y="140208"/>
                </a:lnTo>
                <a:close/>
              </a:path>
            </a:pathLst>
          </a:custGeom>
          <a:ln w="12192">
            <a:solidFill>
              <a:srgbClr val="FF0000"/>
            </a:solidFill>
          </a:ln>
        </p:spPr>
        <p:txBody>
          <a:bodyPr wrap="square" lIns="0" tIns="0" rIns="0" bIns="0" rtlCol="0">
            <a:noAutofit/>
          </a:bodyPr>
          <a:lstStyle/>
          <a:p>
            <a:endParaRPr/>
          </a:p>
        </p:txBody>
      </p:sp>
      <p:sp>
        <p:nvSpPr>
          <p:cNvPr id="8" name="text 1"/>
          <p:cNvSpPr txBox="1"/>
          <p:nvPr/>
        </p:nvSpPr>
        <p:spPr>
          <a:xfrm>
            <a:off x="3283648" y="1066825"/>
            <a:ext cx="2513509" cy="232371"/>
          </a:xfrm>
          <a:prstGeom prst="rect">
            <a:avLst/>
          </a:prstGeom>
        </p:spPr>
        <p:txBody>
          <a:bodyPr vert="horz" wrap="none" lIns="0" tIns="0" rIns="0" bIns="0" rtlCol="0">
            <a:spAutoFit/>
          </a:bodyPr>
          <a:lstStyle/>
          <a:p>
            <a:pPr marL="0">
              <a:lnSpc>
                <a:spcPct val="100000"/>
              </a:lnSpc>
            </a:pPr>
            <a:r>
              <a:rPr sz="1510" spc="10" dirty="0">
                <a:latin typeface="Arial Black"/>
                <a:cs typeface="Arial Black"/>
              </a:rPr>
              <a:t>IL-6, TNF, IL-1, IFN α,β,</a:t>
            </a:r>
            <a:r>
              <a:rPr sz="1510" spc="10" dirty="0">
                <a:latin typeface="Arial"/>
                <a:cs typeface="Arial"/>
              </a:rPr>
              <a:t></a:t>
            </a:r>
            <a:endParaRPr sz="1500">
              <a:latin typeface="Arial"/>
              <a:cs typeface="Arial"/>
            </a:endParaRPr>
          </a:p>
        </p:txBody>
      </p:sp>
      <p:sp>
        <p:nvSpPr>
          <p:cNvPr id="116" name="object 116"/>
          <p:cNvSpPr/>
          <p:nvPr/>
        </p:nvSpPr>
        <p:spPr>
          <a:xfrm>
            <a:off x="2699792" y="2392680"/>
            <a:ext cx="4104456" cy="2807208"/>
          </a:xfrm>
          <a:custGeom>
            <a:avLst/>
            <a:gdLst/>
            <a:ahLst/>
            <a:cxnLst/>
            <a:rect l="l" t="t" r="r" b="b"/>
            <a:pathLst>
              <a:path w="6178296" h="2807208">
                <a:moveTo>
                  <a:pt x="28956" y="1403604"/>
                </a:moveTo>
                <a:cubicBezTo>
                  <a:pt x="28956" y="644398"/>
                  <a:pt x="1399032" y="28956"/>
                  <a:pt x="3089148" y="28956"/>
                </a:cubicBezTo>
                <a:cubicBezTo>
                  <a:pt x="4779264" y="28956"/>
                  <a:pt x="6149340" y="644398"/>
                  <a:pt x="6149340" y="1403604"/>
                </a:cubicBezTo>
                <a:cubicBezTo>
                  <a:pt x="6149340" y="2162810"/>
                  <a:pt x="4779264" y="2778252"/>
                  <a:pt x="3089148" y="2778252"/>
                </a:cubicBezTo>
                <a:cubicBezTo>
                  <a:pt x="1399032" y="2778252"/>
                  <a:pt x="28956" y="2162810"/>
                  <a:pt x="28956" y="1403604"/>
                </a:cubicBezTo>
                <a:close/>
              </a:path>
            </a:pathLst>
          </a:custGeom>
          <a:ln w="57912">
            <a:solidFill>
              <a:srgbClr val="C00000"/>
            </a:solidFill>
          </a:ln>
        </p:spPr>
        <p:txBody>
          <a:bodyPr wrap="square" lIns="0" tIns="0" rIns="0" bIns="0" rtlCol="0">
            <a:noAutofit/>
          </a:bodyPr>
          <a:lstStyle/>
          <a:p>
            <a:endParaRPr/>
          </a:p>
        </p:txBody>
      </p:sp>
      <p:sp>
        <p:nvSpPr>
          <p:cNvPr id="9" name="text 1"/>
          <p:cNvSpPr txBox="1"/>
          <p:nvPr/>
        </p:nvSpPr>
        <p:spPr>
          <a:xfrm>
            <a:off x="4319587" y="2447183"/>
            <a:ext cx="1616923" cy="307777"/>
          </a:xfrm>
          <a:prstGeom prst="rect">
            <a:avLst/>
          </a:prstGeom>
        </p:spPr>
        <p:txBody>
          <a:bodyPr vert="horz" wrap="none" lIns="0" tIns="0" rIns="0" bIns="0" rtlCol="0">
            <a:spAutoFit/>
          </a:bodyPr>
          <a:lstStyle/>
          <a:p>
            <a:pPr marL="0">
              <a:lnSpc>
                <a:spcPct val="100000"/>
              </a:lnSpc>
            </a:pPr>
            <a:r>
              <a:rPr sz="2000" spc="10" dirty="0">
                <a:solidFill>
                  <a:srgbClr val="D00000"/>
                </a:solidFill>
                <a:latin typeface="Arial Black"/>
                <a:cs typeface="Arial Black"/>
              </a:rPr>
              <a:t>Эти стадии</a:t>
            </a:r>
            <a:endParaRPr sz="2000">
              <a:latin typeface="Arial Black"/>
              <a:cs typeface="Arial Black"/>
            </a:endParaRPr>
          </a:p>
        </p:txBody>
      </p:sp>
      <p:sp>
        <p:nvSpPr>
          <p:cNvPr id="117" name="object 117"/>
          <p:cNvSpPr/>
          <p:nvPr/>
        </p:nvSpPr>
        <p:spPr>
          <a:xfrm>
            <a:off x="4318635" y="2755138"/>
            <a:ext cx="1188720" cy="15240"/>
          </a:xfrm>
          <a:custGeom>
            <a:avLst/>
            <a:gdLst/>
            <a:ahLst/>
            <a:cxnLst/>
            <a:rect l="l" t="t" r="r" b="b"/>
            <a:pathLst>
              <a:path w="1584960" h="15240">
                <a:moveTo>
                  <a:pt x="0" y="0"/>
                </a:moveTo>
                <a:lnTo>
                  <a:pt x="792480" y="0"/>
                </a:lnTo>
                <a:lnTo>
                  <a:pt x="1584960" y="0"/>
                </a:lnTo>
                <a:lnTo>
                  <a:pt x="1584960" y="15240"/>
                </a:lnTo>
                <a:lnTo>
                  <a:pt x="792480" y="15240"/>
                </a:lnTo>
                <a:lnTo>
                  <a:pt x="0" y="15240"/>
                </a:lnTo>
                <a:close/>
              </a:path>
            </a:pathLst>
          </a:custGeom>
          <a:solidFill>
            <a:srgbClr val="D00000"/>
          </a:solidFill>
        </p:spPr>
        <p:txBody>
          <a:bodyPr wrap="square" lIns="0" tIns="0" rIns="0" bIns="0" rtlCol="0">
            <a:noAutofit/>
          </a:bodyPr>
          <a:lstStyle/>
          <a:p>
            <a:endParaRPr/>
          </a:p>
        </p:txBody>
      </p:sp>
      <p:sp>
        <p:nvSpPr>
          <p:cNvPr id="10" name="text 1"/>
          <p:cNvSpPr txBox="1"/>
          <p:nvPr/>
        </p:nvSpPr>
        <p:spPr>
          <a:xfrm>
            <a:off x="3131840" y="2852936"/>
            <a:ext cx="3660640" cy="307777"/>
          </a:xfrm>
          <a:prstGeom prst="rect">
            <a:avLst/>
          </a:prstGeom>
        </p:spPr>
        <p:txBody>
          <a:bodyPr vert="horz" wrap="none" lIns="0" tIns="0" rIns="0" bIns="0" rtlCol="0">
            <a:spAutoFit/>
          </a:bodyPr>
          <a:lstStyle/>
          <a:p>
            <a:pPr marL="0">
              <a:lnSpc>
                <a:spcPct val="100000"/>
              </a:lnSpc>
            </a:pPr>
            <a:r>
              <a:rPr sz="2000" spc="10" dirty="0">
                <a:solidFill>
                  <a:srgbClr val="D00000"/>
                </a:solidFill>
                <a:latin typeface="Arial Black"/>
                <a:cs typeface="Arial Black"/>
              </a:rPr>
              <a:t>интерфероны не лечат!!!</a:t>
            </a:r>
            <a:endParaRPr sz="2000" dirty="0">
              <a:latin typeface="Arial Black"/>
              <a:cs typeface="Arial Black"/>
            </a:endParaRPr>
          </a:p>
        </p:txBody>
      </p:sp>
      <p:sp>
        <p:nvSpPr>
          <p:cNvPr id="118" name="object 118"/>
          <p:cNvSpPr/>
          <p:nvPr/>
        </p:nvSpPr>
        <p:spPr>
          <a:xfrm>
            <a:off x="3566541" y="3059938"/>
            <a:ext cx="2695194" cy="15240"/>
          </a:xfrm>
          <a:custGeom>
            <a:avLst/>
            <a:gdLst/>
            <a:ahLst/>
            <a:cxnLst/>
            <a:rect l="l" t="t" r="r" b="b"/>
            <a:pathLst>
              <a:path w="3593592" h="15240">
                <a:moveTo>
                  <a:pt x="0" y="0"/>
                </a:moveTo>
                <a:lnTo>
                  <a:pt x="898398" y="0"/>
                </a:lnTo>
                <a:lnTo>
                  <a:pt x="1796796" y="0"/>
                </a:lnTo>
                <a:lnTo>
                  <a:pt x="2695193" y="0"/>
                </a:lnTo>
                <a:lnTo>
                  <a:pt x="3593592" y="0"/>
                </a:lnTo>
                <a:lnTo>
                  <a:pt x="3593592" y="15240"/>
                </a:lnTo>
                <a:lnTo>
                  <a:pt x="2695193" y="15240"/>
                </a:lnTo>
                <a:lnTo>
                  <a:pt x="1796796" y="15240"/>
                </a:lnTo>
                <a:lnTo>
                  <a:pt x="898398" y="15240"/>
                </a:lnTo>
                <a:lnTo>
                  <a:pt x="0" y="15240"/>
                </a:lnTo>
                <a:close/>
              </a:path>
            </a:pathLst>
          </a:custGeom>
          <a:solidFill>
            <a:srgbClr val="D00000"/>
          </a:solidFill>
        </p:spPr>
        <p:txBody>
          <a:bodyPr wrap="square" lIns="0" tIns="0" rIns="0" bIns="0" rtlCol="0">
            <a:noAutofit/>
          </a:bodyPr>
          <a:lstStyle/>
          <a:p>
            <a:endParaRPr/>
          </a:p>
        </p:txBody>
      </p:sp>
      <p:sp>
        <p:nvSpPr>
          <p:cNvPr id="119" name="object 119"/>
          <p:cNvSpPr/>
          <p:nvPr/>
        </p:nvSpPr>
        <p:spPr>
          <a:xfrm>
            <a:off x="1511046" y="5184648"/>
            <a:ext cx="3936492" cy="408432"/>
          </a:xfrm>
          <a:custGeom>
            <a:avLst/>
            <a:gdLst/>
            <a:ahLst/>
            <a:cxnLst/>
            <a:rect l="l" t="t" r="r" b="b"/>
            <a:pathLst>
              <a:path w="5248656" h="408432">
                <a:moveTo>
                  <a:pt x="13716" y="204216"/>
                </a:moveTo>
                <a:cubicBezTo>
                  <a:pt x="13716" y="99060"/>
                  <a:pt x="1182497" y="13716"/>
                  <a:pt x="2624328" y="13716"/>
                </a:cubicBezTo>
                <a:cubicBezTo>
                  <a:pt x="4066159" y="13716"/>
                  <a:pt x="5234940" y="99060"/>
                  <a:pt x="5234940" y="204216"/>
                </a:cubicBezTo>
                <a:cubicBezTo>
                  <a:pt x="5234940" y="309372"/>
                  <a:pt x="4066159" y="394716"/>
                  <a:pt x="2624328" y="394716"/>
                </a:cubicBezTo>
                <a:cubicBezTo>
                  <a:pt x="1182497" y="394716"/>
                  <a:pt x="13716" y="309372"/>
                  <a:pt x="13716" y="204216"/>
                </a:cubicBezTo>
                <a:close/>
              </a:path>
            </a:pathLst>
          </a:custGeom>
          <a:ln w="27432">
            <a:solidFill>
              <a:srgbClr val="203864"/>
            </a:solidFill>
          </a:ln>
        </p:spPr>
        <p:txBody>
          <a:bodyPr wrap="square" lIns="0" tIns="0" rIns="0" bIns="0" rtlCol="0">
            <a:noAutofit/>
          </a:bodyPr>
          <a:lstStyle/>
          <a:p>
            <a:endParaRPr/>
          </a:p>
        </p:txBody>
      </p:sp>
      <p:sp>
        <p:nvSpPr>
          <p:cNvPr id="120" name="object 120"/>
          <p:cNvSpPr/>
          <p:nvPr/>
        </p:nvSpPr>
        <p:spPr>
          <a:xfrm>
            <a:off x="899592" y="5661248"/>
            <a:ext cx="2376264" cy="952456"/>
          </a:xfrm>
          <a:custGeom>
            <a:avLst/>
            <a:gdLst/>
            <a:ahLst/>
            <a:cxnLst/>
            <a:rect l="l" t="t" r="r" b="b"/>
            <a:pathLst>
              <a:path w="1865375" h="408432">
                <a:moveTo>
                  <a:pt x="13716" y="204216"/>
                </a:moveTo>
                <a:cubicBezTo>
                  <a:pt x="13716" y="99009"/>
                  <a:pt x="425196" y="13716"/>
                  <a:pt x="932688" y="13716"/>
                </a:cubicBezTo>
                <a:cubicBezTo>
                  <a:pt x="1440180" y="13716"/>
                  <a:pt x="1851660" y="99009"/>
                  <a:pt x="1851660" y="204216"/>
                </a:cubicBezTo>
                <a:cubicBezTo>
                  <a:pt x="1851660" y="309423"/>
                  <a:pt x="1440180" y="394716"/>
                  <a:pt x="932688" y="394716"/>
                </a:cubicBezTo>
                <a:cubicBezTo>
                  <a:pt x="425196" y="394716"/>
                  <a:pt x="13716" y="309423"/>
                  <a:pt x="13716" y="204216"/>
                </a:cubicBezTo>
                <a:close/>
              </a:path>
            </a:pathLst>
          </a:custGeom>
          <a:ln w="27432">
            <a:solidFill>
              <a:srgbClr val="203864"/>
            </a:solidFill>
          </a:ln>
        </p:spPr>
        <p:txBody>
          <a:bodyPr wrap="square" lIns="0" tIns="0" rIns="0" bIns="0" rtlCol="0">
            <a:noAutofit/>
          </a:bodyPr>
          <a:lstStyle/>
          <a:p>
            <a:endParaRPr/>
          </a:p>
        </p:txBody>
      </p:sp>
      <p:sp>
        <p:nvSpPr>
          <p:cNvPr id="121" name="object 121"/>
          <p:cNvSpPr/>
          <p:nvPr/>
        </p:nvSpPr>
        <p:spPr>
          <a:xfrm>
            <a:off x="2736342" y="5574792"/>
            <a:ext cx="2560320" cy="600456"/>
          </a:xfrm>
          <a:custGeom>
            <a:avLst/>
            <a:gdLst/>
            <a:ahLst/>
            <a:cxnLst/>
            <a:rect l="l" t="t" r="r" b="b"/>
            <a:pathLst>
              <a:path w="3413760" h="600456">
                <a:moveTo>
                  <a:pt x="13715" y="300228"/>
                </a:moveTo>
                <a:cubicBezTo>
                  <a:pt x="13715" y="141986"/>
                  <a:pt x="771779" y="13716"/>
                  <a:pt x="1706880" y="13716"/>
                </a:cubicBezTo>
                <a:cubicBezTo>
                  <a:pt x="2641981" y="13716"/>
                  <a:pt x="3400044" y="141986"/>
                  <a:pt x="3400044" y="300228"/>
                </a:cubicBezTo>
                <a:cubicBezTo>
                  <a:pt x="3400044" y="458470"/>
                  <a:pt x="2641981" y="586740"/>
                  <a:pt x="1706880" y="586740"/>
                </a:cubicBezTo>
                <a:cubicBezTo>
                  <a:pt x="771779" y="586740"/>
                  <a:pt x="13715" y="458470"/>
                  <a:pt x="13715" y="300228"/>
                </a:cubicBezTo>
                <a:close/>
              </a:path>
            </a:pathLst>
          </a:custGeom>
          <a:ln w="27432">
            <a:solidFill>
              <a:srgbClr val="203864"/>
            </a:solidFill>
          </a:ln>
        </p:spPr>
        <p:txBody>
          <a:bodyPr wrap="square" lIns="0" tIns="0" rIns="0" bIns="0" rtlCol="0">
            <a:noAutofit/>
          </a:bodyPr>
          <a:lstStyle/>
          <a:p>
            <a:endParaRPr/>
          </a:p>
        </p:txBody>
      </p:sp>
      <p:sp>
        <p:nvSpPr>
          <p:cNvPr id="122" name="object 122"/>
          <p:cNvSpPr/>
          <p:nvPr/>
        </p:nvSpPr>
        <p:spPr>
          <a:xfrm>
            <a:off x="4788024" y="5877272"/>
            <a:ext cx="2592287" cy="427824"/>
          </a:xfrm>
          <a:custGeom>
            <a:avLst/>
            <a:gdLst/>
            <a:ahLst/>
            <a:cxnLst/>
            <a:rect l="l" t="t" r="r" b="b"/>
            <a:pathLst>
              <a:path w="2331720" h="408432">
                <a:moveTo>
                  <a:pt x="13717" y="204216"/>
                </a:moveTo>
                <a:cubicBezTo>
                  <a:pt x="13717" y="99009"/>
                  <a:pt x="529591" y="13716"/>
                  <a:pt x="1165861" y="13716"/>
                </a:cubicBezTo>
                <a:cubicBezTo>
                  <a:pt x="1802131" y="13716"/>
                  <a:pt x="2318005" y="99009"/>
                  <a:pt x="2318005" y="204216"/>
                </a:cubicBezTo>
                <a:cubicBezTo>
                  <a:pt x="2318005" y="309423"/>
                  <a:pt x="1802131" y="394716"/>
                  <a:pt x="1165861" y="394716"/>
                </a:cubicBezTo>
                <a:cubicBezTo>
                  <a:pt x="529591" y="394716"/>
                  <a:pt x="13717" y="309423"/>
                  <a:pt x="13717" y="204216"/>
                </a:cubicBezTo>
                <a:close/>
              </a:path>
            </a:pathLst>
          </a:custGeom>
          <a:ln w="27432">
            <a:solidFill>
              <a:srgbClr val="203864"/>
            </a:solidFill>
          </a:ln>
        </p:spPr>
        <p:txBody>
          <a:bodyPr wrap="square" lIns="0" tIns="0" rIns="0" bIns="0" rtlCol="0">
            <a:noAutofit/>
          </a:bodyPr>
          <a:lstStyle/>
          <a:p>
            <a:endParaRPr/>
          </a:p>
        </p:txBody>
      </p:sp>
      <p:sp>
        <p:nvSpPr>
          <p:cNvPr id="124" name="object 124"/>
          <p:cNvSpPr/>
          <p:nvPr/>
        </p:nvSpPr>
        <p:spPr>
          <a:xfrm>
            <a:off x="3925062" y="4940808"/>
            <a:ext cx="171450" cy="280416"/>
          </a:xfrm>
          <a:custGeom>
            <a:avLst/>
            <a:gdLst/>
            <a:ahLst/>
            <a:cxnLst/>
            <a:rect l="l" t="t" r="r" b="b"/>
            <a:pathLst>
              <a:path w="228600" h="280416">
                <a:moveTo>
                  <a:pt x="0" y="166116"/>
                </a:moveTo>
                <a:lnTo>
                  <a:pt x="57150" y="166116"/>
                </a:lnTo>
                <a:lnTo>
                  <a:pt x="57150" y="0"/>
                </a:lnTo>
                <a:lnTo>
                  <a:pt x="171450" y="0"/>
                </a:lnTo>
                <a:lnTo>
                  <a:pt x="171450" y="166116"/>
                </a:lnTo>
                <a:lnTo>
                  <a:pt x="228600" y="166116"/>
                </a:lnTo>
                <a:lnTo>
                  <a:pt x="114300" y="280416"/>
                </a:lnTo>
                <a:close/>
              </a:path>
            </a:pathLst>
          </a:custGeom>
          <a:solidFill>
            <a:srgbClr val="2F5597"/>
          </a:solidFill>
        </p:spPr>
        <p:txBody>
          <a:bodyPr wrap="square" lIns="0" tIns="0" rIns="0" bIns="0" rtlCol="0">
            <a:noAutofit/>
          </a:bodyPr>
          <a:lstStyle/>
          <a:p>
            <a:endParaRPr/>
          </a:p>
        </p:txBody>
      </p:sp>
      <p:sp>
        <p:nvSpPr>
          <p:cNvPr id="125" name="object 125"/>
          <p:cNvSpPr/>
          <p:nvPr/>
        </p:nvSpPr>
        <p:spPr>
          <a:xfrm>
            <a:off x="3920489" y="4934712"/>
            <a:ext cx="180594" cy="292608"/>
          </a:xfrm>
          <a:custGeom>
            <a:avLst/>
            <a:gdLst/>
            <a:ahLst/>
            <a:cxnLst/>
            <a:rect l="l" t="t" r="r" b="b"/>
            <a:pathLst>
              <a:path w="240792" h="292608">
                <a:moveTo>
                  <a:pt x="6097" y="172212"/>
                </a:moveTo>
                <a:lnTo>
                  <a:pt x="63247" y="172212"/>
                </a:lnTo>
                <a:lnTo>
                  <a:pt x="63247" y="6096"/>
                </a:lnTo>
                <a:lnTo>
                  <a:pt x="177547" y="6096"/>
                </a:lnTo>
                <a:lnTo>
                  <a:pt x="177547" y="172212"/>
                </a:lnTo>
                <a:lnTo>
                  <a:pt x="234697" y="172212"/>
                </a:lnTo>
                <a:lnTo>
                  <a:pt x="120397" y="286512"/>
                </a:lnTo>
                <a:close/>
              </a:path>
            </a:pathLst>
          </a:custGeom>
          <a:ln w="12192">
            <a:solidFill>
              <a:srgbClr val="448496"/>
            </a:solidFill>
          </a:ln>
        </p:spPr>
        <p:txBody>
          <a:bodyPr wrap="square" lIns="0" tIns="0" rIns="0" bIns="0" rtlCol="0">
            <a:noAutofit/>
          </a:bodyPr>
          <a:lstStyle/>
          <a:p>
            <a:endParaRPr/>
          </a:p>
        </p:txBody>
      </p:sp>
      <p:sp>
        <p:nvSpPr>
          <p:cNvPr id="126" name="object 126"/>
          <p:cNvSpPr/>
          <p:nvPr/>
        </p:nvSpPr>
        <p:spPr>
          <a:xfrm>
            <a:off x="4455414" y="4940808"/>
            <a:ext cx="162306" cy="1261872"/>
          </a:xfrm>
          <a:custGeom>
            <a:avLst/>
            <a:gdLst/>
            <a:ahLst/>
            <a:cxnLst/>
            <a:rect l="l" t="t" r="r" b="b"/>
            <a:pathLst>
              <a:path w="216408" h="1261872">
                <a:moveTo>
                  <a:pt x="0" y="1153668"/>
                </a:moveTo>
                <a:lnTo>
                  <a:pt x="54102" y="1153668"/>
                </a:lnTo>
                <a:lnTo>
                  <a:pt x="54102" y="0"/>
                </a:lnTo>
                <a:lnTo>
                  <a:pt x="162306" y="0"/>
                </a:lnTo>
                <a:lnTo>
                  <a:pt x="162306" y="1153668"/>
                </a:lnTo>
                <a:lnTo>
                  <a:pt x="216408" y="1153668"/>
                </a:lnTo>
                <a:lnTo>
                  <a:pt x="108204" y="1261872"/>
                </a:lnTo>
                <a:close/>
              </a:path>
            </a:pathLst>
          </a:custGeom>
          <a:solidFill>
            <a:srgbClr val="2F5597"/>
          </a:solidFill>
        </p:spPr>
        <p:txBody>
          <a:bodyPr wrap="square" lIns="0" tIns="0" rIns="0" bIns="0" rtlCol="0">
            <a:noAutofit/>
          </a:bodyPr>
          <a:lstStyle/>
          <a:p>
            <a:endParaRPr/>
          </a:p>
        </p:txBody>
      </p:sp>
      <p:sp>
        <p:nvSpPr>
          <p:cNvPr id="127" name="object 127"/>
          <p:cNvSpPr/>
          <p:nvPr/>
        </p:nvSpPr>
        <p:spPr>
          <a:xfrm>
            <a:off x="4450842" y="4934712"/>
            <a:ext cx="171450" cy="1274064"/>
          </a:xfrm>
          <a:custGeom>
            <a:avLst/>
            <a:gdLst/>
            <a:ahLst/>
            <a:cxnLst/>
            <a:rect l="l" t="t" r="r" b="b"/>
            <a:pathLst>
              <a:path w="228600" h="1274064">
                <a:moveTo>
                  <a:pt x="6096" y="1159764"/>
                </a:moveTo>
                <a:lnTo>
                  <a:pt x="60198" y="1159764"/>
                </a:lnTo>
                <a:lnTo>
                  <a:pt x="60198" y="6096"/>
                </a:lnTo>
                <a:lnTo>
                  <a:pt x="168402" y="6096"/>
                </a:lnTo>
                <a:lnTo>
                  <a:pt x="168402" y="1159764"/>
                </a:lnTo>
                <a:lnTo>
                  <a:pt x="222504" y="1159764"/>
                </a:lnTo>
                <a:lnTo>
                  <a:pt x="114300" y="1267968"/>
                </a:lnTo>
                <a:close/>
              </a:path>
            </a:pathLst>
          </a:custGeom>
          <a:ln w="12192">
            <a:solidFill>
              <a:srgbClr val="448496"/>
            </a:solidFill>
          </a:ln>
        </p:spPr>
        <p:txBody>
          <a:bodyPr wrap="square" lIns="0" tIns="0" rIns="0" bIns="0" rtlCol="0">
            <a:noAutofit/>
          </a:bodyPr>
          <a:lstStyle/>
          <a:p>
            <a:endParaRPr/>
          </a:p>
        </p:txBody>
      </p:sp>
      <p:sp>
        <p:nvSpPr>
          <p:cNvPr id="128" name="object 128"/>
          <p:cNvSpPr/>
          <p:nvPr/>
        </p:nvSpPr>
        <p:spPr>
          <a:xfrm>
            <a:off x="1865376" y="4940808"/>
            <a:ext cx="144018" cy="716280"/>
          </a:xfrm>
          <a:custGeom>
            <a:avLst/>
            <a:gdLst/>
            <a:ahLst/>
            <a:cxnLst/>
            <a:rect l="l" t="t" r="r" b="b"/>
            <a:pathLst>
              <a:path w="192024" h="716280">
                <a:moveTo>
                  <a:pt x="0" y="620268"/>
                </a:moveTo>
                <a:lnTo>
                  <a:pt x="48006" y="620268"/>
                </a:lnTo>
                <a:lnTo>
                  <a:pt x="48006" y="0"/>
                </a:lnTo>
                <a:lnTo>
                  <a:pt x="144018" y="0"/>
                </a:lnTo>
                <a:lnTo>
                  <a:pt x="144018" y="620268"/>
                </a:lnTo>
                <a:lnTo>
                  <a:pt x="192024" y="620268"/>
                </a:lnTo>
                <a:lnTo>
                  <a:pt x="96012" y="716280"/>
                </a:lnTo>
                <a:close/>
              </a:path>
            </a:pathLst>
          </a:custGeom>
          <a:solidFill>
            <a:srgbClr val="2F5597"/>
          </a:solidFill>
        </p:spPr>
        <p:txBody>
          <a:bodyPr wrap="square" lIns="0" tIns="0" rIns="0" bIns="0" rtlCol="0">
            <a:noAutofit/>
          </a:bodyPr>
          <a:lstStyle/>
          <a:p>
            <a:endParaRPr/>
          </a:p>
        </p:txBody>
      </p:sp>
      <p:sp>
        <p:nvSpPr>
          <p:cNvPr id="129" name="object 129"/>
          <p:cNvSpPr/>
          <p:nvPr/>
        </p:nvSpPr>
        <p:spPr>
          <a:xfrm>
            <a:off x="1860804" y="4934712"/>
            <a:ext cx="153162" cy="728472"/>
          </a:xfrm>
          <a:custGeom>
            <a:avLst/>
            <a:gdLst/>
            <a:ahLst/>
            <a:cxnLst/>
            <a:rect l="l" t="t" r="r" b="b"/>
            <a:pathLst>
              <a:path w="204216" h="728472">
                <a:moveTo>
                  <a:pt x="6096" y="626364"/>
                </a:moveTo>
                <a:lnTo>
                  <a:pt x="54102" y="626364"/>
                </a:lnTo>
                <a:lnTo>
                  <a:pt x="54102" y="6096"/>
                </a:lnTo>
                <a:lnTo>
                  <a:pt x="150114" y="6096"/>
                </a:lnTo>
                <a:lnTo>
                  <a:pt x="150114" y="626364"/>
                </a:lnTo>
                <a:lnTo>
                  <a:pt x="198120" y="626364"/>
                </a:lnTo>
                <a:lnTo>
                  <a:pt x="102108" y="722376"/>
                </a:lnTo>
                <a:close/>
              </a:path>
            </a:pathLst>
          </a:custGeom>
          <a:ln w="12192">
            <a:solidFill>
              <a:srgbClr val="448496"/>
            </a:solidFill>
          </a:ln>
        </p:spPr>
        <p:txBody>
          <a:bodyPr wrap="square" lIns="0" tIns="0" rIns="0" bIns="0" rtlCol="0">
            <a:noAutofit/>
          </a:bodyPr>
          <a:lstStyle/>
          <a:p>
            <a:endParaRPr/>
          </a:p>
        </p:txBody>
      </p:sp>
      <p:sp>
        <p:nvSpPr>
          <p:cNvPr id="35" name="object 120"/>
          <p:cNvSpPr/>
          <p:nvPr/>
        </p:nvSpPr>
        <p:spPr>
          <a:xfrm>
            <a:off x="7127776" y="5733256"/>
            <a:ext cx="2016224" cy="432048"/>
          </a:xfrm>
          <a:custGeom>
            <a:avLst/>
            <a:gdLst/>
            <a:ahLst/>
            <a:cxnLst/>
            <a:rect l="l" t="t" r="r" b="b"/>
            <a:pathLst>
              <a:path w="1865375" h="408432">
                <a:moveTo>
                  <a:pt x="13716" y="204216"/>
                </a:moveTo>
                <a:cubicBezTo>
                  <a:pt x="13716" y="99009"/>
                  <a:pt x="425196" y="13716"/>
                  <a:pt x="932688" y="13716"/>
                </a:cubicBezTo>
                <a:cubicBezTo>
                  <a:pt x="1440180" y="13716"/>
                  <a:pt x="1851660" y="99009"/>
                  <a:pt x="1851660" y="204216"/>
                </a:cubicBezTo>
                <a:cubicBezTo>
                  <a:pt x="1851660" y="309423"/>
                  <a:pt x="1440180" y="394716"/>
                  <a:pt x="932688" y="394716"/>
                </a:cubicBezTo>
                <a:cubicBezTo>
                  <a:pt x="425196" y="394716"/>
                  <a:pt x="13716" y="309423"/>
                  <a:pt x="13716" y="204216"/>
                </a:cubicBezTo>
                <a:close/>
              </a:path>
            </a:pathLst>
          </a:custGeom>
          <a:ln w="27432">
            <a:solidFill>
              <a:srgbClr val="203864"/>
            </a:solidFill>
          </a:ln>
        </p:spPr>
        <p:txBody>
          <a:bodyPr wrap="square" lIns="0" tIns="0" rIns="0" bIns="0" rtlCol="0">
            <a:noAutofit/>
          </a:bodyPr>
          <a:lstStyle/>
          <a:p>
            <a:endParaRPr/>
          </a:p>
        </p:txBody>
      </p:sp>
      <p:sp>
        <p:nvSpPr>
          <p:cNvPr id="36" name="text 1"/>
          <p:cNvSpPr txBox="1"/>
          <p:nvPr/>
        </p:nvSpPr>
        <p:spPr>
          <a:xfrm>
            <a:off x="1331640" y="5733256"/>
            <a:ext cx="1539455" cy="832535"/>
          </a:xfrm>
          <a:prstGeom prst="rect">
            <a:avLst/>
          </a:prstGeom>
        </p:spPr>
        <p:txBody>
          <a:bodyPr vert="horz" wrap="none" lIns="0" tIns="0" rIns="0" bIns="0" rtlCol="0">
            <a:spAutoFit/>
          </a:bodyPr>
          <a:lstStyle/>
          <a:p>
            <a:pPr marL="0">
              <a:lnSpc>
                <a:spcPct val="100000"/>
              </a:lnSpc>
            </a:pPr>
            <a:r>
              <a:rPr lang="ru-RU" sz="1370" spc="10" dirty="0">
                <a:latin typeface="Arial Black"/>
                <a:cs typeface="Arial Black"/>
              </a:rPr>
              <a:t>Индукторы </a:t>
            </a:r>
          </a:p>
          <a:p>
            <a:pPr marL="0">
              <a:lnSpc>
                <a:spcPct val="100000"/>
              </a:lnSpc>
            </a:pPr>
            <a:r>
              <a:rPr lang="ru-RU" sz="1370" spc="10" dirty="0">
                <a:latin typeface="Arial Black"/>
                <a:cs typeface="Arial Black"/>
              </a:rPr>
              <a:t>Интерферонов/</a:t>
            </a:r>
          </a:p>
          <a:p>
            <a:pPr marL="0">
              <a:lnSpc>
                <a:spcPct val="100000"/>
              </a:lnSpc>
            </a:pPr>
            <a:r>
              <a:rPr lang="ru-RU" sz="1370" spc="10" dirty="0">
                <a:latin typeface="Arial Black"/>
                <a:cs typeface="Arial Black"/>
              </a:rPr>
              <a:t>интерфероны/</a:t>
            </a:r>
          </a:p>
          <a:p>
            <a:pPr marL="0">
              <a:lnSpc>
                <a:spcPct val="100000"/>
              </a:lnSpc>
            </a:pPr>
            <a:endParaRPr sz="1300" dirty="0">
              <a:latin typeface="Arial Black"/>
              <a:cs typeface="Arial Black"/>
            </a:endParaRPr>
          </a:p>
        </p:txBody>
      </p:sp>
    </p:spTree>
    <p:extLst>
      <p:ext uri="{BB962C8B-B14F-4D97-AF65-F5344CB8AC3E}">
        <p14:creationId xmlns:p14="http://schemas.microsoft.com/office/powerpoint/2010/main" val="1405438667"/>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Заголовок 1"/>
          <p:cNvSpPr txBox="1">
            <a:spLocks/>
          </p:cNvSpPr>
          <p:nvPr/>
        </p:nvSpPr>
        <p:spPr bwMode="auto">
          <a:xfrm>
            <a:off x="251520" y="12266"/>
            <a:ext cx="8712968" cy="1040470"/>
          </a:xfrm>
          <a:prstGeom prst="rect">
            <a:avLst/>
          </a:prstGeom>
          <a:ln w="9525" cap="flat" cmpd="sng" algn="ctr">
            <a:solidFill>
              <a:schemeClr val="accent4">
                <a:shade val="50000"/>
                <a:satMod val="103000"/>
              </a:schemeClr>
            </a:solidFill>
            <a:prstDash val="solid"/>
            <a:miter lim="800000"/>
            <a:headEnd/>
            <a:tailEnd/>
          </a:ln>
          <a:extLst>
            <a:ext uri="{FAA26D3D-D897-4be2-8F04-BA451C77F1D7}">
              <ma14:placeholderFlag xmlns:ma14="http://schemas.microsoft.com/office/mac/drawingml/2011/main" xmlns="" val="1"/>
            </a:ext>
          </a:extLst>
        </p:spPr>
        <p:style>
          <a:lnRef idx="1">
            <a:schemeClr val="accent4"/>
          </a:lnRef>
          <a:fillRef idx="2">
            <a:schemeClr val="accent4"/>
          </a:fillRef>
          <a:effectRef idx="1">
            <a:schemeClr val="accent4"/>
          </a:effectRef>
          <a:fontRef idx="minor">
            <a:schemeClr val="dk1"/>
          </a:fontRef>
        </p:style>
        <p:txBody>
          <a:bodyPr lIns="0" rIns="0" bIns="0" anchor="b">
            <a:scene3d>
              <a:camera prst="orthographicFront">
                <a:rot lat="0" lon="0" rev="0"/>
              </a:camera>
              <a:lightRig rig="contrasting" dir="t">
                <a:rot lat="0" lon="0" rev="4500000"/>
              </a:lightRig>
            </a:scene3d>
            <a:sp3d contourW="6350" prstMaterial="metal">
              <a:bevelT w="127000" h="31750" prst="relaxedInset"/>
              <a:contourClr>
                <a:schemeClr val="accent1">
                  <a:shade val="75000"/>
                </a:schemeClr>
              </a:contourClr>
            </a:sp3d>
          </a:bodyPr>
          <a:lstStyle>
            <a:lvl1pPr algn="l" rtl="0" eaLnBrk="0" fontAlgn="base" hangingPunct="0">
              <a:spcBef>
                <a:spcPct val="0"/>
              </a:spcBef>
              <a:spcAft>
                <a:spcPct val="0"/>
              </a:spcAft>
              <a:defRPr sz="5000" kern="1200">
                <a:solidFill>
                  <a:schemeClr val="dk1"/>
                </a:solidFill>
                <a:latin typeface="+mn-lt"/>
                <a:ea typeface="+mn-ea"/>
                <a:cs typeface="+mn-cs"/>
              </a:defRPr>
            </a:lvl1pPr>
            <a:lvl2pPr algn="l" rtl="0" eaLnBrk="0" fontAlgn="base" hangingPunct="0">
              <a:spcBef>
                <a:spcPct val="0"/>
              </a:spcBef>
              <a:spcAft>
                <a:spcPct val="0"/>
              </a:spcAft>
              <a:defRPr sz="5000">
                <a:solidFill>
                  <a:schemeClr val="dk1"/>
                </a:solidFill>
                <a:latin typeface="+mn-lt"/>
                <a:ea typeface="+mn-ea"/>
                <a:cs typeface="+mn-cs"/>
              </a:defRPr>
            </a:lvl2pPr>
            <a:lvl3pPr algn="l" rtl="0" eaLnBrk="0" fontAlgn="base" hangingPunct="0">
              <a:spcBef>
                <a:spcPct val="0"/>
              </a:spcBef>
              <a:spcAft>
                <a:spcPct val="0"/>
              </a:spcAft>
              <a:defRPr sz="5000">
                <a:solidFill>
                  <a:schemeClr val="dk1"/>
                </a:solidFill>
                <a:latin typeface="+mn-lt"/>
                <a:ea typeface="+mn-ea"/>
                <a:cs typeface="+mn-cs"/>
              </a:defRPr>
            </a:lvl3pPr>
            <a:lvl4pPr algn="l" rtl="0" eaLnBrk="0" fontAlgn="base" hangingPunct="0">
              <a:spcBef>
                <a:spcPct val="0"/>
              </a:spcBef>
              <a:spcAft>
                <a:spcPct val="0"/>
              </a:spcAft>
              <a:defRPr sz="5000">
                <a:solidFill>
                  <a:schemeClr val="dk1"/>
                </a:solidFill>
                <a:latin typeface="+mn-lt"/>
                <a:ea typeface="+mn-ea"/>
                <a:cs typeface="+mn-cs"/>
              </a:defRPr>
            </a:lvl4pPr>
            <a:lvl5pPr algn="l" rtl="0" eaLnBrk="0" fontAlgn="base" hangingPunct="0">
              <a:spcBef>
                <a:spcPct val="0"/>
              </a:spcBef>
              <a:spcAft>
                <a:spcPct val="0"/>
              </a:spcAft>
              <a:defRPr sz="5000">
                <a:solidFill>
                  <a:schemeClr val="dk1"/>
                </a:solidFill>
                <a:latin typeface="+mn-lt"/>
                <a:ea typeface="+mn-ea"/>
                <a:cs typeface="+mn-cs"/>
              </a:defRPr>
            </a:lvl5pPr>
            <a:lvl6pPr marL="457200" algn="l" rtl="0" fontAlgn="base">
              <a:spcBef>
                <a:spcPct val="0"/>
              </a:spcBef>
              <a:spcAft>
                <a:spcPct val="0"/>
              </a:spcAft>
              <a:defRPr sz="5000">
                <a:solidFill>
                  <a:schemeClr val="dk1"/>
                </a:solidFill>
                <a:latin typeface="+mn-lt"/>
                <a:ea typeface="+mn-ea"/>
                <a:cs typeface="+mn-cs"/>
              </a:defRPr>
            </a:lvl6pPr>
            <a:lvl7pPr marL="914400" algn="l" rtl="0" fontAlgn="base">
              <a:spcBef>
                <a:spcPct val="0"/>
              </a:spcBef>
              <a:spcAft>
                <a:spcPct val="0"/>
              </a:spcAft>
              <a:defRPr sz="5000">
                <a:solidFill>
                  <a:schemeClr val="dk1"/>
                </a:solidFill>
                <a:latin typeface="+mn-lt"/>
                <a:ea typeface="+mn-ea"/>
                <a:cs typeface="+mn-cs"/>
              </a:defRPr>
            </a:lvl7pPr>
            <a:lvl8pPr marL="1371600" algn="l" rtl="0" fontAlgn="base">
              <a:spcBef>
                <a:spcPct val="0"/>
              </a:spcBef>
              <a:spcAft>
                <a:spcPct val="0"/>
              </a:spcAft>
              <a:defRPr sz="5000">
                <a:solidFill>
                  <a:schemeClr val="dk1"/>
                </a:solidFill>
                <a:latin typeface="+mn-lt"/>
                <a:ea typeface="+mn-ea"/>
                <a:cs typeface="+mn-cs"/>
              </a:defRPr>
            </a:lvl8pPr>
            <a:lvl9pPr marL="1828800" algn="l" rtl="0" fontAlgn="base">
              <a:spcBef>
                <a:spcPct val="0"/>
              </a:spcBef>
              <a:spcAft>
                <a:spcPct val="0"/>
              </a:spcAft>
              <a:defRPr sz="5000">
                <a:solidFill>
                  <a:schemeClr val="dk1"/>
                </a:solidFill>
                <a:latin typeface="+mn-lt"/>
                <a:ea typeface="+mn-ea"/>
                <a:cs typeface="+mn-cs"/>
              </a:defRPr>
            </a:lvl9pPr>
          </a:lstStyle>
          <a:p>
            <a:pPr algn="ctr">
              <a:defRPr/>
            </a:pPr>
            <a:endParaRPr lang="ru-RU" sz="2400" b="1" cap="all" dirty="0">
              <a:ln w="0"/>
              <a:gradFill flip="none">
                <a:gsLst>
                  <a:gs pos="0">
                    <a:schemeClr val="accent1">
                      <a:tint val="75000"/>
                      <a:shade val="75000"/>
                      <a:satMod val="170000"/>
                    </a:schemeClr>
                  </a:gs>
                  <a:gs pos="49000">
                    <a:schemeClr val="accent1">
                      <a:tint val="88000"/>
                      <a:shade val="65000"/>
                      <a:satMod val="172000"/>
                    </a:schemeClr>
                  </a:gs>
                  <a:gs pos="50000">
                    <a:schemeClr val="accent1">
                      <a:shade val="65000"/>
                      <a:satMod val="130000"/>
                    </a:schemeClr>
                  </a:gs>
                  <a:gs pos="92000">
                    <a:schemeClr val="accent1">
                      <a:shade val="50000"/>
                      <a:satMod val="120000"/>
                    </a:schemeClr>
                  </a:gs>
                  <a:gs pos="100000">
                    <a:schemeClr val="accent1">
                      <a:shade val="48000"/>
                      <a:satMod val="120000"/>
                    </a:schemeClr>
                  </a:gs>
                </a:gsLst>
                <a:lin ang="5400000"/>
              </a:gradFill>
              <a:effectLst>
                <a:reflection blurRad="12700" stA="50000" endPos="50000" dist="5000" dir="5400000" sy="-100000" rotWithShape="0"/>
              </a:effectLst>
              <a:latin typeface="Calibri" charset="0"/>
            </a:endParaRPr>
          </a:p>
          <a:p>
            <a:pPr algn="ctr">
              <a:defRPr/>
            </a:pPr>
            <a:endParaRPr lang="ru-RU" sz="2400" b="1" cap="all" dirty="0">
              <a:ln w="0"/>
              <a:gradFill flip="none">
                <a:gsLst>
                  <a:gs pos="0">
                    <a:schemeClr val="accent1">
                      <a:tint val="75000"/>
                      <a:shade val="75000"/>
                      <a:satMod val="170000"/>
                    </a:schemeClr>
                  </a:gs>
                  <a:gs pos="49000">
                    <a:schemeClr val="accent1">
                      <a:tint val="88000"/>
                      <a:shade val="65000"/>
                      <a:satMod val="172000"/>
                    </a:schemeClr>
                  </a:gs>
                  <a:gs pos="50000">
                    <a:schemeClr val="accent1">
                      <a:shade val="65000"/>
                      <a:satMod val="130000"/>
                    </a:schemeClr>
                  </a:gs>
                  <a:gs pos="92000">
                    <a:schemeClr val="accent1">
                      <a:shade val="50000"/>
                      <a:satMod val="120000"/>
                    </a:schemeClr>
                  </a:gs>
                  <a:gs pos="100000">
                    <a:schemeClr val="accent1">
                      <a:shade val="48000"/>
                      <a:satMod val="120000"/>
                    </a:schemeClr>
                  </a:gs>
                </a:gsLst>
                <a:lin ang="5400000"/>
              </a:gradFill>
              <a:effectLst>
                <a:reflection blurRad="12700" stA="50000" endPos="50000" dist="5000" dir="5400000" sy="-100000" rotWithShape="0"/>
              </a:effectLst>
              <a:latin typeface="Calibri" charset="0"/>
            </a:endParaRPr>
          </a:p>
          <a:p>
            <a:pPr algn="ctr">
              <a:defRPr/>
            </a:pPr>
            <a:endParaRPr lang="en-US" sz="2400" b="1" cap="all" dirty="0">
              <a:ln w="0"/>
              <a:gradFill flip="none">
                <a:gsLst>
                  <a:gs pos="0">
                    <a:schemeClr val="accent1">
                      <a:tint val="75000"/>
                      <a:shade val="75000"/>
                      <a:satMod val="170000"/>
                    </a:schemeClr>
                  </a:gs>
                  <a:gs pos="49000">
                    <a:schemeClr val="accent1">
                      <a:tint val="88000"/>
                      <a:shade val="65000"/>
                      <a:satMod val="172000"/>
                    </a:schemeClr>
                  </a:gs>
                  <a:gs pos="50000">
                    <a:schemeClr val="accent1">
                      <a:shade val="65000"/>
                      <a:satMod val="130000"/>
                    </a:schemeClr>
                  </a:gs>
                  <a:gs pos="92000">
                    <a:schemeClr val="accent1">
                      <a:shade val="50000"/>
                      <a:satMod val="120000"/>
                    </a:schemeClr>
                  </a:gs>
                  <a:gs pos="100000">
                    <a:schemeClr val="accent1">
                      <a:shade val="48000"/>
                      <a:satMod val="120000"/>
                    </a:schemeClr>
                  </a:gs>
                </a:gsLst>
                <a:lin ang="5400000"/>
              </a:gradFill>
              <a:effectLst>
                <a:reflection blurRad="12700" stA="50000" endPos="50000" dist="5000" dir="5400000" sy="-100000" rotWithShape="0"/>
              </a:effectLst>
              <a:latin typeface="Calibri" charset="0"/>
            </a:endParaRPr>
          </a:p>
          <a:p>
            <a:pPr algn="ctr">
              <a:defRPr/>
            </a:pPr>
            <a:endParaRPr lang="en-US" sz="2400" b="1" cap="all" dirty="0">
              <a:ln w="0"/>
              <a:gradFill flip="none">
                <a:gsLst>
                  <a:gs pos="0">
                    <a:schemeClr val="accent1">
                      <a:tint val="75000"/>
                      <a:shade val="75000"/>
                      <a:satMod val="170000"/>
                    </a:schemeClr>
                  </a:gs>
                  <a:gs pos="49000">
                    <a:schemeClr val="accent1">
                      <a:tint val="88000"/>
                      <a:shade val="65000"/>
                      <a:satMod val="172000"/>
                    </a:schemeClr>
                  </a:gs>
                  <a:gs pos="50000">
                    <a:schemeClr val="accent1">
                      <a:shade val="65000"/>
                      <a:satMod val="130000"/>
                    </a:schemeClr>
                  </a:gs>
                  <a:gs pos="92000">
                    <a:schemeClr val="accent1">
                      <a:shade val="50000"/>
                      <a:satMod val="120000"/>
                    </a:schemeClr>
                  </a:gs>
                  <a:gs pos="100000">
                    <a:schemeClr val="accent1">
                      <a:shade val="48000"/>
                      <a:satMod val="120000"/>
                    </a:schemeClr>
                  </a:gs>
                </a:gsLst>
                <a:lin ang="5400000"/>
              </a:gradFill>
              <a:effectLst>
                <a:reflection blurRad="12700" stA="50000" endPos="50000" dist="5000" dir="5400000" sy="-100000" rotWithShape="0"/>
              </a:effectLst>
              <a:latin typeface="Calibri" charset="0"/>
            </a:endParaRPr>
          </a:p>
          <a:p>
            <a:pPr algn="ctr">
              <a:defRPr/>
            </a:pPr>
            <a:endParaRPr lang="en-US" sz="2400" b="1" cap="all" dirty="0">
              <a:ln w="0"/>
              <a:gradFill flip="none">
                <a:gsLst>
                  <a:gs pos="0">
                    <a:schemeClr val="accent1">
                      <a:tint val="75000"/>
                      <a:shade val="75000"/>
                      <a:satMod val="170000"/>
                    </a:schemeClr>
                  </a:gs>
                  <a:gs pos="49000">
                    <a:schemeClr val="accent1">
                      <a:tint val="88000"/>
                      <a:shade val="65000"/>
                      <a:satMod val="172000"/>
                    </a:schemeClr>
                  </a:gs>
                  <a:gs pos="50000">
                    <a:schemeClr val="accent1">
                      <a:shade val="65000"/>
                      <a:satMod val="130000"/>
                    </a:schemeClr>
                  </a:gs>
                  <a:gs pos="92000">
                    <a:schemeClr val="accent1">
                      <a:shade val="50000"/>
                      <a:satMod val="120000"/>
                    </a:schemeClr>
                  </a:gs>
                  <a:gs pos="100000">
                    <a:schemeClr val="accent1">
                      <a:shade val="48000"/>
                      <a:satMod val="120000"/>
                    </a:schemeClr>
                  </a:gs>
                </a:gsLst>
                <a:lin ang="5400000"/>
              </a:gradFill>
              <a:effectLst>
                <a:reflection blurRad="12700" stA="50000" endPos="50000" dist="5000" dir="5400000" sy="-100000" rotWithShape="0"/>
              </a:effectLst>
              <a:latin typeface="Calibri" charset="0"/>
            </a:endParaRPr>
          </a:p>
          <a:p>
            <a:pPr algn="ctr">
              <a:defRPr/>
            </a:pPr>
            <a:endParaRPr lang="en-US" sz="2400" b="1" cap="all" dirty="0">
              <a:ln w="0"/>
              <a:gradFill flip="none">
                <a:gsLst>
                  <a:gs pos="0">
                    <a:schemeClr val="accent1">
                      <a:tint val="75000"/>
                      <a:shade val="75000"/>
                      <a:satMod val="170000"/>
                    </a:schemeClr>
                  </a:gs>
                  <a:gs pos="49000">
                    <a:schemeClr val="accent1">
                      <a:tint val="88000"/>
                      <a:shade val="65000"/>
                      <a:satMod val="172000"/>
                    </a:schemeClr>
                  </a:gs>
                  <a:gs pos="50000">
                    <a:schemeClr val="accent1">
                      <a:shade val="65000"/>
                      <a:satMod val="130000"/>
                    </a:schemeClr>
                  </a:gs>
                  <a:gs pos="92000">
                    <a:schemeClr val="accent1">
                      <a:shade val="50000"/>
                      <a:satMod val="120000"/>
                    </a:schemeClr>
                  </a:gs>
                  <a:gs pos="100000">
                    <a:schemeClr val="accent1">
                      <a:shade val="48000"/>
                      <a:satMod val="120000"/>
                    </a:schemeClr>
                  </a:gs>
                </a:gsLst>
                <a:lin ang="5400000"/>
              </a:gradFill>
              <a:effectLst>
                <a:reflection blurRad="12700" stA="50000" endPos="50000" dist="5000" dir="5400000" sy="-100000" rotWithShape="0"/>
              </a:effectLst>
              <a:latin typeface="Calibri" charset="0"/>
            </a:endParaRPr>
          </a:p>
          <a:p>
            <a:pPr algn="ctr">
              <a:defRPr/>
            </a:pPr>
            <a:endParaRPr lang="en-US" sz="2400" b="1" cap="all" dirty="0">
              <a:ln w="0"/>
              <a:gradFill flip="none">
                <a:gsLst>
                  <a:gs pos="0">
                    <a:schemeClr val="accent1">
                      <a:tint val="75000"/>
                      <a:shade val="75000"/>
                      <a:satMod val="170000"/>
                    </a:schemeClr>
                  </a:gs>
                  <a:gs pos="49000">
                    <a:schemeClr val="accent1">
                      <a:tint val="88000"/>
                      <a:shade val="65000"/>
                      <a:satMod val="172000"/>
                    </a:schemeClr>
                  </a:gs>
                  <a:gs pos="50000">
                    <a:schemeClr val="accent1">
                      <a:shade val="65000"/>
                      <a:satMod val="130000"/>
                    </a:schemeClr>
                  </a:gs>
                  <a:gs pos="92000">
                    <a:schemeClr val="accent1">
                      <a:shade val="50000"/>
                      <a:satMod val="120000"/>
                    </a:schemeClr>
                  </a:gs>
                  <a:gs pos="100000">
                    <a:schemeClr val="accent1">
                      <a:shade val="48000"/>
                      <a:satMod val="120000"/>
                    </a:schemeClr>
                  </a:gs>
                </a:gsLst>
                <a:lin ang="5400000"/>
              </a:gradFill>
              <a:effectLst>
                <a:reflection blurRad="12700" stA="50000" endPos="50000" dist="5000" dir="5400000" sy="-100000" rotWithShape="0"/>
              </a:effectLst>
              <a:latin typeface="Calibri" charset="0"/>
            </a:endParaRPr>
          </a:p>
          <a:p>
            <a:pPr algn="ctr">
              <a:defRPr/>
            </a:pPr>
            <a:endParaRPr lang="ru-RU" sz="2400" b="1" cap="all" dirty="0">
              <a:ln w="0"/>
              <a:gradFill flip="none">
                <a:gsLst>
                  <a:gs pos="0">
                    <a:schemeClr val="accent1">
                      <a:tint val="75000"/>
                      <a:shade val="75000"/>
                      <a:satMod val="170000"/>
                    </a:schemeClr>
                  </a:gs>
                  <a:gs pos="49000">
                    <a:schemeClr val="accent1">
                      <a:tint val="88000"/>
                      <a:shade val="65000"/>
                      <a:satMod val="172000"/>
                    </a:schemeClr>
                  </a:gs>
                  <a:gs pos="50000">
                    <a:schemeClr val="accent1">
                      <a:shade val="65000"/>
                      <a:satMod val="130000"/>
                    </a:schemeClr>
                  </a:gs>
                  <a:gs pos="92000">
                    <a:schemeClr val="accent1">
                      <a:shade val="50000"/>
                      <a:satMod val="120000"/>
                    </a:schemeClr>
                  </a:gs>
                  <a:gs pos="100000">
                    <a:schemeClr val="accent1">
                      <a:shade val="48000"/>
                      <a:satMod val="120000"/>
                    </a:schemeClr>
                  </a:gs>
                </a:gsLst>
                <a:lin ang="5400000"/>
              </a:gradFill>
              <a:effectLst>
                <a:reflection blurRad="12700" stA="50000" endPos="50000" dist="5000" dir="5400000" sy="-100000" rotWithShape="0"/>
              </a:effectLst>
              <a:latin typeface="Calibri" charset="0"/>
            </a:endParaRPr>
          </a:p>
          <a:p>
            <a:pPr algn="ctr">
              <a:defRPr/>
            </a:pPr>
            <a:endParaRPr lang="ru-RU" sz="2400" b="1" cap="all" dirty="0">
              <a:ln w="0"/>
              <a:gradFill flip="none">
                <a:gsLst>
                  <a:gs pos="0">
                    <a:schemeClr val="accent1">
                      <a:tint val="75000"/>
                      <a:shade val="75000"/>
                      <a:satMod val="170000"/>
                    </a:schemeClr>
                  </a:gs>
                  <a:gs pos="49000">
                    <a:schemeClr val="accent1">
                      <a:tint val="88000"/>
                      <a:shade val="65000"/>
                      <a:satMod val="172000"/>
                    </a:schemeClr>
                  </a:gs>
                  <a:gs pos="50000">
                    <a:schemeClr val="accent1">
                      <a:shade val="65000"/>
                      <a:satMod val="130000"/>
                    </a:schemeClr>
                  </a:gs>
                  <a:gs pos="92000">
                    <a:schemeClr val="accent1">
                      <a:shade val="50000"/>
                      <a:satMod val="120000"/>
                    </a:schemeClr>
                  </a:gs>
                  <a:gs pos="100000">
                    <a:schemeClr val="accent1">
                      <a:shade val="48000"/>
                      <a:satMod val="120000"/>
                    </a:schemeClr>
                  </a:gs>
                </a:gsLst>
                <a:lin ang="5400000"/>
              </a:gradFill>
              <a:effectLst>
                <a:reflection blurRad="12700" stA="50000" endPos="50000" dist="5000" dir="5400000" sy="-100000" rotWithShape="0"/>
              </a:effectLst>
              <a:latin typeface="Calibri" charset="0"/>
            </a:endParaRPr>
          </a:p>
          <a:p>
            <a:pPr algn="ctr">
              <a:defRPr/>
            </a:pPr>
            <a:endParaRPr lang="ru-RU" sz="2400" b="1" cap="all" dirty="0">
              <a:ln w="0"/>
              <a:gradFill flip="none">
                <a:gsLst>
                  <a:gs pos="0">
                    <a:schemeClr val="accent1">
                      <a:tint val="75000"/>
                      <a:shade val="75000"/>
                      <a:satMod val="170000"/>
                    </a:schemeClr>
                  </a:gs>
                  <a:gs pos="49000">
                    <a:schemeClr val="accent1">
                      <a:tint val="88000"/>
                      <a:shade val="65000"/>
                      <a:satMod val="172000"/>
                    </a:schemeClr>
                  </a:gs>
                  <a:gs pos="50000">
                    <a:schemeClr val="accent1">
                      <a:shade val="65000"/>
                      <a:satMod val="130000"/>
                    </a:schemeClr>
                  </a:gs>
                  <a:gs pos="92000">
                    <a:schemeClr val="accent1">
                      <a:shade val="50000"/>
                      <a:satMod val="120000"/>
                    </a:schemeClr>
                  </a:gs>
                  <a:gs pos="100000">
                    <a:schemeClr val="accent1">
                      <a:shade val="48000"/>
                      <a:satMod val="120000"/>
                    </a:schemeClr>
                  </a:gs>
                </a:gsLst>
                <a:lin ang="5400000"/>
              </a:gradFill>
              <a:effectLst>
                <a:reflection blurRad="12700" stA="50000" endPos="50000" dist="5000" dir="5400000" sy="-100000" rotWithShape="0"/>
              </a:effectLst>
              <a:latin typeface="Calibri" charset="0"/>
            </a:endParaRPr>
          </a:p>
          <a:p>
            <a:pPr algn="ctr">
              <a:defRPr/>
            </a:pPr>
            <a:endParaRPr lang="ru-RU" sz="2400" b="1" cap="all" dirty="0">
              <a:ln w="0"/>
              <a:gradFill flip="none">
                <a:gsLst>
                  <a:gs pos="0">
                    <a:schemeClr val="accent1">
                      <a:tint val="75000"/>
                      <a:shade val="75000"/>
                      <a:satMod val="170000"/>
                    </a:schemeClr>
                  </a:gs>
                  <a:gs pos="49000">
                    <a:schemeClr val="accent1">
                      <a:tint val="88000"/>
                      <a:shade val="65000"/>
                      <a:satMod val="172000"/>
                    </a:schemeClr>
                  </a:gs>
                  <a:gs pos="50000">
                    <a:schemeClr val="accent1">
                      <a:shade val="65000"/>
                      <a:satMod val="130000"/>
                    </a:schemeClr>
                  </a:gs>
                  <a:gs pos="92000">
                    <a:schemeClr val="accent1">
                      <a:shade val="50000"/>
                      <a:satMod val="120000"/>
                    </a:schemeClr>
                  </a:gs>
                  <a:gs pos="100000">
                    <a:schemeClr val="accent1">
                      <a:shade val="48000"/>
                      <a:satMod val="120000"/>
                    </a:schemeClr>
                  </a:gs>
                </a:gsLst>
                <a:lin ang="5400000"/>
              </a:gradFill>
              <a:effectLst>
                <a:reflection blurRad="12700" stA="50000" endPos="50000" dist="5000" dir="5400000" sy="-100000" rotWithShape="0"/>
              </a:effectLst>
              <a:latin typeface="Calibri" charset="0"/>
            </a:endParaRPr>
          </a:p>
          <a:p>
            <a:pPr algn="ctr">
              <a:defRPr/>
            </a:pPr>
            <a:endParaRPr lang="ru-RU" sz="2400" b="1" cap="all" dirty="0">
              <a:ln w="0"/>
              <a:gradFill flip="none">
                <a:gsLst>
                  <a:gs pos="0">
                    <a:schemeClr val="accent1">
                      <a:tint val="75000"/>
                      <a:shade val="75000"/>
                      <a:satMod val="170000"/>
                    </a:schemeClr>
                  </a:gs>
                  <a:gs pos="49000">
                    <a:schemeClr val="accent1">
                      <a:tint val="88000"/>
                      <a:shade val="65000"/>
                      <a:satMod val="172000"/>
                    </a:schemeClr>
                  </a:gs>
                  <a:gs pos="50000">
                    <a:schemeClr val="accent1">
                      <a:shade val="65000"/>
                      <a:satMod val="130000"/>
                    </a:schemeClr>
                  </a:gs>
                  <a:gs pos="92000">
                    <a:schemeClr val="accent1">
                      <a:shade val="50000"/>
                      <a:satMod val="120000"/>
                    </a:schemeClr>
                  </a:gs>
                  <a:gs pos="100000">
                    <a:schemeClr val="accent1">
                      <a:shade val="48000"/>
                      <a:satMod val="120000"/>
                    </a:schemeClr>
                  </a:gs>
                </a:gsLst>
                <a:lin ang="5400000"/>
              </a:gradFill>
              <a:effectLst>
                <a:reflection blurRad="12700" stA="50000" endPos="50000" dist="5000" dir="5400000" sy="-100000" rotWithShape="0"/>
              </a:effectLst>
              <a:latin typeface="Calibri" charset="0"/>
            </a:endParaRPr>
          </a:p>
          <a:p>
            <a:pPr algn="ctr">
              <a:defRPr/>
            </a:pPr>
            <a:endParaRPr lang="ru-RU" sz="2400" b="1" cap="all" dirty="0">
              <a:ln w="0"/>
              <a:gradFill flip="none">
                <a:gsLst>
                  <a:gs pos="0">
                    <a:schemeClr val="accent1">
                      <a:tint val="75000"/>
                      <a:shade val="75000"/>
                      <a:satMod val="170000"/>
                    </a:schemeClr>
                  </a:gs>
                  <a:gs pos="49000">
                    <a:schemeClr val="accent1">
                      <a:tint val="88000"/>
                      <a:shade val="65000"/>
                      <a:satMod val="172000"/>
                    </a:schemeClr>
                  </a:gs>
                  <a:gs pos="50000">
                    <a:schemeClr val="accent1">
                      <a:shade val="65000"/>
                      <a:satMod val="130000"/>
                    </a:schemeClr>
                  </a:gs>
                  <a:gs pos="92000">
                    <a:schemeClr val="accent1">
                      <a:shade val="50000"/>
                      <a:satMod val="120000"/>
                    </a:schemeClr>
                  </a:gs>
                  <a:gs pos="100000">
                    <a:schemeClr val="accent1">
                      <a:shade val="48000"/>
                      <a:satMod val="120000"/>
                    </a:schemeClr>
                  </a:gs>
                </a:gsLst>
                <a:lin ang="5400000"/>
              </a:gradFill>
              <a:effectLst>
                <a:reflection blurRad="12700" stA="50000" endPos="50000" dist="5000" dir="5400000" sy="-100000" rotWithShape="0"/>
              </a:effectLst>
              <a:latin typeface="Calibri" charset="0"/>
            </a:endParaRPr>
          </a:p>
          <a:p>
            <a:pPr algn="ctr">
              <a:defRPr/>
            </a:pPr>
            <a:endParaRPr lang="ru-RU" sz="2400" b="1" cap="all" dirty="0">
              <a:ln w="0"/>
              <a:gradFill flip="none">
                <a:gsLst>
                  <a:gs pos="0">
                    <a:schemeClr val="accent1">
                      <a:tint val="75000"/>
                      <a:shade val="75000"/>
                      <a:satMod val="170000"/>
                    </a:schemeClr>
                  </a:gs>
                  <a:gs pos="49000">
                    <a:schemeClr val="accent1">
                      <a:tint val="88000"/>
                      <a:shade val="65000"/>
                      <a:satMod val="172000"/>
                    </a:schemeClr>
                  </a:gs>
                  <a:gs pos="50000">
                    <a:schemeClr val="accent1">
                      <a:shade val="65000"/>
                      <a:satMod val="130000"/>
                    </a:schemeClr>
                  </a:gs>
                  <a:gs pos="92000">
                    <a:schemeClr val="accent1">
                      <a:shade val="50000"/>
                      <a:satMod val="120000"/>
                    </a:schemeClr>
                  </a:gs>
                  <a:gs pos="100000">
                    <a:schemeClr val="accent1">
                      <a:shade val="48000"/>
                      <a:satMod val="120000"/>
                    </a:schemeClr>
                  </a:gs>
                </a:gsLst>
                <a:lin ang="5400000"/>
              </a:gradFill>
              <a:effectLst>
                <a:reflection blurRad="12700" stA="50000" endPos="50000" dist="5000" dir="5400000" sy="-100000" rotWithShape="0"/>
              </a:effectLst>
              <a:latin typeface="Calibri" charset="0"/>
            </a:endParaRPr>
          </a:p>
          <a:p>
            <a:pPr algn="ctr">
              <a:defRPr/>
            </a:pPr>
            <a:r>
              <a:rPr lang="ru-RU" sz="2400" b="1" cap="all" dirty="0">
                <a:ln w="0"/>
                <a:gradFill flip="none">
                  <a:gsLst>
                    <a:gs pos="0">
                      <a:schemeClr val="accent1">
                        <a:tint val="75000"/>
                        <a:shade val="75000"/>
                        <a:satMod val="170000"/>
                      </a:schemeClr>
                    </a:gs>
                    <a:gs pos="49000">
                      <a:schemeClr val="accent1">
                        <a:tint val="88000"/>
                        <a:shade val="65000"/>
                        <a:satMod val="172000"/>
                      </a:schemeClr>
                    </a:gs>
                    <a:gs pos="50000">
                      <a:schemeClr val="accent1">
                        <a:shade val="65000"/>
                        <a:satMod val="130000"/>
                      </a:schemeClr>
                    </a:gs>
                    <a:gs pos="92000">
                      <a:schemeClr val="accent1">
                        <a:shade val="50000"/>
                        <a:satMod val="120000"/>
                      </a:schemeClr>
                    </a:gs>
                    <a:gs pos="100000">
                      <a:schemeClr val="accent1">
                        <a:shade val="48000"/>
                        <a:satMod val="120000"/>
                      </a:schemeClr>
                    </a:gs>
                  </a:gsLst>
                  <a:lin ang="5400000"/>
                </a:gradFill>
                <a:effectLst>
                  <a:reflection blurRad="12700" stA="50000" endPos="50000" dist="5000" dir="5400000" sy="-100000" rotWithShape="0"/>
                </a:effectLst>
                <a:latin typeface="Calibri" charset="0"/>
              </a:rPr>
              <a:t>Тяжелое течение гриппа и ОРВИ: мнение ВОЗ в отношении </a:t>
            </a:r>
            <a:endParaRPr lang="en-US" sz="2400" b="1" cap="all" dirty="0">
              <a:ln w="0"/>
              <a:gradFill flip="none">
                <a:gsLst>
                  <a:gs pos="0">
                    <a:schemeClr val="accent1">
                      <a:tint val="75000"/>
                      <a:shade val="75000"/>
                      <a:satMod val="170000"/>
                    </a:schemeClr>
                  </a:gs>
                  <a:gs pos="49000">
                    <a:schemeClr val="accent1">
                      <a:tint val="88000"/>
                      <a:shade val="65000"/>
                      <a:satMod val="172000"/>
                    </a:schemeClr>
                  </a:gs>
                  <a:gs pos="50000">
                    <a:schemeClr val="accent1">
                      <a:shade val="65000"/>
                      <a:satMod val="130000"/>
                    </a:schemeClr>
                  </a:gs>
                  <a:gs pos="92000">
                    <a:schemeClr val="accent1">
                      <a:shade val="50000"/>
                      <a:satMod val="120000"/>
                    </a:schemeClr>
                  </a:gs>
                  <a:gs pos="100000">
                    <a:schemeClr val="accent1">
                      <a:shade val="48000"/>
                      <a:satMod val="120000"/>
                    </a:schemeClr>
                  </a:gs>
                </a:gsLst>
                <a:lin ang="5400000"/>
              </a:gradFill>
              <a:effectLst>
                <a:reflection blurRad="12700" stA="50000" endPos="50000" dist="5000" dir="5400000" sy="-100000" rotWithShape="0"/>
              </a:effectLst>
              <a:latin typeface="Calibri" charset="0"/>
            </a:endParaRPr>
          </a:p>
          <a:p>
            <a:pPr algn="ctr">
              <a:defRPr/>
            </a:pPr>
            <a:r>
              <a:rPr lang="ru-RU" sz="2400" b="1" cap="all" dirty="0">
                <a:ln w="0"/>
                <a:gradFill flip="none">
                  <a:gsLst>
                    <a:gs pos="0">
                      <a:schemeClr val="accent1">
                        <a:tint val="75000"/>
                        <a:shade val="75000"/>
                        <a:satMod val="170000"/>
                      </a:schemeClr>
                    </a:gs>
                    <a:gs pos="49000">
                      <a:schemeClr val="accent1">
                        <a:tint val="88000"/>
                        <a:shade val="65000"/>
                        <a:satMod val="172000"/>
                      </a:schemeClr>
                    </a:gs>
                    <a:gs pos="50000">
                      <a:schemeClr val="accent1">
                        <a:shade val="65000"/>
                        <a:satMod val="130000"/>
                      </a:schemeClr>
                    </a:gs>
                    <a:gs pos="92000">
                      <a:schemeClr val="accent1">
                        <a:shade val="50000"/>
                        <a:satMod val="120000"/>
                      </a:schemeClr>
                    </a:gs>
                    <a:gs pos="100000">
                      <a:schemeClr val="accent1">
                        <a:shade val="48000"/>
                        <a:satMod val="120000"/>
                      </a:schemeClr>
                    </a:gs>
                  </a:gsLst>
                  <a:lin ang="5400000"/>
                </a:gradFill>
                <a:effectLst>
                  <a:reflection blurRad="12700" stA="50000" endPos="50000" dist="5000" dir="5400000" sy="-100000" rotWithShape="0"/>
                </a:effectLst>
                <a:latin typeface="Calibri" charset="0"/>
              </a:rPr>
              <a:t>патогенетической терапии</a:t>
            </a:r>
            <a:br>
              <a:rPr lang="ru-RU" sz="2400" b="1" cap="all" dirty="0">
                <a:ln w="0"/>
                <a:gradFill flip="none">
                  <a:gsLst>
                    <a:gs pos="0">
                      <a:schemeClr val="accent1">
                        <a:tint val="75000"/>
                        <a:shade val="75000"/>
                        <a:satMod val="170000"/>
                      </a:schemeClr>
                    </a:gs>
                    <a:gs pos="49000">
                      <a:schemeClr val="accent1">
                        <a:tint val="88000"/>
                        <a:shade val="65000"/>
                        <a:satMod val="172000"/>
                      </a:schemeClr>
                    </a:gs>
                    <a:gs pos="50000">
                      <a:schemeClr val="accent1">
                        <a:shade val="65000"/>
                        <a:satMod val="130000"/>
                      </a:schemeClr>
                    </a:gs>
                    <a:gs pos="92000">
                      <a:schemeClr val="accent1">
                        <a:shade val="50000"/>
                        <a:satMod val="120000"/>
                      </a:schemeClr>
                    </a:gs>
                    <a:gs pos="100000">
                      <a:schemeClr val="accent1">
                        <a:shade val="48000"/>
                        <a:satMod val="120000"/>
                      </a:schemeClr>
                    </a:gs>
                  </a:gsLst>
                  <a:lin ang="5400000"/>
                </a:gradFill>
                <a:effectLst>
                  <a:reflection blurRad="12700" stA="50000" endPos="50000" dist="5000" dir="5400000" sy="-100000" rotWithShape="0"/>
                </a:effectLst>
                <a:latin typeface="Calibri" charset="0"/>
              </a:rPr>
            </a:br>
            <a:endParaRPr lang="ru-RU" sz="2400" b="1" cap="all" dirty="0">
              <a:ln w="0"/>
              <a:gradFill flip="none">
                <a:gsLst>
                  <a:gs pos="0">
                    <a:schemeClr val="accent1">
                      <a:tint val="75000"/>
                      <a:shade val="75000"/>
                      <a:satMod val="170000"/>
                    </a:schemeClr>
                  </a:gs>
                  <a:gs pos="49000">
                    <a:schemeClr val="accent1">
                      <a:tint val="88000"/>
                      <a:shade val="65000"/>
                      <a:satMod val="172000"/>
                    </a:schemeClr>
                  </a:gs>
                  <a:gs pos="50000">
                    <a:schemeClr val="accent1">
                      <a:shade val="65000"/>
                      <a:satMod val="130000"/>
                    </a:schemeClr>
                  </a:gs>
                  <a:gs pos="92000">
                    <a:schemeClr val="accent1">
                      <a:shade val="50000"/>
                      <a:satMod val="120000"/>
                    </a:schemeClr>
                  </a:gs>
                  <a:gs pos="100000">
                    <a:schemeClr val="accent1">
                      <a:shade val="48000"/>
                      <a:satMod val="120000"/>
                    </a:schemeClr>
                  </a:gs>
                </a:gsLst>
                <a:lin ang="5400000"/>
              </a:gradFill>
              <a:effectLst>
                <a:reflection blurRad="12700" stA="50000" endPos="50000" dist="5000" dir="5400000" sy="-100000" rotWithShape="0"/>
              </a:effectLst>
              <a:latin typeface="Calibri" charset="0"/>
            </a:endParaRPr>
          </a:p>
        </p:txBody>
      </p:sp>
      <p:sp>
        <p:nvSpPr>
          <p:cNvPr id="5" name="Rounded Rectangle 4"/>
          <p:cNvSpPr/>
          <p:nvPr/>
        </p:nvSpPr>
        <p:spPr>
          <a:xfrm>
            <a:off x="539552" y="1412776"/>
            <a:ext cx="7993063" cy="1007814"/>
          </a:xfrm>
          <a:prstGeom prst="roundRect">
            <a:avLst/>
          </a:prstGeom>
          <a:gradFill flip="none" rotWithShape="1">
            <a:gsLst>
              <a:gs pos="51000">
                <a:schemeClr val="accent1">
                  <a:tint val="98000"/>
                  <a:shade val="25000"/>
                  <a:satMod val="250000"/>
                </a:schemeClr>
              </a:gs>
              <a:gs pos="85000">
                <a:schemeClr val="accent1">
                  <a:tint val="86000"/>
                  <a:satMod val="115000"/>
                </a:schemeClr>
              </a:gs>
              <a:gs pos="100000">
                <a:schemeClr val="accent1">
                  <a:tint val="50000"/>
                  <a:satMod val="150000"/>
                </a:schemeClr>
              </a:gs>
            </a:gsLst>
            <a:lin ang="0" scaled="1"/>
            <a:tileRect/>
          </a:gradFill>
        </p:spPr>
        <p:style>
          <a:lnRef idx="1">
            <a:schemeClr val="accent1"/>
          </a:lnRef>
          <a:fillRef idx="3">
            <a:schemeClr val="accent1"/>
          </a:fillRef>
          <a:effectRef idx="2">
            <a:schemeClr val="accent1"/>
          </a:effectRef>
          <a:fontRef idx="minor">
            <a:schemeClr val="lt1"/>
          </a:fontRef>
        </p:style>
        <p:txBody>
          <a:bodyPr anchor="ctr"/>
          <a:lstStyle/>
          <a:p>
            <a:pPr>
              <a:defRPr/>
            </a:pPr>
            <a:endParaRPr lang="ru-RU" sz="2000" dirty="0"/>
          </a:p>
          <a:p>
            <a:pPr>
              <a:defRPr/>
            </a:pPr>
            <a:endParaRPr lang="en-US" sz="2000" dirty="0"/>
          </a:p>
          <a:p>
            <a:pPr>
              <a:defRPr/>
            </a:pPr>
            <a:r>
              <a:rPr lang="ru-RU" sz="2000" dirty="0"/>
              <a:t>Интерфероны и системные иммуноглобулины при тяжелом течении гриппа не рекомендованы, так как нет доказательной базы по их эффективности</a:t>
            </a:r>
          </a:p>
          <a:p>
            <a:pPr>
              <a:defRPr/>
            </a:pPr>
            <a:endParaRPr lang="ru-RU" sz="2000" dirty="0"/>
          </a:p>
          <a:p>
            <a:pPr>
              <a:defRPr/>
            </a:pPr>
            <a:r>
              <a:rPr lang="ru-RU" sz="2000" dirty="0"/>
              <a:t> </a:t>
            </a:r>
            <a:endParaRPr lang="en-US" sz="2000" dirty="0"/>
          </a:p>
        </p:txBody>
      </p:sp>
      <p:sp>
        <p:nvSpPr>
          <p:cNvPr id="6" name="Rectangle 5"/>
          <p:cNvSpPr/>
          <p:nvPr/>
        </p:nvSpPr>
        <p:spPr>
          <a:xfrm>
            <a:off x="683568" y="3068960"/>
            <a:ext cx="8208962" cy="769441"/>
          </a:xfrm>
          <a:prstGeom prst="rect">
            <a:avLst/>
          </a:prstGeom>
        </p:spPr>
        <p:txBody>
          <a:bodyPr>
            <a:spAutoFit/>
          </a:bodyPr>
          <a:lstStyle/>
          <a:p>
            <a:pPr>
              <a:defRPr/>
            </a:pPr>
            <a:r>
              <a:rPr lang="en-US" sz="1100" dirty="0">
                <a:solidFill>
                  <a:schemeClr val="tx1">
                    <a:lumMod val="95000"/>
                    <a:lumOff val="5000"/>
                  </a:schemeClr>
                </a:solidFill>
                <a:latin typeface="Arial" pitchFamily="34" charset="0"/>
                <a:ea typeface="ＭＳ Ｐゴシック" charset="-128"/>
                <a:cs typeface="+mn-cs"/>
              </a:rPr>
              <a:t>Global Influenza Program, training package, 201</a:t>
            </a:r>
            <a:r>
              <a:rPr lang="ru-RU" sz="1100" dirty="0">
                <a:solidFill>
                  <a:schemeClr val="tx1">
                    <a:lumMod val="95000"/>
                    <a:lumOff val="5000"/>
                  </a:schemeClr>
                </a:solidFill>
              </a:rPr>
              <a:t>3-2019</a:t>
            </a:r>
            <a:endParaRPr lang="en-US" sz="1100" dirty="0">
              <a:latin typeface="Arial" pitchFamily="34" charset="0"/>
              <a:ea typeface="ＭＳ Ｐゴシック" charset="-128"/>
              <a:cs typeface="+mn-cs"/>
            </a:endParaRPr>
          </a:p>
          <a:p>
            <a:pPr>
              <a:defRPr/>
            </a:pPr>
            <a:r>
              <a:rPr lang="en-US" sz="1100" dirty="0">
                <a:latin typeface="Arial" pitchFamily="34" charset="0"/>
                <a:ea typeface="ＭＳ Ｐゴシック" charset="-128"/>
                <a:cs typeface="+mn-cs"/>
              </a:rPr>
              <a:t> </a:t>
            </a:r>
            <a:r>
              <a:rPr lang="en-US" sz="1100" b="1" dirty="0">
                <a:latin typeface="Arial" pitchFamily="34" charset="0"/>
                <a:ea typeface="ＭＳ Ｐゴシック" charset="-128"/>
                <a:cs typeface="+mn-cs"/>
              </a:rPr>
              <a:t>Clinical management of influenza and other acute respiratory illness in resource-limited settings: learning from the influenza pandemic (H1N1) 2009</a:t>
            </a:r>
            <a:r>
              <a:rPr lang="en-US" sz="1100" dirty="0">
                <a:latin typeface="Arial" pitchFamily="34" charset="0"/>
                <a:ea typeface="ＭＳ Ｐゴシック" charset="-128"/>
                <a:cs typeface="+mn-cs"/>
              </a:rPr>
              <a:t>, http://</a:t>
            </a:r>
            <a:r>
              <a:rPr lang="en-US" sz="1100" dirty="0" err="1">
                <a:latin typeface="Arial" pitchFamily="34" charset="0"/>
                <a:ea typeface="ＭＳ Ｐゴシック" charset="-128"/>
                <a:cs typeface="+mn-cs"/>
              </a:rPr>
              <a:t>www.who.int</a:t>
            </a:r>
            <a:r>
              <a:rPr lang="en-US" sz="1100" dirty="0">
                <a:latin typeface="Arial" pitchFamily="34" charset="0"/>
                <a:ea typeface="ＭＳ Ｐゴシック" charset="-128"/>
                <a:cs typeface="+mn-cs"/>
              </a:rPr>
              <a:t>/influenza/</a:t>
            </a:r>
            <a:r>
              <a:rPr lang="en-US" sz="1100" dirty="0" err="1">
                <a:latin typeface="Arial" pitchFamily="34" charset="0"/>
                <a:ea typeface="ＭＳ Ｐゴシック" charset="-128"/>
                <a:cs typeface="+mn-cs"/>
              </a:rPr>
              <a:t>patient_care</a:t>
            </a:r>
            <a:r>
              <a:rPr lang="en-US" sz="1100" dirty="0">
                <a:latin typeface="Arial" pitchFamily="34" charset="0"/>
                <a:ea typeface="ＭＳ Ｐゴシック" charset="-128"/>
                <a:cs typeface="+mn-cs"/>
              </a:rPr>
              <a:t>/clinical/858-WHOGIPReport_A4_WEB_FA.pdf?ua=1</a:t>
            </a:r>
          </a:p>
        </p:txBody>
      </p:sp>
      <p:sp>
        <p:nvSpPr>
          <p:cNvPr id="9" name="Заголовок 1"/>
          <p:cNvSpPr txBox="1">
            <a:spLocks/>
          </p:cNvSpPr>
          <p:nvPr/>
        </p:nvSpPr>
        <p:spPr bwMode="auto">
          <a:xfrm>
            <a:off x="179512" y="4149080"/>
            <a:ext cx="8712968" cy="576064"/>
          </a:xfrm>
          <a:prstGeom prst="rect">
            <a:avLst/>
          </a:prstGeom>
          <a:ln w="9525" cap="flat" cmpd="sng" algn="ctr">
            <a:solidFill>
              <a:schemeClr val="accent4">
                <a:shade val="50000"/>
                <a:satMod val="103000"/>
              </a:schemeClr>
            </a:solidFill>
            <a:prstDash val="solid"/>
            <a:miter lim="800000"/>
            <a:headEnd/>
            <a:tailEnd/>
          </a:ln>
          <a:extLst>
            <a:ext uri="{FAA26D3D-D897-4be2-8F04-BA451C77F1D7}">
              <ma14:placeholderFlag xmlns:ma14="http://schemas.microsoft.com/office/mac/drawingml/2011/main" xmlns="" val="1"/>
            </a:ext>
          </a:extLst>
        </p:spPr>
        <p:style>
          <a:lnRef idx="1">
            <a:schemeClr val="accent4"/>
          </a:lnRef>
          <a:fillRef idx="2">
            <a:schemeClr val="accent4"/>
          </a:fillRef>
          <a:effectRef idx="1">
            <a:schemeClr val="accent4"/>
          </a:effectRef>
          <a:fontRef idx="minor">
            <a:schemeClr val="dk1"/>
          </a:fontRef>
        </p:style>
        <p:txBody>
          <a:bodyPr lIns="0" rIns="0" bIns="0" anchor="b">
            <a:scene3d>
              <a:camera prst="orthographicFront">
                <a:rot lat="0" lon="0" rev="0"/>
              </a:camera>
              <a:lightRig rig="contrasting" dir="t">
                <a:rot lat="0" lon="0" rev="4500000"/>
              </a:lightRig>
            </a:scene3d>
            <a:sp3d contourW="6350" prstMaterial="metal">
              <a:bevelT w="127000" h="31750" prst="relaxedInset"/>
              <a:contourClr>
                <a:schemeClr val="accent1">
                  <a:shade val="75000"/>
                </a:schemeClr>
              </a:contourClr>
            </a:sp3d>
          </a:bodyPr>
          <a:lstStyle>
            <a:lvl1pPr algn="l" rtl="0" eaLnBrk="0" fontAlgn="base" hangingPunct="0">
              <a:spcBef>
                <a:spcPct val="0"/>
              </a:spcBef>
              <a:spcAft>
                <a:spcPct val="0"/>
              </a:spcAft>
              <a:defRPr sz="5000" kern="1200">
                <a:solidFill>
                  <a:schemeClr val="dk1"/>
                </a:solidFill>
                <a:latin typeface="+mn-lt"/>
                <a:ea typeface="+mn-ea"/>
                <a:cs typeface="+mn-cs"/>
              </a:defRPr>
            </a:lvl1pPr>
            <a:lvl2pPr algn="l" rtl="0" eaLnBrk="0" fontAlgn="base" hangingPunct="0">
              <a:spcBef>
                <a:spcPct val="0"/>
              </a:spcBef>
              <a:spcAft>
                <a:spcPct val="0"/>
              </a:spcAft>
              <a:defRPr sz="5000">
                <a:solidFill>
                  <a:schemeClr val="dk1"/>
                </a:solidFill>
                <a:latin typeface="+mn-lt"/>
                <a:ea typeface="+mn-ea"/>
                <a:cs typeface="+mn-cs"/>
              </a:defRPr>
            </a:lvl2pPr>
            <a:lvl3pPr algn="l" rtl="0" eaLnBrk="0" fontAlgn="base" hangingPunct="0">
              <a:spcBef>
                <a:spcPct val="0"/>
              </a:spcBef>
              <a:spcAft>
                <a:spcPct val="0"/>
              </a:spcAft>
              <a:defRPr sz="5000">
                <a:solidFill>
                  <a:schemeClr val="dk1"/>
                </a:solidFill>
                <a:latin typeface="+mn-lt"/>
                <a:ea typeface="+mn-ea"/>
                <a:cs typeface="+mn-cs"/>
              </a:defRPr>
            </a:lvl3pPr>
            <a:lvl4pPr algn="l" rtl="0" eaLnBrk="0" fontAlgn="base" hangingPunct="0">
              <a:spcBef>
                <a:spcPct val="0"/>
              </a:spcBef>
              <a:spcAft>
                <a:spcPct val="0"/>
              </a:spcAft>
              <a:defRPr sz="5000">
                <a:solidFill>
                  <a:schemeClr val="dk1"/>
                </a:solidFill>
                <a:latin typeface="+mn-lt"/>
                <a:ea typeface="+mn-ea"/>
                <a:cs typeface="+mn-cs"/>
              </a:defRPr>
            </a:lvl4pPr>
            <a:lvl5pPr algn="l" rtl="0" eaLnBrk="0" fontAlgn="base" hangingPunct="0">
              <a:spcBef>
                <a:spcPct val="0"/>
              </a:spcBef>
              <a:spcAft>
                <a:spcPct val="0"/>
              </a:spcAft>
              <a:defRPr sz="5000">
                <a:solidFill>
                  <a:schemeClr val="dk1"/>
                </a:solidFill>
                <a:latin typeface="+mn-lt"/>
                <a:ea typeface="+mn-ea"/>
                <a:cs typeface="+mn-cs"/>
              </a:defRPr>
            </a:lvl5pPr>
            <a:lvl6pPr marL="457200" algn="l" rtl="0" fontAlgn="base">
              <a:spcBef>
                <a:spcPct val="0"/>
              </a:spcBef>
              <a:spcAft>
                <a:spcPct val="0"/>
              </a:spcAft>
              <a:defRPr sz="5000">
                <a:solidFill>
                  <a:schemeClr val="dk1"/>
                </a:solidFill>
                <a:latin typeface="+mn-lt"/>
                <a:ea typeface="+mn-ea"/>
                <a:cs typeface="+mn-cs"/>
              </a:defRPr>
            </a:lvl6pPr>
            <a:lvl7pPr marL="914400" algn="l" rtl="0" fontAlgn="base">
              <a:spcBef>
                <a:spcPct val="0"/>
              </a:spcBef>
              <a:spcAft>
                <a:spcPct val="0"/>
              </a:spcAft>
              <a:defRPr sz="5000">
                <a:solidFill>
                  <a:schemeClr val="dk1"/>
                </a:solidFill>
                <a:latin typeface="+mn-lt"/>
                <a:ea typeface="+mn-ea"/>
                <a:cs typeface="+mn-cs"/>
              </a:defRPr>
            </a:lvl7pPr>
            <a:lvl8pPr marL="1371600" algn="l" rtl="0" fontAlgn="base">
              <a:spcBef>
                <a:spcPct val="0"/>
              </a:spcBef>
              <a:spcAft>
                <a:spcPct val="0"/>
              </a:spcAft>
              <a:defRPr sz="5000">
                <a:solidFill>
                  <a:schemeClr val="dk1"/>
                </a:solidFill>
                <a:latin typeface="+mn-lt"/>
                <a:ea typeface="+mn-ea"/>
                <a:cs typeface="+mn-cs"/>
              </a:defRPr>
            </a:lvl8pPr>
            <a:lvl9pPr marL="1828800" algn="l" rtl="0" fontAlgn="base">
              <a:spcBef>
                <a:spcPct val="0"/>
              </a:spcBef>
              <a:spcAft>
                <a:spcPct val="0"/>
              </a:spcAft>
              <a:defRPr sz="5000">
                <a:solidFill>
                  <a:schemeClr val="dk1"/>
                </a:solidFill>
                <a:latin typeface="+mn-lt"/>
                <a:ea typeface="+mn-ea"/>
                <a:cs typeface="+mn-cs"/>
              </a:defRPr>
            </a:lvl9pPr>
          </a:lstStyle>
          <a:p>
            <a:pPr algn="ctr">
              <a:defRPr/>
            </a:pPr>
            <a:endParaRPr lang="ru-RU" sz="2400" b="1" cap="all" dirty="0">
              <a:ln w="0"/>
              <a:gradFill flip="none">
                <a:gsLst>
                  <a:gs pos="0">
                    <a:schemeClr val="accent1">
                      <a:tint val="75000"/>
                      <a:shade val="75000"/>
                      <a:satMod val="170000"/>
                    </a:schemeClr>
                  </a:gs>
                  <a:gs pos="49000">
                    <a:schemeClr val="accent1">
                      <a:tint val="88000"/>
                      <a:shade val="65000"/>
                      <a:satMod val="172000"/>
                    </a:schemeClr>
                  </a:gs>
                  <a:gs pos="50000">
                    <a:schemeClr val="accent1">
                      <a:shade val="65000"/>
                      <a:satMod val="130000"/>
                    </a:schemeClr>
                  </a:gs>
                  <a:gs pos="92000">
                    <a:schemeClr val="accent1">
                      <a:shade val="50000"/>
                      <a:satMod val="120000"/>
                    </a:schemeClr>
                  </a:gs>
                  <a:gs pos="100000">
                    <a:schemeClr val="accent1">
                      <a:shade val="48000"/>
                      <a:satMod val="120000"/>
                    </a:schemeClr>
                  </a:gs>
                </a:gsLst>
                <a:lin ang="5400000"/>
              </a:gradFill>
              <a:effectLst>
                <a:reflection blurRad="12700" stA="50000" endPos="50000" dist="5000" dir="5400000" sy="-100000" rotWithShape="0"/>
              </a:effectLst>
              <a:latin typeface="Calibri" charset="0"/>
            </a:endParaRPr>
          </a:p>
          <a:p>
            <a:pPr algn="ctr">
              <a:defRPr/>
            </a:pPr>
            <a:endParaRPr lang="ru-RU" sz="2400" b="1" cap="all" dirty="0">
              <a:ln w="0"/>
              <a:gradFill flip="none">
                <a:gsLst>
                  <a:gs pos="0">
                    <a:schemeClr val="accent1">
                      <a:tint val="75000"/>
                      <a:shade val="75000"/>
                      <a:satMod val="170000"/>
                    </a:schemeClr>
                  </a:gs>
                  <a:gs pos="49000">
                    <a:schemeClr val="accent1">
                      <a:tint val="88000"/>
                      <a:shade val="65000"/>
                      <a:satMod val="172000"/>
                    </a:schemeClr>
                  </a:gs>
                  <a:gs pos="50000">
                    <a:schemeClr val="accent1">
                      <a:shade val="65000"/>
                      <a:satMod val="130000"/>
                    </a:schemeClr>
                  </a:gs>
                  <a:gs pos="92000">
                    <a:schemeClr val="accent1">
                      <a:shade val="50000"/>
                      <a:satMod val="120000"/>
                    </a:schemeClr>
                  </a:gs>
                  <a:gs pos="100000">
                    <a:schemeClr val="accent1">
                      <a:shade val="48000"/>
                      <a:satMod val="120000"/>
                    </a:schemeClr>
                  </a:gs>
                </a:gsLst>
                <a:lin ang="5400000"/>
              </a:gradFill>
              <a:effectLst>
                <a:reflection blurRad="12700" stA="50000" endPos="50000" dist="5000" dir="5400000" sy="-100000" rotWithShape="0"/>
              </a:effectLst>
              <a:latin typeface="Calibri" charset="0"/>
            </a:endParaRPr>
          </a:p>
          <a:p>
            <a:pPr algn="ctr">
              <a:defRPr/>
            </a:pPr>
            <a:endParaRPr lang="en-US" sz="2400" b="1" cap="all" dirty="0">
              <a:ln w="0"/>
              <a:gradFill flip="none">
                <a:gsLst>
                  <a:gs pos="0">
                    <a:schemeClr val="accent1">
                      <a:tint val="75000"/>
                      <a:shade val="75000"/>
                      <a:satMod val="170000"/>
                    </a:schemeClr>
                  </a:gs>
                  <a:gs pos="49000">
                    <a:schemeClr val="accent1">
                      <a:tint val="88000"/>
                      <a:shade val="65000"/>
                      <a:satMod val="172000"/>
                    </a:schemeClr>
                  </a:gs>
                  <a:gs pos="50000">
                    <a:schemeClr val="accent1">
                      <a:shade val="65000"/>
                      <a:satMod val="130000"/>
                    </a:schemeClr>
                  </a:gs>
                  <a:gs pos="92000">
                    <a:schemeClr val="accent1">
                      <a:shade val="50000"/>
                      <a:satMod val="120000"/>
                    </a:schemeClr>
                  </a:gs>
                  <a:gs pos="100000">
                    <a:schemeClr val="accent1">
                      <a:shade val="48000"/>
                      <a:satMod val="120000"/>
                    </a:schemeClr>
                  </a:gs>
                </a:gsLst>
                <a:lin ang="5400000"/>
              </a:gradFill>
              <a:effectLst>
                <a:reflection blurRad="12700" stA="50000" endPos="50000" dist="5000" dir="5400000" sy="-100000" rotWithShape="0"/>
              </a:effectLst>
              <a:latin typeface="Calibri" charset="0"/>
            </a:endParaRPr>
          </a:p>
          <a:p>
            <a:pPr algn="ctr">
              <a:defRPr/>
            </a:pPr>
            <a:endParaRPr lang="en-US" sz="2400" b="1" cap="all" dirty="0">
              <a:ln w="0"/>
              <a:gradFill flip="none">
                <a:gsLst>
                  <a:gs pos="0">
                    <a:schemeClr val="accent1">
                      <a:tint val="75000"/>
                      <a:shade val="75000"/>
                      <a:satMod val="170000"/>
                    </a:schemeClr>
                  </a:gs>
                  <a:gs pos="49000">
                    <a:schemeClr val="accent1">
                      <a:tint val="88000"/>
                      <a:shade val="65000"/>
                      <a:satMod val="172000"/>
                    </a:schemeClr>
                  </a:gs>
                  <a:gs pos="50000">
                    <a:schemeClr val="accent1">
                      <a:shade val="65000"/>
                      <a:satMod val="130000"/>
                    </a:schemeClr>
                  </a:gs>
                  <a:gs pos="92000">
                    <a:schemeClr val="accent1">
                      <a:shade val="50000"/>
                      <a:satMod val="120000"/>
                    </a:schemeClr>
                  </a:gs>
                  <a:gs pos="100000">
                    <a:schemeClr val="accent1">
                      <a:shade val="48000"/>
                      <a:satMod val="120000"/>
                    </a:schemeClr>
                  </a:gs>
                </a:gsLst>
                <a:lin ang="5400000"/>
              </a:gradFill>
              <a:effectLst>
                <a:reflection blurRad="12700" stA="50000" endPos="50000" dist="5000" dir="5400000" sy="-100000" rotWithShape="0"/>
              </a:effectLst>
              <a:latin typeface="Calibri" charset="0"/>
            </a:endParaRPr>
          </a:p>
          <a:p>
            <a:pPr algn="ctr">
              <a:defRPr/>
            </a:pPr>
            <a:endParaRPr lang="en-US" sz="2400" b="1" cap="all" dirty="0">
              <a:ln w="0"/>
              <a:gradFill flip="none">
                <a:gsLst>
                  <a:gs pos="0">
                    <a:schemeClr val="accent1">
                      <a:tint val="75000"/>
                      <a:shade val="75000"/>
                      <a:satMod val="170000"/>
                    </a:schemeClr>
                  </a:gs>
                  <a:gs pos="49000">
                    <a:schemeClr val="accent1">
                      <a:tint val="88000"/>
                      <a:shade val="65000"/>
                      <a:satMod val="172000"/>
                    </a:schemeClr>
                  </a:gs>
                  <a:gs pos="50000">
                    <a:schemeClr val="accent1">
                      <a:shade val="65000"/>
                      <a:satMod val="130000"/>
                    </a:schemeClr>
                  </a:gs>
                  <a:gs pos="92000">
                    <a:schemeClr val="accent1">
                      <a:shade val="50000"/>
                      <a:satMod val="120000"/>
                    </a:schemeClr>
                  </a:gs>
                  <a:gs pos="100000">
                    <a:schemeClr val="accent1">
                      <a:shade val="48000"/>
                      <a:satMod val="120000"/>
                    </a:schemeClr>
                  </a:gs>
                </a:gsLst>
                <a:lin ang="5400000"/>
              </a:gradFill>
              <a:effectLst>
                <a:reflection blurRad="12700" stA="50000" endPos="50000" dist="5000" dir="5400000" sy="-100000" rotWithShape="0"/>
              </a:effectLst>
              <a:latin typeface="Calibri" charset="0"/>
            </a:endParaRPr>
          </a:p>
          <a:p>
            <a:pPr algn="ctr">
              <a:defRPr/>
            </a:pPr>
            <a:endParaRPr lang="en-US" sz="2400" b="1" cap="all" dirty="0">
              <a:ln w="0"/>
              <a:gradFill flip="none">
                <a:gsLst>
                  <a:gs pos="0">
                    <a:schemeClr val="accent1">
                      <a:tint val="75000"/>
                      <a:shade val="75000"/>
                      <a:satMod val="170000"/>
                    </a:schemeClr>
                  </a:gs>
                  <a:gs pos="49000">
                    <a:schemeClr val="accent1">
                      <a:tint val="88000"/>
                      <a:shade val="65000"/>
                      <a:satMod val="172000"/>
                    </a:schemeClr>
                  </a:gs>
                  <a:gs pos="50000">
                    <a:schemeClr val="accent1">
                      <a:shade val="65000"/>
                      <a:satMod val="130000"/>
                    </a:schemeClr>
                  </a:gs>
                  <a:gs pos="92000">
                    <a:schemeClr val="accent1">
                      <a:shade val="50000"/>
                      <a:satMod val="120000"/>
                    </a:schemeClr>
                  </a:gs>
                  <a:gs pos="100000">
                    <a:schemeClr val="accent1">
                      <a:shade val="48000"/>
                      <a:satMod val="120000"/>
                    </a:schemeClr>
                  </a:gs>
                </a:gsLst>
                <a:lin ang="5400000"/>
              </a:gradFill>
              <a:effectLst>
                <a:reflection blurRad="12700" stA="50000" endPos="50000" dist="5000" dir="5400000" sy="-100000" rotWithShape="0"/>
              </a:effectLst>
              <a:latin typeface="Calibri" charset="0"/>
            </a:endParaRPr>
          </a:p>
          <a:p>
            <a:pPr algn="ctr">
              <a:defRPr/>
            </a:pPr>
            <a:endParaRPr lang="en-US" sz="2400" b="1" cap="all" dirty="0">
              <a:ln w="0"/>
              <a:gradFill flip="none">
                <a:gsLst>
                  <a:gs pos="0">
                    <a:schemeClr val="accent1">
                      <a:tint val="75000"/>
                      <a:shade val="75000"/>
                      <a:satMod val="170000"/>
                    </a:schemeClr>
                  </a:gs>
                  <a:gs pos="49000">
                    <a:schemeClr val="accent1">
                      <a:tint val="88000"/>
                      <a:shade val="65000"/>
                      <a:satMod val="172000"/>
                    </a:schemeClr>
                  </a:gs>
                  <a:gs pos="50000">
                    <a:schemeClr val="accent1">
                      <a:shade val="65000"/>
                      <a:satMod val="130000"/>
                    </a:schemeClr>
                  </a:gs>
                  <a:gs pos="92000">
                    <a:schemeClr val="accent1">
                      <a:shade val="50000"/>
                      <a:satMod val="120000"/>
                    </a:schemeClr>
                  </a:gs>
                  <a:gs pos="100000">
                    <a:schemeClr val="accent1">
                      <a:shade val="48000"/>
                      <a:satMod val="120000"/>
                    </a:schemeClr>
                  </a:gs>
                </a:gsLst>
                <a:lin ang="5400000"/>
              </a:gradFill>
              <a:effectLst>
                <a:reflection blurRad="12700" stA="50000" endPos="50000" dist="5000" dir="5400000" sy="-100000" rotWithShape="0"/>
              </a:effectLst>
              <a:latin typeface="Calibri" charset="0"/>
            </a:endParaRPr>
          </a:p>
          <a:p>
            <a:pPr algn="ctr">
              <a:defRPr/>
            </a:pPr>
            <a:r>
              <a:rPr lang="en-US" sz="2400" b="1" cap="all" dirty="0" err="1">
                <a:ln w="0"/>
                <a:gradFill flip="none">
                  <a:gsLst>
                    <a:gs pos="0">
                      <a:schemeClr val="accent1">
                        <a:tint val="75000"/>
                        <a:shade val="75000"/>
                        <a:satMod val="170000"/>
                      </a:schemeClr>
                    </a:gs>
                    <a:gs pos="49000">
                      <a:schemeClr val="accent1">
                        <a:tint val="88000"/>
                        <a:shade val="65000"/>
                        <a:satMod val="172000"/>
                      </a:schemeClr>
                    </a:gs>
                    <a:gs pos="50000">
                      <a:schemeClr val="accent1">
                        <a:shade val="65000"/>
                        <a:satMod val="130000"/>
                      </a:schemeClr>
                    </a:gs>
                    <a:gs pos="92000">
                      <a:schemeClr val="accent1">
                        <a:shade val="50000"/>
                        <a:satMod val="120000"/>
                      </a:schemeClr>
                    </a:gs>
                    <a:gs pos="100000">
                      <a:schemeClr val="accent1">
                        <a:shade val="48000"/>
                        <a:satMod val="120000"/>
                      </a:schemeClr>
                    </a:gs>
                  </a:gsLst>
                  <a:lin ang="5400000"/>
                </a:gradFill>
                <a:effectLst>
                  <a:reflection blurRad="12700" stA="50000" endPos="50000" dist="5000" dir="5400000" sy="-100000" rotWithShape="0"/>
                </a:effectLst>
                <a:latin typeface="Calibri" charset="0"/>
              </a:rPr>
              <a:t>К</a:t>
            </a:r>
            <a:r>
              <a:rPr lang="ru-RU" sz="2400" b="1" cap="all" dirty="0" err="1">
                <a:ln w="0"/>
                <a:gradFill flip="none">
                  <a:gsLst>
                    <a:gs pos="0">
                      <a:schemeClr val="accent1">
                        <a:tint val="75000"/>
                        <a:shade val="75000"/>
                        <a:satMod val="170000"/>
                      </a:schemeClr>
                    </a:gs>
                    <a:gs pos="49000">
                      <a:schemeClr val="accent1">
                        <a:tint val="88000"/>
                        <a:shade val="65000"/>
                        <a:satMod val="172000"/>
                      </a:schemeClr>
                    </a:gs>
                    <a:gs pos="50000">
                      <a:schemeClr val="accent1">
                        <a:shade val="65000"/>
                        <a:satMod val="130000"/>
                      </a:schemeClr>
                    </a:gs>
                    <a:gs pos="92000">
                      <a:schemeClr val="accent1">
                        <a:shade val="50000"/>
                        <a:satMod val="120000"/>
                      </a:schemeClr>
                    </a:gs>
                    <a:gs pos="100000">
                      <a:schemeClr val="accent1">
                        <a:shade val="48000"/>
                        <a:satMod val="120000"/>
                      </a:schemeClr>
                    </a:gs>
                  </a:gsLst>
                  <a:lin ang="5400000"/>
                </a:gradFill>
                <a:effectLst>
                  <a:reflection blurRad="12700" stA="50000" endPos="50000" dist="5000" dir="5400000" sy="-100000" rotWithShape="0"/>
                </a:effectLst>
                <a:latin typeface="Calibri" charset="0"/>
              </a:rPr>
              <a:t>огда</a:t>
            </a:r>
            <a:r>
              <a:rPr lang="ru-RU" sz="2400" b="1" cap="all" dirty="0">
                <a:ln w="0"/>
                <a:gradFill flip="none">
                  <a:gsLst>
                    <a:gs pos="0">
                      <a:schemeClr val="accent1">
                        <a:tint val="75000"/>
                        <a:shade val="75000"/>
                        <a:satMod val="170000"/>
                      </a:schemeClr>
                    </a:gs>
                    <a:gs pos="49000">
                      <a:schemeClr val="accent1">
                        <a:tint val="88000"/>
                        <a:shade val="65000"/>
                        <a:satMod val="172000"/>
                      </a:schemeClr>
                    </a:gs>
                    <a:gs pos="50000">
                      <a:schemeClr val="accent1">
                        <a:shade val="65000"/>
                        <a:satMod val="130000"/>
                      </a:schemeClr>
                    </a:gs>
                    <a:gs pos="92000">
                      <a:schemeClr val="accent1">
                        <a:shade val="50000"/>
                        <a:satMod val="120000"/>
                      </a:schemeClr>
                    </a:gs>
                    <a:gs pos="100000">
                      <a:schemeClr val="accent1">
                        <a:shade val="48000"/>
                        <a:satMod val="120000"/>
                      </a:schemeClr>
                    </a:gs>
                  </a:gsLst>
                  <a:lin ang="5400000"/>
                </a:gradFill>
                <a:effectLst>
                  <a:reflection blurRad="12700" stA="50000" endPos="50000" dist="5000" dir="5400000" sy="-100000" rotWithShape="0"/>
                </a:effectLst>
                <a:latin typeface="Calibri" charset="0"/>
              </a:rPr>
              <a:t> можно назначать системные иммуноглобулины?</a:t>
            </a:r>
          </a:p>
        </p:txBody>
      </p:sp>
      <p:sp>
        <p:nvSpPr>
          <p:cNvPr id="10" name="Rounded Rectangle 9"/>
          <p:cNvSpPr/>
          <p:nvPr/>
        </p:nvSpPr>
        <p:spPr>
          <a:xfrm>
            <a:off x="251520" y="5085184"/>
            <a:ext cx="8712968" cy="1484784"/>
          </a:xfrm>
          <a:prstGeom prst="roundRect">
            <a:avLst/>
          </a:prstGeom>
          <a:gradFill flip="none" rotWithShape="1">
            <a:gsLst>
              <a:gs pos="51000">
                <a:schemeClr val="accent1">
                  <a:tint val="98000"/>
                  <a:shade val="25000"/>
                  <a:satMod val="250000"/>
                </a:schemeClr>
              </a:gs>
              <a:gs pos="85000">
                <a:schemeClr val="accent1">
                  <a:tint val="86000"/>
                  <a:satMod val="115000"/>
                </a:schemeClr>
              </a:gs>
              <a:gs pos="100000">
                <a:schemeClr val="accent1">
                  <a:tint val="50000"/>
                  <a:satMod val="150000"/>
                </a:schemeClr>
              </a:gs>
            </a:gsLst>
            <a:lin ang="0" scaled="1"/>
            <a:tileRect/>
          </a:gradFill>
        </p:spPr>
        <p:style>
          <a:lnRef idx="1">
            <a:schemeClr val="accent1"/>
          </a:lnRef>
          <a:fillRef idx="3">
            <a:schemeClr val="accent1"/>
          </a:fillRef>
          <a:effectRef idx="2">
            <a:schemeClr val="accent1"/>
          </a:effectRef>
          <a:fontRef idx="minor">
            <a:schemeClr val="lt1"/>
          </a:fontRef>
        </p:style>
        <p:txBody>
          <a:bodyPr anchor="ctr"/>
          <a:lstStyle/>
          <a:p>
            <a:pPr>
              <a:defRPr/>
            </a:pPr>
            <a:endParaRPr lang="ru-RU" dirty="0"/>
          </a:p>
          <a:p>
            <a:pPr>
              <a:defRPr/>
            </a:pPr>
            <a:r>
              <a:rPr lang="ru-RU" sz="2000" dirty="0"/>
              <a:t>Можно рассмотреть  их назначение после 7-10 дня болезни в качестве заместительной терапии, когда вирусная репликация при тяжелых формах гриппа и ОРВИ прекращается или существенно снижается и по сути мы имеем дело уже с бактериальными осложнениями и истощенной иммунной системой </a:t>
            </a:r>
            <a:endParaRPr lang="en-US" sz="2000" dirty="0"/>
          </a:p>
          <a:p>
            <a:pPr>
              <a:defRPr/>
            </a:pPr>
            <a:endParaRPr lang="en-US" sz="2000" dirty="0"/>
          </a:p>
        </p:txBody>
      </p:sp>
    </p:spTree>
    <p:extLst>
      <p:ext uri="{BB962C8B-B14F-4D97-AF65-F5344CB8AC3E}">
        <p14:creationId xmlns:p14="http://schemas.microsoft.com/office/powerpoint/2010/main" val="149927934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p:cNvGrpSpPr/>
          <p:nvPr/>
        </p:nvGrpSpPr>
        <p:grpSpPr>
          <a:xfrm>
            <a:off x="109584" y="13703"/>
            <a:ext cx="9034416" cy="2119153"/>
            <a:chOff x="20062811" y="21062246"/>
            <a:chExt cx="12620256" cy="2434617"/>
          </a:xfrm>
        </p:grpSpPr>
        <p:grpSp>
          <p:nvGrpSpPr>
            <p:cNvPr id="5" name="Group 4"/>
            <p:cNvGrpSpPr/>
            <p:nvPr/>
          </p:nvGrpSpPr>
          <p:grpSpPr>
            <a:xfrm>
              <a:off x="20062811" y="21062246"/>
              <a:ext cx="12620256" cy="2434617"/>
              <a:chOff x="20048109" y="21062246"/>
              <a:chExt cx="12620256" cy="2434617"/>
            </a:xfrm>
          </p:grpSpPr>
          <p:grpSp>
            <p:nvGrpSpPr>
              <p:cNvPr id="10" name="Group 9"/>
              <p:cNvGrpSpPr/>
              <p:nvPr/>
            </p:nvGrpSpPr>
            <p:grpSpPr>
              <a:xfrm>
                <a:off x="20145792" y="21062246"/>
                <a:ext cx="12522573" cy="2434617"/>
                <a:chOff x="-297773" y="2650488"/>
                <a:chExt cx="9713309" cy="812411"/>
              </a:xfrm>
            </p:grpSpPr>
            <p:sp>
              <p:nvSpPr>
                <p:cNvPr id="12" name="Скругленный прямоугольник 6"/>
                <p:cNvSpPr>
                  <a:spLocks noChangeArrowheads="1"/>
                </p:cNvSpPr>
                <p:nvPr/>
              </p:nvSpPr>
              <p:spPr bwMode="auto">
                <a:xfrm>
                  <a:off x="6447417" y="2672321"/>
                  <a:ext cx="2968119" cy="380432"/>
                </a:xfrm>
                <a:prstGeom prst="roundRect">
                  <a:avLst>
                    <a:gd name="adj" fmla="val 16667"/>
                  </a:avLst>
                </a:prstGeom>
                <a:gradFill flip="none" rotWithShape="1">
                  <a:gsLst>
                    <a:gs pos="91000">
                      <a:srgbClr val="A2FC10"/>
                    </a:gs>
                    <a:gs pos="100000">
                      <a:srgbClr val="FFFFFF"/>
                    </a:gs>
                  </a:gsLst>
                  <a:path path="shape">
                    <a:fillToRect l="50000" t="50000" r="50000" b="50000"/>
                  </a:path>
                  <a:tileRect/>
                </a:gradFill>
                <a:ln w="38100">
                  <a:solidFill>
                    <a:schemeClr val="bg1"/>
                  </a:solidFill>
                  <a:round/>
                  <a:headEnd/>
                  <a:tailEnd/>
                </a:ln>
                <a:effectLst>
                  <a:outerShdw blurRad="63500" dist="38100" dir="5400000" rotWithShape="0">
                    <a:srgbClr val="000000">
                      <a:alpha val="39999"/>
                    </a:srgbClr>
                  </a:outerShdw>
                </a:effectLst>
              </p:spPr>
              <p:txBody>
                <a:bodyPr anchor="ctr"/>
                <a:lstStyle/>
                <a:p>
                  <a:pPr algn="ctr"/>
                  <a:r>
                    <a:rPr lang="ru-RU" b="1" dirty="0">
                      <a:latin typeface="Times"/>
                      <a:cs typeface="Times"/>
                    </a:rPr>
                    <a:t>Ингибитор гемагглютинина вируса гриппа, ингибитор фузии</a:t>
                  </a:r>
                </a:p>
              </p:txBody>
            </p:sp>
            <p:sp>
              <p:nvSpPr>
                <p:cNvPr id="13" name="Скругленный прямоугольник 7"/>
                <p:cNvSpPr/>
                <p:nvPr/>
              </p:nvSpPr>
              <p:spPr>
                <a:xfrm>
                  <a:off x="-297773" y="3196324"/>
                  <a:ext cx="9596824" cy="266575"/>
                </a:xfrm>
                <a:prstGeom prst="roundRect">
                  <a:avLst/>
                </a:prstGeom>
                <a:solidFill>
                  <a:srgbClr val="FFFF00"/>
                </a:solidFill>
                <a:ln>
                  <a:gradFill flip="none" rotWithShape="1">
                    <a:gsLst>
                      <a:gs pos="38000">
                        <a:srgbClr val="FFFF00"/>
                      </a:gs>
                      <a:gs pos="100000">
                        <a:srgbClr val="FFFFFF"/>
                      </a:gs>
                    </a:gsLst>
                    <a:lin ang="0" scaled="1"/>
                    <a:tileRect/>
                  </a:gradFill>
                </a:ln>
                <a:effectLst>
                  <a:outerShdw blurRad="50800" dist="38100" dir="2700000" algn="tl" rotWithShape="0">
                    <a:srgbClr val="000000">
                      <a:alpha val="43000"/>
                    </a:srgbClr>
                  </a:outerShdw>
                </a:effectLst>
              </p:spPr>
              <p:style>
                <a:lnRef idx="2">
                  <a:schemeClr val="accent3"/>
                </a:lnRef>
                <a:fillRef idx="1">
                  <a:schemeClr val="lt1"/>
                </a:fillRef>
                <a:effectRef idx="0">
                  <a:schemeClr val="accent3"/>
                </a:effectRef>
                <a:fontRef idx="minor">
                  <a:schemeClr val="dk1"/>
                </a:fontRef>
              </p:style>
              <p:txBody>
                <a:bodyPr anchor="ctr"/>
                <a:lstStyle/>
                <a:p>
                  <a:pPr algn="ctr"/>
                  <a:endParaRPr lang="ru-RU" sz="3600" dirty="0">
                    <a:solidFill>
                      <a:schemeClr val="tx1"/>
                    </a:solidFill>
                    <a:latin typeface="Arial" pitchFamily="34" charset="0"/>
                    <a:ea typeface="ＭＳ Ｐゴシック" charset="-128"/>
                  </a:endParaRPr>
                </a:p>
              </p:txBody>
            </p:sp>
            <p:sp>
              <p:nvSpPr>
                <p:cNvPr id="16" name="Скругленный прямоугольник 14"/>
                <p:cNvSpPr>
                  <a:spLocks noChangeArrowheads="1"/>
                </p:cNvSpPr>
                <p:nvPr/>
              </p:nvSpPr>
              <p:spPr bwMode="auto">
                <a:xfrm>
                  <a:off x="2747376" y="2650488"/>
                  <a:ext cx="3181918" cy="459023"/>
                </a:xfrm>
                <a:prstGeom prst="roundRect">
                  <a:avLst>
                    <a:gd name="adj" fmla="val 16667"/>
                  </a:avLst>
                </a:prstGeom>
                <a:gradFill rotWithShape="1">
                  <a:gsLst>
                    <a:gs pos="0">
                      <a:srgbClr val="850211"/>
                    </a:gs>
                    <a:gs pos="60001">
                      <a:srgbClr val="B80B1E"/>
                    </a:gs>
                    <a:gs pos="100000">
                      <a:srgbClr val="E23944"/>
                    </a:gs>
                  </a:gsLst>
                  <a:lin ang="16200000"/>
                </a:gradFill>
                <a:ln w="9525">
                  <a:solidFill>
                    <a:srgbClr val="BD0C1F"/>
                  </a:solidFill>
                  <a:round/>
                  <a:headEnd/>
                  <a:tailEnd/>
                </a:ln>
                <a:effectLst>
                  <a:outerShdw blurRad="63500" dist="38100" dir="5400000" rotWithShape="0">
                    <a:srgbClr val="000000">
                      <a:alpha val="39999"/>
                    </a:srgbClr>
                  </a:outerShdw>
                </a:effectLst>
              </p:spPr>
              <p:txBody>
                <a:bodyPr anchor="ctr"/>
                <a:lstStyle/>
                <a:p>
                  <a:pPr algn="ctr"/>
                  <a:r>
                    <a:rPr lang="ru-RU" sz="2400" dirty="0" err="1">
                      <a:latin typeface="Times"/>
                      <a:cs typeface="Times"/>
                    </a:rPr>
                    <a:t>Энисамиум</a:t>
                  </a:r>
                  <a:r>
                    <a:rPr lang="ru-RU" sz="2400" dirty="0">
                      <a:latin typeface="Times"/>
                      <a:cs typeface="Times"/>
                    </a:rPr>
                    <a:t> </a:t>
                  </a:r>
                </a:p>
                <a:p>
                  <a:pPr algn="ctr"/>
                  <a:r>
                    <a:rPr lang="ru-RU" sz="2400" dirty="0">
                      <a:latin typeface="Times"/>
                      <a:cs typeface="Times"/>
                    </a:rPr>
                    <a:t>Йодид</a:t>
                  </a:r>
                  <a:endParaRPr lang="en-US" sz="2400" dirty="0">
                    <a:latin typeface="Times"/>
                    <a:cs typeface="Times"/>
                  </a:endParaRPr>
                </a:p>
                <a:p>
                  <a:pPr algn="ctr"/>
                  <a:r>
                    <a:rPr lang="en-US" sz="2400" dirty="0">
                      <a:latin typeface="Times"/>
                      <a:cs typeface="Times"/>
                    </a:rPr>
                    <a:t>(</a:t>
                  </a:r>
                  <a:r>
                    <a:rPr lang="ru-RU" sz="2400" dirty="0" err="1">
                      <a:latin typeface="Times"/>
                      <a:cs typeface="Times"/>
                    </a:rPr>
                    <a:t>Нобазит</a:t>
                  </a:r>
                  <a:r>
                    <a:rPr lang="ru-RU" sz="2400" dirty="0">
                      <a:latin typeface="Times"/>
                      <a:cs typeface="Times"/>
                    </a:rPr>
                    <a:t>)</a:t>
                  </a:r>
                  <a:r>
                    <a:rPr lang="en-US" sz="2400" dirty="0">
                      <a:latin typeface="Times"/>
                      <a:cs typeface="Times"/>
                    </a:rPr>
                    <a:t> </a:t>
                  </a:r>
                  <a:endParaRPr lang="ru-RU" sz="2400" dirty="0">
                    <a:latin typeface="Times"/>
                    <a:cs typeface="Times"/>
                  </a:endParaRPr>
                </a:p>
              </p:txBody>
            </p:sp>
          </p:grpSp>
          <p:sp>
            <p:nvSpPr>
              <p:cNvPr id="11" name="Скругленный прямоугольник 10"/>
              <p:cNvSpPr>
                <a:spLocks noChangeArrowheads="1"/>
              </p:cNvSpPr>
              <p:nvPr/>
            </p:nvSpPr>
            <p:spPr bwMode="auto">
              <a:xfrm>
                <a:off x="20048109" y="21127675"/>
                <a:ext cx="3547514" cy="1541913"/>
              </a:xfrm>
              <a:prstGeom prst="roundRect">
                <a:avLst>
                  <a:gd name="adj" fmla="val 16667"/>
                </a:avLst>
              </a:prstGeom>
              <a:gradFill flip="none" rotWithShape="1">
                <a:gsLst>
                  <a:gs pos="46000">
                    <a:srgbClr val="FF6600"/>
                  </a:gs>
                  <a:gs pos="100000">
                    <a:srgbClr val="FFFFFF"/>
                  </a:gs>
                </a:gsLst>
                <a:path path="circle">
                  <a:fillToRect l="100000" t="100000"/>
                </a:path>
                <a:tileRect r="-100000" b="-100000"/>
              </a:gradFill>
              <a:ln w="9525">
                <a:solidFill>
                  <a:srgbClr val="BD0C1F"/>
                </a:solidFill>
                <a:round/>
                <a:headEnd/>
                <a:tailEnd/>
              </a:ln>
              <a:effectLst>
                <a:outerShdw blurRad="63500" dist="38100" dir="5400000" rotWithShape="0">
                  <a:srgbClr val="000000">
                    <a:alpha val="39999"/>
                  </a:srgbClr>
                </a:outerShdw>
              </a:effectLst>
            </p:spPr>
            <p:txBody>
              <a:bodyPr anchor="ctr"/>
              <a:lstStyle/>
              <a:p>
                <a:endParaRPr lang="ru-RU" sz="3200" dirty="0"/>
              </a:p>
            </p:txBody>
          </p:sp>
        </p:grpSp>
        <p:cxnSp>
          <p:nvCxnSpPr>
            <p:cNvPr id="7" name="Прямая со стрелкой 19"/>
            <p:cNvCxnSpPr/>
            <p:nvPr/>
          </p:nvCxnSpPr>
          <p:spPr>
            <a:xfrm flipH="1">
              <a:off x="23610325" y="22000010"/>
              <a:ext cx="512582" cy="2"/>
            </a:xfrm>
            <a:prstGeom prst="straightConnector1">
              <a:avLst/>
            </a:prstGeom>
            <a:ln w="38100">
              <a:tailEnd type="arrow"/>
            </a:ln>
          </p:spPr>
          <p:style>
            <a:lnRef idx="1">
              <a:schemeClr val="dk1"/>
            </a:lnRef>
            <a:fillRef idx="0">
              <a:schemeClr val="dk1"/>
            </a:fillRef>
            <a:effectRef idx="0">
              <a:schemeClr val="dk1"/>
            </a:effectRef>
            <a:fontRef idx="minor">
              <a:schemeClr val="tx1"/>
            </a:fontRef>
          </p:style>
        </p:cxnSp>
        <p:cxnSp>
          <p:nvCxnSpPr>
            <p:cNvPr id="8" name="Прямая со стрелкой 19"/>
            <p:cNvCxnSpPr/>
            <p:nvPr/>
          </p:nvCxnSpPr>
          <p:spPr>
            <a:xfrm flipV="1">
              <a:off x="28225095" y="21907740"/>
              <a:ext cx="679483" cy="22743"/>
            </a:xfrm>
            <a:prstGeom prst="straightConnector1">
              <a:avLst/>
            </a:prstGeom>
            <a:ln w="38100">
              <a:tailEnd type="arrow"/>
            </a:ln>
          </p:spPr>
          <p:style>
            <a:lnRef idx="1">
              <a:schemeClr val="dk1"/>
            </a:lnRef>
            <a:fillRef idx="0">
              <a:schemeClr val="dk1"/>
            </a:fillRef>
            <a:effectRef idx="0">
              <a:schemeClr val="dk1"/>
            </a:effectRef>
            <a:fontRef idx="minor">
              <a:schemeClr val="tx1"/>
            </a:fontRef>
          </p:style>
        </p:cxnSp>
        <p:cxnSp>
          <p:nvCxnSpPr>
            <p:cNvPr id="9" name="Прямая со стрелкой 19"/>
            <p:cNvCxnSpPr/>
            <p:nvPr/>
          </p:nvCxnSpPr>
          <p:spPr>
            <a:xfrm>
              <a:off x="26198715" y="22436274"/>
              <a:ext cx="0" cy="261720"/>
            </a:xfrm>
            <a:prstGeom prst="straightConnector1">
              <a:avLst/>
            </a:prstGeom>
            <a:ln w="38100">
              <a:tailEnd type="arrow"/>
            </a:ln>
          </p:spPr>
          <p:style>
            <a:lnRef idx="1">
              <a:schemeClr val="dk1"/>
            </a:lnRef>
            <a:fillRef idx="0">
              <a:schemeClr val="dk1"/>
            </a:fillRef>
            <a:effectRef idx="0">
              <a:schemeClr val="dk1"/>
            </a:effectRef>
            <a:fontRef idx="minor">
              <a:schemeClr val="tx1"/>
            </a:fontRef>
          </p:style>
        </p:cxnSp>
      </p:grpSp>
      <p:sp>
        <p:nvSpPr>
          <p:cNvPr id="19" name="Rectangle 18"/>
          <p:cNvSpPr/>
          <p:nvPr/>
        </p:nvSpPr>
        <p:spPr>
          <a:xfrm>
            <a:off x="179512" y="0"/>
            <a:ext cx="2592288" cy="1477328"/>
          </a:xfrm>
          <a:prstGeom prst="rect">
            <a:avLst/>
          </a:prstGeom>
        </p:spPr>
        <p:txBody>
          <a:bodyPr wrap="square">
            <a:spAutoFit/>
          </a:bodyPr>
          <a:lstStyle/>
          <a:p>
            <a:r>
              <a:rPr lang="ru-RU" dirty="0">
                <a:latin typeface="Times"/>
                <a:cs typeface="Times"/>
              </a:rPr>
              <a:t>Ингибирует синтез</a:t>
            </a:r>
          </a:p>
          <a:p>
            <a:r>
              <a:rPr lang="ru-RU" dirty="0">
                <a:latin typeface="Times"/>
                <a:cs typeface="Times"/>
              </a:rPr>
              <a:t>фактора некроза </a:t>
            </a:r>
          </a:p>
          <a:p>
            <a:r>
              <a:rPr lang="ru-RU" dirty="0">
                <a:latin typeface="Times"/>
                <a:cs typeface="Times"/>
              </a:rPr>
              <a:t>опухолей-α и других </a:t>
            </a:r>
            <a:r>
              <a:rPr lang="ru-RU" dirty="0" err="1">
                <a:latin typeface="Times"/>
                <a:cs typeface="Times"/>
              </a:rPr>
              <a:t>провоспалительных</a:t>
            </a:r>
            <a:r>
              <a:rPr lang="ru-RU" dirty="0">
                <a:latin typeface="Times"/>
                <a:cs typeface="Times"/>
              </a:rPr>
              <a:t> цитокинов </a:t>
            </a:r>
            <a:endParaRPr lang="en-US" dirty="0">
              <a:latin typeface="Times"/>
              <a:cs typeface="Times"/>
            </a:endParaRPr>
          </a:p>
        </p:txBody>
      </p:sp>
      <p:sp>
        <p:nvSpPr>
          <p:cNvPr id="24" name="Rectangle 23"/>
          <p:cNvSpPr/>
          <p:nvPr/>
        </p:nvSpPr>
        <p:spPr>
          <a:xfrm>
            <a:off x="179512" y="1484784"/>
            <a:ext cx="8856984" cy="646331"/>
          </a:xfrm>
          <a:prstGeom prst="rect">
            <a:avLst/>
          </a:prstGeom>
        </p:spPr>
        <p:txBody>
          <a:bodyPr wrap="square">
            <a:spAutoFit/>
          </a:bodyPr>
          <a:lstStyle/>
          <a:p>
            <a:r>
              <a:rPr lang="ru-RU" dirty="0">
                <a:latin typeface="Times"/>
                <a:cs typeface="Times"/>
              </a:rPr>
              <a:t>стимулирует активность макрофагов, синтез лизоцима, способствует росту числа Т-лимфоцитов хелперов </a:t>
            </a:r>
            <a:r>
              <a:rPr lang="en-US" dirty="0">
                <a:latin typeface="Times"/>
                <a:cs typeface="Times"/>
              </a:rPr>
              <a:t>I </a:t>
            </a:r>
            <a:r>
              <a:rPr lang="ru-RU" dirty="0">
                <a:latin typeface="Times"/>
                <a:cs typeface="Times"/>
              </a:rPr>
              <a:t>типа, модулирует концентрацию  эндогенного интерферона-</a:t>
            </a:r>
            <a:r>
              <a:rPr lang="ru-RU" dirty="0" err="1">
                <a:latin typeface="Times"/>
                <a:cs typeface="Times"/>
              </a:rPr>
              <a:t>γ</a:t>
            </a:r>
            <a:r>
              <a:rPr lang="ru-RU" dirty="0">
                <a:latin typeface="Times"/>
                <a:cs typeface="Times"/>
              </a:rPr>
              <a:t> </a:t>
            </a:r>
            <a:endParaRPr lang="en-US" dirty="0">
              <a:latin typeface="Times"/>
              <a:cs typeface="Times"/>
            </a:endParaRPr>
          </a:p>
        </p:txBody>
      </p:sp>
      <p:sp>
        <p:nvSpPr>
          <p:cNvPr id="17" name="Title 1"/>
          <p:cNvSpPr>
            <a:spLocks noGrp="1"/>
          </p:cNvSpPr>
          <p:nvPr>
            <p:ph type="title"/>
          </p:nvPr>
        </p:nvSpPr>
        <p:spPr>
          <a:xfrm>
            <a:off x="126389" y="3140968"/>
            <a:ext cx="9035879" cy="806396"/>
          </a:xfrm>
        </p:spPr>
        <p:txBody>
          <a:bodyPr>
            <a:noAutofit/>
          </a:bodyPr>
          <a:lstStyle/>
          <a:p>
            <a:r>
              <a:rPr lang="ru-RU" sz="2000" dirty="0">
                <a:solidFill>
                  <a:srgbClr val="0000FF"/>
                </a:solidFill>
                <a:latin typeface="Times"/>
                <a:cs typeface="Times"/>
              </a:rPr>
              <a:t>Эффективность </a:t>
            </a:r>
            <a:r>
              <a:rPr lang="ru-RU" sz="2000" dirty="0" err="1">
                <a:solidFill>
                  <a:srgbClr val="0000FF"/>
                </a:solidFill>
                <a:latin typeface="Times"/>
                <a:cs typeface="Times"/>
              </a:rPr>
              <a:t>энисамия</a:t>
            </a:r>
            <a:r>
              <a:rPr lang="ru-RU" sz="2000" dirty="0">
                <a:solidFill>
                  <a:srgbClr val="0000FF"/>
                </a:solidFill>
                <a:latin typeface="Times"/>
                <a:cs typeface="Times"/>
              </a:rPr>
              <a:t> йодида у пациентов с гриппом и ОРВИ</a:t>
            </a:r>
            <a:r>
              <a:rPr lang="en-US" sz="2000" dirty="0">
                <a:solidFill>
                  <a:srgbClr val="0000FF"/>
                </a:solidFill>
                <a:latin typeface="Times"/>
                <a:cs typeface="Times"/>
              </a:rPr>
              <a:t> </a:t>
            </a:r>
            <a:r>
              <a:rPr lang="ru-RU" sz="2000" dirty="0">
                <a:solidFill>
                  <a:srgbClr val="0000FF"/>
                </a:solidFill>
                <a:latin typeface="Times"/>
                <a:cs typeface="Times"/>
              </a:rPr>
              <a:t>подтверждают исследования</a:t>
            </a:r>
            <a:r>
              <a:rPr lang="en-US" sz="2000" dirty="0">
                <a:solidFill>
                  <a:srgbClr val="0000FF"/>
                </a:solidFill>
                <a:latin typeface="Times"/>
                <a:cs typeface="Times"/>
              </a:rPr>
              <a:t> </a:t>
            </a:r>
            <a:r>
              <a:rPr lang="ru-RU" sz="2000" dirty="0">
                <a:solidFill>
                  <a:srgbClr val="0000FF"/>
                </a:solidFill>
                <a:latin typeface="Times"/>
                <a:cs typeface="Times"/>
              </a:rPr>
              <a:t>НИИ гриппа, 2013-2019</a:t>
            </a:r>
            <a:endParaRPr lang="en-US" sz="2000" dirty="0">
              <a:solidFill>
                <a:srgbClr val="0000FF"/>
              </a:solidFill>
              <a:latin typeface="Times"/>
              <a:cs typeface="Times"/>
            </a:endParaRPr>
          </a:p>
        </p:txBody>
      </p:sp>
      <p:sp>
        <p:nvSpPr>
          <p:cNvPr id="18" name="Rectangle 17"/>
          <p:cNvSpPr/>
          <p:nvPr/>
        </p:nvSpPr>
        <p:spPr>
          <a:xfrm>
            <a:off x="5960078" y="3861048"/>
            <a:ext cx="3159012" cy="576064"/>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r>
              <a:rPr lang="ru-RU" sz="1500" dirty="0">
                <a:solidFill>
                  <a:srgbClr val="000000"/>
                </a:solidFill>
                <a:latin typeface="Times"/>
                <a:cs typeface="Times"/>
              </a:rPr>
              <a:t>Группа сравнения </a:t>
            </a:r>
            <a:r>
              <a:rPr lang="en-US" sz="1500" dirty="0">
                <a:solidFill>
                  <a:srgbClr val="000000"/>
                </a:solidFill>
                <a:latin typeface="Times"/>
                <a:cs typeface="Times"/>
              </a:rPr>
              <a:t>n=6</a:t>
            </a:r>
            <a:r>
              <a:rPr lang="ru-RU" sz="1500" dirty="0">
                <a:solidFill>
                  <a:srgbClr val="000000"/>
                </a:solidFill>
                <a:latin typeface="Times"/>
                <a:cs typeface="Times"/>
              </a:rPr>
              <a:t>7</a:t>
            </a:r>
            <a:r>
              <a:rPr lang="en-US" sz="1500" dirty="0">
                <a:solidFill>
                  <a:srgbClr val="000000"/>
                </a:solidFill>
                <a:latin typeface="Times"/>
                <a:cs typeface="Times"/>
              </a:rPr>
              <a:t>;</a:t>
            </a:r>
            <a:r>
              <a:rPr lang="ru-RU" sz="1500" dirty="0">
                <a:solidFill>
                  <a:srgbClr val="000000"/>
                </a:solidFill>
                <a:latin typeface="Times"/>
                <a:cs typeface="Times"/>
              </a:rPr>
              <a:t> группа, получавшая </a:t>
            </a:r>
            <a:r>
              <a:rPr lang="ru-RU" sz="1500" dirty="0" err="1">
                <a:solidFill>
                  <a:srgbClr val="000000"/>
                </a:solidFill>
                <a:latin typeface="Times"/>
                <a:cs typeface="Times"/>
              </a:rPr>
              <a:t>энисамия</a:t>
            </a:r>
            <a:r>
              <a:rPr lang="ru-RU" sz="1500" dirty="0">
                <a:solidFill>
                  <a:srgbClr val="000000"/>
                </a:solidFill>
                <a:latin typeface="Times"/>
                <a:cs typeface="Times"/>
              </a:rPr>
              <a:t> йодид </a:t>
            </a:r>
            <a:r>
              <a:rPr lang="en-US" sz="1500" dirty="0">
                <a:solidFill>
                  <a:srgbClr val="000000"/>
                </a:solidFill>
                <a:latin typeface="Times"/>
                <a:cs typeface="Times"/>
              </a:rPr>
              <a:t>(n=6</a:t>
            </a:r>
            <a:r>
              <a:rPr lang="ru-RU" sz="1500" dirty="0">
                <a:solidFill>
                  <a:srgbClr val="000000"/>
                </a:solidFill>
                <a:latin typeface="Times"/>
                <a:cs typeface="Times"/>
              </a:rPr>
              <a:t>7</a:t>
            </a:r>
            <a:r>
              <a:rPr lang="en-US" sz="1500" dirty="0">
                <a:solidFill>
                  <a:srgbClr val="000000"/>
                </a:solidFill>
                <a:latin typeface="Times"/>
                <a:cs typeface="Times"/>
              </a:rPr>
              <a:t>);</a:t>
            </a:r>
          </a:p>
        </p:txBody>
      </p:sp>
      <p:graphicFrame>
        <p:nvGraphicFramePr>
          <p:cNvPr id="20" name="Content Placeholder 3"/>
          <p:cNvGraphicFramePr>
            <a:graphicFrameLocks noGrp="1"/>
          </p:cNvGraphicFramePr>
          <p:nvPr>
            <p:ph idx="1"/>
            <p:extLst>
              <p:ext uri="{D42A27DB-BD31-4B8C-83A1-F6EECF244321}">
                <p14:modId xmlns:p14="http://schemas.microsoft.com/office/powerpoint/2010/main" val="3865200993"/>
              </p:ext>
            </p:extLst>
          </p:nvPr>
        </p:nvGraphicFramePr>
        <p:xfrm>
          <a:off x="179512" y="3717032"/>
          <a:ext cx="4536504" cy="338437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1" name="Content Placeholder 3"/>
          <p:cNvGraphicFramePr>
            <a:graphicFrameLocks/>
          </p:cNvGraphicFramePr>
          <p:nvPr>
            <p:extLst>
              <p:ext uri="{D42A27DB-BD31-4B8C-83A1-F6EECF244321}">
                <p14:modId xmlns:p14="http://schemas.microsoft.com/office/powerpoint/2010/main" val="308015102"/>
              </p:ext>
            </p:extLst>
          </p:nvPr>
        </p:nvGraphicFramePr>
        <p:xfrm>
          <a:off x="3370911" y="3068960"/>
          <a:ext cx="5760640" cy="3492086"/>
        </p:xfrm>
        <a:graphic>
          <a:graphicData uri="http://schemas.openxmlformats.org/drawingml/2006/chart">
            <c:chart xmlns:c="http://schemas.openxmlformats.org/drawingml/2006/chart" xmlns:r="http://schemas.openxmlformats.org/officeDocument/2006/relationships" r:id="rId3"/>
          </a:graphicData>
        </a:graphic>
      </p:graphicFrame>
      <p:sp>
        <p:nvSpPr>
          <p:cNvPr id="22" name="TextBox 21">
            <a:extLst>
              <a:ext uri="{FF2B5EF4-FFF2-40B4-BE49-F238E27FC236}">
                <a16:creationId xmlns:a16="http://schemas.microsoft.com/office/drawing/2014/main" id="{1A5A40D8-F904-4948-A858-CDD5BC11EC85}"/>
              </a:ext>
            </a:extLst>
          </p:cNvPr>
          <p:cNvSpPr txBox="1"/>
          <p:nvPr/>
        </p:nvSpPr>
        <p:spPr>
          <a:xfrm>
            <a:off x="0" y="6512798"/>
            <a:ext cx="7895858" cy="338554"/>
          </a:xfrm>
          <a:prstGeom prst="rect">
            <a:avLst/>
          </a:prstGeom>
          <a:noFill/>
        </p:spPr>
        <p:txBody>
          <a:bodyPr wrap="square" rtlCol="0">
            <a:spAutoFit/>
          </a:bodyPr>
          <a:lstStyle/>
          <a:p>
            <a:r>
              <a:rPr lang="ru-RU" sz="800" dirty="0">
                <a:latin typeface="Arial" panose="020B0604020202020204" pitchFamily="34" charset="0"/>
                <a:ea typeface="Tahoma" panose="020B0604030504040204" pitchFamily="34" charset="0"/>
                <a:cs typeface="Arial" panose="020B0604020202020204" pitchFamily="34" charset="0"/>
              </a:rPr>
              <a:t>Т.И. Мельникова, Э.Г. Деева, И.В. Амосова ФГБУ НИИ гриппа Пульмонология № 17 (318) 2013</a:t>
            </a:r>
            <a:r>
              <a:rPr lang="en-US" sz="800" dirty="0">
                <a:latin typeface="Arial" panose="020B0604020202020204" pitchFamily="34" charset="0"/>
                <a:ea typeface="Tahoma" panose="020B0604030504040204" pitchFamily="34" charset="0"/>
                <a:cs typeface="Arial" panose="020B0604020202020204" pitchFamily="34" charset="0"/>
              </a:rPr>
              <a:t> </a:t>
            </a:r>
            <a:r>
              <a:rPr lang="ru-RU" sz="800" dirty="0">
                <a:latin typeface="Arial" panose="020B0604020202020204" pitchFamily="34" charset="0"/>
                <a:ea typeface="Tahoma" panose="020B0604030504040204" pitchFamily="34" charset="0"/>
                <a:cs typeface="Arial" panose="020B0604020202020204" pitchFamily="34" charset="0"/>
              </a:rPr>
              <a:t>г</a:t>
            </a:r>
            <a:r>
              <a:rPr lang="en-US" sz="800" dirty="0">
                <a:latin typeface="Arial" panose="020B0604020202020204" pitchFamily="34" charset="0"/>
                <a:ea typeface="Tahoma" panose="020B0604030504040204" pitchFamily="34" charset="0"/>
                <a:cs typeface="Arial" panose="020B0604020202020204" pitchFamily="34" charset="0"/>
              </a:rPr>
              <a:t>; </a:t>
            </a:r>
            <a:r>
              <a:rPr lang="ru-RU" sz="800" dirty="0">
                <a:solidFill>
                  <a:schemeClr val="tx1">
                    <a:lumMod val="75000"/>
                  </a:schemeClr>
                </a:solidFill>
                <a:ea typeface="Tahoma" panose="020B0604030504040204" pitchFamily="34" charset="0"/>
                <a:cs typeface="Arial" panose="020B0604020202020204" pitchFamily="34" charset="0"/>
              </a:rPr>
              <a:t>В.А. Исаков, </a:t>
            </a:r>
            <a:r>
              <a:rPr lang="ru-RU" sz="800" dirty="0" err="1">
                <a:solidFill>
                  <a:schemeClr val="tx1">
                    <a:lumMod val="75000"/>
                  </a:schemeClr>
                </a:solidFill>
                <a:ea typeface="Tahoma" panose="020B0604030504040204" pitchFamily="34" charset="0"/>
                <a:cs typeface="Arial" panose="020B0604020202020204" pitchFamily="34" charset="0"/>
              </a:rPr>
              <a:t>Е.А.Охапкина</a:t>
            </a:r>
            <a:r>
              <a:rPr lang="ru-RU" sz="800" dirty="0">
                <a:solidFill>
                  <a:schemeClr val="tx1">
                    <a:lumMod val="75000"/>
                  </a:schemeClr>
                </a:solidFill>
                <a:ea typeface="Tahoma" panose="020B0604030504040204" pitchFamily="34" charset="0"/>
                <a:cs typeface="Arial" panose="020B0604020202020204" pitchFamily="34" charset="0"/>
              </a:rPr>
              <a:t>, </a:t>
            </a:r>
            <a:r>
              <a:rPr lang="ru-RU" sz="800" dirty="0" err="1">
                <a:solidFill>
                  <a:schemeClr val="tx1">
                    <a:lumMod val="75000"/>
                  </a:schemeClr>
                </a:solidFill>
                <a:ea typeface="Tahoma" panose="020B0604030504040204" pitchFamily="34" charset="0"/>
                <a:cs typeface="Arial" panose="020B0604020202020204" pitchFamily="34" charset="0"/>
              </a:rPr>
              <a:t>В.Д.Евграфов</a:t>
            </a:r>
            <a:r>
              <a:rPr lang="ru-RU" sz="800" dirty="0">
                <a:solidFill>
                  <a:schemeClr val="tx1">
                    <a:lumMod val="75000"/>
                  </a:schemeClr>
                </a:solidFill>
                <a:ea typeface="Tahoma" panose="020B0604030504040204" pitchFamily="34" charset="0"/>
                <a:cs typeface="Arial" panose="020B0604020202020204" pitchFamily="34" charset="0"/>
              </a:rPr>
              <a:t>., Медицинский форум, 2-9,2015 г </a:t>
            </a:r>
            <a:r>
              <a:rPr lang="en-US" sz="800" dirty="0">
                <a:latin typeface="Arial" panose="020B0604020202020204" pitchFamily="34" charset="0"/>
                <a:ea typeface="Tahoma" panose="020B0604030504040204" pitchFamily="34" charset="0"/>
                <a:cs typeface="Arial" panose="020B0604020202020204" pitchFamily="34" charset="0"/>
              </a:rPr>
              <a:t>.</a:t>
            </a:r>
            <a:r>
              <a:rPr lang="ru-RU" altLang="ru-RU" sz="800" dirty="0">
                <a:latin typeface="Arial" panose="020B0604020202020204" pitchFamily="34" charset="0"/>
                <a:ea typeface="Tahoma" panose="020B0604030504040204" pitchFamily="34" charset="0"/>
                <a:cs typeface="Arial" panose="020B0604020202020204" pitchFamily="34" charset="0"/>
              </a:rPr>
              <a:t> , </a:t>
            </a:r>
            <a:r>
              <a:rPr lang="ru-RU" altLang="ru-RU" sz="800" dirty="0" err="1">
                <a:latin typeface="Arial" panose="020B0604020202020204" pitchFamily="34" charset="0"/>
                <a:ea typeface="Tahoma" panose="020B0604030504040204" pitchFamily="34" charset="0"/>
                <a:cs typeface="Arial" panose="020B0604020202020204" pitchFamily="34" charset="0"/>
              </a:rPr>
              <a:t>Лиознов</a:t>
            </a:r>
            <a:r>
              <a:rPr lang="ru-RU" altLang="ru-RU" sz="800" dirty="0">
                <a:latin typeface="Arial" panose="020B0604020202020204" pitchFamily="34" charset="0"/>
                <a:ea typeface="Tahoma" panose="020B0604030504040204" pitchFamily="34" charset="0"/>
                <a:cs typeface="Arial" panose="020B0604020202020204" pitchFamily="34" charset="0"/>
              </a:rPr>
              <a:t> Д.А., 2020 (в печати) </a:t>
            </a:r>
            <a:r>
              <a:rPr lang="en-US" altLang="ru-RU" sz="800" dirty="0">
                <a:latin typeface="Arial" panose="020B0604020202020204" pitchFamily="34" charset="0"/>
                <a:ea typeface="Tahoma" panose="020B0604030504040204" pitchFamily="34" charset="0"/>
                <a:cs typeface="Arial" panose="020B0604020202020204" pitchFamily="34" charset="0"/>
              </a:rPr>
              <a:t>D. </a:t>
            </a:r>
            <a:r>
              <a:rPr lang="en-US" altLang="ru-RU" sz="800" dirty="0" err="1">
                <a:latin typeface="Arial" panose="020B0604020202020204" pitchFamily="34" charset="0"/>
                <a:ea typeface="Tahoma" panose="020B0604030504040204" pitchFamily="34" charset="0"/>
                <a:cs typeface="Arial" panose="020B0604020202020204" pitchFamily="34" charset="0"/>
              </a:rPr>
              <a:t>Boltz</a:t>
            </a:r>
            <a:r>
              <a:rPr lang="en-US" altLang="ru-RU" sz="800" dirty="0">
                <a:latin typeface="Arial" panose="020B0604020202020204" pitchFamily="34" charset="0"/>
                <a:ea typeface="Tahoma" panose="020B0604030504040204" pitchFamily="34" charset="0"/>
                <a:cs typeface="Arial" panose="020B0604020202020204" pitchFamily="34" charset="0"/>
              </a:rPr>
              <a:t> 2014-2018; </a:t>
            </a:r>
            <a:r>
              <a:rPr lang="en-US" altLang="ru-RU" sz="800" dirty="0" err="1">
                <a:latin typeface="Arial" panose="020B0604020202020204" pitchFamily="34" charset="0"/>
                <a:ea typeface="Tahoma" panose="020B0604030504040204" pitchFamily="34" charset="0"/>
                <a:cs typeface="Arial" panose="020B0604020202020204" pitchFamily="34" charset="0"/>
              </a:rPr>
              <a:t>CockD</a:t>
            </a:r>
            <a:r>
              <a:rPr lang="en-US" altLang="ru-RU" sz="800" dirty="0">
                <a:latin typeface="Arial" panose="020B0604020202020204" pitchFamily="34" charset="0"/>
                <a:ea typeface="Tahoma" panose="020B0604030504040204" pitchFamily="34" charset="0"/>
                <a:cs typeface="Arial" panose="020B0604020202020204" pitchFamily="34" charset="0"/>
              </a:rPr>
              <a:t>., 2018</a:t>
            </a:r>
            <a:endParaRPr lang="ru-RU" sz="800" dirty="0">
              <a:latin typeface="Arial" panose="020B0604020202020204" pitchFamily="34" charset="0"/>
              <a:ea typeface="Tahoma" panose="020B0604030504040204" pitchFamily="34" charset="0"/>
              <a:cs typeface="Arial" panose="020B0604020202020204" pitchFamily="34" charset="0"/>
            </a:endParaRPr>
          </a:p>
        </p:txBody>
      </p:sp>
      <p:sp>
        <p:nvSpPr>
          <p:cNvPr id="23" name="Title 1"/>
          <p:cNvSpPr txBox="1">
            <a:spLocks/>
          </p:cNvSpPr>
          <p:nvPr/>
        </p:nvSpPr>
        <p:spPr bwMode="auto">
          <a:xfrm>
            <a:off x="179512" y="1988840"/>
            <a:ext cx="8712968" cy="806396"/>
          </a:xfrm>
          <a:prstGeom prst="rect">
            <a:avLst/>
          </a:prstGeom>
          <a:noFill/>
          <a:ln w="9525">
            <a:noFill/>
            <a:miter lim="800000"/>
            <a:headEnd/>
            <a:tailEnd/>
          </a:ln>
        </p:spPr>
        <p:txBody>
          <a:bodyPr vert="horz" wrap="square" lIns="0" tIns="45720" rIns="0" bIns="0" numCol="1" anchor="ctr" anchorCtr="0" compatLnSpc="1">
            <a:prstTxWarp prst="textNoShape">
              <a:avLst/>
            </a:prstTxWarp>
            <a:noAutofit/>
          </a:bodyPr>
          <a:lstStyle>
            <a:lvl1pPr algn="l" rtl="0" eaLnBrk="0" fontAlgn="base" hangingPunct="0">
              <a:spcBef>
                <a:spcPct val="0"/>
              </a:spcBef>
              <a:spcAft>
                <a:spcPct val="0"/>
              </a:spcAft>
              <a:defRPr sz="2800" b="1" kern="1200">
                <a:solidFill>
                  <a:schemeClr val="bg1"/>
                </a:solidFill>
                <a:latin typeface="+mj-lt"/>
                <a:ea typeface="ＭＳ Ｐゴシック" charset="0"/>
                <a:cs typeface="ＭＳ Ｐゴシック" charset="0"/>
              </a:defRPr>
            </a:lvl1pPr>
            <a:lvl2pPr algn="l" rtl="0" eaLnBrk="0" fontAlgn="base" hangingPunct="0">
              <a:spcBef>
                <a:spcPct val="0"/>
              </a:spcBef>
              <a:spcAft>
                <a:spcPct val="0"/>
              </a:spcAft>
              <a:defRPr sz="5000">
                <a:solidFill>
                  <a:schemeClr val="tx2"/>
                </a:solidFill>
                <a:latin typeface="Calibri" pitchFamily="34" charset="0"/>
                <a:ea typeface="ＭＳ Ｐゴシック" charset="0"/>
                <a:cs typeface="ＭＳ Ｐゴシック" charset="0"/>
              </a:defRPr>
            </a:lvl2pPr>
            <a:lvl3pPr algn="l" rtl="0" eaLnBrk="0" fontAlgn="base" hangingPunct="0">
              <a:spcBef>
                <a:spcPct val="0"/>
              </a:spcBef>
              <a:spcAft>
                <a:spcPct val="0"/>
              </a:spcAft>
              <a:defRPr sz="5000">
                <a:solidFill>
                  <a:schemeClr val="tx2"/>
                </a:solidFill>
                <a:latin typeface="Calibri" pitchFamily="34" charset="0"/>
                <a:ea typeface="ＭＳ Ｐゴシック" charset="0"/>
                <a:cs typeface="ＭＳ Ｐゴシック" charset="0"/>
              </a:defRPr>
            </a:lvl3pPr>
            <a:lvl4pPr algn="l" rtl="0" eaLnBrk="0" fontAlgn="base" hangingPunct="0">
              <a:spcBef>
                <a:spcPct val="0"/>
              </a:spcBef>
              <a:spcAft>
                <a:spcPct val="0"/>
              </a:spcAft>
              <a:defRPr sz="5000">
                <a:solidFill>
                  <a:schemeClr val="tx2"/>
                </a:solidFill>
                <a:latin typeface="Calibri" pitchFamily="34" charset="0"/>
                <a:ea typeface="ＭＳ Ｐゴシック" charset="0"/>
                <a:cs typeface="ＭＳ Ｐゴシック" charset="0"/>
              </a:defRPr>
            </a:lvl4pPr>
            <a:lvl5pPr algn="l" rtl="0" eaLnBrk="0" fontAlgn="base" hangingPunct="0">
              <a:spcBef>
                <a:spcPct val="0"/>
              </a:spcBef>
              <a:spcAft>
                <a:spcPct val="0"/>
              </a:spcAft>
              <a:defRPr sz="5000">
                <a:solidFill>
                  <a:schemeClr val="tx2"/>
                </a:solidFill>
                <a:latin typeface="Calibri" pitchFamily="34" charset="0"/>
                <a:ea typeface="ＭＳ Ｐゴシック" charset="0"/>
                <a:cs typeface="ＭＳ Ｐゴシック" charset="0"/>
              </a:defRPr>
            </a:lvl5pPr>
            <a:lvl6pPr marL="457200" algn="l" rtl="0" fontAlgn="base">
              <a:spcBef>
                <a:spcPct val="0"/>
              </a:spcBef>
              <a:spcAft>
                <a:spcPct val="0"/>
              </a:spcAft>
              <a:defRPr sz="5000">
                <a:solidFill>
                  <a:schemeClr val="tx2"/>
                </a:solidFill>
                <a:latin typeface="Calibri" pitchFamily="34" charset="0"/>
              </a:defRPr>
            </a:lvl6pPr>
            <a:lvl7pPr marL="914400" algn="l" rtl="0" fontAlgn="base">
              <a:spcBef>
                <a:spcPct val="0"/>
              </a:spcBef>
              <a:spcAft>
                <a:spcPct val="0"/>
              </a:spcAft>
              <a:defRPr sz="5000">
                <a:solidFill>
                  <a:schemeClr val="tx2"/>
                </a:solidFill>
                <a:latin typeface="Calibri" pitchFamily="34" charset="0"/>
              </a:defRPr>
            </a:lvl7pPr>
            <a:lvl8pPr marL="1371600" algn="l" rtl="0" fontAlgn="base">
              <a:spcBef>
                <a:spcPct val="0"/>
              </a:spcBef>
              <a:spcAft>
                <a:spcPct val="0"/>
              </a:spcAft>
              <a:defRPr sz="5000">
                <a:solidFill>
                  <a:schemeClr val="tx2"/>
                </a:solidFill>
                <a:latin typeface="Calibri" pitchFamily="34" charset="0"/>
              </a:defRPr>
            </a:lvl8pPr>
            <a:lvl9pPr marL="1828800" algn="l" rtl="0" fontAlgn="base">
              <a:spcBef>
                <a:spcPct val="0"/>
              </a:spcBef>
              <a:spcAft>
                <a:spcPct val="0"/>
              </a:spcAft>
              <a:defRPr sz="5000">
                <a:solidFill>
                  <a:schemeClr val="tx2"/>
                </a:solidFill>
                <a:latin typeface="Calibri" pitchFamily="34" charset="0"/>
              </a:defRPr>
            </a:lvl9pPr>
          </a:lstStyle>
          <a:p>
            <a:r>
              <a:rPr lang="ru-RU" sz="1800" dirty="0" err="1">
                <a:solidFill>
                  <a:srgbClr val="800000"/>
                </a:solidFill>
                <a:latin typeface="Times"/>
                <a:cs typeface="Times"/>
              </a:rPr>
              <a:t>Энисамиум</a:t>
            </a:r>
            <a:r>
              <a:rPr lang="ru-RU" sz="1800" dirty="0">
                <a:solidFill>
                  <a:srgbClr val="800000"/>
                </a:solidFill>
                <a:latin typeface="Times"/>
                <a:cs typeface="Times"/>
              </a:rPr>
              <a:t> йодид включен в АТХ классификацию ВОЗ как препарат с прямым противовирусным действием  </a:t>
            </a:r>
            <a:r>
              <a:rPr lang="en-US" sz="1800" dirty="0">
                <a:solidFill>
                  <a:srgbClr val="800000"/>
                </a:solidFill>
                <a:latin typeface="Times"/>
                <a:cs typeface="Times"/>
              </a:rPr>
              <a:t>J05AX17</a:t>
            </a:r>
          </a:p>
        </p:txBody>
      </p:sp>
      <p:sp>
        <p:nvSpPr>
          <p:cNvPr id="25" name="Title 1"/>
          <p:cNvSpPr txBox="1">
            <a:spLocks/>
          </p:cNvSpPr>
          <p:nvPr/>
        </p:nvSpPr>
        <p:spPr bwMode="auto">
          <a:xfrm>
            <a:off x="179512" y="2492896"/>
            <a:ext cx="8964488" cy="806396"/>
          </a:xfrm>
          <a:prstGeom prst="rect">
            <a:avLst/>
          </a:prstGeom>
          <a:noFill/>
          <a:ln w="9525">
            <a:noFill/>
            <a:miter lim="800000"/>
            <a:headEnd/>
            <a:tailEnd/>
          </a:ln>
        </p:spPr>
        <p:txBody>
          <a:bodyPr vert="horz" wrap="square" lIns="0" tIns="45720" rIns="0" bIns="0" numCol="1" anchor="ctr" anchorCtr="0" compatLnSpc="1">
            <a:prstTxWarp prst="textNoShape">
              <a:avLst/>
            </a:prstTxWarp>
            <a:noAutofit/>
          </a:bodyPr>
          <a:lstStyle>
            <a:lvl1pPr algn="l" rtl="0" eaLnBrk="0" fontAlgn="base" hangingPunct="0">
              <a:spcBef>
                <a:spcPct val="0"/>
              </a:spcBef>
              <a:spcAft>
                <a:spcPct val="0"/>
              </a:spcAft>
              <a:defRPr sz="2800" b="1" kern="1200">
                <a:solidFill>
                  <a:schemeClr val="bg1"/>
                </a:solidFill>
                <a:latin typeface="+mj-lt"/>
                <a:ea typeface="ＭＳ Ｐゴシック" charset="0"/>
                <a:cs typeface="ＭＳ Ｐゴシック" charset="0"/>
              </a:defRPr>
            </a:lvl1pPr>
            <a:lvl2pPr algn="l" rtl="0" eaLnBrk="0" fontAlgn="base" hangingPunct="0">
              <a:spcBef>
                <a:spcPct val="0"/>
              </a:spcBef>
              <a:spcAft>
                <a:spcPct val="0"/>
              </a:spcAft>
              <a:defRPr sz="5000">
                <a:solidFill>
                  <a:schemeClr val="tx2"/>
                </a:solidFill>
                <a:latin typeface="Calibri" pitchFamily="34" charset="0"/>
                <a:ea typeface="ＭＳ Ｐゴシック" charset="0"/>
                <a:cs typeface="ＭＳ Ｐゴシック" charset="0"/>
              </a:defRPr>
            </a:lvl2pPr>
            <a:lvl3pPr algn="l" rtl="0" eaLnBrk="0" fontAlgn="base" hangingPunct="0">
              <a:spcBef>
                <a:spcPct val="0"/>
              </a:spcBef>
              <a:spcAft>
                <a:spcPct val="0"/>
              </a:spcAft>
              <a:defRPr sz="5000">
                <a:solidFill>
                  <a:schemeClr val="tx2"/>
                </a:solidFill>
                <a:latin typeface="Calibri" pitchFamily="34" charset="0"/>
                <a:ea typeface="ＭＳ Ｐゴシック" charset="0"/>
                <a:cs typeface="ＭＳ Ｐゴシック" charset="0"/>
              </a:defRPr>
            </a:lvl3pPr>
            <a:lvl4pPr algn="l" rtl="0" eaLnBrk="0" fontAlgn="base" hangingPunct="0">
              <a:spcBef>
                <a:spcPct val="0"/>
              </a:spcBef>
              <a:spcAft>
                <a:spcPct val="0"/>
              </a:spcAft>
              <a:defRPr sz="5000">
                <a:solidFill>
                  <a:schemeClr val="tx2"/>
                </a:solidFill>
                <a:latin typeface="Calibri" pitchFamily="34" charset="0"/>
                <a:ea typeface="ＭＳ Ｐゴシック" charset="0"/>
                <a:cs typeface="ＭＳ Ｐゴシック" charset="0"/>
              </a:defRPr>
            </a:lvl4pPr>
            <a:lvl5pPr algn="l" rtl="0" eaLnBrk="0" fontAlgn="base" hangingPunct="0">
              <a:spcBef>
                <a:spcPct val="0"/>
              </a:spcBef>
              <a:spcAft>
                <a:spcPct val="0"/>
              </a:spcAft>
              <a:defRPr sz="5000">
                <a:solidFill>
                  <a:schemeClr val="tx2"/>
                </a:solidFill>
                <a:latin typeface="Calibri" pitchFamily="34" charset="0"/>
                <a:ea typeface="ＭＳ Ｐゴシック" charset="0"/>
                <a:cs typeface="ＭＳ Ｐゴシック" charset="0"/>
              </a:defRPr>
            </a:lvl5pPr>
            <a:lvl6pPr marL="457200" algn="l" rtl="0" fontAlgn="base">
              <a:spcBef>
                <a:spcPct val="0"/>
              </a:spcBef>
              <a:spcAft>
                <a:spcPct val="0"/>
              </a:spcAft>
              <a:defRPr sz="5000">
                <a:solidFill>
                  <a:schemeClr val="tx2"/>
                </a:solidFill>
                <a:latin typeface="Calibri" pitchFamily="34" charset="0"/>
              </a:defRPr>
            </a:lvl6pPr>
            <a:lvl7pPr marL="914400" algn="l" rtl="0" fontAlgn="base">
              <a:spcBef>
                <a:spcPct val="0"/>
              </a:spcBef>
              <a:spcAft>
                <a:spcPct val="0"/>
              </a:spcAft>
              <a:defRPr sz="5000">
                <a:solidFill>
                  <a:schemeClr val="tx2"/>
                </a:solidFill>
                <a:latin typeface="Calibri" pitchFamily="34" charset="0"/>
              </a:defRPr>
            </a:lvl7pPr>
            <a:lvl8pPr marL="1371600" algn="l" rtl="0" fontAlgn="base">
              <a:spcBef>
                <a:spcPct val="0"/>
              </a:spcBef>
              <a:spcAft>
                <a:spcPct val="0"/>
              </a:spcAft>
              <a:defRPr sz="5000">
                <a:solidFill>
                  <a:schemeClr val="tx2"/>
                </a:solidFill>
                <a:latin typeface="Calibri" pitchFamily="34" charset="0"/>
              </a:defRPr>
            </a:lvl8pPr>
            <a:lvl9pPr marL="1828800" algn="l" rtl="0" fontAlgn="base">
              <a:spcBef>
                <a:spcPct val="0"/>
              </a:spcBef>
              <a:spcAft>
                <a:spcPct val="0"/>
              </a:spcAft>
              <a:defRPr sz="5000">
                <a:solidFill>
                  <a:schemeClr val="tx2"/>
                </a:solidFill>
                <a:latin typeface="Calibri" pitchFamily="34" charset="0"/>
              </a:defRPr>
            </a:lvl9pPr>
          </a:lstStyle>
          <a:p>
            <a:r>
              <a:rPr lang="ru-RU" sz="1600" b="0" dirty="0">
                <a:solidFill>
                  <a:srgbClr val="800000"/>
                </a:solidFill>
                <a:latin typeface="Times"/>
                <a:cs typeface="Times"/>
              </a:rPr>
              <a:t>Исследования, проводившиеся в Иллинойском технологическом институте (2014-2018) подтвердили его противовирусную активность, связанную с </a:t>
            </a:r>
            <a:r>
              <a:rPr lang="ru-RU" sz="1600" b="0" dirty="0" err="1">
                <a:solidFill>
                  <a:srgbClr val="800000"/>
                </a:solidFill>
                <a:latin typeface="Times"/>
                <a:cs typeface="Times"/>
              </a:rPr>
              <a:t>ингбированием</a:t>
            </a:r>
            <a:r>
              <a:rPr lang="ru-RU" sz="1600" b="0" dirty="0">
                <a:solidFill>
                  <a:srgbClr val="800000"/>
                </a:solidFill>
                <a:latin typeface="Times"/>
                <a:cs typeface="Times"/>
              </a:rPr>
              <a:t> фузии</a:t>
            </a:r>
            <a:r>
              <a:rPr lang="en-US" sz="1600" b="0" dirty="0">
                <a:solidFill>
                  <a:srgbClr val="800000"/>
                </a:solidFill>
                <a:latin typeface="Times"/>
                <a:cs typeface="Times"/>
              </a:rPr>
              <a:t> (</a:t>
            </a:r>
            <a:r>
              <a:rPr lang="en-US" sz="1600" b="0" dirty="0" err="1">
                <a:solidFill>
                  <a:srgbClr val="800000"/>
                </a:solidFill>
                <a:latin typeface="Times"/>
                <a:cs typeface="Times"/>
              </a:rPr>
              <a:t>Boltz</a:t>
            </a:r>
            <a:r>
              <a:rPr lang="en-US" sz="1600" b="0" dirty="0">
                <a:solidFill>
                  <a:srgbClr val="800000"/>
                </a:solidFill>
                <a:latin typeface="Times"/>
                <a:cs typeface="Times"/>
              </a:rPr>
              <a:t> D, 2014-2018; Cocking D., 2018</a:t>
            </a:r>
          </a:p>
        </p:txBody>
      </p:sp>
    </p:spTree>
    <p:extLst>
      <p:ext uri="{BB962C8B-B14F-4D97-AF65-F5344CB8AC3E}">
        <p14:creationId xmlns:p14="http://schemas.microsoft.com/office/powerpoint/2010/main" val="3595554861"/>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a:p>
        </p:txBody>
      </p:sp>
      <p:sp>
        <p:nvSpPr>
          <p:cNvPr id="3" name="Content Placeholder 2"/>
          <p:cNvSpPr>
            <a:spLocks noGrp="1"/>
          </p:cNvSpPr>
          <p:nvPr>
            <p:ph idx="1"/>
          </p:nvPr>
        </p:nvSpPr>
        <p:spPr/>
        <p:txBody>
          <a:bodyPr/>
          <a:lstStyle/>
          <a:p>
            <a:endParaRPr lang="en-US" dirty="0"/>
          </a:p>
        </p:txBody>
      </p:sp>
      <p:sp>
        <p:nvSpPr>
          <p:cNvPr id="4" name="Rectangle 2"/>
          <p:cNvSpPr txBox="1">
            <a:spLocks/>
          </p:cNvSpPr>
          <p:nvPr/>
        </p:nvSpPr>
        <p:spPr bwMode="auto">
          <a:xfrm>
            <a:off x="1835696" y="2132856"/>
            <a:ext cx="6051550" cy="792162"/>
          </a:xfrm>
          <a:prstGeom prst="rect">
            <a:avLst/>
          </a:prstGeom>
          <a:noFill/>
          <a:ln w="9525">
            <a:noFill/>
            <a:miter lim="800000"/>
            <a:headEnd/>
            <a:tailEnd/>
          </a:ln>
        </p:spPr>
        <p:txBody>
          <a:bodyPr vert="horz" wrap="square" lIns="0" tIns="45720" rIns="0" bIns="0" numCol="1" anchor="ctr" anchorCtr="0" compatLnSpc="1">
            <a:prstTxWarp prst="textNoShape">
              <a:avLst/>
            </a:prstTxWarp>
          </a:bodyPr>
          <a:lstStyle>
            <a:lvl1pPr algn="l" rtl="0" eaLnBrk="0" fontAlgn="base" hangingPunct="0">
              <a:spcBef>
                <a:spcPct val="0"/>
              </a:spcBef>
              <a:spcAft>
                <a:spcPct val="0"/>
              </a:spcAft>
              <a:defRPr sz="2800" b="1" kern="1200">
                <a:solidFill>
                  <a:schemeClr val="bg1"/>
                </a:solidFill>
                <a:latin typeface="+mj-lt"/>
                <a:ea typeface="ＭＳ Ｐゴシック" charset="0"/>
                <a:cs typeface="ＭＳ Ｐゴシック" charset="0"/>
              </a:defRPr>
            </a:lvl1pPr>
            <a:lvl2pPr algn="l" rtl="0" eaLnBrk="0" fontAlgn="base" hangingPunct="0">
              <a:spcBef>
                <a:spcPct val="0"/>
              </a:spcBef>
              <a:spcAft>
                <a:spcPct val="0"/>
              </a:spcAft>
              <a:defRPr sz="5000">
                <a:solidFill>
                  <a:schemeClr val="tx2"/>
                </a:solidFill>
                <a:latin typeface="Calibri" pitchFamily="34" charset="0"/>
                <a:ea typeface="ＭＳ Ｐゴシック" charset="0"/>
                <a:cs typeface="ＭＳ Ｐゴシック" charset="0"/>
              </a:defRPr>
            </a:lvl2pPr>
            <a:lvl3pPr algn="l" rtl="0" eaLnBrk="0" fontAlgn="base" hangingPunct="0">
              <a:spcBef>
                <a:spcPct val="0"/>
              </a:spcBef>
              <a:spcAft>
                <a:spcPct val="0"/>
              </a:spcAft>
              <a:defRPr sz="5000">
                <a:solidFill>
                  <a:schemeClr val="tx2"/>
                </a:solidFill>
                <a:latin typeface="Calibri" pitchFamily="34" charset="0"/>
                <a:ea typeface="ＭＳ Ｐゴシック" charset="0"/>
                <a:cs typeface="ＭＳ Ｐゴシック" charset="0"/>
              </a:defRPr>
            </a:lvl3pPr>
            <a:lvl4pPr algn="l" rtl="0" eaLnBrk="0" fontAlgn="base" hangingPunct="0">
              <a:spcBef>
                <a:spcPct val="0"/>
              </a:spcBef>
              <a:spcAft>
                <a:spcPct val="0"/>
              </a:spcAft>
              <a:defRPr sz="5000">
                <a:solidFill>
                  <a:schemeClr val="tx2"/>
                </a:solidFill>
                <a:latin typeface="Calibri" pitchFamily="34" charset="0"/>
                <a:ea typeface="ＭＳ Ｐゴシック" charset="0"/>
                <a:cs typeface="ＭＳ Ｐゴシック" charset="0"/>
              </a:defRPr>
            </a:lvl4pPr>
            <a:lvl5pPr algn="l" rtl="0" eaLnBrk="0" fontAlgn="base" hangingPunct="0">
              <a:spcBef>
                <a:spcPct val="0"/>
              </a:spcBef>
              <a:spcAft>
                <a:spcPct val="0"/>
              </a:spcAft>
              <a:defRPr sz="5000">
                <a:solidFill>
                  <a:schemeClr val="tx2"/>
                </a:solidFill>
                <a:latin typeface="Calibri" pitchFamily="34" charset="0"/>
                <a:ea typeface="ＭＳ Ｐゴシック" charset="0"/>
                <a:cs typeface="ＭＳ Ｐゴシック" charset="0"/>
              </a:defRPr>
            </a:lvl5pPr>
            <a:lvl6pPr marL="457200" algn="l" rtl="0" fontAlgn="base">
              <a:spcBef>
                <a:spcPct val="0"/>
              </a:spcBef>
              <a:spcAft>
                <a:spcPct val="0"/>
              </a:spcAft>
              <a:defRPr sz="5000">
                <a:solidFill>
                  <a:schemeClr val="tx2"/>
                </a:solidFill>
                <a:latin typeface="Calibri" pitchFamily="34" charset="0"/>
              </a:defRPr>
            </a:lvl6pPr>
            <a:lvl7pPr marL="914400" algn="l" rtl="0" fontAlgn="base">
              <a:spcBef>
                <a:spcPct val="0"/>
              </a:spcBef>
              <a:spcAft>
                <a:spcPct val="0"/>
              </a:spcAft>
              <a:defRPr sz="5000">
                <a:solidFill>
                  <a:schemeClr val="tx2"/>
                </a:solidFill>
                <a:latin typeface="Calibri" pitchFamily="34" charset="0"/>
              </a:defRPr>
            </a:lvl7pPr>
            <a:lvl8pPr marL="1371600" algn="l" rtl="0" fontAlgn="base">
              <a:spcBef>
                <a:spcPct val="0"/>
              </a:spcBef>
              <a:spcAft>
                <a:spcPct val="0"/>
              </a:spcAft>
              <a:defRPr sz="5000">
                <a:solidFill>
                  <a:schemeClr val="tx2"/>
                </a:solidFill>
                <a:latin typeface="Calibri" pitchFamily="34" charset="0"/>
              </a:defRPr>
            </a:lvl8pPr>
            <a:lvl9pPr marL="1828800" algn="l" rtl="0" fontAlgn="base">
              <a:spcBef>
                <a:spcPct val="0"/>
              </a:spcBef>
              <a:spcAft>
                <a:spcPct val="0"/>
              </a:spcAft>
              <a:defRPr sz="5000">
                <a:solidFill>
                  <a:schemeClr val="tx2"/>
                </a:solidFill>
                <a:latin typeface="Calibri" pitchFamily="34" charset="0"/>
              </a:defRPr>
            </a:lvl9pPr>
          </a:lstStyle>
          <a:p>
            <a:pPr algn="ctr" eaLnBrk="1" hangingPunct="1"/>
            <a:r>
              <a:rPr lang="ru-RU" altLang="ja-JP" dirty="0">
                <a:solidFill>
                  <a:srgbClr val="222268"/>
                </a:solidFill>
                <a:latin typeface="Arial" charset="0"/>
                <a:cs typeface="Arial" charset="0"/>
              </a:rPr>
              <a:t>Препараты, зарегистрированные в других странах</a:t>
            </a:r>
            <a:endParaRPr lang="en-US" altLang="ja-JP" dirty="0">
              <a:solidFill>
                <a:srgbClr val="222268"/>
              </a:solidFill>
              <a:latin typeface="Arial" charset="0"/>
              <a:cs typeface="Arial" charset="0"/>
            </a:endParaRPr>
          </a:p>
        </p:txBody>
      </p:sp>
    </p:spTree>
    <p:extLst>
      <p:ext uri="{BB962C8B-B14F-4D97-AF65-F5344CB8AC3E}">
        <p14:creationId xmlns:p14="http://schemas.microsoft.com/office/powerpoint/2010/main" val="2770554755"/>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5" name="Rectangle 2"/>
          <p:cNvSpPr>
            <a:spLocks noGrp="1"/>
          </p:cNvSpPr>
          <p:nvPr>
            <p:ph type="title"/>
          </p:nvPr>
        </p:nvSpPr>
        <p:spPr>
          <a:xfrm>
            <a:off x="539750" y="115888"/>
            <a:ext cx="6051550" cy="792162"/>
          </a:xfrm>
        </p:spPr>
        <p:txBody>
          <a:bodyPr/>
          <a:lstStyle/>
          <a:p>
            <a:pPr eaLnBrk="1" hangingPunct="1"/>
            <a:r>
              <a:rPr lang="ru-RU" altLang="ja-JP" dirty="0" err="1">
                <a:solidFill>
                  <a:srgbClr val="222268"/>
                </a:solidFill>
                <a:latin typeface="Arial" charset="0"/>
                <a:cs typeface="Arial" charset="0"/>
              </a:rPr>
              <a:t>Фавипиравир</a:t>
            </a:r>
            <a:r>
              <a:rPr lang="en-US" altLang="ja-JP" dirty="0">
                <a:solidFill>
                  <a:srgbClr val="222268"/>
                </a:solidFill>
                <a:latin typeface="Arial" charset="0"/>
                <a:cs typeface="Arial" charset="0"/>
              </a:rPr>
              <a:t> (T-705)</a:t>
            </a:r>
            <a:r>
              <a:rPr lang="ru-RU" altLang="ja-JP" dirty="0">
                <a:solidFill>
                  <a:srgbClr val="222268"/>
                </a:solidFill>
                <a:latin typeface="Arial" charset="0"/>
                <a:cs typeface="Arial" charset="0"/>
              </a:rPr>
              <a:t> АВИГАН</a:t>
            </a:r>
            <a:endParaRPr lang="en-US" altLang="ja-JP" dirty="0">
              <a:solidFill>
                <a:srgbClr val="222268"/>
              </a:solidFill>
              <a:latin typeface="Arial" charset="0"/>
              <a:cs typeface="Arial" charset="0"/>
            </a:endParaRPr>
          </a:p>
        </p:txBody>
      </p:sp>
      <p:sp>
        <p:nvSpPr>
          <p:cNvPr id="47106" name="Rectangle 3"/>
          <p:cNvSpPr>
            <a:spLocks noGrp="1"/>
          </p:cNvSpPr>
          <p:nvPr>
            <p:ph idx="1"/>
          </p:nvPr>
        </p:nvSpPr>
        <p:spPr>
          <a:xfrm>
            <a:off x="179388" y="1125538"/>
            <a:ext cx="8229600" cy="4352925"/>
          </a:xfrm>
        </p:spPr>
        <p:txBody>
          <a:bodyPr/>
          <a:lstStyle/>
          <a:p>
            <a:pPr eaLnBrk="1" hangingPunct="1">
              <a:spcBef>
                <a:spcPts val="700"/>
              </a:spcBef>
            </a:pPr>
            <a:r>
              <a:rPr lang="ru-RU" altLang="ja-JP" sz="2100" dirty="0">
                <a:latin typeface="Arial" charset="0"/>
                <a:cs typeface="Arial" charset="0"/>
              </a:rPr>
              <a:t>Чувствительны к препарату </a:t>
            </a:r>
            <a:r>
              <a:rPr lang="en-US" altLang="ja-JP" sz="2100" dirty="0">
                <a:latin typeface="Arial" charset="0"/>
                <a:cs typeface="Arial" charset="0"/>
              </a:rPr>
              <a:t>H1, H3, H5 </a:t>
            </a:r>
            <a:r>
              <a:rPr lang="ru-RU" altLang="ja-JP" sz="2100" dirty="0">
                <a:latin typeface="Arial" charset="0"/>
                <a:cs typeface="Arial" charset="0"/>
              </a:rPr>
              <a:t>и вирусы гриппа типа </a:t>
            </a:r>
            <a:r>
              <a:rPr lang="en-US" altLang="ja-JP" sz="2100" dirty="0">
                <a:latin typeface="Arial" charset="0"/>
                <a:cs typeface="Arial" charset="0"/>
              </a:rPr>
              <a:t>B </a:t>
            </a:r>
            <a:r>
              <a:rPr lang="ru-RU" altLang="ja-JP" sz="2100" dirty="0">
                <a:latin typeface="Arial" charset="0"/>
                <a:cs typeface="Arial" charset="0"/>
              </a:rPr>
              <a:t>как</a:t>
            </a:r>
            <a:r>
              <a:rPr lang="en-US" altLang="ja-JP" sz="2100" dirty="0">
                <a:latin typeface="Arial" charset="0"/>
                <a:cs typeface="Arial" charset="0"/>
              </a:rPr>
              <a:t> </a:t>
            </a:r>
            <a:r>
              <a:rPr lang="en-US" altLang="ja-JP" sz="2100" i="1" dirty="0">
                <a:latin typeface="Arial" charset="0"/>
                <a:cs typeface="Arial" charset="0"/>
              </a:rPr>
              <a:t>in vitro</a:t>
            </a:r>
            <a:r>
              <a:rPr lang="ru-RU" altLang="ja-JP" sz="2100" dirty="0">
                <a:latin typeface="Arial" charset="0"/>
                <a:cs typeface="Arial" charset="0"/>
              </a:rPr>
              <a:t>, так и</a:t>
            </a:r>
            <a:r>
              <a:rPr lang="en-US" altLang="ja-JP" sz="2100" dirty="0">
                <a:latin typeface="Arial" charset="0"/>
                <a:cs typeface="Arial" charset="0"/>
              </a:rPr>
              <a:t> </a:t>
            </a:r>
            <a:r>
              <a:rPr lang="en-US" altLang="ja-JP" sz="2100" i="1" dirty="0">
                <a:latin typeface="Arial" charset="0"/>
                <a:cs typeface="Arial" charset="0"/>
              </a:rPr>
              <a:t>in vivo</a:t>
            </a:r>
            <a:r>
              <a:rPr lang="en-US" altLang="ja-JP" sz="2100" dirty="0">
                <a:latin typeface="Arial" charset="0"/>
                <a:cs typeface="Arial" charset="0"/>
              </a:rPr>
              <a:t>.</a:t>
            </a:r>
            <a:endParaRPr lang="ru-RU" altLang="ja-JP" sz="2100" dirty="0">
              <a:latin typeface="Arial" charset="0"/>
              <a:cs typeface="Arial" charset="0"/>
            </a:endParaRPr>
          </a:p>
          <a:p>
            <a:pPr eaLnBrk="1" hangingPunct="1">
              <a:spcBef>
                <a:spcPts val="700"/>
              </a:spcBef>
            </a:pPr>
            <a:r>
              <a:rPr lang="ru-RU" altLang="ja-JP" sz="2100" dirty="0">
                <a:latin typeface="Arial" charset="0"/>
                <a:cs typeface="Arial" charset="0"/>
              </a:rPr>
              <a:t>Ингибитор РНК-полимеразы вируса</a:t>
            </a:r>
            <a:r>
              <a:rPr lang="en-US" altLang="ja-JP" sz="2100" dirty="0">
                <a:latin typeface="Arial" charset="0"/>
                <a:cs typeface="Arial" charset="0"/>
              </a:rPr>
              <a:t>  </a:t>
            </a:r>
          </a:p>
          <a:p>
            <a:pPr eaLnBrk="1" hangingPunct="1">
              <a:spcBef>
                <a:spcPts val="700"/>
              </a:spcBef>
            </a:pPr>
            <a:r>
              <a:rPr lang="en-US" altLang="ja-JP" sz="2100" dirty="0">
                <a:latin typeface="Arial" charset="0"/>
                <a:cs typeface="Arial" charset="0"/>
              </a:rPr>
              <a:t>3</a:t>
            </a:r>
            <a:r>
              <a:rPr lang="ru-RU" altLang="ja-JP" sz="2100" baseline="30000" dirty="0">
                <a:latin typeface="Arial" charset="0"/>
                <a:cs typeface="Arial" charset="0"/>
              </a:rPr>
              <a:t>-я</a:t>
            </a:r>
            <a:r>
              <a:rPr lang="ru-RU" altLang="ja-JP" sz="2100" dirty="0">
                <a:latin typeface="Arial" charset="0"/>
                <a:cs typeface="Arial" charset="0"/>
              </a:rPr>
              <a:t> фаза клинических исследований в США</a:t>
            </a:r>
            <a:r>
              <a:rPr lang="en-US" altLang="ja-JP" sz="2100" dirty="0">
                <a:latin typeface="Arial" charset="0"/>
                <a:cs typeface="Arial" charset="0"/>
              </a:rPr>
              <a:t>.</a:t>
            </a:r>
          </a:p>
          <a:p>
            <a:pPr>
              <a:spcBef>
                <a:spcPts val="700"/>
              </a:spcBef>
            </a:pPr>
            <a:r>
              <a:rPr lang="ru-RU" sz="2100" dirty="0">
                <a:latin typeface="Arial" charset="0"/>
                <a:cs typeface="Arial" charset="0"/>
              </a:rPr>
              <a:t>Получено разрешение на продажу </a:t>
            </a:r>
            <a:r>
              <a:rPr lang="en-US" sz="2100" dirty="0">
                <a:latin typeface="Arial" charset="0"/>
                <a:cs typeface="Arial" charset="0"/>
              </a:rPr>
              <a:t>T-705 </a:t>
            </a:r>
            <a:r>
              <a:rPr lang="ru-RU" sz="2100" dirty="0">
                <a:latin typeface="Arial" charset="0"/>
                <a:cs typeface="Arial" charset="0"/>
              </a:rPr>
              <a:t>в Японии</a:t>
            </a:r>
            <a:endParaRPr lang="en-US" sz="2100" dirty="0">
              <a:latin typeface="Arial" charset="0"/>
              <a:cs typeface="Arial" charset="0"/>
            </a:endParaRPr>
          </a:p>
          <a:p>
            <a:pPr lvl="1">
              <a:spcBef>
                <a:spcPts val="700"/>
              </a:spcBef>
            </a:pPr>
            <a:r>
              <a:rPr lang="en-US" sz="2100" dirty="0" err="1">
                <a:latin typeface="Arial" charset="0"/>
                <a:cs typeface="Arial" charset="0"/>
              </a:rPr>
              <a:t>П</a:t>
            </a:r>
            <a:r>
              <a:rPr lang="ru-RU" sz="2100" dirty="0" err="1">
                <a:latin typeface="Arial" charset="0"/>
                <a:cs typeface="Arial" charset="0"/>
              </a:rPr>
              <a:t>одача</a:t>
            </a:r>
            <a:r>
              <a:rPr lang="ru-RU" sz="2100" dirty="0">
                <a:latin typeface="Arial" charset="0"/>
                <a:cs typeface="Arial" charset="0"/>
              </a:rPr>
              <a:t> заявки на маркетинговую авторизацию подавалось для показаний – терапия пациентов с гриппом типа А и В в марте</a:t>
            </a:r>
            <a:r>
              <a:rPr lang="en-US" sz="2100" dirty="0">
                <a:latin typeface="Arial" charset="0"/>
                <a:cs typeface="Arial" charset="0"/>
              </a:rPr>
              <a:t> 2011 </a:t>
            </a:r>
          </a:p>
          <a:p>
            <a:pPr lvl="1">
              <a:spcBef>
                <a:spcPts val="700"/>
              </a:spcBef>
            </a:pPr>
            <a:r>
              <a:rPr lang="ru-RU" sz="2100" dirty="0">
                <a:latin typeface="Arial" charset="0"/>
                <a:cs typeface="Arial" charset="0"/>
              </a:rPr>
              <a:t>Зарегистрирован в </a:t>
            </a:r>
            <a:r>
              <a:rPr lang="en-US" sz="2100" dirty="0">
                <a:latin typeface="Arial" charset="0"/>
                <a:cs typeface="Arial" charset="0"/>
              </a:rPr>
              <a:t>2014 </a:t>
            </a:r>
            <a:r>
              <a:rPr lang="ru-RU" sz="2100" dirty="0">
                <a:latin typeface="Arial" charset="0"/>
                <a:cs typeface="Arial" charset="0"/>
              </a:rPr>
              <a:t>в Японии</a:t>
            </a:r>
          </a:p>
        </p:txBody>
      </p:sp>
      <p:pic>
        <p:nvPicPr>
          <p:cNvPr id="47107" name="Picture 1026"/>
          <p:cNvPicPr>
            <a:picLocks noGrp="1" noChangeAspect="1"/>
          </p:cNvPicPr>
          <p:nvPr>
            <p:ph type="pic" idx="4294967295"/>
          </p:nvPr>
        </p:nvPicPr>
        <p:blipFill>
          <a:blip r:embed="rId3" cstate="print">
            <a:extLst>
              <a:ext uri="{28A0092B-C50C-407E-A947-70E740481C1C}">
                <a14:useLocalDpi xmlns:a14="http://schemas.microsoft.com/office/drawing/2010/main" val="0"/>
              </a:ext>
            </a:extLst>
          </a:blip>
          <a:srcRect l="276" r="276"/>
          <a:stretch>
            <a:fillRect/>
          </a:stretch>
        </p:blipFill>
        <p:spPr>
          <a:xfrm>
            <a:off x="6859588" y="0"/>
            <a:ext cx="2286000" cy="1165225"/>
          </a:xfrm>
          <a:solidFill>
            <a:srgbClr val="AAB8B7"/>
          </a:solidFill>
          <a:ln w="57150">
            <a:solidFill>
              <a:srgbClr val="FFFF00"/>
            </a:solidFill>
            <a:miter lim="800000"/>
            <a:headEnd/>
            <a:tailEnd/>
          </a:ln>
        </p:spPr>
      </p:pic>
      <p:pic>
        <p:nvPicPr>
          <p:cNvPr id="47108" name="Picture 1"/>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11113" y="5103813"/>
            <a:ext cx="2324100" cy="17541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 name="Rectangle 1"/>
          <p:cNvSpPr/>
          <p:nvPr/>
        </p:nvSpPr>
        <p:spPr>
          <a:xfrm>
            <a:off x="2411760" y="4509120"/>
            <a:ext cx="6408712" cy="1296144"/>
          </a:xfrm>
          <a:prstGeom prst="rect">
            <a:avLst/>
          </a:prstGeom>
          <a:gradFill>
            <a:gsLst>
              <a:gs pos="0">
                <a:schemeClr val="accent1">
                  <a:tint val="98000"/>
                  <a:shade val="25000"/>
                  <a:satMod val="250000"/>
                </a:schemeClr>
              </a:gs>
              <a:gs pos="89000">
                <a:schemeClr val="accent1">
                  <a:tint val="86000"/>
                  <a:satMod val="115000"/>
                </a:schemeClr>
              </a:gs>
              <a:gs pos="95000">
                <a:schemeClr val="accent1">
                  <a:lumMod val="60000"/>
                  <a:lumOff val="40000"/>
                </a:schemeClr>
              </a:gs>
            </a:gsLst>
          </a:gradFill>
          <a:effectLst/>
        </p:spPr>
        <p:style>
          <a:lnRef idx="1">
            <a:schemeClr val="accent1"/>
          </a:lnRef>
          <a:fillRef idx="3">
            <a:schemeClr val="accent1"/>
          </a:fillRef>
          <a:effectRef idx="2">
            <a:schemeClr val="accent1"/>
          </a:effectRef>
          <a:fontRef idx="minor">
            <a:schemeClr val="lt1"/>
          </a:fontRef>
        </p:style>
        <p:txBody>
          <a:bodyPr anchor="ctr"/>
          <a:lstStyle/>
          <a:p>
            <a:pPr>
              <a:defRPr/>
            </a:pPr>
            <a:r>
              <a:rPr lang="ru-RU" sz="1800" dirty="0" err="1">
                <a:latin typeface="Calibri" charset="0"/>
              </a:rPr>
              <a:t>Фавипиравир</a:t>
            </a:r>
            <a:r>
              <a:rPr lang="ru-RU" sz="1800" dirty="0">
                <a:latin typeface="Calibri" charset="0"/>
              </a:rPr>
              <a:t> активен против</a:t>
            </a:r>
            <a:r>
              <a:rPr lang="en-US" sz="1800" dirty="0">
                <a:latin typeface="Calibri" charset="0"/>
              </a:rPr>
              <a:t> </a:t>
            </a:r>
            <a:r>
              <a:rPr lang="ru-RU" sz="1800" dirty="0">
                <a:latin typeface="Calibri" charset="0"/>
              </a:rPr>
              <a:t> вирусов гриппа, ЛЗН, желтой лихорадки, ящура, других </a:t>
            </a:r>
            <a:r>
              <a:rPr lang="ru-RU" sz="1800" dirty="0" err="1">
                <a:latin typeface="Calibri" charset="0"/>
              </a:rPr>
              <a:t>флавивирсов</a:t>
            </a:r>
            <a:r>
              <a:rPr lang="ru-RU" sz="1800" dirty="0">
                <a:latin typeface="Calibri" charset="0"/>
              </a:rPr>
              <a:t>, </a:t>
            </a:r>
            <a:r>
              <a:rPr lang="ru-RU" sz="1800" dirty="0" err="1">
                <a:latin typeface="Calibri" charset="0"/>
              </a:rPr>
              <a:t>аренавирусов</a:t>
            </a:r>
            <a:r>
              <a:rPr lang="ru-RU" sz="1800" dirty="0">
                <a:latin typeface="Calibri" charset="0"/>
              </a:rPr>
              <a:t>, </a:t>
            </a:r>
            <a:r>
              <a:rPr lang="ru-RU" sz="1800" dirty="0" err="1">
                <a:latin typeface="Calibri" charset="0"/>
              </a:rPr>
              <a:t>буньявирусов</a:t>
            </a:r>
            <a:r>
              <a:rPr lang="ru-RU" sz="1800" dirty="0">
                <a:latin typeface="Calibri" charset="0"/>
              </a:rPr>
              <a:t>, </a:t>
            </a:r>
            <a:r>
              <a:rPr lang="ru-RU" sz="1800" dirty="0" err="1">
                <a:latin typeface="Calibri" charset="0"/>
              </a:rPr>
              <a:t>альфавирусов</a:t>
            </a:r>
            <a:r>
              <a:rPr lang="ru-RU" sz="1800" dirty="0">
                <a:latin typeface="Calibri" charset="0"/>
              </a:rPr>
              <a:t>, </a:t>
            </a:r>
            <a:r>
              <a:rPr lang="ru-RU" sz="1800" dirty="0" err="1">
                <a:latin typeface="Calibri" charset="0"/>
              </a:rPr>
              <a:t>энтеровирусов</a:t>
            </a:r>
            <a:r>
              <a:rPr lang="ru-RU" sz="1800" dirty="0">
                <a:latin typeface="Calibri" charset="0"/>
              </a:rPr>
              <a:t>, вируса лихорадки долины Рифт, </a:t>
            </a:r>
            <a:r>
              <a:rPr lang="ru-RU" sz="1800" dirty="0" err="1">
                <a:latin typeface="Calibri" charset="0"/>
              </a:rPr>
              <a:t>Эбола</a:t>
            </a:r>
            <a:r>
              <a:rPr lang="ru-RU" sz="1800" dirty="0">
                <a:latin typeface="Calibri" charset="0"/>
              </a:rPr>
              <a:t> </a:t>
            </a:r>
            <a:r>
              <a:rPr lang="ru-RU" sz="1800" baseline="30000" dirty="0">
                <a:latin typeface="Calibri" charset="0"/>
              </a:rPr>
              <a:t>1,2,3,4</a:t>
            </a:r>
            <a:endParaRPr lang="en-US" sz="1800" baseline="30000" dirty="0"/>
          </a:p>
        </p:txBody>
      </p:sp>
      <p:sp>
        <p:nvSpPr>
          <p:cNvPr id="47112" name="Rectangle 3"/>
          <p:cNvSpPr>
            <a:spLocks noChangeArrowheads="1"/>
          </p:cNvSpPr>
          <p:nvPr/>
        </p:nvSpPr>
        <p:spPr bwMode="auto">
          <a:xfrm>
            <a:off x="2411413" y="5805488"/>
            <a:ext cx="6553200" cy="9540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p>
            <a:r>
              <a:rPr lang="ru-RU" sz="800"/>
              <a:t>1.</a:t>
            </a:r>
            <a:r>
              <a:rPr lang="en-US" sz="800"/>
              <a:t>Furuta, Y.; Takahashi, K.; Shiraki, K.; Sakamoto, K.; Smee, D. F.; Barnard, D. L.; Gowen, B. B.; Julander, J. G.; Morrey, J. D. (2009). "T-705 (favipiravir) and related compounds: Novel broad-spectrum inhibitors of RNA viral infections". </a:t>
            </a:r>
            <a:r>
              <a:rPr lang="en-US" sz="800" i="1"/>
              <a:t>Antiviral Research</a:t>
            </a:r>
            <a:r>
              <a:rPr lang="en-US" sz="800"/>
              <a:t> </a:t>
            </a:r>
            <a:r>
              <a:rPr lang="en-US" sz="800" b="1"/>
              <a:t>82</a:t>
            </a:r>
            <a:r>
              <a:rPr lang="en-US" sz="800"/>
              <a:t> (3): 95–102. </a:t>
            </a:r>
            <a:r>
              <a:rPr lang="en-US" sz="800" b="1"/>
              <a:t>^</a:t>
            </a:r>
            <a:r>
              <a:rPr lang="en-US" sz="800"/>
              <a:t> Furuta, Y.; Gowen, B. B.; Takahashi, K.; Shiraki, K.; Smee, D. F.; </a:t>
            </a:r>
            <a:r>
              <a:rPr lang="ru-RU" sz="800"/>
              <a:t>2.</a:t>
            </a:r>
            <a:r>
              <a:rPr lang="en-US" sz="800"/>
              <a:t>Barnard, D. L. (2013). "Favipiravir (T-705), a novel viral RNA polymerase inhibitor". </a:t>
            </a:r>
            <a:r>
              <a:rPr lang="en-US" sz="800" i="1"/>
              <a:t>Antiviral Research</a:t>
            </a:r>
            <a:r>
              <a:rPr lang="en-US" sz="800"/>
              <a:t> </a:t>
            </a:r>
            <a:r>
              <a:rPr lang="en-US" sz="800" b="1"/>
              <a:t>100</a:t>
            </a:r>
            <a:r>
              <a:rPr lang="en-US" sz="800"/>
              <a:t> (2): 446. </a:t>
            </a:r>
            <a:endParaRPr lang="ru-RU" sz="800" b="1"/>
          </a:p>
          <a:p>
            <a:r>
              <a:rPr lang="ru-RU" sz="800" b="1"/>
              <a:t>3.</a:t>
            </a:r>
            <a:r>
              <a:rPr lang="en-US" sz="800"/>
              <a:t>Caroline AL, Powell DS, Bethel LM, Oury TD, Reed DS, et al. (2014) Broad Spectrum Antiviral Activity of Favipiravir (T-705): Protection from Highly Lethal Inhalational Rift Valley Fever. </a:t>
            </a:r>
            <a:r>
              <a:rPr lang="en-US" sz="800" i="1"/>
              <a:t>PLoS Neglected Tropical Diseases</a:t>
            </a:r>
            <a:r>
              <a:rPr lang="en-US" sz="800"/>
              <a:t> 8(4): e2790. doi:10.1371/journal.pntd.0002790</a:t>
            </a:r>
            <a:endParaRPr lang="ru-RU" sz="800"/>
          </a:p>
          <a:p>
            <a:r>
              <a:rPr lang="ru-RU" sz="800"/>
              <a:t>4.</a:t>
            </a:r>
            <a:r>
              <a:rPr lang="en-US" sz="800"/>
              <a:t>Guinea: Clinical Trial for Potential Ebola Treatment Started in MSF Clinic in Guinea". AllAfrica - All the Time. Retrieved 28 December 2014</a:t>
            </a:r>
          </a:p>
        </p:txBody>
      </p:sp>
    </p:spTree>
    <p:extLst>
      <p:ext uri="{BB962C8B-B14F-4D97-AF65-F5344CB8AC3E}">
        <p14:creationId xmlns:p14="http://schemas.microsoft.com/office/powerpoint/2010/main" val="4208676226"/>
      </p:ext>
    </p:extLst>
  </p:cSld>
  <p:clrMapOvr>
    <a:masterClrMapping/>
  </p:clrMapOvr>
  <p:transition spd="slow"/>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0" y="332656"/>
            <a:ext cx="9144000" cy="936104"/>
          </a:xfrm>
          <a:solidFill>
            <a:schemeClr val="tx1"/>
          </a:solidFill>
        </p:spPr>
        <p:txBody>
          <a:bodyPr>
            <a:normAutofit/>
          </a:bodyPr>
          <a:lstStyle/>
          <a:p>
            <a:r>
              <a:rPr lang="bg-BG" sz="3300" b="1" dirty="0">
                <a:solidFill>
                  <a:srgbClr val="000090"/>
                </a:solidFill>
              </a:rPr>
              <a:t>Балоксавира марбоксил</a:t>
            </a:r>
            <a:br>
              <a:rPr lang="bg-BG" sz="3300" b="1" dirty="0">
                <a:solidFill>
                  <a:srgbClr val="000090"/>
                </a:solidFill>
              </a:rPr>
            </a:br>
            <a:r>
              <a:rPr lang="bg-BG" sz="2400" b="1" dirty="0">
                <a:solidFill>
                  <a:srgbClr val="000090"/>
                </a:solidFill>
              </a:rPr>
              <a:t>(</a:t>
            </a:r>
            <a:r>
              <a:rPr lang="mr-IN" sz="2400" b="1" dirty="0">
                <a:solidFill>
                  <a:srgbClr val="000090"/>
                </a:solidFill>
              </a:rPr>
              <a:t>Ксофлюза</a:t>
            </a:r>
            <a:r>
              <a:rPr lang="ru-RU" sz="2400" b="1" dirty="0">
                <a:solidFill>
                  <a:srgbClr val="000090"/>
                </a:solidFill>
              </a:rPr>
              <a:t>)</a:t>
            </a:r>
            <a:endParaRPr lang="en-US" sz="2400" b="1" dirty="0">
              <a:solidFill>
                <a:srgbClr val="000090"/>
              </a:solidFill>
            </a:endParaRPr>
          </a:p>
        </p:txBody>
      </p:sp>
      <p:sp>
        <p:nvSpPr>
          <p:cNvPr id="3" name="Subtitle 2"/>
          <p:cNvSpPr>
            <a:spLocks noGrp="1"/>
          </p:cNvSpPr>
          <p:nvPr>
            <p:ph type="subTitle" idx="1"/>
          </p:nvPr>
        </p:nvSpPr>
        <p:spPr>
          <a:xfrm>
            <a:off x="1043608" y="1556792"/>
            <a:ext cx="7632848" cy="3672408"/>
          </a:xfrm>
          <a:solidFill>
            <a:schemeClr val="tx1"/>
          </a:solidFill>
        </p:spPr>
        <p:txBody>
          <a:bodyPr>
            <a:noAutofit/>
          </a:bodyPr>
          <a:lstStyle/>
          <a:p>
            <a:pPr algn="l"/>
            <a:r>
              <a:rPr lang="ru-RU" sz="2000" dirty="0">
                <a:solidFill>
                  <a:srgbClr val="000000"/>
                </a:solidFill>
              </a:rPr>
              <a:t>ингибитор </a:t>
            </a:r>
            <a:r>
              <a:rPr lang="ru-RU" sz="2000" dirty="0" err="1">
                <a:solidFill>
                  <a:srgbClr val="000000"/>
                </a:solidFill>
              </a:rPr>
              <a:t>кэп</a:t>
            </a:r>
            <a:r>
              <a:rPr lang="ru-RU" sz="2000" dirty="0">
                <a:solidFill>
                  <a:srgbClr val="000000"/>
                </a:solidFill>
              </a:rPr>
              <a:t>-зависимой </a:t>
            </a:r>
            <a:r>
              <a:rPr lang="ru-RU" sz="2000" dirty="0" err="1">
                <a:solidFill>
                  <a:srgbClr val="000000"/>
                </a:solidFill>
              </a:rPr>
              <a:t>эндонуклеазы</a:t>
            </a:r>
            <a:r>
              <a:rPr lang="ru-RU" sz="2000" dirty="0">
                <a:solidFill>
                  <a:srgbClr val="000000"/>
                </a:solidFill>
              </a:rPr>
              <a:t>, специфического для вируса гриппа фермента в его РНК-полимеразном комплексе, требуемого для вирусной транскрипции.</a:t>
            </a:r>
          </a:p>
          <a:p>
            <a:pPr algn="l"/>
            <a:r>
              <a:rPr lang="ru-RU" sz="2000" dirty="0">
                <a:solidFill>
                  <a:srgbClr val="000000"/>
                </a:solidFill>
              </a:rPr>
              <a:t>молекула ингибирует инициацию синтеза </a:t>
            </a:r>
            <a:r>
              <a:rPr lang="ru-RU" sz="2000" dirty="0" err="1">
                <a:solidFill>
                  <a:srgbClr val="000000"/>
                </a:solidFill>
              </a:rPr>
              <a:t>мРНК</a:t>
            </a:r>
            <a:r>
              <a:rPr lang="ru-RU" sz="2000" dirty="0">
                <a:solidFill>
                  <a:srgbClr val="000000"/>
                </a:solidFill>
              </a:rPr>
              <a:t> — первый этап пролиферации вируса после его попадания в клетку, в результате чего становится невозможным образовывать белки, необходимые для формирования вирусной частицы</a:t>
            </a:r>
            <a:endParaRPr lang="en-US" sz="2000" dirty="0">
              <a:solidFill>
                <a:srgbClr val="000000"/>
              </a:solidFill>
            </a:endParaRPr>
          </a:p>
        </p:txBody>
      </p:sp>
      <p:sp>
        <p:nvSpPr>
          <p:cNvPr id="4" name="Rectangle 3"/>
          <p:cNvSpPr/>
          <p:nvPr/>
        </p:nvSpPr>
        <p:spPr>
          <a:xfrm>
            <a:off x="1043608" y="3717032"/>
            <a:ext cx="7271327" cy="923330"/>
          </a:xfrm>
          <a:prstGeom prst="rect">
            <a:avLst/>
          </a:prstGeom>
        </p:spPr>
        <p:txBody>
          <a:bodyPr wrap="square">
            <a:spAutoFit/>
          </a:bodyPr>
          <a:lstStyle/>
          <a:p>
            <a:r>
              <a:rPr lang="mr-IN" b="1" dirty="0">
                <a:solidFill>
                  <a:srgbClr val="0000FF"/>
                </a:solidFill>
              </a:rPr>
              <a:t>Одобрен для применения под брендовым названием «Ксофлюза» (Xofluza): Япония (февраль 2018, США (октябрь 2018)</a:t>
            </a:r>
            <a:endParaRPr lang="en-US" b="1" dirty="0">
              <a:solidFill>
                <a:srgbClr val="0000FF"/>
              </a:solidFill>
            </a:endParaRPr>
          </a:p>
        </p:txBody>
      </p:sp>
      <p:pic>
        <p:nvPicPr>
          <p:cNvPr id="6" name="Picture 5" descr="800px-Baloxavir_marboxil.svg.png"/>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23528" y="0"/>
            <a:ext cx="2008018" cy="1767056"/>
          </a:xfrm>
          <a:prstGeom prst="rect">
            <a:avLst/>
          </a:prstGeom>
        </p:spPr>
      </p:pic>
      <p:sp>
        <p:nvSpPr>
          <p:cNvPr id="7" name="Rectangle 6"/>
          <p:cNvSpPr/>
          <p:nvPr/>
        </p:nvSpPr>
        <p:spPr>
          <a:xfrm>
            <a:off x="4355976" y="5517232"/>
            <a:ext cx="4788024" cy="864096"/>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8" name="Rectangle 7"/>
          <p:cNvSpPr/>
          <p:nvPr/>
        </p:nvSpPr>
        <p:spPr>
          <a:xfrm>
            <a:off x="4788024" y="5445224"/>
            <a:ext cx="4572000" cy="923330"/>
          </a:xfrm>
          <a:prstGeom prst="rect">
            <a:avLst/>
          </a:prstGeom>
        </p:spPr>
        <p:txBody>
          <a:bodyPr>
            <a:spAutoFit/>
          </a:bodyPr>
          <a:lstStyle/>
          <a:p>
            <a:r>
              <a:rPr lang="ru-RU" dirty="0"/>
              <a:t>Побочные эффекты – диарея, в КИ у детей выявлено до 17</a:t>
            </a:r>
            <a:r>
              <a:rPr lang="en-US" dirty="0"/>
              <a:t>% </a:t>
            </a:r>
            <a:r>
              <a:rPr lang="ru-RU" dirty="0"/>
              <a:t>штаммов, ответственных за резистентность</a:t>
            </a:r>
          </a:p>
        </p:txBody>
      </p:sp>
    </p:spTree>
    <p:extLst>
      <p:ext uri="{BB962C8B-B14F-4D97-AF65-F5344CB8AC3E}">
        <p14:creationId xmlns:p14="http://schemas.microsoft.com/office/powerpoint/2010/main" val="4245102311"/>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ounded Rectangle 6"/>
          <p:cNvSpPr/>
          <p:nvPr/>
        </p:nvSpPr>
        <p:spPr>
          <a:xfrm>
            <a:off x="2195513" y="188913"/>
            <a:ext cx="4824412" cy="765175"/>
          </a:xfrm>
          <a:prstGeom prst="round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ru-RU" sz="1800" b="1" dirty="0">
                <a:solidFill>
                  <a:srgbClr val="FFFFFF"/>
                </a:solidFill>
                <a:ea typeface="ＭＳ Ｐゴシック" charset="-128"/>
              </a:rPr>
              <a:t>ПАЦИЕНТ С ПРИЗНАКАМИ  ГРИППА И ОРЗ</a:t>
            </a:r>
            <a:endParaRPr lang="en-US" sz="1800" b="1" dirty="0">
              <a:solidFill>
                <a:srgbClr val="FFFFFF"/>
              </a:solidFill>
              <a:ea typeface="ＭＳ Ｐゴシック" charset="-128"/>
            </a:endParaRPr>
          </a:p>
        </p:txBody>
      </p:sp>
      <p:sp>
        <p:nvSpPr>
          <p:cNvPr id="6" name="Rounded Rectangle 6"/>
          <p:cNvSpPr/>
          <p:nvPr/>
        </p:nvSpPr>
        <p:spPr>
          <a:xfrm>
            <a:off x="1116013" y="1412875"/>
            <a:ext cx="7380287" cy="1511300"/>
          </a:xfrm>
          <a:prstGeom prst="roundRect">
            <a:avLst/>
          </a:prstGeom>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ru-RU" sz="1800" b="1" dirty="0">
                <a:solidFill>
                  <a:srgbClr val="FFFFFF"/>
                </a:solidFill>
                <a:ea typeface="ＭＳ Ｐゴシック" charset="-128"/>
              </a:rPr>
              <a:t>Пациент </a:t>
            </a:r>
          </a:p>
          <a:p>
            <a:pPr algn="just">
              <a:defRPr/>
            </a:pPr>
            <a:r>
              <a:rPr lang="ru-RU" sz="1800" b="1" dirty="0">
                <a:solidFill>
                  <a:srgbClr val="FFFFFF"/>
                </a:solidFill>
                <a:ea typeface="ＭＳ Ｐゴシック" charset="-128"/>
              </a:rPr>
              <a:t>1) относится к  группе риска по осложненному течению гриппа и ОРЗ;</a:t>
            </a:r>
          </a:p>
          <a:p>
            <a:pPr algn="just">
              <a:defRPr/>
            </a:pPr>
            <a:r>
              <a:rPr lang="ru-RU" sz="1800" b="1" dirty="0">
                <a:solidFill>
                  <a:srgbClr val="FFFFFF"/>
                </a:solidFill>
                <a:ea typeface="ＭＳ Ｐゴシック" charset="-128"/>
              </a:rPr>
              <a:t>либо </a:t>
            </a:r>
            <a:endParaRPr lang="en-US" sz="1800" b="1" dirty="0">
              <a:solidFill>
                <a:srgbClr val="FFFFFF"/>
              </a:solidFill>
              <a:ea typeface="ＭＳ Ｐゴシック" charset="-128"/>
            </a:endParaRPr>
          </a:p>
          <a:p>
            <a:pPr algn="just">
              <a:defRPr/>
            </a:pPr>
            <a:r>
              <a:rPr lang="ru-RU" sz="1800" b="1" dirty="0">
                <a:solidFill>
                  <a:srgbClr val="FFFFFF"/>
                </a:solidFill>
                <a:ea typeface="ＭＳ Ｐゴシック" charset="-128"/>
              </a:rPr>
              <a:t>2)нуждается в госпитализации в связи с тяжестью состояния</a:t>
            </a:r>
            <a:endParaRPr lang="en-US" sz="1800" b="1" dirty="0">
              <a:solidFill>
                <a:srgbClr val="FFFFFF"/>
              </a:solidFill>
              <a:ea typeface="ＭＳ Ｐゴシック" charset="-128"/>
            </a:endParaRPr>
          </a:p>
        </p:txBody>
      </p:sp>
      <p:sp>
        <p:nvSpPr>
          <p:cNvPr id="8" name="Rounded Rectangle 4"/>
          <p:cNvSpPr/>
          <p:nvPr/>
        </p:nvSpPr>
        <p:spPr>
          <a:xfrm>
            <a:off x="4788024" y="4077072"/>
            <a:ext cx="4139952" cy="2664296"/>
          </a:xfrm>
          <a:prstGeom prst="roundRect">
            <a:avLst/>
          </a:prstGeom>
          <a:gradFill>
            <a:gsLst>
              <a:gs pos="0">
                <a:schemeClr val="accent1">
                  <a:lumMod val="50000"/>
                </a:schemeClr>
              </a:gs>
              <a:gs pos="25000">
                <a:schemeClr val="dk2">
                  <a:tint val="83000"/>
                  <a:satMod val="320000"/>
                </a:schemeClr>
              </a:gs>
              <a:gs pos="100000">
                <a:schemeClr val="dk2">
                  <a:shade val="15000"/>
                  <a:satMod val="320000"/>
                </a:schemeClr>
              </a:gs>
            </a:gsLst>
          </a:gradFill>
        </p:spPr>
        <p:style>
          <a:lnRef idx="0">
            <a:schemeClr val="accent4"/>
          </a:lnRef>
          <a:fillRef idx="1002">
            <a:schemeClr val="dk2"/>
          </a:fillRef>
          <a:effectRef idx="3">
            <a:schemeClr val="accent4"/>
          </a:effectRef>
          <a:fontRef idx="minor">
            <a:schemeClr val="lt1"/>
          </a:fontRef>
        </p:style>
        <p:txBody>
          <a:bodyPr anchor="ctr"/>
          <a:lstStyle/>
          <a:p>
            <a:pPr algn="ctr">
              <a:defRPr/>
            </a:pPr>
            <a:r>
              <a:rPr lang="ru-RU" sz="1800" b="1" dirty="0" err="1">
                <a:solidFill>
                  <a:srgbClr val="FFFFFF"/>
                </a:solidFill>
                <a:ea typeface="ＭＳ Ｐゴシック" charset="-128"/>
              </a:rPr>
              <a:t>Осельтамивир</a:t>
            </a:r>
            <a:r>
              <a:rPr lang="ru-RU" sz="1800" b="1" dirty="0">
                <a:solidFill>
                  <a:srgbClr val="FFFFFF"/>
                </a:solidFill>
                <a:ea typeface="ＭＳ Ｐゴシック" charset="-128"/>
              </a:rPr>
              <a:t> (</a:t>
            </a:r>
            <a:r>
              <a:rPr lang="ru-RU" sz="1800" b="1" dirty="0" err="1">
                <a:solidFill>
                  <a:srgbClr val="FFFFFF"/>
                </a:solidFill>
                <a:ea typeface="ＭＳ Ｐゴシック" charset="-128"/>
              </a:rPr>
              <a:t>Тамифлю</a:t>
            </a:r>
            <a:r>
              <a:rPr lang="ru-RU" sz="1800" b="1" dirty="0">
                <a:solidFill>
                  <a:srgbClr val="FFFFFF"/>
                </a:solidFill>
                <a:ea typeface="ＭＳ Ｐゴシック" charset="-128"/>
              </a:rPr>
              <a:t>®</a:t>
            </a:r>
            <a:r>
              <a:rPr lang="en-US" sz="1800" b="1" dirty="0">
                <a:solidFill>
                  <a:srgbClr val="FFFFFF"/>
                </a:solidFill>
                <a:ea typeface="ＭＳ Ｐゴシック" charset="-128"/>
              </a:rPr>
              <a:t>,</a:t>
            </a:r>
            <a:r>
              <a:rPr lang="ru-RU" b="1" dirty="0" err="1">
                <a:solidFill>
                  <a:srgbClr val="FFFFFF"/>
                </a:solidFill>
                <a:ea typeface="ＭＳ Ｐゴシック" charset="-128"/>
              </a:rPr>
              <a:t>Номидес</a:t>
            </a:r>
            <a:r>
              <a:rPr lang="ru-RU" b="1" dirty="0">
                <a:solidFill>
                  <a:srgbClr val="FFFFFF"/>
                </a:solidFill>
                <a:ea typeface="ＭＳ Ｐゴシック" charset="-128"/>
              </a:rPr>
              <a:t>®)</a:t>
            </a:r>
            <a:endParaRPr lang="ru-RU" sz="1800" b="1" dirty="0">
              <a:solidFill>
                <a:srgbClr val="FFFFFF"/>
              </a:solidFill>
              <a:ea typeface="ＭＳ Ｐゴシック" charset="-128"/>
            </a:endParaRPr>
          </a:p>
          <a:p>
            <a:pPr algn="ctr">
              <a:defRPr/>
            </a:pPr>
            <a:r>
              <a:rPr lang="ru-RU" sz="1800" b="1" dirty="0">
                <a:solidFill>
                  <a:srgbClr val="FFFFFF"/>
                </a:solidFill>
                <a:ea typeface="ＭＳ Ｐゴシック" charset="-128"/>
              </a:rPr>
              <a:t> +/-</a:t>
            </a:r>
          </a:p>
          <a:p>
            <a:pPr algn="ctr">
              <a:defRPr/>
            </a:pPr>
            <a:r>
              <a:rPr lang="ru-RU" sz="1800" b="1" dirty="0">
                <a:solidFill>
                  <a:srgbClr val="FFFFFF"/>
                </a:solidFill>
                <a:ea typeface="ＭＳ Ｐゴシック" charset="-128"/>
              </a:rPr>
              <a:t>другие противовирусные препараты, не относящиеся к ИН </a:t>
            </a:r>
            <a:endParaRPr lang="en-US" sz="1800" b="1" dirty="0">
              <a:solidFill>
                <a:srgbClr val="FFFFFF"/>
              </a:solidFill>
              <a:ea typeface="ＭＳ Ｐゴシック" charset="-128"/>
            </a:endParaRPr>
          </a:p>
        </p:txBody>
      </p:sp>
      <p:sp>
        <p:nvSpPr>
          <p:cNvPr id="9" name="Left Arrow 5"/>
          <p:cNvSpPr>
            <a:spLocks noChangeArrowheads="1"/>
          </p:cNvSpPr>
          <p:nvPr/>
        </p:nvSpPr>
        <p:spPr bwMode="auto">
          <a:xfrm rot="16200000">
            <a:off x="6696076" y="2960687"/>
            <a:ext cx="215900" cy="288925"/>
          </a:xfrm>
          <a:prstGeom prst="leftArrow">
            <a:avLst>
              <a:gd name="adj1" fmla="val 50000"/>
              <a:gd name="adj2" fmla="val 49994"/>
            </a:avLst>
          </a:prstGeom>
          <a:solidFill>
            <a:srgbClr val="C0504D"/>
          </a:solidFill>
          <a:ln w="9525">
            <a:solidFill>
              <a:srgbClr val="065093"/>
            </a:solidFill>
            <a:miter lim="800000"/>
            <a:headEnd/>
            <a:tailEnd/>
          </a:ln>
          <a:effectLst>
            <a:outerShdw dist="38100" dir="5400000" algn="ctr" rotWithShape="0">
              <a:srgbClr val="002041">
                <a:alpha val="48000"/>
              </a:srgbClr>
            </a:outerShdw>
          </a:effectLst>
        </p:spPr>
        <p:txBody>
          <a:bodyPr anchor="ctr"/>
          <a:lstStyle/>
          <a:p>
            <a:pPr algn="ctr">
              <a:defRPr/>
            </a:pPr>
            <a:endParaRPr lang="en-US" sz="1800" b="1" spc="50">
              <a:ln w="11430"/>
              <a:gradFill>
                <a:gsLst>
                  <a:gs pos="25000">
                    <a:schemeClr val="accent2">
                      <a:satMod val="155000"/>
                    </a:schemeClr>
                  </a:gs>
                  <a:gs pos="100000">
                    <a:schemeClr val="accent2">
                      <a:shade val="45000"/>
                      <a:satMod val="165000"/>
                    </a:schemeClr>
                  </a:gs>
                </a:gsLst>
                <a:lin ang="5400000"/>
              </a:gradFill>
              <a:effectLst>
                <a:outerShdw blurRad="76200" dist="50800" dir="5400000" algn="tl" rotWithShape="0">
                  <a:srgbClr val="000000">
                    <a:alpha val="65000"/>
                  </a:srgbClr>
                </a:outerShdw>
              </a:effectLst>
              <a:latin typeface="+mn-lt"/>
              <a:ea typeface="+mn-ea"/>
              <a:cs typeface="+mn-cs"/>
            </a:endParaRPr>
          </a:p>
        </p:txBody>
      </p:sp>
      <p:sp>
        <p:nvSpPr>
          <p:cNvPr id="10" name="Left Arrow 5"/>
          <p:cNvSpPr>
            <a:spLocks noChangeArrowheads="1"/>
          </p:cNvSpPr>
          <p:nvPr/>
        </p:nvSpPr>
        <p:spPr bwMode="auto">
          <a:xfrm rot="16200000">
            <a:off x="4679951" y="944562"/>
            <a:ext cx="215900" cy="288925"/>
          </a:xfrm>
          <a:prstGeom prst="leftArrow">
            <a:avLst>
              <a:gd name="adj1" fmla="val 50000"/>
              <a:gd name="adj2" fmla="val 49994"/>
            </a:avLst>
          </a:prstGeom>
          <a:solidFill>
            <a:srgbClr val="C0504D"/>
          </a:solidFill>
          <a:ln w="9525">
            <a:solidFill>
              <a:srgbClr val="065093"/>
            </a:solidFill>
            <a:miter lim="800000"/>
            <a:headEnd/>
            <a:tailEnd/>
          </a:ln>
          <a:effectLst>
            <a:outerShdw dist="38100" dir="5400000" algn="ctr" rotWithShape="0">
              <a:srgbClr val="002041">
                <a:alpha val="48000"/>
              </a:srgbClr>
            </a:outerShdw>
          </a:effectLst>
        </p:spPr>
        <p:txBody>
          <a:bodyPr anchor="ctr"/>
          <a:lstStyle/>
          <a:p>
            <a:pPr algn="ctr">
              <a:defRPr/>
            </a:pPr>
            <a:endParaRPr lang="en-US" sz="1800" b="1" spc="50">
              <a:ln w="11430"/>
              <a:gradFill>
                <a:gsLst>
                  <a:gs pos="25000">
                    <a:schemeClr val="accent2">
                      <a:satMod val="155000"/>
                    </a:schemeClr>
                  </a:gs>
                  <a:gs pos="100000">
                    <a:schemeClr val="accent2">
                      <a:shade val="45000"/>
                      <a:satMod val="165000"/>
                    </a:schemeClr>
                  </a:gs>
                </a:gsLst>
                <a:lin ang="5400000"/>
              </a:gradFill>
              <a:effectLst>
                <a:outerShdw blurRad="76200" dist="50800" dir="5400000" algn="tl" rotWithShape="0">
                  <a:srgbClr val="000000">
                    <a:alpha val="65000"/>
                  </a:srgbClr>
                </a:outerShdw>
              </a:effectLst>
              <a:latin typeface="+mn-lt"/>
              <a:ea typeface="+mn-ea"/>
              <a:cs typeface="+mn-cs"/>
            </a:endParaRPr>
          </a:p>
        </p:txBody>
      </p:sp>
      <p:sp>
        <p:nvSpPr>
          <p:cNvPr id="14" name="Rounded Rectangle 4"/>
          <p:cNvSpPr/>
          <p:nvPr/>
        </p:nvSpPr>
        <p:spPr>
          <a:xfrm>
            <a:off x="611560" y="4005064"/>
            <a:ext cx="3275856" cy="2520280"/>
          </a:xfrm>
          <a:prstGeom prst="roundRect">
            <a:avLst/>
          </a:prstGeom>
          <a:gradFill>
            <a:gsLst>
              <a:gs pos="0">
                <a:schemeClr val="accent1">
                  <a:lumMod val="50000"/>
                </a:schemeClr>
              </a:gs>
              <a:gs pos="25000">
                <a:schemeClr val="dk2">
                  <a:tint val="83000"/>
                  <a:satMod val="320000"/>
                </a:schemeClr>
              </a:gs>
              <a:gs pos="100000">
                <a:schemeClr val="dk2">
                  <a:shade val="15000"/>
                  <a:satMod val="320000"/>
                </a:schemeClr>
              </a:gs>
            </a:gsLst>
          </a:gradFill>
        </p:spPr>
        <p:style>
          <a:lnRef idx="0">
            <a:schemeClr val="accent4"/>
          </a:lnRef>
          <a:fillRef idx="1002">
            <a:schemeClr val="dk2"/>
          </a:fillRef>
          <a:effectRef idx="3">
            <a:schemeClr val="accent4"/>
          </a:effectRef>
          <a:fontRef idx="minor">
            <a:schemeClr val="lt1"/>
          </a:fontRef>
        </p:style>
        <p:txBody>
          <a:bodyPr lIns="0" tIns="0" rIns="0" bIns="0" anchor="ctr"/>
          <a:lstStyle/>
          <a:p>
            <a:pPr algn="ctr">
              <a:defRPr/>
            </a:pPr>
            <a:r>
              <a:rPr lang="ru-RU" b="1" dirty="0">
                <a:solidFill>
                  <a:srgbClr val="FFFFFF"/>
                </a:solidFill>
                <a:ea typeface="ＭＳ Ｐゴシック" charset="-128"/>
              </a:rPr>
              <a:t>П</a:t>
            </a:r>
            <a:r>
              <a:rPr lang="ru-RU" sz="1800" b="1" dirty="0">
                <a:solidFill>
                  <a:srgbClr val="FFFFFF"/>
                </a:solidFill>
                <a:ea typeface="ＭＳ Ｐゴシック" charset="-128"/>
              </a:rPr>
              <a:t>ротивовирусные препараты, не относящиеся к ингибиторам нейраминидазы (ИН</a:t>
            </a:r>
            <a:r>
              <a:rPr lang="en-US" sz="1800" b="1" dirty="0">
                <a:solidFill>
                  <a:srgbClr val="FFFFFF"/>
                </a:solidFill>
                <a:ea typeface="ＭＳ Ｐゴシック" charset="-128"/>
              </a:rPr>
              <a:t>)</a:t>
            </a:r>
            <a:r>
              <a:rPr lang="ru-RU" sz="1800" b="1" dirty="0">
                <a:solidFill>
                  <a:srgbClr val="FFFFFF"/>
                </a:solidFill>
                <a:ea typeface="ＭＳ Ｐゴシック" charset="-128"/>
              </a:rPr>
              <a:t>:</a:t>
            </a:r>
          </a:p>
          <a:p>
            <a:pPr algn="ctr">
              <a:defRPr/>
            </a:pPr>
            <a:r>
              <a:rPr lang="ru-RU" b="1" dirty="0" err="1">
                <a:solidFill>
                  <a:srgbClr val="FFFFFF"/>
                </a:solidFill>
                <a:ea typeface="ＭＳ Ｐゴシック" charset="-128"/>
              </a:rPr>
              <a:t>Умифеновир</a:t>
            </a:r>
            <a:r>
              <a:rPr lang="ru-RU" b="1" dirty="0">
                <a:solidFill>
                  <a:srgbClr val="FFFFFF"/>
                </a:solidFill>
                <a:ea typeface="ＭＳ Ｐゴシック" charset="-128"/>
              </a:rPr>
              <a:t> (</a:t>
            </a:r>
            <a:r>
              <a:rPr lang="ru-RU" b="1" dirty="0" err="1">
                <a:solidFill>
                  <a:srgbClr val="FFFFFF"/>
                </a:solidFill>
                <a:ea typeface="ＭＳ Ｐゴシック" charset="-128"/>
              </a:rPr>
              <a:t>Арбидол</a:t>
            </a:r>
            <a:r>
              <a:rPr lang="ru-RU" b="1" dirty="0">
                <a:solidFill>
                  <a:srgbClr val="FFFFFF"/>
                </a:solidFill>
                <a:ea typeface="ＭＳ Ｐゴシック" charset="-128"/>
              </a:rPr>
              <a:t>®), </a:t>
            </a:r>
            <a:r>
              <a:rPr lang="ru-RU" b="1" dirty="0" err="1">
                <a:solidFill>
                  <a:srgbClr val="FFFFFF"/>
                </a:solidFill>
                <a:ea typeface="ＭＳ Ｐゴシック" charset="-128"/>
              </a:rPr>
              <a:t>Энисамия</a:t>
            </a:r>
            <a:r>
              <a:rPr lang="ru-RU" b="1" dirty="0">
                <a:solidFill>
                  <a:srgbClr val="FFFFFF"/>
                </a:solidFill>
                <a:ea typeface="ＭＳ Ｐゴシック" charset="-128"/>
              </a:rPr>
              <a:t> йодид (</a:t>
            </a:r>
            <a:r>
              <a:rPr lang="ru-RU" b="1" dirty="0" err="1">
                <a:solidFill>
                  <a:srgbClr val="FFFFFF"/>
                </a:solidFill>
                <a:ea typeface="ＭＳ Ｐゴシック" charset="-128"/>
              </a:rPr>
              <a:t>Нобазит</a:t>
            </a:r>
            <a:r>
              <a:rPr lang="ru-RU" b="1" dirty="0">
                <a:solidFill>
                  <a:srgbClr val="FFFFFF"/>
                </a:solidFill>
                <a:ea typeface="ＭＳ Ｐゴシック" charset="-128"/>
              </a:rPr>
              <a:t>®) и др.</a:t>
            </a:r>
            <a:endParaRPr lang="ru-RU" sz="1800" b="1" dirty="0">
              <a:solidFill>
                <a:srgbClr val="FFFFFF"/>
              </a:solidFill>
              <a:ea typeface="ＭＳ Ｐゴシック" charset="-128"/>
            </a:endParaRPr>
          </a:p>
        </p:txBody>
      </p:sp>
      <p:sp>
        <p:nvSpPr>
          <p:cNvPr id="16" name="Left Arrow 5"/>
          <p:cNvSpPr>
            <a:spLocks noChangeArrowheads="1"/>
          </p:cNvSpPr>
          <p:nvPr/>
        </p:nvSpPr>
        <p:spPr bwMode="auto">
          <a:xfrm rot="16200000">
            <a:off x="2232026" y="2960687"/>
            <a:ext cx="215900" cy="288925"/>
          </a:xfrm>
          <a:prstGeom prst="leftArrow">
            <a:avLst>
              <a:gd name="adj1" fmla="val 50000"/>
              <a:gd name="adj2" fmla="val 49994"/>
            </a:avLst>
          </a:prstGeom>
          <a:ln>
            <a:headEnd/>
            <a:tailEn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800" b="1" spc="50">
              <a:ln w="11430"/>
              <a:gradFill>
                <a:gsLst>
                  <a:gs pos="25000">
                    <a:schemeClr val="accent2">
                      <a:satMod val="155000"/>
                    </a:schemeClr>
                  </a:gs>
                  <a:gs pos="100000">
                    <a:schemeClr val="accent2">
                      <a:shade val="45000"/>
                      <a:satMod val="165000"/>
                    </a:schemeClr>
                  </a:gs>
                </a:gsLst>
                <a:lin ang="5400000"/>
              </a:gradFill>
              <a:effectLst>
                <a:outerShdw blurRad="76200" dist="50800" dir="5400000" algn="tl" rotWithShape="0">
                  <a:srgbClr val="000000">
                    <a:alpha val="65000"/>
                  </a:srgbClr>
                </a:outerShdw>
              </a:effectLst>
            </a:endParaRPr>
          </a:p>
        </p:txBody>
      </p:sp>
      <p:sp>
        <p:nvSpPr>
          <p:cNvPr id="18" name="Rounded Rectangle 4"/>
          <p:cNvSpPr/>
          <p:nvPr/>
        </p:nvSpPr>
        <p:spPr>
          <a:xfrm>
            <a:off x="2051720" y="3356992"/>
            <a:ext cx="576064" cy="288032"/>
          </a:xfrm>
          <a:prstGeom prst="roundRect">
            <a:avLst/>
          </a:prstGeom>
        </p:spPr>
        <p:style>
          <a:lnRef idx="1">
            <a:schemeClr val="accent1"/>
          </a:lnRef>
          <a:fillRef idx="3">
            <a:schemeClr val="accent1"/>
          </a:fillRef>
          <a:effectRef idx="2">
            <a:schemeClr val="accent1"/>
          </a:effectRef>
          <a:fontRef idx="minor">
            <a:schemeClr val="lt1"/>
          </a:fontRef>
        </p:style>
        <p:txBody>
          <a:bodyPr anchor="ctr"/>
          <a:lstStyle/>
          <a:p>
            <a:pPr algn="ctr">
              <a:defRPr/>
            </a:pPr>
            <a:r>
              <a:rPr lang="ru-RU" sz="1400" b="1" dirty="0">
                <a:solidFill>
                  <a:srgbClr val="FFFFFF"/>
                </a:solidFill>
                <a:ea typeface="ＭＳ Ｐゴシック" charset="-128"/>
              </a:rPr>
              <a:t>НЕТ</a:t>
            </a:r>
            <a:endParaRPr lang="en-US" sz="1400" b="1" dirty="0">
              <a:solidFill>
                <a:srgbClr val="FFFFFF"/>
              </a:solidFill>
              <a:ea typeface="ＭＳ Ｐゴシック" charset="-128"/>
            </a:endParaRPr>
          </a:p>
        </p:txBody>
      </p:sp>
      <p:sp>
        <p:nvSpPr>
          <p:cNvPr id="19" name="Rounded Rectangle 4"/>
          <p:cNvSpPr/>
          <p:nvPr/>
        </p:nvSpPr>
        <p:spPr>
          <a:xfrm>
            <a:off x="6516216" y="3429000"/>
            <a:ext cx="576064" cy="288032"/>
          </a:xfrm>
          <a:prstGeom prst="roundRect">
            <a:avLst/>
          </a:prstGeom>
          <a:solidFill>
            <a:srgbClr val="B92D07"/>
          </a:solidFill>
          <a:scene3d>
            <a:camera prst="perspectiveFront"/>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ru-RU" sz="1400" b="1" dirty="0">
                <a:solidFill>
                  <a:srgbClr val="FFFFFF"/>
                </a:solidFill>
                <a:ea typeface="ＭＳ Ｐゴシック" charset="-128"/>
              </a:rPr>
              <a:t>ДА</a:t>
            </a:r>
            <a:endParaRPr lang="en-US" sz="1400" b="1" dirty="0">
              <a:solidFill>
                <a:srgbClr val="FFFFFF"/>
              </a:solidFill>
              <a:ea typeface="ＭＳ Ｐゴシック" charset="-128"/>
            </a:endParaRPr>
          </a:p>
        </p:txBody>
      </p:sp>
      <p:sp>
        <p:nvSpPr>
          <p:cNvPr id="20" name="Left Arrow 5"/>
          <p:cNvSpPr>
            <a:spLocks noChangeArrowheads="1"/>
          </p:cNvSpPr>
          <p:nvPr/>
        </p:nvSpPr>
        <p:spPr bwMode="auto">
          <a:xfrm rot="16200000">
            <a:off x="2231739" y="3681028"/>
            <a:ext cx="216024" cy="288031"/>
          </a:xfrm>
          <a:prstGeom prst="leftArrow">
            <a:avLst>
              <a:gd name="adj1" fmla="val 50000"/>
              <a:gd name="adj2" fmla="val 49994"/>
            </a:avLst>
          </a:prstGeom>
          <a:ln>
            <a:headEnd/>
            <a:tailEnd/>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800" b="1" spc="50">
              <a:ln w="11430"/>
              <a:gradFill>
                <a:gsLst>
                  <a:gs pos="25000">
                    <a:schemeClr val="accent2">
                      <a:satMod val="155000"/>
                    </a:schemeClr>
                  </a:gs>
                  <a:gs pos="100000">
                    <a:schemeClr val="accent2">
                      <a:shade val="45000"/>
                      <a:satMod val="165000"/>
                    </a:schemeClr>
                  </a:gs>
                </a:gsLst>
                <a:lin ang="5400000"/>
              </a:gradFill>
              <a:effectLst>
                <a:outerShdw blurRad="76200" dist="50800" dir="5400000" algn="tl" rotWithShape="0">
                  <a:srgbClr val="000000">
                    <a:alpha val="65000"/>
                  </a:srgbClr>
                </a:outerShdw>
              </a:effectLst>
            </a:endParaRPr>
          </a:p>
        </p:txBody>
      </p:sp>
      <p:sp>
        <p:nvSpPr>
          <p:cNvPr id="21" name="Left Arrow 5"/>
          <p:cNvSpPr>
            <a:spLocks noChangeArrowheads="1"/>
          </p:cNvSpPr>
          <p:nvPr/>
        </p:nvSpPr>
        <p:spPr bwMode="auto">
          <a:xfrm rot="16200000">
            <a:off x="6696076" y="3752850"/>
            <a:ext cx="215900" cy="288925"/>
          </a:xfrm>
          <a:prstGeom prst="leftArrow">
            <a:avLst>
              <a:gd name="adj1" fmla="val 50000"/>
              <a:gd name="adj2" fmla="val 49994"/>
            </a:avLst>
          </a:prstGeom>
          <a:solidFill>
            <a:srgbClr val="C0504D"/>
          </a:solidFill>
          <a:ln w="9525">
            <a:solidFill>
              <a:srgbClr val="065093"/>
            </a:solidFill>
            <a:miter lim="800000"/>
            <a:headEnd/>
            <a:tailEnd/>
          </a:ln>
          <a:effectLst>
            <a:outerShdw dist="38100" dir="5400000" algn="ctr" rotWithShape="0">
              <a:srgbClr val="002041">
                <a:alpha val="48000"/>
              </a:srgbClr>
            </a:outerShdw>
          </a:effectLst>
        </p:spPr>
        <p:txBody>
          <a:bodyPr anchor="ctr"/>
          <a:lstStyle/>
          <a:p>
            <a:pPr algn="ctr">
              <a:defRPr/>
            </a:pPr>
            <a:endParaRPr lang="en-US" sz="1800" b="1" spc="50">
              <a:ln w="11430"/>
              <a:gradFill>
                <a:gsLst>
                  <a:gs pos="25000">
                    <a:schemeClr val="accent2">
                      <a:satMod val="155000"/>
                    </a:schemeClr>
                  </a:gs>
                  <a:gs pos="100000">
                    <a:schemeClr val="accent2">
                      <a:shade val="45000"/>
                      <a:satMod val="165000"/>
                    </a:schemeClr>
                  </a:gs>
                </a:gsLst>
                <a:lin ang="5400000"/>
              </a:gradFill>
              <a:effectLst>
                <a:outerShdw blurRad="76200" dist="50800" dir="5400000" algn="tl" rotWithShape="0">
                  <a:srgbClr val="000000">
                    <a:alpha val="65000"/>
                  </a:srgbClr>
                </a:outerShdw>
              </a:effectLst>
              <a:latin typeface="+mn-lt"/>
              <a:ea typeface="+mn-ea"/>
              <a:cs typeface="+mn-cs"/>
            </a:endParaRPr>
          </a:p>
        </p:txBody>
      </p:sp>
    </p:spTree>
    <p:extLst>
      <p:ext uri="{BB962C8B-B14F-4D97-AF65-F5344CB8AC3E}">
        <p14:creationId xmlns:p14="http://schemas.microsoft.com/office/powerpoint/2010/main" val="775561286"/>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5" name="Title 1"/>
          <p:cNvSpPr>
            <a:spLocks noGrp="1"/>
          </p:cNvSpPr>
          <p:nvPr>
            <p:ph type="title"/>
          </p:nvPr>
        </p:nvSpPr>
        <p:spPr>
          <a:xfrm>
            <a:off x="395288" y="620713"/>
            <a:ext cx="8461375" cy="792162"/>
          </a:xfrm>
        </p:spPr>
        <p:txBody>
          <a:bodyPr/>
          <a:lstStyle/>
          <a:p>
            <a:pPr algn="ctr"/>
            <a:r>
              <a:rPr lang="ru-RU" sz="3600" b="1" dirty="0">
                <a:ea typeface="ＭＳ Ｐゴシック" charset="-128"/>
              </a:rPr>
              <a:t>Патогенетические средства в продромальный период гриппа и ОРВИ </a:t>
            </a:r>
            <a:endParaRPr lang="en-US" sz="3600" b="1" dirty="0">
              <a:ea typeface="ＭＳ Ｐゴシック" charset="-128"/>
            </a:endParaRPr>
          </a:p>
        </p:txBody>
      </p:sp>
      <p:sp>
        <p:nvSpPr>
          <p:cNvPr id="52226" name="Content Placeholder 2"/>
          <p:cNvSpPr>
            <a:spLocks noGrp="1"/>
          </p:cNvSpPr>
          <p:nvPr>
            <p:ph idx="1"/>
          </p:nvPr>
        </p:nvSpPr>
        <p:spPr>
          <a:xfrm>
            <a:off x="1187624" y="1844824"/>
            <a:ext cx="6552728" cy="3456384"/>
          </a:xfrm>
        </p:spPr>
        <p:txBody>
          <a:bodyPr/>
          <a:lstStyle/>
          <a:p>
            <a:r>
              <a:rPr lang="en-US" sz="2400" dirty="0">
                <a:ea typeface="ＭＳ Ｐゴシック" charset="-128"/>
              </a:rPr>
              <a:t>М</a:t>
            </a:r>
            <a:r>
              <a:rPr lang="ru-RU" sz="2400" dirty="0" err="1">
                <a:ea typeface="ＭＳ Ｐゴシック" charset="-128"/>
              </a:rPr>
              <a:t>еханическое</a:t>
            </a:r>
            <a:r>
              <a:rPr lang="ru-RU" sz="2400" dirty="0">
                <a:ea typeface="ＭＳ Ｐゴシック" charset="-128"/>
              </a:rPr>
              <a:t> удаление вируса со слизистой носоглотки</a:t>
            </a:r>
          </a:p>
          <a:p>
            <a:r>
              <a:rPr lang="ru-RU" sz="2400" dirty="0">
                <a:ea typeface="ＭＳ Ｐゴシック" charset="-128"/>
              </a:rPr>
              <a:t>(</a:t>
            </a:r>
            <a:r>
              <a:rPr lang="ru-RU" sz="2400" dirty="0" err="1">
                <a:ea typeface="ＭＳ Ｐゴシック" charset="-128"/>
              </a:rPr>
              <a:t>р-р</a:t>
            </a:r>
            <a:r>
              <a:rPr lang="ru-RU" sz="2400" dirty="0">
                <a:ea typeface="ＭＳ Ｐゴシック" charset="-128"/>
              </a:rPr>
              <a:t>  </a:t>
            </a:r>
            <a:r>
              <a:rPr lang="en-US" sz="2400" dirty="0" err="1">
                <a:ea typeface="ＭＳ Ｐゴシック" charset="-128"/>
              </a:rPr>
              <a:t>NaCl</a:t>
            </a:r>
            <a:r>
              <a:rPr lang="ru-RU" sz="2400" dirty="0">
                <a:ea typeface="ＭＳ Ｐゴシック" charset="-128"/>
              </a:rPr>
              <a:t> 0,9%</a:t>
            </a:r>
            <a:r>
              <a:rPr lang="en-US" sz="2400" dirty="0">
                <a:ea typeface="ＭＳ Ｐゴシック" charset="-128"/>
              </a:rPr>
              <a:t>, </a:t>
            </a:r>
            <a:r>
              <a:rPr lang="ru-RU" sz="2400" dirty="0">
                <a:ea typeface="ＭＳ Ｐゴシック" charset="-128"/>
              </a:rPr>
              <a:t>препараты на основе морской воды);</a:t>
            </a:r>
          </a:p>
          <a:p>
            <a:pPr marL="0" indent="0"/>
            <a:r>
              <a:rPr lang="ru-RU" sz="2400" dirty="0" err="1">
                <a:ea typeface="ＭＳ Ｐゴシック" charset="-128"/>
              </a:rPr>
              <a:t>Регенеранты</a:t>
            </a:r>
            <a:r>
              <a:rPr lang="ru-RU" sz="2400" dirty="0">
                <a:ea typeface="ＭＳ Ｐゴシック" charset="-128"/>
              </a:rPr>
              <a:t> и </a:t>
            </a:r>
            <a:r>
              <a:rPr lang="ru-RU" sz="2400" dirty="0" err="1">
                <a:ea typeface="ＭＳ Ｐゴシック" charset="-128"/>
              </a:rPr>
              <a:t>репаранты</a:t>
            </a:r>
            <a:r>
              <a:rPr lang="ru-RU" sz="2400" dirty="0">
                <a:ea typeface="ＭＳ Ｐゴシック" charset="-128"/>
              </a:rPr>
              <a:t> на основе нуклеиновых кислот, интерферонов </a:t>
            </a:r>
            <a:r>
              <a:rPr lang="en-US" sz="2400" dirty="0">
                <a:ea typeface="ＭＳ Ｐゴシック" charset="-128"/>
              </a:rPr>
              <a:t>+ </a:t>
            </a:r>
            <a:r>
              <a:rPr lang="ru-RU" sz="2400" dirty="0">
                <a:ea typeface="ＭＳ Ｐゴシック" charset="-128"/>
              </a:rPr>
              <a:t> механическое удаление вируса</a:t>
            </a:r>
            <a:endParaRPr lang="ru-RU" sz="2000" dirty="0">
              <a:ea typeface="ＭＳ Ｐゴシック" charset="-128"/>
            </a:endParaRPr>
          </a:p>
        </p:txBody>
      </p:sp>
    </p:spTree>
    <p:extLst>
      <p:ext uri="{BB962C8B-B14F-4D97-AF65-F5344CB8AC3E}">
        <p14:creationId xmlns:p14="http://schemas.microsoft.com/office/powerpoint/2010/main" val="3294603153"/>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617" name="Заголовок 1"/>
          <p:cNvSpPr>
            <a:spLocks noGrp="1"/>
          </p:cNvSpPr>
          <p:nvPr>
            <p:ph type="title"/>
          </p:nvPr>
        </p:nvSpPr>
        <p:spPr/>
        <p:txBody>
          <a:bodyPr/>
          <a:lstStyle/>
          <a:p>
            <a:r>
              <a:rPr lang="ru-RU">
                <a:ea typeface="ＭＳ Ｐゴシック" charset="-128"/>
              </a:rPr>
              <a:t>Антипиретики</a:t>
            </a:r>
          </a:p>
        </p:txBody>
      </p:sp>
      <p:sp>
        <p:nvSpPr>
          <p:cNvPr id="111618" name="Содержимое 2"/>
          <p:cNvSpPr>
            <a:spLocks noGrp="1"/>
          </p:cNvSpPr>
          <p:nvPr>
            <p:ph idx="1"/>
          </p:nvPr>
        </p:nvSpPr>
        <p:spPr>
          <a:xfrm>
            <a:off x="357188" y="2428875"/>
            <a:ext cx="8229600" cy="3279775"/>
          </a:xfrm>
        </p:spPr>
        <p:txBody>
          <a:bodyPr/>
          <a:lstStyle/>
          <a:p>
            <a:r>
              <a:rPr lang="ru-RU" sz="3200" dirty="0">
                <a:ea typeface="ＭＳ Ｐゴシック" charset="-128"/>
              </a:rPr>
              <a:t>При температуре свыше 38, 5 С.</a:t>
            </a:r>
          </a:p>
          <a:p>
            <a:pPr>
              <a:buFont typeface="Wingdings 2" pitchFamily="18" charset="2"/>
              <a:buNone/>
            </a:pPr>
            <a:r>
              <a:rPr lang="ru-RU" sz="3200" dirty="0">
                <a:ea typeface="ＭＳ Ｐゴシック" charset="-128"/>
              </a:rPr>
              <a:t>Предпочтительнее на основе ибупрофена и менее - парацетамола.</a:t>
            </a:r>
          </a:p>
          <a:p>
            <a:pPr>
              <a:buFont typeface="Wingdings 2" pitchFamily="18" charset="2"/>
              <a:buNone/>
            </a:pPr>
            <a:r>
              <a:rPr lang="ru-RU" sz="3200" dirty="0">
                <a:ea typeface="ＭＳ Ｐゴシック" charset="-128"/>
              </a:rPr>
              <a:t>Аспирин не рекомендуется (а детям противопоказан)</a:t>
            </a:r>
          </a:p>
        </p:txBody>
      </p:sp>
      <p:pic>
        <p:nvPicPr>
          <p:cNvPr id="2" name="Picture 1"/>
          <p:cNvPicPr>
            <a:picLocks noChangeAspect="1"/>
          </p:cNvPicPr>
          <p:nvPr/>
        </p:nvPicPr>
        <p:blipFill>
          <a:blip r:embed="rId2"/>
          <a:stretch>
            <a:fillRect/>
          </a:stretch>
        </p:blipFill>
        <p:spPr>
          <a:xfrm>
            <a:off x="6876256" y="673101"/>
            <a:ext cx="2267743" cy="1360867"/>
          </a:xfrm>
          <a:prstGeom prst="rect">
            <a:avLst/>
          </a:prstGeom>
        </p:spPr>
      </p:pic>
    </p:spTree>
    <p:extLst>
      <p:ext uri="{BB962C8B-B14F-4D97-AF65-F5344CB8AC3E}">
        <p14:creationId xmlns:p14="http://schemas.microsoft.com/office/powerpoint/2010/main" val="2380811755"/>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68313" y="33338"/>
            <a:ext cx="8229600" cy="420687"/>
          </a:xfrm>
          <a:solidFill>
            <a:schemeClr val="accent1"/>
          </a:solidFill>
          <a:ln w="38100" cap="flat">
            <a:solidFill>
              <a:schemeClr val="bg1"/>
            </a:solidFill>
          </a:ln>
          <a:effectLst>
            <a:outerShdw dist="38100" dir="5400000" algn="ctr" rotWithShape="0">
              <a:srgbClr val="002041">
                <a:alpha val="48000"/>
              </a:srgbClr>
            </a:outerShdw>
          </a:effectLst>
        </p:spPr>
        <p:txBody>
          <a:bodyPr/>
          <a:lstStyle/>
          <a:p>
            <a:pPr algn="ctr"/>
            <a:r>
              <a:rPr lang="ru-RU" sz="3600">
                <a:solidFill>
                  <a:srgbClr val="FFFFFF"/>
                </a:solidFill>
                <a:latin typeface="Constantia" pitchFamily="18" charset="0"/>
                <a:ea typeface="ＭＳ Ｐゴシック" charset="-128"/>
              </a:rPr>
              <a:t>Алгоритм проведения оксигенации</a:t>
            </a:r>
            <a:endParaRPr lang="en-US" sz="3600">
              <a:solidFill>
                <a:srgbClr val="FFFFFF"/>
              </a:solidFill>
              <a:latin typeface="Constantia" pitchFamily="18" charset="0"/>
              <a:ea typeface="ＭＳ Ｐゴシック" charset="-128"/>
            </a:endParaRPr>
          </a:p>
        </p:txBody>
      </p:sp>
      <p:sp>
        <p:nvSpPr>
          <p:cNvPr id="5" name="Rounded Rectangle 4"/>
          <p:cNvSpPr/>
          <p:nvPr/>
        </p:nvSpPr>
        <p:spPr>
          <a:xfrm>
            <a:off x="3851920" y="548680"/>
            <a:ext cx="2304256" cy="432048"/>
          </a:xfrm>
          <a:prstGeom prst="roundRect">
            <a:avLst/>
          </a:prstGeom>
        </p:spPr>
        <p:style>
          <a:lnRef idx="1">
            <a:schemeClr val="accent1"/>
          </a:lnRef>
          <a:fillRef idx="3">
            <a:schemeClr val="accent1"/>
          </a:fillRef>
          <a:effectRef idx="2">
            <a:schemeClr val="accent1"/>
          </a:effectRef>
          <a:fontRef idx="minor">
            <a:schemeClr val="lt1"/>
          </a:fontRef>
        </p:style>
        <p:txBody>
          <a:bodyPr anchor="ctr"/>
          <a:lstStyle/>
          <a:p>
            <a:pPr algn="ctr"/>
            <a:r>
              <a:rPr lang="ru-RU">
                <a:solidFill>
                  <a:srgbClr val="FFFFFF"/>
                </a:solidFill>
                <a:ea typeface="ＭＳ Ｐゴシック" charset="-128"/>
              </a:rPr>
              <a:t>Пульсоксиметрия</a:t>
            </a:r>
            <a:endParaRPr lang="en-US">
              <a:solidFill>
                <a:srgbClr val="FFFFFF"/>
              </a:solidFill>
              <a:ea typeface="ＭＳ Ｐゴシック" charset="-128"/>
            </a:endParaRPr>
          </a:p>
        </p:txBody>
      </p:sp>
      <p:sp>
        <p:nvSpPr>
          <p:cNvPr id="6" name="Rounded Rectangle 5"/>
          <p:cNvSpPr/>
          <p:nvPr/>
        </p:nvSpPr>
        <p:spPr>
          <a:xfrm>
            <a:off x="971600" y="980728"/>
            <a:ext cx="2304256" cy="432048"/>
          </a:xfrm>
          <a:prstGeom prst="roundRect">
            <a:avLst/>
          </a:prstGeom>
        </p:spPr>
        <p:style>
          <a:lnRef idx="1">
            <a:schemeClr val="accent1"/>
          </a:lnRef>
          <a:fillRef idx="3">
            <a:schemeClr val="accent1"/>
          </a:fillRef>
          <a:effectRef idx="2">
            <a:schemeClr val="accent1"/>
          </a:effectRef>
          <a:fontRef idx="minor">
            <a:schemeClr val="lt1"/>
          </a:fontRef>
        </p:style>
        <p:txBody>
          <a:bodyPr anchor="ctr"/>
          <a:lstStyle/>
          <a:p>
            <a:pPr algn="ctr"/>
            <a:r>
              <a:rPr lang="ru-RU">
                <a:solidFill>
                  <a:srgbClr val="FFFFFF"/>
                </a:solidFill>
                <a:ea typeface="ＭＳ Ｐゴシック" charset="-128"/>
              </a:rPr>
              <a:t>Сатурация</a:t>
            </a:r>
            <a:r>
              <a:rPr lang="en-US">
                <a:solidFill>
                  <a:srgbClr val="FFFFFF"/>
                </a:solidFill>
                <a:ea typeface="ＭＳ Ｐゴシック" charset="-128"/>
              </a:rPr>
              <a:t>&lt;90%</a:t>
            </a:r>
          </a:p>
        </p:txBody>
      </p:sp>
      <p:sp>
        <p:nvSpPr>
          <p:cNvPr id="7" name="Rounded Rectangle 6"/>
          <p:cNvSpPr/>
          <p:nvPr/>
        </p:nvSpPr>
        <p:spPr>
          <a:xfrm>
            <a:off x="6808506" y="980728"/>
            <a:ext cx="2304256" cy="432048"/>
          </a:xfrm>
          <a:prstGeom prst="roundRect">
            <a:avLst/>
          </a:prstGeom>
        </p:spPr>
        <p:style>
          <a:lnRef idx="1">
            <a:schemeClr val="accent1"/>
          </a:lnRef>
          <a:fillRef idx="3">
            <a:schemeClr val="accent1"/>
          </a:fillRef>
          <a:effectRef idx="2">
            <a:schemeClr val="accent1"/>
          </a:effectRef>
          <a:fontRef idx="minor">
            <a:schemeClr val="lt1"/>
          </a:fontRef>
        </p:style>
        <p:txBody>
          <a:bodyPr anchor="ctr"/>
          <a:lstStyle/>
          <a:p>
            <a:pPr algn="ctr"/>
            <a:r>
              <a:rPr lang="ru-RU">
                <a:solidFill>
                  <a:srgbClr val="FFFFFF"/>
                </a:solidFill>
                <a:ea typeface="ＭＳ Ｐゴシック" charset="-128"/>
              </a:rPr>
              <a:t>Сатурация</a:t>
            </a:r>
            <a:r>
              <a:rPr lang="en-US">
                <a:solidFill>
                  <a:srgbClr val="FFFFFF"/>
                </a:solidFill>
                <a:ea typeface="ＭＳ Ｐゴシック" charset="-128"/>
              </a:rPr>
              <a:t>&gt;90%</a:t>
            </a:r>
          </a:p>
        </p:txBody>
      </p:sp>
      <p:sp>
        <p:nvSpPr>
          <p:cNvPr id="8" name="Rounded Rectangle 7"/>
          <p:cNvSpPr/>
          <p:nvPr/>
        </p:nvSpPr>
        <p:spPr>
          <a:xfrm>
            <a:off x="7487816" y="1700808"/>
            <a:ext cx="1656184" cy="504056"/>
          </a:xfrm>
          <a:prstGeom prst="roundRect">
            <a:avLst/>
          </a:prstGeom>
        </p:spPr>
        <p:style>
          <a:lnRef idx="1">
            <a:schemeClr val="accent1"/>
          </a:lnRef>
          <a:fillRef idx="3">
            <a:schemeClr val="accent1"/>
          </a:fillRef>
          <a:effectRef idx="2">
            <a:schemeClr val="accent1"/>
          </a:effectRef>
          <a:fontRef idx="minor">
            <a:schemeClr val="lt1"/>
          </a:fontRef>
        </p:style>
        <p:txBody>
          <a:bodyPr anchor="ctr"/>
          <a:lstStyle/>
          <a:p>
            <a:pPr algn="ctr"/>
            <a:r>
              <a:rPr lang="ru-RU">
                <a:solidFill>
                  <a:srgbClr val="FFFFFF"/>
                </a:solidFill>
                <a:ea typeface="ＭＳ Ｐゴシック" charset="-128"/>
              </a:rPr>
              <a:t>Наблюдение</a:t>
            </a:r>
          </a:p>
        </p:txBody>
      </p:sp>
      <p:sp>
        <p:nvSpPr>
          <p:cNvPr id="9" name="Rounded Rectangle 8"/>
          <p:cNvSpPr>
            <a:spLocks noChangeArrowheads="1"/>
          </p:cNvSpPr>
          <p:nvPr/>
        </p:nvSpPr>
        <p:spPr bwMode="auto">
          <a:xfrm>
            <a:off x="0" y="1628775"/>
            <a:ext cx="3241675" cy="1152525"/>
          </a:xfrm>
          <a:prstGeom prst="roundRect">
            <a:avLst>
              <a:gd name="adj" fmla="val 16667"/>
            </a:avLst>
          </a:prstGeom>
          <a:solidFill>
            <a:schemeClr val="accent1"/>
          </a:solidFill>
          <a:ln w="38100">
            <a:solidFill>
              <a:schemeClr val="bg1"/>
            </a:solidFill>
            <a:round/>
            <a:headEnd/>
            <a:tailEnd/>
          </a:ln>
          <a:effectLst>
            <a:outerShdw dist="38100" dir="5400000" algn="ctr" rotWithShape="0">
              <a:srgbClr val="002041">
                <a:alpha val="48000"/>
              </a:srgbClr>
            </a:outerShdw>
          </a:effectLst>
        </p:spPr>
        <p:txBody>
          <a:bodyPr anchor="ctr"/>
          <a:lstStyle/>
          <a:p>
            <a:pPr algn="r"/>
            <a:r>
              <a:rPr lang="ru-RU">
                <a:solidFill>
                  <a:srgbClr val="FFFFFF"/>
                </a:solidFill>
                <a:latin typeface="Constantia" pitchFamily="18" charset="0"/>
              </a:rPr>
              <a:t>         Оксигенация через                              назальную канюлю</a:t>
            </a:r>
          </a:p>
          <a:p>
            <a:pPr algn="ctr"/>
            <a:r>
              <a:rPr lang="ru-RU">
                <a:solidFill>
                  <a:srgbClr val="FFFFFF"/>
                </a:solidFill>
                <a:latin typeface="Times New Roman" pitchFamily="18" charset="0"/>
                <a:ea typeface="Calibri" pitchFamily="34" charset="0"/>
                <a:cs typeface="Times New Roman" pitchFamily="18" charset="0"/>
              </a:rPr>
              <a:t>(FiO2 -  30-40%, ν=2-4 л</a:t>
            </a:r>
            <a:r>
              <a:rPr lang="en-US">
                <a:solidFill>
                  <a:srgbClr val="FFFFFF"/>
                </a:solidFill>
                <a:latin typeface="Times New Roman" pitchFamily="18" charset="0"/>
                <a:ea typeface="Calibri" pitchFamily="34" charset="0"/>
                <a:cs typeface="Times New Roman" pitchFamily="18" charset="0"/>
              </a:rPr>
              <a:t>/</a:t>
            </a:r>
            <a:r>
              <a:rPr lang="ru-RU">
                <a:solidFill>
                  <a:srgbClr val="FFFFFF"/>
                </a:solidFill>
                <a:latin typeface="Times New Roman" pitchFamily="18" charset="0"/>
                <a:ea typeface="Calibri" pitchFamily="34" charset="0"/>
                <a:cs typeface="Times New Roman" pitchFamily="18" charset="0"/>
              </a:rPr>
              <a:t>мин)</a:t>
            </a:r>
            <a:endParaRPr lang="en-US">
              <a:solidFill>
                <a:srgbClr val="FFFFFF"/>
              </a:solidFill>
              <a:latin typeface="Constantia" pitchFamily="18" charset="0"/>
            </a:endParaRPr>
          </a:p>
        </p:txBody>
      </p:sp>
      <p:pic>
        <p:nvPicPr>
          <p:cNvPr id="109583" name="Picture 9"/>
          <p:cNvPicPr>
            <a:picLocks noChangeAspect="1"/>
          </p:cNvPicPr>
          <p:nvPr/>
        </p:nvPicPr>
        <p:blipFill>
          <a:blip r:embed="rId3" cstate="print"/>
          <a:srcRect/>
          <a:stretch>
            <a:fillRect/>
          </a:stretch>
        </p:blipFill>
        <p:spPr bwMode="auto">
          <a:xfrm>
            <a:off x="107950" y="1700213"/>
            <a:ext cx="576263" cy="649287"/>
          </a:xfrm>
          <a:prstGeom prst="rect">
            <a:avLst/>
          </a:prstGeom>
          <a:noFill/>
          <a:ln w="9525">
            <a:noFill/>
            <a:miter lim="800000"/>
            <a:headEnd/>
            <a:tailEnd/>
          </a:ln>
        </p:spPr>
      </p:pic>
      <p:sp>
        <p:nvSpPr>
          <p:cNvPr id="11" name="Rounded Rectangle 10"/>
          <p:cNvSpPr/>
          <p:nvPr/>
        </p:nvSpPr>
        <p:spPr>
          <a:xfrm>
            <a:off x="4211960" y="1988840"/>
            <a:ext cx="2304256" cy="504056"/>
          </a:xfrm>
          <a:prstGeom prst="roundRect">
            <a:avLst/>
          </a:prstGeom>
        </p:spPr>
        <p:style>
          <a:lnRef idx="1">
            <a:schemeClr val="accent1"/>
          </a:lnRef>
          <a:fillRef idx="3">
            <a:schemeClr val="accent1"/>
          </a:fillRef>
          <a:effectRef idx="2">
            <a:schemeClr val="accent1"/>
          </a:effectRef>
          <a:fontRef idx="minor">
            <a:schemeClr val="lt1"/>
          </a:fontRef>
        </p:style>
        <p:txBody>
          <a:bodyPr anchor="ctr"/>
          <a:lstStyle/>
          <a:p>
            <a:pPr algn="ctr"/>
            <a:r>
              <a:rPr lang="ru-RU">
                <a:solidFill>
                  <a:srgbClr val="FFFFFF"/>
                </a:solidFill>
                <a:ea typeface="ＭＳ Ｐゴシック" charset="-128"/>
              </a:rPr>
              <a:t>Через 5 минут сатурация</a:t>
            </a:r>
            <a:endParaRPr lang="en-US">
              <a:solidFill>
                <a:srgbClr val="FFFFFF"/>
              </a:solidFill>
              <a:ea typeface="ＭＳ Ｐゴシック" charset="-128"/>
            </a:endParaRPr>
          </a:p>
        </p:txBody>
      </p:sp>
      <p:sp>
        <p:nvSpPr>
          <p:cNvPr id="12" name="Rounded Rectangle 11"/>
          <p:cNvSpPr/>
          <p:nvPr/>
        </p:nvSpPr>
        <p:spPr>
          <a:xfrm>
            <a:off x="5940152" y="2708920"/>
            <a:ext cx="2304256" cy="432048"/>
          </a:xfrm>
          <a:prstGeom prst="roundRect">
            <a:avLst/>
          </a:prstGeom>
        </p:spPr>
        <p:style>
          <a:lnRef idx="1">
            <a:schemeClr val="accent1"/>
          </a:lnRef>
          <a:fillRef idx="3">
            <a:schemeClr val="accent1"/>
          </a:fillRef>
          <a:effectRef idx="2">
            <a:schemeClr val="accent1"/>
          </a:effectRef>
          <a:fontRef idx="minor">
            <a:schemeClr val="lt1"/>
          </a:fontRef>
        </p:style>
        <p:txBody>
          <a:bodyPr anchor="ctr"/>
          <a:lstStyle/>
          <a:p>
            <a:pPr algn="ctr">
              <a:defRPr/>
            </a:pPr>
            <a:r>
              <a:rPr lang="en-US" dirty="0"/>
              <a:t>&lt;90%</a:t>
            </a:r>
          </a:p>
        </p:txBody>
      </p:sp>
      <p:sp>
        <p:nvSpPr>
          <p:cNvPr id="13" name="Rounded Rectangle 12"/>
          <p:cNvSpPr/>
          <p:nvPr/>
        </p:nvSpPr>
        <p:spPr>
          <a:xfrm>
            <a:off x="0" y="3717032"/>
            <a:ext cx="3203848" cy="576064"/>
          </a:xfrm>
          <a:prstGeom prst="roundRect">
            <a:avLst/>
          </a:prstGeom>
        </p:spPr>
        <p:style>
          <a:lnRef idx="1">
            <a:schemeClr val="accent1"/>
          </a:lnRef>
          <a:fillRef idx="3">
            <a:schemeClr val="accent1"/>
          </a:fillRef>
          <a:effectRef idx="2">
            <a:schemeClr val="accent1"/>
          </a:effectRef>
          <a:fontRef idx="minor">
            <a:schemeClr val="lt1"/>
          </a:fontRef>
        </p:style>
        <p:txBody>
          <a:bodyPr anchor="ctr"/>
          <a:lstStyle/>
          <a:p>
            <a:pPr algn="ctr"/>
            <a:r>
              <a:rPr lang="ru-RU">
                <a:solidFill>
                  <a:srgbClr val="FFFFFF"/>
                </a:solidFill>
                <a:ea typeface="ＭＳ Ｐゴシック" charset="-128"/>
              </a:rPr>
              <a:t>Продолжаем оксигенацию через назальную канюлю</a:t>
            </a:r>
            <a:endParaRPr lang="en-US">
              <a:solidFill>
                <a:srgbClr val="FFFFFF"/>
              </a:solidFill>
              <a:ea typeface="ＭＳ Ｐゴシック" charset="-128"/>
            </a:endParaRPr>
          </a:p>
        </p:txBody>
      </p:sp>
      <p:sp>
        <p:nvSpPr>
          <p:cNvPr id="14" name="Rounded Rectangle 13"/>
          <p:cNvSpPr/>
          <p:nvPr/>
        </p:nvSpPr>
        <p:spPr>
          <a:xfrm>
            <a:off x="3347864" y="2708920"/>
            <a:ext cx="2304256" cy="432048"/>
          </a:xfrm>
          <a:prstGeom prst="roundRect">
            <a:avLst/>
          </a:prstGeom>
        </p:spPr>
        <p:style>
          <a:lnRef idx="1">
            <a:schemeClr val="accent1"/>
          </a:lnRef>
          <a:fillRef idx="3">
            <a:schemeClr val="accent1"/>
          </a:fillRef>
          <a:effectRef idx="2">
            <a:schemeClr val="accent1"/>
          </a:effectRef>
          <a:fontRef idx="minor">
            <a:schemeClr val="lt1"/>
          </a:fontRef>
        </p:style>
        <p:txBody>
          <a:bodyPr anchor="ctr"/>
          <a:lstStyle/>
          <a:p>
            <a:pPr algn="ctr">
              <a:defRPr/>
            </a:pPr>
            <a:r>
              <a:rPr lang="en-US" dirty="0"/>
              <a:t>&gt;90%</a:t>
            </a:r>
          </a:p>
        </p:txBody>
      </p:sp>
      <p:sp>
        <p:nvSpPr>
          <p:cNvPr id="15" name="Rounded Rectangle 14"/>
          <p:cNvSpPr>
            <a:spLocks noChangeArrowheads="1"/>
          </p:cNvSpPr>
          <p:nvPr/>
        </p:nvSpPr>
        <p:spPr bwMode="auto">
          <a:xfrm>
            <a:off x="5508625" y="3357563"/>
            <a:ext cx="3635375" cy="1150937"/>
          </a:xfrm>
          <a:prstGeom prst="roundRect">
            <a:avLst>
              <a:gd name="adj" fmla="val 16667"/>
            </a:avLst>
          </a:prstGeom>
          <a:solidFill>
            <a:schemeClr val="accent1"/>
          </a:solidFill>
          <a:ln w="38100">
            <a:solidFill>
              <a:schemeClr val="bg1"/>
            </a:solidFill>
            <a:round/>
            <a:headEnd/>
            <a:tailEnd/>
          </a:ln>
          <a:effectLst>
            <a:outerShdw dist="38100" dir="5400000" algn="ctr" rotWithShape="0">
              <a:srgbClr val="002041">
                <a:alpha val="48000"/>
              </a:srgbClr>
            </a:outerShdw>
          </a:effectLst>
        </p:spPr>
        <p:txBody>
          <a:bodyPr anchor="ctr"/>
          <a:lstStyle/>
          <a:p>
            <a:pPr algn="r"/>
            <a:r>
              <a:rPr lang="ru-RU">
                <a:solidFill>
                  <a:srgbClr val="FFFFFF"/>
                </a:solidFill>
                <a:latin typeface="Constantia" pitchFamily="18" charset="0"/>
              </a:rPr>
              <a:t>         Оксигенация через                              маску</a:t>
            </a:r>
          </a:p>
          <a:p>
            <a:pPr algn="ctr"/>
            <a:r>
              <a:rPr lang="ru-RU">
                <a:solidFill>
                  <a:srgbClr val="FFFFFF"/>
                </a:solidFill>
                <a:latin typeface="Times New Roman" pitchFamily="18" charset="0"/>
                <a:ea typeface="Calibri" pitchFamily="34" charset="0"/>
                <a:cs typeface="Times New Roman" pitchFamily="18" charset="0"/>
              </a:rPr>
              <a:t>(FiO2 -  30-50%, ν=2-6 л</a:t>
            </a:r>
            <a:r>
              <a:rPr lang="en-US">
                <a:solidFill>
                  <a:srgbClr val="FFFFFF"/>
                </a:solidFill>
                <a:latin typeface="Times New Roman" pitchFamily="18" charset="0"/>
                <a:ea typeface="Calibri" pitchFamily="34" charset="0"/>
                <a:cs typeface="Times New Roman" pitchFamily="18" charset="0"/>
              </a:rPr>
              <a:t>/</a:t>
            </a:r>
            <a:r>
              <a:rPr lang="ru-RU">
                <a:solidFill>
                  <a:srgbClr val="FFFFFF"/>
                </a:solidFill>
                <a:latin typeface="Times New Roman" pitchFamily="18" charset="0"/>
                <a:ea typeface="Calibri" pitchFamily="34" charset="0"/>
                <a:cs typeface="Times New Roman" pitchFamily="18" charset="0"/>
              </a:rPr>
              <a:t>мин)</a:t>
            </a:r>
            <a:endParaRPr lang="en-US">
              <a:solidFill>
                <a:srgbClr val="FFFFFF"/>
              </a:solidFill>
              <a:latin typeface="Constantia" pitchFamily="18" charset="0"/>
            </a:endParaRPr>
          </a:p>
        </p:txBody>
      </p:sp>
      <p:pic>
        <p:nvPicPr>
          <p:cNvPr id="109597" name="Picture 15"/>
          <p:cNvPicPr>
            <a:picLocks noChangeAspect="1"/>
          </p:cNvPicPr>
          <p:nvPr/>
        </p:nvPicPr>
        <p:blipFill>
          <a:blip r:embed="rId4" cstate="print"/>
          <a:srcRect/>
          <a:stretch>
            <a:fillRect/>
          </a:stretch>
        </p:blipFill>
        <p:spPr bwMode="auto">
          <a:xfrm>
            <a:off x="5867400" y="3429000"/>
            <a:ext cx="617538" cy="647700"/>
          </a:xfrm>
          <a:prstGeom prst="rect">
            <a:avLst/>
          </a:prstGeom>
          <a:noFill/>
          <a:ln w="9525">
            <a:noFill/>
            <a:miter lim="800000"/>
            <a:headEnd/>
            <a:tailEnd/>
          </a:ln>
        </p:spPr>
      </p:pic>
      <p:sp>
        <p:nvSpPr>
          <p:cNvPr id="17" name="Rounded Rectangle 16"/>
          <p:cNvSpPr/>
          <p:nvPr/>
        </p:nvSpPr>
        <p:spPr>
          <a:xfrm>
            <a:off x="3419872" y="4581128"/>
            <a:ext cx="2304256" cy="504056"/>
          </a:xfrm>
          <a:prstGeom prst="roundRect">
            <a:avLst/>
          </a:prstGeom>
        </p:spPr>
        <p:style>
          <a:lnRef idx="1">
            <a:schemeClr val="accent1"/>
          </a:lnRef>
          <a:fillRef idx="3">
            <a:schemeClr val="accent1"/>
          </a:fillRef>
          <a:effectRef idx="2">
            <a:schemeClr val="accent1"/>
          </a:effectRef>
          <a:fontRef idx="minor">
            <a:schemeClr val="lt1"/>
          </a:fontRef>
        </p:style>
        <p:txBody>
          <a:bodyPr anchor="ctr"/>
          <a:lstStyle/>
          <a:p>
            <a:pPr algn="ctr"/>
            <a:r>
              <a:rPr lang="ru-RU">
                <a:solidFill>
                  <a:srgbClr val="FFFFFF"/>
                </a:solidFill>
                <a:ea typeface="ＭＳ Ｐゴシック" charset="-128"/>
              </a:rPr>
              <a:t>Через 5 минут сатурация</a:t>
            </a:r>
            <a:endParaRPr lang="en-US">
              <a:solidFill>
                <a:srgbClr val="FFFFFF"/>
              </a:solidFill>
              <a:ea typeface="ＭＳ Ｐゴシック" charset="-128"/>
            </a:endParaRPr>
          </a:p>
        </p:txBody>
      </p:sp>
      <p:sp>
        <p:nvSpPr>
          <p:cNvPr id="19" name="Rounded Rectangle 18"/>
          <p:cNvSpPr/>
          <p:nvPr/>
        </p:nvSpPr>
        <p:spPr>
          <a:xfrm>
            <a:off x="1259632" y="5157192"/>
            <a:ext cx="2304256" cy="432048"/>
          </a:xfrm>
          <a:prstGeom prst="roundRect">
            <a:avLst/>
          </a:prstGeom>
        </p:spPr>
        <p:style>
          <a:lnRef idx="1">
            <a:schemeClr val="accent1"/>
          </a:lnRef>
          <a:fillRef idx="3">
            <a:schemeClr val="accent1"/>
          </a:fillRef>
          <a:effectRef idx="2">
            <a:schemeClr val="accent1"/>
          </a:effectRef>
          <a:fontRef idx="minor">
            <a:schemeClr val="lt1"/>
          </a:fontRef>
        </p:style>
        <p:txBody>
          <a:bodyPr anchor="ctr"/>
          <a:lstStyle/>
          <a:p>
            <a:pPr algn="ctr">
              <a:defRPr/>
            </a:pPr>
            <a:r>
              <a:rPr lang="en-US" dirty="0"/>
              <a:t>&lt;90%</a:t>
            </a:r>
          </a:p>
        </p:txBody>
      </p:sp>
      <p:sp>
        <p:nvSpPr>
          <p:cNvPr id="20" name="Rounded Rectangle 19"/>
          <p:cNvSpPr/>
          <p:nvPr/>
        </p:nvSpPr>
        <p:spPr>
          <a:xfrm>
            <a:off x="5580112" y="5301208"/>
            <a:ext cx="2304256" cy="432048"/>
          </a:xfrm>
          <a:prstGeom prst="roundRect">
            <a:avLst/>
          </a:prstGeom>
        </p:spPr>
        <p:style>
          <a:lnRef idx="1">
            <a:schemeClr val="accent1"/>
          </a:lnRef>
          <a:fillRef idx="3">
            <a:schemeClr val="accent1"/>
          </a:fillRef>
          <a:effectRef idx="2">
            <a:schemeClr val="accent1"/>
          </a:effectRef>
          <a:fontRef idx="minor">
            <a:schemeClr val="lt1"/>
          </a:fontRef>
        </p:style>
        <p:txBody>
          <a:bodyPr anchor="ctr"/>
          <a:lstStyle/>
          <a:p>
            <a:pPr algn="ctr">
              <a:defRPr/>
            </a:pPr>
            <a:r>
              <a:rPr lang="en-US" dirty="0"/>
              <a:t>&gt;90%</a:t>
            </a:r>
          </a:p>
        </p:txBody>
      </p:sp>
      <p:sp>
        <p:nvSpPr>
          <p:cNvPr id="21" name="Rounded Rectangle 20"/>
          <p:cNvSpPr/>
          <p:nvPr/>
        </p:nvSpPr>
        <p:spPr>
          <a:xfrm>
            <a:off x="6804248" y="5969577"/>
            <a:ext cx="2195736" cy="864096"/>
          </a:xfrm>
          <a:prstGeom prst="roundRect">
            <a:avLst/>
          </a:prstGeom>
        </p:spPr>
        <p:style>
          <a:lnRef idx="1">
            <a:schemeClr val="accent1"/>
          </a:lnRef>
          <a:fillRef idx="3">
            <a:schemeClr val="accent1"/>
          </a:fillRef>
          <a:effectRef idx="2">
            <a:schemeClr val="accent1"/>
          </a:effectRef>
          <a:fontRef idx="minor">
            <a:schemeClr val="lt1"/>
          </a:fontRef>
        </p:style>
        <p:txBody>
          <a:bodyPr anchor="ctr"/>
          <a:lstStyle/>
          <a:p>
            <a:pPr algn="ctr"/>
            <a:r>
              <a:rPr lang="ru-RU">
                <a:solidFill>
                  <a:srgbClr val="FFFFFF"/>
                </a:solidFill>
                <a:ea typeface="ＭＳ Ｐゴシック" charset="-128"/>
              </a:rPr>
              <a:t>Продолжаем оксигенацию через маску</a:t>
            </a:r>
            <a:endParaRPr lang="en-US">
              <a:solidFill>
                <a:srgbClr val="FFFFFF"/>
              </a:solidFill>
              <a:ea typeface="ＭＳ Ｐゴシック" charset="-128"/>
            </a:endParaRPr>
          </a:p>
        </p:txBody>
      </p:sp>
      <p:sp>
        <p:nvSpPr>
          <p:cNvPr id="22" name="Rounded Rectangle 21"/>
          <p:cNvSpPr>
            <a:spLocks noChangeArrowheads="1"/>
          </p:cNvSpPr>
          <p:nvPr/>
        </p:nvSpPr>
        <p:spPr bwMode="auto">
          <a:xfrm>
            <a:off x="0" y="5705475"/>
            <a:ext cx="3241675" cy="1152525"/>
          </a:xfrm>
          <a:prstGeom prst="roundRect">
            <a:avLst>
              <a:gd name="adj" fmla="val 16667"/>
            </a:avLst>
          </a:prstGeom>
          <a:solidFill>
            <a:schemeClr val="accent1"/>
          </a:solidFill>
          <a:ln w="38100">
            <a:solidFill>
              <a:schemeClr val="bg1"/>
            </a:solidFill>
            <a:round/>
            <a:headEnd/>
            <a:tailEnd/>
          </a:ln>
          <a:effectLst>
            <a:outerShdw dist="38100" dir="5400000" algn="ctr" rotWithShape="0">
              <a:srgbClr val="002041">
                <a:alpha val="48000"/>
              </a:srgbClr>
            </a:outerShdw>
          </a:effectLst>
        </p:spPr>
        <p:txBody>
          <a:bodyPr anchor="ctr"/>
          <a:lstStyle/>
          <a:p>
            <a:pPr algn="r"/>
            <a:r>
              <a:rPr lang="ru-RU">
                <a:solidFill>
                  <a:srgbClr val="FFFFFF"/>
                </a:solidFill>
                <a:latin typeface="Constantia" pitchFamily="18" charset="0"/>
              </a:rPr>
              <a:t>         Оксигенация через                              маску</a:t>
            </a:r>
            <a:r>
              <a:rPr lang="en-US">
                <a:solidFill>
                  <a:srgbClr val="FFFFFF"/>
                </a:solidFill>
                <a:latin typeface="Constantia" pitchFamily="18" charset="0"/>
              </a:rPr>
              <a:t> c </a:t>
            </a:r>
            <a:r>
              <a:rPr lang="ru-RU">
                <a:solidFill>
                  <a:srgbClr val="FFFFFF"/>
                </a:solidFill>
                <a:latin typeface="Constantia" pitchFamily="18" charset="0"/>
              </a:rPr>
              <a:t>резервуаром</a:t>
            </a:r>
          </a:p>
          <a:p>
            <a:pPr algn="ctr"/>
            <a:r>
              <a:rPr lang="ru-RU">
                <a:solidFill>
                  <a:srgbClr val="FFFFFF"/>
                </a:solidFill>
                <a:latin typeface="Times New Roman" pitchFamily="18" charset="0"/>
                <a:ea typeface="Calibri" pitchFamily="34" charset="0"/>
                <a:cs typeface="Times New Roman" pitchFamily="18" charset="0"/>
              </a:rPr>
              <a:t>(FiO2 -  50-90%, ν=3-9 л</a:t>
            </a:r>
            <a:r>
              <a:rPr lang="en-US">
                <a:solidFill>
                  <a:srgbClr val="FFFFFF"/>
                </a:solidFill>
                <a:latin typeface="Times New Roman" pitchFamily="18" charset="0"/>
                <a:ea typeface="Calibri" pitchFamily="34" charset="0"/>
                <a:cs typeface="Times New Roman" pitchFamily="18" charset="0"/>
              </a:rPr>
              <a:t>/</a:t>
            </a:r>
            <a:r>
              <a:rPr lang="ru-RU">
                <a:solidFill>
                  <a:srgbClr val="FFFFFF"/>
                </a:solidFill>
                <a:latin typeface="Times New Roman" pitchFamily="18" charset="0"/>
                <a:ea typeface="Calibri" pitchFamily="34" charset="0"/>
                <a:cs typeface="Times New Roman" pitchFamily="18" charset="0"/>
              </a:rPr>
              <a:t>мин)</a:t>
            </a:r>
            <a:endParaRPr lang="en-US">
              <a:solidFill>
                <a:srgbClr val="FFFFFF"/>
              </a:solidFill>
              <a:latin typeface="Constantia" pitchFamily="18" charset="0"/>
            </a:endParaRPr>
          </a:p>
        </p:txBody>
      </p:sp>
      <p:pic>
        <p:nvPicPr>
          <p:cNvPr id="109611" name="Picture 22"/>
          <p:cNvPicPr>
            <a:picLocks noChangeAspect="1"/>
          </p:cNvPicPr>
          <p:nvPr/>
        </p:nvPicPr>
        <p:blipFill>
          <a:blip r:embed="rId5" cstate="print"/>
          <a:srcRect/>
          <a:stretch>
            <a:fillRect/>
          </a:stretch>
        </p:blipFill>
        <p:spPr bwMode="auto">
          <a:xfrm>
            <a:off x="107950" y="5732463"/>
            <a:ext cx="576263" cy="649287"/>
          </a:xfrm>
          <a:prstGeom prst="rect">
            <a:avLst/>
          </a:prstGeom>
          <a:noFill/>
          <a:ln w="9525">
            <a:noFill/>
            <a:miter lim="800000"/>
            <a:headEnd/>
            <a:tailEnd/>
          </a:ln>
        </p:spPr>
      </p:pic>
      <p:sp>
        <p:nvSpPr>
          <p:cNvPr id="24" name="Left Arrow 23"/>
          <p:cNvSpPr>
            <a:spLocks noChangeArrowheads="1"/>
          </p:cNvSpPr>
          <p:nvPr/>
        </p:nvSpPr>
        <p:spPr bwMode="auto">
          <a:xfrm rot="-1107754">
            <a:off x="3224213" y="931863"/>
            <a:ext cx="635000" cy="230187"/>
          </a:xfrm>
          <a:prstGeom prst="leftArrow">
            <a:avLst>
              <a:gd name="adj1" fmla="val 50000"/>
              <a:gd name="adj2" fmla="val 50000"/>
            </a:avLst>
          </a:prstGeom>
          <a:solidFill>
            <a:srgbClr val="C0504D"/>
          </a:solidFill>
          <a:ln w="9525">
            <a:solidFill>
              <a:srgbClr val="065093"/>
            </a:solidFill>
            <a:miter lim="800000"/>
            <a:headEnd/>
            <a:tailEnd/>
          </a:ln>
          <a:effectLst>
            <a:outerShdw dist="38100" dir="5400000" algn="ctr" rotWithShape="0">
              <a:srgbClr val="002041">
                <a:alpha val="48000"/>
              </a:srgbClr>
            </a:outerShdw>
          </a:effectLst>
        </p:spPr>
        <p:txBody>
          <a:bodyPr anchor="ctr"/>
          <a:lstStyle/>
          <a:p>
            <a:pPr algn="ctr">
              <a:defRPr/>
            </a:pPr>
            <a:endParaRPr lang="en-US" b="1" spc="50">
              <a:ln w="11430"/>
              <a:gradFill>
                <a:gsLst>
                  <a:gs pos="25000">
                    <a:schemeClr val="accent2">
                      <a:satMod val="155000"/>
                    </a:schemeClr>
                  </a:gs>
                  <a:gs pos="100000">
                    <a:schemeClr val="accent2">
                      <a:shade val="45000"/>
                      <a:satMod val="165000"/>
                    </a:schemeClr>
                  </a:gs>
                </a:gsLst>
                <a:lin ang="5400000"/>
              </a:gradFill>
              <a:effectLst>
                <a:outerShdw blurRad="76200" dist="50800" dir="5400000" algn="tl" rotWithShape="0">
                  <a:srgbClr val="000000">
                    <a:alpha val="65000"/>
                  </a:srgbClr>
                </a:outerShdw>
              </a:effectLst>
              <a:latin typeface="+mn-lt"/>
              <a:ea typeface="+mn-ea"/>
            </a:endParaRPr>
          </a:p>
        </p:txBody>
      </p:sp>
      <p:sp>
        <p:nvSpPr>
          <p:cNvPr id="25" name="Left Arrow 24"/>
          <p:cNvSpPr>
            <a:spLocks noChangeArrowheads="1"/>
          </p:cNvSpPr>
          <p:nvPr/>
        </p:nvSpPr>
        <p:spPr bwMode="auto">
          <a:xfrm rot="-1107754">
            <a:off x="1641475" y="1414463"/>
            <a:ext cx="503238" cy="215900"/>
          </a:xfrm>
          <a:prstGeom prst="leftArrow">
            <a:avLst>
              <a:gd name="adj1" fmla="val 50000"/>
              <a:gd name="adj2" fmla="val 49995"/>
            </a:avLst>
          </a:prstGeom>
          <a:solidFill>
            <a:srgbClr val="C0504D"/>
          </a:solidFill>
          <a:ln w="9525">
            <a:solidFill>
              <a:srgbClr val="065093"/>
            </a:solidFill>
            <a:miter lim="800000"/>
            <a:headEnd/>
            <a:tailEnd/>
          </a:ln>
          <a:effectLst>
            <a:outerShdw dist="38100" dir="5400000" algn="ctr" rotWithShape="0">
              <a:srgbClr val="002041">
                <a:alpha val="48000"/>
              </a:srgbClr>
            </a:outerShdw>
          </a:effectLst>
        </p:spPr>
        <p:txBody>
          <a:bodyPr anchor="ctr"/>
          <a:lstStyle/>
          <a:p>
            <a:pPr algn="ctr">
              <a:defRPr/>
            </a:pPr>
            <a:endParaRPr lang="en-US" b="1" spc="50">
              <a:ln w="11430"/>
              <a:gradFill>
                <a:gsLst>
                  <a:gs pos="25000">
                    <a:schemeClr val="accent2">
                      <a:satMod val="155000"/>
                    </a:schemeClr>
                  </a:gs>
                  <a:gs pos="100000">
                    <a:schemeClr val="accent2">
                      <a:shade val="45000"/>
                      <a:satMod val="165000"/>
                    </a:schemeClr>
                  </a:gs>
                </a:gsLst>
                <a:lin ang="5400000"/>
              </a:gradFill>
              <a:effectLst>
                <a:outerShdw blurRad="76200" dist="50800" dir="5400000" algn="tl" rotWithShape="0">
                  <a:srgbClr val="000000">
                    <a:alpha val="65000"/>
                  </a:srgbClr>
                </a:outerShdw>
              </a:effectLst>
              <a:latin typeface="+mn-lt"/>
              <a:ea typeface="+mn-ea"/>
            </a:endParaRPr>
          </a:p>
        </p:txBody>
      </p:sp>
      <p:sp>
        <p:nvSpPr>
          <p:cNvPr id="26" name="Left Arrow 25"/>
          <p:cNvSpPr>
            <a:spLocks noChangeArrowheads="1"/>
          </p:cNvSpPr>
          <p:nvPr/>
        </p:nvSpPr>
        <p:spPr bwMode="auto">
          <a:xfrm rot="-1561273">
            <a:off x="2706688" y="3381375"/>
            <a:ext cx="819150" cy="219075"/>
          </a:xfrm>
          <a:prstGeom prst="leftArrow">
            <a:avLst>
              <a:gd name="adj1" fmla="val 50000"/>
              <a:gd name="adj2" fmla="val 49994"/>
            </a:avLst>
          </a:prstGeom>
          <a:solidFill>
            <a:srgbClr val="C0504D"/>
          </a:solidFill>
          <a:ln w="9525">
            <a:solidFill>
              <a:srgbClr val="065093"/>
            </a:solidFill>
            <a:miter lim="800000"/>
            <a:headEnd/>
            <a:tailEnd/>
          </a:ln>
          <a:effectLst>
            <a:outerShdw dist="38100" dir="5400000" algn="ctr" rotWithShape="0">
              <a:srgbClr val="002041">
                <a:alpha val="48000"/>
              </a:srgbClr>
            </a:outerShdw>
          </a:effectLst>
        </p:spPr>
        <p:txBody>
          <a:bodyPr anchor="ctr"/>
          <a:lstStyle/>
          <a:p>
            <a:pPr algn="ctr">
              <a:defRPr/>
            </a:pPr>
            <a:endParaRPr lang="en-US" b="1" spc="50">
              <a:ln w="11430"/>
              <a:gradFill>
                <a:gsLst>
                  <a:gs pos="25000">
                    <a:schemeClr val="accent2">
                      <a:satMod val="155000"/>
                    </a:schemeClr>
                  </a:gs>
                  <a:gs pos="100000">
                    <a:schemeClr val="accent2">
                      <a:shade val="45000"/>
                      <a:satMod val="165000"/>
                    </a:schemeClr>
                  </a:gs>
                </a:gsLst>
                <a:lin ang="5400000"/>
              </a:gradFill>
              <a:effectLst>
                <a:outerShdw blurRad="76200" dist="50800" dir="5400000" algn="tl" rotWithShape="0">
                  <a:srgbClr val="000000">
                    <a:alpha val="65000"/>
                  </a:srgbClr>
                </a:outerShdw>
              </a:effectLst>
              <a:latin typeface="+mn-lt"/>
              <a:ea typeface="+mn-ea"/>
            </a:endParaRPr>
          </a:p>
        </p:txBody>
      </p:sp>
      <p:sp>
        <p:nvSpPr>
          <p:cNvPr id="27" name="Left Arrow 26"/>
          <p:cNvSpPr>
            <a:spLocks noChangeArrowheads="1"/>
          </p:cNvSpPr>
          <p:nvPr/>
        </p:nvSpPr>
        <p:spPr bwMode="auto">
          <a:xfrm rot="-9489417">
            <a:off x="6161088" y="814388"/>
            <a:ext cx="695325" cy="227012"/>
          </a:xfrm>
          <a:prstGeom prst="leftArrow">
            <a:avLst>
              <a:gd name="adj1" fmla="val 50000"/>
              <a:gd name="adj2" fmla="val 50000"/>
            </a:avLst>
          </a:prstGeom>
          <a:solidFill>
            <a:srgbClr val="C0504D"/>
          </a:solidFill>
          <a:ln w="9525">
            <a:solidFill>
              <a:srgbClr val="065093"/>
            </a:solidFill>
            <a:miter lim="800000"/>
            <a:headEnd/>
            <a:tailEnd/>
          </a:ln>
          <a:effectLst>
            <a:outerShdw dist="38100" dir="5400000" algn="ctr" rotWithShape="0">
              <a:srgbClr val="002041">
                <a:alpha val="48000"/>
              </a:srgbClr>
            </a:outerShdw>
          </a:effectLst>
        </p:spPr>
        <p:txBody>
          <a:bodyPr anchor="ctr"/>
          <a:lstStyle/>
          <a:p>
            <a:pPr algn="ctr">
              <a:defRPr/>
            </a:pPr>
            <a:endParaRPr lang="en-US" b="1" spc="50">
              <a:ln w="11430"/>
              <a:gradFill>
                <a:gsLst>
                  <a:gs pos="25000">
                    <a:schemeClr val="accent2">
                      <a:satMod val="155000"/>
                    </a:schemeClr>
                  </a:gs>
                  <a:gs pos="100000">
                    <a:schemeClr val="accent2">
                      <a:shade val="45000"/>
                      <a:satMod val="165000"/>
                    </a:schemeClr>
                  </a:gs>
                </a:gsLst>
                <a:lin ang="5400000"/>
              </a:gradFill>
              <a:effectLst>
                <a:outerShdw blurRad="76200" dist="50800" dir="5400000" algn="tl" rotWithShape="0">
                  <a:srgbClr val="000000">
                    <a:alpha val="65000"/>
                  </a:srgbClr>
                </a:outerShdw>
              </a:effectLst>
              <a:latin typeface="+mn-lt"/>
              <a:ea typeface="+mn-ea"/>
            </a:endParaRPr>
          </a:p>
        </p:txBody>
      </p:sp>
      <p:sp>
        <p:nvSpPr>
          <p:cNvPr id="28" name="Left Arrow 27"/>
          <p:cNvSpPr>
            <a:spLocks noChangeArrowheads="1"/>
          </p:cNvSpPr>
          <p:nvPr/>
        </p:nvSpPr>
        <p:spPr bwMode="auto">
          <a:xfrm rot="10800000">
            <a:off x="3203575" y="2133600"/>
            <a:ext cx="863600" cy="215900"/>
          </a:xfrm>
          <a:prstGeom prst="leftArrow">
            <a:avLst>
              <a:gd name="adj1" fmla="val 50000"/>
              <a:gd name="adj2" fmla="val 50000"/>
            </a:avLst>
          </a:prstGeom>
          <a:solidFill>
            <a:srgbClr val="C0504D"/>
          </a:solidFill>
          <a:ln w="9525">
            <a:solidFill>
              <a:srgbClr val="065093"/>
            </a:solidFill>
            <a:miter lim="800000"/>
            <a:headEnd/>
            <a:tailEnd/>
          </a:ln>
          <a:effectLst>
            <a:outerShdw dist="38100" dir="5400000" algn="ctr" rotWithShape="0">
              <a:srgbClr val="002041">
                <a:alpha val="48000"/>
              </a:srgbClr>
            </a:outerShdw>
          </a:effectLst>
        </p:spPr>
        <p:txBody>
          <a:bodyPr anchor="ctr"/>
          <a:lstStyle/>
          <a:p>
            <a:pPr algn="ctr">
              <a:defRPr/>
            </a:pPr>
            <a:endParaRPr lang="en-US" b="1" spc="50">
              <a:ln w="11430"/>
              <a:gradFill>
                <a:gsLst>
                  <a:gs pos="25000">
                    <a:schemeClr val="accent2">
                      <a:satMod val="155000"/>
                    </a:schemeClr>
                  </a:gs>
                  <a:gs pos="100000">
                    <a:schemeClr val="accent2">
                      <a:shade val="45000"/>
                      <a:satMod val="165000"/>
                    </a:schemeClr>
                  </a:gs>
                </a:gsLst>
                <a:lin ang="5400000"/>
              </a:gradFill>
              <a:effectLst>
                <a:outerShdw blurRad="76200" dist="50800" dir="5400000" algn="tl" rotWithShape="0">
                  <a:srgbClr val="000000">
                    <a:alpha val="65000"/>
                  </a:srgbClr>
                </a:outerShdw>
              </a:effectLst>
              <a:latin typeface="+mn-lt"/>
              <a:ea typeface="+mn-ea"/>
            </a:endParaRPr>
          </a:p>
        </p:txBody>
      </p:sp>
      <p:sp>
        <p:nvSpPr>
          <p:cNvPr id="29" name="Left Arrow 28"/>
          <p:cNvSpPr>
            <a:spLocks noChangeArrowheads="1"/>
          </p:cNvSpPr>
          <p:nvPr/>
        </p:nvSpPr>
        <p:spPr bwMode="auto">
          <a:xfrm rot="-5400000">
            <a:off x="7920831" y="1448594"/>
            <a:ext cx="287338" cy="215900"/>
          </a:xfrm>
          <a:prstGeom prst="leftArrow">
            <a:avLst>
              <a:gd name="adj1" fmla="val 50000"/>
              <a:gd name="adj2" fmla="val 50001"/>
            </a:avLst>
          </a:prstGeom>
          <a:solidFill>
            <a:srgbClr val="C0504D"/>
          </a:solidFill>
          <a:ln w="9525">
            <a:solidFill>
              <a:srgbClr val="065093"/>
            </a:solidFill>
            <a:miter lim="800000"/>
            <a:headEnd/>
            <a:tailEnd/>
          </a:ln>
          <a:effectLst>
            <a:outerShdw dist="38100" dir="5400000" algn="ctr" rotWithShape="0">
              <a:srgbClr val="002041">
                <a:alpha val="48000"/>
              </a:srgbClr>
            </a:outerShdw>
          </a:effectLst>
        </p:spPr>
        <p:txBody>
          <a:bodyPr anchor="ctr"/>
          <a:lstStyle/>
          <a:p>
            <a:pPr algn="ctr">
              <a:defRPr/>
            </a:pPr>
            <a:endParaRPr lang="en-US" b="1" spc="50">
              <a:ln w="11430"/>
              <a:gradFill>
                <a:gsLst>
                  <a:gs pos="25000">
                    <a:schemeClr val="accent2">
                      <a:satMod val="155000"/>
                    </a:schemeClr>
                  </a:gs>
                  <a:gs pos="100000">
                    <a:schemeClr val="accent2">
                      <a:shade val="45000"/>
                      <a:satMod val="165000"/>
                    </a:schemeClr>
                  </a:gs>
                </a:gsLst>
                <a:lin ang="5400000"/>
              </a:gradFill>
              <a:effectLst>
                <a:outerShdw blurRad="76200" dist="50800" dir="5400000" algn="tl" rotWithShape="0">
                  <a:srgbClr val="000000">
                    <a:alpha val="65000"/>
                  </a:srgbClr>
                </a:outerShdw>
              </a:effectLst>
              <a:latin typeface="+mn-lt"/>
              <a:ea typeface="+mn-ea"/>
            </a:endParaRPr>
          </a:p>
        </p:txBody>
      </p:sp>
      <p:sp>
        <p:nvSpPr>
          <p:cNvPr id="30" name="Left Arrow 29"/>
          <p:cNvSpPr>
            <a:spLocks noChangeArrowheads="1"/>
          </p:cNvSpPr>
          <p:nvPr/>
        </p:nvSpPr>
        <p:spPr bwMode="auto">
          <a:xfrm rot="-2861730">
            <a:off x="4097338" y="2497138"/>
            <a:ext cx="373062" cy="246062"/>
          </a:xfrm>
          <a:prstGeom prst="leftArrow">
            <a:avLst>
              <a:gd name="adj1" fmla="val 50000"/>
              <a:gd name="adj2" fmla="val 49997"/>
            </a:avLst>
          </a:prstGeom>
          <a:solidFill>
            <a:srgbClr val="C0504D"/>
          </a:solidFill>
          <a:ln w="9525">
            <a:solidFill>
              <a:srgbClr val="065093"/>
            </a:solidFill>
            <a:miter lim="800000"/>
            <a:headEnd/>
            <a:tailEnd/>
          </a:ln>
          <a:effectLst>
            <a:outerShdw dist="38100" dir="5400000" algn="ctr" rotWithShape="0">
              <a:srgbClr val="002041">
                <a:alpha val="48000"/>
              </a:srgbClr>
            </a:outerShdw>
          </a:effectLst>
        </p:spPr>
        <p:txBody>
          <a:bodyPr anchor="ctr"/>
          <a:lstStyle/>
          <a:p>
            <a:pPr algn="ctr">
              <a:defRPr/>
            </a:pPr>
            <a:endParaRPr lang="en-US" b="1" spc="50">
              <a:ln w="11430"/>
              <a:gradFill>
                <a:gsLst>
                  <a:gs pos="25000">
                    <a:schemeClr val="accent2">
                      <a:satMod val="155000"/>
                    </a:schemeClr>
                  </a:gs>
                  <a:gs pos="100000">
                    <a:schemeClr val="accent2">
                      <a:shade val="45000"/>
                      <a:satMod val="165000"/>
                    </a:schemeClr>
                  </a:gs>
                </a:gsLst>
                <a:lin ang="5400000"/>
              </a:gradFill>
              <a:effectLst>
                <a:outerShdw blurRad="76200" dist="50800" dir="5400000" algn="tl" rotWithShape="0">
                  <a:srgbClr val="000000">
                    <a:alpha val="65000"/>
                  </a:srgbClr>
                </a:outerShdw>
              </a:effectLst>
              <a:latin typeface="+mn-lt"/>
              <a:ea typeface="+mn-ea"/>
            </a:endParaRPr>
          </a:p>
        </p:txBody>
      </p:sp>
      <p:sp>
        <p:nvSpPr>
          <p:cNvPr id="31" name="Left Arrow 30"/>
          <p:cNvSpPr>
            <a:spLocks noChangeArrowheads="1"/>
          </p:cNvSpPr>
          <p:nvPr/>
        </p:nvSpPr>
        <p:spPr bwMode="auto">
          <a:xfrm rot="-8022381">
            <a:off x="6375400" y="2476501"/>
            <a:ext cx="439737" cy="201612"/>
          </a:xfrm>
          <a:prstGeom prst="leftArrow">
            <a:avLst>
              <a:gd name="adj1" fmla="val 50000"/>
              <a:gd name="adj2" fmla="val 50004"/>
            </a:avLst>
          </a:prstGeom>
          <a:solidFill>
            <a:srgbClr val="C0504D"/>
          </a:solidFill>
          <a:ln w="9525">
            <a:solidFill>
              <a:srgbClr val="065093"/>
            </a:solidFill>
            <a:miter lim="800000"/>
            <a:headEnd/>
            <a:tailEnd/>
          </a:ln>
          <a:effectLst>
            <a:outerShdw dist="38100" dir="5400000" algn="ctr" rotWithShape="0">
              <a:srgbClr val="002041">
                <a:alpha val="48000"/>
              </a:srgbClr>
            </a:outerShdw>
          </a:effectLst>
        </p:spPr>
        <p:txBody>
          <a:bodyPr anchor="ctr"/>
          <a:lstStyle/>
          <a:p>
            <a:pPr algn="ctr">
              <a:defRPr/>
            </a:pPr>
            <a:endParaRPr lang="en-US" b="1" spc="50">
              <a:ln w="11430"/>
              <a:gradFill>
                <a:gsLst>
                  <a:gs pos="25000">
                    <a:schemeClr val="accent2">
                      <a:satMod val="155000"/>
                    </a:schemeClr>
                  </a:gs>
                  <a:gs pos="100000">
                    <a:schemeClr val="accent2">
                      <a:shade val="45000"/>
                      <a:satMod val="165000"/>
                    </a:schemeClr>
                  </a:gs>
                </a:gsLst>
                <a:lin ang="5400000"/>
              </a:gradFill>
              <a:effectLst>
                <a:outerShdw blurRad="76200" dist="50800" dir="5400000" algn="tl" rotWithShape="0">
                  <a:srgbClr val="000000">
                    <a:alpha val="65000"/>
                  </a:srgbClr>
                </a:outerShdw>
              </a:effectLst>
              <a:latin typeface="+mn-lt"/>
              <a:ea typeface="+mn-ea"/>
            </a:endParaRPr>
          </a:p>
        </p:txBody>
      </p:sp>
      <p:sp>
        <p:nvSpPr>
          <p:cNvPr id="32" name="Left Arrow 31"/>
          <p:cNvSpPr>
            <a:spLocks noChangeArrowheads="1"/>
          </p:cNvSpPr>
          <p:nvPr/>
        </p:nvSpPr>
        <p:spPr bwMode="auto">
          <a:xfrm rot="-5400000">
            <a:off x="7382669" y="3137694"/>
            <a:ext cx="360362" cy="222250"/>
          </a:xfrm>
          <a:prstGeom prst="leftArrow">
            <a:avLst>
              <a:gd name="adj1" fmla="val 50000"/>
              <a:gd name="adj2" fmla="val 50001"/>
            </a:avLst>
          </a:prstGeom>
          <a:solidFill>
            <a:srgbClr val="C0504D"/>
          </a:solidFill>
          <a:ln w="9525">
            <a:solidFill>
              <a:srgbClr val="065093"/>
            </a:solidFill>
            <a:miter lim="800000"/>
            <a:headEnd/>
            <a:tailEnd/>
          </a:ln>
          <a:effectLst>
            <a:outerShdw dist="38100" dir="5400000" algn="ctr" rotWithShape="0">
              <a:srgbClr val="002041">
                <a:alpha val="48000"/>
              </a:srgbClr>
            </a:outerShdw>
          </a:effectLst>
        </p:spPr>
        <p:txBody>
          <a:bodyPr anchor="ctr"/>
          <a:lstStyle/>
          <a:p>
            <a:pPr algn="ctr">
              <a:defRPr/>
            </a:pPr>
            <a:endParaRPr lang="en-US" b="1" spc="50">
              <a:ln w="11430"/>
              <a:gradFill>
                <a:gsLst>
                  <a:gs pos="25000">
                    <a:schemeClr val="accent2">
                      <a:satMod val="155000"/>
                    </a:schemeClr>
                  </a:gs>
                  <a:gs pos="100000">
                    <a:schemeClr val="accent2">
                      <a:shade val="45000"/>
                      <a:satMod val="165000"/>
                    </a:schemeClr>
                  </a:gs>
                </a:gsLst>
                <a:lin ang="5400000"/>
              </a:gradFill>
              <a:effectLst>
                <a:outerShdw blurRad="76200" dist="50800" dir="5400000" algn="tl" rotWithShape="0">
                  <a:srgbClr val="000000">
                    <a:alpha val="65000"/>
                  </a:srgbClr>
                </a:outerShdw>
              </a:effectLst>
              <a:latin typeface="+mn-lt"/>
              <a:ea typeface="+mn-ea"/>
            </a:endParaRPr>
          </a:p>
        </p:txBody>
      </p:sp>
      <p:sp>
        <p:nvSpPr>
          <p:cNvPr id="33" name="Left Arrow 32"/>
          <p:cNvSpPr>
            <a:spLocks noChangeArrowheads="1"/>
          </p:cNvSpPr>
          <p:nvPr/>
        </p:nvSpPr>
        <p:spPr bwMode="auto">
          <a:xfrm rot="-1856578">
            <a:off x="4646613" y="4271963"/>
            <a:ext cx="823912" cy="238125"/>
          </a:xfrm>
          <a:prstGeom prst="leftArrow">
            <a:avLst>
              <a:gd name="adj1" fmla="val 50000"/>
              <a:gd name="adj2" fmla="val 49994"/>
            </a:avLst>
          </a:prstGeom>
          <a:solidFill>
            <a:srgbClr val="C0504D"/>
          </a:solidFill>
          <a:ln w="9525">
            <a:solidFill>
              <a:srgbClr val="065093"/>
            </a:solidFill>
            <a:miter lim="800000"/>
            <a:headEnd/>
            <a:tailEnd/>
          </a:ln>
          <a:effectLst>
            <a:outerShdw dist="38100" dir="5400000" algn="ctr" rotWithShape="0">
              <a:srgbClr val="002041">
                <a:alpha val="48000"/>
              </a:srgbClr>
            </a:outerShdw>
          </a:effectLst>
        </p:spPr>
        <p:txBody>
          <a:bodyPr anchor="ctr"/>
          <a:lstStyle/>
          <a:p>
            <a:pPr algn="ctr">
              <a:defRPr/>
            </a:pPr>
            <a:endParaRPr lang="en-US" b="1" spc="50">
              <a:ln w="11430"/>
              <a:gradFill>
                <a:gsLst>
                  <a:gs pos="25000">
                    <a:schemeClr val="accent2">
                      <a:satMod val="155000"/>
                    </a:schemeClr>
                  </a:gs>
                  <a:gs pos="100000">
                    <a:schemeClr val="accent2">
                      <a:shade val="45000"/>
                      <a:satMod val="165000"/>
                    </a:schemeClr>
                  </a:gs>
                </a:gsLst>
                <a:lin ang="5400000"/>
              </a:gradFill>
              <a:effectLst>
                <a:outerShdw blurRad="76200" dist="50800" dir="5400000" algn="tl" rotWithShape="0">
                  <a:srgbClr val="000000">
                    <a:alpha val="65000"/>
                  </a:srgbClr>
                </a:outerShdw>
              </a:effectLst>
              <a:latin typeface="+mn-lt"/>
              <a:ea typeface="+mn-ea"/>
            </a:endParaRPr>
          </a:p>
        </p:txBody>
      </p:sp>
      <p:sp>
        <p:nvSpPr>
          <p:cNvPr id="34" name="Left Arrow 33"/>
          <p:cNvSpPr>
            <a:spLocks noChangeArrowheads="1"/>
          </p:cNvSpPr>
          <p:nvPr/>
        </p:nvSpPr>
        <p:spPr bwMode="auto">
          <a:xfrm rot="-2940926">
            <a:off x="3200400" y="5081588"/>
            <a:ext cx="463550" cy="203200"/>
          </a:xfrm>
          <a:prstGeom prst="leftArrow">
            <a:avLst>
              <a:gd name="adj1" fmla="val 50000"/>
              <a:gd name="adj2" fmla="val 49997"/>
            </a:avLst>
          </a:prstGeom>
          <a:solidFill>
            <a:srgbClr val="C0504D"/>
          </a:solidFill>
          <a:ln w="9525">
            <a:solidFill>
              <a:srgbClr val="065093"/>
            </a:solidFill>
            <a:miter lim="800000"/>
            <a:headEnd/>
            <a:tailEnd/>
          </a:ln>
          <a:effectLst>
            <a:outerShdw dist="38100" dir="5400000" algn="ctr" rotWithShape="0">
              <a:srgbClr val="002041">
                <a:alpha val="48000"/>
              </a:srgbClr>
            </a:outerShdw>
          </a:effectLst>
        </p:spPr>
        <p:txBody>
          <a:bodyPr anchor="ctr"/>
          <a:lstStyle/>
          <a:p>
            <a:pPr algn="ctr">
              <a:defRPr/>
            </a:pPr>
            <a:endParaRPr lang="en-US" b="1" spc="50">
              <a:ln w="11430"/>
              <a:gradFill>
                <a:gsLst>
                  <a:gs pos="25000">
                    <a:schemeClr val="accent2">
                      <a:satMod val="155000"/>
                    </a:schemeClr>
                  </a:gs>
                  <a:gs pos="100000">
                    <a:schemeClr val="accent2">
                      <a:shade val="45000"/>
                      <a:satMod val="165000"/>
                    </a:schemeClr>
                  </a:gs>
                </a:gsLst>
                <a:lin ang="5400000"/>
              </a:gradFill>
              <a:effectLst>
                <a:outerShdw blurRad="76200" dist="50800" dir="5400000" algn="tl" rotWithShape="0">
                  <a:srgbClr val="000000">
                    <a:alpha val="65000"/>
                  </a:srgbClr>
                </a:outerShdw>
              </a:effectLst>
              <a:latin typeface="+mn-lt"/>
              <a:ea typeface="+mn-ea"/>
            </a:endParaRPr>
          </a:p>
        </p:txBody>
      </p:sp>
      <p:sp>
        <p:nvSpPr>
          <p:cNvPr id="35" name="Left Arrow 34"/>
          <p:cNvSpPr>
            <a:spLocks noChangeArrowheads="1"/>
          </p:cNvSpPr>
          <p:nvPr/>
        </p:nvSpPr>
        <p:spPr bwMode="auto">
          <a:xfrm rot="-8257480">
            <a:off x="5651500" y="5086350"/>
            <a:ext cx="482600" cy="214313"/>
          </a:xfrm>
          <a:prstGeom prst="leftArrow">
            <a:avLst>
              <a:gd name="adj1" fmla="val 50000"/>
              <a:gd name="adj2" fmla="val 49999"/>
            </a:avLst>
          </a:prstGeom>
          <a:solidFill>
            <a:srgbClr val="C0504D"/>
          </a:solidFill>
          <a:ln w="9525">
            <a:solidFill>
              <a:srgbClr val="065093"/>
            </a:solidFill>
            <a:miter lim="800000"/>
            <a:headEnd/>
            <a:tailEnd/>
          </a:ln>
          <a:effectLst>
            <a:outerShdw dist="38100" dir="5400000" algn="ctr" rotWithShape="0">
              <a:srgbClr val="002041">
                <a:alpha val="48000"/>
              </a:srgbClr>
            </a:outerShdw>
          </a:effectLst>
        </p:spPr>
        <p:txBody>
          <a:bodyPr anchor="ctr"/>
          <a:lstStyle/>
          <a:p>
            <a:pPr algn="ctr">
              <a:defRPr/>
            </a:pPr>
            <a:endParaRPr lang="en-US" b="1" spc="50">
              <a:ln w="11430"/>
              <a:gradFill>
                <a:gsLst>
                  <a:gs pos="25000">
                    <a:schemeClr val="accent2">
                      <a:satMod val="155000"/>
                    </a:schemeClr>
                  </a:gs>
                  <a:gs pos="100000">
                    <a:schemeClr val="accent2">
                      <a:shade val="45000"/>
                      <a:satMod val="165000"/>
                    </a:schemeClr>
                  </a:gs>
                </a:gsLst>
                <a:lin ang="5400000"/>
              </a:gradFill>
              <a:effectLst>
                <a:outerShdw blurRad="76200" dist="50800" dir="5400000" algn="tl" rotWithShape="0">
                  <a:srgbClr val="000000">
                    <a:alpha val="65000"/>
                  </a:srgbClr>
                </a:outerShdw>
              </a:effectLst>
              <a:latin typeface="+mn-lt"/>
              <a:ea typeface="+mn-ea"/>
            </a:endParaRPr>
          </a:p>
        </p:txBody>
      </p:sp>
      <p:sp>
        <p:nvSpPr>
          <p:cNvPr id="36" name="Left Arrow 35"/>
          <p:cNvSpPr>
            <a:spLocks noChangeArrowheads="1"/>
          </p:cNvSpPr>
          <p:nvPr/>
        </p:nvSpPr>
        <p:spPr bwMode="auto">
          <a:xfrm rot="-2940926">
            <a:off x="2458243" y="5504657"/>
            <a:ext cx="455613" cy="241300"/>
          </a:xfrm>
          <a:prstGeom prst="leftArrow">
            <a:avLst>
              <a:gd name="adj1" fmla="val 50000"/>
              <a:gd name="adj2" fmla="val 50001"/>
            </a:avLst>
          </a:prstGeom>
          <a:solidFill>
            <a:srgbClr val="C0504D"/>
          </a:solidFill>
          <a:ln w="9525">
            <a:solidFill>
              <a:srgbClr val="065093"/>
            </a:solidFill>
            <a:miter lim="800000"/>
            <a:headEnd/>
            <a:tailEnd/>
          </a:ln>
          <a:effectLst>
            <a:outerShdw dist="38100" dir="5400000" algn="ctr" rotWithShape="0">
              <a:srgbClr val="002041">
                <a:alpha val="48000"/>
              </a:srgbClr>
            </a:outerShdw>
          </a:effectLst>
        </p:spPr>
        <p:txBody>
          <a:bodyPr anchor="ctr"/>
          <a:lstStyle/>
          <a:p>
            <a:pPr algn="ctr">
              <a:defRPr/>
            </a:pPr>
            <a:endParaRPr lang="en-US" b="1" spc="50">
              <a:ln w="11430"/>
              <a:gradFill>
                <a:gsLst>
                  <a:gs pos="25000">
                    <a:schemeClr val="accent2">
                      <a:satMod val="155000"/>
                    </a:schemeClr>
                  </a:gs>
                  <a:gs pos="100000">
                    <a:schemeClr val="accent2">
                      <a:shade val="45000"/>
                      <a:satMod val="165000"/>
                    </a:schemeClr>
                  </a:gs>
                </a:gsLst>
                <a:lin ang="5400000"/>
              </a:gradFill>
              <a:effectLst>
                <a:outerShdw blurRad="76200" dist="50800" dir="5400000" algn="tl" rotWithShape="0">
                  <a:srgbClr val="000000">
                    <a:alpha val="65000"/>
                  </a:srgbClr>
                </a:outerShdw>
              </a:effectLst>
              <a:latin typeface="+mn-lt"/>
              <a:ea typeface="+mn-ea"/>
            </a:endParaRPr>
          </a:p>
        </p:txBody>
      </p:sp>
      <p:sp>
        <p:nvSpPr>
          <p:cNvPr id="37" name="Left Arrow 36"/>
          <p:cNvSpPr>
            <a:spLocks noChangeArrowheads="1"/>
          </p:cNvSpPr>
          <p:nvPr/>
        </p:nvSpPr>
        <p:spPr bwMode="auto">
          <a:xfrm rot="-7952871">
            <a:off x="7080250" y="5759450"/>
            <a:ext cx="554038" cy="211138"/>
          </a:xfrm>
          <a:prstGeom prst="leftArrow">
            <a:avLst>
              <a:gd name="adj1" fmla="val 50000"/>
              <a:gd name="adj2" fmla="val 50003"/>
            </a:avLst>
          </a:prstGeom>
          <a:solidFill>
            <a:srgbClr val="C0504D"/>
          </a:solidFill>
          <a:ln w="9525">
            <a:solidFill>
              <a:srgbClr val="065093"/>
            </a:solidFill>
            <a:miter lim="800000"/>
            <a:headEnd/>
            <a:tailEnd/>
          </a:ln>
          <a:effectLst>
            <a:outerShdw dist="38100" dir="5400000" algn="ctr" rotWithShape="0">
              <a:srgbClr val="002041">
                <a:alpha val="48000"/>
              </a:srgbClr>
            </a:outerShdw>
          </a:effectLst>
        </p:spPr>
        <p:txBody>
          <a:bodyPr anchor="ctr"/>
          <a:lstStyle/>
          <a:p>
            <a:pPr algn="ctr">
              <a:defRPr/>
            </a:pPr>
            <a:endParaRPr lang="en-US" b="1" spc="50">
              <a:ln w="11430"/>
              <a:gradFill>
                <a:gsLst>
                  <a:gs pos="25000">
                    <a:schemeClr val="accent2">
                      <a:satMod val="155000"/>
                    </a:schemeClr>
                  </a:gs>
                  <a:gs pos="100000">
                    <a:schemeClr val="accent2">
                      <a:shade val="45000"/>
                      <a:satMod val="165000"/>
                    </a:schemeClr>
                  </a:gs>
                </a:gsLst>
                <a:lin ang="5400000"/>
              </a:gradFill>
              <a:effectLst>
                <a:outerShdw blurRad="76200" dist="50800" dir="5400000" algn="tl" rotWithShape="0">
                  <a:srgbClr val="000000">
                    <a:alpha val="65000"/>
                  </a:srgbClr>
                </a:outerShdw>
              </a:effectLst>
              <a:latin typeface="+mn-lt"/>
              <a:ea typeface="+mn-ea"/>
            </a:endParaRPr>
          </a:p>
        </p:txBody>
      </p:sp>
      <p:pic>
        <p:nvPicPr>
          <p:cNvPr id="109626" name="Рисунок 3" descr="finger probe NT1A"/>
          <p:cNvPicPr>
            <a:picLocks noChangeAspect="1" noChangeArrowheads="1"/>
          </p:cNvPicPr>
          <p:nvPr/>
        </p:nvPicPr>
        <p:blipFill>
          <a:blip r:embed="rId6" cstate="print"/>
          <a:srcRect/>
          <a:stretch>
            <a:fillRect/>
          </a:stretch>
        </p:blipFill>
        <p:spPr bwMode="auto">
          <a:xfrm>
            <a:off x="4787900" y="996950"/>
            <a:ext cx="809625" cy="982663"/>
          </a:xfrm>
          <a:prstGeom prst="rect">
            <a:avLst/>
          </a:prstGeom>
          <a:noFill/>
          <a:ln w="9525">
            <a:noFill/>
            <a:miter lim="800000"/>
            <a:headEnd/>
            <a:tailEnd/>
          </a:ln>
        </p:spPr>
      </p:pic>
      <p:sp>
        <p:nvSpPr>
          <p:cNvPr id="41" name="Rounded Rectangle 40"/>
          <p:cNvSpPr/>
          <p:nvPr/>
        </p:nvSpPr>
        <p:spPr>
          <a:xfrm>
            <a:off x="3779838" y="5805264"/>
            <a:ext cx="2447925" cy="1051149"/>
          </a:xfrm>
          <a:prstGeom prst="roundRect">
            <a:avLst/>
          </a:prstGeom>
          <a:solidFill>
            <a:srgbClr val="C0504D"/>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r>
              <a:rPr lang="ru-RU" sz="1200" dirty="0">
                <a:solidFill>
                  <a:srgbClr val="FFFFFF"/>
                </a:solidFill>
                <a:ea typeface="ＭＳ Ｐゴシック" charset="-128"/>
              </a:rPr>
              <a:t>При глубокой гипоксии </a:t>
            </a:r>
            <a:r>
              <a:rPr lang="ru-RU" sz="1200" dirty="0" err="1">
                <a:solidFill>
                  <a:srgbClr val="FFFFFF"/>
                </a:solidFill>
                <a:ea typeface="ＭＳ Ｐゴシック" charset="-128"/>
              </a:rPr>
              <a:t>оксигенация</a:t>
            </a:r>
            <a:r>
              <a:rPr lang="ru-RU" sz="1200" dirty="0">
                <a:solidFill>
                  <a:srgbClr val="FFFFFF"/>
                </a:solidFill>
                <a:ea typeface="ＭＳ Ｐゴシック" charset="-128"/>
              </a:rPr>
              <a:t> </a:t>
            </a:r>
            <a:r>
              <a:rPr lang="en-US" sz="1200" dirty="0">
                <a:solidFill>
                  <a:srgbClr val="FFFFFF"/>
                </a:solidFill>
                <a:ea typeface="ＭＳ Ｐゴシック" charset="-128"/>
              </a:rPr>
              <a:t>–</a:t>
            </a:r>
            <a:r>
              <a:rPr lang="ru-RU" sz="1200" dirty="0">
                <a:solidFill>
                  <a:srgbClr val="FFFFFF"/>
                </a:solidFill>
                <a:ea typeface="ＭＳ Ｐゴシック" charset="-128"/>
              </a:rPr>
              <a:t> через </a:t>
            </a:r>
            <a:r>
              <a:rPr lang="ru-RU" sz="1200" dirty="0" err="1">
                <a:solidFill>
                  <a:srgbClr val="FFFFFF"/>
                </a:solidFill>
                <a:ea typeface="ＭＳ Ｐゴシック" charset="-128"/>
              </a:rPr>
              <a:t>наркозо</a:t>
            </a:r>
            <a:r>
              <a:rPr lang="ru-RU" sz="1200" dirty="0">
                <a:solidFill>
                  <a:srgbClr val="FFFFFF"/>
                </a:solidFill>
                <a:ea typeface="ＭＳ Ｐゴシック" charset="-128"/>
              </a:rPr>
              <a:t>-дыхательный аппарат  </a:t>
            </a:r>
            <a:r>
              <a:rPr lang="ru-RU" sz="1200" dirty="0">
                <a:solidFill>
                  <a:srgbClr val="FFFFFF"/>
                </a:solidFill>
                <a:latin typeface="Times New Roman" pitchFamily="18" charset="0"/>
                <a:ea typeface="ＭＳ Ｐゴシック" charset="-128"/>
              </a:rPr>
              <a:t>FiO2 от 80 до 100%</a:t>
            </a:r>
            <a:r>
              <a:rPr lang="ru-RU" sz="1200" dirty="0">
                <a:solidFill>
                  <a:srgbClr val="FFFFFF"/>
                </a:solidFill>
                <a:ea typeface="ＭＳ Ｐゴシック" charset="-128"/>
              </a:rPr>
              <a:t> , </a:t>
            </a:r>
            <a:r>
              <a:rPr lang="ru-RU" sz="1200" dirty="0" err="1">
                <a:solidFill>
                  <a:srgbClr val="FFFFFF"/>
                </a:solidFill>
                <a:ea typeface="ＭＳ Ｐゴシック" charset="-128"/>
              </a:rPr>
              <a:t>неинвазивная</a:t>
            </a:r>
            <a:r>
              <a:rPr lang="ru-RU" sz="1200" dirty="0">
                <a:solidFill>
                  <a:srgbClr val="FFFFFF"/>
                </a:solidFill>
                <a:ea typeface="ＭＳ Ｐゴシック" charset="-128"/>
              </a:rPr>
              <a:t> ИВЛ </a:t>
            </a:r>
            <a:r>
              <a:rPr lang="ru-RU" sz="1200" dirty="0">
                <a:solidFill>
                  <a:srgbClr val="FFFFFF"/>
                </a:solidFill>
                <a:latin typeface="Times New Roman" pitchFamily="18" charset="0"/>
                <a:ea typeface="Calibri" pitchFamily="34" charset="0"/>
                <a:cs typeface="Times New Roman" pitchFamily="18" charset="0"/>
              </a:rPr>
              <a:t>, </a:t>
            </a:r>
            <a:r>
              <a:rPr lang="ru-RU" sz="1200" dirty="0" err="1">
                <a:solidFill>
                  <a:srgbClr val="FFFFFF"/>
                </a:solidFill>
                <a:latin typeface="Times New Roman" pitchFamily="18" charset="0"/>
                <a:ea typeface="Calibri" pitchFamily="34" charset="0"/>
                <a:cs typeface="Times New Roman" pitchFamily="18" charset="0"/>
              </a:rPr>
              <a:t>ν</a:t>
            </a:r>
            <a:r>
              <a:rPr lang="ru-RU" sz="1200" dirty="0">
                <a:solidFill>
                  <a:srgbClr val="FFFFFF"/>
                </a:solidFill>
                <a:latin typeface="Times New Roman" pitchFamily="18" charset="0"/>
                <a:ea typeface="Calibri" pitchFamily="34" charset="0"/>
                <a:cs typeface="Times New Roman" pitchFamily="18" charset="0"/>
              </a:rPr>
              <a:t>=10-15 л</a:t>
            </a:r>
            <a:r>
              <a:rPr lang="en-US" sz="1200" dirty="0">
                <a:solidFill>
                  <a:srgbClr val="FFFFFF"/>
                </a:solidFill>
                <a:latin typeface="Times New Roman" pitchFamily="18" charset="0"/>
                <a:ea typeface="Calibri" pitchFamily="34" charset="0"/>
                <a:cs typeface="Times New Roman" pitchFamily="18" charset="0"/>
              </a:rPr>
              <a:t>/</a:t>
            </a:r>
            <a:r>
              <a:rPr lang="ru-RU" sz="1200" dirty="0">
                <a:solidFill>
                  <a:srgbClr val="FFFFFF"/>
                </a:solidFill>
                <a:latin typeface="Times New Roman" pitchFamily="18" charset="0"/>
                <a:ea typeface="Calibri" pitchFamily="34" charset="0"/>
                <a:cs typeface="Times New Roman" pitchFamily="18" charset="0"/>
              </a:rPr>
              <a:t>мин, до 30 л</a:t>
            </a:r>
            <a:r>
              <a:rPr lang="en-US" sz="1200" dirty="0">
                <a:solidFill>
                  <a:srgbClr val="FFFFFF"/>
                </a:solidFill>
                <a:latin typeface="Times New Roman" pitchFamily="18" charset="0"/>
                <a:ea typeface="Calibri" pitchFamily="34" charset="0"/>
                <a:cs typeface="Times New Roman" pitchFamily="18" charset="0"/>
              </a:rPr>
              <a:t>/</a:t>
            </a:r>
            <a:r>
              <a:rPr lang="ru-RU" sz="1200" dirty="0">
                <a:solidFill>
                  <a:srgbClr val="FFFFFF"/>
                </a:solidFill>
                <a:latin typeface="Times New Roman" pitchFamily="18" charset="0"/>
                <a:ea typeface="Calibri" pitchFamily="34" charset="0"/>
                <a:cs typeface="Times New Roman" pitchFamily="18" charset="0"/>
              </a:rPr>
              <a:t>мин</a:t>
            </a:r>
            <a:endParaRPr lang="en-US" sz="1200" dirty="0">
              <a:solidFill>
                <a:srgbClr val="FFFFFF"/>
              </a:solidFill>
              <a:ea typeface="ＭＳ Ｐゴシック" charset="-128"/>
            </a:endParaRPr>
          </a:p>
        </p:txBody>
      </p:sp>
      <p:sp>
        <p:nvSpPr>
          <p:cNvPr id="42" name="Left Arrow 41"/>
          <p:cNvSpPr>
            <a:spLocks noChangeArrowheads="1"/>
          </p:cNvSpPr>
          <p:nvPr/>
        </p:nvSpPr>
        <p:spPr bwMode="auto">
          <a:xfrm rot="-8743383">
            <a:off x="3292475" y="6134100"/>
            <a:ext cx="465138" cy="203200"/>
          </a:xfrm>
          <a:prstGeom prst="leftArrow">
            <a:avLst>
              <a:gd name="adj1" fmla="val 50000"/>
              <a:gd name="adj2" fmla="val 49999"/>
            </a:avLst>
          </a:prstGeom>
          <a:solidFill>
            <a:srgbClr val="C0504D"/>
          </a:solidFill>
          <a:ln w="9525">
            <a:solidFill>
              <a:srgbClr val="065093"/>
            </a:solidFill>
            <a:miter lim="800000"/>
            <a:headEnd/>
            <a:tailEnd/>
          </a:ln>
          <a:effectLst>
            <a:outerShdw dist="38100" dir="5400000" algn="ctr" rotWithShape="0">
              <a:srgbClr val="002041">
                <a:alpha val="48000"/>
              </a:srgbClr>
            </a:outerShdw>
          </a:effectLst>
        </p:spPr>
        <p:txBody>
          <a:bodyPr anchor="ctr"/>
          <a:lstStyle/>
          <a:p>
            <a:pPr algn="ctr">
              <a:defRPr/>
            </a:pPr>
            <a:endParaRPr lang="en-US" b="1" spc="50">
              <a:ln w="11430"/>
              <a:gradFill>
                <a:gsLst>
                  <a:gs pos="25000">
                    <a:schemeClr val="accent2">
                      <a:satMod val="155000"/>
                    </a:schemeClr>
                  </a:gs>
                  <a:gs pos="100000">
                    <a:schemeClr val="accent2">
                      <a:shade val="45000"/>
                      <a:satMod val="165000"/>
                    </a:schemeClr>
                  </a:gs>
                </a:gsLst>
                <a:lin ang="5400000"/>
              </a:gradFill>
              <a:effectLst>
                <a:outerShdw blurRad="76200" dist="50800" dir="5400000" algn="tl" rotWithShape="0">
                  <a:srgbClr val="000000">
                    <a:alpha val="65000"/>
                  </a:srgbClr>
                </a:outerShdw>
              </a:effectLst>
              <a:latin typeface="+mn-lt"/>
              <a:ea typeface="+mn-ea"/>
            </a:endParaRPr>
          </a:p>
        </p:txBody>
      </p:sp>
    </p:spTree>
    <p:extLst>
      <p:ext uri="{BB962C8B-B14F-4D97-AF65-F5344CB8AC3E}">
        <p14:creationId xmlns:p14="http://schemas.microsoft.com/office/powerpoint/2010/main" val="3730650302"/>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5" name="Title 1"/>
          <p:cNvSpPr>
            <a:spLocks noGrp="1"/>
          </p:cNvSpPr>
          <p:nvPr>
            <p:ph type="title"/>
          </p:nvPr>
        </p:nvSpPr>
        <p:spPr/>
        <p:txBody>
          <a:bodyPr/>
          <a:lstStyle/>
          <a:p>
            <a:endParaRPr lang="en-US">
              <a:latin typeface="Calibri" charset="0"/>
            </a:endParaRPr>
          </a:p>
        </p:txBody>
      </p:sp>
      <p:sp>
        <p:nvSpPr>
          <p:cNvPr id="4" name="Rounded Rectangle 3"/>
          <p:cNvSpPr/>
          <p:nvPr/>
        </p:nvSpPr>
        <p:spPr bwMode="auto">
          <a:xfrm>
            <a:off x="754379" y="1597"/>
            <a:ext cx="7881541" cy="751264"/>
          </a:xfrm>
          <a:prstGeom prst="roundRect">
            <a:avLst/>
          </a:prstGeom>
          <a:ln>
            <a:headEnd type="none" w="med" len="med"/>
            <a:tailEnd type="none" w="med" len="med"/>
          </a:ln>
        </p:spPr>
        <p:style>
          <a:lnRef idx="1">
            <a:schemeClr val="accent2"/>
          </a:lnRef>
          <a:fillRef idx="3">
            <a:schemeClr val="accent2"/>
          </a:fillRef>
          <a:effectRef idx="2">
            <a:schemeClr val="accent2"/>
          </a:effectRef>
          <a:fontRef idx="minor">
            <a:schemeClr val="lt1"/>
          </a:fontRef>
        </p:style>
        <p:txBody>
          <a:bodyPr lIns="80147" tIns="40074" rIns="80147" bIns="40074"/>
          <a:lstStyle/>
          <a:p>
            <a:pPr defTabSz="801472">
              <a:defRPr/>
            </a:pPr>
            <a:r>
              <a:rPr lang="ru-RU" sz="3400" dirty="0">
                <a:solidFill>
                  <a:schemeClr val="bg1"/>
                </a:solidFill>
                <a:latin typeface="Arial Bold" charset="0"/>
                <a:sym typeface="Arial Bold" charset="0"/>
              </a:rPr>
              <a:t>Дилемма </a:t>
            </a:r>
            <a:r>
              <a:rPr lang="ru-RU" sz="3400" dirty="0" err="1">
                <a:solidFill>
                  <a:schemeClr val="bg1"/>
                </a:solidFill>
                <a:latin typeface="Arial Bold" charset="0"/>
                <a:sym typeface="Arial Bold" charset="0"/>
              </a:rPr>
              <a:t>инфузионной</a:t>
            </a:r>
            <a:r>
              <a:rPr lang="ru-RU" sz="3400" dirty="0">
                <a:solidFill>
                  <a:schemeClr val="bg1"/>
                </a:solidFill>
                <a:latin typeface="Arial Bold" charset="0"/>
                <a:sym typeface="Arial Bold" charset="0"/>
              </a:rPr>
              <a:t> терапии (1)</a:t>
            </a:r>
            <a:endParaRPr lang="en-US" sz="3400" dirty="0">
              <a:solidFill>
                <a:schemeClr val="bg1"/>
              </a:solidFill>
              <a:latin typeface="Arial Bold" charset="0"/>
              <a:sym typeface="Arial Bold" charset="0"/>
            </a:endParaRPr>
          </a:p>
        </p:txBody>
      </p:sp>
      <p:sp>
        <p:nvSpPr>
          <p:cNvPr id="6" name="Right Arrow 5"/>
          <p:cNvSpPr/>
          <p:nvPr/>
        </p:nvSpPr>
        <p:spPr bwMode="auto">
          <a:xfrm rot="5400000">
            <a:off x="4089401" y="987425"/>
            <a:ext cx="887412" cy="414337"/>
          </a:xfrm>
          <a:prstGeom prst="rightArrow">
            <a:avLst/>
          </a:prstGeom>
          <a:solidFill>
            <a:srgbClr val="800000"/>
          </a:solidFill>
          <a:ln w="9525" cap="flat" cmpd="sng" algn="ctr">
            <a:solidFill>
              <a:srgbClr val="000000"/>
            </a:solidFill>
            <a:prstDash val="solid"/>
            <a:round/>
            <a:headEnd type="none" w="med" len="med"/>
            <a:tailEnd type="none" w="med" len="med"/>
          </a:ln>
          <a:effectLst/>
        </p:spPr>
        <p:txBody>
          <a:bodyPr lIns="80147" tIns="40074" rIns="80147" bIns="40074"/>
          <a:lstStyle/>
          <a:p>
            <a:pPr defTabSz="801472">
              <a:defRPr/>
            </a:pPr>
            <a:endParaRPr lang="en-US" sz="3400">
              <a:solidFill>
                <a:schemeClr val="accent6">
                  <a:lumMod val="60000"/>
                  <a:lumOff val="40000"/>
                </a:schemeClr>
              </a:solidFill>
              <a:latin typeface="Arial Bold" charset="0"/>
              <a:ea typeface="ＭＳ Ｐゴシック" charset="-128"/>
              <a:cs typeface="+mn-cs"/>
              <a:sym typeface="Arial Bold" charset="0"/>
            </a:endParaRPr>
          </a:p>
        </p:txBody>
      </p:sp>
      <p:sp>
        <p:nvSpPr>
          <p:cNvPr id="8" name="Rounded Rectangle 7"/>
          <p:cNvSpPr/>
          <p:nvPr/>
        </p:nvSpPr>
        <p:spPr bwMode="auto">
          <a:xfrm>
            <a:off x="3278935" y="1665612"/>
            <a:ext cx="2416891" cy="1502145"/>
          </a:xfrm>
          <a:prstGeom prst="roundRect">
            <a:avLst/>
          </a:prstGeom>
          <a:ln>
            <a:headEnd type="none" w="med" len="med"/>
            <a:tailEnd type="none" w="med" len="med"/>
          </a:ln>
        </p:spPr>
        <p:style>
          <a:lnRef idx="1">
            <a:schemeClr val="accent2"/>
          </a:lnRef>
          <a:fillRef idx="2">
            <a:schemeClr val="accent2"/>
          </a:fillRef>
          <a:effectRef idx="1">
            <a:schemeClr val="accent2"/>
          </a:effectRef>
          <a:fontRef idx="minor">
            <a:schemeClr val="dk1"/>
          </a:fontRef>
        </p:style>
        <p:txBody>
          <a:bodyPr lIns="80147" tIns="40074" rIns="80147" bIns="40074"/>
          <a:lstStyle/>
          <a:p>
            <a:pPr algn="ctr" defTabSz="801472">
              <a:defRPr/>
            </a:pPr>
            <a:r>
              <a:rPr lang="ru-RU" sz="2100" dirty="0">
                <a:solidFill>
                  <a:srgbClr val="000066"/>
                </a:solidFill>
                <a:latin typeface="Arial Bold" charset="0"/>
                <a:sym typeface="Arial Bold" charset="0"/>
              </a:rPr>
              <a:t>Вирусная пневмония </a:t>
            </a:r>
          </a:p>
          <a:p>
            <a:pPr algn="ctr" defTabSz="801472">
              <a:defRPr/>
            </a:pPr>
            <a:r>
              <a:rPr lang="ru-RU" sz="2100" dirty="0">
                <a:solidFill>
                  <a:srgbClr val="000066"/>
                </a:solidFill>
                <a:latin typeface="Arial Bold" charset="0"/>
                <a:sym typeface="Arial Bold" charset="0"/>
              </a:rPr>
              <a:t>+/-</a:t>
            </a:r>
          </a:p>
          <a:p>
            <a:pPr algn="ctr" defTabSz="801472">
              <a:defRPr/>
            </a:pPr>
            <a:r>
              <a:rPr lang="ru-RU" sz="2100" dirty="0">
                <a:solidFill>
                  <a:srgbClr val="000066"/>
                </a:solidFill>
                <a:latin typeface="Arial Bold" charset="0"/>
              </a:rPr>
              <a:t>ОРДС</a:t>
            </a:r>
            <a:endParaRPr lang="en-US" sz="2100" dirty="0">
              <a:solidFill>
                <a:srgbClr val="000066"/>
              </a:solidFill>
              <a:latin typeface="Arial Bold" charset="0"/>
              <a:sym typeface="Arial Bold" charset="0"/>
            </a:endParaRPr>
          </a:p>
        </p:txBody>
      </p:sp>
      <p:sp>
        <p:nvSpPr>
          <p:cNvPr id="9" name="Right Arrow 8"/>
          <p:cNvSpPr/>
          <p:nvPr/>
        </p:nvSpPr>
        <p:spPr bwMode="auto">
          <a:xfrm rot="5400000">
            <a:off x="4343400" y="3343275"/>
            <a:ext cx="457200" cy="368300"/>
          </a:xfrm>
          <a:prstGeom prst="rightArrow">
            <a:avLst/>
          </a:prstGeom>
          <a:solidFill>
            <a:srgbClr val="800000"/>
          </a:solidFill>
          <a:ln w="9525" cap="flat" cmpd="sng" algn="ctr">
            <a:solidFill>
              <a:srgbClr val="000000"/>
            </a:solidFill>
            <a:prstDash val="solid"/>
            <a:round/>
            <a:headEnd type="none" w="med" len="med"/>
            <a:tailEnd type="none" w="med" len="med"/>
          </a:ln>
          <a:effectLst/>
        </p:spPr>
        <p:txBody>
          <a:bodyPr lIns="80147" tIns="40074" rIns="80147" bIns="40074"/>
          <a:lstStyle/>
          <a:p>
            <a:pPr defTabSz="801472">
              <a:defRPr/>
            </a:pPr>
            <a:endParaRPr lang="en-US" sz="3400">
              <a:solidFill>
                <a:schemeClr val="accent6">
                  <a:lumMod val="60000"/>
                  <a:lumOff val="40000"/>
                </a:schemeClr>
              </a:solidFill>
              <a:latin typeface="Arial Bold" charset="0"/>
              <a:ea typeface="ＭＳ Ｐゴシック" charset="-128"/>
              <a:cs typeface="+mn-cs"/>
              <a:sym typeface="Arial Bold" charset="0"/>
            </a:endParaRPr>
          </a:p>
        </p:txBody>
      </p:sp>
      <p:sp>
        <p:nvSpPr>
          <p:cNvPr id="10" name="Rounded Rectangle 9"/>
          <p:cNvSpPr/>
          <p:nvPr/>
        </p:nvSpPr>
        <p:spPr bwMode="auto">
          <a:xfrm>
            <a:off x="877528" y="3886174"/>
            <a:ext cx="7712301" cy="1371523"/>
          </a:xfrm>
          <a:prstGeom prst="roundRect">
            <a:avLst/>
          </a:prstGeom>
          <a:ln>
            <a:headEnd type="none" w="med" len="med"/>
            <a:tailEnd type="none" w="med" len="med"/>
          </a:ln>
        </p:spPr>
        <p:style>
          <a:lnRef idx="1">
            <a:schemeClr val="accent2"/>
          </a:lnRef>
          <a:fillRef idx="2">
            <a:schemeClr val="accent2"/>
          </a:fillRef>
          <a:effectRef idx="1">
            <a:schemeClr val="accent2"/>
          </a:effectRef>
          <a:fontRef idx="minor">
            <a:schemeClr val="dk1"/>
          </a:fontRef>
        </p:style>
        <p:txBody>
          <a:bodyPr lIns="80147" tIns="40074" rIns="80147" bIns="40074"/>
          <a:lstStyle/>
          <a:p>
            <a:pPr algn="ctr" defTabSz="801472">
              <a:defRPr/>
            </a:pPr>
            <a:r>
              <a:rPr lang="ru-RU" sz="2100" dirty="0">
                <a:solidFill>
                  <a:srgbClr val="000066"/>
                </a:solidFill>
                <a:latin typeface="Arial Bold" charset="0"/>
                <a:sym typeface="Arial Bold" charset="0"/>
              </a:rPr>
              <a:t>Ограничение объема вводимой жидкости </a:t>
            </a:r>
          </a:p>
          <a:p>
            <a:pPr algn="ctr" defTabSz="801472">
              <a:defRPr/>
            </a:pPr>
            <a:r>
              <a:rPr lang="ru-RU" sz="2100" dirty="0">
                <a:solidFill>
                  <a:srgbClr val="000066"/>
                </a:solidFill>
                <a:latin typeface="Arial Bold" charset="0"/>
                <a:sym typeface="Arial Bold" charset="0"/>
              </a:rPr>
              <a:t>(в соответствии с перспирацией), отрицательный водный баланс </a:t>
            </a:r>
            <a:endParaRPr lang="en-US" sz="2100" dirty="0">
              <a:solidFill>
                <a:srgbClr val="000066"/>
              </a:solidFill>
              <a:latin typeface="Arial Bold" charset="0"/>
              <a:sym typeface="Arial Bold" charset="0"/>
            </a:endParaRPr>
          </a:p>
        </p:txBody>
      </p:sp>
      <p:sp>
        <p:nvSpPr>
          <p:cNvPr id="23" name="Rectangle 11"/>
          <p:cNvSpPr>
            <a:spLocks/>
          </p:cNvSpPr>
          <p:nvPr/>
        </p:nvSpPr>
        <p:spPr bwMode="auto">
          <a:xfrm>
            <a:off x="6350" y="5584825"/>
            <a:ext cx="8821738" cy="782638"/>
          </a:xfrm>
          <a:prstGeom prst="roundRect">
            <a:avLst>
              <a:gd name="adj" fmla="val 16667"/>
            </a:avLst>
          </a:prstGeom>
          <a:solidFill>
            <a:srgbClr val="000066"/>
          </a:solidFill>
          <a:ln>
            <a:noFill/>
          </a:ln>
          <a:extLst>
            <a:ext uri="{91240B29-F687-4f45-9708-019B960494DF}">
              <a14:hiddenLine xmlns:a14="http://schemas.microsoft.com/office/drawing/2010/main" xmlns="" w="9525">
                <a:solidFill>
                  <a:srgbClr val="000000"/>
                </a:solidFill>
                <a:round/>
                <a:headEnd/>
                <a:tailEnd/>
              </a14:hiddenLine>
            </a:ext>
          </a:extLst>
        </p:spPr>
        <p:txBody>
          <a:bodyPr lIns="0" tIns="0" rIns="46898" bIns="0"/>
          <a:lstStyle/>
          <a:p>
            <a:pPr algn="ctr" eaLnBrk="0" hangingPunct="0">
              <a:spcBef>
                <a:spcPts val="2175"/>
              </a:spcBef>
              <a:buSzPct val="100000"/>
            </a:pPr>
            <a:r>
              <a:rPr lang="en-US" sz="1800" b="1">
                <a:solidFill>
                  <a:srgbClr val="FFFFFF"/>
                </a:solidFill>
              </a:rPr>
              <a:t>Чрезмерная инфузионная терапия может усилить гипоксемию у пациентов с ОРДС </a:t>
            </a:r>
          </a:p>
        </p:txBody>
      </p:sp>
    </p:spTree>
    <p:extLst>
      <p:ext uri="{BB962C8B-B14F-4D97-AF65-F5344CB8AC3E}">
        <p14:creationId xmlns:p14="http://schemas.microsoft.com/office/powerpoint/2010/main" val="132727664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1000"/>
                                  </p:stCondLst>
                                  <p:childTnLst>
                                    <p:set>
                                      <p:cBhvr>
                                        <p:cTn id="6" dur="1" fill="hold">
                                          <p:stCondLst>
                                            <p:cond delay="0"/>
                                          </p:stCondLst>
                                        </p:cTn>
                                        <p:tgtEl>
                                          <p:spTgt spid="2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09" name="Title 1"/>
          <p:cNvSpPr>
            <a:spLocks noGrp="1"/>
          </p:cNvSpPr>
          <p:nvPr>
            <p:ph type="title"/>
          </p:nvPr>
        </p:nvSpPr>
        <p:spPr/>
        <p:txBody>
          <a:bodyPr/>
          <a:lstStyle/>
          <a:p>
            <a:endParaRPr lang="en-US">
              <a:latin typeface="Calibri" charset="0"/>
            </a:endParaRPr>
          </a:p>
        </p:txBody>
      </p:sp>
      <p:sp>
        <p:nvSpPr>
          <p:cNvPr id="4" name="Rounded Rectangle 3"/>
          <p:cNvSpPr/>
          <p:nvPr/>
        </p:nvSpPr>
        <p:spPr bwMode="auto">
          <a:xfrm>
            <a:off x="754379" y="1597"/>
            <a:ext cx="7881541" cy="751264"/>
          </a:xfrm>
          <a:prstGeom prst="roundRect">
            <a:avLst/>
          </a:prstGeom>
          <a:ln>
            <a:headEnd type="none" w="med" len="med"/>
            <a:tailEnd type="none" w="med" len="med"/>
          </a:ln>
        </p:spPr>
        <p:style>
          <a:lnRef idx="1">
            <a:schemeClr val="accent2"/>
          </a:lnRef>
          <a:fillRef idx="3">
            <a:schemeClr val="accent2"/>
          </a:fillRef>
          <a:effectRef idx="2">
            <a:schemeClr val="accent2"/>
          </a:effectRef>
          <a:fontRef idx="minor">
            <a:schemeClr val="lt1"/>
          </a:fontRef>
        </p:style>
        <p:txBody>
          <a:bodyPr lIns="80147" tIns="40074" rIns="80147" bIns="40074"/>
          <a:lstStyle/>
          <a:p>
            <a:pPr defTabSz="801472">
              <a:defRPr/>
            </a:pPr>
            <a:r>
              <a:rPr lang="ru-RU" sz="3400" dirty="0">
                <a:solidFill>
                  <a:schemeClr val="bg1"/>
                </a:solidFill>
                <a:latin typeface="Arial Bold" charset="0"/>
                <a:sym typeface="Arial Bold" charset="0"/>
              </a:rPr>
              <a:t>Дилемма </a:t>
            </a:r>
            <a:r>
              <a:rPr lang="ru-RU" sz="3400" dirty="0" err="1">
                <a:solidFill>
                  <a:schemeClr val="bg1"/>
                </a:solidFill>
                <a:latin typeface="Arial Bold" charset="0"/>
                <a:sym typeface="Arial Bold" charset="0"/>
              </a:rPr>
              <a:t>инфузионной</a:t>
            </a:r>
            <a:r>
              <a:rPr lang="ru-RU" sz="3400" dirty="0">
                <a:solidFill>
                  <a:schemeClr val="bg1"/>
                </a:solidFill>
                <a:latin typeface="Arial Bold" charset="0"/>
                <a:sym typeface="Arial Bold" charset="0"/>
              </a:rPr>
              <a:t> терапии (2)</a:t>
            </a:r>
            <a:endParaRPr lang="en-US" sz="3400" dirty="0">
              <a:solidFill>
                <a:schemeClr val="bg1"/>
              </a:solidFill>
              <a:latin typeface="Arial Bold" charset="0"/>
              <a:sym typeface="Arial Bold" charset="0"/>
            </a:endParaRPr>
          </a:p>
        </p:txBody>
      </p:sp>
      <p:sp>
        <p:nvSpPr>
          <p:cNvPr id="11" name="Rounded Rectangle 10"/>
          <p:cNvSpPr/>
          <p:nvPr/>
        </p:nvSpPr>
        <p:spPr bwMode="auto">
          <a:xfrm>
            <a:off x="815953" y="947196"/>
            <a:ext cx="7450519" cy="718417"/>
          </a:xfrm>
          <a:prstGeom prst="roundRect">
            <a:avLst/>
          </a:prstGeom>
          <a:ln>
            <a:headEnd type="none" w="med" len="med"/>
            <a:tailEnd type="none" w="med" len="med"/>
          </a:ln>
        </p:spPr>
        <p:style>
          <a:lnRef idx="1">
            <a:schemeClr val="accent2"/>
          </a:lnRef>
          <a:fillRef idx="2">
            <a:schemeClr val="accent2"/>
          </a:fillRef>
          <a:effectRef idx="1">
            <a:schemeClr val="accent2"/>
          </a:effectRef>
          <a:fontRef idx="minor">
            <a:schemeClr val="dk1"/>
          </a:fontRef>
        </p:style>
        <p:txBody>
          <a:bodyPr lIns="80147" tIns="40074" rIns="80147" bIns="40074"/>
          <a:lstStyle/>
          <a:p>
            <a:pPr algn="ctr" defTabSz="801472">
              <a:defRPr/>
            </a:pPr>
            <a:r>
              <a:rPr lang="ru-RU" sz="2100" dirty="0">
                <a:solidFill>
                  <a:srgbClr val="000066"/>
                </a:solidFill>
                <a:latin typeface="Arial Bold" charset="0"/>
                <a:sym typeface="Arial Bold" charset="0"/>
              </a:rPr>
              <a:t>септический шок – повышенный объем</a:t>
            </a:r>
          </a:p>
          <a:p>
            <a:pPr algn="ctr" defTabSz="801472">
              <a:defRPr/>
            </a:pPr>
            <a:r>
              <a:rPr lang="ru-RU" sz="2100" dirty="0">
                <a:solidFill>
                  <a:srgbClr val="000066"/>
                </a:solidFill>
                <a:latin typeface="Arial Bold" charset="0"/>
              </a:rPr>
              <a:t>вводимой жидкости</a:t>
            </a:r>
            <a:endParaRPr lang="en-US" sz="2100" dirty="0">
              <a:solidFill>
                <a:srgbClr val="000066"/>
              </a:solidFill>
              <a:latin typeface="Arial Bold" charset="0"/>
              <a:sym typeface="Arial Bold" charset="0"/>
            </a:endParaRPr>
          </a:p>
        </p:txBody>
      </p:sp>
      <p:sp>
        <p:nvSpPr>
          <p:cNvPr id="12" name="Right Arrow 11"/>
          <p:cNvSpPr/>
          <p:nvPr/>
        </p:nvSpPr>
        <p:spPr bwMode="auto">
          <a:xfrm rot="5400000">
            <a:off x="4622800" y="696913"/>
            <a:ext cx="392113" cy="369887"/>
          </a:xfrm>
          <a:prstGeom prst="rightArrow">
            <a:avLst/>
          </a:prstGeom>
          <a:solidFill>
            <a:srgbClr val="800000"/>
          </a:solidFill>
          <a:ln w="9525" cap="flat" cmpd="sng" algn="ctr">
            <a:solidFill>
              <a:srgbClr val="000000"/>
            </a:solidFill>
            <a:prstDash val="solid"/>
            <a:round/>
            <a:headEnd type="none" w="med" len="med"/>
            <a:tailEnd type="none" w="med" len="med"/>
          </a:ln>
          <a:effectLst/>
        </p:spPr>
        <p:txBody>
          <a:bodyPr lIns="80147" tIns="40074" rIns="80147" bIns="40074"/>
          <a:lstStyle/>
          <a:p>
            <a:pPr defTabSz="801472">
              <a:defRPr/>
            </a:pPr>
            <a:endParaRPr lang="en-US" sz="3400">
              <a:solidFill>
                <a:schemeClr val="accent6">
                  <a:lumMod val="60000"/>
                  <a:lumOff val="40000"/>
                </a:schemeClr>
              </a:solidFill>
              <a:latin typeface="Arial Bold" charset="0"/>
              <a:ea typeface="ＭＳ Ｐゴシック" charset="-128"/>
              <a:cs typeface="+mn-cs"/>
              <a:sym typeface="Arial Bold" charset="0"/>
            </a:endParaRPr>
          </a:p>
        </p:txBody>
      </p:sp>
      <p:sp>
        <p:nvSpPr>
          <p:cNvPr id="13" name="Rounded Rectangle 12"/>
          <p:cNvSpPr/>
          <p:nvPr/>
        </p:nvSpPr>
        <p:spPr bwMode="auto">
          <a:xfrm>
            <a:off x="0" y="1861544"/>
            <a:ext cx="9144000" cy="1502145"/>
          </a:xfrm>
          <a:prstGeom prst="roundRect">
            <a:avLst/>
          </a:prstGeom>
          <a:ln>
            <a:headEnd type="none" w="med" len="med"/>
            <a:tailEnd type="none" w="med" len="med"/>
          </a:ln>
        </p:spPr>
        <p:style>
          <a:lnRef idx="1">
            <a:schemeClr val="accent2"/>
          </a:lnRef>
          <a:fillRef idx="2">
            <a:schemeClr val="accent2"/>
          </a:fillRef>
          <a:effectRef idx="1">
            <a:schemeClr val="accent2"/>
          </a:effectRef>
          <a:fontRef idx="minor">
            <a:schemeClr val="dk1"/>
          </a:fontRef>
        </p:style>
        <p:txBody>
          <a:bodyPr lIns="80147" tIns="40074" rIns="80147" bIns="40074"/>
          <a:lstStyle/>
          <a:p>
            <a:pPr marL="300552" indent="-300552">
              <a:buFont typeface="Arial"/>
              <a:buChar char="•"/>
              <a:defRPr/>
            </a:pPr>
            <a:r>
              <a:rPr lang="en-US" sz="2100" dirty="0" err="1">
                <a:latin typeface="Arial" charset="0"/>
                <a:ea typeface="MS PGothic" charset="0"/>
                <a:cs typeface="Arial" charset="0"/>
              </a:rPr>
              <a:t>Первоначальный</a:t>
            </a:r>
            <a:r>
              <a:rPr lang="en-US" sz="2100" dirty="0">
                <a:latin typeface="Arial" charset="0"/>
                <a:ea typeface="MS PGothic" charset="0"/>
                <a:cs typeface="Arial" charset="0"/>
              </a:rPr>
              <a:t> </a:t>
            </a:r>
            <a:r>
              <a:rPr lang="en-US" sz="2100" dirty="0" err="1">
                <a:latin typeface="Arial" charset="0"/>
                <a:ea typeface="MS PGothic" charset="0"/>
                <a:cs typeface="Arial" charset="0"/>
              </a:rPr>
              <a:t>объем</a:t>
            </a:r>
            <a:r>
              <a:rPr lang="en-US" sz="2100" dirty="0">
                <a:latin typeface="Arial" charset="0"/>
                <a:ea typeface="MS PGothic" charset="0"/>
                <a:cs typeface="Arial" charset="0"/>
              </a:rPr>
              <a:t> (</a:t>
            </a:r>
            <a:r>
              <a:rPr lang="en-US" sz="2100" dirty="0" err="1">
                <a:latin typeface="Arial" charset="0"/>
                <a:ea typeface="MS PGothic" charset="0"/>
                <a:cs typeface="Arial" charset="0"/>
              </a:rPr>
              <a:t>нагрузочная</a:t>
            </a:r>
            <a:r>
              <a:rPr lang="en-US" sz="2100" dirty="0">
                <a:latin typeface="Arial" charset="0"/>
                <a:ea typeface="MS PGothic" charset="0"/>
                <a:cs typeface="Arial" charset="0"/>
              </a:rPr>
              <a:t> </a:t>
            </a:r>
            <a:r>
              <a:rPr lang="en-US" sz="2100" dirty="0" err="1">
                <a:latin typeface="Arial" charset="0"/>
                <a:ea typeface="MS PGothic" charset="0"/>
                <a:cs typeface="Arial" charset="0"/>
              </a:rPr>
              <a:t>доза</a:t>
            </a:r>
            <a:r>
              <a:rPr lang="en-US" sz="2100" dirty="0">
                <a:latin typeface="Arial" charset="0"/>
                <a:ea typeface="MS PGothic" charset="0"/>
                <a:cs typeface="Arial" charset="0"/>
              </a:rPr>
              <a:t>) </a:t>
            </a:r>
            <a:r>
              <a:rPr lang="ru-RU" sz="2100" dirty="0">
                <a:latin typeface="Arial" charset="0"/>
                <a:ea typeface="MS PGothic" charset="0"/>
                <a:cs typeface="Arial" charset="0"/>
              </a:rPr>
              <a:t> - </a:t>
            </a:r>
            <a:r>
              <a:rPr lang="en-US" sz="2100" dirty="0">
                <a:latin typeface="Arial" charset="0"/>
                <a:ea typeface="MS PGothic" charset="0"/>
                <a:cs typeface="Arial" charset="0"/>
              </a:rPr>
              <a:t> 30 </a:t>
            </a:r>
            <a:r>
              <a:rPr lang="en-US" sz="2100" dirty="0" err="1">
                <a:latin typeface="Arial" charset="0"/>
                <a:ea typeface="MS PGothic" charset="0"/>
                <a:cs typeface="Arial" charset="0"/>
              </a:rPr>
              <a:t>мл</a:t>
            </a:r>
            <a:r>
              <a:rPr lang="en-US" sz="2100" dirty="0">
                <a:latin typeface="Arial" charset="0"/>
                <a:ea typeface="MS PGothic" charset="0"/>
                <a:cs typeface="Arial" charset="0"/>
              </a:rPr>
              <a:t>/</a:t>
            </a:r>
            <a:r>
              <a:rPr lang="en-US" sz="2100" dirty="0" err="1">
                <a:latin typeface="Arial" charset="0"/>
                <a:ea typeface="MS PGothic" charset="0"/>
                <a:cs typeface="Arial" charset="0"/>
              </a:rPr>
              <a:t>кг</a:t>
            </a:r>
            <a:r>
              <a:rPr lang="en-US" sz="2100" dirty="0">
                <a:latin typeface="Arial" charset="0"/>
                <a:ea typeface="MS PGothic" charset="0"/>
                <a:cs typeface="Arial" charset="0"/>
              </a:rPr>
              <a:t> </a:t>
            </a:r>
            <a:r>
              <a:rPr lang="ru-RU" sz="2100" dirty="0">
                <a:latin typeface="Arial" charset="0"/>
                <a:ea typeface="MS PGothic" charset="0"/>
                <a:cs typeface="Arial" charset="0"/>
              </a:rPr>
              <a:t>в течение не</a:t>
            </a:r>
            <a:r>
              <a:rPr lang="en-US" sz="2100" dirty="0">
                <a:latin typeface="Arial" charset="0"/>
                <a:ea typeface="MS PGothic" charset="0"/>
                <a:cs typeface="Arial" charset="0"/>
              </a:rPr>
              <a:t> </a:t>
            </a:r>
            <a:r>
              <a:rPr lang="en-US" sz="2100" dirty="0" err="1">
                <a:latin typeface="Arial" charset="0"/>
                <a:ea typeface="MS PGothic" charset="0"/>
                <a:cs typeface="Arial" charset="0"/>
              </a:rPr>
              <a:t>более</a:t>
            </a:r>
            <a:r>
              <a:rPr lang="en-US" sz="2100" dirty="0">
                <a:latin typeface="Arial" charset="0"/>
                <a:ea typeface="MS PGothic" charset="0"/>
                <a:cs typeface="Arial" charset="0"/>
              </a:rPr>
              <a:t> 30 </a:t>
            </a:r>
            <a:r>
              <a:rPr lang="en-US" sz="2100" dirty="0" err="1">
                <a:latin typeface="Arial" charset="0"/>
                <a:ea typeface="MS PGothic" charset="0"/>
                <a:cs typeface="Arial" charset="0"/>
              </a:rPr>
              <a:t>мин</a:t>
            </a:r>
            <a:r>
              <a:rPr lang="en-US" sz="2100" dirty="0">
                <a:latin typeface="Arial" charset="0"/>
                <a:ea typeface="MS PGothic" charset="0"/>
                <a:cs typeface="Arial" charset="0"/>
              </a:rPr>
              <a:t>;</a:t>
            </a:r>
          </a:p>
          <a:p>
            <a:pPr marL="300552" indent="-300552">
              <a:buFont typeface="Arial"/>
              <a:buChar char="•"/>
              <a:defRPr/>
            </a:pPr>
            <a:r>
              <a:rPr lang="ru-RU" sz="2100" dirty="0">
                <a:latin typeface="Arial" charset="0"/>
                <a:ea typeface="MS PGothic" charset="0"/>
                <a:cs typeface="MS PGothic" charset="0"/>
              </a:rPr>
              <a:t>Далее </a:t>
            </a:r>
            <a:r>
              <a:rPr lang="en-US" sz="2100" dirty="0" err="1">
                <a:latin typeface="Arial" charset="0"/>
                <a:ea typeface="MS PGothic" charset="0"/>
                <a:cs typeface="MS PGothic" charset="0"/>
              </a:rPr>
              <a:t>дополнительные</a:t>
            </a:r>
            <a:r>
              <a:rPr lang="en-US" sz="2100" dirty="0">
                <a:latin typeface="Arial" charset="0"/>
                <a:ea typeface="MS PGothic" charset="0"/>
                <a:cs typeface="MS PGothic" charset="0"/>
              </a:rPr>
              <a:t> </a:t>
            </a:r>
            <a:r>
              <a:rPr lang="en-US" sz="2100" dirty="0" err="1">
                <a:latin typeface="Arial" charset="0"/>
                <a:ea typeface="MS PGothic" charset="0"/>
                <a:cs typeface="MS PGothic" charset="0"/>
              </a:rPr>
              <a:t>объемы</a:t>
            </a:r>
            <a:r>
              <a:rPr lang="en-US" sz="2100" dirty="0">
                <a:latin typeface="Arial" charset="0"/>
                <a:ea typeface="MS PGothic" charset="0"/>
                <a:cs typeface="MS PGothic" charset="0"/>
              </a:rPr>
              <a:t>  (0,5-1 </a:t>
            </a:r>
            <a:r>
              <a:rPr lang="en-US" sz="2100" dirty="0" err="1">
                <a:latin typeface="Arial" charset="0"/>
                <a:ea typeface="MS PGothic" charset="0"/>
                <a:cs typeface="MS PGothic" charset="0"/>
              </a:rPr>
              <a:t>л</a:t>
            </a:r>
            <a:r>
              <a:rPr lang="en-US" sz="2100" dirty="0">
                <a:latin typeface="Arial" charset="0"/>
                <a:ea typeface="MS PGothic" charset="0"/>
                <a:cs typeface="MS PGothic" charset="0"/>
              </a:rPr>
              <a:t>), </a:t>
            </a:r>
            <a:r>
              <a:rPr lang="en-US" sz="2100" dirty="0" err="1">
                <a:latin typeface="Arial" charset="0"/>
                <a:ea typeface="MS PGothic" charset="0"/>
                <a:cs typeface="MS PGothic" charset="0"/>
              </a:rPr>
              <a:t>пока</a:t>
            </a:r>
            <a:r>
              <a:rPr lang="en-US" sz="2100" dirty="0">
                <a:latin typeface="Arial" charset="0"/>
                <a:ea typeface="MS PGothic" charset="0"/>
                <a:cs typeface="MS PGothic" charset="0"/>
              </a:rPr>
              <a:t> </a:t>
            </a:r>
            <a:r>
              <a:rPr lang="en-US" sz="2100" dirty="0" err="1">
                <a:latin typeface="Arial" charset="0"/>
                <a:ea typeface="MS PGothic" charset="0"/>
                <a:cs typeface="MS PGothic" charset="0"/>
              </a:rPr>
              <a:t>наблюдается</a:t>
            </a:r>
            <a:r>
              <a:rPr lang="ru-RU" sz="2100" dirty="0">
                <a:latin typeface="Arial" charset="0"/>
                <a:ea typeface="MS PGothic" charset="0"/>
                <a:cs typeface="MS PGothic" charset="0"/>
              </a:rPr>
              <a:t> </a:t>
            </a:r>
            <a:r>
              <a:rPr lang="en-US" sz="2100" dirty="0" err="1">
                <a:latin typeface="Arial" charset="0"/>
                <a:ea typeface="MS PGothic" charset="0"/>
                <a:cs typeface="MS PGothic" charset="0"/>
              </a:rPr>
              <a:t>гемодинамический</a:t>
            </a:r>
            <a:r>
              <a:rPr lang="en-US" sz="2100" dirty="0">
                <a:latin typeface="Arial" charset="0"/>
                <a:ea typeface="MS PGothic" charset="0"/>
                <a:cs typeface="MS PGothic" charset="0"/>
              </a:rPr>
              <a:t> </a:t>
            </a:r>
            <a:r>
              <a:rPr lang="en-US" sz="2100" dirty="0" err="1">
                <a:latin typeface="Arial" charset="0"/>
                <a:ea typeface="MS PGothic" charset="0"/>
                <a:cs typeface="MS PGothic" charset="0"/>
              </a:rPr>
              <a:t>ответ</a:t>
            </a:r>
            <a:r>
              <a:rPr lang="ru-RU" sz="2100" dirty="0">
                <a:latin typeface="Arial" charset="0"/>
                <a:ea typeface="MS PGothic" charset="0"/>
                <a:cs typeface="MS PGothic" charset="0"/>
              </a:rPr>
              <a:t> (</a:t>
            </a:r>
            <a:r>
              <a:rPr lang="en-US" sz="2100" dirty="0" err="1">
                <a:latin typeface="Arial" charset="0"/>
                <a:cs typeface="Arial" charset="0"/>
              </a:rPr>
              <a:t>не</a:t>
            </a:r>
            <a:r>
              <a:rPr lang="en-US" sz="2100" dirty="0">
                <a:latin typeface="Arial" charset="0"/>
                <a:cs typeface="Arial" charset="0"/>
              </a:rPr>
              <a:t> </a:t>
            </a:r>
            <a:r>
              <a:rPr lang="en-US" sz="2100" dirty="0" err="1">
                <a:latin typeface="Arial" charset="0"/>
                <a:cs typeface="Arial" charset="0"/>
              </a:rPr>
              <a:t>более</a:t>
            </a:r>
            <a:r>
              <a:rPr lang="en-US" sz="2100" dirty="0">
                <a:latin typeface="Arial" charset="0"/>
                <a:cs typeface="Arial" charset="0"/>
              </a:rPr>
              <a:t> 60 </a:t>
            </a:r>
            <a:r>
              <a:rPr lang="en-US" sz="2100" dirty="0" err="1">
                <a:latin typeface="Arial" charset="0"/>
                <a:cs typeface="Arial" charset="0"/>
              </a:rPr>
              <a:t>мл</a:t>
            </a:r>
            <a:r>
              <a:rPr lang="en-US" sz="2100" dirty="0">
                <a:latin typeface="Arial" charset="0"/>
                <a:cs typeface="Arial" charset="0"/>
              </a:rPr>
              <a:t>/</a:t>
            </a:r>
            <a:r>
              <a:rPr lang="en-US" sz="2100" dirty="0" err="1">
                <a:latin typeface="Arial" charset="0"/>
                <a:cs typeface="Arial" charset="0"/>
              </a:rPr>
              <a:t>кг</a:t>
            </a:r>
            <a:r>
              <a:rPr lang="en-US" sz="2100" dirty="0">
                <a:latin typeface="Arial" charset="0"/>
                <a:cs typeface="Arial" charset="0"/>
              </a:rPr>
              <a:t> </a:t>
            </a:r>
            <a:r>
              <a:rPr lang="en-US" sz="2100" dirty="0" err="1">
                <a:latin typeface="Arial" charset="0"/>
                <a:cs typeface="Arial" charset="0"/>
              </a:rPr>
              <a:t>в</a:t>
            </a:r>
            <a:r>
              <a:rPr lang="en-US" sz="2100" dirty="0">
                <a:latin typeface="Arial" charset="0"/>
                <a:cs typeface="Arial" charset="0"/>
              </a:rPr>
              <a:t> </a:t>
            </a:r>
            <a:r>
              <a:rPr lang="en-US" sz="2100" dirty="0" err="1">
                <a:latin typeface="Arial" charset="0"/>
                <a:cs typeface="Arial" charset="0"/>
              </a:rPr>
              <a:t>течение</a:t>
            </a:r>
            <a:r>
              <a:rPr lang="en-US" sz="2100" dirty="0">
                <a:latin typeface="Arial" charset="0"/>
                <a:cs typeface="Arial" charset="0"/>
              </a:rPr>
              <a:t> 2 </a:t>
            </a:r>
            <a:r>
              <a:rPr lang="en-US" sz="2100" dirty="0" err="1">
                <a:latin typeface="Arial" charset="0"/>
                <a:cs typeface="Arial" charset="0"/>
              </a:rPr>
              <a:t>часов</a:t>
            </a:r>
            <a:r>
              <a:rPr lang="en-US" sz="2100" dirty="0">
                <a:latin typeface="Arial" charset="0"/>
                <a:cs typeface="Arial" charset="0"/>
              </a:rPr>
              <a:t> </a:t>
            </a:r>
            <a:r>
              <a:rPr lang="ru-RU" sz="2100" dirty="0">
                <a:latin typeface="Arial" charset="0"/>
                <a:cs typeface="Arial" charset="0"/>
              </a:rPr>
              <a:t>)</a:t>
            </a:r>
            <a:r>
              <a:rPr lang="en-US" sz="2100" dirty="0">
                <a:latin typeface="Arial" charset="0"/>
                <a:ea typeface="MS PGothic" charset="0"/>
                <a:cs typeface="MS PGothic" charset="0"/>
              </a:rPr>
              <a:t> </a:t>
            </a:r>
          </a:p>
          <a:p>
            <a:pPr marL="300552" indent="-300552">
              <a:buFont typeface="Arial"/>
              <a:buChar char="•"/>
              <a:defRPr/>
            </a:pPr>
            <a:endParaRPr lang="en-US" sz="2100" dirty="0">
              <a:latin typeface="Arial" charset="0"/>
              <a:ea typeface="MS PGothic" charset="0"/>
              <a:cs typeface="Arial" charset="0"/>
            </a:endParaRPr>
          </a:p>
        </p:txBody>
      </p:sp>
      <p:sp>
        <p:nvSpPr>
          <p:cNvPr id="14" name="Rounded Rectangle 13"/>
          <p:cNvSpPr/>
          <p:nvPr/>
        </p:nvSpPr>
        <p:spPr bwMode="auto">
          <a:xfrm>
            <a:off x="5220072" y="3645024"/>
            <a:ext cx="2155109" cy="457174"/>
          </a:xfrm>
          <a:prstGeom prst="roundRect">
            <a:avLst/>
          </a:prstGeom>
          <a:ln>
            <a:headEnd type="none" w="med" len="med"/>
            <a:tailEnd type="none" w="med" len="med"/>
          </a:ln>
        </p:spPr>
        <p:style>
          <a:lnRef idx="1">
            <a:schemeClr val="accent2"/>
          </a:lnRef>
          <a:fillRef idx="2">
            <a:schemeClr val="accent2"/>
          </a:fillRef>
          <a:effectRef idx="1">
            <a:schemeClr val="accent2"/>
          </a:effectRef>
          <a:fontRef idx="minor">
            <a:schemeClr val="dk1"/>
          </a:fontRef>
        </p:style>
        <p:txBody>
          <a:bodyPr lIns="80147" tIns="40074" rIns="80147" bIns="40074"/>
          <a:lstStyle/>
          <a:p>
            <a:pPr>
              <a:defRPr/>
            </a:pPr>
            <a:r>
              <a:rPr lang="ru-RU" sz="2100" dirty="0" err="1">
                <a:latin typeface="Arial" charset="0"/>
                <a:ea typeface="MS PGothic" charset="0"/>
                <a:cs typeface="Arial" charset="0"/>
              </a:rPr>
              <a:t>Вазопрессоры</a:t>
            </a:r>
            <a:endParaRPr lang="en-US" sz="2100" dirty="0">
              <a:latin typeface="Arial" charset="0"/>
              <a:ea typeface="MS PGothic" charset="0"/>
              <a:cs typeface="Arial" charset="0"/>
            </a:endParaRPr>
          </a:p>
        </p:txBody>
      </p:sp>
      <p:sp>
        <p:nvSpPr>
          <p:cNvPr id="15" name="Right Arrow 14"/>
          <p:cNvSpPr/>
          <p:nvPr/>
        </p:nvSpPr>
        <p:spPr bwMode="auto">
          <a:xfrm rot="5400000">
            <a:off x="4624387" y="1677988"/>
            <a:ext cx="327025" cy="431800"/>
          </a:xfrm>
          <a:prstGeom prst="rightArrow">
            <a:avLst/>
          </a:prstGeom>
          <a:solidFill>
            <a:srgbClr val="800000"/>
          </a:solidFill>
          <a:ln w="9525" cap="flat" cmpd="sng" algn="ctr">
            <a:solidFill>
              <a:srgbClr val="000000"/>
            </a:solidFill>
            <a:prstDash val="solid"/>
            <a:round/>
            <a:headEnd type="none" w="med" len="med"/>
            <a:tailEnd type="none" w="med" len="med"/>
          </a:ln>
          <a:effectLst/>
        </p:spPr>
        <p:txBody>
          <a:bodyPr lIns="80147" tIns="40074" rIns="80147" bIns="40074"/>
          <a:lstStyle/>
          <a:p>
            <a:pPr defTabSz="801472">
              <a:defRPr/>
            </a:pPr>
            <a:endParaRPr lang="en-US" sz="3400">
              <a:solidFill>
                <a:schemeClr val="accent6">
                  <a:lumMod val="60000"/>
                  <a:lumOff val="40000"/>
                </a:schemeClr>
              </a:solidFill>
              <a:latin typeface="Arial Bold" charset="0"/>
              <a:ea typeface="ＭＳ Ｐゴシック" charset="-128"/>
              <a:cs typeface="+mn-cs"/>
              <a:sym typeface="Arial Bold" charset="0"/>
            </a:endParaRPr>
          </a:p>
        </p:txBody>
      </p:sp>
      <p:sp>
        <p:nvSpPr>
          <p:cNvPr id="16" name="Rounded Rectangle 15"/>
          <p:cNvSpPr/>
          <p:nvPr/>
        </p:nvSpPr>
        <p:spPr bwMode="auto">
          <a:xfrm>
            <a:off x="3491880" y="4437112"/>
            <a:ext cx="5256584" cy="792088"/>
          </a:xfrm>
          <a:prstGeom prst="roundRect">
            <a:avLst/>
          </a:prstGeom>
          <a:ln>
            <a:headEnd type="none" w="med" len="med"/>
            <a:tailEnd type="none" w="med" len="med"/>
          </a:ln>
        </p:spPr>
        <p:style>
          <a:lnRef idx="1">
            <a:schemeClr val="accent2"/>
          </a:lnRef>
          <a:fillRef idx="2">
            <a:schemeClr val="accent2"/>
          </a:fillRef>
          <a:effectRef idx="1">
            <a:schemeClr val="accent2"/>
          </a:effectRef>
          <a:fontRef idx="minor">
            <a:schemeClr val="dk1"/>
          </a:fontRef>
        </p:style>
        <p:txBody>
          <a:bodyPr lIns="0" tIns="0" rIns="0" bIns="0"/>
          <a:lstStyle/>
          <a:p>
            <a:pPr algn="ctr">
              <a:defRPr/>
            </a:pPr>
            <a:r>
              <a:rPr lang="ru-RU" sz="2100" dirty="0" err="1">
                <a:latin typeface="Arial" charset="0"/>
                <a:ea typeface="MS PGothic" charset="0"/>
                <a:cs typeface="Arial" charset="0"/>
              </a:rPr>
              <a:t>Инотропы</a:t>
            </a:r>
            <a:r>
              <a:rPr lang="ru-RU" sz="2100" dirty="0">
                <a:latin typeface="Arial" charset="0"/>
                <a:ea typeface="MS PGothic" charset="0"/>
                <a:cs typeface="Arial" charset="0"/>
              </a:rPr>
              <a:t> </a:t>
            </a:r>
            <a:r>
              <a:rPr lang="ru-RU" sz="1100" dirty="0">
                <a:latin typeface="Arial" charset="0"/>
                <a:ea typeface="MS PGothic" charset="0"/>
                <a:cs typeface="Arial" charset="0"/>
              </a:rPr>
              <a:t>(</a:t>
            </a:r>
            <a:r>
              <a:rPr lang="ru-RU" sz="1100" dirty="0" err="1">
                <a:latin typeface="Arial" charset="0"/>
                <a:ea typeface="MS PGothic" charset="0"/>
                <a:cs typeface="Arial" charset="0"/>
              </a:rPr>
              <a:t>допамин</a:t>
            </a:r>
            <a:r>
              <a:rPr lang="ru-RU" sz="1100" dirty="0">
                <a:latin typeface="Arial" charset="0"/>
                <a:ea typeface="MS PGothic" charset="0"/>
                <a:cs typeface="Arial" charset="0"/>
              </a:rPr>
              <a:t>/ </a:t>
            </a:r>
            <a:r>
              <a:rPr lang="ru-RU" sz="1100" dirty="0" err="1">
                <a:latin typeface="Arial" charset="0"/>
                <a:ea typeface="MS PGothic" charset="0"/>
                <a:cs typeface="Arial" charset="0"/>
              </a:rPr>
              <a:t>добутамин</a:t>
            </a:r>
            <a:r>
              <a:rPr lang="ru-RU" sz="1100" dirty="0">
                <a:latin typeface="Arial" charset="0"/>
                <a:ea typeface="MS PGothic" charset="0"/>
                <a:cs typeface="Arial" charset="0"/>
              </a:rPr>
              <a:t> от </a:t>
            </a:r>
            <a:r>
              <a:rPr lang="ru-RU" sz="1100" dirty="0"/>
              <a:t>2-5 мкг/кг/мин) </a:t>
            </a:r>
          </a:p>
          <a:p>
            <a:pPr algn="ctr">
              <a:defRPr/>
            </a:pPr>
            <a:r>
              <a:rPr lang="ru-RU" sz="2100" dirty="0">
                <a:latin typeface="Arial" charset="0"/>
                <a:ea typeface="MS PGothic" charset="0"/>
                <a:cs typeface="Arial" charset="0"/>
              </a:rPr>
              <a:t>+/- </a:t>
            </a:r>
            <a:r>
              <a:rPr lang="ru-RU" sz="2100" dirty="0" err="1">
                <a:latin typeface="Arial" charset="0"/>
                <a:ea typeface="MS PGothic" charset="0"/>
                <a:cs typeface="Arial" charset="0"/>
              </a:rPr>
              <a:t>вазопрессоры</a:t>
            </a:r>
            <a:r>
              <a:rPr lang="ru-RU" sz="2100" dirty="0">
                <a:latin typeface="Arial" charset="0"/>
                <a:ea typeface="MS PGothic" charset="0"/>
                <a:cs typeface="Arial" charset="0"/>
              </a:rPr>
              <a:t> </a:t>
            </a:r>
            <a:r>
              <a:rPr lang="ru-RU" sz="1100" dirty="0">
                <a:latin typeface="Arial" charset="0"/>
                <a:ea typeface="MS PGothic" charset="0"/>
                <a:cs typeface="Arial" charset="0"/>
              </a:rPr>
              <a:t>(адреналин от 0,1-0,2 мкг/кг/мин) </a:t>
            </a:r>
            <a:endParaRPr lang="en-US" sz="1100" dirty="0">
              <a:latin typeface="Arial" charset="0"/>
              <a:ea typeface="MS PGothic" charset="0"/>
              <a:cs typeface="Arial" charset="0"/>
            </a:endParaRPr>
          </a:p>
        </p:txBody>
      </p:sp>
      <p:sp>
        <p:nvSpPr>
          <p:cNvPr id="17" name="Right Arrow 16"/>
          <p:cNvSpPr/>
          <p:nvPr/>
        </p:nvSpPr>
        <p:spPr bwMode="auto">
          <a:xfrm rot="5400000">
            <a:off x="6064250" y="3305176"/>
            <a:ext cx="327025" cy="431800"/>
          </a:xfrm>
          <a:prstGeom prst="rightArrow">
            <a:avLst/>
          </a:prstGeom>
          <a:solidFill>
            <a:srgbClr val="800000"/>
          </a:solidFill>
          <a:ln w="9525" cap="flat" cmpd="sng" algn="ctr">
            <a:solidFill>
              <a:srgbClr val="000000"/>
            </a:solidFill>
            <a:prstDash val="solid"/>
            <a:round/>
            <a:headEnd type="none" w="med" len="med"/>
            <a:tailEnd type="none" w="med" len="med"/>
          </a:ln>
          <a:effectLst/>
        </p:spPr>
        <p:txBody>
          <a:bodyPr lIns="80147" tIns="40074" rIns="80147" bIns="40074"/>
          <a:lstStyle/>
          <a:p>
            <a:pPr defTabSz="801472">
              <a:defRPr/>
            </a:pPr>
            <a:endParaRPr lang="en-US" sz="3400">
              <a:solidFill>
                <a:schemeClr val="accent6">
                  <a:lumMod val="60000"/>
                  <a:lumOff val="40000"/>
                </a:schemeClr>
              </a:solidFill>
              <a:latin typeface="Arial Bold" charset="0"/>
              <a:ea typeface="ＭＳ Ｐゴシック" charset="-128"/>
              <a:cs typeface="+mn-cs"/>
              <a:sym typeface="Arial Bold" charset="0"/>
            </a:endParaRPr>
          </a:p>
        </p:txBody>
      </p:sp>
      <p:sp>
        <p:nvSpPr>
          <p:cNvPr id="19" name="Rounded Rectangle 18"/>
          <p:cNvSpPr/>
          <p:nvPr/>
        </p:nvSpPr>
        <p:spPr bwMode="auto">
          <a:xfrm>
            <a:off x="7466003" y="5518940"/>
            <a:ext cx="1677997" cy="1339060"/>
          </a:xfrm>
          <a:prstGeom prst="roundRect">
            <a:avLst/>
          </a:prstGeom>
          <a:ln>
            <a:headEnd type="none" w="med" len="med"/>
            <a:tailEnd type="none" w="med" len="med"/>
          </a:ln>
        </p:spPr>
        <p:style>
          <a:lnRef idx="1">
            <a:schemeClr val="accent2"/>
          </a:lnRef>
          <a:fillRef idx="2">
            <a:schemeClr val="accent2"/>
          </a:fillRef>
          <a:effectRef idx="1">
            <a:schemeClr val="accent2"/>
          </a:effectRef>
          <a:fontRef idx="minor">
            <a:schemeClr val="dk1"/>
          </a:fontRef>
        </p:style>
        <p:txBody>
          <a:bodyPr lIns="80147" tIns="40074" rIns="80147" bIns="40074"/>
          <a:lstStyle/>
          <a:p>
            <a:pPr algn="ctr">
              <a:defRPr/>
            </a:pPr>
            <a:r>
              <a:rPr lang="ru-RU" sz="2100" dirty="0">
                <a:latin typeface="Arial" charset="0"/>
                <a:ea typeface="MS PGothic" charset="0"/>
                <a:cs typeface="Arial" charset="0"/>
              </a:rPr>
              <a:t>Эр. масса,</a:t>
            </a:r>
          </a:p>
          <a:p>
            <a:pPr algn="ctr">
              <a:defRPr/>
            </a:pPr>
            <a:r>
              <a:rPr lang="ru-RU" sz="2100" dirty="0">
                <a:latin typeface="Arial" charset="0"/>
                <a:ea typeface="MS PGothic" charset="0"/>
                <a:cs typeface="Arial" charset="0"/>
              </a:rPr>
              <a:t> если</a:t>
            </a:r>
          </a:p>
          <a:p>
            <a:pPr algn="ctr">
              <a:defRPr/>
            </a:pPr>
            <a:r>
              <a:rPr lang="ru-RU" sz="2100" dirty="0">
                <a:latin typeface="Arial" charset="0"/>
                <a:ea typeface="MS PGothic" charset="0"/>
                <a:cs typeface="Arial" charset="0"/>
              </a:rPr>
              <a:t> </a:t>
            </a:r>
            <a:r>
              <a:rPr lang="en-US" sz="2100" dirty="0" err="1">
                <a:latin typeface="Arial" charset="0"/>
                <a:ea typeface="MS PGothic" charset="0"/>
                <a:cs typeface="Arial" charset="0"/>
              </a:rPr>
              <a:t>Hb</a:t>
            </a:r>
            <a:r>
              <a:rPr lang="en-US" sz="2100" dirty="0">
                <a:latin typeface="Arial" charset="0"/>
                <a:ea typeface="MS PGothic" charset="0"/>
                <a:cs typeface="Arial" charset="0"/>
              </a:rPr>
              <a:t>&lt;100 </a:t>
            </a:r>
            <a:r>
              <a:rPr lang="ru-RU" sz="2100" dirty="0">
                <a:latin typeface="Arial" charset="0"/>
                <a:ea typeface="MS PGothic" charset="0"/>
                <a:cs typeface="Arial" charset="0"/>
              </a:rPr>
              <a:t>г/л </a:t>
            </a:r>
            <a:endParaRPr lang="en-US" sz="2100" dirty="0">
              <a:latin typeface="Arial" charset="0"/>
              <a:ea typeface="MS PGothic" charset="0"/>
              <a:cs typeface="Arial" charset="0"/>
            </a:endParaRPr>
          </a:p>
        </p:txBody>
      </p:sp>
      <p:sp>
        <p:nvSpPr>
          <p:cNvPr id="21" name="Right Arrow 20"/>
          <p:cNvSpPr/>
          <p:nvPr/>
        </p:nvSpPr>
        <p:spPr bwMode="auto">
          <a:xfrm rot="5400000">
            <a:off x="6074569" y="4087019"/>
            <a:ext cx="390525" cy="369887"/>
          </a:xfrm>
          <a:prstGeom prst="rightArrow">
            <a:avLst/>
          </a:prstGeom>
          <a:solidFill>
            <a:srgbClr val="800000"/>
          </a:solidFill>
          <a:ln w="9525" cap="flat" cmpd="sng" algn="ctr">
            <a:solidFill>
              <a:srgbClr val="000000"/>
            </a:solidFill>
            <a:prstDash val="solid"/>
            <a:round/>
            <a:headEnd type="none" w="med" len="med"/>
            <a:tailEnd type="none" w="med" len="med"/>
          </a:ln>
          <a:effectLst/>
        </p:spPr>
        <p:txBody>
          <a:bodyPr lIns="80147" tIns="40074" rIns="80147" bIns="40074"/>
          <a:lstStyle/>
          <a:p>
            <a:pPr defTabSz="801472">
              <a:defRPr/>
            </a:pPr>
            <a:endParaRPr lang="en-US" sz="3400">
              <a:solidFill>
                <a:schemeClr val="accent6">
                  <a:lumMod val="60000"/>
                  <a:lumOff val="40000"/>
                </a:schemeClr>
              </a:solidFill>
              <a:latin typeface="Arial Bold" charset="0"/>
              <a:ea typeface="ＭＳ Ｐゴシック" charset="-128"/>
              <a:cs typeface="+mn-cs"/>
              <a:sym typeface="Arial Bold" charset="0"/>
            </a:endParaRPr>
          </a:p>
        </p:txBody>
      </p:sp>
      <p:sp>
        <p:nvSpPr>
          <p:cNvPr id="22" name="Rounded Rectangle 21"/>
          <p:cNvSpPr/>
          <p:nvPr/>
        </p:nvSpPr>
        <p:spPr bwMode="auto">
          <a:xfrm>
            <a:off x="0" y="5453630"/>
            <a:ext cx="7281280" cy="1399017"/>
          </a:xfrm>
          <a:prstGeom prst="roundRect">
            <a:avLst/>
          </a:prstGeom>
          <a:ln>
            <a:headEnd type="none" w="med" len="med"/>
            <a:tailEnd type="none" w="med" len="med"/>
          </a:ln>
        </p:spPr>
        <p:style>
          <a:lnRef idx="1">
            <a:schemeClr val="accent2"/>
          </a:lnRef>
          <a:fillRef idx="2">
            <a:schemeClr val="accent2"/>
          </a:fillRef>
          <a:effectRef idx="1">
            <a:schemeClr val="accent2"/>
          </a:effectRef>
          <a:fontRef idx="minor">
            <a:schemeClr val="dk1"/>
          </a:fontRef>
        </p:style>
        <p:txBody>
          <a:bodyPr lIns="80147" tIns="40074" rIns="80147" bIns="40074"/>
          <a:lstStyle/>
          <a:p>
            <a:pPr algn="ctr">
              <a:defRPr/>
            </a:pPr>
            <a:r>
              <a:rPr lang="ru-RU" sz="2100" dirty="0">
                <a:latin typeface="Arial" charset="0"/>
                <a:ea typeface="MS PGothic" charset="0"/>
                <a:cs typeface="Arial" charset="0"/>
              </a:rPr>
              <a:t>ГКС: в дозе </a:t>
            </a:r>
            <a:r>
              <a:rPr lang="en-US" sz="2100" dirty="0">
                <a:latin typeface="Arial" charset="0"/>
                <a:ea typeface="MS PGothic" charset="0"/>
                <a:cs typeface="Arial" charset="0"/>
              </a:rPr>
              <a:t>&lt;</a:t>
            </a:r>
            <a:r>
              <a:rPr lang="ru-RU" sz="2100" dirty="0">
                <a:latin typeface="Arial" charset="0"/>
                <a:ea typeface="MS PGothic" charset="0"/>
                <a:cs typeface="Arial" charset="0"/>
              </a:rPr>
              <a:t> 300 мг в сутки (в среднем 120-180 мг) </a:t>
            </a:r>
            <a:r>
              <a:rPr lang="ru-RU" sz="2100" b="1" dirty="0">
                <a:solidFill>
                  <a:srgbClr val="FF0000"/>
                </a:solidFill>
                <a:latin typeface="Arial" charset="0"/>
                <a:ea typeface="MS PGothic" charset="0"/>
                <a:cs typeface="Arial" charset="0"/>
              </a:rPr>
              <a:t>ТОЛЬКО</a:t>
            </a:r>
            <a:r>
              <a:rPr lang="ru-RU" sz="2100" dirty="0">
                <a:latin typeface="Arial" charset="0"/>
                <a:ea typeface="MS PGothic" charset="0"/>
                <a:cs typeface="Arial" charset="0"/>
              </a:rPr>
              <a:t> при шоке</a:t>
            </a:r>
            <a:r>
              <a:rPr lang="ru-RU" sz="2100" b="1" dirty="0">
                <a:solidFill>
                  <a:srgbClr val="FF0000"/>
                </a:solidFill>
                <a:latin typeface="Arial" charset="0"/>
                <a:ea typeface="MS PGothic" charset="0"/>
                <a:cs typeface="Arial" charset="0"/>
              </a:rPr>
              <a:t>, ТОЛЬКО </a:t>
            </a:r>
            <a:r>
              <a:rPr lang="ru-RU" sz="2100" dirty="0">
                <a:latin typeface="Arial" charset="0"/>
                <a:ea typeface="MS PGothic" charset="0"/>
                <a:cs typeface="Arial" charset="0"/>
              </a:rPr>
              <a:t>при неэффективности предшествующей </a:t>
            </a:r>
            <a:r>
              <a:rPr lang="ru-RU" sz="2100" dirty="0" err="1">
                <a:latin typeface="Arial" charset="0"/>
                <a:ea typeface="MS PGothic" charset="0"/>
                <a:cs typeface="Arial" charset="0"/>
              </a:rPr>
              <a:t>инфузионной</a:t>
            </a:r>
            <a:r>
              <a:rPr lang="ru-RU" sz="2100" dirty="0">
                <a:latin typeface="Arial" charset="0"/>
                <a:ea typeface="MS PGothic" charset="0"/>
                <a:cs typeface="Arial" charset="0"/>
              </a:rPr>
              <a:t> терапии, </a:t>
            </a:r>
            <a:r>
              <a:rPr lang="ru-RU" sz="2100" dirty="0" err="1">
                <a:latin typeface="Arial" charset="0"/>
                <a:ea typeface="MS PGothic" charset="0"/>
                <a:cs typeface="Arial" charset="0"/>
              </a:rPr>
              <a:t>возопрессоров</a:t>
            </a:r>
            <a:r>
              <a:rPr lang="ru-RU" sz="2100" dirty="0">
                <a:latin typeface="Arial" charset="0"/>
                <a:ea typeface="MS PGothic" charset="0"/>
                <a:cs typeface="Arial" charset="0"/>
              </a:rPr>
              <a:t>, </a:t>
            </a:r>
            <a:r>
              <a:rPr lang="ru-RU" sz="2100" dirty="0" err="1">
                <a:latin typeface="Arial" charset="0"/>
                <a:ea typeface="MS PGothic" charset="0"/>
                <a:cs typeface="Arial" charset="0"/>
              </a:rPr>
              <a:t>инотропов</a:t>
            </a:r>
            <a:r>
              <a:rPr lang="ru-RU" sz="2100" dirty="0">
                <a:latin typeface="Arial" charset="0"/>
                <a:ea typeface="MS PGothic" charset="0"/>
                <a:cs typeface="Arial" charset="0"/>
              </a:rPr>
              <a:t> </a:t>
            </a:r>
          </a:p>
        </p:txBody>
      </p:sp>
      <p:sp>
        <p:nvSpPr>
          <p:cNvPr id="24" name="Right Arrow 23"/>
          <p:cNvSpPr/>
          <p:nvPr/>
        </p:nvSpPr>
        <p:spPr bwMode="auto">
          <a:xfrm rot="922621">
            <a:off x="7613650" y="5299075"/>
            <a:ext cx="1104900" cy="284163"/>
          </a:xfrm>
          <a:prstGeom prst="rightArrow">
            <a:avLst/>
          </a:prstGeom>
          <a:solidFill>
            <a:srgbClr val="800000"/>
          </a:solidFill>
          <a:ln w="9525" cap="flat" cmpd="sng" algn="ctr">
            <a:solidFill>
              <a:srgbClr val="000000"/>
            </a:solidFill>
            <a:prstDash val="solid"/>
            <a:round/>
            <a:headEnd type="none" w="med" len="med"/>
            <a:tailEnd type="none" w="med" len="med"/>
          </a:ln>
          <a:effectLst/>
        </p:spPr>
        <p:txBody>
          <a:bodyPr lIns="80147" tIns="40074" rIns="80147" bIns="40074"/>
          <a:lstStyle/>
          <a:p>
            <a:pPr defTabSz="801472">
              <a:defRPr/>
            </a:pPr>
            <a:endParaRPr lang="en-US" sz="3400">
              <a:solidFill>
                <a:schemeClr val="accent6">
                  <a:lumMod val="60000"/>
                  <a:lumOff val="40000"/>
                </a:schemeClr>
              </a:solidFill>
              <a:latin typeface="Arial Bold" charset="0"/>
              <a:ea typeface="ＭＳ Ｐゴシック" charset="-128"/>
              <a:cs typeface="+mn-cs"/>
              <a:sym typeface="Arial Bold" charset="0"/>
            </a:endParaRPr>
          </a:p>
        </p:txBody>
      </p:sp>
      <p:sp>
        <p:nvSpPr>
          <p:cNvPr id="3" name="Rounded Rectangle 2"/>
          <p:cNvSpPr/>
          <p:nvPr/>
        </p:nvSpPr>
        <p:spPr bwMode="auto">
          <a:xfrm>
            <a:off x="0" y="3494088"/>
            <a:ext cx="3340100" cy="1958975"/>
          </a:xfrm>
          <a:prstGeom prst="roundRect">
            <a:avLst/>
          </a:prstGeom>
          <a:solidFill>
            <a:srgbClr val="FBDF53"/>
          </a:solidFill>
          <a:ln w="9525" cap="flat" cmpd="sng" algn="ctr">
            <a:solidFill>
              <a:srgbClr val="000000"/>
            </a:solidFill>
            <a:prstDash val="solid"/>
            <a:round/>
            <a:headEnd type="none" w="med" len="med"/>
            <a:tailEnd type="none" w="med" len="med"/>
          </a:ln>
          <a:effectLst>
            <a:outerShdw blurRad="50800" dist="38100" dir="16200000" rotWithShape="0">
              <a:prstClr val="black">
                <a:alpha val="40000"/>
              </a:prstClr>
            </a:outerShdw>
          </a:effectLst>
        </p:spPr>
        <p:txBody>
          <a:bodyPr lIns="80147" tIns="40074" rIns="80147" bIns="40074"/>
          <a:lstStyle/>
          <a:p>
            <a:pPr defTabSz="801472">
              <a:defRPr/>
            </a:pPr>
            <a:r>
              <a:rPr lang="ru-RU" sz="2100" b="1" dirty="0">
                <a:solidFill>
                  <a:srgbClr val="FF0000"/>
                </a:solidFill>
                <a:latin typeface="Arial Bold" charset="0"/>
                <a:ea typeface="ＭＳ Ｐゴシック" charset="-128"/>
                <a:cs typeface="+mn-cs"/>
                <a:sym typeface="Arial Bold" charset="0"/>
              </a:rPr>
              <a:t>Цель</a:t>
            </a:r>
            <a:r>
              <a:rPr lang="en-US" sz="2100" b="1" dirty="0">
                <a:solidFill>
                  <a:srgbClr val="FF0000"/>
                </a:solidFill>
                <a:latin typeface="Arial Bold" charset="0"/>
                <a:ea typeface="ＭＳ Ｐゴシック" charset="-128"/>
                <a:cs typeface="+mn-cs"/>
                <a:sym typeface="Arial Bold" charset="0"/>
              </a:rPr>
              <a:t> </a:t>
            </a:r>
            <a:r>
              <a:rPr lang="ru-RU" sz="2100" b="1" dirty="0">
                <a:solidFill>
                  <a:srgbClr val="FF0000"/>
                </a:solidFill>
                <a:latin typeface="Arial Bold" charset="0"/>
                <a:ea typeface="ＭＳ Ｐゴシック" charset="-128"/>
                <a:cs typeface="+mn-cs"/>
                <a:sym typeface="Arial Bold" charset="0"/>
              </a:rPr>
              <a:t>в первые 6 часов:</a:t>
            </a:r>
          </a:p>
          <a:p>
            <a:pPr>
              <a:defRPr/>
            </a:pPr>
            <a:r>
              <a:rPr lang="ru-RU" sz="2100" b="1" dirty="0">
                <a:latin typeface="Arial" pitchFamily="34" charset="0"/>
                <a:ea typeface="ＭＳ Ｐゴシック" charset="-128"/>
                <a:cs typeface="+mn-cs"/>
              </a:rPr>
              <a:t>АД </a:t>
            </a:r>
            <a:r>
              <a:rPr lang="en-US" sz="2100" dirty="0">
                <a:latin typeface="Arial" pitchFamily="34" charset="0"/>
                <a:ea typeface="ＭＳ Ｐゴシック" charset="-128"/>
                <a:cs typeface="Arial" charset="0"/>
              </a:rPr>
              <a:t>≥</a:t>
            </a:r>
            <a:r>
              <a:rPr lang="en-US" sz="2100" b="1" dirty="0">
                <a:latin typeface="Arial" pitchFamily="34" charset="0"/>
                <a:ea typeface="ＭＳ Ｐゴシック" charset="-128"/>
                <a:cs typeface="+mn-cs"/>
              </a:rPr>
              <a:t>90/60 </a:t>
            </a:r>
            <a:r>
              <a:rPr lang="ru-RU" sz="2100" b="1" dirty="0" err="1">
                <a:latin typeface="Arial" pitchFamily="34" charset="0"/>
                <a:ea typeface="ＭＳ Ｐゴシック" charset="-128"/>
                <a:cs typeface="+mn-cs"/>
              </a:rPr>
              <a:t>мм.рт.ст</a:t>
            </a:r>
            <a:r>
              <a:rPr lang="ru-RU" sz="2100" b="1" dirty="0">
                <a:latin typeface="Arial" pitchFamily="34" charset="0"/>
                <a:ea typeface="ＭＳ Ｐゴシック" charset="-128"/>
                <a:cs typeface="+mn-cs"/>
              </a:rPr>
              <a:t>,</a:t>
            </a:r>
          </a:p>
          <a:p>
            <a:pPr marL="0" lvl="1">
              <a:defRPr/>
            </a:pPr>
            <a:r>
              <a:rPr lang="ru-RU" sz="2100" b="1" dirty="0">
                <a:latin typeface="Arial" pitchFamily="34" charset="0"/>
                <a:ea typeface="ＭＳ Ｐゴシック" charset="-128"/>
                <a:cs typeface="+mn-cs"/>
              </a:rPr>
              <a:t>Диурез</a:t>
            </a:r>
            <a:r>
              <a:rPr lang="en-US" sz="2100" b="1" dirty="0">
                <a:latin typeface="Arial" pitchFamily="34" charset="0"/>
                <a:ea typeface="ＭＳ Ｐゴシック" charset="-128"/>
                <a:cs typeface="+mn-cs"/>
              </a:rPr>
              <a:t>≥ 0,5 </a:t>
            </a:r>
            <a:r>
              <a:rPr lang="en-US" sz="2100" b="1" dirty="0" err="1">
                <a:latin typeface="Arial" pitchFamily="34" charset="0"/>
                <a:ea typeface="ＭＳ Ｐゴシック" charset="-128"/>
                <a:cs typeface="+mn-cs"/>
              </a:rPr>
              <a:t>мл</a:t>
            </a:r>
            <a:r>
              <a:rPr lang="en-US" sz="2100" b="1" dirty="0">
                <a:latin typeface="Arial" pitchFamily="34" charset="0"/>
                <a:ea typeface="ＭＳ Ｐゴシック" charset="-128"/>
                <a:cs typeface="+mn-cs"/>
              </a:rPr>
              <a:t>/</a:t>
            </a:r>
            <a:r>
              <a:rPr lang="en-US" sz="2100" b="1" dirty="0" err="1">
                <a:latin typeface="Arial" pitchFamily="34" charset="0"/>
                <a:ea typeface="ＭＳ Ｐゴシック" charset="-128"/>
                <a:cs typeface="+mn-cs"/>
              </a:rPr>
              <a:t>кг</a:t>
            </a:r>
            <a:r>
              <a:rPr lang="en-US" sz="2100" b="1" dirty="0">
                <a:latin typeface="Arial" pitchFamily="34" charset="0"/>
                <a:ea typeface="ＭＳ Ｐゴシック" charset="-128"/>
                <a:cs typeface="+mn-cs"/>
              </a:rPr>
              <a:t>/</a:t>
            </a:r>
            <a:r>
              <a:rPr lang="en-US" sz="2100" b="1" dirty="0" err="1">
                <a:latin typeface="Arial" pitchFamily="34" charset="0"/>
                <a:ea typeface="ＭＳ Ｐゴシック" charset="-128"/>
                <a:cs typeface="+mn-cs"/>
              </a:rPr>
              <a:t>час</a:t>
            </a:r>
            <a:r>
              <a:rPr lang="ru-RU" sz="2100" b="1" dirty="0">
                <a:latin typeface="Arial" pitchFamily="34" charset="0"/>
                <a:ea typeface="ＭＳ Ｐゴシック" charset="-128"/>
                <a:cs typeface="+mn-cs"/>
              </a:rPr>
              <a:t>,</a:t>
            </a:r>
          </a:p>
          <a:p>
            <a:pPr marL="0" lvl="1">
              <a:defRPr/>
            </a:pPr>
            <a:r>
              <a:rPr lang="ru-RU" sz="2100" b="1" dirty="0">
                <a:latin typeface="Arial" pitchFamily="34" charset="0"/>
                <a:ea typeface="ＭＳ Ｐゴシック" charset="-128"/>
                <a:cs typeface="+mn-cs"/>
              </a:rPr>
              <a:t>ЦВД -  </a:t>
            </a:r>
            <a:r>
              <a:rPr lang="en-US" sz="2100" b="1" dirty="0">
                <a:latin typeface="Arial" pitchFamily="34" charset="0"/>
                <a:ea typeface="ＭＳ Ｐゴシック" charset="-128"/>
                <a:cs typeface="+mn-cs"/>
              </a:rPr>
              <a:t>8-12  </a:t>
            </a:r>
            <a:r>
              <a:rPr lang="ru-RU" sz="2100" b="1"/>
              <a:t>см вод</a:t>
            </a:r>
            <a:r>
              <a:rPr lang="en-US" sz="2100" b="1">
                <a:latin typeface="Arial" pitchFamily="34" charset="0"/>
                <a:ea typeface="ＭＳ Ｐゴシック" charset="-128"/>
                <a:cs typeface="+mn-cs"/>
              </a:rPr>
              <a:t>.</a:t>
            </a:r>
            <a:r>
              <a:rPr lang="en-US" sz="2100" b="1" dirty="0" err="1">
                <a:latin typeface="Arial" pitchFamily="34" charset="0"/>
                <a:ea typeface="ＭＳ Ｐゴシック" charset="-128"/>
                <a:cs typeface="+mn-cs"/>
              </a:rPr>
              <a:t>ст</a:t>
            </a:r>
            <a:r>
              <a:rPr lang="ru-RU" sz="2100" b="1" dirty="0">
                <a:latin typeface="Arial" pitchFamily="34" charset="0"/>
                <a:ea typeface="ＭＳ Ｐゴシック" charset="-128"/>
                <a:cs typeface="+mn-cs"/>
              </a:rPr>
              <a:t>.</a:t>
            </a:r>
          </a:p>
          <a:p>
            <a:pPr marL="0" lvl="1">
              <a:defRPr/>
            </a:pPr>
            <a:endParaRPr lang="en-US" sz="2100" b="1" dirty="0">
              <a:latin typeface="Arial" pitchFamily="34" charset="0"/>
              <a:ea typeface="ＭＳ Ｐゴシック" charset="-128"/>
              <a:cs typeface="+mn-cs"/>
            </a:endParaRPr>
          </a:p>
          <a:p>
            <a:pPr defTabSz="801472">
              <a:defRPr/>
            </a:pPr>
            <a:endParaRPr lang="en-US" sz="2100" b="1" dirty="0">
              <a:latin typeface="Arial" pitchFamily="34" charset="0"/>
              <a:ea typeface="ＭＳ Ｐゴシック" charset="-128"/>
              <a:cs typeface="+mn-cs"/>
            </a:endParaRPr>
          </a:p>
        </p:txBody>
      </p:sp>
      <p:sp>
        <p:nvSpPr>
          <p:cNvPr id="20" name="Right Arrow 19"/>
          <p:cNvSpPr/>
          <p:nvPr/>
        </p:nvSpPr>
        <p:spPr bwMode="auto">
          <a:xfrm rot="9542336">
            <a:off x="3001963" y="5273675"/>
            <a:ext cx="1104900" cy="284163"/>
          </a:xfrm>
          <a:prstGeom prst="rightArrow">
            <a:avLst/>
          </a:prstGeom>
          <a:solidFill>
            <a:srgbClr val="800000"/>
          </a:solidFill>
          <a:ln w="9525" cap="flat" cmpd="sng" algn="ctr">
            <a:solidFill>
              <a:srgbClr val="000000"/>
            </a:solidFill>
            <a:prstDash val="solid"/>
            <a:round/>
            <a:headEnd type="none" w="med" len="med"/>
            <a:tailEnd type="none" w="med" len="med"/>
          </a:ln>
          <a:effectLst/>
        </p:spPr>
        <p:txBody>
          <a:bodyPr lIns="80147" tIns="40074" rIns="80147" bIns="40074"/>
          <a:lstStyle/>
          <a:p>
            <a:pPr defTabSz="801472">
              <a:defRPr/>
            </a:pPr>
            <a:endParaRPr lang="en-US" sz="3400">
              <a:solidFill>
                <a:schemeClr val="accent6">
                  <a:lumMod val="60000"/>
                  <a:lumOff val="40000"/>
                </a:schemeClr>
              </a:solidFill>
              <a:latin typeface="Arial Bold" charset="0"/>
              <a:ea typeface="ＭＳ Ｐゴシック" charset="-128"/>
              <a:cs typeface="+mn-cs"/>
              <a:sym typeface="Arial Bold" charset="0"/>
            </a:endParaRPr>
          </a:p>
        </p:txBody>
      </p:sp>
    </p:spTree>
    <p:extLst>
      <p:ext uri="{BB962C8B-B14F-4D97-AF65-F5344CB8AC3E}">
        <p14:creationId xmlns:p14="http://schemas.microsoft.com/office/powerpoint/2010/main" val="347402601"/>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3" name="Rectangle 2"/>
          <p:cNvSpPr>
            <a:spLocks noGrp="1" noChangeArrowheads="1"/>
          </p:cNvSpPr>
          <p:nvPr>
            <p:ph type="title"/>
          </p:nvPr>
        </p:nvSpPr>
        <p:spPr>
          <a:xfrm>
            <a:off x="412750" y="0"/>
            <a:ext cx="8318500" cy="908050"/>
          </a:xfrm>
        </p:spPr>
        <p:txBody>
          <a:bodyPr/>
          <a:lstStyle/>
          <a:p>
            <a:r>
              <a:rPr lang="ru-RU" sz="3600">
                <a:ea typeface="ＭＳ Ｐゴシック" charset="-128"/>
              </a:rPr>
              <a:t>Распространение сезонного гриппа,</a:t>
            </a:r>
            <a:endParaRPr lang="en-US" sz="3600">
              <a:ea typeface="ＭＳ Ｐゴシック" charset="-128"/>
            </a:endParaRPr>
          </a:p>
        </p:txBody>
      </p:sp>
      <p:sp>
        <p:nvSpPr>
          <p:cNvPr id="115714" name="Rectangle 3"/>
          <p:cNvSpPr>
            <a:spLocks noGrp="1" noChangeArrowheads="1"/>
          </p:cNvSpPr>
          <p:nvPr>
            <p:ph type="body" sz="half" idx="2"/>
          </p:nvPr>
        </p:nvSpPr>
        <p:spPr>
          <a:xfrm>
            <a:off x="4956175" y="1773238"/>
            <a:ext cx="3903663" cy="3922712"/>
          </a:xfrm>
        </p:spPr>
        <p:txBody>
          <a:bodyPr/>
          <a:lstStyle/>
          <a:p>
            <a:r>
              <a:rPr lang="ru-RU" sz="2000">
                <a:ea typeface="ＭＳ Ｐゴシック" charset="-128"/>
              </a:rPr>
              <a:t>Аэрозоль из органов дыхания</a:t>
            </a:r>
            <a:r>
              <a:rPr lang="en-US" sz="2000">
                <a:ea typeface="ＭＳ Ｐゴシック" charset="-128"/>
              </a:rPr>
              <a:t> </a:t>
            </a:r>
            <a:r>
              <a:rPr lang="en-US">
                <a:ea typeface="ＭＳ Ｐゴシック" charset="-128"/>
              </a:rPr>
              <a:t> </a:t>
            </a:r>
          </a:p>
          <a:p>
            <a:pPr lvl="1"/>
            <a:r>
              <a:rPr lang="ru-RU" sz="2000">
                <a:ea typeface="ＭＳ Ｐゴシック" charset="-128"/>
              </a:rPr>
              <a:t>Кашель</a:t>
            </a:r>
            <a:r>
              <a:rPr lang="en-US" sz="2000">
                <a:ea typeface="ＭＳ Ｐゴシック" charset="-128"/>
              </a:rPr>
              <a:t>, </a:t>
            </a:r>
            <a:r>
              <a:rPr lang="ru-RU" sz="2000">
                <a:ea typeface="ＭＳ Ｐゴシック" charset="-128"/>
              </a:rPr>
              <a:t>чихание,</a:t>
            </a:r>
            <a:r>
              <a:rPr lang="en-US" sz="2000">
                <a:ea typeface="ＭＳ Ｐゴシック" charset="-128"/>
              </a:rPr>
              <a:t> </a:t>
            </a:r>
            <a:r>
              <a:rPr lang="ru-RU" sz="2000">
                <a:ea typeface="ＭＳ Ｐゴシック" charset="-128"/>
              </a:rPr>
              <a:t>разговор</a:t>
            </a:r>
            <a:endParaRPr lang="en-US" sz="2000">
              <a:ea typeface="ＭＳ Ｐゴシック" charset="-128"/>
            </a:endParaRPr>
          </a:p>
          <a:p>
            <a:endParaRPr lang="en-US" sz="2000">
              <a:ea typeface="ＭＳ Ｐゴシック" charset="-128"/>
            </a:endParaRPr>
          </a:p>
          <a:p>
            <a:r>
              <a:rPr lang="ru-RU" sz="2000">
                <a:ea typeface="ＭＳ Ｐゴシック" charset="-128"/>
              </a:rPr>
              <a:t>Касание контаминированных объектов, людей, самозаражение собственными руками с последующим касанием носа и глаз немытыми руками</a:t>
            </a:r>
            <a:endParaRPr lang="en-US" sz="1800">
              <a:ea typeface="ＭＳ Ｐゴシック" charset="-128"/>
            </a:endParaRPr>
          </a:p>
        </p:txBody>
      </p:sp>
      <p:pic>
        <p:nvPicPr>
          <p:cNvPr id="115715" name="Picture 5" descr="image"/>
          <p:cNvPicPr>
            <a:picLocks noChangeAspect="1" noChangeArrowheads="1"/>
          </p:cNvPicPr>
          <p:nvPr/>
        </p:nvPicPr>
        <p:blipFill>
          <a:blip r:embed="rId3" cstate="print"/>
          <a:srcRect/>
          <a:stretch>
            <a:fillRect/>
          </a:stretch>
        </p:blipFill>
        <p:spPr bwMode="auto">
          <a:xfrm>
            <a:off x="0" y="1727200"/>
            <a:ext cx="4572000" cy="3403600"/>
          </a:xfrm>
          <a:prstGeom prst="rect">
            <a:avLst/>
          </a:prstGeom>
          <a:noFill/>
          <a:ln w="9525">
            <a:noFill/>
            <a:miter lim="800000"/>
            <a:headEnd/>
            <a:tailEnd/>
          </a:ln>
        </p:spPr>
      </p:pic>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809" name="Заголовок 1"/>
          <p:cNvSpPr>
            <a:spLocks noGrp="1"/>
          </p:cNvSpPr>
          <p:nvPr>
            <p:ph type="title"/>
          </p:nvPr>
        </p:nvSpPr>
        <p:spPr>
          <a:xfrm>
            <a:off x="428625" y="0"/>
            <a:ext cx="8229600" cy="714375"/>
          </a:xfrm>
        </p:spPr>
        <p:txBody>
          <a:bodyPr/>
          <a:lstStyle/>
          <a:p>
            <a:r>
              <a:rPr lang="ru-RU" sz="4400">
                <a:ea typeface="ＭＳ Ｐゴシック" charset="-128"/>
              </a:rPr>
              <a:t>Профилактика гриппа</a:t>
            </a:r>
          </a:p>
        </p:txBody>
      </p:sp>
      <p:sp>
        <p:nvSpPr>
          <p:cNvPr id="119810" name="Содержимое 2"/>
          <p:cNvSpPr>
            <a:spLocks noGrp="1"/>
          </p:cNvSpPr>
          <p:nvPr>
            <p:ph idx="1"/>
          </p:nvPr>
        </p:nvSpPr>
        <p:spPr>
          <a:xfrm>
            <a:off x="179512" y="1268760"/>
            <a:ext cx="7920880" cy="3071812"/>
          </a:xfrm>
        </p:spPr>
        <p:txBody>
          <a:bodyPr/>
          <a:lstStyle/>
          <a:p>
            <a:r>
              <a:rPr lang="ru-RU" dirty="0">
                <a:ea typeface="ＭＳ Ｐゴシック" charset="-128"/>
              </a:rPr>
              <a:t>Одноразовые хирургические маски из </a:t>
            </a:r>
            <a:r>
              <a:rPr lang="ru-RU" dirty="0" err="1">
                <a:ea typeface="ＭＳ Ｐゴシック" charset="-128"/>
              </a:rPr>
              <a:t>нетканного</a:t>
            </a:r>
            <a:r>
              <a:rPr lang="ru-RU" dirty="0">
                <a:ea typeface="ＭＳ Ｐゴシック" charset="-128"/>
              </a:rPr>
              <a:t> материала при нахождении на расстоянии между пациентами менее 1 метра</a:t>
            </a:r>
          </a:p>
          <a:p>
            <a:r>
              <a:rPr lang="ru-RU" dirty="0">
                <a:ea typeface="ＭＳ Ｐゴシック" charset="-128"/>
              </a:rPr>
              <a:t>Сортировка пациентов, </a:t>
            </a:r>
            <a:r>
              <a:rPr lang="ru-RU" dirty="0" err="1">
                <a:ea typeface="ＭＳ Ｐゴシック" charset="-128"/>
              </a:rPr>
              <a:t>когортная</a:t>
            </a:r>
            <a:r>
              <a:rPr lang="ru-RU" dirty="0">
                <a:ea typeface="ＭＳ Ｐゴシック" charset="-128"/>
              </a:rPr>
              <a:t> изоляция</a:t>
            </a:r>
          </a:p>
          <a:p>
            <a:r>
              <a:rPr lang="ru-RU" dirty="0">
                <a:ea typeface="ＭＳ Ｐゴシック" charset="-128"/>
              </a:rPr>
              <a:t>Соблюдение расстояния между пациентами не менее 1 метра</a:t>
            </a:r>
            <a:endParaRPr lang="en-US" dirty="0">
              <a:ea typeface="ＭＳ Ｐゴシック" charset="-128"/>
            </a:endParaRPr>
          </a:p>
          <a:p>
            <a:r>
              <a:rPr lang="ru-RU" dirty="0">
                <a:latin typeface="Times New Roman" pitchFamily="18" charset="0"/>
                <a:ea typeface="ＭＳ Ｐゴシック" charset="-128"/>
                <a:cs typeface="Times New Roman" pitchFamily="18" charset="0"/>
              </a:rPr>
              <a:t>При выполнении процедур, связанных с генерацией аэрозолей (</a:t>
            </a:r>
            <a:r>
              <a:rPr lang="ru-RU" dirty="0">
                <a:ea typeface="ＭＳ Ｐゴシック" charset="-128"/>
              </a:rPr>
              <a:t>бронхоскопия, интубация, аспирация из дыхательных путей) -  </a:t>
            </a:r>
            <a:r>
              <a:rPr lang="ru-RU" dirty="0">
                <a:latin typeface="Times New Roman" pitchFamily="18" charset="0"/>
                <a:ea typeface="ＭＳ Ｐゴシック" charset="-128"/>
                <a:cs typeface="Times New Roman" pitchFamily="18" charset="0"/>
              </a:rPr>
              <a:t>респираторы </a:t>
            </a:r>
            <a:r>
              <a:rPr lang="en-US" dirty="0">
                <a:latin typeface="Times New Roman" pitchFamily="18" charset="0"/>
                <a:ea typeface="ＭＳ Ｐゴシック" charset="-128"/>
                <a:cs typeface="Times New Roman" pitchFamily="18" charset="0"/>
              </a:rPr>
              <a:t>N95, FPP2</a:t>
            </a:r>
            <a:r>
              <a:rPr lang="ru-RU" dirty="0">
                <a:latin typeface="Times New Roman" pitchFamily="18" charset="0"/>
                <a:ea typeface="ＭＳ Ｐゴシック" charset="-128"/>
                <a:cs typeface="Times New Roman" pitchFamily="18" charset="0"/>
              </a:rPr>
              <a:t>, </a:t>
            </a:r>
            <a:r>
              <a:rPr lang="ru-RU" sz="3000" dirty="0" err="1">
                <a:solidFill>
                  <a:srgbClr val="0076A3"/>
                </a:solidFill>
                <a:latin typeface="Calibri" pitchFamily="34" charset="0"/>
                <a:ea typeface="ＭＳ Ｐゴシック" charset="-128"/>
              </a:rPr>
              <a:t>Постконтактная</a:t>
            </a:r>
            <a:r>
              <a:rPr lang="ru-RU" sz="3000" dirty="0">
                <a:solidFill>
                  <a:srgbClr val="0076A3"/>
                </a:solidFill>
                <a:latin typeface="Calibri" pitchFamily="34" charset="0"/>
                <a:ea typeface="ＭＳ Ｐゴシック" charset="-128"/>
              </a:rPr>
              <a:t> профилактика (по показаниям) – 7-10 дней </a:t>
            </a:r>
          </a:p>
          <a:p>
            <a:pPr marL="0" indent="0">
              <a:buNone/>
            </a:pPr>
            <a:r>
              <a:rPr lang="ru-RU" sz="3000" dirty="0">
                <a:solidFill>
                  <a:srgbClr val="0076A3"/>
                </a:solidFill>
                <a:latin typeface="Calibri" pitchFamily="34" charset="0"/>
                <a:ea typeface="ＭＳ Ｐゴシック" charset="-128"/>
              </a:rPr>
              <a:t>(группа риска)</a:t>
            </a:r>
          </a:p>
          <a:p>
            <a:pPr>
              <a:buFont typeface="Wingdings 2" pitchFamily="18" charset="2"/>
              <a:buNone/>
            </a:pPr>
            <a:endParaRPr lang="ru-RU" sz="2000" dirty="0">
              <a:solidFill>
                <a:srgbClr val="0076A3"/>
              </a:solidFill>
              <a:latin typeface="Calibri" pitchFamily="34" charset="0"/>
              <a:ea typeface="ＭＳ Ｐゴシック" charset="-128"/>
            </a:endParaRPr>
          </a:p>
        </p:txBody>
      </p:sp>
      <p:sp>
        <p:nvSpPr>
          <p:cNvPr id="119811" name="Заголовок 1"/>
          <p:cNvSpPr txBox="1">
            <a:spLocks/>
          </p:cNvSpPr>
          <p:nvPr/>
        </p:nvSpPr>
        <p:spPr bwMode="auto">
          <a:xfrm>
            <a:off x="357188" y="571500"/>
            <a:ext cx="8229600" cy="500063"/>
          </a:xfrm>
          <a:prstGeom prst="rect">
            <a:avLst/>
          </a:prstGeom>
          <a:noFill/>
          <a:ln w="9525">
            <a:noFill/>
            <a:miter lim="800000"/>
            <a:headEnd/>
            <a:tailEnd/>
          </a:ln>
        </p:spPr>
        <p:txBody>
          <a:bodyPr lIns="0" rIns="0" bIns="0" anchor="b"/>
          <a:lstStyle/>
          <a:p>
            <a:pPr eaLnBrk="0" hangingPunct="0"/>
            <a:r>
              <a:rPr lang="ru-RU" sz="2800">
                <a:solidFill>
                  <a:srgbClr val="0076A3"/>
                </a:solidFill>
                <a:latin typeface="Calibri" pitchFamily="34" charset="0"/>
              </a:rPr>
              <a:t>Инфекционный контроль в ЛПУ</a:t>
            </a:r>
          </a:p>
        </p:txBody>
      </p:sp>
      <p:pic>
        <p:nvPicPr>
          <p:cNvPr id="119812" name="Picture 5"/>
          <p:cNvPicPr>
            <a:picLocks noChangeAspect="1" noChangeArrowheads="1"/>
          </p:cNvPicPr>
          <p:nvPr/>
        </p:nvPicPr>
        <p:blipFill>
          <a:blip r:embed="rId2" cstate="print"/>
          <a:srcRect/>
          <a:stretch>
            <a:fillRect/>
          </a:stretch>
        </p:blipFill>
        <p:spPr bwMode="auto">
          <a:xfrm>
            <a:off x="7943850" y="3286125"/>
            <a:ext cx="1200150" cy="1352550"/>
          </a:xfrm>
          <a:prstGeom prst="rect">
            <a:avLst/>
          </a:prstGeom>
          <a:noFill/>
          <a:ln w="9525">
            <a:noFill/>
            <a:miter lim="800000"/>
            <a:headEnd/>
            <a:tailEnd/>
          </a:ln>
        </p:spPr>
      </p:pic>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556" name="Picture 3" descr="voz.png"/>
          <p:cNvPicPr>
            <a:picLocks noChangeAspect="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769015" y="205414"/>
            <a:ext cx="1013308" cy="88184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 name="Объект 2"/>
          <p:cNvSpPr txBox="1">
            <a:spLocks/>
          </p:cNvSpPr>
          <p:nvPr/>
        </p:nvSpPr>
        <p:spPr>
          <a:xfrm>
            <a:off x="638694" y="666005"/>
            <a:ext cx="7760058" cy="912726"/>
          </a:xfrm>
          <a:prstGeom prst="rect">
            <a:avLst/>
          </a:prstGeom>
        </p:spPr>
        <p:txBody>
          <a:bodyPr vert="horz" lIns="91440" tIns="45720" rIns="91440" bIns="45720" rtlCol="0">
            <a:normAutofit fontScale="62500" lnSpcReduction="20000"/>
          </a:bodyPr>
          <a:lstStyle>
            <a:lvl1pPr marL="342900" indent="-342900" algn="l" defTabSz="914400" rtl="0" eaLnBrk="1" latinLnBrk="0" hangingPunct="1">
              <a:spcBef>
                <a:spcPts val="2000"/>
              </a:spcBef>
              <a:buClr>
                <a:schemeClr val="tx1">
                  <a:lumMod val="75000"/>
                  <a:lumOff val="25000"/>
                </a:schemeClr>
              </a:buClr>
              <a:buFont typeface="Arial" pitchFamily="34" charset="0"/>
              <a:buChar char="•"/>
              <a:defRPr sz="2400" kern="1200">
                <a:solidFill>
                  <a:schemeClr val="tx1">
                    <a:lumMod val="75000"/>
                    <a:lumOff val="25000"/>
                  </a:schemeClr>
                </a:solidFill>
                <a:latin typeface="+mn-lt"/>
                <a:ea typeface="+mn-ea"/>
                <a:cs typeface="+mn-cs"/>
              </a:defRPr>
            </a:lvl1pPr>
            <a:lvl2pPr marL="579438" indent="-228600" algn="l" defTabSz="914400" rtl="0" eaLnBrk="1" latinLnBrk="0" hangingPunct="1">
              <a:spcBef>
                <a:spcPts val="600"/>
              </a:spcBef>
              <a:buClr>
                <a:schemeClr val="bg2">
                  <a:lumMod val="60000"/>
                  <a:lumOff val="40000"/>
                </a:schemeClr>
              </a:buClr>
              <a:buFont typeface="Arial" pitchFamily="34" charset="0"/>
              <a:buChar char="•"/>
              <a:defRPr sz="2200" kern="1200">
                <a:solidFill>
                  <a:schemeClr val="tx1">
                    <a:lumMod val="75000"/>
                    <a:lumOff val="25000"/>
                  </a:schemeClr>
                </a:solidFill>
                <a:latin typeface="+mn-lt"/>
                <a:ea typeface="+mn-ea"/>
                <a:cs typeface="+mn-cs"/>
              </a:defRPr>
            </a:lvl2pPr>
            <a:lvl3pPr marL="808038" indent="-228600" algn="l" defTabSz="914400" rtl="0" eaLnBrk="1" latinLnBrk="0" hangingPunct="1">
              <a:spcBef>
                <a:spcPts val="600"/>
              </a:spcBef>
              <a:buClr>
                <a:schemeClr val="tx1">
                  <a:lumMod val="75000"/>
                  <a:lumOff val="25000"/>
                </a:schemeClr>
              </a:buClr>
              <a:buFont typeface="Arial" pitchFamily="34" charset="0"/>
              <a:buChar char="•"/>
              <a:defRPr sz="2000" kern="1200">
                <a:solidFill>
                  <a:schemeClr val="tx1">
                    <a:lumMod val="75000"/>
                    <a:lumOff val="25000"/>
                  </a:schemeClr>
                </a:solidFill>
                <a:latin typeface="+mn-lt"/>
                <a:ea typeface="+mn-ea"/>
                <a:cs typeface="+mn-cs"/>
              </a:defRPr>
            </a:lvl3pPr>
            <a:lvl4pPr marL="1036638" indent="-228600" algn="l" defTabSz="914400" rtl="0" eaLnBrk="1" latinLnBrk="0" hangingPunct="1">
              <a:spcBef>
                <a:spcPts val="600"/>
              </a:spcBef>
              <a:buClr>
                <a:schemeClr val="bg2">
                  <a:lumMod val="60000"/>
                  <a:lumOff val="40000"/>
                </a:schemeClr>
              </a:buClr>
              <a:buFont typeface="Arial" pitchFamily="34" charset="0"/>
              <a:buChar char="•"/>
              <a:defRPr sz="1800" kern="1200">
                <a:solidFill>
                  <a:schemeClr val="tx1">
                    <a:lumMod val="75000"/>
                    <a:lumOff val="25000"/>
                  </a:schemeClr>
                </a:solidFill>
                <a:latin typeface="+mn-lt"/>
                <a:ea typeface="+mn-ea"/>
                <a:cs typeface="+mn-cs"/>
              </a:defRPr>
            </a:lvl4pPr>
            <a:lvl5pPr marL="1265238" indent="-228600" algn="l" defTabSz="914400" rtl="0" eaLnBrk="1" latinLnBrk="0" hangingPunct="1">
              <a:spcBef>
                <a:spcPts val="600"/>
              </a:spcBef>
              <a:buClr>
                <a:schemeClr val="tx1">
                  <a:lumMod val="75000"/>
                  <a:lumOff val="25000"/>
                </a:schemeClr>
              </a:buClr>
              <a:buFont typeface="Arial" pitchFamily="34" charset="0"/>
              <a:buChar char="•"/>
              <a:defRPr sz="1800" kern="1200">
                <a:solidFill>
                  <a:schemeClr val="tx1">
                    <a:lumMod val="75000"/>
                    <a:lumOff val="25000"/>
                  </a:schemeClr>
                </a:solidFill>
                <a:latin typeface="+mn-lt"/>
                <a:ea typeface="+mn-ea"/>
                <a:cs typeface="+mn-cs"/>
              </a:defRPr>
            </a:lvl5pPr>
            <a:lvl6pPr marL="1485900" indent="-228600" algn="l" defTabSz="914400" rtl="0" eaLnBrk="1" latinLnBrk="0" hangingPunct="1">
              <a:spcBef>
                <a:spcPct val="20000"/>
              </a:spcBef>
              <a:buClr>
                <a:schemeClr val="bg2">
                  <a:lumMod val="60000"/>
                  <a:lumOff val="40000"/>
                </a:schemeClr>
              </a:buClr>
              <a:buFont typeface="Arial" pitchFamily="34" charset="0"/>
              <a:buChar char="•"/>
              <a:defRPr lang="en-US" sz="1800" kern="1200" dirty="0" smtClean="0">
                <a:solidFill>
                  <a:schemeClr val="tx1">
                    <a:lumMod val="75000"/>
                    <a:lumOff val="25000"/>
                  </a:schemeClr>
                </a:solidFill>
                <a:latin typeface="+mn-lt"/>
                <a:ea typeface="+mn-ea"/>
                <a:cs typeface="+mn-cs"/>
              </a:defRPr>
            </a:lvl6pPr>
            <a:lvl7pPr marL="1712913" indent="-228600" algn="l" defTabSz="914400" rtl="0" eaLnBrk="1" latinLnBrk="0" hangingPunct="1">
              <a:spcBef>
                <a:spcPct val="20000"/>
              </a:spcBef>
              <a:buClr>
                <a:schemeClr val="tx1">
                  <a:lumMod val="75000"/>
                  <a:lumOff val="25000"/>
                </a:schemeClr>
              </a:buClr>
              <a:buFont typeface="Arial" pitchFamily="34" charset="0"/>
              <a:buChar char="•"/>
              <a:defRPr lang="en-US" sz="1800" kern="1200" dirty="0" smtClean="0">
                <a:solidFill>
                  <a:schemeClr val="tx1">
                    <a:lumMod val="75000"/>
                    <a:lumOff val="25000"/>
                  </a:schemeClr>
                </a:solidFill>
                <a:latin typeface="+mn-lt"/>
                <a:ea typeface="+mn-ea"/>
                <a:cs typeface="+mn-cs"/>
              </a:defRPr>
            </a:lvl7pPr>
            <a:lvl8pPr marL="1947863" indent="-228600" algn="l" defTabSz="914400" rtl="0" eaLnBrk="1" latinLnBrk="0" hangingPunct="1">
              <a:spcBef>
                <a:spcPct val="20000"/>
              </a:spcBef>
              <a:buClr>
                <a:schemeClr val="bg2">
                  <a:lumMod val="60000"/>
                  <a:lumOff val="40000"/>
                </a:schemeClr>
              </a:buClr>
              <a:buFont typeface="Arial" pitchFamily="34" charset="0"/>
              <a:buChar char="•"/>
              <a:defRPr lang="en-US" sz="1800" kern="1200" dirty="0" smtClean="0">
                <a:solidFill>
                  <a:schemeClr val="tx1">
                    <a:lumMod val="75000"/>
                    <a:lumOff val="25000"/>
                  </a:schemeClr>
                </a:solidFill>
                <a:latin typeface="+mn-lt"/>
                <a:ea typeface="+mn-ea"/>
                <a:cs typeface="+mn-cs"/>
              </a:defRPr>
            </a:lvl8pPr>
            <a:lvl9pPr marL="2174875" indent="-228600" algn="l" defTabSz="914400" rtl="0" eaLnBrk="1" latinLnBrk="0" hangingPunct="1">
              <a:spcBef>
                <a:spcPct val="20000"/>
              </a:spcBef>
              <a:buClr>
                <a:schemeClr val="tx1">
                  <a:lumMod val="75000"/>
                  <a:lumOff val="25000"/>
                </a:schemeClr>
              </a:buClr>
              <a:buFont typeface="Arial" pitchFamily="34" charset="0"/>
              <a:buChar char="•"/>
              <a:defRPr lang="en-US" sz="1800" kern="1200" dirty="0">
                <a:solidFill>
                  <a:schemeClr val="tx1">
                    <a:lumMod val="75000"/>
                    <a:lumOff val="25000"/>
                  </a:schemeClr>
                </a:solidFill>
                <a:latin typeface="+mn-lt"/>
                <a:ea typeface="+mn-ea"/>
                <a:cs typeface="+mn-cs"/>
              </a:defRPr>
            </a:lvl9pPr>
          </a:lstStyle>
          <a:p>
            <a:pPr marL="0" indent="0" algn="ctr">
              <a:lnSpc>
                <a:spcPct val="120000"/>
              </a:lnSpc>
              <a:spcBef>
                <a:spcPts val="0"/>
              </a:spcBef>
              <a:buClr>
                <a:schemeClr val="accent1">
                  <a:lumMod val="60000"/>
                  <a:lumOff val="40000"/>
                </a:schemeClr>
              </a:buClr>
              <a:buFontTx/>
              <a:buNone/>
              <a:defRPr/>
            </a:pPr>
            <a:r>
              <a:rPr lang="ru-RU" sz="4200" b="1" dirty="0">
                <a:solidFill>
                  <a:srgbClr val="FF0000"/>
                </a:solidFill>
                <a:latin typeface="Times"/>
                <a:cs typeface="Times"/>
              </a:rPr>
              <a:t>Рекомендации ВОЗ по составу вакцин </a:t>
            </a:r>
          </a:p>
          <a:p>
            <a:pPr marL="0" indent="0" algn="ctr">
              <a:lnSpc>
                <a:spcPct val="120000"/>
              </a:lnSpc>
              <a:spcBef>
                <a:spcPts val="0"/>
              </a:spcBef>
              <a:buClr>
                <a:schemeClr val="accent1">
                  <a:lumMod val="60000"/>
                  <a:lumOff val="40000"/>
                </a:schemeClr>
              </a:buClr>
              <a:buFontTx/>
              <a:buNone/>
              <a:defRPr/>
            </a:pPr>
            <a:r>
              <a:rPr lang="ru-RU" sz="4200" b="1" dirty="0">
                <a:solidFill>
                  <a:srgbClr val="FF0000"/>
                </a:solidFill>
                <a:latin typeface="Times"/>
                <a:cs typeface="Times"/>
              </a:rPr>
              <a:t>на 201</a:t>
            </a:r>
            <a:r>
              <a:rPr lang="en-US" sz="4200" b="1" dirty="0">
                <a:solidFill>
                  <a:srgbClr val="FF0000"/>
                </a:solidFill>
                <a:latin typeface="Times"/>
                <a:cs typeface="Times"/>
              </a:rPr>
              <a:t>8</a:t>
            </a:r>
            <a:r>
              <a:rPr lang="ru-RU" sz="4200" b="1" dirty="0">
                <a:solidFill>
                  <a:srgbClr val="FF0000"/>
                </a:solidFill>
                <a:latin typeface="Times"/>
                <a:cs typeface="Times"/>
              </a:rPr>
              <a:t>-201</a:t>
            </a:r>
            <a:r>
              <a:rPr lang="en-US" sz="4200" b="1" dirty="0">
                <a:solidFill>
                  <a:srgbClr val="FF0000"/>
                </a:solidFill>
                <a:latin typeface="Times"/>
                <a:cs typeface="Times"/>
              </a:rPr>
              <a:t>9</a:t>
            </a:r>
            <a:endParaRPr lang="ru-RU" sz="4200" b="1" dirty="0">
              <a:solidFill>
                <a:srgbClr val="FF0000"/>
              </a:solidFill>
              <a:latin typeface="Times"/>
              <a:cs typeface="Times"/>
            </a:endParaRPr>
          </a:p>
          <a:p>
            <a:pPr marL="0" indent="0" algn="ctr">
              <a:buClr>
                <a:schemeClr val="accent1">
                  <a:lumMod val="60000"/>
                  <a:lumOff val="40000"/>
                </a:schemeClr>
              </a:buClr>
              <a:buFontTx/>
              <a:buNone/>
              <a:defRPr/>
            </a:pPr>
            <a:endParaRPr lang="ru-RU" sz="2800" b="1" dirty="0">
              <a:solidFill>
                <a:srgbClr val="FF0000"/>
              </a:solidFill>
            </a:endParaRPr>
          </a:p>
        </p:txBody>
      </p:sp>
      <p:sp>
        <p:nvSpPr>
          <p:cNvPr id="8" name="Rectangle 7"/>
          <p:cNvSpPr/>
          <p:nvPr/>
        </p:nvSpPr>
        <p:spPr>
          <a:xfrm>
            <a:off x="638694" y="1861815"/>
            <a:ext cx="7909825" cy="1200329"/>
          </a:xfrm>
          <a:prstGeom prst="rect">
            <a:avLst/>
          </a:prstGeom>
        </p:spPr>
        <p:txBody>
          <a:bodyPr wrap="square">
            <a:spAutoFit/>
          </a:bodyPr>
          <a:lstStyle/>
          <a:p>
            <a:pPr marL="285750" indent="-285750">
              <a:buFont typeface="Arial"/>
              <a:buChar char="•"/>
            </a:pPr>
            <a:r>
              <a:rPr lang="mr-IN" dirty="0">
                <a:solidFill>
                  <a:srgbClr val="0000FF"/>
                </a:solidFill>
                <a:latin typeface="Cochin"/>
                <a:cs typeface="Cochin"/>
              </a:rPr>
              <a:t>A/Michigan/45/2015 (H1N1)pdm09-подобный; </a:t>
            </a:r>
            <a:endParaRPr lang="en-US" dirty="0">
              <a:solidFill>
                <a:srgbClr val="0000FF"/>
              </a:solidFill>
              <a:latin typeface="Cochin"/>
              <a:cs typeface="Cochin"/>
            </a:endParaRPr>
          </a:p>
          <a:p>
            <a:pPr marL="285750" indent="-285750">
              <a:buFont typeface="Arial"/>
              <a:buChar char="•"/>
            </a:pPr>
            <a:r>
              <a:rPr lang="mr-IN" dirty="0">
                <a:solidFill>
                  <a:srgbClr val="0000FF"/>
                </a:solidFill>
                <a:latin typeface="Cochin"/>
                <a:cs typeface="Cochin"/>
              </a:rPr>
              <a:t>A/Singapore/INFIMH-16-0019/2016 (H3N2);  </a:t>
            </a:r>
            <a:endParaRPr lang="en-US" dirty="0">
              <a:solidFill>
                <a:srgbClr val="0000FF"/>
              </a:solidFill>
              <a:latin typeface="Cochin"/>
              <a:cs typeface="Cochin"/>
            </a:endParaRPr>
          </a:p>
          <a:p>
            <a:pPr marL="285750" indent="-285750">
              <a:buFont typeface="Arial"/>
              <a:buChar char="•"/>
            </a:pPr>
            <a:r>
              <a:rPr lang="mr-IN" dirty="0">
                <a:solidFill>
                  <a:srgbClr val="0000FF"/>
                </a:solidFill>
                <a:latin typeface="Cochin"/>
                <a:cs typeface="Cochin"/>
              </a:rPr>
              <a:t>B/Colorado/06/2017 (B/Victoria/2/87 lineage)</a:t>
            </a:r>
            <a:r>
              <a:rPr lang="en-US" dirty="0">
                <a:solidFill>
                  <a:srgbClr val="0000FF"/>
                </a:solidFill>
                <a:latin typeface="Cochin"/>
                <a:cs typeface="Cochin"/>
              </a:rPr>
              <a:t>;</a:t>
            </a:r>
          </a:p>
          <a:p>
            <a:pPr marL="285750" indent="-285750">
              <a:buFont typeface="Arial"/>
              <a:buChar char="•"/>
            </a:pPr>
            <a:r>
              <a:rPr lang="en-US" dirty="0">
                <a:solidFill>
                  <a:srgbClr val="E05E48"/>
                </a:solidFill>
                <a:latin typeface="Cochin"/>
                <a:cs typeface="Cochin"/>
              </a:rPr>
              <a:t>B/Phuket/3073/2013-like virus (B/Yamagata/16/88 lineage)</a:t>
            </a:r>
            <a:endParaRPr lang="mr-IN" dirty="0">
              <a:solidFill>
                <a:srgbClr val="E05E48"/>
              </a:solidFill>
              <a:latin typeface="Cochin"/>
              <a:cs typeface="Cochin"/>
            </a:endParaRPr>
          </a:p>
        </p:txBody>
      </p:sp>
      <p:sp>
        <p:nvSpPr>
          <p:cNvPr id="9" name="Oval 8"/>
          <p:cNvSpPr/>
          <p:nvPr/>
        </p:nvSpPr>
        <p:spPr>
          <a:xfrm>
            <a:off x="232522" y="2220600"/>
            <a:ext cx="6275553" cy="807640"/>
          </a:xfrm>
          <a:prstGeom prst="ellipse">
            <a:avLst/>
          </a:prstGeom>
          <a:noFill/>
          <a:ln>
            <a:solidFill>
              <a:srgbClr val="000090"/>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 name="Straight Arrow Connector 5"/>
          <p:cNvCxnSpPr/>
          <p:nvPr/>
        </p:nvCxnSpPr>
        <p:spPr>
          <a:xfrm flipV="1">
            <a:off x="6086395" y="2095722"/>
            <a:ext cx="618675" cy="179096"/>
          </a:xfrm>
          <a:prstGeom prst="straightConnector1">
            <a:avLst/>
          </a:prstGeom>
          <a:ln>
            <a:solidFill>
              <a:srgbClr val="000090"/>
            </a:solidFill>
            <a:tailEnd type="arrow"/>
          </a:ln>
        </p:spPr>
        <p:style>
          <a:lnRef idx="2">
            <a:schemeClr val="accent1"/>
          </a:lnRef>
          <a:fillRef idx="0">
            <a:schemeClr val="accent1"/>
          </a:fillRef>
          <a:effectRef idx="1">
            <a:schemeClr val="accent1"/>
          </a:effectRef>
          <a:fontRef idx="minor">
            <a:schemeClr val="tx1"/>
          </a:fontRef>
        </p:style>
      </p:cxnSp>
      <p:sp>
        <p:nvSpPr>
          <p:cNvPr id="14" name="Rectangle 13"/>
          <p:cNvSpPr/>
          <p:nvPr/>
        </p:nvSpPr>
        <p:spPr>
          <a:xfrm>
            <a:off x="6508075" y="4242710"/>
            <a:ext cx="2413971" cy="945120"/>
          </a:xfrm>
          <a:prstGeom prst="rect">
            <a:avLst/>
          </a:prstGeom>
          <a:solidFill>
            <a:srgbClr val="000090"/>
          </a:solidFill>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ru-RU" dirty="0">
                <a:solidFill>
                  <a:schemeClr val="bg1"/>
                </a:solidFill>
                <a:latin typeface="Times"/>
                <a:cs typeface="Times"/>
              </a:rPr>
              <a:t>Не</a:t>
            </a:r>
            <a:r>
              <a:rPr lang="en-US" dirty="0">
                <a:solidFill>
                  <a:schemeClr val="bg1"/>
                </a:solidFill>
                <a:latin typeface="Times"/>
                <a:cs typeface="Times"/>
              </a:rPr>
              <a:t>c</a:t>
            </a:r>
            <a:r>
              <a:rPr lang="ru-RU" dirty="0" err="1">
                <a:solidFill>
                  <a:schemeClr val="bg1"/>
                </a:solidFill>
                <a:latin typeface="Times"/>
                <a:cs typeface="Times"/>
              </a:rPr>
              <a:t>овпадение</a:t>
            </a:r>
            <a:r>
              <a:rPr lang="ru-RU" dirty="0">
                <a:solidFill>
                  <a:schemeClr val="bg1"/>
                </a:solidFill>
                <a:latin typeface="Times"/>
                <a:cs typeface="Times"/>
              </a:rPr>
              <a:t> по 2-м штаммам в сезоне 2018-2019 </a:t>
            </a:r>
            <a:endParaRPr lang="en-US" dirty="0">
              <a:solidFill>
                <a:schemeClr val="bg1"/>
              </a:solidFill>
              <a:latin typeface="Times"/>
              <a:cs typeface="Times"/>
            </a:endParaRPr>
          </a:p>
        </p:txBody>
      </p:sp>
      <p:sp>
        <p:nvSpPr>
          <p:cNvPr id="15" name="Объект 2"/>
          <p:cNvSpPr txBox="1">
            <a:spLocks/>
          </p:cNvSpPr>
          <p:nvPr/>
        </p:nvSpPr>
        <p:spPr>
          <a:xfrm>
            <a:off x="788461" y="3516376"/>
            <a:ext cx="7760058" cy="912726"/>
          </a:xfrm>
          <a:prstGeom prst="rect">
            <a:avLst/>
          </a:prstGeom>
        </p:spPr>
        <p:txBody>
          <a:bodyPr vert="horz" lIns="91440" tIns="45720" rIns="91440" bIns="45720" rtlCol="0">
            <a:normAutofit fontScale="85000" lnSpcReduction="10000"/>
          </a:bodyPr>
          <a:lstStyle>
            <a:lvl1pPr marL="342900" indent="-342900" algn="l" defTabSz="914400" rtl="0" eaLnBrk="1" latinLnBrk="0" hangingPunct="1">
              <a:spcBef>
                <a:spcPts val="2000"/>
              </a:spcBef>
              <a:buClr>
                <a:schemeClr val="tx1">
                  <a:lumMod val="75000"/>
                  <a:lumOff val="25000"/>
                </a:schemeClr>
              </a:buClr>
              <a:buFont typeface="Arial" pitchFamily="34" charset="0"/>
              <a:buChar char="•"/>
              <a:defRPr sz="2400" kern="1200">
                <a:solidFill>
                  <a:schemeClr val="tx1">
                    <a:lumMod val="75000"/>
                    <a:lumOff val="25000"/>
                  </a:schemeClr>
                </a:solidFill>
                <a:latin typeface="+mn-lt"/>
                <a:ea typeface="+mn-ea"/>
                <a:cs typeface="+mn-cs"/>
              </a:defRPr>
            </a:lvl1pPr>
            <a:lvl2pPr marL="579438" indent="-228600" algn="l" defTabSz="914400" rtl="0" eaLnBrk="1" latinLnBrk="0" hangingPunct="1">
              <a:spcBef>
                <a:spcPts val="600"/>
              </a:spcBef>
              <a:buClr>
                <a:schemeClr val="bg2">
                  <a:lumMod val="60000"/>
                  <a:lumOff val="40000"/>
                </a:schemeClr>
              </a:buClr>
              <a:buFont typeface="Arial" pitchFamily="34" charset="0"/>
              <a:buChar char="•"/>
              <a:defRPr sz="2200" kern="1200">
                <a:solidFill>
                  <a:schemeClr val="tx1">
                    <a:lumMod val="75000"/>
                    <a:lumOff val="25000"/>
                  </a:schemeClr>
                </a:solidFill>
                <a:latin typeface="+mn-lt"/>
                <a:ea typeface="+mn-ea"/>
                <a:cs typeface="+mn-cs"/>
              </a:defRPr>
            </a:lvl2pPr>
            <a:lvl3pPr marL="808038" indent="-228600" algn="l" defTabSz="914400" rtl="0" eaLnBrk="1" latinLnBrk="0" hangingPunct="1">
              <a:spcBef>
                <a:spcPts val="600"/>
              </a:spcBef>
              <a:buClr>
                <a:schemeClr val="tx1">
                  <a:lumMod val="75000"/>
                  <a:lumOff val="25000"/>
                </a:schemeClr>
              </a:buClr>
              <a:buFont typeface="Arial" pitchFamily="34" charset="0"/>
              <a:buChar char="•"/>
              <a:defRPr sz="2000" kern="1200">
                <a:solidFill>
                  <a:schemeClr val="tx1">
                    <a:lumMod val="75000"/>
                    <a:lumOff val="25000"/>
                  </a:schemeClr>
                </a:solidFill>
                <a:latin typeface="+mn-lt"/>
                <a:ea typeface="+mn-ea"/>
                <a:cs typeface="+mn-cs"/>
              </a:defRPr>
            </a:lvl3pPr>
            <a:lvl4pPr marL="1036638" indent="-228600" algn="l" defTabSz="914400" rtl="0" eaLnBrk="1" latinLnBrk="0" hangingPunct="1">
              <a:spcBef>
                <a:spcPts val="600"/>
              </a:spcBef>
              <a:buClr>
                <a:schemeClr val="bg2">
                  <a:lumMod val="60000"/>
                  <a:lumOff val="40000"/>
                </a:schemeClr>
              </a:buClr>
              <a:buFont typeface="Arial" pitchFamily="34" charset="0"/>
              <a:buChar char="•"/>
              <a:defRPr sz="1800" kern="1200">
                <a:solidFill>
                  <a:schemeClr val="tx1">
                    <a:lumMod val="75000"/>
                    <a:lumOff val="25000"/>
                  </a:schemeClr>
                </a:solidFill>
                <a:latin typeface="+mn-lt"/>
                <a:ea typeface="+mn-ea"/>
                <a:cs typeface="+mn-cs"/>
              </a:defRPr>
            </a:lvl4pPr>
            <a:lvl5pPr marL="1265238" indent="-228600" algn="l" defTabSz="914400" rtl="0" eaLnBrk="1" latinLnBrk="0" hangingPunct="1">
              <a:spcBef>
                <a:spcPts val="600"/>
              </a:spcBef>
              <a:buClr>
                <a:schemeClr val="tx1">
                  <a:lumMod val="75000"/>
                  <a:lumOff val="25000"/>
                </a:schemeClr>
              </a:buClr>
              <a:buFont typeface="Arial" pitchFamily="34" charset="0"/>
              <a:buChar char="•"/>
              <a:defRPr sz="1800" kern="1200">
                <a:solidFill>
                  <a:schemeClr val="tx1">
                    <a:lumMod val="75000"/>
                    <a:lumOff val="25000"/>
                  </a:schemeClr>
                </a:solidFill>
                <a:latin typeface="+mn-lt"/>
                <a:ea typeface="+mn-ea"/>
                <a:cs typeface="+mn-cs"/>
              </a:defRPr>
            </a:lvl5pPr>
            <a:lvl6pPr marL="1485900" indent="-228600" algn="l" defTabSz="914400" rtl="0" eaLnBrk="1" latinLnBrk="0" hangingPunct="1">
              <a:spcBef>
                <a:spcPct val="20000"/>
              </a:spcBef>
              <a:buClr>
                <a:schemeClr val="bg2">
                  <a:lumMod val="60000"/>
                  <a:lumOff val="40000"/>
                </a:schemeClr>
              </a:buClr>
              <a:buFont typeface="Arial" pitchFamily="34" charset="0"/>
              <a:buChar char="•"/>
              <a:defRPr lang="en-US" sz="1800" kern="1200" dirty="0" smtClean="0">
                <a:solidFill>
                  <a:schemeClr val="tx1">
                    <a:lumMod val="75000"/>
                    <a:lumOff val="25000"/>
                  </a:schemeClr>
                </a:solidFill>
                <a:latin typeface="+mn-lt"/>
                <a:ea typeface="+mn-ea"/>
                <a:cs typeface="+mn-cs"/>
              </a:defRPr>
            </a:lvl6pPr>
            <a:lvl7pPr marL="1712913" indent="-228600" algn="l" defTabSz="914400" rtl="0" eaLnBrk="1" latinLnBrk="0" hangingPunct="1">
              <a:spcBef>
                <a:spcPct val="20000"/>
              </a:spcBef>
              <a:buClr>
                <a:schemeClr val="tx1">
                  <a:lumMod val="75000"/>
                  <a:lumOff val="25000"/>
                </a:schemeClr>
              </a:buClr>
              <a:buFont typeface="Arial" pitchFamily="34" charset="0"/>
              <a:buChar char="•"/>
              <a:defRPr lang="en-US" sz="1800" kern="1200" dirty="0" smtClean="0">
                <a:solidFill>
                  <a:schemeClr val="tx1">
                    <a:lumMod val="75000"/>
                    <a:lumOff val="25000"/>
                  </a:schemeClr>
                </a:solidFill>
                <a:latin typeface="+mn-lt"/>
                <a:ea typeface="+mn-ea"/>
                <a:cs typeface="+mn-cs"/>
              </a:defRPr>
            </a:lvl7pPr>
            <a:lvl8pPr marL="1947863" indent="-228600" algn="l" defTabSz="914400" rtl="0" eaLnBrk="1" latinLnBrk="0" hangingPunct="1">
              <a:spcBef>
                <a:spcPct val="20000"/>
              </a:spcBef>
              <a:buClr>
                <a:schemeClr val="bg2">
                  <a:lumMod val="60000"/>
                  <a:lumOff val="40000"/>
                </a:schemeClr>
              </a:buClr>
              <a:buFont typeface="Arial" pitchFamily="34" charset="0"/>
              <a:buChar char="•"/>
              <a:defRPr lang="en-US" sz="1800" kern="1200" dirty="0" smtClean="0">
                <a:solidFill>
                  <a:schemeClr val="tx1">
                    <a:lumMod val="75000"/>
                    <a:lumOff val="25000"/>
                  </a:schemeClr>
                </a:solidFill>
                <a:latin typeface="+mn-lt"/>
                <a:ea typeface="+mn-ea"/>
                <a:cs typeface="+mn-cs"/>
              </a:defRPr>
            </a:lvl8pPr>
            <a:lvl9pPr marL="2174875" indent="-228600" algn="l" defTabSz="914400" rtl="0" eaLnBrk="1" latinLnBrk="0" hangingPunct="1">
              <a:spcBef>
                <a:spcPct val="20000"/>
              </a:spcBef>
              <a:buClr>
                <a:schemeClr val="tx1">
                  <a:lumMod val="75000"/>
                  <a:lumOff val="25000"/>
                </a:schemeClr>
              </a:buClr>
              <a:buFont typeface="Arial" pitchFamily="34" charset="0"/>
              <a:buChar char="•"/>
              <a:defRPr lang="en-US" sz="1800" kern="1200" dirty="0">
                <a:solidFill>
                  <a:schemeClr val="tx1">
                    <a:lumMod val="75000"/>
                    <a:lumOff val="25000"/>
                  </a:schemeClr>
                </a:solidFill>
                <a:latin typeface="+mn-lt"/>
                <a:ea typeface="+mn-ea"/>
                <a:cs typeface="+mn-cs"/>
              </a:defRPr>
            </a:lvl9pPr>
          </a:lstStyle>
          <a:p>
            <a:pPr marL="0" indent="0" algn="ctr">
              <a:lnSpc>
                <a:spcPct val="120000"/>
              </a:lnSpc>
              <a:spcBef>
                <a:spcPts val="0"/>
              </a:spcBef>
              <a:buClr>
                <a:schemeClr val="accent1">
                  <a:lumMod val="60000"/>
                  <a:lumOff val="40000"/>
                </a:schemeClr>
              </a:buClr>
              <a:buFontTx/>
              <a:buNone/>
              <a:defRPr/>
            </a:pPr>
            <a:r>
              <a:rPr lang="ru-RU" sz="4200" b="1" dirty="0">
                <a:solidFill>
                  <a:srgbClr val="FF0000"/>
                </a:solidFill>
                <a:latin typeface="Times"/>
                <a:cs typeface="Times"/>
              </a:rPr>
              <a:t>Состав вакцин на сезон  201</a:t>
            </a:r>
            <a:r>
              <a:rPr lang="en-US" sz="4200" b="1" dirty="0">
                <a:solidFill>
                  <a:srgbClr val="FF0000"/>
                </a:solidFill>
                <a:latin typeface="Times"/>
                <a:cs typeface="Times"/>
              </a:rPr>
              <a:t>9</a:t>
            </a:r>
            <a:r>
              <a:rPr lang="ru-RU" sz="4200" b="1" dirty="0">
                <a:solidFill>
                  <a:srgbClr val="FF0000"/>
                </a:solidFill>
                <a:latin typeface="Times"/>
                <a:cs typeface="Times"/>
              </a:rPr>
              <a:t>-20</a:t>
            </a:r>
            <a:r>
              <a:rPr lang="en-US" sz="4200" b="1" dirty="0">
                <a:solidFill>
                  <a:srgbClr val="FF0000"/>
                </a:solidFill>
                <a:latin typeface="Times"/>
                <a:cs typeface="Times"/>
              </a:rPr>
              <a:t>2</a:t>
            </a:r>
            <a:r>
              <a:rPr lang="ru-RU" sz="4200" b="1" dirty="0">
                <a:solidFill>
                  <a:srgbClr val="FF0000"/>
                </a:solidFill>
                <a:latin typeface="Times"/>
                <a:cs typeface="Times"/>
              </a:rPr>
              <a:t>0</a:t>
            </a:r>
            <a:endParaRPr lang="ru-RU" sz="2800" b="1" dirty="0">
              <a:solidFill>
                <a:srgbClr val="FF0000"/>
              </a:solidFill>
            </a:endParaRPr>
          </a:p>
        </p:txBody>
      </p:sp>
      <p:sp>
        <p:nvSpPr>
          <p:cNvPr id="17" name="Rectangle 16"/>
          <p:cNvSpPr/>
          <p:nvPr/>
        </p:nvSpPr>
        <p:spPr>
          <a:xfrm>
            <a:off x="660672" y="5028451"/>
            <a:ext cx="7909825" cy="1200329"/>
          </a:xfrm>
          <a:prstGeom prst="rect">
            <a:avLst/>
          </a:prstGeom>
        </p:spPr>
        <p:txBody>
          <a:bodyPr wrap="square">
            <a:spAutoFit/>
          </a:bodyPr>
          <a:lstStyle/>
          <a:p>
            <a:pPr marL="285750" indent="-285750">
              <a:buFont typeface="Arial"/>
              <a:buChar char="•"/>
            </a:pPr>
            <a:r>
              <a:rPr lang="en-US" dirty="0"/>
              <a:t>A/Brisbane/02/2018 (H1N1)pdm09-like virus</a:t>
            </a:r>
            <a:r>
              <a:rPr lang="mr-IN" dirty="0"/>
              <a:t>;</a:t>
            </a:r>
            <a:endParaRPr lang="ru-RU" dirty="0"/>
          </a:p>
          <a:p>
            <a:pPr marL="285750" indent="-285750">
              <a:buFont typeface="Arial"/>
              <a:buChar char="•"/>
            </a:pPr>
            <a:r>
              <a:rPr lang="mr-IN" dirty="0"/>
              <a:t>A/Kansas/14/2017 (H3N2)</a:t>
            </a:r>
            <a:r>
              <a:rPr lang="en-US" dirty="0"/>
              <a:t>like virus </a:t>
            </a:r>
          </a:p>
          <a:p>
            <a:pPr marL="285750" indent="-285750">
              <a:buFont typeface="Arial"/>
              <a:buChar char="•"/>
            </a:pPr>
            <a:r>
              <a:rPr lang="en-US" dirty="0"/>
              <a:t>B/Colorado/06/2017-like virus (B/Victoria/2/87 lineage)</a:t>
            </a:r>
            <a:r>
              <a:rPr lang="mr-IN" dirty="0"/>
              <a:t> </a:t>
            </a:r>
            <a:endParaRPr lang="en-US" dirty="0"/>
          </a:p>
          <a:p>
            <a:pPr marL="285750" indent="-285750">
              <a:buFont typeface="Arial"/>
              <a:buChar char="•"/>
            </a:pPr>
            <a:r>
              <a:rPr lang="en-US" dirty="0">
                <a:solidFill>
                  <a:srgbClr val="E05E48"/>
                </a:solidFill>
                <a:latin typeface="Cochin"/>
                <a:cs typeface="Cochin"/>
              </a:rPr>
              <a:t>B/Phuket/3073/2013-like virus (B/Yamagata/16/88 lineage)</a:t>
            </a:r>
            <a:endParaRPr lang="mr-IN" dirty="0">
              <a:solidFill>
                <a:srgbClr val="E05E48"/>
              </a:solidFill>
              <a:latin typeface="Cochin"/>
              <a:cs typeface="Cochin"/>
            </a:endParaRPr>
          </a:p>
        </p:txBody>
      </p:sp>
      <p:sp>
        <p:nvSpPr>
          <p:cNvPr id="18" name="Oval 17"/>
          <p:cNvSpPr/>
          <p:nvPr/>
        </p:nvSpPr>
        <p:spPr>
          <a:xfrm>
            <a:off x="638694" y="5028452"/>
            <a:ext cx="6275553" cy="672758"/>
          </a:xfrm>
          <a:prstGeom prst="ellipse">
            <a:avLst/>
          </a:prstGeom>
          <a:noFill/>
          <a:ln>
            <a:solidFill>
              <a:srgbClr val="000090"/>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9" name="Straight Arrow Connector 18"/>
          <p:cNvCxnSpPr/>
          <p:nvPr/>
        </p:nvCxnSpPr>
        <p:spPr>
          <a:xfrm flipV="1">
            <a:off x="5835118" y="4690040"/>
            <a:ext cx="618675" cy="179096"/>
          </a:xfrm>
          <a:prstGeom prst="straightConnector1">
            <a:avLst/>
          </a:prstGeom>
          <a:ln>
            <a:solidFill>
              <a:srgbClr val="000090"/>
            </a:solidFill>
            <a:tailEnd type="arrow"/>
          </a:ln>
        </p:spPr>
        <p:style>
          <a:lnRef idx="2">
            <a:schemeClr val="accent1"/>
          </a:lnRef>
          <a:fillRef idx="0">
            <a:schemeClr val="accent1"/>
          </a:fillRef>
          <a:effectRef idx="1">
            <a:schemeClr val="accent1"/>
          </a:effectRef>
          <a:fontRef idx="minor">
            <a:schemeClr val="tx1"/>
          </a:fontRef>
        </p:style>
      </p:cxnSp>
      <p:sp>
        <p:nvSpPr>
          <p:cNvPr id="20" name="Rectangle 19"/>
          <p:cNvSpPr/>
          <p:nvPr/>
        </p:nvSpPr>
        <p:spPr>
          <a:xfrm>
            <a:off x="6368352" y="1309981"/>
            <a:ext cx="2413971" cy="785741"/>
          </a:xfrm>
          <a:prstGeom prst="rect">
            <a:avLst/>
          </a:prstGeom>
          <a:solidFill>
            <a:srgbClr val="000090"/>
          </a:solidFill>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ru-RU" dirty="0">
                <a:solidFill>
                  <a:schemeClr val="bg1"/>
                </a:solidFill>
                <a:latin typeface="Times"/>
                <a:cs typeface="Times"/>
              </a:rPr>
              <a:t>Несовпадение по 3-м штаммам</a:t>
            </a:r>
            <a:r>
              <a:rPr lang="en-US" dirty="0">
                <a:solidFill>
                  <a:schemeClr val="bg1"/>
                </a:solidFill>
                <a:latin typeface="Times"/>
                <a:cs typeface="Times"/>
              </a:rPr>
              <a:t> </a:t>
            </a:r>
            <a:r>
              <a:rPr lang="ru-RU" dirty="0">
                <a:solidFill>
                  <a:schemeClr val="bg1"/>
                </a:solidFill>
                <a:latin typeface="Times"/>
                <a:cs typeface="Times"/>
              </a:rPr>
              <a:t>в сезоне 2017/2018 </a:t>
            </a:r>
            <a:endParaRPr lang="en-US" dirty="0">
              <a:solidFill>
                <a:schemeClr val="bg1"/>
              </a:solidFill>
              <a:latin typeface="Times"/>
              <a:cs typeface="Times"/>
            </a:endParaRPr>
          </a:p>
        </p:txBody>
      </p:sp>
    </p:spTree>
    <p:extLst>
      <p:ext uri="{BB962C8B-B14F-4D97-AF65-F5344CB8AC3E}">
        <p14:creationId xmlns:p14="http://schemas.microsoft.com/office/powerpoint/2010/main" val="4287452547"/>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object 3"/>
          <p:cNvSpPr txBox="1">
            <a:spLocks noGrp="1"/>
          </p:cNvSpPr>
          <p:nvPr>
            <p:ph type="title"/>
          </p:nvPr>
        </p:nvSpPr>
        <p:spPr>
          <a:xfrm>
            <a:off x="899592" y="188640"/>
            <a:ext cx="7345362" cy="751488"/>
          </a:xfrm>
          <a:prstGeom prst="rect">
            <a:avLst/>
          </a:prstGeom>
        </p:spPr>
        <p:txBody>
          <a:bodyPr lIns="0" tIns="12700" rIns="0" bIns="0">
            <a:spAutoFit/>
          </a:bodyPr>
          <a:lstStyle>
            <a:lvl1pPr marL="12700">
              <a:defRPr>
                <a:solidFill>
                  <a:schemeClr val="tx1"/>
                </a:solidFill>
                <a:latin typeface="Calibri" charset="0"/>
                <a:ea typeface="ＭＳ Ｐゴシック" charset="0"/>
              </a:defRPr>
            </a:lvl1pPr>
            <a:lvl2pPr>
              <a:defRPr>
                <a:solidFill>
                  <a:schemeClr val="tx1"/>
                </a:solidFill>
                <a:latin typeface="Calibri" charset="0"/>
                <a:ea typeface="ＭＳ Ｐゴシック" charset="0"/>
              </a:defRPr>
            </a:lvl2pPr>
            <a:lvl3pPr>
              <a:defRPr>
                <a:solidFill>
                  <a:schemeClr val="tx1"/>
                </a:solidFill>
                <a:latin typeface="Calibri" charset="0"/>
                <a:ea typeface="ＭＳ Ｐゴシック" charset="0"/>
              </a:defRPr>
            </a:lvl3pPr>
            <a:lvl4pPr>
              <a:defRPr>
                <a:solidFill>
                  <a:schemeClr val="tx1"/>
                </a:solidFill>
                <a:latin typeface="Calibri" charset="0"/>
                <a:ea typeface="ＭＳ Ｐゴシック" charset="0"/>
              </a:defRPr>
            </a:lvl4pPr>
            <a:lvl5pPr>
              <a:defRPr>
                <a:solidFill>
                  <a:schemeClr val="tx1"/>
                </a:solidFill>
                <a:latin typeface="Calibri" charset="0"/>
                <a:ea typeface="ＭＳ Ｐゴシック" charset="0"/>
              </a:defRPr>
            </a:lvl5pPr>
            <a:lvl6pPr fontAlgn="base">
              <a:spcBef>
                <a:spcPct val="0"/>
              </a:spcBef>
              <a:spcAft>
                <a:spcPct val="0"/>
              </a:spcAft>
              <a:defRPr>
                <a:solidFill>
                  <a:schemeClr val="tx1"/>
                </a:solidFill>
                <a:latin typeface="Calibri" charset="0"/>
                <a:ea typeface="ＭＳ Ｐゴシック" charset="0"/>
              </a:defRPr>
            </a:lvl6pPr>
            <a:lvl7pPr fontAlgn="base">
              <a:spcBef>
                <a:spcPct val="0"/>
              </a:spcBef>
              <a:spcAft>
                <a:spcPct val="0"/>
              </a:spcAft>
              <a:defRPr>
                <a:solidFill>
                  <a:schemeClr val="tx1"/>
                </a:solidFill>
                <a:latin typeface="Calibri" charset="0"/>
                <a:ea typeface="ＭＳ Ｐゴシック" charset="0"/>
              </a:defRPr>
            </a:lvl7pPr>
            <a:lvl8pPr fontAlgn="base">
              <a:spcBef>
                <a:spcPct val="0"/>
              </a:spcBef>
              <a:spcAft>
                <a:spcPct val="0"/>
              </a:spcAft>
              <a:defRPr>
                <a:solidFill>
                  <a:schemeClr val="tx1"/>
                </a:solidFill>
                <a:latin typeface="Calibri" charset="0"/>
                <a:ea typeface="ＭＳ Ｐゴシック" charset="0"/>
              </a:defRPr>
            </a:lvl8pPr>
            <a:lvl9pPr fontAlgn="base">
              <a:spcBef>
                <a:spcPct val="0"/>
              </a:spcBef>
              <a:spcAft>
                <a:spcPct val="0"/>
              </a:spcAft>
              <a:defRPr>
                <a:solidFill>
                  <a:schemeClr val="tx1"/>
                </a:solidFill>
                <a:latin typeface="Calibri" charset="0"/>
                <a:ea typeface="ＭＳ Ｐゴシック" charset="0"/>
              </a:defRPr>
            </a:lvl9pPr>
          </a:lstStyle>
          <a:p>
            <a:pPr>
              <a:spcBef>
                <a:spcPts val="100"/>
              </a:spcBef>
            </a:pPr>
            <a:r>
              <a:rPr lang="en-US" sz="2400" b="1" dirty="0">
                <a:latin typeface="HeliosC" charset="0"/>
              </a:rPr>
              <a:t>ЭФФЕКТИВНОСТЬ ВАКЦИНАЦИИ ПРОТИВ ГРИППА </a:t>
            </a:r>
            <a:r>
              <a:rPr lang="en-US" sz="2400" b="1" dirty="0" err="1">
                <a:latin typeface="HeliosC" charset="0"/>
              </a:rPr>
              <a:t>В</a:t>
            </a:r>
            <a:r>
              <a:rPr lang="en-US" sz="2400" b="1" dirty="0">
                <a:latin typeface="HeliosC" charset="0"/>
              </a:rPr>
              <a:t> 1996–201</a:t>
            </a:r>
            <a:r>
              <a:rPr lang="ru-RU" sz="2400" b="1" dirty="0">
                <a:latin typeface="HeliosC" charset="0"/>
              </a:rPr>
              <a:t>8</a:t>
            </a:r>
            <a:r>
              <a:rPr lang="en-US" sz="2400" b="1" dirty="0">
                <a:latin typeface="HeliosC" charset="0"/>
              </a:rPr>
              <a:t> ГГ. </a:t>
            </a:r>
          </a:p>
        </p:txBody>
      </p:sp>
      <p:sp>
        <p:nvSpPr>
          <p:cNvPr id="5" name="Rectangle 4"/>
          <p:cNvSpPr/>
          <p:nvPr/>
        </p:nvSpPr>
        <p:spPr>
          <a:xfrm>
            <a:off x="1259632" y="5301208"/>
            <a:ext cx="872384" cy="333520"/>
          </a:xfrm>
          <a:prstGeom prst="rect">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 name="Rectangle 5"/>
          <p:cNvSpPr/>
          <p:nvPr/>
        </p:nvSpPr>
        <p:spPr>
          <a:xfrm>
            <a:off x="539552" y="5733256"/>
            <a:ext cx="7361386" cy="551591"/>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ru-RU" dirty="0">
                <a:latin typeface="Times"/>
                <a:cs typeface="Times"/>
              </a:rPr>
              <a:t>4</a:t>
            </a:r>
            <a:r>
              <a:rPr lang="en-US" dirty="0">
                <a:latin typeface="Times"/>
                <a:cs typeface="Times"/>
              </a:rPr>
              <a:t>9% </a:t>
            </a:r>
            <a:r>
              <a:rPr lang="ru-RU" dirty="0">
                <a:latin typeface="Times"/>
                <a:cs typeface="Times"/>
              </a:rPr>
              <a:t>взрослого</a:t>
            </a:r>
            <a:r>
              <a:rPr lang="en-US" dirty="0">
                <a:latin typeface="Times"/>
                <a:cs typeface="Times"/>
              </a:rPr>
              <a:t> </a:t>
            </a:r>
            <a:r>
              <a:rPr lang="ru-RU" dirty="0">
                <a:latin typeface="Times"/>
                <a:cs typeface="Times"/>
              </a:rPr>
              <a:t>населения/61</a:t>
            </a:r>
            <a:r>
              <a:rPr lang="en-US" dirty="0">
                <a:latin typeface="Times"/>
                <a:cs typeface="Times"/>
              </a:rPr>
              <a:t>% </a:t>
            </a:r>
            <a:r>
              <a:rPr lang="ru-RU" dirty="0">
                <a:latin typeface="Times"/>
                <a:cs typeface="Times"/>
              </a:rPr>
              <a:t>детского населения </a:t>
            </a:r>
            <a:r>
              <a:rPr lang="ru-RU" dirty="0" err="1">
                <a:latin typeface="Times"/>
                <a:cs typeface="Times"/>
              </a:rPr>
              <a:t>провакцинировано</a:t>
            </a:r>
            <a:endParaRPr lang="en-US" dirty="0">
              <a:latin typeface="Times"/>
              <a:cs typeface="Times"/>
            </a:endParaRPr>
          </a:p>
        </p:txBody>
      </p:sp>
      <p:pic>
        <p:nvPicPr>
          <p:cNvPr id="2" name="Picture 1"/>
          <p:cNvPicPr>
            <a:picLocks noChangeAspect="1"/>
          </p:cNvPicPr>
          <p:nvPr/>
        </p:nvPicPr>
        <p:blipFill>
          <a:blip r:embed="rId2"/>
          <a:stretch>
            <a:fillRect/>
          </a:stretch>
        </p:blipFill>
        <p:spPr>
          <a:xfrm>
            <a:off x="251520" y="908720"/>
            <a:ext cx="8579648" cy="4810577"/>
          </a:xfrm>
          <a:prstGeom prst="rect">
            <a:avLst/>
          </a:prstGeom>
        </p:spPr>
      </p:pic>
      <p:sp>
        <p:nvSpPr>
          <p:cNvPr id="7" name="Rectangle 6"/>
          <p:cNvSpPr/>
          <p:nvPr/>
        </p:nvSpPr>
        <p:spPr>
          <a:xfrm>
            <a:off x="467544" y="6385537"/>
            <a:ext cx="8280920" cy="461665"/>
          </a:xfrm>
          <a:prstGeom prst="rect">
            <a:avLst/>
          </a:prstGeom>
        </p:spPr>
        <p:txBody>
          <a:bodyPr wrap="square">
            <a:spAutoFit/>
          </a:bodyPr>
          <a:lstStyle/>
          <a:p>
            <a:r>
              <a:rPr lang="en-US" sz="1200" dirty="0"/>
              <a:t>https://</a:t>
            </a:r>
            <a:r>
              <a:rPr lang="en-US" sz="1200" dirty="0" err="1"/>
              <a:t>rospotrebnadzor.ru</a:t>
            </a:r>
            <a:r>
              <a:rPr lang="en-US" sz="1200" dirty="0"/>
              <a:t>/upload/</a:t>
            </a:r>
            <a:r>
              <a:rPr lang="en-US" sz="1200" dirty="0" err="1"/>
              <a:t>iblock</a:t>
            </a:r>
            <a:r>
              <a:rPr lang="en-US" sz="1200" dirty="0"/>
              <a:t>/332/gosudarstvennyy-doklad-zashchita-prav-potrebiteley-v-rossiyskoy-federatsii-v-2018-godu.pdf</a:t>
            </a:r>
          </a:p>
        </p:txBody>
      </p:sp>
    </p:spTree>
    <p:extLst>
      <p:ext uri="{BB962C8B-B14F-4D97-AF65-F5344CB8AC3E}">
        <p14:creationId xmlns:p14="http://schemas.microsoft.com/office/powerpoint/2010/main" val="643161183"/>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7" name="Заголовок 1"/>
          <p:cNvSpPr>
            <a:spLocks noGrp="1"/>
          </p:cNvSpPr>
          <p:nvPr>
            <p:ph type="title"/>
          </p:nvPr>
        </p:nvSpPr>
        <p:spPr>
          <a:xfrm>
            <a:off x="683568" y="260648"/>
            <a:ext cx="8229600" cy="936104"/>
          </a:xfrm>
          <a:ln>
            <a:miter lim="800000"/>
            <a:headEnd/>
            <a:tailEnd/>
          </a:ln>
        </p:spPr>
        <p:txBody>
          <a:bodyPr/>
          <a:lstStyle/>
          <a:p>
            <a:pPr algn="ctr">
              <a:defRPr/>
            </a:pPr>
            <a:br>
              <a:rPr lang="ru-RU" sz="4000" b="1" spc="300" dirty="0">
                <a:ln w="11430" cmpd="sng">
                  <a:solidFill>
                    <a:schemeClr val="accent1">
                      <a:tint val="10000"/>
                    </a:schemeClr>
                  </a:solidFill>
                  <a:prstDash val="solid"/>
                  <a:miter lim="800000"/>
                </a:ln>
                <a:gradFill>
                  <a:gsLst>
                    <a:gs pos="10000">
                      <a:schemeClr val="accent1">
                        <a:tint val="83000"/>
                        <a:shade val="100000"/>
                        <a:satMod val="200000"/>
                      </a:schemeClr>
                    </a:gs>
                    <a:gs pos="75000">
                      <a:schemeClr val="accent1">
                        <a:tint val="100000"/>
                        <a:shade val="50000"/>
                        <a:satMod val="150000"/>
                      </a:schemeClr>
                    </a:gs>
                  </a:gsLst>
                  <a:lin ang="5400000"/>
                </a:gradFill>
                <a:effectLst>
                  <a:glow rad="45500">
                    <a:schemeClr val="accent1">
                      <a:satMod val="220000"/>
                      <a:alpha val="35000"/>
                    </a:schemeClr>
                  </a:glow>
                </a:effectLst>
                <a:latin typeface="Calibri" charset="0"/>
              </a:rPr>
            </a:br>
            <a:r>
              <a:rPr lang="ru-RU" sz="3200" b="1" spc="300" dirty="0">
                <a:ln w="11430" cmpd="sng">
                  <a:solidFill>
                    <a:schemeClr val="accent1">
                      <a:tint val="10000"/>
                    </a:schemeClr>
                  </a:solidFill>
                  <a:prstDash val="solid"/>
                  <a:miter lim="800000"/>
                </a:ln>
                <a:gradFill>
                  <a:gsLst>
                    <a:gs pos="10000">
                      <a:schemeClr val="accent1">
                        <a:tint val="83000"/>
                        <a:shade val="100000"/>
                        <a:satMod val="200000"/>
                      </a:schemeClr>
                    </a:gs>
                    <a:gs pos="75000">
                      <a:schemeClr val="accent1">
                        <a:tint val="100000"/>
                        <a:shade val="50000"/>
                        <a:satMod val="150000"/>
                      </a:schemeClr>
                    </a:gs>
                  </a:gsLst>
                  <a:lin ang="5400000"/>
                </a:gradFill>
                <a:effectLst>
                  <a:glow rad="45500">
                    <a:schemeClr val="accent1">
                      <a:satMod val="220000"/>
                      <a:alpha val="35000"/>
                    </a:schemeClr>
                  </a:glow>
                </a:effectLst>
                <a:latin typeface="Calibri" charset="0"/>
              </a:rPr>
              <a:t>Грипп </a:t>
            </a:r>
            <a:r>
              <a:rPr lang="en-US" sz="3200" b="1" spc="300" dirty="0">
                <a:ln w="11430" cmpd="sng">
                  <a:solidFill>
                    <a:schemeClr val="accent1">
                      <a:tint val="10000"/>
                    </a:schemeClr>
                  </a:solidFill>
                  <a:prstDash val="solid"/>
                  <a:miter lim="800000"/>
                </a:ln>
                <a:gradFill>
                  <a:gsLst>
                    <a:gs pos="10000">
                      <a:schemeClr val="accent1">
                        <a:tint val="83000"/>
                        <a:shade val="100000"/>
                        <a:satMod val="200000"/>
                      </a:schemeClr>
                    </a:gs>
                    <a:gs pos="75000">
                      <a:schemeClr val="accent1">
                        <a:tint val="100000"/>
                        <a:shade val="50000"/>
                        <a:satMod val="150000"/>
                      </a:schemeClr>
                    </a:gs>
                  </a:gsLst>
                  <a:lin ang="5400000"/>
                </a:gradFill>
                <a:effectLst>
                  <a:glow rad="45500">
                    <a:schemeClr val="accent1">
                      <a:satMod val="220000"/>
                      <a:alpha val="35000"/>
                    </a:schemeClr>
                  </a:glow>
                </a:effectLst>
                <a:latin typeface="Calibri" charset="0"/>
              </a:rPr>
              <a:t>A(H1N1)pdm09</a:t>
            </a:r>
            <a:r>
              <a:rPr lang="ru-RU" sz="3200" b="1" spc="300" dirty="0">
                <a:ln w="11430" cmpd="sng">
                  <a:solidFill>
                    <a:schemeClr val="accent1">
                      <a:tint val="10000"/>
                    </a:schemeClr>
                  </a:solidFill>
                  <a:prstDash val="solid"/>
                  <a:miter lim="800000"/>
                </a:ln>
                <a:gradFill>
                  <a:gsLst>
                    <a:gs pos="10000">
                      <a:schemeClr val="accent1">
                        <a:tint val="83000"/>
                        <a:shade val="100000"/>
                        <a:satMod val="200000"/>
                      </a:schemeClr>
                    </a:gs>
                    <a:gs pos="75000">
                      <a:schemeClr val="accent1">
                        <a:tint val="100000"/>
                        <a:shade val="50000"/>
                        <a:satMod val="150000"/>
                      </a:schemeClr>
                    </a:gs>
                  </a:gsLst>
                  <a:lin ang="5400000"/>
                </a:gradFill>
                <a:effectLst>
                  <a:glow rad="45500">
                    <a:schemeClr val="accent1">
                      <a:satMod val="220000"/>
                      <a:alpha val="35000"/>
                    </a:schemeClr>
                  </a:glow>
                </a:effectLst>
                <a:latin typeface="Calibri" charset="0"/>
              </a:rPr>
              <a:t>:</a:t>
            </a:r>
            <a:br>
              <a:rPr lang="ru-RU" sz="3200" b="1" spc="300" dirty="0">
                <a:ln w="11430" cmpd="sng">
                  <a:solidFill>
                    <a:schemeClr val="accent1">
                      <a:tint val="10000"/>
                    </a:schemeClr>
                  </a:solidFill>
                  <a:prstDash val="solid"/>
                  <a:miter lim="800000"/>
                </a:ln>
                <a:gradFill>
                  <a:gsLst>
                    <a:gs pos="10000">
                      <a:schemeClr val="accent1">
                        <a:tint val="83000"/>
                        <a:shade val="100000"/>
                        <a:satMod val="200000"/>
                      </a:schemeClr>
                    </a:gs>
                    <a:gs pos="75000">
                      <a:schemeClr val="accent1">
                        <a:tint val="100000"/>
                        <a:shade val="50000"/>
                        <a:satMod val="150000"/>
                      </a:schemeClr>
                    </a:gs>
                  </a:gsLst>
                  <a:lin ang="5400000"/>
                </a:gradFill>
                <a:effectLst>
                  <a:glow rad="45500">
                    <a:schemeClr val="accent1">
                      <a:satMod val="220000"/>
                      <a:alpha val="35000"/>
                    </a:schemeClr>
                  </a:glow>
                </a:effectLst>
                <a:latin typeface="Calibri" charset="0"/>
              </a:rPr>
            </a:br>
            <a:r>
              <a:rPr lang="ru-RU" sz="3200" b="1" spc="300" dirty="0" err="1">
                <a:ln w="11430" cmpd="sng">
                  <a:solidFill>
                    <a:schemeClr val="accent1">
                      <a:tint val="10000"/>
                    </a:schemeClr>
                  </a:solidFill>
                  <a:prstDash val="solid"/>
                  <a:miter lim="800000"/>
                </a:ln>
                <a:gradFill>
                  <a:gsLst>
                    <a:gs pos="10000">
                      <a:schemeClr val="accent1">
                        <a:tint val="83000"/>
                        <a:shade val="100000"/>
                        <a:satMod val="200000"/>
                      </a:schemeClr>
                    </a:gs>
                    <a:gs pos="75000">
                      <a:schemeClr val="accent1">
                        <a:tint val="100000"/>
                        <a:shade val="50000"/>
                        <a:satMod val="150000"/>
                      </a:schemeClr>
                    </a:gs>
                  </a:gsLst>
                  <a:lin ang="5400000"/>
                </a:gradFill>
                <a:effectLst>
                  <a:glow rad="45500">
                    <a:schemeClr val="accent1">
                      <a:satMod val="220000"/>
                      <a:alpha val="35000"/>
                    </a:schemeClr>
                  </a:glow>
                </a:effectLst>
                <a:latin typeface="Calibri" charset="0"/>
              </a:rPr>
              <a:t>постпандемические</a:t>
            </a:r>
            <a:r>
              <a:rPr lang="ru-RU" sz="3200" b="1" spc="300" dirty="0">
                <a:ln w="11430" cmpd="sng">
                  <a:solidFill>
                    <a:schemeClr val="accent1">
                      <a:tint val="10000"/>
                    </a:schemeClr>
                  </a:solidFill>
                  <a:prstDash val="solid"/>
                  <a:miter lim="800000"/>
                </a:ln>
                <a:gradFill>
                  <a:gsLst>
                    <a:gs pos="10000">
                      <a:schemeClr val="accent1">
                        <a:tint val="83000"/>
                        <a:shade val="100000"/>
                        <a:satMod val="200000"/>
                      </a:schemeClr>
                    </a:gs>
                    <a:gs pos="75000">
                      <a:schemeClr val="accent1">
                        <a:tint val="100000"/>
                        <a:shade val="50000"/>
                        <a:satMod val="150000"/>
                      </a:schemeClr>
                    </a:gs>
                  </a:gsLst>
                  <a:lin ang="5400000"/>
                </a:gradFill>
                <a:effectLst>
                  <a:glow rad="45500">
                    <a:schemeClr val="accent1">
                      <a:satMod val="220000"/>
                      <a:alpha val="35000"/>
                    </a:schemeClr>
                  </a:glow>
                </a:effectLst>
                <a:latin typeface="Calibri" charset="0"/>
              </a:rPr>
              <a:t> мутации</a:t>
            </a:r>
          </a:p>
        </p:txBody>
      </p:sp>
      <p:sp>
        <p:nvSpPr>
          <p:cNvPr id="20482" name="Содержимое 2"/>
          <p:cNvSpPr>
            <a:spLocks noGrp="1"/>
          </p:cNvSpPr>
          <p:nvPr>
            <p:ph idx="1"/>
          </p:nvPr>
        </p:nvSpPr>
        <p:spPr>
          <a:xfrm>
            <a:off x="323528" y="1340768"/>
            <a:ext cx="8229600" cy="4137025"/>
          </a:xfrm>
        </p:spPr>
        <p:txBody>
          <a:bodyPr/>
          <a:lstStyle/>
          <a:p>
            <a:pPr>
              <a:defRPr/>
            </a:pPr>
            <a:r>
              <a:rPr lang="ru-RU" sz="2000" dirty="0">
                <a:solidFill>
                  <a:srgbClr val="FF0000"/>
                </a:solidFill>
                <a:latin typeface="Constantia" charset="0"/>
              </a:rPr>
              <a:t>Мутации гемагглютинина  </a:t>
            </a:r>
            <a:r>
              <a:rPr lang="en-US" sz="2000" b="1" dirty="0">
                <a:latin typeface="Times New Roman" charset="0"/>
                <a:cs typeface="Times New Roman" charset="0"/>
              </a:rPr>
              <a:t>D222G</a:t>
            </a:r>
            <a:r>
              <a:rPr lang="ru-RU" sz="2000" b="1" dirty="0">
                <a:latin typeface="Times New Roman" charset="0"/>
                <a:cs typeface="Times New Roman" charset="0"/>
              </a:rPr>
              <a:t> (Гонконг, Норвегия</a:t>
            </a:r>
            <a:r>
              <a:rPr lang="ru-RU" sz="2000" b="1" baseline="30000" dirty="0">
                <a:latin typeface="Times New Roman" charset="0"/>
                <a:cs typeface="Times New Roman" charset="0"/>
              </a:rPr>
              <a:t>1</a:t>
            </a:r>
            <a:r>
              <a:rPr lang="ru-RU" sz="2000" b="1" dirty="0">
                <a:latin typeface="Times New Roman" charset="0"/>
                <a:cs typeface="Times New Roman" charset="0"/>
              </a:rPr>
              <a:t>, Шотландия ) и </a:t>
            </a:r>
            <a:r>
              <a:rPr lang="en-US" sz="2000" b="1" dirty="0">
                <a:latin typeface="Times New Roman" charset="0"/>
                <a:cs typeface="Times New Roman" charset="0"/>
              </a:rPr>
              <a:t>D222</a:t>
            </a:r>
            <a:r>
              <a:rPr lang="ru-RU" sz="2000" b="1" dirty="0">
                <a:latin typeface="Times New Roman" charset="0"/>
                <a:cs typeface="Times New Roman" charset="0"/>
              </a:rPr>
              <a:t>Е  (Италия) обусловливают более </a:t>
            </a:r>
          </a:p>
          <a:p>
            <a:pPr marL="0" indent="0">
              <a:buFont typeface="Wingdings 2" charset="0"/>
              <a:buNone/>
              <a:defRPr/>
            </a:pPr>
            <a:r>
              <a:rPr lang="ru-RU" sz="2000" b="1" dirty="0">
                <a:latin typeface="Times New Roman" charset="0"/>
                <a:cs typeface="Times New Roman" charset="0"/>
              </a:rPr>
              <a:t>     тяжелое течение гриппа;</a:t>
            </a:r>
          </a:p>
          <a:p>
            <a:pPr>
              <a:defRPr/>
            </a:pPr>
            <a:r>
              <a:rPr lang="ru-RU" sz="2000" b="1" dirty="0">
                <a:solidFill>
                  <a:srgbClr val="FF0000"/>
                </a:solidFill>
                <a:latin typeface="Constantia" charset="0"/>
              </a:rPr>
              <a:t>Генетические детерминанты</a:t>
            </a:r>
            <a:r>
              <a:rPr lang="ru-RU" sz="2000" dirty="0">
                <a:latin typeface="Constantia" charset="0"/>
              </a:rPr>
              <a:t>, в частности, интерферон индуцированный трансмембранный протеин </a:t>
            </a:r>
            <a:r>
              <a:rPr lang="en-US" sz="2000" dirty="0">
                <a:latin typeface="Constantia" charset="0"/>
              </a:rPr>
              <a:t>-3 genetic variant rs1</a:t>
            </a:r>
            <a:r>
              <a:rPr lang="ru-RU" sz="2000" dirty="0">
                <a:latin typeface="Constantia" charset="0"/>
              </a:rPr>
              <a:t> </a:t>
            </a:r>
            <a:r>
              <a:rPr lang="en-US" sz="2000" b="1" dirty="0">
                <a:latin typeface="Constantia" charset="0"/>
              </a:rPr>
              <a:t>2252-C</a:t>
            </a:r>
            <a:r>
              <a:rPr lang="ru-RU" sz="2000" b="1" dirty="0">
                <a:latin typeface="Constantia" charset="0"/>
              </a:rPr>
              <a:t>, </a:t>
            </a:r>
            <a:r>
              <a:rPr lang="ru-RU" sz="2000" b="1" dirty="0">
                <a:solidFill>
                  <a:srgbClr val="FF0000"/>
                </a:solidFill>
                <a:latin typeface="Constantia" charset="0"/>
              </a:rPr>
              <a:t>ассоциированы с более тяжелым течением гриппа </a:t>
            </a:r>
            <a:r>
              <a:rPr lang="ru-RU" sz="2000" dirty="0">
                <a:latin typeface="Constantia" charset="0"/>
              </a:rPr>
              <a:t>у  69% китайцев</a:t>
            </a:r>
            <a:r>
              <a:rPr lang="ru-RU" sz="2000" baseline="30000" dirty="0">
                <a:latin typeface="Constantia" charset="0"/>
              </a:rPr>
              <a:t>2</a:t>
            </a:r>
            <a:r>
              <a:rPr lang="ru-RU" sz="2000" dirty="0">
                <a:latin typeface="Constantia" charset="0"/>
              </a:rPr>
              <a:t> и обнаружен также у уроженцев республик Кавказа</a:t>
            </a:r>
            <a:endParaRPr lang="ru-RU" sz="2000" b="1" dirty="0">
              <a:latin typeface="Times New Roman" charset="0"/>
              <a:cs typeface="Times New Roman" charset="0"/>
            </a:endParaRPr>
          </a:p>
          <a:p>
            <a:pPr>
              <a:defRPr/>
            </a:pPr>
            <a:r>
              <a:rPr lang="ru-RU" sz="2000" dirty="0">
                <a:latin typeface="Constantia" charset="0"/>
              </a:rPr>
              <a:t>В 2015-2019 гг. появление новых</a:t>
            </a:r>
            <a:r>
              <a:rPr lang="en-US" sz="2000" dirty="0">
                <a:latin typeface="Constantia" charset="0"/>
              </a:rPr>
              <a:t> </a:t>
            </a:r>
            <a:r>
              <a:rPr lang="ru-RU" sz="2000" dirty="0">
                <a:latin typeface="Constantia" charset="0"/>
              </a:rPr>
              <a:t>генетических  </a:t>
            </a:r>
            <a:r>
              <a:rPr lang="ru-RU" sz="2000" dirty="0" err="1">
                <a:latin typeface="Constantia" charset="0"/>
              </a:rPr>
              <a:t>субклайдов</a:t>
            </a:r>
            <a:r>
              <a:rPr lang="ru-RU" sz="2000" dirty="0">
                <a:latin typeface="Constantia" charset="0"/>
              </a:rPr>
              <a:t>  </a:t>
            </a:r>
            <a:r>
              <a:rPr lang="ru-RU" sz="2000" dirty="0" err="1">
                <a:latin typeface="Constantia" charset="0"/>
              </a:rPr>
              <a:t>клайда</a:t>
            </a:r>
            <a:r>
              <a:rPr lang="ru-RU" sz="2000" dirty="0">
                <a:latin typeface="Constantia" charset="0"/>
              </a:rPr>
              <a:t> 6В -  6</a:t>
            </a:r>
            <a:r>
              <a:rPr lang="en-US" sz="2000" dirty="0">
                <a:latin typeface="Constantia" charset="0"/>
              </a:rPr>
              <a:t>B.1</a:t>
            </a:r>
            <a:r>
              <a:rPr lang="ru-RU" sz="2000" dirty="0">
                <a:latin typeface="Constantia" charset="0"/>
              </a:rPr>
              <a:t> (</a:t>
            </a:r>
            <a:r>
              <a:rPr lang="en-US" sz="2000" dirty="0">
                <a:latin typeface="Constantia" charset="0"/>
              </a:rPr>
              <a:t>S162N and I216T</a:t>
            </a:r>
            <a:r>
              <a:rPr lang="ru-RU" sz="2000" dirty="0">
                <a:latin typeface="Constantia" charset="0"/>
              </a:rPr>
              <a:t>)</a:t>
            </a:r>
            <a:r>
              <a:rPr lang="en-US" sz="2000" dirty="0">
                <a:latin typeface="Constantia" charset="0"/>
              </a:rPr>
              <a:t>, 6B1A (S183P), </a:t>
            </a:r>
            <a:r>
              <a:rPr lang="ru-RU" sz="2000" dirty="0">
                <a:latin typeface="Constantia" charset="0"/>
              </a:rPr>
              <a:t> 6В.2 (</a:t>
            </a:r>
            <a:r>
              <a:rPr lang="en-US" sz="2000" dirty="0">
                <a:latin typeface="Constantia" charset="0"/>
              </a:rPr>
              <a:t>V152T and V173I</a:t>
            </a:r>
            <a:r>
              <a:rPr lang="ru-RU" sz="2000" dirty="0">
                <a:latin typeface="Constantia" charset="0"/>
              </a:rPr>
              <a:t>) вируса по </a:t>
            </a:r>
            <a:r>
              <a:rPr lang="en-US" sz="2000" dirty="0">
                <a:latin typeface="Constantia" charset="0"/>
              </a:rPr>
              <a:t>HA1</a:t>
            </a:r>
            <a:r>
              <a:rPr lang="ru-RU" sz="2000" dirty="0">
                <a:latin typeface="Constantia" charset="0"/>
              </a:rPr>
              <a:t> – в </a:t>
            </a:r>
            <a:r>
              <a:rPr lang="en-US" sz="2000" dirty="0">
                <a:latin typeface="Constantia" charset="0"/>
              </a:rPr>
              <a:t>42</a:t>
            </a:r>
            <a:r>
              <a:rPr lang="ru-RU" sz="2000" dirty="0">
                <a:latin typeface="Constantia" charset="0"/>
              </a:rPr>
              <a:t>% исследованных штаммов</a:t>
            </a:r>
            <a:r>
              <a:rPr lang="ru-RU" sz="2000" baseline="30000" dirty="0">
                <a:latin typeface="Constantia" charset="0"/>
              </a:rPr>
              <a:t>3</a:t>
            </a:r>
            <a:endParaRPr lang="ru-RU" sz="2000" dirty="0">
              <a:latin typeface="Constantia" charset="0"/>
            </a:endParaRPr>
          </a:p>
        </p:txBody>
      </p:sp>
      <p:sp>
        <p:nvSpPr>
          <p:cNvPr id="20483" name="Rectangle 1"/>
          <p:cNvSpPr>
            <a:spLocks noChangeArrowheads="1"/>
          </p:cNvSpPr>
          <p:nvPr/>
        </p:nvSpPr>
        <p:spPr bwMode="auto">
          <a:xfrm>
            <a:off x="179512" y="5324475"/>
            <a:ext cx="9147299" cy="15335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rIns="22218" bIns="133308" anchor="ctr">
            <a:spAutoFit/>
          </a:bodyPr>
          <a:lstStyle/>
          <a:p>
            <a:r>
              <a:rPr lang="ru-RU" sz="1100" dirty="0"/>
              <a:t>1)</a:t>
            </a:r>
            <a:r>
              <a:rPr lang="ru-RU" sz="1100" dirty="0" err="1"/>
              <a:t>Eurosurveillance</a:t>
            </a:r>
            <a:r>
              <a:rPr lang="ru-RU" sz="1100" dirty="0"/>
              <a:t>, </a:t>
            </a:r>
            <a:r>
              <a:rPr lang="ru-RU" sz="1100" dirty="0" err="1"/>
              <a:t>Volume</a:t>
            </a:r>
            <a:r>
              <a:rPr lang="ru-RU" sz="1100" dirty="0"/>
              <a:t> 18, </a:t>
            </a:r>
            <a:r>
              <a:rPr lang="ru-RU" sz="1100" dirty="0" err="1"/>
              <a:t>Issue</a:t>
            </a:r>
            <a:r>
              <a:rPr lang="ru-RU" sz="1100" dirty="0"/>
              <a:t> 3, 17 </a:t>
            </a:r>
            <a:r>
              <a:rPr lang="ru-RU" sz="1100" dirty="0" err="1"/>
              <a:t>January</a:t>
            </a:r>
            <a:r>
              <a:rPr lang="ru-RU" sz="1100" dirty="0"/>
              <a:t> 2013 </a:t>
            </a:r>
          </a:p>
          <a:p>
            <a:pPr eaLnBrk="0" hangingPunct="0"/>
            <a:r>
              <a:rPr lang="ru-RU" sz="1100" b="1" dirty="0" err="1">
                <a:solidFill>
                  <a:srgbClr val="808080"/>
                </a:solidFill>
              </a:rPr>
              <a:t>Research</a:t>
            </a:r>
            <a:r>
              <a:rPr lang="ru-RU" sz="1100" b="1" dirty="0">
                <a:solidFill>
                  <a:srgbClr val="808080"/>
                </a:solidFill>
              </a:rPr>
              <a:t> </a:t>
            </a:r>
            <a:r>
              <a:rPr lang="ru-RU" sz="1100" b="1" dirty="0" err="1">
                <a:solidFill>
                  <a:srgbClr val="808080"/>
                </a:solidFill>
              </a:rPr>
              <a:t>articles</a:t>
            </a:r>
            <a:endParaRPr lang="ru-RU" sz="1100" dirty="0"/>
          </a:p>
          <a:p>
            <a:pPr eaLnBrk="0" hangingPunct="0"/>
            <a:r>
              <a:rPr lang="ru-RU" sz="1100" dirty="0" err="1"/>
              <a:t>Within-patient</a:t>
            </a:r>
            <a:r>
              <a:rPr lang="ru-RU" sz="1100" dirty="0"/>
              <a:t> </a:t>
            </a:r>
            <a:r>
              <a:rPr lang="ru-RU" sz="1100" dirty="0" err="1"/>
              <a:t>emergence</a:t>
            </a:r>
            <a:r>
              <a:rPr lang="ru-RU" sz="1100" dirty="0"/>
              <a:t> </a:t>
            </a:r>
            <a:r>
              <a:rPr lang="ru-RU" sz="1100" dirty="0" err="1"/>
              <a:t>of</a:t>
            </a:r>
            <a:r>
              <a:rPr lang="ru-RU" sz="1100" dirty="0"/>
              <a:t> </a:t>
            </a:r>
            <a:r>
              <a:rPr lang="ru-RU" sz="1100" dirty="0" err="1"/>
              <a:t>the</a:t>
            </a:r>
            <a:r>
              <a:rPr lang="ru-RU" sz="1100" dirty="0"/>
              <a:t> </a:t>
            </a:r>
            <a:r>
              <a:rPr lang="ru-RU" sz="1100" dirty="0" err="1"/>
              <a:t>influenza</a:t>
            </a:r>
            <a:r>
              <a:rPr lang="ru-RU" sz="1100" dirty="0"/>
              <a:t> </a:t>
            </a:r>
            <a:r>
              <a:rPr lang="ru-RU" sz="1100" dirty="0" err="1"/>
              <a:t>A</a:t>
            </a:r>
            <a:r>
              <a:rPr lang="ru-RU" sz="1100" dirty="0"/>
              <a:t>(H1N1)pdm09 HA1 222G </a:t>
            </a:r>
            <a:r>
              <a:rPr lang="ru-RU" sz="1100" dirty="0" err="1"/>
              <a:t>variant</a:t>
            </a:r>
            <a:r>
              <a:rPr lang="ru-RU" sz="1100" dirty="0"/>
              <a:t> </a:t>
            </a:r>
            <a:r>
              <a:rPr lang="ru-RU" sz="1100" dirty="0" err="1"/>
              <a:t>and</a:t>
            </a:r>
            <a:r>
              <a:rPr lang="ru-RU" sz="1100" dirty="0"/>
              <a:t> </a:t>
            </a:r>
            <a:r>
              <a:rPr lang="ru-RU" sz="1100" dirty="0" err="1"/>
              <a:t>clear</a:t>
            </a:r>
            <a:r>
              <a:rPr lang="ru-RU" sz="1100" dirty="0"/>
              <a:t> </a:t>
            </a:r>
            <a:r>
              <a:rPr lang="ru-RU" sz="1100" dirty="0" err="1"/>
              <a:t>association</a:t>
            </a:r>
            <a:r>
              <a:rPr lang="ru-RU" sz="1100" dirty="0"/>
              <a:t> </a:t>
            </a:r>
            <a:r>
              <a:rPr lang="ru-RU" sz="1100" dirty="0" err="1"/>
              <a:t>with</a:t>
            </a:r>
            <a:r>
              <a:rPr lang="ru-RU" sz="1100" dirty="0"/>
              <a:t> </a:t>
            </a:r>
            <a:r>
              <a:rPr lang="ru-RU" sz="1100" dirty="0" err="1"/>
              <a:t>severe</a:t>
            </a:r>
            <a:r>
              <a:rPr lang="ru-RU" sz="1100" dirty="0"/>
              <a:t> </a:t>
            </a:r>
            <a:r>
              <a:rPr lang="ru-RU" sz="1100" dirty="0" err="1"/>
              <a:t>disease</a:t>
            </a:r>
            <a:r>
              <a:rPr lang="ru-RU" sz="1100" dirty="0"/>
              <a:t>, </a:t>
            </a:r>
            <a:r>
              <a:rPr lang="ru-RU" sz="1100" dirty="0" err="1"/>
              <a:t>Norway</a:t>
            </a:r>
            <a:r>
              <a:rPr lang="ru-RU" sz="1100" dirty="0"/>
              <a:t> </a:t>
            </a:r>
          </a:p>
          <a:p>
            <a:pPr eaLnBrk="0" hangingPunct="0"/>
            <a:r>
              <a:rPr lang="ru-RU" sz="1100" dirty="0" err="1">
                <a:solidFill>
                  <a:srgbClr val="000000"/>
                </a:solidFill>
                <a:cs typeface="Arial" charset="0"/>
              </a:rPr>
              <a:t>R</a:t>
            </a:r>
            <a:r>
              <a:rPr lang="ru-RU" sz="1100" dirty="0">
                <a:solidFill>
                  <a:srgbClr val="000000"/>
                </a:solidFill>
                <a:cs typeface="Arial" charset="0"/>
              </a:rPr>
              <a:t> Rykkvin</a:t>
            </a:r>
            <a:r>
              <a:rPr lang="ru-RU" sz="1100" baseline="30000" dirty="0">
                <a:solidFill>
                  <a:srgbClr val="666666"/>
                </a:solidFill>
                <a:cs typeface="Arial" charset="0"/>
              </a:rPr>
              <a:t>1</a:t>
            </a:r>
            <a:r>
              <a:rPr lang="ru-RU" sz="1100" dirty="0">
                <a:solidFill>
                  <a:srgbClr val="000000"/>
                </a:solidFill>
                <a:cs typeface="Arial" charset="0"/>
              </a:rPr>
              <a:t>, </a:t>
            </a:r>
            <a:r>
              <a:rPr lang="ru-RU" sz="1100" dirty="0" err="1">
                <a:solidFill>
                  <a:srgbClr val="000000"/>
                </a:solidFill>
                <a:cs typeface="Arial" charset="0"/>
              </a:rPr>
              <a:t>A</a:t>
            </a:r>
            <a:r>
              <a:rPr lang="ru-RU" sz="1100" dirty="0">
                <a:solidFill>
                  <a:srgbClr val="000000"/>
                </a:solidFill>
                <a:cs typeface="Arial" charset="0"/>
              </a:rPr>
              <a:t> </a:t>
            </a:r>
            <a:r>
              <a:rPr lang="ru-RU" sz="1100" dirty="0" err="1">
                <a:solidFill>
                  <a:srgbClr val="000000"/>
                </a:solidFill>
                <a:cs typeface="Arial" charset="0"/>
              </a:rPr>
              <a:t>Kilander</a:t>
            </a:r>
            <a:r>
              <a:rPr lang="ru-RU" sz="1100" dirty="0">
                <a:solidFill>
                  <a:srgbClr val="000000"/>
                </a:solidFill>
                <a:cs typeface="Arial" charset="0"/>
              </a:rPr>
              <a:t> (</a:t>
            </a:r>
            <a:r>
              <a:rPr lang="ru-RU" sz="1100" dirty="0">
                <a:solidFill>
                  <a:srgbClr val="000000"/>
                </a:solidFill>
                <a:cs typeface="Arial" charset="0"/>
                <a:hlinkClick r:id="rId3"/>
              </a:rPr>
              <a:t>  </a:t>
            </a:r>
            <a:r>
              <a:rPr lang="ru-RU" sz="1100" dirty="0">
                <a:solidFill>
                  <a:srgbClr val="000000"/>
                </a:solidFill>
                <a:cs typeface="Arial" charset="0"/>
              </a:rPr>
              <a:t>)</a:t>
            </a:r>
            <a:r>
              <a:rPr lang="ru-RU" sz="1100" baseline="30000" dirty="0">
                <a:solidFill>
                  <a:srgbClr val="666666"/>
                </a:solidFill>
                <a:cs typeface="Arial" charset="0"/>
              </a:rPr>
              <a:t>1</a:t>
            </a:r>
            <a:r>
              <a:rPr lang="ru-RU" sz="1100" dirty="0">
                <a:solidFill>
                  <a:srgbClr val="000000"/>
                </a:solidFill>
                <a:cs typeface="Arial" charset="0"/>
              </a:rPr>
              <a:t>, </a:t>
            </a:r>
            <a:r>
              <a:rPr lang="ru-RU" sz="1100" dirty="0" err="1">
                <a:solidFill>
                  <a:srgbClr val="000000"/>
                </a:solidFill>
                <a:cs typeface="Arial" charset="0"/>
              </a:rPr>
              <a:t>S</a:t>
            </a:r>
            <a:r>
              <a:rPr lang="ru-RU" sz="1100" dirty="0">
                <a:solidFill>
                  <a:srgbClr val="000000"/>
                </a:solidFill>
                <a:cs typeface="Arial" charset="0"/>
              </a:rPr>
              <a:t> </a:t>
            </a:r>
            <a:r>
              <a:rPr lang="ru-RU" sz="1100" dirty="0" err="1">
                <a:solidFill>
                  <a:srgbClr val="000000"/>
                </a:solidFill>
                <a:cs typeface="Arial" charset="0"/>
              </a:rPr>
              <a:t>G</a:t>
            </a:r>
            <a:r>
              <a:rPr lang="ru-RU" sz="1100" dirty="0">
                <a:solidFill>
                  <a:srgbClr val="000000"/>
                </a:solidFill>
                <a:cs typeface="Arial" charset="0"/>
              </a:rPr>
              <a:t> Dudman</a:t>
            </a:r>
            <a:r>
              <a:rPr lang="ru-RU" sz="1100" baseline="30000" dirty="0">
                <a:solidFill>
                  <a:srgbClr val="666666"/>
                </a:solidFill>
                <a:cs typeface="Arial" charset="0"/>
              </a:rPr>
              <a:t>1</a:t>
            </a:r>
            <a:r>
              <a:rPr lang="ru-RU" sz="1100" dirty="0">
                <a:solidFill>
                  <a:srgbClr val="000000"/>
                </a:solidFill>
                <a:cs typeface="Arial" charset="0"/>
              </a:rPr>
              <a:t>, </a:t>
            </a:r>
            <a:r>
              <a:rPr lang="ru-RU" sz="1100" dirty="0" err="1">
                <a:solidFill>
                  <a:srgbClr val="000000"/>
                </a:solidFill>
                <a:cs typeface="Arial" charset="0"/>
              </a:rPr>
              <a:t>O</a:t>
            </a:r>
            <a:r>
              <a:rPr lang="ru-RU" sz="1100" dirty="0">
                <a:solidFill>
                  <a:srgbClr val="000000"/>
                </a:solidFill>
                <a:cs typeface="Arial" charset="0"/>
              </a:rPr>
              <a:t> </a:t>
            </a:r>
            <a:r>
              <a:rPr lang="ru-RU" sz="1100" dirty="0" err="1">
                <a:solidFill>
                  <a:srgbClr val="000000"/>
                </a:solidFill>
                <a:cs typeface="Arial" charset="0"/>
              </a:rPr>
              <a:t>Hungnes</a:t>
            </a:r>
            <a:endParaRPr lang="ru-RU" sz="1100" dirty="0">
              <a:solidFill>
                <a:srgbClr val="000000"/>
              </a:solidFill>
              <a:cs typeface="Arial" charset="0"/>
            </a:endParaRPr>
          </a:p>
          <a:p>
            <a:pPr eaLnBrk="0" hangingPunct="0"/>
            <a:r>
              <a:rPr lang="ru-RU" sz="1100" dirty="0"/>
              <a:t>2)</a:t>
            </a:r>
            <a:r>
              <a:rPr lang="en-US" sz="1100" dirty="0"/>
              <a:t>Interferon-induced </a:t>
            </a:r>
            <a:r>
              <a:rPr lang="en-US" sz="1100" dirty="0" err="1"/>
              <a:t>transmembrane</a:t>
            </a:r>
            <a:r>
              <a:rPr lang="en-US" sz="1100" dirty="0"/>
              <a:t> protein-3 genetic variant rs12252-C is associated with severe influenza in Chinese individuals.«</a:t>
            </a:r>
            <a:endParaRPr lang="ru-RU" sz="1100" dirty="0"/>
          </a:p>
          <a:p>
            <a:pPr eaLnBrk="0" hangingPunct="0"/>
            <a:r>
              <a:rPr lang="en-US" sz="1100" dirty="0"/>
              <a:t> Yong-Hong Zhang et al. Nature Communications 4, Article number: 1418 doi:10.1038/ncomms2433 29 January 2013 </a:t>
            </a:r>
            <a:r>
              <a:rPr lang="ru-RU" sz="1100" dirty="0"/>
              <a:t> </a:t>
            </a:r>
          </a:p>
          <a:p>
            <a:pPr eaLnBrk="0" hangingPunct="0"/>
            <a:r>
              <a:rPr lang="en-US" sz="1100" dirty="0">
                <a:hlinkClick r:id="rId4"/>
              </a:rPr>
              <a:t>http://www.nature.com/ncomms/journal/v4/n1/full/ncomms2433.html</a:t>
            </a:r>
            <a:r>
              <a:rPr lang="en-US" sz="1100" dirty="0"/>
              <a:t>.</a:t>
            </a:r>
            <a:endParaRPr lang="ru-RU" sz="1100" dirty="0"/>
          </a:p>
          <a:p>
            <a:pPr eaLnBrk="0" hangingPunct="0"/>
            <a:r>
              <a:rPr lang="ru-RU" sz="1100" dirty="0">
                <a:solidFill>
                  <a:srgbClr val="000000"/>
                </a:solidFill>
                <a:cs typeface="Arial" charset="0"/>
              </a:rPr>
              <a:t>3)</a:t>
            </a:r>
            <a:r>
              <a:rPr lang="en-US" sz="1100" dirty="0"/>
              <a:t> </a:t>
            </a:r>
            <a:r>
              <a:rPr lang="en-US" sz="1100" dirty="0">
                <a:hlinkClick r:id="rId5"/>
              </a:rPr>
              <a:t>http://ecdc.europa.eu</a:t>
            </a:r>
            <a:r>
              <a:rPr lang="ru-RU" sz="1100" dirty="0"/>
              <a:t> </a:t>
            </a:r>
            <a:r>
              <a:rPr lang="en-US" sz="1100" dirty="0"/>
              <a:t>Influenza virus </a:t>
            </a:r>
            <a:r>
              <a:rPr lang="en-US" sz="1100" dirty="0" err="1"/>
              <a:t>characterisation</a:t>
            </a:r>
            <a:r>
              <a:rPr lang="en-US" sz="1100" dirty="0"/>
              <a:t> 2015-2019 )monthly reports</a:t>
            </a:r>
            <a:endParaRPr lang="ru-RU" sz="1100" dirty="0">
              <a:solidFill>
                <a:srgbClr val="000000"/>
              </a:solidFill>
              <a:cs typeface="Arial" charset="0"/>
            </a:endParaRPr>
          </a:p>
        </p:txBody>
      </p:sp>
      <p:pic>
        <p:nvPicPr>
          <p:cNvPr id="20484" name="Picture 2" descr="http://www.eurosurveillance.org/Public/Articles/AuthorEmailAsImage.aspx?ArticleAuthorId=17096">
            <a:hlinkClick r:id="rId3"/>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327650" y="-9917113"/>
            <a:ext cx="1219200" cy="142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0485" name="Picture 1"/>
          <p:cNvPicPr>
            <a:picLocks noChangeAspect="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380312" y="1110288"/>
            <a:ext cx="1628205" cy="130134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3339554673"/>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7" name="Rectangle 1"/>
          <p:cNvSpPr>
            <a:spLocks noChangeArrowheads="1"/>
          </p:cNvSpPr>
          <p:nvPr/>
        </p:nvSpPr>
        <p:spPr bwMode="auto">
          <a:xfrm>
            <a:off x="611188" y="6207423"/>
            <a:ext cx="7921625" cy="79632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rIns="22218" bIns="133308" anchor="ctr">
            <a:spAutoFit/>
          </a:bodyPr>
          <a:lstStyle/>
          <a:p>
            <a:r>
              <a:rPr lang="en-US" sz="1200" baseline="30000" dirty="0"/>
              <a:t>1</a:t>
            </a:r>
            <a:r>
              <a:rPr lang="en-US" sz="800" dirty="0"/>
              <a:t>Brendan Flannery  et all. Early Estimates of Seasonal Influenza Vaccine Effectiveness — United States, January 2015. MMWR Jan 15, 2015 ,P.10-15.</a:t>
            </a:r>
            <a:endParaRPr lang="ru-RU" sz="800" dirty="0"/>
          </a:p>
          <a:p>
            <a:r>
              <a:rPr lang="ru-RU" sz="1200" baseline="30000" dirty="0"/>
              <a:t>2</a:t>
            </a:r>
            <a:r>
              <a:rPr lang="ru-RU" sz="800" dirty="0"/>
              <a:t> </a:t>
            </a:r>
            <a:r>
              <a:rPr lang="en-US" sz="800" dirty="0">
                <a:hlinkClick r:id="rId3"/>
              </a:rPr>
              <a:t>http://ecdc.europa.eu/en/publications/_layouts/forms/Publication_DispForm.aspx?List=4f55ad51-4aed-4d32-b960-af70113dbb90&amp;ID=1447</a:t>
            </a:r>
            <a:endParaRPr lang="en-US" sz="800" dirty="0"/>
          </a:p>
          <a:p>
            <a:r>
              <a:rPr lang="fr-FR" sz="800" dirty="0">
                <a:solidFill>
                  <a:srgbClr val="000000"/>
                </a:solidFill>
                <a:cs typeface="Arial" charset="0"/>
                <a:hlinkClick r:id="rId4"/>
              </a:rPr>
              <a:t>https://www.eurosurveillance.org/content/10.2807/1560-7917.ES.2019.24.6.1800467</a:t>
            </a:r>
            <a:endParaRPr lang="fr-FR" sz="800" dirty="0">
              <a:solidFill>
                <a:srgbClr val="000000"/>
              </a:solidFill>
              <a:cs typeface="Arial" charset="0"/>
            </a:endParaRPr>
          </a:p>
          <a:p>
            <a:r>
              <a:rPr lang="ru-RU" sz="800" dirty="0">
                <a:solidFill>
                  <a:srgbClr val="000000"/>
                </a:solidFill>
                <a:cs typeface="Arial" charset="0"/>
              </a:rPr>
              <a:t>Бурцева Е.И., Москва, 2019</a:t>
            </a:r>
          </a:p>
          <a:p>
            <a:endParaRPr lang="en-US" sz="800" dirty="0"/>
          </a:p>
        </p:txBody>
      </p:sp>
      <p:pic>
        <p:nvPicPr>
          <p:cNvPr id="29698" name="Picture 2" descr="http://www.eurosurveillance.org/Public/Articles/AuthorEmailAsImage.aspx?ArticleAuthorId=17096">
            <a:hlinkClick r:id="rId5"/>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327650" y="-9917113"/>
            <a:ext cx="1219200" cy="142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9699" name="Picture 1"/>
          <p:cNvPicPr>
            <a:picLocks noChangeAspect="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812088" y="-25400"/>
            <a:ext cx="1331912" cy="10652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 name="Заголовок 1"/>
          <p:cNvSpPr txBox="1">
            <a:spLocks/>
          </p:cNvSpPr>
          <p:nvPr/>
        </p:nvSpPr>
        <p:spPr bwMode="auto">
          <a:xfrm>
            <a:off x="0" y="0"/>
            <a:ext cx="9144000" cy="43204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lIns="0" rIns="0" bIns="0" anchor="b"/>
          <a:lstStyle>
            <a:lvl1pPr algn="l" rtl="0" eaLnBrk="0" fontAlgn="base" hangingPunct="0">
              <a:spcBef>
                <a:spcPct val="0"/>
              </a:spcBef>
              <a:spcAft>
                <a:spcPct val="0"/>
              </a:spcAft>
              <a:defRPr sz="5000" kern="12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5000">
                <a:solidFill>
                  <a:schemeClr val="tx2"/>
                </a:solidFill>
                <a:latin typeface="Calibri" pitchFamily="34" charset="0"/>
                <a:ea typeface="ＭＳ Ｐゴシック" charset="0"/>
                <a:cs typeface="ＭＳ Ｐゴシック" charset="0"/>
              </a:defRPr>
            </a:lvl2pPr>
            <a:lvl3pPr algn="l" rtl="0" eaLnBrk="0" fontAlgn="base" hangingPunct="0">
              <a:spcBef>
                <a:spcPct val="0"/>
              </a:spcBef>
              <a:spcAft>
                <a:spcPct val="0"/>
              </a:spcAft>
              <a:defRPr sz="5000">
                <a:solidFill>
                  <a:schemeClr val="tx2"/>
                </a:solidFill>
                <a:latin typeface="Calibri" pitchFamily="34" charset="0"/>
                <a:ea typeface="ＭＳ Ｐゴシック" charset="0"/>
                <a:cs typeface="ＭＳ Ｐゴシック" charset="0"/>
              </a:defRPr>
            </a:lvl3pPr>
            <a:lvl4pPr algn="l" rtl="0" eaLnBrk="0" fontAlgn="base" hangingPunct="0">
              <a:spcBef>
                <a:spcPct val="0"/>
              </a:spcBef>
              <a:spcAft>
                <a:spcPct val="0"/>
              </a:spcAft>
              <a:defRPr sz="5000">
                <a:solidFill>
                  <a:schemeClr val="tx2"/>
                </a:solidFill>
                <a:latin typeface="Calibri" pitchFamily="34" charset="0"/>
                <a:ea typeface="ＭＳ Ｐゴシック" charset="0"/>
                <a:cs typeface="ＭＳ Ｐゴシック" charset="0"/>
              </a:defRPr>
            </a:lvl4pPr>
            <a:lvl5pPr algn="l" rtl="0" eaLnBrk="0" fontAlgn="base" hangingPunct="0">
              <a:spcBef>
                <a:spcPct val="0"/>
              </a:spcBef>
              <a:spcAft>
                <a:spcPct val="0"/>
              </a:spcAft>
              <a:defRPr sz="5000">
                <a:solidFill>
                  <a:schemeClr val="tx2"/>
                </a:solidFill>
                <a:latin typeface="Calibri" pitchFamily="34" charset="0"/>
                <a:ea typeface="ＭＳ Ｐゴシック" charset="0"/>
                <a:cs typeface="ＭＳ Ｐゴシック" charset="0"/>
              </a:defRPr>
            </a:lvl5pPr>
            <a:lvl6pPr marL="457200" algn="l" rtl="0" fontAlgn="base">
              <a:spcBef>
                <a:spcPct val="0"/>
              </a:spcBef>
              <a:spcAft>
                <a:spcPct val="0"/>
              </a:spcAft>
              <a:defRPr sz="5000">
                <a:solidFill>
                  <a:schemeClr val="tx2"/>
                </a:solidFill>
                <a:latin typeface="Calibri" pitchFamily="34" charset="0"/>
              </a:defRPr>
            </a:lvl6pPr>
            <a:lvl7pPr marL="914400" algn="l" rtl="0" fontAlgn="base">
              <a:spcBef>
                <a:spcPct val="0"/>
              </a:spcBef>
              <a:spcAft>
                <a:spcPct val="0"/>
              </a:spcAft>
              <a:defRPr sz="5000">
                <a:solidFill>
                  <a:schemeClr val="tx2"/>
                </a:solidFill>
                <a:latin typeface="Calibri" pitchFamily="34" charset="0"/>
              </a:defRPr>
            </a:lvl7pPr>
            <a:lvl8pPr marL="1371600" algn="l" rtl="0" fontAlgn="base">
              <a:spcBef>
                <a:spcPct val="0"/>
              </a:spcBef>
              <a:spcAft>
                <a:spcPct val="0"/>
              </a:spcAft>
              <a:defRPr sz="5000">
                <a:solidFill>
                  <a:schemeClr val="tx2"/>
                </a:solidFill>
                <a:latin typeface="Calibri" pitchFamily="34" charset="0"/>
              </a:defRPr>
            </a:lvl8pPr>
            <a:lvl9pPr marL="1828800" algn="l" rtl="0" fontAlgn="base">
              <a:spcBef>
                <a:spcPct val="0"/>
              </a:spcBef>
              <a:spcAft>
                <a:spcPct val="0"/>
              </a:spcAft>
              <a:defRPr sz="5000">
                <a:solidFill>
                  <a:schemeClr val="tx2"/>
                </a:solidFill>
                <a:latin typeface="Calibri" pitchFamily="34" charset="0"/>
              </a:defRPr>
            </a:lvl9pPr>
          </a:lstStyle>
          <a:p>
            <a:pPr algn="ctr">
              <a:defRPr/>
            </a:pPr>
            <a:r>
              <a:rPr lang="ru-RU" sz="2800" b="1" spc="300" dirty="0">
                <a:ln w="11430" cmpd="sng">
                  <a:solidFill>
                    <a:schemeClr val="accent1">
                      <a:tint val="10000"/>
                    </a:schemeClr>
                  </a:solidFill>
                  <a:prstDash val="solid"/>
                  <a:miter lim="800000"/>
                </a:ln>
                <a:gradFill>
                  <a:gsLst>
                    <a:gs pos="10000">
                      <a:schemeClr val="accent1">
                        <a:tint val="83000"/>
                        <a:shade val="100000"/>
                        <a:satMod val="200000"/>
                      </a:schemeClr>
                    </a:gs>
                    <a:gs pos="75000">
                      <a:schemeClr val="accent1">
                        <a:tint val="100000"/>
                        <a:shade val="50000"/>
                        <a:satMod val="150000"/>
                      </a:schemeClr>
                    </a:gs>
                  </a:gsLst>
                  <a:lin ang="5400000"/>
                </a:gradFill>
                <a:effectLst>
                  <a:glow rad="45500">
                    <a:schemeClr val="accent1">
                      <a:satMod val="220000"/>
                      <a:alpha val="35000"/>
                    </a:schemeClr>
                  </a:glow>
                </a:effectLst>
                <a:latin typeface="Calibri" charset="0"/>
              </a:rPr>
              <a:t>Особенности гриппа</a:t>
            </a:r>
            <a:r>
              <a:rPr lang="en-US" sz="2800" b="1" spc="300" dirty="0">
                <a:ln w="11430" cmpd="sng">
                  <a:solidFill>
                    <a:schemeClr val="accent1">
                      <a:tint val="10000"/>
                    </a:schemeClr>
                  </a:solidFill>
                  <a:prstDash val="solid"/>
                  <a:miter lim="800000"/>
                </a:ln>
                <a:gradFill>
                  <a:gsLst>
                    <a:gs pos="10000">
                      <a:schemeClr val="accent1">
                        <a:tint val="83000"/>
                        <a:shade val="100000"/>
                        <a:satMod val="200000"/>
                      </a:schemeClr>
                    </a:gs>
                    <a:gs pos="75000">
                      <a:schemeClr val="accent1">
                        <a:tint val="100000"/>
                        <a:shade val="50000"/>
                        <a:satMod val="150000"/>
                      </a:schemeClr>
                    </a:gs>
                  </a:gsLst>
                  <a:lin ang="5400000"/>
                </a:gradFill>
                <a:effectLst>
                  <a:glow rad="45500">
                    <a:schemeClr val="accent1">
                      <a:satMod val="220000"/>
                      <a:alpha val="35000"/>
                    </a:schemeClr>
                  </a:glow>
                </a:effectLst>
                <a:latin typeface="Calibri" charset="0"/>
              </a:rPr>
              <a:t> A(H</a:t>
            </a:r>
            <a:r>
              <a:rPr lang="ru-RU" sz="2800" b="1" spc="300" dirty="0">
                <a:ln w="11430" cmpd="sng">
                  <a:solidFill>
                    <a:schemeClr val="accent1">
                      <a:tint val="10000"/>
                    </a:schemeClr>
                  </a:solidFill>
                  <a:prstDash val="solid"/>
                  <a:miter lim="800000"/>
                </a:ln>
                <a:gradFill>
                  <a:gsLst>
                    <a:gs pos="10000">
                      <a:schemeClr val="accent1">
                        <a:tint val="83000"/>
                        <a:shade val="100000"/>
                        <a:satMod val="200000"/>
                      </a:schemeClr>
                    </a:gs>
                    <a:gs pos="75000">
                      <a:schemeClr val="accent1">
                        <a:tint val="100000"/>
                        <a:shade val="50000"/>
                        <a:satMod val="150000"/>
                      </a:schemeClr>
                    </a:gs>
                  </a:gsLst>
                  <a:lin ang="5400000"/>
                </a:gradFill>
                <a:effectLst>
                  <a:glow rad="45500">
                    <a:schemeClr val="accent1">
                      <a:satMod val="220000"/>
                      <a:alpha val="35000"/>
                    </a:schemeClr>
                  </a:glow>
                </a:effectLst>
                <a:latin typeface="Calibri" charset="0"/>
              </a:rPr>
              <a:t>3</a:t>
            </a:r>
            <a:r>
              <a:rPr lang="en-US" sz="2800" b="1" spc="300" dirty="0">
                <a:ln w="11430" cmpd="sng">
                  <a:solidFill>
                    <a:schemeClr val="accent1">
                      <a:tint val="10000"/>
                    </a:schemeClr>
                  </a:solidFill>
                  <a:prstDash val="solid"/>
                  <a:miter lim="800000"/>
                </a:ln>
                <a:gradFill>
                  <a:gsLst>
                    <a:gs pos="10000">
                      <a:schemeClr val="accent1">
                        <a:tint val="83000"/>
                        <a:shade val="100000"/>
                        <a:satMod val="200000"/>
                      </a:schemeClr>
                    </a:gs>
                    <a:gs pos="75000">
                      <a:schemeClr val="accent1">
                        <a:tint val="100000"/>
                        <a:shade val="50000"/>
                        <a:satMod val="150000"/>
                      </a:schemeClr>
                    </a:gs>
                  </a:gsLst>
                  <a:lin ang="5400000"/>
                </a:gradFill>
                <a:effectLst>
                  <a:glow rad="45500">
                    <a:schemeClr val="accent1">
                      <a:satMod val="220000"/>
                      <a:alpha val="35000"/>
                    </a:schemeClr>
                  </a:glow>
                </a:effectLst>
                <a:latin typeface="Calibri" charset="0"/>
              </a:rPr>
              <a:t>N</a:t>
            </a:r>
            <a:r>
              <a:rPr lang="ru-RU" sz="2800" b="1" spc="300" dirty="0">
                <a:ln w="11430" cmpd="sng">
                  <a:solidFill>
                    <a:schemeClr val="accent1">
                      <a:tint val="10000"/>
                    </a:schemeClr>
                  </a:solidFill>
                  <a:prstDash val="solid"/>
                  <a:miter lim="800000"/>
                </a:ln>
                <a:gradFill>
                  <a:gsLst>
                    <a:gs pos="10000">
                      <a:schemeClr val="accent1">
                        <a:tint val="83000"/>
                        <a:shade val="100000"/>
                        <a:satMod val="200000"/>
                      </a:schemeClr>
                    </a:gs>
                    <a:gs pos="75000">
                      <a:schemeClr val="accent1">
                        <a:tint val="100000"/>
                        <a:shade val="50000"/>
                        <a:satMod val="150000"/>
                      </a:schemeClr>
                    </a:gs>
                  </a:gsLst>
                  <a:lin ang="5400000"/>
                </a:gradFill>
                <a:effectLst>
                  <a:glow rad="45500">
                    <a:schemeClr val="accent1">
                      <a:satMod val="220000"/>
                      <a:alpha val="35000"/>
                    </a:schemeClr>
                  </a:glow>
                </a:effectLst>
                <a:latin typeface="Calibri" charset="0"/>
              </a:rPr>
              <a:t>2</a:t>
            </a:r>
            <a:r>
              <a:rPr lang="en-US" sz="2800" b="1" spc="300" dirty="0">
                <a:ln w="11430" cmpd="sng">
                  <a:solidFill>
                    <a:schemeClr val="accent1">
                      <a:tint val="10000"/>
                    </a:schemeClr>
                  </a:solidFill>
                  <a:prstDash val="solid"/>
                  <a:miter lim="800000"/>
                </a:ln>
                <a:gradFill>
                  <a:gsLst>
                    <a:gs pos="10000">
                      <a:schemeClr val="accent1">
                        <a:tint val="83000"/>
                        <a:shade val="100000"/>
                        <a:satMod val="200000"/>
                      </a:schemeClr>
                    </a:gs>
                    <a:gs pos="75000">
                      <a:schemeClr val="accent1">
                        <a:tint val="100000"/>
                        <a:shade val="50000"/>
                        <a:satMod val="150000"/>
                      </a:schemeClr>
                    </a:gs>
                  </a:gsLst>
                  <a:lin ang="5400000"/>
                </a:gradFill>
                <a:effectLst>
                  <a:glow rad="45500">
                    <a:schemeClr val="accent1">
                      <a:satMod val="220000"/>
                      <a:alpha val="35000"/>
                    </a:schemeClr>
                  </a:glow>
                </a:effectLst>
                <a:latin typeface="Calibri" charset="0"/>
              </a:rPr>
              <a:t>)</a:t>
            </a:r>
            <a:endParaRPr lang="ru-RU" sz="2800" b="1" spc="300" dirty="0">
              <a:ln w="11430" cmpd="sng">
                <a:solidFill>
                  <a:schemeClr val="accent1">
                    <a:tint val="10000"/>
                  </a:schemeClr>
                </a:solidFill>
                <a:prstDash val="solid"/>
                <a:miter lim="800000"/>
              </a:ln>
              <a:gradFill>
                <a:gsLst>
                  <a:gs pos="10000">
                    <a:schemeClr val="accent1">
                      <a:tint val="83000"/>
                      <a:shade val="100000"/>
                      <a:satMod val="200000"/>
                    </a:schemeClr>
                  </a:gs>
                  <a:gs pos="75000">
                    <a:schemeClr val="accent1">
                      <a:tint val="100000"/>
                      <a:shade val="50000"/>
                      <a:satMod val="150000"/>
                    </a:schemeClr>
                  </a:gs>
                </a:gsLst>
                <a:lin ang="5400000"/>
              </a:gradFill>
              <a:effectLst>
                <a:glow rad="45500">
                  <a:schemeClr val="accent1">
                    <a:satMod val="220000"/>
                    <a:alpha val="35000"/>
                  </a:schemeClr>
                </a:glow>
              </a:effectLst>
              <a:latin typeface="Calibri" charset="0"/>
            </a:endParaRPr>
          </a:p>
        </p:txBody>
      </p:sp>
      <p:sp>
        <p:nvSpPr>
          <p:cNvPr id="29701" name="Содержимое 2"/>
          <p:cNvSpPr txBox="1">
            <a:spLocks/>
          </p:cNvSpPr>
          <p:nvPr/>
        </p:nvSpPr>
        <p:spPr bwMode="auto">
          <a:xfrm>
            <a:off x="539552" y="260648"/>
            <a:ext cx="8229600" cy="59769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lvl1pPr marL="273050" indent="-273050"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indent="0">
              <a:spcBef>
                <a:spcPct val="20000"/>
              </a:spcBef>
              <a:buClr>
                <a:srgbClr val="0BD0D9"/>
              </a:buClr>
              <a:buSzPct val="95000"/>
              <a:defRPr/>
            </a:pPr>
            <a:endParaRPr lang="en-US" sz="1800" b="1" dirty="0">
              <a:solidFill>
                <a:srgbClr val="800000"/>
              </a:solidFill>
              <a:latin typeface="Constantia" charset="0"/>
            </a:endParaRPr>
          </a:p>
          <a:p>
            <a:pPr marL="0" indent="0">
              <a:spcBef>
                <a:spcPct val="20000"/>
              </a:spcBef>
              <a:buClr>
                <a:srgbClr val="0BD0D9"/>
              </a:buClr>
              <a:buSzPct val="95000"/>
              <a:defRPr/>
            </a:pPr>
            <a:r>
              <a:rPr lang="ru-RU" sz="1800" b="1" dirty="0">
                <a:solidFill>
                  <a:srgbClr val="800000"/>
                </a:solidFill>
                <a:latin typeface="Constantia" charset="0"/>
              </a:rPr>
              <a:t>Сезон 2014-2015  - в 75-81% случаев вирусы не соответствовали</a:t>
            </a:r>
          </a:p>
          <a:p>
            <a:pPr marL="0" indent="0">
              <a:spcBef>
                <a:spcPct val="20000"/>
              </a:spcBef>
              <a:buClr>
                <a:srgbClr val="0BD0D9"/>
              </a:buClr>
              <a:buSzPct val="95000"/>
              <a:defRPr/>
            </a:pPr>
            <a:r>
              <a:rPr lang="ru-RU" sz="1800" b="1" dirty="0">
                <a:solidFill>
                  <a:srgbClr val="800000"/>
                </a:solidFill>
                <a:latin typeface="Constantia" charset="0"/>
              </a:rPr>
              <a:t>вакцинному штамму, так как имели генетические мутации </a:t>
            </a:r>
            <a:r>
              <a:rPr lang="en-US" sz="1800" b="1" dirty="0">
                <a:solidFill>
                  <a:srgbClr val="800000"/>
                </a:solidFill>
                <a:latin typeface="Constantia" charset="0"/>
              </a:rPr>
              <a:t>HA </a:t>
            </a:r>
            <a:r>
              <a:rPr lang="ru-RU" sz="1800" dirty="0"/>
              <a:t>по </a:t>
            </a:r>
            <a:r>
              <a:rPr lang="ru-RU" sz="1800" dirty="0" err="1"/>
              <a:t>клайду</a:t>
            </a:r>
            <a:r>
              <a:rPr lang="ru-RU" sz="1800" dirty="0"/>
              <a:t> </a:t>
            </a:r>
            <a:r>
              <a:rPr lang="en-US" sz="1800" dirty="0"/>
              <a:t> 3C</a:t>
            </a:r>
            <a:r>
              <a:rPr lang="ru-RU" sz="1800" dirty="0"/>
              <a:t>  - </a:t>
            </a:r>
            <a:r>
              <a:rPr lang="en-US" sz="1800" dirty="0"/>
              <a:t>3C.2a</a:t>
            </a:r>
            <a:r>
              <a:rPr lang="ru-RU" sz="1800" dirty="0"/>
              <a:t> и </a:t>
            </a:r>
            <a:r>
              <a:rPr lang="en-US" sz="1800" dirty="0"/>
              <a:t>3C.</a:t>
            </a:r>
            <a:r>
              <a:rPr lang="ru-RU" sz="1800" dirty="0"/>
              <a:t>3</a:t>
            </a:r>
            <a:r>
              <a:rPr lang="en-US" sz="1800" dirty="0"/>
              <a:t>a</a:t>
            </a:r>
            <a:r>
              <a:rPr lang="ru-RU" sz="1800" dirty="0"/>
              <a:t> и более соответствовали штамму  </a:t>
            </a:r>
            <a:r>
              <a:rPr lang="en-US" sz="1800" dirty="0"/>
              <a:t>A/Hong Kong/4801/2014</a:t>
            </a:r>
            <a:r>
              <a:rPr lang="ru-RU" sz="1800" dirty="0">
                <a:solidFill>
                  <a:srgbClr val="000000"/>
                </a:solidFill>
                <a:latin typeface="Constantia" charset="0"/>
              </a:rPr>
              <a:t>,</a:t>
            </a:r>
            <a:r>
              <a:rPr lang="en-US" sz="1800" dirty="0">
                <a:solidFill>
                  <a:srgbClr val="000000"/>
                </a:solidFill>
                <a:latin typeface="Constantia" charset="0"/>
              </a:rPr>
              <a:t> </a:t>
            </a:r>
            <a:r>
              <a:rPr lang="en-US" sz="1800" b="1" dirty="0">
                <a:solidFill>
                  <a:srgbClr val="800000"/>
                </a:solidFill>
                <a:latin typeface="Constantia" charset="0"/>
              </a:rPr>
              <a:t> </a:t>
            </a:r>
            <a:r>
              <a:rPr lang="ru-RU" sz="1800" b="1" dirty="0">
                <a:solidFill>
                  <a:srgbClr val="800000"/>
                </a:solidFill>
                <a:latin typeface="Constantia" charset="0"/>
              </a:rPr>
              <a:t> </a:t>
            </a:r>
            <a:r>
              <a:rPr lang="ru-RU" sz="1800" dirty="0">
                <a:solidFill>
                  <a:srgbClr val="000000"/>
                </a:solidFill>
                <a:latin typeface="Constantia" charset="0"/>
              </a:rPr>
              <a:t>что значительно снизило эффективность </a:t>
            </a:r>
            <a:endParaRPr lang="en-US" sz="1800" dirty="0">
              <a:solidFill>
                <a:srgbClr val="000000"/>
              </a:solidFill>
              <a:latin typeface="Constantia" charset="0"/>
            </a:endParaRPr>
          </a:p>
          <a:p>
            <a:pPr marL="0" indent="0">
              <a:spcBef>
                <a:spcPct val="20000"/>
              </a:spcBef>
              <a:buClr>
                <a:srgbClr val="0BD0D9"/>
              </a:buClr>
              <a:buSzPct val="95000"/>
              <a:defRPr/>
            </a:pPr>
            <a:r>
              <a:rPr lang="ru-RU" sz="1800" dirty="0">
                <a:solidFill>
                  <a:srgbClr val="000000"/>
                </a:solidFill>
                <a:latin typeface="Constantia" charset="0"/>
              </a:rPr>
              <a:t>вакцин, разработанных специально </a:t>
            </a:r>
            <a:endParaRPr lang="en-US" sz="1800" dirty="0">
              <a:solidFill>
                <a:srgbClr val="000000"/>
              </a:solidFill>
              <a:latin typeface="Constantia" charset="0"/>
            </a:endParaRPr>
          </a:p>
          <a:p>
            <a:pPr marL="0" indent="0">
              <a:spcBef>
                <a:spcPct val="20000"/>
              </a:spcBef>
              <a:buClr>
                <a:srgbClr val="0BD0D9"/>
              </a:buClr>
              <a:buSzPct val="95000"/>
              <a:defRPr/>
            </a:pPr>
            <a:r>
              <a:rPr lang="ru-RU" sz="1800" dirty="0">
                <a:solidFill>
                  <a:srgbClr val="000000"/>
                </a:solidFill>
                <a:latin typeface="Constantia" charset="0"/>
              </a:rPr>
              <a:t>для этого сезона</a:t>
            </a:r>
            <a:r>
              <a:rPr lang="en-US" sz="1800" baseline="30000" dirty="0">
                <a:solidFill>
                  <a:srgbClr val="000000"/>
                </a:solidFill>
                <a:latin typeface="Constantia" charset="0"/>
              </a:rPr>
              <a:t>1</a:t>
            </a:r>
            <a:r>
              <a:rPr lang="en-US" sz="1800" dirty="0">
                <a:solidFill>
                  <a:srgbClr val="000000"/>
                </a:solidFill>
                <a:latin typeface="Constantia" charset="0"/>
              </a:rPr>
              <a:t>,</a:t>
            </a:r>
          </a:p>
          <a:p>
            <a:pPr marL="0" indent="0">
              <a:spcBef>
                <a:spcPct val="20000"/>
              </a:spcBef>
              <a:buClr>
                <a:srgbClr val="0BD0D9"/>
              </a:buClr>
              <a:buSzPct val="95000"/>
              <a:defRPr/>
            </a:pPr>
            <a:endParaRPr lang="ru-RU" sz="1800" dirty="0">
              <a:solidFill>
                <a:srgbClr val="000000"/>
              </a:solidFill>
              <a:latin typeface="Constantia" charset="0"/>
            </a:endParaRPr>
          </a:p>
          <a:p>
            <a:pPr marL="0" indent="0">
              <a:spcBef>
                <a:spcPct val="20000"/>
              </a:spcBef>
              <a:buClr>
                <a:srgbClr val="0BD0D9"/>
              </a:buClr>
              <a:buSzPct val="95000"/>
              <a:defRPr/>
            </a:pPr>
            <a:r>
              <a:rPr lang="en-US" sz="1800" dirty="0">
                <a:solidFill>
                  <a:srgbClr val="000000"/>
                </a:solidFill>
                <a:latin typeface="Constantia" charset="0"/>
              </a:rPr>
              <a:t>C</a:t>
            </a:r>
            <a:r>
              <a:rPr lang="ru-RU" sz="1800" dirty="0" err="1">
                <a:solidFill>
                  <a:srgbClr val="000000"/>
                </a:solidFill>
                <a:latin typeface="Constantia" charset="0"/>
              </a:rPr>
              <a:t>езон</a:t>
            </a:r>
            <a:r>
              <a:rPr lang="en-US" sz="1800" dirty="0">
                <a:solidFill>
                  <a:srgbClr val="000000"/>
                </a:solidFill>
                <a:latin typeface="Constantia" charset="0"/>
              </a:rPr>
              <a:t> 2018-2019</a:t>
            </a:r>
            <a:r>
              <a:rPr lang="ru-RU" sz="1800" dirty="0">
                <a:solidFill>
                  <a:srgbClr val="000000"/>
                </a:solidFill>
                <a:latin typeface="Constantia" charset="0"/>
              </a:rPr>
              <a:t> </a:t>
            </a:r>
            <a:r>
              <a:rPr lang="mr-IN" sz="1800" dirty="0">
                <a:solidFill>
                  <a:srgbClr val="000000"/>
                </a:solidFill>
                <a:latin typeface="Constantia" charset="0"/>
              </a:rPr>
              <a:t>–</a:t>
            </a:r>
            <a:r>
              <a:rPr lang="ru-RU" sz="1800" dirty="0">
                <a:solidFill>
                  <a:srgbClr val="000000"/>
                </a:solidFill>
                <a:latin typeface="Constantia" charset="0"/>
              </a:rPr>
              <a:t> сниженная </a:t>
            </a:r>
          </a:p>
          <a:p>
            <a:pPr marL="0" indent="0">
              <a:spcBef>
                <a:spcPct val="20000"/>
              </a:spcBef>
              <a:buClr>
                <a:srgbClr val="0BD0D9"/>
              </a:buClr>
              <a:buSzPct val="95000"/>
              <a:defRPr/>
            </a:pPr>
            <a:r>
              <a:rPr lang="ru-RU" sz="1800" dirty="0">
                <a:solidFill>
                  <a:srgbClr val="000000"/>
                </a:solidFill>
                <a:latin typeface="Constantia" charset="0"/>
              </a:rPr>
              <a:t>активность вакцин в отношении </a:t>
            </a:r>
          </a:p>
          <a:p>
            <a:pPr marL="0" indent="0">
              <a:spcBef>
                <a:spcPct val="20000"/>
              </a:spcBef>
              <a:buClr>
                <a:srgbClr val="0BD0D9"/>
              </a:buClr>
              <a:buSzPct val="95000"/>
              <a:defRPr/>
            </a:pPr>
            <a:r>
              <a:rPr lang="ru-RU" sz="1800" dirty="0">
                <a:solidFill>
                  <a:srgbClr val="000000"/>
                </a:solidFill>
                <a:latin typeface="Constantia" charset="0"/>
              </a:rPr>
              <a:t>штаммов с мутацией </a:t>
            </a:r>
          </a:p>
          <a:p>
            <a:pPr marL="0" indent="0">
              <a:spcBef>
                <a:spcPct val="20000"/>
              </a:spcBef>
              <a:buClr>
                <a:srgbClr val="0BD0D9"/>
              </a:buClr>
              <a:buSzPct val="95000"/>
              <a:defRPr/>
            </a:pPr>
            <a:r>
              <a:rPr lang="ru-RU" sz="1800" dirty="0">
                <a:solidFill>
                  <a:srgbClr val="000000"/>
                </a:solidFill>
                <a:latin typeface="Constantia" charset="0"/>
              </a:rPr>
              <a:t>3</a:t>
            </a:r>
            <a:r>
              <a:rPr lang="en-US" sz="1800" dirty="0">
                <a:solidFill>
                  <a:srgbClr val="000000"/>
                </a:solidFill>
                <a:latin typeface="Constantia" charset="0"/>
              </a:rPr>
              <a:t>C3a: A138S, F159S, N225D</a:t>
            </a:r>
          </a:p>
          <a:p>
            <a:pPr marL="0" indent="0">
              <a:spcBef>
                <a:spcPct val="20000"/>
              </a:spcBef>
              <a:buClr>
                <a:srgbClr val="0BD0D9"/>
              </a:buClr>
              <a:buSzPct val="95000"/>
              <a:defRPr/>
            </a:pPr>
            <a:r>
              <a:rPr lang="ru-RU" sz="1800" b="1" dirty="0">
                <a:solidFill>
                  <a:srgbClr val="800000"/>
                </a:solidFill>
                <a:latin typeface="Constantia" charset="0"/>
              </a:rPr>
              <a:t>Прошлые </a:t>
            </a:r>
            <a:r>
              <a:rPr lang="ru-RU" sz="1800" b="1" dirty="0" err="1">
                <a:solidFill>
                  <a:srgbClr val="800000"/>
                </a:solidFill>
                <a:latin typeface="Constantia" charset="0"/>
              </a:rPr>
              <a:t>эпидсезоны</a:t>
            </a:r>
            <a:r>
              <a:rPr lang="ru-RU" sz="1800" b="1" dirty="0">
                <a:solidFill>
                  <a:srgbClr val="800000"/>
                </a:solidFill>
                <a:latin typeface="Constantia" charset="0"/>
              </a:rPr>
              <a:t>:</a:t>
            </a:r>
          </a:p>
          <a:p>
            <a:pPr marL="0" indent="0">
              <a:spcBef>
                <a:spcPct val="20000"/>
              </a:spcBef>
              <a:buClr>
                <a:srgbClr val="0BD0D9"/>
              </a:buClr>
              <a:buSzPct val="95000"/>
              <a:defRPr/>
            </a:pPr>
            <a:r>
              <a:rPr lang="ru-RU" sz="1800" dirty="0">
                <a:latin typeface="Constantia" charset="0"/>
              </a:rPr>
              <a:t>В сезон 2011-2012, 2007-2008 и </a:t>
            </a:r>
          </a:p>
          <a:p>
            <a:pPr marL="0" indent="0">
              <a:spcBef>
                <a:spcPct val="20000"/>
              </a:spcBef>
              <a:buClr>
                <a:srgbClr val="0BD0D9"/>
              </a:buClr>
              <a:buSzPct val="95000"/>
              <a:defRPr/>
            </a:pPr>
            <a:r>
              <a:rPr lang="ru-RU" sz="1800" dirty="0">
                <a:latin typeface="Constantia" charset="0"/>
              </a:rPr>
              <a:t>2004-2005 </a:t>
            </a:r>
            <a:r>
              <a:rPr lang="ru-RU" sz="1800" dirty="0" err="1">
                <a:latin typeface="Constantia" charset="0"/>
              </a:rPr>
              <a:t>гг</a:t>
            </a:r>
            <a:r>
              <a:rPr lang="ru-RU" sz="1800" dirty="0">
                <a:latin typeface="Constantia" charset="0"/>
              </a:rPr>
              <a:t> </a:t>
            </a:r>
          </a:p>
          <a:p>
            <a:pPr marL="0" indent="0">
              <a:spcBef>
                <a:spcPct val="20000"/>
              </a:spcBef>
              <a:buClr>
                <a:srgbClr val="0BD0D9"/>
              </a:buClr>
              <a:buSzPct val="95000"/>
              <a:defRPr/>
            </a:pPr>
            <a:r>
              <a:rPr lang="ru-RU" sz="1800" dirty="0">
                <a:latin typeface="Constantia" charset="0"/>
              </a:rPr>
              <a:t>штаммы вируса гриппа </a:t>
            </a:r>
            <a:r>
              <a:rPr lang="en-US" sz="1800" b="1" dirty="0">
                <a:solidFill>
                  <a:srgbClr val="FF0000"/>
                </a:solidFill>
                <a:latin typeface="Constantia" charset="0"/>
              </a:rPr>
              <a:t>A(H</a:t>
            </a:r>
            <a:r>
              <a:rPr lang="ru-RU" sz="1800" b="1" dirty="0">
                <a:solidFill>
                  <a:srgbClr val="FF0000"/>
                </a:solidFill>
                <a:latin typeface="Constantia" charset="0"/>
              </a:rPr>
              <a:t>3</a:t>
            </a:r>
            <a:r>
              <a:rPr lang="en-US" sz="1800" b="1" dirty="0">
                <a:solidFill>
                  <a:srgbClr val="FF0000"/>
                </a:solidFill>
                <a:latin typeface="Constantia" charset="0"/>
              </a:rPr>
              <a:t>N</a:t>
            </a:r>
            <a:r>
              <a:rPr lang="ru-RU" sz="1800" b="1" dirty="0">
                <a:solidFill>
                  <a:srgbClr val="FF0000"/>
                </a:solidFill>
                <a:latin typeface="Constantia" charset="0"/>
              </a:rPr>
              <a:t>2</a:t>
            </a:r>
            <a:r>
              <a:rPr lang="en-US" sz="1800" b="1" dirty="0">
                <a:solidFill>
                  <a:srgbClr val="FF0000"/>
                </a:solidFill>
                <a:latin typeface="Constantia" charset="0"/>
              </a:rPr>
              <a:t>)</a:t>
            </a:r>
            <a:r>
              <a:rPr lang="ru-RU" sz="1800" b="1" dirty="0">
                <a:solidFill>
                  <a:srgbClr val="FF0000"/>
                </a:solidFill>
                <a:latin typeface="Constantia" charset="0"/>
              </a:rPr>
              <a:t>   </a:t>
            </a:r>
          </a:p>
          <a:p>
            <a:pPr marL="0" indent="0">
              <a:spcBef>
                <a:spcPct val="20000"/>
              </a:spcBef>
              <a:buClr>
                <a:srgbClr val="0BD0D9"/>
              </a:buClr>
              <a:buSzPct val="95000"/>
              <a:defRPr/>
            </a:pPr>
            <a:r>
              <a:rPr lang="ru-RU" sz="1800" dirty="0">
                <a:latin typeface="Constantia" charset="0"/>
              </a:rPr>
              <a:t>Вызвал эпидемии, приводя </a:t>
            </a:r>
          </a:p>
          <a:p>
            <a:pPr marL="0" indent="0">
              <a:spcBef>
                <a:spcPct val="20000"/>
              </a:spcBef>
              <a:buClr>
                <a:srgbClr val="0BD0D9"/>
              </a:buClr>
              <a:buSzPct val="95000"/>
              <a:defRPr/>
            </a:pPr>
            <a:r>
              <a:rPr lang="ru-RU" sz="1800" dirty="0">
                <a:latin typeface="Constantia" charset="0"/>
              </a:rPr>
              <a:t>к большому числу госпитализаций, </a:t>
            </a:r>
          </a:p>
          <a:p>
            <a:pPr marL="0" indent="0">
              <a:spcBef>
                <a:spcPct val="20000"/>
              </a:spcBef>
              <a:buClr>
                <a:srgbClr val="0BD0D9"/>
              </a:buClr>
              <a:buSzPct val="95000"/>
              <a:defRPr/>
            </a:pPr>
            <a:r>
              <a:rPr lang="ru-RU" sz="1800" dirty="0">
                <a:latin typeface="Constantia" charset="0"/>
              </a:rPr>
              <a:t>осложнений  и летальных исходов. </a:t>
            </a:r>
            <a:endParaRPr lang="en-US" sz="1600" dirty="0">
              <a:latin typeface="Constantia" charset="0"/>
            </a:endParaRPr>
          </a:p>
          <a:p>
            <a:pPr>
              <a:spcBef>
                <a:spcPct val="20000"/>
              </a:spcBef>
              <a:buClr>
                <a:srgbClr val="0BD0D9"/>
              </a:buClr>
              <a:buSzPct val="95000"/>
              <a:buFont typeface="Wingdings 2" charset="0"/>
              <a:buChar char=""/>
              <a:defRPr/>
            </a:pPr>
            <a:endParaRPr lang="ru-RU" sz="1100" dirty="0"/>
          </a:p>
        </p:txBody>
      </p:sp>
      <p:pic>
        <p:nvPicPr>
          <p:cNvPr id="29702" name="Picture 5"/>
          <p:cNvPicPr>
            <a:picLocks noChangeAspect="1"/>
          </p:cNvPicPr>
          <p:nvPr/>
        </p:nvPicPr>
        <p:blipFill>
          <a:blip r:embed="rId8">
            <a:extLst>
              <a:ext uri="{28A0092B-C50C-407E-A947-70E740481C1C}">
                <a14:useLocalDpi xmlns:a14="http://schemas.microsoft.com/office/drawing/2010/main" val="0"/>
              </a:ext>
            </a:extLst>
          </a:blip>
          <a:srcRect/>
          <a:stretch>
            <a:fillRect/>
          </a:stretch>
        </p:blipFill>
        <p:spPr bwMode="auto">
          <a:xfrm>
            <a:off x="4860032" y="2060848"/>
            <a:ext cx="4119562" cy="30956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9703" name="Rectangle 6"/>
          <p:cNvSpPr>
            <a:spLocks noChangeArrowheads="1"/>
          </p:cNvSpPr>
          <p:nvPr/>
        </p:nvSpPr>
        <p:spPr bwMode="auto">
          <a:xfrm>
            <a:off x="4932363" y="5373688"/>
            <a:ext cx="4032250"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p>
            <a:r>
              <a:rPr lang="en-US" sz="1000" dirty="0"/>
              <a:t>http://</a:t>
            </a:r>
            <a:r>
              <a:rPr lang="en-US" sz="1000" dirty="0" err="1"/>
              <a:t>www.cdc.gov</a:t>
            </a:r>
            <a:r>
              <a:rPr lang="en-US" sz="1000" dirty="0"/>
              <a:t>/vaccines/</a:t>
            </a:r>
            <a:r>
              <a:rPr lang="en-US" sz="1000" dirty="0" err="1"/>
              <a:t>acip</a:t>
            </a:r>
            <a:r>
              <a:rPr lang="en-US" sz="1000" dirty="0"/>
              <a:t>/meetings/downloads/slides-2015-06/flu-02-flannery.pdf</a:t>
            </a:r>
          </a:p>
        </p:txBody>
      </p:sp>
    </p:spTree>
    <p:extLst>
      <p:ext uri="{BB962C8B-B14F-4D97-AF65-F5344CB8AC3E}">
        <p14:creationId xmlns:p14="http://schemas.microsoft.com/office/powerpoint/2010/main" val="3952957528"/>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Content Placeholder 3"/>
          <p:cNvPicPr>
            <a:picLocks noGrp="1" noChangeAspect="1"/>
          </p:cNvPicPr>
          <p:nvPr>
            <p:ph idx="1"/>
          </p:nvPr>
        </p:nvPicPr>
        <p:blipFill>
          <a:blip r:embed="rId2"/>
          <a:srcRect l="-30987" r="-30987"/>
          <a:stretch>
            <a:fillRect/>
          </a:stretch>
        </p:blipFill>
        <p:spPr>
          <a:xfrm>
            <a:off x="-423333" y="592667"/>
            <a:ext cx="9258984" cy="5092084"/>
          </a:xfrm>
        </p:spPr>
      </p:pic>
      <p:sp>
        <p:nvSpPr>
          <p:cNvPr id="5" name="Rectangle 4"/>
          <p:cNvSpPr/>
          <p:nvPr/>
        </p:nvSpPr>
        <p:spPr>
          <a:xfrm>
            <a:off x="1114777" y="6126163"/>
            <a:ext cx="6674555" cy="369332"/>
          </a:xfrm>
          <a:prstGeom prst="rect">
            <a:avLst/>
          </a:prstGeom>
        </p:spPr>
        <p:txBody>
          <a:bodyPr wrap="square">
            <a:spAutoFit/>
          </a:bodyPr>
          <a:lstStyle/>
          <a:p>
            <a:pPr algn="ctr"/>
            <a:r>
              <a:rPr lang="en-US" dirty="0"/>
              <a:t>David </a:t>
            </a:r>
            <a:r>
              <a:rPr lang="en-US" dirty="0" err="1"/>
              <a:t>Fisman</a:t>
            </a:r>
            <a:r>
              <a:rPr lang="en-US" dirty="0"/>
              <a:t>, </a:t>
            </a:r>
            <a:r>
              <a:rPr lang="en-US" dirty="0" err="1"/>
              <a:t>ECCMID,Madrid</a:t>
            </a:r>
            <a:r>
              <a:rPr lang="en-US" dirty="0"/>
              <a:t>, Spain, April 22, 2018</a:t>
            </a:r>
          </a:p>
        </p:txBody>
      </p:sp>
      <p:sp>
        <p:nvSpPr>
          <p:cNvPr id="6" name="Rectangle 5"/>
          <p:cNvSpPr/>
          <p:nvPr/>
        </p:nvSpPr>
        <p:spPr>
          <a:xfrm>
            <a:off x="457200" y="665417"/>
            <a:ext cx="8531578" cy="705556"/>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ru-RU" sz="3200" dirty="0">
                <a:solidFill>
                  <a:srgbClr val="000000"/>
                </a:solidFill>
                <a:latin typeface="Times"/>
                <a:cs typeface="Times"/>
              </a:rPr>
              <a:t>«Море» гриппа</a:t>
            </a:r>
            <a:endParaRPr lang="en-US" sz="3200" dirty="0">
              <a:solidFill>
                <a:srgbClr val="000000"/>
              </a:solidFill>
              <a:latin typeface="Times"/>
              <a:cs typeface="Times"/>
            </a:endParaRPr>
          </a:p>
        </p:txBody>
      </p:sp>
      <p:sp>
        <p:nvSpPr>
          <p:cNvPr id="7" name="Rectangle 6"/>
          <p:cNvSpPr/>
          <p:nvPr/>
        </p:nvSpPr>
        <p:spPr>
          <a:xfrm>
            <a:off x="1436510" y="1370973"/>
            <a:ext cx="6674555" cy="369332"/>
          </a:xfrm>
          <a:prstGeom prst="rect">
            <a:avLst/>
          </a:prstGeom>
          <a:solidFill>
            <a:schemeClr val="bg1"/>
          </a:solidFill>
        </p:spPr>
        <p:txBody>
          <a:bodyPr wrap="square">
            <a:spAutoFit/>
          </a:bodyPr>
          <a:lstStyle/>
          <a:p>
            <a:pPr algn="ctr"/>
            <a:r>
              <a:rPr lang="ru-RU" dirty="0"/>
              <a:t>Все случаи смерти у взрослых (США)</a:t>
            </a:r>
            <a:endParaRPr lang="en-US" dirty="0"/>
          </a:p>
        </p:txBody>
      </p:sp>
      <p:sp>
        <p:nvSpPr>
          <p:cNvPr id="9" name="Rectangle 8"/>
          <p:cNvSpPr/>
          <p:nvPr/>
        </p:nvSpPr>
        <p:spPr>
          <a:xfrm>
            <a:off x="1436510" y="1390307"/>
            <a:ext cx="6674555" cy="430887"/>
          </a:xfrm>
          <a:prstGeom prst="rect">
            <a:avLst/>
          </a:prstGeom>
          <a:solidFill>
            <a:schemeClr val="bg1"/>
          </a:solidFill>
        </p:spPr>
        <p:txBody>
          <a:bodyPr wrap="square">
            <a:spAutoFit/>
          </a:bodyPr>
          <a:lstStyle/>
          <a:p>
            <a:pPr algn="ctr"/>
            <a:r>
              <a:rPr lang="ru-RU" sz="2200" dirty="0">
                <a:latin typeface="Times"/>
                <a:cs typeface="Times"/>
              </a:rPr>
              <a:t>Все случаи смерти у взрослых (США)</a:t>
            </a:r>
            <a:endParaRPr lang="en-US" sz="2200" dirty="0">
              <a:latin typeface="Times"/>
              <a:cs typeface="Times"/>
            </a:endParaRPr>
          </a:p>
        </p:txBody>
      </p:sp>
      <p:sp>
        <p:nvSpPr>
          <p:cNvPr id="10" name="Rectangle 9"/>
          <p:cNvSpPr/>
          <p:nvPr/>
        </p:nvSpPr>
        <p:spPr>
          <a:xfrm>
            <a:off x="668360" y="3369106"/>
            <a:ext cx="7986902" cy="430887"/>
          </a:xfrm>
          <a:prstGeom prst="rect">
            <a:avLst/>
          </a:prstGeom>
          <a:solidFill>
            <a:schemeClr val="bg1"/>
          </a:solidFill>
        </p:spPr>
        <p:txBody>
          <a:bodyPr wrap="square">
            <a:spAutoFit/>
          </a:bodyPr>
          <a:lstStyle/>
          <a:p>
            <a:pPr algn="ctr"/>
            <a:r>
              <a:rPr lang="ru-RU" sz="2200" dirty="0">
                <a:latin typeface="Times"/>
                <a:cs typeface="Times"/>
              </a:rPr>
              <a:t>Случаи смерти от пневмонии и гриппа  у взрослых (США)</a:t>
            </a:r>
            <a:endParaRPr lang="en-US" sz="2200" dirty="0">
              <a:latin typeface="Times"/>
              <a:cs typeface="Times"/>
            </a:endParaRPr>
          </a:p>
        </p:txBody>
      </p:sp>
    </p:spTree>
    <p:extLst>
      <p:ext uri="{BB962C8B-B14F-4D97-AF65-F5344CB8AC3E}">
        <p14:creationId xmlns:p14="http://schemas.microsoft.com/office/powerpoint/2010/main" val="282239587"/>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Заголовок 1"/>
          <p:cNvSpPr>
            <a:spLocks noGrp="1"/>
          </p:cNvSpPr>
          <p:nvPr>
            <p:ph type="title"/>
          </p:nvPr>
        </p:nvSpPr>
        <p:spPr>
          <a:xfrm>
            <a:off x="0" y="0"/>
            <a:ext cx="9144000" cy="1143000"/>
          </a:xfrm>
        </p:spPr>
        <p:txBody>
          <a:bodyPr/>
          <a:lstStyle/>
          <a:p>
            <a:pPr algn="ctr"/>
            <a:r>
              <a:rPr lang="ru-RU" sz="2800" b="1" dirty="0">
                <a:solidFill>
                  <a:schemeClr val="accent1">
                    <a:lumMod val="50000"/>
                  </a:schemeClr>
                </a:solidFill>
              </a:rPr>
              <a:t>Вакцинация против пневмококковой инфекции (рекомендации ВОЗ)</a:t>
            </a:r>
          </a:p>
        </p:txBody>
      </p:sp>
      <p:sp>
        <p:nvSpPr>
          <p:cNvPr id="4" name="Rectangle 7"/>
          <p:cNvSpPr txBox="1">
            <a:spLocks noChangeArrowheads="1"/>
          </p:cNvSpPr>
          <p:nvPr/>
        </p:nvSpPr>
        <p:spPr bwMode="auto">
          <a:xfrm>
            <a:off x="-1285916" y="1000108"/>
            <a:ext cx="9975879" cy="5572139"/>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1258888" marR="0" lvl="0" indent="-1258888" algn="ctr" defTabSz="914400" rtl="0" eaLnBrk="0" fontAlgn="base" latinLnBrk="0" hangingPunct="0">
              <a:lnSpc>
                <a:spcPct val="100000"/>
              </a:lnSpc>
              <a:spcBef>
                <a:spcPct val="20000"/>
              </a:spcBef>
              <a:spcAft>
                <a:spcPct val="0"/>
              </a:spcAft>
              <a:buClr>
                <a:srgbClr val="0BD0D9"/>
              </a:buClr>
              <a:buSzPct val="95000"/>
              <a:buFontTx/>
              <a:buNone/>
              <a:tabLst/>
              <a:defRPr/>
            </a:pPr>
            <a:r>
              <a:rPr kumimoji="0" lang="en-US" sz="1800" b="0" i="0" u="none" strike="noStrike" kern="1200" cap="none" spc="0" normalizeH="0" baseline="0" noProof="0" dirty="0">
                <a:ln>
                  <a:noFill/>
                </a:ln>
                <a:solidFill>
                  <a:schemeClr val="tx1"/>
                </a:solidFill>
                <a:effectLst/>
                <a:uLnTx/>
                <a:uFillTx/>
                <a:latin typeface="+mn-lt"/>
                <a:ea typeface="ＭＳ Ｐゴシック" charset="0"/>
                <a:cs typeface="ＭＳ Ｐゴシック" charset="0"/>
              </a:rPr>
              <a:t>		</a:t>
            </a:r>
            <a:r>
              <a:rPr kumimoji="0" lang="ru-RU" sz="2600" b="0" i="0" u="none" strike="noStrike" kern="1200" cap="none" spc="0" normalizeH="0" baseline="0" noProof="0" dirty="0">
                <a:ln>
                  <a:noFill/>
                </a:ln>
                <a:solidFill>
                  <a:schemeClr val="tx1"/>
                </a:solidFill>
                <a:effectLst/>
                <a:uLnTx/>
                <a:uFillTx/>
                <a:latin typeface="+mn-lt"/>
                <a:ea typeface="ＭＳ Ｐゴシック" charset="0"/>
                <a:cs typeface="ＭＳ Ｐゴシック" charset="0"/>
              </a:rPr>
              <a:t> </a:t>
            </a:r>
            <a:r>
              <a:rPr kumimoji="0" lang="en-US" sz="1000" b="0" i="0" u="none" strike="noStrike" kern="1200" cap="none" spc="0" normalizeH="0" baseline="30000" noProof="0" dirty="0">
                <a:ln>
                  <a:noFill/>
                </a:ln>
                <a:solidFill>
                  <a:schemeClr val="tx1"/>
                </a:solidFill>
                <a:effectLst/>
                <a:uLnTx/>
                <a:uFillTx/>
                <a:latin typeface="+mn-lt"/>
                <a:ea typeface="ＭＳ Ｐゴシック" charset="0"/>
                <a:cs typeface="ＭＳ Ｐゴシック" charset="0"/>
              </a:rPr>
              <a:t>(1,26)</a:t>
            </a:r>
            <a:r>
              <a:rPr kumimoji="0" lang="ru-RU" sz="1000" b="0" i="0" u="none" strike="noStrike" kern="1200" cap="none" spc="0" normalizeH="0" baseline="30000" noProof="0" dirty="0">
                <a:ln>
                  <a:noFill/>
                </a:ln>
                <a:solidFill>
                  <a:schemeClr val="tx1"/>
                </a:solidFill>
                <a:effectLst/>
                <a:uLnTx/>
                <a:uFillTx/>
                <a:latin typeface="+mn-lt"/>
                <a:ea typeface="ＭＳ Ｐゴシック" charset="0"/>
                <a:cs typeface="ＭＳ Ｐゴシック" charset="0"/>
              </a:rPr>
              <a:t> (рекомендации ВОЗ</a:t>
            </a:r>
            <a:endParaRPr kumimoji="0" lang="en-US" sz="1000" b="0" i="0" u="none" strike="noStrike" kern="1200" cap="none" spc="0" normalizeH="0" baseline="30000" noProof="0" dirty="0">
              <a:ln>
                <a:noFill/>
              </a:ln>
              <a:solidFill>
                <a:schemeClr val="tx1"/>
              </a:solidFill>
              <a:effectLst/>
              <a:uLnTx/>
              <a:uFillTx/>
              <a:latin typeface="+mn-lt"/>
              <a:ea typeface="ＭＳ Ｐゴシック" charset="0"/>
              <a:cs typeface="ＭＳ Ｐゴシック" charset="0"/>
            </a:endParaRPr>
          </a:p>
          <a:p>
            <a:pPr marL="1258888" marR="0" lvl="0" indent="-1258888" algn="ctr" defTabSz="914400" rtl="0" eaLnBrk="0" fontAlgn="base" latinLnBrk="0" hangingPunct="0">
              <a:lnSpc>
                <a:spcPct val="100000"/>
              </a:lnSpc>
              <a:spcBef>
                <a:spcPct val="20000"/>
              </a:spcBef>
              <a:spcAft>
                <a:spcPct val="0"/>
              </a:spcAft>
              <a:buClr>
                <a:srgbClr val="0BD0D9"/>
              </a:buClr>
              <a:buSzPct val="95000"/>
              <a:buFontTx/>
              <a:buNone/>
              <a:tabLst/>
              <a:defRPr/>
            </a:pPr>
            <a:endParaRPr kumimoji="0" lang="en-US" sz="1000" b="0" i="0" u="none" strike="noStrike" kern="1200" cap="none" spc="0" normalizeH="0" baseline="30000" noProof="0" dirty="0">
              <a:ln>
                <a:noFill/>
              </a:ln>
              <a:solidFill>
                <a:schemeClr val="tx1"/>
              </a:solidFill>
              <a:effectLst/>
              <a:uLnTx/>
              <a:uFillTx/>
              <a:latin typeface="+mn-lt"/>
              <a:ea typeface="ＭＳ Ｐゴシック" charset="0"/>
              <a:cs typeface="ＭＳ Ｐゴシック" charset="0"/>
            </a:endParaRPr>
          </a:p>
          <a:p>
            <a:pPr marL="1789113" marR="0" lvl="1" indent="-263525" algn="l" defTabSz="914400" rtl="0" eaLnBrk="0" fontAlgn="base" latinLnBrk="0" hangingPunct="0">
              <a:spcBef>
                <a:spcPct val="20000"/>
              </a:spcBef>
              <a:spcAft>
                <a:spcPct val="0"/>
              </a:spcAft>
              <a:buClr>
                <a:schemeClr val="accent1"/>
              </a:buClr>
              <a:buSzPct val="85000"/>
              <a:buFont typeface="Wingdings 2" pitchFamily="18" charset="2"/>
              <a:buChar char=""/>
              <a:tabLst/>
              <a:defRPr/>
            </a:pPr>
            <a:r>
              <a:rPr kumimoji="0" lang="ru-RU" sz="2400" b="0" i="0" u="none" strike="noStrike" kern="1200" cap="none" spc="0" normalizeH="0" baseline="0" noProof="0" dirty="0">
                <a:ln>
                  <a:noFill/>
                </a:ln>
                <a:solidFill>
                  <a:schemeClr val="tx1"/>
                </a:solidFill>
                <a:effectLst/>
                <a:uLnTx/>
                <a:uFillTx/>
                <a:latin typeface="+mn-lt"/>
                <a:ea typeface="ＭＳ Ｐゴシック" charset="0"/>
                <a:cs typeface="+mn-cs"/>
              </a:rPr>
              <a:t>Здоровые пожилые люди </a:t>
            </a:r>
            <a:r>
              <a:rPr kumimoji="0" lang="en-US" sz="2400" b="0" i="0" u="none" strike="noStrike" kern="1200" cap="none" spc="0" normalizeH="0" baseline="0" noProof="0" dirty="0">
                <a:ln>
                  <a:noFill/>
                </a:ln>
                <a:solidFill>
                  <a:schemeClr val="tx1"/>
                </a:solidFill>
                <a:effectLst/>
                <a:uLnTx/>
                <a:uFillTx/>
                <a:latin typeface="+mn-lt"/>
                <a:ea typeface="ＭＳ Ｐゴシック" charset="0"/>
                <a:cs typeface="+mn-cs"/>
              </a:rPr>
              <a:t>(</a:t>
            </a:r>
            <a:r>
              <a:rPr kumimoji="0" lang="ru-RU" sz="2400" b="0" i="0" u="none" strike="noStrike" kern="1200" cap="none" spc="0" normalizeH="0" baseline="0" noProof="0" dirty="0">
                <a:ln>
                  <a:noFill/>
                </a:ln>
                <a:solidFill>
                  <a:schemeClr val="tx1"/>
                </a:solidFill>
                <a:effectLst/>
                <a:uLnTx/>
                <a:uFillTx/>
                <a:latin typeface="+mn-lt"/>
                <a:ea typeface="ＭＳ Ｐゴシック" charset="0"/>
                <a:cs typeface="+mn-cs"/>
              </a:rPr>
              <a:t>старше 65 лет), в частности, проживающие в домах-интернатах</a:t>
            </a:r>
            <a:endParaRPr kumimoji="0" lang="en-US" sz="2400" b="0" i="0" u="none" strike="noStrike" kern="1200" cap="none" spc="0" normalizeH="0" baseline="0" noProof="0" dirty="0">
              <a:ln>
                <a:noFill/>
              </a:ln>
              <a:solidFill>
                <a:schemeClr val="tx1"/>
              </a:solidFill>
              <a:effectLst/>
              <a:uLnTx/>
              <a:uFillTx/>
              <a:latin typeface="+mn-lt"/>
              <a:ea typeface="ＭＳ Ｐゴシック" charset="0"/>
              <a:cs typeface="+mn-cs"/>
            </a:endParaRPr>
          </a:p>
          <a:p>
            <a:pPr marL="1789113" marR="0" lvl="1" indent="-263525" algn="l" defTabSz="914400" rtl="0" eaLnBrk="0" fontAlgn="base" latinLnBrk="0" hangingPunct="0">
              <a:spcBef>
                <a:spcPct val="20000"/>
              </a:spcBef>
              <a:spcAft>
                <a:spcPct val="0"/>
              </a:spcAft>
              <a:buClr>
                <a:schemeClr val="accent1"/>
              </a:buClr>
              <a:buSzPct val="85000"/>
              <a:buFont typeface="Wingdings 2" pitchFamily="18" charset="2"/>
              <a:buChar char=""/>
              <a:tabLst/>
              <a:defRPr/>
            </a:pPr>
            <a:r>
              <a:rPr kumimoji="0" lang="ru-RU" sz="2400" b="0" i="0" u="none" strike="noStrike" kern="1200" cap="none" spc="0" normalizeH="0" baseline="0" noProof="0" dirty="0">
                <a:ln>
                  <a:noFill/>
                </a:ln>
                <a:solidFill>
                  <a:schemeClr val="tx1"/>
                </a:solidFill>
                <a:effectLst/>
                <a:uLnTx/>
                <a:uFillTx/>
                <a:latin typeface="+mn-lt"/>
                <a:ea typeface="ＭＳ Ｐゴシック" charset="0"/>
                <a:cs typeface="+mn-cs"/>
              </a:rPr>
              <a:t>Пациенты с хронической органной недостаточностью сердца, </a:t>
            </a:r>
            <a:r>
              <a:rPr kumimoji="0" lang="ru-RU" sz="2400" b="0" i="0" u="sng" strike="noStrike" kern="1200" cap="none" spc="0" normalizeH="0" baseline="0" noProof="0" dirty="0">
                <a:ln>
                  <a:noFill/>
                </a:ln>
                <a:solidFill>
                  <a:srgbClr val="DE0000"/>
                </a:solidFill>
                <a:effectLst/>
                <a:uLnTx/>
                <a:uFillTx/>
                <a:latin typeface="+mn-lt"/>
                <a:ea typeface="ＭＳ Ｐゴシック" charset="0"/>
                <a:cs typeface="+mn-cs"/>
              </a:rPr>
              <a:t>легких</a:t>
            </a:r>
            <a:r>
              <a:rPr kumimoji="0" lang="en-US" sz="2400" b="0" i="0" u="none" strike="noStrike" kern="1200" cap="none" spc="0" normalizeH="0" baseline="0" noProof="0" dirty="0">
                <a:ln>
                  <a:noFill/>
                </a:ln>
                <a:solidFill>
                  <a:schemeClr val="tx1"/>
                </a:solidFill>
                <a:effectLst/>
                <a:uLnTx/>
                <a:uFillTx/>
                <a:latin typeface="+mn-lt"/>
                <a:ea typeface="ＭＳ Ｐゴシック" charset="0"/>
                <a:cs typeface="+mn-cs"/>
              </a:rPr>
              <a:t>, </a:t>
            </a:r>
            <a:r>
              <a:rPr kumimoji="0" lang="ru-RU" sz="2400" b="0" i="0" u="none" strike="noStrike" kern="1200" cap="none" spc="0" normalizeH="0" baseline="0" noProof="0" dirty="0">
                <a:ln>
                  <a:noFill/>
                </a:ln>
                <a:solidFill>
                  <a:schemeClr val="tx1"/>
                </a:solidFill>
                <a:effectLst/>
                <a:uLnTx/>
                <a:uFillTx/>
                <a:latin typeface="+mn-lt"/>
                <a:ea typeface="ＭＳ Ｐゴシック" charset="0"/>
                <a:cs typeface="+mn-cs"/>
              </a:rPr>
              <a:t>печени и почек, сахарным диабетом, алкоголизмом</a:t>
            </a:r>
            <a:endParaRPr kumimoji="0" lang="en-US" sz="2400" b="0" i="0" u="none" strike="noStrike" kern="1200" cap="none" spc="0" normalizeH="0" baseline="0" noProof="0" dirty="0">
              <a:ln>
                <a:noFill/>
              </a:ln>
              <a:solidFill>
                <a:schemeClr val="tx1"/>
              </a:solidFill>
              <a:effectLst/>
              <a:uLnTx/>
              <a:uFillTx/>
              <a:latin typeface="+mn-lt"/>
              <a:ea typeface="ＭＳ Ｐゴシック" charset="0"/>
              <a:cs typeface="+mn-cs"/>
            </a:endParaRPr>
          </a:p>
          <a:p>
            <a:pPr marL="1789113" marR="0" lvl="1" indent="-263525" algn="l" defTabSz="914400" rtl="0" eaLnBrk="0" fontAlgn="base" latinLnBrk="0" hangingPunct="0">
              <a:spcBef>
                <a:spcPct val="20000"/>
              </a:spcBef>
              <a:spcAft>
                <a:spcPct val="0"/>
              </a:spcAft>
              <a:buClr>
                <a:schemeClr val="accent1"/>
              </a:buClr>
              <a:buSzPct val="85000"/>
              <a:buFont typeface="Wingdings 2" pitchFamily="18" charset="2"/>
              <a:buChar char=""/>
              <a:tabLst/>
              <a:defRPr/>
            </a:pPr>
            <a:r>
              <a:rPr kumimoji="0" lang="ru-RU" sz="2400" b="0" i="0" u="none" strike="noStrike" kern="1200" cap="none" spc="0" normalizeH="0" baseline="0" noProof="0" dirty="0">
                <a:ln>
                  <a:noFill/>
                </a:ln>
                <a:solidFill>
                  <a:schemeClr val="tx1"/>
                </a:solidFill>
                <a:effectLst/>
                <a:uLnTx/>
                <a:uFillTx/>
                <a:latin typeface="+mn-lt"/>
                <a:ea typeface="ＭＳ Ｐゴシック" charset="0"/>
                <a:cs typeface="+mn-cs"/>
              </a:rPr>
              <a:t>Дети в возрасте до 2 лет с высоким риском заболевания (после </a:t>
            </a:r>
            <a:r>
              <a:rPr kumimoji="0" lang="ru-RU" sz="2400" b="0" i="0" u="none" strike="noStrike" kern="1200" cap="none" spc="0" normalizeH="0" baseline="0" noProof="0" dirty="0" err="1">
                <a:ln>
                  <a:noFill/>
                </a:ln>
                <a:solidFill>
                  <a:schemeClr val="tx1"/>
                </a:solidFill>
                <a:effectLst/>
                <a:uLnTx/>
                <a:uFillTx/>
                <a:latin typeface="+mn-lt"/>
                <a:ea typeface="ＭＳ Ｐゴシック" charset="0"/>
                <a:cs typeface="+mn-cs"/>
              </a:rPr>
              <a:t>спленэктомии</a:t>
            </a:r>
            <a:r>
              <a:rPr kumimoji="0" lang="ru-RU" sz="2400" b="0" i="0" u="none" strike="noStrike" kern="1200" cap="none" spc="0" normalizeH="0" baseline="0" noProof="0" dirty="0">
                <a:ln>
                  <a:noFill/>
                </a:ln>
                <a:solidFill>
                  <a:schemeClr val="tx1"/>
                </a:solidFill>
                <a:effectLst/>
                <a:uLnTx/>
                <a:uFillTx/>
                <a:latin typeface="+mn-lt"/>
                <a:ea typeface="ＭＳ Ｐゴシック" charset="0"/>
                <a:cs typeface="+mn-cs"/>
              </a:rPr>
              <a:t>, серповидно-клеточная анемия</a:t>
            </a:r>
            <a:r>
              <a:rPr kumimoji="0" lang="en-US" sz="2400" b="0" i="0" u="none" strike="noStrike" kern="1200" cap="none" spc="0" normalizeH="0" baseline="0" noProof="0" dirty="0">
                <a:ln>
                  <a:noFill/>
                </a:ln>
                <a:solidFill>
                  <a:schemeClr val="tx1"/>
                </a:solidFill>
                <a:effectLst/>
                <a:uLnTx/>
                <a:uFillTx/>
                <a:latin typeface="+mn-lt"/>
                <a:ea typeface="ＭＳ Ｐゴシック" charset="0"/>
                <a:cs typeface="+mn-cs"/>
              </a:rPr>
              <a:t>)</a:t>
            </a:r>
          </a:p>
          <a:p>
            <a:pPr marL="1789113" marR="0" lvl="1" indent="-263525" algn="l" defTabSz="914400" rtl="0" eaLnBrk="0" fontAlgn="base" latinLnBrk="0" hangingPunct="0">
              <a:spcBef>
                <a:spcPct val="20000"/>
              </a:spcBef>
              <a:spcAft>
                <a:spcPct val="0"/>
              </a:spcAft>
              <a:buClr>
                <a:schemeClr val="accent1"/>
              </a:buClr>
              <a:buSzPct val="85000"/>
              <a:buFont typeface="Wingdings 2" pitchFamily="18" charset="2"/>
              <a:buChar char=""/>
              <a:tabLst/>
              <a:defRPr/>
            </a:pPr>
            <a:r>
              <a:rPr kumimoji="0" lang="ru-RU" sz="2400" b="0" i="0" u="none" strike="noStrike" kern="1200" cap="none" spc="0" normalizeH="0" baseline="0" noProof="0" dirty="0">
                <a:ln>
                  <a:noFill/>
                </a:ln>
                <a:solidFill>
                  <a:schemeClr val="tx1"/>
                </a:solidFill>
                <a:effectLst/>
                <a:uLnTx/>
                <a:uFillTx/>
                <a:latin typeface="+mn-lt"/>
                <a:ea typeface="ＭＳ Ｐゴシック" charset="0"/>
                <a:cs typeface="+mn-cs"/>
              </a:rPr>
              <a:t>Пациенты с иммунодефицитом, в частности, с функциональной или анатомической </a:t>
            </a:r>
            <a:r>
              <a:rPr kumimoji="0" lang="ru-RU" sz="2400" b="0" i="0" u="none" strike="noStrike" kern="1200" cap="none" spc="0" normalizeH="0" baseline="0" noProof="0" dirty="0" err="1">
                <a:ln>
                  <a:noFill/>
                </a:ln>
                <a:solidFill>
                  <a:schemeClr val="tx1"/>
                </a:solidFill>
                <a:effectLst/>
                <a:uLnTx/>
                <a:uFillTx/>
                <a:latin typeface="+mn-lt"/>
                <a:ea typeface="ＭＳ Ｐゴシック" charset="0"/>
                <a:cs typeface="+mn-cs"/>
              </a:rPr>
              <a:t>аспленией</a:t>
            </a:r>
            <a:endParaRPr kumimoji="0" lang="en-US" sz="2400" b="0" i="0" u="none" strike="noStrike" kern="1200" cap="none" spc="0" normalizeH="0" baseline="0" noProof="0" dirty="0">
              <a:ln>
                <a:noFill/>
              </a:ln>
              <a:solidFill>
                <a:schemeClr val="tx1"/>
              </a:solidFill>
              <a:effectLst/>
              <a:uLnTx/>
              <a:uFillTx/>
              <a:latin typeface="+mn-lt"/>
              <a:ea typeface="ＭＳ Ｐゴシック" charset="0"/>
              <a:cs typeface="+mn-cs"/>
            </a:endParaRPr>
          </a:p>
          <a:p>
            <a:pPr marL="1789113" marR="0" lvl="1" indent="-263525" algn="l" defTabSz="914400" rtl="0" eaLnBrk="0" fontAlgn="base" latinLnBrk="0" hangingPunct="0">
              <a:spcBef>
                <a:spcPct val="20000"/>
              </a:spcBef>
              <a:spcAft>
                <a:spcPct val="0"/>
              </a:spcAft>
              <a:buClr>
                <a:schemeClr val="accent1"/>
              </a:buClr>
              <a:buSzPct val="85000"/>
              <a:buFont typeface="Wingdings 2" pitchFamily="18" charset="2"/>
              <a:buChar char=""/>
              <a:tabLst/>
              <a:defRPr/>
            </a:pPr>
            <a:r>
              <a:rPr kumimoji="0" lang="ru-RU" sz="2400" b="0" i="0" u="none" strike="noStrike" kern="1200" cap="none" spc="0" normalizeH="0" baseline="0" noProof="0" dirty="0">
                <a:ln>
                  <a:noFill/>
                </a:ln>
                <a:solidFill>
                  <a:schemeClr val="tx1"/>
                </a:solidFill>
                <a:effectLst/>
                <a:uLnTx/>
                <a:uFillTx/>
                <a:latin typeface="+mn-lt"/>
                <a:ea typeface="ＭＳ Ｐゴシック" charset="0"/>
                <a:cs typeface="+mn-cs"/>
              </a:rPr>
              <a:t>Профилактика последующей пневмококковой инфекции у пациентов, выздоравливающих от подтвержденной или предполагаемой пневмококковой пневмонии</a:t>
            </a:r>
            <a:endParaRPr kumimoji="0" lang="en-US" sz="2400" b="0" i="0" u="none" strike="noStrike" kern="1200" cap="none" spc="0" normalizeH="0" baseline="0" noProof="0" dirty="0">
              <a:ln>
                <a:noFill/>
              </a:ln>
              <a:solidFill>
                <a:schemeClr val="tx1"/>
              </a:solidFill>
              <a:effectLst/>
              <a:uLnTx/>
              <a:uFillTx/>
              <a:latin typeface="+mn-lt"/>
              <a:ea typeface="ＭＳ Ｐゴシック" charset="0"/>
              <a:cs typeface="+mn-cs"/>
            </a:endParaRPr>
          </a:p>
        </p:txBody>
      </p:sp>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Заголовок 1"/>
          <p:cNvSpPr>
            <a:spLocks noGrp="1"/>
          </p:cNvSpPr>
          <p:nvPr>
            <p:ph type="title"/>
          </p:nvPr>
        </p:nvSpPr>
        <p:spPr>
          <a:xfrm>
            <a:off x="234950" y="0"/>
            <a:ext cx="8891588" cy="720725"/>
          </a:xfrm>
        </p:spPr>
        <p:txBody>
          <a:bodyPr/>
          <a:lstStyle/>
          <a:p>
            <a:pPr algn="ctr">
              <a:defRPr/>
            </a:pPr>
            <a:r>
              <a:rPr lang="ru-RU" sz="2400" b="1" dirty="0">
                <a:solidFill>
                  <a:schemeClr val="accent1">
                    <a:lumMod val="50000"/>
                  </a:schemeClr>
                </a:solidFill>
              </a:rPr>
              <a:t>Вакцинация против пневмококковой инфекции –профилактика бактериальных осложнений гриппа и ОРВИ (рекомендации ВОЗ)</a:t>
            </a:r>
          </a:p>
        </p:txBody>
      </p:sp>
      <p:sp>
        <p:nvSpPr>
          <p:cNvPr id="4" name="Rectangle 7"/>
          <p:cNvSpPr txBox="1">
            <a:spLocks noChangeArrowheads="1"/>
          </p:cNvSpPr>
          <p:nvPr/>
        </p:nvSpPr>
        <p:spPr bwMode="auto">
          <a:xfrm>
            <a:off x="-468560" y="476672"/>
            <a:ext cx="9289032" cy="2232248"/>
          </a:xfrm>
          <a:prstGeom prst="rect">
            <a:avLst/>
          </a:prstGeom>
          <a:noFill/>
          <a:ln w="9525">
            <a:noFill/>
            <a:miter lim="800000"/>
            <a:headEnd/>
            <a:tailEnd/>
          </a:ln>
        </p:spPr>
        <p:txBody>
          <a:bodyPr/>
          <a:lstStyle/>
          <a:p>
            <a:pPr marL="1258888" indent="-1258888" algn="ctr" eaLnBrk="0" hangingPunct="0">
              <a:spcBef>
                <a:spcPct val="20000"/>
              </a:spcBef>
              <a:buClr>
                <a:srgbClr val="0BD0D9"/>
              </a:buClr>
              <a:buSzPct val="95000"/>
              <a:defRPr/>
            </a:pPr>
            <a:endParaRPr lang="en-US" baseline="30000" dirty="0">
              <a:latin typeface="+mn-lt"/>
            </a:endParaRPr>
          </a:p>
          <a:p>
            <a:pPr marL="1789113" lvl="1" indent="-263525" eaLnBrk="0" hangingPunct="0">
              <a:spcBef>
                <a:spcPct val="20000"/>
              </a:spcBef>
              <a:buClr>
                <a:schemeClr val="accent1"/>
              </a:buClr>
              <a:buSzPct val="85000"/>
              <a:buFont typeface="Wingdings 2" pitchFamily="18" charset="2"/>
              <a:buChar char=""/>
              <a:defRPr/>
            </a:pPr>
            <a:r>
              <a:rPr lang="ru-RU" dirty="0">
                <a:latin typeface="+mn-lt"/>
              </a:rPr>
              <a:t>В группах лица по тяжелому течению гриппа и ОРВИ</a:t>
            </a:r>
          </a:p>
          <a:p>
            <a:pPr marL="1789113" lvl="1" indent="-263525" eaLnBrk="0" hangingPunct="0">
              <a:spcBef>
                <a:spcPct val="20000"/>
              </a:spcBef>
              <a:buClr>
                <a:schemeClr val="accent1"/>
              </a:buClr>
              <a:buSzPct val="85000"/>
              <a:buFont typeface="Wingdings 2" pitchFamily="18" charset="2"/>
              <a:buChar char=""/>
              <a:defRPr/>
            </a:pPr>
            <a:r>
              <a:rPr lang="ru-RU" dirty="0">
                <a:latin typeface="+mn-lt"/>
              </a:rPr>
              <a:t>Пациенты с </a:t>
            </a:r>
            <a:r>
              <a:rPr lang="ru-RU" dirty="0" err="1">
                <a:latin typeface="+mn-lt"/>
              </a:rPr>
              <a:t>иммуносупрессией</a:t>
            </a:r>
            <a:r>
              <a:rPr lang="ru-RU" dirty="0">
                <a:latin typeface="+mn-lt"/>
              </a:rPr>
              <a:t>, в частности, с функциональной или анатомической </a:t>
            </a:r>
            <a:r>
              <a:rPr lang="ru-RU" dirty="0" err="1">
                <a:latin typeface="+mn-lt"/>
              </a:rPr>
              <a:t>аспленией</a:t>
            </a:r>
            <a:endParaRPr lang="en-US" dirty="0">
              <a:latin typeface="+mn-lt"/>
            </a:endParaRPr>
          </a:p>
          <a:p>
            <a:pPr marL="1789113" lvl="1" indent="-263525" eaLnBrk="0" hangingPunct="0">
              <a:spcBef>
                <a:spcPct val="20000"/>
              </a:spcBef>
              <a:buClr>
                <a:schemeClr val="accent1"/>
              </a:buClr>
              <a:buSzPct val="85000"/>
              <a:buFont typeface="Wingdings 2" pitchFamily="18" charset="2"/>
              <a:buChar char=""/>
              <a:defRPr/>
            </a:pPr>
            <a:r>
              <a:rPr lang="ru-RU" dirty="0">
                <a:latin typeface="+mn-lt"/>
              </a:rPr>
              <a:t>Профилактика последующей пневмококковой инфекции у пациентов, выздоравливающих от подтвержденной или предполагаемой пневмококковой пневмонии</a:t>
            </a:r>
            <a:endParaRPr lang="en-US" dirty="0">
              <a:latin typeface="+mn-lt"/>
            </a:endParaRPr>
          </a:p>
          <a:p>
            <a:pPr marL="1525588" lvl="1" eaLnBrk="0" hangingPunct="0">
              <a:spcBef>
                <a:spcPct val="20000"/>
              </a:spcBef>
              <a:buClr>
                <a:schemeClr val="accent1"/>
              </a:buClr>
              <a:buSzPct val="85000"/>
              <a:defRPr/>
            </a:pPr>
            <a:r>
              <a:rPr lang="en-US" dirty="0">
                <a:latin typeface="+mn-lt"/>
              </a:rPr>
              <a:t> </a:t>
            </a:r>
            <a:endParaRPr lang="en-US" b="1" dirty="0">
              <a:solidFill>
                <a:srgbClr val="B92D07"/>
              </a:solidFill>
              <a:latin typeface="+mn-lt"/>
            </a:endParaRPr>
          </a:p>
        </p:txBody>
      </p:sp>
      <p:sp>
        <p:nvSpPr>
          <p:cNvPr id="3" name="Rectangle 2"/>
          <p:cNvSpPr/>
          <p:nvPr/>
        </p:nvSpPr>
        <p:spPr>
          <a:xfrm>
            <a:off x="222049" y="3992563"/>
            <a:ext cx="8892480" cy="2246769"/>
          </a:xfrm>
          <a:prstGeom prst="rect">
            <a:avLst/>
          </a:prstGeom>
        </p:spPr>
        <p:txBody>
          <a:bodyPr wrap="square">
            <a:spAutoFit/>
          </a:bodyPr>
          <a:lstStyle/>
          <a:p>
            <a:pPr marL="342900" indent="-342900">
              <a:buFont typeface="Arial"/>
              <a:buChar char="•"/>
            </a:pPr>
            <a:r>
              <a:rPr lang="ru-RU" sz="2000" dirty="0">
                <a:latin typeface="+mn-lt"/>
              </a:rPr>
              <a:t>Согласно Нац. календарю профилактических прививок детям </a:t>
            </a:r>
            <a:r>
              <a:rPr lang="en-US" sz="2000" dirty="0">
                <a:latin typeface="+mn-lt"/>
              </a:rPr>
              <a:t>&lt;</a:t>
            </a:r>
            <a:r>
              <a:rPr lang="ru-RU" sz="2000" dirty="0">
                <a:latin typeface="+mn-lt"/>
              </a:rPr>
              <a:t> 2-х лет проводится вакцинация конъюгированная 13-в. вакциной </a:t>
            </a:r>
            <a:r>
              <a:rPr lang="ru-RU" sz="2000" dirty="0" err="1">
                <a:solidFill>
                  <a:srgbClr val="FF0000"/>
                </a:solidFill>
                <a:latin typeface="+mn-lt"/>
              </a:rPr>
              <a:t>Превенар</a:t>
            </a:r>
            <a:r>
              <a:rPr lang="ru-RU" sz="2000" dirty="0">
                <a:solidFill>
                  <a:srgbClr val="FF0000"/>
                </a:solidFill>
                <a:latin typeface="+mn-lt"/>
              </a:rPr>
              <a:t> 13</a:t>
            </a:r>
            <a:r>
              <a:rPr lang="ru-RU" sz="2000" dirty="0">
                <a:latin typeface="+mn-lt"/>
              </a:rPr>
              <a:t>, </a:t>
            </a:r>
          </a:p>
          <a:p>
            <a:pPr marL="342900" indent="-342900">
              <a:buFont typeface="Arial"/>
              <a:buChar char="•"/>
            </a:pPr>
            <a:r>
              <a:rPr lang="ru-RU" sz="2000" dirty="0">
                <a:latin typeface="+mn-lt"/>
              </a:rPr>
              <a:t>У </a:t>
            </a:r>
            <a:r>
              <a:rPr lang="ru-RU" sz="2000" dirty="0" err="1">
                <a:latin typeface="+mn-lt"/>
              </a:rPr>
              <a:t>детеи</a:t>
            </a:r>
            <a:r>
              <a:rPr lang="ru-RU" sz="2000" dirty="0">
                <a:latin typeface="+mn-lt"/>
              </a:rPr>
              <a:t>̆ старше 2 лет и взрослых наряду с </a:t>
            </a:r>
            <a:r>
              <a:rPr lang="ru-RU" sz="2000" dirty="0" err="1">
                <a:latin typeface="+mn-lt"/>
              </a:rPr>
              <a:t>вакцинои</a:t>
            </a:r>
            <a:r>
              <a:rPr lang="ru-RU" sz="2000" dirty="0">
                <a:latin typeface="+mn-lt"/>
              </a:rPr>
              <a:t>̆ </a:t>
            </a:r>
            <a:r>
              <a:rPr lang="ru-RU" sz="2000" dirty="0" err="1">
                <a:solidFill>
                  <a:srgbClr val="FF0000"/>
                </a:solidFill>
                <a:latin typeface="+mn-lt"/>
              </a:rPr>
              <a:t>Превенар</a:t>
            </a:r>
            <a:r>
              <a:rPr lang="ru-RU" sz="2000" dirty="0">
                <a:solidFill>
                  <a:srgbClr val="FF0000"/>
                </a:solidFill>
                <a:latin typeface="+mn-lt"/>
              </a:rPr>
              <a:t> 13 </a:t>
            </a:r>
            <a:r>
              <a:rPr lang="ru-RU" sz="2000" dirty="0">
                <a:latin typeface="+mn-lt"/>
              </a:rPr>
              <a:t>может применяться полисахаридная вакцина </a:t>
            </a:r>
            <a:r>
              <a:rPr lang="ru-RU" sz="2000" dirty="0" err="1">
                <a:solidFill>
                  <a:srgbClr val="FF0000"/>
                </a:solidFill>
                <a:latin typeface="+mn-lt"/>
              </a:rPr>
              <a:t>Пневмовакс</a:t>
            </a:r>
            <a:r>
              <a:rPr lang="ru-RU" sz="2000" dirty="0">
                <a:solidFill>
                  <a:srgbClr val="FF0000"/>
                </a:solidFill>
                <a:latin typeface="+mn-lt"/>
              </a:rPr>
              <a:t> 23</a:t>
            </a:r>
            <a:r>
              <a:rPr lang="ru-RU" sz="2000" dirty="0">
                <a:latin typeface="+mn-lt"/>
              </a:rPr>
              <a:t>. </a:t>
            </a:r>
          </a:p>
          <a:p>
            <a:pPr marL="342900" indent="-342900">
              <a:buFont typeface="Arial"/>
              <a:buChar char="•"/>
            </a:pPr>
            <a:r>
              <a:rPr lang="ru-RU" sz="2000" dirty="0" err="1">
                <a:latin typeface="+mn-lt"/>
              </a:rPr>
              <a:t>Пневмо</a:t>
            </a:r>
            <a:r>
              <a:rPr lang="ru-RU" sz="2000" dirty="0">
                <a:latin typeface="+mn-lt"/>
              </a:rPr>
              <a:t> 23 рекомендуется для вакцинации </a:t>
            </a:r>
            <a:r>
              <a:rPr lang="ru-RU" sz="2000" dirty="0" err="1">
                <a:latin typeface="+mn-lt"/>
              </a:rPr>
              <a:t>людеи</a:t>
            </a:r>
            <a:r>
              <a:rPr lang="ru-RU" sz="2000" dirty="0">
                <a:latin typeface="+mn-lt"/>
              </a:rPr>
              <a:t>̆ </a:t>
            </a:r>
            <a:r>
              <a:rPr lang="en-US" sz="2000" u="sng" dirty="0">
                <a:latin typeface="+mn-lt"/>
              </a:rPr>
              <a:t>&gt;</a:t>
            </a:r>
            <a:r>
              <a:rPr lang="en-US" sz="2000" dirty="0">
                <a:latin typeface="+mn-lt"/>
              </a:rPr>
              <a:t> </a:t>
            </a:r>
            <a:r>
              <a:rPr lang="ru-RU" sz="2000" dirty="0">
                <a:latin typeface="+mn-lt"/>
              </a:rPr>
              <a:t>65 лет, а также лиц в возрасте от 2 до 64 лет с повышенным риском пневмококковых инфекций.</a:t>
            </a:r>
            <a:endParaRPr lang="en-US" sz="2000" dirty="0">
              <a:latin typeface="+mn-lt"/>
            </a:endParaRPr>
          </a:p>
        </p:txBody>
      </p:sp>
      <p:sp>
        <p:nvSpPr>
          <p:cNvPr id="10" name="Заголовок 1"/>
          <p:cNvSpPr txBox="1">
            <a:spLocks/>
          </p:cNvSpPr>
          <p:nvPr/>
        </p:nvSpPr>
        <p:spPr bwMode="auto">
          <a:xfrm>
            <a:off x="252412" y="2996952"/>
            <a:ext cx="8891588" cy="720725"/>
          </a:xfrm>
          <a:prstGeom prst="rect">
            <a:avLst/>
          </a:prstGeom>
          <a:noFill/>
          <a:ln w="9525">
            <a:noFill/>
            <a:miter lim="800000"/>
            <a:headEnd/>
            <a:tailEnd/>
          </a:ln>
        </p:spPr>
        <p:txBody>
          <a:bodyPr vert="horz" wrap="square" lIns="0" tIns="45720" rIns="0" bIns="0" numCol="1" anchor="b" anchorCtr="0" compatLnSpc="1">
            <a:prstTxWarp prst="textNoShape">
              <a:avLst/>
            </a:prstTxWarp>
          </a:bodyPr>
          <a:lstStyle>
            <a:lvl1pPr algn="l" rtl="0" eaLnBrk="0" fontAlgn="base" hangingPunct="0">
              <a:spcBef>
                <a:spcPct val="0"/>
              </a:spcBef>
              <a:spcAft>
                <a:spcPct val="0"/>
              </a:spcAft>
              <a:defRPr sz="5000" kern="12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5000">
                <a:solidFill>
                  <a:schemeClr val="tx2"/>
                </a:solidFill>
                <a:latin typeface="Calibri" pitchFamily="34" charset="0"/>
                <a:ea typeface="ＭＳ Ｐゴシック" charset="0"/>
                <a:cs typeface="ＭＳ Ｐゴシック" charset="0"/>
              </a:defRPr>
            </a:lvl2pPr>
            <a:lvl3pPr algn="l" rtl="0" eaLnBrk="0" fontAlgn="base" hangingPunct="0">
              <a:spcBef>
                <a:spcPct val="0"/>
              </a:spcBef>
              <a:spcAft>
                <a:spcPct val="0"/>
              </a:spcAft>
              <a:defRPr sz="5000">
                <a:solidFill>
                  <a:schemeClr val="tx2"/>
                </a:solidFill>
                <a:latin typeface="Calibri" pitchFamily="34" charset="0"/>
                <a:ea typeface="ＭＳ Ｐゴシック" charset="0"/>
                <a:cs typeface="ＭＳ Ｐゴシック" charset="0"/>
              </a:defRPr>
            </a:lvl3pPr>
            <a:lvl4pPr algn="l" rtl="0" eaLnBrk="0" fontAlgn="base" hangingPunct="0">
              <a:spcBef>
                <a:spcPct val="0"/>
              </a:spcBef>
              <a:spcAft>
                <a:spcPct val="0"/>
              </a:spcAft>
              <a:defRPr sz="5000">
                <a:solidFill>
                  <a:schemeClr val="tx2"/>
                </a:solidFill>
                <a:latin typeface="Calibri" pitchFamily="34" charset="0"/>
                <a:ea typeface="ＭＳ Ｐゴシック" charset="0"/>
                <a:cs typeface="ＭＳ Ｐゴシック" charset="0"/>
              </a:defRPr>
            </a:lvl4pPr>
            <a:lvl5pPr algn="l" rtl="0" eaLnBrk="0" fontAlgn="base" hangingPunct="0">
              <a:spcBef>
                <a:spcPct val="0"/>
              </a:spcBef>
              <a:spcAft>
                <a:spcPct val="0"/>
              </a:spcAft>
              <a:defRPr sz="5000">
                <a:solidFill>
                  <a:schemeClr val="tx2"/>
                </a:solidFill>
                <a:latin typeface="Calibri" pitchFamily="34" charset="0"/>
                <a:ea typeface="ＭＳ Ｐゴシック" charset="0"/>
                <a:cs typeface="ＭＳ Ｐゴシック" charset="0"/>
              </a:defRPr>
            </a:lvl5pPr>
            <a:lvl6pPr marL="457200" algn="l" rtl="0" fontAlgn="base">
              <a:spcBef>
                <a:spcPct val="0"/>
              </a:spcBef>
              <a:spcAft>
                <a:spcPct val="0"/>
              </a:spcAft>
              <a:defRPr sz="5000">
                <a:solidFill>
                  <a:schemeClr val="tx2"/>
                </a:solidFill>
                <a:latin typeface="Calibri" pitchFamily="34" charset="0"/>
              </a:defRPr>
            </a:lvl6pPr>
            <a:lvl7pPr marL="914400" algn="l" rtl="0" fontAlgn="base">
              <a:spcBef>
                <a:spcPct val="0"/>
              </a:spcBef>
              <a:spcAft>
                <a:spcPct val="0"/>
              </a:spcAft>
              <a:defRPr sz="5000">
                <a:solidFill>
                  <a:schemeClr val="tx2"/>
                </a:solidFill>
                <a:latin typeface="Calibri" pitchFamily="34" charset="0"/>
              </a:defRPr>
            </a:lvl7pPr>
            <a:lvl8pPr marL="1371600" algn="l" rtl="0" fontAlgn="base">
              <a:spcBef>
                <a:spcPct val="0"/>
              </a:spcBef>
              <a:spcAft>
                <a:spcPct val="0"/>
              </a:spcAft>
              <a:defRPr sz="5000">
                <a:solidFill>
                  <a:schemeClr val="tx2"/>
                </a:solidFill>
                <a:latin typeface="Calibri" pitchFamily="34" charset="0"/>
              </a:defRPr>
            </a:lvl8pPr>
            <a:lvl9pPr marL="1828800" algn="l" rtl="0" fontAlgn="base">
              <a:spcBef>
                <a:spcPct val="0"/>
              </a:spcBef>
              <a:spcAft>
                <a:spcPct val="0"/>
              </a:spcAft>
              <a:defRPr sz="5000">
                <a:solidFill>
                  <a:schemeClr val="tx2"/>
                </a:solidFill>
                <a:latin typeface="Calibri" pitchFamily="34" charset="0"/>
              </a:defRPr>
            </a:lvl9pPr>
          </a:lstStyle>
          <a:p>
            <a:pPr algn="ctr">
              <a:defRPr/>
            </a:pPr>
            <a:r>
              <a:rPr lang="ru-RU" sz="2400" b="1" dirty="0">
                <a:solidFill>
                  <a:schemeClr val="accent1">
                    <a:lumMod val="50000"/>
                  </a:schemeClr>
                </a:solidFill>
              </a:rPr>
              <a:t>Клинические рекомендации (протокол лечения) оказания медицинской помощи детям, больным пневмококковой инфекцией с преимущественным поражением ВДП,2015</a:t>
            </a:r>
          </a:p>
        </p:txBody>
      </p:sp>
      <p:sp>
        <p:nvSpPr>
          <p:cNvPr id="5" name="Rectangle 4"/>
          <p:cNvSpPr/>
          <p:nvPr/>
        </p:nvSpPr>
        <p:spPr>
          <a:xfrm>
            <a:off x="467544" y="6453384"/>
            <a:ext cx="8352928" cy="369332"/>
          </a:xfrm>
          <a:prstGeom prst="rect">
            <a:avLst/>
          </a:prstGeom>
        </p:spPr>
        <p:txBody>
          <a:bodyPr wrap="square">
            <a:spAutoFit/>
          </a:bodyPr>
          <a:lstStyle/>
          <a:p>
            <a:r>
              <a:rPr lang="en-US" dirty="0"/>
              <a:t>http://</a:t>
            </a:r>
            <a:r>
              <a:rPr lang="en-US" dirty="0" err="1"/>
              <a:t>infectologist.ru</a:t>
            </a:r>
            <a:r>
              <a:rPr lang="en-US" dirty="0"/>
              <a:t>/downloads/clinical-guidelines/0512201538.pdf</a:t>
            </a:r>
          </a:p>
        </p:txBody>
      </p:sp>
    </p:spTree>
    <p:extLst>
      <p:ext uri="{BB962C8B-B14F-4D97-AF65-F5344CB8AC3E}">
        <p14:creationId xmlns:p14="http://schemas.microsoft.com/office/powerpoint/2010/main" val="2156043834"/>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Заголовок 1"/>
          <p:cNvSpPr txBox="1">
            <a:spLocks/>
          </p:cNvSpPr>
          <p:nvPr/>
        </p:nvSpPr>
        <p:spPr bwMode="auto">
          <a:xfrm>
            <a:off x="827088" y="2420938"/>
            <a:ext cx="7310437" cy="576262"/>
          </a:xfrm>
          <a:prstGeom prst="rect">
            <a:avLst/>
          </a:prstGeom>
          <a:gradFill>
            <a:gsLst>
              <a:gs pos="0">
                <a:srgbClr val="FEF57A"/>
              </a:gs>
              <a:gs pos="50000">
                <a:schemeClr val="accent1">
                  <a:tint val="44500"/>
                  <a:satMod val="160000"/>
                </a:schemeClr>
              </a:gs>
              <a:gs pos="100000">
                <a:schemeClr val="accent1">
                  <a:tint val="23500"/>
                  <a:satMod val="160000"/>
                </a:schemeClr>
              </a:gs>
            </a:gsLst>
            <a:lin ang="5400000" scaled="0"/>
          </a:gradFill>
          <a:ln>
            <a:noFill/>
          </a:ln>
          <a:extLs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lvl1pPr marL="273050" indent="-273050" algn="l" rtl="0" eaLnBrk="0" fontAlgn="base" hangingPunct="0">
              <a:spcBef>
                <a:spcPct val="20000"/>
              </a:spcBef>
              <a:spcAft>
                <a:spcPct val="0"/>
              </a:spcAft>
              <a:buClr>
                <a:srgbClr val="0BD0D9"/>
              </a:buClr>
              <a:buSzPct val="95000"/>
              <a:buFont typeface="Wingdings 2" charset="0"/>
              <a:buChar char=""/>
              <a:defRPr sz="2600" kern="1200">
                <a:solidFill>
                  <a:schemeClr val="tx1"/>
                </a:solidFill>
                <a:latin typeface="+mn-lt"/>
                <a:ea typeface="ＭＳ Ｐゴシック" charset="0"/>
                <a:cs typeface="ＭＳ Ｐゴシック" charset="0"/>
              </a:defRPr>
            </a:lvl1pPr>
            <a:lvl2pPr marL="639763" indent="-246063" algn="l" rtl="0" eaLnBrk="0" fontAlgn="base" hangingPunct="0">
              <a:spcBef>
                <a:spcPct val="20000"/>
              </a:spcBef>
              <a:spcAft>
                <a:spcPct val="0"/>
              </a:spcAft>
              <a:buClr>
                <a:schemeClr val="accent1"/>
              </a:buClr>
              <a:buSzPct val="85000"/>
              <a:buFont typeface="Wingdings 2" charset="0"/>
              <a:buChar char=""/>
              <a:defRPr sz="2400" kern="1200">
                <a:solidFill>
                  <a:schemeClr val="tx1"/>
                </a:solidFill>
                <a:latin typeface="+mn-lt"/>
                <a:ea typeface="ＭＳ Ｐゴシック" charset="0"/>
                <a:cs typeface="+mn-cs"/>
              </a:defRPr>
            </a:lvl2pPr>
            <a:lvl3pPr marL="914400" indent="-246063" algn="l" rtl="0" eaLnBrk="0" fontAlgn="base" hangingPunct="0">
              <a:spcBef>
                <a:spcPct val="20000"/>
              </a:spcBef>
              <a:spcAft>
                <a:spcPct val="0"/>
              </a:spcAft>
              <a:buClr>
                <a:schemeClr val="accent2"/>
              </a:buClr>
              <a:buSzPct val="70000"/>
              <a:buFont typeface="Wingdings 2" charset="0"/>
              <a:buChar char=""/>
              <a:defRPr sz="2100" kern="1200">
                <a:solidFill>
                  <a:schemeClr val="tx1"/>
                </a:solidFill>
                <a:latin typeface="+mn-lt"/>
                <a:ea typeface="ＭＳ Ｐゴシック" charset="0"/>
                <a:cs typeface="+mn-cs"/>
              </a:defRPr>
            </a:lvl3pPr>
            <a:lvl4pPr marL="1187450" indent="-209550" algn="l" rtl="0" eaLnBrk="0" fontAlgn="base" hangingPunct="0">
              <a:spcBef>
                <a:spcPct val="20000"/>
              </a:spcBef>
              <a:spcAft>
                <a:spcPct val="0"/>
              </a:spcAft>
              <a:buClr>
                <a:srgbClr val="0BD0D9"/>
              </a:buClr>
              <a:buSzPct val="65000"/>
              <a:buFont typeface="Wingdings 2" charset="0"/>
              <a:buChar char=""/>
              <a:defRPr sz="2000" kern="1200">
                <a:solidFill>
                  <a:schemeClr val="tx1"/>
                </a:solidFill>
                <a:latin typeface="+mn-lt"/>
                <a:ea typeface="ＭＳ Ｐゴシック" charset="0"/>
                <a:cs typeface="+mn-cs"/>
              </a:defRPr>
            </a:lvl4pPr>
            <a:lvl5pPr marL="1462088" indent="-209550" algn="l" rtl="0" eaLnBrk="0" fontAlgn="base" hangingPunct="0">
              <a:spcBef>
                <a:spcPct val="20000"/>
              </a:spcBef>
              <a:spcAft>
                <a:spcPct val="0"/>
              </a:spcAft>
              <a:buClr>
                <a:srgbClr val="10CF9B"/>
              </a:buClr>
              <a:buSzPct val="65000"/>
              <a:buFont typeface="Wingdings 2" charset="0"/>
              <a:buChar char=""/>
              <a:defRPr sz="2000" kern="1200">
                <a:solidFill>
                  <a:schemeClr val="tx1"/>
                </a:solidFill>
                <a:latin typeface="+mn-lt"/>
                <a:ea typeface="ＭＳ Ｐゴシック" charset="0"/>
                <a:cs typeface="+mn-cs"/>
              </a:defRPr>
            </a:lvl5pPr>
            <a:lvl6pPr marL="1737360" indent="-210312" algn="l" rtl="0" eaLnBrk="1" latinLnBrk="0" hangingPunct="1">
              <a:spcBef>
                <a:spcPct val="20000"/>
              </a:spcBef>
              <a:buClr>
                <a:schemeClr val="accent5"/>
              </a:buClr>
              <a:buSzPct val="80000"/>
              <a:buFont typeface="Wingdings 2"/>
              <a:buChar char=""/>
              <a:defRPr kumimoji="0" sz="1800" kern="1200">
                <a:solidFill>
                  <a:schemeClr val="tx1"/>
                </a:solidFill>
                <a:latin typeface="+mn-lt"/>
                <a:ea typeface="+mn-ea"/>
                <a:cs typeface="+mn-cs"/>
              </a:defRPr>
            </a:lvl6pPr>
            <a:lvl7pPr marL="1920240" indent="-182880" algn="l" rtl="0" eaLnBrk="1" latinLnBrk="0" hangingPunct="1">
              <a:spcBef>
                <a:spcPct val="20000"/>
              </a:spcBef>
              <a:buClr>
                <a:schemeClr val="accent6"/>
              </a:buClr>
              <a:buSzPct val="80000"/>
              <a:buFont typeface="Wingdings 2"/>
              <a:buChar char=""/>
              <a:defRPr kumimoji="0" sz="1600" kern="1200" baseline="0">
                <a:solidFill>
                  <a:schemeClr val="tx1"/>
                </a:solidFill>
                <a:latin typeface="+mn-lt"/>
                <a:ea typeface="+mn-ea"/>
                <a:cs typeface="+mn-cs"/>
              </a:defRPr>
            </a:lvl7pPr>
            <a:lvl8pPr marL="2194560" indent="-182880" algn="l" rtl="0" eaLnBrk="1" latinLnBrk="0" hangingPunct="1">
              <a:spcBef>
                <a:spcPct val="20000"/>
              </a:spcBef>
              <a:buClr>
                <a:schemeClr val="tx2"/>
              </a:buClr>
              <a:buChar char="•"/>
              <a:defRPr kumimoji="0" sz="1600" kern="1200">
                <a:solidFill>
                  <a:schemeClr val="tx1"/>
                </a:solidFill>
                <a:latin typeface="+mn-lt"/>
                <a:ea typeface="+mn-ea"/>
                <a:cs typeface="+mn-cs"/>
              </a:defRPr>
            </a:lvl8pPr>
            <a:lvl9pPr marL="2468880" indent="-182880" algn="l" rtl="0" eaLnBrk="1" latinLnBrk="0" hangingPunct="1">
              <a:spcBef>
                <a:spcPct val="20000"/>
              </a:spcBef>
              <a:buClr>
                <a:schemeClr val="tx2"/>
              </a:buClr>
              <a:buFontTx/>
              <a:buChar char="•"/>
              <a:defRPr kumimoji="0" sz="1400" kern="1200" baseline="0">
                <a:solidFill>
                  <a:schemeClr val="tx1"/>
                </a:solidFill>
                <a:latin typeface="+mn-lt"/>
                <a:ea typeface="+mn-ea"/>
                <a:cs typeface="+mn-cs"/>
              </a:defRPr>
            </a:lvl9pPr>
          </a:lstStyle>
          <a:p>
            <a:pPr marL="0" indent="0" algn="ctr">
              <a:buFont typeface="Wingdings 2" charset="0"/>
              <a:buNone/>
              <a:defRPr/>
            </a:pPr>
            <a:r>
              <a:rPr lang="ru-RU" dirty="0">
                <a:solidFill>
                  <a:srgbClr val="000099"/>
                </a:solidFill>
              </a:rPr>
              <a:t>Грипп и беременность</a:t>
            </a:r>
          </a:p>
        </p:txBody>
      </p:sp>
      <p:pic>
        <p:nvPicPr>
          <p:cNvPr id="3" name="Picture 9" descr="Гусев Андрей Борисович. Эзотерика вируса Гриппа. Mystery Flu"/>
          <p:cNvPicPr>
            <a:picLocks noChangeAspect="1" noChangeArrowheads="1"/>
          </p:cNvPicPr>
          <p:nvPr/>
        </p:nvPicPr>
        <p:blipFill>
          <a:blip r:embed="rId2"/>
          <a:srcRect/>
          <a:stretch>
            <a:fillRect/>
          </a:stretch>
        </p:blipFill>
        <p:spPr bwMode="auto">
          <a:xfrm>
            <a:off x="437280" y="1"/>
            <a:ext cx="1848703" cy="1700807"/>
          </a:xfrm>
          <a:prstGeom prst="ellipse">
            <a:avLst/>
          </a:prstGeom>
          <a:ln>
            <a:noFill/>
          </a:ln>
          <a:effectLst>
            <a:softEdge rad="635000"/>
          </a:effectLst>
        </p:spPr>
      </p:pic>
      <p:pic>
        <p:nvPicPr>
          <p:cNvPr id="4" name="Picture 21" descr="Images for вирус простого - Аптека Повышение потенции. Купит…"/>
          <p:cNvPicPr>
            <a:picLocks noChangeAspect="1" noChangeArrowheads="1"/>
          </p:cNvPicPr>
          <p:nvPr/>
        </p:nvPicPr>
        <p:blipFill>
          <a:blip r:embed="rId3"/>
          <a:srcRect/>
          <a:stretch>
            <a:fillRect/>
          </a:stretch>
        </p:blipFill>
        <p:spPr bwMode="auto">
          <a:xfrm>
            <a:off x="7668344" y="5013176"/>
            <a:ext cx="1296143" cy="1359591"/>
          </a:xfrm>
          <a:prstGeom prst="ellipse">
            <a:avLst/>
          </a:prstGeom>
          <a:ln>
            <a:noFill/>
          </a:ln>
          <a:effectLst>
            <a:softEdge rad="317500"/>
          </a:effectLst>
        </p:spPr>
      </p:pic>
    </p:spTree>
    <p:extLst>
      <p:ext uri="{BB962C8B-B14F-4D97-AF65-F5344CB8AC3E}">
        <p14:creationId xmlns:p14="http://schemas.microsoft.com/office/powerpoint/2010/main" val="2418323222"/>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Заголовок 1"/>
          <p:cNvSpPr>
            <a:spLocks noGrp="1"/>
          </p:cNvSpPr>
          <p:nvPr>
            <p:ph type="title"/>
          </p:nvPr>
        </p:nvSpPr>
        <p:spPr>
          <a:xfrm>
            <a:off x="0" y="0"/>
            <a:ext cx="9144000" cy="1008112"/>
          </a:xfrm>
          <a:gradFill flip="none" rotWithShape="1">
            <a:gsLst>
              <a:gs pos="0">
                <a:schemeClr val="accent1">
                  <a:tint val="66000"/>
                  <a:satMod val="160000"/>
                </a:schemeClr>
              </a:gs>
              <a:gs pos="50000">
                <a:schemeClr val="accent1">
                  <a:tint val="44500"/>
                  <a:satMod val="160000"/>
                </a:schemeClr>
              </a:gs>
              <a:gs pos="100000">
                <a:schemeClr val="accent1">
                  <a:tint val="23500"/>
                  <a:satMod val="160000"/>
                </a:schemeClr>
              </a:gs>
            </a:gsLst>
            <a:lin ang="10800000" scaled="1"/>
            <a:tileRect/>
          </a:gradFill>
          <a:scene3d>
            <a:camera prst="orthographicFront"/>
            <a:lightRig rig="chilly" dir="t"/>
          </a:scene3d>
          <a:sp3d>
            <a:bevelT w="241300" h="139700" prst="softRound"/>
            <a:bevelB w="44450" h="114300"/>
          </a:sp3d>
        </p:spPr>
        <p:txBody>
          <a:bodyPr>
            <a:noAutofit/>
          </a:bodyPr>
          <a:lstStyle/>
          <a:p>
            <a:pPr algn="ctr">
              <a:defRPr/>
            </a:pPr>
            <a:r>
              <a:rPr lang="ru-RU" sz="2200" b="1" dirty="0">
                <a:latin typeface="+mn-lt"/>
              </a:rPr>
              <a:t>Беременные входят группу высокого риска по неблагоприятному течению респираторных инфекций, среди которых грипп является лидером</a:t>
            </a:r>
            <a:endParaRPr lang="en-US" sz="2200" b="1" dirty="0">
              <a:latin typeface="+mn-lt"/>
            </a:endParaRPr>
          </a:p>
        </p:txBody>
      </p:sp>
      <p:sp>
        <p:nvSpPr>
          <p:cNvPr id="2" name="Rectangle 1"/>
          <p:cNvSpPr/>
          <p:nvPr/>
        </p:nvSpPr>
        <p:spPr>
          <a:xfrm>
            <a:off x="971600" y="1124744"/>
            <a:ext cx="7128792" cy="504056"/>
          </a:xfrm>
          <a:prstGeom prst="rect">
            <a:avLst/>
          </a:prstGeom>
        </p:spPr>
        <p:style>
          <a:lnRef idx="1">
            <a:schemeClr val="accent1"/>
          </a:lnRef>
          <a:fillRef idx="3">
            <a:schemeClr val="accent1"/>
          </a:fillRef>
          <a:effectRef idx="2">
            <a:schemeClr val="accent1"/>
          </a:effectRef>
          <a:fontRef idx="minor">
            <a:schemeClr val="lt1"/>
          </a:fontRef>
        </p:style>
        <p:txBody>
          <a:bodyPr anchor="ctr"/>
          <a:lstStyle/>
          <a:p>
            <a:pPr algn="ctr">
              <a:defRPr/>
            </a:pPr>
            <a:r>
              <a:rPr lang="ru-RU" dirty="0"/>
              <a:t>Пандемический грипп</a:t>
            </a:r>
            <a:endParaRPr lang="en-US" dirty="0"/>
          </a:p>
        </p:txBody>
      </p:sp>
      <p:sp>
        <p:nvSpPr>
          <p:cNvPr id="4" name="Snip Single Corner Rectangle 3"/>
          <p:cNvSpPr/>
          <p:nvPr/>
        </p:nvSpPr>
        <p:spPr>
          <a:xfrm>
            <a:off x="107504" y="1700808"/>
            <a:ext cx="8352928" cy="648072"/>
          </a:xfrm>
          <a:prstGeom prst="snip1Rect">
            <a:avLst/>
          </a:prstGeom>
          <a:gradFill flip="none" rotWithShape="1">
            <a:gsLst>
              <a:gs pos="0">
                <a:schemeClr val="accent6">
                  <a:lumMod val="40000"/>
                  <a:lumOff val="60000"/>
                </a:schemeClr>
              </a:gs>
              <a:gs pos="43000">
                <a:schemeClr val="accent6">
                  <a:lumMod val="40000"/>
                  <a:lumOff val="60000"/>
                </a:schemeClr>
              </a:gs>
              <a:gs pos="71000">
                <a:schemeClr val="accent6">
                  <a:lumMod val="60000"/>
                  <a:lumOff val="40000"/>
                </a:schemeClr>
              </a:gs>
            </a:gsLst>
            <a:path path="circle">
              <a:fillToRect l="100000" t="100000"/>
            </a:path>
            <a:tileRect r="-100000" b="-100000"/>
          </a:gradFill>
        </p:spPr>
        <p:style>
          <a:lnRef idx="1">
            <a:schemeClr val="accent1"/>
          </a:lnRef>
          <a:fillRef idx="3">
            <a:schemeClr val="accent1"/>
          </a:fillRef>
          <a:effectRef idx="2">
            <a:schemeClr val="accent1"/>
          </a:effectRef>
          <a:fontRef idx="minor">
            <a:schemeClr val="lt1"/>
          </a:fontRef>
        </p:style>
        <p:txBody>
          <a:bodyPr anchor="ctr"/>
          <a:lstStyle/>
          <a:p>
            <a:pPr algn="ctr">
              <a:defRPr/>
            </a:pPr>
            <a:r>
              <a:rPr lang="ru-RU" b="1" dirty="0">
                <a:solidFill>
                  <a:schemeClr val="accent3">
                    <a:lumMod val="50000"/>
                  </a:schemeClr>
                </a:solidFill>
              </a:rPr>
              <a:t>А/H2N2/ 1957 г: </a:t>
            </a:r>
          </a:p>
          <a:p>
            <a:pPr>
              <a:defRPr/>
            </a:pPr>
            <a:r>
              <a:rPr lang="ru-RU" sz="1800" dirty="0">
                <a:solidFill>
                  <a:srgbClr val="000000"/>
                </a:solidFill>
              </a:rPr>
              <a:t>Летальность среди беременных составила  более 50% женщин</a:t>
            </a:r>
            <a:endParaRPr lang="ru-RU" sz="1800" dirty="0"/>
          </a:p>
        </p:txBody>
      </p:sp>
      <p:sp>
        <p:nvSpPr>
          <p:cNvPr id="6" name="Snip Single Corner Rectangle 5"/>
          <p:cNvSpPr/>
          <p:nvPr/>
        </p:nvSpPr>
        <p:spPr>
          <a:xfrm>
            <a:off x="81929" y="2420888"/>
            <a:ext cx="9110180" cy="4320480"/>
          </a:xfrm>
          <a:prstGeom prst="snip1Rect">
            <a:avLst/>
          </a:prstGeom>
          <a:gradFill flip="none" rotWithShape="1">
            <a:gsLst>
              <a:gs pos="0">
                <a:schemeClr val="accent6">
                  <a:lumMod val="40000"/>
                  <a:lumOff val="60000"/>
                </a:schemeClr>
              </a:gs>
              <a:gs pos="43000">
                <a:schemeClr val="accent6">
                  <a:lumMod val="40000"/>
                  <a:lumOff val="60000"/>
                </a:schemeClr>
              </a:gs>
              <a:gs pos="71000">
                <a:schemeClr val="accent6">
                  <a:lumMod val="60000"/>
                  <a:lumOff val="40000"/>
                </a:schemeClr>
              </a:gs>
            </a:gsLst>
            <a:path path="circle">
              <a:fillToRect l="100000" t="100000"/>
            </a:path>
            <a:tileRect r="-100000" b="-100000"/>
          </a:gradFill>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ru-RU" b="1" dirty="0">
              <a:solidFill>
                <a:schemeClr val="accent3">
                  <a:lumMod val="50000"/>
                </a:schemeClr>
              </a:solidFill>
            </a:endParaRPr>
          </a:p>
          <a:p>
            <a:pPr algn="ctr">
              <a:defRPr/>
            </a:pPr>
            <a:endParaRPr lang="ru-RU" b="1" dirty="0">
              <a:solidFill>
                <a:schemeClr val="accent3">
                  <a:lumMod val="50000"/>
                </a:schemeClr>
              </a:solidFill>
            </a:endParaRPr>
          </a:p>
          <a:p>
            <a:pPr algn="ctr">
              <a:defRPr/>
            </a:pPr>
            <a:endParaRPr lang="ru-RU" b="1" dirty="0">
              <a:solidFill>
                <a:schemeClr val="accent3">
                  <a:lumMod val="50000"/>
                </a:schemeClr>
              </a:solidFill>
            </a:endParaRPr>
          </a:p>
          <a:p>
            <a:pPr algn="ctr">
              <a:defRPr/>
            </a:pPr>
            <a:endParaRPr lang="ru-RU" b="1" dirty="0">
              <a:solidFill>
                <a:schemeClr val="accent3">
                  <a:lumMod val="50000"/>
                </a:schemeClr>
              </a:solidFill>
            </a:endParaRPr>
          </a:p>
          <a:p>
            <a:pPr algn="ctr">
              <a:defRPr/>
            </a:pPr>
            <a:endParaRPr lang="ru-RU" b="1" dirty="0">
              <a:solidFill>
                <a:schemeClr val="accent3">
                  <a:lumMod val="50000"/>
                </a:schemeClr>
              </a:solidFill>
            </a:endParaRPr>
          </a:p>
          <a:p>
            <a:pPr algn="ctr">
              <a:defRPr/>
            </a:pPr>
            <a:endParaRPr lang="ru-RU" b="1" dirty="0">
              <a:solidFill>
                <a:schemeClr val="accent3">
                  <a:lumMod val="50000"/>
                </a:schemeClr>
              </a:solidFill>
            </a:endParaRPr>
          </a:p>
          <a:p>
            <a:pPr algn="ctr">
              <a:defRPr/>
            </a:pPr>
            <a:endParaRPr lang="ru-RU" b="1" dirty="0">
              <a:solidFill>
                <a:schemeClr val="accent3">
                  <a:lumMod val="50000"/>
                </a:schemeClr>
              </a:solidFill>
            </a:endParaRPr>
          </a:p>
          <a:p>
            <a:pPr algn="ctr">
              <a:defRPr/>
            </a:pPr>
            <a:endParaRPr lang="ru-RU" b="1" dirty="0">
              <a:solidFill>
                <a:schemeClr val="accent3">
                  <a:lumMod val="50000"/>
                </a:schemeClr>
              </a:solidFill>
            </a:endParaRPr>
          </a:p>
          <a:p>
            <a:pPr algn="ctr">
              <a:defRPr/>
            </a:pPr>
            <a:endParaRPr lang="ru-RU" b="1" dirty="0">
              <a:solidFill>
                <a:schemeClr val="accent3">
                  <a:lumMod val="50000"/>
                </a:schemeClr>
              </a:solidFill>
            </a:endParaRPr>
          </a:p>
          <a:p>
            <a:pPr algn="ctr">
              <a:defRPr/>
            </a:pPr>
            <a:endParaRPr lang="ru-RU" b="1" dirty="0">
              <a:solidFill>
                <a:schemeClr val="accent3">
                  <a:lumMod val="50000"/>
                </a:schemeClr>
              </a:solidFill>
            </a:endParaRPr>
          </a:p>
          <a:p>
            <a:pPr algn="ctr">
              <a:defRPr/>
            </a:pPr>
            <a:r>
              <a:rPr lang="ru-RU" b="1" dirty="0">
                <a:solidFill>
                  <a:schemeClr val="accent3">
                    <a:lumMod val="50000"/>
                  </a:schemeClr>
                </a:solidFill>
              </a:rPr>
              <a:t>А/H1N1/ 2009:</a:t>
            </a:r>
            <a:endParaRPr lang="ru-RU" sz="1800" dirty="0">
              <a:solidFill>
                <a:srgbClr val="000000"/>
              </a:solidFill>
            </a:endParaRPr>
          </a:p>
          <a:p>
            <a:pPr marL="285750" indent="-285750">
              <a:buFont typeface="Arial"/>
              <a:buChar char="•"/>
              <a:defRPr/>
            </a:pPr>
            <a:r>
              <a:rPr lang="ru-RU" sz="1800" dirty="0">
                <a:solidFill>
                  <a:srgbClr val="000000"/>
                </a:solidFill>
              </a:rPr>
              <a:t>Наиболее часто госпитализация приходилась на </a:t>
            </a:r>
            <a:r>
              <a:rPr lang="en-US" sz="1800" dirty="0">
                <a:solidFill>
                  <a:srgbClr val="000000"/>
                </a:solidFill>
              </a:rPr>
              <a:t>II </a:t>
            </a:r>
            <a:r>
              <a:rPr lang="ru-RU" sz="1800" dirty="0">
                <a:solidFill>
                  <a:srgbClr val="000000"/>
                </a:solidFill>
              </a:rPr>
              <a:t>и </a:t>
            </a:r>
            <a:r>
              <a:rPr lang="en-US" sz="1800" dirty="0">
                <a:solidFill>
                  <a:srgbClr val="000000"/>
                </a:solidFill>
              </a:rPr>
              <a:t>III </a:t>
            </a:r>
            <a:r>
              <a:rPr lang="ru-RU" sz="1800" dirty="0">
                <a:solidFill>
                  <a:srgbClr val="000000"/>
                </a:solidFill>
              </a:rPr>
              <a:t>триместр, до 51% из них имели различные отягощающие фоновые состояния</a:t>
            </a:r>
            <a:r>
              <a:rPr lang="en-US" sz="1800" dirty="0">
                <a:solidFill>
                  <a:srgbClr val="000000"/>
                </a:solidFill>
              </a:rPr>
              <a:t>.</a:t>
            </a:r>
            <a:endParaRPr lang="ru-RU" sz="1800" dirty="0">
              <a:solidFill>
                <a:srgbClr val="000000"/>
              </a:solidFill>
            </a:endParaRPr>
          </a:p>
          <a:p>
            <a:pPr marL="285750" indent="-285750">
              <a:buFont typeface="Arial"/>
              <a:buChar char="•"/>
              <a:defRPr/>
            </a:pPr>
            <a:r>
              <a:rPr lang="ru-RU" sz="1800" dirty="0">
                <a:solidFill>
                  <a:srgbClr val="000000"/>
                </a:solidFill>
              </a:rPr>
              <a:t>В Европе и США необходимость помещения беременных в стационар составила от 4,3%  - до 13% от числа всех госпитализаций населения, связанных с гриппом. Около 60% больных женщин нуждалось в интенсивных лечебных мероприятиях</a:t>
            </a:r>
            <a:r>
              <a:rPr lang="en-US" sz="1800" dirty="0">
                <a:solidFill>
                  <a:srgbClr val="000000"/>
                </a:solidFill>
              </a:rPr>
              <a:t>.</a:t>
            </a:r>
            <a:endParaRPr lang="ru-RU" sz="1800" dirty="0">
              <a:solidFill>
                <a:srgbClr val="000000"/>
              </a:solidFill>
            </a:endParaRPr>
          </a:p>
          <a:p>
            <a:pPr marL="285750" indent="-285750">
              <a:buFont typeface="Arial"/>
              <a:buChar char="•"/>
              <a:defRPr/>
            </a:pPr>
            <a:r>
              <a:rPr lang="ru-RU" sz="1800" dirty="0">
                <a:solidFill>
                  <a:srgbClr val="000000"/>
                </a:solidFill>
              </a:rPr>
              <a:t>В  различных странах летальность от гриппа среди беременных составляла от 0,7% (Греция), до 6,9% (Великобритания), США 16</a:t>
            </a:r>
            <a:r>
              <a:rPr lang="en-US" sz="1800" dirty="0">
                <a:solidFill>
                  <a:srgbClr val="000000"/>
                </a:solidFill>
              </a:rPr>
              <a:t>%</a:t>
            </a:r>
            <a:r>
              <a:rPr lang="ru-RU" sz="1800" dirty="0">
                <a:solidFill>
                  <a:srgbClr val="000000"/>
                </a:solidFill>
              </a:rPr>
              <a:t>. </a:t>
            </a:r>
          </a:p>
          <a:p>
            <a:pPr marL="285750" indent="-285750">
              <a:buFont typeface="Arial"/>
              <a:buChar char="•"/>
              <a:defRPr/>
            </a:pPr>
            <a:r>
              <a:rPr lang="ru-RU" sz="1800" dirty="0">
                <a:solidFill>
                  <a:srgbClr val="000000"/>
                </a:solidFill>
              </a:rPr>
              <a:t>Большинство смертельных случаев наблюдается в </a:t>
            </a:r>
            <a:r>
              <a:rPr lang="en-US" sz="1800" dirty="0">
                <a:solidFill>
                  <a:srgbClr val="000000"/>
                </a:solidFill>
              </a:rPr>
              <a:t>III </a:t>
            </a:r>
            <a:r>
              <a:rPr lang="ru-RU" sz="1800" dirty="0">
                <a:solidFill>
                  <a:srgbClr val="000000"/>
                </a:solidFill>
              </a:rPr>
              <a:t>триместре, наиболее критичном периоде в плане трудно предсказуемого исхода гриппа.</a:t>
            </a:r>
          </a:p>
          <a:p>
            <a:pPr marL="285750" indent="-285750">
              <a:buFont typeface="Arial"/>
              <a:buChar char="•"/>
              <a:defRPr/>
            </a:pPr>
            <a:r>
              <a:rPr lang="ru-RU" dirty="0">
                <a:solidFill>
                  <a:srgbClr val="000000"/>
                </a:solidFill>
              </a:rPr>
              <a:t>В России </a:t>
            </a:r>
            <a:r>
              <a:rPr lang="ru-RU" dirty="0">
                <a:solidFill>
                  <a:srgbClr val="000000"/>
                </a:solidFill>
                <a:cs typeface="Arial" charset="0"/>
              </a:rPr>
              <a:t>доля умерших беременных женщин среди всех смертельных случаев от пандемического гриппа </a:t>
            </a:r>
            <a:r>
              <a:rPr lang="ru-RU" dirty="0">
                <a:solidFill>
                  <a:srgbClr val="000000"/>
                </a:solidFill>
              </a:rPr>
              <a:t>составила 0,22 – 0,3%, повысив материнскую летальность до 15,8%. </a:t>
            </a:r>
          </a:p>
          <a:p>
            <a:pPr marL="285750" indent="-285750">
              <a:buFont typeface="Arial"/>
              <a:buChar char="•"/>
              <a:defRPr/>
            </a:pPr>
            <a:r>
              <a:rPr lang="en-US" sz="1000" dirty="0" err="1">
                <a:solidFill>
                  <a:schemeClr val="tx1"/>
                </a:solidFill>
              </a:rPr>
              <a:t>Методические</a:t>
            </a:r>
            <a:r>
              <a:rPr lang="en-US" sz="1000" dirty="0">
                <a:solidFill>
                  <a:schemeClr val="tx1"/>
                </a:solidFill>
              </a:rPr>
              <a:t> </a:t>
            </a:r>
            <a:r>
              <a:rPr lang="en-US" sz="1000" dirty="0" err="1">
                <a:solidFill>
                  <a:schemeClr val="tx1"/>
                </a:solidFill>
              </a:rPr>
              <a:t>рекомендации</a:t>
            </a:r>
            <a:r>
              <a:rPr lang="en-US" sz="1000" dirty="0">
                <a:solidFill>
                  <a:schemeClr val="tx1"/>
                </a:solidFill>
              </a:rPr>
              <a:t> </a:t>
            </a:r>
            <a:r>
              <a:rPr lang="en-US" sz="1000" dirty="0" err="1">
                <a:solidFill>
                  <a:schemeClr val="tx1"/>
                </a:solidFill>
              </a:rPr>
              <a:t>по</a:t>
            </a:r>
            <a:r>
              <a:rPr lang="en-US" sz="1000" dirty="0">
                <a:solidFill>
                  <a:schemeClr val="tx1"/>
                </a:solidFill>
              </a:rPr>
              <a:t> </a:t>
            </a:r>
            <a:r>
              <a:rPr lang="en-US" sz="1000" dirty="0" err="1">
                <a:solidFill>
                  <a:schemeClr val="tx1"/>
                </a:solidFill>
              </a:rPr>
              <a:t>диагностике</a:t>
            </a:r>
            <a:r>
              <a:rPr lang="en-US" sz="1000" dirty="0">
                <a:solidFill>
                  <a:schemeClr val="tx1"/>
                </a:solidFill>
              </a:rPr>
              <a:t>, </a:t>
            </a:r>
            <a:r>
              <a:rPr lang="en-US" sz="1000" dirty="0" err="1">
                <a:solidFill>
                  <a:schemeClr val="tx1"/>
                </a:solidFill>
              </a:rPr>
              <a:t>лечению</a:t>
            </a:r>
            <a:r>
              <a:rPr lang="en-US" sz="1000" dirty="0">
                <a:solidFill>
                  <a:schemeClr val="tx1"/>
                </a:solidFill>
              </a:rPr>
              <a:t> </a:t>
            </a:r>
            <a:r>
              <a:rPr lang="en-US" sz="1000" dirty="0" err="1">
                <a:solidFill>
                  <a:schemeClr val="tx1"/>
                </a:solidFill>
              </a:rPr>
              <a:t>и</a:t>
            </a:r>
            <a:r>
              <a:rPr lang="en-US" sz="1000" dirty="0">
                <a:solidFill>
                  <a:schemeClr val="tx1"/>
                </a:solidFill>
              </a:rPr>
              <a:t> </a:t>
            </a:r>
            <a:r>
              <a:rPr lang="en-US" sz="1000" dirty="0" err="1">
                <a:solidFill>
                  <a:schemeClr val="tx1"/>
                </a:solidFill>
              </a:rPr>
              <a:t>профилактике</a:t>
            </a:r>
            <a:r>
              <a:rPr lang="en-US" sz="1000" dirty="0">
                <a:solidFill>
                  <a:schemeClr val="tx1"/>
                </a:solidFill>
              </a:rPr>
              <a:t> </a:t>
            </a:r>
            <a:r>
              <a:rPr lang="en-US" sz="1000" dirty="0" err="1">
                <a:solidFill>
                  <a:schemeClr val="tx1"/>
                </a:solidFill>
              </a:rPr>
              <a:t>гриппа</a:t>
            </a:r>
            <a:r>
              <a:rPr lang="en-US" sz="1000" dirty="0">
                <a:solidFill>
                  <a:schemeClr val="tx1"/>
                </a:solidFill>
              </a:rPr>
              <a:t> </a:t>
            </a:r>
            <a:r>
              <a:rPr lang="en-US" sz="1000" dirty="0" err="1">
                <a:solidFill>
                  <a:schemeClr val="tx1"/>
                </a:solidFill>
              </a:rPr>
              <a:t>у</a:t>
            </a:r>
            <a:r>
              <a:rPr lang="en-US" sz="1000" dirty="0">
                <a:solidFill>
                  <a:schemeClr val="tx1"/>
                </a:solidFill>
              </a:rPr>
              <a:t> </a:t>
            </a:r>
            <a:r>
              <a:rPr lang="en-US" sz="1000" dirty="0" err="1">
                <a:solidFill>
                  <a:schemeClr val="tx1"/>
                </a:solidFill>
              </a:rPr>
              <a:t>беременных</a:t>
            </a:r>
            <a:r>
              <a:rPr lang="en-US" sz="1000" dirty="0">
                <a:solidFill>
                  <a:schemeClr val="tx1"/>
                </a:solidFill>
              </a:rPr>
              <a:t> / </a:t>
            </a:r>
            <a:r>
              <a:rPr lang="en-US" sz="1000" dirty="0" err="1">
                <a:solidFill>
                  <a:schemeClr val="tx1"/>
                </a:solidFill>
              </a:rPr>
              <a:t>под</a:t>
            </a:r>
            <a:r>
              <a:rPr lang="en-US" sz="1000" dirty="0">
                <a:solidFill>
                  <a:schemeClr val="tx1"/>
                </a:solidFill>
              </a:rPr>
              <a:t> </a:t>
            </a:r>
            <a:r>
              <a:rPr lang="en-US" sz="1000" dirty="0" err="1">
                <a:solidFill>
                  <a:schemeClr val="tx1"/>
                </a:solidFill>
              </a:rPr>
              <a:t>редакцией</a:t>
            </a:r>
            <a:r>
              <a:rPr lang="en-US" sz="1000" dirty="0">
                <a:solidFill>
                  <a:schemeClr val="tx1"/>
                </a:solidFill>
              </a:rPr>
              <a:t> </a:t>
            </a:r>
            <a:r>
              <a:rPr lang="en-US" sz="1000" dirty="0" err="1">
                <a:solidFill>
                  <a:schemeClr val="tx1"/>
                </a:solidFill>
              </a:rPr>
              <a:t>академика</a:t>
            </a:r>
            <a:r>
              <a:rPr lang="en-US" sz="1000" dirty="0">
                <a:solidFill>
                  <a:schemeClr val="tx1"/>
                </a:solidFill>
              </a:rPr>
              <a:t> РАН, </a:t>
            </a:r>
            <a:r>
              <a:rPr lang="en-US" sz="1000" dirty="0" err="1">
                <a:solidFill>
                  <a:schemeClr val="tx1"/>
                </a:solidFill>
              </a:rPr>
              <a:t>профессора</a:t>
            </a:r>
            <a:r>
              <a:rPr lang="en-US" sz="1000" dirty="0">
                <a:solidFill>
                  <a:schemeClr val="tx1"/>
                </a:solidFill>
              </a:rPr>
              <a:t> О.И. </a:t>
            </a:r>
            <a:r>
              <a:rPr lang="en-US" sz="1000" dirty="0" err="1">
                <a:solidFill>
                  <a:schemeClr val="tx1"/>
                </a:solidFill>
              </a:rPr>
              <a:t>Киселева</a:t>
            </a:r>
            <a:r>
              <a:rPr lang="en-US" sz="1000" dirty="0">
                <a:solidFill>
                  <a:schemeClr val="tx1"/>
                </a:solidFill>
              </a:rPr>
              <a:t>. — СПб,2014 (</a:t>
            </a:r>
            <a:r>
              <a:rPr lang="ru-RU" sz="1000" dirty="0">
                <a:solidFill>
                  <a:schemeClr val="tx1"/>
                </a:solidFill>
              </a:rPr>
              <a:t>утверждены МЗ и РФ)</a:t>
            </a:r>
          </a:p>
          <a:p>
            <a:pPr marL="285750" indent="-285750">
              <a:buFont typeface="Arial"/>
              <a:buChar char="•"/>
              <a:defRPr/>
            </a:pPr>
            <a:endParaRPr lang="ru-RU" sz="1800" dirty="0">
              <a:solidFill>
                <a:srgbClr val="000000"/>
              </a:solidFill>
            </a:endParaRPr>
          </a:p>
          <a:p>
            <a:pPr marL="285750" indent="-285750">
              <a:buFont typeface="Arial"/>
              <a:buChar char="•"/>
              <a:defRPr/>
            </a:pPr>
            <a:endParaRPr lang="ru-RU" sz="1800" dirty="0">
              <a:solidFill>
                <a:srgbClr val="000000"/>
              </a:solidFill>
            </a:endParaRPr>
          </a:p>
          <a:p>
            <a:pPr marL="285750" indent="-285750">
              <a:buFont typeface="Arial"/>
              <a:buChar char="•"/>
              <a:defRPr/>
            </a:pPr>
            <a:endParaRPr lang="ru-RU" sz="1800" dirty="0">
              <a:solidFill>
                <a:srgbClr val="000000"/>
              </a:solidFill>
            </a:endParaRPr>
          </a:p>
          <a:p>
            <a:pPr marL="285750" indent="-285750">
              <a:buFont typeface="Arial"/>
              <a:buChar char="•"/>
              <a:defRPr/>
            </a:pPr>
            <a:endParaRPr lang="ru-RU" sz="1800" dirty="0">
              <a:solidFill>
                <a:srgbClr val="000000"/>
              </a:solidFill>
            </a:endParaRPr>
          </a:p>
          <a:p>
            <a:pPr marL="285750" indent="-285750">
              <a:buFont typeface="Arial"/>
              <a:buChar char="•"/>
              <a:defRPr/>
            </a:pPr>
            <a:endParaRPr lang="ru-RU" sz="1800" dirty="0">
              <a:solidFill>
                <a:srgbClr val="000000"/>
              </a:solidFill>
            </a:endParaRPr>
          </a:p>
          <a:p>
            <a:pPr marL="285750" indent="-285750">
              <a:buFont typeface="Arial"/>
              <a:buChar char="•"/>
              <a:defRPr/>
            </a:pPr>
            <a:endParaRPr lang="en-US" sz="1800" dirty="0">
              <a:solidFill>
                <a:srgbClr val="000000"/>
              </a:solidFill>
            </a:endParaRPr>
          </a:p>
          <a:p>
            <a:pPr marL="285750" indent="-285750">
              <a:buFont typeface="Arial"/>
              <a:buChar char="•"/>
              <a:defRPr/>
            </a:pPr>
            <a:endParaRPr lang="ru-RU" sz="1800" dirty="0"/>
          </a:p>
          <a:p>
            <a:pPr>
              <a:defRPr/>
            </a:pPr>
            <a:endParaRPr lang="ru-RU" sz="1800" dirty="0"/>
          </a:p>
          <a:p>
            <a:pPr>
              <a:defRPr/>
            </a:pPr>
            <a:endParaRPr lang="ru-RU" sz="1800" dirty="0"/>
          </a:p>
          <a:p>
            <a:pPr>
              <a:defRPr/>
            </a:pPr>
            <a:endParaRPr lang="ru-RU" sz="1800" dirty="0"/>
          </a:p>
          <a:p>
            <a:pPr>
              <a:defRPr/>
            </a:pPr>
            <a:endParaRPr lang="ru-RU" sz="1800" dirty="0"/>
          </a:p>
        </p:txBody>
      </p:sp>
    </p:spTree>
    <p:extLst>
      <p:ext uri="{BB962C8B-B14F-4D97-AF65-F5344CB8AC3E}">
        <p14:creationId xmlns:p14="http://schemas.microsoft.com/office/powerpoint/2010/main" val="1505545972"/>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Заголовок 1"/>
          <p:cNvSpPr>
            <a:spLocks noGrp="1"/>
          </p:cNvSpPr>
          <p:nvPr>
            <p:ph type="title"/>
          </p:nvPr>
        </p:nvSpPr>
        <p:spPr>
          <a:xfrm>
            <a:off x="0" y="277813"/>
            <a:ext cx="9144000" cy="1143000"/>
          </a:xfrm>
          <a:solidFill>
            <a:srgbClr val="E9BBE6"/>
          </a:solidFill>
          <a:effectLst>
            <a:outerShdw blurRad="114300" dist="38100" dir="5400000" sx="101000" sy="101000" algn="t" rotWithShape="0">
              <a:prstClr val="black">
                <a:alpha val="40000"/>
              </a:prstClr>
            </a:outerShdw>
          </a:effectLst>
          <a:scene3d>
            <a:camera prst="orthographicFront"/>
            <a:lightRig rig="threePt" dir="t"/>
          </a:scene3d>
          <a:sp3d>
            <a:bevelT w="190500" h="88900" prst="slope"/>
          </a:sp3d>
        </p:spPr>
        <p:txBody>
          <a:bodyPr/>
          <a:lstStyle/>
          <a:p>
            <a:pPr algn="ctr">
              <a:defRPr/>
            </a:pPr>
            <a:r>
              <a:rPr lang="ru-RU" sz="3200" dirty="0">
                <a:solidFill>
                  <a:srgbClr val="0070C0"/>
                </a:solidFill>
              </a:rPr>
              <a:t>Влияние вируса гриппа на плод, исходы (Киселев О.И., 2012)</a:t>
            </a:r>
          </a:p>
        </p:txBody>
      </p:sp>
      <p:sp>
        <p:nvSpPr>
          <p:cNvPr id="4" name="Содержимое 2"/>
          <p:cNvSpPr txBox="1">
            <a:spLocks/>
          </p:cNvSpPr>
          <p:nvPr/>
        </p:nvSpPr>
        <p:spPr>
          <a:xfrm>
            <a:off x="457200" y="1600200"/>
            <a:ext cx="8229600" cy="4525963"/>
          </a:xfrm>
          <a:prstGeom prst="rect">
            <a:avLst/>
          </a:prstGeom>
          <a:blipFill>
            <a:blip r:embed="rId3"/>
            <a:tile tx="0" ty="0" sx="100000" sy="100000" flip="none" algn="tl"/>
          </a:blipFill>
          <a:effectLst>
            <a:outerShdw blurRad="88900" dist="25400" dir="2700000" sx="103000" sy="103000" algn="tl" rotWithShape="0">
              <a:srgbClr val="7030A0">
                <a:alpha val="33000"/>
              </a:srgbClr>
            </a:outerShdw>
          </a:effectLst>
          <a:scene3d>
            <a:camera prst="orthographicFront"/>
            <a:lightRig rig="threePt" dir="t"/>
          </a:scene3d>
          <a:sp3d>
            <a:bevelT w="361950" prst="softRound"/>
          </a:sp3d>
        </p:spPr>
        <p:txBody>
          <a:bodyPr>
            <a:normAutofit fontScale="85000" lnSpcReduction="20000"/>
          </a:bodyPr>
          <a:lstStyle/>
          <a:p>
            <a:pPr marL="342900" indent="-342900" fontAlgn="auto">
              <a:spcBef>
                <a:spcPct val="20000"/>
              </a:spcBef>
              <a:spcAft>
                <a:spcPts val="0"/>
              </a:spcAft>
              <a:buFont typeface="Arial" pitchFamily="34" charset="0"/>
              <a:buChar char="•"/>
              <a:defRPr/>
            </a:pPr>
            <a:r>
              <a:rPr lang="ru-RU" sz="3200" dirty="0">
                <a:solidFill>
                  <a:srgbClr val="7030A0"/>
                </a:solidFill>
                <a:latin typeface="+mn-lt"/>
                <a:ea typeface="+mn-ea"/>
                <a:cs typeface="+mn-cs"/>
              </a:rPr>
              <a:t>Аутизм</a:t>
            </a:r>
          </a:p>
          <a:p>
            <a:pPr marL="342900" indent="-342900" fontAlgn="auto">
              <a:spcBef>
                <a:spcPct val="20000"/>
              </a:spcBef>
              <a:spcAft>
                <a:spcPts val="0"/>
              </a:spcAft>
              <a:buFont typeface="Arial" pitchFamily="34" charset="0"/>
              <a:buChar char="•"/>
              <a:defRPr/>
            </a:pPr>
            <a:r>
              <a:rPr lang="ru-RU" sz="3200" dirty="0">
                <a:solidFill>
                  <a:srgbClr val="7030A0"/>
                </a:solidFill>
              </a:rPr>
              <a:t>Шизофрения</a:t>
            </a:r>
            <a:endParaRPr lang="ru-RU" sz="3200" dirty="0">
              <a:solidFill>
                <a:srgbClr val="7030A0"/>
              </a:solidFill>
              <a:latin typeface="+mn-lt"/>
              <a:ea typeface="+mn-ea"/>
              <a:cs typeface="+mn-cs"/>
            </a:endParaRPr>
          </a:p>
          <a:p>
            <a:pPr marL="342900" indent="-342900" fontAlgn="auto">
              <a:spcBef>
                <a:spcPct val="20000"/>
              </a:spcBef>
              <a:spcAft>
                <a:spcPts val="0"/>
              </a:spcAft>
              <a:buFont typeface="Arial" pitchFamily="34" charset="0"/>
              <a:buChar char="•"/>
              <a:defRPr/>
            </a:pPr>
            <a:r>
              <a:rPr lang="ru-RU" sz="3200" dirty="0">
                <a:solidFill>
                  <a:srgbClr val="7030A0"/>
                </a:solidFill>
                <a:latin typeface="+mn-lt"/>
                <a:ea typeface="+mn-ea"/>
                <a:cs typeface="+mn-cs"/>
              </a:rPr>
              <a:t>Болезнь Паркинсона</a:t>
            </a:r>
          </a:p>
          <a:p>
            <a:pPr marL="342900" indent="-342900" fontAlgn="auto">
              <a:spcBef>
                <a:spcPct val="20000"/>
              </a:spcBef>
              <a:spcAft>
                <a:spcPts val="0"/>
              </a:spcAft>
              <a:buFont typeface="Arial" pitchFamily="34" charset="0"/>
              <a:buChar char="•"/>
              <a:defRPr/>
            </a:pPr>
            <a:r>
              <a:rPr lang="ru-RU" sz="3200" dirty="0">
                <a:solidFill>
                  <a:srgbClr val="7030A0"/>
                </a:solidFill>
                <a:latin typeface="+mn-lt"/>
                <a:ea typeface="+mn-ea"/>
                <a:cs typeface="+mn-cs"/>
              </a:rPr>
              <a:t>Расщелина губы</a:t>
            </a:r>
          </a:p>
          <a:p>
            <a:pPr marL="342900" indent="-342900" fontAlgn="auto">
              <a:spcBef>
                <a:spcPct val="20000"/>
              </a:spcBef>
              <a:spcAft>
                <a:spcPts val="0"/>
              </a:spcAft>
              <a:buFont typeface="Arial" pitchFamily="34" charset="0"/>
              <a:buChar char="•"/>
              <a:defRPr/>
            </a:pPr>
            <a:r>
              <a:rPr lang="ru-RU" sz="3200" dirty="0">
                <a:solidFill>
                  <a:srgbClr val="7030A0"/>
                </a:solidFill>
                <a:latin typeface="+mn-lt"/>
                <a:ea typeface="+mn-ea"/>
                <a:cs typeface="+mn-cs"/>
              </a:rPr>
              <a:t>Врожденные пороки сердца</a:t>
            </a:r>
          </a:p>
          <a:p>
            <a:pPr marL="342900" indent="-342900" fontAlgn="auto">
              <a:spcBef>
                <a:spcPct val="20000"/>
              </a:spcBef>
              <a:spcAft>
                <a:spcPts val="0"/>
              </a:spcAft>
              <a:buFont typeface="Arial" pitchFamily="34" charset="0"/>
              <a:buChar char="•"/>
              <a:defRPr/>
            </a:pPr>
            <a:r>
              <a:rPr lang="ru-RU" sz="3200" dirty="0">
                <a:solidFill>
                  <a:srgbClr val="7030A0"/>
                </a:solidFill>
                <a:latin typeface="+mn-lt"/>
                <a:ea typeface="+mn-ea"/>
                <a:cs typeface="+mn-cs"/>
              </a:rPr>
              <a:t>Метаболические заболевания</a:t>
            </a:r>
          </a:p>
          <a:p>
            <a:pPr marL="342900" indent="-342900" fontAlgn="auto">
              <a:spcBef>
                <a:spcPct val="20000"/>
              </a:spcBef>
              <a:spcAft>
                <a:spcPts val="0"/>
              </a:spcAft>
              <a:buFont typeface="Arial" pitchFamily="34" charset="0"/>
              <a:buChar char="•"/>
              <a:defRPr/>
            </a:pPr>
            <a:r>
              <a:rPr lang="ru-RU" sz="3200" dirty="0">
                <a:solidFill>
                  <a:srgbClr val="7030A0"/>
                </a:solidFill>
                <a:latin typeface="+mn-lt"/>
                <a:ea typeface="+mn-ea"/>
                <a:cs typeface="+mn-cs"/>
              </a:rPr>
              <a:t>Преждевременные роды</a:t>
            </a:r>
          </a:p>
          <a:p>
            <a:pPr marL="342900" indent="-342900" fontAlgn="auto">
              <a:spcBef>
                <a:spcPct val="20000"/>
              </a:spcBef>
              <a:spcAft>
                <a:spcPts val="0"/>
              </a:spcAft>
              <a:buFont typeface="Arial" pitchFamily="34" charset="0"/>
              <a:buChar char="•"/>
              <a:defRPr/>
            </a:pPr>
            <a:r>
              <a:rPr lang="ru-RU" sz="3200" dirty="0">
                <a:solidFill>
                  <a:srgbClr val="7030A0"/>
                </a:solidFill>
                <a:latin typeface="+mn-lt"/>
                <a:ea typeface="+mn-ea"/>
                <a:cs typeface="+mn-cs"/>
              </a:rPr>
              <a:t>Спонтанные аборты</a:t>
            </a:r>
          </a:p>
          <a:p>
            <a:pPr marL="342900" indent="-342900" fontAlgn="auto">
              <a:spcBef>
                <a:spcPct val="20000"/>
              </a:spcBef>
              <a:spcAft>
                <a:spcPts val="0"/>
              </a:spcAft>
              <a:buFont typeface="Arial" pitchFamily="34" charset="0"/>
              <a:buChar char="•"/>
              <a:defRPr/>
            </a:pPr>
            <a:r>
              <a:rPr lang="ru-RU" sz="3200" dirty="0">
                <a:solidFill>
                  <a:srgbClr val="7030A0"/>
                </a:solidFill>
                <a:latin typeface="+mn-lt"/>
                <a:ea typeface="+mn-ea"/>
                <a:cs typeface="+mn-cs"/>
              </a:rPr>
              <a:t>Врожденная пневмония</a:t>
            </a:r>
          </a:p>
          <a:p>
            <a:pPr marL="342900" indent="-342900" fontAlgn="auto">
              <a:spcBef>
                <a:spcPct val="20000"/>
              </a:spcBef>
              <a:spcAft>
                <a:spcPts val="0"/>
              </a:spcAft>
              <a:buFont typeface="Arial" pitchFamily="34" charset="0"/>
              <a:buChar char="•"/>
              <a:defRPr/>
            </a:pPr>
            <a:r>
              <a:rPr lang="ru-RU" sz="3200" dirty="0">
                <a:solidFill>
                  <a:srgbClr val="7030A0"/>
                </a:solidFill>
                <a:latin typeface="+mn-lt"/>
                <a:ea typeface="+mn-ea"/>
                <a:cs typeface="+mn-cs"/>
              </a:rPr>
              <a:t>Церебральная ишемия</a:t>
            </a:r>
          </a:p>
        </p:txBody>
      </p:sp>
    </p:spTree>
    <p:extLst>
      <p:ext uri="{BB962C8B-B14F-4D97-AF65-F5344CB8AC3E}">
        <p14:creationId xmlns:p14="http://schemas.microsoft.com/office/powerpoint/2010/main" val="3212132676"/>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8" presetClass="entr" presetSubtype="16"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amond(in)">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769" name="Picture 1" descr="Скриншот 2017-03-02 23.51.11.pn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476375" y="0"/>
            <a:ext cx="11880850" cy="6858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 name="Multiply 1"/>
          <p:cNvSpPr/>
          <p:nvPr/>
        </p:nvSpPr>
        <p:spPr>
          <a:xfrm>
            <a:off x="1908175" y="3429000"/>
            <a:ext cx="647700" cy="576263"/>
          </a:xfrm>
          <a:prstGeom prst="mathMultiply">
            <a:avLst/>
          </a:prstGeom>
          <a:solidFill>
            <a:srgbClr val="B92D07"/>
          </a:solidFill>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800"/>
          </a:p>
        </p:txBody>
      </p:sp>
      <p:sp>
        <p:nvSpPr>
          <p:cNvPr id="4" name="Multiply 3"/>
          <p:cNvSpPr/>
          <p:nvPr/>
        </p:nvSpPr>
        <p:spPr>
          <a:xfrm>
            <a:off x="2987675" y="3500438"/>
            <a:ext cx="647700" cy="576262"/>
          </a:xfrm>
          <a:prstGeom prst="mathMultiply">
            <a:avLst/>
          </a:prstGeom>
          <a:solidFill>
            <a:srgbClr val="B92D07"/>
          </a:solidFill>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800"/>
          </a:p>
        </p:txBody>
      </p:sp>
      <p:sp>
        <p:nvSpPr>
          <p:cNvPr id="3" name="Rectangle 2"/>
          <p:cNvSpPr/>
          <p:nvPr/>
        </p:nvSpPr>
        <p:spPr>
          <a:xfrm>
            <a:off x="683568" y="6309320"/>
            <a:ext cx="4572000" cy="307777"/>
          </a:xfrm>
          <a:prstGeom prst="rect">
            <a:avLst/>
          </a:prstGeom>
        </p:spPr>
        <p:txBody>
          <a:bodyPr>
            <a:spAutoFit/>
          </a:bodyPr>
          <a:lstStyle/>
          <a:p>
            <a:r>
              <a:rPr lang="ru-RU" sz="1400" dirty="0"/>
              <a:t>Киселев О.И., 2014</a:t>
            </a:r>
          </a:p>
        </p:txBody>
      </p:sp>
    </p:spTree>
    <p:extLst>
      <p:ext uri="{BB962C8B-B14F-4D97-AF65-F5344CB8AC3E}">
        <p14:creationId xmlns:p14="http://schemas.microsoft.com/office/powerpoint/2010/main" val="2110948918"/>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Овал 3"/>
          <p:cNvSpPr/>
          <p:nvPr/>
        </p:nvSpPr>
        <p:spPr>
          <a:xfrm>
            <a:off x="1619672" y="1412776"/>
            <a:ext cx="5256584" cy="1925406"/>
          </a:xfrm>
          <a:prstGeom prst="ellipse">
            <a:avLst/>
          </a:prstGeom>
        </p:spPr>
        <p:style>
          <a:lnRef idx="1">
            <a:schemeClr val="accent1"/>
          </a:lnRef>
          <a:fillRef idx="3">
            <a:schemeClr val="accent1"/>
          </a:fillRef>
          <a:effectRef idx="2">
            <a:schemeClr val="accent1"/>
          </a:effectRef>
          <a:fontRef idx="minor">
            <a:schemeClr val="lt1"/>
          </a:fontRef>
        </p:style>
        <p:txBody>
          <a:bodyPr anchor="ctr"/>
          <a:lstStyle/>
          <a:p>
            <a:pPr algn="ctr">
              <a:defRPr/>
            </a:pPr>
            <a:r>
              <a:rPr lang="ru-RU" dirty="0"/>
              <a:t>Лечение гриппа у беременных </a:t>
            </a:r>
          </a:p>
        </p:txBody>
      </p:sp>
      <p:pic>
        <p:nvPicPr>
          <p:cNvPr id="39940" name="Picture 2" descr="seboreyniy-dermatit-na-golove-chem-lechit-otzivi.jpe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132138" y="4076700"/>
            <a:ext cx="2857500" cy="20383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2831377220"/>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899592" y="21880"/>
            <a:ext cx="7200800" cy="720080"/>
          </a:xfrm>
          <a:prstGeom prst="rect">
            <a:avLst/>
          </a:prstGeom>
        </p:spPr>
        <p:style>
          <a:lnRef idx="1">
            <a:schemeClr val="accent1"/>
          </a:lnRef>
          <a:fillRef idx="3">
            <a:schemeClr val="accent1"/>
          </a:fillRef>
          <a:effectRef idx="2">
            <a:schemeClr val="accent1"/>
          </a:effectRef>
          <a:fontRef idx="minor">
            <a:schemeClr val="lt1"/>
          </a:fontRef>
        </p:style>
        <p:txBody>
          <a:bodyPr anchor="ctr"/>
          <a:lstStyle/>
          <a:p>
            <a:pPr algn="ctr">
              <a:defRPr/>
            </a:pPr>
            <a:r>
              <a:rPr lang="ru-RU" dirty="0"/>
              <a:t>Ингибиторы нейраминидазы (ИН)</a:t>
            </a:r>
            <a:endParaRPr lang="en-US" dirty="0"/>
          </a:p>
        </p:txBody>
      </p:sp>
      <p:sp>
        <p:nvSpPr>
          <p:cNvPr id="40964" name="Rectangle 2"/>
          <p:cNvSpPr>
            <a:spLocks noChangeArrowheads="1"/>
          </p:cNvSpPr>
          <p:nvPr/>
        </p:nvSpPr>
        <p:spPr bwMode="auto">
          <a:xfrm>
            <a:off x="395536" y="1700808"/>
            <a:ext cx="6696744" cy="397031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p>
            <a:pPr marL="285750" indent="-285750">
              <a:buFont typeface="Arial" charset="0"/>
              <a:buChar char="•"/>
            </a:pPr>
            <a:r>
              <a:rPr lang="ru-RU" sz="1800" dirty="0"/>
              <a:t>Прием беременными женщинами противовирусных препаратов из класса ингибиторов нейраминидазы (ИН) в целях профилактики и лечения гриппа не представляет угрозы для здоровья плода (исследование на 5824 беременных  женщинах </a:t>
            </a:r>
            <a:r>
              <a:rPr lang="en-US" sz="1800" dirty="0"/>
              <a:t>&gt;</a:t>
            </a:r>
            <a:r>
              <a:rPr lang="ru-RU" sz="1800" dirty="0"/>
              <a:t>22 недели</a:t>
            </a:r>
            <a:r>
              <a:rPr lang="en-US" sz="1800" dirty="0"/>
              <a:t> </a:t>
            </a:r>
            <a:r>
              <a:rPr lang="ru-RU" sz="1800" dirty="0"/>
              <a:t>беременности, принимавших ИН). </a:t>
            </a:r>
          </a:p>
          <a:p>
            <a:pPr marL="285750" indent="-285750">
              <a:buFont typeface="Arial" charset="0"/>
              <a:buChar char="•"/>
            </a:pPr>
            <a:endParaRPr lang="ru-RU" sz="1800" dirty="0"/>
          </a:p>
          <a:p>
            <a:pPr marL="285750" indent="-285750">
              <a:buFont typeface="Arial" charset="0"/>
              <a:buChar char="•"/>
            </a:pPr>
            <a:r>
              <a:rPr lang="ru-RU" sz="1800" dirty="0"/>
              <a:t>В настоящее время  в  России, США, Европе рекомендуют заболевшим гриппом беременным женщинам принимать ИН. </a:t>
            </a:r>
          </a:p>
          <a:p>
            <a:pPr marL="285750" indent="-285750">
              <a:buFont typeface="Arial" charset="0"/>
              <a:buChar char="•"/>
            </a:pPr>
            <a:endParaRPr lang="ru-RU" dirty="0"/>
          </a:p>
          <a:p>
            <a:pPr marL="285750" indent="-285750">
              <a:buFont typeface="Arial" charset="0"/>
              <a:buChar char="•"/>
            </a:pPr>
            <a:r>
              <a:rPr lang="ru-RU" sz="1800" dirty="0"/>
              <a:t>Профилактический прием </a:t>
            </a:r>
            <a:r>
              <a:rPr lang="ru-RU" sz="1800" dirty="0" err="1"/>
              <a:t>осельтамивира</a:t>
            </a:r>
            <a:r>
              <a:rPr lang="ru-RU" sz="1800" dirty="0"/>
              <a:t> или </a:t>
            </a:r>
            <a:r>
              <a:rPr lang="ru-RU" sz="1800" dirty="0" err="1"/>
              <a:t>занамивира</a:t>
            </a:r>
            <a:r>
              <a:rPr lang="ru-RU" sz="1800" dirty="0"/>
              <a:t> также рекомендован беременным, контактировавшим с больными гриппом. </a:t>
            </a:r>
            <a:endParaRPr lang="en-US" sz="1800" dirty="0"/>
          </a:p>
        </p:txBody>
      </p:sp>
      <p:sp>
        <p:nvSpPr>
          <p:cNvPr id="40965" name="Rectangle 3"/>
          <p:cNvSpPr>
            <a:spLocks noChangeArrowheads="1"/>
          </p:cNvSpPr>
          <p:nvPr/>
        </p:nvSpPr>
        <p:spPr bwMode="auto">
          <a:xfrm>
            <a:off x="899592" y="6021288"/>
            <a:ext cx="7345363" cy="70788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p>
            <a:r>
              <a:rPr lang="en-US" sz="1000" dirty="0"/>
              <a:t>Sophie </a:t>
            </a:r>
            <a:r>
              <a:rPr lang="en-US" sz="1000" dirty="0" err="1"/>
              <a:t>Graner</a:t>
            </a:r>
            <a:r>
              <a:rPr lang="en-US" sz="1000" dirty="0"/>
              <a:t> et al., Neuraminidase inhibitors during pregnancy and risk of adverse neonatal outcomes and congenital malformations: population based European register study // BMJ 2017; 356 doi:10.1136/bmj.j629</a:t>
            </a:r>
            <a:endParaRPr lang="ru-RU" sz="1000" dirty="0"/>
          </a:p>
          <a:p>
            <a:endParaRPr lang="ru-RU" sz="1000" dirty="0"/>
          </a:p>
          <a:p>
            <a:r>
              <a:rPr lang="ru-RU" sz="1000" dirty="0"/>
              <a:t>Клинические рекомендации МЗ РФ «Грипп у взрослых», 2017 </a:t>
            </a:r>
            <a:endParaRPr lang="en-US" sz="1000" dirty="0"/>
          </a:p>
        </p:txBody>
      </p:sp>
      <p:pic>
        <p:nvPicPr>
          <p:cNvPr id="40967" name="Picture 7" descr="neuraminidase.jp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7129463" y="3357563"/>
            <a:ext cx="2014537" cy="24923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1189502318"/>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1" name="Content Placeholder 1"/>
          <p:cNvSpPr>
            <a:spLocks noGrp="1"/>
          </p:cNvSpPr>
          <p:nvPr>
            <p:ph/>
          </p:nvPr>
        </p:nvSpPr>
        <p:spPr/>
        <p:txBody>
          <a:bodyPr/>
          <a:lstStyle/>
          <a:p>
            <a:endParaRPr lang="en-US">
              <a:latin typeface="Constantia" charset="0"/>
            </a:endParaRPr>
          </a:p>
        </p:txBody>
      </p:sp>
      <p:sp>
        <p:nvSpPr>
          <p:cNvPr id="3" name="Скругленный прямоугольник 7"/>
          <p:cNvSpPr/>
          <p:nvPr/>
        </p:nvSpPr>
        <p:spPr>
          <a:xfrm>
            <a:off x="1907704" y="620689"/>
            <a:ext cx="5760640" cy="1368152"/>
          </a:xfrm>
          <a:prstGeom prst="roundRect">
            <a:avLst/>
          </a:prstGeom>
        </p:spPr>
        <p:style>
          <a:lnRef idx="1">
            <a:schemeClr val="accent1"/>
          </a:lnRef>
          <a:fillRef idx="2">
            <a:schemeClr val="accent1"/>
          </a:fillRef>
          <a:effectRef idx="1">
            <a:schemeClr val="accent1"/>
          </a:effectRef>
          <a:fontRef idx="minor">
            <a:schemeClr val="dk1"/>
          </a:fontRef>
        </p:style>
        <p:txBody>
          <a:bodyPr anchor="ctr"/>
          <a:lstStyle/>
          <a:p>
            <a:pPr algn="just">
              <a:defRPr/>
            </a:pPr>
            <a:endParaRPr lang="ru-RU" sz="1800" dirty="0">
              <a:solidFill>
                <a:srgbClr val="C00000"/>
              </a:solidFill>
            </a:endParaRPr>
          </a:p>
          <a:p>
            <a:pPr algn="ctr">
              <a:defRPr/>
            </a:pPr>
            <a:endParaRPr lang="ru-RU" sz="3200" dirty="0">
              <a:solidFill>
                <a:srgbClr val="C00000"/>
              </a:solidFill>
            </a:endParaRPr>
          </a:p>
          <a:p>
            <a:pPr>
              <a:defRPr/>
            </a:pPr>
            <a:endParaRPr lang="ru-RU" sz="3200" dirty="0">
              <a:latin typeface="Constantia" charset="0"/>
            </a:endParaRPr>
          </a:p>
          <a:p>
            <a:pPr>
              <a:defRPr/>
            </a:pPr>
            <a:endParaRPr lang="ru-RU" sz="3200" dirty="0">
              <a:latin typeface="Constantia" charset="0"/>
            </a:endParaRPr>
          </a:p>
          <a:p>
            <a:pPr>
              <a:defRPr/>
            </a:pPr>
            <a:endParaRPr lang="ru-RU" sz="3200" dirty="0">
              <a:latin typeface="Constantia" charset="0"/>
            </a:endParaRPr>
          </a:p>
          <a:p>
            <a:pPr>
              <a:defRPr/>
            </a:pPr>
            <a:endParaRPr lang="ru-RU" sz="3200" dirty="0">
              <a:latin typeface="Constantia" charset="0"/>
            </a:endParaRPr>
          </a:p>
          <a:p>
            <a:pPr marL="457200" indent="-457200">
              <a:buFont typeface="Arial"/>
              <a:buChar char="•"/>
              <a:defRPr/>
            </a:pPr>
            <a:r>
              <a:rPr lang="ru-RU" dirty="0">
                <a:latin typeface="Constantia" charset="0"/>
              </a:rPr>
              <a:t>Оптимальное начало терапии </a:t>
            </a:r>
            <a:r>
              <a:rPr lang="mr-IN" dirty="0">
                <a:latin typeface="Constantia" charset="0"/>
              </a:rPr>
              <a:t>–</a:t>
            </a:r>
            <a:r>
              <a:rPr lang="ru-RU" dirty="0">
                <a:latin typeface="Constantia" charset="0"/>
              </a:rPr>
              <a:t> в первые 48 часов от начала болезни</a:t>
            </a:r>
          </a:p>
          <a:p>
            <a:pPr algn="ctr">
              <a:defRPr/>
            </a:pPr>
            <a:endParaRPr lang="ru-RU" sz="3200" dirty="0">
              <a:solidFill>
                <a:srgbClr val="C00000"/>
              </a:solidFill>
            </a:endParaRPr>
          </a:p>
          <a:p>
            <a:pPr algn="ctr">
              <a:defRPr/>
            </a:pPr>
            <a:endParaRPr lang="ru-RU" sz="3200" dirty="0">
              <a:solidFill>
                <a:srgbClr val="C00000"/>
              </a:solidFill>
            </a:endParaRPr>
          </a:p>
          <a:p>
            <a:pPr algn="just">
              <a:defRPr/>
            </a:pPr>
            <a:endParaRPr lang="ru-RU" sz="1800" dirty="0"/>
          </a:p>
          <a:p>
            <a:pPr algn="just">
              <a:buFont typeface="Arial" pitchFamily="34" charset="0"/>
              <a:buChar char="•"/>
              <a:defRPr/>
            </a:pPr>
            <a:endParaRPr lang="ru-RU" sz="1800" dirty="0"/>
          </a:p>
          <a:p>
            <a:pPr algn="just">
              <a:buFont typeface="Arial" pitchFamily="34" charset="0"/>
              <a:buChar char="•"/>
              <a:defRPr/>
            </a:pPr>
            <a:endParaRPr lang="ru-RU" sz="1800" dirty="0"/>
          </a:p>
          <a:p>
            <a:pPr algn="just">
              <a:buFont typeface="Arial" pitchFamily="34" charset="0"/>
              <a:buChar char="•"/>
              <a:defRPr/>
            </a:pPr>
            <a:endParaRPr lang="ru-RU" sz="1800" dirty="0"/>
          </a:p>
          <a:p>
            <a:pPr algn="just">
              <a:buFont typeface="Arial" pitchFamily="34" charset="0"/>
              <a:buChar char="•"/>
              <a:defRPr/>
            </a:pPr>
            <a:endParaRPr lang="ru-RU" sz="1800" dirty="0"/>
          </a:p>
          <a:p>
            <a:pPr algn="just">
              <a:defRPr/>
            </a:pPr>
            <a:endParaRPr lang="ru-RU" sz="1800" dirty="0"/>
          </a:p>
        </p:txBody>
      </p:sp>
      <p:sp>
        <p:nvSpPr>
          <p:cNvPr id="46085" name="Rectangle 3"/>
          <p:cNvSpPr txBox="1">
            <a:spLocks noChangeArrowheads="1"/>
          </p:cNvSpPr>
          <p:nvPr/>
        </p:nvSpPr>
        <p:spPr bwMode="auto">
          <a:xfrm>
            <a:off x="1042988" y="115888"/>
            <a:ext cx="7273925" cy="444500"/>
          </a:xfrm>
          <a:prstGeom prst="rect">
            <a:avLst/>
          </a:prstGeom>
          <a:solidFill>
            <a:schemeClr val="bg1"/>
          </a:solidFill>
          <a:ln>
            <a:noFill/>
          </a:ln>
          <a:extLs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lIns="0" rIns="0" bIns="0" anchor="b"/>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ru-RU" sz="3100">
                <a:solidFill>
                  <a:schemeClr val="tx2"/>
                </a:solidFill>
                <a:latin typeface="Calibri" charset="0"/>
              </a:rPr>
              <a:t>Ингибиторы нейраминидазы: дозировка</a:t>
            </a:r>
            <a:endParaRPr lang="en-US" sz="3100">
              <a:solidFill>
                <a:schemeClr val="tx2"/>
              </a:solidFill>
              <a:latin typeface="Calibri" charset="0"/>
            </a:endParaRPr>
          </a:p>
        </p:txBody>
      </p:sp>
      <p:sp>
        <p:nvSpPr>
          <p:cNvPr id="5" name="Скругленный прямоугольник 7"/>
          <p:cNvSpPr/>
          <p:nvPr/>
        </p:nvSpPr>
        <p:spPr>
          <a:xfrm>
            <a:off x="323528" y="3717032"/>
            <a:ext cx="4320480" cy="1325977"/>
          </a:xfrm>
          <a:prstGeom prst="roundRect">
            <a:avLst/>
          </a:prstGeom>
        </p:spPr>
        <p:style>
          <a:lnRef idx="1">
            <a:schemeClr val="accent1"/>
          </a:lnRef>
          <a:fillRef idx="2">
            <a:schemeClr val="accent1"/>
          </a:fillRef>
          <a:effectRef idx="1">
            <a:schemeClr val="accent1"/>
          </a:effectRef>
          <a:fontRef idx="minor">
            <a:schemeClr val="dk1"/>
          </a:fontRef>
        </p:style>
        <p:txBody>
          <a:bodyPr anchor="ctr"/>
          <a:lstStyle/>
          <a:p>
            <a:pPr algn="just">
              <a:defRPr/>
            </a:pPr>
            <a:endParaRPr lang="ru-RU" sz="1800" dirty="0">
              <a:solidFill>
                <a:srgbClr val="C00000"/>
              </a:solidFill>
            </a:endParaRPr>
          </a:p>
          <a:p>
            <a:pPr algn="ctr">
              <a:defRPr/>
            </a:pPr>
            <a:endParaRPr lang="ru-RU" sz="3200" dirty="0">
              <a:solidFill>
                <a:srgbClr val="C00000"/>
              </a:solidFill>
            </a:endParaRPr>
          </a:p>
          <a:p>
            <a:pPr>
              <a:defRPr/>
            </a:pPr>
            <a:endParaRPr lang="ru-RU" sz="3200" dirty="0">
              <a:latin typeface="Constantia" charset="0"/>
            </a:endParaRPr>
          </a:p>
          <a:p>
            <a:pPr>
              <a:defRPr/>
            </a:pPr>
            <a:endParaRPr lang="ru-RU" sz="3200" dirty="0">
              <a:latin typeface="Constantia" charset="0"/>
            </a:endParaRPr>
          </a:p>
          <a:p>
            <a:pPr>
              <a:defRPr/>
            </a:pPr>
            <a:endParaRPr lang="ru-RU" sz="3200" dirty="0">
              <a:latin typeface="Constantia" charset="0"/>
            </a:endParaRPr>
          </a:p>
          <a:p>
            <a:pPr>
              <a:defRPr/>
            </a:pPr>
            <a:endParaRPr lang="ru-RU" sz="3200" dirty="0">
              <a:latin typeface="Constantia" charset="0"/>
            </a:endParaRPr>
          </a:p>
          <a:p>
            <a:pPr>
              <a:defRPr/>
            </a:pPr>
            <a:r>
              <a:rPr lang="ru-RU" dirty="0">
                <a:latin typeface="Constantia" charset="0"/>
              </a:rPr>
              <a:t>Беременным 75 мг 2 раза в сутки в течение 5 дней ( в тяжелых случаях 10 дней).</a:t>
            </a:r>
          </a:p>
          <a:p>
            <a:pPr algn="ctr">
              <a:defRPr/>
            </a:pPr>
            <a:endParaRPr lang="ru-RU" sz="3200" dirty="0">
              <a:solidFill>
                <a:srgbClr val="C00000"/>
              </a:solidFill>
            </a:endParaRPr>
          </a:p>
          <a:p>
            <a:pPr algn="ctr">
              <a:defRPr/>
            </a:pPr>
            <a:endParaRPr lang="ru-RU" sz="3200" dirty="0">
              <a:solidFill>
                <a:srgbClr val="C00000"/>
              </a:solidFill>
            </a:endParaRPr>
          </a:p>
          <a:p>
            <a:pPr algn="just">
              <a:defRPr/>
            </a:pPr>
            <a:endParaRPr lang="ru-RU" sz="1800" dirty="0"/>
          </a:p>
          <a:p>
            <a:pPr algn="just">
              <a:buFont typeface="Arial" pitchFamily="34" charset="0"/>
              <a:buChar char="•"/>
              <a:defRPr/>
            </a:pPr>
            <a:endParaRPr lang="ru-RU" sz="1800" dirty="0"/>
          </a:p>
          <a:p>
            <a:pPr algn="just">
              <a:buFont typeface="Arial" pitchFamily="34" charset="0"/>
              <a:buChar char="•"/>
              <a:defRPr/>
            </a:pPr>
            <a:endParaRPr lang="ru-RU" sz="1800" dirty="0"/>
          </a:p>
          <a:p>
            <a:pPr algn="just">
              <a:buFont typeface="Arial" pitchFamily="34" charset="0"/>
              <a:buChar char="•"/>
              <a:defRPr/>
            </a:pPr>
            <a:endParaRPr lang="ru-RU" sz="1800" dirty="0"/>
          </a:p>
          <a:p>
            <a:pPr algn="just">
              <a:buFont typeface="Arial" pitchFamily="34" charset="0"/>
              <a:buChar char="•"/>
              <a:defRPr/>
            </a:pPr>
            <a:endParaRPr lang="ru-RU" sz="1800" dirty="0"/>
          </a:p>
          <a:p>
            <a:pPr algn="just">
              <a:defRPr/>
            </a:pPr>
            <a:endParaRPr lang="ru-RU" sz="1800" dirty="0"/>
          </a:p>
        </p:txBody>
      </p:sp>
      <p:sp>
        <p:nvSpPr>
          <p:cNvPr id="6" name="Скругленный прямоугольник 7"/>
          <p:cNvSpPr/>
          <p:nvPr/>
        </p:nvSpPr>
        <p:spPr>
          <a:xfrm>
            <a:off x="4823520" y="3789040"/>
            <a:ext cx="4320480" cy="1296144"/>
          </a:xfrm>
          <a:prstGeom prst="roundRect">
            <a:avLst/>
          </a:prstGeom>
        </p:spPr>
        <p:style>
          <a:lnRef idx="1">
            <a:schemeClr val="accent1"/>
          </a:lnRef>
          <a:fillRef idx="2">
            <a:schemeClr val="accent1"/>
          </a:fillRef>
          <a:effectRef idx="1">
            <a:schemeClr val="accent1"/>
          </a:effectRef>
          <a:fontRef idx="minor">
            <a:schemeClr val="dk1"/>
          </a:fontRef>
        </p:style>
        <p:txBody>
          <a:bodyPr anchor="ctr"/>
          <a:lstStyle/>
          <a:p>
            <a:pPr algn="just">
              <a:defRPr/>
            </a:pPr>
            <a:endParaRPr lang="ru-RU" sz="1800" dirty="0">
              <a:solidFill>
                <a:srgbClr val="C00000"/>
              </a:solidFill>
            </a:endParaRPr>
          </a:p>
          <a:p>
            <a:pPr algn="ctr">
              <a:defRPr/>
            </a:pPr>
            <a:endParaRPr lang="ru-RU" sz="3200" dirty="0">
              <a:solidFill>
                <a:srgbClr val="C00000"/>
              </a:solidFill>
            </a:endParaRPr>
          </a:p>
          <a:p>
            <a:pPr>
              <a:defRPr/>
            </a:pPr>
            <a:endParaRPr lang="ru-RU" sz="3200" dirty="0">
              <a:latin typeface="Constantia" charset="0"/>
            </a:endParaRPr>
          </a:p>
          <a:p>
            <a:pPr>
              <a:defRPr/>
            </a:pPr>
            <a:endParaRPr lang="ru-RU" sz="3200" dirty="0">
              <a:latin typeface="Constantia" charset="0"/>
            </a:endParaRPr>
          </a:p>
          <a:p>
            <a:pPr>
              <a:defRPr/>
            </a:pPr>
            <a:endParaRPr lang="ru-RU" sz="3200" dirty="0">
              <a:latin typeface="Constantia" charset="0"/>
            </a:endParaRPr>
          </a:p>
          <a:p>
            <a:pPr>
              <a:defRPr/>
            </a:pPr>
            <a:r>
              <a:rPr lang="en-US" b="1" dirty="0">
                <a:ea typeface="ＭＳ Ｐゴシック" charset="-128"/>
              </a:rPr>
              <a:t>2</a:t>
            </a:r>
            <a:r>
              <a:rPr lang="en-US" dirty="0">
                <a:ea typeface="ＭＳ Ｐゴシック" charset="-128"/>
              </a:rPr>
              <a:t> </a:t>
            </a:r>
            <a:r>
              <a:rPr lang="ru-RU" dirty="0">
                <a:ea typeface="ＭＳ Ｐゴシック" charset="-128"/>
              </a:rPr>
              <a:t>ингаляции</a:t>
            </a:r>
            <a:r>
              <a:rPr lang="en-US" dirty="0">
                <a:ea typeface="ＭＳ Ｐゴシック" charset="-128"/>
              </a:rPr>
              <a:t> (2 x 5</a:t>
            </a:r>
            <a:r>
              <a:rPr lang="ru-RU" dirty="0">
                <a:ea typeface="ＭＳ Ｐゴシック" charset="-128"/>
              </a:rPr>
              <a:t>мг</a:t>
            </a:r>
            <a:r>
              <a:rPr lang="en-US" dirty="0">
                <a:ea typeface="ＭＳ Ｐゴシック" charset="-128"/>
              </a:rPr>
              <a:t>) </a:t>
            </a:r>
            <a:r>
              <a:rPr lang="ru-RU" dirty="0">
                <a:ea typeface="ＭＳ Ｐゴシック" charset="-128"/>
              </a:rPr>
              <a:t>х </a:t>
            </a:r>
            <a:r>
              <a:rPr lang="ru-RU" b="1" dirty="0">
                <a:ea typeface="ＭＳ Ｐゴシック" charset="-128"/>
              </a:rPr>
              <a:t>2 </a:t>
            </a:r>
            <a:r>
              <a:rPr lang="ru-RU" dirty="0">
                <a:ea typeface="ＭＳ Ｐゴシック" charset="-128"/>
              </a:rPr>
              <a:t>р/день х</a:t>
            </a:r>
            <a:r>
              <a:rPr lang="ru-RU" b="1" dirty="0">
                <a:ea typeface="ＭＳ Ｐゴシック" charset="-128"/>
              </a:rPr>
              <a:t> </a:t>
            </a:r>
            <a:r>
              <a:rPr lang="en-US" b="1" dirty="0">
                <a:ea typeface="ＭＳ Ｐゴシック" charset="-128"/>
              </a:rPr>
              <a:t>5</a:t>
            </a:r>
            <a:r>
              <a:rPr lang="en-US" dirty="0">
                <a:ea typeface="ＭＳ Ｐゴシック" charset="-128"/>
              </a:rPr>
              <a:t> </a:t>
            </a:r>
            <a:r>
              <a:rPr lang="ru-RU" dirty="0">
                <a:ea typeface="ＭＳ Ｐゴシック" charset="-128"/>
              </a:rPr>
              <a:t>дней</a:t>
            </a:r>
            <a:endParaRPr lang="ru-RU" sz="3200" dirty="0">
              <a:solidFill>
                <a:srgbClr val="C00000"/>
              </a:solidFill>
            </a:endParaRPr>
          </a:p>
          <a:p>
            <a:pPr algn="ctr">
              <a:defRPr/>
            </a:pPr>
            <a:endParaRPr lang="ru-RU" sz="3200" dirty="0">
              <a:solidFill>
                <a:srgbClr val="C00000"/>
              </a:solidFill>
            </a:endParaRPr>
          </a:p>
          <a:p>
            <a:pPr algn="just">
              <a:defRPr/>
            </a:pPr>
            <a:endParaRPr lang="ru-RU" sz="1800" dirty="0"/>
          </a:p>
          <a:p>
            <a:pPr algn="just">
              <a:buFont typeface="Arial" pitchFamily="34" charset="0"/>
              <a:buChar char="•"/>
              <a:defRPr/>
            </a:pPr>
            <a:endParaRPr lang="ru-RU" sz="1800" dirty="0"/>
          </a:p>
          <a:p>
            <a:pPr algn="just">
              <a:buFont typeface="Arial" pitchFamily="34" charset="0"/>
              <a:buChar char="•"/>
              <a:defRPr/>
            </a:pPr>
            <a:endParaRPr lang="ru-RU" sz="1800" dirty="0"/>
          </a:p>
          <a:p>
            <a:pPr algn="just">
              <a:buFont typeface="Arial" pitchFamily="34" charset="0"/>
              <a:buChar char="•"/>
              <a:defRPr/>
            </a:pPr>
            <a:endParaRPr lang="ru-RU" sz="1800" dirty="0"/>
          </a:p>
          <a:p>
            <a:pPr algn="just">
              <a:buFont typeface="Arial" pitchFamily="34" charset="0"/>
              <a:buChar char="•"/>
              <a:defRPr/>
            </a:pPr>
            <a:endParaRPr lang="ru-RU" sz="1800" dirty="0"/>
          </a:p>
          <a:p>
            <a:pPr algn="just">
              <a:defRPr/>
            </a:pPr>
            <a:endParaRPr lang="ru-RU" sz="1800" dirty="0"/>
          </a:p>
        </p:txBody>
      </p:sp>
      <p:sp>
        <p:nvSpPr>
          <p:cNvPr id="7" name="Овал 3"/>
          <p:cNvSpPr/>
          <p:nvPr/>
        </p:nvSpPr>
        <p:spPr>
          <a:xfrm>
            <a:off x="899592" y="2564904"/>
            <a:ext cx="3240360" cy="792088"/>
          </a:xfrm>
          <a:prstGeom prst="ellipse">
            <a:avLst/>
          </a:prstGeom>
        </p:spPr>
        <p:style>
          <a:lnRef idx="1">
            <a:schemeClr val="accent1"/>
          </a:lnRef>
          <a:fillRef idx="3">
            <a:schemeClr val="accent1"/>
          </a:fillRef>
          <a:effectRef idx="2">
            <a:schemeClr val="accent1"/>
          </a:effectRef>
          <a:fontRef idx="minor">
            <a:schemeClr val="lt1"/>
          </a:fontRef>
        </p:style>
        <p:txBody>
          <a:bodyPr anchor="ctr"/>
          <a:lstStyle/>
          <a:p>
            <a:pPr algn="ctr">
              <a:defRPr/>
            </a:pPr>
            <a:r>
              <a:rPr lang="ru-RU" sz="1800" dirty="0" err="1"/>
              <a:t>Осельтамивир</a:t>
            </a:r>
            <a:endParaRPr lang="ru-RU" sz="1800" dirty="0"/>
          </a:p>
          <a:p>
            <a:pPr algn="ctr">
              <a:defRPr/>
            </a:pPr>
            <a:r>
              <a:rPr lang="ru-RU" sz="1800" dirty="0"/>
              <a:t>(</a:t>
            </a:r>
            <a:r>
              <a:rPr lang="ru-RU" sz="1800" dirty="0" err="1"/>
              <a:t>Тамифлю</a:t>
            </a:r>
            <a:r>
              <a:rPr lang="ru-RU" sz="1800" dirty="0"/>
              <a:t>®</a:t>
            </a:r>
            <a:r>
              <a:rPr lang="ru-RU" dirty="0"/>
              <a:t>, </a:t>
            </a:r>
            <a:r>
              <a:rPr lang="ru-RU" dirty="0" err="1"/>
              <a:t>Номидес</a:t>
            </a:r>
            <a:r>
              <a:rPr lang="ru-RU" dirty="0"/>
              <a:t>®)</a:t>
            </a:r>
            <a:endParaRPr lang="ru-RU" sz="1800" dirty="0"/>
          </a:p>
        </p:txBody>
      </p:sp>
      <p:cxnSp>
        <p:nvCxnSpPr>
          <p:cNvPr id="12" name="Straight Arrow Connector 11"/>
          <p:cNvCxnSpPr/>
          <p:nvPr/>
        </p:nvCxnSpPr>
        <p:spPr>
          <a:xfrm flipH="1">
            <a:off x="3851275" y="2349500"/>
            <a:ext cx="360363" cy="503238"/>
          </a:xfrm>
          <a:prstGeom prst="straightConnector1">
            <a:avLst/>
          </a:prstGeom>
          <a:ln w="63500">
            <a:solidFill>
              <a:srgbClr val="B92D07"/>
            </a:solidFill>
            <a:tailEnd type="arrow"/>
          </a:ln>
        </p:spPr>
        <p:style>
          <a:lnRef idx="2">
            <a:schemeClr val="accent1"/>
          </a:lnRef>
          <a:fillRef idx="0">
            <a:schemeClr val="accent1"/>
          </a:fillRef>
          <a:effectRef idx="1">
            <a:schemeClr val="accent1"/>
          </a:effectRef>
          <a:fontRef idx="minor">
            <a:schemeClr val="tx1"/>
          </a:fontRef>
        </p:style>
      </p:cxnSp>
      <p:cxnSp>
        <p:nvCxnSpPr>
          <p:cNvPr id="13" name="Straight Arrow Connector 12"/>
          <p:cNvCxnSpPr/>
          <p:nvPr/>
        </p:nvCxnSpPr>
        <p:spPr>
          <a:xfrm>
            <a:off x="5003800" y="2276475"/>
            <a:ext cx="288925" cy="576263"/>
          </a:xfrm>
          <a:prstGeom prst="straightConnector1">
            <a:avLst/>
          </a:prstGeom>
          <a:ln w="63500">
            <a:solidFill>
              <a:srgbClr val="B92D07"/>
            </a:solidFill>
            <a:tailEnd type="arrow"/>
          </a:ln>
        </p:spPr>
        <p:style>
          <a:lnRef idx="2">
            <a:schemeClr val="accent1"/>
          </a:lnRef>
          <a:fillRef idx="0">
            <a:schemeClr val="accent1"/>
          </a:fillRef>
          <a:effectRef idx="1">
            <a:schemeClr val="accent1"/>
          </a:effectRef>
          <a:fontRef idx="minor">
            <a:schemeClr val="tx1"/>
          </a:fontRef>
        </p:style>
      </p:cxnSp>
      <p:pic>
        <p:nvPicPr>
          <p:cNvPr id="46097" name="Picture 14" descr="1446653117_zanamivir.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79388" y="981075"/>
            <a:ext cx="1274762" cy="1273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6" name="Овал 4"/>
          <p:cNvSpPr/>
          <p:nvPr/>
        </p:nvSpPr>
        <p:spPr>
          <a:xfrm>
            <a:off x="5220072" y="2492896"/>
            <a:ext cx="3360436" cy="936104"/>
          </a:xfrm>
          <a:prstGeom prst="ellipse">
            <a:avLst/>
          </a:prstGeom>
        </p:spPr>
        <p:style>
          <a:lnRef idx="1">
            <a:schemeClr val="accent1"/>
          </a:lnRef>
          <a:fillRef idx="3">
            <a:schemeClr val="accent1"/>
          </a:fillRef>
          <a:effectRef idx="2">
            <a:schemeClr val="accent1"/>
          </a:effectRef>
          <a:fontRef idx="minor">
            <a:schemeClr val="lt1"/>
          </a:fontRef>
        </p:style>
        <p:txBody>
          <a:bodyPr anchor="ctr"/>
          <a:lstStyle/>
          <a:p>
            <a:pPr algn="ctr">
              <a:defRPr/>
            </a:pPr>
            <a:r>
              <a:rPr lang="ru-RU" sz="1800" dirty="0" err="1"/>
              <a:t>Занамивир</a:t>
            </a:r>
            <a:endParaRPr lang="ru-RU" sz="1800" dirty="0"/>
          </a:p>
          <a:p>
            <a:pPr algn="ctr">
              <a:defRPr/>
            </a:pPr>
            <a:r>
              <a:rPr lang="ru-RU" sz="1800" dirty="0"/>
              <a:t>(</a:t>
            </a:r>
            <a:r>
              <a:rPr lang="ru-RU" sz="1800" dirty="0" err="1"/>
              <a:t>Реленза</a:t>
            </a:r>
            <a:r>
              <a:rPr lang="ru-RU" sz="1800" dirty="0"/>
              <a:t>®)</a:t>
            </a:r>
          </a:p>
        </p:txBody>
      </p:sp>
      <p:sp>
        <p:nvSpPr>
          <p:cNvPr id="19" name="Rectangle 18"/>
          <p:cNvSpPr/>
          <p:nvPr/>
        </p:nvSpPr>
        <p:spPr>
          <a:xfrm>
            <a:off x="2627313" y="3357563"/>
            <a:ext cx="4248150" cy="358775"/>
          </a:xfrm>
          <a:prstGeom prst="rect">
            <a:avLst/>
          </a:prstGeom>
          <a:gradFill flip="none" rotWithShape="1">
            <a:gsLst>
              <a:gs pos="62000">
                <a:srgbClr val="B92D07"/>
              </a:gs>
              <a:gs pos="100000">
                <a:srgbClr val="FFFFFF"/>
              </a:gs>
            </a:gsLst>
            <a:path path="shape">
              <a:fillToRect l="50000" t="50000" r="50000" b="50000"/>
            </a:path>
            <a:tileRect/>
          </a:gradFill>
        </p:spPr>
        <p:style>
          <a:lnRef idx="1">
            <a:schemeClr val="accent1"/>
          </a:lnRef>
          <a:fillRef idx="3">
            <a:schemeClr val="accent1"/>
          </a:fillRef>
          <a:effectRef idx="2">
            <a:schemeClr val="accent1"/>
          </a:effectRef>
          <a:fontRef idx="minor">
            <a:schemeClr val="lt1"/>
          </a:fontRef>
        </p:style>
        <p:txBody>
          <a:bodyPr anchor="ctr"/>
          <a:lstStyle/>
          <a:p>
            <a:pPr algn="ctr">
              <a:defRPr/>
            </a:pPr>
            <a:r>
              <a:rPr lang="ru-RU" sz="1800" dirty="0"/>
              <a:t>Лечебная доза</a:t>
            </a:r>
            <a:endParaRPr lang="en-US" sz="1800" dirty="0"/>
          </a:p>
        </p:txBody>
      </p:sp>
      <p:sp>
        <p:nvSpPr>
          <p:cNvPr id="20" name="Rectangle 19"/>
          <p:cNvSpPr/>
          <p:nvPr/>
        </p:nvSpPr>
        <p:spPr>
          <a:xfrm>
            <a:off x="2700338" y="5084763"/>
            <a:ext cx="4248150" cy="360362"/>
          </a:xfrm>
          <a:prstGeom prst="rect">
            <a:avLst/>
          </a:prstGeom>
          <a:gradFill flip="none" rotWithShape="1">
            <a:gsLst>
              <a:gs pos="62000">
                <a:srgbClr val="B92D07"/>
              </a:gs>
              <a:gs pos="100000">
                <a:srgbClr val="FFFFFF"/>
              </a:gs>
            </a:gsLst>
            <a:path path="shape">
              <a:fillToRect l="50000" t="50000" r="50000" b="50000"/>
            </a:path>
            <a:tileRect/>
          </a:gradFill>
        </p:spPr>
        <p:style>
          <a:lnRef idx="1">
            <a:schemeClr val="accent1"/>
          </a:lnRef>
          <a:fillRef idx="3">
            <a:schemeClr val="accent1"/>
          </a:fillRef>
          <a:effectRef idx="2">
            <a:schemeClr val="accent1"/>
          </a:effectRef>
          <a:fontRef idx="minor">
            <a:schemeClr val="lt1"/>
          </a:fontRef>
        </p:style>
        <p:txBody>
          <a:bodyPr anchor="ctr"/>
          <a:lstStyle/>
          <a:p>
            <a:pPr algn="ctr">
              <a:defRPr/>
            </a:pPr>
            <a:r>
              <a:rPr lang="ru-RU" sz="1800" dirty="0" err="1"/>
              <a:t>Постконтактная</a:t>
            </a:r>
            <a:r>
              <a:rPr lang="ru-RU" sz="1800" dirty="0"/>
              <a:t> профилактика</a:t>
            </a:r>
            <a:endParaRPr lang="en-US" sz="1800" dirty="0"/>
          </a:p>
        </p:txBody>
      </p:sp>
      <p:sp>
        <p:nvSpPr>
          <p:cNvPr id="22" name="Скругленный прямоугольник 7"/>
          <p:cNvSpPr/>
          <p:nvPr/>
        </p:nvSpPr>
        <p:spPr>
          <a:xfrm>
            <a:off x="35907" y="5805264"/>
            <a:ext cx="4320480" cy="705670"/>
          </a:xfrm>
          <a:prstGeom prst="roundRect">
            <a:avLst/>
          </a:prstGeom>
        </p:spPr>
        <p:style>
          <a:lnRef idx="1">
            <a:schemeClr val="accent1"/>
          </a:lnRef>
          <a:fillRef idx="2">
            <a:schemeClr val="accent1"/>
          </a:fillRef>
          <a:effectRef idx="1">
            <a:schemeClr val="accent1"/>
          </a:effectRef>
          <a:fontRef idx="minor">
            <a:schemeClr val="dk1"/>
          </a:fontRef>
        </p:style>
        <p:txBody>
          <a:bodyPr anchor="ctr"/>
          <a:lstStyle/>
          <a:p>
            <a:pPr algn="just">
              <a:defRPr/>
            </a:pPr>
            <a:endParaRPr lang="ru-RU" sz="1800" dirty="0">
              <a:solidFill>
                <a:srgbClr val="C00000"/>
              </a:solidFill>
            </a:endParaRPr>
          </a:p>
          <a:p>
            <a:pPr algn="ctr">
              <a:defRPr/>
            </a:pPr>
            <a:endParaRPr lang="ru-RU" sz="3200" dirty="0">
              <a:solidFill>
                <a:srgbClr val="C00000"/>
              </a:solidFill>
            </a:endParaRPr>
          </a:p>
          <a:p>
            <a:pPr>
              <a:defRPr/>
            </a:pPr>
            <a:endParaRPr lang="ru-RU" sz="3200" dirty="0">
              <a:latin typeface="Constantia" charset="0"/>
            </a:endParaRPr>
          </a:p>
          <a:p>
            <a:pPr>
              <a:defRPr/>
            </a:pPr>
            <a:endParaRPr lang="ru-RU" sz="3200" dirty="0">
              <a:latin typeface="Constantia" charset="0"/>
            </a:endParaRPr>
          </a:p>
          <a:p>
            <a:pPr>
              <a:defRPr/>
            </a:pPr>
            <a:r>
              <a:rPr lang="ru-RU" dirty="0">
                <a:latin typeface="Constantia" charset="0"/>
              </a:rPr>
              <a:t>75 мг 2 раза в сутки в течение </a:t>
            </a:r>
            <a:r>
              <a:rPr lang="en-US" dirty="0">
                <a:latin typeface="Constantia" charset="0"/>
              </a:rPr>
              <a:t>10</a:t>
            </a:r>
            <a:r>
              <a:rPr lang="ru-RU" dirty="0">
                <a:latin typeface="Constantia" charset="0"/>
              </a:rPr>
              <a:t> дней</a:t>
            </a:r>
            <a:endParaRPr lang="ru-RU" sz="3200" dirty="0">
              <a:solidFill>
                <a:srgbClr val="C00000"/>
              </a:solidFill>
            </a:endParaRPr>
          </a:p>
          <a:p>
            <a:pPr algn="ctr">
              <a:defRPr/>
            </a:pPr>
            <a:endParaRPr lang="ru-RU" sz="3200" dirty="0">
              <a:solidFill>
                <a:srgbClr val="C00000"/>
              </a:solidFill>
            </a:endParaRPr>
          </a:p>
          <a:p>
            <a:pPr algn="just">
              <a:defRPr/>
            </a:pPr>
            <a:endParaRPr lang="ru-RU" sz="1800" dirty="0"/>
          </a:p>
          <a:p>
            <a:pPr algn="just">
              <a:buFont typeface="Arial" pitchFamily="34" charset="0"/>
              <a:buChar char="•"/>
              <a:defRPr/>
            </a:pPr>
            <a:endParaRPr lang="ru-RU" sz="1800" dirty="0"/>
          </a:p>
          <a:p>
            <a:pPr algn="just">
              <a:buFont typeface="Arial" pitchFamily="34" charset="0"/>
              <a:buChar char="•"/>
              <a:defRPr/>
            </a:pPr>
            <a:endParaRPr lang="ru-RU" sz="1800" dirty="0"/>
          </a:p>
          <a:p>
            <a:pPr algn="just">
              <a:buFont typeface="Arial" pitchFamily="34" charset="0"/>
              <a:buChar char="•"/>
              <a:defRPr/>
            </a:pPr>
            <a:endParaRPr lang="ru-RU" sz="1800" dirty="0"/>
          </a:p>
          <a:p>
            <a:pPr algn="just">
              <a:buFont typeface="Arial" pitchFamily="34" charset="0"/>
              <a:buChar char="•"/>
              <a:defRPr/>
            </a:pPr>
            <a:endParaRPr lang="ru-RU" sz="1800" dirty="0"/>
          </a:p>
          <a:p>
            <a:pPr algn="just">
              <a:defRPr/>
            </a:pPr>
            <a:endParaRPr lang="ru-RU" sz="1800" dirty="0"/>
          </a:p>
        </p:txBody>
      </p:sp>
      <p:sp>
        <p:nvSpPr>
          <p:cNvPr id="23" name="Скругленный прямоугольник 7"/>
          <p:cNvSpPr/>
          <p:nvPr/>
        </p:nvSpPr>
        <p:spPr>
          <a:xfrm>
            <a:off x="4826229" y="5565695"/>
            <a:ext cx="4320480" cy="1325977"/>
          </a:xfrm>
          <a:prstGeom prst="roundRect">
            <a:avLst/>
          </a:prstGeom>
        </p:spPr>
        <p:style>
          <a:lnRef idx="1">
            <a:schemeClr val="accent1"/>
          </a:lnRef>
          <a:fillRef idx="2">
            <a:schemeClr val="accent1"/>
          </a:fillRef>
          <a:effectRef idx="1">
            <a:schemeClr val="accent1"/>
          </a:effectRef>
          <a:fontRef idx="minor">
            <a:schemeClr val="dk1"/>
          </a:fontRef>
        </p:style>
        <p:txBody>
          <a:bodyPr anchor="ctr"/>
          <a:lstStyle/>
          <a:p>
            <a:pPr algn="just">
              <a:defRPr/>
            </a:pPr>
            <a:endParaRPr lang="ru-RU" sz="1800" dirty="0">
              <a:solidFill>
                <a:srgbClr val="C00000"/>
              </a:solidFill>
            </a:endParaRPr>
          </a:p>
          <a:p>
            <a:pPr>
              <a:defRPr/>
            </a:pPr>
            <a:endParaRPr lang="ru-RU" sz="3200" dirty="0">
              <a:solidFill>
                <a:srgbClr val="C00000"/>
              </a:solidFill>
            </a:endParaRPr>
          </a:p>
          <a:p>
            <a:pPr>
              <a:defRPr/>
            </a:pPr>
            <a:endParaRPr lang="ru-RU" sz="3200" dirty="0">
              <a:solidFill>
                <a:srgbClr val="C00000"/>
              </a:solidFill>
              <a:latin typeface="Constantia" charset="0"/>
            </a:endParaRPr>
          </a:p>
          <a:p>
            <a:pPr>
              <a:defRPr/>
            </a:pPr>
            <a:endParaRPr lang="ru-RU" sz="3200" dirty="0">
              <a:latin typeface="Constantia" charset="0"/>
            </a:endParaRPr>
          </a:p>
          <a:p>
            <a:pPr>
              <a:defRPr/>
            </a:pPr>
            <a:endParaRPr lang="ru-RU" sz="3200" dirty="0">
              <a:latin typeface="Constantia" charset="0"/>
            </a:endParaRPr>
          </a:p>
          <a:p>
            <a:pPr>
              <a:defRPr/>
            </a:pPr>
            <a:endParaRPr lang="ru-RU" sz="3200" dirty="0">
              <a:latin typeface="Constantia" charset="0"/>
            </a:endParaRPr>
          </a:p>
          <a:p>
            <a:pPr>
              <a:defRPr/>
            </a:pPr>
            <a:r>
              <a:rPr lang="ru-RU" b="1" dirty="0">
                <a:ea typeface="ＭＳ Ｐゴシック" charset="-128"/>
              </a:rPr>
              <a:t> </a:t>
            </a:r>
            <a:r>
              <a:rPr lang="en-US" b="1" dirty="0">
                <a:ea typeface="ＭＳ Ｐゴシック" charset="-128"/>
              </a:rPr>
              <a:t>2</a:t>
            </a:r>
            <a:r>
              <a:rPr lang="en-US" dirty="0">
                <a:ea typeface="ＭＳ Ｐゴシック" charset="-128"/>
              </a:rPr>
              <a:t> </a:t>
            </a:r>
            <a:r>
              <a:rPr lang="ru-RU" dirty="0">
                <a:ea typeface="ＭＳ Ｐゴシック" charset="-128"/>
              </a:rPr>
              <a:t>ингаляции</a:t>
            </a:r>
            <a:r>
              <a:rPr lang="en-US" dirty="0">
                <a:ea typeface="ＭＳ Ｐゴシック" charset="-128"/>
              </a:rPr>
              <a:t> (2 x 5</a:t>
            </a:r>
            <a:r>
              <a:rPr lang="ru-RU" dirty="0">
                <a:ea typeface="ＭＳ Ｐゴシック" charset="-128"/>
              </a:rPr>
              <a:t>мг</a:t>
            </a:r>
            <a:r>
              <a:rPr lang="en-US" dirty="0">
                <a:ea typeface="ＭＳ Ｐゴシック" charset="-128"/>
              </a:rPr>
              <a:t>) </a:t>
            </a:r>
            <a:r>
              <a:rPr lang="ru-RU" dirty="0">
                <a:ea typeface="ＭＳ Ｐゴシック" charset="-128"/>
              </a:rPr>
              <a:t>х </a:t>
            </a:r>
            <a:r>
              <a:rPr lang="ru-RU" b="1" dirty="0">
                <a:ea typeface="ＭＳ Ｐゴシック" charset="-128"/>
              </a:rPr>
              <a:t>1 </a:t>
            </a:r>
            <a:r>
              <a:rPr lang="ru-RU" dirty="0">
                <a:ea typeface="ＭＳ Ｐゴシック" charset="-128"/>
              </a:rPr>
              <a:t>р</a:t>
            </a:r>
            <a:r>
              <a:rPr lang="en-US" dirty="0">
                <a:ea typeface="ＭＳ Ｐゴシック" charset="-128"/>
              </a:rPr>
              <a:t>/</a:t>
            </a:r>
            <a:r>
              <a:rPr lang="ru-RU" dirty="0">
                <a:ea typeface="ＭＳ Ｐゴシック" charset="-128"/>
              </a:rPr>
              <a:t>день х</a:t>
            </a:r>
            <a:r>
              <a:rPr lang="en-US" dirty="0">
                <a:ea typeface="ＭＳ Ｐゴシック" charset="-128"/>
              </a:rPr>
              <a:t> </a:t>
            </a:r>
            <a:r>
              <a:rPr lang="en-US" b="1" dirty="0">
                <a:ea typeface="ＭＳ Ｐゴシック" charset="-128"/>
              </a:rPr>
              <a:t>10</a:t>
            </a:r>
            <a:r>
              <a:rPr lang="en-US" dirty="0">
                <a:ea typeface="ＭＳ Ｐゴシック" charset="-128"/>
              </a:rPr>
              <a:t> </a:t>
            </a:r>
            <a:r>
              <a:rPr lang="ru-RU" dirty="0">
                <a:ea typeface="ＭＳ Ｐゴシック" charset="-128"/>
              </a:rPr>
              <a:t>дней</a:t>
            </a:r>
            <a:endParaRPr lang="ru-RU" dirty="0">
              <a:latin typeface="Constantia" charset="0"/>
            </a:endParaRPr>
          </a:p>
          <a:p>
            <a:pPr algn="ctr">
              <a:defRPr/>
            </a:pPr>
            <a:endParaRPr lang="ru-RU" sz="3200" dirty="0">
              <a:solidFill>
                <a:srgbClr val="C00000"/>
              </a:solidFill>
            </a:endParaRPr>
          </a:p>
          <a:p>
            <a:pPr algn="ctr">
              <a:defRPr/>
            </a:pPr>
            <a:endParaRPr lang="ru-RU" sz="3200" dirty="0">
              <a:solidFill>
                <a:srgbClr val="C00000"/>
              </a:solidFill>
            </a:endParaRPr>
          </a:p>
          <a:p>
            <a:pPr algn="just">
              <a:defRPr/>
            </a:pPr>
            <a:endParaRPr lang="ru-RU" sz="1800" dirty="0"/>
          </a:p>
          <a:p>
            <a:pPr algn="just">
              <a:buFont typeface="Arial" pitchFamily="34" charset="0"/>
              <a:buChar char="•"/>
              <a:defRPr/>
            </a:pPr>
            <a:endParaRPr lang="ru-RU" sz="1800" dirty="0"/>
          </a:p>
          <a:p>
            <a:pPr algn="just">
              <a:buFont typeface="Arial" pitchFamily="34" charset="0"/>
              <a:buChar char="•"/>
              <a:defRPr/>
            </a:pPr>
            <a:endParaRPr lang="ru-RU" sz="1800" dirty="0"/>
          </a:p>
          <a:p>
            <a:pPr algn="just">
              <a:buFont typeface="Arial" pitchFamily="34" charset="0"/>
              <a:buChar char="•"/>
              <a:defRPr/>
            </a:pPr>
            <a:endParaRPr lang="ru-RU" sz="1800" dirty="0"/>
          </a:p>
          <a:p>
            <a:pPr algn="just">
              <a:buFont typeface="Arial" pitchFamily="34" charset="0"/>
              <a:buChar char="•"/>
              <a:defRPr/>
            </a:pPr>
            <a:endParaRPr lang="ru-RU" sz="1800" dirty="0"/>
          </a:p>
          <a:p>
            <a:pPr algn="just">
              <a:defRPr/>
            </a:pPr>
            <a:endParaRPr lang="ru-RU" sz="1800" dirty="0"/>
          </a:p>
        </p:txBody>
      </p:sp>
    </p:spTree>
    <p:extLst>
      <p:ext uri="{BB962C8B-B14F-4D97-AF65-F5344CB8AC3E}">
        <p14:creationId xmlns:p14="http://schemas.microsoft.com/office/powerpoint/2010/main" val="1283315061"/>
      </p:ext>
    </p:extLst>
  </p:cSld>
  <p:clrMapOvr>
    <a:masterClrMapping/>
  </p:clrMapOvr>
  <p:transition>
    <p:random/>
  </p:transition>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83568" y="188640"/>
            <a:ext cx="8064896" cy="720080"/>
          </a:xfrm>
          <a:prstGeom prst="rect">
            <a:avLst/>
          </a:prstGeom>
        </p:spPr>
        <p:style>
          <a:lnRef idx="1">
            <a:schemeClr val="accent1"/>
          </a:lnRef>
          <a:fillRef idx="3">
            <a:schemeClr val="accent1"/>
          </a:fillRef>
          <a:effectRef idx="2">
            <a:schemeClr val="accent1"/>
          </a:effectRef>
          <a:fontRef idx="minor">
            <a:schemeClr val="lt1"/>
          </a:fontRef>
        </p:style>
        <p:txBody>
          <a:bodyPr anchor="ctr"/>
          <a:lstStyle/>
          <a:p>
            <a:pPr algn="ctr">
              <a:defRPr/>
            </a:pPr>
            <a:r>
              <a:rPr lang="ru-RU" dirty="0"/>
              <a:t>Грипп (</a:t>
            </a:r>
            <a:r>
              <a:rPr lang="ru-RU" sz="1800" dirty="0"/>
              <a:t>в дополнение к ИН или при их отсутствии</a:t>
            </a:r>
            <a:r>
              <a:rPr lang="ru-RU" dirty="0"/>
              <a:t>) и ОРВИ </a:t>
            </a:r>
            <a:endParaRPr lang="en-US" dirty="0"/>
          </a:p>
        </p:txBody>
      </p:sp>
      <p:sp>
        <p:nvSpPr>
          <p:cNvPr id="6" name="Rectangle 5"/>
          <p:cNvSpPr/>
          <p:nvPr/>
        </p:nvSpPr>
        <p:spPr>
          <a:xfrm>
            <a:off x="323528" y="1556792"/>
            <a:ext cx="8712200" cy="2339102"/>
          </a:xfrm>
          <a:prstGeom prst="rect">
            <a:avLst/>
          </a:prstGeom>
        </p:spPr>
        <p:txBody>
          <a:bodyPr>
            <a:spAutoFit/>
          </a:bodyPr>
          <a:lstStyle/>
          <a:p>
            <a:pPr>
              <a:defRPr/>
            </a:pPr>
            <a:endParaRPr lang="ru-RU" sz="1800" dirty="0"/>
          </a:p>
          <a:p>
            <a:pPr>
              <a:defRPr/>
            </a:pPr>
            <a:r>
              <a:rPr lang="ru-RU" sz="1600" b="1" dirty="0" err="1">
                <a:solidFill>
                  <a:srgbClr val="FF0000"/>
                </a:solidFill>
              </a:rPr>
              <a:t>Умифеновир</a:t>
            </a:r>
            <a:r>
              <a:rPr lang="ru-RU" sz="1600" b="1" dirty="0">
                <a:solidFill>
                  <a:srgbClr val="FF0000"/>
                </a:solidFill>
              </a:rPr>
              <a:t> (</a:t>
            </a:r>
            <a:r>
              <a:rPr lang="ru-RU" sz="1600" b="1" dirty="0" err="1">
                <a:solidFill>
                  <a:srgbClr val="FF0000"/>
                </a:solidFill>
              </a:rPr>
              <a:t>Арбидол</a:t>
            </a:r>
            <a:r>
              <a:rPr lang="ru-RU" sz="1600" b="1" dirty="0">
                <a:solidFill>
                  <a:srgbClr val="FF0000"/>
                </a:solidFill>
              </a:rPr>
              <a:t>) </a:t>
            </a:r>
            <a:r>
              <a:rPr lang="ru-RU" sz="1600" dirty="0"/>
              <a:t>по 200 мг 4 раза в сутки 5 дней (</a:t>
            </a:r>
            <a:r>
              <a:rPr lang="en-US" sz="1600" dirty="0"/>
              <a:t>II-III </a:t>
            </a:r>
            <a:r>
              <a:rPr lang="ru-RU" sz="1600" dirty="0"/>
              <a:t>триместр)</a:t>
            </a:r>
            <a:r>
              <a:rPr lang="en-US" sz="1600" dirty="0"/>
              <a:t>;</a:t>
            </a:r>
          </a:p>
          <a:p>
            <a:pPr>
              <a:defRPr/>
            </a:pPr>
            <a:r>
              <a:rPr lang="ru-RU" sz="1600" dirty="0"/>
              <a:t>Интерферон альфа 2</a:t>
            </a:r>
            <a:r>
              <a:rPr lang="en-US" sz="1600" dirty="0"/>
              <a:t>b:</a:t>
            </a:r>
          </a:p>
          <a:p>
            <a:pPr marL="285750" indent="-285750">
              <a:buFont typeface="Arial"/>
              <a:buChar char="•"/>
              <a:defRPr/>
            </a:pPr>
            <a:r>
              <a:rPr lang="mr-IN" sz="1600" dirty="0">
                <a:solidFill>
                  <a:srgbClr val="FF0000"/>
                </a:solidFill>
              </a:rPr>
              <a:t>Интерферон альфа-2b</a:t>
            </a:r>
            <a:r>
              <a:rPr lang="ru-RU" sz="1600" dirty="0">
                <a:solidFill>
                  <a:srgbClr val="FF0000"/>
                </a:solidFill>
              </a:rPr>
              <a:t> </a:t>
            </a:r>
            <a:r>
              <a:rPr lang="ru-RU" sz="1600" dirty="0"/>
              <a:t>(</a:t>
            </a:r>
            <a:r>
              <a:rPr lang="ru-RU" sz="1600" dirty="0" err="1">
                <a:solidFill>
                  <a:srgbClr val="FF0000"/>
                </a:solidFill>
              </a:rPr>
              <a:t>Виферон</a:t>
            </a:r>
            <a:r>
              <a:rPr lang="ru-RU" sz="1600" dirty="0">
                <a:solidFill>
                  <a:srgbClr val="FF0000"/>
                </a:solidFill>
              </a:rPr>
              <a:t>)</a:t>
            </a:r>
            <a:r>
              <a:rPr lang="ru-RU" sz="1600" dirty="0"/>
              <a:t> в суппозиториях по 500 000 МЕ 2 раза в день 5 суток (с 14-й недели беременности) </a:t>
            </a:r>
            <a:r>
              <a:rPr lang="ru-RU" sz="1600" dirty="0" err="1">
                <a:solidFill>
                  <a:srgbClr val="FF0000"/>
                </a:solidFill>
              </a:rPr>
              <a:t>Гриппферон</a:t>
            </a:r>
            <a:r>
              <a:rPr lang="ru-RU" sz="1600" dirty="0"/>
              <a:t> </a:t>
            </a:r>
            <a:r>
              <a:rPr lang="ru-RU" sz="1600" dirty="0" err="1"/>
              <a:t>интраназально</a:t>
            </a:r>
            <a:r>
              <a:rPr lang="ru-RU" sz="1600" dirty="0"/>
              <a:t> по 3 капли в каждый носовой ход 5-6 раз в день (</a:t>
            </a:r>
            <a:r>
              <a:rPr lang="en-US" sz="1600" dirty="0"/>
              <a:t>II-III </a:t>
            </a:r>
            <a:r>
              <a:rPr lang="ru-RU" sz="1600" dirty="0"/>
              <a:t>триместр) (разовая доза 3000 МЕ, суточная 15000-18000 МЕ) </a:t>
            </a:r>
          </a:p>
          <a:p>
            <a:pPr>
              <a:defRPr/>
            </a:pPr>
            <a:r>
              <a:rPr lang="mr-IN" sz="1600" dirty="0"/>
              <a:t>–</a:t>
            </a:r>
            <a:r>
              <a:rPr lang="ru-RU" sz="1600" dirty="0"/>
              <a:t> с первых часов до 3-го дня болезни</a:t>
            </a:r>
          </a:p>
          <a:p>
            <a:pPr marL="285750" indent="-285750">
              <a:buFont typeface="Arial"/>
              <a:buChar char="•"/>
              <a:defRPr/>
            </a:pPr>
            <a:endParaRPr lang="ru-RU" sz="1600" dirty="0"/>
          </a:p>
        </p:txBody>
      </p:sp>
      <p:sp>
        <p:nvSpPr>
          <p:cNvPr id="7" name="Овал 3"/>
          <p:cNvSpPr/>
          <p:nvPr/>
        </p:nvSpPr>
        <p:spPr>
          <a:xfrm>
            <a:off x="2843808" y="3573016"/>
            <a:ext cx="3960440" cy="648072"/>
          </a:xfrm>
          <a:prstGeom prst="ellipse">
            <a:avLst/>
          </a:prstGeom>
        </p:spPr>
        <p:style>
          <a:lnRef idx="1">
            <a:schemeClr val="accent1"/>
          </a:lnRef>
          <a:fillRef idx="3">
            <a:schemeClr val="accent1"/>
          </a:fillRef>
          <a:effectRef idx="2">
            <a:schemeClr val="accent1"/>
          </a:effectRef>
          <a:fontRef idx="minor">
            <a:schemeClr val="lt1"/>
          </a:fontRef>
        </p:style>
        <p:txBody>
          <a:bodyPr anchor="ctr"/>
          <a:lstStyle/>
          <a:p>
            <a:pPr algn="ctr">
              <a:defRPr/>
            </a:pPr>
            <a:r>
              <a:rPr lang="ru-RU" sz="1800" dirty="0" err="1"/>
              <a:t>Постконтактная</a:t>
            </a:r>
            <a:r>
              <a:rPr lang="ru-RU" sz="1800" dirty="0"/>
              <a:t> </a:t>
            </a:r>
            <a:r>
              <a:rPr lang="ru-RU" sz="1800" dirty="0" err="1"/>
              <a:t>фармакопрофилактика</a:t>
            </a:r>
            <a:endParaRPr lang="ru-RU" sz="1800" dirty="0"/>
          </a:p>
        </p:txBody>
      </p:sp>
      <p:sp>
        <p:nvSpPr>
          <p:cNvPr id="8" name="Овал 3"/>
          <p:cNvSpPr/>
          <p:nvPr/>
        </p:nvSpPr>
        <p:spPr>
          <a:xfrm>
            <a:off x="2915816" y="836712"/>
            <a:ext cx="3960440" cy="792088"/>
          </a:xfrm>
          <a:prstGeom prst="ellipse">
            <a:avLst/>
          </a:prstGeom>
        </p:spPr>
        <p:style>
          <a:lnRef idx="1">
            <a:schemeClr val="accent1"/>
          </a:lnRef>
          <a:fillRef idx="3">
            <a:schemeClr val="accent1"/>
          </a:fillRef>
          <a:effectRef idx="2">
            <a:schemeClr val="accent1"/>
          </a:effectRef>
          <a:fontRef idx="minor">
            <a:schemeClr val="lt1"/>
          </a:fontRef>
        </p:style>
        <p:txBody>
          <a:bodyPr anchor="ctr"/>
          <a:lstStyle/>
          <a:p>
            <a:pPr algn="ctr">
              <a:defRPr/>
            </a:pPr>
            <a:r>
              <a:rPr lang="ru-RU" sz="1800" dirty="0"/>
              <a:t>Терапия</a:t>
            </a:r>
          </a:p>
        </p:txBody>
      </p:sp>
      <p:sp>
        <p:nvSpPr>
          <p:cNvPr id="10" name="Rectangle 9"/>
          <p:cNvSpPr/>
          <p:nvPr/>
        </p:nvSpPr>
        <p:spPr>
          <a:xfrm>
            <a:off x="431800" y="3933056"/>
            <a:ext cx="8712200" cy="2123658"/>
          </a:xfrm>
          <a:prstGeom prst="rect">
            <a:avLst/>
          </a:prstGeom>
        </p:spPr>
        <p:txBody>
          <a:bodyPr>
            <a:spAutoFit/>
          </a:bodyPr>
          <a:lstStyle/>
          <a:p>
            <a:pPr>
              <a:defRPr/>
            </a:pPr>
            <a:r>
              <a:rPr lang="en-US" sz="1800" dirty="0"/>
              <a:t></a:t>
            </a:r>
            <a:endParaRPr lang="ru-RU" sz="1800" dirty="0"/>
          </a:p>
          <a:p>
            <a:pPr>
              <a:defRPr/>
            </a:pPr>
            <a:r>
              <a:rPr lang="ru-RU" sz="1600" b="1" dirty="0" err="1">
                <a:solidFill>
                  <a:srgbClr val="FF0000"/>
                </a:solidFill>
              </a:rPr>
              <a:t>Умифеновир</a:t>
            </a:r>
            <a:r>
              <a:rPr lang="ru-RU" sz="1600" b="1" dirty="0">
                <a:solidFill>
                  <a:srgbClr val="FF0000"/>
                </a:solidFill>
              </a:rPr>
              <a:t> (</a:t>
            </a:r>
            <a:r>
              <a:rPr lang="ru-RU" sz="1600" b="1" dirty="0" err="1">
                <a:solidFill>
                  <a:srgbClr val="FF0000"/>
                </a:solidFill>
              </a:rPr>
              <a:t>Арбидол</a:t>
            </a:r>
            <a:r>
              <a:rPr lang="ru-RU" sz="1600" b="1" dirty="0">
                <a:solidFill>
                  <a:srgbClr val="FF0000"/>
                </a:solidFill>
              </a:rPr>
              <a:t>) </a:t>
            </a:r>
            <a:r>
              <a:rPr lang="ru-RU" sz="1600" dirty="0"/>
              <a:t>по 200 мг в сутки 10-14 дней (</a:t>
            </a:r>
            <a:r>
              <a:rPr lang="en-US" sz="1600" dirty="0"/>
              <a:t>II-III </a:t>
            </a:r>
            <a:r>
              <a:rPr lang="ru-RU" sz="1600" dirty="0"/>
              <a:t>триместр)</a:t>
            </a:r>
            <a:r>
              <a:rPr lang="en-US" sz="1600" dirty="0"/>
              <a:t>;</a:t>
            </a:r>
          </a:p>
          <a:p>
            <a:pPr>
              <a:defRPr/>
            </a:pPr>
            <a:r>
              <a:rPr lang="ru-RU" sz="1600" dirty="0"/>
              <a:t>Интерферон альфа 2</a:t>
            </a:r>
            <a:r>
              <a:rPr lang="en-US" sz="1600" dirty="0"/>
              <a:t>b:</a:t>
            </a:r>
          </a:p>
          <a:p>
            <a:pPr marL="285750" indent="-285750">
              <a:buFont typeface="Arial"/>
              <a:buChar char="•"/>
              <a:defRPr/>
            </a:pPr>
            <a:r>
              <a:rPr lang="mr-IN" sz="1600" dirty="0">
                <a:solidFill>
                  <a:srgbClr val="FF0000"/>
                </a:solidFill>
              </a:rPr>
              <a:t>Интерферон альфа-2b</a:t>
            </a:r>
            <a:r>
              <a:rPr lang="ru-RU" sz="1600" dirty="0">
                <a:solidFill>
                  <a:srgbClr val="FF0000"/>
                </a:solidFill>
              </a:rPr>
              <a:t> </a:t>
            </a:r>
            <a:r>
              <a:rPr lang="ru-RU" sz="1600" dirty="0"/>
              <a:t>(</a:t>
            </a:r>
            <a:r>
              <a:rPr lang="ru-RU" sz="1600" dirty="0" err="1">
                <a:solidFill>
                  <a:srgbClr val="FF0000"/>
                </a:solidFill>
              </a:rPr>
              <a:t>Виферон</a:t>
            </a:r>
            <a:r>
              <a:rPr lang="ru-RU" sz="1600" dirty="0">
                <a:solidFill>
                  <a:srgbClr val="FF0000"/>
                </a:solidFill>
              </a:rPr>
              <a:t>)</a:t>
            </a:r>
            <a:r>
              <a:rPr lang="ru-RU" sz="1600" dirty="0"/>
              <a:t> в суппозиториях по 150 000 МЕ 2 раза в день (</a:t>
            </a:r>
            <a:r>
              <a:rPr lang="en-US" sz="1600" dirty="0"/>
              <a:t>II-III </a:t>
            </a:r>
            <a:r>
              <a:rPr lang="ru-RU" sz="1600" dirty="0"/>
              <a:t>триместр)</a:t>
            </a:r>
          </a:p>
          <a:p>
            <a:pPr marL="285750" indent="-285750">
              <a:buFont typeface="Arial"/>
              <a:buChar char="•"/>
              <a:defRPr/>
            </a:pPr>
            <a:r>
              <a:rPr lang="ru-RU" sz="1600" dirty="0" err="1">
                <a:solidFill>
                  <a:srgbClr val="FF0000"/>
                </a:solidFill>
              </a:rPr>
              <a:t>Гриппферон</a:t>
            </a:r>
            <a:r>
              <a:rPr lang="ru-RU" dirty="0"/>
              <a:t> </a:t>
            </a:r>
            <a:r>
              <a:rPr lang="ru-RU" sz="1600" dirty="0" err="1"/>
              <a:t>интраназально</a:t>
            </a:r>
            <a:r>
              <a:rPr lang="ru-RU" sz="1600" dirty="0"/>
              <a:t> по 3 капли в каждый носовой ход 2 раза в день(разовая доза 3000 МЕ)</a:t>
            </a:r>
          </a:p>
          <a:p>
            <a:pPr>
              <a:defRPr/>
            </a:pPr>
            <a:r>
              <a:rPr lang="ru-RU" sz="1600" dirty="0"/>
              <a:t> - 5-10 дней</a:t>
            </a:r>
            <a:endParaRPr lang="en-US" sz="1600" dirty="0"/>
          </a:p>
        </p:txBody>
      </p:sp>
      <p:sp>
        <p:nvSpPr>
          <p:cNvPr id="49164" name="Rectangle 1"/>
          <p:cNvSpPr>
            <a:spLocks noChangeArrowheads="1"/>
          </p:cNvSpPr>
          <p:nvPr/>
        </p:nvSpPr>
        <p:spPr bwMode="auto">
          <a:xfrm>
            <a:off x="107504" y="6026150"/>
            <a:ext cx="8856984" cy="8318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p>
            <a:r>
              <a:rPr lang="en-US" sz="1200" b="1" dirty="0" err="1"/>
              <a:t>Методические</a:t>
            </a:r>
            <a:r>
              <a:rPr lang="en-US" sz="1200" b="1" dirty="0"/>
              <a:t> </a:t>
            </a:r>
            <a:r>
              <a:rPr lang="en-US" sz="1200" b="1" dirty="0" err="1"/>
              <a:t>рекомендации</a:t>
            </a:r>
            <a:r>
              <a:rPr lang="en-US" sz="1200" b="1" dirty="0"/>
              <a:t> </a:t>
            </a:r>
            <a:r>
              <a:rPr lang="en-US" sz="1200" b="1" dirty="0" err="1"/>
              <a:t>по</a:t>
            </a:r>
            <a:r>
              <a:rPr lang="en-US" sz="1200" b="1" dirty="0"/>
              <a:t> </a:t>
            </a:r>
            <a:r>
              <a:rPr lang="en-US" sz="1200" b="1" dirty="0" err="1"/>
              <a:t>диагностике</a:t>
            </a:r>
            <a:r>
              <a:rPr lang="en-US" sz="1200" b="1" dirty="0"/>
              <a:t>, </a:t>
            </a:r>
            <a:r>
              <a:rPr lang="en-US" sz="1200" b="1" dirty="0" err="1"/>
              <a:t>лечению</a:t>
            </a:r>
            <a:r>
              <a:rPr lang="en-US" sz="1200" b="1" dirty="0"/>
              <a:t> </a:t>
            </a:r>
            <a:r>
              <a:rPr lang="en-US" sz="1200" b="1" dirty="0" err="1"/>
              <a:t>и</a:t>
            </a:r>
            <a:r>
              <a:rPr lang="en-US" sz="1200" b="1" dirty="0"/>
              <a:t> </a:t>
            </a:r>
            <a:r>
              <a:rPr lang="en-US" sz="1200" b="1" dirty="0" err="1"/>
              <a:t>профилактике</a:t>
            </a:r>
            <a:r>
              <a:rPr lang="en-US" sz="1200" b="1" dirty="0"/>
              <a:t> </a:t>
            </a:r>
            <a:r>
              <a:rPr lang="en-US" sz="1200" b="1" dirty="0" err="1"/>
              <a:t>гриппа</a:t>
            </a:r>
            <a:r>
              <a:rPr lang="en-US" sz="1200" b="1" dirty="0"/>
              <a:t> </a:t>
            </a:r>
            <a:r>
              <a:rPr lang="en-US" sz="1200" b="1" dirty="0" err="1"/>
              <a:t>у</a:t>
            </a:r>
            <a:r>
              <a:rPr lang="en-US" sz="1200" b="1" dirty="0"/>
              <a:t> </a:t>
            </a:r>
            <a:r>
              <a:rPr lang="en-US" sz="1200" b="1" dirty="0" err="1"/>
              <a:t>беременных</a:t>
            </a:r>
            <a:r>
              <a:rPr lang="en-US" sz="1200" b="1" dirty="0"/>
              <a:t> </a:t>
            </a:r>
            <a:r>
              <a:rPr lang="en-US" sz="1200" dirty="0"/>
              <a:t>/ </a:t>
            </a:r>
            <a:r>
              <a:rPr lang="en-US" sz="1200" dirty="0" err="1"/>
              <a:t>под</a:t>
            </a:r>
            <a:r>
              <a:rPr lang="en-US" sz="1200" dirty="0"/>
              <a:t> </a:t>
            </a:r>
            <a:r>
              <a:rPr lang="en-US" sz="1200" dirty="0" err="1"/>
              <a:t>редакцией</a:t>
            </a:r>
            <a:r>
              <a:rPr lang="en-US" sz="1200" dirty="0"/>
              <a:t> </a:t>
            </a:r>
            <a:r>
              <a:rPr lang="en-US" sz="1200" dirty="0" err="1"/>
              <a:t>академика</a:t>
            </a:r>
            <a:r>
              <a:rPr lang="en-US" sz="1200" dirty="0"/>
              <a:t> РАН, </a:t>
            </a:r>
            <a:r>
              <a:rPr lang="en-US" sz="1200" dirty="0" err="1"/>
              <a:t>профессора</a:t>
            </a:r>
            <a:r>
              <a:rPr lang="en-US" sz="1200" dirty="0"/>
              <a:t> О.И. </a:t>
            </a:r>
            <a:r>
              <a:rPr lang="en-US" sz="1200" dirty="0" err="1"/>
              <a:t>Киселева</a:t>
            </a:r>
            <a:r>
              <a:rPr lang="en-US" sz="1200" dirty="0"/>
              <a:t>. — СПб,2014 (</a:t>
            </a:r>
            <a:r>
              <a:rPr lang="ru-RU" sz="1200" dirty="0"/>
              <a:t>утверждены МЗ и РФ)</a:t>
            </a:r>
          </a:p>
          <a:p>
            <a:r>
              <a:rPr lang="is-IS" sz="1200" i="1" dirty="0"/>
              <a:t>Белокриницкая Т. Е. </a:t>
            </a:r>
            <a:r>
              <a:rPr lang="is-IS" sz="1200" dirty="0"/>
              <a:t>и др. Клинический протокол по лечению гриппа и его осложнений у беременных. Утвержден 6.11.2009 года Министерством здравоохранения Забайкальского края. Чита: ИИЦ ЧГМА, 2009. 20 с.</a:t>
            </a:r>
            <a:endParaRPr lang="ru-RU" sz="1200" dirty="0"/>
          </a:p>
        </p:txBody>
      </p:sp>
    </p:spTree>
    <p:extLst>
      <p:ext uri="{BB962C8B-B14F-4D97-AF65-F5344CB8AC3E}">
        <p14:creationId xmlns:p14="http://schemas.microsoft.com/office/powerpoint/2010/main" val="2124119914"/>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Rectangle 2"/>
          <p:cNvSpPr>
            <a:spLocks noChangeArrowheads="1"/>
          </p:cNvSpPr>
          <p:nvPr/>
        </p:nvSpPr>
        <p:spPr bwMode="auto">
          <a:xfrm>
            <a:off x="539552" y="1124744"/>
            <a:ext cx="8208963" cy="5355313"/>
          </a:xfrm>
          <a:prstGeom prst="rect">
            <a:avLst/>
          </a:prstGeom>
          <a:solidFill>
            <a:schemeClr val="bg2"/>
          </a:solidFill>
          <a:ln>
            <a:noFill/>
          </a:ln>
          <a:effectLst/>
        </p:spPr>
        <p:txBody>
          <a:bodyPr>
            <a:spAutoFit/>
          </a:bodyPr>
          <a:lstStyle/>
          <a:p>
            <a:pPr marL="285750" indent="-285750">
              <a:buFont typeface="Arial"/>
              <a:buChar char="•"/>
              <a:defRPr/>
            </a:pPr>
            <a:r>
              <a:rPr lang="ru-RU" sz="1800" dirty="0"/>
              <a:t>ВОЗ призывает все страны проводить вакцинацию против гриппа всем беременным в течение эпидемического сезона .</a:t>
            </a:r>
          </a:p>
          <a:p>
            <a:pPr>
              <a:defRPr/>
            </a:pPr>
            <a:endParaRPr lang="ru-RU" sz="1800" dirty="0"/>
          </a:p>
          <a:p>
            <a:pPr marL="285750" indent="-285750">
              <a:buFont typeface="Arial"/>
              <a:buChar char="•"/>
              <a:defRPr/>
            </a:pPr>
            <a:r>
              <a:rPr lang="ru-RU" sz="1800" dirty="0"/>
              <a:t>Рекомендуются </a:t>
            </a:r>
            <a:r>
              <a:rPr lang="ru-RU" sz="1800" dirty="0" err="1"/>
              <a:t>трёхвалентные</a:t>
            </a:r>
            <a:r>
              <a:rPr lang="ru-RU" sz="1800" dirty="0"/>
              <a:t> и четырехвалентные инактивированные вакцины. </a:t>
            </a:r>
          </a:p>
          <a:p>
            <a:pPr marL="285750" indent="-285750">
              <a:buFont typeface="Arial"/>
              <a:buChar char="•"/>
              <a:defRPr/>
            </a:pPr>
            <a:r>
              <a:rPr lang="ru-RU" sz="1800" dirty="0"/>
              <a:t>Вакцинация ведет к  значительному уменьшению </a:t>
            </a:r>
            <a:r>
              <a:rPr lang="ru-RU" sz="1800" dirty="0" err="1"/>
              <a:t>распространённости</a:t>
            </a:r>
            <a:r>
              <a:rPr lang="ru-RU" sz="1800" dirty="0"/>
              <a:t>, тяжести течения и последствий гриппа у беременных женщин с </a:t>
            </a:r>
            <a:r>
              <a:rPr lang="ru-RU" sz="1800" dirty="0" err="1"/>
              <a:t>потенциальнои</a:t>
            </a:r>
            <a:r>
              <a:rPr lang="ru-RU" sz="1800" dirty="0"/>
              <a:t>̆ пользой̆ для </a:t>
            </a:r>
            <a:r>
              <a:rPr lang="ru-RU" sz="1800" dirty="0" err="1"/>
              <a:t>рождённых</a:t>
            </a:r>
            <a:r>
              <a:rPr lang="ru-RU" sz="1800" dirty="0"/>
              <a:t> ими младенцев.</a:t>
            </a:r>
          </a:p>
          <a:p>
            <a:pPr marL="285750" indent="-285750">
              <a:buFont typeface="Arial"/>
              <a:buChar char="•"/>
              <a:defRPr/>
            </a:pPr>
            <a:r>
              <a:rPr lang="ru-RU" sz="1800" dirty="0"/>
              <a:t> </a:t>
            </a:r>
          </a:p>
          <a:p>
            <a:pPr marL="285750" indent="-285750">
              <a:buFont typeface="Arial"/>
              <a:buChar char="•"/>
              <a:defRPr/>
            </a:pPr>
            <a:r>
              <a:rPr lang="ru-RU" sz="1800" dirty="0"/>
              <a:t>Врач должен рекомендовать вакцинацию против гриппа всем женщинам во II и III триместрах беременности. </a:t>
            </a:r>
          </a:p>
          <a:p>
            <a:pPr marL="285750" indent="-285750">
              <a:buFont typeface="Arial"/>
              <a:buChar char="•"/>
              <a:defRPr/>
            </a:pPr>
            <a:endParaRPr lang="ru-RU" sz="1800" dirty="0"/>
          </a:p>
          <a:p>
            <a:pPr marL="285750" indent="-285750">
              <a:buFont typeface="Arial"/>
              <a:buChar char="•"/>
              <a:defRPr/>
            </a:pPr>
            <a:r>
              <a:rPr lang="ru-RU" sz="1800" dirty="0"/>
              <a:t>В тоже время, если существует высокий риск заболеть гриппом в тяжелой форме, </a:t>
            </a:r>
            <a:r>
              <a:rPr lang="ru-RU" sz="1800" dirty="0" err="1"/>
              <a:t>связанныи</a:t>
            </a:r>
            <a:r>
              <a:rPr lang="ru-RU" sz="1800" dirty="0"/>
              <a:t>̆ с </a:t>
            </a:r>
            <a:r>
              <a:rPr lang="ru-RU" sz="1800" dirty="0" err="1"/>
              <a:t>неблагоприятнои</a:t>
            </a:r>
            <a:r>
              <a:rPr lang="ru-RU" sz="1800" dirty="0"/>
              <a:t>̆ </a:t>
            </a:r>
            <a:r>
              <a:rPr lang="ru-RU" sz="1800" dirty="0" err="1"/>
              <a:t>эпидемиологическои</a:t>
            </a:r>
            <a:r>
              <a:rPr lang="ru-RU" sz="1800" dirty="0"/>
              <a:t>̆ </a:t>
            </a:r>
            <a:r>
              <a:rPr lang="ru-RU" sz="1800" dirty="0" err="1"/>
              <a:t>ситуациеи</a:t>
            </a:r>
            <a:r>
              <a:rPr lang="ru-RU" sz="1800" dirty="0"/>
              <a:t> и наличием у беременной дополнительных факторов рискӑ, прививку можно выполнить и беременным в </a:t>
            </a:r>
            <a:r>
              <a:rPr lang="ru-RU" sz="1800" dirty="0" err="1"/>
              <a:t>I</a:t>
            </a:r>
            <a:r>
              <a:rPr lang="ru-RU" sz="1800" dirty="0"/>
              <a:t> триместре </a:t>
            </a:r>
            <a:r>
              <a:rPr lang="ru-RU" sz="1800" dirty="0" err="1"/>
              <a:t>гестации</a:t>
            </a:r>
            <a:r>
              <a:rPr lang="ru-RU" sz="1800" dirty="0"/>
              <a:t>.</a:t>
            </a:r>
          </a:p>
          <a:p>
            <a:pPr marL="285750" indent="-285750">
              <a:buFont typeface="Arial"/>
              <a:buChar char="•"/>
              <a:defRPr/>
            </a:pPr>
            <a:endParaRPr lang="ru-RU" sz="1800" dirty="0"/>
          </a:p>
          <a:p>
            <a:pPr marL="285750" indent="-285750">
              <a:buFont typeface="Arial"/>
              <a:buChar char="•"/>
              <a:defRPr/>
            </a:pPr>
            <a:r>
              <a:rPr lang="ru-RU" sz="1800" dirty="0" err="1"/>
              <a:t>Эмбриотоксических</a:t>
            </a:r>
            <a:r>
              <a:rPr lang="ru-RU" sz="1800" dirty="0"/>
              <a:t> влияний на плод широко используемых современных вакцин против гриппа не выявлено.</a:t>
            </a:r>
            <a:endParaRPr lang="en-US" sz="1800" dirty="0"/>
          </a:p>
        </p:txBody>
      </p:sp>
      <p:sp>
        <p:nvSpPr>
          <p:cNvPr id="52226" name="Rectangle 3"/>
          <p:cNvSpPr>
            <a:spLocks noChangeArrowheads="1"/>
          </p:cNvSpPr>
          <p:nvPr/>
        </p:nvSpPr>
        <p:spPr bwMode="auto">
          <a:xfrm>
            <a:off x="684213" y="6300788"/>
            <a:ext cx="7775575" cy="523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p>
            <a:r>
              <a:rPr lang="ru-RU" sz="1400" dirty="0"/>
              <a:t>Вакцинация беременных против гриппа. Федеральные клинические рекомендации. </a:t>
            </a:r>
          </a:p>
          <a:p>
            <a:r>
              <a:rPr lang="ru-RU" sz="1400" dirty="0"/>
              <a:t>– Москва, 2015 – 41 с.</a:t>
            </a:r>
          </a:p>
        </p:txBody>
      </p:sp>
      <p:sp>
        <p:nvSpPr>
          <p:cNvPr id="5" name="Заголовок 1"/>
          <p:cNvSpPr>
            <a:spLocks noGrp="1"/>
          </p:cNvSpPr>
          <p:nvPr>
            <p:ph type="title"/>
          </p:nvPr>
        </p:nvSpPr>
        <p:spPr>
          <a:xfrm>
            <a:off x="2195736" y="116632"/>
            <a:ext cx="5760640" cy="936104"/>
          </a:xfrm>
          <a:gradFill flip="none" rotWithShape="1">
            <a:gsLst>
              <a:gs pos="0">
                <a:schemeClr val="accent1">
                  <a:tint val="66000"/>
                  <a:satMod val="160000"/>
                </a:schemeClr>
              </a:gs>
              <a:gs pos="50000">
                <a:schemeClr val="accent1">
                  <a:tint val="44500"/>
                  <a:satMod val="160000"/>
                </a:schemeClr>
              </a:gs>
              <a:gs pos="100000">
                <a:schemeClr val="accent1">
                  <a:tint val="23500"/>
                  <a:satMod val="160000"/>
                </a:schemeClr>
              </a:gs>
            </a:gsLst>
            <a:lin ang="10800000" scaled="1"/>
            <a:tileRect/>
          </a:gradFill>
          <a:scene3d>
            <a:camera prst="orthographicFront"/>
            <a:lightRig rig="chilly" dir="t"/>
          </a:scene3d>
          <a:sp3d>
            <a:bevelT w="241300" h="139700" prst="softRound"/>
            <a:bevelB w="44450" h="114300"/>
          </a:sp3d>
        </p:spPr>
        <p:txBody>
          <a:bodyPr>
            <a:noAutofit/>
          </a:bodyPr>
          <a:lstStyle/>
          <a:p>
            <a:pPr algn="ctr">
              <a:defRPr/>
            </a:pPr>
            <a:br>
              <a:rPr lang="ru-RU" sz="2200" b="1" dirty="0">
                <a:latin typeface="+mn-lt"/>
              </a:rPr>
            </a:br>
            <a:br>
              <a:rPr lang="ru-RU" sz="2200" b="1" dirty="0">
                <a:latin typeface="+mn-lt"/>
              </a:rPr>
            </a:br>
            <a:r>
              <a:rPr lang="ru-RU" sz="2200" b="1" dirty="0">
                <a:latin typeface="+mn-lt"/>
              </a:rPr>
              <a:t>Вакцинация от гриппа беременных: </a:t>
            </a:r>
            <a:br>
              <a:rPr lang="ru-RU" sz="2200" b="1" dirty="0">
                <a:latin typeface="+mn-lt"/>
              </a:rPr>
            </a:br>
            <a:r>
              <a:rPr lang="ru-RU" sz="2200" b="1" dirty="0">
                <a:latin typeface="+mn-lt"/>
              </a:rPr>
              <a:t>позиция ВОЗ</a:t>
            </a:r>
            <a:br>
              <a:rPr lang="ru-RU" sz="2200" b="1" dirty="0">
                <a:latin typeface="+mn-lt"/>
              </a:rPr>
            </a:br>
            <a:endParaRPr lang="en-US" sz="2200" b="1" dirty="0">
              <a:latin typeface="+mn-lt"/>
            </a:endParaRPr>
          </a:p>
        </p:txBody>
      </p:sp>
      <p:pic>
        <p:nvPicPr>
          <p:cNvPr id="6" name="Picture 28" descr="Go to fullsize image">
            <a:hlinkClick r:id="rId2"/>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812088" y="5834063"/>
            <a:ext cx="1331912" cy="10239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52229" name="Picture 1" descr="635024322723414508.jpg"/>
          <p:cNvPicPr>
            <a:picLocks noChangeAspect="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0" y="0"/>
            <a:ext cx="1403350" cy="9350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302050651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 presetClass="entr" presetSubtype="1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blinds(horizontal)">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684213" y="1268413"/>
            <a:ext cx="7775575" cy="5078412"/>
          </a:xfrm>
          <a:prstGeom prst="rect">
            <a:avLst/>
          </a:prstGeom>
        </p:spPr>
        <p:txBody>
          <a:bodyPr>
            <a:spAutoFit/>
          </a:bodyPr>
          <a:lstStyle/>
          <a:p>
            <a:pPr marL="285750" indent="-285750">
              <a:buFont typeface="Arial"/>
              <a:buChar char="•"/>
              <a:defRPr/>
            </a:pPr>
            <a:r>
              <a:rPr lang="ru-RU" sz="1800" dirty="0">
                <a:latin typeface="Times"/>
                <a:cs typeface="Times"/>
              </a:rPr>
              <a:t>Результаты </a:t>
            </a:r>
            <a:r>
              <a:rPr lang="ru-RU" sz="1800" dirty="0" err="1">
                <a:latin typeface="Times"/>
                <a:cs typeface="Times"/>
              </a:rPr>
              <a:t>когортного</a:t>
            </a:r>
            <a:r>
              <a:rPr lang="ru-RU" sz="1800" dirty="0">
                <a:latin typeface="Times"/>
                <a:cs typeface="Times"/>
              </a:rPr>
              <a:t> исследования</a:t>
            </a:r>
            <a:r>
              <a:rPr lang="en-US" sz="1800" dirty="0">
                <a:latin typeface="Times"/>
                <a:cs typeface="Times"/>
              </a:rPr>
              <a:t> </a:t>
            </a:r>
            <a:r>
              <a:rPr lang="ru-RU" sz="1800" dirty="0">
                <a:latin typeface="Times"/>
                <a:cs typeface="Times"/>
              </a:rPr>
              <a:t>среди более 196 тысяч детей, не показали никакой связи между вакцинацией беременных женщин против гриппа и вероятностью развития </a:t>
            </a:r>
            <a:r>
              <a:rPr lang="en-US" sz="1800" dirty="0">
                <a:latin typeface="Times"/>
                <a:cs typeface="Times"/>
              </a:rPr>
              <a:t> </a:t>
            </a:r>
            <a:r>
              <a:rPr lang="ru-RU" sz="1800" dirty="0">
                <a:latin typeface="Times"/>
                <a:cs typeface="Times"/>
              </a:rPr>
              <a:t>аутизма детей.</a:t>
            </a:r>
            <a:endParaRPr lang="en-US" sz="1800" dirty="0">
              <a:latin typeface="Times"/>
              <a:cs typeface="Times"/>
            </a:endParaRPr>
          </a:p>
          <a:p>
            <a:pPr>
              <a:defRPr/>
            </a:pPr>
            <a:r>
              <a:rPr lang="en-US" sz="1200" i="1" dirty="0" err="1">
                <a:latin typeface="Times"/>
                <a:cs typeface="Times"/>
              </a:rPr>
              <a:t>Ousseny</a:t>
            </a:r>
            <a:r>
              <a:rPr lang="en-US" sz="1200" i="1" dirty="0">
                <a:latin typeface="Times"/>
                <a:cs typeface="Times"/>
              </a:rPr>
              <a:t> </a:t>
            </a:r>
            <a:r>
              <a:rPr lang="en-US" sz="1200" i="1" dirty="0" err="1">
                <a:latin typeface="Times"/>
                <a:cs typeface="Times"/>
              </a:rPr>
              <a:t>Zerbo</a:t>
            </a:r>
            <a:r>
              <a:rPr lang="en-US" sz="1200" i="1" dirty="0">
                <a:latin typeface="Times"/>
                <a:cs typeface="Times"/>
              </a:rPr>
              <a:t> et al., Association between influenza infection and vaccination during pregnancy and risk of autism spectrum disorder // JAMA Pediatrics, 2016; </a:t>
            </a:r>
            <a:r>
              <a:rPr lang="en-US" sz="1200" i="1" dirty="0" err="1">
                <a:latin typeface="Times"/>
                <a:cs typeface="Times"/>
              </a:rPr>
              <a:t>doi</a:t>
            </a:r>
            <a:r>
              <a:rPr lang="en-US" sz="1200" i="1" dirty="0">
                <a:latin typeface="Times"/>
                <a:cs typeface="Times"/>
              </a:rPr>
              <a:t>: 10.1001/jamapediatrics.2016.3609</a:t>
            </a:r>
            <a:endParaRPr lang="ru-RU" sz="1200" i="1" dirty="0">
              <a:latin typeface="Times"/>
              <a:cs typeface="Times"/>
            </a:endParaRPr>
          </a:p>
          <a:p>
            <a:pPr>
              <a:defRPr/>
            </a:pPr>
            <a:endParaRPr lang="en-US" sz="1200" i="1" dirty="0">
              <a:latin typeface="Times"/>
              <a:cs typeface="Times"/>
            </a:endParaRPr>
          </a:p>
          <a:p>
            <a:pPr>
              <a:defRPr/>
            </a:pPr>
            <a:endParaRPr lang="ru-RU" sz="1200" dirty="0">
              <a:latin typeface="Times"/>
              <a:cs typeface="Times"/>
            </a:endParaRPr>
          </a:p>
          <a:p>
            <a:pPr marL="285750" indent="-285750">
              <a:buFont typeface="Arial"/>
              <a:buChar char="•"/>
              <a:defRPr/>
            </a:pPr>
            <a:r>
              <a:rPr lang="ru-RU" sz="1800" dirty="0">
                <a:latin typeface="Times"/>
                <a:cs typeface="Times"/>
              </a:rPr>
              <a:t>Ретроспективно</a:t>
            </a:r>
            <a:r>
              <a:rPr lang="en-US" sz="1800" dirty="0">
                <a:latin typeface="Times"/>
                <a:cs typeface="Times"/>
              </a:rPr>
              <a:t>e</a:t>
            </a:r>
            <a:r>
              <a:rPr lang="ru-RU" sz="1800" dirty="0">
                <a:latin typeface="Times"/>
                <a:cs typeface="Times"/>
              </a:rPr>
              <a:t> исследование</a:t>
            </a:r>
            <a:r>
              <a:rPr lang="en-US" sz="1800" dirty="0">
                <a:latin typeface="Times"/>
                <a:cs typeface="Times"/>
              </a:rPr>
              <a:t> 58 </a:t>
            </a:r>
            <a:r>
              <a:rPr lang="ru-RU" sz="1800" dirty="0">
                <a:latin typeface="Times"/>
                <a:cs typeface="Times"/>
              </a:rPr>
              <a:t>тысяч родов в 2012 - 2013 </a:t>
            </a:r>
            <a:r>
              <a:rPr lang="ru-RU" sz="1800" dirty="0" err="1">
                <a:latin typeface="Times"/>
                <a:cs typeface="Times"/>
              </a:rPr>
              <a:t>гг</a:t>
            </a:r>
            <a:r>
              <a:rPr lang="ru-RU" sz="1800" dirty="0">
                <a:latin typeface="Times"/>
                <a:cs typeface="Times"/>
              </a:rPr>
              <a:t> в Западной Австралии показало, что вакцинация против сезонного гриппа безопасна и снижает вероятность мертворождения на 51%.</a:t>
            </a:r>
          </a:p>
          <a:p>
            <a:pPr>
              <a:defRPr/>
            </a:pPr>
            <a:r>
              <a:rPr lang="en-US" sz="1200" i="1" dirty="0">
                <a:latin typeface="Times"/>
                <a:cs typeface="Times"/>
              </a:rPr>
              <a:t>Seasonal Trivalent Influenza Vaccination During Pregnancy and the Incidence of Stillbirth: Population-Based Retrospective Cohort Study // Clinical Infectious Diseases, 2016; </a:t>
            </a:r>
            <a:r>
              <a:rPr lang="en-US" sz="1200" i="1" dirty="0" err="1">
                <a:latin typeface="Times"/>
                <a:cs typeface="Times"/>
              </a:rPr>
              <a:t>doi</a:t>
            </a:r>
            <a:r>
              <a:rPr lang="en-US" sz="1200" i="1" dirty="0">
                <a:latin typeface="Times"/>
                <a:cs typeface="Times"/>
              </a:rPr>
              <a:t>: 10.1093/</a:t>
            </a:r>
            <a:r>
              <a:rPr lang="en-US" sz="1200" i="1" dirty="0" err="1">
                <a:latin typeface="Times"/>
                <a:cs typeface="Times"/>
              </a:rPr>
              <a:t>cid</a:t>
            </a:r>
            <a:r>
              <a:rPr lang="en-US" sz="1200" i="1" dirty="0">
                <a:latin typeface="Times"/>
                <a:cs typeface="Times"/>
              </a:rPr>
              <a:t>/ciw082</a:t>
            </a:r>
            <a:endParaRPr lang="ru-RU" sz="1200" i="1" dirty="0">
              <a:latin typeface="Times"/>
              <a:cs typeface="Times"/>
            </a:endParaRPr>
          </a:p>
          <a:p>
            <a:pPr>
              <a:defRPr/>
            </a:pPr>
            <a:endParaRPr lang="en-US" sz="1200" dirty="0">
              <a:latin typeface="Times"/>
              <a:cs typeface="Times"/>
            </a:endParaRPr>
          </a:p>
          <a:p>
            <a:pPr>
              <a:defRPr/>
            </a:pPr>
            <a:endParaRPr lang="ru-RU" sz="1200" dirty="0">
              <a:latin typeface="Times"/>
              <a:cs typeface="Times"/>
            </a:endParaRPr>
          </a:p>
          <a:p>
            <a:pPr marL="285750" indent="-285750">
              <a:buFont typeface="Arial"/>
              <a:buChar char="•"/>
              <a:defRPr/>
            </a:pPr>
            <a:r>
              <a:rPr lang="ru-RU" sz="1800" dirty="0">
                <a:latin typeface="Times"/>
                <a:cs typeface="Times"/>
              </a:rPr>
              <a:t>Риск врожденных дефектов плода при получении вакцины на ранних сроках беременности не выше, чем при отсутствии прививки  (исследованы 40 000 детей, матери которых вакцинировались в </a:t>
            </a:r>
            <a:r>
              <a:rPr lang="en-US" sz="1800" dirty="0">
                <a:latin typeface="Times"/>
                <a:cs typeface="Times"/>
              </a:rPr>
              <a:t>I </a:t>
            </a:r>
            <a:r>
              <a:rPr lang="ru-RU" sz="1800" dirty="0">
                <a:latin typeface="Times"/>
                <a:cs typeface="Times"/>
              </a:rPr>
              <a:t>триместре (Швеция)).</a:t>
            </a:r>
            <a:endParaRPr lang="en-US" sz="1800" dirty="0">
              <a:latin typeface="Times"/>
              <a:cs typeface="Times"/>
            </a:endParaRPr>
          </a:p>
          <a:p>
            <a:pPr>
              <a:defRPr/>
            </a:pPr>
            <a:r>
              <a:rPr lang="en-US" sz="1200" dirty="0">
                <a:latin typeface="Times"/>
                <a:cs typeface="Times"/>
              </a:rPr>
              <a:t> </a:t>
            </a:r>
          </a:p>
          <a:p>
            <a:pPr>
              <a:defRPr/>
            </a:pPr>
            <a:r>
              <a:rPr lang="en-US" sz="1200" i="1" dirty="0">
                <a:latin typeface="Times"/>
                <a:cs typeface="Times"/>
              </a:rPr>
              <a:t>Risk for Congenital Malformation With H1N1 Influenza Vaccine: A Cohort Study With Sibling Analysis // Annals of      internal medicine, 2016, doi:10.7326/M16-0139 </a:t>
            </a:r>
          </a:p>
        </p:txBody>
      </p:sp>
      <p:sp>
        <p:nvSpPr>
          <p:cNvPr id="4" name="Заголовок 1"/>
          <p:cNvSpPr>
            <a:spLocks noGrp="1"/>
          </p:cNvSpPr>
          <p:nvPr>
            <p:ph type="title"/>
          </p:nvPr>
        </p:nvSpPr>
        <p:spPr>
          <a:xfrm>
            <a:off x="755576" y="0"/>
            <a:ext cx="7560840" cy="1152128"/>
          </a:xfrm>
          <a:gradFill flip="none" rotWithShape="1">
            <a:gsLst>
              <a:gs pos="0">
                <a:schemeClr val="accent1">
                  <a:tint val="66000"/>
                  <a:satMod val="160000"/>
                </a:schemeClr>
              </a:gs>
              <a:gs pos="50000">
                <a:schemeClr val="accent1">
                  <a:tint val="44500"/>
                  <a:satMod val="160000"/>
                </a:schemeClr>
              </a:gs>
              <a:gs pos="100000">
                <a:schemeClr val="accent1">
                  <a:tint val="23500"/>
                  <a:satMod val="160000"/>
                </a:schemeClr>
              </a:gs>
            </a:gsLst>
            <a:lin ang="10800000" scaled="1"/>
            <a:tileRect/>
          </a:gradFill>
          <a:scene3d>
            <a:camera prst="orthographicFront"/>
            <a:lightRig rig="chilly" dir="t"/>
          </a:scene3d>
          <a:sp3d>
            <a:bevelT w="241300" h="139700" prst="softRound"/>
            <a:bevelB w="44450" h="114300"/>
          </a:sp3d>
        </p:spPr>
        <p:txBody>
          <a:bodyPr>
            <a:noAutofit/>
          </a:bodyPr>
          <a:lstStyle/>
          <a:p>
            <a:pPr algn="ctr">
              <a:defRPr/>
            </a:pPr>
            <a:br>
              <a:rPr lang="ru-RU" sz="2200" b="1" dirty="0">
                <a:latin typeface="+mn-lt"/>
              </a:rPr>
            </a:br>
            <a:br>
              <a:rPr lang="ru-RU" sz="2200" b="1" dirty="0">
                <a:latin typeface="+mn-lt"/>
              </a:rPr>
            </a:br>
            <a:br>
              <a:rPr lang="ru-RU" sz="2200" b="1" dirty="0">
                <a:latin typeface="+mn-lt"/>
              </a:rPr>
            </a:br>
            <a:br>
              <a:rPr lang="ru-RU" sz="2200" b="1" dirty="0">
                <a:latin typeface="+mn-lt"/>
              </a:rPr>
            </a:br>
            <a:br>
              <a:rPr lang="ru-RU" sz="2200" b="1" dirty="0">
                <a:latin typeface="+mn-lt"/>
              </a:rPr>
            </a:br>
            <a:br>
              <a:rPr lang="ru-RU" sz="2200" b="1" dirty="0">
                <a:latin typeface="+mn-lt"/>
              </a:rPr>
            </a:br>
            <a:br>
              <a:rPr lang="ru-RU" sz="2200" b="1" dirty="0">
                <a:latin typeface="+mn-lt"/>
              </a:rPr>
            </a:br>
            <a:br>
              <a:rPr lang="ru-RU" sz="2200" b="1" dirty="0">
                <a:latin typeface="+mn-lt"/>
              </a:rPr>
            </a:br>
            <a:br>
              <a:rPr lang="ru-RU" sz="2200" b="1" dirty="0">
                <a:latin typeface="+mn-lt"/>
              </a:rPr>
            </a:br>
            <a:br>
              <a:rPr lang="ru-RU" sz="2200" b="1" dirty="0">
                <a:latin typeface="+mn-lt"/>
              </a:rPr>
            </a:br>
            <a:br>
              <a:rPr lang="ru-RU" sz="2200" b="1" dirty="0">
                <a:latin typeface="+mn-lt"/>
              </a:rPr>
            </a:br>
            <a:br>
              <a:rPr lang="ru-RU" sz="2200" b="1" dirty="0">
                <a:latin typeface="+mn-lt"/>
              </a:rPr>
            </a:br>
            <a:br>
              <a:rPr lang="ru-RU" sz="2200" b="1" dirty="0">
                <a:latin typeface="+mn-lt"/>
              </a:rPr>
            </a:br>
            <a:br>
              <a:rPr lang="ru-RU" sz="2200" b="1" dirty="0">
                <a:latin typeface="+mn-lt"/>
              </a:rPr>
            </a:br>
            <a:r>
              <a:rPr lang="ru-RU" sz="2200" b="1" dirty="0">
                <a:latin typeface="+mn-lt"/>
              </a:rPr>
              <a:t>Вакцинация от гриппа беременных: </a:t>
            </a:r>
            <a:br>
              <a:rPr lang="ru-RU" sz="2200" b="1" dirty="0">
                <a:latin typeface="+mn-lt"/>
              </a:rPr>
            </a:br>
            <a:r>
              <a:rPr lang="ru-RU" sz="2200" b="1" dirty="0">
                <a:latin typeface="+mn-lt"/>
              </a:rPr>
              <a:t>факты</a:t>
            </a:r>
            <a:br>
              <a:rPr lang="ru-RU" sz="2200" b="1" dirty="0">
                <a:latin typeface="+mn-lt"/>
              </a:rPr>
            </a:br>
            <a:endParaRPr lang="en-US" sz="2200" b="1" dirty="0">
              <a:latin typeface="+mn-lt"/>
            </a:endParaRPr>
          </a:p>
        </p:txBody>
      </p:sp>
    </p:spTree>
    <p:extLst>
      <p:ext uri="{BB962C8B-B14F-4D97-AF65-F5344CB8AC3E}">
        <p14:creationId xmlns:p14="http://schemas.microsoft.com/office/powerpoint/2010/main" val="1924078497"/>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505" name="Заголовок 1"/>
          <p:cNvSpPr>
            <a:spLocks noGrp="1"/>
          </p:cNvSpPr>
          <p:nvPr>
            <p:ph type="title"/>
          </p:nvPr>
        </p:nvSpPr>
        <p:spPr>
          <a:xfrm>
            <a:off x="395288" y="260350"/>
            <a:ext cx="8229600" cy="765175"/>
          </a:xfrm>
        </p:spPr>
        <p:txBody>
          <a:bodyPr/>
          <a:lstStyle/>
          <a:p>
            <a:pPr algn="ctr"/>
            <a:r>
              <a:rPr lang="ru-RU">
                <a:ea typeface="ＭＳ Ｐゴシック" charset="-128"/>
              </a:rPr>
              <a:t>Заключение</a:t>
            </a:r>
          </a:p>
        </p:txBody>
      </p:sp>
      <p:sp>
        <p:nvSpPr>
          <p:cNvPr id="149506" name="Содержимое 2"/>
          <p:cNvSpPr>
            <a:spLocks noGrp="1"/>
          </p:cNvSpPr>
          <p:nvPr>
            <p:ph idx="1"/>
          </p:nvPr>
        </p:nvSpPr>
        <p:spPr>
          <a:xfrm>
            <a:off x="0" y="981075"/>
            <a:ext cx="9144000" cy="6164263"/>
          </a:xfrm>
        </p:spPr>
        <p:txBody>
          <a:bodyPr/>
          <a:lstStyle/>
          <a:p>
            <a:r>
              <a:rPr lang="ru-RU">
                <a:ea typeface="ＭＳ Ｐゴシック" charset="-128"/>
              </a:rPr>
              <a:t>Современная и медицина обладает целым арсеналом средств борьбы с гриппом:</a:t>
            </a:r>
          </a:p>
          <a:p>
            <a:r>
              <a:rPr lang="ru-RU" b="1">
                <a:solidFill>
                  <a:srgbClr val="0070C0"/>
                </a:solidFill>
                <a:ea typeface="ＭＳ Ｐゴシック" charset="-128"/>
              </a:rPr>
              <a:t>Профилактические меры:</a:t>
            </a:r>
          </a:p>
          <a:p>
            <a:pPr>
              <a:buFont typeface="Wingdings 2" pitchFamily="18" charset="2"/>
              <a:buNone/>
            </a:pPr>
            <a:r>
              <a:rPr lang="ru-RU">
                <a:ea typeface="ＭＳ Ｐゴシック" charset="-128"/>
              </a:rPr>
              <a:t> - вакцины;</a:t>
            </a:r>
          </a:p>
          <a:p>
            <a:pPr>
              <a:buFontTx/>
              <a:buChar char="-"/>
            </a:pPr>
            <a:r>
              <a:rPr lang="ru-RU">
                <a:ea typeface="ＭＳ Ｐゴシック" charset="-128"/>
              </a:rPr>
              <a:t>противовирусные препараты;</a:t>
            </a:r>
          </a:p>
          <a:p>
            <a:pPr>
              <a:buFontTx/>
              <a:buChar char="-"/>
            </a:pPr>
            <a:r>
              <a:rPr lang="ru-RU">
                <a:ea typeface="ＭＳ Ｐゴシック" charset="-128"/>
              </a:rPr>
              <a:t> средства индивидуальной защиты и современные принципы инфекционного контроля в ЛПУ</a:t>
            </a:r>
          </a:p>
          <a:p>
            <a:r>
              <a:rPr lang="ru-RU" b="1">
                <a:solidFill>
                  <a:srgbClr val="0070C0"/>
                </a:solidFill>
                <a:ea typeface="ＭＳ Ｐゴシック" charset="-128"/>
              </a:rPr>
              <a:t>Современная терапия:</a:t>
            </a:r>
          </a:p>
          <a:p>
            <a:pPr>
              <a:buFontTx/>
              <a:buChar char="-"/>
            </a:pPr>
            <a:r>
              <a:rPr lang="ru-RU">
                <a:ea typeface="ＭＳ Ｐゴシック" charset="-128"/>
              </a:rPr>
              <a:t>Противовирусные препараты</a:t>
            </a:r>
          </a:p>
          <a:p>
            <a:pPr>
              <a:buFont typeface="Wingdings 2" pitchFamily="18" charset="2"/>
              <a:buNone/>
            </a:pPr>
            <a:r>
              <a:rPr lang="ru-RU">
                <a:ea typeface="ＭＳ Ｐゴシック" charset="-128"/>
              </a:rPr>
              <a:t> - антибактериальная терапия,</a:t>
            </a:r>
          </a:p>
          <a:p>
            <a:pPr>
              <a:buFont typeface="Wingdings 2" pitchFamily="18" charset="2"/>
              <a:buNone/>
            </a:pPr>
            <a:r>
              <a:rPr lang="ru-RU">
                <a:ea typeface="ＭＳ Ｐゴシック" charset="-128"/>
              </a:rPr>
              <a:t> - респираторная поддержка организма и др. методы ИТ</a:t>
            </a:r>
          </a:p>
          <a:p>
            <a:pPr>
              <a:buFont typeface="Wingdings 2" pitchFamily="18" charset="2"/>
              <a:buNone/>
            </a:pPr>
            <a:r>
              <a:rPr lang="ru-RU" b="1">
                <a:solidFill>
                  <a:srgbClr val="F6400E"/>
                </a:solidFill>
                <a:ea typeface="ＭＳ Ｐゴシック" charset="-128"/>
              </a:rPr>
              <a:t>Залог успеха – своевременное и грамотное их применение!</a:t>
            </a:r>
          </a:p>
          <a:p>
            <a:endParaRPr lang="ru-RU">
              <a:ea typeface="ＭＳ Ｐゴシック" charset="-128"/>
            </a:endParaRPr>
          </a:p>
        </p:txBody>
      </p:sp>
    </p:spTree>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29" name="Заголовок 1"/>
          <p:cNvSpPr>
            <a:spLocks noGrp="1"/>
          </p:cNvSpPr>
          <p:nvPr>
            <p:ph type="title"/>
          </p:nvPr>
        </p:nvSpPr>
        <p:spPr/>
        <p:txBody>
          <a:bodyPr/>
          <a:lstStyle/>
          <a:p>
            <a:pPr algn="ctr"/>
            <a:r>
              <a:rPr lang="ru-RU">
                <a:ea typeface="ＭＳ Ｐゴシック" charset="-128"/>
              </a:rPr>
              <a:t>Спасибо за внимание!</a:t>
            </a:r>
          </a:p>
        </p:txBody>
      </p:sp>
      <p:pic>
        <p:nvPicPr>
          <p:cNvPr id="150530" name="Picture 2" descr="D:\wild monkey\H1N1 Kyiv\29_04_2009_15_04_39_swine-flu-5.jpg"/>
          <p:cNvPicPr>
            <a:picLocks noGrp="1" noChangeAspect="1" noChangeArrowheads="1"/>
          </p:cNvPicPr>
          <p:nvPr>
            <p:ph idx="1"/>
          </p:nvPr>
        </p:nvPicPr>
        <p:blipFill>
          <a:blip r:embed="rId2" cstate="print"/>
          <a:srcRect/>
          <a:stretch>
            <a:fillRect/>
          </a:stretch>
        </p:blipFill>
        <p:spPr>
          <a:xfrm>
            <a:off x="2143125" y="2143125"/>
            <a:ext cx="4581525" cy="4214813"/>
          </a:xfrm>
        </p:spPr>
      </p:pic>
    </p:spTree>
  </p:cSld>
  <p:clrMapOvr>
    <a:masterClrMapping/>
  </p:clrMapOvr>
</p:sld>
</file>

<file path=ppt/theme/_rels/theme1.xml.rels><?xml version="1.0" encoding="UTF-8" standalone="yes"?>
<Relationships xmlns="http://schemas.openxmlformats.org/package/2006/relationships"><Relationship Id="rId1" Type="http://schemas.openxmlformats.org/officeDocument/2006/relationships/image" Target="../media/image1.jpeg"/></Relationships>
</file>

<file path=ppt/theme/theme1.xml><?xml version="1.0" encoding="utf-8"?>
<a:theme xmlns:a="http://schemas.openxmlformats.org/drawingml/2006/main" name="Поток">
  <a:themeElements>
    <a:clrScheme name="Поток">
      <a:dk1>
        <a:sysClr val="windowText" lastClr="000000"/>
      </a:dk1>
      <a:lt1>
        <a:sysClr val="window" lastClr="FFFFFF"/>
      </a:lt1>
      <a:dk2>
        <a:srgbClr val="04617B"/>
      </a:dk2>
      <a:lt2>
        <a:srgbClr val="DBF5F9"/>
      </a:lt2>
      <a:accent1>
        <a:srgbClr val="0F6FC6"/>
      </a:accent1>
      <a:accent2>
        <a:srgbClr val="009DD9"/>
      </a:accent2>
      <a:accent3>
        <a:srgbClr val="0BD0D9"/>
      </a:accent3>
      <a:accent4>
        <a:srgbClr val="10CF9B"/>
      </a:accent4>
      <a:accent5>
        <a:srgbClr val="7CCA62"/>
      </a:accent5>
      <a:accent6>
        <a:srgbClr val="A5C249"/>
      </a:accent6>
      <a:hlink>
        <a:srgbClr val="E2D700"/>
      </a:hlink>
      <a:folHlink>
        <a:srgbClr val="85DFD0"/>
      </a:folHlink>
    </a:clrScheme>
    <a:fontScheme name="Поток">
      <a:majorFont>
        <a:latin typeface="Calibri"/>
        <a:ea typeface=""/>
        <a:cs typeface=""/>
        <a:font script="Jpan" typeface="ＭＳ Ｐゴシック"/>
        <a:font script="Hang" typeface="HY중고딕"/>
        <a:font script="Hans" typeface="隶书"/>
        <a:font script="Hant" typeface="微軟正黑體"/>
        <a:font script="Arab" typeface="Traditional Arabic"/>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ajorFont>
      <a:minorFont>
        <a:latin typeface="Constantia"/>
        <a:ea typeface=""/>
        <a:cs typeface=""/>
        <a:font script="Jpan" typeface="HGP明朝E"/>
        <a:font script="Hang" typeface="HY신명조"/>
        <a:font script="Hans" typeface="宋体"/>
        <a:font script="Hant" typeface="新細明體"/>
        <a:font script="Arab" typeface="Majalla UI"/>
        <a:font script="Hebr" typeface="David"/>
        <a:font script="Thai" typeface="Browalli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inorFont>
    </a:fontScheme>
    <a:fmtScheme name="Поток">
      <a:fillStyleLst>
        <a:solidFill>
          <a:schemeClr val="phClr"/>
        </a:solidFill>
        <a:gradFill rotWithShape="1">
          <a:gsLst>
            <a:gs pos="0">
              <a:schemeClr val="phClr">
                <a:tint val="70000"/>
                <a:satMod val="130000"/>
              </a:schemeClr>
            </a:gs>
            <a:gs pos="43000">
              <a:schemeClr val="phClr">
                <a:tint val="44000"/>
                <a:satMod val="165000"/>
              </a:schemeClr>
            </a:gs>
            <a:gs pos="93000">
              <a:schemeClr val="phClr">
                <a:tint val="15000"/>
                <a:satMod val="165000"/>
              </a:schemeClr>
            </a:gs>
            <a:gs pos="100000">
              <a:schemeClr val="phClr">
                <a:tint val="5000"/>
                <a:satMod val="250000"/>
              </a:schemeClr>
            </a:gs>
          </a:gsLst>
          <a:path path="circle">
            <a:fillToRect l="50000" t="130000" r="50000" b="-30000"/>
          </a:path>
        </a:gradFill>
        <a:gradFill rotWithShape="1">
          <a:gsLst>
            <a:gs pos="0">
              <a:schemeClr val="phClr">
                <a:tint val="98000"/>
                <a:shade val="25000"/>
                <a:satMod val="250000"/>
              </a:schemeClr>
            </a:gs>
            <a:gs pos="68000">
              <a:schemeClr val="phClr">
                <a:tint val="86000"/>
                <a:satMod val="115000"/>
              </a:schemeClr>
            </a:gs>
            <a:gs pos="100000">
              <a:schemeClr val="phClr">
                <a:tint val="50000"/>
                <a:satMod val="150000"/>
              </a:schemeClr>
            </a:gs>
          </a:gsLst>
          <a:path path="circle">
            <a:fillToRect l="50000" t="130000" r="50000" b="-30000"/>
          </a:path>
        </a:gradFill>
      </a:fillStyleLst>
      <a:lnStyleLst>
        <a:ln w="9525" cap="flat" cmpd="sng" algn="ctr">
          <a:solidFill>
            <a:schemeClr val="phClr">
              <a:shade val="50000"/>
              <a:satMod val="103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57150" dist="38100" dir="5400000" algn="ctr" rotWithShape="0">
              <a:schemeClr val="phClr">
                <a:shade val="9000"/>
                <a:satMod val="105000"/>
                <a:alpha val="48000"/>
              </a:schemeClr>
            </a:outerShdw>
          </a:effectLst>
        </a:effectStyle>
        <a:effectStyle>
          <a:effectLst>
            <a:outerShdw blurRad="57150" dist="38100" dir="5400000" algn="ctr" rotWithShape="0">
              <a:schemeClr val="phClr">
                <a:shade val="9000"/>
                <a:satMod val="105000"/>
                <a:alpha val="48000"/>
              </a:schemeClr>
            </a:outerShdw>
          </a:effectLst>
        </a:effectStyle>
        <a:effectStyle>
          <a:effectLst>
            <a:outerShdw blurRad="57150" dist="38100" dir="5400000" algn="ctr" rotWithShape="0">
              <a:schemeClr val="phClr">
                <a:shade val="9000"/>
                <a:satMod val="105000"/>
                <a:alpha val="48000"/>
              </a:schemeClr>
            </a:outerShdw>
          </a:effectLst>
          <a:scene3d>
            <a:camera prst="orthographicFront" fov="0">
              <a:rot lat="0" lon="0" rev="0"/>
            </a:camera>
            <a:lightRig rig="glow" dir="tl">
              <a:rot lat="0" lon="0" rev="900000"/>
            </a:lightRig>
          </a:scene3d>
          <a:sp3d prstMaterial="powder">
            <a:bevelT w="25400" h="38100"/>
          </a:sp3d>
        </a:effectStyle>
      </a:effectStyleLst>
      <a:bgFillStyleLst>
        <a:solidFill>
          <a:schemeClr val="phClr"/>
        </a:solidFill>
        <a:gradFill rotWithShape="1">
          <a:gsLst>
            <a:gs pos="0">
              <a:schemeClr val="phClr">
                <a:tint val="80000"/>
                <a:satMod val="400000"/>
              </a:schemeClr>
            </a:gs>
            <a:gs pos="25000">
              <a:schemeClr val="phClr">
                <a:tint val="83000"/>
                <a:satMod val="320000"/>
              </a:schemeClr>
            </a:gs>
            <a:gs pos="100000">
              <a:schemeClr val="phClr">
                <a:shade val="15000"/>
                <a:satMod val="320000"/>
              </a:schemeClr>
            </a:gs>
          </a:gsLst>
          <a:path path="circle">
            <a:fillToRect l="10000" t="110000" r="10000" b="100000"/>
          </a:path>
        </a:gradFill>
        <a:blipFill>
          <a:blip xmlns:r="http://schemas.openxmlformats.org/officeDocument/2006/relationships" r:embed="rId1">
            <a:duotone>
              <a:schemeClr val="phClr">
                <a:shade val="90000"/>
                <a:satMod val="150000"/>
              </a:schemeClr>
              <a:schemeClr val="phClr">
                <a:tint val="88000"/>
                <a:satMod val="150000"/>
              </a:schemeClr>
            </a:duotone>
          </a:blip>
          <a:tile tx="0" ty="0" sx="65000" sy="65000" flip="none" algn="tl"/>
        </a:blipFill>
      </a:bgFillStyleLst>
    </a:fmtScheme>
  </a:themeElements>
  <a:objectDefaults/>
  <a:extraClrSchemeLst/>
</a:theme>
</file>

<file path=ppt/theme/theme2.xml><?xml version="1.0" encoding="utf-8"?>
<a:theme xmlns:a="http://schemas.openxmlformats.org/drawingml/2006/main" name="Тема Office">
  <a:themeElements>
    <a:clrScheme name="Стандартная">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Стандартная">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Стандартная">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Тема Office">
  <a:themeElements>
    <a:clrScheme name="Стандартная">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Стандартная">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Стандартная">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Override1.xml><?xml version="1.0" encoding="utf-8"?>
<a:themeOverride xmlns:a="http://schemas.openxmlformats.org/drawingml/2006/main">
  <a:clrScheme name="Поток">
    <a:dk1>
      <a:sysClr val="windowText" lastClr="000000"/>
    </a:dk1>
    <a:lt1>
      <a:sysClr val="window" lastClr="FFFFFF"/>
    </a:lt1>
    <a:dk2>
      <a:srgbClr val="04617B"/>
    </a:dk2>
    <a:lt2>
      <a:srgbClr val="DBF5F9"/>
    </a:lt2>
    <a:accent1>
      <a:srgbClr val="0F6FC6"/>
    </a:accent1>
    <a:accent2>
      <a:srgbClr val="009DD9"/>
    </a:accent2>
    <a:accent3>
      <a:srgbClr val="0BD0D9"/>
    </a:accent3>
    <a:accent4>
      <a:srgbClr val="10CF9B"/>
    </a:accent4>
    <a:accent5>
      <a:srgbClr val="7CCA62"/>
    </a:accent5>
    <a:accent6>
      <a:srgbClr val="A5C249"/>
    </a:accent6>
    <a:hlink>
      <a:srgbClr val="E2D700"/>
    </a:hlink>
    <a:folHlink>
      <a:srgbClr val="85DFD0"/>
    </a:folHlink>
  </a:clrScheme>
</a:themeOverride>
</file>

<file path=ppt/theme/themeOverride2.xml><?xml version="1.0" encoding="utf-8"?>
<a:themeOverride xmlns:a="http://schemas.openxmlformats.org/drawingml/2006/main">
  <a:clrScheme name="Поток">
    <a:dk1>
      <a:sysClr val="windowText" lastClr="000000"/>
    </a:dk1>
    <a:lt1>
      <a:sysClr val="window" lastClr="FFFFFF"/>
    </a:lt1>
    <a:dk2>
      <a:srgbClr val="04617B"/>
    </a:dk2>
    <a:lt2>
      <a:srgbClr val="DBF5F9"/>
    </a:lt2>
    <a:accent1>
      <a:srgbClr val="0F6FC6"/>
    </a:accent1>
    <a:accent2>
      <a:srgbClr val="009DD9"/>
    </a:accent2>
    <a:accent3>
      <a:srgbClr val="0BD0D9"/>
    </a:accent3>
    <a:accent4>
      <a:srgbClr val="10CF9B"/>
    </a:accent4>
    <a:accent5>
      <a:srgbClr val="7CCA62"/>
    </a:accent5>
    <a:accent6>
      <a:srgbClr val="A5C249"/>
    </a:accent6>
    <a:hlink>
      <a:srgbClr val="E2D700"/>
    </a:hlink>
    <a:folHlink>
      <a:srgbClr val="85DFD0"/>
    </a:folHlink>
  </a:clrScheme>
</a:themeOverride>
</file>

<file path=ppt/theme/themeOverride3.xml><?xml version="1.0" encoding="utf-8"?>
<a:themeOverride xmlns:a="http://schemas.openxmlformats.org/drawingml/2006/main">
  <a:clrScheme name="Стандартная">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Стандартная">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Стандартная">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docProps/app.xml><?xml version="1.0" encoding="utf-8"?>
<Properties xmlns="http://schemas.openxmlformats.org/officeDocument/2006/extended-properties" xmlns:vt="http://schemas.openxmlformats.org/officeDocument/2006/docPropsVTypes">
  <Template>Flow</Template>
  <TotalTime>9060</TotalTime>
  <Words>13556</Words>
  <Application>Microsoft Office PowerPoint</Application>
  <PresentationFormat>Экран (4:3)</PresentationFormat>
  <Paragraphs>1303</Paragraphs>
  <Slides>91</Slides>
  <Notes>33</Notes>
  <HiddenSlides>0</HiddenSlides>
  <MMClips>0</MMClips>
  <ScaleCrop>false</ScaleCrop>
  <HeadingPairs>
    <vt:vector size="6" baseType="variant">
      <vt:variant>
        <vt:lpstr>Использованные шрифты</vt:lpstr>
      </vt:variant>
      <vt:variant>
        <vt:i4>18</vt:i4>
      </vt:variant>
      <vt:variant>
        <vt:lpstr>Тема</vt:lpstr>
      </vt:variant>
      <vt:variant>
        <vt:i4>1</vt:i4>
      </vt:variant>
      <vt:variant>
        <vt:lpstr>Заголовки слайдов</vt:lpstr>
      </vt:variant>
      <vt:variant>
        <vt:i4>91</vt:i4>
      </vt:variant>
    </vt:vector>
  </HeadingPairs>
  <TitlesOfParts>
    <vt:vector size="110" baseType="lpstr">
      <vt:lpstr>Arial</vt:lpstr>
      <vt:lpstr>Arial Black</vt:lpstr>
      <vt:lpstr>Arial Bold</vt:lpstr>
      <vt:lpstr>Arial Narrow Bold</vt:lpstr>
      <vt:lpstr>Calibri</vt:lpstr>
      <vt:lpstr>Cochin</vt:lpstr>
      <vt:lpstr>Constantia</vt:lpstr>
      <vt:lpstr>Franklin Gothic Medium</vt:lpstr>
      <vt:lpstr>Georgia</vt:lpstr>
      <vt:lpstr>HeliosC</vt:lpstr>
      <vt:lpstr>Impact</vt:lpstr>
      <vt:lpstr>Tahoma</vt:lpstr>
      <vt:lpstr>Times</vt:lpstr>
      <vt:lpstr>Times New Roman</vt:lpstr>
      <vt:lpstr>Trebuchet MS</vt:lpstr>
      <vt:lpstr>Tw Cen MT</vt:lpstr>
      <vt:lpstr>Wingdings</vt:lpstr>
      <vt:lpstr>Wingdings 2</vt:lpstr>
      <vt:lpstr>Поток</vt:lpstr>
      <vt:lpstr>Презентация PowerPoint</vt:lpstr>
      <vt:lpstr>Презентация PowerPoint</vt:lpstr>
      <vt:lpstr>2019 novel coronavirus – Новый коронавирус</vt:lpstr>
      <vt:lpstr>Презентация PowerPoint</vt:lpstr>
      <vt:lpstr>Презентация PowerPoint</vt:lpstr>
      <vt:lpstr>Презентация PowerPoint</vt:lpstr>
      <vt:lpstr>Презентация PowerPoint</vt:lpstr>
      <vt:lpstr>Вирус гриппа</vt:lpstr>
      <vt:lpstr>Классификация</vt:lpstr>
      <vt:lpstr>Антигенная внутривидовая изменчивость и антигенная межвидовая изменчивость вируса гриппа</vt:lpstr>
      <vt:lpstr>Презентация PowerPoint</vt:lpstr>
      <vt:lpstr>Презентация PowerPoint</vt:lpstr>
      <vt:lpstr>Презентация PowerPoint</vt:lpstr>
      <vt:lpstr>Вирусы гриппа и некоторых ОРВИ активируют индукцию интерферона I типа</vt:lpstr>
      <vt:lpstr>Презентация PowerPoint</vt:lpstr>
      <vt:lpstr>Презентация PowerPoint</vt:lpstr>
      <vt:lpstr>Презентация PowerPoint</vt:lpstr>
      <vt:lpstr>ИММУННЫЙ ОТВЕТ ПРИ ГРИППЕ И ПВТ</vt:lpstr>
      <vt:lpstr>Презентация PowerPoint</vt:lpstr>
      <vt:lpstr>Группы риска по осложненному течению гриппа</vt:lpstr>
      <vt:lpstr>Презентация PowerPoint</vt:lpstr>
      <vt:lpstr>      ГРИПП В и диарея</vt:lpstr>
      <vt:lpstr>Несколько случаев сыпи, ассоциированной с вирусом гриппа типа В, у школьников (Канада, Британская Колумбия, 2014)</vt:lpstr>
      <vt:lpstr>   Осложнения</vt:lpstr>
      <vt:lpstr>Презентация PowerPoint</vt:lpstr>
      <vt:lpstr>ОСТРЫЙ РЕСПИРАТОРНЫЙ ДИСТРЕСС СИНДРОМ (ОРДС) взрослых</vt:lpstr>
      <vt:lpstr>Рентгенологические изменения в легких при ОРДС</vt:lpstr>
      <vt:lpstr>Признаки прогрессирования болезни –  показания к госпитализации </vt:lpstr>
      <vt:lpstr>Презентация PowerPoint</vt:lpstr>
      <vt:lpstr>Презентация PowerPoint</vt:lpstr>
      <vt:lpstr>Диагностика ОРДС:  4 клинических критерия Берлинское определение, JAMA, 2012 г. (1)</vt:lpstr>
      <vt:lpstr>Диагностика ОРДС:  4 клинических критерия Берлинское определение, JAMA, 2012 г. (2)</vt:lpstr>
      <vt:lpstr>Дифференциальная диагностика ОРВИ</vt:lpstr>
      <vt:lpstr>Презентация PowerPoint</vt:lpstr>
      <vt:lpstr>Менингококковая инфекция: менингококковый назофарингит</vt:lpstr>
      <vt:lpstr>Презентация PowerPoint</vt:lpstr>
      <vt:lpstr>Презентация PowerPoint</vt:lpstr>
      <vt:lpstr> тяжелая острая респираторная инфекция и ОРДС(1)</vt:lpstr>
      <vt:lpstr>Презентация PowerPoint</vt:lpstr>
      <vt:lpstr>Микоплазмоз</vt:lpstr>
      <vt:lpstr>Хламидиоз</vt:lpstr>
      <vt:lpstr>Легионеллез</vt:lpstr>
      <vt:lpstr>Орнитоз</vt:lpstr>
      <vt:lpstr>Методы лабораторной диагностики ОРВИ</vt:lpstr>
      <vt:lpstr>Презентация PowerPoint</vt:lpstr>
      <vt:lpstr>Предназначение противовирусных препаратов при гриппе </vt:lpstr>
      <vt:lpstr>Скрининг пациентов на при подозрении на острую респираторную инфекцию (ОРИ): рекомендации ВОЗ (тренинг-пакет), 2013-2019  </vt:lpstr>
      <vt:lpstr>Противовирусные препараты</vt:lpstr>
      <vt:lpstr>Ингибиторы нейраминидазы:механизм действия</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Эффективность энисамия йодида у пациентов с гриппом и ОРВИ подтверждают исследования НИИ гриппа, 2013-2019</vt:lpstr>
      <vt:lpstr>Презентация PowerPoint</vt:lpstr>
      <vt:lpstr>Фавипиравир (T-705) АВИГАН</vt:lpstr>
      <vt:lpstr>Балоксавира марбоксил (Ксофлюза)</vt:lpstr>
      <vt:lpstr>Презентация PowerPoint</vt:lpstr>
      <vt:lpstr>Патогенетические средства в продромальный период гриппа и ОРВИ </vt:lpstr>
      <vt:lpstr>Антипиретики</vt:lpstr>
      <vt:lpstr>Алгоритм проведения оксигенации</vt:lpstr>
      <vt:lpstr>Презентация PowerPoint</vt:lpstr>
      <vt:lpstr>Презентация PowerPoint</vt:lpstr>
      <vt:lpstr>Распространение сезонного гриппа,</vt:lpstr>
      <vt:lpstr>Профилактика гриппа</vt:lpstr>
      <vt:lpstr>Презентация PowerPoint</vt:lpstr>
      <vt:lpstr>ЭФФЕКТИВНОСТЬ ВАКЦИНАЦИИ ПРОТИВ ГРИППА В 1996–2018 ГГ. </vt:lpstr>
      <vt:lpstr> Грипп A(H1N1)pdm09: постпандемические мутации</vt:lpstr>
      <vt:lpstr>Презентация PowerPoint</vt:lpstr>
      <vt:lpstr>Презентация PowerPoint</vt:lpstr>
      <vt:lpstr>Вакцинация против пневмококковой инфекции (рекомендации ВОЗ)</vt:lpstr>
      <vt:lpstr>Вакцинация против пневмококковой инфекции –профилактика бактериальных осложнений гриппа и ОРВИ (рекомендации ВОЗ)</vt:lpstr>
      <vt:lpstr>Презентация PowerPoint</vt:lpstr>
      <vt:lpstr>Беременные входят группу высокого риска по неблагоприятному течению респираторных инфекций, среди которых грипп является лидером</vt:lpstr>
      <vt:lpstr>Влияние вируса гриппа на плод, исходы (Киселев О.И., 2012)</vt:lpstr>
      <vt:lpstr>Презентация PowerPoint</vt:lpstr>
      <vt:lpstr>Презентация PowerPoint</vt:lpstr>
      <vt:lpstr>Презентация PowerPoint</vt:lpstr>
      <vt:lpstr>Презентация PowerPoint</vt:lpstr>
      <vt:lpstr>Презентация PowerPoint</vt:lpstr>
      <vt:lpstr>  Вакцинация от гриппа беременных:  позиция ВОЗ </vt:lpstr>
      <vt:lpstr>              Вакцинация от гриппа беременных:  факты </vt:lpstr>
      <vt:lpstr>Заключение</vt:lpstr>
      <vt:lpstr>Спасибо за внимание!</vt:lpstr>
    </vt:vector>
  </TitlesOfParts>
  <Company>Reanimator Extreme Edition</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Мониторинг чувствительности вируса гриппа H1N1 /Калифорния/04/2009   к ингибиторам нейраминидазы</dc:title>
  <dc:creator>Your User Name</dc:creator>
  <cp:lastModifiedBy>Камурзаев Аслан</cp:lastModifiedBy>
  <cp:revision>609</cp:revision>
  <dcterms:created xsi:type="dcterms:W3CDTF">2010-04-02T19:42:27Z</dcterms:created>
  <dcterms:modified xsi:type="dcterms:W3CDTF">2020-01-24T10:02:09Z</dcterms:modified>
</cp:coreProperties>
</file>